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9" r:id="rId3"/>
    <p:sldId id="264" r:id="rId4"/>
    <p:sldId id="265" r:id="rId5"/>
    <p:sldId id="268" r:id="rId6"/>
    <p:sldId id="274" r:id="rId7"/>
    <p:sldId id="277" r:id="rId8"/>
    <p:sldId id="290" r:id="rId9"/>
    <p:sldId id="289" r:id="rId10"/>
    <p:sldId id="266" r:id="rId11"/>
    <p:sldId id="261" r:id="rId12"/>
    <p:sldId id="267" r:id="rId13"/>
    <p:sldId id="258" r:id="rId14"/>
    <p:sldId id="270" r:id="rId15"/>
    <p:sldId id="269" r:id="rId16"/>
    <p:sldId id="271" r:id="rId17"/>
    <p:sldId id="288" r:id="rId18"/>
    <p:sldId id="272" r:id="rId19"/>
    <p:sldId id="273" r:id="rId20"/>
    <p:sldId id="260" r:id="rId21"/>
    <p:sldId id="262" r:id="rId22"/>
    <p:sldId id="292" r:id="rId23"/>
    <p:sldId id="283" r:id="rId24"/>
    <p:sldId id="263" r:id="rId25"/>
    <p:sldId id="293" r:id="rId26"/>
    <p:sldId id="275" r:id="rId27"/>
    <p:sldId id="276" r:id="rId28"/>
    <p:sldId id="278" r:id="rId29"/>
    <p:sldId id="284" r:id="rId30"/>
    <p:sldId id="280" r:id="rId31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067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4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3DE9-DC59-4162-8472-DC1460E7D38F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371D-30FD-4685-88D2-2AC3BDB25F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70579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3DE9-DC59-4162-8472-DC1460E7D38F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371D-30FD-4685-88D2-2AC3BDB25F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9237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3DE9-DC59-4162-8472-DC1460E7D38F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371D-30FD-4685-88D2-2AC3BDB25F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70133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כותרת, תוכן ו- 2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תוכן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תאריך 5"/>
          <p:cNvSpPr>
            <a:spLocks noGrp="1"/>
          </p:cNvSpPr>
          <p:nvPr>
            <p:ph type="dt" sz="half" idx="10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FC142-6CDC-4A94-9A0E-ACFD9BFD4AC1}" type="datetime8">
              <a:rPr lang="he-IL"/>
              <a:pPr>
                <a:defRPr/>
              </a:pPr>
              <a:t>13 פברואר 20</a:t>
            </a:fld>
            <a:endParaRPr lang="en-US"/>
          </a:p>
        </p:txBody>
      </p:sp>
      <p:sp>
        <p:nvSpPr>
          <p:cNvPr id="7" name="מציין מיקום של כותרת תחתונה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e-IL"/>
              <a:t>נערך ע"י רונית לבקוביץ        2009</a:t>
            </a:r>
            <a:endParaRPr lang="en-US"/>
          </a:p>
        </p:txBody>
      </p:sp>
      <p:sp>
        <p:nvSpPr>
          <p:cNvPr id="8" name="מציין מיקום של מספר שקופית 7"/>
          <p:cNvSpPr>
            <a:spLocks noGrp="1"/>
          </p:cNvSpPr>
          <p:nvPr>
            <p:ph type="sldNum" sz="quarter" idx="1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BF0E14AC-91F4-4F89-BD14-F06301D22A0D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034844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3DE9-DC59-4162-8472-DC1460E7D38F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371D-30FD-4685-88D2-2AC3BDB25F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7661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3DE9-DC59-4162-8472-DC1460E7D38F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371D-30FD-4685-88D2-2AC3BDB25F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78915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3DE9-DC59-4162-8472-DC1460E7D38F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371D-30FD-4685-88D2-2AC3BDB25F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75110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3DE9-DC59-4162-8472-DC1460E7D38F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371D-30FD-4685-88D2-2AC3BDB25F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8333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3DE9-DC59-4162-8472-DC1460E7D38F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371D-30FD-4685-88D2-2AC3BDB25F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2393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3DE9-DC59-4162-8472-DC1460E7D38F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371D-30FD-4685-88D2-2AC3BDB25F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04438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3DE9-DC59-4162-8472-DC1460E7D38F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371D-30FD-4685-88D2-2AC3BDB25F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8322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3DE9-DC59-4162-8472-DC1460E7D38F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371D-30FD-4685-88D2-2AC3BDB25F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132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F3DE9-DC59-4162-8472-DC1460E7D38F}" type="datetimeFigureOut">
              <a:rPr lang="he-IL" smtClean="0"/>
              <a:t>י"ח/שבט/תש"פ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0371D-30FD-4685-88D2-2AC3BDB25FF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37887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l.brainpop.com/category_8/subcategory_361/subjects_546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jpeg"/><Relationship Id="rId7" Type="http://schemas.openxmlformats.org/officeDocument/2006/relationships/image" Target="../media/image3.jpeg"/><Relationship Id="rId2" Type="http://schemas.openxmlformats.org/officeDocument/2006/relationships/hyperlink" Target="http://www.photoshutter.com/macro/stamen-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www.mybitoftheplanet.com/wildlife/2002b/waspivy1809.htm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xasriviera.com/summer2001/Fall_2001/Pygmy_Date%20_6.html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he.wikipedia.org/wiki/%D7%94%D7%90%D7%91%D7%A7%D7%9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dirty="0" smtClean="0"/>
              <a:t>רבייה בעולם הצומח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1517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סרטון הסבר של 4 וחצי דקות....	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https://il.brainpop.com/category_8/subcategory_361/subjects_546/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72245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70402" y="-333685"/>
            <a:ext cx="10515600" cy="1325563"/>
          </a:xfrm>
        </p:spPr>
        <p:txBody>
          <a:bodyPr/>
          <a:lstStyle/>
          <a:p>
            <a:r>
              <a:rPr lang="he-IL" dirty="0" smtClean="0"/>
              <a:t>איזה מהתמונות הבאות קשורות לרבייה זוויגית ואיך?</a:t>
            </a:r>
            <a:endParaRPr lang="he-IL" dirty="0"/>
          </a:p>
        </p:txBody>
      </p:sp>
      <p:pic>
        <p:nvPicPr>
          <p:cNvPr id="4" name="Picture 4" descr="stamen-4s.jpg (13492 bytes)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7011" y="748346"/>
            <a:ext cx="357187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waspivy1809sm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86" y="712628"/>
            <a:ext cx="3508375" cy="241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תוצאת תמונה עבור ‪pollen‬‏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702" y="685130"/>
            <a:ext cx="3725069" cy="2469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קבוצה 6"/>
          <p:cNvGrpSpPr/>
          <p:nvPr/>
        </p:nvGrpSpPr>
        <p:grpSpPr>
          <a:xfrm>
            <a:off x="595086" y="3570514"/>
            <a:ext cx="5860597" cy="3098800"/>
            <a:chOff x="1523999" y="0"/>
            <a:chExt cx="8388352" cy="6892290"/>
          </a:xfrm>
        </p:grpSpPr>
        <p:pic>
          <p:nvPicPr>
            <p:cNvPr id="8" name="Picture 3" descr="stamen-stigma"/>
            <p:cNvPicPr>
              <a:picLocks noGrp="1" noChangeAspect="1" noChangeArrowheads="1"/>
            </p:cNvPicPr>
            <p:nvPr>
              <p:ph idx="1"/>
            </p:nvPr>
          </p:nvPicPr>
          <p:blipFill>
            <a:blip r:embed="rId7">
              <a:lum brigh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523999" y="0"/>
              <a:ext cx="7019925" cy="6892290"/>
            </a:xfrm>
            <a:noFill/>
          </p:spPr>
        </p:pic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8543925" y="3789363"/>
              <a:ext cx="1296988" cy="366712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b="1">
                  <a:solidFill>
                    <a:srgbClr val="990099"/>
                  </a:solidFill>
                </a:rPr>
                <a:t>עלי</a:t>
              </a:r>
              <a:endParaRPr lang="en-US" altLang="he-IL" b="1">
                <a:solidFill>
                  <a:srgbClr val="990099"/>
                </a:solidFill>
              </a:endParaRPr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8543926" y="2205038"/>
              <a:ext cx="1368425" cy="366712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b="1">
                  <a:solidFill>
                    <a:schemeClr val="accent2"/>
                  </a:solidFill>
                </a:rPr>
                <a:t>אבקנים</a:t>
              </a:r>
              <a:endParaRPr lang="en-US" altLang="he-IL" b="1">
                <a:solidFill>
                  <a:schemeClr val="accent2"/>
                </a:solidFill>
              </a:endParaRPr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 flipH="1" flipV="1">
              <a:off x="5951538" y="2852739"/>
              <a:ext cx="2665412" cy="11525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 flipH="1" flipV="1">
              <a:off x="6096000" y="1341438"/>
              <a:ext cx="3024188" cy="10795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 flipH="1" flipV="1">
              <a:off x="7680325" y="2349500"/>
              <a:ext cx="1295400" cy="714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</p:grpSp>
      <p:pic>
        <p:nvPicPr>
          <p:cNvPr id="6" name="תמונה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7543" y="3371412"/>
            <a:ext cx="5296991" cy="296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1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לסיכום </a:t>
            </a:r>
            <a:r>
              <a:rPr lang="he-IL" smtClean="0"/>
              <a:t>רבייה זוויגית...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אבקנים מתפתחים על חלקי הצמח הזכרי.</a:t>
            </a:r>
          </a:p>
          <a:p>
            <a:r>
              <a:rPr lang="he-IL" dirty="0" smtClean="0"/>
              <a:t>מאביק (חרק, פרפר, דבורה וכו') אוספים את האבקן על גופם. </a:t>
            </a:r>
          </a:p>
          <a:p>
            <a:r>
              <a:rPr lang="he-IL" dirty="0" err="1" smtClean="0"/>
              <a:t>המאביק</a:t>
            </a:r>
            <a:r>
              <a:rPr lang="he-IL" dirty="0" smtClean="0"/>
              <a:t> נוחת על צמח אחר. </a:t>
            </a:r>
          </a:p>
          <a:p>
            <a:r>
              <a:rPr lang="he-IL" dirty="0" smtClean="0"/>
              <a:t>האבקנים נכנסים דרך עמוד העלי אל השחלה ומפרים אותה. </a:t>
            </a:r>
          </a:p>
          <a:p>
            <a:r>
              <a:rPr lang="he-IL" dirty="0" smtClean="0"/>
              <a:t>האבקן מפרה את השחלה. זוהי ההפריה הזוויגית. </a:t>
            </a:r>
          </a:p>
          <a:p>
            <a:r>
              <a:rPr lang="he-IL" dirty="0" smtClean="0"/>
              <a:t>מהשחלה מתפתח פרי (העובר של הצמח). </a:t>
            </a:r>
          </a:p>
          <a:p>
            <a:r>
              <a:rPr lang="he-IL" dirty="0" smtClean="0"/>
              <a:t>קיימים צמחים שהם חד מינים (או זכר או נקבה) וקיימים צמחים דו מיניים. 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74702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-356770"/>
            <a:ext cx="10515600" cy="1325563"/>
          </a:xfrm>
        </p:spPr>
        <p:txBody>
          <a:bodyPr/>
          <a:lstStyle/>
          <a:p>
            <a:r>
              <a:rPr lang="he-IL" dirty="0" smtClean="0"/>
              <a:t>רבייה מינית יתרונות וחסרונות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75489" y="794084"/>
            <a:ext cx="11387648" cy="5570140"/>
          </a:xfrm>
        </p:spPr>
        <p:txBody>
          <a:bodyPr>
            <a:normAutofit fontScale="92500" lnSpcReduction="10000"/>
          </a:bodyPr>
          <a:lstStyle/>
          <a:p>
            <a:pPr marL="533400" indent="-533400">
              <a:lnSpc>
                <a:spcPct val="80000"/>
              </a:lnSpc>
              <a:buFontTx/>
              <a:buNone/>
            </a:pPr>
            <a:r>
              <a:rPr lang="he-IL" altLang="en-US" sz="3200" b="1" u="sng" dirty="0" smtClean="0">
                <a:solidFill>
                  <a:srgbClr val="FF3300"/>
                </a:solidFill>
              </a:rPr>
              <a:t>יתרונות:</a:t>
            </a:r>
            <a:r>
              <a:rPr lang="he-IL" altLang="en-US" sz="3200" dirty="0" smtClean="0"/>
              <a:t>  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he-IL" altLang="en-US" b="1" dirty="0">
                <a:solidFill>
                  <a:schemeClr val="accent2"/>
                </a:solidFill>
                <a:latin typeface="Algerian" panose="04020705040A02060702" pitchFamily="82" charset="0"/>
              </a:rPr>
              <a:t>גיוון </a:t>
            </a:r>
            <a:r>
              <a:rPr lang="he-IL" altLang="en-US" dirty="0">
                <a:latin typeface="Algerian" panose="04020705040A02060702" pitchFamily="82" charset="0"/>
              </a:rPr>
              <a:t> -שונות, נוצרים פרטים השונים זה מזה, ובכך </a:t>
            </a:r>
            <a:r>
              <a:rPr lang="he-IL" altLang="en-US" dirty="0">
                <a:solidFill>
                  <a:srgbClr val="FF0000"/>
                </a:solidFill>
                <a:latin typeface="Algerian" panose="04020705040A02060702" pitchFamily="82" charset="0"/>
              </a:rPr>
              <a:t>גדלים הסיכויים </a:t>
            </a:r>
            <a:r>
              <a:rPr lang="he-IL" altLang="en-US" dirty="0" err="1">
                <a:solidFill>
                  <a:srgbClr val="FF0000"/>
                </a:solidFill>
                <a:latin typeface="Algerian" panose="04020705040A02060702" pitchFamily="82" charset="0"/>
              </a:rPr>
              <a:t>להשרדות</a:t>
            </a:r>
            <a:r>
              <a:rPr lang="he-IL" altLang="en-US" dirty="0">
                <a:solidFill>
                  <a:srgbClr val="FF0000"/>
                </a:solidFill>
                <a:latin typeface="Algerian" panose="04020705040A02060702" pitchFamily="82" charset="0"/>
              </a:rPr>
              <a:t> המין, בתנאי גידול משתנים</a:t>
            </a:r>
            <a:r>
              <a:rPr lang="he-IL" altLang="en-US" dirty="0">
                <a:latin typeface="Algerian" panose="04020705040A02060702" pitchFamily="82" charset="0"/>
              </a:rPr>
              <a:t>. 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he-IL" altLang="en-US" b="1" dirty="0">
                <a:solidFill>
                  <a:schemeClr val="accent2"/>
                </a:solidFill>
                <a:latin typeface="Algerian" panose="04020705040A02060702" pitchFamily="82" charset="0"/>
              </a:rPr>
              <a:t>הפצת הזרעים</a:t>
            </a:r>
            <a:r>
              <a:rPr lang="he-IL" altLang="en-US" dirty="0">
                <a:latin typeface="Algerian" panose="04020705040A02060702" pitchFamily="82" charset="0"/>
              </a:rPr>
              <a:t> -למרחקים ולבתי גידול חדשים – מגדילה את הסיכויים </a:t>
            </a:r>
            <a:r>
              <a:rPr lang="he-IL" altLang="en-US" dirty="0" smtClean="0">
                <a:latin typeface="Algerian" panose="04020705040A02060702" pitchFamily="82" charset="0"/>
              </a:rPr>
              <a:t>להישרדות </a:t>
            </a:r>
            <a:r>
              <a:rPr lang="he-IL" altLang="en-US" dirty="0">
                <a:latin typeface="Algerian" panose="04020705040A02060702" pitchFamily="82" charset="0"/>
              </a:rPr>
              <a:t>לתנאי גידול שונים.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he-IL" altLang="en-US" dirty="0">
                <a:latin typeface="Algerian" panose="04020705040A02060702" pitchFamily="82" charset="0"/>
              </a:rPr>
              <a:t>ייצור של זרעים- מאפשר שמירה על העובר למשך זמן רב ובתנאי סביבה קשים.  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he-IL" altLang="en-US" b="1" dirty="0">
                <a:solidFill>
                  <a:srgbClr val="00B050"/>
                </a:solidFill>
                <a:latin typeface="Algerian" panose="04020705040A02060702" pitchFamily="82" charset="0"/>
              </a:rPr>
              <a:t>לחקלאות-</a:t>
            </a:r>
            <a:r>
              <a:rPr lang="he-IL" altLang="en-US" dirty="0">
                <a:latin typeface="Algerian" panose="04020705040A02060702" pitchFamily="82" charset="0"/>
              </a:rPr>
              <a:t> גיוון מאפשר איתור פרטים מיטביים לגידול.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he-IL" altLang="en-US" b="1" u="sng" dirty="0">
                <a:solidFill>
                  <a:srgbClr val="FF3300"/>
                </a:solidFill>
                <a:latin typeface="Algerian" panose="04020705040A02060702" pitchFamily="82" charset="0"/>
              </a:rPr>
              <a:t>חסרונות: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he-IL" altLang="en-US" dirty="0">
                <a:latin typeface="Algerian" panose="04020705040A02060702" pitchFamily="82" charset="0"/>
              </a:rPr>
              <a:t>הצמח חייב בהשקעת אנרגיה באברי רבייה</a:t>
            </a:r>
            <a:r>
              <a:rPr lang="he-IL" altLang="en-US" dirty="0" smtClean="0">
                <a:latin typeface="Algerian" panose="04020705040A02060702" pitchFamily="82" charset="0"/>
              </a:rPr>
              <a:t>, בהאבקה</a:t>
            </a:r>
            <a:r>
              <a:rPr lang="he-IL" altLang="en-US" dirty="0">
                <a:latin typeface="Algerian" panose="04020705040A02060702" pitchFamily="82" charset="0"/>
              </a:rPr>
              <a:t>, בהפצת זרעים ובנביטה .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he-IL" altLang="en-US" dirty="0">
                <a:latin typeface="Algerian" panose="04020705040A02060702" pitchFamily="82" charset="0"/>
              </a:rPr>
              <a:t>קיימת תלות בנוכחות של בן זוג.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he-IL" altLang="en-US" dirty="0">
                <a:latin typeface="Algerian" panose="04020705040A02060702" pitchFamily="82" charset="0"/>
              </a:rPr>
              <a:t>קיימת תלות </a:t>
            </a:r>
            <a:r>
              <a:rPr lang="he-IL" altLang="en-US" dirty="0" err="1">
                <a:latin typeface="Algerian" panose="04020705040A02060702" pitchFamily="82" charset="0"/>
              </a:rPr>
              <a:t>במאביקים</a:t>
            </a:r>
            <a:r>
              <a:rPr lang="he-IL" altLang="en-US" dirty="0">
                <a:latin typeface="Algerian" panose="04020705040A02060702" pitchFamily="82" charset="0"/>
              </a:rPr>
              <a:t> או רוח.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he-IL" altLang="en-US" dirty="0">
                <a:latin typeface="Algerian" panose="04020705040A02060702" pitchFamily="82" charset="0"/>
              </a:rPr>
              <a:t>יתכן וחלק מהזרעים לא יתאימו לתנאים השוררים ליד צמח האם.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he-IL" altLang="en-US" b="1" dirty="0">
                <a:solidFill>
                  <a:srgbClr val="00B050"/>
                </a:solidFill>
                <a:latin typeface="Algerian" panose="04020705040A02060702" pitchFamily="82" charset="0"/>
              </a:rPr>
              <a:t>לחקלאות -</a:t>
            </a:r>
            <a:r>
              <a:rPr lang="he-IL" altLang="en-US" dirty="0">
                <a:latin typeface="Algerian" panose="04020705040A02060702" pitchFamily="82" charset="0"/>
              </a:rPr>
              <a:t> שונות </a:t>
            </a:r>
            <a:r>
              <a:rPr lang="he-IL" altLang="en-US" dirty="0" err="1">
                <a:latin typeface="Algerian" panose="04020705040A02060702" pitchFamily="82" charset="0"/>
              </a:rPr>
              <a:t>גדולה,לא</a:t>
            </a:r>
            <a:r>
              <a:rPr lang="he-IL" altLang="en-US" dirty="0">
                <a:latin typeface="Algerian" panose="04020705040A02060702" pitchFamily="82" charset="0"/>
              </a:rPr>
              <a:t> כל הפרטים רצויים ונוצר  קושי בטיפולים אחידים (גיזום, קטיף וכו').</a:t>
            </a:r>
          </a:p>
        </p:txBody>
      </p:sp>
    </p:spTree>
    <p:extLst>
      <p:ext uri="{BB962C8B-B14F-4D97-AF65-F5344CB8AC3E}">
        <p14:creationId xmlns:p14="http://schemas.microsoft.com/office/powerpoint/2010/main" val="250923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he-IL" altLang="he-IL" b="1" smtClean="0">
                <a:solidFill>
                  <a:srgbClr val="CC3300"/>
                </a:solidFill>
              </a:rPr>
              <a:t>פרחים חד-מיניים</a:t>
            </a:r>
            <a:endParaRPr lang="en-US" altLang="he-IL" b="1" smtClean="0">
              <a:solidFill>
                <a:srgbClr val="CC33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en-US" altLang="he-IL" b="1" i="1" smtClean="0">
              <a:solidFill>
                <a:srgbClr val="CC3300"/>
              </a:solidFill>
            </a:endParaRPr>
          </a:p>
        </p:txBody>
      </p:sp>
      <p:pic>
        <p:nvPicPr>
          <p:cNvPr id="17412" name="Picture 4" descr="pistil and calyx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7626" y="2928938"/>
            <a:ext cx="2378075" cy="2563812"/>
          </a:xfrm>
          <a:noFill/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600826" y="5572126"/>
            <a:ext cx="35671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e-IL" altLang="he-IL" sz="2400" b="1">
                <a:solidFill>
                  <a:srgbClr val="FF0066"/>
                </a:solidFill>
              </a:rPr>
              <a:t>פרח נקבי</a:t>
            </a:r>
            <a:r>
              <a:rPr lang="he-IL" altLang="he-IL" sz="2400" b="1"/>
              <a:t> – נושא עלי בלבד</a:t>
            </a:r>
            <a:endParaRPr lang="en-US" altLang="he-IL" sz="2400" b="1"/>
          </a:p>
        </p:txBody>
      </p:sp>
      <p:pic>
        <p:nvPicPr>
          <p:cNvPr id="17414" name="Picture 6" descr="Male%20Lychee%20Flower%20Diagram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2994026"/>
            <a:ext cx="2643188" cy="2384425"/>
          </a:xfrm>
          <a:noFill/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847850" y="5572126"/>
            <a:ext cx="4248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e-IL" altLang="he-IL" sz="2400" b="1">
                <a:solidFill>
                  <a:schemeClr val="accent2"/>
                </a:solidFill>
              </a:rPr>
              <a:t>פרח זכרי</a:t>
            </a:r>
            <a:r>
              <a:rPr lang="he-IL" altLang="he-IL" sz="2400" b="1"/>
              <a:t> – נושא אבקנים בלבד</a:t>
            </a:r>
            <a:endParaRPr lang="en-US" altLang="he-IL" sz="2400" b="1"/>
          </a:p>
        </p:txBody>
      </p:sp>
      <p:pic>
        <p:nvPicPr>
          <p:cNvPr id="17416" name="Picture 12" descr="http://img.photobucket.com/albums/v686/Chimanlal/MaletopandFemaleflowersofBitterMel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28750"/>
            <a:ext cx="276225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מציין מיקום של כותרת תחתונה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e-IL" b="1" dirty="0">
                <a:solidFill>
                  <a:schemeClr val="tx1"/>
                </a:solidFill>
              </a:rPr>
              <a:t>נערך ע"י רונית לבקוביץ        2009</a:t>
            </a:r>
          </a:p>
        </p:txBody>
      </p:sp>
    </p:spTree>
    <p:extLst>
      <p:ext uri="{BB962C8B-B14F-4D97-AF65-F5344CB8AC3E}">
        <p14:creationId xmlns:p14="http://schemas.microsoft.com/office/powerpoint/2010/main" val="20047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543925" y="188914"/>
            <a:ext cx="1955800" cy="1582737"/>
          </a:xfrm>
          <a:solidFill>
            <a:srgbClr val="FFCCFF"/>
          </a:solidFill>
        </p:spPr>
        <p:txBody>
          <a:bodyPr/>
          <a:lstStyle/>
          <a:p>
            <a:pPr eaLnBrk="1" hangingPunct="1"/>
            <a:r>
              <a:rPr lang="he-IL" altLang="he-IL" dirty="0" smtClean="0"/>
              <a:t>פרח </a:t>
            </a:r>
            <a:br>
              <a:rPr lang="he-IL" altLang="he-IL" dirty="0" smtClean="0"/>
            </a:br>
            <a:r>
              <a:rPr lang="he-IL" altLang="he-IL" dirty="0" smtClean="0"/>
              <a:t>דו-מיני</a:t>
            </a:r>
            <a:endParaRPr lang="en-US" altLang="he-IL" dirty="0" smtClean="0"/>
          </a:p>
        </p:txBody>
      </p:sp>
      <p:pic>
        <p:nvPicPr>
          <p:cNvPr id="16387" name="Picture 3" descr="stamen-stigm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0"/>
            <a:ext cx="6985000" cy="6858000"/>
          </a:xfrm>
          <a:noFill/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543925" y="3789363"/>
            <a:ext cx="1296988" cy="36671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e-IL" altLang="he-IL" b="1">
                <a:solidFill>
                  <a:srgbClr val="990099"/>
                </a:solidFill>
              </a:rPr>
              <a:t>עלי</a:t>
            </a:r>
            <a:endParaRPr lang="en-US" altLang="he-IL" b="1">
              <a:solidFill>
                <a:srgbClr val="990099"/>
              </a:solidFill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8543926" y="2205038"/>
            <a:ext cx="1368425" cy="36671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e-IL" altLang="he-IL" b="1">
                <a:solidFill>
                  <a:schemeClr val="accent2"/>
                </a:solidFill>
              </a:rPr>
              <a:t>אבקנים</a:t>
            </a:r>
            <a:endParaRPr lang="en-US" altLang="he-IL" b="1">
              <a:solidFill>
                <a:schemeClr val="accent2"/>
              </a:solidFill>
            </a:endParaRPr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H="1" flipV="1">
            <a:off x="5951538" y="2852739"/>
            <a:ext cx="2665412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flipH="1" flipV="1">
            <a:off x="6096000" y="1341438"/>
            <a:ext cx="3024188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 flipH="1" flipV="1">
            <a:off x="7680325" y="2349500"/>
            <a:ext cx="129540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9" name="מציין מיקום של כותרת תחתונה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e-IL" b="1" dirty="0">
                <a:solidFill>
                  <a:schemeClr val="tx1"/>
                </a:solidFill>
              </a:rPr>
              <a:t>נערך ע"י רונית לבקוביץ        2009</a:t>
            </a:r>
          </a:p>
        </p:txBody>
      </p:sp>
    </p:spTree>
    <p:extLst>
      <p:ext uri="{BB962C8B-B14F-4D97-AF65-F5344CB8AC3E}">
        <p14:creationId xmlns:p14="http://schemas.microsoft.com/office/powerpoint/2010/main" val="162664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צמח חד-ביתי וצמח דו-ביתי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altLang="he-IL" b="1" dirty="0">
                <a:solidFill>
                  <a:srgbClr val="FF3300"/>
                </a:solidFill>
              </a:rPr>
              <a:t>צמח חד ביתי-</a:t>
            </a:r>
            <a:r>
              <a:rPr lang="he-IL" altLang="he-IL" dirty="0"/>
              <a:t> בצמחים חד-ביתיים "גרים" גם הפרחים הנקביים וגם הפרחים הזכריים. </a:t>
            </a:r>
          </a:p>
          <a:p>
            <a:pPr>
              <a:buNone/>
            </a:pPr>
            <a:r>
              <a:rPr lang="he-IL" altLang="he-IL" dirty="0"/>
              <a:t>   דוגמה: מלון, אבטיח, מלפפון.</a:t>
            </a:r>
          </a:p>
          <a:p>
            <a:pPr>
              <a:buNone/>
            </a:pPr>
            <a:endParaRPr lang="he-IL" altLang="he-IL" dirty="0"/>
          </a:p>
          <a:p>
            <a:r>
              <a:rPr lang="he-IL" altLang="he-IL" b="1" dirty="0">
                <a:solidFill>
                  <a:srgbClr val="FF3300"/>
                </a:solidFill>
              </a:rPr>
              <a:t>צמח דו ביתי-</a:t>
            </a:r>
            <a:r>
              <a:rPr lang="he-IL" altLang="he-IL" dirty="0">
                <a:solidFill>
                  <a:srgbClr val="FF3300"/>
                </a:solidFill>
              </a:rPr>
              <a:t> </a:t>
            </a:r>
            <a:r>
              <a:rPr lang="he-IL" altLang="he-IL" dirty="0"/>
              <a:t> בצמחים דו-ביתיים פרחים נקביים נמצאים על צמח אחד, פרחים זכריים נמצאים על צמח אחר. דוגמה – עץ תמר, עץ חרוב.</a:t>
            </a:r>
            <a:endParaRPr lang="en-US" altLang="he-IL" dirty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1015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סיכום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e-IL" dirty="0"/>
              <a:t>א) רבייה זוויגית (מינית</a:t>
            </a:r>
            <a:r>
              <a:rPr lang="he-IL" dirty="0" smtClean="0"/>
              <a:t>)- זכר ונקבה, חלקי צמח שונים. </a:t>
            </a:r>
            <a:endParaRPr lang="he-IL" dirty="0"/>
          </a:p>
          <a:p>
            <a:pPr marL="0" indent="0">
              <a:buNone/>
            </a:pPr>
            <a:r>
              <a:rPr lang="he-IL" dirty="0"/>
              <a:t>ב) רבייה וגטטיבית (א-מינית</a:t>
            </a:r>
            <a:r>
              <a:rPr lang="he-IL" dirty="0" smtClean="0"/>
              <a:t>)- 4 סוגים של רבייה.</a:t>
            </a:r>
          </a:p>
          <a:p>
            <a:pPr marL="0" indent="0">
              <a:buNone/>
            </a:pPr>
            <a:r>
              <a:rPr lang="he-IL" dirty="0" smtClean="0"/>
              <a:t>ג) האבקה עצמית מול האבקה הדדית.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he-IL" dirty="0" smtClean="0"/>
              <a:t>ד) </a:t>
            </a:r>
            <a:r>
              <a:rPr lang="he-IL" dirty="0"/>
              <a:t>מאביקים מול רוח מול האבקה מלאכותית (אנונה). </a:t>
            </a:r>
            <a:endParaRPr lang="he-IL" dirty="0" smtClean="0"/>
          </a:p>
          <a:p>
            <a:pPr marL="0" indent="0">
              <a:buNone/>
            </a:pPr>
            <a:r>
              <a:rPr lang="he-IL" dirty="0" smtClean="0"/>
              <a:t>ה)תהליך ההאבקה (מאיזה תאריך?)</a:t>
            </a:r>
          </a:p>
          <a:p>
            <a:pPr marL="0" indent="0">
              <a:buNone/>
            </a:pPr>
            <a:r>
              <a:rPr lang="he-IL" dirty="0" smtClean="0"/>
              <a:t>ו) יתרונות וחסרונות רבייה מינית</a:t>
            </a:r>
          </a:p>
          <a:p>
            <a:pPr marL="0" indent="0">
              <a:buNone/>
            </a:pPr>
            <a:r>
              <a:rPr lang="he-IL" dirty="0" smtClean="0"/>
              <a:t>ז) יתרונות וחסרונות </a:t>
            </a:r>
            <a:r>
              <a:rPr lang="he-IL" dirty="0"/>
              <a:t>רבייה </a:t>
            </a:r>
            <a:r>
              <a:rPr lang="he-IL" dirty="0" smtClean="0"/>
              <a:t>לא-מינית (א-מינית)</a:t>
            </a:r>
          </a:p>
          <a:p>
            <a:pPr marL="0" indent="0">
              <a:buNone/>
            </a:pPr>
            <a:r>
              <a:rPr lang="he-IL" dirty="0" smtClean="0"/>
              <a:t>ח) צמח חד ביתי וצמח דו ביתי.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07742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44450"/>
            <a:ext cx="8229600" cy="863600"/>
          </a:xfrm>
          <a:solidFill>
            <a:srgbClr val="92D050"/>
          </a:solidFill>
        </p:spPr>
        <p:txBody>
          <a:bodyPr/>
          <a:lstStyle/>
          <a:p>
            <a:r>
              <a:rPr lang="he-IL" altLang="he-IL" sz="3600" b="1">
                <a:solidFill>
                  <a:srgbClr val="CC3300"/>
                </a:solidFill>
              </a:rPr>
              <a:t>צמחים חד-ביתיים</a:t>
            </a:r>
            <a:endParaRPr lang="en-US" altLang="he-IL" sz="3600" b="1">
              <a:solidFill>
                <a:srgbClr val="CC330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765175"/>
            <a:ext cx="8229600" cy="5360988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en-US" altLang="he-IL" sz="2400" b="1"/>
          </a:p>
        </p:txBody>
      </p:sp>
      <p:pic>
        <p:nvPicPr>
          <p:cNvPr id="19460" name="Picture 4" descr="Cucurbita"/>
          <p:cNvPicPr>
            <a:picLocks noChangeAspect="1" noChangeArrowheads="1"/>
          </p:cNvPicPr>
          <p:nvPr/>
        </p:nvPicPr>
        <p:blipFill>
          <a:blip r:embed="rId2" cstate="print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5751"/>
            <a:ext cx="2357438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14" descr="קיקיו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0" y="857250"/>
            <a:ext cx="361950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6" descr="http://oregonstate.edu/dept/ldplants/images/osvi1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00314"/>
            <a:ext cx="4827588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מציין מיקום של כותרת תחתונה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e-IL" b="1" dirty="0">
                <a:solidFill>
                  <a:schemeClr val="tx1"/>
                </a:solidFill>
              </a:rPr>
              <a:t>נערך ע"י רונית לבקוביץ        2009</a:t>
            </a:r>
          </a:p>
        </p:txBody>
      </p:sp>
    </p:spTree>
    <p:extLst>
      <p:ext uri="{BB962C8B-B14F-4D97-AF65-F5344CB8AC3E}">
        <p14:creationId xmlns:p14="http://schemas.microsoft.com/office/powerpoint/2010/main" val="365189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01june30-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3250" y="2357438"/>
            <a:ext cx="3536950" cy="3922712"/>
          </a:xfrm>
        </p:spPr>
      </p:pic>
      <p:pic>
        <p:nvPicPr>
          <p:cNvPr id="20483" name="Picture 4" descr="01may12-7w">
            <a:hlinkClick r:id="rId3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lum bright="-16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52625" y="2047876"/>
            <a:ext cx="2990850" cy="4341813"/>
          </a:xfrm>
        </p:spPr>
      </p:pic>
      <p:sp>
        <p:nvSpPr>
          <p:cNvPr id="235525" name="Text Box 5"/>
          <p:cNvSpPr txBox="1">
            <a:spLocks noChangeArrowheads="1"/>
          </p:cNvSpPr>
          <p:nvPr/>
        </p:nvSpPr>
        <p:spPr bwMode="auto">
          <a:xfrm>
            <a:off x="6310314" y="1071564"/>
            <a:ext cx="4071937" cy="877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he-IL" sz="2400" b="1" dirty="0">
                <a:solidFill>
                  <a:srgbClr val="008000"/>
                </a:solidFill>
              </a:rPr>
              <a:t>עץ נקבי</a:t>
            </a:r>
            <a:r>
              <a:rPr lang="he-IL" b="1" dirty="0"/>
              <a:t> </a:t>
            </a:r>
            <a:r>
              <a:rPr lang="he-IL" b="1" dirty="0" err="1"/>
              <a:t>– ת</a:t>
            </a:r>
            <a:r>
              <a:rPr lang="he-IL" b="1" dirty="0"/>
              <a:t>פרחות עם פרחים נקביים</a:t>
            </a:r>
          </a:p>
          <a:p>
            <a:pPr>
              <a:spcBef>
                <a:spcPct val="50000"/>
              </a:spcBef>
              <a:defRPr/>
            </a:pPr>
            <a:r>
              <a:rPr lang="he-IL" b="1" dirty="0"/>
              <a:t>עליו יתפתחו הפירות.</a:t>
            </a:r>
            <a:endParaRPr lang="en-US" b="1" dirty="0"/>
          </a:p>
        </p:txBody>
      </p:sp>
      <p:sp>
        <p:nvSpPr>
          <p:cNvPr id="235526" name="Text Box 6"/>
          <p:cNvSpPr txBox="1">
            <a:spLocks noChangeArrowheads="1"/>
          </p:cNvSpPr>
          <p:nvPr/>
        </p:nvSpPr>
        <p:spPr bwMode="auto">
          <a:xfrm>
            <a:off x="1809751" y="1000126"/>
            <a:ext cx="3821113" cy="4619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he-IL" sz="2400" b="1" dirty="0">
                <a:solidFill>
                  <a:srgbClr val="008000"/>
                </a:solidFill>
              </a:rPr>
              <a:t>עץ זכרי</a:t>
            </a:r>
            <a:r>
              <a:rPr lang="he-IL" dirty="0"/>
              <a:t> </a:t>
            </a:r>
            <a:r>
              <a:rPr lang="he-IL" dirty="0" err="1"/>
              <a:t>– </a:t>
            </a:r>
            <a:r>
              <a:rPr lang="he-IL" b="1" dirty="0" err="1"/>
              <a:t>ת</a:t>
            </a:r>
            <a:r>
              <a:rPr lang="he-IL" b="1" dirty="0"/>
              <a:t>פרחות עם פרחים זכריים </a:t>
            </a:r>
            <a:endParaRPr lang="en-US" b="1" dirty="0"/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2063750" y="0"/>
            <a:ext cx="8229600" cy="86360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he-IL" altLang="he-IL" sz="3600" b="1">
                <a:solidFill>
                  <a:srgbClr val="CC3300"/>
                </a:solidFill>
              </a:rPr>
              <a:t>צמחים דו-ביתיים</a:t>
            </a:r>
            <a:endParaRPr lang="en-US" altLang="he-IL" sz="3600" b="1">
              <a:solidFill>
                <a:srgbClr val="CC3300"/>
              </a:solidFill>
            </a:endParaRPr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e-IL" b="1" dirty="0">
                <a:solidFill>
                  <a:schemeClr val="tx1"/>
                </a:solidFill>
              </a:rPr>
              <a:t>נערך ע"י רונית לבקוביץ        2009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68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91343" y="-273503"/>
            <a:ext cx="10515600" cy="1325563"/>
          </a:xfrm>
        </p:spPr>
        <p:txBody>
          <a:bodyPr/>
          <a:lstStyle/>
          <a:p>
            <a:r>
              <a:rPr lang="he-IL" dirty="0" smtClean="0"/>
              <a:t>שאלות מבוא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273629" y="911225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he-IL" dirty="0" smtClean="0"/>
              <a:t>איך גדלה אוכלוסיית העולם? </a:t>
            </a:r>
          </a:p>
          <a:p>
            <a:endParaRPr lang="he-IL" dirty="0"/>
          </a:p>
          <a:p>
            <a:endParaRPr lang="he-IL" dirty="0" smtClean="0"/>
          </a:p>
          <a:p>
            <a:r>
              <a:rPr lang="he-IL" dirty="0" smtClean="0"/>
              <a:t>איך באים ילדים לעולם? </a:t>
            </a:r>
          </a:p>
          <a:p>
            <a:endParaRPr lang="he-IL" dirty="0"/>
          </a:p>
          <a:p>
            <a:endParaRPr lang="he-IL" dirty="0" smtClean="0"/>
          </a:p>
          <a:p>
            <a:r>
              <a:rPr lang="he-IL" dirty="0" smtClean="0"/>
              <a:t>מה צריך כדי שביצית תתפתח להיות עובר?</a:t>
            </a:r>
          </a:p>
          <a:p>
            <a:pPr marL="0" indent="0">
              <a:buNone/>
            </a:pPr>
            <a:r>
              <a:rPr lang="he-IL" dirty="0" smtClean="0"/>
              <a:t> </a:t>
            </a:r>
          </a:p>
          <a:p>
            <a:endParaRPr lang="he-IL" dirty="0"/>
          </a:p>
          <a:p>
            <a:r>
              <a:rPr lang="he-IL" dirty="0" smtClean="0"/>
              <a:t>איך כל זה קשור לעולם הצמח?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1980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רבייה וגטטיבית (רבייה א-מינית)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ברבייה זו לא מעורבים צמחים ממין אחר. </a:t>
            </a:r>
          </a:p>
          <a:p>
            <a:r>
              <a:rPr lang="he-IL" dirty="0" smtClean="0"/>
              <a:t>הצמח משכפל את עצמו ואותו מטען גנטי מועבר. </a:t>
            </a:r>
          </a:p>
          <a:p>
            <a:r>
              <a:rPr lang="he-IL" dirty="0" smtClean="0"/>
              <a:t>אין מעורבות של אבקנים או זרעים. </a:t>
            </a:r>
          </a:p>
          <a:p>
            <a:r>
              <a:rPr lang="he-IL" dirty="0" smtClean="0"/>
              <a:t>קיימות כמה דרכים לבצע רבייה מסוג שכזה....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4813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-442911"/>
            <a:ext cx="10515600" cy="1325563"/>
          </a:xfrm>
        </p:spPr>
        <p:txBody>
          <a:bodyPr/>
          <a:lstStyle/>
          <a:p>
            <a:r>
              <a:rPr lang="he-IL" dirty="0" smtClean="0"/>
              <a:t>סוגי רבייה א-מינית (וגטטיבית)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676400" y="543151"/>
            <a:ext cx="10515600" cy="4351338"/>
          </a:xfrm>
        </p:spPr>
        <p:txBody>
          <a:bodyPr/>
          <a:lstStyle/>
          <a:p>
            <a:r>
              <a:rPr lang="he-IL" dirty="0" smtClean="0"/>
              <a:t>ייחורים- </a:t>
            </a:r>
            <a:r>
              <a:rPr lang="he-IL" dirty="0"/>
              <a:t>ייחור הוא ענף קטן (בגודל עפרון ומטה) המנותק מצמח האם ומצמיח שורשים ענפים ועלים. הייחור יגדל להיות שיבוט בעל גנים זהים לצמח שממנו הוא נלקח.</a:t>
            </a:r>
          </a:p>
          <a:p>
            <a:endParaRPr lang="he-IL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571" y="1868715"/>
            <a:ext cx="5915705" cy="3327584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5468" y="1903219"/>
            <a:ext cx="6488794" cy="332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83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חלקים וגטטיביים	</a:t>
            </a:r>
            <a:endParaRPr 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עלים. </a:t>
            </a:r>
          </a:p>
          <a:p>
            <a:r>
              <a:rPr lang="he-IL" dirty="0" smtClean="0"/>
              <a:t>אילו ירקות הם ירקות וגטטיביים? </a:t>
            </a:r>
            <a:endParaRPr lang="en-US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2" y="2733675"/>
            <a:ext cx="6315075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6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בגרות 2014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3467" y="2235201"/>
            <a:ext cx="12080868" cy="358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22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676400" y="-302532"/>
            <a:ext cx="10515600" cy="1325563"/>
          </a:xfrm>
        </p:spPr>
        <p:txBody>
          <a:bodyPr/>
          <a:lstStyle/>
          <a:p>
            <a:r>
              <a:rPr lang="he-IL" dirty="0"/>
              <a:t>סוגי רבייה א-מינית (וגטטיבית)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505857" y="795111"/>
            <a:ext cx="10515600" cy="4351338"/>
          </a:xfrm>
        </p:spPr>
        <p:txBody>
          <a:bodyPr/>
          <a:lstStyle/>
          <a:p>
            <a:r>
              <a:rPr lang="he-IL" dirty="0"/>
              <a:t>ריבוי בתרביות רקמה - מתבצע במעבדה, משמש </a:t>
            </a:r>
            <a:r>
              <a:rPr lang="he-IL" dirty="0" err="1"/>
              <a:t>להרביית</a:t>
            </a:r>
            <a:r>
              <a:rPr lang="he-IL" dirty="0"/>
              <a:t> צמחים שקשה להרבות בדרכים הרגילות</a:t>
            </a:r>
            <a:r>
              <a:rPr lang="he-IL" dirty="0" smtClean="0"/>
              <a:t>. נקי מאוד </a:t>
            </a:r>
            <a:r>
              <a:rPr lang="he-IL" dirty="0" err="1" smtClean="0"/>
              <a:t>מוירוסים</a:t>
            </a:r>
            <a:r>
              <a:rPr lang="he-IL" dirty="0" smtClean="0"/>
              <a:t> ומחלות. אין תלות בעונות השנה. </a:t>
            </a:r>
            <a:endParaRPr lang="he-IL" dirty="0"/>
          </a:p>
          <a:p>
            <a:endParaRPr lang="he-IL" dirty="0"/>
          </a:p>
        </p:txBody>
      </p:sp>
      <p:pic>
        <p:nvPicPr>
          <p:cNvPr id="11266" name="Picture 2" descr="https://upload.wikimedia.org/wikipedia/commons/a/ad/Plant_Tissue_cul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1709321"/>
            <a:ext cx="6491514" cy="476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90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בגרות 2017</a:t>
            </a:r>
            <a:endParaRPr lang="en-US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5956" y="1690687"/>
            <a:ext cx="10700867" cy="35344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7159" y="5467739"/>
            <a:ext cx="5131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dirty="0" smtClean="0"/>
              <a:t>תשובה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9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05857" y="-288018"/>
            <a:ext cx="10515600" cy="1325563"/>
          </a:xfrm>
        </p:spPr>
        <p:txBody>
          <a:bodyPr/>
          <a:lstStyle/>
          <a:p>
            <a:r>
              <a:rPr lang="he-IL" dirty="0"/>
              <a:t>סוגי רבייה א-מינית (וגטטיבית)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331685" y="1037545"/>
            <a:ext cx="10515600" cy="4351338"/>
          </a:xfrm>
        </p:spPr>
        <p:txBody>
          <a:bodyPr/>
          <a:lstStyle/>
          <a:p>
            <a:r>
              <a:rPr lang="he-IL" dirty="0"/>
              <a:t>ריבוי וגטטיבי </a:t>
            </a:r>
            <a:r>
              <a:rPr lang="he-IL" dirty="0" err="1"/>
              <a:t>בהברכה</a:t>
            </a:r>
            <a:r>
              <a:rPr lang="he-IL" dirty="0"/>
              <a:t> - בשיטה זו מכופפים את ענף העץ ושותלים את הקצה העליון שלו באדמה, לאחר מספר ימים הענף יתחיל להוציא שורשים וניתן לחתוך אותו מהגזע ברגע שיש מספיק שורשים חדשים.</a:t>
            </a:r>
          </a:p>
          <a:p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704" y="3151876"/>
            <a:ext cx="6163582" cy="3562570"/>
          </a:xfrm>
          <a:prstGeom prst="rect">
            <a:avLst/>
          </a:prstGeom>
        </p:spPr>
      </p:pic>
      <p:pic>
        <p:nvPicPr>
          <p:cNvPr id="3074" name="Picture 2" descr="https://upload.wikimedia.org/wikipedia/commons/6/60/VegetativeRamatHagol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56" y="2363108"/>
            <a:ext cx="6073259" cy="455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58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63914" y="-244475"/>
            <a:ext cx="10515600" cy="1325563"/>
          </a:xfrm>
        </p:spPr>
        <p:txBody>
          <a:bodyPr/>
          <a:lstStyle/>
          <a:p>
            <a:r>
              <a:rPr lang="he-IL" dirty="0"/>
              <a:t>סוגי רבייה א-מינית (וגטטיבית)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462314" y="805316"/>
            <a:ext cx="10515600" cy="4351338"/>
          </a:xfrm>
        </p:spPr>
        <p:txBody>
          <a:bodyPr/>
          <a:lstStyle/>
          <a:p>
            <a:r>
              <a:rPr lang="he-IL" dirty="0"/>
              <a:t>ריבוי וגטטיבי בהרכבה - חיבור </a:t>
            </a:r>
            <a:r>
              <a:rPr lang="he-IL" dirty="0" smtClean="0"/>
              <a:t>של </a:t>
            </a:r>
            <a:r>
              <a:rPr lang="he-IL" dirty="0"/>
              <a:t>שני צמחים שונים ליצירת צמח חדש. משתמשים בגזע צמח המתאים לאדמה מסוימת כדי לגדל צמח שאינו מסוגל לצמוח באותה אדמה או כדי לזרז צמיחה ומתן פרי של צמח מבוקש. </a:t>
            </a:r>
            <a:endParaRPr lang="he-IL" dirty="0" smtClean="0"/>
          </a:p>
          <a:p>
            <a:endParaRPr lang="he-IL" dirty="0"/>
          </a:p>
          <a:p>
            <a:pPr marL="0" indent="0">
              <a:buNone/>
            </a:pPr>
            <a:endParaRPr lang="he-IL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314" y="2130879"/>
            <a:ext cx="4586515" cy="46482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19628" y="5837113"/>
            <a:ext cx="8853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he-IL" dirty="0" smtClean="0"/>
              <a:t>כנה</a:t>
            </a:r>
            <a:endParaRPr lang="he-IL" dirty="0"/>
          </a:p>
        </p:txBody>
      </p:sp>
      <p:sp>
        <p:nvSpPr>
          <p:cNvPr id="7" name="TextBox 6"/>
          <p:cNvSpPr txBox="1"/>
          <p:nvPr/>
        </p:nvSpPr>
        <p:spPr>
          <a:xfrm>
            <a:off x="1081313" y="3289856"/>
            <a:ext cx="8853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he-IL" dirty="0" smtClean="0"/>
              <a:t>רוכב</a:t>
            </a:r>
            <a:endParaRPr lang="he-IL" dirty="0"/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400" y="2130879"/>
            <a:ext cx="3545114" cy="473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26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בגרות 2011 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971" y="1882588"/>
            <a:ext cx="11123226" cy="338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03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בגרות 2014-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1650" y="1690688"/>
            <a:ext cx="9428699" cy="360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89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בעולם יש מיליוני צמחים. איך הם התפתחו ועברו ממקום למקום? (הרי אין להם רגליים...)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צמחים לא מתרבים כמו יונקים. </a:t>
            </a:r>
          </a:p>
          <a:p>
            <a:r>
              <a:rPr lang="he-IL" dirty="0" smtClean="0"/>
              <a:t>מערכות הרבייה של היונקים דומה לזו של הצמחים מבחינת האיברים. </a:t>
            </a:r>
          </a:p>
          <a:p>
            <a:r>
              <a:rPr lang="he-IL" dirty="0" smtClean="0"/>
              <a:t>קיימים שני סוגי רבייה אצל צמחים:</a:t>
            </a:r>
          </a:p>
          <a:p>
            <a:pPr marL="0" indent="0">
              <a:buNone/>
            </a:pPr>
            <a:r>
              <a:rPr lang="he-IL" dirty="0" smtClean="0"/>
              <a:t>א) רבייה זוויגית (מינית)</a:t>
            </a:r>
          </a:p>
          <a:p>
            <a:pPr marL="0" indent="0">
              <a:buNone/>
            </a:pPr>
            <a:r>
              <a:rPr lang="he-IL" dirty="0" smtClean="0"/>
              <a:t>ב) רבייה וגטטיבית (א-מינית)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3041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בגרות 2014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041" y="2380343"/>
            <a:ext cx="11342436" cy="33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0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רבייה זוויגית (מינית) </a:t>
            </a:r>
            <a:r>
              <a:rPr lang="he-IL" b="1" dirty="0" smtClean="0"/>
              <a:t>חלקי הצמח </a:t>
            </a:r>
            <a:r>
              <a:rPr lang="he-IL" dirty="0" smtClean="0"/>
              <a:t>:</a:t>
            </a:r>
            <a:endParaRPr lang="he-IL" dirty="0"/>
          </a:p>
        </p:txBody>
      </p:sp>
      <p:pic>
        <p:nvPicPr>
          <p:cNvPr id="1026" name="Picture 2" descr="תוצאת תמונה עבור חלקי הצמח מצגת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240" y="2569028"/>
            <a:ext cx="5102760" cy="362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08800" y="1922697"/>
            <a:ext cx="370114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600" dirty="0" smtClean="0"/>
              <a:t>צמח נקבי</a:t>
            </a:r>
            <a:endParaRPr lang="he-IL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24971" y="1995048"/>
            <a:ext cx="370114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3600" dirty="0" smtClean="0"/>
              <a:t>צמח זכרי</a:t>
            </a:r>
            <a:endParaRPr lang="he-IL" sz="3600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41379"/>
            <a:ext cx="5565240" cy="417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4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קבוצה 2"/>
          <p:cNvGrpSpPr/>
          <p:nvPr/>
        </p:nvGrpSpPr>
        <p:grpSpPr>
          <a:xfrm>
            <a:off x="1523999" y="0"/>
            <a:ext cx="8388352" cy="6892290"/>
            <a:chOff x="1523999" y="0"/>
            <a:chExt cx="8388352" cy="6892290"/>
          </a:xfrm>
        </p:grpSpPr>
        <p:pic>
          <p:nvPicPr>
            <p:cNvPr id="16387" name="Picture 3" descr="stamen-stigma"/>
            <p:cNvPicPr>
              <a:picLocks noGrp="1" noChangeAspect="1" noChangeArrowheads="1"/>
            </p:cNvPicPr>
            <p:nvPr>
              <p:ph idx="1"/>
            </p:nvPr>
          </p:nvPicPr>
          <p:blipFill>
            <a:blip r:embed="rId2">
              <a:lum brigh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523999" y="0"/>
              <a:ext cx="7019925" cy="6892290"/>
            </a:xfrm>
            <a:noFill/>
          </p:spPr>
        </p:pic>
        <p:sp>
          <p:nvSpPr>
            <p:cNvPr id="16388" name="Text Box 4"/>
            <p:cNvSpPr txBox="1">
              <a:spLocks noChangeArrowheads="1"/>
            </p:cNvSpPr>
            <p:nvPr/>
          </p:nvSpPr>
          <p:spPr bwMode="auto">
            <a:xfrm>
              <a:off x="8543925" y="3789363"/>
              <a:ext cx="1296988" cy="366712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b="1">
                  <a:solidFill>
                    <a:srgbClr val="990099"/>
                  </a:solidFill>
                </a:rPr>
                <a:t>עלי</a:t>
              </a:r>
              <a:endParaRPr lang="en-US" altLang="he-IL" b="1">
                <a:solidFill>
                  <a:srgbClr val="990099"/>
                </a:solidFill>
              </a:endParaRPr>
            </a:p>
          </p:txBody>
        </p:sp>
        <p:sp>
          <p:nvSpPr>
            <p:cNvPr id="16389" name="Text Box 5"/>
            <p:cNvSpPr txBox="1">
              <a:spLocks noChangeArrowheads="1"/>
            </p:cNvSpPr>
            <p:nvPr/>
          </p:nvSpPr>
          <p:spPr bwMode="auto">
            <a:xfrm>
              <a:off x="8543926" y="2205038"/>
              <a:ext cx="1368425" cy="366712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he-IL" altLang="he-IL" b="1">
                  <a:solidFill>
                    <a:schemeClr val="accent2"/>
                  </a:solidFill>
                </a:rPr>
                <a:t>אבקנים</a:t>
              </a:r>
              <a:endParaRPr lang="en-US" altLang="he-IL" b="1">
                <a:solidFill>
                  <a:schemeClr val="accent2"/>
                </a:solidFill>
              </a:endParaRPr>
            </a:p>
          </p:txBody>
        </p:sp>
        <p:sp>
          <p:nvSpPr>
            <p:cNvPr id="16390" name="Line 6"/>
            <p:cNvSpPr>
              <a:spLocks noChangeShapeType="1"/>
            </p:cNvSpPr>
            <p:nvPr/>
          </p:nvSpPr>
          <p:spPr bwMode="auto">
            <a:xfrm flipH="1" flipV="1">
              <a:off x="5951538" y="2852739"/>
              <a:ext cx="2665412" cy="11525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6391" name="Line 7"/>
            <p:cNvSpPr>
              <a:spLocks noChangeShapeType="1"/>
            </p:cNvSpPr>
            <p:nvPr/>
          </p:nvSpPr>
          <p:spPr bwMode="auto">
            <a:xfrm flipH="1" flipV="1">
              <a:off x="6096000" y="1341438"/>
              <a:ext cx="3024188" cy="10795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sp>
          <p:nvSpPr>
            <p:cNvPr id="16392" name="Line 8"/>
            <p:cNvSpPr>
              <a:spLocks noChangeShapeType="1"/>
            </p:cNvSpPr>
            <p:nvPr/>
          </p:nvSpPr>
          <p:spPr bwMode="auto">
            <a:xfrm flipH="1" flipV="1">
              <a:off x="7680325" y="2349500"/>
              <a:ext cx="1295400" cy="714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</p:grpSp>
      <p:sp>
        <p:nvSpPr>
          <p:cNvPr id="9" name="מציין מיקום של כותרת תחתונה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e-IL" b="1" dirty="0">
                <a:solidFill>
                  <a:schemeClr val="tx1"/>
                </a:solidFill>
              </a:rPr>
              <a:t>נערך ע"י רונית לבקוביץ        2009</a:t>
            </a:r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971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כותרת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he-IL" altLang="he-IL" b="1" u="sng" smtClean="0">
                <a:hlinkClick r:id="rId2"/>
              </a:rPr>
              <a:t>האבקה</a:t>
            </a:r>
            <a:endParaRPr lang="he-IL" altLang="he-IL" b="1" smtClean="0"/>
          </a:p>
        </p:txBody>
      </p:sp>
      <p:sp>
        <p:nvSpPr>
          <p:cNvPr id="26627" name="מציין מיקום תוכן 2"/>
          <p:cNvSpPr>
            <a:spLocks noGrp="1"/>
          </p:cNvSpPr>
          <p:nvPr>
            <p:ph idx="1"/>
          </p:nvPr>
        </p:nvSpPr>
        <p:spPr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he-IL" altLang="he-IL" smtClean="0"/>
              <a:t>העברת גרגירי אבקה מהאבקן לצלקת.</a:t>
            </a:r>
          </a:p>
          <a:p>
            <a:pPr eaLnBrk="1" hangingPunct="1"/>
            <a:r>
              <a:rPr lang="he-IL" altLang="he-IL" b="1" smtClean="0">
                <a:solidFill>
                  <a:srgbClr val="FF0000"/>
                </a:solidFill>
              </a:rPr>
              <a:t>האבקה עצמית- </a:t>
            </a:r>
            <a:r>
              <a:rPr lang="he-IL" altLang="he-IL" smtClean="0"/>
              <a:t>גרגירי אבקה נובטים על גבי הצלקת של אותו פרח או מאותו פרט.</a:t>
            </a:r>
          </a:p>
          <a:p>
            <a:pPr eaLnBrk="1" hangingPunct="1"/>
            <a:r>
              <a:rPr lang="he-IL" altLang="he-IL" b="1" smtClean="0">
                <a:solidFill>
                  <a:srgbClr val="FF0000"/>
                </a:solidFill>
              </a:rPr>
              <a:t>האבקה זרה/האבקה הדדית-  </a:t>
            </a:r>
            <a:r>
              <a:rPr lang="he-IL" altLang="he-IL" smtClean="0"/>
              <a:t>אבקה המגיעה מפרט אחר.</a:t>
            </a:r>
          </a:p>
          <a:p>
            <a:pPr lvl="1" eaLnBrk="1" hangingPunct="1"/>
            <a:r>
              <a:rPr lang="he-IL" altLang="he-IL" b="1" smtClean="0">
                <a:solidFill>
                  <a:srgbClr val="7030A0"/>
                </a:solidFill>
              </a:rPr>
              <a:t>קיימת היכרות בין הצלקת לבין גרגירי האבקה </a:t>
            </a:r>
            <a:r>
              <a:rPr lang="he-IL" altLang="he-IL" b="1" smtClean="0">
                <a:solidFill>
                  <a:srgbClr val="FFC000"/>
                </a:solidFill>
              </a:rPr>
              <a:t>מאותו המין </a:t>
            </a:r>
            <a:r>
              <a:rPr lang="he-IL" altLang="he-IL" b="1" smtClean="0">
                <a:solidFill>
                  <a:srgbClr val="7030A0"/>
                </a:solidFill>
              </a:rPr>
              <a:t>המבטיחה שרק גרגירי אבקה מפרטים של אותה אוכלוסייה ינבטו על גבי הצלקת</a:t>
            </a:r>
            <a:r>
              <a:rPr lang="he-IL" altLang="he-IL" smtClean="0"/>
              <a:t>.</a:t>
            </a:r>
            <a:endParaRPr lang="en-US" altLang="he-IL" smtClean="0"/>
          </a:p>
          <a:p>
            <a:pPr eaLnBrk="1" hangingPunct="1"/>
            <a:endParaRPr lang="he-IL" altLang="he-IL" smtClean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e-IL" b="1" dirty="0">
                <a:solidFill>
                  <a:schemeClr val="tx1"/>
                </a:solidFill>
              </a:rPr>
              <a:t>נערך ע"י רונית לבקוביץ        2009</a:t>
            </a:r>
          </a:p>
        </p:txBody>
      </p:sp>
    </p:spTree>
    <p:extLst>
      <p:ext uri="{BB962C8B-B14F-4D97-AF65-F5344CB8AC3E}">
        <p14:creationId xmlns:p14="http://schemas.microsoft.com/office/powerpoint/2010/main" val="76019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polle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14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38375" y="1357314"/>
            <a:ext cx="3492500" cy="3248025"/>
          </a:xfrm>
          <a:noFill/>
        </p:spPr>
      </p:pic>
      <p:pic>
        <p:nvPicPr>
          <p:cNvPr id="21507" name="Picture 4" descr="stam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2" r="14102"/>
          <a:stretch>
            <a:fillRect/>
          </a:stretch>
        </p:blipFill>
        <p:spPr>
          <a:xfrm>
            <a:off x="7680326" y="1125538"/>
            <a:ext cx="2447925" cy="2278062"/>
          </a:xfrm>
          <a:noFill/>
        </p:spPr>
      </p:pic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2238375" y="1071563"/>
            <a:ext cx="3455988" cy="3048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e-IL" altLang="he-IL" sz="1400">
                <a:solidFill>
                  <a:schemeClr val="bg1"/>
                </a:solidFill>
              </a:rPr>
              <a:t>צילום מבעד מיקרוסקופ אלקטרוני</a:t>
            </a:r>
            <a:endParaRPr lang="en-US" altLang="he-IL" sz="1400">
              <a:solidFill>
                <a:schemeClr val="bg1"/>
              </a:solidFill>
            </a:endParaRPr>
          </a:p>
        </p:txBody>
      </p:sp>
      <p:sp>
        <p:nvSpPr>
          <p:cNvPr id="21509" name="Line 6"/>
          <p:cNvSpPr>
            <a:spLocks noChangeShapeType="1"/>
          </p:cNvSpPr>
          <p:nvPr/>
        </p:nvSpPr>
        <p:spPr bwMode="auto">
          <a:xfrm flipH="1" flipV="1">
            <a:off x="4440239" y="3213100"/>
            <a:ext cx="142875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 flipV="1">
            <a:off x="4583114" y="2852738"/>
            <a:ext cx="288925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21511" name="Text Box 8"/>
          <p:cNvSpPr txBox="1">
            <a:spLocks noChangeArrowheads="1"/>
          </p:cNvSpPr>
          <p:nvPr/>
        </p:nvSpPr>
        <p:spPr bwMode="auto">
          <a:xfrm>
            <a:off x="3667125" y="4357689"/>
            <a:ext cx="2000250" cy="92392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e-IL" altLang="he-IL" b="1">
                <a:solidFill>
                  <a:schemeClr val="accent2"/>
                </a:solidFill>
              </a:rPr>
              <a:t>גרגרי האבקה</a:t>
            </a:r>
            <a:r>
              <a:rPr lang="he-IL" altLang="he-IL"/>
              <a:t> – בתוך כל גרגר נמצא תא זרע</a:t>
            </a:r>
            <a:endParaRPr lang="en-US" altLang="he-IL"/>
          </a:p>
        </p:txBody>
      </p:sp>
      <p:sp>
        <p:nvSpPr>
          <p:cNvPr id="21512" name="Line 9"/>
          <p:cNvSpPr>
            <a:spLocks noChangeShapeType="1"/>
          </p:cNvSpPr>
          <p:nvPr/>
        </p:nvSpPr>
        <p:spPr bwMode="auto">
          <a:xfrm flipH="1" flipV="1">
            <a:off x="4151313" y="37163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21513" name="Text Box 11"/>
          <p:cNvSpPr txBox="1">
            <a:spLocks noChangeArrowheads="1"/>
          </p:cNvSpPr>
          <p:nvPr/>
        </p:nvSpPr>
        <p:spPr bwMode="auto">
          <a:xfrm>
            <a:off x="6953250" y="2714625"/>
            <a:ext cx="1728788" cy="915988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e-IL" altLang="he-IL"/>
              <a:t>מאבק לאחר הפתיחה ופיזור גרגרי האבקה</a:t>
            </a:r>
            <a:endParaRPr lang="en-US" altLang="he-IL"/>
          </a:p>
        </p:txBody>
      </p:sp>
      <p:sp>
        <p:nvSpPr>
          <p:cNvPr id="21514" name="Text Box 12"/>
          <p:cNvSpPr txBox="1">
            <a:spLocks noChangeArrowheads="1"/>
          </p:cNvSpPr>
          <p:nvPr/>
        </p:nvSpPr>
        <p:spPr bwMode="auto">
          <a:xfrm>
            <a:off x="5595938" y="1"/>
            <a:ext cx="3308350" cy="51911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e-IL" altLang="he-IL" sz="2800" b="1"/>
              <a:t>חלקי הפרח הזכריים  </a:t>
            </a:r>
            <a:endParaRPr lang="en-US" altLang="he-IL" sz="2800" b="1"/>
          </a:p>
        </p:txBody>
      </p:sp>
      <p:pic>
        <p:nvPicPr>
          <p:cNvPr id="21515" name="Picture 13" descr="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58"/>
          <a:stretch>
            <a:fillRect/>
          </a:stretch>
        </p:blipFill>
        <p:spPr bwMode="auto">
          <a:xfrm>
            <a:off x="8112126" y="4067338"/>
            <a:ext cx="2127249" cy="279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6" name="AutoShape 15"/>
          <p:cNvSpPr>
            <a:spLocks noChangeArrowheads="1"/>
          </p:cNvSpPr>
          <p:nvPr/>
        </p:nvSpPr>
        <p:spPr bwMode="auto">
          <a:xfrm>
            <a:off x="8239125" y="6429376"/>
            <a:ext cx="2000250" cy="428625"/>
          </a:xfrm>
          <a:prstGeom prst="roundRect">
            <a:avLst>
              <a:gd name="adj" fmla="val 13662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0"/>
            <a:r>
              <a:rPr lang="he-IL" altLang="he-IL" sz="1600">
                <a:latin typeface="Times New Roman (Hebrew)" panose="02020603050405020304" pitchFamily="18" charset="0"/>
              </a:rPr>
              <a:t>גרגר אבקה  עם זיזים</a:t>
            </a:r>
            <a:endParaRPr lang="en-US" altLang="he-IL" sz="1600">
              <a:latin typeface="Times New Roman (Hebrew)" panose="02020603050405020304" pitchFamily="18" charset="0"/>
            </a:endParaRPr>
          </a:p>
        </p:txBody>
      </p:sp>
      <p:sp>
        <p:nvSpPr>
          <p:cNvPr id="21517" name="Text Box 17"/>
          <p:cNvSpPr txBox="1">
            <a:spLocks noChangeArrowheads="1"/>
          </p:cNvSpPr>
          <p:nvPr/>
        </p:nvSpPr>
        <p:spPr bwMode="auto">
          <a:xfrm>
            <a:off x="1666876" y="4357689"/>
            <a:ext cx="1870075" cy="369887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e-IL" altLang="he-IL"/>
              <a:t>מאבק בשל פתוח</a:t>
            </a:r>
            <a:endParaRPr lang="en-US" altLang="he-IL"/>
          </a:p>
        </p:txBody>
      </p:sp>
      <p:sp>
        <p:nvSpPr>
          <p:cNvPr id="16" name="מציין מיקום של כותרת תחתונה 15"/>
          <p:cNvSpPr>
            <a:spLocks noGrp="1"/>
          </p:cNvSpPr>
          <p:nvPr>
            <p:ph type="ftr" sz="quarter" idx="11"/>
          </p:nvPr>
        </p:nvSpPr>
        <p:spPr>
          <a:xfrm>
            <a:off x="4595813" y="6215064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he-IL" b="1" dirty="0">
                <a:solidFill>
                  <a:schemeClr val="tx1"/>
                </a:solidFill>
              </a:rPr>
              <a:t>נערך ע"י רונית לבקוביץ        2009</a:t>
            </a:r>
          </a:p>
        </p:txBody>
      </p:sp>
      <p:sp>
        <p:nvSpPr>
          <p:cNvPr id="21519" name="TextBox 14"/>
          <p:cNvSpPr txBox="1">
            <a:spLocks noChangeArrowheads="1"/>
          </p:cNvSpPr>
          <p:nvPr/>
        </p:nvSpPr>
        <p:spPr bwMode="auto">
          <a:xfrm>
            <a:off x="7381875" y="1928813"/>
            <a:ext cx="857250" cy="64611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e-IL" altLang="he-IL"/>
              <a:t>מאבק סגור</a:t>
            </a:r>
          </a:p>
        </p:txBody>
      </p:sp>
    </p:spTree>
    <p:extLst>
      <p:ext uri="{BB962C8B-B14F-4D97-AF65-F5344CB8AC3E}">
        <p14:creationId xmlns:p14="http://schemas.microsoft.com/office/powerpoint/2010/main" val="404783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כותרת 4"/>
          <p:cNvSpPr>
            <a:spLocks noGrp="1"/>
          </p:cNvSpPr>
          <p:nvPr>
            <p:ph type="title"/>
          </p:nvPr>
        </p:nvSpPr>
        <p:spPr>
          <a:xfrm>
            <a:off x="1676400" y="-374463"/>
            <a:ext cx="10515600" cy="1325563"/>
          </a:xfrm>
        </p:spPr>
        <p:txBody>
          <a:bodyPr/>
          <a:lstStyle/>
          <a:p>
            <a:r>
              <a:rPr lang="he-IL" dirty="0" smtClean="0"/>
              <a:t>תצלומים </a:t>
            </a:r>
            <a:r>
              <a:rPr lang="he-IL" dirty="0" err="1" smtClean="0"/>
              <a:t>מאקרוסקופיים</a:t>
            </a:r>
            <a:r>
              <a:rPr lang="he-IL" dirty="0" smtClean="0"/>
              <a:t>.</a:t>
            </a:r>
            <a:endParaRPr lang="he-IL" dirty="0"/>
          </a:p>
        </p:txBody>
      </p:sp>
      <p:pic>
        <p:nvPicPr>
          <p:cNvPr id="7" name="מציין מיקום תוכן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44400"/>
            <a:ext cx="5762562" cy="4809167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978" y="1117506"/>
            <a:ext cx="6257925" cy="513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23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510553" y="-441698"/>
            <a:ext cx="10515600" cy="1325563"/>
          </a:xfrm>
        </p:spPr>
        <p:txBody>
          <a:bodyPr/>
          <a:lstStyle/>
          <a:p>
            <a:r>
              <a:rPr lang="he-IL" dirty="0" smtClean="0"/>
              <a:t>התפתחות האבקן בתוך השחלה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e-IL" dirty="0" smtClean="0"/>
              <a:t>ברגע שהאבקן נמצא על העלי, מתפתח נחשון נביטה. הנחשון מפלס את דרכו דרך המסת דופן הפנים של העלי. עד שהוא מגיע לשחלה ומפרה אותה. שם יתפתח הפרי. </a:t>
            </a:r>
          </a:p>
          <a:p>
            <a:r>
              <a:rPr lang="he-IL" dirty="0" smtClean="0"/>
              <a:t>יש פירות מוזרים ביותר. למשל </a:t>
            </a:r>
            <a:r>
              <a:rPr lang="he-IL" dirty="0" err="1" smtClean="0"/>
              <a:t>האיצטרובל</a:t>
            </a:r>
            <a:r>
              <a:rPr lang="he-IL" dirty="0" smtClean="0"/>
              <a:t>.... בתוכו יש זרעים שהם הצנוברים.... </a:t>
            </a:r>
            <a:endParaRPr lang="he-IL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4824" y="734733"/>
            <a:ext cx="4361329" cy="572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65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69404</TotalTime>
  <Words>875</Words>
  <Application>Microsoft Office PowerPoint</Application>
  <PresentationFormat>מסך רחב</PresentationFormat>
  <Paragraphs>119</Paragraphs>
  <Slides>30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30</vt:i4>
      </vt:variant>
    </vt:vector>
  </HeadingPairs>
  <TitlesOfParts>
    <vt:vector size="37" baseType="lpstr">
      <vt:lpstr>Algerian</vt:lpstr>
      <vt:lpstr>Arial</vt:lpstr>
      <vt:lpstr>Calibri</vt:lpstr>
      <vt:lpstr>Calibri Light</vt:lpstr>
      <vt:lpstr>Times New Roman</vt:lpstr>
      <vt:lpstr>Times New Roman (Hebrew)</vt:lpstr>
      <vt:lpstr>ערכת נושא Office</vt:lpstr>
      <vt:lpstr>רבייה בעולם הצומח</vt:lpstr>
      <vt:lpstr>שאלות מבוא</vt:lpstr>
      <vt:lpstr>בעולם יש מיליוני צמחים. איך הם התפתחו ועברו ממקום למקום? (הרי אין להם רגליים...)</vt:lpstr>
      <vt:lpstr>רבייה זוויגית (מינית) חלקי הצמח :</vt:lpstr>
      <vt:lpstr>מצגת של PowerPoint‏</vt:lpstr>
      <vt:lpstr>האבקה</vt:lpstr>
      <vt:lpstr>מצגת של PowerPoint‏</vt:lpstr>
      <vt:lpstr>תצלומים מאקרוסקופיים.</vt:lpstr>
      <vt:lpstr>התפתחות האבקן בתוך השחלה</vt:lpstr>
      <vt:lpstr>סרטון הסבר של 4 וחצי דקות.... </vt:lpstr>
      <vt:lpstr>איזה מהתמונות הבאות קשורות לרבייה זוויגית ואיך?</vt:lpstr>
      <vt:lpstr>לסיכום רבייה זוויגית...</vt:lpstr>
      <vt:lpstr>רבייה מינית יתרונות וחסרונות</vt:lpstr>
      <vt:lpstr>פרחים חד-מיניים</vt:lpstr>
      <vt:lpstr>פרח  דו-מיני</vt:lpstr>
      <vt:lpstr>צמח חד-ביתי וצמח דו-ביתי</vt:lpstr>
      <vt:lpstr>סיכום</vt:lpstr>
      <vt:lpstr>צמחים חד-ביתיים</vt:lpstr>
      <vt:lpstr>מצגת של PowerPoint‏</vt:lpstr>
      <vt:lpstr>רבייה וגטטיבית (רבייה א-מינית)</vt:lpstr>
      <vt:lpstr>סוגי רבייה א-מינית (וגטטיבית)</vt:lpstr>
      <vt:lpstr>חלקים וגטטיביים </vt:lpstr>
      <vt:lpstr>בגרות 2014</vt:lpstr>
      <vt:lpstr>סוגי רבייה א-מינית (וגטטיבית)</vt:lpstr>
      <vt:lpstr>בגרות 2017</vt:lpstr>
      <vt:lpstr>סוגי רבייה א-מינית (וגטטיבית)</vt:lpstr>
      <vt:lpstr>סוגי רבייה א-מינית (וגטטיבית)</vt:lpstr>
      <vt:lpstr>בגרות 2011 </vt:lpstr>
      <vt:lpstr>בגרות 2014-</vt:lpstr>
      <vt:lpstr>בגרות 2014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רבייה בעולם הצומח</dc:title>
  <dc:creator>Guy P</dc:creator>
  <cp:lastModifiedBy>רונית נעמן נאמן</cp:lastModifiedBy>
  <cp:revision>50</cp:revision>
  <dcterms:created xsi:type="dcterms:W3CDTF">2017-10-06T18:16:14Z</dcterms:created>
  <dcterms:modified xsi:type="dcterms:W3CDTF">2020-02-13T09:55:26Z</dcterms:modified>
</cp:coreProperties>
</file>