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7"/>
  </p:notesMasterIdLst>
  <p:sldIdLst>
    <p:sldId id="258" r:id="rId2"/>
    <p:sldId id="265" r:id="rId3"/>
    <p:sldId id="266" r:id="rId4"/>
    <p:sldId id="270" r:id="rId5"/>
    <p:sldId id="267" r:id="rId6"/>
    <p:sldId id="268" r:id="rId7"/>
    <p:sldId id="271" r:id="rId8"/>
    <p:sldId id="272" r:id="rId9"/>
    <p:sldId id="269" r:id="rId10"/>
    <p:sldId id="259" r:id="rId11"/>
    <p:sldId id="260" r:id="rId12"/>
    <p:sldId id="264" r:id="rId13"/>
    <p:sldId id="262" r:id="rId14"/>
    <p:sldId id="261" r:id="rId15"/>
    <p:sldId id="263" r:id="rId16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6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555E354-5457-4439-8DA8-A229FFDB7FAD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ECF8D54-E1D6-47A0-A9B2-D01A19DD4C2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6723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F8D54-E1D6-47A0-A9B2-D01A19DD4C21}" type="slidenum">
              <a:rPr lang="he-IL" smtClean="0"/>
              <a:t>12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35182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02033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6667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3942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9913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17992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1037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45099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07148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1018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7528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4296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957E5-2D68-4EA7-8271-783285C93EC2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D3898-2161-4924-AD89-0FAF354FBDB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92710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ba-mail.co.il/content.aspx?emailid=8804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gronet.co.il/%D7%A9%D7%99%D7%98%D7%AA-%D7%93%D7%99%D7%9C%D7%95%D7%9C-%D7%A4%D7%99%D7%A8%D7%95%D7%AA-%D7%94%D7%9E%D7%A6%D7%9E%D7%A6%D7%9E%D7%AA-%D7%99%D7%9E%D7%99-%D7%A2%D7%91%D7%95%D7%93%D7%94-%D7%95%D7%97%D7%95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דילול פירות- למה ומדוע ? 		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שאלה- מה רופאים ממליצים לאישה שיש לה יותר מדי עוברים? 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www.baba-mail.co.il/content.aspx?emailid=8804</a:t>
            </a:r>
            <a:endParaRPr lang="he-IL" dirty="0" smtClean="0"/>
          </a:p>
          <a:p>
            <a:r>
              <a:rPr lang="he-IL" smtClean="0"/>
              <a:t>מה הח</a:t>
            </a:r>
            <a:r>
              <a:rPr lang="he-IL"/>
              <a:t>י</a:t>
            </a:r>
            <a:r>
              <a:rPr lang="he-IL" smtClean="0"/>
              <a:t>סרון </a:t>
            </a:r>
            <a:r>
              <a:rPr lang="he-IL" dirty="0" smtClean="0"/>
              <a:t>בלידה של כל כך הרבה תינוקות?</a:t>
            </a:r>
          </a:p>
          <a:p>
            <a:r>
              <a:rPr lang="he-IL" dirty="0" smtClean="0"/>
              <a:t>מה החסרונות שיש לעץ עם הרבה פירות? </a:t>
            </a:r>
            <a:endParaRPr lang="he-IL" dirty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64741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הזנה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 מאילו אזורים הצמח מקבל את המזון שלו בד"כ?</a:t>
            </a:r>
          </a:p>
          <a:p>
            <a:endParaRPr lang="he-IL" dirty="0"/>
          </a:p>
          <a:p>
            <a:r>
              <a:rPr lang="he-IL" dirty="0" smtClean="0"/>
              <a:t>מה קורה אם </a:t>
            </a:r>
            <a:r>
              <a:rPr lang="he-IL" smtClean="0"/>
              <a:t>בקרקע אין מספיק </a:t>
            </a:r>
            <a:r>
              <a:rPr lang="he-IL" dirty="0" smtClean="0"/>
              <a:t>מינרלים עבור הצמח או אם הצמח הושקה יותר מדי?</a:t>
            </a:r>
          </a:p>
          <a:p>
            <a:endParaRPr lang="he-IL" dirty="0"/>
          </a:p>
          <a:p>
            <a:r>
              <a:rPr lang="he-IL" dirty="0" smtClean="0"/>
              <a:t>עלווה=סך כל העלים הנמצאים על צמח (עץ או שיח). </a:t>
            </a:r>
          </a:p>
          <a:p>
            <a:r>
              <a:rPr lang="he-IL" dirty="0" smtClean="0"/>
              <a:t>כיצד נאכיל אדם אשר לא מסוגל להשתמש בפה? </a:t>
            </a:r>
          </a:p>
          <a:p>
            <a:r>
              <a:rPr lang="he-IL" b="1" dirty="0"/>
              <a:t>הזנה </a:t>
            </a:r>
            <a:r>
              <a:rPr lang="he-IL" b="1" dirty="0" err="1"/>
              <a:t>עלוותית</a:t>
            </a:r>
            <a:r>
              <a:rPr lang="he-IL" b="1" dirty="0"/>
              <a:t>- </a:t>
            </a:r>
            <a:r>
              <a:rPr lang="he-IL" dirty="0"/>
              <a:t>האכלת הצמח במזינים השונים דרך עלי הצמח.</a:t>
            </a:r>
          </a:p>
        </p:txBody>
      </p:sp>
      <p:sp>
        <p:nvSpPr>
          <p:cNvPr id="4" name="מלבן 3"/>
          <p:cNvSpPr/>
          <p:nvPr/>
        </p:nvSpPr>
        <p:spPr>
          <a:xfrm>
            <a:off x="3981692" y="4247909"/>
            <a:ext cx="7118430" cy="439838"/>
          </a:xfrm>
          <a:prstGeom prst="rect">
            <a:avLst/>
          </a:prstGeom>
          <a:noFill/>
          <a:ln w="38100">
            <a:solidFill>
              <a:srgbClr val="040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7504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97957" y="-294632"/>
            <a:ext cx="10515600" cy="1325563"/>
          </a:xfrm>
        </p:spPr>
        <p:txBody>
          <a:bodyPr>
            <a:normAutofit/>
          </a:bodyPr>
          <a:lstStyle/>
          <a:p>
            <a:r>
              <a:rPr lang="he-IL" sz="3600" dirty="0" smtClean="0"/>
              <a:t>מבנה העלה</a:t>
            </a:r>
            <a:endParaRPr lang="he-IL" sz="3600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03" t="10736" b="-1"/>
          <a:stretch/>
        </p:blipFill>
        <p:spPr>
          <a:xfrm>
            <a:off x="4787899" y="2527300"/>
            <a:ext cx="7225657" cy="4330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0701" y="387985"/>
            <a:ext cx="11671300" cy="11144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200000"/>
              </a:lnSpc>
            </a:pPr>
            <a:r>
              <a:rPr lang="he-IL" dirty="0" smtClean="0"/>
              <a:t>רקמותיו של העלה מתאימות עצמן לתהליכי ____________, ___________________,  ___________________, _____________________. </a:t>
            </a:r>
            <a:endParaRPr lang="he-IL" dirty="0"/>
          </a:p>
        </p:txBody>
      </p:sp>
      <p:sp>
        <p:nvSpPr>
          <p:cNvPr id="8" name="TextBox 7"/>
          <p:cNvSpPr txBox="1"/>
          <p:nvPr/>
        </p:nvSpPr>
        <p:spPr>
          <a:xfrm>
            <a:off x="2619044" y="1713548"/>
            <a:ext cx="7474613" cy="369332"/>
          </a:xfrm>
          <a:prstGeom prst="rect">
            <a:avLst/>
          </a:prstGeom>
          <a:noFill/>
          <a:ln>
            <a:solidFill>
              <a:srgbClr val="040608"/>
            </a:solidFill>
          </a:ln>
        </p:spPr>
        <p:txBody>
          <a:bodyPr wrap="square" rtlCol="1">
            <a:spAutoFit/>
          </a:bodyPr>
          <a:lstStyle/>
          <a:p>
            <a:r>
              <a:rPr lang="he-IL" dirty="0" smtClean="0"/>
              <a:t>פוטוסינתזה,      מעבר גזים,         הפחתת אידוי מים,          מעבר מים וסוכרים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74105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47555" y="-445887"/>
            <a:ext cx="10515600" cy="1325563"/>
          </a:xfrm>
        </p:spPr>
        <p:txBody>
          <a:bodyPr/>
          <a:lstStyle/>
          <a:p>
            <a:r>
              <a:rPr lang="he-IL" dirty="0" smtClean="0"/>
              <a:t>מבנה העלה </a:t>
            </a:r>
            <a:r>
              <a:rPr lang="he-IL" sz="3600" dirty="0" smtClean="0"/>
              <a:t>(המשך)</a:t>
            </a:r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3"/>
          <a:srcRect t="637" r="11897" b="-1"/>
          <a:stretch/>
        </p:blipFill>
        <p:spPr>
          <a:xfrm>
            <a:off x="6805355" y="1027906"/>
            <a:ext cx="5257241" cy="54167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7167" y="82655"/>
            <a:ext cx="4132764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b="1" dirty="0" smtClean="0"/>
              <a:t>עצה</a:t>
            </a:r>
            <a:r>
              <a:rPr lang="he-IL" sz="2400" dirty="0" smtClean="0"/>
              <a:t>- מובילה מים ומינרלים מהקרקע לחלקי הצמח ע"י שימוש בשורשים. </a:t>
            </a:r>
          </a:p>
          <a:p>
            <a:r>
              <a:rPr lang="he-IL" sz="2400" b="1" dirty="0" smtClean="0"/>
              <a:t>שיפה</a:t>
            </a:r>
            <a:r>
              <a:rPr lang="he-IL" sz="2400" dirty="0" smtClean="0"/>
              <a:t>- רקמה המעבירה סוכרים הנוצרים בתהליך הפוטוסינתזה בעלים. הסוכרים עוברים לכל חלקי הצמח.  </a:t>
            </a:r>
            <a:endParaRPr lang="he-IL" sz="2400" dirty="0"/>
          </a:p>
        </p:txBody>
      </p:sp>
      <p:cxnSp>
        <p:nvCxnSpPr>
          <p:cNvPr id="7" name="מחבר חץ ישר 6"/>
          <p:cNvCxnSpPr/>
          <p:nvPr/>
        </p:nvCxnSpPr>
        <p:spPr>
          <a:xfrm>
            <a:off x="4709931" y="371048"/>
            <a:ext cx="6911051" cy="39201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/>
          <p:cNvCxnSpPr/>
          <p:nvPr/>
        </p:nvCxnSpPr>
        <p:spPr>
          <a:xfrm>
            <a:off x="4618299" y="1465262"/>
            <a:ext cx="6840638" cy="32632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מציין מיקום תוכן 19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2879724"/>
            <a:ext cx="5324354" cy="399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90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67405" y="-340931"/>
            <a:ext cx="10515600" cy="1325563"/>
          </a:xfrm>
        </p:spPr>
        <p:txBody>
          <a:bodyPr/>
          <a:lstStyle/>
          <a:p>
            <a:r>
              <a:rPr lang="he-IL" dirty="0" smtClean="0"/>
              <a:t>חלקי הגזע/גבעול</a:t>
            </a:r>
            <a:endParaRPr lang="he-IL" dirty="0"/>
          </a:p>
        </p:txBody>
      </p:sp>
      <p:pic>
        <p:nvPicPr>
          <p:cNvPr id="5" name="מציין מיקום תוכן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654" y="984632"/>
            <a:ext cx="6425223" cy="521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4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הזנה </a:t>
            </a:r>
            <a:r>
              <a:rPr lang="he-IL" dirty="0" err="1" smtClean="0"/>
              <a:t>עלוותית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e-IL" b="1" dirty="0"/>
              <a:t>הזנה זו מהווה את הדרך המהירה ביותר עבור הצמח לקבלת מזון ומזינים</a:t>
            </a:r>
            <a:r>
              <a:rPr lang="he-IL" dirty="0" smtClean="0"/>
              <a:t>.</a:t>
            </a:r>
          </a:p>
          <a:p>
            <a:r>
              <a:rPr lang="he-IL" dirty="0" smtClean="0"/>
              <a:t>נשתמש בהזנה זו כאשר:</a:t>
            </a:r>
          </a:p>
          <a:p>
            <a:pPr marL="0" indent="0">
              <a:buNone/>
            </a:pPr>
            <a:r>
              <a:rPr lang="he-IL" dirty="0" smtClean="0"/>
              <a:t>א) צמחים אשר הושקו יותר מדי. </a:t>
            </a:r>
          </a:p>
          <a:p>
            <a:pPr marL="0" indent="0">
              <a:buNone/>
            </a:pPr>
            <a:r>
              <a:rPr lang="he-IL" dirty="0" smtClean="0"/>
              <a:t>ב) לצמחים חסר מינרל אשר לא נמצא בקרקע. </a:t>
            </a:r>
          </a:p>
          <a:p>
            <a:pPr marL="0" indent="0">
              <a:buNone/>
            </a:pPr>
            <a:r>
              <a:rPr lang="he-IL" dirty="0" smtClean="0"/>
              <a:t>ג) נרצה לתת לשורשים לנוח ולהשתקם.</a:t>
            </a:r>
          </a:p>
          <a:p>
            <a:pPr marL="0" indent="0">
              <a:buNone/>
            </a:pPr>
            <a:r>
              <a:rPr lang="he-IL" b="1" smtClean="0"/>
              <a:t>דגשים</a:t>
            </a:r>
            <a:r>
              <a:rPr lang="he-IL" smtClean="0"/>
              <a:t>: </a:t>
            </a:r>
            <a:endParaRPr lang="he-IL" dirty="0" smtClean="0"/>
          </a:p>
          <a:p>
            <a:pPr marL="0" indent="0">
              <a:buNone/>
            </a:pPr>
            <a:r>
              <a:rPr lang="he-IL" dirty="0" smtClean="0"/>
              <a:t>א) החקלאי חייב להיות מדויק מאוד במינון הריסוס. </a:t>
            </a:r>
          </a:p>
          <a:p>
            <a:pPr marL="0" indent="0">
              <a:buNone/>
            </a:pPr>
            <a:r>
              <a:rPr lang="he-IL" dirty="0" smtClean="0"/>
              <a:t>ב) יש לפעול בשעות המתאימות לאקלים (ביום חם לרסס כשקריר. ביום קר יש לרסס בשעות החמות ביותר). </a:t>
            </a:r>
          </a:p>
          <a:p>
            <a:pPr marL="0" indent="0">
              <a:buNone/>
            </a:pPr>
            <a:r>
              <a:rPr lang="he-IL" dirty="0" smtClean="0"/>
              <a:t>ג) רמת החומציות </a:t>
            </a:r>
            <a:r>
              <a:rPr lang="en-US" dirty="0" smtClean="0"/>
              <a:t>PH</a:t>
            </a:r>
            <a:r>
              <a:rPr lang="he-IL" dirty="0" smtClean="0"/>
              <a:t> מסוימת בקרקע. </a:t>
            </a:r>
          </a:p>
          <a:p>
            <a:endParaRPr lang="he-IL" dirty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8435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בגרות 2014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771" y="2104571"/>
            <a:ext cx="11066252" cy="388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76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-344001"/>
            <a:ext cx="10515600" cy="1325563"/>
          </a:xfrm>
        </p:spPr>
        <p:txBody>
          <a:bodyPr/>
          <a:lstStyle/>
          <a:p>
            <a:r>
              <a:rPr lang="he-IL" dirty="0" smtClean="0">
                <a:hlinkClick r:id="rId2"/>
              </a:rPr>
              <a:t>כתבה</a:t>
            </a:r>
            <a:r>
              <a:rPr lang="he-IL" dirty="0" smtClean="0"/>
              <a:t> על דילול פרי </a:t>
            </a:r>
            <a:r>
              <a:rPr lang="he-IL" sz="2400" dirty="0" smtClean="0"/>
              <a:t>(היפר קישור)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0" y="687290"/>
            <a:ext cx="12044266" cy="6170710"/>
          </a:xfrm>
        </p:spPr>
        <p:txBody>
          <a:bodyPr>
            <a:normAutofit/>
          </a:bodyPr>
          <a:lstStyle/>
          <a:p>
            <a:r>
              <a:rPr lang="he-IL" b="1" dirty="0"/>
              <a:t>ד”ר רפי שטרן </a:t>
            </a:r>
            <a:r>
              <a:rPr lang="he-IL" dirty="0"/>
              <a:t>האחראי על המחקר מסביר כי ייחודיות המחקר היא בשימוש בחומר הקיים באופן טבעי בצמח ורק בו: “בכל העולם לא נמצאה שיטה שתחליף את דילול הפירות הידני, מדובר בתהליך מאוד חשוב לייצור הפרי המאפשר קבלת פירות גדולים יותר ואיכותיים יותר. במחקר גיליתי כי השימוש בהורמון צמיחה, </a:t>
            </a:r>
            <a:r>
              <a:rPr lang="he-IL" dirty="0" err="1"/>
              <a:t>גיברלין</a:t>
            </a:r>
            <a:r>
              <a:rPr lang="he-IL" dirty="0"/>
              <a:t>, 9 חודשים לפני הפריחה, מביא להפחתת מספר הפרחים לעץ, ועל ידי כך להקטנת מספר הפירות. כתוצאה מכך נחסכים ימי עבודה רבים המושקעים בדילול הידני, וכבונוס מתקבל פרי גדול ואיכותי יותר</a:t>
            </a:r>
            <a:r>
              <a:rPr lang="he-IL" sz="3000" dirty="0" smtClean="0"/>
              <a:t>.</a:t>
            </a:r>
          </a:p>
          <a:p>
            <a:pPr marL="0" indent="0">
              <a:buNone/>
            </a:pPr>
            <a:r>
              <a:rPr lang="he-IL" sz="3000" dirty="0" smtClean="0"/>
              <a:t>1) </a:t>
            </a:r>
            <a:r>
              <a:rPr lang="he-IL" dirty="0" smtClean="0"/>
              <a:t>מה שם החומר הכימי המשמש לדילול </a:t>
            </a:r>
            <a:r>
              <a:rPr lang="he-IL" dirty="0" err="1" smtClean="0"/>
              <a:t>פרי?שם</a:t>
            </a:r>
            <a:r>
              <a:rPr lang="he-IL" dirty="0" smtClean="0"/>
              <a:t> החומר הכימי לדילול הוא _______.</a:t>
            </a:r>
          </a:p>
          <a:p>
            <a:pPr marL="0" indent="0">
              <a:buNone/>
            </a:pPr>
            <a:r>
              <a:rPr lang="he-IL" dirty="0" smtClean="0"/>
              <a:t>2)</a:t>
            </a:r>
            <a:r>
              <a:rPr lang="he-IL" dirty="0"/>
              <a:t> מתי כדאי להשתמש בדילול הכימי המוזכר בכתבה</a:t>
            </a:r>
            <a:r>
              <a:rPr lang="he-IL" dirty="0" smtClean="0"/>
              <a:t>?______________________.</a:t>
            </a:r>
          </a:p>
          <a:p>
            <a:pPr marL="0" indent="0">
              <a:buNone/>
            </a:pPr>
            <a:r>
              <a:rPr lang="he-IL" dirty="0" smtClean="0"/>
              <a:t>3)</a:t>
            </a:r>
            <a:r>
              <a:rPr lang="he-IL" dirty="0"/>
              <a:t> מה עושה החומר הכימי לעץ? </a:t>
            </a:r>
            <a:r>
              <a:rPr lang="he-IL" dirty="0" smtClean="0"/>
              <a:t>____________________________________. </a:t>
            </a:r>
          </a:p>
          <a:p>
            <a:pPr marL="0" indent="0">
              <a:buNone/>
            </a:pPr>
            <a:r>
              <a:rPr lang="he-IL" dirty="0" smtClean="0"/>
              <a:t>4) חוץ מדילול כימי, איזה עוד דילול מוזכר בכתבה? _______________________.</a:t>
            </a:r>
          </a:p>
          <a:p>
            <a:pPr marL="0" indent="0">
              <a:buNone/>
            </a:pPr>
            <a:r>
              <a:rPr lang="he-IL" dirty="0" smtClean="0"/>
              <a:t>5) מהו החיסרון העיקרי של דילול זה? ________________________________</a:t>
            </a:r>
          </a:p>
          <a:p>
            <a:pPr marL="0" indent="0">
              <a:buNone/>
            </a:pPr>
            <a:r>
              <a:rPr lang="he-IL" dirty="0" smtClean="0"/>
              <a:t>_________________________________________________________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99369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61532" y="-344559"/>
            <a:ext cx="10515600" cy="1325563"/>
          </a:xfrm>
        </p:spPr>
        <p:txBody>
          <a:bodyPr/>
          <a:lstStyle/>
          <a:p>
            <a:r>
              <a:rPr lang="he-IL" dirty="0" smtClean="0"/>
              <a:t>בגרות 2018</a:t>
            </a:r>
            <a:endParaRPr lang="en-US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5152" y="598869"/>
            <a:ext cx="10160332" cy="2552276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97" y="2447925"/>
            <a:ext cx="5353050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62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6301"/>
          <a:stretch/>
        </p:blipFill>
        <p:spPr>
          <a:xfrm>
            <a:off x="1446664" y="259307"/>
            <a:ext cx="10563880" cy="292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8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015" y="129523"/>
            <a:ext cx="11831518" cy="2654620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3"/>
          <a:srcRect l="5978"/>
          <a:stretch/>
        </p:blipFill>
        <p:spPr>
          <a:xfrm>
            <a:off x="0" y="3019745"/>
            <a:ext cx="6519650" cy="3590925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4410" y="3019745"/>
            <a:ext cx="5792182" cy="342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6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4273"/>
          <a:stretch/>
        </p:blipFill>
        <p:spPr>
          <a:xfrm>
            <a:off x="0" y="365125"/>
            <a:ext cx="12006208" cy="942892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3"/>
          <a:srcRect l="5978"/>
          <a:stretch/>
        </p:blipFill>
        <p:spPr>
          <a:xfrm>
            <a:off x="218363" y="1801504"/>
            <a:ext cx="9004043" cy="495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5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2"/>
          <a:srcRect t="43017" b="21712"/>
          <a:stretch/>
        </p:blipFill>
        <p:spPr>
          <a:xfrm>
            <a:off x="987730" y="1690688"/>
            <a:ext cx="10571380" cy="236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42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7955" y="1184667"/>
            <a:ext cx="8981150" cy="5312255"/>
          </a:xfrm>
          <a:prstGeom prst="rect">
            <a:avLst/>
          </a:prstGeom>
        </p:spPr>
      </p:pic>
      <p:pic>
        <p:nvPicPr>
          <p:cNvPr id="5" name="מציין מיקום תוכן 3"/>
          <p:cNvPicPr>
            <a:picLocks noChangeAspect="1"/>
          </p:cNvPicPr>
          <p:nvPr/>
        </p:nvPicPr>
        <p:blipFill rotWithShape="1">
          <a:blip r:embed="rId3"/>
          <a:srcRect t="48926"/>
          <a:stretch/>
        </p:blipFill>
        <p:spPr>
          <a:xfrm>
            <a:off x="185792" y="202255"/>
            <a:ext cx="12006208" cy="105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78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4776" y="215190"/>
            <a:ext cx="10572069" cy="668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54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24543</TotalTime>
  <Words>400</Words>
  <Application>Microsoft Office PowerPoint</Application>
  <PresentationFormat>מסך רחב</PresentationFormat>
  <Paragraphs>41</Paragraphs>
  <Slides>15</Slides>
  <Notes>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ערכת נושא Office</vt:lpstr>
      <vt:lpstr>דילול פירות- למה ומדוע ?   </vt:lpstr>
      <vt:lpstr>כתבה על דילול פרי (היפר קישור) </vt:lpstr>
      <vt:lpstr>בגרות 2018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הזנה</vt:lpstr>
      <vt:lpstr>מבנה העלה</vt:lpstr>
      <vt:lpstr>מבנה העלה (המשך)</vt:lpstr>
      <vt:lpstr>חלקי הגזע/גבעול</vt:lpstr>
      <vt:lpstr>הזנה עלוותית</vt:lpstr>
      <vt:lpstr>בגרות 2014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דילול פירות- למה ומדוע ?</dc:title>
  <dc:creator>Guy P</dc:creator>
  <cp:lastModifiedBy>רונית נעמן נאמן</cp:lastModifiedBy>
  <cp:revision>25</cp:revision>
  <dcterms:created xsi:type="dcterms:W3CDTF">2017-11-11T20:49:36Z</dcterms:created>
  <dcterms:modified xsi:type="dcterms:W3CDTF">2020-02-13T08:29:33Z</dcterms:modified>
</cp:coreProperties>
</file>