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4"/>
  </p:sldMasterIdLst>
  <p:notesMasterIdLst>
    <p:notesMasterId r:id="rId22"/>
  </p:notesMasterIdLst>
  <p:sldIdLst>
    <p:sldId id="257" r:id="rId5"/>
    <p:sldId id="258" r:id="rId6"/>
    <p:sldId id="259" r:id="rId7"/>
    <p:sldId id="260" r:id="rId8"/>
    <p:sldId id="261" r:id="rId9"/>
    <p:sldId id="262" r:id="rId10"/>
    <p:sldId id="265" r:id="rId11"/>
    <p:sldId id="266" r:id="rId12"/>
    <p:sldId id="267" r:id="rId13"/>
    <p:sldId id="268" r:id="rId14"/>
    <p:sldId id="269" r:id="rId15"/>
    <p:sldId id="270" r:id="rId16"/>
    <p:sldId id="271" r:id="rId17"/>
    <p:sldId id="272" r:id="rId18"/>
    <p:sldId id="273" r:id="rId19"/>
    <p:sldId id="263" r:id="rId20"/>
    <p:sldId id="264" r:id="rId21"/>
  </p:sldIdLst>
  <p:sldSz cx="9144000" cy="6858000" type="screen4x3"/>
  <p:notesSz cx="6858000" cy="9144000"/>
  <p:defaultText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p:scale>
          <a:sx n="87" d="100"/>
          <a:sy n="87" d="100"/>
        </p:scale>
        <p:origin x="-876" y="79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מציין מיקום של כותרת עליונה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he-IL"/>
          </a:p>
        </p:txBody>
      </p:sp>
      <p:sp>
        <p:nvSpPr>
          <p:cNvPr id="3" name="מציין מיקום של תאריך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A0CB2757-F071-40A2-88EB-81BFA9688899}" type="datetimeFigureOut">
              <a:rPr lang="he-IL" smtClean="0"/>
              <a:pPr/>
              <a:t>כ"א/חשון/תשע"ט</a:t>
            </a:fld>
            <a:endParaRPr lang="he-IL"/>
          </a:p>
        </p:txBody>
      </p:sp>
      <p:sp>
        <p:nvSpPr>
          <p:cNvPr id="4" name="מציין מיקום של תמונת שקופית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he-IL"/>
          </a:p>
        </p:txBody>
      </p:sp>
      <p:sp>
        <p:nvSpPr>
          <p:cNvPr id="5" name="מציין מיקום של הערו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6" name="מציין מיקום של כותרת תחתונה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he-IL"/>
          </a:p>
        </p:txBody>
      </p:sp>
      <p:sp>
        <p:nvSpPr>
          <p:cNvPr id="7" name="מציין מיקום של מספר שקופית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9737444D-06D0-4961-B169-BAB2935E8994}" type="slidenum">
              <a:rPr lang="he-IL" smtClean="0"/>
              <a:pPr/>
              <a:t>‹#›</a:t>
            </a:fld>
            <a:endParaRPr lang="he-IL"/>
          </a:p>
        </p:txBody>
      </p:sp>
    </p:spTree>
    <p:extLst>
      <p:ext uri="{BB962C8B-B14F-4D97-AF65-F5344CB8AC3E}">
        <p14:creationId xmlns:p14="http://schemas.microsoft.com/office/powerpoint/2010/main" val="3212251471"/>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p:spPr>
        <p:txBody>
          <a:bodyPr/>
          <a:lstStyle/>
          <a:p>
            <a:fld id="{06B5E882-6B2B-4C9C-86E0-A4A143196A26}" type="slidenum">
              <a:rPr lang="he-IL" smtClean="0">
                <a:latin typeface="Arial" pitchFamily="34" charset="0"/>
                <a:cs typeface="Arial" pitchFamily="34" charset="0"/>
              </a:rPr>
              <a:pPr/>
              <a:t>3</a:t>
            </a:fld>
            <a:endParaRPr lang="en-US" smtClean="0">
              <a:latin typeface="Arial" pitchFamily="34" charset="0"/>
              <a:cs typeface="Arial" pitchFamily="34" charset="0"/>
            </a:endParaRPr>
          </a:p>
        </p:txBody>
      </p:sp>
      <p:sp>
        <p:nvSpPr>
          <p:cNvPr id="89091" name="Rectangle 2"/>
          <p:cNvSpPr>
            <a:spLocks noGrp="1" noRot="1" noChangeAspect="1" noChangeArrowheads="1" noTextEdit="1"/>
          </p:cNvSpPr>
          <p:nvPr>
            <p:ph type="sldImg"/>
          </p:nvPr>
        </p:nvSpPr>
        <p:spPr>
          <a:ln/>
        </p:spPr>
      </p:sp>
      <p:sp>
        <p:nvSpPr>
          <p:cNvPr id="89092" name="Rectangle 3"/>
          <p:cNvSpPr>
            <a:spLocks noGrp="1" noChangeArrowheads="1"/>
          </p:cNvSpPr>
          <p:nvPr>
            <p:ph type="body" idx="1"/>
          </p:nvPr>
        </p:nvSpPr>
        <p:spPr>
          <a:noFill/>
          <a:ln/>
        </p:spPr>
        <p:txBody>
          <a:bodyPr/>
          <a:lstStyle/>
          <a:p>
            <a:pPr eaLnBrk="1" hangingPunct="1">
              <a:lnSpc>
                <a:spcPct val="90000"/>
              </a:lnSpc>
            </a:pPr>
            <a:r>
              <a:rPr lang="he-IL" sz="1000" smtClean="0">
                <a:latin typeface="Arial" pitchFamily="34" charset="0"/>
                <a:cs typeface="Arial" pitchFamily="34" charset="0"/>
              </a:rPr>
              <a:t>הנבט צומח ומתפתח לצמח בוגר. תופעת הצמיחה הנראית לעין באה לידי ביטוי בהגדלת ממדיו של הצמח. תהליך הצמיחה מוגדר כהגדלה בלתי הפיכה בנפח, המלווה לרוב בעליית המשקל היבש. בתהליך הצמיחה יש חלוקה רבה של תאים והתארכות של תאים. התהליכים האלה מתרחשים תוך כדי יצירה של חומרי מבנה הבונים את רקמות הצמח. </a:t>
            </a:r>
          </a:p>
          <a:p>
            <a:pPr eaLnBrk="1" hangingPunct="1">
              <a:lnSpc>
                <a:spcPct val="90000"/>
              </a:lnSpc>
            </a:pPr>
            <a:r>
              <a:rPr lang="he-IL" sz="1000" smtClean="0">
                <a:latin typeface="Arial" pitchFamily="34" charset="0"/>
                <a:cs typeface="Arial" pitchFamily="34" charset="0"/>
              </a:rPr>
              <a:t>צמיחתו של צמח אינה שווה בכל חלקיו. היא מתרחשת רק באיברים שיש בהם רקמות מריסטמטיות. מריסטמות נמצאות בקדקודי הצמיחה של הנצר ושל השורש. צמיחה במריסטמות כאלה גורמת להתארכות הגבעול והשורש. המריסטמות ברקמת הקמביום של הצמח אחראיות לצמיחת הרוחב של הגבעול והשורש. תאי המריסטמה נקראים תאים עובריים. הם דומים זה לזה בצורה ובגודל, הם לא עברו התמיינות, יש להם דופן דק והם מלאים פרוטופלסמה. פעולתם האופיינית היא התחלקות מיטוטית, שכתוצאה ממנה נוצרים תאים עובריים חדשים מאחורי רקמת המריסטמה. התאים העובריים האלה דוחקים את הרקמה המריסטמית קדימה. על ידי כך מתרבה מספר התאים של האיבר.</a:t>
            </a:r>
          </a:p>
          <a:p>
            <a:pPr eaLnBrk="1" hangingPunct="1">
              <a:lnSpc>
                <a:spcPct val="90000"/>
              </a:lnSpc>
            </a:pPr>
            <a:r>
              <a:rPr lang="he-IL" sz="1000" smtClean="0">
                <a:latin typeface="Arial" pitchFamily="34" charset="0"/>
                <a:cs typeface="Arial" pitchFamily="34" charset="0"/>
              </a:rPr>
              <a:t>תאים עובריים כאלה מפסיקים להתחלק ועוברים תהליכי התבגרות. תחילה נוצרות בהם חלליות קטנות, ההולכות ומתלכדות ויוצרות במרכז התא חללית אחת גדולה. יצירתן של חלליות מלאות תמיסה מימית בתוך התא מקנה לתא כוחות יניקה, והטורגור המתפתח גורם להגדלת נפחו של התא. הגדלת נפח כזו נעשית בלתי הפיכה על ידי סינתזה חדשה של חומרי מבנה של הדופן. הנפח של התא אינו גדל במידה שווה לכל הכיוונים; הוא גדל, בעיקר, על ציר האורך של האיבר הצומח. באזור של התארכות התאים חלה גם ההתארכות של האיבר, והאזור נקרא "אזור ההתארכות". ממדיו של האזור הזה וכן מרחקו ממוקד המריסטמה נשארים קבועים. בתקופה מסוימת בחיי התאים מתחילה צורתם להשתנות והם עוברים תהליך התמיינות. כתוצאה מן ההתמיינות מקבלים התאים  את הצורה האופיינית לתאי הרקמה שבתוכה הם נמצאים. </a:t>
            </a:r>
          </a:p>
          <a:p>
            <a:pPr eaLnBrk="1" hangingPunct="1">
              <a:lnSpc>
                <a:spcPct val="90000"/>
              </a:lnSpc>
            </a:pPr>
            <a:r>
              <a:rPr lang="he-IL" sz="1000" smtClean="0">
                <a:latin typeface="Arial" pitchFamily="34" charset="0"/>
                <a:cs typeface="Arial" pitchFamily="34" charset="0"/>
              </a:rPr>
              <a:t>יצירת החלליות והתלכדותן לחללית אחת גדולה בתאי אזור ההתארכות הן, למעשה, השלבים הראשוניים של התמיינות בתאים העובריים. תאים שנמצאים באזור מרוחק יותר מהמריסטמה חדלים להתארך. תהליכי ההתמיינות של תאים אלה נעשים ברורים יותר, וקבוצות של תאים מתמיינות לרקמות הנבדלות זו מזו במבנה תאיהן ובפעילותן. לתאים ברקמות השונות יש תפקודים שונים. חלק הופכים לתאי אפידרמיס, חלק - לתאי שיפה, לעצה, לסיבים, ליונקות, לפיוניות וכד'. ההתמיינויות, המתאימות את תאי הרקמות השונות לתפקודיהם, קשורות בשינויים במבנה הדופן, בהפרשת קוטיקולה בתאי האפידרמיס, בהתנוונות הגרעין בתאי השיפה, בהתנוונות כל תוכן התא בתאי העצה, ולעתים, בהתפתחות פיגמנטים שונים או בהתפתחות שעם.</a:t>
            </a:r>
            <a:endParaRPr lang="en-US" sz="1000" smtClean="0">
              <a:latin typeface="Arial" pitchFamily="34" charset="0"/>
              <a:cs typeface="Arial" pitchFamily="34" charset="0"/>
            </a:endParaRPr>
          </a:p>
          <a:p>
            <a:pPr eaLnBrk="1" hangingPunct="1">
              <a:lnSpc>
                <a:spcPct val="90000"/>
              </a:lnSpc>
            </a:pPr>
            <a:endParaRPr lang="en-US" sz="1000" smtClean="0">
              <a:latin typeface="Arial" pitchFamily="34" charset="0"/>
              <a:cs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p:spPr>
        <p:txBody>
          <a:bodyPr/>
          <a:lstStyle/>
          <a:p>
            <a:fld id="{21CAC2EF-1C7F-4113-B379-974085F2F604}" type="slidenum">
              <a:rPr lang="he-IL" smtClean="0">
                <a:latin typeface="Arial" pitchFamily="34" charset="0"/>
                <a:cs typeface="Arial" pitchFamily="34" charset="0"/>
              </a:rPr>
              <a:pPr/>
              <a:t>4</a:t>
            </a:fld>
            <a:endParaRPr lang="en-US" smtClean="0">
              <a:latin typeface="Arial" pitchFamily="34" charset="0"/>
              <a:cs typeface="Arial" pitchFamily="34" charset="0"/>
            </a:endParaRPr>
          </a:p>
        </p:txBody>
      </p:sp>
      <p:sp>
        <p:nvSpPr>
          <p:cNvPr id="90115" name="Rectangle 2"/>
          <p:cNvSpPr>
            <a:spLocks noGrp="1" noRot="1" noChangeAspect="1" noChangeArrowheads="1" noTextEdit="1"/>
          </p:cNvSpPr>
          <p:nvPr>
            <p:ph type="sldImg"/>
          </p:nvPr>
        </p:nvSpPr>
        <p:spPr>
          <a:ln/>
        </p:spPr>
      </p:sp>
      <p:sp>
        <p:nvSpPr>
          <p:cNvPr id="90116" name="Rectangle 3"/>
          <p:cNvSpPr>
            <a:spLocks noGrp="1" noChangeArrowheads="1"/>
          </p:cNvSpPr>
          <p:nvPr>
            <p:ph type="body" idx="1"/>
          </p:nvPr>
        </p:nvSpPr>
        <p:spPr>
          <a:noFill/>
          <a:ln/>
        </p:spPr>
        <p:txBody>
          <a:bodyPr/>
          <a:lstStyle/>
          <a:p>
            <a:pPr eaLnBrk="1" hangingPunct="1"/>
            <a:r>
              <a:rPr lang="he-IL" sz="1000" dirty="0" smtClean="0">
                <a:latin typeface="Arial" pitchFamily="34" charset="0"/>
                <a:cs typeface="Arial" pitchFamily="34" charset="0"/>
              </a:rPr>
              <a:t>צמיחה </a:t>
            </a:r>
            <a:r>
              <a:rPr lang="he-IL" sz="1000" dirty="0" err="1" smtClean="0">
                <a:latin typeface="Arial" pitchFamily="34" charset="0"/>
                <a:cs typeface="Arial" pitchFamily="34" charset="0"/>
              </a:rPr>
              <a:t>במריסטמות</a:t>
            </a:r>
            <a:r>
              <a:rPr lang="he-IL" sz="1000" dirty="0" smtClean="0">
                <a:latin typeface="Arial" pitchFamily="34" charset="0"/>
                <a:cs typeface="Arial" pitchFamily="34" charset="0"/>
              </a:rPr>
              <a:t> כאלה גורמת להתארכות הגבעול והשורש. </a:t>
            </a:r>
            <a:r>
              <a:rPr lang="he-IL" sz="1000" dirty="0" err="1" smtClean="0">
                <a:latin typeface="Arial" pitchFamily="34" charset="0"/>
                <a:cs typeface="Arial" pitchFamily="34" charset="0"/>
              </a:rPr>
              <a:t>המריסטמות</a:t>
            </a:r>
            <a:r>
              <a:rPr lang="he-IL" sz="1000" dirty="0" smtClean="0">
                <a:latin typeface="Arial" pitchFamily="34" charset="0"/>
                <a:cs typeface="Arial" pitchFamily="34" charset="0"/>
              </a:rPr>
              <a:t> ברקמת </a:t>
            </a:r>
            <a:r>
              <a:rPr lang="he-IL" sz="1000" dirty="0" err="1" smtClean="0">
                <a:latin typeface="Arial" pitchFamily="34" charset="0"/>
                <a:cs typeface="Arial" pitchFamily="34" charset="0"/>
              </a:rPr>
              <a:t>הקמביום</a:t>
            </a:r>
            <a:r>
              <a:rPr lang="he-IL" sz="1000" dirty="0" smtClean="0">
                <a:latin typeface="Arial" pitchFamily="34" charset="0"/>
                <a:cs typeface="Arial" pitchFamily="34" charset="0"/>
              </a:rPr>
              <a:t> של הצמח אחראיות לצמיחת הרוחב של הגבעול והשורש.. הם דומים זה לזה בצורה ובגודל, הם לא עברו התמיינות, יש להם דופן דק והם מלאים פרוטופלסמה. פעולתם האופיינית היא התחלקות </a:t>
            </a:r>
            <a:r>
              <a:rPr lang="he-IL" sz="1000" dirty="0" err="1" smtClean="0">
                <a:latin typeface="Arial" pitchFamily="34" charset="0"/>
                <a:cs typeface="Arial" pitchFamily="34" charset="0"/>
              </a:rPr>
              <a:t>מיטוטית</a:t>
            </a:r>
            <a:r>
              <a:rPr lang="he-IL" sz="1000" dirty="0" smtClean="0">
                <a:latin typeface="Arial" pitchFamily="34" charset="0"/>
                <a:cs typeface="Arial" pitchFamily="34" charset="0"/>
              </a:rPr>
              <a:t>, שכתוצאה ממנה נוצרים תאים עובריים חדשים מאחורי רקמת </a:t>
            </a:r>
            <a:r>
              <a:rPr lang="he-IL" sz="1000" dirty="0" err="1" smtClean="0">
                <a:latin typeface="Arial" pitchFamily="34" charset="0"/>
                <a:cs typeface="Arial" pitchFamily="34" charset="0"/>
              </a:rPr>
              <a:t>המריסטמה</a:t>
            </a:r>
            <a:r>
              <a:rPr lang="he-IL" sz="1000" dirty="0" smtClean="0">
                <a:latin typeface="Arial" pitchFamily="34" charset="0"/>
                <a:cs typeface="Arial" pitchFamily="34" charset="0"/>
              </a:rPr>
              <a:t>. התאים העובריים האלה דוחקים את הרקמה </a:t>
            </a:r>
            <a:r>
              <a:rPr lang="he-IL" sz="1000" dirty="0" err="1" smtClean="0">
                <a:latin typeface="Arial" pitchFamily="34" charset="0"/>
                <a:cs typeface="Arial" pitchFamily="34" charset="0"/>
              </a:rPr>
              <a:t>המריסטמית</a:t>
            </a:r>
            <a:r>
              <a:rPr lang="he-IL" sz="1000" dirty="0" smtClean="0">
                <a:latin typeface="Arial" pitchFamily="34" charset="0"/>
                <a:cs typeface="Arial" pitchFamily="34" charset="0"/>
              </a:rPr>
              <a:t> קדימה. על ידי כך מתרבה מספר התאים של האיבר.</a:t>
            </a:r>
          </a:p>
          <a:p>
            <a:pPr eaLnBrk="1" hangingPunct="1"/>
            <a:r>
              <a:rPr lang="he-IL" sz="1000" dirty="0" smtClean="0">
                <a:latin typeface="Arial" pitchFamily="34" charset="0"/>
                <a:cs typeface="Arial" pitchFamily="34" charset="0"/>
              </a:rPr>
              <a:t>תאים עובריים כאלה מפסיקים להתחלק ועוברים תהליכי התבגרות. תחילה נוצרות בהם חלליות קטנות, ההולכות ומתלכדות ויוצרות במרכז התא חללית אחת גדולה. יצירתן של חלליות מלאות תמיסה מימית בתוך התא מקנה לתא כוחות יניקה, </a:t>
            </a:r>
            <a:r>
              <a:rPr lang="he-IL" sz="1000" dirty="0" err="1" smtClean="0">
                <a:latin typeface="Arial" pitchFamily="34" charset="0"/>
                <a:cs typeface="Arial" pitchFamily="34" charset="0"/>
              </a:rPr>
              <a:t>והטורגור</a:t>
            </a:r>
            <a:r>
              <a:rPr lang="he-IL" sz="1000" dirty="0" smtClean="0">
                <a:latin typeface="Arial" pitchFamily="34" charset="0"/>
                <a:cs typeface="Arial" pitchFamily="34" charset="0"/>
              </a:rPr>
              <a:t> המתפתח גורם להגדלת נפחו של התא. הגדלת נפח כזו נעשית בלתי הפיכה על ידי סינתזה חדשה של חומרי מבנה של הדופן. הנפח של התא אינו גדל במידה שווה לכל הכיוונים; הוא גדל, בעיקר, על ציר האורך של האיבר הצומח. באזור של התארכות התאים חלה גם ההתארכות של האיבר, והאזור נקרא "אזור ההתארכות". ממדיו של האזור הזה וכן מרחקו ממוקד </a:t>
            </a:r>
            <a:r>
              <a:rPr lang="he-IL" sz="1000" dirty="0" err="1" smtClean="0">
                <a:latin typeface="Arial" pitchFamily="34" charset="0"/>
                <a:cs typeface="Arial" pitchFamily="34" charset="0"/>
              </a:rPr>
              <a:t>המריסטמה</a:t>
            </a:r>
            <a:r>
              <a:rPr lang="he-IL" sz="1000" dirty="0" smtClean="0">
                <a:latin typeface="Arial" pitchFamily="34" charset="0"/>
                <a:cs typeface="Arial" pitchFamily="34" charset="0"/>
              </a:rPr>
              <a:t> נשארים קבועים. בתקופה מסוימת בחיי התאים מתחילה צורתם להשתנות והם עוברים תהליך התמיינות. כתוצאה מן ההתמיינות מקבלים התאים  את הצורה האופיינית לתאי הרקמה שבתוכה הם נמצאים. </a:t>
            </a:r>
          </a:p>
          <a:p>
            <a:pPr eaLnBrk="1" hangingPunct="1"/>
            <a:r>
              <a:rPr lang="he-IL" sz="1000" dirty="0" smtClean="0">
                <a:latin typeface="Arial" pitchFamily="34" charset="0"/>
                <a:cs typeface="Arial" pitchFamily="34" charset="0"/>
              </a:rPr>
              <a:t>יצירת החלליות והתלכדותן לחללית אחת גדולה בתאי אזור ההתארכות הן, למעשה, השלבים הראשוניים של התמיינות בתאים העובריים. תאים שנמצאים באזור מרוחק יותר </a:t>
            </a:r>
            <a:r>
              <a:rPr lang="he-IL" sz="1000" dirty="0" err="1" smtClean="0">
                <a:latin typeface="Arial" pitchFamily="34" charset="0"/>
                <a:cs typeface="Arial" pitchFamily="34" charset="0"/>
              </a:rPr>
              <a:t>מהמריסטמה</a:t>
            </a:r>
            <a:r>
              <a:rPr lang="he-IL" sz="1000" dirty="0" smtClean="0">
                <a:latin typeface="Arial" pitchFamily="34" charset="0"/>
                <a:cs typeface="Arial" pitchFamily="34" charset="0"/>
              </a:rPr>
              <a:t> חדלים להתארך. תהליכי ההתמיינות של תאים אלה נעשים ברורים יותר, וקבוצות של תאים מתמיינות לרקמות הנבדלות זו מזו במבנה תאיהן ובפעילותן. לתאים ברקמות השונות יש תפקודים שונים. חלק הופכים לתאי אפידרמיס, חלק - לתאי שיפה, לעצה, לסיבים, ליונקות, לפיוניות וכד'. </a:t>
            </a:r>
            <a:r>
              <a:rPr lang="he-IL" sz="1000" dirty="0" err="1" smtClean="0">
                <a:latin typeface="Arial" pitchFamily="34" charset="0"/>
                <a:cs typeface="Arial" pitchFamily="34" charset="0"/>
              </a:rPr>
              <a:t>ההתמיינויות</a:t>
            </a:r>
            <a:r>
              <a:rPr lang="he-IL" sz="1000" dirty="0" smtClean="0">
                <a:latin typeface="Arial" pitchFamily="34" charset="0"/>
                <a:cs typeface="Arial" pitchFamily="34" charset="0"/>
              </a:rPr>
              <a:t>, המתאימות את תאי הרקמות השונות לתפקודיהם, קשורות בשינויים במבנה הדופן, בהפרשת קוטיקולה בתאי האפידרמיס, בהתנוונות הגרעין בתאי </a:t>
            </a:r>
            <a:r>
              <a:rPr lang="he-IL" sz="1000" dirty="0" err="1" smtClean="0">
                <a:latin typeface="Arial" pitchFamily="34" charset="0"/>
                <a:cs typeface="Arial" pitchFamily="34" charset="0"/>
              </a:rPr>
              <a:t>השיפה</a:t>
            </a:r>
            <a:r>
              <a:rPr lang="he-IL" sz="1000" dirty="0" smtClean="0">
                <a:latin typeface="Arial" pitchFamily="34" charset="0"/>
                <a:cs typeface="Arial" pitchFamily="34" charset="0"/>
              </a:rPr>
              <a:t>, בהתנוונות כל תוכן התא בתאי העצה, ולעתים, בהתפתחות פיגמנטים שונים או בהתפתחות שעם.</a:t>
            </a:r>
            <a:endParaRPr lang="en-US" sz="1000" dirty="0" smtClean="0">
              <a:latin typeface="Arial" pitchFamily="34" charset="0"/>
              <a:cs typeface="Arial" pitchFamily="34" charset="0"/>
            </a:endParaRPr>
          </a:p>
          <a:p>
            <a:pPr eaLnBrk="1" hangingPunct="1"/>
            <a:endParaRPr lang="en-US" sz="1000" dirty="0" smtClean="0">
              <a:latin typeface="Arial" pitchFamily="34" charset="0"/>
              <a:cs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p:spPr>
        <p:txBody>
          <a:bodyPr/>
          <a:lstStyle/>
          <a:p>
            <a:fld id="{9BA3565D-3685-4375-B775-0B70CB88A2BE}" type="slidenum">
              <a:rPr lang="he-IL" smtClean="0">
                <a:latin typeface="Arial" pitchFamily="34" charset="0"/>
                <a:cs typeface="Arial" pitchFamily="34" charset="0"/>
              </a:rPr>
              <a:pPr/>
              <a:t>5</a:t>
            </a:fld>
            <a:endParaRPr lang="en-US" smtClean="0">
              <a:latin typeface="Arial" pitchFamily="34" charset="0"/>
              <a:cs typeface="Arial" pitchFamily="34" charset="0"/>
            </a:endParaRPr>
          </a:p>
        </p:txBody>
      </p:sp>
      <p:sp>
        <p:nvSpPr>
          <p:cNvPr id="91139" name="Rectangle 2"/>
          <p:cNvSpPr>
            <a:spLocks noGrp="1" noRot="1" noChangeAspect="1" noChangeArrowheads="1" noTextEdit="1"/>
          </p:cNvSpPr>
          <p:nvPr>
            <p:ph type="sldImg"/>
          </p:nvPr>
        </p:nvSpPr>
        <p:spPr>
          <a:ln/>
        </p:spPr>
      </p:sp>
      <p:sp>
        <p:nvSpPr>
          <p:cNvPr id="91140" name="Rectangle 3"/>
          <p:cNvSpPr>
            <a:spLocks noGrp="1" noChangeArrowheads="1"/>
          </p:cNvSpPr>
          <p:nvPr>
            <p:ph type="body" idx="1"/>
          </p:nvPr>
        </p:nvSpPr>
        <p:spPr>
          <a:noFill/>
          <a:ln/>
        </p:spPr>
        <p:txBody>
          <a:bodyPr/>
          <a:lstStyle/>
          <a:p>
            <a:pPr eaLnBrk="1" hangingPunct="1"/>
            <a:r>
              <a:rPr lang="he-IL" smtClean="0">
                <a:latin typeface="Arial" pitchFamily="34" charset="0"/>
                <a:cs typeface="Arial" pitchFamily="34" charset="0"/>
              </a:rPr>
              <a:t>הגדילה וההתפתחות מושפעות מגורמים חיצוניים ופנימיים:אור קרקע טמפרטורה מים מינרלים ריכוז </a:t>
            </a:r>
            <a:r>
              <a:rPr lang="en-US" smtClean="0">
                <a:latin typeface="Arial" pitchFamily="34" charset="0"/>
                <a:cs typeface="Arial" pitchFamily="34" charset="0"/>
              </a:rPr>
              <a:t>CO2</a:t>
            </a:r>
            <a:r>
              <a:rPr lang="he-IL" smtClean="0">
                <a:latin typeface="Arial" pitchFamily="34" charset="0"/>
                <a:cs typeface="Arial" pitchFamily="34" charset="0"/>
              </a:rPr>
              <a:t> והורמונים</a:t>
            </a:r>
          </a:p>
          <a:p>
            <a:pPr eaLnBrk="1" hangingPunct="1"/>
            <a:r>
              <a:rPr lang="he-IL" smtClean="0">
                <a:latin typeface="Arial" pitchFamily="34" charset="0"/>
                <a:cs typeface="Arial" pitchFamily="34" charset="0"/>
              </a:rPr>
              <a:t>אורכי גל, אטיולציה, הצללה, עוצמת אור, פוטוסינתזה, פוטופריודיזם.   מצע גידול, מצעים מנותקים.לחץ טורגור.אשלגן, זרחן, חנקן, קיבוע  חנקן.אוקסין, ג'יברלין.</a:t>
            </a:r>
            <a:endParaRPr lang="en-US" smtClean="0">
              <a:latin typeface="Arial" pitchFamily="34" charset="0"/>
              <a:cs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7"/>
          <p:cNvSpPr>
            <a:spLocks noGrp="1" noChangeArrowheads="1"/>
          </p:cNvSpPr>
          <p:nvPr>
            <p:ph type="sldNum" sz="quarter" idx="5"/>
          </p:nvPr>
        </p:nvSpPr>
        <p:spPr>
          <a:noFill/>
        </p:spPr>
        <p:txBody>
          <a:bodyPr/>
          <a:lstStyle/>
          <a:p>
            <a:fld id="{1CDC0AB1-A089-4359-BB50-449F6CE1C81B}" type="slidenum">
              <a:rPr lang="he-IL" smtClean="0">
                <a:latin typeface="Arial" pitchFamily="34" charset="0"/>
                <a:cs typeface="Arial" pitchFamily="34" charset="0"/>
              </a:rPr>
              <a:pPr/>
              <a:t>6</a:t>
            </a:fld>
            <a:endParaRPr lang="en-US" smtClean="0">
              <a:latin typeface="Arial" pitchFamily="34" charset="0"/>
              <a:cs typeface="Arial" pitchFamily="34" charset="0"/>
            </a:endParaRPr>
          </a:p>
        </p:txBody>
      </p:sp>
      <p:sp>
        <p:nvSpPr>
          <p:cNvPr id="92163" name="Rectangle 2"/>
          <p:cNvSpPr>
            <a:spLocks noGrp="1" noRot="1" noChangeAspect="1" noChangeArrowheads="1" noTextEdit="1"/>
          </p:cNvSpPr>
          <p:nvPr>
            <p:ph type="sldImg"/>
          </p:nvPr>
        </p:nvSpPr>
        <p:spPr>
          <a:ln/>
        </p:spPr>
      </p:sp>
      <p:sp>
        <p:nvSpPr>
          <p:cNvPr id="92164" name="Rectangle 3"/>
          <p:cNvSpPr>
            <a:spLocks noGrp="1" noChangeArrowheads="1"/>
          </p:cNvSpPr>
          <p:nvPr>
            <p:ph type="body" idx="1"/>
          </p:nvPr>
        </p:nvSpPr>
        <p:spPr>
          <a:noFill/>
          <a:ln/>
        </p:spPr>
        <p:txBody>
          <a:bodyPr/>
          <a:lstStyle/>
          <a:p>
            <a:pPr eaLnBrk="1" hangingPunct="1"/>
            <a:r>
              <a:rPr lang="he-IL" dirty="0" smtClean="0">
                <a:latin typeface="Arial" pitchFamily="34" charset="0"/>
                <a:cs typeface="Arial" pitchFamily="34" charset="0"/>
              </a:rPr>
              <a:t>התגובה להורמון הצמחי תלויה במידה רבה גם ברקמה המגיבה. כך למשל, </a:t>
            </a:r>
            <a:r>
              <a:rPr lang="he-IL" dirty="0" err="1" smtClean="0">
                <a:latin typeface="Arial" pitchFamily="34" charset="0"/>
                <a:cs typeface="Arial" pitchFamily="34" charset="0"/>
              </a:rPr>
              <a:t>האוקסין</a:t>
            </a:r>
            <a:r>
              <a:rPr lang="he-IL" dirty="0" smtClean="0">
                <a:latin typeface="Arial" pitchFamily="34" charset="0"/>
                <a:cs typeface="Arial" pitchFamily="34" charset="0"/>
              </a:rPr>
              <a:t> מעודד חלוקת תאים </a:t>
            </a:r>
            <a:r>
              <a:rPr lang="he-IL" dirty="0" err="1" smtClean="0">
                <a:latin typeface="Arial" pitchFamily="34" charset="0"/>
                <a:cs typeface="Arial" pitchFamily="34" charset="0"/>
              </a:rPr>
              <a:t>בקמביום</a:t>
            </a:r>
            <a:r>
              <a:rPr lang="he-IL" dirty="0" smtClean="0">
                <a:latin typeface="Arial" pitchFamily="34" charset="0"/>
                <a:cs typeface="Arial" pitchFamily="34" charset="0"/>
              </a:rPr>
              <a:t>, מזרז התארכות תאים בחותלות, ואילו בפירות צעירים הוא גורם ליצירת חלליות בתאים. הייחודיות של פעולת ההורמון נמצאת אפוא לא רק בהורמון עצמו אלא גם ברקמת המטרה שעליה הוא פועל.</a:t>
            </a:r>
            <a:endParaRPr lang="en-US" dirty="0" smtClean="0">
              <a:latin typeface="Arial" pitchFamily="34" charset="0"/>
              <a:cs typeface="Arial"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p:spPr>
        <p:txBody>
          <a:bodyPr/>
          <a:lstStyle/>
          <a:p>
            <a:fld id="{9B8873DB-0714-4A06-883B-7963D87D78E8}" type="slidenum">
              <a:rPr lang="he-IL" smtClean="0">
                <a:latin typeface="Arial" pitchFamily="34" charset="0"/>
                <a:cs typeface="Arial" pitchFamily="34" charset="0"/>
              </a:rPr>
              <a:pPr/>
              <a:t>16</a:t>
            </a:fld>
            <a:endParaRPr lang="en-US" smtClean="0">
              <a:latin typeface="Arial" pitchFamily="34" charset="0"/>
              <a:cs typeface="Arial" pitchFamily="34" charset="0"/>
            </a:endParaRPr>
          </a:p>
        </p:txBody>
      </p:sp>
      <p:sp>
        <p:nvSpPr>
          <p:cNvPr id="93187" name="Rectangle 2"/>
          <p:cNvSpPr>
            <a:spLocks noGrp="1" noRot="1" noChangeAspect="1" noChangeArrowheads="1" noTextEdit="1"/>
          </p:cNvSpPr>
          <p:nvPr>
            <p:ph type="sldImg"/>
          </p:nvPr>
        </p:nvSpPr>
        <p:spPr>
          <a:ln/>
        </p:spPr>
      </p:sp>
      <p:sp>
        <p:nvSpPr>
          <p:cNvPr id="93188" name="Rectangle 3"/>
          <p:cNvSpPr>
            <a:spLocks noGrp="1" noChangeArrowheads="1"/>
          </p:cNvSpPr>
          <p:nvPr>
            <p:ph type="body" idx="1"/>
          </p:nvPr>
        </p:nvSpPr>
        <p:spPr>
          <a:noFill/>
          <a:ln/>
        </p:spPr>
        <p:txBody>
          <a:bodyPr/>
          <a:lstStyle/>
          <a:p>
            <a:pPr eaLnBrk="1" hangingPunct="1"/>
            <a:r>
              <a:rPr lang="he-IL" smtClean="0">
                <a:latin typeface="Arial" pitchFamily="34" charset="0"/>
                <a:cs typeface="Arial" pitchFamily="34" charset="0"/>
              </a:rPr>
              <a:t>כדאי לשים לב בהקשר זה להשפעה ההדדית שיש לאוקסין ולציטוקינין אחד על השני: תוספת שורשים פרושה תוספת ציטוקינין (הנוצר בשורשים). תוספת ציטוקינין פרושה תוספת ניצנים שפרושה תוספת אוקסין (הנוצר בקדקודי צמיחה בניצנים)... וחוזר חלילה.</a:t>
            </a:r>
            <a:br>
              <a:rPr lang="he-IL" smtClean="0">
                <a:latin typeface="Arial" pitchFamily="34" charset="0"/>
                <a:cs typeface="Arial" pitchFamily="34" charset="0"/>
              </a:rPr>
            </a:br>
            <a:r>
              <a:rPr lang="he-IL" smtClean="0">
                <a:latin typeface="Arial" pitchFamily="34" charset="0"/>
                <a:cs typeface="Arial" pitchFamily="34" charset="0"/>
              </a:rPr>
              <a:t/>
            </a:r>
            <a:br>
              <a:rPr lang="he-IL" smtClean="0">
                <a:latin typeface="Arial" pitchFamily="34" charset="0"/>
                <a:cs typeface="Arial" pitchFamily="34" charset="0"/>
              </a:rPr>
            </a:br>
            <a:r>
              <a:rPr lang="he-IL" smtClean="0">
                <a:latin typeface="Arial" pitchFamily="34" charset="0"/>
                <a:cs typeface="Arial" pitchFamily="34" charset="0"/>
              </a:rPr>
              <a:t>אם משווים את השפעותיהם של האוקסין ושל הציטוקינין ואת אתרי הסינתזה שלהם מתברר שפעולתם מנוגדת ומשלימה. לאוקסין יש השפעה מעכבת על התפתחות ניצנים צדדיים (תופעת השלטון הקדקודי), ואילו הציטוקינין יכול להחליש את השלטון הקדקודי ולעורר ניצנים מתרדמתם. האוקסין הוא אות שנשלח מן הנצר ומעודד היווצרות שורשים, ואילו הציטוקינין הוא אות שנשלח מן השורש, והוא מעודד היווצרות נצרים ומעכב התפתחות שורשים.</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noFill/>
        </p:spPr>
        <p:txBody>
          <a:bodyPr/>
          <a:lstStyle/>
          <a:p>
            <a:fld id="{D3F9F4C6-D9AF-4E93-8A3F-0A0ABDD2488C}" type="slidenum">
              <a:rPr lang="he-IL" smtClean="0">
                <a:latin typeface="Arial" pitchFamily="34" charset="0"/>
                <a:cs typeface="Arial" pitchFamily="34" charset="0"/>
              </a:rPr>
              <a:pPr/>
              <a:t>17</a:t>
            </a:fld>
            <a:endParaRPr lang="en-US" smtClean="0">
              <a:latin typeface="Arial" pitchFamily="34" charset="0"/>
              <a:cs typeface="Arial" pitchFamily="34" charset="0"/>
            </a:endParaRPr>
          </a:p>
        </p:txBody>
      </p:sp>
      <p:sp>
        <p:nvSpPr>
          <p:cNvPr id="94211" name="Rectangle 2"/>
          <p:cNvSpPr>
            <a:spLocks noGrp="1" noRot="1" noChangeAspect="1" noChangeArrowheads="1" noTextEdit="1"/>
          </p:cNvSpPr>
          <p:nvPr>
            <p:ph type="sldImg"/>
          </p:nvPr>
        </p:nvSpPr>
        <p:spPr>
          <a:ln/>
        </p:spPr>
      </p:sp>
      <p:sp>
        <p:nvSpPr>
          <p:cNvPr id="94212" name="Rectangle 3"/>
          <p:cNvSpPr>
            <a:spLocks noGrp="1" noChangeArrowheads="1"/>
          </p:cNvSpPr>
          <p:nvPr>
            <p:ph type="body" idx="1"/>
          </p:nvPr>
        </p:nvSpPr>
        <p:spPr>
          <a:noFill/>
          <a:ln/>
        </p:spPr>
        <p:txBody>
          <a:bodyPr/>
          <a:lstStyle/>
          <a:p>
            <a:pPr eaLnBrk="1" hangingPunct="1"/>
            <a:r>
              <a:rPr lang="he-IL" smtClean="0">
                <a:latin typeface="Arial" pitchFamily="34" charset="0"/>
                <a:cs typeface="Arial" pitchFamily="34" charset="0"/>
              </a:rPr>
              <a:t>הג'יברלין מעודד נביטה של זרעים ואילו ה-</a:t>
            </a:r>
            <a:r>
              <a:rPr lang="en-US" smtClean="0">
                <a:latin typeface="Arial" pitchFamily="34" charset="0"/>
                <a:cs typeface="Arial" pitchFamily="34" charset="0"/>
              </a:rPr>
              <a:t>ABA</a:t>
            </a:r>
            <a:r>
              <a:rPr lang="he-IL" smtClean="0">
                <a:latin typeface="Arial" pitchFamily="34" charset="0"/>
                <a:cs typeface="Arial" pitchFamily="34" charset="0"/>
              </a:rPr>
              <a:t> מעכב אותה</a:t>
            </a:r>
            <a:r>
              <a:rPr lang="en-US" smtClean="0">
                <a:latin typeface="Arial" pitchFamily="34" charset="0"/>
                <a:cs typeface="Arial" pitchFamily="34" charset="0"/>
              </a:rPr>
              <a:t> </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שקופית כותרת">
    <p:spTree>
      <p:nvGrpSpPr>
        <p:cNvPr id="1" name=""/>
        <p:cNvGrpSpPr/>
        <p:nvPr/>
      </p:nvGrpSpPr>
      <p:grpSpPr>
        <a:xfrm>
          <a:off x="0" y="0"/>
          <a:ext cx="0" cy="0"/>
          <a:chOff x="0" y="0"/>
          <a:chExt cx="0" cy="0"/>
        </a:xfrm>
      </p:grpSpPr>
      <p:sp>
        <p:nvSpPr>
          <p:cNvPr id="2" name="כותרת 1"/>
          <p:cNvSpPr>
            <a:spLocks noGrp="1"/>
          </p:cNvSpPr>
          <p:nvPr>
            <p:ph type="ctrTitle"/>
          </p:nvPr>
        </p:nvSpPr>
        <p:spPr>
          <a:xfrm>
            <a:off x="685800" y="2130425"/>
            <a:ext cx="7772400" cy="1470025"/>
          </a:xfrm>
        </p:spPr>
        <p:txBody>
          <a:bodyPr/>
          <a:lstStyle/>
          <a:p>
            <a:r>
              <a:rPr lang="he-IL" smtClean="0"/>
              <a:t>לחץ כדי לערוך סגנון כותרת של תבנית בסיס</a:t>
            </a:r>
            <a:endParaRPr lang="he-IL"/>
          </a:p>
        </p:txBody>
      </p:sp>
      <p:sp>
        <p:nvSpPr>
          <p:cNvPr id="3" name="כותרת משנה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he-IL" smtClean="0"/>
              <a:t>לחץ כדי לערוך סגנון כותרת משנה של תבנית בסיס</a:t>
            </a:r>
            <a:endParaRPr lang="he-IL"/>
          </a:p>
        </p:txBody>
      </p:sp>
      <p:sp>
        <p:nvSpPr>
          <p:cNvPr id="4" name="מציין מיקום של תאריך 3"/>
          <p:cNvSpPr>
            <a:spLocks noGrp="1"/>
          </p:cNvSpPr>
          <p:nvPr>
            <p:ph type="dt" sz="half" idx="10"/>
          </p:nvPr>
        </p:nvSpPr>
        <p:spPr/>
        <p:txBody>
          <a:bodyPr/>
          <a:lstStyle/>
          <a:p>
            <a:fld id="{F1BE2E3A-717C-4658-9E60-136C0A007431}" type="datetime8">
              <a:rPr lang="he-IL" smtClean="0"/>
              <a:t>30 אוקטובר 18</a:t>
            </a:fld>
            <a:endParaRPr lang="he-IL"/>
          </a:p>
        </p:txBody>
      </p:sp>
      <p:sp>
        <p:nvSpPr>
          <p:cNvPr id="5" name="מציין מיקום של כותרת תחתונה 4"/>
          <p:cNvSpPr>
            <a:spLocks noGrp="1"/>
          </p:cNvSpPr>
          <p:nvPr>
            <p:ph type="ftr" sz="quarter" idx="11"/>
          </p:nvPr>
        </p:nvSpPr>
        <p:spPr/>
        <p:txBody>
          <a:bodyPr/>
          <a:lstStyle/>
          <a:p>
            <a:r>
              <a:rPr lang="he-IL" smtClean="0"/>
              <a:t>חגית ספקוטי שער הנגב </a:t>
            </a:r>
            <a:endParaRPr lang="he-IL"/>
          </a:p>
        </p:txBody>
      </p:sp>
      <p:sp>
        <p:nvSpPr>
          <p:cNvPr id="6" name="מציין מיקום של מספר שקופית 5"/>
          <p:cNvSpPr>
            <a:spLocks noGrp="1"/>
          </p:cNvSpPr>
          <p:nvPr>
            <p:ph type="sldNum" sz="quarter" idx="12"/>
          </p:nvPr>
        </p:nvSpPr>
        <p:spPr/>
        <p:txBody>
          <a:bodyPr/>
          <a:lstStyle/>
          <a:p>
            <a:fld id="{28D1465E-CE2E-4A7F-8CC1-66E5AE5077FB}" type="slidenum">
              <a:rPr lang="he-IL" smtClean="0"/>
              <a:pPr/>
              <a:t>‹#›</a:t>
            </a:fld>
            <a:endParaRPr lang="he-I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כותרת וטקסט אנכי">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של טקסט אנכי 2"/>
          <p:cNvSpPr>
            <a:spLocks noGrp="1"/>
          </p:cNvSpPr>
          <p:nvPr>
            <p:ph type="body" orient="vert" idx="1"/>
          </p:nvPr>
        </p:nvSpPr>
        <p:spPr/>
        <p:txBody>
          <a:bodyPr vert="eaVert"/>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של תאריך 3"/>
          <p:cNvSpPr>
            <a:spLocks noGrp="1"/>
          </p:cNvSpPr>
          <p:nvPr>
            <p:ph type="dt" sz="half" idx="10"/>
          </p:nvPr>
        </p:nvSpPr>
        <p:spPr/>
        <p:txBody>
          <a:bodyPr/>
          <a:lstStyle/>
          <a:p>
            <a:fld id="{F0BBF70B-8D2B-452B-81E7-FE281AEAA39F}" type="datetime8">
              <a:rPr lang="he-IL" smtClean="0"/>
              <a:t>30 אוקטובר 18</a:t>
            </a:fld>
            <a:endParaRPr lang="he-IL"/>
          </a:p>
        </p:txBody>
      </p:sp>
      <p:sp>
        <p:nvSpPr>
          <p:cNvPr id="5" name="מציין מיקום של כותרת תחתונה 4"/>
          <p:cNvSpPr>
            <a:spLocks noGrp="1"/>
          </p:cNvSpPr>
          <p:nvPr>
            <p:ph type="ftr" sz="quarter" idx="11"/>
          </p:nvPr>
        </p:nvSpPr>
        <p:spPr/>
        <p:txBody>
          <a:bodyPr/>
          <a:lstStyle/>
          <a:p>
            <a:r>
              <a:rPr lang="he-IL" smtClean="0"/>
              <a:t>חגית ספקוטי שער הנגב </a:t>
            </a:r>
            <a:endParaRPr lang="he-IL"/>
          </a:p>
        </p:txBody>
      </p:sp>
      <p:sp>
        <p:nvSpPr>
          <p:cNvPr id="6" name="מציין מיקום של מספר שקופית 5"/>
          <p:cNvSpPr>
            <a:spLocks noGrp="1"/>
          </p:cNvSpPr>
          <p:nvPr>
            <p:ph type="sldNum" sz="quarter" idx="12"/>
          </p:nvPr>
        </p:nvSpPr>
        <p:spPr/>
        <p:txBody>
          <a:bodyPr/>
          <a:lstStyle/>
          <a:p>
            <a:fld id="{28D1465E-CE2E-4A7F-8CC1-66E5AE5077FB}" type="slidenum">
              <a:rPr lang="he-IL" smtClean="0"/>
              <a:pPr/>
              <a:t>‹#›</a:t>
            </a:fld>
            <a:endParaRPr lang="he-I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כותרת אנכית וטקסט">
    <p:spTree>
      <p:nvGrpSpPr>
        <p:cNvPr id="1" name=""/>
        <p:cNvGrpSpPr/>
        <p:nvPr/>
      </p:nvGrpSpPr>
      <p:grpSpPr>
        <a:xfrm>
          <a:off x="0" y="0"/>
          <a:ext cx="0" cy="0"/>
          <a:chOff x="0" y="0"/>
          <a:chExt cx="0" cy="0"/>
        </a:xfrm>
      </p:grpSpPr>
      <p:sp>
        <p:nvSpPr>
          <p:cNvPr id="2" name="כותרת אנכית 1"/>
          <p:cNvSpPr>
            <a:spLocks noGrp="1"/>
          </p:cNvSpPr>
          <p:nvPr>
            <p:ph type="title" orient="vert"/>
          </p:nvPr>
        </p:nvSpPr>
        <p:spPr>
          <a:xfrm>
            <a:off x="6629400" y="274638"/>
            <a:ext cx="2057400" cy="5851525"/>
          </a:xfrm>
        </p:spPr>
        <p:txBody>
          <a:bodyPr vert="eaVert"/>
          <a:lstStyle/>
          <a:p>
            <a:r>
              <a:rPr lang="he-IL" smtClean="0"/>
              <a:t>לחץ כדי לערוך סגנון כותרת של תבנית בסיס</a:t>
            </a:r>
            <a:endParaRPr lang="he-IL"/>
          </a:p>
        </p:txBody>
      </p:sp>
      <p:sp>
        <p:nvSpPr>
          <p:cNvPr id="3" name="מציין מיקום של טקסט אנכי 2"/>
          <p:cNvSpPr>
            <a:spLocks noGrp="1"/>
          </p:cNvSpPr>
          <p:nvPr>
            <p:ph type="body" orient="vert" idx="1"/>
          </p:nvPr>
        </p:nvSpPr>
        <p:spPr>
          <a:xfrm>
            <a:off x="457200" y="274638"/>
            <a:ext cx="6019800" cy="5851525"/>
          </a:xfrm>
        </p:spPr>
        <p:txBody>
          <a:bodyPr vert="eaVert"/>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של תאריך 3"/>
          <p:cNvSpPr>
            <a:spLocks noGrp="1"/>
          </p:cNvSpPr>
          <p:nvPr>
            <p:ph type="dt" sz="half" idx="10"/>
          </p:nvPr>
        </p:nvSpPr>
        <p:spPr/>
        <p:txBody>
          <a:bodyPr/>
          <a:lstStyle/>
          <a:p>
            <a:fld id="{AB680907-9CCB-4AA4-A0A7-DD42E9016B9A}" type="datetime8">
              <a:rPr lang="he-IL" smtClean="0"/>
              <a:t>30 אוקטובר 18</a:t>
            </a:fld>
            <a:endParaRPr lang="he-IL"/>
          </a:p>
        </p:txBody>
      </p:sp>
      <p:sp>
        <p:nvSpPr>
          <p:cNvPr id="5" name="מציין מיקום של כותרת תחתונה 4"/>
          <p:cNvSpPr>
            <a:spLocks noGrp="1"/>
          </p:cNvSpPr>
          <p:nvPr>
            <p:ph type="ftr" sz="quarter" idx="11"/>
          </p:nvPr>
        </p:nvSpPr>
        <p:spPr/>
        <p:txBody>
          <a:bodyPr/>
          <a:lstStyle/>
          <a:p>
            <a:r>
              <a:rPr lang="he-IL" smtClean="0"/>
              <a:t>חגית ספקוטי שער הנגב </a:t>
            </a:r>
            <a:endParaRPr lang="he-IL"/>
          </a:p>
        </p:txBody>
      </p:sp>
      <p:sp>
        <p:nvSpPr>
          <p:cNvPr id="6" name="מציין מיקום של מספר שקופית 5"/>
          <p:cNvSpPr>
            <a:spLocks noGrp="1"/>
          </p:cNvSpPr>
          <p:nvPr>
            <p:ph type="sldNum" sz="quarter" idx="12"/>
          </p:nvPr>
        </p:nvSpPr>
        <p:spPr/>
        <p:txBody>
          <a:bodyPr/>
          <a:lstStyle/>
          <a:p>
            <a:fld id="{28D1465E-CE2E-4A7F-8CC1-66E5AE5077FB}" type="slidenum">
              <a:rPr lang="he-IL" smtClean="0"/>
              <a:pPr/>
              <a:t>‹#›</a:t>
            </a:fld>
            <a:endParaRPr lang="he-IL"/>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כותרת, טקסט ותוכן">
    <p:spTree>
      <p:nvGrpSpPr>
        <p:cNvPr id="1" name=""/>
        <p:cNvGrpSpPr/>
        <p:nvPr/>
      </p:nvGrpSpPr>
      <p:grpSpPr>
        <a:xfrm>
          <a:off x="0" y="0"/>
          <a:ext cx="0" cy="0"/>
          <a:chOff x="0" y="0"/>
          <a:chExt cx="0" cy="0"/>
        </a:xfrm>
      </p:grpSpPr>
      <p:sp>
        <p:nvSpPr>
          <p:cNvPr id="2" name="כותרת 1"/>
          <p:cNvSpPr>
            <a:spLocks noGrp="1"/>
          </p:cNvSpPr>
          <p:nvPr>
            <p:ph type="title"/>
          </p:nvPr>
        </p:nvSpPr>
        <p:spPr>
          <a:xfrm>
            <a:off x="457200" y="274638"/>
            <a:ext cx="8229600" cy="1143000"/>
          </a:xfrm>
        </p:spPr>
        <p:txBody>
          <a:bodyPr/>
          <a:lstStyle/>
          <a:p>
            <a:r>
              <a:rPr lang="he-IL" smtClean="0"/>
              <a:t>לחץ כדי לערוך סגנון כותרת של תבנית בסיס</a:t>
            </a:r>
            <a:endParaRPr lang="he-IL"/>
          </a:p>
        </p:txBody>
      </p:sp>
      <p:sp>
        <p:nvSpPr>
          <p:cNvPr id="3" name="מציין מיקום טקסט 2"/>
          <p:cNvSpPr>
            <a:spLocks noGrp="1"/>
          </p:cNvSpPr>
          <p:nvPr>
            <p:ph type="body" sz="half" idx="1"/>
          </p:nvPr>
        </p:nvSpPr>
        <p:spPr>
          <a:xfrm>
            <a:off x="457200" y="1600200"/>
            <a:ext cx="4038600" cy="4525963"/>
          </a:xfrm>
        </p:spPr>
        <p:txBody>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תוכן 3"/>
          <p:cNvSpPr>
            <a:spLocks noGrp="1"/>
          </p:cNvSpPr>
          <p:nvPr>
            <p:ph sz="half" idx="2"/>
          </p:nvPr>
        </p:nvSpPr>
        <p:spPr>
          <a:xfrm>
            <a:off x="4648200" y="1600200"/>
            <a:ext cx="4038600" cy="4525963"/>
          </a:xfrm>
        </p:spPr>
        <p:txBody>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5" name="Rectangle 4"/>
          <p:cNvSpPr>
            <a:spLocks noGrp="1" noChangeArrowheads="1"/>
          </p:cNvSpPr>
          <p:nvPr>
            <p:ph type="dt" sz="half" idx="10"/>
          </p:nvPr>
        </p:nvSpPr>
        <p:spPr>
          <a:ln/>
        </p:spPr>
        <p:txBody>
          <a:bodyPr/>
          <a:lstStyle>
            <a:lvl1pPr>
              <a:defRPr/>
            </a:lvl1pPr>
          </a:lstStyle>
          <a:p>
            <a:pPr>
              <a:defRPr/>
            </a:pPr>
            <a:fld id="{71F14DB6-2742-4D42-96A7-EB6D00277F86}" type="datetime8">
              <a:rPr lang="he-IL" smtClean="0"/>
              <a:t>30 אוקטובר 18</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he-IL" smtClean="0"/>
              <a:t>חגית ספקוטי שער הנגב </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F01D0E8-4389-48C0-B2CD-A9334B9C0E76}" type="slidenum">
              <a:rPr lang="he-IL"/>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cSld name="כותרת וטבלה">
    <p:spTree>
      <p:nvGrpSpPr>
        <p:cNvPr id="1" name=""/>
        <p:cNvGrpSpPr/>
        <p:nvPr/>
      </p:nvGrpSpPr>
      <p:grpSpPr>
        <a:xfrm>
          <a:off x="0" y="0"/>
          <a:ext cx="0" cy="0"/>
          <a:chOff x="0" y="0"/>
          <a:chExt cx="0" cy="0"/>
        </a:xfrm>
      </p:grpSpPr>
      <p:sp>
        <p:nvSpPr>
          <p:cNvPr id="2" name="כותרת 1"/>
          <p:cNvSpPr>
            <a:spLocks noGrp="1"/>
          </p:cNvSpPr>
          <p:nvPr>
            <p:ph type="title"/>
          </p:nvPr>
        </p:nvSpPr>
        <p:spPr>
          <a:xfrm>
            <a:off x="457200" y="274638"/>
            <a:ext cx="8229600" cy="1143000"/>
          </a:xfrm>
        </p:spPr>
        <p:txBody>
          <a:bodyPr/>
          <a:lstStyle/>
          <a:p>
            <a:r>
              <a:rPr lang="he-IL" smtClean="0"/>
              <a:t>לחץ כדי לערוך סגנון כותרת של תבנית בסיס</a:t>
            </a:r>
            <a:endParaRPr lang="he-IL"/>
          </a:p>
        </p:txBody>
      </p:sp>
      <p:sp>
        <p:nvSpPr>
          <p:cNvPr id="3" name="מציין מיקום של טבלה 2"/>
          <p:cNvSpPr>
            <a:spLocks noGrp="1"/>
          </p:cNvSpPr>
          <p:nvPr>
            <p:ph type="tbl" idx="1"/>
          </p:nvPr>
        </p:nvSpPr>
        <p:spPr>
          <a:xfrm>
            <a:off x="457200" y="1600200"/>
            <a:ext cx="8229600" cy="4525963"/>
          </a:xfrm>
        </p:spPr>
        <p:txBody>
          <a:bodyPr/>
          <a:lstStyle/>
          <a:p>
            <a:pPr lvl="0"/>
            <a:endParaRPr lang="he-IL" noProof="0" smtClean="0"/>
          </a:p>
        </p:txBody>
      </p:sp>
      <p:sp>
        <p:nvSpPr>
          <p:cNvPr id="4" name="Rectangle 4"/>
          <p:cNvSpPr>
            <a:spLocks noGrp="1" noChangeArrowheads="1"/>
          </p:cNvSpPr>
          <p:nvPr>
            <p:ph type="dt" sz="half" idx="10"/>
          </p:nvPr>
        </p:nvSpPr>
        <p:spPr>
          <a:ln/>
        </p:spPr>
        <p:txBody>
          <a:bodyPr/>
          <a:lstStyle>
            <a:lvl1pPr>
              <a:defRPr/>
            </a:lvl1pPr>
          </a:lstStyle>
          <a:p>
            <a:pPr>
              <a:defRPr/>
            </a:pPr>
            <a:fld id="{E88E747D-C56C-44B6-AA35-7426C4214380}" type="datetime8">
              <a:rPr lang="he-IL" smtClean="0"/>
              <a:t>30 אוקטובר 18</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he-IL" smtClean="0"/>
              <a:t>חגית ספקוטי שער הנגב </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30C5DD0-3379-434D-84C3-69D5D41696B1}" type="slidenum">
              <a:rPr lang="he-IL"/>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כותרת ותוכן">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תוכן 2"/>
          <p:cNvSpPr>
            <a:spLocks noGrp="1"/>
          </p:cNvSpPr>
          <p:nvPr>
            <p:ph idx="1"/>
          </p:nvPr>
        </p:nvSpPr>
        <p:spPr/>
        <p:txBody>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של תאריך 3"/>
          <p:cNvSpPr>
            <a:spLocks noGrp="1"/>
          </p:cNvSpPr>
          <p:nvPr>
            <p:ph type="dt" sz="half" idx="10"/>
          </p:nvPr>
        </p:nvSpPr>
        <p:spPr/>
        <p:txBody>
          <a:bodyPr/>
          <a:lstStyle/>
          <a:p>
            <a:fld id="{029C4312-947A-409A-B31D-219C2050B579}" type="datetime8">
              <a:rPr lang="he-IL" smtClean="0"/>
              <a:t>30 אוקטובר 18</a:t>
            </a:fld>
            <a:endParaRPr lang="he-IL"/>
          </a:p>
        </p:txBody>
      </p:sp>
      <p:sp>
        <p:nvSpPr>
          <p:cNvPr id="5" name="מציין מיקום של כותרת תחתונה 4"/>
          <p:cNvSpPr>
            <a:spLocks noGrp="1"/>
          </p:cNvSpPr>
          <p:nvPr>
            <p:ph type="ftr" sz="quarter" idx="11"/>
          </p:nvPr>
        </p:nvSpPr>
        <p:spPr/>
        <p:txBody>
          <a:bodyPr/>
          <a:lstStyle/>
          <a:p>
            <a:r>
              <a:rPr lang="he-IL" smtClean="0"/>
              <a:t>חגית ספקוטי שער הנגב </a:t>
            </a:r>
            <a:endParaRPr lang="he-IL"/>
          </a:p>
        </p:txBody>
      </p:sp>
      <p:sp>
        <p:nvSpPr>
          <p:cNvPr id="6" name="מציין מיקום של מספר שקופית 5"/>
          <p:cNvSpPr>
            <a:spLocks noGrp="1"/>
          </p:cNvSpPr>
          <p:nvPr>
            <p:ph type="sldNum" sz="quarter" idx="12"/>
          </p:nvPr>
        </p:nvSpPr>
        <p:spPr/>
        <p:txBody>
          <a:bodyPr/>
          <a:lstStyle/>
          <a:p>
            <a:fld id="{28D1465E-CE2E-4A7F-8CC1-66E5AE5077FB}" type="slidenum">
              <a:rPr lang="he-IL" smtClean="0"/>
              <a:pPr/>
              <a:t>‹#›</a:t>
            </a:fld>
            <a:endParaRPr lang="he-I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כותרת מקטע עליונה">
    <p:spTree>
      <p:nvGrpSpPr>
        <p:cNvPr id="1" name=""/>
        <p:cNvGrpSpPr/>
        <p:nvPr/>
      </p:nvGrpSpPr>
      <p:grpSpPr>
        <a:xfrm>
          <a:off x="0" y="0"/>
          <a:ext cx="0" cy="0"/>
          <a:chOff x="0" y="0"/>
          <a:chExt cx="0" cy="0"/>
        </a:xfrm>
      </p:grpSpPr>
      <p:sp>
        <p:nvSpPr>
          <p:cNvPr id="2" name="כותרת 1"/>
          <p:cNvSpPr>
            <a:spLocks noGrp="1"/>
          </p:cNvSpPr>
          <p:nvPr>
            <p:ph type="title"/>
          </p:nvPr>
        </p:nvSpPr>
        <p:spPr>
          <a:xfrm>
            <a:off x="722313" y="4406900"/>
            <a:ext cx="7772400" cy="1362075"/>
          </a:xfrm>
        </p:spPr>
        <p:txBody>
          <a:bodyPr anchor="t"/>
          <a:lstStyle>
            <a:lvl1pPr algn="r">
              <a:defRPr sz="4000" b="1" cap="all"/>
            </a:lvl1pPr>
          </a:lstStyle>
          <a:p>
            <a:r>
              <a:rPr lang="he-IL" smtClean="0"/>
              <a:t>לחץ כדי לערוך סגנון כותרת של תבנית בסיס</a:t>
            </a:r>
            <a:endParaRPr lang="he-IL"/>
          </a:p>
        </p:txBody>
      </p:sp>
      <p:sp>
        <p:nvSpPr>
          <p:cNvPr id="3" name="מציין מיקום טקסט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e-IL" smtClean="0"/>
              <a:t>לחץ כדי לערוך סגנונות טקסט של תבנית בסיס</a:t>
            </a:r>
          </a:p>
        </p:txBody>
      </p:sp>
      <p:sp>
        <p:nvSpPr>
          <p:cNvPr id="4" name="מציין מיקום של תאריך 3"/>
          <p:cNvSpPr>
            <a:spLocks noGrp="1"/>
          </p:cNvSpPr>
          <p:nvPr>
            <p:ph type="dt" sz="half" idx="10"/>
          </p:nvPr>
        </p:nvSpPr>
        <p:spPr/>
        <p:txBody>
          <a:bodyPr/>
          <a:lstStyle/>
          <a:p>
            <a:fld id="{EF6059A2-0B81-42B1-B370-23C59DB2725A}" type="datetime8">
              <a:rPr lang="he-IL" smtClean="0"/>
              <a:t>30 אוקטובר 18</a:t>
            </a:fld>
            <a:endParaRPr lang="he-IL"/>
          </a:p>
        </p:txBody>
      </p:sp>
      <p:sp>
        <p:nvSpPr>
          <p:cNvPr id="5" name="מציין מיקום של כותרת תחתונה 4"/>
          <p:cNvSpPr>
            <a:spLocks noGrp="1"/>
          </p:cNvSpPr>
          <p:nvPr>
            <p:ph type="ftr" sz="quarter" idx="11"/>
          </p:nvPr>
        </p:nvSpPr>
        <p:spPr/>
        <p:txBody>
          <a:bodyPr/>
          <a:lstStyle/>
          <a:p>
            <a:r>
              <a:rPr lang="he-IL" smtClean="0"/>
              <a:t>חגית ספקוטי שער הנגב </a:t>
            </a:r>
            <a:endParaRPr lang="he-IL"/>
          </a:p>
        </p:txBody>
      </p:sp>
      <p:sp>
        <p:nvSpPr>
          <p:cNvPr id="6" name="מציין מיקום של מספר שקופית 5"/>
          <p:cNvSpPr>
            <a:spLocks noGrp="1"/>
          </p:cNvSpPr>
          <p:nvPr>
            <p:ph type="sldNum" sz="quarter" idx="12"/>
          </p:nvPr>
        </p:nvSpPr>
        <p:spPr/>
        <p:txBody>
          <a:bodyPr/>
          <a:lstStyle/>
          <a:p>
            <a:fld id="{28D1465E-CE2E-4A7F-8CC1-66E5AE5077FB}" type="slidenum">
              <a:rPr lang="he-IL" smtClean="0"/>
              <a:pPr/>
              <a:t>‹#›</a:t>
            </a:fld>
            <a:endParaRPr lang="he-I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שני תכנים">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תוכן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תוכן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5" name="מציין מיקום של תאריך 4"/>
          <p:cNvSpPr>
            <a:spLocks noGrp="1"/>
          </p:cNvSpPr>
          <p:nvPr>
            <p:ph type="dt" sz="half" idx="10"/>
          </p:nvPr>
        </p:nvSpPr>
        <p:spPr/>
        <p:txBody>
          <a:bodyPr/>
          <a:lstStyle/>
          <a:p>
            <a:fld id="{378D74EF-165B-42CF-9F3B-89FC11033EEF}" type="datetime8">
              <a:rPr lang="he-IL" smtClean="0"/>
              <a:t>30 אוקטובר 18</a:t>
            </a:fld>
            <a:endParaRPr lang="he-IL"/>
          </a:p>
        </p:txBody>
      </p:sp>
      <p:sp>
        <p:nvSpPr>
          <p:cNvPr id="6" name="מציין מיקום של כותרת תחתונה 5"/>
          <p:cNvSpPr>
            <a:spLocks noGrp="1"/>
          </p:cNvSpPr>
          <p:nvPr>
            <p:ph type="ftr" sz="quarter" idx="11"/>
          </p:nvPr>
        </p:nvSpPr>
        <p:spPr/>
        <p:txBody>
          <a:bodyPr/>
          <a:lstStyle/>
          <a:p>
            <a:r>
              <a:rPr lang="he-IL" smtClean="0"/>
              <a:t>חגית ספקוטי שער הנגב </a:t>
            </a:r>
            <a:endParaRPr lang="he-IL"/>
          </a:p>
        </p:txBody>
      </p:sp>
      <p:sp>
        <p:nvSpPr>
          <p:cNvPr id="7" name="מציין מיקום של מספר שקופית 6"/>
          <p:cNvSpPr>
            <a:spLocks noGrp="1"/>
          </p:cNvSpPr>
          <p:nvPr>
            <p:ph type="sldNum" sz="quarter" idx="12"/>
          </p:nvPr>
        </p:nvSpPr>
        <p:spPr/>
        <p:txBody>
          <a:bodyPr/>
          <a:lstStyle/>
          <a:p>
            <a:fld id="{28D1465E-CE2E-4A7F-8CC1-66E5AE5077FB}" type="slidenum">
              <a:rPr lang="he-IL" smtClean="0"/>
              <a:pPr/>
              <a:t>‹#›</a:t>
            </a:fld>
            <a:endParaRPr lang="he-I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השוואה">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lvl1pPr>
              <a:defRPr/>
            </a:lvl1pPr>
          </a:lstStyle>
          <a:p>
            <a:r>
              <a:rPr lang="he-IL" smtClean="0"/>
              <a:t>לחץ כדי לערוך סגנון כותרת של תבנית בסיס</a:t>
            </a:r>
            <a:endParaRPr lang="he-IL"/>
          </a:p>
        </p:txBody>
      </p:sp>
      <p:sp>
        <p:nvSpPr>
          <p:cNvPr id="3" name="מציין מיקום טקסט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smtClean="0"/>
              <a:t>לחץ כדי לערוך סגנונות טקסט של תבנית בסיס</a:t>
            </a:r>
          </a:p>
        </p:txBody>
      </p:sp>
      <p:sp>
        <p:nvSpPr>
          <p:cNvPr id="4" name="מציין מיקום תוכן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5" name="מציין מיקום טקסט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smtClean="0"/>
              <a:t>לחץ כדי לערוך סגנונות טקסט של תבנית בסיס</a:t>
            </a:r>
          </a:p>
        </p:txBody>
      </p:sp>
      <p:sp>
        <p:nvSpPr>
          <p:cNvPr id="6" name="מציין מיקום תוכן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7" name="מציין מיקום של תאריך 6"/>
          <p:cNvSpPr>
            <a:spLocks noGrp="1"/>
          </p:cNvSpPr>
          <p:nvPr>
            <p:ph type="dt" sz="half" idx="10"/>
          </p:nvPr>
        </p:nvSpPr>
        <p:spPr/>
        <p:txBody>
          <a:bodyPr/>
          <a:lstStyle/>
          <a:p>
            <a:fld id="{79096563-3FE9-466C-8D2E-4B82D134CE2E}" type="datetime8">
              <a:rPr lang="he-IL" smtClean="0"/>
              <a:t>30 אוקטובר 18</a:t>
            </a:fld>
            <a:endParaRPr lang="he-IL"/>
          </a:p>
        </p:txBody>
      </p:sp>
      <p:sp>
        <p:nvSpPr>
          <p:cNvPr id="8" name="מציין מיקום של כותרת תחתונה 7"/>
          <p:cNvSpPr>
            <a:spLocks noGrp="1"/>
          </p:cNvSpPr>
          <p:nvPr>
            <p:ph type="ftr" sz="quarter" idx="11"/>
          </p:nvPr>
        </p:nvSpPr>
        <p:spPr/>
        <p:txBody>
          <a:bodyPr/>
          <a:lstStyle/>
          <a:p>
            <a:r>
              <a:rPr lang="he-IL" smtClean="0"/>
              <a:t>חגית ספקוטי שער הנגב </a:t>
            </a:r>
            <a:endParaRPr lang="he-IL"/>
          </a:p>
        </p:txBody>
      </p:sp>
      <p:sp>
        <p:nvSpPr>
          <p:cNvPr id="9" name="מציין מיקום של מספר שקופית 8"/>
          <p:cNvSpPr>
            <a:spLocks noGrp="1"/>
          </p:cNvSpPr>
          <p:nvPr>
            <p:ph type="sldNum" sz="quarter" idx="12"/>
          </p:nvPr>
        </p:nvSpPr>
        <p:spPr/>
        <p:txBody>
          <a:bodyPr/>
          <a:lstStyle/>
          <a:p>
            <a:fld id="{28D1465E-CE2E-4A7F-8CC1-66E5AE5077FB}" type="slidenum">
              <a:rPr lang="he-IL" smtClean="0"/>
              <a:pPr/>
              <a:t>‹#›</a:t>
            </a:fld>
            <a:endParaRPr lang="he-I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כותרת בלבד">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של תאריך 2"/>
          <p:cNvSpPr>
            <a:spLocks noGrp="1"/>
          </p:cNvSpPr>
          <p:nvPr>
            <p:ph type="dt" sz="half" idx="10"/>
          </p:nvPr>
        </p:nvSpPr>
        <p:spPr/>
        <p:txBody>
          <a:bodyPr/>
          <a:lstStyle/>
          <a:p>
            <a:fld id="{A0BB7596-A0C9-4ED3-9423-584928DEF40B}" type="datetime8">
              <a:rPr lang="he-IL" smtClean="0"/>
              <a:t>30 אוקטובר 18</a:t>
            </a:fld>
            <a:endParaRPr lang="he-IL"/>
          </a:p>
        </p:txBody>
      </p:sp>
      <p:sp>
        <p:nvSpPr>
          <p:cNvPr id="4" name="מציין מיקום של כותרת תחתונה 3"/>
          <p:cNvSpPr>
            <a:spLocks noGrp="1"/>
          </p:cNvSpPr>
          <p:nvPr>
            <p:ph type="ftr" sz="quarter" idx="11"/>
          </p:nvPr>
        </p:nvSpPr>
        <p:spPr/>
        <p:txBody>
          <a:bodyPr/>
          <a:lstStyle/>
          <a:p>
            <a:r>
              <a:rPr lang="he-IL" smtClean="0"/>
              <a:t>חגית ספקוטי שער הנגב </a:t>
            </a:r>
            <a:endParaRPr lang="he-IL"/>
          </a:p>
        </p:txBody>
      </p:sp>
      <p:sp>
        <p:nvSpPr>
          <p:cNvPr id="5" name="מציין מיקום של מספר שקופית 4"/>
          <p:cNvSpPr>
            <a:spLocks noGrp="1"/>
          </p:cNvSpPr>
          <p:nvPr>
            <p:ph type="sldNum" sz="quarter" idx="12"/>
          </p:nvPr>
        </p:nvSpPr>
        <p:spPr/>
        <p:txBody>
          <a:bodyPr/>
          <a:lstStyle/>
          <a:p>
            <a:fld id="{28D1465E-CE2E-4A7F-8CC1-66E5AE5077FB}" type="slidenum">
              <a:rPr lang="he-IL" smtClean="0"/>
              <a:pPr/>
              <a:t>‹#›</a:t>
            </a:fld>
            <a:endParaRPr lang="he-I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ריק">
    <p:spTree>
      <p:nvGrpSpPr>
        <p:cNvPr id="1" name=""/>
        <p:cNvGrpSpPr/>
        <p:nvPr/>
      </p:nvGrpSpPr>
      <p:grpSpPr>
        <a:xfrm>
          <a:off x="0" y="0"/>
          <a:ext cx="0" cy="0"/>
          <a:chOff x="0" y="0"/>
          <a:chExt cx="0" cy="0"/>
        </a:xfrm>
      </p:grpSpPr>
      <p:sp>
        <p:nvSpPr>
          <p:cNvPr id="2" name="מציין מיקום של תאריך 1"/>
          <p:cNvSpPr>
            <a:spLocks noGrp="1"/>
          </p:cNvSpPr>
          <p:nvPr>
            <p:ph type="dt" sz="half" idx="10"/>
          </p:nvPr>
        </p:nvSpPr>
        <p:spPr/>
        <p:txBody>
          <a:bodyPr/>
          <a:lstStyle/>
          <a:p>
            <a:fld id="{022BC835-69D9-459D-BFB1-5CD1C32002A5}" type="datetime8">
              <a:rPr lang="he-IL" smtClean="0"/>
              <a:t>30 אוקטובר 18</a:t>
            </a:fld>
            <a:endParaRPr lang="he-IL"/>
          </a:p>
        </p:txBody>
      </p:sp>
      <p:sp>
        <p:nvSpPr>
          <p:cNvPr id="3" name="מציין מיקום של כותרת תחתונה 2"/>
          <p:cNvSpPr>
            <a:spLocks noGrp="1"/>
          </p:cNvSpPr>
          <p:nvPr>
            <p:ph type="ftr" sz="quarter" idx="11"/>
          </p:nvPr>
        </p:nvSpPr>
        <p:spPr/>
        <p:txBody>
          <a:bodyPr/>
          <a:lstStyle/>
          <a:p>
            <a:r>
              <a:rPr lang="he-IL" smtClean="0"/>
              <a:t>חגית ספקוטי שער הנגב </a:t>
            </a:r>
            <a:endParaRPr lang="he-IL"/>
          </a:p>
        </p:txBody>
      </p:sp>
      <p:sp>
        <p:nvSpPr>
          <p:cNvPr id="4" name="מציין מיקום של מספר שקופית 3"/>
          <p:cNvSpPr>
            <a:spLocks noGrp="1"/>
          </p:cNvSpPr>
          <p:nvPr>
            <p:ph type="sldNum" sz="quarter" idx="12"/>
          </p:nvPr>
        </p:nvSpPr>
        <p:spPr/>
        <p:txBody>
          <a:bodyPr/>
          <a:lstStyle/>
          <a:p>
            <a:fld id="{28D1465E-CE2E-4A7F-8CC1-66E5AE5077FB}" type="slidenum">
              <a:rPr lang="he-IL" smtClean="0"/>
              <a:pPr/>
              <a:t>‹#›</a:t>
            </a:fld>
            <a:endParaRPr lang="he-I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תוכן עם כיתוב">
    <p:spTree>
      <p:nvGrpSpPr>
        <p:cNvPr id="1" name=""/>
        <p:cNvGrpSpPr/>
        <p:nvPr/>
      </p:nvGrpSpPr>
      <p:grpSpPr>
        <a:xfrm>
          <a:off x="0" y="0"/>
          <a:ext cx="0" cy="0"/>
          <a:chOff x="0" y="0"/>
          <a:chExt cx="0" cy="0"/>
        </a:xfrm>
      </p:grpSpPr>
      <p:sp>
        <p:nvSpPr>
          <p:cNvPr id="2" name="כותרת 1"/>
          <p:cNvSpPr>
            <a:spLocks noGrp="1"/>
          </p:cNvSpPr>
          <p:nvPr>
            <p:ph type="title"/>
          </p:nvPr>
        </p:nvSpPr>
        <p:spPr>
          <a:xfrm>
            <a:off x="457200" y="273050"/>
            <a:ext cx="3008313" cy="1162050"/>
          </a:xfrm>
        </p:spPr>
        <p:txBody>
          <a:bodyPr anchor="b"/>
          <a:lstStyle>
            <a:lvl1pPr algn="r">
              <a:defRPr sz="2000" b="1"/>
            </a:lvl1pPr>
          </a:lstStyle>
          <a:p>
            <a:r>
              <a:rPr lang="he-IL" smtClean="0"/>
              <a:t>לחץ כדי לערוך סגנון כותרת של תבנית בסיס</a:t>
            </a:r>
            <a:endParaRPr lang="he-IL"/>
          </a:p>
        </p:txBody>
      </p:sp>
      <p:sp>
        <p:nvSpPr>
          <p:cNvPr id="3" name="מציין מיקום תוכן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טקסט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e-IL" smtClean="0"/>
              <a:t>לחץ כדי לערוך סגנונות טקסט של תבנית בסיס</a:t>
            </a:r>
          </a:p>
        </p:txBody>
      </p:sp>
      <p:sp>
        <p:nvSpPr>
          <p:cNvPr id="5" name="מציין מיקום של תאריך 4"/>
          <p:cNvSpPr>
            <a:spLocks noGrp="1"/>
          </p:cNvSpPr>
          <p:nvPr>
            <p:ph type="dt" sz="half" idx="10"/>
          </p:nvPr>
        </p:nvSpPr>
        <p:spPr/>
        <p:txBody>
          <a:bodyPr/>
          <a:lstStyle/>
          <a:p>
            <a:fld id="{F6E3C4B7-28AA-4F2F-8A07-23A66302D1B1}" type="datetime8">
              <a:rPr lang="he-IL" smtClean="0"/>
              <a:t>30 אוקטובר 18</a:t>
            </a:fld>
            <a:endParaRPr lang="he-IL"/>
          </a:p>
        </p:txBody>
      </p:sp>
      <p:sp>
        <p:nvSpPr>
          <p:cNvPr id="6" name="מציין מיקום של כותרת תחתונה 5"/>
          <p:cNvSpPr>
            <a:spLocks noGrp="1"/>
          </p:cNvSpPr>
          <p:nvPr>
            <p:ph type="ftr" sz="quarter" idx="11"/>
          </p:nvPr>
        </p:nvSpPr>
        <p:spPr/>
        <p:txBody>
          <a:bodyPr/>
          <a:lstStyle/>
          <a:p>
            <a:r>
              <a:rPr lang="he-IL" smtClean="0"/>
              <a:t>חגית ספקוטי שער הנגב </a:t>
            </a:r>
            <a:endParaRPr lang="he-IL"/>
          </a:p>
        </p:txBody>
      </p:sp>
      <p:sp>
        <p:nvSpPr>
          <p:cNvPr id="7" name="מציין מיקום של מספר שקופית 6"/>
          <p:cNvSpPr>
            <a:spLocks noGrp="1"/>
          </p:cNvSpPr>
          <p:nvPr>
            <p:ph type="sldNum" sz="quarter" idx="12"/>
          </p:nvPr>
        </p:nvSpPr>
        <p:spPr/>
        <p:txBody>
          <a:bodyPr/>
          <a:lstStyle/>
          <a:p>
            <a:fld id="{28D1465E-CE2E-4A7F-8CC1-66E5AE5077FB}" type="slidenum">
              <a:rPr lang="he-IL" smtClean="0"/>
              <a:pPr/>
              <a:t>‹#›</a:t>
            </a:fld>
            <a:endParaRPr lang="he-I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תמונה עם כיתוב">
    <p:spTree>
      <p:nvGrpSpPr>
        <p:cNvPr id="1" name=""/>
        <p:cNvGrpSpPr/>
        <p:nvPr/>
      </p:nvGrpSpPr>
      <p:grpSpPr>
        <a:xfrm>
          <a:off x="0" y="0"/>
          <a:ext cx="0" cy="0"/>
          <a:chOff x="0" y="0"/>
          <a:chExt cx="0" cy="0"/>
        </a:xfrm>
      </p:grpSpPr>
      <p:sp>
        <p:nvSpPr>
          <p:cNvPr id="2" name="כותרת 1"/>
          <p:cNvSpPr>
            <a:spLocks noGrp="1"/>
          </p:cNvSpPr>
          <p:nvPr>
            <p:ph type="title"/>
          </p:nvPr>
        </p:nvSpPr>
        <p:spPr>
          <a:xfrm>
            <a:off x="1792288" y="4800600"/>
            <a:ext cx="5486400" cy="566738"/>
          </a:xfrm>
        </p:spPr>
        <p:txBody>
          <a:bodyPr anchor="b"/>
          <a:lstStyle>
            <a:lvl1pPr algn="r">
              <a:defRPr sz="2000" b="1"/>
            </a:lvl1pPr>
          </a:lstStyle>
          <a:p>
            <a:r>
              <a:rPr lang="he-IL" smtClean="0"/>
              <a:t>לחץ כדי לערוך סגנון כותרת של תבנית בסיס</a:t>
            </a:r>
            <a:endParaRPr lang="he-IL"/>
          </a:p>
        </p:txBody>
      </p:sp>
      <p:sp>
        <p:nvSpPr>
          <p:cNvPr id="3" name="מציין מיקום של תמונה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he-IL"/>
          </a:p>
        </p:txBody>
      </p:sp>
      <p:sp>
        <p:nvSpPr>
          <p:cNvPr id="4" name="מציין מיקום טקסט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e-IL" smtClean="0"/>
              <a:t>לחץ כדי לערוך סגנונות טקסט של תבנית בסיס</a:t>
            </a:r>
          </a:p>
        </p:txBody>
      </p:sp>
      <p:sp>
        <p:nvSpPr>
          <p:cNvPr id="5" name="מציין מיקום של תאריך 4"/>
          <p:cNvSpPr>
            <a:spLocks noGrp="1"/>
          </p:cNvSpPr>
          <p:nvPr>
            <p:ph type="dt" sz="half" idx="10"/>
          </p:nvPr>
        </p:nvSpPr>
        <p:spPr/>
        <p:txBody>
          <a:bodyPr/>
          <a:lstStyle/>
          <a:p>
            <a:fld id="{53E3772F-450A-42F5-9BD9-B94901979A2F}" type="datetime8">
              <a:rPr lang="he-IL" smtClean="0"/>
              <a:t>30 אוקטובר 18</a:t>
            </a:fld>
            <a:endParaRPr lang="he-IL"/>
          </a:p>
        </p:txBody>
      </p:sp>
      <p:sp>
        <p:nvSpPr>
          <p:cNvPr id="6" name="מציין מיקום של כותרת תחתונה 5"/>
          <p:cNvSpPr>
            <a:spLocks noGrp="1"/>
          </p:cNvSpPr>
          <p:nvPr>
            <p:ph type="ftr" sz="quarter" idx="11"/>
          </p:nvPr>
        </p:nvSpPr>
        <p:spPr/>
        <p:txBody>
          <a:bodyPr/>
          <a:lstStyle/>
          <a:p>
            <a:r>
              <a:rPr lang="he-IL" smtClean="0"/>
              <a:t>חגית ספקוטי שער הנגב </a:t>
            </a:r>
            <a:endParaRPr lang="he-IL"/>
          </a:p>
        </p:txBody>
      </p:sp>
      <p:sp>
        <p:nvSpPr>
          <p:cNvPr id="7" name="מציין מיקום של מספר שקופית 6"/>
          <p:cNvSpPr>
            <a:spLocks noGrp="1"/>
          </p:cNvSpPr>
          <p:nvPr>
            <p:ph type="sldNum" sz="quarter" idx="12"/>
          </p:nvPr>
        </p:nvSpPr>
        <p:spPr/>
        <p:txBody>
          <a:bodyPr/>
          <a:lstStyle/>
          <a:p>
            <a:fld id="{28D1465E-CE2E-4A7F-8CC1-66E5AE5077FB}" type="slidenum">
              <a:rPr lang="he-IL" smtClean="0"/>
              <a:pPr/>
              <a:t>‹#›</a:t>
            </a:fld>
            <a:endParaRPr lang="he-I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מציין מיקום של כותרת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he-IL" smtClean="0"/>
              <a:t>לחץ כדי לערוך סגנון כותרת של תבנית בסיס</a:t>
            </a:r>
            <a:endParaRPr lang="he-IL"/>
          </a:p>
        </p:txBody>
      </p:sp>
      <p:sp>
        <p:nvSpPr>
          <p:cNvPr id="3" name="מציין מיקום טקסט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של תאריך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0268855D-1D58-4ECE-9632-9D7A2A6979BF}" type="datetime8">
              <a:rPr lang="he-IL" smtClean="0"/>
              <a:t>30 אוקטובר 18</a:t>
            </a:fld>
            <a:endParaRPr lang="he-IL"/>
          </a:p>
        </p:txBody>
      </p:sp>
      <p:sp>
        <p:nvSpPr>
          <p:cNvPr id="5" name="מציין מיקום של כותרת תחתונה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r>
              <a:rPr lang="he-IL" smtClean="0"/>
              <a:t>חגית ספקוטי שער הנגב </a:t>
            </a:r>
            <a:endParaRPr lang="he-IL"/>
          </a:p>
        </p:txBody>
      </p:sp>
      <p:sp>
        <p:nvSpPr>
          <p:cNvPr id="6" name="מציין מיקום של מספר שקופית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28D1465E-CE2E-4A7F-8CC1-66E5AE5077FB}" type="slidenum">
              <a:rPr lang="he-IL" smtClean="0"/>
              <a:pPr/>
              <a:t>‹#›</a:t>
            </a:fld>
            <a:endParaRPr lang="he-I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sldNum="0" hdr="0" dt="0"/>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hyperlink" Target="http://www.agriculture.co.il/Uploads/Gallery/vered1.gif" TargetMode="Externa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19.gif"/><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hyperlink" Target="http://cms.education.gov.il/EducationCMS/Units/Tochniyot_Limudim/Biologic/ChomreiEzer/MizeraLezeraMustar/GdilaVehitpatchut.htm" TargetMode="External"/><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hyperlink" Target="http://youtu.be/S9KJhynEPNw"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hyperlink" Target="http://cms.education.gov.il/NR/rdonlyres/7B6763D4-849B-4622-8D7F-4A748BCA8381/51195/Art0104.pdf" TargetMode="Externa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hyperlink" Target="http://www.fw.vt.edu/dendro/forestbiology/cambium2_no_scene_1.swf"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7.gif"/><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hyperlink" Target="http://cms.education.gov.il/NR/rdonlyres/7B6763D4-849B-4622-8D7F-4A748BCA8381/51197/Art0202.pdf"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7.xml"/><Relationship Id="rId4" Type="http://schemas.openxmlformats.org/officeDocument/2006/relationships/image" Target="../media/image10.wmf"/></Relationships>
</file>

<file path=ppt/slides/_rels/slide8.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1.wm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914400" y="-242888"/>
            <a:ext cx="8229600" cy="1143001"/>
          </a:xfrm>
        </p:spPr>
        <p:txBody>
          <a:bodyPr/>
          <a:lstStyle/>
          <a:p>
            <a:pPr eaLnBrk="1" hangingPunct="1">
              <a:defRPr/>
            </a:pPr>
            <a:r>
              <a:rPr lang="he-IL" b="1" dirty="0" smtClean="0">
                <a:effectLst>
                  <a:outerShdw blurRad="38100" dist="38100" dir="2700000" algn="tl">
                    <a:srgbClr val="C0C0C0"/>
                  </a:outerShdw>
                </a:effectLst>
              </a:rPr>
              <a:t>שלבים בחיי הצמח</a:t>
            </a:r>
            <a:r>
              <a:rPr lang="he-IL" dirty="0" smtClean="0"/>
              <a:t> </a:t>
            </a:r>
            <a:endParaRPr lang="en-US" dirty="0" smtClean="0"/>
          </a:p>
        </p:txBody>
      </p:sp>
      <p:sp>
        <p:nvSpPr>
          <p:cNvPr id="20483" name="Rectangle 3"/>
          <p:cNvSpPr>
            <a:spLocks noGrp="1" noChangeArrowheads="1"/>
          </p:cNvSpPr>
          <p:nvPr>
            <p:ph type="body" idx="1"/>
          </p:nvPr>
        </p:nvSpPr>
        <p:spPr>
          <a:xfrm>
            <a:off x="611188" y="404813"/>
            <a:ext cx="8229600" cy="4525962"/>
          </a:xfrm>
        </p:spPr>
        <p:txBody>
          <a:bodyPr/>
          <a:lstStyle/>
          <a:p>
            <a:pPr eaLnBrk="1" hangingPunct="1"/>
            <a:r>
              <a:rPr lang="he-IL" sz="2400" b="1" smtClean="0"/>
              <a:t>זרע </a:t>
            </a:r>
          </a:p>
          <a:p>
            <a:pPr eaLnBrk="1" hangingPunct="1"/>
            <a:r>
              <a:rPr lang="he-IL" sz="2400" b="1" smtClean="0"/>
              <a:t>נבט</a:t>
            </a:r>
          </a:p>
          <a:p>
            <a:pPr eaLnBrk="1" hangingPunct="1"/>
            <a:r>
              <a:rPr lang="he-IL" sz="2400" b="1" smtClean="0"/>
              <a:t>צמח צעיר – שלב וגטטיבי מואץ –צמיחת הנוף = הצמח מוסיף עלים , גבעולים וכו'</a:t>
            </a:r>
          </a:p>
          <a:p>
            <a:pPr eaLnBrk="1" hangingPunct="1"/>
            <a:r>
              <a:rPr lang="he-IL" sz="2400" b="1" smtClean="0"/>
              <a:t>צמח בוגר – שלב רפרודוקטיבי</a:t>
            </a:r>
            <a:r>
              <a:rPr lang="he-IL" sz="2800" smtClean="0"/>
              <a:t> = </a:t>
            </a:r>
            <a:r>
              <a:rPr lang="he-IL" sz="2400" b="1" smtClean="0"/>
              <a:t>שלב פריחה ויצירת הפרי</a:t>
            </a:r>
            <a:r>
              <a:rPr lang="he-IL" sz="2800" smtClean="0"/>
              <a:t> </a:t>
            </a:r>
          </a:p>
          <a:p>
            <a:pPr eaLnBrk="1" hangingPunct="1"/>
            <a:endParaRPr lang="en-US" sz="2800" smtClean="0"/>
          </a:p>
        </p:txBody>
      </p:sp>
      <p:pic>
        <p:nvPicPr>
          <p:cNvPr id="20484" name="Picture 6"/>
          <p:cNvPicPr>
            <a:picLocks noChangeAspect="1" noChangeArrowheads="1"/>
          </p:cNvPicPr>
          <p:nvPr/>
        </p:nvPicPr>
        <p:blipFill>
          <a:blip r:embed="rId2"/>
          <a:srcRect/>
          <a:stretch>
            <a:fillRect/>
          </a:stretch>
        </p:blipFill>
        <p:spPr bwMode="auto">
          <a:xfrm>
            <a:off x="2484438" y="2720975"/>
            <a:ext cx="4464050" cy="4137025"/>
          </a:xfrm>
          <a:prstGeom prst="rect">
            <a:avLst/>
          </a:prstGeom>
          <a:noFill/>
          <a:ln w="9525">
            <a:noFill/>
            <a:miter lim="800000"/>
            <a:headEnd/>
            <a:tailEnd/>
          </a:ln>
        </p:spPr>
      </p:pic>
      <p:sp>
        <p:nvSpPr>
          <p:cNvPr id="20487" name="Text Box 7"/>
          <p:cNvSpPr txBox="1">
            <a:spLocks noChangeArrowheads="1"/>
          </p:cNvSpPr>
          <p:nvPr/>
        </p:nvSpPr>
        <p:spPr bwMode="auto">
          <a:xfrm>
            <a:off x="3419475" y="3933825"/>
            <a:ext cx="1871663" cy="366713"/>
          </a:xfrm>
          <a:prstGeom prst="rect">
            <a:avLst/>
          </a:prstGeom>
          <a:noFill/>
          <a:ln w="9525">
            <a:noFill/>
            <a:miter lim="800000"/>
            <a:headEnd/>
            <a:tailEnd/>
          </a:ln>
          <a:effectLst/>
        </p:spPr>
        <p:txBody>
          <a:bodyPr>
            <a:spAutoFit/>
          </a:bodyPr>
          <a:lstStyle/>
          <a:p>
            <a:pPr>
              <a:spcBef>
                <a:spcPct val="50000"/>
              </a:spcBef>
              <a:defRPr/>
            </a:pPr>
            <a:r>
              <a:rPr lang="he-IL" b="1">
                <a:effectLst>
                  <a:outerShdw blurRad="38100" dist="38100" dir="2700000" algn="tl">
                    <a:srgbClr val="C0C0C0"/>
                  </a:outerShdw>
                </a:effectLst>
                <a:latin typeface="Arial" charset="0"/>
                <a:cs typeface="Arial" charset="0"/>
              </a:rPr>
              <a:t>מחזור בחיי הצמח</a:t>
            </a:r>
            <a:endParaRPr lang="en-US" b="1">
              <a:effectLst>
                <a:outerShdw blurRad="38100" dist="38100" dir="2700000" algn="tl">
                  <a:srgbClr val="C0C0C0"/>
                </a:outerShdw>
              </a:effectLst>
              <a:latin typeface="Arial" charset="0"/>
              <a:cs typeface="Arial" charset="0"/>
            </a:endParaRPr>
          </a:p>
        </p:txBody>
      </p:sp>
      <p:sp>
        <p:nvSpPr>
          <p:cNvPr id="20488" name="Text Box 8"/>
          <p:cNvSpPr txBox="1">
            <a:spLocks noChangeArrowheads="1"/>
          </p:cNvSpPr>
          <p:nvPr/>
        </p:nvSpPr>
        <p:spPr bwMode="auto">
          <a:xfrm>
            <a:off x="3708400" y="3284538"/>
            <a:ext cx="792163" cy="366712"/>
          </a:xfrm>
          <a:prstGeom prst="rect">
            <a:avLst/>
          </a:prstGeom>
          <a:noFill/>
          <a:ln w="9525">
            <a:noFill/>
            <a:miter lim="800000"/>
            <a:headEnd/>
            <a:tailEnd/>
          </a:ln>
          <a:effectLst/>
        </p:spPr>
        <p:txBody>
          <a:bodyPr>
            <a:spAutoFit/>
          </a:bodyPr>
          <a:lstStyle/>
          <a:p>
            <a:pPr>
              <a:spcBef>
                <a:spcPct val="50000"/>
              </a:spcBef>
              <a:defRPr/>
            </a:pPr>
            <a:r>
              <a:rPr lang="he-IL" b="1">
                <a:solidFill>
                  <a:srgbClr val="9900FF"/>
                </a:solidFill>
                <a:effectLst>
                  <a:outerShdw blurRad="38100" dist="38100" dir="2700000" algn="tl">
                    <a:srgbClr val="C0C0C0"/>
                  </a:outerShdw>
                </a:effectLst>
                <a:latin typeface="Arial" charset="0"/>
                <a:cs typeface="Arial" charset="0"/>
              </a:rPr>
              <a:t>נבט</a:t>
            </a:r>
            <a:endParaRPr lang="en-US" b="1">
              <a:solidFill>
                <a:srgbClr val="9900FF"/>
              </a:solidFill>
              <a:effectLst>
                <a:outerShdw blurRad="38100" dist="38100" dir="2700000" algn="tl">
                  <a:srgbClr val="C0C0C0"/>
                </a:outerShdw>
              </a:effectLst>
              <a:latin typeface="Arial" charset="0"/>
              <a:cs typeface="Arial" charset="0"/>
            </a:endParaRPr>
          </a:p>
        </p:txBody>
      </p:sp>
      <p:sp>
        <p:nvSpPr>
          <p:cNvPr id="20489" name="Text Box 9"/>
          <p:cNvSpPr txBox="1">
            <a:spLocks noChangeArrowheads="1"/>
          </p:cNvSpPr>
          <p:nvPr/>
        </p:nvSpPr>
        <p:spPr bwMode="auto">
          <a:xfrm>
            <a:off x="1671638" y="3625850"/>
            <a:ext cx="792162" cy="366713"/>
          </a:xfrm>
          <a:prstGeom prst="rect">
            <a:avLst/>
          </a:prstGeom>
          <a:noFill/>
          <a:ln w="9525">
            <a:noFill/>
            <a:miter lim="800000"/>
            <a:headEnd/>
            <a:tailEnd/>
          </a:ln>
          <a:effectLst/>
        </p:spPr>
        <p:txBody>
          <a:bodyPr>
            <a:spAutoFit/>
          </a:bodyPr>
          <a:lstStyle/>
          <a:p>
            <a:pPr>
              <a:spcBef>
                <a:spcPct val="50000"/>
              </a:spcBef>
              <a:defRPr/>
            </a:pPr>
            <a:r>
              <a:rPr lang="he-IL" b="1">
                <a:solidFill>
                  <a:srgbClr val="9900FF"/>
                </a:solidFill>
                <a:effectLst>
                  <a:outerShdw blurRad="38100" dist="38100" dir="2700000" algn="tl">
                    <a:srgbClr val="C0C0C0"/>
                  </a:outerShdw>
                </a:effectLst>
                <a:latin typeface="Arial" charset="0"/>
                <a:cs typeface="Arial" charset="0"/>
              </a:rPr>
              <a:t>זרע</a:t>
            </a:r>
            <a:endParaRPr lang="en-US" b="1">
              <a:solidFill>
                <a:srgbClr val="9900FF"/>
              </a:solidFill>
              <a:effectLst>
                <a:outerShdw blurRad="38100" dist="38100" dir="2700000" algn="tl">
                  <a:srgbClr val="C0C0C0"/>
                </a:outerShdw>
              </a:effectLst>
              <a:latin typeface="Arial" charset="0"/>
              <a:cs typeface="Arial" charset="0"/>
            </a:endParaRPr>
          </a:p>
        </p:txBody>
      </p:sp>
      <p:sp>
        <p:nvSpPr>
          <p:cNvPr id="20490" name="Text Box 10"/>
          <p:cNvSpPr txBox="1">
            <a:spLocks noChangeArrowheads="1"/>
          </p:cNvSpPr>
          <p:nvPr/>
        </p:nvSpPr>
        <p:spPr bwMode="auto">
          <a:xfrm>
            <a:off x="5076825" y="3357563"/>
            <a:ext cx="1171575" cy="641350"/>
          </a:xfrm>
          <a:prstGeom prst="rect">
            <a:avLst/>
          </a:prstGeom>
          <a:noFill/>
          <a:ln w="9525">
            <a:noFill/>
            <a:miter lim="800000"/>
            <a:headEnd/>
            <a:tailEnd/>
          </a:ln>
          <a:effectLst/>
        </p:spPr>
        <p:txBody>
          <a:bodyPr>
            <a:spAutoFit/>
          </a:bodyPr>
          <a:lstStyle/>
          <a:p>
            <a:pPr>
              <a:spcBef>
                <a:spcPct val="50000"/>
              </a:spcBef>
              <a:defRPr/>
            </a:pPr>
            <a:r>
              <a:rPr lang="he-IL" b="1">
                <a:solidFill>
                  <a:srgbClr val="9900FF"/>
                </a:solidFill>
                <a:effectLst>
                  <a:outerShdw blurRad="38100" dist="38100" dir="2700000" algn="tl">
                    <a:srgbClr val="C0C0C0"/>
                  </a:outerShdw>
                </a:effectLst>
                <a:latin typeface="Arial" charset="0"/>
                <a:cs typeface="Arial" charset="0"/>
              </a:rPr>
              <a:t>שלב וגטטיבי </a:t>
            </a:r>
            <a:endParaRPr lang="en-US" b="1">
              <a:solidFill>
                <a:srgbClr val="9900FF"/>
              </a:solidFill>
              <a:effectLst>
                <a:outerShdw blurRad="38100" dist="38100" dir="2700000" algn="tl">
                  <a:srgbClr val="C0C0C0"/>
                </a:outerShdw>
              </a:effectLst>
              <a:latin typeface="Arial" charset="0"/>
              <a:cs typeface="Arial" charset="0"/>
            </a:endParaRPr>
          </a:p>
        </p:txBody>
      </p:sp>
      <p:sp>
        <p:nvSpPr>
          <p:cNvPr id="20491" name="Text Box 11"/>
          <p:cNvSpPr txBox="1">
            <a:spLocks noChangeArrowheads="1"/>
          </p:cNvSpPr>
          <p:nvPr/>
        </p:nvSpPr>
        <p:spPr bwMode="auto">
          <a:xfrm>
            <a:off x="2555875" y="5445125"/>
            <a:ext cx="1689100" cy="641350"/>
          </a:xfrm>
          <a:prstGeom prst="rect">
            <a:avLst/>
          </a:prstGeom>
          <a:noFill/>
          <a:ln w="9525">
            <a:noFill/>
            <a:miter lim="800000"/>
            <a:headEnd/>
            <a:tailEnd/>
          </a:ln>
          <a:effectLst/>
        </p:spPr>
        <p:txBody>
          <a:bodyPr>
            <a:spAutoFit/>
          </a:bodyPr>
          <a:lstStyle/>
          <a:p>
            <a:pPr>
              <a:spcBef>
                <a:spcPct val="50000"/>
              </a:spcBef>
              <a:defRPr/>
            </a:pPr>
            <a:r>
              <a:rPr lang="he-IL" b="1">
                <a:solidFill>
                  <a:srgbClr val="9900FF"/>
                </a:solidFill>
                <a:effectLst>
                  <a:outerShdw blurRad="38100" dist="38100" dir="2700000" algn="tl">
                    <a:srgbClr val="C0C0C0"/>
                  </a:outerShdw>
                </a:effectLst>
                <a:latin typeface="Arial" charset="0"/>
                <a:cs typeface="Arial" charset="0"/>
              </a:rPr>
              <a:t>שלב רפרודוקטיבי</a:t>
            </a:r>
            <a:endParaRPr lang="en-US" b="1">
              <a:solidFill>
                <a:srgbClr val="9900FF"/>
              </a:solidFill>
              <a:effectLst>
                <a:outerShdw blurRad="38100" dist="38100" dir="2700000" algn="tl">
                  <a:srgbClr val="C0C0C0"/>
                </a:outerShdw>
              </a:effectLst>
              <a:latin typeface="Arial" charset="0"/>
              <a:cs typeface="Arial" charset="0"/>
            </a:endParaRPr>
          </a:p>
        </p:txBody>
      </p:sp>
      <p:sp>
        <p:nvSpPr>
          <p:cNvPr id="20492" name="Text Box 12"/>
          <p:cNvSpPr txBox="1">
            <a:spLocks noChangeArrowheads="1"/>
          </p:cNvSpPr>
          <p:nvPr/>
        </p:nvSpPr>
        <p:spPr bwMode="auto">
          <a:xfrm>
            <a:off x="5364163" y="4797425"/>
            <a:ext cx="1689100" cy="641350"/>
          </a:xfrm>
          <a:prstGeom prst="rect">
            <a:avLst/>
          </a:prstGeom>
          <a:noFill/>
          <a:ln w="9525">
            <a:noFill/>
            <a:miter lim="800000"/>
            <a:headEnd/>
            <a:tailEnd/>
          </a:ln>
          <a:effectLst/>
        </p:spPr>
        <p:txBody>
          <a:bodyPr>
            <a:spAutoFit/>
          </a:bodyPr>
          <a:lstStyle/>
          <a:p>
            <a:pPr>
              <a:spcBef>
                <a:spcPct val="50000"/>
              </a:spcBef>
              <a:defRPr/>
            </a:pPr>
            <a:r>
              <a:rPr lang="he-IL" b="1">
                <a:solidFill>
                  <a:srgbClr val="9900FF"/>
                </a:solidFill>
                <a:effectLst>
                  <a:outerShdw blurRad="38100" dist="38100" dir="2700000" algn="tl">
                    <a:srgbClr val="C0C0C0"/>
                  </a:outerShdw>
                </a:effectLst>
                <a:latin typeface="Arial" charset="0"/>
                <a:cs typeface="Arial" charset="0"/>
              </a:rPr>
              <a:t>שלב רפרודוקטיבי</a:t>
            </a:r>
            <a:endParaRPr lang="en-US" b="1">
              <a:solidFill>
                <a:srgbClr val="9900FF"/>
              </a:solidFill>
              <a:effectLst>
                <a:outerShdw blurRad="38100" dist="38100" dir="2700000" algn="tl">
                  <a:srgbClr val="C0C0C0"/>
                </a:outerShdw>
              </a:effectLst>
              <a:latin typeface="Arial" charset="0"/>
              <a:cs typeface="Arial" charset="0"/>
            </a:endParaRPr>
          </a:p>
        </p:txBody>
      </p:sp>
      <p:sp>
        <p:nvSpPr>
          <p:cNvPr id="2" name="Footer Placeholder 1"/>
          <p:cNvSpPr>
            <a:spLocks noGrp="1"/>
          </p:cNvSpPr>
          <p:nvPr>
            <p:ph type="ftr" sz="quarter" idx="11"/>
          </p:nvPr>
        </p:nvSpPr>
        <p:spPr/>
        <p:txBody>
          <a:bodyPr/>
          <a:lstStyle/>
          <a:p>
            <a:r>
              <a:rPr lang="he-IL" smtClean="0"/>
              <a:t>חגית ספקוטי שער הנגב </a:t>
            </a:r>
            <a:endParaRPr lang="he-IL"/>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468313" y="260350"/>
            <a:ext cx="8351837" cy="6616700"/>
          </a:xfrm>
          <a:prstGeom prst="rect">
            <a:avLst/>
          </a:prstGeom>
          <a:noFill/>
          <a:ln w="9525">
            <a:noFill/>
            <a:miter lim="800000"/>
            <a:headEnd/>
            <a:tailEnd/>
          </a:ln>
        </p:spPr>
        <p:txBody>
          <a:bodyPr>
            <a:spAutoFit/>
          </a:bodyPr>
          <a:lstStyle/>
          <a:p>
            <a:r>
              <a:rPr lang="he-IL" sz="2800"/>
              <a:t>הורמונים צמחיים (מווסתי צמיחה)</a:t>
            </a:r>
          </a:p>
          <a:p>
            <a:r>
              <a:rPr lang="he-IL"/>
              <a:t> * דוגמאות ל</a:t>
            </a:r>
            <a:r>
              <a:rPr lang="he-IL" b="1">
                <a:solidFill>
                  <a:srgbClr val="FF3300"/>
                </a:solidFill>
              </a:rPr>
              <a:t>טיפולים הורמונאליים בצמחים</a:t>
            </a:r>
          </a:p>
          <a:p>
            <a:endParaRPr lang="he-IL"/>
          </a:p>
          <a:p>
            <a:r>
              <a:rPr lang="he-IL" b="1">
                <a:solidFill>
                  <a:srgbClr val="0000FF"/>
                </a:solidFill>
              </a:rPr>
              <a:t>השרשת ייחורים  השרשת ייחורים</a:t>
            </a:r>
            <a:r>
              <a:rPr lang="he-IL"/>
              <a:t> - גידול צמחים מקטעי  ענפים, גבעולים או עלים.בתוספת אוקסין תזורז צמיחת השורשים.</a:t>
            </a:r>
            <a:r>
              <a:rPr lang="en-US"/>
              <a:t> </a:t>
            </a:r>
            <a:endParaRPr lang="he-IL"/>
          </a:p>
          <a:p>
            <a:endParaRPr lang="he-IL"/>
          </a:p>
          <a:p>
            <a:r>
              <a:rPr lang="he-IL" b="1">
                <a:solidFill>
                  <a:srgbClr val="0000FF"/>
                </a:solidFill>
              </a:rPr>
              <a:t>הכוונת הפריחה – </a:t>
            </a:r>
            <a:r>
              <a:rPr lang="he-IL"/>
              <a:t>גורמים חיצוניים משפיעים על מועד הפריחה: משך שעות האור, טמפרטורה. גם גורמים פנימיים -  הורמון הג</a:t>
            </a:r>
            <a:r>
              <a:rPr lang="en-US"/>
              <a:t>'</a:t>
            </a:r>
            <a:r>
              <a:rPr lang="he-IL"/>
              <a:t>יברלין. טיפול בג</a:t>
            </a:r>
            <a:r>
              <a:rPr lang="en-US"/>
              <a:t>'</a:t>
            </a:r>
            <a:r>
              <a:rPr lang="he-IL"/>
              <a:t>יברלין יכול להחליף באופן חלקי את השפעת האור או הקור. גם אתילן במינים מסוימים מזרז פריחה ובמינים אחרים – מעכב. </a:t>
            </a:r>
            <a:endParaRPr lang="he-IL" b="1">
              <a:solidFill>
                <a:srgbClr val="0000FF"/>
              </a:solidFill>
            </a:endParaRPr>
          </a:p>
          <a:p>
            <a:endParaRPr lang="he-IL" b="1">
              <a:solidFill>
                <a:srgbClr val="0000FF"/>
              </a:solidFill>
            </a:endParaRPr>
          </a:p>
          <a:p>
            <a:r>
              <a:rPr lang="he-IL" b="1">
                <a:solidFill>
                  <a:srgbClr val="0000FF"/>
                </a:solidFill>
              </a:rPr>
              <a:t>ויסות הבשלה של  פירות. </a:t>
            </a:r>
            <a:r>
              <a:rPr lang="he-IL" altLang="en-US" b="1"/>
              <a:t>קצב ההבשלה</a:t>
            </a:r>
            <a:r>
              <a:rPr lang="he-IL" altLang="en-US"/>
              <a:t>- מושפע ממווסת הצמיחה- </a:t>
            </a:r>
            <a:r>
              <a:rPr lang="he-IL" altLang="en-US" b="1"/>
              <a:t>אתילן.</a:t>
            </a:r>
          </a:p>
          <a:p>
            <a:r>
              <a:rPr lang="he-IL" altLang="en-US"/>
              <a:t>הפרי המבשיל משחרר אתילן שמשפיע על תהליכים בהבשלת הפרי עצמו ועל הבשלה של פירות אחרים. </a:t>
            </a:r>
          </a:p>
          <a:p>
            <a:pPr eaLnBrk="0" hangingPunct="0">
              <a:spcBef>
                <a:spcPct val="20000"/>
              </a:spcBef>
              <a:buFontTx/>
              <a:buChar char="•"/>
            </a:pPr>
            <a:endParaRPr lang="he-IL" b="1">
              <a:solidFill>
                <a:srgbClr val="0000FF"/>
              </a:solidFill>
            </a:endParaRPr>
          </a:p>
          <a:p>
            <a:r>
              <a:rPr lang="he-IL" b="1">
                <a:solidFill>
                  <a:srgbClr val="0000FF"/>
                </a:solidFill>
              </a:rPr>
              <a:t>נינוס צמחים* - </a:t>
            </a:r>
            <a:r>
              <a:rPr lang="he-IL"/>
              <a:t>בעזרת עיכוב יצירת הג</a:t>
            </a:r>
            <a:r>
              <a:rPr lang="en-US"/>
              <a:t>'</a:t>
            </a:r>
            <a:r>
              <a:rPr lang="he-IL"/>
              <a:t>יברלין המשפיע על הצימוח ניתן לגדל צמחים ננסיים. </a:t>
            </a:r>
          </a:p>
          <a:p>
            <a:endParaRPr lang="he-IL"/>
          </a:p>
          <a:p>
            <a:r>
              <a:rPr lang="he-IL" b="1">
                <a:solidFill>
                  <a:srgbClr val="0000FF"/>
                </a:solidFill>
              </a:rPr>
              <a:t>ויסות נשירת פירות ועלים (שילוך).</a:t>
            </a:r>
            <a:r>
              <a:rPr lang="en-US"/>
              <a:t/>
            </a:r>
            <a:br>
              <a:rPr lang="en-US"/>
            </a:br>
            <a:endParaRPr lang="he-IL"/>
          </a:p>
          <a:p>
            <a:r>
              <a:rPr lang="he-IL" altLang="en-US"/>
              <a:t>ריסוס באוקסין או גיברלין על מינים מסוימים מעורר התפתחות פרי ללא הפריה.</a:t>
            </a:r>
          </a:p>
          <a:p>
            <a:r>
              <a:rPr lang="he-IL" altLang="en-US"/>
              <a:t>דוגמאות: </a:t>
            </a:r>
            <a:r>
              <a:rPr lang="he-IL" altLang="en-US">
                <a:solidFill>
                  <a:schemeClr val="accent2"/>
                </a:solidFill>
              </a:rPr>
              <a:t>בננה, גפן ללא זרעים, אבטיח ללא זרעים.</a:t>
            </a:r>
          </a:p>
          <a:p>
            <a:endParaRPr lang="he-IL" altLang="en-US">
              <a:solidFill>
                <a:schemeClr val="accent2"/>
              </a:solidFill>
            </a:endParaRPr>
          </a:p>
          <a:p>
            <a:r>
              <a:rPr lang="he-IL" altLang="en-US">
                <a:solidFill>
                  <a:schemeClr val="accent2"/>
                </a:solidFill>
              </a:rPr>
              <a:t>* </a:t>
            </a:r>
            <a:r>
              <a:rPr lang="he-IL" altLang="en-US" b="1">
                <a:solidFill>
                  <a:srgbClr val="0000FF"/>
                </a:solidFill>
              </a:rPr>
              <a:t>חומרים מננסים - </a:t>
            </a:r>
            <a:r>
              <a:rPr lang="he-IL"/>
              <a:t>חומרים הפועלים כמעכבים ליצור ג'יברלין בצמח. </a:t>
            </a:r>
          </a:p>
          <a:p>
            <a:endParaRPr lang="he-IL"/>
          </a:p>
        </p:txBody>
      </p:sp>
      <p:pic>
        <p:nvPicPr>
          <p:cNvPr id="14339" name="Picture 7" descr="ראה תמונה בגודל מלא">
            <a:hlinkClick r:id="rId2"/>
          </p:cNvPr>
          <p:cNvPicPr>
            <a:picLocks noChangeAspect="1" noChangeArrowheads="1"/>
          </p:cNvPicPr>
          <p:nvPr/>
        </p:nvPicPr>
        <p:blipFill>
          <a:blip r:embed="rId3"/>
          <a:srcRect/>
          <a:stretch>
            <a:fillRect/>
          </a:stretch>
        </p:blipFill>
        <p:spPr bwMode="auto">
          <a:xfrm>
            <a:off x="179388" y="4652963"/>
            <a:ext cx="1408112" cy="1655762"/>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he-IL" smtClean="0"/>
              <a:t>חגית ספקוטי שער הנגב </a:t>
            </a:r>
            <a:endParaRPr lang="he-IL"/>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468313" y="549275"/>
            <a:ext cx="8229600" cy="1143000"/>
          </a:xfrm>
        </p:spPr>
        <p:txBody>
          <a:bodyPr/>
          <a:lstStyle/>
          <a:p>
            <a:pPr eaLnBrk="1" hangingPunct="1"/>
            <a:r>
              <a:rPr lang="he-IL" smtClean="0"/>
              <a:t>דוגמה לשאלות</a:t>
            </a:r>
            <a:endParaRPr lang="en-US" smtClean="0"/>
          </a:p>
        </p:txBody>
      </p:sp>
      <p:sp>
        <p:nvSpPr>
          <p:cNvPr id="15363" name="Text Box 7"/>
          <p:cNvSpPr txBox="1">
            <a:spLocks noChangeArrowheads="1"/>
          </p:cNvSpPr>
          <p:nvPr/>
        </p:nvSpPr>
        <p:spPr bwMode="auto">
          <a:xfrm>
            <a:off x="1187450" y="1700213"/>
            <a:ext cx="7345363" cy="779462"/>
          </a:xfrm>
          <a:prstGeom prst="rect">
            <a:avLst/>
          </a:prstGeom>
          <a:noFill/>
          <a:ln w="9525">
            <a:noFill/>
            <a:miter lim="800000"/>
            <a:headEnd/>
            <a:tailEnd/>
          </a:ln>
        </p:spPr>
        <p:txBody>
          <a:bodyPr>
            <a:spAutoFit/>
          </a:bodyPr>
          <a:lstStyle/>
          <a:p>
            <a:endParaRPr lang="en-US"/>
          </a:p>
          <a:p>
            <a:pPr>
              <a:spcBef>
                <a:spcPct val="50000"/>
              </a:spcBef>
            </a:pPr>
            <a:endParaRPr lang="en-US"/>
          </a:p>
        </p:txBody>
      </p:sp>
      <p:pic>
        <p:nvPicPr>
          <p:cNvPr id="15364" name="Picture 8"/>
          <p:cNvPicPr>
            <a:picLocks noChangeAspect="1" noChangeArrowheads="1"/>
          </p:cNvPicPr>
          <p:nvPr/>
        </p:nvPicPr>
        <p:blipFill>
          <a:blip r:embed="rId2"/>
          <a:srcRect l="55908" t="28342" r="20476" b="49023"/>
          <a:stretch>
            <a:fillRect/>
          </a:stretch>
        </p:blipFill>
        <p:spPr bwMode="auto">
          <a:xfrm>
            <a:off x="3492500" y="2420938"/>
            <a:ext cx="3671888" cy="2640012"/>
          </a:xfrm>
          <a:prstGeom prst="rect">
            <a:avLst/>
          </a:prstGeom>
          <a:noFill/>
          <a:ln w="9525">
            <a:noFill/>
            <a:miter lim="800000"/>
            <a:headEnd/>
            <a:tailEnd/>
          </a:ln>
        </p:spPr>
      </p:pic>
      <p:sp>
        <p:nvSpPr>
          <p:cNvPr id="15365" name="Text Box 9"/>
          <p:cNvSpPr txBox="1">
            <a:spLocks noChangeArrowheads="1"/>
          </p:cNvSpPr>
          <p:nvPr/>
        </p:nvSpPr>
        <p:spPr bwMode="auto">
          <a:xfrm>
            <a:off x="1619250" y="1700213"/>
            <a:ext cx="7200900" cy="641350"/>
          </a:xfrm>
          <a:prstGeom prst="rect">
            <a:avLst/>
          </a:prstGeom>
          <a:noFill/>
          <a:ln w="9525">
            <a:noFill/>
            <a:miter lim="800000"/>
            <a:headEnd/>
            <a:tailEnd/>
          </a:ln>
        </p:spPr>
        <p:txBody>
          <a:bodyPr>
            <a:spAutoFit/>
          </a:bodyPr>
          <a:lstStyle/>
          <a:p>
            <a:pPr>
              <a:spcBef>
                <a:spcPct val="50000"/>
              </a:spcBef>
            </a:pPr>
            <a:r>
              <a:rPr lang="he-IL"/>
              <a:t>1. לפניכם טבלה המציגה את אחוז הנביטה של זרעי החסה מזן מסוים בתנאי סביבה שונים (נתונים מהספר "צומח וצמחים", או"פ, יחידה 10, עמוד 51)</a:t>
            </a:r>
            <a:endParaRPr lang="en-US"/>
          </a:p>
        </p:txBody>
      </p:sp>
      <p:sp>
        <p:nvSpPr>
          <p:cNvPr id="15366" name="Text Box 10"/>
          <p:cNvSpPr txBox="1">
            <a:spLocks noChangeArrowheads="1"/>
          </p:cNvSpPr>
          <p:nvPr/>
        </p:nvSpPr>
        <p:spPr bwMode="auto">
          <a:xfrm>
            <a:off x="323850" y="5013325"/>
            <a:ext cx="8351838" cy="1604963"/>
          </a:xfrm>
          <a:prstGeom prst="rect">
            <a:avLst/>
          </a:prstGeom>
          <a:noFill/>
          <a:ln w="9525">
            <a:noFill/>
            <a:miter lim="800000"/>
            <a:headEnd/>
            <a:tailEnd/>
          </a:ln>
        </p:spPr>
        <p:txBody>
          <a:bodyPr>
            <a:spAutoFit/>
          </a:bodyPr>
          <a:lstStyle/>
          <a:p>
            <a:pPr>
              <a:spcBef>
                <a:spcPct val="50000"/>
              </a:spcBef>
            </a:pPr>
            <a:r>
              <a:rPr lang="he-IL"/>
              <a:t>א. מה ניתן ללמוד מנתונים אלו לגבי רגישות זרעי החסה לאור?</a:t>
            </a:r>
          </a:p>
          <a:p>
            <a:pPr>
              <a:spcBef>
                <a:spcPct val="50000"/>
              </a:spcBef>
            </a:pPr>
            <a:r>
              <a:rPr lang="he-IL"/>
              <a:t>ב. איזה חומר המצוי בצמח עשוי להסביר תוצאות אלו? הסבר תשובתך.</a:t>
            </a:r>
          </a:p>
          <a:p>
            <a:pPr>
              <a:spcBef>
                <a:spcPct val="50000"/>
              </a:spcBef>
            </a:pPr>
            <a:r>
              <a:rPr lang="he-IL"/>
              <a:t>ג. חסה נחשבת לצמח יום ארוך. מה משמעות הדבר? </a:t>
            </a:r>
          </a:p>
          <a:p>
            <a:pPr>
              <a:spcBef>
                <a:spcPct val="50000"/>
              </a:spcBef>
            </a:pPr>
            <a:r>
              <a:rPr lang="he-IL"/>
              <a:t>          </a:t>
            </a:r>
            <a:r>
              <a:rPr lang="he-IL" b="1">
                <a:solidFill>
                  <a:srgbClr val="0000FF"/>
                </a:solidFill>
              </a:rPr>
              <a:t> או </a:t>
            </a:r>
            <a:r>
              <a:rPr lang="he-IL"/>
              <a:t>  - מה תהייה ההשפעה של הארכת</a:t>
            </a:r>
            <a:r>
              <a:rPr lang="en-US"/>
              <a:t>/</a:t>
            </a:r>
            <a:r>
              <a:rPr lang="he-IL"/>
              <a:t>קיצור משך שעות האור על התפתחות החסה?</a:t>
            </a:r>
            <a:endParaRPr lang="en-US"/>
          </a:p>
        </p:txBody>
      </p:sp>
      <p:sp>
        <p:nvSpPr>
          <p:cNvPr id="2" name="Footer Placeholder 1"/>
          <p:cNvSpPr>
            <a:spLocks noGrp="1"/>
          </p:cNvSpPr>
          <p:nvPr>
            <p:ph type="ftr" sz="quarter" idx="11"/>
          </p:nvPr>
        </p:nvSpPr>
        <p:spPr/>
        <p:txBody>
          <a:bodyPr/>
          <a:lstStyle/>
          <a:p>
            <a:r>
              <a:rPr lang="he-IL" smtClean="0"/>
              <a:t>חגית ספקוטי שער הנגב </a:t>
            </a:r>
            <a:endParaRPr lang="he-IL"/>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6"/>
          <p:cNvPicPr>
            <a:picLocks noChangeAspect="1" noChangeArrowheads="1"/>
          </p:cNvPicPr>
          <p:nvPr/>
        </p:nvPicPr>
        <p:blipFill>
          <a:blip r:embed="rId2">
            <a:lum bright="-6000"/>
          </a:blip>
          <a:srcRect l="18994" t="18512" r="16780" b="8659"/>
          <a:stretch>
            <a:fillRect/>
          </a:stretch>
        </p:blipFill>
        <p:spPr bwMode="auto">
          <a:xfrm>
            <a:off x="468313" y="-7938"/>
            <a:ext cx="8172450" cy="6951663"/>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he-IL" smtClean="0"/>
              <a:t>חגית ספקוטי שער הנגב </a:t>
            </a:r>
            <a:endParaRPr lang="he-IL"/>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4"/>
          <p:cNvPicPr>
            <a:picLocks noChangeAspect="1" noChangeArrowheads="1"/>
          </p:cNvPicPr>
          <p:nvPr/>
        </p:nvPicPr>
        <p:blipFill>
          <a:blip r:embed="rId2">
            <a:lum bright="-12000" contrast="12000"/>
          </a:blip>
          <a:srcRect l="21208" t="21817" r="18089" b="7683"/>
          <a:stretch>
            <a:fillRect/>
          </a:stretch>
        </p:blipFill>
        <p:spPr bwMode="auto">
          <a:xfrm>
            <a:off x="827088" y="96838"/>
            <a:ext cx="7740650" cy="6742112"/>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he-IL" smtClean="0"/>
              <a:t>חגית ספקוטי שער הנגב </a:t>
            </a:r>
            <a:endParaRPr lang="he-IL"/>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6"/>
          <p:cNvPicPr>
            <a:picLocks noChangeAspect="1" noChangeArrowheads="1"/>
          </p:cNvPicPr>
          <p:nvPr/>
        </p:nvPicPr>
        <p:blipFill>
          <a:blip r:embed="rId2"/>
          <a:srcRect l="22688" t="20465" r="23421" b="18623"/>
          <a:stretch>
            <a:fillRect/>
          </a:stretch>
        </p:blipFill>
        <p:spPr bwMode="auto">
          <a:xfrm>
            <a:off x="0" y="0"/>
            <a:ext cx="8027988" cy="6805613"/>
          </a:xfrm>
          <a:prstGeom prst="rect">
            <a:avLst/>
          </a:prstGeom>
          <a:noFill/>
          <a:ln w="9525">
            <a:noFill/>
            <a:miter lim="800000"/>
            <a:headEnd/>
            <a:tailEnd/>
          </a:ln>
        </p:spPr>
      </p:pic>
      <p:sp>
        <p:nvSpPr>
          <p:cNvPr id="18435" name="Text Box 5"/>
          <p:cNvSpPr txBox="1">
            <a:spLocks noChangeArrowheads="1"/>
          </p:cNvSpPr>
          <p:nvPr/>
        </p:nvSpPr>
        <p:spPr bwMode="auto">
          <a:xfrm>
            <a:off x="323850" y="5589588"/>
            <a:ext cx="8820150" cy="1192212"/>
          </a:xfrm>
          <a:prstGeom prst="rect">
            <a:avLst/>
          </a:prstGeom>
          <a:noFill/>
          <a:ln w="9525">
            <a:noFill/>
            <a:miter lim="800000"/>
            <a:headEnd/>
            <a:tailEnd/>
          </a:ln>
        </p:spPr>
        <p:txBody>
          <a:bodyPr>
            <a:spAutoFit/>
          </a:bodyPr>
          <a:lstStyle/>
          <a:p>
            <a:pPr>
              <a:spcBef>
                <a:spcPct val="50000"/>
              </a:spcBef>
            </a:pPr>
            <a:r>
              <a:rPr lang="he-IL" b="1">
                <a:solidFill>
                  <a:srgbClr val="FF3300"/>
                </a:solidFill>
              </a:rPr>
              <a:t>שימו לב ליחידות</a:t>
            </a:r>
          </a:p>
          <a:p>
            <a:pPr>
              <a:spcBef>
                <a:spcPct val="50000"/>
              </a:spcBef>
            </a:pPr>
            <a:r>
              <a:rPr lang="he-IL" b="1">
                <a:solidFill>
                  <a:srgbClr val="FF3300"/>
                </a:solidFill>
              </a:rPr>
              <a:t> ציר </a:t>
            </a:r>
            <a:r>
              <a:rPr lang="en-US" b="1">
                <a:solidFill>
                  <a:srgbClr val="FF3300"/>
                </a:solidFill>
              </a:rPr>
              <a:t>X</a:t>
            </a:r>
            <a:r>
              <a:rPr lang="he-IL" b="1">
                <a:solidFill>
                  <a:srgbClr val="FF3300"/>
                </a:solidFill>
              </a:rPr>
              <a:t> – </a:t>
            </a:r>
          </a:p>
          <a:p>
            <a:pPr>
              <a:spcBef>
                <a:spcPct val="50000"/>
              </a:spcBef>
            </a:pPr>
            <a:r>
              <a:rPr lang="he-IL" b="1">
                <a:solidFill>
                  <a:srgbClr val="FF3300"/>
                </a:solidFill>
              </a:rPr>
              <a:t>סקלה לוגריתמית...</a:t>
            </a:r>
            <a:endParaRPr lang="en-US" b="1">
              <a:solidFill>
                <a:srgbClr val="FF3300"/>
              </a:solidFill>
            </a:endParaRPr>
          </a:p>
        </p:txBody>
      </p:sp>
      <p:sp>
        <p:nvSpPr>
          <p:cNvPr id="18436" name="Text Box 7"/>
          <p:cNvSpPr txBox="1">
            <a:spLocks noChangeArrowheads="1"/>
          </p:cNvSpPr>
          <p:nvPr/>
        </p:nvSpPr>
        <p:spPr bwMode="auto">
          <a:xfrm>
            <a:off x="7451725" y="1052513"/>
            <a:ext cx="1512888" cy="2840037"/>
          </a:xfrm>
          <a:prstGeom prst="rect">
            <a:avLst/>
          </a:prstGeom>
          <a:noFill/>
          <a:ln w="9525">
            <a:noFill/>
            <a:miter lim="800000"/>
            <a:headEnd/>
            <a:tailEnd/>
          </a:ln>
        </p:spPr>
        <p:txBody>
          <a:bodyPr>
            <a:spAutoFit/>
          </a:bodyPr>
          <a:lstStyle/>
          <a:p>
            <a:pPr>
              <a:spcBef>
                <a:spcPct val="50000"/>
              </a:spcBef>
            </a:pPr>
            <a:r>
              <a:rPr lang="he-IL" b="1">
                <a:solidFill>
                  <a:srgbClr val="0000FF"/>
                </a:solidFill>
              </a:rPr>
              <a:t>ניתן להוסיף:</a:t>
            </a:r>
          </a:p>
          <a:p>
            <a:pPr>
              <a:spcBef>
                <a:spcPct val="50000"/>
              </a:spcBef>
              <a:buFontTx/>
              <a:buChar char="•"/>
            </a:pPr>
            <a:r>
              <a:rPr lang="he-IL" b="1">
                <a:solidFill>
                  <a:srgbClr val="0000FF"/>
                </a:solidFill>
              </a:rPr>
              <a:t> מה המשותף לאוקסין ואתילן?</a:t>
            </a:r>
          </a:p>
          <a:p>
            <a:pPr>
              <a:spcBef>
                <a:spcPct val="50000"/>
              </a:spcBef>
              <a:buFontTx/>
              <a:buChar char="•"/>
            </a:pPr>
            <a:r>
              <a:rPr lang="he-IL" b="1">
                <a:solidFill>
                  <a:srgbClr val="0000FF"/>
                </a:solidFill>
              </a:rPr>
              <a:t> ציין תפקוד </a:t>
            </a:r>
            <a:r>
              <a:rPr lang="he-IL" b="1" u="sng">
                <a:solidFill>
                  <a:srgbClr val="0000FF"/>
                </a:solidFill>
              </a:rPr>
              <a:t>נוסף</a:t>
            </a:r>
            <a:r>
              <a:rPr lang="he-IL" b="1">
                <a:solidFill>
                  <a:srgbClr val="0000FF"/>
                </a:solidFill>
              </a:rPr>
              <a:t> של (כל) אחד מהחומרים, בצמחים.</a:t>
            </a:r>
            <a:endParaRPr lang="en-US" b="1">
              <a:solidFill>
                <a:srgbClr val="0000FF"/>
              </a:solidFill>
            </a:endParaRPr>
          </a:p>
        </p:txBody>
      </p:sp>
      <p:sp>
        <p:nvSpPr>
          <p:cNvPr id="2" name="Footer Placeholder 1"/>
          <p:cNvSpPr>
            <a:spLocks noGrp="1"/>
          </p:cNvSpPr>
          <p:nvPr>
            <p:ph type="ftr" sz="quarter" idx="11"/>
          </p:nvPr>
        </p:nvSpPr>
        <p:spPr/>
        <p:txBody>
          <a:bodyPr/>
          <a:lstStyle/>
          <a:p>
            <a:r>
              <a:rPr lang="he-IL" smtClean="0"/>
              <a:t>חגית ספקוטי שער הנגב </a:t>
            </a:r>
            <a:endParaRPr lang="he-IL"/>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3"/>
          <p:cNvSpPr txBox="1">
            <a:spLocks noChangeArrowheads="1"/>
          </p:cNvSpPr>
          <p:nvPr/>
        </p:nvSpPr>
        <p:spPr bwMode="auto">
          <a:xfrm>
            <a:off x="0" y="1341438"/>
            <a:ext cx="8820150" cy="5129212"/>
          </a:xfrm>
          <a:prstGeom prst="rect">
            <a:avLst/>
          </a:prstGeom>
          <a:noFill/>
          <a:ln w="9525">
            <a:noFill/>
            <a:miter lim="800000"/>
            <a:headEnd/>
            <a:tailEnd/>
          </a:ln>
        </p:spPr>
        <p:txBody>
          <a:bodyPr>
            <a:spAutoFit/>
          </a:bodyPr>
          <a:lstStyle/>
          <a:p>
            <a:pPr>
              <a:spcBef>
                <a:spcPct val="50000"/>
              </a:spcBef>
            </a:pPr>
            <a:r>
              <a:rPr lang="he-IL" sz="2000"/>
              <a:t>באיזו דרך חקלאי יכול לקבל צמחים ננסיים?</a:t>
            </a:r>
          </a:p>
          <a:p>
            <a:pPr>
              <a:spcBef>
                <a:spcPct val="50000"/>
              </a:spcBef>
            </a:pPr>
            <a:r>
              <a:rPr lang="he-IL" sz="2000"/>
              <a:t>א. על ידי טיפול בחומרים מעכבים סינתזה של ג</a:t>
            </a:r>
            <a:r>
              <a:rPr lang="en-US" sz="2000"/>
              <a:t>'</a:t>
            </a:r>
            <a:r>
              <a:rPr lang="he-IL" sz="2000"/>
              <a:t>יברלין בצמח.</a:t>
            </a:r>
          </a:p>
          <a:p>
            <a:pPr>
              <a:spcBef>
                <a:spcPct val="50000"/>
              </a:spcBef>
            </a:pPr>
            <a:r>
              <a:rPr lang="he-IL" sz="2000"/>
              <a:t>ב. על ידי טיפול בחומרים מעכבים סינתזה של אתילן בצמח</a:t>
            </a:r>
          </a:p>
          <a:p>
            <a:pPr>
              <a:spcBef>
                <a:spcPct val="50000"/>
              </a:spcBef>
            </a:pPr>
            <a:r>
              <a:rPr lang="he-IL" sz="2000"/>
              <a:t>ג. על ידי ריסוס הצמחים בג</a:t>
            </a:r>
            <a:r>
              <a:rPr lang="en-US" sz="2000"/>
              <a:t>'</a:t>
            </a:r>
            <a:r>
              <a:rPr lang="he-IL" sz="2000"/>
              <a:t>יברלין.</a:t>
            </a:r>
          </a:p>
          <a:p>
            <a:pPr>
              <a:spcBef>
                <a:spcPct val="50000"/>
              </a:spcBef>
            </a:pPr>
            <a:r>
              <a:rPr lang="he-IL" sz="2000"/>
              <a:t>ד. ע"י ריסוס הצמחים באתילן.</a:t>
            </a:r>
          </a:p>
          <a:p>
            <a:pPr>
              <a:spcBef>
                <a:spcPct val="50000"/>
              </a:spcBef>
            </a:pPr>
            <a:endParaRPr lang="he-IL" sz="900"/>
          </a:p>
          <a:p>
            <a:pPr>
              <a:spcBef>
                <a:spcPct val="50000"/>
              </a:spcBef>
            </a:pPr>
            <a:r>
              <a:rPr lang="he-IL" sz="2000"/>
              <a:t>איזה מבין התהליכים הבאים אינו מווסת על ידי מווסתי צמיחה (הורמונים)?</a:t>
            </a:r>
          </a:p>
          <a:p>
            <a:pPr>
              <a:spcBef>
                <a:spcPct val="50000"/>
              </a:spcBef>
            </a:pPr>
            <a:r>
              <a:rPr lang="he-IL" sz="2000"/>
              <a:t>א. מועד הפריחה</a:t>
            </a:r>
          </a:p>
          <a:p>
            <a:pPr>
              <a:spcBef>
                <a:spcPct val="50000"/>
              </a:spcBef>
            </a:pPr>
            <a:r>
              <a:rPr lang="he-IL" sz="2000"/>
              <a:t>ב. עליית המים בגבעול</a:t>
            </a:r>
          </a:p>
          <a:p>
            <a:pPr>
              <a:spcBef>
                <a:spcPct val="50000"/>
              </a:spcBef>
            </a:pPr>
            <a:r>
              <a:rPr lang="he-IL" sz="2000"/>
              <a:t>ג. נשירת העלים</a:t>
            </a:r>
          </a:p>
          <a:p>
            <a:pPr>
              <a:spcBef>
                <a:spcPct val="50000"/>
              </a:spcBef>
            </a:pPr>
            <a:r>
              <a:rPr lang="he-IL" sz="2000"/>
              <a:t>4. צמיחה לכיוון האור</a:t>
            </a:r>
          </a:p>
          <a:p>
            <a:pPr>
              <a:spcBef>
                <a:spcPct val="50000"/>
              </a:spcBef>
            </a:pPr>
            <a:r>
              <a:rPr lang="he-IL" b="1">
                <a:solidFill>
                  <a:srgbClr val="0000FF"/>
                </a:solidFill>
              </a:rPr>
              <a:t>אפשר לבחור בתהליך שנלמד בכתה... למשל הבחלה</a:t>
            </a:r>
            <a:r>
              <a:rPr lang="en-US" b="1">
                <a:solidFill>
                  <a:srgbClr val="0000FF"/>
                </a:solidFill>
              </a:rPr>
              <a:t>/</a:t>
            </a:r>
            <a:r>
              <a:rPr lang="he-IL" b="1">
                <a:solidFill>
                  <a:srgbClr val="0000FF"/>
                </a:solidFill>
              </a:rPr>
              <a:t>הבשלה, זירוז נביטה...</a:t>
            </a:r>
            <a:endParaRPr lang="en-US" b="1">
              <a:solidFill>
                <a:srgbClr val="0000FF"/>
              </a:solidFill>
            </a:endParaRPr>
          </a:p>
        </p:txBody>
      </p:sp>
      <p:sp>
        <p:nvSpPr>
          <p:cNvPr id="19459" name="Text Box 4"/>
          <p:cNvSpPr txBox="1">
            <a:spLocks noChangeArrowheads="1"/>
          </p:cNvSpPr>
          <p:nvPr/>
        </p:nvSpPr>
        <p:spPr bwMode="auto">
          <a:xfrm>
            <a:off x="2051050" y="549275"/>
            <a:ext cx="6840538" cy="779463"/>
          </a:xfrm>
          <a:prstGeom prst="rect">
            <a:avLst/>
          </a:prstGeom>
          <a:noFill/>
          <a:ln w="9525">
            <a:noFill/>
            <a:miter lim="800000"/>
            <a:headEnd/>
            <a:tailEnd/>
          </a:ln>
        </p:spPr>
        <p:txBody>
          <a:bodyPr>
            <a:spAutoFit/>
          </a:bodyPr>
          <a:lstStyle/>
          <a:p>
            <a:pPr>
              <a:spcBef>
                <a:spcPct val="50000"/>
              </a:spcBef>
            </a:pPr>
            <a:r>
              <a:rPr lang="he-IL" b="1">
                <a:solidFill>
                  <a:srgbClr val="0000FF"/>
                </a:solidFill>
              </a:rPr>
              <a:t>מתוך מבחן בגרות מדעי החיים והחקלאות, תשס"ז.</a:t>
            </a:r>
          </a:p>
          <a:p>
            <a:pPr>
              <a:spcBef>
                <a:spcPct val="50000"/>
              </a:spcBef>
            </a:pPr>
            <a:r>
              <a:rPr lang="he-IL" b="1">
                <a:solidFill>
                  <a:srgbClr val="0000FF"/>
                </a:solidFill>
              </a:rPr>
              <a:t>יש להפוך את השאלות לשאלות פתוחות או לבקש נימוק.</a:t>
            </a:r>
            <a:endParaRPr lang="en-US" b="1">
              <a:solidFill>
                <a:srgbClr val="0000FF"/>
              </a:solidFill>
            </a:endParaRPr>
          </a:p>
        </p:txBody>
      </p:sp>
      <p:sp>
        <p:nvSpPr>
          <p:cNvPr id="2" name="Footer Placeholder 1"/>
          <p:cNvSpPr>
            <a:spLocks noGrp="1"/>
          </p:cNvSpPr>
          <p:nvPr>
            <p:ph type="ftr" sz="quarter" idx="11"/>
          </p:nvPr>
        </p:nvSpPr>
        <p:spPr/>
        <p:txBody>
          <a:bodyPr/>
          <a:lstStyle/>
          <a:p>
            <a:r>
              <a:rPr lang="he-IL" smtClean="0"/>
              <a:t>חגית ספקוטי שער הנגב </a:t>
            </a:r>
            <a:endParaRPr lang="he-IL"/>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468313" y="0"/>
            <a:ext cx="8229600" cy="1143000"/>
          </a:xfrm>
        </p:spPr>
        <p:txBody>
          <a:bodyPr/>
          <a:lstStyle/>
          <a:p>
            <a:pPr eaLnBrk="1" hangingPunct="1"/>
            <a:r>
              <a:rPr lang="he-IL" smtClean="0"/>
              <a:t>הורמונים צמחיים</a:t>
            </a:r>
            <a:endParaRPr lang="en-US" smtClean="0"/>
          </a:p>
        </p:txBody>
      </p:sp>
      <p:graphicFrame>
        <p:nvGraphicFramePr>
          <p:cNvPr id="220163" name="Group 3"/>
          <p:cNvGraphicFramePr>
            <a:graphicFrameLocks noGrp="1"/>
          </p:cNvGraphicFramePr>
          <p:nvPr>
            <p:ph sz="half" idx="2"/>
          </p:nvPr>
        </p:nvGraphicFramePr>
        <p:xfrm>
          <a:off x="-1588" y="1341438"/>
          <a:ext cx="9145588" cy="5557965"/>
        </p:xfrm>
        <a:graphic>
          <a:graphicData uri="http://schemas.openxmlformats.org/drawingml/2006/table">
            <a:tbl>
              <a:tblPr rtl="1"/>
              <a:tblGrid>
                <a:gridCol w="1403350"/>
                <a:gridCol w="1944687"/>
                <a:gridCol w="1871663"/>
                <a:gridCol w="3925888"/>
              </a:tblGrid>
              <a:tr h="1851025">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he-IL" sz="1800" b="0" i="0" u="none" strike="noStrike" cap="none" normalizeH="0" baseline="0" smtClean="0">
                          <a:ln>
                            <a:noFill/>
                          </a:ln>
                          <a:solidFill>
                            <a:schemeClr val="tx1"/>
                          </a:solidFill>
                          <a:effectLst/>
                          <a:latin typeface="Arial" charset="0"/>
                          <a:cs typeface="Arial" charset="0"/>
                        </a:rPr>
                        <a:t>אוקסין</a:t>
                      </a:r>
                      <a:endParaRPr kumimoji="0" lang="en-US" sz="1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he-IL" sz="1600" b="0" i="0" u="none" strike="noStrike" cap="none" normalizeH="0" baseline="0" smtClean="0">
                          <a:ln>
                            <a:noFill/>
                          </a:ln>
                          <a:solidFill>
                            <a:schemeClr val="tx1"/>
                          </a:solidFill>
                          <a:effectLst/>
                          <a:latin typeface="Arial" charset="0"/>
                          <a:cs typeface="Arial" charset="0"/>
                        </a:rPr>
                        <a:t>נוצר בקדקוד הנצר, בעלים צעירים, בפירות ובזרעים</a:t>
                      </a:r>
                      <a:r>
                        <a:rPr kumimoji="0" lang="en-US" sz="2400" b="0" i="0" u="none" strike="noStrike" cap="none" normalizeH="0" baseline="0" smtClean="0">
                          <a:ln>
                            <a:noFill/>
                          </a:ln>
                          <a:solidFill>
                            <a:schemeClr val="tx1"/>
                          </a:solidFill>
                          <a:effectLst/>
                          <a:latin typeface="Arial" charset="0"/>
                          <a:cs typeface="Arial" charset="0"/>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he-IL" sz="1600" b="0" i="0" u="none" strike="noStrike" cap="none" normalizeH="0" baseline="0" smtClean="0">
                          <a:ln>
                            <a:noFill/>
                          </a:ln>
                          <a:solidFill>
                            <a:schemeClr val="tx1"/>
                          </a:solidFill>
                          <a:effectLst/>
                          <a:latin typeface="Arial" charset="0"/>
                          <a:cs typeface="Arial" charset="0"/>
                        </a:rPr>
                        <a:t>התארכות תאים,</a:t>
                      </a:r>
                    </a:p>
                    <a:p>
                      <a:pPr marL="0" marR="0" lvl="0" indent="0" algn="r" defTabSz="914400" rtl="1" eaLnBrk="1" fontAlgn="base" latinLnBrk="0" hangingPunct="1">
                        <a:lnSpc>
                          <a:spcPct val="100000"/>
                        </a:lnSpc>
                        <a:spcBef>
                          <a:spcPct val="20000"/>
                        </a:spcBef>
                        <a:spcAft>
                          <a:spcPct val="0"/>
                        </a:spcAft>
                        <a:buClrTx/>
                        <a:buSzTx/>
                        <a:buFontTx/>
                        <a:buNone/>
                        <a:tabLst/>
                      </a:pPr>
                      <a:r>
                        <a:rPr kumimoji="0" lang="he-IL" sz="1600" b="0" i="0" u="none" strike="noStrike" cap="none" normalizeH="0" baseline="0" smtClean="0">
                          <a:ln>
                            <a:noFill/>
                          </a:ln>
                          <a:solidFill>
                            <a:schemeClr val="tx1"/>
                          </a:solidFill>
                          <a:effectLst/>
                          <a:latin typeface="Arial" charset="0"/>
                          <a:cs typeface="Arial" charset="0"/>
                        </a:rPr>
                        <a:t>חלוקת תאים והתמיינות</a:t>
                      </a:r>
                    </a:p>
                    <a:p>
                      <a:pPr marL="0" marR="0" lvl="0" indent="0" algn="r" defTabSz="914400" rtl="1" eaLnBrk="1" fontAlgn="base" latinLnBrk="0" hangingPunct="1">
                        <a:lnSpc>
                          <a:spcPct val="100000"/>
                        </a:lnSpc>
                        <a:spcBef>
                          <a:spcPct val="20000"/>
                        </a:spcBef>
                        <a:spcAft>
                          <a:spcPct val="0"/>
                        </a:spcAft>
                        <a:buClrTx/>
                        <a:buSzTx/>
                        <a:buFontTx/>
                        <a:buNone/>
                        <a:tabLst/>
                      </a:pPr>
                      <a:r>
                        <a:rPr kumimoji="0" lang="he-IL" sz="1600" b="0" i="0" u="none" strike="noStrike" cap="none" normalizeH="0" baseline="0" smtClean="0">
                          <a:ln>
                            <a:noFill/>
                          </a:ln>
                          <a:solidFill>
                            <a:schemeClr val="tx1"/>
                          </a:solidFill>
                          <a:effectLst/>
                          <a:latin typeface="Arial" charset="0"/>
                          <a:cs typeface="Arial" charset="0"/>
                        </a:rPr>
                        <a:t>בלתי ממוינים במקום של </a:t>
                      </a:r>
                    </a:p>
                    <a:p>
                      <a:pPr marL="0" marR="0" lvl="0" indent="0" algn="r" defTabSz="914400" rtl="1" eaLnBrk="1" fontAlgn="base" latinLnBrk="0" hangingPunct="1">
                        <a:lnSpc>
                          <a:spcPct val="100000"/>
                        </a:lnSpc>
                        <a:spcBef>
                          <a:spcPct val="20000"/>
                        </a:spcBef>
                        <a:spcAft>
                          <a:spcPct val="0"/>
                        </a:spcAft>
                        <a:buClrTx/>
                        <a:buSzTx/>
                        <a:buFontTx/>
                        <a:buNone/>
                        <a:tabLst/>
                      </a:pPr>
                      <a:r>
                        <a:rPr kumimoji="0" lang="he-IL" sz="1600" b="0" i="0" u="none" strike="noStrike" cap="none" normalizeH="0" baseline="0" smtClean="0">
                          <a:ln>
                            <a:noFill/>
                          </a:ln>
                          <a:solidFill>
                            <a:schemeClr val="tx1"/>
                          </a:solidFill>
                          <a:effectLst/>
                          <a:latin typeface="Arial" charset="0"/>
                          <a:cs typeface="Arial" charset="0"/>
                        </a:rPr>
                        <a:t>חתך בצמח "קאלוס."</a:t>
                      </a:r>
                      <a:endParaRPr kumimoji="0" lang="en-US"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533400" marR="0" lvl="0" indent="-533400" algn="r" defTabSz="914400" rtl="1" eaLnBrk="1" fontAlgn="base" latinLnBrk="0" hangingPunct="1">
                        <a:lnSpc>
                          <a:spcPct val="100000"/>
                        </a:lnSpc>
                        <a:spcBef>
                          <a:spcPct val="20000"/>
                        </a:spcBef>
                        <a:spcAft>
                          <a:spcPct val="0"/>
                        </a:spcAft>
                        <a:buClrTx/>
                        <a:buSzTx/>
                        <a:buFontTx/>
                        <a:buNone/>
                        <a:tabLst/>
                      </a:pPr>
                      <a:r>
                        <a:rPr kumimoji="0" lang="he-IL" sz="1400" b="0" i="0" u="none" strike="noStrike" cap="none" normalizeH="0" baseline="0" smtClean="0">
                          <a:ln>
                            <a:noFill/>
                          </a:ln>
                          <a:solidFill>
                            <a:srgbClr val="CC3300"/>
                          </a:solidFill>
                          <a:effectLst>
                            <a:outerShdw blurRad="38100" dist="38100" dir="2700000" algn="tl">
                              <a:srgbClr val="C0C0C0"/>
                            </a:outerShdw>
                          </a:effectLst>
                          <a:latin typeface="Arial" charset="0"/>
                          <a:cs typeface="Arial" charset="0"/>
                        </a:rPr>
                        <a:t>ברמת  הרקמות והאיברים:</a:t>
                      </a:r>
                    </a:p>
                    <a:p>
                      <a:pPr marL="533400" marR="0" lvl="0" indent="-533400" algn="r" defTabSz="914400" rtl="1" eaLnBrk="1" fontAlgn="base" latinLnBrk="0" hangingPunct="1">
                        <a:lnSpc>
                          <a:spcPct val="100000"/>
                        </a:lnSpc>
                        <a:spcBef>
                          <a:spcPct val="20000"/>
                        </a:spcBef>
                        <a:spcAft>
                          <a:spcPct val="0"/>
                        </a:spcAft>
                        <a:buClrTx/>
                        <a:buSzTx/>
                        <a:buFontTx/>
                        <a:buNone/>
                        <a:tabLst/>
                      </a:pPr>
                      <a:r>
                        <a:rPr kumimoji="0" lang="he-IL" sz="1400" b="0" i="0" u="none" strike="noStrike" cap="none" normalizeH="0" baseline="0" smtClean="0">
                          <a:ln>
                            <a:noFill/>
                          </a:ln>
                          <a:solidFill>
                            <a:schemeClr val="tx1"/>
                          </a:solidFill>
                          <a:effectLst/>
                          <a:latin typeface="Arial" charset="0"/>
                          <a:cs typeface="Arial" charset="0"/>
                        </a:rPr>
                        <a:t>מעודד להיווצרות של שורשים </a:t>
                      </a:r>
                    </a:p>
                    <a:p>
                      <a:pPr marL="533400" marR="0" lvl="0" indent="-533400" algn="r" defTabSz="914400" rtl="1" eaLnBrk="1" fontAlgn="base" latinLnBrk="0" hangingPunct="1">
                        <a:lnSpc>
                          <a:spcPct val="100000"/>
                        </a:lnSpc>
                        <a:spcBef>
                          <a:spcPct val="20000"/>
                        </a:spcBef>
                        <a:spcAft>
                          <a:spcPct val="0"/>
                        </a:spcAft>
                        <a:buClrTx/>
                        <a:buSzTx/>
                        <a:buFontTx/>
                        <a:buNone/>
                        <a:tabLst/>
                      </a:pPr>
                      <a:r>
                        <a:rPr kumimoji="0" lang="he-IL" sz="1400" b="0" i="0" u="none" strike="noStrike" cap="none" normalizeH="0" baseline="0" smtClean="0">
                          <a:ln>
                            <a:noFill/>
                          </a:ln>
                          <a:solidFill>
                            <a:schemeClr val="tx1"/>
                          </a:solidFill>
                          <a:effectLst/>
                          <a:latin typeface="Arial" charset="0"/>
                          <a:cs typeface="Arial" charset="0"/>
                        </a:rPr>
                        <a:t>מעכב התארכות שורשים.</a:t>
                      </a:r>
                      <a:endParaRPr kumimoji="0" lang="en-US" sz="1400" b="0" i="0" u="none" strike="noStrike" cap="none" normalizeH="0" baseline="0" smtClean="0">
                        <a:ln>
                          <a:noFill/>
                        </a:ln>
                        <a:solidFill>
                          <a:schemeClr val="tx1"/>
                        </a:solidFill>
                        <a:effectLst/>
                        <a:latin typeface="Arial" charset="0"/>
                        <a:cs typeface="Arial" charset="0"/>
                      </a:endParaRPr>
                    </a:p>
                    <a:p>
                      <a:pPr marL="533400" marR="0" lvl="0" indent="-533400" algn="r" defTabSz="914400" rtl="1" eaLnBrk="1" fontAlgn="base" latinLnBrk="0" hangingPunct="1">
                        <a:lnSpc>
                          <a:spcPct val="100000"/>
                        </a:lnSpc>
                        <a:spcBef>
                          <a:spcPct val="20000"/>
                        </a:spcBef>
                        <a:spcAft>
                          <a:spcPct val="0"/>
                        </a:spcAft>
                        <a:buClrTx/>
                        <a:buSzTx/>
                        <a:buFontTx/>
                        <a:buNone/>
                        <a:tabLst/>
                      </a:pPr>
                      <a:r>
                        <a:rPr kumimoji="0" lang="he-IL" sz="1400" b="0" i="0" u="none" strike="noStrike" cap="none" normalizeH="0" baseline="0" smtClean="0">
                          <a:ln>
                            <a:noFill/>
                          </a:ln>
                          <a:solidFill>
                            <a:schemeClr val="tx1"/>
                          </a:solidFill>
                          <a:effectLst/>
                          <a:latin typeface="Arial" charset="0"/>
                          <a:cs typeface="Arial" charset="0"/>
                        </a:rPr>
                        <a:t>גורם להתארכות של גבעול מרכזי ולהתעבותו.</a:t>
                      </a:r>
                    </a:p>
                    <a:p>
                      <a:pPr marL="533400" marR="0" lvl="0" indent="-533400" algn="r" defTabSz="914400" rtl="1" eaLnBrk="1" fontAlgn="base" latinLnBrk="0" hangingPunct="1">
                        <a:lnSpc>
                          <a:spcPct val="100000"/>
                        </a:lnSpc>
                        <a:spcBef>
                          <a:spcPct val="20000"/>
                        </a:spcBef>
                        <a:spcAft>
                          <a:spcPct val="0"/>
                        </a:spcAft>
                        <a:buClrTx/>
                        <a:buSzTx/>
                        <a:buFontTx/>
                        <a:buNone/>
                        <a:tabLst/>
                      </a:pPr>
                      <a:r>
                        <a:rPr kumimoji="0" lang="he-IL" sz="1400" b="0" i="0" u="none" strike="noStrike" cap="none" normalizeH="0" baseline="0" smtClean="0">
                          <a:ln>
                            <a:noFill/>
                          </a:ln>
                          <a:solidFill>
                            <a:schemeClr val="tx1"/>
                          </a:solidFill>
                          <a:effectLst/>
                          <a:latin typeface="Arial" charset="0"/>
                          <a:cs typeface="Arial" charset="0"/>
                        </a:rPr>
                        <a:t>מעכב התפתחות ניצנים צדדים – "שילטון קודקודי"</a:t>
                      </a:r>
                    </a:p>
                    <a:p>
                      <a:pPr marL="533400" marR="0" lvl="0" indent="-533400" algn="r" defTabSz="914400" rtl="1"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95388">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he-IL" sz="1800" b="0" i="0" u="none" strike="noStrike" cap="none" normalizeH="0" baseline="0" smtClean="0">
                          <a:ln>
                            <a:noFill/>
                          </a:ln>
                          <a:solidFill>
                            <a:schemeClr val="tx1"/>
                          </a:solidFill>
                          <a:effectLst/>
                          <a:latin typeface="Arial" charset="0"/>
                          <a:cs typeface="Arial" charset="0"/>
                        </a:rPr>
                        <a:t>ציטוקינין</a:t>
                      </a:r>
                      <a:endParaRPr kumimoji="0" lang="en-US" sz="1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he-IL" sz="1600" b="0" i="0" u="none" strike="noStrike" cap="none" normalizeH="0" baseline="0" smtClean="0">
                          <a:ln>
                            <a:noFill/>
                          </a:ln>
                          <a:solidFill>
                            <a:schemeClr val="tx1"/>
                          </a:solidFill>
                          <a:effectLst/>
                          <a:latin typeface="Arial" charset="0"/>
                          <a:cs typeface="Arial" charset="0"/>
                        </a:rPr>
                        <a:t>נוצר בקדקודי השורשים </a:t>
                      </a:r>
                      <a:r>
                        <a:rPr kumimoji="0" lang="he-IL" sz="1800" b="0" i="0" u="none" strike="noStrike" cap="none" normalizeH="0" baseline="0" smtClean="0">
                          <a:ln>
                            <a:noFill/>
                          </a:ln>
                          <a:solidFill>
                            <a:schemeClr val="tx1"/>
                          </a:solidFill>
                          <a:effectLst/>
                          <a:latin typeface="Arial" charset="0"/>
                          <a:cs typeface="Arial" charset="0"/>
                        </a:rPr>
                        <a:t>בנצרים ובזרעים נובטים</a:t>
                      </a:r>
                      <a:r>
                        <a:rPr kumimoji="0" lang="en-US" sz="2800" b="0" i="0" u="none" strike="noStrike" cap="none" normalizeH="0" baseline="0" smtClean="0">
                          <a:ln>
                            <a:noFill/>
                          </a:ln>
                          <a:solidFill>
                            <a:schemeClr val="tx1"/>
                          </a:solidFill>
                          <a:effectLst/>
                          <a:latin typeface="Arial" charset="0"/>
                          <a:cs typeface="Arial" charset="0"/>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50000"/>
                        </a:spcBef>
                        <a:spcAft>
                          <a:spcPct val="0"/>
                        </a:spcAft>
                        <a:buClrTx/>
                        <a:buSzTx/>
                        <a:buFontTx/>
                        <a:buNone/>
                        <a:tabLst/>
                      </a:pPr>
                      <a:r>
                        <a:rPr kumimoji="0" lang="he-IL" sz="1600" b="0" i="0" u="none" strike="noStrike" cap="none" normalizeH="0" baseline="0" smtClean="0">
                          <a:ln>
                            <a:noFill/>
                          </a:ln>
                          <a:solidFill>
                            <a:schemeClr val="tx1"/>
                          </a:solidFill>
                          <a:effectLst/>
                          <a:latin typeface="Arial" charset="0"/>
                          <a:cs typeface="Arial" charset="0"/>
                        </a:rPr>
                        <a:t>חלוקת תאים, </a:t>
                      </a:r>
                      <a:endParaRPr kumimoji="0" lang="en-US" sz="1600" b="0" i="0" u="none" strike="noStrike" cap="none" normalizeH="0" baseline="0" smtClean="0">
                        <a:ln>
                          <a:noFill/>
                        </a:ln>
                        <a:solidFill>
                          <a:schemeClr val="tx1"/>
                        </a:solidFill>
                        <a:effectLst/>
                        <a:latin typeface="Arial" charset="0"/>
                        <a:cs typeface="Arial" charset="0"/>
                      </a:endParaRPr>
                    </a:p>
                    <a:p>
                      <a:pPr marL="0" marR="0" lvl="0" indent="0" algn="r" defTabSz="914400" rtl="1" eaLnBrk="1" fontAlgn="base" latinLnBrk="0" hangingPunct="1">
                        <a:lnSpc>
                          <a:spcPct val="100000"/>
                        </a:lnSpc>
                        <a:spcBef>
                          <a:spcPct val="50000"/>
                        </a:spcBef>
                        <a:spcAft>
                          <a:spcPct val="0"/>
                        </a:spcAft>
                        <a:buClrTx/>
                        <a:buSzTx/>
                        <a:buFontTx/>
                        <a:buNone/>
                        <a:tabLst/>
                      </a:pPr>
                      <a:endParaRPr kumimoji="0" lang="he-IL"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he-IL" sz="1400" b="0" i="0" u="none" strike="noStrike" cap="none" normalizeH="0" baseline="0" smtClean="0">
                          <a:ln>
                            <a:noFill/>
                          </a:ln>
                          <a:solidFill>
                            <a:schemeClr val="tx1"/>
                          </a:solidFill>
                          <a:effectLst/>
                          <a:latin typeface="Arial" charset="0"/>
                          <a:cs typeface="Arial" charset="0"/>
                        </a:rPr>
                        <a:t>עיכוב ההתפתחות של השורשים; עידוד ההיווצרות של הניצנים; ביטול השפעת השלטון הקדקודי; </a:t>
                      </a:r>
                    </a:p>
                    <a:p>
                      <a:pPr marL="0" marR="0" lvl="0" indent="0" algn="r" defTabSz="914400" rtl="1" eaLnBrk="1" fontAlgn="base" latinLnBrk="0" hangingPunct="1">
                        <a:lnSpc>
                          <a:spcPct val="100000"/>
                        </a:lnSpc>
                        <a:spcBef>
                          <a:spcPct val="20000"/>
                        </a:spcBef>
                        <a:spcAft>
                          <a:spcPct val="0"/>
                        </a:spcAft>
                        <a:buClrTx/>
                        <a:buSzTx/>
                        <a:buFontTx/>
                        <a:buNone/>
                        <a:tabLst/>
                      </a:pPr>
                      <a:r>
                        <a:rPr kumimoji="0" lang="he-IL" sz="1400" b="0" i="0" u="none" strike="noStrike" cap="none" normalizeH="0" baseline="0" smtClean="0">
                          <a:ln>
                            <a:noFill/>
                          </a:ln>
                          <a:solidFill>
                            <a:schemeClr val="tx1"/>
                          </a:solidFill>
                          <a:effectLst/>
                          <a:latin typeface="Arial" charset="0"/>
                          <a:cs typeface="Arial" charset="0"/>
                        </a:rPr>
                        <a:t>עיכוב ההזדקנות של העלים.</a:t>
                      </a:r>
                      <a:endParaRPr kumimoji="0" lang="en-US" sz="14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25475">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he-IL" sz="1800" b="0" i="0" u="none" strike="noStrike" cap="none" normalizeH="0" baseline="0" smtClean="0">
                          <a:ln>
                            <a:noFill/>
                          </a:ln>
                          <a:solidFill>
                            <a:schemeClr val="tx1"/>
                          </a:solidFill>
                          <a:effectLst/>
                          <a:latin typeface="Arial" charset="0"/>
                          <a:cs typeface="Arial" charset="0"/>
                        </a:rPr>
                        <a:t>ציטוקינין/אוקסין</a:t>
                      </a:r>
                      <a:endParaRPr kumimoji="0" lang="en-US" sz="1800" b="0" i="0" u="none" strike="noStrike" cap="none" normalizeH="0" baseline="0" smtClean="0">
                        <a:ln>
                          <a:noFill/>
                        </a:ln>
                        <a:solidFill>
                          <a:schemeClr val="tx1"/>
                        </a:solidFill>
                        <a:effectLst/>
                        <a:latin typeface="Arial"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he-IL" sz="1600" b="0" i="0" u="none" strike="noStrike" cap="none" normalizeH="0" baseline="0" smtClean="0">
                          <a:ln>
                            <a:noFill/>
                          </a:ln>
                          <a:solidFill>
                            <a:schemeClr val="tx1"/>
                          </a:solidFill>
                          <a:effectLst/>
                          <a:latin typeface="Arial" charset="0"/>
                          <a:cs typeface="Arial" charset="0"/>
                        </a:rPr>
                        <a:t>התמיינות התאים לשורשים ולניצנים</a:t>
                      </a:r>
                      <a:r>
                        <a:rPr kumimoji="0" lang="he-IL" sz="2800" b="0" i="0" u="none" strike="noStrike" cap="none" normalizeH="0" baseline="0" smtClean="0">
                          <a:ln>
                            <a:noFill/>
                          </a:ln>
                          <a:solidFill>
                            <a:schemeClr val="tx1"/>
                          </a:solidFill>
                          <a:effectLst/>
                          <a:latin typeface="Arial" charset="0"/>
                          <a:cs typeface="Arial" charset="0"/>
                        </a:rPr>
                        <a:t>.</a:t>
                      </a:r>
                      <a:endParaRPr kumimoji="0" lang="en-US" sz="2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he-IL" sz="1800" b="0" i="0" u="none" strike="noStrike" cap="none" normalizeH="0" baseline="0" smtClean="0">
                          <a:ln>
                            <a:noFill/>
                          </a:ln>
                          <a:solidFill>
                            <a:schemeClr val="tx1"/>
                          </a:solidFill>
                          <a:effectLst/>
                          <a:latin typeface="Arial" charset="0"/>
                          <a:cs typeface="Arial" charset="0"/>
                        </a:rPr>
                        <a:t>מווסתים התעוררות ותרדמת ניצנים</a:t>
                      </a:r>
                      <a:endParaRPr kumimoji="0" lang="en-US" sz="1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643063">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he-IL" sz="2000" b="0" i="0" u="none" strike="noStrike" cap="none" normalizeH="0" baseline="0" smtClean="0">
                          <a:ln>
                            <a:noFill/>
                          </a:ln>
                          <a:solidFill>
                            <a:schemeClr val="tx1"/>
                          </a:solidFill>
                          <a:effectLst/>
                          <a:latin typeface="Arial" charset="0"/>
                          <a:cs typeface="Arial" charset="0"/>
                        </a:rPr>
                        <a:t>ג'יברלין</a:t>
                      </a:r>
                      <a:endParaRPr kumimoji="0" lang="en-US" sz="2000" b="0" i="0" u="none" strike="noStrike" cap="none" normalizeH="0" baseline="0" smtClean="0">
                        <a:ln>
                          <a:noFill/>
                        </a:ln>
                        <a:solidFill>
                          <a:schemeClr val="tx1"/>
                        </a:solidFill>
                        <a:effectLst/>
                        <a:latin typeface="Arial"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he-IL" sz="1400" b="0" i="0" u="none" strike="noStrike" cap="none" normalizeH="0" baseline="0" smtClean="0">
                          <a:ln>
                            <a:noFill/>
                          </a:ln>
                          <a:solidFill>
                            <a:schemeClr val="tx1"/>
                          </a:solidFill>
                          <a:effectLst/>
                          <a:latin typeface="Arial" charset="0"/>
                          <a:cs typeface="Arial" charset="0"/>
                        </a:rPr>
                        <a:t>נוצר בעלים צעירים ובקצות שרשים</a:t>
                      </a:r>
                      <a:r>
                        <a:rPr kumimoji="0" lang="en-US" sz="1400" b="0" i="0" u="none" strike="noStrike" cap="none" normalizeH="0" baseline="0" smtClean="0">
                          <a:ln>
                            <a:noFill/>
                          </a:ln>
                          <a:solidFill>
                            <a:schemeClr val="tx1"/>
                          </a:solidFill>
                          <a:effectLst/>
                          <a:latin typeface="Arial" charset="0"/>
                          <a:cs typeface="Arial" charset="0"/>
                        </a:rPr>
                        <a:t> </a:t>
                      </a:r>
                      <a:endParaRPr kumimoji="0" lang="he-IL" sz="1400" b="0" i="0" u="none" strike="noStrike" cap="none" normalizeH="0" baseline="0" smtClean="0">
                        <a:ln>
                          <a:noFill/>
                        </a:ln>
                        <a:solidFill>
                          <a:schemeClr val="tx1"/>
                        </a:solidFill>
                        <a:effectLst/>
                        <a:latin typeface="Arial" charset="0"/>
                        <a:cs typeface="Arial" charset="0"/>
                      </a:endParaRPr>
                    </a:p>
                    <a:p>
                      <a:pPr marL="0" marR="0" lvl="0" indent="0" algn="r" defTabSz="914400" rtl="1" eaLnBrk="1" fontAlgn="base" latinLnBrk="0" hangingPunct="1">
                        <a:lnSpc>
                          <a:spcPct val="100000"/>
                        </a:lnSpc>
                        <a:spcBef>
                          <a:spcPct val="20000"/>
                        </a:spcBef>
                        <a:spcAft>
                          <a:spcPct val="0"/>
                        </a:spcAft>
                        <a:buClrTx/>
                        <a:buSzTx/>
                        <a:buFontTx/>
                        <a:buNone/>
                        <a:tabLst/>
                      </a:pPr>
                      <a:r>
                        <a:rPr kumimoji="0" lang="he-IL" sz="2000" b="0" i="0" u="none" strike="noStrike" cap="none" normalizeH="0" baseline="0" smtClean="0">
                          <a:ln>
                            <a:noFill/>
                          </a:ln>
                          <a:solidFill>
                            <a:schemeClr val="tx1"/>
                          </a:solidFill>
                          <a:effectLst/>
                          <a:latin typeface="Arial" charset="0"/>
                          <a:cs typeface="Arial" charset="0"/>
                        </a:rPr>
                        <a:t>וזרעים מתפתחים</a:t>
                      </a:r>
                      <a:endParaRPr kumimoji="0" lang="en-US" sz="20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he-IL" sz="1800" b="0" i="0" u="none" strike="noStrike" cap="none" normalizeH="0" baseline="0" smtClean="0">
                          <a:ln>
                            <a:noFill/>
                          </a:ln>
                          <a:solidFill>
                            <a:schemeClr val="tx1"/>
                          </a:solidFill>
                          <a:effectLst/>
                          <a:latin typeface="Arial" charset="0"/>
                          <a:cs typeface="Arial" charset="0"/>
                        </a:rPr>
                        <a:t>התארכות תאים, התחלקות</a:t>
                      </a:r>
                      <a:endParaRPr kumimoji="0" lang="en-US" sz="1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he-IL" sz="1400" b="0" i="0" u="none" strike="noStrike" cap="none" normalizeH="0" baseline="0" smtClean="0">
                          <a:ln>
                            <a:noFill/>
                          </a:ln>
                          <a:solidFill>
                            <a:schemeClr val="tx1"/>
                          </a:solidFill>
                          <a:effectLst/>
                          <a:latin typeface="Arial" charset="0"/>
                          <a:cs typeface="Arial" charset="0"/>
                        </a:rPr>
                        <a:t>א. עידוד ההתארכות והחלוקה של תאי הגבעול; (ב) השריית סינתיזה של אנזימים המפרקים חומרי תשמורת בזרעים נובטים; (ג) שבירת התרדמה בזרעים ובניצנים של צמחים אחדים; (ד) עידוד הפריחה בצמחים מסוימים ועיכוב הפריחה בצמחים אחרים; (ה) בקרה של התפתחות הפירות;  (ו) עיכוב ההזדקנות בעלים ובפרחים של מינים מסוימים.</a:t>
                      </a:r>
                      <a:endParaRPr kumimoji="0" lang="en-US" sz="800" b="0" i="0" u="none" strike="noStrike" cap="none" normalizeH="0" baseline="0" smtClean="0">
                        <a:ln>
                          <a:noFill/>
                        </a:ln>
                        <a:solidFill>
                          <a:schemeClr val="tx1"/>
                        </a:solidFill>
                        <a:effectLst/>
                        <a:latin typeface="Arial" charset="0"/>
                        <a:cs typeface="Arial" charset="0"/>
                      </a:endParaRPr>
                    </a:p>
                    <a:p>
                      <a:pPr marL="0" marR="0" lvl="0" indent="0" algn="r" defTabSz="914400" rtl="1" eaLnBrk="1" fontAlgn="base" latinLnBrk="0" hangingPunct="1">
                        <a:lnSpc>
                          <a:spcPct val="100000"/>
                        </a:lnSpc>
                        <a:spcBef>
                          <a:spcPct val="20000"/>
                        </a:spcBef>
                        <a:spcAft>
                          <a:spcPct val="0"/>
                        </a:spcAft>
                        <a:buClrTx/>
                        <a:buSzTx/>
                        <a:buFontTx/>
                        <a:buNone/>
                        <a:tabLst/>
                      </a:pPr>
                      <a:endParaRPr kumimoji="0" lang="en-US" sz="9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20197" name="Text Box 37"/>
          <p:cNvSpPr txBox="1">
            <a:spLocks noChangeArrowheads="1"/>
          </p:cNvSpPr>
          <p:nvPr/>
        </p:nvSpPr>
        <p:spPr bwMode="auto">
          <a:xfrm>
            <a:off x="3708400" y="1052513"/>
            <a:ext cx="2087563" cy="366712"/>
          </a:xfrm>
          <a:prstGeom prst="rect">
            <a:avLst/>
          </a:prstGeom>
          <a:solidFill>
            <a:srgbClr val="FF3300"/>
          </a:solidFill>
          <a:ln w="9525">
            <a:noFill/>
            <a:miter lim="800000"/>
            <a:headEnd/>
            <a:tailEnd/>
          </a:ln>
          <a:effectLst/>
        </p:spPr>
        <p:txBody>
          <a:bodyPr>
            <a:spAutoFit/>
          </a:bodyPr>
          <a:lstStyle/>
          <a:p>
            <a:pPr>
              <a:spcBef>
                <a:spcPct val="50000"/>
              </a:spcBef>
              <a:defRPr/>
            </a:pPr>
            <a:r>
              <a:rPr lang="he-IL" b="1">
                <a:solidFill>
                  <a:schemeClr val="bg1"/>
                </a:solidFill>
                <a:effectLst>
                  <a:outerShdw blurRad="38100" dist="38100" dir="2700000" algn="tl">
                    <a:srgbClr val="000000"/>
                  </a:outerShdw>
                </a:effectLst>
                <a:latin typeface="Arial" charset="0"/>
                <a:cs typeface="Arial" charset="0"/>
              </a:rPr>
              <a:t>לא צריך לזכור בע"פ</a:t>
            </a:r>
            <a:r>
              <a:rPr lang="he-IL">
                <a:latin typeface="Arial" charset="0"/>
                <a:cs typeface="Arial" charset="0"/>
              </a:rPr>
              <a:t> </a:t>
            </a:r>
            <a:endParaRPr lang="en-US">
              <a:latin typeface="Arial" charset="0"/>
              <a:cs typeface="Arial" charset="0"/>
            </a:endParaRPr>
          </a:p>
        </p:txBody>
      </p:sp>
      <p:sp>
        <p:nvSpPr>
          <p:cNvPr id="2" name="Footer Placeholder 1"/>
          <p:cNvSpPr>
            <a:spLocks noGrp="1"/>
          </p:cNvSpPr>
          <p:nvPr>
            <p:ph type="ftr" sz="quarter" idx="11"/>
          </p:nvPr>
        </p:nvSpPr>
        <p:spPr/>
        <p:txBody>
          <a:bodyPr/>
          <a:lstStyle/>
          <a:p>
            <a:pPr>
              <a:defRPr/>
            </a:pPr>
            <a:r>
              <a:rPr lang="he-IL" smtClean="0"/>
              <a:t>חגית ספקוטי שער הנגב </a:t>
            </a:r>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2211" name="Group 3"/>
          <p:cNvGraphicFramePr>
            <a:graphicFrameLocks noGrp="1"/>
          </p:cNvGraphicFramePr>
          <p:nvPr>
            <p:ph idx="1"/>
          </p:nvPr>
        </p:nvGraphicFramePr>
        <p:xfrm>
          <a:off x="468313" y="1628775"/>
          <a:ext cx="8229600" cy="2913888"/>
        </p:xfrm>
        <a:graphic>
          <a:graphicData uri="http://schemas.openxmlformats.org/drawingml/2006/table">
            <a:tbl>
              <a:tblPr rtl="1"/>
              <a:tblGrid>
                <a:gridCol w="2057400"/>
                <a:gridCol w="2057400"/>
                <a:gridCol w="2057400"/>
                <a:gridCol w="2057400"/>
              </a:tblGrid>
              <a:tr h="1131888">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he-IL" sz="1600" b="0" i="0" u="none" strike="noStrike" cap="none" normalizeH="0" baseline="0" smtClean="0">
                          <a:ln>
                            <a:noFill/>
                          </a:ln>
                          <a:solidFill>
                            <a:schemeClr val="tx1"/>
                          </a:solidFill>
                          <a:effectLst/>
                          <a:latin typeface="Arial" charset="0"/>
                          <a:cs typeface="Arial" charset="0"/>
                        </a:rPr>
                        <a:t>אתילן</a:t>
                      </a:r>
                      <a:endParaRPr kumimoji="0" lang="en-US" sz="1600" b="0" i="0" u="none" strike="noStrike" cap="none" normalizeH="0" baseline="0" smtClean="0">
                        <a:ln>
                          <a:noFill/>
                        </a:ln>
                        <a:solidFill>
                          <a:schemeClr val="tx1"/>
                        </a:solidFill>
                        <a:effectLst/>
                        <a:latin typeface="Arial"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he-IL" sz="1600" b="0" i="0" u="none" strike="noStrike" cap="none" normalizeH="0" baseline="0" smtClean="0">
                          <a:ln>
                            <a:noFill/>
                          </a:ln>
                          <a:solidFill>
                            <a:schemeClr val="tx1"/>
                          </a:solidFill>
                          <a:effectLst/>
                          <a:latin typeface="Arial" charset="0"/>
                          <a:cs typeface="Arial" charset="0"/>
                        </a:rPr>
                        <a:t> גז האתילן מיוצר ברקמות שונות בכל חלקי הצמח</a:t>
                      </a:r>
                      <a:r>
                        <a:rPr kumimoji="0" lang="en-US" sz="1600" b="0" i="0" u="none" strike="noStrike" cap="none" normalizeH="0" baseline="0" smtClean="0">
                          <a:ln>
                            <a:noFill/>
                          </a:ln>
                          <a:solidFill>
                            <a:schemeClr val="tx1"/>
                          </a:solidFill>
                          <a:effectLst/>
                          <a:latin typeface="Arial" charset="0"/>
                          <a:cs typeface="Arial" charset="0"/>
                        </a:rPr>
                        <a:t> </a:t>
                      </a:r>
                      <a:r>
                        <a:rPr kumimoji="0" lang="he-IL" sz="1600" b="0" i="0" u="none" strike="noStrike" cap="none" normalizeH="0" baseline="0" smtClean="0">
                          <a:ln>
                            <a:noFill/>
                          </a:ln>
                          <a:solidFill>
                            <a:schemeClr val="tx1"/>
                          </a:solidFill>
                          <a:effectLst/>
                          <a:latin typeface="Arial" charset="0"/>
                          <a:cs typeface="Arial" charset="0"/>
                        </a:rPr>
                        <a:t>(רקמות מזדקנות וצעירות, פירות מבשילים) בתגובה לתנאי עקה </a:t>
                      </a:r>
                      <a:endParaRPr kumimoji="0" lang="en-US"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he-IL" sz="1600" b="0" i="0" u="none" strike="noStrike" cap="none" normalizeH="0" baseline="0" smtClean="0">
                          <a:ln>
                            <a:noFill/>
                          </a:ln>
                          <a:solidFill>
                            <a:schemeClr val="tx1"/>
                          </a:solidFill>
                          <a:effectLst/>
                          <a:latin typeface="Arial" charset="0"/>
                          <a:cs typeface="Arial" charset="0"/>
                        </a:rPr>
                        <a:t>זירוז הבשלת הפירות, זירוז נשירת העלים, עידוד נביטת הזרעים, עיכוב התארכות התאים.</a:t>
                      </a:r>
                      <a:endParaRPr kumimoji="0" lang="en-US" sz="1600" b="0" i="0" u="none" strike="noStrike" cap="none" normalizeH="0" baseline="0" smtClean="0">
                        <a:ln>
                          <a:noFill/>
                        </a:ln>
                        <a:solidFill>
                          <a:schemeClr val="tx1"/>
                        </a:solidFill>
                        <a:effectLst/>
                        <a:latin typeface="Arial" charset="0"/>
                        <a:cs typeface="Arial" charset="0"/>
                      </a:endParaRPr>
                    </a:p>
                    <a:p>
                      <a:pPr marL="0" marR="0" lvl="0" indent="0" algn="r" defTabSz="914400" rtl="1"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31888">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ABA</a:t>
                      </a:r>
                      <a:r>
                        <a:rPr kumimoji="0" lang="he-IL" sz="1600" b="0" i="0" u="none" strike="noStrike" cap="none" normalizeH="0" baseline="0" smtClean="0">
                          <a:ln>
                            <a:noFill/>
                          </a:ln>
                          <a:solidFill>
                            <a:schemeClr val="tx1"/>
                          </a:solidFill>
                          <a:effectLst/>
                          <a:latin typeface="Arial" charset="0"/>
                          <a:cs typeface="Arial" charset="0"/>
                        </a:rPr>
                        <a:t> חומצה אבצסית</a:t>
                      </a:r>
                      <a:endParaRPr kumimoji="0" lang="en-US" sz="1600" b="0" i="0" u="none" strike="noStrike" cap="none" normalizeH="0" baseline="0" smtClean="0">
                        <a:ln>
                          <a:noFill/>
                        </a:ln>
                        <a:solidFill>
                          <a:schemeClr val="tx1"/>
                        </a:solidFill>
                        <a:effectLst/>
                        <a:latin typeface="Arial"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he-IL" sz="1600" b="0" i="0" u="none" strike="noStrike" cap="none" normalizeH="0" baseline="0" smtClean="0">
                          <a:ln>
                            <a:noFill/>
                          </a:ln>
                          <a:solidFill>
                            <a:schemeClr val="tx1"/>
                          </a:solidFill>
                          <a:effectLst/>
                          <a:latin typeface="Arial" charset="0"/>
                          <a:cs typeface="Arial" charset="0"/>
                        </a:rPr>
                        <a:t>נמצא בעלים, בפירות, בשורשים בגבעולים ובזרעים. נוצר בעלים ירוקים בוגרים ובפירות</a:t>
                      </a:r>
                      <a:r>
                        <a:rPr kumimoji="0" lang="en-US" sz="1600" b="0" i="0" u="none" strike="noStrike" cap="none" normalizeH="0" baseline="0" smtClean="0">
                          <a:ln>
                            <a:noFill/>
                          </a:ln>
                          <a:solidFill>
                            <a:schemeClr val="tx1"/>
                          </a:solidFill>
                          <a:effectLst/>
                          <a:latin typeface="Arial" charset="0"/>
                          <a:cs typeface="Arial" charset="0"/>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he-IL" sz="1600" b="0" i="0" u="none" strike="noStrike" cap="none" normalizeH="0" baseline="0" smtClean="0">
                          <a:ln>
                            <a:noFill/>
                          </a:ln>
                          <a:solidFill>
                            <a:schemeClr val="tx1"/>
                          </a:solidFill>
                          <a:effectLst/>
                          <a:latin typeface="Arial" charset="0"/>
                          <a:cs typeface="Arial" charset="0"/>
                        </a:rPr>
                        <a:t>משפיע על תהליכי עיכוב :תרדמה של עצים ושל זרעים ועל נשירה של פירות ועלים. </a:t>
                      </a:r>
                      <a:endParaRPr kumimoji="0" lang="en-US" sz="1600" b="0" i="0" u="none" strike="noStrike" cap="none" normalizeH="0" baseline="0" smtClean="0">
                        <a:ln>
                          <a:noFill/>
                        </a:ln>
                        <a:solidFill>
                          <a:schemeClr val="tx1"/>
                        </a:solidFill>
                        <a:effectLst/>
                        <a:latin typeface="Arial" charset="0"/>
                        <a:cs typeface="Arial" charset="0"/>
                      </a:endParaRPr>
                    </a:p>
                    <a:p>
                      <a:pPr marL="0" marR="0" lvl="0" indent="0" algn="r" defTabSz="914400" rtl="1"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27667" name="Picture 21" descr="Booming Animation"/>
          <p:cNvPicPr>
            <a:picLocks noChangeAspect="1" noChangeArrowheads="1" noCrop="1"/>
          </p:cNvPicPr>
          <p:nvPr/>
        </p:nvPicPr>
        <p:blipFill>
          <a:blip r:embed="rId3"/>
          <a:srcRect/>
          <a:stretch>
            <a:fillRect/>
          </a:stretch>
        </p:blipFill>
        <p:spPr bwMode="auto">
          <a:xfrm>
            <a:off x="4371975" y="2871788"/>
            <a:ext cx="400050" cy="1114425"/>
          </a:xfrm>
          <a:prstGeom prst="rect">
            <a:avLst/>
          </a:prstGeom>
          <a:noFill/>
          <a:ln w="9525">
            <a:noFill/>
            <a:miter lim="800000"/>
            <a:headEnd/>
            <a:tailEnd/>
          </a:ln>
        </p:spPr>
      </p:pic>
      <p:pic>
        <p:nvPicPr>
          <p:cNvPr id="27668" name="Picture 22" descr="Booming Animation"/>
          <p:cNvPicPr>
            <a:picLocks noChangeAspect="1" noChangeArrowheads="1" noCrop="1"/>
          </p:cNvPicPr>
          <p:nvPr/>
        </p:nvPicPr>
        <p:blipFill>
          <a:blip r:embed="rId3"/>
          <a:srcRect/>
          <a:stretch>
            <a:fillRect/>
          </a:stretch>
        </p:blipFill>
        <p:spPr bwMode="auto">
          <a:xfrm>
            <a:off x="4371975" y="2871788"/>
            <a:ext cx="400050" cy="1114425"/>
          </a:xfrm>
          <a:prstGeom prst="rect">
            <a:avLst/>
          </a:prstGeom>
          <a:noFill/>
          <a:ln w="9525">
            <a:noFill/>
            <a:miter lim="800000"/>
            <a:headEnd/>
            <a:tailEnd/>
          </a:ln>
        </p:spPr>
      </p:pic>
      <p:pic>
        <p:nvPicPr>
          <p:cNvPr id="27669" name="Picture 23" descr="Booming Animation"/>
          <p:cNvPicPr>
            <a:picLocks noChangeAspect="1" noChangeArrowheads="1" noCrop="1"/>
          </p:cNvPicPr>
          <p:nvPr/>
        </p:nvPicPr>
        <p:blipFill>
          <a:blip r:embed="rId3"/>
          <a:srcRect/>
          <a:stretch>
            <a:fillRect/>
          </a:stretch>
        </p:blipFill>
        <p:spPr bwMode="auto">
          <a:xfrm>
            <a:off x="6011863" y="4941888"/>
            <a:ext cx="400050" cy="1114425"/>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pPr>
              <a:defRPr/>
            </a:pPr>
            <a:r>
              <a:rPr lang="he-IL" dirty="0" smtClean="0"/>
              <a:t>חגית </a:t>
            </a:r>
            <a:r>
              <a:rPr lang="he-IL" dirty="0" err="1" smtClean="0"/>
              <a:t>ספקוטי</a:t>
            </a:r>
            <a:r>
              <a:rPr lang="he-IL" dirty="0" smtClean="0"/>
              <a:t> שער הנגב </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a:solidFill>
            <a:srgbClr val="800080"/>
          </a:solidFill>
        </p:spPr>
        <p:txBody>
          <a:bodyPr/>
          <a:lstStyle/>
          <a:p>
            <a:pPr eaLnBrk="1" hangingPunct="1">
              <a:defRPr/>
            </a:pPr>
            <a:r>
              <a:rPr lang="he-IL" b="1" smtClean="0">
                <a:solidFill>
                  <a:srgbClr val="E9FCA2"/>
                </a:solidFill>
                <a:effectLst>
                  <a:outerShdw blurRad="38100" dist="38100" dir="2700000" algn="tl">
                    <a:srgbClr val="000000"/>
                  </a:outerShdw>
                </a:effectLst>
              </a:rPr>
              <a:t>צמיחה והתפתחות</a:t>
            </a:r>
            <a:r>
              <a:rPr lang="he-IL" smtClean="0"/>
              <a:t> </a:t>
            </a:r>
            <a:endParaRPr lang="en-US" smtClean="0"/>
          </a:p>
        </p:txBody>
      </p:sp>
      <p:sp>
        <p:nvSpPr>
          <p:cNvPr id="21507" name="Rectangle 3"/>
          <p:cNvSpPr>
            <a:spLocks noGrp="1" noChangeArrowheads="1"/>
          </p:cNvSpPr>
          <p:nvPr>
            <p:ph type="body" idx="1"/>
          </p:nvPr>
        </p:nvSpPr>
        <p:spPr>
          <a:xfrm>
            <a:off x="468313" y="1628775"/>
            <a:ext cx="8229600" cy="4525963"/>
          </a:xfrm>
          <a:noFill/>
          <a:ln>
            <a:solidFill>
              <a:srgbClr val="9900FF"/>
            </a:solidFill>
          </a:ln>
        </p:spPr>
        <p:txBody>
          <a:bodyPr/>
          <a:lstStyle/>
          <a:p>
            <a:pPr eaLnBrk="1" hangingPunct="1">
              <a:lnSpc>
                <a:spcPct val="120000"/>
              </a:lnSpc>
            </a:pPr>
            <a:r>
              <a:rPr lang="he-IL" sz="2800" b="1" smtClean="0"/>
              <a:t>הצמח גדל ו</a:t>
            </a:r>
            <a:r>
              <a:rPr lang="he-IL" sz="2800" b="1" smtClean="0">
                <a:solidFill>
                  <a:srgbClr val="FF3300"/>
                </a:solidFill>
              </a:rPr>
              <a:t>מתפתח</a:t>
            </a:r>
            <a:r>
              <a:rPr lang="he-IL" sz="2800" b="1" smtClean="0"/>
              <a:t> באמצעות </a:t>
            </a:r>
            <a:r>
              <a:rPr lang="he-IL" sz="2800" b="1" smtClean="0">
                <a:solidFill>
                  <a:schemeClr val="accent2"/>
                </a:solidFill>
              </a:rPr>
              <a:t>יצירת איברים</a:t>
            </a:r>
            <a:r>
              <a:rPr lang="he-IL" sz="2800" b="1" smtClean="0"/>
              <a:t> חדשים וצמיחה של איברים קיימים.</a:t>
            </a:r>
          </a:p>
          <a:p>
            <a:pPr eaLnBrk="1" hangingPunct="1">
              <a:lnSpc>
                <a:spcPct val="120000"/>
              </a:lnSpc>
            </a:pPr>
            <a:r>
              <a:rPr lang="he-IL" sz="2800" b="1" smtClean="0">
                <a:solidFill>
                  <a:srgbClr val="FF3300"/>
                </a:solidFill>
              </a:rPr>
              <a:t>גדילה</a:t>
            </a:r>
            <a:r>
              <a:rPr lang="he-IL" sz="2800" b="1" smtClean="0"/>
              <a:t> היא עליה בביומסה כתוצאה מתוספת </a:t>
            </a:r>
            <a:r>
              <a:rPr lang="he-IL" sz="2800" b="1" smtClean="0">
                <a:solidFill>
                  <a:schemeClr val="accent2"/>
                </a:solidFill>
              </a:rPr>
              <a:t>של:</a:t>
            </a:r>
          </a:p>
          <a:p>
            <a:pPr lvl="4" eaLnBrk="1" hangingPunct="1">
              <a:lnSpc>
                <a:spcPct val="120000"/>
              </a:lnSpc>
            </a:pPr>
            <a:r>
              <a:rPr lang="he-IL" sz="1800" b="1" smtClean="0">
                <a:solidFill>
                  <a:schemeClr val="accent2"/>
                </a:solidFill>
              </a:rPr>
              <a:t>מספר התאים- התוספת נגרמת כתוצאה מחלוקת תאים</a:t>
            </a:r>
          </a:p>
          <a:p>
            <a:pPr lvl="4" eaLnBrk="1" hangingPunct="1">
              <a:lnSpc>
                <a:spcPct val="120000"/>
              </a:lnSpc>
            </a:pPr>
            <a:r>
              <a:rPr lang="he-IL" sz="1800" b="1" smtClean="0">
                <a:solidFill>
                  <a:schemeClr val="accent2"/>
                </a:solidFill>
              </a:rPr>
              <a:t>באורך התאים- כתוצאה מתוספת חומרים בתא </a:t>
            </a:r>
          </a:p>
          <a:p>
            <a:pPr lvl="4" eaLnBrk="1" hangingPunct="1">
              <a:lnSpc>
                <a:spcPct val="120000"/>
              </a:lnSpc>
            </a:pPr>
            <a:r>
              <a:rPr lang="he-IL" sz="1800" b="1" smtClean="0">
                <a:solidFill>
                  <a:srgbClr val="333399"/>
                </a:solidFill>
              </a:rPr>
              <a:t>בנפח התאים</a:t>
            </a:r>
            <a:r>
              <a:rPr lang="he-IL" sz="1800" b="1" smtClean="0"/>
              <a:t>- </a:t>
            </a:r>
            <a:r>
              <a:rPr lang="he-IL" sz="1800" b="1" smtClean="0">
                <a:solidFill>
                  <a:schemeClr val="accent2"/>
                </a:solidFill>
              </a:rPr>
              <a:t>כתוצאה מתוספת חומרים בתא </a:t>
            </a:r>
            <a:endParaRPr lang="he-IL" sz="1800" b="1" smtClean="0"/>
          </a:p>
          <a:p>
            <a:pPr eaLnBrk="1" hangingPunct="1">
              <a:lnSpc>
                <a:spcPct val="120000"/>
              </a:lnSpc>
            </a:pPr>
            <a:r>
              <a:rPr lang="he-IL" sz="2800" b="1" smtClean="0"/>
              <a:t>התפתחות היא תוצאה של </a:t>
            </a:r>
            <a:r>
              <a:rPr lang="he-IL" sz="2800" b="1" smtClean="0">
                <a:solidFill>
                  <a:srgbClr val="FF3300"/>
                </a:solidFill>
              </a:rPr>
              <a:t>התמיינות</a:t>
            </a:r>
            <a:r>
              <a:rPr lang="he-IL" sz="2800" b="1" smtClean="0"/>
              <a:t> . תאים מקבלים תפקיד ומבנה מיוחד המתאים לתפקודם ויוצרים רקמות ואיברים. </a:t>
            </a:r>
            <a:endParaRPr lang="en-US" sz="2800" b="1" smtClean="0"/>
          </a:p>
        </p:txBody>
      </p:sp>
      <p:pic>
        <p:nvPicPr>
          <p:cNvPr id="21508" name="Picture 7" descr="success-sun.gif (24866 bytes)"/>
          <p:cNvPicPr>
            <a:picLocks noChangeAspect="1" noChangeArrowheads="1"/>
          </p:cNvPicPr>
          <p:nvPr/>
        </p:nvPicPr>
        <p:blipFill>
          <a:blip r:embed="rId2"/>
          <a:srcRect/>
          <a:stretch>
            <a:fillRect/>
          </a:stretch>
        </p:blipFill>
        <p:spPr bwMode="auto">
          <a:xfrm>
            <a:off x="7092950" y="260350"/>
            <a:ext cx="1584325" cy="1495425"/>
          </a:xfrm>
          <a:prstGeom prst="rect">
            <a:avLst/>
          </a:prstGeom>
          <a:noFill/>
          <a:ln w="9525">
            <a:noFill/>
            <a:miter lim="800000"/>
            <a:headEnd/>
            <a:tailEnd/>
          </a:ln>
        </p:spPr>
      </p:pic>
      <p:sp>
        <p:nvSpPr>
          <p:cNvPr id="21509" name="Text Box 8"/>
          <p:cNvSpPr txBox="1">
            <a:spLocks noChangeArrowheads="1"/>
          </p:cNvSpPr>
          <p:nvPr/>
        </p:nvSpPr>
        <p:spPr bwMode="auto">
          <a:xfrm>
            <a:off x="2411413" y="6453188"/>
            <a:ext cx="4105275" cy="366712"/>
          </a:xfrm>
          <a:prstGeom prst="rect">
            <a:avLst/>
          </a:prstGeom>
          <a:noFill/>
          <a:ln w="9525">
            <a:noFill/>
            <a:miter lim="800000"/>
            <a:headEnd/>
            <a:tailEnd/>
          </a:ln>
        </p:spPr>
        <p:txBody>
          <a:bodyPr>
            <a:spAutoFit/>
          </a:bodyPr>
          <a:lstStyle/>
          <a:p>
            <a:pPr>
              <a:spcBef>
                <a:spcPct val="50000"/>
              </a:spcBef>
            </a:pPr>
            <a:r>
              <a:rPr lang="he-IL">
                <a:hlinkClick r:id="rId3"/>
              </a:rPr>
              <a:t>מידע נוסף בקישור הבא </a:t>
            </a:r>
            <a:endParaRPr lang="en-US"/>
          </a:p>
        </p:txBody>
      </p:sp>
      <p:sp>
        <p:nvSpPr>
          <p:cNvPr id="2" name="Footer Placeholder 1"/>
          <p:cNvSpPr>
            <a:spLocks noGrp="1"/>
          </p:cNvSpPr>
          <p:nvPr>
            <p:ph type="ftr" sz="quarter" idx="11"/>
          </p:nvPr>
        </p:nvSpPr>
        <p:spPr/>
        <p:txBody>
          <a:bodyPr/>
          <a:lstStyle/>
          <a:p>
            <a:r>
              <a:rPr lang="he-IL" smtClean="0"/>
              <a:t>חגית ספקוטי שער הנגב </a:t>
            </a:r>
            <a:endParaRPr lang="he-IL"/>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468313" y="0"/>
            <a:ext cx="8229600" cy="1143000"/>
          </a:xfrm>
        </p:spPr>
        <p:txBody>
          <a:bodyPr>
            <a:normAutofit fontScale="90000"/>
          </a:bodyPr>
          <a:lstStyle/>
          <a:p>
            <a:pPr algn="r" eaLnBrk="1" hangingPunct="1"/>
            <a:r>
              <a:rPr lang="he-IL" sz="4000" b="1" dirty="0" smtClean="0"/>
              <a:t>חלוקת תאים, התארכותם והתמיינותם במהלך הצמיחה</a:t>
            </a:r>
            <a:endParaRPr lang="en-US" sz="4000" dirty="0" smtClean="0"/>
          </a:p>
        </p:txBody>
      </p:sp>
      <p:sp>
        <p:nvSpPr>
          <p:cNvPr id="210947" name="Rectangle 3"/>
          <p:cNvSpPr>
            <a:spLocks noGrp="1" noChangeArrowheads="1"/>
          </p:cNvSpPr>
          <p:nvPr>
            <p:ph type="body" idx="1"/>
          </p:nvPr>
        </p:nvSpPr>
        <p:spPr>
          <a:xfrm>
            <a:off x="3779838" y="1341438"/>
            <a:ext cx="5076825" cy="5111750"/>
          </a:xfrm>
        </p:spPr>
        <p:txBody>
          <a:bodyPr/>
          <a:lstStyle/>
          <a:p>
            <a:pPr eaLnBrk="1" hangingPunct="1">
              <a:lnSpc>
                <a:spcPct val="90000"/>
              </a:lnSpc>
              <a:defRPr/>
            </a:pPr>
            <a:endParaRPr lang="he-IL" smtClean="0"/>
          </a:p>
          <a:p>
            <a:pPr eaLnBrk="1" hangingPunct="1">
              <a:lnSpc>
                <a:spcPct val="90000"/>
              </a:lnSpc>
              <a:defRPr/>
            </a:pPr>
            <a:r>
              <a:rPr lang="he-IL" sz="2800" smtClean="0"/>
              <a:t>הנבט צומח ומתפתח לצמח בוגר. כתוצאה מתוספת תאים, צמיחת התאים בנפחם ואורכם . </a:t>
            </a:r>
          </a:p>
          <a:p>
            <a:pPr eaLnBrk="1" hangingPunct="1">
              <a:lnSpc>
                <a:spcPct val="90000"/>
              </a:lnSpc>
              <a:defRPr/>
            </a:pPr>
            <a:r>
              <a:rPr lang="he-IL" sz="2800" smtClean="0"/>
              <a:t>צמיחתו של צמח אינה שווה בכל חלקיו. היא מתרחשת רק באיברים שיש בהם רקמות </a:t>
            </a:r>
            <a:r>
              <a:rPr lang="he-IL" sz="2800" b="1" smtClean="0">
                <a:solidFill>
                  <a:srgbClr val="FF3300"/>
                </a:solidFill>
                <a:effectLst>
                  <a:outerShdw blurRad="38100" dist="38100" dir="2700000" algn="tl">
                    <a:srgbClr val="C0C0C0"/>
                  </a:outerShdw>
                </a:effectLst>
              </a:rPr>
              <a:t>מריסטמטיות</a:t>
            </a:r>
            <a:r>
              <a:rPr lang="he-IL" sz="2800" b="1" smtClean="0">
                <a:effectLst>
                  <a:outerShdw blurRad="38100" dist="38100" dir="2700000" algn="tl">
                    <a:srgbClr val="C0C0C0"/>
                  </a:outerShdw>
                </a:effectLst>
              </a:rPr>
              <a:t>.</a:t>
            </a:r>
            <a:r>
              <a:rPr lang="he-IL" sz="2800" smtClean="0"/>
              <a:t> </a:t>
            </a:r>
          </a:p>
          <a:p>
            <a:pPr eaLnBrk="1" hangingPunct="1">
              <a:lnSpc>
                <a:spcPct val="90000"/>
              </a:lnSpc>
              <a:defRPr/>
            </a:pPr>
            <a:r>
              <a:rPr lang="he-IL" sz="2800" b="1" smtClean="0"/>
              <a:t>רקמה מריסטמטית- אזור שיוצר תאים חדשים .  מריסטמות נמצאות בקדקודי הצמיחה של הנצר ושל השורש. </a:t>
            </a:r>
          </a:p>
          <a:p>
            <a:pPr eaLnBrk="1" hangingPunct="1">
              <a:lnSpc>
                <a:spcPct val="90000"/>
              </a:lnSpc>
              <a:defRPr/>
            </a:pPr>
            <a:endParaRPr lang="he-IL" sz="2800" b="1" smtClean="0"/>
          </a:p>
        </p:txBody>
      </p:sp>
      <p:pic>
        <p:nvPicPr>
          <p:cNvPr id="22532" name="Picture 6"/>
          <p:cNvPicPr>
            <a:picLocks noChangeAspect="1" noChangeArrowheads="1"/>
          </p:cNvPicPr>
          <p:nvPr/>
        </p:nvPicPr>
        <p:blipFill>
          <a:blip r:embed="rId3"/>
          <a:srcRect/>
          <a:stretch>
            <a:fillRect/>
          </a:stretch>
        </p:blipFill>
        <p:spPr bwMode="auto">
          <a:xfrm>
            <a:off x="323850" y="765175"/>
            <a:ext cx="3114675" cy="3365500"/>
          </a:xfrm>
          <a:prstGeom prst="rect">
            <a:avLst/>
          </a:prstGeom>
          <a:noFill/>
          <a:ln w="38100">
            <a:solidFill>
              <a:srgbClr val="9900FF"/>
            </a:solidFill>
            <a:miter lim="800000"/>
            <a:headEnd/>
            <a:tailEnd/>
          </a:ln>
        </p:spPr>
      </p:pic>
      <p:pic>
        <p:nvPicPr>
          <p:cNvPr id="22533" name="Picture 7"/>
          <p:cNvPicPr>
            <a:picLocks noChangeAspect="1" noChangeArrowheads="1"/>
          </p:cNvPicPr>
          <p:nvPr/>
        </p:nvPicPr>
        <p:blipFill>
          <a:blip r:embed="rId4"/>
          <a:srcRect/>
          <a:stretch>
            <a:fillRect/>
          </a:stretch>
        </p:blipFill>
        <p:spPr bwMode="auto">
          <a:xfrm>
            <a:off x="395288" y="4265613"/>
            <a:ext cx="2881312" cy="2592387"/>
          </a:xfrm>
          <a:prstGeom prst="rect">
            <a:avLst/>
          </a:prstGeom>
          <a:noFill/>
          <a:ln w="38100">
            <a:solidFill>
              <a:srgbClr val="9900FF"/>
            </a:solidFill>
            <a:miter lim="800000"/>
            <a:headEnd/>
            <a:tailEnd/>
          </a:ln>
        </p:spPr>
      </p:pic>
      <p:sp>
        <p:nvSpPr>
          <p:cNvPr id="210952" name="Text Box 8"/>
          <p:cNvSpPr txBox="1">
            <a:spLocks noChangeArrowheads="1"/>
          </p:cNvSpPr>
          <p:nvPr/>
        </p:nvSpPr>
        <p:spPr bwMode="auto">
          <a:xfrm>
            <a:off x="468313" y="4292600"/>
            <a:ext cx="719137" cy="779463"/>
          </a:xfrm>
          <a:prstGeom prst="rect">
            <a:avLst/>
          </a:prstGeom>
          <a:solidFill>
            <a:schemeClr val="bg1"/>
          </a:solidFill>
          <a:ln w="9525">
            <a:noFill/>
            <a:miter lim="800000"/>
            <a:headEnd/>
            <a:tailEnd/>
          </a:ln>
          <a:effectLst/>
        </p:spPr>
        <p:txBody>
          <a:bodyPr>
            <a:spAutoFit/>
          </a:bodyPr>
          <a:lstStyle/>
          <a:p>
            <a:pPr>
              <a:spcBef>
                <a:spcPct val="50000"/>
              </a:spcBef>
              <a:defRPr/>
            </a:pPr>
            <a:r>
              <a:rPr lang="he-IL" b="1">
                <a:effectLst>
                  <a:outerShdw blurRad="38100" dist="38100" dir="2700000" algn="tl">
                    <a:srgbClr val="C0C0C0"/>
                  </a:outerShdw>
                </a:effectLst>
                <a:latin typeface="Arial" charset="0"/>
                <a:cs typeface="Arial" charset="0"/>
              </a:rPr>
              <a:t>שורש</a:t>
            </a:r>
          </a:p>
          <a:p>
            <a:pPr>
              <a:spcBef>
                <a:spcPct val="50000"/>
              </a:spcBef>
              <a:defRPr/>
            </a:pPr>
            <a:endParaRPr lang="en-US" b="1">
              <a:effectLst>
                <a:outerShdw blurRad="38100" dist="38100" dir="2700000" algn="tl">
                  <a:srgbClr val="C0C0C0"/>
                </a:outerShdw>
              </a:effectLst>
              <a:latin typeface="Arial" charset="0"/>
              <a:cs typeface="Arial" charset="0"/>
            </a:endParaRPr>
          </a:p>
        </p:txBody>
      </p:sp>
      <p:sp>
        <p:nvSpPr>
          <p:cNvPr id="210953" name="Text Box 9"/>
          <p:cNvSpPr txBox="1">
            <a:spLocks noChangeArrowheads="1"/>
          </p:cNvSpPr>
          <p:nvPr/>
        </p:nvSpPr>
        <p:spPr bwMode="auto">
          <a:xfrm>
            <a:off x="2555875" y="3716338"/>
            <a:ext cx="719138" cy="366712"/>
          </a:xfrm>
          <a:prstGeom prst="rect">
            <a:avLst/>
          </a:prstGeom>
          <a:solidFill>
            <a:schemeClr val="bg1"/>
          </a:solidFill>
          <a:ln w="9525">
            <a:noFill/>
            <a:miter lim="800000"/>
            <a:headEnd/>
            <a:tailEnd/>
          </a:ln>
          <a:effectLst/>
        </p:spPr>
        <p:txBody>
          <a:bodyPr>
            <a:spAutoFit/>
          </a:bodyPr>
          <a:lstStyle/>
          <a:p>
            <a:pPr>
              <a:spcBef>
                <a:spcPct val="50000"/>
              </a:spcBef>
              <a:defRPr/>
            </a:pPr>
            <a:r>
              <a:rPr lang="he-IL" b="1">
                <a:effectLst>
                  <a:outerShdw blurRad="38100" dist="38100" dir="2700000" algn="tl">
                    <a:srgbClr val="C0C0C0"/>
                  </a:outerShdw>
                </a:effectLst>
                <a:latin typeface="Arial" charset="0"/>
                <a:cs typeface="Arial" charset="0"/>
              </a:rPr>
              <a:t>גבעול</a:t>
            </a:r>
            <a:endParaRPr lang="en-US" b="1">
              <a:effectLst>
                <a:outerShdw blurRad="38100" dist="38100" dir="2700000" algn="tl">
                  <a:srgbClr val="C0C0C0"/>
                </a:outerShdw>
              </a:effectLst>
              <a:latin typeface="Arial" charset="0"/>
              <a:cs typeface="Arial" charset="0"/>
            </a:endParaRPr>
          </a:p>
        </p:txBody>
      </p:sp>
      <p:sp>
        <p:nvSpPr>
          <p:cNvPr id="210954" name="Text Box 10"/>
          <p:cNvSpPr txBox="1">
            <a:spLocks noChangeArrowheads="1"/>
          </p:cNvSpPr>
          <p:nvPr/>
        </p:nvSpPr>
        <p:spPr bwMode="auto">
          <a:xfrm>
            <a:off x="3284538" y="4233863"/>
            <a:ext cx="719137" cy="779462"/>
          </a:xfrm>
          <a:prstGeom prst="rect">
            <a:avLst/>
          </a:prstGeom>
          <a:solidFill>
            <a:schemeClr val="bg1"/>
          </a:solidFill>
          <a:ln w="9525">
            <a:noFill/>
            <a:miter lim="800000"/>
            <a:headEnd/>
            <a:tailEnd/>
          </a:ln>
          <a:effectLst/>
        </p:spPr>
        <p:txBody>
          <a:bodyPr>
            <a:spAutoFit/>
          </a:bodyPr>
          <a:lstStyle/>
          <a:p>
            <a:pPr>
              <a:spcBef>
                <a:spcPct val="50000"/>
              </a:spcBef>
              <a:defRPr/>
            </a:pPr>
            <a:r>
              <a:rPr lang="he-IL" b="1">
                <a:effectLst>
                  <a:outerShdw blurRad="38100" dist="38100" dir="2700000" algn="tl">
                    <a:srgbClr val="C0C0C0"/>
                  </a:outerShdw>
                </a:effectLst>
                <a:latin typeface="Arial" charset="0"/>
                <a:cs typeface="Arial" charset="0"/>
              </a:rPr>
              <a:t>שורש</a:t>
            </a:r>
          </a:p>
          <a:p>
            <a:pPr>
              <a:spcBef>
                <a:spcPct val="50000"/>
              </a:spcBef>
              <a:defRPr/>
            </a:pPr>
            <a:endParaRPr lang="en-US" b="1">
              <a:effectLst>
                <a:outerShdw blurRad="38100" dist="38100" dir="2700000" algn="tl">
                  <a:srgbClr val="C0C0C0"/>
                </a:outerShdw>
              </a:effectLst>
              <a:latin typeface="Arial" charset="0"/>
              <a:cs typeface="Arial" charset="0"/>
            </a:endParaRPr>
          </a:p>
        </p:txBody>
      </p:sp>
      <p:sp>
        <p:nvSpPr>
          <p:cNvPr id="210955" name="Text Box 11"/>
          <p:cNvSpPr txBox="1">
            <a:spLocks noChangeArrowheads="1"/>
          </p:cNvSpPr>
          <p:nvPr/>
        </p:nvSpPr>
        <p:spPr bwMode="auto">
          <a:xfrm>
            <a:off x="3470275" y="766763"/>
            <a:ext cx="719138" cy="366712"/>
          </a:xfrm>
          <a:prstGeom prst="rect">
            <a:avLst/>
          </a:prstGeom>
          <a:solidFill>
            <a:schemeClr val="bg1"/>
          </a:solidFill>
          <a:ln w="9525">
            <a:noFill/>
            <a:miter lim="800000"/>
            <a:headEnd/>
            <a:tailEnd/>
          </a:ln>
          <a:effectLst/>
        </p:spPr>
        <p:txBody>
          <a:bodyPr>
            <a:spAutoFit/>
          </a:bodyPr>
          <a:lstStyle/>
          <a:p>
            <a:pPr>
              <a:spcBef>
                <a:spcPct val="50000"/>
              </a:spcBef>
              <a:defRPr/>
            </a:pPr>
            <a:r>
              <a:rPr lang="he-IL" b="1">
                <a:effectLst>
                  <a:outerShdw blurRad="38100" dist="38100" dir="2700000" algn="tl">
                    <a:srgbClr val="C0C0C0"/>
                  </a:outerShdw>
                </a:effectLst>
                <a:latin typeface="Arial" charset="0"/>
                <a:cs typeface="Arial" charset="0"/>
              </a:rPr>
              <a:t>גבעול</a:t>
            </a:r>
            <a:endParaRPr lang="en-US" b="1">
              <a:effectLst>
                <a:outerShdw blurRad="38100" dist="38100" dir="2700000" algn="tl">
                  <a:srgbClr val="C0C0C0"/>
                </a:outerShdw>
              </a:effectLst>
              <a:latin typeface="Arial" charset="0"/>
              <a:cs typeface="Arial" charset="0"/>
            </a:endParaRPr>
          </a:p>
        </p:txBody>
      </p:sp>
      <p:sp>
        <p:nvSpPr>
          <p:cNvPr id="22538" name="Line 12"/>
          <p:cNvSpPr>
            <a:spLocks noChangeShapeType="1"/>
          </p:cNvSpPr>
          <p:nvPr/>
        </p:nvSpPr>
        <p:spPr bwMode="auto">
          <a:xfrm flipH="1">
            <a:off x="2124075" y="4581525"/>
            <a:ext cx="4248150" cy="1511300"/>
          </a:xfrm>
          <a:prstGeom prst="line">
            <a:avLst/>
          </a:prstGeom>
          <a:noFill/>
          <a:ln w="9525">
            <a:solidFill>
              <a:schemeClr val="tx1"/>
            </a:solidFill>
            <a:round/>
            <a:headEnd/>
            <a:tailEnd type="triangle" w="med" len="med"/>
          </a:ln>
        </p:spPr>
        <p:txBody>
          <a:bodyPr/>
          <a:lstStyle/>
          <a:p>
            <a:endParaRPr lang="he-IL"/>
          </a:p>
        </p:txBody>
      </p:sp>
      <p:sp>
        <p:nvSpPr>
          <p:cNvPr id="22539" name="Line 13"/>
          <p:cNvSpPr>
            <a:spLocks noChangeShapeType="1"/>
          </p:cNvSpPr>
          <p:nvPr/>
        </p:nvSpPr>
        <p:spPr bwMode="auto">
          <a:xfrm flipH="1" flipV="1">
            <a:off x="1979613" y="1268413"/>
            <a:ext cx="4321175" cy="3240087"/>
          </a:xfrm>
          <a:prstGeom prst="line">
            <a:avLst/>
          </a:prstGeom>
          <a:noFill/>
          <a:ln w="9525">
            <a:solidFill>
              <a:schemeClr val="tx1"/>
            </a:solidFill>
            <a:round/>
            <a:headEnd/>
            <a:tailEnd type="triangle" w="med" len="med"/>
          </a:ln>
        </p:spPr>
        <p:txBody>
          <a:bodyPr/>
          <a:lstStyle/>
          <a:p>
            <a:endParaRPr lang="he-IL"/>
          </a:p>
        </p:txBody>
      </p:sp>
      <p:sp>
        <p:nvSpPr>
          <p:cNvPr id="2" name="Footer Placeholder 1"/>
          <p:cNvSpPr>
            <a:spLocks noGrp="1"/>
          </p:cNvSpPr>
          <p:nvPr>
            <p:ph type="ftr" sz="quarter" idx="11"/>
          </p:nvPr>
        </p:nvSpPr>
        <p:spPr/>
        <p:txBody>
          <a:bodyPr/>
          <a:lstStyle/>
          <a:p>
            <a:r>
              <a:rPr lang="he-IL" smtClean="0"/>
              <a:t>חגית ספקוטי שער הנגב </a:t>
            </a:r>
            <a:endParaRPr lang="he-IL"/>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normAutofit fontScale="90000"/>
          </a:bodyPr>
          <a:lstStyle/>
          <a:p>
            <a:pPr>
              <a:defRPr/>
            </a:pPr>
            <a:r>
              <a:rPr lang="he-IL" b="1" dirty="0" smtClean="0">
                <a:effectLst>
                  <a:outerShdw blurRad="38100" dist="38100" dir="2700000" algn="tl">
                    <a:srgbClr val="C0C0C0"/>
                  </a:outerShdw>
                </a:effectLst>
              </a:rPr>
              <a:t>הצמיחה והתפתחות</a:t>
            </a:r>
            <a:br>
              <a:rPr lang="he-IL" b="1" dirty="0" smtClean="0">
                <a:effectLst>
                  <a:outerShdw blurRad="38100" dist="38100" dir="2700000" algn="tl">
                    <a:srgbClr val="C0C0C0"/>
                  </a:outerShdw>
                </a:effectLst>
              </a:rPr>
            </a:br>
            <a:r>
              <a:rPr lang="he-IL" dirty="0" smtClean="0"/>
              <a:t> </a:t>
            </a:r>
            <a:r>
              <a:rPr lang="en-US" sz="1300" dirty="0" smtClean="0">
                <a:hlinkClick r:id="rId3"/>
              </a:rPr>
              <a:t>http://youtu.be/S9KJhynEPNw</a:t>
            </a:r>
            <a:endParaRPr lang="en-US" sz="1300" dirty="0" smtClean="0"/>
          </a:p>
        </p:txBody>
      </p:sp>
      <p:sp>
        <p:nvSpPr>
          <p:cNvPr id="23555" name="Rectangle 3"/>
          <p:cNvSpPr>
            <a:spLocks noGrp="1" noChangeArrowheads="1"/>
          </p:cNvSpPr>
          <p:nvPr>
            <p:ph type="body" idx="1"/>
          </p:nvPr>
        </p:nvSpPr>
        <p:spPr>
          <a:xfrm>
            <a:off x="3563938" y="1600200"/>
            <a:ext cx="5122862" cy="4637088"/>
          </a:xfrm>
          <a:solidFill>
            <a:schemeClr val="bg1"/>
          </a:solidFill>
        </p:spPr>
        <p:txBody>
          <a:bodyPr/>
          <a:lstStyle/>
          <a:p>
            <a:pPr eaLnBrk="1" hangingPunct="1"/>
            <a:r>
              <a:rPr lang="he-IL" sz="1800" b="1" smtClean="0"/>
              <a:t>הצמח גדל ומתפתח באמצעות יצירת איברים חדשים וצמיחה של איברים קיימים. רק אזורים מסויימים בגבעול ובשורש צומחים והם קצה השורש וקצה הגבעול . רק באזורים אלו קיימת </a:t>
            </a:r>
            <a:r>
              <a:rPr lang="he-IL" sz="1800" b="1" smtClean="0">
                <a:solidFill>
                  <a:srgbClr val="FF3300"/>
                </a:solidFill>
              </a:rPr>
              <a:t>רקמה מריסטמטית</a:t>
            </a:r>
            <a:r>
              <a:rPr lang="he-IL" sz="1800" b="1" smtClean="0"/>
              <a:t> שהיא רקמה היוצרת תאים חדשים.  התאים החדשים דוחקים את התאים המבוגרים יותר קדימה וכך צומח הגבעול או השורש. </a:t>
            </a:r>
          </a:p>
          <a:p>
            <a:pPr eaLnBrk="1" hangingPunct="1"/>
            <a:r>
              <a:rPr lang="he-IL" sz="1800" b="1" smtClean="0"/>
              <a:t> באזור ההתארכות התאים החדשים (העובריים) </a:t>
            </a:r>
            <a:r>
              <a:rPr lang="he-IL" sz="1800" b="1" smtClean="0">
                <a:solidFill>
                  <a:srgbClr val="FF3300"/>
                </a:solidFill>
              </a:rPr>
              <a:t>גדלים במימדיהם ובנפחם</a:t>
            </a:r>
            <a:r>
              <a:rPr lang="he-IL" sz="1800" b="1" smtClean="0"/>
              <a:t>  כתוצאה מיצירת חומרי מבנה חדשים לתאים. בשלב הבא תאים אלו עוברים התמיינות – מקבלים את הצורה והתפקיד של הרקמה אליה הם שייכים.</a:t>
            </a:r>
          </a:p>
          <a:p>
            <a:pPr eaLnBrk="1" hangingPunct="1">
              <a:buFontTx/>
              <a:buNone/>
            </a:pPr>
            <a:r>
              <a:rPr lang="he-IL" sz="1800" b="1" smtClean="0"/>
              <a:t>חלק הופכים לתאי אפידרמיס, חלק - לתאי שיפה, לעצה, לסיבים, ליונקות, לפיוניות וכד'</a:t>
            </a:r>
            <a:r>
              <a:rPr lang="en-US" sz="2800" smtClean="0"/>
              <a:t> </a:t>
            </a:r>
            <a:endParaRPr lang="he-IL" sz="1800" b="1" smtClean="0"/>
          </a:p>
        </p:txBody>
      </p:sp>
      <p:pic>
        <p:nvPicPr>
          <p:cNvPr id="23556" name="Picture 6"/>
          <p:cNvPicPr>
            <a:picLocks noChangeAspect="1" noChangeArrowheads="1"/>
          </p:cNvPicPr>
          <p:nvPr/>
        </p:nvPicPr>
        <p:blipFill>
          <a:blip r:embed="rId4"/>
          <a:srcRect/>
          <a:stretch>
            <a:fillRect/>
          </a:stretch>
        </p:blipFill>
        <p:spPr bwMode="auto">
          <a:xfrm>
            <a:off x="323850" y="1484313"/>
            <a:ext cx="3168650" cy="4287837"/>
          </a:xfrm>
          <a:prstGeom prst="rect">
            <a:avLst/>
          </a:prstGeom>
          <a:noFill/>
          <a:ln w="9525">
            <a:noFill/>
            <a:miter lim="800000"/>
            <a:headEnd/>
            <a:tailEnd/>
          </a:ln>
        </p:spPr>
      </p:pic>
      <p:sp>
        <p:nvSpPr>
          <p:cNvPr id="23557" name="Text Box 7"/>
          <p:cNvSpPr txBox="1">
            <a:spLocks noChangeArrowheads="1"/>
          </p:cNvSpPr>
          <p:nvPr/>
        </p:nvSpPr>
        <p:spPr bwMode="auto">
          <a:xfrm>
            <a:off x="0" y="5876925"/>
            <a:ext cx="2305050" cy="366713"/>
          </a:xfrm>
          <a:prstGeom prst="rect">
            <a:avLst/>
          </a:prstGeom>
          <a:noFill/>
          <a:ln w="9525">
            <a:noFill/>
            <a:miter lim="800000"/>
            <a:headEnd/>
            <a:tailEnd/>
          </a:ln>
        </p:spPr>
        <p:txBody>
          <a:bodyPr>
            <a:spAutoFit/>
          </a:bodyPr>
          <a:lstStyle/>
          <a:p>
            <a:pPr>
              <a:spcBef>
                <a:spcPct val="50000"/>
              </a:spcBef>
            </a:pPr>
            <a:r>
              <a:rPr lang="he-IL" b="1"/>
              <a:t>חתך בשורש</a:t>
            </a:r>
            <a:endParaRPr lang="en-US" b="1"/>
          </a:p>
        </p:txBody>
      </p:sp>
      <p:sp>
        <p:nvSpPr>
          <p:cNvPr id="23558" name="Text Box 8"/>
          <p:cNvSpPr txBox="1">
            <a:spLocks noChangeArrowheads="1"/>
          </p:cNvSpPr>
          <p:nvPr/>
        </p:nvSpPr>
        <p:spPr bwMode="auto">
          <a:xfrm>
            <a:off x="4284663" y="6308725"/>
            <a:ext cx="4175125" cy="366713"/>
          </a:xfrm>
          <a:prstGeom prst="rect">
            <a:avLst/>
          </a:prstGeom>
          <a:noFill/>
          <a:ln w="9525">
            <a:noFill/>
            <a:miter lim="800000"/>
            <a:headEnd/>
            <a:tailEnd/>
          </a:ln>
        </p:spPr>
        <p:txBody>
          <a:bodyPr>
            <a:spAutoFit/>
          </a:bodyPr>
          <a:lstStyle/>
          <a:p>
            <a:pPr>
              <a:spcBef>
                <a:spcPct val="50000"/>
              </a:spcBef>
            </a:pPr>
            <a:r>
              <a:rPr lang="he-IL" b="1">
                <a:hlinkClick r:id="rId5"/>
              </a:rPr>
              <a:t>הסבר מפורט תמצאו בקישור הבא</a:t>
            </a:r>
            <a:r>
              <a:rPr lang="he-IL">
                <a:hlinkClick r:id="rId5"/>
              </a:rPr>
              <a:t> </a:t>
            </a:r>
            <a:endParaRPr lang="en-US"/>
          </a:p>
        </p:txBody>
      </p:sp>
      <p:sp>
        <p:nvSpPr>
          <p:cNvPr id="2" name="Footer Placeholder 1"/>
          <p:cNvSpPr>
            <a:spLocks noGrp="1"/>
          </p:cNvSpPr>
          <p:nvPr>
            <p:ph type="ftr" sz="quarter" idx="11"/>
          </p:nvPr>
        </p:nvSpPr>
        <p:spPr/>
        <p:txBody>
          <a:bodyPr/>
          <a:lstStyle/>
          <a:p>
            <a:r>
              <a:rPr lang="he-IL" smtClean="0"/>
              <a:t>חגית ספקוטי שער הנגב </a:t>
            </a:r>
            <a:endParaRPr lang="he-IL"/>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38" name="Rectangle 2"/>
          <p:cNvSpPr>
            <a:spLocks noGrp="1" noChangeArrowheads="1"/>
          </p:cNvSpPr>
          <p:nvPr>
            <p:ph type="title"/>
          </p:nvPr>
        </p:nvSpPr>
        <p:spPr>
          <a:xfrm>
            <a:off x="1476375" y="260350"/>
            <a:ext cx="5472113" cy="836613"/>
          </a:xfrm>
          <a:solidFill>
            <a:schemeClr val="folHlink"/>
          </a:solidFill>
          <a:scene3d>
            <a:camera prst="legacyObliqueTopRight"/>
            <a:lightRig rig="legacyFlat3" dir="b"/>
          </a:scene3d>
          <a:sp3d extrusionH="430200" prstMaterial="legacyMatte">
            <a:bevelT w="13500" h="13500" prst="angle"/>
            <a:bevelB w="13500" h="13500" prst="angle"/>
            <a:extrusionClr>
              <a:schemeClr val="folHlink"/>
            </a:extrusionClr>
          </a:sp3d>
        </p:spPr>
        <p:txBody>
          <a:bodyPr>
            <a:flatTx/>
          </a:bodyPr>
          <a:lstStyle/>
          <a:p>
            <a:pPr eaLnBrk="1" hangingPunct="1">
              <a:defRPr/>
            </a:pPr>
            <a:r>
              <a:rPr lang="he-IL" b="1" smtClean="0">
                <a:solidFill>
                  <a:srgbClr val="FFFF99"/>
                </a:solidFill>
                <a:effectLst>
                  <a:outerShdw blurRad="38100" dist="38100" dir="2700000" algn="tl">
                    <a:srgbClr val="000000"/>
                  </a:outerShdw>
                </a:effectLst>
              </a:rPr>
              <a:t>גדילה והתפתחות </a:t>
            </a:r>
            <a:endParaRPr lang="en-US" b="1" smtClean="0">
              <a:solidFill>
                <a:srgbClr val="FFFF99"/>
              </a:solidFill>
              <a:effectLst>
                <a:outerShdw blurRad="38100" dist="38100" dir="2700000" algn="tl">
                  <a:srgbClr val="000000"/>
                </a:outerShdw>
              </a:effectLst>
            </a:endParaRPr>
          </a:p>
        </p:txBody>
      </p:sp>
      <p:sp>
        <p:nvSpPr>
          <p:cNvPr id="219139" name="Rectangle 3"/>
          <p:cNvSpPr>
            <a:spLocks noGrp="1" noChangeArrowheads="1"/>
          </p:cNvSpPr>
          <p:nvPr>
            <p:ph type="body" idx="1"/>
          </p:nvPr>
        </p:nvSpPr>
        <p:spPr>
          <a:xfrm>
            <a:off x="-22225" y="1125538"/>
            <a:ext cx="9166225" cy="5399087"/>
          </a:xfrm>
        </p:spPr>
        <p:txBody>
          <a:bodyPr/>
          <a:lstStyle/>
          <a:p>
            <a:pPr eaLnBrk="1" hangingPunct="1">
              <a:lnSpc>
                <a:spcPct val="90000"/>
              </a:lnSpc>
              <a:defRPr/>
            </a:pPr>
            <a:r>
              <a:rPr lang="he-IL" sz="2800" dirty="0" smtClean="0"/>
              <a:t>גדילה והתפתחות הם תוצאה של התארכות הצמח בשני קצותיו </a:t>
            </a:r>
            <a:r>
              <a:rPr lang="he-IL" sz="2800" dirty="0" smtClean="0">
                <a:hlinkClick r:id="rId3"/>
              </a:rPr>
              <a:t>והתעבותו</a:t>
            </a:r>
            <a:r>
              <a:rPr lang="he-IL" sz="2800" dirty="0" smtClean="0"/>
              <a:t>. </a:t>
            </a:r>
          </a:p>
          <a:p>
            <a:pPr eaLnBrk="1" hangingPunct="1">
              <a:lnSpc>
                <a:spcPct val="90000"/>
              </a:lnSpc>
              <a:defRPr/>
            </a:pPr>
            <a:r>
              <a:rPr lang="he-IL" sz="2800" b="1" dirty="0" smtClean="0"/>
              <a:t>הגדילה וההתפתחות מושפעים מגורמים חיצוניים ופנימיים:</a:t>
            </a:r>
          </a:p>
          <a:p>
            <a:pPr eaLnBrk="1" hangingPunct="1">
              <a:lnSpc>
                <a:spcPct val="90000"/>
              </a:lnSpc>
              <a:defRPr/>
            </a:pPr>
            <a:r>
              <a:rPr lang="he-IL" sz="3600" b="1" dirty="0" smtClean="0">
                <a:solidFill>
                  <a:srgbClr val="FF3300"/>
                </a:solidFill>
                <a:effectLst>
                  <a:outerShdw blurRad="38100" dist="38100" dir="2700000" algn="tl">
                    <a:srgbClr val="C0C0C0"/>
                  </a:outerShdw>
                </a:effectLst>
              </a:rPr>
              <a:t>גורמים פנימיים :הורמונים</a:t>
            </a:r>
          </a:p>
          <a:p>
            <a:pPr eaLnBrk="1" hangingPunct="1">
              <a:lnSpc>
                <a:spcPct val="90000"/>
              </a:lnSpc>
              <a:defRPr/>
            </a:pPr>
            <a:r>
              <a:rPr lang="he-IL" sz="3600" b="1" dirty="0" smtClean="0">
                <a:solidFill>
                  <a:schemeClr val="accent2"/>
                </a:solidFill>
                <a:effectLst>
                  <a:outerShdw blurRad="38100" dist="38100" dir="2700000" algn="tl">
                    <a:srgbClr val="C0C0C0"/>
                  </a:outerShdw>
                </a:effectLst>
              </a:rPr>
              <a:t>גורמים חיצוניים</a:t>
            </a:r>
            <a:endParaRPr lang="he-IL" sz="2800" dirty="0" smtClean="0">
              <a:solidFill>
                <a:schemeClr val="accent2"/>
              </a:solidFill>
            </a:endParaRPr>
          </a:p>
          <a:p>
            <a:pPr lvl="2" eaLnBrk="1" hangingPunct="1">
              <a:lnSpc>
                <a:spcPct val="90000"/>
              </a:lnSpc>
              <a:defRPr/>
            </a:pPr>
            <a:r>
              <a:rPr lang="he-IL" sz="3200" b="1" dirty="0" smtClean="0">
                <a:solidFill>
                  <a:schemeClr val="accent2"/>
                </a:solidFill>
                <a:effectLst>
                  <a:outerShdw blurRad="38100" dist="38100" dir="2700000" algn="tl">
                    <a:srgbClr val="C0C0C0"/>
                  </a:outerShdw>
                </a:effectLst>
              </a:rPr>
              <a:t>אור</a:t>
            </a:r>
          </a:p>
          <a:p>
            <a:pPr lvl="2" eaLnBrk="1" hangingPunct="1">
              <a:lnSpc>
                <a:spcPct val="90000"/>
              </a:lnSpc>
              <a:defRPr/>
            </a:pPr>
            <a:r>
              <a:rPr lang="he-IL" sz="3200" b="1" dirty="0" smtClean="0">
                <a:solidFill>
                  <a:schemeClr val="accent2"/>
                </a:solidFill>
                <a:effectLst>
                  <a:outerShdw blurRad="38100" dist="38100" dir="2700000" algn="tl">
                    <a:srgbClr val="C0C0C0"/>
                  </a:outerShdw>
                </a:effectLst>
              </a:rPr>
              <a:t>קרקע ומינרלים</a:t>
            </a:r>
          </a:p>
          <a:p>
            <a:pPr lvl="2" eaLnBrk="1" hangingPunct="1">
              <a:lnSpc>
                <a:spcPct val="90000"/>
              </a:lnSpc>
              <a:defRPr/>
            </a:pPr>
            <a:r>
              <a:rPr lang="he-IL" sz="3200" b="1" dirty="0" smtClean="0">
                <a:solidFill>
                  <a:schemeClr val="accent2"/>
                </a:solidFill>
                <a:effectLst>
                  <a:outerShdw blurRad="38100" dist="38100" dir="2700000" algn="tl">
                    <a:srgbClr val="C0C0C0"/>
                  </a:outerShdw>
                </a:effectLst>
              </a:rPr>
              <a:t>טמפרטורה</a:t>
            </a:r>
          </a:p>
          <a:p>
            <a:pPr lvl="2" eaLnBrk="1" hangingPunct="1">
              <a:lnSpc>
                <a:spcPct val="90000"/>
              </a:lnSpc>
              <a:defRPr/>
            </a:pPr>
            <a:r>
              <a:rPr lang="he-IL" sz="3200" b="1" dirty="0" smtClean="0">
                <a:solidFill>
                  <a:schemeClr val="accent2"/>
                </a:solidFill>
                <a:effectLst>
                  <a:outerShdw blurRad="38100" dist="38100" dir="2700000" algn="tl">
                    <a:srgbClr val="C0C0C0"/>
                  </a:outerShdw>
                </a:effectLst>
              </a:rPr>
              <a:t>מים</a:t>
            </a:r>
          </a:p>
          <a:p>
            <a:pPr lvl="2" eaLnBrk="1" hangingPunct="1">
              <a:lnSpc>
                <a:spcPct val="90000"/>
              </a:lnSpc>
              <a:defRPr/>
            </a:pPr>
            <a:r>
              <a:rPr lang="he-IL" sz="3200" b="1" dirty="0" smtClean="0">
                <a:solidFill>
                  <a:schemeClr val="accent2"/>
                </a:solidFill>
                <a:effectLst>
                  <a:outerShdw blurRad="38100" dist="38100" dir="2700000" algn="tl">
                    <a:srgbClr val="C0C0C0"/>
                  </a:outerShdw>
                </a:effectLst>
              </a:rPr>
              <a:t>הרכב האוויר</a:t>
            </a:r>
          </a:p>
        </p:txBody>
      </p:sp>
      <p:pic>
        <p:nvPicPr>
          <p:cNvPr id="24580" name="Picture 4" descr="fig1"/>
          <p:cNvPicPr>
            <a:picLocks noChangeAspect="1" noChangeArrowheads="1"/>
          </p:cNvPicPr>
          <p:nvPr/>
        </p:nvPicPr>
        <p:blipFill>
          <a:blip r:embed="rId4"/>
          <a:srcRect b="13519"/>
          <a:stretch>
            <a:fillRect/>
          </a:stretch>
        </p:blipFill>
        <p:spPr bwMode="auto">
          <a:xfrm>
            <a:off x="250825" y="3357563"/>
            <a:ext cx="5000625" cy="3097212"/>
          </a:xfrm>
          <a:prstGeom prst="rect">
            <a:avLst/>
          </a:prstGeom>
          <a:noFill/>
          <a:ln w="9525">
            <a:noFill/>
            <a:miter lim="800000"/>
            <a:headEnd/>
            <a:tailEnd/>
          </a:ln>
        </p:spPr>
      </p:pic>
      <p:pic>
        <p:nvPicPr>
          <p:cNvPr id="24581" name="Picture 5" descr="Sunflower"/>
          <p:cNvPicPr>
            <a:picLocks noChangeAspect="1" noChangeArrowheads="1" noCrop="1"/>
          </p:cNvPicPr>
          <p:nvPr/>
        </p:nvPicPr>
        <p:blipFill>
          <a:blip r:embed="rId5"/>
          <a:srcRect/>
          <a:stretch>
            <a:fillRect/>
          </a:stretch>
        </p:blipFill>
        <p:spPr bwMode="auto">
          <a:xfrm>
            <a:off x="7164388" y="188913"/>
            <a:ext cx="657225" cy="1381125"/>
          </a:xfrm>
          <a:prstGeom prst="rect">
            <a:avLst/>
          </a:prstGeom>
          <a:noFill/>
          <a:ln w="9525">
            <a:noFill/>
            <a:miter lim="800000"/>
            <a:headEnd/>
            <a:tailEnd/>
          </a:ln>
        </p:spPr>
      </p:pic>
      <p:sp>
        <p:nvSpPr>
          <p:cNvPr id="219142" name="Rectangle 6"/>
          <p:cNvSpPr>
            <a:spLocks noChangeArrowheads="1"/>
          </p:cNvSpPr>
          <p:nvPr/>
        </p:nvSpPr>
        <p:spPr bwMode="auto">
          <a:xfrm>
            <a:off x="5435600" y="3644900"/>
            <a:ext cx="2439988" cy="2663825"/>
          </a:xfrm>
          <a:prstGeom prst="rect">
            <a:avLst/>
          </a:prstGeom>
          <a:solidFill>
            <a:schemeClr val="accent2"/>
          </a:solidFill>
          <a:ln w="9525">
            <a:noFill/>
            <a:miter lim="800000"/>
            <a:headEnd/>
            <a:tailEnd/>
          </a:ln>
          <a:effectLst/>
        </p:spPr>
        <p:txBody>
          <a:bodyPr/>
          <a:lstStyle/>
          <a:p>
            <a:pPr marL="342900" indent="-342900">
              <a:spcBef>
                <a:spcPct val="20000"/>
              </a:spcBef>
              <a:defRPr/>
            </a:pPr>
            <a:r>
              <a:rPr lang="he-IL" sz="2400" b="1">
                <a:solidFill>
                  <a:schemeClr val="bg1"/>
                </a:solidFill>
                <a:effectLst>
                  <a:outerShdw blurRad="38100" dist="38100" dir="2700000" algn="tl">
                    <a:srgbClr val="000000"/>
                  </a:outerShdw>
                </a:effectLst>
                <a:latin typeface="Arial" charset="0"/>
                <a:cs typeface="Arial" charset="0"/>
              </a:rPr>
              <a:t>האור</a:t>
            </a:r>
          </a:p>
          <a:p>
            <a:pPr marL="342900" indent="-342900">
              <a:spcBef>
                <a:spcPct val="20000"/>
              </a:spcBef>
              <a:defRPr/>
            </a:pPr>
            <a:r>
              <a:rPr lang="he-IL" sz="2400" b="1">
                <a:solidFill>
                  <a:schemeClr val="bg1"/>
                </a:solidFill>
                <a:effectLst>
                  <a:outerShdw blurRad="38100" dist="38100" dir="2700000" algn="tl">
                    <a:srgbClr val="000000"/>
                  </a:outerShdw>
                </a:effectLst>
                <a:latin typeface="Arial" charset="0"/>
                <a:cs typeface="Arial" charset="0"/>
              </a:rPr>
              <a:t>קרקע</a:t>
            </a:r>
          </a:p>
          <a:p>
            <a:pPr marL="342900" indent="-342900">
              <a:spcBef>
                <a:spcPct val="20000"/>
              </a:spcBef>
              <a:defRPr/>
            </a:pPr>
            <a:r>
              <a:rPr lang="he-IL" sz="2400" b="1">
                <a:solidFill>
                  <a:schemeClr val="bg1"/>
                </a:solidFill>
                <a:effectLst>
                  <a:outerShdw blurRad="38100" dist="38100" dir="2700000" algn="tl">
                    <a:srgbClr val="000000"/>
                  </a:outerShdw>
                </a:effectLst>
                <a:latin typeface="Arial" charset="0"/>
                <a:cs typeface="Arial" charset="0"/>
              </a:rPr>
              <a:t>מינרלים</a:t>
            </a:r>
          </a:p>
          <a:p>
            <a:pPr marL="342900" indent="-342900">
              <a:spcBef>
                <a:spcPct val="20000"/>
              </a:spcBef>
              <a:defRPr/>
            </a:pPr>
            <a:r>
              <a:rPr lang="he-IL" sz="2400" b="1">
                <a:solidFill>
                  <a:schemeClr val="bg1"/>
                </a:solidFill>
                <a:effectLst>
                  <a:outerShdw blurRad="38100" dist="38100" dir="2700000" algn="tl">
                    <a:srgbClr val="000000"/>
                  </a:outerShdw>
                </a:effectLst>
                <a:latin typeface="Arial" charset="0"/>
                <a:cs typeface="Arial" charset="0"/>
              </a:rPr>
              <a:t>טמפרטורה</a:t>
            </a:r>
          </a:p>
          <a:p>
            <a:pPr marL="342900" indent="-342900">
              <a:spcBef>
                <a:spcPct val="20000"/>
              </a:spcBef>
              <a:defRPr/>
            </a:pPr>
            <a:r>
              <a:rPr lang="he-IL" sz="2400" b="1">
                <a:solidFill>
                  <a:schemeClr val="bg1"/>
                </a:solidFill>
                <a:effectLst>
                  <a:outerShdw blurRad="38100" dist="38100" dir="2700000" algn="tl">
                    <a:srgbClr val="000000"/>
                  </a:outerShdw>
                </a:effectLst>
                <a:latin typeface="Arial" charset="0"/>
                <a:cs typeface="Arial" charset="0"/>
              </a:rPr>
              <a:t>מים</a:t>
            </a:r>
          </a:p>
          <a:p>
            <a:pPr marL="342900" indent="-342900">
              <a:spcBef>
                <a:spcPct val="20000"/>
              </a:spcBef>
              <a:defRPr/>
            </a:pPr>
            <a:r>
              <a:rPr lang="he-IL" sz="2400" b="1">
                <a:solidFill>
                  <a:schemeClr val="bg1"/>
                </a:solidFill>
                <a:effectLst>
                  <a:outerShdw blurRad="38100" dist="38100" dir="2700000" algn="tl">
                    <a:srgbClr val="000000"/>
                  </a:outerShdw>
                </a:effectLst>
                <a:latin typeface="Arial" charset="0"/>
                <a:cs typeface="Arial" charset="0"/>
              </a:rPr>
              <a:t>הרכב האוויר</a:t>
            </a:r>
            <a:r>
              <a:rPr lang="en-US" sz="2400" b="1">
                <a:solidFill>
                  <a:schemeClr val="bg1"/>
                </a:solidFill>
                <a:effectLst>
                  <a:outerShdw blurRad="38100" dist="38100" dir="2700000" algn="tl">
                    <a:srgbClr val="000000"/>
                  </a:outerShdw>
                </a:effectLst>
                <a:latin typeface="Arial" charset="0"/>
                <a:cs typeface="Arial" charset="0"/>
              </a:rPr>
              <a:t> </a:t>
            </a:r>
          </a:p>
        </p:txBody>
      </p:sp>
      <p:sp>
        <p:nvSpPr>
          <p:cNvPr id="24583" name="Oval 7"/>
          <p:cNvSpPr>
            <a:spLocks noChangeArrowheads="1"/>
          </p:cNvSpPr>
          <p:nvPr/>
        </p:nvSpPr>
        <p:spPr bwMode="auto">
          <a:xfrm>
            <a:off x="6804025" y="3644900"/>
            <a:ext cx="1439863" cy="504825"/>
          </a:xfrm>
          <a:prstGeom prst="ellipse">
            <a:avLst/>
          </a:prstGeom>
          <a:noFill/>
          <a:ln w="38100">
            <a:solidFill>
              <a:srgbClr val="9900FF"/>
            </a:solidFill>
            <a:round/>
            <a:headEnd/>
            <a:tailEnd/>
          </a:ln>
        </p:spPr>
        <p:txBody>
          <a:bodyPr wrap="none" anchor="ctr"/>
          <a:lstStyle/>
          <a:p>
            <a:endParaRPr lang="he-IL"/>
          </a:p>
        </p:txBody>
      </p:sp>
      <p:sp>
        <p:nvSpPr>
          <p:cNvPr id="2" name="Footer Placeholder 1"/>
          <p:cNvSpPr>
            <a:spLocks noGrp="1"/>
          </p:cNvSpPr>
          <p:nvPr>
            <p:ph type="ftr" sz="quarter" idx="11"/>
          </p:nvPr>
        </p:nvSpPr>
        <p:spPr/>
        <p:txBody>
          <a:bodyPr/>
          <a:lstStyle/>
          <a:p>
            <a:r>
              <a:rPr lang="he-IL" smtClean="0"/>
              <a:t>חגית ספקוטי שער הנגב </a:t>
            </a:r>
            <a:endParaRPr lang="he-IL"/>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90" name="Rectangle 2"/>
          <p:cNvSpPr>
            <a:spLocks noGrp="1" noChangeArrowheads="1"/>
          </p:cNvSpPr>
          <p:nvPr>
            <p:ph type="title"/>
          </p:nvPr>
        </p:nvSpPr>
        <p:spPr>
          <a:xfrm>
            <a:off x="1619250" y="0"/>
            <a:ext cx="6119813" cy="503238"/>
          </a:xfrm>
          <a:solidFill>
            <a:schemeClr val="folHlink"/>
          </a:solidFill>
          <a:scene3d>
            <a:camera prst="legacyObliqueTopRight"/>
            <a:lightRig rig="legacyFlat3" dir="b"/>
          </a:scene3d>
          <a:sp3d extrusionH="430200" prstMaterial="legacyMatte">
            <a:bevelT w="13500" h="13500" prst="angle"/>
            <a:bevelB w="13500" h="13500" prst="angle"/>
            <a:extrusionClr>
              <a:schemeClr val="folHlink"/>
            </a:extrusionClr>
          </a:sp3d>
        </p:spPr>
        <p:txBody>
          <a:bodyPr>
            <a:normAutofit fontScale="90000"/>
            <a:flatTx/>
          </a:bodyPr>
          <a:lstStyle/>
          <a:p>
            <a:pPr eaLnBrk="1" hangingPunct="1">
              <a:defRPr/>
            </a:pPr>
            <a:r>
              <a:rPr lang="he-IL" sz="3200" b="1" smtClean="0">
                <a:solidFill>
                  <a:srgbClr val="FFFF99"/>
                </a:solidFill>
                <a:effectLst>
                  <a:outerShdw blurRad="38100" dist="38100" dir="2700000" algn="tl">
                    <a:srgbClr val="000000"/>
                  </a:outerShdw>
                </a:effectLst>
              </a:rPr>
              <a:t>הורמונים צמחיים -מווסתי צמיחה</a:t>
            </a:r>
            <a:r>
              <a:rPr lang="he-IL" sz="4000" smtClean="0"/>
              <a:t> </a:t>
            </a:r>
            <a:endParaRPr lang="en-US" sz="4000" smtClean="0"/>
          </a:p>
        </p:txBody>
      </p:sp>
      <p:sp>
        <p:nvSpPr>
          <p:cNvPr id="217091" name="Rectangle 3"/>
          <p:cNvSpPr>
            <a:spLocks noGrp="1" noChangeArrowheads="1"/>
          </p:cNvSpPr>
          <p:nvPr>
            <p:ph type="body" idx="1"/>
          </p:nvPr>
        </p:nvSpPr>
        <p:spPr>
          <a:xfrm>
            <a:off x="468313" y="620713"/>
            <a:ext cx="8229600" cy="6021387"/>
          </a:xfrm>
          <a:ln>
            <a:solidFill>
              <a:srgbClr val="9900FF"/>
            </a:solidFill>
          </a:ln>
        </p:spPr>
        <p:txBody>
          <a:bodyPr/>
          <a:lstStyle/>
          <a:p>
            <a:pPr eaLnBrk="1" hangingPunct="1">
              <a:lnSpc>
                <a:spcPct val="115000"/>
              </a:lnSpc>
              <a:defRPr/>
            </a:pPr>
            <a:r>
              <a:rPr lang="he-IL" sz="1800" b="1" dirty="0" smtClean="0"/>
              <a:t>ההורמונים הצמחיים= מווסתי צמיחה- מפקחים על תהליכי צמיחה והתפתחות בצמח.</a:t>
            </a:r>
          </a:p>
          <a:p>
            <a:pPr eaLnBrk="1" hangingPunct="1">
              <a:lnSpc>
                <a:spcPct val="115000"/>
              </a:lnSpc>
              <a:defRPr/>
            </a:pPr>
            <a:r>
              <a:rPr lang="he-IL" sz="1400" dirty="0" smtClean="0"/>
              <a:t> </a:t>
            </a:r>
            <a:r>
              <a:rPr lang="he-IL" sz="1800" b="1" dirty="0" smtClean="0"/>
              <a:t>ההורמונים  </a:t>
            </a:r>
            <a:r>
              <a:rPr lang="he-IL" sz="1800" b="1" dirty="0" smtClean="0">
                <a:solidFill>
                  <a:srgbClr val="FF0000"/>
                </a:solidFill>
                <a:effectLst>
                  <a:outerShdw blurRad="38100" dist="38100" dir="2700000" algn="tl">
                    <a:srgbClr val="C0C0C0"/>
                  </a:outerShdw>
                </a:effectLst>
              </a:rPr>
              <a:t>מעוררים או מדכאים</a:t>
            </a:r>
            <a:r>
              <a:rPr lang="he-IL" sz="1800" b="1" dirty="0" smtClean="0"/>
              <a:t> תהליכי צמיחה והתפתחות שונים .</a:t>
            </a:r>
          </a:p>
          <a:p>
            <a:pPr eaLnBrk="1" hangingPunct="1">
              <a:lnSpc>
                <a:spcPct val="115000"/>
              </a:lnSpc>
              <a:defRPr/>
            </a:pPr>
            <a:r>
              <a:rPr lang="he-IL" sz="1800" b="1" dirty="0" smtClean="0"/>
              <a:t>ההורמונים נוצרים ומופרשים ע"י הצמח בכמויות זעירות ביותר ומשפיעים במקומות</a:t>
            </a:r>
            <a:r>
              <a:rPr lang="he-IL" sz="1200" b="1" dirty="0" smtClean="0"/>
              <a:t> </a:t>
            </a:r>
            <a:r>
              <a:rPr lang="he-IL" sz="1800" b="1" dirty="0" smtClean="0"/>
              <a:t>אחרים (לאו דווקא במקום בו נוצרו )</a:t>
            </a:r>
            <a:r>
              <a:rPr lang="he-IL" sz="1200" b="1" dirty="0" smtClean="0"/>
              <a:t>.</a:t>
            </a:r>
            <a:r>
              <a:rPr lang="he-IL" sz="900" b="1" dirty="0" smtClean="0"/>
              <a:t> </a:t>
            </a:r>
          </a:p>
          <a:p>
            <a:pPr eaLnBrk="1" hangingPunct="1">
              <a:lnSpc>
                <a:spcPct val="115000"/>
              </a:lnSpc>
              <a:defRPr/>
            </a:pPr>
            <a:r>
              <a:rPr lang="he-IL" sz="2000" b="1" dirty="0" smtClean="0"/>
              <a:t>לכל הורמון יש דרך האופיינית לו לתנועה מאתר </a:t>
            </a:r>
            <a:r>
              <a:rPr lang="he-IL" sz="2000" b="1" u="sng" dirty="0" smtClean="0"/>
              <a:t>היצירה</a:t>
            </a:r>
            <a:r>
              <a:rPr lang="he-IL" sz="2000" b="1" dirty="0" smtClean="0"/>
              <a:t>  שלו אל אזור בו </a:t>
            </a:r>
            <a:r>
              <a:rPr lang="he-IL" sz="2000" b="1" u="sng" dirty="0" smtClean="0"/>
              <a:t>הוא משפיע</a:t>
            </a:r>
            <a:r>
              <a:rPr lang="he-IL" sz="2000" b="1" dirty="0" smtClean="0"/>
              <a:t> . </a:t>
            </a:r>
          </a:p>
          <a:p>
            <a:pPr eaLnBrk="1" hangingPunct="1">
              <a:lnSpc>
                <a:spcPct val="115000"/>
              </a:lnSpc>
              <a:defRPr/>
            </a:pPr>
            <a:r>
              <a:rPr lang="he-IL" sz="1600" b="1" dirty="0" smtClean="0"/>
              <a:t>חמש קבוצות עיקריות של הורמונים פועלים בצמחיים:</a:t>
            </a:r>
            <a:r>
              <a:rPr lang="he-IL" sz="900" b="1" dirty="0" smtClean="0"/>
              <a:t> </a:t>
            </a:r>
            <a:r>
              <a:rPr lang="he-IL" sz="900" dirty="0" smtClean="0"/>
              <a:t> </a:t>
            </a:r>
            <a:r>
              <a:rPr lang="he-IL" sz="1800" b="1" dirty="0" err="1" smtClean="0">
                <a:solidFill>
                  <a:srgbClr val="FF3300"/>
                </a:solidFill>
                <a:effectLst>
                  <a:outerShdw blurRad="38100" dist="38100" dir="2700000" algn="tl">
                    <a:srgbClr val="C0C0C0"/>
                  </a:outerShdw>
                </a:effectLst>
              </a:rPr>
              <a:t>אוקסינים</a:t>
            </a:r>
            <a:r>
              <a:rPr lang="he-IL" sz="1800" b="1" dirty="0" smtClean="0">
                <a:solidFill>
                  <a:srgbClr val="FF3300"/>
                </a:solidFill>
                <a:effectLst>
                  <a:outerShdw blurRad="38100" dist="38100" dir="2700000" algn="tl">
                    <a:srgbClr val="C0C0C0"/>
                  </a:outerShdw>
                </a:effectLst>
              </a:rPr>
              <a:t>, </a:t>
            </a:r>
            <a:r>
              <a:rPr lang="he-IL" sz="1800" b="1" dirty="0" err="1" smtClean="0">
                <a:solidFill>
                  <a:srgbClr val="FF3300"/>
                </a:solidFill>
                <a:effectLst>
                  <a:outerShdw blurRad="38100" dist="38100" dir="2700000" algn="tl">
                    <a:srgbClr val="C0C0C0"/>
                  </a:outerShdw>
                </a:effectLst>
              </a:rPr>
              <a:t>ג'יברלינים</a:t>
            </a:r>
            <a:r>
              <a:rPr lang="he-IL" sz="1800" b="1" dirty="0" smtClean="0">
                <a:solidFill>
                  <a:srgbClr val="FF3300"/>
                </a:solidFill>
                <a:effectLst>
                  <a:outerShdw blurRad="38100" dist="38100" dir="2700000" algn="tl">
                    <a:srgbClr val="C0C0C0"/>
                  </a:outerShdw>
                </a:effectLst>
              </a:rPr>
              <a:t>, </a:t>
            </a:r>
            <a:r>
              <a:rPr lang="he-IL" sz="1800" b="1" dirty="0" err="1" smtClean="0">
                <a:solidFill>
                  <a:srgbClr val="FF3300"/>
                </a:solidFill>
                <a:effectLst>
                  <a:outerShdw blurRad="38100" dist="38100" dir="2700000" algn="tl">
                    <a:srgbClr val="C0C0C0"/>
                  </a:outerShdw>
                </a:effectLst>
              </a:rPr>
              <a:t>ציטוקינינים</a:t>
            </a:r>
            <a:r>
              <a:rPr lang="he-IL" sz="1800" b="1" dirty="0" smtClean="0">
                <a:solidFill>
                  <a:srgbClr val="FF3300"/>
                </a:solidFill>
                <a:effectLst>
                  <a:outerShdw blurRad="38100" dist="38100" dir="2700000" algn="tl">
                    <a:srgbClr val="C0C0C0"/>
                  </a:outerShdw>
                </a:effectLst>
              </a:rPr>
              <a:t>, חומצה </a:t>
            </a:r>
            <a:r>
              <a:rPr lang="he-IL" sz="1800" b="1" dirty="0" err="1" smtClean="0">
                <a:solidFill>
                  <a:srgbClr val="FF3300"/>
                </a:solidFill>
                <a:effectLst>
                  <a:outerShdw blurRad="38100" dist="38100" dir="2700000" algn="tl">
                    <a:srgbClr val="C0C0C0"/>
                  </a:outerShdw>
                </a:effectLst>
              </a:rPr>
              <a:t>אבציסית</a:t>
            </a:r>
            <a:r>
              <a:rPr lang="he-IL" sz="1800" b="1" dirty="0" smtClean="0">
                <a:solidFill>
                  <a:srgbClr val="FF3300"/>
                </a:solidFill>
                <a:effectLst>
                  <a:outerShdw blurRad="38100" dist="38100" dir="2700000" algn="tl">
                    <a:srgbClr val="C0C0C0"/>
                  </a:outerShdw>
                </a:effectLst>
              </a:rPr>
              <a:t>  </a:t>
            </a:r>
            <a:r>
              <a:rPr lang="en-US" sz="1800" b="1" dirty="0" smtClean="0">
                <a:solidFill>
                  <a:srgbClr val="FF3300"/>
                </a:solidFill>
                <a:effectLst>
                  <a:outerShdw blurRad="38100" dist="38100" dir="2700000" algn="tl">
                    <a:srgbClr val="C0C0C0"/>
                  </a:outerShdw>
                </a:effectLst>
              </a:rPr>
              <a:t>  ABA =</a:t>
            </a:r>
            <a:r>
              <a:rPr lang="he-IL" sz="1800" b="1" dirty="0" smtClean="0">
                <a:solidFill>
                  <a:srgbClr val="FF3300"/>
                </a:solidFill>
                <a:effectLst>
                  <a:outerShdw blurRad="38100" dist="38100" dir="2700000" algn="tl">
                    <a:srgbClr val="C0C0C0"/>
                  </a:outerShdw>
                </a:effectLst>
              </a:rPr>
              <a:t>ואתילן.</a:t>
            </a:r>
            <a:r>
              <a:rPr lang="en-US" sz="1800" b="1" dirty="0" smtClean="0">
                <a:solidFill>
                  <a:srgbClr val="FF3300"/>
                </a:solidFill>
                <a:effectLst>
                  <a:outerShdw blurRad="38100" dist="38100" dir="2700000" algn="tl">
                    <a:srgbClr val="C0C0C0"/>
                  </a:outerShdw>
                </a:effectLst>
              </a:rPr>
              <a:t> </a:t>
            </a:r>
            <a:endParaRPr lang="he-IL" sz="1800" b="1" dirty="0" smtClean="0">
              <a:solidFill>
                <a:srgbClr val="FF3300"/>
              </a:solidFill>
              <a:effectLst>
                <a:outerShdw blurRad="38100" dist="38100" dir="2700000" algn="tl">
                  <a:srgbClr val="C0C0C0"/>
                </a:outerShdw>
              </a:effectLst>
            </a:endParaRPr>
          </a:p>
          <a:p>
            <a:pPr eaLnBrk="1" hangingPunct="1">
              <a:lnSpc>
                <a:spcPct val="115000"/>
              </a:lnSpc>
              <a:defRPr/>
            </a:pPr>
            <a:r>
              <a:rPr lang="he-IL" sz="1600" b="1" dirty="0" smtClean="0"/>
              <a:t>להורמוני הצמח השונים יכולות להיות השפעות </a:t>
            </a:r>
            <a:r>
              <a:rPr lang="he-IL" sz="1600" b="1" dirty="0" smtClean="0">
                <a:solidFill>
                  <a:srgbClr val="9900FF"/>
                </a:solidFill>
              </a:rPr>
              <a:t>חופפות</a:t>
            </a:r>
            <a:r>
              <a:rPr lang="he-IL" sz="1600" b="1" dirty="0" smtClean="0"/>
              <a:t>, או </a:t>
            </a:r>
            <a:r>
              <a:rPr lang="he-IL" sz="1600" b="1" dirty="0" smtClean="0">
                <a:solidFill>
                  <a:srgbClr val="9900FF"/>
                </a:solidFill>
              </a:rPr>
              <a:t>משלימות </a:t>
            </a:r>
            <a:r>
              <a:rPr lang="he-IL" sz="1600" b="1" dirty="0" smtClean="0"/>
              <a:t>או </a:t>
            </a:r>
            <a:r>
              <a:rPr lang="he-IL" sz="1600" b="1" dirty="0" smtClean="0">
                <a:solidFill>
                  <a:srgbClr val="9900FF"/>
                </a:solidFill>
              </a:rPr>
              <a:t>מנוגדות</a:t>
            </a:r>
            <a:r>
              <a:rPr lang="he-IL" sz="1600" b="1" dirty="0" smtClean="0"/>
              <a:t>, בתהליכי ההתפתחות השונים כלומר : הורמון אחד יכול לגרום לעיכוב תהליך </a:t>
            </a:r>
            <a:r>
              <a:rPr lang="he-IL" sz="1600" b="1" dirty="0" err="1" smtClean="0"/>
              <a:t>מסויים</a:t>
            </a:r>
            <a:r>
              <a:rPr lang="he-IL" sz="1600" b="1" dirty="0" smtClean="0"/>
              <a:t> והאצת תהליך אחר. הורמון </a:t>
            </a:r>
            <a:r>
              <a:rPr lang="he-IL" sz="1600" b="1" dirty="0" err="1" smtClean="0"/>
              <a:t>מסויים</a:t>
            </a:r>
            <a:r>
              <a:rPr lang="he-IL" sz="1600" b="1" dirty="0" smtClean="0"/>
              <a:t> יפעל בצורה אחרת כאשר הוא בכמות גדולה ואחרת בכמות קטנה. </a:t>
            </a:r>
          </a:p>
          <a:p>
            <a:pPr eaLnBrk="1" hangingPunct="1">
              <a:lnSpc>
                <a:spcPct val="115000"/>
              </a:lnSpc>
              <a:defRPr/>
            </a:pPr>
            <a:r>
              <a:rPr lang="he-IL" sz="1600" b="1" dirty="0" smtClean="0"/>
              <a:t>חשוב ביותר </a:t>
            </a:r>
            <a:r>
              <a:rPr lang="he-IL" sz="1600" b="1" dirty="0" smtClean="0">
                <a:solidFill>
                  <a:srgbClr val="9900FF"/>
                </a:solidFill>
              </a:rPr>
              <a:t>היחס הכמותי בין ההורמונים</a:t>
            </a:r>
            <a:r>
              <a:rPr lang="he-IL" sz="1600" b="1" dirty="0" smtClean="0"/>
              <a:t>  השונים . יחס זה יקבע את אופי ההשפעה : עיכוב/ האצה/ דיכוי וכו'</a:t>
            </a:r>
            <a:r>
              <a:rPr lang="en-US" sz="1600" b="1" dirty="0" smtClean="0"/>
              <a:t> </a:t>
            </a:r>
            <a:endParaRPr lang="he-IL" sz="1600" b="1" dirty="0" smtClean="0"/>
          </a:p>
          <a:p>
            <a:pPr eaLnBrk="1" hangingPunct="1">
              <a:lnSpc>
                <a:spcPct val="115000"/>
              </a:lnSpc>
              <a:defRPr/>
            </a:pPr>
            <a:r>
              <a:rPr lang="he-IL" sz="1600" b="1" dirty="0" smtClean="0"/>
              <a:t>התגובה להורמון הצמחי תלויה במידה רבה ברקמה המגיבה</a:t>
            </a:r>
            <a:r>
              <a:rPr lang="en-US" sz="1600" b="1" dirty="0" smtClean="0"/>
              <a:t>.</a:t>
            </a:r>
          </a:p>
        </p:txBody>
      </p:sp>
      <p:sp>
        <p:nvSpPr>
          <p:cNvPr id="25604" name="Text Box 6"/>
          <p:cNvSpPr txBox="1">
            <a:spLocks noChangeArrowheads="1"/>
          </p:cNvSpPr>
          <p:nvPr/>
        </p:nvSpPr>
        <p:spPr bwMode="auto">
          <a:xfrm>
            <a:off x="2843213" y="6021388"/>
            <a:ext cx="3600450" cy="366712"/>
          </a:xfrm>
          <a:prstGeom prst="rect">
            <a:avLst/>
          </a:prstGeom>
          <a:noFill/>
          <a:ln w="9525">
            <a:noFill/>
            <a:miter lim="800000"/>
            <a:headEnd/>
            <a:tailEnd/>
          </a:ln>
        </p:spPr>
        <p:txBody>
          <a:bodyPr>
            <a:spAutoFit/>
          </a:bodyPr>
          <a:lstStyle/>
          <a:p>
            <a:pPr>
              <a:spcBef>
                <a:spcPct val="50000"/>
              </a:spcBef>
            </a:pPr>
            <a:r>
              <a:rPr lang="he-IL">
                <a:hlinkClick r:id="rId3"/>
              </a:rPr>
              <a:t>מידע נוסף בקישור הבא</a:t>
            </a:r>
            <a:endParaRPr lang="en-US"/>
          </a:p>
        </p:txBody>
      </p:sp>
      <p:sp>
        <p:nvSpPr>
          <p:cNvPr id="2" name="Footer Placeholder 1"/>
          <p:cNvSpPr>
            <a:spLocks noGrp="1"/>
          </p:cNvSpPr>
          <p:nvPr>
            <p:ph type="ftr" sz="quarter" idx="11"/>
          </p:nvPr>
        </p:nvSpPr>
        <p:spPr/>
        <p:txBody>
          <a:bodyPr/>
          <a:lstStyle/>
          <a:p>
            <a:r>
              <a:rPr lang="he-IL" smtClean="0"/>
              <a:t>חגית ספקוטי שער הנגב </a:t>
            </a:r>
            <a:endParaRPr lang="he-IL"/>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2"/>
          <p:cNvSpPr txBox="1">
            <a:spLocks noChangeArrowheads="1"/>
          </p:cNvSpPr>
          <p:nvPr/>
        </p:nvSpPr>
        <p:spPr bwMode="auto">
          <a:xfrm>
            <a:off x="468313" y="765175"/>
            <a:ext cx="8351837" cy="5187950"/>
          </a:xfrm>
          <a:prstGeom prst="rect">
            <a:avLst/>
          </a:prstGeom>
          <a:noFill/>
          <a:ln w="9525">
            <a:noFill/>
            <a:miter lim="800000"/>
            <a:headEnd/>
            <a:tailEnd/>
          </a:ln>
        </p:spPr>
        <p:txBody>
          <a:bodyPr>
            <a:spAutoFit/>
          </a:bodyPr>
          <a:lstStyle/>
          <a:p>
            <a:r>
              <a:rPr lang="he-IL" sz="2800"/>
              <a:t>הורמונים צמחיים (מווסתי צמיחה)</a:t>
            </a:r>
          </a:p>
          <a:p>
            <a:r>
              <a:rPr lang="he-IL"/>
              <a:t> * </a:t>
            </a:r>
            <a:r>
              <a:rPr lang="he-IL" b="1">
                <a:solidFill>
                  <a:srgbClr val="FF3300"/>
                </a:solidFill>
              </a:rPr>
              <a:t>טיפולים הורמונאליים (מווסתי צמיחה) בצמחים</a:t>
            </a:r>
          </a:p>
          <a:p>
            <a:endParaRPr lang="he-IL"/>
          </a:p>
          <a:p>
            <a:r>
              <a:rPr lang="he-IL" b="1">
                <a:solidFill>
                  <a:srgbClr val="0000FF"/>
                </a:solidFill>
              </a:rPr>
              <a:t>הורמונים צמחיים</a:t>
            </a:r>
            <a:r>
              <a:rPr lang="he-IL"/>
              <a:t> – קבוצת הורמונים המבקרים והמווסתים את תהליכי הצמיחה וההתפתחות של הצמח העילאי. פעילות הורמונים אלה חיונית למהלך חייו התקין של הצמח.</a:t>
            </a:r>
          </a:p>
          <a:p>
            <a:r>
              <a:rPr lang="he-IL"/>
              <a:t>דוגמאות:</a:t>
            </a:r>
          </a:p>
          <a:p>
            <a:r>
              <a:rPr lang="he-IL" b="1">
                <a:solidFill>
                  <a:srgbClr val="0000FF"/>
                </a:solidFill>
              </a:rPr>
              <a:t>אוקסין – </a:t>
            </a:r>
            <a:r>
              <a:rPr lang="he-IL"/>
              <a:t>הורמון הבקרה העיקרי בצמח, והאחראי העיקרי לתקשורת בין הנצר לשורש. </a:t>
            </a:r>
          </a:p>
          <a:p>
            <a:r>
              <a:rPr lang="he-IL"/>
              <a:t>האוקסין משפיע על:</a:t>
            </a:r>
          </a:p>
          <a:p>
            <a:r>
              <a:rPr lang="he-IL"/>
              <a:t>גדילת תאים, נטיית הצמח לצמוח לכיוון האור (פוטוטרופיזם), התמיינות מערכת ההובלה, על יצירת שורשים, התפתחות של פירות ובעל תפקיד בשלטון הקודקודי . מבקר יצירת הורמונים אחרים (גיברלין)</a:t>
            </a:r>
          </a:p>
          <a:p>
            <a:endParaRPr lang="he-IL"/>
          </a:p>
          <a:p>
            <a:r>
              <a:rPr lang="he-IL" b="1"/>
              <a:t>שימוש באוקסין בביוטכנולוגיה</a:t>
            </a:r>
            <a:endParaRPr lang="he-IL"/>
          </a:p>
          <a:p>
            <a:r>
              <a:rPr lang="he-IL"/>
              <a:t>זירוז יצירת שורשים. </a:t>
            </a:r>
          </a:p>
          <a:p>
            <a:r>
              <a:rPr lang="he-IL"/>
              <a:t>זירוז התפתחות הפרי, ליצירת פירות ללא זרעים, וללא צורך בהאבקה (</a:t>
            </a:r>
            <a:r>
              <a:rPr lang="en-US"/>
              <a:t>Parthenocarpy</a:t>
            </a:r>
            <a:r>
              <a:rPr lang="he-IL"/>
              <a:t>). </a:t>
            </a:r>
          </a:p>
          <a:p>
            <a:r>
              <a:rPr lang="he-IL"/>
              <a:t>מניעה של נשירת עלים ופירות. </a:t>
            </a:r>
          </a:p>
          <a:p>
            <a:r>
              <a:rPr lang="he-IL"/>
              <a:t>זירוז הפריחה.</a:t>
            </a:r>
          </a:p>
          <a:p>
            <a:endParaRPr lang="he-IL"/>
          </a:p>
        </p:txBody>
      </p:sp>
      <p:sp>
        <p:nvSpPr>
          <p:cNvPr id="11267" name="AutoShape 4"/>
          <p:cNvSpPr>
            <a:spLocks noChangeArrowheads="1"/>
          </p:cNvSpPr>
          <p:nvPr/>
        </p:nvSpPr>
        <p:spPr bwMode="auto">
          <a:xfrm>
            <a:off x="2627313" y="3860800"/>
            <a:ext cx="2449512" cy="719138"/>
          </a:xfrm>
          <a:prstGeom prst="cloudCallout">
            <a:avLst>
              <a:gd name="adj1" fmla="val 81042"/>
              <a:gd name="adj2" fmla="val -9162"/>
            </a:avLst>
          </a:prstGeom>
          <a:solidFill>
            <a:schemeClr val="accent1"/>
          </a:solidFill>
          <a:ln w="9525">
            <a:solidFill>
              <a:schemeClr val="tx1"/>
            </a:solidFill>
            <a:round/>
            <a:headEnd/>
            <a:tailEnd/>
          </a:ln>
        </p:spPr>
        <p:txBody>
          <a:bodyPr/>
          <a:lstStyle/>
          <a:p>
            <a:pPr algn="ctr"/>
            <a:r>
              <a:rPr lang="he-IL" sz="2000">
                <a:solidFill>
                  <a:schemeClr val="accent2"/>
                </a:solidFill>
                <a:cs typeface="Guttman Yad-Brush" pitchFamily="2" charset="-79"/>
              </a:rPr>
              <a:t>הידעת???</a:t>
            </a:r>
            <a:endParaRPr lang="en-US" sz="2000">
              <a:solidFill>
                <a:schemeClr val="accent2"/>
              </a:solidFill>
              <a:cs typeface="Guttman Yad-Brush" pitchFamily="2" charset="-79"/>
            </a:endParaRPr>
          </a:p>
        </p:txBody>
      </p:sp>
      <p:pic>
        <p:nvPicPr>
          <p:cNvPr id="11268" name="Picture 8" descr="image004"/>
          <p:cNvPicPr>
            <a:picLocks noChangeAspect="1" noChangeArrowheads="1"/>
          </p:cNvPicPr>
          <p:nvPr/>
        </p:nvPicPr>
        <p:blipFill>
          <a:blip r:embed="rId2"/>
          <a:srcRect t="15265"/>
          <a:stretch>
            <a:fillRect/>
          </a:stretch>
        </p:blipFill>
        <p:spPr bwMode="auto">
          <a:xfrm>
            <a:off x="0" y="5084763"/>
            <a:ext cx="1649413" cy="1773237"/>
          </a:xfrm>
          <a:prstGeom prst="rect">
            <a:avLst/>
          </a:prstGeom>
          <a:noFill/>
          <a:ln w="9525">
            <a:noFill/>
            <a:miter lim="800000"/>
            <a:headEnd/>
            <a:tailEnd/>
          </a:ln>
        </p:spPr>
      </p:pic>
      <p:pic>
        <p:nvPicPr>
          <p:cNvPr id="11269" name="Picture 10" descr="cflower03"/>
          <p:cNvPicPr>
            <a:picLocks noChangeAspect="1" noChangeArrowheads="1"/>
          </p:cNvPicPr>
          <p:nvPr/>
        </p:nvPicPr>
        <p:blipFill>
          <a:blip r:embed="rId3"/>
          <a:srcRect/>
          <a:stretch>
            <a:fillRect/>
          </a:stretch>
        </p:blipFill>
        <p:spPr bwMode="auto">
          <a:xfrm>
            <a:off x="1619250" y="5183188"/>
            <a:ext cx="2255838" cy="1674812"/>
          </a:xfrm>
          <a:prstGeom prst="rect">
            <a:avLst/>
          </a:prstGeom>
          <a:noFill/>
          <a:ln w="9525">
            <a:noFill/>
            <a:miter lim="800000"/>
            <a:headEnd/>
            <a:tailEnd/>
          </a:ln>
        </p:spPr>
      </p:pic>
      <p:pic>
        <p:nvPicPr>
          <p:cNvPr id="11270" name="Picture 12" descr="j0290459"/>
          <p:cNvPicPr>
            <a:picLocks noChangeAspect="1" noChangeArrowheads="1"/>
          </p:cNvPicPr>
          <p:nvPr/>
        </p:nvPicPr>
        <p:blipFill>
          <a:blip r:embed="rId4"/>
          <a:srcRect/>
          <a:stretch>
            <a:fillRect/>
          </a:stretch>
        </p:blipFill>
        <p:spPr bwMode="auto">
          <a:xfrm>
            <a:off x="3492500" y="5300663"/>
            <a:ext cx="1509713" cy="1557337"/>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he-IL" smtClean="0"/>
              <a:t>חגית ספקוטי שער הנגב </a:t>
            </a:r>
            <a:endParaRPr lang="he-IL"/>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468313" y="765175"/>
            <a:ext cx="8351837" cy="4516438"/>
          </a:xfrm>
          <a:prstGeom prst="rect">
            <a:avLst/>
          </a:prstGeom>
          <a:noFill/>
          <a:ln w="9525">
            <a:noFill/>
            <a:miter lim="800000"/>
            <a:headEnd/>
            <a:tailEnd/>
          </a:ln>
        </p:spPr>
        <p:txBody>
          <a:bodyPr>
            <a:spAutoFit/>
          </a:bodyPr>
          <a:lstStyle/>
          <a:p>
            <a:r>
              <a:rPr lang="he-IL" sz="2800"/>
              <a:t>הורמונים צמחיים (מווסתי צמיחה)</a:t>
            </a:r>
          </a:p>
          <a:p>
            <a:endParaRPr lang="he-IL" sz="2800"/>
          </a:p>
          <a:p>
            <a:r>
              <a:rPr lang="he-IL"/>
              <a:t> * </a:t>
            </a:r>
            <a:r>
              <a:rPr lang="he-IL" b="1">
                <a:solidFill>
                  <a:srgbClr val="0000FF"/>
                </a:solidFill>
              </a:rPr>
              <a:t>ג</a:t>
            </a:r>
            <a:r>
              <a:rPr lang="en-US" b="1">
                <a:solidFill>
                  <a:srgbClr val="0000FF"/>
                </a:solidFill>
              </a:rPr>
              <a:t>'</a:t>
            </a:r>
            <a:r>
              <a:rPr lang="he-IL" b="1">
                <a:solidFill>
                  <a:srgbClr val="0000FF"/>
                </a:solidFill>
              </a:rPr>
              <a:t>יברלין – </a:t>
            </a:r>
            <a:r>
              <a:rPr lang="he-IL"/>
              <a:t>מעודד צמיחה – התארכות הגבעול, עלים ושורשים. </a:t>
            </a:r>
            <a:r>
              <a:rPr lang="en-US"/>
              <a:t/>
            </a:r>
            <a:br>
              <a:rPr lang="en-US"/>
            </a:br>
            <a:r>
              <a:rPr lang="he-IL"/>
              <a:t>בחלק מהצמחים מעודד פריחה. בזרעי דגניים חשוב לתחילת הנביטה (שבירת התרדמה). </a:t>
            </a:r>
          </a:p>
          <a:p>
            <a:r>
              <a:rPr lang="he-IL" b="1"/>
              <a:t>שימוש בג</a:t>
            </a:r>
            <a:r>
              <a:rPr lang="en-US" b="1"/>
              <a:t>'</a:t>
            </a:r>
            <a:r>
              <a:rPr lang="he-IL" b="1"/>
              <a:t>יברלין בביוטכנולוגיה</a:t>
            </a:r>
            <a:endParaRPr lang="he-IL"/>
          </a:p>
          <a:p>
            <a:r>
              <a:rPr lang="he-IL"/>
              <a:t>עידוד צמיחה. </a:t>
            </a:r>
          </a:p>
          <a:p>
            <a:r>
              <a:rPr lang="he-IL"/>
              <a:t>זירוז נביטה </a:t>
            </a:r>
          </a:p>
          <a:p>
            <a:r>
              <a:rPr lang="he-IL"/>
              <a:t>זירוז הפריחה.</a:t>
            </a:r>
          </a:p>
          <a:p>
            <a:endParaRPr lang="he-IL"/>
          </a:p>
          <a:p>
            <a:r>
              <a:rPr lang="he-IL"/>
              <a:t>* </a:t>
            </a:r>
            <a:r>
              <a:rPr lang="he-IL" b="1">
                <a:solidFill>
                  <a:srgbClr val="0000FF"/>
                </a:solidFill>
              </a:rPr>
              <a:t>אתילן– </a:t>
            </a:r>
            <a:r>
              <a:rPr lang="he-IL"/>
              <a:t>מווסת ומבקר הבשלת פירות. מעורב בתהליך נשירת עלים  ופרות בסתיו. מעודד הזדקנות של רקמות מסויימות תוך עיכוב צמיחתן. </a:t>
            </a:r>
          </a:p>
          <a:p>
            <a:r>
              <a:rPr lang="he-IL" b="1"/>
              <a:t>שימוש באתילן בביוטכנולוגיה</a:t>
            </a:r>
            <a:endParaRPr lang="he-IL"/>
          </a:p>
          <a:p>
            <a:r>
              <a:rPr lang="he-IL"/>
              <a:t>הבשלה והבחלה*.</a:t>
            </a:r>
          </a:p>
          <a:p>
            <a:endParaRPr lang="he-IL"/>
          </a:p>
          <a:p>
            <a:r>
              <a:rPr lang="he-IL" b="1">
                <a:solidFill>
                  <a:srgbClr val="0000FF"/>
                </a:solidFill>
              </a:rPr>
              <a:t>     </a:t>
            </a:r>
          </a:p>
        </p:txBody>
      </p:sp>
      <p:sp>
        <p:nvSpPr>
          <p:cNvPr id="12291" name="Text Box 3"/>
          <p:cNvSpPr txBox="1">
            <a:spLocks noChangeArrowheads="1"/>
          </p:cNvSpPr>
          <p:nvPr/>
        </p:nvSpPr>
        <p:spPr bwMode="auto">
          <a:xfrm>
            <a:off x="1476375" y="5157788"/>
            <a:ext cx="6769100" cy="1465262"/>
          </a:xfrm>
          <a:prstGeom prst="rect">
            <a:avLst/>
          </a:prstGeom>
          <a:noFill/>
          <a:ln w="9525">
            <a:noFill/>
            <a:miter lim="800000"/>
            <a:headEnd/>
            <a:tailEnd/>
          </a:ln>
        </p:spPr>
        <p:txBody>
          <a:bodyPr>
            <a:spAutoFit/>
          </a:bodyPr>
          <a:lstStyle/>
          <a:p>
            <a:endParaRPr lang="he-IL"/>
          </a:p>
          <a:p>
            <a:endParaRPr lang="he-IL"/>
          </a:p>
          <a:p>
            <a:endParaRPr lang="he-IL"/>
          </a:p>
          <a:p>
            <a:r>
              <a:rPr lang="he-IL"/>
              <a:t>* </a:t>
            </a:r>
            <a:r>
              <a:rPr lang="he-IL" b="1">
                <a:solidFill>
                  <a:srgbClr val="0000FF"/>
                </a:solidFill>
              </a:rPr>
              <a:t>הבחלה</a:t>
            </a:r>
            <a:r>
              <a:rPr lang="he-IL"/>
              <a:t> – הבשלה של פרי המתבצעת לאחר הקטיף.</a:t>
            </a:r>
          </a:p>
          <a:p>
            <a:endParaRPr lang="en-US"/>
          </a:p>
        </p:txBody>
      </p:sp>
      <p:sp>
        <p:nvSpPr>
          <p:cNvPr id="12292" name="AutoShape 4"/>
          <p:cNvSpPr>
            <a:spLocks noChangeArrowheads="1"/>
          </p:cNvSpPr>
          <p:nvPr/>
        </p:nvSpPr>
        <p:spPr bwMode="auto">
          <a:xfrm>
            <a:off x="1331913" y="4292600"/>
            <a:ext cx="2449512" cy="719138"/>
          </a:xfrm>
          <a:prstGeom prst="cloudCallout">
            <a:avLst>
              <a:gd name="adj1" fmla="val 73009"/>
              <a:gd name="adj2" fmla="val -100995"/>
            </a:avLst>
          </a:prstGeom>
          <a:solidFill>
            <a:schemeClr val="accent1"/>
          </a:solidFill>
          <a:ln w="9525">
            <a:solidFill>
              <a:schemeClr val="tx1"/>
            </a:solidFill>
            <a:round/>
            <a:headEnd/>
            <a:tailEnd/>
          </a:ln>
        </p:spPr>
        <p:txBody>
          <a:bodyPr/>
          <a:lstStyle/>
          <a:p>
            <a:pPr algn="ctr"/>
            <a:r>
              <a:rPr lang="he-IL" sz="2000">
                <a:solidFill>
                  <a:schemeClr val="accent2"/>
                </a:solidFill>
                <a:cs typeface="Guttman Yad-Brush" pitchFamily="2" charset="-79"/>
              </a:rPr>
              <a:t>הידעת???</a:t>
            </a:r>
            <a:endParaRPr lang="en-US" sz="2000">
              <a:solidFill>
                <a:schemeClr val="accent2"/>
              </a:solidFill>
              <a:cs typeface="Guttman Yad-Brush" pitchFamily="2" charset="-79"/>
            </a:endParaRPr>
          </a:p>
        </p:txBody>
      </p:sp>
      <p:sp>
        <p:nvSpPr>
          <p:cNvPr id="12293" name="AutoShape 5"/>
          <p:cNvSpPr>
            <a:spLocks noChangeArrowheads="1"/>
          </p:cNvSpPr>
          <p:nvPr/>
        </p:nvSpPr>
        <p:spPr bwMode="auto">
          <a:xfrm>
            <a:off x="1763713" y="2420938"/>
            <a:ext cx="2449512" cy="719137"/>
          </a:xfrm>
          <a:prstGeom prst="cloudCallout">
            <a:avLst>
              <a:gd name="adj1" fmla="val 80329"/>
              <a:gd name="adj2" fmla="val -49338"/>
            </a:avLst>
          </a:prstGeom>
          <a:solidFill>
            <a:schemeClr val="accent1"/>
          </a:solidFill>
          <a:ln w="9525">
            <a:solidFill>
              <a:schemeClr val="tx1"/>
            </a:solidFill>
            <a:round/>
            <a:headEnd/>
            <a:tailEnd/>
          </a:ln>
        </p:spPr>
        <p:txBody>
          <a:bodyPr/>
          <a:lstStyle/>
          <a:p>
            <a:pPr algn="ctr"/>
            <a:r>
              <a:rPr lang="he-IL" sz="2000">
                <a:solidFill>
                  <a:schemeClr val="accent2"/>
                </a:solidFill>
                <a:cs typeface="Guttman Yad-Brush" pitchFamily="2" charset="-79"/>
              </a:rPr>
              <a:t>הידעת???</a:t>
            </a:r>
            <a:endParaRPr lang="en-US" sz="2000">
              <a:solidFill>
                <a:schemeClr val="accent2"/>
              </a:solidFill>
              <a:cs typeface="Guttman Yad-Brush" pitchFamily="2" charset="-79"/>
            </a:endParaRPr>
          </a:p>
        </p:txBody>
      </p:sp>
      <p:pic>
        <p:nvPicPr>
          <p:cNvPr id="12294" name="Picture 6" descr="j0215365"/>
          <p:cNvPicPr>
            <a:picLocks noChangeAspect="1" noChangeArrowheads="1"/>
          </p:cNvPicPr>
          <p:nvPr/>
        </p:nvPicPr>
        <p:blipFill>
          <a:blip r:embed="rId2"/>
          <a:srcRect/>
          <a:stretch>
            <a:fillRect/>
          </a:stretch>
        </p:blipFill>
        <p:spPr bwMode="auto">
          <a:xfrm>
            <a:off x="6084888" y="4724400"/>
            <a:ext cx="2062162" cy="1184275"/>
          </a:xfrm>
          <a:prstGeom prst="rect">
            <a:avLst/>
          </a:prstGeom>
          <a:noFill/>
          <a:ln w="9525">
            <a:noFill/>
            <a:miter lim="800000"/>
            <a:headEnd/>
            <a:tailEnd/>
          </a:ln>
        </p:spPr>
      </p:pic>
      <p:pic>
        <p:nvPicPr>
          <p:cNvPr id="12295" name="Picture 9" descr="j0300071"/>
          <p:cNvPicPr>
            <a:picLocks noChangeAspect="1" noChangeArrowheads="1"/>
          </p:cNvPicPr>
          <p:nvPr/>
        </p:nvPicPr>
        <p:blipFill>
          <a:blip r:embed="rId3"/>
          <a:srcRect/>
          <a:stretch>
            <a:fillRect/>
          </a:stretch>
        </p:blipFill>
        <p:spPr bwMode="auto">
          <a:xfrm>
            <a:off x="4427538" y="4911725"/>
            <a:ext cx="1522412" cy="995363"/>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he-IL" smtClean="0"/>
              <a:t>חגית ספקוטי שער הנגב </a:t>
            </a:r>
            <a:endParaRPr lang="he-IL"/>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4" descr="SWScan00020"/>
          <p:cNvPicPr>
            <a:picLocks noChangeAspect="1" noChangeArrowheads="1"/>
          </p:cNvPicPr>
          <p:nvPr/>
        </p:nvPicPr>
        <p:blipFill>
          <a:blip r:embed="rId2"/>
          <a:srcRect l="33778" t="18982" b="36765"/>
          <a:stretch>
            <a:fillRect/>
          </a:stretch>
        </p:blipFill>
        <p:spPr bwMode="auto">
          <a:xfrm>
            <a:off x="250825" y="0"/>
            <a:ext cx="6688138" cy="6858000"/>
          </a:xfrm>
          <a:prstGeom prst="rect">
            <a:avLst/>
          </a:prstGeom>
          <a:noFill/>
          <a:ln w="9525">
            <a:noFill/>
            <a:miter lim="800000"/>
            <a:headEnd/>
            <a:tailEnd/>
          </a:ln>
        </p:spPr>
      </p:pic>
      <p:sp>
        <p:nvSpPr>
          <p:cNvPr id="13315" name="Text Box 5"/>
          <p:cNvSpPr txBox="1">
            <a:spLocks noChangeArrowheads="1"/>
          </p:cNvSpPr>
          <p:nvPr/>
        </p:nvSpPr>
        <p:spPr bwMode="auto">
          <a:xfrm>
            <a:off x="6877050" y="404813"/>
            <a:ext cx="1943100" cy="5889625"/>
          </a:xfrm>
          <a:prstGeom prst="rect">
            <a:avLst/>
          </a:prstGeom>
          <a:noFill/>
          <a:ln w="9525">
            <a:noFill/>
            <a:miter lim="800000"/>
            <a:headEnd/>
            <a:tailEnd/>
          </a:ln>
        </p:spPr>
        <p:txBody>
          <a:bodyPr>
            <a:spAutoFit/>
          </a:bodyPr>
          <a:lstStyle/>
          <a:p>
            <a:pPr>
              <a:spcBef>
                <a:spcPct val="50000"/>
              </a:spcBef>
            </a:pPr>
            <a:r>
              <a:rPr lang="he-IL" sz="2000">
                <a:solidFill>
                  <a:srgbClr val="0000FF"/>
                </a:solidFill>
                <a:cs typeface="Guttman Yad-Brush" pitchFamily="2" charset="-79"/>
              </a:rPr>
              <a:t>גרפים אלו ממחישים היטב את השפעת האוקסין והגיברלין </a:t>
            </a:r>
          </a:p>
          <a:p>
            <a:pPr>
              <a:spcBef>
                <a:spcPct val="50000"/>
              </a:spcBef>
            </a:pPr>
            <a:r>
              <a:rPr lang="he-IL" sz="2000">
                <a:solidFill>
                  <a:srgbClr val="0000FF"/>
                </a:solidFill>
                <a:cs typeface="Guttman Yad-Brush" pitchFamily="2" charset="-79"/>
              </a:rPr>
              <a:t>על התארכות הצמח.</a:t>
            </a:r>
          </a:p>
          <a:p>
            <a:pPr>
              <a:spcBef>
                <a:spcPct val="50000"/>
              </a:spcBef>
            </a:pPr>
            <a:endParaRPr lang="he-IL" sz="2000">
              <a:solidFill>
                <a:srgbClr val="0000FF"/>
              </a:solidFill>
              <a:cs typeface="Guttman Yad-Brush" pitchFamily="2" charset="-79"/>
            </a:endParaRPr>
          </a:p>
          <a:p>
            <a:pPr>
              <a:spcBef>
                <a:spcPct val="50000"/>
              </a:spcBef>
            </a:pPr>
            <a:r>
              <a:rPr lang="he-IL">
                <a:solidFill>
                  <a:srgbClr val="660066"/>
                </a:solidFill>
                <a:cs typeface="Guttman Yad-Brush" pitchFamily="2" charset="-79"/>
              </a:rPr>
              <a:t>ניתן להשתמש בשקף להוראה או לשאלה </a:t>
            </a:r>
            <a:r>
              <a:rPr lang="en-US">
                <a:solidFill>
                  <a:srgbClr val="660066"/>
                </a:solidFill>
                <a:cs typeface="Guttman Yad-Brush" pitchFamily="2" charset="-79"/>
                <a:sym typeface="Wingdings" pitchFamily="2" charset="2"/>
              </a:rPr>
              <a:t></a:t>
            </a:r>
            <a:r>
              <a:rPr lang="he-IL">
                <a:sym typeface="Wingdings" pitchFamily="2" charset="2"/>
              </a:rPr>
              <a:t> </a:t>
            </a:r>
          </a:p>
          <a:p>
            <a:pPr>
              <a:spcBef>
                <a:spcPct val="50000"/>
              </a:spcBef>
            </a:pPr>
            <a:endParaRPr lang="he-IL">
              <a:sym typeface="Wingdings" pitchFamily="2" charset="2"/>
            </a:endParaRPr>
          </a:p>
          <a:p>
            <a:pPr>
              <a:spcBef>
                <a:spcPct val="50000"/>
              </a:spcBef>
            </a:pPr>
            <a:endParaRPr lang="he-IL">
              <a:sym typeface="Wingdings" pitchFamily="2" charset="2"/>
            </a:endParaRPr>
          </a:p>
          <a:p>
            <a:pPr>
              <a:spcBef>
                <a:spcPct val="50000"/>
              </a:spcBef>
            </a:pPr>
            <a:r>
              <a:rPr lang="he-IL" b="1">
                <a:sym typeface="Wingdings" pitchFamily="2" charset="2"/>
              </a:rPr>
              <a:t>נלקח מ"צומח וצמחים" , או"פ, יחידה 10 עמוד 45</a:t>
            </a:r>
            <a:r>
              <a:rPr lang="he-IL">
                <a:sym typeface="Wingdings" pitchFamily="2" charset="2"/>
              </a:rPr>
              <a:t>.</a:t>
            </a:r>
            <a:endParaRPr lang="en-US"/>
          </a:p>
        </p:txBody>
      </p:sp>
      <p:sp>
        <p:nvSpPr>
          <p:cNvPr id="2" name="Footer Placeholder 1"/>
          <p:cNvSpPr>
            <a:spLocks noGrp="1"/>
          </p:cNvSpPr>
          <p:nvPr>
            <p:ph type="ftr" sz="quarter" idx="11"/>
          </p:nvPr>
        </p:nvSpPr>
        <p:spPr/>
        <p:txBody>
          <a:bodyPr/>
          <a:lstStyle/>
          <a:p>
            <a:r>
              <a:rPr lang="he-IL" smtClean="0"/>
              <a:t>חגית ספקוטי שער הנגב </a:t>
            </a:r>
            <a:endParaRPr lang="he-IL"/>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ערכת נושא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ערכת נושא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מסמך" ma:contentTypeID="0x0101006B26ADF2F5F116468DA0035D166F3705" ma:contentTypeVersion="0" ma:contentTypeDescription="צור מסמך חדש." ma:contentTypeScope="" ma:versionID="19cc7fa690b2de6cca577ff99ee2704b">
  <xsd:schema xmlns:xsd="http://www.w3.org/2001/XMLSchema" xmlns:xs="http://www.w3.org/2001/XMLSchema" xmlns:p="http://schemas.microsoft.com/office/2006/metadata/properties" targetNamespace="http://schemas.microsoft.com/office/2006/metadata/properties" ma:root="true" ma:fieldsID="3c69e330b17b26747b49104fe0872e01">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סוג תוכן"/>
        <xsd:element ref="dc:title" minOccurs="0" maxOccurs="1" ma:index="4" ma:displayName="כותרת"/>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9C13F07-3063-4B68-8670-9A905E2F1A20}">
  <ds:schemaRefs>
    <ds:schemaRef ds:uri="http://schemas.microsoft.com/office/2006/documentManagement/types"/>
    <ds:schemaRef ds:uri="http://schemas.microsoft.com/office/infopath/2007/PartnerControls"/>
    <ds:schemaRef ds:uri="http://purl.org/dc/dcmitype/"/>
    <ds:schemaRef ds:uri="http://purl.org/dc/elements/1.1/"/>
    <ds:schemaRef ds:uri="http://www.w3.org/XML/1998/namespace"/>
    <ds:schemaRef ds:uri="http://purl.org/dc/terms/"/>
    <ds:schemaRef ds:uri="http://schemas.microsoft.com/office/2006/metadata/properties"/>
    <ds:schemaRef ds:uri="http://schemas.openxmlformats.org/package/2006/metadata/core-properties"/>
  </ds:schemaRefs>
</ds:datastoreItem>
</file>

<file path=customXml/itemProps2.xml><?xml version="1.0" encoding="utf-8"?>
<ds:datastoreItem xmlns:ds="http://schemas.openxmlformats.org/officeDocument/2006/customXml" ds:itemID="{945B78D5-C3C4-403A-80E4-D743DE439D1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311FD910-EC58-4419-B0FC-F03B0F8F314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25</TotalTime>
  <Words>2240</Words>
  <Application>Microsoft Office PowerPoint</Application>
  <PresentationFormat>‫הצגה על המסך (4:3)</PresentationFormat>
  <Paragraphs>211</Paragraphs>
  <Slides>17</Slides>
  <Notes>6</Notes>
  <HiddenSlides>0</HiddenSlides>
  <MMClips>0</MMClips>
  <ScaleCrop>false</ScaleCrop>
  <HeadingPairs>
    <vt:vector size="4" baseType="variant">
      <vt:variant>
        <vt:lpstr>ערכת נושא</vt:lpstr>
      </vt:variant>
      <vt:variant>
        <vt:i4>1</vt:i4>
      </vt:variant>
      <vt:variant>
        <vt:lpstr>כותרות שקופיות</vt:lpstr>
      </vt:variant>
      <vt:variant>
        <vt:i4>17</vt:i4>
      </vt:variant>
    </vt:vector>
  </HeadingPairs>
  <TitlesOfParts>
    <vt:vector size="18" baseType="lpstr">
      <vt:lpstr>ערכת נושא Office</vt:lpstr>
      <vt:lpstr>שלבים בחיי הצמח </vt:lpstr>
      <vt:lpstr>צמיחה והתפתחות </vt:lpstr>
      <vt:lpstr>חלוקת תאים, התארכותם והתמיינותם במהלך הצמיחה</vt:lpstr>
      <vt:lpstr>הצמיחה והתפתחות  http://youtu.be/S9KJhynEPNw</vt:lpstr>
      <vt:lpstr>גדילה והתפתחות </vt:lpstr>
      <vt:lpstr>הורמונים צמחיים -מווסתי צמיחה </vt:lpstr>
      <vt:lpstr>מצגת של PowerPoint</vt:lpstr>
      <vt:lpstr>מצגת של PowerPoint</vt:lpstr>
      <vt:lpstr>מצגת של PowerPoint</vt:lpstr>
      <vt:lpstr>מצגת של PowerPoint</vt:lpstr>
      <vt:lpstr>דוגמה לשאלות</vt:lpstr>
      <vt:lpstr>מצגת של PowerPoint</vt:lpstr>
      <vt:lpstr>מצגת של PowerPoint</vt:lpstr>
      <vt:lpstr>מצגת של PowerPoint</vt:lpstr>
      <vt:lpstr>מצגת של PowerPoint</vt:lpstr>
      <vt:lpstr>הורמונים צמחיים</vt:lpstr>
      <vt:lpstr>מצגת של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שלבים בחיי הצמח</dc:title>
  <dc:creator>user</dc:creator>
  <cp:lastModifiedBy>WIN7</cp:lastModifiedBy>
  <cp:revision>6</cp:revision>
  <dcterms:created xsi:type="dcterms:W3CDTF">2012-11-27T13:19:06Z</dcterms:created>
  <dcterms:modified xsi:type="dcterms:W3CDTF">2018-10-30T15:56:28Z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0x0101006B26ADF2F5F116468DA0035D166F3705</vt:lpwstr>
  </property>
</Properties>
</file>