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60" r:id="rId4"/>
    <p:sldId id="261" r:id="rId5"/>
    <p:sldId id="262" r:id="rId6"/>
    <p:sldId id="263" r:id="rId7"/>
    <p:sldId id="294" r:id="rId8"/>
    <p:sldId id="264" r:id="rId9"/>
    <p:sldId id="266" r:id="rId10"/>
    <p:sldId id="267" r:id="rId11"/>
    <p:sldId id="268" r:id="rId12"/>
    <p:sldId id="269" r:id="rId13"/>
    <p:sldId id="295" r:id="rId14"/>
    <p:sldId id="296" r:id="rId15"/>
    <p:sldId id="297" r:id="rId16"/>
    <p:sldId id="298" r:id="rId17"/>
    <p:sldId id="299" r:id="rId18"/>
    <p:sldId id="292" r:id="rId19"/>
    <p:sldId id="293" r:id="rId20"/>
    <p:sldId id="275" r:id="rId21"/>
    <p:sldId id="300" r:id="rId2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5A6D138-026F-4346-B8C7-849C7F227493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82CDFFB-F23C-42B8-AD69-0051E5B85B6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4054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F09E69-BACA-4AED-9958-282FC3ED53CD}" type="slidenum">
              <a:rPr kumimoji="0" lang="he-I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he-I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614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614BEA49-39AF-4B80-90ED-5129D63E9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="" xmlns:a16="http://schemas.microsoft.com/office/drawing/2014/main" id="{69647792-8085-40AC-B27A-2B40E15EB1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="" xmlns:a16="http://schemas.microsoft.com/office/drawing/2014/main" id="{FC68EA84-3812-4200-A75C-5908BA197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="" xmlns:a16="http://schemas.microsoft.com/office/drawing/2014/main" id="{9E7D9653-F809-44D0-9F6E-BC833D6B7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="" xmlns:a16="http://schemas.microsoft.com/office/drawing/2014/main" id="{9AEA8974-9FFA-41A8-9FEC-0A97F9DD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99826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5F5BD1B0-88FA-4D9C-AB77-7D93FA363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="" xmlns:a16="http://schemas.microsoft.com/office/drawing/2014/main" id="{6F3A8FB6-4E58-4311-849D-BBDA73DC7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="" xmlns:a16="http://schemas.microsoft.com/office/drawing/2014/main" id="{8FE4F2F3-0D81-4D04-92FB-95DC08A43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="" xmlns:a16="http://schemas.microsoft.com/office/drawing/2014/main" id="{8236916B-BC34-430B-9DB2-6CFAA3179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="" xmlns:a16="http://schemas.microsoft.com/office/drawing/2014/main" id="{407D9760-A992-4E9C-8CD2-853E37415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73532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="" xmlns:a16="http://schemas.microsoft.com/office/drawing/2014/main" id="{71040FB9-7DBB-4528-9C5A-71F764FD64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="" xmlns:a16="http://schemas.microsoft.com/office/drawing/2014/main" id="{270C964D-2712-495D-8A40-D2C6EF0AC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="" xmlns:a16="http://schemas.microsoft.com/office/drawing/2014/main" id="{DFE938FD-FB3D-4CA2-86F8-CF327A82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="" xmlns:a16="http://schemas.microsoft.com/office/drawing/2014/main" id="{F92A17C0-15F0-47CF-A3A7-E9E473A09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="" xmlns:a16="http://schemas.microsoft.com/office/drawing/2014/main" id="{57FAA7AA-23EA-4AFF-8441-E8F14B09C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10061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39555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82908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36415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3861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82011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362861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99475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94771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2FA3AE4F-F79B-4AC9-9D98-C08E6572A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="" xmlns:a16="http://schemas.microsoft.com/office/drawing/2014/main" id="{653502C4-ED99-44A4-B7EE-F86685C9D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="" xmlns:a16="http://schemas.microsoft.com/office/drawing/2014/main" id="{BEA30AA9-61C5-4075-90D9-7F9FD4AA5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="" xmlns:a16="http://schemas.microsoft.com/office/drawing/2014/main" id="{22B50E1B-9E36-4E56-8E55-85DC8DB43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="" xmlns:a16="http://schemas.microsoft.com/office/drawing/2014/main" id="{8F029D97-53C8-4D42-AE3D-C88AACBC1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70189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67250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033755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62086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72C61E7D-B891-47F7-8CA2-AD56DA2FA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="" xmlns:a16="http://schemas.microsoft.com/office/drawing/2014/main" id="{9297105B-FC62-4906-B993-D6C06F3D1C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="" xmlns:a16="http://schemas.microsoft.com/office/drawing/2014/main" id="{B57E4013-9781-4C38-A853-80304CDE9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="" xmlns:a16="http://schemas.microsoft.com/office/drawing/2014/main" id="{CBA7B207-28CE-4C3E-A34E-7F4FC38F5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="" xmlns:a16="http://schemas.microsoft.com/office/drawing/2014/main" id="{15B32D25-4211-49AB-B67F-16E0C08F7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89686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203383B0-545D-4BAC-9719-57ECFEBE2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="" xmlns:a16="http://schemas.microsoft.com/office/drawing/2014/main" id="{AD864336-DA28-411C-A447-783883171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="" xmlns:a16="http://schemas.microsoft.com/office/drawing/2014/main" id="{CF36A0C0-B8AD-4F39-BC10-D181C2B6E1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="" xmlns:a16="http://schemas.microsoft.com/office/drawing/2014/main" id="{02672BD8-1DC1-4D7E-B6C9-AE78DA174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="" xmlns:a16="http://schemas.microsoft.com/office/drawing/2014/main" id="{280DE2AA-A1B6-4115-B121-A218F8D79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="" xmlns:a16="http://schemas.microsoft.com/office/drawing/2014/main" id="{95ECFE3C-2D0B-4440-8D5A-8EB5EDE8F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19133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65695605-C14D-4A2C-95A4-9220E5091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="" xmlns:a16="http://schemas.microsoft.com/office/drawing/2014/main" id="{91760ADE-69D0-4803-A4BB-B874CF116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="" xmlns:a16="http://schemas.microsoft.com/office/drawing/2014/main" id="{2F85DC71-F6B2-463B-8D71-F53DDA2DE4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>
            <a:extLst>
              <a:ext uri="{FF2B5EF4-FFF2-40B4-BE49-F238E27FC236}">
                <a16:creationId xmlns="" xmlns:a16="http://schemas.microsoft.com/office/drawing/2014/main" id="{FEA7F9AE-B27E-462E-8695-903AD5B61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="" xmlns:a16="http://schemas.microsoft.com/office/drawing/2014/main" id="{283D5C3D-EB70-4318-8C35-08171D05BB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="" xmlns:a16="http://schemas.microsoft.com/office/drawing/2014/main" id="{5DFB5947-5103-4EA5-A397-7DBD33987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="" xmlns:a16="http://schemas.microsoft.com/office/drawing/2014/main" id="{9E09F90A-EBCE-4A14-8D8F-D0AAAF83E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="" xmlns:a16="http://schemas.microsoft.com/office/drawing/2014/main" id="{99FE2CEB-C33A-4241-A19B-FFBEACAD1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47231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F376F692-18AA-4194-ACD3-A1DC3AC22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="" xmlns:a16="http://schemas.microsoft.com/office/drawing/2014/main" id="{855A695A-F8B6-4552-87AE-CA6F0A0A3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="" xmlns:a16="http://schemas.microsoft.com/office/drawing/2014/main" id="{A4721C85-39E6-4BFD-AFC7-BB4DA35F8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="" xmlns:a16="http://schemas.microsoft.com/office/drawing/2014/main" id="{3998BEFF-8CF5-4241-8C04-91E2390F1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60138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="" xmlns:a16="http://schemas.microsoft.com/office/drawing/2014/main" id="{1A64A713-BD58-45D1-A512-00639EB55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="" xmlns:a16="http://schemas.microsoft.com/office/drawing/2014/main" id="{757E1C81-52C5-43B7-8297-FDF373576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="" xmlns:a16="http://schemas.microsoft.com/office/drawing/2014/main" id="{1826F351-56E2-4EC7-A875-3A26D8F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62330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5200B42B-38FF-444F-8099-4FE0A5C9C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="" xmlns:a16="http://schemas.microsoft.com/office/drawing/2014/main" id="{870B1122-9263-4C45-9566-3E5B4D49B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="" xmlns:a16="http://schemas.microsoft.com/office/drawing/2014/main" id="{851176D9-37B1-4C07-838D-BF1286AF96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="" xmlns:a16="http://schemas.microsoft.com/office/drawing/2014/main" id="{DF7BE926-ED9C-4DA8-8253-DDCE513CB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="" xmlns:a16="http://schemas.microsoft.com/office/drawing/2014/main" id="{35BDEBDA-1BA7-4145-A40A-E99063BF4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="" xmlns:a16="http://schemas.microsoft.com/office/drawing/2014/main" id="{81E77477-934D-4825-94CD-7B9CAFD2A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97312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6898B8AF-FA14-4E4D-8766-A536D3EB6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="" xmlns:a16="http://schemas.microsoft.com/office/drawing/2014/main" id="{A3733875-7380-4C9E-89CB-E309159170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="" xmlns:a16="http://schemas.microsoft.com/office/drawing/2014/main" id="{FD5638CC-D4D8-4E50-9F45-678CDB05B1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="" xmlns:a16="http://schemas.microsoft.com/office/drawing/2014/main" id="{28B322D5-1B7D-4E04-B655-E2638A524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="" xmlns:a16="http://schemas.microsoft.com/office/drawing/2014/main" id="{0E252D64-ECE9-40A8-8CFD-4652837C8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="" xmlns:a16="http://schemas.microsoft.com/office/drawing/2014/main" id="{8D7EA0BD-F538-4649-9A6C-C8E4F63D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84731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="" xmlns:a16="http://schemas.microsoft.com/office/drawing/2014/main" id="{5BF4DC0D-4DBE-464E-B806-A008BA8CB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="" xmlns:a16="http://schemas.microsoft.com/office/drawing/2014/main" id="{9D92EA56-189C-4F3E-97EE-47C9B86DF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="" xmlns:a16="http://schemas.microsoft.com/office/drawing/2014/main" id="{DED8168B-38C0-449E-B19C-938ACF85EF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2CB1A-F5FE-49C9-8D2E-1ED22F4225C4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="" xmlns:a16="http://schemas.microsoft.com/office/drawing/2014/main" id="{B92E1872-E8AB-4C2F-9449-07304C362C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="" xmlns:a16="http://schemas.microsoft.com/office/drawing/2014/main" id="{D4DEA9DE-EA2E-4E1B-A4E6-3A263B7DCA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D2254-CA41-4195-83FD-7945B770CF4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6218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D366B-7B3A-45C6-9CA3-2908EDE50CC5}" type="datetimeFigureOut">
              <a:rPr lang="he-IL" smtClean="0"/>
              <a:t>י"ח/תמוז/תשע"ח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D0407-5280-44EE-92F9-46B41832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8915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&#1491;&#1507;%20&#1513;&#1488;&#1500;&#1493;&#1514;%20&#1506;&#1500;%20&#1505;&#1512;&#1496;&#1493;&#1503;%20&#1492;&#1513;&#1511;&#1497;&#1492;%20&#1489;&#1496;&#1508;&#1496;&#1493;&#1507;.docx" TargetMode="External"/><Relationship Id="rId2" Type="http://schemas.openxmlformats.org/officeDocument/2006/relationships/hyperlink" Target="https://www.youtube.com/watch?v=wX0xGBVBAgI&amp;t=87s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&#1491;&#1507;%20&#1513;&#1488;&#1500;&#1493;&#1514;%20&#1500;&#1505;&#1497;&#1499;&#1493;&#1501;%20&#1513;&#1497;&#1496;&#1493;&#1514;%20&#1492;&#1513;&#1511;&#1497;&#1492;.doc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8F7E286E-55AE-4975-A76A-00CBF4F7A3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727727"/>
            <a:ext cx="9144000" cy="1149199"/>
          </a:xfrm>
          <a:solidFill>
            <a:srgbClr val="00B0F0"/>
          </a:solidFill>
        </p:spPr>
        <p:txBody>
          <a:bodyPr/>
          <a:lstStyle/>
          <a:p>
            <a:r>
              <a:rPr lang="he-IL" dirty="0"/>
              <a:t>שיטות השקיה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="" xmlns:a16="http://schemas.microsoft.com/office/drawing/2014/main" id="{D5406ACC-470F-4C72-97E5-A8619A5000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35153" y="3861920"/>
            <a:ext cx="5521693" cy="469448"/>
          </a:xfrm>
        </p:spPr>
        <p:txBody>
          <a:bodyPr/>
          <a:lstStyle/>
          <a:p>
            <a:r>
              <a:rPr lang="he-IL" b="1" dirty="0"/>
              <a:t>מצגת ללימוד עצמי ותרגול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733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פעולת הקו נוע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/>
              <a:t>הקו נוע הוא נע באמצעות גלגלים ממונעים, מקבל מים מצינור הזנה שמחובר אליו ומשאבת מים מזרימה את המים בלחץ לקו ממטרות התלוי בין שני המגדלים הממונעים. </a:t>
            </a:r>
          </a:p>
          <a:p>
            <a:r>
              <a:rPr lang="he-IL" dirty="0"/>
              <a:t>הקו נוע מופעל באמצעות מחשב ומחובר </a:t>
            </a:r>
            <a:r>
              <a:rPr lang="he-IL" dirty="0" err="1"/>
              <a:t>לסלולאר</a:t>
            </a:r>
            <a:r>
              <a:rPr lang="he-IL" dirty="0"/>
              <a:t> וניתן להפעלה מרחוק.</a:t>
            </a:r>
          </a:p>
          <a:p>
            <a:r>
              <a:rPr lang="he-IL" dirty="0"/>
              <a:t>הקו נוע יכול להשקות במהירות שטחים גדולים, ולפעול בלילה ללא צורך בכוח אדם, בעת שההתאדות מינימלית.   </a:t>
            </a:r>
          </a:p>
        </p:txBody>
      </p:sp>
    </p:spTree>
    <p:extLst>
      <p:ext uri="{BB962C8B-B14F-4D97-AF65-F5344CB8AC3E}">
        <p14:creationId xmlns:p14="http://schemas.microsoft.com/office/powerpoint/2010/main" val="3863689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יתרונות וחסרונות</a:t>
            </a:r>
            <a:r>
              <a:rPr lang="en-US" dirty="0"/>
              <a:t>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e-IL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יתרונות</a:t>
            </a:r>
          </a:p>
          <a:p>
            <a:r>
              <a:rPr lang="he-IL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ממוכן לחלוטין ואינו דורש נהג להפעלתו. 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e-IL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ניתן להורידו מהשדה בעת עיבודים חקלאיים. 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he-IL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הספק גבוה בהשקיה שמאפשר השקית שטחים גדולים בזמן קצר.</a:t>
            </a:r>
          </a:p>
          <a:p>
            <a:r>
              <a:rPr lang="he-I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חסרונות</a:t>
            </a:r>
          </a:p>
          <a:p>
            <a:r>
              <a:rPr lang="he-I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קו נוע הוא מכשיר מסובך ויקר שמצריך תמיכה מקצועית .</a:t>
            </a:r>
          </a:p>
          <a:p>
            <a:r>
              <a:rPr lang="he-I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נדרש קו מים ארוך וגמיש , דבר היכול ליצור בעיות.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/>
              <a:t>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7606811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C0A708CE-8FFF-417C-BDEC-C5252200B8B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he-IL" b="1" dirty="0">
                <a:solidFill>
                  <a:schemeClr val="bg1"/>
                </a:solidFill>
              </a:rPr>
              <a:t>השקיה בטפטוף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="" xmlns:a16="http://schemas.microsoft.com/office/drawing/2014/main" id="{95F00A8E-DB69-49DC-B216-2C0FC567D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e-IL" dirty="0"/>
              <a:t>טפטפת היא אביזר השקיה ההופך זרם מים לזרם של טיפות באמצעות מעבר המים בדרך מפותלת וארוכה שמקטינה את הלחץ והספיקה עד ליציאת זרם טיפות. </a:t>
            </a:r>
          </a:p>
          <a:p>
            <a:r>
              <a:rPr lang="he-IL" dirty="0"/>
              <a:t>כיום בנויות הטפטפות ביציקת פלסטיק המורכבות בתוך צינור ההשקיה. </a:t>
            </a:r>
          </a:p>
          <a:p>
            <a:r>
              <a:rPr lang="he-IL" dirty="0"/>
              <a:t>הטפטפת משקה את טיפות המים ישירות לקרקע (בלי מעבר באוויר) ישירות לבית השורשים של הצמח. </a:t>
            </a:r>
          </a:p>
          <a:p>
            <a:r>
              <a:rPr lang="he-IL" dirty="0"/>
              <a:t>על מנת למנוע סתימות בטפטפות יש צורך לסנן את מי ההשקיה המועברים לקוי הטפטפות.  </a:t>
            </a:r>
          </a:p>
        </p:txBody>
      </p:sp>
    </p:spTree>
    <p:extLst>
      <p:ext uri="{BB962C8B-B14F-4D97-AF65-F5344CB8AC3E}">
        <p14:creationId xmlns:p14="http://schemas.microsoft.com/office/powerpoint/2010/main" val="7621951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5DF0E712-1F9C-41FA-A7F2-9C3C681A8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מבנה הטפטפת </a:t>
            </a:r>
          </a:p>
        </p:txBody>
      </p:sp>
      <p:pic>
        <p:nvPicPr>
          <p:cNvPr id="4" name="מציין מיקום תוכן 3">
            <a:extLst>
              <a:ext uri="{FF2B5EF4-FFF2-40B4-BE49-F238E27FC236}">
                <a16:creationId xmlns="" xmlns:a16="http://schemas.microsoft.com/office/drawing/2014/main" id="{12BFBF7A-A414-4615-8C38-6F4560200D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68081" y="1578823"/>
            <a:ext cx="4400550" cy="4400550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="" xmlns:a16="http://schemas.microsoft.com/office/drawing/2014/main" id="{26879031-D8C7-488E-A0EB-2FE378172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578823"/>
            <a:ext cx="4400550" cy="44005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00C9444-8559-47F4-A11D-3814077CBA3E}"/>
              </a:ext>
            </a:extLst>
          </p:cNvPr>
          <p:cNvSpPr txBox="1"/>
          <p:nvPr/>
        </p:nvSpPr>
        <p:spPr>
          <a:xfrm>
            <a:off x="2809875" y="1849821"/>
            <a:ext cx="5273402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000" b="1" dirty="0"/>
              <a:t>המסלול המפותל והארוך של המים בטפטפת </a:t>
            </a:r>
          </a:p>
        </p:txBody>
      </p:sp>
      <p:cxnSp>
        <p:nvCxnSpPr>
          <p:cNvPr id="8" name="מחבר חץ ישר 7">
            <a:extLst>
              <a:ext uri="{FF2B5EF4-FFF2-40B4-BE49-F238E27FC236}">
                <a16:creationId xmlns="" xmlns:a16="http://schemas.microsoft.com/office/drawing/2014/main" id="{3DE1DAFA-B5CF-437E-AC56-6498CAE33065}"/>
              </a:ext>
            </a:extLst>
          </p:cNvPr>
          <p:cNvCxnSpPr/>
          <p:nvPr/>
        </p:nvCxnSpPr>
        <p:spPr>
          <a:xfrm flipH="1">
            <a:off x="3174124" y="2259724"/>
            <a:ext cx="241738" cy="103001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מחבר חץ ישר 9">
            <a:extLst>
              <a:ext uri="{FF2B5EF4-FFF2-40B4-BE49-F238E27FC236}">
                <a16:creationId xmlns="" xmlns:a16="http://schemas.microsoft.com/office/drawing/2014/main" id="{00546F84-388F-4C81-ABE8-4415E98AD1A7}"/>
              </a:ext>
            </a:extLst>
          </p:cNvPr>
          <p:cNvCxnSpPr/>
          <p:nvPr/>
        </p:nvCxnSpPr>
        <p:spPr>
          <a:xfrm>
            <a:off x="7683062" y="2249931"/>
            <a:ext cx="1545021" cy="134971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090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574974B8-EBD5-443C-80C0-FFDA09016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השקיה בצינורות טפטוף</a:t>
            </a:r>
          </a:p>
        </p:txBody>
      </p:sp>
      <p:pic>
        <p:nvPicPr>
          <p:cNvPr id="4" name="מציין מיקום תוכן 3">
            <a:extLst>
              <a:ext uri="{FF2B5EF4-FFF2-40B4-BE49-F238E27FC236}">
                <a16:creationId xmlns="" xmlns:a16="http://schemas.microsoft.com/office/drawing/2014/main" id="{BF8A9FAE-7A4D-4CE8-BE3E-602C91A649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1798" y="1417638"/>
            <a:ext cx="4796435" cy="47964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48DB7E4-90D4-4CBE-B71B-EC4B7AB33472}"/>
              </a:ext>
            </a:extLst>
          </p:cNvPr>
          <p:cNvSpPr txBox="1"/>
          <p:nvPr/>
        </p:nvSpPr>
        <p:spPr>
          <a:xfrm>
            <a:off x="5833241" y="1650124"/>
            <a:ext cx="5213131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he-IL" sz="2800" b="1" dirty="0"/>
              <a:t>לאורך הצינור מורכבות טפטפות במרחקים שווים כך שניתן להשקות כל צמח בנפרד- ראו את אזורי ההרטבה בצילום.  </a:t>
            </a:r>
          </a:p>
          <a:p>
            <a:pPr algn="just"/>
            <a:r>
              <a:rPr lang="he-IL" sz="2800" b="1" dirty="0"/>
              <a:t>ההשקיה ישירות לבית השורשים של הצמחים מונעת הפסדי התאדות מים והיא השיטה החסכונית ביותר במים. </a:t>
            </a:r>
          </a:p>
        </p:txBody>
      </p:sp>
    </p:spTree>
    <p:extLst>
      <p:ext uri="{BB962C8B-B14F-4D97-AF65-F5344CB8AC3E}">
        <p14:creationId xmlns:p14="http://schemas.microsoft.com/office/powerpoint/2010/main" val="16086564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9FCB5B33-E11A-4230-9390-3F7C8AEE367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he-IL" dirty="0"/>
              <a:t>סוגי טפטפות </a:t>
            </a:r>
          </a:p>
        </p:txBody>
      </p:sp>
      <p:pic>
        <p:nvPicPr>
          <p:cNvPr id="4" name="מציין מיקום תוכן 3">
            <a:extLst>
              <a:ext uri="{FF2B5EF4-FFF2-40B4-BE49-F238E27FC236}">
                <a16:creationId xmlns="" xmlns:a16="http://schemas.microsoft.com/office/drawing/2014/main" id="{D04385C3-9A3E-4FB8-9553-FD44030CC6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417" y="3062245"/>
            <a:ext cx="4960232" cy="29391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A567054-A8A8-4871-B58B-8C4FC73020ED}"/>
              </a:ext>
            </a:extLst>
          </p:cNvPr>
          <p:cNvSpPr txBox="1"/>
          <p:nvPr/>
        </p:nvSpPr>
        <p:spPr>
          <a:xfrm>
            <a:off x="609600" y="1881352"/>
            <a:ext cx="4792717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צינור טפטוף – בכל חור ישנה טפטפת </a:t>
            </a:r>
          </a:p>
        </p:txBody>
      </p:sp>
      <p:pic>
        <p:nvPicPr>
          <p:cNvPr id="6" name="תמונה 5">
            <a:extLst>
              <a:ext uri="{FF2B5EF4-FFF2-40B4-BE49-F238E27FC236}">
                <a16:creationId xmlns="" xmlns:a16="http://schemas.microsoft.com/office/drawing/2014/main" id="{C5854905-6106-4874-AE7B-3FE0E420C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351" y="3062244"/>
            <a:ext cx="4960232" cy="29402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222C74B-87DA-4B55-BE25-2E0E2BFC50C2}"/>
              </a:ext>
            </a:extLst>
          </p:cNvPr>
          <p:cNvSpPr txBox="1"/>
          <p:nvPr/>
        </p:nvSpPr>
        <p:spPr>
          <a:xfrm>
            <a:off x="6789683" y="1881352"/>
            <a:ext cx="4792717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/>
              <a:t>טפטפות נעץ הננעצות בצינור רגיל</a:t>
            </a:r>
          </a:p>
        </p:txBody>
      </p:sp>
    </p:spTree>
    <p:extLst>
      <p:ext uri="{BB962C8B-B14F-4D97-AF65-F5344CB8AC3E}">
        <p14:creationId xmlns:p14="http://schemas.microsoft.com/office/powerpoint/2010/main" val="2538720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F2E1F6E3-620B-4F95-A7CD-6BF24E1FC4B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he-IL" dirty="0"/>
              <a:t>מבנה ראש מערכת השקיה</a:t>
            </a:r>
          </a:p>
        </p:txBody>
      </p:sp>
      <p:pic>
        <p:nvPicPr>
          <p:cNvPr id="4" name="מציין מיקום תוכן 3">
            <a:extLst>
              <a:ext uri="{FF2B5EF4-FFF2-40B4-BE49-F238E27FC236}">
                <a16:creationId xmlns="" xmlns:a16="http://schemas.microsoft.com/office/drawing/2014/main" id="{44BA5347-55A2-48B8-9D42-0F1B35156B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1476" y="1769624"/>
            <a:ext cx="4813738" cy="48137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0506B67-79EA-4179-8F6B-2189D72DFEBF}"/>
              </a:ext>
            </a:extLst>
          </p:cNvPr>
          <p:cNvSpPr txBox="1"/>
          <p:nvPr/>
        </p:nvSpPr>
        <p:spPr>
          <a:xfrm>
            <a:off x="6022427" y="2147896"/>
            <a:ext cx="1860331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b="1" dirty="0"/>
              <a:t>מסנן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4A23E79-08DD-4E39-A1F0-DFDF41FFCBC3}"/>
              </a:ext>
            </a:extLst>
          </p:cNvPr>
          <p:cNvSpPr txBox="1"/>
          <p:nvPr/>
        </p:nvSpPr>
        <p:spPr>
          <a:xfrm>
            <a:off x="2307021" y="3616818"/>
            <a:ext cx="1860331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b="1" dirty="0"/>
              <a:t>בקר השקיה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9D80065-C02B-4B04-B8E9-9CC063FB5090}"/>
              </a:ext>
            </a:extLst>
          </p:cNvPr>
          <p:cNvSpPr txBox="1"/>
          <p:nvPr/>
        </p:nvSpPr>
        <p:spPr>
          <a:xfrm>
            <a:off x="2307021" y="2600888"/>
            <a:ext cx="1860331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b="1" dirty="0"/>
              <a:t>מחשב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735553-8331-4A16-BB2B-7680B3854495}"/>
              </a:ext>
            </a:extLst>
          </p:cNvPr>
          <p:cNvSpPr txBox="1"/>
          <p:nvPr/>
        </p:nvSpPr>
        <p:spPr>
          <a:xfrm>
            <a:off x="5376041" y="5407572"/>
            <a:ext cx="1860331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b="1" dirty="0"/>
              <a:t>וסת לחץ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863CB0A-2E19-45C5-9A28-FFD163DACADD}"/>
              </a:ext>
            </a:extLst>
          </p:cNvPr>
          <p:cNvSpPr txBox="1"/>
          <p:nvPr/>
        </p:nvSpPr>
        <p:spPr>
          <a:xfrm>
            <a:off x="7525406" y="2911003"/>
            <a:ext cx="1860331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b="1" dirty="0"/>
              <a:t>ברז מכני</a:t>
            </a:r>
          </a:p>
        </p:txBody>
      </p:sp>
      <p:cxnSp>
        <p:nvCxnSpPr>
          <p:cNvPr id="11" name="מחבר חץ ישר 10">
            <a:extLst>
              <a:ext uri="{FF2B5EF4-FFF2-40B4-BE49-F238E27FC236}">
                <a16:creationId xmlns="" xmlns:a16="http://schemas.microsoft.com/office/drawing/2014/main" id="{3C3E4803-CE12-4610-BB3E-EB33F926956E}"/>
              </a:ext>
            </a:extLst>
          </p:cNvPr>
          <p:cNvCxnSpPr/>
          <p:nvPr/>
        </p:nvCxnSpPr>
        <p:spPr>
          <a:xfrm>
            <a:off x="7577959" y="3266039"/>
            <a:ext cx="0" cy="65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מחבר חץ ישר 12">
            <a:extLst>
              <a:ext uri="{FF2B5EF4-FFF2-40B4-BE49-F238E27FC236}">
                <a16:creationId xmlns="" xmlns:a16="http://schemas.microsoft.com/office/drawing/2014/main" id="{3EDE2987-1DD0-4134-9EE4-BECCE2660A64}"/>
              </a:ext>
            </a:extLst>
          </p:cNvPr>
          <p:cNvCxnSpPr>
            <a:stCxn id="9" idx="2"/>
          </p:cNvCxnSpPr>
          <p:nvPr/>
        </p:nvCxnSpPr>
        <p:spPr>
          <a:xfrm flipH="1">
            <a:off x="7367752" y="3280335"/>
            <a:ext cx="1087820" cy="33648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מחבר חץ ישר 14">
            <a:extLst>
              <a:ext uri="{FF2B5EF4-FFF2-40B4-BE49-F238E27FC236}">
                <a16:creationId xmlns="" xmlns:a16="http://schemas.microsoft.com/office/drawing/2014/main" id="{B706BDAE-D901-42A3-8956-284422CD0885}"/>
              </a:ext>
            </a:extLst>
          </p:cNvPr>
          <p:cNvCxnSpPr>
            <a:stCxn id="5" idx="2"/>
          </p:cNvCxnSpPr>
          <p:nvPr/>
        </p:nvCxnSpPr>
        <p:spPr>
          <a:xfrm flipH="1">
            <a:off x="6232634" y="2517228"/>
            <a:ext cx="719959" cy="74881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מחבר חץ ישר 16">
            <a:extLst>
              <a:ext uri="{FF2B5EF4-FFF2-40B4-BE49-F238E27FC236}">
                <a16:creationId xmlns="" xmlns:a16="http://schemas.microsoft.com/office/drawing/2014/main" id="{67B6AAE0-BB5F-4D88-9F69-6EC2036171FD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5297214" y="4719145"/>
            <a:ext cx="1008993" cy="68842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מחבר חץ ישר 18">
            <a:extLst>
              <a:ext uri="{FF2B5EF4-FFF2-40B4-BE49-F238E27FC236}">
                <a16:creationId xmlns="" xmlns:a16="http://schemas.microsoft.com/office/drawing/2014/main" id="{933734DD-DD01-4411-9BC3-21FF780FD1E2}"/>
              </a:ext>
            </a:extLst>
          </p:cNvPr>
          <p:cNvCxnSpPr/>
          <p:nvPr/>
        </p:nvCxnSpPr>
        <p:spPr>
          <a:xfrm>
            <a:off x="4167352" y="3801484"/>
            <a:ext cx="783020" cy="8734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מחבר חץ ישר 20">
            <a:extLst>
              <a:ext uri="{FF2B5EF4-FFF2-40B4-BE49-F238E27FC236}">
                <a16:creationId xmlns="" xmlns:a16="http://schemas.microsoft.com/office/drawing/2014/main" id="{AF4CB6D4-AE11-4C94-8FF5-52383033630F}"/>
              </a:ext>
            </a:extLst>
          </p:cNvPr>
          <p:cNvCxnSpPr>
            <a:stCxn id="7" idx="3"/>
          </p:cNvCxnSpPr>
          <p:nvPr/>
        </p:nvCxnSpPr>
        <p:spPr>
          <a:xfrm>
            <a:off x="4167352" y="2785554"/>
            <a:ext cx="530772" cy="31011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405AB6C0-04CA-41B2-9C6F-6156A00F2716}"/>
              </a:ext>
            </a:extLst>
          </p:cNvPr>
          <p:cNvSpPr txBox="1"/>
          <p:nvPr/>
        </p:nvSpPr>
        <p:spPr>
          <a:xfrm>
            <a:off x="1040525" y="5422078"/>
            <a:ext cx="3126828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b="1" dirty="0" err="1"/>
              <a:t>מז"ח</a:t>
            </a:r>
            <a:r>
              <a:rPr lang="he-IL" b="1" dirty="0"/>
              <a:t> –מונע זרימה חוזרת</a:t>
            </a:r>
          </a:p>
        </p:txBody>
      </p:sp>
      <p:cxnSp>
        <p:nvCxnSpPr>
          <p:cNvPr id="24" name="מחבר חץ ישר 23">
            <a:extLst>
              <a:ext uri="{FF2B5EF4-FFF2-40B4-BE49-F238E27FC236}">
                <a16:creationId xmlns="" xmlns:a16="http://schemas.microsoft.com/office/drawing/2014/main" id="{533AA760-A3F4-4D90-8EB4-C84E90573224}"/>
              </a:ext>
            </a:extLst>
          </p:cNvPr>
          <p:cNvCxnSpPr>
            <a:stCxn id="22" idx="3"/>
          </p:cNvCxnSpPr>
          <p:nvPr/>
        </p:nvCxnSpPr>
        <p:spPr>
          <a:xfrm flipV="1">
            <a:off x="4167353" y="5602014"/>
            <a:ext cx="331075" cy="473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3193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047900" y="125760"/>
            <a:ext cx="8229600" cy="1143000"/>
          </a:xfrm>
        </p:spPr>
        <p:txBody>
          <a:bodyPr/>
          <a:lstStyle/>
          <a:p>
            <a:r>
              <a:rPr lang="he-IL" b="1" dirty="0"/>
              <a:t>תנועת המים בקרקע בטפטוף </a:t>
            </a:r>
          </a:p>
        </p:txBody>
      </p:sp>
      <p:pic>
        <p:nvPicPr>
          <p:cNvPr id="4" name="Picture 5" descr="drip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1268760"/>
            <a:ext cx="324539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dripprofi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972" y="4772292"/>
            <a:ext cx="4752528" cy="208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92062" y="1268761"/>
            <a:ext cx="3024336" cy="5632311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sz="24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מתחת לטפטפת הרטיבות מתפשטת בקרקע כצורת מעין </a:t>
            </a:r>
            <a:r>
              <a:rPr lang="he-IL" sz="240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בצל </a:t>
            </a:r>
            <a:r>
              <a:rPr lang="he-IL" sz="24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– כאשר היא הולכת ומתרחבת ככל שמעמיקים – עד גבול מסוים ,ממנו היא הולכת ומצטמצמת. תוך כדי מהלך חדירת המים באופן איטי נדחים המלחים שבמים ובקרקע אל שולי ה"בצל" בעוד שבמרכזו, נוצר מצב של פחות מליחות. 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endParaRPr lang="he-IL" sz="240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1899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091730" y="1463435"/>
            <a:ext cx="8229600" cy="3629000"/>
          </a:xfrm>
        </p:spPr>
        <p:txBody>
          <a:bodyPr/>
          <a:lstStyle/>
          <a:p>
            <a:r>
              <a:rPr lang="he-IL" b="1" dirty="0"/>
              <a:t>בקרקע חולית </a:t>
            </a:r>
            <a:r>
              <a:rPr lang="he-IL" dirty="0"/>
              <a:t>, הרווחים בקרקע גדולים ולכן יש מעט זרימה נימית ( קפילרית ) , והזרימה הדומיננטית היא של מי כובד היורדים אנכית בכוח הכבידה . לכן התפשטות המים מאוד צרה . </a:t>
            </a:r>
          </a:p>
          <a:p>
            <a:r>
              <a:rPr lang="he-IL" b="1" dirty="0"/>
              <a:t>בקרקע כבדה </a:t>
            </a:r>
            <a:r>
              <a:rPr lang="he-IL" dirty="0"/>
              <a:t>( חרסיתית ) , הרווחים בקרקע קטנים מאוד , ויש זרימה נימית (קפילרית ) משמעותית , ולכן ה"בצל" מאוד רחב .</a:t>
            </a:r>
          </a:p>
        </p:txBody>
      </p:sp>
      <p:pic>
        <p:nvPicPr>
          <p:cNvPr id="4" name="Picture 4" descr="dripprofi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2" y="5117700"/>
            <a:ext cx="3965476" cy="17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78FBA78-F2AB-495D-889B-97F91EA227CB}"/>
              </a:ext>
            </a:extLst>
          </p:cNvPr>
          <p:cNvSpPr txBox="1"/>
          <p:nvPr/>
        </p:nvSpPr>
        <p:spPr>
          <a:xfrm>
            <a:off x="5696606" y="6488668"/>
            <a:ext cx="117715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חרסית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E52951A-4EE2-41EA-8362-4DD419D45199}"/>
              </a:ext>
            </a:extLst>
          </p:cNvPr>
          <p:cNvSpPr txBox="1"/>
          <p:nvPr/>
        </p:nvSpPr>
        <p:spPr>
          <a:xfrm>
            <a:off x="6942937" y="6488668"/>
            <a:ext cx="117715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חול</a:t>
            </a:r>
          </a:p>
        </p:txBody>
      </p:sp>
    </p:spTree>
    <p:extLst>
      <p:ext uri="{BB962C8B-B14F-4D97-AF65-F5344CB8AC3E}">
        <p14:creationId xmlns:p14="http://schemas.microsoft.com/office/powerpoint/2010/main" val="322369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4000" b="1" u="sng" dirty="0"/>
              <a:t>יתרונות וחסרונות השקיה בטפטוף</a:t>
            </a:r>
            <a:endParaRPr lang="en-US" sz="4000" b="1" u="sng" dirty="0"/>
          </a:p>
        </p:txBody>
      </p:sp>
      <p:sp>
        <p:nvSpPr>
          <p:cNvPr id="6" name="מציין מיקום תוכן 5">
            <a:extLst>
              <a:ext uri="{FF2B5EF4-FFF2-40B4-BE49-F238E27FC236}">
                <a16:creationId xmlns="" xmlns:a16="http://schemas.microsoft.com/office/drawing/2014/main" id="{D8357551-63F4-43A7-9FA2-DFB029E77C4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600" y="1600201"/>
            <a:ext cx="10972800" cy="47212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יתרונות : </a:t>
            </a:r>
            <a:r>
              <a:rPr lang="he-IL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e-IL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חסכון במים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e-IL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שיפור יעילות הדישון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e-IL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חסכון בכוח אדם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e-IL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מצמצם גידול עשבים רעים ופחות בעיות מחלות ומזיקים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e-IL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חסרונות</a:t>
            </a:r>
            <a:r>
              <a:rPr lang="he-I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e-I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נדרשת מערכת סינון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e-I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מפריעה לביצוע עיבודים חקלאים בשדה.  </a:t>
            </a:r>
          </a:p>
        </p:txBody>
      </p:sp>
    </p:spTree>
    <p:extLst>
      <p:ext uri="{BB962C8B-B14F-4D97-AF65-F5344CB8AC3E}">
        <p14:creationId xmlns:p14="http://schemas.microsoft.com/office/powerpoint/2010/main" val="364898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he-IL" b="1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Arial" panose="020B0604020202020204" pitchFamily="34" charset="0"/>
              </a:rPr>
              <a:t>השקיה בהצפה</a:t>
            </a:r>
            <a:endParaRPr lang="he-IL" sz="60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919536" y="1196753"/>
            <a:ext cx="8229600" cy="2818199"/>
          </a:xfrm>
        </p:spPr>
        <p:txBody>
          <a:bodyPr/>
          <a:lstStyle/>
          <a:p>
            <a:pPr marL="0" indent="0">
              <a:buNone/>
            </a:pPr>
            <a:r>
              <a:rPr lang="he-IL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זוהי שיטת השקיה עתיקה בה מזרימים מים ממקום גבוהה לנמוך יותר , לתוך שדה שהוקף בסוללה שעוצרת את זרימת המים. </a:t>
            </a:r>
          </a:p>
          <a:p>
            <a:pPr marL="0" indent="0">
              <a:buNone/>
            </a:pPr>
            <a:r>
              <a:rPr lang="he-IL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אופן הגידול: הצפת השדה במים, זריעה, הצפה נוספת וכ-2-3 השקיות נוספות לאורך הגידול . </a:t>
            </a:r>
            <a:endParaRPr lang="en-US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תמונה 3">
            <a:extLst>
              <a:ext uri="{FF2B5EF4-FFF2-40B4-BE49-F238E27FC236}">
                <a16:creationId xmlns="" xmlns:a16="http://schemas.microsoft.com/office/drawing/2014/main" id="{CF7723E0-73F2-493A-9CD2-F3AB30091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359" y="3895725"/>
            <a:ext cx="4045497" cy="2962275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="" xmlns:a16="http://schemas.microsoft.com/office/drawing/2014/main" id="{CA51EB4E-0B51-4B0B-A6ED-DE4165D5A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36" y="3895725"/>
            <a:ext cx="4147877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212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1A43293C-0D52-49BC-8DC3-2A2FEBCB37C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he-IL" b="1" dirty="0"/>
              <a:t>עבודת סיכום נושא שיטות השקיה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="" xmlns:a16="http://schemas.microsoft.com/office/drawing/2014/main" id="{64D02959-8CD9-4237-AC75-3BA53AC72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3781096"/>
          </a:xfrm>
        </p:spPr>
        <p:txBody>
          <a:bodyPr/>
          <a:lstStyle/>
          <a:p>
            <a:pPr marL="0" indent="0">
              <a:buNone/>
            </a:pPr>
            <a:r>
              <a:rPr lang="he-IL" dirty="0"/>
              <a:t>לחצו על מתג הצפייה בסרטון וענו על השאלות המצורפות</a:t>
            </a:r>
          </a:p>
          <a:p>
            <a:pPr marL="0" indent="0">
              <a:buNone/>
            </a:pPr>
            <a:endParaRPr lang="he-IL" dirty="0"/>
          </a:p>
        </p:txBody>
      </p:sp>
      <p:sp>
        <p:nvSpPr>
          <p:cNvPr id="4" name="מלבן: פינות מעוגלות 3">
            <a:hlinkClick r:id="rId2"/>
            <a:extLst>
              <a:ext uri="{FF2B5EF4-FFF2-40B4-BE49-F238E27FC236}">
                <a16:creationId xmlns="" xmlns:a16="http://schemas.microsoft.com/office/drawing/2014/main" id="{8A395138-FA31-4400-8E81-C6E96E7B380C}"/>
              </a:ext>
            </a:extLst>
          </p:cNvPr>
          <p:cNvSpPr/>
          <p:nvPr/>
        </p:nvSpPr>
        <p:spPr>
          <a:xfrm>
            <a:off x="7231117" y="2511972"/>
            <a:ext cx="3153103" cy="735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מתג הפעלת הסרט</a:t>
            </a:r>
          </a:p>
        </p:txBody>
      </p:sp>
      <p:sp>
        <p:nvSpPr>
          <p:cNvPr id="6" name="מלבן: פינות מעוגלות 5">
            <a:hlinkClick r:id="rId3" action="ppaction://hlinkfile"/>
            <a:extLst>
              <a:ext uri="{FF2B5EF4-FFF2-40B4-BE49-F238E27FC236}">
                <a16:creationId xmlns="" xmlns:a16="http://schemas.microsoft.com/office/drawing/2014/main" id="{00727243-0411-43BE-874D-5C4F6AC5E326}"/>
              </a:ext>
            </a:extLst>
          </p:cNvPr>
          <p:cNvSpPr/>
          <p:nvPr/>
        </p:nvSpPr>
        <p:spPr>
          <a:xfrm>
            <a:off x="1923392" y="2511972"/>
            <a:ext cx="2837793" cy="735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400" b="1" dirty="0"/>
              <a:t>דף שאלות על הסרט </a:t>
            </a:r>
          </a:p>
        </p:txBody>
      </p:sp>
      <p:sp>
        <p:nvSpPr>
          <p:cNvPr id="7" name="מלבן 6">
            <a:hlinkClick r:id="rId4" action="ppaction://hlinkfile"/>
            <a:extLst>
              <a:ext uri="{FF2B5EF4-FFF2-40B4-BE49-F238E27FC236}">
                <a16:creationId xmlns="" xmlns:a16="http://schemas.microsoft.com/office/drawing/2014/main" id="{0CD37E7F-C7FA-4525-81A6-627CDC1DC49F}"/>
              </a:ext>
            </a:extLst>
          </p:cNvPr>
          <p:cNvSpPr/>
          <p:nvPr/>
        </p:nvSpPr>
        <p:spPr>
          <a:xfrm>
            <a:off x="4414345" y="4141076"/>
            <a:ext cx="3153103" cy="735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דף שאלות לסיכום שיטות השקיה</a:t>
            </a:r>
          </a:p>
        </p:txBody>
      </p:sp>
    </p:spTree>
    <p:extLst>
      <p:ext uri="{BB962C8B-B14F-4D97-AF65-F5344CB8AC3E}">
        <p14:creationId xmlns:p14="http://schemas.microsoft.com/office/powerpoint/2010/main" val="95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he-IL" dirty="0"/>
              <a:t>יתרונות וחסרות 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e-IL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השיטה מאפשרת השקית שטחים גדולים ,בעיקר למרעה.</a:t>
            </a:r>
          </a:p>
          <a:p>
            <a:r>
              <a:rPr lang="he-IL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שיטת השקיה פשוטה מאוד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e-IL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ואינה דורשת טכנולוגיה מורכבת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he-IL" dirty="0"/>
          </a:p>
          <a:p>
            <a:r>
              <a:rPr lang="he-I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השיטה בזבזנית מאוד במים. דורשת מקור מים גדול וקיים איבוד מים רב באידוי ולכן לא קיימת בישראל. </a:t>
            </a:r>
          </a:p>
          <a:p>
            <a:r>
              <a:rPr lang="he-I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השקיה לא אחידות של השטח (מקומות גבוהים יקבלו פחות מים ממקומות נמוכים).</a:t>
            </a:r>
          </a:p>
          <a:p>
            <a:r>
              <a:rPr lang="he-IL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משקה שטח ולא את הצמחים הספציפיים. עלולה לעודד התפתחות עשביה. </a:t>
            </a:r>
          </a:p>
        </p:txBody>
      </p:sp>
    </p:spTree>
    <p:extLst>
      <p:ext uri="{BB962C8B-B14F-4D97-AF65-F5344CB8AC3E}">
        <p14:creationId xmlns:p14="http://schemas.microsoft.com/office/powerpoint/2010/main" val="199988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השקיה בתלמים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e-IL" dirty="0"/>
              <a:t>זוהי שיטת הצפה משופרת.  השטח מחולק לתעלות וסוללות עפר קטנות , דבר הפותר את רוב בעיות שיטת ההצפה . מתאים יותר לחלקות קטנות . השקיה אחידה יותר ויש צמצום משמעותי בכמויות המים הנדרשת.</a:t>
            </a:r>
          </a:p>
          <a:p>
            <a:pPr marL="0" indent="0">
              <a:buNone/>
            </a:pPr>
            <a:endParaRPr lang="he-I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9" y="4106132"/>
            <a:ext cx="3116635" cy="2338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44" y="4293097"/>
            <a:ext cx="2628900" cy="2152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65427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92211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he-IL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השקיה בהמטרה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e-IL" b="1" dirty="0"/>
              <a:t>עקרון השיטה הוספת מים מהאוויר בצורת טיפות בדומה לגשם (מטר).</a:t>
            </a:r>
            <a:r>
              <a:rPr lang="he-IL" dirty="0"/>
              <a:t> </a:t>
            </a:r>
            <a:endParaRPr lang="he-I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042" y="3429000"/>
            <a:ext cx="3534315" cy="33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127" y="3445278"/>
            <a:ext cx="3390025" cy="33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405562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="" xmlns:a16="http://schemas.microsoft.com/office/drawing/2014/main" id="{AE4B3DBD-964E-4040-A6E9-09FDBEE9F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7417"/>
          </a:xfrm>
          <a:solidFill>
            <a:srgbClr val="FF0000"/>
          </a:solidFill>
        </p:spPr>
        <p:txBody>
          <a:bodyPr/>
          <a:lstStyle/>
          <a:p>
            <a:r>
              <a:rPr lang="he-IL" dirty="0"/>
              <a:t>כיצד עובד ממטיר פשוט ?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="" xmlns:a16="http://schemas.microsoft.com/office/drawing/2014/main" id="{28522CA5-E2ED-4DC3-993C-E2A0E7EFD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58767"/>
            <a:ext cx="10972800" cy="3171495"/>
          </a:xfrm>
        </p:spPr>
        <p:txBody>
          <a:bodyPr>
            <a:normAutofit lnSpcReduction="10000"/>
          </a:bodyPr>
          <a:lstStyle/>
          <a:p>
            <a:r>
              <a:rPr lang="he-IL" dirty="0"/>
              <a:t>הממטיר מקבל מים בלחץ גבוהה. הלחץ משמש לפיזור המים למרחק וליצירת תנועה סיבובית של הממטיר. כך שניתן להשקות את השטח במעגל שלם של 360 מעלות. </a:t>
            </a:r>
          </a:p>
          <a:p>
            <a:r>
              <a:rPr lang="he-IL" dirty="0"/>
              <a:t>יצירת זרם של טיפות המתפזרות באוויר מגדיל את </a:t>
            </a:r>
            <a:r>
              <a:rPr lang="he-IL" b="1" dirty="0"/>
              <a:t>שטח הפנים </a:t>
            </a:r>
            <a:r>
              <a:rPr lang="he-IL" dirty="0"/>
              <a:t>של המים ומגביר את </a:t>
            </a:r>
            <a:r>
              <a:rPr lang="he-IL" b="1" dirty="0"/>
              <a:t>איבוד המים </a:t>
            </a:r>
            <a:r>
              <a:rPr lang="he-IL" dirty="0"/>
              <a:t>( על ידי אידוי) בדרכם לקרקע.</a:t>
            </a:r>
          </a:p>
          <a:p>
            <a:r>
              <a:rPr lang="he-IL" dirty="0"/>
              <a:t>הממטיר משקה שטח מעגלי ולא רק את הצמחים אותם מגדלים.     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="" xmlns:a16="http://schemas.microsoft.com/office/drawing/2014/main" id="{EFF9A239-94FC-4C9B-B5DF-6F330CA7B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7137" y="4404473"/>
            <a:ext cx="3285263" cy="2438307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="" xmlns:a16="http://schemas.microsoft.com/office/drawing/2014/main" id="{A14F6B4A-78E6-4226-9D28-16DAEDCE2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" y="4419692"/>
            <a:ext cx="2932387" cy="2430972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="" xmlns:a16="http://schemas.microsoft.com/office/drawing/2014/main" id="{EDF5E262-3D42-451D-B286-958037F08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1075" y="4416974"/>
            <a:ext cx="3661541" cy="244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0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55072"/>
          </a:xfrm>
        </p:spPr>
        <p:txBody>
          <a:bodyPr>
            <a:normAutofit fontScale="90000"/>
          </a:bodyPr>
          <a:lstStyle/>
          <a:p>
            <a:r>
              <a:rPr lang="he-IL" dirty="0"/>
              <a:t>יתרונות וחסרונות</a:t>
            </a:r>
            <a:r>
              <a:rPr lang="en-US" dirty="0"/>
              <a:t/>
            </a:r>
            <a:br>
              <a:rPr lang="en-US" dirty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983161"/>
          </a:xfrm>
        </p:spPr>
        <p:txBody>
          <a:bodyPr>
            <a:normAutofit fontScale="85000" lnSpcReduction="20000"/>
          </a:bodyPr>
          <a:lstStyle/>
          <a:p>
            <a:r>
              <a:rPr lang="he-IL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יתרונות</a:t>
            </a:r>
          </a:p>
          <a:p>
            <a:r>
              <a:rPr lang="he-IL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אפשרות לשליטה ממוחשבת בהשקיה.</a:t>
            </a:r>
          </a:p>
          <a:p>
            <a:r>
              <a:rPr lang="he-IL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אפשרות לדשן דרך מערכת ההשקיה . </a:t>
            </a:r>
          </a:p>
          <a:p>
            <a:r>
              <a:rPr lang="he-IL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ניתן </a:t>
            </a:r>
            <a:r>
              <a:rPr lang="he-IL" sz="33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להפעיל</a:t>
            </a:r>
            <a:r>
              <a:rPr lang="he-IL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חומרי הדברה באמצעות השקיה בהמטרה. </a:t>
            </a:r>
          </a:p>
          <a:p>
            <a:r>
              <a:rPr lang="he-IL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חסרונות</a:t>
            </a:r>
          </a:p>
          <a:p>
            <a:r>
              <a:rPr lang="he-IL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דורש לחץ מים גבוהה (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e-IL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השקעת אנרגיה וכסף).</a:t>
            </a:r>
          </a:p>
          <a:p>
            <a:r>
              <a:rPr lang="he-IL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הסטת הטיפות ברוח שגורמת לאיבוד מים ולעידוד עשביה.</a:t>
            </a:r>
          </a:p>
          <a:p>
            <a:r>
              <a:rPr lang="he-IL" sz="3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ישנם הפסדים של מים בהתאדות באוויר , כתוצאה מהגדלת שטח הפנים של המים.</a:t>
            </a:r>
          </a:p>
          <a:p>
            <a:r>
              <a:rPr lang="he-IL" sz="3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דורש מקצועיות רבה וכוח אדם רב</a:t>
            </a:r>
          </a:p>
        </p:txBody>
      </p:sp>
    </p:spTree>
    <p:extLst>
      <p:ext uri="{BB962C8B-B14F-4D97-AF65-F5344CB8AC3E}">
        <p14:creationId xmlns:p14="http://schemas.microsoft.com/office/powerpoint/2010/main" val="16757169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השקיה </a:t>
            </a:r>
            <a:r>
              <a:rPr lang="he-IL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בקונוע</a:t>
            </a:r>
            <a:endParaRPr lang="he-IL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b="1" dirty="0"/>
              <a:t>זוהי מכונה השקיה הפועלת על בסיס קו ממטרות אחיד המתקדם מצד אחד של השדה לצדו השני באמצעות מערכת מגדלים עם גלגלים , תוך השקיה רציפה .</a:t>
            </a:r>
            <a:endParaRPr lang="he-I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139" y="3570745"/>
            <a:ext cx="4939864" cy="3287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60508"/>
            <a:ext cx="4939863" cy="3287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3578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="" xmlns:a16="http://schemas.microsoft.com/office/drawing/2014/main" id="{E454E123-6A1F-4A01-AA76-65425284C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03" y="86481"/>
            <a:ext cx="11524593" cy="66850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CC0C63A-8E6C-42A1-85E5-17228D818AE4}"/>
              </a:ext>
            </a:extLst>
          </p:cNvPr>
          <p:cNvSpPr txBox="1"/>
          <p:nvPr/>
        </p:nvSpPr>
        <p:spPr>
          <a:xfrm>
            <a:off x="9301655" y="4424855"/>
            <a:ext cx="198645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r>
              <a:rPr lang="he-IL" b="1" dirty="0"/>
              <a:t>צינור הזנה של מים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0CDAD71-71DD-4222-8C3B-37607E350BCB}"/>
              </a:ext>
            </a:extLst>
          </p:cNvPr>
          <p:cNvSpPr txBox="1"/>
          <p:nvPr/>
        </p:nvSpPr>
        <p:spPr>
          <a:xfrm>
            <a:off x="152400" y="1475774"/>
            <a:ext cx="2075793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r>
              <a:rPr lang="he-IL" b="1" dirty="0"/>
              <a:t>צינור מזין לממטרות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EF1A44F-8204-4D8A-8B95-4D2E034A581E}"/>
              </a:ext>
            </a:extLst>
          </p:cNvPr>
          <p:cNvSpPr txBox="1"/>
          <p:nvPr/>
        </p:nvSpPr>
        <p:spPr>
          <a:xfrm>
            <a:off x="7667296" y="1476703"/>
            <a:ext cx="198645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b="1" dirty="0"/>
              <a:t>ממטירים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441DFC0B-D259-4BBF-ACD7-4ABE1996F43D}"/>
              </a:ext>
            </a:extLst>
          </p:cNvPr>
          <p:cNvSpPr txBox="1"/>
          <p:nvPr/>
        </p:nvSpPr>
        <p:spPr>
          <a:xfrm>
            <a:off x="1371599" y="5912068"/>
            <a:ext cx="198645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b="1" dirty="0"/>
              <a:t>מד מרחק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09515960-65DB-4B0F-90BA-702C6C57F87C}"/>
              </a:ext>
            </a:extLst>
          </p:cNvPr>
          <p:cNvSpPr txBox="1"/>
          <p:nvPr/>
        </p:nvSpPr>
        <p:spPr>
          <a:xfrm>
            <a:off x="152400" y="3244333"/>
            <a:ext cx="198645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r>
              <a:rPr lang="he-IL" b="1" dirty="0"/>
              <a:t>משאבת מים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2EB9804-ED16-4B5B-AB41-FD2AC1FD07EF}"/>
              </a:ext>
            </a:extLst>
          </p:cNvPr>
          <p:cNvSpPr txBox="1"/>
          <p:nvPr/>
        </p:nvSpPr>
        <p:spPr>
          <a:xfrm>
            <a:off x="152400" y="2440309"/>
            <a:ext cx="215462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r>
              <a:rPr lang="he-IL" b="1" dirty="0"/>
              <a:t>קופסת בקרה ומחשב</a:t>
            </a:r>
          </a:p>
        </p:txBody>
      </p:sp>
      <p:cxnSp>
        <p:nvCxnSpPr>
          <p:cNvPr id="14" name="מחבר חץ ישר 13">
            <a:extLst>
              <a:ext uri="{FF2B5EF4-FFF2-40B4-BE49-F238E27FC236}">
                <a16:creationId xmlns="" xmlns:a16="http://schemas.microsoft.com/office/drawing/2014/main" id="{B74B8839-D1C9-4E24-9AA7-B9B915604FA0}"/>
              </a:ext>
            </a:extLst>
          </p:cNvPr>
          <p:cNvCxnSpPr/>
          <p:nvPr/>
        </p:nvCxnSpPr>
        <p:spPr>
          <a:xfrm flipV="1">
            <a:off x="3358054" y="5759669"/>
            <a:ext cx="236484" cy="15239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מחבר חץ ישר 15">
            <a:extLst>
              <a:ext uri="{FF2B5EF4-FFF2-40B4-BE49-F238E27FC236}">
                <a16:creationId xmlns="" xmlns:a16="http://schemas.microsoft.com/office/drawing/2014/main" id="{3914B2F9-3E70-4CDD-BFFB-9E5997F1EE3D}"/>
              </a:ext>
            </a:extLst>
          </p:cNvPr>
          <p:cNvCxnSpPr/>
          <p:nvPr/>
        </p:nvCxnSpPr>
        <p:spPr>
          <a:xfrm flipH="1">
            <a:off x="6306207" y="1845106"/>
            <a:ext cx="1355834" cy="96453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מחבר חץ ישר 17">
            <a:extLst>
              <a:ext uri="{FF2B5EF4-FFF2-40B4-BE49-F238E27FC236}">
                <a16:creationId xmlns="" xmlns:a16="http://schemas.microsoft.com/office/drawing/2014/main" id="{D667F31A-0343-4ECB-B6E8-7757DDB62491}"/>
              </a:ext>
            </a:extLst>
          </p:cNvPr>
          <p:cNvCxnSpPr/>
          <p:nvPr/>
        </p:nvCxnSpPr>
        <p:spPr>
          <a:xfrm flipH="1">
            <a:off x="8807669" y="4794187"/>
            <a:ext cx="493986" cy="57659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מחבר חץ ישר 19">
            <a:extLst>
              <a:ext uri="{FF2B5EF4-FFF2-40B4-BE49-F238E27FC236}">
                <a16:creationId xmlns="" xmlns:a16="http://schemas.microsoft.com/office/drawing/2014/main" id="{8FA89423-2433-4602-87CE-5B9CA9B631A6}"/>
              </a:ext>
            </a:extLst>
          </p:cNvPr>
          <p:cNvCxnSpPr>
            <a:stCxn id="11" idx="2"/>
          </p:cNvCxnSpPr>
          <p:nvPr/>
        </p:nvCxnSpPr>
        <p:spPr>
          <a:xfrm>
            <a:off x="1145628" y="3613665"/>
            <a:ext cx="515006" cy="40681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מחבר חץ ישר 21">
            <a:extLst>
              <a:ext uri="{FF2B5EF4-FFF2-40B4-BE49-F238E27FC236}">
                <a16:creationId xmlns="" xmlns:a16="http://schemas.microsoft.com/office/drawing/2014/main" id="{DF6F57DC-4683-4B17-8097-6BECFA56EF2C}"/>
              </a:ext>
            </a:extLst>
          </p:cNvPr>
          <p:cNvCxnSpPr/>
          <p:nvPr/>
        </p:nvCxnSpPr>
        <p:spPr>
          <a:xfrm>
            <a:off x="1229710" y="2823581"/>
            <a:ext cx="1450428" cy="42075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מחבר חץ ישר 23">
            <a:extLst>
              <a:ext uri="{FF2B5EF4-FFF2-40B4-BE49-F238E27FC236}">
                <a16:creationId xmlns="" xmlns:a16="http://schemas.microsoft.com/office/drawing/2014/main" id="{B9EE9218-D83D-4DED-A6F6-9A78F74779C3}"/>
              </a:ext>
            </a:extLst>
          </p:cNvPr>
          <p:cNvCxnSpPr/>
          <p:nvPr/>
        </p:nvCxnSpPr>
        <p:spPr>
          <a:xfrm flipV="1">
            <a:off x="2228193" y="967797"/>
            <a:ext cx="693683" cy="50797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66F5E5B6-13F9-4D7E-BCE3-DE81AAE171CF}"/>
              </a:ext>
            </a:extLst>
          </p:cNvPr>
          <p:cNvSpPr txBox="1"/>
          <p:nvPr/>
        </p:nvSpPr>
        <p:spPr>
          <a:xfrm>
            <a:off x="8308427" y="3686191"/>
            <a:ext cx="198645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r>
              <a:rPr lang="he-IL" b="1" dirty="0"/>
              <a:t>גלגלים ממונעים</a:t>
            </a:r>
          </a:p>
        </p:txBody>
      </p:sp>
      <p:cxnSp>
        <p:nvCxnSpPr>
          <p:cNvPr id="26" name="מחבר חץ ישר 25">
            <a:extLst>
              <a:ext uri="{FF2B5EF4-FFF2-40B4-BE49-F238E27FC236}">
                <a16:creationId xmlns="" xmlns:a16="http://schemas.microsoft.com/office/drawing/2014/main" id="{4E1DBCA7-4B56-4567-A939-5700074956CA}"/>
              </a:ext>
            </a:extLst>
          </p:cNvPr>
          <p:cNvCxnSpPr/>
          <p:nvPr/>
        </p:nvCxnSpPr>
        <p:spPr>
          <a:xfrm flipH="1">
            <a:off x="6952593" y="4047431"/>
            <a:ext cx="1355834" cy="96453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4819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767</Words>
  <Application>Microsoft Office PowerPoint</Application>
  <PresentationFormat>מסך רחב</PresentationFormat>
  <Paragraphs>92</Paragraphs>
  <Slides>20</Slides>
  <Notes>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2</vt:i4>
      </vt:variant>
      <vt:variant>
        <vt:lpstr>כותרות שקופיות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ערכת נושא Office</vt:lpstr>
      <vt:lpstr>1_ערכת נושא Office</vt:lpstr>
      <vt:lpstr>שיטות השקיה</vt:lpstr>
      <vt:lpstr>השקיה בהצפה</vt:lpstr>
      <vt:lpstr>יתרונות וחסרות </vt:lpstr>
      <vt:lpstr>השקיה בתלמים</vt:lpstr>
      <vt:lpstr>השקיה בהמטרה</vt:lpstr>
      <vt:lpstr>כיצד עובד ממטיר פשוט ?</vt:lpstr>
      <vt:lpstr>יתרונות וחסרונות </vt:lpstr>
      <vt:lpstr>השקיה בקונוע</vt:lpstr>
      <vt:lpstr>מצגת של PowerPoint</vt:lpstr>
      <vt:lpstr>פעולת הקו נוע</vt:lpstr>
      <vt:lpstr>יתרונות וחסרונות </vt:lpstr>
      <vt:lpstr>השקיה בטפטוף</vt:lpstr>
      <vt:lpstr>מבנה הטפטפת </vt:lpstr>
      <vt:lpstr>השקיה בצינורות טפטוף</vt:lpstr>
      <vt:lpstr>סוגי טפטפות </vt:lpstr>
      <vt:lpstr>מבנה ראש מערכת השקיה</vt:lpstr>
      <vt:lpstr>תנועת המים בקרקע בטפטוף </vt:lpstr>
      <vt:lpstr>מצגת של PowerPoint</vt:lpstr>
      <vt:lpstr>יתרונות וחסרונות השקיה בטפטוף</vt:lpstr>
      <vt:lpstr>עבודת סיכום נושא שיטות השקיה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שיטות השקיה</dc:title>
  <dc:creator>זוהר דויטש</dc:creator>
  <cp:lastModifiedBy>user</cp:lastModifiedBy>
  <cp:revision>19</cp:revision>
  <dcterms:created xsi:type="dcterms:W3CDTF">2018-06-27T11:57:42Z</dcterms:created>
  <dcterms:modified xsi:type="dcterms:W3CDTF">2018-07-01T09:40:11Z</dcterms:modified>
</cp:coreProperties>
</file>