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024" autoAdjust="0"/>
    <p:restoredTop sz="94660"/>
  </p:normalViewPr>
  <p:slideViewPr>
    <p:cSldViewPr snapToGrid="0">
      <p:cViewPr varScale="1">
        <p:scale>
          <a:sx n="63" d="100"/>
          <a:sy n="63" d="100"/>
        </p:scale>
        <p:origin x="90" y="27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390615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1421375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1218686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11836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2999181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3172794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625633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1962062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1719994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267303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7F4390E2-7A20-4D17-B72C-82A5CCDB1874}" type="datetimeFigureOut">
              <a:rPr lang="he-IL" smtClean="0"/>
              <a:t>כ"א/תמוז/תשע"ח</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7B90B279-4B95-48CC-B518-0C410F3A7EA4}" type="slidenum">
              <a:rPr lang="he-IL" smtClean="0"/>
              <a:t>‹#›</a:t>
            </a:fld>
            <a:endParaRPr lang="he-IL"/>
          </a:p>
        </p:txBody>
      </p:sp>
    </p:spTree>
    <p:extLst>
      <p:ext uri="{BB962C8B-B14F-4D97-AF65-F5344CB8AC3E}">
        <p14:creationId xmlns:p14="http://schemas.microsoft.com/office/powerpoint/2010/main" val="68313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F4390E2-7A20-4D17-B72C-82A5CCDB1874}" type="datetimeFigureOut">
              <a:rPr lang="he-IL" smtClean="0"/>
              <a:t>כ"א/תמוז/תשע"ח</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B90B279-4B95-48CC-B518-0C410F3A7EA4}" type="slidenum">
              <a:rPr lang="he-IL" smtClean="0"/>
              <a:t>‹#›</a:t>
            </a:fld>
            <a:endParaRPr lang="he-IL"/>
          </a:p>
        </p:txBody>
      </p:sp>
    </p:spTree>
    <p:extLst>
      <p:ext uri="{BB962C8B-B14F-4D97-AF65-F5344CB8AC3E}">
        <p14:creationId xmlns:p14="http://schemas.microsoft.com/office/powerpoint/2010/main" val="12844021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http://www.inra.fr/opie-insectes/images/gp-tabanus.gif" TargetMode="External"/><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afpmb.org/pubs/Field_Guide/Images/originals/Fig.%20193.jpg"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http://www.ent.iastate.edu/images/ticks/all4small.gif" TargetMode="External"/><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http://nz.merial.com/horse_owners/disease/pix/habron3.jpg" TargetMode="Externa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http://nz.merial.com/horse_owners/disease/pix/habron2.jpg" TargetMode="Externa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hyperlink" Target="file:///E:\&#1510;'&#1497;&#1511;&#1492;%20&#1502;&#1502;&#1500;&#1497;&#1496;&#1492;%20-).mov" TargetMode="External"/><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6.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http://www.piercecollege.edu/faculty/shapirls/meconium1.JPG" TargetMode="External"/><Relationship Id="rId4" Type="http://schemas.openxmlformats.org/officeDocument/2006/relationships/image" Target="../media/image49.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426605" y="138318"/>
            <a:ext cx="11674763" cy="5924699"/>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מחלות סייחים</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endParaRPr lang="he-IL" sz="3200" b="1"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pPr>
            <a:r>
              <a:rPr lang="he-IL" sz="3200" b="1" dirty="0" smtClean="0">
                <a:latin typeface="Calibri" panose="020F0502020204030204" pitchFamily="34" charset="0"/>
                <a:ea typeface="Calibri" panose="020F0502020204030204" pitchFamily="34" charset="0"/>
                <a:cs typeface="David" panose="020E0502060401010101" pitchFamily="34" charset="-79"/>
              </a:rPr>
              <a:t>מדוע </a:t>
            </a:r>
            <a:r>
              <a:rPr lang="he-IL" sz="3200" b="1" dirty="0">
                <a:latin typeface="Calibri" panose="020F0502020204030204" pitchFamily="34" charset="0"/>
                <a:ea typeface="Calibri" panose="020F0502020204030204" pitchFamily="34" charset="0"/>
                <a:cs typeface="David" panose="020E0502060401010101" pitchFamily="34" charset="-79"/>
              </a:rPr>
              <a:t>חשוב לטפל בסייח חולה מהר ככל האפשר?</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קצב ההתדרדרות בסייחים גבוה בהרבה מזה של סוסים בוגרים. זאת כיוון שלסייחים אין מאגרים אנרגטיים. לכן- ללא מקור אנרגיה ונוזלים (חלב), הם יתייבשו ויסבלו מנפילה ברמת הסוכר בדם. בנוסף, מערכת החיסון של סייח אינה חזקה ולכן כל מחלה עלולה להיות קטלנית.</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5602" name="Picture 2" descr="http://www.freewebs.com/wilcoxfarms/Picture%20or%20Video%2049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8318"/>
            <a:ext cx="3784829" cy="2895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20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circle(in)">
                                      <p:cBhvr>
                                        <p:cTn id="7" dur="20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iterate type="wd">
                                    <p:tmAbs val="200"/>
                                  </p:iterate>
                                  <p:childTnLst>
                                    <p:set>
                                      <p:cBhvr>
                                        <p:cTn id="1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020172" y="286426"/>
            <a:ext cx="8783782" cy="767005"/>
          </a:xfrm>
          <a:prstGeom prst="rect">
            <a:avLst/>
          </a:prstGeom>
        </p:spPr>
        <p:txBody>
          <a:bodyPr wrap="square">
            <a:spAutoFit/>
          </a:bodyPr>
          <a:lstStyle/>
          <a:p>
            <a:pPr>
              <a:lnSpc>
                <a:spcPct val="150000"/>
              </a:lnSpc>
              <a:spcAft>
                <a:spcPts val="1000"/>
              </a:spcAft>
              <a:tabLst>
                <a:tab pos="13081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 </a:t>
            </a:r>
            <a:r>
              <a:rPr lang="he-IL" sz="3200" b="1" u="sng" dirty="0">
                <a:latin typeface="Calibri" panose="020F0502020204030204" pitchFamily="34" charset="0"/>
                <a:ea typeface="Calibri" panose="020F0502020204030204" pitchFamily="34" charset="0"/>
                <a:cs typeface="David" panose="020E0502060401010101" pitchFamily="34" charset="-79"/>
              </a:rPr>
              <a:t>זבוב הגסטרו פילוס</a:t>
            </a:r>
            <a:r>
              <a:rPr lang="he-IL" sz="3200" dirty="0">
                <a:latin typeface="Calibri" panose="020F0502020204030204" pitchFamily="34" charset="0"/>
                <a:ea typeface="Calibri" panose="020F0502020204030204" pitchFamily="34" charset="0"/>
                <a:cs typeface="David" panose="020E0502060401010101" pitchFamily="34" charset="-79"/>
              </a:rPr>
              <a:t> – </a:t>
            </a:r>
            <a:endParaRPr lang="he-IL" sz="3200" dirty="0" smtClean="0">
              <a:latin typeface="Calibri" panose="020F0502020204030204" pitchFamily="34" charset="0"/>
              <a:ea typeface="Calibri" panose="020F0502020204030204" pitchFamily="34" charset="0"/>
              <a:cs typeface="David" panose="020E0502060401010101" pitchFamily="34" charset="-79"/>
            </a:endParaRPr>
          </a:p>
        </p:txBody>
      </p:sp>
      <p:sp>
        <p:nvSpPr>
          <p:cNvPr id="5" name="אליפסה 4"/>
          <p:cNvSpPr/>
          <p:nvPr/>
        </p:nvSpPr>
        <p:spPr>
          <a:xfrm>
            <a:off x="4848655" y="3559756"/>
            <a:ext cx="2530764" cy="11268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b="1" dirty="0" smtClean="0">
              <a:latin typeface="Calibri" panose="020F0502020204030204" pitchFamily="34" charset="0"/>
              <a:ea typeface="Calibri" panose="020F0502020204030204" pitchFamily="34" charset="0"/>
              <a:cs typeface="David" panose="020E0502060401010101" pitchFamily="34" charset="-79"/>
            </a:endParaRPr>
          </a:p>
          <a:p>
            <a:pPr algn="ctr"/>
            <a:r>
              <a:rPr lang="he-IL" b="1" dirty="0" smtClean="0">
                <a:latin typeface="Calibri" panose="020F0502020204030204" pitchFamily="34" charset="0"/>
                <a:ea typeface="Calibri" panose="020F0502020204030204" pitchFamily="34" charset="0"/>
                <a:cs typeface="David" panose="020E0502060401010101" pitchFamily="34" charset="-79"/>
              </a:rPr>
              <a:t>הביצים </a:t>
            </a:r>
            <a:r>
              <a:rPr lang="he-IL" b="1" dirty="0">
                <a:latin typeface="Calibri" panose="020F0502020204030204" pitchFamily="34" charset="0"/>
                <a:ea typeface="Calibri" panose="020F0502020204030204" pitchFamily="34" charset="0"/>
                <a:cs typeface="David" panose="020E0502060401010101" pitchFamily="34" charset="-79"/>
              </a:rPr>
              <a:t>הן מגיעות לפיו של הסוס. </a:t>
            </a:r>
          </a:p>
          <a:p>
            <a:pPr algn="ctr"/>
            <a:endParaRPr lang="he-IL" dirty="0"/>
          </a:p>
        </p:txBody>
      </p:sp>
      <p:sp>
        <p:nvSpPr>
          <p:cNvPr id="6" name="אליפסה 5"/>
          <p:cNvSpPr/>
          <p:nvPr/>
        </p:nvSpPr>
        <p:spPr>
          <a:xfrm>
            <a:off x="5486401" y="1340441"/>
            <a:ext cx="2530764" cy="11268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smtClean="0">
              <a:latin typeface="Calibri" panose="020F0502020204030204" pitchFamily="34" charset="0"/>
              <a:ea typeface="Calibri" panose="020F0502020204030204" pitchFamily="34" charset="0"/>
              <a:cs typeface="David" panose="020E0502060401010101" pitchFamily="34" charset="-79"/>
            </a:endParaRPr>
          </a:p>
          <a:p>
            <a:pPr algn="ctr"/>
            <a:r>
              <a:rPr lang="he-IL" b="1" dirty="0" smtClean="0">
                <a:latin typeface="Calibri" panose="020F0502020204030204" pitchFamily="34" charset="0"/>
                <a:ea typeface="Calibri" panose="020F0502020204030204" pitchFamily="34" charset="0"/>
                <a:cs typeface="David" panose="020E0502060401010101" pitchFamily="34" charset="-79"/>
              </a:rPr>
              <a:t>הסוס </a:t>
            </a:r>
            <a:r>
              <a:rPr lang="he-IL" b="1" dirty="0">
                <a:latin typeface="Calibri" panose="020F0502020204030204" pitchFamily="34" charset="0"/>
                <a:ea typeface="Calibri" panose="020F0502020204030204" pitchFamily="34" charset="0"/>
                <a:cs typeface="David" panose="020E0502060401010101" pitchFamily="34" charset="-79"/>
              </a:rPr>
              <a:t>מלקק את השערות עם הביצים</a:t>
            </a:r>
          </a:p>
          <a:p>
            <a:pPr algn="ctr"/>
            <a:endParaRPr lang="he-IL" dirty="0"/>
          </a:p>
        </p:txBody>
      </p:sp>
      <p:sp>
        <p:nvSpPr>
          <p:cNvPr id="7" name="אליפסה 6"/>
          <p:cNvSpPr/>
          <p:nvPr/>
        </p:nvSpPr>
        <p:spPr>
          <a:xfrm>
            <a:off x="2694397" y="428733"/>
            <a:ext cx="2530764" cy="11268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smtClean="0">
              <a:latin typeface="Calibri" panose="020F0502020204030204" pitchFamily="34" charset="0"/>
              <a:ea typeface="Calibri" panose="020F0502020204030204" pitchFamily="34" charset="0"/>
              <a:cs typeface="David" panose="020E0502060401010101" pitchFamily="34" charset="-79"/>
            </a:endParaRPr>
          </a:p>
          <a:p>
            <a:pPr algn="ctr"/>
            <a:r>
              <a:rPr lang="he-IL" b="1" dirty="0" smtClean="0">
                <a:latin typeface="Calibri" panose="020F0502020204030204" pitchFamily="34" charset="0"/>
                <a:ea typeface="Calibri" panose="020F0502020204030204" pitchFamily="34" charset="0"/>
                <a:cs typeface="David" panose="020E0502060401010101" pitchFamily="34" charset="-79"/>
              </a:rPr>
              <a:t>זבובה </a:t>
            </a:r>
            <a:r>
              <a:rPr lang="he-IL" b="1" dirty="0">
                <a:latin typeface="Calibri" panose="020F0502020204030204" pitchFamily="34" charset="0"/>
                <a:ea typeface="Calibri" panose="020F0502020204030204" pitchFamily="34" charset="0"/>
                <a:cs typeface="David" panose="020E0502060401010101" pitchFamily="34" charset="-79"/>
              </a:rPr>
              <a:t>המטילה את ביציה על שערות הסוס. </a:t>
            </a:r>
          </a:p>
          <a:p>
            <a:pPr algn="ctr"/>
            <a:endParaRPr lang="he-IL" dirty="0"/>
          </a:p>
        </p:txBody>
      </p:sp>
      <p:sp>
        <p:nvSpPr>
          <p:cNvPr id="9" name="אליפסה 8"/>
          <p:cNvSpPr/>
          <p:nvPr/>
        </p:nvSpPr>
        <p:spPr>
          <a:xfrm>
            <a:off x="1372717" y="3606542"/>
            <a:ext cx="2530764" cy="11268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smtClean="0">
              <a:latin typeface="Calibri" panose="020F0502020204030204" pitchFamily="34" charset="0"/>
              <a:ea typeface="Calibri" panose="020F0502020204030204" pitchFamily="34" charset="0"/>
              <a:cs typeface="David" panose="020E0502060401010101" pitchFamily="34" charset="-79"/>
            </a:endParaRPr>
          </a:p>
          <a:p>
            <a:pPr algn="ctr"/>
            <a:r>
              <a:rPr lang="he-IL" b="1" dirty="0" smtClean="0">
                <a:latin typeface="Calibri" panose="020F0502020204030204" pitchFamily="34" charset="0"/>
                <a:ea typeface="Calibri" panose="020F0502020204030204" pitchFamily="34" charset="0"/>
                <a:cs typeface="David" panose="020E0502060401010101" pitchFamily="34" charset="-79"/>
              </a:rPr>
              <a:t>בפי </a:t>
            </a:r>
            <a:r>
              <a:rPr lang="he-IL" b="1" dirty="0">
                <a:latin typeface="Calibri" panose="020F0502020204030204" pitchFamily="34" charset="0"/>
                <a:ea typeface="Calibri" panose="020F0502020204030204" pitchFamily="34" charset="0"/>
                <a:cs typeface="David" panose="020E0502060401010101" pitchFamily="34" charset="-79"/>
              </a:rPr>
              <a:t>הסוס הן בוקעות וחודרות דרך הפה, אל גופו </a:t>
            </a:r>
          </a:p>
          <a:p>
            <a:pPr algn="ctr"/>
            <a:endParaRPr lang="he-IL" dirty="0"/>
          </a:p>
        </p:txBody>
      </p:sp>
      <p:sp>
        <p:nvSpPr>
          <p:cNvPr id="10" name="אליפסה 9"/>
          <p:cNvSpPr/>
          <p:nvPr/>
        </p:nvSpPr>
        <p:spPr>
          <a:xfrm>
            <a:off x="218602" y="1714030"/>
            <a:ext cx="2530764" cy="10920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smtClean="0">
              <a:latin typeface="Calibri" panose="020F0502020204030204" pitchFamily="34" charset="0"/>
              <a:ea typeface="Calibri" panose="020F0502020204030204" pitchFamily="34" charset="0"/>
              <a:cs typeface="David" panose="020E0502060401010101" pitchFamily="34" charset="-79"/>
            </a:endParaRPr>
          </a:p>
          <a:p>
            <a:pPr algn="ctr"/>
            <a:r>
              <a:rPr lang="he-IL" b="1" dirty="0" smtClean="0">
                <a:latin typeface="Calibri" panose="020F0502020204030204" pitchFamily="34" charset="0"/>
                <a:ea typeface="Calibri" panose="020F0502020204030204" pitchFamily="34" charset="0"/>
                <a:cs typeface="David" panose="020E0502060401010101" pitchFamily="34" charset="-79"/>
              </a:rPr>
              <a:t>לקיבה </a:t>
            </a:r>
          </a:p>
          <a:p>
            <a:pPr algn="ctr"/>
            <a:r>
              <a:rPr lang="he-IL" dirty="0" smtClean="0">
                <a:latin typeface="Calibri" panose="020F0502020204030204" pitchFamily="34" charset="0"/>
                <a:ea typeface="Calibri" panose="020F0502020204030204" pitchFamily="34" charset="0"/>
                <a:cs typeface="David" panose="020E0502060401010101" pitchFamily="34" charset="-79"/>
              </a:rPr>
              <a:t>(שוכנת </a:t>
            </a:r>
            <a:r>
              <a:rPr lang="he-IL" dirty="0">
                <a:latin typeface="Calibri" panose="020F0502020204030204" pitchFamily="34" charset="0"/>
                <a:ea typeface="Calibri" panose="020F0502020204030204" pitchFamily="34" charset="0"/>
                <a:cs typeface="David" panose="020E0502060401010101" pitchFamily="34" charset="-79"/>
              </a:rPr>
              <a:t>כעשרה חודשים עד לבגרותה. </a:t>
            </a:r>
            <a:r>
              <a:rPr lang="he-IL" dirty="0" smtClean="0">
                <a:latin typeface="Calibri" panose="020F0502020204030204" pitchFamily="34" charset="0"/>
                <a:ea typeface="Calibri" panose="020F0502020204030204" pitchFamily="34" charset="0"/>
                <a:cs typeface="David" panose="020E0502060401010101" pitchFamily="34" charset="-79"/>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ctr"/>
            <a:endParaRPr lang="he-IL" dirty="0"/>
          </a:p>
        </p:txBody>
      </p:sp>
      <p:sp>
        <p:nvSpPr>
          <p:cNvPr id="17" name="חץ מעגלי 16"/>
          <p:cNvSpPr/>
          <p:nvPr/>
        </p:nvSpPr>
        <p:spPr>
          <a:xfrm rot="2952643">
            <a:off x="6049388" y="2375966"/>
            <a:ext cx="1182255" cy="1588752"/>
          </a:xfrm>
          <a:prstGeom prst="circularArrow">
            <a:avLst>
              <a:gd name="adj1" fmla="val 12500"/>
              <a:gd name="adj2" fmla="val 1142319"/>
              <a:gd name="adj3" fmla="val 20457681"/>
              <a:gd name="adj4" fmla="val 15864508"/>
              <a:gd name="adj5" fmla="val 12500"/>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21" name="חץ מעגלי 20"/>
          <p:cNvSpPr/>
          <p:nvPr/>
        </p:nvSpPr>
        <p:spPr>
          <a:xfrm rot="7803817">
            <a:off x="3593899" y="3443278"/>
            <a:ext cx="1182255" cy="1588752"/>
          </a:xfrm>
          <a:prstGeom prst="circularArrow">
            <a:avLst>
              <a:gd name="adj1" fmla="val 12500"/>
              <a:gd name="adj2" fmla="val 1142319"/>
              <a:gd name="adj3" fmla="val 20457681"/>
              <a:gd name="adj4" fmla="val 15864508"/>
              <a:gd name="adj5" fmla="val 12500"/>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22" name="חץ מעגלי 21"/>
          <p:cNvSpPr/>
          <p:nvPr/>
        </p:nvSpPr>
        <p:spPr>
          <a:xfrm rot="20377157">
            <a:off x="5047889" y="690708"/>
            <a:ext cx="1182255" cy="1588752"/>
          </a:xfrm>
          <a:prstGeom prst="circularArrow">
            <a:avLst>
              <a:gd name="adj1" fmla="val 12500"/>
              <a:gd name="adj2" fmla="val 1142319"/>
              <a:gd name="adj3" fmla="val 20457681"/>
              <a:gd name="adj4" fmla="val 15864508"/>
              <a:gd name="adj5" fmla="val 12500"/>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grpSp>
        <p:nvGrpSpPr>
          <p:cNvPr id="27" name="קבוצה 26"/>
          <p:cNvGrpSpPr/>
          <p:nvPr/>
        </p:nvGrpSpPr>
        <p:grpSpPr>
          <a:xfrm>
            <a:off x="1116471" y="2170149"/>
            <a:ext cx="1198258" cy="1588752"/>
            <a:chOff x="1116471" y="2170149"/>
            <a:chExt cx="1198258" cy="1588752"/>
          </a:xfrm>
        </p:grpSpPr>
        <p:sp>
          <p:nvSpPr>
            <p:cNvPr id="20" name="חץ מעגלי 19"/>
            <p:cNvSpPr/>
            <p:nvPr/>
          </p:nvSpPr>
          <p:spPr>
            <a:xfrm rot="10067888">
              <a:off x="1116471" y="2170149"/>
              <a:ext cx="1182255" cy="1588752"/>
            </a:xfrm>
            <a:prstGeom prst="circularArrow">
              <a:avLst>
                <a:gd name="adj1" fmla="val 12500"/>
                <a:gd name="adj2" fmla="val 1142319"/>
                <a:gd name="adj3" fmla="val 20457681"/>
                <a:gd name="adj4" fmla="val 15864508"/>
                <a:gd name="adj5" fmla="val 12500"/>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solidFill>
                  <a:schemeClr val="tx1"/>
                </a:solidFill>
              </a:endParaRPr>
            </a:p>
          </p:txBody>
        </p:sp>
        <p:sp>
          <p:nvSpPr>
            <p:cNvPr id="23" name="TextBox 22"/>
            <p:cNvSpPr txBox="1"/>
            <p:nvPr/>
          </p:nvSpPr>
          <p:spPr>
            <a:xfrm rot="2442518">
              <a:off x="1146437" y="3001065"/>
              <a:ext cx="1168292" cy="338554"/>
            </a:xfrm>
            <a:prstGeom prst="rect">
              <a:avLst/>
            </a:prstGeom>
            <a:noFill/>
          </p:spPr>
          <p:txBody>
            <a:bodyPr wrap="square" rtlCol="1">
              <a:spAutoFit/>
            </a:bodyPr>
            <a:lstStyle/>
            <a:p>
              <a:r>
                <a:rPr lang="he-IL" sz="1600" dirty="0" smtClean="0"/>
                <a:t>3 שבועות</a:t>
              </a:r>
              <a:endParaRPr lang="he-IL" sz="1600" dirty="0"/>
            </a:p>
          </p:txBody>
        </p:sp>
      </p:grpSp>
      <p:sp>
        <p:nvSpPr>
          <p:cNvPr id="24" name="מלבן 23"/>
          <p:cNvSpPr/>
          <p:nvPr/>
        </p:nvSpPr>
        <p:spPr>
          <a:xfrm>
            <a:off x="92598" y="1555569"/>
            <a:ext cx="11843652" cy="5016758"/>
          </a:xfrm>
          <a:prstGeom prst="rect">
            <a:avLst/>
          </a:prstGeom>
        </p:spPr>
        <p:txBody>
          <a:bodyPr wrap="square">
            <a:spAutoFit/>
          </a:bodyPr>
          <a:lstStyle/>
          <a:p>
            <a:r>
              <a:rPr lang="he-IL" sz="3200" b="1" dirty="0" smtClean="0">
                <a:latin typeface="Calibri" panose="020F0502020204030204" pitchFamily="34" charset="0"/>
                <a:ea typeface="Calibri" panose="020F0502020204030204" pitchFamily="34" charset="0"/>
                <a:cs typeface="David" panose="020E0502060401010101" pitchFamily="34" charset="-79"/>
              </a:rPr>
              <a:t>פגיעה אפשרית:</a:t>
            </a:r>
          </a:p>
          <a:p>
            <a:r>
              <a:rPr lang="he-IL" sz="3200" dirty="0" smtClean="0">
                <a:latin typeface="Calibri" panose="020F0502020204030204" pitchFamily="34" charset="0"/>
                <a:ea typeface="Calibri" panose="020F0502020204030204" pitchFamily="34" charset="0"/>
                <a:cs typeface="David" panose="020E0502060401010101" pitchFamily="34" charset="-79"/>
              </a:rPr>
              <a:t>לכיבים</a:t>
            </a:r>
          </a:p>
          <a:p>
            <a:r>
              <a:rPr lang="he-IL" sz="3200" dirty="0" err="1" smtClean="0">
                <a:latin typeface="Calibri" panose="020F0502020204030204" pitchFamily="34" charset="0"/>
                <a:ea typeface="Calibri" panose="020F0502020204030204" pitchFamily="34" charset="0"/>
                <a:cs typeface="David" panose="020E0502060401010101" pitchFamily="34" charset="-79"/>
              </a:rPr>
              <a:t>קוליק</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r>
              <a:rPr lang="he-IL" sz="3200" dirty="0" smtClean="0">
                <a:latin typeface="Calibri" panose="020F0502020204030204" pitchFamily="34" charset="0"/>
                <a:ea typeface="Calibri" panose="020F0502020204030204" pitchFamily="34" charset="0"/>
                <a:cs typeface="David" panose="020E0502060401010101" pitchFamily="34" charset="-79"/>
              </a:rPr>
              <a:t>דלקת </a:t>
            </a:r>
            <a:r>
              <a:rPr lang="he-IL" sz="3200" dirty="0">
                <a:latin typeface="Calibri" panose="020F0502020204030204" pitchFamily="34" charset="0"/>
                <a:ea typeface="Calibri" panose="020F0502020204030204" pitchFamily="34" charset="0"/>
                <a:cs typeface="David" panose="020E0502060401010101" pitchFamily="34" charset="-79"/>
              </a:rPr>
              <a:t>בחלל הבטן.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endParaRPr lang="he-IL" sz="3200" dirty="0" smtClean="0">
              <a:latin typeface="Calibri" panose="020F0502020204030204" pitchFamily="34" charset="0"/>
              <a:ea typeface="Calibri" panose="020F0502020204030204" pitchFamily="34" charset="0"/>
              <a:cs typeface="David" panose="020E0502060401010101" pitchFamily="34" charset="-79"/>
            </a:endParaRPr>
          </a:p>
          <a:p>
            <a:endParaRPr lang="he-IL" sz="3200" dirty="0" smtClean="0">
              <a:latin typeface="Calibri" panose="020F0502020204030204" pitchFamily="34" charset="0"/>
              <a:ea typeface="Calibri" panose="020F0502020204030204" pitchFamily="34" charset="0"/>
              <a:cs typeface="David" panose="020E0502060401010101" pitchFamily="34" charset="-79"/>
            </a:endParaRPr>
          </a:p>
          <a:p>
            <a:r>
              <a:rPr lang="he-IL" sz="3200" b="1" dirty="0" smtClean="0">
                <a:latin typeface="Calibri" panose="020F0502020204030204" pitchFamily="34" charset="0"/>
                <a:ea typeface="Calibri" panose="020F0502020204030204" pitchFamily="34" charset="0"/>
                <a:cs typeface="David" panose="020E0502060401010101" pitchFamily="34" charset="-79"/>
              </a:rPr>
              <a:t>מניעה:</a:t>
            </a:r>
          </a:p>
          <a:p>
            <a:r>
              <a:rPr lang="he-IL" sz="3200" dirty="0" smtClean="0">
                <a:latin typeface="Calibri" panose="020F0502020204030204" pitchFamily="34" charset="0"/>
                <a:ea typeface="Calibri" panose="020F0502020204030204" pitchFamily="34" charset="0"/>
                <a:cs typeface="David" panose="020E0502060401010101" pitchFamily="34" charset="-79"/>
              </a:rPr>
              <a:t>מומלץ </a:t>
            </a:r>
            <a:r>
              <a:rPr lang="he-IL" sz="3200" dirty="0">
                <a:latin typeface="Calibri" panose="020F0502020204030204" pitchFamily="34" charset="0"/>
                <a:ea typeface="Calibri" panose="020F0502020204030204" pitchFamily="34" charset="0"/>
                <a:cs typeface="David" panose="020E0502060401010101" pitchFamily="34" charset="-79"/>
              </a:rPr>
              <a:t>לתלע את הסוסים בעונת הסתיו, להוריד את הביצים משערות הסוס על ידי חיתוך בסכין של השערה יחד עם הביצה,  או על ידי  הרטבת האזור במים פושרים ומריחתו בחומר חיטוי נגד חרקים</a:t>
            </a:r>
            <a:r>
              <a:rPr lang="he-IL" dirty="0">
                <a:latin typeface="Calibri" panose="020F0502020204030204" pitchFamily="34" charset="0"/>
                <a:ea typeface="Calibri" panose="020F0502020204030204" pitchFamily="34" charset="0"/>
                <a:cs typeface="David" panose="020E0502060401010101" pitchFamily="34" charset="-79"/>
              </a:rPr>
              <a:t>. </a:t>
            </a:r>
            <a:endParaRPr lang="he-IL" dirty="0"/>
          </a:p>
        </p:txBody>
      </p:sp>
    </p:spTree>
    <p:extLst>
      <p:ext uri="{BB962C8B-B14F-4D97-AF65-F5344CB8AC3E}">
        <p14:creationId xmlns:p14="http://schemas.microsoft.com/office/powerpoint/2010/main" val="199376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1000"/>
                                        <p:tgtEl>
                                          <p:spTgt spid="22"/>
                                        </p:tgtEl>
                                      </p:cBhvr>
                                    </p:animEffect>
                                  </p:childTnLst>
                                </p:cTn>
                              </p:par>
                            </p:childTnLst>
                          </p:cTn>
                        </p:par>
                        <p:par>
                          <p:cTn id="29" fill="hold">
                            <p:stCondLst>
                              <p:cond delay="1000"/>
                            </p:stCondLst>
                            <p:childTnLst>
                              <p:par>
                                <p:cTn id="30" presetID="22" presetClass="entr" presetSubtype="1" fill="hold" grpId="0" nodeType="afterEffect">
                                  <p:stCondLst>
                                    <p:cond delay="50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up)">
                                      <p:cBhvr>
                                        <p:cTn id="37" dur="1000"/>
                                        <p:tgtEl>
                                          <p:spTgt spid="17"/>
                                        </p:tgtEl>
                                      </p:cBhvr>
                                    </p:animEffect>
                                  </p:childTnLst>
                                </p:cTn>
                              </p:par>
                            </p:childTnLst>
                          </p:cTn>
                        </p:par>
                        <p:par>
                          <p:cTn id="38" fill="hold">
                            <p:stCondLst>
                              <p:cond delay="1000"/>
                            </p:stCondLst>
                            <p:childTnLst>
                              <p:par>
                                <p:cTn id="39" presetID="22" presetClass="entr" presetSubtype="2" fill="hold" grpId="0" nodeType="afterEffect">
                                  <p:stCondLst>
                                    <p:cond delay="500"/>
                                  </p:stCondLst>
                                  <p:childTnLst>
                                    <p:set>
                                      <p:cBhvr>
                                        <p:cTn id="40" dur="1" fill="hold">
                                          <p:stCondLst>
                                            <p:cond delay="0"/>
                                          </p:stCondLst>
                                        </p:cTn>
                                        <p:tgtEl>
                                          <p:spTgt spid="5"/>
                                        </p:tgtEl>
                                        <p:attrNameLst>
                                          <p:attrName>style.visibility</p:attrName>
                                        </p:attrNameLst>
                                      </p:cBhvr>
                                      <p:to>
                                        <p:strVal val="visible"/>
                                      </p:to>
                                    </p:set>
                                    <p:animEffect transition="in" filter="wipe(right)">
                                      <p:cBhvr>
                                        <p:cTn id="41" dur="20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right)">
                                      <p:cBhvr>
                                        <p:cTn id="46" dur="1000"/>
                                        <p:tgtEl>
                                          <p:spTgt spid="21"/>
                                        </p:tgtEl>
                                      </p:cBhvr>
                                    </p:animEffect>
                                  </p:childTnLst>
                                </p:cTn>
                              </p:par>
                            </p:childTnLst>
                          </p:cTn>
                        </p:par>
                        <p:par>
                          <p:cTn id="47" fill="hold">
                            <p:stCondLst>
                              <p:cond delay="1000"/>
                            </p:stCondLst>
                            <p:childTnLst>
                              <p:par>
                                <p:cTn id="48" presetID="22" presetClass="entr" presetSubtype="2" fill="hold" grpId="0" nodeType="afterEffect">
                                  <p:stCondLst>
                                    <p:cond delay="500"/>
                                  </p:stCondLst>
                                  <p:childTnLst>
                                    <p:set>
                                      <p:cBhvr>
                                        <p:cTn id="49" dur="1" fill="hold">
                                          <p:stCondLst>
                                            <p:cond delay="0"/>
                                          </p:stCondLst>
                                        </p:cTn>
                                        <p:tgtEl>
                                          <p:spTgt spid="9"/>
                                        </p:tgtEl>
                                        <p:attrNameLst>
                                          <p:attrName>style.visibility</p:attrName>
                                        </p:attrNameLst>
                                      </p:cBhvr>
                                      <p:to>
                                        <p:strVal val="visible"/>
                                      </p:to>
                                    </p:set>
                                    <p:animEffect transition="in" filter="wipe(right)">
                                      <p:cBhvr>
                                        <p:cTn id="50" dur="20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1000"/>
                                        <p:tgtEl>
                                          <p:spTgt spid="27"/>
                                        </p:tgtEl>
                                      </p:cBhvr>
                                    </p:animEffect>
                                  </p:childTnLst>
                                </p:cTn>
                              </p:par>
                            </p:childTnLst>
                          </p:cTn>
                        </p:par>
                        <p:par>
                          <p:cTn id="56" fill="hold">
                            <p:stCondLst>
                              <p:cond delay="1000"/>
                            </p:stCondLst>
                            <p:childTnLst>
                              <p:par>
                                <p:cTn id="57" presetID="22" presetClass="entr" presetSubtype="4" fill="hold" grpId="0" nodeType="afterEffect">
                                  <p:stCondLst>
                                    <p:cond delay="50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125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iterate type="wd">
                                    <p:tmAbs val="200"/>
                                  </p:iterate>
                                  <p:childTnLst>
                                    <p:set>
                                      <p:cBhvr>
                                        <p:cTn id="67" dur="1" fill="hold">
                                          <p:stCondLst>
                                            <p:cond delay="0"/>
                                          </p:stCondLst>
                                        </p:cTn>
                                        <p:tgtEl>
                                          <p:spTgt spid="2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7" grpId="0" animBg="1"/>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143377"/>
            <a:ext cx="11981468" cy="7714933"/>
          </a:xfrm>
          <a:prstGeom prst="rect">
            <a:avLst/>
          </a:prstGeom>
        </p:spPr>
        <p:txBody>
          <a:bodyPr wrap="square">
            <a:spAutoFit/>
          </a:bodyPr>
          <a:lstStyle/>
          <a:p>
            <a:pPr>
              <a:lnSpc>
                <a:spcPct val="150000"/>
              </a:lnSpc>
              <a:spcAft>
                <a:spcPts val="1000"/>
              </a:spcAft>
              <a:tabLst>
                <a:tab pos="130810" algn="l"/>
              </a:tabLst>
            </a:pPr>
            <a:r>
              <a:rPr lang="he-IL" dirty="0">
                <a:latin typeface="Calibri" panose="020F0502020204030204" pitchFamily="34" charset="0"/>
                <a:ea typeface="Calibri" panose="020F0502020204030204" pitchFamily="34" charset="0"/>
                <a:cs typeface="David" panose="020E0502060401010101" pitchFamily="34" charset="-79"/>
              </a:rPr>
              <a:t> </a:t>
            </a:r>
            <a:r>
              <a:rPr lang="he-IL" sz="3200" b="1" dirty="0" err="1" smtClean="0">
                <a:latin typeface="Calibri" panose="020F0502020204030204" pitchFamily="34" charset="0"/>
                <a:ea typeface="Calibri" panose="020F0502020204030204" pitchFamily="34" charset="0"/>
                <a:cs typeface="David" panose="020E0502060401010101" pitchFamily="34" charset="-79"/>
              </a:rPr>
              <a:t>תילוע</a:t>
            </a:r>
            <a:endParaRPr lang="he-IL" sz="3200" b="1" dirty="0" smtClean="0">
              <a:latin typeface="Calibri" panose="020F0502020204030204" pitchFamily="34" charset="0"/>
              <a:ea typeface="Calibri" panose="020F0502020204030204" pitchFamily="34" charset="0"/>
              <a:cs typeface="David" panose="020E0502060401010101" pitchFamily="34" charset="-79"/>
            </a:endParaRPr>
          </a:p>
          <a:p>
            <a:pPr marL="457200" indent="-457200">
              <a:lnSpc>
                <a:spcPct val="150000"/>
              </a:lnSpc>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תלוע </a:t>
            </a:r>
            <a:r>
              <a:rPr lang="he-IL" sz="2800" dirty="0">
                <a:latin typeface="Calibri" panose="020F0502020204030204" pitchFamily="34" charset="0"/>
                <a:ea typeface="Calibri" panose="020F0502020204030204" pitchFamily="34" charset="0"/>
                <a:cs typeface="David" panose="020E0502060401010101" pitchFamily="34" charset="-79"/>
              </a:rPr>
              <a:t>יעיל נעשה דרך הפה.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מומלץ </a:t>
            </a:r>
            <a:r>
              <a:rPr lang="he-IL" sz="2800" dirty="0">
                <a:latin typeface="Calibri" panose="020F0502020204030204" pitchFamily="34" charset="0"/>
                <a:ea typeface="Calibri" panose="020F0502020204030204" pitchFamily="34" charset="0"/>
                <a:cs typeface="David" panose="020E0502060401010101" pitchFamily="34" charset="-79"/>
              </a:rPr>
              <a:t>לתלע כל חודשיים או שלושה, בהתאם לתדירות ההידבקות.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סייחים </a:t>
            </a:r>
            <a:r>
              <a:rPr lang="he-IL" sz="2800" dirty="0">
                <a:latin typeface="Calibri" panose="020F0502020204030204" pitchFamily="34" charset="0"/>
                <a:ea typeface="Calibri" panose="020F0502020204030204" pitchFamily="34" charset="0"/>
                <a:cs typeface="David" panose="020E0502060401010101" pitchFamily="34" charset="-79"/>
              </a:rPr>
              <a:t>מתלעים מגיל חודשיים.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כדאי </a:t>
            </a:r>
            <a:r>
              <a:rPr lang="he-IL" sz="2800" dirty="0">
                <a:latin typeface="Calibri" panose="020F0502020204030204" pitchFamily="34" charset="0"/>
                <a:ea typeface="Calibri" panose="020F0502020204030204" pitchFamily="34" charset="0"/>
                <a:cs typeface="David" panose="020E0502060401010101" pitchFamily="34" charset="-79"/>
              </a:rPr>
              <a:t>לתלע סייחים כל חודש חודשיים עד גיל שנה, אח"כ יחד עם שאר הסוסים.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סוסות </a:t>
            </a:r>
            <a:r>
              <a:rPr lang="he-IL" sz="2800" dirty="0">
                <a:latin typeface="Calibri" panose="020F0502020204030204" pitchFamily="34" charset="0"/>
                <a:ea typeface="Calibri" panose="020F0502020204030204" pitchFamily="34" charset="0"/>
                <a:cs typeface="David" panose="020E0502060401010101" pitchFamily="34" charset="-79"/>
              </a:rPr>
              <a:t>הרות יש לתלע 4-6 שבועות לפני מועד ההמלטה.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כדאי </a:t>
            </a:r>
            <a:r>
              <a:rPr lang="he-IL" sz="2800" dirty="0">
                <a:latin typeface="Calibri" panose="020F0502020204030204" pitchFamily="34" charset="0"/>
                <a:ea typeface="Calibri" panose="020F0502020204030204" pitchFamily="34" charset="0"/>
                <a:cs typeface="David" panose="020E0502060401010101" pitchFamily="34" charset="-79"/>
              </a:rPr>
              <a:t>לתלע את כל הסוסים באותו הזמן.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סוס </a:t>
            </a:r>
            <a:r>
              <a:rPr lang="he-IL" sz="2800" dirty="0">
                <a:latin typeface="Calibri" panose="020F0502020204030204" pitchFamily="34" charset="0"/>
                <a:ea typeface="Calibri" panose="020F0502020204030204" pitchFamily="34" charset="0"/>
                <a:cs typeface="David" panose="020E0502060401010101" pitchFamily="34" charset="-79"/>
              </a:rPr>
              <a:t>חדש כדאי לתלע  מיד עם הגיעו לאורווה ולהפריד אותו מיתר הסוסים למשך שבוע עד שבועיים.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ניקיון </a:t>
            </a:r>
            <a:r>
              <a:rPr lang="he-IL" sz="2800" dirty="0">
                <a:latin typeface="Calibri" panose="020F0502020204030204" pitchFamily="34" charset="0"/>
                <a:ea typeface="Calibri" panose="020F0502020204030204" pitchFamily="34" charset="0"/>
                <a:cs typeface="David" panose="020E0502060401010101" pitchFamily="34" charset="-79"/>
              </a:rPr>
              <a:t>האורווה המרעה ושמירה על ניקיון המזון חשובים מאוד במניעת תולעים. </a:t>
            </a:r>
            <a:endParaRPr lang="he-IL" sz="28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spcAft>
                <a:spcPts val="1000"/>
              </a:spcAft>
              <a:buFont typeface="Arial" panose="020B0604020202020204" pitchFamily="34" charset="0"/>
              <a:buChar char="•"/>
              <a:tabLst>
                <a:tab pos="130810" algn="l"/>
              </a:tabLst>
            </a:pPr>
            <a:r>
              <a:rPr lang="he-IL" sz="2800" dirty="0" smtClean="0">
                <a:latin typeface="Calibri" panose="020F0502020204030204" pitchFamily="34" charset="0"/>
                <a:ea typeface="Calibri" panose="020F0502020204030204" pitchFamily="34" charset="0"/>
                <a:cs typeface="David" panose="020E0502060401010101" pitchFamily="34" charset="-79"/>
              </a:rPr>
              <a:t>חשוב </a:t>
            </a:r>
            <a:r>
              <a:rPr lang="he-IL" sz="2800" dirty="0">
                <a:latin typeface="Calibri" panose="020F0502020204030204" pitchFamily="34" charset="0"/>
                <a:ea typeface="Calibri" panose="020F0502020204030204" pitchFamily="34" charset="0"/>
                <a:cs typeface="David" panose="020E0502060401010101" pitchFamily="34" charset="-79"/>
              </a:rPr>
              <a:t>לתלע סוס בהתאם למשקלו. ניתן לתת מינון גבוה ממשקל הגוף אך אף פעם לא פחות ממשקל הסוס. מינון נמוך עלול לפתח התנגדות של התולעים לחומר התלוע.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1000"/>
              </a:spcAft>
            </a:pPr>
            <a:r>
              <a:rPr lang="he-IL" sz="2800" b="1" dirty="0">
                <a:latin typeface="Calibri" panose="020F0502020204030204" pitchFamily="34" charset="0"/>
                <a:ea typeface="Calibri" panose="020F0502020204030204" pitchFamily="34" charset="0"/>
                <a:cs typeface="David" panose="020E0502060401010101" pitchFamily="34" charset="-79"/>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194" name="Picture 2" descr="http://horseandman.com/wp-content/uploads/Horse-Worm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17" y="267423"/>
            <a:ext cx="4294208" cy="646278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hop.linsoftdata.dk/10367/images/items/noromectin.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782" b="13018"/>
          <a:stretch/>
        </p:blipFill>
        <p:spPr bwMode="auto">
          <a:xfrm>
            <a:off x="200819" y="4891939"/>
            <a:ext cx="3767993" cy="1838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491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6" presetClass="entr" presetSubtype="16" fill="hold" nodeType="afterEffect">
                                  <p:stCondLst>
                                    <p:cond delay="0"/>
                                  </p:stCondLst>
                                  <p:childTnLst>
                                    <p:set>
                                      <p:cBhvr>
                                        <p:cTn id="9" dur="1" fill="hold">
                                          <p:stCondLst>
                                            <p:cond delay="0"/>
                                          </p:stCondLst>
                                        </p:cTn>
                                        <p:tgtEl>
                                          <p:spTgt spid="8194"/>
                                        </p:tgtEl>
                                        <p:attrNameLst>
                                          <p:attrName>style.visibility</p:attrName>
                                        </p:attrNameLst>
                                      </p:cBhvr>
                                      <p:to>
                                        <p:strVal val="visible"/>
                                      </p:to>
                                    </p:set>
                                    <p:animEffect transition="in" filter="circle(in)">
                                      <p:cBhvr>
                                        <p:cTn id="10" dur="2000"/>
                                        <p:tgtEl>
                                          <p:spTgt spid="8194"/>
                                        </p:tgtEl>
                                      </p:cBhvr>
                                    </p:animEffect>
                                  </p:childTnLst>
                                  <p:subTnLst>
                                    <p:set>
                                      <p:cBhvr override="childStyle">
                                        <p:cTn dur="1" fill="hold" display="0" masterRel="nextClick" afterEffect="1"/>
                                        <p:tgtEl>
                                          <p:spTgt spid="819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par>
                          <p:cTn id="43" fill="hold">
                            <p:stCondLst>
                              <p:cond delay="0"/>
                            </p:stCondLst>
                            <p:childTnLst>
                              <p:par>
                                <p:cTn id="44" presetID="16" presetClass="entr" presetSubtype="21" fill="hold" nodeType="afterEffect">
                                  <p:stCondLst>
                                    <p:cond delay="500"/>
                                  </p:stCondLst>
                                  <p:childTnLst>
                                    <p:set>
                                      <p:cBhvr>
                                        <p:cTn id="45" dur="1" fill="hold">
                                          <p:stCondLst>
                                            <p:cond delay="0"/>
                                          </p:stCondLst>
                                        </p:cTn>
                                        <p:tgtEl>
                                          <p:spTgt spid="8196"/>
                                        </p:tgtEl>
                                        <p:attrNameLst>
                                          <p:attrName>style.visibility</p:attrName>
                                        </p:attrNameLst>
                                      </p:cBhvr>
                                      <p:to>
                                        <p:strVal val="visible"/>
                                      </p:to>
                                    </p:set>
                                    <p:animEffect transition="in" filter="barn(inVertical)">
                                      <p:cBhvr>
                                        <p:cTn id="46"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25392" rIns="91440" bIns="0" numCol="1" anchor="ctr" anchorCtr="0" compatLnSpc="1">
            <a:prstTxWarp prst="textNoShape">
              <a:avLst/>
            </a:prstTxWarp>
            <a:spAutoFit/>
          </a:bodyPr>
          <a:lstStyle/>
          <a:p>
            <a:endParaRPr lang="he-IL"/>
          </a:p>
        </p:txBody>
      </p:sp>
      <p:pic>
        <p:nvPicPr>
          <p:cNvPr id="2049" name="תמונה 21" descr="http://www.inra.fr/opie-insectes/images/gp-tabanus.gif"/>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62082" y="336143"/>
            <a:ext cx="2610428" cy="214976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801255" y="548580"/>
            <a:ext cx="10328215" cy="5970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he-IL" altLang="he-IL" sz="4400" b="1" i="0" u="sng" strike="noStrike" cap="none" normalizeH="0" baseline="0" dirty="0" smtClean="0">
                <a:ln>
                  <a:noFill/>
                </a:ln>
                <a:solidFill>
                  <a:srgbClr val="FF0000"/>
                </a:solidFill>
                <a:effectLst/>
                <a:latin typeface="David" panose="020E0502060401010101" pitchFamily="34" charset="-79"/>
                <a:ea typeface="Times New Roman" panose="02020603050405020304" pitchFamily="18" charset="0"/>
                <a:cs typeface="David" panose="020E0502060401010101" pitchFamily="34" charset="-79"/>
              </a:rPr>
              <a:t>טפילי עור</a:t>
            </a:r>
            <a:endParaRPr kumimoji="0" lang="en-US" altLang="he-IL" sz="4400" b="0" i="0" u="none" strike="noStrike" cap="none" normalizeH="0" baseline="0" dirty="0" smtClean="0">
              <a:ln>
                <a:noFill/>
              </a:ln>
              <a:solidFill>
                <a:srgbClr val="FF000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lvl="0" indent="0" defTabSz="914400" rtl="1" eaLnBrk="0" fontAlgn="base" latinLnBrk="0" hangingPunct="0">
              <a:lnSpc>
                <a:spcPct val="200000"/>
              </a:lnSpc>
              <a:spcBef>
                <a:spcPct val="0"/>
              </a:spcBef>
              <a:spcAft>
                <a:spcPct val="0"/>
              </a:spcAft>
              <a:buClrTx/>
              <a:buSzTx/>
              <a:buFontTx/>
              <a:buNone/>
              <a:tabLst/>
            </a:pPr>
            <a:r>
              <a:rPr kumimoji="0" lang="he-IL" altLang="he-IL" sz="3200" b="1" i="0" u="sng"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זבובי סוסים</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a:t>
            </a:r>
            <a:r>
              <a:rPr kumimoji="0" lang="en-US" altLang="he-IL"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David" panose="020E0502060401010101" pitchFamily="34" charset="-79"/>
              </a:rPr>
              <a:t>TABANUS</a:t>
            </a:r>
            <a:r>
              <a:rPr kumimoji="0" lang="he-IL" altLang="he-IL"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David" panose="020E0502060401010101" pitchFamily="34" charset="-79"/>
              </a:rPr>
              <a:t>)</a:t>
            </a:r>
            <a:endPar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endParaRPr>
          </a:p>
          <a:p>
            <a:pPr marL="0" marR="0" lvl="0" indent="0" defTabSz="914400" rtl="1" eaLnBrk="0" fontAlgn="base" latinLnBrk="0" hangingPunct="0">
              <a:lnSpc>
                <a:spcPct val="20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זבובים גדולים יחסית, שהעקיצה שלהם כואבת במיוחד. </a:t>
            </a:r>
          </a:p>
          <a:p>
            <a:pPr marL="0" marR="0" lvl="0" indent="0" defTabSz="914400" rtl="1" eaLnBrk="0" fontAlgn="base" latinLnBrk="0" hangingPunct="0">
              <a:lnSpc>
                <a:spcPct val="20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במקום העקיצה עלולה להופיע נפיחות. </a:t>
            </a:r>
          </a:p>
          <a:p>
            <a:pPr marL="0" marR="0" lvl="0" indent="0" defTabSz="914400" rtl="1" eaLnBrk="0" fontAlgn="base" latinLnBrk="0" hangingPunct="0">
              <a:lnSpc>
                <a:spcPct val="20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לעיתים הם נצמדים בין רגלי הסוס ולבטן. במצב זה הסוס אינו רגוע ועסוק בניסיונות לבעוט ולהסיר מעליו את הזבוב.</a:t>
            </a:r>
            <a:endParaRPr kumimoji="0" lang="en-US" altLang="he-IL" sz="3200" b="0" i="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383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08001" y="387927"/>
            <a:ext cx="11508508" cy="5775940"/>
          </a:xfrm>
          <a:prstGeom prst="rect">
            <a:avLst/>
          </a:prstGeom>
        </p:spPr>
        <p:txBody>
          <a:bodyPr wrap="square">
            <a:spAutoFit/>
          </a:bodyPr>
          <a:lstStyle/>
          <a:p>
            <a:pPr algn="just">
              <a:lnSpc>
                <a:spcPct val="150000"/>
              </a:lnSpc>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זבוב </a:t>
            </a:r>
            <a:r>
              <a:rPr lang="he-IL" sz="3200" b="1" u="sng" dirty="0" smtClean="0">
                <a:latin typeface="Calibri" panose="020F0502020204030204" pitchFamily="34" charset="0"/>
                <a:ea typeface="Calibri" panose="020F0502020204030204" pitchFamily="34" charset="0"/>
                <a:cs typeface="David" panose="020E0502060401010101" pitchFamily="34" charset="-79"/>
              </a:rPr>
              <a:t>האורווה-</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זבוב </a:t>
            </a:r>
            <a:r>
              <a:rPr lang="he-IL" sz="3200" dirty="0">
                <a:latin typeface="Calibri" panose="020F0502020204030204" pitchFamily="34" charset="0"/>
                <a:ea typeface="Calibri" panose="020F0502020204030204" pitchFamily="34" charset="0"/>
                <a:cs typeface="David" panose="020E0502060401010101" pitchFamily="34" charset="-79"/>
              </a:rPr>
              <a:t>הדומה מאד במראהו לזבוב הבית.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הזבוב </a:t>
            </a:r>
            <a:r>
              <a:rPr lang="he-IL" sz="3200" dirty="0">
                <a:latin typeface="Calibri" panose="020F0502020204030204" pitchFamily="34" charset="0"/>
                <a:ea typeface="Calibri" panose="020F0502020204030204" pitchFamily="34" charset="0"/>
                <a:cs typeface="David" panose="020E0502060401010101" pitchFamily="34" charset="-79"/>
              </a:rPr>
              <a:t>עוקץ את הסוס ברגליים ובבטן התחתונה וגורם לגירוי ופצעונים קטנים שעלולים להזדהם וליצור בעיות חריפות יותר.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הזבוב </a:t>
            </a:r>
            <a:r>
              <a:rPr lang="he-IL" sz="3200" dirty="0">
                <a:latin typeface="Calibri" panose="020F0502020204030204" pitchFamily="34" charset="0"/>
                <a:ea typeface="Calibri" panose="020F0502020204030204" pitchFamily="34" charset="0"/>
                <a:cs typeface="David" panose="020E0502060401010101" pitchFamily="34" charset="-79"/>
              </a:rPr>
              <a:t>מטיל את הביצים שלו בצואת הסוס וברפד ספוג שתן.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b="1" dirty="0" smtClean="0">
                <a:latin typeface="Calibri" panose="020F0502020204030204" pitchFamily="34" charset="0"/>
                <a:ea typeface="Calibri" panose="020F0502020204030204" pitchFamily="34" charset="0"/>
                <a:cs typeface="David" panose="020E0502060401010101" pitchFamily="34" charset="-79"/>
              </a:rPr>
              <a:t>מניעה: </a:t>
            </a:r>
            <a:r>
              <a:rPr lang="he-IL" sz="3200" dirty="0" smtClean="0">
                <a:latin typeface="Calibri" panose="020F0502020204030204" pitchFamily="34" charset="0"/>
                <a:ea typeface="Calibri" panose="020F0502020204030204" pitchFamily="34" charset="0"/>
                <a:cs typeface="David" panose="020E0502060401010101" pitchFamily="34" charset="-79"/>
              </a:rPr>
              <a:t>ניקיון </a:t>
            </a:r>
            <a:r>
              <a:rPr lang="he-IL" sz="3200" dirty="0">
                <a:latin typeface="Calibri" panose="020F0502020204030204" pitchFamily="34" charset="0"/>
                <a:ea typeface="Calibri" panose="020F0502020204030204" pitchFamily="34" charset="0"/>
                <a:cs typeface="David" panose="020E0502060401010101" pitchFamily="34" charset="-79"/>
              </a:rPr>
              <a:t>יום יומי של התאים, וריסוס הסוסים נגד זבובים בריסוס מתאים לסוסים.</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6146" name="Picture 2" descr="http://www.icb.usp.br/~marcelcp/Imagens/musc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88" y="63893"/>
            <a:ext cx="2992977" cy="226065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tudydroid.com/imageCards/0r/3u/card-28440792-front.jpg"/>
          <p:cNvPicPr>
            <a:picLocks noChangeAspect="1" noChangeArrowheads="1"/>
          </p:cNvPicPr>
          <p:nvPr/>
        </p:nvPicPr>
        <p:blipFill rotWithShape="1">
          <a:blip r:embed="rId3">
            <a:extLst>
              <a:ext uri="{28A0092B-C50C-407E-A947-70E740481C1C}">
                <a14:useLocalDpi xmlns:a14="http://schemas.microsoft.com/office/drawing/2010/main" val="0"/>
              </a:ext>
            </a:extLst>
          </a:blip>
          <a:srcRect l="4487" r="5486" b="4767"/>
          <a:stretch/>
        </p:blipFill>
        <p:spPr bwMode="auto">
          <a:xfrm>
            <a:off x="405354" y="3007151"/>
            <a:ext cx="3101418" cy="3871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130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2" presetClass="entr" presetSubtype="6" fill="hold" nodeType="afterEffect">
                                  <p:stCondLst>
                                    <p:cond delay="750"/>
                                  </p:stCondLst>
                                  <p:childTnLst>
                                    <p:set>
                                      <p:cBhvr>
                                        <p:cTn id="9" dur="1" fill="hold">
                                          <p:stCondLst>
                                            <p:cond delay="0"/>
                                          </p:stCondLst>
                                        </p:cTn>
                                        <p:tgtEl>
                                          <p:spTgt spid="6146"/>
                                        </p:tgtEl>
                                        <p:attrNameLst>
                                          <p:attrName>style.visibility</p:attrName>
                                        </p:attrNameLst>
                                      </p:cBhvr>
                                      <p:to>
                                        <p:strVal val="visible"/>
                                      </p:to>
                                    </p:set>
                                    <p:anim calcmode="lin" valueType="num">
                                      <p:cBhvr additive="base">
                                        <p:cTn id="10" dur="1250" fill="hold"/>
                                        <p:tgtEl>
                                          <p:spTgt spid="6146"/>
                                        </p:tgtEl>
                                        <p:attrNameLst>
                                          <p:attrName>ppt_x</p:attrName>
                                        </p:attrNameLst>
                                      </p:cBhvr>
                                      <p:tavLst>
                                        <p:tav tm="0">
                                          <p:val>
                                            <p:strVal val="1+#ppt_w/2"/>
                                          </p:val>
                                        </p:tav>
                                        <p:tav tm="100000">
                                          <p:val>
                                            <p:strVal val="#ppt_x"/>
                                          </p:val>
                                        </p:tav>
                                      </p:tavLst>
                                    </p:anim>
                                    <p:anim calcmode="lin" valueType="num">
                                      <p:cBhvr additive="base">
                                        <p:cTn id="11" dur="125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par>
                          <p:cTn id="16" fill="hold">
                            <p:stCondLst>
                              <p:cond delay="0"/>
                            </p:stCondLst>
                            <p:childTnLst>
                              <p:par>
                                <p:cTn id="17" presetID="6" presetClass="entr" presetSubtype="16" fill="hold" nodeType="afterEffect">
                                  <p:stCondLst>
                                    <p:cond delay="500"/>
                                  </p:stCondLst>
                                  <p:childTnLst>
                                    <p:set>
                                      <p:cBhvr>
                                        <p:cTn id="18" dur="1" fill="hold">
                                          <p:stCondLst>
                                            <p:cond delay="0"/>
                                          </p:stCondLst>
                                        </p:cTn>
                                        <p:tgtEl>
                                          <p:spTgt spid="6148"/>
                                        </p:tgtEl>
                                        <p:attrNameLst>
                                          <p:attrName>style.visibility</p:attrName>
                                        </p:attrNameLst>
                                      </p:cBhvr>
                                      <p:to>
                                        <p:strVal val="visible"/>
                                      </p:to>
                                    </p:set>
                                    <p:animEffect transition="in" filter="circle(in)">
                                      <p:cBhvr>
                                        <p:cTn id="19" dur="2000"/>
                                        <p:tgtEl>
                                          <p:spTgt spid="6148"/>
                                        </p:tgtEl>
                                      </p:cBhvr>
                                    </p:animEffect>
                                  </p:childTnLst>
                                  <p:subTnLst>
                                    <p:set>
                                      <p:cBhvr override="childStyle">
                                        <p:cTn dur="1" fill="hold" display="0" masterRel="nextClick" afterEffect="1"/>
                                        <p:tgtEl>
                                          <p:spTgt spid="6148"/>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pic>
        <p:nvPicPr>
          <p:cNvPr id="3073" name="תמונה 20" descr="http://www.afpmb.org/pubs/Field_Guide/Images/originals/Fig.%20193.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478369" y="228600"/>
            <a:ext cx="2000879" cy="221444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876693" y="755830"/>
            <a:ext cx="11122295" cy="5755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lnSpc>
                <a:spcPct val="150000"/>
              </a:lnSpc>
              <a:spcBef>
                <a:spcPct val="0"/>
              </a:spcBef>
              <a:spcAft>
                <a:spcPct val="0"/>
              </a:spcAft>
            </a:pPr>
            <a:r>
              <a:rPr kumimoji="0" lang="he-IL" altLang="he-IL" sz="3200" b="1" i="0" u="sng"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מיני יבחושים מהסוג </a:t>
            </a:r>
            <a:r>
              <a:rPr kumimoji="0" lang="he-IL" altLang="he-IL" sz="3200" b="1" i="0" u="sng" strike="noStrike" cap="none" normalizeH="0" baseline="0" dirty="0" err="1"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קוליקואידיס</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a:t>
            </a:r>
            <a:r>
              <a:rPr kumimoji="0" lang="en-US" altLang="he-IL" sz="3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David" panose="020E0502060401010101" pitchFamily="34" charset="-79"/>
              </a:rPr>
              <a:t>CULICOIDES</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a:t>
            </a:r>
          </a:p>
          <a:p>
            <a:pPr lvl="0" algn="just" eaLnBrk="0" fontAlgn="base" hangingPunct="0">
              <a:lnSpc>
                <a:spcPct val="150000"/>
              </a:lnSpc>
              <a:spcBef>
                <a:spcPct val="0"/>
              </a:spcBef>
              <a:spcAft>
                <a:spcPct val="0"/>
              </a:spcAft>
            </a:pPr>
            <a:endParaRPr lang="he-IL" altLang="he-IL" sz="3200" dirty="0" smtClean="0">
              <a:latin typeface="David" panose="020E0502060401010101" pitchFamily="34" charset="-79"/>
              <a:ea typeface="Calibri" panose="020F0502020204030204" pitchFamily="34" charset="0"/>
              <a:cs typeface="David" panose="020E0502060401010101" pitchFamily="34" charset="-79"/>
            </a:endParaRPr>
          </a:p>
          <a:p>
            <a:pPr lvl="0" algn="just" eaLnBrk="0" fontAlgn="base" hangingPunct="0">
              <a:lnSpc>
                <a:spcPct val="150000"/>
              </a:lnSpc>
              <a:spcBef>
                <a:spcPct val="0"/>
              </a:spcBef>
              <a:spcAft>
                <a:spcPct val="0"/>
              </a:spcAft>
            </a:pPr>
            <a:r>
              <a:rPr lang="he-IL" altLang="he-IL" sz="3200" dirty="0" smtClean="0">
                <a:latin typeface="David" panose="020E0502060401010101" pitchFamily="34" charset="-79"/>
                <a:ea typeface="Calibri" panose="020F0502020204030204" pitchFamily="34" charset="0"/>
                <a:cs typeface="David" panose="020E0502060401010101" pitchFamily="34" charset="-79"/>
              </a:rPr>
              <a:t>עקיצת </a:t>
            </a:r>
            <a:r>
              <a:rPr lang="he-IL" altLang="he-IL" sz="3200" dirty="0">
                <a:latin typeface="David" panose="020E0502060401010101" pitchFamily="34" charset="-79"/>
                <a:ea typeface="Calibri" panose="020F0502020204030204" pitchFamily="34" charset="0"/>
                <a:cs typeface="David" panose="020E0502060401010101" pitchFamily="34" charset="-79"/>
              </a:rPr>
              <a:t>היבחוש, </a:t>
            </a:r>
            <a:r>
              <a:rPr lang="he-IL" altLang="he-IL" sz="3200" dirty="0" smtClean="0">
                <a:latin typeface="David" panose="020E0502060401010101" pitchFamily="34" charset="-79"/>
                <a:ea typeface="Calibri" panose="020F0502020204030204" pitchFamily="34" charset="0"/>
                <a:cs typeface="David" panose="020E0502060401010101" pitchFamily="34" charset="-79"/>
              </a:rPr>
              <a:t>גורמת לסוס להתגרד</a:t>
            </a:r>
            <a:r>
              <a:rPr lang="he-IL" altLang="he-IL" sz="3200" dirty="0">
                <a:latin typeface="David" panose="020E0502060401010101" pitchFamily="34" charset="-79"/>
                <a:ea typeface="Calibri" panose="020F0502020204030204" pitchFamily="34" charset="0"/>
                <a:cs typeface="David" panose="020E0502060401010101" pitchFamily="34" charset="-79"/>
              </a:rPr>
              <a:t>. בתחילה באזור הזנב והרעמה, ואח"כ הכתפיים, הפנים ומקומות </a:t>
            </a:r>
            <a:r>
              <a:rPr lang="he-IL" altLang="he-IL" sz="3200" dirty="0" smtClean="0">
                <a:latin typeface="David" panose="020E0502060401010101" pitchFamily="34" charset="-79"/>
                <a:ea typeface="Calibri" panose="020F0502020204030204" pitchFamily="34" charset="0"/>
                <a:cs typeface="David" panose="020E0502060401010101" pitchFamily="34" charset="-79"/>
              </a:rPr>
              <a:t>נוספים, </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הגורמים לגרדת. </a:t>
            </a:r>
          </a:p>
          <a:p>
            <a:pPr lvl="0" algn="just" eaLnBrk="0" fontAlgn="base" hangingPunct="0">
              <a:lnSpc>
                <a:spcPct val="150000"/>
              </a:lnSpc>
              <a:spcBef>
                <a:spcPct val="0"/>
              </a:spcBef>
              <a:spcAft>
                <a:spcPct val="0"/>
              </a:spcAft>
            </a:pPr>
            <a:endParaRPr lang="he-IL" altLang="he-IL" sz="3200" dirty="0" smtClean="0">
              <a:latin typeface="David" panose="020E0502060401010101" pitchFamily="34" charset="-79"/>
              <a:ea typeface="Calibri" panose="020F0502020204030204" pitchFamily="34" charset="0"/>
              <a:cs typeface="David" panose="020E0502060401010101" pitchFamily="34" charset="-79"/>
            </a:endParaRPr>
          </a:p>
          <a:p>
            <a:pPr lvl="0" algn="just" eaLnBrk="0" fontAlgn="base" hangingPunct="0">
              <a:lnSpc>
                <a:spcPct val="150000"/>
              </a:lnSpc>
              <a:spcBef>
                <a:spcPct val="0"/>
              </a:spcBef>
              <a:spcAft>
                <a:spcPct val="0"/>
              </a:spcAft>
            </a:pPr>
            <a:r>
              <a:rPr lang="he-IL" altLang="he-IL" sz="3200" dirty="0" smtClean="0">
                <a:latin typeface="David" panose="020E0502060401010101" pitchFamily="34" charset="-79"/>
                <a:ea typeface="Calibri" panose="020F0502020204030204" pitchFamily="34" charset="0"/>
                <a:cs typeface="David" panose="020E0502060401010101" pitchFamily="34" charset="-79"/>
              </a:rPr>
              <a:t>היבחושים פעילים בעיקר בשעות </a:t>
            </a:r>
            <a:r>
              <a:rPr lang="he-IL" altLang="he-IL" sz="3200" dirty="0">
                <a:latin typeface="David" panose="020E0502060401010101" pitchFamily="34" charset="-79"/>
                <a:ea typeface="Calibri" panose="020F0502020204030204" pitchFamily="34" charset="0"/>
                <a:cs typeface="David" panose="020E0502060401010101" pitchFamily="34" charset="-79"/>
              </a:rPr>
              <a:t>הערב המוקדמות עם שקיעת </a:t>
            </a:r>
            <a:r>
              <a:rPr lang="he-IL" altLang="he-IL" sz="3200" dirty="0" smtClean="0">
                <a:latin typeface="David" panose="020E0502060401010101" pitchFamily="34" charset="-79"/>
                <a:ea typeface="Calibri" panose="020F0502020204030204" pitchFamily="34" charset="0"/>
                <a:cs typeface="David" panose="020E0502060401010101" pitchFamily="34" charset="-79"/>
              </a:rPr>
              <a:t>החמה</a:t>
            </a:r>
            <a:r>
              <a:rPr lang="he-IL" altLang="he-IL" sz="3200" dirty="0">
                <a:latin typeface="David" panose="020E0502060401010101" pitchFamily="34" charset="-79"/>
                <a:ea typeface="Calibri" panose="020F0502020204030204" pitchFamily="34" charset="0"/>
                <a:cs typeface="David" panose="020E0502060401010101" pitchFamily="34" charset="-79"/>
              </a:rPr>
              <a:t>, ובשעות הבוקר המוקדמות לאחר הזריחה.</a:t>
            </a:r>
            <a:endParaRPr lang="he-IL" altLang="he-IL" sz="3200" dirty="0">
              <a:latin typeface="Arial" panose="020B0604020202020204" pitchFamily="34" charset="0"/>
            </a:endParaRPr>
          </a:p>
          <a:p>
            <a:pPr algn="just" eaLnBrk="0" fontAlgn="base" hangingPunct="0">
              <a:spcBef>
                <a:spcPct val="0"/>
              </a:spcBef>
              <a:spcAft>
                <a:spcPct val="0"/>
              </a:spcAft>
            </a:pPr>
            <a:endParaRPr kumimoji="0" lang="en-US" altLang="he-IL" sz="32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892172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140644" y="-141405"/>
            <a:ext cx="10595727" cy="6986528"/>
          </a:xfrm>
          <a:prstGeom prst="rect">
            <a:avLst/>
          </a:prstGeom>
        </p:spPr>
        <p:txBody>
          <a:bodyPr wrap="square">
            <a:spAutoFit/>
          </a:bodyPr>
          <a:lstStyle/>
          <a:p>
            <a:pPr lvl="0" algn="just" eaLnBrk="0" fontAlgn="base" hangingPunct="0">
              <a:lnSpc>
                <a:spcPct val="150000"/>
              </a:lnSpc>
              <a:spcBef>
                <a:spcPct val="0"/>
              </a:spcBef>
              <a:spcAft>
                <a:spcPct val="0"/>
              </a:spcAft>
            </a:pPr>
            <a:r>
              <a:rPr lang="he-IL" altLang="he-IL" sz="3200" b="1" u="sng" dirty="0" smtClean="0">
                <a:latin typeface="David" panose="020E0502060401010101" pitchFamily="34" charset="-79"/>
                <a:ea typeface="Calibri" panose="020F0502020204030204" pitchFamily="34" charset="0"/>
                <a:cs typeface="David" panose="020E0502060401010101" pitchFamily="34" charset="-79"/>
              </a:rPr>
              <a:t>גרדת:</a:t>
            </a:r>
          </a:p>
          <a:p>
            <a:pPr lvl="0" algn="just" eaLnBrk="0" fontAlgn="base" hangingPunct="0">
              <a:lnSpc>
                <a:spcPct val="150000"/>
              </a:lnSpc>
              <a:spcBef>
                <a:spcPct val="0"/>
              </a:spcBef>
              <a:spcAft>
                <a:spcPct val="0"/>
              </a:spcAft>
            </a:pPr>
            <a:r>
              <a:rPr lang="he-IL" altLang="he-IL" sz="3200" dirty="0" smtClean="0">
                <a:latin typeface="David" panose="020E0502060401010101" pitchFamily="34" charset="-79"/>
                <a:ea typeface="Calibri" panose="020F0502020204030204" pitchFamily="34" charset="0"/>
                <a:cs typeface="David" panose="020E0502060401010101" pitchFamily="34" charset="-79"/>
              </a:rPr>
              <a:t>מחלה </a:t>
            </a:r>
            <a:r>
              <a:rPr lang="he-IL" altLang="he-IL" sz="3200" dirty="0">
                <a:latin typeface="David" panose="020E0502060401010101" pitchFamily="34" charset="-79"/>
                <a:ea typeface="Calibri" panose="020F0502020204030204" pitchFamily="34" charset="0"/>
                <a:cs typeface="David" panose="020E0502060401010101" pitchFamily="34" charset="-79"/>
              </a:rPr>
              <a:t>אלרגית בעלת מרכיב תורשתי, בה קיימת רגישות יתר למרכיבים ברוק היבחוש.</a:t>
            </a:r>
            <a:endParaRPr lang="en-US" altLang="he-IL" sz="3200" dirty="0"/>
          </a:p>
          <a:p>
            <a:pPr lvl="0" algn="just" eaLnBrk="0" fontAlgn="base" hangingPunct="0">
              <a:spcBef>
                <a:spcPct val="0"/>
              </a:spcBef>
              <a:spcAft>
                <a:spcPct val="0"/>
              </a:spcAft>
            </a:pPr>
            <a:r>
              <a:rPr lang="he-IL" altLang="he-IL" sz="3200" b="1" dirty="0">
                <a:latin typeface="David" panose="020E0502060401010101" pitchFamily="34" charset="-79"/>
                <a:ea typeface="Calibri" panose="020F0502020204030204" pitchFamily="34" charset="0"/>
                <a:cs typeface="David" panose="020E0502060401010101" pitchFamily="34" charset="-79"/>
              </a:rPr>
              <a:t>המחלה מתאפיינת בגרד ובלקויות עור נלוות</a:t>
            </a:r>
            <a:r>
              <a:rPr lang="he-IL" altLang="he-IL" sz="3200" b="1" dirty="0" smtClean="0">
                <a:latin typeface="David" panose="020E0502060401010101" pitchFamily="34" charset="-79"/>
                <a:ea typeface="Calibri" panose="020F0502020204030204" pitchFamily="34" charset="0"/>
                <a:cs typeface="David" panose="020E0502060401010101" pitchFamily="34" charset="-79"/>
              </a:rPr>
              <a:t>:</a:t>
            </a:r>
          </a:p>
          <a:p>
            <a:pPr marL="457200" lvl="0" indent="-457200" algn="just" eaLnBrk="0" fontAlgn="base" hangingPunct="0">
              <a:spcBef>
                <a:spcPct val="0"/>
              </a:spcBef>
              <a:spcAft>
                <a:spcPct val="0"/>
              </a:spcAft>
              <a:buFont typeface="Arial" panose="020B0604020202020204" pitchFamily="34" charset="0"/>
              <a:buChar char="•"/>
            </a:pPr>
            <a:r>
              <a:rPr lang="he-IL" altLang="he-IL" sz="3200" dirty="0" smtClean="0">
                <a:latin typeface="David" panose="020E0502060401010101" pitchFamily="34" charset="-79"/>
                <a:ea typeface="Calibri" panose="020F0502020204030204" pitchFamily="34" charset="0"/>
                <a:cs typeface="David" panose="020E0502060401010101" pitchFamily="34" charset="-79"/>
              </a:rPr>
              <a:t>קרחות.</a:t>
            </a:r>
          </a:p>
          <a:p>
            <a:pPr marL="457200" lvl="0" indent="-457200" algn="just" eaLnBrk="0" fontAlgn="base" hangingPunct="0">
              <a:lnSpc>
                <a:spcPct val="150000"/>
              </a:lnSpc>
              <a:spcBef>
                <a:spcPct val="0"/>
              </a:spcBef>
              <a:spcAft>
                <a:spcPct val="0"/>
              </a:spcAft>
              <a:buFont typeface="Arial" panose="020B0604020202020204" pitchFamily="34" charset="0"/>
              <a:buChar char="•"/>
            </a:pPr>
            <a:r>
              <a:rPr lang="he-IL" altLang="he-IL" sz="3200" dirty="0" smtClean="0">
                <a:latin typeface="David" panose="020E0502060401010101" pitchFamily="34" charset="-79"/>
                <a:ea typeface="Calibri" panose="020F0502020204030204" pitchFamily="34" charset="0"/>
                <a:cs typeface="David" panose="020E0502060401010101" pitchFamily="34" charset="-79"/>
              </a:rPr>
              <a:t>אדמומיות.</a:t>
            </a:r>
          </a:p>
          <a:p>
            <a:pPr marL="457200" lvl="0" indent="-457200" algn="just" eaLnBrk="0" fontAlgn="base" hangingPunct="0">
              <a:lnSpc>
                <a:spcPct val="150000"/>
              </a:lnSpc>
              <a:spcBef>
                <a:spcPct val="0"/>
              </a:spcBef>
              <a:spcAft>
                <a:spcPct val="0"/>
              </a:spcAft>
              <a:buFont typeface="Arial" panose="020B0604020202020204" pitchFamily="34" charset="0"/>
              <a:buChar char="•"/>
            </a:pPr>
            <a:r>
              <a:rPr lang="he-IL" altLang="he-IL" sz="3200" dirty="0" err="1" smtClean="0">
                <a:latin typeface="David" panose="020E0502060401010101" pitchFamily="34" charset="-79"/>
                <a:ea typeface="Calibri" panose="020F0502020204030204" pitchFamily="34" charset="0"/>
                <a:cs typeface="David" panose="020E0502060401010101" pitchFamily="34" charset="-79"/>
              </a:rPr>
              <a:t>קרסטים</a:t>
            </a:r>
            <a:r>
              <a:rPr lang="he-IL" altLang="he-IL" sz="3200" dirty="0" smtClean="0">
                <a:latin typeface="David" panose="020E0502060401010101" pitchFamily="34" charset="-79"/>
                <a:ea typeface="Calibri" panose="020F0502020204030204" pitchFamily="34" charset="0"/>
                <a:cs typeface="David" panose="020E0502060401010101" pitchFamily="34" charset="-79"/>
              </a:rPr>
              <a:t>. </a:t>
            </a:r>
          </a:p>
          <a:p>
            <a:pPr marL="457200" lvl="0" indent="-457200" algn="just" eaLnBrk="0" fontAlgn="base" hangingPunct="0">
              <a:lnSpc>
                <a:spcPct val="150000"/>
              </a:lnSpc>
              <a:spcBef>
                <a:spcPct val="0"/>
              </a:spcBef>
              <a:spcAft>
                <a:spcPct val="0"/>
              </a:spcAft>
              <a:buFont typeface="Arial" panose="020B0604020202020204" pitchFamily="34" charset="0"/>
              <a:buChar char="•"/>
            </a:pPr>
            <a:r>
              <a:rPr lang="he-IL" altLang="he-IL" sz="3200" dirty="0" smtClean="0">
                <a:latin typeface="David" panose="020E0502060401010101" pitchFamily="34" charset="-79"/>
                <a:ea typeface="Calibri" panose="020F0502020204030204" pitchFamily="34" charset="0"/>
                <a:cs typeface="David" panose="020E0502060401010101" pitchFamily="34" charset="-79"/>
              </a:rPr>
              <a:t>עיבוי עור. </a:t>
            </a:r>
          </a:p>
          <a:p>
            <a:pPr marL="457200" lvl="0" indent="-457200" algn="just" eaLnBrk="0" fontAlgn="base" hangingPunct="0">
              <a:lnSpc>
                <a:spcPct val="150000"/>
              </a:lnSpc>
              <a:spcBef>
                <a:spcPct val="0"/>
              </a:spcBef>
              <a:spcAft>
                <a:spcPct val="0"/>
              </a:spcAft>
              <a:buFont typeface="Arial" panose="020B0604020202020204" pitchFamily="34" charset="0"/>
              <a:buChar char="•"/>
            </a:pPr>
            <a:r>
              <a:rPr lang="he-IL" altLang="he-IL" sz="3200" dirty="0" smtClean="0">
                <a:latin typeface="David" panose="020E0502060401010101" pitchFamily="34" charset="-79"/>
                <a:ea typeface="Calibri" panose="020F0502020204030204" pitchFamily="34" charset="0"/>
                <a:cs typeface="David" panose="020E0502060401010101" pitchFamily="34" charset="-79"/>
              </a:rPr>
              <a:t>השחרת עור. </a:t>
            </a:r>
          </a:p>
          <a:p>
            <a:pPr marL="457200" lvl="0" indent="-457200" algn="just" eaLnBrk="0" fontAlgn="base" hangingPunct="0">
              <a:lnSpc>
                <a:spcPct val="150000"/>
              </a:lnSpc>
              <a:spcBef>
                <a:spcPct val="0"/>
              </a:spcBef>
              <a:spcAft>
                <a:spcPct val="0"/>
              </a:spcAft>
              <a:buFont typeface="Arial" panose="020B0604020202020204" pitchFamily="34" charset="0"/>
              <a:buChar char="•"/>
            </a:pPr>
            <a:r>
              <a:rPr lang="he-IL" altLang="he-IL" sz="3200" dirty="0" smtClean="0">
                <a:latin typeface="David" panose="020E0502060401010101" pitchFamily="34" charset="-79"/>
                <a:ea typeface="Calibri" panose="020F0502020204030204" pitchFamily="34" charset="0"/>
                <a:cs typeface="David" panose="020E0502060401010101" pitchFamily="34" charset="-79"/>
              </a:rPr>
              <a:t>ובמקרים </a:t>
            </a:r>
            <a:r>
              <a:rPr lang="he-IL" altLang="he-IL" sz="3200" dirty="0">
                <a:latin typeface="David" panose="020E0502060401010101" pitchFamily="34" charset="-79"/>
                <a:ea typeface="Calibri" panose="020F0502020204030204" pitchFamily="34" charset="0"/>
                <a:cs typeface="David" panose="020E0502060401010101" pitchFamily="34" charset="-79"/>
              </a:rPr>
              <a:t>קשים אף פצעים ודלקות עור כתוצאה מגרוד קשה.</a:t>
            </a:r>
            <a:endParaRPr lang="en-US" altLang="he-IL" sz="3200" dirty="0"/>
          </a:p>
        </p:txBody>
      </p:sp>
      <p:pic>
        <p:nvPicPr>
          <p:cNvPr id="32774" name="Picture 6" descr="http://img2.tapuz.co.il/forums/566229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47" y="2604305"/>
            <a:ext cx="4700035" cy="2927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900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par>
                          <p:cTn id="11" fill="hold">
                            <p:stCondLst>
                              <p:cond delay="0"/>
                            </p:stCondLst>
                            <p:childTnLst>
                              <p:par>
                                <p:cTn id="12" presetID="55" presetClass="entr" presetSubtype="0" fill="hold" nodeType="afterEffect">
                                  <p:stCondLst>
                                    <p:cond delay="0"/>
                                  </p:stCondLst>
                                  <p:childTnLst>
                                    <p:set>
                                      <p:cBhvr>
                                        <p:cTn id="13" dur="1" fill="hold">
                                          <p:stCondLst>
                                            <p:cond delay="0"/>
                                          </p:stCondLst>
                                        </p:cTn>
                                        <p:tgtEl>
                                          <p:spTgt spid="32774"/>
                                        </p:tgtEl>
                                        <p:attrNameLst>
                                          <p:attrName>style.visibility</p:attrName>
                                        </p:attrNameLst>
                                      </p:cBhvr>
                                      <p:to>
                                        <p:strVal val="visible"/>
                                      </p:to>
                                    </p:set>
                                    <p:anim calcmode="lin" valueType="num">
                                      <p:cBhvr>
                                        <p:cTn id="14" dur="2500" fill="hold"/>
                                        <p:tgtEl>
                                          <p:spTgt spid="32774"/>
                                        </p:tgtEl>
                                        <p:attrNameLst>
                                          <p:attrName>ppt_w</p:attrName>
                                        </p:attrNameLst>
                                      </p:cBhvr>
                                      <p:tavLst>
                                        <p:tav tm="0">
                                          <p:val>
                                            <p:strVal val="#ppt_w*0.70"/>
                                          </p:val>
                                        </p:tav>
                                        <p:tav tm="100000">
                                          <p:val>
                                            <p:strVal val="#ppt_w"/>
                                          </p:val>
                                        </p:tav>
                                      </p:tavLst>
                                    </p:anim>
                                    <p:anim calcmode="lin" valueType="num">
                                      <p:cBhvr>
                                        <p:cTn id="15" dur="2500" fill="hold"/>
                                        <p:tgtEl>
                                          <p:spTgt spid="32774"/>
                                        </p:tgtEl>
                                        <p:attrNameLst>
                                          <p:attrName>ppt_h</p:attrName>
                                        </p:attrNameLst>
                                      </p:cBhvr>
                                      <p:tavLst>
                                        <p:tav tm="0">
                                          <p:val>
                                            <p:strVal val="#ppt_h"/>
                                          </p:val>
                                        </p:tav>
                                        <p:tav tm="100000">
                                          <p:val>
                                            <p:strVal val="#ppt_h"/>
                                          </p:val>
                                        </p:tav>
                                      </p:tavLst>
                                    </p:anim>
                                    <p:animEffect transition="in" filter="fade">
                                      <p:cBhvr>
                                        <p:cTn id="16" dur="2500"/>
                                        <p:tgtEl>
                                          <p:spTgt spid="3277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216816" y="0"/>
            <a:ext cx="11975184" cy="7848302"/>
          </a:xfrm>
          <a:prstGeom prst="rect">
            <a:avLst/>
          </a:prstGeom>
        </p:spPr>
        <p:txBody>
          <a:bodyPr wrap="square">
            <a:spAutoFit/>
          </a:bodyPr>
          <a:lstStyle/>
          <a:p>
            <a:pPr algn="just">
              <a:lnSpc>
                <a:spcPct val="150000"/>
              </a:lnSpc>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סוסים לא "מחלימים" מגרדת</a:t>
            </a:r>
            <a:r>
              <a:rPr lang="he-IL" sz="3200" dirty="0">
                <a:latin typeface="Calibri" panose="020F0502020204030204" pitchFamily="34" charset="0"/>
                <a:ea typeface="Calibri" panose="020F0502020204030204" pitchFamily="34" charset="0"/>
                <a:cs typeface="David" panose="020E0502060401010101" pitchFamily="34" charset="-79"/>
              </a:rPr>
              <a:t>.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dirty="0" smtClean="0">
                <a:latin typeface="Calibri" panose="020F0502020204030204" pitchFamily="34" charset="0"/>
                <a:ea typeface="Calibri" panose="020F0502020204030204" pitchFamily="34" charset="0"/>
                <a:cs typeface="David" panose="020E0502060401010101" pitchFamily="34" charset="-79"/>
              </a:rPr>
              <a:t>סוס </a:t>
            </a:r>
            <a:r>
              <a:rPr lang="he-IL" sz="3200" dirty="0">
                <a:latin typeface="Calibri" panose="020F0502020204030204" pitchFamily="34" charset="0"/>
                <a:ea typeface="Calibri" panose="020F0502020204030204" pitchFamily="34" charset="0"/>
                <a:cs typeface="David" panose="020E0502060401010101" pitchFamily="34" charset="-79"/>
              </a:rPr>
              <a:t>שסבל בעבר מרגישות יתר יישאר רגיש, אבל שינוי ממשק יכול להביא את המחלה למצב שבו אין סימנים קליניים.</a:t>
            </a:r>
            <a:endParaRPr lang="en-US" sz="3200" dirty="0">
              <a:latin typeface="Calibri" panose="020F0502020204030204" pitchFamily="34" charset="0"/>
              <a:ea typeface="Calibri" panose="020F0502020204030204" pitchFamily="34" charset="0"/>
              <a:cs typeface="Arial" panose="020B0604020202020204" pitchFamily="34" charset="0"/>
            </a:endParaRPr>
          </a:p>
          <a:p>
            <a:endParaRPr lang="he-IL" sz="3200" b="1" dirty="0" smtClean="0">
              <a:latin typeface="Arial" panose="020B0604020202020204" pitchFamily="34" charset="0"/>
              <a:ea typeface="Times New Roman" panose="02020603050405020304" pitchFamily="18" charset="0"/>
              <a:cs typeface="David" panose="020E0502060401010101" pitchFamily="34" charset="-79"/>
            </a:endParaRPr>
          </a:p>
          <a:p>
            <a:r>
              <a:rPr lang="he-IL" sz="3200" b="1" dirty="0" smtClean="0">
                <a:latin typeface="Arial" panose="020B0604020202020204" pitchFamily="34" charset="0"/>
                <a:ea typeface="Times New Roman" panose="02020603050405020304" pitchFamily="18" charset="0"/>
                <a:cs typeface="David" panose="020E0502060401010101" pitchFamily="34" charset="-79"/>
              </a:rPr>
              <a:t>אבחון</a:t>
            </a:r>
            <a:endParaRPr lang="en-US" sz="3200" b="1" dirty="0">
              <a:latin typeface="Arial" panose="020B0604020202020204" pitchFamily="34" charset="0"/>
              <a:ea typeface="Times New Roman" panose="02020603050405020304" pitchFamily="18" charset="0"/>
            </a:endParaRPr>
          </a:p>
          <a:p>
            <a:pPr marL="457200" indent="-457200" algn="just">
              <a:lnSpc>
                <a:spcPct val="150000"/>
              </a:lnSpc>
              <a:spcAft>
                <a:spcPts val="1000"/>
              </a:spcAft>
              <a:buFont typeface="Arial" panose="020B0604020202020204" pitchFamily="34" charset="0"/>
              <a:buChar char="•"/>
            </a:pPr>
            <a:r>
              <a:rPr lang="he-IL" sz="3200" dirty="0">
                <a:latin typeface="Calibri" panose="020F0502020204030204" pitchFamily="34" charset="0"/>
                <a:ea typeface="Calibri" panose="020F0502020204030204" pitchFamily="34" charset="0"/>
                <a:cs typeface="David" panose="020E0502060401010101" pitchFamily="34" charset="-79"/>
              </a:rPr>
              <a:t>אבחון המחלה מתבסס על סימנים קליניים (לקויות עור) והיסטוריה.</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lnSpc>
                <a:spcPct val="150000"/>
              </a:lnSpc>
              <a:spcAft>
                <a:spcPts val="1000"/>
              </a:spcAft>
              <a:buFont typeface="Arial" panose="020B0604020202020204" pitchFamily="34" charset="0"/>
              <a:buChar char="•"/>
            </a:pPr>
            <a:r>
              <a:rPr lang="he-IL" sz="3200" dirty="0">
                <a:latin typeface="Calibri" panose="020F0502020204030204" pitchFamily="34" charset="0"/>
                <a:ea typeface="Calibri" panose="020F0502020204030204" pitchFamily="34" charset="0"/>
                <a:cs typeface="David" panose="020E0502060401010101" pitchFamily="34" charset="-79"/>
              </a:rPr>
              <a:t>יש לשלול גורמי מחלה </a:t>
            </a:r>
            <a:r>
              <a:rPr lang="he-IL" sz="3200" dirty="0" smtClean="0">
                <a:latin typeface="Calibri" panose="020F0502020204030204" pitchFamily="34" charset="0"/>
                <a:ea typeface="Calibri" panose="020F0502020204030204" pitchFamily="34" charset="0"/>
                <a:cs typeface="David" panose="020E0502060401010101" pitchFamily="34" charset="-79"/>
              </a:rPr>
              <a:t>אחרים כמו</a:t>
            </a:r>
            <a:r>
              <a:rPr lang="he-IL" sz="3200" dirty="0">
                <a:latin typeface="Calibri" panose="020F0502020204030204" pitchFamily="34" charset="0"/>
                <a:ea typeface="Calibri" panose="020F0502020204030204" pitchFamily="34" charset="0"/>
                <a:cs typeface="David" panose="020E0502060401010101" pitchFamily="34" charset="-79"/>
              </a:rPr>
              <a:t>: אלרגיה למזון, זיהומי </a:t>
            </a:r>
            <a:r>
              <a:rPr lang="he-IL" sz="3200" dirty="0" err="1">
                <a:latin typeface="Calibri" panose="020F0502020204030204" pitchFamily="34" charset="0"/>
                <a:ea typeface="Calibri" panose="020F0502020204030204" pitchFamily="34" charset="0"/>
                <a:cs typeface="David" panose="020E0502060401010101" pitchFamily="34" charset="-79"/>
              </a:rPr>
              <a:t>פיטריות</a:t>
            </a:r>
            <a:r>
              <a:rPr lang="he-IL" sz="3200" dirty="0">
                <a:latin typeface="Calibri" panose="020F0502020204030204" pitchFamily="34" charset="0"/>
                <a:ea typeface="Calibri" panose="020F0502020204030204" pitchFamily="34" charset="0"/>
                <a:cs typeface="David" panose="020E0502060401010101" pitchFamily="34" charset="-79"/>
              </a:rPr>
              <a:t>, זיהומי חיידקים וכד'.</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lnSpc>
                <a:spcPct val="150000"/>
              </a:lnSpc>
              <a:spcAft>
                <a:spcPts val="1000"/>
              </a:spcAft>
              <a:buFont typeface="Arial" panose="020B0604020202020204" pitchFamily="34" charset="0"/>
              <a:buChar char="•"/>
            </a:pPr>
            <a:r>
              <a:rPr lang="he-IL" sz="3200" dirty="0">
                <a:latin typeface="Calibri" panose="020F0502020204030204" pitchFamily="34" charset="0"/>
                <a:ea typeface="Calibri" panose="020F0502020204030204" pitchFamily="34" charset="0"/>
                <a:cs typeface="David" panose="020E0502060401010101" pitchFamily="34" charset="-79"/>
              </a:rPr>
              <a:t>ישנו מבחן ספציפי – </a:t>
            </a:r>
            <a:r>
              <a:rPr lang="en-US" sz="3200" b="1" dirty="0">
                <a:latin typeface="David" panose="020E0502060401010101" pitchFamily="34" charset="-79"/>
                <a:ea typeface="Calibri" panose="020F0502020204030204" pitchFamily="34" charset="0"/>
                <a:cs typeface="Arial" panose="020B0604020202020204" pitchFamily="34" charset="0"/>
              </a:rPr>
              <a:t>IDAT</a:t>
            </a:r>
            <a:r>
              <a:rPr lang="he-IL" sz="3200" dirty="0">
                <a:latin typeface="Calibri" panose="020F0502020204030204" pitchFamily="34" charset="0"/>
                <a:ea typeface="Calibri" panose="020F0502020204030204" pitchFamily="34" charset="0"/>
                <a:cs typeface="David" panose="020E0502060401010101" pitchFamily="34" charset="-79"/>
              </a:rPr>
              <a:t> : הזרקה עורית של אלרגנים ספציפיים.</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dirty="0">
                <a:latin typeface="Calibri" panose="020F0502020204030204" pitchFamily="34" charset="0"/>
                <a:ea typeface="Calibri" panose="020F0502020204030204" pitchFamily="34" charset="0"/>
                <a:cs typeface="David" panose="020E0502060401010101" pitchFamily="34" charset="-79"/>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dirty="0" smtClean="0">
                <a:latin typeface="Calibri" panose="020F0502020204030204" pitchFamily="34" charset="0"/>
                <a:ea typeface="Calibri" panose="020F0502020204030204" pitchFamily="34" charset="0"/>
                <a:cs typeface="David" panose="020E0502060401010101" pitchFamily="34" charset="-79"/>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2" descr="http://images.clipartof.com/thumbnails/442816-Royalty-Free-RF-Clip-Art-Illustration-Of-A-Cartoon-Doctor-Hor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02" y="96624"/>
            <a:ext cx="1837418" cy="213653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images.clipartof.com/thumbnails/442816-Royalty-Free-RF-Clip-Art-Illustration-Of-A-Cartoon-Doctor-Horse.jpg"/>
          <p:cNvPicPr>
            <a:picLocks noChangeAspect="1" noChangeArrowheads="1"/>
          </p:cNvPicPr>
          <p:nvPr/>
        </p:nvPicPr>
        <p:blipFill rotWithShape="1">
          <a:blip r:embed="rId2">
            <a:extLst>
              <a:ext uri="{28A0092B-C50C-407E-A947-70E740481C1C}">
                <a14:useLocalDpi xmlns:a14="http://schemas.microsoft.com/office/drawing/2010/main" val="0"/>
              </a:ext>
            </a:extLst>
          </a:blip>
          <a:srcRect r="13125"/>
          <a:stretch/>
        </p:blipFill>
        <p:spPr bwMode="auto">
          <a:xfrm>
            <a:off x="165002" y="2329781"/>
            <a:ext cx="1742086" cy="2331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836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par>
                          <p:cTn id="11" fill="hold">
                            <p:stCondLst>
                              <p:cond delay="0"/>
                            </p:stCondLst>
                            <p:childTnLst>
                              <p:par>
                                <p:cTn id="12" presetID="26"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201740"/>
            <a:ext cx="12170003" cy="4601260"/>
          </a:xfrm>
          <a:prstGeom prst="rect">
            <a:avLst/>
          </a:prstGeom>
        </p:spPr>
        <p:txBody>
          <a:bodyPr wrap="square">
            <a:spAutoFit/>
          </a:bodyPr>
          <a:lstStyle/>
          <a:p>
            <a:pPr>
              <a:lnSpc>
                <a:spcPct val="150000"/>
              </a:lnSpc>
              <a:spcBef>
                <a:spcPts val="1200"/>
              </a:spcBef>
            </a:pPr>
            <a:r>
              <a:rPr lang="he-IL" sz="3200" b="1" kern="0" dirty="0">
                <a:solidFill>
                  <a:srgbClr val="365F91"/>
                </a:solidFill>
                <a:latin typeface="Cambria" panose="02040503050406030204" pitchFamily="18" charset="0"/>
                <a:ea typeface="Times New Roman" panose="02020603050405020304" pitchFamily="18" charset="0"/>
                <a:cs typeface="David" panose="020E0502060401010101" pitchFamily="34" charset="-79"/>
              </a:rPr>
              <a:t>הטיפול בגרדת </a:t>
            </a:r>
            <a:endParaRPr lang="en-US" sz="3200" b="1" kern="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endParaRPr>
          </a:p>
          <a:p>
            <a:pPr>
              <a:lnSpc>
                <a:spcPct val="150000"/>
              </a:lnSpc>
              <a:spcAft>
                <a:spcPts val="600"/>
              </a:spcAft>
            </a:pPr>
            <a:r>
              <a:rPr lang="he-IL" sz="3200" u="sng" dirty="0" smtClean="0">
                <a:latin typeface="Calibri" panose="020F0502020204030204" pitchFamily="34" charset="0"/>
                <a:ea typeface="Calibri" panose="020F0502020204030204" pitchFamily="34" charset="0"/>
                <a:cs typeface="David" panose="020E0502060401010101" pitchFamily="34" charset="-79"/>
              </a:rPr>
              <a:t>למנוע </a:t>
            </a:r>
            <a:r>
              <a:rPr lang="he-IL" sz="3200" u="sng" dirty="0">
                <a:latin typeface="Calibri" panose="020F0502020204030204" pitchFamily="34" charset="0"/>
                <a:ea typeface="Calibri" panose="020F0502020204030204" pitchFamily="34" charset="0"/>
                <a:cs typeface="David" panose="020E0502060401010101" pitchFamily="34" charset="-79"/>
              </a:rPr>
              <a:t>את עקיצת היבחושים. </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22860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שימוש </a:t>
            </a:r>
            <a:r>
              <a:rPr lang="he-IL" sz="3200" dirty="0">
                <a:latin typeface="Calibri" panose="020F0502020204030204" pitchFamily="34" charset="0"/>
                <a:ea typeface="Calibri" panose="020F0502020204030204" pitchFamily="34" charset="0"/>
                <a:cs typeface="David" panose="020E0502060401010101" pitchFamily="34" charset="-79"/>
              </a:rPr>
              <a:t>בתרסיסים נגד זבובים, בייחוד לפני שעות הערב.</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228600" algn="l"/>
              </a:tabLst>
            </a:pPr>
            <a:r>
              <a:rPr lang="he-IL" sz="3200" dirty="0">
                <a:latin typeface="Calibri" panose="020F0502020204030204" pitchFamily="34" charset="0"/>
                <a:ea typeface="Calibri" panose="020F0502020204030204" pitchFamily="34" charset="0"/>
                <a:cs typeface="David" panose="020E0502060401010101" pitchFamily="34" charset="-79"/>
              </a:rPr>
              <a:t>לשים את הסוס באורווה נקייה אטומה ברשת דק לפנות הערב ועד למחרת בבוקר.</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228600" algn="l"/>
              </a:tabLst>
            </a:pPr>
            <a:r>
              <a:rPr lang="he-IL" sz="3200" dirty="0">
                <a:latin typeface="Calibri" panose="020F0502020204030204" pitchFamily="34" charset="0"/>
                <a:ea typeface="Calibri" panose="020F0502020204030204" pitchFamily="34" charset="0"/>
                <a:cs typeface="David" panose="020E0502060401010101" pitchFamily="34" charset="-79"/>
              </a:rPr>
              <a:t>להשתמש במאווררים באורווה, שמופעלים אוטומטית בשעות הערב המוקדמות.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6388" name="Picture 4" descr="תוצאת תמונה עבור גרדת סוסי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871" y="1200925"/>
            <a:ext cx="4138635" cy="5509560"/>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תוצאת תמונה עבור גרדת סוסי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76" y="98083"/>
            <a:ext cx="1524000" cy="2028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196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16388"/>
                                        </p:tgtEl>
                                        <p:attrNameLst>
                                          <p:attrName>style.visibility</p:attrName>
                                        </p:attrNameLst>
                                      </p:cBhvr>
                                      <p:to>
                                        <p:strVal val="visible"/>
                                      </p:to>
                                    </p:set>
                                    <p:animEffect transition="in" filter="fade">
                                      <p:cBhvr>
                                        <p:cTn id="10" dur="2000"/>
                                        <p:tgtEl>
                                          <p:spTgt spid="16388"/>
                                        </p:tgtEl>
                                      </p:cBhvr>
                                    </p:animEffect>
                                  </p:childTnLst>
                                  <p:subTnLst>
                                    <p:set>
                                      <p:cBhvr override="childStyle">
                                        <p:cTn dur="1" fill="hold" display="0" masterRel="nextClick" afterEffect="1"/>
                                        <p:tgtEl>
                                          <p:spTgt spid="1638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39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 y="0"/>
            <a:ext cx="12066308" cy="6940361"/>
          </a:xfrm>
          <a:prstGeom prst="rect">
            <a:avLst/>
          </a:prstGeom>
        </p:spPr>
        <p:txBody>
          <a:bodyPr wrap="square">
            <a:spAutoFit/>
          </a:bodyPr>
          <a:lstStyle/>
          <a:p>
            <a:pPr>
              <a:lnSpc>
                <a:spcPct val="150000"/>
              </a:lnSpc>
              <a:spcAft>
                <a:spcPts val="600"/>
              </a:spcAft>
            </a:pPr>
            <a:r>
              <a:rPr lang="he-IL" sz="3200" dirty="0" smtClean="0">
                <a:latin typeface="Calibri" panose="020F0502020204030204" pitchFamily="34" charset="0"/>
                <a:ea typeface="Calibri" panose="020F0502020204030204" pitchFamily="34" charset="0"/>
                <a:cs typeface="David" panose="020E0502060401010101" pitchFamily="34" charset="-79"/>
              </a:rPr>
              <a:t>מניעת </a:t>
            </a:r>
            <a:r>
              <a:rPr lang="he-IL" sz="3200" dirty="0">
                <a:latin typeface="Calibri" panose="020F0502020204030204" pitchFamily="34" charset="0"/>
                <a:ea typeface="Calibri" panose="020F0502020204030204" pitchFamily="34" charset="0"/>
                <a:cs typeface="David" panose="020E0502060401010101" pitchFamily="34" charset="-79"/>
              </a:rPr>
              <a:t>יכולת הגירוד: שימוש בגדרות חשמל.</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he-IL" sz="3200" u="sng" dirty="0" smtClean="0">
                <a:latin typeface="Calibri" panose="020F0502020204030204" pitchFamily="34" charset="0"/>
                <a:ea typeface="Calibri" panose="020F0502020204030204" pitchFamily="34" charset="0"/>
                <a:cs typeface="David" panose="020E0502060401010101" pitchFamily="34" charset="-79"/>
              </a:rPr>
              <a:t>טיפול </a:t>
            </a:r>
            <a:r>
              <a:rPr lang="he-IL" sz="3200" u="sng" dirty="0">
                <a:latin typeface="Calibri" panose="020F0502020204030204" pitchFamily="34" charset="0"/>
                <a:ea typeface="Calibri" panose="020F0502020204030204" pitchFamily="34" charset="0"/>
                <a:cs typeface="David" panose="020E0502060401010101" pitchFamily="34" charset="-79"/>
              </a:rPr>
              <a:t>מקומי בלקויות העור בתכשירים למיניהם. </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228600" algn="l"/>
              </a:tabLst>
            </a:pPr>
            <a:r>
              <a:rPr lang="he-IL" sz="2800" dirty="0">
                <a:latin typeface="Calibri" panose="020F0502020204030204" pitchFamily="34" charset="0"/>
                <a:ea typeface="Calibri" panose="020F0502020204030204" pitchFamily="34" charset="0"/>
                <a:cs typeface="David" panose="020E0502060401010101" pitchFamily="34" charset="-79"/>
              </a:rPr>
              <a:t>מריחה של משחות למיניהם שמשכיחות את הדחף להתגרד.</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buFont typeface="Symbol" panose="05050102010706020507" pitchFamily="18" charset="2"/>
              <a:buChar char=""/>
              <a:tabLst>
                <a:tab pos="228600" algn="l"/>
              </a:tabLst>
            </a:pPr>
            <a:r>
              <a:rPr lang="he-IL" sz="2800" dirty="0">
                <a:latin typeface="Calibri" panose="020F0502020204030204" pitchFamily="34" charset="0"/>
                <a:ea typeface="Calibri" panose="020F0502020204030204" pitchFamily="34" charset="0"/>
                <a:cs typeface="David" panose="020E0502060401010101" pitchFamily="34" charset="-79"/>
              </a:rPr>
              <a:t>שימוש בשמפו מרגיע  שמשכיח את הדחף להתגרד.</a:t>
            </a:r>
            <a:endParaRPr lang="en-US" sz="28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600"/>
              </a:spcAft>
            </a:pP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u="sng" dirty="0">
                <a:latin typeface="Calibri" panose="020F0502020204030204" pitchFamily="34" charset="0"/>
                <a:ea typeface="Calibri" panose="020F0502020204030204" pitchFamily="34" charset="0"/>
                <a:cs typeface="David" panose="020E0502060401010101" pitchFamily="34" charset="-79"/>
              </a:rPr>
              <a:t>טיפול סיסטמי להקטנת הגרד:</a:t>
            </a:r>
            <a:endParaRPr lang="en-US" sz="3200" u="sng" dirty="0">
              <a:latin typeface="Calibri" panose="020F0502020204030204" pitchFamily="34" charset="0"/>
              <a:ea typeface="Calibri" panose="020F0502020204030204" pitchFamily="34" charset="0"/>
              <a:cs typeface="Arial" panose="020B0604020202020204" pitchFamily="34" charset="0"/>
            </a:endParaRPr>
          </a:p>
          <a:p>
            <a:pPr marL="457200" indent="-457200">
              <a:lnSpc>
                <a:spcPct val="150000"/>
              </a:lnSpc>
              <a:spcAft>
                <a:spcPts val="600"/>
              </a:spcAft>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סטרואידים </a:t>
            </a:r>
            <a:r>
              <a:rPr lang="he-IL" sz="3200" dirty="0">
                <a:latin typeface="Calibri" panose="020F0502020204030204" pitchFamily="34" charset="0"/>
                <a:ea typeface="Calibri" panose="020F0502020204030204" pitchFamily="34" charset="0"/>
                <a:cs typeface="David" panose="020E0502060401010101" pitchFamily="34" charset="-79"/>
              </a:rPr>
              <a:t>(בד"כ </a:t>
            </a:r>
            <a:r>
              <a:rPr lang="he-IL" sz="3200" dirty="0" smtClean="0">
                <a:latin typeface="Calibri" panose="020F0502020204030204" pitchFamily="34" charset="0"/>
                <a:ea typeface="Calibri" panose="020F0502020204030204" pitchFamily="34" charset="0"/>
                <a:cs typeface="David" panose="020E0502060401010101" pitchFamily="34" charset="-79"/>
              </a:rPr>
              <a:t>בהזרקה)</a:t>
            </a:r>
          </a:p>
          <a:p>
            <a:pPr>
              <a:lnSpc>
                <a:spcPct val="150000"/>
              </a:lnSpc>
              <a:spcAft>
                <a:spcPts val="600"/>
              </a:spcAft>
            </a:pPr>
            <a:r>
              <a:rPr lang="he-IL" sz="3200" dirty="0" err="1" smtClean="0">
                <a:latin typeface="Calibri" panose="020F0502020204030204" pitchFamily="34" charset="0"/>
                <a:ea typeface="Calibri" panose="020F0502020204030204" pitchFamily="34" charset="0"/>
                <a:cs typeface="David" panose="020E0502060401010101" pitchFamily="34" charset="-79"/>
              </a:rPr>
              <a:t>היפוסנסיטיזציה</a:t>
            </a: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(חיסון):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600"/>
              </a:spcAft>
            </a:pPr>
            <a:r>
              <a:rPr lang="he-IL" sz="3200" dirty="0" smtClean="0">
                <a:latin typeface="Calibri" panose="020F0502020204030204" pitchFamily="34" charset="0"/>
                <a:ea typeface="Calibri" panose="020F0502020204030204" pitchFamily="34" charset="0"/>
                <a:cs typeface="David" panose="020E0502060401010101" pitchFamily="34" charset="-79"/>
              </a:rPr>
              <a:t>המחלה </a:t>
            </a:r>
            <a:r>
              <a:rPr lang="he-IL" sz="3200" dirty="0">
                <a:latin typeface="Calibri" panose="020F0502020204030204" pitchFamily="34" charset="0"/>
                <a:ea typeface="Calibri" panose="020F0502020204030204" pitchFamily="34" charset="0"/>
                <a:cs typeface="David" panose="020E0502060401010101" pitchFamily="34" charset="-79"/>
              </a:rPr>
              <a:t>היא עונתית עם עליות וירידות בסימנים הקליניים בהתאם לנוכחות היבחושים.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35842" name="Picture 2" descr="http://www.leighanddistrict.co.uk/horse_bath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63919" y="2479188"/>
            <a:ext cx="3478875" cy="3010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826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par>
                          <p:cTn id="23" fill="hold">
                            <p:stCondLst>
                              <p:cond delay="0"/>
                            </p:stCondLst>
                            <p:childTnLst>
                              <p:par>
                                <p:cTn id="24" presetID="8" presetClass="entr" presetSubtype="32" fill="hold" nodeType="afterEffect">
                                  <p:stCondLst>
                                    <p:cond delay="0"/>
                                  </p:stCondLst>
                                  <p:childTnLst>
                                    <p:set>
                                      <p:cBhvr>
                                        <p:cTn id="25" dur="1" fill="hold">
                                          <p:stCondLst>
                                            <p:cond delay="0"/>
                                          </p:stCondLst>
                                        </p:cTn>
                                        <p:tgtEl>
                                          <p:spTgt spid="35842"/>
                                        </p:tgtEl>
                                        <p:attrNameLst>
                                          <p:attrName>style.visibility</p:attrName>
                                        </p:attrNameLst>
                                      </p:cBhvr>
                                      <p:to>
                                        <p:strVal val="visible"/>
                                      </p:to>
                                    </p:set>
                                    <p:animEffect transition="in" filter="diamond(out)">
                                      <p:cBhvr>
                                        <p:cTn id="26" dur="2000"/>
                                        <p:tgtEl>
                                          <p:spTgt spid="3584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5372" y="484835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pic>
        <p:nvPicPr>
          <p:cNvPr id="4097" name="תמונה 19" descr="http://www.ent.iastate.edu/images/ticks/all4small.gif"/>
          <p:cNvPicPr>
            <a:picLocks noChangeAspect="1" noChangeArrowheads="1"/>
          </p:cNvPicPr>
          <p:nvPr/>
        </p:nvPicPr>
        <p:blipFill>
          <a:blip r:embed="rId2" r:link="rId3">
            <a:extLst>
              <a:ext uri="{28A0092B-C50C-407E-A947-70E740481C1C}">
                <a14:useLocalDpi xmlns:a14="http://schemas.microsoft.com/office/drawing/2010/main" val="0"/>
              </a:ext>
            </a:extLst>
          </a:blip>
          <a:srcRect l="20833"/>
          <a:stretch>
            <a:fillRect/>
          </a:stretch>
        </p:blipFill>
        <p:spPr bwMode="auto">
          <a:xfrm>
            <a:off x="3345084" y="1630155"/>
            <a:ext cx="5486400" cy="516555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86499" y="269911"/>
            <a:ext cx="11510129" cy="7232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1" i="0" u="sng"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קרציות</a:t>
            </a:r>
            <a:endParaRPr kumimoji="0" lang="en-US" altLang="he-IL" sz="3200" b="0" i="0" u="none" strike="noStrike" cap="none" normalizeH="0" baseline="0" dirty="0" smtClean="0">
              <a:ln>
                <a:noFill/>
              </a:ln>
              <a:solidFill>
                <a:schemeClr val="tx1"/>
              </a:solidFill>
              <a:effectLst/>
            </a:endParaRPr>
          </a:p>
          <a:p>
            <a:pPr lvl="0" eaLnBrk="0" fontAlgn="base" hangingPunct="0">
              <a:lnSpc>
                <a:spcPct val="150000"/>
              </a:lnSpc>
              <a:spcBef>
                <a:spcPct val="0"/>
              </a:spcBef>
              <a:spcAft>
                <a:spcPct val="0"/>
              </a:spcAf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הקרציות מתחבאות </a:t>
            </a:r>
            <a:r>
              <a:rPr lang="he-IL" altLang="he-IL" sz="3200" dirty="0" smtClean="0">
                <a:latin typeface="David" panose="020E0502060401010101" pitchFamily="34" charset="-79"/>
                <a:ea typeface="Calibri" panose="020F0502020204030204" pitchFamily="34" charset="0"/>
                <a:cs typeface="David" panose="020E0502060401010101" pitchFamily="34" charset="-79"/>
              </a:rPr>
              <a:t>בד"כ</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בקיפולי העור במפשעה, או ליד פי הטבעת.</a:t>
            </a:r>
            <a:endParaRPr kumimoji="0" lang="en-US" altLang="he-IL" sz="3200" b="0" i="0" u="none" strike="noStrike" cap="none" normalizeH="0" baseline="0" dirty="0" smtClean="0">
              <a:ln>
                <a:noFill/>
              </a:ln>
              <a:solidFill>
                <a:schemeClr val="tx1"/>
              </a:solidFill>
              <a:effectLst/>
            </a:endParaRP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במקרים של הרבה קרציות על סוס אחד תתכן בעיה של אובדן דם ואנמיה. </a:t>
            </a: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הבעיה החמורה יותר של קרציות היא המחלות שהן מסוגלות להעביר בזמן שהן לוקחות מנת דם.</a:t>
            </a:r>
            <a:endParaRPr kumimoji="0" lang="en-US" altLang="he-IL" sz="3200" b="0" i="0" u="none" strike="noStrike" cap="none" normalizeH="0" baseline="0" dirty="0" smtClean="0">
              <a:ln>
                <a:noFill/>
              </a:ln>
              <a:solidFill>
                <a:schemeClr val="tx1"/>
              </a:solidFill>
              <a:effectLst/>
            </a:endParaRP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1"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קדחת קרציות. </a:t>
            </a: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סוס עם חום גבוה עולה ויורד.</a:t>
            </a: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בבדיקת הווטרינר הוא יגלה סימני אנמיה. בבדיקת דם במעבדה אפשר לזהות את טפילי הדם וכך לטפל בהתאם.</a:t>
            </a:r>
            <a:endParaRPr kumimoji="0" lang="en-US" altLang="he-IL" sz="3200" b="0" i="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he-IL" sz="3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2169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7"/>
                                        </p:tgtEl>
                                        <p:attrNameLst>
                                          <p:attrName>style.visibility</p:attrName>
                                        </p:attrNameLst>
                                      </p:cBhvr>
                                      <p:to>
                                        <p:strVal val="visible"/>
                                      </p:to>
                                    </p:set>
                                    <p:anim calcmode="lin" valueType="num">
                                      <p:cBhvr additive="base">
                                        <p:cTn id="7" dur="3000" fill="hold"/>
                                        <p:tgtEl>
                                          <p:spTgt spid="4097"/>
                                        </p:tgtEl>
                                        <p:attrNameLst>
                                          <p:attrName>ppt_x</p:attrName>
                                        </p:attrNameLst>
                                      </p:cBhvr>
                                      <p:tavLst>
                                        <p:tav tm="0">
                                          <p:val>
                                            <p:strVal val="#ppt_x"/>
                                          </p:val>
                                        </p:tav>
                                        <p:tav tm="100000">
                                          <p:val>
                                            <p:strVal val="#ppt_x"/>
                                          </p:val>
                                        </p:tav>
                                      </p:tavLst>
                                    </p:anim>
                                    <p:anim calcmode="lin" valueType="num">
                                      <p:cBhvr additive="base">
                                        <p:cTn id="8" dur="3000" fill="hold"/>
                                        <p:tgtEl>
                                          <p:spTgt spid="4097"/>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4097"/>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424873" y="220535"/>
            <a:ext cx="11517747" cy="6560770"/>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סוגי מחלות סייחים.</a:t>
            </a:r>
            <a:endParaRPr lang="en-US" sz="4400" u="sng"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lvl="0">
              <a:lnSpc>
                <a:spcPct val="150000"/>
              </a:lnSpc>
              <a:tabLst>
                <a:tab pos="540385" algn="l"/>
              </a:tabLst>
            </a:pPr>
            <a:r>
              <a:rPr lang="he-IL" sz="3200" b="1" u="sng" dirty="0">
                <a:latin typeface="Calibri" panose="020F0502020204030204" pitchFamily="34" charset="0"/>
                <a:ea typeface="Calibri" panose="020F0502020204030204" pitchFamily="34" charset="0"/>
                <a:cs typeface="David" panose="020E0502060401010101" pitchFamily="34" charset="-79"/>
              </a:rPr>
              <a:t>כשל מעבר סביל</a:t>
            </a:r>
            <a:r>
              <a:rPr lang="he-IL" sz="3200" dirty="0">
                <a:latin typeface="Calibri" panose="020F0502020204030204" pitchFamily="34" charset="0"/>
                <a:ea typeface="Calibri" panose="020F0502020204030204" pitchFamily="34" charset="0"/>
                <a:cs typeface="David" panose="020E0502060401010101" pitchFamily="34" charset="-79"/>
              </a:rPr>
              <a:t> – מצב בו הסייח לא מקבל די נוגדנים ביניקת </a:t>
            </a:r>
            <a:r>
              <a:rPr lang="he-IL" sz="3200" dirty="0" err="1">
                <a:latin typeface="Calibri" panose="020F0502020204030204" pitchFamily="34" charset="0"/>
                <a:ea typeface="Calibri" panose="020F0502020204030204" pitchFamily="34" charset="0"/>
                <a:cs typeface="David" panose="020E0502060401010101" pitchFamily="34" charset="-79"/>
              </a:rPr>
              <a:t>הקולסטרום</a:t>
            </a:r>
            <a:r>
              <a:rPr lang="he-IL" sz="3200" dirty="0">
                <a:latin typeface="Calibri" panose="020F0502020204030204" pitchFamily="34" charset="0"/>
                <a:ea typeface="Calibri" panose="020F0502020204030204" pitchFamily="34" charset="0"/>
                <a:cs typeface="David" panose="020E0502060401010101" pitchFamily="34" charset="-79"/>
              </a:rPr>
              <a:t>. </a:t>
            </a:r>
            <a:r>
              <a:rPr lang="he-IL" sz="2800" b="1" dirty="0" smtClean="0">
                <a:latin typeface="Calibri" panose="020F0502020204030204" pitchFamily="34" charset="0"/>
                <a:ea typeface="Calibri" panose="020F0502020204030204" pitchFamily="34" charset="0"/>
                <a:cs typeface="David" panose="020E0502060401010101" pitchFamily="34" charset="-79"/>
              </a:rPr>
              <a:t>גורמים אפשריים:</a:t>
            </a:r>
          </a:p>
          <a:p>
            <a:pPr marL="457200" lvl="0" indent="-457200">
              <a:lnSpc>
                <a:spcPct val="200000"/>
              </a:lnSpc>
              <a:buFont typeface="Arial" panose="020B0604020202020204" pitchFamily="34" charset="0"/>
              <a:buChar char="•"/>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מחוסר יניקה</a:t>
            </a:r>
            <a:r>
              <a:rPr lang="he-IL" sz="3200" dirty="0">
                <a:latin typeface="Calibri" panose="020F0502020204030204" pitchFamily="34" charset="0"/>
                <a:ea typeface="Calibri" panose="020F0502020204030204" pitchFamily="34" charset="0"/>
                <a:cs typeface="David" panose="020E0502060401010101" pitchFamily="34" charset="-79"/>
              </a:rPr>
              <a:t>.</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lvl="0" indent="-457200">
              <a:lnSpc>
                <a:spcPct val="200000"/>
              </a:lnSpc>
              <a:buFont typeface="Arial" panose="020B0604020202020204" pitchFamily="34" charset="0"/>
              <a:buChar char="•"/>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חוסר </a:t>
            </a:r>
            <a:r>
              <a:rPr lang="he-IL" sz="3200" dirty="0">
                <a:latin typeface="Calibri" panose="020F0502020204030204" pitchFamily="34" charset="0"/>
                <a:ea typeface="Calibri" panose="020F0502020204030204" pitchFamily="34" charset="0"/>
                <a:cs typeface="David" panose="020E0502060401010101" pitchFamily="34" charset="-79"/>
              </a:rPr>
              <a:t>ספיגה של חלבונים במעי </a:t>
            </a:r>
            <a:r>
              <a:rPr lang="he-IL" sz="3200" dirty="0" smtClean="0">
                <a:latin typeface="Calibri" panose="020F0502020204030204" pitchFamily="34" charset="0"/>
                <a:ea typeface="Calibri" panose="020F0502020204030204" pitchFamily="34" charset="0"/>
                <a:cs typeface="David" panose="020E0502060401010101" pitchFamily="34" charset="-79"/>
              </a:rPr>
              <a:t>הסייח. </a:t>
            </a:r>
          </a:p>
          <a:p>
            <a:pPr marL="457200" lvl="0" indent="-457200">
              <a:lnSpc>
                <a:spcPct val="200000"/>
              </a:lnSpc>
              <a:buFont typeface="Arial" panose="020B0604020202020204" pitchFamily="34" charset="0"/>
              <a:buChar char="•"/>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ריכוז </a:t>
            </a:r>
            <a:r>
              <a:rPr lang="he-IL" sz="3200" dirty="0">
                <a:latin typeface="Calibri" panose="020F0502020204030204" pitchFamily="34" charset="0"/>
                <a:ea typeface="Calibri" panose="020F0502020204030204" pitchFamily="34" charset="0"/>
                <a:cs typeface="David" panose="020E0502060401010101" pitchFamily="34" charset="-79"/>
              </a:rPr>
              <a:t>נמוך של חלבונים </a:t>
            </a:r>
            <a:r>
              <a:rPr lang="he-IL" sz="3200" dirty="0" err="1" smtClean="0">
                <a:latin typeface="Calibri" panose="020F0502020204030204" pitchFamily="34" charset="0"/>
                <a:ea typeface="Calibri" panose="020F0502020204030204" pitchFamily="34" charset="0"/>
                <a:cs typeface="David" panose="020E0502060401010101" pitchFamily="34" charset="-79"/>
              </a:rPr>
              <a:t>בקולוסטרום</a:t>
            </a:r>
            <a:r>
              <a:rPr lang="he-IL" sz="3200" dirty="0" smtClean="0">
                <a:latin typeface="Calibri" panose="020F0502020204030204" pitchFamily="34" charset="0"/>
                <a:ea typeface="Calibri" panose="020F0502020204030204" pitchFamily="34" charset="0"/>
                <a:cs typeface="David" panose="020E0502060401010101" pitchFamily="34" charset="-79"/>
              </a:rPr>
              <a:t>.</a:t>
            </a:r>
          </a:p>
          <a:p>
            <a:pPr marL="457200" lvl="0" indent="-457200">
              <a:lnSpc>
                <a:spcPct val="200000"/>
              </a:lnSpc>
              <a:buFont typeface="Arial" panose="020B0604020202020204" pitchFamily="34" charset="0"/>
              <a:buChar char="•"/>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כמות </a:t>
            </a:r>
            <a:r>
              <a:rPr lang="he-IL" sz="3200" dirty="0">
                <a:latin typeface="Calibri" panose="020F0502020204030204" pitchFamily="34" charset="0"/>
                <a:ea typeface="Calibri" panose="020F0502020204030204" pitchFamily="34" charset="0"/>
                <a:cs typeface="David" panose="020E0502060401010101" pitchFamily="34" charset="-79"/>
              </a:rPr>
              <a:t>קטנה של </a:t>
            </a:r>
            <a:r>
              <a:rPr lang="he-IL" sz="3200" dirty="0" err="1">
                <a:latin typeface="Calibri" panose="020F0502020204030204" pitchFamily="34" charset="0"/>
                <a:ea typeface="Calibri" panose="020F0502020204030204" pitchFamily="34" charset="0"/>
                <a:cs typeface="David" panose="020E0502060401010101" pitchFamily="34" charset="-79"/>
              </a:rPr>
              <a:t>קולוסטרום</a:t>
            </a:r>
            <a:r>
              <a:rPr lang="he-IL" sz="2800" dirty="0">
                <a:latin typeface="Calibri" panose="020F0502020204030204" pitchFamily="34" charset="0"/>
                <a:ea typeface="Calibri" panose="020F0502020204030204" pitchFamily="34" charset="0"/>
                <a:cs typeface="David" panose="020E0502060401010101" pitchFamily="34" charset="-79"/>
              </a:rPr>
              <a:t>. </a:t>
            </a:r>
            <a:endParaRPr lang="he-IL" sz="2800" dirty="0" smtClean="0">
              <a:latin typeface="Calibri" panose="020F0502020204030204" pitchFamily="34" charset="0"/>
              <a:ea typeface="Calibri" panose="020F0502020204030204" pitchFamily="34" charset="0"/>
              <a:cs typeface="David" panose="020E0502060401010101" pitchFamily="34" charset="-79"/>
            </a:endParaRPr>
          </a:p>
        </p:txBody>
      </p:sp>
      <p:pic>
        <p:nvPicPr>
          <p:cNvPr id="26626" name="Picture 2" descr="http://www.horseworld.org.uk/userfiles/images/Support%20Us%20Pages/Rescued%20Foal%20James%20&amp;%20Sarah%20Hollist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990" y="3205113"/>
            <a:ext cx="4768256" cy="3576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93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6" presetClass="entr" presetSubtype="16" fill="hold" nodeType="withEffect">
                                  <p:stCondLst>
                                    <p:cond delay="0"/>
                                  </p:stCondLst>
                                  <p:childTnLst>
                                    <p:set>
                                      <p:cBhvr>
                                        <p:cTn id="8" dur="1" fill="hold">
                                          <p:stCondLst>
                                            <p:cond delay="0"/>
                                          </p:stCondLst>
                                        </p:cTn>
                                        <p:tgtEl>
                                          <p:spTgt spid="26626"/>
                                        </p:tgtEl>
                                        <p:attrNameLst>
                                          <p:attrName>style.visibility</p:attrName>
                                        </p:attrNameLst>
                                      </p:cBhvr>
                                      <p:to>
                                        <p:strVal val="visible"/>
                                      </p:to>
                                    </p:set>
                                    <p:animEffect transition="in" filter="circle(in)">
                                      <p:cBhvr>
                                        <p:cTn id="9" dur="2000"/>
                                        <p:tgtEl>
                                          <p:spTgt spid="2662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קבוצה 8"/>
          <p:cNvGrpSpPr/>
          <p:nvPr/>
        </p:nvGrpSpPr>
        <p:grpSpPr>
          <a:xfrm>
            <a:off x="4803493" y="3632438"/>
            <a:ext cx="6863787" cy="3244942"/>
            <a:chOff x="4416921" y="3791904"/>
            <a:chExt cx="6753842" cy="3085475"/>
          </a:xfrm>
        </p:grpSpPr>
        <p:pic>
          <p:nvPicPr>
            <p:cNvPr id="5121" name="תמונה 17" descr="http://nz.merial.com/horse_owners/disease/pix/habron3.jpg"/>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342723" y="3859932"/>
              <a:ext cx="2828040" cy="289334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122" name="תמונה 18" descr="http://nz.merial.com/horse_owners/disease/pix/habron2.jpg"/>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4416921" y="3791904"/>
              <a:ext cx="2606048" cy="3085475"/>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4"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5" name="Rectangle 4"/>
          <p:cNvSpPr>
            <a:spLocks noChangeArrowheads="1"/>
          </p:cNvSpPr>
          <p:nvPr/>
        </p:nvSpPr>
        <p:spPr bwMode="auto">
          <a:xfrm>
            <a:off x="436562" y="366251"/>
            <a:ext cx="11462993"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he-IL" altLang="he-IL" sz="3200" b="1" i="0" u="sng"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פצעי קיץ </a:t>
            </a:r>
            <a:r>
              <a:rPr kumimoji="0" lang="en-US" altLang="he-IL" sz="3200" b="1" i="0" u="sng"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David" panose="020E0502060401010101" pitchFamily="34" charset="-79"/>
              </a:rPr>
              <a:t>HABRONEMIASIS</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a:t>
            </a:r>
            <a:endParaRPr kumimoji="0" lang="en-US" altLang="he-IL" sz="3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250000"/>
              </a:lnSpc>
              <a:spcBef>
                <a:spcPct val="0"/>
              </a:spcBef>
              <a:spcAft>
                <a:spcPct val="0"/>
              </a:spcAft>
              <a:buClrTx/>
              <a:buSzTx/>
              <a:buFontTx/>
              <a:buNone/>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7" name="מלבן מעוגל 6"/>
          <p:cNvSpPr/>
          <p:nvPr/>
        </p:nvSpPr>
        <p:spPr>
          <a:xfrm>
            <a:off x="436562" y="1889350"/>
            <a:ext cx="3252246" cy="1305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he-IL" altLang="he-IL" sz="2400" b="1" dirty="0">
                <a:solidFill>
                  <a:schemeClr val="tx1"/>
                </a:solidFill>
                <a:latin typeface="David" panose="020E0502060401010101" pitchFamily="34" charset="-79"/>
                <a:ea typeface="Calibri" panose="020F0502020204030204" pitchFamily="34" charset="0"/>
                <a:cs typeface="David" panose="020E0502060401010101" pitchFamily="34" charset="-79"/>
              </a:rPr>
              <a:t>הזבובים שמתפתחים נושאים את טפיל המעיים. </a:t>
            </a:r>
          </a:p>
          <a:p>
            <a:pPr algn="ctr"/>
            <a:endParaRPr lang="he-IL" sz="2400" b="1" dirty="0"/>
          </a:p>
        </p:txBody>
      </p:sp>
      <p:sp>
        <p:nvSpPr>
          <p:cNvPr id="10" name="מלבן מעוגל 9"/>
          <p:cNvSpPr/>
          <p:nvPr/>
        </p:nvSpPr>
        <p:spPr>
          <a:xfrm>
            <a:off x="436562" y="3641994"/>
            <a:ext cx="3252246" cy="1305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eaLnBrk="0" fontAlgn="base" hangingPunct="0">
              <a:spcBef>
                <a:spcPct val="0"/>
              </a:spcBef>
              <a:spcAft>
                <a:spcPct val="0"/>
              </a:spcAft>
            </a:pPr>
            <a:r>
              <a:rPr lang="he-IL" altLang="he-IL" sz="2400" b="1" dirty="0">
                <a:solidFill>
                  <a:schemeClr val="tx1"/>
                </a:solidFill>
                <a:latin typeface="David" panose="020E0502060401010101" pitchFamily="34" charset="-79"/>
                <a:ea typeface="Calibri" panose="020F0502020204030204" pitchFamily="34" charset="0"/>
                <a:cs typeface="David" panose="020E0502060401010101" pitchFamily="34" charset="-79"/>
              </a:rPr>
              <a:t>שהזבוב מניח את ביצי הטפיל על רגלי הסוס או סביב הפה. </a:t>
            </a:r>
          </a:p>
        </p:txBody>
      </p:sp>
      <p:sp>
        <p:nvSpPr>
          <p:cNvPr id="11" name="מלבן מעוגל 10"/>
          <p:cNvSpPr/>
          <p:nvPr/>
        </p:nvSpPr>
        <p:spPr>
          <a:xfrm>
            <a:off x="436562" y="136706"/>
            <a:ext cx="3252247" cy="1305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he-IL" altLang="he-IL" sz="2400" b="1" dirty="0">
                <a:solidFill>
                  <a:schemeClr val="tx1"/>
                </a:solidFill>
                <a:latin typeface="David" panose="020E0502060401010101" pitchFamily="34" charset="-79"/>
                <a:ea typeface="Calibri" panose="020F0502020204030204" pitchFamily="34" charset="0"/>
                <a:cs typeface="David" panose="020E0502060401010101" pitchFamily="34" charset="-79"/>
              </a:rPr>
              <a:t>זחלי  הזבובים אוכלים את זחלי טפיל המעיים</a:t>
            </a:r>
            <a:r>
              <a:rPr lang="en-US" altLang="he-IL" sz="2400" b="1" dirty="0">
                <a:latin typeface="Calibri" panose="020F0502020204030204" pitchFamily="34" charset="0"/>
                <a:ea typeface="Calibri" panose="020F0502020204030204" pitchFamily="34" charset="0"/>
                <a:cs typeface="David" panose="020E0502060401010101" pitchFamily="34" charset="-79"/>
              </a:rPr>
              <a:t>HEBRONIMA)</a:t>
            </a:r>
            <a:r>
              <a:rPr lang="he-IL" altLang="he-IL" sz="2400" b="1" dirty="0">
                <a:latin typeface="Calibri" panose="020F0502020204030204" pitchFamily="34" charset="0"/>
                <a:ea typeface="Calibri" panose="020F0502020204030204" pitchFamily="34" charset="0"/>
                <a:cs typeface="David" panose="020E0502060401010101" pitchFamily="34" charset="-79"/>
              </a:rPr>
              <a:t>)</a:t>
            </a:r>
            <a:r>
              <a:rPr lang="he-IL" altLang="he-IL" sz="2400" b="1" dirty="0">
                <a:solidFill>
                  <a:schemeClr val="tx1"/>
                </a:solidFill>
                <a:latin typeface="David" panose="020E0502060401010101" pitchFamily="34" charset="-79"/>
                <a:ea typeface="Calibri" panose="020F0502020204030204" pitchFamily="34" charset="0"/>
                <a:cs typeface="David" panose="020E0502060401010101" pitchFamily="34" charset="-79"/>
              </a:rPr>
              <a:t>. </a:t>
            </a:r>
          </a:p>
          <a:p>
            <a:pPr algn="ctr"/>
            <a:endParaRPr lang="he-IL" b="1" dirty="0"/>
          </a:p>
        </p:txBody>
      </p:sp>
      <p:sp>
        <p:nvSpPr>
          <p:cNvPr id="12" name="מלבן מעוגל 11"/>
          <p:cNvSpPr/>
          <p:nvPr/>
        </p:nvSpPr>
        <p:spPr>
          <a:xfrm>
            <a:off x="436562" y="5394637"/>
            <a:ext cx="3327661" cy="1305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he-IL" altLang="he-IL" sz="2200" b="1" dirty="0">
                <a:solidFill>
                  <a:schemeClr val="tx1"/>
                </a:solidFill>
                <a:latin typeface="David" panose="020E0502060401010101" pitchFamily="34" charset="-79"/>
                <a:ea typeface="Calibri" panose="020F0502020204030204" pitchFamily="34" charset="0"/>
                <a:cs typeface="David" panose="020E0502060401010101" pitchFamily="34" charset="-79"/>
              </a:rPr>
              <a:t>הביצים בוקעות בפה (סביבה חמה ולחה) ואח"כ נודדות לתוך מערכת העיכול. </a:t>
            </a:r>
            <a:endParaRPr lang="en-US" altLang="he-IL" sz="2200" b="1" dirty="0">
              <a:solidFill>
                <a:schemeClr val="tx1"/>
              </a:solidFill>
            </a:endParaRPr>
          </a:p>
          <a:p>
            <a:pPr algn="ctr"/>
            <a:endParaRPr lang="he-IL" dirty="0"/>
          </a:p>
        </p:txBody>
      </p:sp>
      <p:sp>
        <p:nvSpPr>
          <p:cNvPr id="8" name="חץ ימינה 7"/>
          <p:cNvSpPr/>
          <p:nvPr/>
        </p:nvSpPr>
        <p:spPr>
          <a:xfrm rot="5400000">
            <a:off x="1715885" y="1493630"/>
            <a:ext cx="427987" cy="363450"/>
          </a:xfrm>
          <a:prstGeom prst="rightArrow">
            <a:avLst/>
          </a:prstGeom>
          <a:solidFill>
            <a:srgbClr val="FF0000"/>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חץ ימינה 13"/>
          <p:cNvSpPr/>
          <p:nvPr/>
        </p:nvSpPr>
        <p:spPr>
          <a:xfrm rot="5400000">
            <a:off x="1715885" y="4976285"/>
            <a:ext cx="427987" cy="363450"/>
          </a:xfrm>
          <a:prstGeom prst="rightArrow">
            <a:avLst/>
          </a:prstGeom>
          <a:solidFill>
            <a:srgbClr val="FF0000"/>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חץ ימינה 14"/>
          <p:cNvSpPr/>
          <p:nvPr/>
        </p:nvSpPr>
        <p:spPr>
          <a:xfrm rot="5400000">
            <a:off x="1720597" y="3236719"/>
            <a:ext cx="427987" cy="363450"/>
          </a:xfrm>
          <a:prstGeom prst="rightArrow">
            <a:avLst/>
          </a:prstGeom>
          <a:solidFill>
            <a:srgbClr val="FF0000"/>
          </a:solidFill>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Rectangle 5"/>
          <p:cNvSpPr>
            <a:spLocks noChangeArrowheads="1"/>
          </p:cNvSpPr>
          <p:nvPr/>
        </p:nvSpPr>
        <p:spPr bwMode="auto">
          <a:xfrm>
            <a:off x="3567110" y="641171"/>
            <a:ext cx="8389360"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אם הזבובים מניחים את הביצים בתוך העין של הסוס או בתוך פצעים פתוחים, הזחל הבוקע גורם לתגובה מאד חריפה </a:t>
            </a:r>
            <a:r>
              <a:rPr kumimoji="0" lang="he-IL" altLang="he-IL" sz="3200" b="0" i="0" u="none" strike="noStrike" cap="none" normalizeH="0" baseline="0" dirty="0" err="1"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באזור,ולמרות</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טיפולים קונבנציונליים בפצעים אין החלמה אלא החרפה של הפצע.</a:t>
            </a:r>
            <a:endParaRPr kumimoji="0" lang="en-US" altLang="he-IL" sz="3200" b="0" i="0" u="none" strike="noStrike" cap="none" normalizeH="0" baseline="0" dirty="0" smtClean="0">
              <a:ln>
                <a:noFill/>
              </a:ln>
              <a:solidFill>
                <a:schemeClr val="tx1"/>
              </a:solidFill>
              <a:effectLst/>
            </a:endParaRP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1"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הטיפול הנכון, לאחר שנעשתה אבחנה של הבעיה,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מתן </a:t>
            </a:r>
            <a:r>
              <a:rPr kumimoji="0" lang="he-IL" altLang="he-IL" sz="3200" b="0" i="0" u="none" strike="noStrike" cap="none" normalizeH="0" baseline="0" dirty="0" err="1"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תילוע</a:t>
            </a: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 לסוס.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טיפול תומך.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chemeClr val="tx1"/>
                </a:solidFill>
                <a:effectLst/>
                <a:latin typeface="David" panose="020E0502060401010101" pitchFamily="34" charset="-79"/>
                <a:ea typeface="Calibri" panose="020F0502020204030204" pitchFamily="34" charset="0"/>
                <a:cs typeface="David" panose="020E0502060401010101" pitchFamily="34" charset="-79"/>
              </a:rPr>
              <a:t>ומניעה של נגיעות חוזרת של זבובים (רשתות).</a:t>
            </a:r>
            <a:endParaRPr kumimoji="0" lang="he-IL" altLang="he-IL" sz="32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18" name="Picture 6" descr="http://www.horses-and-horse-information.com/images/worming.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9806" y="4352082"/>
            <a:ext cx="3520348" cy="2408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9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childTnLst>
                          </p:cTn>
                        </p:par>
                        <p:par>
                          <p:cTn id="13" fill="hold">
                            <p:stCondLst>
                              <p:cond delay="1000"/>
                            </p:stCondLst>
                            <p:childTnLst>
                              <p:par>
                                <p:cTn id="14" presetID="22" presetClass="entr" presetSubtype="1" fill="hold" grpId="0" nodeType="after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1000"/>
                                        <p:tgtEl>
                                          <p:spTgt spid="15"/>
                                        </p:tgtEl>
                                      </p:cBhvr>
                                    </p:animEffect>
                                  </p:childTnLst>
                                </p:cTn>
                              </p:par>
                            </p:childTnLst>
                          </p:cTn>
                        </p:par>
                        <p:par>
                          <p:cTn id="22" fill="hold">
                            <p:stCondLst>
                              <p:cond delay="1000"/>
                            </p:stCondLst>
                            <p:childTnLst>
                              <p:par>
                                <p:cTn id="23" presetID="22" presetClass="entr" presetSubtype="1" fill="hold" grpId="0" nodeType="after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20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1000"/>
                                        <p:tgtEl>
                                          <p:spTgt spid="14"/>
                                        </p:tgtEl>
                                      </p:cBhvr>
                                    </p:animEffect>
                                  </p:childTnLst>
                                </p:cTn>
                              </p:par>
                            </p:childTnLst>
                          </p:cTn>
                        </p:par>
                        <p:par>
                          <p:cTn id="31" fill="hold">
                            <p:stCondLst>
                              <p:cond delay="1000"/>
                            </p:stCondLst>
                            <p:childTnLst>
                              <p:par>
                                <p:cTn id="32" presetID="22" presetClass="entr" presetSubtype="1" fill="hold" grpId="0" nodeType="afterEffect">
                                  <p:stCondLst>
                                    <p:cond delay="50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2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iterate type="wd">
                                    <p:tmAbs val="200"/>
                                  </p:iterate>
                                  <p:childTnLst>
                                    <p:set>
                                      <p:cBhvr>
                                        <p:cTn id="38" dur="1" fill="hold">
                                          <p:stCondLst>
                                            <p:cond delay="0"/>
                                          </p:stCondLst>
                                        </p:cTn>
                                        <p:tgtEl>
                                          <p:spTgt spid="16">
                                            <p:txEl>
                                              <p:pRg st="0" end="0"/>
                                            </p:txEl>
                                          </p:spTgt>
                                        </p:tgtEl>
                                        <p:attrNameLst>
                                          <p:attrName>style.visibility</p:attrName>
                                        </p:attrNameLst>
                                      </p:cBhvr>
                                      <p:to>
                                        <p:strVal val="visible"/>
                                      </p:to>
                                    </p:set>
                                  </p:childTnLst>
                                </p:cTn>
                              </p:par>
                            </p:childTnLst>
                          </p:cTn>
                        </p:par>
                        <p:par>
                          <p:cTn id="39" fill="hold">
                            <p:stCondLst>
                              <p:cond delay="6001"/>
                            </p:stCondLst>
                            <p:childTnLst>
                              <p:par>
                                <p:cTn id="40" presetID="42" presetClass="entr" presetSubtype="0" fill="hold" nodeType="afterEffect">
                                  <p:stCondLst>
                                    <p:cond delay="25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2000"/>
                                        <p:tgtEl>
                                          <p:spTgt spid="9"/>
                                        </p:tgtEl>
                                      </p:cBhvr>
                                    </p:animEffect>
                                    <p:anim calcmode="lin" valueType="num">
                                      <p:cBhvr>
                                        <p:cTn id="43" dur="2000" fill="hold"/>
                                        <p:tgtEl>
                                          <p:spTgt spid="9"/>
                                        </p:tgtEl>
                                        <p:attrNameLst>
                                          <p:attrName>ppt_x</p:attrName>
                                        </p:attrNameLst>
                                      </p:cBhvr>
                                      <p:tavLst>
                                        <p:tav tm="0">
                                          <p:val>
                                            <p:strVal val="#ppt_x"/>
                                          </p:val>
                                        </p:tav>
                                        <p:tav tm="100000">
                                          <p:val>
                                            <p:strVal val="#ppt_x"/>
                                          </p:val>
                                        </p:tav>
                                      </p:tavLst>
                                    </p:anim>
                                    <p:anim calcmode="lin" valueType="num">
                                      <p:cBhvr>
                                        <p:cTn id="44" dur="2000" fill="hold"/>
                                        <p:tgtEl>
                                          <p:spTgt spid="9"/>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6">
                                            <p:txEl>
                                              <p:pRg st="2" end="2"/>
                                            </p:txEl>
                                          </p:spTgt>
                                        </p:tgtEl>
                                        <p:attrNameLst>
                                          <p:attrName>style.visibility</p:attrName>
                                        </p:attrNameLst>
                                      </p:cBhvr>
                                      <p:to>
                                        <p:strVal val="visible"/>
                                      </p:to>
                                    </p:set>
                                  </p:childTnLst>
                                </p:cTn>
                              </p:par>
                            </p:childTnLst>
                          </p:cTn>
                        </p:par>
                        <p:par>
                          <p:cTn id="53" fill="hold">
                            <p:stCondLst>
                              <p:cond delay="0"/>
                            </p:stCondLst>
                            <p:childTnLst>
                              <p:par>
                                <p:cTn id="54" presetID="22" presetClass="entr" presetSubtype="8" fill="hold" nodeType="afterEffect">
                                  <p:stCondLst>
                                    <p:cond delay="50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275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8" grpId="0" animBg="1"/>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1" y="0"/>
            <a:ext cx="11906054" cy="6771084"/>
          </a:xfrm>
          <a:prstGeom prst="rect">
            <a:avLst/>
          </a:prstGeom>
        </p:spPr>
        <p:txBody>
          <a:bodyPr wrap="square">
            <a:spAutoFit/>
          </a:bodyPr>
          <a:lstStyle/>
          <a:p>
            <a:pPr algn="just">
              <a:lnSpc>
                <a:spcPct val="150000"/>
              </a:lnSpc>
              <a:spcAft>
                <a:spcPts val="1000"/>
              </a:spcAft>
            </a:pPr>
            <a:r>
              <a:rPr lang="he-IL" sz="3200" b="1" u="sng" dirty="0">
                <a:latin typeface="Calibri" panose="020F0502020204030204" pitchFamily="34" charset="0"/>
                <a:ea typeface="Calibri" panose="020F0502020204030204" pitchFamily="34" charset="0"/>
                <a:cs typeface="David" panose="020E0502060401010101" pitchFamily="34" charset="-79"/>
              </a:rPr>
              <a:t>פטריות</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רוב הפטריות מתפתחות בתנאי לחות ומועברות ע"י חפצים נגועים. </a:t>
            </a:r>
            <a:r>
              <a:rPr lang="he-IL" sz="3200" dirty="0" smtClean="0">
                <a:latin typeface="Calibri" panose="020F0502020204030204" pitchFamily="34" charset="0"/>
                <a:ea typeface="Calibri" panose="020F0502020204030204" pitchFamily="34" charset="0"/>
                <a:cs typeface="David" panose="020E0502060401010101" pitchFamily="34" charset="-79"/>
              </a:rPr>
              <a:t>חלק </a:t>
            </a:r>
            <a:r>
              <a:rPr lang="he-IL" sz="3200" dirty="0">
                <a:latin typeface="Calibri" panose="020F0502020204030204" pitchFamily="34" charset="0"/>
                <a:ea typeface="Calibri" panose="020F0502020204030204" pitchFamily="34" charset="0"/>
                <a:cs typeface="David" panose="020E0502060401010101" pitchFamily="34" charset="-79"/>
              </a:rPr>
              <a:t>מהפטריות יכולות להיות מועברות גם לבני אדם.</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latin typeface="Calibri" panose="020F0502020204030204" pitchFamily="34" charset="0"/>
                <a:ea typeface="Calibri" panose="020F0502020204030204" pitchFamily="34" charset="0"/>
                <a:cs typeface="David" panose="020E0502060401010101" pitchFamily="34" charset="-79"/>
              </a:rPr>
              <a:t>ברוב המקרים הפטריות נעלמות מעצמן לאחר חודש עד שלושה חודשים</a:t>
            </a:r>
            <a:r>
              <a:rPr lang="he-IL" sz="3200" dirty="0" smtClean="0">
                <a:latin typeface="Calibri" panose="020F0502020204030204" pitchFamily="34" charset="0"/>
                <a:ea typeface="Calibri" panose="020F0502020204030204" pitchFamily="34" charset="0"/>
                <a:cs typeface="David" panose="020E0502060401010101" pitchFamily="34" charset="-79"/>
              </a:rPr>
              <a:t>.</a:t>
            </a:r>
          </a:p>
          <a:p>
            <a:pPr marL="457200" indent="-457200" algn="just">
              <a:lnSpc>
                <a:spcPct val="150000"/>
              </a:lnSpc>
              <a:spcAft>
                <a:spcPts val="1000"/>
              </a:spcAft>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 יוד </a:t>
            </a:r>
            <a:r>
              <a:rPr lang="he-IL" sz="3200" dirty="0">
                <a:latin typeface="Calibri" panose="020F0502020204030204" pitchFamily="34" charset="0"/>
                <a:ea typeface="Calibri" panose="020F0502020204030204" pitchFamily="34" charset="0"/>
                <a:cs typeface="David" panose="020E0502060401010101" pitchFamily="34" charset="-79"/>
              </a:rPr>
              <a:t>וחומרי חיטוי אחרים הורגים את הפטרייה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מומלץ </a:t>
            </a:r>
            <a:r>
              <a:rPr lang="he-IL" sz="3200" dirty="0">
                <a:latin typeface="Calibri" panose="020F0502020204030204" pitchFamily="34" charset="0"/>
                <a:ea typeface="Calibri" panose="020F0502020204030204" pitchFamily="34" charset="0"/>
                <a:cs typeface="David" panose="020E0502060401010101" pitchFamily="34" charset="-79"/>
              </a:rPr>
              <a:t>להשתמש בשמפו המכיל יוד לטיפול בבעיה.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את </a:t>
            </a:r>
            <a:r>
              <a:rPr lang="he-IL" sz="3200" dirty="0">
                <a:latin typeface="Calibri" panose="020F0502020204030204" pitchFamily="34" charset="0"/>
                <a:ea typeface="Calibri" panose="020F0502020204030204" pitchFamily="34" charset="0"/>
                <a:cs typeface="David" panose="020E0502060401010101" pitchFamily="34" charset="-79"/>
              </a:rPr>
              <a:t>הציוד צריך לחטא באמצעים אחרים.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lnSpc>
                <a:spcPct val="150000"/>
              </a:lnSpc>
              <a:spcAft>
                <a:spcPts val="1000"/>
              </a:spcAft>
              <a:buFont typeface="Arial" panose="020B0604020202020204" pitchFamily="34" charset="0"/>
              <a:buChar char="•"/>
            </a:pPr>
            <a:r>
              <a:rPr lang="he-IL" sz="3200" dirty="0">
                <a:latin typeface="Calibri" panose="020F0502020204030204" pitchFamily="34" charset="0"/>
                <a:ea typeface="Calibri" panose="020F0502020204030204" pitchFamily="34" charset="0"/>
                <a:cs typeface="David" panose="020E0502060401010101" pitchFamily="34" charset="-79"/>
              </a:rPr>
              <a:t>אור השמש, יעיל אף הוא בחיסול הפטרייה.</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170" name="Picture 2" descr="http://www.horsegroomingsupplies.com/horse-forums/attachments/horse-health/206030d1393361750-horse-going-bald-again-img_44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76" y="3733800"/>
            <a:ext cx="3379409" cy="2534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22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ircle(out)">
                                      <p:cBhvr>
                                        <p:cTn id="7" dur="2500"/>
                                        <p:tgtEl>
                                          <p:spTgt spid="7170"/>
                                        </p:tgtEl>
                                      </p:cBhvr>
                                    </p:animEffect>
                                  </p:childTnLst>
                                  <p:subTnLst>
                                    <p:set>
                                      <p:cBhvr override="childStyle">
                                        <p:cTn dur="1" fill="hold" display="0" masterRel="nextClick" afterEffect="1"/>
                                        <p:tgtEl>
                                          <p:spTgt spid="7170"/>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223560"/>
            <a:ext cx="12113443" cy="7053213"/>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ממשק תברואה ( היגיינה)</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להימנע מריפוד חול שעלול לגרום </a:t>
            </a:r>
            <a:r>
              <a:rPr lang="he-IL" sz="2800" dirty="0" err="1">
                <a:latin typeface="Calibri" panose="020F0502020204030204" pitchFamily="34" charset="0"/>
                <a:ea typeface="Calibri" panose="020F0502020204030204" pitchFamily="34" charset="0"/>
                <a:cs typeface="David" panose="020E0502060401010101" pitchFamily="34" charset="-79"/>
              </a:rPr>
              <a:t>לקוליק</a:t>
            </a:r>
            <a:r>
              <a:rPr lang="he-IL" sz="2800" dirty="0">
                <a:latin typeface="Calibri" panose="020F0502020204030204" pitchFamily="34" charset="0"/>
                <a:ea typeface="Calibri" panose="020F0502020204030204" pitchFamily="34" charset="0"/>
                <a:cs typeface="David" panose="020E0502060401010101" pitchFamily="34" charset="-79"/>
              </a:rPr>
              <a:t> חול, אם יגיע למזון.</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לבודד סוסים חדשים באורווה אחרי תלוע.</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להקפיד על ניקיון יום יומי באורווה על מנת למנוע התפשטות מזיקים ותולעים.</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אין להעביר ציוד מסוס לסוס במטרה למנוע פטריות.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לשמור שהשתן לא יעמוד בתא ולא ייזל לשום מקום.</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להפריד מזון ומים מהצואה בכדי למנוע הדבקת תולעים.</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לבצע תלוע בכל הסוסים במקביל.</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אין להביא סוסים לא מחוסנים לחווה.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457200" lvl="0" indent="-457200">
              <a:lnSpc>
                <a:spcPct val="150000"/>
              </a:lnSpc>
              <a:buFont typeface="Arial" panose="020B0604020202020204" pitchFamily="34" charset="0"/>
              <a:buChar char="•"/>
              <a:tabLst>
                <a:tab pos="457200"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להקפיד על החזקת ציוד עזרה ראשונה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4679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084082" y="0"/>
            <a:ext cx="10642862" cy="6160661"/>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שיגרת יום בחווה</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הגעה בבוקר</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בדיקת הסוסים בתאים: (אוכל, מים, גללים, מצב הסוס)</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האכלת הסוסים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טיפול בסוסים (תרופות, ניקיון, הוצאת מרץ)</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ניקיון התאים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רכיבה/אילוף</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שיעורים</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ניקיון הסוס</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האכלת ערב</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spcAft>
                <a:spcPts val="1000"/>
              </a:spcAft>
              <a:buFont typeface="Wingdings" panose="05000000000000000000" pitchFamily="2" charset="2"/>
              <a:buChar char=""/>
            </a:pPr>
            <a:r>
              <a:rPr lang="he-IL" sz="3200" dirty="0">
                <a:latin typeface="Calibri" panose="020F0502020204030204" pitchFamily="34" charset="0"/>
                <a:ea typeface="Calibri" panose="020F0502020204030204" pitchFamily="34" charset="0"/>
                <a:cs typeface="David" panose="020E0502060401010101" pitchFamily="34" charset="-79"/>
              </a:rPr>
              <a:t>בדיקת הסוסים בתאים.</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36866" name="Picture 2" descr="http://foxtrotters.tripod.com/bath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298" y="3231126"/>
            <a:ext cx="3895565" cy="3309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04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wipe(down)">
                                      <p:cBhvr>
                                        <p:cTn id="7" dur="1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94268" y="0"/>
            <a:ext cx="11962614" cy="6376104"/>
          </a:xfrm>
          <a:prstGeom prst="rect">
            <a:avLst/>
          </a:prstGeom>
        </p:spPr>
        <p:txBody>
          <a:bodyPr wrap="square">
            <a:spAutoFit/>
          </a:bodyPr>
          <a:lstStyle/>
          <a:p>
            <a:pPr algn="ctr">
              <a:lnSpc>
                <a:spcPct val="150000"/>
              </a:lnSpc>
            </a:pPr>
            <a:r>
              <a:rPr lang="he-IL" sz="4400" b="1" u="sng" dirty="0">
                <a:solidFill>
                  <a:srgbClr val="FF0000"/>
                </a:solidFill>
                <a:latin typeface="Times New Roman" panose="02020603050405020304" pitchFamily="18" charset="0"/>
                <a:ea typeface="Times New Roman" panose="02020603050405020304" pitchFamily="18" charset="0"/>
                <a:cs typeface="David" panose="020E0502060401010101" pitchFamily="34" charset="-79"/>
              </a:rPr>
              <a:t>עשרה כללי הזנה</a:t>
            </a:r>
            <a:endParaRPr lang="en-US" sz="4400" b="1" u="sng" dirty="0">
              <a:solidFill>
                <a:srgbClr val="FF0000"/>
              </a:solidFill>
              <a:latin typeface="Times New Roman" panose="02020603050405020304" pitchFamily="18" charset="0"/>
              <a:ea typeface="Times New Roman" panose="02020603050405020304" pitchFamily="18"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להאכיל סוסים על פי </a:t>
            </a:r>
            <a:r>
              <a:rPr lang="he-IL" sz="2800" b="1" dirty="0">
                <a:latin typeface="Calibri" panose="020F0502020204030204" pitchFamily="34" charset="0"/>
                <a:ea typeface="Calibri" panose="020F0502020204030204" pitchFamily="34" charset="0"/>
                <a:cs typeface="David" panose="020E0502060401010101" pitchFamily="34" charset="-79"/>
              </a:rPr>
              <a:t>משקל</a:t>
            </a:r>
            <a:r>
              <a:rPr lang="he-IL" sz="2800" dirty="0">
                <a:latin typeface="Calibri" panose="020F0502020204030204" pitchFamily="34" charset="0"/>
                <a:ea typeface="Calibri" panose="020F0502020204030204" pitchFamily="34" charset="0"/>
                <a:cs typeface="David" panose="020E0502060401010101" pitchFamily="34" charset="-79"/>
              </a:rPr>
              <a:t>ם ובהתאם לרמת העבודה שהם מתבקשים לבצע.</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יש להאכיל סוסים באופן סדיר וב</a:t>
            </a:r>
            <a:r>
              <a:rPr lang="he-IL" sz="2800" b="1" dirty="0">
                <a:latin typeface="Calibri" panose="020F0502020204030204" pitchFamily="34" charset="0"/>
                <a:ea typeface="Calibri" panose="020F0502020204030204" pitchFamily="34" charset="0"/>
                <a:cs typeface="David" panose="020E0502060401010101" pitchFamily="34" charset="-79"/>
              </a:rPr>
              <a:t>שעות</a:t>
            </a:r>
            <a:r>
              <a:rPr lang="he-IL" sz="2800" dirty="0">
                <a:latin typeface="Calibri" panose="020F0502020204030204" pitchFamily="34" charset="0"/>
                <a:ea typeface="Calibri" panose="020F0502020204030204" pitchFamily="34" charset="0"/>
                <a:cs typeface="David" panose="020E0502060401010101" pitchFamily="34" charset="-79"/>
              </a:rPr>
              <a:t> קבועות.</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לא להאכיל סוסים מזון </a:t>
            </a:r>
            <a:r>
              <a:rPr lang="he-IL" sz="2800" b="1" dirty="0">
                <a:latin typeface="Calibri" panose="020F0502020204030204" pitchFamily="34" charset="0"/>
                <a:ea typeface="Calibri" panose="020F0502020204030204" pitchFamily="34" charset="0"/>
                <a:cs typeface="David" panose="020E0502060401010101" pitchFamily="34" charset="-79"/>
              </a:rPr>
              <a:t>מעופש</a:t>
            </a:r>
            <a:r>
              <a:rPr lang="he-IL" sz="2800" dirty="0">
                <a:latin typeface="Calibri" panose="020F0502020204030204" pitchFamily="34" charset="0"/>
                <a:ea typeface="Calibri" panose="020F0502020204030204" pitchFamily="34" charset="0"/>
                <a:cs typeface="David" panose="020E0502060401010101" pitchFamily="34" charset="-79"/>
              </a:rPr>
              <a:t>, תוסס, או מאובק.</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לשמור על כלי אוכל ושתייה </a:t>
            </a:r>
            <a:r>
              <a:rPr lang="he-IL" sz="2800" b="1" dirty="0">
                <a:latin typeface="Calibri" panose="020F0502020204030204" pitchFamily="34" charset="0"/>
                <a:ea typeface="Calibri" panose="020F0502020204030204" pitchFamily="34" charset="0"/>
                <a:cs typeface="David" panose="020E0502060401010101" pitchFamily="34" charset="-79"/>
              </a:rPr>
              <a:t>נקי</a:t>
            </a:r>
            <a:r>
              <a:rPr lang="he-IL" sz="2800" dirty="0">
                <a:latin typeface="Calibri" panose="020F0502020204030204" pitchFamily="34" charset="0"/>
                <a:ea typeface="Calibri" panose="020F0502020204030204" pitchFamily="34" charset="0"/>
                <a:cs typeface="David" panose="020E0502060401010101" pitchFamily="34" charset="-79"/>
              </a:rPr>
              <a:t>ים.</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לבדוק תמיד אם הסוס </a:t>
            </a:r>
            <a:r>
              <a:rPr lang="he-IL" sz="2800" b="1" dirty="0">
                <a:latin typeface="Calibri" panose="020F0502020204030204" pitchFamily="34" charset="0"/>
                <a:ea typeface="Calibri" panose="020F0502020204030204" pitchFamily="34" charset="0"/>
                <a:cs typeface="David" panose="020E0502060401010101" pitchFamily="34" charset="-79"/>
              </a:rPr>
              <a:t>סיים</a:t>
            </a:r>
            <a:r>
              <a:rPr lang="he-IL" sz="2800" dirty="0">
                <a:latin typeface="Calibri" panose="020F0502020204030204" pitchFamily="34" charset="0"/>
                <a:ea typeface="Calibri" panose="020F0502020204030204" pitchFamily="34" charset="0"/>
                <a:cs typeface="David" panose="020E0502060401010101" pitchFamily="34" charset="-79"/>
              </a:rPr>
              <a:t> את מנת האוכל שלו.</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אין להאכיל סוס חם או </a:t>
            </a:r>
            <a:r>
              <a:rPr lang="he-IL" sz="2800" b="1" dirty="0">
                <a:latin typeface="Calibri" panose="020F0502020204030204" pitchFamily="34" charset="0"/>
                <a:ea typeface="Calibri" panose="020F0502020204030204" pitchFamily="34" charset="0"/>
                <a:cs typeface="David" panose="020E0502060401010101" pitchFamily="34" charset="-79"/>
              </a:rPr>
              <a:t>מזיע</a:t>
            </a:r>
            <a:r>
              <a:rPr lang="he-IL" sz="2800" dirty="0">
                <a:latin typeface="Calibri" panose="020F0502020204030204" pitchFamily="34" charset="0"/>
                <a:ea typeface="Calibri" panose="020F0502020204030204" pitchFamily="34" charset="0"/>
                <a:cs typeface="David" panose="020E0502060401010101" pitchFamily="34" charset="-79"/>
              </a:rPr>
              <a:t>. (יש לתת לו לנוח לפני הארוחה.)</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לא </a:t>
            </a:r>
            <a:r>
              <a:rPr lang="he-IL" sz="2800" b="1" dirty="0">
                <a:latin typeface="Calibri" panose="020F0502020204030204" pitchFamily="34" charset="0"/>
                <a:ea typeface="Calibri" panose="020F0502020204030204" pitchFamily="34" charset="0"/>
                <a:cs typeface="David" panose="020E0502060401010101" pitchFamily="34" charset="-79"/>
              </a:rPr>
              <a:t>לרכב</a:t>
            </a:r>
            <a:r>
              <a:rPr lang="he-IL" sz="2800" dirty="0">
                <a:latin typeface="Calibri" panose="020F0502020204030204" pitchFamily="34" charset="0"/>
                <a:ea typeface="Calibri" panose="020F0502020204030204" pitchFamily="34" charset="0"/>
                <a:cs typeface="David" panose="020E0502060401010101" pitchFamily="34" charset="-79"/>
              </a:rPr>
              <a:t> על סוס </a:t>
            </a:r>
            <a:r>
              <a:rPr lang="he-IL" sz="2800" dirty="0" err="1">
                <a:latin typeface="Calibri" panose="020F0502020204030204" pitchFamily="34" charset="0"/>
                <a:ea typeface="Calibri" panose="020F0502020204030204" pitchFamily="34" charset="0"/>
                <a:cs typeface="David" panose="020E0502060401010101" pitchFamily="34" charset="-79"/>
              </a:rPr>
              <a:t>מייד</a:t>
            </a:r>
            <a:r>
              <a:rPr lang="he-IL" sz="2800" dirty="0">
                <a:latin typeface="Calibri" panose="020F0502020204030204" pitchFamily="34" charset="0"/>
                <a:ea typeface="Calibri" panose="020F0502020204030204" pitchFamily="34" charset="0"/>
                <a:cs typeface="David" panose="020E0502060401010101" pitchFamily="34" charset="-79"/>
              </a:rPr>
              <a:t> לאחר ארוחה.</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לא </a:t>
            </a:r>
            <a:r>
              <a:rPr lang="he-IL" sz="2800" b="1" dirty="0">
                <a:latin typeface="Calibri" panose="020F0502020204030204" pitchFamily="34" charset="0"/>
                <a:ea typeface="Calibri" panose="020F0502020204030204" pitchFamily="34" charset="0"/>
                <a:cs typeface="David" panose="020E0502060401010101" pitchFamily="34" charset="-79"/>
              </a:rPr>
              <a:t>לשנות</a:t>
            </a:r>
            <a:r>
              <a:rPr lang="he-IL" sz="2800" dirty="0">
                <a:latin typeface="Calibri" panose="020F0502020204030204" pitchFamily="34" charset="0"/>
                <a:ea typeface="Calibri" panose="020F0502020204030204" pitchFamily="34" charset="0"/>
                <a:cs typeface="David" panose="020E0502060401010101" pitchFamily="34" charset="-79"/>
              </a:rPr>
              <a:t> מזון באופן פתאומי.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לדאוג </a:t>
            </a:r>
            <a:r>
              <a:rPr lang="he-IL" sz="2800" b="1" dirty="0">
                <a:latin typeface="Calibri" panose="020F0502020204030204" pitchFamily="34" charset="0"/>
                <a:ea typeface="Calibri" panose="020F0502020204030204" pitchFamily="34" charset="0"/>
                <a:cs typeface="David" panose="020E0502060401010101" pitchFamily="34" charset="-79"/>
              </a:rPr>
              <a:t>ששיני </a:t>
            </a:r>
            <a:r>
              <a:rPr lang="he-IL" sz="2800" dirty="0">
                <a:latin typeface="Calibri" panose="020F0502020204030204" pitchFamily="34" charset="0"/>
                <a:ea typeface="Calibri" panose="020F0502020204030204" pitchFamily="34" charset="0"/>
                <a:cs typeface="David" panose="020E0502060401010101" pitchFamily="34" charset="-79"/>
              </a:rPr>
              <a:t>הסוס מאפשרות לו לאכול את המזון המוגש לו </a:t>
            </a:r>
            <a:r>
              <a:rPr lang="en-US" sz="2800" dirty="0">
                <a:latin typeface="David" panose="020E0502060401010101" pitchFamily="34" charset="-79"/>
                <a:ea typeface="Calibri" panose="020F0502020204030204" pitchFamily="34" charset="0"/>
                <a:cs typeface="Arial" panose="020B0604020202020204" pitchFamily="34" charset="0"/>
              </a:rPr>
              <a:t>–</a:t>
            </a:r>
            <a:r>
              <a:rPr lang="he-IL" sz="2800" dirty="0">
                <a:latin typeface="Calibri" panose="020F0502020204030204" pitchFamily="34" charset="0"/>
                <a:ea typeface="Calibri" panose="020F0502020204030204" pitchFamily="34" charset="0"/>
                <a:cs typeface="David" panose="020E0502060401010101" pitchFamily="34" charset="-79"/>
              </a:rPr>
              <a:t> (וטרינר).</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mj-lt"/>
              <a:buAutoNum type="arabicPeriod"/>
              <a:tabLst>
                <a:tab pos="413385" algn="l"/>
                <a:tab pos="503555" algn="l"/>
                <a:tab pos="2663825" algn="l"/>
              </a:tabLst>
            </a:pPr>
            <a:r>
              <a:rPr lang="he-IL" sz="2800" dirty="0">
                <a:latin typeface="Calibri" panose="020F0502020204030204" pitchFamily="34" charset="0"/>
                <a:ea typeface="Calibri" panose="020F0502020204030204" pitchFamily="34" charset="0"/>
                <a:cs typeface="David" panose="020E0502060401010101" pitchFamily="34" charset="-79"/>
              </a:rPr>
              <a:t>למנוע מהסוס לאכול דברים שאינם אוכל. כגון: </a:t>
            </a:r>
            <a:r>
              <a:rPr lang="he-IL" sz="2800" b="1" dirty="0">
                <a:latin typeface="Calibri" panose="020F0502020204030204" pitchFamily="34" charset="0"/>
                <a:ea typeface="Calibri" panose="020F0502020204030204" pitchFamily="34" charset="0"/>
                <a:cs typeface="David" panose="020E0502060401010101" pitchFamily="34" charset="-79"/>
              </a:rPr>
              <a:t>חול</a:t>
            </a:r>
            <a:r>
              <a:rPr lang="he-IL" sz="2800" dirty="0">
                <a:latin typeface="Calibri" panose="020F0502020204030204" pitchFamily="34" charset="0"/>
                <a:ea typeface="Calibri" panose="020F0502020204030204" pitchFamily="34" charset="0"/>
                <a:cs typeface="David" panose="020E0502060401010101" pitchFamily="34" charset="-79"/>
              </a:rPr>
              <a:t>, חבלים, ענפי עצים וכדומה.</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tabLst>
                <a:tab pos="503555" algn="l"/>
                <a:tab pos="2663825" algn="l"/>
              </a:tabLst>
            </a:pPr>
            <a:r>
              <a:rPr lang="he-IL" dirty="0">
                <a:latin typeface="Calibri" panose="020F0502020204030204" pitchFamily="34" charset="0"/>
                <a:ea typeface="Calibri" panose="020F0502020204030204" pitchFamily="34" charset="0"/>
                <a:cs typeface="David" panose="020E0502060401010101" pitchFamily="34" charset="-79"/>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tabLst>
                <a:tab pos="503555" algn="l"/>
                <a:tab pos="2663825" algn="l"/>
              </a:tabLst>
            </a:pPr>
            <a:r>
              <a:rPr lang="he-IL" dirty="0">
                <a:latin typeface="Calibri" panose="020F0502020204030204" pitchFamily="34" charset="0"/>
                <a:ea typeface="Calibri" panose="020F0502020204030204" pitchFamily="34" charset="0"/>
              </a:rPr>
              <a:t>סייס </a:t>
            </a:r>
            <a:r>
              <a:rPr lang="he-IL" b="1" dirty="0">
                <a:latin typeface="Calibri" panose="020F0502020204030204" pitchFamily="34" charset="0"/>
                <a:ea typeface="Calibri" panose="020F0502020204030204" pitchFamily="34" charset="0"/>
              </a:rPr>
              <a:t>נקי, רכב שעות בחול</a:t>
            </a:r>
            <a:r>
              <a:rPr lang="he-IL" dirty="0">
                <a:latin typeface="Calibri" panose="020F0502020204030204" pitchFamily="34" charset="0"/>
                <a:ea typeface="Calibri" panose="020F0502020204030204" pitchFamily="34" charset="0"/>
              </a:rPr>
              <a:t>, על סוס </a:t>
            </a:r>
            <a:r>
              <a:rPr lang="he-IL" b="1" dirty="0">
                <a:latin typeface="Calibri" panose="020F0502020204030204" pitchFamily="34" charset="0"/>
                <a:ea typeface="Calibri" panose="020F0502020204030204" pitchFamily="34" charset="0"/>
              </a:rPr>
              <a:t>מזיע</a:t>
            </a:r>
            <a:r>
              <a:rPr lang="he-IL" dirty="0">
                <a:latin typeface="Calibri" panose="020F0502020204030204" pitchFamily="34" charset="0"/>
                <a:ea typeface="Calibri" panose="020F0502020204030204" pitchFamily="34" charset="0"/>
              </a:rPr>
              <a:t>. כשהוא </a:t>
            </a:r>
            <a:r>
              <a:rPr lang="he-IL" b="1" dirty="0">
                <a:latin typeface="Calibri" panose="020F0502020204030204" pitchFamily="34" charset="0"/>
                <a:ea typeface="Calibri" panose="020F0502020204030204" pitchFamily="34" charset="0"/>
              </a:rPr>
              <a:t>סיים</a:t>
            </a:r>
            <a:r>
              <a:rPr lang="he-IL" dirty="0">
                <a:latin typeface="Calibri" panose="020F0502020204030204" pitchFamily="34" charset="0"/>
                <a:ea typeface="Calibri" panose="020F0502020204030204" pitchFamily="34" charset="0"/>
              </a:rPr>
              <a:t>, חרק </a:t>
            </a:r>
            <a:r>
              <a:rPr lang="he-IL" b="1" dirty="0">
                <a:latin typeface="Calibri" panose="020F0502020204030204" pitchFamily="34" charset="0"/>
                <a:ea typeface="Calibri" panose="020F0502020204030204" pitchFamily="34" charset="0"/>
              </a:rPr>
              <a:t>שיניים</a:t>
            </a:r>
            <a:r>
              <a:rPr lang="he-IL" dirty="0">
                <a:latin typeface="Calibri" panose="020F0502020204030204" pitchFamily="34" charset="0"/>
                <a:ea typeface="Calibri" panose="020F0502020204030204" pitchFamily="34" charset="0"/>
              </a:rPr>
              <a:t>, ו</a:t>
            </a:r>
            <a:r>
              <a:rPr lang="he-IL" b="1" dirty="0">
                <a:latin typeface="Calibri" panose="020F0502020204030204" pitchFamily="34" charset="0"/>
                <a:ea typeface="Calibri" panose="020F0502020204030204" pitchFamily="34" charset="0"/>
              </a:rPr>
              <a:t>שקל</a:t>
            </a:r>
            <a:r>
              <a:rPr lang="he-IL" dirty="0">
                <a:latin typeface="Calibri" panose="020F0502020204030204" pitchFamily="34" charset="0"/>
                <a:ea typeface="Calibri" panose="020F0502020204030204" pitchFamily="34" charset="0"/>
              </a:rPr>
              <a:t> </a:t>
            </a:r>
            <a:r>
              <a:rPr lang="he-IL" b="1" dirty="0">
                <a:latin typeface="Calibri" panose="020F0502020204030204" pitchFamily="34" charset="0"/>
                <a:ea typeface="Calibri" panose="020F0502020204030204" pitchFamily="34" charset="0"/>
              </a:rPr>
              <a:t>לשנות</a:t>
            </a:r>
            <a:r>
              <a:rPr lang="he-IL" dirty="0">
                <a:latin typeface="Calibri" panose="020F0502020204030204" pitchFamily="34" charset="0"/>
                <a:ea typeface="Calibri" panose="020F0502020204030204" pitchFamily="34" charset="0"/>
              </a:rPr>
              <a:t> את החציר ה</a:t>
            </a:r>
            <a:r>
              <a:rPr lang="he-IL" b="1" dirty="0">
                <a:latin typeface="Calibri" panose="020F0502020204030204" pitchFamily="34" charset="0"/>
                <a:ea typeface="Calibri" panose="020F0502020204030204" pitchFamily="34" charset="0"/>
              </a:rPr>
              <a:t>מעופש</a:t>
            </a:r>
            <a:r>
              <a:rPr lang="he-IL" dirty="0">
                <a:latin typeface="Calibri" panose="020F0502020204030204" pitchFamily="34" charset="0"/>
                <a:ea typeface="Calibri" panose="020F0502020204030204" pitchFamily="34" charset="0"/>
              </a:rPr>
              <a:t>. </a:t>
            </a:r>
            <a:r>
              <a:rPr lang="he-IL" sz="1100" dirty="0">
                <a:latin typeface="Calibri" panose="020F0502020204030204" pitchFamily="34" charset="0"/>
                <a:ea typeface="Calibri" panose="020F0502020204030204" pitchFamily="34" charset="0"/>
              </a:rPr>
              <a:t>(ד"ר קנטור 2001)</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9776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4" end="4"/>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5" end="5"/>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6" end="6"/>
                                            </p:txEl>
                                          </p:spTgt>
                                        </p:tgtEl>
                                        <p:attrNameLst>
                                          <p:attrName>ppt_c</p:attrName>
                                        </p:attrNameLst>
                                      </p:cBhvr>
                                      <p:to>
                                        <a:schemeClr val="bg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7" end="7"/>
                                            </p:txEl>
                                          </p:spTgt>
                                        </p:tgtEl>
                                        <p:attrNameLst>
                                          <p:attrName>ppt_c</p:attrName>
                                        </p:attrNameLst>
                                      </p:cBhvr>
                                      <p:to>
                                        <a:schemeClr val="bg2"/>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8" end="8"/>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9" end="9"/>
                                            </p:txEl>
                                          </p:spTgt>
                                        </p:tgtEl>
                                        <p:attrNameLst>
                                          <p:attrName>ppt_c</p:attrName>
                                        </p:attrNameLst>
                                      </p:cBhvr>
                                      <p:to>
                                        <a:schemeClr val="bg2"/>
                                      </p:to>
                                    </p:animClr>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0" end="10"/>
                                            </p:txEl>
                                          </p:spTgt>
                                        </p:tgtEl>
                                        <p:attrNameLst>
                                          <p:attrName>ppt_c</p:attrName>
                                        </p:attrNameLst>
                                      </p:cBhvr>
                                      <p:to>
                                        <a:schemeClr val="bg2"/>
                                      </p:to>
                                    </p:animClr>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iterate type="lt">
                                    <p:tmAbs val="100"/>
                                  </p:iterate>
                                  <p:childTnLst>
                                    <p:set>
                                      <p:cBhvr>
                                        <p:cTn id="46"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289" y="-302649"/>
            <a:ext cx="11981468" cy="7176324"/>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השבחת </a:t>
            </a:r>
            <a:r>
              <a:rPr lang="he-IL" sz="4400" b="1" u="sng" dirty="0" smtClean="0">
                <a:solidFill>
                  <a:srgbClr val="FF0000"/>
                </a:solidFill>
                <a:latin typeface="Calibri" panose="020F0502020204030204" pitchFamily="34" charset="0"/>
                <a:ea typeface="Calibri" panose="020F0502020204030204" pitchFamily="34" charset="0"/>
                <a:cs typeface="David" panose="020E0502060401010101" pitchFamily="34" charset="-79"/>
              </a:rPr>
              <a:t>סוסים</a:t>
            </a:r>
            <a:r>
              <a:rPr lang="he-IL" b="1" dirty="0">
                <a:solidFill>
                  <a:srgbClr val="C00000"/>
                </a:solidFill>
                <a:latin typeface="Calibri" panose="020F0502020204030204" pitchFamily="34" charset="0"/>
                <a:ea typeface="Calibri" panose="020F0502020204030204" pitchFamily="34" charset="0"/>
                <a:cs typeface="David" panose="020E0502060401010101" pitchFamily="34" charset="-79"/>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R="114300">
              <a:lnSpc>
                <a:spcPct val="150000"/>
              </a:lnSpc>
              <a:spcAft>
                <a:spcPts val="1000"/>
              </a:spcAft>
              <a:tabLst>
                <a:tab pos="130810" algn="l"/>
              </a:tabLst>
            </a:pPr>
            <a:r>
              <a:rPr lang="he-IL" sz="3200" b="1" u="sng" dirty="0">
                <a:latin typeface="Calibri" panose="020F0502020204030204" pitchFamily="34" charset="0"/>
                <a:ea typeface="Calibri" panose="020F0502020204030204" pitchFamily="34" charset="0"/>
                <a:cs typeface="David" panose="020E0502060401010101" pitchFamily="34" charset="-79"/>
              </a:rPr>
              <a:t>מדדים לבחירת זכרים המיועדים להשבחה </a:t>
            </a:r>
            <a:r>
              <a:rPr lang="he-IL" sz="3200" b="1" dirty="0">
                <a:latin typeface="Calibri" panose="020F0502020204030204" pitchFamily="34" charset="0"/>
                <a:ea typeface="Calibri" panose="020F0502020204030204" pitchFamily="34" charset="0"/>
                <a:cs typeface="David" panose="020E0502060401010101" pitchFamily="34" charset="-79"/>
              </a:rPr>
              <a:t>  </a:t>
            </a:r>
            <a:endParaRPr lang="en-US" sz="3200" dirty="0">
              <a:latin typeface="Calibri" panose="020F0502020204030204" pitchFamily="34" charset="0"/>
              <a:ea typeface="Calibri" panose="020F0502020204030204" pitchFamily="34" charset="0"/>
              <a:cs typeface="Arial" panose="020B0604020202020204" pitchFamily="34" charset="0"/>
            </a:endParaRPr>
          </a:p>
          <a:p>
            <a:pPr marR="114300">
              <a:lnSpc>
                <a:spcPct val="150000"/>
              </a:lnSpc>
              <a:spcAft>
                <a:spcPts val="1000"/>
              </a:spcAft>
              <a:tabLst>
                <a:tab pos="130810" algn="l"/>
              </a:tabLst>
            </a:pPr>
            <a:r>
              <a:rPr lang="he-IL" sz="3200" b="1" dirty="0">
                <a:latin typeface="Calibri" panose="020F0502020204030204" pitchFamily="34" charset="0"/>
                <a:ea typeface="Calibri" panose="020F0502020204030204" pitchFamily="34" charset="0"/>
                <a:cs typeface="David" panose="020E0502060401010101" pitchFamily="34" charset="-79"/>
              </a:rPr>
              <a:t>המבחן </a:t>
            </a:r>
            <a:r>
              <a:rPr lang="he-IL" sz="3200" b="1" dirty="0" smtClean="0">
                <a:latin typeface="Calibri" panose="020F0502020204030204" pitchFamily="34" charset="0"/>
                <a:ea typeface="Calibri" panose="020F0502020204030204" pitchFamily="34" charset="0"/>
                <a:cs typeface="David" panose="020E0502060401010101" pitchFamily="34" charset="-79"/>
              </a:rPr>
              <a:t>לטיפוח: </a:t>
            </a:r>
          </a:p>
          <a:p>
            <a:pPr marR="114300">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מבחן המבוסס </a:t>
            </a:r>
            <a:r>
              <a:rPr lang="he-IL" sz="3200" dirty="0">
                <a:latin typeface="Calibri" panose="020F0502020204030204" pitchFamily="34" charset="0"/>
                <a:ea typeface="Calibri" panose="020F0502020204030204" pitchFamily="34" charset="0"/>
                <a:cs typeface="David" panose="020E0502060401010101" pitchFamily="34" charset="-79"/>
              </a:rPr>
              <a:t>על בחינה ספציפית לכל פרט, הכוללת: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marR="1143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ייחוס.</a:t>
            </a:r>
          </a:p>
          <a:p>
            <a:pPr marL="457200" marR="1143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חזות חיצונית.</a:t>
            </a:r>
          </a:p>
          <a:p>
            <a:pPr marL="457200" marR="1143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תכונות וביצועים בשלב </a:t>
            </a:r>
            <a:r>
              <a:rPr lang="he-IL" sz="3200" dirty="0" smtClean="0">
                <a:latin typeface="Calibri" panose="020F0502020204030204" pitchFamily="34" charset="0"/>
                <a:ea typeface="Calibri" panose="020F0502020204030204" pitchFamily="34" charset="0"/>
                <a:cs typeface="David" panose="020E0502060401010101" pitchFamily="34" charset="-79"/>
              </a:rPr>
              <a:t>הראשון.</a:t>
            </a:r>
          </a:p>
          <a:p>
            <a:pPr marL="457200" marR="1143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וכושר </a:t>
            </a:r>
            <a:r>
              <a:rPr lang="he-IL" sz="3200" dirty="0">
                <a:latin typeface="Calibri" panose="020F0502020204030204" pitchFamily="34" charset="0"/>
                <a:ea typeface="Calibri" panose="020F0502020204030204" pitchFamily="34" charset="0"/>
                <a:cs typeface="David" panose="020E0502060401010101" pitchFamily="34" charset="-79"/>
              </a:rPr>
              <a:t>גנטי הנבדק ע"י בחינת הצאצאים בשלב מאוחר יותר.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17410" name="Picture 2" descr="http://www.equinestudiesonline.ca/wp-content/uploads/2014/02/Equine-Genetics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368" y="417053"/>
            <a:ext cx="3130440" cy="3217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694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500"/>
                                  </p:stCondLst>
                                  <p:childTnLst>
                                    <p:set>
                                      <p:cBhvr>
                                        <p:cTn id="6" dur="1" fill="hold">
                                          <p:stCondLst>
                                            <p:cond delay="0"/>
                                          </p:stCondLst>
                                        </p:cTn>
                                        <p:tgtEl>
                                          <p:spTgt spid="17410"/>
                                        </p:tgtEl>
                                        <p:attrNameLst>
                                          <p:attrName>style.visibility</p:attrName>
                                        </p:attrNameLst>
                                      </p:cBhvr>
                                      <p:to>
                                        <p:strVal val="visible"/>
                                      </p:to>
                                    </p:set>
                                    <p:animEffect transition="in" filter="barn(inHorizontal)">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20511" y="216816"/>
            <a:ext cx="11594969" cy="6494085"/>
          </a:xfrm>
          <a:prstGeom prst="rect">
            <a:avLst/>
          </a:prstGeom>
        </p:spPr>
        <p:txBody>
          <a:bodyPr wrap="square">
            <a:spAutoFit/>
          </a:bodyPr>
          <a:lstStyle/>
          <a:p>
            <a:r>
              <a:rPr lang="he-IL" b="1" u="sng" dirty="0">
                <a:latin typeface="Calibri" panose="020F0502020204030204" pitchFamily="34" charset="0"/>
                <a:ea typeface="Calibri" panose="020F0502020204030204" pitchFamily="34" charset="0"/>
                <a:cs typeface="David" panose="020E0502060401010101" pitchFamily="34" charset="-79"/>
              </a:rPr>
              <a:t> </a:t>
            </a:r>
            <a:r>
              <a:rPr lang="he-IL" sz="3200" b="1" u="sng" dirty="0" err="1" smtClean="0">
                <a:latin typeface="Calibri" panose="020F0502020204030204" pitchFamily="34" charset="0"/>
                <a:ea typeface="Calibri" panose="020F0502020204030204" pitchFamily="34" charset="0"/>
                <a:cs typeface="David" panose="020E0502060401010101" pitchFamily="34" charset="-79"/>
              </a:rPr>
              <a:t>סכימה</a:t>
            </a:r>
            <a:r>
              <a:rPr lang="he-IL" sz="3200" b="1" u="sng" dirty="0" smtClean="0">
                <a:latin typeface="Calibri" panose="020F0502020204030204" pitchFamily="34" charset="0"/>
                <a:ea typeface="Calibri" panose="020F0502020204030204" pitchFamily="34" charset="0"/>
                <a:cs typeface="David" panose="020E0502060401010101" pitchFamily="34" charset="-79"/>
              </a:rPr>
              <a:t> </a:t>
            </a:r>
            <a:r>
              <a:rPr lang="he-IL" sz="3200" b="1" u="sng" dirty="0">
                <a:latin typeface="Calibri" panose="020F0502020204030204" pitchFamily="34" charset="0"/>
                <a:ea typeface="Calibri" panose="020F0502020204030204" pitchFamily="34" charset="0"/>
                <a:cs typeface="David" panose="020E0502060401010101" pitchFamily="34" charset="-79"/>
              </a:rPr>
              <a:t>כללית </a:t>
            </a:r>
            <a:r>
              <a:rPr lang="he-IL" sz="3200" b="1" u="sng" dirty="0" smtClean="0">
                <a:latin typeface="Calibri" panose="020F0502020204030204" pitchFamily="34" charset="0"/>
                <a:ea typeface="Calibri" panose="020F0502020204030204" pitchFamily="34" charset="0"/>
                <a:cs typeface="David" panose="020E0502060401010101" pitchFamily="34" charset="-79"/>
              </a:rPr>
              <a:t>לטיפוח</a:t>
            </a:r>
          </a:p>
          <a:p>
            <a:r>
              <a:rPr lang="he-IL" sz="3200" dirty="0" smtClean="0">
                <a:latin typeface="Calibri" panose="020F0502020204030204" pitchFamily="34" charset="0"/>
                <a:ea typeface="Calibri" panose="020F0502020204030204" pitchFamily="34" charset="0"/>
                <a:cs typeface="David" panose="020E0502060401010101" pitchFamily="34" charset="-79"/>
              </a:rPr>
              <a:t>הגדרת </a:t>
            </a:r>
            <a:r>
              <a:rPr lang="he-IL" sz="3200" dirty="0">
                <a:latin typeface="Calibri" panose="020F0502020204030204" pitchFamily="34" charset="0"/>
                <a:ea typeface="Calibri" panose="020F0502020204030204" pitchFamily="34" charset="0"/>
                <a:cs typeface="David" panose="020E0502060401010101" pitchFamily="34" charset="-79"/>
              </a:rPr>
              <a:t>מטרת </a:t>
            </a:r>
            <a:r>
              <a:rPr lang="he-IL" sz="3200" dirty="0" smtClean="0">
                <a:latin typeface="Calibri" panose="020F0502020204030204" pitchFamily="34" charset="0"/>
                <a:ea typeface="Calibri" panose="020F0502020204030204" pitchFamily="34" charset="0"/>
                <a:cs typeface="David" panose="020E0502060401010101" pitchFamily="34" charset="-79"/>
              </a:rPr>
              <a:t>הטיפוח:</a:t>
            </a: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סוס </a:t>
            </a:r>
            <a:r>
              <a:rPr lang="he-IL" sz="3200" dirty="0">
                <a:latin typeface="Calibri" panose="020F0502020204030204" pitchFamily="34" charset="0"/>
                <a:ea typeface="Calibri" panose="020F0502020204030204" pitchFamily="34" charset="0"/>
                <a:cs typeface="David" panose="020E0502060401010101" pitchFamily="34" charset="-79"/>
              </a:rPr>
              <a:t>המוגדר למטרות </a:t>
            </a:r>
            <a:r>
              <a:rPr lang="he-IL" sz="3200" dirty="0" smtClean="0">
                <a:latin typeface="Calibri" panose="020F0502020204030204" pitchFamily="34" charset="0"/>
                <a:ea typeface="Calibri" panose="020F0502020204030204" pitchFamily="34" charset="0"/>
                <a:cs typeface="David" panose="020E0502060401010101" pitchFamily="34" charset="-79"/>
              </a:rPr>
              <a:t>רכיבה</a:t>
            </a: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תנועות </a:t>
            </a:r>
            <a:r>
              <a:rPr lang="he-IL" sz="3200" dirty="0">
                <a:latin typeface="Calibri" panose="020F0502020204030204" pitchFamily="34" charset="0"/>
                <a:ea typeface="Calibri" panose="020F0502020204030204" pitchFamily="34" charset="0"/>
                <a:cs typeface="David" panose="020E0502060401010101" pitchFamily="34" charset="-79"/>
              </a:rPr>
              <a:t>גפיים </a:t>
            </a:r>
            <a:r>
              <a:rPr lang="he-IL" sz="3200" dirty="0" smtClean="0">
                <a:latin typeface="Calibri" panose="020F0502020204030204" pitchFamily="34" charset="0"/>
                <a:ea typeface="Calibri" panose="020F0502020204030204" pitchFamily="34" charset="0"/>
                <a:cs typeface="David" panose="020E0502060401010101" pitchFamily="34" charset="-79"/>
              </a:rPr>
              <a:t>מהירות</a:t>
            </a: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נוחות </a:t>
            </a:r>
            <a:r>
              <a:rPr lang="he-IL" sz="3200" dirty="0">
                <a:latin typeface="Calibri" panose="020F0502020204030204" pitchFamily="34" charset="0"/>
                <a:ea typeface="Calibri" panose="020F0502020204030204" pitchFamily="34" charset="0"/>
                <a:cs typeface="David" panose="020E0502060401010101" pitchFamily="34" charset="-79"/>
              </a:rPr>
              <a:t>הרכיבה ועוד.</a:t>
            </a:r>
            <a:r>
              <a:rPr lang="he-IL" sz="3200" dirty="0">
                <a:solidFill>
                  <a:srgbClr val="FF0000"/>
                </a:solidFill>
                <a:latin typeface="Calibri" panose="020F0502020204030204" pitchFamily="34" charset="0"/>
                <a:ea typeface="Calibri" panose="020F0502020204030204" pitchFamily="34" charset="0"/>
                <a:cs typeface="David" panose="020E0502060401010101" pitchFamily="34" charset="-79"/>
              </a:rPr>
              <a:t>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endParaRPr lang="he-IL" sz="3200" dirty="0" smtClean="0">
              <a:latin typeface="Calibri" panose="020F0502020204030204" pitchFamily="34" charset="0"/>
              <a:ea typeface="Calibri" panose="020F0502020204030204" pitchFamily="34" charset="0"/>
              <a:cs typeface="David" panose="020E0502060401010101" pitchFamily="34" charset="-79"/>
            </a:endParaRPr>
          </a:p>
          <a:p>
            <a:r>
              <a:rPr lang="he-IL" sz="3200" dirty="0" smtClean="0">
                <a:latin typeface="Calibri" panose="020F0502020204030204" pitchFamily="34" charset="0"/>
                <a:ea typeface="Calibri" panose="020F0502020204030204" pitchFamily="34" charset="0"/>
                <a:cs typeface="David" panose="020E0502060401010101" pitchFamily="34" charset="-79"/>
              </a:rPr>
              <a:t>ע"י </a:t>
            </a:r>
            <a:r>
              <a:rPr lang="he-IL" sz="3200" dirty="0">
                <a:latin typeface="Calibri" panose="020F0502020204030204" pitchFamily="34" charset="0"/>
                <a:ea typeface="Calibri" panose="020F0502020204030204" pitchFamily="34" charset="0"/>
                <a:cs typeface="David" panose="020E0502060401010101" pitchFamily="34" charset="-79"/>
              </a:rPr>
              <a:t>טיפוח המבוסס על ברירה קפדנית, על מבחן הישגים, ובדיקות כושר גנטי ניתן ליצור עדר סוסים בעלי תכונות רצויות.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r>
              <a:rPr lang="he-IL" sz="3200" dirty="0" smtClean="0">
                <a:latin typeface="Calibri" panose="020F0502020204030204" pitchFamily="34" charset="0"/>
                <a:ea typeface="Calibri" panose="020F0502020204030204" pitchFamily="34" charset="0"/>
                <a:cs typeface="David" panose="020E0502060401010101" pitchFamily="34" charset="-79"/>
              </a:rPr>
              <a:t>אמות </a:t>
            </a:r>
            <a:r>
              <a:rPr lang="he-IL" sz="3200" dirty="0">
                <a:latin typeface="Calibri" panose="020F0502020204030204" pitchFamily="34" charset="0"/>
                <a:ea typeface="Calibri" panose="020F0502020204030204" pitchFamily="34" charset="0"/>
                <a:cs typeface="David" panose="020E0502060401010101" pitchFamily="34" charset="-79"/>
              </a:rPr>
              <a:t>המידה להשבחה הן: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ביצועים</a:t>
            </a: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חזות</a:t>
            </a:r>
          </a:p>
          <a:p>
            <a:pPr marL="457200" indent="-457200">
              <a:buFont typeface="Arial" panose="020B0604020202020204" pitchFamily="34" charset="0"/>
              <a:buChar char="•"/>
            </a:pPr>
            <a:r>
              <a:rPr lang="he-IL" sz="3200" dirty="0" smtClean="0">
                <a:latin typeface="Calibri" panose="020F0502020204030204" pitchFamily="34" charset="0"/>
                <a:ea typeface="Calibri" panose="020F0502020204030204" pitchFamily="34" charset="0"/>
                <a:cs typeface="David" panose="020E0502060401010101" pitchFamily="34" charset="-79"/>
              </a:rPr>
              <a:t>ומגילת </a:t>
            </a:r>
            <a:r>
              <a:rPr lang="he-IL" sz="3200" dirty="0">
                <a:latin typeface="Calibri" panose="020F0502020204030204" pitchFamily="34" charset="0"/>
                <a:ea typeface="Calibri" panose="020F0502020204030204" pitchFamily="34" charset="0"/>
                <a:cs typeface="David" panose="020E0502060401010101" pitchFamily="34" charset="-79"/>
              </a:rPr>
              <a:t>יוחסין. שימוש בספר הרישום (בהמשך) מסייע לבחירת הזכרים בהתאם למטרת ההשבחה. </a:t>
            </a:r>
            <a:endParaRPr lang="he-IL" sz="3200" dirty="0"/>
          </a:p>
        </p:txBody>
      </p:sp>
      <p:pic>
        <p:nvPicPr>
          <p:cNvPr id="18434" name="Picture 2" descr="http://s17.postimg.org/bud1gujfz/Equine_Color_Coat_gene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68" y="47625"/>
            <a:ext cx="3342939" cy="2585206"/>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White horse and Black horse have a baby zeb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970116"/>
            <a:ext cx="5226937" cy="28878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17.postimg.org/bud1gujfz/Equine_Color_Coat_genet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1920" y="216816"/>
            <a:ext cx="3221052" cy="2490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99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843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childTnLst>
                                </p:cTn>
                              </p:par>
                            </p:childTnLst>
                          </p:cTn>
                        </p:par>
                        <p:par>
                          <p:cTn id="42" fill="hold">
                            <p:stCondLst>
                              <p:cond delay="0"/>
                            </p:stCondLst>
                            <p:childTnLst>
                              <p:par>
                                <p:cTn id="43" presetID="2" presetClass="entr" presetSubtype="2" fill="hold" nodeType="afterEffect">
                                  <p:stCondLst>
                                    <p:cond delay="500"/>
                                  </p:stCondLst>
                                  <p:childTnLst>
                                    <p:set>
                                      <p:cBhvr>
                                        <p:cTn id="44" dur="1" fill="hold">
                                          <p:stCondLst>
                                            <p:cond delay="0"/>
                                          </p:stCondLst>
                                        </p:cTn>
                                        <p:tgtEl>
                                          <p:spTgt spid="18436"/>
                                        </p:tgtEl>
                                        <p:attrNameLst>
                                          <p:attrName>style.visibility</p:attrName>
                                        </p:attrNameLst>
                                      </p:cBhvr>
                                      <p:to>
                                        <p:strVal val="visible"/>
                                      </p:to>
                                    </p:set>
                                    <p:anim calcmode="lin" valueType="num">
                                      <p:cBhvr additive="base">
                                        <p:cTn id="45" dur="3000" fill="hold"/>
                                        <p:tgtEl>
                                          <p:spTgt spid="18436"/>
                                        </p:tgtEl>
                                        <p:attrNameLst>
                                          <p:attrName>ppt_x</p:attrName>
                                        </p:attrNameLst>
                                      </p:cBhvr>
                                      <p:tavLst>
                                        <p:tav tm="0">
                                          <p:val>
                                            <p:strVal val="1+#ppt_w/2"/>
                                          </p:val>
                                        </p:tav>
                                        <p:tav tm="100000">
                                          <p:val>
                                            <p:strVal val="#ppt_x"/>
                                          </p:val>
                                        </p:tav>
                                      </p:tavLst>
                                    </p:anim>
                                    <p:anim calcmode="lin" valueType="num">
                                      <p:cBhvr additive="base">
                                        <p:cTn id="46" dur="3000" fill="hold"/>
                                        <p:tgtEl>
                                          <p:spTgt spid="18436"/>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8436"/>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 y="320511"/>
            <a:ext cx="11613822" cy="4102918"/>
          </a:xfrm>
          <a:prstGeom prst="rect">
            <a:avLst/>
          </a:prstGeom>
        </p:spPr>
        <p:txBody>
          <a:bodyPr wrap="square">
            <a:spAutoFit/>
          </a:bodyPr>
          <a:lstStyle/>
          <a:p>
            <a:pPr>
              <a:lnSpc>
                <a:spcPct val="150000"/>
              </a:lnSpc>
              <a:spcAft>
                <a:spcPts val="1000"/>
              </a:spcAft>
              <a:tabLst>
                <a:tab pos="130810" algn="l"/>
              </a:tabLst>
            </a:pPr>
            <a:r>
              <a:rPr lang="he-IL" b="1" u="sng" dirty="0">
                <a:latin typeface="Calibri" panose="020F0502020204030204" pitchFamily="34" charset="0"/>
                <a:ea typeface="Calibri" panose="020F0502020204030204" pitchFamily="34" charset="0"/>
                <a:cs typeface="David" panose="020E0502060401010101" pitchFamily="34" charset="-79"/>
              </a:rPr>
              <a:t> </a:t>
            </a:r>
            <a:r>
              <a:rPr lang="he-IL" sz="3200" b="1" u="sng" dirty="0" smtClean="0">
                <a:latin typeface="Calibri" panose="020F0502020204030204" pitchFamily="34" charset="0"/>
                <a:ea typeface="Calibri" panose="020F0502020204030204" pitchFamily="34" charset="0"/>
                <a:cs typeface="David" panose="020E0502060401010101" pitchFamily="34" charset="-79"/>
              </a:rPr>
              <a:t>שימוש </a:t>
            </a:r>
            <a:r>
              <a:rPr lang="he-IL" sz="3200" b="1" u="sng" dirty="0">
                <a:latin typeface="Calibri" panose="020F0502020204030204" pitchFamily="34" charset="0"/>
                <a:ea typeface="Calibri" panose="020F0502020204030204" pitchFamily="34" charset="0"/>
                <a:cs typeface="David" panose="020E0502060401010101" pitchFamily="34" charset="-79"/>
              </a:rPr>
              <a:t>בספר </a:t>
            </a:r>
            <a:r>
              <a:rPr lang="he-IL" sz="3200" b="1" u="sng" dirty="0" smtClean="0">
                <a:latin typeface="Calibri" panose="020F0502020204030204" pitchFamily="34" charset="0"/>
                <a:ea typeface="Calibri" panose="020F0502020204030204" pitchFamily="34" charset="0"/>
                <a:cs typeface="David" panose="020E0502060401010101" pitchFamily="34" charset="-79"/>
              </a:rPr>
              <a:t>רישום</a:t>
            </a: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בספר </a:t>
            </a:r>
            <a:r>
              <a:rPr lang="he-IL" sz="3200" dirty="0">
                <a:latin typeface="Calibri" panose="020F0502020204030204" pitchFamily="34" charset="0"/>
                <a:ea typeface="Calibri" panose="020F0502020204030204" pitchFamily="34" charset="0"/>
                <a:cs typeface="David" panose="020E0502060401010101" pitchFamily="34" charset="-79"/>
              </a:rPr>
              <a:t>נרשמים כל הזכרים, ללא קשר להוריהם, תוך ציון הגזע והפרטים שעשויים לעזור בקביעת זהותם.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בספר </a:t>
            </a:r>
            <a:r>
              <a:rPr lang="he-IL" sz="3200" dirty="0">
                <a:latin typeface="Calibri" panose="020F0502020204030204" pitchFamily="34" charset="0"/>
                <a:ea typeface="Calibri" panose="020F0502020204030204" pitchFamily="34" charset="0"/>
                <a:cs typeface="David" panose="020E0502060401010101" pitchFamily="34" charset="-79"/>
              </a:rPr>
              <a:t>הסוסות נרשמות כל הנקבות תוך ציון הפרטיים כמו אצל הסוסים.</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tabLst>
                <a:tab pos="130810" algn="l"/>
              </a:tabLst>
            </a:pPr>
            <a:r>
              <a:rPr lang="he-IL" sz="3200" b="1" dirty="0">
                <a:latin typeface="Calibri" panose="020F0502020204030204" pitchFamily="34" charset="0"/>
                <a:ea typeface="Calibri" panose="020F0502020204030204" pitchFamily="34" charset="0"/>
                <a:cs typeface="David" panose="020E0502060401010101" pitchFamily="34" charset="-79"/>
              </a:rPr>
              <a:t>	</a:t>
            </a:r>
            <a:endParaRPr lang="he-IL" sz="3200" dirty="0"/>
          </a:p>
        </p:txBody>
      </p:sp>
    </p:spTree>
    <p:extLst>
      <p:ext uri="{BB962C8B-B14F-4D97-AF65-F5344CB8AC3E}">
        <p14:creationId xmlns:p14="http://schemas.microsoft.com/office/powerpoint/2010/main" val="9412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810705" y="395926"/>
            <a:ext cx="10586301" cy="5775940"/>
          </a:xfrm>
          <a:prstGeom prst="rect">
            <a:avLst/>
          </a:prstGeom>
        </p:spPr>
        <p:txBody>
          <a:bodyPr wrap="square">
            <a:spAutoFit/>
          </a:bodyPr>
          <a:lstStyle/>
          <a:p>
            <a:pPr>
              <a:lnSpc>
                <a:spcPct val="150000"/>
              </a:lnSpc>
              <a:spcAft>
                <a:spcPts val="1000"/>
              </a:spcAft>
              <a:tabLst>
                <a:tab pos="130810" algn="l"/>
              </a:tabLst>
            </a:pPr>
            <a:r>
              <a:rPr lang="he-IL" b="1" dirty="0">
                <a:latin typeface="Calibri" panose="020F0502020204030204" pitchFamily="34" charset="0"/>
                <a:ea typeface="Calibri" panose="020F0502020204030204" pitchFamily="34" charset="0"/>
                <a:cs typeface="David" panose="020E0502060401010101" pitchFamily="34" charset="-79"/>
              </a:rPr>
              <a:t> </a:t>
            </a:r>
            <a:r>
              <a:rPr lang="he-IL" sz="3200" b="1" u="sng" dirty="0">
                <a:latin typeface="Calibri" panose="020F0502020204030204" pitchFamily="34" charset="0"/>
                <a:ea typeface="Calibri" panose="020F0502020204030204" pitchFamily="34" charset="0"/>
                <a:cs typeface="David" panose="020E0502060401010101" pitchFamily="34" charset="-79"/>
              </a:rPr>
              <a:t>סוסי הרבעה</a:t>
            </a: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אפשר </a:t>
            </a:r>
            <a:r>
              <a:rPr lang="he-IL" sz="3200" dirty="0">
                <a:latin typeface="Calibri" panose="020F0502020204030204" pitchFamily="34" charset="0"/>
                <a:ea typeface="Calibri" panose="020F0502020204030204" pitchFamily="34" charset="0"/>
                <a:cs typeface="David" panose="020E0502060401010101" pitchFamily="34" charset="-79"/>
              </a:rPr>
              <a:t>להשתמש בסוס להרבעה בהגיעו לגיל שנתיים, למרות שהוא מגיע לבגרות מינית בגיל צעיר הרבה יותר: 12-15 </a:t>
            </a:r>
            <a:r>
              <a:rPr lang="he-IL" sz="3200" dirty="0" smtClean="0">
                <a:latin typeface="Calibri" panose="020F0502020204030204" pitchFamily="34" charset="0"/>
                <a:ea typeface="Calibri" panose="020F0502020204030204" pitchFamily="34" charset="0"/>
                <a:cs typeface="David" panose="020E0502060401010101" pitchFamily="34" charset="-79"/>
              </a:rPr>
              <a:t>חודשים בד"כ </a:t>
            </a:r>
            <a:r>
              <a:rPr lang="he-IL" sz="3200" dirty="0">
                <a:latin typeface="Calibri" panose="020F0502020204030204" pitchFamily="34" charset="0"/>
                <a:ea typeface="Calibri" panose="020F0502020204030204" pitchFamily="34" charset="0"/>
                <a:cs typeface="David" panose="020E0502060401010101" pitchFamily="34" charset="-79"/>
              </a:rPr>
              <a:t>משתמשים בסוס בוגר ל-2 הרבעות ביום. </a:t>
            </a:r>
            <a:r>
              <a:rPr lang="he-IL" sz="3200" dirty="0" smtClean="0">
                <a:latin typeface="Calibri" panose="020F0502020204030204" pitchFamily="34" charset="0"/>
                <a:ea typeface="Calibri" panose="020F0502020204030204" pitchFamily="34" charset="0"/>
                <a:cs typeface="David" panose="020E0502060401010101" pitchFamily="34" charset="-79"/>
              </a:rPr>
              <a:t>(בגרות מלאה- 5 שנים, זקנה- 18 שנים)</a:t>
            </a:r>
          </a:p>
          <a:p>
            <a:pPr>
              <a:lnSpc>
                <a:spcPct val="150000"/>
              </a:lnSpc>
              <a:spcAft>
                <a:spcPts val="1000"/>
              </a:spcAft>
              <a:tabLst>
                <a:tab pos="130810"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בדיקות  </a:t>
            </a:r>
            <a:r>
              <a:rPr lang="he-IL" sz="3200" b="1" dirty="0">
                <a:latin typeface="Calibri" panose="020F0502020204030204" pitchFamily="34" charset="0"/>
                <a:ea typeface="Calibri" panose="020F0502020204030204" pitchFamily="34" charset="0"/>
                <a:cs typeface="David" panose="020E0502060401010101" pitchFamily="34" charset="-79"/>
              </a:rPr>
              <a:t>שיש לבצע לפני ההרבעה : </a:t>
            </a:r>
            <a:endParaRPr lang="he-IL" sz="3200" b="1" dirty="0" smtClean="0">
              <a:latin typeface="Calibri" panose="020F0502020204030204" pitchFamily="34" charset="0"/>
              <a:ea typeface="Calibri" panose="020F0502020204030204" pitchFamily="34" charset="0"/>
              <a:cs typeface="David" panose="020E0502060401010101" pitchFamily="34" charset="-79"/>
            </a:endParaRPr>
          </a:p>
          <a:p>
            <a:pPr marL="4572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איכות </a:t>
            </a:r>
            <a:r>
              <a:rPr lang="he-IL" sz="3200" dirty="0">
                <a:latin typeface="Calibri" panose="020F0502020204030204" pitchFamily="34" charset="0"/>
                <a:ea typeface="Calibri" panose="020F0502020204030204" pitchFamily="34" charset="0"/>
                <a:cs typeface="David" panose="020E0502060401010101" pitchFamily="34" charset="-79"/>
              </a:rPr>
              <a:t>הזרמה,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marL="4572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אבחון </a:t>
            </a:r>
            <a:r>
              <a:rPr lang="he-IL" sz="3200" dirty="0">
                <a:latin typeface="Calibri" panose="020F0502020204030204" pitchFamily="34" charset="0"/>
                <a:ea typeface="Calibri" panose="020F0502020204030204" pitchFamily="34" charset="0"/>
                <a:cs typeface="David" panose="020E0502060401010101" pitchFamily="34" charset="-79"/>
              </a:rPr>
              <a:t>מחלות והשפעתן על הפוריות. </a:t>
            </a:r>
            <a:endParaRPr lang="he-IL" sz="3200" dirty="0"/>
          </a:p>
        </p:txBody>
      </p:sp>
      <p:pic>
        <p:nvPicPr>
          <p:cNvPr id="19458" name="Picture 2" descr="http://orig15.deviantart.net/a15b/f/2012/081/d/f/random_stallion_horse_march2012_by_exveefan-d4tn6j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0" y="3563068"/>
            <a:ext cx="2286683" cy="3294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0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9458"/>
                                        </p:tgtEl>
                                        <p:attrNameLst>
                                          <p:attrName>style.visibility</p:attrName>
                                        </p:attrNameLst>
                                      </p:cBhvr>
                                      <p:to>
                                        <p:strVal val="visible"/>
                                      </p:to>
                                    </p:set>
                                    <p:animEffect transition="in" filter="wipe(left)">
                                      <p:cBhvr>
                                        <p:cTn id="7" dur="20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iterate type="wd">
                                    <p:tmAbs val="200"/>
                                  </p:iterate>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תמונה 45" descr="foal_announcement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244" y="146115"/>
            <a:ext cx="2981670" cy="237084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5" name="Rectangle 4"/>
          <p:cNvSpPr>
            <a:spLocks noChangeArrowheads="1"/>
          </p:cNvSpPr>
          <p:nvPr/>
        </p:nvSpPr>
        <p:spPr bwMode="auto">
          <a:xfrm>
            <a:off x="1355791" y="257146"/>
            <a:ext cx="10196361" cy="6678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4572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4572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4572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4572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4572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4572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4572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4572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ctr" defTabSz="914400" rtl="1" eaLnBrk="0" fontAlgn="base" latinLnBrk="0" hangingPunct="0">
              <a:lnSpc>
                <a:spcPct val="100000"/>
              </a:lnSpc>
              <a:spcBef>
                <a:spcPct val="0"/>
              </a:spcBef>
              <a:spcAft>
                <a:spcPct val="0"/>
              </a:spcAft>
              <a:buClrTx/>
              <a:buSzTx/>
              <a:buFontTx/>
              <a:buNone/>
              <a:tabLst>
                <a:tab pos="457200" algn="l"/>
              </a:tabLst>
            </a:pPr>
            <a:r>
              <a:rPr kumimoji="0" lang="he-IL" altLang="he-IL" sz="4400" b="1" i="0" u="sng"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בדיקת הריון והמלטה</a:t>
            </a:r>
            <a:endParaRPr kumimoji="0" lang="en-US" altLang="he-IL" sz="4400" b="0" i="0" u="none" strike="noStrike" cap="none" normalizeH="0" baseline="0" dirty="0" smtClean="0">
              <a:ln>
                <a:noFill/>
              </a:ln>
              <a:solidFill>
                <a:srgbClr val="FF0000"/>
              </a:solidFill>
              <a:effectLst/>
            </a:endParaRPr>
          </a:p>
          <a:p>
            <a:pPr marL="0" marR="0" lvl="0" indent="0" algn="r" defTabSz="914400" rtl="1" eaLnBrk="0" fontAlgn="base" latinLnBrk="0" hangingPunct="0">
              <a:lnSpc>
                <a:spcPct val="100000"/>
              </a:lnSpc>
              <a:spcBef>
                <a:spcPct val="0"/>
              </a:spcBef>
              <a:spcAft>
                <a:spcPct val="0"/>
              </a:spcAft>
              <a:buClrTx/>
              <a:buSzTx/>
              <a:buFontTx/>
              <a:buNone/>
              <a:tabLst>
                <a:tab pos="457200" algn="l"/>
              </a:tabLst>
            </a:pPr>
            <a:endParaRPr kumimoji="0" lang="en-US" altLang="he-IL" sz="80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None/>
              <a:tabLst>
                <a:tab pos="457200" algn="l"/>
              </a:tabLst>
            </a:pPr>
            <a:r>
              <a:rPr kumimoji="0" lang="he-IL" altLang="he-IL" sz="32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בדיקת הריון</a:t>
            </a:r>
            <a:endParaRPr kumimoji="0" lang="en-US" altLang="he-IL" sz="3200" b="0" i="0" u="none" strike="noStrike" cap="none" normalizeH="0" baseline="0" dirty="0" smtClean="0">
              <a:ln>
                <a:noFill/>
              </a:ln>
              <a:solidFill>
                <a:schemeClr val="tx1"/>
              </a:solidFill>
              <a:effectLst/>
            </a:endParaRPr>
          </a:p>
          <a:p>
            <a:pPr marL="0" marR="0" lvl="0" indent="0" algn="r" defTabSz="914400" rtl="1" eaLnBrk="0" fontAlgn="base" latinLnBrk="0" hangingPunct="0">
              <a:lnSpc>
                <a:spcPct val="100000"/>
              </a:lnSpc>
              <a:spcBef>
                <a:spcPct val="0"/>
              </a:spcBef>
              <a:spcAft>
                <a:spcPct val="0"/>
              </a:spcAft>
              <a:buClrTx/>
              <a:buSzTx/>
              <a:buFontTx/>
              <a:buChar char="•"/>
              <a:tabLst>
                <a:tab pos="457200" algn="l"/>
              </a:tabLst>
            </a:pPr>
            <a:endPar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endParaRP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הסוסה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אינה דורשת יותר, ומכך להניח שהיא הרה. </a:t>
            </a:r>
            <a:endParaRPr kumimoji="0" lang="en-US" altLang="he-IL" sz="3200" b="0" i="0" u="none" strike="noStrike" cap="none" normalizeH="0" baseline="0" dirty="0" smtClean="0">
              <a:ln>
                <a:noFill/>
              </a:ln>
              <a:solidFill>
                <a:schemeClr val="tx1"/>
              </a:solidFill>
              <a:effectLst/>
            </a:endParaRP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בדיקת שתן. ניתן להשתמש בשיטה זו מיום 120 להריון ועד ההמלטה. בבדיקה בודקים את נוכחות ההורמון אסטרוגן. בדיקה זו  </a:t>
            </a:r>
            <a:r>
              <a:rPr kumimoji="0" lang="he-IL" altLang="he-IL" sz="3200" b="1"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אינה מקובלת.</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t>
            </a:r>
            <a:endParaRPr kumimoji="0" lang="en-US" altLang="he-IL" sz="3200" b="0" i="0" u="none" strike="noStrike" cap="none" normalizeH="0" baseline="0" dirty="0" smtClean="0">
              <a:ln>
                <a:noFill/>
              </a:ln>
              <a:solidFill>
                <a:schemeClr val="tx1"/>
              </a:solidFill>
              <a:effectLst/>
            </a:endParaRP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בדיקת דם. ניתן לבדוק הריון בבדיקת דם על ידי זיהוי ההורמון </a:t>
            </a:r>
            <a:r>
              <a:rPr kumimoji="0" lang="en-US" altLang="he-IL" sz="3200" b="0" i="0" u="none" strike="noStrike" cap="none" normalizeH="0" baseline="0" dirty="0" smtClean="0">
                <a:ln>
                  <a:noFill/>
                </a:ln>
                <a:solidFill>
                  <a:srgbClr val="000000"/>
                </a:solidFill>
                <a:effectLst/>
                <a:ea typeface="Calibri" panose="020F0502020204030204" pitchFamily="34" charset="0"/>
                <a:cs typeface="Arial" panose="020B0604020202020204" pitchFamily="34" charset="0"/>
              </a:rPr>
              <a:t>PMSG</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בדיקה זו </a:t>
            </a:r>
            <a:r>
              <a:rPr kumimoji="0" lang="he-IL" altLang="he-IL" sz="3200" b="1"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אינה מקובלת.</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t>
            </a:r>
            <a:endParaRPr kumimoji="0" lang="en-US" altLang="he-IL" sz="3200" b="0" i="0" u="none" strike="noStrike" cap="none" normalizeH="0" baseline="0" dirty="0" smtClean="0">
              <a:ln>
                <a:noFill/>
              </a:ln>
              <a:solidFill>
                <a:schemeClr val="tx1"/>
              </a:solidFill>
              <a:effectLst/>
            </a:endParaRPr>
          </a:p>
          <a:p>
            <a:pPr marL="457200" marR="0" lvl="0" indent="-457200" algn="r" defTabSz="914400" rtl="1"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בדיקה </a:t>
            </a:r>
            <a:r>
              <a:rPr kumimoji="0" lang="he-IL" altLang="he-IL" sz="3200" b="0" i="0" u="none" strike="noStrike" cap="none" normalizeH="0" baseline="0" dirty="0" err="1"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רקטלית</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ידנית. יכולה להיעשות מ-18 יום. מאד תלויה במיומנות הווטרינר. ניתן לטעות בבדיקות מוקדמות. בשליש השלישי להריון קל לזהות הריון בשיטה זו, והיא מקובלת. </a:t>
            </a:r>
            <a:endParaRPr kumimoji="0" lang="en-US" altLang="he-IL" sz="3200" b="0" i="0" u="none" strike="noStrike" cap="none" normalizeH="0" baseline="0" dirty="0" smtClean="0">
              <a:ln>
                <a:noFill/>
              </a:ln>
              <a:solidFill>
                <a:schemeClr val="tx1"/>
              </a:solidFill>
              <a:effectLst/>
            </a:endParaRPr>
          </a:p>
          <a:p>
            <a:pPr marL="285750" marR="0" lvl="0" indent="-285750" algn="r" defTabSz="914400" rtl="0" eaLnBrk="0" fontAlgn="base" latinLnBrk="0" hangingPunct="0">
              <a:lnSpc>
                <a:spcPct val="100000"/>
              </a:lnSpc>
              <a:spcBef>
                <a:spcPct val="0"/>
              </a:spcBef>
              <a:spcAft>
                <a:spcPct val="0"/>
              </a:spcAft>
              <a:buClrTx/>
              <a:buSzTx/>
              <a:buFont typeface="Arial" panose="020B0604020202020204" pitchFamily="34" charset="0"/>
              <a:buChar char="•"/>
              <a:tabLst>
                <a:tab pos="457200" algn="l"/>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819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500"/>
                                  </p:stCondLst>
                                  <p:childTnLst>
                                    <p:set>
                                      <p:cBhvr>
                                        <p:cTn id="6" dur="1" fill="hold">
                                          <p:stCondLst>
                                            <p:cond delay="0"/>
                                          </p:stCondLst>
                                        </p:cTn>
                                        <p:tgtEl>
                                          <p:spTgt spid="9218"/>
                                        </p:tgtEl>
                                        <p:attrNameLst>
                                          <p:attrName>style.visibility</p:attrName>
                                        </p:attrNameLst>
                                      </p:cBhvr>
                                      <p:to>
                                        <p:strVal val="visible"/>
                                      </p:to>
                                    </p:set>
                                    <p:animEffect transition="in" filter="circle(in)">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93962" y="880055"/>
            <a:ext cx="11748655" cy="5262979"/>
          </a:xfrm>
          <a:prstGeom prst="rect">
            <a:avLst/>
          </a:prstGeom>
        </p:spPr>
        <p:txBody>
          <a:bodyPr wrap="square">
            <a:spAutoFit/>
          </a:bodyPr>
          <a:lstStyle/>
          <a:p>
            <a:pPr lvl="0">
              <a:lnSpc>
                <a:spcPct val="15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פגיעה:</a:t>
            </a:r>
          </a:p>
          <a:p>
            <a:pPr lvl="0">
              <a:lnSpc>
                <a:spcPct val="150000"/>
              </a:lnSpc>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אילוח דם, זיהום </a:t>
            </a:r>
            <a:r>
              <a:rPr lang="he-IL" sz="3200" dirty="0">
                <a:latin typeface="Calibri" panose="020F0502020204030204" pitchFamily="34" charset="0"/>
                <a:ea typeface="Calibri" panose="020F0502020204030204" pitchFamily="34" charset="0"/>
                <a:cs typeface="David" panose="020E0502060401010101" pitchFamily="34" charset="-79"/>
              </a:rPr>
              <a:t>חיידקי הפוגע בכל </a:t>
            </a:r>
            <a:r>
              <a:rPr lang="he-IL" sz="3200" dirty="0" smtClean="0">
                <a:latin typeface="Calibri" panose="020F0502020204030204" pitchFamily="34" charset="0"/>
                <a:ea typeface="Calibri" panose="020F0502020204030204" pitchFamily="34" charset="0"/>
                <a:cs typeface="David" panose="020E0502060401010101" pitchFamily="34" charset="-79"/>
              </a:rPr>
              <a:t>האיברים. </a:t>
            </a:r>
          </a:p>
          <a:p>
            <a:pPr lvl="0">
              <a:lnSpc>
                <a:spcPct val="15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סימפטומים/תסמינים:</a:t>
            </a:r>
          </a:p>
          <a:p>
            <a:pPr lvl="0">
              <a:lnSpc>
                <a:spcPct val="150000"/>
              </a:lnSpc>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הסייחים יראו  </a:t>
            </a:r>
            <a:r>
              <a:rPr lang="he-IL" sz="3200" dirty="0">
                <a:latin typeface="Calibri" panose="020F0502020204030204" pitchFamily="34" charset="0"/>
                <a:ea typeface="Calibri" panose="020F0502020204030204" pitchFamily="34" charset="0"/>
                <a:cs typeface="David" panose="020E0502060401010101" pitchFamily="34" charset="-79"/>
              </a:rPr>
              <a:t>חלשים, בהמשך יראו סימנים כמו דלקת ריאות, שלשולים, מפרקים נפוחים ודלקות עיניים.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lvl="0">
              <a:lnSpc>
                <a:spcPct val="15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טיפול:</a:t>
            </a:r>
            <a:endParaRPr lang="he-IL" sz="3200" b="1" dirty="0">
              <a:latin typeface="Calibri" panose="020F0502020204030204" pitchFamily="34" charset="0"/>
              <a:ea typeface="Calibri" panose="020F0502020204030204" pitchFamily="34" charset="0"/>
              <a:cs typeface="David" panose="020E0502060401010101" pitchFamily="34" charset="-79"/>
            </a:endParaRPr>
          </a:p>
          <a:p>
            <a:pPr lvl="0">
              <a:lnSpc>
                <a:spcPct val="150000"/>
              </a:lnSpc>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הטיפול </a:t>
            </a:r>
            <a:r>
              <a:rPr lang="he-IL" sz="3200" dirty="0">
                <a:latin typeface="Calibri" panose="020F0502020204030204" pitchFamily="34" charset="0"/>
                <a:ea typeface="Calibri" panose="020F0502020204030204" pitchFamily="34" charset="0"/>
                <a:cs typeface="David" panose="020E0502060401010101" pitchFamily="34" charset="-79"/>
              </a:rPr>
              <a:t>הוא אנטיביוטיקה תוך ורידי, הזנות בצינור קיבה.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572326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527901" y="157988"/>
            <a:ext cx="11664099" cy="6617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lgn="l" rtl="0" eaLnBrk="0" fontAlgn="base" hangingPunct="0">
              <a:spcBef>
                <a:spcPct val="0"/>
              </a:spcBef>
              <a:spcAft>
                <a:spcPct val="0"/>
              </a:spcAft>
              <a:tabLst>
                <a:tab pos="457200" algn="l"/>
              </a:tabLst>
              <a:defRPr>
                <a:solidFill>
                  <a:schemeClr val="tx1"/>
                </a:solidFill>
                <a:latin typeface="Arial" panose="020B0604020202020204" pitchFamily="34" charset="0"/>
              </a:defRPr>
            </a:lvl1pPr>
            <a:lvl2pPr algn="l" rtl="0" eaLnBrk="0" fontAlgn="base" hangingPunct="0">
              <a:spcBef>
                <a:spcPct val="0"/>
              </a:spcBef>
              <a:spcAft>
                <a:spcPct val="0"/>
              </a:spcAft>
              <a:tabLst>
                <a:tab pos="457200" algn="l"/>
              </a:tabLst>
              <a:defRPr>
                <a:solidFill>
                  <a:schemeClr val="tx1"/>
                </a:solidFill>
                <a:latin typeface="Arial" panose="020B0604020202020204" pitchFamily="34" charset="0"/>
              </a:defRPr>
            </a:lvl2pPr>
            <a:lvl3pPr algn="l" rtl="0" eaLnBrk="0" fontAlgn="base" hangingPunct="0">
              <a:spcBef>
                <a:spcPct val="0"/>
              </a:spcBef>
              <a:spcAft>
                <a:spcPct val="0"/>
              </a:spcAft>
              <a:tabLst>
                <a:tab pos="457200" algn="l"/>
              </a:tabLst>
              <a:defRPr>
                <a:solidFill>
                  <a:schemeClr val="tx1"/>
                </a:solidFill>
                <a:latin typeface="Arial" panose="020B0604020202020204" pitchFamily="34" charset="0"/>
              </a:defRPr>
            </a:lvl3pPr>
            <a:lvl4pPr algn="l" rtl="0" eaLnBrk="0" fontAlgn="base" hangingPunct="0">
              <a:spcBef>
                <a:spcPct val="0"/>
              </a:spcBef>
              <a:spcAft>
                <a:spcPct val="0"/>
              </a:spcAft>
              <a:tabLst>
                <a:tab pos="457200" algn="l"/>
              </a:tabLst>
              <a:defRPr>
                <a:solidFill>
                  <a:schemeClr val="tx1"/>
                </a:solidFill>
                <a:latin typeface="Arial" panose="020B0604020202020204" pitchFamily="34" charset="0"/>
              </a:defRPr>
            </a:lvl4pPr>
            <a:lvl5pPr algn="l" rtl="0" eaLnBrk="0" fontAlgn="base" hangingPunct="0">
              <a:spcBef>
                <a:spcPct val="0"/>
              </a:spcBef>
              <a:spcAft>
                <a:spcPct val="0"/>
              </a:spcAft>
              <a:tabLst>
                <a:tab pos="457200" algn="l"/>
              </a:tabLst>
              <a:defRPr>
                <a:solidFill>
                  <a:schemeClr val="tx1"/>
                </a:solidFill>
                <a:latin typeface="Arial" panose="020B0604020202020204" pitchFamily="34" charset="0"/>
              </a:defRPr>
            </a:lvl5pPr>
            <a:lvl6pPr algn="l" rtl="0" eaLnBrk="0" fontAlgn="base" hangingPunct="0">
              <a:spcBef>
                <a:spcPct val="0"/>
              </a:spcBef>
              <a:spcAft>
                <a:spcPct val="0"/>
              </a:spcAft>
              <a:tabLst>
                <a:tab pos="457200" algn="l"/>
              </a:tabLst>
              <a:defRPr>
                <a:solidFill>
                  <a:schemeClr val="tx1"/>
                </a:solidFill>
                <a:latin typeface="Arial" panose="020B0604020202020204" pitchFamily="34" charset="0"/>
              </a:defRPr>
            </a:lvl6pPr>
            <a:lvl7pPr algn="l" rtl="0" eaLnBrk="0" fontAlgn="base" hangingPunct="0">
              <a:spcBef>
                <a:spcPct val="0"/>
              </a:spcBef>
              <a:spcAft>
                <a:spcPct val="0"/>
              </a:spcAft>
              <a:tabLst>
                <a:tab pos="457200" algn="l"/>
              </a:tabLst>
              <a:defRPr>
                <a:solidFill>
                  <a:schemeClr val="tx1"/>
                </a:solidFill>
                <a:latin typeface="Arial" panose="020B0604020202020204" pitchFamily="34" charset="0"/>
              </a:defRPr>
            </a:lvl7pPr>
            <a:lvl8pPr algn="l" rtl="0" eaLnBrk="0" fontAlgn="base" hangingPunct="0">
              <a:spcBef>
                <a:spcPct val="0"/>
              </a:spcBef>
              <a:spcAft>
                <a:spcPct val="0"/>
              </a:spcAft>
              <a:tabLst>
                <a:tab pos="457200" algn="l"/>
              </a:tabLst>
              <a:defRPr>
                <a:solidFill>
                  <a:schemeClr val="tx1"/>
                </a:solidFill>
                <a:latin typeface="Arial" panose="020B0604020202020204" pitchFamily="34" charset="0"/>
              </a:defRPr>
            </a:lvl8pPr>
            <a:lvl9pPr algn="l" rtl="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r" defTabSz="914400" rtl="1" eaLnBrk="0" fontAlgn="base" latinLnBrk="0" hangingPunct="0">
              <a:lnSpc>
                <a:spcPct val="100000"/>
              </a:lnSpc>
              <a:spcBef>
                <a:spcPct val="0"/>
              </a:spcBef>
              <a:spcAft>
                <a:spcPct val="0"/>
              </a:spcAft>
              <a:buClrTx/>
              <a:buSzTx/>
              <a:buFontTx/>
              <a:buNone/>
              <a:tabLst>
                <a:tab pos="457200" algn="l"/>
              </a:tabLst>
            </a:pPr>
            <a:r>
              <a:rPr kumimoji="0" lang="he-IL" altLang="he-IL" sz="3200" b="1"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שימוש במכשיר אולטרסאונד. </a:t>
            </a:r>
          </a:p>
          <a:p>
            <a:pPr marL="0" marR="0" lvl="0" indent="0" algn="r" defTabSz="914400" rtl="1" eaLnBrk="0" fontAlgn="base" latinLnBrk="0" hangingPunct="0">
              <a:lnSpc>
                <a:spcPct val="100000"/>
              </a:lnSpc>
              <a:spcBef>
                <a:spcPct val="0"/>
              </a:spcBef>
              <a:spcAft>
                <a:spcPct val="0"/>
              </a:spcAft>
              <a:buClrTx/>
              <a:buSzTx/>
              <a:buFontTx/>
              <a:buNone/>
              <a:tabLst>
                <a:tab pos="457200" algn="l"/>
              </a:tabLst>
            </a:pPr>
            <a:endParaRPr kumimoji="0" lang="he-IL" altLang="he-IL" sz="3200" b="1"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endParaRPr>
          </a:p>
          <a:p>
            <a:pPr marL="457200" marR="0" lvl="0" indent="-457200" algn="r" defTabSz="914400" rtl="1" eaLnBrk="0" fontAlgn="base" latinLnBrk="0" hangingPunct="0">
              <a:lnSpc>
                <a:spcPct val="125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בעזרת מכשיר אולטרסאונד ניתן לזהות הריון כבר ביום ה-12 עד היום ה-13 לאחר ביוץ. </a:t>
            </a:r>
          </a:p>
          <a:p>
            <a:pPr marL="457200" marR="0" lvl="0" indent="-457200" algn="r" defTabSz="914400" rtl="1" eaLnBrk="0" fontAlgn="base" latinLnBrk="0" hangingPunct="0">
              <a:lnSpc>
                <a:spcPct val="125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זיהוי מוקדם של סוסות שלא התעברו מאפשר להרביע אותן שוב במחזור העוקב. </a:t>
            </a:r>
          </a:p>
          <a:p>
            <a:pPr marL="457200" marR="0" lvl="0" indent="-457200" algn="r" defTabSz="914400" rtl="1" eaLnBrk="0" fontAlgn="base" latinLnBrk="0" hangingPunct="0">
              <a:lnSpc>
                <a:spcPct val="125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ניתן להקדים את הדרישה העוקבת על ידי הזרקת הורמון </a:t>
            </a:r>
            <a:r>
              <a:rPr kumimoji="0" lang="he-IL" altLang="he-IL" sz="3200" b="0" i="0" u="none" strike="noStrike" cap="none" normalizeH="0" baseline="0" dirty="0" err="1"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פרוסטגלנדין</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בבדיקת ההיריון מזהים בסוסה ההרה רק את נוכחות השלפוחית העוברית. מהיום ה-22 ניתן לזהות את העובר עצמו ולהבחין בלב פועם. </a:t>
            </a:r>
          </a:p>
          <a:p>
            <a:pPr marL="457200" marR="0" lvl="0" indent="-457200" algn="r" defTabSz="914400" rtl="1" eaLnBrk="0" fontAlgn="base" latinLnBrk="0" hangingPunct="0">
              <a:lnSpc>
                <a:spcPct val="125000"/>
              </a:lnSpc>
              <a:spcBef>
                <a:spcPct val="0"/>
              </a:spcBef>
              <a:spcAft>
                <a:spcPct val="0"/>
              </a:spcAft>
              <a:buClrTx/>
              <a:buSzTx/>
              <a:buFont typeface="Arial" panose="020B0604020202020204" pitchFamily="34" charset="0"/>
              <a:buChar char="•"/>
              <a:tabLst>
                <a:tab pos="457200" algn="l"/>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כדאי לחזור על בדיקת ההיריון לקראת סוף החודש השני להריון כיוון ש-10% מההריונות עוברים ספיגה או הפלה מוקדמת. </a:t>
            </a: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5" name="תמונה 44" descr="אולטרה סאונד"/>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77" y="2936388"/>
            <a:ext cx="2527562" cy="3730519"/>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242" name="Picture 2" descr="http://piedata.com/pregnancyinma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6" y="0"/>
            <a:ext cx="2625055" cy="2269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69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arn(inVertical)">
                                      <p:cBhvr>
                                        <p:cTn id="7" dur="3000"/>
                                        <p:tgtEl>
                                          <p:spTgt spid="10242"/>
                                        </p:tgtEl>
                                      </p:cBhvr>
                                    </p:animEffect>
                                  </p:childTnLst>
                                  <p:subTnLst>
                                    <p:set>
                                      <p:cBhvr override="childStyle">
                                        <p:cTn dur="1" fill="hold" display="0" masterRel="nextClick" afterEffect="1"/>
                                        <p:tgtEl>
                                          <p:spTgt spid="10242"/>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childTnLst>
                                </p:cTn>
                              </p:par>
                            </p:childTnLst>
                          </p:cTn>
                        </p:par>
                        <p:par>
                          <p:cTn id="12" fill="hold">
                            <p:stCondLst>
                              <p:cond delay="0"/>
                            </p:stCondLst>
                            <p:childTnLst>
                              <p:par>
                                <p:cTn id="13" presetID="6" presetClass="entr" presetSubtype="16" fill="hold" nodeType="after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תמונה 42" descr="twins%20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2705" y="994526"/>
            <a:ext cx="3365369" cy="491794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4321025" y="-91257"/>
            <a:ext cx="3544561"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he-IL" altLang="he-IL" sz="4400" b="1" i="0" u="sng"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המלטת</a:t>
            </a:r>
            <a:r>
              <a:rPr kumimoji="0" lang="he-IL" altLang="he-IL" sz="44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t>
            </a:r>
            <a:r>
              <a:rPr kumimoji="0" lang="he-IL" altLang="he-IL" sz="4400" b="1" i="0" u="sng"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תאומים</a:t>
            </a:r>
            <a:endParaRPr kumimoji="0" lang="en-US" altLang="he-IL" sz="4400" b="1" i="0" u="none" strike="noStrike" cap="none" normalizeH="0" baseline="0" dirty="0" smtClean="0">
              <a:ln>
                <a:noFill/>
              </a:ln>
              <a:solidFill>
                <a:srgbClr val="FF0000"/>
              </a:solidFill>
              <a:effectLst/>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he-IL" altLang="he-IL" sz="1400" b="1"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 </a:t>
            </a:r>
            <a:endParaRPr kumimoji="0" lang="en-US" altLang="he-IL" sz="8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254644" y="539685"/>
            <a:ext cx="11677322" cy="6494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כאשר מזהים שני עוברים בשבועות הראשונים להריון ניתן לעצור את התפתחות אחד העוברים על יחדי מעיכה ידנית. </a:t>
            </a:r>
          </a:p>
          <a:p>
            <a:pPr algn="just" eaLnBrk="0" fontAlgn="base" hangingPunct="0">
              <a:spcBef>
                <a:spcPct val="0"/>
              </a:spcBef>
              <a:spcAft>
                <a:spcPct val="0"/>
              </a:spcAf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ככל שעצירת ההיריון מתבצעת מוקדם יותר, הסיכוי להישרדות של העובר השני טוב יותר.</a:t>
            </a:r>
          </a:p>
          <a:p>
            <a:pPr algn="just" eaLnBrk="0" fontAlgn="base" hangingPunct="0">
              <a:spcBef>
                <a:spcPct val="0"/>
              </a:spcBef>
              <a:spcAft>
                <a:spcPct val="0"/>
              </a:spcAf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את בדיקת ההיריון לצורך זיהוי תאומים רצוי לבצע עד היום ה-15, כך שעדיין ניתן להפריד בין העוברים </a:t>
            </a: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כאשר שני עוברים מתפתחים ברחם הסוסה.</a:t>
            </a:r>
          </a:p>
          <a:p>
            <a:pPr algn="just" eaLnBrk="0" fontAlgn="base" hangingPunct="0">
              <a:spcBef>
                <a:spcPct val="0"/>
              </a:spcBef>
              <a:spcAft>
                <a:spcPct val="0"/>
              </a:spcAft>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הסיכוי לקבל שני סייחים בריאים הוא נמוך מאד. קיים סיכוי גבוה ששני העוברים יספגו.</a:t>
            </a:r>
          </a:p>
          <a:p>
            <a:pPr algn="just" eaLnBrk="0" fontAlgn="base" hangingPunct="0">
              <a:spcBef>
                <a:spcPct val="0"/>
              </a:spcBef>
              <a:spcAft>
                <a:spcPct val="0"/>
              </a:spcAft>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קיים סיכוי ששניהם יופלו סביב החודש השביעי להריון, או שיולד ולד אחד חי ושני מת או חלש מאד. </a:t>
            </a:r>
          </a:p>
          <a:p>
            <a:pPr algn="just" eaLnBrk="0" fontAlgn="base" hangingPunct="0">
              <a:spcBef>
                <a:spcPct val="0"/>
              </a:spcBef>
              <a:spcAft>
                <a:spcPct val="0"/>
              </a:spcAft>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גם אם שני הוולדות נולדים חיים, במקרים רבים אחד או שניהם גם יחד ימותו לאחר ההמלטה. </a:t>
            </a:r>
          </a:p>
          <a:p>
            <a:pPr algn="just" eaLnBrk="0" fontAlgn="base" hangingPunct="0">
              <a:spcBef>
                <a:spcPct val="0"/>
              </a:spcBef>
              <a:spcAft>
                <a:spcPct val="0"/>
              </a:spcAft>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לאור זאת ברור כי רצוי להימנע ככל האפשר מהריונות תאומים בסוסים.</a:t>
            </a:r>
            <a:endParaRPr lang="en-US" altLang="he-IL" sz="3200" dirty="0" smtClean="0"/>
          </a:p>
        </p:txBody>
      </p:sp>
      <p:pic>
        <p:nvPicPr>
          <p:cNvPr id="11270" name="Picture 6" descr="http://www.brooksidestables.com/twin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8087" y="700481"/>
            <a:ext cx="8210026" cy="6157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870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500"/>
                                  </p:stCondLst>
                                  <p:childTnLst>
                                    <p:set>
                                      <p:cBhvr>
                                        <p:cTn id="6" dur="1" fill="hold">
                                          <p:stCondLst>
                                            <p:cond delay="0"/>
                                          </p:stCondLst>
                                        </p:cTn>
                                        <p:tgtEl>
                                          <p:spTgt spid="11265"/>
                                        </p:tgtEl>
                                        <p:attrNameLst>
                                          <p:attrName>style.visibility</p:attrName>
                                        </p:attrNameLst>
                                      </p:cBhvr>
                                      <p:to>
                                        <p:strVal val="visible"/>
                                      </p:to>
                                    </p:set>
                                    <p:animEffect transition="in" filter="barn(outVertical)">
                                      <p:cBhvr>
                                        <p:cTn id="7" dur="2000"/>
                                        <p:tgtEl>
                                          <p:spTgt spid="11265"/>
                                        </p:tgtEl>
                                      </p:cBhvr>
                                    </p:animEffect>
                                  </p:childTnLst>
                                  <p:subTnLst>
                                    <p:set>
                                      <p:cBhvr override="childStyle">
                                        <p:cTn dur="1" fill="hold" display="0" masterRel="nextClick" afterEffect="1"/>
                                        <p:tgtEl>
                                          <p:spTgt spid="11265"/>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6" presetClass="entr" presetSubtype="32" fill="hold" nodeType="clickEffect">
                                  <p:stCondLst>
                                    <p:cond delay="0"/>
                                  </p:stCondLst>
                                  <p:childTnLst>
                                    <p:set>
                                      <p:cBhvr>
                                        <p:cTn id="39" dur="1" fill="hold">
                                          <p:stCondLst>
                                            <p:cond delay="0"/>
                                          </p:stCondLst>
                                        </p:cTn>
                                        <p:tgtEl>
                                          <p:spTgt spid="11270"/>
                                        </p:tgtEl>
                                        <p:attrNameLst>
                                          <p:attrName>style.visibility</p:attrName>
                                        </p:attrNameLst>
                                      </p:cBhvr>
                                      <p:to>
                                        <p:strVal val="visible"/>
                                      </p:to>
                                    </p:set>
                                    <p:animEffect transition="in" filter="circle(out)">
                                      <p:cBhvr>
                                        <p:cTn id="40" dur="30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659877" y="674400"/>
            <a:ext cx="11331018" cy="5165517"/>
          </a:xfrm>
          <a:prstGeom prst="rect">
            <a:avLst/>
          </a:prstGeom>
        </p:spPr>
        <p:txBody>
          <a:bodyPr wrap="square">
            <a:spAutoFit/>
          </a:bodyPr>
          <a:lstStyle/>
          <a:p>
            <a:pPr algn="just">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הכנה להמלטה</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משך הריון תקין הוא בין 320 ל-355 יום מההרבעה האחרונה.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algn="just">
              <a:lnSpc>
                <a:spcPct val="150000"/>
              </a:lnSpc>
              <a:spcAft>
                <a:spcPts val="1000"/>
              </a:spcAft>
            </a:pPr>
            <a:r>
              <a:rPr lang="he-IL" sz="3200" u="sng" dirty="0" smtClean="0">
                <a:solidFill>
                  <a:srgbClr val="000000"/>
                </a:solidFill>
                <a:latin typeface="Calibri" panose="020F0502020204030204" pitchFamily="34" charset="0"/>
                <a:ea typeface="Calibri" panose="020F0502020204030204" pitchFamily="34" charset="0"/>
                <a:cs typeface="David" panose="020E0502060401010101" pitchFamily="34" charset="-79"/>
              </a:rPr>
              <a:t>סימנים של סוסה </a:t>
            </a:r>
            <a:r>
              <a:rPr lang="he-IL" sz="3200" u="sng" dirty="0">
                <a:solidFill>
                  <a:srgbClr val="000000"/>
                </a:solidFill>
                <a:latin typeface="Calibri" panose="020F0502020204030204" pitchFamily="34" charset="0"/>
                <a:ea typeface="Calibri" panose="020F0502020204030204" pitchFamily="34" charset="0"/>
                <a:cs typeface="David" panose="020E0502060401010101" pitchFamily="34" charset="-79"/>
              </a:rPr>
              <a:t>שמתקרבת למועד </a:t>
            </a:r>
            <a:r>
              <a:rPr lang="he-IL" sz="3200" u="sng"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ההמלטה: </a:t>
            </a: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בטן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גדולה ועגולה.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העטינים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של הסוסה יגדלו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הפטמות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יתכסו במעטה דמוי </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שעווה.</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0482" name="Picture 2" descr="http://www.visembryo.com/images/horse%20pregnan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24987"/>
            <a:ext cx="5228581" cy="3715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297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par>
                          <p:cTn id="11" fill="hold">
                            <p:stCondLst>
                              <p:cond delay="0"/>
                            </p:stCondLst>
                            <p:childTnLst>
                              <p:par>
                                <p:cTn id="12" presetID="42" presetClass="entr" presetSubtype="0" fill="hold" nodeType="afterEffect">
                                  <p:stCondLst>
                                    <p:cond delay="500"/>
                                  </p:stCondLst>
                                  <p:childTnLst>
                                    <p:set>
                                      <p:cBhvr>
                                        <p:cTn id="13" dur="1" fill="hold">
                                          <p:stCondLst>
                                            <p:cond delay="0"/>
                                          </p:stCondLst>
                                        </p:cTn>
                                        <p:tgtEl>
                                          <p:spTgt spid="20482"/>
                                        </p:tgtEl>
                                        <p:attrNameLst>
                                          <p:attrName>style.visibility</p:attrName>
                                        </p:attrNameLst>
                                      </p:cBhvr>
                                      <p:to>
                                        <p:strVal val="visible"/>
                                      </p:to>
                                    </p:set>
                                    <p:animEffect transition="in" filter="fade">
                                      <p:cBhvr>
                                        <p:cTn id="14" dur="2000"/>
                                        <p:tgtEl>
                                          <p:spTgt spid="20482"/>
                                        </p:tgtEl>
                                      </p:cBhvr>
                                    </p:animEffect>
                                    <p:anim calcmode="lin" valueType="num">
                                      <p:cBhvr>
                                        <p:cTn id="15" dur="2000" fill="hold"/>
                                        <p:tgtEl>
                                          <p:spTgt spid="20482"/>
                                        </p:tgtEl>
                                        <p:attrNameLst>
                                          <p:attrName>ppt_x</p:attrName>
                                        </p:attrNameLst>
                                      </p:cBhvr>
                                      <p:tavLst>
                                        <p:tav tm="0">
                                          <p:val>
                                            <p:strVal val="#ppt_x"/>
                                          </p:val>
                                        </p:tav>
                                        <p:tav tm="100000">
                                          <p:val>
                                            <p:strVal val="#ppt_x"/>
                                          </p:val>
                                        </p:tav>
                                      </p:tavLst>
                                    </p:anim>
                                    <p:anim calcmode="lin" valueType="num">
                                      <p:cBhvr>
                                        <p:cTn id="16" dur="2000" fill="hold"/>
                                        <p:tgtEl>
                                          <p:spTgt spid="2048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86499" y="120510"/>
            <a:ext cx="11585541" cy="6642844"/>
          </a:xfrm>
          <a:prstGeom prst="rect">
            <a:avLst/>
          </a:prstGeom>
        </p:spPr>
        <p:txBody>
          <a:bodyPr wrap="square">
            <a:spAutoFit/>
          </a:bodyPr>
          <a:lstStyle/>
          <a:p>
            <a:pPr algn="just">
              <a:lnSpc>
                <a:spcPct val="150000"/>
              </a:lnSpc>
              <a:spcAft>
                <a:spcPts val="1000"/>
              </a:spcAft>
            </a:pPr>
            <a:r>
              <a:rPr lang="he-IL" sz="3200" b="1" u="sng"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הכנת תא המלטה</a:t>
            </a:r>
          </a:p>
          <a:p>
            <a:pPr algn="just">
              <a:lnSpc>
                <a:spcPct val="150000"/>
              </a:lnSpc>
              <a:spcAft>
                <a:spcPts val="1000"/>
              </a:spcAft>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רצוי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לשכן את הסוסה באורווה מתאימה להמלטה כאשר מתקרב מועד ההמלטה.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אורווה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כזו צריכה להיות גדולה דייה ובטיחותית.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דפנות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האורווה צריכות להיות שלמות כך שהסייח לא יוכל לצאת </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מהאורווה.</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lnSpc>
                <a:spcPct val="150000"/>
              </a:lnSpc>
              <a:spcAft>
                <a:spcPts val="1000"/>
              </a:spcAft>
              <a:buFont typeface="Arial" panose="020B0604020202020204" pitchFamily="34" charset="0"/>
              <a:buChar char="•"/>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 </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לא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רצוי להעביר את הסוסה למקום חדש סמוך להמלטה. </a:t>
            </a:r>
            <a:endPar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lnSpc>
                <a:spcPct val="150000"/>
              </a:lnSpc>
              <a:spcAft>
                <a:spcPts val="1000"/>
              </a:spcAft>
              <a:buFont typeface="Arial" panose="020B0604020202020204" pitchFamily="34" charset="0"/>
              <a:buChar char="•"/>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אם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העברה נחוצה, כדאי לעשותה 6 עד 4 שבועות לפני מועד ההמלטה.</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21506" name="Picture 2" descr="http://i1028.photobucket.com/albums/y342/Cupppatea/camera0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24" y="4892040"/>
            <a:ext cx="2621280" cy="1965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32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47" presetClass="entr" presetSubtype="0" fill="hold" nodeType="afterEffect">
                                  <p:stCondLst>
                                    <p:cond delay="500"/>
                                  </p:stCondLst>
                                  <p:childTnLst>
                                    <p:set>
                                      <p:cBhvr>
                                        <p:cTn id="9" dur="1" fill="hold">
                                          <p:stCondLst>
                                            <p:cond delay="0"/>
                                          </p:stCondLst>
                                        </p:cTn>
                                        <p:tgtEl>
                                          <p:spTgt spid="21506"/>
                                        </p:tgtEl>
                                        <p:attrNameLst>
                                          <p:attrName>style.visibility</p:attrName>
                                        </p:attrNameLst>
                                      </p:cBhvr>
                                      <p:to>
                                        <p:strVal val="visible"/>
                                      </p:to>
                                    </p:set>
                                    <p:animEffect transition="in" filter="fade">
                                      <p:cBhvr>
                                        <p:cTn id="10" dur="2000"/>
                                        <p:tgtEl>
                                          <p:spTgt spid="21506"/>
                                        </p:tgtEl>
                                      </p:cBhvr>
                                    </p:animEffect>
                                    <p:anim calcmode="lin" valueType="num">
                                      <p:cBhvr>
                                        <p:cTn id="11" dur="2000" fill="hold"/>
                                        <p:tgtEl>
                                          <p:spTgt spid="21506"/>
                                        </p:tgtEl>
                                        <p:attrNameLst>
                                          <p:attrName>ppt_x</p:attrName>
                                        </p:attrNameLst>
                                      </p:cBhvr>
                                      <p:tavLst>
                                        <p:tav tm="0">
                                          <p:val>
                                            <p:strVal val="#ppt_x"/>
                                          </p:val>
                                        </p:tav>
                                        <p:tav tm="100000">
                                          <p:val>
                                            <p:strVal val="#ppt_x"/>
                                          </p:val>
                                        </p:tav>
                                      </p:tavLst>
                                    </p:anim>
                                    <p:anim calcmode="lin" valueType="num">
                                      <p:cBhvr>
                                        <p:cTn id="12" dur="2000" fill="hold"/>
                                        <p:tgtEl>
                                          <p:spTgt spid="21506"/>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21506"/>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0" y="-266081"/>
            <a:ext cx="11957900" cy="7694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pPr>
            <a:r>
              <a:rPr kumimoji="0" lang="he-IL" altLang="he-IL" sz="4400" b="1" i="0" u="sng"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המלטה</a:t>
            </a:r>
          </a:p>
          <a:p>
            <a:pPr marL="0" marR="0" lvl="0" indent="0" defTabSz="914400" rtl="1" eaLnBrk="0" fontAlgn="base" latinLnBrk="0" hangingPunct="0">
              <a:lnSpc>
                <a:spcPct val="150000"/>
              </a:lnSpc>
              <a:spcBef>
                <a:spcPct val="0"/>
              </a:spcBef>
              <a:spcAft>
                <a:spcPct val="0"/>
              </a:spcAft>
              <a:buClrTx/>
              <a:buSzTx/>
              <a:buFontTx/>
              <a:buNone/>
              <a:tabLst/>
            </a:pPr>
            <a:r>
              <a:rPr kumimoji="0" lang="he-IL" altLang="he-IL" sz="32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שלב א: הסוסה סובלת מ"צירי לידה"</a:t>
            </a:r>
            <a:endParaRPr kumimoji="0" lang="en-US" altLang="he-IL" sz="3200" b="0" i="0" u="none" strike="noStrike" cap="none" normalizeH="0" baseline="0" dirty="0" smtClean="0">
              <a:ln>
                <a:noFill/>
              </a:ln>
              <a:solidFill>
                <a:schemeClr val="tx1"/>
              </a:solidFill>
              <a:effectLst/>
            </a:endParaRPr>
          </a:p>
          <a:p>
            <a:pPr marL="0" marR="0" lvl="0" indent="0" defTabSz="914400" rtl="1" eaLnBrk="0" fontAlgn="base" latinLnBrk="0" hangingPunct="0">
              <a:spcBef>
                <a:spcPct val="0"/>
              </a:spcBef>
              <a:spcAft>
                <a:spcPct val="0"/>
              </a:spcAft>
              <a:buClrTx/>
              <a:buSzTx/>
              <a:buFontTx/>
              <a:buNone/>
              <a:tabLst/>
            </a:pPr>
            <a:r>
              <a:rPr lang="he-IL" altLang="he-IL" sz="3200" b="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סימנים:</a:t>
            </a:r>
            <a:endParaRPr lang="he-IL" altLang="he-IL" sz="3200" b="1" dirty="0">
              <a:solidFill>
                <a:srgbClr val="000000"/>
              </a:solidFill>
              <a:latin typeface="Calibri" panose="020F0502020204030204" pitchFamily="34" charset="0"/>
              <a:ea typeface="Calibri" panose="020F0502020204030204" pitchFamily="34" charset="0"/>
              <a:cs typeface="David" panose="020E0502060401010101" pitchFamily="34" charset="-79"/>
            </a:endParaRP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כיווצים של הבטן והרחם.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הסוסה נעה בחוסר נוחות ועשויה להזיע.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לא תאכל במשך הכיווצים ואח"כ עשויה לחזור לאכול. </a:t>
            </a: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סמנים של </a:t>
            </a:r>
            <a:r>
              <a:rPr kumimoji="0" lang="he-IL" altLang="he-IL" sz="3200" b="0" i="0" u="none" strike="noStrike" cap="none" normalizeH="0" baseline="0" dirty="0" err="1"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קוליק</a:t>
            </a: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 כגון התבוננות בבטן עלולים להופיע בזמן הכיווצים.</a:t>
            </a:r>
            <a:endParaRPr kumimoji="0" lang="en-US" altLang="he-IL" sz="3200" b="0" i="0" u="none" strike="noStrike" cap="none" normalizeH="0" baseline="0" dirty="0" smtClean="0">
              <a:ln>
                <a:noFill/>
              </a:ln>
              <a:solidFill>
                <a:schemeClr val="tx1"/>
              </a:solidFill>
              <a:effectLst/>
            </a:endParaRPr>
          </a:p>
          <a:p>
            <a:pPr marL="457200" marR="0" lvl="0" indent="-457200" defTabSz="914400" rtl="1" eaLnBrk="0" fontAlgn="base" latinLnBrk="0" hangingPunct="0">
              <a:lnSpc>
                <a:spcPct val="15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לעיתים ניתן להבחין ביציאת חלב מהעטינים.</a:t>
            </a:r>
            <a:endParaRPr kumimoji="0" lang="en-US" altLang="he-IL" sz="3200" b="0" i="0" u="none" strike="noStrike" cap="none" normalizeH="0" baseline="0" dirty="0" smtClean="0">
              <a:ln>
                <a:noFill/>
              </a:ln>
              <a:solidFill>
                <a:schemeClr val="tx1"/>
              </a:solidFill>
              <a:effectLst/>
            </a:endParaRPr>
          </a:p>
          <a:p>
            <a:pPr marL="457200" lvl="0" indent="-457200" eaLnBrk="0" fontAlgn="base" hangingPunct="0">
              <a:lnSpc>
                <a:spcPct val="150000"/>
              </a:lnSpc>
              <a:spcBef>
                <a:spcPct val="0"/>
              </a:spcBef>
              <a:spcAft>
                <a:spcPct val="0"/>
              </a:spcAft>
              <a:buFont typeface="Arial" panose="020B0604020202020204" pitchFamily="34" charset="0"/>
              <a:buChar char="•"/>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צואת הסוסה תהיה לעיתים רכה והיא תעשה את צרכיה לעיתים קרובות</a:t>
            </a:r>
            <a:r>
              <a:rPr kumimoji="0" lang="he-IL" altLang="he-IL" sz="14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a:t>
            </a:r>
          </a:p>
          <a:p>
            <a:pPr marL="457200" lvl="0" indent="-457200" eaLnBrk="0" fontAlgn="base" hangingPunct="0">
              <a:lnSpc>
                <a:spcPct val="150000"/>
              </a:lnSpc>
              <a:spcBef>
                <a:spcPct val="0"/>
              </a:spcBef>
              <a:spcAft>
                <a:spcPct val="0"/>
              </a:spcAft>
              <a:buFont typeface="Arial" panose="020B0604020202020204" pitchFamily="34" charset="0"/>
              <a:buChar char="•"/>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שלב א יכול לקחת דקות או שעות</a:t>
            </a:r>
            <a:endParaRPr kumimoji="0" lang="en-US" altLang="he-IL" sz="3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11" name="Picture 31" descr="המלטה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29" y="3353189"/>
            <a:ext cx="4367108" cy="324880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2" name="Picture 32" descr="המלטה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108" y="3353189"/>
            <a:ext cx="3868302" cy="327431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33" descr="המלטה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9339" y="3384000"/>
            <a:ext cx="3848731" cy="324350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4394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he-IL"/>
          </a:p>
        </p:txBody>
      </p:sp>
      <p:sp>
        <p:nvSpPr>
          <p:cNvPr id="12" name="Rectangle 9"/>
          <p:cNvSpPr>
            <a:spLocks noChangeArrowheads="1"/>
          </p:cNvSpPr>
          <p:nvPr/>
        </p:nvSpPr>
        <p:spPr bwMode="auto">
          <a:xfrm>
            <a:off x="0" y="228600"/>
            <a:ext cx="1167038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100000"/>
              </a:lnSpc>
              <a:spcBef>
                <a:spcPct val="0"/>
              </a:spcBef>
              <a:spcAft>
                <a:spcPct val="0"/>
              </a:spcAft>
              <a:buClrTx/>
              <a:buSzTx/>
              <a:buFontTx/>
              <a:buNone/>
              <a:tabLst/>
            </a:pPr>
            <a:r>
              <a:rPr kumimoji="0" lang="he-IL" altLang="he-IL" sz="32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שלב ב: ההמלטה ויציאת הסייח לאוויר העולם</a:t>
            </a:r>
            <a:endParaRPr kumimoji="0" lang="en-US" altLang="he-IL" sz="3200" b="0" i="0" u="none" strike="noStrike" cap="none" normalizeH="0" baseline="0" dirty="0" smtClean="0">
              <a:ln>
                <a:noFill/>
              </a:ln>
              <a:solidFill>
                <a:schemeClr val="tx1"/>
              </a:solidFill>
              <a:effectLst/>
            </a:endParaRPr>
          </a:p>
        </p:txBody>
      </p:sp>
      <p:pic>
        <p:nvPicPr>
          <p:cNvPr id="16" name="Picture 25" descr="foaling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1116" y="4755938"/>
            <a:ext cx="2799048" cy="188096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7" name="Picture 26" descr="foaling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9015" y="4798573"/>
            <a:ext cx="2768562" cy="183832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8" name="Picture 27" descr="foaling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3926" y="4765463"/>
            <a:ext cx="2801549" cy="187143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9" name="Picture 28" descr="foalin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136" y="4798573"/>
            <a:ext cx="2381250" cy="1838325"/>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5" name="Picture 29" descr="birth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580" y="254265"/>
            <a:ext cx="3777899" cy="251859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0" name="תרשים זרימה: תהליך חלופי 19"/>
          <p:cNvSpPr/>
          <p:nvPr/>
        </p:nvSpPr>
        <p:spPr>
          <a:xfrm>
            <a:off x="8974318" y="1041975"/>
            <a:ext cx="2978870" cy="16446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eaLnBrk="0" fontAlgn="base" hangingPunct="0">
              <a:spcBef>
                <a:spcPct val="0"/>
              </a:spcBef>
              <a:spcAft>
                <a:spcPct val="0"/>
              </a:spcAft>
            </a:pPr>
            <a:r>
              <a:rPr lang="he-IL" altLang="he-IL" sz="2400" b="1" dirty="0">
                <a:solidFill>
                  <a:schemeClr val="bg1"/>
                </a:solidFill>
                <a:latin typeface="David" panose="020E0502060401010101" pitchFamily="34" charset="-79"/>
                <a:ea typeface="Calibri" panose="020F0502020204030204" pitchFamily="34" charset="0"/>
                <a:cs typeface="David" panose="020E0502060401010101" pitchFamily="34" charset="-79"/>
              </a:rPr>
              <a:t>פקיעת המים.</a:t>
            </a:r>
          </a:p>
        </p:txBody>
      </p:sp>
      <p:sp>
        <p:nvSpPr>
          <p:cNvPr id="21" name="תרשים זרימה: תהליך חלופי 20"/>
          <p:cNvSpPr/>
          <p:nvPr/>
        </p:nvSpPr>
        <p:spPr>
          <a:xfrm>
            <a:off x="4685123" y="2795931"/>
            <a:ext cx="3384222" cy="178404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just" eaLnBrk="0" fontAlgn="base" hangingPunct="0">
              <a:spcBef>
                <a:spcPct val="0"/>
              </a:spcBef>
              <a:spcAft>
                <a:spcPct val="0"/>
              </a:spcAft>
            </a:pPr>
            <a:r>
              <a:rPr lang="he-IL" altLang="he-IL" sz="2400" b="1" dirty="0">
                <a:solidFill>
                  <a:schemeClr val="bg1"/>
                </a:solidFill>
                <a:latin typeface="David" panose="020E0502060401010101" pitchFamily="34" charset="-79"/>
                <a:ea typeface="Calibri" panose="020F0502020204030204" pitchFamily="34" charset="0"/>
                <a:cs typeface="David" panose="020E0502060401010101" pitchFamily="34" charset="-79"/>
              </a:rPr>
              <a:t>לעיתים הסוסה תקום ותשכב לסירוגין, פעולה העוזרת בהכוונת הסייח לתנוחה אשר תקל על הליך ההמלטה.</a:t>
            </a:r>
            <a:endParaRPr lang="en-US" altLang="he-IL" sz="2400" b="1" dirty="0">
              <a:solidFill>
                <a:schemeClr val="bg1"/>
              </a:solidFill>
            </a:endParaRPr>
          </a:p>
        </p:txBody>
      </p:sp>
      <p:sp>
        <p:nvSpPr>
          <p:cNvPr id="22" name="תרשים זרימה: תהליך חלופי 21"/>
          <p:cNvSpPr/>
          <p:nvPr/>
        </p:nvSpPr>
        <p:spPr>
          <a:xfrm>
            <a:off x="4685123" y="1041975"/>
            <a:ext cx="3384222" cy="164466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just" eaLnBrk="0" fontAlgn="base" hangingPunct="0">
              <a:spcBef>
                <a:spcPct val="0"/>
              </a:spcBef>
              <a:spcAft>
                <a:spcPct val="0"/>
              </a:spcAft>
            </a:pPr>
            <a:r>
              <a:rPr lang="he-IL" altLang="he-IL" sz="2400" b="1" dirty="0">
                <a:solidFill>
                  <a:schemeClr val="bg1"/>
                </a:solidFill>
                <a:latin typeface="David" panose="020E0502060401010101" pitchFamily="34" charset="-79"/>
                <a:ea typeface="Calibri" panose="020F0502020204030204" pitchFamily="34" charset="0"/>
                <a:cs typeface="David" panose="020E0502060401010101" pitchFamily="34" charset="-79"/>
              </a:rPr>
              <a:t>כ-5 דקות לאחר פקיעת המים בד"כ נראה שק שקוף לבן בולט מבעד לשפתי הבושת. </a:t>
            </a:r>
          </a:p>
        </p:txBody>
      </p:sp>
      <p:sp>
        <p:nvSpPr>
          <p:cNvPr id="23" name="תרשים זרימה: תהליך חלופי 22"/>
          <p:cNvSpPr/>
          <p:nvPr/>
        </p:nvSpPr>
        <p:spPr>
          <a:xfrm>
            <a:off x="8974318" y="2915240"/>
            <a:ext cx="2978870" cy="166473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just" eaLnBrk="0" fontAlgn="base" hangingPunct="0">
              <a:spcBef>
                <a:spcPct val="0"/>
              </a:spcBef>
              <a:spcAft>
                <a:spcPct val="0"/>
              </a:spcAft>
            </a:pPr>
            <a:r>
              <a:rPr lang="he-IL" altLang="he-IL" sz="2400" b="1" dirty="0">
                <a:solidFill>
                  <a:schemeClr val="bg1"/>
                </a:solidFill>
                <a:latin typeface="David" panose="020E0502060401010101" pitchFamily="34" charset="-79"/>
                <a:ea typeface="Calibri" panose="020F0502020204030204" pitchFamily="34" charset="0"/>
                <a:cs typeface="David" panose="020E0502060401010101" pitchFamily="34" charset="-79"/>
              </a:rPr>
              <a:t>הסוסה תבחר לשכב על צידה במהלך שלב זה. </a:t>
            </a:r>
          </a:p>
        </p:txBody>
      </p:sp>
      <p:sp>
        <p:nvSpPr>
          <p:cNvPr id="24" name="תרשים זרימה: תהליך חלופי 23"/>
          <p:cNvSpPr/>
          <p:nvPr/>
        </p:nvSpPr>
        <p:spPr>
          <a:xfrm>
            <a:off x="895194" y="2915240"/>
            <a:ext cx="2978870" cy="166473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just" eaLnBrk="0" fontAlgn="base" hangingPunct="0">
              <a:spcBef>
                <a:spcPct val="0"/>
              </a:spcBef>
              <a:spcAft>
                <a:spcPct val="0"/>
              </a:spcAft>
            </a:pPr>
            <a:r>
              <a:rPr lang="he-IL" altLang="he-IL" sz="2400" b="1" dirty="0">
                <a:solidFill>
                  <a:schemeClr val="bg1"/>
                </a:solidFill>
                <a:latin typeface="David" panose="020E0502060401010101" pitchFamily="34" charset="-79"/>
                <a:ea typeface="Calibri" panose="020F0502020204030204" pitchFamily="34" charset="0"/>
                <a:cs typeface="David" panose="020E0502060401010101" pitchFamily="34" charset="-79"/>
              </a:rPr>
              <a:t>המלטה תקינה צריכה להימשך דקות ספורות בלבד. </a:t>
            </a:r>
          </a:p>
        </p:txBody>
      </p:sp>
      <p:sp>
        <p:nvSpPr>
          <p:cNvPr id="25" name="לחצן פעולה: סרט 24">
            <a:hlinkClick r:id="rId7" action="ppaction://hlinkfile" highlightClick="1"/>
          </p:cNvPr>
          <p:cNvSpPr/>
          <p:nvPr/>
        </p:nvSpPr>
        <p:spPr>
          <a:xfrm>
            <a:off x="11490164" y="6048583"/>
            <a:ext cx="701836" cy="612743"/>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8" name="חץ ימינה 27"/>
          <p:cNvSpPr/>
          <p:nvPr/>
        </p:nvSpPr>
        <p:spPr>
          <a:xfrm rot="10800000">
            <a:off x="8154186" y="1857080"/>
            <a:ext cx="744717" cy="292231"/>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0" name="חץ ימינה 29"/>
          <p:cNvSpPr/>
          <p:nvPr/>
        </p:nvSpPr>
        <p:spPr>
          <a:xfrm rot="3888726">
            <a:off x="7933959" y="2759616"/>
            <a:ext cx="1282914" cy="278269"/>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1" name="חץ ימינה 30"/>
          <p:cNvSpPr/>
          <p:nvPr/>
        </p:nvSpPr>
        <p:spPr>
          <a:xfrm rot="10800000">
            <a:off x="3890480" y="3738179"/>
            <a:ext cx="744717" cy="292231"/>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2" name="חץ ימינה 31"/>
          <p:cNvSpPr/>
          <p:nvPr/>
        </p:nvSpPr>
        <p:spPr>
          <a:xfrm rot="10800000">
            <a:off x="8134967" y="3648190"/>
            <a:ext cx="744717" cy="292231"/>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7" name="תרשים זרימה: חילוץ 26"/>
          <p:cNvSpPr/>
          <p:nvPr/>
        </p:nvSpPr>
        <p:spPr>
          <a:xfrm>
            <a:off x="2669340" y="608987"/>
            <a:ext cx="7400041" cy="5797858"/>
          </a:xfrm>
          <a:prstGeom prst="flowChartExtract">
            <a:avLst/>
          </a:prstGeom>
          <a:solidFill>
            <a:srgbClr val="FF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ctr"/>
            <a:r>
              <a:rPr lang="he-IL" altLang="he-IL" sz="3600" b="1" dirty="0">
                <a:solidFill>
                  <a:schemeClr val="bg1"/>
                </a:solidFill>
                <a:latin typeface="David" panose="020E0502060401010101" pitchFamily="34" charset="-79"/>
                <a:ea typeface="Calibri" panose="020F0502020204030204" pitchFamily="34" charset="0"/>
                <a:cs typeface="David" panose="020E0502060401010101" pitchFamily="34" charset="-79"/>
              </a:rPr>
              <a:t>במידה ומשך ההמלטה מתארך מעבר ל-</a:t>
            </a:r>
            <a:r>
              <a:rPr lang="he-IL" altLang="he-IL" sz="3600" b="1" u="sng" dirty="0">
                <a:solidFill>
                  <a:schemeClr val="bg1"/>
                </a:solidFill>
                <a:latin typeface="David" panose="020E0502060401010101" pitchFamily="34" charset="-79"/>
                <a:ea typeface="Calibri" panose="020F0502020204030204" pitchFamily="34" charset="0"/>
                <a:cs typeface="David" panose="020E0502060401010101" pitchFamily="34" charset="-79"/>
              </a:rPr>
              <a:t>20 דקות, </a:t>
            </a:r>
            <a:r>
              <a:rPr lang="he-IL" altLang="he-IL" sz="3600" b="1" dirty="0">
                <a:solidFill>
                  <a:schemeClr val="bg1"/>
                </a:solidFill>
                <a:latin typeface="David" panose="020E0502060401010101" pitchFamily="34" charset="-79"/>
                <a:ea typeface="Calibri" panose="020F0502020204030204" pitchFamily="34" charset="0"/>
                <a:cs typeface="David" panose="020E0502060401010101" pitchFamily="34" charset="-79"/>
              </a:rPr>
              <a:t>סימן למצוקה ונדרשת התערבות </a:t>
            </a:r>
            <a:r>
              <a:rPr lang="he-IL" altLang="he-IL" sz="7200" b="1" dirty="0">
                <a:solidFill>
                  <a:schemeClr val="bg1"/>
                </a:solidFill>
                <a:latin typeface="David" panose="020E0502060401010101" pitchFamily="34" charset="-79"/>
                <a:ea typeface="Calibri" panose="020F0502020204030204" pitchFamily="34" charset="0"/>
                <a:cs typeface="David" panose="020E0502060401010101" pitchFamily="34" charset="-79"/>
              </a:rPr>
              <a:t>וטרינר</a:t>
            </a:r>
            <a:r>
              <a:rPr lang="he-IL" altLang="he-IL" sz="3600" b="1" dirty="0">
                <a:solidFill>
                  <a:schemeClr val="bg1"/>
                </a:solidFill>
                <a:latin typeface="David" panose="020E0502060401010101" pitchFamily="34" charset="-79"/>
                <a:ea typeface="Calibri" panose="020F0502020204030204" pitchFamily="34" charset="0"/>
                <a:cs typeface="David" panose="020E0502060401010101" pitchFamily="34" charset="-79"/>
              </a:rPr>
              <a:t>.</a:t>
            </a:r>
            <a:endParaRPr lang="he-IL" altLang="he-IL" sz="3600" b="1" dirty="0">
              <a:solidFill>
                <a:schemeClr val="bg1"/>
              </a:solidFill>
              <a:latin typeface="Arial" panose="020B0604020202020204" pitchFamily="34" charset="0"/>
            </a:endParaRPr>
          </a:p>
          <a:p>
            <a:pPr algn="ctr"/>
            <a:endParaRPr lang="he-IL" dirty="0"/>
          </a:p>
        </p:txBody>
      </p:sp>
    </p:spTree>
    <p:extLst>
      <p:ext uri="{BB962C8B-B14F-4D97-AF65-F5344CB8AC3E}">
        <p14:creationId xmlns:p14="http://schemas.microsoft.com/office/powerpoint/2010/main" val="276988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right)">
                                      <p:cBhvr>
                                        <p:cTn id="12" dur="2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1000"/>
                                        <p:tgtEl>
                                          <p:spTgt spid="28"/>
                                        </p:tgtEl>
                                      </p:cBhvr>
                                    </p:animEffect>
                                  </p:childTnLst>
                                </p:cTn>
                              </p:par>
                            </p:childTnLst>
                          </p:cTn>
                        </p:par>
                        <p:par>
                          <p:cTn id="18" fill="hold">
                            <p:stCondLst>
                              <p:cond delay="1000"/>
                            </p:stCondLst>
                            <p:childTnLst>
                              <p:par>
                                <p:cTn id="19" presetID="22" presetClass="entr" presetSubtype="2" fill="hold" grpId="0" nodeType="afterEffect">
                                  <p:stCondLst>
                                    <p:cond delay="500"/>
                                  </p:stCondLst>
                                  <p:childTnLst>
                                    <p:set>
                                      <p:cBhvr>
                                        <p:cTn id="20" dur="1" fill="hold">
                                          <p:stCondLst>
                                            <p:cond delay="0"/>
                                          </p:stCondLst>
                                        </p:cTn>
                                        <p:tgtEl>
                                          <p:spTgt spid="22"/>
                                        </p:tgtEl>
                                        <p:attrNameLst>
                                          <p:attrName>style.visibility</p:attrName>
                                        </p:attrNameLst>
                                      </p:cBhvr>
                                      <p:to>
                                        <p:strVal val="visible"/>
                                      </p:to>
                                    </p:set>
                                    <p:animEffect transition="in" filter="wipe(right)">
                                      <p:cBhvr>
                                        <p:cTn id="21" dur="20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up)">
                                      <p:cBhvr>
                                        <p:cTn id="26" dur="1000"/>
                                        <p:tgtEl>
                                          <p:spTgt spid="30"/>
                                        </p:tgtEl>
                                      </p:cBhvr>
                                    </p:animEffect>
                                  </p:childTnLst>
                                </p:cTn>
                              </p:par>
                            </p:childTnLst>
                          </p:cTn>
                        </p:par>
                        <p:par>
                          <p:cTn id="27" fill="hold">
                            <p:stCondLst>
                              <p:cond delay="1000"/>
                            </p:stCondLst>
                            <p:childTnLst>
                              <p:par>
                                <p:cTn id="28" presetID="22" presetClass="entr" presetSubtype="8" fill="hold" grpId="0" nodeType="after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20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right)">
                                      <p:cBhvr>
                                        <p:cTn id="35" dur="1000"/>
                                        <p:tgtEl>
                                          <p:spTgt spid="32"/>
                                        </p:tgtEl>
                                      </p:cBhvr>
                                    </p:animEffect>
                                  </p:childTnLst>
                                </p:cTn>
                              </p:par>
                            </p:childTnLst>
                          </p:cTn>
                        </p:par>
                        <p:par>
                          <p:cTn id="36" fill="hold">
                            <p:stCondLst>
                              <p:cond delay="1000"/>
                            </p:stCondLst>
                            <p:childTnLst>
                              <p:par>
                                <p:cTn id="37" presetID="22" presetClass="entr" presetSubtype="2" fill="hold" grpId="0" nodeType="afterEffect">
                                  <p:stCondLst>
                                    <p:cond delay="500"/>
                                  </p:stCondLst>
                                  <p:childTnLst>
                                    <p:set>
                                      <p:cBhvr>
                                        <p:cTn id="38" dur="1" fill="hold">
                                          <p:stCondLst>
                                            <p:cond delay="0"/>
                                          </p:stCondLst>
                                        </p:cTn>
                                        <p:tgtEl>
                                          <p:spTgt spid="21"/>
                                        </p:tgtEl>
                                        <p:attrNameLst>
                                          <p:attrName>style.visibility</p:attrName>
                                        </p:attrNameLst>
                                      </p:cBhvr>
                                      <p:to>
                                        <p:strVal val="visible"/>
                                      </p:to>
                                    </p:set>
                                    <p:animEffect transition="in" filter="wipe(right)">
                                      <p:cBhvr>
                                        <p:cTn id="39" dur="175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right)">
                                      <p:cBhvr>
                                        <p:cTn id="44" dur="1000"/>
                                        <p:tgtEl>
                                          <p:spTgt spid="31"/>
                                        </p:tgtEl>
                                      </p:cBhvr>
                                    </p:animEffect>
                                  </p:childTnLst>
                                </p:cTn>
                              </p:par>
                            </p:childTnLst>
                          </p:cTn>
                        </p:par>
                        <p:par>
                          <p:cTn id="45" fill="hold">
                            <p:stCondLst>
                              <p:cond delay="1000"/>
                            </p:stCondLst>
                            <p:childTnLst>
                              <p:par>
                                <p:cTn id="46" presetID="22" presetClass="entr" presetSubtype="2" fill="hold" grpId="0" nodeType="afterEffect">
                                  <p:stCondLst>
                                    <p:cond delay="500"/>
                                  </p:stCondLst>
                                  <p:childTnLst>
                                    <p:set>
                                      <p:cBhvr>
                                        <p:cTn id="47" dur="1" fill="hold">
                                          <p:stCondLst>
                                            <p:cond delay="0"/>
                                          </p:stCondLst>
                                        </p:cTn>
                                        <p:tgtEl>
                                          <p:spTgt spid="24"/>
                                        </p:tgtEl>
                                        <p:attrNameLst>
                                          <p:attrName>style.visibility</p:attrName>
                                        </p:attrNameLst>
                                      </p:cBhvr>
                                      <p:to>
                                        <p:strVal val="visible"/>
                                      </p:to>
                                    </p:set>
                                    <p:animEffect transition="in" filter="wipe(right)">
                                      <p:cBhvr>
                                        <p:cTn id="48" dur="20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53" presetClass="entr" presetSubtype="16" repeatCount="2000" fill="hold" grpId="0" nodeType="click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p:cTn id="69" dur="3000" fill="hold"/>
                                        <p:tgtEl>
                                          <p:spTgt spid="27"/>
                                        </p:tgtEl>
                                        <p:attrNameLst>
                                          <p:attrName>ppt_w</p:attrName>
                                        </p:attrNameLst>
                                      </p:cBhvr>
                                      <p:tavLst>
                                        <p:tav tm="0">
                                          <p:val>
                                            <p:fltVal val="0"/>
                                          </p:val>
                                        </p:tav>
                                        <p:tav tm="100000">
                                          <p:val>
                                            <p:strVal val="#ppt_w"/>
                                          </p:val>
                                        </p:tav>
                                      </p:tavLst>
                                    </p:anim>
                                    <p:anim calcmode="lin" valueType="num">
                                      <p:cBhvr>
                                        <p:cTn id="70" dur="3000" fill="hold"/>
                                        <p:tgtEl>
                                          <p:spTgt spid="27"/>
                                        </p:tgtEl>
                                        <p:attrNameLst>
                                          <p:attrName>ppt_h</p:attrName>
                                        </p:attrNameLst>
                                      </p:cBhvr>
                                      <p:tavLst>
                                        <p:tav tm="0">
                                          <p:val>
                                            <p:fltVal val="0"/>
                                          </p:val>
                                        </p:tav>
                                        <p:tav tm="100000">
                                          <p:val>
                                            <p:strVal val="#ppt_h"/>
                                          </p:val>
                                        </p:tav>
                                      </p:tavLst>
                                    </p:anim>
                                    <p:animEffect transition="in" filter="fade">
                                      <p:cBhvr>
                                        <p:cTn id="71" dur="3000"/>
                                        <p:tgtEl>
                                          <p:spTgt spid="27"/>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8" grpId="0" animBg="1"/>
      <p:bldP spid="30" grpId="0" animBg="1"/>
      <p:bldP spid="31" grpId="0" animBg="1"/>
      <p:bldP spid="32" grpId="0" animBg="1"/>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1545997" y="582537"/>
            <a:ext cx="10180948" cy="5463034"/>
          </a:xfrm>
          <a:prstGeom prst="rect">
            <a:avLst/>
          </a:prstGeom>
        </p:spPr>
        <p:txBody>
          <a:bodyPr wrap="square">
            <a:spAutoFit/>
          </a:bodyPr>
          <a:lstStyle/>
          <a:p>
            <a:pPr algn="just">
              <a:lnSpc>
                <a:spcPct val="150000"/>
              </a:lnSpc>
              <a:spcAft>
                <a:spcPts val="1000"/>
              </a:spcAft>
            </a:pPr>
            <a:r>
              <a:rPr lang="he-IL" sz="3200" b="1" i="1" dirty="0">
                <a:solidFill>
                  <a:srgbClr val="000000"/>
                </a:solidFill>
                <a:latin typeface="Calibri" panose="020F0502020204030204" pitchFamily="34" charset="0"/>
                <a:ea typeface="Calibri" panose="020F0502020204030204" pitchFamily="34" charset="0"/>
                <a:cs typeface="David" panose="020E0502060401010101" pitchFamily="34" charset="-79"/>
              </a:rPr>
              <a:t>איך יודעים שהסוסה בהמלטה?</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lvl="0" indent="-457200" algn="just">
              <a:lnSpc>
                <a:spcPct val="150000"/>
              </a:lnSpc>
              <a:spcAft>
                <a:spcPts val="1000"/>
              </a:spcAft>
              <a:buSzPct val="41000"/>
              <a:buFont typeface="Wingdings" panose="05000000000000000000" pitchFamily="2" charset="2"/>
              <a:buChar char="q"/>
              <a:tabLst>
                <a:tab pos="457200" algn="l"/>
              </a:tabLst>
            </a:pP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האם התנהגות הסוסה מתאימה?</a:t>
            </a:r>
            <a:r>
              <a:rPr lang="he-IL" sz="3200" dirty="0" smtClean="0">
                <a:solidFill>
                  <a:srgbClr val="000000"/>
                </a:solidFill>
                <a:latin typeface="Arial" panose="020B0604020202020204" pitchFamily="34" charset="0"/>
                <a:ea typeface="Calibri" panose="020F0502020204030204" pitchFamily="34" charset="0"/>
                <a:cs typeface="David" panose="020E0502060401010101" pitchFamily="34" charset="-79"/>
              </a:rPr>
              <a:t> </a:t>
            </a:r>
            <a:endParaRPr lang="en-US" sz="32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7200" lvl="0" indent="-457200" algn="just">
              <a:lnSpc>
                <a:spcPct val="150000"/>
              </a:lnSpc>
              <a:spcAft>
                <a:spcPts val="1000"/>
              </a:spcAft>
              <a:buSzPct val="41000"/>
              <a:buFont typeface="Wingdings" panose="05000000000000000000" pitchFamily="2" charset="2"/>
              <a:buChar char="q"/>
              <a:tabLst>
                <a:tab pos="457200" algn="l"/>
              </a:tabLst>
            </a:pP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האם הזמן מתאים</a:t>
            </a:r>
            <a:r>
              <a:rPr lang="he-IL" sz="3200" dirty="0" smtClean="0">
                <a:solidFill>
                  <a:srgbClr val="000000"/>
                </a:solidFill>
                <a:latin typeface="Arial" panose="020B0604020202020204" pitchFamily="34" charset="0"/>
                <a:ea typeface="Calibri" panose="020F0502020204030204" pitchFamily="34" charset="0"/>
                <a:cs typeface="David" panose="020E0502060401010101" pitchFamily="34" charset="-79"/>
              </a:rPr>
              <a:t>?</a:t>
            </a:r>
            <a:endParaRPr lang="en-US" sz="32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7200" lvl="0" indent="-457200" algn="just">
              <a:lnSpc>
                <a:spcPct val="150000"/>
              </a:lnSpc>
              <a:spcAft>
                <a:spcPts val="1000"/>
              </a:spcAft>
              <a:buSzPct val="41000"/>
              <a:buFont typeface="Wingdings" panose="05000000000000000000" pitchFamily="2" charset="2"/>
              <a:buChar char="q"/>
              <a:tabLst>
                <a:tab pos="457200" algn="l"/>
              </a:tabLst>
            </a:pP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האם רואים </a:t>
            </a:r>
            <a:r>
              <a:rPr lang="he-IL" sz="3200" i="1" dirty="0">
                <a:solidFill>
                  <a:srgbClr val="000000"/>
                </a:solidFill>
                <a:latin typeface="Calibri" panose="020F0502020204030204" pitchFamily="34" charset="0"/>
                <a:ea typeface="Calibri" panose="020F0502020204030204" pitchFamily="34" charset="0"/>
                <a:cs typeface="David" panose="020E0502060401010101" pitchFamily="34" charset="-79"/>
              </a:rPr>
              <a:t>שק בולט </a:t>
            </a: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מהבושת</a:t>
            </a:r>
            <a:r>
              <a:rPr lang="he-IL" sz="3200" dirty="0" smtClean="0">
                <a:solidFill>
                  <a:srgbClr val="000000"/>
                </a:solidFill>
                <a:latin typeface="Arial" panose="020B0604020202020204" pitchFamily="34" charset="0"/>
                <a:ea typeface="Calibri" panose="020F0502020204030204" pitchFamily="34" charset="0"/>
                <a:cs typeface="David" panose="020E0502060401010101" pitchFamily="34" charset="-79"/>
              </a:rPr>
              <a:t>?</a:t>
            </a:r>
            <a:endParaRPr lang="en-US" sz="32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marL="457200" lvl="0" indent="-457200" algn="just">
              <a:lnSpc>
                <a:spcPct val="150000"/>
              </a:lnSpc>
              <a:spcAft>
                <a:spcPts val="1000"/>
              </a:spcAft>
              <a:buSzPct val="41000"/>
              <a:buFont typeface="Wingdings" panose="05000000000000000000" pitchFamily="2" charset="2"/>
              <a:buChar char="q"/>
              <a:tabLst>
                <a:tab pos="457200" algn="l"/>
              </a:tabLst>
            </a:pP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האם רואים </a:t>
            </a:r>
            <a:r>
              <a:rPr lang="he-IL" sz="3200" i="1" dirty="0">
                <a:solidFill>
                  <a:srgbClr val="000000"/>
                </a:solidFill>
                <a:latin typeface="Calibri" panose="020F0502020204030204" pitchFamily="34" charset="0"/>
                <a:ea typeface="Calibri" panose="020F0502020204030204" pitchFamily="34" charset="0"/>
                <a:cs typeface="David" panose="020E0502060401010101" pitchFamily="34" charset="-79"/>
              </a:rPr>
              <a:t>רגל/רגליים או כל איבר אחר בולט </a:t>
            </a:r>
            <a:r>
              <a:rPr lang="he-IL" sz="3200" i="1" dirty="0" smtClean="0">
                <a:solidFill>
                  <a:srgbClr val="000000"/>
                </a:solidFill>
                <a:latin typeface="Calibri" panose="020F0502020204030204" pitchFamily="34" charset="0"/>
                <a:ea typeface="Calibri" panose="020F0502020204030204" pitchFamily="34" charset="0"/>
                <a:cs typeface="David" panose="020E0502060401010101" pitchFamily="34" charset="-79"/>
              </a:rPr>
              <a:t>מהבושת?</a:t>
            </a:r>
            <a:r>
              <a:rPr lang="he-IL" sz="3200" dirty="0" smtClean="0">
                <a:solidFill>
                  <a:srgbClr val="000000"/>
                </a:solidFill>
                <a:latin typeface="Arial" panose="020B0604020202020204" pitchFamily="34" charset="0"/>
                <a:ea typeface="Calibri" panose="020F0502020204030204" pitchFamily="34" charset="0"/>
                <a:cs typeface="David" panose="020E0502060401010101" pitchFamily="34" charset="-79"/>
              </a:rPr>
              <a:t> </a:t>
            </a:r>
            <a:endParaRPr lang="en-US" sz="3200" dirty="0">
              <a:solidFill>
                <a:srgbClr val="000000"/>
              </a:solidFill>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r>
              <a:rPr lang="he-IL" sz="2000" b="1" u="sng" dirty="0">
                <a:solidFill>
                  <a:srgbClr val="000000"/>
                </a:solidFill>
                <a:latin typeface="Calibri" panose="020F0502020204030204" pitchFamily="34" charset="0"/>
                <a:ea typeface="Calibri" panose="020F0502020204030204" pitchFamily="34" charset="0"/>
                <a:cs typeface="David" panose="020E0502060401010101" pitchFamily="34" charset="-79"/>
              </a:rPr>
              <a:t/>
            </a:r>
            <a:br>
              <a:rPr lang="he-IL" sz="2000" b="1" u="sng" dirty="0">
                <a:solidFill>
                  <a:srgbClr val="000000"/>
                </a:solidFill>
                <a:latin typeface="Calibri" panose="020F0502020204030204" pitchFamily="34" charset="0"/>
                <a:ea typeface="Calibri" panose="020F0502020204030204" pitchFamily="34" charset="0"/>
                <a:cs typeface="David" panose="020E0502060401010101" pitchFamily="34" charset="-79"/>
              </a:rPr>
            </a:br>
            <a:endParaRPr lang="he-IL" dirty="0"/>
          </a:p>
        </p:txBody>
      </p:sp>
      <p:pic>
        <p:nvPicPr>
          <p:cNvPr id="22530" name="Picture 2" descr="http://troutcreekfeedandtack.ca/wp-content/uploads/2013/05/a165c-cartoon-horse-clip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0" y="0"/>
            <a:ext cx="2839153" cy="4352081"/>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http://images.clipartpanda.com/animated-question-mark-for-powerpoint-question-mark.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620" y="1419688"/>
            <a:ext cx="4838218" cy="5230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20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500"/>
                                  </p:stCondLst>
                                  <p:childTnLst>
                                    <p:set>
                                      <p:cBhvr>
                                        <p:cTn id="6" dur="1" fill="hold">
                                          <p:stCondLst>
                                            <p:cond delay="0"/>
                                          </p:stCondLst>
                                        </p:cTn>
                                        <p:tgtEl>
                                          <p:spTgt spid="22532"/>
                                        </p:tgtEl>
                                        <p:attrNameLst>
                                          <p:attrName>style.visibility</p:attrName>
                                        </p:attrNameLst>
                                      </p:cBhvr>
                                      <p:to>
                                        <p:strVal val="visible"/>
                                      </p:to>
                                    </p:set>
                                    <p:animEffect transition="in" filter="wipe(down)">
                                      <p:cBhvr>
                                        <p:cTn id="7" dur="2000"/>
                                        <p:tgtEl>
                                          <p:spTgt spid="22532"/>
                                        </p:tgtEl>
                                      </p:cBhvr>
                                    </p:animEffect>
                                  </p:childTnLst>
                                  <p:subTnLst>
                                    <p:set>
                                      <p:cBhvr override="childStyle">
                                        <p:cTn dur="1" fill="hold" display="0" masterRel="nextClick" afterEffect="1"/>
                                        <p:tgtEl>
                                          <p:spTgt spid="22532"/>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childTnLst>
                                </p:cTn>
                              </p:par>
                              <p:par>
                                <p:cTn id="12" presetID="22" presetClass="entr" presetSubtype="4" fill="hold" nodeType="with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wipe(down)">
                                      <p:cBhvr>
                                        <p:cTn id="14" dur="1000"/>
                                        <p:tgtEl>
                                          <p:spTgt spid="2253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29939" y="480580"/>
            <a:ext cx="11126770" cy="6278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he-IL" altLang="he-IL" sz="32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שלב ג: הוצאת קרומי השליה</a:t>
            </a:r>
            <a:endParaRPr kumimoji="0" lang="en-US" altLang="he-IL" sz="3200" b="0" i="0" u="none" strike="noStrike" cap="none" normalizeH="0" baseline="0" dirty="0" smtClean="0">
              <a:ln>
                <a:noFill/>
              </a:ln>
              <a:solidFill>
                <a:schemeClr val="tx1"/>
              </a:solidFill>
              <a:effectLst/>
            </a:endParaRP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לאחר כ-30 דקות מסיום שלב ב ניתק חבל. </a:t>
            </a: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ניתוק חבל הטבור מתרחש לבד ללא צורך בהתערבות. </a:t>
            </a: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בשלב זה כיווצי הרחם נמשכים במטרה להוציא את קרומי השליה. </a:t>
            </a: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בשלב זה נראה דבר מה תלוי מבושת הסוסה. </a:t>
            </a: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הוצאת קרומי השליה מסתיימת תוך שעה מסוף שלב ב.  </a:t>
            </a:r>
            <a:endParaRPr kumimoji="0" lang="en-US" altLang="he-IL" sz="3200" b="0" i="0" u="none" strike="noStrike" cap="none" normalizeH="0" baseline="0" dirty="0" smtClean="0">
              <a:ln>
                <a:noFill/>
              </a:ln>
              <a:solidFill>
                <a:schemeClr val="tx1"/>
              </a:solidFill>
              <a:effectLst/>
            </a:endParaRPr>
          </a:p>
          <a:p>
            <a:pPr marL="457200" marR="0" lvl="0" indent="-457200" defTabSz="914400" rtl="1" eaLnBrk="0" fontAlgn="base" latinLnBrk="0" hangingPunct="0">
              <a:lnSpc>
                <a:spcPct val="100000"/>
              </a:lnSpc>
              <a:spcBef>
                <a:spcPct val="0"/>
              </a:spcBef>
              <a:spcAft>
                <a:spcPct val="0"/>
              </a:spcAft>
              <a:buClrTx/>
              <a:buSzTx/>
              <a:buFont typeface="Arial" panose="020B0604020202020204" pitchFamily="34" charset="0"/>
              <a:buChar char="•"/>
              <a:tabLst/>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עיכוב של הוצאת השליה מעבר לשלוש שעות מצריך טיפול וטרינרי </a:t>
            </a:r>
            <a:r>
              <a:rPr kumimoji="0" lang="he-IL" altLang="he-IL" sz="3200" b="1"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דחוף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יניקה של הסייח תעודד את הוצאת השליה.</a:t>
            </a:r>
            <a:endParaRPr kumimoji="0" lang="en-US" altLang="he-IL" sz="3200" b="0" i="0" u="none" strike="noStrike" cap="none" normalizeH="0" baseline="0" dirty="0" smtClean="0">
              <a:ln>
                <a:noFill/>
              </a:ln>
              <a:solidFill>
                <a:schemeClr val="tx1"/>
              </a:solidFill>
              <a:effectLst/>
            </a:endParaRPr>
          </a:p>
          <a:p>
            <a:pPr marL="457200" lvl="0" indent="-457200" eaLnBrk="0" fontAlgn="base" hangingPunct="0">
              <a:spcBef>
                <a:spcPct val="0"/>
              </a:spcBef>
              <a:spcAft>
                <a:spcPct val="0"/>
              </a:spcAft>
              <a:buFont typeface="Arial" panose="020B0604020202020204" pitchFamily="34" charset="0"/>
              <a:buChar char="•"/>
            </a:pPr>
            <a:r>
              <a:rPr kumimoji="0" lang="he-IL" altLang="he-IL" sz="3200" b="0" i="0" u="none"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בכל מקרה אין למשוך את השליה.</a:t>
            </a:r>
          </a:p>
          <a:p>
            <a:pPr marL="457200" lvl="0" indent="-457200" eaLnBrk="0" fontAlgn="base" hangingPunct="0">
              <a:spcBef>
                <a:spcPct val="0"/>
              </a:spcBef>
              <a:spcAft>
                <a:spcPct val="0"/>
              </a:spcAft>
              <a:buFont typeface="Arial" panose="020B0604020202020204" pitchFamily="34" charset="0"/>
              <a:buChar char="•"/>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t>
            </a:r>
            <a:r>
              <a:rPr lang="he-IL" altLang="he-IL" sz="3200" dirty="0">
                <a:solidFill>
                  <a:srgbClr val="000000"/>
                </a:solidFill>
                <a:latin typeface="David" panose="020E0502060401010101" pitchFamily="34" charset="-79"/>
                <a:ea typeface="Calibri" panose="020F0502020204030204" pitchFamily="34" charset="0"/>
                <a:cs typeface="David" panose="020E0502060401010101" pitchFamily="34" charset="-79"/>
              </a:rPr>
              <a:t>שלב זה וההמלטה כולה </a:t>
            </a: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מסתיימת. </a:t>
            </a:r>
          </a:p>
          <a:p>
            <a:pPr marL="457200" lvl="0" indent="-457200" eaLnBrk="0" fontAlgn="base" hangingPunct="0">
              <a:spcBef>
                <a:spcPct val="0"/>
              </a:spcBef>
              <a:spcAft>
                <a:spcPct val="0"/>
              </a:spcAft>
              <a:buFont typeface="Arial" panose="020B0604020202020204" pitchFamily="34" charset="0"/>
              <a:buChar char="•"/>
            </a:pPr>
            <a:r>
              <a:rPr lang="he-IL" altLang="he-IL" sz="3200" dirty="0" smtClean="0">
                <a:solidFill>
                  <a:srgbClr val="0070C0"/>
                </a:solidFill>
                <a:latin typeface="David" panose="020E0502060401010101" pitchFamily="34" charset="-79"/>
                <a:ea typeface="Calibri" panose="020F0502020204030204" pitchFamily="34" charset="0"/>
                <a:cs typeface="David" panose="020E0502060401010101" pitchFamily="34" charset="-79"/>
              </a:rPr>
              <a:t>רצוי </a:t>
            </a:r>
            <a:r>
              <a:rPr lang="he-IL" altLang="he-IL" sz="3200" dirty="0">
                <a:solidFill>
                  <a:srgbClr val="0070C0"/>
                </a:solidFill>
                <a:latin typeface="David" panose="020E0502060401010101" pitchFamily="34" charset="-79"/>
                <a:ea typeface="Calibri" panose="020F0502020204030204" pitchFamily="34" charset="0"/>
                <a:cs typeface="David" panose="020E0502060401010101" pitchFamily="34" charset="-79"/>
              </a:rPr>
              <a:t>לשמור </a:t>
            </a:r>
            <a:r>
              <a:rPr lang="he-IL" altLang="he-IL" sz="3200" dirty="0" smtClean="0">
                <a:solidFill>
                  <a:srgbClr val="0070C0"/>
                </a:solidFill>
                <a:latin typeface="David" panose="020E0502060401010101" pitchFamily="34" charset="-79"/>
                <a:ea typeface="Calibri" panose="020F0502020204030204" pitchFamily="34" charset="0"/>
                <a:cs typeface="David" panose="020E0502060401010101" pitchFamily="34" charset="-79"/>
              </a:rPr>
              <a:t>את </a:t>
            </a:r>
            <a:r>
              <a:rPr lang="he-IL" altLang="he-IL" sz="3200" dirty="0">
                <a:solidFill>
                  <a:srgbClr val="0070C0"/>
                </a:solidFill>
                <a:latin typeface="David" panose="020E0502060401010101" pitchFamily="34" charset="-79"/>
                <a:ea typeface="Calibri" panose="020F0502020204030204" pitchFamily="34" charset="0"/>
                <a:cs typeface="David" panose="020E0502060401010101" pitchFamily="34" charset="-79"/>
              </a:rPr>
              <a:t>קרומי השליה לבדיקת הווטרינר על מנת לוודאות שכל השליה באמת יצאה</a:t>
            </a:r>
            <a:r>
              <a:rPr lang="he-IL" altLang="he-IL" sz="3200" dirty="0" smtClean="0">
                <a:solidFill>
                  <a:srgbClr val="0070C0"/>
                </a:solidFill>
                <a:latin typeface="David" panose="020E0502060401010101" pitchFamily="34" charset="-79"/>
                <a:ea typeface="Calibri" panose="020F0502020204030204" pitchFamily="34" charset="0"/>
                <a:cs typeface="David" panose="020E0502060401010101" pitchFamily="34" charset="-79"/>
              </a:rPr>
              <a:t>.</a:t>
            </a:r>
            <a:endParaRPr kumimoji="0" lang="en-US" altLang="he-IL" sz="3200" b="0" i="0" u="none" strike="noStrike" cap="none" normalizeH="0" baseline="0" dirty="0" smtClean="0">
              <a:ln>
                <a:noFill/>
              </a:ln>
              <a:solidFill>
                <a:srgbClr val="0070C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14337" name="תמונה 30" descr="שליה"/>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802" y="2534856"/>
            <a:ext cx="3156350" cy="4323144"/>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955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rgbClr val="B2B2B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B2B2B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3" end="3"/>
                                            </p:txEl>
                                          </p:spTgt>
                                        </p:tgtEl>
                                        <p:attrNameLst>
                                          <p:attrName>ppt_c</p:attrName>
                                        </p:attrNameLst>
                                      </p:cBhvr>
                                      <p:to>
                                        <a:srgbClr val="B2B2B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4" end="4"/>
                                            </p:txEl>
                                          </p:spTgt>
                                        </p:tgtEl>
                                        <p:attrNameLst>
                                          <p:attrName>ppt_c</p:attrName>
                                        </p:attrNameLst>
                                      </p:cBhvr>
                                      <p:to>
                                        <a:srgbClr val="B2B2B2"/>
                                      </p:to>
                                    </p:animClr>
                                  </p:sub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4337"/>
                                        </p:tgtEl>
                                        <p:attrNameLst>
                                          <p:attrName>style.visibility</p:attrName>
                                        </p:attrNameLst>
                                      </p:cBhvr>
                                      <p:to>
                                        <p:strVal val="visible"/>
                                      </p:to>
                                    </p:set>
                                    <p:animEffect transition="in" filter="fade">
                                      <p:cBhvr>
                                        <p:cTn id="23" dur="1000"/>
                                        <p:tgtEl>
                                          <p:spTgt spid="14337"/>
                                        </p:tgtEl>
                                      </p:cBhvr>
                                    </p:animEffect>
                                    <p:anim calcmode="lin" valueType="num">
                                      <p:cBhvr>
                                        <p:cTn id="24" dur="1000" fill="hold"/>
                                        <p:tgtEl>
                                          <p:spTgt spid="14337"/>
                                        </p:tgtEl>
                                        <p:attrNameLst>
                                          <p:attrName>ppt_x</p:attrName>
                                        </p:attrNameLst>
                                      </p:cBhvr>
                                      <p:tavLst>
                                        <p:tav tm="0">
                                          <p:val>
                                            <p:strVal val="#ppt_x"/>
                                          </p:val>
                                        </p:tav>
                                        <p:tav tm="100000">
                                          <p:val>
                                            <p:strVal val="#ppt_x"/>
                                          </p:val>
                                        </p:tav>
                                      </p:tavLst>
                                    </p:anim>
                                    <p:anim calcmode="lin" valueType="num">
                                      <p:cBhvr>
                                        <p:cTn id="25" dur="1000" fill="hold"/>
                                        <p:tgtEl>
                                          <p:spTgt spid="14337"/>
                                        </p:tgtEl>
                                        <p:attrNameLst>
                                          <p:attrName>ppt_y</p:attrName>
                                        </p:attrNameLst>
                                      </p:cBhvr>
                                      <p:tavLst>
                                        <p:tav tm="0">
                                          <p:val>
                                            <p:strVal val="#ppt_y+.1"/>
                                          </p:val>
                                        </p:tav>
                                        <p:tav tm="100000">
                                          <p:val>
                                            <p:strVal val="#ppt_y"/>
                                          </p:val>
                                        </p:tav>
                                      </p:tavLst>
                                    </p:anim>
                                  </p:childTnLst>
                                  <p:subTnLst>
                                    <p:set>
                                      <p:cBhvr override="childStyle">
                                        <p:cTn dur="1" fill="hold" display="0" masterRel="nextClick" afterEffect="1"/>
                                        <p:tgtEl>
                                          <p:spTgt spid="14337"/>
                                        </p:tgtEl>
                                        <p:attrNameLst>
                                          <p:attrName>style.visibility</p:attrName>
                                        </p:attrNameLst>
                                      </p:cBhvr>
                                      <p:to>
                                        <p:strVal val="hidden"/>
                                      </p:to>
                                    </p:set>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5" end="5"/>
                                            </p:txEl>
                                          </p:spTgt>
                                        </p:tgtEl>
                                        <p:attrNameLst>
                                          <p:attrName>ppt_c</p:attrName>
                                        </p:attrNameLst>
                                      </p:cBhvr>
                                      <p:to>
                                        <a:srgbClr val="B2B2B2"/>
                                      </p:to>
                                    </p:animClr>
                                  </p:sub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6" end="6"/>
                                            </p:txEl>
                                          </p:spTgt>
                                        </p:tgtEl>
                                        <p:attrNameLst>
                                          <p:attrName>ppt_c</p:attrName>
                                        </p:attrNameLst>
                                      </p:cBhvr>
                                      <p:to>
                                        <a:srgbClr val="B2B2B2"/>
                                      </p:to>
                                    </p:animClr>
                                  </p:sub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330804" y="452488"/>
            <a:ext cx="8528115" cy="2372573"/>
          </a:xfrm>
          <a:prstGeom prst="rect">
            <a:avLst/>
          </a:prstGeom>
        </p:spPr>
        <p:txBody>
          <a:bodyPr wrap="square">
            <a:spAutoFit/>
          </a:bodyPr>
          <a:lstStyle/>
          <a:p>
            <a:pPr algn="just">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טיפול לאחר ההמלטה</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 מומלץ לבקש מהווטרינר לבקר תוך 24 שעות מזמן ההמלטה לצורך ביקורת לסייח ולאם</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3554" name="Picture 2" descr="http://subscriptions.inspired.pics/image/cache/data/Horse%20Lying%20Down%20Sick%20Veterinarian%20Animals%20Doctor%20Medicine-500x500waterma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896" y="2770971"/>
            <a:ext cx="3976587" cy="3976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35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iterate type="wd">
                                    <p:tmAbs val="200"/>
                                  </p:iterate>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ChangeArrowheads="1"/>
          </p:cNvSpPr>
          <p:nvPr/>
        </p:nvSpPr>
        <p:spPr bwMode="auto">
          <a:xfrm>
            <a:off x="0" y="221194"/>
            <a:ext cx="12192000" cy="57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1" eaLnBrk="0" fontAlgn="base" latinLnBrk="0" hangingPunct="0">
              <a:lnSpc>
                <a:spcPct val="100000"/>
              </a:lnSpc>
              <a:spcBef>
                <a:spcPct val="0"/>
              </a:spcBef>
              <a:spcAft>
                <a:spcPct val="0"/>
              </a:spcAft>
              <a:buClrTx/>
              <a:buSzTx/>
              <a:buFontTx/>
              <a:buNone/>
              <a:tabLst/>
            </a:pPr>
            <a:r>
              <a:rPr kumimoji="0" lang="he-IL" altLang="he-IL" sz="32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מהלך תקין של הסייח לאחר המלטה</a:t>
            </a:r>
          </a:p>
          <a:p>
            <a:pPr marL="0" marR="0" lvl="0" indent="0" defTabSz="914400" rtl="1" eaLnBrk="0" fontAlgn="base" latinLnBrk="0" hangingPunct="0">
              <a:lnSpc>
                <a:spcPct val="100000"/>
              </a:lnSpc>
              <a:spcBef>
                <a:spcPct val="0"/>
              </a:spcBef>
              <a:spcAft>
                <a:spcPct val="0"/>
              </a:spcAft>
              <a:buClrTx/>
              <a:buSzTx/>
              <a:buFontTx/>
              <a:buNone/>
              <a:tabLst/>
            </a:pPr>
            <a:endParaRPr kumimoji="0" lang="en-US" altLang="he-IL" sz="3200" b="0" i="0" u="none" strike="noStrike" cap="none" normalizeH="0" baseline="0" dirty="0" smtClean="0">
              <a:ln>
                <a:noFill/>
              </a:ln>
              <a:solidFill>
                <a:schemeClr val="tx1"/>
              </a:solidFill>
              <a:effectLst/>
            </a:endParaRPr>
          </a:p>
          <a:p>
            <a:pPr marL="514350" marR="0" lvl="0" indent="-514350" defTabSz="914400" rtl="1" eaLnBrk="0" fontAlgn="base" latinLnBrk="0" hangingPunct="0">
              <a:lnSpc>
                <a:spcPct val="100000"/>
              </a:lnSpc>
              <a:spcBef>
                <a:spcPct val="0"/>
              </a:spcBef>
              <a:spcAft>
                <a:spcPct val="0"/>
              </a:spcAft>
              <a:buClr>
                <a:schemeClr val="tx1"/>
              </a:buClr>
              <a:buSzPct val="100000"/>
              <a:buFont typeface="+mj-lt"/>
              <a:buAutoNum type="arabicParenR"/>
              <a:tabLst/>
            </a:pPr>
            <a:r>
              <a:rPr kumimoji="0" lang="he-IL" altLang="he-IL" sz="3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David" panose="020E0502060401010101" pitchFamily="34" charset="-79"/>
              </a:rPr>
              <a:t>15 דקות </a:t>
            </a:r>
            <a:r>
              <a:rPr kumimoji="0" lang="he-IL" altLang="he-IL" sz="32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הסייח עובר ל"שכיבה זקופה", בה הראש מורם ורק החלק הצר של החזה נוגע בקרקע.</a:t>
            </a:r>
            <a:endParaRPr kumimoji="0" lang="en-US" altLang="he-IL" sz="3200" b="0" i="0" u="none" strike="noStrike" cap="none" normalizeH="0" baseline="0" dirty="0" smtClean="0">
              <a:ln>
                <a:noFill/>
              </a:ln>
              <a:solidFill>
                <a:schemeClr val="tx1"/>
              </a:solidFill>
              <a:effectLst/>
            </a:endParaRPr>
          </a:p>
          <a:p>
            <a:pPr marL="514350" marR="0" lvl="0" indent="-514350" defTabSz="914400" rtl="1" eaLnBrk="0" fontAlgn="base" latinLnBrk="0" hangingPunct="0">
              <a:lnSpc>
                <a:spcPct val="100000"/>
              </a:lnSpc>
              <a:spcBef>
                <a:spcPct val="0"/>
              </a:spcBef>
              <a:spcAft>
                <a:spcPct val="0"/>
              </a:spcAft>
              <a:buClr>
                <a:schemeClr val="tx1"/>
              </a:buClr>
              <a:buSzPct val="100000"/>
              <a:buFont typeface="+mj-lt"/>
              <a:buAutoNum type="arabicParenR"/>
              <a:tabLst/>
            </a:pPr>
            <a:r>
              <a:rPr kumimoji="0" lang="he-IL" altLang="he-IL" sz="3200" b="0" i="0" u="none"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30-90 דקות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הסייח עומד ומנסה לינוק.</a:t>
            </a:r>
            <a:endParaRPr kumimoji="0" lang="en-US" altLang="he-IL" sz="3200" b="0" i="0" u="none" strike="noStrike" cap="none" normalizeH="0" baseline="0" dirty="0" smtClean="0">
              <a:ln>
                <a:noFill/>
              </a:ln>
              <a:solidFill>
                <a:schemeClr val="tx1"/>
              </a:solidFill>
              <a:effectLst/>
            </a:endParaRPr>
          </a:p>
          <a:p>
            <a:pPr marL="514350" marR="0" lvl="0" indent="-514350" defTabSz="914400" rtl="1" eaLnBrk="0" fontAlgn="base" latinLnBrk="0" hangingPunct="0">
              <a:lnSpc>
                <a:spcPct val="100000"/>
              </a:lnSpc>
              <a:spcBef>
                <a:spcPct val="0"/>
              </a:spcBef>
              <a:spcAft>
                <a:spcPct val="0"/>
              </a:spcAft>
              <a:buClr>
                <a:schemeClr val="tx1"/>
              </a:buClr>
              <a:buSzPct val="100000"/>
              <a:buFont typeface="+mj-lt"/>
              <a:buAutoNum type="arabicParenR"/>
              <a:tabLst/>
            </a:pPr>
            <a:r>
              <a:rPr kumimoji="0" lang="he-IL" altLang="he-IL" sz="3200" b="0" i="0" u="none"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שעה וחצי עד שלוש וחצי שעות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הסייח יצליח לינוק ויתחיל להעביר את </a:t>
            </a:r>
            <a:r>
              <a:rPr kumimoji="0" lang="he-IL" altLang="he-IL" sz="3200" b="0" i="0" u="none" strike="noStrike" cap="none" normalizeH="0" baseline="0" dirty="0" err="1"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המקוניום</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a:t>
            </a:r>
            <a:endParaRPr kumimoji="0" lang="en-US" altLang="he-IL" sz="3200" b="0" i="0" u="none" strike="noStrike" cap="none" normalizeH="0" baseline="0" dirty="0" smtClean="0">
              <a:ln>
                <a:noFill/>
              </a:ln>
              <a:solidFill>
                <a:schemeClr val="tx1"/>
              </a:solidFill>
              <a:effectLst/>
            </a:endParaRPr>
          </a:p>
          <a:p>
            <a:pPr marL="514350" indent="-514350" eaLnBrk="0" fontAlgn="base" hangingPunct="0">
              <a:spcBef>
                <a:spcPct val="0"/>
              </a:spcBef>
              <a:spcAft>
                <a:spcPct val="0"/>
              </a:spcAft>
              <a:buClr>
                <a:schemeClr val="tx1"/>
              </a:buClr>
              <a:buSzPct val="100000"/>
              <a:buFont typeface="+mj-lt"/>
              <a:buAutoNum type="arabicParenR"/>
            </a:pP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t>
            </a:r>
            <a:r>
              <a:rPr kumimoji="0" lang="he-IL" altLang="he-IL" sz="3200" b="0" i="0" u="none" strike="noStrike" cap="none" normalizeH="0" baseline="0" dirty="0" smtClean="0">
                <a:ln>
                  <a:noFill/>
                </a:ln>
                <a:solidFill>
                  <a:srgbClr val="FF0000"/>
                </a:solidFill>
                <a:effectLst/>
                <a:latin typeface="David" panose="020E0502060401010101" pitchFamily="34" charset="-79"/>
                <a:ea typeface="Calibri" panose="020F0502020204030204" pitchFamily="34" charset="0"/>
                <a:cs typeface="David" panose="020E0502060401010101" pitchFamily="34" charset="-79"/>
              </a:rPr>
              <a:t>12 שעות </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הסייח יקום וישכב בנקל, יעקוב אחר </a:t>
            </a:r>
            <a:r>
              <a:rPr kumimoji="0" lang="he-IL" altLang="he-IL" sz="3200" b="0" i="0" u="none" strike="noStrike" cap="none" normalizeH="0" baseline="0" dirty="0" err="1"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אימו</a:t>
            </a:r>
            <a:r>
              <a:rPr kumimoji="0" lang="he-IL" altLang="he-IL" sz="32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לאן שתלך, אינסטינקט היניקה שלו יהיה חזק והוא יעביר צואה ושתן.</a:t>
            </a:r>
          </a:p>
          <a:p>
            <a:pPr marL="514350" indent="-514350" eaLnBrk="0" fontAlgn="base" hangingPunct="0">
              <a:spcBef>
                <a:spcPct val="0"/>
              </a:spcBef>
              <a:spcAft>
                <a:spcPct val="0"/>
              </a:spcAft>
              <a:buClr>
                <a:schemeClr val="tx1"/>
              </a:buClr>
              <a:buSzPct val="100000"/>
              <a:buFont typeface="+mj-lt"/>
              <a:buAutoNum type="arabicParenR"/>
            </a:pPr>
            <a:r>
              <a:rPr lang="he-IL" altLang="he-IL" sz="3200" dirty="0" smtClean="0">
                <a:solidFill>
                  <a:srgbClr val="000000"/>
                </a:solidFill>
                <a:latin typeface="David" panose="020E0502060401010101" pitchFamily="34" charset="-79"/>
                <a:ea typeface="Calibri" panose="020F0502020204030204" pitchFamily="34" charset="0"/>
                <a:cs typeface="David" panose="020E0502060401010101" pitchFamily="34" charset="-79"/>
              </a:rPr>
              <a:t> </a:t>
            </a:r>
            <a:r>
              <a:rPr lang="he-IL" altLang="he-IL" sz="3200" dirty="0" smtClean="0">
                <a:solidFill>
                  <a:srgbClr val="FF0000"/>
                </a:solidFill>
                <a:latin typeface="David" panose="020E0502060401010101" pitchFamily="34" charset="-79"/>
                <a:ea typeface="Calibri" panose="020F0502020204030204" pitchFamily="34" charset="0"/>
                <a:cs typeface="David" panose="020E0502060401010101" pitchFamily="34" charset="-79"/>
              </a:rPr>
              <a:t>48-72 </a:t>
            </a:r>
            <a:r>
              <a:rPr lang="he-IL" altLang="he-IL" sz="3200" dirty="0">
                <a:solidFill>
                  <a:srgbClr val="FF0000"/>
                </a:solidFill>
                <a:latin typeface="David" panose="020E0502060401010101" pitchFamily="34" charset="-79"/>
                <a:ea typeface="Calibri" panose="020F0502020204030204" pitchFamily="34" charset="0"/>
                <a:cs typeface="David" panose="020E0502060401010101" pitchFamily="34" charset="-79"/>
              </a:rPr>
              <a:t>שעות </a:t>
            </a:r>
            <a:r>
              <a:rPr lang="he-IL" altLang="he-IL" sz="3200" dirty="0">
                <a:solidFill>
                  <a:srgbClr val="000000"/>
                </a:solidFill>
                <a:latin typeface="David" panose="020E0502060401010101" pitchFamily="34" charset="-79"/>
                <a:ea typeface="Calibri" panose="020F0502020204030204" pitchFamily="34" charset="0"/>
                <a:cs typeface="David" panose="020E0502060401010101" pitchFamily="34" charset="-79"/>
              </a:rPr>
              <a:t>הצואה תהפוך לצהובה, סימן שכל </a:t>
            </a:r>
            <a:r>
              <a:rPr lang="he-IL" altLang="he-IL" sz="3200" dirty="0" err="1">
                <a:solidFill>
                  <a:srgbClr val="000000"/>
                </a:solidFill>
                <a:latin typeface="David" panose="020E0502060401010101" pitchFamily="34" charset="-79"/>
                <a:ea typeface="Calibri" panose="020F0502020204030204" pitchFamily="34" charset="0"/>
                <a:cs typeface="David" panose="020E0502060401010101" pitchFamily="34" charset="-79"/>
              </a:rPr>
              <a:t>המקוניום</a:t>
            </a:r>
            <a:r>
              <a:rPr lang="he-IL" altLang="he-IL" sz="3200" dirty="0">
                <a:solidFill>
                  <a:srgbClr val="000000"/>
                </a:solidFill>
                <a:latin typeface="David" panose="020E0502060401010101" pitchFamily="34" charset="-79"/>
                <a:ea typeface="Calibri" panose="020F0502020204030204" pitchFamily="34" charset="0"/>
                <a:cs typeface="David" panose="020E0502060401010101" pitchFamily="34" charset="-79"/>
              </a:rPr>
              <a:t> יצא וזו צואה שמקורה מחלב האם.</a:t>
            </a:r>
            <a:r>
              <a:rPr lang="he-IL" altLang="he-IL" sz="2400" dirty="0">
                <a:latin typeface="Calibri" panose="020F0502020204030204" pitchFamily="34" charset="0"/>
                <a:ea typeface="Calibri" panose="020F0502020204030204" pitchFamily="34" charset="0"/>
              </a:rPr>
              <a:t> </a:t>
            </a:r>
            <a:endParaRPr kumimoji="0" lang="en-US" altLang="he-IL" sz="3200" b="0" i="0" u="none" strike="noStrike" cap="none" normalizeH="0" baseline="0" dirty="0" smtClean="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Pct val="100000"/>
              <a:buFont typeface="+mj-lt"/>
              <a:buAutoNum type="arabicParenR"/>
              <a:tabLst/>
            </a:pP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6" name="Picture 35" descr="foaling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700" y="3017214"/>
            <a:ext cx="5234856" cy="335050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2" name="Rectangle 10"/>
          <p:cNvSpPr>
            <a:spLocks noChangeArrowheads="1"/>
          </p:cNvSpPr>
          <p:nvPr/>
        </p:nvSpPr>
        <p:spPr bwMode="auto">
          <a:xfrm>
            <a:off x="0" y="-66020"/>
            <a:ext cx="264817"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he-IL" altLang="he-IL" sz="1400" b="0" i="0" u="none"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endParaRPr>
          </a:p>
          <a:p>
            <a:pPr marL="0" marR="0" lvl="0" indent="0" algn="l" defTabSz="914400" rtl="1" eaLnBrk="0" fontAlgn="base" latinLnBrk="0" hangingPunct="0">
              <a:lnSpc>
                <a:spcPct val="100000"/>
              </a:lnSpc>
              <a:spcBef>
                <a:spcPct val="0"/>
              </a:spcBef>
              <a:spcAft>
                <a:spcPct val="0"/>
              </a:spcAft>
              <a:buClrTx/>
              <a:buSzTx/>
              <a:buFontTx/>
              <a:buNone/>
              <a:tabLst/>
            </a:pPr>
            <a:r>
              <a:rPr kumimoji="0" lang="he-IL" altLang="he-IL" sz="1400" b="0" i="0" u="none" strike="noStrike" cap="none" normalizeH="0" baseline="0" dirty="0" smtClean="0">
                <a:ln>
                  <a:noFill/>
                </a:ln>
                <a:solidFill>
                  <a:srgbClr val="000000"/>
                </a:solidFill>
                <a:effectLst/>
                <a:latin typeface="Calibri" panose="020F0502020204030204" pitchFamily="34" charset="0"/>
                <a:ea typeface="Calibri" panose="020F0502020204030204" pitchFamily="34" charset="0"/>
                <a:cs typeface="David" panose="020E0502060401010101" pitchFamily="34" charset="-79"/>
              </a:rPr>
              <a:t> </a:t>
            </a:r>
            <a:endParaRPr kumimoji="0" lang="en-US" altLang="he-IL" sz="16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he-IL" sz="16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t/>
            </a:r>
            <a:br>
              <a:rPr kumimoji="0" lang="en-US" altLang="he-IL" sz="1600" b="1" i="0" u="sng" strike="noStrike" cap="none" normalizeH="0" baseline="0" dirty="0" smtClean="0">
                <a:ln>
                  <a:noFill/>
                </a:ln>
                <a:solidFill>
                  <a:srgbClr val="000000"/>
                </a:solidFill>
                <a:effectLst/>
                <a:latin typeface="David" panose="020E0502060401010101" pitchFamily="34" charset="-79"/>
                <a:ea typeface="Calibri" panose="020F0502020204030204" pitchFamily="34" charset="0"/>
                <a:cs typeface="David" panose="020E0502060401010101" pitchFamily="34" charset="-79"/>
              </a:rPr>
            </a:br>
            <a:endParaRPr kumimoji="0" lang="en-US" altLang="he-IL"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pic>
        <p:nvPicPr>
          <p:cNvPr id="15372" name="Picture 12" descr="http://cdn.c.photoshelter.com/img-get/I0000.CRHUE6Cgos/s/600/600/WH1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249" y="2919860"/>
            <a:ext cx="5715000" cy="381000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קבוצה 13"/>
          <p:cNvGrpSpPr/>
          <p:nvPr/>
        </p:nvGrpSpPr>
        <p:grpSpPr>
          <a:xfrm>
            <a:off x="2329525" y="3190478"/>
            <a:ext cx="6096848" cy="4026347"/>
            <a:chOff x="2329525" y="3190478"/>
            <a:chExt cx="6096848" cy="4026347"/>
          </a:xfrm>
        </p:grpSpPr>
        <p:grpSp>
          <p:nvGrpSpPr>
            <p:cNvPr id="13" name="קבוצה 12"/>
            <p:cNvGrpSpPr/>
            <p:nvPr/>
          </p:nvGrpSpPr>
          <p:grpSpPr>
            <a:xfrm>
              <a:off x="2329525" y="3190478"/>
              <a:ext cx="6096848" cy="4026347"/>
              <a:chOff x="-420751" y="1742694"/>
              <a:chExt cx="3556000" cy="2400300"/>
            </a:xfrm>
          </p:grpSpPr>
          <p:pic>
            <p:nvPicPr>
              <p:cNvPr id="8" name="Picture 37" descr="http://www.piercecollege.edu/faculty/shapirls/meconium1.JPG"/>
              <p:cNvPicPr>
                <a:picLocks noChangeAspect="1" noChangeArrowheads="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420751" y="1742694"/>
                <a:ext cx="3556000" cy="21971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 name="Text Box 39"/>
              <p:cNvSpPr txBox="1">
                <a:spLocks noChangeArrowheads="1"/>
              </p:cNvSpPr>
              <p:nvPr/>
            </p:nvSpPr>
            <p:spPr bwMode="auto">
              <a:xfrm>
                <a:off x="1865249" y="3571494"/>
                <a:ext cx="10287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r" rtl="1">
                  <a:lnSpc>
                    <a:spcPct val="115000"/>
                  </a:lnSpc>
                  <a:spcAft>
                    <a:spcPts val="1000"/>
                  </a:spcAft>
                </a:pPr>
                <a:r>
                  <a:rPr lang="he-IL" sz="3200" b="1" dirty="0" err="1">
                    <a:solidFill>
                      <a:srgbClr val="333333"/>
                    </a:solidFill>
                    <a:effectLst/>
                    <a:latin typeface="Calibri" panose="020F0502020204030204" pitchFamily="34" charset="0"/>
                    <a:ea typeface="Calibri" panose="020F0502020204030204" pitchFamily="34" charset="0"/>
                    <a:cs typeface="Aharoni" panose="02010803020104030203" pitchFamily="2" charset="-79"/>
                  </a:rPr>
                  <a:t>מקוניום</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11" name="Line 40"/>
              <p:cNvCxnSpPr>
                <a:cxnSpLocks noChangeShapeType="1"/>
              </p:cNvCxnSpPr>
              <p:nvPr/>
            </p:nvCxnSpPr>
            <p:spPr bwMode="auto">
              <a:xfrm flipH="1" flipV="1">
                <a:off x="1636649" y="3228594"/>
                <a:ext cx="685800" cy="45720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9" name="Oval 38"/>
            <p:cNvSpPr>
              <a:spLocks noChangeArrowheads="1"/>
            </p:cNvSpPr>
            <p:nvPr/>
          </p:nvSpPr>
          <p:spPr bwMode="auto">
            <a:xfrm>
              <a:off x="4687747" y="4745620"/>
              <a:ext cx="1561179" cy="1261773"/>
            </a:xfrm>
            <a:prstGeom prst="ellipse">
              <a:avLst/>
            </a:prstGeom>
            <a:noFill/>
            <a:ln w="57150">
              <a:solidFill>
                <a:srgbClr val="FFFF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he-IL"/>
            </a:p>
          </p:txBody>
        </p:sp>
      </p:grpSp>
    </p:spTree>
    <p:extLst>
      <p:ext uri="{BB962C8B-B14F-4D97-AF65-F5344CB8AC3E}">
        <p14:creationId xmlns:p14="http://schemas.microsoft.com/office/powerpoint/2010/main" val="77457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par>
                          <p:cTn id="7" fill="hold">
                            <p:stCondLst>
                              <p:cond delay="0"/>
                            </p:stCondLst>
                            <p:childTnLst>
                              <p:par>
                                <p:cTn id="8" presetID="6" presetClass="entr" presetSubtype="16" fill="hold" nodeType="afterEffect">
                                  <p:stCondLst>
                                    <p:cond delay="500"/>
                                  </p:stCondLst>
                                  <p:childTnLst>
                                    <p:set>
                                      <p:cBhvr>
                                        <p:cTn id="9" dur="1" fill="hold">
                                          <p:stCondLst>
                                            <p:cond delay="0"/>
                                          </p:stCondLst>
                                        </p:cTn>
                                        <p:tgtEl>
                                          <p:spTgt spid="15372"/>
                                        </p:tgtEl>
                                        <p:attrNameLst>
                                          <p:attrName>style.visibility</p:attrName>
                                        </p:attrNameLst>
                                      </p:cBhvr>
                                      <p:to>
                                        <p:strVal val="visible"/>
                                      </p:to>
                                    </p:set>
                                    <p:animEffect transition="in" filter="circle(in)">
                                      <p:cBhvr>
                                        <p:cTn id="10" dur="2000"/>
                                        <p:tgtEl>
                                          <p:spTgt spid="15372"/>
                                        </p:tgtEl>
                                      </p:cBhvr>
                                    </p:animEffect>
                                  </p:childTnLst>
                                  <p:subTnLst>
                                    <p:set>
                                      <p:cBhvr override="childStyle">
                                        <p:cTn dur="1" fill="hold" display="0" masterRel="nextClick" afterEffect="1"/>
                                        <p:tgtEl>
                                          <p:spTgt spid="1537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par>
                          <p:cTn id="15" fill="hold">
                            <p:stCondLst>
                              <p:cond delay="0"/>
                            </p:stCondLst>
                            <p:childTnLst>
                              <p:par>
                                <p:cTn id="16" presetID="22" presetClass="entr" presetSubtype="8" fill="hold" nodeType="after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20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par>
                          <p:cTn id="23" fill="hold">
                            <p:stCondLst>
                              <p:cond delay="0"/>
                            </p:stCondLst>
                            <p:childTnLst>
                              <p:par>
                                <p:cTn id="24" presetID="16" presetClass="entr" presetSubtype="21"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inVertical)">
                                      <p:cBhvr>
                                        <p:cTn id="26" dur="20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323272" y="295563"/>
            <a:ext cx="11434617" cy="5601533"/>
          </a:xfrm>
          <a:prstGeom prst="rect">
            <a:avLst/>
          </a:prstGeom>
        </p:spPr>
        <p:txBody>
          <a:bodyPr wrap="square">
            <a:spAutoFit/>
          </a:bodyPr>
          <a:lstStyle/>
          <a:p>
            <a:pPr lvl="0">
              <a:lnSpc>
                <a:spcPct val="150000"/>
              </a:lnSpc>
              <a:tabLst>
                <a:tab pos="540385" algn="l"/>
              </a:tabLst>
            </a:pPr>
            <a:r>
              <a:rPr lang="he-IL" sz="3600" b="1" u="sng" dirty="0">
                <a:latin typeface="Calibri" panose="020F0502020204030204" pitchFamily="34" charset="0"/>
                <a:ea typeface="Calibri" panose="020F0502020204030204" pitchFamily="34" charset="0"/>
                <a:cs typeface="David" panose="020E0502060401010101" pitchFamily="34" charset="-79"/>
              </a:rPr>
              <a:t>דלקת ריאות בסייחים</a:t>
            </a:r>
            <a:r>
              <a:rPr lang="he-IL" sz="3600" dirty="0">
                <a:latin typeface="Calibri" panose="020F0502020204030204" pitchFamily="34" charset="0"/>
                <a:ea typeface="Calibri" panose="020F0502020204030204" pitchFamily="34" charset="0"/>
                <a:cs typeface="David" panose="020E0502060401010101" pitchFamily="34" charset="-79"/>
              </a:rPr>
              <a:t> –</a:t>
            </a:r>
            <a:r>
              <a:rPr lang="he-IL" dirty="0">
                <a:latin typeface="Calibri" panose="020F0502020204030204" pitchFamily="34" charset="0"/>
                <a:ea typeface="Calibri" panose="020F0502020204030204" pitchFamily="34" charset="0"/>
                <a:cs typeface="David" panose="020E0502060401010101" pitchFamily="34" charset="-79"/>
              </a:rPr>
              <a:t> </a:t>
            </a:r>
            <a:r>
              <a:rPr lang="he-IL" dirty="0" smtClean="0">
                <a:latin typeface="Calibri" panose="020F0502020204030204" pitchFamily="34" charset="0"/>
                <a:ea typeface="Calibri" panose="020F0502020204030204" pitchFamily="34" charset="0"/>
                <a:cs typeface="David" panose="020E0502060401010101" pitchFamily="34" charset="-79"/>
              </a:rPr>
              <a:t>(גורם </a:t>
            </a:r>
            <a:r>
              <a:rPr lang="he-IL" dirty="0">
                <a:latin typeface="Calibri" panose="020F0502020204030204" pitchFamily="34" charset="0"/>
                <a:ea typeface="Calibri" panose="020F0502020204030204" pitchFamily="34" charset="0"/>
                <a:cs typeface="David" panose="020E0502060401010101" pitchFamily="34" charset="-79"/>
              </a:rPr>
              <a:t>התמותה העיקרי בסייחים בגיל חודש-שישה חודשים. </a:t>
            </a:r>
            <a:r>
              <a:rPr lang="he-IL" dirty="0" smtClean="0">
                <a:latin typeface="Calibri" panose="020F0502020204030204" pitchFamily="34" charset="0"/>
                <a:ea typeface="Calibri" panose="020F0502020204030204" pitchFamily="34" charset="0"/>
                <a:cs typeface="David" panose="020E0502060401010101" pitchFamily="34" charset="-79"/>
              </a:rPr>
              <a:t>)</a:t>
            </a:r>
          </a:p>
          <a:p>
            <a:pPr lvl="0">
              <a:lnSpc>
                <a:spcPct val="15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הגורם: </a:t>
            </a:r>
            <a:r>
              <a:rPr lang="he-IL" sz="3200" dirty="0" smtClean="0">
                <a:latin typeface="Calibri" panose="020F0502020204030204" pitchFamily="34" charset="0"/>
                <a:ea typeface="Calibri" panose="020F0502020204030204" pitchFamily="34" charset="0"/>
                <a:cs typeface="David" panose="020E0502060401010101" pitchFamily="34" charset="-79"/>
              </a:rPr>
              <a:t>חיידקים</a:t>
            </a:r>
            <a:r>
              <a:rPr lang="he-IL" sz="3200" dirty="0">
                <a:latin typeface="Calibri" panose="020F0502020204030204" pitchFamily="34" charset="0"/>
                <a:ea typeface="Calibri" panose="020F0502020204030204" pitchFamily="34" charset="0"/>
                <a:cs typeface="David" panose="020E0502060401010101" pitchFamily="34" charset="-79"/>
              </a:rPr>
              <a:t>.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lvl="0">
              <a:lnSpc>
                <a:spcPct val="200000"/>
              </a:lnSpc>
              <a:tabLst>
                <a:tab pos="540385"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דלקת </a:t>
            </a:r>
            <a:r>
              <a:rPr lang="he-IL" sz="3200" dirty="0">
                <a:latin typeface="Calibri" panose="020F0502020204030204" pitchFamily="34" charset="0"/>
                <a:ea typeface="Calibri" panose="020F0502020204030204" pitchFamily="34" charset="0"/>
                <a:cs typeface="David" panose="020E0502060401010101" pitchFamily="34" charset="-79"/>
              </a:rPr>
              <a:t>ריאות יכולה להוביל לאילוח דם (זיהום בדם).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lvl="0">
              <a:lnSpc>
                <a:spcPct val="20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סימנים</a:t>
            </a:r>
            <a:r>
              <a:rPr lang="he-IL" sz="3200" b="1" dirty="0">
                <a:latin typeface="Calibri" panose="020F0502020204030204" pitchFamily="34" charset="0"/>
                <a:ea typeface="Calibri" panose="020F0502020204030204" pitchFamily="34" charset="0"/>
                <a:cs typeface="David" panose="020E0502060401010101" pitchFamily="34" charset="-79"/>
              </a:rPr>
              <a:t>:</a:t>
            </a:r>
            <a:r>
              <a:rPr lang="he-IL" sz="3200" dirty="0">
                <a:latin typeface="Calibri" panose="020F0502020204030204" pitchFamily="34" charset="0"/>
                <a:ea typeface="Calibri" panose="020F0502020204030204" pitchFamily="34" charset="0"/>
                <a:cs typeface="David" panose="020E0502060401010101" pitchFamily="34" charset="-79"/>
              </a:rPr>
              <a:t> עייפות, ירידה בתאבון, שיעול וקושי נשימתי.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lvl="0">
              <a:lnSpc>
                <a:spcPct val="20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אבחון: </a:t>
            </a:r>
            <a:r>
              <a:rPr lang="he-IL" sz="3200" dirty="0" smtClean="0">
                <a:latin typeface="Calibri" panose="020F0502020204030204" pitchFamily="34" charset="0"/>
                <a:ea typeface="Calibri" panose="020F0502020204030204" pitchFamily="34" charset="0"/>
                <a:cs typeface="David" panose="020E0502060401010101" pitchFamily="34" charset="-79"/>
              </a:rPr>
              <a:t>צילום </a:t>
            </a:r>
            <a:r>
              <a:rPr lang="he-IL" sz="3200" dirty="0">
                <a:latin typeface="Calibri" panose="020F0502020204030204" pitchFamily="34" charset="0"/>
                <a:ea typeface="Calibri" panose="020F0502020204030204" pitchFamily="34" charset="0"/>
                <a:cs typeface="David" panose="020E0502060401010101" pitchFamily="34" charset="-79"/>
              </a:rPr>
              <a:t>רנטגן ואיסוף דוגמיות נוזל מהריאות.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lvl="0">
              <a:lnSpc>
                <a:spcPct val="200000"/>
              </a:lnSpc>
              <a:tabLst>
                <a:tab pos="540385" algn="l"/>
              </a:tabLst>
            </a:pPr>
            <a:r>
              <a:rPr lang="he-IL" sz="3200" b="1" dirty="0" smtClean="0">
                <a:latin typeface="Calibri" panose="020F0502020204030204" pitchFamily="34" charset="0"/>
                <a:ea typeface="Calibri" panose="020F0502020204030204" pitchFamily="34" charset="0"/>
                <a:cs typeface="David" panose="020E0502060401010101" pitchFamily="34" charset="-79"/>
              </a:rPr>
              <a:t>הטיפול: </a:t>
            </a:r>
            <a:r>
              <a:rPr lang="he-IL" sz="3200" dirty="0" smtClean="0">
                <a:latin typeface="Calibri" panose="020F0502020204030204" pitchFamily="34" charset="0"/>
                <a:ea typeface="Calibri" panose="020F0502020204030204" pitchFamily="34" charset="0"/>
                <a:cs typeface="David" panose="020E0502060401010101" pitchFamily="34" charset="-79"/>
              </a:rPr>
              <a:t>באנטיביוטיקה ומנוחה</a:t>
            </a:r>
            <a:r>
              <a:rPr lang="he-IL" sz="3200" dirty="0">
                <a:latin typeface="Calibri" panose="020F0502020204030204" pitchFamily="34" charset="0"/>
                <a:ea typeface="Calibri" panose="020F0502020204030204" pitchFamily="34" charset="0"/>
                <a:cs typeface="David" panose="020E0502060401010101" pitchFamily="34" charset="-79"/>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7650" name="Picture 2" descr="http://www.petmd.com/sites/default/files/charlie_blasto_xra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992" y="3646636"/>
            <a:ext cx="4151426" cy="323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367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iterate type="wd">
                                    <p:tmAbs val="500"/>
                                  </p:iterate>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par>
                          <p:cTn id="19" fill="hold">
                            <p:stCondLst>
                              <p:cond delay="0"/>
                            </p:stCondLst>
                            <p:childTnLst>
                              <p:par>
                                <p:cTn id="20" presetID="16" presetClass="entr" presetSubtype="42" fill="hold" nodeType="afterEffect">
                                  <p:stCondLst>
                                    <p:cond delay="500"/>
                                  </p:stCondLst>
                                  <p:childTnLst>
                                    <p:set>
                                      <p:cBhvr>
                                        <p:cTn id="21" dur="1" fill="hold">
                                          <p:stCondLst>
                                            <p:cond delay="0"/>
                                          </p:stCondLst>
                                        </p:cTn>
                                        <p:tgtEl>
                                          <p:spTgt spid="27650"/>
                                        </p:tgtEl>
                                        <p:attrNameLst>
                                          <p:attrName>style.visibility</p:attrName>
                                        </p:attrNameLst>
                                      </p:cBhvr>
                                      <p:to>
                                        <p:strVal val="visible"/>
                                      </p:to>
                                    </p:set>
                                    <p:animEffect transition="in" filter="barn(outHorizontal)">
                                      <p:cBhvr>
                                        <p:cTn id="22" dur="3000"/>
                                        <p:tgtEl>
                                          <p:spTgt spid="2765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184995"/>
            <a:ext cx="12116586" cy="6032421"/>
          </a:xfrm>
          <a:prstGeom prst="rect">
            <a:avLst/>
          </a:prstGeom>
        </p:spPr>
        <p:txBody>
          <a:bodyPr wrap="square">
            <a:spAutoFit/>
          </a:bodyPr>
          <a:lstStyle/>
          <a:p>
            <a:pPr algn="just">
              <a:lnSpc>
                <a:spcPct val="150000"/>
              </a:lnSpc>
              <a:spcAft>
                <a:spcPts val="1000"/>
              </a:spcAft>
            </a:pPr>
            <a:r>
              <a:rPr lang="he-IL" sz="3200" b="1" u="sng" dirty="0">
                <a:solidFill>
                  <a:srgbClr val="000000"/>
                </a:solidFill>
                <a:latin typeface="Calibri" panose="020F0502020204030204" pitchFamily="34" charset="0"/>
                <a:ea typeface="Calibri" panose="020F0502020204030204" pitchFamily="34" charset="0"/>
                <a:cs typeface="David" panose="020E0502060401010101" pitchFamily="34" charset="-79"/>
              </a:rPr>
              <a:t>טיפול בסייח</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spcAft>
                <a:spcPts val="1000"/>
              </a:spcAft>
              <a:buFont typeface="Wingdings" panose="05000000000000000000" pitchFamily="2" charset="2"/>
              <a:buChar char="q"/>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הסייח צריך לינוק או לקבל </a:t>
            </a:r>
            <a:r>
              <a:rPr lang="he-IL" sz="3200" dirty="0" err="1" smtClean="0">
                <a:solidFill>
                  <a:srgbClr val="000000"/>
                </a:solidFill>
                <a:latin typeface="Calibri" panose="020F0502020204030204" pitchFamily="34" charset="0"/>
                <a:ea typeface="Calibri" panose="020F0502020204030204" pitchFamily="34" charset="0"/>
                <a:cs typeface="David" panose="020E0502060401010101" pitchFamily="34" charset="-79"/>
              </a:rPr>
              <a:t>קולוסטרום</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 </a:t>
            </a:r>
          </a:p>
          <a:p>
            <a:pPr marL="457200" indent="-457200" algn="just">
              <a:spcAft>
                <a:spcPts val="1000"/>
              </a:spcAft>
              <a:buFont typeface="Wingdings" panose="05000000000000000000" pitchFamily="2" charset="2"/>
              <a:buChar char="q"/>
            </a:pPr>
            <a:r>
              <a:rPr lang="he-IL" sz="3200" dirty="0" err="1" smtClean="0">
                <a:solidFill>
                  <a:srgbClr val="000000"/>
                </a:solidFill>
                <a:latin typeface="Calibri" panose="020F0502020204030204" pitchFamily="34" charset="0"/>
                <a:ea typeface="Calibri" panose="020F0502020204030204" pitchFamily="34" charset="0"/>
                <a:cs typeface="David" panose="020E0502060401010101" pitchFamily="34" charset="-79"/>
              </a:rPr>
              <a:t>הקולוסטרום</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 נספג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בדופן מעי הסייח בצורה מיטבית במהלך 8 השעות הראשונות לחיי </a:t>
            </a: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הסייח. </a:t>
            </a:r>
          </a:p>
          <a:p>
            <a:pPr marL="457200" indent="-457200" algn="just">
              <a:spcAft>
                <a:spcPts val="1000"/>
              </a:spcAft>
              <a:buFont typeface="Wingdings" panose="05000000000000000000" pitchFamily="2" charset="2"/>
              <a:buChar char="q"/>
            </a:pPr>
            <a:r>
              <a:rPr lang="he-IL" sz="3200" dirty="0" smtClean="0">
                <a:solidFill>
                  <a:srgbClr val="FF0000"/>
                </a:solidFill>
                <a:latin typeface="Calibri" panose="020F0502020204030204" pitchFamily="34" charset="0"/>
                <a:ea typeface="Calibri" panose="020F0502020204030204" pitchFamily="34" charset="0"/>
                <a:cs typeface="David" panose="020E0502060401010101" pitchFamily="34" charset="-79"/>
              </a:rPr>
              <a:t>24 שעות לאחר ההמלטה נחסמת </a:t>
            </a:r>
            <a:r>
              <a:rPr lang="he-IL" sz="3200" dirty="0">
                <a:solidFill>
                  <a:srgbClr val="FF0000"/>
                </a:solidFill>
                <a:latin typeface="Calibri" panose="020F0502020204030204" pitchFamily="34" charset="0"/>
                <a:ea typeface="Calibri" panose="020F0502020204030204" pitchFamily="34" charset="0"/>
                <a:cs typeface="David" panose="020E0502060401010101" pitchFamily="34" charset="-79"/>
              </a:rPr>
              <a:t>אפשרות זו. </a:t>
            </a:r>
            <a:endParaRPr lang="he-IL" sz="3200" dirty="0" smtClean="0">
              <a:solidFill>
                <a:srgbClr val="FF0000"/>
              </a:solidFill>
              <a:latin typeface="Calibri" panose="020F0502020204030204" pitchFamily="34" charset="0"/>
              <a:ea typeface="Calibri" panose="020F0502020204030204" pitchFamily="34" charset="0"/>
              <a:cs typeface="David" panose="020E0502060401010101" pitchFamily="34" charset="-79"/>
            </a:endParaRPr>
          </a:p>
          <a:p>
            <a:pPr marL="457200" indent="-457200" algn="just">
              <a:spcAft>
                <a:spcPts val="1000"/>
              </a:spcAft>
              <a:buFont typeface="Wingdings" panose="05000000000000000000" pitchFamily="2" charset="2"/>
              <a:buChar char="q"/>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הסייח צריך לינוק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לפחות ליטר או שניים של </a:t>
            </a:r>
            <a:r>
              <a:rPr lang="he-IL" sz="3200" dirty="0" err="1">
                <a:solidFill>
                  <a:srgbClr val="000000"/>
                </a:solidFill>
                <a:latin typeface="Calibri" panose="020F0502020204030204" pitchFamily="34" charset="0"/>
                <a:ea typeface="Calibri" panose="020F0502020204030204" pitchFamily="34" charset="0"/>
                <a:cs typeface="David" panose="020E0502060401010101" pitchFamily="34" charset="-79"/>
              </a:rPr>
              <a:t>קולוסטרום</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spcAft>
                <a:spcPts val="1000"/>
              </a:spcAft>
              <a:buFont typeface="Wingdings" panose="05000000000000000000" pitchFamily="2" charset="2"/>
              <a:buChar char="q"/>
            </a:pP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 חשוב שהסוסה והסייח יהיו לבד ללא הפרעה אלא רק עם השגחה כדי לאפשר לסוסה להיקשר לסייח שלה.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indent="-457200" algn="just">
              <a:spcAft>
                <a:spcPts val="1000"/>
              </a:spcAft>
              <a:buFont typeface="Wingdings" panose="05000000000000000000" pitchFamily="2" charset="2"/>
              <a:buChar char="q"/>
            </a:pPr>
            <a:r>
              <a:rPr lang="he-IL" sz="3200" dirty="0" smtClean="0">
                <a:solidFill>
                  <a:srgbClr val="000000"/>
                </a:solidFill>
                <a:latin typeface="Calibri" panose="020F0502020204030204" pitchFamily="34" charset="0"/>
                <a:ea typeface="Calibri" panose="020F0502020204030204" pitchFamily="34" charset="0"/>
                <a:cs typeface="David" panose="020E0502060401010101" pitchFamily="34" charset="-79"/>
              </a:rPr>
              <a:t>חשוב </a:t>
            </a:r>
            <a:r>
              <a:rPr lang="he-IL" sz="3200" dirty="0">
                <a:solidFill>
                  <a:srgbClr val="000000"/>
                </a:solidFill>
                <a:latin typeface="Calibri" panose="020F0502020204030204" pitchFamily="34" charset="0"/>
                <a:ea typeface="Calibri" panose="020F0502020204030204" pitchFamily="34" charset="0"/>
                <a:cs typeface="David" panose="020E0502060401010101" pitchFamily="34" charset="-79"/>
              </a:rPr>
              <a:t>מאד לטבול את הטבור בחומר חיטוי בהזדמנות הראשונה ולהמשיך לחטא פעמיים ביום, למשך יומיים-שלושה.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4578" name="Picture 2" descr="http://www.miniatureventures.com/jeffie/jeffiebottlefeeding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521124" cy="4166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619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rgbClr val="B2B2B2"/>
                                      </p:to>
                                    </p:animClr>
                                  </p:subTnLst>
                                </p:cTn>
                              </p:par>
                            </p:childTnLst>
                          </p:cTn>
                        </p:par>
                        <p:par>
                          <p:cTn id="7" fill="hold">
                            <p:stCondLst>
                              <p:cond delay="0"/>
                            </p:stCondLst>
                            <p:childTnLst>
                              <p:par>
                                <p:cTn id="8" presetID="22" presetClass="entr" presetSubtype="8" fill="hold" nodeType="afterEffect">
                                  <p:stCondLst>
                                    <p:cond delay="500"/>
                                  </p:stCondLst>
                                  <p:childTnLst>
                                    <p:set>
                                      <p:cBhvr>
                                        <p:cTn id="9" dur="1" fill="hold">
                                          <p:stCondLst>
                                            <p:cond delay="0"/>
                                          </p:stCondLst>
                                        </p:cTn>
                                        <p:tgtEl>
                                          <p:spTgt spid="24578"/>
                                        </p:tgtEl>
                                        <p:attrNameLst>
                                          <p:attrName>style.visibility</p:attrName>
                                        </p:attrNameLst>
                                      </p:cBhvr>
                                      <p:to>
                                        <p:strVal val="visible"/>
                                      </p:to>
                                    </p:set>
                                    <p:animEffect transition="in" filter="wipe(left)">
                                      <p:cBhvr>
                                        <p:cTn id="10" dur="2000"/>
                                        <p:tgtEl>
                                          <p:spTgt spid="24578"/>
                                        </p:tgtEl>
                                      </p:cBhvr>
                                    </p:animEffect>
                                  </p:childTnLst>
                                  <p:subTnLst>
                                    <p:set>
                                      <p:cBhvr override="childStyle">
                                        <p:cTn dur="1" fill="hold" display="0" masterRel="nextClick" afterEffect="1"/>
                                        <p:tgtEl>
                                          <p:spTgt spid="2457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B2B2B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4" end="4"/>
                                            </p:txEl>
                                          </p:spTgt>
                                        </p:tgtEl>
                                        <p:attrNameLst>
                                          <p:attrName>ppt_c</p:attrName>
                                        </p:attrNameLst>
                                      </p:cBhvr>
                                      <p:to>
                                        <a:srgbClr val="B2B2B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5" end="5"/>
                                            </p:txEl>
                                          </p:spTgt>
                                        </p:tgtEl>
                                        <p:attrNameLst>
                                          <p:attrName>ppt_c</p:attrName>
                                        </p:attrNameLst>
                                      </p:cBhvr>
                                      <p:to>
                                        <a:srgbClr val="B2B2B2"/>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526473" y="295564"/>
            <a:ext cx="11406909" cy="5755422"/>
          </a:xfrm>
          <a:prstGeom prst="rect">
            <a:avLst/>
          </a:prstGeom>
        </p:spPr>
        <p:txBody>
          <a:bodyPr wrap="square">
            <a:spAutoFit/>
          </a:bodyPr>
          <a:lstStyle/>
          <a:p>
            <a:pPr>
              <a:lnSpc>
                <a:spcPct val="150000"/>
              </a:lnSpc>
            </a:pPr>
            <a:r>
              <a:rPr lang="he-IL" sz="3200" b="1" u="sng" dirty="0">
                <a:ea typeface="Calibri" panose="020F0502020204030204" pitchFamily="34" charset="0"/>
                <a:cs typeface="David" panose="020E0502060401010101" pitchFamily="34" charset="-79"/>
              </a:rPr>
              <a:t>שלשול </a:t>
            </a:r>
            <a:endParaRPr lang="he-IL" sz="3200" b="1" u="sng" dirty="0" smtClean="0">
              <a:ea typeface="Calibri" panose="020F0502020204030204" pitchFamily="34" charset="0"/>
              <a:cs typeface="David" panose="020E0502060401010101" pitchFamily="34" charset="-79"/>
            </a:endParaRPr>
          </a:p>
          <a:p>
            <a:pPr>
              <a:lnSpc>
                <a:spcPct val="150000"/>
              </a:lnSpc>
            </a:pPr>
            <a:r>
              <a:rPr lang="he-IL" sz="3200" dirty="0" smtClean="0">
                <a:ea typeface="Calibri" panose="020F0502020204030204" pitchFamily="34" charset="0"/>
                <a:cs typeface="David" panose="020E0502060401010101" pitchFamily="34" charset="-79"/>
              </a:rPr>
              <a:t>קיימות </a:t>
            </a:r>
            <a:r>
              <a:rPr lang="he-IL" sz="3200" dirty="0">
                <a:ea typeface="Calibri" panose="020F0502020204030204" pitchFamily="34" charset="0"/>
                <a:cs typeface="David" panose="020E0502060401010101" pitchFamily="34" charset="-79"/>
              </a:rPr>
              <a:t>סיבות מגוונות לשלשול. </a:t>
            </a:r>
            <a:endParaRPr lang="he-IL" sz="3200" dirty="0" smtClean="0">
              <a:ea typeface="Calibri" panose="020F0502020204030204" pitchFamily="34" charset="0"/>
              <a:cs typeface="David" panose="020E0502060401010101" pitchFamily="34" charset="-79"/>
            </a:endParaRPr>
          </a:p>
          <a:p>
            <a:pPr>
              <a:lnSpc>
                <a:spcPct val="150000"/>
              </a:lnSpc>
            </a:pPr>
            <a:r>
              <a:rPr lang="he-IL" sz="3200" dirty="0" smtClean="0">
                <a:ea typeface="Calibri" panose="020F0502020204030204" pitchFamily="34" charset="0"/>
                <a:cs typeface="David" panose="020E0502060401010101" pitchFamily="34" charset="-79"/>
              </a:rPr>
              <a:t>שלשול </a:t>
            </a:r>
            <a:r>
              <a:rPr lang="he-IL" sz="3200" dirty="0">
                <a:ea typeface="Calibri" panose="020F0502020204030204" pitchFamily="34" charset="0"/>
                <a:cs typeface="David" panose="020E0502060401010101" pitchFamily="34" charset="-79"/>
              </a:rPr>
              <a:t>הוא הסימן הנפוץ ביותר לאילוח </a:t>
            </a:r>
            <a:r>
              <a:rPr lang="he-IL" sz="3200" dirty="0" smtClean="0">
                <a:ea typeface="Calibri" panose="020F0502020204030204" pitchFamily="34" charset="0"/>
                <a:cs typeface="David" panose="020E0502060401010101" pitchFamily="34" charset="-79"/>
              </a:rPr>
              <a:t>דם.</a:t>
            </a:r>
          </a:p>
          <a:p>
            <a:pPr>
              <a:lnSpc>
                <a:spcPct val="150000"/>
              </a:lnSpc>
            </a:pPr>
            <a:r>
              <a:rPr lang="he-IL" sz="3200" b="1" dirty="0" smtClean="0">
                <a:ea typeface="Calibri" panose="020F0502020204030204" pitchFamily="34" charset="0"/>
                <a:cs typeface="David" panose="020E0502060401010101" pitchFamily="34" charset="-79"/>
              </a:rPr>
              <a:t>גורמים:</a:t>
            </a:r>
            <a:r>
              <a:rPr lang="he-IL" sz="3200" dirty="0" smtClean="0">
                <a:ea typeface="Calibri" panose="020F0502020204030204" pitchFamily="34" charset="0"/>
                <a:cs typeface="David" panose="020E0502060401010101" pitchFamily="34" charset="-79"/>
              </a:rPr>
              <a:t> </a:t>
            </a:r>
          </a:p>
          <a:p>
            <a:pPr marL="457200" indent="-457200">
              <a:lnSpc>
                <a:spcPct val="150000"/>
              </a:lnSpc>
              <a:buFont typeface="Arial" panose="020B0604020202020204" pitchFamily="34" charset="0"/>
              <a:buChar char="•"/>
            </a:pPr>
            <a:r>
              <a:rPr lang="he-IL" sz="3200" dirty="0" smtClean="0">
                <a:ea typeface="Calibri" panose="020F0502020204030204" pitchFamily="34" charset="0"/>
                <a:cs typeface="David" panose="020E0502060401010101" pitchFamily="34" charset="-79"/>
              </a:rPr>
              <a:t>הדבקות </a:t>
            </a:r>
            <a:r>
              <a:rPr lang="he-IL" sz="3200" dirty="0">
                <a:ea typeface="Calibri" panose="020F0502020204030204" pitchFamily="34" charset="0"/>
                <a:cs typeface="David" panose="020E0502060401010101" pitchFamily="34" charset="-79"/>
              </a:rPr>
              <a:t>בחיידקים כסלמונלה, </a:t>
            </a:r>
            <a:r>
              <a:rPr lang="he-IL" sz="3200" dirty="0" err="1">
                <a:ea typeface="Calibri" panose="020F0502020204030204" pitchFamily="34" charset="0"/>
                <a:cs typeface="David" panose="020E0502060401010101" pitchFamily="34" charset="-79"/>
              </a:rPr>
              <a:t>רוטה</a:t>
            </a:r>
            <a:r>
              <a:rPr lang="he-IL" sz="3200" dirty="0">
                <a:ea typeface="Calibri" panose="020F0502020204030204" pitchFamily="34" charset="0"/>
                <a:cs typeface="David" panose="020E0502060401010101" pitchFamily="34" charset="-79"/>
              </a:rPr>
              <a:t> </a:t>
            </a:r>
            <a:endParaRPr lang="he-IL" sz="3200" dirty="0" smtClean="0">
              <a:ea typeface="Calibri" panose="020F0502020204030204" pitchFamily="34" charset="0"/>
              <a:cs typeface="David" panose="020E0502060401010101" pitchFamily="34" charset="-79"/>
            </a:endParaRPr>
          </a:p>
          <a:p>
            <a:pPr marL="457200" indent="-457200">
              <a:lnSpc>
                <a:spcPct val="150000"/>
              </a:lnSpc>
              <a:buFont typeface="Arial" panose="020B0604020202020204" pitchFamily="34" charset="0"/>
              <a:buChar char="•"/>
            </a:pPr>
            <a:r>
              <a:rPr lang="he-IL" sz="3200" dirty="0" smtClean="0">
                <a:ea typeface="Calibri" panose="020F0502020204030204" pitchFamily="34" charset="0"/>
                <a:cs typeface="David" panose="020E0502060401010101" pitchFamily="34" charset="-79"/>
              </a:rPr>
              <a:t>מגע </a:t>
            </a:r>
            <a:r>
              <a:rPr lang="he-IL" sz="3200" dirty="0">
                <a:ea typeface="Calibri" panose="020F0502020204030204" pitchFamily="34" charset="0"/>
                <a:cs typeface="David" panose="020E0502060401010101" pitchFamily="34" charset="-79"/>
              </a:rPr>
              <a:t>עם טפילי מעיים. </a:t>
            </a:r>
            <a:endParaRPr lang="he-IL" sz="3200" dirty="0" smtClean="0">
              <a:ea typeface="Calibri" panose="020F0502020204030204" pitchFamily="34" charset="0"/>
              <a:cs typeface="David" panose="020E0502060401010101" pitchFamily="34" charset="-79"/>
            </a:endParaRPr>
          </a:p>
          <a:p>
            <a:pPr marL="457200" indent="-457200">
              <a:lnSpc>
                <a:spcPct val="150000"/>
              </a:lnSpc>
              <a:buFont typeface="Arial" panose="020B0604020202020204" pitchFamily="34" charset="0"/>
              <a:buChar char="•"/>
            </a:pPr>
            <a:r>
              <a:rPr lang="he-IL" sz="3200" dirty="0" smtClean="0">
                <a:latin typeface="David" panose="020E0502060401010101" pitchFamily="34" charset="-79"/>
                <a:ea typeface="Calibri" panose="020F0502020204030204" pitchFamily="34" charset="0"/>
                <a:cs typeface="David" panose="020E0502060401010101" pitchFamily="34" charset="-79"/>
              </a:rPr>
              <a:t>שלשול </a:t>
            </a:r>
            <a:r>
              <a:rPr lang="he-IL" sz="3200" dirty="0">
                <a:latin typeface="David" panose="020E0502060401010101" pitchFamily="34" charset="-79"/>
                <a:ea typeface="Calibri" panose="020F0502020204030204" pitchFamily="34" charset="0"/>
                <a:cs typeface="David" panose="020E0502060401010101" pitchFamily="34" charset="-79"/>
              </a:rPr>
              <a:t>בזמן ייחום </a:t>
            </a:r>
            <a:r>
              <a:rPr lang="he-IL" sz="3200" dirty="0" smtClean="0">
                <a:latin typeface="David" panose="020E0502060401010101" pitchFamily="34" charset="-79"/>
                <a:ea typeface="Calibri" panose="020F0502020204030204" pitchFamily="34" charset="0"/>
                <a:cs typeface="David" panose="020E0502060401010101" pitchFamily="34" charset="-79"/>
              </a:rPr>
              <a:t>האם </a:t>
            </a:r>
            <a:r>
              <a:rPr lang="he-IL" sz="3200" dirty="0" smtClean="0">
                <a:latin typeface="David" panose="020E0502060401010101" pitchFamily="34" charset="-79"/>
                <a:ea typeface="Calibri" panose="020F0502020204030204" pitchFamily="34" charset="0"/>
              </a:rPr>
              <a:t>- </a:t>
            </a:r>
            <a:r>
              <a:rPr lang="en-US" sz="3200" dirty="0" smtClean="0">
                <a:latin typeface="David" panose="020E0502060401010101" pitchFamily="34" charset="-79"/>
                <a:ea typeface="Calibri" panose="020F0502020204030204" pitchFamily="34" charset="0"/>
              </a:rPr>
              <a:t>FOAL </a:t>
            </a:r>
            <a:r>
              <a:rPr lang="en-US" sz="3200" dirty="0">
                <a:latin typeface="David" panose="020E0502060401010101" pitchFamily="34" charset="-79"/>
                <a:ea typeface="Calibri" panose="020F0502020204030204" pitchFamily="34" charset="0"/>
              </a:rPr>
              <a:t>HEAT DIARRHEA</a:t>
            </a:r>
            <a:r>
              <a:rPr lang="he-IL" sz="3200" dirty="0">
                <a:latin typeface="David" panose="020E0502060401010101" pitchFamily="34" charset="-79"/>
                <a:ea typeface="Calibri" panose="020F0502020204030204" pitchFamily="34" charset="0"/>
              </a:rPr>
              <a:t> </a:t>
            </a:r>
            <a:endParaRPr lang="he-IL" sz="3200" dirty="0"/>
          </a:p>
          <a:p>
            <a:endParaRPr lang="he-IL" sz="3200" dirty="0"/>
          </a:p>
        </p:txBody>
      </p:sp>
    </p:spTree>
    <p:extLst>
      <p:ext uri="{BB962C8B-B14F-4D97-AF65-F5344CB8AC3E}">
        <p14:creationId xmlns:p14="http://schemas.microsoft.com/office/powerpoint/2010/main" val="81301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149231"/>
            <a:ext cx="11970326" cy="6935232"/>
          </a:xfrm>
          <a:prstGeom prst="rect">
            <a:avLst/>
          </a:prstGeom>
        </p:spPr>
        <p:txBody>
          <a:bodyPr wrap="square">
            <a:spAutoFit/>
          </a:bodyPr>
          <a:lstStyle/>
          <a:p>
            <a:pPr algn="ctr">
              <a:lnSpc>
                <a:spcPct val="150000"/>
              </a:lnSpc>
              <a:spcAft>
                <a:spcPts val="1000"/>
              </a:spcAft>
            </a:pPr>
            <a:r>
              <a:rPr lang="he-IL" sz="4400" b="1" u="sng" dirty="0">
                <a:solidFill>
                  <a:srgbClr val="FF0000"/>
                </a:solidFill>
                <a:latin typeface="Calibri" panose="020F0502020204030204" pitchFamily="34" charset="0"/>
                <a:ea typeface="Calibri" panose="020F0502020204030204" pitchFamily="34" charset="0"/>
                <a:cs typeface="David" panose="020E0502060401010101" pitchFamily="34" charset="-79"/>
              </a:rPr>
              <a:t>תולעים </a:t>
            </a:r>
            <a:r>
              <a:rPr lang="he-IL" sz="4400" b="1" u="sng" dirty="0" err="1">
                <a:solidFill>
                  <a:srgbClr val="FF0000"/>
                </a:solidFill>
                <a:latin typeface="Calibri" panose="020F0502020204030204" pitchFamily="34" charset="0"/>
                <a:ea typeface="Calibri" panose="020F0502020204030204" pitchFamily="34" charset="0"/>
                <a:cs typeface="David" panose="020E0502060401010101" pitchFamily="34" charset="-79"/>
              </a:rPr>
              <a:t>ותילוע</a:t>
            </a:r>
            <a:endParaRPr lang="en-US" sz="4400" dirty="0">
              <a:solidFill>
                <a:srgbClr val="FF0000"/>
              </a:solidFill>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tabLst>
                <a:tab pos="130810" algn="l"/>
              </a:tabLst>
            </a:pPr>
            <a:r>
              <a:rPr lang="he-IL" sz="3200" dirty="0">
                <a:latin typeface="Calibri" panose="020F0502020204030204" pitchFamily="34" charset="0"/>
                <a:ea typeface="Calibri" panose="020F0502020204030204" pitchFamily="34" charset="0"/>
                <a:cs typeface="David" panose="020E0502060401010101" pitchFamily="34" charset="-79"/>
              </a:rPr>
              <a:t>קיימים למעלה מ- 150 סוגים שונים של תולעים התוקפות סוסים.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רוב </a:t>
            </a:r>
            <a:r>
              <a:rPr lang="he-IL" sz="3200" dirty="0">
                <a:latin typeface="Calibri" panose="020F0502020204030204" pitchFamily="34" charset="0"/>
                <a:ea typeface="Calibri" panose="020F0502020204030204" pitchFamily="34" charset="0"/>
                <a:cs typeface="David" panose="020E0502060401010101" pitchFamily="34" charset="-79"/>
              </a:rPr>
              <a:t>התולעים אינן </a:t>
            </a:r>
            <a:r>
              <a:rPr lang="he-IL" sz="3200" dirty="0" smtClean="0">
                <a:latin typeface="Calibri" panose="020F0502020204030204" pitchFamily="34" charset="0"/>
                <a:ea typeface="Calibri" panose="020F0502020204030204" pitchFamily="34" charset="0"/>
                <a:cs typeface="David" panose="020E0502060401010101" pitchFamily="34" charset="-79"/>
              </a:rPr>
              <a:t>מזיקות, </a:t>
            </a:r>
            <a:r>
              <a:rPr lang="he-IL" sz="3200" dirty="0">
                <a:latin typeface="Calibri" panose="020F0502020204030204" pitchFamily="34" charset="0"/>
                <a:ea typeface="Calibri" panose="020F0502020204030204" pitchFamily="34" charset="0"/>
                <a:cs typeface="David" panose="020E0502060401010101" pitchFamily="34" charset="-79"/>
              </a:rPr>
              <a:t>אך חלקן עלולות לגרום לנזקים חמורים </a:t>
            </a:r>
            <a:r>
              <a:rPr lang="he-IL" sz="3200" dirty="0" smtClean="0">
                <a:latin typeface="Calibri" panose="020F0502020204030204" pitchFamily="34" charset="0"/>
                <a:ea typeface="Calibri" panose="020F0502020204030204" pitchFamily="34" charset="0"/>
                <a:cs typeface="David" panose="020E0502060401010101" pitchFamily="34" charset="-79"/>
              </a:rPr>
              <a:t>כגון: </a:t>
            </a:r>
          </a:p>
          <a:p>
            <a:pPr marL="342900" indent="-342900">
              <a:lnSpc>
                <a:spcPct val="150000"/>
              </a:lnSpc>
              <a:spcAft>
                <a:spcPts val="1000"/>
              </a:spcAft>
              <a:buFont typeface="Arial" panose="020B0604020202020204" pitchFamily="34" charset="0"/>
              <a:buChar char="•"/>
              <a:tabLst>
                <a:tab pos="130810" algn="l"/>
              </a:tabLst>
            </a:pPr>
            <a:r>
              <a:rPr lang="he-IL" sz="2400" b="1" dirty="0" smtClean="0">
                <a:latin typeface="Calibri" panose="020F0502020204030204" pitchFamily="34" charset="0"/>
                <a:ea typeface="Calibri" panose="020F0502020204030204" pitchFamily="34" charset="0"/>
                <a:cs typeface="David" panose="020E0502060401010101" pitchFamily="34" charset="-79"/>
              </a:rPr>
              <a:t>דיכוי </a:t>
            </a:r>
            <a:r>
              <a:rPr lang="he-IL" sz="2400" b="1" dirty="0">
                <a:latin typeface="Calibri" panose="020F0502020204030204" pitchFamily="34" charset="0"/>
                <a:ea typeface="Calibri" panose="020F0502020204030204" pitchFamily="34" charset="0"/>
                <a:cs typeface="David" panose="020E0502060401010101" pitchFamily="34" charset="-79"/>
              </a:rPr>
              <a:t>צמיחה של </a:t>
            </a:r>
            <a:r>
              <a:rPr lang="he-IL" sz="2400" b="1" dirty="0" smtClean="0">
                <a:latin typeface="Calibri" panose="020F0502020204030204" pitchFamily="34" charset="0"/>
                <a:ea typeface="Calibri" panose="020F0502020204030204" pitchFamily="34" charset="0"/>
                <a:cs typeface="David" panose="020E0502060401010101" pitchFamily="34" charset="-79"/>
              </a:rPr>
              <a:t>סייחים</a:t>
            </a:r>
          </a:p>
          <a:p>
            <a:pPr marL="342900" indent="-342900">
              <a:lnSpc>
                <a:spcPct val="150000"/>
              </a:lnSpc>
              <a:spcAft>
                <a:spcPts val="1000"/>
              </a:spcAft>
              <a:buFont typeface="Arial" panose="020B0604020202020204" pitchFamily="34" charset="0"/>
              <a:buChar char="•"/>
              <a:tabLst>
                <a:tab pos="130810" algn="l"/>
              </a:tabLst>
            </a:pPr>
            <a:r>
              <a:rPr lang="he-IL" sz="2400" b="1" dirty="0" smtClean="0">
                <a:latin typeface="Calibri" panose="020F0502020204030204" pitchFamily="34" charset="0"/>
                <a:ea typeface="Calibri" panose="020F0502020204030204" pitchFamily="34" charset="0"/>
                <a:cs typeface="David" panose="020E0502060401010101" pitchFamily="34" charset="-79"/>
              </a:rPr>
              <a:t>חולשה</a:t>
            </a:r>
          </a:p>
          <a:p>
            <a:pPr marL="342900" indent="-342900">
              <a:lnSpc>
                <a:spcPct val="150000"/>
              </a:lnSpc>
              <a:spcAft>
                <a:spcPts val="1000"/>
              </a:spcAft>
              <a:buFont typeface="Arial" panose="020B0604020202020204" pitchFamily="34" charset="0"/>
              <a:buChar char="•"/>
              <a:tabLst>
                <a:tab pos="130810" algn="l"/>
              </a:tabLst>
            </a:pPr>
            <a:r>
              <a:rPr lang="he-IL" sz="2400" b="1" dirty="0" smtClean="0">
                <a:latin typeface="Calibri" panose="020F0502020204030204" pitchFamily="34" charset="0"/>
                <a:ea typeface="Calibri" panose="020F0502020204030204" pitchFamily="34" charset="0"/>
                <a:cs typeface="David" panose="020E0502060401010101" pitchFamily="34" charset="-79"/>
              </a:rPr>
              <a:t>שלשול</a:t>
            </a:r>
          </a:p>
          <a:p>
            <a:pPr marL="342900" indent="-342900">
              <a:lnSpc>
                <a:spcPct val="150000"/>
              </a:lnSpc>
              <a:spcAft>
                <a:spcPts val="1000"/>
              </a:spcAft>
              <a:buFont typeface="Arial" panose="020B0604020202020204" pitchFamily="34" charset="0"/>
              <a:buChar char="•"/>
              <a:tabLst>
                <a:tab pos="130810" algn="l"/>
              </a:tabLst>
            </a:pPr>
            <a:r>
              <a:rPr lang="he-IL" sz="2400" b="1" dirty="0" smtClean="0">
                <a:latin typeface="Calibri" panose="020F0502020204030204" pitchFamily="34" charset="0"/>
                <a:ea typeface="Calibri" panose="020F0502020204030204" pitchFamily="34" charset="0"/>
                <a:cs typeface="David" panose="020E0502060401010101" pitchFamily="34" charset="-79"/>
              </a:rPr>
              <a:t>כיבי קיבה</a:t>
            </a:r>
          </a:p>
          <a:p>
            <a:pPr marL="342900" indent="-342900">
              <a:lnSpc>
                <a:spcPct val="150000"/>
              </a:lnSpc>
              <a:spcAft>
                <a:spcPts val="1000"/>
              </a:spcAft>
              <a:buFont typeface="Arial" panose="020B0604020202020204" pitchFamily="34" charset="0"/>
              <a:buChar char="•"/>
              <a:tabLst>
                <a:tab pos="130810" algn="l"/>
              </a:tabLst>
            </a:pPr>
            <a:r>
              <a:rPr lang="he-IL" sz="2400" b="1" dirty="0" smtClean="0">
                <a:latin typeface="Calibri" panose="020F0502020204030204" pitchFamily="34" charset="0"/>
                <a:ea typeface="Calibri" panose="020F0502020204030204" pitchFamily="34" charset="0"/>
                <a:cs typeface="David" panose="020E0502060401010101" pitchFamily="34" charset="-79"/>
              </a:rPr>
              <a:t>עצבנות </a:t>
            </a:r>
          </a:p>
          <a:p>
            <a:pPr marL="342900" indent="-342900">
              <a:lnSpc>
                <a:spcPct val="150000"/>
              </a:lnSpc>
              <a:spcAft>
                <a:spcPts val="1000"/>
              </a:spcAft>
              <a:buFont typeface="Arial" panose="020B0604020202020204" pitchFamily="34" charset="0"/>
              <a:buChar char="•"/>
              <a:tabLst>
                <a:tab pos="130810" algn="l"/>
              </a:tabLst>
            </a:pPr>
            <a:r>
              <a:rPr lang="he-IL" sz="2400" b="1" dirty="0" err="1" smtClean="0">
                <a:latin typeface="Calibri" panose="020F0502020204030204" pitchFamily="34" charset="0"/>
                <a:ea typeface="Calibri" panose="020F0502020204030204" pitchFamily="34" charset="0"/>
                <a:cs typeface="David" panose="020E0502060401010101" pitchFamily="34" charset="-79"/>
              </a:rPr>
              <a:t>קוליק</a:t>
            </a:r>
            <a:r>
              <a:rPr lang="he-IL" sz="2400" b="1" dirty="0">
                <a:latin typeface="Calibri" panose="020F0502020204030204" pitchFamily="34" charset="0"/>
                <a:ea typeface="Calibri" panose="020F0502020204030204" pitchFamily="34" charset="0"/>
                <a:cs typeface="David" panose="020E0502060401010101" pitchFamily="34" charset="-79"/>
              </a:rPr>
              <a:t>. </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AutoShape 2" descr="תוצאת תמונה עבור ‪horse worm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28676" name="Picture 4" descr="http://www.virbac.com.au/files/live/sites/au-public/files/images/horse-owner/worms-in-hors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74544"/>
            <a:ext cx="4011312" cy="3983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949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28676"/>
                                        </p:tgtEl>
                                        <p:attrNameLst>
                                          <p:attrName>style.visibility</p:attrName>
                                        </p:attrNameLst>
                                      </p:cBhvr>
                                      <p:to>
                                        <p:strVal val="visible"/>
                                      </p:to>
                                    </p:set>
                                    <p:animEffect transition="in" filter="wipe(up)">
                                      <p:cBhvr>
                                        <p:cTn id="7" dur="2000"/>
                                        <p:tgtEl>
                                          <p:spTgt spid="286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92364" y="72614"/>
            <a:ext cx="12007272" cy="6642844"/>
          </a:xfrm>
          <a:prstGeom prst="rect">
            <a:avLst/>
          </a:prstGeom>
        </p:spPr>
        <p:txBody>
          <a:bodyPr wrap="square">
            <a:spAutoFit/>
          </a:bodyPr>
          <a:lstStyle/>
          <a:p>
            <a:pPr marR="1143000" algn="ctr">
              <a:lnSpc>
                <a:spcPct val="150000"/>
              </a:lnSpc>
              <a:spcAft>
                <a:spcPts val="1000"/>
              </a:spcAft>
              <a:tabLst>
                <a:tab pos="130810" algn="l"/>
              </a:tabLst>
            </a:pPr>
            <a:r>
              <a:rPr lang="he-IL" sz="3200" b="1" u="sng" dirty="0" smtClean="0">
                <a:latin typeface="Calibri" panose="020F0502020204030204" pitchFamily="34" charset="0"/>
                <a:ea typeface="Calibri" panose="020F0502020204030204" pitchFamily="34" charset="0"/>
                <a:cs typeface="David" panose="020E0502060401010101" pitchFamily="34" charset="-79"/>
              </a:rPr>
              <a:t>סוגי </a:t>
            </a:r>
            <a:r>
              <a:rPr lang="he-IL" sz="3200" b="1" u="sng" dirty="0">
                <a:latin typeface="Calibri" panose="020F0502020204030204" pitchFamily="34" charset="0"/>
                <a:ea typeface="Calibri" panose="020F0502020204030204" pitchFamily="34" charset="0"/>
                <a:cs typeface="David" panose="020E0502060401010101" pitchFamily="34" charset="-79"/>
              </a:rPr>
              <a:t>תולעים </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tabLst>
                <a:tab pos="130810" algn="l"/>
              </a:tabLst>
            </a:pPr>
            <a:r>
              <a:rPr lang="he-IL" sz="3200" b="1" u="sng" dirty="0">
                <a:latin typeface="Calibri" panose="020F0502020204030204" pitchFamily="34" charset="0"/>
                <a:ea typeface="Calibri" panose="020F0502020204030204" pitchFamily="34" charset="0"/>
                <a:cs typeface="David" panose="020E0502060401010101" pitchFamily="34" charset="-79"/>
              </a:rPr>
              <a:t>	</a:t>
            </a:r>
            <a:r>
              <a:rPr lang="he-IL" sz="3200" b="1" u="sng" dirty="0" smtClean="0">
                <a:latin typeface="Calibri" panose="020F0502020204030204" pitchFamily="34" charset="0"/>
                <a:ea typeface="Calibri" panose="020F0502020204030204" pitchFamily="34" charset="0"/>
                <a:cs typeface="David" panose="020E0502060401010101" pitchFamily="34" charset="-79"/>
              </a:rPr>
              <a:t>תולעים </a:t>
            </a:r>
            <a:r>
              <a:rPr lang="he-IL" sz="3200" b="1" u="sng" dirty="0">
                <a:latin typeface="Calibri" panose="020F0502020204030204" pitchFamily="34" charset="0"/>
                <a:ea typeface="Calibri" panose="020F0502020204030204" pitchFamily="34" charset="0"/>
                <a:cs typeface="David" panose="020E0502060401010101" pitchFamily="34" charset="-79"/>
              </a:rPr>
              <a:t>עגולות לבנות </a:t>
            </a:r>
            <a:endParaRPr lang="he-IL" sz="3200" b="1" u="sng"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ניתן </a:t>
            </a:r>
            <a:r>
              <a:rPr lang="he-IL" sz="3200" dirty="0">
                <a:latin typeface="Calibri" panose="020F0502020204030204" pitchFamily="34" charset="0"/>
                <a:ea typeface="Calibri" panose="020F0502020204030204" pitchFamily="34" charset="0"/>
                <a:cs typeface="David" panose="020E0502060401010101" pitchFamily="34" charset="-79"/>
              </a:rPr>
              <a:t>לראותן בצואה, במיוחד לאחר תלוע הסוס. נפוצות בעיקר אצל סייחים,  בשל מערכת החיסונית החלשה שלהם.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ההדבקות: </a:t>
            </a:r>
            <a:r>
              <a:rPr lang="he-IL" sz="3200" dirty="0" smtClean="0">
                <a:latin typeface="Calibri" panose="020F0502020204030204" pitchFamily="34" charset="0"/>
                <a:ea typeface="Calibri" panose="020F0502020204030204" pitchFamily="34" charset="0"/>
                <a:cs typeface="David" panose="020E0502060401010101" pitchFamily="34" charset="-79"/>
              </a:rPr>
              <a:t>ע"י </a:t>
            </a:r>
            <a:r>
              <a:rPr lang="he-IL" sz="3200" dirty="0">
                <a:latin typeface="Calibri" panose="020F0502020204030204" pitchFamily="34" charset="0"/>
                <a:ea typeface="Calibri" panose="020F0502020204030204" pitchFamily="34" charset="0"/>
                <a:cs typeface="David" panose="020E0502060401010101" pitchFamily="34" charset="-79"/>
              </a:rPr>
              <a:t>שתיית מים או אכילת מזון מזוהם.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u="sng" dirty="0" smtClean="0">
                <a:latin typeface="Calibri" panose="020F0502020204030204" pitchFamily="34" charset="0"/>
                <a:ea typeface="Calibri" panose="020F0502020204030204" pitchFamily="34" charset="0"/>
                <a:cs typeface="David" panose="020E0502060401010101" pitchFamily="34" charset="-79"/>
              </a:rPr>
              <a:t>הפגיעה: </a:t>
            </a:r>
            <a:r>
              <a:rPr lang="he-IL" sz="3200" dirty="0" smtClean="0">
                <a:latin typeface="Calibri" panose="020F0502020204030204" pitchFamily="34" charset="0"/>
                <a:ea typeface="Calibri" panose="020F0502020204030204" pitchFamily="34" charset="0"/>
                <a:cs typeface="David" panose="020E0502060401010101" pitchFamily="34" charset="-79"/>
              </a:rPr>
              <a:t>התולעים </a:t>
            </a:r>
            <a:r>
              <a:rPr lang="he-IL" sz="3200" dirty="0">
                <a:latin typeface="Calibri" panose="020F0502020204030204" pitchFamily="34" charset="0"/>
                <a:ea typeface="Calibri" panose="020F0502020204030204" pitchFamily="34" charset="0"/>
                <a:cs typeface="David" panose="020E0502060401010101" pitchFamily="34" charset="-79"/>
              </a:rPr>
              <a:t>נודדות בגוף לפני הגעתן למעי וגורמות נזק לכבד ולריאות.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אצל </a:t>
            </a:r>
            <a:r>
              <a:rPr lang="he-IL" sz="3200" dirty="0">
                <a:latin typeface="Calibri" panose="020F0502020204030204" pitchFamily="34" charset="0"/>
                <a:ea typeface="Calibri" panose="020F0502020204030204" pitchFamily="34" charset="0"/>
                <a:cs typeface="David" panose="020E0502060401010101" pitchFamily="34" charset="-79"/>
              </a:rPr>
              <a:t>סייחים הסכנה היא פגיעה במערכת הנשימה כתוצאה מנדידת התולעים לריאות. </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29708" name="Picture 12" descr="https://encrypted-tbn1.gstatic.com/images?q=tbn:ANd9GcRCy1rZOa7JtrWqJLcPIhiha7V4nJDC3m_eWn3eIUHcpC7bu1p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960" y="2477476"/>
            <a:ext cx="2124564" cy="1883348"/>
          </a:xfrm>
          <a:prstGeom prst="rect">
            <a:avLst/>
          </a:prstGeom>
          <a:noFill/>
          <a:extLst>
            <a:ext uri="{909E8E84-426E-40DD-AFC4-6F175D3DCCD1}">
              <a14:hiddenFill xmlns:a14="http://schemas.microsoft.com/office/drawing/2010/main">
                <a:solidFill>
                  <a:srgbClr val="FFFFFF"/>
                </a:solidFill>
              </a14:hiddenFill>
            </a:ext>
          </a:extLst>
        </p:spPr>
      </p:pic>
      <p:pic>
        <p:nvPicPr>
          <p:cNvPr id="29710" name="Picture 14" descr="https://encrypted-tbn1.gstatic.com/images?q=tbn:ANd9GcRCy1rZOa7JtrWqJLcPIhiha7V4nJDC3m_eWn3eIUHcpC7bu1p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299" y="72614"/>
            <a:ext cx="2181225" cy="1933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7322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6" presetClass="entr" presetSubtype="32" fill="hold" nodeType="afterEffect">
                                  <p:stCondLst>
                                    <p:cond delay="500"/>
                                  </p:stCondLst>
                                  <p:childTnLst>
                                    <p:set>
                                      <p:cBhvr>
                                        <p:cTn id="9" dur="1" fill="hold">
                                          <p:stCondLst>
                                            <p:cond delay="0"/>
                                          </p:stCondLst>
                                        </p:cTn>
                                        <p:tgtEl>
                                          <p:spTgt spid="29708"/>
                                        </p:tgtEl>
                                        <p:attrNameLst>
                                          <p:attrName>style.visibility</p:attrName>
                                        </p:attrNameLst>
                                      </p:cBhvr>
                                      <p:to>
                                        <p:strVal val="visible"/>
                                      </p:to>
                                    </p:set>
                                    <p:animEffect transition="in" filter="circle(out)">
                                      <p:cBhvr>
                                        <p:cTn id="10" dur="2000"/>
                                        <p:tgtEl>
                                          <p:spTgt spid="29708"/>
                                        </p:tgtEl>
                                      </p:cBhvr>
                                    </p:animEffect>
                                  </p:childTnLst>
                                  <p:subTnLst>
                                    <p:set>
                                      <p:cBhvr override="childStyle">
                                        <p:cTn dur="1" fill="hold" display="0" masterRel="nextClick" afterEffect="1"/>
                                        <p:tgtEl>
                                          <p:spTgt spid="2970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7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0" y="377018"/>
            <a:ext cx="11979564" cy="2564805"/>
          </a:xfrm>
          <a:prstGeom prst="rect">
            <a:avLst/>
          </a:prstGeom>
        </p:spPr>
        <p:txBody>
          <a:bodyPr wrap="square">
            <a:spAutoFit/>
          </a:bodyPr>
          <a:lstStyle/>
          <a:p>
            <a:pPr>
              <a:lnSpc>
                <a:spcPct val="150000"/>
              </a:lnSpc>
              <a:spcAft>
                <a:spcPts val="1000"/>
              </a:spcAft>
              <a:tabLst>
                <a:tab pos="130810" algn="l"/>
              </a:tabLst>
            </a:pPr>
            <a:r>
              <a:rPr lang="he-IL" dirty="0">
                <a:latin typeface="Calibri" panose="020F0502020204030204" pitchFamily="34" charset="0"/>
                <a:ea typeface="Calibri" panose="020F0502020204030204" pitchFamily="34" charset="0"/>
                <a:cs typeface="David" panose="020E0502060401010101" pitchFamily="34" charset="-79"/>
              </a:rPr>
              <a:t>	</a:t>
            </a:r>
            <a:r>
              <a:rPr lang="he-IL" sz="3200" b="1" u="sng" dirty="0" smtClean="0">
                <a:latin typeface="Calibri" panose="020F0502020204030204" pitchFamily="34" charset="0"/>
                <a:ea typeface="Calibri" panose="020F0502020204030204" pitchFamily="34" charset="0"/>
                <a:cs typeface="David" panose="020E0502060401010101" pitchFamily="34" charset="-79"/>
              </a:rPr>
              <a:t>תולעי </a:t>
            </a:r>
            <a:r>
              <a:rPr lang="he-IL" sz="3200" b="1" u="sng" dirty="0">
                <a:latin typeface="Calibri" panose="020F0502020204030204" pitchFamily="34" charset="0"/>
                <a:ea typeface="Calibri" panose="020F0502020204030204" pitchFamily="34" charset="0"/>
                <a:cs typeface="David" panose="020E0502060401010101" pitchFamily="34" charset="-79"/>
              </a:rPr>
              <a:t>דם</a:t>
            </a:r>
            <a:r>
              <a:rPr lang="he-IL" sz="3200" b="1" dirty="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תולעים קטנות </a:t>
            </a:r>
            <a:r>
              <a:rPr lang="he-IL" sz="3200" dirty="0">
                <a:latin typeface="Calibri" panose="020F0502020204030204" pitchFamily="34" charset="0"/>
                <a:ea typeface="Calibri" panose="020F0502020204030204" pitchFamily="34" charset="0"/>
                <a:cs typeface="David" panose="020E0502060401010101" pitchFamily="34" charset="-79"/>
              </a:rPr>
              <a:t>ואדומות, </a:t>
            </a:r>
            <a:r>
              <a:rPr lang="he-IL" sz="3200" dirty="0" smtClean="0">
                <a:latin typeface="Calibri" panose="020F0502020204030204" pitchFamily="34" charset="0"/>
                <a:ea typeface="Calibri" panose="020F0502020204030204" pitchFamily="34" charset="0"/>
                <a:cs typeface="David" panose="020E0502060401010101" pitchFamily="34" charset="-79"/>
              </a:rPr>
              <a:t>ניתן </a:t>
            </a:r>
            <a:r>
              <a:rPr lang="he-IL" sz="3200" dirty="0">
                <a:latin typeface="Calibri" panose="020F0502020204030204" pitchFamily="34" charset="0"/>
                <a:ea typeface="Calibri" panose="020F0502020204030204" pitchFamily="34" charset="0"/>
                <a:cs typeface="David" panose="020E0502060401010101" pitchFamily="34" charset="-79"/>
              </a:rPr>
              <a:t>לראותן </a:t>
            </a:r>
            <a:r>
              <a:rPr lang="he-IL" sz="3200" dirty="0" smtClean="0">
                <a:latin typeface="Calibri" panose="020F0502020204030204" pitchFamily="34" charset="0"/>
                <a:ea typeface="Calibri" panose="020F0502020204030204" pitchFamily="34" charset="0"/>
                <a:cs typeface="David" panose="020E0502060401010101" pitchFamily="34" charset="-79"/>
              </a:rPr>
              <a:t>לעיתים בצואה</a:t>
            </a:r>
            <a:r>
              <a:rPr lang="he-IL" sz="3200" dirty="0">
                <a:latin typeface="Calibri" panose="020F0502020204030204" pitchFamily="34" charset="0"/>
                <a:ea typeface="Calibri" panose="020F0502020204030204" pitchFamily="34" charset="0"/>
                <a:cs typeface="David" panose="020E0502060401010101" pitchFamily="34" charset="-79"/>
              </a:rPr>
              <a:t>. </a:t>
            </a:r>
            <a:endParaRPr lang="he-IL" sz="3200" dirty="0" smtClean="0">
              <a:latin typeface="Calibri" panose="020F0502020204030204" pitchFamily="34" charset="0"/>
              <a:ea typeface="Calibri" panose="020F0502020204030204" pitchFamily="34" charset="0"/>
              <a:cs typeface="David" panose="020E0502060401010101" pitchFamily="34" charset="-79"/>
            </a:endParaRPr>
          </a:p>
          <a:p>
            <a:pPr>
              <a:lnSpc>
                <a:spcPct val="150000"/>
              </a:lnSpc>
              <a:spcAft>
                <a:spcPts val="1000"/>
              </a:spcAft>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ההדבקות: ע"י </a:t>
            </a:r>
            <a:r>
              <a:rPr lang="he-IL" sz="3200" dirty="0">
                <a:latin typeface="Calibri" panose="020F0502020204030204" pitchFamily="34" charset="0"/>
                <a:ea typeface="Calibri" panose="020F0502020204030204" pitchFamily="34" charset="0"/>
                <a:cs typeface="David" panose="020E0502060401010101" pitchFamily="34" charset="-79"/>
              </a:rPr>
              <a:t>אכילת ירק נגוע. </a:t>
            </a:r>
            <a:endParaRPr lang="he-IL" sz="3200" dirty="0" smtClean="0">
              <a:latin typeface="Calibri" panose="020F0502020204030204" pitchFamily="34" charset="0"/>
              <a:ea typeface="Calibri" panose="020F0502020204030204" pitchFamily="34" charset="0"/>
              <a:cs typeface="David" panose="020E0502060401010101" pitchFamily="34" charset="-79"/>
            </a:endParaRPr>
          </a:p>
        </p:txBody>
      </p:sp>
      <p:sp>
        <p:nvSpPr>
          <p:cNvPr id="5" name="מלבן 4"/>
          <p:cNvSpPr/>
          <p:nvPr/>
        </p:nvSpPr>
        <p:spPr>
          <a:xfrm>
            <a:off x="2559903" y="2198296"/>
            <a:ext cx="1828800" cy="132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ירק נגוע</a:t>
            </a:r>
            <a:endParaRPr lang="he-IL" dirty="0"/>
          </a:p>
        </p:txBody>
      </p:sp>
      <p:sp>
        <p:nvSpPr>
          <p:cNvPr id="14" name="מלבן 13"/>
          <p:cNvSpPr/>
          <p:nvPr/>
        </p:nvSpPr>
        <p:spPr>
          <a:xfrm>
            <a:off x="641926" y="3883891"/>
            <a:ext cx="1828800" cy="132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מעיים</a:t>
            </a:r>
          </a:p>
          <a:p>
            <a:pPr algn="ctr"/>
            <a:r>
              <a:rPr lang="he-IL" dirty="0" smtClean="0"/>
              <a:t>והפרשה </a:t>
            </a:r>
            <a:endParaRPr lang="he-IL" dirty="0"/>
          </a:p>
        </p:txBody>
      </p:sp>
      <p:sp>
        <p:nvSpPr>
          <p:cNvPr id="15" name="מלבן 14"/>
          <p:cNvSpPr/>
          <p:nvPr/>
        </p:nvSpPr>
        <p:spPr>
          <a:xfrm>
            <a:off x="2678544" y="5250475"/>
            <a:ext cx="1828800" cy="132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כלי הדם</a:t>
            </a:r>
          </a:p>
          <a:p>
            <a:pPr algn="ctr"/>
            <a:r>
              <a:rPr lang="he-IL" dirty="0" smtClean="0"/>
              <a:t>(3 חודשים)</a:t>
            </a:r>
            <a:endParaRPr lang="he-IL" dirty="0"/>
          </a:p>
        </p:txBody>
      </p:sp>
      <p:sp>
        <p:nvSpPr>
          <p:cNvPr id="16" name="מלבן 15"/>
          <p:cNvSpPr/>
          <p:nvPr/>
        </p:nvSpPr>
        <p:spPr>
          <a:xfrm>
            <a:off x="4613562" y="3818399"/>
            <a:ext cx="1828800" cy="132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dirty="0" smtClean="0"/>
              <a:t>מעיים</a:t>
            </a:r>
            <a:endParaRPr lang="he-IL" dirty="0"/>
          </a:p>
        </p:txBody>
      </p:sp>
      <p:sp>
        <p:nvSpPr>
          <p:cNvPr id="24" name="חץ מעגלי 23"/>
          <p:cNvSpPr/>
          <p:nvPr/>
        </p:nvSpPr>
        <p:spPr>
          <a:xfrm>
            <a:off x="3435928" y="2392219"/>
            <a:ext cx="2309094" cy="2370882"/>
          </a:xfrm>
          <a:prstGeom prst="circularArrow">
            <a:avLst>
              <a:gd name="adj1" fmla="val 12500"/>
              <a:gd name="adj2" fmla="val 1064640"/>
              <a:gd name="adj3" fmla="val 20457681"/>
              <a:gd name="adj4" fmla="val 16110298"/>
              <a:gd name="adj5" fmla="val 125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25" name="חץ מעגלי 24"/>
          <p:cNvSpPr/>
          <p:nvPr/>
        </p:nvSpPr>
        <p:spPr>
          <a:xfrm rot="16200000">
            <a:off x="1209963" y="2461511"/>
            <a:ext cx="2309094" cy="2370882"/>
          </a:xfrm>
          <a:prstGeom prst="circularArrow">
            <a:avLst>
              <a:gd name="adj1" fmla="val 12500"/>
              <a:gd name="adj2" fmla="val 1064640"/>
              <a:gd name="adj3" fmla="val 20457681"/>
              <a:gd name="adj4" fmla="val 16110298"/>
              <a:gd name="adj5" fmla="val 125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solidFill>
                <a:schemeClr val="tx1"/>
              </a:solidFill>
            </a:endParaRPr>
          </a:p>
        </p:txBody>
      </p:sp>
      <p:sp>
        <p:nvSpPr>
          <p:cNvPr id="26" name="חץ מעגלי 25"/>
          <p:cNvSpPr/>
          <p:nvPr/>
        </p:nvSpPr>
        <p:spPr>
          <a:xfrm rot="10800000">
            <a:off x="1179070" y="4154492"/>
            <a:ext cx="2309094" cy="2370882"/>
          </a:xfrm>
          <a:prstGeom prst="circularArrow">
            <a:avLst>
              <a:gd name="adj1" fmla="val 12500"/>
              <a:gd name="adj2" fmla="val 1064640"/>
              <a:gd name="adj3" fmla="val 20457681"/>
              <a:gd name="adj4" fmla="val 16110298"/>
              <a:gd name="adj5" fmla="val 125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27" name="חץ מעגלי 26"/>
          <p:cNvSpPr/>
          <p:nvPr/>
        </p:nvSpPr>
        <p:spPr>
          <a:xfrm rot="5400000">
            <a:off x="3505197" y="4154492"/>
            <a:ext cx="2309094" cy="2370882"/>
          </a:xfrm>
          <a:prstGeom prst="circularArrow">
            <a:avLst>
              <a:gd name="adj1" fmla="val 12500"/>
              <a:gd name="adj2" fmla="val 1064640"/>
              <a:gd name="adj3" fmla="val 20457681"/>
              <a:gd name="adj4" fmla="val 16110298"/>
              <a:gd name="adj5" fmla="val 125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pic>
        <p:nvPicPr>
          <p:cNvPr id="30722" name="Picture 2" descr="http://www.waldeneffect.org/20110522wormsinfreshman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8762" y="2973670"/>
            <a:ext cx="4862913" cy="3732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92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1000"/>
                                        <p:tgtEl>
                                          <p:spTgt spid="24"/>
                                        </p:tgtEl>
                                      </p:cBhvr>
                                    </p:animEffect>
                                  </p:childTnLst>
                                </p:cTn>
                              </p:par>
                            </p:childTnLst>
                          </p:cTn>
                        </p:par>
                        <p:par>
                          <p:cTn id="23" fill="hold">
                            <p:stCondLst>
                              <p:cond delay="1000"/>
                            </p:stCondLst>
                            <p:childTnLst>
                              <p:par>
                                <p:cTn id="24" presetID="22" presetClass="entr" presetSubtype="1" fill="hold" grpId="0" nodeType="after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20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1000"/>
                                        <p:tgtEl>
                                          <p:spTgt spid="27"/>
                                        </p:tgtEl>
                                      </p:cBhvr>
                                    </p:animEffect>
                                  </p:childTnLst>
                                </p:cTn>
                              </p:par>
                            </p:childTnLst>
                          </p:cTn>
                        </p:par>
                        <p:par>
                          <p:cTn id="32" fill="hold">
                            <p:stCondLst>
                              <p:cond delay="1000"/>
                            </p:stCondLst>
                            <p:childTnLst>
                              <p:par>
                                <p:cTn id="33" presetID="22" presetClass="entr" presetSubtype="2" fill="hold" grpId="0" nodeType="after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20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right)">
                                      <p:cBhvr>
                                        <p:cTn id="40" dur="1000"/>
                                        <p:tgtEl>
                                          <p:spTgt spid="26"/>
                                        </p:tgtEl>
                                      </p:cBhvr>
                                    </p:animEffect>
                                  </p:childTnLst>
                                </p:cTn>
                              </p:par>
                            </p:childTnLst>
                          </p:cTn>
                        </p:par>
                        <p:par>
                          <p:cTn id="41" fill="hold">
                            <p:stCondLst>
                              <p:cond delay="1000"/>
                            </p:stCondLst>
                            <p:childTnLst>
                              <p:par>
                                <p:cTn id="42" presetID="22" presetClass="entr" presetSubtype="4" fill="hold" grpId="0" nodeType="afterEffect">
                                  <p:stCondLst>
                                    <p:cond delay="50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20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animBg="1"/>
      <p:bldP spid="16" grpId="0" animBg="1"/>
      <p:bldP spid="24" grpId="0" animBg="1"/>
      <p:bldP spid="25" grpId="0" animBg="1"/>
      <p:bldP spid="26"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לבן 3"/>
          <p:cNvSpPr/>
          <p:nvPr/>
        </p:nvSpPr>
        <p:spPr>
          <a:xfrm>
            <a:off x="1468583" y="668825"/>
            <a:ext cx="10455562" cy="5775940"/>
          </a:xfrm>
          <a:prstGeom prst="rect">
            <a:avLst/>
          </a:prstGeom>
        </p:spPr>
        <p:txBody>
          <a:bodyPr wrap="square">
            <a:spAutoFit/>
          </a:bodyPr>
          <a:lstStyle/>
          <a:p>
            <a:pPr>
              <a:lnSpc>
                <a:spcPct val="150000"/>
              </a:lnSpc>
              <a:spcAft>
                <a:spcPts val="1000"/>
              </a:spcAft>
              <a:tabLst>
                <a:tab pos="130810" algn="l"/>
              </a:tabLst>
            </a:pPr>
            <a:r>
              <a:rPr lang="he-IL" sz="3200" b="1" dirty="0">
                <a:latin typeface="Calibri" panose="020F0502020204030204" pitchFamily="34" charset="0"/>
                <a:ea typeface="Calibri" panose="020F0502020204030204" pitchFamily="34" charset="0"/>
                <a:cs typeface="David" panose="020E0502060401010101" pitchFamily="34" charset="-79"/>
              </a:rPr>
              <a:t>פגיעה: </a:t>
            </a:r>
            <a:endParaRPr lang="he-IL" sz="3200" b="1" dirty="0" smtClean="0">
              <a:latin typeface="Calibri" panose="020F0502020204030204" pitchFamily="34" charset="0"/>
              <a:ea typeface="Calibri" panose="020F0502020204030204" pitchFamily="34" charset="0"/>
              <a:cs typeface="David" panose="020E0502060401010101" pitchFamily="34" charset="-79"/>
            </a:endParaRPr>
          </a:p>
          <a:p>
            <a:pPr marL="4572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כלי </a:t>
            </a:r>
            <a:r>
              <a:rPr lang="he-IL" sz="3200" dirty="0">
                <a:latin typeface="Calibri" panose="020F0502020204030204" pitchFamily="34" charset="0"/>
                <a:ea typeface="Calibri" panose="020F0502020204030204" pitchFamily="34" charset="0"/>
                <a:cs typeface="David" panose="020E0502060401010101" pitchFamily="34" charset="-79"/>
              </a:rPr>
              <a:t>הדם עלולים  להיקרע וליצור דימומים </a:t>
            </a:r>
            <a:r>
              <a:rPr lang="he-IL" sz="3200" dirty="0" smtClean="0">
                <a:latin typeface="Calibri" panose="020F0502020204030204" pitchFamily="34" charset="0"/>
                <a:ea typeface="Calibri" panose="020F0502020204030204" pitchFamily="34" charset="0"/>
                <a:cs typeface="David" panose="020E0502060401010101" pitchFamily="34" charset="-79"/>
              </a:rPr>
              <a:t>פנימיים.</a:t>
            </a:r>
          </a:p>
          <a:p>
            <a:pPr marL="457200" indent="-457200">
              <a:lnSpc>
                <a:spcPct val="150000"/>
              </a:lnSpc>
              <a:spcAft>
                <a:spcPts val="1000"/>
              </a:spcAft>
              <a:buFont typeface="Arial" panose="020B0604020202020204" pitchFamily="34" charset="0"/>
              <a:buChar char="•"/>
              <a:tabLst>
                <a:tab pos="130810" algn="l"/>
              </a:tabLst>
            </a:pPr>
            <a:r>
              <a:rPr lang="he-IL" sz="3200" dirty="0" smtClean="0">
                <a:latin typeface="Calibri" panose="020F0502020204030204" pitchFamily="34" charset="0"/>
                <a:ea typeface="Calibri" panose="020F0502020204030204" pitchFamily="34" charset="0"/>
                <a:cs typeface="David" panose="020E0502060401010101" pitchFamily="34" charset="-79"/>
              </a:rPr>
              <a:t> </a:t>
            </a:r>
            <a:r>
              <a:rPr lang="he-IL" sz="3200" dirty="0">
                <a:latin typeface="Calibri" panose="020F0502020204030204" pitchFamily="34" charset="0"/>
                <a:ea typeface="Calibri" panose="020F0502020204030204" pitchFamily="34" charset="0"/>
                <a:cs typeface="David" panose="020E0502060401010101" pitchFamily="34" charset="-79"/>
              </a:rPr>
              <a:t>קרישי דם וסתימת כלי דם, דבר שיגרום </a:t>
            </a:r>
            <a:r>
              <a:rPr lang="he-IL" sz="3200" dirty="0" err="1">
                <a:latin typeface="Calibri" panose="020F0502020204030204" pitchFamily="34" charset="0"/>
                <a:ea typeface="Calibri" panose="020F0502020204030204" pitchFamily="34" charset="0"/>
                <a:cs typeface="David" panose="020E0502060401010101" pitchFamily="34" charset="-79"/>
              </a:rPr>
              <a:t>לקוליק</a:t>
            </a:r>
            <a:r>
              <a:rPr lang="he-IL" sz="3200" dirty="0">
                <a:latin typeface="Calibri" panose="020F0502020204030204" pitchFamily="34" charset="0"/>
                <a:ea typeface="Calibri" panose="020F0502020204030204" pitchFamily="34" charset="0"/>
                <a:cs typeface="David" panose="020E0502060401010101" pitchFamily="34" charset="-79"/>
              </a:rPr>
              <a:t> ויוביל לניתוח.</a:t>
            </a:r>
          </a:p>
          <a:p>
            <a:pPr>
              <a:lnSpc>
                <a:spcPct val="150000"/>
              </a:lnSpc>
              <a:spcAft>
                <a:spcPts val="1000"/>
              </a:spcAft>
              <a:tabLst>
                <a:tab pos="130810" algn="l"/>
              </a:tabLst>
            </a:pPr>
            <a:r>
              <a:rPr lang="he-IL" sz="3200" dirty="0">
                <a:latin typeface="Calibri" panose="020F0502020204030204" pitchFamily="34" charset="0"/>
                <a:ea typeface="Calibri" panose="020F0502020204030204" pitchFamily="34" charset="0"/>
                <a:cs typeface="David" panose="020E0502060401010101" pitchFamily="34" charset="-79"/>
              </a:rPr>
              <a:t> מרגע יציאתן של תולעי הדם בצואה, נדרשים  4-7 ימים עד שהן הופכות למדבקות. </a:t>
            </a:r>
          </a:p>
          <a:p>
            <a:pPr>
              <a:lnSpc>
                <a:spcPct val="150000"/>
              </a:lnSpc>
              <a:spcAft>
                <a:spcPts val="1000"/>
              </a:spcAft>
              <a:tabLst>
                <a:tab pos="130810" algn="l"/>
              </a:tabLst>
            </a:pPr>
            <a:r>
              <a:rPr lang="he-IL" sz="3200" dirty="0">
                <a:latin typeface="Calibri" panose="020F0502020204030204" pitchFamily="34" charset="0"/>
                <a:ea typeface="Calibri" panose="020F0502020204030204" pitchFamily="34" charset="0"/>
                <a:cs typeface="David" panose="020E0502060401010101" pitchFamily="34" charset="-79"/>
              </a:rPr>
              <a:t>פעולות מניעה: שמירה על מרעה נקי ואיסוף הצואה פעמיים בשבוע תקטין את סיכויי ההדבקות. </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pic>
        <p:nvPicPr>
          <p:cNvPr id="31746" name="Picture 2" descr="http://saveahorsetn.com/wp-content/uploads/poo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490339"/>
            <a:ext cx="2116472" cy="2220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19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par>
                          <p:cTn id="19" fill="hold">
                            <p:stCondLst>
                              <p:cond delay="0"/>
                            </p:stCondLst>
                            <p:childTnLst>
                              <p:par>
                                <p:cTn id="20" presetID="2" presetClass="entr" presetSubtype="2" fill="hold" nodeType="afterEffect">
                                  <p:stCondLst>
                                    <p:cond delay="500"/>
                                  </p:stCondLst>
                                  <p:childTnLst>
                                    <p:set>
                                      <p:cBhvr>
                                        <p:cTn id="21" dur="1" fill="hold">
                                          <p:stCondLst>
                                            <p:cond delay="0"/>
                                          </p:stCondLst>
                                        </p:cTn>
                                        <p:tgtEl>
                                          <p:spTgt spid="31746"/>
                                        </p:tgtEl>
                                        <p:attrNameLst>
                                          <p:attrName>style.visibility</p:attrName>
                                        </p:attrNameLst>
                                      </p:cBhvr>
                                      <p:to>
                                        <p:strVal val="visible"/>
                                      </p:to>
                                    </p:set>
                                    <p:anim calcmode="lin" valueType="num">
                                      <p:cBhvr additive="base">
                                        <p:cTn id="22" dur="5000" fill="hold"/>
                                        <p:tgtEl>
                                          <p:spTgt spid="31746"/>
                                        </p:tgtEl>
                                        <p:attrNameLst>
                                          <p:attrName>ppt_x</p:attrName>
                                        </p:attrNameLst>
                                      </p:cBhvr>
                                      <p:tavLst>
                                        <p:tav tm="0">
                                          <p:val>
                                            <p:strVal val="1+#ppt_w/2"/>
                                          </p:val>
                                        </p:tav>
                                        <p:tav tm="100000">
                                          <p:val>
                                            <p:strVal val="#ppt_x"/>
                                          </p:val>
                                        </p:tav>
                                      </p:tavLst>
                                    </p:anim>
                                    <p:anim calcmode="lin" valueType="num">
                                      <p:cBhvr additive="base">
                                        <p:cTn id="23" dur="5000" fill="hold"/>
                                        <p:tgtEl>
                                          <p:spTgt spid="317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2054</Words>
  <Application>Microsoft Office PowerPoint</Application>
  <PresentationFormat>מסך רחב</PresentationFormat>
  <Paragraphs>311</Paragraphs>
  <Slides>40</Slides>
  <Notes>0</Notes>
  <HiddenSlides>0</HiddenSlides>
  <MMClips>0</MMClips>
  <ScaleCrop>false</ScaleCrop>
  <HeadingPairs>
    <vt:vector size="6" baseType="variant">
      <vt:variant>
        <vt:lpstr>גופנים בשימוש</vt:lpstr>
      </vt:variant>
      <vt:variant>
        <vt:i4>9</vt:i4>
      </vt:variant>
      <vt:variant>
        <vt:lpstr>ערכת נושא</vt:lpstr>
      </vt:variant>
      <vt:variant>
        <vt:i4>1</vt:i4>
      </vt:variant>
      <vt:variant>
        <vt:lpstr>כותרות שקופיות</vt:lpstr>
      </vt:variant>
      <vt:variant>
        <vt:i4>40</vt:i4>
      </vt:variant>
    </vt:vector>
  </HeadingPairs>
  <TitlesOfParts>
    <vt:vector size="50" baseType="lpstr">
      <vt:lpstr>Aharoni</vt:lpstr>
      <vt:lpstr>Arial</vt:lpstr>
      <vt:lpstr>Calibri</vt:lpstr>
      <vt:lpstr>Calibri Light</vt:lpstr>
      <vt:lpstr>Cambria</vt:lpstr>
      <vt:lpstr>David</vt:lpstr>
      <vt:lpstr>Symbol</vt:lpstr>
      <vt:lpstr>Times New Roman</vt:lpstr>
      <vt:lpstr>Wingdings</vt:lpstr>
      <vt:lpstr>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eran ophir</dc:creator>
  <cp:lastModifiedBy>user</cp:lastModifiedBy>
  <cp:revision>4</cp:revision>
  <dcterms:created xsi:type="dcterms:W3CDTF">2015-06-28T14:35:53Z</dcterms:created>
  <dcterms:modified xsi:type="dcterms:W3CDTF">2018-07-04T07:30:34Z</dcterms:modified>
</cp:coreProperties>
</file>