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0" r:id="rId4"/>
    <p:sldId id="261" r:id="rId5"/>
    <p:sldId id="262" r:id="rId6"/>
    <p:sldId id="263" r:id="rId7"/>
    <p:sldId id="258" r:id="rId8"/>
    <p:sldId id="259" r:id="rId9"/>
    <p:sldId id="264" r:id="rId10"/>
    <p:sldId id="265" r:id="rId11"/>
    <p:sldId id="267" r:id="rId12"/>
    <p:sldId id="268" r:id="rId13"/>
    <p:sldId id="266"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5" d="100"/>
          <a:sy n="65" d="100"/>
        </p:scale>
        <p:origin x="48"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988056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226020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35071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3448625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48960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4133552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412293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643208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2749341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1859732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BD4A0923-821C-4E52-AAED-0842EFC1642C}"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1C37A5B-A04E-46BD-9FBE-91FD0DF4128A}" type="slidenum">
              <a:rPr lang="he-IL" smtClean="0"/>
              <a:t>‹#›</a:t>
            </a:fld>
            <a:endParaRPr lang="he-IL"/>
          </a:p>
        </p:txBody>
      </p:sp>
    </p:spTree>
    <p:extLst>
      <p:ext uri="{BB962C8B-B14F-4D97-AF65-F5344CB8AC3E}">
        <p14:creationId xmlns:p14="http://schemas.microsoft.com/office/powerpoint/2010/main" val="2796262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D4A0923-821C-4E52-AAED-0842EFC1642C}" type="datetimeFigureOut">
              <a:rPr lang="he-IL" smtClean="0"/>
              <a:t>כ"א/תמוז/תשע"ח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C37A5B-A04E-46BD-9FBE-91FD0DF4128A}" type="slidenum">
              <a:rPr lang="he-IL" smtClean="0"/>
              <a:t>‹#›</a:t>
            </a:fld>
            <a:endParaRPr lang="he-IL"/>
          </a:p>
        </p:txBody>
      </p:sp>
    </p:spTree>
    <p:extLst>
      <p:ext uri="{BB962C8B-B14F-4D97-AF65-F5344CB8AC3E}">
        <p14:creationId xmlns:p14="http://schemas.microsoft.com/office/powerpoint/2010/main" val="3471155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he.wikipedia.org/wiki/%D7%9E%D7%97%D7%96%D7%95%D7%A8_%D7%94%D7%93%D7%9D" TargetMode="External"/><Relationship Id="rId2" Type="http://schemas.openxmlformats.org/officeDocument/2006/relationships/hyperlink" Target="https://he.wikipedia.org/wiki/%D7%9B%D7%9C%D7%99_%D7%93%D7%9D"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hyperlink" Target="https://he.wikipedia.org/wiki/%D7%93%D7%9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http://www.web-books.com/eLibrary/Medicine/Cardiovascular/Images/Athero.gif"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gif"/></Relationships>
</file>

<file path=ppt/slides/_rels/slide6.xml.rels><?xml version="1.0" encoding="UTF-8" standalone="yes"?>
<Relationships xmlns="http://schemas.openxmlformats.org/package/2006/relationships"><Relationship Id="rId3" Type="http://schemas.openxmlformats.org/officeDocument/2006/relationships/image" Target="http://www.3d-it.vet.ed.ac.uk/xrayhandbook/webpages/other/Head/Teethmandible_clip_image002_0001.gif" TargetMode="External"/><Relationship Id="rId2" Type="http://schemas.openxmlformats.org/officeDocument/2006/relationships/image" Target="../media/image17.gif"/><Relationship Id="rId1" Type="http://schemas.openxmlformats.org/officeDocument/2006/relationships/slideLayout" Target="../slideLayouts/slideLayout2.xml"/><Relationship Id="rId5" Type="http://schemas.openxmlformats.org/officeDocument/2006/relationships/image" Target="http://www.animal-lib.org.au/lists/rodeo/buck.jpg" TargetMode="Externa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llustration of Cartoon of businesswoman with clipboard looking at display board with pie and bar graph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9200" y="1138629"/>
            <a:ext cx="5283200" cy="4684438"/>
          </a:xfrm>
          <a:prstGeom prst="rect">
            <a:avLst/>
          </a:prstGeom>
          <a:noFill/>
          <a:extLst>
            <a:ext uri="{909E8E84-426E-40DD-AFC4-6F175D3DCCD1}">
              <a14:hiddenFill xmlns:a14="http://schemas.microsoft.com/office/drawing/2010/main">
                <a:solidFill>
                  <a:srgbClr val="FFFFFF"/>
                </a:solidFill>
              </a14:hiddenFill>
            </a:ext>
          </a:extLst>
        </p:spPr>
      </p:pic>
      <p:sp>
        <p:nvSpPr>
          <p:cNvPr id="4" name="מלבן 3"/>
          <p:cNvSpPr/>
          <p:nvPr/>
        </p:nvSpPr>
        <p:spPr>
          <a:xfrm>
            <a:off x="600635" y="215153"/>
            <a:ext cx="11322424" cy="3693319"/>
          </a:xfrm>
          <a:prstGeom prst="rect">
            <a:avLst/>
          </a:prstGeom>
        </p:spPr>
        <p:txBody>
          <a:bodyPr wrap="square">
            <a:spAutoFit/>
          </a:bodyPr>
          <a:lstStyle/>
          <a:p>
            <a:pPr marR="1143000" algn="ctr">
              <a:lnSpc>
                <a:spcPct val="150000"/>
              </a:lnSpc>
            </a:pPr>
            <a:r>
              <a:rPr lang="he-IL" sz="4400" b="1" u="sng" dirty="0" smtClean="0">
                <a:effectLst/>
                <a:latin typeface="Times New Roman" panose="02020603050405020304" pitchFamily="18" charset="0"/>
                <a:ea typeface="Times New Roman" panose="02020603050405020304" pitchFamily="18" charset="0"/>
                <a:cs typeface="David" panose="020E0502060401010101" pitchFamily="34" charset="-79"/>
              </a:rPr>
              <a:t>מושגי גרפים</a:t>
            </a:r>
            <a:endParaRPr lang="en-US" sz="4400" dirty="0" smtClean="0">
              <a:effectLst/>
              <a:latin typeface="Times New Roman" panose="02020603050405020304" pitchFamily="18" charset="0"/>
              <a:ea typeface="Times New Roman" panose="02020603050405020304" pitchFamily="18" charset="0"/>
            </a:endParaRPr>
          </a:p>
          <a:p>
            <a:pPr marL="342900" lvl="0" indent="-342900">
              <a:lnSpc>
                <a:spcPct val="150000"/>
              </a:lnSpc>
              <a:buFont typeface="Symbol" panose="05050102010706020507" pitchFamily="18" charset="2"/>
              <a:buChar char=""/>
            </a:pPr>
            <a:r>
              <a:rPr lang="he-IL" sz="3200" b="1" dirty="0" smtClean="0">
                <a:effectLst/>
                <a:latin typeface="Times New Roman" panose="02020603050405020304" pitchFamily="18" charset="0"/>
                <a:ea typeface="Times New Roman" panose="02020603050405020304" pitchFamily="18" charset="0"/>
                <a:cs typeface="David" panose="020E0502060401010101" pitchFamily="34" charset="-79"/>
              </a:rPr>
              <a:t>מדגם</a:t>
            </a:r>
            <a:r>
              <a:rPr lang="he-IL" sz="3200" b="1" dirty="0">
                <a:latin typeface="Times New Roman" panose="02020603050405020304" pitchFamily="18" charset="0"/>
                <a:ea typeface="Times New Roman" panose="02020603050405020304" pitchFamily="18" charset="0"/>
                <a:cs typeface="David" panose="020E0502060401010101" pitchFamily="34" charset="-79"/>
              </a:rPr>
              <a:t>:</a:t>
            </a:r>
            <a:r>
              <a:rPr lang="he-IL" sz="3200" dirty="0" smtClean="0">
                <a:effectLst/>
                <a:latin typeface="Times New Roman" panose="02020603050405020304" pitchFamily="18" charset="0"/>
                <a:ea typeface="Times New Roman" panose="02020603050405020304" pitchFamily="18" charset="0"/>
                <a:cs typeface="David" panose="020E0502060401010101" pitchFamily="34" charset="-79"/>
              </a:rPr>
              <a:t>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קבוצת פרטים המהווה מודל לאוכלוסייה אותה אנו רוצים לחקור. הפרטים במדגם מהווים מודל לאוכלוסייה כולה.  </a:t>
            </a:r>
            <a:endParaRPr lang="en-US" sz="2400" dirty="0" smtClean="0">
              <a:effectLst/>
              <a:latin typeface="Times New Roman" panose="02020603050405020304" pitchFamily="18" charset="0"/>
              <a:ea typeface="Times New Roman" panose="02020603050405020304" pitchFamily="18" charset="0"/>
              <a:cs typeface="Guttman David"/>
            </a:endParaRPr>
          </a:p>
          <a:p>
            <a:pPr marL="342900" indent="-342900">
              <a:lnSpc>
                <a:spcPct val="150000"/>
              </a:lnSpc>
              <a:buFont typeface="Symbol" panose="05050102010706020507" pitchFamily="18" charset="2"/>
              <a:buChar char=""/>
            </a:pPr>
            <a:r>
              <a:rPr lang="he-IL" sz="3200" b="1" dirty="0">
                <a:latin typeface="Times New Roman" panose="02020603050405020304" pitchFamily="18" charset="0"/>
                <a:ea typeface="Times New Roman" panose="02020603050405020304" pitchFamily="18" charset="0"/>
                <a:cs typeface="David" panose="020E0502060401010101" pitchFamily="34" charset="-79"/>
              </a:rPr>
              <a:t>קבוצת ביקורת: </a:t>
            </a:r>
            <a:r>
              <a:rPr lang="he-IL" sz="2400" dirty="0">
                <a:latin typeface="Times New Roman" panose="02020603050405020304" pitchFamily="18" charset="0"/>
                <a:ea typeface="Times New Roman" panose="02020603050405020304" pitchFamily="18" charset="0"/>
                <a:cs typeface="David" panose="020E0502060401010101" pitchFamily="34" charset="-79"/>
              </a:rPr>
              <a:t>קבוצה שמשתתפת במחקר אך לא עורכים עליה ניסויים או שינויים. בקבוצת הביקורת משתמשים לצורך השוואה לקבוצה הנבדקת ולצורך חיזוק השערה אותה בודקים. </a:t>
            </a:r>
            <a:endParaRPr lang="en-US" sz="2400" dirty="0">
              <a:latin typeface="Times New Roman" panose="02020603050405020304" pitchFamily="18" charset="0"/>
              <a:ea typeface="Times New Roman" panose="02020603050405020304" pitchFamily="18" charset="0"/>
              <a:cs typeface="David" panose="020E0502060401010101" pitchFamily="34" charset="-79"/>
            </a:endParaRPr>
          </a:p>
        </p:txBody>
      </p:sp>
      <p:pic>
        <p:nvPicPr>
          <p:cNvPr id="1030" name="Picture 6" descr="http://images.nana10.co.il/upload/mediastock/img/369/0/150/15027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385" y="1876144"/>
            <a:ext cx="1740255" cy="88946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3.amazonaws.com/lowres.cartoonstock.com/animals-lab-experiment-experimental-mice-rats-lfin239_lo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8" y="3849628"/>
            <a:ext cx="4148175" cy="3091469"/>
          </a:xfrm>
          <a:prstGeom prst="rect">
            <a:avLst/>
          </a:prstGeom>
          <a:noFill/>
          <a:extLst>
            <a:ext uri="{909E8E84-426E-40DD-AFC4-6F175D3DCCD1}">
              <a14:hiddenFill xmlns:a14="http://schemas.microsoft.com/office/drawing/2010/main">
                <a:solidFill>
                  <a:srgbClr val="FFFFFF"/>
                </a:solidFill>
              </a14:hiddenFill>
            </a:ext>
          </a:extLst>
        </p:spPr>
      </p:pic>
      <p:pic>
        <p:nvPicPr>
          <p:cNvPr id="5" name="תמונה 4"/>
          <p:cNvPicPr>
            <a:picLocks noChangeAspect="1"/>
          </p:cNvPicPr>
          <p:nvPr/>
        </p:nvPicPr>
        <p:blipFill>
          <a:blip r:embed="rId5"/>
          <a:stretch>
            <a:fillRect/>
          </a:stretch>
        </p:blipFill>
        <p:spPr>
          <a:xfrm>
            <a:off x="0" y="122523"/>
            <a:ext cx="1545705" cy="1370787"/>
          </a:xfrm>
          <a:prstGeom prst="rect">
            <a:avLst/>
          </a:prstGeom>
        </p:spPr>
      </p:pic>
      <p:pic>
        <p:nvPicPr>
          <p:cNvPr id="10" name="Picture 6" descr="http://images.nana10.co.il/upload/mediastock/img/369/0/150/15027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3300" y="4732133"/>
            <a:ext cx="4159304" cy="2125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018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nodeType="clickEffect">
                                  <p:stCondLst>
                                    <p:cond delay="0"/>
                                  </p:stCondLst>
                                  <p:childTnLst>
                                    <p:animEffect transition="out" filter="fade">
                                      <p:cBhvr>
                                        <p:cTn id="6" dur="1000"/>
                                        <p:tgtEl>
                                          <p:spTgt spid="1028"/>
                                        </p:tgtEl>
                                      </p:cBhvr>
                                    </p:animEffect>
                                    <p:anim calcmode="lin" valueType="num">
                                      <p:cBhvr>
                                        <p:cTn id="7" dur="1000"/>
                                        <p:tgtEl>
                                          <p:spTgt spid="1028"/>
                                        </p:tgtEl>
                                        <p:attrNameLst>
                                          <p:attrName>ppt_x</p:attrName>
                                        </p:attrNameLst>
                                      </p:cBhvr>
                                      <p:tavLst>
                                        <p:tav tm="0">
                                          <p:val>
                                            <p:strVal val="ppt_x"/>
                                          </p:val>
                                        </p:tav>
                                        <p:tav tm="100000">
                                          <p:val>
                                            <p:strVal val="ppt_x"/>
                                          </p:val>
                                        </p:tav>
                                      </p:tavLst>
                                    </p:anim>
                                    <p:anim calcmode="lin" valueType="num">
                                      <p:cBhvr>
                                        <p:cTn id="8" dur="1000"/>
                                        <p:tgtEl>
                                          <p:spTgt spid="1028"/>
                                        </p:tgtEl>
                                        <p:attrNameLst>
                                          <p:attrName>ppt_y</p:attrName>
                                        </p:attrNameLst>
                                      </p:cBhvr>
                                      <p:tavLst>
                                        <p:tav tm="0">
                                          <p:val>
                                            <p:strVal val="ppt_y"/>
                                          </p:val>
                                        </p:tav>
                                        <p:tav tm="100000">
                                          <p:val>
                                            <p:strVal val="ppt_y-.1"/>
                                          </p:val>
                                        </p:tav>
                                      </p:tavLst>
                                    </p:anim>
                                    <p:set>
                                      <p:cBhvr>
                                        <p:cTn id="9" dur="1" fill="hold">
                                          <p:stCondLst>
                                            <p:cond delay="999"/>
                                          </p:stCondLst>
                                        </p:cTn>
                                        <p:tgtEl>
                                          <p:spTgt spid="1028"/>
                                        </p:tgtEl>
                                        <p:attrNameLst>
                                          <p:attrName>style.visibility</p:attrName>
                                        </p:attrNameLst>
                                      </p:cBhvr>
                                      <p:to>
                                        <p:strVal val="hidden"/>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30"/>
                                        </p:tgtEl>
                                        <p:attrNameLst>
                                          <p:attrName>style.visibility</p:attrName>
                                        </p:attrNameLst>
                                      </p:cBhvr>
                                      <p:to>
                                        <p:strVal val="visible"/>
                                      </p:to>
                                    </p:set>
                                  </p:childTnLst>
                                </p:cTn>
                              </p:par>
                            </p:childTnLst>
                          </p:cTn>
                        </p:par>
                        <p:par>
                          <p:cTn id="29" fill="hold">
                            <p:stCondLst>
                              <p:cond delay="0"/>
                            </p:stCondLst>
                            <p:childTnLst>
                              <p:par>
                                <p:cTn id="30" presetID="42" presetClass="entr" presetSubtype="0" fill="hold" nodeType="after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fade">
                                      <p:cBhvr>
                                        <p:cTn id="32" dur="1000"/>
                                        <p:tgtEl>
                                          <p:spTgt spid="4">
                                            <p:txEl>
                                              <p:pRg st="2" end="2"/>
                                            </p:txEl>
                                          </p:spTgt>
                                        </p:tgtEl>
                                      </p:cBhvr>
                                    </p:animEffect>
                                    <p:anim calcmode="lin" valueType="num">
                                      <p:cBhvr>
                                        <p:cTn id="3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1032"/>
                                        </p:tgtEl>
                                        <p:attrNameLst>
                                          <p:attrName>style.visibility</p:attrName>
                                        </p:attrNameLst>
                                      </p:cBhvr>
                                      <p:to>
                                        <p:strVal val="visible"/>
                                      </p:to>
                                    </p:set>
                                    <p:animEffect transition="in" filter="wipe(down)">
                                      <p:cBhvr>
                                        <p:cTn id="39" dur="580">
                                          <p:stCondLst>
                                            <p:cond delay="0"/>
                                          </p:stCondLst>
                                        </p:cTn>
                                        <p:tgtEl>
                                          <p:spTgt spid="1032"/>
                                        </p:tgtEl>
                                      </p:cBhvr>
                                    </p:animEffect>
                                    <p:anim calcmode="lin" valueType="num">
                                      <p:cBhvr>
                                        <p:cTn id="40" dur="1822" tmFilter="0,0; 0.14,0.36; 0.43,0.73; 0.71,0.91; 1.0,1.0">
                                          <p:stCondLst>
                                            <p:cond delay="0"/>
                                          </p:stCondLst>
                                        </p:cTn>
                                        <p:tgtEl>
                                          <p:spTgt spid="103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03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03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03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032"/>
                                        </p:tgtEl>
                                        <p:attrNameLst>
                                          <p:attrName>ppt_y</p:attrName>
                                        </p:attrNameLst>
                                      </p:cBhvr>
                                      <p:tavLst>
                                        <p:tav tm="0" fmla="#ppt_y-sin(pi*$)/81">
                                          <p:val>
                                            <p:fltVal val="0"/>
                                          </p:val>
                                        </p:tav>
                                        <p:tav tm="100000">
                                          <p:val>
                                            <p:fltVal val="1"/>
                                          </p:val>
                                        </p:tav>
                                      </p:tavLst>
                                    </p:anim>
                                    <p:animScale>
                                      <p:cBhvr>
                                        <p:cTn id="45" dur="26">
                                          <p:stCondLst>
                                            <p:cond delay="650"/>
                                          </p:stCondLst>
                                        </p:cTn>
                                        <p:tgtEl>
                                          <p:spTgt spid="1032"/>
                                        </p:tgtEl>
                                      </p:cBhvr>
                                      <p:to x="100000" y="60000"/>
                                    </p:animScale>
                                    <p:animScale>
                                      <p:cBhvr>
                                        <p:cTn id="46" dur="166" decel="50000">
                                          <p:stCondLst>
                                            <p:cond delay="676"/>
                                          </p:stCondLst>
                                        </p:cTn>
                                        <p:tgtEl>
                                          <p:spTgt spid="1032"/>
                                        </p:tgtEl>
                                      </p:cBhvr>
                                      <p:to x="100000" y="100000"/>
                                    </p:animScale>
                                    <p:animScale>
                                      <p:cBhvr>
                                        <p:cTn id="47" dur="26">
                                          <p:stCondLst>
                                            <p:cond delay="1312"/>
                                          </p:stCondLst>
                                        </p:cTn>
                                        <p:tgtEl>
                                          <p:spTgt spid="1032"/>
                                        </p:tgtEl>
                                      </p:cBhvr>
                                      <p:to x="100000" y="80000"/>
                                    </p:animScale>
                                    <p:animScale>
                                      <p:cBhvr>
                                        <p:cTn id="48" dur="166" decel="50000">
                                          <p:stCondLst>
                                            <p:cond delay="1338"/>
                                          </p:stCondLst>
                                        </p:cTn>
                                        <p:tgtEl>
                                          <p:spTgt spid="1032"/>
                                        </p:tgtEl>
                                      </p:cBhvr>
                                      <p:to x="100000" y="100000"/>
                                    </p:animScale>
                                    <p:animScale>
                                      <p:cBhvr>
                                        <p:cTn id="49" dur="26">
                                          <p:stCondLst>
                                            <p:cond delay="1642"/>
                                          </p:stCondLst>
                                        </p:cTn>
                                        <p:tgtEl>
                                          <p:spTgt spid="1032"/>
                                        </p:tgtEl>
                                      </p:cBhvr>
                                      <p:to x="100000" y="90000"/>
                                    </p:animScale>
                                    <p:animScale>
                                      <p:cBhvr>
                                        <p:cTn id="50" dur="166" decel="50000">
                                          <p:stCondLst>
                                            <p:cond delay="1668"/>
                                          </p:stCondLst>
                                        </p:cTn>
                                        <p:tgtEl>
                                          <p:spTgt spid="1032"/>
                                        </p:tgtEl>
                                      </p:cBhvr>
                                      <p:to x="100000" y="100000"/>
                                    </p:animScale>
                                    <p:animScale>
                                      <p:cBhvr>
                                        <p:cTn id="51" dur="26">
                                          <p:stCondLst>
                                            <p:cond delay="1808"/>
                                          </p:stCondLst>
                                        </p:cTn>
                                        <p:tgtEl>
                                          <p:spTgt spid="1032"/>
                                        </p:tgtEl>
                                      </p:cBhvr>
                                      <p:to x="100000" y="95000"/>
                                    </p:animScale>
                                    <p:animScale>
                                      <p:cBhvr>
                                        <p:cTn id="52" dur="166" decel="50000">
                                          <p:stCondLst>
                                            <p:cond delay="1834"/>
                                          </p:stCondLst>
                                        </p:cTn>
                                        <p:tgtEl>
                                          <p:spTgt spid="103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4655" y="0"/>
            <a:ext cx="11951854" cy="6442789"/>
          </a:xfrm>
          <a:prstGeom prst="rect">
            <a:avLst/>
          </a:prstGeom>
        </p:spPr>
        <p:txBody>
          <a:bodyPr wrap="square">
            <a:spAutoFit/>
          </a:bodyPr>
          <a:lstStyle/>
          <a:p>
            <a:pPr algn="ctr">
              <a:lnSpc>
                <a:spcPct val="150000"/>
              </a:lnSpc>
              <a:spcAft>
                <a:spcPts val="1000"/>
              </a:spcAft>
            </a:pPr>
            <a:r>
              <a:rPr lang="he-IL" sz="4000" b="1" u="sng" dirty="0">
                <a:solidFill>
                  <a:srgbClr val="FF0000"/>
                </a:solidFill>
                <a:latin typeface="Calibri" panose="020F0502020204030204" pitchFamily="34" charset="0"/>
                <a:ea typeface="Calibri" panose="020F0502020204030204" pitchFamily="34" charset="0"/>
                <a:cs typeface="David" panose="020E0502060401010101" pitchFamily="34" charset="-79"/>
              </a:rPr>
              <a:t>משטר חיסונים</a:t>
            </a:r>
            <a:endParaRPr lang="en-US" sz="40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tabLst>
                <a:tab pos="130810" algn="l"/>
                <a:tab pos="5274310" algn="l"/>
              </a:tabLst>
            </a:pPr>
            <a:r>
              <a:rPr lang="he-IL" sz="3200" b="1" dirty="0">
                <a:solidFill>
                  <a:srgbClr val="FF0000"/>
                </a:solidFill>
                <a:latin typeface="Calibri" panose="020F0502020204030204" pitchFamily="34" charset="0"/>
                <a:ea typeface="Calibri" panose="020F0502020204030204" pitchFamily="34" charset="0"/>
                <a:cs typeface="David" panose="020E0502060401010101" pitchFamily="34" charset="-79"/>
              </a:rPr>
              <a:t>כלבת </a:t>
            </a:r>
            <a:r>
              <a:rPr lang="he-IL" sz="3200" b="1" dirty="0">
                <a:latin typeface="Calibri" panose="020F0502020204030204" pitchFamily="34" charset="0"/>
                <a:ea typeface="Calibri" panose="020F0502020204030204" pitchFamily="34" charset="0"/>
                <a:cs typeface="David" panose="020E0502060401010101" pitchFamily="34" charset="-79"/>
              </a:rPr>
              <a:t>–</a:t>
            </a:r>
            <a:r>
              <a:rPr lang="he-IL" sz="3200" dirty="0">
                <a:latin typeface="Calibri" panose="020F0502020204030204" pitchFamily="34" charset="0"/>
                <a:ea typeface="Calibri" panose="020F0502020204030204" pitchFamily="34" charset="0"/>
                <a:cs typeface="David" panose="020E0502060401010101" pitchFamily="34" charset="-79"/>
              </a:rPr>
              <a:t>מחלה עצבית קשה הפוגעת ביונקים. הגורם הוא נגיף אשר מועבר לחיה לרוב באמצעות רוק ולא מהדבקה סביבתית. </a:t>
            </a:r>
            <a:r>
              <a:rPr lang="he-IL" sz="3200" dirty="0" smtClean="0">
                <a:latin typeface="Calibri" panose="020F0502020204030204" pitchFamily="34" charset="0"/>
                <a:ea typeface="Calibri" panose="020F0502020204030204" pitchFamily="34" charset="0"/>
                <a:cs typeface="David" panose="020E0502060401010101" pitchFamily="34" charset="-79"/>
              </a:rPr>
              <a:t>מומלץ </a:t>
            </a:r>
            <a:r>
              <a:rPr lang="he-IL" sz="3200" dirty="0">
                <a:latin typeface="Calibri" panose="020F0502020204030204" pitchFamily="34" charset="0"/>
                <a:ea typeface="Calibri" panose="020F0502020204030204" pitchFamily="34" charset="0"/>
                <a:cs typeface="David" panose="020E0502060401010101" pitchFamily="34" charset="-79"/>
              </a:rPr>
              <a:t>לחסן כל סוס</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b="1" u="sng" dirty="0">
                <a:latin typeface="Calibri" panose="020F0502020204030204" pitchFamily="34" charset="0"/>
                <a:ea typeface="Calibri" panose="020F0502020204030204" pitchFamily="34" charset="0"/>
                <a:cs typeface="David" panose="020E0502060401010101" pitchFamily="34" charset="-79"/>
              </a:rPr>
              <a:t>וחובה לחסן סוס מתחרה</a:t>
            </a:r>
            <a:r>
              <a:rPr lang="he-IL" sz="3200" dirty="0">
                <a:latin typeface="Calibri" panose="020F0502020204030204" pitchFamily="34" charset="0"/>
                <a:ea typeface="Calibri" panose="020F0502020204030204" pitchFamily="34" charset="0"/>
                <a:cs typeface="David" panose="020E0502060401010101" pitchFamily="34" charset="-79"/>
              </a:rPr>
              <a:t>. </a:t>
            </a:r>
          </a:p>
          <a:p>
            <a:pPr marL="457200">
              <a:lnSpc>
                <a:spcPct val="150000"/>
              </a:lnSpc>
              <a:spcAft>
                <a:spcPts val="1000"/>
              </a:spcAft>
              <a:tabLst>
                <a:tab pos="130810" algn="l"/>
                <a:tab pos="5274310" algn="l"/>
              </a:tabLst>
            </a:pPr>
            <a:r>
              <a:rPr lang="he-IL" sz="3200" b="1" dirty="0">
                <a:solidFill>
                  <a:srgbClr val="FF0000"/>
                </a:solidFill>
                <a:latin typeface="Calibri" panose="020F0502020204030204" pitchFamily="34" charset="0"/>
                <a:ea typeface="Calibri" panose="020F0502020204030204" pitchFamily="34" charset="0"/>
                <a:cs typeface="David" panose="020E0502060401010101" pitchFamily="34" charset="-79"/>
              </a:rPr>
              <a:t>שפעת </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מחלה</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זו</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דומה לשפעת אצל בני אדם. המחלה גורמת לשיעול, נזלת מלווה בחום וירידה בתאבון. לרוב המחלה עוברת מעצמה ואינה מסכנת חיים. השפעת היא מחלה מאוד מדבקת. </a:t>
            </a:r>
            <a:r>
              <a:rPr lang="he-IL" sz="3200" u="sng" dirty="0" smtClean="0">
                <a:latin typeface="Calibri" panose="020F0502020204030204" pitchFamily="34" charset="0"/>
                <a:ea typeface="Calibri" panose="020F0502020204030204" pitchFamily="34" charset="0"/>
              </a:rPr>
              <a:t>לא </a:t>
            </a:r>
            <a:r>
              <a:rPr lang="he-IL" sz="3200" u="sng" dirty="0">
                <a:latin typeface="Calibri" panose="020F0502020204030204" pitchFamily="34" charset="0"/>
                <a:ea typeface="Calibri" panose="020F0502020204030204" pitchFamily="34" charset="0"/>
              </a:rPr>
              <a:t>ניתן להשתתף בתחרות סוסים בלי חיסון שפעת בר תוקף.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2050" name="Picture 2" descr="http://38ccda.medialib.glogster.com/media/a8cc4ee9f08310ed2d25d74e0f45a6c0a38436526be9922b28bf19c55c1b6e4e/rabid-dog-carto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8871" y="2407391"/>
            <a:ext cx="1061735" cy="10142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media-cache-ak0.pinimg.com/736x/91/d6/ff/91d6ffa8b5af1a2dcbc0f87155c165c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9611" y="5534456"/>
            <a:ext cx="1165225" cy="1323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23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3" presetClass="entr" presetSubtype="10" fill="hold" nodeType="afterEffect">
                                  <p:stCondLst>
                                    <p:cond delay="500"/>
                                  </p:stCondLst>
                                  <p:childTnLst>
                                    <p:set>
                                      <p:cBhvr>
                                        <p:cTn id="9" dur="1" fill="hold">
                                          <p:stCondLst>
                                            <p:cond delay="0"/>
                                          </p:stCondLst>
                                        </p:cTn>
                                        <p:tgtEl>
                                          <p:spTgt spid="2050"/>
                                        </p:tgtEl>
                                        <p:attrNameLst>
                                          <p:attrName>style.visibility</p:attrName>
                                        </p:attrNameLst>
                                      </p:cBhvr>
                                      <p:to>
                                        <p:strVal val="visible"/>
                                      </p:to>
                                    </p:set>
                                    <p:animEffect transition="in" filter="blinds(horizontal)">
                                      <p:cBhvr>
                                        <p:cTn id="10" dur="2000"/>
                                        <p:tgtEl>
                                          <p:spTgt spid="2050"/>
                                        </p:tgtEl>
                                      </p:cBhvr>
                                    </p:animEffect>
                                  </p:childTnLst>
                                  <p:subTnLst>
                                    <p:set>
                                      <p:cBhvr override="childStyle">
                                        <p:cTn dur="1" fill="hold" display="0" masterRel="nextClick" afterEffect="1"/>
                                        <p:tgtEl>
                                          <p:spTgt spid="205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par>
                          <p:cTn id="15" fill="hold">
                            <p:stCondLst>
                              <p:cond delay="0"/>
                            </p:stCondLst>
                            <p:childTnLst>
                              <p:par>
                                <p:cTn id="16" presetID="45" presetClass="entr" presetSubtype="0" fill="hold" nodeType="afterEffect">
                                  <p:stCondLst>
                                    <p:cond delay="50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2000"/>
                                        <p:tgtEl>
                                          <p:spTgt spid="2052"/>
                                        </p:tgtEl>
                                      </p:cBhvr>
                                    </p:animEffect>
                                    <p:anim calcmode="lin" valueType="num">
                                      <p:cBhvr>
                                        <p:cTn id="19" dur="2000" fill="hold"/>
                                        <p:tgtEl>
                                          <p:spTgt spid="2052"/>
                                        </p:tgtEl>
                                        <p:attrNameLst>
                                          <p:attrName>ppt_w</p:attrName>
                                        </p:attrNameLst>
                                      </p:cBhvr>
                                      <p:tavLst>
                                        <p:tav tm="0" fmla="#ppt_w*sin(2.5*pi*$)">
                                          <p:val>
                                            <p:fltVal val="0"/>
                                          </p:val>
                                        </p:tav>
                                        <p:tav tm="100000">
                                          <p:val>
                                            <p:fltVal val="1"/>
                                          </p:val>
                                        </p:tav>
                                      </p:tavLst>
                                    </p:anim>
                                    <p:anim calcmode="lin" valueType="num">
                                      <p:cBhvr>
                                        <p:cTn id="20" dur="2000" fill="hold"/>
                                        <p:tgtEl>
                                          <p:spTgt spid="20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40145" y="53445"/>
            <a:ext cx="11951855" cy="2985433"/>
          </a:xfrm>
          <a:prstGeom prst="rect">
            <a:avLst/>
          </a:prstGeom>
        </p:spPr>
        <p:txBody>
          <a:bodyPr wrap="square">
            <a:spAutoFit/>
          </a:bodyPr>
          <a:lstStyle/>
          <a:p>
            <a:pPr marL="457200">
              <a:lnSpc>
                <a:spcPct val="150000"/>
              </a:lnSpc>
              <a:spcAft>
                <a:spcPts val="1000"/>
              </a:spcAft>
              <a:tabLst>
                <a:tab pos="130810" algn="l"/>
              </a:tabLst>
            </a:pPr>
            <a:r>
              <a:rPr lang="he-IL" sz="3200" b="1" dirty="0">
                <a:solidFill>
                  <a:srgbClr val="FF0000"/>
                </a:solidFill>
                <a:latin typeface="Calibri" panose="020F0502020204030204" pitchFamily="34" charset="0"/>
                <a:ea typeface="Calibri" panose="020F0502020204030204" pitchFamily="34" charset="0"/>
                <a:cs typeface="David" panose="020E0502060401010101" pitchFamily="34" charset="-79"/>
              </a:rPr>
              <a:t>טטנוס</a:t>
            </a:r>
            <a:r>
              <a:rPr lang="he-IL" sz="3200" b="1" dirty="0">
                <a:latin typeface="Calibri" panose="020F0502020204030204" pitchFamily="34" charset="0"/>
                <a:ea typeface="Calibri" panose="020F0502020204030204" pitchFamily="34" charset="0"/>
                <a:cs typeface="David" panose="020E0502060401010101" pitchFamily="34" charset="-79"/>
              </a:rPr>
              <a:t> – </a:t>
            </a:r>
            <a:r>
              <a:rPr lang="he-IL" sz="3200" dirty="0">
                <a:latin typeface="Calibri" panose="020F0502020204030204" pitchFamily="34" charset="0"/>
                <a:ea typeface="Calibri" panose="020F0502020204030204" pitchFamily="34" charset="0"/>
                <a:cs typeface="David" panose="020E0502060401010101" pitchFamily="34" charset="-79"/>
              </a:rPr>
              <a:t>מחלה הפוגעת במערכת העצבים וגורמת לשיתוק ולשרירים תפוסים. החיידק נמצא כמעט בכל מקום: באדמה, בפגרים ועל עצמים חשופים. הטיפול במחלה קשה ולרוב המחלה </a:t>
            </a:r>
            <a:r>
              <a:rPr lang="he-IL" sz="3200" i="1" dirty="0">
                <a:latin typeface="Calibri" panose="020F0502020204030204" pitchFamily="34" charset="0"/>
                <a:ea typeface="Calibri" panose="020F0502020204030204" pitchFamily="34" charset="0"/>
                <a:cs typeface="David" panose="020E0502060401010101" pitchFamily="34" charset="-79"/>
              </a:rPr>
              <a:t>גורמת למוות </a:t>
            </a:r>
            <a:r>
              <a:rPr lang="he-IL" sz="3200" dirty="0">
                <a:latin typeface="Calibri" panose="020F0502020204030204" pitchFamily="34" charset="0"/>
                <a:ea typeface="Calibri" panose="020F0502020204030204" pitchFamily="34" charset="0"/>
                <a:cs typeface="David" panose="020E0502060401010101" pitchFamily="34" charset="-79"/>
              </a:rPr>
              <a:t>בעקבות חוסר יכולת לנשום. </a:t>
            </a:r>
            <a:r>
              <a:rPr lang="he-IL" sz="3200" u="sng" dirty="0">
                <a:latin typeface="Calibri" panose="020F0502020204030204" pitchFamily="34" charset="0"/>
                <a:ea typeface="Calibri" panose="020F0502020204030204" pitchFamily="34" charset="0"/>
                <a:cs typeface="David" panose="020E0502060401010101" pitchFamily="34" charset="-79"/>
              </a:rPr>
              <a:t>החיסון יעיל מאוד </a:t>
            </a:r>
            <a:r>
              <a:rPr lang="he-IL" sz="3200" dirty="0">
                <a:latin typeface="Calibri" panose="020F0502020204030204" pitchFamily="34" charset="0"/>
                <a:ea typeface="Calibri" panose="020F0502020204030204" pitchFamily="34" charset="0"/>
                <a:cs typeface="David" panose="020E0502060401010101" pitchFamily="34" charset="-79"/>
              </a:rPr>
              <a:t>ולכן שגרת החיסונים המומלצת היא חיסון פעם בשנה. </a:t>
            </a:r>
          </a:p>
        </p:txBody>
      </p:sp>
      <p:pic>
        <p:nvPicPr>
          <p:cNvPr id="3078" name="Picture 6" descr="https://encrypted-tbn1.gstatic.com/images?q=tbn:ANd9GcRtSuhALsa8Isgs6-tgch5Ql8eZu6tl8bVzQLd6F13pBMs6BzUy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1610" y="3570864"/>
            <a:ext cx="3104862" cy="3104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68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3078"/>
                                        </p:tgtEl>
                                        <p:attrNameLst>
                                          <p:attrName>style.visibility</p:attrName>
                                        </p:attrNameLst>
                                      </p:cBhvr>
                                      <p:to>
                                        <p:strVal val="visible"/>
                                      </p:to>
                                    </p:set>
                                    <p:animEffect transition="in" filter="wipe(up)">
                                      <p:cBhvr>
                                        <p:cTn id="7" dur="3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21673" y="480292"/>
            <a:ext cx="11656291" cy="3785652"/>
          </a:xfrm>
          <a:prstGeom prst="rect">
            <a:avLst/>
          </a:prstGeom>
        </p:spPr>
        <p:txBody>
          <a:bodyPr wrap="square">
            <a:spAutoFit/>
          </a:bodyPr>
          <a:lstStyle/>
          <a:p>
            <a:pPr marL="457200">
              <a:lnSpc>
                <a:spcPct val="150000"/>
              </a:lnSpc>
              <a:spcAft>
                <a:spcPts val="1000"/>
              </a:spcAft>
              <a:tabLst>
                <a:tab pos="130810" algn="l"/>
              </a:tabLst>
            </a:pPr>
            <a:r>
              <a:rPr lang="he-IL" sz="3200" b="1" dirty="0">
                <a:solidFill>
                  <a:srgbClr val="FF0000"/>
                </a:solidFill>
                <a:latin typeface="Calibri" panose="020F0502020204030204" pitchFamily="34" charset="0"/>
                <a:ea typeface="Calibri" panose="020F0502020204030204" pitchFamily="34" charset="0"/>
                <a:cs typeface="David" panose="020E0502060401010101" pitchFamily="34" charset="-79"/>
              </a:rPr>
              <a:t>הרפס</a:t>
            </a:r>
            <a:r>
              <a:rPr lang="he-IL" sz="3200" b="1" dirty="0">
                <a:latin typeface="Calibri" panose="020F0502020204030204" pitchFamily="34" charset="0"/>
                <a:ea typeface="Calibri" panose="020F0502020204030204" pitchFamily="34" charset="0"/>
                <a:cs typeface="David" panose="020E0502060401010101" pitchFamily="34" charset="-79"/>
              </a:rPr>
              <a:t> – </a:t>
            </a:r>
            <a:r>
              <a:rPr lang="he-IL" sz="3200" dirty="0">
                <a:latin typeface="Calibri" panose="020F0502020204030204" pitchFamily="34" charset="0"/>
                <a:ea typeface="Calibri" panose="020F0502020204030204" pitchFamily="34" charset="0"/>
                <a:cs typeface="David" panose="020E0502060401010101" pitchFamily="34" charset="-79"/>
              </a:rPr>
              <a:t>וירוס ההרפס גורם למחלה במערכת הנשימה ולעליית חום הגוף. סוסים רבים נושאים את הווירוס אך אינם חולים. </a:t>
            </a:r>
            <a:r>
              <a:rPr lang="he-IL" sz="3200" u="sng" dirty="0">
                <a:latin typeface="Calibri" panose="020F0502020204030204" pitchFamily="34" charset="0"/>
                <a:ea typeface="Calibri" panose="020F0502020204030204" pitchFamily="34" charset="0"/>
                <a:cs typeface="David" panose="020E0502060401010101" pitchFamily="34" charset="-79"/>
              </a:rPr>
              <a:t>הטיפול בהרפס מאוד בעייתי לכן מומלץ לנקוט בפעולות למניעת המחלה ע"י חיסון</a:t>
            </a:r>
            <a:r>
              <a:rPr lang="he-IL" sz="3200" dirty="0">
                <a:latin typeface="Calibri" panose="020F0502020204030204" pitchFamily="34" charset="0"/>
                <a:ea typeface="Calibri" panose="020F0502020204030204" pitchFamily="34" charset="0"/>
                <a:cs typeface="David" panose="020E0502060401010101" pitchFamily="34" charset="-79"/>
              </a:rPr>
              <a:t>. הווירוס מועבר בעיקר ע"י מגע קרוב בין סוס לסוס לכן </a:t>
            </a:r>
            <a:r>
              <a:rPr lang="he-IL" sz="3200" u="sng" dirty="0">
                <a:latin typeface="Calibri" panose="020F0502020204030204" pitchFamily="34" charset="0"/>
                <a:ea typeface="Calibri" panose="020F0502020204030204" pitchFamily="34" charset="0"/>
                <a:cs typeface="David" panose="020E0502060401010101" pitchFamily="34" charset="-79"/>
              </a:rPr>
              <a:t>חשוב לבודד  סוס חולה </a:t>
            </a:r>
            <a:r>
              <a:rPr lang="he-IL" sz="3200" dirty="0">
                <a:latin typeface="Calibri" panose="020F0502020204030204" pitchFamily="34" charset="0"/>
                <a:ea typeface="Calibri" panose="020F0502020204030204" pitchFamily="34" charset="0"/>
                <a:cs typeface="David" panose="020E0502060401010101" pitchFamily="34" charset="-79"/>
              </a:rPr>
              <a:t>עד סוף תקופת הפרשת הווירוס</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4098" name="Picture 2" descr="http://athertonequine.yolasite.com/resources/Snot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491345"/>
            <a:ext cx="3074554" cy="319434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holehorsevetservices.com/images/diseases/aborted-fetus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515" y="4370098"/>
            <a:ext cx="3249087" cy="2187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977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500"/>
                                  </p:stCondLst>
                                  <p:childTnLst>
                                    <p:set>
                                      <p:cBhvr>
                                        <p:cTn id="6" dur="1" fill="hold">
                                          <p:stCondLst>
                                            <p:cond delay="0"/>
                                          </p:stCondLst>
                                        </p:cTn>
                                        <p:tgtEl>
                                          <p:spTgt spid="4098"/>
                                        </p:tgtEl>
                                        <p:attrNameLst>
                                          <p:attrName>style.visibility</p:attrName>
                                        </p:attrNameLst>
                                      </p:cBhvr>
                                      <p:to>
                                        <p:strVal val="visible"/>
                                      </p:to>
                                    </p:set>
                                    <p:animEffect transition="in" filter="circle(out)">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fade">
                                      <p:cBhvr>
                                        <p:cTn id="12"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מציין מיקום תוכן 3"/>
          <p:cNvGraphicFramePr>
            <a:graphicFrameLocks noGrp="1"/>
          </p:cNvGraphicFramePr>
          <p:nvPr>
            <p:ph idx="1"/>
            <p:extLst>
              <p:ext uri="{D42A27DB-BD31-4B8C-83A1-F6EECF244321}">
                <p14:modId xmlns:p14="http://schemas.microsoft.com/office/powerpoint/2010/main" val="2521231761"/>
              </p:ext>
            </p:extLst>
          </p:nvPr>
        </p:nvGraphicFramePr>
        <p:xfrm>
          <a:off x="415638" y="581890"/>
          <a:ext cx="11628580" cy="5772726"/>
        </p:xfrm>
        <a:graphic>
          <a:graphicData uri="http://schemas.openxmlformats.org/drawingml/2006/table">
            <a:tbl>
              <a:tblPr rtl="1" firstRow="1" bandRow="1">
                <a:tableStyleId>{5C22544A-7EE6-4342-B048-85BDC9FD1C3A}</a:tableStyleId>
              </a:tblPr>
              <a:tblGrid>
                <a:gridCol w="2325716"/>
                <a:gridCol w="2325716"/>
                <a:gridCol w="2325716"/>
                <a:gridCol w="2325716"/>
                <a:gridCol w="2325716"/>
              </a:tblGrid>
              <a:tr h="563193">
                <a:tc>
                  <a:txBody>
                    <a:bodyPr/>
                    <a:lstStyle/>
                    <a:p>
                      <a:pPr rtl="1"/>
                      <a:r>
                        <a:rPr lang="he-IL" dirty="0" smtClean="0"/>
                        <a:t>מחלה</a:t>
                      </a:r>
                      <a:endParaRPr lang="he-IL" dirty="0"/>
                    </a:p>
                  </a:txBody>
                  <a:tcPr/>
                </a:tc>
                <a:tc>
                  <a:txBody>
                    <a:bodyPr/>
                    <a:lstStyle/>
                    <a:p>
                      <a:pPr rtl="1"/>
                      <a:r>
                        <a:rPr lang="he-IL" dirty="0" smtClean="0"/>
                        <a:t>סייחים</a:t>
                      </a:r>
                      <a:endParaRPr lang="he-IL" dirty="0"/>
                    </a:p>
                  </a:txBody>
                  <a:tcPr/>
                </a:tc>
                <a:tc>
                  <a:txBody>
                    <a:bodyPr/>
                    <a:lstStyle/>
                    <a:p>
                      <a:pPr rtl="1"/>
                      <a:r>
                        <a:rPr lang="he-IL" dirty="0" smtClean="0"/>
                        <a:t>סוסים מתחרים</a:t>
                      </a:r>
                      <a:endParaRPr lang="he-IL" dirty="0"/>
                    </a:p>
                  </a:txBody>
                  <a:tcPr/>
                </a:tc>
                <a:tc>
                  <a:txBody>
                    <a:bodyPr/>
                    <a:lstStyle/>
                    <a:p>
                      <a:pPr rtl="1"/>
                      <a:r>
                        <a:rPr lang="he-IL" dirty="0" smtClean="0"/>
                        <a:t>סוסים ביתיים</a:t>
                      </a:r>
                      <a:endParaRPr lang="he-IL" dirty="0"/>
                    </a:p>
                  </a:txBody>
                  <a:tcPr/>
                </a:tc>
                <a:tc>
                  <a:txBody>
                    <a:bodyPr/>
                    <a:lstStyle/>
                    <a:p>
                      <a:pPr rtl="1"/>
                      <a:r>
                        <a:rPr lang="he-IL" dirty="0" smtClean="0"/>
                        <a:t>סכנת</a:t>
                      </a:r>
                      <a:r>
                        <a:rPr lang="he-IL" baseline="0" dirty="0" smtClean="0"/>
                        <a:t> הדבקה</a:t>
                      </a:r>
                      <a:endParaRPr lang="he-IL" dirty="0"/>
                    </a:p>
                  </a:txBody>
                  <a:tcPr/>
                </a:tc>
              </a:tr>
              <a:tr h="1407982">
                <a:tc>
                  <a:txBody>
                    <a:bodyPr/>
                    <a:lstStyle/>
                    <a:p>
                      <a:pPr rtl="1"/>
                      <a:endParaRPr lang="he-IL" dirty="0"/>
                    </a:p>
                  </a:txBody>
                  <a:tcPr/>
                </a:tc>
                <a:tc>
                  <a:txBody>
                    <a:bodyPr/>
                    <a:lstStyle/>
                    <a:p>
                      <a:pPr rtl="1"/>
                      <a:endParaRPr lang="he-IL" dirty="0"/>
                    </a:p>
                  </a:txBody>
                  <a:tcPr/>
                </a:tc>
                <a:tc>
                  <a:txBody>
                    <a:bodyPr/>
                    <a:lstStyle/>
                    <a:p>
                      <a:pPr rtl="1"/>
                      <a:endParaRPr lang="he-IL" dirty="0"/>
                    </a:p>
                  </a:txBody>
                  <a:tcPr/>
                </a:tc>
                <a:tc>
                  <a:txBody>
                    <a:bodyPr/>
                    <a:lstStyle/>
                    <a:p>
                      <a:pPr rtl="1"/>
                      <a:endParaRPr lang="he-IL" dirty="0"/>
                    </a:p>
                  </a:txBody>
                  <a:tcPr/>
                </a:tc>
                <a:tc>
                  <a:txBody>
                    <a:bodyPr/>
                    <a:lstStyle/>
                    <a:p>
                      <a:pPr rtl="1"/>
                      <a:endParaRPr lang="he-IL" dirty="0"/>
                    </a:p>
                  </a:txBody>
                  <a:tcPr/>
                </a:tc>
              </a:tr>
              <a:tr h="985587">
                <a:tc>
                  <a:txBody>
                    <a:bodyPr/>
                    <a:lstStyle/>
                    <a:p>
                      <a:pPr rtl="1"/>
                      <a:endParaRPr lang="he-IL" sz="3600" b="1" kern="1200" dirty="0">
                        <a:solidFill>
                          <a:srgbClr val="000000"/>
                        </a:solidFill>
                        <a:latin typeface="David" panose="020E0502060401010101" pitchFamily="34" charset="-79"/>
                        <a:ea typeface="+mn-ea"/>
                        <a:cs typeface="David" panose="020E0502060401010101" pitchFamily="34" charset="-79"/>
                      </a:endParaRPr>
                    </a:p>
                  </a:txBody>
                  <a:tcPr/>
                </a:tc>
                <a:tc>
                  <a:txBody>
                    <a:bodyPr/>
                    <a:lstStyle/>
                    <a:p>
                      <a:pPr rtl="1"/>
                      <a:endParaRPr lang="he-IL" dirty="0"/>
                    </a:p>
                  </a:txBody>
                  <a:tcPr/>
                </a:tc>
                <a:tc>
                  <a:txBody>
                    <a:bodyPr/>
                    <a:lstStyle/>
                    <a:p>
                      <a:pPr rtl="1"/>
                      <a:endParaRPr lang="he-IL" dirty="0" smtClean="0"/>
                    </a:p>
                  </a:txBody>
                  <a:tcPr/>
                </a:tc>
                <a:tc>
                  <a:txBody>
                    <a:bodyPr/>
                    <a:lstStyle/>
                    <a:p>
                      <a:pPr rtl="1"/>
                      <a:endParaRPr lang="he-IL" dirty="0"/>
                    </a:p>
                  </a:txBody>
                  <a:tcPr/>
                </a:tc>
                <a:tc>
                  <a:txBody>
                    <a:bodyPr/>
                    <a:lstStyle/>
                    <a:p>
                      <a:pPr rtl="1"/>
                      <a:endParaRPr lang="he-IL" dirty="0"/>
                    </a:p>
                  </a:txBody>
                  <a:tcPr/>
                </a:tc>
              </a:tr>
              <a:tr h="1407982">
                <a:tc>
                  <a:txBody>
                    <a:bodyPr/>
                    <a:lstStyle/>
                    <a:p>
                      <a:pPr rtl="1"/>
                      <a:endParaRPr lang="he-IL" dirty="0"/>
                    </a:p>
                  </a:txBody>
                  <a:tcPr/>
                </a:tc>
                <a:tc>
                  <a:txBody>
                    <a:bodyPr/>
                    <a:lstStyle/>
                    <a:p>
                      <a:pPr rtl="1"/>
                      <a:endParaRPr lang="he-IL" dirty="0"/>
                    </a:p>
                  </a:txBody>
                  <a:tcPr/>
                </a:tc>
                <a:tc>
                  <a:txBody>
                    <a:bodyPr/>
                    <a:lstStyle/>
                    <a:p>
                      <a:pPr rtl="1"/>
                      <a:endParaRPr lang="he-IL" dirty="0"/>
                    </a:p>
                  </a:txBody>
                  <a:tcPr/>
                </a:tc>
                <a:tc>
                  <a:txBody>
                    <a:bodyPr/>
                    <a:lstStyle/>
                    <a:p>
                      <a:pPr rtl="1"/>
                      <a:endParaRPr lang="he-IL" dirty="0"/>
                    </a:p>
                  </a:txBody>
                  <a:tcPr/>
                </a:tc>
                <a:tc>
                  <a:txBody>
                    <a:bodyPr/>
                    <a:lstStyle/>
                    <a:p>
                      <a:pPr rtl="1"/>
                      <a:endParaRPr lang="he-IL" dirty="0"/>
                    </a:p>
                  </a:txBody>
                  <a:tcPr/>
                </a:tc>
              </a:tr>
              <a:tr h="1407982">
                <a:tc>
                  <a:txBody>
                    <a:bodyPr/>
                    <a:lstStyle/>
                    <a:p>
                      <a:pPr rtl="1"/>
                      <a:endParaRPr lang="he-IL" dirty="0"/>
                    </a:p>
                  </a:txBody>
                  <a:tcPr/>
                </a:tc>
                <a:tc>
                  <a:txBody>
                    <a:bodyPr/>
                    <a:lstStyle/>
                    <a:p>
                      <a:pPr rtl="1"/>
                      <a:endParaRPr lang="he-IL" dirty="0" smtClean="0"/>
                    </a:p>
                  </a:txBody>
                  <a:tcPr/>
                </a:tc>
                <a:tc>
                  <a:txBody>
                    <a:bodyPr/>
                    <a:lstStyle/>
                    <a:p>
                      <a:pPr rtl="1"/>
                      <a:endParaRPr lang="he-IL" dirty="0"/>
                    </a:p>
                  </a:txBody>
                  <a:tcPr/>
                </a:tc>
                <a:tc>
                  <a:txBody>
                    <a:bodyPr/>
                    <a:lstStyle/>
                    <a:p>
                      <a:pPr rtl="1"/>
                      <a:endParaRPr lang="he-IL" dirty="0"/>
                    </a:p>
                  </a:txBody>
                  <a:tcPr/>
                </a:tc>
                <a:tc>
                  <a:txBody>
                    <a:bodyPr/>
                    <a:lstStyle/>
                    <a:p>
                      <a:pPr rtl="1"/>
                      <a:endParaRPr lang="he-IL" dirty="0"/>
                    </a:p>
                  </a:txBody>
                  <a:tcPr/>
                </a:tc>
              </a:tr>
            </a:tbl>
          </a:graphicData>
        </a:graphic>
      </p:graphicFrame>
      <p:sp>
        <p:nvSpPr>
          <p:cNvPr id="6" name="מלבן 5"/>
          <p:cNvSpPr/>
          <p:nvPr/>
        </p:nvSpPr>
        <p:spPr>
          <a:xfrm>
            <a:off x="10116826" y="1544847"/>
            <a:ext cx="1090363" cy="646331"/>
          </a:xfrm>
          <a:prstGeom prst="rect">
            <a:avLst/>
          </a:prstGeom>
        </p:spPr>
        <p:txBody>
          <a:bodyPr wrap="none">
            <a:spAutoFit/>
          </a:bodyPr>
          <a:lstStyle/>
          <a:p>
            <a:r>
              <a:rPr lang="he-IL" sz="3600" b="1" dirty="0">
                <a:solidFill>
                  <a:srgbClr val="000000"/>
                </a:solidFill>
                <a:latin typeface="David" panose="020E0502060401010101" pitchFamily="34" charset="-79"/>
                <a:cs typeface="David" panose="020E0502060401010101" pitchFamily="34" charset="-79"/>
              </a:rPr>
              <a:t>כלבת</a:t>
            </a:r>
            <a:endParaRPr lang="he-IL" sz="3600" b="1" dirty="0">
              <a:effectLst/>
              <a:latin typeface="David" panose="020E0502060401010101" pitchFamily="34" charset="-79"/>
              <a:cs typeface="David" panose="020E0502060401010101" pitchFamily="34" charset="-79"/>
            </a:endParaRPr>
          </a:p>
        </p:txBody>
      </p:sp>
      <p:sp>
        <p:nvSpPr>
          <p:cNvPr id="7" name="מלבן 6"/>
          <p:cNvSpPr/>
          <p:nvPr/>
        </p:nvSpPr>
        <p:spPr>
          <a:xfrm>
            <a:off x="7666181" y="1544847"/>
            <a:ext cx="1801091" cy="646331"/>
          </a:xfrm>
          <a:prstGeom prst="rect">
            <a:avLst/>
          </a:prstGeom>
        </p:spPr>
        <p:txBody>
          <a:bodyPr wrap="square">
            <a:spAutoFit/>
          </a:bodyPr>
          <a:lstStyle/>
          <a:p>
            <a:r>
              <a:rPr lang="he-IL" dirty="0" smtClean="0">
                <a:solidFill>
                  <a:srgbClr val="000000"/>
                </a:solidFill>
                <a:latin typeface="Calibri" panose="020F0502020204030204" pitchFamily="34" charset="0"/>
              </a:rPr>
              <a:t>בגיל 3-4</a:t>
            </a:r>
            <a:r>
              <a:rPr lang="he-IL" dirty="0" smtClean="0">
                <a:solidFill>
                  <a:srgbClr val="000000"/>
                </a:solidFill>
                <a:latin typeface="Calibri" panose="020F0502020204030204" pitchFamily="34" charset="0"/>
                <a:cs typeface="Calibri" panose="020F0502020204030204" pitchFamily="34" charset="0"/>
              </a:rPr>
              <a:t> חודשים</a:t>
            </a:r>
            <a:endParaRPr lang="he-IL" dirty="0" smtClean="0"/>
          </a:p>
          <a:p>
            <a:r>
              <a:rPr lang="he-IL" dirty="0" smtClean="0">
                <a:solidFill>
                  <a:srgbClr val="000000"/>
                </a:solidFill>
                <a:latin typeface="Calibri" panose="020F0502020204030204" pitchFamily="34" charset="0"/>
              </a:rPr>
              <a:t>בגיל שנה</a:t>
            </a:r>
            <a:endParaRPr lang="he-IL" dirty="0">
              <a:effectLst/>
            </a:endParaRPr>
          </a:p>
        </p:txBody>
      </p:sp>
      <p:sp>
        <p:nvSpPr>
          <p:cNvPr id="8" name="מלבן 7"/>
          <p:cNvSpPr/>
          <p:nvPr/>
        </p:nvSpPr>
        <p:spPr>
          <a:xfrm>
            <a:off x="5571352" y="1637207"/>
            <a:ext cx="1141658" cy="369332"/>
          </a:xfrm>
          <a:prstGeom prst="rect">
            <a:avLst/>
          </a:prstGeom>
        </p:spPr>
        <p:txBody>
          <a:bodyPr wrap="none">
            <a:spAutoFit/>
          </a:bodyPr>
          <a:lstStyle/>
          <a:p>
            <a:r>
              <a:rPr lang="he-IL" dirty="0">
                <a:solidFill>
                  <a:srgbClr val="000000"/>
                </a:solidFill>
                <a:latin typeface="Calibri" panose="020F0502020204030204" pitchFamily="34" charset="0"/>
              </a:rPr>
              <a:t>פעם בשנה</a:t>
            </a:r>
            <a:endParaRPr lang="he-IL" dirty="0">
              <a:effectLst/>
            </a:endParaRPr>
          </a:p>
        </p:txBody>
      </p:sp>
      <p:sp>
        <p:nvSpPr>
          <p:cNvPr id="9" name="מלבן 8"/>
          <p:cNvSpPr/>
          <p:nvPr/>
        </p:nvSpPr>
        <p:spPr>
          <a:xfrm>
            <a:off x="3594771" y="1637207"/>
            <a:ext cx="1141658" cy="369332"/>
          </a:xfrm>
          <a:prstGeom prst="rect">
            <a:avLst/>
          </a:prstGeom>
        </p:spPr>
        <p:txBody>
          <a:bodyPr wrap="none">
            <a:spAutoFit/>
          </a:bodyPr>
          <a:lstStyle/>
          <a:p>
            <a:r>
              <a:rPr lang="he-IL" dirty="0">
                <a:solidFill>
                  <a:srgbClr val="000000"/>
                </a:solidFill>
                <a:latin typeface="Calibri" panose="020F0502020204030204" pitchFamily="34" charset="0"/>
              </a:rPr>
              <a:t>פעם בשנה</a:t>
            </a:r>
            <a:endParaRPr lang="he-IL" dirty="0">
              <a:effectLst/>
            </a:endParaRPr>
          </a:p>
        </p:txBody>
      </p:sp>
      <p:sp>
        <p:nvSpPr>
          <p:cNvPr id="10" name="מלבן 9"/>
          <p:cNvSpPr/>
          <p:nvPr/>
        </p:nvSpPr>
        <p:spPr>
          <a:xfrm>
            <a:off x="437085" y="1360181"/>
            <a:ext cx="2322763" cy="646331"/>
          </a:xfrm>
          <a:prstGeom prst="rect">
            <a:avLst/>
          </a:prstGeom>
        </p:spPr>
        <p:txBody>
          <a:bodyPr wrap="square">
            <a:spAutoFit/>
          </a:bodyPr>
          <a:lstStyle/>
          <a:p>
            <a:r>
              <a:rPr lang="he-IL" dirty="0">
                <a:solidFill>
                  <a:srgbClr val="000000"/>
                </a:solidFill>
                <a:latin typeface="Calibri" panose="020F0502020204030204" pitchFamily="34" charset="0"/>
              </a:rPr>
              <a:t>זואונוטית, גורמת למוות בייסורים</a:t>
            </a:r>
            <a:endParaRPr lang="he-IL" dirty="0">
              <a:effectLst/>
            </a:endParaRPr>
          </a:p>
        </p:txBody>
      </p:sp>
      <p:sp>
        <p:nvSpPr>
          <p:cNvPr id="11" name="מלבן 10"/>
          <p:cNvSpPr/>
          <p:nvPr/>
        </p:nvSpPr>
        <p:spPr>
          <a:xfrm>
            <a:off x="9942901" y="2662549"/>
            <a:ext cx="1308371" cy="646331"/>
          </a:xfrm>
          <a:prstGeom prst="rect">
            <a:avLst/>
          </a:prstGeom>
        </p:spPr>
        <p:txBody>
          <a:bodyPr wrap="none">
            <a:spAutoFit/>
          </a:bodyPr>
          <a:lstStyle/>
          <a:p>
            <a:r>
              <a:rPr lang="he-IL" sz="3600" b="1" dirty="0">
                <a:solidFill>
                  <a:srgbClr val="000000"/>
                </a:solidFill>
                <a:latin typeface="David" panose="020E0502060401010101" pitchFamily="34" charset="-79"/>
                <a:cs typeface="David" panose="020E0502060401010101" pitchFamily="34" charset="-79"/>
              </a:rPr>
              <a:t>טטנוס</a:t>
            </a:r>
          </a:p>
        </p:txBody>
      </p:sp>
      <p:sp>
        <p:nvSpPr>
          <p:cNvPr id="12" name="מלבן 11"/>
          <p:cNvSpPr/>
          <p:nvPr/>
        </p:nvSpPr>
        <p:spPr>
          <a:xfrm>
            <a:off x="7511790" y="2801049"/>
            <a:ext cx="2109872" cy="369332"/>
          </a:xfrm>
          <a:prstGeom prst="rect">
            <a:avLst/>
          </a:prstGeom>
        </p:spPr>
        <p:txBody>
          <a:bodyPr wrap="none">
            <a:spAutoFit/>
          </a:bodyPr>
          <a:lstStyle/>
          <a:p>
            <a:r>
              <a:rPr lang="he-IL" dirty="0">
                <a:solidFill>
                  <a:srgbClr val="000000"/>
                </a:solidFill>
                <a:latin typeface="Calibri" panose="020F0502020204030204" pitchFamily="34" charset="0"/>
              </a:rPr>
              <a:t>בגיל 6,7</a:t>
            </a:r>
            <a:r>
              <a:rPr lang="he-IL" dirty="0">
                <a:solidFill>
                  <a:srgbClr val="000000"/>
                </a:solidFill>
                <a:latin typeface="Calibri" panose="020F0502020204030204" pitchFamily="34" charset="0"/>
                <a:cs typeface="Calibri" panose="020F0502020204030204" pitchFamily="34" charset="0"/>
              </a:rPr>
              <a:t> ו8-9 חודשים</a:t>
            </a:r>
            <a:endParaRPr lang="he-IL" dirty="0">
              <a:effectLst/>
            </a:endParaRPr>
          </a:p>
        </p:txBody>
      </p:sp>
      <p:sp>
        <p:nvSpPr>
          <p:cNvPr id="13" name="מלבן 12"/>
          <p:cNvSpPr/>
          <p:nvPr/>
        </p:nvSpPr>
        <p:spPr>
          <a:xfrm>
            <a:off x="5571352" y="2877126"/>
            <a:ext cx="1141658" cy="369332"/>
          </a:xfrm>
          <a:prstGeom prst="rect">
            <a:avLst/>
          </a:prstGeom>
        </p:spPr>
        <p:txBody>
          <a:bodyPr wrap="none">
            <a:spAutoFit/>
          </a:bodyPr>
          <a:lstStyle/>
          <a:p>
            <a:r>
              <a:rPr lang="he-IL" dirty="0">
                <a:solidFill>
                  <a:srgbClr val="000000"/>
                </a:solidFill>
                <a:latin typeface="Calibri" panose="020F0502020204030204" pitchFamily="34" charset="0"/>
              </a:rPr>
              <a:t>פעם בשנה</a:t>
            </a:r>
            <a:endParaRPr lang="he-IL" dirty="0">
              <a:effectLst/>
            </a:endParaRPr>
          </a:p>
        </p:txBody>
      </p:sp>
      <p:sp>
        <p:nvSpPr>
          <p:cNvPr id="14" name="מלבן 13"/>
          <p:cNvSpPr/>
          <p:nvPr/>
        </p:nvSpPr>
        <p:spPr>
          <a:xfrm>
            <a:off x="3594771" y="2801049"/>
            <a:ext cx="1141658" cy="369332"/>
          </a:xfrm>
          <a:prstGeom prst="rect">
            <a:avLst/>
          </a:prstGeom>
        </p:spPr>
        <p:txBody>
          <a:bodyPr wrap="none">
            <a:spAutoFit/>
          </a:bodyPr>
          <a:lstStyle/>
          <a:p>
            <a:r>
              <a:rPr lang="he-IL" dirty="0">
                <a:solidFill>
                  <a:srgbClr val="000000"/>
                </a:solidFill>
                <a:latin typeface="Calibri" panose="020F0502020204030204" pitchFamily="34" charset="0"/>
              </a:rPr>
              <a:t>פעם בשנה</a:t>
            </a:r>
            <a:endParaRPr lang="he-IL" dirty="0">
              <a:effectLst/>
            </a:endParaRPr>
          </a:p>
        </p:txBody>
      </p:sp>
      <p:sp>
        <p:nvSpPr>
          <p:cNvPr id="15" name="מלבן 14"/>
          <p:cNvSpPr/>
          <p:nvPr/>
        </p:nvSpPr>
        <p:spPr>
          <a:xfrm>
            <a:off x="537118" y="2784824"/>
            <a:ext cx="2122696" cy="369332"/>
          </a:xfrm>
          <a:prstGeom prst="rect">
            <a:avLst/>
          </a:prstGeom>
        </p:spPr>
        <p:txBody>
          <a:bodyPr wrap="none">
            <a:spAutoFit/>
          </a:bodyPr>
          <a:lstStyle/>
          <a:p>
            <a:r>
              <a:rPr lang="he-IL" dirty="0">
                <a:solidFill>
                  <a:srgbClr val="000000"/>
                </a:solidFill>
                <a:latin typeface="Calibri" panose="020F0502020204030204" pitchFamily="34" charset="0"/>
              </a:rPr>
              <a:t>גורמת למוות בייסורים</a:t>
            </a:r>
            <a:endParaRPr lang="he-IL" dirty="0">
              <a:effectLst/>
            </a:endParaRPr>
          </a:p>
        </p:txBody>
      </p:sp>
      <p:sp>
        <p:nvSpPr>
          <p:cNvPr id="16" name="מלבן 15"/>
          <p:cNvSpPr/>
          <p:nvPr/>
        </p:nvSpPr>
        <p:spPr>
          <a:xfrm>
            <a:off x="10072744" y="3884175"/>
            <a:ext cx="1336951" cy="646331"/>
          </a:xfrm>
          <a:prstGeom prst="rect">
            <a:avLst/>
          </a:prstGeom>
        </p:spPr>
        <p:txBody>
          <a:bodyPr wrap="square">
            <a:spAutoFit/>
          </a:bodyPr>
          <a:lstStyle/>
          <a:p>
            <a:r>
              <a:rPr lang="he-IL" sz="3600" b="1" dirty="0">
                <a:solidFill>
                  <a:srgbClr val="000000"/>
                </a:solidFill>
                <a:latin typeface="David" panose="020E0502060401010101" pitchFamily="34" charset="-79"/>
                <a:cs typeface="David" panose="020E0502060401010101" pitchFamily="34" charset="-79"/>
              </a:rPr>
              <a:t>שפעת</a:t>
            </a:r>
          </a:p>
        </p:txBody>
      </p:sp>
      <p:sp>
        <p:nvSpPr>
          <p:cNvPr id="17" name="מלבן 16"/>
          <p:cNvSpPr/>
          <p:nvPr/>
        </p:nvSpPr>
        <p:spPr>
          <a:xfrm>
            <a:off x="7447137" y="3745676"/>
            <a:ext cx="2223337" cy="923330"/>
          </a:xfrm>
          <a:prstGeom prst="rect">
            <a:avLst/>
          </a:prstGeom>
        </p:spPr>
        <p:txBody>
          <a:bodyPr wrap="square">
            <a:spAutoFit/>
          </a:bodyPr>
          <a:lstStyle/>
          <a:p>
            <a:r>
              <a:rPr lang="he-IL" dirty="0">
                <a:solidFill>
                  <a:srgbClr val="000000"/>
                </a:solidFill>
                <a:latin typeface="Calibri" panose="020F0502020204030204" pitchFamily="34" charset="0"/>
              </a:rPr>
              <a:t>בגיל 6,7,8 חודשים ואח"כ</a:t>
            </a:r>
            <a:r>
              <a:rPr lang="he-IL" dirty="0">
                <a:solidFill>
                  <a:srgbClr val="000000"/>
                </a:solidFill>
                <a:latin typeface="Calibri" panose="020F0502020204030204" pitchFamily="34" charset="0"/>
                <a:cs typeface="Calibri" panose="020F0502020204030204" pitchFamily="34" charset="0"/>
              </a:rPr>
              <a:t> כל 3-4 חודשים עד גיל שנתיים</a:t>
            </a:r>
            <a:endParaRPr lang="he-IL" dirty="0">
              <a:effectLst/>
            </a:endParaRPr>
          </a:p>
        </p:txBody>
      </p:sp>
      <p:sp>
        <p:nvSpPr>
          <p:cNvPr id="18" name="מלבן 17"/>
          <p:cNvSpPr/>
          <p:nvPr/>
        </p:nvSpPr>
        <p:spPr>
          <a:xfrm>
            <a:off x="5398227" y="4022675"/>
            <a:ext cx="1487907" cy="369332"/>
          </a:xfrm>
          <a:prstGeom prst="rect">
            <a:avLst/>
          </a:prstGeom>
        </p:spPr>
        <p:txBody>
          <a:bodyPr wrap="none">
            <a:spAutoFit/>
          </a:bodyPr>
          <a:lstStyle/>
          <a:p>
            <a:r>
              <a:rPr lang="he-IL" dirty="0">
                <a:solidFill>
                  <a:srgbClr val="000000"/>
                </a:solidFill>
                <a:latin typeface="Calibri" panose="020F0502020204030204" pitchFamily="34" charset="0"/>
              </a:rPr>
              <a:t>כל</a:t>
            </a:r>
            <a:r>
              <a:rPr lang="he-IL" dirty="0">
                <a:solidFill>
                  <a:srgbClr val="000000"/>
                </a:solidFill>
                <a:latin typeface="Calibri" panose="020F0502020204030204" pitchFamily="34" charset="0"/>
                <a:cs typeface="Calibri" panose="020F0502020204030204" pitchFamily="34" charset="0"/>
              </a:rPr>
              <a:t> 3-4 חודשים</a:t>
            </a:r>
            <a:endParaRPr lang="he-IL" dirty="0">
              <a:effectLst/>
            </a:endParaRPr>
          </a:p>
        </p:txBody>
      </p:sp>
      <p:sp>
        <p:nvSpPr>
          <p:cNvPr id="19" name="מלבן 18"/>
          <p:cNvSpPr/>
          <p:nvPr/>
        </p:nvSpPr>
        <p:spPr>
          <a:xfrm>
            <a:off x="3379008" y="4022675"/>
            <a:ext cx="1154482" cy="369332"/>
          </a:xfrm>
          <a:prstGeom prst="rect">
            <a:avLst/>
          </a:prstGeom>
        </p:spPr>
        <p:txBody>
          <a:bodyPr wrap="none">
            <a:spAutoFit/>
          </a:bodyPr>
          <a:lstStyle/>
          <a:p>
            <a:r>
              <a:rPr lang="he-IL" dirty="0">
                <a:solidFill>
                  <a:srgbClr val="000000"/>
                </a:solidFill>
                <a:latin typeface="Calibri" panose="020F0502020204030204" pitchFamily="34" charset="0"/>
              </a:rPr>
              <a:t>אחת לשנה</a:t>
            </a:r>
            <a:endParaRPr lang="he-IL" dirty="0">
              <a:effectLst/>
            </a:endParaRPr>
          </a:p>
        </p:txBody>
      </p:sp>
      <p:sp>
        <p:nvSpPr>
          <p:cNvPr id="20" name="מלבן 19"/>
          <p:cNvSpPr/>
          <p:nvPr/>
        </p:nvSpPr>
        <p:spPr>
          <a:xfrm>
            <a:off x="923441" y="4022675"/>
            <a:ext cx="1350049" cy="369332"/>
          </a:xfrm>
          <a:prstGeom prst="rect">
            <a:avLst/>
          </a:prstGeom>
        </p:spPr>
        <p:txBody>
          <a:bodyPr wrap="none">
            <a:spAutoFit/>
          </a:bodyPr>
          <a:lstStyle/>
          <a:p>
            <a:r>
              <a:rPr lang="he-IL" dirty="0">
                <a:solidFill>
                  <a:srgbClr val="000000"/>
                </a:solidFill>
                <a:latin typeface="Calibri" panose="020F0502020204030204" pitchFamily="34" charset="0"/>
              </a:rPr>
              <a:t>מדבקת מאוד</a:t>
            </a:r>
            <a:endParaRPr lang="he-IL" dirty="0">
              <a:effectLst/>
            </a:endParaRPr>
          </a:p>
        </p:txBody>
      </p:sp>
      <p:sp>
        <p:nvSpPr>
          <p:cNvPr id="21" name="מלבן 20"/>
          <p:cNvSpPr/>
          <p:nvPr/>
        </p:nvSpPr>
        <p:spPr>
          <a:xfrm>
            <a:off x="10072744" y="5350223"/>
            <a:ext cx="1178528" cy="646331"/>
          </a:xfrm>
          <a:prstGeom prst="rect">
            <a:avLst/>
          </a:prstGeom>
        </p:spPr>
        <p:txBody>
          <a:bodyPr wrap="none">
            <a:spAutoFit/>
          </a:bodyPr>
          <a:lstStyle/>
          <a:p>
            <a:r>
              <a:rPr lang="he-IL" sz="3600" b="1" dirty="0">
                <a:solidFill>
                  <a:srgbClr val="000000"/>
                </a:solidFill>
                <a:latin typeface="David" panose="020E0502060401010101" pitchFamily="34" charset="-79"/>
                <a:cs typeface="David" panose="020E0502060401010101" pitchFamily="34" charset="-79"/>
              </a:rPr>
              <a:t>הרפס</a:t>
            </a:r>
          </a:p>
        </p:txBody>
      </p:sp>
      <p:sp>
        <p:nvSpPr>
          <p:cNvPr id="22" name="מלבן 21"/>
          <p:cNvSpPr/>
          <p:nvPr/>
        </p:nvSpPr>
        <p:spPr>
          <a:xfrm>
            <a:off x="7509162" y="5211723"/>
            <a:ext cx="2115127" cy="646331"/>
          </a:xfrm>
          <a:prstGeom prst="rect">
            <a:avLst/>
          </a:prstGeom>
        </p:spPr>
        <p:txBody>
          <a:bodyPr wrap="square">
            <a:spAutoFit/>
          </a:bodyPr>
          <a:lstStyle/>
          <a:p>
            <a:r>
              <a:rPr lang="he-IL" dirty="0">
                <a:solidFill>
                  <a:srgbClr val="000000"/>
                </a:solidFill>
                <a:latin typeface="Calibri" panose="020F0502020204030204" pitchFamily="34" charset="0"/>
              </a:rPr>
              <a:t>בגיל 6 חודשים</a:t>
            </a:r>
            <a:r>
              <a:rPr lang="he-IL" dirty="0">
                <a:solidFill>
                  <a:srgbClr val="000000"/>
                </a:solidFill>
                <a:latin typeface="Calibri" panose="020F0502020204030204" pitchFamily="34" charset="0"/>
                <a:cs typeface="Calibri" panose="020F0502020204030204" pitchFamily="34" charset="0"/>
              </a:rPr>
              <a:t> ואח"כ</a:t>
            </a:r>
            <a:endParaRPr lang="he-IL" dirty="0"/>
          </a:p>
          <a:p>
            <a:r>
              <a:rPr lang="he-IL" dirty="0">
                <a:solidFill>
                  <a:srgbClr val="000000"/>
                </a:solidFill>
                <a:latin typeface="Calibri" panose="020F0502020204030204" pitchFamily="34" charset="0"/>
                <a:cs typeface="Calibri" panose="020F0502020204030204" pitchFamily="34" charset="0"/>
              </a:rPr>
              <a:t>7-8 חודשים.</a:t>
            </a:r>
            <a:endParaRPr lang="he-IL" dirty="0">
              <a:effectLst/>
            </a:endParaRPr>
          </a:p>
        </p:txBody>
      </p:sp>
      <p:sp>
        <p:nvSpPr>
          <p:cNvPr id="23" name="מלבן 22"/>
          <p:cNvSpPr/>
          <p:nvPr/>
        </p:nvSpPr>
        <p:spPr>
          <a:xfrm>
            <a:off x="5587998" y="5391905"/>
            <a:ext cx="1213794" cy="369332"/>
          </a:xfrm>
          <a:prstGeom prst="rect">
            <a:avLst/>
          </a:prstGeom>
        </p:spPr>
        <p:txBody>
          <a:bodyPr wrap="none">
            <a:spAutoFit/>
          </a:bodyPr>
          <a:lstStyle/>
          <a:p>
            <a:r>
              <a:rPr lang="he-IL" dirty="0">
                <a:solidFill>
                  <a:srgbClr val="000000"/>
                </a:solidFill>
                <a:latin typeface="Calibri" panose="020F0502020204030204" pitchFamily="34" charset="0"/>
              </a:rPr>
              <a:t>כל חצי שנה</a:t>
            </a:r>
            <a:endParaRPr lang="he-IL" dirty="0">
              <a:effectLst/>
            </a:endParaRPr>
          </a:p>
        </p:txBody>
      </p:sp>
      <p:sp>
        <p:nvSpPr>
          <p:cNvPr id="24" name="מלבן 23"/>
          <p:cNvSpPr/>
          <p:nvPr/>
        </p:nvSpPr>
        <p:spPr>
          <a:xfrm>
            <a:off x="3319696" y="5391905"/>
            <a:ext cx="1213794" cy="369332"/>
          </a:xfrm>
          <a:prstGeom prst="rect">
            <a:avLst/>
          </a:prstGeom>
        </p:spPr>
        <p:txBody>
          <a:bodyPr wrap="none">
            <a:spAutoFit/>
          </a:bodyPr>
          <a:lstStyle/>
          <a:p>
            <a:r>
              <a:rPr lang="he-IL" dirty="0">
                <a:solidFill>
                  <a:srgbClr val="000000"/>
                </a:solidFill>
                <a:latin typeface="Calibri" panose="020F0502020204030204" pitchFamily="34" charset="0"/>
              </a:rPr>
              <a:t>כל חצי שנה</a:t>
            </a:r>
            <a:endParaRPr lang="he-IL" dirty="0">
              <a:effectLst/>
            </a:endParaRPr>
          </a:p>
        </p:txBody>
      </p:sp>
      <p:sp>
        <p:nvSpPr>
          <p:cNvPr id="25" name="מלבן 24"/>
          <p:cNvSpPr/>
          <p:nvPr/>
        </p:nvSpPr>
        <p:spPr>
          <a:xfrm>
            <a:off x="185173" y="5114906"/>
            <a:ext cx="2339628" cy="923330"/>
          </a:xfrm>
          <a:prstGeom prst="rect">
            <a:avLst/>
          </a:prstGeom>
        </p:spPr>
        <p:txBody>
          <a:bodyPr wrap="square">
            <a:spAutoFit/>
          </a:bodyPr>
          <a:lstStyle/>
          <a:p>
            <a:r>
              <a:rPr lang="he-IL" dirty="0">
                <a:solidFill>
                  <a:srgbClr val="000000"/>
                </a:solidFill>
                <a:latin typeface="Calibri" panose="020F0502020204030204" pitchFamily="34" charset="0"/>
              </a:rPr>
              <a:t>מדבקת מאוד, יכולה לגרום להפלה או המלטת</a:t>
            </a:r>
            <a:r>
              <a:rPr lang="he-IL" dirty="0">
                <a:solidFill>
                  <a:srgbClr val="000000"/>
                </a:solidFill>
                <a:latin typeface="Calibri" panose="020F0502020204030204" pitchFamily="34" charset="0"/>
                <a:cs typeface="Calibri" panose="020F0502020204030204" pitchFamily="34" charset="0"/>
              </a:rPr>
              <a:t> סייח חלש </a:t>
            </a:r>
            <a:endParaRPr lang="he-IL" dirty="0">
              <a:effectLst/>
            </a:endParaRPr>
          </a:p>
        </p:txBody>
      </p:sp>
    </p:spTree>
    <p:extLst>
      <p:ext uri="{BB962C8B-B14F-4D97-AF65-F5344CB8AC3E}">
        <p14:creationId xmlns:p14="http://schemas.microsoft.com/office/powerpoint/2010/main" val="249597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arn(inVertical)">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arn(inVertical)">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19">
                                            <p:txEl>
                                              <p:pRg st="0" end="0"/>
                                            </p:txEl>
                                          </p:spTgt>
                                        </p:tgtEl>
                                        <p:attrNameLst>
                                          <p:attrName>style.visibility</p:attrName>
                                        </p:attrNameLst>
                                      </p:cBhvr>
                                      <p:to>
                                        <p:strVal val="visible"/>
                                      </p:to>
                                    </p:set>
                                    <p:animEffect transition="in" filter="barn(inVertical)">
                                      <p:cBhvr>
                                        <p:cTn id="67" dur="500"/>
                                        <p:tgtEl>
                                          <p:spTgt spid="19">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nodeType="clickEffect">
                                  <p:stCondLst>
                                    <p:cond delay="0"/>
                                  </p:stCondLst>
                                  <p:childTnLst>
                                    <p:set>
                                      <p:cBhvr>
                                        <p:cTn id="71" dur="1" fill="hold">
                                          <p:stCondLst>
                                            <p:cond delay="0"/>
                                          </p:stCondLst>
                                        </p:cTn>
                                        <p:tgtEl>
                                          <p:spTgt spid="20">
                                            <p:txEl>
                                              <p:pRg st="0" end="0"/>
                                            </p:txEl>
                                          </p:spTgt>
                                        </p:tgtEl>
                                        <p:attrNameLst>
                                          <p:attrName>style.visibility</p:attrName>
                                        </p:attrNameLst>
                                      </p:cBhvr>
                                      <p:to>
                                        <p:strVal val="visible"/>
                                      </p:to>
                                    </p:set>
                                    <p:animEffect transition="in" filter="barn(inVertical)">
                                      <p:cBhvr>
                                        <p:cTn id="72" dur="500"/>
                                        <p:tgtEl>
                                          <p:spTgt spid="20">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16" fill="hold" nodeType="clickEffect">
                                  <p:stCondLst>
                                    <p:cond delay="0"/>
                                  </p:stCondLst>
                                  <p:childTnLst>
                                    <p:set>
                                      <p:cBhvr>
                                        <p:cTn id="76" dur="1" fill="hold">
                                          <p:stCondLst>
                                            <p:cond delay="0"/>
                                          </p:stCondLst>
                                        </p:cTn>
                                        <p:tgtEl>
                                          <p:spTgt spid="21">
                                            <p:txEl>
                                              <p:pRg st="0" end="0"/>
                                            </p:txEl>
                                          </p:spTgt>
                                        </p:tgtEl>
                                        <p:attrNameLst>
                                          <p:attrName>style.visibility</p:attrName>
                                        </p:attrNameLst>
                                      </p:cBhvr>
                                      <p:to>
                                        <p:strVal val="visible"/>
                                      </p:to>
                                    </p:set>
                                    <p:animEffect transition="in" filter="circle(in)">
                                      <p:cBhvr>
                                        <p:cTn id="77" dur="2000"/>
                                        <p:tgtEl>
                                          <p:spTgt spid="21">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16" fill="hold" grpId="0" nodeType="click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circle(in)">
                                      <p:cBhvr>
                                        <p:cTn id="82" dur="2000"/>
                                        <p:tgtEl>
                                          <p:spTgt spid="22"/>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16" fill="hold" grpId="0" nodeType="click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circle(in)">
                                      <p:cBhvr>
                                        <p:cTn id="87" dur="20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16" fill="hold" grpId="0" nodeType="click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circle(in)">
                                      <p:cBhvr>
                                        <p:cTn id="92" dur="2000"/>
                                        <p:tgtEl>
                                          <p:spTgt spid="24"/>
                                        </p:tgtEl>
                                      </p:cBhvr>
                                    </p:animEffect>
                                  </p:childTnLst>
                                </p:cTn>
                              </p:par>
                            </p:childTnLst>
                          </p:cTn>
                        </p:par>
                      </p:childTnLst>
                    </p:cTn>
                  </p:par>
                  <p:par>
                    <p:cTn id="93" fill="hold">
                      <p:stCondLst>
                        <p:cond delay="indefinite"/>
                      </p:stCondLst>
                      <p:childTnLst>
                        <p:par>
                          <p:cTn id="94" fill="hold">
                            <p:stCondLst>
                              <p:cond delay="0"/>
                            </p:stCondLst>
                            <p:childTnLst>
                              <p:par>
                                <p:cTn id="95" presetID="6" presetClass="entr" presetSubtype="16" fill="hold" grpId="0" nodeType="click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circle(in)">
                                      <p:cBhvr>
                                        <p:cTn id="9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83127" y="0"/>
            <a:ext cx="12108873" cy="6699270"/>
          </a:xfrm>
          <a:prstGeom prst="rect">
            <a:avLst/>
          </a:prstGeom>
        </p:spPr>
        <p:txBody>
          <a:bodyPr wrap="square">
            <a:spAutoFit/>
          </a:bodyPr>
          <a:lstStyle/>
          <a:p>
            <a:pPr algn="ctr">
              <a:lnSpc>
                <a:spcPct val="150000"/>
              </a:lnSpc>
            </a:pPr>
            <a:r>
              <a:rPr lang="he-IL" sz="4000" b="1" u="sng" dirty="0">
                <a:solidFill>
                  <a:srgbClr val="FF0000"/>
                </a:solidFill>
                <a:latin typeface="Times New Roman" panose="02020603050405020304" pitchFamily="18" charset="0"/>
                <a:ea typeface="Times New Roman" panose="02020603050405020304" pitchFamily="18" charset="0"/>
                <a:cs typeface="David" panose="020E0502060401010101" pitchFamily="34" charset="-79"/>
              </a:rPr>
              <a:t>חיסון סוסות הרות</a:t>
            </a:r>
            <a:endParaRPr lang="en-US" sz="4000" u="sng" dirty="0">
              <a:solidFill>
                <a:srgbClr val="FF0000"/>
              </a:solidFill>
              <a:latin typeface="Times New Roman" panose="02020603050405020304" pitchFamily="18" charset="0"/>
              <a:ea typeface="Times New Roman" panose="02020603050405020304" pitchFamily="18" charset="0"/>
              <a:cs typeface="David" panose="020E0502060401010101" pitchFamily="34" charset="-79"/>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מומלץ לחסן חיסוני דחף את הסוסות 4-6 שבועות לפני המלטה.</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סוסות </a:t>
            </a:r>
            <a:r>
              <a:rPr lang="he-IL" sz="3200" dirty="0" err="1">
                <a:latin typeface="Calibri" panose="020F0502020204030204" pitchFamily="34" charset="0"/>
                <a:ea typeface="Calibri" panose="020F0502020204030204" pitchFamily="34" charset="0"/>
                <a:cs typeface="David" panose="020E0502060401010101" pitchFamily="34" charset="-79"/>
              </a:rPr>
              <a:t>מיצרות</a:t>
            </a:r>
            <a:r>
              <a:rPr lang="he-IL" sz="3200" dirty="0">
                <a:latin typeface="Calibri" panose="020F0502020204030204" pitchFamily="34" charset="0"/>
                <a:ea typeface="Calibri" panose="020F0502020204030204" pitchFamily="34" charset="0"/>
                <a:cs typeface="David" panose="020E0502060401010101" pitchFamily="34" charset="-79"/>
              </a:rPr>
              <a:t> </a:t>
            </a:r>
            <a:r>
              <a:rPr lang="he-IL" sz="3200" dirty="0" err="1">
                <a:latin typeface="Calibri" panose="020F0502020204030204" pitchFamily="34" charset="0"/>
                <a:ea typeface="Calibri" panose="020F0502020204030204" pitchFamily="34" charset="0"/>
                <a:cs typeface="David" panose="020E0502060401010101" pitchFamily="34" charset="-79"/>
              </a:rPr>
              <a:t>קולוסטרום</a:t>
            </a:r>
            <a:r>
              <a:rPr lang="he-IL" sz="3200" dirty="0">
                <a:latin typeface="Calibri" panose="020F0502020204030204" pitchFamily="34" charset="0"/>
                <a:ea typeface="Calibri" panose="020F0502020204030204" pitchFamily="34" charset="0"/>
                <a:cs typeface="David" panose="020E0502060401010101" pitchFamily="34" charset="-79"/>
              </a:rPr>
              <a:t>, שהוא החלב הראשוני אותו הסייח יונק</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err="1" smtClean="0">
                <a:latin typeface="Calibri" panose="020F0502020204030204" pitchFamily="34" charset="0"/>
                <a:ea typeface="Calibri" panose="020F0502020204030204" pitchFamily="34" charset="0"/>
                <a:cs typeface="David" panose="020E0502060401010101" pitchFamily="34" charset="-79"/>
              </a:rPr>
              <a:t>הקולוסטרום</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עשיר באנרגיה ומכיל תסנין של הדם שבו יש מדגם של הנוגדנים שיש לסוסה.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ככל </a:t>
            </a:r>
            <a:r>
              <a:rPr lang="he-IL" sz="3200" dirty="0">
                <a:latin typeface="Calibri" panose="020F0502020204030204" pitchFamily="34" charset="0"/>
                <a:ea typeface="Calibri" panose="020F0502020204030204" pitchFamily="34" charset="0"/>
                <a:cs typeface="David" panose="020E0502060401010101" pitchFamily="34" charset="-79"/>
              </a:rPr>
              <a:t>שרמת הנוגדנים בדם הסוסה גבוה, כך יהיה רמתם </a:t>
            </a:r>
            <a:r>
              <a:rPr lang="he-IL" sz="3200" dirty="0" err="1">
                <a:latin typeface="Calibri" panose="020F0502020204030204" pitchFamily="34" charset="0"/>
                <a:ea typeface="Calibri" panose="020F0502020204030204" pitchFamily="34" charset="0"/>
                <a:cs typeface="David" panose="020E0502060401010101" pitchFamily="34" charset="-79"/>
              </a:rPr>
              <a:t>בקולוסטרום</a:t>
            </a:r>
            <a:r>
              <a:rPr lang="he-IL" sz="3200" dirty="0">
                <a:latin typeface="Calibri" panose="020F0502020204030204" pitchFamily="34" charset="0"/>
                <a:ea typeface="Calibri" panose="020F0502020204030204" pitchFamily="34" charset="0"/>
                <a:cs typeface="David" panose="020E0502060401010101" pitchFamily="34" charset="-79"/>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לסייח יש אפשרות במשך השעות הראשונות לחייו לספוג מהמעי חלבונים מורכבים כגון נוגדנים, ישירות למערכת הדם.</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הגנה סבילה זו </a:t>
            </a:r>
            <a:r>
              <a:rPr lang="he-IL" sz="3200" dirty="0">
                <a:latin typeface="Calibri" panose="020F0502020204030204" pitchFamily="34" charset="0"/>
                <a:ea typeface="Calibri" panose="020F0502020204030204" pitchFamily="34" charset="0"/>
                <a:cs typeface="David" panose="020E0502060401010101" pitchFamily="34" charset="-79"/>
              </a:rPr>
              <a:t>נמוגה לאט. והסייח חייב לפתח הגנה </a:t>
            </a:r>
            <a:r>
              <a:rPr lang="he-IL" sz="3200" dirty="0" smtClean="0">
                <a:latin typeface="Calibri" panose="020F0502020204030204" pitchFamily="34" charset="0"/>
                <a:ea typeface="Calibri" panose="020F0502020204030204" pitchFamily="34" charset="0"/>
                <a:cs typeface="David" panose="020E0502060401010101" pitchFamily="34" charset="-79"/>
              </a:rPr>
              <a:t>פעילה משלו.</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3133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100"/>
                                  </p:iterate>
                                  <p:childTnLst>
                                    <p:set>
                                      <p:cBhvr>
                                        <p:cTn id="6"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rgbClr val="969696"/>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4" end="4"/>
                                            </p:txEl>
                                          </p:spTgt>
                                        </p:tgtEl>
                                        <p:attrNameLst>
                                          <p:attrName>ppt_c</p:attrName>
                                        </p:attrNameLst>
                                      </p:cBhvr>
                                      <p:to>
                                        <a:srgbClr val="969696"/>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032000" y="469502"/>
            <a:ext cx="9882909" cy="5822107"/>
          </a:xfrm>
          <a:prstGeom prst="rect">
            <a:avLst/>
          </a:prstGeom>
        </p:spPr>
        <p:txBody>
          <a:bodyPr wrap="square">
            <a:spAutoFit/>
          </a:bodyPr>
          <a:lstStyle/>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חיסון הרפס 1 ניתן לסוסות במהלך </a:t>
            </a:r>
            <a:r>
              <a:rPr lang="he-IL" sz="3200" dirty="0" err="1">
                <a:latin typeface="Calibri" panose="020F0502020204030204" pitchFamily="34" charset="0"/>
                <a:ea typeface="Calibri" panose="020F0502020204030204" pitchFamily="34" charset="0"/>
                <a:cs typeface="David" panose="020E0502060401010101" pitchFamily="34" charset="-79"/>
              </a:rPr>
              <a:t>ההריון</a:t>
            </a:r>
            <a:r>
              <a:rPr lang="he-IL" sz="3200" dirty="0">
                <a:latin typeface="Calibri" panose="020F0502020204030204" pitchFamily="34" charset="0"/>
                <a:ea typeface="Calibri" panose="020F0502020204030204" pitchFamily="34" charset="0"/>
                <a:cs typeface="David" panose="020E0502060401010101" pitchFamily="34" charset="-79"/>
              </a:rPr>
              <a:t> על מנת </a:t>
            </a:r>
            <a:r>
              <a:rPr lang="he-IL" sz="3200" dirty="0">
                <a:solidFill>
                  <a:srgbClr val="FF0000"/>
                </a:solidFill>
                <a:latin typeface="Calibri" panose="020F0502020204030204" pitchFamily="34" charset="0"/>
                <a:ea typeface="Calibri" panose="020F0502020204030204" pitchFamily="34" charset="0"/>
                <a:cs typeface="David" panose="020E0502060401010101" pitchFamily="34" charset="-79"/>
              </a:rPr>
              <a:t>למנוע הפלה</a:t>
            </a:r>
            <a:r>
              <a:rPr lang="he-IL" sz="3200" dirty="0">
                <a:latin typeface="Calibri" panose="020F0502020204030204" pitchFamily="34" charset="0"/>
                <a:ea typeface="Calibri" panose="020F0502020204030204" pitchFamily="34" charset="0"/>
                <a:cs typeface="David" panose="020E0502060401010101" pitchFamily="34" charset="-79"/>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צריך לתת שלושה חיסונים לסוסה מחוסנת.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514350" indent="-514350" algn="just">
              <a:lnSpc>
                <a:spcPct val="150000"/>
              </a:lnSpc>
              <a:spcAft>
                <a:spcPts val="1000"/>
              </a:spcAft>
              <a:buFont typeface="+mj-lt"/>
              <a:buAutoNum type="arabicPeriod"/>
            </a:pPr>
            <a:r>
              <a:rPr lang="he-IL" sz="3200" dirty="0" smtClean="0">
                <a:latin typeface="Calibri" panose="020F0502020204030204" pitchFamily="34" charset="0"/>
                <a:ea typeface="Calibri" panose="020F0502020204030204" pitchFamily="34" charset="0"/>
                <a:cs typeface="David" panose="020E0502060401010101" pitchFamily="34" charset="-79"/>
              </a:rPr>
              <a:t>בחודש ה-</a:t>
            </a:r>
            <a:r>
              <a:rPr lang="he-IL" sz="5400" b="1" dirty="0" smtClean="0">
                <a:solidFill>
                  <a:srgbClr val="FF0000"/>
                </a:solidFill>
                <a:latin typeface="Calibri" panose="020F0502020204030204" pitchFamily="34" charset="0"/>
                <a:ea typeface="Calibri" panose="020F0502020204030204" pitchFamily="34" charset="0"/>
                <a:cs typeface="David" panose="020E0502060401010101" pitchFamily="34" charset="-79"/>
              </a:rPr>
              <a:t>5</a:t>
            </a:r>
            <a:r>
              <a:rPr lang="he-IL" sz="3200" dirty="0" smtClean="0">
                <a:latin typeface="Calibri" panose="020F0502020204030204" pitchFamily="34" charset="0"/>
                <a:ea typeface="Calibri" panose="020F0502020204030204" pitchFamily="34" charset="0"/>
                <a:cs typeface="David" panose="020E0502060401010101" pitchFamily="34" charset="-79"/>
              </a:rPr>
              <a:t> להריון</a:t>
            </a:r>
          </a:p>
          <a:p>
            <a:pPr marL="514350" indent="-514350" algn="just">
              <a:lnSpc>
                <a:spcPct val="150000"/>
              </a:lnSpc>
              <a:spcAft>
                <a:spcPts val="1000"/>
              </a:spcAft>
              <a:buFont typeface="+mj-lt"/>
              <a:buAutoNum type="arabicPeriod"/>
            </a:pPr>
            <a:r>
              <a:rPr lang="he-IL" sz="3200" dirty="0" smtClean="0">
                <a:latin typeface="Calibri" panose="020F0502020204030204" pitchFamily="34" charset="0"/>
                <a:ea typeface="Calibri" panose="020F0502020204030204" pitchFamily="34" charset="0"/>
                <a:cs typeface="David" panose="020E0502060401010101" pitchFamily="34" charset="-79"/>
              </a:rPr>
              <a:t>בחודש ה-</a:t>
            </a:r>
            <a:r>
              <a:rPr lang="he-IL" sz="5400" b="1" dirty="0">
                <a:solidFill>
                  <a:srgbClr val="FF0000"/>
                </a:solidFill>
                <a:latin typeface="Calibri" panose="020F0502020204030204" pitchFamily="34" charset="0"/>
                <a:ea typeface="Calibri" panose="020F0502020204030204" pitchFamily="34" charset="0"/>
                <a:cs typeface="David" panose="020E0502060401010101" pitchFamily="34" charset="-79"/>
              </a:rPr>
              <a:t>7</a:t>
            </a:r>
            <a:r>
              <a:rPr lang="he-IL" sz="3200" dirty="0" smtClean="0">
                <a:latin typeface="Calibri" panose="020F0502020204030204" pitchFamily="34" charset="0"/>
                <a:ea typeface="Calibri" panose="020F0502020204030204" pitchFamily="34" charset="0"/>
                <a:cs typeface="David" panose="020E0502060401010101" pitchFamily="34" charset="-79"/>
              </a:rPr>
              <a:t> להריון</a:t>
            </a:r>
          </a:p>
          <a:p>
            <a:pPr marL="514350" indent="-514350" algn="just">
              <a:lnSpc>
                <a:spcPct val="150000"/>
              </a:lnSpc>
              <a:spcAft>
                <a:spcPts val="1000"/>
              </a:spcAft>
              <a:buFont typeface="+mj-lt"/>
              <a:buAutoNum type="arabicPeriod"/>
            </a:pPr>
            <a:r>
              <a:rPr lang="he-IL" sz="3200" dirty="0">
                <a:latin typeface="Calibri" panose="020F0502020204030204" pitchFamily="34" charset="0"/>
                <a:ea typeface="Calibri" panose="020F0502020204030204" pitchFamily="34" charset="0"/>
                <a:cs typeface="David" panose="020E0502060401010101" pitchFamily="34" charset="-79"/>
              </a:rPr>
              <a:t>בחודש ה-</a:t>
            </a:r>
            <a:r>
              <a:rPr lang="he-IL" sz="5400" b="1" dirty="0">
                <a:solidFill>
                  <a:srgbClr val="FF0000"/>
                </a:solidFill>
                <a:latin typeface="Calibri" panose="020F0502020204030204" pitchFamily="34" charset="0"/>
                <a:ea typeface="Calibri" panose="020F0502020204030204" pitchFamily="34" charset="0"/>
                <a:cs typeface="David" panose="020E0502060401010101" pitchFamily="34" charset="-79"/>
              </a:rPr>
              <a:t>9</a:t>
            </a:r>
            <a:r>
              <a:rPr lang="he-IL" sz="3200" dirty="0">
                <a:solidFill>
                  <a:srgbClr val="FF0000"/>
                </a:solidFill>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להריון</a:t>
            </a:r>
            <a:endParaRPr lang="en-US" sz="3200" dirty="0">
              <a:latin typeface="Calibri" panose="020F0502020204030204" pitchFamily="34" charset="0"/>
              <a:ea typeface="Calibri" panose="020F0502020204030204" pitchFamily="34" charset="0"/>
              <a:cs typeface="David" panose="020E0502060401010101" pitchFamily="34" charset="-79"/>
            </a:endParaRPr>
          </a:p>
        </p:txBody>
      </p:sp>
      <p:sp>
        <p:nvSpPr>
          <p:cNvPr id="6" name="AutoShape 4" descr="data:image/jpeg;base64,/9j/4AAQSkZJRgABAQAAAQABAAD/2wCEAAkGBxQSEhUUEhQWFhUUGRgaFxgYFxUVGhcVFBQXFxoZGBgYHCggGB0lGxUXITMhJSkrLy4uGB8zODMsNygvLisBCgoKDQsMGg4PGjclHyUrNzc3NzcsLzg3OCs4NzAvNzI0MTUtNzc3KzcrMjg1Mjg3MTEyKywsODIsNCwrLCssK//AABEIAMkA+wMBIgACEQEDEQH/xAAcAAEAAQUBAQAAAAAAAAAAAAAABwECAwYIBAX/xABHEAACAgEBBQUDCAgDBQkAAAABAgADEQQFEiExQQYHE1FhInGBCBQyQoKRobEjM1JicsHh8EOSohVjg5PCJDVTo7Kzw9HS/8QAFwEBAAMAAAAAAAAAAAAAAAAAAAECA//EABoRAQEAAwEBAAAAAAAAAAAAAAABAgMREgT/2gAMAwEAAhEDEQA/AJxiIgJQtxx5yjNiWqeMDJNdv7Vou069nhcu9LWs28Bu4Psrj6xIDH0GOeeGxTmHvH2tqNH2gt1Kjdsretq88Q1YqVR71Zcg48yIHSu09UaqbLAu8a0Zwucb24pbGTyzjGZ83sd2mp2jpk1FPI8HU867ABvI33g56gg9ZFvbHvq012kuo09d2/dSV3yFCq1igMOe8cAsM45jy4zVO4vtaui1b1X2Kmn1CnLOwVUtQZViTwGRvL6kr5QOmImOm5XAZGDA8ipBB+ImSAiUYy3j5wL4lFMrAREQEREBERASgYfdKM0pXAviIgIiICIiAiWk+UpxgXxKAysBKMYMxjMBzmQCFGJWBr3bTthp9mU+LqG4tkV1rxexh0A6AZGWPAZHUgHl/t52ss2pqjqHUIN1URAQ24i5ON7ALe0WOT+1N5+UfpWGuosLAq9O6q8cqUdiTjlg74+4yJICIiB9GnbVyUilHZVDbwKsynjj2cg8VyAcHkckYyc7v2F73dVoi41Js1dTBcB7CWRgVGVds8NwH2epA5ZJMbxA7G7Idp6Npafx9PvYyQytgOhHRgCRy4g545n2ifKcbdntvXaSwPRa1T4IDrzAPRgeDpnjukHjxHGTV3ed7viuun2lZUrEALcuFUsM58Vs7qk8OQAz5Z4BMA5y6IgIiICIiAlrNFhlqjMAozMkCICIiAnh2ztarS1G29itYKgkK74LEKOCAnmec90ivbO3k2prKNH+pqS11s33T9JZUWUisqxDeyCB1y5OPZgSfpNSlqLZWwdHAZWUghlPEEEcxMjSyilUUKihVHAKoAAHoBymSBaIz5RyhRAKJdEQEoBKxARE8G3trJpNPbqLThKkLH1I5KPUnAHqRAgn5RltT62hUINyVEWAdAX3q1PTPFzjngjzEiGeva20bNTdZfc29ZaxZj6k8h5AcgOgAEwfS/i/P+v5+/mGOIlyLn++UAi5/vlD46S526Dl+cxwERECXO5fvFei1NFqX3qbXwjuxPhMVIC5J4KWCDHIEkzoYGcOye+4zvC8RV2fqmG+gA0zn6yKP1R9VA9nzHDoMhNEREBERAESgErEBERAREQNX7w+0B0ekPhnF1x8Or91mHtWfYXLeWd0dZrvdD2bVajq3UHxMJQGGd2mtgd8ZGQXsXez5IhHOfA24z7X2oKkyKhmtGByF06EG+0Eci5IUf8AD4c5MunpVFVEAVUAVQOACqMAD0AES9TZcbyskREIIiICIiAiIgJBnyjO0v6nQ1ty/S3YPvFanH2mwf3TJznInedS6bV1gsffbxmO9+6+GQfZQquPSBq8RPbsnZVups8OlCzcOQJxkhRnAJ5sB8YGBV3/AOL8/wCv5+/n712HqW073pRZ83r3d+3dIX2jgHJ5jPlnGRnnJ87tO6nT0UJbrqBZqWO8VsO8lYP0V3AdwkDiSQcEnEkrU6GuypqXRTUylCmMKUIwVwOQxA4kibD287Mts3W2aZiWUYatj9epuKk+vMH1UzXoCIiAl9VpVgykqykFSCQQQcggjkQessiB1D3T94SbRoWq+xBrEBDL9HxFHKxRjBJ6heR44AIEkKcP1E5BUkEcQRwwRxznpjzk3d13e9jd0u0XyOVepY/ctxPT/eH0z1MCcollVqsoZSGVgCCCCCCMggjmJfARPh7X7X6HSki/V0ow5rvqX/yLlvwkcbb7/NOhI0umstwSN6xhUPeoAYke/dgTHE57u7/dWT7Gl04HqbG/EMJYvf5reum03/mj/rgdDz5naawrpLyqO7eGwVK/pszDdAXyOSOMibZ3ygEOBfomXzNdobPnhWVcfeZvfZfvH0GvIFdwrfpVdityTnlk4bAz9EnnCZeXr0dheyQ0CMWYPbZu7xAwFAX6A4nPtFjnhnhw4TaYiVxxmE8xpv37Po2XbsvbSIiWZEREBERAREQEirvP7pfn9p1Okda72/Wq5bcs3VAUggHcb2QOWDz4HnKsQOSh3ZbV3/D+ZWZzjOU3f8+9u49czoHuu7ELsvS7rhDqbONrqM+6sMeO6APvyZukQERECKPlCdnBdo11Y4PpSAeHF67nVMe8OVI97TnOdc96VStsnWhxkCokfxKQy/6gJyQzZ/vnAtiIgJVVzylzVkAE9eXu8/dBbhgfH1/p/fuAzY4D4nz/AKf37rIiB79FtrUUgLVfdWo5BLbEH3KRK63a2otybL7rAee/Y78T55PGfPlVbECkREBERAuRep5Q7Z93SUZs/CUgSj3Xd61mhK6fWFrNLwCtxZ6PLHVk/d6DlywejdNqFsRXrYMjgMrKchlYZBBHMETiGT18njtYzrZoLWJNYNlGeiZAdPgzBh/E3lAmmIiAiIgIlqtmXQEoxlZb1gU+MqD5wT0jGYF0REBERA1rvLQHZWtz/wCBYfuXI/KcgzrfvW1Xh7I1jedW5/zWWv8A6pyRAT36DQb3FgcH6PTe88E+QyfhMWioDZJwcfVzgn19w644z2avUGssvn9EZyQOQJPpj2fv94Ytq2qcbpBPXHHI5A56cPq9J86VY5OTzMpAREQEREBPTRSAAzjOfor1Y/8A1PNPppqAl6uw4bq/DKDl6DMDDYwBHiU7uef0lOPMAnGZ576d3rlT9E+Y/kfSbDqgupACn2VOWbGOnIZ/sYnxNZYg9ivJUHOT1OMcPIQPJERAT63Zbb1mg1VWpq+lW2SOQdDwZD6FSR6c+k+TEDtrZ2tS+qu6s5S1VdT5q4BH4GemaH3IatrNj6fe47hsQfwra2PuBx8JvkBMbNDmVVYFU5S6IgJQiViBaMy6IgIiICIiB8ntZsb57o79NnHjVlQeeG5qT6BgJx3dpmqtau1d162ZWVvqupIIPuYYnbU5s+UPokr2mjIAGtoR3x1YPYgY+9UUfZgaDrLFXdKlg2BgHmpB4nPTPl8fKfOJlIgIiZR7X8X5/wBYGKIiAiJcq9Ty/vgIFs9FVoI3H5fVPMqf5j0mAmUge2/WYrFSH2RzPLeJOfuniiVBgUiXsvUcvylkBERAnv5P12oqpKtWz6bUsTW6YIquryti2ZIK7yBGB5cMcziTLZ+Eiz5OWoLbOtUn6GobA8g1VZ/PMlaBjRZkiICIiAiIgIiICIiAiIgJz58pLQ7ur013HFlJTnwzU5PDy/Wj750HIv8AlBbF8bZy3qMtpbAx4Z/R2ew3+rcP2YHNkRNj7vNlrqto0UOAy2l1YEZGPCfJx5gcQeYIBga5E9O0dG1FtlTjD1uyMDw4oSD+U80DL9L+L8/6zFNz7t+wDbXNwW5aRQEyShfPiF+QBHLcM3TUdwWoLDd1dRXHFijq2cfsgkHjgZz8PMIaVep5f3wEM2ZKW0e4zaCt+js09i4/aZCOHHgy+fqZZpO4vaLH2309Y8y7N9wVDAi6X01M7BUUszEBVAJJJ4AADiTJw2P3ADgdXq+HVaUx91j/AP5km9l+w+h2fx01Ch8YNre3YfP22+jnyXA9IHP3aXuzt0Oy69ZdvC5rALK+GKqnU7u9+9vAA8eG8B6zQJ2X2w2INdor9McfpUIUnkLB7SMfc4U/Ccc6mhq3ZHBV0YqynmGU4IPqCIGNWxLmXqOX5SyVVsQKS5V6nl/fAS/cHPp/Py/rLGbMCaPk2Xv4usQMvh7tZKZOd7LAMo8sZB9685PM5v7hMLqbbVP6SsJvLvYzpnJFj45MEbwyRz4gg8CrdIQEREBERAREQEREBERAREQE8+0dGl9VlVgylqMjDzV1Kn8DPREDibamiNF1tLHJqd0JHUoxUn8JuHcjUW2zpsfV8Un3eBYPzInwO3DZ2jrTjH/ab+H/ABnmwdyOpKbY0w6OLVPuNLkfioge/v8Atl+FtQ2dNRWj9PpKPDI9/sA/akayePlLaVfD0dufbDWpjzVlVs/Ar/qkEqvU8v74CBP3ya9JjTaq39u1U/5ab3/yyY5oPcdpDXsigkY8RrXx6GxlH4KJv0BERAREQEgLv+7FGuz/AGjSv6OzdW8D6tn0Vs9zDAP7wH7Un2eXaegr1FVlNq71dqlWHmrDHwPr0gcTTa9Xspbtl06use1prHo1OOe67Gyhz6e0ybx8lHSfH7QbIOk1V9Dn9TYyZ/aCngR7xg/GbV3S7YRdS+i1Azp9oqKHHVXO8KmB895yPe2ekDRfEOf5ekMvUcvyns2/sw6XU3actvGmx694DG9uMVzjpnGcTwq2IGx93e3H0W0KLUKgFtxw53VNdnssGbB3eec9CATOtdn6o2LlqrKj+zZ4eeQJ+g7A4zjOenDI4zill6jl+U6U7mu31Ws09eks3a9TQgULwAtrQYDIBwyAOK/EcOQSZERAREQEREBLS3HEo7SiDjAyREQEREBERA5M73agu2NYFGBvqfi1aMT8SSZk7mv++dJ/FZ/7Fk3L5QPZ5K9TVrBx8cFHQDBayoDdORzBUgHr7A8+Gn9g9S+n2lo7L1wnjKuQE9nxMoOPQAsCfQQJB+UvpmKaKz6qtcp/icVEfhW33SCmbM6K+UVpGbZ9TjJFV6lvIK6OoJ+0QPtTnOB153ZVbuytEP8Acof8w3v5zZ58zszojRo9NS3OqmpD70rVT+In04CIiAiIgJarZzwlrNLkEDmbv+0K1bWZl/xqq7G/i9qvh8KhPhd1ekFu1tGrchaH+NSmwfigmz/KKsztOseWmr/G20zX+56ve2xowTj2nP8AlpdgPjjED7Pfx2ZOl1/zhR+i1eX91q4Fg+OQ32j5SNJ0N8pFR8x056i/A9xqfP5CRN3U6Ou7aumrtUNW5sDKeIYeBZwI9eUDU1bEzaLWPTYttTFHRgyMOasDkESXO1HcTetjNobUeo5ISxili/uhsbre8lf5zSNd3c7Rox42nKbzbqZatg7kEhAUYjeOOAOMngOJAIdM9hNvfP8AQafUnAaxPbxwHiISj4HQbykj0In3pp3dPoTTsnSIeBKFzg542WM+PQ4YZHQ5m3BfKBfEoDKwEsZpcZjVYBRmZAJWICIiAiIgIiIERfKKwum0tmOKajh7jWxP/pEh9dV84XChlAILMcDGDn2fXhz6SSPlGbbAt0ulAyFVrbB0IsO4nHoRuOfiJGnZrZL61/m1DboyjOWxkh76qeAHML4oYjPEKYE0bZ23/tXs3qbT9NBh8ci+ntR94ejKFOP3pzpJ62VpVp7Na5lQ1V2jfQM2cl6NOjDicj9KLFAPMYPIiQLA7W2LtFdTp6r0OVtRXH2lBx7xnE9sjvuG2gtuya0BJah7EbPQlzYMem7YPxkiQEREBMbN90usHCUResAqy+Jj1FwRWdjhVBYnyCjJ/AQOYO/TWCza9wH+ElafEIGP4vj4TUezm1DpNVRqFz+hsR8DqFbJX4jI+Mdo9rNq9VdqGGDdYz4/ZDHgvrgYHwn3Oweg8Y3adyVTV1eGhx/jKxtpI9C+nZD/ABEdYG2/KH28LtTRp0OUqr8QkdXvwR9yKp+2ZHnY7afzXXaa8nArtQsf3N4B/wDSWnt7x9et+09U6fRFnhr/AA0KKlI9CKwfjNdpQswVQSxICgcyScAD1zA7gmLVadbFKuoZeBwRnipDKfeCAQehAMyLylYGKisKoCjAUYA8hL4I8pUCAAlYiAiIgIiICIiAiIgJqXeT21TZWm8TCvdYd2msnG8frMccd1RxPqQMjOZtshTvE7qdobQ11moW+hkbARXaxTWi8lwEYY68DxLHhAhfb22btZe+o1Db1lhyT0A5BVHQAcAJuPYXYFvz/SfNgx3qq7Lm4EKLSzdOQAC8/wBkmfT0vcRtAth7dMi54sHsY49F3Bn4kSTe0OpTs/suxqWV7TuJV4mBvMFSpeA4kJWm9jrg+cDTu+faK6HQ1bMrO8925ZaT0rq3VXA6bz1g/YPnITX2uHXp6+nvnr23tq/WWm7U2NZY2AWOBwHIAAAKPQADjM/ZvYj6u0VopbG7vbuM7rWIhx64bPwgTX8mwD5rqvaG94y5Tqo8PgxHkTkfYMmKQn8nbQWV2a42Ky4FKHPIt+kY+8gFfgw85NkBERAREQKE4nOvep3rvq/F0ej9jT7xV7QfavUcMDH0ayc8OJYY5AkGZu8LY+q1mjfT6O2uprfZc2b2DUQd5QVB3c8ATg8MyB37lNqD6lR91q/zgaLs2kvYgRN9wQQmM74XiRj3A+/85a1gq2Yt9+FXBvv0KZVcPq3VK1VM+3WlapZkDAJI5jj9Tu/7qf8AZ9nz7aVtY+bguqKcqm6M+JYxA+jxIA6gHPSRH2x2z8+1l1y53SxWlT9WhPZrUD6uFA4DqT8Q+ETNl7BaSwa3R3quUXVUhiMHH6apTkc/8RR8Z8DRaZrbErQZaxlVR5s7BQPvM6D7Dd1Z07E22jFd+8pVSGcVWhlySOCnw6j1473vISzERAREQEREBERAREQEREBERAREQEifvU7stXtPUePVqa91VCpTYGQIAPawy728WbJzujoOgksRA5vp7idolgGs0yjqd+w/cBXxMlDu77sKtmb7tabrbAoY7oRVCuHG6Mls7yqc5+qOAkgRA82g0FVCBKa1rQYwqgKOChRy9FA+AnpiICIiAiIgIiIGHW6RLq2rtUOjgqysMhgeYImjanuc2U5yKGTrhbbcf6mOPhN/iBpuxu6/ZuluS+qg+JWd5Way1sN54LYJ94m5REBERAREQERED//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7" name="AutoShape 6" descr="data:image/jpeg;base64,/9j/4AAQSkZJRgABAQAAAQABAAD/2wCEAAkGBxQSEhUUEhQWFhUUGRgaFxgYFxUVGhcVFBQXFxoZGBgYHCggGB0lGxUXITMhJSkrLy4uGB8zODMsNygvLisBCgoKDQsMGg4PGjclHyUrNzc3NzcsLzg3OCs4NzAvNzI0MTUtNzc3KzcrMjg1Mjg3MTEyKywsODIsNCwrLCssK//AABEIAMkA+wMBIgACEQEDEQH/xAAcAAEAAQUBAQAAAAAAAAAAAAAABwECAwYIBAX/xABHEAACAgEBBQUDCAgDBQkAAAABAgADEQQFEiExQQYHE1FhInGBCBQyQoKRobEjM1JicsHh8EOSohVjg5PCJDVTo7Kzw9HS/8QAFwEBAAMAAAAAAAAAAAAAAAAAAAECA//EABoRAQEAAwEBAAAAAAAAAAAAAAABAgMREgT/2gAMAwEAAhEDEQA/AJxiIgJQtxx5yjNiWqeMDJNdv7Vou069nhcu9LWs28Bu4Psrj6xIDH0GOeeGxTmHvH2tqNH2gt1Kjdsretq88Q1YqVR71Zcg48yIHSu09UaqbLAu8a0Zwucb24pbGTyzjGZ83sd2mp2jpk1FPI8HU867ABvI33g56gg9ZFvbHvq012kuo09d2/dSV3yFCq1igMOe8cAsM45jy4zVO4vtaui1b1X2Kmn1CnLOwVUtQZViTwGRvL6kr5QOmImOm5XAZGDA8ipBB+ImSAiUYy3j5wL4lFMrAREQEREBERASgYfdKM0pXAviIgIiICIiAiWk+UpxgXxKAysBKMYMxjMBzmQCFGJWBr3bTthp9mU+LqG4tkV1rxexh0A6AZGWPAZHUgHl/t52ss2pqjqHUIN1URAQ24i5ON7ALe0WOT+1N5+UfpWGuosLAq9O6q8cqUdiTjlg74+4yJICIiB9GnbVyUilHZVDbwKsynjj2cg8VyAcHkckYyc7v2F73dVoi41Js1dTBcB7CWRgVGVds8NwH2epA5ZJMbxA7G7Idp6Npafx9PvYyQytgOhHRgCRy4g545n2ifKcbdntvXaSwPRa1T4IDrzAPRgeDpnjukHjxHGTV3ed7viuun2lZUrEALcuFUsM58Vs7qk8OQAz5Z4BMA5y6IgIiICIiAlrNFhlqjMAozMkCICIiAnh2ztarS1G29itYKgkK74LEKOCAnmec90ivbO3k2prKNH+pqS11s33T9JZUWUisqxDeyCB1y5OPZgSfpNSlqLZWwdHAZWUghlPEEEcxMjSyilUUKihVHAKoAAHoBymSBaIz5RyhRAKJdEQEoBKxARE8G3trJpNPbqLThKkLH1I5KPUnAHqRAgn5RltT62hUINyVEWAdAX3q1PTPFzjngjzEiGeva20bNTdZfc29ZaxZj6k8h5AcgOgAEwfS/i/P+v5+/mGOIlyLn++UAi5/vlD46S526Dl+cxwERECXO5fvFei1NFqX3qbXwjuxPhMVIC5J4KWCDHIEkzoYGcOye+4zvC8RV2fqmG+gA0zn6yKP1R9VA9nzHDoMhNEREBERAESgErEBERAREQNX7w+0B0ekPhnF1x8Or91mHtWfYXLeWd0dZrvdD2bVajq3UHxMJQGGd2mtgd8ZGQXsXez5IhHOfA24z7X2oKkyKhmtGByF06EG+0Eci5IUf8AD4c5MunpVFVEAVUAVQOACqMAD0AES9TZcbyskREIIiICIiAiIgJBnyjO0v6nQ1ty/S3YPvFanH2mwf3TJznInedS6bV1gsffbxmO9+6+GQfZQquPSBq8RPbsnZVups8OlCzcOQJxkhRnAJ5sB8YGBV3/AOL8/wCv5+/n712HqW073pRZ83r3d+3dIX2jgHJ5jPlnGRnnJ87tO6nT0UJbrqBZqWO8VsO8lYP0V3AdwkDiSQcEnEkrU6GuypqXRTUylCmMKUIwVwOQxA4kibD287Mts3W2aZiWUYatj9epuKk+vMH1UzXoCIiAl9VpVgykqykFSCQQQcggjkQessiB1D3T94SbRoWq+xBrEBDL9HxFHKxRjBJ6heR44AIEkKcP1E5BUkEcQRwwRxznpjzk3d13e9jd0u0XyOVepY/ctxPT/eH0z1MCcollVqsoZSGVgCCCCCCMggjmJfARPh7X7X6HSki/V0ow5rvqX/yLlvwkcbb7/NOhI0umstwSN6xhUPeoAYke/dgTHE57u7/dWT7Gl04HqbG/EMJYvf5reum03/mj/rgdDz5naawrpLyqO7eGwVK/pszDdAXyOSOMibZ3ygEOBfomXzNdobPnhWVcfeZvfZfvH0GvIFdwrfpVdityTnlk4bAz9EnnCZeXr0dheyQ0CMWYPbZu7xAwFAX6A4nPtFjnhnhw4TaYiVxxmE8xpv37Po2XbsvbSIiWZEREBERAREQEirvP7pfn9p1Okda72/Wq5bcs3VAUggHcb2QOWDz4HnKsQOSh3ZbV3/D+ZWZzjOU3f8+9u49czoHuu7ELsvS7rhDqbONrqM+6sMeO6APvyZukQERECKPlCdnBdo11Y4PpSAeHF67nVMe8OVI97TnOdc96VStsnWhxkCokfxKQy/6gJyQzZ/vnAtiIgJVVzylzVkAE9eXu8/dBbhgfH1/p/fuAzY4D4nz/AKf37rIiB79FtrUUgLVfdWo5BLbEH3KRK63a2otybL7rAee/Y78T55PGfPlVbECkREBERAuRep5Q7Z93SUZs/CUgSj3Xd61mhK6fWFrNLwCtxZ6PLHVk/d6DlywejdNqFsRXrYMjgMrKchlYZBBHMETiGT18njtYzrZoLWJNYNlGeiZAdPgzBh/E3lAmmIiAiIgIlqtmXQEoxlZb1gU+MqD5wT0jGYF0REBERA1rvLQHZWtz/wCBYfuXI/KcgzrfvW1Xh7I1jedW5/zWWv8A6pyRAT36DQb3FgcH6PTe88E+QyfhMWioDZJwcfVzgn19w644z2avUGssvn9EZyQOQJPpj2fv94Ytq2qcbpBPXHHI5A56cPq9J86VY5OTzMpAREQEREBPTRSAAzjOfor1Y/8A1PNPppqAl6uw4bq/DKDl6DMDDYwBHiU7uef0lOPMAnGZ576d3rlT9E+Y/kfSbDqgupACn2VOWbGOnIZ/sYnxNZYg9ivJUHOT1OMcPIQPJERAT63Zbb1mg1VWpq+lW2SOQdDwZD6FSR6c+k+TEDtrZ2tS+qu6s5S1VdT5q4BH4GemaH3IatrNj6fe47hsQfwra2PuBx8JvkBMbNDmVVYFU5S6IgJQiViBaMy6IgIiICIiB8ntZsb57o79NnHjVlQeeG5qT6BgJx3dpmqtau1d162ZWVvqupIIPuYYnbU5s+UPokr2mjIAGtoR3x1YPYgY+9UUfZgaDrLFXdKlg2BgHmpB4nPTPl8fKfOJlIgIiZR7X8X5/wBYGKIiAiJcq9Ty/vgIFs9FVoI3H5fVPMqf5j0mAmUge2/WYrFSH2RzPLeJOfuniiVBgUiXsvUcvylkBERAnv5P12oqpKtWz6bUsTW6YIquryti2ZIK7yBGB5cMcziTLZ+Eiz5OWoLbOtUn6GobA8g1VZ/PMlaBjRZkiICIiAiIgIiICIiAiIgJz58pLQ7ur013HFlJTnwzU5PDy/Wj750HIv8AlBbF8bZy3qMtpbAx4Z/R2ew3+rcP2YHNkRNj7vNlrqto0UOAy2l1YEZGPCfJx5gcQeYIBga5E9O0dG1FtlTjD1uyMDw4oSD+U80DL9L+L8/6zFNz7t+wDbXNwW5aRQEyShfPiF+QBHLcM3TUdwWoLDd1dRXHFijq2cfsgkHjgZz8PMIaVep5f3wEM2ZKW0e4zaCt+js09i4/aZCOHHgy+fqZZpO4vaLH2309Y8y7N9wVDAi6X01M7BUUszEBVAJJJ4AADiTJw2P3ADgdXq+HVaUx91j/AP5km9l+w+h2fx01Ch8YNre3YfP22+jnyXA9IHP3aXuzt0Oy69ZdvC5rALK+GKqnU7u9+9vAA8eG8B6zQJ2X2w2INdor9McfpUIUnkLB7SMfc4U/Ccc6mhq3ZHBV0YqynmGU4IPqCIGNWxLmXqOX5SyVVsQKS5V6nl/fAS/cHPp/Py/rLGbMCaPk2Xv4usQMvh7tZKZOd7LAMo8sZB9685PM5v7hMLqbbVP6SsJvLvYzpnJFj45MEbwyRz4gg8CrdIQEREBERAREQEREBERAREQE8+0dGl9VlVgylqMjDzV1Kn8DPREDibamiNF1tLHJqd0JHUoxUn8JuHcjUW2zpsfV8Un3eBYPzInwO3DZ2jrTjH/ab+H/ABnmwdyOpKbY0w6OLVPuNLkfioge/v8Atl+FtQ2dNRWj9PpKPDI9/sA/akayePlLaVfD0dufbDWpjzVlVs/Ar/qkEqvU8v74CBP3ya9JjTaq39u1U/5ab3/yyY5oPcdpDXsigkY8RrXx6GxlH4KJv0BERAREQEgLv+7FGuz/AGjSv6OzdW8D6tn0Vs9zDAP7wH7Un2eXaegr1FVlNq71dqlWHmrDHwPr0gcTTa9Xspbtl06use1prHo1OOe67Gyhz6e0ybx8lHSfH7QbIOk1V9Dn9TYyZ/aCngR7xg/GbV3S7YRdS+i1Azp9oqKHHVXO8KmB895yPe2ekDRfEOf5ekMvUcvyns2/sw6XU3actvGmx694DG9uMVzjpnGcTwq2IGx93e3H0W0KLUKgFtxw53VNdnssGbB3eec9CATOtdn6o2LlqrKj+zZ4eeQJ+g7A4zjOenDI4zill6jl+U6U7mu31Ws09eks3a9TQgULwAtrQYDIBwyAOK/EcOQSZERAREQEREBLS3HEo7SiDjAyREQEREBERA5M73agu2NYFGBvqfi1aMT8SSZk7mv++dJ/FZ/7Fk3L5QPZ5K9TVrBx8cFHQDBayoDdORzBUgHr7A8+Gn9g9S+n2lo7L1wnjKuQE9nxMoOPQAsCfQQJB+UvpmKaKz6qtcp/icVEfhW33SCmbM6K+UVpGbZ9TjJFV6lvIK6OoJ+0QPtTnOB153ZVbuytEP8Acof8w3v5zZ58zszojRo9NS3OqmpD70rVT+In04CIiAiIgJarZzwlrNLkEDmbv+0K1bWZl/xqq7G/i9qvh8KhPhd1ekFu1tGrchaH+NSmwfigmz/KKsztOseWmr/G20zX+56ve2xowTj2nP8AlpdgPjjED7Pfx2ZOl1/zhR+i1eX91q4Fg+OQ32j5SNJ0N8pFR8x056i/A9xqfP5CRN3U6Ou7aumrtUNW5sDKeIYeBZwI9eUDU1bEzaLWPTYttTFHRgyMOasDkESXO1HcTetjNobUeo5ISxili/uhsbre8lf5zSNd3c7Rox42nKbzbqZatg7kEhAUYjeOOAOMngOJAIdM9hNvfP8AQafUnAaxPbxwHiISj4HQbykj0In3pp3dPoTTsnSIeBKFzg542WM+PQ4YZHQ5m3BfKBfEoDKwEsZpcZjVYBRmZAJWICIiAiIgIiIERfKKwum0tmOKajh7jWxP/pEh9dV84XChlAILMcDGDn2fXhz6SSPlGbbAt0ulAyFVrbB0IsO4nHoRuOfiJGnZrZL61/m1DboyjOWxkh76qeAHML4oYjPEKYE0bZ23/tXs3qbT9NBh8ci+ntR94ejKFOP3pzpJ62VpVp7Na5lQ1V2jfQM2cl6NOjDicj9KLFAPMYPIiQLA7W2LtFdTp6r0OVtRXH2lBx7xnE9sjvuG2gtuya0BJah7EbPQlzYMem7YPxkiQEREBMbN90usHCUResAqy+Jj1FwRWdjhVBYnyCjJ/AQOYO/TWCza9wH+ElafEIGP4vj4TUezm1DpNVRqFz+hsR8DqFbJX4jI+Mdo9rNq9VdqGGDdYz4/ZDHgvrgYHwn3Oweg8Y3adyVTV1eGhx/jKxtpI9C+nZD/ABEdYG2/KH28LtTRp0OUqr8QkdXvwR9yKp+2ZHnY7afzXXaa8nArtQsf3N4B/wDSWnt7x9et+09U6fRFnhr/AA0KKlI9CKwfjNdpQswVQSxICgcyScAD1zA7gmLVadbFKuoZeBwRnipDKfeCAQehAMyLylYGKisKoCjAUYA8hL4I8pUCAAlYiAiIgIiICIiAiIgJqXeT21TZWm8TCvdYd2msnG8frMccd1RxPqQMjOZtshTvE7qdobQ11moW+hkbARXaxTWi8lwEYY68DxLHhAhfb22btZe+o1Db1lhyT0A5BVHQAcAJuPYXYFvz/SfNgx3qq7Lm4EKLSzdOQAC8/wBkmfT0vcRtAth7dMi54sHsY49F3Bn4kSTe0OpTs/suxqWV7TuJV4mBvMFSpeA4kJWm9jrg+cDTu+faK6HQ1bMrO8925ZaT0rq3VXA6bz1g/YPnITX2uHXp6+nvnr23tq/WWm7U2NZY2AWOBwHIAAAKPQADjM/ZvYj6u0VopbG7vbuM7rWIhx64bPwgTX8mwD5rqvaG94y5Tqo8PgxHkTkfYMmKQn8nbQWV2a42Ky4FKHPIt+kY+8gFfgw85NkBERAREQKE4nOvep3rvq/F0ej9jT7xV7QfavUcMDH0ayc8OJYY5AkGZu8LY+q1mjfT6O2uprfZc2b2DUQd5QVB3c8ATg8MyB37lNqD6lR91q/zgaLs2kvYgRN9wQQmM74XiRj3A+/85a1gq2Yt9+FXBvv0KZVcPq3VK1VM+3WlapZkDAJI5jj9Tu/7qf8AZ9nz7aVtY+bguqKcqm6M+JYxA+jxIA6gHPSRH2x2z8+1l1y53SxWlT9WhPZrUD6uFA4DqT8Q+ETNl7BaSwa3R3quUXVUhiMHH6apTkc/8RR8Z8DRaZrbErQZaxlVR5s7BQPvM6D7Dd1Z07E22jFd+8pVSGcVWhlySOCnw6j1473vISzERAREQEREBERAREQEREBERAREQEifvU7stXtPUePVqa91VCpTYGQIAPawy728WbJzujoOgksRA5vp7idolgGs0yjqd+w/cBXxMlDu77sKtmb7tabrbAoY7oRVCuHG6Mls7yqc5+qOAkgRA82g0FVCBKa1rQYwqgKOChRy9FA+AnpiICIiAiIgIiIGHW6RLq2rtUOjgqysMhgeYImjanuc2U5yKGTrhbbcf6mOPhN/iBpuxu6/ZuluS+qg+JWd5Way1sN54LYJ94m5REBERAREQERED//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5128" name="Picture 8" descr="Immunization for horses Stock Vector - 94921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932873" y="2470294"/>
            <a:ext cx="4959926" cy="3967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85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iterate type="lt">
                                    <p:tmAbs val="10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5001"/>
                            </p:stCondLst>
                            <p:childTnLst>
                              <p:par>
                                <p:cTn id="8" presetID="6" presetClass="entr" presetSubtype="32" fill="hold" nodeType="afterEffect">
                                  <p:stCondLst>
                                    <p:cond delay="500"/>
                                  </p:stCondLst>
                                  <p:childTnLst>
                                    <p:set>
                                      <p:cBhvr>
                                        <p:cTn id="9" dur="1" fill="hold">
                                          <p:stCondLst>
                                            <p:cond delay="0"/>
                                          </p:stCondLst>
                                        </p:cTn>
                                        <p:tgtEl>
                                          <p:spTgt spid="5128"/>
                                        </p:tgtEl>
                                        <p:attrNameLst>
                                          <p:attrName>style.visibility</p:attrName>
                                        </p:attrNameLst>
                                      </p:cBhvr>
                                      <p:to>
                                        <p:strVal val="visible"/>
                                      </p:to>
                                    </p:set>
                                    <p:animEffect transition="in" filter="circle(out)">
                                      <p:cBhvr>
                                        <p:cTn id="10" dur="2000"/>
                                        <p:tgtEl>
                                          <p:spTgt spid="512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23273" y="517220"/>
            <a:ext cx="11702472" cy="6042680"/>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מחלות המערכת החיסונית</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600" b="1" u="sng" dirty="0">
                <a:latin typeface="Calibri" panose="020F0502020204030204" pitchFamily="34" charset="0"/>
                <a:ea typeface="Calibri" panose="020F0502020204030204" pitchFamily="34" charset="0"/>
                <a:cs typeface="David" panose="020E0502060401010101" pitchFamily="34" charset="-79"/>
              </a:rPr>
              <a:t>מושגים בסיסיים:</a:t>
            </a:r>
            <a:endParaRPr lang="en-US" sz="3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מחלות </a:t>
            </a:r>
            <a:r>
              <a:rPr lang="he-IL" sz="3200" u="sng" dirty="0">
                <a:latin typeface="Calibri" panose="020F0502020204030204" pitchFamily="34" charset="0"/>
                <a:ea typeface="Calibri" panose="020F0502020204030204" pitchFamily="34" charset="0"/>
                <a:cs typeface="David" panose="020E0502060401010101" pitchFamily="34" charset="-79"/>
              </a:rPr>
              <a:t>זיהומיות</a:t>
            </a:r>
            <a:r>
              <a:rPr lang="he-IL" sz="3200" dirty="0">
                <a:latin typeface="Calibri" panose="020F0502020204030204" pitchFamily="34" charset="0"/>
                <a:ea typeface="Calibri" panose="020F0502020204030204" pitchFamily="34" charset="0"/>
                <a:cs typeface="David" panose="020E0502060401010101" pitchFamily="34" charset="-79"/>
              </a:rPr>
              <a:t> – (שפעת, דיזנטריה) – מחלות שמקורן ביצורים זרים הפוגעים במערכות שונות בגוף, כאשר המערכת החיסונית לקויה.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342900" lvl="0" indent="-342900">
              <a:lnSpc>
                <a:spcPct val="150000"/>
              </a:lnSpc>
              <a:tabLst>
                <a:tab pos="45720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היצורים </a:t>
            </a:r>
            <a:r>
              <a:rPr lang="he-IL" sz="3200" u="sng" dirty="0">
                <a:latin typeface="Calibri" panose="020F0502020204030204" pitchFamily="34" charset="0"/>
                <a:ea typeface="Calibri" panose="020F0502020204030204" pitchFamily="34" charset="0"/>
                <a:cs typeface="David" panose="020E0502060401010101" pitchFamily="34" charset="-79"/>
              </a:rPr>
              <a:t>הפולשים נקראים </a:t>
            </a:r>
            <a:r>
              <a:rPr lang="he-IL" sz="3200" u="sng" dirty="0" err="1">
                <a:latin typeface="Calibri" panose="020F0502020204030204" pitchFamily="34" charset="0"/>
                <a:ea typeface="Calibri" panose="020F0502020204030204" pitchFamily="34" charset="0"/>
                <a:cs typeface="David" panose="020E0502060401010101" pitchFamily="34" charset="-79"/>
              </a:rPr>
              <a:t>פתוגנים</a:t>
            </a:r>
            <a:r>
              <a:rPr lang="he-IL" sz="3200" dirty="0">
                <a:latin typeface="Calibri" panose="020F0502020204030204" pitchFamily="34" charset="0"/>
                <a:ea typeface="Calibri" panose="020F0502020204030204" pitchFamily="34" charset="0"/>
                <a:cs typeface="David" panose="020E0502060401010101" pitchFamily="34" charset="-79"/>
              </a:rPr>
              <a:t> (פתוגניות-רמת האלימות של חיידק כלשהו), והם מנצלים את הגוף הפונדקאי. פלישתם עלולה לגרום לפצעים, דלקת, נמק ואובדן איבר מזוהם. תגובת הגוף היא דלקת.</a:t>
            </a:r>
            <a:endParaRPr lang="en-US" sz="3200" dirty="0">
              <a:latin typeface="Calibri" panose="020F0502020204030204" pitchFamily="34" charset="0"/>
              <a:ea typeface="Calibri" panose="020F0502020204030204" pitchFamily="34" charset="0"/>
              <a:cs typeface="Arial" panose="020B0604020202020204" pitchFamily="34" charset="0"/>
            </a:endParaRPr>
          </a:p>
          <a:p>
            <a:r>
              <a:rPr lang="en-US" sz="1000" dirty="0">
                <a:latin typeface="Times New Roman" panose="02020603050405020304" pitchFamily="18"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22089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 y="489734"/>
            <a:ext cx="12118108" cy="6258123"/>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תזונתיות</a:t>
            </a:r>
            <a:r>
              <a:rPr lang="he-IL" sz="3200" dirty="0">
                <a:latin typeface="Calibri" panose="020F0502020204030204" pitchFamily="34" charset="0"/>
                <a:ea typeface="Calibri" panose="020F0502020204030204" pitchFamily="34" charset="0"/>
                <a:cs typeface="David" panose="020E0502060401010101" pitchFamily="34" charset="-79"/>
              </a:rPr>
              <a:t> – השמנת יתר, הרעלת ויטמינים או מחסור במזון.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מטבוליות</a:t>
            </a:r>
            <a:r>
              <a:rPr lang="he-IL" sz="3200" dirty="0">
                <a:latin typeface="Calibri" panose="020F0502020204030204" pitchFamily="34" charset="0"/>
                <a:ea typeface="Calibri" panose="020F0502020204030204" pitchFamily="34" charset="0"/>
                <a:cs typeface="David" panose="020E0502060401010101" pitchFamily="34" charset="-79"/>
              </a:rPr>
              <a:t> – נחלקות לשניים ומתקיימות כאשר: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א. קיים מחסור בקליטת חומרים חיוניים – אנמיה.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ב. אין  פירוק של החומרים בגוף – סכרת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371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מטבוליזם</a:t>
            </a:r>
            <a:r>
              <a:rPr lang="he-IL" sz="3200" dirty="0">
                <a:latin typeface="Calibri" panose="020F0502020204030204" pitchFamily="34" charset="0"/>
                <a:ea typeface="Calibri" panose="020F0502020204030204" pitchFamily="34" charset="0"/>
                <a:cs typeface="David" panose="020E0502060401010101" pitchFamily="34" charset="-79"/>
              </a:rPr>
              <a:t> – קליטת חומרים מהסביבה, עיבודם, הפקת אנרגיה ופליטת הפסולת. מחלה מטבולית נובעת מבעיה מטבולית (בחילוף החומרים). כתוצאה מבעיה זו קיים מחסור בתרכובת מסוימת בגוף, או שהגוף אינו מסוגל לפרק תרכובת מסוימת.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3314" name="Picture 2" descr="http://7gold.pbworks.com/f/1282189911/human%20body.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288891"/>
            <a:ext cx="2757746" cy="2591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880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50" presetClass="entr" presetSubtype="0" decel="100000" fill="hold" nodeType="withEffect">
                                  <p:stCondLst>
                                    <p:cond delay="0"/>
                                  </p:stCondLst>
                                  <p:childTnLst>
                                    <p:set>
                                      <p:cBhvr>
                                        <p:cTn id="8" dur="1" fill="hold">
                                          <p:stCondLst>
                                            <p:cond delay="0"/>
                                          </p:stCondLst>
                                        </p:cTn>
                                        <p:tgtEl>
                                          <p:spTgt spid="13314"/>
                                        </p:tgtEl>
                                        <p:attrNameLst>
                                          <p:attrName>style.visibility</p:attrName>
                                        </p:attrNameLst>
                                      </p:cBhvr>
                                      <p:to>
                                        <p:strVal val="visible"/>
                                      </p:to>
                                    </p:set>
                                    <p:anim calcmode="lin" valueType="num">
                                      <p:cBhvr>
                                        <p:cTn id="9" dur="3000" fill="hold"/>
                                        <p:tgtEl>
                                          <p:spTgt spid="13314"/>
                                        </p:tgtEl>
                                        <p:attrNameLst>
                                          <p:attrName>ppt_w</p:attrName>
                                        </p:attrNameLst>
                                      </p:cBhvr>
                                      <p:tavLst>
                                        <p:tav tm="0">
                                          <p:val>
                                            <p:strVal val="#ppt_w+.3"/>
                                          </p:val>
                                        </p:tav>
                                        <p:tav tm="100000">
                                          <p:val>
                                            <p:strVal val="#ppt_w"/>
                                          </p:val>
                                        </p:tav>
                                      </p:tavLst>
                                    </p:anim>
                                    <p:anim calcmode="lin" valueType="num">
                                      <p:cBhvr>
                                        <p:cTn id="10" dur="3000" fill="hold"/>
                                        <p:tgtEl>
                                          <p:spTgt spid="13314"/>
                                        </p:tgtEl>
                                        <p:attrNameLst>
                                          <p:attrName>ppt_h</p:attrName>
                                        </p:attrNameLst>
                                      </p:cBhvr>
                                      <p:tavLst>
                                        <p:tav tm="0">
                                          <p:val>
                                            <p:strVal val="#ppt_h"/>
                                          </p:val>
                                        </p:tav>
                                        <p:tav tm="100000">
                                          <p:val>
                                            <p:strVal val="#ppt_h"/>
                                          </p:val>
                                        </p:tav>
                                      </p:tavLst>
                                    </p:anim>
                                    <p:animEffect transition="in" filter="fade">
                                      <p:cBhvr>
                                        <p:cTn id="11" dur="3000"/>
                                        <p:tgtEl>
                                          <p:spTgt spid="133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iterate type="wd">
                                    <p:tmAbs val="100"/>
                                  </p:iterate>
                                  <p:childTnLst>
                                    <p:set>
                                      <p:cBhvr>
                                        <p:cTn id="27"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467833" y="866162"/>
            <a:ext cx="11344939" cy="3785652"/>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מחלה ניוונית</a:t>
            </a:r>
            <a:r>
              <a:rPr lang="he-IL" sz="3200" dirty="0">
                <a:latin typeface="Calibri" panose="020F0502020204030204" pitchFamily="34" charset="0"/>
                <a:ea typeface="Calibri" panose="020F0502020204030204" pitchFamily="34" charset="0"/>
                <a:cs typeface="David" panose="020E0502060401010101" pitchFamily="34" charset="-79"/>
              </a:rPr>
              <a:t> – (פרקינסון, טטנוס) – ניוון מערכת העצבים.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endParaRPr lang="he-IL" sz="3200" u="sng" dirty="0" smtClean="0">
              <a:latin typeface="Calibri" panose="020F0502020204030204" pitchFamily="34" charset="0"/>
              <a:ea typeface="Calibri" panose="020F0502020204030204" pitchFamily="34" charset="0"/>
              <a:cs typeface="David" panose="020E0502060401010101" pitchFamily="34" charset="-79"/>
            </a:endParaRPr>
          </a:p>
          <a:p>
            <a:pPr marL="342900" lvl="0" indent="-342900">
              <a:lnSpc>
                <a:spcPct val="150000"/>
              </a:lnSpc>
              <a:tabLst>
                <a:tab pos="45720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מחלה </a:t>
            </a:r>
            <a:r>
              <a:rPr lang="he-IL" sz="3200" u="sng" dirty="0">
                <a:latin typeface="Calibri" panose="020F0502020204030204" pitchFamily="34" charset="0"/>
                <a:ea typeface="Calibri" panose="020F0502020204030204" pitchFamily="34" charset="0"/>
                <a:cs typeface="David" panose="020E0502060401010101" pitchFamily="34" charset="-79"/>
              </a:rPr>
              <a:t>כרונית</a:t>
            </a:r>
            <a:r>
              <a:rPr lang="he-IL" sz="3200" dirty="0">
                <a:latin typeface="Calibri" panose="020F0502020204030204" pitchFamily="34" charset="0"/>
                <a:ea typeface="Calibri" panose="020F0502020204030204" pitchFamily="34" charset="0"/>
                <a:cs typeface="David" panose="020E0502060401010101" pitchFamily="34" charset="-79"/>
              </a:rPr>
              <a:t> – פגיעה בגוף יצור חי הגורמת לתפקוד לקוי. מחלות כרוניות  עלולות להיגרם מגורם פנימי – פגם גנטי או שינוי כרוני בגוף, או כתוצאה מגורמים חיצוניים – חיידקים, נגיפים, טפילים (איידס).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2290" name="Picture 2" descr="https://d2gg9evh47fn9z.cloudfront.net/thumb_COLOURBOX112568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67833" y="3809999"/>
            <a:ext cx="272415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encrypted-tbn1.gstatic.com/images?q=tbn:ANd9GcTpXSXKa4ElobcX0D9daNCNY8XoMYoWtItyvQhNMVyTF7VZdDFrW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43" y="0"/>
            <a:ext cx="1524000"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18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500"/>
                                  </p:stCondLst>
                                  <p:childTnLst>
                                    <p:set>
                                      <p:cBhvr>
                                        <p:cTn id="9" dur="1" fill="hold">
                                          <p:stCondLst>
                                            <p:cond delay="0"/>
                                          </p:stCondLst>
                                        </p:cTn>
                                        <p:tgtEl>
                                          <p:spTgt spid="12292"/>
                                        </p:tgtEl>
                                        <p:attrNameLst>
                                          <p:attrName>style.visibility</p:attrName>
                                        </p:attrNameLst>
                                      </p:cBhvr>
                                      <p:to>
                                        <p:strVal val="visible"/>
                                      </p:to>
                                    </p:set>
                                    <p:animEffect transition="in" filter="fade">
                                      <p:cBhvr>
                                        <p:cTn id="10" dur="5000"/>
                                        <p:tgtEl>
                                          <p:spTgt spid="12292"/>
                                        </p:tgtEl>
                                      </p:cBhvr>
                                    </p:animEffect>
                                    <p:anim calcmode="lin" valueType="num">
                                      <p:cBhvr>
                                        <p:cTn id="11" dur="5000" fill="hold"/>
                                        <p:tgtEl>
                                          <p:spTgt spid="12292"/>
                                        </p:tgtEl>
                                        <p:attrNameLst>
                                          <p:attrName>ppt_x</p:attrName>
                                        </p:attrNameLst>
                                      </p:cBhvr>
                                      <p:tavLst>
                                        <p:tav tm="0">
                                          <p:val>
                                            <p:strVal val="#ppt_x"/>
                                          </p:val>
                                        </p:tav>
                                        <p:tav tm="100000">
                                          <p:val>
                                            <p:strVal val="#ppt_x"/>
                                          </p:val>
                                        </p:tav>
                                      </p:tavLst>
                                    </p:anim>
                                    <p:anim calcmode="lin" valueType="num">
                                      <p:cBhvr>
                                        <p:cTn id="12" dur="5000" fill="hold"/>
                                        <p:tgtEl>
                                          <p:spTgt spid="12292"/>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par>
                          <p:cTn id="17" fill="hold">
                            <p:stCondLst>
                              <p:cond delay="0"/>
                            </p:stCondLst>
                            <p:childTnLst>
                              <p:par>
                                <p:cTn id="18" presetID="26" presetClass="entr" presetSubtype="0" fill="hold" nodeType="afterEffect">
                                  <p:stCondLst>
                                    <p:cond delay="500"/>
                                  </p:stCondLst>
                                  <p:childTnLst>
                                    <p:set>
                                      <p:cBhvr>
                                        <p:cTn id="19" dur="1" fill="hold">
                                          <p:stCondLst>
                                            <p:cond delay="0"/>
                                          </p:stCondLst>
                                        </p:cTn>
                                        <p:tgtEl>
                                          <p:spTgt spid="12290"/>
                                        </p:tgtEl>
                                        <p:attrNameLst>
                                          <p:attrName>style.visibility</p:attrName>
                                        </p:attrNameLst>
                                      </p:cBhvr>
                                      <p:to>
                                        <p:strVal val="visible"/>
                                      </p:to>
                                    </p:set>
                                    <p:animEffect transition="in" filter="wipe(down)">
                                      <p:cBhvr>
                                        <p:cTn id="20" dur="870">
                                          <p:stCondLst>
                                            <p:cond delay="0"/>
                                          </p:stCondLst>
                                        </p:cTn>
                                        <p:tgtEl>
                                          <p:spTgt spid="12290"/>
                                        </p:tgtEl>
                                      </p:cBhvr>
                                    </p:animEffect>
                                    <p:anim calcmode="lin" valueType="num">
                                      <p:cBhvr>
                                        <p:cTn id="21" dur="2733"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22" dur="996"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23" dur="996" tmFilter="0, 0; 0.125,0.2665; 0.25,0.4; 0.375,0.465; 0.5,0.5;  0.625,0.535; 0.75,0.6; 0.875,0.7335; 1,1">
                                          <p:stCondLst>
                                            <p:cond delay="996"/>
                                          </p:stCondLst>
                                        </p:cTn>
                                        <p:tgtEl>
                                          <p:spTgt spid="12290"/>
                                        </p:tgtEl>
                                        <p:attrNameLst>
                                          <p:attrName>ppt_y</p:attrName>
                                        </p:attrNameLst>
                                      </p:cBhvr>
                                      <p:tavLst>
                                        <p:tav tm="0" fmla="#ppt_y-sin(pi*$)/9">
                                          <p:val>
                                            <p:fltVal val="0"/>
                                          </p:val>
                                        </p:tav>
                                        <p:tav tm="100000">
                                          <p:val>
                                            <p:fltVal val="1"/>
                                          </p:val>
                                        </p:tav>
                                      </p:tavLst>
                                    </p:anim>
                                    <p:anim calcmode="lin" valueType="num">
                                      <p:cBhvr>
                                        <p:cTn id="24" dur="498" tmFilter="0, 0; 0.125,0.2665; 0.25,0.4; 0.375,0.465; 0.5,0.5;  0.625,0.535; 0.75,0.6; 0.875,0.7335; 1,1">
                                          <p:stCondLst>
                                            <p:cond delay="1986"/>
                                          </p:stCondLst>
                                        </p:cTn>
                                        <p:tgtEl>
                                          <p:spTgt spid="12290"/>
                                        </p:tgtEl>
                                        <p:attrNameLst>
                                          <p:attrName>ppt_y</p:attrName>
                                        </p:attrNameLst>
                                      </p:cBhvr>
                                      <p:tavLst>
                                        <p:tav tm="0" fmla="#ppt_y-sin(pi*$)/27">
                                          <p:val>
                                            <p:fltVal val="0"/>
                                          </p:val>
                                        </p:tav>
                                        <p:tav tm="100000">
                                          <p:val>
                                            <p:fltVal val="1"/>
                                          </p:val>
                                        </p:tav>
                                      </p:tavLst>
                                    </p:anim>
                                    <p:anim calcmode="lin" valueType="num">
                                      <p:cBhvr>
                                        <p:cTn id="25" dur="246" tmFilter="0, 0; 0.125,0.2665; 0.25,0.4; 0.375,0.465; 0.5,0.5;  0.625,0.535; 0.75,0.6; 0.875,0.7335; 1,1">
                                          <p:stCondLst>
                                            <p:cond delay="2484"/>
                                          </p:stCondLst>
                                        </p:cTn>
                                        <p:tgtEl>
                                          <p:spTgt spid="12290"/>
                                        </p:tgtEl>
                                        <p:attrNameLst>
                                          <p:attrName>ppt_y</p:attrName>
                                        </p:attrNameLst>
                                      </p:cBhvr>
                                      <p:tavLst>
                                        <p:tav tm="0" fmla="#ppt_y-sin(pi*$)/81">
                                          <p:val>
                                            <p:fltVal val="0"/>
                                          </p:val>
                                        </p:tav>
                                        <p:tav tm="100000">
                                          <p:val>
                                            <p:fltVal val="1"/>
                                          </p:val>
                                        </p:tav>
                                      </p:tavLst>
                                    </p:anim>
                                    <p:animScale>
                                      <p:cBhvr>
                                        <p:cTn id="26" dur="39">
                                          <p:stCondLst>
                                            <p:cond delay="975"/>
                                          </p:stCondLst>
                                        </p:cTn>
                                        <p:tgtEl>
                                          <p:spTgt spid="12290"/>
                                        </p:tgtEl>
                                      </p:cBhvr>
                                      <p:to x="100000" y="60000"/>
                                    </p:animScale>
                                    <p:animScale>
                                      <p:cBhvr>
                                        <p:cTn id="27" dur="249" decel="50000">
                                          <p:stCondLst>
                                            <p:cond delay="1014"/>
                                          </p:stCondLst>
                                        </p:cTn>
                                        <p:tgtEl>
                                          <p:spTgt spid="12290"/>
                                        </p:tgtEl>
                                      </p:cBhvr>
                                      <p:to x="100000" y="100000"/>
                                    </p:animScale>
                                    <p:animScale>
                                      <p:cBhvr>
                                        <p:cTn id="28" dur="39">
                                          <p:stCondLst>
                                            <p:cond delay="1968"/>
                                          </p:stCondLst>
                                        </p:cTn>
                                        <p:tgtEl>
                                          <p:spTgt spid="12290"/>
                                        </p:tgtEl>
                                      </p:cBhvr>
                                      <p:to x="100000" y="80000"/>
                                    </p:animScale>
                                    <p:animScale>
                                      <p:cBhvr>
                                        <p:cTn id="29" dur="249" decel="50000">
                                          <p:stCondLst>
                                            <p:cond delay="2007"/>
                                          </p:stCondLst>
                                        </p:cTn>
                                        <p:tgtEl>
                                          <p:spTgt spid="12290"/>
                                        </p:tgtEl>
                                      </p:cBhvr>
                                      <p:to x="100000" y="100000"/>
                                    </p:animScale>
                                    <p:animScale>
                                      <p:cBhvr>
                                        <p:cTn id="30" dur="39">
                                          <p:stCondLst>
                                            <p:cond delay="2463"/>
                                          </p:stCondLst>
                                        </p:cTn>
                                        <p:tgtEl>
                                          <p:spTgt spid="12290"/>
                                        </p:tgtEl>
                                      </p:cBhvr>
                                      <p:to x="100000" y="90000"/>
                                    </p:animScale>
                                    <p:animScale>
                                      <p:cBhvr>
                                        <p:cTn id="31" dur="249" decel="50000">
                                          <p:stCondLst>
                                            <p:cond delay="2502"/>
                                          </p:stCondLst>
                                        </p:cTn>
                                        <p:tgtEl>
                                          <p:spTgt spid="12290"/>
                                        </p:tgtEl>
                                      </p:cBhvr>
                                      <p:to x="100000" y="100000"/>
                                    </p:animScale>
                                    <p:animScale>
                                      <p:cBhvr>
                                        <p:cTn id="32" dur="39">
                                          <p:stCondLst>
                                            <p:cond delay="2712"/>
                                          </p:stCondLst>
                                        </p:cTn>
                                        <p:tgtEl>
                                          <p:spTgt spid="12290"/>
                                        </p:tgtEl>
                                      </p:cBhvr>
                                      <p:to x="100000" y="95000"/>
                                    </p:animScale>
                                    <p:animScale>
                                      <p:cBhvr>
                                        <p:cTn id="33" dur="249" decel="50000">
                                          <p:stCondLst>
                                            <p:cond delay="2751"/>
                                          </p:stCondLst>
                                        </p:cTn>
                                        <p:tgtEl>
                                          <p:spTgt spid="1229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519361"/>
            <a:ext cx="12089218" cy="5262979"/>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טפיליות</a:t>
            </a:r>
            <a:r>
              <a:rPr lang="he-IL" sz="3200" dirty="0">
                <a:latin typeface="Calibri" panose="020F0502020204030204" pitchFamily="34" charset="0"/>
                <a:ea typeface="Calibri" panose="020F0502020204030204" pitchFamily="34" charset="0"/>
                <a:cs typeface="David" panose="020E0502060401010101" pitchFamily="34" charset="-79"/>
              </a:rPr>
              <a:t> – (תולעים) – מחלות שנגרמות כאשר  יצורים מסוג אחד חיים בתוך יצור אחר, ממנו הם משיגים מזון או חומרים החיוניים לקיומם. הטפיל יכול להמית את הפונדקאי.</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מחלה זואונוטית</a:t>
            </a:r>
            <a:r>
              <a:rPr lang="he-IL" sz="3200" dirty="0">
                <a:latin typeface="Calibri" panose="020F0502020204030204" pitchFamily="34" charset="0"/>
                <a:ea typeface="Calibri" panose="020F0502020204030204" pitchFamily="34" charset="0"/>
                <a:cs typeface="David" panose="020E0502060401010101" pitchFamily="34" charset="-79"/>
              </a:rPr>
              <a:t> – (שפעת העופות, הפרה המשוגעת, כלבת, שרטת החתול, סלמונלה, קדחת) – מחלה המועברת מבע"ח לבני אדם ולהפך. אלו הן מחלות מדבקות שנגרמות על ידי טפילים. ההדבקה מתבצעת ע"י מגע עם הפרשות נוזלי גוף בע"ח, דרך האוויר, המזון, המים.</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1266" name="Picture 2" descr="http://images.clipartpanda.com/worm-clipart-1307281670_Vector_Clipar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5325" y="2796363"/>
            <a:ext cx="2953194" cy="322166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previews.123rf.com/images/zetwe/zetwe1402/zetwe140200008/26056400-naughty-dog-biting-foot-Stock-Vector-dog-bi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3384" y="4848448"/>
            <a:ext cx="1672566" cy="200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661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6" presetClass="entr" presetSubtype="32" fill="hold" nodeType="afterEffect">
                                  <p:stCondLst>
                                    <p:cond delay="500"/>
                                  </p:stCondLst>
                                  <p:childTnLst>
                                    <p:set>
                                      <p:cBhvr>
                                        <p:cTn id="9" dur="1" fill="hold">
                                          <p:stCondLst>
                                            <p:cond delay="0"/>
                                          </p:stCondLst>
                                        </p:cTn>
                                        <p:tgtEl>
                                          <p:spTgt spid="11266"/>
                                        </p:tgtEl>
                                        <p:attrNameLst>
                                          <p:attrName>style.visibility</p:attrName>
                                        </p:attrNameLst>
                                      </p:cBhvr>
                                      <p:to>
                                        <p:strVal val="visible"/>
                                      </p:to>
                                    </p:set>
                                    <p:animEffect transition="in" filter="circle(out)">
                                      <p:cBhvr>
                                        <p:cTn id="10" dur="2000"/>
                                        <p:tgtEl>
                                          <p:spTgt spid="11266"/>
                                        </p:tgtEl>
                                      </p:cBhvr>
                                    </p:animEffect>
                                  </p:childTnLst>
                                  <p:subTnLst>
                                    <p:set>
                                      <p:cBhvr override="childStyle">
                                        <p:cTn dur="1" fill="hold" display="0" masterRel="nextClick" afterEffect="1"/>
                                        <p:tgtEl>
                                          <p:spTgt spid="1126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par>
                          <p:cTn id="15" fill="hold">
                            <p:stCondLst>
                              <p:cond delay="0"/>
                            </p:stCondLst>
                            <p:childTnLst>
                              <p:par>
                                <p:cTn id="16" presetID="31" presetClass="entr" presetSubtype="0" repeatCount="2000" fill="hold" nodeType="afterEffect">
                                  <p:stCondLst>
                                    <p:cond delay="500"/>
                                  </p:stCondLst>
                                  <p:childTnLst>
                                    <p:set>
                                      <p:cBhvr>
                                        <p:cTn id="17" dur="1" fill="hold">
                                          <p:stCondLst>
                                            <p:cond delay="0"/>
                                          </p:stCondLst>
                                        </p:cTn>
                                        <p:tgtEl>
                                          <p:spTgt spid="11268"/>
                                        </p:tgtEl>
                                        <p:attrNameLst>
                                          <p:attrName>style.visibility</p:attrName>
                                        </p:attrNameLst>
                                      </p:cBhvr>
                                      <p:to>
                                        <p:strVal val="visible"/>
                                      </p:to>
                                    </p:set>
                                    <p:anim calcmode="lin" valueType="num">
                                      <p:cBhvr>
                                        <p:cTn id="18" dur="2000" fill="hold"/>
                                        <p:tgtEl>
                                          <p:spTgt spid="11268"/>
                                        </p:tgtEl>
                                        <p:attrNameLst>
                                          <p:attrName>ppt_w</p:attrName>
                                        </p:attrNameLst>
                                      </p:cBhvr>
                                      <p:tavLst>
                                        <p:tav tm="0">
                                          <p:val>
                                            <p:fltVal val="0"/>
                                          </p:val>
                                        </p:tav>
                                        <p:tav tm="100000">
                                          <p:val>
                                            <p:strVal val="#ppt_w"/>
                                          </p:val>
                                        </p:tav>
                                      </p:tavLst>
                                    </p:anim>
                                    <p:anim calcmode="lin" valueType="num">
                                      <p:cBhvr>
                                        <p:cTn id="19" dur="2000" fill="hold"/>
                                        <p:tgtEl>
                                          <p:spTgt spid="11268"/>
                                        </p:tgtEl>
                                        <p:attrNameLst>
                                          <p:attrName>ppt_h</p:attrName>
                                        </p:attrNameLst>
                                      </p:cBhvr>
                                      <p:tavLst>
                                        <p:tav tm="0">
                                          <p:val>
                                            <p:fltVal val="0"/>
                                          </p:val>
                                        </p:tav>
                                        <p:tav tm="100000">
                                          <p:val>
                                            <p:strVal val="#ppt_h"/>
                                          </p:val>
                                        </p:tav>
                                      </p:tavLst>
                                    </p:anim>
                                    <p:anim calcmode="lin" valueType="num">
                                      <p:cBhvr>
                                        <p:cTn id="20" dur="2000" fill="hold"/>
                                        <p:tgtEl>
                                          <p:spTgt spid="11268"/>
                                        </p:tgtEl>
                                        <p:attrNameLst>
                                          <p:attrName>style.rotation</p:attrName>
                                        </p:attrNameLst>
                                      </p:cBhvr>
                                      <p:tavLst>
                                        <p:tav tm="0">
                                          <p:val>
                                            <p:fltVal val="90"/>
                                          </p:val>
                                        </p:tav>
                                        <p:tav tm="100000">
                                          <p:val>
                                            <p:fltVal val="0"/>
                                          </p:val>
                                        </p:tav>
                                      </p:tavLst>
                                    </p:anim>
                                    <p:animEffect transition="in" filter="fade">
                                      <p:cBhvr>
                                        <p:cTn id="21" dur="2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833120" y="365760"/>
            <a:ext cx="10688320" cy="2677656"/>
          </a:xfrm>
          <a:prstGeom prst="rect">
            <a:avLst/>
          </a:prstGeom>
        </p:spPr>
        <p:txBody>
          <a:bodyPr wrap="square">
            <a:spAutoFit/>
          </a:bodyPr>
          <a:lstStyle/>
          <a:p>
            <a:pPr marL="342900" indent="-342900">
              <a:lnSpc>
                <a:spcPct val="150000"/>
              </a:lnSpc>
              <a:buFont typeface="Symbol" panose="05050102010706020507" pitchFamily="18" charset="2"/>
              <a:buChar char=""/>
            </a:pPr>
            <a:r>
              <a:rPr lang="he-IL" sz="3200" b="1" dirty="0" smtClean="0">
                <a:solidFill>
                  <a:srgbClr val="FF0000"/>
                </a:solidFill>
                <a:latin typeface="Times New Roman" panose="02020603050405020304" pitchFamily="18" charset="0"/>
                <a:ea typeface="Times New Roman" panose="02020603050405020304" pitchFamily="18" charset="0"/>
                <a:cs typeface="David" panose="020E0502060401010101" pitchFamily="34" charset="-79"/>
              </a:rPr>
              <a:t>משתנה בלתי תלוי:</a:t>
            </a:r>
            <a:r>
              <a:rPr lang="he-IL" sz="3200" dirty="0" smtClean="0">
                <a:solidFill>
                  <a:srgbClr val="FF0000"/>
                </a:solidFill>
                <a:latin typeface="Times New Roman" panose="02020603050405020304" pitchFamily="18" charset="0"/>
                <a:ea typeface="Times New Roman" panose="02020603050405020304" pitchFamily="18" charset="0"/>
                <a:cs typeface="David" panose="020E0502060401010101" pitchFamily="34" charset="-79"/>
              </a:rPr>
              <a:t> </a:t>
            </a:r>
            <a:r>
              <a:rPr lang="he-IL" sz="2400" dirty="0" smtClean="0">
                <a:latin typeface="Times New Roman" panose="02020603050405020304" pitchFamily="18" charset="0"/>
                <a:ea typeface="Times New Roman" panose="02020603050405020304" pitchFamily="18" charset="0"/>
                <a:cs typeface="David" panose="020E0502060401010101" pitchFamily="34" charset="-79"/>
              </a:rPr>
              <a:t>המשתנה שהחוקר בוחר במטרה לבדוק את השפעתו האפשרית על המשתנה התלוי, הגורם המסביר והמנבא את המשתנה התלוי.</a:t>
            </a:r>
            <a:endParaRPr lang="en-US" sz="2400" dirty="0" smtClean="0">
              <a:latin typeface="Times New Roman" panose="02020603050405020304" pitchFamily="18" charset="0"/>
              <a:ea typeface="Times New Roman" panose="02020603050405020304" pitchFamily="18" charset="0"/>
              <a:cs typeface="David" panose="020E0502060401010101" pitchFamily="34" charset="-79"/>
            </a:endParaRPr>
          </a:p>
          <a:p>
            <a:pPr marL="342900" lvl="0" indent="-342900">
              <a:lnSpc>
                <a:spcPct val="150000"/>
              </a:lnSpc>
              <a:buFont typeface="Symbol" panose="05050102010706020507" pitchFamily="18" charset="2"/>
              <a:buChar char=""/>
            </a:pPr>
            <a:r>
              <a:rPr lang="he-IL" sz="3200" b="1" dirty="0">
                <a:solidFill>
                  <a:srgbClr val="0070C0"/>
                </a:solidFill>
                <a:latin typeface="Times New Roman" panose="02020603050405020304" pitchFamily="18" charset="0"/>
                <a:ea typeface="Times New Roman" panose="02020603050405020304" pitchFamily="18" charset="0"/>
                <a:cs typeface="David" panose="020E0502060401010101" pitchFamily="34" charset="-79"/>
              </a:rPr>
              <a:t>משתנה תלוי: </a:t>
            </a:r>
            <a:r>
              <a:rPr lang="he-IL" sz="2400" dirty="0" smtClean="0">
                <a:latin typeface="Times New Roman" panose="02020603050405020304" pitchFamily="18" charset="0"/>
                <a:ea typeface="Times New Roman" panose="02020603050405020304" pitchFamily="18" charset="0"/>
                <a:cs typeface="David" panose="020E0502060401010101" pitchFamily="34" charset="-79"/>
              </a:rPr>
              <a:t>המשתנה אותו רוצה החוקר להסביר, השינויים החלים בו מיוחסים למשתנה הבלתי תלוי. </a:t>
            </a:r>
            <a:endParaRPr lang="en-US" sz="2400" dirty="0">
              <a:latin typeface="Times New Roman" panose="02020603050405020304" pitchFamily="18" charset="0"/>
              <a:ea typeface="Times New Roman" panose="02020603050405020304" pitchFamily="18" charset="0"/>
              <a:cs typeface="David" panose="020E0502060401010101" pitchFamily="34" charset="-79"/>
            </a:endParaRPr>
          </a:p>
        </p:txBody>
      </p:sp>
      <p:pic>
        <p:nvPicPr>
          <p:cNvPr id="2050" name="Picture 2" descr="http://citizenship.cet.ac.il/FileViewer.ashx?id=10708"/>
          <p:cNvPicPr>
            <a:picLocks noChangeAspect="1" noChangeArrowheads="1"/>
          </p:cNvPicPr>
          <p:nvPr/>
        </p:nvPicPr>
        <p:blipFill rotWithShape="1">
          <a:blip r:embed="rId2">
            <a:extLst>
              <a:ext uri="{28A0092B-C50C-407E-A947-70E740481C1C}">
                <a14:useLocalDpi xmlns:a14="http://schemas.microsoft.com/office/drawing/2010/main" val="0"/>
              </a:ext>
            </a:extLst>
          </a:blip>
          <a:srcRect l="1883" t="1938" r="976" b="15023"/>
          <a:stretch/>
        </p:blipFill>
        <p:spPr bwMode="auto">
          <a:xfrm>
            <a:off x="949498" y="2580640"/>
            <a:ext cx="7625543" cy="416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77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5000"/>
                                        <p:tgtEl>
                                          <p:spTgt spid="2050"/>
                                        </p:tgtEl>
                                      </p:cBhvr>
                                    </p:animEffect>
                                    <p:anim calcmode="lin" valueType="num">
                                      <p:cBhvr>
                                        <p:cTn id="22" dur="5000" fill="hold"/>
                                        <p:tgtEl>
                                          <p:spTgt spid="2050"/>
                                        </p:tgtEl>
                                        <p:attrNameLst>
                                          <p:attrName>ppt_x</p:attrName>
                                        </p:attrNameLst>
                                      </p:cBhvr>
                                      <p:tavLst>
                                        <p:tav tm="0">
                                          <p:val>
                                            <p:strVal val="#ppt_x"/>
                                          </p:val>
                                        </p:tav>
                                        <p:tav tm="100000">
                                          <p:val>
                                            <p:strVal val="#ppt_x"/>
                                          </p:val>
                                        </p:tav>
                                      </p:tavLst>
                                    </p:anim>
                                    <p:anim calcmode="lin" valueType="num">
                                      <p:cBhvr>
                                        <p:cTn id="23" dur="4500" decel="100000" fill="hold"/>
                                        <p:tgtEl>
                                          <p:spTgt spid="2050"/>
                                        </p:tgtEl>
                                        <p:attrNameLst>
                                          <p:attrName>ppt_y</p:attrName>
                                        </p:attrNameLst>
                                      </p:cBhvr>
                                      <p:tavLst>
                                        <p:tav tm="0">
                                          <p:val>
                                            <p:strVal val="#ppt_y+1"/>
                                          </p:val>
                                        </p:tav>
                                        <p:tav tm="100000">
                                          <p:val>
                                            <p:strVal val="#ppt_y-.03"/>
                                          </p:val>
                                        </p:tav>
                                      </p:tavLst>
                                    </p:anim>
                                    <p:anim calcmode="lin" valueType="num">
                                      <p:cBhvr>
                                        <p:cTn id="24" dur="500" accel="100000" fill="hold">
                                          <p:stCondLst>
                                            <p:cond delay="4500"/>
                                          </p:stCondLst>
                                        </p:cTn>
                                        <p:tgtEl>
                                          <p:spTgt spid="205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59302" y="1206006"/>
            <a:ext cx="6096000" cy="4483150"/>
          </a:xfrm>
          <a:prstGeom prst="rect">
            <a:avLst/>
          </a:prstGeom>
        </p:spPr>
        <p:txBody>
          <a:bodyPr>
            <a:spAutoFit/>
          </a:bodyPr>
          <a:lstStyle/>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המחלה יכולה להיות: </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 גלויה באדם וסמויה 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ב. סמויה באדם וגלויה 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ג. גלויה באדם ובבעל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dirty="0" smtClean="0">
                <a:solidFill>
                  <a:srgbClr val="000000"/>
                </a:solidFill>
                <a:latin typeface="Calibri" panose="020F0502020204030204" pitchFamily="34" charset="0"/>
                <a:ea typeface="Calibri" panose="020F0502020204030204" pitchFamily="34" charset="0"/>
                <a:cs typeface="David" panose="020E0502060401010101" pitchFamily="34" charset="-79"/>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solidFill>
                  <a:srgbClr val="000000"/>
                </a:solidFill>
                <a:latin typeface="David" panose="020E0502060401010101" pitchFamily="34" charset="-79"/>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pic>
        <p:nvPicPr>
          <p:cNvPr id="10242" name="Picture 2" descr="http://previews.123rf.com/images/mjak/mjak1112/mjak111200065/11651405-Dirty-palm-with-germs-and-trash-across-magnifying-glass-Stock-Vec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6055" y="2243471"/>
            <a:ext cx="4167962" cy="4167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598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ox(out)">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33917" y="471636"/>
            <a:ext cx="11536325" cy="6386364"/>
          </a:xfrm>
          <a:prstGeom prst="rect">
            <a:avLst/>
          </a:prstGeom>
        </p:spPr>
        <p:txBody>
          <a:bodyPr wrap="square">
            <a:spAutoFit/>
          </a:bodyPr>
          <a:lstStyle/>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קבוצות סיכון</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אוכלוסייה הבאה במגע קרוב בע"ח , אנשים העובדים עם בע"ח.</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מצבים המאפשרים העברה של  מחלות זואונוטיות-</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חיים משותפים בסביבה הביתית או התעסוקתית.</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אוכלוסיות נודדות או מזדמנות של בעלי 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כניסה לטריטוריה של בעלי 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מגע או שימוש במוצרים מן החי.</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מצבי משבר: תברואה ירודה, אסונות טבע, מלחמה</a:t>
            </a:r>
            <a:endParaRPr lang="he-IL" sz="3200" dirty="0"/>
          </a:p>
        </p:txBody>
      </p:sp>
      <p:pic>
        <p:nvPicPr>
          <p:cNvPr id="9218" name="Picture 2" descr="http://previews.123rf.com/images/akaprinay/akaprinay1408/akaprinay140800003/30492907-Ebola-Biohazard-virus-danger-sign-with-reflect-and-shadow-on-white-background-Isolated-warning-symbo-Stock-Vec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64818"/>
            <a:ext cx="3102000" cy="3157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00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50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3000"/>
                                        <p:tgtEl>
                                          <p:spTgt spid="9218"/>
                                        </p:tgtEl>
                                      </p:cBhvr>
                                    </p:animEffect>
                                    <p:anim calcmode="lin" valueType="num">
                                      <p:cBhvr>
                                        <p:cTn id="8" dur="3000" fill="hold"/>
                                        <p:tgtEl>
                                          <p:spTgt spid="9218"/>
                                        </p:tgtEl>
                                        <p:attrNameLst>
                                          <p:attrName>ppt_w</p:attrName>
                                        </p:attrNameLst>
                                      </p:cBhvr>
                                      <p:tavLst>
                                        <p:tav tm="0" fmla="#ppt_w*sin(2.5*pi*$)">
                                          <p:val>
                                            <p:fltVal val="0"/>
                                          </p:val>
                                        </p:tav>
                                        <p:tav tm="100000">
                                          <p:val>
                                            <p:fltVal val="1"/>
                                          </p:val>
                                        </p:tav>
                                      </p:tavLst>
                                    </p:anim>
                                    <p:anim calcmode="lin" valueType="num">
                                      <p:cBhvr>
                                        <p:cTn id="9" dur="3000" fill="hold"/>
                                        <p:tgtEl>
                                          <p:spTgt spid="921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iterate type="lt">
                                    <p:tmAbs val="100"/>
                                  </p:iterate>
                                  <p:childTnLst>
                                    <p:set>
                                      <p:cBhvr>
                                        <p:cTn id="13"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74429" y="247996"/>
            <a:ext cx="12238074" cy="5775940"/>
          </a:xfrm>
          <a:prstGeom prst="rect">
            <a:avLst/>
          </a:prstGeom>
        </p:spPr>
        <p:txBody>
          <a:bodyPr wrap="square">
            <a:spAutoFit/>
          </a:bodyPr>
          <a:lstStyle/>
          <a:p>
            <a:pPr marL="47498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 הדבקה:</a:t>
            </a:r>
            <a:r>
              <a:rPr lang="he-IL" sz="3200" dirty="0">
                <a:latin typeface="Calibri" panose="020F0502020204030204" pitchFamily="34" charset="0"/>
                <a:ea typeface="Calibri" panose="020F0502020204030204" pitchFamily="34" charset="0"/>
                <a:cs typeface="David" panose="020E0502060401010101" pitchFamily="34" charset="-79"/>
              </a:rPr>
              <a:t> זוהי היכולת של המחלה  להתפשט בין יצורים שונים בעיקר כאשר  המחלות נגרמות ע"י אורגניזם זר. יכולת ההדבקה תלויה במוקד המחלה (לדוגמא: גרון מאוד מדבק).</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א. </a:t>
            </a:r>
            <a:r>
              <a:rPr lang="he-IL" sz="3200" b="1" dirty="0">
                <a:latin typeface="Calibri" panose="020F0502020204030204" pitchFamily="34" charset="0"/>
                <a:ea typeface="Calibri" panose="020F0502020204030204" pitchFamily="34" charset="0"/>
                <a:cs typeface="David" panose="020E0502060401010101" pitchFamily="34" charset="-79"/>
              </a:rPr>
              <a:t>צורת הדבקה: </a:t>
            </a:r>
            <a:endParaRPr lang="he-IL" sz="3200" b="1"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a:t>
            </a:r>
            <a:r>
              <a:rPr lang="he-IL" sz="3200" u="sng" dirty="0" smtClean="0">
                <a:latin typeface="Calibri" panose="020F0502020204030204" pitchFamily="34" charset="0"/>
                <a:ea typeface="Calibri" panose="020F0502020204030204" pitchFamily="34" charset="0"/>
                <a:cs typeface="David" panose="020E0502060401010101" pitchFamily="34" charset="-79"/>
              </a:rPr>
              <a:t>ישירה</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–במגע ישיר (</a:t>
            </a:r>
            <a:r>
              <a:rPr lang="he-IL" sz="3200" dirty="0" smtClean="0">
                <a:latin typeface="Calibri" panose="020F0502020204030204" pitchFamily="34" charset="0"/>
                <a:ea typeface="Calibri" panose="020F0502020204030204" pitchFamily="34" charset="0"/>
                <a:cs typeface="David" panose="020E0502060401010101" pitchFamily="34" charset="-79"/>
              </a:rPr>
              <a:t>איידס).</a:t>
            </a: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a:t>
            </a:r>
            <a:r>
              <a:rPr lang="he-IL" sz="3200" u="sng" dirty="0" smtClean="0">
                <a:latin typeface="Calibri" panose="020F0502020204030204" pitchFamily="34" charset="0"/>
                <a:ea typeface="Calibri" panose="020F0502020204030204" pitchFamily="34" charset="0"/>
                <a:cs typeface="David" panose="020E0502060401010101" pitchFamily="34" charset="-79"/>
              </a:rPr>
              <a:t>עקיפה</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 (מלריה, יתושים, </a:t>
            </a:r>
            <a:r>
              <a:rPr lang="he-IL" sz="3200" dirty="0" smtClean="0">
                <a:latin typeface="Calibri" panose="020F0502020204030204" pitchFamily="34" charset="0"/>
                <a:ea typeface="Calibri" panose="020F0502020204030204" pitchFamily="34" charset="0"/>
                <a:cs typeface="David" panose="020E0502060401010101" pitchFamily="34" charset="-79"/>
              </a:rPr>
              <a:t>צואה</a:t>
            </a:r>
            <a:r>
              <a:rPr lang="he-IL" sz="3200" dirty="0">
                <a:latin typeface="Calibri" panose="020F0502020204030204" pitchFamily="34" charset="0"/>
                <a:ea typeface="Calibri" panose="020F0502020204030204" pitchFamily="34" charset="0"/>
                <a:cs typeface="David" panose="020E0502060401010101" pitchFamily="34" charset="-79"/>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ב. </a:t>
            </a:r>
            <a:r>
              <a:rPr lang="he-IL" sz="3200" b="1" dirty="0">
                <a:latin typeface="Calibri" panose="020F0502020204030204" pitchFamily="34" charset="0"/>
                <a:ea typeface="Calibri" panose="020F0502020204030204" pitchFamily="34" charset="0"/>
                <a:cs typeface="David" panose="020E0502060401010101" pitchFamily="34" charset="-79"/>
              </a:rPr>
              <a:t>רמת הדבקה: </a:t>
            </a:r>
            <a:r>
              <a:rPr lang="he-IL" sz="3200" dirty="0">
                <a:latin typeface="Calibri" panose="020F0502020204030204" pitchFamily="34" charset="0"/>
                <a:ea typeface="Calibri" panose="020F0502020204030204" pitchFamily="34" charset="0"/>
                <a:cs typeface="David" panose="020E0502060401010101" pitchFamily="34" charset="-79"/>
              </a:rPr>
              <a:t>תלויה ביכולת הנגיף לשרוד במעבר מגוף לגוף.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8194" name="Picture 2" descr="http://images.clipartpanda.com/aid-clipart-aids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1972" y="2079987"/>
            <a:ext cx="1497049" cy="221678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images.clipartpanda.com/spraying-clipart-mosquito-clip-art-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7296" y="3748986"/>
            <a:ext cx="2247383" cy="1611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50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iterate type="lt">
                                    <p:tmAbs val="10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par>
                          <p:cTn id="15" fill="hold">
                            <p:stCondLst>
                              <p:cond delay="0"/>
                            </p:stCondLst>
                            <p:childTnLst>
                              <p:par>
                                <p:cTn id="16" presetID="31" presetClass="entr" presetSubtype="0" fill="hold" nodeType="afterEffect">
                                  <p:stCondLst>
                                    <p:cond delay="500"/>
                                  </p:stCondLst>
                                  <p:childTnLst>
                                    <p:set>
                                      <p:cBhvr>
                                        <p:cTn id="17" dur="1" fill="hold">
                                          <p:stCondLst>
                                            <p:cond delay="0"/>
                                          </p:stCondLst>
                                        </p:cTn>
                                        <p:tgtEl>
                                          <p:spTgt spid="8194"/>
                                        </p:tgtEl>
                                        <p:attrNameLst>
                                          <p:attrName>style.visibility</p:attrName>
                                        </p:attrNameLst>
                                      </p:cBhvr>
                                      <p:to>
                                        <p:strVal val="visible"/>
                                      </p:to>
                                    </p:set>
                                    <p:anim calcmode="lin" valueType="num">
                                      <p:cBhvr>
                                        <p:cTn id="18" dur="5000" fill="hold"/>
                                        <p:tgtEl>
                                          <p:spTgt spid="8194"/>
                                        </p:tgtEl>
                                        <p:attrNameLst>
                                          <p:attrName>ppt_w</p:attrName>
                                        </p:attrNameLst>
                                      </p:cBhvr>
                                      <p:tavLst>
                                        <p:tav tm="0">
                                          <p:val>
                                            <p:fltVal val="0"/>
                                          </p:val>
                                        </p:tav>
                                        <p:tav tm="100000">
                                          <p:val>
                                            <p:strVal val="#ppt_w"/>
                                          </p:val>
                                        </p:tav>
                                      </p:tavLst>
                                    </p:anim>
                                    <p:anim calcmode="lin" valueType="num">
                                      <p:cBhvr>
                                        <p:cTn id="19" dur="5000" fill="hold"/>
                                        <p:tgtEl>
                                          <p:spTgt spid="8194"/>
                                        </p:tgtEl>
                                        <p:attrNameLst>
                                          <p:attrName>ppt_h</p:attrName>
                                        </p:attrNameLst>
                                      </p:cBhvr>
                                      <p:tavLst>
                                        <p:tav tm="0">
                                          <p:val>
                                            <p:fltVal val="0"/>
                                          </p:val>
                                        </p:tav>
                                        <p:tav tm="100000">
                                          <p:val>
                                            <p:strVal val="#ppt_h"/>
                                          </p:val>
                                        </p:tav>
                                      </p:tavLst>
                                    </p:anim>
                                    <p:anim calcmode="lin" valueType="num">
                                      <p:cBhvr>
                                        <p:cTn id="20" dur="5000" fill="hold"/>
                                        <p:tgtEl>
                                          <p:spTgt spid="8194"/>
                                        </p:tgtEl>
                                        <p:attrNameLst>
                                          <p:attrName>style.rotation</p:attrName>
                                        </p:attrNameLst>
                                      </p:cBhvr>
                                      <p:tavLst>
                                        <p:tav tm="0">
                                          <p:val>
                                            <p:fltVal val="90"/>
                                          </p:val>
                                        </p:tav>
                                        <p:tav tm="100000">
                                          <p:val>
                                            <p:fltVal val="0"/>
                                          </p:val>
                                        </p:tav>
                                      </p:tavLst>
                                    </p:anim>
                                    <p:animEffect transition="in" filter="fade">
                                      <p:cBhvr>
                                        <p:cTn id="21" dur="5000"/>
                                        <p:tgtEl>
                                          <p:spTgt spid="819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childTnLst>
                                </p:cTn>
                              </p:par>
                            </p:childTnLst>
                          </p:cTn>
                        </p:par>
                        <p:par>
                          <p:cTn id="26" fill="hold">
                            <p:stCondLst>
                              <p:cond delay="0"/>
                            </p:stCondLst>
                            <p:childTnLst>
                              <p:par>
                                <p:cTn id="27" presetID="2" presetClass="entr" presetSubtype="3" fill="hold" nodeType="afterEffect">
                                  <p:stCondLst>
                                    <p:cond delay="500"/>
                                  </p:stCondLst>
                                  <p:childTnLst>
                                    <p:set>
                                      <p:cBhvr>
                                        <p:cTn id="28" dur="1" fill="hold">
                                          <p:stCondLst>
                                            <p:cond delay="0"/>
                                          </p:stCondLst>
                                        </p:cTn>
                                        <p:tgtEl>
                                          <p:spTgt spid="8196"/>
                                        </p:tgtEl>
                                        <p:attrNameLst>
                                          <p:attrName>style.visibility</p:attrName>
                                        </p:attrNameLst>
                                      </p:cBhvr>
                                      <p:to>
                                        <p:strVal val="visible"/>
                                      </p:to>
                                    </p:set>
                                    <p:anim calcmode="lin" valueType="num">
                                      <p:cBhvr additive="base">
                                        <p:cTn id="29" dur="1000" fill="hold"/>
                                        <p:tgtEl>
                                          <p:spTgt spid="8196"/>
                                        </p:tgtEl>
                                        <p:attrNameLst>
                                          <p:attrName>ppt_x</p:attrName>
                                        </p:attrNameLst>
                                      </p:cBhvr>
                                      <p:tavLst>
                                        <p:tav tm="0">
                                          <p:val>
                                            <p:strVal val="1+#ppt_w/2"/>
                                          </p:val>
                                        </p:tav>
                                        <p:tav tm="100000">
                                          <p:val>
                                            <p:strVal val="#ppt_x"/>
                                          </p:val>
                                        </p:tav>
                                      </p:tavLst>
                                    </p:anim>
                                    <p:anim calcmode="lin" valueType="num">
                                      <p:cBhvr additive="base">
                                        <p:cTn id="30" dur="1000" fill="hold"/>
                                        <p:tgtEl>
                                          <p:spTgt spid="8196"/>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iterate type="lt">
                                    <p:tmAbs val="100"/>
                                  </p:iterate>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212111" y="601176"/>
            <a:ext cx="10706986" cy="2308324"/>
          </a:xfrm>
          <a:prstGeom prst="rect">
            <a:avLst/>
          </a:prstGeom>
        </p:spPr>
        <p:txBody>
          <a:bodyPr wrap="square">
            <a:spAutoFit/>
          </a:bodyPr>
          <a:lstStyle/>
          <a:p>
            <a:pPr marL="45720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 טיפול תרופתי</a:t>
            </a:r>
            <a:r>
              <a:rPr lang="he-IL" sz="3200" dirty="0">
                <a:latin typeface="Calibri" panose="020F0502020204030204" pitchFamily="34" charset="0"/>
                <a:ea typeface="Calibri" panose="020F0502020204030204" pitchFamily="34" charset="0"/>
                <a:cs typeface="David" panose="020E0502060401010101" pitchFamily="34" charset="-79"/>
              </a:rPr>
              <a:t>: אנטיביוטיקה – מיוצרת באופן טבעי ע"י פטריות חיידקים ויצורים אחרים. האנטיביוטיקה הידועה ביותר היא  פניצילין.</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7170" name="Picture 2" descr="http://www.stips.co.il/content/flickr/eurika/stips_eurika_370_52840145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6068" y="2464132"/>
            <a:ext cx="3524250" cy="4305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500"/>
                                  </p:stCondLst>
                                  <p:childTnLst>
                                    <p:set>
                                      <p:cBhvr>
                                        <p:cTn id="6" dur="1" fill="hold">
                                          <p:stCondLst>
                                            <p:cond delay="0"/>
                                          </p:stCondLst>
                                        </p:cTn>
                                        <p:tgtEl>
                                          <p:spTgt spid="7170"/>
                                        </p:tgtEl>
                                        <p:attrNameLst>
                                          <p:attrName>style.visibility</p:attrName>
                                        </p:attrNameLst>
                                      </p:cBhvr>
                                      <p:to>
                                        <p:strVal val="visible"/>
                                      </p:to>
                                    </p:set>
                                    <p:animEffect transition="in" filter="checkerboard(down)">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4369978" y="0"/>
            <a:ext cx="3230373" cy="1357295"/>
          </a:xfrm>
          <a:prstGeom prst="rect">
            <a:avLst/>
          </a:prstGeom>
        </p:spPr>
        <p:txBody>
          <a:bodyPr wrap="none">
            <a:spAutoFit/>
          </a:bodyPr>
          <a:lstStyle/>
          <a:p>
            <a:pPr algn="ctr">
              <a:lnSpc>
                <a:spcPct val="150000"/>
              </a:lnSpc>
              <a:spcAft>
                <a:spcPts val="1000"/>
              </a:spcAft>
            </a:pPr>
            <a:r>
              <a:rPr lang="he-IL" sz="6000" b="1" u="sng" dirty="0" smtClean="0">
                <a:solidFill>
                  <a:srgbClr val="FF0000"/>
                </a:solidFill>
                <a:latin typeface="Calibri" panose="020F0502020204030204" pitchFamily="34" charset="0"/>
                <a:ea typeface="Calibri" panose="020F0502020204030204" pitchFamily="34" charset="0"/>
                <a:cs typeface="David" panose="020E0502060401010101" pitchFamily="34" charset="-79"/>
              </a:rPr>
              <a:t>לב וכלי דם</a:t>
            </a:r>
            <a:endParaRPr lang="en-US" sz="60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מלבן 5"/>
          <p:cNvSpPr/>
          <p:nvPr/>
        </p:nvSpPr>
        <p:spPr>
          <a:xfrm>
            <a:off x="270105" y="903644"/>
            <a:ext cx="11816120" cy="5755422"/>
          </a:xfrm>
          <a:prstGeom prst="rect">
            <a:avLst/>
          </a:prstGeom>
        </p:spPr>
        <p:txBody>
          <a:bodyPr wrap="none">
            <a:spAutoFit/>
          </a:bodyPr>
          <a:lstStyle/>
          <a:p>
            <a:pPr>
              <a:lnSpc>
                <a:spcPct val="200000"/>
              </a:lnSpc>
            </a:pPr>
            <a:r>
              <a:rPr lang="he-IL" sz="3200" dirty="0">
                <a:latin typeface="Calibri" panose="020F0502020204030204" pitchFamily="34" charset="0"/>
                <a:ea typeface="Calibri" panose="020F0502020204030204" pitchFamily="34" charset="0"/>
                <a:cs typeface="David" panose="020E0502060401010101" pitchFamily="34" charset="-79"/>
              </a:rPr>
              <a:t>מערכת הלב היא בעצם משאבה עם צינורות הנושאים דם לכל תאי </a:t>
            </a:r>
            <a:r>
              <a:rPr lang="he-IL" sz="3200" dirty="0" smtClean="0">
                <a:latin typeface="Calibri" panose="020F0502020204030204" pitchFamily="34" charset="0"/>
                <a:ea typeface="Calibri" panose="020F0502020204030204" pitchFamily="34" charset="0"/>
                <a:cs typeface="David" panose="020E0502060401010101" pitchFamily="34" charset="-79"/>
              </a:rPr>
              <a:t>הגוף.</a:t>
            </a:r>
          </a:p>
          <a:p>
            <a:pPr>
              <a:lnSpc>
                <a:spcPct val="200000"/>
              </a:lnSpc>
            </a:pPr>
            <a:endParaRPr lang="he-IL" sz="3200" dirty="0">
              <a:latin typeface="Calibri" panose="020F0502020204030204" pitchFamily="34" charset="0"/>
              <a:cs typeface="David" panose="020E0502060401010101" pitchFamily="34" charset="-79"/>
            </a:endParaRPr>
          </a:p>
          <a:p>
            <a:pPr>
              <a:lnSpc>
                <a:spcPct val="200000"/>
              </a:lnSpc>
            </a:pPr>
            <a:r>
              <a:rPr lang="he-IL" sz="3200" b="1" dirty="0"/>
              <a:t>עורקים- </a:t>
            </a:r>
            <a:r>
              <a:rPr lang="he-IL" sz="3200" dirty="0"/>
              <a:t>מובילים דם מהלב </a:t>
            </a:r>
            <a:endParaRPr lang="en-US" sz="3200" dirty="0"/>
          </a:p>
          <a:p>
            <a:pPr>
              <a:lnSpc>
                <a:spcPct val="200000"/>
              </a:lnSpc>
            </a:pPr>
            <a:r>
              <a:rPr lang="he-IL" sz="3200" b="1" dirty="0"/>
              <a:t>ורידים-</a:t>
            </a:r>
            <a:r>
              <a:rPr lang="he-IL" sz="3200" dirty="0"/>
              <a:t> מובילים דם אל הלב</a:t>
            </a:r>
            <a:endParaRPr lang="en-US" sz="3200" dirty="0"/>
          </a:p>
          <a:p>
            <a:pPr>
              <a:lnSpc>
                <a:spcPct val="200000"/>
              </a:lnSpc>
            </a:pPr>
            <a:r>
              <a:rPr lang="he-IL" sz="3200" b="1" dirty="0"/>
              <a:t>נימים-</a:t>
            </a:r>
            <a:r>
              <a:rPr lang="he-IL" sz="3200" dirty="0"/>
              <a:t> </a:t>
            </a:r>
            <a:r>
              <a:rPr lang="he-IL" sz="2400" dirty="0"/>
              <a:t>נים הוא </a:t>
            </a:r>
            <a:r>
              <a:rPr lang="he-IL" sz="2400" dirty="0">
                <a:hlinkClick r:id="rId2" tooltip="כלי דם"/>
              </a:rPr>
              <a:t>כלי הדם</a:t>
            </a:r>
            <a:r>
              <a:rPr lang="he-IL" sz="2400" dirty="0"/>
              <a:t> הקטן ביותר ב</a:t>
            </a:r>
            <a:r>
              <a:rPr lang="he-IL" sz="2400" dirty="0">
                <a:hlinkClick r:id="rId3" tooltip="מחזור הדם"/>
              </a:rPr>
              <a:t>מחזור </a:t>
            </a:r>
            <a:r>
              <a:rPr lang="he-IL" sz="2400" dirty="0" smtClean="0">
                <a:hlinkClick r:id="rId3" tooltip="מחזור הדם"/>
              </a:rPr>
              <a:t>הדם</a:t>
            </a:r>
            <a:r>
              <a:rPr lang="he-IL" sz="2400" dirty="0" smtClean="0"/>
              <a:t>. ה</a:t>
            </a:r>
            <a:r>
              <a:rPr lang="he-IL" sz="2400" dirty="0" smtClean="0">
                <a:hlinkClick r:id="rId4" tooltip="דם"/>
              </a:rPr>
              <a:t>דם</a:t>
            </a:r>
            <a:r>
              <a:rPr lang="he-IL" sz="2400" dirty="0" smtClean="0"/>
              <a:t> </a:t>
            </a:r>
            <a:r>
              <a:rPr lang="he-IL" sz="2400" dirty="0"/>
              <a:t>מוזרם לנים מהעורק וממשיך ממנו </a:t>
            </a:r>
            <a:r>
              <a:rPr lang="he-IL" sz="2400" dirty="0" err="1"/>
              <a:t>לוריד</a:t>
            </a:r>
            <a:r>
              <a:rPr lang="he-IL" sz="2400" dirty="0"/>
              <a:t>. </a:t>
            </a:r>
            <a:endParaRPr lang="he-IL" sz="2400" dirty="0" smtClean="0"/>
          </a:p>
          <a:p>
            <a:pPr>
              <a:lnSpc>
                <a:spcPct val="200000"/>
              </a:lnSpc>
            </a:pPr>
            <a:r>
              <a:rPr lang="he-IL" sz="2400" dirty="0" smtClean="0"/>
              <a:t>תפקיד </a:t>
            </a:r>
            <a:r>
              <a:rPr lang="he-IL" sz="2400" dirty="0"/>
              <a:t>הנים לאפשר חילוף חומרים בין הדם לתאים</a:t>
            </a:r>
          </a:p>
        </p:txBody>
      </p:sp>
      <p:pic>
        <p:nvPicPr>
          <p:cNvPr id="7" name="תמונה 6" descr="http://www.afekmc.co.il/wp-content/uploads/dam_mivne.gif"/>
          <p:cNvPicPr/>
          <p:nvPr/>
        </p:nvPicPr>
        <p:blipFill>
          <a:blip r:embed="rId5">
            <a:extLst>
              <a:ext uri="{28A0092B-C50C-407E-A947-70E740481C1C}">
                <a14:useLocalDpi xmlns:a14="http://schemas.microsoft.com/office/drawing/2010/main" val="0"/>
              </a:ext>
            </a:extLst>
          </a:blip>
          <a:srcRect/>
          <a:stretch>
            <a:fillRect/>
          </a:stretch>
        </p:blipFill>
        <p:spPr bwMode="auto">
          <a:xfrm>
            <a:off x="0" y="17445"/>
            <a:ext cx="2005781" cy="1339850"/>
          </a:xfrm>
          <a:prstGeom prst="rect">
            <a:avLst/>
          </a:prstGeom>
          <a:noFill/>
          <a:ln>
            <a:noFill/>
          </a:ln>
        </p:spPr>
      </p:pic>
      <p:pic>
        <p:nvPicPr>
          <p:cNvPr id="4100" name="Picture 4" descr="https://empoweryourknowledgeandhappytrivia.files.wordpress.com/2014/10/circulati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0105" y="2243494"/>
            <a:ext cx="2451867" cy="2530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852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6" presetClass="entr" presetSubtype="21" fill="hold" nodeType="withEffect">
                                  <p:stCondLst>
                                    <p:cond delay="0"/>
                                  </p:stCondLst>
                                  <p:childTnLst>
                                    <p:set>
                                      <p:cBhvr>
                                        <p:cTn id="16" dur="1" fill="hold">
                                          <p:stCondLst>
                                            <p:cond delay="0"/>
                                          </p:stCondLst>
                                        </p:cTn>
                                        <p:tgtEl>
                                          <p:spTgt spid="4100"/>
                                        </p:tgtEl>
                                        <p:attrNameLst>
                                          <p:attrName>style.visibility</p:attrName>
                                        </p:attrNameLst>
                                      </p:cBhvr>
                                      <p:to>
                                        <p:strVal val="visible"/>
                                      </p:to>
                                    </p:set>
                                    <p:animEffect transition="in" filter="barn(inVertical)">
                                      <p:cBhvr>
                                        <p:cTn id="17" dur="500"/>
                                        <p:tgtEl>
                                          <p:spTgt spid="4100"/>
                                        </p:tgtEl>
                                      </p:cBhvr>
                                    </p:animEffect>
                                  </p:childTnLst>
                                  <p:subTnLst>
                                    <p:set>
                                      <p:cBhvr override="childStyle">
                                        <p:cTn dur="1" fill="hold" display="0" masterRel="nextClick" afterEffect="1"/>
                                        <p:tgtEl>
                                          <p:spTgt spid="410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childTnLst>
                                </p:cTn>
                              </p:par>
                              <p:par>
                                <p:cTn id="24" presetID="6"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ircle(in)">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048000" y="204371"/>
            <a:ext cx="8547100" cy="6499215"/>
          </a:xfrm>
          <a:prstGeom prst="rect">
            <a:avLst/>
          </a:prstGeom>
        </p:spPr>
        <p:txBody>
          <a:bodyPr wrap="square">
            <a:spAutoFit/>
          </a:bodyPr>
          <a:lstStyle/>
          <a:p>
            <a:pPr algn="just">
              <a:lnSpc>
                <a:spcPct val="150000"/>
              </a:lnSpc>
              <a:spcAft>
                <a:spcPts val="1000"/>
              </a:spcAft>
            </a:pPr>
            <a:r>
              <a:rPr lang="he-IL" sz="4800" b="1" dirty="0">
                <a:solidFill>
                  <a:srgbClr val="FF0000"/>
                </a:solidFill>
                <a:latin typeface="Calibri" panose="020F0502020204030204" pitchFamily="34" charset="0"/>
                <a:ea typeface="Calibri" panose="020F0502020204030204" pitchFamily="34" charset="0"/>
                <a:cs typeface="David" panose="020E0502060401010101" pitchFamily="34" charset="-79"/>
              </a:rPr>
              <a:t>תפקידי המערכת הם:</a:t>
            </a:r>
            <a:endParaRPr lang="en-US" sz="4800" b="1"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הולכת </a:t>
            </a:r>
            <a:r>
              <a:rPr lang="he-IL" sz="2800" b="1" dirty="0">
                <a:solidFill>
                  <a:srgbClr val="0070C0"/>
                </a:solidFill>
                <a:latin typeface="Calibri" panose="020F0502020204030204" pitchFamily="34" charset="0"/>
                <a:ea typeface="Times New Roman" panose="02020603050405020304" pitchFamily="18" charset="0"/>
                <a:cs typeface="David" panose="020E0502060401010101" pitchFamily="34" charset="-79"/>
              </a:rPr>
              <a:t>חמצן </a:t>
            </a:r>
            <a:r>
              <a:rPr lang="he-IL" sz="2800" dirty="0">
                <a:latin typeface="Calibri" panose="020F0502020204030204" pitchFamily="34" charset="0"/>
                <a:ea typeface="Times New Roman" panose="02020603050405020304" pitchFamily="18" charset="0"/>
                <a:cs typeface="David" panose="020E0502060401010101" pitchFamily="34" charset="-79"/>
              </a:rPr>
              <a:t>מהריאות לכל תאי הגוף. בעזרת כדוריות הדם האדומות.</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הולכת </a:t>
            </a:r>
            <a:r>
              <a:rPr lang="he-IL" sz="2800" b="1" dirty="0">
                <a:solidFill>
                  <a:srgbClr val="FF0000"/>
                </a:solidFill>
                <a:latin typeface="Calibri" panose="020F0502020204030204" pitchFamily="34" charset="0"/>
                <a:ea typeface="Times New Roman" panose="02020603050405020304" pitchFamily="18" charset="0"/>
                <a:cs typeface="David" panose="020E0502060401010101" pitchFamily="34" charset="-79"/>
              </a:rPr>
              <a:t>פחמן דו חמצני </a:t>
            </a:r>
            <a:r>
              <a:rPr lang="he-IL" sz="2800" dirty="0">
                <a:latin typeface="Calibri" panose="020F0502020204030204" pitchFamily="34" charset="0"/>
                <a:ea typeface="Times New Roman" panose="02020603050405020304" pitchFamily="18" charset="0"/>
                <a:cs typeface="David" panose="020E0502060401010101" pitchFamily="34" charset="-79"/>
              </a:rPr>
              <a:t>מתאי הגוף לריאות.</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הובלת </a:t>
            </a:r>
            <a:r>
              <a:rPr lang="he-IL" sz="2800" b="1" dirty="0">
                <a:latin typeface="Calibri" panose="020F0502020204030204" pitchFamily="34" charset="0"/>
                <a:ea typeface="Times New Roman" panose="02020603050405020304" pitchFamily="18" charset="0"/>
                <a:cs typeface="David" panose="020E0502060401010101" pitchFamily="34" charset="-79"/>
              </a:rPr>
              <a:t>חומרי פירוק המזון </a:t>
            </a:r>
            <a:r>
              <a:rPr lang="he-IL" sz="2800" dirty="0">
                <a:latin typeface="Calibri" panose="020F0502020204030204" pitchFamily="34" charset="0"/>
                <a:ea typeface="Times New Roman" panose="02020603050405020304" pitchFamily="18" charset="0"/>
                <a:cs typeface="David" panose="020E0502060401010101" pitchFamily="34" charset="-79"/>
              </a:rPr>
              <a:t>מהמעי לתאי הגוף.</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הובלת חומרי </a:t>
            </a:r>
            <a:r>
              <a:rPr lang="he-IL" sz="2800" b="1" dirty="0">
                <a:latin typeface="Calibri" panose="020F0502020204030204" pitchFamily="34" charset="0"/>
                <a:ea typeface="Times New Roman" panose="02020603050405020304" pitchFamily="18" charset="0"/>
                <a:cs typeface="David" panose="020E0502060401010101" pitchFamily="34" charset="-79"/>
              </a:rPr>
              <a:t>פסולת </a:t>
            </a:r>
            <a:r>
              <a:rPr lang="he-IL" sz="2800" dirty="0">
                <a:latin typeface="Calibri" panose="020F0502020204030204" pitchFamily="34" charset="0"/>
                <a:ea typeface="Times New Roman" panose="02020603050405020304" pitchFamily="18" charset="0"/>
                <a:cs typeface="David" panose="020E0502060401010101" pitchFamily="34" charset="-79"/>
              </a:rPr>
              <a:t>מהתאים לכליות.</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הובלת </a:t>
            </a:r>
            <a:r>
              <a:rPr lang="he-IL" sz="2800" b="1" dirty="0">
                <a:latin typeface="Calibri" panose="020F0502020204030204" pitchFamily="34" charset="0"/>
                <a:ea typeface="Times New Roman" panose="02020603050405020304" pitchFamily="18" charset="0"/>
                <a:cs typeface="David" panose="020E0502060401010101" pitchFamily="34" charset="-79"/>
              </a:rPr>
              <a:t>הורמונים </a:t>
            </a:r>
            <a:r>
              <a:rPr lang="he-IL" sz="2800" dirty="0">
                <a:latin typeface="Calibri" panose="020F0502020204030204" pitchFamily="34" charset="0"/>
                <a:ea typeface="Times New Roman" panose="02020603050405020304" pitchFamily="18" charset="0"/>
                <a:cs typeface="David" panose="020E0502060401010101" pitchFamily="34" charset="-79"/>
              </a:rPr>
              <a:t>מבלוטות לתאי הגוף.</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dirty="0">
                <a:latin typeface="Calibri" panose="020F0502020204030204" pitchFamily="34" charset="0"/>
                <a:ea typeface="Times New Roman" panose="02020603050405020304" pitchFamily="18" charset="0"/>
                <a:cs typeface="David" panose="020E0502060401010101" pitchFamily="34" charset="-79"/>
              </a:rPr>
              <a:t>ביתם של </a:t>
            </a:r>
            <a:r>
              <a:rPr lang="he-IL" sz="2800" b="1" dirty="0">
                <a:latin typeface="Calibri" panose="020F0502020204030204" pitchFamily="34" charset="0"/>
                <a:ea typeface="Times New Roman" panose="02020603050405020304" pitchFamily="18" charset="0"/>
                <a:cs typeface="David" panose="020E0502060401010101" pitchFamily="34" charset="-79"/>
              </a:rPr>
              <a:t>הנוגדנים </a:t>
            </a:r>
            <a:r>
              <a:rPr lang="he-IL" sz="2800" dirty="0">
                <a:latin typeface="Calibri" panose="020F0502020204030204" pitchFamily="34" charset="0"/>
                <a:ea typeface="Times New Roman" panose="02020603050405020304" pitchFamily="18" charset="0"/>
                <a:cs typeface="David" panose="020E0502060401010101" pitchFamily="34" charset="-79"/>
              </a:rPr>
              <a:t>והובלתם לאן שהם נדרשים בגוף.</a:t>
            </a:r>
            <a:endParaRPr lang="en-US" sz="2800" dirty="0">
              <a:latin typeface="Calibri" panose="020F0502020204030204" pitchFamily="34" charset="0"/>
              <a:ea typeface="Times New Roman" panose="02020603050405020304" pitchFamily="18" charset="0"/>
              <a:cs typeface="David" panose="020E0502060401010101" pitchFamily="34" charset="-79"/>
            </a:endParaRPr>
          </a:p>
          <a:p>
            <a:pPr marL="342900" lvl="0" indent="-342900" algn="just">
              <a:lnSpc>
                <a:spcPct val="150000"/>
              </a:lnSpc>
              <a:buFont typeface="Symbol" panose="05050102010706020507" pitchFamily="18" charset="2"/>
              <a:buChar char=""/>
              <a:tabLst>
                <a:tab pos="457200" algn="l"/>
              </a:tabLst>
            </a:pPr>
            <a:r>
              <a:rPr lang="he-IL" sz="2800" b="1" dirty="0">
                <a:latin typeface="Calibri" panose="020F0502020204030204" pitchFamily="34" charset="0"/>
                <a:ea typeface="Times New Roman" panose="02020603050405020304" pitchFamily="18" charset="0"/>
                <a:cs typeface="David" panose="020E0502060401010101" pitchFamily="34" charset="-79"/>
              </a:rPr>
              <a:t>ויסות חום הגוף.</a:t>
            </a:r>
            <a:endParaRPr lang="en-US" sz="2800" dirty="0">
              <a:effectLst/>
              <a:latin typeface="Calibri" panose="020F0502020204030204" pitchFamily="34" charset="0"/>
              <a:ea typeface="Times New Roman" panose="02020603050405020304" pitchFamily="18" charset="0"/>
              <a:cs typeface="David" panose="020E0502060401010101" pitchFamily="34" charset="-79"/>
            </a:endParaRPr>
          </a:p>
        </p:txBody>
      </p:sp>
      <p:pic>
        <p:nvPicPr>
          <p:cNvPr id="5122" name="Picture 2" descr="http://agribio.snunit.k12.il/Breath_site/images/hbm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8194" y="2229634"/>
            <a:ext cx="169545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photos1.blogger.com/blogger/3504/1968/400/CO2Molecu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6911" y="4837871"/>
            <a:ext cx="2381250" cy="206692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thumb1.shutterstock.com/display_pic_with_logo/848740/126916508/stock-vector-hormones-work-vector-when-a-hormone-outside-of-a-capillary-it-can-act-on-a-target-cell-a-12691650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901" y="3086884"/>
            <a:ext cx="4286250" cy="4000501"/>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previews.123rf.com/images/lenm/lenm1407/lenm140700175/30121620-Mascot-Illustration-Featuring-a-White-Blood-Cell-Chasing-Antigens-Away-Stock-Vecto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4992" y="2588358"/>
            <a:ext cx="3838016" cy="4499027"/>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desireenathanson.net/H2O/hot_thermomete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76" y="0"/>
            <a:ext cx="3937332" cy="2753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953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2" presetClass="entr" presetSubtype="8" decel="4000" fill="hold" nodeType="after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1000" fill="hold"/>
                                        <p:tgtEl>
                                          <p:spTgt spid="5122"/>
                                        </p:tgtEl>
                                        <p:attrNameLst>
                                          <p:attrName>ppt_x</p:attrName>
                                        </p:attrNameLst>
                                      </p:cBhvr>
                                      <p:tavLst>
                                        <p:tav tm="0">
                                          <p:val>
                                            <p:strVal val="0-#ppt_w/2"/>
                                          </p:val>
                                        </p:tav>
                                        <p:tav tm="100000">
                                          <p:val>
                                            <p:strVal val="#ppt_x"/>
                                          </p:val>
                                        </p:tav>
                                      </p:tavLst>
                                    </p:anim>
                                    <p:anim calcmode="lin" valueType="num">
                                      <p:cBhvr additive="base">
                                        <p:cTn id="11" dur="1000" fill="hold"/>
                                        <p:tgtEl>
                                          <p:spTgt spid="5122"/>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5122"/>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par>
                          <p:cTn id="16" fill="hold">
                            <p:stCondLst>
                              <p:cond delay="0"/>
                            </p:stCondLst>
                            <p:childTnLst>
                              <p:par>
                                <p:cTn id="17" presetID="26" presetClass="entr" presetSubtype="0" fill="hold" nodeType="after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wipe(down)">
                                      <p:cBhvr>
                                        <p:cTn id="19" dur="580">
                                          <p:stCondLst>
                                            <p:cond delay="0"/>
                                          </p:stCondLst>
                                        </p:cTn>
                                        <p:tgtEl>
                                          <p:spTgt spid="5126"/>
                                        </p:tgtEl>
                                      </p:cBhvr>
                                    </p:animEffect>
                                    <p:anim calcmode="lin" valueType="num">
                                      <p:cBhvr>
                                        <p:cTn id="20" dur="1822" tmFilter="0,0; 0.14,0.36; 0.43,0.73; 0.71,0.91; 1.0,1.0">
                                          <p:stCondLst>
                                            <p:cond delay="0"/>
                                          </p:stCondLst>
                                        </p:cTn>
                                        <p:tgtEl>
                                          <p:spTgt spid="5126"/>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5126"/>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5126"/>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5126"/>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5126"/>
                                        </p:tgtEl>
                                        <p:attrNameLst>
                                          <p:attrName>ppt_y</p:attrName>
                                        </p:attrNameLst>
                                      </p:cBhvr>
                                      <p:tavLst>
                                        <p:tav tm="0" fmla="#ppt_y-sin(pi*$)/81">
                                          <p:val>
                                            <p:fltVal val="0"/>
                                          </p:val>
                                        </p:tav>
                                        <p:tav tm="100000">
                                          <p:val>
                                            <p:fltVal val="1"/>
                                          </p:val>
                                        </p:tav>
                                      </p:tavLst>
                                    </p:anim>
                                    <p:animScale>
                                      <p:cBhvr>
                                        <p:cTn id="25" dur="26">
                                          <p:stCondLst>
                                            <p:cond delay="650"/>
                                          </p:stCondLst>
                                        </p:cTn>
                                        <p:tgtEl>
                                          <p:spTgt spid="5126"/>
                                        </p:tgtEl>
                                      </p:cBhvr>
                                      <p:to x="100000" y="60000"/>
                                    </p:animScale>
                                    <p:animScale>
                                      <p:cBhvr>
                                        <p:cTn id="26" dur="166" decel="50000">
                                          <p:stCondLst>
                                            <p:cond delay="676"/>
                                          </p:stCondLst>
                                        </p:cTn>
                                        <p:tgtEl>
                                          <p:spTgt spid="5126"/>
                                        </p:tgtEl>
                                      </p:cBhvr>
                                      <p:to x="100000" y="100000"/>
                                    </p:animScale>
                                    <p:animScale>
                                      <p:cBhvr>
                                        <p:cTn id="27" dur="26">
                                          <p:stCondLst>
                                            <p:cond delay="1312"/>
                                          </p:stCondLst>
                                        </p:cTn>
                                        <p:tgtEl>
                                          <p:spTgt spid="5126"/>
                                        </p:tgtEl>
                                      </p:cBhvr>
                                      <p:to x="100000" y="80000"/>
                                    </p:animScale>
                                    <p:animScale>
                                      <p:cBhvr>
                                        <p:cTn id="28" dur="166" decel="50000">
                                          <p:stCondLst>
                                            <p:cond delay="1338"/>
                                          </p:stCondLst>
                                        </p:cTn>
                                        <p:tgtEl>
                                          <p:spTgt spid="5126"/>
                                        </p:tgtEl>
                                      </p:cBhvr>
                                      <p:to x="100000" y="100000"/>
                                    </p:animScale>
                                    <p:animScale>
                                      <p:cBhvr>
                                        <p:cTn id="29" dur="26">
                                          <p:stCondLst>
                                            <p:cond delay="1642"/>
                                          </p:stCondLst>
                                        </p:cTn>
                                        <p:tgtEl>
                                          <p:spTgt spid="5126"/>
                                        </p:tgtEl>
                                      </p:cBhvr>
                                      <p:to x="100000" y="90000"/>
                                    </p:animScale>
                                    <p:animScale>
                                      <p:cBhvr>
                                        <p:cTn id="30" dur="166" decel="50000">
                                          <p:stCondLst>
                                            <p:cond delay="1668"/>
                                          </p:stCondLst>
                                        </p:cTn>
                                        <p:tgtEl>
                                          <p:spTgt spid="5126"/>
                                        </p:tgtEl>
                                      </p:cBhvr>
                                      <p:to x="100000" y="100000"/>
                                    </p:animScale>
                                    <p:animScale>
                                      <p:cBhvr>
                                        <p:cTn id="31" dur="26">
                                          <p:stCondLst>
                                            <p:cond delay="1808"/>
                                          </p:stCondLst>
                                        </p:cTn>
                                        <p:tgtEl>
                                          <p:spTgt spid="5126"/>
                                        </p:tgtEl>
                                      </p:cBhvr>
                                      <p:to x="100000" y="95000"/>
                                    </p:animScale>
                                    <p:animScale>
                                      <p:cBhvr>
                                        <p:cTn id="32" dur="166" decel="50000">
                                          <p:stCondLst>
                                            <p:cond delay="1834"/>
                                          </p:stCondLst>
                                        </p:cTn>
                                        <p:tgtEl>
                                          <p:spTgt spid="5126"/>
                                        </p:tgtEl>
                                      </p:cBhvr>
                                      <p:to x="100000" y="100000"/>
                                    </p:animScale>
                                  </p:childTnLst>
                                  <p:subTnLst>
                                    <p:set>
                                      <p:cBhvr override="childStyle">
                                        <p:cTn dur="1" fill="hold" display="0" masterRel="nextClick" afterEffect="1"/>
                                        <p:tgtEl>
                                          <p:spTgt spid="5126"/>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xEl>
                                              <p:pRg st="5" end="5"/>
                                            </p:txEl>
                                          </p:spTgt>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nodeType="afterEffect">
                                  <p:stCondLst>
                                    <p:cond delay="500"/>
                                  </p:stCondLst>
                                  <p:childTnLst>
                                    <p:set>
                                      <p:cBhvr>
                                        <p:cTn id="47" dur="1" fill="hold">
                                          <p:stCondLst>
                                            <p:cond delay="0"/>
                                          </p:stCondLst>
                                        </p:cTn>
                                        <p:tgtEl>
                                          <p:spTgt spid="5128"/>
                                        </p:tgtEl>
                                        <p:attrNameLst>
                                          <p:attrName>style.visibility</p:attrName>
                                        </p:attrNameLst>
                                      </p:cBhvr>
                                      <p:to>
                                        <p:strVal val="visible"/>
                                      </p:to>
                                    </p:set>
                                  </p:childTnLst>
                                  <p:subTnLst>
                                    <p:set>
                                      <p:cBhvr override="childStyle">
                                        <p:cTn dur="1" fill="hold" display="0" masterRel="nextClick" afterEffect="1"/>
                                        <p:tgtEl>
                                          <p:spTgt spid="5128"/>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childTnLst>
                                </p:cTn>
                              </p:par>
                            </p:childTnLst>
                          </p:cTn>
                        </p:par>
                        <p:par>
                          <p:cTn id="52" fill="hold">
                            <p:stCondLst>
                              <p:cond delay="0"/>
                            </p:stCondLst>
                            <p:childTnLst>
                              <p:par>
                                <p:cTn id="53" presetID="2" presetClass="entr" presetSubtype="3" fill="hold" nodeType="afterEffect">
                                  <p:stCondLst>
                                    <p:cond delay="500"/>
                                  </p:stCondLst>
                                  <p:childTnLst>
                                    <p:set>
                                      <p:cBhvr>
                                        <p:cTn id="54" dur="1" fill="hold">
                                          <p:stCondLst>
                                            <p:cond delay="0"/>
                                          </p:stCondLst>
                                        </p:cTn>
                                        <p:tgtEl>
                                          <p:spTgt spid="5130"/>
                                        </p:tgtEl>
                                        <p:attrNameLst>
                                          <p:attrName>style.visibility</p:attrName>
                                        </p:attrNameLst>
                                      </p:cBhvr>
                                      <p:to>
                                        <p:strVal val="visible"/>
                                      </p:to>
                                    </p:set>
                                    <p:anim calcmode="lin" valueType="num">
                                      <p:cBhvr additive="base">
                                        <p:cTn id="55" dur="2000" fill="hold"/>
                                        <p:tgtEl>
                                          <p:spTgt spid="5130"/>
                                        </p:tgtEl>
                                        <p:attrNameLst>
                                          <p:attrName>ppt_x</p:attrName>
                                        </p:attrNameLst>
                                      </p:cBhvr>
                                      <p:tavLst>
                                        <p:tav tm="0">
                                          <p:val>
                                            <p:strVal val="1+#ppt_w/2"/>
                                          </p:val>
                                        </p:tav>
                                        <p:tav tm="100000">
                                          <p:val>
                                            <p:strVal val="#ppt_x"/>
                                          </p:val>
                                        </p:tav>
                                      </p:tavLst>
                                    </p:anim>
                                    <p:anim calcmode="lin" valueType="num">
                                      <p:cBhvr additive="base">
                                        <p:cTn id="56" dur="2000" fill="hold"/>
                                        <p:tgtEl>
                                          <p:spTgt spid="5130"/>
                                        </p:tgtEl>
                                        <p:attrNameLst>
                                          <p:attrName>ppt_y</p:attrName>
                                        </p:attrNameLst>
                                      </p:cBhvr>
                                      <p:tavLst>
                                        <p:tav tm="0">
                                          <p:val>
                                            <p:strVal val="0-#ppt_h/2"/>
                                          </p:val>
                                        </p:tav>
                                        <p:tav tm="100000">
                                          <p:val>
                                            <p:strVal val="#ppt_y"/>
                                          </p:val>
                                        </p:tav>
                                      </p:tavLst>
                                    </p:anim>
                                  </p:childTnLst>
                                  <p:subTnLst>
                                    <p:set>
                                      <p:cBhvr override="childStyle">
                                        <p:cTn dur="1" fill="hold" display="0" masterRel="nextClick" afterEffect="1"/>
                                        <p:tgtEl>
                                          <p:spTgt spid="5130"/>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
                                            <p:txEl>
                                              <p:pRg st="7" end="7"/>
                                            </p:txEl>
                                          </p:spTgt>
                                        </p:tgtEl>
                                        <p:attrNameLst>
                                          <p:attrName>style.visibility</p:attrName>
                                        </p:attrNameLst>
                                      </p:cBhvr>
                                      <p:to>
                                        <p:strVal val="visible"/>
                                      </p:to>
                                    </p:set>
                                  </p:childTnLst>
                                </p:cTn>
                              </p:par>
                            </p:childTnLst>
                          </p:cTn>
                        </p:par>
                        <p:par>
                          <p:cTn id="61" fill="hold">
                            <p:stCondLst>
                              <p:cond delay="0"/>
                            </p:stCondLst>
                            <p:childTnLst>
                              <p:par>
                                <p:cTn id="62" presetID="22" presetClass="entr" presetSubtype="1" fill="hold" nodeType="afterEffect">
                                  <p:stCondLst>
                                    <p:cond delay="500"/>
                                  </p:stCondLst>
                                  <p:childTnLst>
                                    <p:set>
                                      <p:cBhvr>
                                        <p:cTn id="63" dur="1" fill="hold">
                                          <p:stCondLst>
                                            <p:cond delay="0"/>
                                          </p:stCondLst>
                                        </p:cTn>
                                        <p:tgtEl>
                                          <p:spTgt spid="5132"/>
                                        </p:tgtEl>
                                        <p:attrNameLst>
                                          <p:attrName>style.visibility</p:attrName>
                                        </p:attrNameLst>
                                      </p:cBhvr>
                                      <p:to>
                                        <p:strVal val="visible"/>
                                      </p:to>
                                    </p:set>
                                    <p:animEffect transition="in" filter="wipe(up)">
                                      <p:cBhvr>
                                        <p:cTn id="64" dur="5000"/>
                                        <p:tgtEl>
                                          <p:spTgt spid="5132"/>
                                        </p:tgtEl>
                                      </p:cBhvr>
                                    </p:animEffect>
                                  </p:childTnLst>
                                  <p:subTnLst>
                                    <p:set>
                                      <p:cBhvr override="childStyle">
                                        <p:cTn dur="1" fill="hold" display="0" masterRel="nextClick" afterEffect="1"/>
                                        <p:tgtEl>
                                          <p:spTgt spid="513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קבוצה 14"/>
          <p:cNvGrpSpPr/>
          <p:nvPr/>
        </p:nvGrpSpPr>
        <p:grpSpPr>
          <a:xfrm>
            <a:off x="0" y="427990"/>
            <a:ext cx="3810000" cy="2785110"/>
            <a:chOff x="317500" y="3869690"/>
            <a:chExt cx="3200400" cy="2514600"/>
          </a:xfrm>
        </p:grpSpPr>
        <p:pic>
          <p:nvPicPr>
            <p:cNvPr id="6" name="Picture 6" descr="http://www.web-books.com/eLibrary/Medicine/Cardiovascular/Images/Athero.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3300" y="3869690"/>
              <a:ext cx="2514600" cy="25146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9"/>
            <p:cNvSpPr txBox="1">
              <a:spLocks noChangeArrowheads="1"/>
            </p:cNvSpPr>
            <p:nvPr/>
          </p:nvSpPr>
          <p:spPr bwMode="auto">
            <a:xfrm>
              <a:off x="317500" y="5355590"/>
              <a:ext cx="9144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r" rtl="1">
                <a:lnSpc>
                  <a:spcPct val="115000"/>
                </a:lnSpc>
                <a:spcAft>
                  <a:spcPts val="1000"/>
                </a:spcAft>
              </a:pPr>
              <a:r>
                <a:rPr lang="he-IL" sz="1100" b="1">
                  <a:effectLst/>
                  <a:latin typeface="Calibri" panose="020F0502020204030204" pitchFamily="34" charset="0"/>
                  <a:ea typeface="Calibri" panose="020F0502020204030204" pitchFamily="34" charset="0"/>
                  <a:cs typeface="Arial" panose="020B0604020202020204" pitchFamily="34" charset="0"/>
                </a:rPr>
                <a:t>עורק לא תקין</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 Box 10"/>
            <p:cNvSpPr txBox="1">
              <a:spLocks noChangeArrowheads="1"/>
            </p:cNvSpPr>
            <p:nvPr/>
          </p:nvSpPr>
          <p:spPr bwMode="auto">
            <a:xfrm>
              <a:off x="317500" y="4212590"/>
              <a:ext cx="914400" cy="342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r" rtl="1">
                <a:lnSpc>
                  <a:spcPct val="115000"/>
                </a:lnSpc>
                <a:spcAft>
                  <a:spcPts val="1000"/>
                </a:spcAft>
              </a:pPr>
              <a:r>
                <a:rPr lang="he-IL" sz="1100" b="1">
                  <a:effectLst/>
                  <a:latin typeface="Calibri" panose="020F0502020204030204" pitchFamily="34" charset="0"/>
                  <a:ea typeface="Calibri" panose="020F0502020204030204" pitchFamily="34" charset="0"/>
                  <a:cs typeface="Arial" panose="020B0604020202020204" pitchFamily="34" charset="0"/>
                </a:rPr>
                <a:t>עורק תקין</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grpSp>
      <p:sp>
        <p:nvSpPr>
          <p:cNvPr id="4" name="Rectangle 9"/>
          <p:cNvSpPr>
            <a:spLocks noChangeArrowheads="1"/>
          </p:cNvSpPr>
          <p:nvPr/>
        </p:nvSpPr>
        <p:spPr bwMode="auto">
          <a:xfrm>
            <a:off x="0" y="155588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13" name="Rectangle 15"/>
          <p:cNvSpPr>
            <a:spLocks noChangeArrowheads="1"/>
          </p:cNvSpPr>
          <p:nvPr/>
        </p:nvSpPr>
        <p:spPr bwMode="auto">
          <a:xfrm>
            <a:off x="2126538" y="284837"/>
            <a:ext cx="9679316"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he-IL" altLang="he-IL" sz="4800" b="1" dirty="0" smtClean="0">
                <a:solidFill>
                  <a:srgbClr val="FF0000"/>
                </a:solidFill>
                <a:latin typeface="David" panose="020E0502060401010101" pitchFamily="34" charset="-79"/>
                <a:ea typeface="Calibri" panose="020F0502020204030204" pitchFamily="34" charset="0"/>
                <a:cs typeface="David" panose="020E0502060401010101" pitchFamily="34" charset="-79"/>
              </a:rPr>
              <a:t>מבנה כלי הדם</a:t>
            </a:r>
          </a:p>
          <a:p>
            <a:pPr algn="just" eaLnBrk="0" fontAlgn="base" hangingPunct="0">
              <a:spcBef>
                <a:spcPct val="0"/>
              </a:spcBef>
              <a:spcAft>
                <a:spcPct val="0"/>
              </a:spcAft>
            </a:pPr>
            <a:endParaRPr lang="he-IL" altLang="he-IL" sz="3600" dirty="0" smtClean="0">
              <a:latin typeface="David" panose="020E0502060401010101" pitchFamily="34" charset="-79"/>
              <a:ea typeface="Calibri" panose="020F0502020204030204" pitchFamily="34" charset="0"/>
              <a:cs typeface="David" panose="020E0502060401010101" pitchFamily="34" charset="-79"/>
            </a:endParaRPr>
          </a:p>
          <a:p>
            <a:pPr marL="571500" indent="-571500" algn="just" eaLnBrk="0" fontAlgn="base" hangingPunct="0">
              <a:lnSpc>
                <a:spcPct val="200000"/>
              </a:lnSpc>
              <a:spcBef>
                <a:spcPct val="0"/>
              </a:spcBef>
              <a:spcAft>
                <a:spcPct val="0"/>
              </a:spcAft>
              <a:buFont typeface="Arial" panose="020B0604020202020204" pitchFamily="34" charset="0"/>
              <a:buChar char="•"/>
            </a:pPr>
            <a:r>
              <a:rPr lang="he-IL" altLang="he-IL" sz="3600" u="sng" dirty="0" smtClean="0">
                <a:latin typeface="David" panose="020E0502060401010101" pitchFamily="34" charset="-79"/>
                <a:ea typeface="Calibri" panose="020F0502020204030204" pitchFamily="34" charset="0"/>
                <a:cs typeface="David" panose="020E0502060401010101" pitchFamily="34" charset="-79"/>
              </a:rPr>
              <a:t>לעורקים</a:t>
            </a:r>
            <a:r>
              <a:rPr lang="he-IL" altLang="he-IL" sz="3600" dirty="0" smtClean="0">
                <a:latin typeface="David" panose="020E0502060401010101" pitchFamily="34" charset="-79"/>
                <a:ea typeface="Calibri" panose="020F0502020204030204" pitchFamily="34" charset="0"/>
                <a:cs typeface="David" panose="020E0502060401010101" pitchFamily="34" charset="-79"/>
              </a:rPr>
              <a:t> </a:t>
            </a:r>
            <a:r>
              <a:rPr lang="he-IL" altLang="he-IL" sz="3600" dirty="0">
                <a:latin typeface="David" panose="020E0502060401010101" pitchFamily="34" charset="-79"/>
                <a:ea typeface="Calibri" panose="020F0502020204030204" pitchFamily="34" charset="0"/>
                <a:cs typeface="David" panose="020E0502060401010101" pitchFamily="34" charset="-79"/>
              </a:rPr>
              <a:t>דפנות עבות </a:t>
            </a:r>
            <a:r>
              <a:rPr lang="he-IL" altLang="he-IL" sz="3600" dirty="0" smtClean="0">
                <a:latin typeface="David" panose="020E0502060401010101" pitchFamily="34" charset="-79"/>
                <a:ea typeface="Calibri" panose="020F0502020204030204" pitchFamily="34" charset="0"/>
                <a:cs typeface="David" panose="020E0502060401010101" pitchFamily="34" charset="-79"/>
              </a:rPr>
              <a:t>ושריריות ופתח צר.</a:t>
            </a:r>
            <a:endParaRPr lang="en-US" altLang="he-IL" sz="3600" dirty="0"/>
          </a:p>
          <a:p>
            <a:pPr marL="571500" marR="0" lvl="0" indent="-571500" algn="just" defTabSz="914400" rtl="1" eaLnBrk="0" fontAlgn="base" latinLnBrk="0" hangingPunct="0">
              <a:lnSpc>
                <a:spcPct val="200000"/>
              </a:lnSpc>
              <a:spcBef>
                <a:spcPct val="0"/>
              </a:spcBef>
              <a:spcAft>
                <a:spcPct val="0"/>
              </a:spcAft>
              <a:buClrTx/>
              <a:buSzTx/>
              <a:buFont typeface="Arial" panose="020B0604020202020204" pitchFamily="34" charset="0"/>
              <a:buChar char="•"/>
              <a:tabLst/>
            </a:pPr>
            <a:r>
              <a:rPr kumimoji="0" lang="he-IL" altLang="he-IL" sz="3600" b="0" i="0" u="sng" strike="noStrike" cap="none" normalizeH="0" baseline="0" dirty="0" err="1"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לורידים</a:t>
            </a:r>
            <a:r>
              <a:rPr kumimoji="0" lang="he-IL" altLang="he-IL" sz="36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דפנות דקות ויש בהם שסתומים חד כיווניים. </a:t>
            </a:r>
          </a:p>
          <a:p>
            <a:pPr marL="0" marR="0" lvl="0" indent="0" algn="just" defTabSz="914400" rtl="1" eaLnBrk="0" fontAlgn="base" latinLnBrk="0" hangingPunct="0">
              <a:lnSpc>
                <a:spcPct val="100000"/>
              </a:lnSpc>
              <a:spcBef>
                <a:spcPct val="0"/>
              </a:spcBef>
              <a:spcAft>
                <a:spcPct val="0"/>
              </a:spcAft>
              <a:buClrTx/>
              <a:buSzTx/>
              <a:buFontTx/>
              <a:buNone/>
              <a:tabLst/>
            </a:pPr>
            <a:r>
              <a:rPr lang="he-IL" altLang="he-IL" sz="3600" dirty="0">
                <a:latin typeface="David" panose="020E0502060401010101" pitchFamily="34" charset="-79"/>
                <a:ea typeface="Calibri" panose="020F0502020204030204" pitchFamily="34" charset="0"/>
                <a:cs typeface="David" panose="020E0502060401010101" pitchFamily="34" charset="-79"/>
              </a:rPr>
              <a:t> </a:t>
            </a:r>
            <a:r>
              <a:rPr lang="he-IL" altLang="he-IL" sz="3600" dirty="0" smtClean="0">
                <a:latin typeface="David" panose="020E0502060401010101" pitchFamily="34" charset="-79"/>
                <a:ea typeface="Calibri" panose="020F0502020204030204" pitchFamily="34" charset="0"/>
                <a:cs typeface="David" panose="020E0502060401010101" pitchFamily="34" charset="-79"/>
              </a:rPr>
              <a:t>     </a:t>
            </a:r>
            <a:r>
              <a:rPr kumimoji="0" lang="he-IL" altLang="he-IL" sz="36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תנועת הד</a:t>
            </a:r>
            <a:r>
              <a:rPr lang="he-IL" altLang="he-IL" sz="3600" dirty="0" smtClean="0">
                <a:latin typeface="David" panose="020E0502060401010101" pitchFamily="34" charset="-79"/>
                <a:ea typeface="Calibri" panose="020F0502020204030204" pitchFamily="34" charset="0"/>
                <a:cs typeface="David" panose="020E0502060401010101" pitchFamily="34" charset="-79"/>
              </a:rPr>
              <a:t>ם</a:t>
            </a:r>
            <a:r>
              <a:rPr kumimoji="0" lang="he-IL" altLang="he-IL" sz="36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בהם נעזרת בכיווץ שרירים סביבם.</a:t>
            </a:r>
            <a:r>
              <a:rPr kumimoji="0" lang="he-IL" altLang="he-IL" sz="3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he-IL" altLang="he-IL"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2065" name="Picture 17" descr="http://www.ynet.co.il/PicServer2/03072003/347830/blood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51" y="4203289"/>
            <a:ext cx="3182823" cy="2553385"/>
          </a:xfrm>
          <a:prstGeom prst="rect">
            <a:avLst/>
          </a:prstGeom>
          <a:noFill/>
          <a:extLst>
            <a:ext uri="{909E8E84-426E-40DD-AFC4-6F175D3DCCD1}">
              <a14:hiddenFill xmlns:a14="http://schemas.microsoft.com/office/drawing/2010/main">
                <a:solidFill>
                  <a:srgbClr val="FFFFFF"/>
                </a:solidFill>
              </a14:hiddenFill>
            </a:ext>
          </a:extLst>
        </p:spPr>
      </p:pic>
      <p:pic>
        <p:nvPicPr>
          <p:cNvPr id="2067" name="Picture 19" descr="http://science.cet.ac.il/science/transportation/images_human/game_vain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8220" y="4439820"/>
            <a:ext cx="5151147" cy="2418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93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childTnLst>
                          </p:cTn>
                        </p:par>
                        <p:par>
                          <p:cTn id="7" fill="hold">
                            <p:stCondLst>
                              <p:cond delay="0"/>
                            </p:stCondLst>
                            <p:childTnLst>
                              <p:par>
                                <p:cTn id="8" presetID="3" presetClass="entr" presetSubtype="10" fill="hold" nodeType="after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30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childTnLst>
                          </p:cTn>
                        </p:par>
                        <p:par>
                          <p:cTn id="15" fill="hold">
                            <p:stCondLst>
                              <p:cond delay="0"/>
                            </p:stCondLst>
                            <p:childTnLst>
                              <p:par>
                                <p:cTn id="16" presetID="5" presetClass="entr" presetSubtype="5" fill="hold" nodeType="afterEffect">
                                  <p:stCondLst>
                                    <p:cond delay="0"/>
                                  </p:stCondLst>
                                  <p:childTnLst>
                                    <p:set>
                                      <p:cBhvr>
                                        <p:cTn id="17" dur="1" fill="hold">
                                          <p:stCondLst>
                                            <p:cond delay="0"/>
                                          </p:stCondLst>
                                        </p:cTn>
                                        <p:tgtEl>
                                          <p:spTgt spid="2065"/>
                                        </p:tgtEl>
                                        <p:attrNameLst>
                                          <p:attrName>style.visibility</p:attrName>
                                        </p:attrNameLst>
                                      </p:cBhvr>
                                      <p:to>
                                        <p:strVal val="visible"/>
                                      </p:to>
                                    </p:set>
                                    <p:animEffect transition="in" filter="checkerboard(down)">
                                      <p:cBhvr>
                                        <p:cTn id="18" dur="5000"/>
                                        <p:tgtEl>
                                          <p:spTgt spid="2065"/>
                                        </p:tgtEl>
                                      </p:cBhvr>
                                    </p:animEffect>
                                  </p:childTnLst>
                                  <p:subTnLst>
                                    <p:set>
                                      <p:cBhvr override="childStyle">
                                        <p:cTn dur="1" fill="hold" display="0" masterRel="nextClick" afterEffect="1"/>
                                        <p:tgtEl>
                                          <p:spTgt spid="2065"/>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2067"/>
                                        </p:tgtEl>
                                        <p:attrNameLst>
                                          <p:attrName>style.visibility</p:attrName>
                                        </p:attrNameLst>
                                      </p:cBhvr>
                                      <p:to>
                                        <p:strVal val="visible"/>
                                      </p:to>
                                    </p:set>
                                    <p:animEffect transition="in" filter="barn(inVertical)">
                                      <p:cBhvr>
                                        <p:cTn id="25" dur="3000"/>
                                        <p:tgtEl>
                                          <p:spTgt spid="2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טבלה 4"/>
          <p:cNvGraphicFramePr>
            <a:graphicFrameLocks noGrp="1"/>
          </p:cNvGraphicFramePr>
          <p:nvPr>
            <p:extLst>
              <p:ext uri="{D42A27DB-BD31-4B8C-83A1-F6EECF244321}">
                <p14:modId xmlns:p14="http://schemas.microsoft.com/office/powerpoint/2010/main" val="2548214955"/>
              </p:ext>
            </p:extLst>
          </p:nvPr>
        </p:nvGraphicFramePr>
        <p:xfrm>
          <a:off x="738415" y="876298"/>
          <a:ext cx="9969500" cy="5843316"/>
        </p:xfrm>
        <a:graphic>
          <a:graphicData uri="http://schemas.openxmlformats.org/drawingml/2006/table">
            <a:tbl>
              <a:tblPr rtl="1" firstRow="1" firstCol="1" lastRow="1" lastCol="1" bandRow="1" bandCol="1"/>
              <a:tblGrid>
                <a:gridCol w="1989691"/>
                <a:gridCol w="4385710"/>
                <a:gridCol w="3594099"/>
              </a:tblGrid>
              <a:tr h="514080">
                <a:tc>
                  <a:txBody>
                    <a:bodyPr/>
                    <a:lstStyle/>
                    <a:p>
                      <a:pPr algn="ctr" rtl="1">
                        <a:lnSpc>
                          <a:spcPct val="150000"/>
                        </a:lnSpc>
                        <a:spcAft>
                          <a:spcPts val="1000"/>
                        </a:spcAft>
                      </a:pPr>
                      <a:r>
                        <a:rPr lang="he-IL" sz="2400" b="1" dirty="0">
                          <a:effectLst/>
                          <a:latin typeface="Calibri" panose="020F0502020204030204" pitchFamily="34" charset="0"/>
                          <a:ea typeface="Calibri" panose="020F0502020204030204" pitchFamily="34" charset="0"/>
                          <a:cs typeface="David" panose="020E0502060401010101" pitchFamily="34" charset="-79"/>
                        </a:rPr>
                        <a:t>סוג המדד</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he-IL" sz="2400" b="1" dirty="0">
                          <a:effectLst/>
                          <a:latin typeface="Calibri" panose="020F0502020204030204" pitchFamily="34" charset="0"/>
                          <a:ea typeface="Calibri" panose="020F0502020204030204" pitchFamily="34" charset="0"/>
                          <a:cs typeface="David" panose="020E0502060401010101" pitchFamily="34" charset="-79"/>
                        </a:rPr>
                        <a:t>מדדים </a:t>
                      </a:r>
                      <a:r>
                        <a:rPr lang="he-IL" sz="2400" b="1" dirty="0" err="1">
                          <a:effectLst/>
                          <a:latin typeface="Calibri" panose="020F0502020204030204" pitchFamily="34" charset="0"/>
                          <a:ea typeface="Calibri" panose="020F0502020204030204" pitchFamily="34" charset="0"/>
                          <a:cs typeface="David" panose="020E0502060401010101" pitchFamily="34" charset="-79"/>
                        </a:rPr>
                        <a:t>נורמאלים</a:t>
                      </a:r>
                      <a:r>
                        <a:rPr lang="he-IL" sz="2400" b="1" dirty="0">
                          <a:effectLst/>
                          <a:latin typeface="Calibri" panose="020F0502020204030204" pitchFamily="34" charset="0"/>
                          <a:ea typeface="Calibri" panose="020F0502020204030204" pitchFamily="34" charset="0"/>
                          <a:cs typeface="David" panose="020E0502060401010101" pitchFamily="34" charset="-79"/>
                        </a:rPr>
                        <a:t> לסוס בוגר במנוחה</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he-IL" sz="2400" b="1" dirty="0">
                          <a:effectLst/>
                          <a:latin typeface="Calibri" panose="020F0502020204030204" pitchFamily="34" charset="0"/>
                          <a:ea typeface="Calibri" panose="020F0502020204030204" pitchFamily="34" charset="0"/>
                          <a:cs typeface="David" panose="020E0502060401010101" pitchFamily="34" charset="-79"/>
                        </a:rPr>
                        <a:t>אופן הבדיקה</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4997">
                <a:tc>
                  <a:txBody>
                    <a:bodyPr/>
                    <a:lstStyle/>
                    <a:p>
                      <a:pPr algn="ctr" rtl="1">
                        <a:lnSpc>
                          <a:spcPct val="150000"/>
                        </a:lnSpc>
                        <a:spcAft>
                          <a:spcPts val="1000"/>
                        </a:spcAft>
                      </a:pPr>
                      <a:r>
                        <a:rPr lang="he-IL" sz="3200" dirty="0">
                          <a:effectLst/>
                          <a:latin typeface="Calibri" panose="020F0502020204030204" pitchFamily="34" charset="0"/>
                          <a:ea typeface="Calibri" panose="020F0502020204030204" pitchFamily="34" charset="0"/>
                          <a:cs typeface="David" panose="020E0502060401010101" pitchFamily="34" charset="-79"/>
                        </a:rPr>
                        <a:t> </a:t>
                      </a:r>
                      <a:r>
                        <a:rPr lang="he-IL" sz="3200" dirty="0">
                          <a:solidFill>
                            <a:srgbClr val="FF0000"/>
                          </a:solidFill>
                          <a:effectLst/>
                          <a:latin typeface="Calibri" panose="020F0502020204030204" pitchFamily="34" charset="0"/>
                          <a:ea typeface="Calibri" panose="020F0502020204030204" pitchFamily="34" charset="0"/>
                          <a:cs typeface="David" panose="020E0502060401010101" pitchFamily="34" charset="-79"/>
                        </a:rPr>
                        <a:t>חום הגוף</a:t>
                      </a:r>
                      <a:endParaRPr lang="en-US" sz="32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3200" dirty="0">
                          <a:effectLst/>
                          <a:latin typeface="Calibri" panose="020F0502020204030204" pitchFamily="34" charset="0"/>
                          <a:ea typeface="Calibri" panose="020F0502020204030204" pitchFamily="34" charset="0"/>
                          <a:cs typeface="David" panose="020E0502060401010101" pitchFamily="34" charset="-79"/>
                        </a:rPr>
                        <a:t>37 – 38 מעלות צלזיוס</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מד חום שאינו מזכוכית.</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בדיקה </a:t>
                      </a:r>
                      <a:r>
                        <a:rPr lang="he-IL" sz="2400" dirty="0" err="1">
                          <a:effectLst/>
                          <a:latin typeface="Calibri" panose="020F0502020204030204" pitchFamily="34" charset="0"/>
                          <a:ea typeface="Calibri" panose="020F0502020204030204" pitchFamily="34" charset="0"/>
                          <a:cs typeface="David" panose="020E0502060401010101" pitchFamily="34" charset="-79"/>
                        </a:rPr>
                        <a:t>רקטלית</a:t>
                      </a:r>
                      <a:r>
                        <a:rPr lang="he-IL" sz="2400" dirty="0">
                          <a:effectLst/>
                          <a:latin typeface="Calibri" panose="020F0502020204030204" pitchFamily="34" charset="0"/>
                          <a:ea typeface="Calibri" panose="020F0502020204030204" pitchFamily="34" charset="0"/>
                          <a:cs typeface="David" panose="020E0502060401010101" pitchFamily="34" charset="-79"/>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048">
                <a:tc>
                  <a:txBody>
                    <a:bodyPr/>
                    <a:lstStyle/>
                    <a:p>
                      <a:pPr algn="ctr" rtl="1">
                        <a:lnSpc>
                          <a:spcPct val="150000"/>
                        </a:lnSpc>
                        <a:spcAft>
                          <a:spcPts val="1000"/>
                        </a:spcAft>
                      </a:pPr>
                      <a:r>
                        <a:rPr lang="he-IL" sz="3200" dirty="0" smtClean="0">
                          <a:solidFill>
                            <a:srgbClr val="0070C0"/>
                          </a:solidFill>
                          <a:effectLst/>
                          <a:latin typeface="Calibri" panose="020F0502020204030204" pitchFamily="34" charset="0"/>
                          <a:ea typeface="Calibri" panose="020F0502020204030204" pitchFamily="34" charset="0"/>
                          <a:cs typeface="David" panose="020E0502060401010101" pitchFamily="34" charset="-79"/>
                        </a:rPr>
                        <a:t>דופק</a:t>
                      </a:r>
                      <a:endParaRPr lang="en-US" sz="32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3200" dirty="0">
                          <a:effectLst/>
                          <a:latin typeface="Calibri" panose="020F0502020204030204" pitchFamily="34" charset="0"/>
                          <a:ea typeface="Calibri" panose="020F0502020204030204" pitchFamily="34" charset="0"/>
                          <a:cs typeface="David" panose="020E0502060401010101" pitchFamily="34" charset="-79"/>
                        </a:rPr>
                        <a:t>30-40 פעימות בדקה לסוסים בוגרים</a:t>
                      </a:r>
                      <a:r>
                        <a:rPr lang="he-IL" sz="1400" dirty="0">
                          <a:effectLst/>
                          <a:latin typeface="Calibri" panose="020F0502020204030204" pitchFamily="34" charset="0"/>
                          <a:ea typeface="Calibri" panose="020F0502020204030204" pitchFamily="34" charset="0"/>
                          <a:cs typeface="David" panose="020E0502060401010101" pitchFamily="34" charset="-79"/>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ככל שהסוס צעיר יותר קצב פעימות הלב שלו גבוה יותר.</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עורק הלסת מצידה הפנימי של הלסת התחתונה,</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או כל עורק בולט בו מרגישים דופק.</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3076">
                <a:tc>
                  <a:txBody>
                    <a:bodyPr/>
                    <a:lstStyle/>
                    <a:p>
                      <a:pPr algn="ctr" rtl="1">
                        <a:lnSpc>
                          <a:spcPct val="150000"/>
                        </a:lnSpc>
                        <a:spcAft>
                          <a:spcPts val="1000"/>
                        </a:spcAft>
                      </a:pPr>
                      <a:r>
                        <a:rPr lang="he-IL" sz="3200" dirty="0">
                          <a:solidFill>
                            <a:srgbClr val="00B050"/>
                          </a:solidFill>
                          <a:effectLst/>
                          <a:latin typeface="Calibri" panose="020F0502020204030204" pitchFamily="34" charset="0"/>
                          <a:ea typeface="Calibri" panose="020F0502020204030204" pitchFamily="34" charset="0"/>
                          <a:cs typeface="David" panose="020E0502060401010101" pitchFamily="34" charset="-79"/>
                        </a:rPr>
                        <a:t>נשימה</a:t>
                      </a:r>
                      <a:r>
                        <a:rPr lang="he-IL" sz="3200" dirty="0">
                          <a:effectLst/>
                          <a:latin typeface="Calibri" panose="020F0502020204030204" pitchFamily="34" charset="0"/>
                          <a:ea typeface="Calibri" panose="020F0502020204030204" pitchFamily="34" charset="0"/>
                          <a:cs typeface="David" panose="020E0502060401010101" pitchFamily="34" charset="-79"/>
                        </a:rPr>
                        <a:t> </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3200" dirty="0">
                          <a:effectLst/>
                          <a:latin typeface="Calibri" panose="020F0502020204030204" pitchFamily="34" charset="0"/>
                          <a:ea typeface="Calibri" panose="020F0502020204030204" pitchFamily="34" charset="0"/>
                          <a:cs typeface="David" panose="020E0502060401010101" pitchFamily="34" charset="-79"/>
                        </a:rPr>
                        <a:t>12-15 נשימות בדקה </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1000"/>
                        </a:spcAft>
                      </a:pPr>
                      <a:r>
                        <a:rPr lang="he-IL" sz="2400" dirty="0">
                          <a:effectLst/>
                          <a:latin typeface="Calibri" panose="020F0502020204030204" pitchFamily="34" charset="0"/>
                          <a:ea typeface="Calibri" panose="020F0502020204030204" pitchFamily="34" charset="0"/>
                          <a:cs typeface="David" panose="020E0502060401010101" pitchFamily="34" charset="-79"/>
                        </a:rPr>
                        <a:t>עומדים מאחורי הסוס ומביטים על התנועה של הבטן והחזה.</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5574391" y="254000"/>
            <a:ext cx="1702709" cy="830997"/>
          </a:xfrm>
          <a:prstGeom prst="rect">
            <a:avLst/>
          </a:prstGeom>
          <a:noFill/>
        </p:spPr>
        <p:txBody>
          <a:bodyPr wrap="none" rtlCol="1">
            <a:spAutoFit/>
          </a:bodyPr>
          <a:lstStyle/>
          <a:p>
            <a:r>
              <a:rPr lang="he-IL" sz="4800" b="1" dirty="0" smtClean="0">
                <a:solidFill>
                  <a:srgbClr val="FF0000"/>
                </a:solidFill>
                <a:latin typeface="David" panose="020E0502060401010101" pitchFamily="34" charset="-79"/>
                <a:cs typeface="David" panose="020E0502060401010101" pitchFamily="34" charset="-79"/>
              </a:rPr>
              <a:t>מדדים</a:t>
            </a:r>
            <a:endParaRPr lang="he-IL" sz="4800" b="1" dirty="0">
              <a:solidFill>
                <a:srgbClr val="FF0000"/>
              </a:solidFill>
              <a:latin typeface="David" panose="020E0502060401010101" pitchFamily="34" charset="-79"/>
              <a:cs typeface="David" panose="020E0502060401010101" pitchFamily="34" charset="-79"/>
            </a:endParaRPr>
          </a:p>
        </p:txBody>
      </p:sp>
      <p:pic>
        <p:nvPicPr>
          <p:cNvPr id="7" name="תמונה 6" descr="http://www.3d-it.vet.ed.ac.uk/xrayhandbook/webpages/other/Head/Teethmandible_clip_image002_0001.gif"/>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922772" y="0"/>
            <a:ext cx="3269227" cy="1725561"/>
          </a:xfrm>
          <a:prstGeom prst="rect">
            <a:avLst/>
          </a:prstGeom>
          <a:noFill/>
        </p:spPr>
      </p:pic>
      <p:pic>
        <p:nvPicPr>
          <p:cNvPr id="8" name="תמונה 7" descr="http://www.animal-lib.org.au/lists/rodeo/buck.jpg"/>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8922773" y="4380271"/>
            <a:ext cx="3137193" cy="2477729"/>
          </a:xfrm>
          <a:prstGeom prst="rect">
            <a:avLst/>
          </a:prstGeom>
          <a:noFill/>
        </p:spPr>
      </p:pic>
    </p:spTree>
    <p:extLst>
      <p:ext uri="{BB962C8B-B14F-4D97-AF65-F5344CB8AC3E}">
        <p14:creationId xmlns:p14="http://schemas.microsoft.com/office/powerpoint/2010/main" val="2221926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30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870">
                                          <p:stCondLst>
                                            <p:cond delay="0"/>
                                          </p:stCondLst>
                                        </p:cTn>
                                        <p:tgtEl>
                                          <p:spTgt spid="8"/>
                                        </p:tgtEl>
                                      </p:cBhvr>
                                    </p:animEffect>
                                    <p:anim calcmode="lin" valueType="num">
                                      <p:cBhvr>
                                        <p:cTn id="13" dur="2733"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996"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996" tmFilter="0, 0; 0.125,0.2665; 0.25,0.4; 0.375,0.465; 0.5,0.5;  0.625,0.535; 0.75,0.6; 0.875,0.7335; 1,1">
                                          <p:stCondLst>
                                            <p:cond delay="996"/>
                                          </p:stCondLst>
                                        </p:cTn>
                                        <p:tgtEl>
                                          <p:spTgt spid="8"/>
                                        </p:tgtEl>
                                        <p:attrNameLst>
                                          <p:attrName>ppt_y</p:attrName>
                                        </p:attrNameLst>
                                      </p:cBhvr>
                                      <p:tavLst>
                                        <p:tav tm="0" fmla="#ppt_y-sin(pi*$)/9">
                                          <p:val>
                                            <p:fltVal val="0"/>
                                          </p:val>
                                        </p:tav>
                                        <p:tav tm="100000">
                                          <p:val>
                                            <p:fltVal val="1"/>
                                          </p:val>
                                        </p:tav>
                                      </p:tavLst>
                                    </p:anim>
                                    <p:anim calcmode="lin" valueType="num">
                                      <p:cBhvr>
                                        <p:cTn id="16" dur="498" tmFilter="0, 0; 0.125,0.2665; 0.25,0.4; 0.375,0.465; 0.5,0.5;  0.625,0.535; 0.75,0.6; 0.875,0.7335; 1,1">
                                          <p:stCondLst>
                                            <p:cond delay="1986"/>
                                          </p:stCondLst>
                                        </p:cTn>
                                        <p:tgtEl>
                                          <p:spTgt spid="8"/>
                                        </p:tgtEl>
                                        <p:attrNameLst>
                                          <p:attrName>ppt_y</p:attrName>
                                        </p:attrNameLst>
                                      </p:cBhvr>
                                      <p:tavLst>
                                        <p:tav tm="0" fmla="#ppt_y-sin(pi*$)/27">
                                          <p:val>
                                            <p:fltVal val="0"/>
                                          </p:val>
                                        </p:tav>
                                        <p:tav tm="100000">
                                          <p:val>
                                            <p:fltVal val="1"/>
                                          </p:val>
                                        </p:tav>
                                      </p:tavLst>
                                    </p:anim>
                                    <p:anim calcmode="lin" valueType="num">
                                      <p:cBhvr>
                                        <p:cTn id="17" dur="246" tmFilter="0, 0; 0.125,0.2665; 0.25,0.4; 0.375,0.465; 0.5,0.5;  0.625,0.535; 0.75,0.6; 0.875,0.7335; 1,1">
                                          <p:stCondLst>
                                            <p:cond delay="2484"/>
                                          </p:stCondLst>
                                        </p:cTn>
                                        <p:tgtEl>
                                          <p:spTgt spid="8"/>
                                        </p:tgtEl>
                                        <p:attrNameLst>
                                          <p:attrName>ppt_y</p:attrName>
                                        </p:attrNameLst>
                                      </p:cBhvr>
                                      <p:tavLst>
                                        <p:tav tm="0" fmla="#ppt_y-sin(pi*$)/81">
                                          <p:val>
                                            <p:fltVal val="0"/>
                                          </p:val>
                                        </p:tav>
                                        <p:tav tm="100000">
                                          <p:val>
                                            <p:fltVal val="1"/>
                                          </p:val>
                                        </p:tav>
                                      </p:tavLst>
                                    </p:anim>
                                    <p:animScale>
                                      <p:cBhvr>
                                        <p:cTn id="18" dur="39">
                                          <p:stCondLst>
                                            <p:cond delay="975"/>
                                          </p:stCondLst>
                                        </p:cTn>
                                        <p:tgtEl>
                                          <p:spTgt spid="8"/>
                                        </p:tgtEl>
                                      </p:cBhvr>
                                      <p:to x="100000" y="60000"/>
                                    </p:animScale>
                                    <p:animScale>
                                      <p:cBhvr>
                                        <p:cTn id="19" dur="249" decel="50000">
                                          <p:stCondLst>
                                            <p:cond delay="1014"/>
                                          </p:stCondLst>
                                        </p:cTn>
                                        <p:tgtEl>
                                          <p:spTgt spid="8"/>
                                        </p:tgtEl>
                                      </p:cBhvr>
                                      <p:to x="100000" y="100000"/>
                                    </p:animScale>
                                    <p:animScale>
                                      <p:cBhvr>
                                        <p:cTn id="20" dur="39">
                                          <p:stCondLst>
                                            <p:cond delay="1968"/>
                                          </p:stCondLst>
                                        </p:cTn>
                                        <p:tgtEl>
                                          <p:spTgt spid="8"/>
                                        </p:tgtEl>
                                      </p:cBhvr>
                                      <p:to x="100000" y="80000"/>
                                    </p:animScale>
                                    <p:animScale>
                                      <p:cBhvr>
                                        <p:cTn id="21" dur="249" decel="50000">
                                          <p:stCondLst>
                                            <p:cond delay="2007"/>
                                          </p:stCondLst>
                                        </p:cTn>
                                        <p:tgtEl>
                                          <p:spTgt spid="8"/>
                                        </p:tgtEl>
                                      </p:cBhvr>
                                      <p:to x="100000" y="100000"/>
                                    </p:animScale>
                                    <p:animScale>
                                      <p:cBhvr>
                                        <p:cTn id="22" dur="39">
                                          <p:stCondLst>
                                            <p:cond delay="2463"/>
                                          </p:stCondLst>
                                        </p:cTn>
                                        <p:tgtEl>
                                          <p:spTgt spid="8"/>
                                        </p:tgtEl>
                                      </p:cBhvr>
                                      <p:to x="100000" y="90000"/>
                                    </p:animScale>
                                    <p:animScale>
                                      <p:cBhvr>
                                        <p:cTn id="23" dur="249" decel="50000">
                                          <p:stCondLst>
                                            <p:cond delay="2502"/>
                                          </p:stCondLst>
                                        </p:cTn>
                                        <p:tgtEl>
                                          <p:spTgt spid="8"/>
                                        </p:tgtEl>
                                      </p:cBhvr>
                                      <p:to x="100000" y="100000"/>
                                    </p:animScale>
                                    <p:animScale>
                                      <p:cBhvr>
                                        <p:cTn id="24" dur="39">
                                          <p:stCondLst>
                                            <p:cond delay="2712"/>
                                          </p:stCondLst>
                                        </p:cTn>
                                        <p:tgtEl>
                                          <p:spTgt spid="8"/>
                                        </p:tgtEl>
                                      </p:cBhvr>
                                      <p:to x="100000" y="95000"/>
                                    </p:animScale>
                                    <p:animScale>
                                      <p:cBhvr>
                                        <p:cTn id="25" dur="249" decel="50000">
                                          <p:stCondLst>
                                            <p:cond delay="2751"/>
                                          </p:stCondLst>
                                        </p:cTn>
                                        <p:tgtEl>
                                          <p:spTgt spid="8"/>
                                        </p:tgtEl>
                                      </p:cBhvr>
                                      <p:to x="100000" y="100000"/>
                                    </p:animScale>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78823" y="188445"/>
            <a:ext cx="11220994" cy="6601807"/>
          </a:xfrm>
          <a:prstGeom prst="rect">
            <a:avLst/>
          </a:prstGeom>
        </p:spPr>
        <p:txBody>
          <a:bodyPr wrap="square">
            <a:spAutoFit/>
          </a:bodyPr>
          <a:lstStyle/>
          <a:p>
            <a:pPr algn="ctr">
              <a:lnSpc>
                <a:spcPct val="150000"/>
              </a:lnSpc>
            </a:pPr>
            <a:r>
              <a:rPr lang="he-IL" sz="5400" b="1" u="sng" dirty="0" smtClean="0">
                <a:solidFill>
                  <a:srgbClr val="FF0000"/>
                </a:solidFill>
                <a:effectLst/>
                <a:latin typeface="Times New Roman" panose="02020603050405020304" pitchFamily="18" charset="0"/>
                <a:ea typeface="Times New Roman" panose="02020603050405020304" pitchFamily="18" charset="0"/>
                <a:cs typeface="David" panose="020E0502060401010101" pitchFamily="34" charset="-79"/>
              </a:rPr>
              <a:t>המערכת החיסונית</a:t>
            </a:r>
            <a:endParaRPr lang="en-US" sz="5400" dirty="0" smtClean="0">
              <a:solidFill>
                <a:srgbClr val="FF0000"/>
              </a:solidFill>
              <a:effectLst/>
              <a:latin typeface="Times New Roman" panose="02020603050405020304" pitchFamily="18" charset="0"/>
              <a:ea typeface="Times New Roman" panose="02020603050405020304" pitchFamily="18" charset="0"/>
            </a:endParaRPr>
          </a:p>
          <a:p>
            <a:pPr>
              <a:lnSpc>
                <a:spcPct val="150000"/>
              </a:lnSpc>
            </a:pPr>
            <a:r>
              <a:rPr lang="he-IL" sz="3600" b="1" u="sng" dirty="0" smtClean="0">
                <a:latin typeface="Times New Roman" panose="02020603050405020304" pitchFamily="18" charset="0"/>
                <a:ea typeface="Times New Roman" panose="02020603050405020304" pitchFamily="18" charset="0"/>
                <a:cs typeface="David" panose="020E0502060401010101" pitchFamily="34" charset="-79"/>
              </a:rPr>
              <a:t>מבנה </a:t>
            </a:r>
            <a:r>
              <a:rPr lang="he-IL" sz="3600" b="1" u="sng" dirty="0">
                <a:latin typeface="Times New Roman" panose="02020603050405020304" pitchFamily="18" charset="0"/>
                <a:ea typeface="Times New Roman" panose="02020603050405020304" pitchFamily="18" charset="0"/>
                <a:cs typeface="David" panose="020E0502060401010101" pitchFamily="34" charset="-79"/>
              </a:rPr>
              <a:t>מערכת החיסון:</a:t>
            </a:r>
            <a:endParaRPr lang="en-US" sz="3600" b="1" u="sng" dirty="0">
              <a:latin typeface="Times New Roman" panose="02020603050405020304" pitchFamily="18" charset="0"/>
              <a:ea typeface="Times New Roman" panose="02020603050405020304" pitchFamily="18" charset="0"/>
              <a:cs typeface="David" panose="020E0502060401010101" pitchFamily="34" charset="-79"/>
            </a:endParaRPr>
          </a:p>
          <a:p>
            <a:pPr marL="457200">
              <a:lnSpc>
                <a:spcPct val="150000"/>
              </a:lnSpc>
            </a:pPr>
            <a:r>
              <a:rPr lang="he-IL" sz="3200" b="1" dirty="0" smtClean="0">
                <a:effectLst/>
                <a:latin typeface="Times New Roman" panose="02020603050405020304" pitchFamily="18" charset="0"/>
                <a:ea typeface="Times New Roman" panose="02020603050405020304" pitchFamily="18" charset="0"/>
                <a:cs typeface="David" panose="020E0502060401010101" pitchFamily="34" charset="-79"/>
              </a:rPr>
              <a:t>קו הגנה ראשון</a:t>
            </a:r>
            <a:r>
              <a:rPr lang="he-IL" sz="3200" dirty="0" smtClean="0">
                <a:effectLst/>
                <a:latin typeface="Times New Roman" panose="02020603050405020304" pitchFamily="18" charset="0"/>
                <a:ea typeface="Times New Roman" panose="02020603050405020304" pitchFamily="18" charset="0"/>
                <a:cs typeface="David" panose="020E0502060401010101" pitchFamily="34" charset="-79"/>
              </a:rPr>
              <a:t> </a:t>
            </a:r>
            <a:r>
              <a:rPr lang="he-IL" sz="3200" b="1" dirty="0">
                <a:latin typeface="Times New Roman" panose="02020603050405020304" pitchFamily="18" charset="0"/>
                <a:ea typeface="Times New Roman" panose="02020603050405020304" pitchFamily="18" charset="0"/>
                <a:cs typeface="David" panose="020E0502060401010101" pitchFamily="34" charset="-79"/>
              </a:rPr>
              <a:t>–</a:t>
            </a:r>
            <a:r>
              <a:rPr lang="he-IL" dirty="0" smtClean="0">
                <a:effectLst/>
                <a:latin typeface="Times New Roman" panose="02020603050405020304" pitchFamily="18" charset="0"/>
                <a:ea typeface="Times New Roman" panose="02020603050405020304" pitchFamily="18" charset="0"/>
                <a:cs typeface="David" panose="020E0502060401010101" pitchFamily="34" charset="-79"/>
              </a:rPr>
              <a:t>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"מחסום" בלתי ייחודי המונע את חדירת המזהמים לגוף. מנגנון זה הוא מחסום פיזי המצוי באזורי הגוף שבהם יש מגע עם העולם החיצון, והוא מונע את כניסת הגורמים החיצוניים ללא הבחנה ביניהם – עור, זעה, רקמות ריריות, ריסים, הפרשות...</a:t>
            </a:r>
            <a:endParaRPr lang="en-US" sz="2400" dirty="0" smtClean="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קו הגנה שני –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מנגנון הפועל רק לאחר פלישת גורם זר. במנגנון זה פועלים התאים הלבנים- הפגוציטים אשר נמצאים בעיקר מתחת לפתחי הגוף והעור ובולעים כל גוף זר הנקרא בדרכם – מערכת הגנה לא ייחודית.</a:t>
            </a:r>
          </a:p>
          <a:p>
            <a:pPr marL="457200">
              <a:lnSpc>
                <a:spcPct val="150000"/>
              </a:lnSpc>
            </a:pPr>
            <a:r>
              <a:rPr lang="he-IL" sz="3200" b="1" dirty="0" smtClean="0">
                <a:latin typeface="Times New Roman" panose="02020603050405020304" pitchFamily="18" charset="0"/>
                <a:ea typeface="Times New Roman" panose="02020603050405020304" pitchFamily="18" charset="0"/>
                <a:cs typeface="David" panose="020E0502060401010101" pitchFamily="34" charset="-79"/>
              </a:rPr>
              <a:t>קו </a:t>
            </a:r>
            <a:r>
              <a:rPr lang="he-IL" sz="3200" b="1" dirty="0">
                <a:latin typeface="Times New Roman" panose="02020603050405020304" pitchFamily="18" charset="0"/>
                <a:ea typeface="Times New Roman" panose="02020603050405020304" pitchFamily="18" charset="0"/>
                <a:cs typeface="David" panose="020E0502060401010101" pitchFamily="34" charset="-79"/>
              </a:rPr>
              <a:t>הגנה שלישי –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התכונות המיוחדות לקו זה הן : </a:t>
            </a:r>
            <a:r>
              <a:rPr lang="he-IL" sz="2400" b="1" dirty="0" smtClean="0">
                <a:effectLst/>
                <a:latin typeface="Times New Roman" panose="02020603050405020304" pitchFamily="18" charset="0"/>
                <a:ea typeface="Times New Roman" panose="02020603050405020304" pitchFamily="18" charset="0"/>
                <a:cs typeface="David" panose="020E0502060401010101" pitchFamily="34" charset="-79"/>
              </a:rPr>
              <a:t>מערכת הגנה ייחודית וזיכרון חיסוני.</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 </a:t>
            </a:r>
            <a:endParaRPr lang="en-US" sz="2400" dirty="0" smtClean="0">
              <a:effectLst/>
              <a:latin typeface="Times New Roman" panose="02020603050405020304" pitchFamily="18" charset="0"/>
              <a:ea typeface="Times New Roman" panose="02020603050405020304" pitchFamily="18" charset="0"/>
            </a:endParaRPr>
          </a:p>
        </p:txBody>
      </p:sp>
      <p:pic>
        <p:nvPicPr>
          <p:cNvPr id="6146" name="Picture 2" descr="http://blis.co.nz/media/ResearchPics/Immune_System_2_.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6259" y="0"/>
            <a:ext cx="1283110" cy="171081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blis.co.nz/media/ResearchPics/Immune_System_2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281420"/>
            <a:ext cx="1541535" cy="2055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21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500"/>
                                  </p:stCondLst>
                                  <p:childTnLst>
                                    <p:set>
                                      <p:cBhvr>
                                        <p:cTn id="6" dur="1" fill="hold">
                                          <p:stCondLst>
                                            <p:cond delay="0"/>
                                          </p:stCondLst>
                                        </p:cTn>
                                        <p:tgtEl>
                                          <p:spTgt spid="6146"/>
                                        </p:tgtEl>
                                        <p:attrNameLst>
                                          <p:attrName>style.visibility</p:attrName>
                                        </p:attrNameLst>
                                      </p:cBhvr>
                                      <p:to>
                                        <p:strVal val="visible"/>
                                      </p:to>
                                    </p:set>
                                    <p:animEffect transition="in" filter="circle(out)">
                                      <p:cBhvr>
                                        <p:cTn id="7" dur="50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iterate type="wd">
                                    <p:tmAbs val="200"/>
                                  </p:iterate>
                                  <p:childTnLst>
                                    <p:set>
                                      <p:cBhvr>
                                        <p:cTn id="15"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969696"/>
                                      </p:to>
                                    </p:animClr>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iterate type="wd">
                                    <p:tmAbs val="200"/>
                                  </p:iterate>
                                  <p:childTnLst>
                                    <p:set>
                                      <p:cBhvr>
                                        <p:cTn id="19"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rgbClr val="969696"/>
                                      </p:to>
                                    </p:animClr>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iterate type="lt">
                                    <p:tmAbs val="100"/>
                                  </p:iterate>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74321" y="889844"/>
            <a:ext cx="11665130" cy="4939814"/>
          </a:xfrm>
          <a:prstGeom prst="rect">
            <a:avLst/>
          </a:prstGeom>
        </p:spPr>
        <p:txBody>
          <a:bodyPr wrap="square">
            <a:spAutoFit/>
          </a:bodyPr>
          <a:lstStyle/>
          <a:p>
            <a:pPr marL="457200">
              <a:lnSpc>
                <a:spcPct val="150000"/>
              </a:lnSpc>
            </a:pPr>
            <a:r>
              <a:rPr lang="he-IL" sz="3200" b="1" dirty="0" smtClean="0">
                <a:effectLst/>
                <a:latin typeface="Times New Roman" panose="02020603050405020304" pitchFamily="18" charset="0"/>
                <a:ea typeface="Times New Roman" panose="02020603050405020304" pitchFamily="18" charset="0"/>
                <a:cs typeface="David" panose="020E0502060401010101" pitchFamily="34" charset="-79"/>
              </a:rPr>
              <a:t>אנטיגן</a:t>
            </a:r>
            <a:r>
              <a:rPr lang="he-IL" sz="3200" b="1" dirty="0">
                <a:latin typeface="Times New Roman" panose="02020603050405020304" pitchFamily="18" charset="0"/>
                <a:ea typeface="Times New Roman" panose="02020603050405020304" pitchFamily="18" charset="0"/>
                <a:cs typeface="David" panose="020E0502060401010101" pitchFamily="34" charset="-79"/>
              </a:rPr>
              <a:t> –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חומר זר הנכנס לגוף וגורם ליצירת נוגדנים.</a:t>
            </a:r>
            <a:endParaRPr lang="en-US" sz="2400" dirty="0" smtClean="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נוגדנים –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חלבונים המיוצרים על ידי הלימפוציטים מסוג </a:t>
            </a:r>
            <a:r>
              <a:rPr lang="en-US" sz="2400" dirty="0" smtClean="0">
                <a:effectLst/>
                <a:latin typeface="David" panose="020E0502060401010101" pitchFamily="34" charset="-79"/>
                <a:ea typeface="Times New Roman" panose="02020603050405020304" pitchFamily="18" charset="0"/>
              </a:rPr>
              <a:t> B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 (תאים המייצרים חלבונים הנקראים נוגדנים ומהווים 20% מכלל התאים הלבנים), בעלי שתי זרועות וגוף. לנוגדן יש יכולת להיקשר בצורה </a:t>
            </a:r>
            <a:r>
              <a:rPr lang="he-IL" sz="2400" b="1" dirty="0" smtClean="0">
                <a:effectLst/>
                <a:latin typeface="Times New Roman" panose="02020603050405020304" pitchFamily="18" charset="0"/>
                <a:ea typeface="Times New Roman" panose="02020603050405020304" pitchFamily="18" charset="0"/>
                <a:cs typeface="David" panose="020E0502060401010101" pitchFamily="34" charset="-79"/>
              </a:rPr>
              <a:t>ייחודית</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 לגורמים זרים בגוף. כל סוג ספציפי של נוגדן מיוצר על ידי סוג ספציפי של תאי </a:t>
            </a:r>
            <a:r>
              <a:rPr lang="en-US" sz="2400" dirty="0" smtClean="0">
                <a:effectLst/>
                <a:latin typeface="David" panose="020E0502060401010101" pitchFamily="34" charset="-79"/>
                <a:ea typeface="Times New Roman" panose="02020603050405020304" pitchFamily="18" charset="0"/>
              </a:rPr>
              <a:t>B</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a:t>
            </a:r>
            <a:endParaRPr lang="en-US" sz="2400" dirty="0" smtClean="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זיכרון חיסוני – </a:t>
            </a:r>
            <a:r>
              <a:rPr lang="he-IL" sz="2400" dirty="0" smtClean="0">
                <a:effectLst/>
                <a:latin typeface="Times New Roman" panose="02020603050405020304" pitchFamily="18" charset="0"/>
                <a:ea typeface="Times New Roman" panose="02020603050405020304" pitchFamily="18" charset="0"/>
                <a:cs typeface="David" panose="020E0502060401010101" pitchFamily="34" charset="-79"/>
              </a:rPr>
              <a:t>מאפשר למערכת החיסון להתבטא בצורה מתוגברת בעקבות חשיפה חוזרת לאותו אנטיגן. החיסון יוצר זיכרון חיסוני על ידי הזרקת חיידק או וירוס מומת או מוחלש וגרום לכך שהמערכת החיסונית תפתח נוגדנים וזיכרון חיסוני כנגד אותו גורם מוזרק (לדוגמא – שפעת, כלבת).</a:t>
            </a:r>
            <a:endParaRPr lang="en-US" sz="2400" dirty="0" smtClean="0">
              <a:effectLst/>
              <a:latin typeface="Times New Roman" panose="02020603050405020304" pitchFamily="18" charset="0"/>
              <a:ea typeface="Times New Roman" panose="02020603050405020304" pitchFamily="18" charset="0"/>
            </a:endParaRPr>
          </a:p>
          <a:p>
            <a:pPr>
              <a:lnSpc>
                <a:spcPct val="150000"/>
              </a:lnSpc>
            </a:pPr>
            <a:r>
              <a:rPr lang="he-IL" dirty="0" smtClean="0">
                <a:effectLst/>
                <a:latin typeface="Times New Roman" panose="02020603050405020304" pitchFamily="18" charset="0"/>
                <a:ea typeface="Times New Roman" panose="02020603050405020304" pitchFamily="18" charset="0"/>
                <a:cs typeface="David" panose="020E0502060401010101" pitchFamily="34" charset="-79"/>
              </a:rPr>
              <a:t> </a:t>
            </a:r>
            <a:endParaRPr lang="en-US" dirty="0" smtClean="0">
              <a:effectLst/>
              <a:latin typeface="Times New Roman" panose="02020603050405020304" pitchFamily="18" charset="0"/>
              <a:ea typeface="Times New Roman" panose="02020603050405020304" pitchFamily="18" charset="0"/>
            </a:endParaRPr>
          </a:p>
        </p:txBody>
      </p:sp>
      <p:pic>
        <p:nvPicPr>
          <p:cNvPr id="6148" name="Picture 4" descr="https://s-media-cache-ak0.pinimg.com/736x/d0/c8/2b/d0c82b33a07f9b4d34672d5f73e8a8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7974" y="3482673"/>
            <a:ext cx="3251626" cy="377930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gdhr.wa.gov.au/documents/10184/128555/Germs_Coloured.jpg/20331897-7fba-49ab-ad3b-c5f15404a070?t=14055191621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1" y="1714499"/>
            <a:ext cx="6981825" cy="51435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www.accessexcellence.org/AE/AEC/CC/images/memory_cell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1" y="0"/>
            <a:ext cx="5637859" cy="3795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807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2" presetClass="entr" presetSubtype="6" fill="hold" nodeType="afterEffect">
                                  <p:stCondLst>
                                    <p:cond delay="500"/>
                                  </p:stCondLst>
                                  <p:childTnLst>
                                    <p:set>
                                      <p:cBhvr>
                                        <p:cTn id="9" dur="1" fill="hold">
                                          <p:stCondLst>
                                            <p:cond delay="0"/>
                                          </p:stCondLst>
                                        </p:cTn>
                                        <p:tgtEl>
                                          <p:spTgt spid="6150"/>
                                        </p:tgtEl>
                                        <p:attrNameLst>
                                          <p:attrName>style.visibility</p:attrName>
                                        </p:attrNameLst>
                                      </p:cBhvr>
                                      <p:to>
                                        <p:strVal val="visible"/>
                                      </p:to>
                                    </p:set>
                                    <p:anim calcmode="lin" valueType="num">
                                      <p:cBhvr additive="base">
                                        <p:cTn id="10" dur="2000" fill="hold"/>
                                        <p:tgtEl>
                                          <p:spTgt spid="6150"/>
                                        </p:tgtEl>
                                        <p:attrNameLst>
                                          <p:attrName>ppt_x</p:attrName>
                                        </p:attrNameLst>
                                      </p:cBhvr>
                                      <p:tavLst>
                                        <p:tav tm="0">
                                          <p:val>
                                            <p:strVal val="1+#ppt_w/2"/>
                                          </p:val>
                                        </p:tav>
                                        <p:tav tm="100000">
                                          <p:val>
                                            <p:strVal val="#ppt_x"/>
                                          </p:val>
                                        </p:tav>
                                      </p:tavLst>
                                    </p:anim>
                                    <p:anim calcmode="lin" valueType="num">
                                      <p:cBhvr additive="base">
                                        <p:cTn id="11" dur="2000" fill="hold"/>
                                        <p:tgtEl>
                                          <p:spTgt spid="6150"/>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150"/>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childTnLst>
                                </p:cTn>
                              </p:par>
                            </p:childTnLst>
                          </p:cTn>
                        </p:par>
                        <p:par>
                          <p:cTn id="16" fill="hold">
                            <p:stCondLst>
                              <p:cond delay="0"/>
                            </p:stCondLst>
                            <p:childTnLst>
                              <p:par>
                                <p:cTn id="17" presetID="16" presetClass="entr" presetSubtype="21" fill="hold" nodeType="afterEffect">
                                  <p:stCondLst>
                                    <p:cond delay="500"/>
                                  </p:stCondLst>
                                  <p:childTnLst>
                                    <p:set>
                                      <p:cBhvr>
                                        <p:cTn id="18" dur="1" fill="hold">
                                          <p:stCondLst>
                                            <p:cond delay="0"/>
                                          </p:stCondLst>
                                        </p:cTn>
                                        <p:tgtEl>
                                          <p:spTgt spid="6148"/>
                                        </p:tgtEl>
                                        <p:attrNameLst>
                                          <p:attrName>style.visibility</p:attrName>
                                        </p:attrNameLst>
                                      </p:cBhvr>
                                      <p:to>
                                        <p:strVal val="visible"/>
                                      </p:to>
                                    </p:set>
                                    <p:animEffect transition="in" filter="barn(inVertical)">
                                      <p:cBhvr>
                                        <p:cTn id="19" dur="2000"/>
                                        <p:tgtEl>
                                          <p:spTgt spid="6148"/>
                                        </p:tgtEl>
                                      </p:cBhvr>
                                    </p:animEffect>
                                  </p:childTnLst>
                                  <p:subTnLst>
                                    <p:set>
                                      <p:cBhvr override="childStyle">
                                        <p:cTn dur="1" fill="hold" display="0" masterRel="nextClick" afterEffect="1"/>
                                        <p:tgtEl>
                                          <p:spTgt spid="6148"/>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6152"/>
                                        </p:tgtEl>
                                        <p:attrNameLst>
                                          <p:attrName>style.visibility</p:attrName>
                                        </p:attrNameLst>
                                      </p:cBhvr>
                                      <p:to>
                                        <p:strVal val="visible"/>
                                      </p:to>
                                    </p:set>
                                    <p:animEffect transition="in" filter="diamond(in)">
                                      <p:cBhvr>
                                        <p:cTn id="28" dur="2000"/>
                                        <p:tgtEl>
                                          <p:spTgt spid="6152"/>
                                        </p:tgtEl>
                                      </p:cBhvr>
                                    </p:animEffect>
                                  </p:childTnLst>
                                  <p:subTnLst>
                                    <p:set>
                                      <p:cBhvr override="childStyle">
                                        <p:cTn dur="1" fill="hold" display="0" masterRel="nextClick" afterEffect="1"/>
                                        <p:tgtEl>
                                          <p:spTgt spid="615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905164" y="235140"/>
            <a:ext cx="11286836" cy="5401479"/>
          </a:xfrm>
          <a:prstGeom prst="rect">
            <a:avLst/>
          </a:prstGeom>
        </p:spPr>
        <p:txBody>
          <a:bodyPr wrap="square">
            <a:spAutoFit/>
          </a:bodyPr>
          <a:lstStyle/>
          <a:p>
            <a:pPr algn="ctr">
              <a:lnSpc>
                <a:spcPct val="150000"/>
              </a:lnSpc>
              <a:spcAft>
                <a:spcPts val="1000"/>
              </a:spcAft>
            </a:pPr>
            <a:r>
              <a:rPr lang="he-IL" sz="4800" b="1" u="sng" dirty="0">
                <a:solidFill>
                  <a:srgbClr val="FF0000"/>
                </a:solidFill>
                <a:latin typeface="Calibri" panose="020F0502020204030204" pitchFamily="34" charset="0"/>
                <a:ea typeface="Calibri" panose="020F0502020204030204" pitchFamily="34" charset="0"/>
                <a:cs typeface="David" panose="020E0502060401010101" pitchFamily="34" charset="-79"/>
              </a:rPr>
              <a:t>חיסונים</a:t>
            </a:r>
            <a:r>
              <a:rPr lang="he-IL" sz="4800" b="1" dirty="0">
                <a:solidFill>
                  <a:srgbClr val="FF0000"/>
                </a:solidFill>
                <a:latin typeface="Calibri" panose="020F0502020204030204" pitchFamily="34" charset="0"/>
                <a:ea typeface="Calibri" panose="020F0502020204030204" pitchFamily="34" charset="0"/>
                <a:cs typeface="David" panose="020E0502060401010101" pitchFamily="34" charset="-79"/>
              </a:rPr>
              <a:t>    </a:t>
            </a:r>
            <a:endParaRPr lang="en-US" sz="48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חיסון </a:t>
            </a:r>
            <a:r>
              <a:rPr lang="he-IL" sz="3200" b="1" u="sng" dirty="0" smtClean="0">
                <a:latin typeface="Calibri" panose="020F0502020204030204" pitchFamily="34" charset="0"/>
                <a:ea typeface="Calibri" panose="020F0502020204030204" pitchFamily="34" charset="0"/>
                <a:cs typeface="David" panose="020E0502060401010101" pitchFamily="34" charset="-79"/>
              </a:rPr>
              <a:t>פעיל (אקטיבי) - </a:t>
            </a:r>
            <a:r>
              <a:rPr lang="he-IL" sz="3200" b="1"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מטרת החיסון </a:t>
            </a:r>
            <a:r>
              <a:rPr lang="he-IL" sz="3200" dirty="0" smtClean="0">
                <a:latin typeface="Calibri" panose="020F0502020204030204" pitchFamily="34" charset="0"/>
                <a:ea typeface="Calibri" panose="020F0502020204030204" pitchFamily="34" charset="0"/>
                <a:cs typeface="David" panose="020E0502060401010101" pitchFamily="34" charset="-79"/>
              </a:rPr>
              <a:t>לייצר בגוף נוגדנים וזיכרון חיסוני על מנת שהגוף יהיה </a:t>
            </a:r>
            <a:r>
              <a:rPr lang="he-IL" sz="3200" b="1" dirty="0" smtClean="0">
                <a:latin typeface="Calibri" panose="020F0502020204030204" pitchFamily="34" charset="0"/>
                <a:ea typeface="Calibri" panose="020F0502020204030204" pitchFamily="34" charset="0"/>
                <a:cs typeface="David" panose="020E0502060401010101" pitchFamily="34" charset="-79"/>
              </a:rPr>
              <a:t>מוגן מפני מחלה </a:t>
            </a:r>
            <a:r>
              <a:rPr lang="he-IL" sz="3200" b="1" u="sng" dirty="0" smtClean="0">
                <a:latin typeface="Calibri" panose="020F0502020204030204" pitchFamily="34" charset="0"/>
                <a:ea typeface="Calibri" panose="020F0502020204030204" pitchFamily="34" charset="0"/>
                <a:cs typeface="David" panose="020E0502060401010101" pitchFamily="34" charset="-79"/>
              </a:rPr>
              <a:t>עתידית (חיסון לשפעת, טטנוס, כלבת)</a:t>
            </a:r>
            <a:endParaRPr lang="en-US" sz="3200" b="1" u="sng" dirty="0">
              <a:latin typeface="Calibri" panose="020F0502020204030204" pitchFamily="34" charset="0"/>
              <a:ea typeface="Calibri" panose="020F0502020204030204" pitchFamily="34" charset="0"/>
              <a:cs typeface="Arial" panose="020B0604020202020204" pitchFamily="34" charset="0"/>
            </a:endParaRPr>
          </a:p>
          <a:p>
            <a:pPr marL="457200">
              <a:spcAft>
                <a:spcPts val="1000"/>
              </a:spcAft>
            </a:pPr>
            <a:endParaRPr lang="he-IL" sz="800" b="1" u="sng" dirty="0" smtClean="0">
              <a:latin typeface="Calibri" panose="020F0502020204030204" pitchFamily="34" charset="0"/>
              <a:ea typeface="Calibri" panose="020F0502020204030204" pitchFamily="34" charset="0"/>
              <a:cs typeface="David" panose="020E0502060401010101" pitchFamily="34" charset="-79"/>
            </a:endParaRPr>
          </a:p>
          <a:p>
            <a:pPr marL="457200">
              <a:spcAft>
                <a:spcPts val="1000"/>
              </a:spcAft>
            </a:pPr>
            <a:r>
              <a:rPr lang="he-IL" sz="3200" b="1" u="sng" dirty="0" smtClean="0">
                <a:latin typeface="Calibri" panose="020F0502020204030204" pitchFamily="34" charset="0"/>
                <a:ea typeface="Calibri" panose="020F0502020204030204" pitchFamily="34" charset="0"/>
                <a:cs typeface="David" panose="020E0502060401010101" pitchFamily="34" charset="-79"/>
              </a:rPr>
              <a:t>חיסון סביל (פסיבי) </a:t>
            </a:r>
            <a:r>
              <a:rPr lang="he-IL" sz="3200" b="1" u="sng" dirty="0">
                <a:latin typeface="Calibri" panose="020F0502020204030204" pitchFamily="34" charset="0"/>
                <a:ea typeface="Calibri" panose="020F0502020204030204" pitchFamily="34" charset="0"/>
                <a:cs typeface="David" panose="020E0502060401010101" pitchFamily="34" charset="-79"/>
              </a:rPr>
              <a:t>–</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smtClean="0">
                <a:latin typeface="Calibri" panose="020F0502020204030204" pitchFamily="34" charset="0"/>
                <a:ea typeface="Calibri" panose="020F0502020204030204" pitchFamily="34" charset="0"/>
                <a:cs typeface="David" panose="020E0502060401010101" pitchFamily="34" charset="-79"/>
              </a:rPr>
              <a:t>החיסון מורכב </a:t>
            </a:r>
            <a:r>
              <a:rPr lang="he-IL" sz="3200" dirty="0">
                <a:latin typeface="Calibri" panose="020F0502020204030204" pitchFamily="34" charset="0"/>
                <a:ea typeface="Calibri" panose="020F0502020204030204" pitchFamily="34" charset="0"/>
                <a:cs typeface="David" panose="020E0502060401010101" pitchFamily="34" charset="-79"/>
              </a:rPr>
              <a:t>מנוגדנים ספציפיים המוזרקים לגוף. זהו חיסון הניתן במצבים דחופים</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הנוגדנים נגד </a:t>
            </a:r>
            <a:r>
              <a:rPr lang="he-IL" sz="3200" dirty="0" smtClean="0">
                <a:latin typeface="Calibri" panose="020F0502020204030204" pitchFamily="34" charset="0"/>
                <a:ea typeface="Calibri" panose="020F0502020204030204" pitchFamily="34" charset="0"/>
                <a:cs typeface="David" panose="020E0502060401010101" pitchFamily="34" charset="-79"/>
              </a:rPr>
              <a:t>ארס. </a:t>
            </a:r>
            <a:r>
              <a:rPr lang="he-IL" sz="3200" b="1" dirty="0">
                <a:latin typeface="Calibri" panose="020F0502020204030204" pitchFamily="34" charset="0"/>
                <a:ea typeface="Calibri" panose="020F0502020204030204" pitchFamily="34" charset="0"/>
                <a:cs typeface="David" panose="020E0502060401010101" pitchFamily="34" charset="-79"/>
              </a:rPr>
              <a:t>בחיסון </a:t>
            </a:r>
            <a:r>
              <a:rPr lang="he-IL" sz="3200" b="1" dirty="0" smtClean="0">
                <a:latin typeface="Calibri" panose="020F0502020204030204" pitchFamily="34" charset="0"/>
                <a:ea typeface="Calibri" panose="020F0502020204030204" pitchFamily="34" charset="0"/>
                <a:cs typeface="David" panose="020E0502060401010101" pitchFamily="34" charset="-79"/>
              </a:rPr>
              <a:t>סביל </a:t>
            </a:r>
            <a:r>
              <a:rPr lang="he-IL" sz="3200" b="1" u="sng" dirty="0">
                <a:latin typeface="Calibri" panose="020F0502020204030204" pitchFamily="34" charset="0"/>
                <a:ea typeface="Calibri" panose="020F0502020204030204" pitchFamily="34" charset="0"/>
                <a:cs typeface="David" panose="020E0502060401010101" pitchFamily="34" charset="-79"/>
              </a:rPr>
              <a:t>לא</a:t>
            </a:r>
            <a:r>
              <a:rPr lang="he-IL" sz="3200" b="1" dirty="0">
                <a:latin typeface="Calibri" panose="020F0502020204030204" pitchFamily="34" charset="0"/>
                <a:ea typeface="Calibri" panose="020F0502020204030204" pitchFamily="34" charset="0"/>
                <a:cs typeface="David" panose="020E0502060401010101" pitchFamily="34" charset="-79"/>
              </a:rPr>
              <a:t> מתפתח זיכרון חיסוני. </a:t>
            </a:r>
            <a:r>
              <a:rPr lang="he-IL" sz="3200" b="1" dirty="0" smtClean="0">
                <a:latin typeface="Calibri" panose="020F0502020204030204" pitchFamily="34" charset="0"/>
                <a:ea typeface="Calibri" panose="020F0502020204030204" pitchFamily="34" charset="0"/>
                <a:cs typeface="David" panose="020E0502060401010101" pitchFamily="34" charset="-79"/>
              </a:rPr>
              <a:t>(</a:t>
            </a:r>
            <a:r>
              <a:rPr lang="he-IL" sz="3200" dirty="0" smtClean="0">
                <a:latin typeface="Calibri" panose="020F0502020204030204" pitchFamily="34" charset="0"/>
                <a:ea typeface="Calibri" panose="020F0502020204030204" pitchFamily="34" charset="0"/>
                <a:cs typeface="David" panose="020E0502060401010101" pitchFamily="34" charset="-79"/>
              </a:rPr>
              <a:t>כמו </a:t>
            </a:r>
            <a:r>
              <a:rPr lang="he-IL" sz="3200" dirty="0">
                <a:latin typeface="Calibri" panose="020F0502020204030204" pitchFamily="34" charset="0"/>
                <a:ea typeface="Calibri" panose="020F0502020204030204" pitchFamily="34" charset="0"/>
                <a:cs typeface="David" panose="020E0502060401010101" pitchFamily="34" charset="-79"/>
              </a:rPr>
              <a:t>לאחרת הכשת </a:t>
            </a:r>
            <a:r>
              <a:rPr lang="he-IL" sz="3200" dirty="0" smtClean="0">
                <a:latin typeface="Calibri" panose="020F0502020204030204" pitchFamily="34" charset="0"/>
                <a:ea typeface="Calibri" panose="020F0502020204030204" pitchFamily="34" charset="0"/>
                <a:cs typeface="David" panose="020E0502060401010101" pitchFamily="34" charset="-79"/>
              </a:rPr>
              <a:t>נחש)</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26" name="Picture 2" descr="http://hschools.haifanet.org.il/ironi_a/hisc/subjects/bio/DocLib4/%D7%97%D7%99%D7%A1%D7%95%D7%9F/%D7%97%D7%99%D7%A1%D7%95%D7%9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2789" y="0"/>
            <a:ext cx="1671937" cy="14748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hschools.haifanet.org.il/ironi_a/hisc/subjects/bio/DocLib4/%D7%97%D7%99%D7%A1%D7%95%D7%9F/%D7%97%D7%99%D7%A1%D7%95%D7%9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50" y="18472"/>
            <a:ext cx="1989436" cy="1754909"/>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http://www.ynet.co.il/PicServer2/20122005/775577/snake_m.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1032" name="Picture 8" descr="http://www.ynet.co.il/PicServer2/20122005/775577/snake_m.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69" y="5040496"/>
            <a:ext cx="2865239" cy="1817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52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31" presetClass="entr" presetSubtype="0" fill="hold" nodeType="afterEffect">
                                  <p:stCondLst>
                                    <p:cond delay="500"/>
                                  </p:stCondLst>
                                  <p:childTnLst>
                                    <p:set>
                                      <p:cBhvr>
                                        <p:cTn id="9" dur="1" fill="hold">
                                          <p:stCondLst>
                                            <p:cond delay="0"/>
                                          </p:stCondLst>
                                        </p:cTn>
                                        <p:tgtEl>
                                          <p:spTgt spid="1026"/>
                                        </p:tgtEl>
                                        <p:attrNameLst>
                                          <p:attrName>style.visibility</p:attrName>
                                        </p:attrNameLst>
                                      </p:cBhvr>
                                      <p:to>
                                        <p:strVal val="visible"/>
                                      </p:to>
                                    </p:set>
                                    <p:anim calcmode="lin" valueType="num">
                                      <p:cBhvr>
                                        <p:cTn id="10" dur="2000" fill="hold"/>
                                        <p:tgtEl>
                                          <p:spTgt spid="1026"/>
                                        </p:tgtEl>
                                        <p:attrNameLst>
                                          <p:attrName>ppt_w</p:attrName>
                                        </p:attrNameLst>
                                      </p:cBhvr>
                                      <p:tavLst>
                                        <p:tav tm="0">
                                          <p:val>
                                            <p:fltVal val="0"/>
                                          </p:val>
                                        </p:tav>
                                        <p:tav tm="100000">
                                          <p:val>
                                            <p:strVal val="#ppt_w"/>
                                          </p:val>
                                        </p:tav>
                                      </p:tavLst>
                                    </p:anim>
                                    <p:anim calcmode="lin" valueType="num">
                                      <p:cBhvr>
                                        <p:cTn id="11" dur="2000" fill="hold"/>
                                        <p:tgtEl>
                                          <p:spTgt spid="1026"/>
                                        </p:tgtEl>
                                        <p:attrNameLst>
                                          <p:attrName>ppt_h</p:attrName>
                                        </p:attrNameLst>
                                      </p:cBhvr>
                                      <p:tavLst>
                                        <p:tav tm="0">
                                          <p:val>
                                            <p:fltVal val="0"/>
                                          </p:val>
                                        </p:tav>
                                        <p:tav tm="100000">
                                          <p:val>
                                            <p:strVal val="#ppt_h"/>
                                          </p:val>
                                        </p:tav>
                                      </p:tavLst>
                                    </p:anim>
                                    <p:anim calcmode="lin" valueType="num">
                                      <p:cBhvr>
                                        <p:cTn id="12" dur="2000" fill="hold"/>
                                        <p:tgtEl>
                                          <p:spTgt spid="1026"/>
                                        </p:tgtEl>
                                        <p:attrNameLst>
                                          <p:attrName>style.rotation</p:attrName>
                                        </p:attrNameLst>
                                      </p:cBhvr>
                                      <p:tavLst>
                                        <p:tav tm="0">
                                          <p:val>
                                            <p:fltVal val="90"/>
                                          </p:val>
                                        </p:tav>
                                        <p:tav tm="100000">
                                          <p:val>
                                            <p:fltVal val="0"/>
                                          </p:val>
                                        </p:tav>
                                      </p:tavLst>
                                    </p:anim>
                                    <p:animEffect transition="in" filter="fade">
                                      <p:cBhvr>
                                        <p:cTn id="13" dur="2000"/>
                                        <p:tgtEl>
                                          <p:spTgt spid="1026"/>
                                        </p:tgtEl>
                                      </p:cBhvr>
                                    </p:animEffec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par>
                          <p:cTn id="20" fill="hold">
                            <p:stCondLst>
                              <p:cond delay="0"/>
                            </p:stCondLst>
                            <p:childTnLst>
                              <p:par>
                                <p:cTn id="21" presetID="22" presetClass="entr" presetSubtype="4" fill="hold" nodeType="afterEffect">
                                  <p:stCondLst>
                                    <p:cond delay="500"/>
                                  </p:stCondLst>
                                  <p:childTnLst>
                                    <p:set>
                                      <p:cBhvr>
                                        <p:cTn id="22" dur="1" fill="hold">
                                          <p:stCondLst>
                                            <p:cond delay="0"/>
                                          </p:stCondLst>
                                        </p:cTn>
                                        <p:tgtEl>
                                          <p:spTgt spid="1032"/>
                                        </p:tgtEl>
                                        <p:attrNameLst>
                                          <p:attrName>style.visibility</p:attrName>
                                        </p:attrNameLst>
                                      </p:cBhvr>
                                      <p:to>
                                        <p:strVal val="visible"/>
                                      </p:to>
                                    </p:set>
                                    <p:animEffect transition="in" filter="wipe(down)">
                                      <p:cBhvr>
                                        <p:cTn id="23" dur="1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4100</TotalTime>
  <Words>1294</Words>
  <Application>Microsoft Office PowerPoint</Application>
  <PresentationFormat>מסך רחב</PresentationFormat>
  <Paragraphs>134</Paragraphs>
  <Slides>23</Slides>
  <Notes>0</Notes>
  <HiddenSlides>0</HiddenSlides>
  <MMClips>0</MMClips>
  <ScaleCrop>false</ScaleCrop>
  <HeadingPairs>
    <vt:vector size="6" baseType="variant">
      <vt:variant>
        <vt:lpstr>גופנים בשימוש</vt:lpstr>
      </vt:variant>
      <vt:variant>
        <vt:i4>7</vt:i4>
      </vt:variant>
      <vt:variant>
        <vt:lpstr>ערכת נושא</vt:lpstr>
      </vt:variant>
      <vt:variant>
        <vt:i4>1</vt:i4>
      </vt:variant>
      <vt:variant>
        <vt:lpstr>כותרות שקופיות</vt:lpstr>
      </vt:variant>
      <vt:variant>
        <vt:i4>23</vt:i4>
      </vt:variant>
    </vt:vector>
  </HeadingPairs>
  <TitlesOfParts>
    <vt:vector size="31" baseType="lpstr">
      <vt:lpstr>Arial</vt:lpstr>
      <vt:lpstr>Calibri</vt:lpstr>
      <vt:lpstr>Calibri Light</vt:lpstr>
      <vt:lpstr>David</vt:lpstr>
      <vt:lpstr>Guttman David</vt:lpstr>
      <vt:lpstr>Symbol</vt:lpstr>
      <vt:lpstr>Times New Roman</vt:lpstr>
      <vt:lpstr>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eran ophir</dc:creator>
  <cp:lastModifiedBy>user</cp:lastModifiedBy>
  <cp:revision>47</cp:revision>
  <dcterms:created xsi:type="dcterms:W3CDTF">2015-06-05T21:28:01Z</dcterms:created>
  <dcterms:modified xsi:type="dcterms:W3CDTF">2018-07-04T07:24:16Z</dcterms:modified>
</cp:coreProperties>
</file>