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77" r:id="rId2"/>
    <p:sldId id="278" r:id="rId3"/>
    <p:sldId id="294" r:id="rId4"/>
    <p:sldId id="295" r:id="rId5"/>
    <p:sldId id="296" r:id="rId6"/>
    <p:sldId id="297" r:id="rId7"/>
    <p:sldId id="298" r:id="rId8"/>
    <p:sldId id="299" r:id="rId9"/>
    <p:sldId id="279" r:id="rId10"/>
    <p:sldId id="281" r:id="rId11"/>
    <p:sldId id="282" r:id="rId12"/>
    <p:sldId id="283" r:id="rId13"/>
    <p:sldId id="284" r:id="rId14"/>
    <p:sldId id="285" r:id="rId15"/>
    <p:sldId id="291" r:id="rId16"/>
    <p:sldId id="292" r:id="rId17"/>
    <p:sldId id="286" r:id="rId18"/>
    <p:sldId id="293" r:id="rId19"/>
    <p:sldId id="287" r:id="rId20"/>
    <p:sldId id="288" r:id="rId21"/>
    <p:sldId id="300" r:id="rId22"/>
    <p:sldId id="289" r:id="rId23"/>
    <p:sldId id="290" r:id="rId24"/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6" r:id="rId42"/>
    <p:sldId id="273" r:id="rId43"/>
    <p:sldId id="274" r:id="rId44"/>
    <p:sldId id="275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452B5A-91DA-47F7-B99B-00926A725CA1}" type="doc">
      <dgm:prSet loTypeId="urn:microsoft.com/office/officeart/2005/8/layout/chevron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rtl="1"/>
          <a:endParaRPr lang="he-IL"/>
        </a:p>
      </dgm:t>
    </dgm:pt>
    <dgm:pt modelId="{998D7292-A6C9-4D1A-8AA7-5D102D7E08A9}">
      <dgm:prSet phldrT="[טקסט]" phldr="1"/>
      <dgm:spPr/>
      <dgm:t>
        <a:bodyPr/>
        <a:lstStyle/>
        <a:p>
          <a:pPr rtl="1"/>
          <a:endParaRPr lang="he-IL"/>
        </a:p>
      </dgm:t>
    </dgm:pt>
    <dgm:pt modelId="{66E1F5FB-E99A-4DA8-9A8E-316B4D3590FE}" type="parTrans" cxnId="{D48C00E3-CAB6-4F70-A89B-6470BD507FD2}">
      <dgm:prSet/>
      <dgm:spPr/>
      <dgm:t>
        <a:bodyPr/>
        <a:lstStyle/>
        <a:p>
          <a:pPr rtl="1"/>
          <a:endParaRPr lang="he-IL"/>
        </a:p>
      </dgm:t>
    </dgm:pt>
    <dgm:pt modelId="{EC6BFE33-371F-4EC5-A64D-E653332B6B66}" type="sibTrans" cxnId="{D48C00E3-CAB6-4F70-A89B-6470BD507FD2}">
      <dgm:prSet/>
      <dgm:spPr/>
      <dgm:t>
        <a:bodyPr/>
        <a:lstStyle/>
        <a:p>
          <a:pPr rtl="1"/>
          <a:endParaRPr lang="he-IL"/>
        </a:p>
      </dgm:t>
    </dgm:pt>
    <dgm:pt modelId="{43BEA75B-EAB9-40CD-8865-E9983A343F2C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תאי זרע מגיעים לביצית– רק אחד חודר אליה.</a:t>
          </a:r>
        </a:p>
      </dgm:t>
    </dgm:pt>
    <dgm:pt modelId="{654D7FEC-CC30-477D-AB34-A07956C34868}" type="parTrans" cxnId="{D630D6BF-72D3-48B7-B4F9-085560DD19A3}">
      <dgm:prSet/>
      <dgm:spPr/>
      <dgm:t>
        <a:bodyPr/>
        <a:lstStyle/>
        <a:p>
          <a:pPr rtl="1"/>
          <a:endParaRPr lang="he-IL"/>
        </a:p>
      </dgm:t>
    </dgm:pt>
    <dgm:pt modelId="{05C91369-4A64-4327-B760-00C0B650DC68}" type="sibTrans" cxnId="{D630D6BF-72D3-48B7-B4F9-085560DD19A3}">
      <dgm:prSet/>
      <dgm:spPr/>
      <dgm:t>
        <a:bodyPr/>
        <a:lstStyle/>
        <a:p>
          <a:pPr rtl="1"/>
          <a:endParaRPr lang="he-IL"/>
        </a:p>
      </dgm:t>
    </dgm:pt>
    <dgm:pt modelId="{901776EC-D4E2-4218-BE9D-D2261AF69C6E}">
      <dgm:prSet phldrT="[טקסט]" phldr="1"/>
      <dgm:spPr/>
      <dgm:t>
        <a:bodyPr/>
        <a:lstStyle/>
        <a:p>
          <a:pPr rtl="1"/>
          <a:endParaRPr lang="he-IL"/>
        </a:p>
      </dgm:t>
    </dgm:pt>
    <dgm:pt modelId="{0C17CFCD-1BFC-401B-95DC-1B92521A072D}" type="parTrans" cxnId="{FA1D6CE9-8820-41A9-A550-5A4370C6C34F}">
      <dgm:prSet/>
      <dgm:spPr/>
      <dgm:t>
        <a:bodyPr/>
        <a:lstStyle/>
        <a:p>
          <a:pPr rtl="1"/>
          <a:endParaRPr lang="he-IL"/>
        </a:p>
      </dgm:t>
    </dgm:pt>
    <dgm:pt modelId="{4E9642A8-6C54-4C0B-9068-F3B6D3D821A5}" type="sibTrans" cxnId="{FA1D6CE9-8820-41A9-A550-5A4370C6C34F}">
      <dgm:prSet/>
      <dgm:spPr/>
      <dgm:t>
        <a:bodyPr/>
        <a:lstStyle/>
        <a:p>
          <a:pPr rtl="1"/>
          <a:endParaRPr lang="he-IL"/>
        </a:p>
      </dgm:t>
    </dgm:pt>
    <dgm:pt modelId="{D8898C4B-2E29-41FE-84D8-1F07D9B3CAAB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היווצרות קרום המונע כניסת תאי זרע נוספים (לתוך הביצית חודר רק הגרעין, הזנב נושר ומתנוון).</a:t>
          </a:r>
        </a:p>
      </dgm:t>
    </dgm:pt>
    <dgm:pt modelId="{E373CDC9-D70E-4B3C-A68F-DA7F7ADAE13F}" type="parTrans" cxnId="{F248A9F9-D44D-4FBC-AF94-F63ED10AC856}">
      <dgm:prSet/>
      <dgm:spPr/>
      <dgm:t>
        <a:bodyPr/>
        <a:lstStyle/>
        <a:p>
          <a:pPr rtl="1"/>
          <a:endParaRPr lang="he-IL"/>
        </a:p>
      </dgm:t>
    </dgm:pt>
    <dgm:pt modelId="{A6D74F12-3436-491E-A936-28BB04B58EE1}" type="sibTrans" cxnId="{F248A9F9-D44D-4FBC-AF94-F63ED10AC856}">
      <dgm:prSet/>
      <dgm:spPr/>
      <dgm:t>
        <a:bodyPr/>
        <a:lstStyle/>
        <a:p>
          <a:pPr rtl="1"/>
          <a:endParaRPr lang="he-IL"/>
        </a:p>
      </dgm:t>
    </dgm:pt>
    <dgm:pt modelId="{2D6FE436-A6C2-43AB-BA39-5EB79E6855D0}">
      <dgm:prSet phldrT="[טקסט]" phldr="1"/>
      <dgm:spPr/>
      <dgm:t>
        <a:bodyPr/>
        <a:lstStyle/>
        <a:p>
          <a:pPr rtl="1"/>
          <a:endParaRPr lang="he-IL" dirty="0"/>
        </a:p>
      </dgm:t>
    </dgm:pt>
    <dgm:pt modelId="{4F003A3F-889B-42BE-88F5-478839ACF28E}" type="parTrans" cxnId="{A94C1E1C-2D9E-403B-96E9-FDC87069429F}">
      <dgm:prSet/>
      <dgm:spPr/>
      <dgm:t>
        <a:bodyPr/>
        <a:lstStyle/>
        <a:p>
          <a:pPr rtl="1"/>
          <a:endParaRPr lang="he-IL"/>
        </a:p>
      </dgm:t>
    </dgm:pt>
    <dgm:pt modelId="{5DD1449A-12BA-4652-B3BA-82944BC6312B}" type="sibTrans" cxnId="{A94C1E1C-2D9E-403B-96E9-FDC87069429F}">
      <dgm:prSet/>
      <dgm:spPr/>
      <dgm:t>
        <a:bodyPr/>
        <a:lstStyle/>
        <a:p>
          <a:pPr rtl="1"/>
          <a:endParaRPr lang="he-IL"/>
        </a:p>
      </dgm:t>
    </dgm:pt>
    <dgm:pt modelId="{60556008-D751-4AA2-9DA3-551D8836A149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הזרע בתוך הביצית מתחיל לתפוח ולנדוד לעבר גרעין הביצית והם נפגשים.</a:t>
          </a:r>
        </a:p>
      </dgm:t>
    </dgm:pt>
    <dgm:pt modelId="{35146D6E-4EBB-4507-824B-38816B2DC55E}" type="parTrans" cxnId="{A218EEFF-7F85-4BE7-ABA6-B2350CBFE8CD}">
      <dgm:prSet/>
      <dgm:spPr/>
      <dgm:t>
        <a:bodyPr/>
        <a:lstStyle/>
        <a:p>
          <a:pPr rtl="1"/>
          <a:endParaRPr lang="he-IL"/>
        </a:p>
      </dgm:t>
    </dgm:pt>
    <dgm:pt modelId="{4E107070-C725-4A9A-B6B0-BFF4AFCD9FEA}" type="sibTrans" cxnId="{A218EEFF-7F85-4BE7-ABA6-B2350CBFE8CD}">
      <dgm:prSet/>
      <dgm:spPr/>
      <dgm:t>
        <a:bodyPr/>
        <a:lstStyle/>
        <a:p>
          <a:pPr rtl="1"/>
          <a:endParaRPr lang="he-IL"/>
        </a:p>
      </dgm:t>
    </dgm:pt>
    <dgm:pt modelId="{A4471A92-88A6-425D-B9E2-89F5A0CC5ED3}">
      <dgm:prSet/>
      <dgm:spPr/>
      <dgm:t>
        <a:bodyPr/>
        <a:lstStyle/>
        <a:p>
          <a:pPr rtl="1"/>
          <a:endParaRPr lang="he-IL"/>
        </a:p>
      </dgm:t>
    </dgm:pt>
    <dgm:pt modelId="{1B91DC32-187E-4A01-A893-07A1C318F535}" type="parTrans" cxnId="{54274E29-2F68-4007-86E5-BBB65D590DC2}">
      <dgm:prSet/>
      <dgm:spPr/>
      <dgm:t>
        <a:bodyPr/>
        <a:lstStyle/>
        <a:p>
          <a:pPr rtl="1"/>
          <a:endParaRPr lang="he-IL"/>
        </a:p>
      </dgm:t>
    </dgm:pt>
    <dgm:pt modelId="{EC9A8FA5-5C37-4A1C-89A5-E16A02ADB1CC}" type="sibTrans" cxnId="{54274E29-2F68-4007-86E5-BBB65D590DC2}">
      <dgm:prSet/>
      <dgm:spPr/>
      <dgm:t>
        <a:bodyPr/>
        <a:lstStyle/>
        <a:p>
          <a:pPr rtl="1"/>
          <a:endParaRPr lang="he-IL"/>
        </a:p>
      </dgm:t>
    </dgm:pt>
    <dgm:pt modelId="{9168363E-B613-460A-BBAB-975984EBE3BD}">
      <dgm:prSet/>
      <dgm:spPr/>
      <dgm:t>
        <a:bodyPr/>
        <a:lstStyle/>
        <a:p>
          <a:pPr rtl="1"/>
          <a:endParaRPr lang="he-IL"/>
        </a:p>
      </dgm:t>
    </dgm:pt>
    <dgm:pt modelId="{5BAC40B9-7149-4D67-A1B4-8D82F140618B}" type="parTrans" cxnId="{3D842124-A991-414E-BAD5-BEFCEA89B6DB}">
      <dgm:prSet/>
      <dgm:spPr/>
      <dgm:t>
        <a:bodyPr/>
        <a:lstStyle/>
        <a:p>
          <a:pPr rtl="1"/>
          <a:endParaRPr lang="he-IL"/>
        </a:p>
      </dgm:t>
    </dgm:pt>
    <dgm:pt modelId="{9D572457-040E-454D-969F-FD64AD05AA0B}" type="sibTrans" cxnId="{3D842124-A991-414E-BAD5-BEFCEA89B6DB}">
      <dgm:prSet/>
      <dgm:spPr/>
      <dgm:t>
        <a:bodyPr/>
        <a:lstStyle/>
        <a:p>
          <a:pPr rtl="1"/>
          <a:endParaRPr lang="he-IL"/>
        </a:p>
      </dgm:t>
    </dgm:pt>
    <dgm:pt modelId="{6B4E546F-D940-4D48-9F90-CC60CFEEBFC0}">
      <dgm:prSet/>
      <dgm:spPr/>
      <dgm:t>
        <a:bodyPr/>
        <a:lstStyle/>
        <a:p>
          <a:pPr rtl="1"/>
          <a:r>
            <a:rPr lang="he-IL" b="1" dirty="0">
              <a:cs typeface="+mj-cs"/>
            </a:rPr>
            <a:t>קרומי הגרעינים נמסים/מתאחים ושניהם מתמזגים לגרעין אחד הנקרא </a:t>
          </a:r>
          <a:r>
            <a:rPr lang="he-IL" b="1" u="sng" dirty="0">
              <a:cs typeface="+mj-cs"/>
            </a:rPr>
            <a:t>זיגוטה</a:t>
          </a:r>
          <a:r>
            <a:rPr lang="he-IL" b="1" dirty="0">
              <a:cs typeface="+mj-cs"/>
            </a:rPr>
            <a:t> (תא ביצית מופרה).</a:t>
          </a:r>
        </a:p>
      </dgm:t>
    </dgm:pt>
    <dgm:pt modelId="{71B31130-BFB5-4F81-AAE3-54E045E77AB8}" type="parTrans" cxnId="{6D04BA71-9FD4-49B8-A70D-09A6100C4B91}">
      <dgm:prSet/>
      <dgm:spPr/>
      <dgm:t>
        <a:bodyPr/>
        <a:lstStyle/>
        <a:p>
          <a:pPr rtl="1"/>
          <a:endParaRPr lang="he-IL"/>
        </a:p>
      </dgm:t>
    </dgm:pt>
    <dgm:pt modelId="{6C2CC884-5246-4BCA-ACB7-F673AE80E442}" type="sibTrans" cxnId="{6D04BA71-9FD4-49B8-A70D-09A6100C4B91}">
      <dgm:prSet/>
      <dgm:spPr/>
      <dgm:t>
        <a:bodyPr/>
        <a:lstStyle/>
        <a:p>
          <a:pPr rtl="1"/>
          <a:endParaRPr lang="he-IL"/>
        </a:p>
      </dgm:t>
    </dgm:pt>
    <dgm:pt modelId="{9D20F8D8-7EBB-409D-B9A0-A982B243848B}">
      <dgm:prSet/>
      <dgm:spPr/>
      <dgm:t>
        <a:bodyPr/>
        <a:lstStyle/>
        <a:p>
          <a:pPr rtl="1"/>
          <a:r>
            <a:rPr lang="he-IL" b="1" dirty="0">
              <a:cs typeface="+mj-cs"/>
            </a:rPr>
            <a:t>הזיגוטה מתחילה להתחלק ונוצרים תאי גוף.</a:t>
          </a:r>
        </a:p>
      </dgm:t>
    </dgm:pt>
    <dgm:pt modelId="{4567D9E4-3B3C-44E5-B4A2-04AA59D55425}" type="parTrans" cxnId="{8FA82F68-6721-4C52-9C19-4EF83BAB53DB}">
      <dgm:prSet/>
      <dgm:spPr/>
      <dgm:t>
        <a:bodyPr/>
        <a:lstStyle/>
        <a:p>
          <a:pPr rtl="1"/>
          <a:endParaRPr lang="he-IL"/>
        </a:p>
      </dgm:t>
    </dgm:pt>
    <dgm:pt modelId="{65997906-C1F7-47B1-816E-A581E503B9E2}" type="sibTrans" cxnId="{8FA82F68-6721-4C52-9C19-4EF83BAB53DB}">
      <dgm:prSet/>
      <dgm:spPr/>
      <dgm:t>
        <a:bodyPr/>
        <a:lstStyle/>
        <a:p>
          <a:pPr rtl="1"/>
          <a:endParaRPr lang="he-IL"/>
        </a:p>
      </dgm:t>
    </dgm:pt>
    <dgm:pt modelId="{A5A9E41F-43BA-49C7-B012-F1EF0C83DDCC}">
      <dgm:prSet/>
      <dgm:spPr/>
      <dgm:t>
        <a:bodyPr/>
        <a:lstStyle/>
        <a:p>
          <a:pPr rtl="1"/>
          <a:endParaRPr lang="he-IL"/>
        </a:p>
      </dgm:t>
    </dgm:pt>
    <dgm:pt modelId="{1959737F-13B9-47C9-865E-0D41C1C69FCA}" type="parTrans" cxnId="{6AB5010C-A214-444B-9272-0D573EE9B11C}">
      <dgm:prSet/>
      <dgm:spPr/>
      <dgm:t>
        <a:bodyPr/>
        <a:lstStyle/>
        <a:p>
          <a:pPr rtl="1"/>
          <a:endParaRPr lang="he-IL"/>
        </a:p>
      </dgm:t>
    </dgm:pt>
    <dgm:pt modelId="{B9A97C3D-57A2-4424-85AC-A5E5613F031E}" type="sibTrans" cxnId="{6AB5010C-A214-444B-9272-0D573EE9B11C}">
      <dgm:prSet/>
      <dgm:spPr/>
      <dgm:t>
        <a:bodyPr/>
        <a:lstStyle/>
        <a:p>
          <a:pPr rtl="1"/>
          <a:endParaRPr lang="he-IL"/>
        </a:p>
      </dgm:t>
    </dgm:pt>
    <dgm:pt modelId="{BFD7BA2B-65F3-4D04-A1DE-1C999DA867B9}">
      <dgm:prSet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ביצית מבשילה בתוך זקיק בשחלה </a:t>
          </a:r>
          <a:r>
            <a:rPr lang="he-IL" sz="2400" b="1" dirty="0" err="1">
              <a:cs typeface="+mj-cs"/>
            </a:rPr>
            <a:t>– כ</a:t>
          </a:r>
          <a:r>
            <a:rPr lang="he-IL" sz="2400" b="1" dirty="0">
              <a:cs typeface="+mj-cs"/>
            </a:rPr>
            <a:t>אשר היא מוכנה היא מתנתקת ועוברת לחצוצרה </a:t>
          </a:r>
        </a:p>
      </dgm:t>
    </dgm:pt>
    <dgm:pt modelId="{FE18F6C4-A6AB-487D-B694-34D0FB265482}" type="parTrans" cxnId="{594065C5-A71E-4862-BC23-43B6D2645521}">
      <dgm:prSet/>
      <dgm:spPr/>
      <dgm:t>
        <a:bodyPr/>
        <a:lstStyle/>
        <a:p>
          <a:pPr rtl="1"/>
          <a:endParaRPr lang="he-IL"/>
        </a:p>
      </dgm:t>
    </dgm:pt>
    <dgm:pt modelId="{095CB666-D8F6-4EDD-994B-07F4F2A7E3B6}" type="sibTrans" cxnId="{594065C5-A71E-4862-BC23-43B6D2645521}">
      <dgm:prSet/>
      <dgm:spPr/>
      <dgm:t>
        <a:bodyPr/>
        <a:lstStyle/>
        <a:p>
          <a:pPr rtl="1"/>
          <a:endParaRPr lang="he-IL"/>
        </a:p>
      </dgm:t>
    </dgm:pt>
    <dgm:pt modelId="{364756E9-2DB9-4974-AFE8-B6C2E17742CA}" type="pres">
      <dgm:prSet presAssocID="{77452B5A-91DA-47F7-B99B-00926A725CA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61149C09-808A-4CB6-BC5A-E6F3AF47E072}" type="pres">
      <dgm:prSet presAssocID="{A5A9E41F-43BA-49C7-B012-F1EF0C83DDCC}" presName="composite" presStyleCnt="0"/>
      <dgm:spPr/>
    </dgm:pt>
    <dgm:pt modelId="{684187FA-1CEE-4D82-A8A4-783BD2A77711}" type="pres">
      <dgm:prSet presAssocID="{A5A9E41F-43BA-49C7-B012-F1EF0C83DDCC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E393C2D-600F-4338-AD00-72F446E1AA94}" type="pres">
      <dgm:prSet presAssocID="{A5A9E41F-43BA-49C7-B012-F1EF0C83DDCC}" presName="descendantText" presStyleLbl="alignAcc1" presStyleIdx="0" presStyleCnt="6" custLinFactNeighborY="4978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4C84F3F-362B-4D86-889C-831E17A42A0C}" type="pres">
      <dgm:prSet presAssocID="{B9A97C3D-57A2-4424-85AC-A5E5613F031E}" presName="sp" presStyleCnt="0"/>
      <dgm:spPr/>
    </dgm:pt>
    <dgm:pt modelId="{F91E4145-23FB-434C-BE21-BCD53E7CB410}" type="pres">
      <dgm:prSet presAssocID="{998D7292-A6C9-4D1A-8AA7-5D102D7E08A9}" presName="composite" presStyleCnt="0"/>
      <dgm:spPr/>
    </dgm:pt>
    <dgm:pt modelId="{192831B1-29C1-46AD-A0CB-266FCBF73B05}" type="pres">
      <dgm:prSet presAssocID="{998D7292-A6C9-4D1A-8AA7-5D102D7E08A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737032A-D0A2-4B79-BB8A-874D9F7490E8}" type="pres">
      <dgm:prSet presAssocID="{998D7292-A6C9-4D1A-8AA7-5D102D7E08A9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E858A0A-C47B-4E2A-80AA-7465067A1588}" type="pres">
      <dgm:prSet presAssocID="{EC6BFE33-371F-4EC5-A64D-E653332B6B66}" presName="sp" presStyleCnt="0"/>
      <dgm:spPr/>
    </dgm:pt>
    <dgm:pt modelId="{9A22ED4A-B02F-4DEA-AAE7-5D984BC692C7}" type="pres">
      <dgm:prSet presAssocID="{901776EC-D4E2-4218-BE9D-D2261AF69C6E}" presName="composite" presStyleCnt="0"/>
      <dgm:spPr/>
    </dgm:pt>
    <dgm:pt modelId="{2E030D97-A896-45C6-8355-D81850B9550D}" type="pres">
      <dgm:prSet presAssocID="{901776EC-D4E2-4218-BE9D-D2261AF69C6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8D1493A-2E13-4361-B626-ED3CA1B58F9C}" type="pres">
      <dgm:prSet presAssocID="{901776EC-D4E2-4218-BE9D-D2261AF69C6E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A93F0399-DC63-48F7-84D4-BE36CFD88EF8}" type="pres">
      <dgm:prSet presAssocID="{4E9642A8-6C54-4C0B-9068-F3B6D3D821A5}" presName="sp" presStyleCnt="0"/>
      <dgm:spPr/>
    </dgm:pt>
    <dgm:pt modelId="{1C981E77-CCAC-4915-AD62-7886D30766C0}" type="pres">
      <dgm:prSet presAssocID="{2D6FE436-A6C2-43AB-BA39-5EB79E6855D0}" presName="composite" presStyleCnt="0"/>
      <dgm:spPr/>
    </dgm:pt>
    <dgm:pt modelId="{85239787-CFC9-4FDD-A026-19C6E753F215}" type="pres">
      <dgm:prSet presAssocID="{2D6FE436-A6C2-43AB-BA39-5EB79E6855D0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779B1E54-4BF5-4C3A-BC5E-92D0B37D9805}" type="pres">
      <dgm:prSet presAssocID="{2D6FE436-A6C2-43AB-BA39-5EB79E6855D0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875DBAB9-0860-451A-B80B-659EE5BED379}" type="pres">
      <dgm:prSet presAssocID="{5DD1449A-12BA-4652-B3BA-82944BC6312B}" presName="sp" presStyleCnt="0"/>
      <dgm:spPr/>
    </dgm:pt>
    <dgm:pt modelId="{E7C2B750-D561-411E-8784-B3F4E9DE6EB9}" type="pres">
      <dgm:prSet presAssocID="{A4471A92-88A6-425D-B9E2-89F5A0CC5ED3}" presName="composite" presStyleCnt="0"/>
      <dgm:spPr/>
    </dgm:pt>
    <dgm:pt modelId="{1B5A6297-22D3-4E31-B915-F5BB3887ED30}" type="pres">
      <dgm:prSet presAssocID="{A4471A92-88A6-425D-B9E2-89F5A0CC5ED3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DBA2753-3FCF-40D8-BDC7-4C4E84D01FDE}" type="pres">
      <dgm:prSet presAssocID="{A4471A92-88A6-425D-B9E2-89F5A0CC5ED3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EABA4686-C4EF-427C-A834-50FE008D95DD}" type="pres">
      <dgm:prSet presAssocID="{EC9A8FA5-5C37-4A1C-89A5-E16A02ADB1CC}" presName="sp" presStyleCnt="0"/>
      <dgm:spPr/>
    </dgm:pt>
    <dgm:pt modelId="{F382BAA2-058C-4BA6-BB94-6BC9F441F96E}" type="pres">
      <dgm:prSet presAssocID="{9168363E-B613-460A-BBAB-975984EBE3BD}" presName="composite" presStyleCnt="0"/>
      <dgm:spPr/>
    </dgm:pt>
    <dgm:pt modelId="{53CCE276-807D-4579-9C42-7ACD359DE26F}" type="pres">
      <dgm:prSet presAssocID="{9168363E-B613-460A-BBAB-975984EBE3BD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53299CE9-92C3-4BD9-8A3B-3478B388B070}" type="pres">
      <dgm:prSet presAssocID="{9168363E-B613-460A-BBAB-975984EBE3BD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6AB5010C-A214-444B-9272-0D573EE9B11C}" srcId="{77452B5A-91DA-47F7-B99B-00926A725CA1}" destId="{A5A9E41F-43BA-49C7-B012-F1EF0C83DDCC}" srcOrd="0" destOrd="0" parTransId="{1959737F-13B9-47C9-865E-0D41C1C69FCA}" sibTransId="{B9A97C3D-57A2-4424-85AC-A5E5613F031E}"/>
    <dgm:cxn modelId="{A218EEFF-7F85-4BE7-ABA6-B2350CBFE8CD}" srcId="{2D6FE436-A6C2-43AB-BA39-5EB79E6855D0}" destId="{60556008-D751-4AA2-9DA3-551D8836A149}" srcOrd="0" destOrd="0" parTransId="{35146D6E-4EBB-4507-824B-38816B2DC55E}" sibTransId="{4E107070-C725-4A9A-B6B0-BFF4AFCD9FEA}"/>
    <dgm:cxn modelId="{D6B1D22B-FF49-4C98-BF05-967CB662E2FF}" type="presOf" srcId="{9168363E-B613-460A-BBAB-975984EBE3BD}" destId="{53CCE276-807D-4579-9C42-7ACD359DE26F}" srcOrd="0" destOrd="0" presId="urn:microsoft.com/office/officeart/2005/8/layout/chevron2"/>
    <dgm:cxn modelId="{54274E29-2F68-4007-86E5-BBB65D590DC2}" srcId="{77452B5A-91DA-47F7-B99B-00926A725CA1}" destId="{A4471A92-88A6-425D-B9E2-89F5A0CC5ED3}" srcOrd="4" destOrd="0" parTransId="{1B91DC32-187E-4A01-A893-07A1C318F535}" sibTransId="{EC9A8FA5-5C37-4A1C-89A5-E16A02ADB1CC}"/>
    <dgm:cxn modelId="{CBA9F725-4F0E-4273-A7B1-491111D1D75A}" type="presOf" srcId="{901776EC-D4E2-4218-BE9D-D2261AF69C6E}" destId="{2E030D97-A896-45C6-8355-D81850B9550D}" srcOrd="0" destOrd="0" presId="urn:microsoft.com/office/officeart/2005/8/layout/chevron2"/>
    <dgm:cxn modelId="{7D5E76FC-0952-4101-8EC4-AC12B2E0EA7F}" type="presOf" srcId="{D8898C4B-2E29-41FE-84D8-1F07D9B3CAAB}" destId="{98D1493A-2E13-4361-B626-ED3CA1B58F9C}" srcOrd="0" destOrd="0" presId="urn:microsoft.com/office/officeart/2005/8/layout/chevron2"/>
    <dgm:cxn modelId="{35EB2216-9072-44DC-9A57-A9EE06007BCB}" type="presOf" srcId="{2D6FE436-A6C2-43AB-BA39-5EB79E6855D0}" destId="{85239787-CFC9-4FDD-A026-19C6E753F215}" srcOrd="0" destOrd="0" presId="urn:microsoft.com/office/officeart/2005/8/layout/chevron2"/>
    <dgm:cxn modelId="{D630D6BF-72D3-48B7-B4F9-085560DD19A3}" srcId="{998D7292-A6C9-4D1A-8AA7-5D102D7E08A9}" destId="{43BEA75B-EAB9-40CD-8865-E9983A343F2C}" srcOrd="0" destOrd="0" parTransId="{654D7FEC-CC30-477D-AB34-A07956C34868}" sibTransId="{05C91369-4A64-4327-B760-00C0B650DC68}"/>
    <dgm:cxn modelId="{FA1D6CE9-8820-41A9-A550-5A4370C6C34F}" srcId="{77452B5A-91DA-47F7-B99B-00926A725CA1}" destId="{901776EC-D4E2-4218-BE9D-D2261AF69C6E}" srcOrd="2" destOrd="0" parTransId="{0C17CFCD-1BFC-401B-95DC-1B92521A072D}" sibTransId="{4E9642A8-6C54-4C0B-9068-F3B6D3D821A5}"/>
    <dgm:cxn modelId="{D48C00E3-CAB6-4F70-A89B-6470BD507FD2}" srcId="{77452B5A-91DA-47F7-B99B-00926A725CA1}" destId="{998D7292-A6C9-4D1A-8AA7-5D102D7E08A9}" srcOrd="1" destOrd="0" parTransId="{66E1F5FB-E99A-4DA8-9A8E-316B4D3590FE}" sibTransId="{EC6BFE33-371F-4EC5-A64D-E653332B6B66}"/>
    <dgm:cxn modelId="{EFC2607E-CE82-4C10-8195-DAC109F65CCD}" type="presOf" srcId="{998D7292-A6C9-4D1A-8AA7-5D102D7E08A9}" destId="{192831B1-29C1-46AD-A0CB-266FCBF73B05}" srcOrd="0" destOrd="0" presId="urn:microsoft.com/office/officeart/2005/8/layout/chevron2"/>
    <dgm:cxn modelId="{594065C5-A71E-4862-BC23-43B6D2645521}" srcId="{A5A9E41F-43BA-49C7-B012-F1EF0C83DDCC}" destId="{BFD7BA2B-65F3-4D04-A1DE-1C999DA867B9}" srcOrd="0" destOrd="0" parTransId="{FE18F6C4-A6AB-487D-B694-34D0FB265482}" sibTransId="{095CB666-D8F6-4EDD-994B-07F4F2A7E3B6}"/>
    <dgm:cxn modelId="{A1C0A304-BC91-4DCC-845A-57AEB2586633}" type="presOf" srcId="{60556008-D751-4AA2-9DA3-551D8836A149}" destId="{779B1E54-4BF5-4C3A-BC5E-92D0B37D9805}" srcOrd="0" destOrd="0" presId="urn:microsoft.com/office/officeart/2005/8/layout/chevron2"/>
    <dgm:cxn modelId="{6D04BA71-9FD4-49B8-A70D-09A6100C4B91}" srcId="{A4471A92-88A6-425D-B9E2-89F5A0CC5ED3}" destId="{6B4E546F-D940-4D48-9F90-CC60CFEEBFC0}" srcOrd="0" destOrd="0" parTransId="{71B31130-BFB5-4F81-AAE3-54E045E77AB8}" sibTransId="{6C2CC884-5246-4BCA-ACB7-F673AE80E442}"/>
    <dgm:cxn modelId="{1EBBFE18-6546-49C6-B4FE-59070D314B7A}" type="presOf" srcId="{77452B5A-91DA-47F7-B99B-00926A725CA1}" destId="{364756E9-2DB9-4974-AFE8-B6C2E17742CA}" srcOrd="0" destOrd="0" presId="urn:microsoft.com/office/officeart/2005/8/layout/chevron2"/>
    <dgm:cxn modelId="{212AC452-A3F8-40C8-B6EE-358A8C9C9574}" type="presOf" srcId="{A5A9E41F-43BA-49C7-B012-F1EF0C83DDCC}" destId="{684187FA-1CEE-4D82-A8A4-783BD2A77711}" srcOrd="0" destOrd="0" presId="urn:microsoft.com/office/officeart/2005/8/layout/chevron2"/>
    <dgm:cxn modelId="{F248A9F9-D44D-4FBC-AF94-F63ED10AC856}" srcId="{901776EC-D4E2-4218-BE9D-D2261AF69C6E}" destId="{D8898C4B-2E29-41FE-84D8-1F07D9B3CAAB}" srcOrd="0" destOrd="0" parTransId="{E373CDC9-D70E-4B3C-A68F-DA7F7ADAE13F}" sibTransId="{A6D74F12-3436-491E-A936-28BB04B58EE1}"/>
    <dgm:cxn modelId="{ECEB2D36-8C59-4C28-BA3F-50E9B7BAB115}" type="presOf" srcId="{6B4E546F-D940-4D48-9F90-CC60CFEEBFC0}" destId="{4DBA2753-3FCF-40D8-BDC7-4C4E84D01FDE}" srcOrd="0" destOrd="0" presId="urn:microsoft.com/office/officeart/2005/8/layout/chevron2"/>
    <dgm:cxn modelId="{D39710EE-C115-457E-A635-EEDDD7746BAB}" type="presOf" srcId="{BFD7BA2B-65F3-4D04-A1DE-1C999DA867B9}" destId="{9E393C2D-600F-4338-AD00-72F446E1AA94}" srcOrd="0" destOrd="0" presId="urn:microsoft.com/office/officeart/2005/8/layout/chevron2"/>
    <dgm:cxn modelId="{0B2CE822-1B12-43BD-8EE5-5C27C807CDAA}" type="presOf" srcId="{9D20F8D8-7EBB-409D-B9A0-A982B243848B}" destId="{53299CE9-92C3-4BD9-8A3B-3478B388B070}" srcOrd="0" destOrd="0" presId="urn:microsoft.com/office/officeart/2005/8/layout/chevron2"/>
    <dgm:cxn modelId="{A94C1E1C-2D9E-403B-96E9-FDC87069429F}" srcId="{77452B5A-91DA-47F7-B99B-00926A725CA1}" destId="{2D6FE436-A6C2-43AB-BA39-5EB79E6855D0}" srcOrd="3" destOrd="0" parTransId="{4F003A3F-889B-42BE-88F5-478839ACF28E}" sibTransId="{5DD1449A-12BA-4652-B3BA-82944BC6312B}"/>
    <dgm:cxn modelId="{8FA82F68-6721-4C52-9C19-4EF83BAB53DB}" srcId="{9168363E-B613-460A-BBAB-975984EBE3BD}" destId="{9D20F8D8-7EBB-409D-B9A0-A982B243848B}" srcOrd="0" destOrd="0" parTransId="{4567D9E4-3B3C-44E5-B4A2-04AA59D55425}" sibTransId="{65997906-C1F7-47B1-816E-A581E503B9E2}"/>
    <dgm:cxn modelId="{95E48CC3-10DD-4BB4-856B-BB2BB0F83DFC}" type="presOf" srcId="{43BEA75B-EAB9-40CD-8865-E9983A343F2C}" destId="{9737032A-D0A2-4B79-BB8A-874D9F7490E8}" srcOrd="0" destOrd="0" presId="urn:microsoft.com/office/officeart/2005/8/layout/chevron2"/>
    <dgm:cxn modelId="{3D842124-A991-414E-BAD5-BEFCEA89B6DB}" srcId="{77452B5A-91DA-47F7-B99B-00926A725CA1}" destId="{9168363E-B613-460A-BBAB-975984EBE3BD}" srcOrd="5" destOrd="0" parTransId="{5BAC40B9-7149-4D67-A1B4-8D82F140618B}" sibTransId="{9D572457-040E-454D-969F-FD64AD05AA0B}"/>
    <dgm:cxn modelId="{F5028A08-91E8-49BF-A36B-349DE230BE36}" type="presOf" srcId="{A4471A92-88A6-425D-B9E2-89F5A0CC5ED3}" destId="{1B5A6297-22D3-4E31-B915-F5BB3887ED30}" srcOrd="0" destOrd="0" presId="urn:microsoft.com/office/officeart/2005/8/layout/chevron2"/>
    <dgm:cxn modelId="{B30DF5ED-993D-46F1-B9A7-9EDF0CD20566}" type="presParOf" srcId="{364756E9-2DB9-4974-AFE8-B6C2E17742CA}" destId="{61149C09-808A-4CB6-BC5A-E6F3AF47E072}" srcOrd="0" destOrd="0" presId="urn:microsoft.com/office/officeart/2005/8/layout/chevron2"/>
    <dgm:cxn modelId="{73279E8F-F7FD-41B7-9157-69E56CE0259D}" type="presParOf" srcId="{61149C09-808A-4CB6-BC5A-E6F3AF47E072}" destId="{684187FA-1CEE-4D82-A8A4-783BD2A77711}" srcOrd="0" destOrd="0" presId="urn:microsoft.com/office/officeart/2005/8/layout/chevron2"/>
    <dgm:cxn modelId="{9B185870-93C6-47FD-8F1B-31AFBAC71F7E}" type="presParOf" srcId="{61149C09-808A-4CB6-BC5A-E6F3AF47E072}" destId="{9E393C2D-600F-4338-AD00-72F446E1AA94}" srcOrd="1" destOrd="0" presId="urn:microsoft.com/office/officeart/2005/8/layout/chevron2"/>
    <dgm:cxn modelId="{5D1492E0-F5E8-4FFB-818A-7E652E26F1BA}" type="presParOf" srcId="{364756E9-2DB9-4974-AFE8-B6C2E17742CA}" destId="{94C84F3F-362B-4D86-889C-831E17A42A0C}" srcOrd="1" destOrd="0" presId="urn:microsoft.com/office/officeart/2005/8/layout/chevron2"/>
    <dgm:cxn modelId="{A16B798C-A530-4608-A802-6A547505B8BF}" type="presParOf" srcId="{364756E9-2DB9-4974-AFE8-B6C2E17742CA}" destId="{F91E4145-23FB-434C-BE21-BCD53E7CB410}" srcOrd="2" destOrd="0" presId="urn:microsoft.com/office/officeart/2005/8/layout/chevron2"/>
    <dgm:cxn modelId="{69104E44-F3FA-46D2-BC93-704F34F8CCD8}" type="presParOf" srcId="{F91E4145-23FB-434C-BE21-BCD53E7CB410}" destId="{192831B1-29C1-46AD-A0CB-266FCBF73B05}" srcOrd="0" destOrd="0" presId="urn:microsoft.com/office/officeart/2005/8/layout/chevron2"/>
    <dgm:cxn modelId="{BBAA97BC-8845-4261-B8E2-56AE908303B2}" type="presParOf" srcId="{F91E4145-23FB-434C-BE21-BCD53E7CB410}" destId="{9737032A-D0A2-4B79-BB8A-874D9F7490E8}" srcOrd="1" destOrd="0" presId="urn:microsoft.com/office/officeart/2005/8/layout/chevron2"/>
    <dgm:cxn modelId="{54F27207-2EC1-4ED1-8ADB-8DBEE7E77267}" type="presParOf" srcId="{364756E9-2DB9-4974-AFE8-B6C2E17742CA}" destId="{CE858A0A-C47B-4E2A-80AA-7465067A1588}" srcOrd="3" destOrd="0" presId="urn:microsoft.com/office/officeart/2005/8/layout/chevron2"/>
    <dgm:cxn modelId="{3987E12F-82D1-49FA-8AD4-29E379585C34}" type="presParOf" srcId="{364756E9-2DB9-4974-AFE8-B6C2E17742CA}" destId="{9A22ED4A-B02F-4DEA-AAE7-5D984BC692C7}" srcOrd="4" destOrd="0" presId="urn:microsoft.com/office/officeart/2005/8/layout/chevron2"/>
    <dgm:cxn modelId="{E28389C8-AAC7-4D86-BC24-267B4D88B063}" type="presParOf" srcId="{9A22ED4A-B02F-4DEA-AAE7-5D984BC692C7}" destId="{2E030D97-A896-45C6-8355-D81850B9550D}" srcOrd="0" destOrd="0" presId="urn:microsoft.com/office/officeart/2005/8/layout/chevron2"/>
    <dgm:cxn modelId="{018AC6FA-3D2B-45BB-AEE1-E854216AB345}" type="presParOf" srcId="{9A22ED4A-B02F-4DEA-AAE7-5D984BC692C7}" destId="{98D1493A-2E13-4361-B626-ED3CA1B58F9C}" srcOrd="1" destOrd="0" presId="urn:microsoft.com/office/officeart/2005/8/layout/chevron2"/>
    <dgm:cxn modelId="{F978CE19-CF99-4163-BF6A-F2E863894E9F}" type="presParOf" srcId="{364756E9-2DB9-4974-AFE8-B6C2E17742CA}" destId="{A93F0399-DC63-48F7-84D4-BE36CFD88EF8}" srcOrd="5" destOrd="0" presId="urn:microsoft.com/office/officeart/2005/8/layout/chevron2"/>
    <dgm:cxn modelId="{62A3B582-BA4E-4561-8114-D7918D1C353D}" type="presParOf" srcId="{364756E9-2DB9-4974-AFE8-B6C2E17742CA}" destId="{1C981E77-CCAC-4915-AD62-7886D30766C0}" srcOrd="6" destOrd="0" presId="urn:microsoft.com/office/officeart/2005/8/layout/chevron2"/>
    <dgm:cxn modelId="{658D7248-3460-4963-897D-B3704A039A71}" type="presParOf" srcId="{1C981E77-CCAC-4915-AD62-7886D30766C0}" destId="{85239787-CFC9-4FDD-A026-19C6E753F215}" srcOrd="0" destOrd="0" presId="urn:microsoft.com/office/officeart/2005/8/layout/chevron2"/>
    <dgm:cxn modelId="{F7BC3BA2-B0E4-4D77-B126-833FEF24368A}" type="presParOf" srcId="{1C981E77-CCAC-4915-AD62-7886D30766C0}" destId="{779B1E54-4BF5-4C3A-BC5E-92D0B37D9805}" srcOrd="1" destOrd="0" presId="urn:microsoft.com/office/officeart/2005/8/layout/chevron2"/>
    <dgm:cxn modelId="{450E91B2-9D4C-4828-8D36-09F2C2D6ADB6}" type="presParOf" srcId="{364756E9-2DB9-4974-AFE8-B6C2E17742CA}" destId="{875DBAB9-0860-451A-B80B-659EE5BED379}" srcOrd="7" destOrd="0" presId="urn:microsoft.com/office/officeart/2005/8/layout/chevron2"/>
    <dgm:cxn modelId="{4471A0D9-629D-4CF9-9E8C-030CB0CD95DA}" type="presParOf" srcId="{364756E9-2DB9-4974-AFE8-B6C2E17742CA}" destId="{E7C2B750-D561-411E-8784-B3F4E9DE6EB9}" srcOrd="8" destOrd="0" presId="urn:microsoft.com/office/officeart/2005/8/layout/chevron2"/>
    <dgm:cxn modelId="{CDE01000-0528-4968-990B-2EA8648F521D}" type="presParOf" srcId="{E7C2B750-D561-411E-8784-B3F4E9DE6EB9}" destId="{1B5A6297-22D3-4E31-B915-F5BB3887ED30}" srcOrd="0" destOrd="0" presId="urn:microsoft.com/office/officeart/2005/8/layout/chevron2"/>
    <dgm:cxn modelId="{31C525FC-3397-476E-B39D-F9CE14668952}" type="presParOf" srcId="{E7C2B750-D561-411E-8784-B3F4E9DE6EB9}" destId="{4DBA2753-3FCF-40D8-BDC7-4C4E84D01FDE}" srcOrd="1" destOrd="0" presId="urn:microsoft.com/office/officeart/2005/8/layout/chevron2"/>
    <dgm:cxn modelId="{EE960DA1-5C06-43D0-9906-70E975B12979}" type="presParOf" srcId="{364756E9-2DB9-4974-AFE8-B6C2E17742CA}" destId="{EABA4686-C4EF-427C-A834-50FE008D95DD}" srcOrd="9" destOrd="0" presId="urn:microsoft.com/office/officeart/2005/8/layout/chevron2"/>
    <dgm:cxn modelId="{991D0AB8-E8C3-4C7C-8AC0-EC41C4F690B0}" type="presParOf" srcId="{364756E9-2DB9-4974-AFE8-B6C2E17742CA}" destId="{F382BAA2-058C-4BA6-BB94-6BC9F441F96E}" srcOrd="10" destOrd="0" presId="urn:microsoft.com/office/officeart/2005/8/layout/chevron2"/>
    <dgm:cxn modelId="{13687FF0-8D68-4D11-90FB-25B18D2E18B2}" type="presParOf" srcId="{F382BAA2-058C-4BA6-BB94-6BC9F441F96E}" destId="{53CCE276-807D-4579-9C42-7ACD359DE26F}" srcOrd="0" destOrd="0" presId="urn:microsoft.com/office/officeart/2005/8/layout/chevron2"/>
    <dgm:cxn modelId="{AE9E8F0C-7492-4DC2-8F0C-D4CBD54BADB4}" type="presParOf" srcId="{F382BAA2-058C-4BA6-BB94-6BC9F441F96E}" destId="{53299CE9-92C3-4BD9-8A3B-3478B388B0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187FA-1CEE-4D82-A8A4-783BD2A77711}">
      <dsp:nvSpPr>
        <dsp:cNvPr id="0" name=""/>
        <dsp:cNvSpPr/>
      </dsp:nvSpPr>
      <dsp:spPr>
        <a:xfrm rot="5400000">
          <a:off x="-120988" y="125132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600" kern="1200"/>
        </a:p>
      </dsp:txBody>
      <dsp:txXfrm rot="-5400000">
        <a:off x="0" y="286450"/>
        <a:ext cx="564612" cy="241976"/>
      </dsp:txXfrm>
    </dsp:sp>
    <dsp:sp modelId="{9E393C2D-600F-4338-AD00-72F446E1AA94}">
      <dsp:nvSpPr>
        <dsp:cNvPr id="0" name=""/>
        <dsp:cNvSpPr/>
      </dsp:nvSpPr>
      <dsp:spPr>
        <a:xfrm rot="5400000">
          <a:off x="5862165" y="-5267309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400" b="1" kern="1200" dirty="0">
              <a:cs typeface="+mj-cs"/>
            </a:rPr>
            <a:t>ביצית מבשילה בתוך זקיק בשחלה </a:t>
          </a:r>
          <a:r>
            <a:rPr lang="he-IL" sz="2400" b="1" kern="1200" dirty="0" err="1">
              <a:cs typeface="+mj-cs"/>
            </a:rPr>
            <a:t>– כ</a:t>
          </a:r>
          <a:r>
            <a:rPr lang="he-IL" sz="2400" b="1" kern="1200" dirty="0">
              <a:cs typeface="+mj-cs"/>
            </a:rPr>
            <a:t>אשר היא מוכנה היא מתנתקת ועוברת לחצוצרה </a:t>
          </a:r>
        </a:p>
      </dsp:txBody>
      <dsp:txXfrm rot="-5400000">
        <a:off x="564613" y="55836"/>
        <a:ext cx="11093795" cy="473096"/>
      </dsp:txXfrm>
    </dsp:sp>
    <dsp:sp modelId="{192831B1-29C1-46AD-A0CB-266FCBF73B05}">
      <dsp:nvSpPr>
        <dsp:cNvPr id="0" name=""/>
        <dsp:cNvSpPr/>
      </dsp:nvSpPr>
      <dsp:spPr>
        <a:xfrm rot="5400000">
          <a:off x="-120988" y="832424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-286716"/>
                <a:satOff val="-6909"/>
                <a:lumOff val="-4157"/>
                <a:alphaOff val="0"/>
              </a:schemeClr>
            </a:gs>
            <a:gs pos="90000">
              <a:schemeClr val="accent2">
                <a:hueOff val="-286716"/>
                <a:satOff val="-6909"/>
                <a:lumOff val="-4157"/>
                <a:alphaOff val="0"/>
                <a:shade val="100000"/>
                <a:satMod val="105000"/>
              </a:schemeClr>
            </a:gs>
            <a:gs pos="100000">
              <a:schemeClr val="accent2">
                <a:hueOff val="-286716"/>
                <a:satOff val="-6909"/>
                <a:lumOff val="-4157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-286716"/>
              <a:satOff val="-6909"/>
              <a:lumOff val="-415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/>
        </a:p>
      </dsp:txBody>
      <dsp:txXfrm rot="-5400000">
        <a:off x="0" y="993742"/>
        <a:ext cx="564612" cy="241976"/>
      </dsp:txXfrm>
    </dsp:sp>
    <dsp:sp modelId="{9737032A-D0A2-4B79-BB8A-874D9F7490E8}">
      <dsp:nvSpPr>
        <dsp:cNvPr id="0" name=""/>
        <dsp:cNvSpPr/>
      </dsp:nvSpPr>
      <dsp:spPr>
        <a:xfrm rot="5400000">
          <a:off x="5862165" y="-4586116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286716"/>
              <a:satOff val="-6909"/>
              <a:lumOff val="-4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400" b="1" kern="1200" dirty="0">
              <a:cs typeface="+mj-cs"/>
            </a:rPr>
            <a:t>תאי זרע מגיעים לביצית– רק אחד חודר אליה.</a:t>
          </a:r>
        </a:p>
      </dsp:txBody>
      <dsp:txXfrm rot="-5400000">
        <a:off x="564613" y="737029"/>
        <a:ext cx="11093795" cy="473096"/>
      </dsp:txXfrm>
    </dsp:sp>
    <dsp:sp modelId="{2E030D97-A896-45C6-8355-D81850B9550D}">
      <dsp:nvSpPr>
        <dsp:cNvPr id="0" name=""/>
        <dsp:cNvSpPr/>
      </dsp:nvSpPr>
      <dsp:spPr>
        <a:xfrm rot="5400000">
          <a:off x="-120988" y="1539716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-573433"/>
                <a:satOff val="-13818"/>
                <a:lumOff val="-8314"/>
                <a:alphaOff val="0"/>
              </a:schemeClr>
            </a:gs>
            <a:gs pos="90000">
              <a:schemeClr val="accent2">
                <a:hueOff val="-573433"/>
                <a:satOff val="-13818"/>
                <a:lumOff val="-8314"/>
                <a:alphaOff val="0"/>
                <a:shade val="100000"/>
                <a:satMod val="105000"/>
              </a:schemeClr>
            </a:gs>
            <a:gs pos="100000">
              <a:schemeClr val="accent2">
                <a:hueOff val="-573433"/>
                <a:satOff val="-13818"/>
                <a:lumOff val="-8314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-573433"/>
              <a:satOff val="-13818"/>
              <a:lumOff val="-831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/>
        </a:p>
      </dsp:txBody>
      <dsp:txXfrm rot="-5400000">
        <a:off x="0" y="1701034"/>
        <a:ext cx="564612" cy="241976"/>
      </dsp:txXfrm>
    </dsp:sp>
    <dsp:sp modelId="{98D1493A-2E13-4361-B626-ED3CA1B58F9C}">
      <dsp:nvSpPr>
        <dsp:cNvPr id="0" name=""/>
        <dsp:cNvSpPr/>
      </dsp:nvSpPr>
      <dsp:spPr>
        <a:xfrm rot="5400000">
          <a:off x="5862165" y="-3878824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573433"/>
              <a:satOff val="-13818"/>
              <a:lumOff val="-8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400" b="1" kern="1200" dirty="0">
              <a:cs typeface="+mj-cs"/>
            </a:rPr>
            <a:t>היווצרות קרום המונע כניסת תאי זרע נוספים (לתוך הביצית חודר רק הגרעין, הזנב נושר ומתנוון).</a:t>
          </a:r>
        </a:p>
      </dsp:txBody>
      <dsp:txXfrm rot="-5400000">
        <a:off x="564613" y="1444321"/>
        <a:ext cx="11093795" cy="473096"/>
      </dsp:txXfrm>
    </dsp:sp>
    <dsp:sp modelId="{85239787-CFC9-4FDD-A026-19C6E753F215}">
      <dsp:nvSpPr>
        <dsp:cNvPr id="0" name=""/>
        <dsp:cNvSpPr/>
      </dsp:nvSpPr>
      <dsp:spPr>
        <a:xfrm rot="5400000">
          <a:off x="-120988" y="2247008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-860149"/>
                <a:satOff val="-20726"/>
                <a:lumOff val="-12471"/>
                <a:alphaOff val="0"/>
              </a:schemeClr>
            </a:gs>
            <a:gs pos="90000">
              <a:schemeClr val="accent2">
                <a:hueOff val="-860149"/>
                <a:satOff val="-20726"/>
                <a:lumOff val="-12471"/>
                <a:alphaOff val="0"/>
                <a:shade val="100000"/>
                <a:satMod val="105000"/>
              </a:schemeClr>
            </a:gs>
            <a:gs pos="100000">
              <a:schemeClr val="accent2">
                <a:hueOff val="-860149"/>
                <a:satOff val="-20726"/>
                <a:lumOff val="-12471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-860149"/>
              <a:satOff val="-20726"/>
              <a:lumOff val="-1247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400" kern="1200" dirty="0"/>
        </a:p>
      </dsp:txBody>
      <dsp:txXfrm rot="-5400000">
        <a:off x="0" y="2408326"/>
        <a:ext cx="564612" cy="241976"/>
      </dsp:txXfrm>
    </dsp:sp>
    <dsp:sp modelId="{779B1E54-4BF5-4C3A-BC5E-92D0B37D9805}">
      <dsp:nvSpPr>
        <dsp:cNvPr id="0" name=""/>
        <dsp:cNvSpPr/>
      </dsp:nvSpPr>
      <dsp:spPr>
        <a:xfrm rot="5400000">
          <a:off x="5862165" y="-3171532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860149"/>
              <a:satOff val="-20726"/>
              <a:lumOff val="-12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400" b="1" kern="1200" dirty="0">
              <a:cs typeface="+mj-cs"/>
            </a:rPr>
            <a:t>הזרע בתוך הביצית מתחיל לתפוח ולנדוד לעבר גרעין הביצית והם נפגשים.</a:t>
          </a:r>
        </a:p>
      </dsp:txBody>
      <dsp:txXfrm rot="-5400000">
        <a:off x="564613" y="2151613"/>
        <a:ext cx="11093795" cy="473096"/>
      </dsp:txXfrm>
    </dsp:sp>
    <dsp:sp modelId="{1B5A6297-22D3-4E31-B915-F5BB3887ED30}">
      <dsp:nvSpPr>
        <dsp:cNvPr id="0" name=""/>
        <dsp:cNvSpPr/>
      </dsp:nvSpPr>
      <dsp:spPr>
        <a:xfrm rot="5400000">
          <a:off x="-120988" y="2954300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-1146866"/>
                <a:satOff val="-27635"/>
                <a:lumOff val="-16628"/>
                <a:alphaOff val="0"/>
              </a:schemeClr>
            </a:gs>
            <a:gs pos="90000">
              <a:schemeClr val="accent2">
                <a:hueOff val="-1146866"/>
                <a:satOff val="-27635"/>
                <a:lumOff val="-16628"/>
                <a:alphaOff val="0"/>
                <a:shade val="100000"/>
                <a:satMod val="105000"/>
              </a:schemeClr>
            </a:gs>
            <a:gs pos="100000">
              <a:schemeClr val="accent2">
                <a:hueOff val="-1146866"/>
                <a:satOff val="-27635"/>
                <a:lumOff val="-16628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-1146866"/>
              <a:satOff val="-27635"/>
              <a:lumOff val="-1662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600" kern="1200"/>
        </a:p>
      </dsp:txBody>
      <dsp:txXfrm rot="-5400000">
        <a:off x="0" y="3115618"/>
        <a:ext cx="564612" cy="241976"/>
      </dsp:txXfrm>
    </dsp:sp>
    <dsp:sp modelId="{4DBA2753-3FCF-40D8-BDC7-4C4E84D01FDE}">
      <dsp:nvSpPr>
        <dsp:cNvPr id="0" name=""/>
        <dsp:cNvSpPr/>
      </dsp:nvSpPr>
      <dsp:spPr>
        <a:xfrm rot="5400000">
          <a:off x="5862165" y="-2464240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1146866"/>
              <a:satOff val="-27635"/>
              <a:lumOff val="-16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000" b="1" kern="1200" dirty="0">
              <a:cs typeface="+mj-cs"/>
            </a:rPr>
            <a:t>קרומי הגרעינים נמסים/מתאחים ושניהם מתמזגים לגרעין אחד הנקרא </a:t>
          </a:r>
          <a:r>
            <a:rPr lang="he-IL" sz="2000" b="1" u="sng" kern="1200" dirty="0">
              <a:cs typeface="+mj-cs"/>
            </a:rPr>
            <a:t>זיגוטה</a:t>
          </a:r>
          <a:r>
            <a:rPr lang="he-IL" sz="2000" b="1" kern="1200" dirty="0">
              <a:cs typeface="+mj-cs"/>
            </a:rPr>
            <a:t> (תא ביצית מופרה).</a:t>
          </a:r>
        </a:p>
      </dsp:txBody>
      <dsp:txXfrm rot="-5400000">
        <a:off x="564613" y="2858905"/>
        <a:ext cx="11093795" cy="473096"/>
      </dsp:txXfrm>
    </dsp:sp>
    <dsp:sp modelId="{53CCE276-807D-4579-9C42-7ACD359DE26F}">
      <dsp:nvSpPr>
        <dsp:cNvPr id="0" name=""/>
        <dsp:cNvSpPr/>
      </dsp:nvSpPr>
      <dsp:spPr>
        <a:xfrm rot="5400000">
          <a:off x="-120988" y="3661593"/>
          <a:ext cx="806588" cy="564612"/>
        </a:xfrm>
        <a:prstGeom prst="chevron">
          <a:avLst/>
        </a:prstGeom>
        <a:gradFill rotWithShape="0">
          <a:gsLst>
            <a:gs pos="0">
              <a:schemeClr val="accent2">
                <a:hueOff val="-1433582"/>
                <a:satOff val="-34544"/>
                <a:lumOff val="-20785"/>
                <a:alphaOff val="0"/>
              </a:schemeClr>
            </a:gs>
            <a:gs pos="90000">
              <a:schemeClr val="accent2">
                <a:hueOff val="-1433582"/>
                <a:satOff val="-34544"/>
                <a:lumOff val="-20785"/>
                <a:alphaOff val="0"/>
                <a:shade val="100000"/>
                <a:satMod val="105000"/>
              </a:schemeClr>
            </a:gs>
            <a:gs pos="100000">
              <a:schemeClr val="accent2">
                <a:hueOff val="-1433582"/>
                <a:satOff val="-34544"/>
                <a:lumOff val="-20785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2">
              <a:hueOff val="-1433582"/>
              <a:satOff val="-34544"/>
              <a:lumOff val="-2078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e-IL" sz="1600" kern="1200"/>
        </a:p>
      </dsp:txBody>
      <dsp:txXfrm rot="-5400000">
        <a:off x="0" y="3822911"/>
        <a:ext cx="564612" cy="241976"/>
      </dsp:txXfrm>
    </dsp:sp>
    <dsp:sp modelId="{53299CE9-92C3-4BD9-8A3B-3478B388B070}">
      <dsp:nvSpPr>
        <dsp:cNvPr id="0" name=""/>
        <dsp:cNvSpPr/>
      </dsp:nvSpPr>
      <dsp:spPr>
        <a:xfrm rot="5400000">
          <a:off x="5862165" y="-1756948"/>
          <a:ext cx="524282" cy="111193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1433582"/>
              <a:satOff val="-34544"/>
              <a:lumOff val="-2078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000" b="1" kern="1200" dirty="0">
              <a:cs typeface="+mj-cs"/>
            </a:rPr>
            <a:t>הזיגוטה מתחילה להתחלק ונוצרים תאי גוף.</a:t>
          </a:r>
        </a:p>
      </dsp:txBody>
      <dsp:txXfrm rot="-5400000">
        <a:off x="564613" y="3566197"/>
        <a:ext cx="11093795" cy="473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8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638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928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8718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78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395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294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563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5709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6892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012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A3AD935-374B-4245-A1FE-B2F2B39DF67E}" type="datetimeFigureOut">
              <a:rPr lang="he-IL" smtClean="0"/>
              <a:t>י"א/חשון/תשפ"ב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97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r" defTabSz="914400" rtl="1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eran\Documents\&#1495;&#1511;&#1500;&#1488;&#1493;&#1514;\&#1499;&#1500;&#1489;&#1497;&#1501;\&#1505;&#1497;&#1512;&#1496;&#1493;&#1504;&#1497;&#1501;\Ovulation%20%20the%20menstrual%20cycle%20-%20Narrated%203D%20animation%20-%20YouTube.mov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eran\Documents\&#1495;&#1511;&#1500;&#1488;&#1493;&#1514;\&#1499;&#1500;&#1489;&#1497;&#1501;\&#1505;&#1497;&#1512;&#1496;&#1493;&#1504;&#1497;&#1501;\Dog%20Has%20Amazing%20Birth%20While%20Standing!!.mov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eran\Documents\&#1495;&#1511;&#1500;&#1488;&#1493;&#1514;\&#1499;&#1500;&#1489;&#1497;&#1501;\&#1505;&#1497;&#1512;&#1496;&#1493;&#1504;&#1497;&#1501;\How%20to%20Deliver%20Puppies.mov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eran\Documents\&#1495;&#1511;&#1500;&#1488;&#1493;&#1514;\&#1499;&#1500;&#1489;&#1497;&#1501;\&#1505;&#1497;&#1512;&#1496;&#1493;&#1504;&#1497;&#1501;\How%20Does%20Pregnancy%20Happen.mov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73294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</a:t>
            </a:r>
          </a:p>
        </p:txBody>
      </p:sp>
      <p:pic>
        <p:nvPicPr>
          <p:cNvPr id="1026" name="Picture 2" descr="Image result for ‫עובר‬‎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926" y="1597862"/>
            <a:ext cx="6482993" cy="484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76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53274" y="379231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קביעת המין (הזוויג)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401" t="36998" r="22770" b="10466"/>
          <a:stretch>
            <a:fillRect/>
          </a:stretch>
        </p:blipFill>
        <p:spPr bwMode="auto">
          <a:xfrm>
            <a:off x="1344301" y="1413941"/>
            <a:ext cx="9310000" cy="520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קבוצה 5"/>
          <p:cNvGrpSpPr/>
          <p:nvPr/>
        </p:nvGrpSpPr>
        <p:grpSpPr>
          <a:xfrm>
            <a:off x="10584815" y="326571"/>
            <a:ext cx="1250361" cy="1409020"/>
            <a:chOff x="2803525" y="1597025"/>
            <a:chExt cx="3554413" cy="4122738"/>
          </a:xfrm>
        </p:grpSpPr>
        <p:sp>
          <p:nvSpPr>
            <p:cNvPr id="7" name="טבעת 6"/>
            <p:cNvSpPr/>
            <p:nvPr/>
          </p:nvSpPr>
          <p:spPr>
            <a:xfrm>
              <a:off x="3248025" y="2381250"/>
              <a:ext cx="3109913" cy="3338513"/>
            </a:xfrm>
            <a:prstGeom prst="donut">
              <a:avLst>
                <a:gd name="adj" fmla="val 16056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8" name="חץ למעלה 7"/>
            <p:cNvSpPr/>
            <p:nvPr/>
          </p:nvSpPr>
          <p:spPr>
            <a:xfrm rot="19262870">
              <a:off x="2803525" y="1597025"/>
              <a:ext cx="1030288" cy="1616075"/>
            </a:xfrm>
            <a:prstGeom prst="upArrow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  <p:grpSp>
        <p:nvGrpSpPr>
          <p:cNvPr id="9" name="קבוצה 8"/>
          <p:cNvGrpSpPr/>
          <p:nvPr/>
        </p:nvGrpSpPr>
        <p:grpSpPr>
          <a:xfrm>
            <a:off x="409125" y="518727"/>
            <a:ext cx="1121365" cy="1790427"/>
            <a:chOff x="3071813" y="1285875"/>
            <a:chExt cx="3109912" cy="5429250"/>
          </a:xfrm>
        </p:grpSpPr>
        <p:sp>
          <p:nvSpPr>
            <p:cNvPr id="10" name="טבעת 9"/>
            <p:cNvSpPr/>
            <p:nvPr/>
          </p:nvSpPr>
          <p:spPr>
            <a:xfrm>
              <a:off x="3071813" y="1285875"/>
              <a:ext cx="3109912" cy="3336925"/>
            </a:xfrm>
            <a:prstGeom prst="donut">
              <a:avLst>
                <a:gd name="adj" fmla="val 16056"/>
              </a:avLst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11" name="חיבור 10"/>
            <p:cNvSpPr/>
            <p:nvPr/>
          </p:nvSpPr>
          <p:spPr>
            <a:xfrm>
              <a:off x="3429000" y="4214813"/>
              <a:ext cx="2357438" cy="2500312"/>
            </a:xfrm>
            <a:prstGeom prst="mathPlus">
              <a:avLst/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53296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ilboa1\Desktop\-16-728.jpg"/>
          <p:cNvPicPr>
            <a:picLocks noChangeAspect="1" noChangeArrowheads="1"/>
          </p:cNvPicPr>
          <p:nvPr/>
        </p:nvPicPr>
        <p:blipFill>
          <a:blip r:embed="rId2"/>
          <a:srcRect l="21591" r="26515" b="5051"/>
          <a:stretch>
            <a:fillRect/>
          </a:stretch>
        </p:blipFill>
        <p:spPr bwMode="auto">
          <a:xfrm>
            <a:off x="306252" y="349322"/>
            <a:ext cx="2233749" cy="3065291"/>
          </a:xfrm>
          <a:prstGeom prst="rect">
            <a:avLst/>
          </a:prstGeom>
          <a:noFill/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469900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בגרות מינית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79969" y="1532646"/>
            <a:ext cx="11801582" cy="51576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he-IL" sz="2200" dirty="0">
                <a:cs typeface="+mj-cs"/>
              </a:rPr>
              <a:t> </a:t>
            </a:r>
            <a:r>
              <a:rPr lang="he-IL" sz="2200" b="1" dirty="0">
                <a:cs typeface="+mj-cs"/>
              </a:rPr>
              <a:t>סימני מין ראשוניים: </a:t>
            </a:r>
            <a:r>
              <a:rPr lang="he-IL" sz="2200" dirty="0">
                <a:cs typeface="+mj-cs"/>
              </a:rPr>
              <a:t>קביעת מין העובר עם ההפריה, מערכת רבייה של זכר או נקבה.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he-IL" sz="2200" dirty="0">
                <a:cs typeface="+mj-cs"/>
              </a:rPr>
              <a:t> </a:t>
            </a:r>
            <a:r>
              <a:rPr lang="he-IL" sz="2200" b="1" dirty="0">
                <a:cs typeface="+mj-cs"/>
              </a:rPr>
              <a:t>סימני מין משניים: </a:t>
            </a:r>
            <a:r>
              <a:rPr lang="he-IL" sz="2200" dirty="0">
                <a:cs typeface="+mj-cs"/>
              </a:rPr>
              <a:t>בגיל ההתבגרות המינית מתפתחים סימנים אופייניים לזכר ולנקבה בהשפעת ההורמון אסטרוגן בנקבות והורמון הטסטוסטרון זכרים.</a:t>
            </a:r>
          </a:p>
          <a:p>
            <a:pPr>
              <a:buNone/>
            </a:pPr>
            <a:r>
              <a:rPr lang="he-IL" sz="2200" b="1" dirty="0">
                <a:cs typeface="+mj-cs"/>
              </a:rPr>
              <a:t>דוגמאות: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אדם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הת</a:t>
            </a:r>
            <a:r>
              <a:rPr lang="he-IL" sz="2200" dirty="0">
                <a:cs typeface="+mj-cs"/>
              </a:rPr>
              <a:t>רחבות אזור הכתפיים, קול עמוק (זכרים), התפתחות שדיים, התעגלות אזור המותניים (אישה).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התנהגות בע"ח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הת</a:t>
            </a:r>
            <a:r>
              <a:rPr lang="he-IL" sz="2200" dirty="0">
                <a:cs typeface="+mj-cs"/>
              </a:rPr>
              <a:t>נהגות תוקפנית, טריטוריאליות, שוטטות.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תרנגולות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כרבולת</a:t>
            </a:r>
            <a:r>
              <a:rPr lang="he-IL" sz="2200" dirty="0">
                <a:cs typeface="+mj-cs"/>
              </a:rPr>
              <a:t> גדולה יותר בתרנגול ואצבע נוספת בחלק האחורי של הרגל לקרבות.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דבורים </a:t>
            </a:r>
            <a:r>
              <a:rPr lang="he-IL" sz="2200" u="sng" dirty="0" err="1">
                <a:cs typeface="+mj-cs"/>
              </a:rPr>
              <a:t>– </a:t>
            </a:r>
            <a:r>
              <a:rPr lang="he-IL" sz="2200" dirty="0" err="1">
                <a:cs typeface="+mj-cs"/>
              </a:rPr>
              <a:t>ה</a:t>
            </a:r>
            <a:r>
              <a:rPr lang="he-IL" sz="2200" dirty="0">
                <a:cs typeface="+mj-cs"/>
              </a:rPr>
              <a:t>מלכה גדולה יותר וחסרת עוקץ (העוקץ מתנוון לאחר ההפריה).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יונקים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שק</a:t>
            </a:r>
            <a:r>
              <a:rPr lang="he-IL" sz="2200" dirty="0">
                <a:cs typeface="+mj-cs"/>
              </a:rPr>
              <a:t>י האשכים זכרים, התפתחות העטינים/שדיים ומחזור הייחום בנקבות.</a:t>
            </a:r>
          </a:p>
          <a:p>
            <a:pPr>
              <a:buNone/>
            </a:pPr>
            <a:endParaRPr lang="he-IL" sz="2200" dirty="0">
              <a:cs typeface="+mj-cs"/>
            </a:endParaRPr>
          </a:p>
        </p:txBody>
      </p:sp>
      <p:pic>
        <p:nvPicPr>
          <p:cNvPr id="8195" name="Picture 3" descr="C:\Users\Gilboa1\Desktop\Depositphotos_9093698_s-2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126" y="4337659"/>
            <a:ext cx="2540000" cy="2235200"/>
          </a:xfrm>
          <a:prstGeom prst="rect">
            <a:avLst/>
          </a:prstGeom>
          <a:noFill/>
        </p:spPr>
      </p:pic>
      <p:pic>
        <p:nvPicPr>
          <p:cNvPr id="8196" name="Picture 4" descr="C:\Users\Gilboa1\Desktop\250px-Brown_Leghorn_rooster_in_Austral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87897" y="349322"/>
            <a:ext cx="1955115" cy="1962936"/>
          </a:xfrm>
          <a:prstGeom prst="rect">
            <a:avLst/>
          </a:prstGeom>
          <a:noFill/>
        </p:spPr>
      </p:pic>
      <p:pic>
        <p:nvPicPr>
          <p:cNvPr id="2050" name="Picture 2" descr="Image result for bee que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0" b="5962"/>
          <a:stretch/>
        </p:blipFill>
        <p:spPr bwMode="auto">
          <a:xfrm>
            <a:off x="153127" y="200635"/>
            <a:ext cx="2540000" cy="255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3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1325563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בגרות מינית</a:t>
            </a:r>
            <a:endParaRPr lang="he-IL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089" t="30093" r="22601" b="19172"/>
          <a:stretch>
            <a:fillRect/>
          </a:stretch>
        </p:blipFill>
        <p:spPr bwMode="auto">
          <a:xfrm>
            <a:off x="1335680" y="935085"/>
            <a:ext cx="10174494" cy="565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07071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במערכת הרבייה של חיות משק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465" t="28892" r="54163" b="9266"/>
          <a:stretch>
            <a:fillRect/>
          </a:stretch>
        </p:blipFill>
        <p:spPr bwMode="auto">
          <a:xfrm>
            <a:off x="209007" y="952500"/>
            <a:ext cx="2623094" cy="557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32101" y="1049020"/>
            <a:ext cx="9185728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כל תהליך הרבייה </a:t>
            </a:r>
            <a:r>
              <a:rPr lang="he-IL" sz="2400" b="1" dirty="0">
                <a:cs typeface="+mj-cs"/>
              </a:rPr>
              <a:t>מווסת ומנוהל </a:t>
            </a:r>
            <a:r>
              <a:rPr lang="he-IL" sz="2400" dirty="0">
                <a:cs typeface="+mj-cs"/>
              </a:rPr>
              <a:t>על ידי מערכת בקרה של הורמוני הרבייה.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הורמון מיוצר בבלוטה ומשוחרר למחזור הדם.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הבקרה על הפרשת ההורמונים בגוף נעשית ע"י </a:t>
            </a:r>
            <a:r>
              <a:rPr lang="he-IL" sz="2400" b="1" dirty="0">
                <a:cs typeface="+mj-cs"/>
              </a:rPr>
              <a:t>ההיפותלמוס.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הורמוני הרבייה העיקריים הם: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u="sng" dirty="0">
                <a:cs typeface="+mj-cs"/>
              </a:rPr>
              <a:t>FSH LH</a:t>
            </a:r>
            <a:r>
              <a:rPr lang="he-IL" sz="2400" u="sng" dirty="0">
                <a:cs typeface="+mj-cs"/>
              </a:rPr>
              <a:t>:</a:t>
            </a:r>
            <a:r>
              <a:rPr lang="he-IL" sz="2400" dirty="0">
                <a:cs typeface="+mj-cs"/>
              </a:rPr>
              <a:t> נקראים גם </a:t>
            </a:r>
            <a:r>
              <a:rPr lang="he-IL" sz="2400" dirty="0" err="1">
                <a:cs typeface="+mj-cs"/>
              </a:rPr>
              <a:t>גונדוטרופינים</a:t>
            </a:r>
            <a:r>
              <a:rPr lang="he-IL" sz="2400" dirty="0">
                <a:cs typeface="+mj-cs"/>
              </a:rPr>
              <a:t> –</a:t>
            </a:r>
            <a:r>
              <a:rPr lang="he-IL" sz="2400" dirty="0" err="1">
                <a:cs typeface="+mj-cs"/>
              </a:rPr>
              <a:t> מע</a:t>
            </a:r>
            <a:r>
              <a:rPr lang="he-IL" sz="2400" dirty="0">
                <a:cs typeface="+mj-cs"/>
              </a:rPr>
              <a:t>וררים את בלוטות המין ברחם ובאשכים.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הורמוני הרבייה המשניים הם: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u="sng" dirty="0">
                <a:cs typeface="+mj-cs"/>
              </a:rPr>
              <a:t>נקבות</a:t>
            </a:r>
            <a:r>
              <a:rPr lang="he-IL" sz="2400" dirty="0">
                <a:cs typeface="+mj-cs"/>
              </a:rPr>
              <a:t>: אסטרוגן, פרוגסטרון </a:t>
            </a:r>
            <a:r>
              <a:rPr lang="he-IL" sz="2400" b="1" dirty="0">
                <a:cs typeface="+mj-cs"/>
              </a:rPr>
              <a:t>(הפרשה מחזורית)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u="sng" dirty="0">
                <a:cs typeface="+mj-cs"/>
              </a:rPr>
              <a:t>זכרים</a:t>
            </a:r>
            <a:r>
              <a:rPr lang="he-IL" sz="2400" dirty="0">
                <a:cs typeface="+mj-cs"/>
              </a:rPr>
              <a:t>: טסטוסטרון </a:t>
            </a:r>
            <a:r>
              <a:rPr lang="he-IL" sz="2400" b="1" dirty="0">
                <a:cs typeface="+mj-cs"/>
              </a:rPr>
              <a:t>(הפרשה קבועה)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he-IL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107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2900" y="901701"/>
            <a:ext cx="11849100" cy="59563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e-IL" sz="2000" u="sng" dirty="0">
                <a:cs typeface="+mj-cs"/>
              </a:rPr>
              <a:t> </a:t>
            </a:r>
            <a:r>
              <a:rPr lang="en-US" sz="4300" b="1" u="sng" dirty="0">
                <a:cs typeface="+mj-cs"/>
              </a:rPr>
              <a:t> - FSH </a:t>
            </a:r>
            <a:r>
              <a:rPr lang="he-IL" sz="4000" u="sng" dirty="0">
                <a:cs typeface="+mj-cs"/>
              </a:rPr>
              <a:t>הורמון הנוצר ומופרש מבלוטת </a:t>
            </a:r>
            <a:r>
              <a:rPr lang="he-IL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יותרת המוח </a:t>
            </a:r>
            <a:r>
              <a:rPr lang="he-IL" sz="4000" u="sng" dirty="0">
                <a:cs typeface="+mj-cs"/>
              </a:rPr>
              <a:t>(</a:t>
            </a:r>
            <a:r>
              <a:rPr lang="he-IL" sz="4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ההיפופזה</a:t>
            </a:r>
            <a:r>
              <a:rPr lang="he-IL" sz="4000" u="sng" dirty="0">
                <a:cs typeface="+mj-cs"/>
              </a:rPr>
              <a:t>) אל בלוטות המין.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4000" u="sng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>
                <a:cs typeface="+mj-cs"/>
              </a:rPr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>
                <a:cs typeface="+mj-cs"/>
              </a:rPr>
              <a:t>נקבות</a:t>
            </a:r>
            <a:r>
              <a:rPr lang="he-IL" sz="4000" dirty="0">
                <a:cs typeface="+mj-cs"/>
              </a:rPr>
              <a:t> – התפתחות הזקיק והבשלת הביצית.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מעודד הפרשת אסטרוגן.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        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>
                <a:cs typeface="+mj-cs"/>
              </a:rPr>
              <a:t>זכרים</a:t>
            </a:r>
            <a:r>
              <a:rPr lang="he-IL" sz="4000" dirty="0">
                <a:cs typeface="+mj-cs"/>
              </a:rPr>
              <a:t> – יצירת תאי הזרע והפרשת טסטוסטרון מתאים באשכים בגיל הבגרות המינית.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4000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2000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2000" dirty="0">
              <a:cs typeface="+mj-cs"/>
            </a:endParaRPr>
          </a:p>
        </p:txBody>
      </p:sp>
      <p:pic>
        <p:nvPicPr>
          <p:cNvPr id="3074" name="Picture 2" descr="Image result for F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094106"/>
            <a:ext cx="2006600" cy="344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92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82040" y="269240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30200" y="1384300"/>
            <a:ext cx="11379200" cy="481330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4000" b="1" u="sng" dirty="0"/>
              <a:t>LH</a:t>
            </a:r>
            <a:r>
              <a:rPr lang="he-IL" sz="4000" u="sng" dirty="0"/>
              <a:t> – הורמון הנוצר ומופרש מבלוטת יותרת המוח (ההיפופיזה) אל בלוטות המין.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/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/>
              <a:t>נקבות –  </a:t>
            </a:r>
            <a:r>
              <a:rPr lang="he-IL" sz="4000" dirty="0"/>
              <a:t>גורם לבקיעת הזקיק </a:t>
            </a:r>
            <a:r>
              <a:rPr lang="he-IL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ולביוץ. </a:t>
            </a:r>
            <a:r>
              <a:rPr lang="he-IL" sz="4000" dirty="0"/>
              <a:t>מעודד הפרשת </a:t>
            </a:r>
            <a:r>
              <a:rPr lang="he-I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פרוגסטרון</a:t>
            </a:r>
            <a:r>
              <a:rPr lang="he-IL" sz="4000" dirty="0"/>
              <a:t> מהגופיף הצהוב במשך כל תקופת ההיריון.</a:t>
            </a:r>
          </a:p>
          <a:p>
            <a:pPr marL="0" indent="0">
              <a:buNone/>
            </a:pPr>
            <a:r>
              <a:rPr lang="he-IL" sz="4000" dirty="0"/>
              <a:t>           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098" name="Picture 2" descr="Image result for L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4" y="4622800"/>
            <a:ext cx="5394326" cy="197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70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68300" y="2057400"/>
            <a:ext cx="11518900" cy="403860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/>
              <a:t>פרולקטין</a:t>
            </a:r>
            <a:r>
              <a:rPr lang="he-IL" sz="4000" u="sng" dirty="0"/>
              <a:t> – </a:t>
            </a:r>
            <a:r>
              <a:rPr lang="he-IL" sz="4000" dirty="0"/>
              <a:t>הורמון רבייה הנוצר ומופרש </a:t>
            </a:r>
            <a:r>
              <a:rPr lang="he-IL" sz="4000" dirty="0" err="1"/>
              <a:t>מההיפופזה</a:t>
            </a:r>
            <a:r>
              <a:rPr lang="he-IL" sz="4000" dirty="0"/>
              <a:t> של יונקים ועופות.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u="sng" dirty="0"/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/>
              <a:t>יונקים – משפיע על הפרשת החלב.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/>
              <a:t>עופות – מעורר את יצר הדגירה והאכלת הגוזלים</a:t>
            </a:r>
          </a:p>
        </p:txBody>
      </p:sp>
      <p:pic>
        <p:nvPicPr>
          <p:cNvPr id="5122" name="Picture 2" descr="Image result for ‫חלב פרה‬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997200"/>
            <a:ext cx="34544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‫האכלת גוזל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83210"/>
            <a:ext cx="3887051" cy="25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76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84300" y="348584"/>
            <a:ext cx="9875520" cy="1356360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מבלוטות המין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53440" y="1459864"/>
            <a:ext cx="10515600" cy="50323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he-IL" sz="2000" dirty="0">
              <a:cs typeface="+mj-cs"/>
            </a:endParaRPr>
          </a:p>
          <a:p>
            <a:pPr marL="514350" indent="-514350">
              <a:buNone/>
            </a:pPr>
            <a:endParaRPr lang="he-IL" sz="2000" dirty="0">
              <a:cs typeface="+mj-cs"/>
            </a:endParaRPr>
          </a:p>
          <a:p>
            <a:pPr marL="514350" indent="-514350">
              <a:buNone/>
            </a:pPr>
            <a:endParaRPr lang="he-IL" sz="2000" dirty="0"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635" y="1595021"/>
            <a:ext cx="11484065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000" b="1" u="sng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זכרים  </a:t>
            </a:r>
          </a:p>
          <a:p>
            <a:pPr algn="r" rtl="1"/>
            <a:endParaRPr lang="he-IL" sz="4000" dirty="0">
              <a:cs typeface="+mj-cs"/>
            </a:endParaRPr>
          </a:p>
          <a:p>
            <a:pPr algn="r" rtl="1">
              <a:lnSpc>
                <a:spcPct val="150000"/>
              </a:lnSpc>
            </a:pPr>
            <a:r>
              <a:rPr lang="he-IL" sz="4000" b="1" dirty="0">
                <a:cs typeface="+mj-cs"/>
              </a:rPr>
              <a:t>טסטוסטרון –</a:t>
            </a:r>
            <a:r>
              <a:rPr lang="he-IL" sz="4000" b="1" dirty="0" err="1">
                <a:cs typeface="+mj-cs"/>
              </a:rPr>
              <a:t> </a:t>
            </a:r>
            <a:r>
              <a:rPr lang="he-IL" sz="4000" dirty="0" err="1">
                <a:cs typeface="+mj-cs"/>
              </a:rPr>
              <a:t>הו</a:t>
            </a:r>
            <a:r>
              <a:rPr lang="he-IL" sz="4000" dirty="0">
                <a:cs typeface="+mj-cs"/>
              </a:rPr>
              <a:t>רמון הרבייה הזכרי, מיוצר באשך, אחראי להתפתחות מערכת הרבייה הזכרית, להפעלתה ולהופעת סימני מין משניים כגון:</a:t>
            </a:r>
            <a:r>
              <a:rPr lang="en-US" sz="4000" dirty="0">
                <a:cs typeface="+mj-cs"/>
              </a:rPr>
              <a:t> </a:t>
            </a:r>
            <a:r>
              <a:rPr lang="he-IL" sz="4000" dirty="0">
                <a:cs typeface="+mj-cs"/>
              </a:rPr>
              <a:t> שיעור, התנהגות תוקפנית, שיעור (שערות), מסת שריר.</a:t>
            </a:r>
          </a:p>
          <a:p>
            <a:pPr algn="r" rtl="1"/>
            <a:endParaRPr lang="he-IL" sz="4000" dirty="0">
              <a:cs typeface="+mj-cs"/>
            </a:endParaRPr>
          </a:p>
          <a:p>
            <a:pPr algn="r" rtl="1"/>
            <a:endParaRPr lang="he-IL" dirty="0"/>
          </a:p>
        </p:txBody>
      </p:sp>
      <p:grpSp>
        <p:nvGrpSpPr>
          <p:cNvPr id="7" name="קבוצה 6"/>
          <p:cNvGrpSpPr/>
          <p:nvPr/>
        </p:nvGrpSpPr>
        <p:grpSpPr>
          <a:xfrm>
            <a:off x="495300" y="1189988"/>
            <a:ext cx="1778000" cy="1626236"/>
            <a:chOff x="2803525" y="1597025"/>
            <a:chExt cx="3554413" cy="4122738"/>
          </a:xfrm>
        </p:grpSpPr>
        <p:sp>
          <p:nvSpPr>
            <p:cNvPr id="8" name="טבעת 7"/>
            <p:cNvSpPr/>
            <p:nvPr/>
          </p:nvSpPr>
          <p:spPr>
            <a:xfrm>
              <a:off x="3248025" y="2381250"/>
              <a:ext cx="3109913" cy="3338513"/>
            </a:xfrm>
            <a:prstGeom prst="donut">
              <a:avLst>
                <a:gd name="adj" fmla="val 16056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9" name="חץ למעלה 8"/>
            <p:cNvSpPr/>
            <p:nvPr/>
          </p:nvSpPr>
          <p:spPr>
            <a:xfrm rot="19262870">
              <a:off x="2803525" y="1597025"/>
              <a:ext cx="1030288" cy="1616075"/>
            </a:xfrm>
            <a:prstGeom prst="upArrow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98151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68300"/>
            <a:ext cx="9875520" cy="1356360"/>
          </a:xfrm>
        </p:spPr>
        <p:txBody>
          <a:bodyPr/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מבלוטות המין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2900" y="1724660"/>
            <a:ext cx="11645900" cy="47904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e-IL" sz="3200" b="1" u="sng" dirty="0"/>
              <a:t>נקבות </a:t>
            </a:r>
          </a:p>
          <a:p>
            <a:r>
              <a:rPr lang="he-IL" sz="3200" b="1" dirty="0"/>
              <a:t>אסטרוגן (מעודד ייחום) – </a:t>
            </a:r>
            <a:r>
              <a:rPr lang="he-IL" sz="3200" dirty="0"/>
              <a:t>מיוצר על ידי הביצית המבשילה בשחלה, מעודד סימני ייחום, מעודד גדילת זקיקים, גורם לפתיחת צוואר הרחם כדי לאפשר הזדווגות, הקטנת המתח ברחם.</a:t>
            </a:r>
          </a:p>
          <a:p>
            <a:endParaRPr lang="he-IL" sz="3200" dirty="0"/>
          </a:p>
          <a:p>
            <a:r>
              <a:rPr lang="he-IL" sz="3200" b="1" dirty="0"/>
              <a:t>פרוגסטרון (מונע ייחום ומעודד הריון) – </a:t>
            </a:r>
            <a:r>
              <a:rPr lang="he-IL" sz="3200" dirty="0"/>
              <a:t>הורמון הנוצר ומופרש על ידי הגופיף הצהוב בשחלה ובשלבי הריון מתקדמים גם על ידי הרחם.</a:t>
            </a:r>
          </a:p>
          <a:p>
            <a:r>
              <a:rPr lang="he-IL" sz="3200" dirty="0"/>
              <a:t>אחראי לקיום מצב מתאים לקליטת העובר ברחם והתפתחותו, שומר על ההיריון, מונע ייחום.</a:t>
            </a:r>
          </a:p>
          <a:p>
            <a:endParaRPr lang="he-IL" sz="32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10388600" y="428897"/>
            <a:ext cx="1115060" cy="1244963"/>
            <a:chOff x="3071813" y="1285875"/>
            <a:chExt cx="3109912" cy="5429250"/>
          </a:xfrm>
        </p:grpSpPr>
        <p:sp>
          <p:nvSpPr>
            <p:cNvPr id="5" name="טבעת 10"/>
            <p:cNvSpPr/>
            <p:nvPr/>
          </p:nvSpPr>
          <p:spPr>
            <a:xfrm>
              <a:off x="3071813" y="1285875"/>
              <a:ext cx="3109912" cy="3336925"/>
            </a:xfrm>
            <a:prstGeom prst="donut">
              <a:avLst>
                <a:gd name="adj" fmla="val 16056"/>
              </a:avLst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6" name="חיבור 11"/>
            <p:cNvSpPr/>
            <p:nvPr/>
          </p:nvSpPr>
          <p:spPr>
            <a:xfrm>
              <a:off x="3429000" y="4214813"/>
              <a:ext cx="2357438" cy="2500312"/>
            </a:xfrm>
            <a:prstGeom prst="mathPlus">
              <a:avLst/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72113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/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במערכת הרבייה של חיות משק</a:t>
            </a:r>
            <a:endParaRPr lang="he-IL" dirty="0"/>
          </a:p>
        </p:txBody>
      </p:sp>
      <p:pic>
        <p:nvPicPr>
          <p:cNvPr id="11267" name="Picture 3" descr="C:\Users\Gilboa1\Desktop\Untitl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50869"/>
            <a:ext cx="8210274" cy="480713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58445" y="1084217"/>
            <a:ext cx="4833259" cy="68941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he-IL" sz="2200" b="1" u="sng" dirty="0">
              <a:cs typeface="+mj-cs"/>
            </a:endParaRP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מפריש ההיפותלמוס שמשפיע על יותרת המוח?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מהי ההיפופיזה? בלוטה או הורמון?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מעודד ביוץ?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מעודד הריון?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מביא לעליית מסת שריר ושיעור (שערות)?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אילו הורמונים משפיעים על בלוטות המין באשכים ובשחלות ונקראים גם </a:t>
            </a:r>
            <a:r>
              <a:rPr lang="he-IL" sz="2000" dirty="0" err="1">
                <a:cs typeface="+mj-cs"/>
              </a:rPr>
              <a:t>גונדוטרופינים</a:t>
            </a:r>
            <a:r>
              <a:rPr lang="he-IL" sz="2000" dirty="0">
                <a:cs typeface="+mj-cs"/>
              </a:rPr>
              <a:t>?</a:t>
            </a:r>
          </a:p>
          <a:p>
            <a:pPr marL="457200" indent="-457200" algn="r" rtl="1">
              <a:buAutoNum type="arabicPeriod"/>
            </a:pPr>
            <a:endParaRPr lang="he-IL" sz="2200" dirty="0">
              <a:cs typeface="+mj-cs"/>
            </a:endParaRPr>
          </a:p>
          <a:p>
            <a:pPr algn="r" rtl="1"/>
            <a:endParaRPr lang="he-IL" sz="2200" b="1" u="sng" dirty="0">
              <a:cs typeface="+mj-cs"/>
            </a:endParaRPr>
          </a:p>
          <a:p>
            <a:pPr algn="r" rtl="1"/>
            <a:endParaRPr lang="he-IL" sz="2200" b="1" u="sng" dirty="0">
              <a:cs typeface="+mj-cs"/>
            </a:endParaRPr>
          </a:p>
          <a:p>
            <a:pPr algn="r" rtl="1"/>
            <a:endParaRPr lang="he-IL" dirty="0"/>
          </a:p>
          <a:p>
            <a:pPr algn="r" rtl="1"/>
            <a:endParaRPr lang="he-IL" dirty="0"/>
          </a:p>
          <a:p>
            <a:pPr algn="r" rtl="1"/>
            <a:endParaRPr lang="he-IL" dirty="0"/>
          </a:p>
        </p:txBody>
      </p:sp>
      <p:pic>
        <p:nvPicPr>
          <p:cNvPr id="11268" name="Picture 4" descr="C:\Users\Gilboa1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1780" y="1029390"/>
            <a:ext cx="1183912" cy="1073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376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74800" y="16510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521460"/>
            <a:ext cx="11887200" cy="53365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מטרת הרבייה בכל היצורים החיים והצמחים היא 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להעמיד </a:t>
            </a:r>
            <a:r>
              <a:rPr lang="he-IL" sz="4000" b="1" u="sng" dirty="0">
                <a:cs typeface="+mj-cs"/>
              </a:rPr>
              <a:t>צאצא פורה- הרבייה חיונית להמשך קיום המין</a:t>
            </a:r>
            <a:r>
              <a:rPr lang="he-IL" sz="4000" b="1" dirty="0">
                <a:cs typeface="+mj-cs"/>
              </a:rPr>
              <a:t>.      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כל ייצור המתקבל ברבייה מינית הוא בעל הרכב גנטי ייחודי לו.</a:t>
            </a:r>
          </a:p>
          <a:p>
            <a:pPr marL="45720" indent="0">
              <a:lnSpc>
                <a:spcPct val="150000"/>
              </a:lnSpc>
              <a:buNone/>
            </a:pPr>
            <a:endParaRPr lang="he-IL" sz="4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727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2487" y="0"/>
            <a:ext cx="11739513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בקרת תהליכי הרבייה </a:t>
            </a:r>
            <a:r>
              <a:rPr lang="he-IL" b="1" i="1" u="sng" dirty="0" err="1">
                <a:solidFill>
                  <a:schemeClr val="accent2">
                    <a:lumMod val="50000"/>
                  </a:schemeClr>
                </a:solidFill>
              </a:rPr>
              <a:t>– ה</a:t>
            </a:r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יזון חיובי והיזון שלילי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26244" y="1290046"/>
            <a:ext cx="11434714" cy="52050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2000" u="sng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היזון חיובי: </a:t>
            </a:r>
            <a:r>
              <a:rPr lang="he-IL" sz="4000" dirty="0">
                <a:cs typeface="+mj-cs"/>
              </a:rPr>
              <a:t>כאשר ההורמונים המשניים (אסטרוגן, פרוגסטרון, טסטוסטרון) מופרשים מבלוטות המין.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היזון שלילי: </a:t>
            </a:r>
            <a:r>
              <a:rPr lang="he-IL" sz="4000" dirty="0">
                <a:cs typeface="+mj-cs"/>
              </a:rPr>
              <a:t>כאשר הרמה של ההורמונים המשניים בדם עולה, הם מעכבים את הפרשת ההורמונים מיותרת המוח.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4000" b="1" u="sng" dirty="0">
                <a:cs typeface="+mj-cs"/>
              </a:rPr>
              <a:t>תופעה של היזון חוזר על ה- </a:t>
            </a:r>
            <a:r>
              <a:rPr lang="en-US" sz="4000" b="1" u="sng" dirty="0" err="1">
                <a:cs typeface="+mj-cs"/>
              </a:rPr>
              <a:t>GnRH</a:t>
            </a:r>
            <a:r>
              <a:rPr lang="he-IL" sz="4000" b="1" u="sng" dirty="0">
                <a:cs typeface="+mj-cs"/>
              </a:rPr>
              <a:t> מושפעת מגורמי: </a:t>
            </a:r>
            <a:r>
              <a:rPr lang="he-IL" sz="4000" dirty="0">
                <a:cs typeface="+mj-cs"/>
              </a:rPr>
              <a:t>אורך היום, טמפרטורת הסביבה, הזנה, מצב בריאותי, הימצאות פרטים מיוחמים, הימצאות זכרים, כמות הורמוני האסטרוגן והפרוגסטרון בגוף.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he-IL" sz="4000" dirty="0">
              <a:cs typeface="+mj-cs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endParaRPr lang="he-IL" sz="2200" dirty="0">
              <a:cs typeface="+mj-cs"/>
            </a:endParaRPr>
          </a:p>
        </p:txBody>
      </p:sp>
      <p:sp>
        <p:nvSpPr>
          <p:cNvPr id="5" name="לחצן פעולה: וידאו 4">
            <a:hlinkClick r:id="rId2" action="ppaction://hlinkfile" highlightClick="1"/>
          </p:cNvPr>
          <p:cNvSpPr/>
          <p:nvPr/>
        </p:nvSpPr>
        <p:spPr>
          <a:xfrm>
            <a:off x="659876" y="5769204"/>
            <a:ext cx="1480009" cy="829559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47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Picture 2" descr="C:\Users\Gilboa1\Desktop\156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475" y="277415"/>
            <a:ext cx="4258492" cy="3193869"/>
          </a:xfrm>
          <a:prstGeom prst="rect">
            <a:avLst/>
          </a:prstGeom>
          <a:noFill/>
        </p:spPr>
      </p:pic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550019"/>
              </p:ext>
            </p:extLst>
          </p:nvPr>
        </p:nvGraphicFramePr>
        <p:xfrm>
          <a:off x="226822" y="2582942"/>
          <a:ext cx="8360997" cy="4012757"/>
        </p:xfrm>
        <a:graphic>
          <a:graphicData uri="http://schemas.openxmlformats.org/drawingml/2006/table">
            <a:tbl>
              <a:tblPr rtl="1" firstRow="1" bandRow="1">
                <a:tableStyleId>{9DCAF9ED-07DC-4A11-8D7F-57B35C25682E}</a:tableStyleId>
              </a:tblPr>
              <a:tblGrid>
                <a:gridCol w="2786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6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274"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פרמטרים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היזון חוזר חיובי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היזון חוזר שלילי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אורך היום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ארוך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קצר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טמפרטורת הסביבה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גבוהות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נמוכות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הזנה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טובה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לקויה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מצב בריאותי/פיסי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טוב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רזון או כאב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נוכחות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יש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אין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4979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נוכחות</a:t>
                      </a:r>
                      <a:r>
                        <a:rPr lang="he-IL" b="1" baseline="0" dirty="0"/>
                        <a:t> נקבות מיוחמות</a:t>
                      </a:r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יש נקבות</a:t>
                      </a:r>
                      <a:r>
                        <a:rPr lang="he-IL" b="0" baseline="0" dirty="0"/>
                        <a:t> בייחום</a:t>
                      </a:r>
                      <a:endParaRPr lang="he-IL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אין נקבות בייחום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פעילות הורמונאלית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רמת אסטרוגן גבוהה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רמת פרוגסטרון גבוהה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244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2539" y="185530"/>
            <a:ext cx="8893068" cy="6672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6881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Gilboa1\Desktop\MenstrualCycle2_H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330200"/>
            <a:ext cx="8610600" cy="61084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87987" y="6234"/>
            <a:ext cx="5261113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he-IL" b="1" dirty="0">
              <a:solidFill>
                <a:srgbClr val="00B050"/>
              </a:solidFill>
            </a:endParaRPr>
          </a:p>
          <a:p>
            <a:pPr algn="r" rtl="1"/>
            <a:endParaRPr lang="he-IL" b="1" dirty="0">
              <a:solidFill>
                <a:srgbClr val="00B050"/>
              </a:solidFill>
            </a:endParaRPr>
          </a:p>
          <a:p>
            <a:pPr algn="r" rtl="1"/>
            <a:r>
              <a:rPr lang="he-IL" sz="2400" b="1" u="sng" dirty="0">
                <a:cs typeface="+mj-cs"/>
              </a:rPr>
              <a:t>מקרא:</a:t>
            </a:r>
          </a:p>
          <a:p>
            <a:pPr algn="r" rtl="1"/>
            <a:endParaRPr lang="he-IL" sz="24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he-IL" sz="2400" b="1" dirty="0">
                <a:solidFill>
                  <a:srgbClr val="00B050"/>
                </a:solidFill>
                <a:cs typeface="+mj-cs"/>
              </a:rPr>
              <a:t>הורמון מחלמן = </a:t>
            </a:r>
            <a:r>
              <a:rPr lang="en-US" sz="2400" b="1" dirty="0">
                <a:solidFill>
                  <a:srgbClr val="00B050"/>
                </a:solidFill>
                <a:cs typeface="+mj-cs"/>
              </a:rPr>
              <a:t>LH</a:t>
            </a:r>
          </a:p>
          <a:p>
            <a:pPr algn="r" rtl="1"/>
            <a:r>
              <a:rPr lang="he-IL" sz="2400" b="1" dirty="0">
                <a:solidFill>
                  <a:srgbClr val="FF0000"/>
                </a:solidFill>
                <a:cs typeface="+mj-cs"/>
              </a:rPr>
              <a:t>הורמון מגרה זקיק = </a:t>
            </a:r>
            <a:r>
              <a:rPr lang="en-US" sz="2400" b="1" dirty="0">
                <a:solidFill>
                  <a:srgbClr val="FF0000"/>
                </a:solidFill>
                <a:cs typeface="+mj-cs"/>
              </a:rPr>
              <a:t>FSH</a:t>
            </a:r>
          </a:p>
          <a:p>
            <a:pPr algn="r" rtl="1"/>
            <a:r>
              <a:rPr lang="he-IL" sz="2400" b="1" dirty="0" err="1">
                <a:solidFill>
                  <a:srgbClr val="0070C0"/>
                </a:solidFill>
                <a:cs typeface="+mj-cs"/>
              </a:rPr>
              <a:t>אסטדיול</a:t>
            </a:r>
            <a:r>
              <a:rPr lang="he-IL" sz="2400" b="1" dirty="0">
                <a:solidFill>
                  <a:srgbClr val="0070C0"/>
                </a:solidFill>
                <a:cs typeface="+mj-cs"/>
              </a:rPr>
              <a:t> = אסטרוגן</a:t>
            </a:r>
          </a:p>
          <a:p>
            <a:pPr algn="r" rtl="1"/>
            <a:r>
              <a:rPr lang="he-IL" sz="2400" b="1" dirty="0">
                <a:cs typeface="+mj-cs"/>
              </a:rPr>
              <a:t>פרוגסטרון</a:t>
            </a:r>
            <a:r>
              <a:rPr lang="he-IL" sz="2400" b="1" dirty="0">
                <a:solidFill>
                  <a:srgbClr val="0070C0"/>
                </a:solidFill>
                <a:cs typeface="+mj-cs"/>
              </a:rPr>
              <a:t> </a:t>
            </a:r>
          </a:p>
          <a:p>
            <a:pPr algn="r" rtl="1"/>
            <a:endParaRPr lang="he-IL" sz="2400" b="1" dirty="0">
              <a:solidFill>
                <a:srgbClr val="00206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0996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109980" y="310876"/>
            <a:ext cx="9966960" cy="1540313"/>
          </a:xfrm>
        </p:spPr>
        <p:txBody>
          <a:bodyPr/>
          <a:lstStyle/>
          <a:p>
            <a:r>
              <a:rPr lang="he-IL" dirty="0"/>
              <a:t>מערכת רביה כלבים</a:t>
            </a:r>
          </a:p>
        </p:txBody>
      </p:sp>
      <p:pic>
        <p:nvPicPr>
          <p:cNvPr id="8194" name="Picture 2" descr="Image result for dog reproductive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851189"/>
            <a:ext cx="10147300" cy="455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90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 נקבית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שחלות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חצוצרות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רחם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צוואר רחם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נרתיק</a:t>
            </a:r>
          </a:p>
          <a:p>
            <a:endParaRPr lang="he-IL" dirty="0"/>
          </a:p>
        </p:txBody>
      </p:sp>
      <p:pic>
        <p:nvPicPr>
          <p:cNvPr id="1028" name="Picture 4" descr="Image result for dog reproductive syst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" r="-2083" b="18776"/>
          <a:stretch/>
        </p:blipFill>
        <p:spPr bwMode="auto">
          <a:xfrm>
            <a:off x="292231" y="1690688"/>
            <a:ext cx="7797669" cy="4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מחבר חץ ישר 4"/>
          <p:cNvCxnSpPr/>
          <p:nvPr/>
        </p:nvCxnSpPr>
        <p:spPr>
          <a:xfrm flipH="1">
            <a:off x="6096000" y="2223083"/>
            <a:ext cx="3505200" cy="209175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>
            <a:off x="5156462" y="3794346"/>
            <a:ext cx="4873363" cy="81179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4449452" y="4694597"/>
            <a:ext cx="4504048" cy="4648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 flipH="1">
            <a:off x="6561056" y="3038116"/>
            <a:ext cx="2682757" cy="1400627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 flipH="1" flipV="1">
            <a:off x="3704735" y="4957033"/>
            <a:ext cx="6038705" cy="68336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61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e-IL" sz="6000" b="1" dirty="0"/>
              <a:t>בגרות מינית ושלבי מחזור מיני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66248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u="sng" dirty="0"/>
              <a:t>בגרות מינית- </a:t>
            </a:r>
            <a:r>
              <a:rPr lang="he-IL" b="1" dirty="0"/>
              <a:t>הגיל בו יש ביוץ וייחום גלוי.</a:t>
            </a:r>
            <a:r>
              <a:rPr lang="he-IL" b="1" dirty="0">
                <a:solidFill>
                  <a:schemeClr val="tx1"/>
                </a:solidFill>
              </a:rPr>
              <a:t> בגיל ½ שנה עד שנה.</a:t>
            </a:r>
          </a:p>
          <a:p>
            <a:pPr>
              <a:lnSpc>
                <a:spcPct val="150000"/>
              </a:lnSpc>
            </a:pPr>
            <a:r>
              <a:rPr lang="he-IL" sz="4000" b="1" u="sng" dirty="0"/>
              <a:t>בשלות מינית- </a:t>
            </a:r>
            <a:r>
              <a:rPr lang="he-IL" b="1" dirty="0"/>
              <a:t>הגיל בו הכלבה יכולה </a:t>
            </a:r>
            <a:r>
              <a:rPr lang="he-IL" b="1" dirty="0" err="1"/>
              <a:t>להכנס</a:t>
            </a:r>
            <a:r>
              <a:rPr lang="he-IL" b="1" dirty="0"/>
              <a:t> להריון ללא פגיעה. </a:t>
            </a:r>
            <a:r>
              <a:rPr lang="he-IL" b="1" dirty="0">
                <a:solidFill>
                  <a:schemeClr val="tx1"/>
                </a:solidFill>
              </a:rPr>
              <a:t>½ 1 -1/2 2 שנים</a:t>
            </a:r>
            <a:r>
              <a:rPr lang="he-IL" b="1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he-IL" sz="4000" b="1" u="sng" dirty="0"/>
              <a:t>מחזור מיני- </a:t>
            </a:r>
            <a:r>
              <a:rPr lang="he-IL" b="1" dirty="0"/>
              <a:t>הזמן בין ייחום לייחום הבא. לכלבה </a:t>
            </a:r>
            <a:r>
              <a:rPr lang="he-IL" b="1" u="sng" dirty="0"/>
              <a:t>שני ייחומים בשנה </a:t>
            </a:r>
            <a:r>
              <a:rPr lang="he-IL" b="1" dirty="0">
                <a:solidFill>
                  <a:schemeClr val="tx1"/>
                </a:solidFill>
              </a:rPr>
              <a:t>בהפרש של כ7 חודשים. </a:t>
            </a:r>
          </a:p>
          <a:p>
            <a:pPr>
              <a:lnSpc>
                <a:spcPct val="150000"/>
              </a:lnSpc>
            </a:pPr>
            <a:r>
              <a:rPr lang="he-IL" sz="4400" b="1" u="sng" dirty="0"/>
              <a:t>ייחום-</a:t>
            </a:r>
            <a:r>
              <a:rPr lang="he-IL" b="1" dirty="0"/>
              <a:t> תקופה בה הנקבה מבייצת מושכת זכרים ויכולה </a:t>
            </a:r>
            <a:r>
              <a:rPr lang="he-IL" b="1" dirty="0" err="1"/>
              <a:t>להכנס</a:t>
            </a:r>
            <a:r>
              <a:rPr lang="he-IL" b="1" dirty="0"/>
              <a:t> להריון. </a:t>
            </a:r>
            <a:r>
              <a:rPr lang="he-IL" b="1" dirty="0">
                <a:solidFill>
                  <a:schemeClr val="tx1"/>
                </a:solidFill>
              </a:rPr>
              <a:t>נמשכת כ3 שבועות</a:t>
            </a:r>
          </a:p>
        </p:txBody>
      </p:sp>
    </p:spTree>
    <p:extLst>
      <p:ext uri="{BB962C8B-B14F-4D97-AF65-F5344CB8AC3E}">
        <p14:creationId xmlns:p14="http://schemas.microsoft.com/office/powerpoint/2010/main" val="345430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86740" y="1513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e-IL" sz="6700" b="1" dirty="0"/>
              <a:t>שלבי המחזור המיני</a:t>
            </a:r>
            <a:r>
              <a:rPr lang="he-IL" dirty="0"/>
              <a:t/>
            </a:r>
            <a:br>
              <a:rPr lang="he-IL" dirty="0"/>
            </a:br>
            <a:endParaRPr lang="he-IL" dirty="0"/>
          </a:p>
        </p:txBody>
      </p:sp>
      <p:graphicFrame>
        <p:nvGraphicFramePr>
          <p:cNvPr id="7" name="מציין מיקום תוכן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025558"/>
              </p:ext>
            </p:extLst>
          </p:nvPr>
        </p:nvGraphicFramePr>
        <p:xfrm>
          <a:off x="190004" y="822490"/>
          <a:ext cx="11804072" cy="59552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7511">
                  <a:extLst>
                    <a:ext uri="{9D8B030D-6E8A-4147-A177-3AD203B41FA5}">
                      <a16:colId xmlns:a16="http://schemas.microsoft.com/office/drawing/2014/main" val="3537919383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val="2504976774"/>
                    </a:ext>
                  </a:extLst>
                </a:gridCol>
                <a:gridCol w="6960241">
                  <a:extLst>
                    <a:ext uri="{9D8B030D-6E8A-4147-A177-3AD203B41FA5}">
                      <a16:colId xmlns:a16="http://schemas.microsoft.com/office/drawing/2014/main" val="1552326598"/>
                    </a:ext>
                  </a:extLst>
                </a:gridCol>
                <a:gridCol w="1605345">
                  <a:extLst>
                    <a:ext uri="{9D8B030D-6E8A-4147-A177-3AD203B41FA5}">
                      <a16:colId xmlns:a16="http://schemas.microsoft.com/office/drawing/2014/main" val="3469928904"/>
                    </a:ext>
                  </a:extLst>
                </a:gridCol>
                <a:gridCol w="1397811">
                  <a:extLst>
                    <a:ext uri="{9D8B030D-6E8A-4147-A177-3AD203B41FA5}">
                      <a16:colId xmlns:a16="http://schemas.microsoft.com/office/drawing/2014/main" val="2461957679"/>
                    </a:ext>
                  </a:extLst>
                </a:gridCol>
              </a:tblGrid>
              <a:tr h="772673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שלב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תיאור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הורמונים פעילים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משך זמן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3301757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פרואסטרוס</a:t>
                      </a:r>
                      <a:r>
                        <a:rPr lang="he-IL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(לפני ביוץ)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בשלב זה יש דימום מהבושת, התנפחות שפתי הבושת, חוסר תאבון, צמא, משיכת הזכר אך התנהגות אגרסיבית כלפיו, יצר שוטטות.</a:t>
                      </a:r>
                      <a:endParaRPr lang="en-US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רמות שיא של </a:t>
                      </a:r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האסטרוגן 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וה-</a:t>
                      </a:r>
                      <a:r>
                        <a:rPr lang="en-US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he-IL" dirty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134364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אסטרוס</a:t>
                      </a:r>
                      <a:r>
                        <a:rPr lang="he-IL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(ביוץ)</a:t>
                      </a:r>
                      <a:endParaRPr lang="he-IL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הכלבה מקבלת את הזכר. נפיחות הבושת יורדת בהדרגה, ההפרשה הדמית נפסקת, ישנה קבלה אקטיבית של הזכר. </a:t>
                      </a:r>
                      <a:endParaRPr lang="he-I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אסטרוגן והפרוגסטרון.</a:t>
                      </a:r>
                      <a:endParaRPr lang="he-I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30235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מטאסטרוס</a:t>
                      </a:r>
                      <a:endParaRPr lang="he-IL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חופף לשלב הסופי של השלב הקודם, וכולל את ההתפתחות הראשונית של הגוף הצהוב. חסר חשיבות קלינית.</a:t>
                      </a:r>
                      <a:endParaRPr lang="he-IL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רמות האסטרוגן בירידה ורמות </a:t>
                      </a:r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הפרוגסטרון 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בעליה.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172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דיאסטרוס</a:t>
                      </a:r>
                      <a:r>
                        <a:rPr lang="he-IL" sz="18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(לאחר </a:t>
                      </a:r>
                      <a:r>
                        <a:rPr lang="he-IL" sz="1800" b="1" kern="1200" dirty="0" err="1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יחום</a:t>
                      </a:r>
                      <a:r>
                        <a:rPr lang="he-IL" sz="18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he-IL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נמשך או חופף להריון, במידה והתפתח. </a:t>
                      </a:r>
                      <a:endParaRPr lang="he-IL" sz="20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פרוגסטרון.</a:t>
                      </a:r>
                      <a:endParaRPr lang="he-I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 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647579"/>
                  </a:ext>
                </a:extLst>
              </a:tr>
              <a:tr h="772673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אנאסטרוס</a:t>
                      </a:r>
                      <a:endParaRPr lang="he-I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קיימת חוסר פעילות שחלית.</a:t>
                      </a:r>
                      <a:endParaRPr lang="he-I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483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853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Image result for ovaries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3" y="5213266"/>
            <a:ext cx="2125379" cy="133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Image result for brain clipart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3449" y="285007"/>
            <a:ext cx="1559102" cy="18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הורמונים נקביים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531917"/>
            <a:ext cx="10515600" cy="4645046"/>
          </a:xfrm>
        </p:spPr>
        <p:txBody>
          <a:bodyPr/>
          <a:lstStyle/>
          <a:p>
            <a:r>
              <a:rPr lang="en-US" sz="4000" b="1" dirty="0">
                <a:solidFill>
                  <a:srgbClr val="00B0F0"/>
                </a:solidFill>
              </a:rPr>
              <a:t>FSH</a:t>
            </a:r>
            <a:r>
              <a:rPr lang="he-IL" sz="4000" dirty="0"/>
              <a:t> </a:t>
            </a:r>
            <a:r>
              <a:rPr lang="he-IL" dirty="0"/>
              <a:t>– מיוצר על-ידי בלוטת יותרת המוח (היפופיזה) הורמון הגורם להבשלת ביצית בשחלה ומעודד הפרשת הורמון אסטרוגן.</a:t>
            </a:r>
            <a:endParaRPr lang="en-US" dirty="0"/>
          </a:p>
          <a:p>
            <a:r>
              <a:rPr lang="en-US" sz="4000" b="1" dirty="0">
                <a:solidFill>
                  <a:srgbClr val="00B0F0"/>
                </a:solidFill>
              </a:rPr>
              <a:t>LH </a:t>
            </a:r>
            <a:r>
              <a:rPr lang="he-IL" sz="4000" b="1" dirty="0">
                <a:solidFill>
                  <a:srgbClr val="00B0F0"/>
                </a:solidFill>
              </a:rPr>
              <a:t>– </a:t>
            </a:r>
            <a:r>
              <a:rPr lang="he-IL" dirty="0"/>
              <a:t>מיוצר על-ידי בלוטת יותרת המוח (היפופיזה) גורם ליציאת ביצית בשלה מהשחלה לרחם.</a:t>
            </a:r>
            <a:endParaRPr lang="en-US" dirty="0"/>
          </a:p>
          <a:p>
            <a:r>
              <a:rPr lang="he-IL" sz="4000" b="1" dirty="0">
                <a:solidFill>
                  <a:srgbClr val="FF0000"/>
                </a:solidFill>
              </a:rPr>
              <a:t>אסטרוגן-</a:t>
            </a:r>
            <a:r>
              <a:rPr lang="he-IL" dirty="0"/>
              <a:t> מיצור על-ידי הביצית המבשילה בשחלה, מעודד סימני ייחום, מעודד גדילת זקיקים, גורם לפתיחת צוואר הרחם כדי לאפשר הזדווגות. </a:t>
            </a:r>
            <a:endParaRPr lang="en-US" dirty="0"/>
          </a:p>
          <a:p>
            <a:r>
              <a:rPr lang="he-IL" sz="4000" b="1" dirty="0">
                <a:solidFill>
                  <a:srgbClr val="FF0000"/>
                </a:solidFill>
              </a:rPr>
              <a:t>פרוגסטרון-</a:t>
            </a:r>
            <a:r>
              <a:rPr lang="he-IL" dirty="0"/>
              <a:t> מיוצר על-ידי הגופיף הצהוב, תפקידו להגמיש את שרירי הרחם לקראת היריון, לעודד יצירת נימי דם ברחם. שומר על ההיריון.</a:t>
            </a:r>
            <a:endParaRPr lang="en-US" dirty="0"/>
          </a:p>
          <a:p>
            <a:endParaRPr lang="he-IL" sz="4000" b="1" u="sng" dirty="0"/>
          </a:p>
        </p:txBody>
      </p:sp>
    </p:spTree>
    <p:extLst>
      <p:ext uri="{BB962C8B-B14F-4D97-AF65-F5344CB8AC3E}">
        <p14:creationId xmlns:p14="http://schemas.microsoft.com/office/powerpoint/2010/main" val="72847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dog reproductive syst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15860" r="31006" b="3684"/>
          <a:stretch/>
        </p:blipFill>
        <p:spPr bwMode="auto">
          <a:xfrm flipH="1">
            <a:off x="259882" y="1058779"/>
            <a:ext cx="4764505" cy="537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27985" y="104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 כלב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564064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he-IL" sz="4400" b="1" dirty="0"/>
              <a:t>אשכים</a:t>
            </a:r>
            <a:r>
              <a:rPr lang="he-IL" dirty="0"/>
              <a:t> </a:t>
            </a:r>
            <a:r>
              <a:rPr lang="he-IL" sz="2400" dirty="0"/>
              <a:t>(בלוטות מין ראשוניות)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צינור מוביל זרע </a:t>
            </a:r>
            <a:r>
              <a:rPr lang="he-IL" sz="2400" dirty="0"/>
              <a:t>(ואס </a:t>
            </a:r>
            <a:r>
              <a:rPr lang="he-IL" sz="2400" dirty="0" err="1"/>
              <a:t>דפרנס</a:t>
            </a:r>
            <a:r>
              <a:rPr lang="he-IL" sz="2400" dirty="0"/>
              <a:t>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בלוטות מין משניות </a:t>
            </a:r>
            <a:r>
              <a:rPr lang="he-IL" sz="2400" dirty="0"/>
              <a:t>(</a:t>
            </a:r>
            <a:r>
              <a:rPr lang="he-IL" sz="2400" dirty="0" err="1"/>
              <a:t>ערומונית</a:t>
            </a:r>
            <a:r>
              <a:rPr lang="he-IL" sz="2400" dirty="0"/>
              <a:t> </a:t>
            </a:r>
            <a:r>
              <a:rPr lang="he-IL" sz="2400" dirty="0" err="1"/>
              <a:t>וקאופר</a:t>
            </a:r>
            <a:r>
              <a:rPr lang="he-IL" dirty="0"/>
              <a:t>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פין</a:t>
            </a:r>
          </a:p>
          <a:p>
            <a:pPr>
              <a:lnSpc>
                <a:spcPct val="150000"/>
              </a:lnSpc>
            </a:pPr>
            <a:endParaRPr lang="he-IL" sz="4400" b="1" dirty="0"/>
          </a:p>
        </p:txBody>
      </p:sp>
      <p:cxnSp>
        <p:nvCxnSpPr>
          <p:cNvPr id="5" name="מחבר חץ ישר 4"/>
          <p:cNvCxnSpPr/>
          <p:nvPr/>
        </p:nvCxnSpPr>
        <p:spPr>
          <a:xfrm flipH="1">
            <a:off x="1121790" y="2507530"/>
            <a:ext cx="6381946" cy="199848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2318994" y="2743200"/>
            <a:ext cx="3492051" cy="172552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2686639" y="2743200"/>
            <a:ext cx="4138367" cy="165953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1715678" y="3572759"/>
            <a:ext cx="4826524" cy="45248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 flipH="1" flipV="1">
            <a:off x="4110087" y="4741682"/>
            <a:ext cx="6866641" cy="90343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2810" y="1965960"/>
            <a:ext cx="10375900" cy="4038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רבייה מינית: </a:t>
            </a:r>
            <a:r>
              <a:rPr lang="he-IL" sz="4400" dirty="0"/>
              <a:t>מפגש בין תא זרע לביצית ויצירת צאצא בעל מטען גנטי משני ההורים. </a:t>
            </a:r>
            <a:r>
              <a:rPr lang="he-IL" sz="4400" b="1" dirty="0"/>
              <a:t>(יונקים, עופות)</a:t>
            </a:r>
          </a:p>
          <a:p>
            <a:pPr>
              <a:lnSpc>
                <a:spcPct val="150000"/>
              </a:lnSpc>
            </a:pPr>
            <a:endParaRPr lang="he-IL" dirty="0"/>
          </a:p>
        </p:txBody>
      </p:sp>
      <p:pic>
        <p:nvPicPr>
          <p:cNvPr id="6146" name="Picture 2" descr="Image result for ‫רביה מינית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3833900"/>
            <a:ext cx="3679825" cy="27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99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reproduction male cel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6258" r="1038" b="7995"/>
          <a:stretch/>
        </p:blipFill>
        <p:spPr bwMode="auto">
          <a:xfrm flipV="1">
            <a:off x="405352" y="923827"/>
            <a:ext cx="8625525" cy="565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מבנה תא הזרע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ראש</a:t>
            </a:r>
          </a:p>
          <a:p>
            <a:pPr>
              <a:lnSpc>
                <a:spcPct val="150000"/>
              </a:lnSpc>
            </a:pPr>
            <a:r>
              <a:rPr lang="he-IL" sz="4000" b="1" dirty="0" err="1"/>
              <a:t>אקרוזום</a:t>
            </a:r>
            <a:endParaRPr lang="he-IL" sz="4000" b="1" dirty="0"/>
          </a:p>
          <a:p>
            <a:pPr>
              <a:lnSpc>
                <a:spcPct val="150000"/>
              </a:lnSpc>
            </a:pPr>
            <a:r>
              <a:rPr lang="he-IL" sz="4000" b="1" dirty="0"/>
              <a:t>צוואר</a:t>
            </a:r>
          </a:p>
          <a:p>
            <a:pPr>
              <a:lnSpc>
                <a:spcPct val="150000"/>
              </a:lnSpc>
            </a:pPr>
            <a:r>
              <a:rPr lang="he-IL" sz="4000" b="1" dirty="0" err="1"/>
              <a:t>שוטון</a:t>
            </a:r>
            <a:endParaRPr lang="he-IL" sz="4000" b="1" dirty="0"/>
          </a:p>
        </p:txBody>
      </p:sp>
      <p:cxnSp>
        <p:nvCxnSpPr>
          <p:cNvPr id="5" name="מחבר חץ ישר 4"/>
          <p:cNvCxnSpPr/>
          <p:nvPr/>
        </p:nvCxnSpPr>
        <p:spPr>
          <a:xfrm flipH="1">
            <a:off x="2921330" y="2600696"/>
            <a:ext cx="6602680" cy="332719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מחבר חץ ישר 5"/>
          <p:cNvCxnSpPr/>
          <p:nvPr/>
        </p:nvCxnSpPr>
        <p:spPr>
          <a:xfrm flipH="1" flipV="1">
            <a:off x="1270660" y="2057400"/>
            <a:ext cx="7554155" cy="158732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4465164" y="4000124"/>
            <a:ext cx="4797589" cy="62888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6590805" y="5340317"/>
            <a:ext cx="2671948" cy="35540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199" y="1513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בלוטות מין זכריות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1353786"/>
            <a:ext cx="10680865" cy="5403273"/>
          </a:xfrm>
        </p:spPr>
        <p:txBody>
          <a:bodyPr>
            <a:normAutofit/>
          </a:bodyPr>
          <a:lstStyle/>
          <a:p>
            <a:r>
              <a:rPr lang="he-IL" sz="3500" dirty="0"/>
              <a:t>אשכים- בלוטות מין ראשוניות שתפקידן יצור תאי המין (זרע)</a:t>
            </a:r>
          </a:p>
          <a:p>
            <a:r>
              <a:rPr lang="he-IL" dirty="0"/>
              <a:t>מצויים מחוץ לגוף, כיוון שייצור תאי הזרע, דורש טמפרטורה הנמוכה </a:t>
            </a:r>
            <a:r>
              <a:rPr lang="he-IL" dirty="0" err="1"/>
              <a:t>בכ</a:t>
            </a:r>
            <a:r>
              <a:rPr lang="he-IL" dirty="0"/>
              <a:t>- 4-5 מעלות מטמפרטורת הגוף. קירור שק האשכים מתבצע במספר דרכים: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מיקום שק האשכים מחוץ לגוף.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ריבוי בלוטות זעה והיעדר שער.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קיומו של שריר המרחיק ומקרב את האשכים לגוף ע"פ צורך.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רשת כלי דם בעלת זרימה איטית יותר המאפשרת קירור של הדם.</a:t>
            </a:r>
            <a:endParaRPr lang="en-US" dirty="0"/>
          </a:p>
          <a:p>
            <a:pPr>
              <a:buFont typeface="Wingdings" panose="05000000000000000000" pitchFamily="2" charset="2"/>
              <a:buChar char=""/>
            </a:pPr>
            <a:r>
              <a:rPr lang="he-IL" dirty="0"/>
              <a:t>כל מצב שגורם לעלייה בחום הגוף יגרום לפגיעה בפוריות (למשל: מחלות, חיסונים, </a:t>
            </a:r>
            <a:r>
              <a:rPr lang="he-IL" dirty="0" err="1"/>
              <a:t>קדחות</a:t>
            </a:r>
            <a:r>
              <a:rPr lang="he-IL" dirty="0"/>
              <a:t> וכדומה).</a:t>
            </a:r>
            <a:endParaRPr lang="en-US" dirty="0"/>
          </a:p>
          <a:p>
            <a:r>
              <a:rPr lang="he-IL" b="1" u="sng" dirty="0"/>
              <a:t>אשך תמיר-</a:t>
            </a:r>
            <a:r>
              <a:rPr lang="he-IL" dirty="0"/>
              <a:t> אשך שלא ירד לשק האשכים. </a:t>
            </a:r>
            <a:r>
              <a:rPr lang="he-IL" sz="2400" dirty="0"/>
              <a:t>הוא קטן ולא יצרני. מעלה את הסבירות לגידול סרטני באשך, ולכך מומלץ לסרס במקרה כזה. מומלץ לא להרביע כלב בעל פגם זה.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7547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בלוטות מין משניות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בלוטת הערמונית (פרוסטטה) </a:t>
            </a:r>
            <a:r>
              <a:rPr lang="he-IL" dirty="0"/>
              <a:t>– מפרישה את נוזל הזרע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בלוטת </a:t>
            </a:r>
            <a:r>
              <a:rPr lang="he-IL" sz="3200" b="1" dirty="0" err="1"/>
              <a:t>קאופר</a:t>
            </a:r>
            <a:r>
              <a:rPr lang="he-IL" sz="3200" b="1" dirty="0"/>
              <a:t>- </a:t>
            </a:r>
            <a:r>
              <a:rPr lang="he-IL" dirty="0"/>
              <a:t>מפרישה </a:t>
            </a:r>
            <a:r>
              <a:rPr lang="he-IL" dirty="0" err="1"/>
              <a:t>פירומונים</a:t>
            </a:r>
            <a:r>
              <a:rPr lang="he-IL" dirty="0"/>
              <a:t> שמהווים את מקור הריח הזכרי</a:t>
            </a:r>
          </a:p>
          <a:p>
            <a:pPr>
              <a:lnSpc>
                <a:spcPct val="150000"/>
              </a:lnSpc>
            </a:pPr>
            <a:endParaRPr lang="he-IL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בגרות מינית- </a:t>
            </a:r>
            <a:r>
              <a:rPr lang="he-IL" dirty="0"/>
              <a:t>מתחיל ייצור הזרע. בגילאי ½ שנה עד שנה. </a:t>
            </a:r>
          </a:p>
          <a:p>
            <a:pPr>
              <a:lnSpc>
                <a:spcPct val="150000"/>
              </a:lnSpc>
            </a:pPr>
            <a:r>
              <a:rPr lang="he-IL" dirty="0"/>
              <a:t>הכלב פורה לאורך כל השנה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he-IL" dirty="0"/>
              <a:t>בעיות בהזנה יכולות לגרות לפגיעה בבלטות המין ומכאן לפגיעה בפוריות.</a:t>
            </a:r>
          </a:p>
        </p:txBody>
      </p:sp>
    </p:spTree>
    <p:extLst>
      <p:ext uri="{BB962C8B-B14F-4D97-AF65-F5344CB8AC3E}">
        <p14:creationId xmlns:p14="http://schemas.microsoft.com/office/powerpoint/2010/main" val="40900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241961" y="4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תהליך הפריה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985652"/>
            <a:ext cx="10919361" cy="571203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he-IL" sz="3200" dirty="0"/>
              <a:t>בדיקת ייחום ניתן לעשות אצל </a:t>
            </a:r>
            <a:r>
              <a:rPr lang="he-IL" sz="3200" dirty="0" err="1"/>
              <a:t>ויטרינר</a:t>
            </a:r>
            <a:r>
              <a:rPr lang="he-IL" sz="3200" dirty="0"/>
              <a:t> להגברת הסיכויים.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הרבעה פעם </a:t>
            </a:r>
            <a:r>
              <a:rPr lang="he-IL" sz="3200" dirty="0" err="1"/>
              <a:t>ביומים</a:t>
            </a:r>
            <a:r>
              <a:rPr lang="he-IL" sz="3200" dirty="0"/>
              <a:t> (כלבים חופשיים יזדווגו פעמיים ביום).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כדאי לעשות הכרות בין הכלבים לפני ההרבעה (ייחום)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מומלץ להרביע בטריטוריה של הזכר.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נקבה מוכנה תסיט את זנבה הצידה.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בזמן ההזדווגות הפין של הזכר מתנפח וננעל בנרתיק הנקבה.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במידה ויש צורך לעזור, יש להחזיק את ראש הנקבה (שלא </a:t>
            </a:r>
            <a:r>
              <a:rPr lang="he-IL" sz="3200" dirty="0" err="1"/>
              <a:t>תנשך</a:t>
            </a:r>
            <a:r>
              <a:rPr lang="he-IL" sz="3200" dirty="0"/>
              <a:t> את הזכר) ולעזור לזכר בהכנסת הפין.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אין להפריד כלבים מזדווגים.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משך ההזדווגות כ20 דקות</a:t>
            </a:r>
          </a:p>
        </p:txBody>
      </p:sp>
      <p:pic>
        <p:nvPicPr>
          <p:cNvPr id="5122" name="Picture 2" descr="Image result for reproduction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3" y="544419"/>
            <a:ext cx="42291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2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sz="6000" b="1" dirty="0"/>
              <a:t>הריון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he-IL" sz="3600" b="1" dirty="0"/>
              <a:t>כ63 ימים משך הריון מהביוץ (יכול להמשך 56-70 ימים).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8-10 ימים הביציות יורדות לרחם.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18 יום מתבצע הקינון.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מספר הוולדות בשגר 1-14. </a:t>
            </a:r>
          </a:p>
        </p:txBody>
      </p:sp>
      <p:pic>
        <p:nvPicPr>
          <p:cNvPr id="6152" name="Picture 8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46" y="2764271"/>
            <a:ext cx="3273295" cy="37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65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34153" y="218229"/>
            <a:ext cx="962167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אבחון הריון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1543792"/>
            <a:ext cx="10609613" cy="518951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מישוש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רנטגן</a:t>
            </a:r>
          </a:p>
          <a:p>
            <a:pPr>
              <a:lnSpc>
                <a:spcPct val="150000"/>
              </a:lnSpc>
            </a:pPr>
            <a:r>
              <a:rPr lang="he-IL" sz="3200" b="1" dirty="0" err="1"/>
              <a:t>אולטראסאונד</a:t>
            </a:r>
            <a:endParaRPr lang="he-IL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פטמות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הפרשות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שינויי התנהגות</a:t>
            </a:r>
          </a:p>
        </p:txBody>
      </p:sp>
      <p:pic>
        <p:nvPicPr>
          <p:cNvPr id="7170" name="Picture 2" descr="Image result for dog pregnancy v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1" y="218229"/>
            <a:ext cx="47625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dog pregnancy v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1" y="1974790"/>
            <a:ext cx="4596992" cy="459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4" y="1921126"/>
            <a:ext cx="7012652" cy="470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81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4046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סימנים מקדימים להמלטה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329179"/>
            <a:ext cx="10103177" cy="4399175"/>
          </a:xfrm>
        </p:spPr>
        <p:txBody>
          <a:bodyPr>
            <a:noAutofit/>
          </a:bodyPr>
          <a:lstStyle/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הפרשה ירוקה (24-48 שעות לפני ההמלטה)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הפסקת אכילה (כ24 שעות לפני ההמלטה)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התרחבות צוואר הרחם.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חום הגוף יורד ל36 מעולות.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התפתחות עטיני חלב.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חוסר שקט.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ירידת מי שפיר וצירים דחופים.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הכלבה תשכב על הצד.</a:t>
            </a:r>
          </a:p>
        </p:txBody>
      </p:sp>
    </p:spTree>
    <p:extLst>
      <p:ext uri="{BB962C8B-B14F-4D97-AF65-F5344CB8AC3E}">
        <p14:creationId xmlns:p14="http://schemas.microsoft.com/office/powerpoint/2010/main" val="76257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27300" y="456883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שלבי 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90134" y="2425046"/>
            <a:ext cx="10668786" cy="4038600"/>
          </a:xfrm>
        </p:spPr>
        <p:txBody>
          <a:bodyPr>
            <a:normAutofit lnSpcReduction="10000"/>
          </a:bodyPr>
          <a:lstStyle/>
          <a:p>
            <a:r>
              <a:rPr lang="he-IL" sz="2800" b="1" dirty="0"/>
              <a:t>הכנה להמלטה</a:t>
            </a:r>
          </a:p>
          <a:p>
            <a:r>
              <a:rPr lang="he-IL" sz="2800" b="1" dirty="0"/>
              <a:t>לחיצות- כשעתיים מעבר לשלוש שעות יש לקרוא </a:t>
            </a:r>
            <a:r>
              <a:rPr lang="he-IL" sz="2800" b="1" dirty="0" err="1"/>
              <a:t>לוטרינר</a:t>
            </a:r>
            <a:r>
              <a:rPr lang="he-IL" sz="2800" b="1" dirty="0"/>
              <a:t> (לאחר 6 הגור ימות)</a:t>
            </a:r>
          </a:p>
          <a:p>
            <a:r>
              <a:rPr lang="he-IL" sz="2800" b="1" dirty="0"/>
              <a:t>יציאת הגורים- הגורים יוצאים עטופים בקרום האם מלקקת אותם כדי לעודד נשימה, קורעת את חבל הטבור ואוכלת את השילה. (הגור הבא יצא כשעתיים אחרי קודמו)</a:t>
            </a:r>
          </a:p>
          <a:p>
            <a:r>
              <a:rPr lang="he-IL" sz="2800" b="1" dirty="0"/>
              <a:t>סיום המלטה- הכלבה תחזור להיות רגועה, תאפשר לגורים לינוק, חום גופה יחזור לחום תקין.</a:t>
            </a:r>
          </a:p>
          <a:p>
            <a:pPr marL="45720" indent="0">
              <a:buNone/>
            </a:pPr>
            <a:r>
              <a:rPr lang="he-IL" sz="2800" b="1" dirty="0"/>
              <a:t>לאחר ההמלטה חשוב לקחת את הכלבה לבדיקה אצל </a:t>
            </a:r>
            <a:r>
              <a:rPr lang="he-IL" sz="2800" b="1" dirty="0" err="1"/>
              <a:t>ויטרינר</a:t>
            </a:r>
            <a:r>
              <a:rPr lang="he-IL" b="1" dirty="0"/>
              <a:t>.</a:t>
            </a:r>
          </a:p>
        </p:txBody>
      </p:sp>
      <p:pic>
        <p:nvPicPr>
          <p:cNvPr id="9218" name="Picture 2" descr="Image result for pregnant dog deliv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12725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לחצן פעולה: וידאו 3">
            <a:hlinkClick r:id="rId3" action="ppaction://program" highlightClick="1"/>
          </p:cNvPr>
          <p:cNvSpPr/>
          <p:nvPr/>
        </p:nvSpPr>
        <p:spPr>
          <a:xfrm>
            <a:off x="241300" y="5795159"/>
            <a:ext cx="1543792" cy="80158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8981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עזרה בהמלטה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15678"/>
            <a:ext cx="10046616" cy="43803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e-IL" sz="2400" b="1" dirty="0"/>
              <a:t>האם לא מסירה את השליה- קריעת הקרום והסרתו ניקוי אזור הפנים ועיסוי הגוף בעזרת מגבת נקיה לעידוד הנשימה.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אם חבל הטבור לא נקרע- יש לקשור כ1/2 ס"מ מהגור ולגזור את הטבור. כדאי לחטאות את האזור ביוד </a:t>
            </a:r>
            <a:r>
              <a:rPr lang="he-IL" sz="2400" b="1" dirty="0" err="1"/>
              <a:t>פולידין</a:t>
            </a:r>
            <a:r>
              <a:rPr lang="he-IL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הגור תקוע בתעלת ההמלטה-  קודם כל להתקשר </a:t>
            </a:r>
            <a:r>
              <a:rPr lang="he-IL" sz="2400" b="1" dirty="0" err="1"/>
              <a:t>לוטרינר</a:t>
            </a:r>
            <a:r>
              <a:rPr lang="he-IL" sz="2400" b="1" dirty="0"/>
              <a:t> לקבל הדרכה טלפונית. ניתן לאחוז את הגור במגבת בכוח מתון ואחיד עד שיצא. אם הוא חי לחזור על השלב שלעיל.</a:t>
            </a:r>
          </a:p>
          <a:p>
            <a:endParaRPr lang="he-IL" dirty="0"/>
          </a:p>
        </p:txBody>
      </p:sp>
      <p:sp>
        <p:nvSpPr>
          <p:cNvPr id="4" name="לחצן פעולה: וידאו 3">
            <a:hlinkClick r:id="rId2" action="ppaction://program" highlightClick="1"/>
          </p:cNvPr>
          <p:cNvSpPr/>
          <p:nvPr/>
        </p:nvSpPr>
        <p:spPr>
          <a:xfrm>
            <a:off x="463138" y="5830784"/>
            <a:ext cx="1318161" cy="748146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284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מתי כדי לקרוא לווטרינר ?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43959"/>
            <a:ext cx="10536810" cy="47605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e-IL" sz="2400" b="1" dirty="0"/>
              <a:t>גור תקוע בנרתיק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30 דקות של כיווצים חזקים ורצופים (צירים) ללא יציאת גור.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שעתיים של כיווצים חזקים לסירוגין, ללא יציאת גור.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4-6 שעות בין יציאת הגור האחרון (בהנחה שההמלטה לא הסתיימה).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הפרשה ירוקה שחורה מהנרתיק שלאחריה אין יציאת גור תוך כ4 שעות.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הריון מעל 65 יום מההזדווגות.</a:t>
            </a:r>
            <a:br>
              <a:rPr lang="he-IL" sz="2400" b="1" dirty="0"/>
            </a:br>
            <a:r>
              <a:rPr lang="he-IL" sz="2400" b="1" dirty="0"/>
              <a:t/>
            </a:r>
            <a:br>
              <a:rPr lang="he-IL" sz="2400" b="1" dirty="0"/>
            </a:br>
            <a:endParaRPr lang="he-IL" sz="2400" b="1" dirty="0"/>
          </a:p>
        </p:txBody>
      </p:sp>
      <p:pic>
        <p:nvPicPr>
          <p:cNvPr id="10244" name="Picture 4" descr="Image result for dog ambulance 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t="14563" r="18948" b="19089"/>
          <a:stretch/>
        </p:blipFill>
        <p:spPr bwMode="auto">
          <a:xfrm>
            <a:off x="292228" y="1866507"/>
            <a:ext cx="2594238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47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044700" y="1562100"/>
            <a:ext cx="9872871" cy="4038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רבייה אל מינית: </a:t>
            </a:r>
            <a:r>
              <a:rPr lang="he-IL" sz="4400" dirty="0"/>
              <a:t>מצב בו יצור יוצר העתק של עצמו הזהה לו מבחינה גנטית מבלי מעורבות יצור אחר. </a:t>
            </a:r>
            <a:r>
              <a:rPr lang="he-IL" sz="4400" b="1" dirty="0"/>
              <a:t>(בעיקר צמחים)</a:t>
            </a:r>
          </a:p>
          <a:p>
            <a:endParaRPr lang="he-IL" dirty="0"/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3924300"/>
            <a:ext cx="33813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7236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65562"/>
            <a:ext cx="9875520" cy="1356360"/>
          </a:xfrm>
        </p:spPr>
        <p:txBody>
          <a:bodyPr>
            <a:normAutofit/>
          </a:bodyPr>
          <a:lstStyle/>
          <a:p>
            <a:pPr algn="r"/>
            <a:r>
              <a:rPr lang="he-IL" sz="6000" b="1" dirty="0"/>
              <a:t>מחלות לאחר 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831769" y="1448790"/>
            <a:ext cx="9872871" cy="4987636"/>
          </a:xfrm>
        </p:spPr>
        <p:txBody>
          <a:bodyPr>
            <a:normAutofit fontScale="92500"/>
          </a:bodyPr>
          <a:lstStyle/>
          <a:p>
            <a:r>
              <a:rPr lang="he-IL" sz="3200" b="1" dirty="0"/>
              <a:t>צניחת רחם- </a:t>
            </a:r>
            <a:r>
              <a:rPr lang="he-IL" b="1" dirty="0"/>
              <a:t>הרחם יוצא החוצה דרך הנרתיק.</a:t>
            </a:r>
          </a:p>
          <a:p>
            <a:pPr marL="45720" indent="0">
              <a:buNone/>
            </a:pPr>
            <a:r>
              <a:rPr lang="he-IL" b="1" dirty="0"/>
              <a:t>יש לוודא שהכלבה לא תאכל את הרחם ולהגיע </a:t>
            </a:r>
            <a:r>
              <a:rPr lang="he-IL" b="1" dirty="0" err="1"/>
              <a:t>מייד</a:t>
            </a:r>
            <a:r>
              <a:rPr lang="he-IL" b="1" dirty="0"/>
              <a:t> </a:t>
            </a:r>
            <a:r>
              <a:rPr lang="he-IL" b="1" dirty="0" err="1"/>
              <a:t>לוטרינר</a:t>
            </a:r>
            <a:r>
              <a:rPr lang="he-IL" b="1" dirty="0"/>
              <a:t>.</a:t>
            </a:r>
          </a:p>
          <a:p>
            <a:r>
              <a:rPr lang="he-IL" sz="3200" b="1" dirty="0"/>
              <a:t>עצירת שליה- </a:t>
            </a:r>
            <a:r>
              <a:rPr lang="he-IL" b="1" dirty="0"/>
              <a:t>שליה נשארת תקוע ברחם.</a:t>
            </a:r>
          </a:p>
          <a:p>
            <a:pPr marL="45720" indent="0">
              <a:buNone/>
            </a:pPr>
            <a:r>
              <a:rPr lang="he-IL" b="1" dirty="0"/>
              <a:t>הכלבה ממשיכה ללחוץ 24 שעות לאחר יציאת הגור האחרון.</a:t>
            </a:r>
          </a:p>
          <a:p>
            <a:r>
              <a:rPr lang="he-IL" sz="3200" b="1" dirty="0"/>
              <a:t>דלקת רחם- </a:t>
            </a:r>
          </a:p>
          <a:p>
            <a:pPr marL="45720" indent="0">
              <a:buNone/>
            </a:pPr>
            <a:r>
              <a:rPr lang="he-IL" b="1" dirty="0"/>
              <a:t>מתחילה כ16-48 שעות לאחר ההמלטה. הסימנים: חום, הקאות, </a:t>
            </a:r>
            <a:r>
              <a:rPr lang="he-IL" b="1" dirty="0" err="1"/>
              <a:t>שילשולים</a:t>
            </a:r>
            <a:r>
              <a:rPr lang="he-IL" b="1" dirty="0"/>
              <a:t>, דיכאון והתייבשות, ריח של ריקבון.</a:t>
            </a:r>
          </a:p>
          <a:p>
            <a:r>
              <a:rPr lang="he-IL" sz="3200" b="1" dirty="0"/>
              <a:t>קדחת חלב </a:t>
            </a:r>
            <a:r>
              <a:rPr lang="he-IL" b="1" dirty="0"/>
              <a:t>(</a:t>
            </a:r>
            <a:r>
              <a:rPr lang="he-IL" b="1" dirty="0" err="1"/>
              <a:t>היפוקליצמיה</a:t>
            </a:r>
            <a:r>
              <a:rPr lang="he-IL" b="1" dirty="0"/>
              <a:t>)- מחסור של סידן בשל העברתו לחלב.</a:t>
            </a:r>
          </a:p>
          <a:p>
            <a:pPr marL="45720" indent="0">
              <a:buNone/>
            </a:pPr>
            <a:r>
              <a:rPr lang="he-IL" b="1" dirty="0"/>
              <a:t>סימנים: נשימה מהירה ושטוחה, חום גבוה ופחד, הכלבה רועדת מפרכסת.</a:t>
            </a:r>
          </a:p>
          <a:p>
            <a:r>
              <a:rPr lang="he-IL" sz="3200" b="1" dirty="0"/>
              <a:t>דלקת עטינים- </a:t>
            </a:r>
            <a:r>
              <a:rPr lang="he-IL" b="1" dirty="0"/>
              <a:t>פטמות חמות ונפוחות. (לפעמים הכלבה לא תניק את הגורים)</a:t>
            </a:r>
          </a:p>
        </p:txBody>
      </p:sp>
      <p:pic>
        <p:nvPicPr>
          <p:cNvPr id="11266" name="Picture 2" descr="Image result for dog s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609600"/>
            <a:ext cx="2497137" cy="200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0" y="454464"/>
            <a:ext cx="9345422" cy="912324"/>
          </a:xfrm>
        </p:spPr>
        <p:txBody>
          <a:bodyPr/>
          <a:lstStyle/>
          <a:p>
            <a:pPr algn="ctr"/>
            <a:r>
              <a:rPr lang="he-IL" b="1" dirty="0"/>
              <a:t>שליה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30835" y="2047974"/>
            <a:ext cx="9872871" cy="40386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שליה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שק עובר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חלב טבור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עובר</a:t>
            </a:r>
          </a:p>
        </p:txBody>
      </p:sp>
      <p:pic>
        <p:nvPicPr>
          <p:cNvPr id="13314" name="Picture 2" descr="Image result for dog place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43" y="1366788"/>
            <a:ext cx="7582339" cy="519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מחבר חץ ישר 4"/>
          <p:cNvCxnSpPr/>
          <p:nvPr/>
        </p:nvCxnSpPr>
        <p:spPr>
          <a:xfrm flipH="1">
            <a:off x="2714920" y="2639506"/>
            <a:ext cx="7466029" cy="237555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5929460" y="3257747"/>
            <a:ext cx="4172034" cy="244339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4355184" y="3319021"/>
            <a:ext cx="4798243" cy="129792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7088957" y="3648959"/>
            <a:ext cx="2345679" cy="1036163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1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e-IL" sz="6000" b="1" dirty="0"/>
              <a:t>סיבות למניעת ייחום אצל כלבים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33153" y="1603168"/>
            <a:ext cx="10493357" cy="496388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מניעת הריונות לא רצויים.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רביית יתר ועודפי כלבים משוטטים. 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היריון בגיל מוקדם שעלול לגרם נזק פיזי לכלבה.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בריאות לקויה של הכלבה.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בכלבי עבודה ותערוכות- לא מעוניינים בהיריון במועד התחרות  או העבודה.</a:t>
            </a:r>
            <a:endParaRPr lang="en-US" sz="3200" b="1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341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דרכים למניעת ייחום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69423"/>
            <a:ext cx="10411691" cy="482138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b="1" dirty="0"/>
              <a:t>טיפול הורמונאלי למניעת ייחום-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הזרקה או כדורים המכילים פרוגסטרון כל חצי שנה. 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 טיפול כירורגי- עיקור שהוא ניתוח להוצאת השחלות והרחם, נעשה רק על-ידי ווטרינר, בהרדמה כללית.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ניתן לעקר החל מגיל 6 חודשים, אך יש ווטרינרים הממליצים לעשות זאת, רק לאחר מחזור ייחום אחד לפחות.</a:t>
            </a:r>
            <a:endParaRPr lang="en-US" b="1" dirty="0"/>
          </a:p>
          <a:p>
            <a:pPr>
              <a:lnSpc>
                <a:spcPct val="150000"/>
              </a:lnSpc>
              <a:buSzPct val="100000"/>
              <a:buFont typeface="Webdings" panose="05030102010509060703" pitchFamily="18" charset="2"/>
              <a:buChar char=""/>
            </a:pPr>
            <a:r>
              <a:rPr lang="he-IL" b="1" dirty="0"/>
              <a:t>ההבדל העקרוני בין שתי השיטות הוא, שהטיפול ההורמונאלי הוא טיפול הפיך והעיקור לא.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332119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סירוס ועיקור של זכרים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03761" y="1965960"/>
            <a:ext cx="11360255" cy="457734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600" b="1" dirty="0"/>
              <a:t>סירוס-</a:t>
            </a:r>
            <a:r>
              <a:rPr lang="he-IL" sz="2800" b="1" dirty="0"/>
              <a:t> נעשה על ידי הסרת שני האשכים בניתוח בהרדמה כללית.</a:t>
            </a:r>
            <a:endParaRPr lang="en-US" sz="2800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sz="2800" b="1" dirty="0"/>
              <a:t>ניתוח פשוט יחסית ובטוח. ניתן לסרס החל מגיל 6 חודשים.</a:t>
            </a:r>
            <a:endParaRPr lang="en-US" sz="2800" b="1" dirty="0"/>
          </a:p>
          <a:p>
            <a:pPr>
              <a:lnSpc>
                <a:spcPct val="150000"/>
              </a:lnSpc>
            </a:pPr>
            <a:r>
              <a:rPr lang="he-IL" sz="3600" b="1" dirty="0"/>
              <a:t>עיקור</a:t>
            </a:r>
            <a:r>
              <a:rPr lang="he-IL" sz="2800" b="1" dirty="0"/>
              <a:t>- ניתוח בהרדמה כללית, בו מנתקים את צינוריות הזרע של הכלב.</a:t>
            </a:r>
            <a:endParaRPr lang="en-US" sz="2800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sz="2800" b="1" dirty="0"/>
              <a:t>הכלב אינו מסורס אלא מעוקר בלבד, כלומר הוא אינו חדל מלבקש את הכלבה המיוחמת, אך אינו יכול להכניסה להריון.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500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145338" y="1965960"/>
            <a:ext cx="4607133" cy="46507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רביית בתולין: </a:t>
            </a:r>
            <a:r>
              <a:rPr lang="he-IL" sz="4400" dirty="0"/>
              <a:t>רביה ללא הפריה בין זכר לנקבה. התפתחות של ביצית לא מופרית. </a:t>
            </a:r>
            <a:r>
              <a:rPr lang="he-IL" sz="4400" b="1" dirty="0"/>
              <a:t>(חסרי חוליות- כנימות, דבורים)</a:t>
            </a:r>
          </a:p>
          <a:p>
            <a:endParaRPr lang="he-IL" dirty="0"/>
          </a:p>
        </p:txBody>
      </p:sp>
      <p:pic>
        <p:nvPicPr>
          <p:cNvPr id="8194" name="Picture 2" descr="Image result for ‫רביה מקלונים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1807386"/>
            <a:ext cx="7154969" cy="480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56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622259"/>
              </p:ext>
            </p:extLst>
          </p:nvPr>
        </p:nvGraphicFramePr>
        <p:xfrm>
          <a:off x="431800" y="419099"/>
          <a:ext cx="11277600" cy="6118320"/>
        </p:xfrm>
        <a:graphic>
          <a:graphicData uri="http://schemas.openxmlformats.org/drawingml/2006/table">
            <a:tbl>
              <a:tblPr rtl="1"/>
              <a:tblGrid>
                <a:gridCol w="1975656">
                  <a:extLst>
                    <a:ext uri="{9D8B030D-6E8A-4147-A177-3AD203B41FA5}">
                      <a16:colId xmlns:a16="http://schemas.microsoft.com/office/drawing/2014/main" val="24691316"/>
                    </a:ext>
                  </a:extLst>
                </a:gridCol>
                <a:gridCol w="3194727">
                  <a:extLst>
                    <a:ext uri="{9D8B030D-6E8A-4147-A177-3AD203B41FA5}">
                      <a16:colId xmlns:a16="http://schemas.microsoft.com/office/drawing/2014/main" val="2530764975"/>
                    </a:ext>
                  </a:extLst>
                </a:gridCol>
                <a:gridCol w="3865928">
                  <a:extLst>
                    <a:ext uri="{9D8B030D-6E8A-4147-A177-3AD203B41FA5}">
                      <a16:colId xmlns:a16="http://schemas.microsoft.com/office/drawing/2014/main" val="2516833148"/>
                    </a:ext>
                  </a:extLst>
                </a:gridCol>
                <a:gridCol w="2241289">
                  <a:extLst>
                    <a:ext uri="{9D8B030D-6E8A-4147-A177-3AD203B41FA5}">
                      <a16:colId xmlns:a16="http://schemas.microsoft.com/office/drawing/2014/main" val="3298705957"/>
                    </a:ext>
                  </a:extLst>
                </a:gridCol>
              </a:tblGrid>
              <a:tr h="37825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האיבר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sng">
                          <a:effectLst/>
                          <a:latin typeface="Times New Roman" panose="02020603050405020304" pitchFamily="18" charset="0"/>
                          <a:cs typeface="Tahoma" panose="020B0604030504040204" pitchFamily="34" charset="0"/>
                        </a:rPr>
                        <a:t>תפקיד</a:t>
                      </a:r>
                      <a:endParaRPr lang="en-US" sz="1600" b="1" u="sng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sng">
                          <a:effectLst/>
                          <a:latin typeface="Times New Roman" panose="02020603050405020304" pitchFamily="18" charset="0"/>
                          <a:cs typeface="Tahoma" panose="020B0604030504040204" pitchFamily="34" charset="0"/>
                        </a:rPr>
                        <a:t>עופות</a:t>
                      </a:r>
                      <a:endParaRPr lang="en-US" sz="1600" b="1" u="sng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יונקים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726807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none" strike="noStrike" kern="0" dirty="0">
                          <a:effectLst/>
                          <a:latin typeface="Times New Roman" panose="02020603050405020304" pitchFamily="18" charset="0"/>
                        </a:rPr>
                        <a:t>אשכים</a:t>
                      </a:r>
                      <a:endParaRPr lang="en-US" sz="1600" b="1" u="sng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בהם נוצרים תאי הזרע והורמון המין הזכרי הטסטוסטרון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מצויים בתוך חלל הבטן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בשק האשכים מחוץ לחלל הבטן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121927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מוביל 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הובלת תאי זרע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מוביל זרע ומתחבר לביב, מאכסן תאי זרע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מוביל זרע מהאשך אל צינור השתן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470318"/>
                  </a:ext>
                </a:extLst>
              </a:tr>
              <a:tr h="1156653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בלוטות מין משניות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שלוש בלוטות שהעיקרית בהן היא בלוטת הערמונית, האחראית על ייצור ואחסון נוזל הזרע.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מייצרות ומאחסנות את נוזל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933308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none" strike="noStrike" kern="0">
                          <a:effectLst/>
                          <a:latin typeface="Times New Roman" panose="02020603050405020304" pitchFamily="18" charset="0"/>
                        </a:rPr>
                        <a:t>נוזל זרע</a:t>
                      </a:r>
                      <a:endParaRPr lang="en-US" sz="1600" b="1" u="sng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נוזל חלבי שמזין את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מאחר ואין בלוטות מין משניות נוזל הזרע צלול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נוזל חלבי (בצבע לבן) שמזין את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209976"/>
                  </a:ext>
                </a:extLst>
              </a:tr>
              <a:tr h="155734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איבר ההזדווגות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דרכו מועברים תאי הזרע.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בנוי משני קפלים בשרניים הנשלפים מחוץ לביב בשעת ההזדווגות והיוצרים תעלה בה זורמת </a:t>
                      </a:r>
                      <a:r>
                        <a:rPr lang="he-IL" sz="16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הזירמה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פין מלא חללים המזדקף בשעת ההזדווגות. 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אצל כלבים- מכיל עצם.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334363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מקום אגירת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בצינור מוביל הזרע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באשכים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867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79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90814"/>
              </p:ext>
            </p:extLst>
          </p:nvPr>
        </p:nvGraphicFramePr>
        <p:xfrm>
          <a:off x="279401" y="100438"/>
          <a:ext cx="11468100" cy="6334173"/>
        </p:xfrm>
        <a:graphic>
          <a:graphicData uri="http://schemas.openxmlformats.org/drawingml/2006/table">
            <a:tbl>
              <a:tblPr rtl="1"/>
              <a:tblGrid>
                <a:gridCol w="2351504">
                  <a:extLst>
                    <a:ext uri="{9D8B030D-6E8A-4147-A177-3AD203B41FA5}">
                      <a16:colId xmlns:a16="http://schemas.microsoft.com/office/drawing/2014/main" val="1101575419"/>
                    </a:ext>
                  </a:extLst>
                </a:gridCol>
                <a:gridCol w="3589961">
                  <a:extLst>
                    <a:ext uri="{9D8B030D-6E8A-4147-A177-3AD203B41FA5}">
                      <a16:colId xmlns:a16="http://schemas.microsoft.com/office/drawing/2014/main" val="706802755"/>
                    </a:ext>
                  </a:extLst>
                </a:gridCol>
                <a:gridCol w="2707236">
                  <a:extLst>
                    <a:ext uri="{9D8B030D-6E8A-4147-A177-3AD203B41FA5}">
                      <a16:colId xmlns:a16="http://schemas.microsoft.com/office/drawing/2014/main" val="546717174"/>
                    </a:ext>
                  </a:extLst>
                </a:gridCol>
                <a:gridCol w="2819399">
                  <a:extLst>
                    <a:ext uri="{9D8B030D-6E8A-4147-A177-3AD203B41FA5}">
                      <a16:colId xmlns:a16="http://schemas.microsoft.com/office/drawing/2014/main" val="63191771"/>
                    </a:ext>
                  </a:extLst>
                </a:gridCol>
              </a:tblGrid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איבר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תפקיד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תרנגולות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נקבות יונקים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972582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מקום ההפריה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בצינור ההטלה.סמוך לשחלה, במשפך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בחצוצרות (צינור מוביל ביצית)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487017"/>
                  </a:ext>
                </a:extLst>
              </a:tr>
              <a:tr h="94175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שחלה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בהן נוצרו תאי הביצית (גדולה יותר מתא זרע), ושם מאוחסנות. שם מיוצרים הורמוני מין כגון אסטרוגן ופרוגסטרון.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רק השחלה הימנית מפותחת. מייצרת את הביציות המתפתחות לחלמוני ביצה. 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זוג שחלות המאחסנות את תאי הביצית.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49369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חצוצרות (צינור מוביל ביצית)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המוביל את הביצית מהשחלה אל הרחם. בו בד"כ מתרחשת הפריה.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במקומן מצוי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זוג חצוצרות המובילות ביציות מהשחלות אל הרחם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143338"/>
                  </a:ext>
                </a:extLst>
              </a:tr>
              <a:tr h="70631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חלול ושרירי. קולט את הביצית המופרית. בו מתפתח העובר ומקבל חומרי המזון  מאמו דרך חבל הטבור.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חלק מצינור ההטלה בו נוצרת קליפת הביצה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קולט את הביצית המופרית, בו מתפתח העובר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04389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צוואר הרחם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שרירי, סגור עד ללידה עצמה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במקומו מצוי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בקצהו נמצא פתח המין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503613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פתח המין (בושת)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במקומו פתח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קיים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036439"/>
                  </a:ext>
                </a:extLst>
              </a:tr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השופכה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ביב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פתח השתן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284349"/>
                  </a:ext>
                </a:extLst>
              </a:tr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דגדגן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האזור האחראי על הגירוי המיני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861175"/>
                  </a:ext>
                </a:extLst>
              </a:tr>
              <a:tr h="117719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הימני מפותח, השמאלי מנוון. מקשר בין השחלה לסביבה החיצונית. בו נוצרת הביצה. 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 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551600"/>
                  </a:ext>
                </a:extLst>
              </a:tr>
              <a:tr h="70631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יכולת לשמור תאי זרע פוריים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ההטלה בחלק מסוגל לאחסן תאי זרע בעלי יכולת הפריה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732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8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43" y="716279"/>
            <a:ext cx="6117439" cy="568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mage result for reproductive system chicke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782" y="716279"/>
            <a:ext cx="4547617" cy="568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01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תהליך ההפריה</a:t>
            </a:r>
            <a:endParaRPr lang="he-IL" i="1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322905"/>
              </p:ext>
            </p:extLst>
          </p:nvPr>
        </p:nvGraphicFramePr>
        <p:xfrm>
          <a:off x="238759" y="2336794"/>
          <a:ext cx="1168400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Gilboa1\Desktop\תהליך הפריה 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4662" y="238765"/>
            <a:ext cx="3087547" cy="2098029"/>
          </a:xfrm>
          <a:prstGeom prst="rect">
            <a:avLst/>
          </a:prstGeom>
          <a:noFill/>
        </p:spPr>
      </p:pic>
      <p:sp>
        <p:nvSpPr>
          <p:cNvPr id="3" name="לחצן פעולה: וידאו 2">
            <a:hlinkClick r:id="rId8" action="ppaction://hlinkfile" highlightClick="1"/>
          </p:cNvPr>
          <p:cNvSpPr/>
          <p:nvPr/>
        </p:nvSpPr>
        <p:spPr>
          <a:xfrm>
            <a:off x="10299700" y="381000"/>
            <a:ext cx="1587500" cy="9398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133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</p:bldLst>
  </p:timing>
</p:sld>
</file>

<file path=ppt/theme/theme1.xml><?xml version="1.0" encoding="utf-8"?>
<a:theme xmlns:a="http://schemas.openxmlformats.org/drawingml/2006/main" name="בסיס">
  <a:themeElements>
    <a:clrScheme name="בסיס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בסיס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בסיס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781</TotalTime>
  <Words>2336</Words>
  <Application>Microsoft Office PowerPoint</Application>
  <PresentationFormat>מסך רחב</PresentationFormat>
  <Paragraphs>341</Paragraphs>
  <Slides>44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44</vt:i4>
      </vt:variant>
    </vt:vector>
  </HeadingPairs>
  <TitlesOfParts>
    <vt:vector size="52" baseType="lpstr">
      <vt:lpstr>Arial</vt:lpstr>
      <vt:lpstr>Corbel</vt:lpstr>
      <vt:lpstr>Gisha</vt:lpstr>
      <vt:lpstr>Tahoma</vt:lpstr>
      <vt:lpstr>Times New Roman</vt:lpstr>
      <vt:lpstr>Webdings</vt:lpstr>
      <vt:lpstr>Wingdings</vt:lpstr>
      <vt:lpstr>בסיס</vt:lpstr>
      <vt:lpstr>מערכת רביה</vt:lpstr>
      <vt:lpstr>סוגי רבייה בבעלי חיים</vt:lpstr>
      <vt:lpstr>סוגי רבייה בבעלי חיים</vt:lpstr>
      <vt:lpstr>סוגי רבייה בבעלי חיים</vt:lpstr>
      <vt:lpstr>סוגי רבייה בבעלי חיים</vt:lpstr>
      <vt:lpstr>מצגת של PowerPoint‏</vt:lpstr>
      <vt:lpstr>מצגת של PowerPoint‏</vt:lpstr>
      <vt:lpstr>מצגת של PowerPoint‏</vt:lpstr>
      <vt:lpstr>תהליך ההפריה</vt:lpstr>
      <vt:lpstr>קביעת המין (הזוויג)</vt:lpstr>
      <vt:lpstr>בגרות מינית</vt:lpstr>
      <vt:lpstr>בגרות מינית</vt:lpstr>
      <vt:lpstr>הורמונים במערכת הרבייה של חיות משק</vt:lpstr>
      <vt:lpstr>הורמונים המופרשים מהמוח</vt:lpstr>
      <vt:lpstr>הורמונים המופרשים מהמוח</vt:lpstr>
      <vt:lpstr>הורמונים המופרשים מהמוח</vt:lpstr>
      <vt:lpstr>הורמונים המופרשים מבלוטות המין</vt:lpstr>
      <vt:lpstr>הורמונים המופרשים מבלוטות המין</vt:lpstr>
      <vt:lpstr>הורמונים במערכת הרבייה של חיות משק</vt:lpstr>
      <vt:lpstr>בקרת תהליכי הרבייה – היזון חיובי והיזון שלילי</vt:lpstr>
      <vt:lpstr>מצגת של PowerPoint‏</vt:lpstr>
      <vt:lpstr>מצגת של PowerPoint‏</vt:lpstr>
      <vt:lpstr>מצגת של PowerPoint‏</vt:lpstr>
      <vt:lpstr>מערכת רביה כלבים</vt:lpstr>
      <vt:lpstr>מערכת רביה נקבית </vt:lpstr>
      <vt:lpstr>בגרות מינית ושלבי מחזור מיני</vt:lpstr>
      <vt:lpstr>שלבי המחזור המיני </vt:lpstr>
      <vt:lpstr>הורמונים נקביים </vt:lpstr>
      <vt:lpstr>מערכת רביה כלב</vt:lpstr>
      <vt:lpstr>מבנה תא הזרע</vt:lpstr>
      <vt:lpstr>בלוטות מין זכריות</vt:lpstr>
      <vt:lpstr>בלוטות מין משניות</vt:lpstr>
      <vt:lpstr>תהליך הפריה</vt:lpstr>
      <vt:lpstr>הריון</vt:lpstr>
      <vt:lpstr>אבחון הריון</vt:lpstr>
      <vt:lpstr>סימנים מקדימים להמלטה</vt:lpstr>
      <vt:lpstr>שלבי המלטה</vt:lpstr>
      <vt:lpstr>עזרה בהמלטה</vt:lpstr>
      <vt:lpstr>מתי כדי לקרוא לווטרינר ?</vt:lpstr>
      <vt:lpstr>מחלות לאחר המלטה</vt:lpstr>
      <vt:lpstr>שליה</vt:lpstr>
      <vt:lpstr>סיבות למניעת ייחום אצל כלבים</vt:lpstr>
      <vt:lpstr>דרכים למניעת ייחום</vt:lpstr>
      <vt:lpstr>סירוס ועיקור של זכרים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רביה כלבים</dc:title>
  <dc:creator>eran ophir</dc:creator>
  <cp:lastModifiedBy>רונית נעמן נאמן</cp:lastModifiedBy>
  <cp:revision>62</cp:revision>
  <dcterms:created xsi:type="dcterms:W3CDTF">2017-04-05T07:59:54Z</dcterms:created>
  <dcterms:modified xsi:type="dcterms:W3CDTF">2021-10-17T07:06:24Z</dcterms:modified>
</cp:coreProperties>
</file>