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305" r:id="rId3"/>
    <p:sldId id="314" r:id="rId4"/>
    <p:sldId id="306" r:id="rId5"/>
    <p:sldId id="315" r:id="rId6"/>
    <p:sldId id="317" r:id="rId7"/>
    <p:sldId id="318" r:id="rId8"/>
    <p:sldId id="320" r:id="rId9"/>
    <p:sldId id="321" r:id="rId10"/>
    <p:sldId id="326" r:id="rId11"/>
    <p:sldId id="323" r:id="rId12"/>
    <p:sldId id="332" r:id="rId13"/>
    <p:sldId id="333" r:id="rId14"/>
    <p:sldId id="335" r:id="rId15"/>
    <p:sldId id="337" r:id="rId16"/>
    <p:sldId id="310" r:id="rId17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4EBCEA3-A70E-46F8-89DC-207395741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E5AE528C-8B2C-4165-83A5-6E87042CA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6C0F800-7679-4EC6-BDC0-CE416ECB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44B50B2-393B-4260-9440-6542CEFD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714A8BB7-CF08-4080-BE0C-EF9A7961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6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B77763B-401B-48B2-8DFA-40046759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EFA83441-1AFE-4629-BCDF-4F358C28F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FC6370F-9F90-4A5A-A9D6-546A90CBF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7B29A0C0-C561-49EB-BE70-71B6DE980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01494AC-81EE-467A-8740-EE4AB3F98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5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EF138A79-C5A0-45F7-8957-5BDEF3CC8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81746C9F-CA95-48B2-A697-55C5FAE376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255E63E-1669-4554-BDC0-91E165A26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D231FEE5-B228-47D6-86C8-62708753F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8FE30FF-53CF-4FC0-A490-22DB3C0D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91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94B935E-C4CD-4D6A-8DD5-C31DC0666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E630113-F21F-44DF-9A99-5697BF48F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A0FD44E-2070-4CF3-A878-CDD349636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23B2605-0209-4CFD-B541-1C465C98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D2BF868-F086-4EF2-AC6E-D79A5BA8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5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3010C4E-8435-423B-92AE-09A230C61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346447EB-F3A8-40AE-95F1-DDD2FE3C5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4271441-DA0B-4675-B379-33F92206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2E28F0C2-7243-4339-A996-A486B1D46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4FDBE6CE-88D1-4027-8DCE-3593DDD6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5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7CF5D28-FFB3-4283-9593-85ACED34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F084FCB-0FF2-4C8B-8A9B-8876FBEF8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408F019-E6A3-49EC-8B59-AB3F90779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BC0326D-97AB-4DD4-9780-AD8DB8B6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24993B2B-A461-4D81-A4CB-05018D8EC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87CB053-A7BB-4107-875C-3ACD74439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5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3C2677F-E1A9-4901-94A7-88B233A5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90E2B1C2-8C4E-42C7-A089-71E627B9A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7563C708-8012-47BB-AB6F-643CCD3A2B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94E66DF7-7758-4BEF-BF5A-6C46607AA5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75BD5C77-3550-4593-B501-10486387E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0F079EAC-A7EE-4EE7-9947-F6061656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6683CE72-8A3C-4283-B869-AF493771B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83D8D490-D49B-4988-8C5F-EF7E10CF0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3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7AEF8C1-4FAD-4D3F-AD0A-396DBA089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AFBDCDD6-B041-4374-B3F5-8D486F565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8F814CC4-13CA-4636-8894-76E380117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A4360743-C74C-4CFD-B99D-D7D570485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0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66CB2DD8-1AD8-47DE-B787-A139E0CA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813C61CF-C9AD-4C31-B62A-AFB365C3C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9B91318C-C590-4970-906A-5D57D24B3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4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E3B9CFF-1FED-4B8A-8E15-B3DA350B1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78BA094-3CEC-4703-8357-0B6079007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73CB301C-45FB-474D-9CD9-8781FA763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8AAD23EA-FD75-4F01-A7AC-7C5C7ED3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43AA9053-367A-422F-A746-3E6CCAF08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841A0AD-1B84-4DC7-AAB8-FE70D434A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02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054BBCF-CA33-4746-A922-0615E642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4F35CF04-ED43-4B3C-8ACC-D9FA9AE125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30A24CA9-2B3C-48E6-B204-9C309318B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CED6BCA8-0518-4937-8D79-E35B7001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5056A7F4-B4D8-46BE-A37F-C87DB171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64F1664A-6FC2-4F45-B830-EF049BF6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4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0ECDD450-C204-48C0-98D6-4B3DCA395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746D83DD-758C-4381-A60C-CBF1045D1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/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42B2FF5-4C95-45E2-816B-61F9A27E9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F0F21-D3F9-4010-B04E-4F1269F80416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5E53B55-1229-48E8-ADE1-DF25DBED76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FABDA16-012A-4AA2-BC88-8CD19CC99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809EA-6755-4172-91FC-CE3A929B4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upload.wikimedia.org/wikipedia/commons/2/24/Red_White_Blood_cells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8F1C072-516B-4B47-9595-3DE6050A4A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129" y="266957"/>
            <a:ext cx="11503742" cy="2387600"/>
          </a:xfrm>
        </p:spPr>
        <p:txBody>
          <a:bodyPr/>
          <a:lstStyle/>
          <a:p>
            <a: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הובלה (דם) בכלב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F1B13812-F33B-403C-A64B-8983BE0EB0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54557"/>
            <a:ext cx="9144000" cy="1655762"/>
          </a:xfrm>
        </p:spPr>
        <p:txBody>
          <a:bodyPr/>
          <a:lstStyle/>
          <a:p>
            <a:r>
              <a:rPr lang="he-I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קריסטינה שורץ</a:t>
            </a:r>
          </a:p>
          <a:p>
            <a:r>
              <a:rPr lang="he-I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קריית החינוך למדעים</a:t>
            </a:r>
            <a:r>
              <a:rPr lang="he-IL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רחובות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917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6CC7EAF-45B4-4C8B-A467-68CB843D0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" y="563563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טסיות הדם</a:t>
            </a:r>
          </a:p>
        </p:txBody>
      </p:sp>
      <p:sp>
        <p:nvSpPr>
          <p:cNvPr id="44035" name="TextBox 3">
            <a:extLst>
              <a:ext uri="{FF2B5EF4-FFF2-40B4-BE49-F238E27FC236}">
                <a16:creationId xmlns:a16="http://schemas.microsoft.com/office/drawing/2014/main" id="{73137BD6-B076-4B0E-9278-B4C7413D0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1863725"/>
            <a:ext cx="10801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מבנה: 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חלקי תא, משך חייהן ימים בודדים.</a:t>
            </a:r>
          </a:p>
        </p:txBody>
      </p:sp>
      <p:sp>
        <p:nvSpPr>
          <p:cNvPr id="44036" name="TextBox 3">
            <a:extLst>
              <a:ext uri="{FF2B5EF4-FFF2-40B4-BE49-F238E27FC236}">
                <a16:creationId xmlns:a16="http://schemas.microsoft.com/office/drawing/2014/main" id="{9A7C379A-8E6C-4E1B-A090-0A6E0217A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701132"/>
            <a:ext cx="10801350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תפקיד: 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תפקידן המרכזי הוא ב</a:t>
            </a:r>
            <a:r>
              <a:rPr lang="he-IL" altLang="he-IL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קרישת הדם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בזמן פציעה, הם באות במגע עם האזור הפגוע, ובעקבות כך מתחילה שרשרת של תגובות שבסופה נוצרים סיבי חלבון. סיבים אלה יוצרים "</a:t>
            </a:r>
            <a:r>
              <a:rPr lang="he-IL" altLang="he-IL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רשת"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תאי דם האדומים והלבנים נתפסים ברשת ההולכת ומתעבה ונוצר מעין פקק האוטם את הפצע ומונע איבוד דם.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כותרת 1">
            <a:extLst>
              <a:ext uri="{FF2B5EF4-FFF2-40B4-BE49-F238E27FC236}">
                <a16:creationId xmlns:a16="http://schemas.microsoft.com/office/drawing/2014/main" id="{CB6CFB94-01EA-4957-B8EB-63D78DA70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altLang="he-IL" dirty="0"/>
          </a:p>
        </p:txBody>
      </p:sp>
      <p:sp>
        <p:nvSpPr>
          <p:cNvPr id="46083" name="מציין מיקום תוכן 2">
            <a:extLst>
              <a:ext uri="{FF2B5EF4-FFF2-40B4-BE49-F238E27FC236}">
                <a16:creationId xmlns:a16="http://schemas.microsoft.com/office/drawing/2014/main" id="{68580971-EE8F-4B60-BC35-2F9F7540B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altLang="he-IL"/>
          </a:p>
        </p:txBody>
      </p:sp>
      <p:pic>
        <p:nvPicPr>
          <p:cNvPr id="5" name="Picture 2" descr="קובץ:Red White Blood cells.jpg">
            <a:hlinkClick r:id="rId2"/>
            <a:extLst>
              <a:ext uri="{FF2B5EF4-FFF2-40B4-BE49-F238E27FC236}">
                <a16:creationId xmlns:a16="http://schemas.microsoft.com/office/drawing/2014/main" id="{865596B9-7E4D-4E99-A135-896B908DE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32" y="919542"/>
            <a:ext cx="9015735" cy="587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מלבן מעוגל 5">
            <a:extLst>
              <a:ext uri="{FF2B5EF4-FFF2-40B4-BE49-F238E27FC236}">
                <a16:creationId xmlns:a16="http://schemas.microsoft.com/office/drawing/2014/main" id="{774508C7-F186-4174-871D-0B8F360F384B}"/>
              </a:ext>
            </a:extLst>
          </p:cNvPr>
          <p:cNvSpPr/>
          <p:nvPr/>
        </p:nvSpPr>
        <p:spPr bwMode="auto">
          <a:xfrm>
            <a:off x="9021764" y="319088"/>
            <a:ext cx="1911350" cy="5334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he-IL" sz="2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 דם לבן</a:t>
            </a:r>
          </a:p>
        </p:txBody>
      </p:sp>
      <p:sp>
        <p:nvSpPr>
          <p:cNvPr id="7" name="מלבן מעוגל 6">
            <a:extLst>
              <a:ext uri="{FF2B5EF4-FFF2-40B4-BE49-F238E27FC236}">
                <a16:creationId xmlns:a16="http://schemas.microsoft.com/office/drawing/2014/main" id="{9139C703-4CEE-4152-8CA4-52C70AABA010}"/>
              </a:ext>
            </a:extLst>
          </p:cNvPr>
          <p:cNvSpPr/>
          <p:nvPr/>
        </p:nvSpPr>
        <p:spPr bwMode="auto">
          <a:xfrm>
            <a:off x="5202239" y="319088"/>
            <a:ext cx="1909763" cy="5334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he-IL" sz="2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טסית</a:t>
            </a:r>
          </a:p>
        </p:txBody>
      </p:sp>
      <p:sp>
        <p:nvSpPr>
          <p:cNvPr id="8" name="מלבן מעוגל 7">
            <a:extLst>
              <a:ext uri="{FF2B5EF4-FFF2-40B4-BE49-F238E27FC236}">
                <a16:creationId xmlns:a16="http://schemas.microsoft.com/office/drawing/2014/main" id="{BAFE2A89-43ED-4C29-BF8D-F08EAF469BF6}"/>
              </a:ext>
            </a:extLst>
          </p:cNvPr>
          <p:cNvSpPr/>
          <p:nvPr/>
        </p:nvSpPr>
        <p:spPr bwMode="auto">
          <a:xfrm>
            <a:off x="1381127" y="319088"/>
            <a:ext cx="2246976" cy="5334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he-IL" sz="2400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 דם אדום</a:t>
            </a:r>
          </a:p>
        </p:txBody>
      </p:sp>
      <p:cxnSp>
        <p:nvCxnSpPr>
          <p:cNvPr id="11" name="מחבר חץ ישר 10">
            <a:extLst>
              <a:ext uri="{FF2B5EF4-FFF2-40B4-BE49-F238E27FC236}">
                <a16:creationId xmlns:a16="http://schemas.microsoft.com/office/drawing/2014/main" id="{A532EC84-7645-40C7-B491-7EEDA664167D}"/>
              </a:ext>
            </a:extLst>
          </p:cNvPr>
          <p:cNvCxnSpPr/>
          <p:nvPr/>
        </p:nvCxnSpPr>
        <p:spPr>
          <a:xfrm>
            <a:off x="2521974" y="852488"/>
            <a:ext cx="1106129" cy="2576512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AE457BC1-CC24-49B7-B36F-A261DCC1D59D}"/>
              </a:ext>
            </a:extLst>
          </p:cNvPr>
          <p:cNvCxnSpPr>
            <a:cxnSpLocks/>
          </p:cNvCxnSpPr>
          <p:nvPr/>
        </p:nvCxnSpPr>
        <p:spPr>
          <a:xfrm>
            <a:off x="6095999" y="852488"/>
            <a:ext cx="673282" cy="3277060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חץ ישר 15">
            <a:extLst>
              <a:ext uri="{FF2B5EF4-FFF2-40B4-BE49-F238E27FC236}">
                <a16:creationId xmlns:a16="http://schemas.microsoft.com/office/drawing/2014/main" id="{FDD391B2-2897-418C-BD93-E2A4581EDFDD}"/>
              </a:ext>
            </a:extLst>
          </p:cNvPr>
          <p:cNvCxnSpPr>
            <a:cxnSpLocks/>
          </p:cNvCxnSpPr>
          <p:nvPr/>
        </p:nvCxnSpPr>
        <p:spPr>
          <a:xfrm flipH="1">
            <a:off x="8601078" y="852488"/>
            <a:ext cx="1317102" cy="1638530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כותרת 1">
            <a:extLst>
              <a:ext uri="{FF2B5EF4-FFF2-40B4-BE49-F238E27FC236}">
                <a16:creationId xmlns:a16="http://schemas.microsoft.com/office/drawing/2014/main" id="{8786F416-8A9E-43CB-A0C6-FA3FA1AA7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9" y="1"/>
            <a:ext cx="12188825" cy="765175"/>
          </a:xfrm>
        </p:spPr>
        <p:txBody>
          <a:bodyPr/>
          <a:lstStyle/>
          <a:p>
            <a:pPr algn="ctr" eaLnBrk="1" hangingPunct="1"/>
            <a:r>
              <a:rPr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</a:t>
            </a:r>
            <a:r>
              <a:rPr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</a:t>
            </a:r>
            <a:r>
              <a:rPr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ההובלה</a:t>
            </a:r>
            <a:r>
              <a:rPr lang="he-IL"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</a:t>
            </a:r>
            <a:r>
              <a:rPr alt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הדם</a:t>
            </a:r>
            <a:endParaRPr altLang="he-IL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203" name="TextBox 2">
            <a:extLst>
              <a:ext uri="{FF2B5EF4-FFF2-40B4-BE49-F238E27FC236}">
                <a16:creationId xmlns:a16="http://schemas.microsoft.com/office/drawing/2014/main" id="{FC56598F-EE98-4582-8445-A1CCC6A13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637" y="1049338"/>
            <a:ext cx="1215866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3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 הדם מתחלקים ל-3 סוגים: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3600" b="1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עורקים </a:t>
            </a:r>
            <a:r>
              <a:rPr lang="he-IL" altLang="he-IL" sz="3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מובילים את הדם היוצא מהלב לכל חלקי הגוף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3600" b="1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ורידים – </a:t>
            </a:r>
            <a:r>
              <a:rPr lang="he-IL" altLang="he-IL" sz="3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מובילים את הדם מתאי הגוף אל הלב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3600" b="1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נימים – </a:t>
            </a:r>
            <a:r>
              <a:rPr lang="he-IL" altLang="he-IL" sz="3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דרך הדופן של הנימים מתבצע מעבר החומרים בין תאי הגוף לבין הדם</a:t>
            </a:r>
          </a:p>
        </p:txBody>
      </p:sp>
      <p:grpSp>
        <p:nvGrpSpPr>
          <p:cNvPr id="51204" name="קבוצה 5">
            <a:extLst>
              <a:ext uri="{FF2B5EF4-FFF2-40B4-BE49-F238E27FC236}">
                <a16:creationId xmlns:a16="http://schemas.microsoft.com/office/drawing/2014/main" id="{CC04847E-BE5D-4DB0-868D-2FBF5371235C}"/>
              </a:ext>
            </a:extLst>
          </p:cNvPr>
          <p:cNvGrpSpPr>
            <a:grpSpLocks/>
          </p:cNvGrpSpPr>
          <p:nvPr/>
        </p:nvGrpSpPr>
        <p:grpSpPr bwMode="auto">
          <a:xfrm>
            <a:off x="231777" y="4899026"/>
            <a:ext cx="11655425" cy="2130425"/>
            <a:chOff x="971600" y="1944093"/>
            <a:chExt cx="7272808" cy="1180844"/>
          </a:xfrm>
        </p:grpSpPr>
        <p:pic>
          <p:nvPicPr>
            <p:cNvPr id="51205" name="Picture 2">
              <a:extLst>
                <a:ext uri="{FF2B5EF4-FFF2-40B4-BE49-F238E27FC236}">
                  <a16:creationId xmlns:a16="http://schemas.microsoft.com/office/drawing/2014/main" id="{FE03407A-F57B-41BE-9255-1B3E59A13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1944093"/>
              <a:ext cx="1911102" cy="1180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מחבר חץ ישר 7">
              <a:extLst>
                <a:ext uri="{FF2B5EF4-FFF2-40B4-BE49-F238E27FC236}">
                  <a16:creationId xmlns:a16="http://schemas.microsoft.com/office/drawing/2014/main" id="{DCE6AC99-1BF2-49E1-8E91-965C747372D4}"/>
                </a:ext>
              </a:extLst>
            </p:cNvPr>
            <p:cNvCxnSpPr/>
            <p:nvPr/>
          </p:nvCxnSpPr>
          <p:spPr>
            <a:xfrm flipH="1">
              <a:off x="2339585" y="2421006"/>
              <a:ext cx="136798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מחבר חץ ישר 8">
              <a:extLst>
                <a:ext uri="{FF2B5EF4-FFF2-40B4-BE49-F238E27FC236}">
                  <a16:creationId xmlns:a16="http://schemas.microsoft.com/office/drawing/2014/main" id="{0C47E8D4-B53A-4593-81EE-3A00CC2DAFD4}"/>
                </a:ext>
              </a:extLst>
            </p:cNvPr>
            <p:cNvCxnSpPr/>
            <p:nvPr/>
          </p:nvCxnSpPr>
          <p:spPr>
            <a:xfrm flipH="1">
              <a:off x="5619382" y="2421006"/>
              <a:ext cx="136798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מלבן 9">
              <a:extLst>
                <a:ext uri="{FF2B5EF4-FFF2-40B4-BE49-F238E27FC236}">
                  <a16:creationId xmlns:a16="http://schemas.microsoft.com/office/drawing/2014/main" id="{00790136-E1AC-42FD-A853-BA05448AC8A2}"/>
                </a:ext>
              </a:extLst>
            </p:cNvPr>
            <p:cNvSpPr/>
            <p:nvPr/>
          </p:nvSpPr>
          <p:spPr>
            <a:xfrm>
              <a:off x="7092368" y="2168471"/>
              <a:ext cx="1152040" cy="504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he-IL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ורידים</a:t>
              </a:r>
            </a:p>
          </p:txBody>
        </p:sp>
        <p:sp>
          <p:nvSpPr>
            <p:cNvPr id="11" name="מלבן 10">
              <a:extLst>
                <a:ext uri="{FF2B5EF4-FFF2-40B4-BE49-F238E27FC236}">
                  <a16:creationId xmlns:a16="http://schemas.microsoft.com/office/drawing/2014/main" id="{E6B6BE5E-0AA8-44CC-84C8-4CB8B9A20A00}"/>
                </a:ext>
              </a:extLst>
            </p:cNvPr>
            <p:cNvSpPr/>
            <p:nvPr/>
          </p:nvSpPr>
          <p:spPr>
            <a:xfrm>
              <a:off x="971600" y="2168471"/>
              <a:ext cx="1152039" cy="50419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he-IL" sz="3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עורקים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כותרת 1">
            <a:extLst>
              <a:ext uri="{FF2B5EF4-FFF2-40B4-BE49-F238E27FC236}">
                <a16:creationId xmlns:a16="http://schemas.microsoft.com/office/drawing/2014/main" id="{88A910C6-6BDA-4241-A231-172323250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01625"/>
            <a:ext cx="12192000" cy="1168400"/>
          </a:xfrm>
        </p:spPr>
        <p:txBody>
          <a:bodyPr>
            <a:normAutofit/>
          </a:bodyPr>
          <a:lstStyle/>
          <a:p>
            <a:pPr algn="ctr" eaLnBrk="1" hangingPunct="1"/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הדם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he-IL"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עורקים</a:t>
            </a:r>
            <a:endParaRPr altLang="he-IL" sz="5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C17FFB-5158-4D76-AB74-643B9414B2D7}"/>
              </a:ext>
            </a:extLst>
          </p:cNvPr>
          <p:cNvSpPr txBox="1"/>
          <p:nvPr/>
        </p:nvSpPr>
        <p:spPr>
          <a:xfrm>
            <a:off x="2135189" y="1470025"/>
            <a:ext cx="9825753" cy="41343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 דם העבה ביותר.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דופן העורק מורכבת משלוש שכבות. הדופן יחסית עבה וגמישה המאפשרת לעורקים להתרחב ולהתכווץ.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מוביל דם מהלב לכיוון הגוף. </a:t>
            </a:r>
          </a:p>
        </p:txBody>
      </p:sp>
      <p:pic>
        <p:nvPicPr>
          <p:cNvPr id="53252" name="Picture 2">
            <a:extLst>
              <a:ext uri="{FF2B5EF4-FFF2-40B4-BE49-F238E27FC236}">
                <a16:creationId xmlns:a16="http://schemas.microsoft.com/office/drawing/2014/main" id="{C8ECC9EB-2007-4344-886E-2D6AE5811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8" t="17451" r="30795"/>
          <a:stretch>
            <a:fillRect/>
          </a:stretch>
        </p:blipFill>
        <p:spPr bwMode="auto">
          <a:xfrm>
            <a:off x="109640" y="1196975"/>
            <a:ext cx="1552764" cy="566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כותרת 1">
            <a:extLst>
              <a:ext uri="{FF2B5EF4-FFF2-40B4-BE49-F238E27FC236}">
                <a16:creationId xmlns:a16="http://schemas.microsoft.com/office/drawing/2014/main" id="{A30D9076-42E8-4FA2-B574-80C789E37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573" y="46833"/>
            <a:ext cx="12188825" cy="1168400"/>
          </a:xfrm>
        </p:spPr>
        <p:txBody>
          <a:bodyPr>
            <a:normAutofit/>
          </a:bodyPr>
          <a:lstStyle/>
          <a:p>
            <a:pPr algn="ctr" eaLnBrk="1" hangingPunct="1"/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הדם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he-IL"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ורידים</a:t>
            </a:r>
            <a:endParaRPr altLang="he-IL" sz="5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48E405-C860-403C-8478-B9B05F2A1C2A}"/>
              </a:ext>
            </a:extLst>
          </p:cNvPr>
          <p:cNvSpPr txBox="1"/>
          <p:nvPr/>
        </p:nvSpPr>
        <p:spPr>
          <a:xfrm>
            <a:off x="1829593" y="1401713"/>
            <a:ext cx="10055225" cy="368524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דופן הורידים יותר דקה משל העורקים.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בוורידים יש מסתמים חד כיווניים המונעים חזרה של הדם אחורה.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מובילים את הדם מכל הגוף לכיוון הלב</a:t>
            </a:r>
          </a:p>
          <a:p>
            <a:pPr>
              <a:lnSpc>
                <a:spcPct val="150000"/>
              </a:lnSpc>
              <a:defRPr/>
            </a:pPr>
            <a:endParaRPr lang="he-IL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5300" name="Picture 2">
            <a:extLst>
              <a:ext uri="{FF2B5EF4-FFF2-40B4-BE49-F238E27FC236}">
                <a16:creationId xmlns:a16="http://schemas.microsoft.com/office/drawing/2014/main" id="{58FD64DA-7851-43FD-A91C-1E30AE9ED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73" t="15341" r="20988" b="7951"/>
          <a:stretch>
            <a:fillRect/>
          </a:stretch>
        </p:blipFill>
        <p:spPr bwMode="auto">
          <a:xfrm>
            <a:off x="180975" y="1882775"/>
            <a:ext cx="2211388" cy="497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1447D1-AE3C-4530-B8FD-AE35B12CC8AC}"/>
              </a:ext>
            </a:extLst>
          </p:cNvPr>
          <p:cNvSpPr txBox="1"/>
          <p:nvPr/>
        </p:nvSpPr>
        <p:spPr>
          <a:xfrm>
            <a:off x="1703387" y="3429000"/>
            <a:ext cx="10307638" cy="129715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he-IL" sz="28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he-IL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כותרת 1">
            <a:extLst>
              <a:ext uri="{FF2B5EF4-FFF2-40B4-BE49-F238E27FC236}">
                <a16:creationId xmlns:a16="http://schemas.microsoft.com/office/drawing/2014/main" id="{E385F35D-1F96-4A16-B62F-01EB668A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6" cy="1168400"/>
          </a:xfrm>
        </p:spPr>
        <p:txBody>
          <a:bodyPr>
            <a:normAutofit/>
          </a:bodyPr>
          <a:lstStyle/>
          <a:p>
            <a:pPr algn="ctr" eaLnBrk="1" hangingPunct="1"/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הדם</a:t>
            </a:r>
            <a:r>
              <a:rPr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he-IL" altLang="he-IL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altLang="he-IL" sz="5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נימים</a:t>
            </a:r>
            <a:endParaRPr altLang="he-IL" sz="5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D7E30-845B-45F5-B0ED-CA339C3B1503}"/>
              </a:ext>
            </a:extLst>
          </p:cNvPr>
          <p:cNvSpPr txBox="1"/>
          <p:nvPr/>
        </p:nvSpPr>
        <p:spPr>
          <a:xfrm>
            <a:off x="1439863" y="927513"/>
            <a:ext cx="10528300" cy="500297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he-IL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 הדם הקטנים ביותר, הדקים ביותר והעדינים ביותר.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הם פרושים כרשת סביב תאי הגוף.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בנויים משכבה בודדת של תאים. 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מצדם האחד מחוברים </a:t>
            </a:r>
            <a:r>
              <a:rPr lang="he-IL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לעורקיקים</a:t>
            </a: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ומצדם השני מחוברים </a:t>
            </a:r>
            <a:r>
              <a:rPr lang="he-IL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לוורידונים</a:t>
            </a:r>
            <a:endParaRPr lang="he-IL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he-IL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דרך דופנות הנימים יוצרים מהדם חומרים החיוניים לתפקוד התאים (חמצן, חומרי מזון ומים), ונכנסים מהתאים אל הדם חומרים לא נחוצים (פחמן דו חמצני, חומרי פסולת ומים) – </a:t>
            </a:r>
            <a:r>
              <a:rPr lang="he-IL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בפעפוע.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he-IL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7348" name="Picture 2">
            <a:extLst>
              <a:ext uri="{FF2B5EF4-FFF2-40B4-BE49-F238E27FC236}">
                <a16:creationId xmlns:a16="http://schemas.microsoft.com/office/drawing/2014/main" id="{C4FB8DDA-19DF-499B-9B7F-CDF773331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3" t="13811" r="27005" b="17020"/>
          <a:stretch>
            <a:fillRect/>
          </a:stretch>
        </p:blipFill>
        <p:spPr bwMode="auto">
          <a:xfrm>
            <a:off x="1588" y="1873250"/>
            <a:ext cx="229235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5E8F019-1637-4095-BCE4-D9F5F13C9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" y="214314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מרכיבי</a:t>
            </a: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מערכת ההובלה - הלב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6BCC2D-7C13-47DC-B20E-CCD2D3DBCAA7}"/>
              </a:ext>
            </a:extLst>
          </p:cNvPr>
          <p:cNvSpPr txBox="1"/>
          <p:nvPr/>
        </p:nvSpPr>
        <p:spPr>
          <a:xfrm>
            <a:off x="1" y="1611515"/>
            <a:ext cx="11900004" cy="20021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e-IL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איבר שרירי וחלול – המתפקד כמשאבה</a:t>
            </a:r>
          </a:p>
          <a:p>
            <a:pPr>
              <a:lnSpc>
                <a:spcPct val="150000"/>
              </a:lnSpc>
              <a:defRPr/>
            </a:pPr>
            <a:endParaRPr lang="he-IL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endParaRPr lang="he-IL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F87F1A-47C3-4561-BA81-61EAB9360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1664"/>
            <a:ext cx="12188825" cy="1677988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תפקידי מערכת ההובלה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8F8A28-5BAC-4322-B1E0-62CB790D0972}"/>
              </a:ext>
            </a:extLst>
          </p:cNvPr>
          <p:cNvSpPr txBox="1"/>
          <p:nvPr/>
        </p:nvSpPr>
        <p:spPr>
          <a:xfrm>
            <a:off x="7315997" y="1779652"/>
            <a:ext cx="4481513" cy="2800350"/>
          </a:xfrm>
          <a:prstGeom prst="rect">
            <a:avLst/>
          </a:prstGeom>
          <a:noFill/>
          <a:ln w="88900">
            <a:solidFill>
              <a:srgbClr val="00B0F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43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להוביל חומרים שונים מתאי הגוף ואל תאי הגוף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4870A3-1CC9-4D5D-855F-8A7403E63783}"/>
              </a:ext>
            </a:extLst>
          </p:cNvPr>
          <p:cNvSpPr txBox="1"/>
          <p:nvPr/>
        </p:nvSpPr>
        <p:spPr>
          <a:xfrm>
            <a:off x="548481" y="1822085"/>
            <a:ext cx="4481513" cy="769938"/>
          </a:xfrm>
          <a:prstGeom prst="rect">
            <a:avLst/>
          </a:prstGeom>
          <a:noFill/>
          <a:ln w="88900">
            <a:solidFill>
              <a:srgbClr val="00B0F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43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הגנה וחיסון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061504-6DA6-4511-8303-B8FCCCDB3B18}"/>
              </a:ext>
            </a:extLst>
          </p:cNvPr>
          <p:cNvSpPr txBox="1"/>
          <p:nvPr/>
        </p:nvSpPr>
        <p:spPr>
          <a:xfrm>
            <a:off x="548481" y="3948906"/>
            <a:ext cx="4481513" cy="2122488"/>
          </a:xfrm>
          <a:prstGeom prst="rect">
            <a:avLst/>
          </a:prstGeom>
          <a:noFill/>
          <a:ln w="88900">
            <a:solidFill>
              <a:srgbClr val="00B0F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43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שמירה על טמפרטורת גוף קבועה</a:t>
            </a:r>
          </a:p>
        </p:txBody>
      </p:sp>
      <p:pic>
        <p:nvPicPr>
          <p:cNvPr id="26630" name="Picture 2" descr="http://www.tasmc.org.il/Be-Well/InterestAreas/general/PublishingImages/Flue_R2011/flue_R02.jpg">
            <a:extLst>
              <a:ext uri="{FF2B5EF4-FFF2-40B4-BE49-F238E27FC236}">
                <a16:creationId xmlns:a16="http://schemas.microsoft.com/office/drawing/2014/main" id="{39A28666-47A2-410B-ADE8-14A0A3878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4" y="1905000"/>
            <a:ext cx="1579563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4" descr="http://comps.canstockphoto.co.il/can-stock-photo_csp10028131.jpg">
            <a:extLst>
              <a:ext uri="{FF2B5EF4-FFF2-40B4-BE49-F238E27FC236}">
                <a16:creationId xmlns:a16="http://schemas.microsoft.com/office/drawing/2014/main" id="{6CA27A16-A0E9-4732-A370-6FA0C9D19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4614864"/>
            <a:ext cx="2382838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6" descr="http://www.3144.co.il/Content/UserFiles/Upload/%D7%97%D7%91%D7%A8%D7%AA%20%D7%94%D7%95%D7%91%D7%9C%D7%95%D7%AA%20%D7%91%D7%AA%D7%9C%20%D7%90%D7%91%D7%99%D7%91%20%D7%95%D7%92%D7%95%D7%A9%20%D7%93%D7%9F.jpg">
            <a:extLst>
              <a:ext uri="{FF2B5EF4-FFF2-40B4-BE49-F238E27FC236}">
                <a16:creationId xmlns:a16="http://schemas.microsoft.com/office/drawing/2014/main" id="{48AA3F3F-3BE7-4623-BB10-6C893B8B6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488" y="4814888"/>
            <a:ext cx="2751138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A008E59-31C1-47B9-B984-AAD08ED7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9" y="163514"/>
            <a:ext cx="12188825" cy="1323975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71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מה מובילה רקמת הדם?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35679-B69C-4655-B403-39F7D81310EA}"/>
              </a:ext>
            </a:extLst>
          </p:cNvPr>
          <p:cNvSpPr txBox="1"/>
          <p:nvPr/>
        </p:nvSpPr>
        <p:spPr>
          <a:xfrm>
            <a:off x="6456363" y="1690688"/>
            <a:ext cx="5010150" cy="5016500"/>
          </a:xfrm>
          <a:prstGeom prst="rect">
            <a:avLst/>
          </a:prstGeom>
          <a:noFill/>
          <a:ln w="88900">
            <a:solidFill>
              <a:srgbClr val="00B0F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3999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אל התאים – חומרים הנחוצים לתא:</a:t>
            </a:r>
            <a:endParaRPr lang="he-IL" sz="3999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חמצן</a:t>
            </a: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רכיבי מזון מעוכלים</a:t>
            </a: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מים</a:t>
            </a: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ויטמינים</a:t>
            </a:r>
            <a:endParaRPr lang="en-US" sz="3999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מלחים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EB38B5-ACB9-471E-816B-3DBE5EFAC7C7}"/>
              </a:ext>
            </a:extLst>
          </p:cNvPr>
          <p:cNvSpPr txBox="1"/>
          <p:nvPr/>
        </p:nvSpPr>
        <p:spPr>
          <a:xfrm>
            <a:off x="877889" y="1690688"/>
            <a:ext cx="4481513" cy="4400550"/>
          </a:xfrm>
          <a:prstGeom prst="rect">
            <a:avLst/>
          </a:prstGeom>
          <a:noFill/>
          <a:ln w="88900">
            <a:solidFill>
              <a:srgbClr val="00B0F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3999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מן התאים – חומרים שנוצרו בתאים:</a:t>
            </a:r>
          </a:p>
          <a:p>
            <a:pPr algn="ctr">
              <a:defRPr/>
            </a:pPr>
            <a:endParaRPr lang="he-IL" sz="3999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פחמן דו חמצני</a:t>
            </a:r>
          </a:p>
          <a:p>
            <a:pPr algn="ctr">
              <a:defRPr/>
            </a:pPr>
            <a:r>
              <a:rPr lang="he-IL" sz="3999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חומרי פסולת (שתנן)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כותרת 1">
            <a:extLst>
              <a:ext uri="{FF2B5EF4-FFF2-40B4-BE49-F238E27FC236}">
                <a16:creationId xmlns:a16="http://schemas.microsoft.com/office/drawing/2014/main" id="{6ACC0D23-25CD-4D5E-982A-19CA529E7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9" y="153989"/>
            <a:ext cx="12188825" cy="1677987"/>
          </a:xfrm>
        </p:spPr>
        <p:txBody>
          <a:bodyPr/>
          <a:lstStyle/>
          <a:p>
            <a:pPr algn="ctr" eaLnBrk="1" hangingPunct="1"/>
            <a:r>
              <a:rPr altLang="he-IL" sz="66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מערכת ההובלה</a:t>
            </a:r>
          </a:p>
        </p:txBody>
      </p:sp>
      <p:pic>
        <p:nvPicPr>
          <p:cNvPr id="30723" name="Picture 2">
            <a:extLst>
              <a:ext uri="{FF2B5EF4-FFF2-40B4-BE49-F238E27FC236}">
                <a16:creationId xmlns:a16="http://schemas.microsoft.com/office/drawing/2014/main" id="{C7C4735A-7E36-4199-A230-517CA25A4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91681"/>
            <a:ext cx="4202113" cy="3468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>
            <a:extLst>
              <a:ext uri="{FF2B5EF4-FFF2-40B4-BE49-F238E27FC236}">
                <a16:creationId xmlns:a16="http://schemas.microsoft.com/office/drawing/2014/main" id="{62253761-9957-4EBC-A23E-725A21540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94" y="3318800"/>
            <a:ext cx="3470275" cy="3468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>
            <a:extLst>
              <a:ext uri="{FF2B5EF4-FFF2-40B4-BE49-F238E27FC236}">
                <a16:creationId xmlns:a16="http://schemas.microsoft.com/office/drawing/2014/main" id="{92CD78C9-3D24-439C-84EE-801CAB0EC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8" t="8981" r="22530" b="17767"/>
          <a:stretch>
            <a:fillRect/>
          </a:stretch>
        </p:blipFill>
        <p:spPr bwMode="auto">
          <a:xfrm>
            <a:off x="8971361" y="3318800"/>
            <a:ext cx="2870200" cy="2982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29D301-D72C-4582-A8A1-2A6ED1B8AC20}"/>
              </a:ext>
            </a:extLst>
          </p:cNvPr>
          <p:cNvSpPr txBox="1"/>
          <p:nvPr/>
        </p:nvSpPr>
        <p:spPr>
          <a:xfrm>
            <a:off x="548482" y="1641477"/>
            <a:ext cx="3108325" cy="1322387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39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רקמת הדם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C44831-8C53-46EE-94CE-A123C445D447}"/>
              </a:ext>
            </a:extLst>
          </p:cNvPr>
          <p:cNvSpPr txBox="1"/>
          <p:nvPr/>
        </p:nvSpPr>
        <p:spPr>
          <a:xfrm>
            <a:off x="5196484" y="1640813"/>
            <a:ext cx="2552700" cy="1322387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39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כלי הדם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D0745E-2E0B-4AB5-B18B-20F298447C18}"/>
              </a:ext>
            </a:extLst>
          </p:cNvPr>
          <p:cNvSpPr txBox="1"/>
          <p:nvPr/>
        </p:nvSpPr>
        <p:spPr>
          <a:xfrm>
            <a:off x="9288861" y="1640813"/>
            <a:ext cx="2552700" cy="708025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he-IL" sz="3999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הלב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C040139-4A59-4AC5-ACD3-B19C1F33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" y="563563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תאי דם אדומים</a:t>
            </a:r>
          </a:p>
        </p:txBody>
      </p:sp>
      <p:pic>
        <p:nvPicPr>
          <p:cNvPr id="34819" name="תמונה 2">
            <a:extLst>
              <a:ext uri="{FF2B5EF4-FFF2-40B4-BE49-F238E27FC236}">
                <a16:creationId xmlns:a16="http://schemas.microsoft.com/office/drawing/2014/main" id="{1855CA67-B251-4EDD-AA4A-7EB0F96682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052" y="1999113"/>
            <a:ext cx="6477896" cy="4858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633CCAF-F794-4B0F-A77F-46C52FF9E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" y="401331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תאי דם אדומים</a:t>
            </a:r>
          </a:p>
        </p:txBody>
      </p:sp>
      <p:sp>
        <p:nvSpPr>
          <p:cNvPr id="35843" name="TextBox 3">
            <a:extLst>
              <a:ext uri="{FF2B5EF4-FFF2-40B4-BE49-F238E27FC236}">
                <a16:creationId xmlns:a16="http://schemas.microsoft.com/office/drawing/2014/main" id="{BBFA28BD-F856-4B76-8B2E-BF5F5942E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374" y="1991802"/>
            <a:ext cx="11415251" cy="388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תפקיד: 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הובלת חמצן מן הריאות לתאים בעזרת חלבון בשם המוגלובין שמכיל אטומי ברזל.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התאמה בין מבנה לתפקיד: 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מבנה זה מאפשר לתאים רבים לעבור בשטח קטן ולהגביר את כמות החמצן הנישאת. </a:t>
            </a:r>
            <a:r>
              <a:rPr lang="he-IL" altLang="he-IL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גמישותם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מאפשרת להם לעבור גם בנימים דקים.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6939912-AA5F-4672-AF4D-D25DC3891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" y="301062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תאי דם לבנים</a:t>
            </a:r>
          </a:p>
        </p:txBody>
      </p:sp>
      <p:pic>
        <p:nvPicPr>
          <p:cNvPr id="40963" name="תמונה 3">
            <a:extLst>
              <a:ext uri="{FF2B5EF4-FFF2-40B4-BE49-F238E27FC236}">
                <a16:creationId xmlns:a16="http://schemas.microsoft.com/office/drawing/2014/main" id="{965D28C5-A6FE-49B9-81CF-170056EA4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251" y="1793363"/>
            <a:ext cx="4999498" cy="4951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9819136-A785-4688-8739-17DB90E6D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" y="445576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תאי דם לבנים</a:t>
            </a:r>
          </a:p>
        </p:txBody>
      </p:sp>
      <p:sp>
        <p:nvSpPr>
          <p:cNvPr id="41987" name="TextBox 3">
            <a:extLst>
              <a:ext uri="{FF2B5EF4-FFF2-40B4-BE49-F238E27FC236}">
                <a16:creationId xmlns:a16="http://schemas.microsoft.com/office/drawing/2014/main" id="{5B51AE3D-B4DD-4560-BBB9-7681FF084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1936392"/>
            <a:ext cx="1080135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מבנה: </a:t>
            </a:r>
            <a:r>
              <a:rPr lang="he-IL" altLang="he-IL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גדולים 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יותר מתאי הדם האדומים ובעלי גרעין. מסוגלים לנוע נגד זרם הדם, לצאת מכלי הדם ולשנות את צורתם. </a:t>
            </a:r>
            <a:endParaRPr lang="he-IL" altLang="he-IL" sz="28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988" name="TextBox 3">
            <a:extLst>
              <a:ext uri="{FF2B5EF4-FFF2-40B4-BE49-F238E27FC236}">
                <a16:creationId xmlns:a16="http://schemas.microsoft.com/office/drawing/2014/main" id="{12760161-14D9-4BA5-8EE2-C1E5FDBC4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3608747"/>
            <a:ext cx="1080135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he-IL" altLang="he-IL" sz="28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תפקיד: 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תאים אלה חלק ממערך ההגנה של הגוף מפני גורמי מחלות (חיידקים, וירוסים, רעלים), ושייכים למערכת </a:t>
            </a:r>
            <a:r>
              <a:rPr lang="he-IL" altLang="he-IL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החיסון</a:t>
            </a: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he-IL" altLang="he-IL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כמות התאים הלבנים בדם עולה בעת חדירת גורמי מחלה לגוף.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99D84A1-CE9B-4F11-94DC-5998FD402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" y="563563"/>
            <a:ext cx="12188825" cy="1168400"/>
          </a:xfrm>
        </p:spPr>
        <p:txBody>
          <a:bodyPr rtlCol="1">
            <a:noAutofit/>
          </a:bodyPr>
          <a:lstStyle/>
          <a:p>
            <a:pPr algn="ctr">
              <a:defRPr/>
            </a:pPr>
            <a: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מרכיבי רקמת הדם:</a:t>
            </a:r>
            <a:br>
              <a:rPr sz="5998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sz="5998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טסיות</a:t>
            </a:r>
            <a:r>
              <a:rPr lang="he-IL"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sz="5998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לוחיות</a:t>
            </a:r>
            <a:r>
              <a:rPr lang="he-IL"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sz="5998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הדם</a:t>
            </a:r>
          </a:p>
        </p:txBody>
      </p:sp>
      <p:pic>
        <p:nvPicPr>
          <p:cNvPr id="43011" name="Picture 4" descr="קריש דם">
            <a:extLst>
              <a:ext uri="{FF2B5EF4-FFF2-40B4-BE49-F238E27FC236}">
                <a16:creationId xmlns:a16="http://schemas.microsoft.com/office/drawing/2014/main" id="{C9B65B3C-2E08-40CD-A0DE-77CF400D0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915" y="1979561"/>
            <a:ext cx="5491188" cy="4866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אדום כתום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צלע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486</Words>
  <Application>Microsoft Office PowerPoint</Application>
  <PresentationFormat>מסך רחב</PresentationFormat>
  <Paragraphs>65</Paragraphs>
  <Slides>16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ערכת נושא Office</vt:lpstr>
      <vt:lpstr>מערכת הובלה (דם) בכלב</vt:lpstr>
      <vt:lpstr>תפקידי מערכת ההובלה</vt:lpstr>
      <vt:lpstr>מה מובילה רקמת הדם?</vt:lpstr>
      <vt:lpstr>מרכיבי מערכת ההובלה</vt:lpstr>
      <vt:lpstr>מרכיבי רקמת הדם: תאי דם אדומים</vt:lpstr>
      <vt:lpstr>מרכיבי רקמת הדם: תאי דם אדומים</vt:lpstr>
      <vt:lpstr>מרכיבי רקמת הדם: תאי דם לבנים</vt:lpstr>
      <vt:lpstr>מרכיבי רקמת הדם: תאי דם לבנים</vt:lpstr>
      <vt:lpstr>מרכיבי רקמת הדם: טסיות (לוחיות) הדם</vt:lpstr>
      <vt:lpstr>מרכיבי רקמת הדם: טסיות הדם</vt:lpstr>
      <vt:lpstr>מצגת של PowerPoint‏</vt:lpstr>
      <vt:lpstr> מרכיבי מערכת ההובלה: כלי הדם</vt:lpstr>
      <vt:lpstr>כלי הדם: עורקים</vt:lpstr>
      <vt:lpstr>כלי הדם: ורידים</vt:lpstr>
      <vt:lpstr>כלי הדם: נימים</vt:lpstr>
      <vt:lpstr>מרכיבי מערכת ההובלה - הלב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מערכת הובלה (דם) בכלב</dc:title>
  <dc:creator>קריסטינה  שורץ</dc:creator>
  <cp:lastModifiedBy>רונית נעמן נאמן</cp:lastModifiedBy>
  <cp:revision>6</cp:revision>
  <dcterms:created xsi:type="dcterms:W3CDTF">2020-08-09T14:37:33Z</dcterms:created>
  <dcterms:modified xsi:type="dcterms:W3CDTF">2020-09-23T10:02:14Z</dcterms:modified>
</cp:coreProperties>
</file>