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4FC21B1D-81DD-4D29-85CA-C5D36D12A597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סגנון ערכת נושא 1 - הדגשה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סגנון ערכת נושא 1 - הדגשה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AD8BCE-62A9-4A2A-8F7E-5063C244102E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F5E530A-7A05-46C0-9ADC-FAA23A914521}">
      <dgm:prSet phldrT="[טקסט]"/>
      <dgm:spPr/>
      <dgm:t>
        <a:bodyPr/>
        <a:lstStyle/>
        <a:p>
          <a:r>
            <a:rPr lang="he-IL" b="1" dirty="0">
              <a:solidFill>
                <a:schemeClr val="bg1"/>
              </a:solidFill>
            </a:rPr>
            <a:t>ריכוז </a:t>
          </a:r>
          <a:r>
            <a:rPr lang="he-IL" b="1" dirty="0" err="1">
              <a:solidFill>
                <a:schemeClr val="bg1"/>
              </a:solidFill>
            </a:rPr>
            <a:t>פד"ח</a:t>
          </a:r>
          <a:r>
            <a:rPr lang="he-IL" b="1" dirty="0">
              <a:solidFill>
                <a:schemeClr val="bg1"/>
              </a:solidFill>
            </a:rPr>
            <a:t> בדם עולה מעל סף מסוים</a:t>
          </a:r>
          <a:endParaRPr lang="en-US" b="1" dirty="0">
            <a:solidFill>
              <a:schemeClr val="bg1"/>
            </a:solidFill>
          </a:endParaRPr>
        </a:p>
      </dgm:t>
    </dgm:pt>
    <dgm:pt modelId="{724A1798-A248-4033-ACEB-EB7E2BFD0F94}" type="parTrans" cxnId="{2A8C0D71-7EAA-487D-8132-8D6D91187F55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A4C0553B-BD37-4BA7-B1C7-3CE40E61418F}" type="sibTrans" cxnId="{2A8C0D71-7EAA-487D-8132-8D6D91187F55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2E040997-79DE-475A-AC1F-4EABF3FAC43E}">
      <dgm:prSet phldrT="[טקסט]"/>
      <dgm:spPr/>
      <dgm:t>
        <a:bodyPr/>
        <a:lstStyle/>
        <a:p>
          <a:r>
            <a:rPr lang="he-IL" b="1" dirty="0">
              <a:solidFill>
                <a:schemeClr val="bg1"/>
              </a:solidFill>
            </a:rPr>
            <a:t>גירוי חזק במוח </a:t>
          </a:r>
          <a:endParaRPr lang="en-US" b="1" dirty="0">
            <a:solidFill>
              <a:schemeClr val="bg1"/>
            </a:solidFill>
          </a:endParaRPr>
        </a:p>
      </dgm:t>
    </dgm:pt>
    <dgm:pt modelId="{A30D869E-8D3E-4E03-BF5A-3AEE9447B00A}" type="parTrans" cxnId="{3227F2D2-2E75-467C-B192-EECBD88951C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EDA13EB1-F2DA-47BD-8965-AB0E41E1D978}" type="sibTrans" cxnId="{3227F2D2-2E75-467C-B192-EECBD88951C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9CEDFB10-5074-4A39-BF02-CF4CE1D72014}">
      <dgm:prSet phldrT="[טקסט]"/>
      <dgm:spPr/>
      <dgm:t>
        <a:bodyPr/>
        <a:lstStyle/>
        <a:p>
          <a:r>
            <a:rPr lang="he-IL" b="1" dirty="0">
              <a:solidFill>
                <a:schemeClr val="bg1"/>
              </a:solidFill>
            </a:rPr>
            <a:t>פקודה לסרעפת ושרירי בית החזה להגביר נשימה</a:t>
          </a:r>
          <a:endParaRPr lang="en-US" b="1" dirty="0">
            <a:solidFill>
              <a:schemeClr val="bg1"/>
            </a:solidFill>
          </a:endParaRPr>
        </a:p>
      </dgm:t>
    </dgm:pt>
    <dgm:pt modelId="{CBE236C3-DE76-4669-B4F8-016FC19CA558}" type="parTrans" cxnId="{86263CCD-F07D-4ACE-AF92-00258BF813D6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2063CC33-B067-4BBF-A6A1-20C0ACEC9633}" type="sibTrans" cxnId="{86263CCD-F07D-4ACE-AF92-00258BF813D6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74995F03-48F7-41FE-99DC-3C95076129C7}" type="pres">
      <dgm:prSet presAssocID="{A7AD8BCE-62A9-4A2A-8F7E-5063C24410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08A814F4-BA46-4951-ACC3-A62C126D1D73}" type="pres">
      <dgm:prSet presAssocID="{3F5E530A-7A05-46C0-9ADC-FAA23A914521}" presName="node" presStyleLbl="node1" presStyleIdx="0" presStyleCnt="3" custLinFactNeighborX="1727" custLinFactNeighborY="-97853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355368D1-B247-4135-B04B-BE9E629C8EF2}" type="pres">
      <dgm:prSet presAssocID="{A4C0553B-BD37-4BA7-B1C7-3CE40E61418F}" presName="sibTrans" presStyleLbl="sibTrans2D1" presStyleIdx="0" presStyleCnt="2"/>
      <dgm:spPr/>
      <dgm:t>
        <a:bodyPr/>
        <a:lstStyle/>
        <a:p>
          <a:pPr rtl="1"/>
          <a:endParaRPr lang="he-IL"/>
        </a:p>
      </dgm:t>
    </dgm:pt>
    <dgm:pt modelId="{F7551272-6A54-4DF5-82A5-9C7E2F806B4B}" type="pres">
      <dgm:prSet presAssocID="{A4C0553B-BD37-4BA7-B1C7-3CE40E61418F}" presName="connectorText" presStyleLbl="sibTrans2D1" presStyleIdx="0" presStyleCnt="2"/>
      <dgm:spPr/>
      <dgm:t>
        <a:bodyPr/>
        <a:lstStyle/>
        <a:p>
          <a:pPr rtl="1"/>
          <a:endParaRPr lang="he-IL"/>
        </a:p>
      </dgm:t>
    </dgm:pt>
    <dgm:pt modelId="{6DA33588-1B2B-4978-9105-F2B340132077}" type="pres">
      <dgm:prSet presAssocID="{2E040997-79DE-475A-AC1F-4EABF3FAC43E}" presName="node" presStyleLbl="node1" presStyleIdx="1" presStyleCnt="3" custLinFactNeighborX="1727" custLinFactNeighborY="-97853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22D7D514-C00E-4D54-9AC5-532CA40C2B5C}" type="pres">
      <dgm:prSet presAssocID="{EDA13EB1-F2DA-47BD-8965-AB0E41E1D978}" presName="sibTrans" presStyleLbl="sibTrans2D1" presStyleIdx="1" presStyleCnt="2"/>
      <dgm:spPr/>
      <dgm:t>
        <a:bodyPr/>
        <a:lstStyle/>
        <a:p>
          <a:pPr rtl="1"/>
          <a:endParaRPr lang="he-IL"/>
        </a:p>
      </dgm:t>
    </dgm:pt>
    <dgm:pt modelId="{863E06B6-D801-4228-ABE2-2651F9DD78D5}" type="pres">
      <dgm:prSet presAssocID="{EDA13EB1-F2DA-47BD-8965-AB0E41E1D978}" presName="connectorText" presStyleLbl="sibTrans2D1" presStyleIdx="1" presStyleCnt="2"/>
      <dgm:spPr/>
      <dgm:t>
        <a:bodyPr/>
        <a:lstStyle/>
        <a:p>
          <a:pPr rtl="1"/>
          <a:endParaRPr lang="he-IL"/>
        </a:p>
      </dgm:t>
    </dgm:pt>
    <dgm:pt modelId="{68F63952-BFE9-4050-9F61-1CC9AE8095EC}" type="pres">
      <dgm:prSet presAssocID="{9CEDFB10-5074-4A39-BF02-CF4CE1D72014}" presName="node" presStyleLbl="node1" presStyleIdx="2" presStyleCnt="3" custLinFactNeighborX="1727" custLinFactNeighborY="-97853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2B485BF0-C111-46A5-A401-BED9A19B0AB8}" type="presOf" srcId="{A4C0553B-BD37-4BA7-B1C7-3CE40E61418F}" destId="{F7551272-6A54-4DF5-82A5-9C7E2F806B4B}" srcOrd="1" destOrd="0" presId="urn:microsoft.com/office/officeart/2005/8/layout/process1"/>
    <dgm:cxn modelId="{2537E5C5-1C23-4F41-A937-D7ADF4629A5C}" type="presOf" srcId="{EDA13EB1-F2DA-47BD-8965-AB0E41E1D978}" destId="{22D7D514-C00E-4D54-9AC5-532CA40C2B5C}" srcOrd="0" destOrd="0" presId="urn:microsoft.com/office/officeart/2005/8/layout/process1"/>
    <dgm:cxn modelId="{7EB6F254-7677-4FC2-9678-9C8EEFC0379D}" type="presOf" srcId="{EDA13EB1-F2DA-47BD-8965-AB0E41E1D978}" destId="{863E06B6-D801-4228-ABE2-2651F9DD78D5}" srcOrd="1" destOrd="0" presId="urn:microsoft.com/office/officeart/2005/8/layout/process1"/>
    <dgm:cxn modelId="{2A8C0D71-7EAA-487D-8132-8D6D91187F55}" srcId="{A7AD8BCE-62A9-4A2A-8F7E-5063C244102E}" destId="{3F5E530A-7A05-46C0-9ADC-FAA23A914521}" srcOrd="0" destOrd="0" parTransId="{724A1798-A248-4033-ACEB-EB7E2BFD0F94}" sibTransId="{A4C0553B-BD37-4BA7-B1C7-3CE40E61418F}"/>
    <dgm:cxn modelId="{6A45841D-7E39-4BA9-974B-DE14AAC4E9BD}" type="presOf" srcId="{A4C0553B-BD37-4BA7-B1C7-3CE40E61418F}" destId="{355368D1-B247-4135-B04B-BE9E629C8EF2}" srcOrd="0" destOrd="0" presId="urn:microsoft.com/office/officeart/2005/8/layout/process1"/>
    <dgm:cxn modelId="{5C794E7C-7F05-461C-86F8-93922B7D918D}" type="presOf" srcId="{A7AD8BCE-62A9-4A2A-8F7E-5063C244102E}" destId="{74995F03-48F7-41FE-99DC-3C95076129C7}" srcOrd="0" destOrd="0" presId="urn:microsoft.com/office/officeart/2005/8/layout/process1"/>
    <dgm:cxn modelId="{9253FBEF-120B-4AFA-BD3D-5D292DABB42F}" type="presOf" srcId="{2E040997-79DE-475A-AC1F-4EABF3FAC43E}" destId="{6DA33588-1B2B-4978-9105-F2B340132077}" srcOrd="0" destOrd="0" presId="urn:microsoft.com/office/officeart/2005/8/layout/process1"/>
    <dgm:cxn modelId="{86263CCD-F07D-4ACE-AF92-00258BF813D6}" srcId="{A7AD8BCE-62A9-4A2A-8F7E-5063C244102E}" destId="{9CEDFB10-5074-4A39-BF02-CF4CE1D72014}" srcOrd="2" destOrd="0" parTransId="{CBE236C3-DE76-4669-B4F8-016FC19CA558}" sibTransId="{2063CC33-B067-4BBF-A6A1-20C0ACEC9633}"/>
    <dgm:cxn modelId="{5894EC33-1C4B-47B0-ACA2-B13BC3A0A02A}" type="presOf" srcId="{9CEDFB10-5074-4A39-BF02-CF4CE1D72014}" destId="{68F63952-BFE9-4050-9F61-1CC9AE8095EC}" srcOrd="0" destOrd="0" presId="urn:microsoft.com/office/officeart/2005/8/layout/process1"/>
    <dgm:cxn modelId="{C53B13FF-D4DE-4F94-BD17-6B3CB0D0A97B}" type="presOf" srcId="{3F5E530A-7A05-46C0-9ADC-FAA23A914521}" destId="{08A814F4-BA46-4951-ACC3-A62C126D1D73}" srcOrd="0" destOrd="0" presId="urn:microsoft.com/office/officeart/2005/8/layout/process1"/>
    <dgm:cxn modelId="{3227F2D2-2E75-467C-B192-EECBD88951C3}" srcId="{A7AD8BCE-62A9-4A2A-8F7E-5063C244102E}" destId="{2E040997-79DE-475A-AC1F-4EABF3FAC43E}" srcOrd="1" destOrd="0" parTransId="{A30D869E-8D3E-4E03-BF5A-3AEE9447B00A}" sibTransId="{EDA13EB1-F2DA-47BD-8965-AB0E41E1D978}"/>
    <dgm:cxn modelId="{72170224-34FA-4880-B5F9-2CBDD3FC551A}" type="presParOf" srcId="{74995F03-48F7-41FE-99DC-3C95076129C7}" destId="{08A814F4-BA46-4951-ACC3-A62C126D1D73}" srcOrd="0" destOrd="0" presId="urn:microsoft.com/office/officeart/2005/8/layout/process1"/>
    <dgm:cxn modelId="{BBF6BCC6-477E-48D8-81ED-2951BAA53ACF}" type="presParOf" srcId="{74995F03-48F7-41FE-99DC-3C95076129C7}" destId="{355368D1-B247-4135-B04B-BE9E629C8EF2}" srcOrd="1" destOrd="0" presId="urn:microsoft.com/office/officeart/2005/8/layout/process1"/>
    <dgm:cxn modelId="{880A9E13-CD53-4AE2-9FC7-C257B57DE5D9}" type="presParOf" srcId="{355368D1-B247-4135-B04B-BE9E629C8EF2}" destId="{F7551272-6A54-4DF5-82A5-9C7E2F806B4B}" srcOrd="0" destOrd="0" presId="urn:microsoft.com/office/officeart/2005/8/layout/process1"/>
    <dgm:cxn modelId="{178803D1-E324-4A53-8310-A19D66787684}" type="presParOf" srcId="{74995F03-48F7-41FE-99DC-3C95076129C7}" destId="{6DA33588-1B2B-4978-9105-F2B340132077}" srcOrd="2" destOrd="0" presId="urn:microsoft.com/office/officeart/2005/8/layout/process1"/>
    <dgm:cxn modelId="{C494E25F-536D-4184-BA46-8D1D66F52DE4}" type="presParOf" srcId="{74995F03-48F7-41FE-99DC-3C95076129C7}" destId="{22D7D514-C00E-4D54-9AC5-532CA40C2B5C}" srcOrd="3" destOrd="0" presId="urn:microsoft.com/office/officeart/2005/8/layout/process1"/>
    <dgm:cxn modelId="{61CFF945-5480-4E21-935E-EBD616372642}" type="presParOf" srcId="{22D7D514-C00E-4D54-9AC5-532CA40C2B5C}" destId="{863E06B6-D801-4228-ABE2-2651F9DD78D5}" srcOrd="0" destOrd="0" presId="urn:microsoft.com/office/officeart/2005/8/layout/process1"/>
    <dgm:cxn modelId="{0230EEB9-E14B-4C00-A4DF-D637DA1DD658}" type="presParOf" srcId="{74995F03-48F7-41FE-99DC-3C95076129C7}" destId="{68F63952-BFE9-4050-9F61-1CC9AE8095E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AD8BCE-62A9-4A2A-8F7E-5063C244102E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F5E530A-7A05-46C0-9ADC-FAA23A914521}">
      <dgm:prSet phldrT="[טקסט]"/>
      <dgm:spPr/>
      <dgm:t>
        <a:bodyPr/>
        <a:lstStyle/>
        <a:p>
          <a:r>
            <a:rPr lang="he-IL" b="1" dirty="0">
              <a:solidFill>
                <a:schemeClr val="bg1"/>
              </a:solidFill>
            </a:rPr>
            <a:t>ריכוז </a:t>
          </a:r>
          <a:r>
            <a:rPr lang="he-IL" b="1" dirty="0" err="1">
              <a:solidFill>
                <a:schemeClr val="bg1"/>
              </a:solidFill>
            </a:rPr>
            <a:t>פד"ח</a:t>
          </a:r>
          <a:r>
            <a:rPr lang="he-IL" b="1" dirty="0">
              <a:solidFill>
                <a:schemeClr val="bg1"/>
              </a:solidFill>
            </a:rPr>
            <a:t> יורד מתחת לסף מסוים</a:t>
          </a:r>
          <a:endParaRPr lang="en-US" b="1" dirty="0">
            <a:solidFill>
              <a:schemeClr val="bg1"/>
            </a:solidFill>
          </a:endParaRPr>
        </a:p>
      </dgm:t>
    </dgm:pt>
    <dgm:pt modelId="{724A1798-A248-4033-ACEB-EB7E2BFD0F94}" type="parTrans" cxnId="{2A8C0D71-7EAA-487D-8132-8D6D91187F55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A4C0553B-BD37-4BA7-B1C7-3CE40E61418F}" type="sibTrans" cxnId="{2A8C0D71-7EAA-487D-8132-8D6D91187F55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2E040997-79DE-475A-AC1F-4EABF3FAC43E}">
      <dgm:prSet phldrT="[טקסט]"/>
      <dgm:spPr/>
      <dgm:t>
        <a:bodyPr/>
        <a:lstStyle/>
        <a:p>
          <a:r>
            <a:rPr lang="he-IL" b="1" dirty="0">
              <a:solidFill>
                <a:schemeClr val="bg1"/>
              </a:solidFill>
            </a:rPr>
            <a:t>גירוי חזק במוח </a:t>
          </a:r>
          <a:endParaRPr lang="en-US" b="1" dirty="0">
            <a:solidFill>
              <a:schemeClr val="bg1"/>
            </a:solidFill>
          </a:endParaRPr>
        </a:p>
      </dgm:t>
    </dgm:pt>
    <dgm:pt modelId="{A30D869E-8D3E-4E03-BF5A-3AEE9447B00A}" type="parTrans" cxnId="{3227F2D2-2E75-467C-B192-EECBD88951C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EDA13EB1-F2DA-47BD-8965-AB0E41E1D978}" type="sibTrans" cxnId="{3227F2D2-2E75-467C-B192-EECBD88951C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9CEDFB10-5074-4A39-BF02-CF4CE1D72014}">
      <dgm:prSet phldrT="[טקסט]"/>
      <dgm:spPr/>
      <dgm:t>
        <a:bodyPr/>
        <a:lstStyle/>
        <a:p>
          <a:r>
            <a:rPr lang="he-IL" b="1" dirty="0">
              <a:solidFill>
                <a:schemeClr val="bg1"/>
              </a:solidFill>
            </a:rPr>
            <a:t>פקודה לסרעפת ושרירי בית החזה לעכב את הנשימה</a:t>
          </a:r>
          <a:endParaRPr lang="en-US" b="1" dirty="0">
            <a:solidFill>
              <a:schemeClr val="bg1"/>
            </a:solidFill>
          </a:endParaRPr>
        </a:p>
      </dgm:t>
    </dgm:pt>
    <dgm:pt modelId="{CBE236C3-DE76-4669-B4F8-016FC19CA558}" type="parTrans" cxnId="{86263CCD-F07D-4ACE-AF92-00258BF813D6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2063CC33-B067-4BBF-A6A1-20C0ACEC9633}" type="sibTrans" cxnId="{86263CCD-F07D-4ACE-AF92-00258BF813D6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74995F03-48F7-41FE-99DC-3C95076129C7}" type="pres">
      <dgm:prSet presAssocID="{A7AD8BCE-62A9-4A2A-8F7E-5063C24410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08A814F4-BA46-4951-ACC3-A62C126D1D73}" type="pres">
      <dgm:prSet presAssocID="{3F5E530A-7A05-46C0-9ADC-FAA23A914521}" presName="node" presStyleLbl="node1" presStyleIdx="0" presStyleCnt="3" custLinFactNeighborX="1727" custLinFactNeighborY="-97853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355368D1-B247-4135-B04B-BE9E629C8EF2}" type="pres">
      <dgm:prSet presAssocID="{A4C0553B-BD37-4BA7-B1C7-3CE40E61418F}" presName="sibTrans" presStyleLbl="sibTrans2D1" presStyleIdx="0" presStyleCnt="2"/>
      <dgm:spPr/>
      <dgm:t>
        <a:bodyPr/>
        <a:lstStyle/>
        <a:p>
          <a:pPr rtl="1"/>
          <a:endParaRPr lang="he-IL"/>
        </a:p>
      </dgm:t>
    </dgm:pt>
    <dgm:pt modelId="{F7551272-6A54-4DF5-82A5-9C7E2F806B4B}" type="pres">
      <dgm:prSet presAssocID="{A4C0553B-BD37-4BA7-B1C7-3CE40E61418F}" presName="connectorText" presStyleLbl="sibTrans2D1" presStyleIdx="0" presStyleCnt="2"/>
      <dgm:spPr/>
      <dgm:t>
        <a:bodyPr/>
        <a:lstStyle/>
        <a:p>
          <a:pPr rtl="1"/>
          <a:endParaRPr lang="he-IL"/>
        </a:p>
      </dgm:t>
    </dgm:pt>
    <dgm:pt modelId="{6DA33588-1B2B-4978-9105-F2B340132077}" type="pres">
      <dgm:prSet presAssocID="{2E040997-79DE-475A-AC1F-4EABF3FAC43E}" presName="node" presStyleLbl="node1" presStyleIdx="1" presStyleCnt="3" custLinFactNeighborX="1727" custLinFactNeighborY="-97853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22D7D514-C00E-4D54-9AC5-532CA40C2B5C}" type="pres">
      <dgm:prSet presAssocID="{EDA13EB1-F2DA-47BD-8965-AB0E41E1D978}" presName="sibTrans" presStyleLbl="sibTrans2D1" presStyleIdx="1" presStyleCnt="2"/>
      <dgm:spPr/>
      <dgm:t>
        <a:bodyPr/>
        <a:lstStyle/>
        <a:p>
          <a:pPr rtl="1"/>
          <a:endParaRPr lang="he-IL"/>
        </a:p>
      </dgm:t>
    </dgm:pt>
    <dgm:pt modelId="{863E06B6-D801-4228-ABE2-2651F9DD78D5}" type="pres">
      <dgm:prSet presAssocID="{EDA13EB1-F2DA-47BD-8965-AB0E41E1D978}" presName="connectorText" presStyleLbl="sibTrans2D1" presStyleIdx="1" presStyleCnt="2"/>
      <dgm:spPr/>
      <dgm:t>
        <a:bodyPr/>
        <a:lstStyle/>
        <a:p>
          <a:pPr rtl="1"/>
          <a:endParaRPr lang="he-IL"/>
        </a:p>
      </dgm:t>
    </dgm:pt>
    <dgm:pt modelId="{68F63952-BFE9-4050-9F61-1CC9AE8095EC}" type="pres">
      <dgm:prSet presAssocID="{9CEDFB10-5074-4A39-BF02-CF4CE1D72014}" presName="node" presStyleLbl="node1" presStyleIdx="2" presStyleCnt="3" custLinFactNeighborX="1727" custLinFactNeighborY="-97853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2B485BF0-C111-46A5-A401-BED9A19B0AB8}" type="presOf" srcId="{A4C0553B-BD37-4BA7-B1C7-3CE40E61418F}" destId="{F7551272-6A54-4DF5-82A5-9C7E2F806B4B}" srcOrd="1" destOrd="0" presId="urn:microsoft.com/office/officeart/2005/8/layout/process1"/>
    <dgm:cxn modelId="{2537E5C5-1C23-4F41-A937-D7ADF4629A5C}" type="presOf" srcId="{EDA13EB1-F2DA-47BD-8965-AB0E41E1D978}" destId="{22D7D514-C00E-4D54-9AC5-532CA40C2B5C}" srcOrd="0" destOrd="0" presId="urn:microsoft.com/office/officeart/2005/8/layout/process1"/>
    <dgm:cxn modelId="{7EB6F254-7677-4FC2-9678-9C8EEFC0379D}" type="presOf" srcId="{EDA13EB1-F2DA-47BD-8965-AB0E41E1D978}" destId="{863E06B6-D801-4228-ABE2-2651F9DD78D5}" srcOrd="1" destOrd="0" presId="urn:microsoft.com/office/officeart/2005/8/layout/process1"/>
    <dgm:cxn modelId="{2A8C0D71-7EAA-487D-8132-8D6D91187F55}" srcId="{A7AD8BCE-62A9-4A2A-8F7E-5063C244102E}" destId="{3F5E530A-7A05-46C0-9ADC-FAA23A914521}" srcOrd="0" destOrd="0" parTransId="{724A1798-A248-4033-ACEB-EB7E2BFD0F94}" sibTransId="{A4C0553B-BD37-4BA7-B1C7-3CE40E61418F}"/>
    <dgm:cxn modelId="{6A45841D-7E39-4BA9-974B-DE14AAC4E9BD}" type="presOf" srcId="{A4C0553B-BD37-4BA7-B1C7-3CE40E61418F}" destId="{355368D1-B247-4135-B04B-BE9E629C8EF2}" srcOrd="0" destOrd="0" presId="urn:microsoft.com/office/officeart/2005/8/layout/process1"/>
    <dgm:cxn modelId="{5C794E7C-7F05-461C-86F8-93922B7D918D}" type="presOf" srcId="{A7AD8BCE-62A9-4A2A-8F7E-5063C244102E}" destId="{74995F03-48F7-41FE-99DC-3C95076129C7}" srcOrd="0" destOrd="0" presId="urn:microsoft.com/office/officeart/2005/8/layout/process1"/>
    <dgm:cxn modelId="{9253FBEF-120B-4AFA-BD3D-5D292DABB42F}" type="presOf" srcId="{2E040997-79DE-475A-AC1F-4EABF3FAC43E}" destId="{6DA33588-1B2B-4978-9105-F2B340132077}" srcOrd="0" destOrd="0" presId="urn:microsoft.com/office/officeart/2005/8/layout/process1"/>
    <dgm:cxn modelId="{86263CCD-F07D-4ACE-AF92-00258BF813D6}" srcId="{A7AD8BCE-62A9-4A2A-8F7E-5063C244102E}" destId="{9CEDFB10-5074-4A39-BF02-CF4CE1D72014}" srcOrd="2" destOrd="0" parTransId="{CBE236C3-DE76-4669-B4F8-016FC19CA558}" sibTransId="{2063CC33-B067-4BBF-A6A1-20C0ACEC9633}"/>
    <dgm:cxn modelId="{5894EC33-1C4B-47B0-ACA2-B13BC3A0A02A}" type="presOf" srcId="{9CEDFB10-5074-4A39-BF02-CF4CE1D72014}" destId="{68F63952-BFE9-4050-9F61-1CC9AE8095EC}" srcOrd="0" destOrd="0" presId="urn:microsoft.com/office/officeart/2005/8/layout/process1"/>
    <dgm:cxn modelId="{C53B13FF-D4DE-4F94-BD17-6B3CB0D0A97B}" type="presOf" srcId="{3F5E530A-7A05-46C0-9ADC-FAA23A914521}" destId="{08A814F4-BA46-4951-ACC3-A62C126D1D73}" srcOrd="0" destOrd="0" presId="urn:microsoft.com/office/officeart/2005/8/layout/process1"/>
    <dgm:cxn modelId="{3227F2D2-2E75-467C-B192-EECBD88951C3}" srcId="{A7AD8BCE-62A9-4A2A-8F7E-5063C244102E}" destId="{2E040997-79DE-475A-AC1F-4EABF3FAC43E}" srcOrd="1" destOrd="0" parTransId="{A30D869E-8D3E-4E03-BF5A-3AEE9447B00A}" sibTransId="{EDA13EB1-F2DA-47BD-8965-AB0E41E1D978}"/>
    <dgm:cxn modelId="{72170224-34FA-4880-B5F9-2CBDD3FC551A}" type="presParOf" srcId="{74995F03-48F7-41FE-99DC-3C95076129C7}" destId="{08A814F4-BA46-4951-ACC3-A62C126D1D73}" srcOrd="0" destOrd="0" presId="urn:microsoft.com/office/officeart/2005/8/layout/process1"/>
    <dgm:cxn modelId="{BBF6BCC6-477E-48D8-81ED-2951BAA53ACF}" type="presParOf" srcId="{74995F03-48F7-41FE-99DC-3C95076129C7}" destId="{355368D1-B247-4135-B04B-BE9E629C8EF2}" srcOrd="1" destOrd="0" presId="urn:microsoft.com/office/officeart/2005/8/layout/process1"/>
    <dgm:cxn modelId="{880A9E13-CD53-4AE2-9FC7-C257B57DE5D9}" type="presParOf" srcId="{355368D1-B247-4135-B04B-BE9E629C8EF2}" destId="{F7551272-6A54-4DF5-82A5-9C7E2F806B4B}" srcOrd="0" destOrd="0" presId="urn:microsoft.com/office/officeart/2005/8/layout/process1"/>
    <dgm:cxn modelId="{178803D1-E324-4A53-8310-A19D66787684}" type="presParOf" srcId="{74995F03-48F7-41FE-99DC-3C95076129C7}" destId="{6DA33588-1B2B-4978-9105-F2B340132077}" srcOrd="2" destOrd="0" presId="urn:microsoft.com/office/officeart/2005/8/layout/process1"/>
    <dgm:cxn modelId="{C494E25F-536D-4184-BA46-8D1D66F52DE4}" type="presParOf" srcId="{74995F03-48F7-41FE-99DC-3C95076129C7}" destId="{22D7D514-C00E-4D54-9AC5-532CA40C2B5C}" srcOrd="3" destOrd="0" presId="urn:microsoft.com/office/officeart/2005/8/layout/process1"/>
    <dgm:cxn modelId="{61CFF945-5480-4E21-935E-EBD616372642}" type="presParOf" srcId="{22D7D514-C00E-4D54-9AC5-532CA40C2B5C}" destId="{863E06B6-D801-4228-ABE2-2651F9DD78D5}" srcOrd="0" destOrd="0" presId="urn:microsoft.com/office/officeart/2005/8/layout/process1"/>
    <dgm:cxn modelId="{0230EEB9-E14B-4C00-A4DF-D637DA1DD658}" type="presParOf" srcId="{74995F03-48F7-41FE-99DC-3C95076129C7}" destId="{68F63952-BFE9-4050-9F61-1CC9AE8095E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814F4-BA46-4951-ACC3-A62C126D1D73}">
      <dsp:nvSpPr>
        <dsp:cNvPr id="0" name=""/>
        <dsp:cNvSpPr/>
      </dsp:nvSpPr>
      <dsp:spPr>
        <a:xfrm>
          <a:off x="22564" y="0"/>
          <a:ext cx="2200620" cy="1320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000" b="1" kern="1200" dirty="0">
              <a:solidFill>
                <a:schemeClr val="bg1"/>
              </a:solidFill>
            </a:rPr>
            <a:t>ריכוז </a:t>
          </a:r>
          <a:r>
            <a:rPr lang="he-IL" sz="2000" b="1" kern="1200" dirty="0" err="1">
              <a:solidFill>
                <a:schemeClr val="bg1"/>
              </a:solidFill>
            </a:rPr>
            <a:t>פד"ח</a:t>
          </a:r>
          <a:r>
            <a:rPr lang="he-IL" sz="2000" b="1" kern="1200" dirty="0">
              <a:solidFill>
                <a:schemeClr val="bg1"/>
              </a:solidFill>
            </a:rPr>
            <a:t> בדם עולה מעל סף מסוים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61236" y="38672"/>
        <a:ext cx="2123276" cy="1243028"/>
      </dsp:txXfrm>
    </dsp:sp>
    <dsp:sp modelId="{355368D1-B247-4135-B04B-BE9E629C8EF2}">
      <dsp:nvSpPr>
        <dsp:cNvPr id="0" name=""/>
        <dsp:cNvSpPr/>
      </dsp:nvSpPr>
      <dsp:spPr>
        <a:xfrm>
          <a:off x="2443247" y="387309"/>
          <a:ext cx="466531" cy="545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>
            <a:solidFill>
              <a:schemeClr val="bg1"/>
            </a:solidFill>
          </a:endParaRPr>
        </a:p>
      </dsp:txBody>
      <dsp:txXfrm>
        <a:off x="2443247" y="496460"/>
        <a:ext cx="326572" cy="327451"/>
      </dsp:txXfrm>
    </dsp:sp>
    <dsp:sp modelId="{6DA33588-1B2B-4978-9105-F2B340132077}">
      <dsp:nvSpPr>
        <dsp:cNvPr id="0" name=""/>
        <dsp:cNvSpPr/>
      </dsp:nvSpPr>
      <dsp:spPr>
        <a:xfrm>
          <a:off x="3103433" y="0"/>
          <a:ext cx="2200620" cy="1320372"/>
        </a:xfrm>
        <a:prstGeom prst="roundRect">
          <a:avLst>
            <a:gd name="adj" fmla="val 10000"/>
          </a:avLst>
        </a:prstGeom>
        <a:solidFill>
          <a:schemeClr val="accent4">
            <a:hueOff val="-442704"/>
            <a:satOff val="31273"/>
            <a:lumOff val="8824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000" b="1" kern="1200" dirty="0">
              <a:solidFill>
                <a:schemeClr val="bg1"/>
              </a:solidFill>
            </a:rPr>
            <a:t>גירוי חזק במוח 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3142105" y="38672"/>
        <a:ext cx="2123276" cy="1243028"/>
      </dsp:txXfrm>
    </dsp:sp>
    <dsp:sp modelId="{22D7D514-C00E-4D54-9AC5-532CA40C2B5C}">
      <dsp:nvSpPr>
        <dsp:cNvPr id="0" name=""/>
        <dsp:cNvSpPr/>
      </dsp:nvSpPr>
      <dsp:spPr>
        <a:xfrm>
          <a:off x="5522156" y="387309"/>
          <a:ext cx="462376" cy="545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885408"/>
            <a:satOff val="62547"/>
            <a:lumOff val="1764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>
            <a:solidFill>
              <a:schemeClr val="bg1"/>
            </a:solidFill>
          </a:endParaRPr>
        </a:p>
      </dsp:txBody>
      <dsp:txXfrm>
        <a:off x="5522156" y="496460"/>
        <a:ext cx="323663" cy="327451"/>
      </dsp:txXfrm>
    </dsp:sp>
    <dsp:sp modelId="{68F63952-BFE9-4050-9F61-1CC9AE8095EC}">
      <dsp:nvSpPr>
        <dsp:cNvPr id="0" name=""/>
        <dsp:cNvSpPr/>
      </dsp:nvSpPr>
      <dsp:spPr>
        <a:xfrm>
          <a:off x="6176463" y="0"/>
          <a:ext cx="2200620" cy="1320372"/>
        </a:xfrm>
        <a:prstGeom prst="roundRect">
          <a:avLst>
            <a:gd name="adj" fmla="val 10000"/>
          </a:avLst>
        </a:prstGeom>
        <a:solidFill>
          <a:schemeClr val="accent4">
            <a:hueOff val="-885408"/>
            <a:satOff val="62547"/>
            <a:lumOff val="1764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000" b="1" kern="1200" dirty="0">
              <a:solidFill>
                <a:schemeClr val="bg1"/>
              </a:solidFill>
            </a:rPr>
            <a:t>פקודה לסרעפת ושרירי בית החזה להגביר נשימה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6215135" y="38672"/>
        <a:ext cx="2123276" cy="12430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814F4-BA46-4951-ACC3-A62C126D1D73}">
      <dsp:nvSpPr>
        <dsp:cNvPr id="0" name=""/>
        <dsp:cNvSpPr/>
      </dsp:nvSpPr>
      <dsp:spPr>
        <a:xfrm>
          <a:off x="22564" y="0"/>
          <a:ext cx="2200620" cy="13203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000" b="1" kern="1200" dirty="0">
              <a:solidFill>
                <a:schemeClr val="bg1"/>
              </a:solidFill>
            </a:rPr>
            <a:t>ריכוז </a:t>
          </a:r>
          <a:r>
            <a:rPr lang="he-IL" sz="2000" b="1" kern="1200" dirty="0" err="1">
              <a:solidFill>
                <a:schemeClr val="bg1"/>
              </a:solidFill>
            </a:rPr>
            <a:t>פד"ח</a:t>
          </a:r>
          <a:r>
            <a:rPr lang="he-IL" sz="2000" b="1" kern="1200" dirty="0">
              <a:solidFill>
                <a:schemeClr val="bg1"/>
              </a:solidFill>
            </a:rPr>
            <a:t> יורד מתחת לסף מסוים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61236" y="38672"/>
        <a:ext cx="2123276" cy="1243028"/>
      </dsp:txXfrm>
    </dsp:sp>
    <dsp:sp modelId="{355368D1-B247-4135-B04B-BE9E629C8EF2}">
      <dsp:nvSpPr>
        <dsp:cNvPr id="0" name=""/>
        <dsp:cNvSpPr/>
      </dsp:nvSpPr>
      <dsp:spPr>
        <a:xfrm>
          <a:off x="2443247" y="387309"/>
          <a:ext cx="466531" cy="545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>
            <a:solidFill>
              <a:schemeClr val="bg1"/>
            </a:solidFill>
          </a:endParaRPr>
        </a:p>
      </dsp:txBody>
      <dsp:txXfrm>
        <a:off x="2443247" y="496460"/>
        <a:ext cx="326572" cy="327451"/>
      </dsp:txXfrm>
    </dsp:sp>
    <dsp:sp modelId="{6DA33588-1B2B-4978-9105-F2B340132077}">
      <dsp:nvSpPr>
        <dsp:cNvPr id="0" name=""/>
        <dsp:cNvSpPr/>
      </dsp:nvSpPr>
      <dsp:spPr>
        <a:xfrm>
          <a:off x="3103433" y="0"/>
          <a:ext cx="2200620" cy="1320372"/>
        </a:xfrm>
        <a:prstGeom prst="roundRect">
          <a:avLst>
            <a:gd name="adj" fmla="val 10000"/>
          </a:avLst>
        </a:prstGeom>
        <a:solidFill>
          <a:schemeClr val="accent2">
            <a:hueOff val="814286"/>
            <a:satOff val="-24391"/>
            <a:lumOff val="5294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000" b="1" kern="1200" dirty="0">
              <a:solidFill>
                <a:schemeClr val="bg1"/>
              </a:solidFill>
            </a:rPr>
            <a:t>גירוי חזק במוח 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3142105" y="38672"/>
        <a:ext cx="2123276" cy="1243028"/>
      </dsp:txXfrm>
    </dsp:sp>
    <dsp:sp modelId="{22D7D514-C00E-4D54-9AC5-532CA40C2B5C}">
      <dsp:nvSpPr>
        <dsp:cNvPr id="0" name=""/>
        <dsp:cNvSpPr/>
      </dsp:nvSpPr>
      <dsp:spPr>
        <a:xfrm>
          <a:off x="5522156" y="387309"/>
          <a:ext cx="462376" cy="5457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628573"/>
            <a:satOff val="-48781"/>
            <a:lumOff val="10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>
            <a:solidFill>
              <a:schemeClr val="bg1"/>
            </a:solidFill>
          </a:endParaRPr>
        </a:p>
      </dsp:txBody>
      <dsp:txXfrm>
        <a:off x="5522156" y="496460"/>
        <a:ext cx="323663" cy="327451"/>
      </dsp:txXfrm>
    </dsp:sp>
    <dsp:sp modelId="{68F63952-BFE9-4050-9F61-1CC9AE8095EC}">
      <dsp:nvSpPr>
        <dsp:cNvPr id="0" name=""/>
        <dsp:cNvSpPr/>
      </dsp:nvSpPr>
      <dsp:spPr>
        <a:xfrm>
          <a:off x="6176463" y="0"/>
          <a:ext cx="2200620" cy="1320372"/>
        </a:xfrm>
        <a:prstGeom prst="roundRect">
          <a:avLst>
            <a:gd name="adj" fmla="val 10000"/>
          </a:avLst>
        </a:prstGeom>
        <a:solidFill>
          <a:schemeClr val="accent2">
            <a:hueOff val="1628573"/>
            <a:satOff val="-48781"/>
            <a:lumOff val="1058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000" b="1" kern="1200" dirty="0">
              <a:solidFill>
                <a:schemeClr val="bg1"/>
              </a:solidFill>
            </a:rPr>
            <a:t>פקודה לסרעפת ושרירי בית החזה לעכב את הנשימה</a:t>
          </a:r>
          <a:endParaRPr lang="en-US" sz="2000" b="1" kern="1200" dirty="0">
            <a:solidFill>
              <a:schemeClr val="bg1"/>
            </a:solidFill>
          </a:endParaRPr>
        </a:p>
      </dsp:txBody>
      <dsp:txXfrm>
        <a:off x="6215135" y="38672"/>
        <a:ext cx="2123276" cy="1243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32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224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991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1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132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74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467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539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24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54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50000"/>
              <a:lumOff val="5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652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291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20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8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F231E5-F402-49E1-82B4-C762909ED2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F0BA12B-74D1-4DB1-9A3F-C9BA27B815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15FCC40-AA93-4D3B-90D0-69BC824EAD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F3274574-3E7C-494D-8DA1-2F705B80E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4398" y="1298448"/>
            <a:ext cx="7315200" cy="3255264"/>
          </a:xfrm>
        </p:spPr>
        <p:txBody>
          <a:bodyPr>
            <a:normAutofit/>
          </a:bodyPr>
          <a:lstStyle/>
          <a:p>
            <a:pPr algn="ctr" rtl="1"/>
            <a:r>
              <a:rPr lang="he-IL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 הנשימה בכלב</a:t>
            </a:r>
            <a:endPara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9C3BEB08-7EE9-434C-8281-E3B4B7A71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4397" y="4670246"/>
            <a:ext cx="6714232" cy="914400"/>
          </a:xfrm>
        </p:spPr>
        <p:txBody>
          <a:bodyPr>
            <a:normAutofit/>
          </a:bodyPr>
          <a:lstStyle/>
          <a:p>
            <a:pPr algn="ctr" rtl="1"/>
            <a:r>
              <a:rPr lang="he-IL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קריסטינה שורץ</a:t>
            </a:r>
          </a:p>
          <a:p>
            <a:pPr algn="ctr" rtl="1"/>
            <a:r>
              <a:rPr lang="he-IL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קריית החינוך למדעים, רחובות</a:t>
            </a:r>
            <a:endParaRPr lang="en-US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179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D039EA8-11E4-4E5F-94E1-FB8D8E5CF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 rtl="1"/>
            <a:r>
              <a:rPr lang="he-IL" sz="5400" b="1" dirty="0"/>
              <a:t>מרכיבים</a:t>
            </a:r>
            <a:br>
              <a:rPr lang="he-IL" sz="5400" b="1" dirty="0"/>
            </a:br>
            <a:r>
              <a:rPr lang="he-IL" sz="5400" b="1" dirty="0"/>
              <a:t>נאדיות</a:t>
            </a:r>
            <a:endParaRPr lang="en-US" sz="5400" b="1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1E5402F-2997-44E4-8678-FBC0722CE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758" y="764498"/>
            <a:ext cx="8349522" cy="5220250"/>
          </a:xfrm>
        </p:spPr>
        <p:txBody>
          <a:bodyPr anchor="t">
            <a:normAutofit fontScale="62500" lnSpcReduction="20000"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he-IL" sz="5400" b="1" dirty="0" err="1">
                <a:solidFill>
                  <a:schemeClr val="tx1"/>
                </a:solidFill>
              </a:rPr>
              <a:t>התרחבויות</a:t>
            </a:r>
            <a:r>
              <a:rPr lang="he-IL" sz="5400" b="1" dirty="0">
                <a:solidFill>
                  <a:schemeClr val="tx1"/>
                </a:solidFill>
              </a:rPr>
              <a:t> דמויות זקיקים קטנטנים וכדוריים. כל אחת מהן מלופפת בנימי דם. החמצן עובר דרך שכבות הנאדיות אל נימי הדם וכך נכנס לנוזל הדם.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5400" b="1" dirty="0">
                <a:solidFill>
                  <a:schemeClr val="tx1"/>
                </a:solidFill>
              </a:rPr>
              <a:t>פחמן דו חמצני המגיע מתאי הגוף דרך נוזל הדם עובר מנימי הדם לנאדיות ויוצר החוצה מן הגוף.</a:t>
            </a:r>
          </a:p>
        </p:txBody>
      </p:sp>
      <p:pic>
        <p:nvPicPr>
          <p:cNvPr id="6146" name="Picture 2" descr="מערכת הנשימה מוסא">
            <a:extLst>
              <a:ext uri="{FF2B5EF4-FFF2-40B4-BE49-F238E27FC236}">
                <a16:creationId xmlns:a16="http://schemas.microsoft.com/office/drawing/2014/main" id="{B7A903BE-E9A2-45C3-9AB8-F872DB9F5C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6" t="20383" r="17502" b="8998"/>
          <a:stretch/>
        </p:blipFill>
        <p:spPr bwMode="auto">
          <a:xfrm>
            <a:off x="1" y="3175904"/>
            <a:ext cx="3417758" cy="291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763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0F2E12E-71AB-4C63-BA12-9C1E589C4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 rtl="1"/>
            <a:r>
              <a:rPr lang="he-IL" sz="6000" b="1" dirty="0"/>
              <a:t>מכניזם נשימה</a:t>
            </a:r>
            <a:endParaRPr lang="en-US" sz="6000" b="1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2E9972D-85E5-40B0-AA6A-027338D0A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 algn="r" rtl="1">
              <a:buNone/>
            </a:pPr>
            <a:r>
              <a:rPr lang="he-IL" sz="3600" b="1" u="sng" dirty="0">
                <a:solidFill>
                  <a:schemeClr val="tx1"/>
                </a:solidFill>
              </a:rPr>
              <a:t>שאיפה:</a:t>
            </a:r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endParaRPr lang="he-IL" dirty="0"/>
          </a:p>
          <a:p>
            <a:pPr marL="0" indent="0" algn="r" rtl="1">
              <a:buNone/>
            </a:pPr>
            <a:r>
              <a:rPr lang="he-IL" sz="3600" b="1" u="sng" dirty="0">
                <a:solidFill>
                  <a:schemeClr val="tx1"/>
                </a:solidFill>
              </a:rPr>
              <a:t>נשיפה:</a:t>
            </a:r>
          </a:p>
          <a:p>
            <a:pPr marL="0" indent="0" algn="r" rtl="1">
              <a:buNone/>
            </a:pPr>
            <a:endParaRPr lang="en-US" dirty="0"/>
          </a:p>
        </p:txBody>
      </p:sp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DFCDCFE7-1424-4547-B1B3-F9DDF7A57523}"/>
              </a:ext>
            </a:extLst>
          </p:cNvPr>
          <p:cNvGrpSpPr/>
          <p:nvPr/>
        </p:nvGrpSpPr>
        <p:grpSpPr>
          <a:xfrm>
            <a:off x="3510116" y="1753202"/>
            <a:ext cx="8153920" cy="1626979"/>
            <a:chOff x="2880360" y="0"/>
            <a:chExt cx="4122420" cy="922020"/>
          </a:xfr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מלבן: פינות מעוגלות 4">
              <a:extLst>
                <a:ext uri="{FF2B5EF4-FFF2-40B4-BE49-F238E27FC236}">
                  <a16:creationId xmlns:a16="http://schemas.microsoft.com/office/drawing/2014/main" id="{6D47E149-913E-4031-9769-5E047EC062C4}"/>
                </a:ext>
              </a:extLst>
            </p:cNvPr>
            <p:cNvSpPr/>
            <p:nvPr/>
          </p:nvSpPr>
          <p:spPr>
            <a:xfrm>
              <a:off x="6263640" y="0"/>
              <a:ext cx="739140" cy="89154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 dirty="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התרחבות בית החזה</a:t>
              </a:r>
              <a:endParaRPr lang="en-US" sz="2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" name="מלבן: פינות מעוגלות 5">
              <a:extLst>
                <a:ext uri="{FF2B5EF4-FFF2-40B4-BE49-F238E27FC236}">
                  <a16:creationId xmlns:a16="http://schemas.microsoft.com/office/drawing/2014/main" id="{69005CEF-C6A1-4A40-AE0D-FF45B83A9565}"/>
                </a:ext>
              </a:extLst>
            </p:cNvPr>
            <p:cNvSpPr/>
            <p:nvPr/>
          </p:nvSpPr>
          <p:spPr>
            <a:xfrm>
              <a:off x="5227320" y="22860"/>
              <a:ext cx="762000" cy="88392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 dirty="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התרחבות הריאות</a:t>
              </a:r>
              <a:endParaRPr lang="en-US" sz="2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מלבן: פינות מעוגלות 6">
              <a:extLst>
                <a:ext uri="{FF2B5EF4-FFF2-40B4-BE49-F238E27FC236}">
                  <a16:creationId xmlns:a16="http://schemas.microsoft.com/office/drawing/2014/main" id="{015FB686-E0C4-4C98-A3F9-CDED9C7DCB07}"/>
                </a:ext>
              </a:extLst>
            </p:cNvPr>
            <p:cNvSpPr/>
            <p:nvPr/>
          </p:nvSpPr>
          <p:spPr>
            <a:xfrm>
              <a:off x="4061460" y="30480"/>
              <a:ext cx="883920" cy="89154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לחץ האויר בריאות קטן</a:t>
              </a:r>
              <a:endParaRPr lang="en-US" sz="280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" name="מלבן: פינות מעוגלות 7">
              <a:extLst>
                <a:ext uri="{FF2B5EF4-FFF2-40B4-BE49-F238E27FC236}">
                  <a16:creationId xmlns:a16="http://schemas.microsoft.com/office/drawing/2014/main" id="{4E688195-1E33-4FBB-94E4-50ED31115150}"/>
                </a:ext>
              </a:extLst>
            </p:cNvPr>
            <p:cNvSpPr/>
            <p:nvPr/>
          </p:nvSpPr>
          <p:spPr>
            <a:xfrm>
              <a:off x="2880360" y="22860"/>
              <a:ext cx="883920" cy="88392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האויר מבחוץ נכנס פנימה לריאות</a:t>
              </a:r>
              <a:endParaRPr lang="en-US" sz="280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9" name="מחבר חץ ישר 8">
              <a:extLst>
                <a:ext uri="{FF2B5EF4-FFF2-40B4-BE49-F238E27FC236}">
                  <a16:creationId xmlns:a16="http://schemas.microsoft.com/office/drawing/2014/main" id="{D7942F3B-055D-4E7B-AECB-46F518D56FA2}"/>
                </a:ext>
              </a:extLst>
            </p:cNvPr>
            <p:cNvCxnSpPr/>
            <p:nvPr/>
          </p:nvCxnSpPr>
          <p:spPr>
            <a:xfrm flipH="1">
              <a:off x="6012180" y="426720"/>
              <a:ext cx="22098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מחבר חץ ישר 9">
              <a:extLst>
                <a:ext uri="{FF2B5EF4-FFF2-40B4-BE49-F238E27FC236}">
                  <a16:creationId xmlns:a16="http://schemas.microsoft.com/office/drawing/2014/main" id="{2BD5158A-66D2-4C21-B9C3-1AB5607EE37F}"/>
                </a:ext>
              </a:extLst>
            </p:cNvPr>
            <p:cNvCxnSpPr/>
            <p:nvPr/>
          </p:nvCxnSpPr>
          <p:spPr>
            <a:xfrm flipH="1">
              <a:off x="3794760" y="426720"/>
              <a:ext cx="22098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מחבר חץ ישר 10">
              <a:extLst>
                <a:ext uri="{FF2B5EF4-FFF2-40B4-BE49-F238E27FC236}">
                  <a16:creationId xmlns:a16="http://schemas.microsoft.com/office/drawing/2014/main" id="{5F493DDE-B7F5-478F-B740-8D0DF91DB357}"/>
                </a:ext>
              </a:extLst>
            </p:cNvPr>
            <p:cNvCxnSpPr/>
            <p:nvPr/>
          </p:nvCxnSpPr>
          <p:spPr>
            <a:xfrm flipH="1">
              <a:off x="4953000" y="426720"/>
              <a:ext cx="22098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קבוצה 11">
            <a:extLst>
              <a:ext uri="{FF2B5EF4-FFF2-40B4-BE49-F238E27FC236}">
                <a16:creationId xmlns:a16="http://schemas.microsoft.com/office/drawing/2014/main" id="{4D103842-3EB4-4612-B969-ACF30A3E566C}"/>
              </a:ext>
            </a:extLst>
          </p:cNvPr>
          <p:cNvGrpSpPr/>
          <p:nvPr/>
        </p:nvGrpSpPr>
        <p:grpSpPr>
          <a:xfrm>
            <a:off x="3510116" y="4412657"/>
            <a:ext cx="8153920" cy="1581236"/>
            <a:chOff x="2880360" y="0"/>
            <a:chExt cx="4122420" cy="922020"/>
          </a:xfrm>
          <a:solidFill>
            <a:srgbClr val="FFC000"/>
          </a:solidFill>
        </p:grpSpPr>
        <p:sp>
          <p:nvSpPr>
            <p:cNvPr id="13" name="מלבן: פינות מעוגלות 12">
              <a:extLst>
                <a:ext uri="{FF2B5EF4-FFF2-40B4-BE49-F238E27FC236}">
                  <a16:creationId xmlns:a16="http://schemas.microsoft.com/office/drawing/2014/main" id="{C73C39B0-EE9F-4C98-9770-E409911A52A1}"/>
                </a:ext>
              </a:extLst>
            </p:cNvPr>
            <p:cNvSpPr/>
            <p:nvPr/>
          </p:nvSpPr>
          <p:spPr>
            <a:xfrm>
              <a:off x="6263640" y="0"/>
              <a:ext cx="739140" cy="891540"/>
            </a:xfrm>
            <a:prstGeom prst="roundRect">
              <a:avLst/>
            </a:prstGeom>
            <a:solidFill>
              <a:srgbClr val="92D050"/>
            </a:solidFill>
            <a:ln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 dirty="0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נפח בית החזה מצטמצם</a:t>
              </a:r>
              <a:endParaRPr lang="en-US" sz="2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מלבן: פינות מעוגלות 13">
              <a:extLst>
                <a:ext uri="{FF2B5EF4-FFF2-40B4-BE49-F238E27FC236}">
                  <a16:creationId xmlns:a16="http://schemas.microsoft.com/office/drawing/2014/main" id="{22F62E3C-A82C-4010-9529-A1F7E09ED544}"/>
                </a:ext>
              </a:extLst>
            </p:cNvPr>
            <p:cNvSpPr/>
            <p:nvPr/>
          </p:nvSpPr>
          <p:spPr>
            <a:xfrm>
              <a:off x="5227320" y="22860"/>
              <a:ext cx="762000" cy="883920"/>
            </a:xfrm>
            <a:prstGeom prst="roundRect">
              <a:avLst/>
            </a:prstGeom>
            <a:solidFill>
              <a:srgbClr val="92D050"/>
            </a:solidFill>
            <a:ln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נפח הריאות מצטמצם</a:t>
              </a:r>
              <a:endParaRPr lang="en-US" sz="280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מלבן: פינות מעוגלות 14">
              <a:extLst>
                <a:ext uri="{FF2B5EF4-FFF2-40B4-BE49-F238E27FC236}">
                  <a16:creationId xmlns:a16="http://schemas.microsoft.com/office/drawing/2014/main" id="{699C2094-208A-4707-BC07-5C21FE34CD73}"/>
                </a:ext>
              </a:extLst>
            </p:cNvPr>
            <p:cNvSpPr/>
            <p:nvPr/>
          </p:nvSpPr>
          <p:spPr>
            <a:xfrm>
              <a:off x="4061460" y="30480"/>
              <a:ext cx="883920" cy="891540"/>
            </a:xfrm>
            <a:prstGeom prst="roundRect">
              <a:avLst/>
            </a:prstGeom>
            <a:solidFill>
              <a:srgbClr val="92D050"/>
            </a:solidFill>
            <a:ln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לחץ האוויר בריאות גדל</a:t>
              </a:r>
              <a:endParaRPr lang="en-US" sz="280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מלבן: פינות מעוגלות 15">
              <a:extLst>
                <a:ext uri="{FF2B5EF4-FFF2-40B4-BE49-F238E27FC236}">
                  <a16:creationId xmlns:a16="http://schemas.microsoft.com/office/drawing/2014/main" id="{6D039326-A75F-429E-B77A-09833DC901ED}"/>
                </a:ext>
              </a:extLst>
            </p:cNvPr>
            <p:cNvSpPr/>
            <p:nvPr/>
          </p:nvSpPr>
          <p:spPr>
            <a:xfrm>
              <a:off x="2880360" y="22860"/>
              <a:ext cx="883920" cy="883920"/>
            </a:xfrm>
            <a:prstGeom prst="roundRect">
              <a:avLst/>
            </a:prstGeom>
            <a:solidFill>
              <a:srgbClr val="92D050"/>
            </a:solidFill>
            <a:ln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b="1">
                  <a:solidFill>
                    <a:srgbClr val="000000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האויר מן הריאות יוצא החוצה</a:t>
              </a:r>
              <a:endParaRPr lang="en-US" sz="280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17" name="מחבר חץ ישר 16">
              <a:extLst>
                <a:ext uri="{FF2B5EF4-FFF2-40B4-BE49-F238E27FC236}">
                  <a16:creationId xmlns:a16="http://schemas.microsoft.com/office/drawing/2014/main" id="{9AEA7922-3BC7-4D5C-844E-742A9D6F1CA5}"/>
                </a:ext>
              </a:extLst>
            </p:cNvPr>
            <p:cNvCxnSpPr/>
            <p:nvPr/>
          </p:nvCxnSpPr>
          <p:spPr>
            <a:xfrm flipH="1">
              <a:off x="6012180" y="426720"/>
              <a:ext cx="220980" cy="0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  <a:alpha val="50000"/>
                </a:schemeClr>
              </a:solidFill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מחבר חץ ישר 17">
              <a:extLst>
                <a:ext uri="{FF2B5EF4-FFF2-40B4-BE49-F238E27FC236}">
                  <a16:creationId xmlns:a16="http://schemas.microsoft.com/office/drawing/2014/main" id="{CDD32EFE-92E1-4A63-9A8F-2A7639741E8D}"/>
                </a:ext>
              </a:extLst>
            </p:cNvPr>
            <p:cNvCxnSpPr/>
            <p:nvPr/>
          </p:nvCxnSpPr>
          <p:spPr>
            <a:xfrm flipH="1">
              <a:off x="3794760" y="426720"/>
              <a:ext cx="220980" cy="0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  <a:alpha val="50000"/>
                </a:schemeClr>
              </a:solidFill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מחבר חץ ישר 18">
              <a:extLst>
                <a:ext uri="{FF2B5EF4-FFF2-40B4-BE49-F238E27FC236}">
                  <a16:creationId xmlns:a16="http://schemas.microsoft.com/office/drawing/2014/main" id="{934D37A5-5368-401C-93B1-C024C917E919}"/>
                </a:ext>
              </a:extLst>
            </p:cNvPr>
            <p:cNvCxnSpPr/>
            <p:nvPr/>
          </p:nvCxnSpPr>
          <p:spPr>
            <a:xfrm flipH="1">
              <a:off x="4953000" y="426720"/>
              <a:ext cx="220980" cy="0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  <a:alpha val="50000"/>
                </a:schemeClr>
              </a:solidFill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1493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5863C90-5518-4B80-82F2-96614C03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 rtl="1">
              <a:lnSpc>
                <a:spcPct val="100000"/>
              </a:lnSpc>
            </a:pPr>
            <a:r>
              <a:rPr lang="he-IL" sz="4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 נשימה בעופות</a:t>
            </a:r>
            <a:endParaRPr lang="en-US" sz="4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19D2832-6E25-4C5C-92CF-775581B2B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0425" y="365581"/>
            <a:ext cx="8383275" cy="5120640"/>
          </a:xfrm>
        </p:spPr>
        <p:txBody>
          <a:bodyPr anchor="t">
            <a:normAutofit/>
          </a:bodyPr>
          <a:lstStyle/>
          <a:p>
            <a:pPr algn="r" rtl="1"/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קצב חילוף החומרים</a:t>
            </a:r>
            <a:r>
              <a:rPr lang="he-IL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של עופות הוא גבוה במיוחד – טמפ' גוף גבוהה יחסית.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he-IL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לעופות </a:t>
            </a:r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לב גדול </a:t>
            </a:r>
            <a:r>
              <a:rPr lang="he-IL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נפח פעימה גבוה – אספקת דם וחמצן גדולים – נחוץ לצורך תעופה.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ריאות קטנות וכיסי אויר </a:t>
            </a:r>
            <a:r>
              <a:rPr lang="he-IL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המפוזרים בגוף.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he-IL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כיסי האוויר מסייעים לציפורים לנשום ביעילות גבוהה – מסייעים בניצול רב יותר של חמצן.</a:t>
            </a:r>
          </a:p>
          <a:p>
            <a:pPr algn="r" rtl="1">
              <a:buFont typeface="Arial" panose="020B0604020202020204" pitchFamily="34" charset="0"/>
              <a:buChar char="•"/>
            </a:pPr>
            <a:endParaRPr lang="he-IL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r" rtl="1">
              <a:buNone/>
            </a:pPr>
            <a:endParaRPr lang="he-IL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2" name="תמונה 61">
            <a:extLst>
              <a:ext uri="{FF2B5EF4-FFF2-40B4-BE49-F238E27FC236}">
                <a16:creationId xmlns:a16="http://schemas.microsoft.com/office/drawing/2014/main" id="{118A582D-14AA-473A-B29F-DCF9C06CF5C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814" y="3648721"/>
            <a:ext cx="3960495" cy="3047047"/>
          </a:xfrm>
          <a:prstGeom prst="rect">
            <a:avLst/>
          </a:prstGeom>
          <a:noFill/>
        </p:spPr>
      </p:pic>
      <p:pic>
        <p:nvPicPr>
          <p:cNvPr id="7212" name="Picture 44" descr="תרנגולת – מיכמנים">
            <a:extLst>
              <a:ext uri="{FF2B5EF4-FFF2-40B4-BE49-F238E27FC236}">
                <a16:creationId xmlns:a16="http://schemas.microsoft.com/office/drawing/2014/main" id="{B2538280-6CAC-41B4-AEA8-B88A8E3E2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19" y="3648721"/>
            <a:ext cx="2947482" cy="2402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0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5863C90-5518-4B80-82F2-96614C03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 rtl="1">
              <a:lnSpc>
                <a:spcPct val="100000"/>
              </a:lnSpc>
            </a:pPr>
            <a:r>
              <a:rPr lang="he-IL" sz="4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 נשימה בעופות</a:t>
            </a:r>
            <a:endParaRPr lang="en-US" sz="4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19D2832-6E25-4C5C-92CF-775581B2B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922" y="734291"/>
            <a:ext cx="8383275" cy="5386290"/>
          </a:xfrm>
        </p:spPr>
        <p:txBody>
          <a:bodyPr anchor="t">
            <a:normAutofit fontScale="92500" lnSpcReduction="10000"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he-IL" sz="2800" b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תהליך הנשימה: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 נשימה חד כיוונית.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8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שאיפה – </a:t>
            </a:r>
            <a:r>
              <a:rPr lang="he-IL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האוויר נכנס לריאות ולכיסי האוויר האחוריים.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8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נשיפה – </a:t>
            </a:r>
            <a:r>
              <a:rPr lang="he-IL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האוויר יוצא מהכיסים האחוריים ועובר אל הריאות. 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he-I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יש אספקת חמצן טרייה לריאות גם בזמן שאיפה וגם בזמן נשיפה.  </a:t>
            </a:r>
          </a:p>
        </p:txBody>
      </p:sp>
      <p:pic>
        <p:nvPicPr>
          <p:cNvPr id="11266" name="Picture 2" descr="צופית בישראל: מידע אודות ציפור הצופית בישראל באתר המארג">
            <a:extLst>
              <a:ext uri="{FF2B5EF4-FFF2-40B4-BE49-F238E27FC236}">
                <a16:creationId xmlns:a16="http://schemas.microsoft.com/office/drawing/2014/main" id="{A4D3A011-68AF-4945-A1F5-C398F3DFF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3" y="3424428"/>
            <a:ext cx="3305054" cy="2522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787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5863C90-5518-4B80-82F2-96614C03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 rtl="1">
              <a:lnSpc>
                <a:spcPct val="100000"/>
              </a:lnSpc>
            </a:pPr>
            <a:r>
              <a:rPr lang="he-IL" sz="4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 נשימה בעופות</a:t>
            </a:r>
            <a:endParaRPr lang="en-US" sz="4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19D2832-6E25-4C5C-92CF-775581B2B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922" y="734291"/>
            <a:ext cx="8383275" cy="5386290"/>
          </a:xfrm>
        </p:spPr>
        <p:txBody>
          <a:bodyPr anchor="t"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he-IL" sz="4000" b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וויסות טמפ' הגוף – הלחתה: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לעופות אין בלוטות זיעה ולכן שחרור החום נעשה ע"י הלחתה ובאמצעות הרעדה של החלק העליון של הגרון וקרקעית הפה. </a:t>
            </a:r>
            <a:endParaRPr lang="he-IL" sz="4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42" name="Picture 2" descr="עיטם לבן-ראש – המכלול">
            <a:extLst>
              <a:ext uri="{FF2B5EF4-FFF2-40B4-BE49-F238E27FC236}">
                <a16:creationId xmlns:a16="http://schemas.microsoft.com/office/drawing/2014/main" id="{CABC27F7-CD93-42B6-B3E0-2EF9E2A46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18" y="3429000"/>
            <a:ext cx="1790649" cy="2691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929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5863C90-5518-4B80-82F2-96614C03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 rtl="1">
              <a:lnSpc>
                <a:spcPct val="100000"/>
              </a:lnSpc>
            </a:pPr>
            <a:r>
              <a:rPr lang="he-IL" sz="4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 נשימה בדבורים</a:t>
            </a:r>
            <a:endParaRPr lang="en-US" sz="4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19D2832-6E25-4C5C-92CF-775581B2B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921" y="91174"/>
            <a:ext cx="8383275" cy="6351825"/>
          </a:xfrm>
        </p:spPr>
        <p:txBody>
          <a:bodyPr anchor="t">
            <a:normAutofit fontScale="70000" lnSpcReduction="20000"/>
          </a:bodyPr>
          <a:lstStyle/>
          <a:p>
            <a:pPr marL="0" indent="0" algn="r" rtl="1">
              <a:lnSpc>
                <a:spcPct val="170000"/>
              </a:lnSpc>
              <a:buNone/>
            </a:pPr>
            <a:r>
              <a:rPr lang="he-IL" sz="40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בנויה מרשת מסועפת של צינורות:</a:t>
            </a:r>
          </a:p>
          <a:p>
            <a:pPr marL="0" indent="0" algn="r" rtl="1">
              <a:lnSpc>
                <a:spcPct val="170000"/>
              </a:lnSpc>
              <a:buNone/>
            </a:pPr>
            <a:r>
              <a:rPr lang="he-IL" sz="40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פיוניות: </a:t>
            </a:r>
            <a:r>
              <a:rPr lang="he-IL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פתחי נשימה אשר ממוקמים בחזה ובבטן והם מובילים אויר לצינורות בשם טרכיאות.</a:t>
            </a:r>
          </a:p>
          <a:p>
            <a:pPr marL="0" indent="0" algn="r" rtl="1">
              <a:lnSpc>
                <a:spcPct val="170000"/>
              </a:lnSpc>
              <a:buNone/>
            </a:pPr>
            <a:r>
              <a:rPr lang="he-IL" sz="40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טרכיאות: </a:t>
            </a:r>
            <a:r>
              <a:rPr lang="he-IL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צינורות אשר מעבירים אוויר אל שקי האוויר. הן מסתעפות לצינורות דקים יותר שמגיעים לכל תאי הגוף. </a:t>
            </a:r>
          </a:p>
          <a:p>
            <a:pPr marL="0" indent="0" algn="r" rtl="1">
              <a:lnSpc>
                <a:spcPct val="170000"/>
              </a:lnSpc>
              <a:buNone/>
            </a:pPr>
            <a:r>
              <a:rPr lang="he-IL" sz="4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החמצן עובר באמצעות </a:t>
            </a:r>
          </a:p>
          <a:p>
            <a:pPr marL="0" indent="0" algn="r" rtl="1">
              <a:lnSpc>
                <a:spcPct val="170000"/>
              </a:lnSpc>
              <a:buNone/>
            </a:pPr>
            <a:r>
              <a:rPr lang="he-IL" sz="4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דיפוזיה אל התאים. </a:t>
            </a:r>
          </a:p>
        </p:txBody>
      </p:sp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9C27EE45-101F-4474-8753-842965550893}"/>
              </a:ext>
            </a:extLst>
          </p:cNvPr>
          <p:cNvGrpSpPr/>
          <p:nvPr/>
        </p:nvGrpSpPr>
        <p:grpSpPr>
          <a:xfrm>
            <a:off x="3429921" y="4365522"/>
            <a:ext cx="3870531" cy="2431333"/>
            <a:chOff x="0" y="0"/>
            <a:chExt cx="2510790" cy="1352550"/>
          </a:xfrm>
        </p:grpSpPr>
        <p:pic>
          <p:nvPicPr>
            <p:cNvPr id="5" name="תמונה 4" descr="Why insects always have a stitch in their side | Bugs In Our Backyard">
              <a:extLst>
                <a:ext uri="{FF2B5EF4-FFF2-40B4-BE49-F238E27FC236}">
                  <a16:creationId xmlns:a16="http://schemas.microsoft.com/office/drawing/2014/main" id="{4C04AC70-B287-493B-AAF8-377DFB93C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000" y="107950"/>
              <a:ext cx="2383790" cy="1231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תיבת טקסט 36112">
              <a:extLst>
                <a:ext uri="{FF2B5EF4-FFF2-40B4-BE49-F238E27FC236}">
                  <a16:creationId xmlns:a16="http://schemas.microsoft.com/office/drawing/2014/main" id="{032986EE-74EE-4409-B339-F9445C2B2322}"/>
                </a:ext>
              </a:extLst>
            </p:cNvPr>
            <p:cNvSpPr txBox="1"/>
            <p:nvPr/>
          </p:nvSpPr>
          <p:spPr>
            <a:xfrm>
              <a:off x="0" y="1155700"/>
              <a:ext cx="469900" cy="19685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r" rtl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sz="8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David" panose="020E0502060401010101" pitchFamily="34" charset="-79"/>
                </a:rPr>
                <a:t>פיוניות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תיבת טקסט 36113">
              <a:extLst>
                <a:ext uri="{FF2B5EF4-FFF2-40B4-BE49-F238E27FC236}">
                  <a16:creationId xmlns:a16="http://schemas.microsoft.com/office/drawing/2014/main" id="{4081214F-4C2A-4AD9-9A39-0CAD00A0E882}"/>
                </a:ext>
              </a:extLst>
            </p:cNvPr>
            <p:cNvSpPr txBox="1"/>
            <p:nvPr/>
          </p:nvSpPr>
          <p:spPr>
            <a:xfrm>
              <a:off x="1327150" y="0"/>
              <a:ext cx="539750" cy="20320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l" rtl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he-IL" sz="8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David" panose="020E0502060401010101" pitchFamily="34" charset="-79"/>
                </a:rPr>
                <a:t>טרכיאות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0DCF2D48-170A-4091-B3C1-7E92C77B2E37}"/>
              </a:ext>
            </a:extLst>
          </p:cNvPr>
          <p:cNvSpPr txBox="1"/>
          <p:nvPr/>
        </p:nvSpPr>
        <p:spPr>
          <a:xfrm>
            <a:off x="5475801" y="4365522"/>
            <a:ext cx="832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1200" b="1" dirty="0">
                <a:solidFill>
                  <a:schemeClr val="bg1"/>
                </a:solidFill>
              </a:rPr>
              <a:t>טרכיאות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38C5AB33-C723-43F8-A355-381881452ACC}"/>
              </a:ext>
            </a:extLst>
          </p:cNvPr>
          <p:cNvSpPr txBox="1"/>
          <p:nvPr/>
        </p:nvSpPr>
        <p:spPr>
          <a:xfrm>
            <a:off x="3376082" y="6481427"/>
            <a:ext cx="832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1200" b="1" dirty="0">
                <a:solidFill>
                  <a:schemeClr val="bg1"/>
                </a:solidFill>
              </a:rPr>
              <a:t>פיוניות</a:t>
            </a: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מה הופך דבורים לרצחניות? | ישראל היום">
            <a:extLst>
              <a:ext uri="{FF2B5EF4-FFF2-40B4-BE49-F238E27FC236}">
                <a16:creationId xmlns:a16="http://schemas.microsoft.com/office/drawing/2014/main" id="{E68C260F-EE27-4F07-BF9D-A93BE3555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54" y="3660293"/>
            <a:ext cx="3185907" cy="1964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167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5863C90-5518-4B80-82F2-96614C03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 rtl="1">
              <a:lnSpc>
                <a:spcPct val="100000"/>
              </a:lnSpc>
            </a:pPr>
            <a:r>
              <a:rPr lang="he-IL" sz="4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 נשימה בדבורים</a:t>
            </a:r>
            <a:endParaRPr lang="en-US" sz="4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19D2832-6E25-4C5C-92CF-775581B2B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921" y="722671"/>
            <a:ext cx="8383275" cy="5383161"/>
          </a:xfrm>
        </p:spPr>
        <p:txBody>
          <a:bodyPr anchor="t">
            <a:normAutofit fontScale="77500" lnSpcReduction="20000"/>
          </a:bodyPr>
          <a:lstStyle/>
          <a:p>
            <a:pPr marL="0" indent="0" algn="ctr" rtl="1">
              <a:lnSpc>
                <a:spcPct val="160000"/>
              </a:lnSpc>
              <a:buNone/>
            </a:pPr>
            <a:r>
              <a:rPr lang="he-IL" sz="40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וויסות טמפ' הגוף אצל דבורים:</a:t>
            </a:r>
          </a:p>
          <a:p>
            <a:pPr marL="0" indent="0" algn="r" rtl="1">
              <a:lnSpc>
                <a:spcPct val="160000"/>
              </a:lnSpc>
              <a:buNone/>
            </a:pPr>
            <a:r>
              <a:rPr lang="he-IL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דבורה יכולה לווסת את טמפ' גופה באופן מוגבל.</a:t>
            </a:r>
          </a:p>
          <a:p>
            <a:pPr marL="0" indent="0" algn="r" rtl="1">
              <a:lnSpc>
                <a:spcPct val="160000"/>
              </a:lnSpc>
              <a:buNone/>
            </a:pPr>
            <a:r>
              <a:rPr lang="he-IL" sz="40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בקור: </a:t>
            </a:r>
            <a:r>
              <a:rPr lang="he-IL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מפעילה את שרירי החזה בקצב גבוה מבלי להניע את הכנפיים והרגליים.</a:t>
            </a:r>
          </a:p>
          <a:p>
            <a:pPr marL="0" indent="0" algn="r" rtl="1">
              <a:lnSpc>
                <a:spcPct val="160000"/>
              </a:lnSpc>
              <a:buNone/>
            </a:pPr>
            <a:r>
              <a:rPr lang="he-IL" sz="40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בחום: </a:t>
            </a:r>
            <a:r>
              <a:rPr lang="he-IL" sz="4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רקיקה – אידוי טיפות מים מזווית הפה והזרמת הדם אל אזור מצונן בראשה. </a:t>
            </a:r>
          </a:p>
        </p:txBody>
      </p:sp>
      <p:pic>
        <p:nvPicPr>
          <p:cNvPr id="8194" name="Picture 2" descr="כיצד מכינות הדבורים דבש?">
            <a:extLst>
              <a:ext uri="{FF2B5EF4-FFF2-40B4-BE49-F238E27FC236}">
                <a16:creationId xmlns:a16="http://schemas.microsoft.com/office/drawing/2014/main" id="{7F86E9FA-1F76-43F0-846F-D454A97E3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35" y="3424428"/>
            <a:ext cx="2644850" cy="2644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442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B4AE61D-4B3D-4435-90D3-C54946B3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b="1" dirty="0"/>
              <a:t>מצוקה נשימתית אצל כלבים</a:t>
            </a:r>
            <a:br>
              <a:rPr lang="he-IL" b="1" dirty="0"/>
            </a:br>
            <a:r>
              <a:rPr lang="he-IL" b="1" dirty="0"/>
              <a:t/>
            </a:r>
            <a:br>
              <a:rPr lang="he-IL" b="1" dirty="0"/>
            </a:br>
            <a:r>
              <a:rPr lang="he-IL" b="1" dirty="0">
                <a:solidFill>
                  <a:schemeClr val="bg1"/>
                </a:solidFill>
              </a:rPr>
              <a:t>מרכז בקרת הנשימה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E6EFE1F-168D-4C37-818F-F62A6863E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1626" y="749301"/>
            <a:ext cx="8377084" cy="749071"/>
          </a:xfrm>
        </p:spPr>
        <p:txBody>
          <a:bodyPr anchor="t">
            <a:normAutofit/>
          </a:bodyPr>
          <a:lstStyle/>
          <a:p>
            <a:pPr marL="0" indent="0" algn="r" rtl="1">
              <a:buNone/>
            </a:pPr>
            <a:r>
              <a:rPr lang="he-IL" sz="2800" b="1" dirty="0"/>
              <a:t>רמת פחמן דו חמצני משפיע על הסדרת הנשימה. </a:t>
            </a:r>
          </a:p>
          <a:p>
            <a:pPr marL="0" indent="0" algn="r" rtl="1">
              <a:buNone/>
            </a:pPr>
            <a:endParaRPr lang="en-US" sz="2800" b="1" dirty="0"/>
          </a:p>
        </p:txBody>
      </p:sp>
      <p:graphicFrame>
        <p:nvGraphicFramePr>
          <p:cNvPr id="4" name="דיאגרמה 3">
            <a:extLst>
              <a:ext uri="{FF2B5EF4-FFF2-40B4-BE49-F238E27FC236}">
                <a16:creationId xmlns:a16="http://schemas.microsoft.com/office/drawing/2014/main" id="{636C99DF-3E94-41AD-A708-61F4619592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07221"/>
              </p:ext>
            </p:extLst>
          </p:nvPr>
        </p:nvGraphicFramePr>
        <p:xfrm>
          <a:off x="3421626" y="1348187"/>
          <a:ext cx="8377084" cy="1423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דיאגרמה 4">
            <a:extLst>
              <a:ext uri="{FF2B5EF4-FFF2-40B4-BE49-F238E27FC236}">
                <a16:creationId xmlns:a16="http://schemas.microsoft.com/office/drawing/2014/main" id="{B171AFEB-AF9C-4D7C-8239-8251A09904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0274857"/>
              </p:ext>
            </p:extLst>
          </p:nvPr>
        </p:nvGraphicFramePr>
        <p:xfrm>
          <a:off x="3421626" y="2978087"/>
          <a:ext cx="8377084" cy="1423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2290" name="Picture 2" descr="אימוץ כלבים - המרפאה הוטרינרית תל מונד - דר' תומר מילשטיין">
            <a:extLst>
              <a:ext uri="{FF2B5EF4-FFF2-40B4-BE49-F238E27FC236}">
                <a16:creationId xmlns:a16="http://schemas.microsoft.com/office/drawing/2014/main" id="{988F8BF0-79ED-4459-9D1E-43805B905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626" y="4260849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מציין מיקום תוכן 2">
            <a:extLst>
              <a:ext uri="{FF2B5EF4-FFF2-40B4-BE49-F238E27FC236}">
                <a16:creationId xmlns:a16="http://schemas.microsoft.com/office/drawing/2014/main" id="{C40CA902-A167-4D98-9C0D-D5000E9EFA3E}"/>
              </a:ext>
            </a:extLst>
          </p:cNvPr>
          <p:cNvSpPr txBox="1">
            <a:spLocks/>
          </p:cNvSpPr>
          <p:nvPr/>
        </p:nvSpPr>
        <p:spPr>
          <a:xfrm>
            <a:off x="3421626" y="4607987"/>
            <a:ext cx="8377084" cy="150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tabLst>
                <a:tab pos="1143000" algn="l"/>
              </a:tabLst>
              <a:defRPr sz="2000" kern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tabLst>
                <a:tab pos="1143000" algn="l"/>
              </a:tabLst>
              <a:defRPr sz="1800" kern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tabLst>
                <a:tab pos="1143000" algn="l"/>
              </a:tabLst>
              <a:defRPr sz="1600" kern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tabLst>
                <a:tab pos="1143000" algn="l"/>
              </a:tabLst>
              <a:defRPr sz="1400" kern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tabLst>
                <a:tab pos="1143000" algn="l"/>
              </a:tabLst>
              <a:defRPr sz="1400" kern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tabLst>
                <a:tab pos="1143000" algn="l"/>
              </a:tabLst>
              <a:defRPr sz="1400" kern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tabLst>
                <a:tab pos="1143000" algn="l"/>
              </a:tabLst>
              <a:defRPr sz="1400" kern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tabLst>
                <a:tab pos="1143000" algn="l"/>
              </a:tabLst>
              <a:defRPr sz="1400" kern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tabLst>
                <a:tab pos="1143000" algn="l"/>
              </a:tabLst>
              <a:defRPr sz="1400" kern="120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Wingdings 2" pitchFamily="18" charset="2"/>
              <a:buNone/>
            </a:pPr>
            <a:r>
              <a:rPr lang="he-IL" sz="2800" b="1" dirty="0"/>
              <a:t>בעת הלחתה הכלבים פולטים כמויות </a:t>
            </a:r>
          </a:p>
          <a:p>
            <a:pPr marL="0" indent="0" algn="r" rtl="1">
              <a:buFont typeface="Wingdings 2" pitchFamily="18" charset="2"/>
              <a:buNone/>
            </a:pPr>
            <a:r>
              <a:rPr lang="he-IL" sz="2800" b="1" dirty="0"/>
              <a:t>גדולות של </a:t>
            </a:r>
            <a:r>
              <a:rPr lang="he-IL" sz="2800" b="1" dirty="0" err="1"/>
              <a:t>פד"ח</a:t>
            </a:r>
            <a:r>
              <a:rPr lang="he-IL" sz="2800" b="1" dirty="0"/>
              <a:t>.</a:t>
            </a:r>
          </a:p>
          <a:p>
            <a:pPr marL="0" indent="0" algn="r" rtl="1">
              <a:buFont typeface="Wingdings 2" pitchFamily="18" charset="2"/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53993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B4AE61D-4B3D-4435-90D3-C54946B3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b="1" dirty="0"/>
              <a:t>מצוקה נשימתית אצל כלבים</a:t>
            </a:r>
            <a:br>
              <a:rPr lang="he-IL" b="1" dirty="0"/>
            </a:br>
            <a:r>
              <a:rPr lang="he-IL" b="1" dirty="0"/>
              <a:t/>
            </a:r>
            <a:br>
              <a:rPr lang="he-IL" b="1" dirty="0"/>
            </a:br>
            <a:r>
              <a:rPr lang="he-IL" b="1" dirty="0">
                <a:solidFill>
                  <a:schemeClr val="bg1"/>
                </a:solidFill>
              </a:rPr>
              <a:t>קצב נשימה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E6EFE1F-168D-4C37-818F-F62A6863E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1626" y="749301"/>
            <a:ext cx="8377084" cy="5346699"/>
          </a:xfrm>
        </p:spPr>
        <p:txBody>
          <a:bodyPr anchor="t">
            <a:normAutofit/>
          </a:bodyPr>
          <a:lstStyle/>
          <a:p>
            <a:pPr marL="0" indent="0" algn="r" rtl="1">
              <a:buNone/>
            </a:pPr>
            <a:r>
              <a:rPr lang="he-IL" sz="3200" b="1" dirty="0"/>
              <a:t>במנוחה – 22 נשימות בדקה.</a:t>
            </a:r>
          </a:p>
          <a:p>
            <a:pPr marL="0" indent="0" algn="r" rtl="1">
              <a:buNone/>
            </a:pPr>
            <a:endParaRPr lang="he-IL" sz="3200" b="1" dirty="0"/>
          </a:p>
          <a:p>
            <a:pPr marL="0" indent="0" algn="r" rtl="1">
              <a:buNone/>
            </a:pPr>
            <a:r>
              <a:rPr lang="he-IL" sz="3200" b="1" dirty="0"/>
              <a:t>קצב נשימה עולה בעקבות:</a:t>
            </a:r>
          </a:p>
          <a:p>
            <a:pPr marL="514350" indent="-514350" algn="r" rtl="1">
              <a:buAutoNum type="arabicPeriod"/>
            </a:pPr>
            <a:r>
              <a:rPr lang="he-IL" sz="3200" b="1" dirty="0"/>
              <a:t>פעילות גופנית</a:t>
            </a:r>
          </a:p>
          <a:p>
            <a:pPr marL="514350" indent="-514350" algn="r" rtl="1">
              <a:buAutoNum type="arabicPeriod"/>
            </a:pPr>
            <a:r>
              <a:rPr lang="he-IL" sz="3200" b="1" dirty="0"/>
              <a:t>טמפ' סביבה גבוהה</a:t>
            </a:r>
          </a:p>
          <a:p>
            <a:pPr marL="514350" indent="-514350" algn="r" rtl="1">
              <a:buAutoNum type="arabicPeriod"/>
            </a:pPr>
            <a:r>
              <a:rPr lang="he-IL" sz="3200" b="1" dirty="0"/>
              <a:t>מצבי מחלה</a:t>
            </a:r>
            <a:endParaRPr lang="en-US" sz="3200" b="1" dirty="0"/>
          </a:p>
        </p:txBody>
      </p:sp>
      <p:pic>
        <p:nvPicPr>
          <p:cNvPr id="13316" name="Picture 4" descr="שתיים על ארבע: ריצה עם כלבים - RunGuru.co.il">
            <a:extLst>
              <a:ext uri="{FF2B5EF4-FFF2-40B4-BE49-F238E27FC236}">
                <a16:creationId xmlns:a16="http://schemas.microsoft.com/office/drawing/2014/main" id="{11AE99D8-209F-411F-B59B-2D83D2D1D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626" y="3645877"/>
            <a:ext cx="4871132" cy="32121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042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B4AE61D-4B3D-4435-90D3-C54946B3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b="1" dirty="0"/>
              <a:t>מצוקה נשימתית אצל כלבים</a:t>
            </a:r>
            <a:br>
              <a:rPr lang="he-IL" b="1" dirty="0"/>
            </a:br>
            <a:r>
              <a:rPr lang="he-IL" b="1" dirty="0"/>
              <a:t/>
            </a:r>
            <a:br>
              <a:rPr lang="he-IL" b="1" dirty="0"/>
            </a:br>
            <a:r>
              <a:rPr lang="he-IL" b="1" dirty="0">
                <a:solidFill>
                  <a:schemeClr val="bg1"/>
                </a:solidFill>
              </a:rPr>
              <a:t>מחלות נשימתיות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E6EFE1F-168D-4C37-818F-F62A6863E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1626" y="749301"/>
            <a:ext cx="8377084" cy="5346699"/>
          </a:xfrm>
        </p:spPr>
        <p:txBody>
          <a:bodyPr anchor="t">
            <a:normAutofit/>
          </a:bodyPr>
          <a:lstStyle/>
          <a:p>
            <a:pPr lvl="0" algn="r" rtl="1">
              <a:lnSpc>
                <a:spcPct val="150000"/>
              </a:lnSpc>
            </a:pPr>
            <a:r>
              <a:rPr lang="he-IL" sz="2400" b="1" u="sng" dirty="0"/>
              <a:t>שיעול - </a:t>
            </a:r>
            <a:r>
              <a:rPr lang="he-IL" sz="2400" b="1" dirty="0"/>
              <a:t>סימן לדלקת בדרכי הנשימה אצל הכלב. </a:t>
            </a:r>
            <a:endParaRPr lang="en-US" sz="2400" b="1" dirty="0"/>
          </a:p>
          <a:p>
            <a:pPr lvl="0" algn="r" rtl="1">
              <a:lnSpc>
                <a:spcPct val="150000"/>
              </a:lnSpc>
            </a:pPr>
            <a:r>
              <a:rPr lang="he-IL" sz="2400" b="1" u="sng" dirty="0"/>
              <a:t>שיעול רך וקצר </a:t>
            </a:r>
            <a:r>
              <a:rPr lang="he-IL" sz="2400" b="1" dirty="0"/>
              <a:t>- דלקת ריאות.</a:t>
            </a:r>
            <a:endParaRPr lang="en-US" sz="2400" b="1" dirty="0"/>
          </a:p>
          <a:p>
            <a:pPr lvl="0" algn="r" rtl="1">
              <a:lnSpc>
                <a:spcPct val="150000"/>
              </a:lnSpc>
            </a:pPr>
            <a:r>
              <a:rPr lang="he-IL" sz="2400" b="1" u="sng" dirty="0"/>
              <a:t>סיבות לשיעול: </a:t>
            </a:r>
            <a:r>
              <a:rPr lang="he-IL" sz="2400" b="1" dirty="0"/>
              <a:t>גירוי של אבק, נביחה ממושכת, חדירת גופים זרים, זיהום חיידקי הגורם לדלקת. </a:t>
            </a:r>
          </a:p>
          <a:p>
            <a:pPr lvl="0" algn="r" rtl="1">
              <a:lnSpc>
                <a:spcPct val="150000"/>
              </a:lnSpc>
            </a:pPr>
            <a:r>
              <a:rPr lang="he-IL" sz="2400" b="1" u="sng" dirty="0"/>
              <a:t>מחלות נשימתיות </a:t>
            </a:r>
            <a:r>
              <a:rPr lang="he-IL" sz="2400" b="1" dirty="0"/>
              <a:t>יכולות לפגוע בדרכי הנשימה כגון: לוע, גרון, קנה, סמפונות וריאות.</a:t>
            </a:r>
            <a:endParaRPr lang="en-US" sz="2400" b="1" dirty="0"/>
          </a:p>
          <a:p>
            <a:pPr lvl="0" algn="r" rtl="1">
              <a:lnSpc>
                <a:spcPct val="150000"/>
              </a:lnSpc>
            </a:pPr>
            <a:r>
              <a:rPr lang="he-IL" sz="2400" b="1" dirty="0"/>
              <a:t>לגזעים עם </a:t>
            </a:r>
            <a:r>
              <a:rPr lang="he-IL" sz="2400" b="1" u="sng" dirty="0"/>
              <a:t>אף קצר ופחוס </a:t>
            </a:r>
            <a:r>
              <a:rPr lang="he-IL" sz="2400" b="1" dirty="0"/>
              <a:t>( פאג, בוקסר ) יש יותר בעיות נשימה.</a:t>
            </a:r>
            <a:endParaRPr lang="en-US" sz="2400" b="1" dirty="0"/>
          </a:p>
        </p:txBody>
      </p:sp>
      <p:pic>
        <p:nvPicPr>
          <p:cNvPr id="14338" name="Picture 2" descr="שיצו: טוי דוג עם מעמד מלכותי | פורינה ישראל">
            <a:extLst>
              <a:ext uri="{FF2B5EF4-FFF2-40B4-BE49-F238E27FC236}">
                <a16:creationId xmlns:a16="http://schemas.microsoft.com/office/drawing/2014/main" id="{29587F7F-3CB9-47DA-9996-AD9C1B5B3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626" y="5086350"/>
            <a:ext cx="2581275" cy="1771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496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4DA05E1-7869-4FBE-837E-1B62E9D78A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BAAE7D-1EA6-4D3B-96B5-43F5B6178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D87B9B4-9010-42D1-85F6-D06089B74D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2DD801B-2672-4E03-B1B5-43918A6692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317CEC0F-37FF-4272-B42E-6E5513764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590661"/>
            <a:ext cx="10210862" cy="106569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rtl="1"/>
            <a:r>
              <a:rPr lang="en-US" sz="5900" b="1" spc="-1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מבנה</a:t>
            </a:r>
            <a:r>
              <a:rPr lang="en-US" sz="5900" b="1" spc="-1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900" b="1" spc="-1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</a:t>
            </a:r>
            <a:r>
              <a:rPr lang="en-US" sz="5900" b="1" spc="-1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900" b="1" spc="-1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הנשימה</a:t>
            </a:r>
            <a:endParaRPr lang="en-US" sz="5900" b="1" spc="-1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מציין מיקום תוכן 4">
            <a:extLst>
              <a:ext uri="{FF2B5EF4-FFF2-40B4-BE49-F238E27FC236}">
                <a16:creationId xmlns:a16="http://schemas.microsoft.com/office/drawing/2014/main" id="{FD79E9CE-6DED-4C9B-A858-F0DD1F447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" r="2638" b="6706"/>
          <a:stretch>
            <a:fillRect/>
          </a:stretch>
        </p:blipFill>
        <p:spPr bwMode="auto">
          <a:xfrm>
            <a:off x="2189338" y="98900"/>
            <a:ext cx="7813321" cy="42687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8831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B4AE61D-4B3D-4435-90D3-C54946B3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he-IL" b="1" dirty="0"/>
              <a:t>מצוקה נשימתית אצל כלבים</a:t>
            </a:r>
            <a:br>
              <a:rPr lang="he-IL" b="1" dirty="0"/>
            </a:br>
            <a:r>
              <a:rPr lang="he-IL" b="1" dirty="0"/>
              <a:t/>
            </a:r>
            <a:br>
              <a:rPr lang="he-IL" b="1" dirty="0"/>
            </a:br>
            <a:r>
              <a:rPr lang="he-IL" b="1" dirty="0">
                <a:solidFill>
                  <a:schemeClr val="bg1"/>
                </a:solidFill>
              </a:rPr>
              <a:t>אבחנה בין כלב עם נשימה תקינה לכלב עם מצוקה נשימתית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B3273BAE-92B5-4799-B2CE-EE699A17E7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334351"/>
              </p:ext>
            </p:extLst>
          </p:nvPr>
        </p:nvGraphicFramePr>
        <p:xfrm>
          <a:off x="3406876" y="737418"/>
          <a:ext cx="8391834" cy="5353666"/>
        </p:xfrm>
        <a:graphic>
          <a:graphicData uri="http://schemas.openxmlformats.org/drawingml/2006/table">
            <a:tbl>
              <a:tblPr rtl="1" firstRow="1" firstCol="1" bandRow="1">
                <a:tableStyleId>{69C7853C-536D-4A76-A0AE-DD22124D55A5}</a:tableStyleId>
              </a:tblPr>
              <a:tblGrid>
                <a:gridCol w="4195917">
                  <a:extLst>
                    <a:ext uri="{9D8B030D-6E8A-4147-A177-3AD203B41FA5}">
                      <a16:colId xmlns:a16="http://schemas.microsoft.com/office/drawing/2014/main" val="2627321284"/>
                    </a:ext>
                  </a:extLst>
                </a:gridCol>
                <a:gridCol w="4195917">
                  <a:extLst>
                    <a:ext uri="{9D8B030D-6E8A-4147-A177-3AD203B41FA5}">
                      <a16:colId xmlns:a16="http://schemas.microsoft.com/office/drawing/2014/main" val="2339540719"/>
                    </a:ext>
                  </a:extLst>
                </a:gridCol>
              </a:tblGrid>
              <a:tr h="52514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</a:rPr>
                        <a:t>כלב עם נשימה תקינה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</a:rPr>
                        <a:t>כלב במצוקה נשימתית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7226474"/>
                  </a:ext>
                </a:extLst>
              </a:tr>
              <a:tr h="525147"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 dirty="0">
                          <a:effectLst/>
                        </a:rPr>
                        <a:t>ערני.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 b="1" dirty="0">
                          <a:effectLst/>
                        </a:rPr>
                        <a:t>ערנות נמוכה – טשטוש.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5363443"/>
                  </a:ext>
                </a:extLst>
              </a:tr>
              <a:tr h="1075843"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 dirty="0">
                          <a:effectLst/>
                        </a:rPr>
                        <a:t>ראש וצוואר בתנוחה נורמלית.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 b="1" dirty="0">
                          <a:effectLst/>
                        </a:rPr>
                        <a:t>ראש וצוואר מתוחים כדי לפתוח את דרכי האוויר.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1780401"/>
                  </a:ext>
                </a:extLst>
              </a:tr>
              <a:tr h="1075843"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 dirty="0">
                          <a:effectLst/>
                        </a:rPr>
                        <a:t>עמידה נורמלית.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 b="1" dirty="0">
                          <a:effectLst/>
                        </a:rPr>
                        <a:t>רגליים קדמיות פתוחות באזור המרפקים להרחבת בית החזה.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2158402"/>
                  </a:ext>
                </a:extLst>
              </a:tr>
              <a:tr h="1075843"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>
                          <a:effectLst/>
                        </a:rPr>
                        <a:t>בטן ובית החזה נעים בקלות במהלך השאיפה.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 b="1" dirty="0">
                          <a:effectLst/>
                        </a:rPr>
                        <a:t>בשאיפה הצלעות האחוריות נמשכות פנימה והבטן החוצה עם התכווצויות הסרעפת.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9082046"/>
                  </a:ext>
                </a:extLst>
              </a:tr>
              <a:tr h="1075843"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>
                          <a:effectLst/>
                        </a:rPr>
                        <a:t>הנשימה פאסיבית – נורמלית.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1800" b="1" dirty="0">
                          <a:effectLst/>
                        </a:rPr>
                        <a:t>בנשיפה הצלעות האחוריות נדחפות החוצה והבטן מתכווצת כדי לסייע בהקטנת בית החזה.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7495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9762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1C26B44-A221-452A-AF8D-366F982C5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"נשימה"</a:t>
            </a:r>
            <a:br>
              <a:rPr lang="he-IL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e-IL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</a:t>
            </a:r>
            <a:br>
              <a:rPr lang="he-IL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e-IL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חילוף גזים</a:t>
            </a:r>
            <a:endPara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604B4EC2-86CA-46E8-8767-20AB16F99FF9}"/>
              </a:ext>
            </a:extLst>
          </p:cNvPr>
          <p:cNvSpPr/>
          <p:nvPr/>
        </p:nvSpPr>
        <p:spPr>
          <a:xfrm>
            <a:off x="8578645" y="671649"/>
            <a:ext cx="2713703" cy="1061884"/>
          </a:xfrm>
          <a:prstGeom prst="round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סביבה חיצונית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מלבן: פינות מעוגלות 6">
            <a:extLst>
              <a:ext uri="{FF2B5EF4-FFF2-40B4-BE49-F238E27FC236}">
                <a16:creationId xmlns:a16="http://schemas.microsoft.com/office/drawing/2014/main" id="{69780F46-9E57-461C-82F3-DFF65A0B9972}"/>
              </a:ext>
            </a:extLst>
          </p:cNvPr>
          <p:cNvSpPr/>
          <p:nvPr/>
        </p:nvSpPr>
        <p:spPr>
          <a:xfrm>
            <a:off x="8578646" y="3104976"/>
            <a:ext cx="2713703" cy="1061884"/>
          </a:xfrm>
          <a:prstGeom prst="round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ריאות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מלבן: פינות מעוגלות 9">
            <a:extLst>
              <a:ext uri="{FF2B5EF4-FFF2-40B4-BE49-F238E27FC236}">
                <a16:creationId xmlns:a16="http://schemas.microsoft.com/office/drawing/2014/main" id="{C50B0F8D-1CF3-4811-9CB0-3A1D6B63E849}"/>
              </a:ext>
            </a:extLst>
          </p:cNvPr>
          <p:cNvSpPr/>
          <p:nvPr/>
        </p:nvSpPr>
        <p:spPr>
          <a:xfrm>
            <a:off x="3967316" y="659702"/>
            <a:ext cx="2713703" cy="1061884"/>
          </a:xfrm>
          <a:prstGeom prst="round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סביבה חיצונית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מלבן: פינות מעוגלות 10">
            <a:extLst>
              <a:ext uri="{FF2B5EF4-FFF2-40B4-BE49-F238E27FC236}">
                <a16:creationId xmlns:a16="http://schemas.microsoft.com/office/drawing/2014/main" id="{34E4A17C-1EC1-42CA-97CD-89F4EF087849}"/>
              </a:ext>
            </a:extLst>
          </p:cNvPr>
          <p:cNvSpPr/>
          <p:nvPr/>
        </p:nvSpPr>
        <p:spPr>
          <a:xfrm>
            <a:off x="3967317" y="5565589"/>
            <a:ext cx="7325033" cy="106188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גוף בע"ח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מלבן: פינות מעוגלות 11">
            <a:extLst>
              <a:ext uri="{FF2B5EF4-FFF2-40B4-BE49-F238E27FC236}">
                <a16:creationId xmlns:a16="http://schemas.microsoft.com/office/drawing/2014/main" id="{7E7560F4-68D0-4205-8A30-4913F8C2A80A}"/>
              </a:ext>
            </a:extLst>
          </p:cNvPr>
          <p:cNvSpPr/>
          <p:nvPr/>
        </p:nvSpPr>
        <p:spPr>
          <a:xfrm>
            <a:off x="3967316" y="3136836"/>
            <a:ext cx="2713703" cy="1061884"/>
          </a:xfrm>
          <a:prstGeom prst="roundRect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ריאות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חץ: למטה 12">
            <a:extLst>
              <a:ext uri="{FF2B5EF4-FFF2-40B4-BE49-F238E27FC236}">
                <a16:creationId xmlns:a16="http://schemas.microsoft.com/office/drawing/2014/main" id="{DC0D67A9-A846-4B9E-81C5-44CAC504A5C9}"/>
              </a:ext>
            </a:extLst>
          </p:cNvPr>
          <p:cNvSpPr/>
          <p:nvPr/>
        </p:nvSpPr>
        <p:spPr>
          <a:xfrm>
            <a:off x="9114503" y="1938390"/>
            <a:ext cx="1681316" cy="966303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אויר עשיר בחמצן</a:t>
            </a:r>
            <a:endParaRPr lang="en-US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חץ: למטה 13">
            <a:extLst>
              <a:ext uri="{FF2B5EF4-FFF2-40B4-BE49-F238E27FC236}">
                <a16:creationId xmlns:a16="http://schemas.microsoft.com/office/drawing/2014/main" id="{AB3DA0FD-AB57-4309-A650-3E1AF091CCFB}"/>
              </a:ext>
            </a:extLst>
          </p:cNvPr>
          <p:cNvSpPr/>
          <p:nvPr/>
        </p:nvSpPr>
        <p:spPr>
          <a:xfrm>
            <a:off x="9129251" y="4386464"/>
            <a:ext cx="1681316" cy="966303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אויר עשיר בחמצן</a:t>
            </a:r>
            <a:endParaRPr lang="en-US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חץ: למעלה 14">
            <a:extLst>
              <a:ext uri="{FF2B5EF4-FFF2-40B4-BE49-F238E27FC236}">
                <a16:creationId xmlns:a16="http://schemas.microsoft.com/office/drawing/2014/main" id="{FFED93D4-9641-4EBD-A53B-4F7B4D4840E0}"/>
              </a:ext>
            </a:extLst>
          </p:cNvPr>
          <p:cNvSpPr/>
          <p:nvPr/>
        </p:nvSpPr>
        <p:spPr>
          <a:xfrm>
            <a:off x="4557252" y="4403577"/>
            <a:ext cx="1533832" cy="942408"/>
          </a:xfrm>
          <a:prstGeom prst="upArrow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אויר עשיר </a:t>
            </a:r>
            <a:r>
              <a:rPr lang="he-IL" sz="12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בפד"ח</a:t>
            </a:r>
            <a:endParaRPr lang="en-US" sz="1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חץ: למעלה 15">
            <a:extLst>
              <a:ext uri="{FF2B5EF4-FFF2-40B4-BE49-F238E27FC236}">
                <a16:creationId xmlns:a16="http://schemas.microsoft.com/office/drawing/2014/main" id="{BEFBD0EB-71B2-4E12-A7FF-0DD0DDCD85F0}"/>
              </a:ext>
            </a:extLst>
          </p:cNvPr>
          <p:cNvSpPr/>
          <p:nvPr/>
        </p:nvSpPr>
        <p:spPr>
          <a:xfrm>
            <a:off x="4557252" y="1950337"/>
            <a:ext cx="1533832" cy="942408"/>
          </a:xfrm>
          <a:prstGeom prst="upArrow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אויר עשיר </a:t>
            </a:r>
            <a:r>
              <a:rPr lang="he-IL" sz="12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בפד"ח</a:t>
            </a:r>
            <a:endParaRPr lang="en-US" sz="1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7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3941849-1C53-4AE3-859F-705A1A74A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3436374" cy="4601183"/>
          </a:xfrm>
        </p:spPr>
        <p:txBody>
          <a:bodyPr/>
          <a:lstStyle/>
          <a:p>
            <a:pPr algn="ctr" rtl="1"/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"נשימה תאית" </a:t>
            </a:r>
            <a:b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  <a:b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הפקת אנרגיה בתאים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278483E-E5FC-4B2E-8615-C75B1CCC2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he-IL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שריפת חומרי מזון עם חמצן בתוך התא על מנת להפיק אנרגיה לתפקוד התא. </a:t>
            </a: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8" name="Picture 4" descr="In-cell sequencing reveals genome's natural geometry | Spectrum ...">
            <a:extLst>
              <a:ext uri="{FF2B5EF4-FFF2-40B4-BE49-F238E27FC236}">
                <a16:creationId xmlns:a16="http://schemas.microsoft.com/office/drawing/2014/main" id="{DA7E63E9-E8C7-41ED-A297-08EBF1F555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7" t="5683" r="18612" b="2927"/>
          <a:stretch/>
        </p:blipFill>
        <p:spPr bwMode="auto">
          <a:xfrm>
            <a:off x="5910303" y="2976297"/>
            <a:ext cx="3233129" cy="3129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חץ: ימינה 4">
            <a:extLst>
              <a:ext uri="{FF2B5EF4-FFF2-40B4-BE49-F238E27FC236}">
                <a16:creationId xmlns:a16="http://schemas.microsoft.com/office/drawing/2014/main" id="{306E25BD-FB00-4295-B166-62AA29721F70}"/>
              </a:ext>
            </a:extLst>
          </p:cNvPr>
          <p:cNvSpPr/>
          <p:nvPr/>
        </p:nvSpPr>
        <p:spPr>
          <a:xfrm>
            <a:off x="9143432" y="2702044"/>
            <a:ext cx="1985224" cy="92939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פחמן דו חמצני</a:t>
            </a:r>
            <a:endParaRPr lang="en-US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חץ: ימינה 7">
            <a:extLst>
              <a:ext uri="{FF2B5EF4-FFF2-40B4-BE49-F238E27FC236}">
                <a16:creationId xmlns:a16="http://schemas.microsoft.com/office/drawing/2014/main" id="{5DD21D88-DDAB-43E9-9562-7D9C509C756E}"/>
              </a:ext>
            </a:extLst>
          </p:cNvPr>
          <p:cNvSpPr/>
          <p:nvPr/>
        </p:nvSpPr>
        <p:spPr>
          <a:xfrm>
            <a:off x="9171337" y="5433077"/>
            <a:ext cx="1985224" cy="92939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מים</a:t>
            </a:r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חץ: ימינה 8">
            <a:extLst>
              <a:ext uri="{FF2B5EF4-FFF2-40B4-BE49-F238E27FC236}">
                <a16:creationId xmlns:a16="http://schemas.microsoft.com/office/drawing/2014/main" id="{24EE49CF-437E-470F-8A3F-71AEA6836240}"/>
              </a:ext>
            </a:extLst>
          </p:cNvPr>
          <p:cNvSpPr/>
          <p:nvPr/>
        </p:nvSpPr>
        <p:spPr>
          <a:xfrm>
            <a:off x="3897174" y="3067613"/>
            <a:ext cx="1985224" cy="92939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חמצן</a:t>
            </a:r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חץ: ימינה 9">
            <a:extLst>
              <a:ext uri="{FF2B5EF4-FFF2-40B4-BE49-F238E27FC236}">
                <a16:creationId xmlns:a16="http://schemas.microsoft.com/office/drawing/2014/main" id="{1435F582-4C75-42A2-95C9-327B66448372}"/>
              </a:ext>
            </a:extLst>
          </p:cNvPr>
          <p:cNvSpPr/>
          <p:nvPr/>
        </p:nvSpPr>
        <p:spPr>
          <a:xfrm>
            <a:off x="3897174" y="4649996"/>
            <a:ext cx="1985224" cy="92939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רכיבי מזון</a:t>
            </a:r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חץ: ימינה 10">
            <a:extLst>
              <a:ext uri="{FF2B5EF4-FFF2-40B4-BE49-F238E27FC236}">
                <a16:creationId xmlns:a16="http://schemas.microsoft.com/office/drawing/2014/main" id="{56B45C07-6D8D-4EB0-8BB8-B3CD9F96A36A}"/>
              </a:ext>
            </a:extLst>
          </p:cNvPr>
          <p:cNvSpPr/>
          <p:nvPr/>
        </p:nvSpPr>
        <p:spPr>
          <a:xfrm>
            <a:off x="9143432" y="4067560"/>
            <a:ext cx="1985224" cy="929390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אנרגיה</a:t>
            </a:r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55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C6B30A8-73E2-4D0F-9FEF-AC788AE3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b="1" dirty="0"/>
              <a:t>שלושה סוגי נשימה</a:t>
            </a:r>
            <a:endParaRPr lang="en-US" b="1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B149D58-FC62-47F7-A165-56C155A86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795" y="864108"/>
            <a:ext cx="8333165" cy="5120640"/>
          </a:xfrm>
        </p:spPr>
        <p:txBody>
          <a:bodyPr anchor="t">
            <a:normAutofit fontScale="92500"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he-IL" sz="2800" b="1" dirty="0">
                <a:solidFill>
                  <a:schemeClr val="tx1"/>
                </a:solidFill>
              </a:rPr>
              <a:t>נשימה חיצונית – חילוף גזים בין הדם לאוויר בריאות.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he-IL" sz="2800" b="1" dirty="0">
              <a:solidFill>
                <a:schemeClr val="tx1"/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he-IL" sz="2800" b="1" dirty="0">
                <a:solidFill>
                  <a:schemeClr val="tx1"/>
                </a:solidFill>
              </a:rPr>
              <a:t>נשימה פנימית – חילוף גזים בין הדם לתאי הגוף.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he-IL" sz="2800" b="1" dirty="0">
              <a:solidFill>
                <a:schemeClr val="tx1"/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he-IL" sz="2800" b="1" dirty="0">
                <a:solidFill>
                  <a:schemeClr val="tx1"/>
                </a:solidFill>
              </a:rPr>
              <a:t>נשימה תאית – תהליכי חמצון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800" b="1" dirty="0">
                <a:solidFill>
                  <a:schemeClr val="tx1"/>
                </a:solidFill>
              </a:rPr>
              <a:t>של גלוקוז בתאים היוצרים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2800" b="1" dirty="0">
                <a:solidFill>
                  <a:schemeClr val="tx1"/>
                </a:solidFill>
              </a:rPr>
              <a:t>אנרגיה. </a:t>
            </a:r>
          </a:p>
          <a:p>
            <a:pPr algn="r" rtl="1">
              <a:lnSpc>
                <a:spcPct val="150000"/>
              </a:lnSpc>
            </a:pP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EB6AF4B-E8BD-4EF5-9377-2EA2A14F3D3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8" t="37463" r="55129" b="26364"/>
          <a:stretch/>
        </p:blipFill>
        <p:spPr bwMode="auto">
          <a:xfrm>
            <a:off x="3450795" y="3424428"/>
            <a:ext cx="3200728" cy="2607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8267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D039EA8-11E4-4E5F-94E1-FB8D8E5CF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he-IL" sz="5400" b="1" dirty="0"/>
              <a:t>מרכיבים</a:t>
            </a:r>
            <a:br>
              <a:rPr lang="he-IL" sz="5400" b="1" dirty="0"/>
            </a:br>
            <a:r>
              <a:rPr lang="he-IL" sz="5400" b="1" dirty="0"/>
              <a:t>אף</a:t>
            </a:r>
            <a:endParaRPr lang="en-US" sz="5400" b="1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1E5402F-2997-44E4-8678-FBC0722CE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758" y="764498"/>
            <a:ext cx="8349522" cy="5220250"/>
          </a:xfrm>
        </p:spPr>
        <p:txBody>
          <a:bodyPr anchor="t"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he-IL" sz="4000" b="1" u="sng" dirty="0">
                <a:solidFill>
                  <a:schemeClr val="tx1"/>
                </a:solidFill>
              </a:rPr>
              <a:t>ממזג ומסנן את האוויר: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4000" b="1" dirty="0">
                <a:solidFill>
                  <a:schemeClr val="tx1"/>
                </a:solidFill>
              </a:rPr>
              <a:t>מחדיר באוויר לחות ומחמם.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4000" b="1" dirty="0">
                <a:solidFill>
                  <a:schemeClr val="tx1"/>
                </a:solidFill>
              </a:rPr>
              <a:t>מסנן בפני חיידקים וחלקיקים 		מזהמים שונים. 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he-IL" sz="40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בחן את עצמך: האם תוכל לזהות את הכלב רק לפי האף שלו? | ישראדוג">
            <a:extLst>
              <a:ext uri="{FF2B5EF4-FFF2-40B4-BE49-F238E27FC236}">
                <a16:creationId xmlns:a16="http://schemas.microsoft.com/office/drawing/2014/main" id="{96F5E6F0-507D-4669-83BC-558F786174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4" r="26007" b="41389"/>
          <a:stretch/>
        </p:blipFill>
        <p:spPr bwMode="auto">
          <a:xfrm>
            <a:off x="26420" y="2934930"/>
            <a:ext cx="3400480" cy="2341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3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D039EA8-11E4-4E5F-94E1-FB8D8E5CF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 rtl="1"/>
            <a:r>
              <a:rPr lang="he-IL" sz="5400" b="1" dirty="0"/>
              <a:t>מרכיבים</a:t>
            </a:r>
            <a:br>
              <a:rPr lang="he-IL" sz="5400" b="1" dirty="0"/>
            </a:br>
            <a:r>
              <a:rPr lang="he-IL" sz="5400" b="1" dirty="0"/>
              <a:t>קנה נשימה</a:t>
            </a:r>
            <a:endParaRPr lang="en-US" sz="5400" b="1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1E5402F-2997-44E4-8678-FBC0722CE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758" y="764498"/>
            <a:ext cx="8349522" cy="5220250"/>
          </a:xfrm>
        </p:spPr>
        <p:txBody>
          <a:bodyPr anchor="t">
            <a:normAutofit fontScale="70000" lnSpcReduction="20000"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he-IL" sz="4000" b="1" dirty="0">
                <a:solidFill>
                  <a:schemeClr val="tx1"/>
                </a:solidFill>
              </a:rPr>
              <a:t>בלוע ישנם שני פתחים:</a:t>
            </a:r>
          </a:p>
          <a:p>
            <a:pPr marL="742950" indent="-742950" algn="r" rtl="1">
              <a:lnSpc>
                <a:spcPct val="150000"/>
              </a:lnSpc>
              <a:buAutoNum type="arabicPeriod"/>
            </a:pPr>
            <a:r>
              <a:rPr lang="he-IL" sz="4000" b="1" dirty="0">
                <a:solidFill>
                  <a:schemeClr val="tx1"/>
                </a:solidFill>
              </a:rPr>
              <a:t>ושט (צינור המוביל מזון ומים לקיבה)</a:t>
            </a:r>
          </a:p>
          <a:p>
            <a:pPr marL="742950" indent="-742950" algn="r" rtl="1">
              <a:lnSpc>
                <a:spcPct val="150000"/>
              </a:lnSpc>
              <a:buAutoNum type="arabicPeriod"/>
            </a:pPr>
            <a:r>
              <a:rPr lang="he-IL" sz="4000" b="1" dirty="0">
                <a:solidFill>
                  <a:schemeClr val="tx1"/>
                </a:solidFill>
              </a:rPr>
              <a:t>קנה נשימה.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4000" b="1" dirty="0">
                <a:solidFill>
                  <a:schemeClr val="tx1"/>
                </a:solidFill>
              </a:rPr>
              <a:t>קנה נשימה נסגר כאשר מזון עובר בוושט.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he-IL" sz="4000" b="1" dirty="0">
                <a:solidFill>
                  <a:schemeClr val="tx1"/>
                </a:solidFill>
              </a:rPr>
              <a:t>בקנה מצויים תאים בעלי ריסים, הנעים בתנועה גלית כלפי מעלה ודוחפים שאריות של ריר עמוס מזהמים שהגיעו מן האף לכיוון הפה ומשם לוושט.</a:t>
            </a:r>
          </a:p>
        </p:txBody>
      </p:sp>
      <p:pic>
        <p:nvPicPr>
          <p:cNvPr id="3074" name="Picture 2" descr="התשובה PixWords היא קנה הנשימה | תשובות PixWords בשפה Hebrew">
            <a:extLst>
              <a:ext uri="{FF2B5EF4-FFF2-40B4-BE49-F238E27FC236}">
                <a16:creationId xmlns:a16="http://schemas.microsoft.com/office/drawing/2014/main" id="{904F642C-F4E9-41A1-BE60-7C8E70CF1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85" y="3565398"/>
            <a:ext cx="18859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189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D039EA8-11E4-4E5F-94E1-FB8D8E5CF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 rtl="1"/>
            <a:r>
              <a:rPr lang="he-IL" sz="5400" b="1" dirty="0"/>
              <a:t>מרכיבים</a:t>
            </a:r>
            <a:br>
              <a:rPr lang="he-IL" sz="5400" b="1" dirty="0"/>
            </a:br>
            <a:r>
              <a:rPr lang="he-IL" sz="5400" b="1" dirty="0"/>
              <a:t>סימפונות</a:t>
            </a:r>
            <a:endParaRPr lang="en-US" sz="5400" b="1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1E5402F-2997-44E4-8678-FBC0722CE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758" y="764498"/>
            <a:ext cx="8349522" cy="5220250"/>
          </a:xfrm>
        </p:spPr>
        <p:txBody>
          <a:bodyPr anchor="t"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he-IL" sz="5400" b="1" dirty="0">
                <a:solidFill>
                  <a:schemeClr val="tx1"/>
                </a:solidFill>
              </a:rPr>
              <a:t>קנה הנשימה מסתעף לשני צינורות  - סימפונות (ברונכים).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C1D65040-DD7A-4346-AFAF-9B11B03AEA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08" t="35511" r="3660" b="33209"/>
          <a:stretch/>
        </p:blipFill>
        <p:spPr bwMode="auto">
          <a:xfrm>
            <a:off x="0" y="2683764"/>
            <a:ext cx="3410807" cy="1481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 descr="סימפונות, medically, מדויק, דוגמה.">
            <a:extLst>
              <a:ext uri="{FF2B5EF4-FFF2-40B4-BE49-F238E27FC236}">
                <a16:creationId xmlns:a16="http://schemas.microsoft.com/office/drawing/2014/main" id="{98E8F873-8CE4-44FA-9498-0C49DBE01E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9" r="10617" b="28486"/>
          <a:stretch/>
        </p:blipFill>
        <p:spPr bwMode="auto">
          <a:xfrm>
            <a:off x="926127" y="4165092"/>
            <a:ext cx="1601066" cy="207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79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D039EA8-11E4-4E5F-94E1-FB8D8E5CF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 rtl="1"/>
            <a:r>
              <a:rPr lang="he-IL" sz="5400" b="1" dirty="0"/>
              <a:t>מרכיבים</a:t>
            </a:r>
            <a:br>
              <a:rPr lang="he-IL" sz="5400" b="1" dirty="0"/>
            </a:br>
            <a:r>
              <a:rPr lang="he-IL" sz="5400" b="1" dirty="0"/>
              <a:t>ריאות</a:t>
            </a:r>
            <a:endParaRPr lang="en-US" sz="5400" b="1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1E5402F-2997-44E4-8678-FBC0722CE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758" y="764498"/>
            <a:ext cx="8349522" cy="5220250"/>
          </a:xfrm>
        </p:spPr>
        <p:txBody>
          <a:bodyPr anchor="t">
            <a:normAutofit fontScale="92500"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he-IL" sz="5400" b="1" dirty="0">
                <a:solidFill>
                  <a:schemeClr val="tx1"/>
                </a:solidFill>
              </a:rPr>
              <a:t>כל </a:t>
            </a:r>
            <a:r>
              <a:rPr lang="he-IL" sz="5400" b="1" dirty="0" err="1">
                <a:solidFill>
                  <a:schemeClr val="tx1"/>
                </a:solidFill>
              </a:rPr>
              <a:t>סימפון</a:t>
            </a:r>
            <a:r>
              <a:rPr lang="he-IL" sz="5400" b="1" dirty="0">
                <a:solidFill>
                  <a:schemeClr val="tx1"/>
                </a:solidFill>
              </a:rPr>
              <a:t> מסתעף בקצה לצינורות הממשיכים להסתעף עוד ועוד לסימפונות ההולכות וקטנות. </a:t>
            </a:r>
          </a:p>
        </p:txBody>
      </p:sp>
      <p:pic>
        <p:nvPicPr>
          <p:cNvPr id="5122" name="Picture 2" descr="ריאות מהונדסות גנטית הושתלו בהצלחה בחזירים | כמוני">
            <a:extLst>
              <a:ext uri="{FF2B5EF4-FFF2-40B4-BE49-F238E27FC236}">
                <a16:creationId xmlns:a16="http://schemas.microsoft.com/office/drawing/2014/main" id="{90A2E872-48AA-4F06-8424-CF37046EAD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7" r="21137"/>
          <a:stretch/>
        </p:blipFill>
        <p:spPr bwMode="auto">
          <a:xfrm>
            <a:off x="84338" y="2698954"/>
            <a:ext cx="3284643" cy="3172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4494"/>
      </p:ext>
    </p:extLst>
  </p:cSld>
  <p:clrMapOvr>
    <a:masterClrMapping/>
  </p:clrMapOvr>
</p:sld>
</file>

<file path=ppt/theme/theme1.xml><?xml version="1.0" encoding="utf-8"?>
<a:theme xmlns:a="http://schemas.openxmlformats.org/drawingml/2006/main" name="מסגרת ">
  <a:themeElements>
    <a:clrScheme name="מסגרת ">
      <a:dk1>
        <a:sysClr val="windowText" lastClr="000000"/>
      </a:dk1>
      <a:lt1>
        <a:sysClr val="window" lastClr="FFFFFF"/>
      </a:lt1>
      <a:dk2>
        <a:srgbClr val="4A3F38"/>
      </a:dk2>
      <a:lt2>
        <a:srgbClr val="EEEDCB"/>
      </a:lt2>
      <a:accent1>
        <a:srgbClr val="818E9F"/>
      </a:accent1>
      <a:accent2>
        <a:srgbClr val="D26400"/>
      </a:accent2>
      <a:accent3>
        <a:srgbClr val="C3BA45"/>
      </a:accent3>
      <a:accent4>
        <a:srgbClr val="8A8552"/>
      </a:accent4>
      <a:accent5>
        <a:srgbClr val="F3B843"/>
      </a:accent5>
      <a:accent6>
        <a:srgbClr val="786C71"/>
      </a:accent6>
      <a:hlink>
        <a:srgbClr val="46A7CA"/>
      </a:hlink>
      <a:folHlink>
        <a:srgbClr val="B2B2B2"/>
      </a:folHlink>
    </a:clrScheme>
    <a:fontScheme name="מסגרת 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מסגרת 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9935E573-C197-41A8-BCA1-5D5F62C560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2966</TotalTime>
  <Words>785</Words>
  <Application>Microsoft Office PowerPoint</Application>
  <PresentationFormat>מסך רחב</PresentationFormat>
  <Paragraphs>128</Paragraphs>
  <Slides>20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20</vt:i4>
      </vt:variant>
    </vt:vector>
  </HeadingPairs>
  <TitlesOfParts>
    <vt:vector size="30" baseType="lpstr">
      <vt:lpstr>Arial</vt:lpstr>
      <vt:lpstr>Calibri</vt:lpstr>
      <vt:lpstr>Corbel</vt:lpstr>
      <vt:lpstr>David</vt:lpstr>
      <vt:lpstr>Gisha</vt:lpstr>
      <vt:lpstr>Symbol</vt:lpstr>
      <vt:lpstr>Tahoma</vt:lpstr>
      <vt:lpstr>Wingdings</vt:lpstr>
      <vt:lpstr>Wingdings 2</vt:lpstr>
      <vt:lpstr>מסגרת </vt:lpstr>
      <vt:lpstr>מערכת הנשימה בכלב</vt:lpstr>
      <vt:lpstr>מבנה מערכת הנשימה</vt:lpstr>
      <vt:lpstr>"נשימה"  =  חילוף גזים</vt:lpstr>
      <vt:lpstr>"נשימה תאית"  = הפקת אנרגיה בתאים</vt:lpstr>
      <vt:lpstr>שלושה סוגי נשימה</vt:lpstr>
      <vt:lpstr>מרכיבים אף</vt:lpstr>
      <vt:lpstr>מרכיבים קנה נשימה</vt:lpstr>
      <vt:lpstr>מרכיבים סימפונות</vt:lpstr>
      <vt:lpstr>מרכיבים ריאות</vt:lpstr>
      <vt:lpstr>מרכיבים נאדיות</vt:lpstr>
      <vt:lpstr>מכניזם נשימה</vt:lpstr>
      <vt:lpstr>מערכת נשימה בעופות</vt:lpstr>
      <vt:lpstr>מערכת נשימה בעופות</vt:lpstr>
      <vt:lpstr>מערכת נשימה בעופות</vt:lpstr>
      <vt:lpstr>מערכת נשימה בדבורים</vt:lpstr>
      <vt:lpstr>מערכת נשימה בדבורים</vt:lpstr>
      <vt:lpstr>מצוקה נשימתית אצל כלבים  מרכז בקרת הנשימה </vt:lpstr>
      <vt:lpstr>מצוקה נשימתית אצל כלבים  קצב נשימה</vt:lpstr>
      <vt:lpstr>מצוקה נשימתית אצל כלבים  מחלות נשימתיות</vt:lpstr>
      <vt:lpstr>מצוקה נשימתית אצל כלבים  אבחנה בין כלב עם נשימה תקינה לכלב עם מצוקה נשימתית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מערכת הנשימה בכלב</dc:title>
  <dc:creator>קריסטינה  שורץ</dc:creator>
  <cp:lastModifiedBy>רונית נעמן נאמן</cp:lastModifiedBy>
  <cp:revision>29</cp:revision>
  <dcterms:created xsi:type="dcterms:W3CDTF">2020-08-09T16:08:47Z</dcterms:created>
  <dcterms:modified xsi:type="dcterms:W3CDTF">2020-09-23T08:52:07Z</dcterms:modified>
</cp:coreProperties>
</file>