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5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מקטע ברירת מחדל" id="{4FC21B1D-81DD-4D29-85CA-C5D36D12A597}">
          <p14:sldIdLst>
            <p14:sldId id="256"/>
            <p14:sldId id="257"/>
            <p14:sldId id="258"/>
            <p14:sldId id="259"/>
            <p14:sldId id="260"/>
            <p14:sldId id="261"/>
            <p14:sldId id="262"/>
            <p14:sldId id="263"/>
            <p14:sldId id="264"/>
            <p14:sldId id="265"/>
            <p14:sldId id="266"/>
            <p14:sldId id="267"/>
            <p14:sldId id="268"/>
            <p14:sldId id="269"/>
            <p14:sldId id="270"/>
            <p14:sldId id="271"/>
            <p14:sldId id="272"/>
            <p14:sldId id="273"/>
            <p14:sldId id="274"/>
            <p14:sldId id="275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סגנון ביניים 2 - הדגשה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סגנון ערכת נושא 1 - הדגשה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C7853C-536D-4A76-A0AE-DD22124D55A5}" styleName="סגנון ערכת נושא 1 - הדגשה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1" d="100"/>
          <a:sy n="81" d="100"/>
        </p:scale>
        <p:origin x="120" y="6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7AD8BCE-62A9-4A2A-8F7E-5063C244102E}" type="doc">
      <dgm:prSet loTypeId="urn:microsoft.com/office/officeart/2005/8/layout/process1" loCatId="process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3F5E530A-7A05-46C0-9ADC-FAA23A914521}">
      <dgm:prSet phldrT="[טקסט]"/>
      <dgm:spPr/>
      <dgm:t>
        <a:bodyPr/>
        <a:lstStyle/>
        <a:p>
          <a:r>
            <a:rPr lang="he-IL" b="1" dirty="0">
              <a:solidFill>
                <a:schemeClr val="bg1"/>
              </a:solidFill>
            </a:rPr>
            <a:t>ריכוז </a:t>
          </a:r>
          <a:r>
            <a:rPr lang="he-IL" b="1" dirty="0" err="1">
              <a:solidFill>
                <a:schemeClr val="bg1"/>
              </a:solidFill>
            </a:rPr>
            <a:t>פד"ח</a:t>
          </a:r>
          <a:r>
            <a:rPr lang="he-IL" b="1" dirty="0">
              <a:solidFill>
                <a:schemeClr val="bg1"/>
              </a:solidFill>
            </a:rPr>
            <a:t> בדם עולה מעל סף מסוים</a:t>
          </a:r>
          <a:endParaRPr lang="en-US" b="1" dirty="0">
            <a:solidFill>
              <a:schemeClr val="bg1"/>
            </a:solidFill>
          </a:endParaRPr>
        </a:p>
      </dgm:t>
    </dgm:pt>
    <dgm:pt modelId="{724A1798-A248-4033-ACEB-EB7E2BFD0F94}" type="parTrans" cxnId="{2A8C0D71-7EAA-487D-8132-8D6D91187F55}">
      <dgm:prSet/>
      <dgm:spPr/>
      <dgm:t>
        <a:bodyPr/>
        <a:lstStyle/>
        <a:p>
          <a:endParaRPr lang="en-US" b="1">
            <a:solidFill>
              <a:schemeClr val="bg1"/>
            </a:solidFill>
          </a:endParaRPr>
        </a:p>
      </dgm:t>
    </dgm:pt>
    <dgm:pt modelId="{A4C0553B-BD37-4BA7-B1C7-3CE40E61418F}" type="sibTrans" cxnId="{2A8C0D71-7EAA-487D-8132-8D6D91187F55}">
      <dgm:prSet/>
      <dgm:spPr/>
      <dgm:t>
        <a:bodyPr/>
        <a:lstStyle/>
        <a:p>
          <a:endParaRPr lang="en-US" b="1">
            <a:solidFill>
              <a:schemeClr val="bg1"/>
            </a:solidFill>
          </a:endParaRPr>
        </a:p>
      </dgm:t>
    </dgm:pt>
    <dgm:pt modelId="{2E040997-79DE-475A-AC1F-4EABF3FAC43E}">
      <dgm:prSet phldrT="[טקסט]"/>
      <dgm:spPr/>
      <dgm:t>
        <a:bodyPr/>
        <a:lstStyle/>
        <a:p>
          <a:r>
            <a:rPr lang="he-IL" b="1" dirty="0">
              <a:solidFill>
                <a:schemeClr val="bg1"/>
              </a:solidFill>
            </a:rPr>
            <a:t>גירוי חזק במוח </a:t>
          </a:r>
          <a:endParaRPr lang="en-US" b="1" dirty="0">
            <a:solidFill>
              <a:schemeClr val="bg1"/>
            </a:solidFill>
          </a:endParaRPr>
        </a:p>
      </dgm:t>
    </dgm:pt>
    <dgm:pt modelId="{A30D869E-8D3E-4E03-BF5A-3AEE9447B00A}" type="parTrans" cxnId="{3227F2D2-2E75-467C-B192-EECBD88951C3}">
      <dgm:prSet/>
      <dgm:spPr/>
      <dgm:t>
        <a:bodyPr/>
        <a:lstStyle/>
        <a:p>
          <a:endParaRPr lang="en-US" b="1">
            <a:solidFill>
              <a:schemeClr val="bg1"/>
            </a:solidFill>
          </a:endParaRPr>
        </a:p>
      </dgm:t>
    </dgm:pt>
    <dgm:pt modelId="{EDA13EB1-F2DA-47BD-8965-AB0E41E1D978}" type="sibTrans" cxnId="{3227F2D2-2E75-467C-B192-EECBD88951C3}">
      <dgm:prSet/>
      <dgm:spPr/>
      <dgm:t>
        <a:bodyPr/>
        <a:lstStyle/>
        <a:p>
          <a:endParaRPr lang="en-US" b="1">
            <a:solidFill>
              <a:schemeClr val="bg1"/>
            </a:solidFill>
          </a:endParaRPr>
        </a:p>
      </dgm:t>
    </dgm:pt>
    <dgm:pt modelId="{9CEDFB10-5074-4A39-BF02-CF4CE1D72014}">
      <dgm:prSet phldrT="[טקסט]"/>
      <dgm:spPr/>
      <dgm:t>
        <a:bodyPr/>
        <a:lstStyle/>
        <a:p>
          <a:r>
            <a:rPr lang="he-IL" b="1" dirty="0">
              <a:solidFill>
                <a:schemeClr val="bg1"/>
              </a:solidFill>
            </a:rPr>
            <a:t>פקודה לסרעפת ושרירי בית החזה להגביר נשימה</a:t>
          </a:r>
          <a:endParaRPr lang="en-US" b="1" dirty="0">
            <a:solidFill>
              <a:schemeClr val="bg1"/>
            </a:solidFill>
          </a:endParaRPr>
        </a:p>
      </dgm:t>
    </dgm:pt>
    <dgm:pt modelId="{CBE236C3-DE76-4669-B4F8-016FC19CA558}" type="parTrans" cxnId="{86263CCD-F07D-4ACE-AF92-00258BF813D6}">
      <dgm:prSet/>
      <dgm:spPr/>
      <dgm:t>
        <a:bodyPr/>
        <a:lstStyle/>
        <a:p>
          <a:endParaRPr lang="en-US" b="1">
            <a:solidFill>
              <a:schemeClr val="bg1"/>
            </a:solidFill>
          </a:endParaRPr>
        </a:p>
      </dgm:t>
    </dgm:pt>
    <dgm:pt modelId="{2063CC33-B067-4BBF-A6A1-20C0ACEC9633}" type="sibTrans" cxnId="{86263CCD-F07D-4ACE-AF92-00258BF813D6}">
      <dgm:prSet/>
      <dgm:spPr/>
      <dgm:t>
        <a:bodyPr/>
        <a:lstStyle/>
        <a:p>
          <a:endParaRPr lang="en-US" b="1">
            <a:solidFill>
              <a:schemeClr val="bg1"/>
            </a:solidFill>
          </a:endParaRPr>
        </a:p>
      </dgm:t>
    </dgm:pt>
    <dgm:pt modelId="{74995F03-48F7-41FE-99DC-3C95076129C7}" type="pres">
      <dgm:prSet presAssocID="{A7AD8BCE-62A9-4A2A-8F7E-5063C244102E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he-IL"/>
        </a:p>
      </dgm:t>
    </dgm:pt>
    <dgm:pt modelId="{08A814F4-BA46-4951-ACC3-A62C126D1D73}" type="pres">
      <dgm:prSet presAssocID="{3F5E530A-7A05-46C0-9ADC-FAA23A914521}" presName="node" presStyleLbl="node1" presStyleIdx="0" presStyleCnt="3" custLinFactNeighborX="1727" custLinFactNeighborY="-97853">
        <dgm:presLayoutVars>
          <dgm:bulletEnabled val="1"/>
        </dgm:presLayoutVars>
      </dgm:prSet>
      <dgm:spPr/>
      <dgm:t>
        <a:bodyPr/>
        <a:lstStyle/>
        <a:p>
          <a:pPr rtl="1"/>
          <a:endParaRPr lang="he-IL"/>
        </a:p>
      </dgm:t>
    </dgm:pt>
    <dgm:pt modelId="{355368D1-B247-4135-B04B-BE9E629C8EF2}" type="pres">
      <dgm:prSet presAssocID="{A4C0553B-BD37-4BA7-B1C7-3CE40E61418F}" presName="sibTrans" presStyleLbl="sibTrans2D1" presStyleIdx="0" presStyleCnt="2"/>
      <dgm:spPr/>
      <dgm:t>
        <a:bodyPr/>
        <a:lstStyle/>
        <a:p>
          <a:pPr rtl="1"/>
          <a:endParaRPr lang="he-IL"/>
        </a:p>
      </dgm:t>
    </dgm:pt>
    <dgm:pt modelId="{F7551272-6A54-4DF5-82A5-9C7E2F806B4B}" type="pres">
      <dgm:prSet presAssocID="{A4C0553B-BD37-4BA7-B1C7-3CE40E61418F}" presName="connectorText" presStyleLbl="sibTrans2D1" presStyleIdx="0" presStyleCnt="2"/>
      <dgm:spPr/>
      <dgm:t>
        <a:bodyPr/>
        <a:lstStyle/>
        <a:p>
          <a:pPr rtl="1"/>
          <a:endParaRPr lang="he-IL"/>
        </a:p>
      </dgm:t>
    </dgm:pt>
    <dgm:pt modelId="{6DA33588-1B2B-4978-9105-F2B340132077}" type="pres">
      <dgm:prSet presAssocID="{2E040997-79DE-475A-AC1F-4EABF3FAC43E}" presName="node" presStyleLbl="node1" presStyleIdx="1" presStyleCnt="3" custLinFactNeighborX="1727" custLinFactNeighborY="-97853">
        <dgm:presLayoutVars>
          <dgm:bulletEnabled val="1"/>
        </dgm:presLayoutVars>
      </dgm:prSet>
      <dgm:spPr/>
      <dgm:t>
        <a:bodyPr/>
        <a:lstStyle/>
        <a:p>
          <a:pPr rtl="1"/>
          <a:endParaRPr lang="he-IL"/>
        </a:p>
      </dgm:t>
    </dgm:pt>
    <dgm:pt modelId="{22D7D514-C00E-4D54-9AC5-532CA40C2B5C}" type="pres">
      <dgm:prSet presAssocID="{EDA13EB1-F2DA-47BD-8965-AB0E41E1D978}" presName="sibTrans" presStyleLbl="sibTrans2D1" presStyleIdx="1" presStyleCnt="2"/>
      <dgm:spPr/>
      <dgm:t>
        <a:bodyPr/>
        <a:lstStyle/>
        <a:p>
          <a:pPr rtl="1"/>
          <a:endParaRPr lang="he-IL"/>
        </a:p>
      </dgm:t>
    </dgm:pt>
    <dgm:pt modelId="{863E06B6-D801-4228-ABE2-2651F9DD78D5}" type="pres">
      <dgm:prSet presAssocID="{EDA13EB1-F2DA-47BD-8965-AB0E41E1D978}" presName="connectorText" presStyleLbl="sibTrans2D1" presStyleIdx="1" presStyleCnt="2"/>
      <dgm:spPr/>
      <dgm:t>
        <a:bodyPr/>
        <a:lstStyle/>
        <a:p>
          <a:pPr rtl="1"/>
          <a:endParaRPr lang="he-IL"/>
        </a:p>
      </dgm:t>
    </dgm:pt>
    <dgm:pt modelId="{68F63952-BFE9-4050-9F61-1CC9AE8095EC}" type="pres">
      <dgm:prSet presAssocID="{9CEDFB10-5074-4A39-BF02-CF4CE1D72014}" presName="node" presStyleLbl="node1" presStyleIdx="2" presStyleCnt="3" custLinFactNeighborX="1727" custLinFactNeighborY="-97853">
        <dgm:presLayoutVars>
          <dgm:bulletEnabled val="1"/>
        </dgm:presLayoutVars>
      </dgm:prSet>
      <dgm:spPr/>
      <dgm:t>
        <a:bodyPr/>
        <a:lstStyle/>
        <a:p>
          <a:pPr rtl="1"/>
          <a:endParaRPr lang="he-IL"/>
        </a:p>
      </dgm:t>
    </dgm:pt>
  </dgm:ptLst>
  <dgm:cxnLst>
    <dgm:cxn modelId="{2B485BF0-C111-46A5-A401-BED9A19B0AB8}" type="presOf" srcId="{A4C0553B-BD37-4BA7-B1C7-3CE40E61418F}" destId="{F7551272-6A54-4DF5-82A5-9C7E2F806B4B}" srcOrd="1" destOrd="0" presId="urn:microsoft.com/office/officeart/2005/8/layout/process1"/>
    <dgm:cxn modelId="{2537E5C5-1C23-4F41-A937-D7ADF4629A5C}" type="presOf" srcId="{EDA13EB1-F2DA-47BD-8965-AB0E41E1D978}" destId="{22D7D514-C00E-4D54-9AC5-532CA40C2B5C}" srcOrd="0" destOrd="0" presId="urn:microsoft.com/office/officeart/2005/8/layout/process1"/>
    <dgm:cxn modelId="{7EB6F254-7677-4FC2-9678-9C8EEFC0379D}" type="presOf" srcId="{EDA13EB1-F2DA-47BD-8965-AB0E41E1D978}" destId="{863E06B6-D801-4228-ABE2-2651F9DD78D5}" srcOrd="1" destOrd="0" presId="urn:microsoft.com/office/officeart/2005/8/layout/process1"/>
    <dgm:cxn modelId="{2A8C0D71-7EAA-487D-8132-8D6D91187F55}" srcId="{A7AD8BCE-62A9-4A2A-8F7E-5063C244102E}" destId="{3F5E530A-7A05-46C0-9ADC-FAA23A914521}" srcOrd="0" destOrd="0" parTransId="{724A1798-A248-4033-ACEB-EB7E2BFD0F94}" sibTransId="{A4C0553B-BD37-4BA7-B1C7-3CE40E61418F}"/>
    <dgm:cxn modelId="{6A45841D-7E39-4BA9-974B-DE14AAC4E9BD}" type="presOf" srcId="{A4C0553B-BD37-4BA7-B1C7-3CE40E61418F}" destId="{355368D1-B247-4135-B04B-BE9E629C8EF2}" srcOrd="0" destOrd="0" presId="urn:microsoft.com/office/officeart/2005/8/layout/process1"/>
    <dgm:cxn modelId="{5C794E7C-7F05-461C-86F8-93922B7D918D}" type="presOf" srcId="{A7AD8BCE-62A9-4A2A-8F7E-5063C244102E}" destId="{74995F03-48F7-41FE-99DC-3C95076129C7}" srcOrd="0" destOrd="0" presId="urn:microsoft.com/office/officeart/2005/8/layout/process1"/>
    <dgm:cxn modelId="{9253FBEF-120B-4AFA-BD3D-5D292DABB42F}" type="presOf" srcId="{2E040997-79DE-475A-AC1F-4EABF3FAC43E}" destId="{6DA33588-1B2B-4978-9105-F2B340132077}" srcOrd="0" destOrd="0" presId="urn:microsoft.com/office/officeart/2005/8/layout/process1"/>
    <dgm:cxn modelId="{86263CCD-F07D-4ACE-AF92-00258BF813D6}" srcId="{A7AD8BCE-62A9-4A2A-8F7E-5063C244102E}" destId="{9CEDFB10-5074-4A39-BF02-CF4CE1D72014}" srcOrd="2" destOrd="0" parTransId="{CBE236C3-DE76-4669-B4F8-016FC19CA558}" sibTransId="{2063CC33-B067-4BBF-A6A1-20C0ACEC9633}"/>
    <dgm:cxn modelId="{5894EC33-1C4B-47B0-ACA2-B13BC3A0A02A}" type="presOf" srcId="{9CEDFB10-5074-4A39-BF02-CF4CE1D72014}" destId="{68F63952-BFE9-4050-9F61-1CC9AE8095EC}" srcOrd="0" destOrd="0" presId="urn:microsoft.com/office/officeart/2005/8/layout/process1"/>
    <dgm:cxn modelId="{C53B13FF-D4DE-4F94-BD17-6B3CB0D0A97B}" type="presOf" srcId="{3F5E530A-7A05-46C0-9ADC-FAA23A914521}" destId="{08A814F4-BA46-4951-ACC3-A62C126D1D73}" srcOrd="0" destOrd="0" presId="urn:microsoft.com/office/officeart/2005/8/layout/process1"/>
    <dgm:cxn modelId="{3227F2D2-2E75-467C-B192-EECBD88951C3}" srcId="{A7AD8BCE-62A9-4A2A-8F7E-5063C244102E}" destId="{2E040997-79DE-475A-AC1F-4EABF3FAC43E}" srcOrd="1" destOrd="0" parTransId="{A30D869E-8D3E-4E03-BF5A-3AEE9447B00A}" sibTransId="{EDA13EB1-F2DA-47BD-8965-AB0E41E1D978}"/>
    <dgm:cxn modelId="{72170224-34FA-4880-B5F9-2CBDD3FC551A}" type="presParOf" srcId="{74995F03-48F7-41FE-99DC-3C95076129C7}" destId="{08A814F4-BA46-4951-ACC3-A62C126D1D73}" srcOrd="0" destOrd="0" presId="urn:microsoft.com/office/officeart/2005/8/layout/process1"/>
    <dgm:cxn modelId="{BBF6BCC6-477E-48D8-81ED-2951BAA53ACF}" type="presParOf" srcId="{74995F03-48F7-41FE-99DC-3C95076129C7}" destId="{355368D1-B247-4135-B04B-BE9E629C8EF2}" srcOrd="1" destOrd="0" presId="urn:microsoft.com/office/officeart/2005/8/layout/process1"/>
    <dgm:cxn modelId="{880A9E13-CD53-4AE2-9FC7-C257B57DE5D9}" type="presParOf" srcId="{355368D1-B247-4135-B04B-BE9E629C8EF2}" destId="{F7551272-6A54-4DF5-82A5-9C7E2F806B4B}" srcOrd="0" destOrd="0" presId="urn:microsoft.com/office/officeart/2005/8/layout/process1"/>
    <dgm:cxn modelId="{178803D1-E324-4A53-8310-A19D66787684}" type="presParOf" srcId="{74995F03-48F7-41FE-99DC-3C95076129C7}" destId="{6DA33588-1B2B-4978-9105-F2B340132077}" srcOrd="2" destOrd="0" presId="urn:microsoft.com/office/officeart/2005/8/layout/process1"/>
    <dgm:cxn modelId="{C494E25F-536D-4184-BA46-8D1D66F52DE4}" type="presParOf" srcId="{74995F03-48F7-41FE-99DC-3C95076129C7}" destId="{22D7D514-C00E-4D54-9AC5-532CA40C2B5C}" srcOrd="3" destOrd="0" presId="urn:microsoft.com/office/officeart/2005/8/layout/process1"/>
    <dgm:cxn modelId="{61CFF945-5480-4E21-935E-EBD616372642}" type="presParOf" srcId="{22D7D514-C00E-4D54-9AC5-532CA40C2B5C}" destId="{863E06B6-D801-4228-ABE2-2651F9DD78D5}" srcOrd="0" destOrd="0" presId="urn:microsoft.com/office/officeart/2005/8/layout/process1"/>
    <dgm:cxn modelId="{0230EEB9-E14B-4C00-A4DF-D637DA1DD658}" type="presParOf" srcId="{74995F03-48F7-41FE-99DC-3C95076129C7}" destId="{68F63952-BFE9-4050-9F61-1CC9AE8095EC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7AD8BCE-62A9-4A2A-8F7E-5063C244102E}" type="doc">
      <dgm:prSet loTypeId="urn:microsoft.com/office/officeart/2005/8/layout/process1" loCatId="process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3F5E530A-7A05-46C0-9ADC-FAA23A914521}">
      <dgm:prSet phldrT="[טקסט]"/>
      <dgm:spPr/>
      <dgm:t>
        <a:bodyPr/>
        <a:lstStyle/>
        <a:p>
          <a:r>
            <a:rPr lang="he-IL" b="1" dirty="0">
              <a:solidFill>
                <a:schemeClr val="bg1"/>
              </a:solidFill>
            </a:rPr>
            <a:t>ריכוז </a:t>
          </a:r>
          <a:r>
            <a:rPr lang="he-IL" b="1" dirty="0" err="1">
              <a:solidFill>
                <a:schemeClr val="bg1"/>
              </a:solidFill>
            </a:rPr>
            <a:t>פד"ח</a:t>
          </a:r>
          <a:r>
            <a:rPr lang="he-IL" b="1" dirty="0">
              <a:solidFill>
                <a:schemeClr val="bg1"/>
              </a:solidFill>
            </a:rPr>
            <a:t> יורד מתחת לסף מסוים</a:t>
          </a:r>
          <a:endParaRPr lang="en-US" b="1" dirty="0">
            <a:solidFill>
              <a:schemeClr val="bg1"/>
            </a:solidFill>
          </a:endParaRPr>
        </a:p>
      </dgm:t>
    </dgm:pt>
    <dgm:pt modelId="{724A1798-A248-4033-ACEB-EB7E2BFD0F94}" type="parTrans" cxnId="{2A8C0D71-7EAA-487D-8132-8D6D91187F55}">
      <dgm:prSet/>
      <dgm:spPr/>
      <dgm:t>
        <a:bodyPr/>
        <a:lstStyle/>
        <a:p>
          <a:endParaRPr lang="en-US" b="1">
            <a:solidFill>
              <a:schemeClr val="bg1"/>
            </a:solidFill>
          </a:endParaRPr>
        </a:p>
      </dgm:t>
    </dgm:pt>
    <dgm:pt modelId="{A4C0553B-BD37-4BA7-B1C7-3CE40E61418F}" type="sibTrans" cxnId="{2A8C0D71-7EAA-487D-8132-8D6D91187F55}">
      <dgm:prSet/>
      <dgm:spPr/>
      <dgm:t>
        <a:bodyPr/>
        <a:lstStyle/>
        <a:p>
          <a:endParaRPr lang="en-US" b="1">
            <a:solidFill>
              <a:schemeClr val="bg1"/>
            </a:solidFill>
          </a:endParaRPr>
        </a:p>
      </dgm:t>
    </dgm:pt>
    <dgm:pt modelId="{2E040997-79DE-475A-AC1F-4EABF3FAC43E}">
      <dgm:prSet phldrT="[טקסט]"/>
      <dgm:spPr/>
      <dgm:t>
        <a:bodyPr/>
        <a:lstStyle/>
        <a:p>
          <a:r>
            <a:rPr lang="he-IL" b="1" dirty="0">
              <a:solidFill>
                <a:schemeClr val="bg1"/>
              </a:solidFill>
            </a:rPr>
            <a:t>גירוי חזק במוח </a:t>
          </a:r>
          <a:endParaRPr lang="en-US" b="1" dirty="0">
            <a:solidFill>
              <a:schemeClr val="bg1"/>
            </a:solidFill>
          </a:endParaRPr>
        </a:p>
      </dgm:t>
    </dgm:pt>
    <dgm:pt modelId="{A30D869E-8D3E-4E03-BF5A-3AEE9447B00A}" type="parTrans" cxnId="{3227F2D2-2E75-467C-B192-EECBD88951C3}">
      <dgm:prSet/>
      <dgm:spPr/>
      <dgm:t>
        <a:bodyPr/>
        <a:lstStyle/>
        <a:p>
          <a:endParaRPr lang="en-US" b="1">
            <a:solidFill>
              <a:schemeClr val="bg1"/>
            </a:solidFill>
          </a:endParaRPr>
        </a:p>
      </dgm:t>
    </dgm:pt>
    <dgm:pt modelId="{EDA13EB1-F2DA-47BD-8965-AB0E41E1D978}" type="sibTrans" cxnId="{3227F2D2-2E75-467C-B192-EECBD88951C3}">
      <dgm:prSet/>
      <dgm:spPr/>
      <dgm:t>
        <a:bodyPr/>
        <a:lstStyle/>
        <a:p>
          <a:endParaRPr lang="en-US" b="1">
            <a:solidFill>
              <a:schemeClr val="bg1"/>
            </a:solidFill>
          </a:endParaRPr>
        </a:p>
      </dgm:t>
    </dgm:pt>
    <dgm:pt modelId="{9CEDFB10-5074-4A39-BF02-CF4CE1D72014}">
      <dgm:prSet phldrT="[טקסט]"/>
      <dgm:spPr/>
      <dgm:t>
        <a:bodyPr/>
        <a:lstStyle/>
        <a:p>
          <a:r>
            <a:rPr lang="he-IL" b="1" dirty="0">
              <a:solidFill>
                <a:schemeClr val="bg1"/>
              </a:solidFill>
            </a:rPr>
            <a:t>פקודה לסרעפת ושרירי בית החזה לעכב את הנשימה</a:t>
          </a:r>
          <a:endParaRPr lang="en-US" b="1" dirty="0">
            <a:solidFill>
              <a:schemeClr val="bg1"/>
            </a:solidFill>
          </a:endParaRPr>
        </a:p>
      </dgm:t>
    </dgm:pt>
    <dgm:pt modelId="{CBE236C3-DE76-4669-B4F8-016FC19CA558}" type="parTrans" cxnId="{86263CCD-F07D-4ACE-AF92-00258BF813D6}">
      <dgm:prSet/>
      <dgm:spPr/>
      <dgm:t>
        <a:bodyPr/>
        <a:lstStyle/>
        <a:p>
          <a:endParaRPr lang="en-US" b="1">
            <a:solidFill>
              <a:schemeClr val="bg1"/>
            </a:solidFill>
          </a:endParaRPr>
        </a:p>
      </dgm:t>
    </dgm:pt>
    <dgm:pt modelId="{2063CC33-B067-4BBF-A6A1-20C0ACEC9633}" type="sibTrans" cxnId="{86263CCD-F07D-4ACE-AF92-00258BF813D6}">
      <dgm:prSet/>
      <dgm:spPr/>
      <dgm:t>
        <a:bodyPr/>
        <a:lstStyle/>
        <a:p>
          <a:endParaRPr lang="en-US" b="1">
            <a:solidFill>
              <a:schemeClr val="bg1"/>
            </a:solidFill>
          </a:endParaRPr>
        </a:p>
      </dgm:t>
    </dgm:pt>
    <dgm:pt modelId="{74995F03-48F7-41FE-99DC-3C95076129C7}" type="pres">
      <dgm:prSet presAssocID="{A7AD8BCE-62A9-4A2A-8F7E-5063C244102E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he-IL"/>
        </a:p>
      </dgm:t>
    </dgm:pt>
    <dgm:pt modelId="{08A814F4-BA46-4951-ACC3-A62C126D1D73}" type="pres">
      <dgm:prSet presAssocID="{3F5E530A-7A05-46C0-9ADC-FAA23A914521}" presName="node" presStyleLbl="node1" presStyleIdx="0" presStyleCnt="3" custLinFactNeighborX="1727" custLinFactNeighborY="-97853">
        <dgm:presLayoutVars>
          <dgm:bulletEnabled val="1"/>
        </dgm:presLayoutVars>
      </dgm:prSet>
      <dgm:spPr/>
      <dgm:t>
        <a:bodyPr/>
        <a:lstStyle/>
        <a:p>
          <a:pPr rtl="1"/>
          <a:endParaRPr lang="he-IL"/>
        </a:p>
      </dgm:t>
    </dgm:pt>
    <dgm:pt modelId="{355368D1-B247-4135-B04B-BE9E629C8EF2}" type="pres">
      <dgm:prSet presAssocID="{A4C0553B-BD37-4BA7-B1C7-3CE40E61418F}" presName="sibTrans" presStyleLbl="sibTrans2D1" presStyleIdx="0" presStyleCnt="2"/>
      <dgm:spPr/>
      <dgm:t>
        <a:bodyPr/>
        <a:lstStyle/>
        <a:p>
          <a:pPr rtl="1"/>
          <a:endParaRPr lang="he-IL"/>
        </a:p>
      </dgm:t>
    </dgm:pt>
    <dgm:pt modelId="{F7551272-6A54-4DF5-82A5-9C7E2F806B4B}" type="pres">
      <dgm:prSet presAssocID="{A4C0553B-BD37-4BA7-B1C7-3CE40E61418F}" presName="connectorText" presStyleLbl="sibTrans2D1" presStyleIdx="0" presStyleCnt="2"/>
      <dgm:spPr/>
      <dgm:t>
        <a:bodyPr/>
        <a:lstStyle/>
        <a:p>
          <a:pPr rtl="1"/>
          <a:endParaRPr lang="he-IL"/>
        </a:p>
      </dgm:t>
    </dgm:pt>
    <dgm:pt modelId="{6DA33588-1B2B-4978-9105-F2B340132077}" type="pres">
      <dgm:prSet presAssocID="{2E040997-79DE-475A-AC1F-4EABF3FAC43E}" presName="node" presStyleLbl="node1" presStyleIdx="1" presStyleCnt="3" custLinFactNeighborX="1727" custLinFactNeighborY="-97853">
        <dgm:presLayoutVars>
          <dgm:bulletEnabled val="1"/>
        </dgm:presLayoutVars>
      </dgm:prSet>
      <dgm:spPr/>
      <dgm:t>
        <a:bodyPr/>
        <a:lstStyle/>
        <a:p>
          <a:pPr rtl="1"/>
          <a:endParaRPr lang="he-IL"/>
        </a:p>
      </dgm:t>
    </dgm:pt>
    <dgm:pt modelId="{22D7D514-C00E-4D54-9AC5-532CA40C2B5C}" type="pres">
      <dgm:prSet presAssocID="{EDA13EB1-F2DA-47BD-8965-AB0E41E1D978}" presName="sibTrans" presStyleLbl="sibTrans2D1" presStyleIdx="1" presStyleCnt="2"/>
      <dgm:spPr/>
      <dgm:t>
        <a:bodyPr/>
        <a:lstStyle/>
        <a:p>
          <a:pPr rtl="1"/>
          <a:endParaRPr lang="he-IL"/>
        </a:p>
      </dgm:t>
    </dgm:pt>
    <dgm:pt modelId="{863E06B6-D801-4228-ABE2-2651F9DD78D5}" type="pres">
      <dgm:prSet presAssocID="{EDA13EB1-F2DA-47BD-8965-AB0E41E1D978}" presName="connectorText" presStyleLbl="sibTrans2D1" presStyleIdx="1" presStyleCnt="2"/>
      <dgm:spPr/>
      <dgm:t>
        <a:bodyPr/>
        <a:lstStyle/>
        <a:p>
          <a:pPr rtl="1"/>
          <a:endParaRPr lang="he-IL"/>
        </a:p>
      </dgm:t>
    </dgm:pt>
    <dgm:pt modelId="{68F63952-BFE9-4050-9F61-1CC9AE8095EC}" type="pres">
      <dgm:prSet presAssocID="{9CEDFB10-5074-4A39-BF02-CF4CE1D72014}" presName="node" presStyleLbl="node1" presStyleIdx="2" presStyleCnt="3" custLinFactNeighborX="1727" custLinFactNeighborY="-97853">
        <dgm:presLayoutVars>
          <dgm:bulletEnabled val="1"/>
        </dgm:presLayoutVars>
      </dgm:prSet>
      <dgm:spPr/>
      <dgm:t>
        <a:bodyPr/>
        <a:lstStyle/>
        <a:p>
          <a:pPr rtl="1"/>
          <a:endParaRPr lang="he-IL"/>
        </a:p>
      </dgm:t>
    </dgm:pt>
  </dgm:ptLst>
  <dgm:cxnLst>
    <dgm:cxn modelId="{2B485BF0-C111-46A5-A401-BED9A19B0AB8}" type="presOf" srcId="{A4C0553B-BD37-4BA7-B1C7-3CE40E61418F}" destId="{F7551272-6A54-4DF5-82A5-9C7E2F806B4B}" srcOrd="1" destOrd="0" presId="urn:microsoft.com/office/officeart/2005/8/layout/process1"/>
    <dgm:cxn modelId="{2537E5C5-1C23-4F41-A937-D7ADF4629A5C}" type="presOf" srcId="{EDA13EB1-F2DA-47BD-8965-AB0E41E1D978}" destId="{22D7D514-C00E-4D54-9AC5-532CA40C2B5C}" srcOrd="0" destOrd="0" presId="urn:microsoft.com/office/officeart/2005/8/layout/process1"/>
    <dgm:cxn modelId="{7EB6F254-7677-4FC2-9678-9C8EEFC0379D}" type="presOf" srcId="{EDA13EB1-F2DA-47BD-8965-AB0E41E1D978}" destId="{863E06B6-D801-4228-ABE2-2651F9DD78D5}" srcOrd="1" destOrd="0" presId="urn:microsoft.com/office/officeart/2005/8/layout/process1"/>
    <dgm:cxn modelId="{2A8C0D71-7EAA-487D-8132-8D6D91187F55}" srcId="{A7AD8BCE-62A9-4A2A-8F7E-5063C244102E}" destId="{3F5E530A-7A05-46C0-9ADC-FAA23A914521}" srcOrd="0" destOrd="0" parTransId="{724A1798-A248-4033-ACEB-EB7E2BFD0F94}" sibTransId="{A4C0553B-BD37-4BA7-B1C7-3CE40E61418F}"/>
    <dgm:cxn modelId="{6A45841D-7E39-4BA9-974B-DE14AAC4E9BD}" type="presOf" srcId="{A4C0553B-BD37-4BA7-B1C7-3CE40E61418F}" destId="{355368D1-B247-4135-B04B-BE9E629C8EF2}" srcOrd="0" destOrd="0" presId="urn:microsoft.com/office/officeart/2005/8/layout/process1"/>
    <dgm:cxn modelId="{5C794E7C-7F05-461C-86F8-93922B7D918D}" type="presOf" srcId="{A7AD8BCE-62A9-4A2A-8F7E-5063C244102E}" destId="{74995F03-48F7-41FE-99DC-3C95076129C7}" srcOrd="0" destOrd="0" presId="urn:microsoft.com/office/officeart/2005/8/layout/process1"/>
    <dgm:cxn modelId="{9253FBEF-120B-4AFA-BD3D-5D292DABB42F}" type="presOf" srcId="{2E040997-79DE-475A-AC1F-4EABF3FAC43E}" destId="{6DA33588-1B2B-4978-9105-F2B340132077}" srcOrd="0" destOrd="0" presId="urn:microsoft.com/office/officeart/2005/8/layout/process1"/>
    <dgm:cxn modelId="{86263CCD-F07D-4ACE-AF92-00258BF813D6}" srcId="{A7AD8BCE-62A9-4A2A-8F7E-5063C244102E}" destId="{9CEDFB10-5074-4A39-BF02-CF4CE1D72014}" srcOrd="2" destOrd="0" parTransId="{CBE236C3-DE76-4669-B4F8-016FC19CA558}" sibTransId="{2063CC33-B067-4BBF-A6A1-20C0ACEC9633}"/>
    <dgm:cxn modelId="{5894EC33-1C4B-47B0-ACA2-B13BC3A0A02A}" type="presOf" srcId="{9CEDFB10-5074-4A39-BF02-CF4CE1D72014}" destId="{68F63952-BFE9-4050-9F61-1CC9AE8095EC}" srcOrd="0" destOrd="0" presId="urn:microsoft.com/office/officeart/2005/8/layout/process1"/>
    <dgm:cxn modelId="{C53B13FF-D4DE-4F94-BD17-6B3CB0D0A97B}" type="presOf" srcId="{3F5E530A-7A05-46C0-9ADC-FAA23A914521}" destId="{08A814F4-BA46-4951-ACC3-A62C126D1D73}" srcOrd="0" destOrd="0" presId="urn:microsoft.com/office/officeart/2005/8/layout/process1"/>
    <dgm:cxn modelId="{3227F2D2-2E75-467C-B192-EECBD88951C3}" srcId="{A7AD8BCE-62A9-4A2A-8F7E-5063C244102E}" destId="{2E040997-79DE-475A-AC1F-4EABF3FAC43E}" srcOrd="1" destOrd="0" parTransId="{A30D869E-8D3E-4E03-BF5A-3AEE9447B00A}" sibTransId="{EDA13EB1-F2DA-47BD-8965-AB0E41E1D978}"/>
    <dgm:cxn modelId="{72170224-34FA-4880-B5F9-2CBDD3FC551A}" type="presParOf" srcId="{74995F03-48F7-41FE-99DC-3C95076129C7}" destId="{08A814F4-BA46-4951-ACC3-A62C126D1D73}" srcOrd="0" destOrd="0" presId="urn:microsoft.com/office/officeart/2005/8/layout/process1"/>
    <dgm:cxn modelId="{BBF6BCC6-477E-48D8-81ED-2951BAA53ACF}" type="presParOf" srcId="{74995F03-48F7-41FE-99DC-3C95076129C7}" destId="{355368D1-B247-4135-B04B-BE9E629C8EF2}" srcOrd="1" destOrd="0" presId="urn:microsoft.com/office/officeart/2005/8/layout/process1"/>
    <dgm:cxn modelId="{880A9E13-CD53-4AE2-9FC7-C257B57DE5D9}" type="presParOf" srcId="{355368D1-B247-4135-B04B-BE9E629C8EF2}" destId="{F7551272-6A54-4DF5-82A5-9C7E2F806B4B}" srcOrd="0" destOrd="0" presId="urn:microsoft.com/office/officeart/2005/8/layout/process1"/>
    <dgm:cxn modelId="{178803D1-E324-4A53-8310-A19D66787684}" type="presParOf" srcId="{74995F03-48F7-41FE-99DC-3C95076129C7}" destId="{6DA33588-1B2B-4978-9105-F2B340132077}" srcOrd="2" destOrd="0" presId="urn:microsoft.com/office/officeart/2005/8/layout/process1"/>
    <dgm:cxn modelId="{C494E25F-536D-4184-BA46-8D1D66F52DE4}" type="presParOf" srcId="{74995F03-48F7-41FE-99DC-3C95076129C7}" destId="{22D7D514-C00E-4D54-9AC5-532CA40C2B5C}" srcOrd="3" destOrd="0" presId="urn:microsoft.com/office/officeart/2005/8/layout/process1"/>
    <dgm:cxn modelId="{61CFF945-5480-4E21-935E-EBD616372642}" type="presParOf" srcId="{22D7D514-C00E-4D54-9AC5-532CA40C2B5C}" destId="{863E06B6-D801-4228-ABE2-2651F9DD78D5}" srcOrd="0" destOrd="0" presId="urn:microsoft.com/office/officeart/2005/8/layout/process1"/>
    <dgm:cxn modelId="{0230EEB9-E14B-4C00-A4DF-D637DA1DD658}" type="presParOf" srcId="{74995F03-48F7-41FE-99DC-3C95076129C7}" destId="{68F63952-BFE9-4050-9F61-1CC9AE8095EC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8A814F4-BA46-4951-ACC3-A62C126D1D73}">
      <dsp:nvSpPr>
        <dsp:cNvPr id="0" name=""/>
        <dsp:cNvSpPr/>
      </dsp:nvSpPr>
      <dsp:spPr>
        <a:xfrm>
          <a:off x="22564" y="0"/>
          <a:ext cx="2200620" cy="1320372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e-IL" sz="2000" b="1" kern="1200" dirty="0">
              <a:solidFill>
                <a:schemeClr val="bg1"/>
              </a:solidFill>
            </a:rPr>
            <a:t>ריכוז </a:t>
          </a:r>
          <a:r>
            <a:rPr lang="he-IL" sz="2000" b="1" kern="1200" dirty="0" err="1">
              <a:solidFill>
                <a:schemeClr val="bg1"/>
              </a:solidFill>
            </a:rPr>
            <a:t>פד"ח</a:t>
          </a:r>
          <a:r>
            <a:rPr lang="he-IL" sz="2000" b="1" kern="1200" dirty="0">
              <a:solidFill>
                <a:schemeClr val="bg1"/>
              </a:solidFill>
            </a:rPr>
            <a:t> בדם עולה מעל סף מסוים</a:t>
          </a:r>
          <a:endParaRPr lang="en-US" sz="2000" b="1" kern="1200" dirty="0">
            <a:solidFill>
              <a:schemeClr val="bg1"/>
            </a:solidFill>
          </a:endParaRPr>
        </a:p>
      </dsp:txBody>
      <dsp:txXfrm>
        <a:off x="61236" y="38672"/>
        <a:ext cx="2123276" cy="1243028"/>
      </dsp:txXfrm>
    </dsp:sp>
    <dsp:sp modelId="{355368D1-B247-4135-B04B-BE9E629C8EF2}">
      <dsp:nvSpPr>
        <dsp:cNvPr id="0" name=""/>
        <dsp:cNvSpPr/>
      </dsp:nvSpPr>
      <dsp:spPr>
        <a:xfrm>
          <a:off x="2443247" y="387309"/>
          <a:ext cx="466531" cy="545753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600" b="1" kern="1200">
            <a:solidFill>
              <a:schemeClr val="bg1"/>
            </a:solidFill>
          </a:endParaRPr>
        </a:p>
      </dsp:txBody>
      <dsp:txXfrm>
        <a:off x="2443247" y="496460"/>
        <a:ext cx="326572" cy="327451"/>
      </dsp:txXfrm>
    </dsp:sp>
    <dsp:sp modelId="{6DA33588-1B2B-4978-9105-F2B340132077}">
      <dsp:nvSpPr>
        <dsp:cNvPr id="0" name=""/>
        <dsp:cNvSpPr/>
      </dsp:nvSpPr>
      <dsp:spPr>
        <a:xfrm>
          <a:off x="3103433" y="0"/>
          <a:ext cx="2200620" cy="1320372"/>
        </a:xfrm>
        <a:prstGeom prst="roundRect">
          <a:avLst>
            <a:gd name="adj" fmla="val 10000"/>
          </a:avLst>
        </a:prstGeom>
        <a:solidFill>
          <a:schemeClr val="accent4">
            <a:hueOff val="-442704"/>
            <a:satOff val="31273"/>
            <a:lumOff val="8824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e-IL" sz="2000" b="1" kern="1200" dirty="0">
              <a:solidFill>
                <a:schemeClr val="bg1"/>
              </a:solidFill>
            </a:rPr>
            <a:t>גירוי חזק במוח </a:t>
          </a:r>
          <a:endParaRPr lang="en-US" sz="2000" b="1" kern="1200" dirty="0">
            <a:solidFill>
              <a:schemeClr val="bg1"/>
            </a:solidFill>
          </a:endParaRPr>
        </a:p>
      </dsp:txBody>
      <dsp:txXfrm>
        <a:off x="3142105" y="38672"/>
        <a:ext cx="2123276" cy="1243028"/>
      </dsp:txXfrm>
    </dsp:sp>
    <dsp:sp modelId="{22D7D514-C00E-4D54-9AC5-532CA40C2B5C}">
      <dsp:nvSpPr>
        <dsp:cNvPr id="0" name=""/>
        <dsp:cNvSpPr/>
      </dsp:nvSpPr>
      <dsp:spPr>
        <a:xfrm>
          <a:off x="5522156" y="387309"/>
          <a:ext cx="462376" cy="545753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-885408"/>
            <a:satOff val="62547"/>
            <a:lumOff val="17647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600" b="1" kern="1200">
            <a:solidFill>
              <a:schemeClr val="bg1"/>
            </a:solidFill>
          </a:endParaRPr>
        </a:p>
      </dsp:txBody>
      <dsp:txXfrm>
        <a:off x="5522156" y="496460"/>
        <a:ext cx="323663" cy="327451"/>
      </dsp:txXfrm>
    </dsp:sp>
    <dsp:sp modelId="{68F63952-BFE9-4050-9F61-1CC9AE8095EC}">
      <dsp:nvSpPr>
        <dsp:cNvPr id="0" name=""/>
        <dsp:cNvSpPr/>
      </dsp:nvSpPr>
      <dsp:spPr>
        <a:xfrm>
          <a:off x="6176463" y="0"/>
          <a:ext cx="2200620" cy="1320372"/>
        </a:xfrm>
        <a:prstGeom prst="roundRect">
          <a:avLst>
            <a:gd name="adj" fmla="val 10000"/>
          </a:avLst>
        </a:prstGeom>
        <a:solidFill>
          <a:schemeClr val="accent4">
            <a:hueOff val="-885408"/>
            <a:satOff val="62547"/>
            <a:lumOff val="17647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e-IL" sz="2000" b="1" kern="1200" dirty="0">
              <a:solidFill>
                <a:schemeClr val="bg1"/>
              </a:solidFill>
            </a:rPr>
            <a:t>פקודה לסרעפת ושרירי בית החזה להגביר נשימה</a:t>
          </a:r>
          <a:endParaRPr lang="en-US" sz="2000" b="1" kern="1200" dirty="0">
            <a:solidFill>
              <a:schemeClr val="bg1"/>
            </a:solidFill>
          </a:endParaRPr>
        </a:p>
      </dsp:txBody>
      <dsp:txXfrm>
        <a:off x="6215135" y="38672"/>
        <a:ext cx="2123276" cy="124302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8A814F4-BA46-4951-ACC3-A62C126D1D73}">
      <dsp:nvSpPr>
        <dsp:cNvPr id="0" name=""/>
        <dsp:cNvSpPr/>
      </dsp:nvSpPr>
      <dsp:spPr>
        <a:xfrm>
          <a:off x="22564" y="0"/>
          <a:ext cx="2200620" cy="1320372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e-IL" sz="2000" b="1" kern="1200" dirty="0">
              <a:solidFill>
                <a:schemeClr val="bg1"/>
              </a:solidFill>
            </a:rPr>
            <a:t>ריכוז </a:t>
          </a:r>
          <a:r>
            <a:rPr lang="he-IL" sz="2000" b="1" kern="1200" dirty="0" err="1">
              <a:solidFill>
                <a:schemeClr val="bg1"/>
              </a:solidFill>
            </a:rPr>
            <a:t>פד"ח</a:t>
          </a:r>
          <a:r>
            <a:rPr lang="he-IL" sz="2000" b="1" kern="1200" dirty="0">
              <a:solidFill>
                <a:schemeClr val="bg1"/>
              </a:solidFill>
            </a:rPr>
            <a:t> יורד מתחת לסף מסוים</a:t>
          </a:r>
          <a:endParaRPr lang="en-US" sz="2000" b="1" kern="1200" dirty="0">
            <a:solidFill>
              <a:schemeClr val="bg1"/>
            </a:solidFill>
          </a:endParaRPr>
        </a:p>
      </dsp:txBody>
      <dsp:txXfrm>
        <a:off x="61236" y="38672"/>
        <a:ext cx="2123276" cy="1243028"/>
      </dsp:txXfrm>
    </dsp:sp>
    <dsp:sp modelId="{355368D1-B247-4135-B04B-BE9E629C8EF2}">
      <dsp:nvSpPr>
        <dsp:cNvPr id="0" name=""/>
        <dsp:cNvSpPr/>
      </dsp:nvSpPr>
      <dsp:spPr>
        <a:xfrm>
          <a:off x="2443247" y="387309"/>
          <a:ext cx="466531" cy="545753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600" b="1" kern="1200">
            <a:solidFill>
              <a:schemeClr val="bg1"/>
            </a:solidFill>
          </a:endParaRPr>
        </a:p>
      </dsp:txBody>
      <dsp:txXfrm>
        <a:off x="2443247" y="496460"/>
        <a:ext cx="326572" cy="327451"/>
      </dsp:txXfrm>
    </dsp:sp>
    <dsp:sp modelId="{6DA33588-1B2B-4978-9105-F2B340132077}">
      <dsp:nvSpPr>
        <dsp:cNvPr id="0" name=""/>
        <dsp:cNvSpPr/>
      </dsp:nvSpPr>
      <dsp:spPr>
        <a:xfrm>
          <a:off x="3103433" y="0"/>
          <a:ext cx="2200620" cy="1320372"/>
        </a:xfrm>
        <a:prstGeom prst="roundRect">
          <a:avLst>
            <a:gd name="adj" fmla="val 10000"/>
          </a:avLst>
        </a:prstGeom>
        <a:solidFill>
          <a:schemeClr val="accent2">
            <a:hueOff val="814286"/>
            <a:satOff val="-24391"/>
            <a:lumOff val="5294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e-IL" sz="2000" b="1" kern="1200" dirty="0">
              <a:solidFill>
                <a:schemeClr val="bg1"/>
              </a:solidFill>
            </a:rPr>
            <a:t>גירוי חזק במוח </a:t>
          </a:r>
          <a:endParaRPr lang="en-US" sz="2000" b="1" kern="1200" dirty="0">
            <a:solidFill>
              <a:schemeClr val="bg1"/>
            </a:solidFill>
          </a:endParaRPr>
        </a:p>
      </dsp:txBody>
      <dsp:txXfrm>
        <a:off x="3142105" y="38672"/>
        <a:ext cx="2123276" cy="1243028"/>
      </dsp:txXfrm>
    </dsp:sp>
    <dsp:sp modelId="{22D7D514-C00E-4D54-9AC5-532CA40C2B5C}">
      <dsp:nvSpPr>
        <dsp:cNvPr id="0" name=""/>
        <dsp:cNvSpPr/>
      </dsp:nvSpPr>
      <dsp:spPr>
        <a:xfrm>
          <a:off x="5522156" y="387309"/>
          <a:ext cx="462376" cy="545753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1628573"/>
            <a:satOff val="-48781"/>
            <a:lumOff val="10588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600" b="1" kern="1200">
            <a:solidFill>
              <a:schemeClr val="bg1"/>
            </a:solidFill>
          </a:endParaRPr>
        </a:p>
      </dsp:txBody>
      <dsp:txXfrm>
        <a:off x="5522156" y="496460"/>
        <a:ext cx="323663" cy="327451"/>
      </dsp:txXfrm>
    </dsp:sp>
    <dsp:sp modelId="{68F63952-BFE9-4050-9F61-1CC9AE8095EC}">
      <dsp:nvSpPr>
        <dsp:cNvPr id="0" name=""/>
        <dsp:cNvSpPr/>
      </dsp:nvSpPr>
      <dsp:spPr>
        <a:xfrm>
          <a:off x="6176463" y="0"/>
          <a:ext cx="2200620" cy="1320372"/>
        </a:xfrm>
        <a:prstGeom prst="roundRect">
          <a:avLst>
            <a:gd name="adj" fmla="val 10000"/>
          </a:avLst>
        </a:prstGeom>
        <a:solidFill>
          <a:schemeClr val="accent2">
            <a:hueOff val="1628573"/>
            <a:satOff val="-48781"/>
            <a:lumOff val="10588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e-IL" sz="2000" b="1" kern="1200" dirty="0">
              <a:solidFill>
                <a:schemeClr val="bg1"/>
              </a:solidFill>
            </a:rPr>
            <a:t>פקודה לסרעפת ושרירי בית החזה לעכב את הנשימה</a:t>
          </a:r>
          <a:endParaRPr lang="en-US" sz="2000" b="1" kern="1200" dirty="0">
            <a:solidFill>
              <a:schemeClr val="bg1"/>
            </a:solidFill>
          </a:endParaRPr>
        </a:p>
      </dsp:txBody>
      <dsp:txXfrm>
        <a:off x="6215135" y="38672"/>
        <a:ext cx="2123276" cy="124302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שקופית כותר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761999"/>
            <a:ext cx="9141619" cy="5334001"/>
          </a:xfrm>
          <a:prstGeom prst="rect">
            <a:avLst/>
          </a:prstGeom>
          <a:solidFill>
            <a:schemeClr val="accent1"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70263" y="761999"/>
            <a:ext cx="2925318" cy="5334001"/>
          </a:xfrm>
          <a:prstGeom prst="rect">
            <a:avLst/>
          </a:prstGeom>
          <a:solidFill>
            <a:schemeClr val="accent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9848" y="1298448"/>
            <a:ext cx="7315200" cy="3255264"/>
          </a:xfrm>
        </p:spPr>
        <p:txBody>
          <a:bodyPr anchor="b">
            <a:normAutofit/>
          </a:bodyPr>
          <a:lstStyle>
            <a:lvl1pPr algn="l">
              <a:defRPr sz="5900" spc="-100" baseline="0">
                <a:solidFill>
                  <a:srgbClr val="FFFFFF"/>
                </a:solidFill>
              </a:defRPr>
            </a:lvl1pPr>
          </a:lstStyle>
          <a:p>
            <a:r>
              <a:rPr lang="he-IL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15" y="4670246"/>
            <a:ext cx="7315200" cy="914400"/>
          </a:xfrm>
        </p:spPr>
        <p:txBody>
          <a:bodyPr anchor="t">
            <a:normAutofit/>
          </a:bodyPr>
          <a:lstStyle>
            <a:lvl1pPr marL="0" indent="0" algn="l">
              <a:buNone/>
              <a:defRPr sz="2200" cap="none" spc="0" baseline="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he-IL"/>
              <a:t>לחץ כדי לערוך סגנון כותרת משנה של תבנית בסיס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9/23/2020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73222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כותרת וטקסט אנכ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9/23/2020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42244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כותרת אנכית וטקס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81000" y="990600"/>
            <a:ext cx="2819400" cy="4953000"/>
          </a:xfrm>
        </p:spPr>
        <p:txBody>
          <a:bodyPr vert="eaVert"/>
          <a:lstStyle/>
          <a:p>
            <a:r>
              <a:rPr lang="he-IL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67912" y="868680"/>
            <a:ext cx="7315200" cy="5120640"/>
          </a:xfrm>
        </p:spPr>
        <p:txBody>
          <a:bodyPr vert="eaVert" anchor="t"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9/23/2020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2991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כותרת ותוכ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9/23/2020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18159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כותרת מקטע עליונ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67912" y="1298448"/>
            <a:ext cx="7315200" cy="3255264"/>
          </a:xfrm>
        </p:spPr>
        <p:txBody>
          <a:bodyPr anchor="b">
            <a:normAutofit/>
          </a:bodyPr>
          <a:lstStyle>
            <a:lvl1pPr>
              <a:defRPr sz="5900" b="0" spc="-1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he-IL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0" y="4672584"/>
            <a:ext cx="7315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2200" cap="none" spc="0" baseline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9/23/2020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01322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שני תכני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67912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18120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9/23/2020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57469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השווא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7912" y="1023586"/>
            <a:ext cx="3474720" cy="8077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7912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818463" y="1023586"/>
            <a:ext cx="3474720" cy="813171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818463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9/23/2020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14674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כותרת בלב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9/23/2020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85399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רי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9/23/2020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73248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תוכן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he-IL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7912" y="868680"/>
            <a:ext cx="731520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4176"/>
            <a:ext cx="2834640" cy="232199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9/23/2020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85545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תמונה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he-IL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70644" y="767419"/>
            <a:ext cx="8115230" cy="5330952"/>
          </a:xfrm>
          <a:solidFill>
            <a:schemeClr val="bg1">
              <a:lumMod val="50000"/>
              <a:lumOff val="5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he-IL"/>
              <a:t>לחץ על הסמל כדי להוסיף תמונה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3008"/>
            <a:ext cx="2834640" cy="2322576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9/23/2020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499101" y="6356350"/>
            <a:ext cx="5911517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46528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58952"/>
            <a:ext cx="3443590" cy="5330952"/>
          </a:xfrm>
          <a:prstGeom prst="rect">
            <a:avLst/>
          </a:prstGeom>
          <a:solidFill>
            <a:schemeClr val="accent1"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e-IL"/>
              <a:t>לחץ כדי לערוך סגנון כותרת של תבנית בסיס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chemeClr val="accent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9268" y="864108"/>
            <a:ext cx="7315200" cy="51206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</a:lstStyle>
          <a:p>
            <a:fld id="{5586B75A-687E-405C-8A0B-8D00578BA2C3}" type="datetimeFigureOut">
              <a:rPr lang="en-US" smtClean="0"/>
              <a:pPr/>
              <a:t>9/23/2020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69268" y="6356350"/>
            <a:ext cx="5911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629182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spc="-60" baseline="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Font typeface="Wingdings 2" pitchFamily="18" charset="2"/>
        <a:buChar char=""/>
        <a:tabLst>
          <a:tab pos="1143000" algn="l"/>
        </a:tabLst>
        <a:defRPr sz="2000" kern="1200">
          <a:solidFill>
            <a:schemeClr val="bg2">
              <a:lumMod val="20000"/>
              <a:lumOff val="80000"/>
            </a:schemeClr>
          </a:solidFill>
          <a:latin typeface="+mn-lt"/>
          <a:ea typeface="+mn-ea"/>
          <a:cs typeface="+mn-cs"/>
        </a:defRPr>
      </a:lvl1pPr>
      <a:lvl2pPr marL="6858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tabLst>
          <a:tab pos="1143000" algn="l"/>
        </a:tabLst>
        <a:defRPr sz="1800" kern="1200">
          <a:solidFill>
            <a:schemeClr val="bg2">
              <a:lumMod val="20000"/>
              <a:lumOff val="80000"/>
            </a:schemeClr>
          </a:solidFill>
          <a:latin typeface="+mn-lt"/>
          <a:ea typeface="+mn-ea"/>
          <a:cs typeface="+mn-cs"/>
        </a:defRPr>
      </a:lvl2pPr>
      <a:lvl3pPr marL="11430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tabLst>
          <a:tab pos="1143000" algn="l"/>
        </a:tabLst>
        <a:defRPr sz="1600" kern="1200">
          <a:solidFill>
            <a:schemeClr val="bg2">
              <a:lumMod val="20000"/>
              <a:lumOff val="80000"/>
            </a:schemeClr>
          </a:solidFill>
          <a:latin typeface="+mn-lt"/>
          <a:ea typeface="+mn-ea"/>
          <a:cs typeface="+mn-cs"/>
        </a:defRPr>
      </a:lvl3pPr>
      <a:lvl4pPr marL="16002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tabLst>
          <a:tab pos="1143000" algn="l"/>
        </a:tabLst>
        <a:defRPr sz="1400" kern="1200">
          <a:solidFill>
            <a:schemeClr val="bg2">
              <a:lumMod val="20000"/>
              <a:lumOff val="80000"/>
            </a:schemeClr>
          </a:solidFill>
          <a:latin typeface="+mn-lt"/>
          <a:ea typeface="+mn-ea"/>
          <a:cs typeface="+mn-cs"/>
        </a:defRPr>
      </a:lvl4pPr>
      <a:lvl5pPr marL="20574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tabLst>
          <a:tab pos="1143000" algn="l"/>
        </a:tabLst>
        <a:defRPr sz="1400" kern="1200">
          <a:solidFill>
            <a:schemeClr val="bg2">
              <a:lumMod val="20000"/>
              <a:lumOff val="8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tabLst>
          <a:tab pos="1143000" algn="l"/>
        </a:tabLst>
        <a:defRPr sz="1400" kern="1200">
          <a:solidFill>
            <a:schemeClr val="bg2">
              <a:lumMod val="20000"/>
              <a:lumOff val="80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tabLst>
          <a:tab pos="1143000" algn="l"/>
        </a:tabLst>
        <a:defRPr sz="1400" kern="1200">
          <a:solidFill>
            <a:schemeClr val="bg2">
              <a:lumMod val="20000"/>
              <a:lumOff val="80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tabLst>
          <a:tab pos="1143000" algn="l"/>
        </a:tabLst>
        <a:defRPr sz="1400" kern="1200">
          <a:solidFill>
            <a:schemeClr val="bg2">
              <a:lumMod val="20000"/>
              <a:lumOff val="80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tabLst>
          <a:tab pos="1143000" algn="l"/>
        </a:tabLst>
        <a:defRPr sz="1400" kern="1200">
          <a:solidFill>
            <a:schemeClr val="bg2">
              <a:lumMod val="20000"/>
              <a:lumOff val="80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12" Type="http://schemas.openxmlformats.org/officeDocument/2006/relationships/image" Target="../media/image17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57F231E5-F402-49E1-82B4-C762909ED22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en-US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6F0BA12B-74D1-4DB1-9A3F-C9BA27B81512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 flipV="1">
            <a:off x="0" y="762000"/>
            <a:ext cx="4208489" cy="5334001"/>
          </a:xfrm>
          <a:custGeom>
            <a:avLst/>
            <a:gdLst>
              <a:gd name="connsiteX0" fmla="*/ 1015642 w 4208489"/>
              <a:gd name="connsiteY0" fmla="*/ 0 h 5334001"/>
              <a:gd name="connsiteX1" fmla="*/ 4208489 w 4208489"/>
              <a:gd name="connsiteY1" fmla="*/ 0 h 5334001"/>
              <a:gd name="connsiteX2" fmla="*/ 4208489 w 4208489"/>
              <a:gd name="connsiteY2" fmla="*/ 5334001 h 5334001"/>
              <a:gd name="connsiteX3" fmla="*/ 0 w 4208489"/>
              <a:gd name="connsiteY3" fmla="*/ 5334001 h 5334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08489" h="5334001">
                <a:moveTo>
                  <a:pt x="1015642" y="0"/>
                </a:moveTo>
                <a:lnTo>
                  <a:pt x="4208489" y="0"/>
                </a:lnTo>
                <a:lnTo>
                  <a:pt x="4208489" y="5334001"/>
                </a:lnTo>
                <a:lnTo>
                  <a:pt x="0" y="533400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515FCC40-AA93-4D3B-90D0-69BC824EAD4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 flipV="1">
            <a:off x="11190517" y="1056875"/>
            <a:ext cx="1001483" cy="4744251"/>
          </a:xfrm>
          <a:custGeom>
            <a:avLst/>
            <a:gdLst>
              <a:gd name="connsiteX0" fmla="*/ 0 w 1001483"/>
              <a:gd name="connsiteY0" fmla="*/ 0 h 4744251"/>
              <a:gd name="connsiteX1" fmla="*/ 1001483 w 1001483"/>
              <a:gd name="connsiteY1" fmla="*/ 0 h 4744251"/>
              <a:gd name="connsiteX2" fmla="*/ 0 w 1001483"/>
              <a:gd name="connsiteY2" fmla="*/ 4744251 h 47442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01483" h="4744251">
                <a:moveTo>
                  <a:pt x="0" y="0"/>
                </a:moveTo>
                <a:lnTo>
                  <a:pt x="1001483" y="0"/>
                </a:lnTo>
                <a:lnTo>
                  <a:pt x="0" y="474425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כותרת 1">
            <a:extLst>
              <a:ext uri="{FF2B5EF4-FFF2-40B4-BE49-F238E27FC236}">
                <a16:creationId xmlns:a16="http://schemas.microsoft.com/office/drawing/2014/main" id="{F3274574-3E7C-494D-8DA1-2F705B80EA6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84398" y="1298448"/>
            <a:ext cx="7315200" cy="3255264"/>
          </a:xfrm>
        </p:spPr>
        <p:txBody>
          <a:bodyPr>
            <a:normAutofit/>
          </a:bodyPr>
          <a:lstStyle/>
          <a:p>
            <a:pPr algn="ctr" rtl="1"/>
            <a:r>
              <a:rPr lang="he-IL" b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מערכת הנשימה בכלב</a:t>
            </a:r>
            <a:endParaRPr lang="en-US" b="1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כותרת משנה 2">
            <a:extLst>
              <a:ext uri="{FF2B5EF4-FFF2-40B4-BE49-F238E27FC236}">
                <a16:creationId xmlns:a16="http://schemas.microsoft.com/office/drawing/2014/main" id="{9C3BEB08-7EE9-434C-8281-E3B4B7A7179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84397" y="4670246"/>
            <a:ext cx="6714232" cy="914400"/>
          </a:xfrm>
        </p:spPr>
        <p:txBody>
          <a:bodyPr>
            <a:normAutofit/>
          </a:bodyPr>
          <a:lstStyle/>
          <a:p>
            <a:pPr algn="ctr" rtl="1"/>
            <a:r>
              <a:rPr lang="he-IL" b="1" dirty="0">
                <a:solidFill>
                  <a:schemeClr val="accent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קריסטינה שורץ</a:t>
            </a:r>
          </a:p>
          <a:p>
            <a:pPr algn="ctr" rtl="1"/>
            <a:r>
              <a:rPr lang="he-IL" b="1" dirty="0">
                <a:solidFill>
                  <a:schemeClr val="accent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קריית החינוך למדעים, רחובות</a:t>
            </a:r>
            <a:endParaRPr lang="en-US" b="1" dirty="0">
              <a:solidFill>
                <a:schemeClr val="accent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51799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5D039EA8-11E4-4E5F-94E1-FB8D8E5CFB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pPr algn="ctr" rtl="1"/>
            <a:r>
              <a:rPr lang="he-IL" sz="5400" b="1" dirty="0"/>
              <a:t>מרכיבים</a:t>
            </a:r>
            <a:br>
              <a:rPr lang="he-IL" sz="5400" b="1" dirty="0"/>
            </a:br>
            <a:r>
              <a:rPr lang="he-IL" sz="5400" b="1" dirty="0"/>
              <a:t>נאדיות</a:t>
            </a:r>
            <a:endParaRPr lang="en-US" sz="5400" b="1" dirty="0"/>
          </a:p>
        </p:txBody>
      </p:sp>
      <p:sp>
        <p:nvSpPr>
          <p:cNvPr id="3" name="מציין מיקום תוכן 2">
            <a:extLst>
              <a:ext uri="{FF2B5EF4-FFF2-40B4-BE49-F238E27FC236}">
                <a16:creationId xmlns:a16="http://schemas.microsoft.com/office/drawing/2014/main" id="{F1E5402F-2997-44E4-8678-FBC0722CED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17758" y="764498"/>
            <a:ext cx="8349522" cy="5220250"/>
          </a:xfrm>
        </p:spPr>
        <p:txBody>
          <a:bodyPr anchor="t">
            <a:normAutofit fontScale="62500" lnSpcReduction="20000"/>
          </a:bodyPr>
          <a:lstStyle/>
          <a:p>
            <a:pPr marL="0" indent="0" algn="r" rtl="1">
              <a:lnSpc>
                <a:spcPct val="150000"/>
              </a:lnSpc>
              <a:buNone/>
            </a:pPr>
            <a:r>
              <a:rPr lang="he-IL" sz="5400" b="1" dirty="0" err="1">
                <a:solidFill>
                  <a:schemeClr val="tx1"/>
                </a:solidFill>
              </a:rPr>
              <a:t>התרחבויות</a:t>
            </a:r>
            <a:r>
              <a:rPr lang="he-IL" sz="5400" b="1" dirty="0">
                <a:solidFill>
                  <a:schemeClr val="tx1"/>
                </a:solidFill>
              </a:rPr>
              <a:t> דמויות זקיקים קטנטנים וכדוריים. כל אחת מהן מלופפת בנימי דם. החמצן עובר דרך שכבות הנאדיות אל נימי הדם וכך נכנס לנוזל הדם. </a:t>
            </a:r>
          </a:p>
          <a:p>
            <a:pPr marL="0" indent="0" algn="r" rtl="1">
              <a:lnSpc>
                <a:spcPct val="150000"/>
              </a:lnSpc>
              <a:buNone/>
            </a:pPr>
            <a:r>
              <a:rPr lang="he-IL" sz="5400" b="1" dirty="0">
                <a:solidFill>
                  <a:schemeClr val="tx1"/>
                </a:solidFill>
              </a:rPr>
              <a:t>פחמן דו חמצני המגיע מתאי הגוף דרך נוזל הדם עובר מנימי הדם לנאדיות ויוצר החוצה מן הגוף.</a:t>
            </a:r>
          </a:p>
        </p:txBody>
      </p:sp>
      <p:pic>
        <p:nvPicPr>
          <p:cNvPr id="6146" name="Picture 2" descr="מערכת הנשימה מוסא">
            <a:extLst>
              <a:ext uri="{FF2B5EF4-FFF2-40B4-BE49-F238E27FC236}">
                <a16:creationId xmlns:a16="http://schemas.microsoft.com/office/drawing/2014/main" id="{B7A903BE-E9A2-45C3-9AB8-F872DB9F5CD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56" t="20383" r="17502" b="8998"/>
          <a:stretch/>
        </p:blipFill>
        <p:spPr bwMode="auto">
          <a:xfrm>
            <a:off x="1" y="3175904"/>
            <a:ext cx="3417758" cy="29175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4176307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80F2E12E-71AB-4C63-BA12-9C1E589C43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pPr algn="ctr" rtl="1"/>
            <a:r>
              <a:rPr lang="he-IL" sz="6000" b="1" dirty="0"/>
              <a:t>מכניזם נשימה</a:t>
            </a:r>
            <a:endParaRPr lang="en-US" sz="6000" b="1" dirty="0"/>
          </a:p>
        </p:txBody>
      </p:sp>
      <p:sp>
        <p:nvSpPr>
          <p:cNvPr id="3" name="מציין מיקום תוכן 2">
            <a:extLst>
              <a:ext uri="{FF2B5EF4-FFF2-40B4-BE49-F238E27FC236}">
                <a16:creationId xmlns:a16="http://schemas.microsoft.com/office/drawing/2014/main" id="{72E9972D-85E5-40B0-AA6A-027338D0AA3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marL="0" indent="0" algn="r" rtl="1">
              <a:buNone/>
            </a:pPr>
            <a:r>
              <a:rPr lang="he-IL" sz="3600" b="1" u="sng" dirty="0">
                <a:solidFill>
                  <a:schemeClr val="tx1"/>
                </a:solidFill>
              </a:rPr>
              <a:t>שאיפה:</a:t>
            </a:r>
          </a:p>
          <a:p>
            <a:pPr marL="0" indent="0" algn="r" rtl="1">
              <a:buNone/>
            </a:pPr>
            <a:endParaRPr lang="he-IL" dirty="0"/>
          </a:p>
          <a:p>
            <a:pPr marL="0" indent="0" algn="r" rtl="1">
              <a:buNone/>
            </a:pPr>
            <a:endParaRPr lang="he-IL" dirty="0"/>
          </a:p>
          <a:p>
            <a:pPr marL="0" indent="0" algn="r" rtl="1">
              <a:buNone/>
            </a:pPr>
            <a:endParaRPr lang="he-IL" dirty="0"/>
          </a:p>
          <a:p>
            <a:pPr marL="0" indent="0" algn="r" rtl="1">
              <a:buNone/>
            </a:pPr>
            <a:endParaRPr lang="he-IL" dirty="0"/>
          </a:p>
          <a:p>
            <a:pPr marL="0" indent="0" algn="r" rtl="1">
              <a:buNone/>
            </a:pPr>
            <a:endParaRPr lang="he-IL" dirty="0"/>
          </a:p>
          <a:p>
            <a:pPr marL="0" indent="0" algn="r" rtl="1">
              <a:buNone/>
            </a:pPr>
            <a:r>
              <a:rPr lang="he-IL" sz="3600" b="1" u="sng" dirty="0">
                <a:solidFill>
                  <a:schemeClr val="tx1"/>
                </a:solidFill>
              </a:rPr>
              <a:t>נשיפה:</a:t>
            </a:r>
          </a:p>
          <a:p>
            <a:pPr marL="0" indent="0" algn="r" rtl="1">
              <a:buNone/>
            </a:pPr>
            <a:endParaRPr lang="en-US" dirty="0"/>
          </a:p>
        </p:txBody>
      </p:sp>
      <p:grpSp>
        <p:nvGrpSpPr>
          <p:cNvPr id="4" name="קבוצה 3">
            <a:extLst>
              <a:ext uri="{FF2B5EF4-FFF2-40B4-BE49-F238E27FC236}">
                <a16:creationId xmlns:a16="http://schemas.microsoft.com/office/drawing/2014/main" id="{DFCDCFE7-1424-4547-B1B3-F9DDF7A57523}"/>
              </a:ext>
            </a:extLst>
          </p:cNvPr>
          <p:cNvGrpSpPr/>
          <p:nvPr/>
        </p:nvGrpSpPr>
        <p:grpSpPr>
          <a:xfrm>
            <a:off x="3510116" y="1753202"/>
            <a:ext cx="8153920" cy="1626979"/>
            <a:chOff x="2880360" y="0"/>
            <a:chExt cx="4122420" cy="922020"/>
          </a:xfrm>
          <a:solidFill>
            <a:srgbClr val="FFC00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5" name="מלבן: פינות מעוגלות 4">
              <a:extLst>
                <a:ext uri="{FF2B5EF4-FFF2-40B4-BE49-F238E27FC236}">
                  <a16:creationId xmlns:a16="http://schemas.microsoft.com/office/drawing/2014/main" id="{6D47E149-913E-4031-9769-5E047EC062C4}"/>
                </a:ext>
              </a:extLst>
            </p:cNvPr>
            <p:cNvSpPr/>
            <p:nvPr/>
          </p:nvSpPr>
          <p:spPr>
            <a:xfrm>
              <a:off x="6263640" y="0"/>
              <a:ext cx="739140" cy="891540"/>
            </a:xfrm>
            <a:prstGeom prst="roundRect">
              <a:avLst/>
            </a:prstGeom>
            <a:grpFill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algn="ctr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he-IL" b="1" dirty="0">
                  <a:solidFill>
                    <a:srgbClr val="000000"/>
                  </a:solidFill>
                  <a:effectLst/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התרחבות בית החזה</a:t>
              </a:r>
              <a:endParaRPr lang="en-US" sz="2800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6" name="מלבן: פינות מעוגלות 5">
              <a:extLst>
                <a:ext uri="{FF2B5EF4-FFF2-40B4-BE49-F238E27FC236}">
                  <a16:creationId xmlns:a16="http://schemas.microsoft.com/office/drawing/2014/main" id="{69005CEF-C6A1-4A40-AE0D-FF45B83A9565}"/>
                </a:ext>
              </a:extLst>
            </p:cNvPr>
            <p:cNvSpPr/>
            <p:nvPr/>
          </p:nvSpPr>
          <p:spPr>
            <a:xfrm>
              <a:off x="5227320" y="22860"/>
              <a:ext cx="762000" cy="883920"/>
            </a:xfrm>
            <a:prstGeom prst="roundRect">
              <a:avLst/>
            </a:prstGeom>
            <a:grpFill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algn="ctr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he-IL" b="1" dirty="0">
                  <a:solidFill>
                    <a:srgbClr val="000000"/>
                  </a:solidFill>
                  <a:effectLst/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התרחבות הריאות</a:t>
              </a:r>
              <a:endParaRPr lang="en-US" sz="2800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7" name="מלבן: פינות מעוגלות 6">
              <a:extLst>
                <a:ext uri="{FF2B5EF4-FFF2-40B4-BE49-F238E27FC236}">
                  <a16:creationId xmlns:a16="http://schemas.microsoft.com/office/drawing/2014/main" id="{015FB686-E0C4-4C98-A3F9-CDED9C7DCB07}"/>
                </a:ext>
              </a:extLst>
            </p:cNvPr>
            <p:cNvSpPr/>
            <p:nvPr/>
          </p:nvSpPr>
          <p:spPr>
            <a:xfrm>
              <a:off x="4061460" y="30480"/>
              <a:ext cx="883920" cy="891540"/>
            </a:xfrm>
            <a:prstGeom prst="roundRect">
              <a:avLst/>
            </a:prstGeom>
            <a:grpFill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algn="ctr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he-IL" b="1">
                  <a:solidFill>
                    <a:srgbClr val="000000"/>
                  </a:solidFill>
                  <a:effectLst/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לחץ האויר בריאות קטן</a:t>
              </a:r>
              <a:endParaRPr lang="en-US" sz="280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8" name="מלבן: פינות מעוגלות 7">
              <a:extLst>
                <a:ext uri="{FF2B5EF4-FFF2-40B4-BE49-F238E27FC236}">
                  <a16:creationId xmlns:a16="http://schemas.microsoft.com/office/drawing/2014/main" id="{4E688195-1E33-4FBB-94E4-50ED31115150}"/>
                </a:ext>
              </a:extLst>
            </p:cNvPr>
            <p:cNvSpPr/>
            <p:nvPr/>
          </p:nvSpPr>
          <p:spPr>
            <a:xfrm>
              <a:off x="2880360" y="22860"/>
              <a:ext cx="883920" cy="883920"/>
            </a:xfrm>
            <a:prstGeom prst="roundRect">
              <a:avLst/>
            </a:prstGeom>
            <a:grpFill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algn="ctr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he-IL" b="1">
                  <a:solidFill>
                    <a:srgbClr val="000000"/>
                  </a:solidFill>
                  <a:effectLst/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האויר מבחוץ נכנס פנימה לריאות</a:t>
              </a:r>
              <a:endParaRPr lang="en-US" sz="280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cxnSp>
          <p:nvCxnSpPr>
            <p:cNvPr id="9" name="מחבר חץ ישר 8">
              <a:extLst>
                <a:ext uri="{FF2B5EF4-FFF2-40B4-BE49-F238E27FC236}">
                  <a16:creationId xmlns:a16="http://schemas.microsoft.com/office/drawing/2014/main" id="{D7942F3B-055D-4E7B-AECB-46F518D56FA2}"/>
                </a:ext>
              </a:extLst>
            </p:cNvPr>
            <p:cNvCxnSpPr/>
            <p:nvPr/>
          </p:nvCxnSpPr>
          <p:spPr>
            <a:xfrm flipH="1">
              <a:off x="6012180" y="426720"/>
              <a:ext cx="220980" cy="0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מחבר חץ ישר 9">
              <a:extLst>
                <a:ext uri="{FF2B5EF4-FFF2-40B4-BE49-F238E27FC236}">
                  <a16:creationId xmlns:a16="http://schemas.microsoft.com/office/drawing/2014/main" id="{2BD5158A-66D2-4C21-B9C3-1AB5607EE37F}"/>
                </a:ext>
              </a:extLst>
            </p:cNvPr>
            <p:cNvCxnSpPr/>
            <p:nvPr/>
          </p:nvCxnSpPr>
          <p:spPr>
            <a:xfrm flipH="1">
              <a:off x="3794760" y="426720"/>
              <a:ext cx="220980" cy="0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מחבר חץ ישר 10">
              <a:extLst>
                <a:ext uri="{FF2B5EF4-FFF2-40B4-BE49-F238E27FC236}">
                  <a16:creationId xmlns:a16="http://schemas.microsoft.com/office/drawing/2014/main" id="{5F493DDE-B7F5-478F-B740-8D0DF91DB357}"/>
                </a:ext>
              </a:extLst>
            </p:cNvPr>
            <p:cNvCxnSpPr/>
            <p:nvPr/>
          </p:nvCxnSpPr>
          <p:spPr>
            <a:xfrm flipH="1">
              <a:off x="4953000" y="426720"/>
              <a:ext cx="220980" cy="0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קבוצה 11">
            <a:extLst>
              <a:ext uri="{FF2B5EF4-FFF2-40B4-BE49-F238E27FC236}">
                <a16:creationId xmlns:a16="http://schemas.microsoft.com/office/drawing/2014/main" id="{4D103842-3EB4-4612-B969-ACF30A3E566C}"/>
              </a:ext>
            </a:extLst>
          </p:cNvPr>
          <p:cNvGrpSpPr/>
          <p:nvPr/>
        </p:nvGrpSpPr>
        <p:grpSpPr>
          <a:xfrm>
            <a:off x="3510116" y="4412657"/>
            <a:ext cx="8153920" cy="1581236"/>
            <a:chOff x="2880360" y="0"/>
            <a:chExt cx="4122420" cy="922020"/>
          </a:xfrm>
          <a:solidFill>
            <a:srgbClr val="FFC000"/>
          </a:solidFill>
        </p:grpSpPr>
        <p:sp>
          <p:nvSpPr>
            <p:cNvPr id="13" name="מלבן: פינות מעוגלות 12">
              <a:extLst>
                <a:ext uri="{FF2B5EF4-FFF2-40B4-BE49-F238E27FC236}">
                  <a16:creationId xmlns:a16="http://schemas.microsoft.com/office/drawing/2014/main" id="{C73C39B0-EE9F-4C98-9770-E409911A52A1}"/>
                </a:ext>
              </a:extLst>
            </p:cNvPr>
            <p:cNvSpPr/>
            <p:nvPr/>
          </p:nvSpPr>
          <p:spPr>
            <a:xfrm>
              <a:off x="6263640" y="0"/>
              <a:ext cx="739140" cy="891540"/>
            </a:xfrm>
            <a:prstGeom prst="roundRect">
              <a:avLst/>
            </a:prstGeom>
            <a:solidFill>
              <a:srgbClr val="92D050"/>
            </a:solidFill>
            <a:ln>
              <a:tailEnd type="triangle"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algn="ctr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he-IL" b="1" dirty="0">
                  <a:solidFill>
                    <a:srgbClr val="000000"/>
                  </a:solidFill>
                  <a:effectLst/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נפח בית החזה מצטמצם</a:t>
              </a:r>
              <a:endParaRPr lang="en-US" sz="2800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14" name="מלבן: פינות מעוגלות 13">
              <a:extLst>
                <a:ext uri="{FF2B5EF4-FFF2-40B4-BE49-F238E27FC236}">
                  <a16:creationId xmlns:a16="http://schemas.microsoft.com/office/drawing/2014/main" id="{22F62E3C-A82C-4010-9529-A1F7E09ED544}"/>
                </a:ext>
              </a:extLst>
            </p:cNvPr>
            <p:cNvSpPr/>
            <p:nvPr/>
          </p:nvSpPr>
          <p:spPr>
            <a:xfrm>
              <a:off x="5227320" y="22860"/>
              <a:ext cx="762000" cy="883920"/>
            </a:xfrm>
            <a:prstGeom prst="roundRect">
              <a:avLst/>
            </a:prstGeom>
            <a:solidFill>
              <a:srgbClr val="92D050"/>
            </a:solidFill>
            <a:ln>
              <a:tailEnd type="triangle"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algn="ctr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he-IL" b="1">
                  <a:solidFill>
                    <a:srgbClr val="000000"/>
                  </a:solidFill>
                  <a:effectLst/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נפח הריאות מצטמצם</a:t>
              </a:r>
              <a:endParaRPr lang="en-US" sz="280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15" name="מלבן: פינות מעוגלות 14">
              <a:extLst>
                <a:ext uri="{FF2B5EF4-FFF2-40B4-BE49-F238E27FC236}">
                  <a16:creationId xmlns:a16="http://schemas.microsoft.com/office/drawing/2014/main" id="{699C2094-208A-4707-BC07-5C21FE34CD73}"/>
                </a:ext>
              </a:extLst>
            </p:cNvPr>
            <p:cNvSpPr/>
            <p:nvPr/>
          </p:nvSpPr>
          <p:spPr>
            <a:xfrm>
              <a:off x="4061460" y="30480"/>
              <a:ext cx="883920" cy="891540"/>
            </a:xfrm>
            <a:prstGeom prst="roundRect">
              <a:avLst/>
            </a:prstGeom>
            <a:solidFill>
              <a:srgbClr val="92D050"/>
            </a:solidFill>
            <a:ln>
              <a:tailEnd type="triangle"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algn="ctr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he-IL" b="1">
                  <a:solidFill>
                    <a:srgbClr val="000000"/>
                  </a:solidFill>
                  <a:effectLst/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לחץ האוויר בריאות גדל</a:t>
              </a:r>
              <a:endParaRPr lang="en-US" sz="280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16" name="מלבן: פינות מעוגלות 15">
              <a:extLst>
                <a:ext uri="{FF2B5EF4-FFF2-40B4-BE49-F238E27FC236}">
                  <a16:creationId xmlns:a16="http://schemas.microsoft.com/office/drawing/2014/main" id="{6D039326-A75F-429E-B77A-09833DC901ED}"/>
                </a:ext>
              </a:extLst>
            </p:cNvPr>
            <p:cNvSpPr/>
            <p:nvPr/>
          </p:nvSpPr>
          <p:spPr>
            <a:xfrm>
              <a:off x="2880360" y="22860"/>
              <a:ext cx="883920" cy="883920"/>
            </a:xfrm>
            <a:prstGeom prst="roundRect">
              <a:avLst/>
            </a:prstGeom>
            <a:solidFill>
              <a:srgbClr val="92D050"/>
            </a:solidFill>
            <a:ln>
              <a:tailEnd type="triangle"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algn="ctr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he-IL" b="1">
                  <a:solidFill>
                    <a:srgbClr val="000000"/>
                  </a:solidFill>
                  <a:effectLst/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האויר מן הריאות יוצא החוצה</a:t>
              </a:r>
              <a:endParaRPr lang="en-US" sz="280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cxnSp>
          <p:nvCxnSpPr>
            <p:cNvPr id="17" name="מחבר חץ ישר 16">
              <a:extLst>
                <a:ext uri="{FF2B5EF4-FFF2-40B4-BE49-F238E27FC236}">
                  <a16:creationId xmlns:a16="http://schemas.microsoft.com/office/drawing/2014/main" id="{9AEA7922-3BC7-4D5C-844E-742A9D6F1CA5}"/>
                </a:ext>
              </a:extLst>
            </p:cNvPr>
            <p:cNvCxnSpPr/>
            <p:nvPr/>
          </p:nvCxnSpPr>
          <p:spPr>
            <a:xfrm flipH="1">
              <a:off x="6012180" y="426720"/>
              <a:ext cx="220980" cy="0"/>
            </a:xfrm>
            <a:prstGeom prst="straightConnector1">
              <a:avLst/>
            </a:prstGeom>
            <a:ln w="57150">
              <a:solidFill>
                <a:schemeClr val="accent1">
                  <a:lumMod val="40000"/>
                  <a:lumOff val="60000"/>
                  <a:alpha val="50000"/>
                </a:schemeClr>
              </a:solidFill>
              <a:tailEnd type="triangle"/>
            </a:ln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8" name="מחבר חץ ישר 17">
              <a:extLst>
                <a:ext uri="{FF2B5EF4-FFF2-40B4-BE49-F238E27FC236}">
                  <a16:creationId xmlns:a16="http://schemas.microsoft.com/office/drawing/2014/main" id="{CDD32EFE-92E1-4A63-9A8F-2A7639741E8D}"/>
                </a:ext>
              </a:extLst>
            </p:cNvPr>
            <p:cNvCxnSpPr/>
            <p:nvPr/>
          </p:nvCxnSpPr>
          <p:spPr>
            <a:xfrm flipH="1">
              <a:off x="3794760" y="426720"/>
              <a:ext cx="220980" cy="0"/>
            </a:xfrm>
            <a:prstGeom prst="straightConnector1">
              <a:avLst/>
            </a:prstGeom>
            <a:ln w="57150">
              <a:solidFill>
                <a:schemeClr val="accent1">
                  <a:lumMod val="40000"/>
                  <a:lumOff val="60000"/>
                  <a:alpha val="50000"/>
                </a:schemeClr>
              </a:solidFill>
              <a:tailEnd type="triangle"/>
            </a:ln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9" name="מחבר חץ ישר 18">
              <a:extLst>
                <a:ext uri="{FF2B5EF4-FFF2-40B4-BE49-F238E27FC236}">
                  <a16:creationId xmlns:a16="http://schemas.microsoft.com/office/drawing/2014/main" id="{934D37A5-5368-401C-93B1-C024C917E919}"/>
                </a:ext>
              </a:extLst>
            </p:cNvPr>
            <p:cNvCxnSpPr/>
            <p:nvPr/>
          </p:nvCxnSpPr>
          <p:spPr>
            <a:xfrm flipH="1">
              <a:off x="4953000" y="426720"/>
              <a:ext cx="220980" cy="0"/>
            </a:xfrm>
            <a:prstGeom prst="straightConnector1">
              <a:avLst/>
            </a:prstGeom>
            <a:ln w="57150">
              <a:solidFill>
                <a:schemeClr val="accent1">
                  <a:lumMod val="40000"/>
                  <a:lumOff val="60000"/>
                  <a:alpha val="50000"/>
                </a:schemeClr>
              </a:solidFill>
              <a:tailEnd type="triangle"/>
            </a:ln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7214933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A5863C90-5518-4B80-82F2-96614C031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pPr algn="ctr" rtl="1">
              <a:lnSpc>
                <a:spcPct val="100000"/>
              </a:lnSpc>
            </a:pPr>
            <a:r>
              <a:rPr lang="he-IL" sz="48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מערכת נשימה בעופות</a:t>
            </a:r>
            <a:endParaRPr lang="en-US" sz="48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מציין מיקום תוכן 2">
            <a:extLst>
              <a:ext uri="{FF2B5EF4-FFF2-40B4-BE49-F238E27FC236}">
                <a16:creationId xmlns:a16="http://schemas.microsoft.com/office/drawing/2014/main" id="{E19D2832-6E25-4C5C-92CF-775581B2B1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00425" y="365581"/>
            <a:ext cx="8383275" cy="5120640"/>
          </a:xfrm>
        </p:spPr>
        <p:txBody>
          <a:bodyPr anchor="t">
            <a:normAutofit/>
          </a:bodyPr>
          <a:lstStyle/>
          <a:p>
            <a:pPr algn="r" rtl="1"/>
            <a:r>
              <a:rPr lang="he-IL" sz="2800" b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קצב חילוף החומרים</a:t>
            </a:r>
            <a:r>
              <a:rPr lang="he-IL" sz="28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של עופות הוא גבוה במיוחד – טמפ' גוף גבוהה יחסית.</a:t>
            </a:r>
          </a:p>
          <a:p>
            <a:pPr algn="r" rtl="1">
              <a:buFont typeface="Arial" panose="020B0604020202020204" pitchFamily="34" charset="0"/>
              <a:buChar char="•"/>
            </a:pPr>
            <a:r>
              <a:rPr lang="he-IL" sz="28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לעופות </a:t>
            </a:r>
            <a:r>
              <a:rPr lang="he-IL" sz="2800" b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לב גדול </a:t>
            </a:r>
            <a:r>
              <a:rPr lang="he-IL" sz="28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– נפח פעימה גבוה – אספקת דם וחמצן גדולים – נחוץ לצורך תעופה.</a:t>
            </a:r>
          </a:p>
          <a:p>
            <a:pPr algn="r" rtl="1">
              <a:buFont typeface="Arial" panose="020B0604020202020204" pitchFamily="34" charset="0"/>
              <a:buChar char="•"/>
            </a:pPr>
            <a:r>
              <a:rPr lang="he-IL" sz="2800" b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ריאות קטנות וכיסי אויר </a:t>
            </a:r>
            <a:r>
              <a:rPr lang="he-IL" sz="28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המפוזרים בגוף.</a:t>
            </a:r>
          </a:p>
          <a:p>
            <a:pPr algn="r" rtl="1">
              <a:buFont typeface="Arial" panose="020B0604020202020204" pitchFamily="34" charset="0"/>
              <a:buChar char="•"/>
            </a:pPr>
            <a:r>
              <a:rPr lang="he-IL" sz="28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כיסי האוויר מסייעים לציפורים לנשום ביעילות גבוהה – מסייעים בניצול רב יותר של חמצן.</a:t>
            </a:r>
          </a:p>
          <a:p>
            <a:pPr algn="r" rtl="1">
              <a:buFont typeface="Arial" panose="020B0604020202020204" pitchFamily="34" charset="0"/>
              <a:buChar char="•"/>
            </a:pPr>
            <a:endParaRPr lang="he-IL" sz="2800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 algn="r" rtl="1">
              <a:buNone/>
            </a:pPr>
            <a:endParaRPr lang="he-IL" sz="2800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62" name="תמונה 61">
            <a:extLst>
              <a:ext uri="{FF2B5EF4-FFF2-40B4-BE49-F238E27FC236}">
                <a16:creationId xmlns:a16="http://schemas.microsoft.com/office/drawing/2014/main" id="{118A582D-14AA-473A-B29F-DCF9C06CF5CA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1814" y="3648721"/>
            <a:ext cx="3960495" cy="3047047"/>
          </a:xfrm>
          <a:prstGeom prst="rect">
            <a:avLst/>
          </a:prstGeom>
          <a:noFill/>
        </p:spPr>
      </p:pic>
      <p:pic>
        <p:nvPicPr>
          <p:cNvPr id="7212" name="Picture 44" descr="תרנגולת – מיכמנים">
            <a:extLst>
              <a:ext uri="{FF2B5EF4-FFF2-40B4-BE49-F238E27FC236}">
                <a16:creationId xmlns:a16="http://schemas.microsoft.com/office/drawing/2014/main" id="{B2538280-6CAC-41B4-AEA8-B88A8E3E26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919" y="3648721"/>
            <a:ext cx="2947482" cy="240219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00323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A5863C90-5518-4B80-82F2-96614C031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pPr algn="ctr" rtl="1">
              <a:lnSpc>
                <a:spcPct val="100000"/>
              </a:lnSpc>
            </a:pPr>
            <a:r>
              <a:rPr lang="he-IL" sz="48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מערכת נשימה בעופות</a:t>
            </a:r>
            <a:endParaRPr lang="en-US" sz="48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מציין מיקום תוכן 2">
            <a:extLst>
              <a:ext uri="{FF2B5EF4-FFF2-40B4-BE49-F238E27FC236}">
                <a16:creationId xmlns:a16="http://schemas.microsoft.com/office/drawing/2014/main" id="{E19D2832-6E25-4C5C-92CF-775581B2B1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29922" y="734291"/>
            <a:ext cx="8383275" cy="5386290"/>
          </a:xfrm>
        </p:spPr>
        <p:txBody>
          <a:bodyPr anchor="t">
            <a:normAutofit fontScale="92500" lnSpcReduction="10000"/>
          </a:bodyPr>
          <a:lstStyle/>
          <a:p>
            <a:pPr marL="0" indent="0" algn="ctr" rtl="1">
              <a:lnSpc>
                <a:spcPct val="150000"/>
              </a:lnSpc>
              <a:buNone/>
            </a:pPr>
            <a:r>
              <a:rPr lang="he-IL" sz="2800" b="1" u="sng" dirty="0">
                <a:solidFill>
                  <a:schemeClr val="accent1">
                    <a:lumMod val="60000"/>
                    <a:lumOff val="4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תהליך הנשימה:</a:t>
            </a:r>
          </a:p>
          <a:p>
            <a:pPr marL="0" indent="0" algn="r" rtl="1">
              <a:lnSpc>
                <a:spcPct val="150000"/>
              </a:lnSpc>
              <a:buNone/>
            </a:pPr>
            <a:r>
              <a:rPr lang="he-IL" sz="28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מערכת נשימה חד כיוונית. </a:t>
            </a:r>
          </a:p>
          <a:p>
            <a:pPr marL="0" indent="0" algn="r" rtl="1">
              <a:lnSpc>
                <a:spcPct val="150000"/>
              </a:lnSpc>
              <a:buNone/>
            </a:pPr>
            <a:r>
              <a:rPr lang="he-IL" sz="2800" b="1" u="sng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שאיפה – </a:t>
            </a:r>
            <a:r>
              <a:rPr lang="he-IL" sz="28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האוויר נכנס לריאות ולכיסי האוויר האחוריים.</a:t>
            </a:r>
          </a:p>
          <a:p>
            <a:pPr marL="0" indent="0" algn="r" rtl="1">
              <a:lnSpc>
                <a:spcPct val="150000"/>
              </a:lnSpc>
              <a:buNone/>
            </a:pPr>
            <a:r>
              <a:rPr lang="he-IL" sz="2800" b="1" u="sng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נשיפה – </a:t>
            </a:r>
            <a:r>
              <a:rPr lang="he-IL" sz="28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האוויר יוצא מהכיסים האחוריים ועובר אל הריאות. </a:t>
            </a:r>
          </a:p>
          <a:p>
            <a:pPr marL="0" indent="0" algn="r" rtl="1">
              <a:lnSpc>
                <a:spcPct val="150000"/>
              </a:lnSpc>
              <a:buNone/>
            </a:pPr>
            <a:endParaRPr lang="he-IL" sz="28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 algn="r" rtl="1">
              <a:lnSpc>
                <a:spcPct val="150000"/>
              </a:lnSpc>
              <a:buNone/>
            </a:pPr>
            <a:r>
              <a:rPr lang="he-IL" sz="2800" b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יש אספקת חמצן טרייה לריאות גם בזמן שאיפה וגם בזמן נשיפה.  </a:t>
            </a:r>
          </a:p>
        </p:txBody>
      </p:sp>
      <p:pic>
        <p:nvPicPr>
          <p:cNvPr id="11266" name="Picture 2" descr="צופית בישראל: מידע אודות ציפור הצופית בישראל באתר המארג">
            <a:extLst>
              <a:ext uri="{FF2B5EF4-FFF2-40B4-BE49-F238E27FC236}">
                <a16:creationId xmlns:a16="http://schemas.microsoft.com/office/drawing/2014/main" id="{A4D3A011-68AF-4945-A1F5-C398F3DFF4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33" y="3424428"/>
            <a:ext cx="3305054" cy="252294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6878732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A5863C90-5518-4B80-82F2-96614C031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pPr algn="ctr" rtl="1">
              <a:lnSpc>
                <a:spcPct val="100000"/>
              </a:lnSpc>
            </a:pPr>
            <a:r>
              <a:rPr lang="he-IL" sz="48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מערכת נשימה בעופות</a:t>
            </a:r>
            <a:endParaRPr lang="en-US" sz="48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מציין מיקום תוכן 2">
            <a:extLst>
              <a:ext uri="{FF2B5EF4-FFF2-40B4-BE49-F238E27FC236}">
                <a16:creationId xmlns:a16="http://schemas.microsoft.com/office/drawing/2014/main" id="{E19D2832-6E25-4C5C-92CF-775581B2B1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29922" y="734291"/>
            <a:ext cx="8383275" cy="5386290"/>
          </a:xfrm>
        </p:spPr>
        <p:txBody>
          <a:bodyPr anchor="t">
            <a:normAutofit/>
          </a:bodyPr>
          <a:lstStyle/>
          <a:p>
            <a:pPr marL="0" indent="0" algn="ctr" rtl="1">
              <a:lnSpc>
                <a:spcPct val="150000"/>
              </a:lnSpc>
              <a:buNone/>
            </a:pPr>
            <a:r>
              <a:rPr lang="he-IL" sz="4000" b="1" u="sng" dirty="0">
                <a:solidFill>
                  <a:schemeClr val="accent1">
                    <a:lumMod val="60000"/>
                    <a:lumOff val="4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וויסות טמפ' הגוף – הלחתה:</a:t>
            </a:r>
          </a:p>
          <a:p>
            <a:pPr marL="0" indent="0" algn="r" rtl="1">
              <a:lnSpc>
                <a:spcPct val="150000"/>
              </a:lnSpc>
              <a:buNone/>
            </a:pPr>
            <a:r>
              <a:rPr lang="he-IL" sz="40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לעופות אין בלוטות זיעה ולכן שחרור החום נעשה ע"י הלחתה ובאמצעות הרעדה של החלק העליון של הגרון וקרקעית הפה. </a:t>
            </a:r>
            <a:endParaRPr lang="he-IL" sz="4000" b="1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10242" name="Picture 2" descr="עיטם לבן-ראש – המכלול">
            <a:extLst>
              <a:ext uri="{FF2B5EF4-FFF2-40B4-BE49-F238E27FC236}">
                <a16:creationId xmlns:a16="http://schemas.microsoft.com/office/drawing/2014/main" id="{CABC27F7-CD93-42B6-B3E0-2EF9E2A46E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818" y="3429000"/>
            <a:ext cx="1790649" cy="269158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1692937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A5863C90-5518-4B80-82F2-96614C031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pPr algn="ctr" rtl="1">
              <a:lnSpc>
                <a:spcPct val="100000"/>
              </a:lnSpc>
            </a:pPr>
            <a:r>
              <a:rPr lang="he-IL" sz="48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מערכת נשימה בדבורים</a:t>
            </a:r>
            <a:endParaRPr lang="en-US" sz="48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מציין מיקום תוכן 2">
            <a:extLst>
              <a:ext uri="{FF2B5EF4-FFF2-40B4-BE49-F238E27FC236}">
                <a16:creationId xmlns:a16="http://schemas.microsoft.com/office/drawing/2014/main" id="{E19D2832-6E25-4C5C-92CF-775581B2B1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29921" y="91174"/>
            <a:ext cx="8383275" cy="6351825"/>
          </a:xfrm>
        </p:spPr>
        <p:txBody>
          <a:bodyPr anchor="t">
            <a:normAutofit fontScale="70000" lnSpcReduction="20000"/>
          </a:bodyPr>
          <a:lstStyle/>
          <a:p>
            <a:pPr marL="0" indent="0" algn="r" rtl="1">
              <a:lnSpc>
                <a:spcPct val="170000"/>
              </a:lnSpc>
              <a:buNone/>
            </a:pPr>
            <a:r>
              <a:rPr lang="he-IL" sz="4000" b="1" u="sng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בנויה מרשת מסועפת של צינורות:</a:t>
            </a:r>
          </a:p>
          <a:p>
            <a:pPr marL="0" indent="0" algn="r" rtl="1">
              <a:lnSpc>
                <a:spcPct val="170000"/>
              </a:lnSpc>
              <a:buNone/>
            </a:pPr>
            <a:r>
              <a:rPr lang="he-IL" sz="4000" b="1" u="sng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פיוניות: </a:t>
            </a:r>
            <a:r>
              <a:rPr lang="he-IL" sz="40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פתחי נשימה אשר ממוקמים בחזה ובבטן והם מובילים אויר לצינורות בשם טרכיאות.</a:t>
            </a:r>
          </a:p>
          <a:p>
            <a:pPr marL="0" indent="0" algn="r" rtl="1">
              <a:lnSpc>
                <a:spcPct val="170000"/>
              </a:lnSpc>
              <a:buNone/>
            </a:pPr>
            <a:r>
              <a:rPr lang="he-IL" sz="4000" b="1" u="sng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טרכיאות: </a:t>
            </a:r>
            <a:r>
              <a:rPr lang="he-IL" sz="40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צינורות אשר מעבירים אוויר אל שקי האוויר. הן מסתעפות לצינורות דקים יותר שמגיעים לכל תאי הגוף. </a:t>
            </a:r>
          </a:p>
          <a:p>
            <a:pPr marL="0" indent="0" algn="r" rtl="1">
              <a:lnSpc>
                <a:spcPct val="170000"/>
              </a:lnSpc>
              <a:buNone/>
            </a:pPr>
            <a:r>
              <a:rPr lang="he-IL" sz="4000" b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החמצן עובר באמצעות </a:t>
            </a:r>
          </a:p>
          <a:p>
            <a:pPr marL="0" indent="0" algn="r" rtl="1">
              <a:lnSpc>
                <a:spcPct val="170000"/>
              </a:lnSpc>
              <a:buNone/>
            </a:pPr>
            <a:r>
              <a:rPr lang="he-IL" sz="4000" b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דיפוזיה אל התאים. </a:t>
            </a:r>
          </a:p>
        </p:txBody>
      </p:sp>
      <p:grpSp>
        <p:nvGrpSpPr>
          <p:cNvPr id="4" name="קבוצה 3">
            <a:extLst>
              <a:ext uri="{FF2B5EF4-FFF2-40B4-BE49-F238E27FC236}">
                <a16:creationId xmlns:a16="http://schemas.microsoft.com/office/drawing/2014/main" id="{9C27EE45-101F-4474-8753-842965550893}"/>
              </a:ext>
            </a:extLst>
          </p:cNvPr>
          <p:cNvGrpSpPr/>
          <p:nvPr/>
        </p:nvGrpSpPr>
        <p:grpSpPr>
          <a:xfrm>
            <a:off x="3429921" y="4365522"/>
            <a:ext cx="3870531" cy="2431333"/>
            <a:chOff x="0" y="0"/>
            <a:chExt cx="2510790" cy="1352550"/>
          </a:xfrm>
        </p:grpSpPr>
        <p:pic>
          <p:nvPicPr>
            <p:cNvPr id="5" name="תמונה 4" descr="Why insects always have a stitch in their side | Bugs In Our Backyard">
              <a:extLst>
                <a:ext uri="{FF2B5EF4-FFF2-40B4-BE49-F238E27FC236}">
                  <a16:creationId xmlns:a16="http://schemas.microsoft.com/office/drawing/2014/main" id="{4C04AC70-B287-493B-AAF8-377DFB93C7E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7000" y="107950"/>
              <a:ext cx="2383790" cy="12319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6" name="תיבת טקסט 36112">
              <a:extLst>
                <a:ext uri="{FF2B5EF4-FFF2-40B4-BE49-F238E27FC236}">
                  <a16:creationId xmlns:a16="http://schemas.microsoft.com/office/drawing/2014/main" id="{032986EE-74EE-4409-B339-F9445C2B2322}"/>
                </a:ext>
              </a:extLst>
            </p:cNvPr>
            <p:cNvSpPr txBox="1"/>
            <p:nvPr/>
          </p:nvSpPr>
          <p:spPr>
            <a:xfrm>
              <a:off x="0" y="1155700"/>
              <a:ext cx="469900" cy="196850"/>
            </a:xfrm>
            <a:prstGeom prst="rect">
              <a:avLst/>
            </a:prstGeom>
            <a:solidFill>
              <a:schemeClr val="lt1"/>
            </a:solidFill>
            <a:ln w="635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algn="r" rtl="1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he-IL" sz="800" b="1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David" panose="020E0502060401010101" pitchFamily="34" charset="-79"/>
                </a:rPr>
                <a:t>פיוניות</a:t>
              </a:r>
              <a:endParaRPr lang="en-US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" name="תיבת טקסט 36113">
              <a:extLst>
                <a:ext uri="{FF2B5EF4-FFF2-40B4-BE49-F238E27FC236}">
                  <a16:creationId xmlns:a16="http://schemas.microsoft.com/office/drawing/2014/main" id="{4081214F-4C2A-4AD9-9A39-0CAD00A0E882}"/>
                </a:ext>
              </a:extLst>
            </p:cNvPr>
            <p:cNvSpPr txBox="1"/>
            <p:nvPr/>
          </p:nvSpPr>
          <p:spPr>
            <a:xfrm>
              <a:off x="1327150" y="0"/>
              <a:ext cx="539750" cy="203200"/>
            </a:xfrm>
            <a:prstGeom prst="rect">
              <a:avLst/>
            </a:prstGeom>
            <a:solidFill>
              <a:schemeClr val="lt1"/>
            </a:solidFill>
            <a:ln w="635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algn="l" rtl="1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he-IL" sz="800" b="1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David" panose="020E0502060401010101" pitchFamily="34" charset="-79"/>
                </a:rPr>
                <a:t>טרכיאות</a:t>
              </a:r>
              <a:endParaRPr lang="en-US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8" name="תיבת טקסט 7">
            <a:extLst>
              <a:ext uri="{FF2B5EF4-FFF2-40B4-BE49-F238E27FC236}">
                <a16:creationId xmlns:a16="http://schemas.microsoft.com/office/drawing/2014/main" id="{0DCF2D48-170A-4091-B3C1-7E92C77B2E37}"/>
              </a:ext>
            </a:extLst>
          </p:cNvPr>
          <p:cNvSpPr txBox="1"/>
          <p:nvPr/>
        </p:nvSpPr>
        <p:spPr>
          <a:xfrm>
            <a:off x="5475801" y="4365522"/>
            <a:ext cx="8320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e-IL" sz="1200" b="1" dirty="0">
                <a:solidFill>
                  <a:schemeClr val="bg1"/>
                </a:solidFill>
              </a:rPr>
              <a:t>טרכיאות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9" name="תיבת טקסט 8">
            <a:extLst>
              <a:ext uri="{FF2B5EF4-FFF2-40B4-BE49-F238E27FC236}">
                <a16:creationId xmlns:a16="http://schemas.microsoft.com/office/drawing/2014/main" id="{38C5AB33-C723-43F8-A355-381881452ACC}"/>
              </a:ext>
            </a:extLst>
          </p:cNvPr>
          <p:cNvSpPr txBox="1"/>
          <p:nvPr/>
        </p:nvSpPr>
        <p:spPr>
          <a:xfrm>
            <a:off x="3376082" y="6481427"/>
            <a:ext cx="8320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e-IL" sz="1200" b="1" dirty="0">
                <a:solidFill>
                  <a:schemeClr val="bg1"/>
                </a:solidFill>
              </a:rPr>
              <a:t>פיוניות</a:t>
            </a:r>
            <a:endParaRPr lang="en-US" sz="1200" b="1" dirty="0">
              <a:solidFill>
                <a:schemeClr val="bg1"/>
              </a:solidFill>
            </a:endParaRPr>
          </a:p>
        </p:txBody>
      </p:sp>
      <p:pic>
        <p:nvPicPr>
          <p:cNvPr id="9218" name="Picture 2" descr="מה הופך דבורים לרצחניות? | ישראל היום">
            <a:extLst>
              <a:ext uri="{FF2B5EF4-FFF2-40B4-BE49-F238E27FC236}">
                <a16:creationId xmlns:a16="http://schemas.microsoft.com/office/drawing/2014/main" id="{E68C260F-EE27-4F07-BF9D-A93BE3555D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254" y="3660293"/>
            <a:ext cx="3185907" cy="196445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2516713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A5863C90-5518-4B80-82F2-96614C031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pPr algn="ctr" rtl="1">
              <a:lnSpc>
                <a:spcPct val="100000"/>
              </a:lnSpc>
            </a:pPr>
            <a:r>
              <a:rPr lang="he-IL" sz="4800" b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מערכת נשימה בדבורים</a:t>
            </a:r>
            <a:endParaRPr lang="en-US" sz="48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מציין מיקום תוכן 2">
            <a:extLst>
              <a:ext uri="{FF2B5EF4-FFF2-40B4-BE49-F238E27FC236}">
                <a16:creationId xmlns:a16="http://schemas.microsoft.com/office/drawing/2014/main" id="{E19D2832-6E25-4C5C-92CF-775581B2B1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29921" y="722671"/>
            <a:ext cx="8383275" cy="5383161"/>
          </a:xfrm>
        </p:spPr>
        <p:txBody>
          <a:bodyPr anchor="t">
            <a:normAutofit fontScale="77500" lnSpcReduction="20000"/>
          </a:bodyPr>
          <a:lstStyle/>
          <a:p>
            <a:pPr marL="0" indent="0" algn="ctr" rtl="1">
              <a:lnSpc>
                <a:spcPct val="160000"/>
              </a:lnSpc>
              <a:buNone/>
            </a:pPr>
            <a:r>
              <a:rPr lang="he-IL" sz="4000" b="1" u="sng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וויסות טמפ' הגוף אצל דבורים:</a:t>
            </a:r>
          </a:p>
          <a:p>
            <a:pPr marL="0" indent="0" algn="r" rtl="1">
              <a:lnSpc>
                <a:spcPct val="160000"/>
              </a:lnSpc>
              <a:buNone/>
            </a:pPr>
            <a:r>
              <a:rPr lang="he-IL" sz="40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דבורה יכולה לווסת את טמפ' גופה באופן מוגבל.</a:t>
            </a:r>
          </a:p>
          <a:p>
            <a:pPr marL="0" indent="0" algn="r" rtl="1">
              <a:lnSpc>
                <a:spcPct val="160000"/>
              </a:lnSpc>
              <a:buNone/>
            </a:pPr>
            <a:r>
              <a:rPr lang="he-IL" sz="4000" b="1" u="sng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בקור: </a:t>
            </a:r>
            <a:r>
              <a:rPr lang="he-IL" sz="40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מפעילה את שרירי החזה בקצב גבוה מבלי להניע את הכנפיים והרגליים.</a:t>
            </a:r>
          </a:p>
          <a:p>
            <a:pPr marL="0" indent="0" algn="r" rtl="1">
              <a:lnSpc>
                <a:spcPct val="160000"/>
              </a:lnSpc>
              <a:buNone/>
            </a:pPr>
            <a:r>
              <a:rPr lang="he-IL" sz="4000" b="1" u="sng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בחום: </a:t>
            </a:r>
            <a:r>
              <a:rPr lang="he-IL" sz="40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רקיקה – אידוי טיפות מים מזווית הפה והזרמת הדם אל אזור מצונן בראשה. </a:t>
            </a:r>
          </a:p>
        </p:txBody>
      </p:sp>
      <p:pic>
        <p:nvPicPr>
          <p:cNvPr id="8194" name="Picture 2" descr="כיצד מכינות הדבורים דבש?">
            <a:extLst>
              <a:ext uri="{FF2B5EF4-FFF2-40B4-BE49-F238E27FC236}">
                <a16:creationId xmlns:a16="http://schemas.microsoft.com/office/drawing/2014/main" id="{7F86E9FA-1F76-43F0-846F-D454A97E36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235" y="3424428"/>
            <a:ext cx="2644850" cy="26448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4644261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EB4AE61D-4B3D-4435-90D3-C54946B32F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rtl="1"/>
            <a:r>
              <a:rPr lang="he-IL" b="1" dirty="0"/>
              <a:t>מצוקה נשימתית אצל כלבים</a:t>
            </a:r>
            <a:br>
              <a:rPr lang="he-IL" b="1" dirty="0"/>
            </a:br>
            <a:r>
              <a:rPr lang="he-IL" b="1" dirty="0"/>
              <a:t/>
            </a:r>
            <a:br>
              <a:rPr lang="he-IL" b="1" dirty="0"/>
            </a:br>
            <a:r>
              <a:rPr lang="he-IL" b="1" dirty="0">
                <a:solidFill>
                  <a:schemeClr val="bg1"/>
                </a:solidFill>
              </a:rPr>
              <a:t>מרכז בקרת הנשימה 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3" name="מציין מיקום תוכן 2">
            <a:extLst>
              <a:ext uri="{FF2B5EF4-FFF2-40B4-BE49-F238E27FC236}">
                <a16:creationId xmlns:a16="http://schemas.microsoft.com/office/drawing/2014/main" id="{9E6EFE1F-168D-4C37-818F-F62A6863E2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21626" y="749301"/>
            <a:ext cx="8377084" cy="749071"/>
          </a:xfrm>
        </p:spPr>
        <p:txBody>
          <a:bodyPr anchor="t">
            <a:normAutofit/>
          </a:bodyPr>
          <a:lstStyle/>
          <a:p>
            <a:pPr marL="0" indent="0" algn="r" rtl="1">
              <a:buNone/>
            </a:pPr>
            <a:r>
              <a:rPr lang="he-IL" sz="2800" b="1" dirty="0"/>
              <a:t>רמת פחמן דו חמצני משפיע על הסדרת הנשימה. </a:t>
            </a:r>
          </a:p>
          <a:p>
            <a:pPr marL="0" indent="0" algn="r" rtl="1">
              <a:buNone/>
            </a:pPr>
            <a:endParaRPr lang="en-US" sz="2800" b="1" dirty="0"/>
          </a:p>
        </p:txBody>
      </p:sp>
      <p:graphicFrame>
        <p:nvGraphicFramePr>
          <p:cNvPr id="4" name="דיאגרמה 3">
            <a:extLst>
              <a:ext uri="{FF2B5EF4-FFF2-40B4-BE49-F238E27FC236}">
                <a16:creationId xmlns:a16="http://schemas.microsoft.com/office/drawing/2014/main" id="{636C99DF-3E94-41AD-A708-61F46195920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6107221"/>
              </p:ext>
            </p:extLst>
          </p:nvPr>
        </p:nvGraphicFramePr>
        <p:xfrm>
          <a:off x="3421626" y="1348187"/>
          <a:ext cx="8377084" cy="14234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דיאגרמה 4">
            <a:extLst>
              <a:ext uri="{FF2B5EF4-FFF2-40B4-BE49-F238E27FC236}">
                <a16:creationId xmlns:a16="http://schemas.microsoft.com/office/drawing/2014/main" id="{B171AFEB-AF9C-4D7C-8239-8251A09904E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00274857"/>
              </p:ext>
            </p:extLst>
          </p:nvPr>
        </p:nvGraphicFramePr>
        <p:xfrm>
          <a:off x="3421626" y="2978087"/>
          <a:ext cx="8377084" cy="14234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12290" name="Picture 2" descr="אימוץ כלבים - המרפאה הוטרינרית תל מונד - דר' תומר מילשטיין">
            <a:extLst>
              <a:ext uri="{FF2B5EF4-FFF2-40B4-BE49-F238E27FC236}">
                <a16:creationId xmlns:a16="http://schemas.microsoft.com/office/drawing/2014/main" id="{988F8BF0-79ED-4459-9D1E-43805B9050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1626" y="4260849"/>
            <a:ext cx="2466975" cy="18478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מציין מיקום תוכן 2">
            <a:extLst>
              <a:ext uri="{FF2B5EF4-FFF2-40B4-BE49-F238E27FC236}">
                <a16:creationId xmlns:a16="http://schemas.microsoft.com/office/drawing/2014/main" id="{C40CA902-A167-4D98-9C0D-D5000E9EFA3E}"/>
              </a:ext>
            </a:extLst>
          </p:cNvPr>
          <p:cNvSpPr txBox="1">
            <a:spLocks/>
          </p:cNvSpPr>
          <p:nvPr/>
        </p:nvSpPr>
        <p:spPr>
          <a:xfrm>
            <a:off x="3421626" y="4607987"/>
            <a:ext cx="8377084" cy="15007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/>
              </a:buClr>
              <a:buFont typeface="Wingdings 2" pitchFamily="18" charset="2"/>
              <a:buChar char=""/>
              <a:tabLst>
                <a:tab pos="1143000" algn="l"/>
              </a:tabLst>
              <a:defRPr sz="2000" kern="1200">
                <a:solidFill>
                  <a:schemeClr val="bg2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tabLst>
                <a:tab pos="1143000" algn="l"/>
              </a:tabLst>
              <a:defRPr sz="1800" kern="1200">
                <a:solidFill>
                  <a:schemeClr val="bg2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tabLst>
                <a:tab pos="1143000" algn="l"/>
              </a:tabLst>
              <a:defRPr sz="1600" kern="1200">
                <a:solidFill>
                  <a:schemeClr val="bg2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tabLst>
                <a:tab pos="1143000" algn="l"/>
              </a:tabLst>
              <a:defRPr sz="1400" kern="1200">
                <a:solidFill>
                  <a:schemeClr val="bg2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tabLst>
                <a:tab pos="1143000" algn="l"/>
              </a:tabLst>
              <a:defRPr sz="1400" kern="1200">
                <a:solidFill>
                  <a:schemeClr val="bg2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tabLst>
                <a:tab pos="1143000" algn="l"/>
              </a:tabLst>
              <a:defRPr sz="1400" kern="1200">
                <a:solidFill>
                  <a:schemeClr val="bg2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tabLst>
                <a:tab pos="1143000" algn="l"/>
              </a:tabLst>
              <a:defRPr sz="1400" kern="1200">
                <a:solidFill>
                  <a:schemeClr val="bg2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tabLst>
                <a:tab pos="1143000" algn="l"/>
              </a:tabLst>
              <a:defRPr sz="1400" kern="1200">
                <a:solidFill>
                  <a:schemeClr val="bg2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tabLst>
                <a:tab pos="1143000" algn="l"/>
              </a:tabLst>
              <a:defRPr sz="1400" kern="1200">
                <a:solidFill>
                  <a:schemeClr val="bg2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rtl="1">
              <a:buFont typeface="Wingdings 2" pitchFamily="18" charset="2"/>
              <a:buNone/>
            </a:pPr>
            <a:r>
              <a:rPr lang="he-IL" sz="2800" b="1" dirty="0"/>
              <a:t>בעת הלחתה הכלבים פולטים כמויות </a:t>
            </a:r>
          </a:p>
          <a:p>
            <a:pPr marL="0" indent="0" algn="r" rtl="1">
              <a:buFont typeface="Wingdings 2" pitchFamily="18" charset="2"/>
              <a:buNone/>
            </a:pPr>
            <a:r>
              <a:rPr lang="he-IL" sz="2800" b="1" dirty="0"/>
              <a:t>גדולות של </a:t>
            </a:r>
            <a:r>
              <a:rPr lang="he-IL" sz="2800" b="1" dirty="0" err="1"/>
              <a:t>פד"ח</a:t>
            </a:r>
            <a:r>
              <a:rPr lang="he-IL" sz="2800" b="1" dirty="0"/>
              <a:t>.</a:t>
            </a:r>
          </a:p>
          <a:p>
            <a:pPr marL="0" indent="0" algn="r" rtl="1">
              <a:buFont typeface="Wingdings 2" pitchFamily="18" charset="2"/>
              <a:buNone/>
            </a:pP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155399365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EB4AE61D-4B3D-4435-90D3-C54946B32F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rtl="1"/>
            <a:r>
              <a:rPr lang="he-IL" b="1" dirty="0"/>
              <a:t>מצוקה נשימתית אצל כלבים</a:t>
            </a:r>
            <a:br>
              <a:rPr lang="he-IL" b="1" dirty="0"/>
            </a:br>
            <a:r>
              <a:rPr lang="he-IL" b="1" dirty="0"/>
              <a:t/>
            </a:r>
            <a:br>
              <a:rPr lang="he-IL" b="1" dirty="0"/>
            </a:br>
            <a:r>
              <a:rPr lang="he-IL" b="1" dirty="0">
                <a:solidFill>
                  <a:schemeClr val="bg1"/>
                </a:solidFill>
              </a:rPr>
              <a:t>קצב נשימה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3" name="מציין מיקום תוכן 2">
            <a:extLst>
              <a:ext uri="{FF2B5EF4-FFF2-40B4-BE49-F238E27FC236}">
                <a16:creationId xmlns:a16="http://schemas.microsoft.com/office/drawing/2014/main" id="{9E6EFE1F-168D-4C37-818F-F62A6863E2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21626" y="749301"/>
            <a:ext cx="8377084" cy="5346699"/>
          </a:xfrm>
        </p:spPr>
        <p:txBody>
          <a:bodyPr anchor="t">
            <a:normAutofit/>
          </a:bodyPr>
          <a:lstStyle/>
          <a:p>
            <a:pPr marL="0" indent="0" algn="r" rtl="1">
              <a:buNone/>
            </a:pPr>
            <a:r>
              <a:rPr lang="he-IL" sz="3200" b="1" dirty="0"/>
              <a:t>במנוחה – 22 נשימות בדקה.</a:t>
            </a:r>
          </a:p>
          <a:p>
            <a:pPr marL="0" indent="0" algn="r" rtl="1">
              <a:buNone/>
            </a:pPr>
            <a:endParaRPr lang="he-IL" sz="3200" b="1" dirty="0"/>
          </a:p>
          <a:p>
            <a:pPr marL="0" indent="0" algn="r" rtl="1">
              <a:buNone/>
            </a:pPr>
            <a:r>
              <a:rPr lang="he-IL" sz="3200" b="1" dirty="0"/>
              <a:t>קצב נשימה עולה בעקבות:</a:t>
            </a:r>
          </a:p>
          <a:p>
            <a:pPr marL="514350" indent="-514350" algn="r" rtl="1">
              <a:buAutoNum type="arabicPeriod"/>
            </a:pPr>
            <a:r>
              <a:rPr lang="he-IL" sz="3200" b="1" dirty="0"/>
              <a:t>פעילות גופנית</a:t>
            </a:r>
          </a:p>
          <a:p>
            <a:pPr marL="514350" indent="-514350" algn="r" rtl="1">
              <a:buAutoNum type="arabicPeriod"/>
            </a:pPr>
            <a:r>
              <a:rPr lang="he-IL" sz="3200" b="1" dirty="0"/>
              <a:t>טמפ' סביבה גבוהה</a:t>
            </a:r>
          </a:p>
          <a:p>
            <a:pPr marL="514350" indent="-514350" algn="r" rtl="1">
              <a:buAutoNum type="arabicPeriod"/>
            </a:pPr>
            <a:r>
              <a:rPr lang="he-IL" sz="3200" b="1" dirty="0"/>
              <a:t>מצבי מחלה</a:t>
            </a:r>
            <a:endParaRPr lang="en-US" sz="3200" b="1" dirty="0"/>
          </a:p>
        </p:txBody>
      </p:sp>
      <p:pic>
        <p:nvPicPr>
          <p:cNvPr id="13316" name="Picture 4" descr="שתיים על ארבע: ריצה עם כלבים - RunGuru.co.il">
            <a:extLst>
              <a:ext uri="{FF2B5EF4-FFF2-40B4-BE49-F238E27FC236}">
                <a16:creationId xmlns:a16="http://schemas.microsoft.com/office/drawing/2014/main" id="{11AE99D8-209F-411F-B59B-2D83D2D1D7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1626" y="3645877"/>
            <a:ext cx="4871132" cy="321212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9004277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EB4AE61D-4B3D-4435-90D3-C54946B32F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rtl="1"/>
            <a:r>
              <a:rPr lang="he-IL" b="1" dirty="0"/>
              <a:t>מצוקה נשימתית אצל כלבים</a:t>
            </a:r>
            <a:br>
              <a:rPr lang="he-IL" b="1" dirty="0"/>
            </a:br>
            <a:r>
              <a:rPr lang="he-IL" b="1" dirty="0"/>
              <a:t/>
            </a:r>
            <a:br>
              <a:rPr lang="he-IL" b="1" dirty="0"/>
            </a:br>
            <a:r>
              <a:rPr lang="he-IL" b="1" dirty="0">
                <a:solidFill>
                  <a:schemeClr val="bg1"/>
                </a:solidFill>
              </a:rPr>
              <a:t>מחלות נשימתיות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3" name="מציין מיקום תוכן 2">
            <a:extLst>
              <a:ext uri="{FF2B5EF4-FFF2-40B4-BE49-F238E27FC236}">
                <a16:creationId xmlns:a16="http://schemas.microsoft.com/office/drawing/2014/main" id="{9E6EFE1F-168D-4C37-818F-F62A6863E2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21626" y="749301"/>
            <a:ext cx="8377084" cy="5346699"/>
          </a:xfrm>
        </p:spPr>
        <p:txBody>
          <a:bodyPr anchor="t">
            <a:normAutofit/>
          </a:bodyPr>
          <a:lstStyle/>
          <a:p>
            <a:pPr lvl="0" algn="r" rtl="1">
              <a:lnSpc>
                <a:spcPct val="150000"/>
              </a:lnSpc>
            </a:pPr>
            <a:r>
              <a:rPr lang="he-IL" sz="2400" b="1" u="sng" dirty="0"/>
              <a:t>שיעול - </a:t>
            </a:r>
            <a:r>
              <a:rPr lang="he-IL" sz="2400" b="1" dirty="0"/>
              <a:t>סימן לדלקת בדרכי הנשימה אצל הכלב. </a:t>
            </a:r>
            <a:endParaRPr lang="en-US" sz="2400" b="1" dirty="0"/>
          </a:p>
          <a:p>
            <a:pPr lvl="0" algn="r" rtl="1">
              <a:lnSpc>
                <a:spcPct val="150000"/>
              </a:lnSpc>
            </a:pPr>
            <a:r>
              <a:rPr lang="he-IL" sz="2400" b="1" u="sng" dirty="0"/>
              <a:t>שיעול רך וקצר </a:t>
            </a:r>
            <a:r>
              <a:rPr lang="he-IL" sz="2400" b="1" dirty="0"/>
              <a:t>- דלקת ריאות.</a:t>
            </a:r>
            <a:endParaRPr lang="en-US" sz="2400" b="1" dirty="0"/>
          </a:p>
          <a:p>
            <a:pPr lvl="0" algn="r" rtl="1">
              <a:lnSpc>
                <a:spcPct val="150000"/>
              </a:lnSpc>
            </a:pPr>
            <a:r>
              <a:rPr lang="he-IL" sz="2400" b="1" u="sng" dirty="0"/>
              <a:t>סיבות לשיעול: </a:t>
            </a:r>
            <a:r>
              <a:rPr lang="he-IL" sz="2400" b="1" dirty="0"/>
              <a:t>גירוי של אבק, נביחה ממושכת, חדירת גופים זרים, זיהום חיידקי הגורם לדלקת. </a:t>
            </a:r>
          </a:p>
          <a:p>
            <a:pPr lvl="0" algn="r" rtl="1">
              <a:lnSpc>
                <a:spcPct val="150000"/>
              </a:lnSpc>
            </a:pPr>
            <a:r>
              <a:rPr lang="he-IL" sz="2400" b="1" u="sng" dirty="0"/>
              <a:t>מחלות נשימתיות </a:t>
            </a:r>
            <a:r>
              <a:rPr lang="he-IL" sz="2400" b="1" dirty="0"/>
              <a:t>יכולות לפגוע בדרכי הנשימה כגון: לוע, גרון, קנה, סמפונות וריאות.</a:t>
            </a:r>
            <a:endParaRPr lang="en-US" sz="2400" b="1" dirty="0"/>
          </a:p>
          <a:p>
            <a:pPr lvl="0" algn="r" rtl="1">
              <a:lnSpc>
                <a:spcPct val="150000"/>
              </a:lnSpc>
            </a:pPr>
            <a:r>
              <a:rPr lang="he-IL" sz="2400" b="1" dirty="0"/>
              <a:t>לגזעים עם </a:t>
            </a:r>
            <a:r>
              <a:rPr lang="he-IL" sz="2400" b="1" u="sng" dirty="0"/>
              <a:t>אף קצר ופחוס </a:t>
            </a:r>
            <a:r>
              <a:rPr lang="he-IL" sz="2400" b="1" dirty="0"/>
              <a:t>( פאג, בוקסר ) יש יותר בעיות נשימה.</a:t>
            </a:r>
            <a:endParaRPr lang="en-US" sz="2400" b="1" dirty="0"/>
          </a:p>
        </p:txBody>
      </p:sp>
      <p:pic>
        <p:nvPicPr>
          <p:cNvPr id="14338" name="Picture 2" descr="שיצו: טוי דוג עם מעמד מלכותי | פורינה ישראל">
            <a:extLst>
              <a:ext uri="{FF2B5EF4-FFF2-40B4-BE49-F238E27FC236}">
                <a16:creationId xmlns:a16="http://schemas.microsoft.com/office/drawing/2014/main" id="{29587F7F-3CB9-47DA-9996-AD9C1B5B39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1626" y="5086350"/>
            <a:ext cx="2581275" cy="17716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94968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94DA05E1-7869-4FBE-837E-1B62E9D78A0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761999"/>
            <a:ext cx="9141619" cy="5334001"/>
          </a:xfrm>
          <a:prstGeom prst="rect">
            <a:avLst/>
          </a:prstGeom>
          <a:solidFill>
            <a:schemeClr val="accent1"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9BAAE7D-1EA6-4D3B-96B5-43F5B61782D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270263" y="761999"/>
            <a:ext cx="2925318" cy="5334001"/>
          </a:xfrm>
          <a:prstGeom prst="rect">
            <a:avLst/>
          </a:prstGeom>
          <a:solidFill>
            <a:schemeClr val="accent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 useBgFill="1">
        <p:nvSpPr>
          <p:cNvPr id="14" name="Rectangle 13">
            <a:extLst>
              <a:ext uri="{FF2B5EF4-FFF2-40B4-BE49-F238E27FC236}">
                <a16:creationId xmlns:a16="http://schemas.microsoft.com/office/drawing/2014/main" id="{FD87B9B4-9010-42D1-85F6-D06089B74D4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en-US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82DD801B-2672-4E03-B1B5-43918A6692B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4367639"/>
            <a:ext cx="11707367" cy="1852186"/>
          </a:xfrm>
          <a:prstGeom prst="rect">
            <a:avLst/>
          </a:prstGeom>
          <a:solidFill>
            <a:schemeClr val="accent1"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כותרת 1">
            <a:extLst>
              <a:ext uri="{FF2B5EF4-FFF2-40B4-BE49-F238E27FC236}">
                <a16:creationId xmlns:a16="http://schemas.microsoft.com/office/drawing/2014/main" id="{317CEC0F-37FF-4272-B42E-6E55137646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9848" y="4590661"/>
            <a:ext cx="10210862" cy="1065690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 rtl="1"/>
            <a:r>
              <a:rPr lang="en-US" sz="5900" b="1" spc="-100" dirty="0" err="1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מבנה</a:t>
            </a:r>
            <a:r>
              <a:rPr lang="en-US" sz="5900" b="1" spc="-1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5900" b="1" spc="-100" dirty="0" err="1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מערכת</a:t>
            </a:r>
            <a:r>
              <a:rPr lang="en-US" sz="5900" b="1" spc="-1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5900" b="1" spc="-100" dirty="0" err="1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הנשימה</a:t>
            </a:r>
            <a:endParaRPr lang="en-US" sz="5900" b="1" spc="-100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5" name="מציין מיקום תוכן 4">
            <a:extLst>
              <a:ext uri="{FF2B5EF4-FFF2-40B4-BE49-F238E27FC236}">
                <a16:creationId xmlns:a16="http://schemas.microsoft.com/office/drawing/2014/main" id="{FD79E9CE-6DED-4C9B-A858-F0DD1F44747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3" r="2638" b="6706"/>
          <a:stretch>
            <a:fillRect/>
          </a:stretch>
        </p:blipFill>
        <p:spPr bwMode="auto">
          <a:xfrm>
            <a:off x="2189338" y="98900"/>
            <a:ext cx="7813321" cy="426873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97883100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EB4AE61D-4B3D-4435-90D3-C54946B32F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rtl="1"/>
            <a:r>
              <a:rPr lang="he-IL" b="1" dirty="0"/>
              <a:t>מצוקה נשימתית אצל כלבים</a:t>
            </a:r>
            <a:br>
              <a:rPr lang="he-IL" b="1" dirty="0"/>
            </a:br>
            <a:r>
              <a:rPr lang="he-IL" b="1" dirty="0"/>
              <a:t/>
            </a:r>
            <a:br>
              <a:rPr lang="he-IL" b="1" dirty="0"/>
            </a:br>
            <a:r>
              <a:rPr lang="he-IL" b="1" dirty="0">
                <a:solidFill>
                  <a:schemeClr val="bg1"/>
                </a:solidFill>
              </a:rPr>
              <a:t>אבחנה בין כלב עם נשימה תקינה לכלב עם מצוקה נשימתית</a:t>
            </a:r>
            <a:endParaRPr lang="en-US" b="1" dirty="0">
              <a:solidFill>
                <a:schemeClr val="bg1"/>
              </a:solidFill>
            </a:endParaRPr>
          </a:p>
        </p:txBody>
      </p:sp>
      <p:graphicFrame>
        <p:nvGraphicFramePr>
          <p:cNvPr id="4" name="מציין מיקום תוכן 3">
            <a:extLst>
              <a:ext uri="{FF2B5EF4-FFF2-40B4-BE49-F238E27FC236}">
                <a16:creationId xmlns:a16="http://schemas.microsoft.com/office/drawing/2014/main" id="{B3273BAE-92B5-4799-B2CE-EE699A17E7D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12334351"/>
              </p:ext>
            </p:extLst>
          </p:nvPr>
        </p:nvGraphicFramePr>
        <p:xfrm>
          <a:off x="3406876" y="737418"/>
          <a:ext cx="8391834" cy="5353666"/>
        </p:xfrm>
        <a:graphic>
          <a:graphicData uri="http://schemas.openxmlformats.org/drawingml/2006/table">
            <a:tbl>
              <a:tblPr rtl="1" firstRow="1" firstCol="1" bandRow="1">
                <a:tableStyleId>{69C7853C-536D-4A76-A0AE-DD22124D55A5}</a:tableStyleId>
              </a:tblPr>
              <a:tblGrid>
                <a:gridCol w="4195917">
                  <a:extLst>
                    <a:ext uri="{9D8B030D-6E8A-4147-A177-3AD203B41FA5}">
                      <a16:colId xmlns:a16="http://schemas.microsoft.com/office/drawing/2014/main" val="2627321284"/>
                    </a:ext>
                  </a:extLst>
                </a:gridCol>
                <a:gridCol w="4195917">
                  <a:extLst>
                    <a:ext uri="{9D8B030D-6E8A-4147-A177-3AD203B41FA5}">
                      <a16:colId xmlns:a16="http://schemas.microsoft.com/office/drawing/2014/main" val="2339540719"/>
                    </a:ext>
                  </a:extLst>
                </a:gridCol>
              </a:tblGrid>
              <a:tr h="525147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e-IL" sz="2400" dirty="0">
                          <a:effectLst/>
                        </a:rPr>
                        <a:t>כלב עם נשימה תקינה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e-IL" sz="2400" dirty="0">
                          <a:effectLst/>
                        </a:rPr>
                        <a:t>כלב במצוקה נשימתית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827226474"/>
                  </a:ext>
                </a:extLst>
              </a:tr>
              <a:tr h="525147">
                <a:tc>
                  <a:txBody>
                    <a:bodyPr/>
                    <a:lstStyle/>
                    <a:p>
                      <a:pPr marL="342900" marR="0" lvl="0" indent="-34290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he-IL" sz="1800" dirty="0">
                          <a:effectLst/>
                        </a:rPr>
                        <a:t>ערני.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he-IL" sz="1800" b="1" dirty="0">
                          <a:effectLst/>
                        </a:rPr>
                        <a:t>ערנות נמוכה – טשטוש.</a:t>
                      </a:r>
                      <a:endParaRPr lang="en-US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635363443"/>
                  </a:ext>
                </a:extLst>
              </a:tr>
              <a:tr h="1075843">
                <a:tc>
                  <a:txBody>
                    <a:bodyPr/>
                    <a:lstStyle/>
                    <a:p>
                      <a:pPr marL="342900" marR="0" lvl="0" indent="-34290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he-IL" sz="1800" dirty="0">
                          <a:effectLst/>
                        </a:rPr>
                        <a:t>ראש וצוואר בתנוחה נורמלית.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he-IL" sz="1800" b="1" dirty="0">
                          <a:effectLst/>
                        </a:rPr>
                        <a:t>ראש וצוואר מתוחים כדי לפתוח את דרכי האוויר.</a:t>
                      </a:r>
                      <a:endParaRPr lang="en-US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281780401"/>
                  </a:ext>
                </a:extLst>
              </a:tr>
              <a:tr h="1075843">
                <a:tc>
                  <a:txBody>
                    <a:bodyPr/>
                    <a:lstStyle/>
                    <a:p>
                      <a:pPr marL="342900" marR="0" lvl="0" indent="-34290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he-IL" sz="1800" dirty="0">
                          <a:effectLst/>
                        </a:rPr>
                        <a:t>עמידה נורמלית.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he-IL" sz="1800" b="1" dirty="0">
                          <a:effectLst/>
                        </a:rPr>
                        <a:t>רגליים קדמיות פתוחות באזור המרפקים להרחבת בית החזה.</a:t>
                      </a:r>
                      <a:endParaRPr lang="en-US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952158402"/>
                  </a:ext>
                </a:extLst>
              </a:tr>
              <a:tr h="1075843">
                <a:tc>
                  <a:txBody>
                    <a:bodyPr/>
                    <a:lstStyle/>
                    <a:p>
                      <a:pPr marL="342900" marR="0" lvl="0" indent="-34290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he-IL" sz="1800">
                          <a:effectLst/>
                        </a:rPr>
                        <a:t>בטן ובית החזה נעים בקלות במהלך השאיפה.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he-IL" sz="1800" b="1" dirty="0">
                          <a:effectLst/>
                        </a:rPr>
                        <a:t>בשאיפה הצלעות האחוריות נמשכות פנימה והבטן החוצה עם התכווצויות הסרעפת.</a:t>
                      </a:r>
                      <a:endParaRPr lang="en-US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49082046"/>
                  </a:ext>
                </a:extLst>
              </a:tr>
              <a:tr h="1075843">
                <a:tc>
                  <a:txBody>
                    <a:bodyPr/>
                    <a:lstStyle/>
                    <a:p>
                      <a:pPr marL="342900" marR="0" lvl="0" indent="-34290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he-IL" sz="1800">
                          <a:effectLst/>
                        </a:rPr>
                        <a:t>הנשימה פאסיבית – נורמלית.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he-IL" sz="1800" b="1" dirty="0">
                          <a:effectLst/>
                        </a:rPr>
                        <a:t>בנשיפה הצלעות האחוריות נדחפות החוצה והבטן מתכווצת כדי לסייע בהקטנת בית החזה.</a:t>
                      </a:r>
                      <a:endParaRPr lang="en-US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96749582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397623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71C26B44-A221-452A-AF8D-366F982C52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rtl="1"/>
            <a:r>
              <a:rPr lang="he-IL" b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"נשימה"</a:t>
            </a:r>
            <a:br>
              <a:rPr lang="he-IL" b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he-IL" b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= </a:t>
            </a:r>
            <a:br>
              <a:rPr lang="he-IL" b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he-IL" b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חילוף גזים</a:t>
            </a:r>
            <a:endParaRPr lang="en-US" b="1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מלבן: פינות מעוגלות 3">
            <a:extLst>
              <a:ext uri="{FF2B5EF4-FFF2-40B4-BE49-F238E27FC236}">
                <a16:creationId xmlns:a16="http://schemas.microsoft.com/office/drawing/2014/main" id="{604B4EC2-86CA-46E8-8767-20AB16F99FF9}"/>
              </a:ext>
            </a:extLst>
          </p:cNvPr>
          <p:cNvSpPr/>
          <p:nvPr/>
        </p:nvSpPr>
        <p:spPr>
          <a:xfrm>
            <a:off x="8578645" y="671649"/>
            <a:ext cx="2713703" cy="1061884"/>
          </a:xfrm>
          <a:prstGeom prst="roundRect">
            <a:avLst/>
          </a:prstGeom>
          <a:solidFill>
            <a:schemeClr val="tx1">
              <a:lumMod val="5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r>
              <a:rPr lang="he-IL" sz="2800" b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סביבה חיצונית</a:t>
            </a:r>
            <a:endParaRPr lang="en-US" sz="2800" b="1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7" name="מלבן: פינות מעוגלות 6">
            <a:extLst>
              <a:ext uri="{FF2B5EF4-FFF2-40B4-BE49-F238E27FC236}">
                <a16:creationId xmlns:a16="http://schemas.microsoft.com/office/drawing/2014/main" id="{69780F46-9E57-461C-82F3-DFF65A0B9972}"/>
              </a:ext>
            </a:extLst>
          </p:cNvPr>
          <p:cNvSpPr/>
          <p:nvPr/>
        </p:nvSpPr>
        <p:spPr>
          <a:xfrm>
            <a:off x="8578646" y="3104976"/>
            <a:ext cx="2713703" cy="1061884"/>
          </a:xfrm>
          <a:prstGeom prst="roundRect">
            <a:avLst/>
          </a:prstGeom>
          <a:solidFill>
            <a:schemeClr val="tx1">
              <a:lumMod val="5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r>
              <a:rPr lang="he-IL" sz="2800" b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ריאות</a:t>
            </a:r>
            <a:endParaRPr lang="en-US" sz="2800" b="1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0" name="מלבן: פינות מעוגלות 9">
            <a:extLst>
              <a:ext uri="{FF2B5EF4-FFF2-40B4-BE49-F238E27FC236}">
                <a16:creationId xmlns:a16="http://schemas.microsoft.com/office/drawing/2014/main" id="{C50B0F8D-1CF3-4811-9CB0-3A1D6B63E849}"/>
              </a:ext>
            </a:extLst>
          </p:cNvPr>
          <p:cNvSpPr/>
          <p:nvPr/>
        </p:nvSpPr>
        <p:spPr>
          <a:xfrm>
            <a:off x="3967316" y="659702"/>
            <a:ext cx="2713703" cy="1061884"/>
          </a:xfrm>
          <a:prstGeom prst="roundRect">
            <a:avLst/>
          </a:prstGeom>
          <a:solidFill>
            <a:schemeClr val="tx1">
              <a:lumMod val="5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r>
              <a:rPr lang="he-IL" sz="2800" b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סביבה חיצונית</a:t>
            </a:r>
            <a:endParaRPr lang="en-US" sz="2800" b="1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1" name="מלבן: פינות מעוגלות 10">
            <a:extLst>
              <a:ext uri="{FF2B5EF4-FFF2-40B4-BE49-F238E27FC236}">
                <a16:creationId xmlns:a16="http://schemas.microsoft.com/office/drawing/2014/main" id="{34E4A17C-1EC1-42CA-97CD-89F4EF087849}"/>
              </a:ext>
            </a:extLst>
          </p:cNvPr>
          <p:cNvSpPr/>
          <p:nvPr/>
        </p:nvSpPr>
        <p:spPr>
          <a:xfrm>
            <a:off x="3967317" y="5565589"/>
            <a:ext cx="7325033" cy="1061884"/>
          </a:xfrm>
          <a:prstGeom prst="roundRect">
            <a:avLst/>
          </a:prstGeom>
          <a:solidFill>
            <a:srgbClr val="C000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r>
              <a:rPr lang="he-IL" sz="2800" b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גוף בע"ח</a:t>
            </a:r>
            <a:endParaRPr lang="en-US" sz="2800" b="1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2" name="מלבן: פינות מעוגלות 11">
            <a:extLst>
              <a:ext uri="{FF2B5EF4-FFF2-40B4-BE49-F238E27FC236}">
                <a16:creationId xmlns:a16="http://schemas.microsoft.com/office/drawing/2014/main" id="{7E7560F4-68D0-4205-8A30-4913F8C2A80A}"/>
              </a:ext>
            </a:extLst>
          </p:cNvPr>
          <p:cNvSpPr/>
          <p:nvPr/>
        </p:nvSpPr>
        <p:spPr>
          <a:xfrm>
            <a:off x="3967316" y="3136836"/>
            <a:ext cx="2713703" cy="1061884"/>
          </a:xfrm>
          <a:prstGeom prst="roundRect">
            <a:avLst/>
          </a:prstGeom>
          <a:solidFill>
            <a:schemeClr val="tx1">
              <a:lumMod val="5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r>
              <a:rPr lang="he-IL" sz="2800" b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ריאות</a:t>
            </a:r>
            <a:endParaRPr lang="en-US" sz="2800" b="1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3" name="חץ: למטה 12">
            <a:extLst>
              <a:ext uri="{FF2B5EF4-FFF2-40B4-BE49-F238E27FC236}">
                <a16:creationId xmlns:a16="http://schemas.microsoft.com/office/drawing/2014/main" id="{DC0D67A9-A846-4B9E-81C5-44CAC504A5C9}"/>
              </a:ext>
            </a:extLst>
          </p:cNvPr>
          <p:cNvSpPr/>
          <p:nvPr/>
        </p:nvSpPr>
        <p:spPr>
          <a:xfrm>
            <a:off x="9114503" y="1938390"/>
            <a:ext cx="1681316" cy="966303"/>
          </a:xfrm>
          <a:prstGeom prst="downArrow">
            <a:avLst/>
          </a:prstGeom>
          <a:solidFill>
            <a:srgbClr val="FF00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r>
              <a:rPr lang="he-IL" sz="1400" b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אויר עשיר בחמצן</a:t>
            </a:r>
            <a:endParaRPr lang="en-US" sz="1400" b="1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4" name="חץ: למטה 13">
            <a:extLst>
              <a:ext uri="{FF2B5EF4-FFF2-40B4-BE49-F238E27FC236}">
                <a16:creationId xmlns:a16="http://schemas.microsoft.com/office/drawing/2014/main" id="{AB3DA0FD-AB57-4309-A650-3E1AF091CCFB}"/>
              </a:ext>
            </a:extLst>
          </p:cNvPr>
          <p:cNvSpPr/>
          <p:nvPr/>
        </p:nvSpPr>
        <p:spPr>
          <a:xfrm>
            <a:off x="9129251" y="4386464"/>
            <a:ext cx="1681316" cy="966303"/>
          </a:xfrm>
          <a:prstGeom prst="downArrow">
            <a:avLst/>
          </a:prstGeom>
          <a:solidFill>
            <a:srgbClr val="FF00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r>
              <a:rPr lang="he-IL" sz="1400" b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אויר עשיר בחמצן</a:t>
            </a:r>
            <a:endParaRPr lang="en-US" sz="1400" b="1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5" name="חץ: למעלה 14">
            <a:extLst>
              <a:ext uri="{FF2B5EF4-FFF2-40B4-BE49-F238E27FC236}">
                <a16:creationId xmlns:a16="http://schemas.microsoft.com/office/drawing/2014/main" id="{FFED93D4-9641-4EBD-A53B-4F7B4D4840E0}"/>
              </a:ext>
            </a:extLst>
          </p:cNvPr>
          <p:cNvSpPr/>
          <p:nvPr/>
        </p:nvSpPr>
        <p:spPr>
          <a:xfrm>
            <a:off x="4557252" y="4403577"/>
            <a:ext cx="1533832" cy="942408"/>
          </a:xfrm>
          <a:prstGeom prst="upArrow">
            <a:avLst/>
          </a:prstGeom>
          <a:solidFill>
            <a:srgbClr val="00206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r>
              <a:rPr lang="he-IL" sz="1200" b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אויר עשיר </a:t>
            </a:r>
            <a:r>
              <a:rPr lang="he-IL" sz="1200" b="1" dirty="0" err="1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בפד"ח</a:t>
            </a:r>
            <a:endParaRPr lang="en-US" sz="1200" b="1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6" name="חץ: למעלה 15">
            <a:extLst>
              <a:ext uri="{FF2B5EF4-FFF2-40B4-BE49-F238E27FC236}">
                <a16:creationId xmlns:a16="http://schemas.microsoft.com/office/drawing/2014/main" id="{BEFBD0EB-71B2-4E12-A7FF-0DD0DDCD85F0}"/>
              </a:ext>
            </a:extLst>
          </p:cNvPr>
          <p:cNvSpPr/>
          <p:nvPr/>
        </p:nvSpPr>
        <p:spPr>
          <a:xfrm>
            <a:off x="4557252" y="1950337"/>
            <a:ext cx="1533832" cy="942408"/>
          </a:xfrm>
          <a:prstGeom prst="upArrow">
            <a:avLst/>
          </a:prstGeom>
          <a:solidFill>
            <a:srgbClr val="00206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r>
              <a:rPr lang="he-IL" sz="1200" b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אויר עשיר </a:t>
            </a:r>
            <a:r>
              <a:rPr lang="he-IL" sz="1200" b="1" dirty="0" err="1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בפד"ח</a:t>
            </a:r>
            <a:endParaRPr lang="en-US" sz="1200" b="1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37494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F3941849-1C53-4AE3-859F-705A1A74A1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123837"/>
            <a:ext cx="3436374" cy="4601183"/>
          </a:xfrm>
        </p:spPr>
        <p:txBody>
          <a:bodyPr/>
          <a:lstStyle/>
          <a:p>
            <a:pPr algn="ctr" rtl="1"/>
            <a:r>
              <a:rPr lang="he-IL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"נשימה תאית" </a:t>
            </a:r>
            <a:br>
              <a:rPr lang="he-IL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he-IL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=</a:t>
            </a:r>
            <a:br>
              <a:rPr lang="he-IL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he-IL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הפקת אנרגיה בתאים</a:t>
            </a:r>
            <a:endParaRPr lang="en-US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מציין מיקום תוכן 2">
            <a:extLst>
              <a:ext uri="{FF2B5EF4-FFF2-40B4-BE49-F238E27FC236}">
                <a16:creationId xmlns:a16="http://schemas.microsoft.com/office/drawing/2014/main" id="{5278483E-E5FC-4B2E-8615-C75B1CCC244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anchor="t">
            <a:normAutofit/>
          </a:bodyPr>
          <a:lstStyle/>
          <a:p>
            <a:pPr marL="0" indent="0" algn="r" rtl="1">
              <a:lnSpc>
                <a:spcPct val="150000"/>
              </a:lnSpc>
              <a:buNone/>
            </a:pPr>
            <a:r>
              <a:rPr lang="he-IL" sz="2800" b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שריפת חומרי מזון עם חמצן בתוך התא על מנת להפיק אנרגיה לתפקוד התא. </a:t>
            </a:r>
            <a:endParaRPr lang="en-US" sz="2800" b="1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1028" name="Picture 4" descr="In-cell sequencing reveals genome's natural geometry | Spectrum ...">
            <a:extLst>
              <a:ext uri="{FF2B5EF4-FFF2-40B4-BE49-F238E27FC236}">
                <a16:creationId xmlns:a16="http://schemas.microsoft.com/office/drawing/2014/main" id="{DA7E63E9-E8C7-41ED-A297-08EBF1F5558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17" t="5683" r="18612" b="2927"/>
          <a:stretch/>
        </p:blipFill>
        <p:spPr bwMode="auto">
          <a:xfrm>
            <a:off x="5910303" y="2976297"/>
            <a:ext cx="3233129" cy="312915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חץ: ימינה 4">
            <a:extLst>
              <a:ext uri="{FF2B5EF4-FFF2-40B4-BE49-F238E27FC236}">
                <a16:creationId xmlns:a16="http://schemas.microsoft.com/office/drawing/2014/main" id="{306E25BD-FB00-4295-B166-62AA29721F70}"/>
              </a:ext>
            </a:extLst>
          </p:cNvPr>
          <p:cNvSpPr/>
          <p:nvPr/>
        </p:nvSpPr>
        <p:spPr>
          <a:xfrm>
            <a:off x="9143432" y="2702044"/>
            <a:ext cx="1985224" cy="929390"/>
          </a:xfrm>
          <a:prstGeom prst="rightArrow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e-IL" sz="160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פחמן דו חמצני</a:t>
            </a:r>
            <a:endParaRPr lang="en-US" sz="1600" b="1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8" name="חץ: ימינה 7">
            <a:extLst>
              <a:ext uri="{FF2B5EF4-FFF2-40B4-BE49-F238E27FC236}">
                <a16:creationId xmlns:a16="http://schemas.microsoft.com/office/drawing/2014/main" id="{5DD21D88-DDAB-43E9-9562-7D9C509C756E}"/>
              </a:ext>
            </a:extLst>
          </p:cNvPr>
          <p:cNvSpPr/>
          <p:nvPr/>
        </p:nvSpPr>
        <p:spPr>
          <a:xfrm>
            <a:off x="9171337" y="5433077"/>
            <a:ext cx="1985224" cy="929390"/>
          </a:xfrm>
          <a:prstGeom prst="rightArrow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e-IL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מים</a:t>
            </a:r>
            <a:endParaRPr lang="en-US" b="1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9" name="חץ: ימינה 8">
            <a:extLst>
              <a:ext uri="{FF2B5EF4-FFF2-40B4-BE49-F238E27FC236}">
                <a16:creationId xmlns:a16="http://schemas.microsoft.com/office/drawing/2014/main" id="{24EE49CF-437E-470F-8A3F-71AEA6836240}"/>
              </a:ext>
            </a:extLst>
          </p:cNvPr>
          <p:cNvSpPr/>
          <p:nvPr/>
        </p:nvSpPr>
        <p:spPr>
          <a:xfrm>
            <a:off x="3897174" y="3067613"/>
            <a:ext cx="1985224" cy="929390"/>
          </a:xfrm>
          <a:prstGeom prst="rightArrow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e-IL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חמצן</a:t>
            </a:r>
            <a:endParaRPr lang="en-US" b="1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0" name="חץ: ימינה 9">
            <a:extLst>
              <a:ext uri="{FF2B5EF4-FFF2-40B4-BE49-F238E27FC236}">
                <a16:creationId xmlns:a16="http://schemas.microsoft.com/office/drawing/2014/main" id="{1435F582-4C75-42A2-95C9-327B66448372}"/>
              </a:ext>
            </a:extLst>
          </p:cNvPr>
          <p:cNvSpPr/>
          <p:nvPr/>
        </p:nvSpPr>
        <p:spPr>
          <a:xfrm>
            <a:off x="3897174" y="4649996"/>
            <a:ext cx="1985224" cy="929390"/>
          </a:xfrm>
          <a:prstGeom prst="rightArrow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e-IL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רכיבי מזון</a:t>
            </a:r>
            <a:endParaRPr lang="en-US" b="1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1" name="חץ: ימינה 10">
            <a:extLst>
              <a:ext uri="{FF2B5EF4-FFF2-40B4-BE49-F238E27FC236}">
                <a16:creationId xmlns:a16="http://schemas.microsoft.com/office/drawing/2014/main" id="{56B45C07-6D8D-4EB0-8BB8-B3CD9F96A36A}"/>
              </a:ext>
            </a:extLst>
          </p:cNvPr>
          <p:cNvSpPr/>
          <p:nvPr/>
        </p:nvSpPr>
        <p:spPr>
          <a:xfrm>
            <a:off x="9143432" y="4067560"/>
            <a:ext cx="1985224" cy="929390"/>
          </a:xfrm>
          <a:prstGeom prst="rightArrow">
            <a:avLst/>
          </a:prstGeom>
          <a:solidFill>
            <a:srgbClr val="FFFF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e-IL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אנרגיה</a:t>
            </a:r>
            <a:endParaRPr lang="en-US" b="1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15540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2C6B30A8-73E2-4D0F-9FEF-AC788AE3D3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rtl="1"/>
            <a:r>
              <a:rPr lang="he-IL" b="1" dirty="0"/>
              <a:t>שלושה סוגי נשימה</a:t>
            </a:r>
            <a:endParaRPr lang="en-US" b="1" dirty="0"/>
          </a:p>
        </p:txBody>
      </p:sp>
      <p:sp>
        <p:nvSpPr>
          <p:cNvPr id="3" name="מציין מיקום תוכן 2">
            <a:extLst>
              <a:ext uri="{FF2B5EF4-FFF2-40B4-BE49-F238E27FC236}">
                <a16:creationId xmlns:a16="http://schemas.microsoft.com/office/drawing/2014/main" id="{5B149D58-FC62-47F7-A165-56C155A86E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50795" y="864108"/>
            <a:ext cx="8333165" cy="5120640"/>
          </a:xfrm>
        </p:spPr>
        <p:txBody>
          <a:bodyPr anchor="t">
            <a:normAutofit fontScale="92500" lnSpcReduction="10000"/>
          </a:bodyPr>
          <a:lstStyle/>
          <a:p>
            <a:pPr algn="r" rtl="1">
              <a:lnSpc>
                <a:spcPct val="150000"/>
              </a:lnSpc>
            </a:pPr>
            <a:r>
              <a:rPr lang="he-IL" sz="2800" b="1" dirty="0">
                <a:solidFill>
                  <a:schemeClr val="tx1"/>
                </a:solidFill>
              </a:rPr>
              <a:t>נשימה חיצונית – חילוף גזים בין הדם לאוויר בריאות.</a:t>
            </a:r>
          </a:p>
          <a:p>
            <a:pPr marL="0" indent="0" algn="r" rtl="1">
              <a:lnSpc>
                <a:spcPct val="150000"/>
              </a:lnSpc>
              <a:buNone/>
            </a:pPr>
            <a:endParaRPr lang="he-IL" sz="2800" b="1" dirty="0">
              <a:solidFill>
                <a:schemeClr val="tx1"/>
              </a:solidFill>
            </a:endParaRPr>
          </a:p>
          <a:p>
            <a:pPr algn="r" rtl="1">
              <a:lnSpc>
                <a:spcPct val="150000"/>
              </a:lnSpc>
            </a:pPr>
            <a:r>
              <a:rPr lang="he-IL" sz="2800" b="1" dirty="0">
                <a:solidFill>
                  <a:schemeClr val="tx1"/>
                </a:solidFill>
              </a:rPr>
              <a:t>נשימה פנימית – חילוף גזים בין הדם לתאי הגוף.</a:t>
            </a:r>
          </a:p>
          <a:p>
            <a:pPr marL="0" indent="0" algn="r" rtl="1">
              <a:lnSpc>
                <a:spcPct val="150000"/>
              </a:lnSpc>
              <a:buNone/>
            </a:pPr>
            <a:endParaRPr lang="he-IL" sz="2800" b="1" dirty="0">
              <a:solidFill>
                <a:schemeClr val="tx1"/>
              </a:solidFill>
            </a:endParaRPr>
          </a:p>
          <a:p>
            <a:pPr algn="r" rtl="1">
              <a:lnSpc>
                <a:spcPct val="150000"/>
              </a:lnSpc>
            </a:pPr>
            <a:r>
              <a:rPr lang="he-IL" sz="2800" b="1" dirty="0">
                <a:solidFill>
                  <a:schemeClr val="tx1"/>
                </a:solidFill>
              </a:rPr>
              <a:t>נשימה תאית – תהליכי חמצון</a:t>
            </a:r>
          </a:p>
          <a:p>
            <a:pPr marL="0" indent="0" algn="r" rtl="1">
              <a:lnSpc>
                <a:spcPct val="150000"/>
              </a:lnSpc>
              <a:buNone/>
            </a:pPr>
            <a:r>
              <a:rPr lang="he-IL" sz="2800" b="1" dirty="0">
                <a:solidFill>
                  <a:schemeClr val="tx1"/>
                </a:solidFill>
              </a:rPr>
              <a:t>של גלוקוז בתאים היוצרים </a:t>
            </a:r>
          </a:p>
          <a:p>
            <a:pPr marL="0" indent="0" algn="r" rtl="1">
              <a:lnSpc>
                <a:spcPct val="150000"/>
              </a:lnSpc>
              <a:buNone/>
            </a:pPr>
            <a:r>
              <a:rPr lang="he-IL" sz="2800" b="1" dirty="0">
                <a:solidFill>
                  <a:schemeClr val="tx1"/>
                </a:solidFill>
              </a:rPr>
              <a:t>אנרגיה. </a:t>
            </a:r>
          </a:p>
          <a:p>
            <a:pPr algn="r" rtl="1">
              <a:lnSpc>
                <a:spcPct val="150000"/>
              </a:lnSpc>
            </a:pPr>
            <a:endParaRPr lang="en-US" sz="2800" b="1" dirty="0">
              <a:solidFill>
                <a:schemeClr val="tx1"/>
              </a:solidFill>
            </a:endParaRPr>
          </a:p>
        </p:txBody>
      </p:sp>
      <p:pic>
        <p:nvPicPr>
          <p:cNvPr id="4" name="תמונה 3">
            <a:extLst>
              <a:ext uri="{FF2B5EF4-FFF2-40B4-BE49-F238E27FC236}">
                <a16:creationId xmlns:a16="http://schemas.microsoft.com/office/drawing/2014/main" id="{4EB6AF4B-E8BD-4EF5-9377-2EA2A14F3D3E}"/>
              </a:ext>
            </a:extLst>
          </p:cNvPr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838" t="37463" r="55129" b="26364"/>
          <a:stretch/>
        </p:blipFill>
        <p:spPr bwMode="auto">
          <a:xfrm>
            <a:off x="3450795" y="3424428"/>
            <a:ext cx="3200728" cy="260727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8482670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5D039EA8-11E4-4E5F-94E1-FB8D8E5CFB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pPr algn="ctr"/>
            <a:r>
              <a:rPr lang="he-IL" sz="5400" b="1" dirty="0"/>
              <a:t>מרכיבים</a:t>
            </a:r>
            <a:br>
              <a:rPr lang="he-IL" sz="5400" b="1" dirty="0"/>
            </a:br>
            <a:r>
              <a:rPr lang="he-IL" sz="5400" b="1" dirty="0"/>
              <a:t>אף</a:t>
            </a:r>
            <a:endParaRPr lang="en-US" sz="5400" b="1" dirty="0"/>
          </a:p>
        </p:txBody>
      </p:sp>
      <p:sp>
        <p:nvSpPr>
          <p:cNvPr id="3" name="מציין מיקום תוכן 2">
            <a:extLst>
              <a:ext uri="{FF2B5EF4-FFF2-40B4-BE49-F238E27FC236}">
                <a16:creationId xmlns:a16="http://schemas.microsoft.com/office/drawing/2014/main" id="{F1E5402F-2997-44E4-8678-FBC0722CED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17758" y="764498"/>
            <a:ext cx="8349522" cy="5220250"/>
          </a:xfrm>
        </p:spPr>
        <p:txBody>
          <a:bodyPr anchor="t">
            <a:normAutofit/>
          </a:bodyPr>
          <a:lstStyle/>
          <a:p>
            <a:pPr marL="0" indent="0" algn="r" rtl="1">
              <a:lnSpc>
                <a:spcPct val="150000"/>
              </a:lnSpc>
              <a:buNone/>
            </a:pPr>
            <a:r>
              <a:rPr lang="he-IL" sz="4000" b="1" u="sng" dirty="0">
                <a:solidFill>
                  <a:schemeClr val="tx1"/>
                </a:solidFill>
              </a:rPr>
              <a:t>ממזג ומסנן את האוויר:</a:t>
            </a:r>
          </a:p>
          <a:p>
            <a:pPr algn="r" rtl="1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he-IL" sz="4000" b="1" dirty="0">
                <a:solidFill>
                  <a:schemeClr val="tx1"/>
                </a:solidFill>
              </a:rPr>
              <a:t>מחדיר באוויר לחות ומחמם.</a:t>
            </a:r>
          </a:p>
          <a:p>
            <a:pPr algn="r" rtl="1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he-IL" sz="4000" b="1" dirty="0">
                <a:solidFill>
                  <a:schemeClr val="tx1"/>
                </a:solidFill>
              </a:rPr>
              <a:t>מסנן בפני חיידקים וחלקיקים 		מזהמים שונים. </a:t>
            </a:r>
          </a:p>
          <a:p>
            <a:pPr marL="0" indent="0" algn="r" rtl="1">
              <a:lnSpc>
                <a:spcPct val="150000"/>
              </a:lnSpc>
              <a:buNone/>
            </a:pPr>
            <a:endParaRPr lang="he-IL" sz="4000" b="1" dirty="0">
              <a:solidFill>
                <a:schemeClr val="tx1"/>
              </a:solidFill>
            </a:endParaRPr>
          </a:p>
        </p:txBody>
      </p:sp>
      <p:pic>
        <p:nvPicPr>
          <p:cNvPr id="2050" name="Picture 2" descr="בחן את עצמך: האם תוכל לזהות את הכלב רק לפי האף שלו? | ישראדוג">
            <a:extLst>
              <a:ext uri="{FF2B5EF4-FFF2-40B4-BE49-F238E27FC236}">
                <a16:creationId xmlns:a16="http://schemas.microsoft.com/office/drawing/2014/main" id="{96F5E6F0-507D-4669-83BC-558F7861740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314" r="26007" b="41389"/>
          <a:stretch/>
        </p:blipFill>
        <p:spPr bwMode="auto">
          <a:xfrm>
            <a:off x="26420" y="2934930"/>
            <a:ext cx="3400480" cy="234189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28307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5D039EA8-11E4-4E5F-94E1-FB8D8E5CFB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pPr algn="ctr" rtl="1"/>
            <a:r>
              <a:rPr lang="he-IL" sz="5400" b="1" dirty="0"/>
              <a:t>מרכיבים</a:t>
            </a:r>
            <a:br>
              <a:rPr lang="he-IL" sz="5400" b="1" dirty="0"/>
            </a:br>
            <a:r>
              <a:rPr lang="he-IL" sz="5400" b="1" dirty="0"/>
              <a:t>קנה נשימה</a:t>
            </a:r>
            <a:endParaRPr lang="en-US" sz="5400" b="1" dirty="0"/>
          </a:p>
        </p:txBody>
      </p:sp>
      <p:sp>
        <p:nvSpPr>
          <p:cNvPr id="3" name="מציין מיקום תוכן 2">
            <a:extLst>
              <a:ext uri="{FF2B5EF4-FFF2-40B4-BE49-F238E27FC236}">
                <a16:creationId xmlns:a16="http://schemas.microsoft.com/office/drawing/2014/main" id="{F1E5402F-2997-44E4-8678-FBC0722CED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17758" y="764498"/>
            <a:ext cx="8349522" cy="5220250"/>
          </a:xfrm>
        </p:spPr>
        <p:txBody>
          <a:bodyPr anchor="t">
            <a:normAutofit fontScale="70000" lnSpcReduction="20000"/>
          </a:bodyPr>
          <a:lstStyle/>
          <a:p>
            <a:pPr marL="0" indent="0" algn="r" rtl="1">
              <a:lnSpc>
                <a:spcPct val="150000"/>
              </a:lnSpc>
              <a:buNone/>
            </a:pPr>
            <a:r>
              <a:rPr lang="he-IL" sz="4000" b="1" dirty="0">
                <a:solidFill>
                  <a:schemeClr val="tx1"/>
                </a:solidFill>
              </a:rPr>
              <a:t>בלוע ישנם שני פתחים:</a:t>
            </a:r>
          </a:p>
          <a:p>
            <a:pPr marL="742950" indent="-742950" algn="r" rtl="1">
              <a:lnSpc>
                <a:spcPct val="150000"/>
              </a:lnSpc>
              <a:buAutoNum type="arabicPeriod"/>
            </a:pPr>
            <a:r>
              <a:rPr lang="he-IL" sz="4000" b="1" dirty="0">
                <a:solidFill>
                  <a:schemeClr val="tx1"/>
                </a:solidFill>
              </a:rPr>
              <a:t>ושט (צינור המוביל מזון ומים לקיבה)</a:t>
            </a:r>
          </a:p>
          <a:p>
            <a:pPr marL="742950" indent="-742950" algn="r" rtl="1">
              <a:lnSpc>
                <a:spcPct val="150000"/>
              </a:lnSpc>
              <a:buAutoNum type="arabicPeriod"/>
            </a:pPr>
            <a:r>
              <a:rPr lang="he-IL" sz="4000" b="1" dirty="0">
                <a:solidFill>
                  <a:schemeClr val="tx1"/>
                </a:solidFill>
              </a:rPr>
              <a:t>קנה נשימה.</a:t>
            </a:r>
          </a:p>
          <a:p>
            <a:pPr marL="0" indent="0" algn="r" rtl="1">
              <a:lnSpc>
                <a:spcPct val="150000"/>
              </a:lnSpc>
              <a:buNone/>
            </a:pPr>
            <a:r>
              <a:rPr lang="he-IL" sz="4000" b="1" dirty="0">
                <a:solidFill>
                  <a:schemeClr val="tx1"/>
                </a:solidFill>
              </a:rPr>
              <a:t>קנה נשימה נסגר כאשר מזון עובר בוושט. </a:t>
            </a:r>
          </a:p>
          <a:p>
            <a:pPr marL="0" indent="0" algn="r" rtl="1">
              <a:lnSpc>
                <a:spcPct val="150000"/>
              </a:lnSpc>
              <a:buNone/>
            </a:pPr>
            <a:r>
              <a:rPr lang="he-IL" sz="4000" b="1" dirty="0">
                <a:solidFill>
                  <a:schemeClr val="tx1"/>
                </a:solidFill>
              </a:rPr>
              <a:t>בקנה מצויים תאים בעלי ריסים, הנעים בתנועה גלית כלפי מעלה ודוחפים שאריות של ריר עמוס מזהמים שהגיעו מן האף לכיוון הפה ומשם לוושט.</a:t>
            </a:r>
          </a:p>
        </p:txBody>
      </p:sp>
      <p:pic>
        <p:nvPicPr>
          <p:cNvPr id="3074" name="Picture 2" descr="התשובה PixWords היא קנה הנשימה | תשובות PixWords בשפה Hebrew">
            <a:extLst>
              <a:ext uri="{FF2B5EF4-FFF2-40B4-BE49-F238E27FC236}">
                <a16:creationId xmlns:a16="http://schemas.microsoft.com/office/drawing/2014/main" id="{904F642C-F4E9-41A1-BE60-7C8E70CF11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685" y="3565398"/>
            <a:ext cx="1885950" cy="2419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521897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5D039EA8-11E4-4E5F-94E1-FB8D8E5CFB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pPr algn="ctr" rtl="1"/>
            <a:r>
              <a:rPr lang="he-IL" sz="5400" b="1" dirty="0"/>
              <a:t>מרכיבים</a:t>
            </a:r>
            <a:br>
              <a:rPr lang="he-IL" sz="5400" b="1" dirty="0"/>
            </a:br>
            <a:r>
              <a:rPr lang="he-IL" sz="5400" b="1" dirty="0"/>
              <a:t>סימפונות</a:t>
            </a:r>
            <a:endParaRPr lang="en-US" sz="5400" b="1" dirty="0"/>
          </a:p>
        </p:txBody>
      </p:sp>
      <p:sp>
        <p:nvSpPr>
          <p:cNvPr id="3" name="מציין מיקום תוכן 2">
            <a:extLst>
              <a:ext uri="{FF2B5EF4-FFF2-40B4-BE49-F238E27FC236}">
                <a16:creationId xmlns:a16="http://schemas.microsoft.com/office/drawing/2014/main" id="{F1E5402F-2997-44E4-8678-FBC0722CED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17758" y="764498"/>
            <a:ext cx="8349522" cy="5220250"/>
          </a:xfrm>
        </p:spPr>
        <p:txBody>
          <a:bodyPr anchor="t">
            <a:normAutofit/>
          </a:bodyPr>
          <a:lstStyle/>
          <a:p>
            <a:pPr marL="0" indent="0" algn="r" rtl="1">
              <a:lnSpc>
                <a:spcPct val="150000"/>
              </a:lnSpc>
              <a:buNone/>
            </a:pPr>
            <a:r>
              <a:rPr lang="he-IL" sz="5400" b="1" dirty="0">
                <a:solidFill>
                  <a:schemeClr val="tx1"/>
                </a:solidFill>
              </a:rPr>
              <a:t>קנה הנשימה מסתעף לשני צינורות  - סימפונות (ברונכים).</a:t>
            </a:r>
          </a:p>
        </p:txBody>
      </p:sp>
      <p:pic>
        <p:nvPicPr>
          <p:cNvPr id="6" name="תמונה 5">
            <a:extLst>
              <a:ext uri="{FF2B5EF4-FFF2-40B4-BE49-F238E27FC236}">
                <a16:creationId xmlns:a16="http://schemas.microsoft.com/office/drawing/2014/main" id="{C1D65040-DD7A-4346-AFAF-9B11B03AEA7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608" t="35511" r="3660" b="33209"/>
          <a:stretch/>
        </p:blipFill>
        <p:spPr bwMode="auto">
          <a:xfrm>
            <a:off x="0" y="2683764"/>
            <a:ext cx="3410807" cy="148132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4098" name="Picture 2" descr="סימפונות, medically, מדויק, דוגמה.">
            <a:extLst>
              <a:ext uri="{FF2B5EF4-FFF2-40B4-BE49-F238E27FC236}">
                <a16:creationId xmlns:a16="http://schemas.microsoft.com/office/drawing/2014/main" id="{98E8F873-8CE4-44FA-9498-0C49DBE01E5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29" r="10617" b="28486"/>
          <a:stretch/>
        </p:blipFill>
        <p:spPr bwMode="auto">
          <a:xfrm>
            <a:off x="926127" y="4165092"/>
            <a:ext cx="1601066" cy="2072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12791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5D039EA8-11E4-4E5F-94E1-FB8D8E5CFB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pPr algn="ctr" rtl="1"/>
            <a:r>
              <a:rPr lang="he-IL" sz="5400" b="1" dirty="0"/>
              <a:t>מרכיבים</a:t>
            </a:r>
            <a:br>
              <a:rPr lang="he-IL" sz="5400" b="1" dirty="0"/>
            </a:br>
            <a:r>
              <a:rPr lang="he-IL" sz="5400" b="1" dirty="0"/>
              <a:t>ריאות</a:t>
            </a:r>
            <a:endParaRPr lang="en-US" sz="5400" b="1" dirty="0"/>
          </a:p>
        </p:txBody>
      </p:sp>
      <p:sp>
        <p:nvSpPr>
          <p:cNvPr id="3" name="מציין מיקום תוכן 2">
            <a:extLst>
              <a:ext uri="{FF2B5EF4-FFF2-40B4-BE49-F238E27FC236}">
                <a16:creationId xmlns:a16="http://schemas.microsoft.com/office/drawing/2014/main" id="{F1E5402F-2997-44E4-8678-FBC0722CED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17758" y="764498"/>
            <a:ext cx="8349522" cy="5220250"/>
          </a:xfrm>
        </p:spPr>
        <p:txBody>
          <a:bodyPr anchor="t">
            <a:normAutofit fontScale="92500"/>
          </a:bodyPr>
          <a:lstStyle/>
          <a:p>
            <a:pPr marL="0" indent="0" algn="r" rtl="1">
              <a:lnSpc>
                <a:spcPct val="150000"/>
              </a:lnSpc>
              <a:buNone/>
            </a:pPr>
            <a:r>
              <a:rPr lang="he-IL" sz="5400" b="1" dirty="0">
                <a:solidFill>
                  <a:schemeClr val="tx1"/>
                </a:solidFill>
              </a:rPr>
              <a:t>כל </a:t>
            </a:r>
            <a:r>
              <a:rPr lang="he-IL" sz="5400" b="1" dirty="0" err="1">
                <a:solidFill>
                  <a:schemeClr val="tx1"/>
                </a:solidFill>
              </a:rPr>
              <a:t>סימפון</a:t>
            </a:r>
            <a:r>
              <a:rPr lang="he-IL" sz="5400" b="1" dirty="0">
                <a:solidFill>
                  <a:schemeClr val="tx1"/>
                </a:solidFill>
              </a:rPr>
              <a:t> מסתעף בקצה לצינורות הממשיכים להסתעף עוד ועוד לסימפונות ההולכות וקטנות. </a:t>
            </a:r>
          </a:p>
        </p:txBody>
      </p:sp>
      <p:pic>
        <p:nvPicPr>
          <p:cNvPr id="5122" name="Picture 2" descr="ריאות מהונדסות גנטית הושתלו בהצלחה בחזירים | כמוני">
            <a:extLst>
              <a:ext uri="{FF2B5EF4-FFF2-40B4-BE49-F238E27FC236}">
                <a16:creationId xmlns:a16="http://schemas.microsoft.com/office/drawing/2014/main" id="{90A2E872-48AA-4F06-8424-CF37046EAD1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327" r="21137"/>
          <a:stretch/>
        </p:blipFill>
        <p:spPr bwMode="auto">
          <a:xfrm>
            <a:off x="84338" y="2698954"/>
            <a:ext cx="3284643" cy="317244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4194494"/>
      </p:ext>
    </p:extLst>
  </p:cSld>
  <p:clrMapOvr>
    <a:masterClrMapping/>
  </p:clrMapOvr>
</p:sld>
</file>

<file path=ppt/theme/theme1.xml><?xml version="1.0" encoding="utf-8"?>
<a:theme xmlns:a="http://schemas.openxmlformats.org/drawingml/2006/main" name="מסגרת ">
  <a:themeElements>
    <a:clrScheme name="מסגרת ">
      <a:dk1>
        <a:sysClr val="windowText" lastClr="000000"/>
      </a:dk1>
      <a:lt1>
        <a:sysClr val="window" lastClr="FFFFFF"/>
      </a:lt1>
      <a:dk2>
        <a:srgbClr val="4A3F38"/>
      </a:dk2>
      <a:lt2>
        <a:srgbClr val="EEEDCB"/>
      </a:lt2>
      <a:accent1>
        <a:srgbClr val="818E9F"/>
      </a:accent1>
      <a:accent2>
        <a:srgbClr val="D26400"/>
      </a:accent2>
      <a:accent3>
        <a:srgbClr val="C3BA45"/>
      </a:accent3>
      <a:accent4>
        <a:srgbClr val="8A8552"/>
      </a:accent4>
      <a:accent5>
        <a:srgbClr val="F3B843"/>
      </a:accent5>
      <a:accent6>
        <a:srgbClr val="786C71"/>
      </a:accent6>
      <a:hlink>
        <a:srgbClr val="46A7CA"/>
      </a:hlink>
      <a:folHlink>
        <a:srgbClr val="B2B2B2"/>
      </a:folHlink>
    </a:clrScheme>
    <a:fontScheme name="מסגרת ">
      <a:maj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מסגרת 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rame" id="{F226E7A2-7162-461C-9490-D27D9DC04E43}" vid="{9935E573-C197-41A8-BCA1-5D5F62C560B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2966</TotalTime>
  <Words>785</Words>
  <Application>Microsoft Office PowerPoint</Application>
  <PresentationFormat>מסך רחב</PresentationFormat>
  <Paragraphs>128</Paragraphs>
  <Slides>20</Slides>
  <Notes>0</Notes>
  <HiddenSlides>0</HiddenSlides>
  <MMClips>0</MMClips>
  <ScaleCrop>false</ScaleCrop>
  <HeadingPairs>
    <vt:vector size="6" baseType="variant">
      <vt:variant>
        <vt:lpstr>גופנים בשימוש</vt:lpstr>
      </vt:variant>
      <vt:variant>
        <vt:i4>9</vt:i4>
      </vt:variant>
      <vt:variant>
        <vt:lpstr>ערכת נושא</vt:lpstr>
      </vt:variant>
      <vt:variant>
        <vt:i4>1</vt:i4>
      </vt:variant>
      <vt:variant>
        <vt:lpstr>כותרות שקופיות</vt:lpstr>
      </vt:variant>
      <vt:variant>
        <vt:i4>20</vt:i4>
      </vt:variant>
    </vt:vector>
  </HeadingPairs>
  <TitlesOfParts>
    <vt:vector size="30" baseType="lpstr">
      <vt:lpstr>Arial</vt:lpstr>
      <vt:lpstr>Calibri</vt:lpstr>
      <vt:lpstr>Corbel</vt:lpstr>
      <vt:lpstr>David</vt:lpstr>
      <vt:lpstr>Gisha</vt:lpstr>
      <vt:lpstr>Symbol</vt:lpstr>
      <vt:lpstr>Tahoma</vt:lpstr>
      <vt:lpstr>Wingdings</vt:lpstr>
      <vt:lpstr>Wingdings 2</vt:lpstr>
      <vt:lpstr>מסגרת </vt:lpstr>
      <vt:lpstr>מערכת הנשימה בכלב</vt:lpstr>
      <vt:lpstr>מבנה מערכת הנשימה</vt:lpstr>
      <vt:lpstr>"נשימה"  =  חילוף גזים</vt:lpstr>
      <vt:lpstr>"נשימה תאית"  = הפקת אנרגיה בתאים</vt:lpstr>
      <vt:lpstr>שלושה סוגי נשימה</vt:lpstr>
      <vt:lpstr>מרכיבים אף</vt:lpstr>
      <vt:lpstr>מרכיבים קנה נשימה</vt:lpstr>
      <vt:lpstr>מרכיבים סימפונות</vt:lpstr>
      <vt:lpstr>מרכיבים ריאות</vt:lpstr>
      <vt:lpstr>מרכיבים נאדיות</vt:lpstr>
      <vt:lpstr>מכניזם נשימה</vt:lpstr>
      <vt:lpstr>מערכת נשימה בעופות</vt:lpstr>
      <vt:lpstr>מערכת נשימה בעופות</vt:lpstr>
      <vt:lpstr>מערכת נשימה בעופות</vt:lpstr>
      <vt:lpstr>מערכת נשימה בדבורים</vt:lpstr>
      <vt:lpstr>מערכת נשימה בדבורים</vt:lpstr>
      <vt:lpstr>מצוקה נשימתית אצל כלבים  מרכז בקרת הנשימה </vt:lpstr>
      <vt:lpstr>מצוקה נשימתית אצל כלבים  קצב נשימה</vt:lpstr>
      <vt:lpstr>מצוקה נשימתית אצל כלבים  מחלות נשימתיות</vt:lpstr>
      <vt:lpstr>מצוקה נשימתית אצל כלבים  אבחנה בין כלב עם נשימה תקינה לכלב עם מצוקה נשימתית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מערכת הנשימה בכלב</dc:title>
  <dc:creator>קריסטינה  שורץ</dc:creator>
  <cp:lastModifiedBy>רונית נעמן נאמן</cp:lastModifiedBy>
  <cp:revision>29</cp:revision>
  <dcterms:created xsi:type="dcterms:W3CDTF">2020-08-09T16:08:47Z</dcterms:created>
  <dcterms:modified xsi:type="dcterms:W3CDTF">2020-09-23T08:52:07Z</dcterms:modified>
</cp:coreProperties>
</file>