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6" r:id="rId6"/>
    <p:sldId id="267" r:id="rId7"/>
    <p:sldId id="268" r:id="rId8"/>
    <p:sldId id="269" r:id="rId9"/>
    <p:sldId id="270" r:id="rId10"/>
    <p:sldId id="271" r:id="rId11"/>
    <p:sldId id="272" r:id="rId12"/>
    <p:sldId id="273" r:id="rId13"/>
    <p:sldId id="274" r:id="rId14"/>
    <p:sldId id="275" r:id="rId15"/>
    <p:sldId id="276" r:id="rId16"/>
    <p:sldId id="281" r:id="rId17"/>
    <p:sldId id="282" r:id="rId18"/>
    <p:sldId id="277" r:id="rId19"/>
    <p:sldId id="278" r:id="rId20"/>
    <p:sldId id="279" r:id="rId21"/>
    <p:sldId id="280" r:id="rId22"/>
    <p:sldId id="283" r:id="rId23"/>
    <p:sldId id="284" r:id="rId24"/>
    <p:sldId id="285" r:id="rId25"/>
    <p:sldId id="291" r:id="rId26"/>
    <p:sldId id="286" r:id="rId27"/>
    <p:sldId id="287" r:id="rId28"/>
    <p:sldId id="288" r:id="rId29"/>
    <p:sldId id="289" r:id="rId30"/>
    <p:sldId id="290" r:id="rId31"/>
    <p:sldId id="292" r:id="rId32"/>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65" d="100"/>
          <a:sy n="65" d="100"/>
        </p:scale>
        <p:origin x="66"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211754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3936004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3274467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3714912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2263740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1646702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3821243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3245658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1552213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109263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EDB0E998-18AC-4DB9-9A69-771998B877E1}" type="datetimeFigureOut">
              <a:rPr lang="he-IL" smtClean="0"/>
              <a:t>כ'/תמוז/תשע"ח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740ABEF0-2A08-4B3E-A5E9-3C42F107A93C}" type="slidenum">
              <a:rPr lang="he-IL" smtClean="0"/>
              <a:t>‹#›</a:t>
            </a:fld>
            <a:endParaRPr lang="he-IL"/>
          </a:p>
        </p:txBody>
      </p:sp>
    </p:spTree>
    <p:extLst>
      <p:ext uri="{BB962C8B-B14F-4D97-AF65-F5344CB8AC3E}">
        <p14:creationId xmlns:p14="http://schemas.microsoft.com/office/powerpoint/2010/main" val="2163357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DB0E998-18AC-4DB9-9A69-771998B877E1}" type="datetimeFigureOut">
              <a:rPr lang="he-IL" smtClean="0"/>
              <a:t>כ'/תמוז/תשע"ח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40ABEF0-2A08-4B3E-A5E9-3C42F107A93C}" type="slidenum">
              <a:rPr lang="he-IL" smtClean="0"/>
              <a:t>‹#›</a:t>
            </a:fld>
            <a:endParaRPr lang="he-IL"/>
          </a:p>
        </p:txBody>
      </p:sp>
    </p:spTree>
    <p:extLst>
      <p:ext uri="{BB962C8B-B14F-4D97-AF65-F5344CB8AC3E}">
        <p14:creationId xmlns:p14="http://schemas.microsoft.com/office/powerpoint/2010/main" val="2242476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he.wikipedia.org/wiki/1798" TargetMode="External"/><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0"/>
            <a:ext cx="9144000" cy="2387600"/>
          </a:xfrm>
        </p:spPr>
        <p:txBody>
          <a:bodyPr/>
          <a:lstStyle/>
          <a:p>
            <a:r>
              <a:rPr lang="he-IL" b="1" dirty="0"/>
              <a:t>מרתון חקלאות</a:t>
            </a:r>
            <a:br>
              <a:rPr lang="he-IL" b="1" dirty="0"/>
            </a:br>
            <a:r>
              <a:rPr lang="he-IL" b="1" dirty="0"/>
              <a:t>כלבים 2017</a:t>
            </a:r>
          </a:p>
        </p:txBody>
      </p:sp>
      <p:sp>
        <p:nvSpPr>
          <p:cNvPr id="3" name="כותרת משנה 2"/>
          <p:cNvSpPr>
            <a:spLocks noGrp="1"/>
          </p:cNvSpPr>
          <p:nvPr>
            <p:ph type="subTitle" idx="1"/>
          </p:nvPr>
        </p:nvSpPr>
        <p:spPr/>
        <p:txBody>
          <a:bodyPr/>
          <a:lstStyle/>
          <a:p>
            <a:endParaRPr lang="he-IL" dirty="0"/>
          </a:p>
        </p:txBody>
      </p:sp>
      <p:pic>
        <p:nvPicPr>
          <p:cNvPr id="17410" name="Picture 2" descr="Image result for dog clipart treadmi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2192" y="2612571"/>
            <a:ext cx="8187615" cy="3877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665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33917" y="471636"/>
            <a:ext cx="11536325" cy="6386364"/>
          </a:xfrm>
          <a:prstGeom prst="rect">
            <a:avLst/>
          </a:prstGeom>
        </p:spPr>
        <p:txBody>
          <a:bodyPr wrap="square">
            <a:spAutoFit/>
          </a:bodyPr>
          <a:lstStyle/>
          <a:p>
            <a:pPr marL="474980">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קבוצות סיכון</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אוכלוסייה הבאה במגע קרוב בע"ח , אנשים העובדים עם בע"ח.</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מצבים המאפשרים העברה של  מחלות זואונוטיות-</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חיים משותפים בסביבה הביתית או התעסוקתית.</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אוכלוסיות נודדות או מזדמנות של בעלי 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כניסה לטריטוריה של בעלי 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מגע או שימוש במוצרים מן החי.</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buFont typeface="Symbol" panose="05050102010706020507" pitchFamily="18" charset="2"/>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מצבי משבר: תברואה ירודה, אסונות טבע, מלחמה</a:t>
            </a:r>
            <a:endParaRPr lang="he-IL" sz="3200" dirty="0"/>
          </a:p>
        </p:txBody>
      </p:sp>
      <p:pic>
        <p:nvPicPr>
          <p:cNvPr id="9218" name="Picture 2" descr="http://previews.123rf.com/images/akaprinay/akaprinay1408/akaprinay140800003/30492907-Ebola-Biohazard-virus-danger-sign-with-reflect-and-shadow-on-white-background-Isolated-warning-symbo-Stock-Vec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64818"/>
            <a:ext cx="3102000" cy="3157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95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50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3000"/>
                                        <p:tgtEl>
                                          <p:spTgt spid="9218"/>
                                        </p:tgtEl>
                                      </p:cBhvr>
                                    </p:animEffect>
                                    <p:anim calcmode="lin" valueType="num">
                                      <p:cBhvr>
                                        <p:cTn id="8" dur="3000" fill="hold"/>
                                        <p:tgtEl>
                                          <p:spTgt spid="9218"/>
                                        </p:tgtEl>
                                        <p:attrNameLst>
                                          <p:attrName>ppt_w</p:attrName>
                                        </p:attrNameLst>
                                      </p:cBhvr>
                                      <p:tavLst>
                                        <p:tav tm="0" fmla="#ppt_w*sin(2.5*pi*$)">
                                          <p:val>
                                            <p:fltVal val="0"/>
                                          </p:val>
                                        </p:tav>
                                        <p:tav tm="100000">
                                          <p:val>
                                            <p:fltVal val="1"/>
                                          </p:val>
                                        </p:tav>
                                      </p:tavLst>
                                    </p:anim>
                                    <p:anim calcmode="lin" valueType="num">
                                      <p:cBhvr>
                                        <p:cTn id="9" dur="3000" fill="hold"/>
                                        <p:tgtEl>
                                          <p:spTgt spid="921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iterate type="lt">
                                    <p:tmAbs val="100"/>
                                  </p:iterate>
                                  <p:childTnLst>
                                    <p:set>
                                      <p:cBhvr>
                                        <p:cTn id="13"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74429" y="247996"/>
            <a:ext cx="12238074" cy="5775940"/>
          </a:xfrm>
          <a:prstGeom prst="rect">
            <a:avLst/>
          </a:prstGeom>
        </p:spPr>
        <p:txBody>
          <a:bodyPr wrap="square">
            <a:spAutoFit/>
          </a:bodyPr>
          <a:lstStyle/>
          <a:p>
            <a:pPr marL="474980">
              <a:lnSpc>
                <a:spcPct val="150000"/>
              </a:lnSpc>
              <a:spcAft>
                <a:spcPts val="1000"/>
              </a:spcAft>
            </a:pPr>
            <a:r>
              <a:rPr lang="he-IL" sz="3200" b="1" dirty="0">
                <a:latin typeface="Calibri" panose="020F0502020204030204" pitchFamily="34" charset="0"/>
                <a:ea typeface="Calibri" panose="020F0502020204030204" pitchFamily="34" charset="0"/>
                <a:cs typeface="David" panose="020E0502060401010101" pitchFamily="34" charset="-79"/>
              </a:rPr>
              <a:t>* הדבקה:</a:t>
            </a:r>
            <a:r>
              <a:rPr lang="he-IL" sz="3200" dirty="0">
                <a:latin typeface="Calibri" panose="020F0502020204030204" pitchFamily="34" charset="0"/>
                <a:ea typeface="Calibri" panose="020F0502020204030204" pitchFamily="34" charset="0"/>
                <a:cs typeface="David" panose="020E0502060401010101" pitchFamily="34" charset="-79"/>
              </a:rPr>
              <a:t> זוהי היכולת של המחלה  להתפשט בין יצורים שונים בעיקר כאשר  המחלות נגרמות ע"י אורגניזם זר. יכולת ההדבקה תלויה במוקד המחלה (לדוגמא: גרון מאוד מדבק).</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א. </a:t>
            </a:r>
            <a:r>
              <a:rPr lang="he-IL" sz="3200" b="1" dirty="0">
                <a:latin typeface="Calibri" panose="020F0502020204030204" pitchFamily="34" charset="0"/>
                <a:ea typeface="Calibri" panose="020F0502020204030204" pitchFamily="34" charset="0"/>
                <a:cs typeface="David" panose="020E0502060401010101" pitchFamily="34" charset="-79"/>
              </a:rPr>
              <a:t>צורת הדבקה: </a:t>
            </a: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a:t>
            </a:r>
            <a:r>
              <a:rPr lang="he-IL" sz="3200" u="sng" dirty="0">
                <a:latin typeface="Calibri" panose="020F0502020204030204" pitchFamily="34" charset="0"/>
                <a:ea typeface="Calibri" panose="020F0502020204030204" pitchFamily="34" charset="0"/>
                <a:cs typeface="David" panose="020E0502060401010101" pitchFamily="34" charset="-79"/>
              </a:rPr>
              <a:t>ישירה</a:t>
            </a:r>
            <a:r>
              <a:rPr lang="he-IL" sz="3200" dirty="0">
                <a:latin typeface="Calibri" panose="020F0502020204030204" pitchFamily="34" charset="0"/>
                <a:ea typeface="Calibri" panose="020F0502020204030204" pitchFamily="34" charset="0"/>
                <a:cs typeface="David" panose="020E0502060401010101" pitchFamily="34" charset="-79"/>
              </a:rPr>
              <a:t> –במגע ישיר (איידס).</a:t>
            </a: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a:t>
            </a:r>
            <a:r>
              <a:rPr lang="he-IL" sz="3200" u="sng" dirty="0">
                <a:latin typeface="Calibri" panose="020F0502020204030204" pitchFamily="34" charset="0"/>
                <a:ea typeface="Calibri" panose="020F0502020204030204" pitchFamily="34" charset="0"/>
                <a:cs typeface="David" panose="020E0502060401010101" pitchFamily="34" charset="-79"/>
              </a:rPr>
              <a:t>עקיפה</a:t>
            </a:r>
            <a:r>
              <a:rPr lang="he-IL" sz="3200" dirty="0">
                <a:latin typeface="Calibri" panose="020F0502020204030204" pitchFamily="34" charset="0"/>
                <a:ea typeface="Calibri" panose="020F0502020204030204" pitchFamily="34" charset="0"/>
                <a:cs typeface="David" panose="020E0502060401010101" pitchFamily="34" charset="-79"/>
              </a:rPr>
              <a:t> – (מלריה, יתושים, צואה).</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	ב. </a:t>
            </a:r>
            <a:r>
              <a:rPr lang="he-IL" sz="3200" b="1" dirty="0">
                <a:latin typeface="Calibri" panose="020F0502020204030204" pitchFamily="34" charset="0"/>
                <a:ea typeface="Calibri" panose="020F0502020204030204" pitchFamily="34" charset="0"/>
                <a:cs typeface="David" panose="020E0502060401010101" pitchFamily="34" charset="-79"/>
              </a:rPr>
              <a:t>רמת הדבקה: </a:t>
            </a:r>
            <a:r>
              <a:rPr lang="he-IL" sz="3200" dirty="0">
                <a:latin typeface="Calibri" panose="020F0502020204030204" pitchFamily="34" charset="0"/>
                <a:ea typeface="Calibri" panose="020F0502020204030204" pitchFamily="34" charset="0"/>
                <a:cs typeface="David" panose="020E0502060401010101" pitchFamily="34" charset="-79"/>
              </a:rPr>
              <a:t>תלויה ביכולת הנגיף לשרוד במעבר מגוף לגוף.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8194" name="Picture 2" descr="http://images.clipartpanda.com/aid-clipart-aids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1972" y="2079987"/>
            <a:ext cx="1497049" cy="221678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images.clipartpanda.com/spraying-clipart-mosquito-clip-art-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7296" y="3748986"/>
            <a:ext cx="2247383" cy="1611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22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iterate type="lt">
                                    <p:tmAbs val="100"/>
                                  </p:iterate>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par>
                          <p:cTn id="15" fill="hold">
                            <p:stCondLst>
                              <p:cond delay="0"/>
                            </p:stCondLst>
                            <p:childTnLst>
                              <p:par>
                                <p:cTn id="16" presetID="31" presetClass="entr" presetSubtype="0" fill="hold" nodeType="afterEffect">
                                  <p:stCondLst>
                                    <p:cond delay="500"/>
                                  </p:stCondLst>
                                  <p:childTnLst>
                                    <p:set>
                                      <p:cBhvr>
                                        <p:cTn id="17" dur="1" fill="hold">
                                          <p:stCondLst>
                                            <p:cond delay="0"/>
                                          </p:stCondLst>
                                        </p:cTn>
                                        <p:tgtEl>
                                          <p:spTgt spid="8194"/>
                                        </p:tgtEl>
                                        <p:attrNameLst>
                                          <p:attrName>style.visibility</p:attrName>
                                        </p:attrNameLst>
                                      </p:cBhvr>
                                      <p:to>
                                        <p:strVal val="visible"/>
                                      </p:to>
                                    </p:set>
                                    <p:anim calcmode="lin" valueType="num">
                                      <p:cBhvr>
                                        <p:cTn id="18" dur="5000" fill="hold"/>
                                        <p:tgtEl>
                                          <p:spTgt spid="8194"/>
                                        </p:tgtEl>
                                        <p:attrNameLst>
                                          <p:attrName>ppt_w</p:attrName>
                                        </p:attrNameLst>
                                      </p:cBhvr>
                                      <p:tavLst>
                                        <p:tav tm="0">
                                          <p:val>
                                            <p:fltVal val="0"/>
                                          </p:val>
                                        </p:tav>
                                        <p:tav tm="100000">
                                          <p:val>
                                            <p:strVal val="#ppt_w"/>
                                          </p:val>
                                        </p:tav>
                                      </p:tavLst>
                                    </p:anim>
                                    <p:anim calcmode="lin" valueType="num">
                                      <p:cBhvr>
                                        <p:cTn id="19" dur="5000" fill="hold"/>
                                        <p:tgtEl>
                                          <p:spTgt spid="8194"/>
                                        </p:tgtEl>
                                        <p:attrNameLst>
                                          <p:attrName>ppt_h</p:attrName>
                                        </p:attrNameLst>
                                      </p:cBhvr>
                                      <p:tavLst>
                                        <p:tav tm="0">
                                          <p:val>
                                            <p:fltVal val="0"/>
                                          </p:val>
                                        </p:tav>
                                        <p:tav tm="100000">
                                          <p:val>
                                            <p:strVal val="#ppt_h"/>
                                          </p:val>
                                        </p:tav>
                                      </p:tavLst>
                                    </p:anim>
                                    <p:anim calcmode="lin" valueType="num">
                                      <p:cBhvr>
                                        <p:cTn id="20" dur="5000" fill="hold"/>
                                        <p:tgtEl>
                                          <p:spTgt spid="8194"/>
                                        </p:tgtEl>
                                        <p:attrNameLst>
                                          <p:attrName>style.rotation</p:attrName>
                                        </p:attrNameLst>
                                      </p:cBhvr>
                                      <p:tavLst>
                                        <p:tav tm="0">
                                          <p:val>
                                            <p:fltVal val="90"/>
                                          </p:val>
                                        </p:tav>
                                        <p:tav tm="100000">
                                          <p:val>
                                            <p:fltVal val="0"/>
                                          </p:val>
                                        </p:tav>
                                      </p:tavLst>
                                    </p:anim>
                                    <p:animEffect transition="in" filter="fade">
                                      <p:cBhvr>
                                        <p:cTn id="21" dur="5000"/>
                                        <p:tgtEl>
                                          <p:spTgt spid="819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childTnLst>
                                </p:cTn>
                              </p:par>
                            </p:childTnLst>
                          </p:cTn>
                        </p:par>
                        <p:par>
                          <p:cTn id="26" fill="hold">
                            <p:stCondLst>
                              <p:cond delay="0"/>
                            </p:stCondLst>
                            <p:childTnLst>
                              <p:par>
                                <p:cTn id="27" presetID="2" presetClass="entr" presetSubtype="3" fill="hold" nodeType="afterEffect">
                                  <p:stCondLst>
                                    <p:cond delay="500"/>
                                  </p:stCondLst>
                                  <p:childTnLst>
                                    <p:set>
                                      <p:cBhvr>
                                        <p:cTn id="28" dur="1" fill="hold">
                                          <p:stCondLst>
                                            <p:cond delay="0"/>
                                          </p:stCondLst>
                                        </p:cTn>
                                        <p:tgtEl>
                                          <p:spTgt spid="8196"/>
                                        </p:tgtEl>
                                        <p:attrNameLst>
                                          <p:attrName>style.visibility</p:attrName>
                                        </p:attrNameLst>
                                      </p:cBhvr>
                                      <p:to>
                                        <p:strVal val="visible"/>
                                      </p:to>
                                    </p:set>
                                    <p:anim calcmode="lin" valueType="num">
                                      <p:cBhvr additive="base">
                                        <p:cTn id="29" dur="1000" fill="hold"/>
                                        <p:tgtEl>
                                          <p:spTgt spid="8196"/>
                                        </p:tgtEl>
                                        <p:attrNameLst>
                                          <p:attrName>ppt_x</p:attrName>
                                        </p:attrNameLst>
                                      </p:cBhvr>
                                      <p:tavLst>
                                        <p:tav tm="0">
                                          <p:val>
                                            <p:strVal val="1+#ppt_w/2"/>
                                          </p:val>
                                        </p:tav>
                                        <p:tav tm="100000">
                                          <p:val>
                                            <p:strVal val="#ppt_x"/>
                                          </p:val>
                                        </p:tav>
                                      </p:tavLst>
                                    </p:anim>
                                    <p:anim calcmode="lin" valueType="num">
                                      <p:cBhvr additive="base">
                                        <p:cTn id="30" dur="1000" fill="hold"/>
                                        <p:tgtEl>
                                          <p:spTgt spid="8196"/>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iterate type="lt">
                                    <p:tmAbs val="100"/>
                                  </p:iterate>
                                  <p:childTnLst>
                                    <p:set>
                                      <p:cBhvr>
                                        <p:cTn id="3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212111" y="601176"/>
            <a:ext cx="10706986" cy="2308324"/>
          </a:xfrm>
          <a:prstGeom prst="rect">
            <a:avLst/>
          </a:prstGeom>
        </p:spPr>
        <p:txBody>
          <a:bodyPr wrap="square">
            <a:spAutoFit/>
          </a:bodyPr>
          <a:lstStyle/>
          <a:p>
            <a:pPr marL="457200">
              <a:lnSpc>
                <a:spcPct val="150000"/>
              </a:lnSpc>
              <a:spcAft>
                <a:spcPts val="1000"/>
              </a:spcAft>
            </a:pPr>
            <a:r>
              <a:rPr lang="he-IL" sz="3200" b="1" dirty="0">
                <a:latin typeface="Calibri" panose="020F0502020204030204" pitchFamily="34" charset="0"/>
                <a:ea typeface="Calibri" panose="020F0502020204030204" pitchFamily="34" charset="0"/>
                <a:cs typeface="David" panose="020E0502060401010101" pitchFamily="34" charset="-79"/>
              </a:rPr>
              <a:t>* טיפול תרופתי</a:t>
            </a:r>
            <a:r>
              <a:rPr lang="he-IL" sz="3200" dirty="0">
                <a:latin typeface="Calibri" panose="020F0502020204030204" pitchFamily="34" charset="0"/>
                <a:ea typeface="Calibri" panose="020F0502020204030204" pitchFamily="34" charset="0"/>
                <a:cs typeface="David" panose="020E0502060401010101" pitchFamily="34" charset="-79"/>
              </a:rPr>
              <a:t>: אנטיביוטיקה – מיוצרת באופן טבעי ע"י פטריות חיידקים ויצורים אחרים. האנטיביוטיקה הידועה ביותר היא  פניצילין.</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7170" name="Picture 2" descr="http://www.stips.co.il/content/flickr/eurika/stips_eurika_370_52840145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6068" y="2464132"/>
            <a:ext cx="3524250" cy="4305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7184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500"/>
                                  </p:stCondLst>
                                  <p:childTnLst>
                                    <p:set>
                                      <p:cBhvr>
                                        <p:cTn id="6" dur="1" fill="hold">
                                          <p:stCondLst>
                                            <p:cond delay="0"/>
                                          </p:stCondLst>
                                        </p:cTn>
                                        <p:tgtEl>
                                          <p:spTgt spid="7170"/>
                                        </p:tgtEl>
                                        <p:attrNameLst>
                                          <p:attrName>style.visibility</p:attrName>
                                        </p:attrNameLst>
                                      </p:cBhvr>
                                      <p:to>
                                        <p:strVal val="visible"/>
                                      </p:to>
                                    </p:set>
                                    <p:animEffect transition="in" filter="checkerboard(down)">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puppy vacci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097" y="150813"/>
            <a:ext cx="2238375" cy="2238375"/>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normAutofit/>
          </a:bodyPr>
          <a:lstStyle/>
          <a:p>
            <a:pPr algn="ctr"/>
            <a:r>
              <a:rPr lang="he-IL" sz="6000" b="1" u="sng" dirty="0"/>
              <a:t>שגרת חיסונים לגור</a:t>
            </a:r>
            <a:endParaRPr lang="he-IL" sz="6000" dirty="0"/>
          </a:p>
        </p:txBody>
      </p:sp>
      <p:sp>
        <p:nvSpPr>
          <p:cNvPr id="3" name="מציין מיקום תוכן 2"/>
          <p:cNvSpPr>
            <a:spLocks noGrp="1"/>
          </p:cNvSpPr>
          <p:nvPr>
            <p:ph idx="1"/>
          </p:nvPr>
        </p:nvSpPr>
        <p:spPr>
          <a:xfrm>
            <a:off x="245097" y="1825625"/>
            <a:ext cx="11108703" cy="4961674"/>
          </a:xfrm>
        </p:spPr>
        <p:txBody>
          <a:bodyPr>
            <a:normAutofit/>
          </a:bodyPr>
          <a:lstStyle/>
          <a:p>
            <a:pPr>
              <a:lnSpc>
                <a:spcPct val="150000"/>
              </a:lnSpc>
            </a:pPr>
            <a:r>
              <a:rPr lang="he-IL" sz="4000" b="1" dirty="0"/>
              <a:t>6 שבועות – חיסון משושה </a:t>
            </a:r>
            <a:r>
              <a:rPr lang="en-US" sz="4000" b="1" dirty="0"/>
              <a:t>I</a:t>
            </a:r>
            <a:r>
              <a:rPr lang="he-IL" sz="4000" b="1" dirty="0"/>
              <a:t> + טיפול נגד תולעים</a:t>
            </a:r>
          </a:p>
          <a:p>
            <a:pPr>
              <a:lnSpc>
                <a:spcPct val="150000"/>
              </a:lnSpc>
            </a:pPr>
            <a:r>
              <a:rPr lang="he-IL" sz="4000" b="1" dirty="0"/>
              <a:t>9 שבועות – חיסון משושה </a:t>
            </a:r>
            <a:r>
              <a:rPr lang="en-US" sz="4000" b="1" dirty="0"/>
              <a:t>II</a:t>
            </a:r>
            <a:r>
              <a:rPr lang="he-IL" sz="4000" b="1" dirty="0"/>
              <a:t> + טיפול נגד תולעים</a:t>
            </a:r>
          </a:p>
          <a:p>
            <a:pPr>
              <a:lnSpc>
                <a:spcPct val="150000"/>
              </a:lnSpc>
            </a:pPr>
            <a:r>
              <a:rPr lang="he-IL" sz="4000" b="1" dirty="0"/>
              <a:t>12 שבועות – חיסון כלבת + שבב (ע"פ חוק הכלבת)</a:t>
            </a:r>
          </a:p>
          <a:p>
            <a:pPr>
              <a:lnSpc>
                <a:spcPct val="150000"/>
              </a:lnSpc>
            </a:pPr>
            <a:r>
              <a:rPr lang="he-IL" sz="4000" b="1" dirty="0"/>
              <a:t>14 שבועות – חיסון משושה </a:t>
            </a:r>
            <a:r>
              <a:rPr lang="en-US" sz="4000" b="1" dirty="0"/>
              <a:t>III</a:t>
            </a:r>
            <a:r>
              <a:rPr lang="he-IL" sz="4000" b="1" dirty="0"/>
              <a:t> + טיפול נגד תולעים</a:t>
            </a:r>
          </a:p>
        </p:txBody>
      </p:sp>
    </p:spTree>
    <p:extLst>
      <p:ext uri="{BB962C8B-B14F-4D97-AF65-F5344CB8AC3E}">
        <p14:creationId xmlns:p14="http://schemas.microsoft.com/office/powerpoint/2010/main" val="1781974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600" b="1" u="sng" dirty="0"/>
              <a:t>שגרת חיסונים לכלב בוגר</a:t>
            </a:r>
            <a:endParaRPr lang="he-IL" sz="6600" dirty="0"/>
          </a:p>
        </p:txBody>
      </p:sp>
      <p:sp>
        <p:nvSpPr>
          <p:cNvPr id="3" name="מציין מיקום תוכן 2"/>
          <p:cNvSpPr>
            <a:spLocks noGrp="1"/>
          </p:cNvSpPr>
          <p:nvPr>
            <p:ph idx="1"/>
          </p:nvPr>
        </p:nvSpPr>
        <p:spPr>
          <a:xfrm>
            <a:off x="838200" y="1825625"/>
            <a:ext cx="10515600" cy="4886260"/>
          </a:xfrm>
        </p:spPr>
        <p:txBody>
          <a:bodyPr>
            <a:normAutofit/>
          </a:bodyPr>
          <a:lstStyle/>
          <a:p>
            <a:pPr>
              <a:lnSpc>
                <a:spcPct val="100000"/>
              </a:lnSpc>
            </a:pPr>
            <a:r>
              <a:rPr lang="he-IL" sz="4400" b="1" dirty="0"/>
              <a:t>כל שנה- כלבת- </a:t>
            </a:r>
            <a:r>
              <a:rPr lang="he-IL" dirty="0"/>
              <a:t>חובה- קטלנית וזואונוטית</a:t>
            </a:r>
          </a:p>
          <a:p>
            <a:pPr>
              <a:lnSpc>
                <a:spcPct val="100000"/>
              </a:lnSpc>
            </a:pPr>
            <a:r>
              <a:rPr lang="he-IL" sz="4400" b="1" dirty="0"/>
              <a:t>כל שנה- חיסון משושה: </a:t>
            </a:r>
            <a:r>
              <a:rPr lang="he-IL" dirty="0" err="1"/>
              <a:t>פרוו</a:t>
            </a:r>
            <a:r>
              <a:rPr lang="he-IL" dirty="0"/>
              <a:t>, כלבלבת, 2 חיסונים נגד   </a:t>
            </a:r>
            <a:r>
              <a:rPr lang="he-IL" dirty="0" err="1"/>
              <a:t>עכברת,דלקת</a:t>
            </a:r>
            <a:r>
              <a:rPr lang="he-IL" dirty="0"/>
              <a:t> כבד נגיפית, שעלת </a:t>
            </a:r>
            <a:endParaRPr lang="en-US" dirty="0"/>
          </a:p>
          <a:p>
            <a:pPr>
              <a:lnSpc>
                <a:spcPct val="100000"/>
              </a:lnSpc>
            </a:pPr>
            <a:r>
              <a:rPr lang="he-IL" sz="4400" b="1" dirty="0"/>
              <a:t>כל חצי שנה- טיפול נגד תולעים עגולות ושטוחות. </a:t>
            </a:r>
            <a:r>
              <a:rPr lang="he-IL" dirty="0"/>
              <a:t>כל 3 חודשים- טיפול מונע נגד תולעת הפארק</a:t>
            </a:r>
            <a:endParaRPr lang="en-US" dirty="0"/>
          </a:p>
          <a:p>
            <a:pPr>
              <a:lnSpc>
                <a:spcPct val="100000"/>
              </a:lnSpc>
            </a:pPr>
            <a:r>
              <a:rPr lang="he-IL" sz="4400" b="1" dirty="0"/>
              <a:t>כל 3 חודשים- טיפול מונע נגד תולעת הפארק</a:t>
            </a:r>
            <a:endParaRPr lang="en-US" sz="4400" b="1" dirty="0"/>
          </a:p>
          <a:p>
            <a:endParaRPr lang="he-IL" dirty="0"/>
          </a:p>
        </p:txBody>
      </p:sp>
      <p:pic>
        <p:nvPicPr>
          <p:cNvPr id="2050"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58" y="365125"/>
            <a:ext cx="2009480" cy="251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608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dirty="0"/>
              <a:t>מדדים - חום</a:t>
            </a:r>
          </a:p>
        </p:txBody>
      </p:sp>
      <p:sp>
        <p:nvSpPr>
          <p:cNvPr id="3" name="מציין מיקום תוכן 2"/>
          <p:cNvSpPr>
            <a:spLocks noGrp="1"/>
          </p:cNvSpPr>
          <p:nvPr>
            <p:ph idx="1"/>
          </p:nvPr>
        </p:nvSpPr>
        <p:spPr>
          <a:xfrm>
            <a:off x="838200" y="1825624"/>
            <a:ext cx="11096134" cy="4791991"/>
          </a:xfrm>
        </p:spPr>
        <p:txBody>
          <a:bodyPr>
            <a:normAutofit fontScale="92500" lnSpcReduction="10000"/>
          </a:bodyPr>
          <a:lstStyle/>
          <a:p>
            <a:pPr>
              <a:lnSpc>
                <a:spcPct val="160000"/>
              </a:lnSpc>
            </a:pPr>
            <a:r>
              <a:rPr lang="he-IL" sz="4000" b="1" dirty="0"/>
              <a:t>מדד תקין בכלב בוגר במנוחה- </a:t>
            </a:r>
            <a:r>
              <a:rPr lang="he-IL" sz="4300" b="1" u="sng" dirty="0">
                <a:solidFill>
                  <a:srgbClr val="0070C0"/>
                </a:solidFill>
              </a:rPr>
              <a:t>38-39</a:t>
            </a:r>
            <a:r>
              <a:rPr lang="he-IL" sz="4000" dirty="0"/>
              <a:t> מעלות (סכנה ב-</a:t>
            </a:r>
            <a:r>
              <a:rPr lang="he-IL" sz="4000" dirty="0">
                <a:solidFill>
                  <a:srgbClr val="FF0000"/>
                </a:solidFill>
              </a:rPr>
              <a:t>41</a:t>
            </a:r>
            <a:r>
              <a:rPr lang="he-IL" sz="4000" dirty="0"/>
              <a:t> מעלות) </a:t>
            </a:r>
          </a:p>
          <a:p>
            <a:pPr>
              <a:lnSpc>
                <a:spcPct val="160000"/>
              </a:lnSpc>
            </a:pPr>
            <a:r>
              <a:rPr lang="he-IL" sz="4000" b="1" dirty="0"/>
              <a:t>דרך בדיקה-</a:t>
            </a:r>
            <a:r>
              <a:rPr lang="he-IL" sz="4000" dirty="0"/>
              <a:t>מדחום לפי הטבעת מחוטא ומשומן, מדחום מיוחד לאוזן </a:t>
            </a:r>
          </a:p>
          <a:p>
            <a:pPr>
              <a:lnSpc>
                <a:spcPct val="160000"/>
              </a:lnSpc>
            </a:pPr>
            <a:r>
              <a:rPr lang="he-IL" sz="4000" b="1" dirty="0"/>
              <a:t>דגשים- </a:t>
            </a:r>
            <a:r>
              <a:rPr lang="he-IL" sz="4000" dirty="0"/>
              <a:t>טמפרטורת החדר מצב מנוחה רצוי 2 אנשים</a:t>
            </a:r>
          </a:p>
        </p:txBody>
      </p:sp>
      <p:pic>
        <p:nvPicPr>
          <p:cNvPr id="3074" name="Picture 2" descr="Image result for dog fe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108" y="219247"/>
            <a:ext cx="3658355" cy="1920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687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dog respiration che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03" y="0"/>
            <a:ext cx="2824555" cy="2971923"/>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normAutofit/>
          </a:bodyPr>
          <a:lstStyle/>
          <a:p>
            <a:pPr algn="ctr"/>
            <a:r>
              <a:rPr lang="he-IL" sz="6000" b="1" dirty="0"/>
              <a:t>מדדים - נשימה</a:t>
            </a:r>
          </a:p>
        </p:txBody>
      </p:sp>
      <p:sp>
        <p:nvSpPr>
          <p:cNvPr id="3" name="מציין מיקום תוכן 2"/>
          <p:cNvSpPr>
            <a:spLocks noGrp="1"/>
          </p:cNvSpPr>
          <p:nvPr>
            <p:ph idx="1"/>
          </p:nvPr>
        </p:nvSpPr>
        <p:spPr>
          <a:xfrm>
            <a:off x="687372" y="2372378"/>
            <a:ext cx="11096134" cy="4791991"/>
          </a:xfrm>
        </p:spPr>
        <p:txBody>
          <a:bodyPr>
            <a:normAutofit fontScale="92500"/>
          </a:bodyPr>
          <a:lstStyle/>
          <a:p>
            <a:pPr>
              <a:lnSpc>
                <a:spcPct val="160000"/>
              </a:lnSpc>
            </a:pPr>
            <a:r>
              <a:rPr lang="he-IL" sz="4000" b="1" dirty="0"/>
              <a:t>מדד תקין בכלב בוגר במנוחה- </a:t>
            </a:r>
            <a:r>
              <a:rPr lang="he-IL" sz="4800" b="1" dirty="0">
                <a:solidFill>
                  <a:srgbClr val="0070C0"/>
                </a:solidFill>
              </a:rPr>
              <a:t>15-30</a:t>
            </a:r>
            <a:r>
              <a:rPr lang="he-IL" sz="4400" dirty="0"/>
              <a:t> נשימות בדקה</a:t>
            </a:r>
          </a:p>
          <a:p>
            <a:r>
              <a:rPr lang="he-IL" sz="4400" b="1" dirty="0"/>
              <a:t>דרך בדיקה-</a:t>
            </a:r>
            <a:r>
              <a:rPr lang="he-IL" sz="4400" dirty="0"/>
              <a:t>השכבת הכלב על הגב אוזן מעל הפה, יד על הבטן ספירת מס' נשימות ב-30 שניות והכפלה ב-2. בדיקת טיב נשימה או סטטוסקופ </a:t>
            </a:r>
          </a:p>
          <a:p>
            <a:pPr>
              <a:lnSpc>
                <a:spcPct val="160000"/>
              </a:lnSpc>
            </a:pPr>
            <a:r>
              <a:rPr lang="he-IL" sz="4400" b="1" dirty="0"/>
              <a:t>דגשים- </a:t>
            </a:r>
            <a:r>
              <a:rPr lang="he-IL" sz="4400" dirty="0"/>
              <a:t>טמפרטורת החדר מצב מנוחה רצוי 2 אנשים</a:t>
            </a:r>
          </a:p>
        </p:txBody>
      </p:sp>
    </p:spTree>
    <p:extLst>
      <p:ext uri="{BB962C8B-B14F-4D97-AF65-F5344CB8AC3E}">
        <p14:creationId xmlns:p14="http://schemas.microsoft.com/office/powerpoint/2010/main" val="3369290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dirty="0"/>
              <a:t>מדדים - דופק</a:t>
            </a:r>
          </a:p>
        </p:txBody>
      </p:sp>
      <p:sp>
        <p:nvSpPr>
          <p:cNvPr id="3" name="מציין מיקום תוכן 2"/>
          <p:cNvSpPr>
            <a:spLocks noGrp="1"/>
          </p:cNvSpPr>
          <p:nvPr>
            <p:ph idx="1"/>
          </p:nvPr>
        </p:nvSpPr>
        <p:spPr>
          <a:xfrm>
            <a:off x="838200" y="1825624"/>
            <a:ext cx="11096134" cy="5032376"/>
          </a:xfrm>
        </p:spPr>
        <p:txBody>
          <a:bodyPr>
            <a:normAutofit/>
          </a:bodyPr>
          <a:lstStyle/>
          <a:p>
            <a:r>
              <a:rPr lang="he-IL" sz="4000" b="1" dirty="0"/>
              <a:t>מדד תקין בכלב בוגר במנוחה- </a:t>
            </a:r>
            <a:r>
              <a:rPr lang="he-IL" sz="4000" dirty="0">
                <a:solidFill>
                  <a:srgbClr val="0070C0"/>
                </a:solidFill>
              </a:rPr>
              <a:t>כלבים גדולים: </a:t>
            </a:r>
            <a:r>
              <a:rPr lang="he-IL" sz="4000" b="1" dirty="0">
                <a:solidFill>
                  <a:srgbClr val="0070C0"/>
                </a:solidFill>
              </a:rPr>
              <a:t>70-90</a:t>
            </a:r>
            <a:r>
              <a:rPr lang="he-IL" sz="4000" dirty="0"/>
              <a:t> פעימות בדקה </a:t>
            </a:r>
            <a:r>
              <a:rPr lang="he-IL" sz="4000" dirty="0">
                <a:solidFill>
                  <a:srgbClr val="00B0F0"/>
                </a:solidFill>
              </a:rPr>
              <a:t>כלבים קטנים: </a:t>
            </a:r>
            <a:r>
              <a:rPr lang="he-IL" sz="4000" b="1" dirty="0">
                <a:solidFill>
                  <a:srgbClr val="00B0F0"/>
                </a:solidFill>
              </a:rPr>
              <a:t>100-120</a:t>
            </a:r>
            <a:r>
              <a:rPr lang="he-IL" sz="4000" dirty="0">
                <a:solidFill>
                  <a:srgbClr val="00B0F0"/>
                </a:solidFill>
              </a:rPr>
              <a:t> </a:t>
            </a:r>
            <a:r>
              <a:rPr lang="he-IL" sz="4000" dirty="0"/>
              <a:t>פעימות בדקה</a:t>
            </a:r>
          </a:p>
          <a:p>
            <a:r>
              <a:rPr lang="he-IL" sz="4000" b="1" dirty="0"/>
              <a:t>דרך בדיקה-</a:t>
            </a:r>
            <a:r>
              <a:rPr lang="he-IL" sz="4000" dirty="0"/>
              <a:t>שתי אצבעות (אמה ואצבע) על עורק בירך הפנימית אחורית. ספירת מספר פעימות ב-30 שניות והכפלה ב-2. או סטטוסקופ </a:t>
            </a:r>
          </a:p>
          <a:p>
            <a:pPr>
              <a:lnSpc>
                <a:spcPct val="160000"/>
              </a:lnSpc>
            </a:pPr>
            <a:r>
              <a:rPr lang="he-IL" sz="4000" b="1" dirty="0"/>
              <a:t>דגשים- </a:t>
            </a:r>
            <a:r>
              <a:rPr lang="he-IL" sz="4000" dirty="0"/>
              <a:t>טמפרטורת החדר מצב מנוחה רצוי 2 אנשים</a:t>
            </a:r>
          </a:p>
        </p:txBody>
      </p:sp>
      <p:pic>
        <p:nvPicPr>
          <p:cNvPr id="6146" name="Picture 2" descr="Image result for dog heart che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328" y="213670"/>
            <a:ext cx="2318994" cy="1544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533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904188" y="72894"/>
            <a:ext cx="10515600" cy="1325563"/>
          </a:xfrm>
        </p:spPr>
        <p:txBody>
          <a:bodyPr>
            <a:normAutofit/>
          </a:bodyPr>
          <a:lstStyle/>
          <a:p>
            <a:pPr algn="ctr"/>
            <a:r>
              <a:rPr lang="he-IL" sz="6000" b="1" u="sng" dirty="0"/>
              <a:t>סימני מחלה</a:t>
            </a:r>
            <a:endParaRPr lang="he-IL" sz="6000" dirty="0"/>
          </a:p>
        </p:txBody>
      </p:sp>
      <p:sp>
        <p:nvSpPr>
          <p:cNvPr id="3" name="מציין מיקום תוכן 2"/>
          <p:cNvSpPr>
            <a:spLocks noGrp="1"/>
          </p:cNvSpPr>
          <p:nvPr>
            <p:ph idx="1"/>
          </p:nvPr>
        </p:nvSpPr>
        <p:spPr>
          <a:xfrm>
            <a:off x="838200" y="1244338"/>
            <a:ext cx="10515600" cy="5613661"/>
          </a:xfrm>
        </p:spPr>
        <p:txBody>
          <a:bodyPr>
            <a:normAutofit/>
          </a:bodyPr>
          <a:lstStyle/>
          <a:p>
            <a:pPr lvl="1"/>
            <a:r>
              <a:rPr lang="he-IL" dirty="0"/>
              <a:t>מראה ירוד, </a:t>
            </a:r>
            <a:r>
              <a:rPr lang="he-IL" dirty="0" err="1"/>
              <a:t>אפאטיה</a:t>
            </a:r>
            <a:r>
              <a:rPr lang="he-IL" dirty="0"/>
              <a:t>, חוסר פעילות.</a:t>
            </a:r>
            <a:endParaRPr lang="en-US" sz="2800" dirty="0"/>
          </a:p>
          <a:p>
            <a:pPr lvl="1"/>
            <a:r>
              <a:rPr lang="he-IL" dirty="0"/>
              <a:t>הקאות, שלשולים, עצירות.</a:t>
            </a:r>
            <a:endParaRPr lang="en-US" sz="2800" dirty="0"/>
          </a:p>
          <a:p>
            <a:pPr lvl="1"/>
            <a:r>
              <a:rPr lang="he-IL" dirty="0"/>
              <a:t>שינויים בתיאבון או בצריכת מים, איבוד משקל.</a:t>
            </a:r>
            <a:endParaRPr lang="en-US" sz="2800" dirty="0"/>
          </a:p>
          <a:p>
            <a:pPr lvl="1"/>
            <a:r>
              <a:rPr lang="he-IL" dirty="0"/>
              <a:t>הפרעות בנשימה, שיעול.</a:t>
            </a:r>
            <a:endParaRPr lang="en-US" sz="2800" dirty="0"/>
          </a:p>
          <a:p>
            <a:pPr lvl="1"/>
            <a:r>
              <a:rPr lang="he-IL" dirty="0"/>
              <a:t>הפרשות מן העיניים.</a:t>
            </a:r>
            <a:endParaRPr lang="en-US" sz="2800" dirty="0"/>
          </a:p>
          <a:p>
            <a:pPr lvl="1"/>
            <a:r>
              <a:rPr lang="he-IL" dirty="0"/>
              <a:t>דימומים.</a:t>
            </a:r>
            <a:endParaRPr lang="en-US" sz="2800" dirty="0"/>
          </a:p>
          <a:p>
            <a:pPr lvl="1"/>
            <a:r>
              <a:rPr lang="he-IL" dirty="0"/>
              <a:t>גירוד, ליקוק, ניעור הראש, התקרחות.</a:t>
            </a:r>
            <a:endParaRPr lang="en-US" sz="2800" dirty="0"/>
          </a:p>
          <a:p>
            <a:pPr lvl="1"/>
            <a:r>
              <a:rPr lang="he-IL" dirty="0"/>
              <a:t>נפיחות או פציעה.</a:t>
            </a:r>
            <a:endParaRPr lang="en-US" sz="2800" dirty="0"/>
          </a:p>
          <a:p>
            <a:pPr lvl="1"/>
            <a:r>
              <a:rPr lang="he-IL" dirty="0"/>
              <a:t>צליעה.</a:t>
            </a:r>
            <a:endParaRPr lang="en-US" sz="2800" dirty="0"/>
          </a:p>
          <a:p>
            <a:pPr lvl="1"/>
            <a:r>
              <a:rPr lang="he-IL" dirty="0"/>
              <a:t>קשיים במתן שתן, או השתנה מרובה.</a:t>
            </a:r>
            <a:endParaRPr lang="en-US" sz="2800" dirty="0"/>
          </a:p>
          <a:p>
            <a:pPr lvl="1"/>
            <a:r>
              <a:rPr lang="he-IL" dirty="0"/>
              <a:t>הפרשות מאיברי המין.</a:t>
            </a:r>
            <a:endParaRPr lang="en-US" sz="2800" dirty="0"/>
          </a:p>
          <a:p>
            <a:pPr lvl="1"/>
            <a:r>
              <a:rPr lang="he-IL" dirty="0"/>
              <a:t>עוויתות, התמוטטות</a:t>
            </a:r>
            <a:endParaRPr lang="en-US" sz="2800" dirty="0"/>
          </a:p>
          <a:p>
            <a:pPr lvl="1"/>
            <a:r>
              <a:rPr lang="he-IL" dirty="0"/>
              <a:t>מדדים לא תקינים</a:t>
            </a:r>
            <a:endParaRPr lang="en-US" sz="2800" dirty="0"/>
          </a:p>
          <a:p>
            <a:endParaRPr lang="he-IL" dirty="0"/>
          </a:p>
        </p:txBody>
      </p:sp>
      <p:pic>
        <p:nvPicPr>
          <p:cNvPr id="5124" name="Picture 4" descr="Image result for dog si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224" y="3864990"/>
            <a:ext cx="4528103" cy="2852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12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ctr"/>
            <a:r>
              <a:rPr lang="he-IL" sz="6000" b="1" u="sng" dirty="0"/>
              <a:t>מבוא לחקלאות</a:t>
            </a:r>
            <a:r>
              <a:rPr lang="en-US" dirty="0"/>
              <a:t/>
            </a:r>
            <a:br>
              <a:rPr lang="en-US" dirty="0"/>
            </a:br>
            <a:r>
              <a:rPr lang="he-IL" b="1" i="1" u="sng" dirty="0"/>
              <a:t>המהפכה החקלאית הראשונה-</a:t>
            </a:r>
            <a:endParaRPr lang="he-IL" dirty="0"/>
          </a:p>
        </p:txBody>
      </p:sp>
      <p:sp>
        <p:nvSpPr>
          <p:cNvPr id="3" name="מציין מיקום תוכן 2"/>
          <p:cNvSpPr>
            <a:spLocks noGrp="1"/>
          </p:cNvSpPr>
          <p:nvPr>
            <p:ph idx="1"/>
          </p:nvPr>
        </p:nvSpPr>
        <p:spPr/>
        <p:txBody>
          <a:bodyPr>
            <a:normAutofit/>
          </a:bodyPr>
          <a:lstStyle/>
          <a:p>
            <a:r>
              <a:rPr lang="he-IL" b="1" i="1" dirty="0"/>
              <a:t>מעבר מנוודות, ציד וליקוט למגורי קבע, לחקלאות ולמרעה </a:t>
            </a:r>
            <a:r>
              <a:rPr lang="he-IL" dirty="0"/>
              <a:t>דוגמא ל</a:t>
            </a:r>
            <a:r>
              <a:rPr lang="he-IL" b="1" i="1" dirty="0"/>
              <a:t>ביות צמחים ובעלי חיים:</a:t>
            </a:r>
            <a:endParaRPr lang="en-US" dirty="0"/>
          </a:p>
          <a:p>
            <a:r>
              <a:rPr lang="he-IL" b="1" dirty="0"/>
              <a:t>ביות חיטת הבר</a:t>
            </a:r>
            <a:r>
              <a:rPr lang="he-IL" dirty="0"/>
              <a:t>- הזן המקורי התאפיין בזרעים שבבשלותם התנתקו מהצמח ועפו עם הרוח. רק הזרעים החזקים שנשארו צמודים לגבעול נאספו. אנשים בחרו זנים שבהם הזרעים הבשלים נשארים אחודים עם הגבעול. </a:t>
            </a:r>
            <a:endParaRPr lang="en-US" dirty="0"/>
          </a:p>
          <a:p>
            <a:r>
              <a:rPr lang="he-IL" dirty="0"/>
              <a:t>בני האדם דאגו וטיפלו בבעלי החיים המוצלחים ביותר ואילו את האחרים אכלו או שיחררו בחזרה אל הטבע. הבחירה של בעלי החיים המוצלחים נמשכה אלפי שנים, וכך בעלי חיים שהאדם בחר, גידל וטיפח, נעשו במשך הזמן שונים מחיות הבר. תהליך זה נקרא </a:t>
            </a:r>
            <a:r>
              <a:rPr lang="he-IL" b="1" dirty="0"/>
              <a:t>ביות של בעלי חיים</a:t>
            </a:r>
            <a:endParaRPr lang="he-IL" dirty="0"/>
          </a:p>
        </p:txBody>
      </p:sp>
      <p:pic>
        <p:nvPicPr>
          <p:cNvPr id="7170" name="Picture 2" descr="Image result for agricultura revolucion industr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650"/>
            <a:ext cx="2657475" cy="20955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76773" y="1"/>
            <a:ext cx="2895014" cy="1690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91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2"/>
                                        </p:tgtEl>
                                        <p:attrNameLst>
                                          <p:attrName>style.visibility</p:attrName>
                                        </p:attrNameLst>
                                      </p:cBhvr>
                                      <p:to>
                                        <p:strVal val="visible"/>
                                      </p:to>
                                    </p:set>
                                    <p:animEffect transition="in" filter="fade">
                                      <p:cBhvr>
                                        <p:cTn id="19" dur="1000"/>
                                        <p:tgtEl>
                                          <p:spTgt spid="7172"/>
                                        </p:tgtEl>
                                      </p:cBhvr>
                                    </p:animEffect>
                                    <p:anim calcmode="lin" valueType="num">
                                      <p:cBhvr>
                                        <p:cTn id="20" dur="1000" fill="hold"/>
                                        <p:tgtEl>
                                          <p:spTgt spid="7172"/>
                                        </p:tgtEl>
                                        <p:attrNameLst>
                                          <p:attrName>ppt_x</p:attrName>
                                        </p:attrNameLst>
                                      </p:cBhvr>
                                      <p:tavLst>
                                        <p:tav tm="0">
                                          <p:val>
                                            <p:strVal val="#ppt_x"/>
                                          </p:val>
                                        </p:tav>
                                        <p:tav tm="100000">
                                          <p:val>
                                            <p:strVal val="#ppt_x"/>
                                          </p:val>
                                        </p:tav>
                                      </p:tavLst>
                                    </p:anim>
                                    <p:anim calcmode="lin" valueType="num">
                                      <p:cBhvr>
                                        <p:cTn id="21"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78823" y="188445"/>
            <a:ext cx="11220994" cy="6601807"/>
          </a:xfrm>
          <a:prstGeom prst="rect">
            <a:avLst/>
          </a:prstGeom>
        </p:spPr>
        <p:txBody>
          <a:bodyPr wrap="square">
            <a:spAutoFit/>
          </a:bodyPr>
          <a:lstStyle/>
          <a:p>
            <a:pPr algn="ctr">
              <a:lnSpc>
                <a:spcPct val="150000"/>
              </a:lnSpc>
            </a:pPr>
            <a:r>
              <a:rPr lang="he-IL" sz="5400" b="1" u="sng" dirty="0">
                <a:solidFill>
                  <a:srgbClr val="FF0000"/>
                </a:solidFill>
                <a:effectLst/>
                <a:latin typeface="Times New Roman" panose="02020603050405020304" pitchFamily="18" charset="0"/>
                <a:ea typeface="Times New Roman" panose="02020603050405020304" pitchFamily="18" charset="0"/>
                <a:cs typeface="David" panose="020E0502060401010101" pitchFamily="34" charset="-79"/>
              </a:rPr>
              <a:t>המערכת החיסונית</a:t>
            </a:r>
            <a:endParaRPr lang="en-US" sz="5400" dirty="0">
              <a:solidFill>
                <a:srgbClr val="FF0000"/>
              </a:solidFill>
              <a:effectLst/>
              <a:latin typeface="Times New Roman" panose="02020603050405020304" pitchFamily="18" charset="0"/>
              <a:ea typeface="Times New Roman" panose="02020603050405020304" pitchFamily="18" charset="0"/>
            </a:endParaRPr>
          </a:p>
          <a:p>
            <a:pPr>
              <a:lnSpc>
                <a:spcPct val="150000"/>
              </a:lnSpc>
            </a:pPr>
            <a:r>
              <a:rPr lang="he-IL" sz="3600" b="1" u="sng" dirty="0">
                <a:latin typeface="Times New Roman" panose="02020603050405020304" pitchFamily="18" charset="0"/>
                <a:ea typeface="Times New Roman" panose="02020603050405020304" pitchFamily="18" charset="0"/>
                <a:cs typeface="David" panose="020E0502060401010101" pitchFamily="34" charset="-79"/>
              </a:rPr>
              <a:t>מבנה מערכת החיסון:</a:t>
            </a:r>
            <a:endParaRPr lang="en-US" sz="3600" b="1" u="sng" dirty="0">
              <a:latin typeface="Times New Roman" panose="02020603050405020304" pitchFamily="18" charset="0"/>
              <a:ea typeface="Times New Roman" panose="02020603050405020304" pitchFamily="18" charset="0"/>
              <a:cs typeface="David" panose="020E0502060401010101" pitchFamily="34" charset="-79"/>
            </a:endParaRPr>
          </a:p>
          <a:p>
            <a:pPr marL="457200">
              <a:lnSpc>
                <a:spcPct val="150000"/>
              </a:lnSpc>
            </a:pPr>
            <a:r>
              <a:rPr lang="he-IL" sz="3200" b="1" dirty="0">
                <a:effectLst/>
                <a:latin typeface="Times New Roman" panose="02020603050405020304" pitchFamily="18" charset="0"/>
                <a:ea typeface="Times New Roman" panose="02020603050405020304" pitchFamily="18" charset="0"/>
                <a:cs typeface="David" panose="020E0502060401010101" pitchFamily="34" charset="-79"/>
              </a:rPr>
              <a:t>קו הגנה ראשון</a:t>
            </a:r>
            <a:r>
              <a:rPr lang="he-IL" sz="3200" dirty="0">
                <a:effectLst/>
                <a:latin typeface="Times New Roman" panose="02020603050405020304" pitchFamily="18" charset="0"/>
                <a:ea typeface="Times New Roman" panose="02020603050405020304" pitchFamily="18" charset="0"/>
                <a:cs typeface="David" panose="020E0502060401010101" pitchFamily="34" charset="-79"/>
              </a:rPr>
              <a:t> </a:t>
            </a:r>
            <a:r>
              <a:rPr lang="he-IL" sz="3200" b="1" dirty="0">
                <a:latin typeface="Times New Roman" panose="02020603050405020304" pitchFamily="18" charset="0"/>
                <a:ea typeface="Times New Roman" panose="02020603050405020304" pitchFamily="18" charset="0"/>
                <a:cs typeface="David" panose="020E0502060401010101" pitchFamily="34" charset="-79"/>
              </a:rPr>
              <a:t>–</a:t>
            </a:r>
            <a:r>
              <a:rPr lang="he-IL" dirty="0">
                <a:effectLst/>
                <a:latin typeface="Times New Roman" panose="02020603050405020304" pitchFamily="18" charset="0"/>
                <a:ea typeface="Times New Roman" panose="02020603050405020304" pitchFamily="18" charset="0"/>
                <a:cs typeface="David" panose="020E0502060401010101" pitchFamily="34" charset="-79"/>
              </a:rPr>
              <a:t>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"מחסום" בלתי ייחודי המונע את חדירת המזהמים לגוף. מנגנון זה הוא מחסום פיזי המצוי באזורי הגוף שבהם יש מגע עם העולם החיצון, והוא מונע את כניסת הגורמים החיצוניים ללא הבחנה ביניהם – עור, זעה, רקמות ריריות, ריסים, הפרשות...</a:t>
            </a:r>
            <a:endParaRPr lang="en-US" sz="2400" dirty="0">
              <a:effectLst/>
              <a:latin typeface="Times New Roman" panose="02020603050405020304" pitchFamily="18" charset="0"/>
              <a:ea typeface="Times New Roman" panose="02020603050405020304" pitchFamily="18" charset="0"/>
            </a:endParaRP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קו הגנה שני –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מנגנון הפועל רק לאחר פלישת גורם זר. במנגנון זה פועלים התאים הלבנים- הפגוציטים אשר נמצאים בעיקר מתחת לפתחי הגוף והעור ובולעים כל גוף זר הנקרא בדרכם – מערכת הגנה לא ייחודית.</a:t>
            </a: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קו הגנה שלישי –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התכונות המיוחדות לקו זה הן : </a:t>
            </a:r>
            <a:r>
              <a:rPr lang="he-IL" sz="2400" b="1" dirty="0">
                <a:effectLst/>
                <a:latin typeface="Times New Roman" panose="02020603050405020304" pitchFamily="18" charset="0"/>
                <a:ea typeface="Times New Roman" panose="02020603050405020304" pitchFamily="18" charset="0"/>
                <a:cs typeface="David" panose="020E0502060401010101" pitchFamily="34" charset="-79"/>
              </a:rPr>
              <a:t>מערכת הגנה ייחודית וזיכרון חיסוני.</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 </a:t>
            </a:r>
            <a:endParaRPr lang="en-US" sz="2400" dirty="0">
              <a:effectLst/>
              <a:latin typeface="Times New Roman" panose="02020603050405020304" pitchFamily="18" charset="0"/>
              <a:ea typeface="Times New Roman" panose="02020603050405020304" pitchFamily="18" charset="0"/>
            </a:endParaRPr>
          </a:p>
        </p:txBody>
      </p:sp>
      <p:pic>
        <p:nvPicPr>
          <p:cNvPr id="6146" name="Picture 2" descr="http://blis.co.nz/media/ResearchPics/Immune_System_2_.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1010723" y="457198"/>
            <a:ext cx="767725" cy="102363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blis.co.nz/media/ResearchPics/Immune_System_2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5" y="281420"/>
            <a:ext cx="1541535" cy="2055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274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500"/>
                                  </p:stCondLst>
                                  <p:childTnLst>
                                    <p:set>
                                      <p:cBhvr>
                                        <p:cTn id="6" dur="1" fill="hold">
                                          <p:stCondLst>
                                            <p:cond delay="0"/>
                                          </p:stCondLst>
                                        </p:cTn>
                                        <p:tgtEl>
                                          <p:spTgt spid="6146"/>
                                        </p:tgtEl>
                                        <p:attrNameLst>
                                          <p:attrName>style.visibility</p:attrName>
                                        </p:attrNameLst>
                                      </p:cBhvr>
                                      <p:to>
                                        <p:strVal val="visible"/>
                                      </p:to>
                                    </p:set>
                                    <p:animEffect transition="in" filter="circle(out)">
                                      <p:cBhvr>
                                        <p:cTn id="7" dur="5000"/>
                                        <p:tgtEl>
                                          <p:spTgt spid="6146"/>
                                        </p:tgtEl>
                                      </p:cBhvr>
                                    </p:animEffect>
                                  </p:childTnLst>
                                  <p:subTnLst>
                                    <p:set>
                                      <p:cBhvr override="childStyle">
                                        <p:cTn dur="1" fill="hold" display="0" masterRel="nextClick" afterEffect="1"/>
                                        <p:tgtEl>
                                          <p:spTgt spid="6146"/>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iterate type="wd">
                                    <p:tmAbs val="200"/>
                                  </p:iterate>
                                  <p:childTnLst>
                                    <p:set>
                                      <p:cBhvr>
                                        <p:cTn id="15"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rgbClr val="969696"/>
                                      </p:to>
                                    </p:animClr>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iterate type="wd">
                                    <p:tmAbs val="200"/>
                                  </p:iterate>
                                  <p:childTnLst>
                                    <p:set>
                                      <p:cBhvr>
                                        <p:cTn id="19" dur="1" fill="hold">
                                          <p:stCondLst>
                                            <p:cond delay="0"/>
                                          </p:stCondLst>
                                        </p:cTn>
                                        <p:tgtEl>
                                          <p:spTgt spid="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3" end="3"/>
                                            </p:txEl>
                                          </p:spTgt>
                                        </p:tgtEl>
                                        <p:attrNameLst>
                                          <p:attrName>ppt_c</p:attrName>
                                        </p:attrNameLst>
                                      </p:cBhvr>
                                      <p:to>
                                        <a:srgbClr val="969696"/>
                                      </p:to>
                                    </p:animClr>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iterate type="lt">
                                    <p:tmAbs val="100"/>
                                  </p:iterate>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i="1" u="sng" dirty="0"/>
              <a:t>המהפכה החקלאית השנייה</a:t>
            </a:r>
            <a:endParaRPr lang="he-IL" sz="6000" dirty="0"/>
          </a:p>
        </p:txBody>
      </p:sp>
      <p:sp>
        <p:nvSpPr>
          <p:cNvPr id="3" name="מציין מיקום תוכן 2"/>
          <p:cNvSpPr>
            <a:spLocks noGrp="1"/>
          </p:cNvSpPr>
          <p:nvPr>
            <p:ph idx="1"/>
          </p:nvPr>
        </p:nvSpPr>
        <p:spPr/>
        <p:txBody>
          <a:bodyPr>
            <a:normAutofit/>
          </a:bodyPr>
          <a:lstStyle/>
          <a:p>
            <a:r>
              <a:rPr lang="he-IL" sz="4000" b="1" i="1" dirty="0"/>
              <a:t>שימוש משני בתוצרת בעלי החיים</a:t>
            </a:r>
          </a:p>
          <a:p>
            <a:r>
              <a:rPr lang="he-IL" sz="4000" dirty="0"/>
              <a:t>החלו להשתמש בבע"ח למשא, צמר, חלב, גבינות וחמאה ולא רק לבשר. ענף הצייד איבד מחשיבותו.</a:t>
            </a:r>
          </a:p>
        </p:txBody>
      </p:sp>
      <p:pic>
        <p:nvPicPr>
          <p:cNvPr id="819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8706" y="3952647"/>
            <a:ext cx="8192262" cy="2767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9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circle(in)">
                                      <p:cBhvr>
                                        <p:cTn id="15"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descr="Image result for ‫תומס מלתוס‬‎"/>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18" y="4586197"/>
            <a:ext cx="1700750" cy="2156749"/>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normAutofit/>
          </a:bodyPr>
          <a:lstStyle/>
          <a:p>
            <a:pPr algn="ctr"/>
            <a:r>
              <a:rPr lang="he-IL" sz="6000" b="1" dirty="0"/>
              <a:t>תומס רוברט </a:t>
            </a:r>
            <a:r>
              <a:rPr lang="he-IL" sz="6000" b="1" dirty="0" err="1"/>
              <a:t>מלתוס</a:t>
            </a:r>
            <a:r>
              <a:rPr lang="he-IL" sz="6000" b="1" dirty="0"/>
              <a:t>  </a:t>
            </a:r>
            <a:endParaRPr lang="he-IL" sz="6000" dirty="0"/>
          </a:p>
        </p:txBody>
      </p:sp>
      <p:sp>
        <p:nvSpPr>
          <p:cNvPr id="3" name="מציין מיקום תוכן 2"/>
          <p:cNvSpPr>
            <a:spLocks noGrp="1"/>
          </p:cNvSpPr>
          <p:nvPr>
            <p:ph idx="1"/>
          </p:nvPr>
        </p:nvSpPr>
        <p:spPr/>
        <p:txBody>
          <a:bodyPr/>
          <a:lstStyle/>
          <a:p>
            <a:r>
              <a:rPr lang="he-IL" dirty="0"/>
              <a:t>ב- </a:t>
            </a:r>
            <a:r>
              <a:rPr lang="he-IL" dirty="0">
                <a:hlinkClick r:id="rId3" tooltip="1798"/>
              </a:rPr>
              <a:t>1798</a:t>
            </a:r>
            <a:r>
              <a:rPr lang="he-IL" dirty="0"/>
              <a:t> מוציא את מאמרו </a:t>
            </a:r>
            <a:r>
              <a:rPr lang="he-IL" b="1" dirty="0"/>
              <a:t>"על עקרון האוכלוסייה"</a:t>
            </a:r>
            <a:r>
              <a:rPr lang="he-IL" dirty="0"/>
              <a:t>. בו טען כי אוכלוסיית העולם מכפילה עצמה כל הזמן, בעוד ייצור המזון גדל לאט הרבה יותר. והתוצאה תהיה צמצום משמעותי של מזון לכל אדם. </a:t>
            </a:r>
          </a:p>
          <a:p>
            <a:endParaRPr lang="he-IL" dirty="0"/>
          </a:p>
          <a:p>
            <a:endParaRPr lang="en-US" dirty="0"/>
          </a:p>
          <a:p>
            <a:r>
              <a:rPr lang="he-IL" dirty="0"/>
              <a:t>משמעות הדבר : קטסטרופה ורעב גדול אשר בסופו של דבר יובילו לצמצום האוכלוסייה.</a:t>
            </a:r>
            <a:r>
              <a:rPr lang="he-IL" b="1" dirty="0"/>
              <a:t> </a:t>
            </a:r>
            <a:r>
              <a:rPr lang="he-IL" dirty="0"/>
              <a:t>דבר אשר לא התרחש.</a:t>
            </a:r>
            <a:endParaRPr lang="en-US" dirty="0"/>
          </a:p>
          <a:p>
            <a:endParaRPr lang="he-IL" dirty="0"/>
          </a:p>
        </p:txBody>
      </p:sp>
      <p:pic>
        <p:nvPicPr>
          <p:cNvPr id="9220" name="Picture 4" descr="Related image"/>
          <p:cNvPicPr>
            <a:picLocks noChangeAspect="1" noChangeArrowheads="1"/>
          </p:cNvPicPr>
          <p:nvPr/>
        </p:nvPicPr>
        <p:blipFill rotWithShape="1">
          <a:blip r:embed="rId4">
            <a:extLst>
              <a:ext uri="{28A0092B-C50C-407E-A947-70E740481C1C}">
                <a14:useLocalDpi xmlns:a14="http://schemas.microsoft.com/office/drawing/2010/main" val="0"/>
              </a:ext>
            </a:extLst>
          </a:blip>
          <a:srcRect t="16155"/>
          <a:stretch/>
        </p:blipFill>
        <p:spPr bwMode="auto">
          <a:xfrm>
            <a:off x="100618" y="1690688"/>
            <a:ext cx="5525404" cy="5167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99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9220"/>
                                        </p:tgtEl>
                                        <p:attrNameLst>
                                          <p:attrName>style.visibility</p:attrName>
                                        </p:attrNameLst>
                                      </p:cBhvr>
                                      <p:to>
                                        <p:strVal val="visible"/>
                                      </p:to>
                                    </p:set>
                                    <p:animEffect transition="in" filter="circle(in)">
                                      <p:cBhvr>
                                        <p:cTn id="11" dur="2000"/>
                                        <p:tgtEl>
                                          <p:spTgt spid="9220"/>
                                        </p:tgtEl>
                                      </p:cBhvr>
                                    </p:animEffect>
                                  </p:childTnLst>
                                  <p:subTnLst>
                                    <p:set>
                                      <p:cBhvr override="childStyle">
                                        <p:cTn dur="1" fill="hold" display="0" masterRel="nextClick" afterEffect="1"/>
                                        <p:tgtEl>
                                          <p:spTgt spid="9220"/>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5400" b="1" i="1" u="sng" dirty="0"/>
              <a:t>המהפכה הירוקה </a:t>
            </a:r>
            <a:br>
              <a:rPr lang="he-IL" sz="5400" b="1" i="1" u="sng" dirty="0"/>
            </a:br>
            <a:r>
              <a:rPr lang="he-IL" sz="5400" b="1" i="1" u="sng" dirty="0"/>
              <a:t>התקדמות בפיתוחים טכנולוגים בחקלאות</a:t>
            </a:r>
            <a:endParaRPr lang="he-IL" sz="5400" b="1" dirty="0"/>
          </a:p>
        </p:txBody>
      </p:sp>
      <p:sp>
        <p:nvSpPr>
          <p:cNvPr id="3" name="מציין מיקום תוכן 2"/>
          <p:cNvSpPr>
            <a:spLocks noGrp="1"/>
          </p:cNvSpPr>
          <p:nvPr>
            <p:ph idx="1"/>
          </p:nvPr>
        </p:nvSpPr>
        <p:spPr>
          <a:xfrm>
            <a:off x="838200" y="1825624"/>
            <a:ext cx="11067854" cy="4919559"/>
          </a:xfrm>
        </p:spPr>
        <p:txBody>
          <a:bodyPr>
            <a:normAutofit/>
          </a:bodyPr>
          <a:lstStyle/>
          <a:p>
            <a:pPr>
              <a:lnSpc>
                <a:spcPct val="150000"/>
              </a:lnSpc>
            </a:pPr>
            <a:r>
              <a:rPr lang="he-IL" sz="4000" dirty="0"/>
              <a:t>מהפכה בתחום החקלאות. </a:t>
            </a:r>
            <a:r>
              <a:rPr lang="he-IL" sz="4000" b="1" dirty="0"/>
              <a:t>מטרתה</a:t>
            </a:r>
            <a:r>
              <a:rPr lang="he-IL" sz="4000" dirty="0"/>
              <a:t>: הגדלת התפוקה ע"י הכנסת זנים חדשים, משופרים.</a:t>
            </a:r>
          </a:p>
          <a:p>
            <a:pPr>
              <a:lnSpc>
                <a:spcPct val="150000"/>
              </a:lnSpc>
            </a:pPr>
            <a:r>
              <a:rPr lang="he-IL" sz="4000" b="1" dirty="0"/>
              <a:t>משמעותה</a:t>
            </a:r>
            <a:r>
              <a:rPr lang="he-IL" sz="4000" dirty="0"/>
              <a:t>: הכנסת זנים משופרים ומיכון מתקדם לחקלאות . </a:t>
            </a:r>
            <a:r>
              <a:rPr lang="en-US" dirty="0"/>
              <a:t/>
            </a:r>
            <a:br>
              <a:rPr lang="en-US" dirty="0"/>
            </a:br>
            <a:endParaRPr lang="he-IL" dirty="0"/>
          </a:p>
        </p:txBody>
      </p:sp>
      <p:pic>
        <p:nvPicPr>
          <p:cNvPr id="10242"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02653"/>
            <a:ext cx="6757060" cy="2277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98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iterate type="wd">
                                    <p:tmAbs val="200"/>
                                  </p:iterate>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dirty="0"/>
              <a:t>תרומת "המהפכה הירוקה"</a:t>
            </a:r>
            <a:br>
              <a:rPr lang="he-IL" sz="6000" b="1" dirty="0"/>
            </a:br>
            <a:r>
              <a:rPr lang="he-IL" sz="6000" b="1" dirty="0"/>
              <a:t>חידושים בתחום הצומח:</a:t>
            </a:r>
            <a:r>
              <a:rPr lang="en-US" sz="6000" dirty="0"/>
              <a:t/>
            </a:r>
            <a:br>
              <a:rPr lang="en-US" sz="6000" dirty="0"/>
            </a:br>
            <a:endParaRPr lang="he-IL" sz="6000" dirty="0"/>
          </a:p>
        </p:txBody>
      </p:sp>
      <p:sp>
        <p:nvSpPr>
          <p:cNvPr id="3" name="מציין מיקום תוכן 2"/>
          <p:cNvSpPr>
            <a:spLocks noGrp="1"/>
          </p:cNvSpPr>
          <p:nvPr>
            <p:ph idx="1"/>
          </p:nvPr>
        </p:nvSpPr>
        <p:spPr>
          <a:xfrm>
            <a:off x="838200" y="1825624"/>
            <a:ext cx="10515600" cy="4767199"/>
          </a:xfrm>
        </p:spPr>
        <p:txBody>
          <a:bodyPr>
            <a:normAutofit lnSpcReduction="10000"/>
          </a:bodyPr>
          <a:lstStyle/>
          <a:p>
            <a:pPr lvl="0"/>
            <a:r>
              <a:rPr lang="he-IL" sz="3600" u="sng" dirty="0"/>
              <a:t>מיכון מודרני</a:t>
            </a:r>
            <a:r>
              <a:rPr lang="he-IL" sz="3600" dirty="0"/>
              <a:t> ברמה טכנולוגית גבוהה-טרקטורים, מכונות זריעה, שיטות השקיה מתקדמות : טפטפות, </a:t>
            </a:r>
            <a:r>
              <a:rPr lang="he-IL" sz="3600" dirty="0" err="1"/>
              <a:t>השקייה</a:t>
            </a:r>
            <a:r>
              <a:rPr lang="he-IL" sz="3600" dirty="0"/>
              <a:t> ממוחשבת .</a:t>
            </a:r>
            <a:endParaRPr lang="en-US" sz="3600" dirty="0"/>
          </a:p>
          <a:p>
            <a:pPr lvl="0"/>
            <a:r>
              <a:rPr lang="he-IL" sz="3600" u="sng" dirty="0"/>
              <a:t>עמידות</a:t>
            </a:r>
            <a:r>
              <a:rPr lang="he-IL" sz="3600" dirty="0"/>
              <a:t> גידולים בפני מחלות על ידי הדברה ודישון בחומרים כימיים וביולוגיים שונים .</a:t>
            </a:r>
            <a:endParaRPr lang="en-US" sz="3600" dirty="0"/>
          </a:p>
          <a:p>
            <a:pPr lvl="0"/>
            <a:r>
              <a:rPr lang="he-IL" sz="3600" u="sng" dirty="0"/>
              <a:t>הנדסה גנטית</a:t>
            </a:r>
            <a:r>
              <a:rPr lang="he-IL" sz="3600" dirty="0"/>
              <a:t> - פיתוח זנים חדשים לשיפור תכונות: הגברת עמידות למחלות ומזיקים, למכות קור / חום, חיי מדף ארוכים יותר, שיפור הטעם, שינוי גודל וצורת היבול, וגידול התנובה.</a:t>
            </a:r>
            <a:endParaRPr lang="en-US" sz="3600" dirty="0"/>
          </a:p>
          <a:p>
            <a:endParaRPr lang="he-IL" dirty="0"/>
          </a:p>
        </p:txBody>
      </p:sp>
    </p:spTree>
    <p:extLst>
      <p:ext uri="{BB962C8B-B14F-4D97-AF65-F5344CB8AC3E}">
        <p14:creationId xmlns:p14="http://schemas.microsoft.com/office/powerpoint/2010/main" val="171298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a:r>
              <a:rPr lang="he-IL" sz="6000" b="1" u="sng" dirty="0"/>
              <a:t>בתחום החי- השבחת חיות משק</a:t>
            </a:r>
            <a:endParaRPr lang="he-IL" sz="6000" dirty="0"/>
          </a:p>
        </p:txBody>
      </p:sp>
      <p:sp>
        <p:nvSpPr>
          <p:cNvPr id="3" name="מציין מיקום תוכן 2"/>
          <p:cNvSpPr>
            <a:spLocks noGrp="1"/>
          </p:cNvSpPr>
          <p:nvPr>
            <p:ph idx="1"/>
          </p:nvPr>
        </p:nvSpPr>
        <p:spPr/>
        <p:txBody>
          <a:bodyPr>
            <a:normAutofit/>
          </a:bodyPr>
          <a:lstStyle/>
          <a:p>
            <a:pPr lvl="0"/>
            <a:r>
              <a:rPr lang="he-IL" u="sng" dirty="0"/>
              <a:t>ייצור מזון</a:t>
            </a:r>
            <a:r>
              <a:rPr lang="he-IL" dirty="0"/>
              <a:t> באיכות גבוהה לבעלי החיים (השפעת איכות המזון  וסוגו על ייצור תוצרת ).</a:t>
            </a:r>
            <a:endParaRPr lang="en-US" dirty="0"/>
          </a:p>
          <a:p>
            <a:pPr lvl="0"/>
            <a:r>
              <a:rPr lang="he-IL" u="sng" dirty="0"/>
              <a:t>הנדסת מבנים</a:t>
            </a:r>
            <a:r>
              <a:rPr lang="he-IL" dirty="0"/>
              <a:t> ליצירת תנאי גידול מיטביים לבעלי חיים (בקרת טמפ'  </a:t>
            </a:r>
            <a:endParaRPr lang="en-US" dirty="0"/>
          </a:p>
          <a:p>
            <a:r>
              <a:rPr lang="he-IL" dirty="0"/>
              <a:t>ומזון).</a:t>
            </a:r>
            <a:endParaRPr lang="en-US" dirty="0"/>
          </a:p>
          <a:p>
            <a:r>
              <a:rPr lang="he-IL" dirty="0"/>
              <a:t>3. </a:t>
            </a:r>
            <a:r>
              <a:rPr lang="he-IL" u="sng" dirty="0"/>
              <a:t>מעקב</a:t>
            </a:r>
            <a:r>
              <a:rPr lang="he-IL" dirty="0"/>
              <a:t> אחר מחלות וחיסון.</a:t>
            </a:r>
            <a:endParaRPr lang="en-US" dirty="0"/>
          </a:p>
          <a:p>
            <a:r>
              <a:rPr lang="he-IL" dirty="0"/>
              <a:t>4. </a:t>
            </a:r>
            <a:r>
              <a:rPr lang="he-IL" u="sng" dirty="0"/>
              <a:t>מיכון</a:t>
            </a:r>
            <a:r>
              <a:rPr lang="he-IL" dirty="0"/>
              <a:t> ברמה טכנולוגית גבוה (חליבה, איסוף ביצים אוטומטי).</a:t>
            </a:r>
            <a:endParaRPr lang="en-US" dirty="0"/>
          </a:p>
          <a:p>
            <a:r>
              <a:rPr lang="he-IL" dirty="0"/>
              <a:t>5. אמצעים </a:t>
            </a:r>
            <a:r>
              <a:rPr lang="he-IL" u="sng" dirty="0"/>
              <a:t>לשימור תוצרת</a:t>
            </a:r>
            <a:r>
              <a:rPr lang="he-IL" dirty="0"/>
              <a:t> חקלאית לאורך זמן, בתי קירור, חושך. </a:t>
            </a:r>
            <a:endParaRPr lang="en-US" dirty="0"/>
          </a:p>
          <a:p>
            <a:r>
              <a:rPr lang="he-IL" dirty="0"/>
              <a:t>6. אמצעים  מבוקרים ומהירים </a:t>
            </a:r>
            <a:r>
              <a:rPr lang="he-IL" u="sng" dirty="0"/>
              <a:t>להובלת</a:t>
            </a:r>
            <a:r>
              <a:rPr lang="he-IL" dirty="0"/>
              <a:t> התוצרת החקלאית . </a:t>
            </a:r>
            <a:endParaRPr lang="en-US" dirty="0"/>
          </a:p>
          <a:p>
            <a:endParaRPr lang="he-IL" dirty="0"/>
          </a:p>
        </p:txBody>
      </p:sp>
    </p:spTree>
    <p:extLst>
      <p:ext uri="{BB962C8B-B14F-4D97-AF65-F5344CB8AC3E}">
        <p14:creationId xmlns:p14="http://schemas.microsoft.com/office/powerpoint/2010/main" val="403966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4379" y="365125"/>
            <a:ext cx="12037621" cy="1606179"/>
          </a:xfrm>
        </p:spPr>
        <p:txBody>
          <a:bodyPr>
            <a:normAutofit fontScale="90000"/>
          </a:bodyPr>
          <a:lstStyle/>
          <a:p>
            <a:pPr algn="ctr"/>
            <a:r>
              <a:rPr lang="he-IL" sz="5300" b="1" u="sng" dirty="0"/>
              <a:t>אבולוציה והתפתחות הכלב מתקופות קדומות ועד ימינו</a:t>
            </a:r>
            <a:r>
              <a:rPr lang="en-US" dirty="0"/>
              <a:t/>
            </a:r>
            <a:br>
              <a:rPr lang="en-US" dirty="0"/>
            </a:br>
            <a:r>
              <a:rPr lang="he-IL" sz="6700" b="1" dirty="0"/>
              <a:t>כלביים</a:t>
            </a:r>
            <a:r>
              <a:rPr lang="he-IL" sz="6700" dirty="0"/>
              <a:t> (</a:t>
            </a:r>
            <a:r>
              <a:rPr lang="en-US" sz="6700" dirty="0" err="1"/>
              <a:t>Canidan</a:t>
            </a:r>
            <a:r>
              <a:rPr lang="he-IL" sz="6700" dirty="0"/>
              <a:t>). </a:t>
            </a:r>
            <a:r>
              <a:rPr lang="en-US" dirty="0"/>
              <a:t/>
            </a:r>
            <a:br>
              <a:rPr lang="en-US" dirty="0"/>
            </a:br>
            <a:endParaRPr lang="he-IL" dirty="0"/>
          </a:p>
        </p:txBody>
      </p:sp>
      <p:sp>
        <p:nvSpPr>
          <p:cNvPr id="3" name="מציין מיקום תוכן 2"/>
          <p:cNvSpPr>
            <a:spLocks noGrp="1"/>
          </p:cNvSpPr>
          <p:nvPr>
            <p:ph idx="1"/>
          </p:nvPr>
        </p:nvSpPr>
        <p:spPr/>
        <p:txBody>
          <a:bodyPr>
            <a:normAutofit/>
          </a:bodyPr>
          <a:lstStyle/>
          <a:p>
            <a:r>
              <a:rPr lang="he-IL" dirty="0"/>
              <a:t> </a:t>
            </a:r>
            <a:r>
              <a:rPr lang="he-IL" sz="4400" dirty="0"/>
              <a:t>זאבים</a:t>
            </a:r>
            <a:endParaRPr lang="en-US" sz="4400" dirty="0"/>
          </a:p>
          <a:p>
            <a:r>
              <a:rPr lang="he-IL" sz="4400" dirty="0"/>
              <a:t>שועלים</a:t>
            </a:r>
            <a:endParaRPr lang="en-US" sz="4400" dirty="0"/>
          </a:p>
          <a:p>
            <a:r>
              <a:rPr lang="he-IL" sz="4400" dirty="0"/>
              <a:t>תנים </a:t>
            </a:r>
            <a:endParaRPr lang="en-US" sz="4400" dirty="0"/>
          </a:p>
          <a:p>
            <a:r>
              <a:rPr lang="he-IL" sz="4400" dirty="0" err="1"/>
              <a:t>קויוטים</a:t>
            </a:r>
            <a:r>
              <a:rPr lang="he-IL" sz="4400" dirty="0"/>
              <a:t> </a:t>
            </a:r>
            <a:endParaRPr lang="en-US" sz="4400" dirty="0"/>
          </a:p>
          <a:p>
            <a:r>
              <a:rPr lang="he-IL" sz="4400" dirty="0"/>
              <a:t>כלבי הבר </a:t>
            </a:r>
            <a:endParaRPr lang="en-US" sz="4400" dirty="0"/>
          </a:p>
          <a:p>
            <a:r>
              <a:rPr lang="he-IL" sz="4400" dirty="0"/>
              <a:t>כלב הבית </a:t>
            </a:r>
            <a:r>
              <a:rPr lang="he-IL" sz="4400" dirty="0" err="1"/>
              <a:t>המבויית</a:t>
            </a:r>
            <a:endParaRPr lang="he-IL" sz="4400" dirty="0"/>
          </a:p>
        </p:txBody>
      </p:sp>
      <p:pic>
        <p:nvPicPr>
          <p:cNvPr id="11266" name="Picture 2" descr="Image result for ‫זאב‬‎"/>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26" y="1539339"/>
            <a:ext cx="238125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 result for ‫שועל‬‎"/>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266" y="1733076"/>
            <a:ext cx="8024812" cy="521939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Image result for ‫תן‬‎"/>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0017" y="4760980"/>
            <a:ext cx="3037281" cy="2284035"/>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Image result for ‫קיוטי חיה‬‎"/>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93562" y="1733076"/>
            <a:ext cx="3253736" cy="2333744"/>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Image result for ‫דינגו‬‎"/>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264" y="5067934"/>
            <a:ext cx="3222644" cy="1807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985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42" presetClass="entr" presetSubtype="0" fill="hold" nodeType="withEffect">
                                  <p:stCondLst>
                                    <p:cond delay="0"/>
                                  </p:stCondLst>
                                  <p:childTnLst>
                                    <p:set>
                                      <p:cBhvr>
                                        <p:cTn id="8" dur="1" fill="hold">
                                          <p:stCondLst>
                                            <p:cond delay="0"/>
                                          </p:stCondLst>
                                        </p:cTn>
                                        <p:tgtEl>
                                          <p:spTgt spid="11266"/>
                                        </p:tgtEl>
                                        <p:attrNameLst>
                                          <p:attrName>style.visibility</p:attrName>
                                        </p:attrNameLst>
                                      </p:cBhvr>
                                      <p:to>
                                        <p:strVal val="visible"/>
                                      </p:to>
                                    </p:set>
                                    <p:animEffect transition="in" filter="fade">
                                      <p:cBhvr>
                                        <p:cTn id="9" dur="1000"/>
                                        <p:tgtEl>
                                          <p:spTgt spid="11266"/>
                                        </p:tgtEl>
                                      </p:cBhvr>
                                    </p:animEffect>
                                    <p:anim calcmode="lin" valueType="num">
                                      <p:cBhvr>
                                        <p:cTn id="10" dur="1000" fill="hold"/>
                                        <p:tgtEl>
                                          <p:spTgt spid="11266"/>
                                        </p:tgtEl>
                                        <p:attrNameLst>
                                          <p:attrName>ppt_x</p:attrName>
                                        </p:attrNameLst>
                                      </p:cBhvr>
                                      <p:tavLst>
                                        <p:tav tm="0">
                                          <p:val>
                                            <p:strVal val="#ppt_x"/>
                                          </p:val>
                                        </p:tav>
                                        <p:tav tm="100000">
                                          <p:val>
                                            <p:strVal val="#ppt_x"/>
                                          </p:val>
                                        </p:tav>
                                      </p:tavLst>
                                    </p:anim>
                                    <p:anim calcmode="lin" valueType="num">
                                      <p:cBhvr>
                                        <p:cTn id="11" dur="1000" fill="hold"/>
                                        <p:tgtEl>
                                          <p:spTgt spid="11266"/>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1266"/>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par>
                                <p:cTn id="16" presetID="16" presetClass="entr" presetSubtype="21" fill="hold" nodeType="withEffect">
                                  <p:stCondLst>
                                    <p:cond delay="0"/>
                                  </p:stCondLst>
                                  <p:childTnLst>
                                    <p:set>
                                      <p:cBhvr>
                                        <p:cTn id="17" dur="1" fill="hold">
                                          <p:stCondLst>
                                            <p:cond delay="0"/>
                                          </p:stCondLst>
                                        </p:cTn>
                                        <p:tgtEl>
                                          <p:spTgt spid="11268"/>
                                        </p:tgtEl>
                                        <p:attrNameLst>
                                          <p:attrName>style.visibility</p:attrName>
                                        </p:attrNameLst>
                                      </p:cBhvr>
                                      <p:to>
                                        <p:strVal val="visible"/>
                                      </p:to>
                                    </p:set>
                                    <p:animEffect transition="in" filter="barn(inVertical)">
                                      <p:cBhvr>
                                        <p:cTn id="18" dur="2000"/>
                                        <p:tgtEl>
                                          <p:spTgt spid="11268"/>
                                        </p:tgtEl>
                                      </p:cBhvr>
                                    </p:animEffect>
                                  </p:childTnLst>
                                  <p:subTnLst>
                                    <p:set>
                                      <p:cBhvr override="childStyle">
                                        <p:cTn dur="1" fill="hold" display="0" masterRel="nextClick" afterEffect="1"/>
                                        <p:tgtEl>
                                          <p:spTgt spid="11268"/>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6" presetClass="entr" presetSubtype="16" fill="hold" nodeType="withEffect">
                                  <p:stCondLst>
                                    <p:cond delay="0"/>
                                  </p:stCondLst>
                                  <p:childTnLst>
                                    <p:set>
                                      <p:cBhvr>
                                        <p:cTn id="24" dur="1" fill="hold">
                                          <p:stCondLst>
                                            <p:cond delay="0"/>
                                          </p:stCondLst>
                                        </p:cTn>
                                        <p:tgtEl>
                                          <p:spTgt spid="11270"/>
                                        </p:tgtEl>
                                        <p:attrNameLst>
                                          <p:attrName>style.visibility</p:attrName>
                                        </p:attrNameLst>
                                      </p:cBhvr>
                                      <p:to>
                                        <p:strVal val="visible"/>
                                      </p:to>
                                    </p:set>
                                    <p:animEffect transition="in" filter="circle(in)">
                                      <p:cBhvr>
                                        <p:cTn id="25" dur="2000"/>
                                        <p:tgtEl>
                                          <p:spTgt spid="11270"/>
                                        </p:tgtEl>
                                      </p:cBhvr>
                                    </p:animEffect>
                                  </p:childTnLst>
                                  <p:subTnLst>
                                    <p:set>
                                      <p:cBhvr override="childStyle">
                                        <p:cTn dur="1" fill="hold" display="0" masterRel="nextClick" afterEffect="1"/>
                                        <p:tgtEl>
                                          <p:spTgt spid="11270"/>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childTnLst>
                                </p:cTn>
                              </p:par>
                              <p:par>
                                <p:cTn id="30" presetID="22" presetClass="entr" presetSubtype="4" fill="hold" nodeType="withEffect">
                                  <p:stCondLst>
                                    <p:cond delay="0"/>
                                  </p:stCondLst>
                                  <p:childTnLst>
                                    <p:set>
                                      <p:cBhvr>
                                        <p:cTn id="31" dur="1" fill="hold">
                                          <p:stCondLst>
                                            <p:cond delay="0"/>
                                          </p:stCondLst>
                                        </p:cTn>
                                        <p:tgtEl>
                                          <p:spTgt spid="11272"/>
                                        </p:tgtEl>
                                        <p:attrNameLst>
                                          <p:attrName>style.visibility</p:attrName>
                                        </p:attrNameLst>
                                      </p:cBhvr>
                                      <p:to>
                                        <p:strVal val="visible"/>
                                      </p:to>
                                    </p:set>
                                    <p:animEffect transition="in" filter="wipe(down)">
                                      <p:cBhvr>
                                        <p:cTn id="32" dur="2000"/>
                                        <p:tgtEl>
                                          <p:spTgt spid="11272"/>
                                        </p:tgtEl>
                                      </p:cBhvr>
                                    </p:animEffect>
                                  </p:childTnLst>
                                  <p:subTnLst>
                                    <p:set>
                                      <p:cBhvr override="childStyle">
                                        <p:cTn dur="1" fill="hold" display="0" masterRel="nextClick" afterEffect="1"/>
                                        <p:tgtEl>
                                          <p:spTgt spid="11272"/>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childTnLst>
                                </p:cTn>
                              </p:par>
                              <p:par>
                                <p:cTn id="37" presetID="10" presetClass="entr" presetSubtype="0" fill="hold" nodeType="withEffect">
                                  <p:stCondLst>
                                    <p:cond delay="0"/>
                                  </p:stCondLst>
                                  <p:childTnLst>
                                    <p:set>
                                      <p:cBhvr>
                                        <p:cTn id="38" dur="1" fill="hold">
                                          <p:stCondLst>
                                            <p:cond delay="0"/>
                                          </p:stCondLst>
                                        </p:cTn>
                                        <p:tgtEl>
                                          <p:spTgt spid="11274"/>
                                        </p:tgtEl>
                                        <p:attrNameLst>
                                          <p:attrName>style.visibility</p:attrName>
                                        </p:attrNameLst>
                                      </p:cBhvr>
                                      <p:to>
                                        <p:strVal val="visible"/>
                                      </p:to>
                                    </p:set>
                                    <p:animEffect transition="in" filter="fade">
                                      <p:cBhvr>
                                        <p:cTn id="39" dur="2000"/>
                                        <p:tgtEl>
                                          <p:spTgt spid="11274"/>
                                        </p:tgtEl>
                                      </p:cBhvr>
                                    </p:animEffect>
                                  </p:childTnLst>
                                  <p:subTnLst>
                                    <p:set>
                                      <p:cBhvr override="childStyle">
                                        <p:cTn dur="1" fill="hold" display="0" masterRel="nextClick" afterEffect="1"/>
                                        <p:tgtEl>
                                          <p:spTgt spid="11274"/>
                                        </p:tgtEl>
                                        <p:attrNameLst>
                                          <p:attrName>style.visibility</p:attrName>
                                        </p:attrNameLst>
                                      </p:cBhvr>
                                      <p:to>
                                        <p:strVal val="hidden"/>
                                      </p:to>
                                    </p:set>
                                  </p:sub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dirty="0"/>
              <a:t>תכונות משותפות למשפחה</a:t>
            </a:r>
            <a:endParaRPr lang="he-IL" sz="6000" dirty="0"/>
          </a:p>
        </p:txBody>
      </p:sp>
      <p:sp>
        <p:nvSpPr>
          <p:cNvPr id="3" name="מציין מיקום תוכן 2"/>
          <p:cNvSpPr>
            <a:spLocks noGrp="1"/>
          </p:cNvSpPr>
          <p:nvPr>
            <p:ph idx="1"/>
          </p:nvPr>
        </p:nvSpPr>
        <p:spPr>
          <a:xfrm>
            <a:off x="838200" y="1555668"/>
            <a:ext cx="10515600" cy="5569527"/>
          </a:xfrm>
        </p:spPr>
        <p:txBody>
          <a:bodyPr>
            <a:normAutofit/>
          </a:bodyPr>
          <a:lstStyle/>
          <a:p>
            <a:pPr lvl="0">
              <a:lnSpc>
                <a:spcPct val="100000"/>
              </a:lnSpc>
            </a:pPr>
            <a:r>
              <a:rPr lang="he-IL" sz="3600" dirty="0"/>
              <a:t>ראש צר וארוך</a:t>
            </a:r>
            <a:endParaRPr lang="en-US" sz="3600" dirty="0"/>
          </a:p>
          <a:p>
            <a:pPr lvl="0">
              <a:lnSpc>
                <a:spcPct val="100000"/>
              </a:lnSpc>
            </a:pPr>
            <a:r>
              <a:rPr lang="he-IL" sz="3600" dirty="0"/>
              <a:t>הרבה שיניים </a:t>
            </a:r>
            <a:endParaRPr lang="en-US" sz="3600" dirty="0"/>
          </a:p>
          <a:p>
            <a:pPr lvl="0">
              <a:lnSpc>
                <a:spcPct val="100000"/>
              </a:lnSpc>
            </a:pPr>
            <a:r>
              <a:rPr lang="he-IL" sz="3600" dirty="0"/>
              <a:t>לסת ארוכה.</a:t>
            </a:r>
            <a:endParaRPr lang="en-US" sz="3600" dirty="0"/>
          </a:p>
          <a:p>
            <a:pPr lvl="0">
              <a:lnSpc>
                <a:spcPct val="100000"/>
              </a:lnSpc>
            </a:pPr>
            <a:r>
              <a:rPr lang="he-IL" sz="3600" dirty="0"/>
              <a:t>שיני הלחי מותאמות לחיתוך וגם לגריסה של מזון מהחי וגם מהצומח.  </a:t>
            </a:r>
            <a:endParaRPr lang="en-US" sz="3600" dirty="0"/>
          </a:p>
          <a:p>
            <a:pPr lvl="0">
              <a:lnSpc>
                <a:spcPct val="100000"/>
              </a:lnSpc>
            </a:pPr>
            <a:r>
              <a:rPr lang="he-IL" sz="3600" dirty="0"/>
              <a:t>המבנה מאפשר להתפשט לאזורים נרחבים  ולשרוד מגוון בתי-גידול  (מדבריות, ג'ונגלים, קטבים או יערות הרריים). </a:t>
            </a:r>
            <a:endParaRPr lang="en-US" sz="3600" dirty="0"/>
          </a:p>
          <a:p>
            <a:pPr>
              <a:lnSpc>
                <a:spcPct val="100000"/>
              </a:lnSpc>
            </a:pPr>
            <a:endParaRPr lang="he-IL" dirty="0"/>
          </a:p>
        </p:txBody>
      </p:sp>
      <p:pic>
        <p:nvPicPr>
          <p:cNvPr id="12290" name="Picture 2" descr="Image result for ‫גולגולת כלב זאב‬‎"/>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517" y="1418670"/>
            <a:ext cx="3385458" cy="2327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51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dirty="0"/>
              <a:t>תכונות משותפות לזאב</a:t>
            </a:r>
            <a:endParaRPr lang="he-IL" sz="6000" dirty="0"/>
          </a:p>
        </p:txBody>
      </p:sp>
      <p:sp>
        <p:nvSpPr>
          <p:cNvPr id="3" name="מציין מיקום תוכן 2"/>
          <p:cNvSpPr>
            <a:spLocks noGrp="1"/>
          </p:cNvSpPr>
          <p:nvPr>
            <p:ph idx="1"/>
          </p:nvPr>
        </p:nvSpPr>
        <p:spPr>
          <a:xfrm>
            <a:off x="838200" y="1555668"/>
            <a:ext cx="10515600" cy="5302331"/>
          </a:xfrm>
        </p:spPr>
        <p:txBody>
          <a:bodyPr>
            <a:normAutofit lnSpcReduction="10000"/>
          </a:bodyPr>
          <a:lstStyle/>
          <a:p>
            <a:pPr lvl="0"/>
            <a:r>
              <a:rPr lang="he-IL" dirty="0"/>
              <a:t>מבנה ההיררכי שקיים בלהקת כלבים</a:t>
            </a:r>
            <a:endParaRPr lang="en-US" dirty="0"/>
          </a:p>
          <a:p>
            <a:pPr lvl="0"/>
            <a:r>
              <a:rPr lang="he-IL" dirty="0"/>
              <a:t>מהמבנה הפיזיולוגי: הצבעים והצורה .</a:t>
            </a:r>
            <a:endParaRPr lang="en-US" dirty="0"/>
          </a:p>
          <a:p>
            <a:pPr lvl="0"/>
            <a:r>
              <a:rPr lang="he-IL" dirty="0"/>
              <a:t> לכלב ולזאב יש 78 כרומוזומים</a:t>
            </a:r>
            <a:endParaRPr lang="en-US" dirty="0"/>
          </a:p>
          <a:p>
            <a:pPr lvl="0"/>
            <a:r>
              <a:rPr lang="en-US" dirty="0"/>
              <a:t> </a:t>
            </a:r>
            <a:r>
              <a:rPr lang="he-IL" dirty="0"/>
              <a:t>מספר שניים זהה. החבאת מזון בתוך האדמה ל"שעת הצורך". </a:t>
            </a:r>
            <a:endParaRPr lang="en-US" dirty="0"/>
          </a:p>
          <a:p>
            <a:pPr lvl="0"/>
            <a:r>
              <a:rPr lang="he-IL" dirty="0"/>
              <a:t>הטלת שתן במקומות רבים ( הזאב מסמן כך את הדרך למאורה).</a:t>
            </a:r>
            <a:endParaRPr lang="en-US" dirty="0"/>
          </a:p>
          <a:p>
            <a:pPr lvl="0"/>
            <a:r>
              <a:rPr lang="he-IL" dirty="0"/>
              <a:t>חפירה בקרקע</a:t>
            </a:r>
            <a:endParaRPr lang="en-US" dirty="0"/>
          </a:p>
          <a:p>
            <a:pPr lvl="0"/>
            <a:r>
              <a:rPr lang="he-IL" dirty="0"/>
              <a:t>ניעור חפצים מצד לצד כדי להפריד את נתחי הבשר שצד או  לשבירת המפרקת של  בע"ח שצד.</a:t>
            </a:r>
            <a:endParaRPr lang="en-US" dirty="0"/>
          </a:p>
          <a:p>
            <a:pPr lvl="0"/>
            <a:r>
              <a:rPr lang="he-IL" dirty="0"/>
              <a:t>יללות  ממושכות לתקשורת והכרזת טריטוריה.</a:t>
            </a:r>
            <a:endParaRPr lang="en-US" dirty="0"/>
          </a:p>
          <a:p>
            <a:pPr lvl="0"/>
            <a:r>
              <a:rPr lang="he-IL" dirty="0"/>
              <a:t>התפלשות באדמה</a:t>
            </a:r>
            <a:endParaRPr lang="en-US" dirty="0"/>
          </a:p>
          <a:p>
            <a:pPr lvl="0"/>
            <a:r>
              <a:rPr lang="he-IL" dirty="0"/>
              <a:t>  נאמנות לקבוצה ( אצל הכלב המבוית הנאמנות היא לבעל הבית). </a:t>
            </a:r>
            <a:endParaRPr lang="en-US" dirty="0"/>
          </a:p>
          <a:p>
            <a:endParaRPr lang="he-IL" dirty="0"/>
          </a:p>
        </p:txBody>
      </p:sp>
      <p:pic>
        <p:nvPicPr>
          <p:cNvPr id="13314" name="Picture 2" descr="Image result for dog and wol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894"/>
            <a:ext cx="2457450" cy="3705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61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6000" b="1" u="sng" dirty="0"/>
              <a:t>מטרות גידול כלבים בארץ והעולם</a:t>
            </a:r>
            <a:r>
              <a:rPr lang="he-IL" sz="6000" dirty="0"/>
              <a:t>: </a:t>
            </a:r>
          </a:p>
        </p:txBody>
      </p:sp>
      <p:sp>
        <p:nvSpPr>
          <p:cNvPr id="3" name="מציין מיקום תוכן 2"/>
          <p:cNvSpPr>
            <a:spLocks noGrp="1"/>
          </p:cNvSpPr>
          <p:nvPr>
            <p:ph idx="1"/>
          </p:nvPr>
        </p:nvSpPr>
        <p:spPr/>
        <p:txBody>
          <a:bodyPr>
            <a:normAutofit fontScale="92500" lnSpcReduction="10000"/>
          </a:bodyPr>
          <a:lstStyle/>
          <a:p>
            <a:pPr lvl="0"/>
            <a:r>
              <a:rPr lang="he-IL" dirty="0"/>
              <a:t>שמירה- כולל אבטחת אישים ואירועים, שמירה וכינוס צאן ובקר.</a:t>
            </a:r>
            <a:endParaRPr lang="en-US" dirty="0"/>
          </a:p>
          <a:p>
            <a:pPr lvl="0"/>
            <a:r>
              <a:rPr lang="he-IL" dirty="0"/>
              <a:t>שרות צבאי- למשל, בצה"ל למטרת איתור חומרי נפץ, מעקב אחר מחבלים</a:t>
            </a:r>
            <a:endParaRPr lang="en-US" dirty="0"/>
          </a:p>
          <a:p>
            <a:pPr lvl="0"/>
            <a:r>
              <a:rPr lang="en-US" dirty="0"/>
              <a:t> </a:t>
            </a:r>
            <a:r>
              <a:rPr lang="he-IL" dirty="0"/>
              <a:t>נשיאת משאות (מזחלות)</a:t>
            </a:r>
            <a:endParaRPr lang="en-US" dirty="0"/>
          </a:p>
          <a:p>
            <a:pPr lvl="0"/>
            <a:r>
              <a:rPr lang="he-IL" dirty="0"/>
              <a:t> צייד</a:t>
            </a:r>
            <a:endParaRPr lang="en-US" dirty="0"/>
          </a:p>
          <a:p>
            <a:pPr lvl="0"/>
            <a:r>
              <a:rPr lang="he-IL" dirty="0"/>
              <a:t> חילוץ והצלה- בשירות המשטרה וכוחות חילוץ והצלה: איתור (חומרים, ניצולים, נעדרים),תקיפת פושעים</a:t>
            </a:r>
            <a:endParaRPr lang="en-US" dirty="0"/>
          </a:p>
          <a:p>
            <a:pPr lvl="0"/>
            <a:r>
              <a:rPr lang="he-IL" dirty="0"/>
              <a:t>נחייה (עיוורים)</a:t>
            </a:r>
            <a:endParaRPr lang="en-US" dirty="0"/>
          </a:p>
          <a:p>
            <a:pPr lvl="0"/>
            <a:r>
              <a:rPr lang="he-IL" dirty="0"/>
              <a:t> טיפול במסגרות חינוך מיוחד –לילדים בעלי נכויות ובעיות רגשיות והתנהגותיות. הכלבים משמשים כ"מתווכים" חברתיים המקלים על יצירת קשר עם ילדים.</a:t>
            </a:r>
            <a:endParaRPr lang="en-US" dirty="0"/>
          </a:p>
          <a:p>
            <a:pPr lvl="0"/>
            <a:r>
              <a:rPr lang="he-IL" dirty="0"/>
              <a:t> ספורט ומחמד- תחרויות ספורט, תערוכות, כלבי בית.</a:t>
            </a:r>
            <a:endParaRPr lang="en-US" dirty="0"/>
          </a:p>
          <a:p>
            <a:endParaRPr lang="he-IL" dirty="0"/>
          </a:p>
        </p:txBody>
      </p:sp>
    </p:spTree>
    <p:extLst>
      <p:ext uri="{BB962C8B-B14F-4D97-AF65-F5344CB8AC3E}">
        <p14:creationId xmlns:p14="http://schemas.microsoft.com/office/powerpoint/2010/main" val="282013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43" y="0"/>
            <a:ext cx="12142357" cy="7045693"/>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a:xfrm>
            <a:off x="633195" y="69564"/>
            <a:ext cx="10515600" cy="1325563"/>
          </a:xfrm>
        </p:spPr>
        <p:txBody>
          <a:bodyPr>
            <a:normAutofit/>
          </a:bodyPr>
          <a:lstStyle/>
          <a:p>
            <a:pPr algn="ctr"/>
            <a:r>
              <a:rPr lang="he-IL" sz="6000" b="1" u="sng" dirty="0"/>
              <a:t>מסלול האבולוציה</a:t>
            </a:r>
            <a:endParaRPr lang="he-IL" sz="6000" dirty="0"/>
          </a:p>
        </p:txBody>
      </p:sp>
      <p:graphicFrame>
        <p:nvGraphicFramePr>
          <p:cNvPr id="4" name="מציין מיקום תוכן 3"/>
          <p:cNvGraphicFramePr>
            <a:graphicFrameLocks noGrp="1"/>
          </p:cNvGraphicFramePr>
          <p:nvPr>
            <p:ph idx="1"/>
            <p:extLst>
              <p:ext uri="{D42A27DB-BD31-4B8C-83A1-F6EECF244321}">
                <p14:modId xmlns:p14="http://schemas.microsoft.com/office/powerpoint/2010/main" val="924871592"/>
              </p:ext>
            </p:extLst>
          </p:nvPr>
        </p:nvGraphicFramePr>
        <p:xfrm>
          <a:off x="886191" y="1221872"/>
          <a:ext cx="9612488" cy="5746428"/>
        </p:xfrm>
        <a:graphic>
          <a:graphicData uri="http://schemas.openxmlformats.org/drawingml/2006/table">
            <a:tbl>
              <a:tblPr rtl="1" firstRow="1" firstCol="1" lastRow="1" lastCol="1" bandRow="1" bandCol="1"/>
              <a:tblGrid>
                <a:gridCol w="1211827">
                  <a:extLst>
                    <a:ext uri="{9D8B030D-6E8A-4147-A177-3AD203B41FA5}">
                      <a16:colId xmlns:a16="http://schemas.microsoft.com/office/drawing/2014/main" xmlns="" val="926783328"/>
                    </a:ext>
                  </a:extLst>
                </a:gridCol>
                <a:gridCol w="3131902">
                  <a:extLst>
                    <a:ext uri="{9D8B030D-6E8A-4147-A177-3AD203B41FA5}">
                      <a16:colId xmlns:a16="http://schemas.microsoft.com/office/drawing/2014/main" xmlns="" val="3068884804"/>
                    </a:ext>
                  </a:extLst>
                </a:gridCol>
                <a:gridCol w="5268759">
                  <a:extLst>
                    <a:ext uri="{9D8B030D-6E8A-4147-A177-3AD203B41FA5}">
                      <a16:colId xmlns:a16="http://schemas.microsoft.com/office/drawing/2014/main" xmlns="" val="2851039295"/>
                    </a:ext>
                  </a:extLst>
                </a:gridCol>
              </a:tblGrid>
              <a:tr h="450079">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שלב</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הערכת זמן</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השינוי</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89251888"/>
                  </a:ext>
                </a:extLst>
              </a:tr>
              <a:tr h="450079">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1</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לפני 30-40 מיליון שנה</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דמויי-כלב</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27053416"/>
                  </a:ext>
                </a:extLst>
              </a:tr>
              <a:tr h="963557">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2</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err="1">
                          <a:solidFill>
                            <a:srgbClr val="FF0000"/>
                          </a:solidFill>
                          <a:effectLst/>
                          <a:latin typeface="Arial" panose="020B0604020202020204" pitchFamily="34" charset="0"/>
                          <a:ea typeface="Times New Roman" panose="02020603050405020304" pitchFamily="18" charset="0"/>
                        </a:rPr>
                        <a:t>לפנ</a:t>
                      </a:r>
                      <a:r>
                        <a:rPr lang="he-IL" sz="2000" b="1" dirty="0">
                          <a:solidFill>
                            <a:srgbClr val="FF0000"/>
                          </a:solidFill>
                          <a:effectLst/>
                          <a:latin typeface="Arial" panose="020B0604020202020204" pitchFamily="34" charset="0"/>
                          <a:ea typeface="Times New Roman" panose="02020603050405020304" pitchFamily="18" charset="0"/>
                        </a:rPr>
                        <a:t> 1,000,000 שנה</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הופעת בע"ח דמויי זאבים</a:t>
                      </a:r>
                      <a:endParaRPr lang="en-US" sz="2000" b="1">
                        <a:solidFill>
                          <a:srgbClr val="FF0000"/>
                        </a:solidFill>
                        <a:effectLst/>
                        <a:latin typeface="Arial" panose="020B0604020202020204" pitchFamily="34" charset="0"/>
                        <a:ea typeface="Times New Roman" panose="02020603050405020304" pitchFamily="18" charset="0"/>
                      </a:endParaRPr>
                    </a:p>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 </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02822003"/>
                  </a:ext>
                </a:extLst>
              </a:tr>
              <a:tr h="450079">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 </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לפני 400,000 שנים </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מאובנים של זאב ואדם נמצאו זה לצד זה.</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74051096"/>
                  </a:ext>
                </a:extLst>
              </a:tr>
              <a:tr h="1990514">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3</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לפני 30,000-40,000 שנה</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ביות הכלב, נמצא קבר אדם קדמון עם כלב.</a:t>
                      </a:r>
                      <a:endParaRPr lang="en-US" sz="2000" b="1" dirty="0">
                        <a:solidFill>
                          <a:srgbClr val="FF0000"/>
                        </a:solidFill>
                        <a:effectLst/>
                        <a:latin typeface="Arial" panose="020B0604020202020204" pitchFamily="34" charset="0"/>
                        <a:ea typeface="Times New Roman" panose="02020603050405020304" pitchFamily="18" charset="0"/>
                      </a:endParaRPr>
                    </a:p>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בעקבות מעבר למגורי קבע התפתחו 4 טיפוסי כלבים כלבי השפיץ, </a:t>
                      </a:r>
                      <a:r>
                        <a:rPr lang="he-IL" sz="2000" b="1" dirty="0" err="1">
                          <a:solidFill>
                            <a:srgbClr val="FF0000"/>
                          </a:solidFill>
                          <a:effectLst/>
                          <a:latin typeface="Arial" panose="020B0604020202020204" pitchFamily="34" charset="0"/>
                          <a:ea typeface="Times New Roman" panose="02020603050405020304" pitchFamily="18" charset="0"/>
                        </a:rPr>
                        <a:t>הדינגו</a:t>
                      </a:r>
                      <a:r>
                        <a:rPr lang="he-IL" sz="2000" b="1" dirty="0">
                          <a:solidFill>
                            <a:srgbClr val="FF0000"/>
                          </a:solidFill>
                          <a:effectLst/>
                          <a:latin typeface="Arial" panose="020B0604020202020204" pitchFamily="34" charset="0"/>
                          <a:ea typeface="Times New Roman" panose="02020603050405020304" pitchFamily="18" charset="0"/>
                        </a:rPr>
                        <a:t>, </a:t>
                      </a:r>
                      <a:r>
                        <a:rPr lang="he-IL" sz="2000" b="1" dirty="0" err="1">
                          <a:solidFill>
                            <a:srgbClr val="FF0000"/>
                          </a:solidFill>
                          <a:effectLst/>
                          <a:latin typeface="Arial" panose="020B0604020202020204" pitchFamily="34" charset="0"/>
                          <a:ea typeface="Times New Roman" panose="02020603050405020304" pitchFamily="18" charset="0"/>
                        </a:rPr>
                        <a:t>המאסטיף</a:t>
                      </a:r>
                      <a:r>
                        <a:rPr lang="he-IL" sz="2000" b="1" dirty="0">
                          <a:solidFill>
                            <a:srgbClr val="FF0000"/>
                          </a:solidFill>
                          <a:effectLst/>
                          <a:latin typeface="Arial" panose="020B0604020202020204" pitchFamily="34" charset="0"/>
                          <a:ea typeface="Times New Roman" panose="02020603050405020304" pitchFamily="18" charset="0"/>
                        </a:rPr>
                        <a:t> </a:t>
                      </a:r>
                      <a:r>
                        <a:rPr lang="he-IL" sz="2000" b="1" dirty="0" err="1">
                          <a:solidFill>
                            <a:srgbClr val="FF0000"/>
                          </a:solidFill>
                          <a:effectLst/>
                          <a:latin typeface="Arial" panose="020B0604020202020204" pitchFamily="34" charset="0"/>
                          <a:ea typeface="Times New Roman" panose="02020603050405020304" pitchFamily="18" charset="0"/>
                        </a:rPr>
                        <a:t>והגרייהאונד</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60925510"/>
                  </a:ext>
                </a:extLst>
              </a:tr>
              <a:tr h="963557">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4</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לפני 2,000 שנה</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נמצא מאובן של כלב עם קולר</a:t>
                      </a:r>
                      <a:endParaRPr lang="en-US" sz="2000" b="1">
                        <a:solidFill>
                          <a:srgbClr val="FF0000"/>
                        </a:solidFill>
                        <a:effectLst/>
                        <a:latin typeface="Arial" panose="020B0604020202020204" pitchFamily="34" charset="0"/>
                        <a:ea typeface="Times New Roman" panose="02020603050405020304" pitchFamily="18" charset="0"/>
                      </a:endParaRPr>
                    </a:p>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מעיד על הכלב ככלב שמירה</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47075762"/>
                  </a:ext>
                </a:extLst>
              </a:tr>
              <a:tr h="450079">
                <a:tc>
                  <a:txBody>
                    <a:bodyPr/>
                    <a:lstStyle/>
                    <a:p>
                      <a:pPr algn="r" rtl="1">
                        <a:lnSpc>
                          <a:spcPct val="150000"/>
                        </a:lnSpc>
                        <a:spcAft>
                          <a:spcPts val="0"/>
                        </a:spcAft>
                      </a:pPr>
                      <a:r>
                        <a:rPr lang="he-IL" sz="2000" b="1">
                          <a:solidFill>
                            <a:srgbClr val="FF0000"/>
                          </a:solidFill>
                          <a:effectLst/>
                          <a:latin typeface="Arial" panose="020B0604020202020204" pitchFamily="34" charset="0"/>
                          <a:ea typeface="Times New Roman" panose="02020603050405020304" pitchFamily="18" charset="0"/>
                        </a:rPr>
                        <a:t>5</a:t>
                      </a:r>
                      <a:endParaRPr lang="en-US" sz="2000" b="1">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לפני 500 שנה</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50000"/>
                        </a:lnSpc>
                        <a:spcAft>
                          <a:spcPts val="0"/>
                        </a:spcAft>
                      </a:pPr>
                      <a:r>
                        <a:rPr lang="he-IL" sz="2000" b="1" dirty="0">
                          <a:solidFill>
                            <a:srgbClr val="FF0000"/>
                          </a:solidFill>
                          <a:effectLst/>
                          <a:latin typeface="Arial" panose="020B0604020202020204" pitchFamily="34" charset="0"/>
                          <a:ea typeface="Times New Roman" panose="02020603050405020304" pitchFamily="18" charset="0"/>
                        </a:rPr>
                        <a:t>הרבעה וטיפוח מכוון של כלבים ע"י האדם</a:t>
                      </a:r>
                      <a:endParaRPr lang="en-US" sz="2000" b="1" dirty="0">
                        <a:solidFill>
                          <a:srgbClr val="FF0000"/>
                        </a:solidFill>
                        <a:effectLst/>
                        <a:latin typeface="Arial" panose="020B0604020202020204" pitchFamily="34"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34098841"/>
                  </a:ext>
                </a:extLst>
              </a:tr>
            </a:tbl>
          </a:graphicData>
        </a:graphic>
      </p:graphicFrame>
    </p:spTree>
    <p:extLst>
      <p:ext uri="{BB962C8B-B14F-4D97-AF65-F5344CB8AC3E}">
        <p14:creationId xmlns:p14="http://schemas.microsoft.com/office/powerpoint/2010/main" val="335731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14338"/>
                                        </p:tgtEl>
                                        <p:attrNameLst>
                                          <p:attrName>style.visibility</p:attrName>
                                        </p:attrNameLst>
                                      </p:cBhvr>
                                      <p:to>
                                        <p:strVal val="visible"/>
                                      </p:to>
                                    </p:set>
                                    <p:animEffect transition="in" filter="circle(in)">
                                      <p:cBhvr>
                                        <p:cTn id="11" dur="2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74321" y="889844"/>
            <a:ext cx="11665130" cy="4939814"/>
          </a:xfrm>
          <a:prstGeom prst="rect">
            <a:avLst/>
          </a:prstGeom>
        </p:spPr>
        <p:txBody>
          <a:bodyPr wrap="square">
            <a:spAutoFit/>
          </a:bodyPr>
          <a:lstStyle/>
          <a:p>
            <a:pPr marL="457200">
              <a:lnSpc>
                <a:spcPct val="150000"/>
              </a:lnSpc>
            </a:pPr>
            <a:r>
              <a:rPr lang="he-IL" sz="3200" b="1" dirty="0">
                <a:effectLst/>
                <a:latin typeface="Times New Roman" panose="02020603050405020304" pitchFamily="18" charset="0"/>
                <a:ea typeface="Times New Roman" panose="02020603050405020304" pitchFamily="18" charset="0"/>
                <a:cs typeface="David" panose="020E0502060401010101" pitchFamily="34" charset="-79"/>
              </a:rPr>
              <a:t>אנטיגן</a:t>
            </a:r>
            <a:r>
              <a:rPr lang="he-IL" sz="3200" b="1" dirty="0">
                <a:latin typeface="Times New Roman" panose="02020603050405020304" pitchFamily="18" charset="0"/>
                <a:ea typeface="Times New Roman" panose="02020603050405020304" pitchFamily="18" charset="0"/>
                <a:cs typeface="David" panose="020E0502060401010101" pitchFamily="34" charset="-79"/>
              </a:rPr>
              <a:t> –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חומר זר הנכנס לגוף וגורם ליצירת נוגדנים.</a:t>
            </a:r>
            <a:endParaRPr lang="en-US" sz="2400" dirty="0">
              <a:effectLst/>
              <a:latin typeface="Times New Roman" panose="02020603050405020304" pitchFamily="18" charset="0"/>
              <a:ea typeface="Times New Roman" panose="02020603050405020304" pitchFamily="18" charset="0"/>
            </a:endParaRP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נוגדנים –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חלבונים המיוצרים על ידי הלימפוציטים מסוג </a:t>
            </a:r>
            <a:r>
              <a:rPr lang="en-US" sz="2400" dirty="0">
                <a:effectLst/>
                <a:latin typeface="David" panose="020E0502060401010101" pitchFamily="34" charset="-79"/>
                <a:ea typeface="Times New Roman" panose="02020603050405020304" pitchFamily="18" charset="0"/>
              </a:rPr>
              <a:t> B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 (תאים המייצרים חלבונים הנקראים נוגדנים ומהווים 20% מכלל התאים הלבנים), בעלי שתי זרועות וגוף. לנוגדן יש יכולת להיקשר בצורה </a:t>
            </a:r>
            <a:r>
              <a:rPr lang="he-IL" sz="2400" b="1" dirty="0">
                <a:effectLst/>
                <a:latin typeface="Times New Roman" panose="02020603050405020304" pitchFamily="18" charset="0"/>
                <a:ea typeface="Times New Roman" panose="02020603050405020304" pitchFamily="18" charset="0"/>
                <a:cs typeface="David" panose="020E0502060401010101" pitchFamily="34" charset="-79"/>
              </a:rPr>
              <a:t>ייחודית</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 לגורמים זרים בגוף. כל סוג ספציפי של נוגדן מיוצר על ידי סוג ספציפי של תאי </a:t>
            </a:r>
            <a:r>
              <a:rPr lang="en-US" sz="2400" dirty="0">
                <a:effectLst/>
                <a:latin typeface="David" panose="020E0502060401010101" pitchFamily="34" charset="-79"/>
                <a:ea typeface="Times New Roman" panose="02020603050405020304" pitchFamily="18" charset="0"/>
              </a:rPr>
              <a:t>B</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a:t>
            </a:r>
            <a:endParaRPr lang="en-US" sz="2400" dirty="0">
              <a:effectLst/>
              <a:latin typeface="Times New Roman" panose="02020603050405020304" pitchFamily="18" charset="0"/>
              <a:ea typeface="Times New Roman" panose="02020603050405020304" pitchFamily="18" charset="0"/>
            </a:endParaRPr>
          </a:p>
          <a:p>
            <a:pPr marL="457200">
              <a:lnSpc>
                <a:spcPct val="150000"/>
              </a:lnSpc>
            </a:pPr>
            <a:r>
              <a:rPr lang="he-IL" sz="3200" b="1" dirty="0">
                <a:latin typeface="Times New Roman" panose="02020603050405020304" pitchFamily="18" charset="0"/>
                <a:ea typeface="Times New Roman" panose="02020603050405020304" pitchFamily="18" charset="0"/>
                <a:cs typeface="David" panose="020E0502060401010101" pitchFamily="34" charset="-79"/>
              </a:rPr>
              <a:t>זיכרון חיסוני – </a:t>
            </a:r>
            <a:r>
              <a:rPr lang="he-IL" sz="2400" dirty="0">
                <a:effectLst/>
                <a:latin typeface="Times New Roman" panose="02020603050405020304" pitchFamily="18" charset="0"/>
                <a:ea typeface="Times New Roman" panose="02020603050405020304" pitchFamily="18" charset="0"/>
                <a:cs typeface="David" panose="020E0502060401010101" pitchFamily="34" charset="-79"/>
              </a:rPr>
              <a:t>מאפשר למערכת החיסון להתבטא בצורה מתוגברת בעקבות חשיפה חוזרת לאותו אנטיגן. החיסון יוצר זיכרון חיסוני על ידי הזרקת חיידק או וירוס מומת או מוחלש וגרום לכך שהמערכת החיסונית תפתח נוגדנים וזיכרון חיסוני כנגד אותו גורם מוזרק (לדוגמא – שפעת, כלבת).</a:t>
            </a:r>
            <a:endParaRPr lang="en-US" sz="2400" dirty="0">
              <a:effectLst/>
              <a:latin typeface="Times New Roman" panose="02020603050405020304" pitchFamily="18" charset="0"/>
              <a:ea typeface="Times New Roman" panose="02020603050405020304" pitchFamily="18" charset="0"/>
            </a:endParaRPr>
          </a:p>
          <a:p>
            <a:pPr>
              <a:lnSpc>
                <a:spcPct val="150000"/>
              </a:lnSpc>
            </a:pPr>
            <a:r>
              <a:rPr lang="he-IL" dirty="0">
                <a:effectLst/>
                <a:latin typeface="Times New Roman" panose="02020603050405020304" pitchFamily="18" charset="0"/>
                <a:ea typeface="Times New Roman" panose="02020603050405020304" pitchFamily="18" charset="0"/>
                <a:cs typeface="David" panose="020E0502060401010101" pitchFamily="34" charset="-79"/>
              </a:rPr>
              <a:t> </a:t>
            </a:r>
            <a:endParaRPr lang="en-US" dirty="0">
              <a:effectLst/>
              <a:latin typeface="Times New Roman" panose="02020603050405020304" pitchFamily="18" charset="0"/>
              <a:ea typeface="Times New Roman" panose="02020603050405020304" pitchFamily="18" charset="0"/>
            </a:endParaRPr>
          </a:p>
        </p:txBody>
      </p:sp>
      <p:pic>
        <p:nvPicPr>
          <p:cNvPr id="6148" name="Picture 4" descr="https://s-media-cache-ak0.pinimg.com/736x/d0/c8/2b/d0c82b33a07f9b4d34672d5f73e8a8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20532" y="5186517"/>
            <a:ext cx="1666568" cy="193702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gdhr.wa.gov.au/documents/10184/128555/Germs_Coloured.jpg/20331897-7fba-49ab-ad3b-c5f15404a070?t=140551916215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2" y="5452055"/>
            <a:ext cx="1908440" cy="1405945"/>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www.accessexcellence.org/AE/AEC/CC/images/memory_cell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2" y="0"/>
            <a:ext cx="2893510" cy="1948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32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2" presetClass="entr" presetSubtype="6" fill="hold" nodeType="afterEffect">
                                  <p:stCondLst>
                                    <p:cond delay="500"/>
                                  </p:stCondLst>
                                  <p:childTnLst>
                                    <p:set>
                                      <p:cBhvr>
                                        <p:cTn id="9" dur="1" fill="hold">
                                          <p:stCondLst>
                                            <p:cond delay="0"/>
                                          </p:stCondLst>
                                        </p:cTn>
                                        <p:tgtEl>
                                          <p:spTgt spid="6150"/>
                                        </p:tgtEl>
                                        <p:attrNameLst>
                                          <p:attrName>style.visibility</p:attrName>
                                        </p:attrNameLst>
                                      </p:cBhvr>
                                      <p:to>
                                        <p:strVal val="visible"/>
                                      </p:to>
                                    </p:set>
                                    <p:anim calcmode="lin" valueType="num">
                                      <p:cBhvr additive="base">
                                        <p:cTn id="10" dur="2000" fill="hold"/>
                                        <p:tgtEl>
                                          <p:spTgt spid="6150"/>
                                        </p:tgtEl>
                                        <p:attrNameLst>
                                          <p:attrName>ppt_x</p:attrName>
                                        </p:attrNameLst>
                                      </p:cBhvr>
                                      <p:tavLst>
                                        <p:tav tm="0">
                                          <p:val>
                                            <p:strVal val="1+#ppt_w/2"/>
                                          </p:val>
                                        </p:tav>
                                        <p:tav tm="100000">
                                          <p:val>
                                            <p:strVal val="#ppt_x"/>
                                          </p:val>
                                        </p:tav>
                                      </p:tavLst>
                                    </p:anim>
                                    <p:anim calcmode="lin" valueType="num">
                                      <p:cBhvr additive="base">
                                        <p:cTn id="11" dur="2000" fill="hold"/>
                                        <p:tgtEl>
                                          <p:spTgt spid="6150"/>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6150"/>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childTnLst>
                                </p:cTn>
                              </p:par>
                            </p:childTnLst>
                          </p:cTn>
                        </p:par>
                        <p:par>
                          <p:cTn id="16" fill="hold">
                            <p:stCondLst>
                              <p:cond delay="0"/>
                            </p:stCondLst>
                            <p:childTnLst>
                              <p:par>
                                <p:cTn id="17" presetID="16" presetClass="entr" presetSubtype="21" fill="hold" nodeType="afterEffect">
                                  <p:stCondLst>
                                    <p:cond delay="500"/>
                                  </p:stCondLst>
                                  <p:childTnLst>
                                    <p:set>
                                      <p:cBhvr>
                                        <p:cTn id="18" dur="1" fill="hold">
                                          <p:stCondLst>
                                            <p:cond delay="0"/>
                                          </p:stCondLst>
                                        </p:cTn>
                                        <p:tgtEl>
                                          <p:spTgt spid="6148"/>
                                        </p:tgtEl>
                                        <p:attrNameLst>
                                          <p:attrName>style.visibility</p:attrName>
                                        </p:attrNameLst>
                                      </p:cBhvr>
                                      <p:to>
                                        <p:strVal val="visible"/>
                                      </p:to>
                                    </p:set>
                                    <p:animEffect transition="in" filter="barn(inVertical)">
                                      <p:cBhvr>
                                        <p:cTn id="19" dur="2000"/>
                                        <p:tgtEl>
                                          <p:spTgt spid="6148"/>
                                        </p:tgtEl>
                                      </p:cBhvr>
                                    </p:animEffect>
                                  </p:childTnLst>
                                  <p:subTnLst>
                                    <p:set>
                                      <p:cBhvr override="childStyle">
                                        <p:cTn dur="1" fill="hold" display="0" masterRel="nextClick" afterEffect="1"/>
                                        <p:tgtEl>
                                          <p:spTgt spid="6148"/>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6152"/>
                                        </p:tgtEl>
                                        <p:attrNameLst>
                                          <p:attrName>style.visibility</p:attrName>
                                        </p:attrNameLst>
                                      </p:cBhvr>
                                      <p:to>
                                        <p:strVal val="visible"/>
                                      </p:to>
                                    </p:set>
                                    <p:animEffect transition="in" filter="diamond(in)">
                                      <p:cBhvr>
                                        <p:cTn id="28" dur="2000"/>
                                        <p:tgtEl>
                                          <p:spTgt spid="6152"/>
                                        </p:tgtEl>
                                      </p:cBhvr>
                                    </p:animEffect>
                                  </p:childTnLst>
                                  <p:subTnLst>
                                    <p:set>
                                      <p:cBhvr override="childStyle">
                                        <p:cTn dur="1" fill="hold" display="0" masterRel="nextClick" afterEffect="1"/>
                                        <p:tgtEl>
                                          <p:spTgt spid="615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noAutofit/>
          </a:bodyPr>
          <a:lstStyle/>
          <a:p>
            <a:r>
              <a:rPr lang="he-IL" sz="3600" u="sng" dirty="0"/>
              <a:t>ההשערה הראשונה</a:t>
            </a:r>
            <a:r>
              <a:rPr lang="he-IL" sz="3600" dirty="0"/>
              <a:t>- כלבים שימשו כטרף לאדם. ייתכן שבדרך של צייד תפסו בני-האדם גורי כלבים לאחר שצדו את הוריהם ואלו הסתגלו לחברת האדם. </a:t>
            </a:r>
            <a:endParaRPr lang="en-US" sz="3600" dirty="0"/>
          </a:p>
          <a:p>
            <a:r>
              <a:rPr lang="he-IL" sz="3600" u="sng" dirty="0"/>
              <a:t>ההשערה השנייה</a:t>
            </a:r>
            <a:r>
              <a:rPr lang="he-IL" sz="3600" dirty="0"/>
              <a:t>- להקות כלבים נעו מסביב לבני-האדם וניזונו משאריות מזון.  כך, גורי כלבים, הניתנים להחתמה ונוטים לקבל את בני האדם כחברים בלהקה, יצרו קשר עם האדם. באופן זה, כלבים מבויתים למחצה הצטרפו לצייד, הציגו יכולות הרחה ועיקוב אחר בע"ח ויכולות שמירה מפני סכנה מתקרבת.</a:t>
            </a:r>
          </a:p>
        </p:txBody>
      </p:sp>
      <p:sp>
        <p:nvSpPr>
          <p:cNvPr id="2" name="כותרת 1"/>
          <p:cNvSpPr>
            <a:spLocks noGrp="1"/>
          </p:cNvSpPr>
          <p:nvPr>
            <p:ph type="title"/>
          </p:nvPr>
        </p:nvSpPr>
        <p:spPr/>
        <p:txBody>
          <a:bodyPr>
            <a:normAutofit/>
          </a:bodyPr>
          <a:lstStyle/>
          <a:p>
            <a:pPr algn="ctr"/>
            <a:r>
              <a:rPr lang="he-IL" sz="6000" b="1" dirty="0"/>
              <a:t>השערות לביות</a:t>
            </a:r>
            <a:endParaRPr lang="he-IL" sz="6000" dirty="0"/>
          </a:p>
        </p:txBody>
      </p:sp>
      <p:pic>
        <p:nvPicPr>
          <p:cNvPr id="15362" name="Picture 2" descr="Image result for hot dog do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55161" y="129530"/>
            <a:ext cx="2071350" cy="1510614"/>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Image result for dog tra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2797931" cy="1490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26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42" presetClass="entr" presetSubtype="0" fill="hold" nodeType="withEffect">
                                  <p:stCondLst>
                                    <p:cond delay="0"/>
                                  </p:stCondLst>
                                  <p:childTnLst>
                                    <p:set>
                                      <p:cBhvr>
                                        <p:cTn id="8" dur="1" fill="hold">
                                          <p:stCondLst>
                                            <p:cond delay="0"/>
                                          </p:stCondLst>
                                        </p:cTn>
                                        <p:tgtEl>
                                          <p:spTgt spid="15362"/>
                                        </p:tgtEl>
                                        <p:attrNameLst>
                                          <p:attrName>style.visibility</p:attrName>
                                        </p:attrNameLst>
                                      </p:cBhvr>
                                      <p:to>
                                        <p:strVal val="visible"/>
                                      </p:to>
                                    </p:set>
                                    <p:animEffect transition="in" filter="fade">
                                      <p:cBhvr>
                                        <p:cTn id="9" dur="1000"/>
                                        <p:tgtEl>
                                          <p:spTgt spid="15362"/>
                                        </p:tgtEl>
                                      </p:cBhvr>
                                    </p:animEffect>
                                    <p:anim calcmode="lin" valueType="num">
                                      <p:cBhvr>
                                        <p:cTn id="10" dur="1000" fill="hold"/>
                                        <p:tgtEl>
                                          <p:spTgt spid="15362"/>
                                        </p:tgtEl>
                                        <p:attrNameLst>
                                          <p:attrName>ppt_x</p:attrName>
                                        </p:attrNameLst>
                                      </p:cBhvr>
                                      <p:tavLst>
                                        <p:tav tm="0">
                                          <p:val>
                                            <p:strVal val="#ppt_x"/>
                                          </p:val>
                                        </p:tav>
                                        <p:tav tm="100000">
                                          <p:val>
                                            <p:strVal val="#ppt_x"/>
                                          </p:val>
                                        </p:tav>
                                      </p:tavLst>
                                    </p:anim>
                                    <p:anim calcmode="lin" valueType="num">
                                      <p:cBhvr>
                                        <p:cTn id="11" dur="1000" fill="hold"/>
                                        <p:tgtEl>
                                          <p:spTgt spid="15362"/>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5362"/>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iterate type="wd">
                                    <p:tmAbs val="200"/>
                                  </p:iterate>
                                  <p:childTnLst>
                                    <p:set>
                                      <p:cBhvr>
                                        <p:cTn id="15" dur="1" fill="hold">
                                          <p:stCondLst>
                                            <p:cond delay="0"/>
                                          </p:stCondLst>
                                        </p:cTn>
                                        <p:tgtEl>
                                          <p:spTgt spid="3">
                                            <p:txEl>
                                              <p:pRg st="1" end="1"/>
                                            </p:txEl>
                                          </p:spTgt>
                                        </p:tgtEl>
                                        <p:attrNameLst>
                                          <p:attrName>style.visibility</p:attrName>
                                        </p:attrNameLst>
                                      </p:cBhvr>
                                      <p:to>
                                        <p:strVal val="visible"/>
                                      </p:to>
                                    </p:set>
                                  </p:childTnLst>
                                </p:cTn>
                              </p:par>
                              <p:par>
                                <p:cTn id="16" presetID="6" presetClass="entr" presetSubtype="16" fill="hold" nodeType="withEffect">
                                  <p:stCondLst>
                                    <p:cond delay="0"/>
                                  </p:stCondLst>
                                  <p:childTnLst>
                                    <p:set>
                                      <p:cBhvr>
                                        <p:cTn id="17" dur="1" fill="hold">
                                          <p:stCondLst>
                                            <p:cond delay="0"/>
                                          </p:stCondLst>
                                        </p:cTn>
                                        <p:tgtEl>
                                          <p:spTgt spid="15364"/>
                                        </p:tgtEl>
                                        <p:attrNameLst>
                                          <p:attrName>style.visibility</p:attrName>
                                        </p:attrNameLst>
                                      </p:cBhvr>
                                      <p:to>
                                        <p:strVal val="visible"/>
                                      </p:to>
                                    </p:set>
                                    <p:animEffect transition="in" filter="circle(in)">
                                      <p:cBhvr>
                                        <p:cTn id="18" dur="2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Image result for dog clipart behavi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328" y="3336965"/>
            <a:ext cx="3202516" cy="3608469"/>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lstStyle/>
          <a:p>
            <a:r>
              <a:rPr lang="he-IL" b="1" u="sng" dirty="0"/>
              <a:t>גווני אופי וגורמים נוספים משפיעים על התנהגות הכלב</a:t>
            </a:r>
            <a:endParaRPr lang="he-IL" dirty="0"/>
          </a:p>
        </p:txBody>
      </p:sp>
      <p:sp>
        <p:nvSpPr>
          <p:cNvPr id="3" name="מציין מיקום תוכן 2"/>
          <p:cNvSpPr>
            <a:spLocks noGrp="1"/>
          </p:cNvSpPr>
          <p:nvPr>
            <p:ph idx="1"/>
          </p:nvPr>
        </p:nvSpPr>
        <p:spPr>
          <a:xfrm>
            <a:off x="1443842" y="1861251"/>
            <a:ext cx="10515600" cy="4351338"/>
          </a:xfrm>
        </p:spPr>
        <p:txBody>
          <a:bodyPr/>
          <a:lstStyle/>
          <a:p>
            <a:r>
              <a:rPr lang="he-IL" b="1" dirty="0"/>
              <a:t>אופי מוצק – </a:t>
            </a:r>
            <a:r>
              <a:rPr lang="he-IL" dirty="0"/>
              <a:t>עמידות הכלב בפני הפרעות שליליות של החברה. אופן התגובה על חוויה שלילית.</a:t>
            </a:r>
            <a:endParaRPr lang="en-US" dirty="0"/>
          </a:p>
          <a:p>
            <a:r>
              <a:rPr lang="he-IL" b="1" dirty="0"/>
              <a:t>מנהיגות – </a:t>
            </a:r>
            <a:r>
              <a:rPr lang="he-IL" dirty="0"/>
              <a:t>נכונות לקבל מרות אדם כמנהיג הלהקה. כלב </a:t>
            </a:r>
            <a:r>
              <a:rPr lang="he-IL" dirty="0" err="1"/>
              <a:t>נהיג</a:t>
            </a:r>
            <a:r>
              <a:rPr lang="he-IL" dirty="0"/>
              <a:t> נוח לאילוף. כלב </a:t>
            </a:r>
            <a:r>
              <a:rPr lang="he-IL" dirty="0" err="1"/>
              <a:t>נהיג</a:t>
            </a:r>
            <a:r>
              <a:rPr lang="he-IL" dirty="0"/>
              <a:t> מידי יפעל גם בניגוד לחושיו.</a:t>
            </a:r>
            <a:endParaRPr lang="en-US" dirty="0"/>
          </a:p>
          <a:p>
            <a:r>
              <a:rPr lang="he-IL" b="1" dirty="0"/>
              <a:t>אופי קשה – </a:t>
            </a:r>
            <a:r>
              <a:rPr lang="he-IL" dirty="0"/>
              <a:t>כלב בעל דומיננטיות מוגברת ,עיקש וקשה </a:t>
            </a:r>
            <a:r>
              <a:rPr lang="he-IL" dirty="0" err="1"/>
              <a:t>לנהיגות</a:t>
            </a:r>
            <a:r>
              <a:rPr lang="he-IL" dirty="0"/>
              <a:t>. </a:t>
            </a:r>
            <a:endParaRPr lang="en-US" dirty="0"/>
          </a:p>
          <a:p>
            <a:r>
              <a:rPr lang="he-IL" b="1" dirty="0"/>
              <a:t>אופי רך – </a:t>
            </a:r>
            <a:r>
              <a:rPr lang="he-IL" dirty="0"/>
              <a:t>כלב בעל דומיננטיות נחותה, קל </a:t>
            </a:r>
            <a:r>
              <a:rPr lang="he-IL" dirty="0" err="1"/>
              <a:t>לנהיגות</a:t>
            </a:r>
            <a:r>
              <a:rPr lang="he-IL" dirty="0"/>
              <a:t>.</a:t>
            </a:r>
            <a:endParaRPr lang="en-US" dirty="0"/>
          </a:p>
          <a:p>
            <a:r>
              <a:rPr lang="he-IL" b="1" dirty="0"/>
              <a:t>התמדה</a:t>
            </a:r>
            <a:r>
              <a:rPr lang="he-IL" dirty="0"/>
              <a:t> – דבקות במשימה / מטרה , התמדה דורשת פיתוח ועבודה.</a:t>
            </a:r>
            <a:endParaRPr lang="en-US" dirty="0"/>
          </a:p>
          <a:p>
            <a:r>
              <a:rPr lang="he-IL" b="1" dirty="0"/>
              <a:t>אומץ – </a:t>
            </a:r>
            <a:r>
              <a:rPr lang="he-IL" dirty="0"/>
              <a:t>היכולת והנכונות לעמוד בסכנה, למרות שאפשר לברוח. </a:t>
            </a:r>
            <a:endParaRPr lang="en-US" dirty="0"/>
          </a:p>
          <a:p>
            <a:endParaRPr lang="he-IL" dirty="0"/>
          </a:p>
        </p:txBody>
      </p:sp>
    </p:spTree>
    <p:extLst>
      <p:ext uri="{BB962C8B-B14F-4D97-AF65-F5344CB8AC3E}">
        <p14:creationId xmlns:p14="http://schemas.microsoft.com/office/powerpoint/2010/main" val="1019990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905164" y="235140"/>
            <a:ext cx="11286836" cy="5401479"/>
          </a:xfrm>
          <a:prstGeom prst="rect">
            <a:avLst/>
          </a:prstGeom>
        </p:spPr>
        <p:txBody>
          <a:bodyPr wrap="square">
            <a:spAutoFit/>
          </a:bodyPr>
          <a:lstStyle/>
          <a:p>
            <a:pPr algn="ctr">
              <a:lnSpc>
                <a:spcPct val="150000"/>
              </a:lnSpc>
              <a:spcAft>
                <a:spcPts val="1000"/>
              </a:spcAft>
            </a:pPr>
            <a:r>
              <a:rPr lang="he-IL" sz="4800" b="1" u="sng" dirty="0">
                <a:solidFill>
                  <a:srgbClr val="FF0000"/>
                </a:solidFill>
                <a:latin typeface="Calibri" panose="020F0502020204030204" pitchFamily="34" charset="0"/>
                <a:ea typeface="Calibri" panose="020F0502020204030204" pitchFamily="34" charset="0"/>
                <a:cs typeface="David" panose="020E0502060401010101" pitchFamily="34" charset="-79"/>
              </a:rPr>
              <a:t>חיסונים</a:t>
            </a:r>
            <a:r>
              <a:rPr lang="he-IL" sz="4800" b="1" dirty="0">
                <a:solidFill>
                  <a:srgbClr val="FF0000"/>
                </a:solidFill>
                <a:latin typeface="Calibri" panose="020F0502020204030204" pitchFamily="34" charset="0"/>
                <a:ea typeface="Calibri" panose="020F0502020204030204" pitchFamily="34" charset="0"/>
                <a:cs typeface="David" panose="020E0502060401010101" pitchFamily="34" charset="-79"/>
              </a:rPr>
              <a:t>    </a:t>
            </a:r>
            <a:endParaRPr lang="en-US" sz="48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pPr>
            <a:r>
              <a:rPr lang="he-IL" sz="3200" b="1" u="sng" dirty="0">
                <a:latin typeface="Calibri" panose="020F0502020204030204" pitchFamily="34" charset="0"/>
                <a:ea typeface="Calibri" panose="020F0502020204030204" pitchFamily="34" charset="0"/>
                <a:cs typeface="David" panose="020E0502060401010101" pitchFamily="34" charset="-79"/>
              </a:rPr>
              <a:t>חיסון פעיל (אקטיבי) - </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מטרת החיסון לייצר בגוף נוגדנים וזיכרון חיסוני על מנת שהגוף יהיה </a:t>
            </a:r>
            <a:r>
              <a:rPr lang="he-IL" sz="3200" b="1" dirty="0">
                <a:latin typeface="Calibri" panose="020F0502020204030204" pitchFamily="34" charset="0"/>
                <a:ea typeface="Calibri" panose="020F0502020204030204" pitchFamily="34" charset="0"/>
                <a:cs typeface="David" panose="020E0502060401010101" pitchFamily="34" charset="-79"/>
              </a:rPr>
              <a:t>מוגן מפני מחלה </a:t>
            </a:r>
            <a:r>
              <a:rPr lang="he-IL" sz="3200" b="1" u="sng" dirty="0">
                <a:latin typeface="Calibri" panose="020F0502020204030204" pitchFamily="34" charset="0"/>
                <a:ea typeface="Calibri" panose="020F0502020204030204" pitchFamily="34" charset="0"/>
                <a:cs typeface="David" panose="020E0502060401010101" pitchFamily="34" charset="-79"/>
              </a:rPr>
              <a:t>עתידית (חיסון לשפעת, טטנוס, כלבת)</a:t>
            </a:r>
            <a:endParaRPr lang="en-US" sz="3200" b="1" u="sng" dirty="0">
              <a:latin typeface="Calibri" panose="020F0502020204030204" pitchFamily="34" charset="0"/>
              <a:ea typeface="Calibri" panose="020F0502020204030204" pitchFamily="34" charset="0"/>
              <a:cs typeface="Arial" panose="020B0604020202020204" pitchFamily="34" charset="0"/>
            </a:endParaRPr>
          </a:p>
          <a:p>
            <a:pPr marL="457200">
              <a:spcAft>
                <a:spcPts val="1000"/>
              </a:spcAft>
            </a:pPr>
            <a:endParaRPr lang="he-IL" sz="800" b="1" u="sng" dirty="0">
              <a:latin typeface="Calibri" panose="020F0502020204030204" pitchFamily="34" charset="0"/>
              <a:ea typeface="Calibri" panose="020F0502020204030204" pitchFamily="34" charset="0"/>
              <a:cs typeface="David" panose="020E0502060401010101" pitchFamily="34" charset="-79"/>
            </a:endParaRPr>
          </a:p>
          <a:p>
            <a:pPr marL="457200">
              <a:spcAft>
                <a:spcPts val="1000"/>
              </a:spcAft>
            </a:pPr>
            <a:r>
              <a:rPr lang="he-IL" sz="3200" b="1" u="sng" dirty="0">
                <a:latin typeface="Calibri" panose="020F0502020204030204" pitchFamily="34" charset="0"/>
                <a:ea typeface="Calibri" panose="020F0502020204030204" pitchFamily="34" charset="0"/>
                <a:cs typeface="David" panose="020E0502060401010101" pitchFamily="34" charset="-79"/>
              </a:rPr>
              <a:t>חיסון סביל (פסיבי) –</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החיסון מורכב מנוגדנים ספציפיים המוזרקים לגוף. זהו חיסון הניתן במצבים דחופים,. הנוגדנים נגד ארס. </a:t>
            </a:r>
            <a:r>
              <a:rPr lang="he-IL" sz="3200" b="1" dirty="0">
                <a:latin typeface="Calibri" panose="020F0502020204030204" pitchFamily="34" charset="0"/>
                <a:ea typeface="Calibri" panose="020F0502020204030204" pitchFamily="34" charset="0"/>
                <a:cs typeface="David" panose="020E0502060401010101" pitchFamily="34" charset="-79"/>
              </a:rPr>
              <a:t>בחיסון סביל </a:t>
            </a:r>
            <a:r>
              <a:rPr lang="he-IL" sz="3200" b="1" u="sng" dirty="0">
                <a:latin typeface="Calibri" panose="020F0502020204030204" pitchFamily="34" charset="0"/>
                <a:ea typeface="Calibri" panose="020F0502020204030204" pitchFamily="34" charset="0"/>
                <a:cs typeface="David" panose="020E0502060401010101" pitchFamily="34" charset="-79"/>
              </a:rPr>
              <a:t>לא</a:t>
            </a:r>
            <a:r>
              <a:rPr lang="he-IL" sz="3200" b="1" dirty="0">
                <a:latin typeface="Calibri" panose="020F0502020204030204" pitchFamily="34" charset="0"/>
                <a:ea typeface="Calibri" panose="020F0502020204030204" pitchFamily="34" charset="0"/>
                <a:cs typeface="David" panose="020E0502060401010101" pitchFamily="34" charset="-79"/>
              </a:rPr>
              <a:t> מתפתח זיכרון חיסוני. (</a:t>
            </a:r>
            <a:r>
              <a:rPr lang="he-IL" sz="3200" dirty="0">
                <a:latin typeface="Calibri" panose="020F0502020204030204" pitchFamily="34" charset="0"/>
                <a:ea typeface="Calibri" panose="020F0502020204030204" pitchFamily="34" charset="0"/>
                <a:cs typeface="David" panose="020E0502060401010101" pitchFamily="34" charset="-79"/>
              </a:rPr>
              <a:t>כמו לאחרת הכשת נחש)</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26" name="Picture 2" descr="http://hschools.haifanet.org.il/ironi_a/hisc/subjects/bio/DocLib4/%D7%97%D7%99%D7%A1%D7%95%D7%9F/%D7%97%D7%99%D7%A1%D7%95%D7%9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16177" y="160338"/>
            <a:ext cx="1690803" cy="149148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hschools.haifanet.org.il/ironi_a/hisc/subjects/bio/DocLib4/%D7%97%D7%99%D7%A1%D7%95%D7%9F/%D7%97%D7%99%D7%A1%D7%95%D7%9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50" y="18472"/>
            <a:ext cx="1989436" cy="1754909"/>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http://www.ynet.co.il/PicServer2/20122005/775577/snake_m.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1032" name="Picture 8" descr="http://www.ynet.co.il/PicServer2/20122005/775577/snake_m.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69" y="5040496"/>
            <a:ext cx="2865239" cy="1817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51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31" presetClass="entr" presetSubtype="0" fill="hold" nodeType="afterEffect">
                                  <p:stCondLst>
                                    <p:cond delay="500"/>
                                  </p:stCondLst>
                                  <p:childTnLst>
                                    <p:set>
                                      <p:cBhvr>
                                        <p:cTn id="9" dur="1" fill="hold">
                                          <p:stCondLst>
                                            <p:cond delay="0"/>
                                          </p:stCondLst>
                                        </p:cTn>
                                        <p:tgtEl>
                                          <p:spTgt spid="1026"/>
                                        </p:tgtEl>
                                        <p:attrNameLst>
                                          <p:attrName>style.visibility</p:attrName>
                                        </p:attrNameLst>
                                      </p:cBhvr>
                                      <p:to>
                                        <p:strVal val="visible"/>
                                      </p:to>
                                    </p:set>
                                    <p:anim calcmode="lin" valueType="num">
                                      <p:cBhvr>
                                        <p:cTn id="10" dur="2000" fill="hold"/>
                                        <p:tgtEl>
                                          <p:spTgt spid="1026"/>
                                        </p:tgtEl>
                                        <p:attrNameLst>
                                          <p:attrName>ppt_w</p:attrName>
                                        </p:attrNameLst>
                                      </p:cBhvr>
                                      <p:tavLst>
                                        <p:tav tm="0">
                                          <p:val>
                                            <p:fltVal val="0"/>
                                          </p:val>
                                        </p:tav>
                                        <p:tav tm="100000">
                                          <p:val>
                                            <p:strVal val="#ppt_w"/>
                                          </p:val>
                                        </p:tav>
                                      </p:tavLst>
                                    </p:anim>
                                    <p:anim calcmode="lin" valueType="num">
                                      <p:cBhvr>
                                        <p:cTn id="11" dur="2000" fill="hold"/>
                                        <p:tgtEl>
                                          <p:spTgt spid="1026"/>
                                        </p:tgtEl>
                                        <p:attrNameLst>
                                          <p:attrName>ppt_h</p:attrName>
                                        </p:attrNameLst>
                                      </p:cBhvr>
                                      <p:tavLst>
                                        <p:tav tm="0">
                                          <p:val>
                                            <p:fltVal val="0"/>
                                          </p:val>
                                        </p:tav>
                                        <p:tav tm="100000">
                                          <p:val>
                                            <p:strVal val="#ppt_h"/>
                                          </p:val>
                                        </p:tav>
                                      </p:tavLst>
                                    </p:anim>
                                    <p:anim calcmode="lin" valueType="num">
                                      <p:cBhvr>
                                        <p:cTn id="12" dur="2000" fill="hold"/>
                                        <p:tgtEl>
                                          <p:spTgt spid="1026"/>
                                        </p:tgtEl>
                                        <p:attrNameLst>
                                          <p:attrName>style.rotation</p:attrName>
                                        </p:attrNameLst>
                                      </p:cBhvr>
                                      <p:tavLst>
                                        <p:tav tm="0">
                                          <p:val>
                                            <p:fltVal val="90"/>
                                          </p:val>
                                        </p:tav>
                                        <p:tav tm="100000">
                                          <p:val>
                                            <p:fltVal val="0"/>
                                          </p:val>
                                        </p:tav>
                                      </p:tavLst>
                                    </p:anim>
                                    <p:animEffect transition="in" filter="fade">
                                      <p:cBhvr>
                                        <p:cTn id="13" dur="2000"/>
                                        <p:tgtEl>
                                          <p:spTgt spid="1026"/>
                                        </p:tgtEl>
                                      </p:cBhvr>
                                    </p:animEffect>
                                  </p:childTnLst>
                                  <p:subTnLst>
                                    <p:set>
                                      <p:cBhvr override="childStyle">
                                        <p:cTn dur="1" fill="hold" display="0" masterRel="nextClick" afterEffect="1"/>
                                        <p:tgtEl>
                                          <p:spTgt spid="1026"/>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028"/>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par>
                          <p:cTn id="20" fill="hold">
                            <p:stCondLst>
                              <p:cond delay="0"/>
                            </p:stCondLst>
                            <p:childTnLst>
                              <p:par>
                                <p:cTn id="21" presetID="22" presetClass="entr" presetSubtype="4" fill="hold" nodeType="afterEffect">
                                  <p:stCondLst>
                                    <p:cond delay="500"/>
                                  </p:stCondLst>
                                  <p:childTnLst>
                                    <p:set>
                                      <p:cBhvr>
                                        <p:cTn id="22" dur="1" fill="hold">
                                          <p:stCondLst>
                                            <p:cond delay="0"/>
                                          </p:stCondLst>
                                        </p:cTn>
                                        <p:tgtEl>
                                          <p:spTgt spid="1032"/>
                                        </p:tgtEl>
                                        <p:attrNameLst>
                                          <p:attrName>style.visibility</p:attrName>
                                        </p:attrNameLst>
                                      </p:cBhvr>
                                      <p:to>
                                        <p:strVal val="visible"/>
                                      </p:to>
                                    </p:set>
                                    <p:animEffect transition="in" filter="wipe(down)">
                                      <p:cBhvr>
                                        <p:cTn id="23" dur="1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23273" y="517220"/>
            <a:ext cx="11702472" cy="6042680"/>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מחלות המערכת החיסונית</a:t>
            </a:r>
            <a:endParaRPr lang="en-US" sz="44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600" b="1" u="sng" dirty="0">
                <a:latin typeface="Calibri" panose="020F0502020204030204" pitchFamily="34" charset="0"/>
                <a:ea typeface="Calibri" panose="020F0502020204030204" pitchFamily="34" charset="0"/>
                <a:cs typeface="David" panose="020E0502060401010101" pitchFamily="34" charset="-79"/>
              </a:rPr>
              <a:t>מושגים בסיסיים:</a:t>
            </a:r>
            <a:endParaRPr lang="en-US" sz="36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זיהומיות</a:t>
            </a:r>
            <a:r>
              <a:rPr lang="he-IL" sz="3200" dirty="0">
                <a:latin typeface="Calibri" panose="020F0502020204030204" pitchFamily="34" charset="0"/>
                <a:ea typeface="Calibri" panose="020F0502020204030204" pitchFamily="34" charset="0"/>
                <a:cs typeface="David" panose="020E0502060401010101" pitchFamily="34" charset="-79"/>
              </a:rPr>
              <a:t> – (שפעת, דיזנטריה) – מחלות שמקורן ביצורים זרים הפוגעים במערכות שונות בגוף, כאשר המערכת החיסונית לקויה. </a:t>
            </a: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היצורים הפולשים נקראים </a:t>
            </a:r>
            <a:r>
              <a:rPr lang="he-IL" sz="3200" u="sng" dirty="0" err="1">
                <a:latin typeface="Calibri" panose="020F0502020204030204" pitchFamily="34" charset="0"/>
                <a:ea typeface="Calibri" panose="020F0502020204030204" pitchFamily="34" charset="0"/>
                <a:cs typeface="David" panose="020E0502060401010101" pitchFamily="34" charset="-79"/>
              </a:rPr>
              <a:t>פתוגנים</a:t>
            </a:r>
            <a:r>
              <a:rPr lang="he-IL" sz="3200" dirty="0">
                <a:latin typeface="Calibri" panose="020F0502020204030204" pitchFamily="34" charset="0"/>
                <a:ea typeface="Calibri" panose="020F0502020204030204" pitchFamily="34" charset="0"/>
                <a:cs typeface="David" panose="020E0502060401010101" pitchFamily="34" charset="-79"/>
              </a:rPr>
              <a:t> (פתוגניות-רמת האלימות של חיידק כלשהו), והם מנצלים את הגוף הפונדקאי. פלישתם עלולה לגרום לפצעים, דלקת, נמק ואובדן איבר מזוהם. תגובת הגוף היא דלקת.</a:t>
            </a:r>
            <a:endParaRPr lang="en-US" sz="3200" dirty="0">
              <a:latin typeface="Calibri" panose="020F0502020204030204" pitchFamily="34" charset="0"/>
              <a:ea typeface="Calibri" panose="020F0502020204030204" pitchFamily="34" charset="0"/>
              <a:cs typeface="Arial" panose="020B0604020202020204" pitchFamily="34" charset="0"/>
            </a:endParaRPr>
          </a:p>
          <a:p>
            <a:r>
              <a:rPr lang="en-US" sz="1000" dirty="0">
                <a:latin typeface="Times New Roman" panose="02020603050405020304" pitchFamily="18"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80426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 y="489734"/>
            <a:ext cx="12118108" cy="6258123"/>
          </a:xfrm>
          <a:prstGeom prst="rect">
            <a:avLst/>
          </a:prstGeom>
        </p:spPr>
        <p:txBody>
          <a:bodyPr wrap="square">
            <a:spAutoFit/>
          </a:bodyPr>
          <a:lstStyle/>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תזונתיות</a:t>
            </a:r>
            <a:r>
              <a:rPr lang="he-IL" sz="3200" dirty="0">
                <a:latin typeface="Calibri" panose="020F0502020204030204" pitchFamily="34" charset="0"/>
                <a:ea typeface="Calibri" panose="020F0502020204030204" pitchFamily="34" charset="0"/>
                <a:cs typeface="David" panose="020E0502060401010101" pitchFamily="34" charset="-79"/>
              </a:rPr>
              <a:t> – השמנת יתר, הרעלת ויטמינים או מחסור במזון.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מטבוליות</a:t>
            </a:r>
            <a:r>
              <a:rPr lang="he-IL" sz="3200" dirty="0">
                <a:latin typeface="Calibri" panose="020F0502020204030204" pitchFamily="34" charset="0"/>
                <a:ea typeface="Calibri" panose="020F0502020204030204" pitchFamily="34" charset="0"/>
                <a:cs typeface="David" panose="020E0502060401010101" pitchFamily="34" charset="-79"/>
              </a:rPr>
              <a:t> – נחלקות לשניים ומתקיימות כאשר: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א. קיים מחסור בקליטת חומרים חיוניים – אנמיה.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ב. אין  פירוק של החומרים בגוף – סכרת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3710">
              <a:lnSpc>
                <a:spcPct val="150000"/>
              </a:lnSpc>
              <a:spcAft>
                <a:spcPts val="1000"/>
              </a:spcAft>
            </a:pPr>
            <a:r>
              <a:rPr lang="he-IL" sz="3200" b="1" dirty="0">
                <a:latin typeface="Calibri" panose="020F0502020204030204" pitchFamily="34" charset="0"/>
                <a:ea typeface="Calibri" panose="020F0502020204030204" pitchFamily="34" charset="0"/>
                <a:cs typeface="David" panose="020E0502060401010101" pitchFamily="34" charset="-79"/>
              </a:rPr>
              <a:t>מטבוליזם</a:t>
            </a:r>
            <a:r>
              <a:rPr lang="he-IL" sz="3200" dirty="0">
                <a:latin typeface="Calibri" panose="020F0502020204030204" pitchFamily="34" charset="0"/>
                <a:ea typeface="Calibri" panose="020F0502020204030204" pitchFamily="34" charset="0"/>
                <a:cs typeface="David" panose="020E0502060401010101" pitchFamily="34" charset="-79"/>
              </a:rPr>
              <a:t> – קליטת חומרים מהסביבה, עיבודם, הפקת אנרגיה ופליטת הפסולת. מחלה מטבולית נובעת מבעיה מטבולית (בחילוף החומרים). כתוצאה מבעיה זו קיים מחסור בתרכובת מסוימת בגוף, או שהגוף אינו מסוגל לפרק תרכובת מסוימת.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3314" name="Picture 2" descr="http://7gold.pbworks.com/f/1282189911/human%20body.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288891"/>
            <a:ext cx="2757746" cy="2591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184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50" presetClass="entr" presetSubtype="0" decel="100000" fill="hold" nodeType="withEffect">
                                  <p:stCondLst>
                                    <p:cond delay="0"/>
                                  </p:stCondLst>
                                  <p:childTnLst>
                                    <p:set>
                                      <p:cBhvr>
                                        <p:cTn id="8" dur="1" fill="hold">
                                          <p:stCondLst>
                                            <p:cond delay="0"/>
                                          </p:stCondLst>
                                        </p:cTn>
                                        <p:tgtEl>
                                          <p:spTgt spid="13314"/>
                                        </p:tgtEl>
                                        <p:attrNameLst>
                                          <p:attrName>style.visibility</p:attrName>
                                        </p:attrNameLst>
                                      </p:cBhvr>
                                      <p:to>
                                        <p:strVal val="visible"/>
                                      </p:to>
                                    </p:set>
                                    <p:anim calcmode="lin" valueType="num">
                                      <p:cBhvr>
                                        <p:cTn id="9" dur="3000" fill="hold"/>
                                        <p:tgtEl>
                                          <p:spTgt spid="13314"/>
                                        </p:tgtEl>
                                        <p:attrNameLst>
                                          <p:attrName>ppt_w</p:attrName>
                                        </p:attrNameLst>
                                      </p:cBhvr>
                                      <p:tavLst>
                                        <p:tav tm="0">
                                          <p:val>
                                            <p:strVal val="#ppt_w+.3"/>
                                          </p:val>
                                        </p:tav>
                                        <p:tav tm="100000">
                                          <p:val>
                                            <p:strVal val="#ppt_w"/>
                                          </p:val>
                                        </p:tav>
                                      </p:tavLst>
                                    </p:anim>
                                    <p:anim calcmode="lin" valueType="num">
                                      <p:cBhvr>
                                        <p:cTn id="10" dur="3000" fill="hold"/>
                                        <p:tgtEl>
                                          <p:spTgt spid="13314"/>
                                        </p:tgtEl>
                                        <p:attrNameLst>
                                          <p:attrName>ppt_h</p:attrName>
                                        </p:attrNameLst>
                                      </p:cBhvr>
                                      <p:tavLst>
                                        <p:tav tm="0">
                                          <p:val>
                                            <p:strVal val="#ppt_h"/>
                                          </p:val>
                                        </p:tav>
                                        <p:tav tm="100000">
                                          <p:val>
                                            <p:strVal val="#ppt_h"/>
                                          </p:val>
                                        </p:tav>
                                      </p:tavLst>
                                    </p:anim>
                                    <p:animEffect transition="in" filter="fade">
                                      <p:cBhvr>
                                        <p:cTn id="11" dur="3000"/>
                                        <p:tgtEl>
                                          <p:spTgt spid="1331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iterate type="wd">
                                    <p:tmAbs val="100"/>
                                  </p:iterate>
                                  <p:childTnLst>
                                    <p:set>
                                      <p:cBhvr>
                                        <p:cTn id="27"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467833" y="866162"/>
            <a:ext cx="11344939" cy="3785652"/>
          </a:xfrm>
          <a:prstGeom prst="rect">
            <a:avLst/>
          </a:prstGeom>
        </p:spPr>
        <p:txBody>
          <a:bodyPr wrap="square">
            <a:spAutoFit/>
          </a:bodyPr>
          <a:lstStyle/>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מחלה ניוונית</a:t>
            </a:r>
            <a:r>
              <a:rPr lang="he-IL" sz="3200" dirty="0">
                <a:latin typeface="Calibri" panose="020F0502020204030204" pitchFamily="34" charset="0"/>
                <a:ea typeface="Calibri" panose="020F0502020204030204" pitchFamily="34" charset="0"/>
                <a:cs typeface="David" panose="020E0502060401010101" pitchFamily="34" charset="-79"/>
              </a:rPr>
              <a:t> – (פרקינסון, טטנוס) – ניוון מערכת העצבים.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endParaRPr lang="he-IL" sz="3200" u="sng" dirty="0">
              <a:latin typeface="Calibri" panose="020F0502020204030204" pitchFamily="34" charset="0"/>
              <a:ea typeface="Calibri" panose="020F0502020204030204" pitchFamily="34" charset="0"/>
              <a:cs typeface="David" panose="020E0502060401010101" pitchFamily="34" charset="-79"/>
            </a:endParaRP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מחלה כרונית</a:t>
            </a:r>
            <a:r>
              <a:rPr lang="he-IL" sz="3200" dirty="0">
                <a:latin typeface="Calibri" panose="020F0502020204030204" pitchFamily="34" charset="0"/>
                <a:ea typeface="Calibri" panose="020F0502020204030204" pitchFamily="34" charset="0"/>
                <a:cs typeface="David" panose="020E0502060401010101" pitchFamily="34" charset="-79"/>
              </a:rPr>
              <a:t> – פגיעה בגוף יצור חי הגורמת לתפקוד לקוי. מחלות כרוניות  עלולות להיגרם מגורם פנימי – פגם גנטי או שינוי כרוני בגוף, או כתוצאה מגורמים חיצוניים – חיידקים, נגיפים, טפילים (איידס).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2290" name="Picture 2" descr="https://d2gg9evh47fn9z.cloudfront.net/thumb_COLOURBOX112568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67833" y="3809999"/>
            <a:ext cx="272415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s://encrypted-tbn1.gstatic.com/images?q=tbn:ANd9GcTpXSXKa4ElobcX0D9daNCNY8XoMYoWtItyvQhNMVyTF7VZdDFrW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43" y="0"/>
            <a:ext cx="1524000"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1948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500"/>
                                  </p:stCondLst>
                                  <p:childTnLst>
                                    <p:set>
                                      <p:cBhvr>
                                        <p:cTn id="9" dur="1" fill="hold">
                                          <p:stCondLst>
                                            <p:cond delay="0"/>
                                          </p:stCondLst>
                                        </p:cTn>
                                        <p:tgtEl>
                                          <p:spTgt spid="12292"/>
                                        </p:tgtEl>
                                        <p:attrNameLst>
                                          <p:attrName>style.visibility</p:attrName>
                                        </p:attrNameLst>
                                      </p:cBhvr>
                                      <p:to>
                                        <p:strVal val="visible"/>
                                      </p:to>
                                    </p:set>
                                    <p:animEffect transition="in" filter="fade">
                                      <p:cBhvr>
                                        <p:cTn id="10" dur="5000"/>
                                        <p:tgtEl>
                                          <p:spTgt spid="12292"/>
                                        </p:tgtEl>
                                      </p:cBhvr>
                                    </p:animEffect>
                                    <p:anim calcmode="lin" valueType="num">
                                      <p:cBhvr>
                                        <p:cTn id="11" dur="5000" fill="hold"/>
                                        <p:tgtEl>
                                          <p:spTgt spid="12292"/>
                                        </p:tgtEl>
                                        <p:attrNameLst>
                                          <p:attrName>ppt_x</p:attrName>
                                        </p:attrNameLst>
                                      </p:cBhvr>
                                      <p:tavLst>
                                        <p:tav tm="0">
                                          <p:val>
                                            <p:strVal val="#ppt_x"/>
                                          </p:val>
                                        </p:tav>
                                        <p:tav tm="100000">
                                          <p:val>
                                            <p:strVal val="#ppt_x"/>
                                          </p:val>
                                        </p:tav>
                                      </p:tavLst>
                                    </p:anim>
                                    <p:anim calcmode="lin" valueType="num">
                                      <p:cBhvr>
                                        <p:cTn id="12" dur="5000" fill="hold"/>
                                        <p:tgtEl>
                                          <p:spTgt spid="12292"/>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par>
                          <p:cTn id="17" fill="hold">
                            <p:stCondLst>
                              <p:cond delay="0"/>
                            </p:stCondLst>
                            <p:childTnLst>
                              <p:par>
                                <p:cTn id="18" presetID="26" presetClass="entr" presetSubtype="0" fill="hold" nodeType="afterEffect">
                                  <p:stCondLst>
                                    <p:cond delay="500"/>
                                  </p:stCondLst>
                                  <p:childTnLst>
                                    <p:set>
                                      <p:cBhvr>
                                        <p:cTn id="19" dur="1" fill="hold">
                                          <p:stCondLst>
                                            <p:cond delay="0"/>
                                          </p:stCondLst>
                                        </p:cTn>
                                        <p:tgtEl>
                                          <p:spTgt spid="12290"/>
                                        </p:tgtEl>
                                        <p:attrNameLst>
                                          <p:attrName>style.visibility</p:attrName>
                                        </p:attrNameLst>
                                      </p:cBhvr>
                                      <p:to>
                                        <p:strVal val="visible"/>
                                      </p:to>
                                    </p:set>
                                    <p:animEffect transition="in" filter="wipe(down)">
                                      <p:cBhvr>
                                        <p:cTn id="20" dur="870">
                                          <p:stCondLst>
                                            <p:cond delay="0"/>
                                          </p:stCondLst>
                                        </p:cTn>
                                        <p:tgtEl>
                                          <p:spTgt spid="12290"/>
                                        </p:tgtEl>
                                      </p:cBhvr>
                                    </p:animEffect>
                                    <p:anim calcmode="lin" valueType="num">
                                      <p:cBhvr>
                                        <p:cTn id="21" dur="2733"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22" dur="996"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23" dur="996" tmFilter="0, 0; 0.125,0.2665; 0.25,0.4; 0.375,0.465; 0.5,0.5;  0.625,0.535; 0.75,0.6; 0.875,0.7335; 1,1">
                                          <p:stCondLst>
                                            <p:cond delay="996"/>
                                          </p:stCondLst>
                                        </p:cTn>
                                        <p:tgtEl>
                                          <p:spTgt spid="12290"/>
                                        </p:tgtEl>
                                        <p:attrNameLst>
                                          <p:attrName>ppt_y</p:attrName>
                                        </p:attrNameLst>
                                      </p:cBhvr>
                                      <p:tavLst>
                                        <p:tav tm="0" fmla="#ppt_y-sin(pi*$)/9">
                                          <p:val>
                                            <p:fltVal val="0"/>
                                          </p:val>
                                        </p:tav>
                                        <p:tav tm="100000">
                                          <p:val>
                                            <p:fltVal val="1"/>
                                          </p:val>
                                        </p:tav>
                                      </p:tavLst>
                                    </p:anim>
                                    <p:anim calcmode="lin" valueType="num">
                                      <p:cBhvr>
                                        <p:cTn id="24" dur="498" tmFilter="0, 0; 0.125,0.2665; 0.25,0.4; 0.375,0.465; 0.5,0.5;  0.625,0.535; 0.75,0.6; 0.875,0.7335; 1,1">
                                          <p:stCondLst>
                                            <p:cond delay="1986"/>
                                          </p:stCondLst>
                                        </p:cTn>
                                        <p:tgtEl>
                                          <p:spTgt spid="12290"/>
                                        </p:tgtEl>
                                        <p:attrNameLst>
                                          <p:attrName>ppt_y</p:attrName>
                                        </p:attrNameLst>
                                      </p:cBhvr>
                                      <p:tavLst>
                                        <p:tav tm="0" fmla="#ppt_y-sin(pi*$)/27">
                                          <p:val>
                                            <p:fltVal val="0"/>
                                          </p:val>
                                        </p:tav>
                                        <p:tav tm="100000">
                                          <p:val>
                                            <p:fltVal val="1"/>
                                          </p:val>
                                        </p:tav>
                                      </p:tavLst>
                                    </p:anim>
                                    <p:anim calcmode="lin" valueType="num">
                                      <p:cBhvr>
                                        <p:cTn id="25" dur="246" tmFilter="0, 0; 0.125,0.2665; 0.25,0.4; 0.375,0.465; 0.5,0.5;  0.625,0.535; 0.75,0.6; 0.875,0.7335; 1,1">
                                          <p:stCondLst>
                                            <p:cond delay="2484"/>
                                          </p:stCondLst>
                                        </p:cTn>
                                        <p:tgtEl>
                                          <p:spTgt spid="12290"/>
                                        </p:tgtEl>
                                        <p:attrNameLst>
                                          <p:attrName>ppt_y</p:attrName>
                                        </p:attrNameLst>
                                      </p:cBhvr>
                                      <p:tavLst>
                                        <p:tav tm="0" fmla="#ppt_y-sin(pi*$)/81">
                                          <p:val>
                                            <p:fltVal val="0"/>
                                          </p:val>
                                        </p:tav>
                                        <p:tav tm="100000">
                                          <p:val>
                                            <p:fltVal val="1"/>
                                          </p:val>
                                        </p:tav>
                                      </p:tavLst>
                                    </p:anim>
                                    <p:animScale>
                                      <p:cBhvr>
                                        <p:cTn id="26" dur="39">
                                          <p:stCondLst>
                                            <p:cond delay="975"/>
                                          </p:stCondLst>
                                        </p:cTn>
                                        <p:tgtEl>
                                          <p:spTgt spid="12290"/>
                                        </p:tgtEl>
                                      </p:cBhvr>
                                      <p:to x="100000" y="60000"/>
                                    </p:animScale>
                                    <p:animScale>
                                      <p:cBhvr>
                                        <p:cTn id="27" dur="249" decel="50000">
                                          <p:stCondLst>
                                            <p:cond delay="1014"/>
                                          </p:stCondLst>
                                        </p:cTn>
                                        <p:tgtEl>
                                          <p:spTgt spid="12290"/>
                                        </p:tgtEl>
                                      </p:cBhvr>
                                      <p:to x="100000" y="100000"/>
                                    </p:animScale>
                                    <p:animScale>
                                      <p:cBhvr>
                                        <p:cTn id="28" dur="39">
                                          <p:stCondLst>
                                            <p:cond delay="1968"/>
                                          </p:stCondLst>
                                        </p:cTn>
                                        <p:tgtEl>
                                          <p:spTgt spid="12290"/>
                                        </p:tgtEl>
                                      </p:cBhvr>
                                      <p:to x="100000" y="80000"/>
                                    </p:animScale>
                                    <p:animScale>
                                      <p:cBhvr>
                                        <p:cTn id="29" dur="249" decel="50000">
                                          <p:stCondLst>
                                            <p:cond delay="2007"/>
                                          </p:stCondLst>
                                        </p:cTn>
                                        <p:tgtEl>
                                          <p:spTgt spid="12290"/>
                                        </p:tgtEl>
                                      </p:cBhvr>
                                      <p:to x="100000" y="100000"/>
                                    </p:animScale>
                                    <p:animScale>
                                      <p:cBhvr>
                                        <p:cTn id="30" dur="39">
                                          <p:stCondLst>
                                            <p:cond delay="2463"/>
                                          </p:stCondLst>
                                        </p:cTn>
                                        <p:tgtEl>
                                          <p:spTgt spid="12290"/>
                                        </p:tgtEl>
                                      </p:cBhvr>
                                      <p:to x="100000" y="90000"/>
                                    </p:animScale>
                                    <p:animScale>
                                      <p:cBhvr>
                                        <p:cTn id="31" dur="249" decel="50000">
                                          <p:stCondLst>
                                            <p:cond delay="2502"/>
                                          </p:stCondLst>
                                        </p:cTn>
                                        <p:tgtEl>
                                          <p:spTgt spid="12290"/>
                                        </p:tgtEl>
                                      </p:cBhvr>
                                      <p:to x="100000" y="100000"/>
                                    </p:animScale>
                                    <p:animScale>
                                      <p:cBhvr>
                                        <p:cTn id="32" dur="39">
                                          <p:stCondLst>
                                            <p:cond delay="2712"/>
                                          </p:stCondLst>
                                        </p:cTn>
                                        <p:tgtEl>
                                          <p:spTgt spid="12290"/>
                                        </p:tgtEl>
                                      </p:cBhvr>
                                      <p:to x="100000" y="95000"/>
                                    </p:animScale>
                                    <p:animScale>
                                      <p:cBhvr>
                                        <p:cTn id="33" dur="249" decel="50000">
                                          <p:stCondLst>
                                            <p:cond delay="2751"/>
                                          </p:stCondLst>
                                        </p:cTn>
                                        <p:tgtEl>
                                          <p:spTgt spid="1229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519361"/>
            <a:ext cx="12089218" cy="5262979"/>
          </a:xfrm>
          <a:prstGeom prst="rect">
            <a:avLst/>
          </a:prstGeom>
        </p:spPr>
        <p:txBody>
          <a:bodyPr wrap="square">
            <a:spAutoFit/>
          </a:bodyPr>
          <a:lstStyle/>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מחלות טפיליות</a:t>
            </a:r>
            <a:r>
              <a:rPr lang="he-IL" sz="3200" dirty="0">
                <a:latin typeface="Calibri" panose="020F0502020204030204" pitchFamily="34" charset="0"/>
                <a:ea typeface="Calibri" panose="020F0502020204030204" pitchFamily="34" charset="0"/>
                <a:cs typeface="David" panose="020E0502060401010101" pitchFamily="34" charset="-79"/>
              </a:rPr>
              <a:t> – (תולעים) – מחלות שנגרמות כאשר  יצורים מסוג אחד חיים בתוך יצור אחר, ממנו הם משיגים מזון או חומרים החיוניים לקיומם. הטפיל יכול להמית את הפונדקאי.</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tabLst>
                <a:tab pos="457200" algn="l"/>
              </a:tabLst>
            </a:pPr>
            <a:r>
              <a:rPr lang="he-IL" sz="3200" u="sng" dirty="0">
                <a:latin typeface="Calibri" panose="020F0502020204030204" pitchFamily="34" charset="0"/>
                <a:ea typeface="Calibri" panose="020F0502020204030204" pitchFamily="34" charset="0"/>
                <a:cs typeface="David" panose="020E0502060401010101" pitchFamily="34" charset="-79"/>
              </a:rPr>
              <a:t>מחלה זואונוטית</a:t>
            </a:r>
            <a:r>
              <a:rPr lang="he-IL" sz="3200" dirty="0">
                <a:latin typeface="Calibri" panose="020F0502020204030204" pitchFamily="34" charset="0"/>
                <a:ea typeface="Calibri" panose="020F0502020204030204" pitchFamily="34" charset="0"/>
                <a:cs typeface="David" panose="020E0502060401010101" pitchFamily="34" charset="-79"/>
              </a:rPr>
              <a:t> – (שפעת העופות, הפרה המשוגעת, כלבת, שרטת החתול, סלמונלה, קדחת) – מחלה המועברת מבע"ח לבני אדם ולהפך. אלו הן מחלות מדבקות שנגרמות על ידי טפילים. ההדבקה מתבצעת ע"י מגע עם הפרשות נוזלי גוף בע"ח, דרך האוויר, המזון, המים.</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1266" name="Picture 2" descr="http://images.clipartpanda.com/worm-clipart-1307281670_Vector_Clipar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5950" y="4902519"/>
            <a:ext cx="1742959" cy="190141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previews.123rf.com/images/zetwe/zetwe1402/zetwe140200008/26056400-naughty-dog-biting-foot-Stock-Vector-dog-bi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3384" y="4848448"/>
            <a:ext cx="1672566" cy="2009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52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6" presetClass="entr" presetSubtype="32" fill="hold" nodeType="afterEffect">
                                  <p:stCondLst>
                                    <p:cond delay="500"/>
                                  </p:stCondLst>
                                  <p:childTnLst>
                                    <p:set>
                                      <p:cBhvr>
                                        <p:cTn id="9" dur="1" fill="hold">
                                          <p:stCondLst>
                                            <p:cond delay="0"/>
                                          </p:stCondLst>
                                        </p:cTn>
                                        <p:tgtEl>
                                          <p:spTgt spid="11266"/>
                                        </p:tgtEl>
                                        <p:attrNameLst>
                                          <p:attrName>style.visibility</p:attrName>
                                        </p:attrNameLst>
                                      </p:cBhvr>
                                      <p:to>
                                        <p:strVal val="visible"/>
                                      </p:to>
                                    </p:set>
                                    <p:animEffect transition="in" filter="circle(out)">
                                      <p:cBhvr>
                                        <p:cTn id="10" dur="2000"/>
                                        <p:tgtEl>
                                          <p:spTgt spid="11266"/>
                                        </p:tgtEl>
                                      </p:cBhvr>
                                    </p:animEffect>
                                  </p:childTnLst>
                                  <p:subTnLst>
                                    <p:set>
                                      <p:cBhvr override="childStyle">
                                        <p:cTn dur="1" fill="hold" display="0" masterRel="nextClick" afterEffect="1"/>
                                        <p:tgtEl>
                                          <p:spTgt spid="1126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par>
                          <p:cTn id="15" fill="hold">
                            <p:stCondLst>
                              <p:cond delay="0"/>
                            </p:stCondLst>
                            <p:childTnLst>
                              <p:par>
                                <p:cTn id="16" presetID="31" presetClass="entr" presetSubtype="0" repeatCount="2000" fill="hold" nodeType="afterEffect">
                                  <p:stCondLst>
                                    <p:cond delay="500"/>
                                  </p:stCondLst>
                                  <p:childTnLst>
                                    <p:set>
                                      <p:cBhvr>
                                        <p:cTn id="17" dur="1" fill="hold">
                                          <p:stCondLst>
                                            <p:cond delay="0"/>
                                          </p:stCondLst>
                                        </p:cTn>
                                        <p:tgtEl>
                                          <p:spTgt spid="11268"/>
                                        </p:tgtEl>
                                        <p:attrNameLst>
                                          <p:attrName>style.visibility</p:attrName>
                                        </p:attrNameLst>
                                      </p:cBhvr>
                                      <p:to>
                                        <p:strVal val="visible"/>
                                      </p:to>
                                    </p:set>
                                    <p:anim calcmode="lin" valueType="num">
                                      <p:cBhvr>
                                        <p:cTn id="18" dur="2000" fill="hold"/>
                                        <p:tgtEl>
                                          <p:spTgt spid="11268"/>
                                        </p:tgtEl>
                                        <p:attrNameLst>
                                          <p:attrName>ppt_w</p:attrName>
                                        </p:attrNameLst>
                                      </p:cBhvr>
                                      <p:tavLst>
                                        <p:tav tm="0">
                                          <p:val>
                                            <p:fltVal val="0"/>
                                          </p:val>
                                        </p:tav>
                                        <p:tav tm="100000">
                                          <p:val>
                                            <p:strVal val="#ppt_w"/>
                                          </p:val>
                                        </p:tav>
                                      </p:tavLst>
                                    </p:anim>
                                    <p:anim calcmode="lin" valueType="num">
                                      <p:cBhvr>
                                        <p:cTn id="19" dur="2000" fill="hold"/>
                                        <p:tgtEl>
                                          <p:spTgt spid="11268"/>
                                        </p:tgtEl>
                                        <p:attrNameLst>
                                          <p:attrName>ppt_h</p:attrName>
                                        </p:attrNameLst>
                                      </p:cBhvr>
                                      <p:tavLst>
                                        <p:tav tm="0">
                                          <p:val>
                                            <p:fltVal val="0"/>
                                          </p:val>
                                        </p:tav>
                                        <p:tav tm="100000">
                                          <p:val>
                                            <p:strVal val="#ppt_h"/>
                                          </p:val>
                                        </p:tav>
                                      </p:tavLst>
                                    </p:anim>
                                    <p:anim calcmode="lin" valueType="num">
                                      <p:cBhvr>
                                        <p:cTn id="20" dur="2000" fill="hold"/>
                                        <p:tgtEl>
                                          <p:spTgt spid="11268"/>
                                        </p:tgtEl>
                                        <p:attrNameLst>
                                          <p:attrName>style.rotation</p:attrName>
                                        </p:attrNameLst>
                                      </p:cBhvr>
                                      <p:tavLst>
                                        <p:tav tm="0">
                                          <p:val>
                                            <p:fltVal val="90"/>
                                          </p:val>
                                        </p:tav>
                                        <p:tav tm="100000">
                                          <p:val>
                                            <p:fltVal val="0"/>
                                          </p:val>
                                        </p:tav>
                                      </p:tavLst>
                                    </p:anim>
                                    <p:animEffect transition="in" filter="fade">
                                      <p:cBhvr>
                                        <p:cTn id="21" dur="2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759302" y="1206006"/>
            <a:ext cx="6096000" cy="4483150"/>
          </a:xfrm>
          <a:prstGeom prst="rect">
            <a:avLst/>
          </a:prstGeom>
        </p:spPr>
        <p:txBody>
          <a:bodyPr>
            <a:spAutoFit/>
          </a:bodyPr>
          <a:lstStyle/>
          <a:p>
            <a:pPr marL="474980">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המחלה יכולה להיות: </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א. גלויה באדם וסמויה בבעל החיים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ב. סמויה באדם וגלויה בבעל החיים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ג. גלויה באדם ובבעל החיים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74980">
              <a:lnSpc>
                <a:spcPct val="150000"/>
              </a:lnSpc>
              <a:spcAft>
                <a:spcPts val="1000"/>
              </a:spcAft>
            </a:pPr>
            <a:r>
              <a:rPr lang="he-IL" dirty="0">
                <a:solidFill>
                  <a:srgbClr val="000000"/>
                </a:solidFill>
                <a:latin typeface="Calibri" panose="020F0502020204030204" pitchFamily="34" charset="0"/>
                <a:ea typeface="Calibri" panose="020F0502020204030204" pitchFamily="34" charset="0"/>
                <a:cs typeface="David" panose="020E0502060401010101" pitchFamily="34" charset="-79"/>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en-US" dirty="0">
                <a:solidFill>
                  <a:srgbClr val="000000"/>
                </a:solidFill>
                <a:latin typeface="David" panose="020E0502060401010101" pitchFamily="34" charset="-79"/>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pic>
        <p:nvPicPr>
          <p:cNvPr id="10242" name="Picture 2" descr="http://previews.123rf.com/images/mjak/mjak1112/mjak111200065/11651405-Dirty-palm-with-germs-and-trash-across-magnifying-glass-Stock-Vec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6055" y="2243471"/>
            <a:ext cx="4167962" cy="4167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53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ox(out)">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1786</Words>
  <Application>Microsoft Office PowerPoint</Application>
  <PresentationFormat>מסך רחב</PresentationFormat>
  <Paragraphs>180</Paragraphs>
  <Slides>31</Slides>
  <Notes>0</Notes>
  <HiddenSlides>0</HiddenSlides>
  <MMClips>0</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31</vt:i4>
      </vt:variant>
    </vt:vector>
  </HeadingPairs>
  <TitlesOfParts>
    <vt:vector size="38" baseType="lpstr">
      <vt:lpstr>Arial</vt:lpstr>
      <vt:lpstr>Calibri</vt:lpstr>
      <vt:lpstr>Calibri Light</vt:lpstr>
      <vt:lpstr>David</vt:lpstr>
      <vt:lpstr>Symbol</vt:lpstr>
      <vt:lpstr>Times New Roman</vt:lpstr>
      <vt:lpstr>ערכת נושא Office</vt:lpstr>
      <vt:lpstr>מרתון חקלאות כלבים 2017</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שגרת חיסונים לגור</vt:lpstr>
      <vt:lpstr>שגרת חיסונים לכלב בוגר</vt:lpstr>
      <vt:lpstr>מדדים - חום</vt:lpstr>
      <vt:lpstr>מדדים - נשימה</vt:lpstr>
      <vt:lpstr>מדדים - דופק</vt:lpstr>
      <vt:lpstr>סימני מחלה</vt:lpstr>
      <vt:lpstr>מבוא לחקלאות המהפכה החקלאית הראשונה-</vt:lpstr>
      <vt:lpstr>המהפכה החקלאית השנייה</vt:lpstr>
      <vt:lpstr>תומס רוברט מלתוס  </vt:lpstr>
      <vt:lpstr>המהפכה הירוקה  התקדמות בפיתוחים טכנולוגים בחקלאות</vt:lpstr>
      <vt:lpstr>תרומת "המהפכה הירוקה" חידושים בתחום הצומח: </vt:lpstr>
      <vt:lpstr>בתחום החי- השבחת חיות משק</vt:lpstr>
      <vt:lpstr>אבולוציה והתפתחות הכלב מתקופות קדומות ועד ימינו כלביים (Canidan).  </vt:lpstr>
      <vt:lpstr>תכונות משותפות למשפחה</vt:lpstr>
      <vt:lpstr>תכונות משותפות לזאב</vt:lpstr>
      <vt:lpstr>מטרות גידול כלבים בארץ והעולם: </vt:lpstr>
      <vt:lpstr>מסלול האבולוציה</vt:lpstr>
      <vt:lpstr>השערות לביות</vt:lpstr>
      <vt:lpstr>גווני אופי וגורמים נוספים משפיעים על התנהגות הכלב</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eran ophir</dc:creator>
  <cp:lastModifiedBy>user</cp:lastModifiedBy>
  <cp:revision>23</cp:revision>
  <dcterms:created xsi:type="dcterms:W3CDTF">2017-04-29T19:12:57Z</dcterms:created>
  <dcterms:modified xsi:type="dcterms:W3CDTF">2018-07-03T15:38:00Z</dcterms:modified>
</cp:coreProperties>
</file>