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9" r:id="rId20"/>
    <p:sldId id="280" r:id="rId21"/>
    <p:sldId id="274" r:id="rId22"/>
    <p:sldId id="275" r:id="rId23"/>
    <p:sldId id="276" r:id="rId24"/>
    <p:sldId id="277" r:id="rId25"/>
    <p:sldId id="278"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3582A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65" d="100"/>
          <a:sy n="65" d="100"/>
        </p:scale>
        <p:origin x="66"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2703107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1689759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4040286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206820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255739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226309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Content Placeholder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Content Placeholder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1559933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570977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3355724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865846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F3EAE041-F694-4265-B541-701A0DEF17E2}" type="datetimeFigureOut">
              <a:rPr lang="he-IL" smtClean="0"/>
              <a:t>כ'/תמוז/תשע"ח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88569D2A-DD1B-4464-AA2C-350A0C7B086F}" type="slidenum">
              <a:rPr lang="he-IL" smtClean="0"/>
              <a:t>‹#›</a:t>
            </a:fld>
            <a:endParaRPr lang="he-IL"/>
          </a:p>
        </p:txBody>
      </p:sp>
    </p:spTree>
    <p:extLst>
      <p:ext uri="{BB962C8B-B14F-4D97-AF65-F5344CB8AC3E}">
        <p14:creationId xmlns:p14="http://schemas.microsoft.com/office/powerpoint/2010/main" val="3684042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AE041-F694-4265-B541-701A0DEF17E2}" type="datetimeFigureOut">
              <a:rPr lang="he-IL" smtClean="0"/>
              <a:t>כ'/תמוז/תשע"ח</a:t>
            </a:fld>
            <a:endParaRPr lang="he-I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69D2A-DD1B-4464-AA2C-350A0C7B086F}" type="slidenum">
              <a:rPr lang="he-IL" smtClean="0"/>
              <a:t>‹#›</a:t>
            </a:fld>
            <a:endParaRPr lang="he-IL"/>
          </a:p>
        </p:txBody>
      </p:sp>
    </p:spTree>
    <p:extLst>
      <p:ext uri="{BB962C8B-B14F-4D97-AF65-F5344CB8AC3E}">
        <p14:creationId xmlns:p14="http://schemas.microsoft.com/office/powerpoint/2010/main" val="784710393"/>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ª××× × ×§×©××¨×">
            <a:extLst>
              <a:ext uri="{FF2B5EF4-FFF2-40B4-BE49-F238E27FC236}">
                <a16:creationId xmlns:a16="http://schemas.microsoft.com/office/drawing/2014/main" xmlns="" id="{1BFE90F8-F977-43A9-9A15-270EA9E7F5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729" y="100577"/>
            <a:ext cx="11438793" cy="6695879"/>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a:extLst>
              <a:ext uri="{FF2B5EF4-FFF2-40B4-BE49-F238E27FC236}">
                <a16:creationId xmlns:a16="http://schemas.microsoft.com/office/drawing/2014/main" xmlns="" id="{77914D78-01C4-4C13-9DAB-B3094C689845}"/>
              </a:ext>
            </a:extLst>
          </p:cNvPr>
          <p:cNvSpPr>
            <a:spLocks noGrp="1"/>
          </p:cNvSpPr>
          <p:nvPr>
            <p:ph type="ctrTitle"/>
          </p:nvPr>
        </p:nvSpPr>
        <p:spPr>
          <a:xfrm>
            <a:off x="1626995" y="2302327"/>
            <a:ext cx="9144000" cy="1074494"/>
          </a:xfrm>
        </p:spPr>
        <p:txBody>
          <a:bodyPr>
            <a:noAutofit/>
          </a:bodyPr>
          <a:lstStyle/>
          <a:p>
            <a:r>
              <a:rPr lang="he-IL" sz="9600" b="1" dirty="0">
                <a:solidFill>
                  <a:srgbClr val="92D050"/>
                </a:solidFill>
                <a:effectLst>
                  <a:outerShdw blurRad="38100" dist="38100" dir="2700000" algn="tl">
                    <a:srgbClr val="000000">
                      <a:alpha val="43137"/>
                    </a:srgbClr>
                  </a:outerShdw>
                </a:effectLst>
              </a:rPr>
              <a:t>מרתון היום החמישי</a:t>
            </a:r>
          </a:p>
        </p:txBody>
      </p:sp>
      <p:sp>
        <p:nvSpPr>
          <p:cNvPr id="3" name="כותרת משנה 2">
            <a:extLst>
              <a:ext uri="{FF2B5EF4-FFF2-40B4-BE49-F238E27FC236}">
                <a16:creationId xmlns:a16="http://schemas.microsoft.com/office/drawing/2014/main" xmlns="" id="{73667078-3920-493F-8B4E-0418C6C80897}"/>
              </a:ext>
            </a:extLst>
          </p:cNvPr>
          <p:cNvSpPr>
            <a:spLocks noGrp="1"/>
          </p:cNvSpPr>
          <p:nvPr>
            <p:ph type="subTitle" idx="1"/>
          </p:nvPr>
        </p:nvSpPr>
        <p:spPr>
          <a:xfrm>
            <a:off x="1400908" y="4780207"/>
            <a:ext cx="9144000" cy="1655762"/>
          </a:xfrm>
        </p:spPr>
        <p:txBody>
          <a:bodyPr>
            <a:noAutofit/>
          </a:bodyPr>
          <a:lstStyle/>
          <a:p>
            <a:r>
              <a:rPr lang="he-IL" sz="6000" b="1" dirty="0">
                <a:solidFill>
                  <a:srgbClr val="00B0F0"/>
                </a:solidFill>
                <a:effectLst>
                  <a:outerShdw blurRad="38100" dist="38100" dir="2700000" algn="tl">
                    <a:srgbClr val="000000">
                      <a:alpha val="43137"/>
                    </a:srgbClr>
                  </a:outerShdw>
                </a:effectLst>
              </a:rPr>
              <a:t>כלכלת הענף, איכות הסביבה וראיית בעלי חיים</a:t>
            </a:r>
          </a:p>
        </p:txBody>
      </p:sp>
    </p:spTree>
    <p:extLst>
      <p:ext uri="{BB962C8B-B14F-4D97-AF65-F5344CB8AC3E}">
        <p14:creationId xmlns:p14="http://schemas.microsoft.com/office/powerpoint/2010/main" val="4098321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ª××¦××ª ×ª××× × ×¢×××¨ âªagriculture economy bankâ¬â">
            <a:extLst>
              <a:ext uri="{FF2B5EF4-FFF2-40B4-BE49-F238E27FC236}">
                <a16:creationId xmlns:a16="http://schemas.microsoft.com/office/drawing/2014/main" xmlns="" id="{5E16295F-2EB1-49F0-BA9C-2AAAE805916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5960" y="365125"/>
            <a:ext cx="7006542" cy="2580925"/>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a:extLst>
              <a:ext uri="{FF2B5EF4-FFF2-40B4-BE49-F238E27FC236}">
                <a16:creationId xmlns:a16="http://schemas.microsoft.com/office/drawing/2014/main" xmlns="" id="{4B757CB4-2E7D-4A47-94A1-A0122D5A1B06}"/>
              </a:ext>
            </a:extLst>
          </p:cNvPr>
          <p:cNvSpPr>
            <a:spLocks noGrp="1"/>
          </p:cNvSpPr>
          <p:nvPr>
            <p:ph type="title"/>
          </p:nvPr>
        </p:nvSpPr>
        <p:spPr>
          <a:xfrm>
            <a:off x="734028" y="1210077"/>
            <a:ext cx="10515600" cy="1325563"/>
          </a:xfrm>
        </p:spPr>
        <p:txBody>
          <a:bodyPr>
            <a:normAutofit/>
          </a:bodyPr>
          <a:lstStyle/>
          <a:p>
            <a:pPr algn="ctr"/>
            <a:r>
              <a:rPr lang="he-IL" sz="6600" b="1"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מימון ביניים:</a:t>
            </a:r>
            <a:r>
              <a:rPr lang="he-IL" sz="6600" dirty="0">
                <a:solidFill>
                  <a:srgbClr val="0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 </a:t>
            </a:r>
            <a:endParaRPr lang="he-IL" sz="6600" dirty="0">
              <a:effectLst>
                <a:outerShdw blurRad="38100" dist="38100" dir="2700000" algn="tl">
                  <a:srgbClr val="000000">
                    <a:alpha val="43137"/>
                  </a:srgbClr>
                </a:outerShdw>
              </a:effectLst>
            </a:endParaRPr>
          </a:p>
        </p:txBody>
      </p:sp>
      <p:sp>
        <p:nvSpPr>
          <p:cNvPr id="3" name="מציין מיקום תוכן 2">
            <a:extLst>
              <a:ext uri="{FF2B5EF4-FFF2-40B4-BE49-F238E27FC236}">
                <a16:creationId xmlns:a16="http://schemas.microsoft.com/office/drawing/2014/main" xmlns="" id="{2F745B2C-F314-4A6B-A7AA-4D6B0859B405}"/>
              </a:ext>
            </a:extLst>
          </p:cNvPr>
          <p:cNvSpPr>
            <a:spLocks noGrp="1"/>
          </p:cNvSpPr>
          <p:nvPr>
            <p:ph idx="1"/>
          </p:nvPr>
        </p:nvSpPr>
        <p:spPr>
          <a:xfrm>
            <a:off x="838200" y="2809473"/>
            <a:ext cx="10515600" cy="4351338"/>
          </a:xfrm>
        </p:spPr>
        <p:txBody>
          <a:bodyPr>
            <a:normAutofit fontScale="92500"/>
          </a:bodyPr>
          <a:lstStyle/>
          <a:p>
            <a:pPr>
              <a:lnSpc>
                <a:spcPct val="150000"/>
              </a:lnSpc>
            </a:pPr>
            <a:r>
              <a:rPr lang="he-IL" dirty="0">
                <a:solidFill>
                  <a:srgbClr val="000000"/>
                </a:solidFill>
                <a:latin typeface="Arial" panose="020B0604020202020204" pitchFamily="34" charset="0"/>
                <a:ea typeface="Times New Roman" panose="02020603050405020304" pitchFamily="18" charset="0"/>
              </a:rPr>
              <a:t> אשראי מרוכז הניתן ע"י משרד החקלאות בישראל למימון כולל של ההוצאות וההשקעות במשקים חקלאיים, תמורת נכונותם להעביר את כל הכנסותיהם דרך הבנק המממן את האשראי.</a:t>
            </a:r>
            <a:endParaRPr lang="en-US" sz="3200" dirty="0">
              <a:latin typeface="Arial" panose="020B0604020202020204" pitchFamily="34" charset="0"/>
              <a:ea typeface="Times New Roman" panose="02020603050405020304" pitchFamily="18" charset="0"/>
            </a:endParaRPr>
          </a:p>
          <a:p>
            <a:pPr marL="107950">
              <a:lnSpc>
                <a:spcPct val="150000"/>
              </a:lnSpc>
            </a:pPr>
            <a:r>
              <a:rPr lang="he-IL" dirty="0">
                <a:solidFill>
                  <a:srgbClr val="000000"/>
                </a:solidFill>
                <a:latin typeface="Arial" panose="020B0604020202020204" pitchFamily="34" charset="0"/>
                <a:ea typeface="Times New Roman" panose="02020603050405020304" pitchFamily="18" charset="0"/>
              </a:rPr>
              <a:t> הסדר זה מסיר מהחקלאי (באמצעות מקדמות או צורות אחרות של מימון ביניים) את הדאגה המתמדת לחיפוש מקורות למימון הוצאותיו, תמורת התחייבות מצדו לדווח בכל עת על כל מידע שידרוש ממנו הבנק נותן האשראי.</a:t>
            </a:r>
            <a:endParaRPr lang="en-US" sz="3200" dirty="0">
              <a:latin typeface="Arial" panose="020B0604020202020204" pitchFamily="34" charset="0"/>
              <a:ea typeface="Times New Roman" panose="02020603050405020304" pitchFamily="18" charset="0"/>
            </a:endParaRPr>
          </a:p>
          <a:p>
            <a:endParaRPr lang="he-IL" dirty="0"/>
          </a:p>
        </p:txBody>
      </p:sp>
    </p:spTree>
    <p:extLst>
      <p:ext uri="{BB962C8B-B14F-4D97-AF65-F5344CB8AC3E}">
        <p14:creationId xmlns:p14="http://schemas.microsoft.com/office/powerpoint/2010/main" val="2825804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D702196A-2920-4127-A55A-21AB316BAEC1}"/>
              </a:ext>
            </a:extLst>
          </p:cNvPr>
          <p:cNvSpPr>
            <a:spLocks noGrp="1"/>
          </p:cNvSpPr>
          <p:nvPr>
            <p:ph type="title"/>
          </p:nvPr>
        </p:nvSpPr>
        <p:spPr/>
        <p:txBody>
          <a:bodyPr/>
          <a:lstStyle/>
          <a:p>
            <a:pPr algn="ctr"/>
            <a:r>
              <a:rPr lang="he-IL" b="1" u="sng" dirty="0">
                <a:latin typeface="Arial" panose="020B0604020202020204" pitchFamily="34" charset="0"/>
                <a:ea typeface="Times New Roman" panose="02020603050405020304" pitchFamily="18" charset="0"/>
              </a:rPr>
              <a:t>מכסות יצור</a:t>
            </a:r>
            <a:endParaRPr lang="he-IL" dirty="0"/>
          </a:p>
        </p:txBody>
      </p:sp>
      <p:sp>
        <p:nvSpPr>
          <p:cNvPr id="3" name="מציין מיקום תוכן 2">
            <a:extLst>
              <a:ext uri="{FF2B5EF4-FFF2-40B4-BE49-F238E27FC236}">
                <a16:creationId xmlns:a16="http://schemas.microsoft.com/office/drawing/2014/main" xmlns="" id="{6A8FA187-737E-4286-B856-A39A2CAFCC4B}"/>
              </a:ext>
            </a:extLst>
          </p:cNvPr>
          <p:cNvSpPr>
            <a:spLocks noGrp="1"/>
          </p:cNvSpPr>
          <p:nvPr>
            <p:ph idx="1"/>
          </p:nvPr>
        </p:nvSpPr>
        <p:spPr/>
        <p:txBody>
          <a:bodyPr/>
          <a:lstStyle/>
          <a:p>
            <a:pPr marL="342900" lvl="0" indent="-342900">
              <a:lnSpc>
                <a:spcPct val="150000"/>
              </a:lnSpc>
              <a:buFont typeface="+mj-lt"/>
              <a:buAutoNum type="arabicPeriod"/>
              <a:tabLst>
                <a:tab pos="839470" algn="l"/>
              </a:tabLst>
            </a:pPr>
            <a:r>
              <a:rPr lang="he-IL" dirty="0">
                <a:latin typeface="Arial" panose="020B0604020202020204" pitchFamily="34" charset="0"/>
                <a:ea typeface="Times New Roman" panose="02020603050405020304" pitchFamily="18" charset="0"/>
              </a:rPr>
              <a:t>ההמשלה מגבילה את כמות התוצרת שכל יצרן יכול לייצר כדי למנוע תנודות במחיר השוק :</a:t>
            </a:r>
            <a:endParaRPr lang="en-US" sz="3200" dirty="0">
              <a:latin typeface="Arial" panose="020B0604020202020204" pitchFamily="34" charset="0"/>
              <a:ea typeface="Times New Roman" panose="02020603050405020304" pitchFamily="18" charset="0"/>
            </a:endParaRPr>
          </a:p>
          <a:p>
            <a:pPr marL="180340">
              <a:lnSpc>
                <a:spcPct val="150000"/>
              </a:lnSpc>
              <a:tabLst>
                <a:tab pos="839470" algn="l"/>
              </a:tabLst>
            </a:pPr>
            <a:r>
              <a:rPr lang="he-IL" dirty="0">
                <a:latin typeface="Arial" panose="020B0604020202020204" pitchFamily="34" charset="0"/>
                <a:ea typeface="Times New Roman" panose="02020603050405020304" pitchFamily="18" charset="0"/>
              </a:rPr>
              <a:t>אם כל חקלאי ייצר כמות לפי רצונו המחירים לא יהיו אחידים כי כאשר יהיה חוסר במוצר תהיה עלייה במחיר. </a:t>
            </a:r>
            <a:endParaRPr lang="en-US" sz="3200" dirty="0">
              <a:latin typeface="Arial" panose="020B0604020202020204" pitchFamily="34" charset="0"/>
              <a:ea typeface="Times New Roman" panose="02020603050405020304" pitchFamily="18" charset="0"/>
            </a:endParaRPr>
          </a:p>
          <a:p>
            <a:pPr marL="180340">
              <a:lnSpc>
                <a:spcPct val="150000"/>
              </a:lnSpc>
              <a:tabLst>
                <a:tab pos="839470" algn="l"/>
              </a:tabLst>
            </a:pPr>
            <a:r>
              <a:rPr lang="he-IL" dirty="0">
                <a:latin typeface="Arial" panose="020B0604020202020204" pitchFamily="34" charset="0"/>
                <a:ea typeface="Times New Roman" panose="02020603050405020304" pitchFamily="18" charset="0"/>
              </a:rPr>
              <a:t>כאשר יהיה עודף של מוצר המחירים ירדו.</a:t>
            </a:r>
            <a:endParaRPr lang="en-US" sz="3200" dirty="0">
              <a:latin typeface="Arial" panose="020B0604020202020204" pitchFamily="34" charset="0"/>
              <a:ea typeface="Times New Roman" panose="02020603050405020304" pitchFamily="18" charset="0"/>
            </a:endParaRPr>
          </a:p>
          <a:p>
            <a:endParaRPr lang="he-IL" dirty="0"/>
          </a:p>
        </p:txBody>
      </p:sp>
      <p:pic>
        <p:nvPicPr>
          <p:cNvPr id="10242" name="Picture 2" descr="×ª××× × ×§×©××¨×">
            <a:extLst>
              <a:ext uri="{FF2B5EF4-FFF2-40B4-BE49-F238E27FC236}">
                <a16:creationId xmlns:a16="http://schemas.microsoft.com/office/drawing/2014/main" xmlns="" id="{85D199C1-0787-4999-B373-CE2FC475F6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41347"/>
            <a:ext cx="4022203" cy="3016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9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par>
                          <p:cTn id="15" fill="hold">
                            <p:stCondLst>
                              <p:cond delay="0"/>
                            </p:stCondLst>
                            <p:childTnLst>
                              <p:par>
                                <p:cTn id="16" presetID="42" presetClass="entr" presetSubtype="0" fill="hold" nodeType="afterEffect">
                                  <p:stCondLst>
                                    <p:cond delay="0"/>
                                  </p:stCondLst>
                                  <p:childTnLst>
                                    <p:set>
                                      <p:cBhvr>
                                        <p:cTn id="17" dur="1" fill="hold">
                                          <p:stCondLst>
                                            <p:cond delay="0"/>
                                          </p:stCondLst>
                                        </p:cTn>
                                        <p:tgtEl>
                                          <p:spTgt spid="10242"/>
                                        </p:tgtEl>
                                        <p:attrNameLst>
                                          <p:attrName>style.visibility</p:attrName>
                                        </p:attrNameLst>
                                      </p:cBhvr>
                                      <p:to>
                                        <p:strVal val="visible"/>
                                      </p:to>
                                    </p:set>
                                    <p:animEffect transition="in" filter="fade">
                                      <p:cBhvr>
                                        <p:cTn id="18" dur="1000"/>
                                        <p:tgtEl>
                                          <p:spTgt spid="10242"/>
                                        </p:tgtEl>
                                      </p:cBhvr>
                                    </p:animEffect>
                                    <p:anim calcmode="lin" valueType="num">
                                      <p:cBhvr>
                                        <p:cTn id="19" dur="1000" fill="hold"/>
                                        <p:tgtEl>
                                          <p:spTgt spid="10242"/>
                                        </p:tgtEl>
                                        <p:attrNameLst>
                                          <p:attrName>ppt_x</p:attrName>
                                        </p:attrNameLst>
                                      </p:cBhvr>
                                      <p:tavLst>
                                        <p:tav tm="0">
                                          <p:val>
                                            <p:strVal val="#ppt_x"/>
                                          </p:val>
                                        </p:tav>
                                        <p:tav tm="100000">
                                          <p:val>
                                            <p:strVal val="#ppt_x"/>
                                          </p:val>
                                        </p:tav>
                                      </p:tavLst>
                                    </p:anim>
                                    <p:anim calcmode="lin" valueType="num">
                                      <p:cBhvr>
                                        <p:cTn id="20"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6F310C71-C95B-4EA1-8580-D54643055CF8}"/>
              </a:ext>
            </a:extLst>
          </p:cNvPr>
          <p:cNvSpPr>
            <a:spLocks noGrp="1"/>
          </p:cNvSpPr>
          <p:nvPr>
            <p:ph type="title"/>
          </p:nvPr>
        </p:nvSpPr>
        <p:spPr>
          <a:xfrm>
            <a:off x="838200" y="365125"/>
            <a:ext cx="10515600" cy="1325563"/>
          </a:xfrm>
        </p:spPr>
        <p:txBody>
          <a:bodyPr>
            <a:normAutofit/>
          </a:bodyPr>
          <a:lstStyle/>
          <a:p>
            <a:pPr algn="ctr"/>
            <a:r>
              <a:rPr lang="he-IL" sz="6600" b="1"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מכסי מגן </a:t>
            </a:r>
            <a:endParaRPr lang="he-IL" sz="6600" dirty="0">
              <a:effectLst>
                <a:outerShdw blurRad="38100" dist="38100" dir="2700000" algn="tl">
                  <a:srgbClr val="000000">
                    <a:alpha val="43137"/>
                  </a:srgbClr>
                </a:outerShdw>
              </a:effectLst>
            </a:endParaRPr>
          </a:p>
        </p:txBody>
      </p:sp>
      <p:sp>
        <p:nvSpPr>
          <p:cNvPr id="3" name="מציין מיקום תוכן 2">
            <a:extLst>
              <a:ext uri="{FF2B5EF4-FFF2-40B4-BE49-F238E27FC236}">
                <a16:creationId xmlns:a16="http://schemas.microsoft.com/office/drawing/2014/main" xmlns="" id="{6DB6930E-644B-4111-893D-C2E9160B90B8}"/>
              </a:ext>
            </a:extLst>
          </p:cNvPr>
          <p:cNvSpPr>
            <a:spLocks noGrp="1"/>
          </p:cNvSpPr>
          <p:nvPr>
            <p:ph idx="1"/>
          </p:nvPr>
        </p:nvSpPr>
        <p:spPr/>
        <p:txBody>
          <a:bodyPr/>
          <a:lstStyle/>
          <a:p>
            <a:r>
              <a:rPr lang="he-IL" dirty="0">
                <a:latin typeface="Arial" panose="020B0604020202020204" pitchFamily="34" charset="0"/>
                <a:ea typeface="Times New Roman" panose="02020603050405020304" pitchFamily="18" charset="0"/>
              </a:rPr>
              <a:t> </a:t>
            </a:r>
            <a:r>
              <a:rPr lang="he-IL" sz="4400" dirty="0">
                <a:latin typeface="Arial" panose="020B0604020202020204" pitchFamily="34" charset="0"/>
                <a:ea typeface="Times New Roman" panose="02020603050405020304" pitchFamily="18" charset="0"/>
              </a:rPr>
              <a:t>כאשר הממשלה מעוניינת להגן על תוצרת מקומית היא מעלה מס על מוצרים מיובאים מקבילים.</a:t>
            </a:r>
            <a:endParaRPr lang="en-US" sz="4400" dirty="0">
              <a:latin typeface="Arial" panose="020B0604020202020204" pitchFamily="34" charset="0"/>
              <a:ea typeface="Times New Roman" panose="02020603050405020304" pitchFamily="18" charset="0"/>
            </a:endParaRPr>
          </a:p>
          <a:p>
            <a:endParaRPr lang="he-IL" dirty="0"/>
          </a:p>
        </p:txBody>
      </p:sp>
      <p:pic>
        <p:nvPicPr>
          <p:cNvPr id="9218" name="Picture 2" descr="×ª××¦××ª ×ª××× × ×¢×××¨ ×××¡× ×××">
            <a:extLst>
              <a:ext uri="{FF2B5EF4-FFF2-40B4-BE49-F238E27FC236}">
                <a16:creationId xmlns:a16="http://schemas.microsoft.com/office/drawing/2014/main" xmlns="" id="{ED7CCA94-5A99-4A8B-BEB4-A36D0C0202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53" y="3028950"/>
            <a:ext cx="5419725" cy="3829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39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56D45A49-23CF-4FA0-A801-6E131BACFDCC}"/>
              </a:ext>
            </a:extLst>
          </p:cNvPr>
          <p:cNvSpPr>
            <a:spLocks noGrp="1"/>
          </p:cNvSpPr>
          <p:nvPr>
            <p:ph type="title"/>
          </p:nvPr>
        </p:nvSpPr>
        <p:spPr/>
        <p:txBody>
          <a:bodyPr>
            <a:normAutofit/>
          </a:bodyPr>
          <a:lstStyle/>
          <a:p>
            <a:pPr algn="ctr"/>
            <a:r>
              <a:rPr lang="he-IL" sz="8000" b="1" dirty="0">
                <a:solidFill>
                  <a:srgbClr val="00FF00"/>
                </a:solidFill>
                <a:effectLst>
                  <a:outerShdw blurRad="38100" dist="38100" dir="2700000" algn="tl">
                    <a:srgbClr val="000000">
                      <a:alpha val="43137"/>
                    </a:srgbClr>
                  </a:outerShdw>
                </a:effectLst>
              </a:rPr>
              <a:t>איכות הסביבה</a:t>
            </a:r>
          </a:p>
        </p:txBody>
      </p:sp>
      <p:sp>
        <p:nvSpPr>
          <p:cNvPr id="3" name="מציין מיקום תוכן 2">
            <a:extLst>
              <a:ext uri="{FF2B5EF4-FFF2-40B4-BE49-F238E27FC236}">
                <a16:creationId xmlns:a16="http://schemas.microsoft.com/office/drawing/2014/main" xmlns="" id="{FCE77689-601D-4DE9-A71E-246F96B8DB9D}"/>
              </a:ext>
            </a:extLst>
          </p:cNvPr>
          <p:cNvSpPr>
            <a:spLocks noGrp="1"/>
          </p:cNvSpPr>
          <p:nvPr>
            <p:ph idx="1"/>
          </p:nvPr>
        </p:nvSpPr>
        <p:spPr/>
        <p:txBody>
          <a:bodyPr/>
          <a:lstStyle/>
          <a:p>
            <a:r>
              <a:rPr lang="he-IL" sz="4800" b="1" dirty="0"/>
              <a:t>לגידול בעלי-חיים במגזר החקלאי יש השפעה גדולה מאוד על איכות הסביבה. </a:t>
            </a:r>
          </a:p>
          <a:p>
            <a:endParaRPr lang="en-US" sz="4800" b="1" dirty="0"/>
          </a:p>
          <a:p>
            <a:r>
              <a:rPr lang="he-IL" sz="3600" b="1" u="sng" dirty="0">
                <a:solidFill>
                  <a:srgbClr val="002060"/>
                </a:solidFill>
              </a:rPr>
              <a:t>שתי סיבות להגדלת המפגעים הסביבתיים:</a:t>
            </a:r>
          </a:p>
          <a:p>
            <a:pPr marL="0" indent="0">
              <a:buNone/>
            </a:pPr>
            <a:r>
              <a:rPr lang="he-IL" dirty="0"/>
              <a:t> 1. עלייה בכמות הייצור.</a:t>
            </a:r>
          </a:p>
          <a:p>
            <a:pPr marL="0" indent="0">
              <a:buNone/>
            </a:pPr>
            <a:r>
              <a:rPr lang="he-IL" dirty="0"/>
              <a:t> 2. הקטנת השטחים הפתוחים בארץ והביקוש הנמוך לזבל אורגני.</a:t>
            </a:r>
            <a:endParaRPr lang="en-US" dirty="0"/>
          </a:p>
          <a:p>
            <a:endParaRPr lang="he-IL" dirty="0"/>
          </a:p>
        </p:txBody>
      </p:sp>
      <p:pic>
        <p:nvPicPr>
          <p:cNvPr id="12290" name="Picture 2" descr="×ª××¦××ª ×ª××× × ×¢×××¨ ×××××ª ××¡××××">
            <a:extLst>
              <a:ext uri="{FF2B5EF4-FFF2-40B4-BE49-F238E27FC236}">
                <a16:creationId xmlns:a16="http://schemas.microsoft.com/office/drawing/2014/main" xmlns="" id="{850D064F-33C6-4315-954E-8045C90F7E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00500"/>
            <a:ext cx="17049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86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FF59BB07-356A-4CDE-A495-B00B04EE3AE6}"/>
              </a:ext>
            </a:extLst>
          </p:cNvPr>
          <p:cNvSpPr>
            <a:spLocks noGrp="1"/>
          </p:cNvSpPr>
          <p:nvPr>
            <p:ph type="title"/>
          </p:nvPr>
        </p:nvSpPr>
        <p:spPr>
          <a:xfrm>
            <a:off x="1539240" y="365125"/>
            <a:ext cx="10515600" cy="1325563"/>
          </a:xfrm>
        </p:spPr>
        <p:txBody>
          <a:bodyPr>
            <a:normAutofit/>
          </a:bodyPr>
          <a:lstStyle/>
          <a:p>
            <a:pPr algn="ctr"/>
            <a:r>
              <a:rPr lang="he-IL" b="1" dirty="0">
                <a:solidFill>
                  <a:srgbClr val="000000"/>
                </a:solidFill>
                <a:effectLst>
                  <a:outerShdw blurRad="38100" dist="19050" dir="2700000" algn="tl">
                    <a:schemeClr val="dk1">
                      <a:alpha val="40000"/>
                    </a:schemeClr>
                  </a:outerShdw>
                </a:effectLst>
                <a:latin typeface="Arial" panose="020B0604020202020204" pitchFamily="34" charset="0"/>
                <a:ea typeface="Times New Roman" panose="02020603050405020304" pitchFamily="18" charset="0"/>
              </a:rPr>
              <a:t>המפגעים הסביבתיים הקשורים לגידול חיות משק</a:t>
            </a:r>
            <a:r>
              <a:rPr lang="en-US" sz="4800" dirty="0">
                <a:latin typeface="Arial" panose="020B0604020202020204" pitchFamily="34" charset="0"/>
                <a:ea typeface="Times New Roman" panose="02020603050405020304" pitchFamily="18" charset="0"/>
              </a:rPr>
              <a:t/>
            </a:r>
            <a:br>
              <a:rPr lang="en-US" sz="4800" dirty="0">
                <a:latin typeface="Arial" panose="020B0604020202020204" pitchFamily="34" charset="0"/>
                <a:ea typeface="Times New Roman" panose="02020603050405020304" pitchFamily="18" charset="0"/>
              </a:rPr>
            </a:br>
            <a:endParaRPr lang="he-IL" dirty="0"/>
          </a:p>
        </p:txBody>
      </p:sp>
      <p:sp>
        <p:nvSpPr>
          <p:cNvPr id="3" name="מציין מיקום תוכן 2">
            <a:extLst>
              <a:ext uri="{FF2B5EF4-FFF2-40B4-BE49-F238E27FC236}">
                <a16:creationId xmlns:a16="http://schemas.microsoft.com/office/drawing/2014/main" xmlns="" id="{6B9A8C58-79D8-4575-AA9B-65EE4BC07850}"/>
              </a:ext>
            </a:extLst>
          </p:cNvPr>
          <p:cNvSpPr>
            <a:spLocks noGrp="1"/>
          </p:cNvSpPr>
          <p:nvPr>
            <p:ph idx="1"/>
          </p:nvPr>
        </p:nvSpPr>
        <p:spPr>
          <a:xfrm>
            <a:off x="1305560" y="1690688"/>
            <a:ext cx="10515600" cy="5167312"/>
          </a:xfrm>
        </p:spPr>
        <p:txBody>
          <a:bodyPr>
            <a:normAutofit fontScale="70000" lnSpcReduction="20000"/>
          </a:bodyPr>
          <a:lstStyle/>
          <a:p>
            <a:pPr marL="0" indent="0">
              <a:lnSpc>
                <a:spcPct val="150000"/>
              </a:lnSpc>
              <a:buNone/>
            </a:pPr>
            <a:r>
              <a:rPr lang="he-IL" sz="46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1. זיהום מי תהום על ידי שפכים ותשטיפים של ערימות זבל.</a:t>
            </a:r>
            <a:endParaRPr lang="en-US" sz="4600" b="1" dirty="0">
              <a:latin typeface="Arial" panose="020B0604020202020204" pitchFamily="34" charset="0"/>
              <a:ea typeface="Times New Roman" panose="02020603050405020304" pitchFamily="18" charset="0"/>
            </a:endParaRPr>
          </a:p>
          <a:p>
            <a:pPr marL="0" indent="0">
              <a:lnSpc>
                <a:spcPct val="150000"/>
              </a:lnSpc>
              <a:buNone/>
            </a:pPr>
            <a:r>
              <a:rPr lang="he-IL" sz="3400" b="1" dirty="0">
                <a:solidFill>
                  <a:srgbClr val="000000"/>
                </a:solidFill>
                <a:effectLst>
                  <a:outerShdw blurRad="38100" dist="19050" dir="2700000" algn="tl">
                    <a:schemeClr val="dk1">
                      <a:alpha val="40000"/>
                    </a:schemeClr>
                  </a:outerShdw>
                </a:effectLst>
                <a:latin typeface="Arial" panose="020B0604020202020204" pitchFamily="34" charset="0"/>
                <a:ea typeface="Times New Roman" panose="02020603050405020304" pitchFamily="18" charset="0"/>
                <a:cs typeface="Times New Roman" panose="02020603050405020304" pitchFamily="18" charset="0"/>
              </a:rPr>
              <a:t>2. כימיקלים המשמשים לניקוי ולחיטוי מבני בעלי החיים וכלי עבודה.</a:t>
            </a:r>
            <a:endParaRPr lang="en-US" sz="3400" b="1" dirty="0">
              <a:latin typeface="Arial" panose="020B0604020202020204" pitchFamily="34" charset="0"/>
              <a:ea typeface="Times New Roman" panose="02020603050405020304" pitchFamily="18" charset="0"/>
            </a:endParaRPr>
          </a:p>
          <a:p>
            <a:pPr marL="0" indent="0">
              <a:lnSpc>
                <a:spcPct val="150000"/>
              </a:lnSpc>
              <a:buNone/>
            </a:pPr>
            <a:r>
              <a:rPr lang="he-IL" sz="3400" b="1" dirty="0">
                <a:solidFill>
                  <a:srgbClr val="000000"/>
                </a:solidFill>
                <a:effectLst>
                  <a:outerShdw blurRad="38100" dist="19050" dir="2700000" algn="tl">
                    <a:schemeClr val="dk1">
                      <a:alpha val="40000"/>
                    </a:schemeClr>
                  </a:outerShdw>
                </a:effectLst>
                <a:latin typeface="Arial" panose="020B0604020202020204" pitchFamily="34" charset="0"/>
                <a:ea typeface="Times New Roman" panose="02020603050405020304" pitchFamily="18" charset="0"/>
                <a:cs typeface="Times New Roman" panose="02020603050405020304" pitchFamily="18" charset="0"/>
              </a:rPr>
              <a:t>3. זיהום התוצרת החקלאית עקב שימוש מופרז בתרופות, חומרים אנטיביוטיים ומזרזי גידול.</a:t>
            </a:r>
            <a:endParaRPr lang="en-US" sz="3400" b="1" dirty="0">
              <a:latin typeface="Arial" panose="020B0604020202020204" pitchFamily="34" charset="0"/>
              <a:ea typeface="Times New Roman" panose="02020603050405020304" pitchFamily="18" charset="0"/>
            </a:endParaRPr>
          </a:p>
          <a:p>
            <a:pPr marL="0" indent="0">
              <a:lnSpc>
                <a:spcPct val="150000"/>
              </a:lnSpc>
              <a:buNone/>
            </a:pPr>
            <a:r>
              <a:rPr lang="he-IL" sz="3400" b="1" dirty="0">
                <a:solidFill>
                  <a:srgbClr val="000000"/>
                </a:solidFill>
                <a:effectLst>
                  <a:outerShdw blurRad="38100" dist="19050" dir="2700000" algn="tl">
                    <a:schemeClr val="dk1">
                      <a:alpha val="40000"/>
                    </a:schemeClr>
                  </a:outerShdw>
                </a:effectLst>
                <a:latin typeface="Arial" panose="020B0604020202020204" pitchFamily="34" charset="0"/>
                <a:ea typeface="Times New Roman" panose="02020603050405020304" pitchFamily="18" charset="0"/>
                <a:cs typeface="Times New Roman" panose="02020603050405020304" pitchFamily="18" charset="0"/>
              </a:rPr>
              <a:t>4. זיהום אוויר על ידי הפרשת מתאן ותרכובות אורגניות נדיפות בעלות ריח רע (אמוניה= שתן).</a:t>
            </a:r>
            <a:endParaRPr lang="en-US" sz="3400" b="1" dirty="0">
              <a:latin typeface="Arial" panose="020B0604020202020204" pitchFamily="34" charset="0"/>
              <a:ea typeface="Times New Roman" panose="02020603050405020304" pitchFamily="18" charset="0"/>
            </a:endParaRPr>
          </a:p>
          <a:p>
            <a:pPr marL="0" indent="0">
              <a:lnSpc>
                <a:spcPct val="150000"/>
              </a:lnSpc>
              <a:buNone/>
            </a:pPr>
            <a:r>
              <a:rPr lang="he-IL" sz="3400" b="1" dirty="0">
                <a:solidFill>
                  <a:srgbClr val="000000"/>
                </a:solidFill>
                <a:effectLst>
                  <a:outerShdw blurRad="38100" dist="19050" dir="2700000" algn="tl">
                    <a:schemeClr val="dk1">
                      <a:alpha val="40000"/>
                    </a:schemeClr>
                  </a:outerShdw>
                </a:effectLst>
                <a:latin typeface="Arial" panose="020B0604020202020204" pitchFamily="34" charset="0"/>
                <a:ea typeface="Times New Roman" panose="02020603050405020304" pitchFamily="18" charset="0"/>
                <a:cs typeface="Times New Roman" panose="02020603050405020304" pitchFamily="18" charset="0"/>
              </a:rPr>
              <a:t>5. הגברת "אפקט החממה" כתוצאה מהפרשת מתאן ופחמן דו חמצני (גזים אשר מונעים פליטת חום של כדור הארץ).</a:t>
            </a:r>
            <a:endParaRPr lang="en-US" sz="3400" b="1" dirty="0">
              <a:latin typeface="Arial" panose="020B0604020202020204" pitchFamily="34" charset="0"/>
              <a:ea typeface="Times New Roman" panose="02020603050405020304" pitchFamily="18" charset="0"/>
            </a:endParaRPr>
          </a:p>
          <a:p>
            <a:pPr marL="0" indent="0">
              <a:lnSpc>
                <a:spcPct val="150000"/>
              </a:lnSpc>
              <a:buNone/>
            </a:pPr>
            <a:r>
              <a:rPr lang="he-IL" sz="3400" b="1" dirty="0">
                <a:solidFill>
                  <a:srgbClr val="000000"/>
                </a:solidFill>
                <a:effectLst>
                  <a:outerShdw blurRad="38100" dist="19050" dir="2700000" algn="tl">
                    <a:schemeClr val="dk1">
                      <a:alpha val="40000"/>
                    </a:schemeClr>
                  </a:outerShdw>
                </a:effectLst>
                <a:latin typeface="Arial" panose="020B0604020202020204" pitchFamily="34" charset="0"/>
                <a:ea typeface="Times New Roman" panose="02020603050405020304" pitchFamily="18" charset="0"/>
                <a:cs typeface="Times New Roman" panose="02020603050405020304" pitchFamily="18" charset="0"/>
              </a:rPr>
              <a:t>6. זיהום רעש.</a:t>
            </a:r>
            <a:endParaRPr lang="en-US" sz="3400" b="1" dirty="0">
              <a:latin typeface="Arial" panose="020B0604020202020204" pitchFamily="34" charset="0"/>
              <a:ea typeface="Times New Roman" panose="02020603050405020304" pitchFamily="18" charset="0"/>
            </a:endParaRPr>
          </a:p>
          <a:p>
            <a:pPr marL="0" indent="0">
              <a:buNone/>
            </a:pPr>
            <a:r>
              <a:rPr lang="he-IL" sz="3400" b="1" dirty="0">
                <a:solidFill>
                  <a:srgbClr val="000000"/>
                </a:solidFill>
                <a:effectLst>
                  <a:outerShdw blurRad="38100" dist="19050" dir="2700000" algn="tl">
                    <a:schemeClr val="dk1">
                      <a:alpha val="40000"/>
                    </a:schemeClr>
                  </a:outerShdw>
                </a:effectLst>
                <a:ea typeface="Times New Roman" panose="02020603050405020304" pitchFamily="18" charset="0"/>
                <a:cs typeface="Times New Roman" panose="02020603050405020304" pitchFamily="18" charset="0"/>
              </a:rPr>
              <a:t>7. הגדלת הפסולת המוצקה עקב הירידה בשימוש בזבל אורגני (עקב גדילה בחקלאות אינטנסיבית).</a:t>
            </a:r>
            <a:endParaRPr lang="he-IL" sz="3400" b="1" dirty="0"/>
          </a:p>
          <a:p>
            <a:endParaRPr lang="he-IL" dirty="0"/>
          </a:p>
        </p:txBody>
      </p:sp>
      <p:pic>
        <p:nvPicPr>
          <p:cNvPr id="13314" name="Picture 2" descr="×ª××¦××ª ×ª××× × ×¢×××¨ ×××××ª ××¡×××× ×¨×¢×©">
            <a:extLst>
              <a:ext uri="{FF2B5EF4-FFF2-40B4-BE49-F238E27FC236}">
                <a16:creationId xmlns:a16="http://schemas.microsoft.com/office/drawing/2014/main" xmlns="" id="{2CF63FE2-9E51-450E-B48B-6A42C40878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5560" y="4836795"/>
            <a:ext cx="1704975" cy="169545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ª××¦××ª ×ª××× × ×¢×××¨ ××ª×× ×¤×¨××ª">
            <a:extLst>
              <a:ext uri="{FF2B5EF4-FFF2-40B4-BE49-F238E27FC236}">
                <a16:creationId xmlns:a16="http://schemas.microsoft.com/office/drawing/2014/main" xmlns="" id="{8E9DB1A2-D2CC-49FB-95B5-6859BAB2B7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199" y="4216400"/>
            <a:ext cx="4207933" cy="2524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12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par>
                          <p:cTn id="19" fill="hold">
                            <p:stCondLst>
                              <p:cond delay="0"/>
                            </p:stCondLst>
                            <p:childTnLst>
                              <p:par>
                                <p:cTn id="20" presetID="2" presetClass="entr" presetSubtype="2" fill="hold" nodeType="afterEffect">
                                  <p:stCondLst>
                                    <p:cond delay="0"/>
                                  </p:stCondLst>
                                  <p:childTnLst>
                                    <p:set>
                                      <p:cBhvr>
                                        <p:cTn id="21" dur="1" fill="hold">
                                          <p:stCondLst>
                                            <p:cond delay="0"/>
                                          </p:stCondLst>
                                        </p:cTn>
                                        <p:tgtEl>
                                          <p:spTgt spid="13316"/>
                                        </p:tgtEl>
                                        <p:attrNameLst>
                                          <p:attrName>style.visibility</p:attrName>
                                        </p:attrNameLst>
                                      </p:cBhvr>
                                      <p:to>
                                        <p:strVal val="visible"/>
                                      </p:to>
                                    </p:set>
                                    <p:anim calcmode="lin" valueType="num">
                                      <p:cBhvr additive="base">
                                        <p:cTn id="22" dur="500" fill="hold"/>
                                        <p:tgtEl>
                                          <p:spTgt spid="13316"/>
                                        </p:tgtEl>
                                        <p:attrNameLst>
                                          <p:attrName>ppt_x</p:attrName>
                                        </p:attrNameLst>
                                      </p:cBhvr>
                                      <p:tavLst>
                                        <p:tav tm="0">
                                          <p:val>
                                            <p:strVal val="1+#ppt_w/2"/>
                                          </p:val>
                                        </p:tav>
                                        <p:tav tm="100000">
                                          <p:val>
                                            <p:strVal val="#ppt_x"/>
                                          </p:val>
                                        </p:tav>
                                      </p:tavLst>
                                    </p:anim>
                                    <p:anim calcmode="lin" valueType="num">
                                      <p:cBhvr additive="base">
                                        <p:cTn id="23" dur="500" fill="hold"/>
                                        <p:tgtEl>
                                          <p:spTgt spid="13316"/>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3316"/>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childTnLst>
                                </p:cTn>
                              </p:par>
                            </p:childTnLst>
                          </p:cTn>
                        </p:par>
                        <p:par>
                          <p:cTn id="32" fill="hold">
                            <p:stCondLst>
                              <p:cond delay="0"/>
                            </p:stCondLst>
                            <p:childTnLst>
                              <p:par>
                                <p:cTn id="33" presetID="26" presetClass="emph" presetSubtype="0" repeatCount="5000" fill="hold" nodeType="afterEffect">
                                  <p:stCondLst>
                                    <p:cond delay="0"/>
                                  </p:stCondLst>
                                  <p:childTnLst>
                                    <p:animEffect transition="out" filter="fade">
                                      <p:cBhvr>
                                        <p:cTn id="34" dur="500" tmFilter="0, 0; .2, .5; .8, .5; 1, 0"/>
                                        <p:tgtEl>
                                          <p:spTgt spid="13314"/>
                                        </p:tgtEl>
                                      </p:cBhvr>
                                    </p:animEffect>
                                    <p:animScale>
                                      <p:cBhvr>
                                        <p:cTn id="35" dur="250" autoRev="1" fill="hold"/>
                                        <p:tgtEl>
                                          <p:spTgt spid="13314"/>
                                        </p:tgtEl>
                                      </p:cBhvr>
                                      <p:by x="105000" y="105000"/>
                                    </p:animScale>
                                  </p:childTnLst>
                                  <p:subTnLst>
                                    <p:set>
                                      <p:cBhvr override="childStyle">
                                        <p:cTn dur="1" fill="hold" display="0" masterRel="nextClick" afterEffect="1"/>
                                        <p:tgtEl>
                                          <p:spTgt spid="13314"/>
                                        </p:tgtEl>
                                        <p:attrNameLst>
                                          <p:attrName>style.visibility</p:attrName>
                                        </p:attrNameLst>
                                      </p:cBhvr>
                                      <p:to>
                                        <p:strVal val="hidden"/>
                                      </p:to>
                                    </p:set>
                                  </p:sub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8321C253-1806-4254-AE23-2F83547673AD}"/>
              </a:ext>
            </a:extLst>
          </p:cNvPr>
          <p:cNvSpPr>
            <a:spLocks noGrp="1"/>
          </p:cNvSpPr>
          <p:nvPr>
            <p:ph type="title"/>
          </p:nvPr>
        </p:nvSpPr>
        <p:spPr>
          <a:xfrm>
            <a:off x="942340" y="149225"/>
            <a:ext cx="10515600" cy="1460500"/>
          </a:xfrm>
        </p:spPr>
        <p:txBody>
          <a:bodyPr/>
          <a:lstStyle/>
          <a:p>
            <a:pPr algn="ctr"/>
            <a:r>
              <a:rPr lang="he-IL" u="sng" dirty="0">
                <a:solidFill>
                  <a:srgbClr val="00FF00"/>
                </a:solidFill>
                <a:effectLst>
                  <a:outerShdw blurRad="38100" dist="19050" dir="2700000" algn="tl">
                    <a:schemeClr val="dk1">
                      <a:alpha val="40000"/>
                    </a:schemeClr>
                  </a:outerShdw>
                </a:effectLst>
              </a:rPr>
              <a:t>דרכים לצמצום הפגיעה באיכות הסביבה</a:t>
            </a:r>
            <a:endParaRPr lang="he-IL" dirty="0">
              <a:solidFill>
                <a:srgbClr val="00FF00"/>
              </a:solidFill>
            </a:endParaRPr>
          </a:p>
        </p:txBody>
      </p:sp>
      <p:sp>
        <p:nvSpPr>
          <p:cNvPr id="3" name="מציין מיקום תוכן 2">
            <a:extLst>
              <a:ext uri="{FF2B5EF4-FFF2-40B4-BE49-F238E27FC236}">
                <a16:creationId xmlns:a16="http://schemas.microsoft.com/office/drawing/2014/main" xmlns="" id="{342BECD1-51CE-44B8-A921-E29624892044}"/>
              </a:ext>
            </a:extLst>
          </p:cNvPr>
          <p:cNvSpPr>
            <a:spLocks noGrp="1"/>
          </p:cNvSpPr>
          <p:nvPr>
            <p:ph idx="1"/>
          </p:nvPr>
        </p:nvSpPr>
        <p:spPr>
          <a:xfrm>
            <a:off x="584200" y="1419224"/>
            <a:ext cx="11231880" cy="4714875"/>
          </a:xfrm>
        </p:spPr>
        <p:txBody>
          <a:bodyPr>
            <a:normAutofit fontScale="92500" lnSpcReduction="10000"/>
          </a:bodyPr>
          <a:lstStyle/>
          <a:p>
            <a:pPr marL="514350" indent="-514350">
              <a:lnSpc>
                <a:spcPct val="150000"/>
              </a:lnSpc>
              <a:buFont typeface="+mj-lt"/>
              <a:buAutoNum type="arabicPeriod"/>
            </a:pPr>
            <a:r>
              <a:rPr lang="he-IL" dirty="0">
                <a:solidFill>
                  <a:schemeClr val="bg1"/>
                </a:solidFill>
                <a:effectLst>
                  <a:outerShdw blurRad="38100" dist="19050" dir="2700000" algn="tl">
                    <a:schemeClr val="dk1">
                      <a:alpha val="40000"/>
                    </a:schemeClr>
                  </a:outerShdw>
                </a:effectLst>
              </a:rPr>
              <a:t>זיבול </a:t>
            </a:r>
            <a:r>
              <a:rPr lang="he-IL" dirty="0">
                <a:effectLst>
                  <a:outerShdw blurRad="38100" dist="19050" dir="2700000" algn="tl">
                    <a:schemeClr val="dk1">
                      <a:alpha val="40000"/>
                    </a:schemeClr>
                  </a:outerShdw>
                </a:effectLst>
              </a:rPr>
              <a:t>– שימוש בהפרשות בעלי חיים או בשאריות תוצרת חקלאית לדישון וזיבול.</a:t>
            </a:r>
            <a:endParaRPr lang="en-US" dirty="0"/>
          </a:p>
          <a:p>
            <a:pPr marL="514350" indent="-514350">
              <a:lnSpc>
                <a:spcPct val="150000"/>
              </a:lnSpc>
              <a:buFont typeface="+mj-lt"/>
              <a:buAutoNum type="arabicPeriod"/>
            </a:pPr>
            <a:r>
              <a:rPr lang="he-IL" dirty="0">
                <a:solidFill>
                  <a:schemeClr val="bg1"/>
                </a:solidFill>
                <a:effectLst>
                  <a:outerShdw blurRad="38100" dist="19050" dir="2700000" algn="tl">
                    <a:schemeClr val="dk1">
                      <a:alpha val="40000"/>
                    </a:schemeClr>
                  </a:outerShdw>
                </a:effectLst>
              </a:rPr>
              <a:t>ניקוז</a:t>
            </a:r>
            <a:r>
              <a:rPr lang="he-IL" dirty="0">
                <a:effectLst>
                  <a:outerShdw blurRad="38100" dist="19050" dir="2700000" algn="tl">
                    <a:schemeClr val="dk1">
                      <a:alpha val="40000"/>
                    </a:schemeClr>
                  </a:outerShdw>
                </a:effectLst>
              </a:rPr>
              <a:t> – בניית מערכות ביוב וניקוז במשק כדי למנוע חדירה למי תהום.</a:t>
            </a:r>
            <a:endParaRPr lang="en-US" dirty="0"/>
          </a:p>
          <a:p>
            <a:pPr marL="514350" indent="-514350">
              <a:lnSpc>
                <a:spcPct val="150000"/>
              </a:lnSpc>
              <a:buFont typeface="+mj-lt"/>
              <a:buAutoNum type="arabicPeriod"/>
            </a:pPr>
            <a:r>
              <a:rPr lang="he-IL" dirty="0">
                <a:solidFill>
                  <a:schemeClr val="bg1"/>
                </a:solidFill>
                <a:effectLst>
                  <a:outerShdw blurRad="38100" dist="19050" dir="2700000" algn="tl">
                    <a:schemeClr val="dk1">
                      <a:alpha val="40000"/>
                    </a:schemeClr>
                  </a:outerShdw>
                </a:effectLst>
              </a:rPr>
              <a:t>פיקוח</a:t>
            </a:r>
            <a:r>
              <a:rPr lang="he-IL" dirty="0">
                <a:effectLst>
                  <a:outerShdw blurRad="38100" dist="19050" dir="2700000" algn="tl">
                    <a:schemeClr val="dk1">
                      <a:alpha val="40000"/>
                    </a:schemeClr>
                  </a:outerShdw>
                </a:effectLst>
              </a:rPr>
              <a:t> - שימוש מבוקר בתרופות, הורמונים וזרזי גידול. </a:t>
            </a:r>
            <a:endParaRPr lang="en-US" dirty="0"/>
          </a:p>
          <a:p>
            <a:pPr marL="514350" indent="-514350">
              <a:lnSpc>
                <a:spcPct val="150000"/>
              </a:lnSpc>
              <a:buFont typeface="+mj-lt"/>
              <a:buAutoNum type="arabicPeriod"/>
            </a:pPr>
            <a:r>
              <a:rPr lang="he-IL" dirty="0">
                <a:solidFill>
                  <a:schemeClr val="bg1"/>
                </a:solidFill>
                <a:effectLst>
                  <a:outerShdw blurRad="38100" dist="19050" dir="2700000" algn="tl">
                    <a:schemeClr val="dk1">
                      <a:alpha val="40000"/>
                    </a:schemeClr>
                  </a:outerShdw>
                </a:effectLst>
              </a:rPr>
              <a:t>הזנה</a:t>
            </a:r>
            <a:r>
              <a:rPr lang="he-IL" dirty="0">
                <a:effectLst>
                  <a:outerShdw blurRad="38100" dist="19050" dir="2700000" algn="tl">
                    <a:schemeClr val="dk1">
                      <a:alpha val="40000"/>
                    </a:schemeClr>
                  </a:outerShdw>
                </a:effectLst>
              </a:rPr>
              <a:t> – שימוש בזבל עופות להזנה של מעלי גירה, או בפסולת מתעשיית המזון להזנת בעלי חיים.</a:t>
            </a:r>
            <a:endParaRPr lang="en-US" dirty="0"/>
          </a:p>
          <a:p>
            <a:pPr marL="514350" indent="-514350">
              <a:lnSpc>
                <a:spcPct val="150000"/>
              </a:lnSpc>
              <a:buFont typeface="+mj-lt"/>
              <a:buAutoNum type="arabicPeriod"/>
            </a:pPr>
            <a:r>
              <a:rPr lang="he-IL" dirty="0">
                <a:solidFill>
                  <a:schemeClr val="bg1"/>
                </a:solidFill>
                <a:effectLst>
                  <a:outerShdw blurRad="38100" dist="19050" dir="2700000" algn="tl">
                    <a:schemeClr val="dk1">
                      <a:alpha val="40000"/>
                    </a:schemeClr>
                  </a:outerShdw>
                </a:effectLst>
              </a:rPr>
              <a:t>הרחקה ממרכזי התיישבות </a:t>
            </a:r>
            <a:r>
              <a:rPr lang="he-IL" dirty="0">
                <a:effectLst>
                  <a:outerShdw blurRad="38100" dist="19050" dir="2700000" algn="tl">
                    <a:schemeClr val="dk1">
                      <a:alpha val="40000"/>
                    </a:schemeClr>
                  </a:outerShdw>
                </a:effectLst>
              </a:rPr>
              <a:t>- בניית מבני בעלי חיים במקום רחוק ממגורי אדם תוך התחשבות ברוחות ובטופוגרפיה (מבנה השטח).</a:t>
            </a:r>
            <a:endParaRPr lang="he-IL" dirty="0"/>
          </a:p>
        </p:txBody>
      </p:sp>
    </p:spTree>
    <p:extLst>
      <p:ext uri="{BB962C8B-B14F-4D97-AF65-F5344CB8AC3E}">
        <p14:creationId xmlns:p14="http://schemas.microsoft.com/office/powerpoint/2010/main" val="2389764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AC4F5BDA-FB21-46F9-99A9-9BF612402BDB}"/>
              </a:ext>
            </a:extLst>
          </p:cNvPr>
          <p:cNvSpPr>
            <a:spLocks noGrp="1"/>
          </p:cNvSpPr>
          <p:nvPr>
            <p:ph type="title"/>
          </p:nvPr>
        </p:nvSpPr>
        <p:spPr/>
        <p:txBody>
          <a:bodyPr/>
          <a:lstStyle/>
          <a:p>
            <a:pPr algn="ctr"/>
            <a:r>
              <a:rPr lang="he-IL" b="1" u="sng" dirty="0">
                <a:effectLst>
                  <a:outerShdw blurRad="38100" dist="19050" dir="2700000" algn="tl">
                    <a:schemeClr val="dk1">
                      <a:alpha val="40000"/>
                    </a:schemeClr>
                  </a:outerShdw>
                </a:effectLst>
              </a:rPr>
              <a:t>זיהומים הסביבה בענף הכלבנות:</a:t>
            </a:r>
            <a:r>
              <a:rPr lang="en-US" dirty="0"/>
              <a:t/>
            </a:r>
            <a:br>
              <a:rPr lang="en-US" dirty="0"/>
            </a:br>
            <a:endParaRPr lang="he-IL" dirty="0"/>
          </a:p>
        </p:txBody>
      </p:sp>
      <p:sp>
        <p:nvSpPr>
          <p:cNvPr id="3" name="מציין מיקום תוכן 2">
            <a:extLst>
              <a:ext uri="{FF2B5EF4-FFF2-40B4-BE49-F238E27FC236}">
                <a16:creationId xmlns:a16="http://schemas.microsoft.com/office/drawing/2014/main" xmlns="" id="{E22D5E55-9BEF-4980-8117-F680E767F98D}"/>
              </a:ext>
            </a:extLst>
          </p:cNvPr>
          <p:cNvSpPr>
            <a:spLocks noGrp="1"/>
          </p:cNvSpPr>
          <p:nvPr>
            <p:ph idx="1"/>
          </p:nvPr>
        </p:nvSpPr>
        <p:spPr/>
        <p:txBody>
          <a:bodyPr/>
          <a:lstStyle/>
          <a:p>
            <a:pPr marL="514350" lvl="0" indent="-514350">
              <a:lnSpc>
                <a:spcPct val="150000"/>
              </a:lnSpc>
              <a:buFont typeface="+mj-lt"/>
              <a:buAutoNum type="arabicPeriod"/>
            </a:pPr>
            <a:r>
              <a:rPr lang="he-IL" sz="3600" b="1" dirty="0">
                <a:solidFill>
                  <a:schemeClr val="bg1"/>
                </a:solidFill>
                <a:effectLst>
                  <a:outerShdw blurRad="38100" dist="19050" dir="2700000" algn="tl">
                    <a:schemeClr val="dk1">
                      <a:alpha val="40000"/>
                    </a:schemeClr>
                  </a:outerShdw>
                </a:effectLst>
              </a:rPr>
              <a:t>צואה-</a:t>
            </a:r>
            <a:r>
              <a:rPr lang="he-IL" sz="3600" b="1" dirty="0">
                <a:effectLst>
                  <a:outerShdw blurRad="38100" dist="19050" dir="2700000" algn="tl">
                    <a:schemeClr val="dk1">
                      <a:alpha val="40000"/>
                    </a:schemeClr>
                  </a:outerShdw>
                </a:effectLst>
              </a:rPr>
              <a:t> ריח והפצת מחלות</a:t>
            </a:r>
            <a:endParaRPr lang="en-US" sz="3600" b="1" dirty="0"/>
          </a:p>
          <a:p>
            <a:pPr marL="514350" lvl="0" indent="-514350">
              <a:lnSpc>
                <a:spcPct val="150000"/>
              </a:lnSpc>
              <a:buFont typeface="+mj-lt"/>
              <a:buAutoNum type="arabicPeriod"/>
            </a:pPr>
            <a:r>
              <a:rPr lang="he-IL" sz="3600" b="1" dirty="0">
                <a:solidFill>
                  <a:schemeClr val="bg1"/>
                </a:solidFill>
                <a:effectLst>
                  <a:outerShdw blurRad="38100" dist="19050" dir="2700000" algn="tl">
                    <a:schemeClr val="dk1">
                      <a:alpha val="40000"/>
                    </a:schemeClr>
                  </a:outerShdw>
                </a:effectLst>
              </a:rPr>
              <a:t>שתן-</a:t>
            </a:r>
            <a:r>
              <a:rPr lang="he-IL" sz="3600" b="1" dirty="0">
                <a:effectLst>
                  <a:outerShdw blurRad="38100" dist="19050" dir="2700000" algn="tl">
                    <a:schemeClr val="dk1">
                      <a:alpha val="40000"/>
                    </a:schemeClr>
                  </a:outerShdw>
                </a:effectLst>
              </a:rPr>
              <a:t> ריח</a:t>
            </a:r>
            <a:endParaRPr lang="en-US" sz="3600" b="1" dirty="0"/>
          </a:p>
          <a:p>
            <a:pPr marL="514350" lvl="0" indent="-514350">
              <a:lnSpc>
                <a:spcPct val="150000"/>
              </a:lnSpc>
              <a:buFont typeface="+mj-lt"/>
              <a:buAutoNum type="arabicPeriod"/>
            </a:pPr>
            <a:r>
              <a:rPr lang="he-IL" sz="3600" b="1" dirty="0">
                <a:solidFill>
                  <a:schemeClr val="bg1"/>
                </a:solidFill>
                <a:effectLst>
                  <a:outerShdw blurRad="38100" dist="19050" dir="2700000" algn="tl">
                    <a:schemeClr val="dk1">
                      <a:alpha val="40000"/>
                    </a:schemeClr>
                  </a:outerShdw>
                </a:effectLst>
              </a:rPr>
              <a:t>חומרי</a:t>
            </a:r>
            <a:r>
              <a:rPr lang="he-IL" sz="3600" b="1" dirty="0">
                <a:effectLst>
                  <a:outerShdw blurRad="38100" dist="19050" dir="2700000" algn="tl">
                    <a:schemeClr val="dk1">
                      <a:alpha val="40000"/>
                    </a:schemeClr>
                  </a:outerShdw>
                </a:effectLst>
              </a:rPr>
              <a:t> </a:t>
            </a:r>
            <a:r>
              <a:rPr lang="he-IL" sz="3600" b="1" dirty="0">
                <a:solidFill>
                  <a:schemeClr val="bg1"/>
                </a:solidFill>
                <a:effectLst>
                  <a:outerShdw blurRad="38100" dist="19050" dir="2700000" algn="tl">
                    <a:schemeClr val="dk1">
                      <a:alpha val="40000"/>
                    </a:schemeClr>
                  </a:outerShdw>
                </a:effectLst>
              </a:rPr>
              <a:t>ניקוי-</a:t>
            </a:r>
            <a:r>
              <a:rPr lang="he-IL" sz="3600" b="1" dirty="0">
                <a:effectLst>
                  <a:outerShdw blurRad="38100" dist="19050" dir="2700000" algn="tl">
                    <a:schemeClr val="dk1">
                      <a:alpha val="40000"/>
                    </a:schemeClr>
                  </a:outerShdw>
                </a:effectLst>
              </a:rPr>
              <a:t> זיהום מי תהום</a:t>
            </a:r>
            <a:endParaRPr lang="en-US" sz="3600" b="1" dirty="0"/>
          </a:p>
          <a:p>
            <a:pPr marL="514350" lvl="0" indent="-514350">
              <a:lnSpc>
                <a:spcPct val="150000"/>
              </a:lnSpc>
              <a:buFont typeface="+mj-lt"/>
              <a:buAutoNum type="arabicPeriod"/>
            </a:pPr>
            <a:r>
              <a:rPr lang="he-IL" sz="3600" b="1" dirty="0">
                <a:solidFill>
                  <a:schemeClr val="bg1"/>
                </a:solidFill>
                <a:effectLst>
                  <a:outerShdw blurRad="38100" dist="19050" dir="2700000" algn="tl">
                    <a:schemeClr val="dk1">
                      <a:alpha val="40000"/>
                    </a:schemeClr>
                  </a:outerShdw>
                </a:effectLst>
              </a:rPr>
              <a:t>נביחות-</a:t>
            </a:r>
            <a:r>
              <a:rPr lang="he-IL" sz="3600" b="1" dirty="0">
                <a:effectLst>
                  <a:outerShdw blurRad="38100" dist="19050" dir="2700000" algn="tl">
                    <a:schemeClr val="dk1">
                      <a:alpha val="40000"/>
                    </a:schemeClr>
                  </a:outerShdw>
                </a:effectLst>
              </a:rPr>
              <a:t> רעש לסביבה.</a:t>
            </a:r>
            <a:endParaRPr lang="en-US" sz="3600" b="1" dirty="0"/>
          </a:p>
          <a:p>
            <a:endParaRPr lang="he-IL" dirty="0"/>
          </a:p>
        </p:txBody>
      </p:sp>
      <p:pic>
        <p:nvPicPr>
          <p:cNvPr id="14338" name="Picture 2" descr="×ª××¦××ª ×ª××× × ×¢×××¨ âªdog cleaningâ¬â">
            <a:extLst>
              <a:ext uri="{FF2B5EF4-FFF2-40B4-BE49-F238E27FC236}">
                <a16:creationId xmlns:a16="http://schemas.microsoft.com/office/drawing/2014/main" xmlns="" id="{BEEDAC7B-792A-4FDF-9390-093A92C2B4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672556"/>
            <a:ext cx="3810000" cy="2657475"/>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ª××¦××ª ×ª××× × ×¢×××¨ âªdog cleaning sprayâ¬â">
            <a:extLst>
              <a:ext uri="{FF2B5EF4-FFF2-40B4-BE49-F238E27FC236}">
                <a16:creationId xmlns:a16="http://schemas.microsoft.com/office/drawing/2014/main" xmlns="" id="{4FB58B97-496B-4F12-9220-0D7633B2F033}"/>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14312" y="3925093"/>
            <a:ext cx="5057775" cy="2809875"/>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ª××¦××ª ×ª××× × ×¢×××¨ âªdog peeingâ¬â">
            <a:extLst>
              <a:ext uri="{FF2B5EF4-FFF2-40B4-BE49-F238E27FC236}">
                <a16:creationId xmlns:a16="http://schemas.microsoft.com/office/drawing/2014/main" xmlns="" id="{9B4722A8-5365-4ABD-84EC-0B222C5288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3479" y="90252"/>
            <a:ext cx="4627563" cy="4314931"/>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ª××¦××ª ×ª××× × ×¢×××¨ âªdog barkâ¬â">
            <a:extLst>
              <a:ext uri="{FF2B5EF4-FFF2-40B4-BE49-F238E27FC236}">
                <a16:creationId xmlns:a16="http://schemas.microsoft.com/office/drawing/2014/main" xmlns="" id="{8D863D1A-B3B4-43EE-921B-81928B57F2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15700" y="1"/>
            <a:ext cx="2228289" cy="2050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1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nodeType="afterEffect">
                                  <p:stCondLst>
                                    <p:cond delay="0"/>
                                  </p:stCondLst>
                                  <p:childTnLst>
                                    <p:set>
                                      <p:cBhvr>
                                        <p:cTn id="9" dur="1" fill="hold">
                                          <p:stCondLst>
                                            <p:cond delay="0"/>
                                          </p:stCondLst>
                                        </p:cTn>
                                        <p:tgtEl>
                                          <p:spTgt spid="14338"/>
                                        </p:tgtEl>
                                        <p:attrNameLst>
                                          <p:attrName>style.visibility</p:attrName>
                                        </p:attrNameLst>
                                      </p:cBhvr>
                                      <p:to>
                                        <p:strVal val="visible"/>
                                      </p:to>
                                    </p:set>
                                    <p:animEffect transition="in" filter="wipe(right)">
                                      <p:cBhvr>
                                        <p:cTn id="10" dur="3000"/>
                                        <p:tgtEl>
                                          <p:spTgt spid="14338"/>
                                        </p:tgtEl>
                                      </p:cBhvr>
                                    </p:animEffect>
                                  </p:childTnLst>
                                  <p:subTnLst>
                                    <p:set>
                                      <p:cBhvr override="childStyle">
                                        <p:cTn dur="1" fill="hold" display="0" masterRel="nextClick" afterEffect="1"/>
                                        <p:tgtEl>
                                          <p:spTgt spid="1433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6" presetClass="entr" presetSubtype="42" fill="hold" nodeType="withEffect">
                                  <p:stCondLst>
                                    <p:cond delay="0"/>
                                  </p:stCondLst>
                                  <p:childTnLst>
                                    <p:set>
                                      <p:cBhvr>
                                        <p:cTn id="16" dur="1" fill="hold">
                                          <p:stCondLst>
                                            <p:cond delay="0"/>
                                          </p:stCondLst>
                                        </p:cTn>
                                        <p:tgtEl>
                                          <p:spTgt spid="14342"/>
                                        </p:tgtEl>
                                        <p:attrNameLst>
                                          <p:attrName>style.visibility</p:attrName>
                                        </p:attrNameLst>
                                      </p:cBhvr>
                                      <p:to>
                                        <p:strVal val="visible"/>
                                      </p:to>
                                    </p:set>
                                    <p:animEffect transition="in" filter="barn(outHorizontal)">
                                      <p:cBhvr>
                                        <p:cTn id="17" dur="500"/>
                                        <p:tgtEl>
                                          <p:spTgt spid="14342"/>
                                        </p:tgtEl>
                                      </p:cBhvr>
                                    </p:animEffect>
                                  </p:childTnLst>
                                  <p:subTnLst>
                                    <p:set>
                                      <p:cBhvr override="childStyle">
                                        <p:cTn dur="1" fill="hold" display="0" masterRel="nextClick" afterEffect="1"/>
                                        <p:tgtEl>
                                          <p:spTgt spid="14342"/>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0"/>
                                  </p:stCondLst>
                                  <p:childTnLst>
                                    <p:set>
                                      <p:cBhvr>
                                        <p:cTn id="24" dur="1" fill="hold">
                                          <p:stCondLst>
                                            <p:cond delay="0"/>
                                          </p:stCondLst>
                                        </p:cTn>
                                        <p:tgtEl>
                                          <p:spTgt spid="14340"/>
                                        </p:tgtEl>
                                        <p:attrNameLst>
                                          <p:attrName>style.visibility</p:attrName>
                                        </p:attrNameLst>
                                      </p:cBhvr>
                                      <p:to>
                                        <p:strVal val="visible"/>
                                      </p:to>
                                    </p:set>
                                  </p:childTnLst>
                                  <p:subTnLst>
                                    <p:set>
                                      <p:cBhvr override="childStyle">
                                        <p:cTn dur="1" fill="hold" display="0" masterRel="nextClick" afterEffect="1"/>
                                        <p:tgtEl>
                                          <p:spTgt spid="14340"/>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par>
                                <p:cTn id="29" presetID="31" presetClass="entr" presetSubtype="0" fill="hold" nodeType="withEffect">
                                  <p:stCondLst>
                                    <p:cond delay="0"/>
                                  </p:stCondLst>
                                  <p:childTnLst>
                                    <p:set>
                                      <p:cBhvr>
                                        <p:cTn id="30" dur="1" fill="hold">
                                          <p:stCondLst>
                                            <p:cond delay="0"/>
                                          </p:stCondLst>
                                        </p:cTn>
                                        <p:tgtEl>
                                          <p:spTgt spid="14346"/>
                                        </p:tgtEl>
                                        <p:attrNameLst>
                                          <p:attrName>style.visibility</p:attrName>
                                        </p:attrNameLst>
                                      </p:cBhvr>
                                      <p:to>
                                        <p:strVal val="visible"/>
                                      </p:to>
                                    </p:set>
                                    <p:anim calcmode="lin" valueType="num">
                                      <p:cBhvr>
                                        <p:cTn id="31" dur="1000" fill="hold"/>
                                        <p:tgtEl>
                                          <p:spTgt spid="14346"/>
                                        </p:tgtEl>
                                        <p:attrNameLst>
                                          <p:attrName>ppt_w</p:attrName>
                                        </p:attrNameLst>
                                      </p:cBhvr>
                                      <p:tavLst>
                                        <p:tav tm="0">
                                          <p:val>
                                            <p:fltVal val="0"/>
                                          </p:val>
                                        </p:tav>
                                        <p:tav tm="100000">
                                          <p:val>
                                            <p:strVal val="#ppt_w"/>
                                          </p:val>
                                        </p:tav>
                                      </p:tavLst>
                                    </p:anim>
                                    <p:anim calcmode="lin" valueType="num">
                                      <p:cBhvr>
                                        <p:cTn id="32" dur="1000" fill="hold"/>
                                        <p:tgtEl>
                                          <p:spTgt spid="14346"/>
                                        </p:tgtEl>
                                        <p:attrNameLst>
                                          <p:attrName>ppt_h</p:attrName>
                                        </p:attrNameLst>
                                      </p:cBhvr>
                                      <p:tavLst>
                                        <p:tav tm="0">
                                          <p:val>
                                            <p:fltVal val="0"/>
                                          </p:val>
                                        </p:tav>
                                        <p:tav tm="100000">
                                          <p:val>
                                            <p:strVal val="#ppt_h"/>
                                          </p:val>
                                        </p:tav>
                                      </p:tavLst>
                                    </p:anim>
                                    <p:anim calcmode="lin" valueType="num">
                                      <p:cBhvr>
                                        <p:cTn id="33" dur="1000" fill="hold"/>
                                        <p:tgtEl>
                                          <p:spTgt spid="14346"/>
                                        </p:tgtEl>
                                        <p:attrNameLst>
                                          <p:attrName>style.rotation</p:attrName>
                                        </p:attrNameLst>
                                      </p:cBhvr>
                                      <p:tavLst>
                                        <p:tav tm="0">
                                          <p:val>
                                            <p:fltVal val="90"/>
                                          </p:val>
                                        </p:tav>
                                        <p:tav tm="100000">
                                          <p:val>
                                            <p:fltVal val="0"/>
                                          </p:val>
                                        </p:tav>
                                      </p:tavLst>
                                    </p:anim>
                                    <p:animEffect transition="in" filter="fade">
                                      <p:cBhvr>
                                        <p:cTn id="34" dur="10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ª××¦××ª ×ª××× × ×¢×××¨ âªdog shieldâ¬â">
            <a:extLst>
              <a:ext uri="{FF2B5EF4-FFF2-40B4-BE49-F238E27FC236}">
                <a16:creationId xmlns:a16="http://schemas.microsoft.com/office/drawing/2014/main" xmlns="" id="{061C9C36-C880-4B46-B7A4-F49EE679AB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22" y="444500"/>
            <a:ext cx="3559016" cy="6057900"/>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a:extLst>
              <a:ext uri="{FF2B5EF4-FFF2-40B4-BE49-F238E27FC236}">
                <a16:creationId xmlns:a16="http://schemas.microsoft.com/office/drawing/2014/main" xmlns="" id="{A165B329-9912-4CFC-8CE8-535499B3C5DE}"/>
              </a:ext>
            </a:extLst>
          </p:cNvPr>
          <p:cNvSpPr>
            <a:spLocks noGrp="1"/>
          </p:cNvSpPr>
          <p:nvPr>
            <p:ph type="title"/>
          </p:nvPr>
        </p:nvSpPr>
        <p:spPr>
          <a:xfrm>
            <a:off x="838200" y="0"/>
            <a:ext cx="10515600" cy="1325563"/>
          </a:xfrm>
        </p:spPr>
        <p:txBody>
          <a:bodyPr>
            <a:noAutofit/>
          </a:bodyPr>
          <a:lstStyle/>
          <a:p>
            <a:pPr algn="ctr"/>
            <a:r>
              <a:rPr lang="he-IL" sz="7200" b="1" u="sng" dirty="0">
                <a:solidFill>
                  <a:srgbClr val="00FF00"/>
                </a:solidFill>
                <a:effectLst>
                  <a:outerShdw blurRad="38100" dist="19050" dir="2700000" algn="tl">
                    <a:schemeClr val="dk1">
                      <a:alpha val="40000"/>
                    </a:schemeClr>
                  </a:outerShdw>
                </a:effectLst>
              </a:rPr>
              <a:t>דרכי מניעה</a:t>
            </a:r>
            <a:endParaRPr lang="he-IL" sz="7200" dirty="0">
              <a:solidFill>
                <a:srgbClr val="00FF00"/>
              </a:solidFill>
            </a:endParaRPr>
          </a:p>
        </p:txBody>
      </p:sp>
      <p:sp>
        <p:nvSpPr>
          <p:cNvPr id="3" name="מציין מיקום תוכן 2">
            <a:extLst>
              <a:ext uri="{FF2B5EF4-FFF2-40B4-BE49-F238E27FC236}">
                <a16:creationId xmlns:a16="http://schemas.microsoft.com/office/drawing/2014/main" xmlns="" id="{5BB72DF3-BAF3-44B3-8B31-98BF4641B3D6}"/>
              </a:ext>
            </a:extLst>
          </p:cNvPr>
          <p:cNvSpPr>
            <a:spLocks noGrp="1"/>
          </p:cNvSpPr>
          <p:nvPr>
            <p:ph idx="1"/>
          </p:nvPr>
        </p:nvSpPr>
        <p:spPr>
          <a:xfrm>
            <a:off x="304800" y="1325563"/>
            <a:ext cx="11049000" cy="5176837"/>
          </a:xfrm>
        </p:spPr>
        <p:txBody>
          <a:bodyPr>
            <a:normAutofit fontScale="92500"/>
          </a:bodyPr>
          <a:lstStyle/>
          <a:p>
            <a:pPr marL="514350" lvl="0" indent="-514350">
              <a:lnSpc>
                <a:spcPct val="150000"/>
              </a:lnSpc>
              <a:buFont typeface="+mj-lt"/>
              <a:buAutoNum type="arabicPeriod"/>
            </a:pPr>
            <a:r>
              <a:rPr lang="he-IL" sz="4000" b="1" dirty="0">
                <a:solidFill>
                  <a:srgbClr val="00FF00"/>
                </a:solidFill>
                <a:effectLst>
                  <a:outerShdw blurRad="38100" dist="38100" dir="2700000" algn="tl">
                    <a:srgbClr val="000000">
                      <a:alpha val="43137"/>
                    </a:srgbClr>
                  </a:outerShdw>
                </a:effectLst>
              </a:rPr>
              <a:t>איסוף צואה באופן תדיר</a:t>
            </a:r>
            <a:endParaRPr lang="en-US" sz="4000" b="1" dirty="0">
              <a:solidFill>
                <a:srgbClr val="00FF00"/>
              </a:solidFill>
              <a:effectLst>
                <a:outerShdw blurRad="38100" dist="38100" dir="2700000" algn="tl">
                  <a:srgbClr val="000000">
                    <a:alpha val="43137"/>
                  </a:srgbClr>
                </a:outerShdw>
              </a:effectLst>
            </a:endParaRPr>
          </a:p>
          <a:p>
            <a:pPr marL="514350" lvl="0" indent="-514350">
              <a:lnSpc>
                <a:spcPct val="150000"/>
              </a:lnSpc>
              <a:buFont typeface="+mj-lt"/>
              <a:buAutoNum type="arabicPeriod"/>
            </a:pPr>
            <a:r>
              <a:rPr lang="he-IL" sz="4000" b="1" dirty="0">
                <a:solidFill>
                  <a:srgbClr val="00FF00"/>
                </a:solidFill>
                <a:effectLst>
                  <a:outerShdw blurRad="38100" dist="38100" dir="2700000" algn="tl">
                    <a:srgbClr val="000000">
                      <a:alpha val="43137"/>
                    </a:srgbClr>
                  </a:outerShdw>
                </a:effectLst>
              </a:rPr>
              <a:t>שימוש בשבבי עץ או חומר סופג אחר וניקיון בחומרים שאינם פוגעים בסביבה.</a:t>
            </a:r>
            <a:endParaRPr lang="en-US" sz="4000" b="1" dirty="0">
              <a:solidFill>
                <a:srgbClr val="00FF00"/>
              </a:solidFill>
              <a:effectLst>
                <a:outerShdw blurRad="38100" dist="38100" dir="2700000" algn="tl">
                  <a:srgbClr val="000000">
                    <a:alpha val="43137"/>
                  </a:srgbClr>
                </a:outerShdw>
              </a:effectLst>
            </a:endParaRPr>
          </a:p>
          <a:p>
            <a:pPr marL="514350" lvl="0" indent="-514350">
              <a:lnSpc>
                <a:spcPct val="150000"/>
              </a:lnSpc>
              <a:buFont typeface="+mj-lt"/>
              <a:buAutoNum type="arabicPeriod"/>
            </a:pPr>
            <a:r>
              <a:rPr lang="he-IL" sz="4000" b="1" dirty="0">
                <a:solidFill>
                  <a:srgbClr val="00FF00"/>
                </a:solidFill>
                <a:effectLst>
                  <a:outerShdw blurRad="38100" dist="38100" dir="2700000" algn="tl">
                    <a:srgbClr val="000000">
                      <a:alpha val="43137"/>
                    </a:srgbClr>
                  </a:outerShdw>
                </a:effectLst>
              </a:rPr>
              <a:t>בנית מערכת ניקוז ומשטחים לא מחלחלים.</a:t>
            </a:r>
            <a:endParaRPr lang="en-US" sz="4000" b="1" dirty="0">
              <a:solidFill>
                <a:srgbClr val="00FF00"/>
              </a:solidFill>
              <a:effectLst>
                <a:outerShdw blurRad="38100" dist="38100" dir="2700000" algn="tl">
                  <a:srgbClr val="000000">
                    <a:alpha val="43137"/>
                  </a:srgbClr>
                </a:outerShdw>
              </a:effectLst>
            </a:endParaRPr>
          </a:p>
          <a:p>
            <a:pPr marL="514350" lvl="0" indent="-514350">
              <a:lnSpc>
                <a:spcPct val="150000"/>
              </a:lnSpc>
              <a:buFont typeface="+mj-lt"/>
              <a:buAutoNum type="arabicPeriod"/>
            </a:pPr>
            <a:r>
              <a:rPr lang="he-IL" sz="4000" b="1" dirty="0">
                <a:solidFill>
                  <a:srgbClr val="00FF00"/>
                </a:solidFill>
                <a:effectLst>
                  <a:outerShdw blurRad="38100" dist="38100" dir="2700000" algn="tl">
                    <a:srgbClr val="000000">
                      <a:alpha val="43137"/>
                    </a:srgbClr>
                  </a:outerShdw>
                </a:effectLst>
              </a:rPr>
              <a:t>התרחקות ממקומות מגורים, והקפדה על אילוף לשקט.</a:t>
            </a:r>
            <a:endParaRPr lang="en-US" sz="4000" b="1" dirty="0">
              <a:solidFill>
                <a:srgbClr val="00FF00"/>
              </a:solidFill>
              <a:effectLst>
                <a:outerShdw blurRad="38100" dist="38100" dir="2700000" algn="tl">
                  <a:srgbClr val="000000">
                    <a:alpha val="43137"/>
                  </a:srgbClr>
                </a:outerShdw>
              </a:effectLst>
            </a:endParaRPr>
          </a:p>
          <a:p>
            <a:endParaRPr lang="he-IL" dirty="0"/>
          </a:p>
        </p:txBody>
      </p:sp>
    </p:spTree>
    <p:extLst>
      <p:ext uri="{BB962C8B-B14F-4D97-AF65-F5344CB8AC3E}">
        <p14:creationId xmlns:p14="http://schemas.microsoft.com/office/powerpoint/2010/main" val="243809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06984234-D666-4F2F-B2C8-6A6334C8ACBB}"/>
              </a:ext>
            </a:extLst>
          </p:cNvPr>
          <p:cNvSpPr>
            <a:spLocks noGrp="1"/>
          </p:cNvSpPr>
          <p:nvPr>
            <p:ph type="title"/>
          </p:nvPr>
        </p:nvSpPr>
        <p:spPr/>
        <p:txBody>
          <a:bodyPr>
            <a:normAutofit/>
          </a:bodyPr>
          <a:lstStyle/>
          <a:p>
            <a:pPr algn="ctr"/>
            <a:r>
              <a:rPr lang="he-IL" sz="7200" b="1" dirty="0">
                <a:effectLst>
                  <a:outerShdw blurRad="38100" dist="38100" dir="2700000" algn="tl">
                    <a:srgbClr val="000000">
                      <a:alpha val="43137"/>
                    </a:srgbClr>
                  </a:outerShdw>
                </a:effectLst>
              </a:rPr>
              <a:t>ראיית חיות משק</a:t>
            </a:r>
          </a:p>
        </p:txBody>
      </p:sp>
      <p:pic>
        <p:nvPicPr>
          <p:cNvPr id="4" name="מציין מיקום תוכן 3" descr="×ª××¦××ª ×ª××× × ×¢×××¨ ××× × ××¢××">
            <a:extLst>
              <a:ext uri="{FF2B5EF4-FFF2-40B4-BE49-F238E27FC236}">
                <a16:creationId xmlns:a16="http://schemas.microsoft.com/office/drawing/2014/main" xmlns="" id="{BA78A6A6-9FD0-4134-AE4D-7A04EEC43C56}"/>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7100" y="1690688"/>
            <a:ext cx="6654800" cy="4976812"/>
          </a:xfrm>
          <a:prstGeom prst="rect">
            <a:avLst/>
          </a:prstGeom>
          <a:noFill/>
          <a:ln>
            <a:noFill/>
          </a:ln>
        </p:spPr>
      </p:pic>
    </p:spTree>
    <p:extLst>
      <p:ext uri="{BB962C8B-B14F-4D97-AF65-F5344CB8AC3E}">
        <p14:creationId xmlns:p14="http://schemas.microsoft.com/office/powerpoint/2010/main" val="2105642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A9860B4B-5D00-4C15-B3C7-9B7E4AA0EA95}"/>
              </a:ext>
            </a:extLst>
          </p:cNvPr>
          <p:cNvSpPr>
            <a:spLocks noGrp="1"/>
          </p:cNvSpPr>
          <p:nvPr>
            <p:ph type="title"/>
          </p:nvPr>
        </p:nvSpPr>
        <p:spPr/>
        <p:txBody>
          <a:bodyPr>
            <a:normAutofit/>
          </a:bodyPr>
          <a:lstStyle/>
          <a:p>
            <a:pPr algn="ctr"/>
            <a:r>
              <a:rPr lang="he-IL" sz="6000" b="1" dirty="0"/>
              <a:t>שדה ראיה בבעלי חיים </a:t>
            </a:r>
          </a:p>
        </p:txBody>
      </p:sp>
      <p:sp>
        <p:nvSpPr>
          <p:cNvPr id="3" name="מציין מיקום תוכן 2">
            <a:extLst>
              <a:ext uri="{FF2B5EF4-FFF2-40B4-BE49-F238E27FC236}">
                <a16:creationId xmlns:a16="http://schemas.microsoft.com/office/drawing/2014/main" xmlns="" id="{9877D75C-BB01-454C-B005-9A219227031D}"/>
              </a:ext>
            </a:extLst>
          </p:cNvPr>
          <p:cNvSpPr>
            <a:spLocks noGrp="1"/>
          </p:cNvSpPr>
          <p:nvPr>
            <p:ph idx="1"/>
          </p:nvPr>
        </p:nvSpPr>
        <p:spPr>
          <a:xfrm>
            <a:off x="838200" y="1466396"/>
            <a:ext cx="10515600" cy="4351338"/>
          </a:xfrm>
        </p:spPr>
        <p:txBody>
          <a:bodyPr/>
          <a:lstStyle/>
          <a:p>
            <a:pPr>
              <a:lnSpc>
                <a:spcPct val="150000"/>
              </a:lnSpc>
            </a:pPr>
            <a:r>
              <a:rPr lang="he-IL" b="1" dirty="0"/>
              <a:t>שדה הראיה של בעלי חיים מושפע מהמזון שאותו הם צורכים ומיקומם בשרשרת המזון (טורפים נטרפים)</a:t>
            </a:r>
            <a:endParaRPr lang="en-US" b="1" dirty="0"/>
          </a:p>
          <a:p>
            <a:pPr>
              <a:lnSpc>
                <a:spcPct val="150000"/>
              </a:lnSpc>
            </a:pPr>
            <a:r>
              <a:rPr lang="he-IL" b="1" dirty="0"/>
              <a:t>מיקום עיניהם של חיות נטרפות הוא </a:t>
            </a:r>
            <a:r>
              <a:rPr lang="he-IL" b="1" dirty="0" err="1"/>
              <a:t>בצידי</a:t>
            </a:r>
            <a:r>
              <a:rPr lang="he-IL" b="1" dirty="0"/>
              <a:t> הראש ויש להם יכולת לקבל תמונה נפרדת בכל עין (נקראת ראיה </a:t>
            </a:r>
            <a:r>
              <a:rPr lang="he-IL" b="1" dirty="0" err="1"/>
              <a:t>מונוקולרית</a:t>
            </a:r>
            <a:r>
              <a:rPr lang="he-IL" b="1" dirty="0"/>
              <a:t>) לאומתם טורפים מיקום עיניהם בקדמת האת דבר שמאפשר להם ראיה תלת ממדית והערכת מרחק לטרף.</a:t>
            </a:r>
            <a:endParaRPr lang="en-US" b="1" dirty="0"/>
          </a:p>
          <a:p>
            <a:endParaRPr lang="he-IL" dirty="0"/>
          </a:p>
        </p:txBody>
      </p:sp>
      <p:pic>
        <p:nvPicPr>
          <p:cNvPr id="3074" name="Picture 2" descr="×ª××¦××ª ×ª××× × ×¢×××¨ âªanimal vision filedâ¬â">
            <a:extLst>
              <a:ext uri="{FF2B5EF4-FFF2-40B4-BE49-F238E27FC236}">
                <a16:creationId xmlns:a16="http://schemas.microsoft.com/office/drawing/2014/main" xmlns="" id="{A74CDAA8-0217-448E-BC41-569CD359B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9304"/>
            <a:ext cx="5734050" cy="2838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179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21" presetClass="entr" presetSubtype="8"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wheel(8)">
                                      <p:cBhvr>
                                        <p:cTn id="13"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7F18AC9A-AC43-4E77-896A-BA2BB8A34D80}"/>
              </a:ext>
            </a:extLst>
          </p:cNvPr>
          <p:cNvSpPr>
            <a:spLocks noGrp="1"/>
          </p:cNvSpPr>
          <p:nvPr>
            <p:ph type="title"/>
          </p:nvPr>
        </p:nvSpPr>
        <p:spPr/>
        <p:txBody>
          <a:bodyPr>
            <a:normAutofit/>
          </a:bodyPr>
          <a:lstStyle/>
          <a:p>
            <a:pPr algn="ctr"/>
            <a:r>
              <a:rPr lang="he-IL" sz="6600" b="1" dirty="0"/>
              <a:t>כלכלת הענף החקלאי</a:t>
            </a:r>
          </a:p>
        </p:txBody>
      </p:sp>
      <p:sp>
        <p:nvSpPr>
          <p:cNvPr id="3" name="מציין מיקום תוכן 2">
            <a:extLst>
              <a:ext uri="{FF2B5EF4-FFF2-40B4-BE49-F238E27FC236}">
                <a16:creationId xmlns:a16="http://schemas.microsoft.com/office/drawing/2014/main" xmlns="" id="{7C9F3628-B250-4C47-9E0D-491191977E28}"/>
              </a:ext>
            </a:extLst>
          </p:cNvPr>
          <p:cNvSpPr>
            <a:spLocks noGrp="1"/>
          </p:cNvSpPr>
          <p:nvPr>
            <p:ph idx="1"/>
          </p:nvPr>
        </p:nvSpPr>
        <p:spPr/>
        <p:txBody>
          <a:bodyPr>
            <a:normAutofit/>
          </a:bodyPr>
          <a:lstStyle/>
          <a:p>
            <a:r>
              <a:rPr lang="he-IL" sz="4800" dirty="0"/>
              <a:t>חקלאות היא מפעל לייצור מזון  ומטרתה לייצר כמה שיותר מזון ברווח גדול ככל האפשר.</a:t>
            </a:r>
          </a:p>
          <a:p>
            <a:r>
              <a:rPr lang="he-IL" sz="4800" dirty="0"/>
              <a:t>משמע הוצאות מינימליות				 ורווח מקסימלי</a:t>
            </a:r>
          </a:p>
        </p:txBody>
      </p:sp>
      <p:pic>
        <p:nvPicPr>
          <p:cNvPr id="2050" name="Picture 2" descr="×ª××¦××ª ×ª××× × ×¢×××¨ âªagriculture economyâ¬â">
            <a:extLst>
              <a:ext uri="{FF2B5EF4-FFF2-40B4-BE49-F238E27FC236}">
                <a16:creationId xmlns:a16="http://schemas.microsoft.com/office/drawing/2014/main" xmlns="" id="{466BED63-CBBC-4D5B-98B9-7F0B7208509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683"/>
          <a:stretch/>
        </p:blipFill>
        <p:spPr bwMode="auto">
          <a:xfrm>
            <a:off x="66967" y="3295859"/>
            <a:ext cx="5110954" cy="3366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762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6" presetClass="entr" presetSubtype="32"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circle(out)">
                                      <p:cBhvr>
                                        <p:cTn id="13"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83701FB1-AB5F-49BC-919D-AA0229ED2A56}"/>
              </a:ext>
            </a:extLst>
          </p:cNvPr>
          <p:cNvSpPr>
            <a:spLocks noGrp="1"/>
          </p:cNvSpPr>
          <p:nvPr>
            <p:ph type="title"/>
          </p:nvPr>
        </p:nvSpPr>
        <p:spPr/>
        <p:txBody>
          <a:bodyPr>
            <a:normAutofit/>
          </a:bodyPr>
          <a:lstStyle/>
          <a:p>
            <a:pPr algn="ctr"/>
            <a:r>
              <a:rPr lang="he-IL" sz="6000" b="1" dirty="0">
                <a:effectLst>
                  <a:outerShdw blurRad="38100" dist="38100" dir="2700000" algn="tl">
                    <a:srgbClr val="000000">
                      <a:alpha val="43137"/>
                    </a:srgbClr>
                  </a:outerShdw>
                </a:effectLst>
              </a:rPr>
              <a:t>ראיית חיות משק</a:t>
            </a:r>
          </a:p>
        </p:txBody>
      </p:sp>
      <p:sp>
        <p:nvSpPr>
          <p:cNvPr id="3" name="מציין מיקום תוכן 2">
            <a:extLst>
              <a:ext uri="{FF2B5EF4-FFF2-40B4-BE49-F238E27FC236}">
                <a16:creationId xmlns:a16="http://schemas.microsoft.com/office/drawing/2014/main" xmlns="" id="{7EEE08AF-E58D-4097-9EF5-67A0165FB642}"/>
              </a:ext>
            </a:extLst>
          </p:cNvPr>
          <p:cNvSpPr>
            <a:spLocks noGrp="1"/>
          </p:cNvSpPr>
          <p:nvPr>
            <p:ph idx="1"/>
          </p:nvPr>
        </p:nvSpPr>
        <p:spPr/>
        <p:txBody>
          <a:bodyPr/>
          <a:lstStyle/>
          <a:p>
            <a:pPr>
              <a:lnSpc>
                <a:spcPct val="150000"/>
              </a:lnSpc>
            </a:pPr>
            <a:r>
              <a:rPr lang="he-IL" b="1" dirty="0"/>
              <a:t>רב חיות המשק הן חיות צמחוניות נטרפות</a:t>
            </a:r>
          </a:p>
          <a:p>
            <a:pPr>
              <a:lnSpc>
                <a:spcPct val="150000"/>
              </a:lnSpc>
            </a:pPr>
            <a:r>
              <a:rPr lang="he-IL" b="1" dirty="0"/>
              <a:t> ולכן שדה הראיה שלהן רחב 340-350 מעלות </a:t>
            </a:r>
          </a:p>
          <a:p>
            <a:pPr>
              <a:lnSpc>
                <a:spcPct val="150000"/>
              </a:lnSpc>
            </a:pPr>
            <a:r>
              <a:rPr lang="he-IL" b="1" dirty="0"/>
              <a:t>חפיפת שדות הראיה של שתי העיניים קטנה דבר המקשה עליהן ראיה תלת ממדית והערכת מרחק.</a:t>
            </a:r>
            <a:endParaRPr lang="en-US" b="1" dirty="0"/>
          </a:p>
          <a:p>
            <a:endParaRPr lang="he-IL" dirty="0"/>
          </a:p>
        </p:txBody>
      </p:sp>
      <p:pic>
        <p:nvPicPr>
          <p:cNvPr id="4" name="תמונה 3" descr="×ª××¦××ª ×ª××× × ×¢×××¨ âªvision field animalâ¬â">
            <a:extLst>
              <a:ext uri="{FF2B5EF4-FFF2-40B4-BE49-F238E27FC236}">
                <a16:creationId xmlns:a16="http://schemas.microsoft.com/office/drawing/2014/main" xmlns="" id="{C3E5D355-9C2E-47AE-B152-A6EF10BE10F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01262" y="4161692"/>
            <a:ext cx="3395589" cy="2501900"/>
          </a:xfrm>
          <a:prstGeom prst="rect">
            <a:avLst/>
          </a:prstGeom>
        </p:spPr>
      </p:pic>
    </p:spTree>
    <p:extLst>
      <p:ext uri="{BB962C8B-B14F-4D97-AF65-F5344CB8AC3E}">
        <p14:creationId xmlns:p14="http://schemas.microsoft.com/office/powerpoint/2010/main" val="3816683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3DF6CFD6-C665-4615-8EB2-F6913E146C3E}"/>
              </a:ext>
            </a:extLst>
          </p:cNvPr>
          <p:cNvSpPr>
            <a:spLocks noGrp="1"/>
          </p:cNvSpPr>
          <p:nvPr>
            <p:ph type="title"/>
          </p:nvPr>
        </p:nvSpPr>
        <p:spPr/>
        <p:txBody>
          <a:bodyPr/>
          <a:lstStyle/>
          <a:p>
            <a:r>
              <a:rPr lang="he-IL" dirty="0">
                <a:solidFill>
                  <a:srgbClr val="000000"/>
                </a:solidFill>
                <a:ea typeface="Times New Roman" panose="02020603050405020304" pitchFamily="18" charset="0"/>
              </a:rPr>
              <a:t>לצורך כך מבנה האישון של חיות המשק אופקי ומלבני</a:t>
            </a:r>
            <a:r>
              <a:rPr lang="he-IL" dirty="0"/>
              <a:t/>
            </a:r>
            <a:br>
              <a:rPr lang="he-IL" dirty="0"/>
            </a:br>
            <a:endParaRPr lang="he-IL" dirty="0"/>
          </a:p>
        </p:txBody>
      </p:sp>
      <p:sp>
        <p:nvSpPr>
          <p:cNvPr id="3" name="מציין מיקום תוכן 2">
            <a:extLst>
              <a:ext uri="{FF2B5EF4-FFF2-40B4-BE49-F238E27FC236}">
                <a16:creationId xmlns:a16="http://schemas.microsoft.com/office/drawing/2014/main" xmlns="" id="{C70826A1-E8D7-468C-895F-338EB0FB6255}"/>
              </a:ext>
            </a:extLst>
          </p:cNvPr>
          <p:cNvSpPr>
            <a:spLocks noGrp="1"/>
          </p:cNvSpPr>
          <p:nvPr>
            <p:ph idx="1"/>
          </p:nvPr>
        </p:nvSpPr>
        <p:spPr/>
        <p:txBody>
          <a:bodyPr/>
          <a:lstStyle/>
          <a:p>
            <a:endParaRPr lang="he-IL"/>
          </a:p>
        </p:txBody>
      </p:sp>
      <p:pic>
        <p:nvPicPr>
          <p:cNvPr id="6" name="תמונה 5" descr="×ª××¦××ª ×ª××× × ×¢×××¨ âªpupil animalâ¬â">
            <a:extLst>
              <a:ext uri="{FF2B5EF4-FFF2-40B4-BE49-F238E27FC236}">
                <a16:creationId xmlns:a16="http://schemas.microsoft.com/office/drawing/2014/main" xmlns="" id="{643E4536-9981-4238-9A8F-DE1A7BCC8B0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74856"/>
            <a:ext cx="10308771" cy="5242997"/>
          </a:xfrm>
          <a:prstGeom prst="rect">
            <a:avLst/>
          </a:prstGeom>
        </p:spPr>
      </p:pic>
    </p:spTree>
    <p:extLst>
      <p:ext uri="{BB962C8B-B14F-4D97-AF65-F5344CB8AC3E}">
        <p14:creationId xmlns:p14="http://schemas.microsoft.com/office/powerpoint/2010/main" val="1871706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8B8CB482-5BC6-4B84-B286-BA02F21EBB4C}"/>
              </a:ext>
            </a:extLst>
          </p:cNvPr>
          <p:cNvSpPr>
            <a:spLocks noGrp="1"/>
          </p:cNvSpPr>
          <p:nvPr>
            <p:ph type="title"/>
          </p:nvPr>
        </p:nvSpPr>
        <p:spPr/>
        <p:txBody>
          <a:bodyPr/>
          <a:lstStyle/>
          <a:p>
            <a:pPr algn="ctr"/>
            <a:r>
              <a:rPr lang="he-IL" b="1" dirty="0">
                <a:solidFill>
                  <a:srgbClr val="575757"/>
                </a:solidFill>
                <a:latin typeface="Times New Roman" panose="02020603050405020304" pitchFamily="18" charset="0"/>
                <a:ea typeface="Times New Roman" panose="02020603050405020304" pitchFamily="18" charset="0"/>
              </a:rPr>
              <a:t>שדה ראייה- כלבים</a:t>
            </a:r>
            <a:r>
              <a:rPr lang="en-US" sz="4800" dirty="0">
                <a:latin typeface="Times New Roman" panose="02020603050405020304" pitchFamily="18" charset="0"/>
                <a:ea typeface="Times New Roman" panose="02020603050405020304" pitchFamily="18" charset="0"/>
              </a:rPr>
              <a:t/>
            </a:r>
            <a:br>
              <a:rPr lang="en-US" sz="4800" dirty="0">
                <a:latin typeface="Times New Roman" panose="02020603050405020304" pitchFamily="18" charset="0"/>
                <a:ea typeface="Times New Roman" panose="02020603050405020304" pitchFamily="18" charset="0"/>
              </a:rPr>
            </a:br>
            <a:endParaRPr lang="he-IL" dirty="0"/>
          </a:p>
        </p:txBody>
      </p:sp>
      <p:sp>
        <p:nvSpPr>
          <p:cNvPr id="3" name="מציין מיקום תוכן 2">
            <a:extLst>
              <a:ext uri="{FF2B5EF4-FFF2-40B4-BE49-F238E27FC236}">
                <a16:creationId xmlns:a16="http://schemas.microsoft.com/office/drawing/2014/main" xmlns="" id="{E6AFE7A1-856E-4AB5-BB6C-A7007B17AE82}"/>
              </a:ext>
            </a:extLst>
          </p:cNvPr>
          <p:cNvSpPr>
            <a:spLocks noGrp="1"/>
          </p:cNvSpPr>
          <p:nvPr>
            <p:ph idx="1"/>
          </p:nvPr>
        </p:nvSpPr>
        <p:spPr>
          <a:xfrm>
            <a:off x="747889" y="1253345"/>
            <a:ext cx="10515600" cy="4351338"/>
          </a:xfrm>
        </p:spPr>
        <p:txBody>
          <a:bodyPr/>
          <a:lstStyle/>
          <a:p>
            <a:pPr>
              <a:lnSpc>
                <a:spcPct val="150000"/>
              </a:lnSpc>
            </a:pPr>
            <a:r>
              <a:rPr lang="he-IL" b="1" dirty="0">
                <a:solidFill>
                  <a:srgbClr val="575757"/>
                </a:solidFill>
                <a:latin typeface="Times New Roman" panose="02020603050405020304" pitchFamily="18" charset="0"/>
                <a:ea typeface="Times New Roman" panose="02020603050405020304" pitchFamily="18" charset="0"/>
                <a:cs typeface="Times New Roman" panose="02020603050405020304" pitchFamily="18" charset="0"/>
              </a:rPr>
              <a:t>שדה הראייה של כלבים רחב יותר מזה של בני האדם, דבר הנובע ממיקום העיניים בגולגולת. </a:t>
            </a:r>
          </a:p>
          <a:p>
            <a:pPr>
              <a:lnSpc>
                <a:spcPct val="150000"/>
              </a:lnSpc>
            </a:pPr>
            <a:r>
              <a:rPr lang="he-IL" b="1" dirty="0">
                <a:solidFill>
                  <a:srgbClr val="575757"/>
                </a:solidFill>
                <a:latin typeface="Times New Roman" panose="02020603050405020304" pitchFamily="18" charset="0"/>
                <a:ea typeface="Times New Roman" panose="02020603050405020304" pitchFamily="18" charset="0"/>
                <a:cs typeface="Times New Roman" panose="02020603050405020304" pitchFamily="18" charset="0"/>
              </a:rPr>
              <a:t>לכלבים יש שדה ראייה כללי של כ- 250 מעלות, לעומת שדה ראייה של כ- 180 מעלות בבני אדם</a:t>
            </a:r>
            <a:r>
              <a:rPr lang="en-US" b="1" dirty="0">
                <a:solidFill>
                  <a:srgbClr val="575757"/>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ea typeface="Times New Roman" panose="02020603050405020304" pitchFamily="18" charset="0"/>
            </a:endParaRPr>
          </a:p>
          <a:p>
            <a:endParaRPr lang="he-IL" dirty="0"/>
          </a:p>
        </p:txBody>
      </p:sp>
      <p:pic>
        <p:nvPicPr>
          <p:cNvPr id="5" name="תמונה 4" descr="×ª××¦××ª ×ª××× × ×¢×××¨ âªvision field animalâ¬â">
            <a:extLst>
              <a:ext uri="{FF2B5EF4-FFF2-40B4-BE49-F238E27FC236}">
                <a16:creationId xmlns:a16="http://schemas.microsoft.com/office/drawing/2014/main" xmlns="" id="{7BC3205D-A743-4877-AE99-C7AF75FC17D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69155" y="3567288"/>
            <a:ext cx="6841067" cy="3036712"/>
          </a:xfrm>
          <a:prstGeom prst="rect">
            <a:avLst/>
          </a:prstGeom>
        </p:spPr>
      </p:pic>
    </p:spTree>
    <p:extLst>
      <p:ext uri="{BB962C8B-B14F-4D97-AF65-F5344CB8AC3E}">
        <p14:creationId xmlns:p14="http://schemas.microsoft.com/office/powerpoint/2010/main" val="1201753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86AC51D0-D4E4-40CE-B780-AD59972A98C0}"/>
              </a:ext>
            </a:extLst>
          </p:cNvPr>
          <p:cNvSpPr>
            <a:spLocks noGrp="1"/>
          </p:cNvSpPr>
          <p:nvPr>
            <p:ph type="title"/>
          </p:nvPr>
        </p:nvSpPr>
        <p:spPr/>
        <p:txBody>
          <a:bodyPr>
            <a:normAutofit/>
          </a:bodyPr>
          <a:lstStyle/>
          <a:p>
            <a:pPr algn="ctr"/>
            <a:r>
              <a:rPr lang="he-IL" sz="6000" b="1" dirty="0">
                <a:solidFill>
                  <a:srgbClr val="575757"/>
                </a:solidFill>
                <a:latin typeface="Times New Roman" panose="02020603050405020304" pitchFamily="18" charset="0"/>
                <a:ea typeface="Times New Roman" panose="02020603050405020304" pitchFamily="18" charset="0"/>
              </a:rPr>
              <a:t>ראייה למרחק</a:t>
            </a:r>
            <a:endParaRPr lang="he-IL" sz="6000" dirty="0"/>
          </a:p>
        </p:txBody>
      </p:sp>
      <p:sp>
        <p:nvSpPr>
          <p:cNvPr id="3" name="מציין מיקום תוכן 2">
            <a:extLst>
              <a:ext uri="{FF2B5EF4-FFF2-40B4-BE49-F238E27FC236}">
                <a16:creationId xmlns:a16="http://schemas.microsoft.com/office/drawing/2014/main" xmlns="" id="{B1CEF63D-0645-4FA6-92A5-555E75515A39}"/>
              </a:ext>
            </a:extLst>
          </p:cNvPr>
          <p:cNvSpPr>
            <a:spLocks noGrp="1"/>
          </p:cNvSpPr>
          <p:nvPr>
            <p:ph idx="1"/>
          </p:nvPr>
        </p:nvSpPr>
        <p:spPr/>
        <p:txBody>
          <a:bodyPr/>
          <a:lstStyle/>
          <a:p>
            <a:pPr>
              <a:lnSpc>
                <a:spcPct val="150000"/>
              </a:lnSpc>
            </a:pPr>
            <a:r>
              <a:rPr lang="he-IL" sz="4400" b="1" dirty="0">
                <a:solidFill>
                  <a:srgbClr val="575757"/>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כלבים רגישים לתנועה יותר מאשר לחפצים ניידים. </a:t>
            </a:r>
          </a:p>
          <a:p>
            <a:pPr>
              <a:lnSpc>
                <a:spcPct val="150000"/>
              </a:lnSpc>
            </a:pPr>
            <a:r>
              <a:rPr lang="he-IL" b="1" dirty="0">
                <a:solidFill>
                  <a:srgbClr val="575757"/>
                </a:solidFill>
                <a:latin typeface="Times New Roman" panose="02020603050405020304" pitchFamily="18" charset="0"/>
                <a:ea typeface="Times New Roman" panose="02020603050405020304" pitchFamily="18" charset="0"/>
                <a:cs typeface="Times New Roman" panose="02020603050405020304" pitchFamily="18" charset="0"/>
              </a:rPr>
              <a:t>מחקרים הראו כי כלב יכול להבחין בחפץ בתנועה ממרחק של 350 מטר ואת אותו העצם, כשהוא במנוחה, רק ממרחק של כ- 200 מטר</a:t>
            </a:r>
            <a:r>
              <a:rPr lang="en-US" b="1" dirty="0">
                <a:solidFill>
                  <a:srgbClr val="575757"/>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ea typeface="Times New Roman" panose="02020603050405020304" pitchFamily="18" charset="0"/>
            </a:endParaRPr>
          </a:p>
          <a:p>
            <a:endParaRPr lang="he-IL" dirty="0"/>
          </a:p>
        </p:txBody>
      </p:sp>
      <p:pic>
        <p:nvPicPr>
          <p:cNvPr id="16386" name="Picture 2" descr="×ª××¦××ª ×ª××× × ×¢×××¨ âªdog binocularâ¬â">
            <a:extLst>
              <a:ext uri="{FF2B5EF4-FFF2-40B4-BE49-F238E27FC236}">
                <a16:creationId xmlns:a16="http://schemas.microsoft.com/office/drawing/2014/main" xmlns="" id="{76A73EF4-6F52-4A76-BA21-45F987CD538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4378" y="3736623"/>
            <a:ext cx="3121377" cy="3121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2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3133F7B4-9F96-423D-AB64-A2DC2B9FDCAB}"/>
              </a:ext>
            </a:extLst>
          </p:cNvPr>
          <p:cNvSpPr>
            <a:spLocks noGrp="1"/>
          </p:cNvSpPr>
          <p:nvPr>
            <p:ph type="title"/>
          </p:nvPr>
        </p:nvSpPr>
        <p:spPr/>
        <p:txBody>
          <a:bodyPr>
            <a:normAutofit/>
          </a:bodyPr>
          <a:lstStyle/>
          <a:p>
            <a:pPr algn="ctr"/>
            <a:r>
              <a:rPr lang="he-IL" sz="7200" b="1" dirty="0">
                <a:effectLst>
                  <a:outerShdw blurRad="38100" dist="38100" dir="2700000" algn="tl">
                    <a:srgbClr val="000000">
                      <a:alpha val="43137"/>
                    </a:srgbClr>
                  </a:outerShdw>
                </a:effectLst>
              </a:rPr>
              <a:t>ראיית לילה</a:t>
            </a:r>
            <a:endParaRPr lang="he-IL" sz="7200" dirty="0">
              <a:effectLst>
                <a:outerShdw blurRad="38100" dist="38100" dir="2700000" algn="tl">
                  <a:srgbClr val="000000">
                    <a:alpha val="43137"/>
                  </a:srgbClr>
                </a:outerShdw>
              </a:effectLst>
            </a:endParaRPr>
          </a:p>
        </p:txBody>
      </p:sp>
      <p:sp>
        <p:nvSpPr>
          <p:cNvPr id="3" name="מציין מיקום תוכן 2">
            <a:extLst>
              <a:ext uri="{FF2B5EF4-FFF2-40B4-BE49-F238E27FC236}">
                <a16:creationId xmlns:a16="http://schemas.microsoft.com/office/drawing/2014/main" xmlns="" id="{0CA4CC8F-5F42-4428-9D43-C7DAE1322FB1}"/>
              </a:ext>
            </a:extLst>
          </p:cNvPr>
          <p:cNvSpPr>
            <a:spLocks noGrp="1"/>
          </p:cNvSpPr>
          <p:nvPr>
            <p:ph idx="1"/>
          </p:nvPr>
        </p:nvSpPr>
        <p:spPr>
          <a:xfrm>
            <a:off x="101600" y="1498247"/>
            <a:ext cx="11252200" cy="5173485"/>
          </a:xfrm>
        </p:spPr>
        <p:txBody>
          <a:bodyPr>
            <a:normAutofit/>
          </a:bodyPr>
          <a:lstStyle/>
          <a:p>
            <a:pPr fontAlgn="base"/>
            <a:r>
              <a:rPr lang="he-IL" sz="3600" b="1" dirty="0">
                <a:solidFill>
                  <a:srgbClr val="FFFF00"/>
                </a:solidFill>
              </a:rPr>
              <a:t>כלבים רואים טוב יותר מבני אדם בשעות החשיכה.</a:t>
            </a:r>
            <a:r>
              <a:rPr lang="he-IL" dirty="0"/>
              <a:t> </a:t>
            </a:r>
          </a:p>
          <a:p>
            <a:pPr fontAlgn="base"/>
            <a:r>
              <a:rPr lang="he-IL" b="1" dirty="0">
                <a:solidFill>
                  <a:schemeClr val="bg1"/>
                </a:solidFill>
              </a:rPr>
              <a:t>2 סיבות עיקריות</a:t>
            </a:r>
            <a:r>
              <a:rPr lang="en-US" b="1" dirty="0">
                <a:solidFill>
                  <a:schemeClr val="bg1"/>
                </a:solidFill>
              </a:rPr>
              <a:t>:</a:t>
            </a:r>
          </a:p>
          <a:p>
            <a:pPr lvl="0" fontAlgn="base"/>
            <a:r>
              <a:rPr lang="en-US" dirty="0"/>
              <a:t>   </a:t>
            </a:r>
            <a:r>
              <a:rPr lang="he-IL" dirty="0"/>
              <a:t>לכלבים ישנה שכבה מחזירת אור בבסיס העין המאפשרת לאור המועט הנקלט בעין בשעות הלילה לחזור פעם נוספת לתאי הראייה המצויים בעין ובעקבות כך להעצים את איכות התמונה המתקבלת ולשפר את יכולת הראייה</a:t>
            </a:r>
          </a:p>
          <a:p>
            <a:pPr lvl="0" fontAlgn="base"/>
            <a:endParaRPr lang="en-US" dirty="0"/>
          </a:p>
          <a:p>
            <a:pPr lvl="0" fontAlgn="base"/>
            <a:r>
              <a:rPr lang="en-US" dirty="0"/>
              <a:t>    </a:t>
            </a:r>
            <a:r>
              <a:rPr lang="he-IL" dirty="0"/>
              <a:t>מבנה האישון. האישון קובע כמה אור יכנס לגלגל העין. ככל שהאישון רחב יותר – כך יכנס יותר אור לעין והתמונה שתתקבל תהיה ברורה יותר. אישון הכלב יכול להיפתח יותר מאישון האדם, עובדה המאפשרת ליותר אור להיכנס לעין ולקבלת תמונה טובה יותר</a:t>
            </a:r>
            <a:r>
              <a:rPr lang="en-US" dirty="0"/>
              <a:t>.</a:t>
            </a:r>
          </a:p>
          <a:p>
            <a:endParaRPr lang="he-IL" dirty="0"/>
          </a:p>
        </p:txBody>
      </p:sp>
      <p:pic>
        <p:nvPicPr>
          <p:cNvPr id="17410" name="Picture 2" descr="×ª××¦××ª ×ª××× × ×¢×××¨ âªdog eyes at nightâ¬â">
            <a:extLst>
              <a:ext uri="{FF2B5EF4-FFF2-40B4-BE49-F238E27FC236}">
                <a16:creationId xmlns:a16="http://schemas.microsoft.com/office/drawing/2014/main" xmlns="" id="{AD7E6371-840A-40FE-92AA-6AD5D52D555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622" y="3888081"/>
            <a:ext cx="4454878" cy="2969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85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6" presetClass="entr" presetSubtype="32" fill="hold" nodeType="withEffect">
                                  <p:stCondLst>
                                    <p:cond delay="0"/>
                                  </p:stCondLst>
                                  <p:childTnLst>
                                    <p:set>
                                      <p:cBhvr>
                                        <p:cTn id="12" dur="1" fill="hold">
                                          <p:stCondLst>
                                            <p:cond delay="0"/>
                                          </p:stCondLst>
                                        </p:cTn>
                                        <p:tgtEl>
                                          <p:spTgt spid="17410"/>
                                        </p:tgtEl>
                                        <p:attrNameLst>
                                          <p:attrName>style.visibility</p:attrName>
                                        </p:attrNameLst>
                                      </p:cBhvr>
                                      <p:to>
                                        <p:strVal val="visible"/>
                                      </p:to>
                                    </p:set>
                                    <p:animEffect transition="in" filter="circle(out)">
                                      <p:cBhvr>
                                        <p:cTn id="13" dur="2000"/>
                                        <p:tgtEl>
                                          <p:spTgt spid="17410"/>
                                        </p:tgtEl>
                                      </p:cBhvr>
                                    </p:animEffect>
                                  </p:childTnLst>
                                  <p:subTnLst>
                                    <p:set>
                                      <p:cBhvr override="childStyle">
                                        <p:cTn dur="1" fill="hold" display="0" masterRel="nextClick" afterEffect="1"/>
                                        <p:tgtEl>
                                          <p:spTgt spid="17410"/>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7C500418-257F-4EB2-A7C4-7C6235270007}"/>
              </a:ext>
            </a:extLst>
          </p:cNvPr>
          <p:cNvSpPr>
            <a:spLocks noGrp="1"/>
          </p:cNvSpPr>
          <p:nvPr>
            <p:ph type="title"/>
          </p:nvPr>
        </p:nvSpPr>
        <p:spPr/>
        <p:txBody>
          <a:bodyPr>
            <a:normAutofit/>
          </a:bodyPr>
          <a:lstStyle/>
          <a:p>
            <a:pPr algn="ctr"/>
            <a:r>
              <a:rPr lang="he-IL" sz="6600" b="1" dirty="0">
                <a:effectLst>
                  <a:outerShdw blurRad="38100" dist="38100" dir="2700000" algn="tl">
                    <a:srgbClr val="000000">
                      <a:alpha val="43137"/>
                    </a:srgbClr>
                  </a:outerShdw>
                </a:effectLst>
              </a:rPr>
              <a:t>ראיית </a:t>
            </a:r>
            <a:r>
              <a:rPr lang="he-IL" sz="6600" b="1" dirty="0">
                <a:solidFill>
                  <a:schemeClr val="accent4">
                    <a:lumMod val="75000"/>
                  </a:schemeClr>
                </a:solidFill>
                <a:effectLst>
                  <a:outerShdw blurRad="38100" dist="38100" dir="2700000" algn="tl">
                    <a:srgbClr val="000000">
                      <a:alpha val="43137"/>
                    </a:srgbClr>
                  </a:outerShdw>
                </a:effectLst>
              </a:rPr>
              <a:t>צ</a:t>
            </a:r>
            <a:r>
              <a:rPr lang="he-IL" sz="6600" b="1" dirty="0">
                <a:solidFill>
                  <a:schemeClr val="accent3">
                    <a:lumMod val="60000"/>
                    <a:lumOff val="40000"/>
                  </a:schemeClr>
                </a:solidFill>
                <a:effectLst>
                  <a:outerShdw blurRad="38100" dist="38100" dir="2700000" algn="tl">
                    <a:srgbClr val="000000">
                      <a:alpha val="43137"/>
                    </a:srgbClr>
                  </a:outerShdw>
                </a:effectLst>
              </a:rPr>
              <a:t>ב</a:t>
            </a:r>
            <a:r>
              <a:rPr lang="he-IL" sz="6600" b="1" dirty="0">
                <a:solidFill>
                  <a:schemeClr val="accent4">
                    <a:lumMod val="40000"/>
                    <a:lumOff val="60000"/>
                  </a:schemeClr>
                </a:solidFill>
                <a:effectLst>
                  <a:outerShdw blurRad="38100" dist="38100" dir="2700000" algn="tl">
                    <a:srgbClr val="000000">
                      <a:alpha val="43137"/>
                    </a:srgbClr>
                  </a:outerShdw>
                </a:effectLst>
              </a:rPr>
              <a:t>ע</a:t>
            </a:r>
            <a:r>
              <a:rPr lang="he-IL" sz="6600" b="1" dirty="0">
                <a:solidFill>
                  <a:schemeClr val="accent6">
                    <a:lumMod val="40000"/>
                    <a:lumOff val="60000"/>
                  </a:schemeClr>
                </a:solidFill>
                <a:effectLst>
                  <a:outerShdw blurRad="38100" dist="38100" dir="2700000" algn="tl">
                    <a:srgbClr val="000000">
                      <a:alpha val="43137"/>
                    </a:srgbClr>
                  </a:outerShdw>
                </a:effectLst>
              </a:rPr>
              <a:t>י</a:t>
            </a:r>
            <a:r>
              <a:rPr lang="he-IL" sz="6600" b="1" dirty="0">
                <a:solidFill>
                  <a:schemeClr val="accent3">
                    <a:lumMod val="20000"/>
                    <a:lumOff val="80000"/>
                  </a:schemeClr>
                </a:solidFill>
                <a:effectLst>
                  <a:outerShdw blurRad="38100" dist="38100" dir="2700000" algn="tl">
                    <a:srgbClr val="000000">
                      <a:alpha val="43137"/>
                    </a:srgbClr>
                  </a:outerShdw>
                </a:effectLst>
              </a:rPr>
              <a:t>ם</a:t>
            </a:r>
            <a:endParaRPr lang="he-IL" dirty="0"/>
          </a:p>
        </p:txBody>
      </p:sp>
      <p:pic>
        <p:nvPicPr>
          <p:cNvPr id="2056" name="Picture 8" descr="×ª××¦××ª ×ª××× × ×¢×××¨ ×©×× ×¨××× ××× ×××">
            <a:extLst>
              <a:ext uri="{FF2B5EF4-FFF2-40B4-BE49-F238E27FC236}">
                <a16:creationId xmlns:a16="http://schemas.microsoft.com/office/drawing/2014/main" xmlns="" id="{12208004-8B6F-451F-B7EB-407D8618DD7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0393" y="2328995"/>
            <a:ext cx="4879454" cy="2711927"/>
          </a:xfrm>
          <a:prstGeom prst="rect">
            <a:avLst/>
          </a:prstGeom>
          <a:noFill/>
          <a:extLst>
            <a:ext uri="{909E8E84-426E-40DD-AFC4-6F175D3DCCD1}">
              <a14:hiddenFill xmlns:a14="http://schemas.microsoft.com/office/drawing/2010/main">
                <a:solidFill>
                  <a:srgbClr val="FFFFFF"/>
                </a:solidFill>
              </a14:hiddenFill>
            </a:ext>
          </a:extLst>
        </p:spPr>
      </p:pic>
      <p:sp>
        <p:nvSpPr>
          <p:cNvPr id="8" name="מלבן 7">
            <a:extLst>
              <a:ext uri="{FF2B5EF4-FFF2-40B4-BE49-F238E27FC236}">
                <a16:creationId xmlns:a16="http://schemas.microsoft.com/office/drawing/2014/main" xmlns="" id="{B4E1CFE7-7B18-4889-AA7D-AA1E06D1B584}"/>
              </a:ext>
            </a:extLst>
          </p:cNvPr>
          <p:cNvSpPr/>
          <p:nvPr/>
        </p:nvSpPr>
        <p:spPr>
          <a:xfrm>
            <a:off x="184915" y="1242646"/>
            <a:ext cx="11514716" cy="5632311"/>
          </a:xfrm>
          <a:prstGeom prst="rect">
            <a:avLst/>
          </a:prstGeom>
        </p:spPr>
        <p:txBody>
          <a:bodyPr wrap="square">
            <a:spAutoFit/>
          </a:bodyPr>
          <a:lstStyle/>
          <a:p>
            <a:pPr algn="r">
              <a:lnSpc>
                <a:spcPct val="150000"/>
              </a:lnSpc>
            </a:pPr>
            <a:r>
              <a:rPr lang="he-IL" sz="4000" b="1" dirty="0">
                <a:solidFill>
                  <a:schemeClr val="accent6">
                    <a:lumMod val="20000"/>
                    <a:lumOff val="80000"/>
                  </a:schemeClr>
                </a:solidFill>
                <a:ea typeface="Times New Roman" panose="02020603050405020304" pitchFamily="18" charset="0"/>
                <a:cs typeface="Times New Roman" panose="02020603050405020304" pitchFamily="18" charset="0"/>
              </a:rPr>
              <a:t>כלב מסוגל להבחין בין 2 קבוצות צבעים, בנוסף </a:t>
            </a:r>
            <a:r>
              <a:rPr lang="he-IL" sz="4000" b="1" dirty="0" err="1">
                <a:solidFill>
                  <a:schemeClr val="accent6">
                    <a:lumMod val="20000"/>
                    <a:lumOff val="80000"/>
                  </a:schemeClr>
                </a:solidFill>
                <a:ea typeface="Times New Roman" panose="02020603050405020304" pitchFamily="18" charset="0"/>
                <a:cs typeface="Times New Roman" panose="02020603050405020304" pitchFamily="18" charset="0"/>
              </a:rPr>
              <a:t>לשחור,לבן</a:t>
            </a:r>
            <a:r>
              <a:rPr lang="he-IL" sz="4000" b="1" dirty="0">
                <a:solidFill>
                  <a:schemeClr val="accent6">
                    <a:lumMod val="20000"/>
                    <a:lumOff val="80000"/>
                  </a:schemeClr>
                </a:solidFill>
                <a:ea typeface="Times New Roman" panose="02020603050405020304" pitchFamily="18" charset="0"/>
                <a:cs typeface="Times New Roman" panose="02020603050405020304" pitchFamily="18" charset="0"/>
              </a:rPr>
              <a:t> וגווני אפור</a:t>
            </a:r>
          </a:p>
          <a:p>
            <a:pPr marL="742950" indent="-742950" algn="r" rtl="1">
              <a:lnSpc>
                <a:spcPct val="150000"/>
              </a:lnSpc>
              <a:buFont typeface="+mj-lt"/>
              <a:buAutoNum type="arabicPeriod"/>
            </a:pPr>
            <a:r>
              <a:rPr lang="he-IL" sz="4000" b="1" dirty="0">
                <a:solidFill>
                  <a:schemeClr val="accent6">
                    <a:lumMod val="20000"/>
                    <a:lumOff val="80000"/>
                  </a:schemeClr>
                </a:solidFill>
                <a:ea typeface="Times New Roman" panose="02020603050405020304" pitchFamily="18" charset="0"/>
                <a:cs typeface="Times New Roman" panose="02020603050405020304" pitchFamily="18" charset="0"/>
              </a:rPr>
              <a:t>סגול-כחול </a:t>
            </a:r>
          </a:p>
          <a:p>
            <a:pPr marL="742950" indent="-742950" algn="r" rtl="1">
              <a:lnSpc>
                <a:spcPct val="150000"/>
              </a:lnSpc>
              <a:buFont typeface="+mj-lt"/>
              <a:buAutoNum type="arabicPeriod"/>
            </a:pPr>
            <a:r>
              <a:rPr lang="he-IL" sz="4000" b="1" dirty="0">
                <a:solidFill>
                  <a:schemeClr val="accent6">
                    <a:lumMod val="20000"/>
                    <a:lumOff val="80000"/>
                  </a:schemeClr>
                </a:solidFill>
                <a:ea typeface="Times New Roman" panose="02020603050405020304" pitchFamily="18" charset="0"/>
                <a:cs typeface="Times New Roman" panose="02020603050405020304" pitchFamily="18" charset="0"/>
              </a:rPr>
              <a:t>ירוק-צהוב. </a:t>
            </a:r>
          </a:p>
          <a:p>
            <a:pPr algn="r">
              <a:lnSpc>
                <a:spcPct val="150000"/>
              </a:lnSpc>
            </a:pPr>
            <a:r>
              <a:rPr lang="he-IL" sz="4000" b="1" dirty="0">
                <a:solidFill>
                  <a:schemeClr val="accent6">
                    <a:lumMod val="20000"/>
                    <a:lumOff val="80000"/>
                  </a:schemeClr>
                </a:solidFill>
                <a:ea typeface="Times New Roman" panose="02020603050405020304" pitchFamily="18" charset="0"/>
                <a:cs typeface="Times New Roman" panose="02020603050405020304" pitchFamily="18" charset="0"/>
              </a:rPr>
              <a:t>כלומר הכלב רואה, ככל הנראה, את העולם בצבעים של כחול וצהוב</a:t>
            </a:r>
            <a:endParaRPr lang="he-IL" sz="4000" b="1" dirty="0">
              <a:solidFill>
                <a:schemeClr val="accent6">
                  <a:lumMod val="20000"/>
                  <a:lumOff val="80000"/>
                </a:schemeClr>
              </a:solidFill>
            </a:endParaRPr>
          </a:p>
        </p:txBody>
      </p:sp>
    </p:spTree>
    <p:extLst>
      <p:ext uri="{BB962C8B-B14F-4D97-AF65-F5344CB8AC3E}">
        <p14:creationId xmlns:p14="http://schemas.microsoft.com/office/powerpoint/2010/main" val="167862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6" presetClass="entr" presetSubtype="37" fill="hold" nodeType="withEffect">
                                  <p:stCondLst>
                                    <p:cond delay="0"/>
                                  </p:stCondLst>
                                  <p:childTnLst>
                                    <p:set>
                                      <p:cBhvr>
                                        <p:cTn id="8" dur="1" fill="hold">
                                          <p:stCondLst>
                                            <p:cond delay="0"/>
                                          </p:stCondLst>
                                        </p:cTn>
                                        <p:tgtEl>
                                          <p:spTgt spid="2056"/>
                                        </p:tgtEl>
                                        <p:attrNameLst>
                                          <p:attrName>style.visibility</p:attrName>
                                        </p:attrNameLst>
                                      </p:cBhvr>
                                      <p:to>
                                        <p:strVal val="visible"/>
                                      </p:to>
                                    </p:set>
                                    <p:animEffect transition="in" filter="barn(outVertical)">
                                      <p:cBhvr>
                                        <p:cTn id="9" dur="2000"/>
                                        <p:tgtEl>
                                          <p:spTgt spid="205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3BCE47F0-909F-4566-94B9-9A356775572A}"/>
              </a:ext>
            </a:extLst>
          </p:cNvPr>
          <p:cNvSpPr>
            <a:spLocks noGrp="1"/>
          </p:cNvSpPr>
          <p:nvPr>
            <p:ph type="title"/>
          </p:nvPr>
        </p:nvSpPr>
        <p:spPr/>
        <p:txBody>
          <a:bodyPr/>
          <a:lstStyle/>
          <a:p>
            <a:endParaRPr lang="he-IL"/>
          </a:p>
        </p:txBody>
      </p:sp>
      <p:sp>
        <p:nvSpPr>
          <p:cNvPr id="3" name="מציין מיקום תוכן 2">
            <a:extLst>
              <a:ext uri="{FF2B5EF4-FFF2-40B4-BE49-F238E27FC236}">
                <a16:creationId xmlns:a16="http://schemas.microsoft.com/office/drawing/2014/main" xmlns="" id="{C1D3A0FA-D833-4387-90EE-B6B6913EB995}"/>
              </a:ext>
            </a:extLst>
          </p:cNvPr>
          <p:cNvSpPr>
            <a:spLocks noGrp="1"/>
          </p:cNvSpPr>
          <p:nvPr>
            <p:ph idx="1"/>
          </p:nvPr>
        </p:nvSpPr>
        <p:spPr/>
        <p:txBody>
          <a:bodyPr/>
          <a:lstStyle/>
          <a:p>
            <a:endParaRPr lang="he-IL"/>
          </a:p>
        </p:txBody>
      </p:sp>
      <p:pic>
        <p:nvPicPr>
          <p:cNvPr id="4098" name="Picture 2" descr="×ª××¦××ª ×ª××× × ×¢×××¨ ×©×× ×¨××× ××¢×× ××××">
            <a:extLst>
              <a:ext uri="{FF2B5EF4-FFF2-40B4-BE49-F238E27FC236}">
                <a16:creationId xmlns:a16="http://schemas.microsoft.com/office/drawing/2014/main" xmlns="" id="{DA2FA7C7-83C4-4808-BCE3-F7565D545D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1858"/>
            <a:ext cx="10365613" cy="6362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4839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9AE4B95D-0868-46CE-8BF9-241866606261}"/>
              </a:ext>
            </a:extLst>
          </p:cNvPr>
          <p:cNvSpPr>
            <a:spLocks noGrp="1"/>
          </p:cNvSpPr>
          <p:nvPr>
            <p:ph type="title"/>
          </p:nvPr>
        </p:nvSpPr>
        <p:spPr/>
        <p:txBody>
          <a:bodyPr>
            <a:normAutofit/>
          </a:bodyPr>
          <a:lstStyle/>
          <a:p>
            <a:pPr algn="ctr"/>
            <a:r>
              <a:rPr lang="he-IL" sz="7200" b="1" dirty="0">
                <a:effectLst>
                  <a:outerShdw blurRad="38100" dist="38100" dir="2700000" algn="tl">
                    <a:srgbClr val="000000">
                      <a:alpha val="43137"/>
                    </a:srgbClr>
                  </a:outerShdw>
                </a:effectLst>
              </a:rPr>
              <a:t>ענף החקלאות בארץ ישראל</a:t>
            </a:r>
          </a:p>
        </p:txBody>
      </p:sp>
      <p:graphicFrame>
        <p:nvGraphicFramePr>
          <p:cNvPr id="4" name="מציין מיקום תוכן 3">
            <a:extLst>
              <a:ext uri="{FF2B5EF4-FFF2-40B4-BE49-F238E27FC236}">
                <a16:creationId xmlns:a16="http://schemas.microsoft.com/office/drawing/2014/main" xmlns="" id="{0B504221-391A-4777-8629-806F6A1E47C3}"/>
              </a:ext>
            </a:extLst>
          </p:cNvPr>
          <p:cNvGraphicFramePr>
            <a:graphicFrameLocks noGrp="1"/>
          </p:cNvGraphicFramePr>
          <p:nvPr>
            <p:ph idx="1"/>
            <p:extLst>
              <p:ext uri="{D42A27DB-BD31-4B8C-83A1-F6EECF244321}">
                <p14:modId xmlns:p14="http://schemas.microsoft.com/office/powerpoint/2010/main" val="275793452"/>
              </p:ext>
            </p:extLst>
          </p:nvPr>
        </p:nvGraphicFramePr>
        <p:xfrm>
          <a:off x="76199" y="1641380"/>
          <a:ext cx="12039602" cy="5216620"/>
        </p:xfrm>
        <a:graphic>
          <a:graphicData uri="http://schemas.openxmlformats.org/drawingml/2006/table">
            <a:tbl>
              <a:tblPr rtl="1" firstRow="1" firstCol="1" bandRow="1"/>
              <a:tblGrid>
                <a:gridCol w="4483102">
                  <a:extLst>
                    <a:ext uri="{9D8B030D-6E8A-4147-A177-3AD203B41FA5}">
                      <a16:colId xmlns:a16="http://schemas.microsoft.com/office/drawing/2014/main" xmlns="" val="312063026"/>
                    </a:ext>
                  </a:extLst>
                </a:gridCol>
                <a:gridCol w="3542828">
                  <a:extLst>
                    <a:ext uri="{9D8B030D-6E8A-4147-A177-3AD203B41FA5}">
                      <a16:colId xmlns:a16="http://schemas.microsoft.com/office/drawing/2014/main" xmlns="" val="1854219075"/>
                    </a:ext>
                  </a:extLst>
                </a:gridCol>
                <a:gridCol w="4013672">
                  <a:extLst>
                    <a:ext uri="{9D8B030D-6E8A-4147-A177-3AD203B41FA5}">
                      <a16:colId xmlns:a16="http://schemas.microsoft.com/office/drawing/2014/main" xmlns="" val="1561547702"/>
                    </a:ext>
                  </a:extLst>
                </a:gridCol>
              </a:tblGrid>
              <a:tr h="298314">
                <a:tc>
                  <a:txBody>
                    <a:bodyPr/>
                    <a:lstStyle/>
                    <a:p>
                      <a:pPr marR="228600" algn="ctr" rtl="1">
                        <a:spcAft>
                          <a:spcPts val="0"/>
                        </a:spcAft>
                      </a:pPr>
                      <a:r>
                        <a:rPr lang="he-IL" sz="2400" b="1" dirty="0">
                          <a:effectLst/>
                          <a:latin typeface="Arial" panose="020B0604020202020204" pitchFamily="34" charset="0"/>
                          <a:ea typeface="Times New Roman" panose="02020603050405020304" pitchFamily="18" charset="0"/>
                          <a:cs typeface="Tahoma" panose="020B0604030504040204" pitchFamily="34" charset="0"/>
                        </a:rPr>
                        <a:t>תחום בע"ח</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b="1">
                          <a:effectLst/>
                          <a:latin typeface="Arial" panose="020B0604020202020204" pitchFamily="34" charset="0"/>
                          <a:ea typeface="Times New Roman" panose="02020603050405020304" pitchFamily="18" charset="0"/>
                          <a:cs typeface="Tahoma" panose="020B0604030504040204" pitchFamily="34" charset="0"/>
                        </a:rPr>
                        <a:t>תחום צומח</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b="1">
                          <a:effectLst/>
                          <a:latin typeface="Arial" panose="020B0604020202020204" pitchFamily="34" charset="0"/>
                          <a:ea typeface="Times New Roman" panose="02020603050405020304" pitchFamily="18" charset="0"/>
                          <a:cs typeface="Tahoma" panose="020B0604030504040204" pitchFamily="34" charset="0"/>
                        </a:rPr>
                        <a:t>אחר</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828730651"/>
                  </a:ext>
                </a:extLst>
              </a:tr>
              <a:tr h="596631">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כלבים</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פירות וירקות</a:t>
                      </a:r>
                      <a:endParaRPr lang="en-US" sz="2400">
                        <a:effectLst/>
                        <a:latin typeface="Arial" panose="020B0604020202020204" pitchFamily="34" charset="0"/>
                        <a:ea typeface="Times New Roman" panose="02020603050405020304" pitchFamily="18" charset="0"/>
                      </a:endParaRPr>
                    </a:p>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(חלבון חסר)</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דישון, כימיקלים, חומרי הדברה</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548765052"/>
                  </a:ext>
                </a:extLst>
              </a:tr>
              <a:tr h="1392137">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סוסים</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457200" algn="ctr" rtl="1">
                        <a:spcAft>
                          <a:spcPts val="0"/>
                        </a:spcAft>
                        <a:tabLst>
                          <a:tab pos="495300" algn="l"/>
                        </a:tabLst>
                      </a:pPr>
                      <a:r>
                        <a:rPr lang="he-IL" sz="2400" dirty="0">
                          <a:effectLst/>
                          <a:latin typeface="Arial" panose="020B0604020202020204" pitchFamily="34" charset="0"/>
                          <a:ea typeface="Times New Roman" panose="02020603050405020304" pitchFamily="18" charset="0"/>
                          <a:cs typeface="Tahoma" panose="020B0604030504040204" pitchFamily="34" charset="0"/>
                        </a:rPr>
                        <a:t>תרופות ומוצרים מהצומח</a:t>
                      </a:r>
                      <a:endParaRPr lang="en-US" sz="2400" dirty="0">
                        <a:effectLst/>
                        <a:latin typeface="Arial" panose="020B0604020202020204" pitchFamily="34" charset="0"/>
                        <a:ea typeface="Times New Roman" panose="02020603050405020304" pitchFamily="18" charset="0"/>
                      </a:endParaRPr>
                    </a:p>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endParaRPr lang="en-US" sz="2400" dirty="0">
                        <a:effectLst/>
                        <a:latin typeface="Arial" panose="020B0604020202020204" pitchFamily="34" charset="0"/>
                        <a:ea typeface="Times New Roman" panose="02020603050405020304" pitchFamily="18" charset="0"/>
                      </a:endParaRPr>
                    </a:p>
                    <a:p>
                      <a:pPr algn="r" rtl="1">
                        <a:spcAft>
                          <a:spcPts val="0"/>
                        </a:spcAft>
                      </a:pPr>
                      <a:r>
                        <a:rPr lang="he-IL" sz="2400" b="1" dirty="0">
                          <a:effectLst/>
                          <a:latin typeface="Arial" panose="020B0604020202020204" pitchFamily="34" charset="0"/>
                          <a:ea typeface="Times New Roman" panose="02020603050405020304" pitchFamily="18" charset="0"/>
                        </a:rPr>
                        <a:t>תוצרי לוואי: </a:t>
                      </a:r>
                      <a:endParaRPr lang="en-US" sz="2400" dirty="0">
                        <a:effectLst/>
                        <a:latin typeface="Arial" panose="020B0604020202020204" pitchFamily="34" charset="0"/>
                        <a:ea typeface="Times New Roman" panose="02020603050405020304" pitchFamily="18" charset="0"/>
                      </a:endParaRPr>
                    </a:p>
                    <a:p>
                      <a:pPr algn="r" rtl="1">
                        <a:spcAft>
                          <a:spcPts val="0"/>
                        </a:spcAft>
                      </a:pPr>
                      <a:r>
                        <a:rPr lang="he-IL" sz="2400" dirty="0">
                          <a:effectLst/>
                          <a:latin typeface="Arial" panose="020B0604020202020204" pitchFamily="34" charset="0"/>
                          <a:ea typeface="Times New Roman" panose="02020603050405020304" pitchFamily="18" charset="0"/>
                        </a:rPr>
                        <a:t>מעופות- נוצות, זבל אורגני</a:t>
                      </a:r>
                      <a:endParaRPr lang="en-US" sz="2400" dirty="0">
                        <a:effectLst/>
                        <a:latin typeface="Arial" panose="020B0604020202020204" pitchFamily="34" charset="0"/>
                        <a:ea typeface="Times New Roman" panose="02020603050405020304" pitchFamily="18" charset="0"/>
                      </a:endParaRPr>
                    </a:p>
                    <a:p>
                      <a:pPr algn="r" rtl="1">
                        <a:spcAft>
                          <a:spcPts val="0"/>
                        </a:spcAft>
                      </a:pPr>
                      <a:r>
                        <a:rPr lang="he-IL" sz="2400" dirty="0">
                          <a:effectLst/>
                          <a:latin typeface="Arial" panose="020B0604020202020204" pitchFamily="34" charset="0"/>
                          <a:ea typeface="Times New Roman" panose="02020603050405020304" pitchFamily="18" charset="0"/>
                        </a:rPr>
                        <a:t>בקר וכבשים- עורות, זבל אורגני</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898644459"/>
                  </a:ext>
                </a:extLst>
              </a:tr>
              <a:tr h="298314">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רפתות לחלב מבקר וצאן</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 </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641750534"/>
                  </a:ext>
                </a:extLst>
              </a:tr>
              <a:tr h="298314">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ביצים</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 </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929208673"/>
                  </a:ext>
                </a:extLst>
              </a:tr>
              <a:tr h="1193260">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שוק הבשר: בשר בקר, עגלים לפיטום, בשר צאן, בשר עופות</a:t>
                      </a:r>
                      <a:endParaRPr lang="en-US" sz="2400">
                        <a:effectLst/>
                        <a:latin typeface="Arial" panose="020B0604020202020204" pitchFamily="34" charset="0"/>
                        <a:ea typeface="Times New Roman" panose="02020603050405020304" pitchFamily="18" charset="0"/>
                      </a:endParaRPr>
                    </a:p>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(חלבון מלא)</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209150302"/>
                  </a:ext>
                </a:extLst>
              </a:tr>
              <a:tr h="298314">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דגים</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 </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522353171"/>
                  </a:ext>
                </a:extLst>
              </a:tr>
              <a:tr h="298314">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דבורים- ייצור דבש</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a:effectLst/>
                          <a:latin typeface="Arial" panose="020B0604020202020204" pitchFamily="34" charset="0"/>
                          <a:ea typeface="Times New Roman" panose="02020603050405020304" pitchFamily="18" charset="0"/>
                          <a:cs typeface="Tahoma" panose="020B0604030504040204" pitchFamily="34" charset="0"/>
                        </a:rPr>
                        <a:t> </a:t>
                      </a:r>
                      <a:endParaRPr lang="en-US" sz="240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R="228600" algn="ctr" rtl="1">
                        <a:spcAft>
                          <a:spcPts val="0"/>
                        </a:spcAft>
                      </a:pPr>
                      <a:r>
                        <a:rPr lang="he-IL" sz="2400" dirty="0">
                          <a:effectLst/>
                          <a:latin typeface="Arial" panose="020B0604020202020204" pitchFamily="34" charset="0"/>
                          <a:ea typeface="Times New Roman" panose="02020603050405020304" pitchFamily="18" charset="0"/>
                          <a:cs typeface="Tahoma" panose="020B0604030504040204" pitchFamily="34" charset="0"/>
                        </a:rPr>
                        <a:t> </a:t>
                      </a:r>
                      <a:endParaRPr lang="en-US" sz="2400" dirty="0">
                        <a:effectLst/>
                        <a:latin typeface="Arial" panose="020B0604020202020204" pitchFamily="34" charset="0"/>
                        <a:ea typeface="Times New Roman" panose="02020603050405020304" pitchFamily="18" charset="0"/>
                      </a:endParaRPr>
                    </a:p>
                  </a:txBody>
                  <a:tcPr marL="68580" marR="68580" marT="0" marB="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4115007406"/>
                  </a:ext>
                </a:extLst>
              </a:tr>
            </a:tbl>
          </a:graphicData>
        </a:graphic>
      </p:graphicFrame>
    </p:spTree>
    <p:extLst>
      <p:ext uri="{BB962C8B-B14F-4D97-AF65-F5344CB8AC3E}">
        <p14:creationId xmlns:p14="http://schemas.microsoft.com/office/powerpoint/2010/main" val="1105053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BEC0CE56-5EDB-4C71-9246-643123F59E0B}"/>
              </a:ext>
            </a:extLst>
          </p:cNvPr>
          <p:cNvSpPr>
            <a:spLocks noGrp="1"/>
          </p:cNvSpPr>
          <p:nvPr>
            <p:ph type="title"/>
          </p:nvPr>
        </p:nvSpPr>
        <p:spPr/>
        <p:txBody>
          <a:bodyPr>
            <a:noAutofit/>
          </a:bodyPr>
          <a:lstStyle/>
          <a:p>
            <a:pPr algn="ctr"/>
            <a:r>
              <a:rPr lang="he-IL" sz="6600" u="sng" dirty="0">
                <a:effectLst>
                  <a:outerShdw blurRad="38100" dist="38100" dir="2700000" algn="tl">
                    <a:srgbClr val="000000">
                      <a:alpha val="43137"/>
                    </a:srgbClr>
                  </a:outerShdw>
                </a:effectLst>
              </a:rPr>
              <a:t>בישראל קיימים שני סוגי חקלאות: </a:t>
            </a:r>
            <a:endParaRPr lang="he-IL" sz="6600" dirty="0">
              <a:effectLst>
                <a:outerShdw blurRad="38100" dist="38100" dir="2700000" algn="tl">
                  <a:srgbClr val="000000">
                    <a:alpha val="43137"/>
                  </a:srgbClr>
                </a:outerShdw>
              </a:effectLst>
            </a:endParaRPr>
          </a:p>
        </p:txBody>
      </p:sp>
      <p:sp>
        <p:nvSpPr>
          <p:cNvPr id="3" name="מציין מיקום תוכן 2">
            <a:extLst>
              <a:ext uri="{FF2B5EF4-FFF2-40B4-BE49-F238E27FC236}">
                <a16:creationId xmlns:a16="http://schemas.microsoft.com/office/drawing/2014/main" xmlns="" id="{3DB912A1-1935-494D-9CF5-21527644F80D}"/>
              </a:ext>
            </a:extLst>
          </p:cNvPr>
          <p:cNvSpPr>
            <a:spLocks noGrp="1"/>
          </p:cNvSpPr>
          <p:nvPr>
            <p:ph idx="1"/>
          </p:nvPr>
        </p:nvSpPr>
        <p:spPr>
          <a:xfrm>
            <a:off x="838200" y="1825624"/>
            <a:ext cx="10515600" cy="5032375"/>
          </a:xfrm>
        </p:spPr>
        <p:txBody>
          <a:bodyPr>
            <a:normAutofit lnSpcReduction="10000"/>
          </a:bodyPr>
          <a:lstStyle/>
          <a:p>
            <a:r>
              <a:rPr lang="he-IL" sz="4000" b="1" u="sng" dirty="0">
                <a:effectLst>
                  <a:outerShdw blurRad="38100" dist="38100" dir="2700000" algn="tl">
                    <a:srgbClr val="000000">
                      <a:alpha val="43137"/>
                    </a:srgbClr>
                  </a:outerShdw>
                </a:effectLst>
              </a:rPr>
              <a:t>חקלאות אקסטנסיבית</a:t>
            </a:r>
            <a:r>
              <a:rPr lang="he-IL" sz="4000" b="1" dirty="0">
                <a:effectLst>
                  <a:outerShdw blurRad="38100" dist="38100" dir="2700000" algn="tl">
                    <a:srgbClr val="000000">
                      <a:alpha val="43137"/>
                    </a:srgbClr>
                  </a:outerShdw>
                </a:effectLst>
              </a:rPr>
              <a:t> </a:t>
            </a:r>
            <a:r>
              <a:rPr lang="he-IL" sz="3200" dirty="0"/>
              <a:t>עושה שימוש מועט בטכנולוגיה ושימוש מרובה במשאבי הטבע , אלו ענפים חקלאיים עתירי עבודת ידיים: (כמו חוות הבקר המבוססות על מרעה טבעי), השפעה על יכולת הפעלה כלכלית.</a:t>
            </a:r>
          </a:p>
          <a:p>
            <a:endParaRPr lang="he-IL" sz="3200" dirty="0"/>
          </a:p>
          <a:p>
            <a:endParaRPr lang="en-US" sz="3200" dirty="0"/>
          </a:p>
          <a:p>
            <a:r>
              <a:rPr lang="he-IL" sz="4000" b="1" u="sng" dirty="0">
                <a:effectLst>
                  <a:outerShdw blurRad="38100" dist="38100" dir="2700000" algn="tl">
                    <a:srgbClr val="000000">
                      <a:alpha val="43137"/>
                    </a:srgbClr>
                  </a:outerShdw>
                </a:effectLst>
              </a:rPr>
              <a:t>חקלאות אינטנסיבית </a:t>
            </a:r>
            <a:r>
              <a:rPr lang="he-IL" sz="3200" dirty="0"/>
              <a:t>היא שיטת עיבוד של קרקע או גידול של בעלי חיים תוך השקעת עבודה רבה וכסף רב ביחידת שטח קטנה, כדי לקבל תפוקה רבה. ענפים חקלאיים אלו הם עתירי מיכון וטכנולוגיות מתקדמות</a:t>
            </a:r>
            <a:endParaRPr lang="en-US" sz="3200" dirty="0"/>
          </a:p>
          <a:p>
            <a:endParaRPr lang="he-IL" dirty="0"/>
          </a:p>
        </p:txBody>
      </p:sp>
      <p:pic>
        <p:nvPicPr>
          <p:cNvPr id="4098" name="Picture 2" descr="×ª××¦××ª ×ª××× × ×¢×××¨ ××¨×¢×">
            <a:extLst>
              <a:ext uri="{FF2B5EF4-FFF2-40B4-BE49-F238E27FC236}">
                <a16:creationId xmlns:a16="http://schemas.microsoft.com/office/drawing/2014/main" xmlns="" id="{D93A5D81-85D9-4819-9BD3-164F4CAEFB2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846439"/>
            <a:ext cx="1792993" cy="179299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ª××× × ×§×©××¨×">
            <a:extLst>
              <a:ext uri="{FF2B5EF4-FFF2-40B4-BE49-F238E27FC236}">
                <a16:creationId xmlns:a16="http://schemas.microsoft.com/office/drawing/2014/main" xmlns="" id="{24BCF6A7-81B0-490D-9726-12B0C4B073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550807"/>
            <a:ext cx="1945393" cy="1295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12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3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9601"/>
                            </p:stCondLst>
                            <p:childTnLst>
                              <p:par>
                                <p:cTn id="8" presetID="22" presetClass="entr" presetSubtype="2" fill="hold" nodeType="after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wipe(right)">
                                      <p:cBhvr>
                                        <p:cTn id="10" dur="2000"/>
                                        <p:tgtEl>
                                          <p:spTgt spid="4098"/>
                                        </p:tgtEl>
                                      </p:cBhvr>
                                    </p:animEffect>
                                  </p:childTnLst>
                                  <p:subTnLst>
                                    <p:set>
                                      <p:cBhvr override="childStyle">
                                        <p:cTn dur="1" fill="hold" display="0" masterRel="nextClick" afterEffect="1"/>
                                        <p:tgtEl>
                                          <p:spTgt spid="409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wd">
                                    <p:tmAbs val="300"/>
                                  </p:iterate>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par>
                          <p:cTn id="15" fill="hold">
                            <p:stCondLst>
                              <p:cond delay="10201"/>
                            </p:stCondLst>
                            <p:childTnLst>
                              <p:par>
                                <p:cTn id="16" presetID="14" presetClass="entr" presetSubtype="10" fill="hold" nodeType="afterEffect">
                                  <p:stCondLst>
                                    <p:cond delay="0"/>
                                  </p:stCondLst>
                                  <p:childTnLst>
                                    <p:set>
                                      <p:cBhvr>
                                        <p:cTn id="17" dur="1" fill="hold">
                                          <p:stCondLst>
                                            <p:cond delay="0"/>
                                          </p:stCondLst>
                                        </p:cTn>
                                        <p:tgtEl>
                                          <p:spTgt spid="4100"/>
                                        </p:tgtEl>
                                        <p:attrNameLst>
                                          <p:attrName>style.visibility</p:attrName>
                                        </p:attrNameLst>
                                      </p:cBhvr>
                                      <p:to>
                                        <p:strVal val="visible"/>
                                      </p:to>
                                    </p:set>
                                    <p:animEffect transition="in" filter="randombar(horizontal)">
                                      <p:cBhvr>
                                        <p:cTn id="18"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BC9A2BF7-3196-4105-9D73-F84B5AB1E381}"/>
              </a:ext>
            </a:extLst>
          </p:cNvPr>
          <p:cNvSpPr>
            <a:spLocks noGrp="1"/>
          </p:cNvSpPr>
          <p:nvPr>
            <p:ph type="title"/>
          </p:nvPr>
        </p:nvSpPr>
        <p:spPr/>
        <p:txBody>
          <a:bodyPr>
            <a:normAutofit/>
          </a:bodyPr>
          <a:lstStyle/>
          <a:p>
            <a:pPr algn="ctr"/>
            <a:r>
              <a:rPr lang="he-IL" sz="4800" b="1"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שיקוליו של החקלאי בגידול וייצור מוצר מסוים</a:t>
            </a:r>
            <a:endParaRPr lang="he-IL" sz="4800" dirty="0">
              <a:effectLst>
                <a:outerShdw blurRad="38100" dist="38100" dir="2700000" algn="tl">
                  <a:srgbClr val="000000">
                    <a:alpha val="43137"/>
                  </a:srgbClr>
                </a:outerShdw>
              </a:effectLst>
            </a:endParaRPr>
          </a:p>
        </p:txBody>
      </p:sp>
      <p:sp>
        <p:nvSpPr>
          <p:cNvPr id="3" name="מציין מיקום תוכן 2">
            <a:extLst>
              <a:ext uri="{FF2B5EF4-FFF2-40B4-BE49-F238E27FC236}">
                <a16:creationId xmlns:a16="http://schemas.microsoft.com/office/drawing/2014/main" xmlns="" id="{F33E7C7B-0CA9-417A-8CA3-7290048C6785}"/>
              </a:ext>
            </a:extLst>
          </p:cNvPr>
          <p:cNvSpPr>
            <a:spLocks noGrp="1"/>
          </p:cNvSpPr>
          <p:nvPr>
            <p:ph idx="1"/>
          </p:nvPr>
        </p:nvSpPr>
        <p:spPr>
          <a:xfrm>
            <a:off x="571500" y="1317624"/>
            <a:ext cx="11379200" cy="5286375"/>
          </a:xfrm>
        </p:spPr>
        <p:txBody>
          <a:bodyPr>
            <a:normAutofit/>
          </a:bodyPr>
          <a:lstStyle/>
          <a:p>
            <a:pPr marL="0" lvl="0" indent="0">
              <a:lnSpc>
                <a:spcPct val="150000"/>
              </a:lnSpc>
              <a:buSzPts val="1200"/>
              <a:buNone/>
              <a:tabLst>
                <a:tab pos="478155" algn="l"/>
                <a:tab pos="839470" algn="l"/>
              </a:tabLst>
            </a:pPr>
            <a:r>
              <a:rPr lang="he-IL" sz="5400" b="1" u="sng" dirty="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אקלים </a:t>
            </a:r>
            <a:r>
              <a:rPr lang="he-IL" sz="4400" b="1" dirty="0">
                <a:latin typeface="Arial" panose="020B0604020202020204" pitchFamily="34" charset="0"/>
                <a:ea typeface="Times New Roman" panose="02020603050405020304" pitchFamily="18" charset="0"/>
              </a:rPr>
              <a:t>– המיקום הגיאוגרפי והאקלים של מדינה בעולם משפיע על ענף החקלאות בה היא תתמחה </a:t>
            </a:r>
            <a:endParaRPr lang="en-US" sz="4400" b="1" dirty="0">
              <a:latin typeface="Arial" panose="020B0604020202020204" pitchFamily="34" charset="0"/>
              <a:ea typeface="Times New Roman" panose="02020603050405020304" pitchFamily="18" charset="0"/>
            </a:endParaRPr>
          </a:p>
          <a:p>
            <a:pPr>
              <a:lnSpc>
                <a:spcPct val="150000"/>
              </a:lnSpc>
              <a:tabLst>
                <a:tab pos="839470" algn="l"/>
              </a:tabLst>
            </a:pPr>
            <a:r>
              <a:rPr lang="he-IL" dirty="0">
                <a:latin typeface="Arial" panose="020B0604020202020204" pitchFamily="34" charset="0"/>
                <a:ea typeface="Times New Roman" panose="02020603050405020304" pitchFamily="18" charset="0"/>
              </a:rPr>
              <a:t>     </a:t>
            </a:r>
            <a:r>
              <a:rPr lang="he-IL" sz="3900" dirty="0">
                <a:latin typeface="Arial" panose="020B0604020202020204" pitchFamily="34" charset="0"/>
                <a:ea typeface="Times New Roman" panose="02020603050405020304" pitchFamily="18" charset="0"/>
              </a:rPr>
              <a:t>לדוגמא: ישראל מייבאת פרחים כמו צבעוני ממדינות קרות באירופה, ומייצאת לעולם פירות וירקות כמו פירות </a:t>
            </a:r>
            <a:r>
              <a:rPr lang="he-IL" sz="3900" dirty="0" err="1">
                <a:latin typeface="Arial" panose="020B0604020202020204" pitchFamily="34" charset="0"/>
                <a:ea typeface="Times New Roman" panose="02020603050405020304" pitchFamily="18" charset="0"/>
              </a:rPr>
              <a:t>הדר,תמרים</a:t>
            </a:r>
            <a:r>
              <a:rPr lang="he-IL" sz="3900" dirty="0">
                <a:latin typeface="Arial" panose="020B0604020202020204" pitchFamily="34" charset="0"/>
                <a:ea typeface="Times New Roman" panose="02020603050405020304" pitchFamily="18" charset="0"/>
              </a:rPr>
              <a:t> וכו' .</a:t>
            </a:r>
            <a:endParaRPr lang="en-US" sz="3900" dirty="0">
              <a:latin typeface="Arial" panose="020B0604020202020204" pitchFamily="34" charset="0"/>
              <a:ea typeface="Times New Roman" panose="02020603050405020304" pitchFamily="18" charset="0"/>
            </a:endParaRPr>
          </a:p>
          <a:p>
            <a:endParaRPr lang="he-IL" dirty="0"/>
          </a:p>
        </p:txBody>
      </p:sp>
      <p:pic>
        <p:nvPicPr>
          <p:cNvPr id="6146" name="Picture 2" descr="×ª××× × ×§×©××¨×">
            <a:extLst>
              <a:ext uri="{FF2B5EF4-FFF2-40B4-BE49-F238E27FC236}">
                <a16:creationId xmlns:a16="http://schemas.microsoft.com/office/drawing/2014/main" xmlns="" id="{845A4226-51DB-44D8-976D-F43F4549CD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710" y="5250426"/>
            <a:ext cx="1607574" cy="1607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35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2801"/>
                            </p:stCondLst>
                            <p:childTnLst>
                              <p:par>
                                <p:cTn id="8" presetID="21" presetClass="entr" presetSubtype="1" fill="hold" nodeType="after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wheel(1)">
                                      <p:cBhvr>
                                        <p:cTn id="10" dur="2000"/>
                                        <p:tgtEl>
                                          <p:spTgt spid="6146"/>
                                        </p:tgtEl>
                                      </p:cBhvr>
                                    </p:animEffect>
                                  </p:childTnLst>
                                  <p:subTnLst>
                                    <p:set>
                                      <p:cBhvr override="childStyle">
                                        <p:cTn dur="1" fill="hold" display="0" masterRel="nextClick" afterEffect="1"/>
                                        <p:tgtEl>
                                          <p:spTgt spid="614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7E5F93FD-5D3A-49C9-9A9A-C149EBCE550A}"/>
              </a:ext>
            </a:extLst>
          </p:cNvPr>
          <p:cNvSpPr>
            <a:spLocks noGrp="1"/>
          </p:cNvSpPr>
          <p:nvPr>
            <p:ph type="title"/>
          </p:nvPr>
        </p:nvSpPr>
        <p:spPr/>
        <p:txBody>
          <a:bodyPr/>
          <a:lstStyle/>
          <a:p>
            <a:r>
              <a:rPr lang="he-IL" b="1" u="sng" dirty="0">
                <a:latin typeface="Arial" panose="020B0604020202020204" pitchFamily="34" charset="0"/>
                <a:ea typeface="Times New Roman" panose="02020603050405020304" pitchFamily="18" charset="0"/>
              </a:rPr>
              <a:t>שיקוליו של החקלאי בגידול וייצור מוצר מסוים</a:t>
            </a:r>
            <a:r>
              <a:rPr lang="en-US" sz="4800" dirty="0">
                <a:latin typeface="Arial" panose="020B0604020202020204" pitchFamily="34" charset="0"/>
                <a:ea typeface="Times New Roman" panose="02020603050405020304" pitchFamily="18" charset="0"/>
              </a:rPr>
              <a:t/>
            </a:r>
            <a:br>
              <a:rPr lang="en-US" sz="4800" dirty="0">
                <a:latin typeface="Arial" panose="020B0604020202020204" pitchFamily="34" charset="0"/>
                <a:ea typeface="Times New Roman" panose="02020603050405020304" pitchFamily="18" charset="0"/>
              </a:rPr>
            </a:br>
            <a:endParaRPr lang="he-IL" dirty="0"/>
          </a:p>
        </p:txBody>
      </p:sp>
      <p:sp>
        <p:nvSpPr>
          <p:cNvPr id="3" name="מציין מיקום תוכן 2">
            <a:extLst>
              <a:ext uri="{FF2B5EF4-FFF2-40B4-BE49-F238E27FC236}">
                <a16:creationId xmlns:a16="http://schemas.microsoft.com/office/drawing/2014/main" xmlns="" id="{C07666A7-E678-4C5B-9C53-E1BFA0E5DFD0}"/>
              </a:ext>
            </a:extLst>
          </p:cNvPr>
          <p:cNvSpPr>
            <a:spLocks noGrp="1"/>
          </p:cNvSpPr>
          <p:nvPr>
            <p:ph idx="1"/>
          </p:nvPr>
        </p:nvSpPr>
        <p:spPr/>
        <p:txBody>
          <a:bodyPr/>
          <a:lstStyle/>
          <a:p>
            <a:pPr>
              <a:lnSpc>
                <a:spcPct val="150000"/>
              </a:lnSpc>
              <a:tabLst>
                <a:tab pos="839470" algn="l"/>
              </a:tabLst>
            </a:pPr>
            <a:r>
              <a:rPr lang="he-IL" b="1" u="sng" dirty="0">
                <a:solidFill>
                  <a:srgbClr val="0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גורמי תשומה</a:t>
            </a:r>
            <a:r>
              <a:rPr lang="he-IL"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 </a:t>
            </a:r>
            <a:r>
              <a:rPr lang="he-IL" dirty="0">
                <a:latin typeface="Arial" panose="020B0604020202020204" pitchFamily="34" charset="0"/>
                <a:ea typeface="Times New Roman" panose="02020603050405020304" pitchFamily="18" charset="0"/>
              </a:rPr>
              <a:t>- ההוצאות של היצרן. ישנם שני סוגים של הוצאות</a:t>
            </a:r>
            <a:r>
              <a:rPr lang="he-IL" i="1" dirty="0">
                <a:latin typeface="Arial" panose="020B0604020202020204" pitchFamily="34" charset="0"/>
                <a:ea typeface="Times New Roman" panose="02020603050405020304" pitchFamily="18" charset="0"/>
              </a:rPr>
              <a:t> :</a:t>
            </a:r>
            <a:r>
              <a:rPr lang="he-IL" dirty="0">
                <a:latin typeface="Arial" panose="020B0604020202020204" pitchFamily="34" charset="0"/>
                <a:ea typeface="Times New Roman" panose="02020603050405020304" pitchFamily="18" charset="0"/>
              </a:rPr>
              <a:t>  </a:t>
            </a:r>
            <a:endParaRPr lang="en-US" sz="3200" dirty="0">
              <a:latin typeface="Arial" panose="020B0604020202020204" pitchFamily="34" charset="0"/>
              <a:ea typeface="Times New Roman" panose="02020603050405020304" pitchFamily="18" charset="0"/>
            </a:endParaRPr>
          </a:p>
          <a:p>
            <a:pPr marL="342900" lvl="0" indent="-342900">
              <a:lnSpc>
                <a:spcPct val="150000"/>
              </a:lnSpc>
              <a:buFont typeface="Symbol" panose="05050102010706020507" pitchFamily="18" charset="2"/>
              <a:buChar char=""/>
              <a:tabLst>
                <a:tab pos="839470" algn="l"/>
              </a:tabLst>
            </a:pPr>
            <a:r>
              <a:rPr lang="he-IL" b="1" u="sng" dirty="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הוצאות ישירות</a:t>
            </a:r>
            <a:r>
              <a:rPr lang="he-IL" u="sng" dirty="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 </a:t>
            </a:r>
            <a:r>
              <a:rPr lang="he-IL" dirty="0">
                <a:latin typeface="Arial" panose="020B0604020202020204" pitchFamily="34" charset="0"/>
                <a:ea typeface="Times New Roman" panose="02020603050405020304" pitchFamily="18" charset="0"/>
              </a:rPr>
              <a:t>– אלו הוצאות שתלויות בגידול המוצר וכמותו : מים , דשן , מזון לבעל החיים , חומרי הדברה , תרופות </a:t>
            </a:r>
            <a:r>
              <a:rPr lang="he-IL" dirty="0" err="1">
                <a:latin typeface="Arial" panose="020B0604020202020204" pitchFamily="34" charset="0"/>
                <a:ea typeface="Times New Roman" panose="02020603050405020304" pitchFamily="18" charset="0"/>
              </a:rPr>
              <a:t>וכו</a:t>
            </a:r>
            <a:r>
              <a:rPr lang="he-IL" dirty="0">
                <a:latin typeface="Arial" panose="020B0604020202020204" pitchFamily="34" charset="0"/>
                <a:ea typeface="Times New Roman" panose="02020603050405020304" pitchFamily="18" charset="0"/>
              </a:rPr>
              <a:t>'.</a:t>
            </a:r>
            <a:endParaRPr lang="en-US" sz="3200" dirty="0">
              <a:latin typeface="Arial" panose="020B0604020202020204" pitchFamily="34" charset="0"/>
              <a:ea typeface="Times New Roman" panose="02020603050405020304" pitchFamily="18" charset="0"/>
              <a:cs typeface="Arial" panose="020B0604020202020204" pitchFamily="34" charset="0"/>
            </a:endParaRPr>
          </a:p>
          <a:p>
            <a:pPr marL="342900" marR="228600" lvl="0" indent="-342900">
              <a:lnSpc>
                <a:spcPct val="150000"/>
              </a:lnSpc>
              <a:buFont typeface="Symbol" panose="05050102010706020507" pitchFamily="18" charset="2"/>
              <a:buChar char=""/>
            </a:pPr>
            <a:r>
              <a:rPr lang="he-IL" b="1" u="sng" dirty="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הוצאות עקיפות</a:t>
            </a:r>
            <a:r>
              <a:rPr lang="he-IL" u="sng" dirty="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 – </a:t>
            </a:r>
            <a:r>
              <a:rPr lang="he-IL" dirty="0">
                <a:latin typeface="Arial" panose="020B0604020202020204" pitchFamily="34" charset="0"/>
                <a:ea typeface="Times New Roman" panose="02020603050405020304" pitchFamily="18" charset="0"/>
              </a:rPr>
              <a:t>אינן תלויות בכמות : ציוד מכני- טרקטור ומכונות , מבנים ,ביטוחים , שכירות , ביטוחים. </a:t>
            </a:r>
            <a:r>
              <a:rPr lang="he-IL" dirty="0">
                <a:solidFill>
                  <a:srgbClr val="000000"/>
                </a:solidFill>
                <a:latin typeface="Arial" panose="020B0604020202020204" pitchFamily="34" charset="0"/>
                <a:ea typeface="Times New Roman" panose="02020603050405020304" pitchFamily="18" charset="0"/>
              </a:rPr>
              <a:t> </a:t>
            </a:r>
            <a:endParaRPr lang="en-US" sz="3200" dirty="0">
              <a:latin typeface="Arial" panose="020B0604020202020204" pitchFamily="34" charset="0"/>
              <a:ea typeface="Times New Roman" panose="02020603050405020304" pitchFamily="18" charset="0"/>
              <a:cs typeface="Arial" panose="020B0604020202020204" pitchFamily="34" charset="0"/>
            </a:endParaRPr>
          </a:p>
          <a:p>
            <a:pPr marR="228600">
              <a:lnSpc>
                <a:spcPct val="150000"/>
              </a:lnSpc>
            </a:pPr>
            <a:r>
              <a:rPr lang="he-IL" b="1" dirty="0">
                <a:latin typeface="Arial" panose="020B0604020202020204" pitchFamily="34" charset="0"/>
                <a:ea typeface="Times New Roman" panose="02020603050405020304" pitchFamily="18" charset="0"/>
              </a:rPr>
              <a:t>  </a:t>
            </a:r>
            <a:r>
              <a:rPr lang="he-IL" dirty="0">
                <a:solidFill>
                  <a:srgbClr val="000000"/>
                </a:solidFill>
                <a:latin typeface="Arial" panose="020B0604020202020204" pitchFamily="34" charset="0"/>
                <a:ea typeface="Times New Roman" panose="02020603050405020304" pitchFamily="18" charset="0"/>
              </a:rPr>
              <a:t>בענפי בעלי חיים: מבנים, מיכון, דשנים, מזון ותברואה</a:t>
            </a:r>
            <a:endParaRPr lang="he-IL" dirty="0"/>
          </a:p>
        </p:txBody>
      </p:sp>
      <p:pic>
        <p:nvPicPr>
          <p:cNvPr id="5122" name="Picture 2" descr="×ª××¦××ª ×ª××× × ×¢×××¨ âªagriculture economyâ¬â">
            <a:extLst>
              <a:ext uri="{FF2B5EF4-FFF2-40B4-BE49-F238E27FC236}">
                <a16:creationId xmlns:a16="http://schemas.microsoft.com/office/drawing/2014/main" xmlns="" id="{BF0E5D73-E008-4361-9DE4-EAD37C43D8D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66322" y="5537235"/>
            <a:ext cx="1425677" cy="132936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ª××× × ×§×©××¨×">
            <a:extLst>
              <a:ext uri="{FF2B5EF4-FFF2-40B4-BE49-F238E27FC236}">
                <a16:creationId xmlns:a16="http://schemas.microsoft.com/office/drawing/2014/main" xmlns="" id="{EF9C0341-0BD5-46BB-A808-EAAA6559C5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95343"/>
            <a:ext cx="3429000" cy="223837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ª××× × ×§×©××¨×">
            <a:extLst>
              <a:ext uri="{FF2B5EF4-FFF2-40B4-BE49-F238E27FC236}">
                <a16:creationId xmlns:a16="http://schemas.microsoft.com/office/drawing/2014/main" xmlns="" id="{57C316BF-C985-4040-ACA0-F445E31D62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4116" y="0"/>
            <a:ext cx="2737884" cy="1519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623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31" presetClass="entr" presetSubtype="0" fill="hold" nodeType="withEffect">
                                  <p:stCondLst>
                                    <p:cond delay="0"/>
                                  </p:stCondLst>
                                  <p:childTnLst>
                                    <p:set>
                                      <p:cBhvr>
                                        <p:cTn id="8" dur="1" fill="hold">
                                          <p:stCondLst>
                                            <p:cond delay="0"/>
                                          </p:stCondLst>
                                        </p:cTn>
                                        <p:tgtEl>
                                          <p:spTgt spid="5122"/>
                                        </p:tgtEl>
                                        <p:attrNameLst>
                                          <p:attrName>style.visibility</p:attrName>
                                        </p:attrNameLst>
                                      </p:cBhvr>
                                      <p:to>
                                        <p:strVal val="visible"/>
                                      </p:to>
                                    </p:set>
                                    <p:anim calcmode="lin" valueType="num">
                                      <p:cBhvr>
                                        <p:cTn id="9" dur="1000" fill="hold"/>
                                        <p:tgtEl>
                                          <p:spTgt spid="5122"/>
                                        </p:tgtEl>
                                        <p:attrNameLst>
                                          <p:attrName>ppt_w</p:attrName>
                                        </p:attrNameLst>
                                      </p:cBhvr>
                                      <p:tavLst>
                                        <p:tav tm="0">
                                          <p:val>
                                            <p:fltVal val="0"/>
                                          </p:val>
                                        </p:tav>
                                        <p:tav tm="100000">
                                          <p:val>
                                            <p:strVal val="#ppt_w"/>
                                          </p:val>
                                        </p:tav>
                                      </p:tavLst>
                                    </p:anim>
                                    <p:anim calcmode="lin" valueType="num">
                                      <p:cBhvr>
                                        <p:cTn id="10" dur="1000" fill="hold"/>
                                        <p:tgtEl>
                                          <p:spTgt spid="5122"/>
                                        </p:tgtEl>
                                        <p:attrNameLst>
                                          <p:attrName>ppt_h</p:attrName>
                                        </p:attrNameLst>
                                      </p:cBhvr>
                                      <p:tavLst>
                                        <p:tav tm="0">
                                          <p:val>
                                            <p:fltVal val="0"/>
                                          </p:val>
                                        </p:tav>
                                        <p:tav tm="100000">
                                          <p:val>
                                            <p:strVal val="#ppt_h"/>
                                          </p:val>
                                        </p:tav>
                                      </p:tavLst>
                                    </p:anim>
                                    <p:anim calcmode="lin" valueType="num">
                                      <p:cBhvr>
                                        <p:cTn id="11" dur="1000" fill="hold"/>
                                        <p:tgtEl>
                                          <p:spTgt spid="5122"/>
                                        </p:tgtEl>
                                        <p:attrNameLst>
                                          <p:attrName>style.rotation</p:attrName>
                                        </p:attrNameLst>
                                      </p:cBhvr>
                                      <p:tavLst>
                                        <p:tav tm="0">
                                          <p:val>
                                            <p:fltVal val="90"/>
                                          </p:val>
                                        </p:tav>
                                        <p:tav tm="100000">
                                          <p:val>
                                            <p:fltVal val="0"/>
                                          </p:val>
                                        </p:tav>
                                      </p:tavLst>
                                    </p:anim>
                                    <p:animEffect transition="in" filter="fade">
                                      <p:cBhvr>
                                        <p:cTn id="12" dur="1000"/>
                                        <p:tgtEl>
                                          <p:spTgt spid="5122"/>
                                        </p:tgtEl>
                                      </p:cBhvr>
                                    </p:animEffect>
                                  </p:childTnLst>
                                  <p:subTnLst>
                                    <p:set>
                                      <p:cBhvr override="childStyle">
                                        <p:cTn dur="1" fill="hold" display="0" masterRel="nextClick" afterEffect="1"/>
                                        <p:tgtEl>
                                          <p:spTgt spid="5122"/>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45" presetClass="entr" presetSubtype="0" fill="hold" nodeType="withEffect">
                                  <p:stCondLst>
                                    <p:cond delay="0"/>
                                  </p:stCondLst>
                                  <p:childTnLst>
                                    <p:set>
                                      <p:cBhvr>
                                        <p:cTn id="18" dur="1" fill="hold">
                                          <p:stCondLst>
                                            <p:cond delay="0"/>
                                          </p:stCondLst>
                                        </p:cTn>
                                        <p:tgtEl>
                                          <p:spTgt spid="5128"/>
                                        </p:tgtEl>
                                        <p:attrNameLst>
                                          <p:attrName>style.visibility</p:attrName>
                                        </p:attrNameLst>
                                      </p:cBhvr>
                                      <p:to>
                                        <p:strVal val="visible"/>
                                      </p:to>
                                    </p:set>
                                    <p:animEffect transition="in" filter="fade">
                                      <p:cBhvr>
                                        <p:cTn id="19" dur="2000"/>
                                        <p:tgtEl>
                                          <p:spTgt spid="5128"/>
                                        </p:tgtEl>
                                      </p:cBhvr>
                                    </p:animEffect>
                                    <p:anim calcmode="lin" valueType="num">
                                      <p:cBhvr>
                                        <p:cTn id="20" dur="2000" fill="hold"/>
                                        <p:tgtEl>
                                          <p:spTgt spid="5128"/>
                                        </p:tgtEl>
                                        <p:attrNameLst>
                                          <p:attrName>ppt_w</p:attrName>
                                        </p:attrNameLst>
                                      </p:cBhvr>
                                      <p:tavLst>
                                        <p:tav tm="0" fmla="#ppt_w*sin(2.5*pi*$)">
                                          <p:val>
                                            <p:fltVal val="0"/>
                                          </p:val>
                                        </p:tav>
                                        <p:tav tm="100000">
                                          <p:val>
                                            <p:fltVal val="1"/>
                                          </p:val>
                                        </p:tav>
                                      </p:tavLst>
                                    </p:anim>
                                    <p:anim calcmode="lin" valueType="num">
                                      <p:cBhvr>
                                        <p:cTn id="21" dur="2000" fill="hold"/>
                                        <p:tgtEl>
                                          <p:spTgt spid="5128"/>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5128"/>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26" presetClass="entr" presetSubtype="0" fill="hold" nodeType="withEffect">
                                  <p:stCondLst>
                                    <p:cond delay="0"/>
                                  </p:stCondLst>
                                  <p:childTnLst>
                                    <p:set>
                                      <p:cBhvr>
                                        <p:cTn id="27" dur="1" fill="hold">
                                          <p:stCondLst>
                                            <p:cond delay="0"/>
                                          </p:stCondLst>
                                        </p:cTn>
                                        <p:tgtEl>
                                          <p:spTgt spid="5126"/>
                                        </p:tgtEl>
                                        <p:attrNameLst>
                                          <p:attrName>style.visibility</p:attrName>
                                        </p:attrNameLst>
                                      </p:cBhvr>
                                      <p:to>
                                        <p:strVal val="visible"/>
                                      </p:to>
                                    </p:set>
                                    <p:animEffect transition="in" filter="wipe(down)">
                                      <p:cBhvr>
                                        <p:cTn id="28" dur="580">
                                          <p:stCondLst>
                                            <p:cond delay="0"/>
                                          </p:stCondLst>
                                        </p:cTn>
                                        <p:tgtEl>
                                          <p:spTgt spid="5126"/>
                                        </p:tgtEl>
                                      </p:cBhvr>
                                    </p:animEffect>
                                    <p:anim calcmode="lin" valueType="num">
                                      <p:cBhvr>
                                        <p:cTn id="29" dur="1822" tmFilter="0,0; 0.14,0.36; 0.43,0.73; 0.71,0.91; 1.0,1.0">
                                          <p:stCondLst>
                                            <p:cond delay="0"/>
                                          </p:stCondLst>
                                        </p:cTn>
                                        <p:tgtEl>
                                          <p:spTgt spid="5126"/>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5126"/>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5126"/>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5126"/>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5126"/>
                                        </p:tgtEl>
                                        <p:attrNameLst>
                                          <p:attrName>ppt_y</p:attrName>
                                        </p:attrNameLst>
                                      </p:cBhvr>
                                      <p:tavLst>
                                        <p:tav tm="0" fmla="#ppt_y-sin(pi*$)/81">
                                          <p:val>
                                            <p:fltVal val="0"/>
                                          </p:val>
                                        </p:tav>
                                        <p:tav tm="100000">
                                          <p:val>
                                            <p:fltVal val="1"/>
                                          </p:val>
                                        </p:tav>
                                      </p:tavLst>
                                    </p:anim>
                                    <p:animScale>
                                      <p:cBhvr>
                                        <p:cTn id="34" dur="26">
                                          <p:stCondLst>
                                            <p:cond delay="650"/>
                                          </p:stCondLst>
                                        </p:cTn>
                                        <p:tgtEl>
                                          <p:spTgt spid="5126"/>
                                        </p:tgtEl>
                                      </p:cBhvr>
                                      <p:to x="100000" y="60000"/>
                                    </p:animScale>
                                    <p:animScale>
                                      <p:cBhvr>
                                        <p:cTn id="35" dur="166" decel="50000">
                                          <p:stCondLst>
                                            <p:cond delay="676"/>
                                          </p:stCondLst>
                                        </p:cTn>
                                        <p:tgtEl>
                                          <p:spTgt spid="5126"/>
                                        </p:tgtEl>
                                      </p:cBhvr>
                                      <p:to x="100000" y="100000"/>
                                    </p:animScale>
                                    <p:animScale>
                                      <p:cBhvr>
                                        <p:cTn id="36" dur="26">
                                          <p:stCondLst>
                                            <p:cond delay="1312"/>
                                          </p:stCondLst>
                                        </p:cTn>
                                        <p:tgtEl>
                                          <p:spTgt spid="5126"/>
                                        </p:tgtEl>
                                      </p:cBhvr>
                                      <p:to x="100000" y="80000"/>
                                    </p:animScale>
                                    <p:animScale>
                                      <p:cBhvr>
                                        <p:cTn id="37" dur="166" decel="50000">
                                          <p:stCondLst>
                                            <p:cond delay="1338"/>
                                          </p:stCondLst>
                                        </p:cTn>
                                        <p:tgtEl>
                                          <p:spTgt spid="5126"/>
                                        </p:tgtEl>
                                      </p:cBhvr>
                                      <p:to x="100000" y="100000"/>
                                    </p:animScale>
                                    <p:animScale>
                                      <p:cBhvr>
                                        <p:cTn id="38" dur="26">
                                          <p:stCondLst>
                                            <p:cond delay="1642"/>
                                          </p:stCondLst>
                                        </p:cTn>
                                        <p:tgtEl>
                                          <p:spTgt spid="5126"/>
                                        </p:tgtEl>
                                      </p:cBhvr>
                                      <p:to x="100000" y="90000"/>
                                    </p:animScale>
                                    <p:animScale>
                                      <p:cBhvr>
                                        <p:cTn id="39" dur="166" decel="50000">
                                          <p:stCondLst>
                                            <p:cond delay="1668"/>
                                          </p:stCondLst>
                                        </p:cTn>
                                        <p:tgtEl>
                                          <p:spTgt spid="5126"/>
                                        </p:tgtEl>
                                      </p:cBhvr>
                                      <p:to x="100000" y="100000"/>
                                    </p:animScale>
                                    <p:animScale>
                                      <p:cBhvr>
                                        <p:cTn id="40" dur="26">
                                          <p:stCondLst>
                                            <p:cond delay="1808"/>
                                          </p:stCondLst>
                                        </p:cTn>
                                        <p:tgtEl>
                                          <p:spTgt spid="5126"/>
                                        </p:tgtEl>
                                      </p:cBhvr>
                                      <p:to x="100000" y="95000"/>
                                    </p:animScale>
                                    <p:animScale>
                                      <p:cBhvr>
                                        <p:cTn id="41" dur="166" decel="50000">
                                          <p:stCondLst>
                                            <p:cond delay="1834"/>
                                          </p:stCondLst>
                                        </p:cTn>
                                        <p:tgtEl>
                                          <p:spTgt spid="5126"/>
                                        </p:tgtEl>
                                      </p:cBhvr>
                                      <p:to x="100000" y="100000"/>
                                    </p:animScale>
                                  </p:childTnLst>
                                  <p:subTnLst>
                                    <p:set>
                                      <p:cBhvr override="childStyle">
                                        <p:cTn dur="1" fill="hold" display="0" masterRel="nextClick" afterEffect="1"/>
                                        <p:tgtEl>
                                          <p:spTgt spid="5126"/>
                                        </p:tgtEl>
                                        <p:attrNameLst>
                                          <p:attrName>style.visibility</p:attrName>
                                        </p:attrNameLst>
                                      </p:cBhvr>
                                      <p:to>
                                        <p:strVal val="hidden"/>
                                      </p:to>
                                    </p:set>
                                  </p:sub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0F7FBE30-B15B-4809-A807-BD7FCD233A94}"/>
              </a:ext>
            </a:extLst>
          </p:cNvPr>
          <p:cNvSpPr>
            <a:spLocks noGrp="1"/>
          </p:cNvSpPr>
          <p:nvPr>
            <p:ph type="title"/>
          </p:nvPr>
        </p:nvSpPr>
        <p:spPr>
          <a:xfrm>
            <a:off x="342900" y="365125"/>
            <a:ext cx="11277600" cy="1325563"/>
          </a:xfrm>
        </p:spPr>
        <p:txBody>
          <a:bodyPr>
            <a:normAutofit fontScale="90000"/>
          </a:bodyPr>
          <a:lstStyle/>
          <a:p>
            <a:pPr algn="ctr"/>
            <a:r>
              <a:rPr lang="he-IL" sz="4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שיקוליו של החקלאי בגידול וייצור מוצר מסוים</a:t>
            </a:r>
            <a:r>
              <a:rPr lang="en-US" sz="4800" dirty="0">
                <a:latin typeface="Arial" panose="020B0604020202020204" pitchFamily="34" charset="0"/>
                <a:ea typeface="Times New Roman" panose="02020603050405020304" pitchFamily="18" charset="0"/>
              </a:rPr>
              <a:t/>
            </a:r>
            <a:br>
              <a:rPr lang="en-US" sz="4800" dirty="0">
                <a:latin typeface="Arial" panose="020B0604020202020204" pitchFamily="34" charset="0"/>
                <a:ea typeface="Times New Roman" panose="02020603050405020304" pitchFamily="18" charset="0"/>
              </a:rPr>
            </a:br>
            <a:r>
              <a:rPr lang="he-IL" b="1" u="sng" dirty="0">
                <a:solidFill>
                  <a:srgbClr val="002060"/>
                </a:solidFill>
                <a:latin typeface="Arial" panose="020B0604020202020204" pitchFamily="34" charset="0"/>
                <a:ea typeface="Times New Roman" panose="02020603050405020304" pitchFamily="18" charset="0"/>
              </a:rPr>
              <a:t>צורת שיווק </a:t>
            </a:r>
            <a:endParaRPr lang="he-IL" u="sng" dirty="0">
              <a:solidFill>
                <a:srgbClr val="002060"/>
              </a:solidFill>
            </a:endParaRPr>
          </a:p>
        </p:txBody>
      </p:sp>
      <p:sp>
        <p:nvSpPr>
          <p:cNvPr id="3" name="מציין מיקום תוכן 2">
            <a:extLst>
              <a:ext uri="{FF2B5EF4-FFF2-40B4-BE49-F238E27FC236}">
                <a16:creationId xmlns:a16="http://schemas.microsoft.com/office/drawing/2014/main" xmlns="" id="{33BB758D-381C-4B61-975D-F04AB2EB4E19}"/>
              </a:ext>
            </a:extLst>
          </p:cNvPr>
          <p:cNvSpPr>
            <a:spLocks noGrp="1"/>
          </p:cNvSpPr>
          <p:nvPr>
            <p:ph idx="1"/>
          </p:nvPr>
        </p:nvSpPr>
        <p:spPr>
          <a:xfrm>
            <a:off x="838200" y="1825624"/>
            <a:ext cx="10515600" cy="4918075"/>
          </a:xfrm>
        </p:spPr>
        <p:txBody>
          <a:bodyPr>
            <a:normAutofit fontScale="70000" lnSpcReduction="20000"/>
          </a:bodyPr>
          <a:lstStyle/>
          <a:p>
            <a:pPr marL="304800">
              <a:lnSpc>
                <a:spcPct val="150000"/>
              </a:lnSpc>
              <a:tabLst>
                <a:tab pos="839470" algn="l"/>
              </a:tabLst>
            </a:pPr>
            <a:r>
              <a:rPr lang="he-IL" sz="3600" u="sng" dirty="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א. שיווק עצמי </a:t>
            </a:r>
            <a:r>
              <a:rPr lang="he-IL" dirty="0">
                <a:latin typeface="Arial" panose="020B0604020202020204" pitchFamily="34" charset="0"/>
                <a:ea typeface="Times New Roman" panose="02020603050405020304" pitchFamily="18" charset="0"/>
              </a:rPr>
              <a:t>– </a:t>
            </a:r>
            <a:r>
              <a:rPr lang="he-IL" b="1" dirty="0">
                <a:latin typeface="Arial" panose="020B0604020202020204" pitchFamily="34" charset="0"/>
                <a:ea typeface="Times New Roman" panose="02020603050405020304" pitchFamily="18" charset="0"/>
              </a:rPr>
              <a:t>החקלאי קובע עם איזה ספק ברצונו לעבוד ובאיזה כמות </a:t>
            </a:r>
            <a:r>
              <a:rPr lang="he-IL" b="1" dirty="0" err="1">
                <a:latin typeface="Arial" panose="020B0604020202020204" pitchFamily="34" charset="0"/>
                <a:ea typeface="Times New Roman" panose="02020603050405020304" pitchFamily="18" charset="0"/>
              </a:rPr>
              <a:t>ישווק.הדבר</a:t>
            </a:r>
            <a:r>
              <a:rPr lang="he-IL" b="1" dirty="0">
                <a:latin typeface="Arial" panose="020B0604020202020204" pitchFamily="34" charset="0"/>
                <a:ea typeface="Times New Roman" panose="02020603050405020304" pitchFamily="18" charset="0"/>
              </a:rPr>
              <a:t> מבטיח לחקלאי את המחיר הטוב ביותר עבור המוצר בכך שבוחר את הספק אליו ישווק את המוצר.</a:t>
            </a:r>
            <a:endParaRPr lang="en-US" sz="2000" b="1" dirty="0">
              <a:latin typeface="Arial" panose="020B0604020202020204" pitchFamily="34" charset="0"/>
              <a:ea typeface="Times New Roman" panose="02020603050405020304" pitchFamily="18" charset="0"/>
            </a:endParaRPr>
          </a:p>
          <a:p>
            <a:pPr marL="304800">
              <a:lnSpc>
                <a:spcPct val="150000"/>
              </a:lnSpc>
              <a:tabLst>
                <a:tab pos="839470" algn="l"/>
              </a:tabLst>
            </a:pPr>
            <a:r>
              <a:rPr lang="he-IL" b="1" dirty="0">
                <a:latin typeface="Arial" panose="020B0604020202020204" pitchFamily="34" charset="0"/>
                <a:ea typeface="Times New Roman" panose="02020603050405020304" pitchFamily="18" charset="0"/>
              </a:rPr>
              <a:t>אבל הפרסום וההובלה עולים יותר משיווק משותף וברמה ארצית. החקלאי פחות פנוי לעיסוק בחקלאות.</a:t>
            </a:r>
            <a:endParaRPr lang="en-US" sz="2000" b="1" dirty="0">
              <a:latin typeface="Arial" panose="020B0604020202020204" pitchFamily="34" charset="0"/>
              <a:ea typeface="Times New Roman" panose="02020603050405020304" pitchFamily="18" charset="0"/>
            </a:endParaRPr>
          </a:p>
          <a:p>
            <a:pPr marL="304800">
              <a:lnSpc>
                <a:spcPct val="150000"/>
              </a:lnSpc>
              <a:tabLst>
                <a:tab pos="839470" algn="l"/>
              </a:tabLst>
            </a:pPr>
            <a:r>
              <a:rPr lang="he-IL" sz="3600" b="1" u="sng" dirty="0">
                <a:solidFill>
                  <a:srgbClr val="002060"/>
                </a:solidFill>
                <a:effectLst>
                  <a:outerShdw blurRad="38100" dist="38100" dir="2700000" algn="tl">
                    <a:srgbClr val="000000">
                      <a:alpha val="43137"/>
                    </a:srgbClr>
                  </a:outerShdw>
                </a:effectLst>
                <a:latin typeface="Arial" panose="020B0604020202020204" pitchFamily="34" charset="0"/>
              </a:rPr>
              <a:t>ב. שיווק אזורי ושיווק ארצי</a:t>
            </a:r>
            <a:r>
              <a:rPr lang="he-IL" b="1" dirty="0">
                <a:solidFill>
                  <a:srgbClr val="002060"/>
                </a:solidFill>
                <a:latin typeface="Arial" panose="020B0604020202020204" pitchFamily="34" charset="0"/>
                <a:ea typeface="Times New Roman" panose="02020603050405020304" pitchFamily="18" charset="0"/>
              </a:rPr>
              <a:t>– </a:t>
            </a:r>
            <a:r>
              <a:rPr lang="he-IL" b="1" dirty="0">
                <a:latin typeface="Arial" panose="020B0604020202020204" pitchFamily="34" charset="0"/>
                <a:ea typeface="Times New Roman" panose="02020603050405020304" pitchFamily="18" charset="0"/>
              </a:rPr>
              <a:t>משווקים </a:t>
            </a:r>
            <a:r>
              <a:rPr lang="he-IL" b="1" dirty="0" err="1">
                <a:latin typeface="Arial" panose="020B0604020202020204" pitchFamily="34" charset="0"/>
                <a:ea typeface="Times New Roman" panose="02020603050405020304" pitchFamily="18" charset="0"/>
              </a:rPr>
              <a:t>באיזור</a:t>
            </a:r>
            <a:r>
              <a:rPr lang="he-IL" b="1" dirty="0">
                <a:latin typeface="Arial" panose="020B0604020202020204" pitchFamily="34" charset="0"/>
                <a:ea typeface="Times New Roman" panose="02020603050405020304" pitchFamily="18" charset="0"/>
              </a:rPr>
              <a:t> מסוים בארץ או לכל הארץ.  לכן : הכמויות גדלות, התחרות בין היצרנים גדלה,</a:t>
            </a:r>
            <a:endParaRPr lang="en-US" sz="2000" b="1" dirty="0">
              <a:latin typeface="Arial" panose="020B0604020202020204" pitchFamily="34" charset="0"/>
              <a:ea typeface="Times New Roman" panose="02020603050405020304" pitchFamily="18" charset="0"/>
            </a:endParaRPr>
          </a:p>
          <a:p>
            <a:pPr marL="304800">
              <a:lnSpc>
                <a:spcPct val="150000"/>
              </a:lnSpc>
              <a:tabLst>
                <a:tab pos="839470" algn="l"/>
              </a:tabLst>
            </a:pPr>
            <a:r>
              <a:rPr lang="he-IL" b="1" dirty="0">
                <a:latin typeface="Arial" panose="020B0604020202020204" pitchFamily="34" charset="0"/>
                <a:ea typeface="Times New Roman" panose="02020603050405020304" pitchFamily="18" charset="0"/>
              </a:rPr>
              <a:t> ההוצאות הישירות גדלות, ההוצאות העקיפות קטנות, מאפשר שיווק משותף ובכך לפרסם ולהוביל יותר בזול.</a:t>
            </a:r>
            <a:endParaRPr lang="en-US" sz="2000" b="1" dirty="0">
              <a:latin typeface="Arial" panose="020B0604020202020204" pitchFamily="34" charset="0"/>
              <a:ea typeface="Times New Roman" panose="02020603050405020304" pitchFamily="18" charset="0"/>
            </a:endParaRPr>
          </a:p>
          <a:p>
            <a:pPr marL="304800">
              <a:lnSpc>
                <a:spcPct val="150000"/>
              </a:lnSpc>
              <a:tabLst>
                <a:tab pos="839470" algn="l"/>
              </a:tabLst>
            </a:pPr>
            <a:r>
              <a:rPr lang="he-IL" b="1" dirty="0">
                <a:latin typeface="Arial" panose="020B0604020202020204" pitchFamily="34" charset="0"/>
                <a:ea typeface="Times New Roman" panose="02020603050405020304" pitchFamily="18" charset="0"/>
              </a:rPr>
              <a:t>ספק שדורש כמות גדולה מבטיח מחיר קבוע ויחסי מחסר לטווח ארוך.</a:t>
            </a:r>
            <a:endParaRPr lang="en-US" sz="2000" b="1" dirty="0">
              <a:latin typeface="Arial" panose="020B0604020202020204" pitchFamily="34" charset="0"/>
              <a:ea typeface="Times New Roman" panose="02020603050405020304" pitchFamily="18" charset="0"/>
            </a:endParaRPr>
          </a:p>
          <a:p>
            <a:endParaRPr lang="he-IL" dirty="0"/>
          </a:p>
        </p:txBody>
      </p:sp>
    </p:spTree>
    <p:extLst>
      <p:ext uri="{BB962C8B-B14F-4D97-AF65-F5344CB8AC3E}">
        <p14:creationId xmlns:p14="http://schemas.microsoft.com/office/powerpoint/2010/main" val="214098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3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wd">
                                    <p:tmAbs val="300"/>
                                  </p:iterate>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26AA70E9-BC44-4DBF-AEA5-66666822352A}"/>
              </a:ext>
            </a:extLst>
          </p:cNvPr>
          <p:cNvSpPr>
            <a:spLocks noGrp="1"/>
          </p:cNvSpPr>
          <p:nvPr>
            <p:ph type="title"/>
          </p:nvPr>
        </p:nvSpPr>
        <p:spPr>
          <a:xfrm>
            <a:off x="838200" y="51825"/>
            <a:ext cx="10515600" cy="1325563"/>
          </a:xfrm>
        </p:spPr>
        <p:txBody>
          <a:bodyPr/>
          <a:lstStyle/>
          <a:p>
            <a:pPr algn="ctr"/>
            <a:r>
              <a:rPr lang="he-IL" b="1" u="sng" dirty="0"/>
              <a:t>שיקולים בתכנון הענף לטווח קצר ולטווח ארוך</a:t>
            </a:r>
            <a:r>
              <a:rPr lang="he-IL" dirty="0"/>
              <a:t> </a:t>
            </a:r>
          </a:p>
        </p:txBody>
      </p:sp>
      <p:sp>
        <p:nvSpPr>
          <p:cNvPr id="3" name="מציין מיקום תוכן 2">
            <a:extLst>
              <a:ext uri="{FF2B5EF4-FFF2-40B4-BE49-F238E27FC236}">
                <a16:creationId xmlns:a16="http://schemas.microsoft.com/office/drawing/2014/main" xmlns="" id="{62484A1A-B918-41E2-A378-1D8070451D06}"/>
              </a:ext>
            </a:extLst>
          </p:cNvPr>
          <p:cNvSpPr>
            <a:spLocks noGrp="1"/>
          </p:cNvSpPr>
          <p:nvPr>
            <p:ph idx="1"/>
          </p:nvPr>
        </p:nvSpPr>
        <p:spPr>
          <a:xfrm>
            <a:off x="838200" y="1377388"/>
            <a:ext cx="10515600" cy="5231756"/>
          </a:xfrm>
        </p:spPr>
        <p:txBody>
          <a:bodyPr>
            <a:normAutofit/>
          </a:bodyPr>
          <a:lstStyle/>
          <a:p>
            <a:r>
              <a:rPr lang="he-IL" b="1" dirty="0">
                <a:effectLst>
                  <a:outerShdw blurRad="38100" dist="38100" dir="2700000" algn="tl">
                    <a:srgbClr val="000000">
                      <a:alpha val="43137"/>
                    </a:srgbClr>
                  </a:outerShdw>
                </a:effectLst>
              </a:rPr>
              <a:t>המחיר אותו קובע החקלאי צריך לכסות את כל הוצאות החקלאי, אותו יקבע בהתאם להגבלות שקובעת המדינה ובהתאם להשפעות:</a:t>
            </a:r>
            <a:endParaRPr lang="en-US" b="1" dirty="0">
              <a:effectLst>
                <a:outerShdw blurRad="38100" dist="38100" dir="2700000" algn="tl">
                  <a:srgbClr val="000000">
                    <a:alpha val="43137"/>
                  </a:srgbClr>
                </a:outerShdw>
              </a:effectLst>
            </a:endParaRPr>
          </a:p>
          <a:p>
            <a:r>
              <a:rPr lang="he-IL" b="1" u="sng" dirty="0">
                <a:solidFill>
                  <a:srgbClr val="002060"/>
                </a:solidFill>
              </a:rPr>
              <a:t>השפעה לטווח ארוך </a:t>
            </a:r>
            <a:endParaRPr lang="en-US" b="1" u="sng" dirty="0">
              <a:solidFill>
                <a:srgbClr val="002060"/>
              </a:solidFill>
            </a:endParaRPr>
          </a:p>
          <a:p>
            <a:pPr marL="0" indent="0">
              <a:buNone/>
            </a:pPr>
            <a:r>
              <a:rPr lang="he-IL" dirty="0"/>
              <a:t>א.  לצמצם השפעות אי וודאות כמו שינויי אקלים קיצוני  או ביקוש</a:t>
            </a:r>
            <a:endParaRPr lang="en-US" dirty="0"/>
          </a:p>
          <a:p>
            <a:pPr marL="0" indent="0">
              <a:buNone/>
            </a:pPr>
            <a:r>
              <a:rPr lang="he-IL" dirty="0"/>
              <a:t>  ב. קבלת המוצר במועד הרצוי.                                                                                                                           </a:t>
            </a:r>
            <a:endParaRPr lang="en-US" dirty="0"/>
          </a:p>
          <a:p>
            <a:pPr marL="0" indent="0">
              <a:buNone/>
            </a:pPr>
            <a:r>
              <a:rPr lang="he-IL" dirty="0"/>
              <a:t>  ג. הארכת חיי מדף  לתוצרת .</a:t>
            </a:r>
            <a:endParaRPr lang="en-US" dirty="0"/>
          </a:p>
          <a:p>
            <a:pPr marL="0" indent="0">
              <a:buNone/>
            </a:pPr>
            <a:r>
              <a:rPr lang="he-IL" dirty="0"/>
              <a:t>  ד. חישובי עלות-  חישוב </a:t>
            </a:r>
            <a:r>
              <a:rPr lang="he-IL" dirty="0" err="1"/>
              <a:t>שוויים</a:t>
            </a:r>
            <a:r>
              <a:rPr lang="he-IL" dirty="0"/>
              <a:t> הישיר והעקיף של ההוצאות הכרוכות ביצור של מוצר מסוים או של קבוצת מוצרים. משמש ככלי לחישוב מחיריהם של מוצרים וכדאיות ייצורם.</a:t>
            </a:r>
            <a:endParaRPr lang="en-US" dirty="0"/>
          </a:p>
          <a:p>
            <a:pPr marL="0" indent="0">
              <a:buNone/>
            </a:pPr>
            <a:r>
              <a:rPr lang="he-IL" dirty="0"/>
              <a:t>ה. שיפור הכמות והאיכות על ידי  שילוב טכנולוגיות חדשניות וטיפוח גנטי</a:t>
            </a:r>
            <a:endParaRPr lang="en-US" dirty="0"/>
          </a:p>
          <a:p>
            <a:endParaRPr lang="he-IL" dirty="0"/>
          </a:p>
        </p:txBody>
      </p:sp>
      <p:pic>
        <p:nvPicPr>
          <p:cNvPr id="7184" name="Picture 16" descr="×ª××¦××ª ×ª××× × ×¢×××¨ ×©×× ××× ××§×××">
            <a:extLst>
              <a:ext uri="{FF2B5EF4-FFF2-40B4-BE49-F238E27FC236}">
                <a16:creationId xmlns:a16="http://schemas.microsoft.com/office/drawing/2014/main" xmlns="" id="{94F57DAC-0CAC-4448-959D-6867E03474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739" y="2702951"/>
            <a:ext cx="2499712" cy="1562320"/>
          </a:xfrm>
          <a:prstGeom prst="rect">
            <a:avLst/>
          </a:prstGeom>
          <a:noFill/>
          <a:extLst>
            <a:ext uri="{909E8E84-426E-40DD-AFC4-6F175D3DCCD1}">
              <a14:hiddenFill xmlns:a14="http://schemas.microsoft.com/office/drawing/2010/main">
                <a:solidFill>
                  <a:srgbClr val="FFFFFF"/>
                </a:solidFill>
              </a14:hiddenFill>
            </a:ext>
          </a:extLst>
        </p:spPr>
      </p:pic>
      <p:pic>
        <p:nvPicPr>
          <p:cNvPr id="7186" name="Picture 18" descr="×ª××¦××ª ×ª××× × ×¢×××¨ ×§××× ××× × ×××¨">
            <a:extLst>
              <a:ext uri="{FF2B5EF4-FFF2-40B4-BE49-F238E27FC236}">
                <a16:creationId xmlns:a16="http://schemas.microsoft.com/office/drawing/2014/main" xmlns="" id="{07ABE69E-6B6C-49C4-8659-36E72D1BF5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732" y="4412585"/>
            <a:ext cx="2430684" cy="2356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851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par>
                          <p:cTn id="15" fill="hold">
                            <p:stCondLst>
                              <p:cond delay="0"/>
                            </p:stCondLst>
                            <p:childTnLst>
                              <p:par>
                                <p:cTn id="16" presetID="47" presetClass="entr" presetSubtype="0" fill="hold" nodeType="afterEffect">
                                  <p:stCondLst>
                                    <p:cond delay="0"/>
                                  </p:stCondLst>
                                  <p:childTnLst>
                                    <p:set>
                                      <p:cBhvr>
                                        <p:cTn id="17" dur="1" fill="hold">
                                          <p:stCondLst>
                                            <p:cond delay="0"/>
                                          </p:stCondLst>
                                        </p:cTn>
                                        <p:tgtEl>
                                          <p:spTgt spid="7184"/>
                                        </p:tgtEl>
                                        <p:attrNameLst>
                                          <p:attrName>style.visibility</p:attrName>
                                        </p:attrNameLst>
                                      </p:cBhvr>
                                      <p:to>
                                        <p:strVal val="visible"/>
                                      </p:to>
                                    </p:set>
                                    <p:animEffect transition="in" filter="fade">
                                      <p:cBhvr>
                                        <p:cTn id="18" dur="1000"/>
                                        <p:tgtEl>
                                          <p:spTgt spid="7184"/>
                                        </p:tgtEl>
                                      </p:cBhvr>
                                    </p:animEffect>
                                    <p:anim calcmode="lin" valueType="num">
                                      <p:cBhvr>
                                        <p:cTn id="19" dur="1000" fill="hold"/>
                                        <p:tgtEl>
                                          <p:spTgt spid="7184"/>
                                        </p:tgtEl>
                                        <p:attrNameLst>
                                          <p:attrName>ppt_x</p:attrName>
                                        </p:attrNameLst>
                                      </p:cBhvr>
                                      <p:tavLst>
                                        <p:tav tm="0">
                                          <p:val>
                                            <p:strVal val="#ppt_x"/>
                                          </p:val>
                                        </p:tav>
                                        <p:tav tm="100000">
                                          <p:val>
                                            <p:strVal val="#ppt_x"/>
                                          </p:val>
                                        </p:tav>
                                      </p:tavLst>
                                    </p:anim>
                                    <p:anim calcmode="lin" valueType="num">
                                      <p:cBhvr>
                                        <p:cTn id="20" dur="1000" fill="hold"/>
                                        <p:tgtEl>
                                          <p:spTgt spid="7184"/>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7184"/>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par>
                          <p:cTn id="37" fill="hold">
                            <p:stCondLst>
                              <p:cond delay="0"/>
                            </p:stCondLst>
                            <p:childTnLst>
                              <p:par>
                                <p:cTn id="38" presetID="21" presetClass="entr" presetSubtype="1" fill="hold" nodeType="afterEffect">
                                  <p:stCondLst>
                                    <p:cond delay="0"/>
                                  </p:stCondLst>
                                  <p:childTnLst>
                                    <p:set>
                                      <p:cBhvr>
                                        <p:cTn id="39" dur="1" fill="hold">
                                          <p:stCondLst>
                                            <p:cond delay="0"/>
                                          </p:stCondLst>
                                        </p:cTn>
                                        <p:tgtEl>
                                          <p:spTgt spid="7186"/>
                                        </p:tgtEl>
                                        <p:attrNameLst>
                                          <p:attrName>style.visibility</p:attrName>
                                        </p:attrNameLst>
                                      </p:cBhvr>
                                      <p:to>
                                        <p:strVal val="visible"/>
                                      </p:to>
                                    </p:set>
                                    <p:animEffect transition="in" filter="wheel(1)">
                                      <p:cBhvr>
                                        <p:cTn id="40" dur="2000"/>
                                        <p:tgtEl>
                                          <p:spTgt spid="7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B2A084BA-ADE1-4E29-9486-4FEA2CBA0102}"/>
              </a:ext>
            </a:extLst>
          </p:cNvPr>
          <p:cNvSpPr>
            <a:spLocks noGrp="1"/>
          </p:cNvSpPr>
          <p:nvPr>
            <p:ph type="title"/>
          </p:nvPr>
        </p:nvSpPr>
        <p:spPr/>
        <p:txBody>
          <a:bodyPr/>
          <a:lstStyle/>
          <a:p>
            <a:pPr algn="ctr"/>
            <a:r>
              <a:rPr lang="he-IL" b="1" u="sng" dirty="0">
                <a:latin typeface="Arial" panose="020B0604020202020204" pitchFamily="34" charset="0"/>
                <a:ea typeface="Times New Roman" panose="02020603050405020304" pitchFamily="18" charset="0"/>
              </a:rPr>
              <a:t>התערבות הממשלה בענף החקלאי</a:t>
            </a:r>
            <a:endParaRPr lang="he-IL" dirty="0"/>
          </a:p>
        </p:txBody>
      </p:sp>
      <p:sp>
        <p:nvSpPr>
          <p:cNvPr id="3" name="מציין מיקום תוכן 2">
            <a:extLst>
              <a:ext uri="{FF2B5EF4-FFF2-40B4-BE49-F238E27FC236}">
                <a16:creationId xmlns:a16="http://schemas.microsoft.com/office/drawing/2014/main" xmlns="" id="{5CA9006D-4F68-4E22-B68B-23CD7F9B08E9}"/>
              </a:ext>
            </a:extLst>
          </p:cNvPr>
          <p:cNvSpPr>
            <a:spLocks noGrp="1"/>
          </p:cNvSpPr>
          <p:nvPr>
            <p:ph idx="1"/>
          </p:nvPr>
        </p:nvSpPr>
        <p:spPr/>
        <p:txBody>
          <a:bodyPr>
            <a:normAutofit fontScale="92500" lnSpcReduction="10000"/>
          </a:bodyPr>
          <a:lstStyle/>
          <a:p>
            <a:pPr marL="0" indent="0">
              <a:buNone/>
            </a:pPr>
            <a:r>
              <a:rPr lang="he-IL" b="1" u="sng" dirty="0">
                <a:latin typeface="Arial" panose="020B0604020202020204" pitchFamily="34" charset="0"/>
                <a:ea typeface="Times New Roman" panose="02020603050405020304" pitchFamily="18" charset="0"/>
              </a:rPr>
              <a:t>התערבות הממשלה בענף החקלאי ושמירה על שוק וכלכלה יציבים :</a:t>
            </a:r>
            <a:endParaRPr lang="en-US" sz="3200" dirty="0">
              <a:latin typeface="Arial" panose="020B0604020202020204" pitchFamily="34" charset="0"/>
              <a:ea typeface="Times New Roman" panose="02020603050405020304" pitchFamily="18" charset="0"/>
            </a:endParaRPr>
          </a:p>
          <a:p>
            <a:pPr marL="0" lvl="0" indent="0">
              <a:lnSpc>
                <a:spcPct val="150000"/>
              </a:lnSpc>
              <a:buNone/>
              <a:tabLst>
                <a:tab pos="839470" algn="l"/>
              </a:tabLst>
            </a:pPr>
            <a:r>
              <a:rPr lang="he-IL" b="1" u="sng" dirty="0">
                <a:solidFill>
                  <a:srgbClr val="002060"/>
                </a:solidFill>
                <a:latin typeface="Arial" panose="020B0604020202020204" pitchFamily="34" charset="0"/>
                <a:ea typeface="Times New Roman" panose="02020603050405020304" pitchFamily="18" charset="0"/>
              </a:rPr>
              <a:t>סובסידיה-</a:t>
            </a:r>
            <a:r>
              <a:rPr lang="he-IL" b="1" u="sng" dirty="0">
                <a:latin typeface="Arial" panose="020B0604020202020204" pitchFamily="34" charset="0"/>
                <a:ea typeface="Times New Roman" panose="02020603050405020304" pitchFamily="18" charset="0"/>
              </a:rPr>
              <a:t> </a:t>
            </a:r>
            <a:r>
              <a:rPr lang="he-IL" dirty="0">
                <a:latin typeface="Arial" panose="020B0604020202020204" pitchFamily="34" charset="0"/>
                <a:ea typeface="Times New Roman" panose="02020603050405020304" pitchFamily="18" charset="0"/>
              </a:rPr>
              <a:t>הממשלה מפצה את היצרן על הוצאות היצור בכדי לעודד ייצור של המוצר כדי שמוצר יירכש וישווק בארץ.</a:t>
            </a:r>
            <a:endParaRPr lang="en-US" sz="3200" dirty="0">
              <a:latin typeface="Arial" panose="020B0604020202020204" pitchFamily="34" charset="0"/>
              <a:ea typeface="Times New Roman" panose="02020603050405020304" pitchFamily="18" charset="0"/>
            </a:endParaRPr>
          </a:p>
          <a:p>
            <a:pPr marL="79375">
              <a:lnSpc>
                <a:spcPct val="150000"/>
              </a:lnSpc>
              <a:tabLst>
                <a:tab pos="839470" algn="l"/>
              </a:tabLst>
            </a:pPr>
            <a:r>
              <a:rPr lang="he-IL" dirty="0">
                <a:latin typeface="Arial" panose="020B0604020202020204" pitchFamily="34" charset="0"/>
                <a:ea typeface="Times New Roman" panose="02020603050405020304" pitchFamily="18" charset="0"/>
              </a:rPr>
              <a:t>הממשלה משתתפת עם החקלאי בהוצאות הייצור וכך מובטח מחיר סביר ליצרן ולצרכן. </a:t>
            </a:r>
            <a:endParaRPr lang="en-US" sz="3200" dirty="0">
              <a:latin typeface="Arial" panose="020B0604020202020204" pitchFamily="34" charset="0"/>
              <a:ea typeface="Times New Roman" panose="02020603050405020304" pitchFamily="18" charset="0"/>
            </a:endParaRPr>
          </a:p>
          <a:p>
            <a:pPr marL="79375">
              <a:lnSpc>
                <a:spcPct val="150000"/>
              </a:lnSpc>
              <a:tabLst>
                <a:tab pos="839470" algn="l"/>
              </a:tabLst>
            </a:pPr>
            <a:r>
              <a:rPr lang="he-IL" dirty="0">
                <a:latin typeface="Arial" panose="020B0604020202020204" pitchFamily="34" charset="0"/>
                <a:ea typeface="Times New Roman" panose="02020603050405020304" pitchFamily="18" charset="0"/>
              </a:rPr>
              <a:t>כך מתאפשרת תחרותיות בין יצרנים יחידניים וארציים והוזלת התוצרת החקלאית לצרכן .</a:t>
            </a:r>
            <a:endParaRPr lang="en-US" sz="3200" dirty="0">
              <a:latin typeface="Arial" panose="020B0604020202020204" pitchFamily="34" charset="0"/>
              <a:ea typeface="Times New Roman" panose="02020603050405020304" pitchFamily="18" charset="0"/>
            </a:endParaRPr>
          </a:p>
          <a:p>
            <a:endParaRPr lang="he-IL" dirty="0"/>
          </a:p>
        </p:txBody>
      </p:sp>
      <p:pic>
        <p:nvPicPr>
          <p:cNvPr id="11266" name="Picture 2" descr="×ª××× × ×§×©××¨×">
            <a:extLst>
              <a:ext uri="{FF2B5EF4-FFF2-40B4-BE49-F238E27FC236}">
                <a16:creationId xmlns:a16="http://schemas.microsoft.com/office/drawing/2014/main" xmlns="" id="{40E0D3B2-0880-48A3-BB24-0D0E640ADC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97" y="99349"/>
            <a:ext cx="2100926" cy="2100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64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ערכת נושא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ערכת נושא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ערכת נושא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196</TotalTime>
  <Words>1201</Words>
  <Application>Microsoft Office PowerPoint</Application>
  <PresentationFormat>מסך רחב</PresentationFormat>
  <Paragraphs>133</Paragraphs>
  <Slides>26</Slides>
  <Notes>0</Notes>
  <HiddenSlides>0</HiddenSlides>
  <MMClips>0</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26</vt:i4>
      </vt:variant>
    </vt:vector>
  </HeadingPairs>
  <TitlesOfParts>
    <vt:vector size="33" baseType="lpstr">
      <vt:lpstr>Arial</vt:lpstr>
      <vt:lpstr>Calibri</vt:lpstr>
      <vt:lpstr>Calibri Light</vt:lpstr>
      <vt:lpstr>Symbol</vt:lpstr>
      <vt:lpstr>Tahoma</vt:lpstr>
      <vt:lpstr>Times New Roman</vt:lpstr>
      <vt:lpstr>Office Theme</vt:lpstr>
      <vt:lpstr>מרתון היום החמישי</vt:lpstr>
      <vt:lpstr>כלכלת הענף החקלאי</vt:lpstr>
      <vt:lpstr>ענף החקלאות בארץ ישראל</vt:lpstr>
      <vt:lpstr>בישראל קיימים שני סוגי חקלאות: </vt:lpstr>
      <vt:lpstr>שיקוליו של החקלאי בגידול וייצור מוצר מסוים</vt:lpstr>
      <vt:lpstr>שיקוליו של החקלאי בגידול וייצור מוצר מסוים </vt:lpstr>
      <vt:lpstr>שיקוליו של החקלאי בגידול וייצור מוצר מסוים צורת שיווק </vt:lpstr>
      <vt:lpstr>שיקולים בתכנון הענף לטווח קצר ולטווח ארוך </vt:lpstr>
      <vt:lpstr>התערבות הממשלה בענף החקלאי</vt:lpstr>
      <vt:lpstr>מימון ביניים: </vt:lpstr>
      <vt:lpstr>מכסות יצור</vt:lpstr>
      <vt:lpstr>מכסי מגן </vt:lpstr>
      <vt:lpstr>איכות הסביבה</vt:lpstr>
      <vt:lpstr>המפגעים הסביבתיים הקשורים לגידול חיות משק </vt:lpstr>
      <vt:lpstr>דרכים לצמצום הפגיעה באיכות הסביבה</vt:lpstr>
      <vt:lpstr>זיהומים הסביבה בענף הכלבנות: </vt:lpstr>
      <vt:lpstr>דרכי מניעה</vt:lpstr>
      <vt:lpstr>ראיית חיות משק</vt:lpstr>
      <vt:lpstr>שדה ראיה בבעלי חיים </vt:lpstr>
      <vt:lpstr>ראיית חיות משק</vt:lpstr>
      <vt:lpstr>לצורך כך מבנה האישון של חיות המשק אופקי ומלבני </vt:lpstr>
      <vt:lpstr>שדה ראייה- כלבים </vt:lpstr>
      <vt:lpstr>ראייה למרחק</vt:lpstr>
      <vt:lpstr>ראיית לילה</vt:lpstr>
      <vt:lpstr>ראיית צבעים</vt:lpstr>
      <vt:lpstr>מצגת של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מרתון היום החמישי</dc:title>
  <dc:creator>eran ophir</dc:creator>
  <cp:lastModifiedBy>user</cp:lastModifiedBy>
  <cp:revision>28</cp:revision>
  <dcterms:created xsi:type="dcterms:W3CDTF">2018-06-02T08:56:04Z</dcterms:created>
  <dcterms:modified xsi:type="dcterms:W3CDTF">2018-07-03T15:50:42Z</dcterms:modified>
</cp:coreProperties>
</file>