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82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56" r:id="rId28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56" autoAdjust="0"/>
    <p:restoredTop sz="94660"/>
  </p:normalViewPr>
  <p:slideViewPr>
    <p:cSldViewPr>
      <p:cViewPr varScale="1">
        <p:scale>
          <a:sx n="70" d="100"/>
          <a:sy n="70" d="100"/>
        </p:scale>
        <p:origin x="2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5620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3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5688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600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487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26527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014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756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4813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815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8084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380D2-CA8B-4EBF-89DB-5903C929F7F4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A0069-7DDE-4309-A019-17D8359FFA7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558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&#1505;&#1497;&#1512;&#1496;&#1493;&#1504;&#1497;&#1501;/Dogs%20101%20-&#1499;&#1504;&#1506;&#1504;&#1497;.m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12" Type="http://schemas.openxmlformats.org/officeDocument/2006/relationships/image" Target="../media/image2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slide" Target="slide2.xml"/><Relationship Id="rId5" Type="http://schemas.openxmlformats.org/officeDocument/2006/relationships/hyperlink" Target="&#1505;&#1497;&#1512;&#1496;&#1493;&#1504;&#1497;&#1501;/PULI%20ON%20THE%20RUN.mov" TargetMode="External"/><Relationship Id="rId10" Type="http://schemas.openxmlformats.org/officeDocument/2006/relationships/image" Target="../media/image24.jpeg"/><Relationship Id="rId4" Type="http://schemas.openxmlformats.org/officeDocument/2006/relationships/image" Target="../media/image19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39.jpeg"/><Relationship Id="rId3" Type="http://schemas.openxmlformats.org/officeDocument/2006/relationships/hyperlink" Target="&#1505;&#1497;&#1512;&#1496;&#1493;&#1504;&#1497;&#1501;/Dogs%20101%20-%20&#1491;&#1493;&#1490;&#1493;%20&#1488;&#1512;&#1490;&#1504;&#1496;&#1497;&#1504;&#1493;.mov" TargetMode="External"/><Relationship Id="rId7" Type="http://schemas.openxmlformats.org/officeDocument/2006/relationships/image" Target="../media/image34.jpeg"/><Relationship Id="rId12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505;&#1497;&#1512;&#1496;&#1493;&#1504;&#1497;&#1501;/DOGS%20101%20-%20Newfoundland%20&#1504;&#1493;&#1508;&#1497;&#1500;&#1504;&#1491;%5d.mov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slide" Target="slide3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5.jpeg"/><Relationship Id="rId7" Type="http://schemas.openxmlformats.org/officeDocument/2006/relationships/image" Target="../media/image48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slide" Target="slide4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58.jpeg"/><Relationship Id="rId5" Type="http://schemas.openxmlformats.org/officeDocument/2006/relationships/image" Target="../media/image53.jpeg"/><Relationship Id="rId10" Type="http://schemas.openxmlformats.org/officeDocument/2006/relationships/image" Target="../media/image57.jpeg"/><Relationship Id="rId4" Type="http://schemas.openxmlformats.org/officeDocument/2006/relationships/image" Target="../media/image52.jpeg"/><Relationship Id="rId9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11" Type="http://schemas.openxmlformats.org/officeDocument/2006/relationships/image" Target="../media/image71.jpeg"/><Relationship Id="rId5" Type="http://schemas.openxmlformats.org/officeDocument/2006/relationships/image" Target="../media/image66.jpeg"/><Relationship Id="rId10" Type="http://schemas.openxmlformats.org/officeDocument/2006/relationships/image" Target="../media/image70.jpeg"/><Relationship Id="rId4" Type="http://schemas.openxmlformats.org/officeDocument/2006/relationships/image" Target="../media/image65.jpeg"/><Relationship Id="rId9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11" Type="http://schemas.openxmlformats.org/officeDocument/2006/relationships/image" Target="../media/image80.jpeg"/><Relationship Id="rId5" Type="http://schemas.openxmlformats.org/officeDocument/2006/relationships/image" Target="../media/image75.jpeg"/><Relationship Id="rId10" Type="http://schemas.openxmlformats.org/officeDocument/2006/relationships/image" Target="../media/image79.jpeg"/><Relationship Id="rId4" Type="http://schemas.openxmlformats.org/officeDocument/2006/relationships/image" Target="../media/image74.jpeg"/><Relationship Id="rId9" Type="http://schemas.openxmlformats.org/officeDocument/2006/relationships/slide" Target="slide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slide" Target="slide8.xml"/><Relationship Id="rId7" Type="http://schemas.openxmlformats.org/officeDocument/2006/relationships/image" Target="../media/image85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slide" Target="slid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4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505;&#1497;&#1512;&#1496;&#1493;&#1504;&#1497;&#1501;/Working%20Dogs.mov" TargetMode="External"/><Relationship Id="rId5" Type="http://schemas.openxmlformats.org/officeDocument/2006/relationships/image" Target="../media/image93.jpeg"/><Relationship Id="rId4" Type="http://schemas.openxmlformats.org/officeDocument/2006/relationships/slide" Target="slide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96.jpeg"/><Relationship Id="rId7" Type="http://schemas.openxmlformats.org/officeDocument/2006/relationships/image" Target="../media/image99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jpeg"/><Relationship Id="rId11" Type="http://schemas.openxmlformats.org/officeDocument/2006/relationships/image" Target="../media/image103.jpeg"/><Relationship Id="rId5" Type="http://schemas.openxmlformats.org/officeDocument/2006/relationships/image" Target="../media/image97.jpeg"/><Relationship Id="rId10" Type="http://schemas.openxmlformats.org/officeDocument/2006/relationships/image" Target="../media/image102.jpeg"/><Relationship Id="rId4" Type="http://schemas.openxmlformats.org/officeDocument/2006/relationships/slide" Target="slide9.xml"/><Relationship Id="rId9" Type="http://schemas.openxmlformats.org/officeDocument/2006/relationships/image" Target="../media/image10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13" Type="http://schemas.openxmlformats.org/officeDocument/2006/relationships/image" Target="../media/image114.jpeg"/><Relationship Id="rId18" Type="http://schemas.openxmlformats.org/officeDocument/2006/relationships/image" Target="../media/image119.jpeg"/><Relationship Id="rId3" Type="http://schemas.openxmlformats.org/officeDocument/2006/relationships/image" Target="../media/image105.jpeg"/><Relationship Id="rId7" Type="http://schemas.openxmlformats.org/officeDocument/2006/relationships/image" Target="../media/image108.jpeg"/><Relationship Id="rId12" Type="http://schemas.openxmlformats.org/officeDocument/2006/relationships/image" Target="../media/image113.jpeg"/><Relationship Id="rId17" Type="http://schemas.openxmlformats.org/officeDocument/2006/relationships/image" Target="../media/image118.jpeg"/><Relationship Id="rId2" Type="http://schemas.openxmlformats.org/officeDocument/2006/relationships/image" Target="../media/image104.jpeg"/><Relationship Id="rId16" Type="http://schemas.openxmlformats.org/officeDocument/2006/relationships/image" Target="../media/image1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11" Type="http://schemas.openxmlformats.org/officeDocument/2006/relationships/image" Target="../media/image112.jpeg"/><Relationship Id="rId5" Type="http://schemas.openxmlformats.org/officeDocument/2006/relationships/image" Target="../media/image106.jpeg"/><Relationship Id="rId15" Type="http://schemas.openxmlformats.org/officeDocument/2006/relationships/image" Target="../media/image116.jpeg"/><Relationship Id="rId10" Type="http://schemas.openxmlformats.org/officeDocument/2006/relationships/image" Target="../media/image111.jpeg"/><Relationship Id="rId4" Type="http://schemas.openxmlformats.org/officeDocument/2006/relationships/slide" Target="slide10.xml"/><Relationship Id="rId9" Type="http://schemas.openxmlformats.org/officeDocument/2006/relationships/image" Target="../media/image110.jpeg"/><Relationship Id="rId14" Type="http://schemas.openxmlformats.org/officeDocument/2006/relationships/image" Target="../media/image115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eg"/><Relationship Id="rId3" Type="http://schemas.openxmlformats.org/officeDocument/2006/relationships/image" Target="../media/image121.jpeg"/><Relationship Id="rId7" Type="http://schemas.openxmlformats.org/officeDocument/2006/relationships/image" Target="../media/image123.jpeg"/><Relationship Id="rId12" Type="http://schemas.openxmlformats.org/officeDocument/2006/relationships/image" Target="../media/image128.jpe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505;&#1497;&#1512;&#1496;&#1493;&#1504;&#1497;&#1501;/&#1490;&#1512;&#1497;&#1492;&#1488;&#1493;&#1504;&#1491;.mov" TargetMode="External"/><Relationship Id="rId11" Type="http://schemas.openxmlformats.org/officeDocument/2006/relationships/image" Target="../media/image127.jpeg"/><Relationship Id="rId5" Type="http://schemas.openxmlformats.org/officeDocument/2006/relationships/image" Target="../media/image122.jpeg"/><Relationship Id="rId10" Type="http://schemas.openxmlformats.org/officeDocument/2006/relationships/image" Target="../media/image126.jpeg"/><Relationship Id="rId4" Type="http://schemas.openxmlformats.org/officeDocument/2006/relationships/slide" Target="slide11.xml"/><Relationship Id="rId9" Type="http://schemas.openxmlformats.org/officeDocument/2006/relationships/image" Target="../media/image12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539552" y="921344"/>
            <a:ext cx="77768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8000" b="1" dirty="0">
                <a:pattFill prst="lgConfetti">
                  <a:fgClr>
                    <a:schemeClr val="tx1"/>
                  </a:fgClr>
                  <a:bgClr>
                    <a:schemeClr val="bg1"/>
                  </a:bgClr>
                </a:pattFill>
              </a:rPr>
              <a:t>גזעים של כלבים</a:t>
            </a:r>
            <a:endParaRPr lang="he-IL" sz="8000" b="1" cap="none" spc="0" dirty="0">
              <a:ln w="6600">
                <a:solidFill>
                  <a:schemeClr val="accent2"/>
                </a:solidFill>
                <a:prstDash val="solid"/>
              </a:ln>
              <a:pattFill prst="lgConfetti">
                <a:fgClr>
                  <a:schemeClr val="tx1"/>
                </a:fgClr>
                <a:bgClr>
                  <a:schemeClr val="bg1"/>
                </a:bgClr>
              </a:patt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1026" name="Picture 2" descr="http://www.biopet.co.il/Media/Image/%D7%9B%D7%A0%D7%A2%D7%A0%D7%99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24944"/>
            <a:ext cx="4410033" cy="318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015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תמונה 2" descr="מים שקטים....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08063"/>
            <a:ext cx="2520280" cy="262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/>
          <p:cNvSpPr/>
          <p:nvPr/>
        </p:nvSpPr>
        <p:spPr>
          <a:xfrm>
            <a:off x="879599" y="236547"/>
            <a:ext cx="77561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3600" b="1" u="sng" dirty="0"/>
              <a:t>כלבי ליווי וכלבים זעירים (כלבי שעשועים)</a:t>
            </a:r>
            <a:endParaRPr lang="he-IL" sz="3600" u="sng" dirty="0">
              <a:effectLst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2086071" y="1196752"/>
            <a:ext cx="6495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פותחו למטרות שונות וכיום משמשים בעיקר ככלבי שעשועים </a:t>
            </a:r>
            <a:r>
              <a:rPr lang="he-IL" dirty="0" smtClean="0"/>
              <a:t>וליווי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611560" y="2012463"/>
            <a:ext cx="7934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/>
              <a:t>אין מאפיין עיקרי לכולם, מלבד היותם כלבי משפחה קטנים או </a:t>
            </a:r>
            <a:r>
              <a:rPr lang="he-IL" dirty="0" smtClean="0"/>
              <a:t>זעירים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323528" y="2644608"/>
            <a:ext cx="82221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 err="1"/>
              <a:t>פודלים</a:t>
            </a:r>
            <a:r>
              <a:rPr lang="he-IL" b="1" dirty="0"/>
              <a:t> (ענק, בינוני וננסי), </a:t>
            </a:r>
            <a:r>
              <a:rPr lang="he-IL" b="1" dirty="0" err="1" smtClean="0"/>
              <a:t>פקינז</a:t>
            </a:r>
            <a:r>
              <a:rPr lang="he-IL" b="1" dirty="0" smtClean="0"/>
              <a:t>, פפיון</a:t>
            </a:r>
            <a:r>
              <a:rPr lang="he-IL" b="1" dirty="0"/>
              <a:t>, </a:t>
            </a:r>
            <a:r>
              <a:rPr lang="he-IL" b="1" dirty="0" err="1" smtClean="0"/>
              <a:t>ציוואווה</a:t>
            </a:r>
            <a:r>
              <a:rPr lang="he-IL" b="1" dirty="0"/>
              <a:t>, </a:t>
            </a:r>
            <a:r>
              <a:rPr lang="he-IL" b="1" dirty="0" smtClean="0"/>
              <a:t>כלב </a:t>
            </a:r>
            <a:r>
              <a:rPr lang="he-IL" b="1" dirty="0"/>
              <a:t>סיני </a:t>
            </a:r>
            <a:r>
              <a:rPr lang="he-IL" b="1" dirty="0" err="1"/>
              <a:t>מצוייץ</a:t>
            </a:r>
            <a:r>
              <a:rPr lang="he-IL" b="1" dirty="0" smtClean="0"/>
              <a:t>, </a:t>
            </a:r>
            <a:r>
              <a:rPr lang="he-IL" b="1" dirty="0" err="1" smtClean="0"/>
              <a:t>צ'יון</a:t>
            </a:r>
            <a:r>
              <a:rPr lang="he-IL" b="1" dirty="0" smtClean="0"/>
              <a:t> יפני, </a:t>
            </a:r>
            <a:r>
              <a:rPr lang="he-IL" b="1" dirty="0" err="1" smtClean="0"/>
              <a:t>מלטיז</a:t>
            </a:r>
            <a:r>
              <a:rPr lang="he-IL" b="1" dirty="0" smtClean="0"/>
              <a:t>, </a:t>
            </a:r>
            <a:r>
              <a:rPr lang="he-IL" b="1" dirty="0" err="1" smtClean="0"/>
              <a:t>לאסה</a:t>
            </a:r>
            <a:r>
              <a:rPr lang="he-IL" b="1" dirty="0" smtClean="0"/>
              <a:t> </a:t>
            </a:r>
            <a:r>
              <a:rPr lang="he-IL" b="1" dirty="0"/>
              <a:t>אפסו, </a:t>
            </a:r>
            <a:r>
              <a:rPr lang="he-IL" b="1" dirty="0" smtClean="0"/>
              <a:t>שי </a:t>
            </a:r>
            <a:r>
              <a:rPr lang="he-IL" b="1" dirty="0"/>
              <a:t>צו, </a:t>
            </a:r>
            <a:r>
              <a:rPr lang="he-IL" b="1" dirty="0" smtClean="0"/>
              <a:t>בולדוג </a:t>
            </a:r>
            <a:r>
              <a:rPr lang="he-IL" b="1" dirty="0"/>
              <a:t>צרפתי, </a:t>
            </a:r>
            <a:r>
              <a:rPr lang="he-IL" b="1" dirty="0" smtClean="0"/>
              <a:t>בישו פרידה, </a:t>
            </a:r>
            <a:r>
              <a:rPr lang="he-IL" b="1" dirty="0" err="1" smtClean="0"/>
              <a:t>פאג</a:t>
            </a:r>
            <a:r>
              <a:rPr lang="he-IL" b="1" dirty="0" smtClean="0"/>
              <a:t>.</a:t>
            </a:r>
            <a:endParaRPr lang="he-IL" dirty="0">
              <a:effectLst/>
            </a:endParaRPr>
          </a:p>
        </p:txBody>
      </p:sp>
      <p:sp>
        <p:nvSpPr>
          <p:cNvPr id="9" name="לחצן פעולה: מידע 8">
            <a:hlinkClick r:id="rId3" action="ppaction://hlinksldjump" highlightClick="1"/>
          </p:cNvPr>
          <p:cNvSpPr/>
          <p:nvPr/>
        </p:nvSpPr>
        <p:spPr>
          <a:xfrm>
            <a:off x="251520" y="2835958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41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501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1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תמונה 1" descr="big49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49" y="3548597"/>
            <a:ext cx="3692249" cy="268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/>
          <p:cNvSpPr/>
          <p:nvPr/>
        </p:nvSpPr>
        <p:spPr>
          <a:xfrm>
            <a:off x="879599" y="236547"/>
            <a:ext cx="7756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4000" b="1" u="sng" dirty="0"/>
              <a:t>כלבי </a:t>
            </a:r>
            <a:r>
              <a:rPr lang="he-IL" sz="4000" b="1" u="sng" dirty="0" smtClean="0"/>
              <a:t>רוח</a:t>
            </a:r>
            <a:endParaRPr lang="he-IL" sz="4000" u="sng" dirty="0"/>
          </a:p>
        </p:txBody>
      </p:sp>
      <p:sp>
        <p:nvSpPr>
          <p:cNvPr id="6" name="מלבן 5"/>
          <p:cNvSpPr/>
          <p:nvPr/>
        </p:nvSpPr>
        <p:spPr>
          <a:xfrm>
            <a:off x="539962" y="1209769"/>
            <a:ext cx="8114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כלבים עתיקים שפותחו </a:t>
            </a:r>
            <a:r>
              <a:rPr lang="he-IL" dirty="0" smtClean="0"/>
              <a:t>לציד. מכלבים </a:t>
            </a:r>
            <a:r>
              <a:rPr lang="he-IL" dirty="0"/>
              <a:t>אלו פותחו בהמשך כלבי </a:t>
            </a:r>
            <a:r>
              <a:rPr lang="he-IL" dirty="0" smtClean="0"/>
              <a:t>המרוצים.</a:t>
            </a:r>
            <a:endParaRPr lang="he-IL" dirty="0">
              <a:effectLst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464689" y="1726054"/>
            <a:ext cx="82647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 smtClean="0"/>
              <a:t>רצים </a:t>
            </a:r>
            <a:r>
              <a:rPr lang="he-IL" dirty="0"/>
              <a:t>מהר מאוד</a:t>
            </a:r>
            <a:r>
              <a:rPr lang="he-IL" dirty="0" smtClean="0"/>
              <a:t>. </a:t>
            </a:r>
            <a:r>
              <a:rPr lang="he-IL" dirty="0"/>
              <a:t>משתמשים </a:t>
            </a:r>
            <a:r>
              <a:rPr lang="he-IL" dirty="0" smtClean="0"/>
              <a:t>בחוש </a:t>
            </a:r>
            <a:r>
              <a:rPr lang="he-IL" dirty="0"/>
              <a:t>הראיה לעיקוב</a:t>
            </a:r>
            <a:r>
              <a:rPr lang="he-IL" dirty="0" smtClean="0"/>
              <a:t>. </a:t>
            </a:r>
            <a:r>
              <a:rPr lang="he-IL" dirty="0"/>
              <a:t>נוחים באופיים אך </a:t>
            </a:r>
            <a:r>
              <a:rPr lang="he-IL" dirty="0" smtClean="0"/>
              <a:t>זקוקים לתרגול </a:t>
            </a:r>
            <a:r>
              <a:rPr lang="he-IL" dirty="0"/>
              <a:t>רב. </a:t>
            </a:r>
            <a:r>
              <a:rPr lang="he-IL" dirty="0" smtClean="0"/>
              <a:t>מאופיינים </a:t>
            </a:r>
            <a:r>
              <a:rPr lang="he-IL" dirty="0"/>
              <a:t>בגוף דק </a:t>
            </a:r>
            <a:r>
              <a:rPr lang="he-IL" dirty="0" smtClean="0"/>
              <a:t>וקל</a:t>
            </a:r>
            <a:r>
              <a:rPr lang="he-IL" dirty="0"/>
              <a:t>, רגלים </a:t>
            </a:r>
            <a:r>
              <a:rPr lang="he-IL" dirty="0" smtClean="0"/>
              <a:t>גבוהות דקות </a:t>
            </a:r>
            <a:r>
              <a:rPr lang="he-IL" dirty="0"/>
              <a:t>וחזקות, </a:t>
            </a:r>
            <a:r>
              <a:rPr lang="he-IL" dirty="0" smtClean="0"/>
              <a:t>ראש </a:t>
            </a:r>
            <a:r>
              <a:rPr lang="he-IL" dirty="0"/>
              <a:t>צר ומאורך, חזה </a:t>
            </a:r>
            <a:r>
              <a:rPr lang="he-IL" dirty="0" smtClean="0"/>
              <a:t>עמוק.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251521" y="2566645"/>
            <a:ext cx="8477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כלב אפגני, </a:t>
            </a:r>
            <a:r>
              <a:rPr lang="he-IL" b="1" dirty="0" err="1"/>
              <a:t>וולפהאונד</a:t>
            </a:r>
            <a:r>
              <a:rPr lang="he-IL" b="1" dirty="0"/>
              <a:t> אירי, </a:t>
            </a:r>
            <a:r>
              <a:rPr lang="he-IL" b="1" dirty="0" err="1"/>
              <a:t>גרייהאונד</a:t>
            </a:r>
            <a:r>
              <a:rPr lang="he-IL" b="1" dirty="0" smtClean="0"/>
              <a:t>, </a:t>
            </a:r>
            <a:r>
              <a:rPr lang="he-IL" b="1" dirty="0" err="1" smtClean="0"/>
              <a:t>גרייהאונד</a:t>
            </a:r>
            <a:r>
              <a:rPr lang="he-IL" b="1" dirty="0" smtClean="0"/>
              <a:t> </a:t>
            </a:r>
            <a:r>
              <a:rPr lang="he-IL" b="1" dirty="0"/>
              <a:t>איטלקי, </a:t>
            </a:r>
            <a:r>
              <a:rPr lang="he-IL" b="1" dirty="0" err="1"/>
              <a:t>בורחוי</a:t>
            </a:r>
            <a:r>
              <a:rPr lang="he-IL" b="1" dirty="0"/>
              <a:t>, </a:t>
            </a:r>
            <a:r>
              <a:rPr lang="he-IL" b="1" dirty="0" err="1" smtClean="0"/>
              <a:t>דירהאונד</a:t>
            </a:r>
            <a:r>
              <a:rPr lang="he-IL" b="1" dirty="0" smtClean="0"/>
              <a:t> </a:t>
            </a:r>
            <a:r>
              <a:rPr lang="he-IL" b="1" dirty="0" err="1" smtClean="0"/>
              <a:t>סקטוי</a:t>
            </a:r>
            <a:r>
              <a:rPr lang="he-IL" b="1" dirty="0" smtClean="0"/>
              <a:t>, </a:t>
            </a:r>
            <a:r>
              <a:rPr lang="he-IL" b="1" dirty="0" err="1" smtClean="0"/>
              <a:t>וויפט</a:t>
            </a:r>
            <a:r>
              <a:rPr lang="he-IL" b="1" dirty="0" smtClean="0"/>
              <a:t>, </a:t>
            </a:r>
            <a:r>
              <a:rPr lang="he-IL" b="1" dirty="0" err="1" smtClean="0"/>
              <a:t>סולוקי</a:t>
            </a:r>
            <a:r>
              <a:rPr lang="he-IL" b="1" dirty="0" smtClean="0"/>
              <a:t> </a:t>
            </a:r>
            <a:r>
              <a:rPr lang="he-IL" b="1" dirty="0" err="1"/>
              <a:t>סולגי</a:t>
            </a:r>
            <a:r>
              <a:rPr lang="he-IL" b="1" dirty="0"/>
              <a:t> (קיימים אצל </a:t>
            </a:r>
            <a:r>
              <a:rPr lang="he-IL" b="1" dirty="0" err="1"/>
              <a:t>הבדוואים</a:t>
            </a:r>
            <a:r>
              <a:rPr lang="he-IL" b="1" dirty="0"/>
              <a:t>), </a:t>
            </a:r>
            <a:r>
              <a:rPr lang="he-IL" b="1" dirty="0" err="1" smtClean="0"/>
              <a:t>בסנג'י</a:t>
            </a:r>
            <a:r>
              <a:rPr lang="he-IL" b="1" dirty="0"/>
              <a:t>, </a:t>
            </a:r>
            <a:r>
              <a:rPr lang="he-IL" b="1" dirty="0" err="1" smtClean="0"/>
              <a:t>איבזה</a:t>
            </a:r>
            <a:r>
              <a:rPr lang="he-IL" b="1" dirty="0" smtClean="0"/>
              <a:t> </a:t>
            </a:r>
            <a:r>
              <a:rPr lang="he-IL" b="1" dirty="0" err="1"/>
              <a:t>האונד</a:t>
            </a:r>
            <a:r>
              <a:rPr lang="he-IL" b="1" dirty="0" smtClean="0"/>
              <a:t>.</a:t>
            </a:r>
            <a:endParaRPr lang="he-IL" dirty="0">
              <a:effectLst/>
            </a:endParaRPr>
          </a:p>
        </p:txBody>
      </p:sp>
      <p:sp>
        <p:nvSpPr>
          <p:cNvPr id="9" name="לחצן פעולה: מידע 8">
            <a:hlinkClick r:id="rId3" action="ppaction://hlinksldjump" highlightClick="1"/>
          </p:cNvPr>
          <p:cNvSpPr/>
          <p:nvPr/>
        </p:nvSpPr>
        <p:spPr>
          <a:xfrm>
            <a:off x="407717" y="3095057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0949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3-www.dogtime.com/assets/uploads/2011/01/file_23168_australian-shepherd-460x2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343" y="4603710"/>
            <a:ext cx="2921936" cy="184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elgian Sheepd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597322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lgian Malino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061" y="2132856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uli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" y="0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Old English Sheepdo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" y="2160269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German Shepherd Do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843" y="42080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olli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561" y="2222383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Border Colli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31607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cdn3-www.dogtime.com/assets/uploads/2011/01/file_23170_bearded-collie-460x290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710"/>
            <a:ext cx="2845395" cy="179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6976907" y="6261135"/>
            <a:ext cx="147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רועה אוסטרלי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1142812" y="1798373"/>
            <a:ext cx="559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פולי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4355976" y="3982514"/>
            <a:ext cx="1112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רועה בלגי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7524328" y="3939382"/>
            <a:ext cx="554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קולי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530561" y="3937520"/>
            <a:ext cx="2034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כלב צאן אנגלי עתיק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7204528" y="1790937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בורדר-קולי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4054424" y="1873950"/>
            <a:ext cx="1221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רועה גרמני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14511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embroke Welsh Corgi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ardigan Welsh Corg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riar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242" y="33427"/>
            <a:ext cx="3789621" cy="238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dn1-www.dogtime.com/assets/uploads/2011/01/file_23166_australian-cattle-dog-460x29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020" y="2826989"/>
            <a:ext cx="438150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1224494" y="2348905"/>
            <a:ext cx="667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/>
              <a:t>קורגי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6444208" y="2413748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בריאר</a:t>
            </a:r>
            <a:r>
              <a:rPr lang="he-IL" b="1" dirty="0"/>
              <a:t> 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6228184" y="5517232"/>
            <a:ext cx="1837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כלב בקר אוסטרלי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1403648" y="5332566"/>
            <a:ext cx="729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וקורגי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6563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3/37/CaneCorso_%2823%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796" y="10550"/>
            <a:ext cx="2700180" cy="202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rofile of a muscular all white male dog standing on grass in front of trees. Very short coat. Reminiscent of a Bulldog.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784" y="1788393"/>
            <a:ext cx="20955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assisi-molosser.com/images/mastinonapoletano/males/el_nino_assisi/elnino28months_x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112" y="165071"/>
            <a:ext cx="2479908" cy="185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cdn.images.express.co.uk/img/dynamic/10/285x214/314180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0" y="2517558"/>
            <a:ext cx="2714625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caninehealthanswers.com/wp-content/uploads/2012/09/English-Bulldo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652" y="4668452"/>
            <a:ext cx="3031144" cy="227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cdn-0.justdogbreeds.com/images/breeds/great-dan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27" y="2278072"/>
            <a:ext cx="2223531" cy="221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www.yourpurebredpuppy.com/dogbreeds/photos-TZ/tibetanmastiffsf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513" y="61778"/>
            <a:ext cx="2257737" cy="197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s-media-cache-ak0.pinimg.com/236x/30/d7/88/30d7880d2ef66fc93873e6dd03e50d3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431" y="2072379"/>
            <a:ext cx="224790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www.chiens-online.com/_upload/ressources/global/fiches_de_races/toutes_photos_CGA_resized/dogue_bordeaux_fille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723" y="123594"/>
            <a:ext cx="1678777" cy="159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://www.dogwallpapers.net/wallpapers/shar-pei-dog-in-the-snow-wallpaper.jpg">
            <a:hlinkClick r:id="rId1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9" r="19724"/>
          <a:stretch/>
        </p:blipFill>
        <p:spPr bwMode="auto">
          <a:xfrm>
            <a:off x="62089" y="4581128"/>
            <a:ext cx="2637704" cy="236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://www.biopet.co.il/Media/Image/%D7%91%D7%95%D7%9C%D7%9E%D7%90%D7%A1%D7%98%D7%99%D7%A3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795" y="4964888"/>
            <a:ext cx="2886523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711137" y="6446922"/>
            <a:ext cx="795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>
                <a:solidFill>
                  <a:srgbClr val="FF0000"/>
                </a:solidFill>
              </a:rPr>
              <a:t>שרפיי</a:t>
            </a:r>
            <a:r>
              <a:rPr lang="he-IL" dirty="0"/>
              <a:t>.</a:t>
            </a:r>
          </a:p>
        </p:txBody>
      </p:sp>
      <p:sp>
        <p:nvSpPr>
          <p:cNvPr id="3" name="מלבן 2"/>
          <p:cNvSpPr/>
          <p:nvPr/>
        </p:nvSpPr>
        <p:spPr>
          <a:xfrm>
            <a:off x="3998390" y="6405176"/>
            <a:ext cx="1359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solidFill>
                  <a:srgbClr val="FF0000"/>
                </a:solidFill>
              </a:rPr>
              <a:t>בולדוג אנגלי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7341693" y="1349931"/>
            <a:ext cx="1380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>
                <a:solidFill>
                  <a:srgbClr val="FF0000"/>
                </a:solidFill>
              </a:rPr>
              <a:t>דוג דה בורדו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7324060" y="4396462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>
                <a:solidFill>
                  <a:srgbClr val="FF0000"/>
                </a:solidFill>
              </a:rPr>
              <a:t>דוגו </a:t>
            </a:r>
            <a:r>
              <a:rPr lang="he-IL" b="1" dirty="0" err="1">
                <a:solidFill>
                  <a:srgbClr val="FF0000"/>
                </a:solidFill>
              </a:rPr>
              <a:t>ארגנטינו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5344145" y="4437258"/>
            <a:ext cx="1189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בול מסטיף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5232783" y="1585018"/>
            <a:ext cx="1426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>
                <a:solidFill>
                  <a:srgbClr val="FF0000"/>
                </a:solidFill>
              </a:rPr>
              <a:t>מסטיף</a:t>
            </a:r>
            <a:r>
              <a:rPr lang="he-IL" b="1" dirty="0" smtClean="0">
                <a:solidFill>
                  <a:srgbClr val="FF0000"/>
                </a:solidFill>
              </a:rPr>
              <a:t> טיבטי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7085784" y="6424634"/>
            <a:ext cx="1386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>
                <a:solidFill>
                  <a:srgbClr val="FF0000"/>
                </a:solidFill>
              </a:rPr>
              <a:t>מסטיף</a:t>
            </a:r>
            <a:r>
              <a:rPr lang="he-IL" b="1" dirty="0">
                <a:solidFill>
                  <a:srgbClr val="FF0000"/>
                </a:solidFill>
              </a:rPr>
              <a:t> אנגלי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3419872" y="4024849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דני ענק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1195171" y="2721003"/>
            <a:ext cx="772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בוקסר</a:t>
            </a:r>
            <a:endParaRPr lang="he-IL" dirty="0"/>
          </a:p>
        </p:txBody>
      </p:sp>
      <p:sp>
        <p:nvSpPr>
          <p:cNvPr id="11" name="מלבן 10"/>
          <p:cNvSpPr/>
          <p:nvPr/>
        </p:nvSpPr>
        <p:spPr>
          <a:xfrm>
            <a:off x="240868" y="1513624"/>
            <a:ext cx="1656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>
                <a:solidFill>
                  <a:srgbClr val="FF0000"/>
                </a:solidFill>
              </a:rPr>
              <a:t>מסטינו</a:t>
            </a:r>
            <a:r>
              <a:rPr lang="he-IL" b="1" dirty="0">
                <a:solidFill>
                  <a:srgbClr val="FF0000"/>
                </a:solidFill>
              </a:rPr>
              <a:t> נפוליטני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2917722" y="1474231"/>
            <a:ext cx="1218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dirty="0" err="1" smtClean="0">
                <a:solidFill>
                  <a:srgbClr val="FF0000"/>
                </a:solidFill>
              </a:rPr>
              <a:t>קאנה</a:t>
            </a:r>
            <a:r>
              <a:rPr lang="he-IL" dirty="0" smtClean="0">
                <a:solidFill>
                  <a:srgbClr val="FF0000"/>
                </a:solidFill>
              </a:rPr>
              <a:t> קורסו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4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dia-2.web.britannica.com/eb-media/47/8147-004-47CF0DC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8" y="188640"/>
            <a:ext cx="3962307" cy="295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d21vu35cjx7sd4.cloudfront.net/dims3/MMAH/crop/0x0%2B0%2B0/resize/645x380/quality/90/?url=http%3A%2F%2Fs3.amazonaws.com%2Fassets.prod.vetstreet.com%2F2b%2F445130a10911e087a80050568d634f%2Ffile%2FNewfoundland-1-645mk062111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696" y="-52287"/>
            <a:ext cx="4652558" cy="274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humbs.modthesims2.com/img/1/0/4/0/5/5/MTS_FreelanceWolf-409049-landseer-real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79187"/>
            <a:ext cx="4392488" cy="331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1763688" y="3009855"/>
            <a:ext cx="1055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סן-ברנרד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6153217" y="2708389"/>
            <a:ext cx="1279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ניופאונדלנד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3419872" y="6165304"/>
            <a:ext cx="1997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>
                <a:solidFill>
                  <a:srgbClr val="FF0000"/>
                </a:solidFill>
              </a:rPr>
              <a:t>ניופאונדלנד</a:t>
            </a:r>
            <a:r>
              <a:rPr lang="he-IL" b="1" dirty="0" smtClean="0">
                <a:solidFill>
                  <a:srgbClr val="FF0000"/>
                </a:solidFill>
              </a:rPr>
              <a:t> </a:t>
            </a:r>
            <a:r>
              <a:rPr lang="he-IL" b="1" dirty="0" err="1" smtClean="0">
                <a:solidFill>
                  <a:srgbClr val="FF0000"/>
                </a:solidFill>
              </a:rPr>
              <a:t>לנדסיר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3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ets4homes.co.uk/images/articles/2444/large/an-introduction-to-the-pinscher-dog-breeds-54a68ac0ee4a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704" y="2298062"/>
            <a:ext cx="2616721" cy="170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tiptopglobe.com/big-photo/dobermann-dog-standard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625" y="4005064"/>
            <a:ext cx="3394720" cy="254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תוצאת תמונה עבור ‪german pinscher dog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7802"/>
            <a:ext cx="2715145" cy="256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training-dogs.biz/wp-content/uploads/2007/07/Giant-Schnauzer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70627"/>
            <a:ext cx="30480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תוצאת תמונה עבור ‪schnauzer‬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650" y="278305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תוצאת תמונה עבור ‪schnauzer‬‏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02"/>
            <a:ext cx="2664864" cy="232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7236296" y="6181772"/>
            <a:ext cx="1494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דוברמן-</a:t>
            </a:r>
            <a:r>
              <a:rPr lang="he-IL" b="1" dirty="0" err="1"/>
              <a:t>פינצ'ר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7052343" y="2596262"/>
            <a:ext cx="1354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פינצ'ר גרמני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3845828" y="3933056"/>
            <a:ext cx="1226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/>
              <a:t>פינצ'ר</a:t>
            </a:r>
            <a:r>
              <a:rPr lang="he-IL" b="1" dirty="0" smtClean="0"/>
              <a:t>-ננסי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1187624" y="6333294"/>
            <a:ext cx="1350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>
                <a:solidFill>
                  <a:srgbClr val="FF0000"/>
                </a:solidFill>
              </a:rPr>
              <a:t>שנאוצר</a:t>
            </a:r>
            <a:r>
              <a:rPr lang="he-IL" b="1" dirty="0" smtClean="0">
                <a:solidFill>
                  <a:srgbClr val="FF0000"/>
                </a:solidFill>
              </a:rPr>
              <a:t> ענק 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611022" y="2366661"/>
            <a:ext cx="150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שנאוצר</a:t>
            </a:r>
            <a:r>
              <a:rPr lang="he-IL" b="1" dirty="0"/>
              <a:t> בינוני 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3074015" y="1710442"/>
            <a:ext cx="1350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שנאוצר</a:t>
            </a:r>
            <a:r>
              <a:rPr lang="he-IL" b="1" dirty="0"/>
              <a:t> </a:t>
            </a:r>
            <a:r>
              <a:rPr lang="he-IL" b="1" dirty="0" smtClean="0"/>
              <a:t>ננסי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5260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ox Terri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85" y="74712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rish Terri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6438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Norwich Terri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Scottish Terri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817" y="2290901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West Highland White Terrier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48" y="4149080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Welsh Terri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517" y="2183904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Kerry Blue Terrie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21088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Cairn Terri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221088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7058020" y="3799463"/>
            <a:ext cx="1503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איירדייל</a:t>
            </a:r>
            <a:r>
              <a:rPr lang="he-IL" b="1" dirty="0"/>
              <a:t> טרייר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1018830" y="1861750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פוקס טרייר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4088834" y="3979441"/>
            <a:ext cx="1465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סקוטיש</a:t>
            </a:r>
            <a:r>
              <a:rPr lang="he-IL" b="1" dirty="0"/>
              <a:t> טרייר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4413539" y="6073606"/>
            <a:ext cx="1446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קרי בלו טרייר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859678" y="3875199"/>
            <a:ext cx="1200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נורץ' טרייר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7292059" y="5888940"/>
            <a:ext cx="1269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קאירן</a:t>
            </a:r>
            <a:r>
              <a:rPr lang="he-IL" b="1" dirty="0"/>
              <a:t> טרייר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662454" y="6103326"/>
            <a:ext cx="2225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ווסט היילנד וויט טרייר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4165647" y="1922059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/>
              <a:t>אייריש</a:t>
            </a:r>
            <a:r>
              <a:rPr lang="he-IL" b="1" dirty="0" smtClean="0"/>
              <a:t> טרייר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6942442" y="1714341"/>
            <a:ext cx="1545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יורקשייר</a:t>
            </a:r>
            <a:r>
              <a:rPr lang="he-IL" b="1" dirty="0"/>
              <a:t> טרייר</a:t>
            </a:r>
            <a:endParaRPr lang="he-IL" dirty="0"/>
          </a:p>
        </p:txBody>
      </p:sp>
      <p:pic>
        <p:nvPicPr>
          <p:cNvPr id="1026" name="Picture 2" descr="http://cdn2-www.dogtime.com/assets/uploads/2011/01/file_23132_yorkshire-terrier-460x29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997" y="332656"/>
            <a:ext cx="2184177" cy="137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19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taffordshire Bull Terri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393" y="84349"/>
            <a:ext cx="4280284" cy="2696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Bull Terrier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190826"/>
            <a:ext cx="4381863" cy="276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American Pit Bull Terri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104" y="3495626"/>
            <a:ext cx="3894729" cy="245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תוצאת תמונה עבור אמסטף"/>
          <p:cNvSpPr>
            <a:spLocks noChangeAspect="1" noChangeArrowheads="1"/>
          </p:cNvSpPr>
          <p:nvPr/>
        </p:nvSpPr>
        <p:spPr bwMode="auto">
          <a:xfrm>
            <a:off x="307975" y="319082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7178" name="Picture 10" descr="http://img.mako.co.il/2010/03/07/9661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85"/>
          <a:stretch/>
        </p:blipFill>
        <p:spPr bwMode="auto">
          <a:xfrm>
            <a:off x="0" y="-117712"/>
            <a:ext cx="3202535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1579780" y="5949305"/>
            <a:ext cx="1080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בול-טרייר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6156176" y="2627632"/>
            <a:ext cx="2348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סטפורדשיייר</a:t>
            </a:r>
            <a:r>
              <a:rPr lang="he-IL" b="1" dirty="0"/>
              <a:t> בול-טרייר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6335916" y="5949305"/>
            <a:ext cx="1693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/>
              <a:t>פיטבול</a:t>
            </a:r>
            <a:r>
              <a:rPr lang="he-IL" b="1" dirty="0" smtClean="0"/>
              <a:t> אמריקאי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1523999" y="3031477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/>
              <a:t>אמסטף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8761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ki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95" y="116632"/>
            <a:ext cx="2764582" cy="174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Alaskan Malamu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684" y="170453"/>
            <a:ext cx="2886330" cy="181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how Cho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626" y="188640"/>
            <a:ext cx="2400267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Samoy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900" y="4288609"/>
            <a:ext cx="2783284" cy="175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Siberian Husk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50" y="2162545"/>
            <a:ext cx="2924634" cy="184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cdn2-www.dogtime.com/assets/uploads/2011/01/file_23160_shiba-inu-460x29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6234"/>
            <a:ext cx="3318540" cy="209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cdn3-www.dogtime.com/assets/uploads/2011/01/file_23008_basenji-460x290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37" y="3918358"/>
            <a:ext cx="3318540" cy="209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www.mypets.co.il/upload/media/552f7e34c0e39keeshond-main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735" y="1700808"/>
            <a:ext cx="1803556" cy="215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s://upload.wikimedia.org/wikipedia/commons/0/04/JapaneseSpitzPhoto1_-_hiro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735" y="4077072"/>
            <a:ext cx="2164265" cy="193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7411673" y="3707740"/>
            <a:ext cx="939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קיסהונד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7524328" y="1488987"/>
            <a:ext cx="989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צ'או צ'או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7235188" y="5951810"/>
            <a:ext cx="1079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שפיץ יפני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1401369" y="3787836"/>
            <a:ext cx="1099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שיבה אינו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1565676" y="5728315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בסנג'י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1433801" y="1601624"/>
            <a:ext cx="798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אקיטה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4017705" y="3919277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האסקי</a:t>
            </a:r>
            <a:r>
              <a:rPr lang="he-IL" b="1" dirty="0"/>
              <a:t> סיבירי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4513581" y="5767144"/>
            <a:ext cx="785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סמוייד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4070091" y="1903054"/>
            <a:ext cx="1444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אלסקן</a:t>
            </a:r>
            <a:r>
              <a:rPr lang="he-IL" b="1" dirty="0"/>
              <a:t> מלמוט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014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תמונה 16" descr="קול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5" y="14156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תמונה 15" descr="כלבי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30" y="4764617"/>
            <a:ext cx="140017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/>
          <p:cNvSpPr/>
          <p:nvPr/>
        </p:nvSpPr>
        <p:spPr>
          <a:xfrm>
            <a:off x="879599" y="236547"/>
            <a:ext cx="7756141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4000" b="1" dirty="0" smtClean="0"/>
              <a:t>			</a:t>
            </a:r>
            <a:r>
              <a:rPr lang="he-IL" sz="4000" b="1" u="sng" dirty="0" smtClean="0"/>
              <a:t>כלבי </a:t>
            </a:r>
            <a:r>
              <a:rPr lang="he-IL" sz="4000" b="1" u="sng" dirty="0"/>
              <a:t>רועים</a:t>
            </a:r>
            <a:endParaRPr lang="he-IL" sz="4000" u="sng" dirty="0"/>
          </a:p>
          <a:p>
            <a:r>
              <a:rPr lang="he-IL" dirty="0"/>
              <a:t> </a:t>
            </a:r>
          </a:p>
          <a:p>
            <a:r>
              <a:rPr lang="he-IL" b="1" dirty="0"/>
              <a:t>תכונות משותפות</a:t>
            </a:r>
            <a:r>
              <a:rPr lang="he-IL" dirty="0"/>
              <a:t>: חריצות התמדה, יכולת פיזית גבוהה, סבילות ועמידות בתנאים קשים, כושר הישרדות גבוה</a:t>
            </a:r>
            <a:endParaRPr lang="he-IL" dirty="0">
              <a:effectLst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264539" y="1826972"/>
            <a:ext cx="8371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רעיית צאן-  נועדו לרעיית כבשים, כשעיקר עבודתם הוא איסוף וכינוס העדר ולא שמירה</a:t>
            </a:r>
            <a:r>
              <a:rPr lang="he-IL" dirty="0" smtClean="0"/>
              <a:t>.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611560" y="2348880"/>
            <a:ext cx="79341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 smtClean="0"/>
              <a:t>גמישים</a:t>
            </a:r>
            <a:r>
              <a:rPr lang="he-IL" dirty="0"/>
              <a:t>, </a:t>
            </a:r>
            <a:r>
              <a:rPr lang="he-IL" dirty="0" smtClean="0"/>
              <a:t>ערניים ופעילים מאוד. </a:t>
            </a:r>
            <a:r>
              <a:rPr lang="he-IL" dirty="0"/>
              <a:t>אוהבים </a:t>
            </a:r>
            <a:r>
              <a:rPr lang="he-IL" dirty="0" smtClean="0"/>
              <a:t>פעילות </a:t>
            </a:r>
            <a:r>
              <a:rPr lang="he-IL" dirty="0"/>
              <a:t>גופנית, </a:t>
            </a:r>
            <a:r>
              <a:rPr lang="he-IL" dirty="0" smtClean="0"/>
              <a:t>עבודה ומשחקים</a:t>
            </a:r>
            <a:r>
              <a:rPr lang="he-IL" dirty="0"/>
              <a:t>. </a:t>
            </a:r>
            <a:r>
              <a:rPr lang="he-IL" dirty="0" smtClean="0"/>
              <a:t>יוצרים קשר מעולה </a:t>
            </a:r>
            <a:r>
              <a:rPr lang="he-IL" dirty="0"/>
              <a:t>עם אנשים</a:t>
            </a:r>
          </a:p>
          <a:p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991252" y="3111102"/>
            <a:ext cx="7554417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 smtClean="0"/>
              <a:t>רועה </a:t>
            </a:r>
            <a:r>
              <a:rPr lang="he-IL" b="1" dirty="0"/>
              <a:t>גרמני, </a:t>
            </a:r>
            <a:r>
              <a:rPr lang="he-IL" b="1" dirty="0" err="1" smtClean="0"/>
              <a:t>בורדר</a:t>
            </a:r>
            <a:r>
              <a:rPr lang="he-IL" b="1" dirty="0" smtClean="0"/>
              <a:t>-קולי, כלב </a:t>
            </a:r>
            <a:r>
              <a:rPr lang="he-IL" b="1" dirty="0"/>
              <a:t>צאן אנגלי </a:t>
            </a:r>
            <a:r>
              <a:rPr lang="he-IL" b="1" dirty="0" smtClean="0"/>
              <a:t>עתיק, קולי</a:t>
            </a:r>
            <a:r>
              <a:rPr lang="he-IL" dirty="0"/>
              <a:t>, </a:t>
            </a:r>
            <a:r>
              <a:rPr lang="he-IL" b="1" dirty="0" smtClean="0"/>
              <a:t>פולי </a:t>
            </a:r>
            <a:r>
              <a:rPr lang="he-IL" dirty="0" smtClean="0"/>
              <a:t>,</a:t>
            </a:r>
            <a:r>
              <a:rPr lang="he-IL" b="1" dirty="0" smtClean="0"/>
              <a:t>רועה </a:t>
            </a:r>
            <a:r>
              <a:rPr lang="he-IL" b="1" dirty="0" err="1"/>
              <a:t>שטלנדי</a:t>
            </a:r>
            <a:r>
              <a:rPr lang="he-IL" b="1" dirty="0"/>
              <a:t>, </a:t>
            </a:r>
            <a:r>
              <a:rPr lang="he-IL" b="1" dirty="0" smtClean="0"/>
              <a:t>רועה </a:t>
            </a:r>
            <a:r>
              <a:rPr lang="he-IL" b="1" dirty="0"/>
              <a:t>בלגי, </a:t>
            </a:r>
            <a:r>
              <a:rPr lang="he-IL" b="1" dirty="0" smtClean="0"/>
              <a:t>רועה אוסטרלי.</a:t>
            </a:r>
            <a:endParaRPr lang="he-IL" dirty="0"/>
          </a:p>
          <a:p>
            <a:pPr>
              <a:lnSpc>
                <a:spcPct val="115000"/>
              </a:lnSpc>
            </a:pPr>
            <a:endParaRPr lang="he-IL" dirty="0">
              <a:effectLst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2772935" y="3847519"/>
            <a:ext cx="5772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 smtClean="0"/>
              <a:t>רעיית </a:t>
            </a:r>
            <a:r>
              <a:rPr lang="he-IL" dirty="0"/>
              <a:t>בקר- נועדו לשמור על העדר גם ללא נוכחות הרועה</a:t>
            </a:r>
          </a:p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1331640" y="4310331"/>
            <a:ext cx="7098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</a:t>
            </a:r>
            <a:r>
              <a:rPr lang="he-IL" dirty="0" smtClean="0"/>
              <a:t> </a:t>
            </a:r>
            <a:r>
              <a:rPr lang="he-IL" dirty="0"/>
              <a:t>לרוב גדולים, מוצקים </a:t>
            </a:r>
            <a:r>
              <a:rPr lang="he-IL" dirty="0" smtClean="0"/>
              <a:t>וקשוחים </a:t>
            </a:r>
            <a:r>
              <a:rPr lang="he-IL" dirty="0"/>
              <a:t>יותר</a:t>
            </a:r>
            <a:r>
              <a:rPr lang="he-IL" dirty="0" smtClean="0"/>
              <a:t>. </a:t>
            </a:r>
            <a:r>
              <a:rPr lang="he-IL" dirty="0"/>
              <a:t>מסתייגים מזרים </a:t>
            </a:r>
            <a:r>
              <a:rPr lang="he-IL" dirty="0" smtClean="0"/>
              <a:t>בעלי </a:t>
            </a:r>
            <a:r>
              <a:rPr lang="he-IL" dirty="0"/>
              <a:t>יצר שמירה </a:t>
            </a:r>
          </a:p>
          <a:p>
            <a:r>
              <a:rPr lang="he-IL" dirty="0"/>
              <a:t>   מפותח</a:t>
            </a:r>
          </a:p>
          <a:p>
            <a:endParaRPr lang="he-IL" dirty="0"/>
          </a:p>
        </p:txBody>
      </p:sp>
      <p:sp>
        <p:nvSpPr>
          <p:cNvPr id="11" name="מלבן 10"/>
          <p:cNvSpPr/>
          <p:nvPr/>
        </p:nvSpPr>
        <p:spPr>
          <a:xfrm>
            <a:off x="4067944" y="5103295"/>
            <a:ext cx="425729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כלב בקר אוסטרלי, </a:t>
            </a:r>
            <a:r>
              <a:rPr lang="he-IL" b="1" dirty="0" err="1"/>
              <a:t>בריאר</a:t>
            </a:r>
            <a:r>
              <a:rPr lang="he-IL" b="1" dirty="0"/>
              <a:t> </a:t>
            </a:r>
            <a:r>
              <a:rPr lang="he-IL" b="1" dirty="0" err="1"/>
              <a:t>וקורגי</a:t>
            </a:r>
            <a:endParaRPr lang="he-IL" dirty="0"/>
          </a:p>
          <a:p>
            <a:pPr>
              <a:lnSpc>
                <a:spcPct val="115000"/>
              </a:lnSpc>
            </a:pPr>
            <a:endParaRPr lang="he-IL" dirty="0">
              <a:effectLst/>
            </a:endParaRPr>
          </a:p>
        </p:txBody>
      </p:sp>
      <p:sp>
        <p:nvSpPr>
          <p:cNvPr id="2" name="לחצן פעולה: מידע 1">
            <a:hlinkClick r:id="rId4" action="ppaction://hlinksldjump" highlightClick="1"/>
          </p:cNvPr>
          <p:cNvSpPr/>
          <p:nvPr/>
        </p:nvSpPr>
        <p:spPr>
          <a:xfrm>
            <a:off x="467544" y="3251639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לחצן פעולה: מידע 11">
            <a:hlinkClick r:id="rId5" action="ppaction://hlinksldjump" highlightClick="1"/>
          </p:cNvPr>
          <p:cNvSpPr/>
          <p:nvPr/>
        </p:nvSpPr>
        <p:spPr>
          <a:xfrm>
            <a:off x="3701180" y="5103295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9717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1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1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English Foxh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50259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Beag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34" y="405107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Bloodh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808" y="210834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Basset H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402" y="420347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American Foxhoun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-15472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6" name="Picture 16" descr="American English Coonh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2" y="1406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Picture 18" descr="http://cdn1-www.dogtime.com/assets/uploads/2011/01/file_23146_dalmatian-460x29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172" y="190874"/>
            <a:ext cx="3160219" cy="19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0" name="Picture 20" descr="http://cdn2-www.dogtime.com/assets/uploads/2011/01/file_23034_otterhound-460x290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75" y="4221088"/>
            <a:ext cx="2934779" cy="185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Bluetick Coonhound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75" y="205033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4014687" y="1800019"/>
            <a:ext cx="841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דלמטי 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7236296" y="5670790"/>
            <a:ext cx="599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ביגל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4410373" y="5819034"/>
            <a:ext cx="737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באסט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3944724" y="3759281"/>
            <a:ext cx="1247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בלאדהאונד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1023872" y="1495141"/>
            <a:ext cx="1059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קון</a:t>
            </a:r>
            <a:r>
              <a:rPr lang="he-IL" b="1" dirty="0"/>
              <a:t> </a:t>
            </a:r>
            <a:r>
              <a:rPr lang="he-IL" b="1" dirty="0" err="1"/>
              <a:t>האונד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6827554" y="3574615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פוקסהאונד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6752552" y="1601739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פוקסהאונד</a:t>
            </a:r>
            <a:r>
              <a:rPr lang="he-IL" b="1" dirty="0"/>
              <a:t> אמריקני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1062923" y="5980463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אוטר </a:t>
            </a:r>
            <a:r>
              <a:rPr lang="he-IL" b="1" dirty="0" err="1"/>
              <a:t>האונד</a:t>
            </a:r>
            <a:endParaRPr lang="he-IL" dirty="0"/>
          </a:p>
        </p:txBody>
      </p:sp>
      <p:sp>
        <p:nvSpPr>
          <p:cNvPr id="11" name="מלבן 10"/>
          <p:cNvSpPr/>
          <p:nvPr/>
        </p:nvSpPr>
        <p:spPr>
          <a:xfrm>
            <a:off x="297912" y="3807317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/>
              <a:t>בלו-טיק </a:t>
            </a:r>
            <a:r>
              <a:rPr lang="he-IL" b="1" dirty="0" err="1" smtClean="0"/>
              <a:t>קון</a:t>
            </a:r>
            <a:r>
              <a:rPr lang="he-IL" b="1" dirty="0" smtClean="0"/>
              <a:t> </a:t>
            </a:r>
            <a:r>
              <a:rPr lang="he-IL" b="1" dirty="0" err="1"/>
              <a:t>האונד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31589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erman Wirehaired Poin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8" y="503947"/>
            <a:ext cx="3471122" cy="218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German Shorthaired Pointer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8" y="4307579"/>
            <a:ext cx="3471122" cy="218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Poin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735" y="4307578"/>
            <a:ext cx="3471122" cy="218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Weimaran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278" y="563900"/>
            <a:ext cx="3471122" cy="218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Vizsl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858" y="700660"/>
            <a:ext cx="3471122" cy="218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://www.fjweis.com/Boso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81128"/>
            <a:ext cx="2962568" cy="218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4360264" y="6377461"/>
            <a:ext cx="137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פוינטר אנגלי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6761311" y="6488668"/>
            <a:ext cx="1887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ויימרנר</a:t>
            </a:r>
            <a:r>
              <a:rPr lang="he-IL" b="1" dirty="0"/>
              <a:t> ארוך שיער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6783741" y="2839591"/>
            <a:ext cx="1875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ויימרמר</a:t>
            </a:r>
            <a:r>
              <a:rPr lang="he-IL" b="1" dirty="0"/>
              <a:t> קצר שיער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4198470" y="2829005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ויסלה הונגרי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930180" y="2608527"/>
            <a:ext cx="1808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פוינטר גרמני זיפי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765584" y="6372346"/>
            <a:ext cx="229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פוינטר גרמני קצר שער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0390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rish Se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5" y="476672"/>
            <a:ext cx="354325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Gordon Set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20688"/>
            <a:ext cx="354325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English Setter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5" y="4077072"/>
            <a:ext cx="354325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Brittan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03896"/>
            <a:ext cx="3183211" cy="200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6588224" y="6309320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בריטני ספנייל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1403648" y="2708920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סטר אירי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1534923" y="6124653"/>
            <a:ext cx="1160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סטר אנגלי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6322410" y="2893586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גורדון סטר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14212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urly-Coated Retrie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0004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Flat-Coated Retrie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40004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Golden Retriever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81481"/>
            <a:ext cx="40004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Labrador Retriever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576" y="3881481"/>
            <a:ext cx="40004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1907704" y="6165304"/>
            <a:ext cx="14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גולדן </a:t>
            </a:r>
            <a:r>
              <a:rPr lang="he-IL" b="1" dirty="0" err="1"/>
              <a:t>ריטריבר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6015311" y="6165304"/>
            <a:ext cx="1689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לברדור </a:t>
            </a:r>
            <a:r>
              <a:rPr lang="he-IL" b="1" dirty="0" err="1"/>
              <a:t>רטריבר</a:t>
            </a:r>
            <a:r>
              <a:rPr lang="he-IL" b="1" dirty="0"/>
              <a:t> 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6536724" y="2802948"/>
            <a:ext cx="1811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/>
              <a:t>רטריבר</a:t>
            </a:r>
            <a:r>
              <a:rPr lang="he-IL" b="1" dirty="0" smtClean="0"/>
              <a:t> </a:t>
            </a:r>
            <a:r>
              <a:rPr lang="he-IL" b="1" dirty="0"/>
              <a:t>חלק </a:t>
            </a:r>
            <a:r>
              <a:rPr lang="he-IL" b="1" dirty="0" smtClean="0"/>
              <a:t>שער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1547664" y="2750765"/>
            <a:ext cx="1617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/>
              <a:t>רטריבר</a:t>
            </a:r>
            <a:r>
              <a:rPr lang="he-IL" b="1" dirty="0" smtClean="0"/>
              <a:t> מקורזל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89925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American Water Spani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91" y="18861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ocker Spani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91" y="2181816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English Springer Spanie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English Cocker Spanie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467" y="5999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Field Spanie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528" y="2129417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Irish Water Spanie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179" y="53648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Welsh Springer Spanie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967" y="218181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http://cdn1-www.dogtime.com/assets/uploads/2011/01/file_22940_portuguese-water-dog-460x29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753" y="4437112"/>
            <a:ext cx="3162300" cy="199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 descr="Clumber Spanie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621" y="470874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3510577" y="6419250"/>
            <a:ext cx="21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smtClean="0"/>
              <a:t>כלב המים הפורטוגלי 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4027983" y="3897067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פילד</a:t>
            </a:r>
            <a:r>
              <a:rPr lang="he-IL" b="1" dirty="0"/>
              <a:t> ספנייל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3733030" y="1737555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קוקר-ספנייל אנגלי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7092280" y="6433272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קלאמבר</a:t>
            </a:r>
            <a:r>
              <a:rPr lang="he-IL" b="1" dirty="0"/>
              <a:t> ספנייל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892925" y="6248606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ספרינגר</a:t>
            </a:r>
            <a:r>
              <a:rPr lang="he-IL" b="1" dirty="0"/>
              <a:t> </a:t>
            </a:r>
            <a:r>
              <a:rPr lang="he-IL" b="1" dirty="0" smtClean="0"/>
              <a:t>ספנייל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6792416" y="1847893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אייריש</a:t>
            </a:r>
            <a:r>
              <a:rPr lang="he-IL" b="1" dirty="0"/>
              <a:t> </a:t>
            </a:r>
            <a:r>
              <a:rPr lang="he-IL" b="1" dirty="0" err="1"/>
              <a:t>ווטר</a:t>
            </a:r>
            <a:r>
              <a:rPr lang="he-IL" b="1" dirty="0"/>
              <a:t> ספנייל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662141" y="1828504"/>
            <a:ext cx="2124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קוקר-ספנייל אמריקני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499156" y="3993310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קוקר-ספנייל אנגלי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6601344" y="3884341"/>
            <a:ext cx="2161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ספרינגר</a:t>
            </a:r>
            <a:r>
              <a:rPr lang="he-IL" b="1" dirty="0"/>
              <a:t> </a:t>
            </a:r>
            <a:r>
              <a:rPr lang="he-IL" b="1" dirty="0" smtClean="0"/>
              <a:t>ספנייל וולשי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60474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ood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202618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P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21" y="3854442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Shih Tzu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" y="5253103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Pomerania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980" y="192039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Papill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496" y="2049459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Pekinges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057" y="5114270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8" name="Picture 14" descr="Lhasa Aps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073" y="3654510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0" name="Picture 16" descr="Maltes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27" y="3374120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2" name="Picture 18" descr="Japanese Chi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077515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4" name="Picture 20" descr="Chihuahu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334" y="249659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6" name="Picture 22" descr="Cavalier King Charles Spaniel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743" y="193673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8" name="Picture 24" descr="Bichon Fris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208" y="1694349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0" name="Picture 26" descr="French Bulldo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47" y="1797843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2" name="Picture 28" descr="Chinese Creste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47" y="3449287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4" name="Picture 30" descr="Boston Terrie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836" y="5137729"/>
            <a:ext cx="217167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6" name="Picture 32" descr="http://images.akc.org/breeds/poodle/lg_artwork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41" y="0"/>
            <a:ext cx="18097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848430" y="5030562"/>
            <a:ext cx="561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פאג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5325047" y="2981329"/>
            <a:ext cx="12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בישו פרידה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7262234" y="3048279"/>
            <a:ext cx="1446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בולדוג צרפתי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7229215" y="4744938"/>
            <a:ext cx="1596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כלב סיני </a:t>
            </a:r>
            <a:r>
              <a:rPr lang="he-IL" b="1" dirty="0" err="1"/>
              <a:t>מצוייץ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7449018" y="1444875"/>
            <a:ext cx="891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ציוואווה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564483" y="1952483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/>
              <a:t>פודל </a:t>
            </a:r>
            <a:r>
              <a:rPr lang="he-IL" b="1" dirty="0"/>
              <a:t>ענק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520951" y="3469844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/>
              <a:t>פודל </a:t>
            </a:r>
            <a:r>
              <a:rPr lang="he-IL" b="1" dirty="0"/>
              <a:t>ננסי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3077158" y="6297756"/>
            <a:ext cx="699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פקינז</a:t>
            </a:r>
            <a:endParaRPr lang="he-IL" dirty="0"/>
          </a:p>
        </p:txBody>
      </p:sp>
      <p:sp>
        <p:nvSpPr>
          <p:cNvPr id="11" name="מלבן 10"/>
          <p:cNvSpPr/>
          <p:nvPr/>
        </p:nvSpPr>
        <p:spPr>
          <a:xfrm>
            <a:off x="3050414" y="1596181"/>
            <a:ext cx="92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/>
              <a:t>פומרניין</a:t>
            </a:r>
            <a:endParaRPr lang="he-IL" dirty="0"/>
          </a:p>
        </p:txBody>
      </p:sp>
      <p:sp>
        <p:nvSpPr>
          <p:cNvPr id="12" name="מלבן 11"/>
          <p:cNvSpPr/>
          <p:nvPr/>
        </p:nvSpPr>
        <p:spPr>
          <a:xfrm>
            <a:off x="3338111" y="3324553"/>
            <a:ext cx="644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/>
              <a:t>פפיון</a:t>
            </a:r>
            <a:endParaRPr lang="he-IL" dirty="0"/>
          </a:p>
        </p:txBody>
      </p:sp>
      <p:sp>
        <p:nvSpPr>
          <p:cNvPr id="13" name="מלבן 12"/>
          <p:cNvSpPr/>
          <p:nvPr/>
        </p:nvSpPr>
        <p:spPr>
          <a:xfrm>
            <a:off x="5469519" y="6344893"/>
            <a:ext cx="96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צ'יון</a:t>
            </a:r>
            <a:r>
              <a:rPr lang="he-IL" b="1" dirty="0"/>
              <a:t> יפני</a:t>
            </a:r>
            <a:endParaRPr lang="he-IL" dirty="0"/>
          </a:p>
        </p:txBody>
      </p:sp>
      <p:sp>
        <p:nvSpPr>
          <p:cNvPr id="14" name="מלבן 13"/>
          <p:cNvSpPr/>
          <p:nvPr/>
        </p:nvSpPr>
        <p:spPr>
          <a:xfrm>
            <a:off x="727738" y="6518790"/>
            <a:ext cx="657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שי צו</a:t>
            </a:r>
            <a:endParaRPr lang="he-IL" dirty="0"/>
          </a:p>
        </p:txBody>
      </p:sp>
      <p:sp>
        <p:nvSpPr>
          <p:cNvPr id="15" name="מלבן 14"/>
          <p:cNvSpPr/>
          <p:nvPr/>
        </p:nvSpPr>
        <p:spPr>
          <a:xfrm>
            <a:off x="3003195" y="4927970"/>
            <a:ext cx="1253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לאסה</a:t>
            </a:r>
            <a:r>
              <a:rPr lang="he-IL" b="1" dirty="0"/>
              <a:t> אפסו</a:t>
            </a:r>
            <a:endParaRPr lang="he-IL" dirty="0"/>
          </a:p>
        </p:txBody>
      </p:sp>
      <p:sp>
        <p:nvSpPr>
          <p:cNvPr id="16" name="מלבן 15"/>
          <p:cNvSpPr/>
          <p:nvPr/>
        </p:nvSpPr>
        <p:spPr>
          <a:xfrm>
            <a:off x="5543906" y="4684559"/>
            <a:ext cx="74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מלטיז</a:t>
            </a:r>
            <a:endParaRPr lang="he-IL" dirty="0"/>
          </a:p>
        </p:txBody>
      </p:sp>
      <p:sp>
        <p:nvSpPr>
          <p:cNvPr id="17" name="מלבן 16"/>
          <p:cNvSpPr/>
          <p:nvPr/>
        </p:nvSpPr>
        <p:spPr>
          <a:xfrm>
            <a:off x="5258800" y="1414743"/>
            <a:ext cx="1191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/>
              <a:t>קינג </a:t>
            </a:r>
            <a:r>
              <a:rPr lang="he-IL" b="1" dirty="0" err="1" smtClean="0"/>
              <a:t>קווליר</a:t>
            </a:r>
            <a:endParaRPr lang="he-IL" dirty="0"/>
          </a:p>
        </p:txBody>
      </p:sp>
      <p:sp>
        <p:nvSpPr>
          <p:cNvPr id="18" name="מלבן 17"/>
          <p:cNvSpPr/>
          <p:nvPr/>
        </p:nvSpPr>
        <p:spPr>
          <a:xfrm>
            <a:off x="7360358" y="6409921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/>
              <a:t>בוסטון טרייר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89269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Afghan H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81" y="332656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Basenj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03" y="2621943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Borzoi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24" y="4597198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Greyhound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886" y="301280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Ibizan Houn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09" y="2386438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Pharaoh Houn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862" y="4597198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4" name="Picture 16" descr="Saluki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949" y="2465275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6" name="Picture 18" descr="Whippet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602676"/>
            <a:ext cx="28575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7108055" y="3970567"/>
            <a:ext cx="1500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סולוקי</a:t>
            </a:r>
            <a:r>
              <a:rPr lang="he-IL" b="1" dirty="0"/>
              <a:t> </a:t>
            </a:r>
            <a:r>
              <a:rPr lang="he-IL" b="1" dirty="0" smtClean="0"/>
              <a:t>/ </a:t>
            </a:r>
            <a:r>
              <a:rPr lang="he-IL" b="1" dirty="0" err="1" smtClean="0"/>
              <a:t>סולגי</a:t>
            </a:r>
            <a:r>
              <a:rPr lang="he-IL" b="1" dirty="0" smtClean="0"/>
              <a:t> 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1346045" y="6387787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בורחוי</a:t>
            </a: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7596169" y="6203121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וויפט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1316291" y="4022599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בסנג'י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949204" y="2025774"/>
            <a:ext cx="1138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/>
              <a:t>כלב אפגני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4077205" y="2024817"/>
            <a:ext cx="1090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גרייהאונד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3952383" y="4052474"/>
            <a:ext cx="1369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איבזה</a:t>
            </a:r>
            <a:r>
              <a:rPr lang="he-IL" b="1" dirty="0"/>
              <a:t> </a:t>
            </a:r>
            <a:r>
              <a:rPr lang="he-IL" b="1" dirty="0" err="1"/>
              <a:t>האונד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4103093" y="6322298"/>
            <a:ext cx="1326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 smtClean="0"/>
              <a:t>האונד</a:t>
            </a:r>
            <a:r>
              <a:rPr lang="he-IL" b="1" dirty="0" smtClean="0"/>
              <a:t> פרעה</a:t>
            </a:r>
            <a:endParaRPr lang="he-IL" dirty="0"/>
          </a:p>
        </p:txBody>
      </p:sp>
      <p:pic>
        <p:nvPicPr>
          <p:cNvPr id="1026" name="Picture 2" descr="http://cdn3-www.dogtime.com/assets/uploads/2011/01/file_23030_irish-wolfhound-460x29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624" y="131550"/>
            <a:ext cx="3432825" cy="216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מלבן 6"/>
          <p:cNvSpPr/>
          <p:nvPr/>
        </p:nvSpPr>
        <p:spPr>
          <a:xfrm>
            <a:off x="6816949" y="2128099"/>
            <a:ext cx="1558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err="1"/>
              <a:t>וולפהאונד</a:t>
            </a:r>
            <a:r>
              <a:rPr lang="he-IL" b="1" dirty="0"/>
              <a:t> אירי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624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מחומש 27"/>
          <p:cNvSpPr/>
          <p:nvPr/>
        </p:nvSpPr>
        <p:spPr>
          <a:xfrm rot="5400000">
            <a:off x="4001974" y="103694"/>
            <a:ext cx="910222" cy="136815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he-IL" b="1" dirty="0"/>
              <a:t>כלבים </a:t>
            </a:r>
            <a:r>
              <a:rPr lang="he-IL" b="1" dirty="0" err="1"/>
              <a:t>יעודיים</a:t>
            </a:r>
            <a:r>
              <a:rPr lang="he-IL" b="1" dirty="0"/>
              <a:t>.</a:t>
            </a:r>
            <a:endParaRPr lang="he-IL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30" name="תרשים זרימה: תהליך חלופי 29"/>
          <p:cNvSpPr/>
          <p:nvPr/>
        </p:nvSpPr>
        <p:spPr>
          <a:xfrm>
            <a:off x="7634217" y="1675172"/>
            <a:ext cx="1333649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b="1" dirty="0"/>
              <a:t>כלבי רועים</a:t>
            </a:r>
            <a:endParaRPr lang="he-IL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31" name="תרשים זרימה: תהליך חלופי 30"/>
          <p:cNvSpPr/>
          <p:nvPr/>
        </p:nvSpPr>
        <p:spPr>
          <a:xfrm>
            <a:off x="7193992" y="2738063"/>
            <a:ext cx="1440478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sz="1200" b="1" dirty="0"/>
              <a:t>דמויי דוגה + </a:t>
            </a:r>
            <a:r>
              <a:rPr lang="he-IL" sz="1200" b="1" dirty="0" err="1"/>
              <a:t>שנאוצר-פינצר</a:t>
            </a:r>
            <a:r>
              <a:rPr lang="he-IL" sz="1200" b="1" dirty="0"/>
              <a:t>.</a:t>
            </a:r>
            <a:endParaRPr lang="he-IL" sz="1200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32" name="תרשים זרימה: תהליך חלופי 31"/>
          <p:cNvSpPr/>
          <p:nvPr/>
        </p:nvSpPr>
        <p:spPr>
          <a:xfrm>
            <a:off x="5815943" y="1640415"/>
            <a:ext cx="1333649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600" b="1" dirty="0"/>
              <a:t>טריירים</a:t>
            </a:r>
            <a:endParaRPr lang="he-IL" sz="1600" dirty="0"/>
          </a:p>
        </p:txBody>
      </p:sp>
      <p:sp>
        <p:nvSpPr>
          <p:cNvPr id="33" name="תרשים זרימה: תהליך חלופי 32"/>
          <p:cNvSpPr/>
          <p:nvPr/>
        </p:nvSpPr>
        <p:spPr>
          <a:xfrm>
            <a:off x="5455067" y="2738063"/>
            <a:ext cx="1440478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b="1" dirty="0"/>
              <a:t>דקליים</a:t>
            </a:r>
            <a:endParaRPr lang="he-IL" dirty="0"/>
          </a:p>
        </p:txBody>
      </p:sp>
      <p:sp>
        <p:nvSpPr>
          <p:cNvPr id="34" name="תרשים זרימה: תהליך חלופי 33"/>
          <p:cNvSpPr/>
          <p:nvPr/>
        </p:nvSpPr>
        <p:spPr>
          <a:xfrm>
            <a:off x="3913130" y="1640415"/>
            <a:ext cx="1333649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b="1" dirty="0"/>
              <a:t>כלבי שפיץ</a:t>
            </a:r>
            <a:endParaRPr lang="he-IL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35" name="תרשים זרימה: תהליך חלופי 34"/>
          <p:cNvSpPr/>
          <p:nvPr/>
        </p:nvSpPr>
        <p:spPr>
          <a:xfrm>
            <a:off x="3716143" y="2738063"/>
            <a:ext cx="1440478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sz="1600" b="1" dirty="0"/>
              <a:t>כלבי </a:t>
            </a:r>
            <a:r>
              <a:rPr lang="he-IL" sz="1600" b="1" dirty="0" err="1"/>
              <a:t>ההאונד</a:t>
            </a:r>
            <a:endParaRPr lang="he-IL" sz="1600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36" name="תרשים זרימה: תהליך חלופי 35"/>
          <p:cNvSpPr/>
          <p:nvPr/>
        </p:nvSpPr>
        <p:spPr>
          <a:xfrm>
            <a:off x="2010317" y="1640415"/>
            <a:ext cx="1333649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b="1" dirty="0"/>
              <a:t>כלבי ציד</a:t>
            </a:r>
            <a:endParaRPr lang="he-IL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37" name="תרשים זרימה: תהליך חלופי 36"/>
          <p:cNvSpPr/>
          <p:nvPr/>
        </p:nvSpPr>
        <p:spPr>
          <a:xfrm>
            <a:off x="1977219" y="2738063"/>
            <a:ext cx="1440478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600" b="1" dirty="0" err="1"/>
              <a:t>רטריבר</a:t>
            </a:r>
            <a:r>
              <a:rPr lang="he-IL" sz="1600" b="1" dirty="0"/>
              <a:t>-ספנייל</a:t>
            </a:r>
            <a:endParaRPr lang="he-IL" sz="1600" dirty="0"/>
          </a:p>
        </p:txBody>
      </p:sp>
      <p:sp>
        <p:nvSpPr>
          <p:cNvPr id="38" name="תרשים זרימה: תהליך חלופי 37"/>
          <p:cNvSpPr/>
          <p:nvPr/>
        </p:nvSpPr>
        <p:spPr>
          <a:xfrm>
            <a:off x="107504" y="1640415"/>
            <a:ext cx="1333649" cy="834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400" b="1" dirty="0"/>
              <a:t>כלבי </a:t>
            </a:r>
            <a:r>
              <a:rPr lang="he-IL" sz="1400" b="1" dirty="0" err="1"/>
              <a:t>כלבי</a:t>
            </a:r>
            <a:r>
              <a:rPr lang="he-IL" sz="1400" b="1" dirty="0"/>
              <a:t> ליווי וכלבים זעירים</a:t>
            </a:r>
            <a:endParaRPr lang="he-IL" sz="1400" dirty="0" smtClean="0">
              <a:effectLst/>
            </a:endParaRPr>
          </a:p>
          <a:p>
            <a:pPr algn="ctr"/>
            <a:endParaRPr lang="he-IL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39" name="תרשים זרימה: תהליך חלופי 38"/>
          <p:cNvSpPr/>
          <p:nvPr/>
        </p:nvSpPr>
        <p:spPr>
          <a:xfrm>
            <a:off x="374427" y="2789059"/>
            <a:ext cx="1304346" cy="77555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b="1" dirty="0"/>
              <a:t>כלבי רוח</a:t>
            </a:r>
            <a:endParaRPr lang="he-IL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40" name="אליפסה 39"/>
          <p:cNvSpPr/>
          <p:nvPr/>
        </p:nvSpPr>
        <p:spPr>
          <a:xfrm>
            <a:off x="41389" y="4309143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600" b="1" dirty="0"/>
              <a:t>כלבי צאן</a:t>
            </a:r>
            <a:endParaRPr lang="he-IL" sz="1600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41" name="אליפסה 40"/>
          <p:cNvSpPr/>
          <p:nvPr/>
        </p:nvSpPr>
        <p:spPr>
          <a:xfrm>
            <a:off x="1936278" y="4309143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sz="1400" b="1" dirty="0"/>
              <a:t>דמויי דוגה - </a:t>
            </a:r>
            <a:r>
              <a:rPr lang="he-IL" sz="1400" b="1" dirty="0" err="1"/>
              <a:t>מולוסרים</a:t>
            </a:r>
            <a:endParaRPr lang="he-IL" sz="1400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42" name="אליפסה 41"/>
          <p:cNvSpPr/>
          <p:nvPr/>
        </p:nvSpPr>
        <p:spPr>
          <a:xfrm>
            <a:off x="3831167" y="4309143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sz="1600" b="1" dirty="0"/>
              <a:t>כלבי קרב</a:t>
            </a:r>
            <a:endParaRPr lang="he-IL" sz="1600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43" name="אליפסה 42"/>
          <p:cNvSpPr/>
          <p:nvPr/>
        </p:nvSpPr>
        <p:spPr>
          <a:xfrm>
            <a:off x="5726056" y="4309143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600" b="1" dirty="0" err="1" smtClean="0"/>
              <a:t>פוינטרים</a:t>
            </a:r>
            <a:endParaRPr lang="he-IL" dirty="0"/>
          </a:p>
        </p:txBody>
      </p:sp>
      <p:sp>
        <p:nvSpPr>
          <p:cNvPr id="44" name="אליפסה 43"/>
          <p:cNvSpPr/>
          <p:nvPr/>
        </p:nvSpPr>
        <p:spPr>
          <a:xfrm>
            <a:off x="7620945" y="4309143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600" b="1" dirty="0" err="1"/>
              <a:t>רטריברים</a:t>
            </a:r>
            <a:endParaRPr lang="he-IL" dirty="0"/>
          </a:p>
        </p:txBody>
      </p:sp>
      <p:sp>
        <p:nvSpPr>
          <p:cNvPr id="45" name="אליפסה 44"/>
          <p:cNvSpPr/>
          <p:nvPr/>
        </p:nvSpPr>
        <p:spPr>
          <a:xfrm>
            <a:off x="7201699" y="5395416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600" b="1" dirty="0"/>
              <a:t>ספנייל</a:t>
            </a:r>
            <a:endParaRPr lang="he-IL" dirty="0"/>
          </a:p>
        </p:txBody>
      </p:sp>
      <p:sp>
        <p:nvSpPr>
          <p:cNvPr id="46" name="אליפסה 45"/>
          <p:cNvSpPr/>
          <p:nvPr/>
        </p:nvSpPr>
        <p:spPr>
          <a:xfrm>
            <a:off x="5536163" y="5395416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sz="1600" b="1" dirty="0" err="1"/>
              <a:t>סטרים</a:t>
            </a:r>
            <a:endParaRPr lang="he-IL" sz="1600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47" name="אליפסה 46"/>
          <p:cNvSpPr/>
          <p:nvPr/>
        </p:nvSpPr>
        <p:spPr>
          <a:xfrm>
            <a:off x="3870626" y="5395416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sz="1400" b="1" dirty="0"/>
              <a:t>ציידי מכרסמים וזוחלים</a:t>
            </a:r>
            <a:endParaRPr lang="he-IL" sz="1400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48" name="אליפסה 47"/>
          <p:cNvSpPr/>
          <p:nvPr/>
        </p:nvSpPr>
        <p:spPr>
          <a:xfrm>
            <a:off x="2205089" y="5395416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sz="1600" b="1" dirty="0" err="1"/>
              <a:t>שנאוצר-פינצ'ר</a:t>
            </a:r>
            <a:endParaRPr lang="he-IL" sz="1600" dirty="0" smtClean="0">
              <a:effectLst/>
            </a:endParaRPr>
          </a:p>
          <a:p>
            <a:pPr algn="ctr"/>
            <a:endParaRPr lang="he-IL" dirty="0"/>
          </a:p>
        </p:txBody>
      </p:sp>
      <p:sp>
        <p:nvSpPr>
          <p:cNvPr id="49" name="אליפסה 48"/>
          <p:cNvSpPr/>
          <p:nvPr/>
        </p:nvSpPr>
        <p:spPr>
          <a:xfrm>
            <a:off x="539552" y="5395416"/>
            <a:ext cx="15155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he-IL" sz="1600" b="1" dirty="0"/>
              <a:t>רועי בקר</a:t>
            </a:r>
            <a:endParaRPr lang="he-IL" sz="1600" dirty="0" smtClean="0">
              <a:effectLst/>
            </a:endParaRPr>
          </a:p>
          <a:p>
            <a:pPr algn="ctr"/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556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תמונה 14" descr="w3hcQINEjNobullmastiff7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4" y="137757"/>
            <a:ext cx="154305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תמונה 13" descr="SPZGCO2117באף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00" y="4437112"/>
            <a:ext cx="141922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/>
          <p:cNvSpPr/>
          <p:nvPr/>
        </p:nvSpPr>
        <p:spPr>
          <a:xfrm>
            <a:off x="879599" y="249370"/>
            <a:ext cx="775614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4000" b="1" u="sng" dirty="0"/>
              <a:t>דמויי דוגה + </a:t>
            </a:r>
            <a:r>
              <a:rPr lang="he-IL" sz="4000" b="1" u="sng" dirty="0" err="1"/>
              <a:t>שנאוצר</a:t>
            </a:r>
            <a:r>
              <a:rPr lang="he-IL" sz="4000" b="1" u="sng" dirty="0"/>
              <a:t> – </a:t>
            </a:r>
            <a:r>
              <a:rPr lang="he-IL" sz="4000" b="1" u="sng" dirty="0" err="1"/>
              <a:t>פינצ'ר</a:t>
            </a:r>
            <a:endParaRPr lang="he-IL" sz="4000" b="1" u="sng" dirty="0"/>
          </a:p>
          <a:p>
            <a:r>
              <a:rPr lang="he-IL" dirty="0"/>
              <a:t> </a:t>
            </a:r>
          </a:p>
          <a:p>
            <a:r>
              <a:rPr lang="he-IL" dirty="0"/>
              <a:t>פותחו בעיקר לעבודה בהשגחת האדם ולהגנה אישית.</a:t>
            </a:r>
            <a:endParaRPr lang="he-IL" dirty="0">
              <a:effectLst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611560" y="1676069"/>
            <a:ext cx="7970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דמויי דוגה – </a:t>
            </a:r>
            <a:r>
              <a:rPr lang="he-IL" dirty="0" err="1"/>
              <a:t>המולוסרים</a:t>
            </a:r>
            <a:r>
              <a:rPr lang="he-IL" dirty="0"/>
              <a:t> – </a:t>
            </a:r>
            <a:r>
              <a:rPr lang="he-IL" dirty="0" smtClean="0"/>
              <a:t>כלבי </a:t>
            </a:r>
            <a:r>
              <a:rPr lang="he-IL" dirty="0"/>
              <a:t>לוויה מעולים (ללא אימון מתאים עלולים להיות </a:t>
            </a:r>
            <a:r>
              <a:rPr lang="he-IL" dirty="0" smtClean="0"/>
              <a:t>תוקפניים)</a:t>
            </a:r>
            <a:endParaRPr lang="he-IL" dirty="0">
              <a:effectLst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11560" y="2452644"/>
            <a:ext cx="79341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 smtClean="0"/>
              <a:t>גדולים </a:t>
            </a:r>
            <a:r>
              <a:rPr lang="he-IL" dirty="0"/>
              <a:t>מאוד, כבדים. </a:t>
            </a:r>
            <a:r>
              <a:rPr lang="he-IL" dirty="0" smtClean="0"/>
              <a:t>בעלי </a:t>
            </a:r>
            <a:r>
              <a:rPr lang="he-IL" dirty="0"/>
              <a:t>ראש </a:t>
            </a:r>
            <a:r>
              <a:rPr lang="he-IL" dirty="0" smtClean="0"/>
              <a:t>כבד ורחב</a:t>
            </a:r>
            <a:r>
              <a:rPr lang="he-IL" dirty="0"/>
              <a:t>, זרבובית קצרה </a:t>
            </a:r>
            <a:r>
              <a:rPr lang="he-IL" dirty="0" smtClean="0"/>
              <a:t>או </a:t>
            </a:r>
            <a:r>
              <a:rPr lang="he-IL" dirty="0"/>
              <a:t>פחוסה</a:t>
            </a:r>
            <a:r>
              <a:rPr lang="he-IL" dirty="0" smtClean="0"/>
              <a:t>. </a:t>
            </a:r>
            <a:r>
              <a:rPr lang="he-IL" dirty="0"/>
              <a:t>זקוקים לחינוך </a:t>
            </a:r>
            <a:r>
              <a:rPr lang="he-IL" dirty="0" smtClean="0"/>
              <a:t>ותרגול </a:t>
            </a:r>
            <a:r>
              <a:rPr lang="he-IL" dirty="0"/>
              <a:t>כדי שלא </a:t>
            </a:r>
            <a:r>
              <a:rPr lang="he-IL" dirty="0" smtClean="0"/>
              <a:t>להיות </a:t>
            </a:r>
            <a:r>
              <a:rPr lang="he-IL" dirty="0"/>
              <a:t>פרועים </a:t>
            </a:r>
            <a:r>
              <a:rPr lang="he-IL" dirty="0" smtClean="0"/>
              <a:t>והרסניים</a:t>
            </a:r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665608" y="3235823"/>
            <a:ext cx="78621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 err="1"/>
              <a:t>מסטינו</a:t>
            </a:r>
            <a:r>
              <a:rPr lang="he-IL" b="1" dirty="0"/>
              <a:t> </a:t>
            </a:r>
            <a:r>
              <a:rPr lang="he-IL" b="1" dirty="0" smtClean="0"/>
              <a:t>נפוליטני, דני </a:t>
            </a:r>
            <a:r>
              <a:rPr lang="he-IL" b="1" dirty="0"/>
              <a:t>ענק, </a:t>
            </a:r>
            <a:r>
              <a:rPr lang="he-IL" b="1" dirty="0" smtClean="0"/>
              <a:t>בוקסר</a:t>
            </a:r>
            <a:r>
              <a:rPr lang="he-IL" b="1" dirty="0"/>
              <a:t>, </a:t>
            </a:r>
            <a:r>
              <a:rPr lang="he-IL" b="1" dirty="0" err="1" smtClean="0"/>
              <a:t>מסטיף</a:t>
            </a:r>
            <a:r>
              <a:rPr lang="he-IL" b="1" dirty="0" smtClean="0"/>
              <a:t> </a:t>
            </a:r>
            <a:r>
              <a:rPr lang="he-IL" b="1" dirty="0"/>
              <a:t>אנגלי, </a:t>
            </a:r>
            <a:r>
              <a:rPr lang="he-IL" b="1" dirty="0" err="1" smtClean="0"/>
              <a:t>מסטיף</a:t>
            </a:r>
            <a:r>
              <a:rPr lang="he-IL" b="1" dirty="0" smtClean="0"/>
              <a:t> </a:t>
            </a:r>
            <a:r>
              <a:rPr lang="he-IL" b="1" dirty="0"/>
              <a:t>טיבטי, </a:t>
            </a:r>
            <a:r>
              <a:rPr lang="he-IL" b="1" dirty="0" smtClean="0"/>
              <a:t>בול </a:t>
            </a:r>
            <a:r>
              <a:rPr lang="he-IL" b="1" dirty="0" err="1" smtClean="0"/>
              <a:t>מסטיף</a:t>
            </a:r>
            <a:r>
              <a:rPr lang="he-IL" b="1" dirty="0"/>
              <a:t>, </a:t>
            </a:r>
            <a:r>
              <a:rPr lang="he-IL" b="1" dirty="0" smtClean="0"/>
              <a:t>דוגו </a:t>
            </a:r>
            <a:r>
              <a:rPr lang="he-IL" b="1" dirty="0" err="1"/>
              <a:t>ארגנטינו</a:t>
            </a:r>
            <a:r>
              <a:rPr lang="he-IL" b="1" dirty="0"/>
              <a:t>, </a:t>
            </a:r>
            <a:r>
              <a:rPr lang="he-IL" b="1" dirty="0" smtClean="0"/>
              <a:t>דוג </a:t>
            </a:r>
            <a:r>
              <a:rPr lang="he-IL" b="1" dirty="0"/>
              <a:t>דה </a:t>
            </a:r>
            <a:r>
              <a:rPr lang="he-IL" b="1" dirty="0" smtClean="0"/>
              <a:t>בורדו, </a:t>
            </a:r>
            <a:r>
              <a:rPr lang="he-IL" dirty="0"/>
              <a:t>בולדוג אנגלי</a:t>
            </a:r>
            <a:r>
              <a:rPr lang="he-IL" b="1" dirty="0"/>
              <a:t>, </a:t>
            </a:r>
            <a:r>
              <a:rPr lang="he-IL" b="1" dirty="0" smtClean="0"/>
              <a:t>שרפיי</a:t>
            </a:r>
            <a:r>
              <a:rPr lang="he-IL" dirty="0" smtClean="0"/>
              <a:t>.</a:t>
            </a:r>
            <a:endParaRPr lang="he-IL" dirty="0">
              <a:effectLst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1452891" y="4110164"/>
            <a:ext cx="70700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דמויי דוגה – </a:t>
            </a:r>
            <a:r>
              <a:rPr lang="he-IL" dirty="0" err="1" smtClean="0"/>
              <a:t>המולוסרים</a:t>
            </a:r>
            <a:r>
              <a:rPr lang="he-IL" dirty="0" smtClean="0"/>
              <a:t>- כלבי </a:t>
            </a:r>
            <a:r>
              <a:rPr lang="he-IL" dirty="0"/>
              <a:t>הצלה </a:t>
            </a:r>
            <a:r>
              <a:rPr lang="he-IL" dirty="0" smtClean="0"/>
              <a:t>וחילוץ </a:t>
            </a:r>
            <a:endParaRPr lang="he-IL" dirty="0"/>
          </a:p>
          <a:p>
            <a:endParaRPr lang="he-IL" dirty="0"/>
          </a:p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1403648" y="4581128"/>
            <a:ext cx="70985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</a:t>
            </a:r>
            <a:r>
              <a:rPr lang="he-IL" dirty="0"/>
              <a:t> </a:t>
            </a:r>
            <a:r>
              <a:rPr lang="he-IL" dirty="0" smtClean="0"/>
              <a:t>כלבים גדולים וכבדים. </a:t>
            </a:r>
            <a:r>
              <a:rPr lang="he-IL" dirty="0"/>
              <a:t>בעלי פרווה צפופה (במקורם מאקלים קר)</a:t>
            </a:r>
          </a:p>
          <a:p>
            <a:endParaRPr lang="he-IL" dirty="0"/>
          </a:p>
        </p:txBody>
      </p:sp>
      <p:sp>
        <p:nvSpPr>
          <p:cNvPr id="11" name="מלבן 10"/>
          <p:cNvSpPr/>
          <p:nvPr/>
        </p:nvSpPr>
        <p:spPr>
          <a:xfrm>
            <a:off x="3923928" y="5098007"/>
            <a:ext cx="4545325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סן-ברנרד, </a:t>
            </a:r>
            <a:r>
              <a:rPr lang="he-IL" b="1" dirty="0" err="1" smtClean="0"/>
              <a:t>ניופאונדלנד</a:t>
            </a:r>
            <a:r>
              <a:rPr lang="he-IL" b="1" dirty="0" smtClean="0"/>
              <a:t>, </a:t>
            </a:r>
            <a:r>
              <a:rPr lang="he-IL" b="1" dirty="0" err="1" smtClean="0"/>
              <a:t>ולנדסיר</a:t>
            </a:r>
            <a:endParaRPr lang="he-IL" dirty="0"/>
          </a:p>
          <a:p>
            <a:pPr>
              <a:lnSpc>
                <a:spcPct val="115000"/>
              </a:lnSpc>
            </a:pPr>
            <a:endParaRPr lang="he-IL" dirty="0"/>
          </a:p>
          <a:p>
            <a:pPr>
              <a:lnSpc>
                <a:spcPct val="115000"/>
              </a:lnSpc>
            </a:pPr>
            <a:endParaRPr lang="he-IL" dirty="0">
              <a:effectLst/>
            </a:endParaRPr>
          </a:p>
        </p:txBody>
      </p:sp>
      <p:sp>
        <p:nvSpPr>
          <p:cNvPr id="12" name="לחצן פעולה: מידע 11">
            <a:hlinkClick r:id="rId4" action="ppaction://hlinksldjump" highlightClick="1"/>
          </p:cNvPr>
          <p:cNvSpPr/>
          <p:nvPr/>
        </p:nvSpPr>
        <p:spPr>
          <a:xfrm>
            <a:off x="141900" y="3197434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3" name="לחצן פעולה: מידע 12">
            <a:hlinkClick r:id="rId5" action="ppaction://hlinksldjump" highlightClick="1"/>
          </p:cNvPr>
          <p:cNvSpPr/>
          <p:nvPr/>
        </p:nvSpPr>
        <p:spPr>
          <a:xfrm>
            <a:off x="3779912" y="5085745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5099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1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1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1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תמונה 12" descr="g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6981"/>
            <a:ext cx="1533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מלבן 7"/>
          <p:cNvSpPr/>
          <p:nvPr/>
        </p:nvSpPr>
        <p:spPr>
          <a:xfrm>
            <a:off x="991252" y="260648"/>
            <a:ext cx="7590507" cy="660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 err="1"/>
              <a:t>שנאוצר</a:t>
            </a:r>
            <a:r>
              <a:rPr lang="he-IL" dirty="0"/>
              <a:t>- </a:t>
            </a:r>
            <a:r>
              <a:rPr lang="he-IL" dirty="0" err="1" smtClean="0"/>
              <a:t>פינצ'ר</a:t>
            </a:r>
            <a:r>
              <a:rPr lang="he-IL" dirty="0" smtClean="0"/>
              <a:t>: פותחו </a:t>
            </a:r>
            <a:r>
              <a:rPr lang="he-IL" dirty="0"/>
              <a:t>בעיקר לשמירה </a:t>
            </a:r>
            <a:r>
              <a:rPr lang="he-IL" dirty="0" smtClean="0"/>
              <a:t>והגנה </a:t>
            </a:r>
            <a:r>
              <a:rPr lang="he-IL" b="1" dirty="0" err="1" smtClean="0"/>
              <a:t>פינצ'ר</a:t>
            </a:r>
            <a:r>
              <a:rPr lang="he-IL" b="1" dirty="0" smtClean="0"/>
              <a:t> </a:t>
            </a:r>
            <a:r>
              <a:rPr lang="he-IL" b="1" dirty="0"/>
              <a:t>ננסי</a:t>
            </a:r>
            <a:endParaRPr lang="he-IL" dirty="0"/>
          </a:p>
          <a:p>
            <a:pPr>
              <a:lnSpc>
                <a:spcPct val="115000"/>
              </a:lnSpc>
            </a:pPr>
            <a:endParaRPr lang="he-IL" dirty="0">
              <a:effectLst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611560" y="1076359"/>
            <a:ext cx="7934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/>
              <a:t>יותר ספורטיביים </a:t>
            </a:r>
            <a:r>
              <a:rPr lang="he-IL" dirty="0" err="1" smtClean="0"/>
              <a:t>מהמולוסרים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>
            <a:off x="991252" y="1708504"/>
            <a:ext cx="75544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דוברמן-</a:t>
            </a:r>
            <a:r>
              <a:rPr lang="he-IL" b="1" dirty="0" err="1"/>
              <a:t>פינצ'ר</a:t>
            </a:r>
            <a:r>
              <a:rPr lang="he-IL" b="1" dirty="0"/>
              <a:t>, </a:t>
            </a:r>
            <a:r>
              <a:rPr lang="he-IL" b="1" dirty="0" err="1" smtClean="0"/>
              <a:t>פינצ'ר</a:t>
            </a:r>
            <a:r>
              <a:rPr lang="he-IL" b="1" dirty="0" smtClean="0"/>
              <a:t> גרמני, </a:t>
            </a:r>
            <a:r>
              <a:rPr lang="he-IL" b="1" dirty="0" err="1" smtClean="0"/>
              <a:t>פינצ'ר</a:t>
            </a:r>
            <a:r>
              <a:rPr lang="he-IL" b="1" dirty="0" smtClean="0"/>
              <a:t>-ננסי, </a:t>
            </a:r>
            <a:r>
              <a:rPr lang="he-IL" b="1" dirty="0" err="1" smtClean="0"/>
              <a:t>שנאוצר</a:t>
            </a:r>
            <a:r>
              <a:rPr lang="he-IL" b="1" dirty="0" smtClean="0"/>
              <a:t> </a:t>
            </a:r>
            <a:r>
              <a:rPr lang="he-IL" b="1" dirty="0"/>
              <a:t>ענק בינוני וננסי</a:t>
            </a:r>
            <a:r>
              <a:rPr lang="he-IL" b="1" dirty="0" smtClean="0"/>
              <a:t>.</a:t>
            </a:r>
            <a:endParaRPr lang="he-IL" dirty="0">
              <a:effectLst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107504" y="2444921"/>
            <a:ext cx="84381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ציידי מכרסמים וזוחלים, כיום משמשים בעיקר ככלבי </a:t>
            </a:r>
            <a:r>
              <a:rPr lang="he-IL" dirty="0" smtClean="0"/>
              <a:t>משפחה</a:t>
            </a:r>
            <a:endParaRPr lang="he-IL" dirty="0"/>
          </a:p>
        </p:txBody>
      </p:sp>
      <p:sp>
        <p:nvSpPr>
          <p:cNvPr id="12" name="מלבן 11"/>
          <p:cNvSpPr/>
          <p:nvPr/>
        </p:nvSpPr>
        <p:spPr>
          <a:xfrm>
            <a:off x="107504" y="2907733"/>
            <a:ext cx="8322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</a:t>
            </a:r>
            <a:r>
              <a:rPr lang="he-IL" dirty="0" smtClean="0"/>
              <a:t> </a:t>
            </a:r>
            <a:r>
              <a:rPr lang="he-IL" dirty="0"/>
              <a:t>כלבים </a:t>
            </a:r>
            <a:r>
              <a:rPr lang="he-IL" dirty="0" smtClean="0"/>
              <a:t>ערניים, בטוחים </a:t>
            </a:r>
            <a:r>
              <a:rPr lang="he-IL" dirty="0"/>
              <a:t>בעצמם,  </a:t>
            </a:r>
            <a:r>
              <a:rPr lang="he-IL" dirty="0" smtClean="0"/>
              <a:t>זריזים </a:t>
            </a:r>
            <a:r>
              <a:rPr lang="he-IL" dirty="0"/>
              <a:t>ועצמאים. </a:t>
            </a:r>
            <a:r>
              <a:rPr lang="he-IL" dirty="0" smtClean="0"/>
              <a:t>נוטים </a:t>
            </a:r>
            <a:r>
              <a:rPr lang="he-IL" dirty="0"/>
              <a:t>לחפירה</a:t>
            </a:r>
            <a:r>
              <a:rPr lang="he-IL" dirty="0" smtClean="0"/>
              <a:t>,  למרדפים ולמשחק..</a:t>
            </a:r>
            <a:endParaRPr lang="he-IL" dirty="0"/>
          </a:p>
        </p:txBody>
      </p:sp>
      <p:sp>
        <p:nvSpPr>
          <p:cNvPr id="13" name="מלבן 12"/>
          <p:cNvSpPr/>
          <p:nvPr/>
        </p:nvSpPr>
        <p:spPr>
          <a:xfrm>
            <a:off x="107504" y="3682586"/>
            <a:ext cx="8361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 err="1"/>
              <a:t>איירדייל</a:t>
            </a:r>
            <a:r>
              <a:rPr lang="he-IL" b="1" dirty="0"/>
              <a:t> טרייר, </a:t>
            </a:r>
            <a:r>
              <a:rPr lang="he-IL" b="1" dirty="0" err="1" smtClean="0"/>
              <a:t>קאירן</a:t>
            </a:r>
            <a:r>
              <a:rPr lang="he-IL" b="1" dirty="0" smtClean="0"/>
              <a:t> </a:t>
            </a:r>
            <a:r>
              <a:rPr lang="he-IL" b="1" dirty="0"/>
              <a:t>טרייר, </a:t>
            </a:r>
            <a:r>
              <a:rPr lang="he-IL" b="1" dirty="0" err="1" smtClean="0"/>
              <a:t>יורקשייר</a:t>
            </a:r>
            <a:r>
              <a:rPr lang="he-IL" b="1" dirty="0" smtClean="0"/>
              <a:t> </a:t>
            </a:r>
            <a:r>
              <a:rPr lang="he-IL" b="1" dirty="0"/>
              <a:t>טרייר, </a:t>
            </a:r>
            <a:r>
              <a:rPr lang="he-IL" b="1" dirty="0" smtClean="0"/>
              <a:t>פוקס טרייר</a:t>
            </a:r>
            <a:r>
              <a:rPr lang="he-IL" b="1" dirty="0"/>
              <a:t>, </a:t>
            </a:r>
            <a:r>
              <a:rPr lang="he-IL" b="1" dirty="0" smtClean="0"/>
              <a:t>קרי </a:t>
            </a:r>
            <a:r>
              <a:rPr lang="he-IL" b="1" dirty="0"/>
              <a:t>בלו טרייר, </a:t>
            </a:r>
            <a:r>
              <a:rPr lang="he-IL" b="1" dirty="0" smtClean="0"/>
              <a:t>נורץ</a:t>
            </a:r>
            <a:r>
              <a:rPr lang="he-IL" b="1" dirty="0"/>
              <a:t>' </a:t>
            </a:r>
            <a:r>
              <a:rPr lang="he-IL" b="1" dirty="0" smtClean="0"/>
              <a:t>טרייר</a:t>
            </a:r>
            <a:r>
              <a:rPr lang="he-IL" b="1" dirty="0"/>
              <a:t>, </a:t>
            </a:r>
            <a:r>
              <a:rPr lang="he-IL" b="1" dirty="0" err="1" smtClean="0"/>
              <a:t>סקוטיש</a:t>
            </a:r>
            <a:r>
              <a:rPr lang="he-IL" b="1" dirty="0" smtClean="0"/>
              <a:t> טרייר, ווסט </a:t>
            </a:r>
            <a:r>
              <a:rPr lang="he-IL" b="1" dirty="0" err="1"/>
              <a:t>היילנד</a:t>
            </a:r>
            <a:r>
              <a:rPr lang="he-IL" b="1" dirty="0"/>
              <a:t> וויט </a:t>
            </a:r>
            <a:r>
              <a:rPr lang="he-IL" b="1" dirty="0" smtClean="0"/>
              <a:t>טרייר, </a:t>
            </a:r>
            <a:r>
              <a:rPr lang="he-IL" b="1" dirty="0" err="1" smtClean="0"/>
              <a:t>וולש</a:t>
            </a:r>
            <a:r>
              <a:rPr lang="he-IL" b="1" dirty="0" smtClean="0"/>
              <a:t> טרייר</a:t>
            </a:r>
            <a:endParaRPr lang="he-IL" dirty="0">
              <a:effectLst/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107504" y="4497332"/>
            <a:ext cx="84381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כלבי קרב- הוכלאו במקור </a:t>
            </a:r>
            <a:r>
              <a:rPr lang="he-IL" dirty="0" err="1"/>
              <a:t>להלחם</a:t>
            </a:r>
            <a:r>
              <a:rPr lang="he-IL" dirty="0"/>
              <a:t> בבקר. בהמשך אומנו </a:t>
            </a:r>
            <a:r>
              <a:rPr lang="he-IL" dirty="0" err="1"/>
              <a:t>להלחם</a:t>
            </a:r>
            <a:r>
              <a:rPr lang="he-IL" dirty="0"/>
              <a:t> בכלבים אחרים</a:t>
            </a:r>
            <a:r>
              <a:rPr lang="he-IL" dirty="0" smtClean="0"/>
              <a:t>.</a:t>
            </a:r>
            <a:endParaRPr lang="he-IL" dirty="0"/>
          </a:p>
        </p:txBody>
      </p:sp>
      <p:sp>
        <p:nvSpPr>
          <p:cNvPr id="15" name="מלבן 14"/>
          <p:cNvSpPr/>
          <p:nvPr/>
        </p:nvSpPr>
        <p:spPr>
          <a:xfrm>
            <a:off x="107504" y="5219908"/>
            <a:ext cx="83226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</a:t>
            </a:r>
            <a:r>
              <a:rPr lang="he-IL" dirty="0" smtClean="0"/>
              <a:t> </a:t>
            </a:r>
            <a:r>
              <a:rPr lang="he-IL" dirty="0"/>
              <a:t>בעל עוז, אומץ ויצר </a:t>
            </a:r>
            <a:r>
              <a:rPr lang="he-IL" dirty="0" smtClean="0"/>
              <a:t>קרב </a:t>
            </a:r>
            <a:r>
              <a:rPr lang="he-IL" dirty="0"/>
              <a:t>מפותח. </a:t>
            </a:r>
            <a:r>
              <a:rPr lang="he-IL" dirty="0" smtClean="0"/>
              <a:t>חשוב לאלפם </a:t>
            </a:r>
            <a:r>
              <a:rPr lang="he-IL" dirty="0"/>
              <a:t>ולהרגילם </a:t>
            </a:r>
            <a:r>
              <a:rPr lang="he-IL" dirty="0" smtClean="0"/>
              <a:t>לכלבים </a:t>
            </a:r>
            <a:r>
              <a:rPr lang="he-IL" dirty="0"/>
              <a:t>ולבע"ח אחרים.</a:t>
            </a:r>
            <a:endParaRPr lang="he-IL" dirty="0">
              <a:effectLst/>
            </a:endParaRPr>
          </a:p>
        </p:txBody>
      </p:sp>
      <p:sp>
        <p:nvSpPr>
          <p:cNvPr id="16" name="מלבן 15"/>
          <p:cNvSpPr/>
          <p:nvPr/>
        </p:nvSpPr>
        <p:spPr>
          <a:xfrm>
            <a:off x="107504" y="5734997"/>
            <a:ext cx="8361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 err="1"/>
              <a:t>סטפורדשיייר</a:t>
            </a:r>
            <a:r>
              <a:rPr lang="he-IL" b="1" dirty="0"/>
              <a:t> בול-טרייר, </a:t>
            </a:r>
            <a:r>
              <a:rPr lang="he-IL" b="1" dirty="0" smtClean="0"/>
              <a:t>בול-טרייר</a:t>
            </a:r>
            <a:r>
              <a:rPr lang="he-IL" b="1" dirty="0"/>
              <a:t>, </a:t>
            </a:r>
            <a:r>
              <a:rPr lang="he-IL" b="1" dirty="0" err="1"/>
              <a:t>סטפורדשייר</a:t>
            </a:r>
            <a:r>
              <a:rPr lang="he-IL" b="1" dirty="0"/>
              <a:t> בול-טרייר אמריקני, </a:t>
            </a:r>
            <a:r>
              <a:rPr lang="he-IL" b="1" dirty="0" smtClean="0"/>
              <a:t>בול-טרייר מיניאטורי</a:t>
            </a:r>
            <a:endParaRPr lang="he-IL" dirty="0">
              <a:effectLst/>
            </a:endParaRPr>
          </a:p>
        </p:txBody>
      </p:sp>
      <p:sp>
        <p:nvSpPr>
          <p:cNvPr id="17" name="לחצן פעולה: מידע 16">
            <a:hlinkClick r:id="rId3" action="ppaction://hlinksldjump" highlightClick="1"/>
          </p:cNvPr>
          <p:cNvSpPr/>
          <p:nvPr/>
        </p:nvSpPr>
        <p:spPr>
          <a:xfrm>
            <a:off x="510490" y="1688020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8" name="לחצן פעולה: מידע 17">
            <a:hlinkClick r:id="rId4" action="ppaction://hlinksldjump" highlightClick="1"/>
          </p:cNvPr>
          <p:cNvSpPr/>
          <p:nvPr/>
        </p:nvSpPr>
        <p:spPr>
          <a:xfrm>
            <a:off x="0" y="3705180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9" name="לחצן פעולה: מידע 18">
            <a:hlinkClick r:id="rId5" action="ppaction://hlinksldjump" highlightClick="1"/>
          </p:cNvPr>
          <p:cNvSpPr/>
          <p:nvPr/>
        </p:nvSpPr>
        <p:spPr>
          <a:xfrm>
            <a:off x="406066" y="6171843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1716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1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501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1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879599" y="236547"/>
            <a:ext cx="7756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4000" b="1" u="sng" dirty="0"/>
              <a:t>דקליים </a:t>
            </a:r>
          </a:p>
        </p:txBody>
      </p:sp>
      <p:sp>
        <p:nvSpPr>
          <p:cNvPr id="6" name="מלבן 5"/>
          <p:cNvSpPr/>
          <p:nvPr/>
        </p:nvSpPr>
        <p:spPr>
          <a:xfrm>
            <a:off x="1059595" y="1045340"/>
            <a:ext cx="7590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מכונים גם כלבי </a:t>
            </a:r>
            <a:r>
              <a:rPr lang="he-IL" dirty="0" smtClean="0"/>
              <a:t>תחש. נועדו </a:t>
            </a:r>
            <a:r>
              <a:rPr lang="he-IL" dirty="0"/>
              <a:t>לצוד במחילות צרות. משמשים כיום ככלבי </a:t>
            </a:r>
            <a:r>
              <a:rPr lang="he-IL" dirty="0" smtClean="0"/>
              <a:t>שפחה</a:t>
            </a:r>
            <a:r>
              <a:rPr lang="he-IL" dirty="0"/>
              <a:t>. </a:t>
            </a:r>
            <a:endParaRPr lang="he-IL" dirty="0">
              <a:effectLst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701631" y="1547003"/>
            <a:ext cx="7934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 smtClean="0"/>
              <a:t>בעלי </a:t>
            </a:r>
            <a:r>
              <a:rPr lang="he-IL" dirty="0"/>
              <a:t>רגלים קצרות </a:t>
            </a:r>
            <a:r>
              <a:rPr lang="he-IL" dirty="0" smtClean="0"/>
              <a:t>וגוף </a:t>
            </a:r>
            <a:r>
              <a:rPr lang="he-IL" dirty="0"/>
              <a:t>ארוך וצר</a:t>
            </a:r>
            <a:r>
              <a:rPr lang="he-IL" dirty="0" smtClean="0"/>
              <a:t>. </a:t>
            </a:r>
            <a:r>
              <a:rPr lang="he-IL" dirty="0"/>
              <a:t>בעלי אופי נוח </a:t>
            </a:r>
            <a:r>
              <a:rPr lang="he-IL" dirty="0" smtClean="0"/>
              <a:t>ונחמד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1059595" y="2202231"/>
            <a:ext cx="7554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דקל סטנדרט קצר </a:t>
            </a:r>
            <a:r>
              <a:rPr lang="he-IL" b="1" dirty="0" smtClean="0"/>
              <a:t>שער, דקל </a:t>
            </a:r>
            <a:r>
              <a:rPr lang="he-IL" b="1" dirty="0"/>
              <a:t>סטנדרט ארוך שער</a:t>
            </a:r>
            <a:r>
              <a:rPr lang="he-IL" b="1" dirty="0" smtClean="0"/>
              <a:t>, דקל </a:t>
            </a:r>
            <a:r>
              <a:rPr lang="he-IL" b="1" dirty="0"/>
              <a:t>סטנדרט זיפי, </a:t>
            </a:r>
            <a:r>
              <a:rPr lang="he-IL" b="1" dirty="0" smtClean="0"/>
              <a:t> דקל ננסי </a:t>
            </a:r>
            <a:r>
              <a:rPr lang="he-IL" b="1" dirty="0"/>
              <a:t>ארוך </a:t>
            </a:r>
            <a:r>
              <a:rPr lang="he-IL" b="1" dirty="0" smtClean="0"/>
              <a:t>שער, דקל </a:t>
            </a:r>
            <a:r>
              <a:rPr lang="he-IL" b="1" dirty="0"/>
              <a:t>ננסי קצר </a:t>
            </a:r>
            <a:r>
              <a:rPr lang="he-IL" b="1" dirty="0" smtClean="0"/>
              <a:t>שער, דקל </a:t>
            </a:r>
            <a:r>
              <a:rPr lang="he-IL" b="1" dirty="0"/>
              <a:t>ננסי </a:t>
            </a:r>
            <a:r>
              <a:rPr lang="he-IL" b="1" dirty="0" smtClean="0"/>
              <a:t>זיפי</a:t>
            </a:r>
            <a:endParaRPr lang="he-IL" dirty="0">
              <a:effectLst/>
            </a:endParaRPr>
          </a:p>
        </p:txBody>
      </p:sp>
      <p:pic>
        <p:nvPicPr>
          <p:cNvPr id="8194" name="Picture 2" descr="http://cdn-2.allsmalldogbreeds.com/breeds/dachshund-smo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89040"/>
            <a:ext cx="3094199" cy="175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תוצאת תמונה עבור ‪dachshund‬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400" y="3690912"/>
            <a:ext cx="23431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irishdogs.info/images/gallery/196/4292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2789617" cy="174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75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תמונה 8" descr="mvc-501fspiz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768" y="3933056"/>
            <a:ext cx="266932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/>
          <p:cNvSpPr/>
          <p:nvPr/>
        </p:nvSpPr>
        <p:spPr>
          <a:xfrm>
            <a:off x="879599" y="236547"/>
            <a:ext cx="7756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4000" b="1" u="sng" dirty="0"/>
              <a:t>כלבי </a:t>
            </a:r>
            <a:r>
              <a:rPr lang="he-IL" sz="4000" b="1" u="sng" dirty="0" smtClean="0"/>
              <a:t>שפיץ</a:t>
            </a:r>
            <a:endParaRPr lang="he-IL" sz="4000" u="sng" dirty="0">
              <a:effectLst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982084" y="988313"/>
            <a:ext cx="7702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רוב קבוצה זו הנם גזעים </a:t>
            </a:r>
            <a:r>
              <a:rPr lang="he-IL" dirty="0" err="1"/>
              <a:t>נורדים</a:t>
            </a:r>
            <a:r>
              <a:rPr lang="he-IL" dirty="0"/>
              <a:t>, </a:t>
            </a:r>
            <a:r>
              <a:rPr lang="he-IL" dirty="0" smtClean="0"/>
              <a:t>צפוניים. רובם </a:t>
            </a:r>
            <a:r>
              <a:rPr lang="he-IL" dirty="0"/>
              <a:t>שימשו ככלבי </a:t>
            </a:r>
            <a:r>
              <a:rPr lang="he-IL" dirty="0" smtClean="0"/>
              <a:t>מזחלות.</a:t>
            </a:r>
            <a:endParaRPr lang="he-IL" dirty="0">
              <a:effectLst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814355" y="1713582"/>
            <a:ext cx="79341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 smtClean="0"/>
              <a:t>דומים </a:t>
            </a:r>
            <a:r>
              <a:rPr lang="he-IL" dirty="0"/>
              <a:t>במראה לזאב</a:t>
            </a:r>
            <a:r>
              <a:rPr lang="he-IL" dirty="0" smtClean="0"/>
              <a:t>; </a:t>
            </a:r>
            <a:r>
              <a:rPr lang="he-IL" dirty="0"/>
              <a:t>בעלי מבנה </a:t>
            </a:r>
            <a:r>
              <a:rPr lang="he-IL" dirty="0" smtClean="0"/>
              <a:t>גוף ריבועי</a:t>
            </a:r>
            <a:r>
              <a:rPr lang="he-IL" dirty="0"/>
              <a:t>, חזק</a:t>
            </a:r>
            <a:r>
              <a:rPr lang="he-IL" dirty="0" smtClean="0"/>
              <a:t>. </a:t>
            </a:r>
            <a:r>
              <a:rPr lang="he-IL" dirty="0" err="1"/>
              <a:t>אוזנים</a:t>
            </a:r>
            <a:r>
              <a:rPr lang="he-IL" dirty="0"/>
              <a:t> זקופות וקטנות</a:t>
            </a:r>
            <a:r>
              <a:rPr lang="he-IL" dirty="0" smtClean="0"/>
              <a:t>. </a:t>
            </a:r>
            <a:r>
              <a:rPr lang="he-IL" dirty="0"/>
              <a:t>פרווה </a:t>
            </a:r>
            <a:r>
              <a:rPr lang="he-IL" dirty="0" smtClean="0"/>
              <a:t>עשירה וצפופה וזנב </a:t>
            </a:r>
            <a:r>
              <a:rPr lang="he-IL" dirty="0"/>
              <a:t>מעוגל מעל הגב. </a:t>
            </a:r>
            <a:r>
              <a:rPr lang="he-IL" dirty="0" smtClean="0"/>
              <a:t>לחלקם </a:t>
            </a:r>
            <a:r>
              <a:rPr lang="he-IL" dirty="0"/>
              <a:t>יצר ריצה </a:t>
            </a:r>
            <a:r>
              <a:rPr lang="he-IL" dirty="0" smtClean="0"/>
              <a:t>וגרירה</a:t>
            </a:r>
            <a:r>
              <a:rPr lang="he-IL" dirty="0"/>
              <a:t>. </a:t>
            </a:r>
            <a:r>
              <a:rPr lang="he-IL" dirty="0" smtClean="0"/>
              <a:t>זקוקים </a:t>
            </a:r>
            <a:r>
              <a:rPr lang="he-IL" dirty="0"/>
              <a:t>לתרגול </a:t>
            </a:r>
            <a:r>
              <a:rPr lang="he-IL" dirty="0" smtClean="0"/>
              <a:t>גופני </a:t>
            </a:r>
            <a:r>
              <a:rPr lang="he-IL" dirty="0"/>
              <a:t>רב, </a:t>
            </a:r>
            <a:r>
              <a:rPr lang="he-IL" dirty="0" smtClean="0"/>
              <a:t>עקשניים </a:t>
            </a:r>
            <a:r>
              <a:rPr lang="he-IL" dirty="0"/>
              <a:t>ועצמאים </a:t>
            </a:r>
            <a:r>
              <a:rPr lang="he-IL" dirty="0" smtClean="0"/>
              <a:t>ואינם </a:t>
            </a:r>
            <a:r>
              <a:rPr lang="he-IL" dirty="0"/>
              <a:t>אוהבים </a:t>
            </a:r>
            <a:r>
              <a:rPr lang="he-IL" dirty="0" smtClean="0"/>
              <a:t>להתפנק.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1129827" y="2929130"/>
            <a:ext cx="75544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כלבי מזחלות: </a:t>
            </a:r>
            <a:r>
              <a:rPr lang="he-IL" b="1" dirty="0" err="1"/>
              <a:t>אלסקן</a:t>
            </a:r>
            <a:r>
              <a:rPr lang="he-IL" b="1" dirty="0"/>
              <a:t> מלמוט, </a:t>
            </a:r>
            <a:r>
              <a:rPr lang="he-IL" b="1" dirty="0" err="1" smtClean="0"/>
              <a:t>סמוייד</a:t>
            </a:r>
            <a:r>
              <a:rPr lang="he-IL" b="1" dirty="0" smtClean="0"/>
              <a:t> </a:t>
            </a:r>
            <a:r>
              <a:rPr lang="he-IL" b="1" dirty="0" err="1" smtClean="0"/>
              <a:t>האסקי</a:t>
            </a:r>
            <a:r>
              <a:rPr lang="he-IL" b="1" dirty="0" smtClean="0"/>
              <a:t> </a:t>
            </a:r>
            <a:r>
              <a:rPr lang="he-IL" b="1" dirty="0"/>
              <a:t>סיבירי</a:t>
            </a:r>
            <a:r>
              <a:rPr lang="he-IL" b="1" dirty="0" smtClean="0"/>
              <a:t>.</a:t>
            </a:r>
          </a:p>
          <a:p>
            <a:endParaRPr lang="he-IL" b="1" dirty="0" smtClean="0"/>
          </a:p>
          <a:p>
            <a:r>
              <a:rPr lang="he-IL" b="1" dirty="0" smtClean="0"/>
              <a:t>גזעים נוספים: אקיטה</a:t>
            </a:r>
            <a:r>
              <a:rPr lang="he-IL" b="1" dirty="0"/>
              <a:t>, </a:t>
            </a:r>
            <a:r>
              <a:rPr lang="he-IL" b="1" dirty="0" err="1" smtClean="0"/>
              <a:t>בסנג'י</a:t>
            </a:r>
            <a:r>
              <a:rPr lang="he-IL" b="1" dirty="0"/>
              <a:t>, </a:t>
            </a:r>
            <a:r>
              <a:rPr lang="he-IL" b="1" dirty="0" smtClean="0"/>
              <a:t>שיבה </a:t>
            </a:r>
            <a:r>
              <a:rPr lang="he-IL" b="1" dirty="0"/>
              <a:t>אינו, </a:t>
            </a:r>
            <a:r>
              <a:rPr lang="he-IL" b="1" dirty="0" smtClean="0"/>
              <a:t>שפיץ </a:t>
            </a:r>
            <a:r>
              <a:rPr lang="he-IL" b="1" dirty="0"/>
              <a:t>יפני, </a:t>
            </a:r>
            <a:r>
              <a:rPr lang="he-IL" b="1" dirty="0" smtClean="0"/>
              <a:t>צ'או </a:t>
            </a:r>
            <a:r>
              <a:rPr lang="he-IL" b="1" dirty="0" err="1"/>
              <a:t>צ'או</a:t>
            </a:r>
            <a:r>
              <a:rPr lang="he-IL" b="1" dirty="0"/>
              <a:t>, </a:t>
            </a:r>
            <a:r>
              <a:rPr lang="he-IL" b="1" dirty="0" err="1" smtClean="0"/>
              <a:t>קיסהונד</a:t>
            </a:r>
            <a:endParaRPr lang="he-IL" dirty="0">
              <a:effectLst/>
            </a:endParaRPr>
          </a:p>
        </p:txBody>
      </p:sp>
      <p:sp>
        <p:nvSpPr>
          <p:cNvPr id="9" name="לחצן פעולה: מידע 8">
            <a:hlinkClick r:id="rId3" action="ppaction://hlinksldjump" highlightClick="1"/>
          </p:cNvPr>
          <p:cNvSpPr/>
          <p:nvPr/>
        </p:nvSpPr>
        <p:spPr>
          <a:xfrm>
            <a:off x="1259632" y="3105065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929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1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2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2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תמונה 7" descr="wQnVVHcSFIXridgbek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4984"/>
            <a:ext cx="3960440" cy="298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/>
          <p:cNvSpPr/>
          <p:nvPr/>
        </p:nvSpPr>
        <p:spPr>
          <a:xfrm>
            <a:off x="879599" y="236547"/>
            <a:ext cx="7756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4000" b="1" u="sng" dirty="0"/>
              <a:t>כלבי </a:t>
            </a:r>
            <a:r>
              <a:rPr lang="he-IL" sz="4000" b="1" u="sng" dirty="0" err="1" smtClean="0"/>
              <a:t>ההאונד</a:t>
            </a:r>
            <a:endParaRPr lang="he-IL" sz="4000" u="sng" dirty="0"/>
          </a:p>
        </p:txBody>
      </p:sp>
      <p:sp>
        <p:nvSpPr>
          <p:cNvPr id="6" name="מלבן 5"/>
          <p:cNvSpPr/>
          <p:nvPr/>
        </p:nvSpPr>
        <p:spPr>
          <a:xfrm>
            <a:off x="3858655" y="1081136"/>
            <a:ext cx="4706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קבוצה שפותחה באנגליה לעיקוב אחרי </a:t>
            </a:r>
            <a:r>
              <a:rPr lang="he-IL" dirty="0" smtClean="0"/>
              <a:t>ריחות</a:t>
            </a:r>
            <a:endParaRPr lang="he-IL" dirty="0"/>
          </a:p>
        </p:txBody>
      </p:sp>
      <p:sp>
        <p:nvSpPr>
          <p:cNvPr id="7" name="מלבן 6"/>
          <p:cNvSpPr/>
          <p:nvPr/>
        </p:nvSpPr>
        <p:spPr>
          <a:xfrm>
            <a:off x="661416" y="1535800"/>
            <a:ext cx="79341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 smtClean="0"/>
              <a:t>בעלי </a:t>
            </a:r>
            <a:r>
              <a:rPr lang="he-IL" dirty="0"/>
              <a:t>סבלנות </a:t>
            </a:r>
            <a:r>
              <a:rPr lang="he-IL" dirty="0" smtClean="0"/>
              <a:t>והתמדה </a:t>
            </a:r>
            <a:r>
              <a:rPr lang="he-IL" dirty="0"/>
              <a:t>במרדף. </a:t>
            </a:r>
            <a:r>
              <a:rPr lang="he-IL" dirty="0" smtClean="0"/>
              <a:t>לרוב </a:t>
            </a:r>
            <a:r>
              <a:rPr lang="he-IL" dirty="0"/>
              <a:t>בעלי מבנה </a:t>
            </a:r>
            <a:r>
              <a:rPr lang="he-IL" dirty="0" smtClean="0"/>
              <a:t>בינוני </a:t>
            </a:r>
            <a:r>
              <a:rPr lang="he-IL" dirty="0"/>
              <a:t>ופרווה קצרה. </a:t>
            </a:r>
            <a:r>
              <a:rPr lang="he-IL" dirty="0" smtClean="0"/>
              <a:t>אופי </a:t>
            </a:r>
            <a:r>
              <a:rPr lang="he-IL" dirty="0"/>
              <a:t>נוח, </a:t>
            </a:r>
            <a:r>
              <a:rPr lang="he-IL" dirty="0" smtClean="0"/>
              <a:t>מעט עקשני. אוהב </a:t>
            </a:r>
            <a:r>
              <a:rPr lang="he-IL" dirty="0"/>
              <a:t>סביבה </a:t>
            </a:r>
            <a:r>
              <a:rPr lang="he-IL" dirty="0" smtClean="0"/>
              <a:t>משפחתית </a:t>
            </a:r>
            <a:r>
              <a:rPr lang="he-IL" dirty="0"/>
              <a:t>אך אינו </a:t>
            </a:r>
            <a:r>
              <a:rPr lang="he-IL" dirty="0" smtClean="0"/>
              <a:t>מתמסר </a:t>
            </a:r>
            <a:r>
              <a:rPr lang="he-IL" dirty="0"/>
              <a:t>לפינוק</a:t>
            </a:r>
            <a:r>
              <a:rPr lang="he-IL" dirty="0" smtClean="0"/>
              <a:t>.</a:t>
            </a:r>
            <a:endParaRPr lang="he-IL" dirty="0"/>
          </a:p>
        </p:txBody>
      </p:sp>
      <p:sp>
        <p:nvSpPr>
          <p:cNvPr id="8" name="מלבן 7"/>
          <p:cNvSpPr/>
          <p:nvPr/>
        </p:nvSpPr>
        <p:spPr>
          <a:xfrm>
            <a:off x="980460" y="2318834"/>
            <a:ext cx="7554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ביגל, </a:t>
            </a:r>
            <a:r>
              <a:rPr lang="he-IL" b="1" dirty="0" smtClean="0"/>
              <a:t>באסט, </a:t>
            </a:r>
            <a:r>
              <a:rPr lang="he-IL" b="1" dirty="0" err="1" smtClean="0"/>
              <a:t>בלאדהאונד</a:t>
            </a:r>
            <a:r>
              <a:rPr lang="he-IL" b="1" dirty="0"/>
              <a:t>, </a:t>
            </a:r>
            <a:r>
              <a:rPr lang="he-IL" b="1" dirty="0" err="1"/>
              <a:t>פוקסהאונד</a:t>
            </a:r>
            <a:r>
              <a:rPr lang="he-IL" b="1" dirty="0"/>
              <a:t>, </a:t>
            </a:r>
            <a:r>
              <a:rPr lang="he-IL" b="1" dirty="0" err="1"/>
              <a:t>פוקסהאונד</a:t>
            </a:r>
            <a:r>
              <a:rPr lang="he-IL" b="1" dirty="0"/>
              <a:t> </a:t>
            </a:r>
            <a:r>
              <a:rPr lang="he-IL" b="1" dirty="0" smtClean="0"/>
              <a:t>אמריקני, אוטר </a:t>
            </a:r>
            <a:r>
              <a:rPr lang="he-IL" b="1" dirty="0" err="1" smtClean="0"/>
              <a:t>האונד</a:t>
            </a:r>
            <a:r>
              <a:rPr lang="he-IL" b="1" dirty="0" smtClean="0"/>
              <a:t>, </a:t>
            </a:r>
            <a:r>
              <a:rPr lang="he-IL" b="1" dirty="0" err="1" smtClean="0"/>
              <a:t>קון</a:t>
            </a:r>
            <a:r>
              <a:rPr lang="he-IL" b="1" dirty="0" smtClean="0"/>
              <a:t> </a:t>
            </a:r>
            <a:r>
              <a:rPr lang="he-IL" b="1" dirty="0" err="1"/>
              <a:t>האונד</a:t>
            </a:r>
            <a:r>
              <a:rPr lang="he-IL" b="1" dirty="0"/>
              <a:t>, </a:t>
            </a:r>
            <a:r>
              <a:rPr lang="he-IL" b="1" dirty="0" err="1" smtClean="0"/>
              <a:t>דלמטי</a:t>
            </a:r>
            <a:r>
              <a:rPr lang="he-IL" b="1" dirty="0" smtClean="0"/>
              <a:t> </a:t>
            </a:r>
            <a:r>
              <a:rPr lang="he-IL" b="1" dirty="0"/>
              <a:t>(ככלב ליווי) </a:t>
            </a:r>
            <a:r>
              <a:rPr lang="he-IL" b="1" dirty="0" err="1"/>
              <a:t>הרודיז'יאן</a:t>
            </a:r>
            <a:r>
              <a:rPr lang="he-IL" b="1" dirty="0"/>
              <a:t> </a:t>
            </a:r>
            <a:r>
              <a:rPr lang="he-IL" b="1" dirty="0" err="1"/>
              <a:t>רידג'בק</a:t>
            </a:r>
            <a:r>
              <a:rPr lang="he-IL" b="1" dirty="0"/>
              <a:t> (לציד אריות) </a:t>
            </a:r>
            <a:endParaRPr lang="he-IL" dirty="0">
              <a:effectLst/>
            </a:endParaRPr>
          </a:p>
        </p:txBody>
      </p:sp>
      <p:sp>
        <p:nvSpPr>
          <p:cNvPr id="9" name="לחצן פעולה: מידע 8">
            <a:hlinkClick r:id="rId3" action="ppaction://hlinksldjump" highlightClick="1"/>
          </p:cNvPr>
          <p:cNvSpPr/>
          <p:nvPr/>
        </p:nvSpPr>
        <p:spPr>
          <a:xfrm>
            <a:off x="456752" y="2429618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2508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1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3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לבן 5"/>
          <p:cNvSpPr/>
          <p:nvPr/>
        </p:nvSpPr>
        <p:spPr>
          <a:xfrm>
            <a:off x="879599" y="236547"/>
            <a:ext cx="7756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4000" b="1" u="sng" dirty="0"/>
              <a:t>כלבי </a:t>
            </a:r>
            <a:r>
              <a:rPr lang="he-IL" sz="4000" b="1" u="sng" dirty="0" smtClean="0"/>
              <a:t>ציד</a:t>
            </a:r>
            <a:endParaRPr lang="he-IL" sz="4000" u="sng" dirty="0"/>
          </a:p>
        </p:txBody>
      </p:sp>
      <p:sp>
        <p:nvSpPr>
          <p:cNvPr id="7" name="מלבן 6"/>
          <p:cNvSpPr/>
          <p:nvPr/>
        </p:nvSpPr>
        <p:spPr>
          <a:xfrm>
            <a:off x="150771" y="1187460"/>
            <a:ext cx="8484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/>
              <a:t>פוינטר- </a:t>
            </a:r>
            <a:r>
              <a:rPr lang="he-IL" dirty="0" smtClean="0"/>
              <a:t>פותחו </a:t>
            </a:r>
            <a:r>
              <a:rPr lang="he-IL" dirty="0"/>
              <a:t>על מנת לעזור לצייד במציאת הציד מיד לאחר שנורה, ע"י הצבעה על מיקומו באמצעות הרמת אחת הרגלים הקדמיות</a:t>
            </a:r>
            <a:r>
              <a:rPr lang="he-IL" dirty="0" smtClean="0"/>
              <a:t>.</a:t>
            </a:r>
            <a:endParaRPr lang="he-IL" dirty="0">
              <a:effectLst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701631" y="1980411"/>
            <a:ext cx="7934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 smtClean="0"/>
              <a:t>תחרותיים. </a:t>
            </a:r>
            <a:r>
              <a:rPr lang="he-IL" dirty="0"/>
              <a:t>בעלי קשב ומרץ</a:t>
            </a:r>
            <a:r>
              <a:rPr lang="he-IL" dirty="0" smtClean="0"/>
              <a:t>. </a:t>
            </a:r>
            <a:r>
              <a:rPr lang="he-IL" dirty="0"/>
              <a:t>בעלי יכולת </a:t>
            </a:r>
            <a:r>
              <a:rPr lang="he-IL" dirty="0" smtClean="0"/>
              <a:t>תקשורת </a:t>
            </a:r>
            <a:r>
              <a:rPr lang="he-IL" dirty="0"/>
              <a:t>טובה עם </a:t>
            </a:r>
            <a:r>
              <a:rPr lang="he-IL" dirty="0" smtClean="0"/>
              <a:t>האדם.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991252" y="2466795"/>
            <a:ext cx="7554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פוינטר גרמני קצר </a:t>
            </a:r>
            <a:r>
              <a:rPr lang="he-IL" b="1" dirty="0" smtClean="0"/>
              <a:t>שער, פוינטר </a:t>
            </a:r>
            <a:r>
              <a:rPr lang="he-IL" b="1" dirty="0"/>
              <a:t>גרמני זיפי, </a:t>
            </a:r>
            <a:r>
              <a:rPr lang="he-IL" b="1" dirty="0" smtClean="0"/>
              <a:t>ויסלה הונגרי, </a:t>
            </a:r>
            <a:r>
              <a:rPr lang="he-IL" b="1" dirty="0" err="1" smtClean="0"/>
              <a:t>ויימרמר</a:t>
            </a:r>
            <a:r>
              <a:rPr lang="he-IL" b="1" dirty="0" smtClean="0"/>
              <a:t> </a:t>
            </a:r>
            <a:r>
              <a:rPr lang="he-IL" b="1" dirty="0"/>
              <a:t>קצר </a:t>
            </a:r>
            <a:r>
              <a:rPr lang="he-IL" b="1" dirty="0" smtClean="0"/>
              <a:t>שיער</a:t>
            </a:r>
            <a:r>
              <a:rPr lang="he-IL" b="1" dirty="0"/>
              <a:t>, </a:t>
            </a:r>
            <a:r>
              <a:rPr lang="he-IL" b="1" dirty="0" err="1" smtClean="0"/>
              <a:t>ויימרנר</a:t>
            </a:r>
            <a:r>
              <a:rPr lang="he-IL" b="1" dirty="0" smtClean="0"/>
              <a:t> </a:t>
            </a:r>
            <a:r>
              <a:rPr lang="he-IL" b="1" dirty="0"/>
              <a:t>ארוך </a:t>
            </a:r>
            <a:r>
              <a:rPr lang="he-IL" b="1" dirty="0" smtClean="0"/>
              <a:t>שיער, פוינטר אנגלי.</a:t>
            </a:r>
            <a:endParaRPr lang="he-IL" dirty="0">
              <a:effectLst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2771801" y="3403769"/>
            <a:ext cx="57751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 smtClean="0"/>
              <a:t>סטר-  </a:t>
            </a:r>
            <a:r>
              <a:rPr lang="he-IL" dirty="0"/>
              <a:t>פותחו למרדף ולהבאת עופות בר </a:t>
            </a:r>
            <a:r>
              <a:rPr lang="he-IL" dirty="0" smtClean="0"/>
              <a:t>באנגליה</a:t>
            </a:r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endParaRPr lang="he-IL" dirty="0"/>
          </a:p>
        </p:txBody>
      </p:sp>
      <p:sp>
        <p:nvSpPr>
          <p:cNvPr id="11" name="מלבן 10"/>
          <p:cNvSpPr/>
          <p:nvPr/>
        </p:nvSpPr>
        <p:spPr>
          <a:xfrm>
            <a:off x="1447162" y="3918423"/>
            <a:ext cx="7098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</a:t>
            </a:r>
            <a:r>
              <a:rPr lang="he-IL" dirty="0" smtClean="0"/>
              <a:t> בעלי רמת </a:t>
            </a:r>
            <a:r>
              <a:rPr lang="he-IL" dirty="0"/>
              <a:t>אנרגיה </a:t>
            </a:r>
            <a:r>
              <a:rPr lang="he-IL" dirty="0" smtClean="0"/>
              <a:t>גבוה. יצר </a:t>
            </a:r>
            <a:r>
              <a:rPr lang="he-IL" dirty="0"/>
              <a:t>שוטטות </a:t>
            </a:r>
            <a:r>
              <a:rPr lang="he-IL" dirty="0" smtClean="0"/>
              <a:t> </a:t>
            </a:r>
            <a:r>
              <a:rPr lang="he-IL" dirty="0"/>
              <a:t>אהבה </a:t>
            </a:r>
            <a:r>
              <a:rPr lang="he-IL" dirty="0" smtClean="0"/>
              <a:t>לאנשים.</a:t>
            </a:r>
            <a:endParaRPr lang="he-IL" dirty="0"/>
          </a:p>
        </p:txBody>
      </p:sp>
      <p:sp>
        <p:nvSpPr>
          <p:cNvPr id="12" name="מלבן 11"/>
          <p:cNvSpPr/>
          <p:nvPr/>
        </p:nvSpPr>
        <p:spPr>
          <a:xfrm>
            <a:off x="2771802" y="4571836"/>
            <a:ext cx="5710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סטר אירי, </a:t>
            </a:r>
            <a:r>
              <a:rPr lang="he-IL" b="1" dirty="0" smtClean="0"/>
              <a:t>סטר </a:t>
            </a:r>
            <a:r>
              <a:rPr lang="he-IL" b="1" dirty="0"/>
              <a:t>אנגלי, </a:t>
            </a:r>
            <a:r>
              <a:rPr lang="he-IL" b="1" dirty="0" smtClean="0"/>
              <a:t>גורדון </a:t>
            </a:r>
            <a:r>
              <a:rPr lang="he-IL" b="1" dirty="0"/>
              <a:t>סטר</a:t>
            </a:r>
            <a:r>
              <a:rPr lang="he-IL" b="1" dirty="0" smtClean="0"/>
              <a:t>, בריטני ספנייל.</a:t>
            </a:r>
            <a:endParaRPr lang="he-IL" dirty="0">
              <a:effectLst/>
            </a:endParaRPr>
          </a:p>
        </p:txBody>
      </p:sp>
      <p:pic>
        <p:nvPicPr>
          <p:cNvPr id="18436" name="Picture 4" descr="http://www.dogsreviewed.com/images/german-shorthaired-poin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07229"/>
            <a:ext cx="2808311" cy="206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לחצן פעולה: מידע 12">
            <a:hlinkClick r:id="rId3" action="ppaction://hlinksldjump" highlightClick="1"/>
          </p:cNvPr>
          <p:cNvSpPr/>
          <p:nvPr/>
        </p:nvSpPr>
        <p:spPr>
          <a:xfrm>
            <a:off x="617745" y="2438536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4" name="לחצן פעולה: מידע 13">
            <a:hlinkClick r:id="rId4" action="ppaction://hlinksldjump" highlightClick="1"/>
          </p:cNvPr>
          <p:cNvSpPr/>
          <p:nvPr/>
        </p:nvSpPr>
        <p:spPr>
          <a:xfrm>
            <a:off x="3491880" y="5070409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7385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Abs val="5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001"/>
                                </p:stCondLst>
                                <p:childTnLst>
                                  <p:par>
                                    <p:cTn id="16" presetID="2" presetClass="entr" presetSubtype="2" accel="48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8" dur="30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9" dur="30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1"/>
                                </p:stCondLst>
                                <p:childTnLst>
                                  <p:par>
                                    <p:cTn id="21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  <p:subTnLst>
                                        <p:set>
                                          <p:cBhvr override="childStyle">
                                            <p:cTn dur="1" fill="hold" display="0" masterRel="nextClick" afterEffect="1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Abs val="5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6501"/>
                                </p:stCondLst>
                                <p:childTnLst>
                                  <p:par>
                                    <p:cTn id="36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Abs val="5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001"/>
                                </p:stCondLst>
                                <p:childTnLst>
                                  <p:par>
                                    <p:cTn id="16" presetID="2" presetClass="entr" presetSubtype="2" accel="4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30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30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1"/>
                                </p:stCondLst>
                                <p:childTnLst>
                                  <p:par>
                                    <p:cTn id="21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  <p:subTnLst>
                                        <p:set>
                                          <p:cBhvr override="childStyle">
                                            <p:cTn dur="1" fill="hold" display="0" masterRel="nextClick" afterEffect="1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Abs val="5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6501"/>
                                </p:stCondLst>
                                <p:childTnLst>
                                  <p:par>
                                    <p:cTn id="36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תמונה 4" descr="big52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27614"/>
            <a:ext cx="17526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תמונה 3" descr="לינה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4923371"/>
            <a:ext cx="176212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מלבן 5"/>
          <p:cNvSpPr/>
          <p:nvPr/>
        </p:nvSpPr>
        <p:spPr>
          <a:xfrm>
            <a:off x="879599" y="236547"/>
            <a:ext cx="7756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4000" b="1" u="sng" dirty="0" err="1" smtClean="0"/>
              <a:t>רטריבר</a:t>
            </a:r>
            <a:r>
              <a:rPr lang="he-IL" sz="4000" b="1" u="sng" dirty="0" smtClean="0"/>
              <a:t>-ספנייל</a:t>
            </a:r>
            <a:endParaRPr lang="he-IL" sz="4000" u="sng" dirty="0"/>
          </a:p>
        </p:txBody>
      </p:sp>
      <p:sp>
        <p:nvSpPr>
          <p:cNvPr id="7" name="מלבן 6"/>
          <p:cNvSpPr/>
          <p:nvPr/>
        </p:nvSpPr>
        <p:spPr>
          <a:xfrm>
            <a:off x="3233299" y="983827"/>
            <a:ext cx="5402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 err="1" smtClean="0"/>
              <a:t>רטריבר</a:t>
            </a:r>
            <a:r>
              <a:rPr lang="he-IL" dirty="0" smtClean="0"/>
              <a:t>-כלבים </a:t>
            </a:r>
            <a:r>
              <a:rPr lang="he-IL" dirty="0"/>
              <a:t>שנועדו להביא את הציד לאחר </a:t>
            </a:r>
            <a:r>
              <a:rPr lang="he-IL" dirty="0" smtClean="0"/>
              <a:t>שנורה.</a:t>
            </a:r>
            <a:endParaRPr lang="he-IL" dirty="0">
              <a:effectLst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728395" y="1502995"/>
            <a:ext cx="79341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 </a:t>
            </a:r>
            <a:r>
              <a:rPr lang="he-IL" dirty="0"/>
              <a:t>בעלי יצר שחיה חזק. </a:t>
            </a:r>
            <a:r>
              <a:rPr lang="he-IL" dirty="0" smtClean="0"/>
              <a:t>לרוב </a:t>
            </a:r>
            <a:r>
              <a:rPr lang="he-IL" dirty="0"/>
              <a:t>כלבים </a:t>
            </a:r>
            <a:r>
              <a:rPr lang="he-IL" dirty="0" smtClean="0"/>
              <a:t>גדולים ומסיביים. </a:t>
            </a:r>
            <a:r>
              <a:rPr lang="he-IL" dirty="0"/>
              <a:t>בעלי 'פה-רך' שאינו </a:t>
            </a:r>
            <a:r>
              <a:rPr lang="he-IL" dirty="0" smtClean="0"/>
              <a:t>משאיר סימני </a:t>
            </a:r>
            <a:r>
              <a:rPr lang="he-IL" dirty="0"/>
              <a:t>שיניים </a:t>
            </a:r>
            <a:r>
              <a:rPr lang="he-IL" dirty="0" smtClean="0"/>
              <a:t>על </a:t>
            </a:r>
            <a:r>
              <a:rPr lang="he-IL" dirty="0"/>
              <a:t>הציד. </a:t>
            </a:r>
            <a:r>
              <a:rPr lang="he-IL" dirty="0" smtClean="0"/>
              <a:t>קלים </a:t>
            </a:r>
            <a:r>
              <a:rPr lang="he-IL" dirty="0"/>
              <a:t>לחינוך ואילוף. </a:t>
            </a:r>
            <a:r>
              <a:rPr lang="he-IL" dirty="0" smtClean="0"/>
              <a:t> </a:t>
            </a:r>
            <a:r>
              <a:rPr lang="he-IL" dirty="0"/>
              <a:t>אינם </a:t>
            </a:r>
            <a:r>
              <a:rPr lang="he-IL" dirty="0" smtClean="0"/>
              <a:t>נבחנים. עליזים ושמחים. כיום שמשים בעיקר </a:t>
            </a:r>
            <a:r>
              <a:rPr lang="he-IL" dirty="0"/>
              <a:t>ככלבי </a:t>
            </a:r>
            <a:r>
              <a:rPr lang="he-IL" dirty="0" smtClean="0"/>
              <a:t>משפחה </a:t>
            </a:r>
            <a:r>
              <a:rPr lang="he-IL" dirty="0"/>
              <a:t>וככלבי-נחייה </a:t>
            </a:r>
            <a:r>
              <a:rPr lang="he-IL" dirty="0" smtClean="0"/>
              <a:t>לעיוורים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1108087" y="2598027"/>
            <a:ext cx="75544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גולדן </a:t>
            </a:r>
            <a:r>
              <a:rPr lang="he-IL" b="1" dirty="0" err="1"/>
              <a:t>ריטריבר</a:t>
            </a:r>
            <a:r>
              <a:rPr lang="he-IL" b="1" dirty="0"/>
              <a:t>, לברדור </a:t>
            </a:r>
            <a:r>
              <a:rPr lang="he-IL" b="1" dirty="0" err="1" smtClean="0"/>
              <a:t>רטריבר</a:t>
            </a:r>
            <a:r>
              <a:rPr lang="he-IL" b="1" dirty="0" smtClean="0"/>
              <a:t> </a:t>
            </a:r>
            <a:r>
              <a:rPr lang="he-IL" b="1" dirty="0"/>
              <a:t>חלק שער או מקורזל, נובה </a:t>
            </a:r>
            <a:r>
              <a:rPr lang="he-IL" b="1" dirty="0" smtClean="0"/>
              <a:t>סקוטי.</a:t>
            </a:r>
            <a:endParaRPr lang="he-IL" dirty="0">
              <a:effectLst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1139948" y="3109947"/>
            <a:ext cx="7497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ייעוד: </a:t>
            </a:r>
            <a:r>
              <a:rPr lang="he-IL" dirty="0" smtClean="0"/>
              <a:t>ספנייל- כלבי </a:t>
            </a:r>
            <a:r>
              <a:rPr lang="he-IL" dirty="0"/>
              <a:t>הציד הנמוכים ביותר. יועדו לאיתור עופות והברחתם </a:t>
            </a:r>
            <a:r>
              <a:rPr lang="he-IL" dirty="0" smtClean="0"/>
              <a:t>ממחבואם.</a:t>
            </a:r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endParaRPr lang="he-IL" dirty="0"/>
          </a:p>
        </p:txBody>
      </p:sp>
      <p:sp>
        <p:nvSpPr>
          <p:cNvPr id="11" name="מלבן 10"/>
          <p:cNvSpPr/>
          <p:nvPr/>
        </p:nvSpPr>
        <p:spPr>
          <a:xfrm>
            <a:off x="1537233" y="3597345"/>
            <a:ext cx="7098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תכונות:</a:t>
            </a:r>
            <a:r>
              <a:rPr lang="he-IL" dirty="0" smtClean="0"/>
              <a:t> </a:t>
            </a:r>
            <a:r>
              <a:rPr lang="he-IL" dirty="0"/>
              <a:t>כלבים עליזים, </a:t>
            </a:r>
            <a:r>
              <a:rPr lang="he-IL" dirty="0" smtClean="0"/>
              <a:t>ידידותיים </a:t>
            </a:r>
            <a:r>
              <a:rPr lang="he-IL" dirty="0"/>
              <a:t>פעלתנים </a:t>
            </a:r>
            <a:r>
              <a:rPr lang="he-IL" dirty="0" smtClean="0"/>
              <a:t>ואוהבי אדם.</a:t>
            </a:r>
            <a:endParaRPr lang="he-IL" dirty="0"/>
          </a:p>
        </p:txBody>
      </p:sp>
      <p:sp>
        <p:nvSpPr>
          <p:cNvPr id="12" name="מלבן 11"/>
          <p:cNvSpPr/>
          <p:nvPr/>
        </p:nvSpPr>
        <p:spPr>
          <a:xfrm>
            <a:off x="189037" y="4222829"/>
            <a:ext cx="8446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גזעים: </a:t>
            </a:r>
            <a:r>
              <a:rPr lang="he-IL" b="1" dirty="0"/>
              <a:t>קוקר-ספנייל אנגלי, </a:t>
            </a:r>
            <a:r>
              <a:rPr lang="he-IL" b="1" dirty="0" smtClean="0"/>
              <a:t>קוקר-ספנייל </a:t>
            </a:r>
            <a:r>
              <a:rPr lang="he-IL" b="1" dirty="0"/>
              <a:t>אמריקני, </a:t>
            </a:r>
            <a:r>
              <a:rPr lang="he-IL" b="1" dirty="0" err="1"/>
              <a:t>ספרינגר</a:t>
            </a:r>
            <a:r>
              <a:rPr lang="he-IL" b="1" dirty="0"/>
              <a:t> ספנייל</a:t>
            </a:r>
            <a:r>
              <a:rPr lang="he-IL" b="1" dirty="0" smtClean="0"/>
              <a:t>, </a:t>
            </a:r>
            <a:r>
              <a:rPr lang="he-IL" b="1" dirty="0" err="1" smtClean="0"/>
              <a:t>פילד</a:t>
            </a:r>
            <a:r>
              <a:rPr lang="he-IL" b="1" dirty="0" smtClean="0"/>
              <a:t> </a:t>
            </a:r>
            <a:r>
              <a:rPr lang="he-IL" b="1" dirty="0"/>
              <a:t>ספנייל, </a:t>
            </a:r>
            <a:r>
              <a:rPr lang="he-IL" b="1" dirty="0" err="1"/>
              <a:t>קלאמבר</a:t>
            </a:r>
            <a:r>
              <a:rPr lang="he-IL" b="1" dirty="0"/>
              <a:t> </a:t>
            </a:r>
            <a:r>
              <a:rPr lang="he-IL" b="1" dirty="0" smtClean="0"/>
              <a:t>ספנייל, </a:t>
            </a:r>
            <a:r>
              <a:rPr lang="he-IL" b="1" dirty="0" err="1" smtClean="0"/>
              <a:t>אייריש</a:t>
            </a:r>
            <a:r>
              <a:rPr lang="he-IL" b="1" dirty="0" smtClean="0"/>
              <a:t> </a:t>
            </a:r>
            <a:r>
              <a:rPr lang="he-IL" b="1" dirty="0" err="1"/>
              <a:t>ווטר</a:t>
            </a:r>
            <a:r>
              <a:rPr lang="he-IL" b="1" dirty="0"/>
              <a:t> ספנייל</a:t>
            </a:r>
            <a:r>
              <a:rPr lang="he-IL" b="1" dirty="0" smtClean="0"/>
              <a:t>, כלב </a:t>
            </a:r>
            <a:r>
              <a:rPr lang="he-IL" b="1" dirty="0"/>
              <a:t>המים הפורטוגלי (מביא רשתות לדייגים</a:t>
            </a:r>
            <a:r>
              <a:rPr lang="he-IL" b="1" dirty="0" smtClean="0"/>
              <a:t>)</a:t>
            </a:r>
            <a:r>
              <a:rPr lang="he-IL" dirty="0" smtClean="0"/>
              <a:t>.</a:t>
            </a:r>
            <a:endParaRPr lang="he-IL" dirty="0"/>
          </a:p>
        </p:txBody>
      </p:sp>
      <p:sp>
        <p:nvSpPr>
          <p:cNvPr id="13" name="לחצן פעולה: מידע 12">
            <a:hlinkClick r:id="rId4" action="ppaction://hlinksldjump" highlightClick="1"/>
          </p:cNvPr>
          <p:cNvSpPr/>
          <p:nvPr/>
        </p:nvSpPr>
        <p:spPr>
          <a:xfrm>
            <a:off x="2555776" y="4990053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4" name="לחצן פעולה: מידע 13">
            <a:hlinkClick r:id="rId5" action="ppaction://hlinksldjump" highlightClick="1"/>
          </p:cNvPr>
          <p:cNvSpPr/>
          <p:nvPr/>
        </p:nvSpPr>
        <p:spPr>
          <a:xfrm>
            <a:off x="1139948" y="2412476"/>
            <a:ext cx="523708" cy="5714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7149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1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1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1"/>
                            </p:stCondLst>
                            <p:childTnLst>
                              <p:par>
                                <p:cTn id="3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1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9412</TotalTime>
  <Words>1189</Words>
  <Application>Microsoft Office PowerPoint</Application>
  <PresentationFormat>‫הצגה על המסך (4:3)</PresentationFormat>
  <Paragraphs>199</Paragraphs>
  <Slides>27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27</vt:i4>
      </vt:variant>
    </vt:vector>
  </HeadingPairs>
  <TitlesOfParts>
    <vt:vector size="32" baseType="lpstr">
      <vt:lpstr>Arial</vt:lpstr>
      <vt:lpstr>Calibri</vt:lpstr>
      <vt:lpstr>Tahoma</vt:lpstr>
      <vt:lpstr>Times New Roman</vt:lpstr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User</dc:creator>
  <cp:lastModifiedBy>user</cp:lastModifiedBy>
  <cp:revision>61</cp:revision>
  <dcterms:created xsi:type="dcterms:W3CDTF">2015-10-07T08:23:24Z</dcterms:created>
  <dcterms:modified xsi:type="dcterms:W3CDTF">2018-07-04T07:34:26Z</dcterms:modified>
</cp:coreProperties>
</file>