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3" r:id="rId4"/>
    <p:sldId id="258" r:id="rId5"/>
    <p:sldId id="259" r:id="rId6"/>
    <p:sldId id="260" r:id="rId7"/>
    <p:sldId id="261" r:id="rId8"/>
    <p:sldId id="262" r:id="rId9"/>
    <p:sldId id="264" r:id="rId10"/>
    <p:sldId id="265" r:id="rId11"/>
    <p:sldId id="266" r:id="rId12"/>
    <p:sldId id="267" r:id="rId13"/>
    <p:sldId id="268" r:id="rId14"/>
    <p:sldId id="269" r:id="rId15"/>
    <p:sldId id="270" r:id="rId16"/>
    <p:sldId id="272" r:id="rId17"/>
    <p:sldId id="273" r:id="rId18"/>
    <p:sldId id="274" r:id="rId19"/>
    <p:sldId id="275" r:id="rId20"/>
    <p:sldId id="271" r:id="rId21"/>
    <p:sldId id="276" r:id="rId22"/>
    <p:sldId id="277" r:id="rId23"/>
    <p:sldId id="278" r:id="rId24"/>
    <p:sldId id="279" r:id="rId25"/>
    <p:sldId id="280" r:id="rId26"/>
    <p:sldId id="281" r:id="rId27"/>
    <p:sldId id="282" r:id="rId28"/>
    <p:sldId id="283" r:id="rId29"/>
    <p:sldId id="285" r:id="rId30"/>
    <p:sldId id="284" r:id="rId31"/>
    <p:sldId id="286" r:id="rId32"/>
    <p:sldId id="287" r:id="rId33"/>
    <p:sldId id="288" r:id="rId34"/>
    <p:sldId id="289" r:id="rId35"/>
    <p:sldId id="290" r:id="rId36"/>
    <p:sldId id="291" r:id="rId37"/>
    <p:sldId id="292" r:id="rId38"/>
    <p:sldId id="293" r:id="rId39"/>
    <p:sldId id="297" r:id="rId40"/>
    <p:sldId id="298" r:id="rId41"/>
    <p:sldId id="299" r:id="rId42"/>
    <p:sldId id="300" r:id="rId43"/>
    <p:sldId id="301" r:id="rId44"/>
    <p:sldId id="302" r:id="rId45"/>
    <p:sldId id="294" r:id="rId46"/>
    <p:sldId id="295" r:id="rId47"/>
    <p:sldId id="296" r:id="rId48"/>
    <p:sldId id="304" r:id="rId49"/>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015" autoAdjust="0"/>
    <p:restoredTop sz="94660"/>
  </p:normalViewPr>
  <p:slideViewPr>
    <p:cSldViewPr snapToGrid="0">
      <p:cViewPr varScale="1">
        <p:scale>
          <a:sx n="64" d="100"/>
          <a:sy n="64" d="100"/>
        </p:scale>
        <p:origin x="78"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a:t>לחץ כדי לערוך סגנון כותרת של תבנית בסיס</a:t>
            </a:r>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A1D92976-991C-4E07-9D26-E799A2DE5A14}"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CB03CC9-140A-4609-A097-ED6D87A91BA4}" type="slidenum">
              <a:rPr lang="he-IL" smtClean="0"/>
              <a:t>‹#›</a:t>
            </a:fld>
            <a:endParaRPr lang="he-IL"/>
          </a:p>
        </p:txBody>
      </p:sp>
    </p:spTree>
    <p:extLst>
      <p:ext uri="{BB962C8B-B14F-4D97-AF65-F5344CB8AC3E}">
        <p14:creationId xmlns:p14="http://schemas.microsoft.com/office/powerpoint/2010/main" val="1413428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A1D92976-991C-4E07-9D26-E799A2DE5A14}"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CB03CC9-140A-4609-A097-ED6D87A91BA4}" type="slidenum">
              <a:rPr lang="he-IL" smtClean="0"/>
              <a:t>‹#›</a:t>
            </a:fld>
            <a:endParaRPr lang="he-IL"/>
          </a:p>
        </p:txBody>
      </p:sp>
    </p:spTree>
    <p:extLst>
      <p:ext uri="{BB962C8B-B14F-4D97-AF65-F5344CB8AC3E}">
        <p14:creationId xmlns:p14="http://schemas.microsoft.com/office/powerpoint/2010/main" val="7657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A1D92976-991C-4E07-9D26-E799A2DE5A14}"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CB03CC9-140A-4609-A097-ED6D87A91BA4}" type="slidenum">
              <a:rPr lang="he-IL" smtClean="0"/>
              <a:t>‹#›</a:t>
            </a:fld>
            <a:endParaRPr lang="he-IL"/>
          </a:p>
        </p:txBody>
      </p:sp>
    </p:spTree>
    <p:extLst>
      <p:ext uri="{BB962C8B-B14F-4D97-AF65-F5344CB8AC3E}">
        <p14:creationId xmlns:p14="http://schemas.microsoft.com/office/powerpoint/2010/main" val="1015216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A1D92976-991C-4E07-9D26-E799A2DE5A14}"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CB03CC9-140A-4609-A097-ED6D87A91BA4}" type="slidenum">
              <a:rPr lang="he-IL" smtClean="0"/>
              <a:t>‹#›</a:t>
            </a:fld>
            <a:endParaRPr lang="he-IL"/>
          </a:p>
        </p:txBody>
      </p:sp>
    </p:spTree>
    <p:extLst>
      <p:ext uri="{BB962C8B-B14F-4D97-AF65-F5344CB8AC3E}">
        <p14:creationId xmlns:p14="http://schemas.microsoft.com/office/powerpoint/2010/main" val="2041375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ערוך סגנונות טקסט של תבנית בסיס</a:t>
            </a:r>
          </a:p>
        </p:txBody>
      </p:sp>
      <p:sp>
        <p:nvSpPr>
          <p:cNvPr id="4" name="מציין מיקום של תאריך 3"/>
          <p:cNvSpPr>
            <a:spLocks noGrp="1"/>
          </p:cNvSpPr>
          <p:nvPr>
            <p:ph type="dt" sz="half" idx="10"/>
          </p:nvPr>
        </p:nvSpPr>
        <p:spPr/>
        <p:txBody>
          <a:bodyPr/>
          <a:lstStyle/>
          <a:p>
            <a:fld id="{A1D92976-991C-4E07-9D26-E799A2DE5A14}"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CB03CC9-140A-4609-A097-ED6D87A91BA4}" type="slidenum">
              <a:rPr lang="he-IL" smtClean="0"/>
              <a:t>‹#›</a:t>
            </a:fld>
            <a:endParaRPr lang="he-IL"/>
          </a:p>
        </p:txBody>
      </p:sp>
    </p:spTree>
    <p:extLst>
      <p:ext uri="{BB962C8B-B14F-4D97-AF65-F5344CB8AC3E}">
        <p14:creationId xmlns:p14="http://schemas.microsoft.com/office/powerpoint/2010/main" val="734284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838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6172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A1D92976-991C-4E07-9D26-E799A2DE5A14}" type="datetimeFigureOut">
              <a:rPr lang="he-IL" smtClean="0"/>
              <a:t>כ'/תמוז/תשע"ח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FCB03CC9-140A-4609-A097-ED6D87A91BA4}" type="slidenum">
              <a:rPr lang="he-IL" smtClean="0"/>
              <a:t>‹#›</a:t>
            </a:fld>
            <a:endParaRPr lang="he-IL"/>
          </a:p>
        </p:txBody>
      </p:sp>
    </p:spTree>
    <p:extLst>
      <p:ext uri="{BB962C8B-B14F-4D97-AF65-F5344CB8AC3E}">
        <p14:creationId xmlns:p14="http://schemas.microsoft.com/office/powerpoint/2010/main" val="2233398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A1D92976-991C-4E07-9D26-E799A2DE5A14}" type="datetimeFigureOut">
              <a:rPr lang="he-IL" smtClean="0"/>
              <a:t>כ'/תמוז/תשע"ח</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FCB03CC9-140A-4609-A097-ED6D87A91BA4}" type="slidenum">
              <a:rPr lang="he-IL" smtClean="0"/>
              <a:t>‹#›</a:t>
            </a:fld>
            <a:endParaRPr lang="he-IL"/>
          </a:p>
        </p:txBody>
      </p:sp>
    </p:spTree>
    <p:extLst>
      <p:ext uri="{BB962C8B-B14F-4D97-AF65-F5344CB8AC3E}">
        <p14:creationId xmlns:p14="http://schemas.microsoft.com/office/powerpoint/2010/main" val="1909514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A1D92976-991C-4E07-9D26-E799A2DE5A14}" type="datetimeFigureOut">
              <a:rPr lang="he-IL" smtClean="0"/>
              <a:t>כ'/תמוז/תשע"ח</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FCB03CC9-140A-4609-A097-ED6D87A91BA4}" type="slidenum">
              <a:rPr lang="he-IL" smtClean="0"/>
              <a:t>‹#›</a:t>
            </a:fld>
            <a:endParaRPr lang="he-IL"/>
          </a:p>
        </p:txBody>
      </p:sp>
    </p:spTree>
    <p:extLst>
      <p:ext uri="{BB962C8B-B14F-4D97-AF65-F5344CB8AC3E}">
        <p14:creationId xmlns:p14="http://schemas.microsoft.com/office/powerpoint/2010/main" val="2115183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A1D92976-991C-4E07-9D26-E799A2DE5A14}" type="datetimeFigureOut">
              <a:rPr lang="he-IL" smtClean="0"/>
              <a:t>כ'/תמוז/תשע"ח</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FCB03CC9-140A-4609-A097-ED6D87A91BA4}" type="slidenum">
              <a:rPr lang="he-IL" smtClean="0"/>
              <a:t>‹#›</a:t>
            </a:fld>
            <a:endParaRPr lang="he-IL"/>
          </a:p>
        </p:txBody>
      </p:sp>
    </p:spTree>
    <p:extLst>
      <p:ext uri="{BB962C8B-B14F-4D97-AF65-F5344CB8AC3E}">
        <p14:creationId xmlns:p14="http://schemas.microsoft.com/office/powerpoint/2010/main" val="299456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A1D92976-991C-4E07-9D26-E799A2DE5A14}" type="datetimeFigureOut">
              <a:rPr lang="he-IL" smtClean="0"/>
              <a:t>כ'/תמוז/תשע"ח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FCB03CC9-140A-4609-A097-ED6D87A91BA4}" type="slidenum">
              <a:rPr lang="he-IL" smtClean="0"/>
              <a:t>‹#›</a:t>
            </a:fld>
            <a:endParaRPr lang="he-IL"/>
          </a:p>
        </p:txBody>
      </p:sp>
    </p:spTree>
    <p:extLst>
      <p:ext uri="{BB962C8B-B14F-4D97-AF65-F5344CB8AC3E}">
        <p14:creationId xmlns:p14="http://schemas.microsoft.com/office/powerpoint/2010/main" val="2563800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A1D92976-991C-4E07-9D26-E799A2DE5A14}" type="datetimeFigureOut">
              <a:rPr lang="he-IL" smtClean="0"/>
              <a:t>כ'/תמוז/תשע"ח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FCB03CC9-140A-4609-A097-ED6D87A91BA4}" type="slidenum">
              <a:rPr lang="he-IL" smtClean="0"/>
              <a:t>‹#›</a:t>
            </a:fld>
            <a:endParaRPr lang="he-IL"/>
          </a:p>
        </p:txBody>
      </p:sp>
    </p:spTree>
    <p:extLst>
      <p:ext uri="{BB962C8B-B14F-4D97-AF65-F5344CB8AC3E}">
        <p14:creationId xmlns:p14="http://schemas.microsoft.com/office/powerpoint/2010/main" val="3072876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1D92976-991C-4E07-9D26-E799A2DE5A14}" type="datetimeFigureOut">
              <a:rPr lang="he-IL" smtClean="0"/>
              <a:t>כ'/תמוז/תשע"ח</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CB03CC9-140A-4609-A097-ED6D87A91BA4}" type="slidenum">
              <a:rPr lang="he-IL" smtClean="0"/>
              <a:t>‹#›</a:t>
            </a:fld>
            <a:endParaRPr lang="he-IL"/>
          </a:p>
        </p:txBody>
      </p:sp>
    </p:spTree>
    <p:extLst>
      <p:ext uri="{BB962C8B-B14F-4D97-AF65-F5344CB8AC3E}">
        <p14:creationId xmlns:p14="http://schemas.microsoft.com/office/powerpoint/2010/main" val="3876035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he.wikipedia.org/wiki/%D7%A7%D7%95%D7%A8_(%D7%AA%D7%97%D7%95%D7%A9%D7%94)" TargetMode="External"/><Relationship Id="rId13" Type="http://schemas.openxmlformats.org/officeDocument/2006/relationships/hyperlink" Target="http://he.wikipedia.org/wiki/%D7%9E%D7%99%D7%9D" TargetMode="External"/><Relationship Id="rId18" Type="http://schemas.openxmlformats.org/officeDocument/2006/relationships/hyperlink" Target="http://he.wikipedia.org/wiki/%D7%A4%D7%AA%D7%95%D7%92%D7%A0%D7%99%D7%95%D7%AA" TargetMode="External"/><Relationship Id="rId3" Type="http://schemas.openxmlformats.org/officeDocument/2006/relationships/hyperlink" Target="http://he.wikipedia.org/wiki/%D7%A9%D7%95%D7%9E%D7%9F" TargetMode="External"/><Relationship Id="rId21" Type="http://schemas.openxmlformats.org/officeDocument/2006/relationships/hyperlink" Target="http://he.wikipedia.org/wiki/%D7%9E%D7%A2%D7%A8%D7%9B%D7%AA_%D7%94%D7%A9%D7%AA%D7%9F" TargetMode="External"/><Relationship Id="rId7" Type="http://schemas.openxmlformats.org/officeDocument/2006/relationships/hyperlink" Target="http://he.wikipedia.org/wiki/%D7%97%D7%95%D7%9D_(%D7%A4%D7%99%D7%96%D7%99%D7%A7%D7%94)" TargetMode="External"/><Relationship Id="rId12" Type="http://schemas.openxmlformats.org/officeDocument/2006/relationships/hyperlink" Target="http://he.wikipedia.org/wiki/%D7%9E%D7%96%D7%95%D7%9F" TargetMode="External"/><Relationship Id="rId17" Type="http://schemas.openxmlformats.org/officeDocument/2006/relationships/hyperlink" Target="http://he.wikipedia.org/wiki/%D7%94%D7%AA%D7%99%D7%99%D7%91%D7%A9%D7%95%D7%AA" TargetMode="External"/><Relationship Id="rId2" Type="http://schemas.openxmlformats.org/officeDocument/2006/relationships/hyperlink" Target="http://he.wikipedia.org/wiki/%D7%96%D7%99%D7%A2%D7%94" TargetMode="External"/><Relationship Id="rId16" Type="http://schemas.openxmlformats.org/officeDocument/2006/relationships/hyperlink" Target="http://he.wikipedia.org/wiki/%D7%9E%D7%9B%D7%A0%D7%99%D7%A7%D7%94" TargetMode="External"/><Relationship Id="rId20" Type="http://schemas.openxmlformats.org/officeDocument/2006/relationships/hyperlink" Target="http://he.wikipedia.org/wiki/%D7%A2%D7%99%D7%9F" TargetMode="External"/><Relationship Id="rId1" Type="http://schemas.openxmlformats.org/officeDocument/2006/relationships/slideLayout" Target="../slideLayouts/slideLayout2.xml"/><Relationship Id="rId6" Type="http://schemas.openxmlformats.org/officeDocument/2006/relationships/hyperlink" Target="http://he.wikipedia.org/wiki/%D7%A0%D7%95%D7%A6%D7%94" TargetMode="External"/><Relationship Id="rId11" Type="http://schemas.openxmlformats.org/officeDocument/2006/relationships/hyperlink" Target="http://he.wikipedia.org/wiki/%D7%9B%D7%90%D7%91" TargetMode="External"/><Relationship Id="rId5" Type="http://schemas.openxmlformats.org/officeDocument/2006/relationships/hyperlink" Target="http://he.wikipedia.org/wiki/%D7%A4%D7%A8%D7%95%D7%95%D7%94" TargetMode="External"/><Relationship Id="rId15" Type="http://schemas.openxmlformats.org/officeDocument/2006/relationships/hyperlink" Target="http://he.wikipedia.org/wiki/%D7%9E%D7%9C%D7%97_(%D7%9B%D7%99%D7%9E%D7%99%D7%94)" TargetMode="External"/><Relationship Id="rId10" Type="http://schemas.openxmlformats.org/officeDocument/2006/relationships/hyperlink" Target="http://he.wikipedia.org/wiki/%D7%9C%D7%97%D7%A5" TargetMode="External"/><Relationship Id="rId19" Type="http://schemas.openxmlformats.org/officeDocument/2006/relationships/hyperlink" Target="http://he.wikipedia.org/wiki/%D7%9E%D7%A2%D7%A8%D7%9B%D7%AA_%D7%94%D7%A0%D7%A9%D7%99%D7%9E%D7%94" TargetMode="External"/><Relationship Id="rId4" Type="http://schemas.openxmlformats.org/officeDocument/2006/relationships/hyperlink" Target="http://he.wikipedia.org/wiki/%D7%90%D7%95%D7%95%D7%99%D7%A8" TargetMode="External"/><Relationship Id="rId9" Type="http://schemas.openxmlformats.org/officeDocument/2006/relationships/hyperlink" Target="http://he.wikipedia.org/wiki/%D7%9E%D7%92%D7%A2" TargetMode="External"/><Relationship Id="rId14" Type="http://schemas.openxmlformats.org/officeDocument/2006/relationships/hyperlink" Target="http://he.wikipedia.org/wiki/%D7%A4%D7%97%D7%9E%D7%99%D7%9E%D7%94"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he.wikipedia.org/w/index.php?title=%D7%96%D7%A7%D7%99%D7%A7_%D7%A9%D7%A2%D7%A8&amp;action=edit&amp;redlink=1" TargetMode="External"/><Relationship Id="rId2" Type="http://schemas.openxmlformats.org/officeDocument/2006/relationships/hyperlink" Target="http://he.wikipedia.org/wiki/%D7%93%D7%A8%D7%9E%D7%99%D7%A1" TargetMode="External"/><Relationship Id="rId1" Type="http://schemas.openxmlformats.org/officeDocument/2006/relationships/slideLayout" Target="../slideLayouts/slideLayout2.xml"/><Relationship Id="rId5" Type="http://schemas.openxmlformats.org/officeDocument/2006/relationships/image" Target="../media/image23.gif"/><Relationship Id="rId4" Type="http://schemas.openxmlformats.org/officeDocument/2006/relationships/hyperlink" Target="http://he.wikipedia.org/wiki/%D7%A9%D7%A2%D7%A8%D7%94"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he.wikipedia.org/wiki/%D7%96%D7%9B%D7%A8" TargetMode="External"/><Relationship Id="rId13" Type="http://schemas.openxmlformats.org/officeDocument/2006/relationships/hyperlink" Target="http://he.wikipedia.org/wiki/%D7%A4%D7%97%D7%9E%D7%99%D7%9E%D7%94" TargetMode="External"/><Relationship Id="rId3" Type="http://schemas.openxmlformats.org/officeDocument/2006/relationships/hyperlink" Target="http://he.wikipedia.org/wiki/%D7%91%D7%A2%D7%9C%D7%99_%D7%97%D7%99%D7%99%D7%9D" TargetMode="External"/><Relationship Id="rId7" Type="http://schemas.openxmlformats.org/officeDocument/2006/relationships/hyperlink" Target="http://he.wikipedia.org/wiki/%D7%A0%D7%A7%D7%91%D7%94" TargetMode="External"/><Relationship Id="rId12" Type="http://schemas.openxmlformats.org/officeDocument/2006/relationships/hyperlink" Target="http://he.wikipedia.org/wiki/%D7%A9%D7%95%D7%9E%D7%9F" TargetMode="External"/><Relationship Id="rId2" Type="http://schemas.openxmlformats.org/officeDocument/2006/relationships/hyperlink" Target="http://he.wikipedia.org/wiki/%D7%92%D7%95%D7%A3" TargetMode="External"/><Relationship Id="rId1" Type="http://schemas.openxmlformats.org/officeDocument/2006/relationships/slideLayout" Target="../slideLayouts/slideLayout2.xml"/><Relationship Id="rId6" Type="http://schemas.openxmlformats.org/officeDocument/2006/relationships/hyperlink" Target="http://he.wikipedia.org/wiki/%D7%94%D7%A0%D7%A7%D7%94" TargetMode="External"/><Relationship Id="rId11" Type="http://schemas.openxmlformats.org/officeDocument/2006/relationships/hyperlink" Target="http://he.wikipedia.org/wiki/%D7%97%D7%9C%D7%91%D7%95%D7%9F" TargetMode="External"/><Relationship Id="rId5" Type="http://schemas.openxmlformats.org/officeDocument/2006/relationships/hyperlink" Target="http://he.wikipedia.org/wiki/%D7%99%D7%95%D7%A0%D7%A7%D7%99%D7%9D" TargetMode="External"/><Relationship Id="rId15" Type="http://schemas.openxmlformats.org/officeDocument/2006/relationships/image" Target="../media/image25.jpeg"/><Relationship Id="rId10" Type="http://schemas.openxmlformats.org/officeDocument/2006/relationships/hyperlink" Target="http://he.wikipedia.org/wiki/%D7%A4%D7%A8%D7%95%D7%9C%D7%A7%D7%98%D7%99%D7%9F" TargetMode="External"/><Relationship Id="rId4" Type="http://schemas.openxmlformats.org/officeDocument/2006/relationships/hyperlink" Target="http://he.wikipedia.org/wiki/%D7%9E%D7%97%D7%9C%D7%A7%D7%94_(%D7%98%D7%A7%D7%A1%D7%95%D7%A0%D7%95%D7%9E%D7%99%D7%94)" TargetMode="External"/><Relationship Id="rId9" Type="http://schemas.openxmlformats.org/officeDocument/2006/relationships/hyperlink" Target="http://he.wikipedia.org/wiki/%D7%94%D7%AA%D7%91%D7%92%D7%A8%D7%95%D7%AA" TargetMode="External"/><Relationship Id="rId14" Type="http://schemas.openxmlformats.org/officeDocument/2006/relationships/hyperlink" Target="http://he.wikipedia.org/wiki/%D7%9C%D7%A7%D7%98%D7%95%D7%96"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he.wikipedia.org/wiki/%D7%A9%D7%A4%D7%9D" TargetMode="External"/><Relationship Id="rId13" Type="http://schemas.openxmlformats.org/officeDocument/2006/relationships/hyperlink" Target="http://he.wikipedia.org/wiki/%D7%9B%D7%9C%D7%91_%D7%99%D7%9D" TargetMode="External"/><Relationship Id="rId3" Type="http://schemas.openxmlformats.org/officeDocument/2006/relationships/hyperlink" Target="http://he.wikipedia.org/wiki/%D7%92%D7%95%D7%A3" TargetMode="External"/><Relationship Id="rId7" Type="http://schemas.openxmlformats.org/officeDocument/2006/relationships/hyperlink" Target="http://he.wikipedia.org/wiki/%D7%A9%D7%A2%D7%A8_%D7%A2%D7%A8%D7%95%D7%95%D7%94" TargetMode="External"/><Relationship Id="rId12" Type="http://schemas.openxmlformats.org/officeDocument/2006/relationships/hyperlink" Target="http://he.wikipedia.org/wiki/%D7%A7%D7%A8%D7%A0%D7%A3" TargetMode="External"/><Relationship Id="rId2" Type="http://schemas.openxmlformats.org/officeDocument/2006/relationships/hyperlink" Target="http://he.wikipedia.org/wiki/%D7%97%D7%95%D7%9D_(%D7%A4%D7%99%D7%96%D7%99%D7%A7%D7%94)" TargetMode="External"/><Relationship Id="rId1" Type="http://schemas.openxmlformats.org/officeDocument/2006/relationships/slideLayout" Target="../slideLayouts/slideLayout2.xml"/><Relationship Id="rId6" Type="http://schemas.openxmlformats.org/officeDocument/2006/relationships/hyperlink" Target="http://he.wikipedia.org/wiki/%D7%90%D7%95%D7%96%D7%9F" TargetMode="External"/><Relationship Id="rId11" Type="http://schemas.openxmlformats.org/officeDocument/2006/relationships/hyperlink" Target="http://he.wikipedia.org/wiki/%D7%94%D7%A1%D7%95%D7%95%D7%90%D7%94" TargetMode="External"/><Relationship Id="rId5" Type="http://schemas.openxmlformats.org/officeDocument/2006/relationships/hyperlink" Target="http://he.wikipedia.org/wiki/%D7%97%D7%99%D7%99%D7%93%D7%A7" TargetMode="External"/><Relationship Id="rId15" Type="http://schemas.openxmlformats.org/officeDocument/2006/relationships/hyperlink" Target="http://he.wikipedia.org/wiki/%D7%98%D7%95%D7%A8%D7%A4%D7%99%D7%9D_(%D7%91%D7%99%D7%95%D7%9C%D7%95%D7%92%D7%99%D7%94)" TargetMode="External"/><Relationship Id="rId10" Type="http://schemas.openxmlformats.org/officeDocument/2006/relationships/hyperlink" Target="http://he.wikipedia.org/wiki/%D7%A4%D7%A8%D7%95%D7%9E%D7%95%D7%A0%D7%99%D7%9D" TargetMode="External"/><Relationship Id="rId4" Type="http://schemas.openxmlformats.org/officeDocument/2006/relationships/hyperlink" Target="http://he.wikipedia.org/wiki/%D7%90%D7%95%D7%95%D7%99%D7%A8" TargetMode="External"/><Relationship Id="rId9" Type="http://schemas.openxmlformats.org/officeDocument/2006/relationships/hyperlink" Target="http://he.wikipedia.org/wiki/%D7%92%D7%91%D7%95%D7%AA" TargetMode="External"/><Relationship Id="rId14" Type="http://schemas.openxmlformats.org/officeDocument/2006/relationships/hyperlink" Target="http://he.wikipedia.org/wiki/%D7%9E%D7%9B%D7%A8%D7%A1%D7%9E%D7%99%D7%9D" TargetMode="External"/></Relationships>
</file>

<file path=ppt/slides/_rels/slide33.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hyperlink" Target="http://he.wikipedia.org/wiki/%D7%A6%D7%9E%D7%A8" TargetMode="External"/><Relationship Id="rId7" Type="http://schemas.openxmlformats.org/officeDocument/2006/relationships/hyperlink" Target="http://he.wikipedia.org/wiki/%D7%A2%D7%95%D7%A8" TargetMode="External"/><Relationship Id="rId2" Type="http://schemas.openxmlformats.org/officeDocument/2006/relationships/hyperlink" Target="http://he.wikipedia.org/wiki/%D7%A4%D7%A8%D7%95%D7%95%D7%94" TargetMode="External"/><Relationship Id="rId1" Type="http://schemas.openxmlformats.org/officeDocument/2006/relationships/slideLayout" Target="../slideLayouts/slideLayout2.xml"/><Relationship Id="rId6" Type="http://schemas.openxmlformats.org/officeDocument/2006/relationships/hyperlink" Target="http://he.wikipedia.org/w/index.php?title=%D7%96%D7%A7%D7%99%D7%A7_%D7%A9%D7%99%D7%A2%D7%A8&amp;action=edit&amp;redlink=1" TargetMode="External"/><Relationship Id="rId5" Type="http://schemas.openxmlformats.org/officeDocument/2006/relationships/hyperlink" Target="http://he.wikipedia.org/wiki/%D7%97%D7%9C%D7%91%D7%95%D7%9F" TargetMode="External"/><Relationship Id="rId4" Type="http://schemas.openxmlformats.org/officeDocument/2006/relationships/hyperlink" Target="http://he.wikipedia.org/wiki/%D7%99%D7%95%D7%A0%D7%A7%D7%99%D7%9D"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ª××¦××ª ×ª××× × ×¢×××¨ âªdog groomingâ¬â">
            <a:extLst>
              <a:ext uri="{FF2B5EF4-FFF2-40B4-BE49-F238E27FC236}">
                <a16:creationId xmlns="" xmlns:a16="http://schemas.microsoft.com/office/drawing/2014/main" id="{58E22307-3827-4654-BAB7-7F3D2CB7F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2301" y="1630680"/>
            <a:ext cx="5737860" cy="3825240"/>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ctrTitle"/>
          </p:nvPr>
        </p:nvSpPr>
        <p:spPr>
          <a:xfrm>
            <a:off x="1452880" y="167054"/>
            <a:ext cx="9144000" cy="1698748"/>
          </a:xfrm>
        </p:spPr>
        <p:txBody>
          <a:bodyPr>
            <a:normAutofit/>
          </a:bodyPr>
          <a:lstStyle/>
          <a:p>
            <a:r>
              <a:rPr lang="he-IL" sz="8000" b="1" dirty="0"/>
              <a:t>מרתון יום רביעי</a:t>
            </a:r>
          </a:p>
        </p:txBody>
      </p:sp>
      <p:sp>
        <p:nvSpPr>
          <p:cNvPr id="3" name="כותרת משנה 2"/>
          <p:cNvSpPr>
            <a:spLocks noGrp="1"/>
          </p:cNvSpPr>
          <p:nvPr>
            <p:ph type="subTitle" idx="1"/>
          </p:nvPr>
        </p:nvSpPr>
        <p:spPr>
          <a:xfrm>
            <a:off x="1513840" y="5292236"/>
            <a:ext cx="9144000" cy="1655762"/>
          </a:xfrm>
        </p:spPr>
        <p:txBody>
          <a:bodyPr>
            <a:normAutofit/>
          </a:bodyPr>
          <a:lstStyle/>
          <a:p>
            <a:r>
              <a:rPr lang="he-IL" sz="4800" b="1" dirty="0"/>
              <a:t>ויסות חום, מערכת נשימה, עור, שיער ופרווה וטיפול בגורים</a:t>
            </a:r>
          </a:p>
        </p:txBody>
      </p:sp>
    </p:spTree>
    <p:extLst>
      <p:ext uri="{BB962C8B-B14F-4D97-AF65-F5344CB8AC3E}">
        <p14:creationId xmlns:p14="http://schemas.microsoft.com/office/powerpoint/2010/main" val="2486917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ויסות החום על ידי החקלאי </a:t>
            </a:r>
            <a:endParaRPr lang="he-IL" sz="6000" dirty="0"/>
          </a:p>
        </p:txBody>
      </p:sp>
      <p:sp>
        <p:nvSpPr>
          <p:cNvPr id="3" name="מציין מיקום תוכן 2"/>
          <p:cNvSpPr>
            <a:spLocks noGrp="1"/>
          </p:cNvSpPr>
          <p:nvPr>
            <p:ph idx="1"/>
          </p:nvPr>
        </p:nvSpPr>
        <p:spPr>
          <a:xfrm>
            <a:off x="190005" y="1520042"/>
            <a:ext cx="11673443" cy="5213267"/>
          </a:xfrm>
        </p:spPr>
        <p:txBody>
          <a:bodyPr>
            <a:normAutofit/>
          </a:bodyPr>
          <a:lstStyle/>
          <a:p>
            <a:r>
              <a:rPr lang="he-IL" b="1" u="sng" dirty="0"/>
              <a:t>במזג אוויר חם</a:t>
            </a:r>
            <a:r>
              <a:rPr lang="he-IL" b="1" dirty="0"/>
              <a:t> </a:t>
            </a:r>
            <a:endParaRPr lang="en-US" dirty="0"/>
          </a:p>
          <a:p>
            <a:r>
              <a:rPr lang="he-IL" dirty="0"/>
              <a:t>1</a:t>
            </a:r>
            <a:r>
              <a:rPr lang="he-IL" u="sng" dirty="0"/>
              <a:t>. תנאי סביבה קרירים</a:t>
            </a:r>
            <a:r>
              <a:rPr lang="he-IL" dirty="0"/>
              <a:t> כמו מבנים מוצלים, ערפול, מאווררים תעשייתיים.</a:t>
            </a:r>
            <a:endParaRPr lang="en-US" dirty="0"/>
          </a:p>
          <a:p>
            <a:r>
              <a:rPr lang="he-IL" dirty="0"/>
              <a:t>2. </a:t>
            </a:r>
            <a:r>
              <a:rPr lang="he-IL" u="sng" dirty="0"/>
              <a:t>רחיצת הגוף</a:t>
            </a:r>
            <a:r>
              <a:rPr lang="he-IL" dirty="0"/>
              <a:t>- בע"ח  מקבל מספר פעמים ביום "מקלחות" (המטרה  ישירה).</a:t>
            </a:r>
            <a:endParaRPr lang="en-US" dirty="0"/>
          </a:p>
          <a:p>
            <a:r>
              <a:rPr lang="he-IL" dirty="0"/>
              <a:t>3. </a:t>
            </a:r>
            <a:r>
              <a:rPr lang="he-IL" u="sng" dirty="0"/>
              <a:t>ממטרות</a:t>
            </a:r>
            <a:r>
              <a:rPr lang="he-IL" dirty="0"/>
              <a:t> על גגות מבנה (המטרה עקיפה).</a:t>
            </a:r>
            <a:endParaRPr lang="en-US" dirty="0"/>
          </a:p>
          <a:p>
            <a:r>
              <a:rPr lang="he-IL" dirty="0"/>
              <a:t>4. הקפדה על כמות מספקת של </a:t>
            </a:r>
            <a:r>
              <a:rPr lang="he-IL" u="sng" dirty="0"/>
              <a:t>מים</a:t>
            </a:r>
            <a:r>
              <a:rPr lang="he-IL" dirty="0"/>
              <a:t> לשתייה.</a:t>
            </a:r>
            <a:endParaRPr lang="en-US" dirty="0"/>
          </a:p>
          <a:p>
            <a:r>
              <a:rPr lang="he-IL" dirty="0"/>
              <a:t>5. </a:t>
            </a:r>
            <a:r>
              <a:rPr lang="he-IL" u="sng" dirty="0"/>
              <a:t>תנאי האכלה</a:t>
            </a:r>
            <a:r>
              <a:rPr lang="he-IL" dirty="0"/>
              <a:t> מתאימים-  אצל עופות ההאכלה מתבצעת בשעות  </a:t>
            </a:r>
            <a:endParaRPr lang="en-US" dirty="0"/>
          </a:p>
          <a:p>
            <a:r>
              <a:rPr lang="he-IL" dirty="0"/>
              <a:t>    הלילה מאחר ותהליך ההאכלה בעופות כרוך ביצירת חום.</a:t>
            </a:r>
            <a:endParaRPr lang="en-US" dirty="0"/>
          </a:p>
          <a:p>
            <a:r>
              <a:rPr lang="he-IL" dirty="0"/>
              <a:t>6. מניעת </a:t>
            </a:r>
            <a:r>
              <a:rPr lang="he-IL" u="sng" dirty="0"/>
              <a:t>צפיפות</a:t>
            </a:r>
            <a:r>
              <a:rPr lang="he-IL" dirty="0"/>
              <a:t> - </a:t>
            </a:r>
            <a:r>
              <a:rPr lang="he-IL" b="1" dirty="0"/>
              <a:t>צפיפות= עלייה בתמותה</a:t>
            </a:r>
            <a:r>
              <a:rPr lang="he-IL" dirty="0"/>
              <a:t> .</a:t>
            </a:r>
            <a:endParaRPr lang="en-US" dirty="0"/>
          </a:p>
          <a:p>
            <a:r>
              <a:rPr lang="he-IL" dirty="0"/>
              <a:t>    משפיעה על ויסות החום, תחרות על המזון ובריאות בעלי החיים</a:t>
            </a:r>
          </a:p>
        </p:txBody>
      </p:sp>
    </p:spTree>
    <p:extLst>
      <p:ext uri="{BB962C8B-B14F-4D97-AF65-F5344CB8AC3E}">
        <p14:creationId xmlns:p14="http://schemas.microsoft.com/office/powerpoint/2010/main" val="2219702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600" b="1" u="sng" dirty="0"/>
              <a:t>ויסות החום על ידי החקלאי </a:t>
            </a:r>
            <a:endParaRPr lang="he-IL" sz="6600" dirty="0"/>
          </a:p>
        </p:txBody>
      </p:sp>
      <p:sp>
        <p:nvSpPr>
          <p:cNvPr id="3" name="מציין מיקום תוכן 2"/>
          <p:cNvSpPr>
            <a:spLocks noGrp="1"/>
          </p:cNvSpPr>
          <p:nvPr>
            <p:ph idx="1"/>
          </p:nvPr>
        </p:nvSpPr>
        <p:spPr/>
        <p:txBody>
          <a:bodyPr>
            <a:normAutofit/>
          </a:bodyPr>
          <a:lstStyle/>
          <a:p>
            <a:r>
              <a:rPr lang="he-IL" sz="3600" b="1" u="sng" dirty="0"/>
              <a:t>במזג אוויר קר</a:t>
            </a:r>
            <a:endParaRPr lang="en-US" sz="3600" dirty="0"/>
          </a:p>
          <a:p>
            <a:r>
              <a:rPr lang="he-IL" sz="3600" dirty="0"/>
              <a:t>1. </a:t>
            </a:r>
            <a:r>
              <a:rPr lang="he-IL" sz="3600" u="sng" dirty="0"/>
              <a:t>חימום המבנים</a:t>
            </a:r>
            <a:r>
              <a:rPr lang="he-IL" sz="3600" dirty="0"/>
              <a:t> לפי הצורך- תנורים, מנורות חימום</a:t>
            </a:r>
            <a:endParaRPr lang="en-US" sz="3600" dirty="0"/>
          </a:p>
          <a:p>
            <a:r>
              <a:rPr lang="he-IL" sz="3600" dirty="0"/>
              <a:t>2. בניית </a:t>
            </a:r>
            <a:r>
              <a:rPr lang="he-IL" sz="3600" u="sng" dirty="0"/>
              <a:t>מבנים מוגנים</a:t>
            </a:r>
            <a:r>
              <a:rPr lang="he-IL" sz="3600" dirty="0"/>
              <a:t>- מבנים סגורים, קירות המגנים בפני הרוח, כיסוי והגנה מפני גשם.</a:t>
            </a:r>
            <a:endParaRPr lang="en-US" sz="3600" dirty="0"/>
          </a:p>
          <a:p>
            <a:r>
              <a:rPr lang="he-IL" sz="3600" dirty="0"/>
              <a:t> 3.</a:t>
            </a:r>
            <a:r>
              <a:rPr lang="he-IL" sz="3600" u="sng" dirty="0"/>
              <a:t>מזון</a:t>
            </a:r>
            <a:r>
              <a:rPr lang="he-IL" sz="3600" dirty="0"/>
              <a:t> עשיר באנרגיה מאחר וחלק גדול מהאנרגיה מושקעת לחימום הגוף</a:t>
            </a:r>
          </a:p>
        </p:txBody>
      </p:sp>
    </p:spTree>
    <p:extLst>
      <p:ext uri="{BB962C8B-B14F-4D97-AF65-F5344CB8AC3E}">
        <p14:creationId xmlns:p14="http://schemas.microsoft.com/office/powerpoint/2010/main" val="1763889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600" b="1" u="sng" dirty="0"/>
              <a:t>התאמת בע"ח לאקלים</a:t>
            </a:r>
            <a:r>
              <a:rPr lang="he-IL" sz="6600" b="1" dirty="0"/>
              <a:t>  </a:t>
            </a:r>
            <a:endParaRPr lang="he-IL" sz="6600" dirty="0"/>
          </a:p>
        </p:txBody>
      </p:sp>
      <p:sp>
        <p:nvSpPr>
          <p:cNvPr id="3" name="מציין מיקום תוכן 2"/>
          <p:cNvSpPr>
            <a:spLocks noGrp="1"/>
          </p:cNvSpPr>
          <p:nvPr>
            <p:ph idx="1"/>
          </p:nvPr>
        </p:nvSpPr>
        <p:spPr/>
        <p:txBody>
          <a:bodyPr/>
          <a:lstStyle/>
          <a:p>
            <a:r>
              <a:rPr lang="he-IL" dirty="0"/>
              <a:t>לא כל בעל חיים יכול להתקיים בכל מזג אוויר.</a:t>
            </a:r>
          </a:p>
          <a:p>
            <a:r>
              <a:rPr lang="he-IL" dirty="0"/>
              <a:t> אקלים </a:t>
            </a:r>
            <a:r>
              <a:rPr lang="he-IL" u="sng" dirty="0"/>
              <a:t>ממוזג</a:t>
            </a:r>
            <a:r>
              <a:rPr lang="he-IL" dirty="0"/>
              <a:t> מתאפיין בחורפים קרים </a:t>
            </a:r>
            <a:r>
              <a:rPr lang="he-IL" dirty="0" err="1"/>
              <a:t>ובקייצים</a:t>
            </a:r>
            <a:r>
              <a:rPr lang="he-IL" dirty="0"/>
              <a:t> חמים. </a:t>
            </a:r>
          </a:p>
          <a:p>
            <a:r>
              <a:rPr lang="he-IL" dirty="0"/>
              <a:t>אקלים </a:t>
            </a:r>
            <a:r>
              <a:rPr lang="he-IL" u="sng" dirty="0"/>
              <a:t>טרופי</a:t>
            </a:r>
            <a:r>
              <a:rPr lang="he-IL" dirty="0"/>
              <a:t> מתאפיין בטמפרטורות גבוהות יחסית כל השנה (אופייני לקו המשווה). </a:t>
            </a:r>
          </a:p>
          <a:p>
            <a:r>
              <a:rPr lang="he-IL" dirty="0"/>
              <a:t>בעלי החיים נודדים בתקופת החורף מן הארצות שבהן ישנו אקלים ממוזג בשל הטמפרטורות הנמוכות לארצות חמות יותר בקיץ הם חוזרים לארצות הקרות מפאת החום והיובש בארצות החמות</a:t>
            </a:r>
            <a:r>
              <a:rPr lang="en-US" dirty="0"/>
              <a:t> </a:t>
            </a:r>
            <a:r>
              <a:rPr lang="he-IL" dirty="0"/>
              <a:t>.</a:t>
            </a:r>
            <a:endParaRPr lang="en-US" dirty="0"/>
          </a:p>
          <a:p>
            <a:r>
              <a:rPr lang="he-IL" dirty="0"/>
              <a:t>דוגמא הפוכה היא כלבי הסן ברנרד המתקשים באקלים חם וזקוקים לאוויר קר יותר.</a:t>
            </a:r>
            <a:endParaRPr lang="en-US" dirty="0"/>
          </a:p>
          <a:p>
            <a:endParaRPr lang="he-IL" dirty="0"/>
          </a:p>
        </p:txBody>
      </p:sp>
    </p:spTree>
    <p:extLst>
      <p:ext uri="{BB962C8B-B14F-4D97-AF65-F5344CB8AC3E}">
        <p14:creationId xmlns:p14="http://schemas.microsoft.com/office/powerpoint/2010/main" val="1000601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600" b="1" u="sng" dirty="0"/>
              <a:t>התאמת בע"ח לאקלים</a:t>
            </a:r>
            <a:r>
              <a:rPr lang="he-IL" sz="6600" b="1" dirty="0"/>
              <a:t>  </a:t>
            </a:r>
            <a:endParaRPr lang="he-IL" sz="6600" dirty="0"/>
          </a:p>
        </p:txBody>
      </p:sp>
      <p:sp>
        <p:nvSpPr>
          <p:cNvPr id="3" name="מציין מיקום תוכן 2"/>
          <p:cNvSpPr>
            <a:spLocks noGrp="1"/>
          </p:cNvSpPr>
          <p:nvPr>
            <p:ph idx="1"/>
          </p:nvPr>
        </p:nvSpPr>
        <p:spPr>
          <a:xfrm>
            <a:off x="543697" y="1825625"/>
            <a:ext cx="10810103" cy="4661672"/>
          </a:xfrm>
        </p:spPr>
        <p:txBody>
          <a:bodyPr>
            <a:normAutofit/>
          </a:bodyPr>
          <a:lstStyle/>
          <a:p>
            <a:r>
              <a:rPr lang="he-IL" sz="3600" u="sng" dirty="0"/>
              <a:t>ניתן להתאים את גזעי בע"ח לתנאי אקלים שונים ע"י:</a:t>
            </a:r>
            <a:endParaRPr lang="en-US" sz="3600" dirty="0"/>
          </a:p>
          <a:p>
            <a:pPr lvl="0"/>
            <a:r>
              <a:rPr lang="he-IL" sz="3600" dirty="0"/>
              <a:t>חשיפת בע"ח לתנאי האקלים ולהרגילו אליהם.</a:t>
            </a:r>
            <a:endParaRPr lang="en-US" sz="3600" dirty="0"/>
          </a:p>
          <a:p>
            <a:pPr lvl="0"/>
            <a:r>
              <a:rPr lang="he-IL" sz="3600" dirty="0"/>
              <a:t>יצירת זנים באמצעות הכלאות זנים קיימים וסלקציה ליצירת בעלי חיים שעמידים לתנאי אקלים קיצוניים.</a:t>
            </a:r>
            <a:endParaRPr lang="en-US" sz="3600" dirty="0"/>
          </a:p>
          <a:p>
            <a:r>
              <a:rPr lang="he-IL" sz="3600" dirty="0"/>
              <a:t>לדוגמא: במדינות קרות משתמשים בגזע פרות מסוג </a:t>
            </a:r>
            <a:r>
              <a:rPr lang="he-IL" sz="3600" dirty="0" err="1"/>
              <a:t>שרולה</a:t>
            </a:r>
            <a:r>
              <a:rPr lang="he-IL" sz="3600" dirty="0"/>
              <a:t> לבשר ובמדינות חמות משתמשים בגזע </a:t>
            </a:r>
            <a:r>
              <a:rPr lang="he-IL" sz="3600" dirty="0" err="1"/>
              <a:t>הברמה</a:t>
            </a:r>
            <a:r>
              <a:rPr lang="he-IL" sz="3600" dirty="0"/>
              <a:t> שעמיד יותר לחום</a:t>
            </a:r>
          </a:p>
        </p:txBody>
      </p:sp>
    </p:spTree>
    <p:extLst>
      <p:ext uri="{BB962C8B-B14F-4D97-AF65-F5344CB8AC3E}">
        <p14:creationId xmlns:p14="http://schemas.microsoft.com/office/powerpoint/2010/main" val="3529611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142704"/>
            <a:ext cx="10515600" cy="1325563"/>
          </a:xfrm>
        </p:spPr>
        <p:txBody>
          <a:bodyPr>
            <a:normAutofit/>
          </a:bodyPr>
          <a:lstStyle/>
          <a:p>
            <a:pPr algn="ctr"/>
            <a:r>
              <a:rPr lang="he-IL" sz="6000" b="1" u="sng" dirty="0"/>
              <a:t>מנגנונים לוויסות חום הגוף אצל כלב</a:t>
            </a:r>
            <a:endParaRPr lang="he-IL" sz="6000" dirty="0"/>
          </a:p>
        </p:txBody>
      </p:sp>
      <p:sp>
        <p:nvSpPr>
          <p:cNvPr id="3" name="מציין מיקום תוכן 2"/>
          <p:cNvSpPr>
            <a:spLocks noGrp="1"/>
          </p:cNvSpPr>
          <p:nvPr>
            <p:ph idx="1"/>
          </p:nvPr>
        </p:nvSpPr>
        <p:spPr>
          <a:xfrm>
            <a:off x="630195" y="1825625"/>
            <a:ext cx="11108724" cy="4847024"/>
          </a:xfrm>
        </p:spPr>
        <p:txBody>
          <a:bodyPr>
            <a:normAutofit/>
          </a:bodyPr>
          <a:lstStyle/>
          <a:p>
            <a:r>
              <a:rPr lang="he-IL" sz="3200" b="1" u="sng" dirty="0"/>
              <a:t>כאשר חם:</a:t>
            </a:r>
          </a:p>
          <a:p>
            <a:pPr lvl="0"/>
            <a:r>
              <a:rPr lang="he-IL" sz="3200" b="1" dirty="0"/>
              <a:t>הלחתה </a:t>
            </a:r>
            <a:endParaRPr lang="en-US" sz="3200" b="1" dirty="0"/>
          </a:p>
          <a:p>
            <a:pPr lvl="0"/>
            <a:r>
              <a:rPr lang="he-IL" sz="3200" b="1" dirty="0"/>
              <a:t>הרחבת כלי דם היקפיים</a:t>
            </a:r>
            <a:endParaRPr lang="en-US" sz="3200" b="1" dirty="0"/>
          </a:p>
          <a:p>
            <a:pPr lvl="0"/>
            <a:r>
              <a:rPr lang="he-IL" sz="3200" b="1" dirty="0"/>
              <a:t>הפרווה מונעת התחממות העור והגוף.</a:t>
            </a:r>
            <a:endParaRPr lang="en-US" sz="3200" b="1" dirty="0"/>
          </a:p>
          <a:p>
            <a:pPr lvl="0"/>
            <a:r>
              <a:rPr lang="he-IL" sz="3200" b="1" dirty="0"/>
              <a:t>שתיית מים בכמות גדולה</a:t>
            </a:r>
            <a:endParaRPr lang="en-US" sz="3200" b="1" dirty="0"/>
          </a:p>
          <a:p>
            <a:pPr lvl="0"/>
            <a:r>
              <a:rPr lang="he-IL" sz="3200" b="1" dirty="0"/>
              <a:t>ליקוק הגוף- הרטבת השיער והגפיים </a:t>
            </a:r>
            <a:endParaRPr lang="en-US" sz="3200" b="1" dirty="0"/>
          </a:p>
          <a:p>
            <a:pPr lvl="0"/>
            <a:r>
              <a:rPr lang="he-IL" sz="3200" b="1" dirty="0"/>
              <a:t>חיפוש מקום מוצל</a:t>
            </a:r>
            <a:endParaRPr lang="en-US" sz="3200" b="1" dirty="0"/>
          </a:p>
          <a:p>
            <a:r>
              <a:rPr lang="he-IL" sz="3200" b="1" dirty="0"/>
              <a:t>שכיבה על רצפה קרה</a:t>
            </a:r>
          </a:p>
        </p:txBody>
      </p:sp>
    </p:spTree>
    <p:extLst>
      <p:ext uri="{BB962C8B-B14F-4D97-AF65-F5344CB8AC3E}">
        <p14:creationId xmlns:p14="http://schemas.microsoft.com/office/powerpoint/2010/main" val="2804104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he-IL" sz="6000" b="1" u="sng" dirty="0"/>
              <a:t>מנגנונים לוויסות חום הגוף אצל כלב</a:t>
            </a:r>
            <a:endParaRPr lang="he-IL" sz="6000" dirty="0"/>
          </a:p>
        </p:txBody>
      </p:sp>
      <p:sp>
        <p:nvSpPr>
          <p:cNvPr id="3" name="מציין מיקום תוכן 2"/>
          <p:cNvSpPr>
            <a:spLocks noGrp="1"/>
          </p:cNvSpPr>
          <p:nvPr>
            <p:ph idx="1"/>
          </p:nvPr>
        </p:nvSpPr>
        <p:spPr/>
        <p:txBody>
          <a:bodyPr/>
          <a:lstStyle/>
          <a:p>
            <a:r>
              <a:rPr lang="he-IL" sz="4000" b="1" u="sng" dirty="0"/>
              <a:t>כאשר קר</a:t>
            </a:r>
          </a:p>
          <a:p>
            <a:pPr lvl="0"/>
            <a:r>
              <a:rPr lang="he-IL" sz="4000" b="1" dirty="0"/>
              <a:t>פרווה עבה</a:t>
            </a:r>
            <a:endParaRPr lang="en-US" sz="4000" b="1" dirty="0"/>
          </a:p>
          <a:p>
            <a:pPr lvl="0"/>
            <a:r>
              <a:rPr lang="he-IL" sz="4000" b="1" dirty="0"/>
              <a:t>רעד שרירים והתכווצות כלי הדם ההיקפיים,</a:t>
            </a:r>
            <a:endParaRPr lang="en-US" sz="4000" b="1" dirty="0"/>
          </a:p>
          <a:p>
            <a:pPr lvl="0"/>
            <a:r>
              <a:rPr lang="he-IL" sz="4000" b="1" dirty="0"/>
              <a:t>מציאת מקום מסתור</a:t>
            </a:r>
            <a:endParaRPr lang="en-US" sz="4000" b="1" dirty="0"/>
          </a:p>
          <a:p>
            <a:pPr lvl="0"/>
            <a:r>
              <a:rPr lang="he-IL" sz="4000" b="1" dirty="0"/>
              <a:t>הפרשה מוגברת של אדרנלין</a:t>
            </a:r>
            <a:endParaRPr lang="en-US" sz="4000" b="1" dirty="0"/>
          </a:p>
          <a:p>
            <a:endParaRPr lang="he-IL" dirty="0"/>
          </a:p>
        </p:txBody>
      </p:sp>
    </p:spTree>
    <p:extLst>
      <p:ext uri="{BB962C8B-B14F-4D97-AF65-F5344CB8AC3E}">
        <p14:creationId xmlns:p14="http://schemas.microsoft.com/office/powerpoint/2010/main" val="139156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3"/>
          <p:cNvSpPr>
            <a:spLocks noGrp="1"/>
          </p:cNvSpPr>
          <p:nvPr>
            <p:ph type="title"/>
          </p:nvPr>
        </p:nvSpPr>
        <p:spPr>
          <a:xfrm>
            <a:off x="839787" y="365125"/>
            <a:ext cx="11121553" cy="1325563"/>
          </a:xfrm>
        </p:spPr>
        <p:txBody>
          <a:bodyPr>
            <a:noAutofit/>
          </a:bodyPr>
          <a:lstStyle/>
          <a:p>
            <a:pPr algn="ctr"/>
            <a:r>
              <a:rPr lang="he-IL" sz="4800" b="1" u="sng" dirty="0"/>
              <a:t>אבחנה בין כלב בעל נשימה תקינה </a:t>
            </a:r>
            <a:br>
              <a:rPr lang="he-IL" sz="4800" b="1" u="sng" dirty="0"/>
            </a:br>
            <a:r>
              <a:rPr lang="he-IL" sz="4800" b="1" u="sng" dirty="0"/>
              <a:t>לכלב בעל מצוקה נשימתית</a:t>
            </a:r>
            <a:r>
              <a:rPr lang="en-US" sz="4800" b="1" dirty="0"/>
              <a:t/>
            </a:r>
            <a:br>
              <a:rPr lang="en-US" sz="4800" b="1" dirty="0"/>
            </a:br>
            <a:endParaRPr lang="he-IL" sz="4800" b="1" dirty="0"/>
          </a:p>
        </p:txBody>
      </p:sp>
      <p:sp>
        <p:nvSpPr>
          <p:cNvPr id="5" name="מציין מיקום טקסט 4"/>
          <p:cNvSpPr>
            <a:spLocks noGrp="1"/>
          </p:cNvSpPr>
          <p:nvPr>
            <p:ph type="body" idx="1"/>
          </p:nvPr>
        </p:nvSpPr>
        <p:spPr/>
        <p:txBody>
          <a:bodyPr>
            <a:normAutofit/>
          </a:bodyPr>
          <a:lstStyle/>
          <a:p>
            <a:r>
              <a:rPr lang="he-IL" sz="2800" u="sng" dirty="0"/>
              <a:t>כלב במצוקה נשימתית</a:t>
            </a:r>
          </a:p>
        </p:txBody>
      </p:sp>
      <p:sp>
        <p:nvSpPr>
          <p:cNvPr id="6" name="מציין מיקום תוכן 5"/>
          <p:cNvSpPr>
            <a:spLocks noGrp="1"/>
          </p:cNvSpPr>
          <p:nvPr>
            <p:ph sz="half" idx="2"/>
          </p:nvPr>
        </p:nvSpPr>
        <p:spPr/>
        <p:txBody>
          <a:bodyPr>
            <a:normAutofit fontScale="92500" lnSpcReduction="20000"/>
          </a:bodyPr>
          <a:lstStyle/>
          <a:p>
            <a:r>
              <a:rPr lang="he-IL" dirty="0">
                <a:solidFill>
                  <a:srgbClr val="FF0000"/>
                </a:solidFill>
              </a:rPr>
              <a:t>ערנות נמוכה</a:t>
            </a:r>
          </a:p>
          <a:p>
            <a:r>
              <a:rPr lang="he-IL" dirty="0">
                <a:solidFill>
                  <a:srgbClr val="FF0000"/>
                </a:solidFill>
              </a:rPr>
              <a:t>ראש וצוואר מתוחים כדי לפתוח את דרכי האוויר</a:t>
            </a:r>
          </a:p>
          <a:p>
            <a:r>
              <a:rPr lang="he-IL" dirty="0">
                <a:solidFill>
                  <a:srgbClr val="FF0000"/>
                </a:solidFill>
              </a:rPr>
              <a:t>רגליים קדמיות פתוחות באזור המרפקים להרחבת בית החזה</a:t>
            </a:r>
          </a:p>
          <a:p>
            <a:r>
              <a:rPr lang="he-IL" dirty="0">
                <a:solidFill>
                  <a:srgbClr val="FF0000"/>
                </a:solidFill>
              </a:rPr>
              <a:t>בשאיפה הצלעות האחוריות נמשכות פנימה והבטן החוצה עם התכווצויות הסרעפת</a:t>
            </a:r>
          </a:p>
          <a:p>
            <a:r>
              <a:rPr lang="he-IL" dirty="0">
                <a:solidFill>
                  <a:srgbClr val="FF0000"/>
                </a:solidFill>
              </a:rPr>
              <a:t>בנשיפה הצלעות האחוריות נדחפות החוצה והבטן מתכווצת כדי לסייע בהקטנת החזה</a:t>
            </a:r>
          </a:p>
        </p:txBody>
      </p:sp>
      <p:sp>
        <p:nvSpPr>
          <p:cNvPr id="7" name="מציין מיקום טקסט 6"/>
          <p:cNvSpPr>
            <a:spLocks noGrp="1"/>
          </p:cNvSpPr>
          <p:nvPr>
            <p:ph type="body" sz="quarter" idx="3"/>
          </p:nvPr>
        </p:nvSpPr>
        <p:spPr/>
        <p:txBody>
          <a:bodyPr>
            <a:normAutofit/>
          </a:bodyPr>
          <a:lstStyle/>
          <a:p>
            <a:r>
              <a:rPr lang="he-IL" sz="2800" u="sng" dirty="0"/>
              <a:t>כלב עם נשימה תקינה</a:t>
            </a:r>
          </a:p>
        </p:txBody>
      </p:sp>
      <p:sp>
        <p:nvSpPr>
          <p:cNvPr id="8" name="מציין מיקום תוכן 7"/>
          <p:cNvSpPr>
            <a:spLocks noGrp="1"/>
          </p:cNvSpPr>
          <p:nvPr>
            <p:ph sz="quarter" idx="4"/>
          </p:nvPr>
        </p:nvSpPr>
        <p:spPr/>
        <p:txBody>
          <a:bodyPr/>
          <a:lstStyle/>
          <a:p>
            <a:r>
              <a:rPr lang="he-IL" dirty="0">
                <a:solidFill>
                  <a:srgbClr val="0070C0"/>
                </a:solidFill>
              </a:rPr>
              <a:t>ערני</a:t>
            </a:r>
          </a:p>
          <a:p>
            <a:r>
              <a:rPr lang="he-IL" dirty="0">
                <a:solidFill>
                  <a:srgbClr val="0070C0"/>
                </a:solidFill>
              </a:rPr>
              <a:t>ראש וצוואר בתנוחה נורמאלית</a:t>
            </a:r>
          </a:p>
          <a:p>
            <a:r>
              <a:rPr lang="he-IL" dirty="0">
                <a:solidFill>
                  <a:srgbClr val="0070C0"/>
                </a:solidFill>
              </a:rPr>
              <a:t>עמידה נורמאלית</a:t>
            </a:r>
          </a:p>
          <a:p>
            <a:r>
              <a:rPr lang="he-IL" dirty="0">
                <a:solidFill>
                  <a:srgbClr val="0070C0"/>
                </a:solidFill>
              </a:rPr>
              <a:t>בטן ובית חזה נעים בקלות במהלך השאיפה</a:t>
            </a:r>
          </a:p>
          <a:p>
            <a:r>
              <a:rPr lang="he-IL" dirty="0">
                <a:solidFill>
                  <a:srgbClr val="0070C0"/>
                </a:solidFill>
              </a:rPr>
              <a:t>הנשיפה פאסיבית (נורמאלית)</a:t>
            </a:r>
          </a:p>
        </p:txBody>
      </p:sp>
    </p:spTree>
    <p:extLst>
      <p:ext uri="{BB962C8B-B14F-4D97-AF65-F5344CB8AC3E}">
        <p14:creationId xmlns:p14="http://schemas.microsoft.com/office/powerpoint/2010/main" val="1857353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600" b="1" u="sng" dirty="0"/>
              <a:t>מערכת הנשימה וויסות חום </a:t>
            </a:r>
            <a:br>
              <a:rPr lang="he-IL" sz="6600" b="1" u="sng" dirty="0"/>
            </a:br>
            <a:r>
              <a:rPr lang="he-IL" sz="6600" b="1" u="sng" dirty="0"/>
              <a:t>בבעלי חיים משקיים</a:t>
            </a:r>
            <a:endParaRPr lang="he-IL" sz="6600" dirty="0"/>
          </a:p>
        </p:txBody>
      </p:sp>
      <p:sp>
        <p:nvSpPr>
          <p:cNvPr id="3" name="מציין מיקום תוכן 2"/>
          <p:cNvSpPr>
            <a:spLocks noGrp="1"/>
          </p:cNvSpPr>
          <p:nvPr>
            <p:ph idx="1"/>
          </p:nvPr>
        </p:nvSpPr>
        <p:spPr/>
        <p:txBody>
          <a:bodyPr/>
          <a:lstStyle/>
          <a:p>
            <a:r>
              <a:rPr lang="he-IL" b="1" u="sng" dirty="0"/>
              <a:t>עופות</a:t>
            </a:r>
          </a:p>
          <a:p>
            <a:r>
              <a:rPr lang="he-IL" dirty="0"/>
              <a:t>הומיאותרמיים</a:t>
            </a:r>
          </a:p>
          <a:p>
            <a:r>
              <a:rPr lang="he-IL" dirty="0"/>
              <a:t>תעופה יקרה אנרגטית, לכן חילוף חומרים גבוה- ייצור חום מוגבר וטמפ' גוף גבוהה.</a:t>
            </a:r>
          </a:p>
          <a:p>
            <a:r>
              <a:rPr lang="he-IL" dirty="0"/>
              <a:t>לעופות יש ריאות קטנות </a:t>
            </a:r>
            <a:r>
              <a:rPr lang="he-IL" b="1" dirty="0"/>
              <a:t>וכיסי אויר</a:t>
            </a:r>
            <a:r>
              <a:rPr lang="he-IL" dirty="0"/>
              <a:t> המפוזרים בגוף שמסייעים להחדיר יותר חמצן לגופם גם בזמן שאיפה וגם בזמן נשיפה.</a:t>
            </a:r>
            <a:endParaRPr lang="en-US" dirty="0"/>
          </a:p>
          <a:p>
            <a:r>
              <a:rPr lang="he-IL" b="1" dirty="0"/>
              <a:t>מערכת נשימה חד כיוונית</a:t>
            </a:r>
          </a:p>
          <a:p>
            <a:r>
              <a:rPr lang="he-IL" dirty="0"/>
              <a:t>לעופות אין בלוטות זיעה ולכן שחרור חום נעשה ע"י </a:t>
            </a:r>
            <a:r>
              <a:rPr lang="he-IL" b="1" dirty="0"/>
              <a:t>הלחתה</a:t>
            </a:r>
            <a:r>
              <a:rPr lang="he-IL" dirty="0"/>
              <a:t> ובאמצעות הרעדה של החלק העליון של הגרון וקרקעית הפה.</a:t>
            </a:r>
          </a:p>
          <a:p>
            <a:endParaRPr lang="he-IL" dirty="0"/>
          </a:p>
        </p:txBody>
      </p:sp>
      <p:pic>
        <p:nvPicPr>
          <p:cNvPr id="8194" name="Picture 2" descr="Image result for respiratory system bi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8124" y="0"/>
            <a:ext cx="1713875" cy="1424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043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6" fill="hold" nodeType="clickEffect">
                                  <p:stCondLst>
                                    <p:cond delay="1100"/>
                                  </p:stCondLst>
                                  <p:childTnLst>
                                    <p:set>
                                      <p:cBhvr>
                                        <p:cTn id="26" dur="1" fill="hold">
                                          <p:stCondLst>
                                            <p:cond delay="0"/>
                                          </p:stCondLst>
                                        </p:cTn>
                                        <p:tgtEl>
                                          <p:spTgt spid="8194"/>
                                        </p:tgtEl>
                                        <p:attrNameLst>
                                          <p:attrName>style.visibility</p:attrName>
                                        </p:attrNameLst>
                                      </p:cBhvr>
                                      <p:to>
                                        <p:strVal val="visible"/>
                                      </p:to>
                                    </p:set>
                                    <p:anim calcmode="lin" valueType="num">
                                      <p:cBhvr additive="base">
                                        <p:cTn id="27" dur="2000" fill="hold"/>
                                        <p:tgtEl>
                                          <p:spTgt spid="8194"/>
                                        </p:tgtEl>
                                        <p:attrNameLst>
                                          <p:attrName>ppt_x</p:attrName>
                                        </p:attrNameLst>
                                      </p:cBhvr>
                                      <p:tavLst>
                                        <p:tav tm="0">
                                          <p:val>
                                            <p:strVal val="1+#ppt_w/2"/>
                                          </p:val>
                                        </p:tav>
                                        <p:tav tm="100000">
                                          <p:val>
                                            <p:strVal val="#ppt_x"/>
                                          </p:val>
                                        </p:tav>
                                      </p:tavLst>
                                    </p:anim>
                                    <p:anim calcmode="lin" valueType="num">
                                      <p:cBhvr additive="base">
                                        <p:cTn id="28" dur="2000" fill="hold"/>
                                        <p:tgtEl>
                                          <p:spTgt spid="8194"/>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8194"/>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u="sng" dirty="0"/>
              <a:t>מערכת הנשימה וויסות חום </a:t>
            </a:r>
            <a:br>
              <a:rPr lang="he-IL" sz="6000" b="1" u="sng" dirty="0"/>
            </a:br>
            <a:r>
              <a:rPr lang="he-IL" sz="6000" b="1" u="sng" dirty="0"/>
              <a:t>בבעלי חיים משקיים</a:t>
            </a:r>
            <a:endParaRPr lang="he-IL" sz="6000" dirty="0"/>
          </a:p>
        </p:txBody>
      </p:sp>
      <p:sp>
        <p:nvSpPr>
          <p:cNvPr id="3" name="מציין מיקום תוכן 2"/>
          <p:cNvSpPr>
            <a:spLocks noGrp="1"/>
          </p:cNvSpPr>
          <p:nvPr>
            <p:ph idx="1"/>
          </p:nvPr>
        </p:nvSpPr>
        <p:spPr/>
        <p:txBody>
          <a:bodyPr>
            <a:normAutofit fontScale="92500" lnSpcReduction="10000"/>
          </a:bodyPr>
          <a:lstStyle/>
          <a:p>
            <a:r>
              <a:rPr lang="he-IL" b="1" u="sng" dirty="0"/>
              <a:t>דבורים</a:t>
            </a:r>
          </a:p>
          <a:p>
            <a:r>
              <a:rPr lang="he-IL" dirty="0" err="1"/>
              <a:t>פויקלותרמיים</a:t>
            </a:r>
            <a:endParaRPr lang="he-IL" dirty="0"/>
          </a:p>
          <a:p>
            <a:r>
              <a:rPr lang="he-IL" dirty="0"/>
              <a:t>בנויה ממערכת מסועפת של צינורות:</a:t>
            </a:r>
            <a:endParaRPr lang="en-US" dirty="0"/>
          </a:p>
          <a:p>
            <a:r>
              <a:rPr lang="he-IL" b="1" dirty="0"/>
              <a:t>פיוניות</a:t>
            </a:r>
            <a:r>
              <a:rPr lang="he-IL" dirty="0"/>
              <a:t> – פתחי הנשימה בחזה ובבטן מובילות אוויר </a:t>
            </a:r>
            <a:r>
              <a:rPr lang="he-IL" dirty="0" err="1"/>
              <a:t>לטריכאות</a:t>
            </a:r>
            <a:r>
              <a:rPr lang="he-IL" dirty="0"/>
              <a:t>.</a:t>
            </a:r>
            <a:endParaRPr lang="en-US" dirty="0"/>
          </a:p>
          <a:p>
            <a:r>
              <a:rPr lang="he-IL" b="1" dirty="0" err="1"/>
              <a:t>טריכאות</a:t>
            </a:r>
            <a:r>
              <a:rPr lang="he-IL" dirty="0"/>
              <a:t> – צינורות אשר מעבירים את האוויר אל שקי אוויר. מסתעפות לצינורות דקים שמגיעים לכל תא בגוף.     </a:t>
            </a:r>
            <a:endParaRPr lang="en-US" dirty="0"/>
          </a:p>
          <a:p>
            <a:r>
              <a:rPr lang="he-IL" dirty="0"/>
              <a:t> חמצן מהאוויר עובר באמצעות דיפוזיה אל התאים </a:t>
            </a:r>
          </a:p>
          <a:p>
            <a:r>
              <a:rPr lang="he-IL" b="1" dirty="0"/>
              <a:t>בקור</a:t>
            </a:r>
            <a:r>
              <a:rPr lang="he-IL" dirty="0"/>
              <a:t> – הפעלת  שרירי החזה בקצב גבוה מבלי להניע את הכנפיים והרגליים.  פעילות מינימלית בחורף.</a:t>
            </a:r>
            <a:endParaRPr lang="en-US" dirty="0"/>
          </a:p>
          <a:p>
            <a:r>
              <a:rPr lang="he-IL" b="1" dirty="0"/>
              <a:t>בחום</a:t>
            </a:r>
            <a:r>
              <a:rPr lang="he-IL" dirty="0"/>
              <a:t> – קירור הכוורת על ידי יצירת משאבי רוח ואידוי מים ע"י רקיקה .</a:t>
            </a:r>
            <a:endParaRPr lang="en-US" dirty="0"/>
          </a:p>
          <a:p>
            <a:endParaRPr lang="he-IL" dirty="0"/>
          </a:p>
        </p:txBody>
      </p:sp>
      <p:pic>
        <p:nvPicPr>
          <p:cNvPr id="7170" name="Picture 2" descr="Image result for respiratory system be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5501390"/>
            <a:ext cx="2622780" cy="1356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0905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42" presetClass="entr" presetSubtype="0" fill="hold" nodeType="withEffect">
                                  <p:stCondLst>
                                    <p:cond delay="0"/>
                                  </p:stCondLst>
                                  <p:childTnLst>
                                    <p:set>
                                      <p:cBhvr>
                                        <p:cTn id="16" dur="1" fill="hold">
                                          <p:stCondLst>
                                            <p:cond delay="0"/>
                                          </p:stCondLst>
                                        </p:cTn>
                                        <p:tgtEl>
                                          <p:spTgt spid="7170"/>
                                        </p:tgtEl>
                                        <p:attrNameLst>
                                          <p:attrName>style.visibility</p:attrName>
                                        </p:attrNameLst>
                                      </p:cBhvr>
                                      <p:to>
                                        <p:strVal val="visible"/>
                                      </p:to>
                                    </p:set>
                                    <p:animEffect transition="in" filter="fade">
                                      <p:cBhvr>
                                        <p:cTn id="17" dur="1000"/>
                                        <p:tgtEl>
                                          <p:spTgt spid="7170"/>
                                        </p:tgtEl>
                                      </p:cBhvr>
                                    </p:animEffect>
                                    <p:anim calcmode="lin" valueType="num">
                                      <p:cBhvr>
                                        <p:cTn id="18" dur="1000" fill="hold"/>
                                        <p:tgtEl>
                                          <p:spTgt spid="7170"/>
                                        </p:tgtEl>
                                        <p:attrNameLst>
                                          <p:attrName>ppt_x</p:attrName>
                                        </p:attrNameLst>
                                      </p:cBhvr>
                                      <p:tavLst>
                                        <p:tav tm="0">
                                          <p:val>
                                            <p:strVal val="#ppt_x"/>
                                          </p:val>
                                        </p:tav>
                                        <p:tav tm="100000">
                                          <p:val>
                                            <p:strVal val="#ppt_x"/>
                                          </p:val>
                                        </p:tav>
                                      </p:tavLst>
                                    </p:anim>
                                    <p:anim calcmode="lin" valueType="num">
                                      <p:cBhvr>
                                        <p:cTn id="19" dur="1000" fill="hold"/>
                                        <p:tgtEl>
                                          <p:spTgt spid="7170"/>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7170"/>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u="sng" dirty="0"/>
              <a:t>מערכת הנשימה וויסות חום </a:t>
            </a:r>
            <a:br>
              <a:rPr lang="he-IL" sz="6000" b="1" u="sng" dirty="0"/>
            </a:br>
            <a:r>
              <a:rPr lang="he-IL" sz="6000" b="1" u="sng" dirty="0"/>
              <a:t>בבעלי חיים משקיים</a:t>
            </a:r>
            <a:endParaRPr lang="he-IL" sz="6000" dirty="0"/>
          </a:p>
        </p:txBody>
      </p:sp>
      <p:sp>
        <p:nvSpPr>
          <p:cNvPr id="3" name="מציין מיקום תוכן 2"/>
          <p:cNvSpPr>
            <a:spLocks noGrp="1"/>
          </p:cNvSpPr>
          <p:nvPr>
            <p:ph idx="1"/>
          </p:nvPr>
        </p:nvSpPr>
        <p:spPr>
          <a:xfrm>
            <a:off x="3571103" y="1757620"/>
            <a:ext cx="8252254" cy="4351338"/>
          </a:xfrm>
        </p:spPr>
        <p:txBody>
          <a:bodyPr>
            <a:normAutofit fontScale="77500" lnSpcReduction="20000"/>
          </a:bodyPr>
          <a:lstStyle/>
          <a:p>
            <a:r>
              <a:rPr lang="he-IL" b="1" u="sng" dirty="0"/>
              <a:t>בקר, צאן, סוסים, כלבים</a:t>
            </a:r>
          </a:p>
          <a:p>
            <a:r>
              <a:rPr lang="he-IL" dirty="0"/>
              <a:t>הומיאותרמיים</a:t>
            </a:r>
          </a:p>
          <a:p>
            <a:r>
              <a:rPr lang="he-IL" altLang="he-IL" dirty="0">
                <a:solidFill>
                  <a:srgbClr val="000000"/>
                </a:solidFill>
                <a:latin typeface="Arial" panose="020B0604020202020204" pitchFamily="34" charset="0"/>
                <a:ea typeface="Times New Roman" panose="02020603050405020304" pitchFamily="18" charset="0"/>
              </a:rPr>
              <a:t>פה ואף מסנן וממזג   </a:t>
            </a:r>
            <a:r>
              <a:rPr lang="he-IL" altLang="he-IL" dirty="0">
                <a:solidFill>
                  <a:srgbClr val="000000"/>
                </a:solidFill>
                <a:latin typeface="Arial" panose="020B0604020202020204" pitchFamily="34" charset="0"/>
                <a:ea typeface="Times New Roman" panose="02020603050405020304" pitchFamily="18" charset="0"/>
                <a:sym typeface="Wingdings" panose="05000000000000000000" pitchFamily="2" charset="2"/>
              </a:rPr>
              <a:t></a:t>
            </a:r>
            <a:r>
              <a:rPr lang="he-IL" altLang="he-IL" dirty="0">
                <a:solidFill>
                  <a:srgbClr val="000000"/>
                </a:solidFill>
                <a:latin typeface="Arial" panose="020B0604020202020204" pitchFamily="34" charset="0"/>
                <a:ea typeface="Times New Roman" panose="02020603050405020304" pitchFamily="18" charset="0"/>
              </a:rPr>
              <a:t>     קנה נשימה  </a:t>
            </a:r>
            <a:r>
              <a:rPr lang="he-IL" altLang="he-IL" dirty="0">
                <a:solidFill>
                  <a:srgbClr val="000000"/>
                </a:solidFill>
                <a:latin typeface="Arial" panose="020B0604020202020204" pitchFamily="34" charset="0"/>
                <a:ea typeface="Times New Roman" panose="02020603050405020304" pitchFamily="18" charset="0"/>
                <a:sym typeface="Wingdings" panose="05000000000000000000" pitchFamily="2" charset="2"/>
              </a:rPr>
              <a:t></a:t>
            </a:r>
            <a:r>
              <a:rPr lang="he-IL" altLang="he-IL" sz="2400" dirty="0">
                <a:sym typeface="Wingdings" panose="05000000000000000000" pitchFamily="2" charset="2"/>
              </a:rPr>
              <a:t>  </a:t>
            </a:r>
            <a:r>
              <a:rPr lang="he-IL" altLang="he-IL" dirty="0" err="1">
                <a:latin typeface="Arial" panose="020B0604020202020204" pitchFamily="34" charset="0"/>
                <a:ea typeface="Times New Roman" panose="02020603050405020304" pitchFamily="18" charset="0"/>
              </a:rPr>
              <a:t>סימפונות</a:t>
            </a:r>
            <a:r>
              <a:rPr lang="he-IL" altLang="he-IL" dirty="0">
                <a:latin typeface="Arial" panose="020B0604020202020204" pitchFamily="34" charset="0"/>
                <a:ea typeface="Times New Roman" panose="02020603050405020304" pitchFamily="18" charset="0"/>
              </a:rPr>
              <a:t>     </a:t>
            </a:r>
            <a:r>
              <a:rPr lang="he-IL" altLang="he-IL" dirty="0">
                <a:latin typeface="Arial" panose="020B0604020202020204" pitchFamily="34" charset="0"/>
                <a:ea typeface="Times New Roman" panose="02020603050405020304" pitchFamily="18" charset="0"/>
                <a:sym typeface="Wingdings" panose="05000000000000000000" pitchFamily="2" charset="2"/>
              </a:rPr>
              <a:t></a:t>
            </a:r>
            <a:r>
              <a:rPr lang="he-IL" altLang="he-IL" dirty="0">
                <a:latin typeface="Arial" panose="020B0604020202020204" pitchFamily="34" charset="0"/>
                <a:ea typeface="Times New Roman" panose="02020603050405020304" pitchFamily="18" charset="0"/>
              </a:rPr>
              <a:t>   ריאות, בהן </a:t>
            </a:r>
            <a:r>
              <a:rPr lang="he-IL" altLang="he-IL" dirty="0" err="1">
                <a:latin typeface="Arial" panose="020B0604020202020204" pitchFamily="34" charset="0"/>
                <a:ea typeface="Times New Roman" panose="02020603050405020304" pitchFamily="18" charset="0"/>
              </a:rPr>
              <a:t>סימפונות</a:t>
            </a:r>
            <a:r>
              <a:rPr lang="he-IL" altLang="he-IL" dirty="0">
                <a:latin typeface="Arial" panose="020B0604020202020204" pitchFamily="34" charset="0"/>
                <a:ea typeface="Times New Roman" panose="02020603050405020304" pitchFamily="18" charset="0"/>
              </a:rPr>
              <a:t> מתפצלות עד לנאדיות.</a:t>
            </a:r>
            <a:endParaRPr kumimoji="0" lang="en-US" altLang="he-IL" sz="2400" b="0" i="0" u="none" strike="noStrike" cap="none" normalizeH="0" baseline="0" dirty="0">
              <a:ln>
                <a:noFill/>
              </a:ln>
              <a:solidFill>
                <a:schemeClr val="tx1"/>
              </a:solidFill>
              <a:effectLst/>
            </a:endParaRPr>
          </a:p>
          <a:p>
            <a:r>
              <a:rPr lang="he-IL" altLang="he-IL" dirty="0">
                <a:latin typeface="Arial" panose="020B0604020202020204" pitchFamily="34" charset="0"/>
                <a:ea typeface="Times New Roman" panose="02020603050405020304" pitchFamily="18" charset="0"/>
              </a:rPr>
              <a:t>בנאדיות מתרחש מעבר הגזים (בדיפוזיה).</a:t>
            </a:r>
            <a:endParaRPr lang="he-IL" altLang="he-IL" sz="6000" dirty="0">
              <a:latin typeface="Arial" panose="020B0604020202020204" pitchFamily="34" charset="0"/>
            </a:endParaRPr>
          </a:p>
          <a:p>
            <a:endParaRPr lang="he-IL" dirty="0"/>
          </a:p>
          <a:p>
            <a:r>
              <a:rPr lang="he-IL" dirty="0"/>
              <a:t>מכניזם:</a:t>
            </a:r>
            <a:endParaRPr lang="en-US" dirty="0"/>
          </a:p>
          <a:p>
            <a:r>
              <a:rPr lang="he-IL" dirty="0"/>
              <a:t>שאיפה- סרעפת מתכווצת, שרירים בין </a:t>
            </a:r>
            <a:r>
              <a:rPr lang="he-IL" dirty="0" err="1"/>
              <a:t>צלעיים</a:t>
            </a:r>
            <a:r>
              <a:rPr lang="he-IL" dirty="0"/>
              <a:t> מתכווצים, חלל בית החזה גדל.</a:t>
            </a:r>
            <a:endParaRPr lang="en-US" dirty="0"/>
          </a:p>
          <a:p>
            <a:r>
              <a:rPr lang="he-IL" dirty="0"/>
              <a:t>נשיפה- סרעפת רפויה, שרירים בין </a:t>
            </a:r>
            <a:r>
              <a:rPr lang="he-IL" dirty="0" err="1"/>
              <a:t>צלעיים</a:t>
            </a:r>
            <a:r>
              <a:rPr lang="he-IL" dirty="0"/>
              <a:t> רפויים, חלל בית החזה קטן</a:t>
            </a:r>
          </a:p>
          <a:p>
            <a:r>
              <a:rPr lang="he-IL" dirty="0"/>
              <a:t>סוסים ובני אדם באמצעות הזעה.</a:t>
            </a:r>
            <a:endParaRPr lang="en-US" dirty="0"/>
          </a:p>
          <a:p>
            <a:r>
              <a:rPr lang="he-IL" dirty="0"/>
              <a:t>כלבים, עופות, בקר וצאן באמצעות הלחתה.</a:t>
            </a:r>
            <a:endParaRPr lang="en-US" dirty="0"/>
          </a:p>
          <a:p>
            <a:endParaRPr lang="he-IL" dirty="0"/>
          </a:p>
        </p:txBody>
      </p:sp>
      <p:pic>
        <p:nvPicPr>
          <p:cNvPr id="6151" name="Picture 7" descr="Image result for ‫מערכת הנשימה‬‎"/>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03" y="3447535"/>
            <a:ext cx="3777414" cy="3410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7373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838200" y="1825625"/>
            <a:ext cx="10515600" cy="4843532"/>
          </a:xfrm>
        </p:spPr>
        <p:txBody>
          <a:bodyPr>
            <a:normAutofit fontScale="85000" lnSpcReduction="10000"/>
          </a:bodyPr>
          <a:lstStyle/>
          <a:p>
            <a:r>
              <a:rPr lang="he-IL" b="1" dirty="0"/>
              <a:t>.</a:t>
            </a:r>
            <a:r>
              <a:rPr lang="he-IL" b="1" u="sng" dirty="0"/>
              <a:t>הומיאותרמיים</a:t>
            </a:r>
            <a:r>
              <a:rPr lang="he-IL" dirty="0"/>
              <a:t> -</a:t>
            </a:r>
            <a:r>
              <a:rPr lang="he-IL" dirty="0">
                <a:effectLst>
                  <a:outerShdw blurRad="38100" dist="38100" dir="2700000" algn="tl">
                    <a:srgbClr val="000000">
                      <a:alpha val="43137"/>
                    </a:srgbClr>
                  </a:outerShdw>
                </a:effectLst>
              </a:rPr>
              <a:t>בעלי חיים בעלי </a:t>
            </a:r>
            <a:r>
              <a:rPr lang="he-IL" dirty="0" err="1">
                <a:effectLst>
                  <a:outerShdw blurRad="38100" dist="38100" dir="2700000" algn="tl">
                    <a:srgbClr val="000000">
                      <a:alpha val="43137"/>
                    </a:srgbClr>
                  </a:outerShdw>
                </a:effectLst>
              </a:rPr>
              <a:t>טמ"פ</a:t>
            </a:r>
            <a:r>
              <a:rPr lang="he-IL" dirty="0">
                <a:effectLst>
                  <a:outerShdw blurRad="38100" dist="38100" dir="2700000" algn="tl">
                    <a:srgbClr val="000000">
                      <a:alpha val="43137"/>
                    </a:srgbClr>
                  </a:outerShdw>
                </a:effectLst>
              </a:rPr>
              <a:t> גוף קבועה ויכולת לווסת את חום גופם . בקבוצה זו נכללים יונקים ועופות</a:t>
            </a:r>
            <a:r>
              <a:rPr lang="he-IL" dirty="0"/>
              <a:t>. </a:t>
            </a:r>
          </a:p>
          <a:p>
            <a:endParaRPr lang="en-US" dirty="0"/>
          </a:p>
          <a:p>
            <a:r>
              <a:rPr lang="he-IL" dirty="0"/>
              <a:t>מקור החום העיקרי הוא פנימי, חום שמופק בתהליכי חילוף החומרים, נשימה תאית.</a:t>
            </a:r>
            <a:endParaRPr lang="en-US" dirty="0"/>
          </a:p>
          <a:p>
            <a:pPr lvl="0"/>
            <a:r>
              <a:rPr lang="he-IL" dirty="0"/>
              <a:t>מנגנון ויסות החום אינו יעיל </a:t>
            </a:r>
            <a:r>
              <a:rPr lang="he-IL" u="sng" dirty="0"/>
              <a:t>ביונקים צעירים</a:t>
            </a:r>
            <a:r>
              <a:rPr lang="he-IL" dirty="0"/>
              <a:t> שרק נולדו לעומת יונקים בוגרים יותר.</a:t>
            </a:r>
            <a:endParaRPr lang="en-US" dirty="0"/>
          </a:p>
          <a:p>
            <a:pPr lvl="0"/>
            <a:r>
              <a:rPr lang="he-IL" dirty="0"/>
              <a:t>קצב חילוף החומרים משתנה עם </a:t>
            </a:r>
            <a:r>
              <a:rPr lang="he-IL" u="sng" dirty="0"/>
              <a:t>הטמפרטורה</a:t>
            </a:r>
            <a:r>
              <a:rPr lang="he-IL" dirty="0"/>
              <a:t>. ככל שהיא עולה, הקצב מהיר יותר.</a:t>
            </a:r>
            <a:endParaRPr lang="en-US" dirty="0"/>
          </a:p>
          <a:p>
            <a:r>
              <a:rPr lang="en-US" dirty="0"/>
              <a:t> </a:t>
            </a:r>
            <a:r>
              <a:rPr lang="he-IL" dirty="0"/>
              <a:t>ככל שבעל חיים גדול יותר, כך קטן יותר קצב חילוף החומרים לגרם ממשקל גופו. משום כך קצב חילוף החומרים בגורים (תינוקות) גבוה יותר והוא הולך וקטן עד הבגרות.</a:t>
            </a:r>
            <a:endParaRPr lang="en-US" dirty="0"/>
          </a:p>
          <a:p>
            <a:pPr lvl="0"/>
            <a:r>
              <a:rPr lang="he-IL" u="sng" dirty="0"/>
              <a:t>בבעלי חיים יצרניים</a:t>
            </a:r>
            <a:r>
              <a:rPr lang="he-IL" dirty="0"/>
              <a:t> ישנה חשיבות כלכלית לייצור חום וטמפרטורת הגוף. רצוי שבעל החיים ישקיע את רוב אנרגיית המזון שלו בתוצרת. כל גורם שיצריך את הגברת  ייצור חום מטבולי, יקטין את כמות האנרגיה היכולה להיות מושקעת בתוצר, ולפיכך את הניצולת הכלכלית. </a:t>
            </a:r>
            <a:endParaRPr lang="en-US" dirty="0"/>
          </a:p>
          <a:p>
            <a:endParaRPr lang="he-IL" dirty="0"/>
          </a:p>
        </p:txBody>
      </p:sp>
    </p:spTree>
    <p:extLst>
      <p:ext uri="{BB962C8B-B14F-4D97-AF65-F5344CB8AC3E}">
        <p14:creationId xmlns:p14="http://schemas.microsoft.com/office/powerpoint/2010/main" val="2146234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sp>
        <p:nvSpPr>
          <p:cNvPr id="3" name="מציין מיקום תוכן 2"/>
          <p:cNvSpPr>
            <a:spLocks noGrp="1"/>
          </p:cNvSpPr>
          <p:nvPr>
            <p:ph idx="1"/>
          </p:nvPr>
        </p:nvSpPr>
        <p:spPr/>
        <p:txBody>
          <a:bodyPr/>
          <a:lstStyle/>
          <a:p>
            <a:endParaRPr lang="he-IL"/>
          </a:p>
        </p:txBody>
      </p:sp>
      <p:pic>
        <p:nvPicPr>
          <p:cNvPr id="5122" name="Picture 2" descr="Image result for dog respiratory system cool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4202" y="506628"/>
            <a:ext cx="7685902" cy="6148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376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600" b="1" dirty="0"/>
              <a:t>עור</a:t>
            </a:r>
          </a:p>
        </p:txBody>
      </p:sp>
      <p:sp>
        <p:nvSpPr>
          <p:cNvPr id="3" name="מציין מיקום תוכן 2"/>
          <p:cNvSpPr>
            <a:spLocks noGrp="1"/>
          </p:cNvSpPr>
          <p:nvPr>
            <p:ph idx="1"/>
          </p:nvPr>
        </p:nvSpPr>
        <p:spPr/>
        <p:txBody>
          <a:bodyPr/>
          <a:lstStyle/>
          <a:p>
            <a:endParaRPr lang="he-IL" dirty="0"/>
          </a:p>
        </p:txBody>
      </p:sp>
      <p:pic>
        <p:nvPicPr>
          <p:cNvPr id="25602" name="Picture 2" descr="Image result for ‫עור‬‎"/>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5733" y="1503947"/>
            <a:ext cx="7703673" cy="5354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517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130347"/>
            <a:ext cx="10515600" cy="1325563"/>
          </a:xfrm>
        </p:spPr>
        <p:txBody>
          <a:bodyPr/>
          <a:lstStyle/>
          <a:p>
            <a:pPr algn="ctr"/>
            <a:r>
              <a:rPr lang="he-IL" b="1" u="sng" dirty="0"/>
              <a:t>תפקידי העור</a:t>
            </a:r>
            <a:endParaRPr lang="he-IL" dirty="0"/>
          </a:p>
        </p:txBody>
      </p:sp>
      <p:sp>
        <p:nvSpPr>
          <p:cNvPr id="3" name="מציין מיקום תוכן 2"/>
          <p:cNvSpPr>
            <a:spLocks noGrp="1"/>
          </p:cNvSpPr>
          <p:nvPr>
            <p:ph idx="1"/>
          </p:nvPr>
        </p:nvSpPr>
        <p:spPr>
          <a:xfrm>
            <a:off x="838200" y="1334530"/>
            <a:ext cx="11353800" cy="5436973"/>
          </a:xfrm>
        </p:spPr>
        <p:txBody>
          <a:bodyPr>
            <a:normAutofit fontScale="92500" lnSpcReduction="20000"/>
          </a:bodyPr>
          <a:lstStyle/>
          <a:p>
            <a:pPr marL="514350" lvl="0" indent="-514350">
              <a:buFont typeface="+mj-lt"/>
              <a:buAutoNum type="arabicPeriod"/>
            </a:pPr>
            <a:r>
              <a:rPr lang="he-IL" sz="3000" b="1" u="sng" dirty="0">
                <a:solidFill>
                  <a:srgbClr val="FF0000"/>
                </a:solidFill>
              </a:rPr>
              <a:t>וויסות טמפ' הגוף- </a:t>
            </a:r>
            <a:r>
              <a:rPr lang="he-IL" b="1" dirty="0"/>
              <a:t>בלוטות ה</a:t>
            </a:r>
            <a:r>
              <a:rPr lang="he-IL" b="1" dirty="0">
                <a:hlinkClick r:id="rId2" tooltip="זיעה"/>
              </a:rPr>
              <a:t>זיעה</a:t>
            </a:r>
            <a:r>
              <a:rPr lang="en-US" b="1" dirty="0"/>
              <a:t> </a:t>
            </a:r>
            <a:r>
              <a:rPr lang="he-IL" b="1" dirty="0"/>
              <a:t>פולטות </a:t>
            </a:r>
            <a:r>
              <a:rPr lang="he-IL" b="1" dirty="0" err="1"/>
              <a:t>חום,התרחבות</a:t>
            </a:r>
            <a:r>
              <a:rPr lang="he-IL" b="1" dirty="0"/>
              <a:t> נימי הדם גורמת לאיבוד החום, ה</a:t>
            </a:r>
            <a:r>
              <a:rPr lang="he-IL" b="1" dirty="0">
                <a:hlinkClick r:id="rId3" tooltip="שומן"/>
              </a:rPr>
              <a:t>שומן</a:t>
            </a:r>
            <a:r>
              <a:rPr lang="he-IL" b="1" dirty="0"/>
              <a:t> וכלי הדם הנמצאים בשכבות התחתונות של העור משמשים </a:t>
            </a:r>
            <a:r>
              <a:rPr lang="he-IL" b="1" dirty="0" err="1"/>
              <a:t>כמבודדי</a:t>
            </a:r>
            <a:r>
              <a:rPr lang="he-IL" b="1" dirty="0"/>
              <a:t> חום, ושערות לוכדות בתוכן </a:t>
            </a:r>
            <a:r>
              <a:rPr lang="he-IL" b="1" dirty="0">
                <a:hlinkClick r:id="rId4" tooltip="אוויר"/>
              </a:rPr>
              <a:t>אוויר</a:t>
            </a:r>
            <a:r>
              <a:rPr lang="he-IL" b="1" dirty="0"/>
              <a:t> וגורמות להעלאת טמפרטורת העור והגוף. </a:t>
            </a:r>
            <a:endParaRPr lang="en-US" b="1" dirty="0"/>
          </a:p>
          <a:p>
            <a:pPr marL="0" indent="0">
              <a:buNone/>
            </a:pPr>
            <a:r>
              <a:rPr lang="he-IL" b="1" dirty="0"/>
              <a:t>	עורם של בעלי חיים רבים מכוסה ב</a:t>
            </a:r>
            <a:r>
              <a:rPr lang="he-IL" b="1" dirty="0">
                <a:hlinkClick r:id="rId5" tooltip="פרווה"/>
              </a:rPr>
              <a:t>פרווה</a:t>
            </a:r>
            <a:r>
              <a:rPr lang="he-IL" b="1" dirty="0"/>
              <a:t> או ב</a:t>
            </a:r>
            <a:r>
              <a:rPr lang="he-IL" b="1" dirty="0">
                <a:hlinkClick r:id="rId6" tooltip="נוצה"/>
              </a:rPr>
              <a:t>נוצות</a:t>
            </a:r>
            <a:r>
              <a:rPr lang="he-IL" b="1" dirty="0"/>
              <a:t>, אשר שומרות על	טמפרטורת הגוף ביעילות רבה מאוד. </a:t>
            </a:r>
            <a:endParaRPr lang="en-US" b="1" dirty="0"/>
          </a:p>
          <a:p>
            <a:pPr marL="514350" lvl="0" indent="-514350">
              <a:buFont typeface="+mj-lt"/>
              <a:buAutoNum type="arabicPeriod" startAt="2"/>
            </a:pPr>
            <a:r>
              <a:rPr lang="he-IL" b="1" u="sng" dirty="0">
                <a:solidFill>
                  <a:srgbClr val="FF0000"/>
                </a:solidFill>
              </a:rPr>
              <a:t>מניעת התייבשות </a:t>
            </a:r>
            <a:r>
              <a:rPr lang="he-IL" b="1" dirty="0"/>
              <a:t>של רקמות הגוף באמצעות בידוד הנוזל החוץ-תאי. </a:t>
            </a:r>
            <a:endParaRPr lang="en-US" b="1" dirty="0"/>
          </a:p>
          <a:p>
            <a:pPr marL="514350" lvl="0" indent="-514350">
              <a:buFont typeface="+mj-lt"/>
              <a:buAutoNum type="arabicPeriod" startAt="2"/>
            </a:pPr>
            <a:r>
              <a:rPr lang="he-IL" b="1" u="sng" dirty="0">
                <a:solidFill>
                  <a:srgbClr val="FF0000"/>
                </a:solidFill>
              </a:rPr>
              <a:t>איבר תחושתי- </a:t>
            </a:r>
            <a:r>
              <a:rPr lang="he-IL" b="1" dirty="0"/>
              <a:t>באמצעות תאי חישה הנמצאים על פני העור, העור מאבחן תחושת </a:t>
            </a:r>
            <a:r>
              <a:rPr lang="he-IL" b="1" dirty="0">
                <a:hlinkClick r:id="rId7" tooltip="חום (פיזיקה)"/>
              </a:rPr>
              <a:t>חום</a:t>
            </a:r>
            <a:r>
              <a:rPr lang="he-IL" b="1" dirty="0"/>
              <a:t>, </a:t>
            </a:r>
            <a:r>
              <a:rPr lang="he-IL" b="1" dirty="0">
                <a:hlinkClick r:id="rId8" tooltip="קור (תחושה)"/>
              </a:rPr>
              <a:t>קור</a:t>
            </a:r>
            <a:r>
              <a:rPr lang="he-IL" b="1" dirty="0"/>
              <a:t>, </a:t>
            </a:r>
            <a:r>
              <a:rPr lang="he-IL" b="1" dirty="0">
                <a:hlinkClick r:id="rId9" tooltip="מגע"/>
              </a:rPr>
              <a:t>מגע</a:t>
            </a:r>
            <a:r>
              <a:rPr lang="he-IL" b="1" dirty="0"/>
              <a:t>, </a:t>
            </a:r>
            <a:r>
              <a:rPr lang="he-IL" b="1" dirty="0">
                <a:hlinkClick r:id="rId10" tooltip="לחץ"/>
              </a:rPr>
              <a:t>לחץ</a:t>
            </a:r>
            <a:r>
              <a:rPr lang="he-IL" b="1" dirty="0"/>
              <a:t> ו</a:t>
            </a:r>
            <a:r>
              <a:rPr lang="he-IL" b="1" dirty="0">
                <a:hlinkClick r:id="rId11" tooltip="כאב"/>
              </a:rPr>
              <a:t>כאב</a:t>
            </a:r>
            <a:r>
              <a:rPr lang="he-IL" b="1" dirty="0"/>
              <a:t>. </a:t>
            </a:r>
            <a:endParaRPr lang="en-US" b="1" dirty="0"/>
          </a:p>
          <a:p>
            <a:pPr marL="514350" lvl="0" indent="-514350">
              <a:buFont typeface="+mj-lt"/>
              <a:buAutoNum type="arabicPeriod" startAt="2"/>
            </a:pPr>
            <a:r>
              <a:rPr lang="he-IL" b="1" u="sng" dirty="0">
                <a:solidFill>
                  <a:srgbClr val="FF0000"/>
                </a:solidFill>
              </a:rPr>
              <a:t>מאגר לחומרי </a:t>
            </a:r>
            <a:r>
              <a:rPr lang="he-IL" b="1" u="sng" dirty="0">
                <a:solidFill>
                  <a:srgbClr val="FF0000"/>
                </a:solidFill>
                <a:hlinkClick r:id="rId12" tooltip="מזון"/>
              </a:rPr>
              <a:t>מזון</a:t>
            </a:r>
            <a:r>
              <a:rPr lang="he-IL" b="1" u="sng" dirty="0">
                <a:solidFill>
                  <a:srgbClr val="FF0000"/>
                </a:solidFill>
              </a:rPr>
              <a:t>- </a:t>
            </a:r>
            <a:r>
              <a:rPr lang="he-IL" b="1" dirty="0"/>
              <a:t>כגון שומן, </a:t>
            </a:r>
            <a:r>
              <a:rPr lang="he-IL" b="1" dirty="0">
                <a:hlinkClick r:id="rId13" tooltip="מים"/>
              </a:rPr>
              <a:t>מים</a:t>
            </a:r>
            <a:r>
              <a:rPr lang="he-IL" b="1" dirty="0"/>
              <a:t>, </a:t>
            </a:r>
            <a:r>
              <a:rPr lang="he-IL" b="1" dirty="0">
                <a:hlinkClick r:id="rId14" tooltip="פחמימה"/>
              </a:rPr>
              <a:t>סוכרים</a:t>
            </a:r>
            <a:r>
              <a:rPr lang="he-IL" b="1" dirty="0"/>
              <a:t> ו</a:t>
            </a:r>
            <a:r>
              <a:rPr lang="he-IL" b="1" dirty="0">
                <a:hlinkClick r:id="rId15" tooltip="מלח (כימיה)"/>
              </a:rPr>
              <a:t>מלחים</a:t>
            </a:r>
            <a:r>
              <a:rPr lang="he-IL" b="1" dirty="0"/>
              <a:t> וכן המקום בו מיוצר ונאגר ויטמין </a:t>
            </a:r>
            <a:r>
              <a:rPr lang="en-US" b="1" dirty="0"/>
              <a:t>D</a:t>
            </a:r>
            <a:r>
              <a:rPr lang="he-IL" b="1" dirty="0"/>
              <a:t>. </a:t>
            </a:r>
            <a:endParaRPr lang="en-US" b="1" dirty="0"/>
          </a:p>
          <a:p>
            <a:pPr marL="514350" lvl="0" indent="-514350">
              <a:buFont typeface="+mj-lt"/>
              <a:buAutoNum type="arabicPeriod" startAt="2"/>
            </a:pPr>
            <a:r>
              <a:rPr lang="he-IL" b="1" u="sng" dirty="0">
                <a:solidFill>
                  <a:srgbClr val="FF0000"/>
                </a:solidFill>
              </a:rPr>
              <a:t>הגנה על הרקמות </a:t>
            </a:r>
            <a:r>
              <a:rPr lang="he-IL" b="1" dirty="0"/>
              <a:t>שמתחתיו מפני פגיעה </a:t>
            </a:r>
            <a:r>
              <a:rPr lang="he-IL" b="1" dirty="0">
                <a:hlinkClick r:id="rId16" tooltip="מכניקה"/>
              </a:rPr>
              <a:t>מכנית</a:t>
            </a:r>
            <a:r>
              <a:rPr lang="he-IL" b="1" dirty="0"/>
              <a:t> או </a:t>
            </a:r>
            <a:r>
              <a:rPr lang="he-IL" b="1" dirty="0">
                <a:hlinkClick r:id="rId17" tooltip="התייבשות"/>
              </a:rPr>
              <a:t>התייבשות</a:t>
            </a:r>
            <a:r>
              <a:rPr lang="he-IL" b="1" dirty="0"/>
              <a:t>. </a:t>
            </a:r>
            <a:endParaRPr lang="en-US" b="1" dirty="0"/>
          </a:p>
          <a:p>
            <a:pPr marL="514350" lvl="0" indent="-514350">
              <a:buFont typeface="+mj-lt"/>
              <a:buAutoNum type="arabicPeriod" startAt="2"/>
            </a:pPr>
            <a:r>
              <a:rPr lang="he-IL" b="1" u="sng" dirty="0">
                <a:solidFill>
                  <a:srgbClr val="FF0000"/>
                </a:solidFill>
              </a:rPr>
              <a:t>במערכת החיסונית- </a:t>
            </a:r>
            <a:r>
              <a:rPr lang="he-IL" b="1" dirty="0"/>
              <a:t>המחסום הראשוני בפני </a:t>
            </a:r>
            <a:r>
              <a:rPr lang="he-IL" b="1" dirty="0">
                <a:hlinkClick r:id="rId18" tooltip="פתוגניות"/>
              </a:rPr>
              <a:t>חיידקים</a:t>
            </a:r>
            <a:r>
              <a:rPr lang="he-IL" b="1" dirty="0"/>
              <a:t>, נגיפים וכימיקלים. האזורים בגוף אשר אינם מכוסים בעור, או שבהם קיימים פתחים אל תוך הגוף (</a:t>
            </a:r>
            <a:r>
              <a:rPr lang="he-IL" b="1" dirty="0">
                <a:hlinkClick r:id="rId19" tooltip="מערכת הנשימה"/>
              </a:rPr>
              <a:t>הנשימה</a:t>
            </a:r>
            <a:r>
              <a:rPr lang="he-IL" b="1" dirty="0"/>
              <a:t>, ה</a:t>
            </a:r>
            <a:r>
              <a:rPr lang="he-IL" b="1" dirty="0">
                <a:hlinkClick r:id="rId20" tooltip="עין"/>
              </a:rPr>
              <a:t>עיניים</a:t>
            </a:r>
            <a:r>
              <a:rPr lang="he-IL" b="1" dirty="0"/>
              <a:t>, </a:t>
            </a:r>
            <a:r>
              <a:rPr lang="he-IL" b="1" dirty="0">
                <a:hlinkClick r:id="rId21" tooltip="מערכת השתן"/>
              </a:rPr>
              <a:t>שתן</a:t>
            </a:r>
            <a:r>
              <a:rPr lang="he-IL" b="1" dirty="0"/>
              <a:t>), מועדים לזיהומים הרבה יותר מאזורים בגוף המוגנים על ידי העור.</a:t>
            </a:r>
            <a:endParaRPr lang="en-US" b="1" dirty="0"/>
          </a:p>
          <a:p>
            <a:pPr marL="514350" indent="-514350">
              <a:buFont typeface="+mj-lt"/>
              <a:buAutoNum type="arabicPeriod" startAt="2"/>
            </a:pPr>
            <a:endParaRPr lang="he-IL" b="1" dirty="0"/>
          </a:p>
        </p:txBody>
      </p:sp>
    </p:spTree>
    <p:extLst>
      <p:ext uri="{BB962C8B-B14F-4D97-AF65-F5344CB8AC3E}">
        <p14:creationId xmlns:p14="http://schemas.microsoft.com/office/powerpoint/2010/main" val="879570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מבנה העור</a:t>
            </a:r>
            <a:endParaRPr lang="he-IL" sz="6000" dirty="0"/>
          </a:p>
        </p:txBody>
      </p:sp>
      <p:sp>
        <p:nvSpPr>
          <p:cNvPr id="3" name="מציין מיקום תוכן 2"/>
          <p:cNvSpPr>
            <a:spLocks noGrp="1"/>
          </p:cNvSpPr>
          <p:nvPr>
            <p:ph idx="1"/>
          </p:nvPr>
        </p:nvSpPr>
        <p:spPr>
          <a:xfrm>
            <a:off x="1989438" y="1690688"/>
            <a:ext cx="9982200" cy="4351338"/>
          </a:xfrm>
        </p:spPr>
        <p:txBody>
          <a:bodyPr/>
          <a:lstStyle/>
          <a:p>
            <a:pPr lvl="0"/>
            <a:r>
              <a:rPr lang="he-IL" b="1" u="sng" dirty="0"/>
              <a:t>האפידרמיס- החלק העליון של העור</a:t>
            </a:r>
            <a:r>
              <a:rPr lang="he-IL" dirty="0"/>
              <a:t>- מורכב </a:t>
            </a:r>
            <a:r>
              <a:rPr lang="he-IL" b="1" dirty="0"/>
              <a:t>משכבה חיצונית</a:t>
            </a:r>
            <a:r>
              <a:rPr lang="he-IL" dirty="0"/>
              <a:t> בעלת תאים שטוחים ומתים חסרי גרעין ועשירים </a:t>
            </a:r>
            <a:r>
              <a:rPr lang="he-IL" dirty="0" err="1"/>
              <a:t>בקרטין</a:t>
            </a:r>
            <a:r>
              <a:rPr lang="he-IL" dirty="0"/>
              <a:t> הנושרת מהגוף בצורת קשקשים או יוצרת את הקרניים, הטלפיים, הפרסות, הציפורניים, הפרוה והנוצות. </a:t>
            </a:r>
            <a:endParaRPr lang="en-US" dirty="0"/>
          </a:p>
          <a:p>
            <a:r>
              <a:rPr lang="he-IL" b="1" dirty="0"/>
              <a:t>שכבת הביניים</a:t>
            </a:r>
            <a:r>
              <a:rPr lang="he-IL" dirty="0"/>
              <a:t> מכילה תאים המפרישים חומר המונע מעבר וחדירת חומרים דרך העור.</a:t>
            </a:r>
            <a:endParaRPr lang="en-US" dirty="0"/>
          </a:p>
          <a:p>
            <a:r>
              <a:rPr lang="he-IL" b="1" dirty="0"/>
              <a:t>בשכבה הפנימית</a:t>
            </a:r>
            <a:r>
              <a:rPr lang="he-IL" dirty="0"/>
              <a:t> תאים שמתחלקים כל הזמן ויוצרים תאים חדשים אשר דוחפים את התאים הישנים כלפי חוץ.</a:t>
            </a:r>
            <a:endParaRPr lang="en-US" dirty="0"/>
          </a:p>
          <a:p>
            <a:endParaRPr lang="he-IL" dirty="0"/>
          </a:p>
        </p:txBody>
      </p:sp>
      <p:pic>
        <p:nvPicPr>
          <p:cNvPr id="10242" name="Picture 2" descr="Image result for ‫אפידרמיס‬‎"/>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263" y="4334262"/>
            <a:ext cx="2066925" cy="2390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7195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מבנה העור</a:t>
            </a:r>
            <a:endParaRPr lang="he-IL" sz="6000" dirty="0"/>
          </a:p>
        </p:txBody>
      </p:sp>
      <p:sp>
        <p:nvSpPr>
          <p:cNvPr id="3" name="מציין מיקום תוכן 2"/>
          <p:cNvSpPr>
            <a:spLocks noGrp="1"/>
          </p:cNvSpPr>
          <p:nvPr>
            <p:ph idx="1"/>
          </p:nvPr>
        </p:nvSpPr>
        <p:spPr>
          <a:xfrm>
            <a:off x="1320113" y="1690688"/>
            <a:ext cx="10515600" cy="4351338"/>
          </a:xfrm>
        </p:spPr>
        <p:txBody>
          <a:bodyPr/>
          <a:lstStyle/>
          <a:p>
            <a:pPr lvl="0"/>
            <a:r>
              <a:rPr lang="he-IL" sz="3600" b="1" u="sng" dirty="0"/>
              <a:t>הדרמיס- השכבה האמצעית של העור- </a:t>
            </a:r>
            <a:r>
              <a:rPr lang="he-IL" sz="3600" dirty="0"/>
              <a:t>שכבה חזקה הבנויה מרקמת חיבור ומכילה כמות מרובה של סיבים.</a:t>
            </a:r>
            <a:endParaRPr lang="en-US" sz="3600" dirty="0"/>
          </a:p>
          <a:p>
            <a:r>
              <a:rPr lang="he-IL" sz="3600" dirty="0"/>
              <a:t>בתוך הדרמיס נמצא החלק העיקרי של בלוטות העור, ועוברים צינורות דם וקצות עצבים המכילים קולטנים הרגישים לתחושות השונות, אשר מספקים את הדם (ההזנה) והעצבים לשכבת האפידרמיס.</a:t>
            </a:r>
            <a:endParaRPr lang="en-US" sz="3600" dirty="0"/>
          </a:p>
          <a:p>
            <a:endParaRPr lang="he-IL" dirty="0"/>
          </a:p>
        </p:txBody>
      </p:sp>
    </p:spTree>
    <p:extLst>
      <p:ext uri="{BB962C8B-B14F-4D97-AF65-F5344CB8AC3E}">
        <p14:creationId xmlns:p14="http://schemas.microsoft.com/office/powerpoint/2010/main" val="1447226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u="sng" dirty="0"/>
              <a:t>מבנה העור</a:t>
            </a:r>
            <a:endParaRPr lang="he-IL" sz="6000" dirty="0"/>
          </a:p>
        </p:txBody>
      </p:sp>
      <p:sp>
        <p:nvSpPr>
          <p:cNvPr id="3" name="מציין מיקום תוכן 2"/>
          <p:cNvSpPr>
            <a:spLocks noGrp="1"/>
          </p:cNvSpPr>
          <p:nvPr>
            <p:ph idx="1"/>
          </p:nvPr>
        </p:nvSpPr>
        <p:spPr/>
        <p:txBody>
          <a:bodyPr>
            <a:normAutofit fontScale="92500"/>
          </a:bodyPr>
          <a:lstStyle/>
          <a:p>
            <a:pPr>
              <a:lnSpc>
                <a:spcPct val="150000"/>
              </a:lnSpc>
            </a:pPr>
            <a:r>
              <a:rPr lang="he-IL" sz="4000" b="1" u="sng" dirty="0" err="1"/>
              <a:t>היפרדרמיס</a:t>
            </a:r>
            <a:r>
              <a:rPr lang="he-IL" sz="4000" b="1" u="sng" dirty="0"/>
              <a:t> – תת עור- </a:t>
            </a:r>
            <a:r>
              <a:rPr lang="he-IL" sz="4000" dirty="0"/>
              <a:t>מכילה רקמת חיבור עשירה בשומן. עובייה של שכבת השומן שונה באזורי הגוף השונים ובין בעל חיים אחד למשנהו והיא משמשת לריפוד והגנה מפני פגיעות מכאניות, להגנה מפני קור וכמלאי מזון.</a:t>
            </a:r>
            <a:endParaRPr lang="en-US" sz="4000" dirty="0"/>
          </a:p>
          <a:p>
            <a:endParaRPr lang="he-IL" dirty="0"/>
          </a:p>
        </p:txBody>
      </p:sp>
    </p:spTree>
    <p:extLst>
      <p:ext uri="{BB962C8B-B14F-4D97-AF65-F5344CB8AC3E}">
        <p14:creationId xmlns:p14="http://schemas.microsoft.com/office/powerpoint/2010/main" val="7363285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sp>
        <p:nvSpPr>
          <p:cNvPr id="3" name="מציין מיקום תוכן 2"/>
          <p:cNvSpPr>
            <a:spLocks noGrp="1"/>
          </p:cNvSpPr>
          <p:nvPr>
            <p:ph idx="1"/>
          </p:nvPr>
        </p:nvSpPr>
        <p:spPr/>
        <p:txBody>
          <a:bodyPr/>
          <a:lstStyle/>
          <a:p>
            <a:endParaRPr lang="he-IL"/>
          </a:p>
        </p:txBody>
      </p:sp>
      <p:pic>
        <p:nvPicPr>
          <p:cNvPr id="9218" name="Picture 2" descr="Image result for ‫שכבות העור‬‎"/>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0" y="857250"/>
            <a:ext cx="9525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196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בלוטות העור</a:t>
            </a:r>
            <a:endParaRPr lang="he-IL" sz="6000" dirty="0"/>
          </a:p>
        </p:txBody>
      </p:sp>
      <p:sp>
        <p:nvSpPr>
          <p:cNvPr id="3" name="מציין מיקום תוכן 2"/>
          <p:cNvSpPr>
            <a:spLocks noGrp="1"/>
          </p:cNvSpPr>
          <p:nvPr>
            <p:ph idx="1"/>
          </p:nvPr>
        </p:nvSpPr>
        <p:spPr>
          <a:xfrm>
            <a:off x="986481" y="2231601"/>
            <a:ext cx="10515600" cy="4351338"/>
          </a:xfrm>
        </p:spPr>
        <p:txBody>
          <a:bodyPr/>
          <a:lstStyle/>
          <a:p>
            <a:r>
              <a:rPr lang="he-IL" b="1" u="sng" dirty="0"/>
              <a:t>בלוטות הזיעה- </a:t>
            </a:r>
            <a:r>
              <a:rPr lang="he-IL" dirty="0" err="1"/>
              <a:t>בדרמיס.צינורות</a:t>
            </a:r>
            <a:r>
              <a:rPr lang="he-IL" dirty="0"/>
              <a:t> מפותלים היוצרים מבנה דמוי פקעת ממנה נמשך צינור ישר הנפתח אל פני העור.</a:t>
            </a:r>
            <a:endParaRPr lang="en-US" dirty="0"/>
          </a:p>
          <a:p>
            <a:r>
              <a:rPr lang="he-IL" dirty="0"/>
              <a:t>נוזל הזיעה מורכב מ-99% מים ומ- 1% חומרים מוצקים- לרוב מכילים מלחים ושתנן (תוצר של פירוק חלבונים בגוף). </a:t>
            </a:r>
            <a:endParaRPr lang="en-US" dirty="0"/>
          </a:p>
          <a:p>
            <a:r>
              <a:rPr lang="he-IL" dirty="0"/>
              <a:t>כמות הזיעה המופרשת תלויה במזג האוויר, והקירור מתבצע כאשר נוזל הזיעה מתאדה מעל פני הגוף.</a:t>
            </a:r>
            <a:endParaRPr lang="en-US" dirty="0"/>
          </a:p>
          <a:p>
            <a:r>
              <a:rPr lang="he-IL" dirty="0"/>
              <a:t>אצל הכלב נמצאות בעיקר </a:t>
            </a:r>
            <a:r>
              <a:rPr lang="he-IL" dirty="0" err="1"/>
              <a:t>באיזור</a:t>
            </a:r>
            <a:r>
              <a:rPr lang="he-IL" dirty="0"/>
              <a:t> כפות הרגליים (</a:t>
            </a:r>
            <a:r>
              <a:rPr lang="he-IL" dirty="0" err="1"/>
              <a:t>הקרור</a:t>
            </a:r>
            <a:r>
              <a:rPr lang="he-IL" dirty="0"/>
              <a:t> מתבצע ברובו על ידי הלחתה).</a:t>
            </a:r>
            <a:endParaRPr lang="en-US" dirty="0"/>
          </a:p>
          <a:p>
            <a:endParaRPr lang="he-IL" dirty="0"/>
          </a:p>
        </p:txBody>
      </p:sp>
      <p:pic>
        <p:nvPicPr>
          <p:cNvPr id="11266" name="Picture 2" descr="Image result for ‫בלוטת זיעה‬‎"/>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97" y="185132"/>
            <a:ext cx="2672793" cy="1866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91165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בלוטות העור</a:t>
            </a:r>
            <a:endParaRPr lang="he-IL" sz="6000" dirty="0"/>
          </a:p>
        </p:txBody>
      </p:sp>
      <p:sp>
        <p:nvSpPr>
          <p:cNvPr id="3" name="מציין מיקום תוכן 2"/>
          <p:cNvSpPr>
            <a:spLocks noGrp="1"/>
          </p:cNvSpPr>
          <p:nvPr>
            <p:ph idx="1"/>
          </p:nvPr>
        </p:nvSpPr>
        <p:spPr/>
        <p:txBody>
          <a:bodyPr/>
          <a:lstStyle/>
          <a:p>
            <a:r>
              <a:rPr lang="he-IL" sz="3600" b="1" u="sng" dirty="0"/>
              <a:t>בלוטות החלב- </a:t>
            </a:r>
            <a:r>
              <a:rPr lang="he-IL" sz="3600" b="1" dirty="0"/>
              <a:t>  </a:t>
            </a:r>
            <a:r>
              <a:rPr lang="he-IL" sz="3600" dirty="0"/>
              <a:t>ב</a:t>
            </a:r>
            <a:r>
              <a:rPr lang="he-IL" sz="3600" u="sng" dirty="0">
                <a:hlinkClick r:id="rId2" tooltip="דרמיס"/>
              </a:rPr>
              <a:t>דרמיס</a:t>
            </a:r>
            <a:r>
              <a:rPr lang="he-IL" sz="3600" dirty="0"/>
              <a:t>. בעלת צינור מוצא הנפתח אל תוך </a:t>
            </a:r>
            <a:r>
              <a:rPr lang="he-IL" sz="3600" u="sng" dirty="0">
                <a:hlinkClick r:id="rId3" tooltip="זקיק שער (הדף אינו קיים)"/>
              </a:rPr>
              <a:t>זקיק</a:t>
            </a:r>
            <a:r>
              <a:rPr lang="he-IL" sz="3600" dirty="0"/>
              <a:t> ה</a:t>
            </a:r>
            <a:r>
              <a:rPr lang="he-IL" sz="3600" u="sng" dirty="0">
                <a:hlinkClick r:id="rId4" tooltip="שערה"/>
              </a:rPr>
              <a:t>שערה</a:t>
            </a:r>
            <a:r>
              <a:rPr lang="en-US" sz="3600" dirty="0"/>
              <a:t> </a:t>
            </a:r>
            <a:r>
              <a:rPr lang="he-IL" sz="3600" dirty="0"/>
              <a:t>ומפרישות חלב= נוזל שומני הקרוי בלועזית </a:t>
            </a:r>
            <a:r>
              <a:rPr lang="he-IL" sz="3600" dirty="0" err="1"/>
              <a:t>סֶבּ‏וּם</a:t>
            </a:r>
            <a:r>
              <a:rPr lang="he-IL" sz="3600" dirty="0"/>
              <a:t>, שתפקידו-</a:t>
            </a:r>
            <a:r>
              <a:rPr lang="he-IL" sz="3600" b="1" dirty="0"/>
              <a:t> </a:t>
            </a:r>
            <a:r>
              <a:rPr lang="he-IL" sz="3600" dirty="0"/>
              <a:t>לשמן את השערות והעור, לרכך את העור ולמנוע את התייבשותו, ממיתות חיידקים ומזיקים</a:t>
            </a:r>
            <a:endParaRPr lang="en-US" sz="3600" dirty="0"/>
          </a:p>
          <a:p>
            <a:endParaRPr lang="he-IL" dirty="0"/>
          </a:p>
        </p:txBody>
      </p:sp>
      <p:pic>
        <p:nvPicPr>
          <p:cNvPr id="12290" name="Picture 2" descr="Image result for ‫בלוטת החלב‬‎"/>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3666154" y="3930151"/>
            <a:ext cx="3896182" cy="2791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67166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בלוטות העור</a:t>
            </a:r>
            <a:endParaRPr lang="he-IL" sz="6000" dirty="0"/>
          </a:p>
        </p:txBody>
      </p:sp>
      <p:sp>
        <p:nvSpPr>
          <p:cNvPr id="3" name="מציין מיקום תוכן 2"/>
          <p:cNvSpPr>
            <a:spLocks noGrp="1"/>
          </p:cNvSpPr>
          <p:nvPr>
            <p:ph idx="1"/>
          </p:nvPr>
        </p:nvSpPr>
        <p:spPr>
          <a:xfrm>
            <a:off x="3368976" y="1825624"/>
            <a:ext cx="8419370" cy="4809953"/>
          </a:xfrm>
        </p:spPr>
        <p:txBody>
          <a:bodyPr/>
          <a:lstStyle/>
          <a:p>
            <a:r>
              <a:rPr lang="he-IL" sz="3200" b="1" u="sng" dirty="0"/>
              <a:t>בלוטות הריח-</a:t>
            </a:r>
            <a:r>
              <a:rPr lang="he-IL" sz="3200" dirty="0"/>
              <a:t>  שני שקים אנאליים המתחברים לפני העור על ידי צינורות קטנים שנפתחים משני </a:t>
            </a:r>
            <a:r>
              <a:rPr lang="he-IL" sz="3200" dirty="0" err="1"/>
              <a:t>צידי</a:t>
            </a:r>
            <a:r>
              <a:rPr lang="he-IL" sz="3200" dirty="0"/>
              <a:t> הרקטום. מייצרות הפרשות שמשתנות מהפרשה מימית וצהובה להפרשה משחתית ואפורה ובעלת ריח חזק </a:t>
            </a:r>
            <a:r>
              <a:rPr lang="he-IL" sz="3200" dirty="0" err="1"/>
              <a:t>ו"בואשי</a:t>
            </a:r>
            <a:r>
              <a:rPr lang="he-IL" sz="3200" dirty="0"/>
              <a:t>". כמות קטנה מחומר זה יוצאת עם הצואה, וכמות גדולה ממנו מופרשת כאשר הכלב מפחד. הפרשה זו כנראה מסמנת לכלבים אחרים איזה כלב השאיר צואה והיכן. הריח הזה נבדק על ידי כלבים זרים, כשהם בוחנים זה את זה באזור הרקטום.</a:t>
            </a:r>
            <a:endParaRPr lang="en-US" sz="3200" dirty="0"/>
          </a:p>
          <a:p>
            <a:pPr marL="0" indent="0">
              <a:buNone/>
            </a:pPr>
            <a:endParaRPr lang="he-IL" dirty="0"/>
          </a:p>
        </p:txBody>
      </p:sp>
      <p:pic>
        <p:nvPicPr>
          <p:cNvPr id="14338"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97" y="1825624"/>
            <a:ext cx="3368976" cy="3287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9531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309257" y="0"/>
            <a:ext cx="10515600" cy="1325563"/>
          </a:xfrm>
        </p:spPr>
        <p:txBody>
          <a:bodyPr>
            <a:normAutofit/>
          </a:bodyPr>
          <a:lstStyle/>
          <a:p>
            <a:r>
              <a:rPr lang="he-IL" sz="6000" b="1" dirty="0">
                <a:solidFill>
                  <a:schemeClr val="accent2">
                    <a:lumMod val="50000"/>
                  </a:schemeClr>
                </a:solidFill>
              </a:rPr>
              <a:t>מנגנוני ויסות חום גוף - </a:t>
            </a:r>
            <a:r>
              <a:rPr lang="he-IL" sz="6000" b="1" dirty="0" err="1">
                <a:solidFill>
                  <a:schemeClr val="accent2">
                    <a:lumMod val="50000"/>
                  </a:schemeClr>
                </a:solidFill>
              </a:rPr>
              <a:t>פוקילותרמיים</a:t>
            </a:r>
            <a:endParaRPr lang="he-IL" sz="6000" b="1" dirty="0">
              <a:solidFill>
                <a:schemeClr val="accent2">
                  <a:lumMod val="50000"/>
                </a:schemeClr>
              </a:solidFill>
            </a:endParaRPr>
          </a:p>
        </p:txBody>
      </p:sp>
      <p:pic>
        <p:nvPicPr>
          <p:cNvPr id="4" name="Picture 2" descr="Image result for ‫מזג אוויר‬‎"/>
          <p:cNvPicPr>
            <a:picLocks noChangeAspect="1" noChangeArrowheads="1"/>
          </p:cNvPicPr>
          <p:nvPr/>
        </p:nvPicPr>
        <p:blipFill>
          <a:blip r:embed="rId2"/>
          <a:srcRect/>
          <a:stretch>
            <a:fillRect/>
          </a:stretch>
        </p:blipFill>
        <p:spPr bwMode="auto">
          <a:xfrm>
            <a:off x="-99392" y="293144"/>
            <a:ext cx="1704109" cy="1825606"/>
          </a:xfrm>
          <a:prstGeom prst="rect">
            <a:avLst/>
          </a:prstGeom>
          <a:noFill/>
        </p:spPr>
      </p:pic>
      <p:sp>
        <p:nvSpPr>
          <p:cNvPr id="6" name="TextBox 5"/>
          <p:cNvSpPr txBox="1"/>
          <p:nvPr/>
        </p:nvSpPr>
        <p:spPr>
          <a:xfrm>
            <a:off x="556591" y="1205947"/>
            <a:ext cx="10933043" cy="6740307"/>
          </a:xfrm>
          <a:prstGeom prst="rect">
            <a:avLst/>
          </a:prstGeom>
          <a:noFill/>
        </p:spPr>
        <p:txBody>
          <a:bodyPr wrap="square" rtlCol="1">
            <a:spAutoFit/>
          </a:bodyPr>
          <a:lstStyle/>
          <a:p>
            <a:endParaRPr lang="he-IL" b="1" u="sng" dirty="0">
              <a:solidFill>
                <a:srgbClr val="C00000"/>
              </a:solidFill>
            </a:endParaRPr>
          </a:p>
          <a:p>
            <a:r>
              <a:rPr lang="he-IL" sz="3600" b="1" dirty="0" err="1">
                <a:cs typeface="+mj-cs"/>
              </a:rPr>
              <a:t>פוקילותרמיים</a:t>
            </a:r>
            <a:r>
              <a:rPr lang="he-IL" sz="3600" b="1" dirty="0">
                <a:cs typeface="+mj-cs"/>
              </a:rPr>
              <a:t>-</a:t>
            </a:r>
            <a:r>
              <a:rPr lang="he-IL" sz="3600" dirty="0">
                <a:cs typeface="+mj-cs"/>
              </a:rPr>
              <a:t> </a:t>
            </a:r>
            <a:r>
              <a:rPr lang="he-IL" sz="3600" dirty="0">
                <a:effectLst>
                  <a:outerShdw blurRad="38100" dist="38100" dir="2700000" algn="tl">
                    <a:srgbClr val="000000">
                      <a:alpha val="43137"/>
                    </a:srgbClr>
                  </a:outerShdw>
                </a:effectLst>
                <a:cs typeface="+mj-cs"/>
              </a:rPr>
              <a:t>אלו בעלי חיים שחום גופם מושפע </a:t>
            </a:r>
            <a:r>
              <a:rPr lang="he-IL" sz="3600" dirty="0" err="1">
                <a:effectLst>
                  <a:outerShdw blurRad="38100" dist="38100" dir="2700000" algn="tl">
                    <a:srgbClr val="000000">
                      <a:alpha val="43137"/>
                    </a:srgbClr>
                  </a:outerShdw>
                </a:effectLst>
                <a:cs typeface="+mj-cs"/>
              </a:rPr>
              <a:t>מטמ"פ</a:t>
            </a:r>
            <a:r>
              <a:rPr lang="he-IL" sz="3600" dirty="0">
                <a:effectLst>
                  <a:outerShdw blurRad="38100" dist="38100" dir="2700000" algn="tl">
                    <a:srgbClr val="000000">
                      <a:alpha val="43137"/>
                    </a:srgbClr>
                  </a:outerShdw>
                </a:effectLst>
                <a:cs typeface="+mj-cs"/>
              </a:rPr>
              <a:t> הסביבה ולכן אין להם יכולת לווסת את חום גופם. בקבוצה זו נכללים דו-חיים, זוחלים וחסרי חוליות כמו דבורים.</a:t>
            </a:r>
          </a:p>
          <a:p>
            <a:endParaRPr lang="he-IL" sz="3600" dirty="0">
              <a:cs typeface="+mj-cs"/>
            </a:endParaRPr>
          </a:p>
          <a:p>
            <a:r>
              <a:rPr lang="he-IL" sz="3600" u="sng" dirty="0">
                <a:cs typeface="+mj-cs"/>
              </a:rPr>
              <a:t>אסטרטגיות:</a:t>
            </a:r>
          </a:p>
          <a:p>
            <a:pPr marL="342900" indent="-342900">
              <a:buAutoNum type="arabicPeriod"/>
            </a:pPr>
            <a:r>
              <a:rPr lang="he-IL" sz="3600" b="1" dirty="0">
                <a:cs typeface="+mj-cs"/>
              </a:rPr>
              <a:t>התאמת שעות פעילות לתנאי הסביבה – </a:t>
            </a:r>
            <a:r>
              <a:rPr lang="he-IL" sz="3600" dirty="0">
                <a:cs typeface="+mj-cs"/>
              </a:rPr>
              <a:t>בחורף פעילים בשעות האור והחום המקסימלי (צהריים) ובקיץ בעיקר בלילה או בשעות הבוקר המוקדמות.</a:t>
            </a:r>
          </a:p>
          <a:p>
            <a:pPr marL="342900" indent="-342900">
              <a:buAutoNum type="arabicPeriod"/>
            </a:pPr>
            <a:r>
              <a:rPr lang="he-IL" sz="3600" b="1" dirty="0">
                <a:cs typeface="+mj-cs"/>
              </a:rPr>
              <a:t>קבלת חום </a:t>
            </a:r>
            <a:r>
              <a:rPr lang="he-IL" sz="3600" b="1" dirty="0" err="1">
                <a:cs typeface="+mj-cs"/>
              </a:rPr>
              <a:t>מירבי</a:t>
            </a:r>
            <a:r>
              <a:rPr lang="he-IL" sz="3600" b="1" dirty="0">
                <a:cs typeface="+mj-cs"/>
              </a:rPr>
              <a:t> מהסביבה – </a:t>
            </a:r>
            <a:r>
              <a:rPr lang="he-IL" sz="3600" dirty="0">
                <a:cs typeface="+mj-cs"/>
              </a:rPr>
              <a:t>חרדונים לדוגמא מתחממים בשמש.</a:t>
            </a:r>
            <a:endParaRPr lang="en-US" sz="3600" dirty="0">
              <a:cs typeface="+mj-cs"/>
            </a:endParaRPr>
          </a:p>
          <a:p>
            <a:pPr rtl="0"/>
            <a:r>
              <a:rPr lang="he-IL" sz="3600" dirty="0"/>
              <a:t> </a:t>
            </a:r>
            <a:endParaRPr lang="en-US" sz="3600" dirty="0"/>
          </a:p>
          <a:p>
            <a:r>
              <a:rPr lang="he-IL" dirty="0"/>
              <a:t> </a:t>
            </a:r>
            <a:endParaRPr lang="en-US" dirty="0"/>
          </a:p>
          <a:p>
            <a:r>
              <a:rPr lang="he-IL" b="1" dirty="0"/>
              <a:t> </a:t>
            </a:r>
            <a:endParaRPr lang="en-US" b="1" u="sng" dirty="0"/>
          </a:p>
          <a:p>
            <a:endParaRPr lang="he-IL" dirty="0"/>
          </a:p>
        </p:txBody>
      </p:sp>
    </p:spTree>
    <p:extLst>
      <p:ext uri="{BB962C8B-B14F-4D97-AF65-F5344CB8AC3E}">
        <p14:creationId xmlns:p14="http://schemas.microsoft.com/office/powerpoint/2010/main" val="3873316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בלוטות העור</a:t>
            </a:r>
            <a:endParaRPr lang="he-IL" sz="6000" dirty="0"/>
          </a:p>
        </p:txBody>
      </p:sp>
      <p:sp>
        <p:nvSpPr>
          <p:cNvPr id="3" name="מציין מיקום תוכן 2"/>
          <p:cNvSpPr>
            <a:spLocks noGrp="1"/>
          </p:cNvSpPr>
          <p:nvPr>
            <p:ph idx="1"/>
          </p:nvPr>
        </p:nvSpPr>
        <p:spPr>
          <a:xfrm>
            <a:off x="2310714" y="2010976"/>
            <a:ext cx="9623854" cy="4351338"/>
          </a:xfrm>
        </p:spPr>
        <p:txBody>
          <a:bodyPr>
            <a:normAutofit lnSpcReduction="10000"/>
          </a:bodyPr>
          <a:lstStyle/>
          <a:p>
            <a:r>
              <a:rPr lang="he-IL" sz="3200" b="1" u="sng" dirty="0"/>
              <a:t>בלוטת חלב</a:t>
            </a:r>
            <a:r>
              <a:rPr lang="he-IL" sz="3200" u="sng" dirty="0"/>
              <a:t>-</a:t>
            </a:r>
            <a:r>
              <a:rPr lang="he-IL" sz="3200" dirty="0"/>
              <a:t> ב</a:t>
            </a:r>
            <a:r>
              <a:rPr lang="he-IL" sz="3200" u="sng" dirty="0">
                <a:hlinkClick r:id="rId2" tooltip="גוף"/>
              </a:rPr>
              <a:t>גופם</a:t>
            </a:r>
            <a:r>
              <a:rPr lang="he-IL" sz="3200" dirty="0"/>
              <a:t> של </a:t>
            </a:r>
            <a:r>
              <a:rPr lang="he-IL" sz="3200" u="sng" dirty="0">
                <a:hlinkClick r:id="rId3" tooltip="בעלי חיים"/>
              </a:rPr>
              <a:t>בעלי חיים</a:t>
            </a:r>
            <a:r>
              <a:rPr lang="he-IL" sz="3200" dirty="0"/>
              <a:t> המשתייכים ל</a:t>
            </a:r>
            <a:r>
              <a:rPr lang="he-IL" sz="3200" u="sng" dirty="0">
                <a:hlinkClick r:id="rId4" tooltip="מחלקה (טקסונומיה)"/>
              </a:rPr>
              <a:t>מחלקת</a:t>
            </a:r>
            <a:r>
              <a:rPr lang="he-IL" sz="3200" dirty="0"/>
              <a:t> ה</a:t>
            </a:r>
            <a:r>
              <a:rPr lang="he-IL" sz="3200" u="sng" dirty="0">
                <a:hlinkClick r:id="rId5" tooltip="יונקים"/>
              </a:rPr>
              <a:t>יונקים</a:t>
            </a:r>
            <a:r>
              <a:rPr lang="he-IL" sz="3200" dirty="0"/>
              <a:t>. תפקידן העיקרי הוא </a:t>
            </a:r>
            <a:r>
              <a:rPr lang="he-IL" sz="3200" u="sng" dirty="0">
                <a:hlinkClick r:id="rId6" tooltip="הנקה"/>
              </a:rPr>
              <a:t>הנקת</a:t>
            </a:r>
            <a:r>
              <a:rPr lang="he-IL" sz="3200" dirty="0"/>
              <a:t> ולדות. בבעלי חיים בוגרים קיימות בלוטות פעילות רק ב</a:t>
            </a:r>
            <a:r>
              <a:rPr lang="he-IL" sz="3200" u="sng" dirty="0">
                <a:hlinkClick r:id="rId7" tooltip="נקבה"/>
              </a:rPr>
              <a:t>נקבות</a:t>
            </a:r>
            <a:r>
              <a:rPr lang="he-IL" sz="3200" dirty="0"/>
              <a:t>( מפסיקות את התפתחותן אצל ה</a:t>
            </a:r>
            <a:r>
              <a:rPr lang="he-IL" sz="3200" u="sng" dirty="0">
                <a:hlinkClick r:id="rId8" tooltip="זכר"/>
              </a:rPr>
              <a:t>זכר</a:t>
            </a:r>
            <a:r>
              <a:rPr lang="he-IL" sz="3200" dirty="0"/>
              <a:t> לפני סיום תהליך ה</a:t>
            </a:r>
            <a:r>
              <a:rPr lang="he-IL" sz="3200" u="sng" dirty="0">
                <a:hlinkClick r:id="rId9" tooltip="התבגרות"/>
              </a:rPr>
              <a:t>התבגרות</a:t>
            </a:r>
            <a:r>
              <a:rPr lang="he-IL" sz="3200" dirty="0"/>
              <a:t> המינית). הורמון הגדילה וההורמון </a:t>
            </a:r>
            <a:r>
              <a:rPr lang="he-IL" sz="3200" u="sng" dirty="0">
                <a:hlinkClick r:id="rId10" tooltip="פרולקטין"/>
              </a:rPr>
              <a:t>פרולקטין</a:t>
            </a:r>
            <a:r>
              <a:rPr lang="he-IL" sz="3200" dirty="0"/>
              <a:t> מעודדים את היווצרות החלב ופעולת היניקה מעודדת את הפרשת </a:t>
            </a:r>
            <a:r>
              <a:rPr lang="he-IL" sz="3200" dirty="0" err="1"/>
              <a:t>ההורמונים.החלב</a:t>
            </a:r>
            <a:r>
              <a:rPr lang="he-IL" sz="3200" dirty="0"/>
              <a:t> מכיל אחוז גבוה של </a:t>
            </a:r>
            <a:r>
              <a:rPr lang="he-IL" sz="3200" u="sng" dirty="0">
                <a:hlinkClick r:id="rId11" tooltip="חלבון"/>
              </a:rPr>
              <a:t>חלבון</a:t>
            </a:r>
            <a:r>
              <a:rPr lang="he-IL" sz="3200" dirty="0"/>
              <a:t>, </a:t>
            </a:r>
            <a:r>
              <a:rPr lang="he-IL" sz="3200" u="sng" dirty="0">
                <a:hlinkClick r:id="rId12" tooltip="שומן"/>
              </a:rPr>
              <a:t>שומן</a:t>
            </a:r>
            <a:r>
              <a:rPr lang="he-IL" sz="3200" dirty="0"/>
              <a:t> ו</a:t>
            </a:r>
            <a:r>
              <a:rPr lang="he-IL" sz="3200" u="sng" dirty="0">
                <a:hlinkClick r:id="rId13" tooltip="פחמימה"/>
              </a:rPr>
              <a:t>סוכרים</a:t>
            </a:r>
            <a:r>
              <a:rPr lang="he-IL" sz="3200" dirty="0"/>
              <a:t> (בעיקר </a:t>
            </a:r>
            <a:r>
              <a:rPr lang="he-IL" sz="3200" u="sng" dirty="0">
                <a:hlinkClick r:id="rId14" tooltip="לקטוז"/>
              </a:rPr>
              <a:t>לקטוז</a:t>
            </a:r>
            <a:r>
              <a:rPr lang="he-IL" sz="3200" dirty="0"/>
              <a:t>), וכן כמות מסוימת של ויטמינים ומלחים. זהו מקור מזון עשיר . בלוטות החלב שונות </a:t>
            </a:r>
            <a:r>
              <a:rPr lang="he-IL" sz="3200" dirty="0" err="1"/>
              <a:t>במבנה,מספרן</a:t>
            </a:r>
            <a:r>
              <a:rPr lang="he-IL" sz="3200" dirty="0"/>
              <a:t> ובמיקומן</a:t>
            </a:r>
          </a:p>
        </p:txBody>
      </p:sp>
      <p:pic>
        <p:nvPicPr>
          <p:cNvPr id="13314" name="Picture 2" descr="Related imag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2733838" cy="3608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969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7200" b="1" u="sng" dirty="0"/>
              <a:t>שיער ופרווה</a:t>
            </a:r>
            <a:endParaRPr lang="he-IL" sz="7200" dirty="0"/>
          </a:p>
        </p:txBody>
      </p:sp>
      <p:sp>
        <p:nvSpPr>
          <p:cNvPr id="3" name="מציין מיקום תוכן 2"/>
          <p:cNvSpPr>
            <a:spLocks noGrp="1"/>
          </p:cNvSpPr>
          <p:nvPr>
            <p:ph idx="1"/>
          </p:nvPr>
        </p:nvSpPr>
        <p:spPr/>
        <p:txBody>
          <a:bodyPr/>
          <a:lstStyle/>
          <a:p>
            <a:endParaRPr lang="he-IL"/>
          </a:p>
        </p:txBody>
      </p:sp>
      <p:pic>
        <p:nvPicPr>
          <p:cNvPr id="21506" name="Picture 2" descr="Image result for ‫תספורת לכלב‬‎"/>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0995" y="1825625"/>
            <a:ext cx="6096000" cy="5057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78458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902043" y="0"/>
            <a:ext cx="10515600" cy="1325563"/>
          </a:xfrm>
        </p:spPr>
        <p:txBody>
          <a:bodyPr>
            <a:normAutofit/>
          </a:bodyPr>
          <a:lstStyle/>
          <a:p>
            <a:pPr algn="ctr"/>
            <a:r>
              <a:rPr lang="he-IL" sz="6000" b="1" u="sng" dirty="0"/>
              <a:t>תפקידי השיער</a:t>
            </a:r>
            <a:endParaRPr lang="he-IL" sz="6000" dirty="0"/>
          </a:p>
        </p:txBody>
      </p:sp>
      <p:sp>
        <p:nvSpPr>
          <p:cNvPr id="3" name="מציין מיקום תוכן 2"/>
          <p:cNvSpPr>
            <a:spLocks noGrp="1"/>
          </p:cNvSpPr>
          <p:nvPr>
            <p:ph idx="1"/>
          </p:nvPr>
        </p:nvSpPr>
        <p:spPr>
          <a:xfrm>
            <a:off x="296562" y="1825624"/>
            <a:ext cx="11726562" cy="4933521"/>
          </a:xfrm>
        </p:spPr>
        <p:txBody>
          <a:bodyPr>
            <a:normAutofit fontScale="85000" lnSpcReduction="20000"/>
          </a:bodyPr>
          <a:lstStyle/>
          <a:p>
            <a:pPr marL="514350" lvl="0" indent="-514350">
              <a:buFont typeface="+mj-lt"/>
              <a:buAutoNum type="arabicPeriod"/>
            </a:pPr>
            <a:r>
              <a:rPr lang="he-IL" sz="3100" b="1" u="sng" dirty="0"/>
              <a:t>שמירת </a:t>
            </a:r>
            <a:r>
              <a:rPr lang="he-IL" sz="3100" b="1" u="sng" dirty="0">
                <a:hlinkClick r:id="rId2" tooltip="חום (פיזיקה)"/>
              </a:rPr>
              <a:t>חום</a:t>
            </a:r>
            <a:r>
              <a:rPr lang="he-IL" sz="3100" b="1" u="sng" dirty="0"/>
              <a:t> ה</a:t>
            </a:r>
            <a:r>
              <a:rPr lang="he-IL" sz="3100" b="1" u="sng" dirty="0">
                <a:hlinkClick r:id="rId3" tooltip="גוף"/>
              </a:rPr>
              <a:t>גוף</a:t>
            </a:r>
            <a:r>
              <a:rPr lang="he-IL" sz="3100" b="1" dirty="0"/>
              <a:t> </a:t>
            </a:r>
            <a:r>
              <a:rPr lang="he-IL" sz="3100" dirty="0"/>
              <a:t>באמצעות כליאת שכבת </a:t>
            </a:r>
            <a:r>
              <a:rPr lang="he-IL" sz="3100" dirty="0">
                <a:hlinkClick r:id="rId4" tooltip="אוויר"/>
              </a:rPr>
              <a:t>אוויר</a:t>
            </a:r>
            <a:r>
              <a:rPr lang="he-IL" sz="3100" dirty="0"/>
              <a:t> מבודדת הקרובה לעור.   </a:t>
            </a:r>
            <a:endParaRPr lang="en-US" sz="3100" dirty="0"/>
          </a:p>
          <a:p>
            <a:pPr marL="514350" lvl="0" indent="-514350">
              <a:buFont typeface="+mj-lt"/>
              <a:buAutoNum type="arabicPeriod"/>
            </a:pPr>
            <a:r>
              <a:rPr lang="he-IL" sz="3100" b="1" u="sng" dirty="0"/>
              <a:t>הרחקת עצמים זרים </a:t>
            </a:r>
            <a:r>
              <a:rPr lang="he-IL" sz="3100" b="1" u="sng" dirty="0">
                <a:hlinkClick r:id="rId5" tooltip="חיידק"/>
              </a:rPr>
              <a:t>וחיידקים</a:t>
            </a:r>
            <a:r>
              <a:rPr lang="he-IL" sz="3100" b="1" dirty="0"/>
              <a:t> </a:t>
            </a:r>
            <a:r>
              <a:rPr lang="he-IL" sz="3100" dirty="0"/>
              <a:t>מפתחי הגוף (ריסים, שערות תעלת </a:t>
            </a:r>
            <a:r>
              <a:rPr lang="he-IL" sz="3100" dirty="0" err="1"/>
              <a:t>ה</a:t>
            </a:r>
            <a:r>
              <a:rPr lang="he-IL" sz="3100" u="sng" dirty="0" err="1">
                <a:hlinkClick r:id="rId6" tooltip="אוזן"/>
              </a:rPr>
              <a:t>אוזן</a:t>
            </a:r>
            <a:r>
              <a:rPr lang="he-IL" sz="3100" dirty="0" err="1"/>
              <a:t>,</a:t>
            </a:r>
            <a:r>
              <a:rPr lang="he-IL" sz="3100" dirty="0" err="1">
                <a:hlinkClick r:id="rId7" tooltip="שער ערווה"/>
              </a:rPr>
              <a:t>איברי</a:t>
            </a:r>
            <a:r>
              <a:rPr lang="he-IL" sz="3100" dirty="0">
                <a:hlinkClick r:id="rId7" tooltip="שער ערווה"/>
              </a:rPr>
              <a:t> המין</a:t>
            </a:r>
            <a:r>
              <a:rPr lang="he-IL" sz="3100" dirty="0"/>
              <a:t>, </a:t>
            </a:r>
            <a:r>
              <a:rPr lang="he-IL" sz="3100" u="sng" dirty="0">
                <a:hlinkClick r:id="rId8" tooltip="שפם"/>
              </a:rPr>
              <a:t>שפם</a:t>
            </a:r>
            <a:r>
              <a:rPr lang="he-IL" sz="3100" dirty="0"/>
              <a:t> שערות האף ועוד).                                                 </a:t>
            </a:r>
            <a:endParaRPr lang="en-US" sz="3100" dirty="0"/>
          </a:p>
          <a:p>
            <a:pPr marL="514350" lvl="0" indent="-514350">
              <a:buFont typeface="+mj-lt"/>
              <a:buAutoNum type="arabicPeriod"/>
            </a:pPr>
            <a:r>
              <a:rPr lang="he-IL" sz="3100" b="1" u="sng" dirty="0"/>
              <a:t>הגנה מפני קרינת השמש</a:t>
            </a:r>
            <a:r>
              <a:rPr lang="he-IL" sz="3100" b="1" dirty="0"/>
              <a:t> </a:t>
            </a:r>
            <a:r>
              <a:rPr lang="he-IL" sz="3100" dirty="0"/>
              <a:t>.                                                                           </a:t>
            </a:r>
            <a:endParaRPr lang="en-US" sz="3100" dirty="0"/>
          </a:p>
          <a:p>
            <a:pPr marL="514350" lvl="0" indent="-514350">
              <a:buFont typeface="+mj-lt"/>
              <a:buAutoNum type="arabicPeriod"/>
            </a:pPr>
            <a:r>
              <a:rPr lang="he-IL" sz="3100" b="1" u="sng" dirty="0"/>
              <a:t>הרחקת נוזלים והפרשות</a:t>
            </a:r>
            <a:r>
              <a:rPr lang="he-IL" sz="3100" b="1" dirty="0"/>
              <a:t> </a:t>
            </a:r>
            <a:r>
              <a:rPr lang="he-IL" sz="3100" dirty="0"/>
              <a:t>(</a:t>
            </a:r>
            <a:r>
              <a:rPr lang="he-IL" sz="3100" dirty="0">
                <a:hlinkClick r:id="rId9" tooltip="גבות"/>
              </a:rPr>
              <a:t>גבות</a:t>
            </a:r>
            <a:r>
              <a:rPr lang="he-IL" sz="3100" dirty="0"/>
              <a:t>).                                                                 </a:t>
            </a:r>
            <a:endParaRPr lang="en-US" sz="3100" dirty="0"/>
          </a:p>
          <a:p>
            <a:pPr marL="514350" lvl="0" indent="-514350">
              <a:buFont typeface="+mj-lt"/>
              <a:buAutoNum type="arabicPeriod"/>
            </a:pPr>
            <a:r>
              <a:rPr lang="he-IL" sz="3100" b="1" u="sng" dirty="0"/>
              <a:t>תפקיד תקשורתי וסמלי</a:t>
            </a:r>
            <a:r>
              <a:rPr lang="he-IL" sz="3100" b="1" dirty="0"/>
              <a:t>- </a:t>
            </a:r>
            <a:r>
              <a:rPr lang="he-IL" sz="3100" dirty="0"/>
              <a:t>למשל הופעת שיער הערווה ובית השחי באדם מסמלים בגרות מינית.</a:t>
            </a:r>
            <a:endParaRPr lang="en-US" sz="3100" dirty="0"/>
          </a:p>
          <a:p>
            <a:pPr marL="514350" lvl="0" indent="-514350">
              <a:buFont typeface="+mj-lt"/>
              <a:buAutoNum type="arabicPeriod"/>
            </a:pPr>
            <a:r>
              <a:rPr lang="he-IL" sz="3100" b="1" u="sng" dirty="0"/>
              <a:t>תקשורת באמצעות ריח</a:t>
            </a:r>
            <a:r>
              <a:rPr lang="he-IL" sz="3100" b="1" dirty="0"/>
              <a:t>- </a:t>
            </a:r>
            <a:r>
              <a:rPr lang="he-IL" sz="3100" dirty="0"/>
              <a:t>שיער הגוף שומר שריח </a:t>
            </a:r>
            <a:r>
              <a:rPr lang="he-IL" sz="3100" dirty="0" err="1"/>
              <a:t>ה</a:t>
            </a:r>
            <a:r>
              <a:rPr lang="he-IL" sz="3100" dirty="0" err="1">
                <a:hlinkClick r:id="rId10" tooltip="פרומונים"/>
              </a:rPr>
              <a:t>פרומונים</a:t>
            </a:r>
            <a:r>
              <a:rPr lang="en-US" sz="3100" dirty="0"/>
              <a:t> </a:t>
            </a:r>
            <a:r>
              <a:rPr lang="he-IL" sz="3100" dirty="0"/>
              <a:t>שמשחרר הגוף יישאר לאורך זמן וכך מאפשר לאחרים להגיב אליו.                                </a:t>
            </a:r>
            <a:endParaRPr lang="en-US" sz="3100" dirty="0"/>
          </a:p>
          <a:p>
            <a:pPr marL="514350" lvl="0" indent="-514350">
              <a:buFont typeface="+mj-lt"/>
              <a:buAutoNum type="arabicPeriod"/>
            </a:pPr>
            <a:r>
              <a:rPr lang="he-IL" sz="3100" b="1" u="sng" dirty="0">
                <a:hlinkClick r:id="rId11" tooltip="הסוואה"/>
              </a:rPr>
              <a:t>הסוואה</a:t>
            </a:r>
            <a:r>
              <a:rPr lang="he-IL" sz="3100" dirty="0"/>
              <a:t> של היונק בסביבתו והתחמקות מטורפים או מהבחנה מוקדמת בו על ידי טרפו. </a:t>
            </a:r>
            <a:endParaRPr lang="en-US" sz="3100" dirty="0"/>
          </a:p>
          <a:p>
            <a:pPr marL="514350" indent="-514350">
              <a:buFont typeface="+mj-lt"/>
              <a:buAutoNum type="arabicPeriod"/>
            </a:pPr>
            <a:r>
              <a:rPr lang="he-IL" sz="3100" b="1" u="sng" dirty="0"/>
              <a:t>התפתחות של השיער</a:t>
            </a:r>
            <a:r>
              <a:rPr lang="he-IL" sz="3100" b="1" dirty="0"/>
              <a:t> </a:t>
            </a:r>
            <a:r>
              <a:rPr lang="he-IL" sz="3100" dirty="0"/>
              <a:t>לחלק גוף שאינו שיער- קרן ה</a:t>
            </a:r>
            <a:r>
              <a:rPr lang="he-IL" sz="3100" dirty="0">
                <a:hlinkClick r:id="rId12" tooltip="קרנף"/>
              </a:rPr>
              <a:t>קרנף</a:t>
            </a:r>
            <a:r>
              <a:rPr lang="he-IL" sz="3100" dirty="0"/>
              <a:t>, קוצי הקיפוד והדורבן , שערות חוש ארוכות קשיחות בשפם של </a:t>
            </a:r>
            <a:r>
              <a:rPr lang="he-IL" sz="3100" dirty="0">
                <a:hlinkClick r:id="rId13" tooltip="כלב ים"/>
              </a:rPr>
              <a:t>כלב הים</a:t>
            </a:r>
            <a:r>
              <a:rPr lang="he-IL" sz="3100" dirty="0"/>
              <a:t> ושל סדרות ה</a:t>
            </a:r>
            <a:r>
              <a:rPr lang="he-IL" sz="3100" u="sng" dirty="0">
                <a:hlinkClick r:id="rId14" tooltip="מכרסמים"/>
              </a:rPr>
              <a:t>מכרסמים</a:t>
            </a:r>
            <a:r>
              <a:rPr lang="he-IL" sz="3100" dirty="0"/>
              <a:t> וה</a:t>
            </a:r>
            <a:r>
              <a:rPr lang="he-IL" sz="3100" u="sng" dirty="0">
                <a:hlinkClick r:id="rId15" tooltip="טורפים (ביולוגיה)"/>
              </a:rPr>
              <a:t>טורפים</a:t>
            </a:r>
            <a:r>
              <a:rPr lang="he-IL" sz="3100" dirty="0"/>
              <a:t> מאפשרות להם לחוש בדייקנות </a:t>
            </a:r>
            <a:r>
              <a:rPr lang="he-IL" dirty="0"/>
              <a:t>בתנועת עצמים בסמוך לפניהם</a:t>
            </a:r>
          </a:p>
        </p:txBody>
      </p:sp>
    </p:spTree>
    <p:extLst>
      <p:ext uri="{BB962C8B-B14F-4D97-AF65-F5344CB8AC3E}">
        <p14:creationId xmlns:p14="http://schemas.microsoft.com/office/powerpoint/2010/main" val="200461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מבנה השיער</a:t>
            </a:r>
            <a:endParaRPr lang="he-IL" sz="6000" dirty="0"/>
          </a:p>
        </p:txBody>
      </p:sp>
      <p:sp>
        <p:nvSpPr>
          <p:cNvPr id="3" name="מציין מיקום תוכן 2"/>
          <p:cNvSpPr>
            <a:spLocks noGrp="1"/>
          </p:cNvSpPr>
          <p:nvPr>
            <p:ph idx="1"/>
          </p:nvPr>
        </p:nvSpPr>
        <p:spPr/>
        <p:txBody>
          <a:bodyPr>
            <a:normAutofit fontScale="92500" lnSpcReduction="10000"/>
          </a:bodyPr>
          <a:lstStyle/>
          <a:p>
            <a:r>
              <a:rPr lang="he-IL" dirty="0"/>
              <a:t>השיער (כולל </a:t>
            </a:r>
            <a:r>
              <a:rPr lang="he-IL" dirty="0">
                <a:hlinkClick r:id="rId2" tooltip="פרווה"/>
              </a:rPr>
              <a:t>פרווה</a:t>
            </a:r>
            <a:r>
              <a:rPr lang="he-IL" dirty="0"/>
              <a:t> או </a:t>
            </a:r>
            <a:r>
              <a:rPr lang="he-IL" dirty="0">
                <a:hlinkClick r:id="rId3" tooltip="צמר"/>
              </a:rPr>
              <a:t>צמר</a:t>
            </a:r>
            <a:r>
              <a:rPr lang="he-IL" dirty="0"/>
              <a:t>) מצוי רק בבעלי חיים ממחלקת ה</a:t>
            </a:r>
            <a:r>
              <a:rPr lang="he-IL" dirty="0">
                <a:hlinkClick r:id="rId4" tooltip="יונקים"/>
              </a:rPr>
              <a:t>יונקים</a:t>
            </a:r>
            <a:r>
              <a:rPr lang="he-IL" dirty="0"/>
              <a:t>. </a:t>
            </a:r>
            <a:endParaRPr lang="en-US" dirty="0"/>
          </a:p>
          <a:p>
            <a:r>
              <a:rPr lang="he-IL" dirty="0"/>
              <a:t>שיער הוא סיב </a:t>
            </a:r>
            <a:r>
              <a:rPr lang="he-IL" u="sng" dirty="0">
                <a:hlinkClick r:id="rId5" tooltip="חלבון"/>
              </a:rPr>
              <a:t>חלבון</a:t>
            </a:r>
            <a:r>
              <a:rPr lang="he-IL" dirty="0"/>
              <a:t> (בעיקר </a:t>
            </a:r>
            <a:r>
              <a:rPr lang="he-IL" dirty="0" err="1"/>
              <a:t>קרטין</a:t>
            </a:r>
            <a:r>
              <a:rPr lang="he-IL" dirty="0"/>
              <a:t>) הצומח מ</a:t>
            </a:r>
            <a:r>
              <a:rPr lang="he-IL" dirty="0">
                <a:hlinkClick r:id="rId6" tooltip="זקיק שיער (הדף אינו קיים)"/>
              </a:rPr>
              <a:t>זקיק</a:t>
            </a:r>
            <a:r>
              <a:rPr lang="he-IL" dirty="0"/>
              <a:t> בשכבת הדרמיס דרך שכבת האפידרמיס שב</a:t>
            </a:r>
            <a:r>
              <a:rPr lang="he-IL" dirty="0">
                <a:hlinkClick r:id="rId7" tooltip="עור"/>
              </a:rPr>
              <a:t>עור</a:t>
            </a:r>
            <a:r>
              <a:rPr lang="he-IL" dirty="0"/>
              <a:t>. </a:t>
            </a:r>
            <a:endParaRPr lang="en-US" dirty="0"/>
          </a:p>
          <a:p>
            <a:r>
              <a:rPr lang="he-IL" dirty="0"/>
              <a:t>השערה עצמה מחולקת לשלושה חלקים עיקריים:                                        </a:t>
            </a:r>
            <a:endParaRPr lang="en-US" dirty="0"/>
          </a:p>
          <a:p>
            <a:pPr marL="514350" lvl="0" indent="-514350">
              <a:buFont typeface="+mj-lt"/>
              <a:buAutoNum type="arabicPeriod"/>
            </a:pPr>
            <a:r>
              <a:rPr lang="he-IL" b="1" u="sng" dirty="0"/>
              <a:t>קנה השערה</a:t>
            </a:r>
            <a:r>
              <a:rPr lang="he-IL" dirty="0"/>
              <a:t>- החלק היוצא </a:t>
            </a:r>
            <a:r>
              <a:rPr lang="he-IL" dirty="0" err="1"/>
              <a:t>מכבת</a:t>
            </a:r>
            <a:r>
              <a:rPr lang="he-IL" dirty="0"/>
              <a:t> האפידרמיס ובולט מעל העור.                                                        </a:t>
            </a:r>
            <a:endParaRPr lang="en-US" dirty="0"/>
          </a:p>
          <a:p>
            <a:pPr marL="514350" lvl="0" indent="-514350">
              <a:buFont typeface="+mj-lt"/>
              <a:buAutoNum type="arabicPeriod"/>
            </a:pPr>
            <a:r>
              <a:rPr lang="he-IL" b="1" u="sng" dirty="0"/>
              <a:t>שורש השערה</a:t>
            </a:r>
            <a:r>
              <a:rPr lang="he-IL" dirty="0"/>
              <a:t>- בשכבת הדרמיס, מוקף בבלוטות חלב ובתאי שריר המאפשרים את סימור השערה בזמן קור או פחד.                                                                      </a:t>
            </a:r>
            <a:endParaRPr lang="en-US" dirty="0"/>
          </a:p>
          <a:p>
            <a:pPr marL="514350" indent="-514350">
              <a:buFont typeface="+mj-lt"/>
              <a:buAutoNum type="arabicPeriod"/>
            </a:pPr>
            <a:r>
              <a:rPr lang="he-IL" b="1" u="sng" dirty="0"/>
              <a:t>זקיק השערה</a:t>
            </a:r>
            <a:r>
              <a:rPr lang="he-IL" u="sng" dirty="0"/>
              <a:t>-</a:t>
            </a:r>
            <a:r>
              <a:rPr lang="he-IL" dirty="0"/>
              <a:t> בשכבת הדרמיס וצורתו כצורת פקעת. מורכב מתאים חיים המתחלקים וגורמים לצמיחת השערה וכן </a:t>
            </a:r>
            <a:r>
              <a:rPr lang="he-IL" dirty="0" err="1"/>
              <a:t>איזור</a:t>
            </a:r>
            <a:r>
              <a:rPr lang="he-IL" dirty="0"/>
              <a:t> זה עשיר בכלי דם המספקים לשערה חמצן וחומרי מזון. בנוסף נמצאים </a:t>
            </a:r>
            <a:r>
              <a:rPr lang="he-IL" dirty="0" err="1"/>
              <a:t>באיזור</a:t>
            </a:r>
            <a:r>
              <a:rPr lang="he-IL" dirty="0"/>
              <a:t> תאי </a:t>
            </a:r>
            <a:r>
              <a:rPr lang="he-IL" dirty="0" err="1"/>
              <a:t>מלנוציטים</a:t>
            </a:r>
            <a:r>
              <a:rPr lang="he-IL" dirty="0"/>
              <a:t> המעניקים לשערה את צבעה</a:t>
            </a:r>
          </a:p>
        </p:txBody>
      </p:sp>
      <p:pic>
        <p:nvPicPr>
          <p:cNvPr id="15362" name="Picture 2" descr="Related imag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0202" y="75405"/>
            <a:ext cx="4023554" cy="3409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753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6" presetClass="entr" presetSubtype="16" fill="hold" nodeType="withEffect">
                                  <p:stCondLst>
                                    <p:cond delay="0"/>
                                  </p:stCondLst>
                                  <p:childTnLst>
                                    <p:set>
                                      <p:cBhvr>
                                        <p:cTn id="16" dur="1" fill="hold">
                                          <p:stCondLst>
                                            <p:cond delay="0"/>
                                          </p:stCondLst>
                                        </p:cTn>
                                        <p:tgtEl>
                                          <p:spTgt spid="15362"/>
                                        </p:tgtEl>
                                        <p:attrNameLst>
                                          <p:attrName>style.visibility</p:attrName>
                                        </p:attrNameLst>
                                      </p:cBhvr>
                                      <p:to>
                                        <p:strVal val="visible"/>
                                      </p:to>
                                    </p:set>
                                    <p:animEffect transition="in" filter="circle(in)">
                                      <p:cBhvr>
                                        <p:cTn id="17" dur="2000"/>
                                        <p:tgtEl>
                                          <p:spTgt spid="15362"/>
                                        </p:tgtEl>
                                      </p:cBhvr>
                                    </p:animEffect>
                                  </p:childTnLst>
                                </p:cTn>
                              </p:par>
                              <p:par>
                                <p:cTn id="18" presetID="1"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4"/>
          <p:cNvSpPr/>
          <p:nvPr/>
        </p:nvSpPr>
        <p:spPr>
          <a:xfrm>
            <a:off x="6536724" y="269660"/>
            <a:ext cx="5457566" cy="6001643"/>
          </a:xfrm>
          <a:prstGeom prst="rect">
            <a:avLst/>
          </a:prstGeom>
        </p:spPr>
        <p:txBody>
          <a:bodyPr wrap="square">
            <a:spAutoFit/>
          </a:bodyPr>
          <a:lstStyle/>
          <a:p>
            <a:pPr>
              <a:lnSpc>
                <a:spcPct val="150000"/>
              </a:lnSpc>
            </a:pPr>
            <a:r>
              <a:rPr lang="he-IL" sz="3200" dirty="0">
                <a:latin typeface="Arial" panose="020B0604020202020204" pitchFamily="34" charset="0"/>
                <a:ea typeface="Times New Roman" panose="02020603050405020304" pitchFamily="18" charset="0"/>
              </a:rPr>
              <a:t>כל סוגי השיער מתחלפים באופן מחזורי בהתאם לסוג השיער, סוג בעל החיים, הגזע, גיל השיער ועונת השנה.</a:t>
            </a:r>
            <a:endParaRPr lang="en-US" sz="3200" dirty="0">
              <a:effectLst/>
              <a:latin typeface="Arial" panose="020B0604020202020204" pitchFamily="34" charset="0"/>
              <a:ea typeface="Times New Roman" panose="02020603050405020304" pitchFamily="18" charset="0"/>
            </a:endParaRPr>
          </a:p>
          <a:p>
            <a:pPr>
              <a:lnSpc>
                <a:spcPct val="150000"/>
              </a:lnSpc>
            </a:pPr>
            <a:r>
              <a:rPr lang="he-IL" sz="3200" dirty="0">
                <a:latin typeface="Arial" panose="020B0604020202020204" pitchFamily="34" charset="0"/>
                <a:ea typeface="Times New Roman" panose="02020603050405020304" pitchFamily="18" charset="0"/>
              </a:rPr>
              <a:t>המחזור יכול לנוע ממספר מחזורים בשנה ועד למחזור רב שנתי. אדם- רב שנתי, כלב- חצי שנתי (אביב וסתיו).</a:t>
            </a:r>
            <a:endParaRPr lang="en-US" sz="3200" dirty="0">
              <a:effectLst/>
              <a:latin typeface="Arial" panose="020B0604020202020204" pitchFamily="34" charset="0"/>
              <a:ea typeface="Times New Roman" panose="02020603050405020304" pitchFamily="18" charset="0"/>
            </a:endParaRPr>
          </a:p>
        </p:txBody>
      </p:sp>
      <p:pic>
        <p:nvPicPr>
          <p:cNvPr id="16386"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995" y="269660"/>
            <a:ext cx="6029067" cy="2533650"/>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101"/>
          <p:cNvSpPr txBox="1">
            <a:spLocks noChangeArrowheads="1"/>
          </p:cNvSpPr>
          <p:nvPr/>
        </p:nvSpPr>
        <p:spPr bwMode="auto">
          <a:xfrm>
            <a:off x="4621428" y="2891481"/>
            <a:ext cx="1494112" cy="1594314"/>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r" rtl="1">
              <a:spcAft>
                <a:spcPts val="0"/>
              </a:spcAft>
            </a:pPr>
            <a:r>
              <a:rPr lang="he-IL" sz="1600" b="1" dirty="0">
                <a:effectLst/>
                <a:latin typeface="Arial" panose="020B0604020202020204" pitchFamily="34" charset="0"/>
                <a:ea typeface="Times New Roman" panose="02020603050405020304" pitchFamily="18" charset="0"/>
              </a:rPr>
              <a:t>אורך שלב זה קובע את האורך המקסימאלי של השערה.</a:t>
            </a:r>
            <a:endParaRPr lang="en-US" sz="1600" b="1" dirty="0">
              <a:effectLst/>
              <a:latin typeface="Arial" panose="020B0604020202020204" pitchFamily="34" charset="0"/>
              <a:ea typeface="Times New Roman" panose="02020603050405020304" pitchFamily="18" charset="0"/>
            </a:endParaRPr>
          </a:p>
          <a:p>
            <a:pPr algn="r" rtl="1">
              <a:spcAft>
                <a:spcPts val="0"/>
              </a:spcAft>
            </a:pPr>
            <a:r>
              <a:rPr lang="he-IL" sz="1600" b="1" dirty="0">
                <a:effectLst/>
                <a:latin typeface="Arial" panose="020B0604020202020204" pitchFamily="34" charset="0"/>
                <a:ea typeface="Times New Roman" panose="02020603050405020304" pitchFamily="18" charset="0"/>
              </a:rPr>
              <a:t>שונה בין אזורים שונים בגוף</a:t>
            </a:r>
            <a:endParaRPr lang="en-US" sz="1600" b="1" dirty="0">
              <a:effectLst/>
              <a:latin typeface="Arial" panose="020B0604020202020204" pitchFamily="34" charset="0"/>
              <a:ea typeface="Times New Roman" panose="02020603050405020304" pitchFamily="18" charset="0"/>
            </a:endParaRPr>
          </a:p>
        </p:txBody>
      </p:sp>
      <p:sp>
        <p:nvSpPr>
          <p:cNvPr id="8" name="Text Box 103"/>
          <p:cNvSpPr txBox="1">
            <a:spLocks noChangeArrowheads="1"/>
          </p:cNvSpPr>
          <p:nvPr/>
        </p:nvSpPr>
        <p:spPr bwMode="auto">
          <a:xfrm>
            <a:off x="172995" y="2804984"/>
            <a:ext cx="1901887" cy="1680811"/>
          </a:xfrm>
          <a:prstGeom prst="rect">
            <a:avLst/>
          </a:prstGeom>
          <a:solidFill>
            <a:srgbClr val="FFFFFF"/>
          </a:solidFill>
          <a:ln w="9525">
            <a:solidFill>
              <a:srgbClr val="000000"/>
            </a:solidFill>
            <a:miter lim="800000"/>
            <a:headEnd/>
            <a:tailEnd/>
          </a:ln>
        </p:spPr>
        <p:txBody>
          <a:bodyPr rot="0" vert="horz" wrap="square" lIns="0" tIns="45720" rIns="0" bIns="45720" anchor="t" anchorCtr="0" upright="1">
            <a:noAutofit/>
          </a:bodyPr>
          <a:lstStyle/>
          <a:p>
            <a:pPr marR="226695" algn="r" rtl="1">
              <a:lnSpc>
                <a:spcPct val="150000"/>
              </a:lnSpc>
              <a:spcAft>
                <a:spcPts val="0"/>
              </a:spcAft>
            </a:pPr>
            <a:r>
              <a:rPr lang="he-IL" sz="1600" b="1" dirty="0">
                <a:effectLst/>
                <a:latin typeface="Arial" panose="020B0604020202020204" pitchFamily="34" charset="0"/>
                <a:ea typeface="Times New Roman" panose="02020603050405020304" pitchFamily="18" charset="0"/>
              </a:rPr>
              <a:t>בסיומו השערה נושרת והזקיק מקבל חמצן ומזון לצמיחה של שערה חדשה. </a:t>
            </a:r>
            <a:endParaRPr lang="en-US" sz="1600" b="1" dirty="0">
              <a:effectLst/>
              <a:latin typeface="Arial" panose="020B0604020202020204" pitchFamily="34" charset="0"/>
              <a:ea typeface="Times New Roman" panose="02020603050405020304" pitchFamily="18" charset="0"/>
            </a:endParaRPr>
          </a:p>
          <a:p>
            <a:pPr algn="r" rtl="1">
              <a:spcAft>
                <a:spcPts val="0"/>
              </a:spcAft>
            </a:pPr>
            <a:r>
              <a:rPr lang="en-US" sz="1600" b="1" dirty="0">
                <a:effectLst/>
                <a:latin typeface="Arial" panose="020B0604020202020204" pitchFamily="34" charset="0"/>
                <a:ea typeface="Times New Roman" panose="02020603050405020304" pitchFamily="18" charset="0"/>
              </a:rPr>
              <a:t> </a:t>
            </a:r>
          </a:p>
        </p:txBody>
      </p:sp>
      <p:sp>
        <p:nvSpPr>
          <p:cNvPr id="9" name="Text Box 102"/>
          <p:cNvSpPr txBox="1">
            <a:spLocks noChangeArrowheads="1"/>
          </p:cNvSpPr>
          <p:nvPr/>
        </p:nvSpPr>
        <p:spPr bwMode="auto">
          <a:xfrm>
            <a:off x="2409544" y="2804984"/>
            <a:ext cx="1790700" cy="168081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r" rtl="1">
              <a:lnSpc>
                <a:spcPct val="150000"/>
              </a:lnSpc>
              <a:spcAft>
                <a:spcPts val="0"/>
              </a:spcAft>
            </a:pPr>
            <a:r>
              <a:rPr lang="he-IL" sz="1600" b="1" dirty="0">
                <a:effectLst/>
                <a:latin typeface="Arial" panose="020B0604020202020204" pitchFamily="34" charset="0"/>
                <a:ea typeface="Times New Roman" panose="02020603050405020304" pitchFamily="18" charset="0"/>
              </a:rPr>
              <a:t>בו זקיק השערה מפסיק בהדרגה לקבל מזון וחמצן  </a:t>
            </a:r>
            <a:endParaRPr lang="en-US" sz="1600" b="1"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105168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בעיות בפרווה</a:t>
            </a:r>
            <a:endParaRPr lang="he-IL" sz="6000" dirty="0"/>
          </a:p>
        </p:txBody>
      </p:sp>
      <p:sp>
        <p:nvSpPr>
          <p:cNvPr id="3" name="מציין מיקום תוכן 2"/>
          <p:cNvSpPr>
            <a:spLocks noGrp="1"/>
          </p:cNvSpPr>
          <p:nvPr>
            <p:ph idx="1"/>
          </p:nvPr>
        </p:nvSpPr>
        <p:spPr/>
        <p:txBody>
          <a:bodyPr/>
          <a:lstStyle/>
          <a:p>
            <a:r>
              <a:rPr lang="he-IL" sz="4000" b="1" dirty="0"/>
              <a:t>יכולות להיגרם מ:</a:t>
            </a:r>
          </a:p>
          <a:p>
            <a:r>
              <a:rPr lang="he-IL" sz="4000" b="1" dirty="0"/>
              <a:t>אלרגיה למזון מסוים או אלרגיה עונתית.</a:t>
            </a:r>
            <a:endParaRPr lang="en-US" sz="4000" b="1" dirty="0"/>
          </a:p>
          <a:p>
            <a:r>
              <a:rPr lang="he-IL" sz="4000" b="1" dirty="0"/>
              <a:t>-רגישות יתר לעקיצת פרעושים, או קרציות.</a:t>
            </a:r>
            <a:endParaRPr lang="en-US" sz="4000" b="1" dirty="0"/>
          </a:p>
          <a:p>
            <a:r>
              <a:rPr lang="he-IL" sz="4000" b="1" dirty="0"/>
              <a:t>-מחלות על רקע הורמונאלי.</a:t>
            </a:r>
            <a:endParaRPr lang="en-US" sz="4000" b="1" dirty="0"/>
          </a:p>
          <a:p>
            <a:r>
              <a:rPr lang="he-IL" sz="4000" b="1" dirty="0"/>
              <a:t>-תת תזונה.</a:t>
            </a:r>
            <a:endParaRPr lang="en-US" sz="4000" b="1" dirty="0"/>
          </a:p>
          <a:p>
            <a:endParaRPr lang="he-IL" dirty="0"/>
          </a:p>
        </p:txBody>
      </p:sp>
    </p:spTree>
    <p:extLst>
      <p:ext uri="{BB962C8B-B14F-4D97-AF65-F5344CB8AC3E}">
        <p14:creationId xmlns:p14="http://schemas.microsoft.com/office/powerpoint/2010/main" val="24137571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b="1" dirty="0"/>
              <a:t>דרכי טיפול:</a:t>
            </a:r>
            <a:endParaRPr lang="he-IL" dirty="0"/>
          </a:p>
        </p:txBody>
      </p:sp>
      <p:sp>
        <p:nvSpPr>
          <p:cNvPr id="3" name="מציין מיקום תוכן 2"/>
          <p:cNvSpPr>
            <a:spLocks noGrp="1"/>
          </p:cNvSpPr>
          <p:nvPr>
            <p:ph idx="1"/>
          </p:nvPr>
        </p:nvSpPr>
        <p:spPr/>
        <p:txBody>
          <a:bodyPr/>
          <a:lstStyle/>
          <a:p>
            <a:r>
              <a:rPr lang="he-IL" sz="4000" b="1" dirty="0"/>
              <a:t>בדיקה פיזיקאלית מלאה אצל הווטרינר להערכת הבעיה וזיהוי הסיבות לה.</a:t>
            </a:r>
            <a:endParaRPr lang="en-US" sz="4000" b="1" dirty="0"/>
          </a:p>
          <a:p>
            <a:r>
              <a:rPr lang="he-IL" sz="4000" b="1" dirty="0"/>
              <a:t>-במידה ומדובר בבעיה רפואית, יינתן לה </a:t>
            </a:r>
            <a:r>
              <a:rPr lang="he-IL" sz="4000" b="1" dirty="0" err="1"/>
              <a:t>פיתרון</a:t>
            </a:r>
            <a:r>
              <a:rPr lang="he-IL" sz="4000" b="1" dirty="0"/>
              <a:t>- משחות, כדורים, שינוי בסוג המזון וכד'.</a:t>
            </a:r>
            <a:endParaRPr lang="en-US" sz="4000" b="1" dirty="0"/>
          </a:p>
          <a:p>
            <a:endParaRPr lang="he-IL" dirty="0"/>
          </a:p>
        </p:txBody>
      </p:sp>
    </p:spTree>
    <p:extLst>
      <p:ext uri="{BB962C8B-B14F-4D97-AF65-F5344CB8AC3E}">
        <p14:creationId xmlns:p14="http://schemas.microsoft.com/office/powerpoint/2010/main" val="33744008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b="1" dirty="0"/>
              <a:t>דרכים לחיזוק הפרווה ושמירה על בריאותה:</a:t>
            </a:r>
            <a:endParaRPr lang="he-IL" dirty="0"/>
          </a:p>
        </p:txBody>
      </p:sp>
      <p:sp>
        <p:nvSpPr>
          <p:cNvPr id="3" name="מציין מיקום תוכן 2"/>
          <p:cNvSpPr>
            <a:spLocks noGrp="1"/>
          </p:cNvSpPr>
          <p:nvPr>
            <p:ph idx="1"/>
          </p:nvPr>
        </p:nvSpPr>
        <p:spPr/>
        <p:txBody>
          <a:bodyPr>
            <a:normAutofit/>
          </a:bodyPr>
          <a:lstStyle/>
          <a:p>
            <a:r>
              <a:rPr lang="he-IL" sz="4000" b="1" dirty="0"/>
              <a:t>הברשה</a:t>
            </a:r>
            <a:endParaRPr lang="en-US" sz="4000" b="1" dirty="0"/>
          </a:p>
          <a:p>
            <a:r>
              <a:rPr lang="he-IL" sz="4000" b="1" dirty="0"/>
              <a:t>-רחצה- אך לא יותר מדי. עם שמפו מיוחד.</a:t>
            </a:r>
            <a:endParaRPr lang="en-US" sz="4000" b="1" dirty="0"/>
          </a:p>
          <a:p>
            <a:r>
              <a:rPr lang="he-IL" sz="4000" b="1" dirty="0"/>
              <a:t>-טיפול מניעתי באופן קבוע נגד טפילים</a:t>
            </a:r>
            <a:endParaRPr lang="en-US" sz="4000" b="1" dirty="0"/>
          </a:p>
          <a:p>
            <a:r>
              <a:rPr lang="he-IL" sz="4000" b="1" dirty="0"/>
              <a:t>-תזונה נאותה המכילה חומצות שומן ממשפחות אומגה 3 ואומגה 6</a:t>
            </a:r>
          </a:p>
        </p:txBody>
      </p:sp>
    </p:spTree>
    <p:extLst>
      <p:ext uri="{BB962C8B-B14F-4D97-AF65-F5344CB8AC3E}">
        <p14:creationId xmlns:p14="http://schemas.microsoft.com/office/powerpoint/2010/main" val="39958804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טיפולים תקופתיים</a:t>
            </a:r>
            <a:endParaRPr lang="he-IL" sz="6000" dirty="0"/>
          </a:p>
        </p:txBody>
      </p:sp>
      <p:sp>
        <p:nvSpPr>
          <p:cNvPr id="3" name="מציין מיקום תוכן 2"/>
          <p:cNvSpPr>
            <a:spLocks noGrp="1"/>
          </p:cNvSpPr>
          <p:nvPr>
            <p:ph idx="1"/>
          </p:nvPr>
        </p:nvSpPr>
        <p:spPr/>
        <p:txBody>
          <a:bodyPr/>
          <a:lstStyle/>
          <a:p>
            <a:r>
              <a:rPr lang="he-IL" sz="4400" b="1" u="sng" dirty="0"/>
              <a:t>הברשה</a:t>
            </a:r>
          </a:p>
          <a:p>
            <a:r>
              <a:rPr lang="he-IL" sz="3600" dirty="0"/>
              <a:t>פותרת 80% מניקיון הכלב. בעזרתה מורידים את מרבית הלכלוך. הברשה קבועה מונעת מלכלוכים להיתפש בפרווה. </a:t>
            </a:r>
            <a:endParaRPr lang="en-US" sz="3600" dirty="0"/>
          </a:p>
          <a:p>
            <a:r>
              <a:rPr lang="he-IL" sz="3600" dirty="0"/>
              <a:t>לכל סוג פרווה תתאים מברשת אחרת.</a:t>
            </a:r>
          </a:p>
          <a:p>
            <a:r>
              <a:rPr lang="he-IL" sz="3600" dirty="0"/>
              <a:t>לפחות פעם-פעמיים בשבוע, תלוי בסוג הכלב.</a:t>
            </a:r>
          </a:p>
        </p:txBody>
      </p:sp>
      <p:pic>
        <p:nvPicPr>
          <p:cNvPr id="17410" name="Picture 2" descr="Image result for ‫מברשות כלב‬‎"/>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854" y="3721443"/>
            <a:ext cx="3050059" cy="3050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10560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טיפולים תקופתיים</a:t>
            </a:r>
            <a:endParaRPr lang="he-IL" sz="6000" dirty="0"/>
          </a:p>
        </p:txBody>
      </p:sp>
      <p:sp>
        <p:nvSpPr>
          <p:cNvPr id="3" name="מציין מיקום תוכן 2"/>
          <p:cNvSpPr>
            <a:spLocks noGrp="1"/>
          </p:cNvSpPr>
          <p:nvPr>
            <p:ph idx="1"/>
          </p:nvPr>
        </p:nvSpPr>
        <p:spPr/>
        <p:txBody>
          <a:bodyPr>
            <a:normAutofit lnSpcReduction="10000"/>
          </a:bodyPr>
          <a:lstStyle/>
          <a:p>
            <a:r>
              <a:rPr lang="he-IL" sz="4000" b="1" u="sng" dirty="0"/>
              <a:t>רחיצה</a:t>
            </a:r>
          </a:p>
          <a:p>
            <a:r>
              <a:rPr lang="he-IL" sz="3600" dirty="0"/>
              <a:t>הברשה לפני הרחצה</a:t>
            </a:r>
            <a:endParaRPr lang="en-US" sz="3600" dirty="0"/>
          </a:p>
          <a:p>
            <a:r>
              <a:rPr lang="he-IL" sz="3600" dirty="0"/>
              <a:t>שימוש בשמפו מיוחד לכלבים (אל דמע)</a:t>
            </a:r>
            <a:endParaRPr lang="en-US" sz="3600" dirty="0"/>
          </a:p>
          <a:p>
            <a:r>
              <a:rPr lang="he-IL" sz="3600" dirty="0"/>
              <a:t>טמפרטורת המים חמימה. </a:t>
            </a:r>
            <a:endParaRPr lang="en-US" sz="3600" dirty="0"/>
          </a:p>
          <a:p>
            <a:r>
              <a:rPr lang="he-IL" sz="3600" dirty="0"/>
              <a:t>ניגוב את פרוות הכלב לאחר הרחצה ולהבריש שוב היטב.</a:t>
            </a:r>
          </a:p>
          <a:p>
            <a:r>
              <a:rPr lang="he-IL" sz="3600" dirty="0"/>
              <a:t>פעם ב-3 חודשים</a:t>
            </a:r>
            <a:endParaRPr lang="en-US" sz="3600" dirty="0"/>
          </a:p>
          <a:p>
            <a:r>
              <a:rPr lang="he-IL" sz="3600" dirty="0"/>
              <a:t>תלוי בסוג הכלב ובסוג השמפו.</a:t>
            </a:r>
          </a:p>
        </p:txBody>
      </p:sp>
      <p:pic>
        <p:nvPicPr>
          <p:cNvPr id="18434" name="Picture 2" descr="Image result for ‫מקלחת כלב‬‎"/>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492" y="244947"/>
            <a:ext cx="2891481" cy="28914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669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b="1" u="sng" dirty="0"/>
              <a:t>ויסות החום בגוף בתנאי עקה (חום, קור) </a:t>
            </a:r>
            <a:r>
              <a:rPr lang="en-US" dirty="0"/>
              <a:t/>
            </a:r>
            <a:br>
              <a:rPr lang="en-US" dirty="0"/>
            </a:br>
            <a:endParaRPr lang="he-IL" dirty="0"/>
          </a:p>
        </p:txBody>
      </p:sp>
      <p:sp>
        <p:nvSpPr>
          <p:cNvPr id="3" name="מציין מיקום תוכן 2"/>
          <p:cNvSpPr>
            <a:spLocks noGrp="1"/>
          </p:cNvSpPr>
          <p:nvPr>
            <p:ph idx="1"/>
          </p:nvPr>
        </p:nvSpPr>
        <p:spPr>
          <a:xfrm>
            <a:off x="-1" y="1825624"/>
            <a:ext cx="11970327" cy="4919559"/>
          </a:xfrm>
        </p:spPr>
        <p:txBody>
          <a:bodyPr>
            <a:normAutofit fontScale="92500" lnSpcReduction="10000"/>
          </a:bodyPr>
          <a:lstStyle/>
          <a:p>
            <a:r>
              <a:rPr lang="he-IL" sz="3500" b="1" u="sng" dirty="0"/>
              <a:t>פיזיולוגיים</a:t>
            </a:r>
            <a:endParaRPr lang="en-US" sz="3500" dirty="0"/>
          </a:p>
          <a:p>
            <a:pPr lvl="0"/>
            <a:r>
              <a:rPr lang="he-IL" sz="3500" u="sng" dirty="0"/>
              <a:t>רעידת שרירים ועלייה בקצב חילוף החומרים</a:t>
            </a:r>
            <a:r>
              <a:rPr lang="he-IL" sz="3500" dirty="0"/>
              <a:t>- לחימום הגוף.</a:t>
            </a:r>
            <a:endParaRPr lang="en-US" sz="3500" dirty="0"/>
          </a:p>
          <a:p>
            <a:pPr lvl="0"/>
            <a:r>
              <a:rPr lang="he-IL" sz="3500" dirty="0"/>
              <a:t>התרחבות (קירור) או התכווצות (חימום) </a:t>
            </a:r>
            <a:r>
              <a:rPr lang="he-IL" sz="3500" u="sng" dirty="0"/>
              <a:t>כלי דם</a:t>
            </a:r>
            <a:r>
              <a:rPr lang="he-IL" sz="3500" dirty="0"/>
              <a:t> סמוכים לעור.</a:t>
            </a:r>
            <a:endParaRPr lang="en-US" sz="3500" dirty="0"/>
          </a:p>
          <a:p>
            <a:pPr lvl="0"/>
            <a:r>
              <a:rPr lang="he-IL" sz="3500" u="sng" dirty="0"/>
              <a:t>אידוי נוזלים</a:t>
            </a:r>
            <a:r>
              <a:rPr lang="he-IL" sz="3500" dirty="0"/>
              <a:t> על ידי הזעה (אידוי נוזלים חיצוני) או הלחתה (אידוי נוזלים תוך גופי)</a:t>
            </a:r>
            <a:endParaRPr lang="en-US" sz="3500" dirty="0"/>
          </a:p>
          <a:p>
            <a:pPr lvl="0"/>
            <a:r>
              <a:rPr lang="he-IL" sz="3500" u="sng" dirty="0"/>
              <a:t>תרדמת עונתית</a:t>
            </a:r>
            <a:r>
              <a:rPr lang="he-IL" sz="3500" dirty="0"/>
              <a:t>- </a:t>
            </a:r>
            <a:r>
              <a:rPr lang="he-IL" sz="3500" dirty="0" err="1"/>
              <a:t>היברנציה</a:t>
            </a:r>
            <a:r>
              <a:rPr lang="he-IL" sz="3500" dirty="0"/>
              <a:t>- בד"כ בע"ח בסביבות אקלים קיצוניות. לדוגמא-  דובים בקוטב נכנסים לתרדמת חורף בה גופם יורד לטמפ' מינימאלית החוסכת באנרגיה אך מאפשרת את קיומם</a:t>
            </a:r>
            <a:endParaRPr lang="en-US" sz="3500" dirty="0"/>
          </a:p>
          <a:p>
            <a:pPr lvl="0"/>
            <a:r>
              <a:rPr lang="he-IL" sz="3500" dirty="0"/>
              <a:t>בידוד הגוף- שומן, נוצות ופרווה. מפחיתים איבוד חום לסביבה.. </a:t>
            </a:r>
            <a:endParaRPr lang="en-US" sz="3500" dirty="0"/>
          </a:p>
          <a:p>
            <a:pPr lvl="0"/>
            <a:r>
              <a:rPr lang="he-IL" sz="3500" dirty="0"/>
              <a:t>הורמונליים – למשל, הפרשה מוגברת של אדרנלין. </a:t>
            </a:r>
            <a:endParaRPr lang="en-US" sz="3500" dirty="0"/>
          </a:p>
          <a:p>
            <a:endParaRPr lang="he-IL" dirty="0"/>
          </a:p>
        </p:txBody>
      </p:sp>
      <p:pic>
        <p:nvPicPr>
          <p:cNvPr id="1026" name="Picture 2" descr="Image result for ‫רועד מקור‬‎"/>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007" y="3660842"/>
            <a:ext cx="3625438" cy="319715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פרצוף מסמיק‬‎"/>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 y="249616"/>
            <a:ext cx="2857500" cy="21431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sweating clipa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 y="0"/>
            <a:ext cx="2192234" cy="33337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lated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70" y="1199408"/>
            <a:ext cx="4207096" cy="303921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whale clipar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037" y="749877"/>
            <a:ext cx="6029325" cy="4057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3892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6" presetClass="entr" presetSubtype="16"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circle(in)">
                                      <p:cBhvr>
                                        <p:cTn id="11" dur="2000"/>
                                        <p:tgtEl>
                                          <p:spTgt spid="1026"/>
                                        </p:tgtEl>
                                      </p:cBhvr>
                                    </p:animEffect>
                                  </p:childTnLst>
                                  <p:subTnLst>
                                    <p:set>
                                      <p:cBhvr override="childStyle">
                                        <p:cTn dur="1" fill="hold" display="0" masterRel="nextClick" afterEffect="1"/>
                                        <p:tgtEl>
                                          <p:spTgt spid="1026"/>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028"/>
                                        </p:tgtEl>
                                        <p:attrNameLst>
                                          <p:attrName>style.visibility</p:attrName>
                                        </p:attrNameLst>
                                      </p:cBhvr>
                                      <p:to>
                                        <p:strVal val="visible"/>
                                      </p:to>
                                    </p:set>
                                  </p:childTnLst>
                                  <p:subTnLst>
                                    <p:set>
                                      <p:cBhvr override="childStyle">
                                        <p:cTn dur="1" fill="hold" display="0" masterRel="nextClick" afterEffect="1"/>
                                        <p:tgtEl>
                                          <p:spTgt spid="1028"/>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par>
                                <p:cTn id="22" presetID="2" presetClass="entr" presetSubtype="4" fill="hold" nodeType="withEffect">
                                  <p:stCondLst>
                                    <p:cond delay="0"/>
                                  </p:stCondLst>
                                  <p:childTnLst>
                                    <p:set>
                                      <p:cBhvr>
                                        <p:cTn id="23" dur="1" fill="hold">
                                          <p:stCondLst>
                                            <p:cond delay="0"/>
                                          </p:stCondLst>
                                        </p:cTn>
                                        <p:tgtEl>
                                          <p:spTgt spid="1030"/>
                                        </p:tgtEl>
                                        <p:attrNameLst>
                                          <p:attrName>style.visibility</p:attrName>
                                        </p:attrNameLst>
                                      </p:cBhvr>
                                      <p:to>
                                        <p:strVal val="visible"/>
                                      </p:to>
                                    </p:set>
                                    <p:anim calcmode="lin" valueType="num">
                                      <p:cBhvr additive="base">
                                        <p:cTn id="24" dur="500" fill="hold"/>
                                        <p:tgtEl>
                                          <p:spTgt spid="1030"/>
                                        </p:tgtEl>
                                        <p:attrNameLst>
                                          <p:attrName>ppt_x</p:attrName>
                                        </p:attrNameLst>
                                      </p:cBhvr>
                                      <p:tavLst>
                                        <p:tav tm="0">
                                          <p:val>
                                            <p:strVal val="#ppt_x"/>
                                          </p:val>
                                        </p:tav>
                                        <p:tav tm="100000">
                                          <p:val>
                                            <p:strVal val="#ppt_x"/>
                                          </p:val>
                                        </p:tav>
                                      </p:tavLst>
                                    </p:anim>
                                    <p:anim calcmode="lin" valueType="num">
                                      <p:cBhvr additive="base">
                                        <p:cTn id="25" dur="500" fill="hold"/>
                                        <p:tgtEl>
                                          <p:spTgt spid="1030"/>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1030"/>
                                        </p:tgtEl>
                                        <p:attrNameLst>
                                          <p:attrName>style.visibility</p:attrName>
                                        </p:attrNameLst>
                                      </p:cBhvr>
                                      <p:to>
                                        <p:strVal val="hidden"/>
                                      </p:to>
                                    </p:set>
                                  </p:sub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childTnLst>
                                </p:cTn>
                              </p:par>
                              <p:par>
                                <p:cTn id="30" presetID="22" presetClass="entr" presetSubtype="4" fill="hold" nodeType="withEffect">
                                  <p:stCondLst>
                                    <p:cond delay="0"/>
                                  </p:stCondLst>
                                  <p:childTnLst>
                                    <p:set>
                                      <p:cBhvr>
                                        <p:cTn id="31" dur="1" fill="hold">
                                          <p:stCondLst>
                                            <p:cond delay="0"/>
                                          </p:stCondLst>
                                        </p:cTn>
                                        <p:tgtEl>
                                          <p:spTgt spid="1032"/>
                                        </p:tgtEl>
                                        <p:attrNameLst>
                                          <p:attrName>style.visibility</p:attrName>
                                        </p:attrNameLst>
                                      </p:cBhvr>
                                      <p:to>
                                        <p:strVal val="visible"/>
                                      </p:to>
                                    </p:set>
                                    <p:animEffect transition="in" filter="wipe(down)">
                                      <p:cBhvr>
                                        <p:cTn id="32" dur="500"/>
                                        <p:tgtEl>
                                          <p:spTgt spid="1032"/>
                                        </p:tgtEl>
                                      </p:cBhvr>
                                    </p:animEffect>
                                  </p:childTnLst>
                                  <p:subTnLst>
                                    <p:set>
                                      <p:cBhvr override="childStyle">
                                        <p:cTn dur="1" fill="hold" display="0" masterRel="nextClick" afterEffect="1"/>
                                        <p:tgtEl>
                                          <p:spTgt spid="1032"/>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childTnLst>
                                </p:cTn>
                              </p:par>
                              <p:par>
                                <p:cTn id="37" presetID="2" presetClass="entr" presetSubtype="6" fill="hold" nodeType="withEffect">
                                  <p:stCondLst>
                                    <p:cond delay="0"/>
                                  </p:stCondLst>
                                  <p:childTnLst>
                                    <p:set>
                                      <p:cBhvr>
                                        <p:cTn id="38" dur="1" fill="hold">
                                          <p:stCondLst>
                                            <p:cond delay="0"/>
                                          </p:stCondLst>
                                        </p:cTn>
                                        <p:tgtEl>
                                          <p:spTgt spid="1034"/>
                                        </p:tgtEl>
                                        <p:attrNameLst>
                                          <p:attrName>style.visibility</p:attrName>
                                        </p:attrNameLst>
                                      </p:cBhvr>
                                      <p:to>
                                        <p:strVal val="visible"/>
                                      </p:to>
                                    </p:set>
                                    <p:anim calcmode="lin" valueType="num">
                                      <p:cBhvr additive="base">
                                        <p:cTn id="39" dur="2000" fill="hold"/>
                                        <p:tgtEl>
                                          <p:spTgt spid="1034"/>
                                        </p:tgtEl>
                                        <p:attrNameLst>
                                          <p:attrName>ppt_x</p:attrName>
                                        </p:attrNameLst>
                                      </p:cBhvr>
                                      <p:tavLst>
                                        <p:tav tm="0">
                                          <p:val>
                                            <p:strVal val="1+#ppt_w/2"/>
                                          </p:val>
                                        </p:tav>
                                        <p:tav tm="100000">
                                          <p:val>
                                            <p:strVal val="#ppt_x"/>
                                          </p:val>
                                        </p:tav>
                                      </p:tavLst>
                                    </p:anim>
                                    <p:anim calcmode="lin" valueType="num">
                                      <p:cBhvr additive="base">
                                        <p:cTn id="40" dur="2000" fill="hold"/>
                                        <p:tgtEl>
                                          <p:spTgt spid="1034"/>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1034"/>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טיפולים תקופתיים</a:t>
            </a:r>
            <a:endParaRPr lang="he-IL" sz="6000" dirty="0"/>
          </a:p>
        </p:txBody>
      </p:sp>
      <p:sp>
        <p:nvSpPr>
          <p:cNvPr id="3" name="מציין מיקום תוכן 2"/>
          <p:cNvSpPr>
            <a:spLocks noGrp="1"/>
          </p:cNvSpPr>
          <p:nvPr>
            <p:ph idx="1"/>
          </p:nvPr>
        </p:nvSpPr>
        <p:spPr/>
        <p:txBody>
          <a:bodyPr>
            <a:normAutofit lnSpcReduction="10000"/>
          </a:bodyPr>
          <a:lstStyle/>
          <a:p>
            <a:r>
              <a:rPr lang="he-IL" sz="4400" b="1" u="sng" dirty="0"/>
              <a:t>ציפורניים</a:t>
            </a:r>
          </a:p>
          <a:p>
            <a:r>
              <a:rPr lang="he-IL" sz="3200" dirty="0"/>
              <a:t>יש לשמור שאורך הציפורניים לא יעבור את גובה כרית כף הרגל. הכרחי לנוחות הכלב ומונע את שבירת הציפורניים. </a:t>
            </a:r>
            <a:endParaRPr lang="en-US" sz="3200" dirty="0"/>
          </a:p>
          <a:p>
            <a:r>
              <a:rPr lang="he-IL" sz="3200" dirty="0"/>
              <a:t>יש להיזהר שלא לפגוע בחלק הרגיש של הציפורן המכיל נימי דם.</a:t>
            </a:r>
            <a:endParaRPr lang="en-US" sz="3200" dirty="0"/>
          </a:p>
          <a:p>
            <a:r>
              <a:rPr lang="he-IL" sz="3200" dirty="0"/>
              <a:t>ניתן לעשות זאת ב-2 דרכים: </a:t>
            </a:r>
            <a:endParaRPr lang="en-US" sz="3200" dirty="0"/>
          </a:p>
          <a:p>
            <a:r>
              <a:rPr lang="he-IL" sz="3200" dirty="0"/>
              <a:t>1. שחיקה טבעית - להוליך את הכלב על אספלט ומדרכות.</a:t>
            </a:r>
            <a:endParaRPr lang="en-US" sz="3200" dirty="0"/>
          </a:p>
          <a:p>
            <a:r>
              <a:rPr lang="he-IL" sz="3200" dirty="0"/>
              <a:t> 2. קציצת הציפורניים בעזרת קוצץ מיוחד לכלבים</a:t>
            </a:r>
          </a:p>
          <a:p>
            <a:r>
              <a:rPr lang="he-IL" sz="3200" dirty="0"/>
              <a:t>פעם בחודש חודשיים.</a:t>
            </a:r>
          </a:p>
        </p:txBody>
      </p:sp>
      <p:pic>
        <p:nvPicPr>
          <p:cNvPr id="19458" name="Picture 2" descr="Image result for ‫גזירת ציפורניים לכלב‬‎"/>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6396"/>
          <a:stretch/>
        </p:blipFill>
        <p:spPr bwMode="auto">
          <a:xfrm>
            <a:off x="146223" y="1"/>
            <a:ext cx="3438714" cy="2187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96243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טיפולים תקופתיים</a:t>
            </a:r>
            <a:endParaRPr lang="he-IL" sz="6000" dirty="0"/>
          </a:p>
        </p:txBody>
      </p:sp>
      <p:sp>
        <p:nvSpPr>
          <p:cNvPr id="3" name="מציין מיקום תוכן 2"/>
          <p:cNvSpPr>
            <a:spLocks noGrp="1"/>
          </p:cNvSpPr>
          <p:nvPr>
            <p:ph idx="1"/>
          </p:nvPr>
        </p:nvSpPr>
        <p:spPr/>
        <p:txBody>
          <a:bodyPr/>
          <a:lstStyle/>
          <a:p>
            <a:r>
              <a:rPr lang="he-IL" sz="4000" b="1" u="sng" dirty="0"/>
              <a:t>אוזניים</a:t>
            </a:r>
          </a:p>
          <a:p>
            <a:r>
              <a:rPr lang="he-IL" sz="3600" dirty="0"/>
              <a:t>שמירה על ניקיון האוזניים עוזר לגלות סימנים חריגים: הפרשה מסריחה, הפרשה לא צהובה, הפרשה מרובה </a:t>
            </a:r>
            <a:r>
              <a:rPr lang="he-IL" sz="3600" dirty="0" err="1"/>
              <a:t>וכו</a:t>
            </a:r>
            <a:r>
              <a:rPr lang="he-IL" sz="3600" dirty="0"/>
              <a:t>'.</a:t>
            </a:r>
          </a:p>
          <a:p>
            <a:r>
              <a:rPr lang="he-IL" sz="3600" dirty="0"/>
              <a:t>כפעם בשבוע</a:t>
            </a:r>
          </a:p>
        </p:txBody>
      </p:sp>
    </p:spTree>
    <p:extLst>
      <p:ext uri="{BB962C8B-B14F-4D97-AF65-F5344CB8AC3E}">
        <p14:creationId xmlns:p14="http://schemas.microsoft.com/office/powerpoint/2010/main" val="30562022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טיפולים תקופתיים</a:t>
            </a:r>
            <a:endParaRPr lang="he-IL" sz="6000" dirty="0"/>
          </a:p>
        </p:txBody>
      </p:sp>
      <p:sp>
        <p:nvSpPr>
          <p:cNvPr id="3" name="מציין מיקום תוכן 2"/>
          <p:cNvSpPr>
            <a:spLocks noGrp="1"/>
          </p:cNvSpPr>
          <p:nvPr>
            <p:ph idx="1"/>
          </p:nvPr>
        </p:nvSpPr>
        <p:spPr/>
        <p:txBody>
          <a:bodyPr/>
          <a:lstStyle/>
          <a:p>
            <a:r>
              <a:rPr lang="he-IL" sz="4000" b="1" u="sng" dirty="0"/>
              <a:t>אזורים פרטיים</a:t>
            </a:r>
          </a:p>
          <a:p>
            <a:r>
              <a:rPr lang="he-IL" sz="3600" dirty="0"/>
              <a:t>יש לשמור על אזורים אלו נטולי שיער, במטרה למנוע מהפרשות להיתפש בגוף. מומלץ לעשות זאת במספרה.</a:t>
            </a:r>
          </a:p>
          <a:p>
            <a:r>
              <a:rPr lang="he-IL" sz="3600" dirty="0"/>
              <a:t>לפחות פעם בחודשים.</a:t>
            </a:r>
          </a:p>
        </p:txBody>
      </p:sp>
    </p:spTree>
    <p:extLst>
      <p:ext uri="{BB962C8B-B14F-4D97-AF65-F5344CB8AC3E}">
        <p14:creationId xmlns:p14="http://schemas.microsoft.com/office/powerpoint/2010/main" val="12042740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טיפולים תקופתיים</a:t>
            </a:r>
            <a:endParaRPr lang="he-IL" sz="6000" dirty="0"/>
          </a:p>
        </p:txBody>
      </p:sp>
      <p:sp>
        <p:nvSpPr>
          <p:cNvPr id="3" name="מציין מיקום תוכן 2"/>
          <p:cNvSpPr>
            <a:spLocks noGrp="1"/>
          </p:cNvSpPr>
          <p:nvPr>
            <p:ph idx="1"/>
          </p:nvPr>
        </p:nvSpPr>
        <p:spPr>
          <a:xfrm>
            <a:off x="1023551" y="1504349"/>
            <a:ext cx="10515600" cy="4351338"/>
          </a:xfrm>
        </p:spPr>
        <p:txBody>
          <a:bodyPr/>
          <a:lstStyle/>
          <a:p>
            <a:r>
              <a:rPr lang="he-IL" sz="4000" b="1" u="sng" dirty="0"/>
              <a:t>תספורת</a:t>
            </a:r>
          </a:p>
          <a:p>
            <a:r>
              <a:rPr lang="he-IL" sz="4000" dirty="0"/>
              <a:t>על ידי בעל מקצוע</a:t>
            </a:r>
            <a:endParaRPr lang="en-US" sz="4000" dirty="0"/>
          </a:p>
          <a:p>
            <a:r>
              <a:rPr lang="he-IL" sz="4000" dirty="0"/>
              <a:t>מספרים במספריים בעלות להבים מעוגלים ולעיתים מדללים את השיער במספריים מיוחדות ( כלבי תצוגה בעיקר). </a:t>
            </a:r>
          </a:p>
          <a:p>
            <a:r>
              <a:rPr lang="he-IL" sz="4000" dirty="0"/>
              <a:t>תדירות- תלוי בגזע הכלב</a:t>
            </a:r>
            <a:endParaRPr lang="en-US" sz="4000" dirty="0"/>
          </a:p>
        </p:txBody>
      </p:sp>
      <p:pic>
        <p:nvPicPr>
          <p:cNvPr id="20484" name="Picture 4" descr="Image result for ‫תספורת לכלב‬‎"/>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61" y="4287848"/>
            <a:ext cx="3873456" cy="2570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1172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7200" b="1" u="sng" dirty="0"/>
              <a:t>טיפול בגורים</a:t>
            </a:r>
            <a:endParaRPr lang="he-IL" sz="7200" dirty="0"/>
          </a:p>
        </p:txBody>
      </p:sp>
      <p:sp>
        <p:nvSpPr>
          <p:cNvPr id="3" name="מציין מיקום תוכן 2"/>
          <p:cNvSpPr>
            <a:spLocks noGrp="1"/>
          </p:cNvSpPr>
          <p:nvPr>
            <p:ph idx="1"/>
          </p:nvPr>
        </p:nvSpPr>
        <p:spPr/>
        <p:txBody>
          <a:bodyPr/>
          <a:lstStyle/>
          <a:p>
            <a:endParaRPr lang="he-IL" sz="3600" dirty="0"/>
          </a:p>
        </p:txBody>
      </p:sp>
      <p:pic>
        <p:nvPicPr>
          <p:cNvPr id="24578" name="Picture 2" descr="Image result for ‫גורים‬‎"/>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2941" y="1544075"/>
            <a:ext cx="7446118" cy="4914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35211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sp>
        <p:nvSpPr>
          <p:cNvPr id="3" name="מציין מיקום תוכן 2"/>
          <p:cNvSpPr>
            <a:spLocks noGrp="1"/>
          </p:cNvSpPr>
          <p:nvPr>
            <p:ph idx="1"/>
          </p:nvPr>
        </p:nvSpPr>
        <p:spPr/>
        <p:txBody>
          <a:bodyPr>
            <a:normAutofit fontScale="92500" lnSpcReduction="10000"/>
          </a:bodyPr>
          <a:lstStyle/>
          <a:p>
            <a:pPr lvl="0"/>
            <a:r>
              <a:rPr lang="he-IL" b="1" u="sng" dirty="0"/>
              <a:t>טמפרטורת גידול גורים</a:t>
            </a:r>
            <a:r>
              <a:rPr lang="he-IL" dirty="0"/>
              <a:t>-  מנגנון וויסות החום של גורים לא יעיל עד גיל 4 שבועות ולכן טמפ' גופם נוטה להשתנות לפי טמפ' הסביבה. הסכנה לחלות גבוהה מאד (סימני מחלה לעיתים רואים רק אחרי 48 שעות).</a:t>
            </a:r>
            <a:endParaRPr lang="en-US" dirty="0"/>
          </a:p>
          <a:p>
            <a:r>
              <a:rPr lang="he-IL" dirty="0"/>
              <a:t>לכן חשוב </a:t>
            </a:r>
            <a:r>
              <a:rPr lang="he-IL" u="sng" dirty="0"/>
              <a:t>בחורף</a:t>
            </a:r>
            <a:r>
              <a:rPr lang="he-IL" dirty="0"/>
              <a:t> לחמם את החדר ואת ארגז ההמלטה, לפחות בשבועיים הראשונים. (גורים יתומים יש לחמם זמן ארוך יותר). </a:t>
            </a:r>
            <a:endParaRPr lang="en-US" dirty="0"/>
          </a:p>
          <a:p>
            <a:r>
              <a:rPr lang="he-IL" dirty="0"/>
              <a:t>יש להקפיד על פיזור חום באופן שווה בחדר ולהימנע ממגע ישיר של גוף החימום עם הגור או מחימום יתר.</a:t>
            </a:r>
            <a:endParaRPr lang="en-US" dirty="0"/>
          </a:p>
          <a:p>
            <a:r>
              <a:rPr lang="he-IL" dirty="0"/>
              <a:t>ניתן לחמם בעזרת רדיאטור או מפזר חום. בארגז ההמלטה אפשר לשים כרית חימום או בקבוקי מים חמים עטופים.</a:t>
            </a:r>
            <a:endParaRPr lang="en-US" dirty="0"/>
          </a:p>
          <a:p>
            <a:r>
              <a:rPr lang="he-IL" u="sng" dirty="0"/>
              <a:t>בקיץ</a:t>
            </a:r>
            <a:r>
              <a:rPr lang="he-IL" dirty="0"/>
              <a:t> יש להגן על הגור מפני החום. גורים המוחזקים בחוץ, יש לדאוג למקום מוצל ומאוורר היטב.</a:t>
            </a:r>
            <a:endParaRPr lang="en-US" dirty="0"/>
          </a:p>
          <a:p>
            <a:endParaRPr lang="he-IL" dirty="0"/>
          </a:p>
        </p:txBody>
      </p:sp>
    </p:spTree>
    <p:extLst>
      <p:ext uri="{BB962C8B-B14F-4D97-AF65-F5344CB8AC3E}">
        <p14:creationId xmlns:p14="http://schemas.microsoft.com/office/powerpoint/2010/main" val="18735959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199" y="0"/>
            <a:ext cx="10515600" cy="1325563"/>
          </a:xfrm>
        </p:spPr>
        <p:txBody>
          <a:bodyPr/>
          <a:lstStyle/>
          <a:p>
            <a:pPr algn="ctr"/>
            <a:r>
              <a:rPr lang="he-IL" b="1" u="sng" dirty="0">
                <a:latin typeface="Arial" panose="020B0604020202020204" pitchFamily="34" charset="0"/>
                <a:ea typeface="Times New Roman" panose="02020603050405020304" pitchFamily="18" charset="0"/>
              </a:rPr>
              <a:t>הזנה וגמילה</a:t>
            </a:r>
            <a:r>
              <a:rPr lang="he-IL" dirty="0">
                <a:latin typeface="Arial" panose="020B0604020202020204" pitchFamily="34" charset="0"/>
                <a:ea typeface="Times New Roman" panose="02020603050405020304" pitchFamily="18" charset="0"/>
              </a:rPr>
              <a:t> </a:t>
            </a:r>
            <a:endParaRPr lang="he-IL" dirty="0"/>
          </a:p>
        </p:txBody>
      </p:sp>
      <p:graphicFrame>
        <p:nvGraphicFramePr>
          <p:cNvPr id="8" name="מציין מיקום תוכן 7"/>
          <p:cNvGraphicFramePr>
            <a:graphicFrameLocks noGrp="1"/>
          </p:cNvGraphicFramePr>
          <p:nvPr>
            <p:ph idx="1"/>
            <p:extLst>
              <p:ext uri="{D42A27DB-BD31-4B8C-83A1-F6EECF244321}">
                <p14:modId xmlns:p14="http://schemas.microsoft.com/office/powerpoint/2010/main" val="2260434091"/>
              </p:ext>
            </p:extLst>
          </p:nvPr>
        </p:nvGraphicFramePr>
        <p:xfrm>
          <a:off x="937053" y="2975683"/>
          <a:ext cx="8439665" cy="3679297"/>
        </p:xfrm>
        <a:graphic>
          <a:graphicData uri="http://schemas.openxmlformats.org/drawingml/2006/table">
            <a:tbl>
              <a:tblPr rtl="1" firstRow="1" firstCol="1" bandRow="1">
                <a:tableStyleId>{5C22544A-7EE6-4342-B048-85BDC9FD1C3A}</a:tableStyleId>
              </a:tblPr>
              <a:tblGrid>
                <a:gridCol w="3160078">
                  <a:extLst>
                    <a:ext uri="{9D8B030D-6E8A-4147-A177-3AD203B41FA5}">
                      <a16:colId xmlns="" xmlns:a16="http://schemas.microsoft.com/office/drawing/2014/main" val="627356308"/>
                    </a:ext>
                  </a:extLst>
                </a:gridCol>
                <a:gridCol w="5279587">
                  <a:extLst>
                    <a:ext uri="{9D8B030D-6E8A-4147-A177-3AD203B41FA5}">
                      <a16:colId xmlns="" xmlns:a16="http://schemas.microsoft.com/office/drawing/2014/main" val="4198706764"/>
                    </a:ext>
                  </a:extLst>
                </a:gridCol>
              </a:tblGrid>
              <a:tr h="418368">
                <a:tc>
                  <a:txBody>
                    <a:bodyPr/>
                    <a:lstStyle/>
                    <a:p>
                      <a:pPr algn="r" rtl="1">
                        <a:lnSpc>
                          <a:spcPct val="150000"/>
                        </a:lnSpc>
                        <a:spcAft>
                          <a:spcPts val="0"/>
                        </a:spcAft>
                      </a:pPr>
                      <a:r>
                        <a:rPr lang="he-IL" sz="2000" dirty="0">
                          <a:effectLst/>
                        </a:rPr>
                        <a:t>גיל</a:t>
                      </a:r>
                      <a:endParaRPr lang="en-US" sz="2000" dirty="0">
                        <a:effectLst/>
                        <a:latin typeface="Arial" panose="020B0604020202020204" pitchFamily="34" charset="0"/>
                        <a:ea typeface="Times New Roman" panose="02020603050405020304" pitchFamily="18" charset="0"/>
                      </a:endParaRPr>
                    </a:p>
                  </a:txBody>
                  <a:tcPr marL="68580" marR="68580" marT="0" marB="0"/>
                </a:tc>
                <a:tc>
                  <a:txBody>
                    <a:bodyPr/>
                    <a:lstStyle/>
                    <a:p>
                      <a:pPr algn="r" rtl="1">
                        <a:lnSpc>
                          <a:spcPct val="150000"/>
                        </a:lnSpc>
                        <a:spcAft>
                          <a:spcPts val="0"/>
                        </a:spcAft>
                      </a:pPr>
                      <a:r>
                        <a:rPr lang="he-IL" sz="2000">
                          <a:effectLst/>
                        </a:rPr>
                        <a:t>שלבים</a:t>
                      </a:r>
                      <a:endParaRPr lang="en-US" sz="2000">
                        <a:effectLst/>
                        <a:latin typeface="Arial" panose="020B0604020202020204" pitchFamily="34" charset="0"/>
                        <a:ea typeface="Times New Roman" panose="02020603050405020304" pitchFamily="18" charset="0"/>
                      </a:endParaRPr>
                    </a:p>
                  </a:txBody>
                  <a:tcPr marL="68580" marR="68580" marT="0" marB="0"/>
                </a:tc>
                <a:extLst>
                  <a:ext uri="{0D108BD9-81ED-4DB2-BD59-A6C34878D82A}">
                    <a16:rowId xmlns="" xmlns:a16="http://schemas.microsoft.com/office/drawing/2014/main" val="255501845"/>
                  </a:ext>
                </a:extLst>
              </a:tr>
              <a:tr h="1850497">
                <a:tc>
                  <a:txBody>
                    <a:bodyPr/>
                    <a:lstStyle/>
                    <a:p>
                      <a:pPr algn="r" rtl="1">
                        <a:lnSpc>
                          <a:spcPct val="150000"/>
                        </a:lnSpc>
                        <a:spcAft>
                          <a:spcPts val="0"/>
                        </a:spcAft>
                      </a:pPr>
                      <a:r>
                        <a:rPr lang="he-IL" sz="2000" dirty="0">
                          <a:effectLst/>
                        </a:rPr>
                        <a:t>חודש</a:t>
                      </a:r>
                      <a:endParaRPr lang="en-US" sz="2000" dirty="0">
                        <a:effectLst/>
                        <a:latin typeface="Arial" panose="020B0604020202020204" pitchFamily="34" charset="0"/>
                        <a:ea typeface="Times New Roman" panose="02020603050405020304" pitchFamily="18" charset="0"/>
                      </a:endParaRPr>
                    </a:p>
                  </a:txBody>
                  <a:tcPr marL="68580" marR="68580" marT="0" marB="0"/>
                </a:tc>
                <a:tc>
                  <a:txBody>
                    <a:bodyPr/>
                    <a:lstStyle/>
                    <a:p>
                      <a:pPr marL="342900" lvl="0" indent="-342900" algn="r" rtl="1">
                        <a:lnSpc>
                          <a:spcPct val="150000"/>
                        </a:lnSpc>
                        <a:spcAft>
                          <a:spcPts val="0"/>
                        </a:spcAft>
                        <a:buFont typeface="+mj-lt"/>
                        <a:buAutoNum type="arabicPeriod"/>
                      </a:pPr>
                      <a:r>
                        <a:rPr lang="he-IL" sz="2000" dirty="0">
                          <a:effectLst/>
                        </a:rPr>
                        <a:t>מתן תחליפי חלב באמצעות בקבוק או מזרק</a:t>
                      </a:r>
                      <a:endParaRPr lang="en-US" sz="2000" dirty="0">
                        <a:effectLst/>
                      </a:endParaRPr>
                    </a:p>
                    <a:p>
                      <a:pPr marL="342900" lvl="0" indent="-342900" algn="r" rtl="1">
                        <a:lnSpc>
                          <a:spcPct val="150000"/>
                        </a:lnSpc>
                        <a:spcAft>
                          <a:spcPts val="0"/>
                        </a:spcAft>
                        <a:buFont typeface="+mj-lt"/>
                        <a:buAutoNum type="arabicPeriod"/>
                      </a:pPr>
                      <a:r>
                        <a:rPr lang="he-IL" sz="2000" dirty="0">
                          <a:effectLst/>
                        </a:rPr>
                        <a:t>הגשת המזון בצלחת</a:t>
                      </a:r>
                      <a:endParaRPr lang="en-US" sz="2000" dirty="0">
                        <a:effectLst/>
                      </a:endParaRPr>
                    </a:p>
                    <a:p>
                      <a:pPr marL="342900" lvl="0" indent="-342900" algn="r" rtl="1">
                        <a:lnSpc>
                          <a:spcPct val="150000"/>
                        </a:lnSpc>
                        <a:spcAft>
                          <a:spcPts val="0"/>
                        </a:spcAft>
                        <a:buFont typeface="+mj-lt"/>
                        <a:buAutoNum type="arabicPeriod"/>
                      </a:pPr>
                      <a:r>
                        <a:rPr lang="he-IL" sz="2000" dirty="0">
                          <a:effectLst/>
                        </a:rPr>
                        <a:t>הזנה במזון משומר או מזון יבש מורטב</a:t>
                      </a:r>
                      <a:endParaRPr lang="en-US" sz="2000" dirty="0">
                        <a:effectLst/>
                      </a:endParaRPr>
                    </a:p>
                    <a:p>
                      <a:pPr algn="r" rtl="1">
                        <a:lnSpc>
                          <a:spcPct val="150000"/>
                        </a:lnSpc>
                        <a:spcAft>
                          <a:spcPts val="0"/>
                        </a:spcAft>
                      </a:pPr>
                      <a:r>
                        <a:rPr lang="he-IL" sz="2000" dirty="0">
                          <a:effectLst/>
                        </a:rPr>
                        <a:t>*** 4-5 ארוחות ביום</a:t>
                      </a:r>
                      <a:endParaRPr lang="en-US" sz="2000" dirty="0">
                        <a:effectLst/>
                        <a:latin typeface="Arial" panose="020B0604020202020204" pitchFamily="34" charset="0"/>
                        <a:ea typeface="Times New Roman" panose="02020603050405020304" pitchFamily="18" charset="0"/>
                      </a:endParaRPr>
                    </a:p>
                  </a:txBody>
                  <a:tcPr marL="68580" marR="68580" marT="0" marB="0"/>
                </a:tc>
                <a:extLst>
                  <a:ext uri="{0D108BD9-81ED-4DB2-BD59-A6C34878D82A}">
                    <a16:rowId xmlns="" xmlns:a16="http://schemas.microsoft.com/office/drawing/2014/main" val="70448841"/>
                  </a:ext>
                </a:extLst>
              </a:tr>
              <a:tr h="418368">
                <a:tc>
                  <a:txBody>
                    <a:bodyPr/>
                    <a:lstStyle/>
                    <a:p>
                      <a:pPr algn="r" rtl="1">
                        <a:lnSpc>
                          <a:spcPct val="150000"/>
                        </a:lnSpc>
                        <a:spcAft>
                          <a:spcPts val="0"/>
                        </a:spcAft>
                      </a:pPr>
                      <a:r>
                        <a:rPr lang="he-IL" sz="2000" dirty="0">
                          <a:effectLst/>
                        </a:rPr>
                        <a:t>חודש וחצי</a:t>
                      </a:r>
                      <a:endParaRPr lang="en-US" sz="2000" dirty="0">
                        <a:effectLst/>
                        <a:latin typeface="Arial" panose="020B0604020202020204" pitchFamily="34" charset="0"/>
                        <a:ea typeface="Times New Roman" panose="02020603050405020304" pitchFamily="18" charset="0"/>
                      </a:endParaRPr>
                    </a:p>
                  </a:txBody>
                  <a:tcPr marL="68580" marR="68580" marT="0" marB="0"/>
                </a:tc>
                <a:tc>
                  <a:txBody>
                    <a:bodyPr/>
                    <a:lstStyle/>
                    <a:p>
                      <a:pPr algn="r" rtl="1">
                        <a:lnSpc>
                          <a:spcPct val="150000"/>
                        </a:lnSpc>
                        <a:spcAft>
                          <a:spcPts val="0"/>
                        </a:spcAft>
                      </a:pPr>
                      <a:r>
                        <a:rPr lang="he-IL" sz="2000" dirty="0">
                          <a:effectLst/>
                        </a:rPr>
                        <a:t>צריכים להיות גמולים לחלוטין או לינוק מעט מאד</a:t>
                      </a:r>
                      <a:endParaRPr lang="en-US" sz="2000" dirty="0">
                        <a:effectLst/>
                        <a:latin typeface="Arial" panose="020B0604020202020204" pitchFamily="34" charset="0"/>
                        <a:ea typeface="Times New Roman" panose="02020603050405020304" pitchFamily="18" charset="0"/>
                      </a:endParaRPr>
                    </a:p>
                  </a:txBody>
                  <a:tcPr marL="68580" marR="68580" marT="0" marB="0"/>
                </a:tc>
                <a:extLst>
                  <a:ext uri="{0D108BD9-81ED-4DB2-BD59-A6C34878D82A}">
                    <a16:rowId xmlns="" xmlns:a16="http://schemas.microsoft.com/office/drawing/2014/main" val="2212977527"/>
                  </a:ext>
                </a:extLst>
              </a:tr>
              <a:tr h="418368">
                <a:tc>
                  <a:txBody>
                    <a:bodyPr/>
                    <a:lstStyle/>
                    <a:p>
                      <a:pPr algn="r" rtl="1">
                        <a:lnSpc>
                          <a:spcPct val="150000"/>
                        </a:lnSpc>
                        <a:spcAft>
                          <a:spcPts val="0"/>
                        </a:spcAft>
                      </a:pPr>
                      <a:r>
                        <a:rPr lang="he-IL" sz="2000">
                          <a:effectLst/>
                        </a:rPr>
                        <a:t>3-6 חודשים</a:t>
                      </a:r>
                      <a:endParaRPr lang="en-US" sz="2000">
                        <a:effectLst/>
                        <a:latin typeface="Arial" panose="020B0604020202020204" pitchFamily="34" charset="0"/>
                        <a:ea typeface="Times New Roman" panose="02020603050405020304" pitchFamily="18" charset="0"/>
                      </a:endParaRPr>
                    </a:p>
                  </a:txBody>
                  <a:tcPr marL="68580" marR="68580" marT="0" marB="0"/>
                </a:tc>
                <a:tc>
                  <a:txBody>
                    <a:bodyPr/>
                    <a:lstStyle/>
                    <a:p>
                      <a:pPr algn="r" rtl="1">
                        <a:lnSpc>
                          <a:spcPct val="150000"/>
                        </a:lnSpc>
                        <a:spcAft>
                          <a:spcPts val="0"/>
                        </a:spcAft>
                      </a:pPr>
                      <a:r>
                        <a:rPr lang="he-IL" sz="2000" dirty="0">
                          <a:effectLst/>
                        </a:rPr>
                        <a:t>3 ארוחות</a:t>
                      </a:r>
                      <a:endParaRPr lang="en-US" sz="2000" dirty="0">
                        <a:effectLst/>
                        <a:latin typeface="Arial" panose="020B0604020202020204" pitchFamily="34" charset="0"/>
                        <a:ea typeface="Times New Roman" panose="02020603050405020304" pitchFamily="18" charset="0"/>
                      </a:endParaRPr>
                    </a:p>
                  </a:txBody>
                  <a:tcPr marL="68580" marR="68580" marT="0" marB="0"/>
                </a:tc>
                <a:extLst>
                  <a:ext uri="{0D108BD9-81ED-4DB2-BD59-A6C34878D82A}">
                    <a16:rowId xmlns="" xmlns:a16="http://schemas.microsoft.com/office/drawing/2014/main" val="755159742"/>
                  </a:ext>
                </a:extLst>
              </a:tr>
              <a:tr h="418368">
                <a:tc>
                  <a:txBody>
                    <a:bodyPr/>
                    <a:lstStyle/>
                    <a:p>
                      <a:pPr algn="r" rtl="1">
                        <a:lnSpc>
                          <a:spcPct val="150000"/>
                        </a:lnSpc>
                        <a:spcAft>
                          <a:spcPts val="0"/>
                        </a:spcAft>
                      </a:pPr>
                      <a:r>
                        <a:rPr lang="he-IL" sz="2000">
                          <a:effectLst/>
                        </a:rPr>
                        <a:t>6-9 חודשים</a:t>
                      </a:r>
                      <a:endParaRPr lang="en-US" sz="2000">
                        <a:effectLst/>
                        <a:latin typeface="Arial" panose="020B0604020202020204" pitchFamily="34" charset="0"/>
                        <a:ea typeface="Times New Roman" panose="02020603050405020304" pitchFamily="18" charset="0"/>
                      </a:endParaRPr>
                    </a:p>
                  </a:txBody>
                  <a:tcPr marL="68580" marR="68580" marT="0" marB="0"/>
                </a:tc>
                <a:tc>
                  <a:txBody>
                    <a:bodyPr/>
                    <a:lstStyle/>
                    <a:p>
                      <a:pPr algn="r" rtl="1">
                        <a:lnSpc>
                          <a:spcPct val="150000"/>
                        </a:lnSpc>
                        <a:spcAft>
                          <a:spcPts val="0"/>
                        </a:spcAft>
                      </a:pPr>
                      <a:r>
                        <a:rPr lang="he-IL" sz="2000" dirty="0">
                          <a:effectLst/>
                        </a:rPr>
                        <a:t>2 ארוחות, 20-30 דקות לארוחה</a:t>
                      </a:r>
                      <a:endParaRPr lang="en-US" sz="2000" dirty="0">
                        <a:effectLst/>
                        <a:latin typeface="Arial" panose="020B0604020202020204" pitchFamily="34" charset="0"/>
                        <a:ea typeface="Times New Roman" panose="02020603050405020304" pitchFamily="18" charset="0"/>
                      </a:endParaRPr>
                    </a:p>
                  </a:txBody>
                  <a:tcPr marL="68580" marR="68580" marT="0" marB="0"/>
                </a:tc>
                <a:extLst>
                  <a:ext uri="{0D108BD9-81ED-4DB2-BD59-A6C34878D82A}">
                    <a16:rowId xmlns="" xmlns:a16="http://schemas.microsoft.com/office/drawing/2014/main" val="3508738834"/>
                  </a:ext>
                </a:extLst>
              </a:tr>
            </a:tbl>
          </a:graphicData>
        </a:graphic>
      </p:graphicFrame>
      <p:sp>
        <p:nvSpPr>
          <p:cNvPr id="9" name="מלבן 8"/>
          <p:cNvSpPr/>
          <p:nvPr/>
        </p:nvSpPr>
        <p:spPr>
          <a:xfrm>
            <a:off x="642552" y="1122278"/>
            <a:ext cx="11108723" cy="2308324"/>
          </a:xfrm>
          <a:prstGeom prst="rect">
            <a:avLst/>
          </a:prstGeom>
        </p:spPr>
        <p:txBody>
          <a:bodyPr wrap="square">
            <a:spAutoFit/>
          </a:bodyPr>
          <a:lstStyle/>
          <a:p>
            <a:pPr>
              <a:lnSpc>
                <a:spcPct val="150000"/>
              </a:lnSpc>
            </a:pPr>
            <a:r>
              <a:rPr lang="he-IL" sz="2400" dirty="0">
                <a:latin typeface="Arial" panose="020B0604020202020204" pitchFamily="34" charset="0"/>
                <a:ea typeface="Times New Roman" panose="02020603050405020304" pitchFamily="18" charset="0"/>
              </a:rPr>
              <a:t>גור בריא ונורמאלי מוצא את דרכו אל פטמת האם זמן קצר לאחר ההמלטה.</a:t>
            </a:r>
            <a:endParaRPr lang="en-US" sz="2400" dirty="0">
              <a:effectLst/>
              <a:latin typeface="Arial" panose="020B0604020202020204" pitchFamily="34" charset="0"/>
              <a:ea typeface="Times New Roman" panose="02020603050405020304" pitchFamily="18" charset="0"/>
            </a:endParaRPr>
          </a:p>
          <a:p>
            <a:pPr>
              <a:lnSpc>
                <a:spcPct val="150000"/>
              </a:lnSpc>
            </a:pPr>
            <a:r>
              <a:rPr lang="he-IL" sz="2400" dirty="0">
                <a:latin typeface="Arial" panose="020B0604020202020204" pitchFamily="34" charset="0"/>
                <a:ea typeface="Times New Roman" panose="02020603050405020304" pitchFamily="18" charset="0"/>
              </a:rPr>
              <a:t>בשעות הראשונות מועבר </a:t>
            </a:r>
            <a:r>
              <a:rPr lang="he-IL" sz="2400" dirty="0" err="1">
                <a:latin typeface="Arial" panose="020B0604020202020204" pitchFamily="34" charset="0"/>
                <a:ea typeface="Times New Roman" panose="02020603050405020304" pitchFamily="18" charset="0"/>
              </a:rPr>
              <a:t>הקולסטרום</a:t>
            </a:r>
            <a:r>
              <a:rPr lang="he-IL" sz="2400" dirty="0">
                <a:latin typeface="Arial" panose="020B0604020202020204" pitchFamily="34" charset="0"/>
                <a:ea typeface="Times New Roman" panose="02020603050405020304" pitchFamily="18" charset="0"/>
              </a:rPr>
              <a:t>- החלב הראשון של האם המכיל רמה גבוהה של נוגדנים וחומרים מזינים, לכן חשוב לוודא כי כל הגורים יונקים חלב בשעות הראשונות לאחר ההמלטה. שלבי גמילה:</a:t>
            </a:r>
            <a:endParaRPr lang="en-US" sz="2400"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740591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75270" y="-203285"/>
            <a:ext cx="10515600" cy="1325563"/>
          </a:xfrm>
        </p:spPr>
        <p:txBody>
          <a:bodyPr>
            <a:normAutofit/>
          </a:bodyPr>
          <a:lstStyle/>
          <a:p>
            <a:pPr algn="ctr"/>
            <a:r>
              <a:rPr lang="he-IL" sz="5400" b="1" u="sng" dirty="0"/>
              <a:t>ניקיון</a:t>
            </a:r>
            <a:endParaRPr lang="he-IL" sz="5400" dirty="0"/>
          </a:p>
        </p:txBody>
      </p:sp>
      <p:sp>
        <p:nvSpPr>
          <p:cNvPr id="3" name="מציין מיקום תוכן 2"/>
          <p:cNvSpPr>
            <a:spLocks noGrp="1"/>
          </p:cNvSpPr>
          <p:nvPr>
            <p:ph idx="1"/>
          </p:nvPr>
        </p:nvSpPr>
        <p:spPr>
          <a:xfrm>
            <a:off x="617838" y="838726"/>
            <a:ext cx="11392930" cy="5313404"/>
          </a:xfrm>
        </p:spPr>
        <p:txBody>
          <a:bodyPr>
            <a:normAutofit fontScale="92500" lnSpcReduction="10000"/>
          </a:bodyPr>
          <a:lstStyle/>
          <a:p>
            <a:r>
              <a:rPr lang="he-IL" dirty="0"/>
              <a:t>בד"כ האם שומרת על ניקיון הגורים, אך יש חשיבות לשמירה על ניקיון </a:t>
            </a:r>
            <a:r>
              <a:rPr lang="he-IL" dirty="0" err="1"/>
              <a:t>איזור</a:t>
            </a:r>
            <a:r>
              <a:rPr lang="he-IL" dirty="0"/>
              <a:t> ההמלטה והחלפה קבועה של הריפוד למניעת מחלות וטפילים.</a:t>
            </a:r>
            <a:endParaRPr lang="en-US" dirty="0"/>
          </a:p>
          <a:p>
            <a:r>
              <a:rPr lang="he-IL" dirty="0"/>
              <a:t>חינוך לניקיון חשוב מאוד להתחיל בגיל חודש-חודש וחצי. המלצות:</a:t>
            </a:r>
            <a:endParaRPr lang="en-US" dirty="0"/>
          </a:p>
          <a:p>
            <a:r>
              <a:rPr lang="he-IL" dirty="0"/>
              <a:t>* הוצאת הגורים לאחר ארוחה, השכמה או משחק</a:t>
            </a:r>
            <a:endParaRPr lang="en-US" dirty="0"/>
          </a:p>
          <a:p>
            <a:r>
              <a:rPr lang="he-IL" dirty="0"/>
              <a:t>* רצוי לתת לגור ללכת בכוחות עצמו החוצה ולא לקחת אותו על הידיים, על מנת שיכיר את הדרך.</a:t>
            </a:r>
            <a:endParaRPr lang="en-US" dirty="0"/>
          </a:p>
          <a:p>
            <a:r>
              <a:rPr lang="he-IL" dirty="0"/>
              <a:t>* חשוב לנקות את הצרכים של הגורים בבית עם חומר ריחני כיוון שגורים נוטים לחזור ולעשות את צרכיהם במקום שכבר עשו בעבר.</a:t>
            </a:r>
            <a:endParaRPr lang="en-US" dirty="0"/>
          </a:p>
          <a:p>
            <a:r>
              <a:rPr lang="he-IL" dirty="0"/>
              <a:t>* ניתן להספיג מעט עיתונים בשתן ולהניחם קרוב לדלת היציאה בתוך ארגז, כך ילמד הגור לעשות את צרכיו בארגז ואחר כך בחוץ </a:t>
            </a:r>
            <a:endParaRPr lang="en-US" dirty="0"/>
          </a:p>
          <a:p>
            <a:r>
              <a:rPr lang="he-IL" dirty="0"/>
              <a:t>* אם הגור עשה את צרכיו על גבי העיתון או בחוץ (כלומר במקום המיועד) חשוב מאוד לשבח אותו על כך.</a:t>
            </a:r>
            <a:endParaRPr lang="en-US" dirty="0"/>
          </a:p>
          <a:p>
            <a:r>
              <a:rPr lang="he-IL" dirty="0"/>
              <a:t>* אם הגור פספס ועשה את צרכיו שלא במקום מומלץ שלא להענישו. </a:t>
            </a:r>
            <a:endParaRPr lang="en-US" dirty="0"/>
          </a:p>
          <a:p>
            <a:endParaRPr lang="he-IL" dirty="0"/>
          </a:p>
        </p:txBody>
      </p:sp>
      <p:pic>
        <p:nvPicPr>
          <p:cNvPr id="23554" name="Picture 2" descr="Image result for ‫פיפי כלב‬‎"/>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111281"/>
            <a:ext cx="2137719" cy="1719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4564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sz="6000" b="1" u="sng" dirty="0"/>
              <a:t>טיפול וטרינרי </a:t>
            </a:r>
            <a:endParaRPr lang="he-IL" sz="6000" dirty="0"/>
          </a:p>
        </p:txBody>
      </p:sp>
      <p:sp>
        <p:nvSpPr>
          <p:cNvPr id="3" name="מציין מיקום תוכן 2"/>
          <p:cNvSpPr>
            <a:spLocks noGrp="1"/>
          </p:cNvSpPr>
          <p:nvPr>
            <p:ph idx="1"/>
          </p:nvPr>
        </p:nvSpPr>
        <p:spPr/>
        <p:txBody>
          <a:bodyPr>
            <a:normAutofit lnSpcReduction="10000"/>
          </a:bodyPr>
          <a:lstStyle/>
          <a:p>
            <a:r>
              <a:rPr lang="he-IL" sz="3600" dirty="0"/>
              <a:t>הטיפול השגרתי בגורים כולל מתן טיפול נגד תולעים ומתן חיסונים.</a:t>
            </a:r>
            <a:endParaRPr lang="en-US" sz="3600" dirty="0"/>
          </a:p>
          <a:p>
            <a:r>
              <a:rPr lang="he-IL" sz="3600" u="sng" dirty="0"/>
              <a:t>שגרת חיסונים מומלצת לגור-</a:t>
            </a:r>
            <a:endParaRPr lang="en-US" sz="3600" dirty="0"/>
          </a:p>
          <a:p>
            <a:r>
              <a:rPr lang="he-IL" sz="3600" dirty="0"/>
              <a:t>גיל </a:t>
            </a:r>
            <a:r>
              <a:rPr lang="he-IL" sz="4400" b="1" dirty="0"/>
              <a:t>6</a:t>
            </a:r>
            <a:r>
              <a:rPr lang="he-IL" sz="3600" dirty="0"/>
              <a:t> שבועות – חיסון משושה </a:t>
            </a:r>
            <a:r>
              <a:rPr lang="en-US" sz="3600" dirty="0"/>
              <a:t>I</a:t>
            </a:r>
            <a:r>
              <a:rPr lang="he-IL" sz="3600" dirty="0"/>
              <a:t> + טיפול נגד תולעים</a:t>
            </a:r>
          </a:p>
          <a:p>
            <a:r>
              <a:rPr lang="he-IL" sz="3600" dirty="0"/>
              <a:t>גיל </a:t>
            </a:r>
            <a:r>
              <a:rPr lang="he-IL" sz="4400" b="1" dirty="0"/>
              <a:t>9</a:t>
            </a:r>
            <a:r>
              <a:rPr lang="he-IL" sz="3600" dirty="0"/>
              <a:t> שבועות – חיסון משושה </a:t>
            </a:r>
            <a:r>
              <a:rPr lang="en-US" sz="3600" dirty="0"/>
              <a:t>II</a:t>
            </a:r>
            <a:r>
              <a:rPr lang="he-IL" sz="3600" dirty="0"/>
              <a:t> + טיפול נגד תולעים</a:t>
            </a:r>
          </a:p>
          <a:p>
            <a:r>
              <a:rPr lang="he-IL" sz="3600" dirty="0"/>
              <a:t>גיל </a:t>
            </a:r>
            <a:r>
              <a:rPr lang="he-IL" sz="4400" b="1" dirty="0"/>
              <a:t>12</a:t>
            </a:r>
            <a:r>
              <a:rPr lang="he-IL" sz="3600" dirty="0"/>
              <a:t> שבועות – חיסון כלבת + שבב (ע"פ חוק הכלבת)</a:t>
            </a:r>
          </a:p>
          <a:p>
            <a:r>
              <a:rPr lang="he-IL" sz="3600" dirty="0"/>
              <a:t>גיל </a:t>
            </a:r>
            <a:r>
              <a:rPr lang="he-IL" sz="4400" b="1" dirty="0"/>
              <a:t>14</a:t>
            </a:r>
            <a:r>
              <a:rPr lang="he-IL" sz="3600" dirty="0"/>
              <a:t> שבועות – חיסון משושה </a:t>
            </a:r>
            <a:r>
              <a:rPr lang="en-US" sz="3600" dirty="0"/>
              <a:t>III</a:t>
            </a:r>
            <a:r>
              <a:rPr lang="he-IL" sz="3600" dirty="0"/>
              <a:t> + טיפול נגד תולעים</a:t>
            </a:r>
            <a:endParaRPr lang="en-US" sz="3600" dirty="0"/>
          </a:p>
          <a:p>
            <a:endParaRPr lang="he-IL" dirty="0"/>
          </a:p>
        </p:txBody>
      </p:sp>
    </p:spTree>
    <p:extLst>
      <p:ext uri="{BB962C8B-B14F-4D97-AF65-F5344CB8AC3E}">
        <p14:creationId xmlns:p14="http://schemas.microsoft.com/office/powerpoint/2010/main" val="134908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r>
              <a:rPr lang="he-IL" sz="5400" b="1" u="sng" dirty="0"/>
              <a:t>ויסות החום בגוף בתנאי עקה (חום, קור) </a:t>
            </a:r>
            <a:endParaRPr lang="he-IL" sz="5400" dirty="0"/>
          </a:p>
        </p:txBody>
      </p:sp>
      <p:sp>
        <p:nvSpPr>
          <p:cNvPr id="3" name="מציין מיקום תוכן 2"/>
          <p:cNvSpPr>
            <a:spLocks noGrp="1"/>
          </p:cNvSpPr>
          <p:nvPr>
            <p:ph idx="1"/>
          </p:nvPr>
        </p:nvSpPr>
        <p:spPr/>
        <p:txBody>
          <a:bodyPr/>
          <a:lstStyle/>
          <a:p>
            <a:r>
              <a:rPr lang="he-IL" sz="3600" b="1" u="sng" dirty="0"/>
              <a:t>התנהגותיים: </a:t>
            </a:r>
            <a:endParaRPr lang="en-US" sz="3600" dirty="0"/>
          </a:p>
          <a:p>
            <a:pPr lvl="0"/>
            <a:r>
              <a:rPr lang="he-IL" sz="3600" u="sng" dirty="0"/>
              <a:t>רקיקה</a:t>
            </a:r>
            <a:r>
              <a:rPr lang="he-IL" sz="3600" dirty="0"/>
              <a:t>- דבורים מקררות את עצמן ע"י התזת מים מזוויות הפה החוצה, על מנת לאבד חום לסביבה.</a:t>
            </a:r>
            <a:endParaRPr lang="en-US" sz="3600" dirty="0"/>
          </a:p>
          <a:p>
            <a:pPr lvl="0"/>
            <a:r>
              <a:rPr lang="he-IL" sz="3600" dirty="0"/>
              <a:t>שיעור </a:t>
            </a:r>
            <a:r>
              <a:rPr lang="he-IL" sz="3600" u="sng" dirty="0"/>
              <a:t>מזון נאכל וצריכת מים</a:t>
            </a:r>
            <a:r>
              <a:rPr lang="he-IL" sz="3600" dirty="0"/>
              <a:t> כתלות בטמפרטורת סביבה</a:t>
            </a:r>
            <a:endParaRPr lang="en-US" sz="3600" dirty="0"/>
          </a:p>
          <a:p>
            <a:pPr lvl="0"/>
            <a:r>
              <a:rPr lang="he-IL" sz="3600" u="sng" dirty="0"/>
              <a:t>מנגנון התנהגותי</a:t>
            </a:r>
            <a:r>
              <a:rPr lang="he-IL" sz="3600" dirty="0"/>
              <a:t>- הימנעות מחשיפה לטמפרטורת סביבה גבוהה/נמוכה ומידת פעילות כתלות בטמפרטורת הסביבה</a:t>
            </a:r>
            <a:r>
              <a:rPr lang="he-IL" dirty="0"/>
              <a:t>.</a:t>
            </a:r>
            <a:endParaRPr lang="en-US" dirty="0"/>
          </a:p>
          <a:p>
            <a:endParaRPr lang="he-IL" dirty="0"/>
          </a:p>
        </p:txBody>
      </p:sp>
      <p:pic>
        <p:nvPicPr>
          <p:cNvPr id="2050" name="Picture 2" descr="Image result for be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00" y="5111645"/>
            <a:ext cx="2028566" cy="164392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dog umbrell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5985"/>
            <a:ext cx="3563263" cy="1927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4868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26" presetClass="entr" presetSubtype="0"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wipe(down)">
                                      <p:cBhvr>
                                        <p:cTn id="11" dur="580">
                                          <p:stCondLst>
                                            <p:cond delay="0"/>
                                          </p:stCondLst>
                                        </p:cTn>
                                        <p:tgtEl>
                                          <p:spTgt spid="2050"/>
                                        </p:tgtEl>
                                      </p:cBhvr>
                                    </p:animEffect>
                                    <p:anim calcmode="lin" valueType="num">
                                      <p:cBhvr>
                                        <p:cTn id="12"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17" dur="26">
                                          <p:stCondLst>
                                            <p:cond delay="650"/>
                                          </p:stCondLst>
                                        </p:cTn>
                                        <p:tgtEl>
                                          <p:spTgt spid="2050"/>
                                        </p:tgtEl>
                                      </p:cBhvr>
                                      <p:to x="100000" y="60000"/>
                                    </p:animScale>
                                    <p:animScale>
                                      <p:cBhvr>
                                        <p:cTn id="18" dur="166" decel="50000">
                                          <p:stCondLst>
                                            <p:cond delay="676"/>
                                          </p:stCondLst>
                                        </p:cTn>
                                        <p:tgtEl>
                                          <p:spTgt spid="2050"/>
                                        </p:tgtEl>
                                      </p:cBhvr>
                                      <p:to x="100000" y="100000"/>
                                    </p:animScale>
                                    <p:animScale>
                                      <p:cBhvr>
                                        <p:cTn id="19" dur="26">
                                          <p:stCondLst>
                                            <p:cond delay="1312"/>
                                          </p:stCondLst>
                                        </p:cTn>
                                        <p:tgtEl>
                                          <p:spTgt spid="2050"/>
                                        </p:tgtEl>
                                      </p:cBhvr>
                                      <p:to x="100000" y="80000"/>
                                    </p:animScale>
                                    <p:animScale>
                                      <p:cBhvr>
                                        <p:cTn id="20" dur="166" decel="50000">
                                          <p:stCondLst>
                                            <p:cond delay="1338"/>
                                          </p:stCondLst>
                                        </p:cTn>
                                        <p:tgtEl>
                                          <p:spTgt spid="2050"/>
                                        </p:tgtEl>
                                      </p:cBhvr>
                                      <p:to x="100000" y="100000"/>
                                    </p:animScale>
                                    <p:animScale>
                                      <p:cBhvr>
                                        <p:cTn id="21" dur="26">
                                          <p:stCondLst>
                                            <p:cond delay="1642"/>
                                          </p:stCondLst>
                                        </p:cTn>
                                        <p:tgtEl>
                                          <p:spTgt spid="2050"/>
                                        </p:tgtEl>
                                      </p:cBhvr>
                                      <p:to x="100000" y="90000"/>
                                    </p:animScale>
                                    <p:animScale>
                                      <p:cBhvr>
                                        <p:cTn id="22" dur="166" decel="50000">
                                          <p:stCondLst>
                                            <p:cond delay="1668"/>
                                          </p:stCondLst>
                                        </p:cTn>
                                        <p:tgtEl>
                                          <p:spTgt spid="2050"/>
                                        </p:tgtEl>
                                      </p:cBhvr>
                                      <p:to x="100000" y="100000"/>
                                    </p:animScale>
                                    <p:animScale>
                                      <p:cBhvr>
                                        <p:cTn id="23" dur="26">
                                          <p:stCondLst>
                                            <p:cond delay="1808"/>
                                          </p:stCondLst>
                                        </p:cTn>
                                        <p:tgtEl>
                                          <p:spTgt spid="2050"/>
                                        </p:tgtEl>
                                      </p:cBhvr>
                                      <p:to x="100000" y="95000"/>
                                    </p:animScale>
                                    <p:animScale>
                                      <p:cBhvr>
                                        <p:cTn id="24" dur="166" decel="50000">
                                          <p:stCondLst>
                                            <p:cond delay="1834"/>
                                          </p:stCondLst>
                                        </p:cTn>
                                        <p:tgtEl>
                                          <p:spTgt spid="2050"/>
                                        </p:tgtEl>
                                      </p:cBhvr>
                                      <p:to x="100000" y="100000"/>
                                    </p:animScale>
                                  </p:childTnLst>
                                  <p:subTnLst>
                                    <p:set>
                                      <p:cBhvr override="childStyle">
                                        <p:cTn dur="1" fill="hold" display="0" masterRel="nextClick" afterEffect="1"/>
                                        <p:tgtEl>
                                          <p:spTgt spid="2050"/>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childTnLst>
                                </p:cTn>
                              </p:par>
                              <p:par>
                                <p:cTn id="33" presetID="6" presetClass="entr" presetSubtype="16" fill="hold" nodeType="withEffect">
                                  <p:stCondLst>
                                    <p:cond delay="0"/>
                                  </p:stCondLst>
                                  <p:childTnLst>
                                    <p:set>
                                      <p:cBhvr>
                                        <p:cTn id="34" dur="1" fill="hold">
                                          <p:stCondLst>
                                            <p:cond delay="0"/>
                                          </p:stCondLst>
                                        </p:cTn>
                                        <p:tgtEl>
                                          <p:spTgt spid="2052"/>
                                        </p:tgtEl>
                                        <p:attrNameLst>
                                          <p:attrName>style.visibility</p:attrName>
                                        </p:attrNameLst>
                                      </p:cBhvr>
                                      <p:to>
                                        <p:strVal val="visible"/>
                                      </p:to>
                                    </p:set>
                                    <p:animEffect transition="in" filter="circle(in)">
                                      <p:cBhvr>
                                        <p:cTn id="35"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sp>
        <p:nvSpPr>
          <p:cNvPr id="3" name="מציין מיקום תוכן 2"/>
          <p:cNvSpPr>
            <a:spLocks noGrp="1"/>
          </p:cNvSpPr>
          <p:nvPr>
            <p:ph idx="1"/>
          </p:nvPr>
        </p:nvSpPr>
        <p:spPr>
          <a:xfrm>
            <a:off x="838200" y="343745"/>
            <a:ext cx="10515600" cy="4351338"/>
          </a:xfrm>
        </p:spPr>
        <p:txBody>
          <a:bodyPr/>
          <a:lstStyle/>
          <a:p>
            <a:r>
              <a:rPr lang="he-IL" u="sng" dirty="0"/>
              <a:t>ייצור החום</a:t>
            </a:r>
            <a:r>
              <a:rPr lang="he-IL" dirty="0"/>
              <a:t> בבעלי חיים גדולים גדול יותר מאשר בבעלי חיים קטנים. </a:t>
            </a:r>
            <a:endParaRPr lang="en-US" dirty="0"/>
          </a:p>
          <a:p>
            <a:r>
              <a:rPr lang="he-IL" dirty="0"/>
              <a:t>אך יחסית למשקל הגוף ,בעלי החיים הגדולים מייצרים פחות חום מבעלי חיים קטנים.</a:t>
            </a:r>
            <a:endParaRPr lang="en-US" dirty="0"/>
          </a:p>
          <a:p>
            <a:r>
              <a:rPr lang="he-IL" dirty="0"/>
              <a:t>איבוד החום לסביבה מבוסס על העיקרון של שטח פנים ביחס לנפח-</a:t>
            </a:r>
            <a:endParaRPr lang="en-US" dirty="0"/>
          </a:p>
          <a:p>
            <a:r>
              <a:rPr lang="he-IL" dirty="0"/>
              <a:t>ככל שלאיבר שטח פנים גדול יותר ביחס לנפחו איבוד החום ממנו מהיר יותר.</a:t>
            </a:r>
            <a:endParaRPr lang="en-US" dirty="0"/>
          </a:p>
          <a:p>
            <a:endParaRPr lang="he-IL" dirty="0"/>
          </a:p>
        </p:txBody>
      </p:sp>
      <p:pic>
        <p:nvPicPr>
          <p:cNvPr id="3074" name="Picture 2" descr="Image result for ‫שועל פנק‬‎"/>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69647"/>
            <a:ext cx="4826082" cy="301974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פי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8890" y="2826075"/>
            <a:ext cx="3753592" cy="4118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0919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42" presetClass="entr" presetSubtype="0" fill="hold" nodeType="withEffect">
                                  <p:stCondLst>
                                    <p:cond delay="0"/>
                                  </p:stCondLst>
                                  <p:childTnLst>
                                    <p:set>
                                      <p:cBhvr>
                                        <p:cTn id="14" dur="1" fill="hold">
                                          <p:stCondLst>
                                            <p:cond delay="0"/>
                                          </p:stCondLst>
                                        </p:cTn>
                                        <p:tgtEl>
                                          <p:spTgt spid="3076"/>
                                        </p:tgtEl>
                                        <p:attrNameLst>
                                          <p:attrName>style.visibility</p:attrName>
                                        </p:attrNameLst>
                                      </p:cBhvr>
                                      <p:to>
                                        <p:strVal val="visible"/>
                                      </p:to>
                                    </p:set>
                                    <p:animEffect transition="in" filter="fade">
                                      <p:cBhvr>
                                        <p:cTn id="15" dur="1000"/>
                                        <p:tgtEl>
                                          <p:spTgt spid="3076"/>
                                        </p:tgtEl>
                                      </p:cBhvr>
                                    </p:animEffect>
                                    <p:anim calcmode="lin" valueType="num">
                                      <p:cBhvr>
                                        <p:cTn id="16" dur="1000" fill="hold"/>
                                        <p:tgtEl>
                                          <p:spTgt spid="3076"/>
                                        </p:tgtEl>
                                        <p:attrNameLst>
                                          <p:attrName>ppt_x</p:attrName>
                                        </p:attrNameLst>
                                      </p:cBhvr>
                                      <p:tavLst>
                                        <p:tav tm="0">
                                          <p:val>
                                            <p:strVal val="#ppt_x"/>
                                          </p:val>
                                        </p:tav>
                                        <p:tav tm="100000">
                                          <p:val>
                                            <p:strVal val="#ppt_x"/>
                                          </p:val>
                                        </p:tav>
                                      </p:tavLst>
                                    </p:anim>
                                    <p:anim calcmode="lin" valueType="num">
                                      <p:cBhvr>
                                        <p:cTn id="17" dur="1000" fill="hold"/>
                                        <p:tgtEl>
                                          <p:spTgt spid="3076"/>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3076"/>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par>
                                <p:cTn id="22" presetID="6" presetClass="entr" presetSubtype="16" fill="hold" nodeType="withEffect">
                                  <p:stCondLst>
                                    <p:cond delay="0"/>
                                  </p:stCondLst>
                                  <p:childTnLst>
                                    <p:set>
                                      <p:cBhvr>
                                        <p:cTn id="23" dur="1" fill="hold">
                                          <p:stCondLst>
                                            <p:cond delay="0"/>
                                          </p:stCondLst>
                                        </p:cTn>
                                        <p:tgtEl>
                                          <p:spTgt spid="3074"/>
                                        </p:tgtEl>
                                        <p:attrNameLst>
                                          <p:attrName>style.visibility</p:attrName>
                                        </p:attrNameLst>
                                      </p:cBhvr>
                                      <p:to>
                                        <p:strVal val="visible"/>
                                      </p:to>
                                    </p:set>
                                    <p:animEffect transition="in" filter="circle(in)">
                                      <p:cBhvr>
                                        <p:cTn id="24"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75805" y="0"/>
            <a:ext cx="10515600" cy="1325563"/>
          </a:xfrm>
        </p:spPr>
        <p:txBody>
          <a:bodyPr>
            <a:noAutofit/>
          </a:bodyPr>
          <a:lstStyle/>
          <a:p>
            <a:r>
              <a:rPr lang="he-IL" sz="6000" b="1" u="sng" dirty="0"/>
              <a:t>השפעת גורמי אקלים על ויסות חום</a:t>
            </a:r>
            <a:endParaRPr lang="he-IL" sz="6000" dirty="0"/>
          </a:p>
        </p:txBody>
      </p:sp>
      <p:sp>
        <p:nvSpPr>
          <p:cNvPr id="3" name="מציין מיקום תוכן 2"/>
          <p:cNvSpPr>
            <a:spLocks noGrp="1"/>
          </p:cNvSpPr>
          <p:nvPr>
            <p:ph idx="1"/>
          </p:nvPr>
        </p:nvSpPr>
        <p:spPr>
          <a:xfrm>
            <a:off x="190005" y="1413164"/>
            <a:ext cx="11887200" cy="5444835"/>
          </a:xfrm>
        </p:spPr>
        <p:txBody>
          <a:bodyPr>
            <a:normAutofit/>
          </a:bodyPr>
          <a:lstStyle/>
          <a:p>
            <a:pPr lvl="0"/>
            <a:r>
              <a:rPr lang="he-IL" sz="3200" u="sng" dirty="0"/>
              <a:t>רוח</a:t>
            </a:r>
            <a:r>
              <a:rPr lang="he-IL" sz="3200" dirty="0"/>
              <a:t>- מייבשת את הזיעה או מסלקת באופן יעיל יותר את אדי </a:t>
            </a:r>
            <a:r>
              <a:rPr lang="he-IL" sz="3200" dirty="0" err="1"/>
              <a:t>ההלחתה,לכן</a:t>
            </a:r>
            <a:r>
              <a:rPr lang="he-IL" sz="3200" dirty="0"/>
              <a:t> מסייעת בקירור הגוף. </a:t>
            </a:r>
            <a:r>
              <a:rPr lang="he-IL" sz="3200" dirty="0" err="1"/>
              <a:t>בנוסף,יכולה</a:t>
            </a:r>
            <a:r>
              <a:rPr lang="he-IL" sz="3200" dirty="0"/>
              <a:t> להוריד את טמפרטורת הסביבה </a:t>
            </a:r>
            <a:r>
              <a:rPr lang="he-IL" sz="3200" dirty="0" err="1"/>
              <a:t>בכ</a:t>
            </a:r>
            <a:r>
              <a:rPr lang="he-IL" sz="3200" dirty="0"/>
              <a:t>- 10 מעלות, ומקטינה את הצורך בקירור הגוף.</a:t>
            </a:r>
            <a:endParaRPr lang="en-US" sz="3200" dirty="0"/>
          </a:p>
          <a:p>
            <a:pPr lvl="0"/>
            <a:r>
              <a:rPr lang="he-IL" sz="3200" u="sng" dirty="0"/>
              <a:t>לחות</a:t>
            </a:r>
            <a:r>
              <a:rPr lang="he-IL" sz="3200" dirty="0"/>
              <a:t> - כאשר האוויר לח יכולת האידוי קטנה ולכן איבוד החום ע"י הפיכת נוזלים לאדים פחות יעילה, ומכאן עולה הקושי באיבוד החום לסביבה (קירור הגוף).</a:t>
            </a:r>
            <a:endParaRPr lang="en-US" sz="3200" dirty="0"/>
          </a:p>
          <a:p>
            <a:pPr lvl="0"/>
            <a:r>
              <a:rPr lang="he-IL" sz="3200" u="sng" dirty="0"/>
              <a:t>טמפרטורה</a:t>
            </a:r>
            <a:r>
              <a:rPr lang="he-IL" sz="3200" dirty="0"/>
              <a:t>- ייצור חום מטבולי המשמש  </a:t>
            </a:r>
            <a:r>
              <a:rPr lang="he-IL" sz="3200" dirty="0" err="1"/>
              <a:t>לויסות</a:t>
            </a:r>
            <a:r>
              <a:rPr lang="he-IL" sz="3200" dirty="0"/>
              <a:t> חום הגוף ולשמירה על טמפ' חום קבועה, משתנה בהתאם לטמפ' החיצונית. בנוסף טמפ' גבוהה מידי מקטינה את הפריון, פוגעת ביצור תאי הזיווג, הדבר מתבטא בירידה במספר ההריונות ובמספר </a:t>
            </a:r>
            <a:r>
              <a:rPr lang="he-IL" sz="3200" dirty="0" err="1"/>
              <a:t>הוולדים</a:t>
            </a:r>
            <a:r>
              <a:rPr lang="he-IL" sz="3200" dirty="0"/>
              <a:t> בכל שגר (לידה). </a:t>
            </a:r>
            <a:endParaRPr lang="en-US" sz="3200" dirty="0"/>
          </a:p>
          <a:p>
            <a:endParaRPr lang="he-IL" dirty="0"/>
          </a:p>
        </p:txBody>
      </p:sp>
    </p:spTree>
    <p:extLst>
      <p:ext uri="{BB962C8B-B14F-4D97-AF65-F5344CB8AC3E}">
        <p14:creationId xmlns:p14="http://schemas.microsoft.com/office/powerpoint/2010/main" val="236837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139753"/>
            <a:ext cx="10515600" cy="1325563"/>
          </a:xfrm>
        </p:spPr>
        <p:txBody>
          <a:bodyPr>
            <a:normAutofit/>
          </a:bodyPr>
          <a:lstStyle/>
          <a:p>
            <a:pPr algn="ctr"/>
            <a:r>
              <a:rPr lang="he-IL" sz="6000" b="1" i="1" u="sng" dirty="0"/>
              <a:t>תנאי אקלים משפיעים על בעלי החיים</a:t>
            </a:r>
            <a:endParaRPr lang="he-IL" sz="6000" b="1" dirty="0"/>
          </a:p>
        </p:txBody>
      </p:sp>
      <p:sp>
        <p:nvSpPr>
          <p:cNvPr id="3" name="מציין מיקום תוכן 2"/>
          <p:cNvSpPr>
            <a:spLocks noGrp="1"/>
          </p:cNvSpPr>
          <p:nvPr>
            <p:ph idx="1"/>
          </p:nvPr>
        </p:nvSpPr>
        <p:spPr/>
        <p:txBody>
          <a:bodyPr/>
          <a:lstStyle/>
          <a:p>
            <a:pPr lvl="0">
              <a:lnSpc>
                <a:spcPct val="150000"/>
              </a:lnSpc>
            </a:pPr>
            <a:r>
              <a:rPr lang="he-IL" sz="4400" b="1" dirty="0"/>
              <a:t>פריון</a:t>
            </a:r>
            <a:endParaRPr lang="en-US" sz="4400" b="1" dirty="0"/>
          </a:p>
          <a:p>
            <a:pPr lvl="0">
              <a:lnSpc>
                <a:spcPct val="150000"/>
              </a:lnSpc>
            </a:pPr>
            <a:r>
              <a:rPr lang="he-IL" sz="4400" b="1" dirty="0"/>
              <a:t>מבנה וצפיפות נוצות ופרווה</a:t>
            </a:r>
            <a:endParaRPr lang="en-US" sz="4400" b="1" dirty="0"/>
          </a:p>
          <a:p>
            <a:pPr lvl="0">
              <a:lnSpc>
                <a:spcPct val="150000"/>
              </a:lnSpc>
            </a:pPr>
            <a:r>
              <a:rPr lang="he-IL" sz="4400" b="1" dirty="0"/>
              <a:t>ייצור</a:t>
            </a:r>
            <a:endParaRPr lang="en-US" sz="4400" b="1" dirty="0"/>
          </a:p>
          <a:p>
            <a:endParaRPr lang="he-IL" dirty="0"/>
          </a:p>
        </p:txBody>
      </p:sp>
      <p:pic>
        <p:nvPicPr>
          <p:cNvPr id="4098" name="Picture 2" descr="Image result for ‫פרווה חיו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130" y="1585419"/>
            <a:ext cx="4388922" cy="269384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מכון חליבה‬‎"/>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5587" y="3958874"/>
            <a:ext cx="4368546" cy="2899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520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42" presetClass="entr" presetSubtype="0" fill="hold" nodeType="with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fade">
                                      <p:cBhvr>
                                        <p:cTn id="13" dur="1000"/>
                                        <p:tgtEl>
                                          <p:spTgt spid="4098"/>
                                        </p:tgtEl>
                                      </p:cBhvr>
                                    </p:animEffect>
                                    <p:anim calcmode="lin" valueType="num">
                                      <p:cBhvr>
                                        <p:cTn id="14" dur="1000" fill="hold"/>
                                        <p:tgtEl>
                                          <p:spTgt spid="4098"/>
                                        </p:tgtEl>
                                        <p:attrNameLst>
                                          <p:attrName>ppt_x</p:attrName>
                                        </p:attrNameLst>
                                      </p:cBhvr>
                                      <p:tavLst>
                                        <p:tav tm="0">
                                          <p:val>
                                            <p:strVal val="#ppt_x"/>
                                          </p:val>
                                        </p:tav>
                                        <p:tav tm="100000">
                                          <p:val>
                                            <p:strVal val="#ppt_x"/>
                                          </p:val>
                                        </p:tav>
                                      </p:tavLst>
                                    </p:anim>
                                    <p:anim calcmode="lin" valueType="num">
                                      <p:cBhvr>
                                        <p:cTn id="15"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par>
                                <p:cTn id="20" presetID="10" presetClass="entr" presetSubtype="0" fill="hold" nodeType="withEffect">
                                  <p:stCondLst>
                                    <p:cond delay="0"/>
                                  </p:stCondLst>
                                  <p:childTnLst>
                                    <p:set>
                                      <p:cBhvr>
                                        <p:cTn id="21" dur="1" fill="hold">
                                          <p:stCondLst>
                                            <p:cond delay="0"/>
                                          </p:stCondLst>
                                        </p:cTn>
                                        <p:tgtEl>
                                          <p:spTgt spid="4100"/>
                                        </p:tgtEl>
                                        <p:attrNameLst>
                                          <p:attrName>style.visibility</p:attrName>
                                        </p:attrNameLst>
                                      </p:cBhvr>
                                      <p:to>
                                        <p:strVal val="visible"/>
                                      </p:to>
                                    </p:set>
                                    <p:animEffect transition="in" filter="fade">
                                      <p:cBhvr>
                                        <p:cTn id="22"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600" b="1" dirty="0"/>
              <a:t>מקדם נשימה</a:t>
            </a:r>
          </a:p>
        </p:txBody>
      </p:sp>
      <p:sp>
        <p:nvSpPr>
          <p:cNvPr id="3" name="מציין מיקום תוכן 2"/>
          <p:cNvSpPr>
            <a:spLocks noGrp="1"/>
          </p:cNvSpPr>
          <p:nvPr>
            <p:ph idx="1"/>
          </p:nvPr>
        </p:nvSpPr>
        <p:spPr/>
        <p:txBody>
          <a:bodyPr/>
          <a:lstStyle/>
          <a:p>
            <a:r>
              <a:rPr lang="he-IL" sz="3600" b="1" i="1" dirty="0"/>
              <a:t>מקדמי נשימה</a:t>
            </a:r>
            <a:r>
              <a:rPr lang="he-IL" sz="3600" b="1" dirty="0"/>
              <a:t>– </a:t>
            </a:r>
            <a:r>
              <a:rPr lang="he-IL" sz="3600" dirty="0">
                <a:effectLst>
                  <a:outerShdw blurRad="38100" dist="38100" dir="2700000" algn="tl">
                    <a:srgbClr val="000000">
                      <a:alpha val="43137"/>
                    </a:srgbClr>
                  </a:outerShdw>
                </a:effectLst>
              </a:rPr>
              <a:t>היחס בין החמצן הנקלט לפחמן דו חמצני הנפלט בזמן הנשימה. </a:t>
            </a:r>
          </a:p>
          <a:p>
            <a:r>
              <a:rPr lang="he-IL" sz="3600" dirty="0"/>
              <a:t>מקדם הנשימה בחלבון – 0.82, </a:t>
            </a:r>
          </a:p>
          <a:p>
            <a:r>
              <a:rPr lang="he-IL" sz="3600" dirty="0"/>
              <a:t>בשומן - 0.7, </a:t>
            </a:r>
          </a:p>
          <a:p>
            <a:r>
              <a:rPr lang="he-IL" sz="3600" dirty="0"/>
              <a:t>בפחמימות – 1. </a:t>
            </a:r>
          </a:p>
          <a:p>
            <a:r>
              <a:rPr lang="he-IL" sz="3600" dirty="0"/>
              <a:t>מקדם הנשימה ממוצע  בבעלי חיים  הוא 0.84 כיוון שבו זמנית מתחמצנים חומרים שונים).</a:t>
            </a:r>
            <a:endParaRPr lang="en-US" sz="3600" dirty="0"/>
          </a:p>
          <a:p>
            <a:endParaRPr lang="he-IL" dirty="0"/>
          </a:p>
        </p:txBody>
      </p:sp>
      <p:pic>
        <p:nvPicPr>
          <p:cNvPr id="4" name="Picture 2"/>
          <p:cNvPicPr>
            <a:picLocks noChangeAspect="1" noChangeArrowheads="1"/>
          </p:cNvPicPr>
          <p:nvPr/>
        </p:nvPicPr>
        <p:blipFill>
          <a:blip r:embed="rId2"/>
          <a:srcRect l="52454" t="51087" r="24527" b="40942"/>
          <a:stretch>
            <a:fillRect/>
          </a:stretch>
        </p:blipFill>
        <p:spPr bwMode="auto">
          <a:xfrm rot="20303820">
            <a:off x="-79733" y="3086126"/>
            <a:ext cx="4240918" cy="1167434"/>
          </a:xfrm>
          <a:prstGeom prst="rect">
            <a:avLst/>
          </a:prstGeom>
          <a:noFill/>
          <a:ln w="9525">
            <a:noFill/>
            <a:miter lim="800000"/>
            <a:headEnd/>
            <a:tailEnd/>
          </a:ln>
          <a:effectLst/>
        </p:spPr>
      </p:pic>
    </p:spTree>
    <p:extLst>
      <p:ext uri="{BB962C8B-B14F-4D97-AF65-F5344CB8AC3E}">
        <p14:creationId xmlns:p14="http://schemas.microsoft.com/office/powerpoint/2010/main" val="339900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3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 calcmode="lin" valueType="num">
                                      <p:cBhvr>
                                        <p:cTn id="9" dur="1000" fill="hold"/>
                                        <p:tgtEl>
                                          <p:spTgt spid="4"/>
                                        </p:tgtEl>
                                        <p:attrNameLst>
                                          <p:attrName>ppt_w</p:attrName>
                                        </p:attrNameLst>
                                      </p:cBhvr>
                                      <p:tavLst>
                                        <p:tav tm="0">
                                          <p:val>
                                            <p:fltVal val="0"/>
                                          </p:val>
                                        </p:tav>
                                        <p:tav tm="100000">
                                          <p:val>
                                            <p:strVal val="#ppt_w"/>
                                          </p:val>
                                        </p:tav>
                                      </p:tavLst>
                                    </p:anim>
                                    <p:anim calcmode="lin" valueType="num">
                                      <p:cBhvr>
                                        <p:cTn id="10" dur="1000" fill="hold"/>
                                        <p:tgtEl>
                                          <p:spTgt spid="4"/>
                                        </p:tgtEl>
                                        <p:attrNameLst>
                                          <p:attrName>ppt_h</p:attrName>
                                        </p:attrNameLst>
                                      </p:cBhvr>
                                      <p:tavLst>
                                        <p:tav tm="0">
                                          <p:val>
                                            <p:fltVal val="0"/>
                                          </p:val>
                                        </p:tav>
                                        <p:tav tm="100000">
                                          <p:val>
                                            <p:strVal val="#ppt_h"/>
                                          </p:val>
                                        </p:tav>
                                      </p:tavLst>
                                    </p:anim>
                                    <p:anim calcmode="lin" valueType="num">
                                      <p:cBhvr>
                                        <p:cTn id="11" dur="1000" fill="hold"/>
                                        <p:tgtEl>
                                          <p:spTgt spid="4"/>
                                        </p:tgtEl>
                                        <p:attrNameLst>
                                          <p:attrName>style.rotation</p:attrName>
                                        </p:attrNameLst>
                                      </p:cBhvr>
                                      <p:tavLst>
                                        <p:tav tm="0">
                                          <p:val>
                                            <p:fltVal val="90"/>
                                          </p:val>
                                        </p:tav>
                                        <p:tav tm="100000">
                                          <p:val>
                                            <p:fltVal val="0"/>
                                          </p:val>
                                        </p:tav>
                                      </p:tavLst>
                                    </p:anim>
                                    <p:animEffect transition="in" filter="fade">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TotalTime>
  <Words>2733</Words>
  <Application>Microsoft Office PowerPoint</Application>
  <PresentationFormat>מסך רחב</PresentationFormat>
  <Paragraphs>270</Paragraphs>
  <Slides>48</Slides>
  <Notes>0</Notes>
  <HiddenSlides>0</HiddenSlides>
  <MMClips>0</MMClips>
  <ScaleCrop>false</ScaleCrop>
  <HeadingPairs>
    <vt:vector size="6" baseType="variant">
      <vt:variant>
        <vt:lpstr>גופנים בשימוש</vt:lpstr>
      </vt:variant>
      <vt:variant>
        <vt:i4>5</vt:i4>
      </vt:variant>
      <vt:variant>
        <vt:lpstr>ערכת נושא</vt:lpstr>
      </vt:variant>
      <vt:variant>
        <vt:i4>1</vt:i4>
      </vt:variant>
      <vt:variant>
        <vt:lpstr>כותרות שקופיות</vt:lpstr>
      </vt:variant>
      <vt:variant>
        <vt:i4>48</vt:i4>
      </vt:variant>
    </vt:vector>
  </HeadingPairs>
  <TitlesOfParts>
    <vt:vector size="54" baseType="lpstr">
      <vt:lpstr>Arial</vt:lpstr>
      <vt:lpstr>Calibri</vt:lpstr>
      <vt:lpstr>Calibri Light</vt:lpstr>
      <vt:lpstr>Times New Roman</vt:lpstr>
      <vt:lpstr>Wingdings</vt:lpstr>
      <vt:lpstr>ערכת נושא Office</vt:lpstr>
      <vt:lpstr>מרתון יום רביעי</vt:lpstr>
      <vt:lpstr>מצגת של PowerPoint</vt:lpstr>
      <vt:lpstr>מנגנוני ויסות חום גוף - פוקילותרמיים</vt:lpstr>
      <vt:lpstr>ויסות החום בגוף בתנאי עקה (חום, קור)  </vt:lpstr>
      <vt:lpstr>ויסות החום בגוף בתנאי עקה (חום, קור) </vt:lpstr>
      <vt:lpstr>מצגת של PowerPoint</vt:lpstr>
      <vt:lpstr>השפעת גורמי אקלים על ויסות חום</vt:lpstr>
      <vt:lpstr>תנאי אקלים משפיעים על בעלי החיים</vt:lpstr>
      <vt:lpstr>מקדם נשימה</vt:lpstr>
      <vt:lpstr>ויסות החום על ידי החקלאי </vt:lpstr>
      <vt:lpstr>ויסות החום על ידי החקלאי </vt:lpstr>
      <vt:lpstr>התאמת בע"ח לאקלים  </vt:lpstr>
      <vt:lpstr>התאמת בע"ח לאקלים  </vt:lpstr>
      <vt:lpstr>מנגנונים לוויסות חום הגוף אצל כלב</vt:lpstr>
      <vt:lpstr>מנגנונים לוויסות חום הגוף אצל כלב</vt:lpstr>
      <vt:lpstr>אבחנה בין כלב בעל נשימה תקינה  לכלב בעל מצוקה נשימתית </vt:lpstr>
      <vt:lpstr>מערכת הנשימה וויסות חום  בבעלי חיים משקיים</vt:lpstr>
      <vt:lpstr>מערכת הנשימה וויסות חום  בבעלי חיים משקיים</vt:lpstr>
      <vt:lpstr>מערכת הנשימה וויסות חום  בבעלי חיים משקיים</vt:lpstr>
      <vt:lpstr>מצגת של PowerPoint</vt:lpstr>
      <vt:lpstr>עור</vt:lpstr>
      <vt:lpstr>תפקידי העור</vt:lpstr>
      <vt:lpstr>מבנה העור</vt:lpstr>
      <vt:lpstr>מבנה העור</vt:lpstr>
      <vt:lpstr>מבנה העור</vt:lpstr>
      <vt:lpstr>מצגת של PowerPoint</vt:lpstr>
      <vt:lpstr>בלוטות העור</vt:lpstr>
      <vt:lpstr>בלוטות העור</vt:lpstr>
      <vt:lpstr>בלוטות העור</vt:lpstr>
      <vt:lpstr>בלוטות העור</vt:lpstr>
      <vt:lpstr>שיער ופרווה</vt:lpstr>
      <vt:lpstr>תפקידי השיער</vt:lpstr>
      <vt:lpstr>מבנה השיער</vt:lpstr>
      <vt:lpstr>מצגת של PowerPoint</vt:lpstr>
      <vt:lpstr>בעיות בפרווה</vt:lpstr>
      <vt:lpstr>דרכי טיפול:</vt:lpstr>
      <vt:lpstr>דרכים לחיזוק הפרווה ושמירה על בריאותה:</vt:lpstr>
      <vt:lpstr>טיפולים תקופתיים</vt:lpstr>
      <vt:lpstr>טיפולים תקופתיים</vt:lpstr>
      <vt:lpstr>טיפולים תקופתיים</vt:lpstr>
      <vt:lpstr>טיפולים תקופתיים</vt:lpstr>
      <vt:lpstr>טיפולים תקופתיים</vt:lpstr>
      <vt:lpstr>טיפולים תקופתיים</vt:lpstr>
      <vt:lpstr>טיפול בגורים</vt:lpstr>
      <vt:lpstr>מצגת של PowerPoint</vt:lpstr>
      <vt:lpstr>הזנה וגמילה </vt:lpstr>
      <vt:lpstr>ניקיון</vt:lpstr>
      <vt:lpstr>טיפול וטרינרי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eran ophir</dc:creator>
  <cp:lastModifiedBy>user</cp:lastModifiedBy>
  <cp:revision>26</cp:revision>
  <dcterms:created xsi:type="dcterms:W3CDTF">2017-05-04T15:15:28Z</dcterms:created>
  <dcterms:modified xsi:type="dcterms:W3CDTF">2018-07-03T16:05:44Z</dcterms:modified>
</cp:coreProperties>
</file>