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0"/>
  </p:notesMasterIdLst>
  <p:sldIdLst>
    <p:sldId id="290" r:id="rId2"/>
    <p:sldId id="256" r:id="rId3"/>
    <p:sldId id="257" r:id="rId4"/>
    <p:sldId id="258" r:id="rId5"/>
    <p:sldId id="293" r:id="rId6"/>
    <p:sldId id="294" r:id="rId7"/>
    <p:sldId id="295" r:id="rId8"/>
    <p:sldId id="296" r:id="rId9"/>
    <p:sldId id="292" r:id="rId10"/>
    <p:sldId id="297" r:id="rId11"/>
    <p:sldId id="269" r:id="rId12"/>
    <p:sldId id="289" r:id="rId13"/>
    <p:sldId id="280" r:id="rId14"/>
    <p:sldId id="263" r:id="rId15"/>
    <p:sldId id="270" r:id="rId16"/>
    <p:sldId id="264" r:id="rId17"/>
    <p:sldId id="265" r:id="rId18"/>
    <p:sldId id="272" r:id="rId19"/>
    <p:sldId id="261" r:id="rId20"/>
    <p:sldId id="266" r:id="rId21"/>
    <p:sldId id="267" r:id="rId22"/>
    <p:sldId id="268" r:id="rId23"/>
    <p:sldId id="282" r:id="rId24"/>
    <p:sldId id="262" r:id="rId25"/>
    <p:sldId id="271" r:id="rId26"/>
    <p:sldId id="273" r:id="rId27"/>
    <p:sldId id="283" r:id="rId28"/>
    <p:sldId id="284" r:id="rId29"/>
    <p:sldId id="285" r:id="rId30"/>
    <p:sldId id="286" r:id="rId31"/>
    <p:sldId id="287" r:id="rId32"/>
    <p:sldId id="288" r:id="rId33"/>
    <p:sldId id="274" r:id="rId34"/>
    <p:sldId id="260" r:id="rId35"/>
    <p:sldId id="276" r:id="rId36"/>
    <p:sldId id="281" r:id="rId37"/>
    <p:sldId id="291" r:id="rId38"/>
    <p:sldId id="298" r:id="rId39"/>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gabyte" initials="g" lastIdx="1" clrIdx="0">
    <p:extLst>
      <p:ext uri="{19B8F6BF-5375-455C-9EA6-DF929625EA0E}">
        <p15:presenceInfo xmlns:p15="http://schemas.microsoft.com/office/powerpoint/2012/main" userId="gigabyt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009999"/>
    <a:srgbClr val="99FF99"/>
    <a:srgbClr val="FFCCFF"/>
    <a:srgbClr val="CC99FF"/>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007" autoAdjust="0"/>
    <p:restoredTop sz="94660"/>
  </p:normalViewPr>
  <p:slideViewPr>
    <p:cSldViewPr snapToGrid="0">
      <p:cViewPr varScale="1">
        <p:scale>
          <a:sx n="81" d="100"/>
          <a:sy n="81" d="100"/>
        </p:scale>
        <p:origin x="120" y="50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4-16T21:20:16.467" idx="1">
    <p:pos x="7670" y="10"/>
    <p:text/>
    <p:extLst>
      <p:ext uri="{C676402C-5697-4E1C-873F-D02D1690AC5C}">
        <p15:threadingInfo xmlns:p15="http://schemas.microsoft.com/office/powerpoint/2012/main" timeZoneBias="-18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E92292-2055-42BD-83FB-531E782314F9}" type="doc">
      <dgm:prSet loTypeId="urn:microsoft.com/office/officeart/2005/8/layout/cycle7" loCatId="cycle" qsTypeId="urn:microsoft.com/office/officeart/2005/8/quickstyle/simple1" qsCatId="simple" csTypeId="urn:microsoft.com/office/officeart/2005/8/colors/accent1_2" csCatId="accent1" phldr="1"/>
      <dgm:spPr/>
      <dgm:t>
        <a:bodyPr/>
        <a:lstStyle/>
        <a:p>
          <a:pPr rtl="1"/>
          <a:endParaRPr lang="he-IL"/>
        </a:p>
      </dgm:t>
    </dgm:pt>
    <dgm:pt modelId="{9FB3705B-60D9-480A-8EB4-D6F3C9B3CD0D}">
      <dgm:prSet phldrT="[טקסט]"/>
      <dgm:spPr>
        <a:solidFill>
          <a:schemeClr val="accent4">
            <a:lumMod val="75000"/>
          </a:schemeClr>
        </a:solidFill>
      </dgm:spPr>
      <dgm:t>
        <a:bodyPr/>
        <a:lstStyle/>
        <a:p>
          <a:pPr rtl="1"/>
          <a:r>
            <a:rPr lang="he-IL" b="1" dirty="0">
              <a:effectLst/>
            </a:rPr>
            <a:t>שמירה על רווחת בעל החיים</a:t>
          </a:r>
        </a:p>
      </dgm:t>
    </dgm:pt>
    <dgm:pt modelId="{5577DB68-ADCC-4C48-95BC-A302ED05BA92}" type="parTrans" cxnId="{1A0BCDA1-A03B-430A-859F-1A63564CD39F}">
      <dgm:prSet/>
      <dgm:spPr/>
      <dgm:t>
        <a:bodyPr/>
        <a:lstStyle/>
        <a:p>
          <a:pPr rtl="1"/>
          <a:endParaRPr lang="he-IL"/>
        </a:p>
      </dgm:t>
    </dgm:pt>
    <dgm:pt modelId="{5AC26BDD-0778-489F-AB7C-5ACD2E859E0F}" type="sibTrans" cxnId="{1A0BCDA1-A03B-430A-859F-1A63564CD39F}">
      <dgm:prSet/>
      <dgm:spPr>
        <a:gradFill flip="none" rotWithShape="1">
          <a:gsLst>
            <a:gs pos="31000">
              <a:schemeClr val="accent4">
                <a:lumMod val="75000"/>
              </a:schemeClr>
            </a:gs>
            <a:gs pos="46000">
              <a:schemeClr val="accent1">
                <a:lumMod val="95000"/>
                <a:lumOff val="5000"/>
              </a:schemeClr>
            </a:gs>
            <a:gs pos="100000">
              <a:schemeClr val="accent1">
                <a:lumMod val="60000"/>
              </a:schemeClr>
            </a:gs>
          </a:gsLst>
          <a:lin ang="8100000" scaled="1"/>
          <a:tileRect/>
        </a:gradFill>
      </dgm:spPr>
      <dgm:t>
        <a:bodyPr/>
        <a:lstStyle/>
        <a:p>
          <a:pPr rtl="1"/>
          <a:endParaRPr lang="he-IL"/>
        </a:p>
      </dgm:t>
    </dgm:pt>
    <dgm:pt modelId="{A968F106-622B-49B3-8E81-5D39A1A53254}">
      <dgm:prSet phldrT="[טקסט]"/>
      <dgm:spPr/>
      <dgm:t>
        <a:bodyPr/>
        <a:lstStyle/>
        <a:p>
          <a:pPr rtl="1"/>
          <a:r>
            <a:rPr lang="he-IL" b="1" dirty="0"/>
            <a:t>רווחיות כלכלית במשק</a:t>
          </a:r>
        </a:p>
      </dgm:t>
    </dgm:pt>
    <dgm:pt modelId="{3451FE62-03A1-4293-BF96-AF9A0D5793D8}" type="parTrans" cxnId="{456F94C1-3D0C-4D2E-8195-0140D2789FC9}">
      <dgm:prSet/>
      <dgm:spPr/>
      <dgm:t>
        <a:bodyPr/>
        <a:lstStyle/>
        <a:p>
          <a:pPr rtl="1"/>
          <a:endParaRPr lang="he-IL"/>
        </a:p>
      </dgm:t>
    </dgm:pt>
    <dgm:pt modelId="{86597AEB-D437-4DFD-8870-0BF3717F6D0A}" type="sibTrans" cxnId="{456F94C1-3D0C-4D2E-8195-0140D2789FC9}">
      <dgm:prSet/>
      <dgm:spPr>
        <a:gradFill flip="none" rotWithShape="1">
          <a:gsLst>
            <a:gs pos="0">
              <a:srgbClr val="0070C0"/>
            </a:gs>
            <a:gs pos="48000">
              <a:schemeClr val="accent6">
                <a:lumMod val="97000"/>
                <a:lumOff val="3000"/>
              </a:schemeClr>
            </a:gs>
            <a:gs pos="100000">
              <a:schemeClr val="accent6">
                <a:lumMod val="60000"/>
                <a:lumOff val="40000"/>
              </a:schemeClr>
            </a:gs>
          </a:gsLst>
          <a:lin ang="8100000" scaled="1"/>
          <a:tileRect/>
        </a:gradFill>
      </dgm:spPr>
      <dgm:t>
        <a:bodyPr/>
        <a:lstStyle/>
        <a:p>
          <a:pPr rtl="1"/>
          <a:endParaRPr lang="he-IL"/>
        </a:p>
      </dgm:t>
    </dgm:pt>
    <dgm:pt modelId="{C2EEF870-EE22-45A3-9161-11B4A26601C4}">
      <dgm:prSet phldrT="[טקסט]"/>
      <dgm:spPr>
        <a:solidFill>
          <a:schemeClr val="accent6">
            <a:lumMod val="75000"/>
          </a:schemeClr>
        </a:solidFill>
      </dgm:spPr>
      <dgm:t>
        <a:bodyPr/>
        <a:lstStyle/>
        <a:p>
          <a:pPr rtl="1"/>
          <a:r>
            <a:rPr lang="he-IL" b="1" dirty="0"/>
            <a:t>שמירה על איכות הסביבה</a:t>
          </a:r>
        </a:p>
      </dgm:t>
    </dgm:pt>
    <dgm:pt modelId="{90ADC122-FDAB-447F-B579-ADF599A34749}" type="parTrans" cxnId="{E2D1FF14-62FE-4B1E-A456-12F1BD64E688}">
      <dgm:prSet/>
      <dgm:spPr/>
      <dgm:t>
        <a:bodyPr/>
        <a:lstStyle/>
        <a:p>
          <a:pPr rtl="1"/>
          <a:endParaRPr lang="he-IL"/>
        </a:p>
      </dgm:t>
    </dgm:pt>
    <dgm:pt modelId="{E42068B7-8A38-41DE-B6F1-ED74E1CE2336}" type="sibTrans" cxnId="{E2D1FF14-62FE-4B1E-A456-12F1BD64E688}">
      <dgm:prSet/>
      <dgm:spPr>
        <a:gradFill flip="none" rotWithShape="1">
          <a:gsLst>
            <a:gs pos="36000">
              <a:schemeClr val="accent6">
                <a:lumMod val="100000"/>
              </a:schemeClr>
            </a:gs>
            <a:gs pos="46000">
              <a:schemeClr val="accent4">
                <a:lumMod val="95000"/>
                <a:lumOff val="5000"/>
              </a:schemeClr>
            </a:gs>
            <a:gs pos="100000">
              <a:schemeClr val="accent4">
                <a:lumMod val="60000"/>
              </a:schemeClr>
            </a:gs>
          </a:gsLst>
          <a:lin ang="13500000" scaled="1"/>
          <a:tileRect/>
        </a:gradFill>
      </dgm:spPr>
      <dgm:t>
        <a:bodyPr/>
        <a:lstStyle/>
        <a:p>
          <a:pPr rtl="1"/>
          <a:endParaRPr lang="he-IL"/>
        </a:p>
      </dgm:t>
    </dgm:pt>
    <dgm:pt modelId="{FB8E0427-A816-4952-AF92-0DA28CFF5AAB}" type="pres">
      <dgm:prSet presAssocID="{DFE92292-2055-42BD-83FB-531E782314F9}" presName="Name0" presStyleCnt="0">
        <dgm:presLayoutVars>
          <dgm:dir/>
          <dgm:resizeHandles val="exact"/>
        </dgm:presLayoutVars>
      </dgm:prSet>
      <dgm:spPr/>
      <dgm:t>
        <a:bodyPr/>
        <a:lstStyle/>
        <a:p>
          <a:pPr rtl="1"/>
          <a:endParaRPr lang="he-IL"/>
        </a:p>
      </dgm:t>
    </dgm:pt>
    <dgm:pt modelId="{50333B8E-01FB-4614-BBCB-DAC700D68C87}" type="pres">
      <dgm:prSet presAssocID="{9FB3705B-60D9-480A-8EB4-D6F3C9B3CD0D}" presName="node" presStyleLbl="node1" presStyleIdx="0" presStyleCnt="3" custScaleX="138966" custScaleY="147528" custRadScaleRad="84051" custRadScaleInc="-9074">
        <dgm:presLayoutVars>
          <dgm:bulletEnabled val="1"/>
        </dgm:presLayoutVars>
      </dgm:prSet>
      <dgm:spPr/>
      <dgm:t>
        <a:bodyPr/>
        <a:lstStyle/>
        <a:p>
          <a:pPr rtl="1"/>
          <a:endParaRPr lang="he-IL"/>
        </a:p>
      </dgm:t>
    </dgm:pt>
    <dgm:pt modelId="{A8B9CEB5-3793-47EB-933E-30EEAE08F518}" type="pres">
      <dgm:prSet presAssocID="{5AC26BDD-0778-489F-AB7C-5ACD2E859E0F}" presName="sibTrans" presStyleLbl="sibTrans2D1" presStyleIdx="0" presStyleCnt="3"/>
      <dgm:spPr/>
      <dgm:t>
        <a:bodyPr/>
        <a:lstStyle/>
        <a:p>
          <a:pPr rtl="1"/>
          <a:endParaRPr lang="he-IL"/>
        </a:p>
      </dgm:t>
    </dgm:pt>
    <dgm:pt modelId="{DF4261CF-4151-431E-85C4-A396961B2D93}" type="pres">
      <dgm:prSet presAssocID="{5AC26BDD-0778-489F-AB7C-5ACD2E859E0F}" presName="connectorText" presStyleLbl="sibTrans2D1" presStyleIdx="0" presStyleCnt="3"/>
      <dgm:spPr/>
      <dgm:t>
        <a:bodyPr/>
        <a:lstStyle/>
        <a:p>
          <a:pPr rtl="1"/>
          <a:endParaRPr lang="he-IL"/>
        </a:p>
      </dgm:t>
    </dgm:pt>
    <dgm:pt modelId="{4A3AA63D-F895-47EA-8006-109CFFBC7431}" type="pres">
      <dgm:prSet presAssocID="{A968F106-622B-49B3-8E81-5D39A1A53254}" presName="node" presStyleLbl="node1" presStyleIdx="1" presStyleCnt="3" custScaleX="114129" custScaleY="139183">
        <dgm:presLayoutVars>
          <dgm:bulletEnabled val="1"/>
        </dgm:presLayoutVars>
      </dgm:prSet>
      <dgm:spPr/>
      <dgm:t>
        <a:bodyPr/>
        <a:lstStyle/>
        <a:p>
          <a:pPr rtl="1"/>
          <a:endParaRPr lang="he-IL"/>
        </a:p>
      </dgm:t>
    </dgm:pt>
    <dgm:pt modelId="{A5BA796F-DD7C-4A42-B56E-16127AC3F68B}" type="pres">
      <dgm:prSet presAssocID="{86597AEB-D437-4DFD-8870-0BF3717F6D0A}" presName="sibTrans" presStyleLbl="sibTrans2D1" presStyleIdx="1" presStyleCnt="3"/>
      <dgm:spPr/>
      <dgm:t>
        <a:bodyPr/>
        <a:lstStyle/>
        <a:p>
          <a:pPr rtl="1"/>
          <a:endParaRPr lang="he-IL"/>
        </a:p>
      </dgm:t>
    </dgm:pt>
    <dgm:pt modelId="{0F614D94-F37C-4BBE-81F7-CE77E4F034CE}" type="pres">
      <dgm:prSet presAssocID="{86597AEB-D437-4DFD-8870-0BF3717F6D0A}" presName="connectorText" presStyleLbl="sibTrans2D1" presStyleIdx="1" presStyleCnt="3"/>
      <dgm:spPr/>
      <dgm:t>
        <a:bodyPr/>
        <a:lstStyle/>
        <a:p>
          <a:pPr rtl="1"/>
          <a:endParaRPr lang="he-IL"/>
        </a:p>
      </dgm:t>
    </dgm:pt>
    <dgm:pt modelId="{B1E025A0-99DB-4A27-B075-93B8D3359CC4}" type="pres">
      <dgm:prSet presAssocID="{C2EEF870-EE22-45A3-9161-11B4A26601C4}" presName="node" presStyleLbl="node1" presStyleIdx="2" presStyleCnt="3" custScaleX="124930" custScaleY="146093" custRadScaleRad="108829" custRadScaleInc="6016">
        <dgm:presLayoutVars>
          <dgm:bulletEnabled val="1"/>
        </dgm:presLayoutVars>
      </dgm:prSet>
      <dgm:spPr/>
      <dgm:t>
        <a:bodyPr/>
        <a:lstStyle/>
        <a:p>
          <a:pPr rtl="1"/>
          <a:endParaRPr lang="he-IL"/>
        </a:p>
      </dgm:t>
    </dgm:pt>
    <dgm:pt modelId="{46079897-0D37-4534-A9E5-B7225EFA55DC}" type="pres">
      <dgm:prSet presAssocID="{E42068B7-8A38-41DE-B6F1-ED74E1CE2336}" presName="sibTrans" presStyleLbl="sibTrans2D1" presStyleIdx="2" presStyleCnt="3"/>
      <dgm:spPr/>
      <dgm:t>
        <a:bodyPr/>
        <a:lstStyle/>
        <a:p>
          <a:pPr rtl="1"/>
          <a:endParaRPr lang="he-IL"/>
        </a:p>
      </dgm:t>
    </dgm:pt>
    <dgm:pt modelId="{093AC42E-AD3A-404C-9334-5F8F76F4276B}" type="pres">
      <dgm:prSet presAssocID="{E42068B7-8A38-41DE-B6F1-ED74E1CE2336}" presName="connectorText" presStyleLbl="sibTrans2D1" presStyleIdx="2" presStyleCnt="3"/>
      <dgm:spPr/>
      <dgm:t>
        <a:bodyPr/>
        <a:lstStyle/>
        <a:p>
          <a:pPr rtl="1"/>
          <a:endParaRPr lang="he-IL"/>
        </a:p>
      </dgm:t>
    </dgm:pt>
  </dgm:ptLst>
  <dgm:cxnLst>
    <dgm:cxn modelId="{E2D1FF14-62FE-4B1E-A456-12F1BD64E688}" srcId="{DFE92292-2055-42BD-83FB-531E782314F9}" destId="{C2EEF870-EE22-45A3-9161-11B4A26601C4}" srcOrd="2" destOrd="0" parTransId="{90ADC122-FDAB-447F-B579-ADF599A34749}" sibTransId="{E42068B7-8A38-41DE-B6F1-ED74E1CE2336}"/>
    <dgm:cxn modelId="{23E799DE-AE78-4808-8B9B-3B9B55293690}" type="presOf" srcId="{E42068B7-8A38-41DE-B6F1-ED74E1CE2336}" destId="{093AC42E-AD3A-404C-9334-5F8F76F4276B}" srcOrd="1" destOrd="0" presId="urn:microsoft.com/office/officeart/2005/8/layout/cycle7"/>
    <dgm:cxn modelId="{DBCAEDD9-F572-4222-8909-8E67F5050269}" type="presOf" srcId="{5AC26BDD-0778-489F-AB7C-5ACD2E859E0F}" destId="{A8B9CEB5-3793-47EB-933E-30EEAE08F518}" srcOrd="0" destOrd="0" presId="urn:microsoft.com/office/officeart/2005/8/layout/cycle7"/>
    <dgm:cxn modelId="{456F94C1-3D0C-4D2E-8195-0140D2789FC9}" srcId="{DFE92292-2055-42BD-83FB-531E782314F9}" destId="{A968F106-622B-49B3-8E81-5D39A1A53254}" srcOrd="1" destOrd="0" parTransId="{3451FE62-03A1-4293-BF96-AF9A0D5793D8}" sibTransId="{86597AEB-D437-4DFD-8870-0BF3717F6D0A}"/>
    <dgm:cxn modelId="{ACD84667-6F78-478A-87FA-A9638D117601}" type="presOf" srcId="{E42068B7-8A38-41DE-B6F1-ED74E1CE2336}" destId="{46079897-0D37-4534-A9E5-B7225EFA55DC}" srcOrd="0" destOrd="0" presId="urn:microsoft.com/office/officeart/2005/8/layout/cycle7"/>
    <dgm:cxn modelId="{A8A31BA0-ECD5-4E81-9A52-CED78B0B5B7D}" type="presOf" srcId="{86597AEB-D437-4DFD-8870-0BF3717F6D0A}" destId="{0F614D94-F37C-4BBE-81F7-CE77E4F034CE}" srcOrd="1" destOrd="0" presId="urn:microsoft.com/office/officeart/2005/8/layout/cycle7"/>
    <dgm:cxn modelId="{1A0BCDA1-A03B-430A-859F-1A63564CD39F}" srcId="{DFE92292-2055-42BD-83FB-531E782314F9}" destId="{9FB3705B-60D9-480A-8EB4-D6F3C9B3CD0D}" srcOrd="0" destOrd="0" parTransId="{5577DB68-ADCC-4C48-95BC-A302ED05BA92}" sibTransId="{5AC26BDD-0778-489F-AB7C-5ACD2E859E0F}"/>
    <dgm:cxn modelId="{AB7BD39C-8BD4-4D17-8971-4106E24F3BC5}" type="presOf" srcId="{A968F106-622B-49B3-8E81-5D39A1A53254}" destId="{4A3AA63D-F895-47EA-8006-109CFFBC7431}" srcOrd="0" destOrd="0" presId="urn:microsoft.com/office/officeart/2005/8/layout/cycle7"/>
    <dgm:cxn modelId="{8F99356C-2FF8-4444-A4FD-62787B28A8A2}" type="presOf" srcId="{9FB3705B-60D9-480A-8EB4-D6F3C9B3CD0D}" destId="{50333B8E-01FB-4614-BBCB-DAC700D68C87}" srcOrd="0" destOrd="0" presId="urn:microsoft.com/office/officeart/2005/8/layout/cycle7"/>
    <dgm:cxn modelId="{C90FF3DA-9FD6-4FBD-8B65-C97D83B7F048}" type="presOf" srcId="{C2EEF870-EE22-45A3-9161-11B4A26601C4}" destId="{B1E025A0-99DB-4A27-B075-93B8D3359CC4}" srcOrd="0" destOrd="0" presId="urn:microsoft.com/office/officeart/2005/8/layout/cycle7"/>
    <dgm:cxn modelId="{C88B8105-EA98-4BCC-AE15-7C09C55C5152}" type="presOf" srcId="{DFE92292-2055-42BD-83FB-531E782314F9}" destId="{FB8E0427-A816-4952-AF92-0DA28CFF5AAB}" srcOrd="0" destOrd="0" presId="urn:microsoft.com/office/officeart/2005/8/layout/cycle7"/>
    <dgm:cxn modelId="{BBDFC1FD-1AD7-46D6-B58C-198AC4285260}" type="presOf" srcId="{86597AEB-D437-4DFD-8870-0BF3717F6D0A}" destId="{A5BA796F-DD7C-4A42-B56E-16127AC3F68B}" srcOrd="0" destOrd="0" presId="urn:microsoft.com/office/officeart/2005/8/layout/cycle7"/>
    <dgm:cxn modelId="{27544C7B-FA0B-4D41-8FE8-64B2DB4B42C6}" type="presOf" srcId="{5AC26BDD-0778-489F-AB7C-5ACD2E859E0F}" destId="{DF4261CF-4151-431E-85C4-A396961B2D93}" srcOrd="1" destOrd="0" presId="urn:microsoft.com/office/officeart/2005/8/layout/cycle7"/>
    <dgm:cxn modelId="{B3AABD2B-C315-4450-9547-B90C43D5CE6B}" type="presParOf" srcId="{FB8E0427-A816-4952-AF92-0DA28CFF5AAB}" destId="{50333B8E-01FB-4614-BBCB-DAC700D68C87}" srcOrd="0" destOrd="0" presId="urn:microsoft.com/office/officeart/2005/8/layout/cycle7"/>
    <dgm:cxn modelId="{C593B050-96CA-4744-99DB-2F32E417D122}" type="presParOf" srcId="{FB8E0427-A816-4952-AF92-0DA28CFF5AAB}" destId="{A8B9CEB5-3793-47EB-933E-30EEAE08F518}" srcOrd="1" destOrd="0" presId="urn:microsoft.com/office/officeart/2005/8/layout/cycle7"/>
    <dgm:cxn modelId="{6C3AED22-781A-478B-99A0-6DEA7076D6F8}" type="presParOf" srcId="{A8B9CEB5-3793-47EB-933E-30EEAE08F518}" destId="{DF4261CF-4151-431E-85C4-A396961B2D93}" srcOrd="0" destOrd="0" presId="urn:microsoft.com/office/officeart/2005/8/layout/cycle7"/>
    <dgm:cxn modelId="{9DF9BF02-23B3-4A9C-8239-9668F9445EB4}" type="presParOf" srcId="{FB8E0427-A816-4952-AF92-0DA28CFF5AAB}" destId="{4A3AA63D-F895-47EA-8006-109CFFBC7431}" srcOrd="2" destOrd="0" presId="urn:microsoft.com/office/officeart/2005/8/layout/cycle7"/>
    <dgm:cxn modelId="{4E6907D0-0A5F-4512-B4EB-759EC3F62026}" type="presParOf" srcId="{FB8E0427-A816-4952-AF92-0DA28CFF5AAB}" destId="{A5BA796F-DD7C-4A42-B56E-16127AC3F68B}" srcOrd="3" destOrd="0" presId="urn:microsoft.com/office/officeart/2005/8/layout/cycle7"/>
    <dgm:cxn modelId="{E39168A2-CB59-4A15-A06F-DF4E2A7A8F16}" type="presParOf" srcId="{A5BA796F-DD7C-4A42-B56E-16127AC3F68B}" destId="{0F614D94-F37C-4BBE-81F7-CE77E4F034CE}" srcOrd="0" destOrd="0" presId="urn:microsoft.com/office/officeart/2005/8/layout/cycle7"/>
    <dgm:cxn modelId="{6B041364-BD46-4EA3-B38B-88CB9A6FEDF0}" type="presParOf" srcId="{FB8E0427-A816-4952-AF92-0DA28CFF5AAB}" destId="{B1E025A0-99DB-4A27-B075-93B8D3359CC4}" srcOrd="4" destOrd="0" presId="urn:microsoft.com/office/officeart/2005/8/layout/cycle7"/>
    <dgm:cxn modelId="{07D975F0-0B2A-41ED-BFBF-A193CD1436E9}" type="presParOf" srcId="{FB8E0427-A816-4952-AF92-0DA28CFF5AAB}" destId="{46079897-0D37-4534-A9E5-B7225EFA55DC}" srcOrd="5" destOrd="0" presId="urn:microsoft.com/office/officeart/2005/8/layout/cycle7"/>
    <dgm:cxn modelId="{E22C84FD-9D88-4FC8-8F46-F32B1C90A77B}" type="presParOf" srcId="{46079897-0D37-4534-A9E5-B7225EFA55DC}" destId="{093AC42E-AD3A-404C-9334-5F8F76F4276B}" srcOrd="0" destOrd="0" presId="urn:microsoft.com/office/officeart/2005/8/layout/cycle7"/>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333B8E-01FB-4614-BBCB-DAC700D68C87}">
      <dsp:nvSpPr>
        <dsp:cNvPr id="0" name=""/>
        <dsp:cNvSpPr/>
      </dsp:nvSpPr>
      <dsp:spPr>
        <a:xfrm>
          <a:off x="2533216" y="79250"/>
          <a:ext cx="2820270" cy="1497016"/>
        </a:xfrm>
        <a:prstGeom prst="roundRect">
          <a:avLst>
            <a:gd name="adj" fmla="val 10000"/>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he-IL" sz="2800" b="1" kern="1200" dirty="0">
              <a:effectLst/>
            </a:rPr>
            <a:t>שמירה על רווחת בעל החיים</a:t>
          </a:r>
        </a:p>
      </dsp:txBody>
      <dsp:txXfrm>
        <a:off x="2577062" y="123096"/>
        <a:ext cx="2732578" cy="1409324"/>
      </dsp:txXfrm>
    </dsp:sp>
    <dsp:sp modelId="{A8B9CEB5-3793-47EB-933E-30EEAE08F518}">
      <dsp:nvSpPr>
        <dsp:cNvPr id="0" name=""/>
        <dsp:cNvSpPr/>
      </dsp:nvSpPr>
      <dsp:spPr>
        <a:xfrm rot="3283159">
          <a:off x="4417889" y="1966975"/>
          <a:ext cx="914277" cy="355156"/>
        </a:xfrm>
        <a:prstGeom prst="leftRightArrow">
          <a:avLst>
            <a:gd name="adj1" fmla="val 60000"/>
            <a:gd name="adj2" fmla="val 50000"/>
          </a:avLst>
        </a:prstGeom>
        <a:gradFill flip="none" rotWithShape="1">
          <a:gsLst>
            <a:gs pos="31000">
              <a:schemeClr val="accent4">
                <a:lumMod val="75000"/>
              </a:schemeClr>
            </a:gs>
            <a:gs pos="46000">
              <a:schemeClr val="accent1">
                <a:lumMod val="95000"/>
                <a:lumOff val="5000"/>
              </a:schemeClr>
            </a:gs>
            <a:gs pos="100000">
              <a:schemeClr val="accent1">
                <a:lumMod val="60000"/>
              </a:schemeClr>
            </a:gs>
          </a:gsLst>
          <a:lin ang="8100000" scaled="1"/>
          <a:tileRect/>
        </a:gra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he-IL" sz="1600" kern="1200"/>
        </a:p>
      </dsp:txBody>
      <dsp:txXfrm>
        <a:off x="4524436" y="2038006"/>
        <a:ext cx="701183" cy="213094"/>
      </dsp:txXfrm>
    </dsp:sp>
    <dsp:sp modelId="{4A3AA63D-F895-47EA-8006-109CFFBC7431}">
      <dsp:nvSpPr>
        <dsp:cNvPr id="0" name=""/>
        <dsp:cNvSpPr/>
      </dsp:nvSpPr>
      <dsp:spPr>
        <a:xfrm>
          <a:off x="4618641" y="2712840"/>
          <a:ext cx="2316211" cy="141233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he-IL" sz="2800" b="1" kern="1200" dirty="0"/>
            <a:t>רווחיות כלכלית במשק</a:t>
          </a:r>
        </a:p>
      </dsp:txBody>
      <dsp:txXfrm>
        <a:off x="4660007" y="2754206"/>
        <a:ext cx="2233479" cy="1329605"/>
      </dsp:txXfrm>
    </dsp:sp>
    <dsp:sp modelId="{A5BA796F-DD7C-4A42-B56E-16127AC3F68B}">
      <dsp:nvSpPr>
        <dsp:cNvPr id="0" name=""/>
        <dsp:cNvSpPr/>
      </dsp:nvSpPr>
      <dsp:spPr>
        <a:xfrm rot="10830385">
          <a:off x="3590102" y="3226143"/>
          <a:ext cx="914277" cy="355156"/>
        </a:xfrm>
        <a:prstGeom prst="leftRightArrow">
          <a:avLst>
            <a:gd name="adj1" fmla="val 60000"/>
            <a:gd name="adj2" fmla="val 50000"/>
          </a:avLst>
        </a:prstGeom>
        <a:gradFill flip="none" rotWithShape="1">
          <a:gsLst>
            <a:gs pos="0">
              <a:srgbClr val="0070C0"/>
            </a:gs>
            <a:gs pos="48000">
              <a:schemeClr val="accent6">
                <a:lumMod val="97000"/>
                <a:lumOff val="3000"/>
              </a:schemeClr>
            </a:gs>
            <a:gs pos="100000">
              <a:schemeClr val="accent6">
                <a:lumMod val="60000"/>
                <a:lumOff val="40000"/>
              </a:schemeClr>
            </a:gs>
          </a:gsLst>
          <a:lin ang="8100000" scaled="1"/>
          <a:tileRect/>
        </a:gra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he-IL" sz="1600" kern="1200"/>
        </a:p>
      </dsp:txBody>
      <dsp:txXfrm rot="10800000">
        <a:off x="3696649" y="3297174"/>
        <a:ext cx="701183" cy="213094"/>
      </dsp:txXfrm>
    </dsp:sp>
    <dsp:sp modelId="{B1E025A0-99DB-4A27-B075-93B8D3359CC4}">
      <dsp:nvSpPr>
        <dsp:cNvPr id="0" name=""/>
        <dsp:cNvSpPr/>
      </dsp:nvSpPr>
      <dsp:spPr>
        <a:xfrm>
          <a:off x="940425" y="2646238"/>
          <a:ext cx="2535414" cy="1482455"/>
        </a:xfrm>
        <a:prstGeom prst="roundRect">
          <a:avLst>
            <a:gd name="adj" fmla="val 1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he-IL" sz="2800" b="1" kern="1200" dirty="0"/>
            <a:t>שמירה על איכות הסביבה</a:t>
          </a:r>
        </a:p>
      </dsp:txBody>
      <dsp:txXfrm>
        <a:off x="983845" y="2689658"/>
        <a:ext cx="2448574" cy="1395615"/>
      </dsp:txXfrm>
    </dsp:sp>
    <dsp:sp modelId="{46079897-0D37-4534-A9E5-B7225EFA55DC}">
      <dsp:nvSpPr>
        <dsp:cNvPr id="0" name=""/>
        <dsp:cNvSpPr/>
      </dsp:nvSpPr>
      <dsp:spPr>
        <a:xfrm rot="18247995">
          <a:off x="2616135" y="1933674"/>
          <a:ext cx="914277" cy="355156"/>
        </a:xfrm>
        <a:prstGeom prst="leftRightArrow">
          <a:avLst>
            <a:gd name="adj1" fmla="val 60000"/>
            <a:gd name="adj2" fmla="val 50000"/>
          </a:avLst>
        </a:prstGeom>
        <a:gradFill flip="none" rotWithShape="1">
          <a:gsLst>
            <a:gs pos="36000">
              <a:schemeClr val="accent6">
                <a:lumMod val="100000"/>
              </a:schemeClr>
            </a:gs>
            <a:gs pos="46000">
              <a:schemeClr val="accent4">
                <a:lumMod val="95000"/>
                <a:lumOff val="5000"/>
              </a:schemeClr>
            </a:gs>
            <a:gs pos="100000">
              <a:schemeClr val="accent4">
                <a:lumMod val="60000"/>
              </a:schemeClr>
            </a:gs>
          </a:gsLst>
          <a:lin ang="13500000" scaled="1"/>
          <a:tileRect/>
        </a:gra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he-IL" sz="1600" kern="1200"/>
        </a:p>
      </dsp:txBody>
      <dsp:txXfrm>
        <a:off x="2722682" y="2004705"/>
        <a:ext cx="701183" cy="213094"/>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4" Type="http://schemas.openxmlformats.org/officeDocument/2006/relationships/image" Target="../media/image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EC697BDF-7DEF-422E-9058-EA2997B9C5BC}" type="datetimeFigureOut">
              <a:rPr lang="he-IL" smtClean="0"/>
              <a:t>י"ג/אדר ב/תשפ"ב</a:t>
            </a:fld>
            <a:endParaRPr lang="he-IL"/>
          </a:p>
        </p:txBody>
      </p:sp>
      <p:sp>
        <p:nvSpPr>
          <p:cNvPr id="4" name="מציין מיקום של תמונת שקופית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6" name="מציין מיקום של כותרת תחתונה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4A2C6357-F239-491E-BD4F-586E48D4B14F}" type="slidenum">
              <a:rPr lang="he-IL" smtClean="0"/>
              <a:t>‹#›</a:t>
            </a:fld>
            <a:endParaRPr lang="he-IL"/>
          </a:p>
        </p:txBody>
      </p:sp>
    </p:spTree>
    <p:extLst>
      <p:ext uri="{BB962C8B-B14F-4D97-AF65-F5344CB8AC3E}">
        <p14:creationId xmlns:p14="http://schemas.microsoft.com/office/powerpoint/2010/main" val="61866702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בכל נושא שנלמד בחומר הלימוד בחקלאות קיים קשר בין שלושת העקרונות. הם תלויים זה בזה.</a:t>
            </a:r>
            <a:r>
              <a:rPr lang="he-IL" baseline="0" dirty="0"/>
              <a:t> כאשר אחד מהעקרונות נפגע/ מופר, שאר העקרונות מושפעים מכך. בכל הנושאים שנלמדו העיקרון של שמירה על איכות הסביבה היה קיים אך הוא לא בא לידי ביטוי. במצגת זו נתרכז בעיקר בעיקרון זה ונראה כיצד הוא נקשר לכל נושא שנלמד בחקלאות. ומה ההשלכות למצב שהוא מופר</a:t>
            </a:r>
            <a:endParaRPr lang="he-IL" dirty="0"/>
          </a:p>
        </p:txBody>
      </p:sp>
      <p:sp>
        <p:nvSpPr>
          <p:cNvPr id="4" name="מציין מיקום של מספר שקופית 3"/>
          <p:cNvSpPr>
            <a:spLocks noGrp="1"/>
          </p:cNvSpPr>
          <p:nvPr>
            <p:ph type="sldNum" sz="quarter" idx="10"/>
          </p:nvPr>
        </p:nvSpPr>
        <p:spPr/>
        <p:txBody>
          <a:bodyPr/>
          <a:lstStyle/>
          <a:p>
            <a:fld id="{4A2C6357-F239-491E-BD4F-586E48D4B14F}" type="slidenum">
              <a:rPr lang="he-IL" smtClean="0"/>
              <a:t>1</a:t>
            </a:fld>
            <a:endParaRPr lang="he-IL"/>
          </a:p>
        </p:txBody>
      </p:sp>
    </p:spTree>
    <p:extLst>
      <p:ext uri="{BB962C8B-B14F-4D97-AF65-F5344CB8AC3E}">
        <p14:creationId xmlns:p14="http://schemas.microsoft.com/office/powerpoint/2010/main" val="29937084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baseline="0" dirty="0"/>
              <a:t>1.אך מה קורה בשאר העולם? </a:t>
            </a:r>
            <a:r>
              <a:rPr lang="he-IL" dirty="0"/>
              <a:t>נעבור מישראל לשאר העולם. 2. לפי הגרף צריכת מזון מן החי גדולה במיוחד בארה"ב ואירופה (רמת חיים גבוהה).</a:t>
            </a:r>
          </a:p>
          <a:p>
            <a:pPr marL="0" marR="0" indent="0" algn="r" defTabSz="914400" rtl="1" eaLnBrk="1" fontAlgn="auto" latinLnBrk="0" hangingPunct="1">
              <a:lnSpc>
                <a:spcPct val="100000"/>
              </a:lnSpc>
              <a:spcBef>
                <a:spcPts val="0"/>
              </a:spcBef>
              <a:spcAft>
                <a:spcPts val="0"/>
              </a:spcAft>
              <a:buClrTx/>
              <a:buSzTx/>
              <a:buFontTx/>
              <a:buNone/>
              <a:tabLst/>
              <a:defRPr/>
            </a:pPr>
            <a:r>
              <a:rPr lang="he-IL" dirty="0"/>
              <a:t>3. אבל בשנים</a:t>
            </a:r>
            <a:r>
              <a:rPr lang="he-IL" baseline="0" dirty="0"/>
              <a:t> האחרונות ניתן לראות ירידה בצריכת הבשר בארה"ב ובאירופה(אתר טבעונות). 4. ואם זה לא נשמע אמין, אז יש דיווח נוסף </a:t>
            </a:r>
            <a:r>
              <a:rPr lang="he-IL" baseline="0" dirty="0" err="1"/>
              <a:t>מדמרקר</a:t>
            </a:r>
            <a:r>
              <a:rPr lang="he-IL" baseline="0" dirty="0"/>
              <a:t>. 5. מה הסיבה? 6. מה הסיבה השלישית? 7.צריך לשמור על </a:t>
            </a:r>
            <a:r>
              <a:rPr lang="he-IL" baseline="0" dirty="0" err="1"/>
              <a:t>כדו"הא</a:t>
            </a:r>
            <a:r>
              <a:rPr lang="he-IL" baseline="0" dirty="0"/>
              <a:t>. 8.  המודעות לאפקט החממה 9  בכל העולם מתמעטים בתי גידול והופכים  לשטחי גידול מזון לבע"ח. 10. זו דרכם של אנשים לגרום להפחתת הפגיעה בסביבה.</a:t>
            </a:r>
            <a:endParaRPr lang="he-IL" dirty="0"/>
          </a:p>
        </p:txBody>
      </p:sp>
      <p:sp>
        <p:nvSpPr>
          <p:cNvPr id="4" name="מציין מיקום של מספר שקופית 3"/>
          <p:cNvSpPr>
            <a:spLocks noGrp="1"/>
          </p:cNvSpPr>
          <p:nvPr>
            <p:ph type="sldNum" sz="quarter" idx="10"/>
          </p:nvPr>
        </p:nvSpPr>
        <p:spPr/>
        <p:txBody>
          <a:bodyPr/>
          <a:lstStyle/>
          <a:p>
            <a:fld id="{4A2C6357-F239-491E-BD4F-586E48D4B14F}" type="slidenum">
              <a:rPr lang="he-IL" smtClean="0"/>
              <a:t>37</a:t>
            </a:fld>
            <a:endParaRPr lang="he-IL"/>
          </a:p>
        </p:txBody>
      </p:sp>
    </p:spTree>
    <p:extLst>
      <p:ext uri="{BB962C8B-B14F-4D97-AF65-F5344CB8AC3E}">
        <p14:creationId xmlns:p14="http://schemas.microsoft.com/office/powerpoint/2010/main" val="27057230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סדר הצגת השקופית: 1. קריאת תקציר הכתבה. 2. הצגת </a:t>
            </a:r>
            <a:r>
              <a:rPr lang="he-IL" dirty="0" err="1"/>
              <a:t>הראיון</a:t>
            </a:r>
            <a:r>
              <a:rPr lang="he-IL" dirty="0"/>
              <a:t> עם פרופ' דניאל רוזנפלד.(קישור). הצגת סרטון התחממות כדור הארץ. 4. לחיצה על העכבר ולהראות את הדוב השדוף.</a:t>
            </a:r>
          </a:p>
        </p:txBody>
      </p:sp>
      <p:sp>
        <p:nvSpPr>
          <p:cNvPr id="4" name="מציין מיקום של מספר שקופית 3"/>
          <p:cNvSpPr>
            <a:spLocks noGrp="1"/>
          </p:cNvSpPr>
          <p:nvPr>
            <p:ph type="sldNum" sz="quarter" idx="5"/>
          </p:nvPr>
        </p:nvSpPr>
        <p:spPr/>
        <p:txBody>
          <a:bodyPr/>
          <a:lstStyle/>
          <a:p>
            <a:fld id="{4A2C6357-F239-491E-BD4F-586E48D4B14F}" type="slidenum">
              <a:rPr lang="he-IL" smtClean="0"/>
              <a:t>38</a:t>
            </a:fld>
            <a:endParaRPr lang="he-IL"/>
          </a:p>
        </p:txBody>
      </p:sp>
    </p:spTree>
    <p:extLst>
      <p:ext uri="{BB962C8B-B14F-4D97-AF65-F5344CB8AC3E}">
        <p14:creationId xmlns:p14="http://schemas.microsoft.com/office/powerpoint/2010/main" val="1407940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לזכור ללחוץ על משולש אדם לאחר "מפגעים</a:t>
            </a:r>
            <a:r>
              <a:rPr lang="he-IL" baseline="0" dirty="0"/>
              <a:t> סביבתיים"!!!</a:t>
            </a:r>
            <a:endParaRPr lang="he-IL" dirty="0"/>
          </a:p>
        </p:txBody>
      </p:sp>
      <p:sp>
        <p:nvSpPr>
          <p:cNvPr id="4" name="מציין מיקום של מספר שקופית 3"/>
          <p:cNvSpPr>
            <a:spLocks noGrp="1"/>
          </p:cNvSpPr>
          <p:nvPr>
            <p:ph type="sldNum" sz="quarter" idx="10"/>
          </p:nvPr>
        </p:nvSpPr>
        <p:spPr/>
        <p:txBody>
          <a:bodyPr/>
          <a:lstStyle/>
          <a:p>
            <a:fld id="{4A2C6357-F239-491E-BD4F-586E48D4B14F}" type="slidenum">
              <a:rPr lang="he-IL" smtClean="0"/>
              <a:t>4</a:t>
            </a:fld>
            <a:endParaRPr lang="he-IL"/>
          </a:p>
        </p:txBody>
      </p:sp>
    </p:spTree>
    <p:extLst>
      <p:ext uri="{BB962C8B-B14F-4D97-AF65-F5344CB8AC3E}">
        <p14:creationId xmlns:p14="http://schemas.microsoft.com/office/powerpoint/2010/main" val="678459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אחרי</a:t>
            </a:r>
            <a:r>
              <a:rPr lang="he-IL" baseline="0" dirty="0"/>
              <a:t> הקראת סעיף 1 להגיד שהענף נחשף גם...2.... שפגע ברווחיות הכלכלית, לכן התבקש פתרון- מעבר לשקופית הבאה</a:t>
            </a:r>
            <a:endParaRPr lang="he-IL" dirty="0"/>
          </a:p>
        </p:txBody>
      </p:sp>
      <p:sp>
        <p:nvSpPr>
          <p:cNvPr id="4" name="מציין מיקום של מספר שקופית 3"/>
          <p:cNvSpPr>
            <a:spLocks noGrp="1"/>
          </p:cNvSpPr>
          <p:nvPr>
            <p:ph type="sldNum" sz="quarter" idx="10"/>
          </p:nvPr>
        </p:nvSpPr>
        <p:spPr/>
        <p:txBody>
          <a:bodyPr/>
          <a:lstStyle/>
          <a:p>
            <a:fld id="{4A2C6357-F239-491E-BD4F-586E48D4B14F}" type="slidenum">
              <a:rPr lang="he-IL" smtClean="0"/>
              <a:t>11</a:t>
            </a:fld>
            <a:endParaRPr lang="he-IL"/>
          </a:p>
        </p:txBody>
      </p:sp>
    </p:spTree>
    <p:extLst>
      <p:ext uri="{BB962C8B-B14F-4D97-AF65-F5344CB8AC3E}">
        <p14:creationId xmlns:p14="http://schemas.microsoft.com/office/powerpoint/2010/main" val="3079677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imes New Roman" pitchFamily="18" charset="0"/>
                <a:cs typeface="Times New Roman" pitchFamily="18" charset="0"/>
              </a:defRPr>
            </a:lvl1pPr>
            <a:lvl2pPr marL="742950" indent="-285750" eaLnBrk="0" hangingPunct="0">
              <a:defRPr sz="2400" b="1">
                <a:solidFill>
                  <a:schemeClr val="tx1"/>
                </a:solidFill>
                <a:latin typeface="Times New Roman" pitchFamily="18" charset="0"/>
                <a:cs typeface="Times New Roman" pitchFamily="18" charset="0"/>
              </a:defRPr>
            </a:lvl2pPr>
            <a:lvl3pPr marL="1143000" indent="-228600" eaLnBrk="0" hangingPunct="0">
              <a:defRPr sz="2400" b="1">
                <a:solidFill>
                  <a:schemeClr val="tx1"/>
                </a:solidFill>
                <a:latin typeface="Times New Roman" pitchFamily="18" charset="0"/>
                <a:cs typeface="Times New Roman" pitchFamily="18" charset="0"/>
              </a:defRPr>
            </a:lvl3pPr>
            <a:lvl4pPr marL="1600200" indent="-228600" eaLnBrk="0" hangingPunct="0">
              <a:defRPr sz="2400" b="1">
                <a:solidFill>
                  <a:schemeClr val="tx1"/>
                </a:solidFill>
                <a:latin typeface="Times New Roman" pitchFamily="18" charset="0"/>
                <a:cs typeface="Times New Roman" pitchFamily="18" charset="0"/>
              </a:defRPr>
            </a:lvl4pPr>
            <a:lvl5pPr marL="2057400" indent="-228600" eaLnBrk="0" hangingPunct="0">
              <a:defRPr sz="2400" b="1">
                <a:solidFill>
                  <a:schemeClr val="tx1"/>
                </a:solidFill>
                <a:latin typeface="Times New Roman" pitchFamily="18" charset="0"/>
                <a:cs typeface="Times New Roman" pitchFamily="18" charset="0"/>
              </a:defRPr>
            </a:lvl5pPr>
            <a:lvl6pPr marL="2514600" indent="-228600" rtl="0" eaLnBrk="0" fontAlgn="base" hangingPunct="0">
              <a:spcBef>
                <a:spcPct val="0"/>
              </a:spcBef>
              <a:spcAft>
                <a:spcPct val="0"/>
              </a:spcAft>
              <a:defRPr sz="2400" b="1">
                <a:solidFill>
                  <a:schemeClr val="tx1"/>
                </a:solidFill>
                <a:latin typeface="Times New Roman" pitchFamily="18" charset="0"/>
                <a:cs typeface="Times New Roman" pitchFamily="18" charset="0"/>
              </a:defRPr>
            </a:lvl6pPr>
            <a:lvl7pPr marL="2971800" indent="-228600" rtl="0" eaLnBrk="0" fontAlgn="base" hangingPunct="0">
              <a:spcBef>
                <a:spcPct val="0"/>
              </a:spcBef>
              <a:spcAft>
                <a:spcPct val="0"/>
              </a:spcAft>
              <a:defRPr sz="2400" b="1">
                <a:solidFill>
                  <a:schemeClr val="tx1"/>
                </a:solidFill>
                <a:latin typeface="Times New Roman" pitchFamily="18" charset="0"/>
                <a:cs typeface="Times New Roman" pitchFamily="18" charset="0"/>
              </a:defRPr>
            </a:lvl7pPr>
            <a:lvl8pPr marL="3429000" indent="-228600" rtl="0" eaLnBrk="0" fontAlgn="base" hangingPunct="0">
              <a:spcBef>
                <a:spcPct val="0"/>
              </a:spcBef>
              <a:spcAft>
                <a:spcPct val="0"/>
              </a:spcAft>
              <a:defRPr sz="2400" b="1">
                <a:solidFill>
                  <a:schemeClr val="tx1"/>
                </a:solidFill>
                <a:latin typeface="Times New Roman" pitchFamily="18" charset="0"/>
                <a:cs typeface="Times New Roman" pitchFamily="18" charset="0"/>
              </a:defRPr>
            </a:lvl8pPr>
            <a:lvl9pPr marL="3886200" indent="-228600" rtl="0" eaLnBrk="0" fontAlgn="base" hangingPunct="0">
              <a:spcBef>
                <a:spcPct val="0"/>
              </a:spcBef>
              <a:spcAft>
                <a:spcPct val="0"/>
              </a:spcAft>
              <a:defRPr sz="2400" b="1">
                <a:solidFill>
                  <a:schemeClr val="tx1"/>
                </a:solidFill>
                <a:latin typeface="Times New Roman" pitchFamily="18" charset="0"/>
                <a:cs typeface="Times New Roman" pitchFamily="18" charset="0"/>
              </a:defRPr>
            </a:lvl9pPr>
          </a:lstStyle>
          <a:p>
            <a:pPr eaLnBrk="1" hangingPunct="1"/>
            <a:r>
              <a:rPr lang="he-IL" sz="1200" b="0"/>
              <a:t>© 2000 Addwise Infomanage,  All rights reserved.</a:t>
            </a:r>
            <a:endParaRPr lang="en-US" sz="1200" b="0"/>
          </a:p>
        </p:txBody>
      </p:sp>
      <p:sp>
        <p:nvSpPr>
          <p:cNvPr id="3379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Times New Roman" pitchFamily="18" charset="0"/>
                <a:cs typeface="Times New Roman" pitchFamily="18" charset="0"/>
              </a:defRPr>
            </a:lvl1pPr>
            <a:lvl2pPr marL="742950" indent="-285750" eaLnBrk="0" hangingPunct="0">
              <a:defRPr sz="2400" b="1">
                <a:solidFill>
                  <a:schemeClr val="tx1"/>
                </a:solidFill>
                <a:latin typeface="Times New Roman" pitchFamily="18" charset="0"/>
                <a:cs typeface="Times New Roman" pitchFamily="18" charset="0"/>
              </a:defRPr>
            </a:lvl2pPr>
            <a:lvl3pPr marL="1143000" indent="-228600" eaLnBrk="0" hangingPunct="0">
              <a:defRPr sz="2400" b="1">
                <a:solidFill>
                  <a:schemeClr val="tx1"/>
                </a:solidFill>
                <a:latin typeface="Times New Roman" pitchFamily="18" charset="0"/>
                <a:cs typeface="Times New Roman" pitchFamily="18" charset="0"/>
              </a:defRPr>
            </a:lvl3pPr>
            <a:lvl4pPr marL="1600200" indent="-228600" eaLnBrk="0" hangingPunct="0">
              <a:defRPr sz="2400" b="1">
                <a:solidFill>
                  <a:schemeClr val="tx1"/>
                </a:solidFill>
                <a:latin typeface="Times New Roman" pitchFamily="18" charset="0"/>
                <a:cs typeface="Times New Roman" pitchFamily="18" charset="0"/>
              </a:defRPr>
            </a:lvl4pPr>
            <a:lvl5pPr marL="2057400" indent="-228600" eaLnBrk="0" hangingPunct="0">
              <a:defRPr sz="2400" b="1">
                <a:solidFill>
                  <a:schemeClr val="tx1"/>
                </a:solidFill>
                <a:latin typeface="Times New Roman" pitchFamily="18" charset="0"/>
                <a:cs typeface="Times New Roman" pitchFamily="18" charset="0"/>
              </a:defRPr>
            </a:lvl5pPr>
            <a:lvl6pPr marL="2514600" indent="-228600" rtl="0" eaLnBrk="0" fontAlgn="base" hangingPunct="0">
              <a:spcBef>
                <a:spcPct val="0"/>
              </a:spcBef>
              <a:spcAft>
                <a:spcPct val="0"/>
              </a:spcAft>
              <a:defRPr sz="2400" b="1">
                <a:solidFill>
                  <a:schemeClr val="tx1"/>
                </a:solidFill>
                <a:latin typeface="Times New Roman" pitchFamily="18" charset="0"/>
                <a:cs typeface="Times New Roman" pitchFamily="18" charset="0"/>
              </a:defRPr>
            </a:lvl6pPr>
            <a:lvl7pPr marL="2971800" indent="-228600" rtl="0" eaLnBrk="0" fontAlgn="base" hangingPunct="0">
              <a:spcBef>
                <a:spcPct val="0"/>
              </a:spcBef>
              <a:spcAft>
                <a:spcPct val="0"/>
              </a:spcAft>
              <a:defRPr sz="2400" b="1">
                <a:solidFill>
                  <a:schemeClr val="tx1"/>
                </a:solidFill>
                <a:latin typeface="Times New Roman" pitchFamily="18" charset="0"/>
                <a:cs typeface="Times New Roman" pitchFamily="18" charset="0"/>
              </a:defRPr>
            </a:lvl7pPr>
            <a:lvl8pPr marL="3429000" indent="-228600" rtl="0" eaLnBrk="0" fontAlgn="base" hangingPunct="0">
              <a:spcBef>
                <a:spcPct val="0"/>
              </a:spcBef>
              <a:spcAft>
                <a:spcPct val="0"/>
              </a:spcAft>
              <a:defRPr sz="2400" b="1">
                <a:solidFill>
                  <a:schemeClr val="tx1"/>
                </a:solidFill>
                <a:latin typeface="Times New Roman" pitchFamily="18" charset="0"/>
                <a:cs typeface="Times New Roman" pitchFamily="18" charset="0"/>
              </a:defRPr>
            </a:lvl8pPr>
            <a:lvl9pPr marL="3886200" indent="-228600" rtl="0" eaLnBrk="0" fontAlgn="base" hangingPunct="0">
              <a:spcBef>
                <a:spcPct val="0"/>
              </a:spcBef>
              <a:spcAft>
                <a:spcPct val="0"/>
              </a:spcAft>
              <a:defRPr sz="2400" b="1">
                <a:solidFill>
                  <a:schemeClr val="tx1"/>
                </a:solidFill>
                <a:latin typeface="Times New Roman" pitchFamily="18" charset="0"/>
                <a:cs typeface="Times New Roman" pitchFamily="18" charset="0"/>
              </a:defRPr>
            </a:lvl9pPr>
          </a:lstStyle>
          <a:p>
            <a:pPr eaLnBrk="1" hangingPunct="1"/>
            <a:fld id="{394A03AE-2B60-4DF1-ADF6-9E6DEAF748F0}" type="slidenum">
              <a:rPr lang="he-IL" sz="1200" b="0"/>
              <a:pPr eaLnBrk="1" hangingPunct="1"/>
              <a:t>13</a:t>
            </a:fld>
            <a:endParaRPr lang="en-US" sz="1200" b="0"/>
          </a:p>
        </p:txBody>
      </p:sp>
      <p:sp>
        <p:nvSpPr>
          <p:cNvPr id="33796" name="Rectangle 2"/>
          <p:cNvSpPr>
            <a:spLocks noGrp="1" noRot="1" noChangeAspect="1" noChangeArrowheads="1" noTextEdit="1"/>
          </p:cNvSpPr>
          <p:nvPr>
            <p:ph type="sldImg"/>
          </p:nvPr>
        </p:nvSpPr>
        <p:spPr>
          <a:xfrm>
            <a:off x="384175" y="687388"/>
            <a:ext cx="6089650" cy="3425825"/>
          </a:xfrm>
          <a:solidFill>
            <a:srgbClr val="FFFFFF"/>
          </a:solidFill>
          <a:ln w="12700" cap="flat"/>
        </p:spPr>
      </p:sp>
      <p:sp>
        <p:nvSpPr>
          <p:cNvPr id="3379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eaLnBrk="1" hangingPunct="1"/>
            <a:r>
              <a:rPr lang="he-IL" dirty="0"/>
              <a:t>בשקופיות הבאות נפרט את כל מה שכלול בדגם רפת בועה. לחיצה על "בית"</a:t>
            </a:r>
          </a:p>
        </p:txBody>
      </p:sp>
    </p:spTree>
    <p:extLst>
      <p:ext uri="{BB962C8B-B14F-4D97-AF65-F5344CB8AC3E}">
        <p14:creationId xmlns:p14="http://schemas.microsoft.com/office/powerpoint/2010/main" val="3506909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תחמוצות חנקן עלולות להצטבר מפירוק זבל אורגני (צואה)מבע"ח ולהגיע אל מי תהום.</a:t>
            </a:r>
          </a:p>
        </p:txBody>
      </p:sp>
      <p:sp>
        <p:nvSpPr>
          <p:cNvPr id="4" name="מציין מיקום של מספר שקופית 3"/>
          <p:cNvSpPr>
            <a:spLocks noGrp="1"/>
          </p:cNvSpPr>
          <p:nvPr>
            <p:ph type="sldNum" sz="quarter" idx="10"/>
          </p:nvPr>
        </p:nvSpPr>
        <p:spPr/>
        <p:txBody>
          <a:bodyPr/>
          <a:lstStyle/>
          <a:p>
            <a:fld id="{4A2C6357-F239-491E-BD4F-586E48D4B14F}" type="slidenum">
              <a:rPr lang="he-IL" smtClean="0"/>
              <a:t>21</a:t>
            </a:fld>
            <a:endParaRPr lang="he-IL"/>
          </a:p>
        </p:txBody>
      </p:sp>
    </p:spTree>
    <p:extLst>
      <p:ext uri="{BB962C8B-B14F-4D97-AF65-F5344CB8AC3E}">
        <p14:creationId xmlns:p14="http://schemas.microsoft.com/office/powerpoint/2010/main" val="18270432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4A2C6357-F239-491E-BD4F-586E48D4B14F}" type="slidenum">
              <a:rPr lang="he-IL" smtClean="0"/>
              <a:t>29</a:t>
            </a:fld>
            <a:endParaRPr lang="he-IL"/>
          </a:p>
        </p:txBody>
      </p:sp>
    </p:spTree>
    <p:extLst>
      <p:ext uri="{BB962C8B-B14F-4D97-AF65-F5344CB8AC3E}">
        <p14:creationId xmlns:p14="http://schemas.microsoft.com/office/powerpoint/2010/main" val="32565438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4A2C6357-F239-491E-BD4F-586E48D4B14F}" type="slidenum">
              <a:rPr lang="he-IL" smtClean="0"/>
              <a:t>33</a:t>
            </a:fld>
            <a:endParaRPr lang="he-IL"/>
          </a:p>
        </p:txBody>
      </p:sp>
    </p:spTree>
    <p:extLst>
      <p:ext uri="{BB962C8B-B14F-4D97-AF65-F5344CB8AC3E}">
        <p14:creationId xmlns:p14="http://schemas.microsoft.com/office/powerpoint/2010/main" val="1509315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טכנולוגיות ייחודיות מפיתוח מקומי</a:t>
            </a:r>
            <a:r>
              <a:rPr lang="he-IL" baseline="0" dirty="0"/>
              <a:t> שימוש בקרת אקלים מקוונת הכוללת חיישנים לתפעול המבנה</a:t>
            </a:r>
            <a:endParaRPr lang="he-IL" dirty="0"/>
          </a:p>
        </p:txBody>
      </p:sp>
      <p:sp>
        <p:nvSpPr>
          <p:cNvPr id="4" name="מציין מיקום של מספר שקופית 3"/>
          <p:cNvSpPr>
            <a:spLocks noGrp="1"/>
          </p:cNvSpPr>
          <p:nvPr>
            <p:ph type="sldNum" sz="quarter" idx="10"/>
          </p:nvPr>
        </p:nvSpPr>
        <p:spPr/>
        <p:txBody>
          <a:bodyPr/>
          <a:lstStyle/>
          <a:p>
            <a:fld id="{4A2C6357-F239-491E-BD4F-586E48D4B14F}" type="slidenum">
              <a:rPr lang="he-IL" smtClean="0"/>
              <a:t>35</a:t>
            </a:fld>
            <a:endParaRPr lang="he-IL"/>
          </a:p>
        </p:txBody>
      </p:sp>
    </p:spTree>
    <p:extLst>
      <p:ext uri="{BB962C8B-B14F-4D97-AF65-F5344CB8AC3E}">
        <p14:creationId xmlns:p14="http://schemas.microsoft.com/office/powerpoint/2010/main" val="146909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 פירוט הפעולות הרבות שנעשו אכן</a:t>
            </a:r>
            <a:r>
              <a:rPr lang="he-IL" baseline="0" dirty="0"/>
              <a:t> נראה כי הרפורמה מצליחה בישראל</a:t>
            </a:r>
            <a:endParaRPr lang="he-IL" dirty="0"/>
          </a:p>
        </p:txBody>
      </p:sp>
      <p:sp>
        <p:nvSpPr>
          <p:cNvPr id="4" name="מציין מיקום של מספר שקופית 3"/>
          <p:cNvSpPr>
            <a:spLocks noGrp="1"/>
          </p:cNvSpPr>
          <p:nvPr>
            <p:ph type="sldNum" sz="quarter" idx="10"/>
          </p:nvPr>
        </p:nvSpPr>
        <p:spPr/>
        <p:txBody>
          <a:bodyPr/>
          <a:lstStyle/>
          <a:p>
            <a:fld id="{4A2C6357-F239-491E-BD4F-586E48D4B14F}" type="slidenum">
              <a:rPr lang="he-IL" smtClean="0"/>
              <a:t>36</a:t>
            </a:fld>
            <a:endParaRPr lang="he-IL"/>
          </a:p>
        </p:txBody>
      </p:sp>
    </p:spTree>
    <p:extLst>
      <p:ext uri="{BB962C8B-B14F-4D97-AF65-F5344CB8AC3E}">
        <p14:creationId xmlns:p14="http://schemas.microsoft.com/office/powerpoint/2010/main" val="243902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a:t>לחץ כדי לערוך סגנון כותרת של תבנית בסיס</a:t>
            </a:r>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a:t>לחץ כדי לערוך סגנון כותרת משנה של תבנית בסיס</a:t>
            </a:r>
          </a:p>
        </p:txBody>
      </p:sp>
      <p:sp>
        <p:nvSpPr>
          <p:cNvPr id="4" name="מציין מיקום של תאריך 3"/>
          <p:cNvSpPr>
            <a:spLocks noGrp="1"/>
          </p:cNvSpPr>
          <p:nvPr>
            <p:ph type="dt" sz="half" idx="10"/>
          </p:nvPr>
        </p:nvSpPr>
        <p:spPr/>
        <p:txBody>
          <a:bodyPr/>
          <a:lstStyle/>
          <a:p>
            <a:fld id="{41F1CCF9-39CD-4456-80D6-C1C009E22D96}" type="datetimeFigureOut">
              <a:rPr lang="he-IL" smtClean="0"/>
              <a:t>י"ג/אדר ב/תשפ"ב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80483CD3-5BF7-4C2E-AA04-B4C57E8D27C3}" type="slidenum">
              <a:rPr lang="he-IL" smtClean="0"/>
              <a:t>‹#›</a:t>
            </a:fld>
            <a:endParaRPr lang="he-IL"/>
          </a:p>
        </p:txBody>
      </p:sp>
    </p:spTree>
    <p:extLst>
      <p:ext uri="{BB962C8B-B14F-4D97-AF65-F5344CB8AC3E}">
        <p14:creationId xmlns:p14="http://schemas.microsoft.com/office/powerpoint/2010/main" val="5159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41F1CCF9-39CD-4456-80D6-C1C009E22D96}" type="datetimeFigureOut">
              <a:rPr lang="he-IL" smtClean="0"/>
              <a:t>י"ג/אדר ב/תשפ"ב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80483CD3-5BF7-4C2E-AA04-B4C57E8D27C3}" type="slidenum">
              <a:rPr lang="he-IL" smtClean="0"/>
              <a:t>‹#›</a:t>
            </a:fld>
            <a:endParaRPr lang="he-IL"/>
          </a:p>
        </p:txBody>
      </p:sp>
    </p:spTree>
    <p:extLst>
      <p:ext uri="{BB962C8B-B14F-4D97-AF65-F5344CB8AC3E}">
        <p14:creationId xmlns:p14="http://schemas.microsoft.com/office/powerpoint/2010/main" val="3323513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41F1CCF9-39CD-4456-80D6-C1C009E22D96}" type="datetimeFigureOut">
              <a:rPr lang="he-IL" smtClean="0"/>
              <a:t>י"ג/אדר ב/תשפ"ב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80483CD3-5BF7-4C2E-AA04-B4C57E8D27C3}" type="slidenum">
              <a:rPr lang="he-IL" smtClean="0"/>
              <a:t>‹#›</a:t>
            </a:fld>
            <a:endParaRPr lang="he-IL"/>
          </a:p>
        </p:txBody>
      </p:sp>
    </p:spTree>
    <p:extLst>
      <p:ext uri="{BB962C8B-B14F-4D97-AF65-F5344CB8AC3E}">
        <p14:creationId xmlns:p14="http://schemas.microsoft.com/office/powerpoint/2010/main" val="2203995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idx="1"/>
          </p:nvPr>
        </p:nvSpPr>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41F1CCF9-39CD-4456-80D6-C1C009E22D96}" type="datetimeFigureOut">
              <a:rPr lang="he-IL" smtClean="0"/>
              <a:t>י"ג/אדר ב/תשפ"ב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80483CD3-5BF7-4C2E-AA04-B4C57E8D27C3}" type="slidenum">
              <a:rPr lang="he-IL" smtClean="0"/>
              <a:t>‹#›</a:t>
            </a:fld>
            <a:endParaRPr lang="he-IL"/>
          </a:p>
        </p:txBody>
      </p:sp>
    </p:spTree>
    <p:extLst>
      <p:ext uri="{BB962C8B-B14F-4D97-AF65-F5344CB8AC3E}">
        <p14:creationId xmlns:p14="http://schemas.microsoft.com/office/powerpoint/2010/main" val="4203443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41F1CCF9-39CD-4456-80D6-C1C009E22D96}" type="datetimeFigureOut">
              <a:rPr lang="he-IL" smtClean="0"/>
              <a:t>י"ג/אדר ב/תשפ"ב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80483CD3-5BF7-4C2E-AA04-B4C57E8D27C3}" type="slidenum">
              <a:rPr lang="he-IL" smtClean="0"/>
              <a:t>‹#›</a:t>
            </a:fld>
            <a:endParaRPr lang="he-IL"/>
          </a:p>
        </p:txBody>
      </p:sp>
    </p:spTree>
    <p:extLst>
      <p:ext uri="{BB962C8B-B14F-4D97-AF65-F5344CB8AC3E}">
        <p14:creationId xmlns:p14="http://schemas.microsoft.com/office/powerpoint/2010/main" val="2494807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sz="half" idx="1"/>
          </p:nvPr>
        </p:nvSpPr>
        <p:spPr>
          <a:xfrm>
            <a:off x="838200" y="1825625"/>
            <a:ext cx="5181600" cy="4351338"/>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half" idx="2"/>
          </p:nvPr>
        </p:nvSpPr>
        <p:spPr>
          <a:xfrm>
            <a:off x="6172200" y="1825625"/>
            <a:ext cx="5181600" cy="4351338"/>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מציין מיקום של תאריך 4"/>
          <p:cNvSpPr>
            <a:spLocks noGrp="1"/>
          </p:cNvSpPr>
          <p:nvPr>
            <p:ph type="dt" sz="half" idx="10"/>
          </p:nvPr>
        </p:nvSpPr>
        <p:spPr/>
        <p:txBody>
          <a:bodyPr/>
          <a:lstStyle/>
          <a:p>
            <a:fld id="{41F1CCF9-39CD-4456-80D6-C1C009E22D96}" type="datetimeFigureOut">
              <a:rPr lang="he-IL" smtClean="0"/>
              <a:t>י"ג/אדר ב/תשפ"ב</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80483CD3-5BF7-4C2E-AA04-B4C57E8D27C3}" type="slidenum">
              <a:rPr lang="he-IL" smtClean="0"/>
              <a:t>‹#›</a:t>
            </a:fld>
            <a:endParaRPr lang="he-IL"/>
          </a:p>
        </p:txBody>
      </p:sp>
    </p:spTree>
    <p:extLst>
      <p:ext uri="{BB962C8B-B14F-4D97-AF65-F5344CB8AC3E}">
        <p14:creationId xmlns:p14="http://schemas.microsoft.com/office/powerpoint/2010/main" val="1037609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7" name="מציין מיקום של תאריך 6"/>
          <p:cNvSpPr>
            <a:spLocks noGrp="1"/>
          </p:cNvSpPr>
          <p:nvPr>
            <p:ph type="dt" sz="half" idx="10"/>
          </p:nvPr>
        </p:nvSpPr>
        <p:spPr/>
        <p:txBody>
          <a:bodyPr/>
          <a:lstStyle/>
          <a:p>
            <a:fld id="{41F1CCF9-39CD-4456-80D6-C1C009E22D96}" type="datetimeFigureOut">
              <a:rPr lang="he-IL" smtClean="0"/>
              <a:t>י"ג/אדר ב/תשפ"ב</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80483CD3-5BF7-4C2E-AA04-B4C57E8D27C3}" type="slidenum">
              <a:rPr lang="he-IL" smtClean="0"/>
              <a:t>‹#›</a:t>
            </a:fld>
            <a:endParaRPr lang="he-IL"/>
          </a:p>
        </p:txBody>
      </p:sp>
    </p:spTree>
    <p:extLst>
      <p:ext uri="{BB962C8B-B14F-4D97-AF65-F5344CB8AC3E}">
        <p14:creationId xmlns:p14="http://schemas.microsoft.com/office/powerpoint/2010/main" val="3351508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תאריך 2"/>
          <p:cNvSpPr>
            <a:spLocks noGrp="1"/>
          </p:cNvSpPr>
          <p:nvPr>
            <p:ph type="dt" sz="half" idx="10"/>
          </p:nvPr>
        </p:nvSpPr>
        <p:spPr/>
        <p:txBody>
          <a:bodyPr/>
          <a:lstStyle/>
          <a:p>
            <a:fld id="{41F1CCF9-39CD-4456-80D6-C1C009E22D96}" type="datetimeFigureOut">
              <a:rPr lang="he-IL" smtClean="0"/>
              <a:t>י"ג/אדר ב/תשפ"ב</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80483CD3-5BF7-4C2E-AA04-B4C57E8D27C3}" type="slidenum">
              <a:rPr lang="he-IL" smtClean="0"/>
              <a:t>‹#›</a:t>
            </a:fld>
            <a:endParaRPr lang="he-IL"/>
          </a:p>
        </p:txBody>
      </p:sp>
    </p:spTree>
    <p:extLst>
      <p:ext uri="{BB962C8B-B14F-4D97-AF65-F5344CB8AC3E}">
        <p14:creationId xmlns:p14="http://schemas.microsoft.com/office/powerpoint/2010/main" val="418900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41F1CCF9-39CD-4456-80D6-C1C009E22D96}" type="datetimeFigureOut">
              <a:rPr lang="he-IL" smtClean="0"/>
              <a:t>י"ג/אדר ב/תשפ"ב</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80483CD3-5BF7-4C2E-AA04-B4C57E8D27C3}" type="slidenum">
              <a:rPr lang="he-IL" smtClean="0"/>
              <a:t>‹#›</a:t>
            </a:fld>
            <a:endParaRPr lang="he-IL"/>
          </a:p>
        </p:txBody>
      </p:sp>
    </p:spTree>
    <p:extLst>
      <p:ext uri="{BB962C8B-B14F-4D97-AF65-F5344CB8AC3E}">
        <p14:creationId xmlns:p14="http://schemas.microsoft.com/office/powerpoint/2010/main" val="3677979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41F1CCF9-39CD-4456-80D6-C1C009E22D96}" type="datetimeFigureOut">
              <a:rPr lang="he-IL" smtClean="0"/>
              <a:t>י"ג/אדר ב/תשפ"ב</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80483CD3-5BF7-4C2E-AA04-B4C57E8D27C3}" type="slidenum">
              <a:rPr lang="he-IL" smtClean="0"/>
              <a:t>‹#›</a:t>
            </a:fld>
            <a:endParaRPr lang="he-IL"/>
          </a:p>
        </p:txBody>
      </p:sp>
    </p:spTree>
    <p:extLst>
      <p:ext uri="{BB962C8B-B14F-4D97-AF65-F5344CB8AC3E}">
        <p14:creationId xmlns:p14="http://schemas.microsoft.com/office/powerpoint/2010/main" val="2246783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41F1CCF9-39CD-4456-80D6-C1C009E22D96}" type="datetimeFigureOut">
              <a:rPr lang="he-IL" smtClean="0"/>
              <a:t>י"ג/אדר ב/תשפ"ב</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80483CD3-5BF7-4C2E-AA04-B4C57E8D27C3}" type="slidenum">
              <a:rPr lang="he-IL" smtClean="0"/>
              <a:t>‹#›</a:t>
            </a:fld>
            <a:endParaRPr lang="he-IL"/>
          </a:p>
        </p:txBody>
      </p:sp>
    </p:spTree>
    <p:extLst>
      <p:ext uri="{BB962C8B-B14F-4D97-AF65-F5344CB8AC3E}">
        <p14:creationId xmlns:p14="http://schemas.microsoft.com/office/powerpoint/2010/main" val="2711710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1F1CCF9-39CD-4456-80D6-C1C009E22D96}" type="datetimeFigureOut">
              <a:rPr lang="he-IL" smtClean="0"/>
              <a:t>י"ג/אדר ב/תשפ"ב</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0483CD3-5BF7-4C2E-AA04-B4C57E8D27C3}" type="slidenum">
              <a:rPr lang="he-IL" smtClean="0"/>
              <a:t>‹#›</a:t>
            </a:fld>
            <a:endParaRPr lang="he-IL"/>
          </a:p>
        </p:txBody>
      </p:sp>
    </p:spTree>
    <p:extLst>
      <p:ext uri="{BB962C8B-B14F-4D97-AF65-F5344CB8AC3E}">
        <p14:creationId xmlns:p14="http://schemas.microsoft.com/office/powerpoint/2010/main" val="1997911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slide" Target="slide25.xml"/><Relationship Id="rId3" Type="http://schemas.openxmlformats.org/officeDocument/2006/relationships/slide" Target="slide14.xml"/><Relationship Id="rId7" Type="http://schemas.openxmlformats.org/officeDocument/2006/relationships/slide" Target="slide26.xml"/><Relationship Id="rId12" Type="http://schemas.openxmlformats.org/officeDocument/2006/relationships/slide" Target="slide32.xml"/><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slide" Target="slide24.xml"/><Relationship Id="rId11" Type="http://schemas.openxmlformats.org/officeDocument/2006/relationships/slide" Target="slide29.xml"/><Relationship Id="rId5" Type="http://schemas.openxmlformats.org/officeDocument/2006/relationships/slide" Target="slide33.xml"/><Relationship Id="rId15" Type="http://schemas.openxmlformats.org/officeDocument/2006/relationships/slide" Target="slide11.xml"/><Relationship Id="rId10" Type="http://schemas.openxmlformats.org/officeDocument/2006/relationships/slide" Target="slide22.xml"/><Relationship Id="rId4" Type="http://schemas.openxmlformats.org/officeDocument/2006/relationships/slide" Target="slide16.xml"/><Relationship Id="rId9" Type="http://schemas.openxmlformats.org/officeDocument/2006/relationships/slide" Target="slide20.xml"/><Relationship Id="rId14" Type="http://schemas.openxmlformats.org/officeDocument/2006/relationships/slide" Target="slide3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4.xml"/><Relationship Id="rId7" Type="http://schemas.openxmlformats.org/officeDocument/2006/relationships/image" Target="../media/image7.wmf"/><Relationship Id="rId12" Type="http://schemas.openxmlformats.org/officeDocument/2006/relationships/slide" Target="slide4.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9.wmf"/><Relationship Id="rId5" Type="http://schemas.openxmlformats.org/officeDocument/2006/relationships/image" Target="../media/image6.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8.wmf"/></Relationships>
</file>

<file path=ppt/slides/_rels/slide14.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hyperlink" Target="http://www.google.co.il/url?sa=i&amp;rct=j&amp;q=%D7%A0%D7%99%D7%A7%D7%95%D7%99+%D7%A8%D7%A4%D7%AA&amp;source=images&amp;cd=&amp;cad=rja&amp;docid=K2LfMt9C4T7LLM&amp;tbnid=oFzWR8__gpI6dM:&amp;ved=0CAUQjRw&amp;url=http://moran.ishuv.co.il/10564/&amp;ei=YdRXUZDiNoPjswadlICABg&amp;psig=AFQjCNEhreHz2r3E6nRVKQ0I4KmkR41RFg&amp;ust=1364796864010892" TargetMode="Externa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8" Type="http://schemas.openxmlformats.org/officeDocument/2006/relationships/hyperlink" Target="http://www.google.co.il/url?sa=i&amp;rct=j&amp;q=%D7%A4%D7%A1%D7%93%D7%99%D7%9D&amp;source=images&amp;cd=&amp;cad=rja&amp;docid=jbrZ0ZEmmdldlM&amp;tbnid=OKixvYDvcCV43M:&amp;ved=0CAUQjRw&amp;url=http://www.environment.gov.il/bin/en.jsp?enPage=big_pic2&amp;bigPicName=mevo_horon3_2.jpg&amp;enDisplay=view&amp;enDispWhat=Zone&amp;enDispWho=News&amp;enZone=News&amp;pictitle=%F4%F1%E3%E9%ED%20%EE%E5%F9%EC%EB%E9%ED%20%E1%F0%E7%EC%20%EB%F4%E9%F8%E4,%20%F6%E9%EC%E5%EE%E9%ED:%20%F8%E5%F2%E9%20%E4%F8%E0%EC%20%E6%E9%F0%E9&amp;ei=lNZXUeGAGs_Hswb2yoDIBA&amp;psig=AFQjCNG4k_NKzzkdcf7PqVZhhyod5J2M3w&amp;ust=1364797448452962" TargetMode="External"/><Relationship Id="rId3" Type="http://schemas.openxmlformats.org/officeDocument/2006/relationships/image" Target="../media/image16.jpeg"/><Relationship Id="rId7" Type="http://schemas.openxmlformats.org/officeDocument/2006/relationships/image" Target="../media/image18.jpeg"/><Relationship Id="rId12" Type="http://schemas.openxmlformats.org/officeDocument/2006/relationships/slide" Target="slide4.xml"/><Relationship Id="rId2" Type="http://schemas.openxmlformats.org/officeDocument/2006/relationships/hyperlink" Target="http://www.google.co.il/url?sa=i&amp;rct=j&amp;q=%D7%A0%D7%99%D7%A7%D7%95%D7%99+%D7%9E%D7%9B%D7%95%D7%9F+%D7%97%D7%9C%D7%99%D7%91%D7%94&amp;source=images&amp;cd=&amp;cad=rja&amp;docid=prj_3PN3ub4SrM&amp;tbnid=wrJKZgeskrkcwM:&amp;ved=0CAUQjRw&amp;url=http://anonymous.org.il/art674.html&amp;ei=RdhXUb2RBImVtQbmlIBo&amp;psig=AFQjCNE76odoJhMaMe45ATutYvInAIJzBA&amp;ust=1364797877927661" TargetMode="External"/><Relationship Id="rId1" Type="http://schemas.openxmlformats.org/officeDocument/2006/relationships/slideLayout" Target="../slideLayouts/slideLayout7.xml"/><Relationship Id="rId6" Type="http://schemas.openxmlformats.org/officeDocument/2006/relationships/hyperlink" Target="http://www.google.co.il/url?sa=i&amp;rct=j&amp;q=%D7%AA%D7%A8%D7%95%D7%A4%D7%95%D7%AA+%D7%A4%D7%A8%D7%94&amp;source=images&amp;cd=&amp;docid=jU6Hp1Ei8LqqcM&amp;tbnid=RGAuvFeZM0gPDM:&amp;ved=0CAUQjRw&amp;url=http://www.globes.co.il/news/article.aspx?did=1000790012&amp;ei=YthXUaC2HsSmtAa_4oDYDQ&amp;psig=AFQjCNHPHkkGnhGDIN3gmsPFUaAChZ1FjQ&amp;ust=1364797918537017" TargetMode="External"/><Relationship Id="rId11" Type="http://schemas.openxmlformats.org/officeDocument/2006/relationships/image" Target="../media/image20.jpeg"/><Relationship Id="rId5" Type="http://schemas.openxmlformats.org/officeDocument/2006/relationships/image" Target="../media/image17.jpeg"/><Relationship Id="rId10" Type="http://schemas.openxmlformats.org/officeDocument/2006/relationships/hyperlink" Target="http://www.google.co.il/url?sa=i&amp;rct=j&amp;q=%D7%A4%D7%92%D7%A8%D7%99+%D7%A2%D7%95%D7%A4%D7%95%D7%AA&amp;source=images&amp;cd=&amp;cad=rja&amp;docid=uIS3T6umHVW4OM&amp;tbnid=WMg2ngsP6GWMPM:&amp;ved=0CAUQjRw&amp;url=http://www.ynet.co.il/articles/0,7340,L-3229138,00.html&amp;ei=XtZXUcbeGcPeswbpoYH4Dw&amp;psig=AFQjCNFMS8JvL1VVfDBk7HydFYp0B7Dknw&amp;ust=1364797380125867" TargetMode="External"/><Relationship Id="rId4" Type="http://schemas.openxmlformats.org/officeDocument/2006/relationships/hyperlink" Target="http://www.google.co.il/url?sa=i&amp;rct=j&amp;q=%D7%98%D7%A7%D7%98%D7%99%D7%A7&amp;source=images&amp;cd=&amp;cad=rja&amp;docid=OuvaM1wAluwrNM&amp;tbnid=QGIk_jbGtZDmyM:&amp;ved=0CAUQjRw&amp;url=http://abic.bsmart.co.il/heb/HTMLs/product.aspx?C1010=12166&amp;BSP=12161&amp;BSS1011=12161&amp;BSS30=678&amp;ei=v9dXUePIDcTFswaf7IGYCw&amp;psig=AFQjCNFpSmZd7yNPWaLwFCO3nuOxdfjhfA&amp;ust=1364797755869934" TargetMode="External"/><Relationship Id="rId9"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34.jpe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slide" Target="slide4.xml"/><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comments" Target="../comments/comment1.xml"/></Relationships>
</file>

<file path=ppt/slides/_rels/slide2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www.google.co.il/url?sa=i&amp;rct=j&amp;q=%D7%AA%D7%A8%D7%95%D7%A4%D7%95%D7%AA+%D7%A4%D7%A8%D7%94&amp;source=images&amp;cd=&amp;docid=jU6Hp1Ei8LqqcM&amp;tbnid=RGAuvFeZM0gPDM:&amp;ved=0CAUQjRw&amp;url=http://www.globes.co.il/news/article.aspx?did=1000790012&amp;ei=YthXUaC2HsSmtAa_4oDYDQ&amp;psig=AFQjCNHPHkkGnhGDIN3gmsPFUaAChZ1FjQ&amp;ust=1364797918537017" TargetMode="External"/><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slide" Target="slide7.xml"/><Relationship Id="rId4" Type="http://schemas.openxmlformats.org/officeDocument/2006/relationships/image" Target="../media/image18.jpeg"/></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9.jpeg"/><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jpeg"/></Relationships>
</file>

<file path=ppt/slides/_rels/slide2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hyperlink" Target="http://www.google.co.il/url?sa=i&amp;rct=j&amp;q=%D7%9B%D7%9C%D7%91%D7%AA+%D7%A4%D7%A8%D7%94&amp;source=images&amp;cd=&amp;cad=rja&amp;docid=kpu8pd1SFBXmeM&amp;tbnid=oQiCLluCOkRD4M:&amp;ved=0CAUQjRw&amp;url=http://www.tapuz.co.il/blog/net/viewentry.aspx?entryId=1853586&amp;ei=qNhXUbfbM4GktAb3z4CgDg&amp;psig=AFQjCNF-u-eBt4Fs1BSNVUhU6xhwkdpguQ&amp;ust=1364797983272748" TargetMode="External"/><Relationship Id="rId1" Type="http://schemas.openxmlformats.org/officeDocument/2006/relationships/slideLayout" Target="../slideLayouts/slideLayout7.xml"/><Relationship Id="rId6" Type="http://schemas.openxmlformats.org/officeDocument/2006/relationships/slide" Target="slide30.xml"/><Relationship Id="rId5" Type="http://schemas.openxmlformats.org/officeDocument/2006/relationships/image" Target="../media/image44.jpeg"/><Relationship Id="rId4" Type="http://schemas.openxmlformats.org/officeDocument/2006/relationships/hyperlink" Target="http://www.google.co.il/url?sa=i&amp;rct=j&amp;q=tetanus+vaccine+cow&amp;source=images&amp;cd=&amp;cad=rja&amp;docid=eg-vFrQ5MjVSFM&amp;tbnid=8kIbSHCOCuqSbM:&amp;ved=0CAUQjRw&amp;url=http://www.valleyvet.com/ct_detail.html?pgguid=09022dc6-1f3a-48dd-a553-765afaab4316&amp;ei=RNlXUdDINsbdsgavs4HQDg&amp;psig=AFQjCNF8En5KTtJkKLkgIj0ukqOtis15gQ&amp;ust=1364798146811142"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49.jpeg"/><Relationship Id="rId7" Type="http://schemas.openxmlformats.org/officeDocument/2006/relationships/image" Target="../media/image53.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png"/><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59.png"/><Relationship Id="rId1" Type="http://schemas.openxmlformats.org/officeDocument/2006/relationships/slideLayout" Target="../slideLayouts/slideLayout7.xml"/><Relationship Id="rId5" Type="http://schemas.openxmlformats.org/officeDocument/2006/relationships/image" Target="../media/image61.jpeg"/><Relationship Id="rId4" Type="http://schemas.openxmlformats.org/officeDocument/2006/relationships/image" Target="../media/image60.png"/></Relationships>
</file>

<file path=ppt/slides/_rels/slide33.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63.jpeg"/><Relationship Id="rId4" Type="http://schemas.openxmlformats.org/officeDocument/2006/relationships/image" Target="../media/image62.jpeg"/></Relationships>
</file>

<file path=ppt/slides/_rels/slide34.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image" Target="../media/image66.jpeg"/><Relationship Id="rId7" Type="http://schemas.openxmlformats.org/officeDocument/2006/relationships/slide" Target="slide36.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7.jpeg"/></Relationships>
</file>

<file path=ppt/slides/_rels/slide36.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75.png"/><Relationship Id="rId11" Type="http://schemas.openxmlformats.org/officeDocument/2006/relationships/image" Target="../media/image79.png"/><Relationship Id="rId5" Type="http://schemas.openxmlformats.org/officeDocument/2006/relationships/image" Target="../media/image74.png"/><Relationship Id="rId10" Type="http://schemas.openxmlformats.org/officeDocument/2006/relationships/image" Target="../media/image32.jpeg"/><Relationship Id="rId4" Type="http://schemas.openxmlformats.org/officeDocument/2006/relationships/image" Target="../media/image73.png"/><Relationship Id="rId9" Type="http://schemas.openxmlformats.org/officeDocument/2006/relationships/image" Target="../media/image78.png"/></Relationships>
</file>

<file path=ppt/slides/_rels/slide38.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hyperlink" Target="https://www.ynet.co.il/article/HkyIJO19u" TargetMode="External"/><Relationship Id="rId7" Type="http://schemas.openxmlformats.org/officeDocument/2006/relationships/image" Target="../media/image82.jp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hyperlink" Target="https://www.youtube.com/watch?v=ZAcSK2P_LZM" TargetMode="External"/><Relationship Id="rId5" Type="http://schemas.openxmlformats.org/officeDocument/2006/relationships/image" Target="../media/image81.png"/><Relationship Id="rId4" Type="http://schemas.openxmlformats.org/officeDocument/2006/relationships/image" Target="../media/image80.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slide" Target="slide11.xml"/><Relationship Id="rId5" Type="http://schemas.openxmlformats.org/officeDocument/2006/relationships/slide" Target="slide16.xml"/><Relationship Id="rId4" Type="http://schemas.openxmlformats.org/officeDocument/2006/relationships/slide" Target="slide14.xml"/></Relationships>
</file>

<file path=ppt/slides/_rels/slide5.xml.rels><?xml version="1.0" encoding="UTF-8" standalone="yes"?>
<Relationships xmlns="http://schemas.openxmlformats.org/package/2006/relationships"><Relationship Id="rId3" Type="http://schemas.openxmlformats.org/officeDocument/2006/relationships/slide" Target="slide14.xml"/><Relationship Id="rId7" Type="http://schemas.openxmlformats.org/officeDocument/2006/relationships/slide" Target="slide11.xml"/><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slide" Target="slide22.xml"/><Relationship Id="rId5" Type="http://schemas.openxmlformats.org/officeDocument/2006/relationships/slide" Target="slide20.xml"/><Relationship Id="rId4" Type="http://schemas.openxmlformats.org/officeDocument/2006/relationships/slide" Target="slide16.xml"/></Relationships>
</file>

<file path=ppt/slides/_rels/slide6.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14.xml"/><Relationship Id="rId7" Type="http://schemas.openxmlformats.org/officeDocument/2006/relationships/slide" Target="slide22.xml"/><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slide" Target="slide20.xml"/><Relationship Id="rId5" Type="http://schemas.openxmlformats.org/officeDocument/2006/relationships/slide" Target="slide23.xml"/><Relationship Id="rId4" Type="http://schemas.openxmlformats.org/officeDocument/2006/relationships/slide" Target="slide16.xml"/></Relationships>
</file>

<file path=ppt/slides/_rels/slide7.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slide" Target="slide14.xml"/><Relationship Id="rId7" Type="http://schemas.openxmlformats.org/officeDocument/2006/relationships/slide" Target="slide20.xml"/><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slide" Target="slide23.xml"/><Relationship Id="rId5" Type="http://schemas.openxmlformats.org/officeDocument/2006/relationships/slide" Target="slide24.xml"/><Relationship Id="rId10" Type="http://schemas.openxmlformats.org/officeDocument/2006/relationships/slide" Target="slide11.xml"/><Relationship Id="rId4" Type="http://schemas.openxmlformats.org/officeDocument/2006/relationships/slide" Target="slide16.xml"/><Relationship Id="rId9" Type="http://schemas.openxmlformats.org/officeDocument/2006/relationships/slide" Target="slide25.xml"/></Relationships>
</file>

<file path=ppt/slides/_rels/slide8.xml.rels><?xml version="1.0" encoding="UTF-8" standalone="yes"?>
<Relationships xmlns="http://schemas.openxmlformats.org/package/2006/relationships"><Relationship Id="rId8" Type="http://schemas.openxmlformats.org/officeDocument/2006/relationships/slide" Target="slide20.xml"/><Relationship Id="rId13" Type="http://schemas.openxmlformats.org/officeDocument/2006/relationships/slide" Target="slide11.xml"/><Relationship Id="rId3" Type="http://schemas.openxmlformats.org/officeDocument/2006/relationships/slide" Target="slide14.xml"/><Relationship Id="rId7" Type="http://schemas.openxmlformats.org/officeDocument/2006/relationships/slide" Target="slide23.xml"/><Relationship Id="rId12" Type="http://schemas.openxmlformats.org/officeDocument/2006/relationships/slide" Target="slide25.xml"/><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slide" Target="slide26.xml"/><Relationship Id="rId11" Type="http://schemas.openxmlformats.org/officeDocument/2006/relationships/slide" Target="slide32.xml"/><Relationship Id="rId5" Type="http://schemas.openxmlformats.org/officeDocument/2006/relationships/slide" Target="slide24.xml"/><Relationship Id="rId10" Type="http://schemas.openxmlformats.org/officeDocument/2006/relationships/slide" Target="slide29.xml"/><Relationship Id="rId4" Type="http://schemas.openxmlformats.org/officeDocument/2006/relationships/slide" Target="slide16.xml"/><Relationship Id="rId9" Type="http://schemas.openxmlformats.org/officeDocument/2006/relationships/slide" Target="slide22.xml"/></Relationships>
</file>

<file path=ppt/slides/_rels/slide9.xml.rels><?xml version="1.0" encoding="UTF-8" standalone="yes"?>
<Relationships xmlns="http://schemas.openxmlformats.org/package/2006/relationships"><Relationship Id="rId8" Type="http://schemas.openxmlformats.org/officeDocument/2006/relationships/slide" Target="slide23.xml"/><Relationship Id="rId13" Type="http://schemas.openxmlformats.org/officeDocument/2006/relationships/slide" Target="slide25.xml"/><Relationship Id="rId3" Type="http://schemas.openxmlformats.org/officeDocument/2006/relationships/slide" Target="slide14.xml"/><Relationship Id="rId7" Type="http://schemas.openxmlformats.org/officeDocument/2006/relationships/slide" Target="slide26.xml"/><Relationship Id="rId12" Type="http://schemas.openxmlformats.org/officeDocument/2006/relationships/slide" Target="slide32.xml"/><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slide" Target="slide24.xml"/><Relationship Id="rId11" Type="http://schemas.openxmlformats.org/officeDocument/2006/relationships/slide" Target="slide29.xml"/><Relationship Id="rId5" Type="http://schemas.openxmlformats.org/officeDocument/2006/relationships/slide" Target="slide33.xml"/><Relationship Id="rId10" Type="http://schemas.openxmlformats.org/officeDocument/2006/relationships/slide" Target="slide22.xml"/><Relationship Id="rId4" Type="http://schemas.openxmlformats.org/officeDocument/2006/relationships/slide" Target="slide16.xml"/><Relationship Id="rId9" Type="http://schemas.openxmlformats.org/officeDocument/2006/relationships/slide" Target="slide20.xml"/><Relationship Id="rId14" Type="http://schemas.openxmlformats.org/officeDocument/2006/relationships/slide" Target="slide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24000" y="857251"/>
            <a:ext cx="9144000" cy="994172"/>
          </a:xfrm>
        </p:spPr>
        <p:txBody>
          <a:bodyPr>
            <a:noAutofit/>
          </a:bodyPr>
          <a:lstStyle/>
          <a:p>
            <a:pPr algn="ctr"/>
            <a:r>
              <a:rPr lang="he-IL" sz="4050" b="1" dirty="0">
                <a:ln>
                  <a:solidFill>
                    <a:srgbClr val="7030A0"/>
                  </a:solidFill>
                </a:ln>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שלושת העקרונות החשובים לגידול </a:t>
            </a:r>
            <a:br>
              <a:rPr lang="he-IL" sz="4050" b="1" dirty="0">
                <a:ln>
                  <a:solidFill>
                    <a:srgbClr val="7030A0"/>
                  </a:solidFill>
                </a:ln>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br>
            <a:r>
              <a:rPr lang="he-IL" sz="4050" b="1" dirty="0">
                <a:ln>
                  <a:solidFill>
                    <a:srgbClr val="7030A0"/>
                  </a:solidFill>
                </a:ln>
                <a:effectLst>
                  <a:outerShdw blurRad="38100" dist="38100" dir="2700000" algn="tl">
                    <a:srgbClr val="000000">
                      <a:alpha val="43137"/>
                    </a:srgbClr>
                  </a:outerShdw>
                </a:effectLst>
                <a:latin typeface="Arial Unicode MS" panose="020B0604020202020204" pitchFamily="34" charset="-128"/>
                <a:ea typeface="Arial Unicode MS" panose="020B0604020202020204" pitchFamily="34" charset="-128"/>
                <a:cs typeface="Arial Unicode MS" panose="020B0604020202020204" pitchFamily="34" charset="-128"/>
              </a:rPr>
              <a:t>בעלי חיים במשק חקלאי</a:t>
            </a:r>
          </a:p>
        </p:txBody>
      </p:sp>
      <p:graphicFrame>
        <p:nvGraphicFramePr>
          <p:cNvPr id="4" name="מציין מיקום תוכן 3"/>
          <p:cNvGraphicFramePr>
            <a:graphicFrameLocks noGrp="1"/>
          </p:cNvGraphicFramePr>
          <p:nvPr>
            <p:ph idx="1"/>
          </p:nvPr>
        </p:nvGraphicFramePr>
        <p:xfrm>
          <a:off x="2152650" y="1977556"/>
          <a:ext cx="8086286" cy="3922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חצי מסגרת 2"/>
          <p:cNvSpPr/>
          <p:nvPr/>
        </p:nvSpPr>
        <p:spPr>
          <a:xfrm>
            <a:off x="0" y="0"/>
            <a:ext cx="2006221" cy="1669737"/>
          </a:xfrm>
          <a:prstGeom prst="halfFrame">
            <a:avLst>
              <a:gd name="adj1" fmla="val 19047"/>
              <a:gd name="adj2" fmla="val 17819"/>
            </a:avLst>
          </a:prstGeom>
          <a:solidFill>
            <a:srgbClr val="009999"/>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tx1"/>
              </a:solidFill>
            </a:endParaRPr>
          </a:p>
        </p:txBody>
      </p:sp>
      <p:sp>
        <p:nvSpPr>
          <p:cNvPr id="5" name="חצי מסגרת 4"/>
          <p:cNvSpPr/>
          <p:nvPr/>
        </p:nvSpPr>
        <p:spPr>
          <a:xfrm rot="16200000">
            <a:off x="-168242" y="5020021"/>
            <a:ext cx="2006221" cy="1669737"/>
          </a:xfrm>
          <a:prstGeom prst="halfFrame">
            <a:avLst>
              <a:gd name="adj1" fmla="val 19047"/>
              <a:gd name="adj2" fmla="val 17819"/>
            </a:avLst>
          </a:prstGeom>
          <a:solidFill>
            <a:srgbClr val="009999"/>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tx1"/>
              </a:solidFill>
            </a:endParaRPr>
          </a:p>
        </p:txBody>
      </p:sp>
      <p:sp>
        <p:nvSpPr>
          <p:cNvPr id="6" name="חצי מסגרת 5"/>
          <p:cNvSpPr/>
          <p:nvPr/>
        </p:nvSpPr>
        <p:spPr>
          <a:xfrm rot="10800000">
            <a:off x="10185779" y="5188263"/>
            <a:ext cx="2006221" cy="1669737"/>
          </a:xfrm>
          <a:prstGeom prst="halfFrame">
            <a:avLst>
              <a:gd name="adj1" fmla="val 19047"/>
              <a:gd name="adj2" fmla="val 17819"/>
            </a:avLst>
          </a:prstGeom>
          <a:solidFill>
            <a:srgbClr val="009999"/>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tx1"/>
              </a:solidFill>
            </a:endParaRPr>
          </a:p>
        </p:txBody>
      </p:sp>
      <p:sp>
        <p:nvSpPr>
          <p:cNvPr id="7" name="חצי מסגרת 6"/>
          <p:cNvSpPr/>
          <p:nvPr/>
        </p:nvSpPr>
        <p:spPr>
          <a:xfrm rot="5400000">
            <a:off x="10354021" y="168242"/>
            <a:ext cx="2006221" cy="1669737"/>
          </a:xfrm>
          <a:prstGeom prst="halfFrame">
            <a:avLst>
              <a:gd name="adj1" fmla="val 19047"/>
              <a:gd name="adj2" fmla="val 17819"/>
            </a:avLst>
          </a:prstGeom>
          <a:solidFill>
            <a:srgbClr val="009999"/>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tx1"/>
              </a:solidFill>
            </a:endParaRPr>
          </a:p>
        </p:txBody>
      </p:sp>
    </p:spTree>
    <p:extLst>
      <p:ext uri="{BB962C8B-B14F-4D97-AF65-F5344CB8AC3E}">
        <p14:creationId xmlns:p14="http://schemas.microsoft.com/office/powerpoint/2010/main" val="7932511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8682" y="237867"/>
            <a:ext cx="7160936" cy="923330"/>
          </a:xfrm>
          <a:prstGeom prst="rect">
            <a:avLst/>
          </a:prstGeom>
          <a:noFill/>
        </p:spPr>
        <p:txBody>
          <a:bodyPr wrap="none" rtlCol="1">
            <a:spAutoFit/>
          </a:bodyPr>
          <a:lstStyle/>
          <a:p>
            <a:r>
              <a:rPr lang="he-IL" sz="5400" dirty="0">
                <a:latin typeface="Tahoma" panose="020B0604030504040204" pitchFamily="34" charset="0"/>
                <a:ea typeface="Tahoma" panose="020B0604030504040204" pitchFamily="34" charset="0"/>
                <a:cs typeface="Tahoma" panose="020B0604030504040204" pitchFamily="34" charset="0"/>
              </a:rPr>
              <a:t>הרפת פוגעת בסביבה?</a:t>
            </a:r>
          </a:p>
        </p:txBody>
      </p:sp>
      <p:sp>
        <p:nvSpPr>
          <p:cNvPr id="3" name="TextBox 2"/>
          <p:cNvSpPr txBox="1"/>
          <p:nvPr/>
        </p:nvSpPr>
        <p:spPr>
          <a:xfrm>
            <a:off x="4393123" y="1154212"/>
            <a:ext cx="7566495" cy="523220"/>
          </a:xfrm>
          <a:prstGeom prst="rect">
            <a:avLst/>
          </a:prstGeom>
          <a:noFill/>
        </p:spPr>
        <p:txBody>
          <a:bodyPr wrap="none" rtlCol="1">
            <a:spAutoFit/>
          </a:bodyPr>
          <a:lstStyle/>
          <a:p>
            <a:r>
              <a:rPr lang="he-IL" sz="2800" dirty="0">
                <a:latin typeface="Tahoma" panose="020B0604030504040204" pitchFamily="34" charset="0"/>
                <a:ea typeface="Tahoma" panose="020B0604030504040204" pitchFamily="34" charset="0"/>
                <a:cs typeface="Tahoma" panose="020B0604030504040204" pitchFamily="34" charset="0"/>
              </a:rPr>
              <a:t>גידול בעלי חיים יצרניים= </a:t>
            </a:r>
            <a:r>
              <a:rPr lang="he-IL" sz="2800" b="1" dirty="0">
                <a:solidFill>
                  <a:srgbClr val="FF0000"/>
                </a:solidFill>
                <a:latin typeface="Tahoma" panose="020B0604030504040204" pitchFamily="34" charset="0"/>
                <a:ea typeface="Tahoma" panose="020B0604030504040204" pitchFamily="34" charset="0"/>
                <a:cs typeface="Tahoma" panose="020B0604030504040204" pitchFamily="34" charset="0"/>
              </a:rPr>
              <a:t>מפגעים סביבתיים </a:t>
            </a:r>
          </a:p>
        </p:txBody>
      </p:sp>
      <p:sp>
        <p:nvSpPr>
          <p:cNvPr id="4" name="TextBox 3"/>
          <p:cNvSpPr txBox="1"/>
          <p:nvPr/>
        </p:nvSpPr>
        <p:spPr>
          <a:xfrm>
            <a:off x="8897561" y="2077542"/>
            <a:ext cx="3062057"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1.זיהום מי תהום</a:t>
            </a:r>
          </a:p>
        </p:txBody>
      </p:sp>
      <p:sp>
        <p:nvSpPr>
          <p:cNvPr id="5" name="TextBox 4"/>
          <p:cNvSpPr txBox="1"/>
          <p:nvPr/>
        </p:nvSpPr>
        <p:spPr>
          <a:xfrm>
            <a:off x="4412710" y="2730842"/>
            <a:ext cx="2422458"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2.זיהום אוויר</a:t>
            </a:r>
          </a:p>
        </p:txBody>
      </p:sp>
      <p:sp>
        <p:nvSpPr>
          <p:cNvPr id="6" name="TextBox 5"/>
          <p:cNvSpPr txBox="1"/>
          <p:nvPr/>
        </p:nvSpPr>
        <p:spPr>
          <a:xfrm>
            <a:off x="8591992" y="3873212"/>
            <a:ext cx="2876108"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3.זיהום תוצרת </a:t>
            </a:r>
          </a:p>
        </p:txBody>
      </p:sp>
      <p:sp>
        <p:nvSpPr>
          <p:cNvPr id="7" name="TextBox 6"/>
          <p:cNvSpPr txBox="1"/>
          <p:nvPr/>
        </p:nvSpPr>
        <p:spPr>
          <a:xfrm>
            <a:off x="609874" y="3870390"/>
            <a:ext cx="4705135"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4. הגדלת כמויות פסולת </a:t>
            </a:r>
          </a:p>
        </p:txBody>
      </p:sp>
      <p:sp>
        <p:nvSpPr>
          <p:cNvPr id="9" name="TextBox 8"/>
          <p:cNvSpPr txBox="1"/>
          <p:nvPr/>
        </p:nvSpPr>
        <p:spPr>
          <a:xfrm>
            <a:off x="2559104" y="3152648"/>
            <a:ext cx="2823209"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אפקט החממה</a:t>
            </a:r>
          </a:p>
        </p:txBody>
      </p:sp>
      <p:sp>
        <p:nvSpPr>
          <p:cNvPr id="10" name="TextBox 9"/>
          <p:cNvSpPr txBox="1"/>
          <p:nvPr/>
        </p:nvSpPr>
        <p:spPr>
          <a:xfrm>
            <a:off x="5037847" y="4585807"/>
            <a:ext cx="3611887"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5. מחלות </a:t>
            </a:r>
            <a:r>
              <a:rPr lang="he-IL" sz="3200" dirty="0" err="1">
                <a:latin typeface="Tahoma" panose="020B0604030504040204" pitchFamily="34" charset="0"/>
                <a:ea typeface="Tahoma" panose="020B0604030504040204" pitchFamily="34" charset="0"/>
                <a:cs typeface="Tahoma" panose="020B0604030504040204" pitchFamily="34" charset="0"/>
              </a:rPr>
              <a:t>זאונוטיות</a:t>
            </a:r>
            <a:endParaRPr lang="he-IL" sz="3200" dirty="0">
              <a:latin typeface="Tahoma" panose="020B0604030504040204" pitchFamily="34" charset="0"/>
              <a:ea typeface="Tahoma" panose="020B0604030504040204" pitchFamily="34" charset="0"/>
              <a:cs typeface="Tahoma" panose="020B0604030504040204" pitchFamily="34" charset="0"/>
            </a:endParaRPr>
          </a:p>
        </p:txBody>
      </p:sp>
      <p:pic>
        <p:nvPicPr>
          <p:cNvPr id="3074" name="Picture 2" descr="×ª××¦××ª ×ª××× × ×¢×××¨ ×©×¤××× ×¨×¤×ª××ª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370"/>
            <a:ext cx="4603703" cy="287236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hlinkClick r:id="rId3" action="ppaction://hlinksldjump"/>
          </p:cNvPr>
          <p:cNvSpPr txBox="1"/>
          <p:nvPr/>
        </p:nvSpPr>
        <p:spPr>
          <a:xfrm>
            <a:off x="10757411" y="2566144"/>
            <a:ext cx="947696"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3" action="ppaction://hlinksldjump"/>
              </a:rPr>
              <a:t>הבעיה</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3" name="TextBox 12"/>
          <p:cNvSpPr txBox="1"/>
          <p:nvPr/>
        </p:nvSpPr>
        <p:spPr>
          <a:xfrm>
            <a:off x="9470245" y="2578328"/>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4"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5" name="TextBox 14"/>
          <p:cNvSpPr txBox="1"/>
          <p:nvPr/>
        </p:nvSpPr>
        <p:spPr>
          <a:xfrm>
            <a:off x="9884149" y="6165223"/>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5"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6" name="TextBox 15"/>
          <p:cNvSpPr txBox="1"/>
          <p:nvPr/>
        </p:nvSpPr>
        <p:spPr>
          <a:xfrm>
            <a:off x="3174606" y="4508862"/>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6"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7" name="TextBox 16"/>
          <p:cNvSpPr txBox="1"/>
          <p:nvPr/>
        </p:nvSpPr>
        <p:spPr>
          <a:xfrm>
            <a:off x="7228674" y="5147329"/>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7"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8" name="TextBox 17"/>
          <p:cNvSpPr txBox="1"/>
          <p:nvPr/>
        </p:nvSpPr>
        <p:spPr>
          <a:xfrm>
            <a:off x="10477924" y="4408328"/>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8"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9" name="TextBox 18">
            <a:hlinkClick r:id="rId9" action="ppaction://hlinksldjump"/>
          </p:cNvPr>
          <p:cNvSpPr txBox="1"/>
          <p:nvPr/>
        </p:nvSpPr>
        <p:spPr>
          <a:xfrm>
            <a:off x="5341302" y="3289543"/>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9"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20" name="TextBox 19"/>
          <p:cNvSpPr txBox="1"/>
          <p:nvPr/>
        </p:nvSpPr>
        <p:spPr>
          <a:xfrm>
            <a:off x="8348372" y="6124914"/>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5"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21" name="TextBox 20"/>
          <p:cNvSpPr txBox="1"/>
          <p:nvPr/>
        </p:nvSpPr>
        <p:spPr>
          <a:xfrm>
            <a:off x="1693618" y="3289543"/>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10"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22" name="TextBox 21"/>
          <p:cNvSpPr txBox="1"/>
          <p:nvPr/>
        </p:nvSpPr>
        <p:spPr>
          <a:xfrm>
            <a:off x="3784625" y="5113736"/>
            <a:ext cx="297068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rPr>
              <a:t>הפתרון </a:t>
            </a:r>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11" action="ppaction://hlinksldjump"/>
              </a:rPr>
              <a:t>(כלבת) </a:t>
            </a:r>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12" action="ppaction://hlinksldjump"/>
              </a:rPr>
              <a:t>(טטנוס)</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25" name="TextBox 24"/>
          <p:cNvSpPr txBox="1"/>
          <p:nvPr/>
        </p:nvSpPr>
        <p:spPr>
          <a:xfrm>
            <a:off x="9381027" y="4433844"/>
            <a:ext cx="1032655" cy="369332"/>
          </a:xfrm>
          <a:prstGeom prst="rect">
            <a:avLst/>
          </a:prstGeom>
          <a:noFill/>
        </p:spPr>
        <p:txBody>
          <a:bodyPr wrap="none" rtlCol="1">
            <a:spAutoFit/>
          </a:bodyPr>
          <a:lstStyle/>
          <a:p>
            <a:r>
              <a:rPr lang="he-IL" b="1" dirty="0">
                <a:solidFill>
                  <a:srgbClr val="002060"/>
                </a:solidFill>
                <a:latin typeface="Tahoma" panose="020B0604030504040204" pitchFamily="34" charset="0"/>
                <a:ea typeface="Tahoma" panose="020B0604030504040204" pitchFamily="34" charset="0"/>
                <a:cs typeface="Tahoma" panose="020B0604030504040204" pitchFamily="34" charset="0"/>
                <a:hlinkClick r:id="rId8" action="ppaction://hlinksldjump"/>
              </a:rPr>
              <a:t>הפתרון</a:t>
            </a:r>
            <a:endParaRPr lang="he-IL" b="1" dirty="0">
              <a:solidFill>
                <a:srgbClr val="002060"/>
              </a:solidFill>
              <a:latin typeface="Tahoma" panose="020B0604030504040204" pitchFamily="34" charset="0"/>
              <a:ea typeface="Tahoma" panose="020B0604030504040204" pitchFamily="34" charset="0"/>
              <a:cs typeface="Tahoma" panose="020B0604030504040204" pitchFamily="34" charset="0"/>
            </a:endParaRPr>
          </a:p>
        </p:txBody>
      </p:sp>
      <p:sp>
        <p:nvSpPr>
          <p:cNvPr id="26" name="TextBox 25"/>
          <p:cNvSpPr txBox="1"/>
          <p:nvPr/>
        </p:nvSpPr>
        <p:spPr>
          <a:xfrm>
            <a:off x="1798881" y="4508863"/>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13"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4" name="TextBox 13"/>
          <p:cNvSpPr txBox="1"/>
          <p:nvPr/>
        </p:nvSpPr>
        <p:spPr>
          <a:xfrm>
            <a:off x="6430540" y="5584679"/>
            <a:ext cx="5423280"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6. פגיעה ברווחת בעלי החיים</a:t>
            </a:r>
          </a:p>
        </p:txBody>
      </p:sp>
      <p:sp>
        <p:nvSpPr>
          <p:cNvPr id="27" name="TextBox 26"/>
          <p:cNvSpPr txBox="1"/>
          <p:nvPr/>
        </p:nvSpPr>
        <p:spPr>
          <a:xfrm>
            <a:off x="120958" y="5580448"/>
            <a:ext cx="5194051"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7. מפגעי ריח, טפילים, רעש</a:t>
            </a:r>
          </a:p>
        </p:txBody>
      </p:sp>
      <p:sp>
        <p:nvSpPr>
          <p:cNvPr id="29" name="TextBox 28"/>
          <p:cNvSpPr txBox="1"/>
          <p:nvPr/>
        </p:nvSpPr>
        <p:spPr>
          <a:xfrm>
            <a:off x="1282553" y="6124914"/>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14"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30" name="TextBox 29"/>
          <p:cNvSpPr txBox="1"/>
          <p:nvPr/>
        </p:nvSpPr>
        <p:spPr>
          <a:xfrm>
            <a:off x="2831536" y="6176157"/>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14"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2" name="לחצן פעולה: קדימה או הבא 11">
            <a:hlinkClick r:id="rId15" action="ppaction://hlinksldjump" highlightClick="1"/>
          </p:cNvPr>
          <p:cNvSpPr/>
          <p:nvPr/>
        </p:nvSpPr>
        <p:spPr>
          <a:xfrm>
            <a:off x="7110484" y="1677432"/>
            <a:ext cx="436728" cy="400110"/>
          </a:xfrm>
          <a:prstGeom prst="actionButtonForwardNex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1512984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10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down)">
                                      <p:cBhvr>
                                        <p:cTn id="12" dur="1000"/>
                                        <p:tgtEl>
                                          <p:spTgt spid="30"/>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down)">
                                      <p:cBhvr>
                                        <p:cTn id="15"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8832" y="410590"/>
            <a:ext cx="8634095"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גידול בעלי חיים יצרניים= </a:t>
            </a:r>
            <a:r>
              <a:rPr lang="he-IL" sz="3200" b="1" dirty="0">
                <a:solidFill>
                  <a:srgbClr val="FF0000"/>
                </a:solidFill>
                <a:latin typeface="Tahoma" panose="020B0604030504040204" pitchFamily="34" charset="0"/>
                <a:ea typeface="Tahoma" panose="020B0604030504040204" pitchFamily="34" charset="0"/>
                <a:cs typeface="Tahoma" panose="020B0604030504040204" pitchFamily="34" charset="0"/>
              </a:rPr>
              <a:t>מפגעים סביבתיים </a:t>
            </a:r>
          </a:p>
        </p:txBody>
      </p:sp>
      <p:sp>
        <p:nvSpPr>
          <p:cNvPr id="5" name="Rectangle 2"/>
          <p:cNvSpPr txBox="1">
            <a:spLocks noChangeArrowheads="1"/>
          </p:cNvSpPr>
          <p:nvPr/>
        </p:nvSpPr>
        <p:spPr bwMode="auto">
          <a:xfrm>
            <a:off x="0" y="1828041"/>
            <a:ext cx="12192000" cy="483206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AutoNum type="arabicParenR"/>
            </a:pPr>
            <a:r>
              <a:rPr lang="he-IL" sz="3200" dirty="0">
                <a:solidFill>
                  <a:srgbClr val="990000"/>
                </a:solidFill>
                <a:latin typeface="Arial" pitchFamily="34" charset="0"/>
              </a:rPr>
              <a:t>ענף מזהם: שימוש רב במים, רפתות משנות ה-50 ללא תשתיות, כמויות עצומות של הפרשות עשירות במזהמים.</a:t>
            </a:r>
          </a:p>
          <a:p>
            <a:pPr marL="0" indent="0">
              <a:buNone/>
            </a:pPr>
            <a:endParaRPr lang="he-IL" sz="3200" dirty="0">
              <a:solidFill>
                <a:srgbClr val="990000"/>
              </a:solidFill>
              <a:latin typeface="Arial" pitchFamily="34" charset="0"/>
            </a:endParaRPr>
          </a:p>
          <a:p>
            <a:pPr marL="0" indent="0">
              <a:lnSpc>
                <a:spcPct val="150000"/>
              </a:lnSpc>
              <a:buNone/>
            </a:pPr>
            <a:r>
              <a:rPr lang="he-IL" sz="3200" dirty="0">
                <a:solidFill>
                  <a:srgbClr val="990000"/>
                </a:solidFill>
                <a:latin typeface="Arial" pitchFamily="34" charset="0"/>
              </a:rPr>
              <a:t>2) פתיחת הענף לסחר בינלאומי (הסכמי </a:t>
            </a:r>
            <a:r>
              <a:rPr lang="en-US" sz="3200" dirty="0">
                <a:solidFill>
                  <a:srgbClr val="990000"/>
                </a:solidFill>
                <a:latin typeface="Arial" pitchFamily="34" charset="0"/>
              </a:rPr>
              <a:t>GATT</a:t>
            </a:r>
            <a:r>
              <a:rPr lang="he-IL" sz="3200" dirty="0">
                <a:solidFill>
                  <a:srgbClr val="990000"/>
                </a:solidFill>
                <a:latin typeface="Arial" pitchFamily="34" charset="0"/>
              </a:rPr>
              <a:t>, </a:t>
            </a:r>
            <a:r>
              <a:rPr lang="en-US" sz="3200" dirty="0">
                <a:solidFill>
                  <a:srgbClr val="990000"/>
                </a:solidFill>
                <a:latin typeface="Arial" pitchFamily="34" charset="0"/>
              </a:rPr>
              <a:t>W.T.O.</a:t>
            </a:r>
            <a:r>
              <a:rPr lang="he-IL" sz="3200" dirty="0">
                <a:solidFill>
                  <a:srgbClr val="990000"/>
                </a:solidFill>
                <a:latin typeface="Arial" pitchFamily="34" charset="0"/>
              </a:rPr>
              <a:t>)  = תחרות עם ייצור החלב המקומי.</a:t>
            </a:r>
          </a:p>
          <a:p>
            <a:pPr>
              <a:lnSpc>
                <a:spcPct val="150000"/>
              </a:lnSpc>
              <a:buFontTx/>
              <a:buNone/>
            </a:pPr>
            <a:r>
              <a:rPr lang="he-IL" sz="3200" dirty="0">
                <a:solidFill>
                  <a:srgbClr val="990000"/>
                </a:solidFill>
                <a:latin typeface="Arial" pitchFamily="34" charset="0"/>
              </a:rPr>
              <a:t>בארץ: עלויות ייצור גבוהות (עבודה, מרכיבי מזון מיובאים, תנאי אקלים).                              </a:t>
            </a:r>
            <a:r>
              <a:rPr lang="he-IL" sz="3200" b="1" dirty="0">
                <a:solidFill>
                  <a:srgbClr val="990000"/>
                </a:solidFill>
                <a:latin typeface="Arial" pitchFamily="34" charset="0"/>
              </a:rPr>
              <a:t>הרווחיות הכלכלית נפגעת</a:t>
            </a:r>
          </a:p>
        </p:txBody>
      </p:sp>
      <p:sp>
        <p:nvSpPr>
          <p:cNvPr id="3" name="לחצן פעולה: קדימה או הבא 2">
            <a:hlinkClick r:id="" action="ppaction://hlinkshowjump?jump=nextslide" highlightClick="1"/>
          </p:cNvPr>
          <p:cNvSpPr/>
          <p:nvPr/>
        </p:nvSpPr>
        <p:spPr>
          <a:xfrm>
            <a:off x="395785" y="5527344"/>
            <a:ext cx="559558" cy="491319"/>
          </a:xfrm>
          <a:prstGeom prst="actionButtonForwardNex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1256775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7829" y="-80729"/>
            <a:ext cx="8634095"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גידול בעלי חיים יצרניים= </a:t>
            </a:r>
            <a:r>
              <a:rPr lang="he-IL" sz="3200" b="1" dirty="0">
                <a:solidFill>
                  <a:srgbClr val="FF0000"/>
                </a:solidFill>
                <a:latin typeface="Tahoma" panose="020B0604030504040204" pitchFamily="34" charset="0"/>
                <a:ea typeface="Tahoma" panose="020B0604030504040204" pitchFamily="34" charset="0"/>
                <a:cs typeface="Tahoma" panose="020B0604030504040204" pitchFamily="34" charset="0"/>
              </a:rPr>
              <a:t>מפגעים סביבתיים </a:t>
            </a:r>
          </a:p>
        </p:txBody>
      </p:sp>
      <p:sp>
        <p:nvSpPr>
          <p:cNvPr id="3" name="TextBox 2"/>
          <p:cNvSpPr txBox="1"/>
          <p:nvPr/>
        </p:nvSpPr>
        <p:spPr>
          <a:xfrm>
            <a:off x="9743893" y="80044"/>
            <a:ext cx="2448107" cy="830997"/>
          </a:xfrm>
          <a:prstGeom prst="rect">
            <a:avLst/>
          </a:prstGeom>
          <a:noFill/>
        </p:spPr>
        <p:txBody>
          <a:bodyPr wrap="none" rtlCol="1">
            <a:spAutoFit/>
          </a:bodyPr>
          <a:lstStyle/>
          <a:p>
            <a:r>
              <a:rPr lang="he-IL" sz="4800" b="1" u="sng" dirty="0">
                <a:solidFill>
                  <a:srgbClr val="00B050"/>
                </a:solidFill>
                <a:latin typeface="Tahoma" panose="020B0604030504040204" pitchFamily="34" charset="0"/>
                <a:ea typeface="Tahoma" panose="020B0604030504040204" pitchFamily="34" charset="0"/>
                <a:cs typeface="Tahoma" panose="020B0604030504040204" pitchFamily="34" charset="0"/>
              </a:rPr>
              <a:t>הפתרון</a:t>
            </a:r>
          </a:p>
        </p:txBody>
      </p:sp>
      <p:sp>
        <p:nvSpPr>
          <p:cNvPr id="4" name="Rectangle 3"/>
          <p:cNvSpPr txBox="1">
            <a:spLocks noChangeArrowheads="1"/>
          </p:cNvSpPr>
          <p:nvPr/>
        </p:nvSpPr>
        <p:spPr bwMode="auto">
          <a:xfrm>
            <a:off x="0" y="575456"/>
            <a:ext cx="9699429" cy="702677"/>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rtlCol="1" anchor="t" anchorCtr="0" compatLnSpc="1">
            <a:prstTxWarp prst="textNoShape">
              <a:avLst/>
            </a:prstTxWarp>
            <a:normAutofit fontScale="925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r>
              <a:rPr lang="he-IL" b="1" dirty="0">
                <a:cs typeface="Arial" pitchFamily="34" charset="0"/>
              </a:rPr>
              <a:t>הרפורמה בענף החלב   </a:t>
            </a:r>
            <a:r>
              <a:rPr lang="he-IL" sz="2400" dirty="0">
                <a:cs typeface="Arial" pitchFamily="34" charset="0"/>
              </a:rPr>
              <a:t>2006 – 1999 </a:t>
            </a:r>
            <a:r>
              <a:rPr lang="he-IL" sz="3300" dirty="0">
                <a:cs typeface="Arial" pitchFamily="34" charset="0"/>
              </a:rPr>
              <a:t>התרחשה בעקבות:</a:t>
            </a:r>
            <a:endParaRPr lang="en-US" sz="3300" dirty="0">
              <a:cs typeface="Arial" pitchFamily="34" charset="0"/>
            </a:endParaRPr>
          </a:p>
        </p:txBody>
      </p:sp>
      <p:sp>
        <p:nvSpPr>
          <p:cNvPr id="5" name="Rectangle 2"/>
          <p:cNvSpPr txBox="1">
            <a:spLocks noChangeArrowheads="1"/>
          </p:cNvSpPr>
          <p:nvPr/>
        </p:nvSpPr>
        <p:spPr bwMode="auto">
          <a:xfrm>
            <a:off x="-168812" y="3353756"/>
            <a:ext cx="12192000" cy="350424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he-IL" sz="3200" u="sng" dirty="0">
                <a:latin typeface="Arial" pitchFamily="34" charset="0"/>
              </a:rPr>
              <a:t>מטרות הרפורמה:</a:t>
            </a:r>
          </a:p>
          <a:p>
            <a:pPr>
              <a:buFontTx/>
              <a:buNone/>
            </a:pPr>
            <a:r>
              <a:rPr lang="he-IL" sz="3200" u="sng" dirty="0">
                <a:latin typeface="Arial" pitchFamily="34" charset="0"/>
              </a:rPr>
              <a:t>מטרה 1:</a:t>
            </a:r>
            <a:r>
              <a:rPr lang="he-IL" sz="3200" dirty="0">
                <a:latin typeface="Arial" pitchFamily="34" charset="0"/>
              </a:rPr>
              <a:t> התייעלות הענף וצמצום הוצאות באמצעות: </a:t>
            </a:r>
          </a:p>
          <a:p>
            <a:pPr>
              <a:buFontTx/>
              <a:buNone/>
            </a:pPr>
            <a:r>
              <a:rPr lang="he-IL" sz="3200" dirty="0">
                <a:latin typeface="Arial" pitchFamily="34" charset="0"/>
              </a:rPr>
              <a:t>הקמת רפתות ריכוזיות- ניוד מכסות ייצור חלב (הקמת שותפויות ופרישת יצרנים מהענף) = </a:t>
            </a:r>
            <a:r>
              <a:rPr lang="he-IL" sz="3200" b="1" dirty="0">
                <a:latin typeface="Arial" pitchFamily="34" charset="0"/>
              </a:rPr>
              <a:t>צמצום מספר הרפתות</a:t>
            </a:r>
            <a:r>
              <a:rPr lang="he-IL" sz="3200" dirty="0">
                <a:latin typeface="Arial" pitchFamily="34" charset="0"/>
              </a:rPr>
              <a:t>. </a:t>
            </a:r>
          </a:p>
          <a:p>
            <a:pPr>
              <a:buFontTx/>
              <a:buNone/>
            </a:pPr>
            <a:r>
              <a:rPr lang="he-IL" sz="3200" u="sng" dirty="0">
                <a:latin typeface="Arial" pitchFamily="34" charset="0"/>
              </a:rPr>
              <a:t>מטרה 2:</a:t>
            </a:r>
            <a:r>
              <a:rPr lang="he-IL" sz="3200" dirty="0">
                <a:latin typeface="Arial" pitchFamily="34" charset="0"/>
              </a:rPr>
              <a:t> מניעת הזיהום הסביבתי מהרפתות והגנה על מקורות המים.</a:t>
            </a:r>
          </a:p>
          <a:p>
            <a:pPr>
              <a:buFontTx/>
              <a:buNone/>
            </a:pPr>
            <a:r>
              <a:rPr lang="he-IL" sz="3200" dirty="0">
                <a:latin typeface="Arial" pitchFamily="34" charset="0"/>
              </a:rPr>
              <a:t>    </a:t>
            </a:r>
            <a:r>
              <a:rPr lang="he-IL" sz="3200" b="1" dirty="0">
                <a:latin typeface="Arial" pitchFamily="34" charset="0"/>
              </a:rPr>
              <a:t>שדרוג סביבתי של הרפתות = הקמת תשתיות להגנה על הסביבה.</a:t>
            </a:r>
            <a:endParaRPr lang="en-US" sz="3200" b="1" dirty="0">
              <a:latin typeface="Arial" pitchFamily="34" charset="0"/>
            </a:endParaRPr>
          </a:p>
        </p:txBody>
      </p:sp>
      <p:sp>
        <p:nvSpPr>
          <p:cNvPr id="6" name="Rectangle 2"/>
          <p:cNvSpPr txBox="1">
            <a:spLocks noChangeArrowheads="1"/>
          </p:cNvSpPr>
          <p:nvPr/>
        </p:nvSpPr>
        <p:spPr bwMode="auto">
          <a:xfrm>
            <a:off x="0" y="1402551"/>
            <a:ext cx="12192000" cy="18635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1" anchor="t" anchorCtr="0" compatLnSpc="1">
            <a:prstTxWarp prst="textNoShape">
              <a:avLst/>
            </a:prstTxWarp>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he-IL" sz="2400" dirty="0">
                <a:solidFill>
                  <a:srgbClr val="990000"/>
                </a:solidFill>
                <a:latin typeface="Arial" pitchFamily="34" charset="0"/>
              </a:rPr>
              <a:t>1) ענף מזהם: שימוש רב במים, רפתות משנות ה-50 ללא תשתיות, כמויות עצומות של הפרשות עשירות במזהמים.</a:t>
            </a:r>
          </a:p>
          <a:p>
            <a:pPr marL="0" indent="0">
              <a:buNone/>
            </a:pPr>
            <a:r>
              <a:rPr lang="he-IL" sz="2400" dirty="0">
                <a:solidFill>
                  <a:srgbClr val="990000"/>
                </a:solidFill>
                <a:latin typeface="Arial" pitchFamily="34" charset="0"/>
              </a:rPr>
              <a:t>2) פתיחת הענף לסחר בינלאומי (הסכמי </a:t>
            </a:r>
            <a:r>
              <a:rPr lang="en-US" sz="2400" dirty="0">
                <a:solidFill>
                  <a:srgbClr val="990000"/>
                </a:solidFill>
                <a:latin typeface="Arial" pitchFamily="34" charset="0"/>
              </a:rPr>
              <a:t>GATT</a:t>
            </a:r>
            <a:r>
              <a:rPr lang="he-IL" sz="2400" dirty="0">
                <a:solidFill>
                  <a:srgbClr val="990000"/>
                </a:solidFill>
                <a:latin typeface="Arial" pitchFamily="34" charset="0"/>
              </a:rPr>
              <a:t>, </a:t>
            </a:r>
            <a:r>
              <a:rPr lang="en-US" sz="2400" dirty="0">
                <a:solidFill>
                  <a:srgbClr val="990000"/>
                </a:solidFill>
                <a:latin typeface="Arial" pitchFamily="34" charset="0"/>
              </a:rPr>
              <a:t>W.T.O.</a:t>
            </a:r>
            <a:r>
              <a:rPr lang="he-IL" sz="2400" dirty="0">
                <a:solidFill>
                  <a:srgbClr val="990000"/>
                </a:solidFill>
                <a:latin typeface="Arial" pitchFamily="34" charset="0"/>
              </a:rPr>
              <a:t>)  = תחרות עם ייצור החלב המקומי.</a:t>
            </a:r>
          </a:p>
          <a:p>
            <a:pPr>
              <a:buFontTx/>
              <a:buNone/>
            </a:pPr>
            <a:r>
              <a:rPr lang="he-IL" sz="2400" dirty="0">
                <a:solidFill>
                  <a:srgbClr val="990000"/>
                </a:solidFill>
                <a:latin typeface="Arial" pitchFamily="34" charset="0"/>
              </a:rPr>
              <a:t>בארץ: עלויות ייצור גבוהות (עבודה, מרכיבי מזון מיובאים, תנאי אקלים). </a:t>
            </a:r>
            <a:r>
              <a:rPr lang="he-IL" sz="2400" b="1" dirty="0">
                <a:solidFill>
                  <a:srgbClr val="990000"/>
                </a:solidFill>
                <a:latin typeface="Arial" pitchFamily="34" charset="0"/>
              </a:rPr>
              <a:t>הרווחיות הכלכלית נפגעת</a:t>
            </a:r>
          </a:p>
        </p:txBody>
      </p:sp>
      <p:sp>
        <p:nvSpPr>
          <p:cNvPr id="8" name="לחצן פעולה: קדימה או הבא 7">
            <a:hlinkClick r:id="" action="ppaction://hlinkshowjump?jump=nextslide" highlightClick="1"/>
          </p:cNvPr>
          <p:cNvSpPr/>
          <p:nvPr/>
        </p:nvSpPr>
        <p:spPr>
          <a:xfrm>
            <a:off x="136478" y="5704764"/>
            <a:ext cx="571351" cy="504967"/>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3360134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1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1000"/>
                                        <p:tgtEl>
                                          <p:spTgt spid="5"/>
                                        </p:tgtEl>
                                      </p:cBhvr>
                                    </p:animEffect>
                                  </p:childTnLst>
                                </p:cTn>
                              </p:par>
                              <p:par>
                                <p:cTn id="17" presetID="1" presetClass="entr" presetSubtype="0" fill="hold" grpId="0" nodeType="withEffect">
                                  <p:stCondLst>
                                    <p:cond delay="0"/>
                                  </p:stCondLst>
                                  <p:childTnLst>
                                    <p:set>
                                      <p:cBhvr>
                                        <p:cTn id="18" dur="1" fill="hold">
                                          <p:stCondLst>
                                            <p:cond delay="49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Rectangle 2"/>
          <p:cNvSpPr>
            <a:spLocks noChangeArrowheads="1"/>
          </p:cNvSpPr>
          <p:nvPr/>
        </p:nvSpPr>
        <p:spPr bwMode="auto">
          <a:xfrm>
            <a:off x="3657600" y="73051"/>
            <a:ext cx="5397500" cy="1077860"/>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nchor="ctr">
            <a:spAutoFit/>
          </a:bodyPr>
          <a:lstStyle/>
          <a:p>
            <a:pPr algn="ctr" eaLnBrk="0" hangingPunct="0"/>
            <a:r>
              <a:rPr lang="he-IL" sz="3200" dirty="0">
                <a:solidFill>
                  <a:srgbClr val="006600"/>
                </a:solidFill>
                <a:cs typeface="Levenim MT" pitchFamily="2" charset="-79"/>
              </a:rPr>
              <a:t>מטרה 2 מושגת באמצעות: </a:t>
            </a:r>
            <a:r>
              <a:rPr lang="he-IL" sz="3200" b="1" dirty="0">
                <a:solidFill>
                  <a:srgbClr val="006600"/>
                </a:solidFill>
                <a:cs typeface="Levenim MT" pitchFamily="2" charset="-79"/>
              </a:rPr>
              <a:t>דגם רפת “בועה”</a:t>
            </a:r>
            <a:endParaRPr lang="en-US" sz="3200" b="1" dirty="0">
              <a:solidFill>
                <a:srgbClr val="006600"/>
              </a:solidFill>
              <a:cs typeface="Levenim MT" pitchFamily="2" charset="-79"/>
            </a:endParaRPr>
          </a:p>
        </p:txBody>
      </p:sp>
      <p:graphicFrame>
        <p:nvGraphicFramePr>
          <p:cNvPr id="1026" name="Object 3"/>
          <p:cNvGraphicFramePr>
            <a:graphicFrameLocks/>
          </p:cNvGraphicFramePr>
          <p:nvPr/>
        </p:nvGraphicFramePr>
        <p:xfrm>
          <a:off x="2057401" y="3940176"/>
          <a:ext cx="752475" cy="2341563"/>
        </p:xfrm>
        <a:graphic>
          <a:graphicData uri="http://schemas.openxmlformats.org/presentationml/2006/ole">
            <mc:AlternateContent xmlns:mc="http://schemas.openxmlformats.org/markup-compatibility/2006">
              <mc:Choice xmlns:v="urn:schemas-microsoft-com:vml" Requires="v">
                <p:oleObj spid="_x0000_s2078" name="ClipArt" r:id="rId4" imgW="1438200" imgH="4473360" progId="MS_ClipArt_Gallery.2">
                  <p:embed/>
                </p:oleObj>
              </mc:Choice>
              <mc:Fallback>
                <p:oleObj name="ClipArt" r:id="rId4" imgW="1438200" imgH="4473360"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1" y="3940176"/>
                        <a:ext cx="752475" cy="2341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2036" name="Object 4"/>
          <p:cNvGraphicFramePr>
            <a:graphicFrameLocks/>
          </p:cNvGraphicFramePr>
          <p:nvPr/>
        </p:nvGraphicFramePr>
        <p:xfrm>
          <a:off x="1828800" y="2265363"/>
          <a:ext cx="2514600" cy="1612900"/>
        </p:xfrm>
        <a:graphic>
          <a:graphicData uri="http://schemas.openxmlformats.org/presentationml/2006/ole">
            <mc:AlternateContent xmlns:mc="http://schemas.openxmlformats.org/markup-compatibility/2006">
              <mc:Choice xmlns:v="urn:schemas-microsoft-com:vml" Requires="v">
                <p:oleObj spid="_x0000_s2079" name="ClipArt" r:id="rId6" imgW="2908080" imgH="2222280" progId="MS_ClipArt_Gallery.2">
                  <p:embed/>
                </p:oleObj>
              </mc:Choice>
              <mc:Fallback>
                <p:oleObj name="ClipArt" r:id="rId6" imgW="2908080" imgH="2222280" progId="MS_ClipArt_Gallery.2">
                  <p:embed/>
                  <p:pic>
                    <p:nvPicPr>
                      <p:cNvPr id="0" name=""/>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28800" y="2265363"/>
                        <a:ext cx="2514600" cy="1612900"/>
                      </a:xfrm>
                      <a:prstGeom prst="rect">
                        <a:avLst/>
                      </a:prstGeom>
                      <a:noFill/>
                      <a:ln>
                        <a:noFill/>
                      </a:ln>
                      <a:effectLst/>
                    </p:spPr>
                  </p:pic>
                </p:oleObj>
              </mc:Fallback>
            </mc:AlternateContent>
          </a:graphicData>
        </a:graphic>
      </p:graphicFrame>
      <p:sp>
        <p:nvSpPr>
          <p:cNvPr id="1031" name="Line 5"/>
          <p:cNvSpPr>
            <a:spLocks noChangeShapeType="1"/>
          </p:cNvSpPr>
          <p:nvPr/>
        </p:nvSpPr>
        <p:spPr bwMode="auto">
          <a:xfrm>
            <a:off x="1905000" y="6248400"/>
            <a:ext cx="2438400" cy="0"/>
          </a:xfrm>
          <a:prstGeom prst="line">
            <a:avLst/>
          </a:prstGeom>
          <a:noFill/>
          <a:ln w="76200">
            <a:solidFill>
              <a:srgbClr val="000099"/>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he-IL"/>
          </a:p>
        </p:txBody>
      </p:sp>
      <p:sp>
        <p:nvSpPr>
          <p:cNvPr id="1032" name="Rectangle 6"/>
          <p:cNvSpPr>
            <a:spLocks noChangeArrowheads="1"/>
          </p:cNvSpPr>
          <p:nvPr/>
        </p:nvSpPr>
        <p:spPr bwMode="auto">
          <a:xfrm>
            <a:off x="4133557" y="2113757"/>
            <a:ext cx="78486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rtl="1" eaLnBrk="0" hangingPunct="0">
              <a:lnSpc>
                <a:spcPct val="130000"/>
              </a:lnSpc>
              <a:buClr>
                <a:schemeClr val="tx2"/>
              </a:buClr>
              <a:buSzPct val="170000"/>
              <a:buFontTx/>
              <a:buChar char="•"/>
            </a:pPr>
            <a:r>
              <a:rPr lang="en-US" dirty="0">
                <a:solidFill>
                  <a:schemeClr val="accent2"/>
                </a:solidFill>
                <a:cs typeface="Levenim MT" pitchFamily="2" charset="-79"/>
              </a:rPr>
              <a:t> </a:t>
            </a:r>
            <a:r>
              <a:rPr lang="he-IL" sz="2800" dirty="0"/>
              <a:t>מניעת</a:t>
            </a:r>
            <a:r>
              <a:rPr lang="he-IL" sz="2800" dirty="0">
                <a:solidFill>
                  <a:schemeClr val="accent2"/>
                </a:solidFill>
              </a:rPr>
              <a:t> </a:t>
            </a:r>
            <a:r>
              <a:rPr lang="he-IL" sz="2800" dirty="0">
                <a:solidFill>
                  <a:srgbClr val="006600"/>
                </a:solidFill>
              </a:rPr>
              <a:t>חדירה</a:t>
            </a:r>
            <a:r>
              <a:rPr lang="he-IL" sz="2800" dirty="0">
                <a:solidFill>
                  <a:schemeClr val="accent2"/>
                </a:solidFill>
              </a:rPr>
              <a:t> </a:t>
            </a:r>
            <a:r>
              <a:rPr lang="he-IL" sz="2800" dirty="0"/>
              <a:t>של מי גשם ונגר עילי לחצרות רביצה.</a:t>
            </a:r>
            <a:endParaRPr lang="en-US" sz="2800" dirty="0"/>
          </a:p>
          <a:p>
            <a:pPr rtl="1" eaLnBrk="0" hangingPunct="0">
              <a:lnSpc>
                <a:spcPct val="130000"/>
              </a:lnSpc>
              <a:buClr>
                <a:schemeClr val="tx2"/>
              </a:buClr>
              <a:buSzPct val="170000"/>
              <a:buFontTx/>
              <a:buChar char="•"/>
            </a:pPr>
            <a:r>
              <a:rPr lang="en-US" sz="2800" dirty="0">
                <a:solidFill>
                  <a:schemeClr val="accent2"/>
                </a:solidFill>
              </a:rPr>
              <a:t> </a:t>
            </a:r>
            <a:r>
              <a:rPr lang="he-IL" sz="2800" dirty="0"/>
              <a:t>מניעת </a:t>
            </a:r>
            <a:r>
              <a:rPr lang="he-IL" sz="2800" dirty="0">
                <a:solidFill>
                  <a:srgbClr val="006600"/>
                </a:solidFill>
              </a:rPr>
              <a:t>גלישה</a:t>
            </a:r>
            <a:r>
              <a:rPr lang="he-IL" sz="2800" dirty="0">
                <a:solidFill>
                  <a:schemeClr val="accent2"/>
                </a:solidFill>
              </a:rPr>
              <a:t> </a:t>
            </a:r>
            <a:r>
              <a:rPr lang="he-IL" sz="2800" dirty="0"/>
              <a:t>של פרש ושפכים</a:t>
            </a:r>
            <a:r>
              <a:rPr lang="en-US" sz="2800" dirty="0"/>
              <a:t> </a:t>
            </a:r>
            <a:r>
              <a:rPr lang="he-IL" sz="2800" dirty="0"/>
              <a:t>לסביבה</a:t>
            </a:r>
            <a:endParaRPr lang="en-US" sz="2800" dirty="0"/>
          </a:p>
          <a:p>
            <a:pPr rtl="1" eaLnBrk="0" hangingPunct="0">
              <a:lnSpc>
                <a:spcPct val="130000"/>
              </a:lnSpc>
              <a:buClr>
                <a:schemeClr val="tx2"/>
              </a:buClr>
              <a:buSzPct val="170000"/>
              <a:buFontTx/>
              <a:buChar char="•"/>
            </a:pPr>
            <a:r>
              <a:rPr lang="en-US" sz="2800" dirty="0"/>
              <a:t> </a:t>
            </a:r>
            <a:r>
              <a:rPr lang="he-IL" sz="2800" dirty="0"/>
              <a:t>מניעת </a:t>
            </a:r>
            <a:r>
              <a:rPr lang="he-IL" sz="2800" dirty="0">
                <a:solidFill>
                  <a:srgbClr val="006600"/>
                </a:solidFill>
              </a:rPr>
              <a:t>חלחול</a:t>
            </a:r>
            <a:r>
              <a:rPr lang="he-IL" sz="2800" dirty="0">
                <a:solidFill>
                  <a:schemeClr val="hlink"/>
                </a:solidFill>
              </a:rPr>
              <a:t> </a:t>
            </a:r>
            <a:r>
              <a:rPr lang="he-IL" sz="2800" dirty="0"/>
              <a:t>שפכים ותשטיפים למי תהום.</a:t>
            </a:r>
            <a:endParaRPr lang="en-US" sz="2800" dirty="0"/>
          </a:p>
          <a:p>
            <a:pPr rtl="1" eaLnBrk="0" hangingPunct="0">
              <a:lnSpc>
                <a:spcPct val="130000"/>
              </a:lnSpc>
              <a:buClr>
                <a:schemeClr val="tx2"/>
              </a:buClr>
              <a:buSzPct val="170000"/>
              <a:buFontTx/>
              <a:buChar char="•"/>
            </a:pPr>
            <a:r>
              <a:rPr lang="en-US" sz="2800" dirty="0">
                <a:solidFill>
                  <a:schemeClr val="accent2"/>
                </a:solidFill>
              </a:rPr>
              <a:t> </a:t>
            </a:r>
            <a:r>
              <a:rPr lang="he-IL" sz="2800" dirty="0"/>
              <a:t>קביעת </a:t>
            </a:r>
            <a:r>
              <a:rPr lang="he-IL" sz="2800" dirty="0">
                <a:solidFill>
                  <a:srgbClr val="006600"/>
                </a:solidFill>
              </a:rPr>
              <a:t>יעדי סילוק</a:t>
            </a:r>
            <a:r>
              <a:rPr lang="he-IL" sz="2800" dirty="0">
                <a:solidFill>
                  <a:schemeClr val="accent2"/>
                </a:solidFill>
              </a:rPr>
              <a:t> </a:t>
            </a:r>
            <a:r>
              <a:rPr lang="he-IL" sz="2800" dirty="0">
                <a:solidFill>
                  <a:srgbClr val="006600"/>
                </a:solidFill>
              </a:rPr>
              <a:t>(פתרון קצה)</a:t>
            </a:r>
            <a:r>
              <a:rPr lang="he-IL" sz="2800" dirty="0">
                <a:solidFill>
                  <a:schemeClr val="accent2"/>
                </a:solidFill>
              </a:rPr>
              <a:t> </a:t>
            </a:r>
            <a:r>
              <a:rPr lang="he-IL" sz="2800" dirty="0"/>
              <a:t>למוצק ולנוזל</a:t>
            </a:r>
            <a:endParaRPr lang="en-US" sz="2800" dirty="0"/>
          </a:p>
          <a:p>
            <a:pPr rtl="1" eaLnBrk="0" hangingPunct="0"/>
            <a:endParaRPr lang="en-US" sz="3600" dirty="0"/>
          </a:p>
          <a:p>
            <a:pPr rtl="1" eaLnBrk="0" hangingPunct="0"/>
            <a:r>
              <a:rPr lang="en-US" sz="3600" dirty="0"/>
              <a:t>= </a:t>
            </a:r>
            <a:r>
              <a:rPr lang="he-IL" sz="3600" dirty="0"/>
              <a:t>מניעת זיהום מקורות מים וקרקע</a:t>
            </a:r>
            <a:endParaRPr lang="en-US" sz="3600" dirty="0"/>
          </a:p>
          <a:p>
            <a:pPr rtl="1" eaLnBrk="0" hangingPunct="0"/>
            <a:endParaRPr lang="en-US" dirty="0">
              <a:solidFill>
                <a:schemeClr val="accent2"/>
              </a:solidFill>
              <a:cs typeface="Levenim MT" pitchFamily="2" charset="-79"/>
            </a:endParaRPr>
          </a:p>
        </p:txBody>
      </p:sp>
      <p:graphicFrame>
        <p:nvGraphicFramePr>
          <p:cNvPr id="1028" name="Object 7"/>
          <p:cNvGraphicFramePr>
            <a:graphicFrameLocks/>
          </p:cNvGraphicFramePr>
          <p:nvPr/>
        </p:nvGraphicFramePr>
        <p:xfrm>
          <a:off x="1828800" y="3657601"/>
          <a:ext cx="2895600" cy="2112963"/>
        </p:xfrm>
        <a:graphic>
          <a:graphicData uri="http://schemas.openxmlformats.org/presentationml/2006/ole">
            <mc:AlternateContent xmlns:mc="http://schemas.openxmlformats.org/markup-compatibility/2006">
              <mc:Choice xmlns:v="urn:schemas-microsoft-com:vml" Requires="v">
                <p:oleObj spid="_x0000_s2080" name="ClipArt" r:id="rId8" imgW="5041800" imgH="4398840" progId="MS_ClipArt_Gallery.2">
                  <p:embed/>
                </p:oleObj>
              </mc:Choice>
              <mc:Fallback>
                <p:oleObj name="ClipArt" r:id="rId8" imgW="5041800" imgH="4398840" progId="MS_ClipArt_Gallery.2">
                  <p:embed/>
                  <p:pic>
                    <p:nvPicPr>
                      <p:cNvPr id="0" name=""/>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28800" y="3657601"/>
                        <a:ext cx="2895600" cy="2112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9" name="Object 8"/>
          <p:cNvGraphicFramePr>
            <a:graphicFrameLocks/>
          </p:cNvGraphicFramePr>
          <p:nvPr/>
        </p:nvGraphicFramePr>
        <p:xfrm>
          <a:off x="2514600" y="4648201"/>
          <a:ext cx="1905000" cy="1636713"/>
        </p:xfrm>
        <a:graphic>
          <a:graphicData uri="http://schemas.openxmlformats.org/presentationml/2006/ole">
            <mc:AlternateContent xmlns:mc="http://schemas.openxmlformats.org/markup-compatibility/2006">
              <mc:Choice xmlns:v="urn:schemas-microsoft-com:vml" Requires="v">
                <p:oleObj spid="_x0000_s2081" name="ClipArt" r:id="rId10" imgW="3288960" imgH="2825640" progId="MS_ClipArt_Gallery.2">
                  <p:embed/>
                </p:oleObj>
              </mc:Choice>
              <mc:Fallback>
                <p:oleObj name="ClipArt" r:id="rId10" imgW="3288960" imgH="2825640" progId="MS_ClipArt_Gallery.2">
                  <p:embed/>
                  <p:pic>
                    <p:nvPicPr>
                      <p:cNvPr id="0" name=""/>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14600" y="4648201"/>
                        <a:ext cx="1905000" cy="163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מציין מיקום של מספר שקופית 1"/>
          <p:cNvSpPr>
            <a:spLocks noGrp="1"/>
          </p:cNvSpPr>
          <p:nvPr>
            <p:ph type="sldNum" sz="quarter" idx="12"/>
          </p:nvPr>
        </p:nvSpPr>
        <p:spPr/>
        <p:txBody>
          <a:bodyPr/>
          <a:lstStyle/>
          <a:p>
            <a:fld id="{1B38A21F-B51E-4D2A-B4DF-C587D696CC52}" type="slidenum">
              <a:rPr lang="he-IL" smtClean="0"/>
              <a:t>13</a:t>
            </a:fld>
            <a:endParaRPr lang="he-IL"/>
          </a:p>
        </p:txBody>
      </p:sp>
      <p:sp>
        <p:nvSpPr>
          <p:cNvPr id="10" name="Line 5"/>
          <p:cNvSpPr>
            <a:spLocks noChangeShapeType="1"/>
          </p:cNvSpPr>
          <p:nvPr/>
        </p:nvSpPr>
        <p:spPr bwMode="auto">
          <a:xfrm flipV="1">
            <a:off x="4384344" y="5919787"/>
            <a:ext cx="0" cy="361952"/>
          </a:xfrm>
          <a:prstGeom prst="line">
            <a:avLst/>
          </a:prstGeom>
          <a:noFill/>
          <a:ln w="76200">
            <a:solidFill>
              <a:srgbClr val="000099"/>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he-IL"/>
          </a:p>
        </p:txBody>
      </p:sp>
      <p:sp>
        <p:nvSpPr>
          <p:cNvPr id="11" name="Line 5"/>
          <p:cNvSpPr>
            <a:spLocks noChangeShapeType="1"/>
          </p:cNvSpPr>
          <p:nvPr/>
        </p:nvSpPr>
        <p:spPr bwMode="auto">
          <a:xfrm flipV="1">
            <a:off x="1905000" y="5919787"/>
            <a:ext cx="0" cy="365573"/>
          </a:xfrm>
          <a:prstGeom prst="line">
            <a:avLst/>
          </a:prstGeom>
          <a:noFill/>
          <a:ln w="76200">
            <a:solidFill>
              <a:srgbClr val="000099"/>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he-IL"/>
          </a:p>
        </p:txBody>
      </p:sp>
      <p:sp>
        <p:nvSpPr>
          <p:cNvPr id="3" name="לחצן פעולה: בית 2">
            <a:hlinkClick r:id="rId12" action="ppaction://hlinksldjump" highlightClick="1"/>
          </p:cNvPr>
          <p:cNvSpPr/>
          <p:nvPr/>
        </p:nvSpPr>
        <p:spPr>
          <a:xfrm>
            <a:off x="189653" y="5373559"/>
            <a:ext cx="715370" cy="794009"/>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38850628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wipe(up)">
                                      <p:cBhvr>
                                        <p:cTn id="7" dur="1000"/>
                                        <p:tgtEl>
                                          <p:spTgt spid="1030"/>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172036"/>
                                        </p:tgtEl>
                                        <p:attrNameLst>
                                          <p:attrName>style.visibility</p:attrName>
                                        </p:attrNameLst>
                                      </p:cBhvr>
                                      <p:to>
                                        <p:strVal val="visible"/>
                                      </p:to>
                                    </p:set>
                                    <p:animEffect transition="in" filter="wipe(down)">
                                      <p:cBhvr>
                                        <p:cTn id="11" dur="500"/>
                                        <p:tgtEl>
                                          <p:spTgt spid="172036"/>
                                        </p:tgtEl>
                                      </p:cBhvr>
                                    </p:animEffect>
                                  </p:childTnLst>
                                </p:cTn>
                              </p:par>
                              <p:par>
                                <p:cTn id="12" presetID="22" presetClass="entr" presetSubtype="4" fill="hold" nodeType="withEffect">
                                  <p:stCondLst>
                                    <p:cond delay="0"/>
                                  </p:stCondLst>
                                  <p:childTnLst>
                                    <p:set>
                                      <p:cBhvr>
                                        <p:cTn id="13" dur="1" fill="hold">
                                          <p:stCondLst>
                                            <p:cond delay="0"/>
                                          </p:stCondLst>
                                        </p:cTn>
                                        <p:tgtEl>
                                          <p:spTgt spid="1028"/>
                                        </p:tgtEl>
                                        <p:attrNameLst>
                                          <p:attrName>style.visibility</p:attrName>
                                        </p:attrNameLst>
                                      </p:cBhvr>
                                      <p:to>
                                        <p:strVal val="visible"/>
                                      </p:to>
                                    </p:set>
                                    <p:animEffect transition="in" filter="wipe(down)">
                                      <p:cBhvr>
                                        <p:cTn id="14" dur="1000"/>
                                        <p:tgtEl>
                                          <p:spTgt spid="1028"/>
                                        </p:tgtEl>
                                      </p:cBhvr>
                                    </p:animEffect>
                                  </p:childTnLst>
                                </p:cTn>
                              </p:par>
                              <p:par>
                                <p:cTn id="15" presetID="22" presetClass="entr" presetSubtype="4" fill="hold" nodeType="withEffect">
                                  <p:stCondLst>
                                    <p:cond delay="0"/>
                                  </p:stCondLst>
                                  <p:childTnLst>
                                    <p:set>
                                      <p:cBhvr>
                                        <p:cTn id="16" dur="1" fill="hold">
                                          <p:stCondLst>
                                            <p:cond delay="0"/>
                                          </p:stCondLst>
                                        </p:cTn>
                                        <p:tgtEl>
                                          <p:spTgt spid="1029"/>
                                        </p:tgtEl>
                                        <p:attrNameLst>
                                          <p:attrName>style.visibility</p:attrName>
                                        </p:attrNameLst>
                                      </p:cBhvr>
                                      <p:to>
                                        <p:strVal val="visible"/>
                                      </p:to>
                                    </p:set>
                                    <p:animEffect transition="in" filter="wipe(down)">
                                      <p:cBhvr>
                                        <p:cTn id="17" dur="1000"/>
                                        <p:tgtEl>
                                          <p:spTgt spid="1029"/>
                                        </p:tgtEl>
                                      </p:cBhvr>
                                    </p:animEffect>
                                  </p:childTnLst>
                                </p:cTn>
                              </p:par>
                              <p:par>
                                <p:cTn id="18" presetID="22" presetClass="entr" presetSubtype="4" fill="hold" nodeType="withEffect">
                                  <p:stCondLst>
                                    <p:cond delay="0"/>
                                  </p:stCondLst>
                                  <p:childTnLst>
                                    <p:set>
                                      <p:cBhvr>
                                        <p:cTn id="19" dur="1" fill="hold">
                                          <p:stCondLst>
                                            <p:cond delay="0"/>
                                          </p:stCondLst>
                                        </p:cTn>
                                        <p:tgtEl>
                                          <p:spTgt spid="1026"/>
                                        </p:tgtEl>
                                        <p:attrNameLst>
                                          <p:attrName>style.visibility</p:attrName>
                                        </p:attrNameLst>
                                      </p:cBhvr>
                                      <p:to>
                                        <p:strVal val="visible"/>
                                      </p:to>
                                    </p:set>
                                    <p:animEffect transition="in" filter="wipe(down)">
                                      <p:cBhvr>
                                        <p:cTn id="20" dur="1000"/>
                                        <p:tgtEl>
                                          <p:spTgt spid="1026"/>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031"/>
                                        </p:tgtEl>
                                        <p:attrNameLst>
                                          <p:attrName>style.visibility</p:attrName>
                                        </p:attrNameLst>
                                      </p:cBhvr>
                                      <p:to>
                                        <p:strVal val="visible"/>
                                      </p:to>
                                    </p:set>
                                    <p:animEffect transition="in" filter="wipe(down)">
                                      <p:cBhvr>
                                        <p:cTn id="23" dur="1000"/>
                                        <p:tgtEl>
                                          <p:spTgt spid="1031"/>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down)">
                                      <p:cBhvr>
                                        <p:cTn id="26" dur="1000"/>
                                        <p:tgtEl>
                                          <p:spTgt spid="1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down)">
                                      <p:cBhvr>
                                        <p:cTn id="29" dur="1000"/>
                                        <p:tgtEl>
                                          <p:spTgt spid="11"/>
                                        </p:tgtEl>
                                      </p:cBhvr>
                                    </p:animEffect>
                                  </p:childTnLst>
                                </p:cTn>
                              </p:par>
                            </p:childTnLst>
                          </p:cTn>
                        </p:par>
                        <p:par>
                          <p:cTn id="30" fill="hold">
                            <p:stCondLst>
                              <p:cond delay="2000"/>
                            </p:stCondLst>
                            <p:childTnLst>
                              <p:par>
                                <p:cTn id="31" presetID="14" presetClass="entr" presetSubtype="10" fill="hold" nodeType="afterEffect">
                                  <p:stCondLst>
                                    <p:cond delay="0"/>
                                  </p:stCondLst>
                                  <p:childTnLst>
                                    <p:set>
                                      <p:cBhvr>
                                        <p:cTn id="32" dur="1" fill="hold">
                                          <p:stCondLst>
                                            <p:cond delay="0"/>
                                          </p:stCondLst>
                                        </p:cTn>
                                        <p:tgtEl>
                                          <p:spTgt spid="172036"/>
                                        </p:tgtEl>
                                        <p:attrNameLst>
                                          <p:attrName>style.visibility</p:attrName>
                                        </p:attrNameLst>
                                      </p:cBhvr>
                                      <p:to>
                                        <p:strVal val="visible"/>
                                      </p:to>
                                    </p:set>
                                    <p:animEffect transition="in" filter="randombar(horizontal)">
                                      <p:cBhvr>
                                        <p:cTn id="33" dur="500"/>
                                        <p:tgtEl>
                                          <p:spTgt spid="172036"/>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1032"/>
                                        </p:tgtEl>
                                        <p:attrNameLst>
                                          <p:attrName>style.visibility</p:attrName>
                                        </p:attrNameLst>
                                      </p:cBhvr>
                                      <p:to>
                                        <p:strVal val="visible"/>
                                      </p:to>
                                    </p:set>
                                    <p:animEffect transition="in" filter="barn(inVertical)">
                                      <p:cBhvr>
                                        <p:cTn id="38" dur="1000"/>
                                        <p:tgtEl>
                                          <p:spTgt spid="1032"/>
                                        </p:tgtEl>
                                      </p:cBhvr>
                                    </p:animEffect>
                                  </p:childTnLst>
                                </p:cTn>
                              </p:par>
                            </p:childTnLst>
                          </p:cTn>
                        </p:par>
                        <p:par>
                          <p:cTn id="39" fill="hold">
                            <p:stCondLst>
                              <p:cond delay="1000"/>
                            </p:stCondLst>
                            <p:childTnLst>
                              <p:par>
                                <p:cTn id="40" presetID="1" presetClass="entr" presetSubtype="0" fill="hold" grpId="0" nodeType="afterEffect">
                                  <p:stCondLst>
                                    <p:cond delay="0"/>
                                  </p:stCondLst>
                                  <p:childTnLst>
                                    <p:set>
                                      <p:cBhvr>
                                        <p:cTn id="41"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0" grpId="0" animBg="1"/>
      <p:bldP spid="1031" grpId="0" animBg="1"/>
      <p:bldP spid="1032" grpId="0"/>
      <p:bldP spid="10" grpId="0" animBg="1"/>
      <p:bldP spid="11" grpId="0" animBg="1"/>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4512" y="-153540"/>
            <a:ext cx="7411712" cy="1015663"/>
          </a:xfrm>
          <a:prstGeom prst="rect">
            <a:avLst/>
          </a:prstGeom>
          <a:noFill/>
        </p:spPr>
        <p:txBody>
          <a:bodyPr wrap="square" rtlCol="1">
            <a:spAutoFit/>
          </a:bodyPr>
          <a:lstStyle/>
          <a:p>
            <a:pPr algn="ctr"/>
            <a:r>
              <a:rPr lang="he-IL" sz="3600" dirty="0">
                <a:latin typeface="Tahoma" panose="020B0604030504040204" pitchFamily="34" charset="0"/>
                <a:ea typeface="Tahoma" panose="020B0604030504040204" pitchFamily="34" charset="0"/>
                <a:cs typeface="Tahoma" panose="020B0604030504040204" pitchFamily="34" charset="0"/>
              </a:rPr>
              <a:t>זיהום מי תהום- </a:t>
            </a:r>
            <a:r>
              <a:rPr lang="he-IL" sz="3600" dirty="0">
                <a:solidFill>
                  <a:srgbClr val="FF0000"/>
                </a:solidFill>
                <a:latin typeface="Tahoma" panose="020B0604030504040204" pitchFamily="34" charset="0"/>
                <a:ea typeface="Tahoma" panose="020B0604030504040204" pitchFamily="34" charset="0"/>
                <a:cs typeface="Tahoma" panose="020B0604030504040204" pitchFamily="34" charset="0"/>
              </a:rPr>
              <a:t>הבעיה</a:t>
            </a:r>
          </a:p>
          <a:p>
            <a:r>
              <a:rPr lang="he-IL" sz="2400" dirty="0">
                <a:solidFill>
                  <a:srgbClr val="FF0000"/>
                </a:solidFill>
                <a:latin typeface="Tahoma" panose="020B0604030504040204" pitchFamily="34" charset="0"/>
                <a:ea typeface="Tahoma" panose="020B0604030504040204" pitchFamily="34" charset="0"/>
                <a:cs typeface="Tahoma" panose="020B0604030504040204" pitchFamily="34" charset="0"/>
              </a:rPr>
              <a:t>זרימת נוזלים מזוהמים בחומרים רעילים אל מי התהום</a:t>
            </a:r>
          </a:p>
        </p:txBody>
      </p:sp>
      <p:sp>
        <p:nvSpPr>
          <p:cNvPr id="3" name="מלבן 2"/>
          <p:cNvSpPr/>
          <p:nvPr/>
        </p:nvSpPr>
        <p:spPr>
          <a:xfrm>
            <a:off x="10675545" y="405349"/>
            <a:ext cx="1277914" cy="523220"/>
          </a:xfrm>
          <a:prstGeom prst="rect">
            <a:avLst/>
          </a:prstGeom>
        </p:spPr>
        <p:txBody>
          <a:bodyPr wrap="none">
            <a:spAutoFit/>
          </a:bodyPr>
          <a:lstStyle/>
          <a:p>
            <a:r>
              <a:rPr lang="he-IL" sz="2800" u="sng" dirty="0">
                <a:latin typeface="Tahoma" panose="020B0604030504040204" pitchFamily="34" charset="0"/>
                <a:ea typeface="Tahoma" panose="020B0604030504040204" pitchFamily="34" charset="0"/>
                <a:cs typeface="Tahoma" panose="020B0604030504040204" pitchFamily="34" charset="0"/>
              </a:rPr>
              <a:t>שפכים</a:t>
            </a:r>
          </a:p>
        </p:txBody>
      </p:sp>
      <p:sp>
        <p:nvSpPr>
          <p:cNvPr id="4" name="מלבן 3"/>
          <p:cNvSpPr/>
          <p:nvPr/>
        </p:nvSpPr>
        <p:spPr>
          <a:xfrm>
            <a:off x="6758611" y="990124"/>
            <a:ext cx="5433389" cy="2677656"/>
          </a:xfrm>
          <a:prstGeom prst="rect">
            <a:avLst/>
          </a:prstGeom>
        </p:spPr>
        <p:txBody>
          <a:bodyPr wrap="square">
            <a:spAutoFit/>
          </a:bodyPr>
          <a:lstStyle/>
          <a:p>
            <a:r>
              <a:rPr lang="he-IL" sz="2400" dirty="0"/>
              <a:t>     שימוש במים במכון החליבה: </a:t>
            </a:r>
          </a:p>
          <a:p>
            <a:pPr marL="457200" indent="-457200">
              <a:buFont typeface="Arial" panose="020B0604020202020204" pitchFamily="34" charset="0"/>
              <a:buChar char="•"/>
            </a:pPr>
            <a:r>
              <a:rPr lang="he-IL" sz="2400" dirty="0"/>
              <a:t>לשטיפת הפרות, ומכונות החליבה, </a:t>
            </a:r>
          </a:p>
          <a:p>
            <a:pPr marL="457200" indent="-457200">
              <a:buFont typeface="Arial" panose="020B0604020202020204" pitchFamily="34" charset="0"/>
              <a:buChar char="•"/>
            </a:pPr>
            <a:r>
              <a:rPr lang="he-IL" sz="2400" dirty="0"/>
              <a:t>לשטיפת הרצפה מהפרשות בזמן חליבה ולאחריה </a:t>
            </a:r>
          </a:p>
          <a:p>
            <a:pPr marL="457200" indent="-457200">
              <a:buFont typeface="Arial" panose="020B0604020202020204" pitchFamily="34" charset="0"/>
              <a:buChar char="•"/>
            </a:pPr>
            <a:r>
              <a:rPr lang="he-IL" sz="2400" dirty="0"/>
              <a:t>שימוש לצינון בחצר ההמתנה </a:t>
            </a:r>
          </a:p>
          <a:p>
            <a:r>
              <a:rPr lang="he-IL" sz="2400" dirty="0">
                <a:solidFill>
                  <a:srgbClr val="FF0000"/>
                </a:solidFill>
              </a:rPr>
              <a:t>שימוש ב250-350 ליטר מים </a:t>
            </a:r>
          </a:p>
          <a:p>
            <a:r>
              <a:rPr lang="he-IL" sz="2400" dirty="0">
                <a:solidFill>
                  <a:srgbClr val="FF0000"/>
                </a:solidFill>
              </a:rPr>
              <a:t>לפרה חולבת ביום.</a:t>
            </a:r>
          </a:p>
        </p:txBody>
      </p:sp>
      <p:pic>
        <p:nvPicPr>
          <p:cNvPr id="5" name="Picture 2" descr="http://moran.ishuv.co.il/10564/files/HsX.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92111" y="4098667"/>
            <a:ext cx="3161348" cy="236783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003583" y="234873"/>
            <a:ext cx="1659429" cy="523220"/>
          </a:xfrm>
          <a:prstGeom prst="rect">
            <a:avLst/>
          </a:prstGeom>
          <a:noFill/>
        </p:spPr>
        <p:txBody>
          <a:bodyPr wrap="none" rtlCol="1">
            <a:spAutoFit/>
          </a:bodyPr>
          <a:lstStyle/>
          <a:p>
            <a:r>
              <a:rPr lang="he-IL" sz="2800" u="sng" dirty="0">
                <a:latin typeface="Tahoma" panose="020B0604030504040204" pitchFamily="34" charset="0"/>
                <a:ea typeface="Tahoma" panose="020B0604030504040204" pitchFamily="34" charset="0"/>
                <a:cs typeface="Tahoma" panose="020B0604030504040204" pitchFamily="34" charset="0"/>
              </a:rPr>
              <a:t>תשטיפים</a:t>
            </a:r>
          </a:p>
        </p:txBody>
      </p:sp>
      <p:sp>
        <p:nvSpPr>
          <p:cNvPr id="7" name="TextBox 6"/>
          <p:cNvSpPr txBox="1"/>
          <p:nvPr/>
        </p:nvSpPr>
        <p:spPr>
          <a:xfrm>
            <a:off x="0" y="634869"/>
            <a:ext cx="4164923" cy="1200329"/>
          </a:xfrm>
          <a:prstGeom prst="rect">
            <a:avLst/>
          </a:prstGeom>
          <a:noFill/>
        </p:spPr>
        <p:txBody>
          <a:bodyPr wrap="none" rtlCol="1">
            <a:spAutoFit/>
          </a:bodyPr>
          <a:lstStyle/>
          <a:p>
            <a:r>
              <a:rPr lang="he-IL" sz="2400" dirty="0"/>
              <a:t>נוזלים שנבעו מהזבל באופן טבעי </a:t>
            </a:r>
          </a:p>
          <a:p>
            <a:r>
              <a:rPr lang="he-IL" sz="2400" dirty="0"/>
              <a:t>או שנוצרו ממי הגשמים שהזדהמו </a:t>
            </a:r>
          </a:p>
          <a:p>
            <a:r>
              <a:rPr lang="he-IL" sz="2400" dirty="0"/>
              <a:t>            במגע עם הזבל.</a:t>
            </a:r>
          </a:p>
        </p:txBody>
      </p:sp>
      <p:pic>
        <p:nvPicPr>
          <p:cNvPr id="8" name="Picture 4" descr="רפת בעמק חפר, ספטמבר 200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3698" y="1973584"/>
            <a:ext cx="3085536" cy="231574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רפת במושב רמת צבי, ספטמבר 200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308" y="1936687"/>
            <a:ext cx="2921922" cy="218994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ª××¦××ª ×ª××× × ×¢×××¨ ×¨×¤×ª ××××× ××¡××××"/>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092" y="4323139"/>
            <a:ext cx="3379814" cy="2534861"/>
          </a:xfrm>
          <a:prstGeom prst="rect">
            <a:avLst/>
          </a:prstGeom>
          <a:noFill/>
          <a:extLst>
            <a:ext uri="{909E8E84-426E-40DD-AFC4-6F175D3DCCD1}">
              <a14:hiddenFill xmlns:a14="http://schemas.microsoft.com/office/drawing/2010/main">
                <a:solidFill>
                  <a:srgbClr val="FFFFFF"/>
                </a:solidFill>
              </a14:hiddenFill>
            </a:ext>
          </a:extLst>
        </p:spPr>
      </p:pic>
      <p:sp>
        <p:nvSpPr>
          <p:cNvPr id="11" name="לחצן פעולה: קדימה או הבא 10">
            <a:hlinkClick r:id="" action="ppaction://hlinkshowjump?jump=nextslide" highlightClick="1"/>
          </p:cNvPr>
          <p:cNvSpPr/>
          <p:nvPr/>
        </p:nvSpPr>
        <p:spPr>
          <a:xfrm>
            <a:off x="7539955" y="6105457"/>
            <a:ext cx="682956" cy="537023"/>
          </a:xfrm>
          <a:prstGeom prst="actionButtonForwardNex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3"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46681" y="4216131"/>
            <a:ext cx="3061769" cy="2041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6"/>
          <p:cNvSpPr txBox="1">
            <a:spLocks noChangeArrowheads="1"/>
          </p:cNvSpPr>
          <p:nvPr/>
        </p:nvSpPr>
        <p:spPr bwMode="auto">
          <a:xfrm>
            <a:off x="4717289" y="4243953"/>
            <a:ext cx="793750" cy="11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b="1">
                <a:solidFill>
                  <a:schemeClr val="tx1"/>
                </a:solidFill>
                <a:latin typeface="Times New Roman" pitchFamily="18" charset="0"/>
                <a:cs typeface="Times New Roman" pitchFamily="18" charset="0"/>
              </a:defRPr>
            </a:lvl1pPr>
            <a:lvl2pPr marL="742950" indent="-285750" eaLnBrk="0" hangingPunct="0">
              <a:defRPr sz="2400" b="1">
                <a:solidFill>
                  <a:schemeClr val="tx1"/>
                </a:solidFill>
                <a:latin typeface="Times New Roman" pitchFamily="18" charset="0"/>
                <a:cs typeface="Times New Roman" pitchFamily="18" charset="0"/>
              </a:defRPr>
            </a:lvl2pPr>
            <a:lvl3pPr marL="1143000" indent="-228600" eaLnBrk="0" hangingPunct="0">
              <a:defRPr sz="2400" b="1">
                <a:solidFill>
                  <a:schemeClr val="tx1"/>
                </a:solidFill>
                <a:latin typeface="Times New Roman" pitchFamily="18" charset="0"/>
                <a:cs typeface="Times New Roman" pitchFamily="18" charset="0"/>
              </a:defRPr>
            </a:lvl3pPr>
            <a:lvl4pPr marL="1600200" indent="-228600" eaLnBrk="0" hangingPunct="0">
              <a:defRPr sz="2400" b="1">
                <a:solidFill>
                  <a:schemeClr val="tx1"/>
                </a:solidFill>
                <a:latin typeface="Times New Roman" pitchFamily="18" charset="0"/>
                <a:cs typeface="Times New Roman" pitchFamily="18" charset="0"/>
              </a:defRPr>
            </a:lvl4pPr>
            <a:lvl5pPr marL="2057400" indent="-228600" eaLnBrk="0" hangingPunct="0">
              <a:defRPr sz="2400" b="1">
                <a:solidFill>
                  <a:schemeClr val="tx1"/>
                </a:solidFill>
                <a:latin typeface="Times New Roman" pitchFamily="18" charset="0"/>
                <a:cs typeface="Times New Roman" pitchFamily="18" charset="0"/>
              </a:defRPr>
            </a:lvl5pPr>
            <a:lvl6pPr marL="2514600" indent="-228600" rtl="0" eaLnBrk="0" fontAlgn="base" hangingPunct="0">
              <a:spcBef>
                <a:spcPct val="0"/>
              </a:spcBef>
              <a:spcAft>
                <a:spcPct val="0"/>
              </a:spcAft>
              <a:defRPr sz="2400" b="1">
                <a:solidFill>
                  <a:schemeClr val="tx1"/>
                </a:solidFill>
                <a:latin typeface="Times New Roman" pitchFamily="18" charset="0"/>
                <a:cs typeface="Times New Roman" pitchFamily="18" charset="0"/>
              </a:defRPr>
            </a:lvl6pPr>
            <a:lvl7pPr marL="2971800" indent="-228600" rtl="0" eaLnBrk="0" fontAlgn="base" hangingPunct="0">
              <a:spcBef>
                <a:spcPct val="0"/>
              </a:spcBef>
              <a:spcAft>
                <a:spcPct val="0"/>
              </a:spcAft>
              <a:defRPr sz="2400" b="1">
                <a:solidFill>
                  <a:schemeClr val="tx1"/>
                </a:solidFill>
                <a:latin typeface="Times New Roman" pitchFamily="18" charset="0"/>
                <a:cs typeface="Times New Roman" pitchFamily="18" charset="0"/>
              </a:defRPr>
            </a:lvl7pPr>
            <a:lvl8pPr marL="3429000" indent="-228600" rtl="0" eaLnBrk="0" fontAlgn="base" hangingPunct="0">
              <a:spcBef>
                <a:spcPct val="0"/>
              </a:spcBef>
              <a:spcAft>
                <a:spcPct val="0"/>
              </a:spcAft>
              <a:defRPr sz="2400" b="1">
                <a:solidFill>
                  <a:schemeClr val="tx1"/>
                </a:solidFill>
                <a:latin typeface="Times New Roman" pitchFamily="18" charset="0"/>
                <a:cs typeface="Times New Roman" pitchFamily="18" charset="0"/>
              </a:defRPr>
            </a:lvl8pPr>
            <a:lvl9pPr marL="3886200" indent="-228600" rtl="0" eaLnBrk="0" fontAlgn="base" hangingPunct="0">
              <a:spcBef>
                <a:spcPct val="0"/>
              </a:spcBef>
              <a:spcAft>
                <a:spcPct val="0"/>
              </a:spcAft>
              <a:defRPr sz="2400" b="1">
                <a:solidFill>
                  <a:schemeClr val="tx1"/>
                </a:solidFill>
                <a:latin typeface="Times New Roman" pitchFamily="18" charset="0"/>
                <a:cs typeface="Times New Roman" pitchFamily="18" charset="0"/>
              </a:defRPr>
            </a:lvl9pPr>
          </a:lstStyle>
          <a:p>
            <a:r>
              <a:rPr lang="en-US" sz="7200" dirty="0">
                <a:solidFill>
                  <a:srgbClr val="FF0000"/>
                </a:solidFill>
                <a:latin typeface="Arial" pitchFamily="34" charset="0"/>
                <a:cs typeface="Arial" pitchFamily="34" charset="0"/>
              </a:rPr>
              <a:t>X</a:t>
            </a:r>
          </a:p>
        </p:txBody>
      </p:sp>
      <p:pic>
        <p:nvPicPr>
          <p:cNvPr id="15" name="Picture 6" descr="×ª××¦××ª ×ª××× × ×¢×××¨ ×©×¤××× ××¢× ×£ ×¨×¤×ª××ª ××××"/>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81747" y="3836823"/>
            <a:ext cx="2162175" cy="21145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284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http://anonymous.org.il/img3957.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3078" y="751420"/>
            <a:ext cx="4286250" cy="253365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 name="Picture 2" descr="http://abic.bsmart.co.il/heb/media/uploads/Taktic.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4951" y="3528630"/>
            <a:ext cx="2562225" cy="34194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 name="Picture 2" descr="http://images.globes.co.il/Images/NewGlobes/big_image/2012/89684968%5b575%5d.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0496" y="525816"/>
            <a:ext cx="5476875" cy="212773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Picture 4" descr="http://t1.gstatic.com/images?q=tbn:ANd9GcSirDKJItDAn3pAiX-WuSNKYKuVTsfQICMuEv7XSytl2NGKPZeO">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95491" y="2629404"/>
            <a:ext cx="3659460" cy="274459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6" name="Picture 2" descr="http://www.ynet.co.il/PicServer2/20122005/746783/Ein_Hashlosha_8_wa.jpg">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4164334"/>
            <a:ext cx="4485777" cy="269366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 name="מלבן 6"/>
          <p:cNvSpPr/>
          <p:nvPr/>
        </p:nvSpPr>
        <p:spPr>
          <a:xfrm>
            <a:off x="5261487" y="-76914"/>
            <a:ext cx="6487674" cy="646331"/>
          </a:xfrm>
          <a:prstGeom prst="rect">
            <a:avLst/>
          </a:prstGeom>
        </p:spPr>
        <p:txBody>
          <a:bodyPr wrap="none">
            <a:spAutoFit/>
          </a:bodyPr>
          <a:lstStyle/>
          <a:p>
            <a:r>
              <a:rPr lang="he-IL" sz="3600" dirty="0">
                <a:latin typeface="Tahoma" panose="020B0604030504040204" pitchFamily="34" charset="0"/>
                <a:ea typeface="Tahoma" panose="020B0604030504040204" pitchFamily="34" charset="0"/>
                <a:cs typeface="Tahoma" panose="020B0604030504040204" pitchFamily="34" charset="0"/>
              </a:rPr>
              <a:t>זיהום מי תהום- </a:t>
            </a:r>
            <a:r>
              <a:rPr lang="he-IL" sz="3600" dirty="0">
                <a:solidFill>
                  <a:srgbClr val="FF0000"/>
                </a:solidFill>
                <a:latin typeface="Tahoma" panose="020B0604030504040204" pitchFamily="34" charset="0"/>
                <a:ea typeface="Tahoma" panose="020B0604030504040204" pitchFamily="34" charset="0"/>
                <a:cs typeface="Tahoma" panose="020B0604030504040204" pitchFamily="34" charset="0"/>
              </a:rPr>
              <a:t>הבעיה (המשך)</a:t>
            </a:r>
          </a:p>
        </p:txBody>
      </p:sp>
      <p:sp>
        <p:nvSpPr>
          <p:cNvPr id="8" name="מלבן 7"/>
          <p:cNvSpPr/>
          <p:nvPr/>
        </p:nvSpPr>
        <p:spPr>
          <a:xfrm>
            <a:off x="714232" y="3540037"/>
            <a:ext cx="2084225" cy="461665"/>
          </a:xfrm>
          <a:prstGeom prst="rect">
            <a:avLst/>
          </a:prstGeom>
        </p:spPr>
        <p:txBody>
          <a:bodyPr wrap="none">
            <a:spAutoFit/>
          </a:bodyPr>
          <a:lstStyle/>
          <a:p>
            <a:r>
              <a:rPr lang="he-IL" sz="2400" u="sng">
                <a:latin typeface="Tahoma" panose="020B0604030504040204" pitchFamily="34" charset="0"/>
                <a:ea typeface="Tahoma" panose="020B0604030504040204" pitchFamily="34" charset="0"/>
                <a:cs typeface="Tahoma" panose="020B0604030504040204" pitchFamily="34" charset="0"/>
              </a:rPr>
              <a:t>פגרים ופסדים</a:t>
            </a:r>
            <a:endParaRPr lang="he-IL" sz="2400" u="sng" dirty="0">
              <a:latin typeface="Tahoma" panose="020B0604030504040204" pitchFamily="34" charset="0"/>
              <a:ea typeface="Tahoma" panose="020B0604030504040204" pitchFamily="34" charset="0"/>
              <a:cs typeface="Tahoma" panose="020B0604030504040204" pitchFamily="34" charset="0"/>
            </a:endParaRPr>
          </a:p>
        </p:txBody>
      </p:sp>
      <p:sp>
        <p:nvSpPr>
          <p:cNvPr id="9" name="מלבן 8"/>
          <p:cNvSpPr/>
          <p:nvPr/>
        </p:nvSpPr>
        <p:spPr>
          <a:xfrm>
            <a:off x="9392837" y="3528630"/>
            <a:ext cx="2799163" cy="1569660"/>
          </a:xfrm>
          <a:prstGeom prst="rect">
            <a:avLst/>
          </a:prstGeom>
        </p:spPr>
        <p:txBody>
          <a:bodyPr wrap="none">
            <a:spAutoFit/>
          </a:bodyPr>
          <a:lstStyle/>
          <a:p>
            <a:r>
              <a:rPr lang="he-IL" sz="2400" u="sng" dirty="0">
                <a:latin typeface="Tahoma" panose="020B0604030504040204" pitchFamily="34" charset="0"/>
                <a:ea typeface="Tahoma" panose="020B0604030504040204" pitchFamily="34" charset="0"/>
                <a:cs typeface="Tahoma" panose="020B0604030504040204" pitchFamily="34" charset="0"/>
              </a:rPr>
              <a:t>שימוש בכימיקליים</a:t>
            </a:r>
          </a:p>
          <a:p>
            <a:pPr marL="342900" indent="-342900">
              <a:buFont typeface="Arial" panose="020B0604020202020204" pitchFamily="34" charset="0"/>
              <a:buChar char="•"/>
            </a:pPr>
            <a:r>
              <a:rPr lang="he-IL" sz="2400" dirty="0">
                <a:latin typeface="Tahoma" panose="020B0604030504040204" pitchFamily="34" charset="0"/>
                <a:ea typeface="Tahoma" panose="020B0604030504040204" pitchFamily="34" charset="0"/>
                <a:cs typeface="Tahoma" panose="020B0604030504040204" pitchFamily="34" charset="0"/>
              </a:rPr>
              <a:t>ניקוי מכון חליבה</a:t>
            </a:r>
          </a:p>
          <a:p>
            <a:pPr marL="342900" indent="-342900">
              <a:buFont typeface="Arial" panose="020B0604020202020204" pitchFamily="34" charset="0"/>
              <a:buChar char="•"/>
            </a:pPr>
            <a:r>
              <a:rPr lang="he-IL" sz="2400" dirty="0">
                <a:latin typeface="Tahoma" panose="020B0604030504040204" pitchFamily="34" charset="0"/>
                <a:ea typeface="Tahoma" panose="020B0604030504040204" pitchFamily="34" charset="0"/>
                <a:cs typeface="Tahoma" panose="020B0604030504040204" pitchFamily="34" charset="0"/>
              </a:rPr>
              <a:t>ניקוי כלי עבודה </a:t>
            </a:r>
          </a:p>
          <a:p>
            <a:pPr marL="342900" indent="-342900">
              <a:buFont typeface="Arial" panose="020B0604020202020204" pitchFamily="34" charset="0"/>
              <a:buChar char="•"/>
            </a:pPr>
            <a:r>
              <a:rPr lang="he-IL" sz="2400" dirty="0">
                <a:latin typeface="Tahoma" panose="020B0604030504040204" pitchFamily="34" charset="0"/>
                <a:ea typeface="Tahoma" panose="020B0604030504040204" pitchFamily="34" charset="0"/>
                <a:cs typeface="Tahoma" panose="020B0604030504040204" pitchFamily="34" charset="0"/>
              </a:rPr>
              <a:t>חיטוי בע"ח </a:t>
            </a:r>
          </a:p>
        </p:txBody>
      </p:sp>
      <p:sp>
        <p:nvSpPr>
          <p:cNvPr id="11" name="TextBox 10"/>
          <p:cNvSpPr txBox="1"/>
          <p:nvPr/>
        </p:nvSpPr>
        <p:spPr>
          <a:xfrm>
            <a:off x="1034993" y="75168"/>
            <a:ext cx="2709396" cy="461665"/>
          </a:xfrm>
          <a:prstGeom prst="rect">
            <a:avLst/>
          </a:prstGeom>
          <a:noFill/>
        </p:spPr>
        <p:txBody>
          <a:bodyPr wrap="none" rtlCol="1">
            <a:spAutoFit/>
          </a:bodyPr>
          <a:lstStyle/>
          <a:p>
            <a:r>
              <a:rPr lang="he-IL" sz="2400" u="sng" dirty="0">
                <a:latin typeface="Tahoma" panose="020B0604030504040204" pitchFamily="34" charset="0"/>
                <a:ea typeface="Tahoma" panose="020B0604030504040204" pitchFamily="34" charset="0"/>
                <a:cs typeface="Tahoma" panose="020B0604030504040204" pitchFamily="34" charset="0"/>
              </a:rPr>
              <a:t>תרופות וזרזי גדילה</a:t>
            </a:r>
          </a:p>
        </p:txBody>
      </p:sp>
      <p:sp>
        <p:nvSpPr>
          <p:cNvPr id="12" name="לחצן פעולה: בית 11">
            <a:hlinkClick r:id="rId12" action="ppaction://hlinksldjump" highlightClick="1"/>
          </p:cNvPr>
          <p:cNvSpPr/>
          <p:nvPr/>
        </p:nvSpPr>
        <p:spPr>
          <a:xfrm>
            <a:off x="5058368" y="5714065"/>
            <a:ext cx="842682" cy="75422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3" name="לחצן פעולה: קדימה או הבא 12">
            <a:hlinkClick r:id="" action="ppaction://hlinkshowjump?jump=nextslide" highlightClick="1"/>
          </p:cNvPr>
          <p:cNvSpPr/>
          <p:nvPr/>
        </p:nvSpPr>
        <p:spPr>
          <a:xfrm>
            <a:off x="10792418" y="5373999"/>
            <a:ext cx="942618" cy="717177"/>
          </a:xfrm>
          <a:prstGeom prst="actionButtonForwardNex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12192764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4056" y="94222"/>
            <a:ext cx="8025092" cy="1015663"/>
          </a:xfrm>
          <a:prstGeom prst="rect">
            <a:avLst/>
          </a:prstGeom>
          <a:noFill/>
        </p:spPr>
        <p:txBody>
          <a:bodyPr wrap="square" rtlCol="1">
            <a:spAutoFit/>
          </a:bodyPr>
          <a:lstStyle/>
          <a:p>
            <a:r>
              <a:rPr lang="he-IL" sz="3600" dirty="0">
                <a:latin typeface="Tahoma" panose="020B0604030504040204" pitchFamily="34" charset="0"/>
                <a:ea typeface="Tahoma" panose="020B0604030504040204" pitchFamily="34" charset="0"/>
                <a:cs typeface="Tahoma" panose="020B0604030504040204" pitchFamily="34" charset="0"/>
              </a:rPr>
              <a:t>זיהום מי תהום-</a:t>
            </a:r>
            <a:r>
              <a:rPr lang="he-IL" sz="3600" dirty="0">
                <a:solidFill>
                  <a:srgbClr val="00B050"/>
                </a:solidFill>
                <a:latin typeface="Tahoma" panose="020B0604030504040204" pitchFamily="34" charset="0"/>
                <a:ea typeface="Tahoma" panose="020B0604030504040204" pitchFamily="34" charset="0"/>
                <a:cs typeface="Tahoma" panose="020B0604030504040204" pitchFamily="34" charset="0"/>
              </a:rPr>
              <a:t>הפתרון</a:t>
            </a:r>
          </a:p>
          <a:p>
            <a:r>
              <a:rPr lang="he-IL" sz="2400" dirty="0">
                <a:solidFill>
                  <a:srgbClr val="00B050"/>
                </a:solidFill>
                <a:latin typeface="Tahoma" panose="020B0604030504040204" pitchFamily="34" charset="0"/>
                <a:ea typeface="Tahoma" panose="020B0604030504040204" pitchFamily="34" charset="0"/>
                <a:cs typeface="Tahoma" panose="020B0604030504040204" pitchFamily="34" charset="0"/>
              </a:rPr>
              <a:t>אצירת הנוזלים במשטח מבטון. מניעת חלחול למי תהום</a:t>
            </a:r>
          </a:p>
        </p:txBody>
      </p:sp>
      <p:pic>
        <p:nvPicPr>
          <p:cNvPr id="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4697" y="4430"/>
            <a:ext cx="4457304" cy="2971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1036" y="3296998"/>
            <a:ext cx="4580964" cy="3051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340718"/>
            <a:ext cx="4534155" cy="302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45224" y="4261588"/>
            <a:ext cx="3886200" cy="259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מלבן 6"/>
          <p:cNvSpPr/>
          <p:nvPr/>
        </p:nvSpPr>
        <p:spPr>
          <a:xfrm>
            <a:off x="10482077" y="6422775"/>
            <a:ext cx="1875835" cy="535531"/>
          </a:xfrm>
          <a:prstGeom prst="rect">
            <a:avLst/>
          </a:prstGeom>
        </p:spPr>
        <p:txBody>
          <a:bodyPr wrap="none">
            <a:spAutoFit/>
          </a:bodyPr>
          <a:lstStyle/>
          <a:p>
            <a:pPr algn="ctr" eaLnBrk="0" hangingPunct="0">
              <a:lnSpc>
                <a:spcPct val="120000"/>
              </a:lnSpc>
            </a:pPr>
            <a:r>
              <a:rPr lang="he-IL" sz="2400" b="1" dirty="0">
                <a:solidFill>
                  <a:srgbClr val="006600"/>
                </a:solidFill>
              </a:rPr>
              <a:t>מעקה </a:t>
            </a:r>
            <a:r>
              <a:rPr lang="he-IL" sz="2400" b="1" dirty="0" err="1">
                <a:solidFill>
                  <a:srgbClr val="006600"/>
                </a:solidFill>
              </a:rPr>
              <a:t>מאצרה</a:t>
            </a:r>
            <a:endParaRPr lang="en-US" sz="2400" b="1" dirty="0">
              <a:solidFill>
                <a:srgbClr val="006600"/>
              </a:solidFill>
            </a:endParaRPr>
          </a:p>
        </p:txBody>
      </p:sp>
      <p:cxnSp>
        <p:nvCxnSpPr>
          <p:cNvPr id="9" name="מחבר חץ ישר 8"/>
          <p:cNvCxnSpPr/>
          <p:nvPr/>
        </p:nvCxnSpPr>
        <p:spPr>
          <a:xfrm flipV="1">
            <a:off x="10376648" y="6185647"/>
            <a:ext cx="129987" cy="484094"/>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159532" y="1596599"/>
            <a:ext cx="843501" cy="461665"/>
          </a:xfrm>
          <a:prstGeom prst="rect">
            <a:avLst/>
          </a:prstGeom>
          <a:noFill/>
        </p:spPr>
        <p:txBody>
          <a:bodyPr wrap="none" rtlCol="1">
            <a:spAutoFit/>
          </a:bodyPr>
          <a:lstStyle/>
          <a:p>
            <a:r>
              <a:rPr lang="he-IL" sz="2400" b="1" dirty="0">
                <a:solidFill>
                  <a:srgbClr val="00B050"/>
                </a:solidFill>
              </a:rPr>
              <a:t>מרזב</a:t>
            </a:r>
          </a:p>
        </p:txBody>
      </p:sp>
      <p:cxnSp>
        <p:nvCxnSpPr>
          <p:cNvPr id="11" name="מחבר חץ ישר 10"/>
          <p:cNvCxnSpPr>
            <a:stCxn id="10" idx="2"/>
          </p:cNvCxnSpPr>
          <p:nvPr/>
        </p:nvCxnSpPr>
        <p:spPr>
          <a:xfrm>
            <a:off x="6581283" y="2058264"/>
            <a:ext cx="2383423" cy="0"/>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84969" y="5098498"/>
            <a:ext cx="1880643" cy="461665"/>
          </a:xfrm>
          <a:prstGeom prst="rect">
            <a:avLst/>
          </a:prstGeom>
          <a:noFill/>
        </p:spPr>
        <p:txBody>
          <a:bodyPr wrap="none" rtlCol="1">
            <a:spAutoFit/>
          </a:bodyPr>
          <a:lstStyle/>
          <a:p>
            <a:r>
              <a:rPr lang="he-IL" sz="2400" b="1" dirty="0" err="1">
                <a:solidFill>
                  <a:srgbClr val="00B050"/>
                </a:solidFill>
              </a:rPr>
              <a:t>מאצרה</a:t>
            </a:r>
            <a:r>
              <a:rPr lang="he-IL" sz="2400" b="1" dirty="0">
                <a:solidFill>
                  <a:srgbClr val="00B050"/>
                </a:solidFill>
              </a:rPr>
              <a:t> מבטון</a:t>
            </a:r>
          </a:p>
        </p:txBody>
      </p:sp>
      <p:sp>
        <p:nvSpPr>
          <p:cNvPr id="15" name="לחצן פעולה: קדימה או הבא 14">
            <a:hlinkClick r:id="" action="ppaction://hlinkshowjump?jump=nextslide" highlightClick="1"/>
          </p:cNvPr>
          <p:cNvSpPr/>
          <p:nvPr/>
        </p:nvSpPr>
        <p:spPr>
          <a:xfrm>
            <a:off x="1393947" y="5894409"/>
            <a:ext cx="717176" cy="484094"/>
          </a:xfrm>
          <a:prstGeom prst="actionButtonForwardNex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8157368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440" y="5018844"/>
            <a:ext cx="2758735" cy="1839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456329" y="363018"/>
            <a:ext cx="7602071" cy="1015663"/>
          </a:xfrm>
          <a:prstGeom prst="rect">
            <a:avLst/>
          </a:prstGeom>
          <a:noFill/>
        </p:spPr>
        <p:txBody>
          <a:bodyPr wrap="square" rtlCol="1">
            <a:spAutoFit/>
          </a:bodyPr>
          <a:lstStyle/>
          <a:p>
            <a:r>
              <a:rPr lang="he-IL" sz="3600" dirty="0">
                <a:latin typeface="Tahoma" panose="020B0604030504040204" pitchFamily="34" charset="0"/>
                <a:ea typeface="Tahoma" panose="020B0604030504040204" pitchFamily="34" charset="0"/>
                <a:cs typeface="Tahoma" panose="020B0604030504040204" pitchFamily="34" charset="0"/>
              </a:rPr>
              <a:t>זיהום מי תהום-</a:t>
            </a:r>
            <a:r>
              <a:rPr lang="he-IL" sz="3600" dirty="0">
                <a:solidFill>
                  <a:srgbClr val="00B050"/>
                </a:solidFill>
                <a:latin typeface="Tahoma" panose="020B0604030504040204" pitchFamily="34" charset="0"/>
                <a:ea typeface="Tahoma" panose="020B0604030504040204" pitchFamily="34" charset="0"/>
                <a:cs typeface="Tahoma" panose="020B0604030504040204" pitchFamily="34" charset="0"/>
              </a:rPr>
              <a:t>הפתרון (המשך)</a:t>
            </a:r>
          </a:p>
          <a:p>
            <a:r>
              <a:rPr lang="he-IL" sz="2400" dirty="0">
                <a:solidFill>
                  <a:srgbClr val="00B050"/>
                </a:solidFill>
                <a:latin typeface="Tahoma" panose="020B0604030504040204" pitchFamily="34" charset="0"/>
                <a:ea typeface="Tahoma" panose="020B0604030504040204" pitchFamily="34" charset="0"/>
                <a:cs typeface="Tahoma" panose="020B0604030504040204" pitchFamily="34" charset="0"/>
              </a:rPr>
              <a:t>הובלת הזבל הרטוב אל </a:t>
            </a:r>
            <a:r>
              <a:rPr lang="he-IL" sz="2400" b="1" dirty="0">
                <a:solidFill>
                  <a:srgbClr val="00B050"/>
                </a:solidFill>
                <a:latin typeface="Tahoma" panose="020B0604030504040204" pitchFamily="34" charset="0"/>
                <a:ea typeface="Tahoma" panose="020B0604030504040204" pitchFamily="34" charset="0"/>
                <a:cs typeface="Tahoma" panose="020B0604030504040204" pitchFamily="34" charset="0"/>
              </a:rPr>
              <a:t>מ</a:t>
            </a:r>
            <a:r>
              <a:rPr lang="he-IL" sz="2400" dirty="0">
                <a:solidFill>
                  <a:srgbClr val="00B050"/>
                </a:solidFill>
                <a:latin typeface="Tahoma" panose="020B0604030504040204" pitchFamily="34" charset="0"/>
                <a:ea typeface="Tahoma" panose="020B0604030504040204" pitchFamily="34" charset="0"/>
                <a:cs typeface="Tahoma" panose="020B0604030504040204" pitchFamily="34" charset="0"/>
              </a:rPr>
              <a:t>כוני </a:t>
            </a:r>
            <a:r>
              <a:rPr lang="he-IL" sz="2400" b="1" dirty="0">
                <a:solidFill>
                  <a:srgbClr val="00B050"/>
                </a:solidFill>
                <a:latin typeface="Tahoma" panose="020B0604030504040204" pitchFamily="34" charset="0"/>
                <a:ea typeface="Tahoma" panose="020B0604030504040204" pitchFamily="34" charset="0"/>
                <a:cs typeface="Tahoma" panose="020B0604030504040204" pitchFamily="34" charset="0"/>
              </a:rPr>
              <a:t>ט</a:t>
            </a:r>
            <a:r>
              <a:rPr lang="he-IL" sz="2400" dirty="0">
                <a:solidFill>
                  <a:srgbClr val="00B050"/>
                </a:solidFill>
                <a:latin typeface="Tahoma" panose="020B0604030504040204" pitchFamily="34" charset="0"/>
                <a:ea typeface="Tahoma" panose="020B0604030504040204" pitchFamily="34" charset="0"/>
                <a:cs typeface="Tahoma" panose="020B0604030504040204" pitchFamily="34" charset="0"/>
              </a:rPr>
              <a:t>יהור </a:t>
            </a:r>
            <a:r>
              <a:rPr lang="he-IL" sz="2400" b="1" dirty="0">
                <a:solidFill>
                  <a:srgbClr val="00B050"/>
                </a:solidFill>
                <a:latin typeface="Tahoma" panose="020B0604030504040204" pitchFamily="34" charset="0"/>
                <a:ea typeface="Tahoma" panose="020B0604030504040204" pitchFamily="34" charset="0"/>
                <a:cs typeface="Tahoma" panose="020B0604030504040204" pitchFamily="34" charset="0"/>
              </a:rPr>
              <a:t>ש</a:t>
            </a:r>
            <a:r>
              <a:rPr lang="he-IL" sz="2400" dirty="0">
                <a:solidFill>
                  <a:srgbClr val="00B050"/>
                </a:solidFill>
                <a:latin typeface="Tahoma" panose="020B0604030504040204" pitchFamily="34" charset="0"/>
                <a:ea typeface="Tahoma" panose="020B0604030504040204" pitchFamily="34" charset="0"/>
                <a:cs typeface="Tahoma" panose="020B0604030504040204" pitchFamily="34" charset="0"/>
              </a:rPr>
              <a:t>פכים (</a:t>
            </a:r>
            <a:r>
              <a:rPr lang="he-IL" sz="2400" dirty="0" err="1">
                <a:solidFill>
                  <a:srgbClr val="00B050"/>
                </a:solidFill>
                <a:latin typeface="Tahoma" panose="020B0604030504040204" pitchFamily="34" charset="0"/>
                <a:ea typeface="Tahoma" panose="020B0604030504040204" pitchFamily="34" charset="0"/>
                <a:cs typeface="Tahoma" panose="020B0604030504040204" pitchFamily="34" charset="0"/>
              </a:rPr>
              <a:t>מט"ש</a:t>
            </a:r>
            <a:r>
              <a:rPr lang="he-IL" sz="2400" dirty="0">
                <a:solidFill>
                  <a:srgbClr val="00B050"/>
                </a:solidFill>
                <a:latin typeface="Tahoma" panose="020B0604030504040204" pitchFamily="34" charset="0"/>
                <a:ea typeface="Tahoma" panose="020B0604030504040204" pitchFamily="34" charset="0"/>
                <a:cs typeface="Tahoma" panose="020B0604030504040204" pitchFamily="34" charset="0"/>
              </a:rPr>
              <a:t>)</a:t>
            </a:r>
          </a:p>
        </p:txBody>
      </p:sp>
      <p:pic>
        <p:nvPicPr>
          <p:cNvPr id="3" name="Picture 4" descr="×ª××¦××ª ×ª××× × ×¢×××¨ ×©×¤××× ×¨×¤×ª××ª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0333" y="1629989"/>
            <a:ext cx="5715000" cy="321945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ª××¦××ª ×ª××× × ×¢×××¨ ×©×¤××× ×¨×¤×ª××ª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2016" y="1391101"/>
            <a:ext cx="5238317" cy="393662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480454" y="4967748"/>
            <a:ext cx="4711546" cy="1200329"/>
          </a:xfrm>
          <a:prstGeom prst="rect">
            <a:avLst/>
          </a:prstGeom>
          <a:noFill/>
        </p:spPr>
        <p:txBody>
          <a:bodyPr wrap="none" rtlCol="1">
            <a:spAutoFit/>
          </a:bodyPr>
          <a:lstStyle/>
          <a:p>
            <a:r>
              <a:rPr lang="he-IL" sz="2400" b="1" dirty="0">
                <a:solidFill>
                  <a:srgbClr val="00B050"/>
                </a:solidFill>
              </a:rPr>
              <a:t>הפרדה בין מוצקים לנוזלים.</a:t>
            </a:r>
          </a:p>
          <a:p>
            <a:r>
              <a:rPr lang="he-IL" sz="2400" b="1" dirty="0">
                <a:solidFill>
                  <a:srgbClr val="00B050"/>
                </a:solidFill>
              </a:rPr>
              <a:t>נוזלים- מי </a:t>
            </a:r>
            <a:r>
              <a:rPr lang="he-IL" sz="2400" b="1" dirty="0" err="1">
                <a:solidFill>
                  <a:srgbClr val="00B050"/>
                </a:solidFill>
              </a:rPr>
              <a:t>קולחין</a:t>
            </a:r>
            <a:r>
              <a:rPr lang="he-IL" sz="2400" b="1" dirty="0">
                <a:solidFill>
                  <a:srgbClr val="00B050"/>
                </a:solidFill>
              </a:rPr>
              <a:t> להשקיית גידולים.</a:t>
            </a:r>
          </a:p>
          <a:p>
            <a:r>
              <a:rPr lang="he-IL" sz="2400" b="1" dirty="0">
                <a:solidFill>
                  <a:srgbClr val="00B050"/>
                </a:solidFill>
              </a:rPr>
              <a:t>מוצקים- דישון קרקעות לגידול צמחים</a:t>
            </a:r>
          </a:p>
        </p:txBody>
      </p:sp>
      <p:pic>
        <p:nvPicPr>
          <p:cNvPr id="7170" name="Picture 2" descr="×ª××¦××ª ×ª××× × ×¢×××¨ ××¦×××¨××ª ×¢×¨××××ª ××× ×¤×¨××ª"/>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924175" cy="235267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962647" y="5752578"/>
            <a:ext cx="4195379" cy="830997"/>
          </a:xfrm>
          <a:prstGeom prst="rect">
            <a:avLst/>
          </a:prstGeom>
          <a:noFill/>
        </p:spPr>
        <p:txBody>
          <a:bodyPr wrap="none" rtlCol="1">
            <a:spAutoFit/>
          </a:bodyPr>
          <a:lstStyle/>
          <a:p>
            <a:r>
              <a:rPr lang="he-IL" sz="2400" b="1" dirty="0">
                <a:solidFill>
                  <a:srgbClr val="00B050"/>
                </a:solidFill>
              </a:rPr>
              <a:t>איסוף והובלת שפכים ותשטיפים </a:t>
            </a:r>
          </a:p>
          <a:p>
            <a:pPr algn="ctr"/>
            <a:r>
              <a:rPr lang="he-IL" sz="2400" b="1" dirty="0">
                <a:solidFill>
                  <a:srgbClr val="00B050"/>
                </a:solidFill>
              </a:rPr>
              <a:t>מהרפת אל מכוני הטיהור</a:t>
            </a:r>
          </a:p>
        </p:txBody>
      </p:sp>
      <p:sp>
        <p:nvSpPr>
          <p:cNvPr id="9" name="לחצן פעולה: קדימה או הבא 8">
            <a:hlinkClick r:id="" action="ppaction://hlinkshowjump?jump=nextslide" highlightClick="1"/>
          </p:cNvPr>
          <p:cNvSpPr/>
          <p:nvPr/>
        </p:nvSpPr>
        <p:spPr>
          <a:xfrm>
            <a:off x="7132926" y="6168076"/>
            <a:ext cx="695056" cy="457200"/>
          </a:xfrm>
          <a:prstGeom prst="actionButtonForwardNex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33583510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2386895" y="734216"/>
            <a:ext cx="5790368" cy="584775"/>
          </a:xfrm>
          <a:prstGeom prst="rect">
            <a:avLst/>
          </a:prstGeom>
        </p:spPr>
        <p:txBody>
          <a:bodyPr wrap="none">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זיהום מי תהום-</a:t>
            </a:r>
            <a:r>
              <a:rPr lang="he-IL" sz="3200" dirty="0">
                <a:solidFill>
                  <a:srgbClr val="00B050"/>
                </a:solidFill>
                <a:latin typeface="Tahoma" panose="020B0604030504040204" pitchFamily="34" charset="0"/>
                <a:ea typeface="Tahoma" panose="020B0604030504040204" pitchFamily="34" charset="0"/>
                <a:cs typeface="Tahoma" panose="020B0604030504040204" pitchFamily="34" charset="0"/>
              </a:rPr>
              <a:t>הפתרון (המשך)</a:t>
            </a:r>
          </a:p>
        </p:txBody>
      </p:sp>
      <p:sp>
        <p:nvSpPr>
          <p:cNvPr id="3" name="TextBox 2"/>
          <p:cNvSpPr txBox="1"/>
          <p:nvPr/>
        </p:nvSpPr>
        <p:spPr>
          <a:xfrm>
            <a:off x="281918" y="1918448"/>
            <a:ext cx="11264623" cy="2031325"/>
          </a:xfrm>
          <a:prstGeom prst="rect">
            <a:avLst/>
          </a:prstGeom>
          <a:noFill/>
        </p:spPr>
        <p:txBody>
          <a:bodyPr wrap="none" rtlCol="1">
            <a:spAutoFit/>
          </a:bodyPr>
          <a:lstStyle/>
          <a:p>
            <a:pPr marL="457200" indent="-457200">
              <a:lnSpc>
                <a:spcPct val="150000"/>
              </a:lnSpc>
              <a:buFont typeface="Courier New" panose="02070309020205020404" pitchFamily="49" charset="0"/>
              <a:buChar char="o"/>
            </a:pPr>
            <a:r>
              <a:rPr lang="he-IL" sz="2800" dirty="0">
                <a:latin typeface="Tahoma" panose="020B0604030504040204" pitchFamily="34" charset="0"/>
                <a:ea typeface="Tahoma" panose="020B0604030504040204" pitchFamily="34" charset="0"/>
                <a:cs typeface="Tahoma" panose="020B0604030504040204" pitchFamily="34" charset="0"/>
              </a:rPr>
              <a:t>שימוש מבוקר בתרופות.</a:t>
            </a:r>
          </a:p>
          <a:p>
            <a:pPr marL="457200" indent="-457200">
              <a:lnSpc>
                <a:spcPct val="150000"/>
              </a:lnSpc>
              <a:buFont typeface="Courier New" panose="02070309020205020404" pitchFamily="49" charset="0"/>
              <a:buChar char="o"/>
            </a:pPr>
            <a:r>
              <a:rPr lang="he-IL" sz="2800" dirty="0">
                <a:latin typeface="Tahoma" panose="020B0604030504040204" pitchFamily="34" charset="0"/>
                <a:ea typeface="Tahoma" panose="020B0604030504040204" pitchFamily="34" charset="0"/>
                <a:cs typeface="Tahoma" panose="020B0604030504040204" pitchFamily="34" charset="0"/>
              </a:rPr>
              <a:t>איסור על שימוש בזרזי גדילה</a:t>
            </a:r>
          </a:p>
          <a:p>
            <a:pPr marL="457200" indent="-457200">
              <a:lnSpc>
                <a:spcPct val="150000"/>
              </a:lnSpc>
              <a:buFont typeface="Courier New" panose="02070309020205020404" pitchFamily="49" charset="0"/>
              <a:buChar char="o"/>
            </a:pPr>
            <a:r>
              <a:rPr lang="he-IL" sz="2800" dirty="0">
                <a:latin typeface="Tahoma" panose="020B0604030504040204" pitchFamily="34" charset="0"/>
                <a:ea typeface="Tahoma" panose="020B0604030504040204" pitchFamily="34" charset="0"/>
                <a:cs typeface="Tahoma" panose="020B0604030504040204" pitchFamily="34" charset="0"/>
              </a:rPr>
              <a:t>ביעור פגרים ופסדים: מכוני עיבוד, משרפות ואתרי פסולת מאושרים.</a:t>
            </a:r>
          </a:p>
        </p:txBody>
      </p:sp>
      <p:sp>
        <p:nvSpPr>
          <p:cNvPr id="5" name="לחצן פעולה: קדימה או הבא 4">
            <a:hlinkClick r:id="" action="ppaction://hlinkshowjump?jump=nextslide" highlightClick="1"/>
          </p:cNvPr>
          <p:cNvSpPr/>
          <p:nvPr/>
        </p:nvSpPr>
        <p:spPr>
          <a:xfrm>
            <a:off x="6060364" y="5365845"/>
            <a:ext cx="609600" cy="558800"/>
          </a:xfrm>
          <a:prstGeom prst="actionButtonForwardNex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333119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ª××¦××ª ×ª××× × ×¢×××¨ ×©×¤××× ××¢× ×£ ×¨×¤×ª××ª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347" y="0"/>
            <a:ext cx="10887686" cy="5719482"/>
          </a:xfrm>
          <a:prstGeom prst="rect">
            <a:avLst/>
          </a:prstGeom>
          <a:noFill/>
          <a:extLst>
            <a:ext uri="{909E8E84-426E-40DD-AFC4-6F175D3DCCD1}">
              <a14:hiddenFill xmlns:a14="http://schemas.microsoft.com/office/drawing/2010/main">
                <a:solidFill>
                  <a:srgbClr val="FFFFFF"/>
                </a:solidFill>
              </a14:hiddenFill>
            </a:ext>
          </a:extLst>
        </p:spPr>
      </p:pic>
      <p:sp>
        <p:nvSpPr>
          <p:cNvPr id="3" name="לחצן פעולה: בית 2">
            <a:hlinkClick r:id="rId3" action="ppaction://hlinksldjump" highlightClick="1"/>
          </p:cNvPr>
          <p:cNvSpPr/>
          <p:nvPr/>
        </p:nvSpPr>
        <p:spPr>
          <a:xfrm>
            <a:off x="670347" y="5978987"/>
            <a:ext cx="663388" cy="43927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 name="TextBox 1"/>
          <p:cNvSpPr txBox="1"/>
          <p:nvPr/>
        </p:nvSpPr>
        <p:spPr>
          <a:xfrm>
            <a:off x="3710011" y="6002759"/>
            <a:ext cx="6437980" cy="830997"/>
          </a:xfrm>
          <a:prstGeom prst="rect">
            <a:avLst/>
          </a:prstGeom>
          <a:noFill/>
        </p:spPr>
        <p:txBody>
          <a:bodyPr wrap="none" rtlCol="1">
            <a:spAutoFit/>
          </a:bodyPr>
          <a:lstStyle/>
          <a:p>
            <a:pPr marL="285750" indent="-285750">
              <a:buFont typeface="Arial" panose="020B0604020202020204" pitchFamily="34" charset="0"/>
              <a:buChar char="•"/>
            </a:pPr>
            <a:r>
              <a:rPr lang="he-IL" sz="2400" dirty="0">
                <a:latin typeface="Tahoma" panose="020B0604030504040204" pitchFamily="34" charset="0"/>
                <a:ea typeface="Tahoma" panose="020B0604030504040204" pitchFamily="34" charset="0"/>
                <a:cs typeface="Tahoma" panose="020B0604030504040204" pitchFamily="34" charset="0"/>
              </a:rPr>
              <a:t>ירידה בהזרמת שפכים למי תהום.</a:t>
            </a:r>
          </a:p>
          <a:p>
            <a:pPr marL="285750" indent="-285750">
              <a:buFont typeface="Arial" panose="020B0604020202020204" pitchFamily="34" charset="0"/>
              <a:buChar char="•"/>
            </a:pPr>
            <a:r>
              <a:rPr lang="he-IL" sz="2400" dirty="0">
                <a:latin typeface="Tahoma" panose="020B0604030504040204" pitchFamily="34" charset="0"/>
                <a:ea typeface="Tahoma" panose="020B0604030504040204" pitchFamily="34" charset="0"/>
                <a:cs typeface="Tahoma" panose="020B0604030504040204" pitchFamily="34" charset="0"/>
              </a:rPr>
              <a:t>ירידה בכמות הנוזלים בהם משתמשים ברפת</a:t>
            </a:r>
          </a:p>
        </p:txBody>
      </p:sp>
      <p:sp>
        <p:nvSpPr>
          <p:cNvPr id="4" name="TextBox 3"/>
          <p:cNvSpPr txBox="1"/>
          <p:nvPr/>
        </p:nvSpPr>
        <p:spPr>
          <a:xfrm>
            <a:off x="7889492" y="5541094"/>
            <a:ext cx="2534668" cy="461665"/>
          </a:xfrm>
          <a:prstGeom prst="rect">
            <a:avLst/>
          </a:prstGeom>
          <a:noFill/>
        </p:spPr>
        <p:txBody>
          <a:bodyPr wrap="none" rtlCol="1">
            <a:spAutoFit/>
          </a:bodyPr>
          <a:lstStyle/>
          <a:p>
            <a:r>
              <a:rPr lang="he-IL" sz="2400" b="1" u="sng" dirty="0">
                <a:solidFill>
                  <a:schemeClr val="accent5">
                    <a:lumMod val="50000"/>
                  </a:schemeClr>
                </a:solidFill>
                <a:latin typeface="Tahoma" panose="020B0604030504040204" pitchFamily="34" charset="0"/>
                <a:ea typeface="Tahoma" panose="020B0604030504040204" pitchFamily="34" charset="0"/>
                <a:cs typeface="Tahoma" panose="020B0604030504040204" pitchFamily="34" charset="0"/>
              </a:rPr>
              <a:t>מסקנות מהגרף</a:t>
            </a:r>
          </a:p>
        </p:txBody>
      </p:sp>
    </p:spTree>
    <p:extLst>
      <p:ext uri="{BB962C8B-B14F-4D97-AF65-F5344CB8AC3E}">
        <p14:creationId xmlns:p14="http://schemas.microsoft.com/office/powerpoint/2010/main" val="1580207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ª××¦××ª ×ª××× × ×¢×××¨ ×××××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765691"/>
          </a:xfrm>
          <a:prstGeom prst="rect">
            <a:avLst/>
          </a:prstGeom>
          <a:noFill/>
          <a:extLst>
            <a:ext uri="{909E8E84-426E-40DD-AFC4-6F175D3DCCD1}">
              <a14:hiddenFill xmlns:a14="http://schemas.microsoft.com/office/drawing/2010/main">
                <a:solidFill>
                  <a:srgbClr val="FFFFFF"/>
                </a:solidFill>
              </a14:hiddenFill>
            </a:ext>
          </a:extLst>
        </p:spPr>
      </p:pic>
      <p:sp>
        <p:nvSpPr>
          <p:cNvPr id="3" name="כותרת משנה 2"/>
          <p:cNvSpPr>
            <a:spLocks noGrp="1"/>
          </p:cNvSpPr>
          <p:nvPr>
            <p:ph type="subTitle" idx="1"/>
          </p:nvPr>
        </p:nvSpPr>
        <p:spPr>
          <a:xfrm>
            <a:off x="112542" y="4831985"/>
            <a:ext cx="10850489" cy="1655762"/>
          </a:xfrm>
        </p:spPr>
        <p:txBody>
          <a:bodyPr>
            <a:normAutofit/>
          </a:bodyPr>
          <a:lstStyle/>
          <a:p>
            <a:r>
              <a:rPr lang="he-IL" sz="5400" b="1" dirty="0">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שמירה על     איכות הסביבה</a:t>
            </a:r>
          </a:p>
        </p:txBody>
      </p:sp>
      <p:sp>
        <p:nvSpPr>
          <p:cNvPr id="5" name="TextBox 4"/>
          <p:cNvSpPr txBox="1"/>
          <p:nvPr/>
        </p:nvSpPr>
        <p:spPr>
          <a:xfrm>
            <a:off x="7970912" y="393896"/>
            <a:ext cx="3156633" cy="1323439"/>
          </a:xfrm>
          <a:prstGeom prst="rect">
            <a:avLst/>
          </a:prstGeom>
          <a:noFill/>
        </p:spPr>
        <p:txBody>
          <a:bodyPr wrap="none" rtlCol="1">
            <a:spAutoFit/>
          </a:bodyPr>
          <a:lstStyle/>
          <a:p>
            <a:r>
              <a:rPr lang="he-IL" sz="8000" b="1" dirty="0">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הרפת</a:t>
            </a:r>
            <a:endParaRPr lang="he-IL" sz="8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763096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38446" y="0"/>
            <a:ext cx="2073004"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זיהום אוויר</a:t>
            </a:r>
          </a:p>
        </p:txBody>
      </p:sp>
      <p:sp>
        <p:nvSpPr>
          <p:cNvPr id="3" name="TextBox 2"/>
          <p:cNvSpPr txBox="1"/>
          <p:nvPr/>
        </p:nvSpPr>
        <p:spPr>
          <a:xfrm>
            <a:off x="3105446" y="0"/>
            <a:ext cx="4633000"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אפקט החממה- </a:t>
            </a:r>
            <a:r>
              <a:rPr lang="he-IL" sz="3200" b="1" dirty="0">
                <a:solidFill>
                  <a:srgbClr val="FF0000"/>
                </a:solidFill>
                <a:latin typeface="Tahoma" panose="020B0604030504040204" pitchFamily="34" charset="0"/>
                <a:ea typeface="Tahoma" panose="020B0604030504040204" pitchFamily="34" charset="0"/>
                <a:cs typeface="Tahoma" panose="020B0604030504040204" pitchFamily="34" charset="0"/>
              </a:rPr>
              <a:t>הבעיה</a:t>
            </a:r>
            <a:endParaRPr lang="he-IL" sz="3200" dirty="0">
              <a:latin typeface="Tahoma" panose="020B0604030504040204" pitchFamily="34" charset="0"/>
              <a:ea typeface="Tahoma" panose="020B0604030504040204" pitchFamily="34" charset="0"/>
              <a:cs typeface="Tahoma" panose="020B0604030504040204" pitchFamily="34" charset="0"/>
            </a:endParaRPr>
          </a:p>
        </p:txBody>
      </p:sp>
      <p:sp>
        <p:nvSpPr>
          <p:cNvPr id="4" name="TextBox 3"/>
          <p:cNvSpPr txBox="1"/>
          <p:nvPr/>
        </p:nvSpPr>
        <p:spPr>
          <a:xfrm>
            <a:off x="511788" y="572572"/>
            <a:ext cx="11477821" cy="830997"/>
          </a:xfrm>
          <a:prstGeom prst="rect">
            <a:avLst/>
          </a:prstGeom>
          <a:noFill/>
        </p:spPr>
        <p:txBody>
          <a:bodyPr wrap="none" rtlCol="1">
            <a:spAutoFit/>
          </a:bodyPr>
          <a:lstStyle/>
          <a:p>
            <a:r>
              <a:rPr lang="he-IL" sz="2400" b="1" dirty="0">
                <a:solidFill>
                  <a:srgbClr val="FF0000"/>
                </a:solidFill>
                <a:latin typeface="Tahoma" panose="020B0604030504040204" pitchFamily="34" charset="0"/>
                <a:ea typeface="Tahoma" panose="020B0604030504040204" pitchFamily="34" charset="0"/>
                <a:cs typeface="Tahoma" panose="020B0604030504040204" pitchFamily="34" charset="0"/>
              </a:rPr>
              <a:t>הפרשת  (שיהוק) גז פחמן דו חמצני וגז מתאן לאוויר (אטמוספירה) בתהליך </a:t>
            </a:r>
          </a:p>
          <a:p>
            <a:r>
              <a:rPr lang="he-IL" sz="2400" b="1" dirty="0">
                <a:solidFill>
                  <a:srgbClr val="FF0000"/>
                </a:solidFill>
                <a:latin typeface="Tahoma" panose="020B0604030504040204" pitchFamily="34" charset="0"/>
                <a:ea typeface="Tahoma" panose="020B0604030504040204" pitchFamily="34" charset="0"/>
                <a:cs typeface="Tahoma" panose="020B0604030504040204" pitchFamily="34" charset="0"/>
              </a:rPr>
              <a:t>פירוק תאית בכרס. </a:t>
            </a:r>
            <a:r>
              <a:rPr lang="he-IL" sz="2400" b="1" dirty="0" err="1">
                <a:solidFill>
                  <a:srgbClr val="FF0000"/>
                </a:solidFill>
                <a:latin typeface="Tahoma" panose="020B0604030504040204" pitchFamily="34" charset="0"/>
                <a:ea typeface="Tahoma" panose="020B0604030504040204" pitchFamily="34" charset="0"/>
                <a:cs typeface="Tahoma" panose="020B0604030504040204" pitchFamily="34" charset="0"/>
              </a:rPr>
              <a:t>המתאן</a:t>
            </a:r>
            <a:r>
              <a:rPr lang="he-IL" sz="2400" b="1" dirty="0">
                <a:solidFill>
                  <a:srgbClr val="FF0000"/>
                </a:solidFill>
                <a:latin typeface="Tahoma" panose="020B0604030504040204" pitchFamily="34" charset="0"/>
                <a:ea typeface="Tahoma" panose="020B0604030504040204" pitchFamily="34" charset="0"/>
                <a:cs typeface="Tahoma" panose="020B0604030504040204" pitchFamily="34" charset="0"/>
              </a:rPr>
              <a:t> מצטבר גם בתרכובות אורגניות בצואת הפרה.</a:t>
            </a:r>
          </a:p>
        </p:txBody>
      </p:sp>
      <p:pic>
        <p:nvPicPr>
          <p:cNvPr id="5" name="Picture 2" descr="×ª××¦××ª ×ª××× × ×¢×××¨ ×××××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0172" y="1597671"/>
            <a:ext cx="3408313" cy="1939213"/>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ª××¦××ª ×ª××× × ×¢×××¨ ××¦×××¨××ª ×¢×¨××××ª ××× ×¤×¨××ª"/>
          <p:cNvPicPr>
            <a:picLocks noChangeAspect="1" noChangeArrowheads="1"/>
          </p:cNvPicPr>
          <p:nvPr/>
        </p:nvPicPr>
        <p:blipFill rotWithShape="1">
          <a:blip r:embed="rId3">
            <a:extLst>
              <a:ext uri="{28A0092B-C50C-407E-A947-70E740481C1C}">
                <a14:useLocalDpi xmlns:a14="http://schemas.microsoft.com/office/drawing/2010/main" val="0"/>
              </a:ext>
            </a:extLst>
          </a:blip>
          <a:srcRect r="35359"/>
          <a:stretch/>
        </p:blipFill>
        <p:spPr bwMode="auto">
          <a:xfrm>
            <a:off x="8951026" y="2043255"/>
            <a:ext cx="887100" cy="149362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climatecommission.gov.au/wp-content/uploads/greenhouse_effect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780" y="1597671"/>
            <a:ext cx="7272666" cy="500404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8119129" y="3521511"/>
            <a:ext cx="3969356" cy="830997"/>
          </a:xfrm>
          <a:prstGeom prst="rect">
            <a:avLst/>
          </a:prstGeom>
          <a:noFill/>
        </p:spPr>
        <p:txBody>
          <a:bodyPr wrap="none" rtlCol="1">
            <a:spAutoFit/>
          </a:bodyPr>
          <a:lstStyle/>
          <a:p>
            <a:r>
              <a:rPr lang="he-IL" sz="2400" b="1" dirty="0"/>
              <a:t>כמו לישון בקיץ עם שמיכת פוך,</a:t>
            </a:r>
          </a:p>
          <a:p>
            <a:r>
              <a:rPr lang="he-IL" sz="2400" b="1" dirty="0"/>
              <a:t>חלונות סגורים </a:t>
            </a:r>
            <a:r>
              <a:rPr lang="he-IL" sz="2400" b="1" dirty="0">
                <a:solidFill>
                  <a:srgbClr val="FF0000"/>
                </a:solidFill>
              </a:rPr>
              <a:t>ובלי מזגן !!!</a:t>
            </a:r>
          </a:p>
        </p:txBody>
      </p:sp>
      <p:sp>
        <p:nvSpPr>
          <p:cNvPr id="9" name="לחצן פעולה: קדימה או הבא 8">
            <a:hlinkClick r:id="" action="ppaction://hlinkshowjump?jump=nextslide" highlightClick="1"/>
          </p:cNvPr>
          <p:cNvSpPr/>
          <p:nvPr/>
        </p:nvSpPr>
        <p:spPr>
          <a:xfrm>
            <a:off x="11265439" y="35150"/>
            <a:ext cx="681317" cy="609600"/>
          </a:xfrm>
          <a:prstGeom prst="actionButtonForwardNex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הסבר קווי 3 9"/>
          <p:cNvSpPr/>
          <p:nvPr/>
        </p:nvSpPr>
        <p:spPr>
          <a:xfrm>
            <a:off x="7839214" y="4407397"/>
            <a:ext cx="4249271" cy="2106654"/>
          </a:xfrm>
          <a:prstGeom prst="borderCallout3">
            <a:avLst>
              <a:gd name="adj1" fmla="val 3278"/>
              <a:gd name="adj2" fmla="val -202"/>
              <a:gd name="adj3" fmla="val 18750"/>
              <a:gd name="adj4" fmla="val -16667"/>
              <a:gd name="adj5" fmla="val 9572"/>
              <a:gd name="adj6" fmla="val -106003"/>
              <a:gd name="adj7" fmla="val 99210"/>
              <a:gd name="adj8" fmla="val 249"/>
            </a:avLst>
          </a:prstGeom>
          <a:solidFill>
            <a:srgbClr val="FF0000"/>
          </a:solid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000" b="1" u="sng" dirty="0"/>
              <a:t>הגברת אפקט החממה- </a:t>
            </a:r>
          </a:p>
          <a:p>
            <a:pPr algn="ctr"/>
            <a:r>
              <a:rPr lang="he-IL" sz="2000" dirty="0"/>
              <a:t>החום הנאגר בתרכובות </a:t>
            </a:r>
            <a:r>
              <a:rPr lang="he-IL" sz="2000" dirty="0" err="1"/>
              <a:t>פד"ח</a:t>
            </a:r>
            <a:r>
              <a:rPr lang="he-IL" sz="2000" dirty="0"/>
              <a:t> ומתאן </a:t>
            </a:r>
          </a:p>
          <a:p>
            <a:pPr algn="ctr"/>
            <a:r>
              <a:rPr lang="he-IL" sz="2000" dirty="0"/>
              <a:t>אינו משתחרר ויוצא מהאטמוספירה לחלל.</a:t>
            </a:r>
          </a:p>
          <a:p>
            <a:pPr algn="ctr"/>
            <a:r>
              <a:rPr lang="he-IL" sz="2000" dirty="0"/>
              <a:t>הוא נותר "כלוא בתוך האטמוספירה".</a:t>
            </a:r>
          </a:p>
          <a:p>
            <a:pPr algn="ctr"/>
            <a:r>
              <a:rPr lang="he-IL" sz="2000" dirty="0"/>
              <a:t>התוצאה- התחממות יתר של </a:t>
            </a:r>
            <a:r>
              <a:rPr lang="he-IL" sz="2000" dirty="0" err="1"/>
              <a:t>כדוה"א</a:t>
            </a:r>
            <a:r>
              <a:rPr lang="he-IL" sz="2000" dirty="0"/>
              <a:t> הגורם לשינויים אקלימיים המשפיעים על כל האורגניזמים</a:t>
            </a:r>
          </a:p>
        </p:txBody>
      </p:sp>
      <p:sp>
        <p:nvSpPr>
          <p:cNvPr id="11" name="לחצן פעולה: בית 10">
            <a:hlinkClick r:id="rId5" action="ppaction://hlinksldjump" highlightClick="1"/>
          </p:cNvPr>
          <p:cNvSpPr/>
          <p:nvPr/>
        </p:nvSpPr>
        <p:spPr>
          <a:xfrm>
            <a:off x="103379" y="87644"/>
            <a:ext cx="685567" cy="58165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5364" name="Picture 4" descr="×ª××× × ×§×©××¨×"/>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56571" y="2063031"/>
            <a:ext cx="2123601" cy="1416745"/>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ª××¦××ª ×ª××× × ×¢×××¨ ×¡××× ×©××× ××××"/>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25297" y="1730031"/>
            <a:ext cx="492219" cy="492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05417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ª××× ×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9459" y="606979"/>
            <a:ext cx="8355106" cy="59641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לחצן פעולה: קדימה או הבא 2">
            <a:hlinkClick r:id="" action="ppaction://hlinkshowjump?jump=nextslide" highlightClick="1"/>
          </p:cNvPr>
          <p:cNvSpPr/>
          <p:nvPr/>
        </p:nvSpPr>
        <p:spPr>
          <a:xfrm>
            <a:off x="11170023" y="5537916"/>
            <a:ext cx="681318" cy="564777"/>
          </a:xfrm>
          <a:prstGeom prst="actionButtonForwardNex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rgbClr val="00B050"/>
              </a:solidFill>
            </a:endParaRPr>
          </a:p>
        </p:txBody>
      </p:sp>
      <p:sp>
        <p:nvSpPr>
          <p:cNvPr id="4" name="אליפסה 3"/>
          <p:cNvSpPr/>
          <p:nvPr/>
        </p:nvSpPr>
        <p:spPr>
          <a:xfrm>
            <a:off x="2814917" y="5916707"/>
            <a:ext cx="1237129" cy="72614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5" name="אליפסה 4"/>
          <p:cNvSpPr/>
          <p:nvPr/>
        </p:nvSpPr>
        <p:spPr>
          <a:xfrm>
            <a:off x="6553199" y="5867402"/>
            <a:ext cx="735106" cy="41237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31099203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0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2789" y="960403"/>
            <a:ext cx="6756400" cy="45259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מלבן 2"/>
          <p:cNvSpPr/>
          <p:nvPr/>
        </p:nvSpPr>
        <p:spPr>
          <a:xfrm>
            <a:off x="2802668" y="365717"/>
            <a:ext cx="5905783" cy="523220"/>
          </a:xfrm>
          <a:prstGeom prst="rect">
            <a:avLst/>
          </a:prstGeom>
        </p:spPr>
        <p:txBody>
          <a:bodyPr wrap="none">
            <a:spAutoFit/>
          </a:bodyPr>
          <a:lstStyle/>
          <a:p>
            <a:r>
              <a:rPr lang="he-IL" sz="2800" b="0" dirty="0">
                <a:latin typeface="Tahoma" panose="020B0604030504040204" pitchFamily="34" charset="0"/>
                <a:ea typeface="Tahoma" panose="020B0604030504040204" pitchFamily="34" charset="0"/>
                <a:cs typeface="Tahoma" panose="020B0604030504040204" pitchFamily="34" charset="0"/>
              </a:rPr>
              <a:t>מתקן לעיכול אנארובי של זבל בע"ח</a:t>
            </a:r>
            <a:endParaRPr lang="he-IL" sz="2800" dirty="0">
              <a:latin typeface="Tahoma" panose="020B0604030504040204" pitchFamily="34" charset="0"/>
              <a:ea typeface="Tahoma" panose="020B0604030504040204" pitchFamily="34" charset="0"/>
              <a:cs typeface="Tahoma" panose="020B0604030504040204" pitchFamily="34" charset="0"/>
            </a:endParaRPr>
          </a:p>
        </p:txBody>
      </p:sp>
      <p:sp>
        <p:nvSpPr>
          <p:cNvPr id="4" name="TextBox 3"/>
          <p:cNvSpPr txBox="1"/>
          <p:nvPr/>
        </p:nvSpPr>
        <p:spPr>
          <a:xfrm>
            <a:off x="351899" y="5629298"/>
            <a:ext cx="11840101" cy="954107"/>
          </a:xfrm>
          <a:prstGeom prst="rect">
            <a:avLst/>
          </a:prstGeom>
          <a:noFill/>
        </p:spPr>
        <p:txBody>
          <a:bodyPr wrap="none" rtlCol="1">
            <a:spAutoFit/>
          </a:bodyPr>
          <a:lstStyle/>
          <a:p>
            <a:r>
              <a:rPr lang="he-IL" sz="2800" dirty="0">
                <a:latin typeface="Tahoma" panose="020B0604030504040204" pitchFamily="34" charset="0"/>
                <a:ea typeface="Tahoma" panose="020B0604030504040204" pitchFamily="34" charset="0"/>
                <a:cs typeface="Tahoma" panose="020B0604030504040204" pitchFamily="34" charset="0"/>
              </a:rPr>
              <a:t>הפקה מבוקרת של גז מתאן. שימוש בגז כמקור אנרגיה לחימום מים, דלק </a:t>
            </a:r>
          </a:p>
          <a:p>
            <a:pPr algn="ctr"/>
            <a:r>
              <a:rPr lang="he-IL" sz="2800" dirty="0">
                <a:latin typeface="Tahoma" panose="020B0604030504040204" pitchFamily="34" charset="0"/>
                <a:ea typeface="Tahoma" panose="020B0604030504040204" pitchFamily="34" charset="0"/>
                <a:cs typeface="Tahoma" panose="020B0604030504040204" pitchFamily="34" charset="0"/>
              </a:rPr>
              <a:t>אורגני (ביודיזל), הפעלת מכוניות ועוד</a:t>
            </a:r>
          </a:p>
        </p:txBody>
      </p:sp>
      <p:sp>
        <p:nvSpPr>
          <p:cNvPr id="5" name="לחצן פעולה: בית 4">
            <a:hlinkClick r:id="rId3" action="ppaction://hlinksldjump" highlightClick="1"/>
          </p:cNvPr>
          <p:cNvSpPr/>
          <p:nvPr/>
        </p:nvSpPr>
        <p:spPr>
          <a:xfrm>
            <a:off x="9682418" y="6138831"/>
            <a:ext cx="663388" cy="56477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6" name="מלבן 5"/>
          <p:cNvSpPr/>
          <p:nvPr/>
        </p:nvSpPr>
        <p:spPr>
          <a:xfrm>
            <a:off x="9219648" y="-8030"/>
            <a:ext cx="2972352" cy="2062103"/>
          </a:xfrm>
          <a:prstGeom prst="rect">
            <a:avLst/>
          </a:prstGeom>
        </p:spPr>
        <p:txBody>
          <a:bodyPr wrap="none">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זיהום אוויר,</a:t>
            </a:r>
          </a:p>
          <a:p>
            <a:r>
              <a:rPr lang="he-IL" sz="3200" dirty="0">
                <a:latin typeface="Tahoma" panose="020B0604030504040204" pitchFamily="34" charset="0"/>
                <a:ea typeface="Tahoma" panose="020B0604030504040204" pitchFamily="34" charset="0"/>
                <a:cs typeface="Tahoma" panose="020B0604030504040204" pitchFamily="34" charset="0"/>
              </a:rPr>
              <a:t>אפקט החממה-</a:t>
            </a:r>
          </a:p>
          <a:p>
            <a:r>
              <a:rPr lang="he-IL" sz="3200" dirty="0">
                <a:solidFill>
                  <a:srgbClr val="00B050"/>
                </a:solidFill>
                <a:latin typeface="Tahoma" panose="020B0604030504040204" pitchFamily="34" charset="0"/>
                <a:ea typeface="Tahoma" panose="020B0604030504040204" pitchFamily="34" charset="0"/>
                <a:cs typeface="Tahoma" panose="020B0604030504040204" pitchFamily="34" charset="0"/>
              </a:rPr>
              <a:t>הפתרון</a:t>
            </a:r>
          </a:p>
          <a:p>
            <a:endParaRPr lang="he-IL" sz="32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7960184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82802" y="-70654"/>
            <a:ext cx="9009198" cy="954107"/>
          </a:xfrm>
          <a:prstGeom prst="rect">
            <a:avLst/>
          </a:prstGeom>
          <a:noFill/>
        </p:spPr>
        <p:txBody>
          <a:bodyPr wrap="none" rtlCol="1">
            <a:spAutoFit/>
          </a:bodyPr>
          <a:lstStyle/>
          <a:p>
            <a:pPr algn="ctr"/>
            <a:r>
              <a:rPr lang="he-IL" sz="3200" dirty="0">
                <a:latin typeface="Tahoma" panose="020B0604030504040204" pitchFamily="34" charset="0"/>
                <a:ea typeface="Tahoma" panose="020B0604030504040204" pitchFamily="34" charset="0"/>
                <a:cs typeface="Tahoma" panose="020B0604030504040204" pitchFamily="34" charset="0"/>
              </a:rPr>
              <a:t>זיהום תוצרת - </a:t>
            </a:r>
            <a:r>
              <a:rPr lang="he-IL" sz="3200" dirty="0">
                <a:solidFill>
                  <a:srgbClr val="FF0000"/>
                </a:solidFill>
                <a:latin typeface="Tahoma" panose="020B0604030504040204" pitchFamily="34" charset="0"/>
                <a:ea typeface="Tahoma" panose="020B0604030504040204" pitchFamily="34" charset="0"/>
                <a:cs typeface="Tahoma" panose="020B0604030504040204" pitchFamily="34" charset="0"/>
              </a:rPr>
              <a:t>הבעיה </a:t>
            </a:r>
            <a:r>
              <a:rPr lang="he-IL" sz="3200" dirty="0">
                <a:solidFill>
                  <a:srgbClr val="00B050"/>
                </a:solidFill>
                <a:latin typeface="Tahoma" panose="020B0604030504040204" pitchFamily="34" charset="0"/>
                <a:ea typeface="Tahoma" panose="020B0604030504040204" pitchFamily="34" charset="0"/>
                <a:cs typeface="Tahoma" panose="020B0604030504040204" pitchFamily="34" charset="0"/>
              </a:rPr>
              <a:t>והפתרון</a:t>
            </a:r>
          </a:p>
          <a:p>
            <a:r>
              <a:rPr lang="he-IL" sz="2400" dirty="0">
                <a:solidFill>
                  <a:srgbClr val="FF0000"/>
                </a:solidFill>
                <a:latin typeface="Tahoma" panose="020B0604030504040204" pitchFamily="34" charset="0"/>
                <a:ea typeface="Tahoma" panose="020B0604030504040204" pitchFamily="34" charset="0"/>
                <a:cs typeface="Tahoma" panose="020B0604030504040204" pitchFamily="34" charset="0"/>
              </a:rPr>
              <a:t>נוכחות של אנטיביוטיקה ומזרזי גידול בחלב/ בבשר עגלים לפיטום</a:t>
            </a:r>
          </a:p>
        </p:txBody>
      </p:sp>
      <p:pic>
        <p:nvPicPr>
          <p:cNvPr id="3" name="Picture 2" descr="×ª××× ×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93" y="2030675"/>
            <a:ext cx="2095500" cy="3562351"/>
          </a:xfrm>
          <a:prstGeom prst="rect">
            <a:avLst/>
          </a:prstGeom>
          <a:noFill/>
          <a:ln w="38100">
            <a:solidFill>
              <a:srgbClr val="002060"/>
            </a:solidFill>
          </a:ln>
          <a:extLst>
            <a:ext uri="{909E8E84-426E-40DD-AFC4-6F175D3DCCD1}">
              <a14:hiddenFill xmlns:a14="http://schemas.microsoft.com/office/drawing/2010/main">
                <a:solidFill>
                  <a:srgbClr val="FFFFFF"/>
                </a:solidFill>
              </a14:hiddenFill>
            </a:ext>
          </a:extLst>
        </p:spPr>
      </p:pic>
      <p:pic>
        <p:nvPicPr>
          <p:cNvPr id="4" name="Picture 2" descr="http://images.globes.co.il/Images/NewGlobes/big_image/2012/89684968%5b575%5d.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8415" y="966807"/>
            <a:ext cx="5476875" cy="212773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346096" y="3094544"/>
            <a:ext cx="9583136" cy="3785652"/>
          </a:xfrm>
          <a:prstGeom prst="rect">
            <a:avLst/>
          </a:prstGeom>
          <a:noFill/>
        </p:spPr>
        <p:txBody>
          <a:bodyPr wrap="none" rtlCol="1">
            <a:spAutoFit/>
          </a:bodyPr>
          <a:lstStyle/>
          <a:p>
            <a:r>
              <a:rPr lang="he-IL" sz="2400" b="1" dirty="0">
                <a:solidFill>
                  <a:srgbClr val="00B050"/>
                </a:solidFill>
                <a:latin typeface="Tahoma" panose="020B0604030504040204" pitchFamily="34" charset="0"/>
                <a:ea typeface="Tahoma" panose="020B0604030504040204" pitchFamily="34" charset="0"/>
                <a:cs typeface="Tahoma" panose="020B0604030504040204" pitchFamily="34" charset="0"/>
              </a:rPr>
              <a:t>מניעת</a:t>
            </a:r>
            <a:r>
              <a:rPr lang="he-IL" sz="2400" dirty="0">
                <a:latin typeface="Tahoma" panose="020B0604030504040204" pitchFamily="34" charset="0"/>
                <a:ea typeface="Tahoma" panose="020B0604030504040204" pitchFamily="34" charset="0"/>
                <a:cs typeface="Tahoma" panose="020B0604030504040204" pitchFamily="34" charset="0"/>
              </a:rPr>
              <a:t> נוכחות אנטיביוטיקה בחלב הפרה / בבשר עגלים מחשש: </a:t>
            </a:r>
          </a:p>
          <a:p>
            <a:r>
              <a:rPr lang="he-IL" sz="2400" b="1" u="sng" dirty="0">
                <a:latin typeface="Tahoma" panose="020B0604030504040204" pitchFamily="34" charset="0"/>
                <a:ea typeface="Tahoma" panose="020B0604030504040204" pitchFamily="34" charset="0"/>
                <a:cs typeface="Tahoma" panose="020B0604030504040204" pitchFamily="34" charset="0"/>
              </a:rPr>
              <a:t>לאדם-</a:t>
            </a:r>
          </a:p>
          <a:p>
            <a:pPr marL="342900" indent="-342900">
              <a:buFont typeface="Wingdings" panose="05000000000000000000" pitchFamily="2" charset="2"/>
              <a:buChar char="Ø"/>
            </a:pPr>
            <a:r>
              <a:rPr lang="he-IL" sz="2400" dirty="0">
                <a:latin typeface="Tahoma" panose="020B0604030504040204" pitchFamily="34" charset="0"/>
                <a:ea typeface="Tahoma" panose="020B0604030504040204" pitchFamily="34" charset="0"/>
                <a:cs typeface="Tahoma" panose="020B0604030504040204" pitchFamily="34" charset="0"/>
              </a:rPr>
              <a:t>סכנת פגיעה באנשים הרגישים/ אלרגיים לאנטיביוטיקה.</a:t>
            </a:r>
          </a:p>
          <a:p>
            <a:pPr marL="342900" indent="-342900">
              <a:buFont typeface="Wingdings" panose="05000000000000000000" pitchFamily="2" charset="2"/>
              <a:buChar char="Ø"/>
            </a:pPr>
            <a:r>
              <a:rPr lang="he-IL" sz="2400" dirty="0">
                <a:latin typeface="Tahoma" panose="020B0604030504040204" pitchFamily="34" charset="0"/>
                <a:ea typeface="Tahoma" panose="020B0604030504040204" pitchFamily="34" charset="0"/>
                <a:cs typeface="Tahoma" panose="020B0604030504040204" pitchFamily="34" charset="0"/>
              </a:rPr>
              <a:t>יצירת עמידות לאנטיביוטיקה אצל חיידקים פתוגניים (גורמי מחלות) </a:t>
            </a:r>
          </a:p>
          <a:p>
            <a:r>
              <a:rPr lang="he-IL" sz="2400" dirty="0">
                <a:latin typeface="Tahoma" panose="020B0604030504040204" pitchFamily="34" charset="0"/>
                <a:ea typeface="Tahoma" panose="020B0604030504040204" pitchFamily="34" charset="0"/>
                <a:cs typeface="Tahoma" panose="020B0604030504040204" pitchFamily="34" charset="0"/>
              </a:rPr>
              <a:t>החיים  בגוף האנשים.</a:t>
            </a:r>
          </a:p>
          <a:p>
            <a:endParaRPr lang="he-IL" sz="2400" dirty="0">
              <a:latin typeface="Tahoma" panose="020B0604030504040204" pitchFamily="34" charset="0"/>
              <a:ea typeface="Tahoma" panose="020B0604030504040204" pitchFamily="34" charset="0"/>
              <a:cs typeface="Tahoma" panose="020B0604030504040204" pitchFamily="34" charset="0"/>
            </a:endParaRPr>
          </a:p>
          <a:p>
            <a:r>
              <a:rPr lang="he-IL" sz="2400" b="1" u="sng" dirty="0">
                <a:latin typeface="Tahoma" panose="020B0604030504040204" pitchFamily="34" charset="0"/>
                <a:ea typeface="Tahoma" panose="020B0604030504040204" pitchFamily="34" charset="0"/>
                <a:cs typeface="Tahoma" panose="020B0604030504040204" pitchFamily="34" charset="0"/>
              </a:rPr>
              <a:t>סכנה לסביבה-</a:t>
            </a:r>
          </a:p>
          <a:p>
            <a:r>
              <a:rPr lang="he-IL" sz="2400" dirty="0">
                <a:latin typeface="Tahoma" panose="020B0604030504040204" pitchFamily="34" charset="0"/>
                <a:ea typeface="Tahoma" panose="020B0604030504040204" pitchFamily="34" charset="0"/>
                <a:cs typeface="Tahoma" panose="020B0604030504040204" pitchFamily="34" charset="0"/>
              </a:rPr>
              <a:t>האנטיביוטיקה יכולה לחלחל אל הקרקע ואל מי התהום באמצעות </a:t>
            </a:r>
          </a:p>
          <a:p>
            <a:r>
              <a:rPr lang="he-IL" sz="2400" dirty="0">
                <a:latin typeface="Tahoma" panose="020B0604030504040204" pitchFamily="34" charset="0"/>
                <a:ea typeface="Tahoma" panose="020B0604030504040204" pitchFamily="34" charset="0"/>
                <a:cs typeface="Tahoma" panose="020B0604030504040204" pitchFamily="34" charset="0"/>
              </a:rPr>
              <a:t>צואת הפרות או העופות ולזהם אותם. </a:t>
            </a:r>
          </a:p>
          <a:p>
            <a:endParaRPr lang="he-IL" sz="2400" dirty="0">
              <a:latin typeface="Tahoma" panose="020B0604030504040204" pitchFamily="34" charset="0"/>
              <a:ea typeface="Tahoma" panose="020B0604030504040204" pitchFamily="34" charset="0"/>
              <a:cs typeface="Tahoma" panose="020B0604030504040204" pitchFamily="34" charset="0"/>
            </a:endParaRPr>
          </a:p>
        </p:txBody>
      </p:sp>
      <p:sp>
        <p:nvSpPr>
          <p:cNvPr id="6" name="TextBox 5"/>
          <p:cNvSpPr txBox="1"/>
          <p:nvPr/>
        </p:nvSpPr>
        <p:spPr>
          <a:xfrm>
            <a:off x="-238266" y="1066800"/>
            <a:ext cx="4108817" cy="830997"/>
          </a:xfrm>
          <a:prstGeom prst="rect">
            <a:avLst/>
          </a:prstGeom>
          <a:noFill/>
        </p:spPr>
        <p:txBody>
          <a:bodyPr wrap="none" rtlCol="1">
            <a:spAutoFit/>
          </a:bodyPr>
          <a:lstStyle/>
          <a:p>
            <a:r>
              <a:rPr lang="he-IL" sz="2400" dirty="0"/>
              <a:t>התפתחות עמידות לאנטיביוטיקה </a:t>
            </a:r>
          </a:p>
          <a:p>
            <a:pPr algn="ctr"/>
            <a:r>
              <a:rPr lang="he-IL" sz="2400" dirty="0"/>
              <a:t>באוכלוסיית חיידקים</a:t>
            </a:r>
          </a:p>
        </p:txBody>
      </p:sp>
      <p:sp>
        <p:nvSpPr>
          <p:cNvPr id="7" name="לחצן פעולה: בית 6">
            <a:hlinkClick r:id="rId5" action="ppaction://hlinksldjump" highlightClick="1"/>
          </p:cNvPr>
          <p:cNvSpPr/>
          <p:nvPr/>
        </p:nvSpPr>
        <p:spPr>
          <a:xfrm>
            <a:off x="960345" y="5725904"/>
            <a:ext cx="825500" cy="5207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8" name="Picture 6" descr="×ª××¦××ª ×ª××× × ×¢×××¨ âªe coli bacteriaâ¬â"/>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70551" y="1466094"/>
            <a:ext cx="2102235" cy="1478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80814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ª××¦××ª ×ª××× × ×¢×××¨ ××× ×××××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14171"/>
            <a:ext cx="4135693" cy="310814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655705" y="160064"/>
            <a:ext cx="9406742" cy="954107"/>
          </a:xfrm>
          <a:prstGeom prst="rect">
            <a:avLst/>
          </a:prstGeom>
          <a:noFill/>
        </p:spPr>
        <p:txBody>
          <a:bodyPr wrap="none" rtlCol="1">
            <a:spAutoFit/>
          </a:bodyPr>
          <a:lstStyle/>
          <a:p>
            <a:pPr algn="ctr"/>
            <a:r>
              <a:rPr lang="he-IL" sz="3200" dirty="0">
                <a:latin typeface="Tahoma" panose="020B0604030504040204" pitchFamily="34" charset="0"/>
                <a:ea typeface="Tahoma" panose="020B0604030504040204" pitchFamily="34" charset="0"/>
                <a:cs typeface="Tahoma" panose="020B0604030504040204" pitchFamily="34" charset="0"/>
              </a:rPr>
              <a:t>הגדלת כמויות פסולת-</a:t>
            </a:r>
            <a:r>
              <a:rPr lang="he-IL" sz="3200" b="1" dirty="0">
                <a:solidFill>
                  <a:srgbClr val="FF0000"/>
                </a:solidFill>
                <a:latin typeface="Tahoma" panose="020B0604030504040204" pitchFamily="34" charset="0"/>
                <a:ea typeface="Tahoma" panose="020B0604030504040204" pitchFamily="34" charset="0"/>
                <a:cs typeface="Tahoma" panose="020B0604030504040204" pitchFamily="34" charset="0"/>
              </a:rPr>
              <a:t> הבעיה</a:t>
            </a:r>
          </a:p>
          <a:p>
            <a:r>
              <a:rPr lang="he-IL" sz="2400" b="1" dirty="0">
                <a:solidFill>
                  <a:srgbClr val="FF0000"/>
                </a:solidFill>
                <a:latin typeface="Tahoma" panose="020B0604030504040204" pitchFamily="34" charset="0"/>
                <a:ea typeface="Tahoma" panose="020B0604030504040204" pitchFamily="34" charset="0"/>
                <a:cs typeface="Tahoma" panose="020B0604030504040204" pitchFamily="34" charset="0"/>
              </a:rPr>
              <a:t>צמצום שימוש בזבל אורגני בגלל שימוש גובר בגידול בחממות </a:t>
            </a:r>
          </a:p>
        </p:txBody>
      </p:sp>
      <p:pic>
        <p:nvPicPr>
          <p:cNvPr id="7"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74541" y="1422775"/>
            <a:ext cx="4992779" cy="332851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2" name="לחצן פעולה: קדימה או הבא 1">
            <a:hlinkClick r:id="" action="ppaction://hlinkshowjump?jump=nextslide" highlightClick="1"/>
          </p:cNvPr>
          <p:cNvSpPr/>
          <p:nvPr/>
        </p:nvSpPr>
        <p:spPr>
          <a:xfrm>
            <a:off x="11160496" y="5749403"/>
            <a:ext cx="806824" cy="535391"/>
          </a:xfrm>
          <a:prstGeom prst="actionButtonForwardNex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rgbClr val="00B050"/>
              </a:solidFill>
            </a:endParaRPr>
          </a:p>
        </p:txBody>
      </p:sp>
      <p:pic>
        <p:nvPicPr>
          <p:cNvPr id="4102" name="Picture 6" descr="×ª××× ×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96990" y="4476371"/>
            <a:ext cx="3627531" cy="23137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4106" name="Picture 10" descr="×ª××× × ×§×©××¨×"/>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3553" y="4041531"/>
            <a:ext cx="4159764" cy="27485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63978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ª××¦××ª ×ª××× × ×¢×××¨ ×©×¤××× ××¢× ×£ ×¨×¤×ª××ª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76" y="1209315"/>
            <a:ext cx="5898776" cy="4107330"/>
          </a:xfrm>
          <a:prstGeom prst="rect">
            <a:avLst/>
          </a:prstGeom>
          <a:noFill/>
          <a:extLst>
            <a:ext uri="{909E8E84-426E-40DD-AFC4-6F175D3DCCD1}">
              <a14:hiddenFill xmlns:a14="http://schemas.microsoft.com/office/drawing/2010/main">
                <a:solidFill>
                  <a:srgbClr val="FFFFFF"/>
                </a:solidFill>
              </a14:hiddenFill>
            </a:ext>
          </a:extLst>
        </p:spPr>
      </p:pic>
      <p:sp>
        <p:nvSpPr>
          <p:cNvPr id="3" name="מלבן 2"/>
          <p:cNvSpPr/>
          <p:nvPr/>
        </p:nvSpPr>
        <p:spPr>
          <a:xfrm>
            <a:off x="3203410" y="36305"/>
            <a:ext cx="5878532" cy="584775"/>
          </a:xfrm>
          <a:prstGeom prst="rect">
            <a:avLst/>
          </a:prstGeom>
        </p:spPr>
        <p:txBody>
          <a:bodyPr wrap="none">
            <a:spAutoFit/>
          </a:bodyPr>
          <a:lstStyle/>
          <a:p>
            <a:pPr algn="ctr"/>
            <a:r>
              <a:rPr lang="he-IL" sz="3200" u="sng" dirty="0">
                <a:latin typeface="Tahoma" panose="020B0604030504040204" pitchFamily="34" charset="0"/>
                <a:ea typeface="Tahoma" panose="020B0604030504040204" pitchFamily="34" charset="0"/>
                <a:cs typeface="Tahoma" panose="020B0604030504040204" pitchFamily="34" charset="0"/>
              </a:rPr>
              <a:t>הגדלת כמויות פסולת-</a:t>
            </a:r>
            <a:r>
              <a:rPr lang="he-IL" sz="3200" b="1" u="sng" dirty="0">
                <a:solidFill>
                  <a:srgbClr val="FF0000"/>
                </a:solidFill>
                <a:latin typeface="Tahoma" panose="020B0604030504040204" pitchFamily="34" charset="0"/>
                <a:ea typeface="Tahoma" panose="020B0604030504040204" pitchFamily="34" charset="0"/>
                <a:cs typeface="Tahoma" panose="020B0604030504040204" pitchFamily="34" charset="0"/>
              </a:rPr>
              <a:t> </a:t>
            </a:r>
            <a:r>
              <a:rPr lang="he-IL" sz="3200" b="1" u="sng" dirty="0">
                <a:solidFill>
                  <a:srgbClr val="00B050"/>
                </a:solidFill>
                <a:latin typeface="Tahoma" panose="020B0604030504040204" pitchFamily="34" charset="0"/>
                <a:ea typeface="Tahoma" panose="020B0604030504040204" pitchFamily="34" charset="0"/>
                <a:cs typeface="Tahoma" panose="020B0604030504040204" pitchFamily="34" charset="0"/>
              </a:rPr>
              <a:t>הפתרון</a:t>
            </a:r>
          </a:p>
        </p:txBody>
      </p:sp>
      <p:sp>
        <p:nvSpPr>
          <p:cNvPr id="4" name="TextBox 3"/>
          <p:cNvSpPr txBox="1"/>
          <p:nvPr/>
        </p:nvSpPr>
        <p:spPr>
          <a:xfrm>
            <a:off x="1667435" y="675433"/>
            <a:ext cx="10383875" cy="461665"/>
          </a:xfrm>
          <a:prstGeom prst="rect">
            <a:avLst/>
          </a:prstGeom>
          <a:noFill/>
        </p:spPr>
        <p:txBody>
          <a:bodyPr wrap="square" rtlCol="1">
            <a:spAutoFit/>
          </a:bodyPr>
          <a:lstStyle/>
          <a:p>
            <a:r>
              <a:rPr lang="he-IL" sz="2400" dirty="0">
                <a:latin typeface="Tahoma" panose="020B0604030504040204" pitchFamily="34" charset="0"/>
                <a:ea typeface="Tahoma" panose="020B0604030504040204" pitchFamily="34" charset="0"/>
                <a:cs typeface="Tahoma" panose="020B0604030504040204" pitchFamily="34" charset="0"/>
              </a:rPr>
              <a:t>שימוש בזבל כמזון לבע"ח נעשה לאחר טיפולים מתאימים.</a:t>
            </a:r>
          </a:p>
        </p:txBody>
      </p:sp>
      <p:sp>
        <p:nvSpPr>
          <p:cNvPr id="5" name="TextBox 4"/>
          <p:cNvSpPr txBox="1"/>
          <p:nvPr/>
        </p:nvSpPr>
        <p:spPr>
          <a:xfrm>
            <a:off x="5851802" y="1191451"/>
            <a:ext cx="6340198" cy="3722879"/>
          </a:xfrm>
          <a:prstGeom prst="rect">
            <a:avLst/>
          </a:prstGeom>
          <a:noFill/>
        </p:spPr>
        <p:txBody>
          <a:bodyPr wrap="none" rtlCol="1">
            <a:spAutoFit/>
          </a:bodyPr>
          <a:lstStyle/>
          <a:p>
            <a:pPr>
              <a:lnSpc>
                <a:spcPct val="150000"/>
              </a:lnSpc>
            </a:pPr>
            <a:r>
              <a:rPr lang="he-IL" sz="2000" u="sng" dirty="0">
                <a:latin typeface="Tahoma" panose="020B0604030504040204" pitchFamily="34" charset="0"/>
                <a:ea typeface="Tahoma" panose="020B0604030504040204" pitchFamily="34" charset="0"/>
                <a:cs typeface="Tahoma" panose="020B0604030504040204" pitchFamily="34" charset="0"/>
              </a:rPr>
              <a:t>הגשת זבל עופות במנת מזון בקר לחלב:</a:t>
            </a:r>
          </a:p>
          <a:p>
            <a:pPr marL="342900" indent="-342900">
              <a:lnSpc>
                <a:spcPct val="150000"/>
              </a:lnSpc>
              <a:buAutoNum type="arabicPeriod"/>
            </a:pPr>
            <a:r>
              <a:rPr lang="he-IL" sz="2000" dirty="0">
                <a:latin typeface="Tahoma" panose="020B0604030504040204" pitchFamily="34" charset="0"/>
                <a:ea typeface="Tahoma" panose="020B0604030504040204" pitchFamily="34" charset="0"/>
                <a:cs typeface="Tahoma" panose="020B0604030504040204" pitchFamily="34" charset="0"/>
              </a:rPr>
              <a:t>זבל עופות ללא טיפול- נחשב זול. </a:t>
            </a:r>
            <a:r>
              <a:rPr lang="he-IL" sz="2000" u="sng" dirty="0">
                <a:solidFill>
                  <a:srgbClr val="FF0000"/>
                </a:solidFill>
                <a:latin typeface="Tahoma" panose="020B0604030504040204" pitchFamily="34" charset="0"/>
                <a:ea typeface="Tahoma" panose="020B0604030504040204" pitchFamily="34" charset="0"/>
                <a:cs typeface="Tahoma" panose="020B0604030504040204" pitchFamily="34" charset="0"/>
              </a:rPr>
              <a:t>לא מומלץ!</a:t>
            </a:r>
          </a:p>
          <a:p>
            <a:pPr marL="342900" indent="-342900">
              <a:lnSpc>
                <a:spcPct val="150000"/>
              </a:lnSpc>
              <a:buAutoNum type="arabicPeriod"/>
            </a:pPr>
            <a:r>
              <a:rPr lang="he-IL" sz="2000" dirty="0">
                <a:latin typeface="Tahoma" panose="020B0604030504040204" pitchFamily="34" charset="0"/>
                <a:ea typeface="Tahoma" panose="020B0604030504040204" pitchFamily="34" charset="0"/>
                <a:cs typeface="Tahoma" panose="020B0604030504040204" pitchFamily="34" charset="0"/>
              </a:rPr>
              <a:t>זבל עופות מוחמץ עם תוספת ירקות ופירות, </a:t>
            </a:r>
          </a:p>
          <a:p>
            <a:pPr>
              <a:lnSpc>
                <a:spcPct val="150000"/>
              </a:lnSpc>
            </a:pPr>
            <a:r>
              <a:rPr lang="he-IL" sz="2000" dirty="0">
                <a:latin typeface="Tahoma" panose="020B0604030504040204" pitchFamily="34" charset="0"/>
                <a:ea typeface="Tahoma" panose="020B0604030504040204" pitchFamily="34" charset="0"/>
                <a:cs typeface="Tahoma" panose="020B0604030504040204" pitchFamily="34" charset="0"/>
              </a:rPr>
              <a:t>מולסה ומי גבינה (הורדת </a:t>
            </a:r>
            <a:r>
              <a:rPr lang="en-US" sz="2000" dirty="0">
                <a:latin typeface="Tahoma" panose="020B0604030504040204" pitchFamily="34" charset="0"/>
                <a:ea typeface="Tahoma" panose="020B0604030504040204" pitchFamily="34" charset="0"/>
                <a:cs typeface="Tahoma" panose="020B0604030504040204" pitchFamily="34" charset="0"/>
              </a:rPr>
              <a:t>pH</a:t>
            </a:r>
            <a:r>
              <a:rPr lang="he-IL" sz="2000" dirty="0">
                <a:latin typeface="Tahoma" panose="020B0604030504040204" pitchFamily="34" charset="0"/>
                <a:ea typeface="Tahoma" panose="020B0604030504040204" pitchFamily="34" charset="0"/>
                <a:cs typeface="Tahoma" panose="020B0604030504040204" pitchFamily="34" charset="0"/>
              </a:rPr>
              <a:t>).</a:t>
            </a:r>
          </a:p>
          <a:p>
            <a:pPr>
              <a:lnSpc>
                <a:spcPct val="150000"/>
              </a:lnSpc>
            </a:pPr>
            <a:r>
              <a:rPr lang="he-IL" sz="2000" dirty="0">
                <a:latin typeface="Tahoma" panose="020B0604030504040204" pitchFamily="34" charset="0"/>
                <a:ea typeface="Tahoma" panose="020B0604030504040204" pitchFamily="34" charset="0"/>
                <a:cs typeface="Tahoma" panose="020B0604030504040204" pitchFamily="34" charset="0"/>
              </a:rPr>
              <a:t>בהחמצה מושמדים מרבית החיידקים ותרופות מסוימות.</a:t>
            </a:r>
          </a:p>
          <a:p>
            <a:pPr>
              <a:lnSpc>
                <a:spcPct val="150000"/>
              </a:lnSpc>
            </a:pPr>
            <a:r>
              <a:rPr lang="he-IL" sz="2000" dirty="0">
                <a:latin typeface="Tahoma" panose="020B0604030504040204" pitchFamily="34" charset="0"/>
                <a:ea typeface="Tahoma" panose="020B0604030504040204" pitchFamily="34" charset="0"/>
                <a:cs typeface="Tahoma" panose="020B0604030504040204" pitchFamily="34" charset="0"/>
              </a:rPr>
              <a:t>3. זבל עופות מטופל- מחומם ל70 מ"צ </a:t>
            </a:r>
          </a:p>
          <a:p>
            <a:pPr>
              <a:lnSpc>
                <a:spcPct val="150000"/>
              </a:lnSpc>
            </a:pPr>
            <a:r>
              <a:rPr lang="he-IL" sz="2000" dirty="0">
                <a:latin typeface="Tahoma" panose="020B0604030504040204" pitchFamily="34" charset="0"/>
                <a:ea typeface="Tahoma" panose="020B0604030504040204" pitchFamily="34" charset="0"/>
                <a:cs typeface="Tahoma" panose="020B0604030504040204" pitchFamily="34" charset="0"/>
              </a:rPr>
              <a:t>בלחות גבוהה למשך 48 שעות. הטיפול </a:t>
            </a:r>
          </a:p>
          <a:p>
            <a:pPr>
              <a:lnSpc>
                <a:spcPct val="150000"/>
              </a:lnSpc>
            </a:pPr>
            <a:r>
              <a:rPr lang="he-IL" sz="2000" dirty="0">
                <a:latin typeface="Tahoma" panose="020B0604030504040204" pitchFamily="34" charset="0"/>
                <a:ea typeface="Tahoma" panose="020B0604030504040204" pitchFamily="34" charset="0"/>
                <a:cs typeface="Tahoma" panose="020B0604030504040204" pitchFamily="34" charset="0"/>
              </a:rPr>
              <a:t>משמיד את מרבית החיידקים ומפרק תרופות (יקר).</a:t>
            </a:r>
          </a:p>
        </p:txBody>
      </p:sp>
      <p:sp>
        <p:nvSpPr>
          <p:cNvPr id="6" name="לחצן פעולה: בית 5">
            <a:hlinkClick r:id="rId3" action="ppaction://hlinksldjump" highlightClick="1"/>
          </p:cNvPr>
          <p:cNvSpPr/>
          <p:nvPr/>
        </p:nvSpPr>
        <p:spPr>
          <a:xfrm>
            <a:off x="230922" y="5413148"/>
            <a:ext cx="674302" cy="517351"/>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7" name="TextBox 6"/>
          <p:cNvSpPr txBox="1"/>
          <p:nvPr/>
        </p:nvSpPr>
        <p:spPr>
          <a:xfrm>
            <a:off x="46676" y="5767068"/>
            <a:ext cx="12192000" cy="830997"/>
          </a:xfrm>
          <a:prstGeom prst="rect">
            <a:avLst/>
          </a:prstGeom>
          <a:noFill/>
        </p:spPr>
        <p:txBody>
          <a:bodyPr wrap="square" rtlCol="1">
            <a:spAutoFit/>
          </a:bodyPr>
          <a:lstStyle/>
          <a:p>
            <a:r>
              <a:rPr lang="he-IL" sz="2400" b="1" u="sng" dirty="0">
                <a:latin typeface="David" panose="020E0502060401010101" pitchFamily="34" charset="-79"/>
              </a:rPr>
              <a:t>שמירה על כמות מוגבלת של זבל עופות במנת המזון מחשש לנוכחות אנטיביוטיקה-</a:t>
            </a:r>
          </a:p>
          <a:p>
            <a:r>
              <a:rPr lang="he-IL" sz="2400" dirty="0">
                <a:latin typeface="David" panose="020E0502060401010101" pitchFamily="34" charset="-79"/>
              </a:rPr>
              <a:t>אנטיביוטיקה פוגעת באוכלוסיית חיידקי הכרס-פגיעה בייצור </a:t>
            </a:r>
            <a:r>
              <a:rPr lang="he-IL" sz="2400" dirty="0" err="1">
                <a:latin typeface="David" panose="020E0502060401010101" pitchFamily="34" charset="-79"/>
              </a:rPr>
              <a:t>חש"נ</a:t>
            </a:r>
            <a:r>
              <a:rPr lang="he-IL" sz="2400" dirty="0">
                <a:latin typeface="David" panose="020E0502060401010101" pitchFamily="34" charset="-79"/>
              </a:rPr>
              <a:t>, חלבון </a:t>
            </a:r>
            <a:r>
              <a:rPr lang="he-IL" sz="2400" dirty="0" err="1">
                <a:latin typeface="David" panose="020E0502060401010101" pitchFamily="34" charset="-79"/>
              </a:rPr>
              <a:t>מקרוביאלי,וויטמינים</a:t>
            </a:r>
            <a:r>
              <a:rPr lang="he-IL" sz="2400" dirty="0">
                <a:latin typeface="David" panose="020E0502060401010101" pitchFamily="34" charset="-79"/>
              </a:rPr>
              <a:t> מקבוצת </a:t>
            </a:r>
            <a:r>
              <a:rPr lang="en-US" sz="2400" dirty="0">
                <a:latin typeface="David" panose="020E0502060401010101" pitchFamily="34" charset="-79"/>
              </a:rPr>
              <a:t>B</a:t>
            </a:r>
            <a:endParaRPr lang="he-IL" sz="2400" dirty="0">
              <a:latin typeface="David" panose="020E0502060401010101" pitchFamily="34" charset="-79"/>
            </a:endParaRPr>
          </a:p>
        </p:txBody>
      </p:sp>
    </p:spTree>
    <p:extLst>
      <p:ext uri="{BB962C8B-B14F-4D97-AF65-F5344CB8AC3E}">
        <p14:creationId xmlns:p14="http://schemas.microsoft.com/office/powerpoint/2010/main" val="28358321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17890" y="81271"/>
            <a:ext cx="5820824" cy="954107"/>
          </a:xfrm>
          <a:prstGeom prst="rect">
            <a:avLst/>
          </a:prstGeom>
          <a:noFill/>
        </p:spPr>
        <p:txBody>
          <a:bodyPr wrap="none" rtlCol="1">
            <a:spAutoFit/>
          </a:bodyPr>
          <a:lstStyle/>
          <a:p>
            <a:pPr algn="ctr"/>
            <a:r>
              <a:rPr lang="he-IL" sz="3200" dirty="0">
                <a:latin typeface="Tahoma" panose="020B0604030504040204" pitchFamily="34" charset="0"/>
                <a:ea typeface="Tahoma" panose="020B0604030504040204" pitchFamily="34" charset="0"/>
                <a:cs typeface="Tahoma" panose="020B0604030504040204" pitchFamily="34" charset="0"/>
              </a:rPr>
              <a:t>מחלות </a:t>
            </a:r>
            <a:r>
              <a:rPr lang="he-IL" sz="3200" dirty="0" err="1">
                <a:latin typeface="Tahoma" panose="020B0604030504040204" pitchFamily="34" charset="0"/>
                <a:ea typeface="Tahoma" panose="020B0604030504040204" pitchFamily="34" charset="0"/>
                <a:cs typeface="Tahoma" panose="020B0604030504040204" pitchFamily="34" charset="0"/>
              </a:rPr>
              <a:t>זאונוטיות</a:t>
            </a:r>
            <a:r>
              <a:rPr lang="he-IL" sz="3200" dirty="0">
                <a:latin typeface="Tahoma" panose="020B0604030504040204" pitchFamily="34" charset="0"/>
                <a:ea typeface="Tahoma" panose="020B0604030504040204" pitchFamily="34" charset="0"/>
                <a:cs typeface="Tahoma" panose="020B0604030504040204" pitchFamily="34" charset="0"/>
              </a:rPr>
              <a:t>- </a:t>
            </a:r>
            <a:r>
              <a:rPr lang="he-IL" sz="3200" b="1" dirty="0">
                <a:solidFill>
                  <a:srgbClr val="FF0000"/>
                </a:solidFill>
                <a:latin typeface="Tahoma" panose="020B0604030504040204" pitchFamily="34" charset="0"/>
                <a:ea typeface="Tahoma" panose="020B0604030504040204" pitchFamily="34" charset="0"/>
                <a:cs typeface="Tahoma" panose="020B0604030504040204" pitchFamily="34" charset="0"/>
              </a:rPr>
              <a:t>בעיה</a:t>
            </a:r>
          </a:p>
          <a:p>
            <a:r>
              <a:rPr lang="he-IL" sz="2400" dirty="0">
                <a:solidFill>
                  <a:srgbClr val="FF0000"/>
                </a:solidFill>
                <a:latin typeface="Tahoma" panose="020B0604030504040204" pitchFamily="34" charset="0"/>
                <a:ea typeface="Tahoma" panose="020B0604030504040204" pitchFamily="34" charset="0"/>
                <a:cs typeface="Tahoma" panose="020B0604030504040204" pitchFamily="34" charset="0"/>
              </a:rPr>
              <a:t>העברת מחלות מדבקות מבע"ח לבני אדם</a:t>
            </a:r>
          </a:p>
        </p:txBody>
      </p:sp>
      <p:pic>
        <p:nvPicPr>
          <p:cNvPr id="3" name="Picture 4" descr="http://upload.wikimedia.org/wikipedia/he/7/79/כלבת_פוסטר_הסרט.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8591" y="1688775"/>
            <a:ext cx="2850285" cy="410315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descr="http://t3.gstatic.com/images?q=tbn:ANd9GcRP4vWSzkqaKtx8j2NfjVCAnqxw7RmPpLaxHIC-iOW2IWKqa8KvVA">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1478" y="2277889"/>
            <a:ext cx="6007830" cy="3431798"/>
          </a:xfrm>
          <a:prstGeom prst="rect">
            <a:avLst/>
          </a:prstGeom>
          <a:noFill/>
          <a:extLst>
            <a:ext uri="{909E8E84-426E-40DD-AFC4-6F175D3DCCD1}">
              <a14:hiddenFill xmlns:a14="http://schemas.microsoft.com/office/drawing/2010/main">
                <a:solidFill>
                  <a:srgbClr val="FFFFFF"/>
                </a:solidFill>
              </a14:hiddenFill>
            </a:ext>
          </a:extLst>
        </p:spPr>
      </p:pic>
      <p:sp>
        <p:nvSpPr>
          <p:cNvPr id="8" name="לחצן פעולה: קדימה או הבא 7">
            <a:hlinkClick r:id="" action="ppaction://hlinkshowjump?jump=nextslide" highlightClick="1"/>
          </p:cNvPr>
          <p:cNvSpPr/>
          <p:nvPr/>
        </p:nvSpPr>
        <p:spPr>
          <a:xfrm>
            <a:off x="9316528" y="1861841"/>
            <a:ext cx="477672" cy="586854"/>
          </a:xfrm>
          <a:prstGeom prst="actionButtonForwardNex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9" name="לחצן פעולה: קדימה או הבא 8">
            <a:hlinkClick r:id="rId6" action="ppaction://hlinksldjump" highlightClick="1"/>
          </p:cNvPr>
          <p:cNvSpPr/>
          <p:nvPr/>
        </p:nvSpPr>
        <p:spPr>
          <a:xfrm>
            <a:off x="4993322" y="2448695"/>
            <a:ext cx="477672" cy="586854"/>
          </a:xfrm>
          <a:prstGeom prst="actionButtonForwardNex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6465172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פינה מקופלת 16"/>
          <p:cNvSpPr/>
          <p:nvPr/>
        </p:nvSpPr>
        <p:spPr>
          <a:xfrm>
            <a:off x="3158141" y="6104493"/>
            <a:ext cx="7111630" cy="720360"/>
          </a:xfrm>
          <a:prstGeom prst="foldedCorner">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6" name="פינה מקופלת 15"/>
          <p:cNvSpPr/>
          <p:nvPr/>
        </p:nvSpPr>
        <p:spPr>
          <a:xfrm>
            <a:off x="1419366" y="2449081"/>
            <a:ext cx="10589178" cy="3195273"/>
          </a:xfrm>
          <a:prstGeom prst="foldedCorner">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 name="TextBox 1"/>
          <p:cNvSpPr txBox="1"/>
          <p:nvPr/>
        </p:nvSpPr>
        <p:spPr>
          <a:xfrm>
            <a:off x="5571686" y="-108696"/>
            <a:ext cx="1779654" cy="769441"/>
          </a:xfrm>
          <a:prstGeom prst="rect">
            <a:avLst/>
          </a:prstGeom>
          <a:noFill/>
        </p:spPr>
        <p:txBody>
          <a:bodyPr wrap="none" rtlCol="1">
            <a:spAutoFit/>
          </a:bodyPr>
          <a:lstStyle/>
          <a:p>
            <a:r>
              <a:rPr lang="he-IL" sz="4400" b="1" dirty="0">
                <a:solidFill>
                  <a:srgbClr val="FF00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כלבת</a:t>
            </a:r>
          </a:p>
        </p:txBody>
      </p:sp>
      <p:sp>
        <p:nvSpPr>
          <p:cNvPr id="4" name="TextBox 3"/>
          <p:cNvSpPr txBox="1"/>
          <p:nvPr/>
        </p:nvSpPr>
        <p:spPr>
          <a:xfrm>
            <a:off x="1606374" y="2438711"/>
            <a:ext cx="10215162" cy="3231654"/>
          </a:xfrm>
          <a:prstGeom prst="rect">
            <a:avLst/>
          </a:prstGeom>
          <a:noFill/>
        </p:spPr>
        <p:txBody>
          <a:bodyPr wrap="square" rtlCol="1">
            <a:spAutoFit/>
          </a:bodyPr>
          <a:lstStyle/>
          <a:p>
            <a:pPr>
              <a:lnSpc>
                <a:spcPct val="150000"/>
              </a:lnSpc>
            </a:pPr>
            <a:r>
              <a:rPr lang="he-IL" sz="2400" dirty="0"/>
              <a:t>דרכי הדבקה-נמצא בבלוטות הרוק של יונקים:</a:t>
            </a:r>
          </a:p>
          <a:p>
            <a:pPr>
              <a:lnSpc>
                <a:spcPct val="150000"/>
              </a:lnSpc>
            </a:pPr>
            <a:r>
              <a:rPr lang="he-IL" sz="2400" dirty="0"/>
              <a:t>חיות משק- בקר, צאן, סוסים</a:t>
            </a:r>
          </a:p>
          <a:p>
            <a:pPr>
              <a:lnSpc>
                <a:spcPct val="150000"/>
              </a:lnSpc>
            </a:pPr>
            <a:r>
              <a:rPr lang="he-IL" sz="2400" dirty="0"/>
              <a:t>חיות בר- בעיקר שועלים, תנים, זאבים</a:t>
            </a:r>
          </a:p>
          <a:p>
            <a:pPr>
              <a:lnSpc>
                <a:spcPct val="200000"/>
              </a:lnSpc>
            </a:pPr>
            <a:r>
              <a:rPr lang="he-IL" sz="2400" dirty="0"/>
              <a:t>חיות מחמד- כלבים, חתולים.</a:t>
            </a:r>
          </a:p>
          <a:p>
            <a:pPr>
              <a:lnSpc>
                <a:spcPct val="200000"/>
              </a:lnSpc>
            </a:pPr>
            <a:r>
              <a:rPr lang="he-IL" sz="2400" dirty="0"/>
              <a:t>    הנגיף עובר באופן ישיר ע"י מגע עם הרוק: בפה, באף, בעיניים, בנשיכה, פצע פתוח. </a:t>
            </a:r>
          </a:p>
        </p:txBody>
      </p:sp>
      <p:sp>
        <p:nvSpPr>
          <p:cNvPr id="5" name="TextBox 4"/>
          <p:cNvSpPr txBox="1"/>
          <p:nvPr/>
        </p:nvSpPr>
        <p:spPr>
          <a:xfrm>
            <a:off x="3651258" y="6195495"/>
            <a:ext cx="6125395" cy="461665"/>
          </a:xfrm>
          <a:prstGeom prst="rect">
            <a:avLst/>
          </a:prstGeom>
          <a:noFill/>
        </p:spPr>
        <p:txBody>
          <a:bodyPr wrap="none" rtlCol="1">
            <a:spAutoFit/>
          </a:bodyPr>
          <a:lstStyle/>
          <a:p>
            <a:r>
              <a:rPr lang="he-IL" sz="2400" dirty="0"/>
              <a:t>דגירה- שבועות עד חודשים (תלוי במקום ההדבקה)</a:t>
            </a:r>
          </a:p>
        </p:txBody>
      </p:sp>
      <p:pic>
        <p:nvPicPr>
          <p:cNvPr id="9" name="Picture 8" descr="img5"/>
          <p:cNvPicPr>
            <a:picLocks noChangeAspect="1" noChangeArrowheads="1"/>
          </p:cNvPicPr>
          <p:nvPr/>
        </p:nvPicPr>
        <p:blipFill>
          <a:blip r:embed="rId2" cstate="print"/>
          <a:srcRect/>
          <a:stretch>
            <a:fillRect/>
          </a:stretch>
        </p:blipFill>
        <p:spPr bwMode="auto">
          <a:xfrm>
            <a:off x="10354424" y="-16461"/>
            <a:ext cx="1850788" cy="1156932"/>
          </a:xfrm>
          <a:prstGeom prst="rect">
            <a:avLst/>
          </a:prstGeom>
          <a:noFill/>
        </p:spPr>
      </p:pic>
      <p:pic>
        <p:nvPicPr>
          <p:cNvPr id="10" name="Picture 4" descr="17261"/>
          <p:cNvPicPr>
            <a:picLocks noChangeAspect="1" noChangeArrowheads="1"/>
          </p:cNvPicPr>
          <p:nvPr/>
        </p:nvPicPr>
        <p:blipFill>
          <a:blip r:embed="rId3" cstate="print"/>
          <a:srcRect/>
          <a:stretch>
            <a:fillRect/>
          </a:stretch>
        </p:blipFill>
        <p:spPr bwMode="auto">
          <a:xfrm>
            <a:off x="2158450" y="2650337"/>
            <a:ext cx="2985616" cy="23894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5" name="פינה מקופלת 14"/>
          <p:cNvSpPr/>
          <p:nvPr/>
        </p:nvSpPr>
        <p:spPr>
          <a:xfrm>
            <a:off x="4320094" y="1075641"/>
            <a:ext cx="6959724" cy="800198"/>
          </a:xfrm>
          <a:prstGeom prst="foldedCorner">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dirty="0"/>
          </a:p>
        </p:txBody>
      </p:sp>
      <p:sp>
        <p:nvSpPr>
          <p:cNvPr id="3" name="TextBox 2"/>
          <p:cNvSpPr txBox="1"/>
          <p:nvPr/>
        </p:nvSpPr>
        <p:spPr>
          <a:xfrm>
            <a:off x="4450958" y="1247887"/>
            <a:ext cx="6877204" cy="461665"/>
          </a:xfrm>
          <a:prstGeom prst="rect">
            <a:avLst/>
          </a:prstGeom>
          <a:noFill/>
        </p:spPr>
        <p:txBody>
          <a:bodyPr wrap="none" rtlCol="1">
            <a:spAutoFit/>
          </a:bodyPr>
          <a:lstStyle/>
          <a:p>
            <a:r>
              <a:rPr lang="he-IL" sz="2400" dirty="0"/>
              <a:t>גורם המחלה- נגיף </a:t>
            </a:r>
            <a:r>
              <a:rPr lang="en-US" sz="2400" dirty="0"/>
              <a:t>RNA</a:t>
            </a:r>
            <a:r>
              <a:rPr lang="he-IL" sz="2400" dirty="0"/>
              <a:t> בצורת קליע. </a:t>
            </a:r>
            <a:r>
              <a:rPr lang="he-IL" sz="2400" b="1" dirty="0">
                <a:latin typeface="Guttman Yad" panose="02010401010101010101" pitchFamily="2" charset="-79"/>
                <a:cs typeface="Guttman Yad" panose="02010401010101010101" pitchFamily="2" charset="-79"/>
              </a:rPr>
              <a:t>*</a:t>
            </a:r>
            <a:r>
              <a:rPr lang="he-IL" sz="2000" b="1" dirty="0">
                <a:latin typeface="Guttman Yad" panose="02010401010101010101" pitchFamily="2" charset="-79"/>
                <a:cs typeface="Guttman Yad" panose="02010401010101010101" pitchFamily="2" charset="-79"/>
              </a:rPr>
              <a:t>רגיש לחומרי חיטוי</a:t>
            </a:r>
          </a:p>
        </p:txBody>
      </p:sp>
      <p:sp>
        <p:nvSpPr>
          <p:cNvPr id="18" name="TextBox 17"/>
          <p:cNvSpPr txBox="1"/>
          <p:nvPr/>
        </p:nvSpPr>
        <p:spPr>
          <a:xfrm rot="19344573">
            <a:off x="-640113" y="1734421"/>
            <a:ext cx="6276077" cy="523220"/>
          </a:xfrm>
          <a:prstGeom prst="rect">
            <a:avLst/>
          </a:prstGeom>
          <a:noFill/>
        </p:spPr>
        <p:txBody>
          <a:bodyPr wrap="none" rtlCol="1">
            <a:spAutoFit/>
          </a:bodyPr>
          <a:lstStyle/>
          <a:p>
            <a:r>
              <a:rPr lang="he-IL" sz="2800" b="1" dirty="0">
                <a:solidFill>
                  <a:srgbClr val="FF0000"/>
                </a:solidFill>
                <a:effectLst>
                  <a:outerShdw blurRad="38100" dist="38100" dir="2700000" algn="tl">
                    <a:srgbClr val="000000">
                      <a:alpha val="43137"/>
                    </a:srgbClr>
                  </a:outerShdw>
                </a:effectLst>
                <a:latin typeface="Guttman Yad" panose="02010401010101010101" pitchFamily="2" charset="-79"/>
                <a:cs typeface="Guttman Yad" panose="02010401010101010101" pitchFamily="2" charset="-79"/>
              </a:rPr>
              <a:t>התפרצות אחרונה בישראל- 2017-2018</a:t>
            </a:r>
          </a:p>
        </p:txBody>
      </p:sp>
      <p:sp>
        <p:nvSpPr>
          <p:cNvPr id="19" name="לחצן פעולה: קדימה או הבא 18">
            <a:hlinkClick r:id="" action="ppaction://hlinkshowjump?jump=nextslide" highlightClick="1"/>
          </p:cNvPr>
          <p:cNvSpPr/>
          <p:nvPr/>
        </p:nvSpPr>
        <p:spPr>
          <a:xfrm>
            <a:off x="11279818" y="5828159"/>
            <a:ext cx="600502" cy="552667"/>
          </a:xfrm>
          <a:prstGeom prst="actionButtonForwardNex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2758086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8"/>
                                        </p:tgtEl>
                                      </p:cBhvr>
                                    </p:animEffect>
                                    <p:animScale>
                                      <p:cBhvr>
                                        <p:cTn id="7" dur="250" autoRev="1" fill="hold"/>
                                        <p:tgtEl>
                                          <p:spTgt spid="1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פינה מקופלת 12"/>
          <p:cNvSpPr/>
          <p:nvPr/>
        </p:nvSpPr>
        <p:spPr>
          <a:xfrm>
            <a:off x="4421875" y="367732"/>
            <a:ext cx="7424382" cy="5200555"/>
          </a:xfrm>
          <a:prstGeom prst="foldedCorner">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TextBox 9"/>
          <p:cNvSpPr txBox="1"/>
          <p:nvPr/>
        </p:nvSpPr>
        <p:spPr>
          <a:xfrm>
            <a:off x="4404409" y="469969"/>
            <a:ext cx="7481599" cy="5078313"/>
          </a:xfrm>
          <a:prstGeom prst="rect">
            <a:avLst/>
          </a:prstGeom>
          <a:noFill/>
        </p:spPr>
        <p:txBody>
          <a:bodyPr wrap="none" rtlCol="1">
            <a:spAutoFit/>
          </a:bodyPr>
          <a:lstStyle/>
          <a:p>
            <a:pPr>
              <a:lnSpc>
                <a:spcPct val="150000"/>
              </a:lnSpc>
            </a:pPr>
            <a:r>
              <a:rPr lang="he-IL" sz="2400" dirty="0"/>
              <a:t>סמני המחלה- הנגיף מגיע עם זרם הדם אל המערכת העצבית. </a:t>
            </a:r>
          </a:p>
          <a:p>
            <a:pPr>
              <a:lnSpc>
                <a:spcPct val="150000"/>
              </a:lnSpc>
            </a:pPr>
            <a:r>
              <a:rPr lang="he-IL" sz="2400" dirty="0"/>
              <a:t>מתרבה במוח וגורם לתופעות עצביות קשות ורבות, </a:t>
            </a:r>
          </a:p>
          <a:p>
            <a:pPr>
              <a:lnSpc>
                <a:spcPct val="150000"/>
              </a:lnSpc>
            </a:pPr>
            <a:r>
              <a:rPr lang="he-IL" sz="2400" u="sng" dirty="0"/>
              <a:t>ביניהם: </a:t>
            </a:r>
          </a:p>
          <a:p>
            <a:pPr>
              <a:lnSpc>
                <a:spcPct val="150000"/>
              </a:lnSpc>
            </a:pPr>
            <a:r>
              <a:rPr lang="he-IL" sz="2400" dirty="0"/>
              <a:t>שינוי התנהגות, עצבנות, תוקפנות, </a:t>
            </a:r>
          </a:p>
          <a:p>
            <a:pPr>
              <a:lnSpc>
                <a:spcPct val="150000"/>
              </a:lnSpc>
            </a:pPr>
            <a:r>
              <a:rPr lang="he-IL" sz="2400" dirty="0"/>
              <a:t>יללות, ריור, חוסר תיאבון,</a:t>
            </a:r>
          </a:p>
          <a:p>
            <a:pPr>
              <a:lnSpc>
                <a:spcPct val="150000"/>
              </a:lnSpc>
            </a:pPr>
            <a:r>
              <a:rPr lang="he-IL" sz="2400" dirty="0"/>
              <a:t>געיות בצאן ובקר</a:t>
            </a:r>
          </a:p>
          <a:p>
            <a:pPr>
              <a:lnSpc>
                <a:spcPct val="150000"/>
              </a:lnSpc>
            </a:pPr>
            <a:r>
              <a:rPr lang="he-IL" sz="2400" dirty="0"/>
              <a:t>שתוקים.</a:t>
            </a:r>
          </a:p>
          <a:p>
            <a:pPr>
              <a:lnSpc>
                <a:spcPct val="150000"/>
              </a:lnSpc>
            </a:pPr>
            <a:endParaRPr lang="he-IL" sz="2400" dirty="0"/>
          </a:p>
          <a:p>
            <a:pPr>
              <a:lnSpc>
                <a:spcPct val="150000"/>
              </a:lnSpc>
            </a:pPr>
            <a:r>
              <a:rPr lang="he-IL" sz="2400" dirty="0"/>
              <a:t>           מרגע הופעת המחלה עד כשבועיים, יתרחש מוות.</a:t>
            </a:r>
          </a:p>
        </p:txBody>
      </p:sp>
      <p:pic>
        <p:nvPicPr>
          <p:cNvPr id="11" name="Picture 5" descr="19621"/>
          <p:cNvPicPr>
            <a:picLocks noChangeAspect="1" noChangeArrowheads="1"/>
          </p:cNvPicPr>
          <p:nvPr/>
        </p:nvPicPr>
        <p:blipFill>
          <a:blip r:embed="rId2" cstate="print"/>
          <a:srcRect/>
          <a:stretch>
            <a:fillRect/>
          </a:stretch>
        </p:blipFill>
        <p:spPr bwMode="auto">
          <a:xfrm>
            <a:off x="545909" y="367732"/>
            <a:ext cx="2986395" cy="2389116"/>
          </a:xfrm>
          <a:prstGeom prst="rect">
            <a:avLst/>
          </a:prstGeom>
          <a:ln>
            <a:noFill/>
          </a:ln>
          <a:effectLst>
            <a:outerShdw blurRad="292100" dist="139700" dir="2700000" algn="tl" rotWithShape="0">
              <a:srgbClr val="333333">
                <a:alpha val="65000"/>
              </a:srgbClr>
            </a:outerShdw>
          </a:effectLst>
        </p:spPr>
      </p:pic>
      <p:pic>
        <p:nvPicPr>
          <p:cNvPr id="12" name="Picture 5" descr="rabies-706599"/>
          <p:cNvPicPr>
            <a:picLocks noChangeAspect="1" noChangeArrowheads="1"/>
          </p:cNvPicPr>
          <p:nvPr/>
        </p:nvPicPr>
        <p:blipFill>
          <a:blip r:embed="rId3" cstate="print"/>
          <a:srcRect/>
          <a:stretch>
            <a:fillRect/>
          </a:stretch>
        </p:blipFill>
        <p:spPr bwMode="auto">
          <a:xfrm>
            <a:off x="4653257" y="1562290"/>
            <a:ext cx="2601223" cy="3428885"/>
          </a:xfrm>
          <a:prstGeom prst="rect">
            <a:avLst/>
          </a:prstGeom>
          <a:ln>
            <a:noFill/>
          </a:ln>
          <a:effectLst>
            <a:outerShdw blurRad="292100" dist="139700" dir="2700000" algn="tl" rotWithShape="0">
              <a:srgbClr val="333333">
                <a:alpha val="65000"/>
              </a:srgbClr>
            </a:outerShdw>
          </a:effectLst>
        </p:spPr>
      </p:pic>
      <p:sp>
        <p:nvSpPr>
          <p:cNvPr id="14" name="לחצן פעולה: קדימה או הבא 13">
            <a:hlinkClick r:id="" action="ppaction://hlinkshowjump?jump=nextslide" highlightClick="1"/>
          </p:cNvPr>
          <p:cNvSpPr/>
          <p:nvPr/>
        </p:nvSpPr>
        <p:spPr>
          <a:xfrm>
            <a:off x="11076564" y="5670524"/>
            <a:ext cx="936454" cy="541606"/>
          </a:xfrm>
          <a:prstGeom prst="actionButtonForwardNex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22399591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05294" y="0"/>
            <a:ext cx="8386706" cy="2239844"/>
          </a:xfrm>
          <a:prstGeom prst="rect">
            <a:avLst/>
          </a:prstGeom>
          <a:noFill/>
        </p:spPr>
        <p:txBody>
          <a:bodyPr wrap="square" rtlCol="1">
            <a:spAutoFit/>
          </a:bodyPr>
          <a:lstStyle/>
          <a:p>
            <a:pPr>
              <a:lnSpc>
                <a:spcPct val="150000"/>
              </a:lnSpc>
            </a:pPr>
            <a:r>
              <a:rPr lang="he-IL" sz="2400" u="sng" dirty="0"/>
              <a:t>טיפול:</a:t>
            </a:r>
            <a:r>
              <a:rPr lang="he-IL" sz="2400" dirty="0"/>
              <a:t> </a:t>
            </a:r>
          </a:p>
          <a:p>
            <a:pPr marL="342900" indent="-342900">
              <a:lnSpc>
                <a:spcPct val="150000"/>
              </a:lnSpc>
              <a:buFont typeface="Wingdings" panose="05000000000000000000" pitchFamily="2" charset="2"/>
              <a:buChar char="Ø"/>
            </a:pPr>
            <a:r>
              <a:rPr lang="he-IL" sz="2400" dirty="0"/>
              <a:t>אין טיפול בחיה חשודה. יש לדווח ולהכניס להסגר ולתצפת עליה.</a:t>
            </a:r>
          </a:p>
          <a:p>
            <a:pPr marL="342900" indent="-342900">
              <a:lnSpc>
                <a:spcPct val="150000"/>
              </a:lnSpc>
              <a:buFont typeface="Wingdings" panose="05000000000000000000" pitchFamily="2" charset="2"/>
              <a:buChar char="Ø"/>
            </a:pPr>
            <a:r>
              <a:rPr lang="he-IL" sz="2400" dirty="0"/>
              <a:t>באדם- חיטוי המקום, חיסון סביל (נוגדנים) ואחריו חיסון פעיל (אנטיגן).</a:t>
            </a:r>
          </a:p>
        </p:txBody>
      </p:sp>
      <p:sp>
        <p:nvSpPr>
          <p:cNvPr id="3" name="TextBox 2"/>
          <p:cNvSpPr txBox="1"/>
          <p:nvPr/>
        </p:nvSpPr>
        <p:spPr>
          <a:xfrm>
            <a:off x="570000" y="2696614"/>
            <a:ext cx="8810424" cy="4339650"/>
          </a:xfrm>
          <a:prstGeom prst="rect">
            <a:avLst/>
          </a:prstGeom>
          <a:noFill/>
        </p:spPr>
        <p:txBody>
          <a:bodyPr wrap="none" rtlCol="1">
            <a:spAutoFit/>
          </a:bodyPr>
          <a:lstStyle/>
          <a:p>
            <a:r>
              <a:rPr lang="he-IL" sz="2400" u="sng" dirty="0"/>
              <a:t>מניעה:</a:t>
            </a:r>
          </a:p>
          <a:p>
            <a:pPr marL="342900" indent="-342900">
              <a:lnSpc>
                <a:spcPct val="150000"/>
              </a:lnSpc>
              <a:buFont typeface="Wingdings" panose="05000000000000000000" pitchFamily="2" charset="2"/>
              <a:buChar char="ü"/>
            </a:pPr>
            <a:r>
              <a:rPr lang="he-IL" sz="2400" dirty="0"/>
              <a:t>בחיות משק- חיסון פעיל מידי שנה.</a:t>
            </a:r>
          </a:p>
          <a:p>
            <a:pPr marL="342900" indent="-342900">
              <a:lnSpc>
                <a:spcPct val="150000"/>
              </a:lnSpc>
              <a:buFont typeface="Wingdings" panose="05000000000000000000" pitchFamily="2" charset="2"/>
              <a:buChar char="ü"/>
            </a:pPr>
            <a:r>
              <a:rPr lang="he-IL" sz="2400" dirty="0"/>
              <a:t>עובדי משק- חיסון כל שנתיים. </a:t>
            </a:r>
            <a:r>
              <a:rPr lang="he-IL" sz="2400" dirty="0">
                <a:solidFill>
                  <a:srgbClr val="FF0000"/>
                </a:solidFill>
              </a:rPr>
              <a:t>*</a:t>
            </a:r>
            <a:r>
              <a:rPr lang="he-IL" dirty="0"/>
              <a:t>בעת התפרצות מחלה- שנתיים רצופות.</a:t>
            </a:r>
          </a:p>
          <a:p>
            <a:pPr marL="342900" indent="-342900">
              <a:lnSpc>
                <a:spcPct val="150000"/>
              </a:lnSpc>
              <a:buFont typeface="Wingdings" panose="05000000000000000000" pitchFamily="2" charset="2"/>
              <a:buChar char="ü"/>
            </a:pPr>
            <a:r>
              <a:rPr lang="he-IL" sz="2400" dirty="0"/>
              <a:t>בחיות בית- חיסון פעיל מגיל 3 חודשים (+ שבב אלקטרוני)</a:t>
            </a:r>
          </a:p>
          <a:p>
            <a:pPr>
              <a:lnSpc>
                <a:spcPct val="150000"/>
              </a:lnSpc>
            </a:pPr>
            <a:r>
              <a:rPr lang="he-IL" sz="2400" dirty="0"/>
              <a:t>                    ואח"כ, חיסון מידי שנה.</a:t>
            </a:r>
          </a:p>
          <a:p>
            <a:pPr marL="342900" indent="-342900">
              <a:lnSpc>
                <a:spcPct val="150000"/>
              </a:lnSpc>
              <a:buFont typeface="Wingdings" panose="05000000000000000000" pitchFamily="2" charset="2"/>
              <a:buChar char="ü"/>
            </a:pPr>
            <a:r>
              <a:rPr lang="he-IL" sz="2400" dirty="0"/>
              <a:t>בחיות בר- חיסון פעיל במזון (פיזור פיתיונות)</a:t>
            </a:r>
          </a:p>
          <a:p>
            <a:pPr>
              <a:lnSpc>
                <a:spcPct val="150000"/>
              </a:lnSpc>
            </a:pPr>
            <a:r>
              <a:rPr lang="he-IL" sz="2400" dirty="0"/>
              <a:t> </a:t>
            </a:r>
            <a:r>
              <a:rPr lang="he-IL" sz="2400" b="1" dirty="0">
                <a:solidFill>
                  <a:srgbClr val="FF0000"/>
                </a:solidFill>
              </a:rPr>
              <a:t> *</a:t>
            </a:r>
            <a:r>
              <a:rPr lang="he-IL" sz="2400" dirty="0"/>
              <a:t>בעת התפרצות מחלה באזור, יוטל הסגר על כל המשקים עד 6 חודשים. </a:t>
            </a:r>
          </a:p>
          <a:p>
            <a:pPr>
              <a:lnSpc>
                <a:spcPct val="150000"/>
              </a:lnSpc>
            </a:pPr>
            <a:r>
              <a:rPr lang="he-IL" sz="2400" dirty="0"/>
              <a:t>                              במשקים מחוסנים- עד 45 יום.</a:t>
            </a:r>
          </a:p>
        </p:txBody>
      </p:sp>
      <p:pic>
        <p:nvPicPr>
          <p:cNvPr id="5" name="Picture 46" descr="17051"/>
          <p:cNvPicPr>
            <a:picLocks noChangeAspect="1" noChangeArrowheads="1"/>
          </p:cNvPicPr>
          <p:nvPr/>
        </p:nvPicPr>
        <p:blipFill>
          <a:blip r:embed="rId3" cstate="print"/>
          <a:srcRect l="1890" b="22726"/>
          <a:stretch>
            <a:fillRect/>
          </a:stretch>
        </p:blipFill>
        <p:spPr bwMode="auto">
          <a:xfrm>
            <a:off x="1982032" y="1268469"/>
            <a:ext cx="2409497" cy="1518221"/>
          </a:xfrm>
          <a:prstGeom prst="rect">
            <a:avLst/>
          </a:prstGeom>
          <a:noFill/>
        </p:spPr>
      </p:pic>
      <p:pic>
        <p:nvPicPr>
          <p:cNvPr id="6" name="Picture 7" descr="dog_chip"/>
          <p:cNvPicPr>
            <a:picLocks noChangeAspect="1" noChangeArrowheads="1"/>
          </p:cNvPicPr>
          <p:nvPr/>
        </p:nvPicPr>
        <p:blipFill>
          <a:blip r:embed="rId4" cstate="print"/>
          <a:srcRect/>
          <a:stretch>
            <a:fillRect/>
          </a:stretch>
        </p:blipFill>
        <p:spPr bwMode="auto">
          <a:xfrm>
            <a:off x="0" y="3357158"/>
            <a:ext cx="1890533" cy="2179472"/>
          </a:xfrm>
          <a:prstGeom prst="rect">
            <a:avLst/>
          </a:prstGeom>
          <a:noFill/>
        </p:spPr>
      </p:pic>
      <p:pic>
        <p:nvPicPr>
          <p:cNvPr id="7" name="Picture 5" descr="dog01"/>
          <p:cNvPicPr>
            <a:picLocks noChangeAspect="1" noChangeArrowheads="1"/>
          </p:cNvPicPr>
          <p:nvPr/>
        </p:nvPicPr>
        <p:blipFill>
          <a:blip r:embed="rId5" cstate="print"/>
          <a:srcRect/>
          <a:stretch>
            <a:fillRect/>
          </a:stretch>
        </p:blipFill>
        <p:spPr bwMode="auto">
          <a:xfrm>
            <a:off x="0" y="-35280"/>
            <a:ext cx="2203606" cy="1638148"/>
          </a:xfrm>
          <a:prstGeom prst="rect">
            <a:avLst/>
          </a:prstGeom>
          <a:noFill/>
        </p:spPr>
      </p:pic>
      <p:pic>
        <p:nvPicPr>
          <p:cNvPr id="8" name="Picture 5" descr="_40018825_aninjection203"/>
          <p:cNvPicPr>
            <a:picLocks noChangeAspect="1" noChangeArrowheads="1"/>
          </p:cNvPicPr>
          <p:nvPr/>
        </p:nvPicPr>
        <p:blipFill>
          <a:blip r:embed="rId6" cstate="print"/>
          <a:srcRect/>
          <a:stretch>
            <a:fillRect/>
          </a:stretch>
        </p:blipFill>
        <p:spPr bwMode="auto">
          <a:xfrm>
            <a:off x="4898240" y="1698728"/>
            <a:ext cx="1881617" cy="1408900"/>
          </a:xfrm>
          <a:prstGeom prst="rect">
            <a:avLst/>
          </a:prstGeom>
          <a:noFill/>
        </p:spPr>
      </p:pic>
      <p:pic>
        <p:nvPicPr>
          <p:cNvPr id="9" name="Picture 2" descr="×ª××¦××ª ×ª××× × ×¢×××¨ ×××¡×× ××××ª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80424" y="2188772"/>
            <a:ext cx="2645449" cy="433199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9" descr="VeriChip%20Home%20Again%20chip%20rice%20and%20dime"/>
          <p:cNvPicPr>
            <a:picLocks noChangeAspect="1" noChangeArrowheads="1"/>
          </p:cNvPicPr>
          <p:nvPr/>
        </p:nvPicPr>
        <p:blipFill rotWithShape="1">
          <a:blip r:embed="rId8" cstate="print"/>
          <a:srcRect b="57292"/>
          <a:stretch/>
        </p:blipFill>
        <p:spPr bwMode="auto">
          <a:xfrm>
            <a:off x="0" y="2220233"/>
            <a:ext cx="1531938" cy="1132915"/>
          </a:xfrm>
          <a:prstGeom prst="rect">
            <a:avLst/>
          </a:prstGeom>
          <a:noFill/>
        </p:spPr>
      </p:pic>
      <p:sp>
        <p:nvSpPr>
          <p:cNvPr id="10" name="TextBox 9"/>
          <p:cNvSpPr txBox="1"/>
          <p:nvPr/>
        </p:nvSpPr>
        <p:spPr>
          <a:xfrm>
            <a:off x="8468340" y="6520765"/>
            <a:ext cx="3828292" cy="369332"/>
          </a:xfrm>
          <a:prstGeom prst="rect">
            <a:avLst/>
          </a:prstGeom>
          <a:noFill/>
        </p:spPr>
        <p:txBody>
          <a:bodyPr wrap="none" rtlCol="1">
            <a:spAutoFit/>
          </a:bodyPr>
          <a:lstStyle/>
          <a:p>
            <a:r>
              <a:rPr lang="he-IL" b="1" dirty="0"/>
              <a:t>מפת פיזור פיתיונות חיסון לאורך השנים</a:t>
            </a:r>
          </a:p>
        </p:txBody>
      </p:sp>
      <p:sp>
        <p:nvSpPr>
          <p:cNvPr id="13" name="TextBox 12"/>
          <p:cNvSpPr txBox="1"/>
          <p:nvPr/>
        </p:nvSpPr>
        <p:spPr>
          <a:xfrm>
            <a:off x="3809039" y="72209"/>
            <a:ext cx="4834978" cy="646331"/>
          </a:xfrm>
          <a:prstGeom prst="rect">
            <a:avLst/>
          </a:prstGeom>
          <a:noFill/>
        </p:spPr>
        <p:txBody>
          <a:bodyPr wrap="none" rtlCol="1">
            <a:spAutoFit/>
          </a:bodyPr>
          <a:lstStyle/>
          <a:p>
            <a:r>
              <a:rPr lang="he-IL" sz="3600" b="1" dirty="0">
                <a:solidFill>
                  <a:srgbClr val="00B05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פתרון מחלת הכלבת</a:t>
            </a:r>
          </a:p>
        </p:txBody>
      </p:sp>
      <p:sp>
        <p:nvSpPr>
          <p:cNvPr id="14" name="לחצן פעולה: קדימה או הבא 13">
            <a:hlinkClick r:id="" action="ppaction://hlinkshowjump?jump=nextslide" highlightClick="1"/>
          </p:cNvPr>
          <p:cNvSpPr/>
          <p:nvPr/>
        </p:nvSpPr>
        <p:spPr>
          <a:xfrm>
            <a:off x="182504" y="6010146"/>
            <a:ext cx="514192" cy="413527"/>
          </a:xfrm>
          <a:prstGeom prst="actionButtonForwardNex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1923763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תמונה 5"/>
          <p:cNvPicPr>
            <a:picLocks noChangeAspect="1"/>
          </p:cNvPicPr>
          <p:nvPr/>
        </p:nvPicPr>
        <p:blipFill>
          <a:blip r:embed="rId2"/>
          <a:stretch>
            <a:fillRect/>
          </a:stretch>
        </p:blipFill>
        <p:spPr>
          <a:xfrm>
            <a:off x="0" y="395745"/>
            <a:ext cx="4954024" cy="3991199"/>
          </a:xfrm>
          <a:prstGeom prst="rect">
            <a:avLst/>
          </a:prstGeom>
        </p:spPr>
      </p:pic>
      <p:sp>
        <p:nvSpPr>
          <p:cNvPr id="2" name="TextBox 1"/>
          <p:cNvSpPr txBox="1"/>
          <p:nvPr/>
        </p:nvSpPr>
        <p:spPr>
          <a:xfrm>
            <a:off x="3218932" y="-300127"/>
            <a:ext cx="6409127" cy="1107996"/>
          </a:xfrm>
          <a:prstGeom prst="rect">
            <a:avLst/>
          </a:prstGeom>
          <a:noFill/>
        </p:spPr>
        <p:txBody>
          <a:bodyPr wrap="none" rtlCol="1">
            <a:spAutoFit/>
          </a:bodyPr>
          <a:lstStyle/>
          <a:p>
            <a:r>
              <a:rPr lang="he-IL" sz="6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Tahoma" panose="020B0604030504040204" pitchFamily="34" charset="0"/>
                <a:ea typeface="Tahoma" panose="020B0604030504040204" pitchFamily="34" charset="0"/>
                <a:cs typeface="Tahoma" panose="020B0604030504040204" pitchFamily="34" charset="0"/>
              </a:rPr>
              <a:t>פגיעה בסביבה</a:t>
            </a:r>
          </a:p>
        </p:txBody>
      </p:sp>
      <p:pic>
        <p:nvPicPr>
          <p:cNvPr id="5130" name="Picture 10" descr="×ª××¦××ª ×ª××× × ×¢×××¨ âªenvironmental pollutionâ¬â"/>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8526" y="763373"/>
            <a:ext cx="6094627" cy="609462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988526" y="2071164"/>
            <a:ext cx="1685824" cy="400110"/>
          </a:xfrm>
          <a:prstGeom prst="rect">
            <a:avLst/>
          </a:prstGeom>
          <a:noFill/>
        </p:spPr>
        <p:txBody>
          <a:bodyPr wrap="square" rtlCol="1">
            <a:spAutoFit/>
          </a:bodyPr>
          <a:lstStyle/>
          <a:p>
            <a:r>
              <a:rPr lang="he-IL" sz="2000" b="1" dirty="0">
                <a:solidFill>
                  <a:srgbClr val="FF0000"/>
                </a:solidFill>
              </a:rPr>
              <a:t>פגיעה באוויר</a:t>
            </a:r>
          </a:p>
        </p:txBody>
      </p:sp>
      <p:sp>
        <p:nvSpPr>
          <p:cNvPr id="8" name="TextBox 7"/>
          <p:cNvSpPr txBox="1"/>
          <p:nvPr/>
        </p:nvSpPr>
        <p:spPr>
          <a:xfrm>
            <a:off x="8233375" y="1991235"/>
            <a:ext cx="1604927" cy="400110"/>
          </a:xfrm>
          <a:prstGeom prst="rect">
            <a:avLst/>
          </a:prstGeom>
          <a:noFill/>
        </p:spPr>
        <p:txBody>
          <a:bodyPr wrap="none" rtlCol="1">
            <a:spAutoFit/>
          </a:bodyPr>
          <a:lstStyle/>
          <a:p>
            <a:r>
              <a:rPr lang="he-IL" sz="2000" b="1" dirty="0">
                <a:solidFill>
                  <a:srgbClr val="FF0000"/>
                </a:solidFill>
              </a:rPr>
              <a:t>פגיעה בקרקע</a:t>
            </a:r>
          </a:p>
        </p:txBody>
      </p:sp>
      <p:sp>
        <p:nvSpPr>
          <p:cNvPr id="9" name="TextBox 8"/>
          <p:cNvSpPr txBox="1"/>
          <p:nvPr/>
        </p:nvSpPr>
        <p:spPr>
          <a:xfrm>
            <a:off x="9923665" y="1997189"/>
            <a:ext cx="1898277" cy="400110"/>
          </a:xfrm>
          <a:prstGeom prst="rect">
            <a:avLst/>
          </a:prstGeom>
          <a:noFill/>
        </p:spPr>
        <p:txBody>
          <a:bodyPr wrap="none" rtlCol="1">
            <a:spAutoFit/>
          </a:bodyPr>
          <a:lstStyle/>
          <a:p>
            <a:r>
              <a:rPr lang="he-IL" sz="2000" b="1" dirty="0">
                <a:solidFill>
                  <a:srgbClr val="FF0000"/>
                </a:solidFill>
              </a:rPr>
              <a:t>פגיעה במי תהום</a:t>
            </a:r>
          </a:p>
        </p:txBody>
      </p:sp>
      <p:pic>
        <p:nvPicPr>
          <p:cNvPr id="12" name="Picture 10" descr="×ª××× ×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709" y="4459356"/>
            <a:ext cx="5327566" cy="2398644"/>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313970" y="26413"/>
            <a:ext cx="2904962" cy="400110"/>
          </a:xfrm>
          <a:prstGeom prst="rect">
            <a:avLst/>
          </a:prstGeom>
          <a:noFill/>
        </p:spPr>
        <p:txBody>
          <a:bodyPr wrap="none" rtlCol="1">
            <a:spAutoFit/>
          </a:bodyPr>
          <a:lstStyle/>
          <a:p>
            <a:r>
              <a:rPr lang="he-IL" sz="2000" b="1" dirty="0">
                <a:solidFill>
                  <a:srgbClr val="FF0000"/>
                </a:solidFill>
              </a:rPr>
              <a:t>שימוש יתר במשאבי הטבע</a:t>
            </a:r>
          </a:p>
        </p:txBody>
      </p:sp>
      <p:sp>
        <p:nvSpPr>
          <p:cNvPr id="11" name="TextBox 10"/>
          <p:cNvSpPr txBox="1"/>
          <p:nvPr/>
        </p:nvSpPr>
        <p:spPr>
          <a:xfrm>
            <a:off x="9440507" y="288374"/>
            <a:ext cx="2821606" cy="400110"/>
          </a:xfrm>
          <a:prstGeom prst="rect">
            <a:avLst/>
          </a:prstGeom>
          <a:noFill/>
        </p:spPr>
        <p:txBody>
          <a:bodyPr wrap="none" rtlCol="1">
            <a:spAutoFit/>
          </a:bodyPr>
          <a:lstStyle/>
          <a:p>
            <a:r>
              <a:rPr lang="he-IL" sz="2000" b="1" dirty="0">
                <a:solidFill>
                  <a:srgbClr val="FF0000"/>
                </a:solidFill>
              </a:rPr>
              <a:t>הפרשות שלא ניתן למחזר</a:t>
            </a:r>
            <a:endParaRPr lang="he-IL" sz="2000" dirty="0"/>
          </a:p>
        </p:txBody>
      </p:sp>
    </p:spTree>
    <p:extLst>
      <p:ext uri="{BB962C8B-B14F-4D97-AF65-F5344CB8AC3E}">
        <p14:creationId xmlns:p14="http://schemas.microsoft.com/office/powerpoint/2010/main" val="20298252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פינה מקופלת 14"/>
          <p:cNvSpPr/>
          <p:nvPr/>
        </p:nvSpPr>
        <p:spPr>
          <a:xfrm>
            <a:off x="1786597" y="5995661"/>
            <a:ext cx="10213144" cy="573951"/>
          </a:xfrm>
          <a:prstGeom prst="foldedCorner">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3" name="פינה מקופלת 12"/>
          <p:cNvSpPr/>
          <p:nvPr/>
        </p:nvSpPr>
        <p:spPr>
          <a:xfrm>
            <a:off x="0" y="2017713"/>
            <a:ext cx="12011671" cy="3673403"/>
          </a:xfrm>
          <a:prstGeom prst="foldedCorner">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פינה מקופלת 11"/>
          <p:cNvSpPr/>
          <p:nvPr/>
        </p:nvSpPr>
        <p:spPr>
          <a:xfrm>
            <a:off x="3545058" y="910501"/>
            <a:ext cx="8454683" cy="554638"/>
          </a:xfrm>
          <a:prstGeom prst="foldedCorner">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 name="TextBox 1"/>
          <p:cNvSpPr txBox="1"/>
          <p:nvPr/>
        </p:nvSpPr>
        <p:spPr>
          <a:xfrm>
            <a:off x="4881188" y="75871"/>
            <a:ext cx="3137397" cy="584775"/>
          </a:xfrm>
          <a:prstGeom prst="rect">
            <a:avLst/>
          </a:prstGeom>
          <a:noFill/>
        </p:spPr>
        <p:txBody>
          <a:bodyPr wrap="none" rtlCol="1">
            <a:spAutoFit/>
          </a:bodyPr>
          <a:lstStyle/>
          <a:p>
            <a:r>
              <a:rPr lang="he-IL" sz="3200" b="1" dirty="0">
                <a:solidFill>
                  <a:srgbClr val="FF00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טטנוס (צפדת)</a:t>
            </a:r>
          </a:p>
        </p:txBody>
      </p:sp>
      <p:sp>
        <p:nvSpPr>
          <p:cNvPr id="3" name="TextBox 2"/>
          <p:cNvSpPr txBox="1"/>
          <p:nvPr/>
        </p:nvSpPr>
        <p:spPr>
          <a:xfrm>
            <a:off x="4013841" y="952148"/>
            <a:ext cx="7774885" cy="461665"/>
          </a:xfrm>
          <a:prstGeom prst="rect">
            <a:avLst/>
          </a:prstGeom>
          <a:noFill/>
        </p:spPr>
        <p:txBody>
          <a:bodyPr wrap="none" rtlCol="1">
            <a:spAutoFit/>
          </a:bodyPr>
          <a:lstStyle/>
          <a:p>
            <a:r>
              <a:rPr lang="he-IL" sz="2400" b="1" dirty="0"/>
              <a:t>גורם המחלה- רעלן</a:t>
            </a:r>
            <a:r>
              <a:rPr lang="he-IL" sz="2400" dirty="0"/>
              <a:t> של חיידק </a:t>
            </a:r>
            <a:r>
              <a:rPr lang="he-IL" sz="2400" dirty="0" err="1"/>
              <a:t>כלוסטרידיום</a:t>
            </a:r>
            <a:r>
              <a:rPr lang="he-IL" sz="2400" dirty="0"/>
              <a:t> </a:t>
            </a:r>
            <a:r>
              <a:rPr lang="he-IL" sz="2400" dirty="0" err="1"/>
              <a:t>טטני</a:t>
            </a:r>
            <a:r>
              <a:rPr lang="he-IL" sz="2400" dirty="0"/>
              <a:t>. חיידק אנאירובי</a:t>
            </a:r>
          </a:p>
        </p:txBody>
      </p:sp>
      <p:sp>
        <p:nvSpPr>
          <p:cNvPr id="4" name="TextBox 3"/>
          <p:cNvSpPr txBox="1"/>
          <p:nvPr/>
        </p:nvSpPr>
        <p:spPr>
          <a:xfrm>
            <a:off x="350147" y="1963502"/>
            <a:ext cx="11721478" cy="3831818"/>
          </a:xfrm>
          <a:prstGeom prst="rect">
            <a:avLst/>
          </a:prstGeom>
          <a:noFill/>
        </p:spPr>
        <p:txBody>
          <a:bodyPr wrap="square" rtlCol="1">
            <a:spAutoFit/>
          </a:bodyPr>
          <a:lstStyle/>
          <a:p>
            <a:pPr>
              <a:lnSpc>
                <a:spcPct val="150000"/>
              </a:lnSpc>
            </a:pPr>
            <a:r>
              <a:rPr lang="he-IL" sz="2400" b="1" dirty="0"/>
              <a:t>דרכי הדבקה- </a:t>
            </a:r>
            <a:r>
              <a:rPr lang="he-IL" sz="2400" dirty="0"/>
              <a:t>מקור החיידק במערכת העיכול של בע"ח ובאדמה כ</a:t>
            </a:r>
            <a:r>
              <a:rPr lang="he-IL" sz="2400" b="1" dirty="0"/>
              <a:t>נבגים*</a:t>
            </a:r>
            <a:r>
              <a:rPr lang="he-IL" sz="2400" dirty="0"/>
              <a:t>. </a:t>
            </a:r>
          </a:p>
          <a:p>
            <a:pPr>
              <a:lnSpc>
                <a:spcPct val="150000"/>
              </a:lnSpc>
            </a:pPr>
            <a:r>
              <a:rPr lang="he-IL" sz="2400" dirty="0"/>
              <a:t>במיוחד במקומות בהם יש זיהום צואתי. </a:t>
            </a:r>
          </a:p>
          <a:p>
            <a:pPr>
              <a:lnSpc>
                <a:spcPct val="150000"/>
              </a:lnSpc>
            </a:pPr>
            <a:r>
              <a:rPr lang="he-IL" sz="2400" dirty="0"/>
              <a:t>הנבג חודר לגוף במקום שיש חשיפת רקמות פנימיות לסביבה- פציעה, המלטה קשה, </a:t>
            </a:r>
          </a:p>
          <a:p>
            <a:pPr>
              <a:lnSpc>
                <a:spcPct val="150000"/>
              </a:lnSpc>
            </a:pPr>
            <a:r>
              <a:rPr lang="he-IL" sz="2400" dirty="0"/>
              <a:t>בעגל- חבל טבור לאחר המלטה, ניקוב אוזניים, כוויית קור (מספר), גז. </a:t>
            </a:r>
          </a:p>
          <a:p>
            <a:pPr>
              <a:lnSpc>
                <a:spcPct val="150000"/>
              </a:lnSpc>
            </a:pPr>
            <a:r>
              <a:rPr lang="he-IL" sz="2400" dirty="0"/>
              <a:t>     תנאים אנאירוביים יאפשרו לנבג להפוך לחיידק, להתרבות ולחדור למערכת העצבים.</a:t>
            </a:r>
          </a:p>
          <a:p>
            <a:pPr>
              <a:lnSpc>
                <a:spcPct val="150000"/>
              </a:lnSpc>
            </a:pPr>
            <a:r>
              <a:rPr lang="he-IL" sz="2400" dirty="0"/>
              <a:t>     </a:t>
            </a:r>
            <a:r>
              <a:rPr lang="he-IL" b="1" dirty="0"/>
              <a:t>* נבג- </a:t>
            </a:r>
            <a:r>
              <a:rPr lang="he-IL" dirty="0"/>
              <a:t>שמירה על מצב קיומי הישרדותי בחיידק כאשר תנאי סביבה קשים למחייה. הנבג הופך לחיידק פעיל עם שיפור בתנאי</a:t>
            </a:r>
          </a:p>
          <a:p>
            <a:pPr>
              <a:lnSpc>
                <a:spcPct val="150000"/>
              </a:lnSpc>
            </a:pPr>
            <a:r>
              <a:rPr lang="he-IL" dirty="0"/>
              <a:t>                הסביבה.</a:t>
            </a:r>
          </a:p>
        </p:txBody>
      </p:sp>
      <p:sp>
        <p:nvSpPr>
          <p:cNvPr id="5" name="TextBox 4"/>
          <p:cNvSpPr txBox="1"/>
          <p:nvPr/>
        </p:nvSpPr>
        <p:spPr>
          <a:xfrm>
            <a:off x="2046375" y="5995661"/>
            <a:ext cx="9953366" cy="461665"/>
          </a:xfrm>
          <a:prstGeom prst="rect">
            <a:avLst/>
          </a:prstGeom>
          <a:noFill/>
        </p:spPr>
        <p:txBody>
          <a:bodyPr wrap="none" rtlCol="1">
            <a:spAutoFit/>
          </a:bodyPr>
          <a:lstStyle/>
          <a:p>
            <a:r>
              <a:rPr lang="he-IL" sz="2400" b="1" dirty="0"/>
              <a:t>דגירה</a:t>
            </a:r>
            <a:r>
              <a:rPr lang="he-IL" sz="2400" dirty="0"/>
              <a:t>- כשבועיים מההדבקה. תלוי בגודל הפציעה, מספר החיידקים וכמות הנוגדנים.</a:t>
            </a:r>
          </a:p>
        </p:txBody>
      </p:sp>
      <p:pic>
        <p:nvPicPr>
          <p:cNvPr id="11" name="תמונה 10"/>
          <p:cNvPicPr>
            <a:picLocks noChangeAspect="1"/>
          </p:cNvPicPr>
          <p:nvPr/>
        </p:nvPicPr>
        <p:blipFill>
          <a:blip r:embed="rId2"/>
          <a:stretch>
            <a:fillRect/>
          </a:stretch>
        </p:blipFill>
        <p:spPr>
          <a:xfrm>
            <a:off x="72125" y="984967"/>
            <a:ext cx="3036834" cy="2065494"/>
          </a:xfrm>
          <a:prstGeom prst="rect">
            <a:avLst/>
          </a:prstGeom>
        </p:spPr>
      </p:pic>
      <p:sp>
        <p:nvSpPr>
          <p:cNvPr id="14" name="TextBox 13"/>
          <p:cNvSpPr txBox="1"/>
          <p:nvPr/>
        </p:nvSpPr>
        <p:spPr>
          <a:xfrm>
            <a:off x="141404" y="551120"/>
            <a:ext cx="2898275" cy="369332"/>
          </a:xfrm>
          <a:prstGeom prst="rect">
            <a:avLst/>
          </a:prstGeom>
          <a:noFill/>
        </p:spPr>
        <p:txBody>
          <a:bodyPr wrap="square" rtlCol="1">
            <a:spAutoFit/>
          </a:bodyPr>
          <a:lstStyle/>
          <a:p>
            <a:r>
              <a:rPr lang="he-IL" b="1" dirty="0"/>
              <a:t>נבגים של </a:t>
            </a:r>
            <a:r>
              <a:rPr lang="he-IL" b="1" dirty="0" err="1"/>
              <a:t>כלוסטרידיום</a:t>
            </a:r>
            <a:r>
              <a:rPr lang="he-IL" b="1" dirty="0"/>
              <a:t> </a:t>
            </a:r>
            <a:r>
              <a:rPr lang="he-IL" b="1" dirty="0" err="1"/>
              <a:t>טטנ</a:t>
            </a:r>
            <a:r>
              <a:rPr lang="he-IL" dirty="0" err="1"/>
              <a:t>י</a:t>
            </a:r>
            <a:endParaRPr lang="he-IL" dirty="0"/>
          </a:p>
        </p:txBody>
      </p:sp>
      <p:sp>
        <p:nvSpPr>
          <p:cNvPr id="16" name="לחצן פעולה: קדימה או הבא 15">
            <a:hlinkClick r:id="" action="ppaction://hlinkshowjump?jump=nextslide" highlightClick="1"/>
          </p:cNvPr>
          <p:cNvSpPr/>
          <p:nvPr/>
        </p:nvSpPr>
        <p:spPr>
          <a:xfrm>
            <a:off x="541215" y="5849531"/>
            <a:ext cx="606456" cy="573951"/>
          </a:xfrm>
          <a:prstGeom prst="actionButtonForwardNex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41089753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פינה מקופלת 6"/>
          <p:cNvSpPr/>
          <p:nvPr/>
        </p:nvSpPr>
        <p:spPr>
          <a:xfrm>
            <a:off x="-126609" y="2089127"/>
            <a:ext cx="12318609" cy="2942514"/>
          </a:xfrm>
          <a:prstGeom prst="foldedCorner">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 name="TextBox 1"/>
          <p:cNvSpPr txBox="1"/>
          <p:nvPr/>
        </p:nvSpPr>
        <p:spPr>
          <a:xfrm>
            <a:off x="-196948" y="2169319"/>
            <a:ext cx="12295132" cy="2862322"/>
          </a:xfrm>
          <a:prstGeom prst="rect">
            <a:avLst/>
          </a:prstGeom>
          <a:noFill/>
        </p:spPr>
        <p:txBody>
          <a:bodyPr wrap="square" rtlCol="1">
            <a:spAutoFit/>
          </a:bodyPr>
          <a:lstStyle/>
          <a:p>
            <a:pPr>
              <a:lnSpc>
                <a:spcPct val="150000"/>
              </a:lnSpc>
            </a:pPr>
            <a:r>
              <a:rPr lang="he-IL" sz="2400" dirty="0"/>
              <a:t>סמני המחלה- החיידק מפריש רעלן בעצבים הגורם למניעת שחרור שרירים לאחר פעילות. </a:t>
            </a:r>
          </a:p>
          <a:p>
            <a:pPr>
              <a:lnSpc>
                <a:spcPct val="150000"/>
              </a:lnSpc>
            </a:pPr>
            <a:r>
              <a:rPr lang="he-IL" sz="2400" dirty="0"/>
              <a:t>התוצאה- התכווצויות שרירים בלתי פוסקות.</a:t>
            </a:r>
          </a:p>
          <a:p>
            <a:pPr>
              <a:lnSpc>
                <a:spcPct val="150000"/>
              </a:lnSpc>
            </a:pPr>
            <a:r>
              <a:rPr lang="he-IL" sz="2400" dirty="0"/>
              <a:t>ביממה הראשונה: קשיחות שרירים במקום חדירת החיידק- כצליעה ברגל הפצועה, התנפחות הכרס.</a:t>
            </a:r>
          </a:p>
          <a:p>
            <a:pPr>
              <a:lnSpc>
                <a:spcPct val="150000"/>
              </a:lnSpc>
            </a:pPr>
            <a:r>
              <a:rPr lang="he-IL" sz="2400" dirty="0"/>
              <a:t>לאחר יום: קשיחות שרירים כללית בגוף- כקושי בהליכה בגלל רגליים מתוחות, ראש מתוח, לסת נעולה </a:t>
            </a:r>
            <a:r>
              <a:rPr lang="he-IL" dirty="0"/>
              <a:t>ועוד</a:t>
            </a:r>
          </a:p>
          <a:p>
            <a:pPr>
              <a:lnSpc>
                <a:spcPct val="150000"/>
              </a:lnSpc>
            </a:pPr>
            <a:r>
              <a:rPr lang="he-IL" sz="2400" dirty="0"/>
              <a:t>      בהמשך- התכווצויות השרירים מתפשטות לשאר המערכות, ללב ולמערכת הנשימה וגורמות למוות.</a:t>
            </a:r>
          </a:p>
        </p:txBody>
      </p:sp>
      <p:pic>
        <p:nvPicPr>
          <p:cNvPr id="5" name="תמונה 4"/>
          <p:cNvPicPr>
            <a:picLocks noChangeAspect="1"/>
          </p:cNvPicPr>
          <p:nvPr/>
        </p:nvPicPr>
        <p:blipFill>
          <a:blip r:embed="rId2"/>
          <a:stretch>
            <a:fillRect/>
          </a:stretch>
        </p:blipFill>
        <p:spPr>
          <a:xfrm>
            <a:off x="3541834" y="222225"/>
            <a:ext cx="2695575" cy="16954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9458" name="Picture 2" descr="×ª××¦××ª ×ª××× × ×¢×××¨ ××× ××¡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9505" y="5000648"/>
            <a:ext cx="2562225" cy="17811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6" name="תמונה 5"/>
          <p:cNvPicPr>
            <a:picLocks noChangeAspect="1"/>
          </p:cNvPicPr>
          <p:nvPr/>
        </p:nvPicPr>
        <p:blipFill>
          <a:blip r:embed="rId4"/>
          <a:stretch>
            <a:fillRect/>
          </a:stretch>
        </p:blipFill>
        <p:spPr>
          <a:xfrm>
            <a:off x="7537206" y="117450"/>
            <a:ext cx="2533650" cy="18002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לחצן פעולה: קדימה או הבא 7">
            <a:hlinkClick r:id="" action="ppaction://hlinkshowjump?jump=nextslide" highlightClick="1"/>
          </p:cNvPr>
          <p:cNvSpPr/>
          <p:nvPr/>
        </p:nvSpPr>
        <p:spPr>
          <a:xfrm>
            <a:off x="816766" y="5891236"/>
            <a:ext cx="647113" cy="576776"/>
          </a:xfrm>
          <a:prstGeom prst="actionButtonForwardNex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28881594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תמונה 6"/>
          <p:cNvPicPr>
            <a:picLocks noChangeAspect="1"/>
          </p:cNvPicPr>
          <p:nvPr/>
        </p:nvPicPr>
        <p:blipFill>
          <a:blip r:embed="rId2"/>
          <a:stretch>
            <a:fillRect/>
          </a:stretch>
        </p:blipFill>
        <p:spPr>
          <a:xfrm>
            <a:off x="8033638" y="2872289"/>
            <a:ext cx="2286000" cy="2286000"/>
          </a:xfrm>
          <a:prstGeom prst="rect">
            <a:avLst/>
          </a:prstGeom>
        </p:spPr>
      </p:pic>
      <p:sp>
        <p:nvSpPr>
          <p:cNvPr id="5" name="פינה מקופלת 4"/>
          <p:cNvSpPr/>
          <p:nvPr/>
        </p:nvSpPr>
        <p:spPr>
          <a:xfrm>
            <a:off x="145365" y="5124978"/>
            <a:ext cx="12070080" cy="1719157"/>
          </a:xfrm>
          <a:prstGeom prst="foldedCorner">
            <a:avLst/>
          </a:prstGeom>
          <a:solidFill>
            <a:srgbClr val="99FF99"/>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4" name="פינה מקופלת 3"/>
          <p:cNvSpPr/>
          <p:nvPr/>
        </p:nvSpPr>
        <p:spPr>
          <a:xfrm>
            <a:off x="1495279" y="1088752"/>
            <a:ext cx="10696721" cy="2053883"/>
          </a:xfrm>
          <a:prstGeom prst="foldedCorner">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 name="TextBox 1"/>
          <p:cNvSpPr txBox="1"/>
          <p:nvPr/>
        </p:nvSpPr>
        <p:spPr>
          <a:xfrm>
            <a:off x="1" y="5248865"/>
            <a:ext cx="11934677" cy="1754326"/>
          </a:xfrm>
          <a:prstGeom prst="rect">
            <a:avLst/>
          </a:prstGeom>
          <a:noFill/>
        </p:spPr>
        <p:txBody>
          <a:bodyPr wrap="none" rtlCol="1">
            <a:spAutoFit/>
          </a:bodyPr>
          <a:lstStyle/>
          <a:p>
            <a:pPr>
              <a:lnSpc>
                <a:spcPct val="150000"/>
              </a:lnSpc>
            </a:pPr>
            <a:r>
              <a:rPr lang="he-IL" sz="2400" dirty="0"/>
              <a:t>מניעה- שמירה על היגיינה בע"ח, חיטוי ציוד.  חיטוי מקומי של רקמות גוף פנימיות החשופות לסביבה .</a:t>
            </a:r>
          </a:p>
          <a:p>
            <a:pPr>
              <a:lnSpc>
                <a:spcPct val="150000"/>
              </a:lnSpc>
            </a:pPr>
            <a:r>
              <a:rPr lang="he-IL" sz="2400" dirty="0"/>
              <a:t>בבני אדם ובצאן- חיסון פעיל המכיל רעלן מוחלש (חיסון אנטי טטנוס). </a:t>
            </a:r>
          </a:p>
          <a:p>
            <a:pPr>
              <a:lnSpc>
                <a:spcPct val="150000"/>
              </a:lnSpc>
            </a:pPr>
            <a:r>
              <a:rPr lang="he-IL" sz="2400" dirty="0"/>
              <a:t>             בבקר אין חיסון בגלל עמידות חיידקים לחיסון.</a:t>
            </a:r>
          </a:p>
        </p:txBody>
      </p:sp>
      <p:sp>
        <p:nvSpPr>
          <p:cNvPr id="3" name="TextBox 2"/>
          <p:cNvSpPr txBox="1"/>
          <p:nvPr/>
        </p:nvSpPr>
        <p:spPr>
          <a:xfrm>
            <a:off x="1775151" y="1186443"/>
            <a:ext cx="10294806" cy="1685846"/>
          </a:xfrm>
          <a:prstGeom prst="rect">
            <a:avLst/>
          </a:prstGeom>
          <a:noFill/>
        </p:spPr>
        <p:txBody>
          <a:bodyPr wrap="none" rtlCol="1">
            <a:spAutoFit/>
          </a:bodyPr>
          <a:lstStyle/>
          <a:p>
            <a:pPr>
              <a:lnSpc>
                <a:spcPct val="150000"/>
              </a:lnSpc>
            </a:pPr>
            <a:r>
              <a:rPr lang="he-IL" sz="2400" dirty="0"/>
              <a:t>טיפול בשלבים ראשונים של המחלה: הרדמת בע"ח (הרפיית שרירים), טיפול אנטיביוטי </a:t>
            </a:r>
          </a:p>
          <a:p>
            <a:pPr>
              <a:lnSpc>
                <a:spcPct val="150000"/>
              </a:lnSpc>
            </a:pPr>
            <a:r>
              <a:rPr lang="he-IL" sz="2400" dirty="0"/>
              <a:t>בחיידק וטיפול נגד הרעלן. סיכויי החלמה טובים לבע"ח ששרד מעל שבוע מחלה. </a:t>
            </a:r>
          </a:p>
          <a:p>
            <a:pPr>
              <a:lnSpc>
                <a:spcPct val="150000"/>
              </a:lnSpc>
            </a:pPr>
            <a:r>
              <a:rPr lang="he-IL" sz="2400" u="sng" dirty="0"/>
              <a:t>הטיפול לא ניתן לבע"ח עם סמני מחלה מתקדמת.</a:t>
            </a:r>
          </a:p>
        </p:txBody>
      </p:sp>
      <p:sp>
        <p:nvSpPr>
          <p:cNvPr id="6" name="לחצן פעולה: בית 5">
            <a:hlinkClick r:id="rId3" action="ppaction://hlinksldjump" highlightClick="1"/>
          </p:cNvPr>
          <p:cNvSpPr/>
          <p:nvPr/>
        </p:nvSpPr>
        <p:spPr>
          <a:xfrm>
            <a:off x="11445054" y="141818"/>
            <a:ext cx="675249" cy="54864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20482" name="Picture 2" descr="×ª××¦××ª ×ª××× × ×¢×××¨ ×× ×× ×××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141818"/>
            <a:ext cx="2613553" cy="2090842"/>
          </a:xfrm>
          <a:prstGeom prst="rect">
            <a:avLst/>
          </a:prstGeom>
          <a:noFill/>
          <a:extLst>
            <a:ext uri="{909E8E84-426E-40DD-AFC4-6F175D3DCCD1}">
              <a14:hiddenFill xmlns:a14="http://schemas.microsoft.com/office/drawing/2010/main">
                <a:solidFill>
                  <a:srgbClr val="FFFFFF"/>
                </a:solidFill>
              </a14:hiddenFill>
            </a:ext>
          </a:extLst>
        </p:spPr>
      </p:pic>
      <p:pic>
        <p:nvPicPr>
          <p:cNvPr id="20486" name="Picture 6" descr="×ª××¦××ª ×ª××× × ×¢×××¨ âªanti tetanusâ¬â"/>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8679"/>
          <a:stretch/>
        </p:blipFill>
        <p:spPr bwMode="auto">
          <a:xfrm>
            <a:off x="2139120" y="3209067"/>
            <a:ext cx="4993200" cy="200698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3623207" y="168101"/>
            <a:ext cx="4945585" cy="646331"/>
          </a:xfrm>
          <a:prstGeom prst="rect">
            <a:avLst/>
          </a:prstGeom>
          <a:noFill/>
        </p:spPr>
        <p:txBody>
          <a:bodyPr wrap="none" rtlCol="1">
            <a:spAutoFit/>
          </a:bodyPr>
          <a:lstStyle/>
          <a:p>
            <a:r>
              <a:rPr lang="he-IL" sz="3600" b="1" dirty="0">
                <a:solidFill>
                  <a:srgbClr val="00B05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פתרון למחלת טטנוס</a:t>
            </a:r>
          </a:p>
        </p:txBody>
      </p:sp>
    </p:spTree>
    <p:extLst>
      <p:ext uri="{BB962C8B-B14F-4D97-AF65-F5344CB8AC3E}">
        <p14:creationId xmlns:p14="http://schemas.microsoft.com/office/powerpoint/2010/main" val="7355141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תוכן 3"/>
          <p:cNvSpPr txBox="1">
            <a:spLocks/>
          </p:cNvSpPr>
          <p:nvPr/>
        </p:nvSpPr>
        <p:spPr>
          <a:xfrm>
            <a:off x="1464659" y="1357320"/>
            <a:ext cx="10515600" cy="5373915"/>
          </a:xfrm>
          <a:prstGeom prst="rect">
            <a:avLst/>
          </a:prstGeom>
        </p:spPr>
        <p:txBody>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lnSpc>
                <a:spcPct val="100000"/>
              </a:lnSpc>
              <a:buFont typeface="Arial" panose="020B0604020202020204" pitchFamily="34" charset="0"/>
              <a:buAutoNum type="arabicPeriod"/>
            </a:pPr>
            <a:r>
              <a:rPr lang="he-IL" dirty="0"/>
              <a:t>מניעת צמא, רעב ותת תזונה</a:t>
            </a:r>
          </a:p>
          <a:p>
            <a:pPr marL="514350" indent="-514350">
              <a:lnSpc>
                <a:spcPct val="100000"/>
              </a:lnSpc>
              <a:buFont typeface="Arial" panose="020B0604020202020204" pitchFamily="34" charset="0"/>
              <a:buAutoNum type="arabicPeriod"/>
            </a:pPr>
            <a:r>
              <a:rPr lang="he-IL" dirty="0"/>
              <a:t>מניעת אי נוחות</a:t>
            </a:r>
          </a:p>
          <a:p>
            <a:pPr marL="514350" indent="-514350">
              <a:lnSpc>
                <a:spcPct val="100000"/>
              </a:lnSpc>
              <a:buFont typeface="Arial" panose="020B0604020202020204" pitchFamily="34" charset="0"/>
              <a:buAutoNum type="arabicPeriod"/>
            </a:pPr>
            <a:r>
              <a:rPr lang="he-IL" dirty="0"/>
              <a:t>מניעת כאב, סבל, פציעות ומחלות</a:t>
            </a:r>
          </a:p>
          <a:p>
            <a:pPr marL="514350" indent="-514350">
              <a:lnSpc>
                <a:spcPct val="100000"/>
              </a:lnSpc>
              <a:buFont typeface="Arial" panose="020B0604020202020204" pitchFamily="34" charset="0"/>
              <a:buAutoNum type="arabicPeriod"/>
            </a:pPr>
            <a:r>
              <a:rPr lang="he-IL" dirty="0"/>
              <a:t>מניעת פחד, מצוקה ועקה</a:t>
            </a:r>
          </a:p>
          <a:p>
            <a:pPr marL="514350" indent="-514350">
              <a:lnSpc>
                <a:spcPct val="100000"/>
              </a:lnSpc>
              <a:buFont typeface="Arial" panose="020B0604020202020204" pitchFamily="34" charset="0"/>
              <a:buAutoNum type="arabicPeriod"/>
            </a:pPr>
            <a:r>
              <a:rPr lang="he-IL" dirty="0"/>
              <a:t>לאפשר דפוסי התנהגות נורמאליים בעדר.</a:t>
            </a:r>
          </a:p>
          <a:p>
            <a:pPr marL="514350" indent="-514350">
              <a:lnSpc>
                <a:spcPct val="100000"/>
              </a:lnSpc>
              <a:buFont typeface="Arial" panose="020B0604020202020204" pitchFamily="34" charset="0"/>
              <a:buAutoNum type="arabicPeriod"/>
            </a:pPr>
            <a:r>
              <a:rPr lang="he-IL" dirty="0">
                <a:latin typeface="Tahoma" panose="020B0604030504040204" pitchFamily="34" charset="0"/>
                <a:ea typeface="Tahoma" panose="020B0604030504040204" pitchFamily="34" charset="0"/>
              </a:rPr>
              <a:t>הגדלת מרחב מחיה לפרה עם תנאי אוורור וריפוד </a:t>
            </a:r>
          </a:p>
          <a:p>
            <a:pPr marL="0" indent="0">
              <a:lnSpc>
                <a:spcPct val="100000"/>
              </a:lnSpc>
              <a:buNone/>
            </a:pPr>
            <a:r>
              <a:rPr lang="he-IL" dirty="0">
                <a:latin typeface="Tahoma" panose="020B0604030504040204" pitchFamily="34" charset="0"/>
                <a:ea typeface="Tahoma" panose="020B0604030504040204" pitchFamily="34" charset="0"/>
              </a:rPr>
              <a:t>     משופרים. </a:t>
            </a:r>
          </a:p>
          <a:p>
            <a:pPr marL="0" indent="0">
              <a:lnSpc>
                <a:spcPct val="100000"/>
              </a:lnSpc>
              <a:buNone/>
            </a:pPr>
            <a:r>
              <a:rPr lang="he-IL" sz="2400" b="1" dirty="0">
                <a:latin typeface="Tahoma" panose="020B0604030504040204" pitchFamily="34" charset="0"/>
                <a:ea typeface="Tahoma" panose="020B0604030504040204" pitchFamily="34" charset="0"/>
                <a:cs typeface="Tahoma" panose="020B0604030504040204" pitchFamily="34" charset="0"/>
              </a:rPr>
              <a:t>השפעה על רווחת הפרה מתבטאת גם בתנובתה.</a:t>
            </a:r>
          </a:p>
          <a:p>
            <a:pPr marL="0" indent="0">
              <a:lnSpc>
                <a:spcPct val="100000"/>
              </a:lnSpc>
              <a:buNone/>
            </a:pPr>
            <a:r>
              <a:rPr lang="he-IL" sz="2000" dirty="0">
                <a:latin typeface="Tahoma" panose="020B0604030504040204" pitchFamily="34" charset="0"/>
                <a:ea typeface="Tahoma" panose="020B0604030504040204" pitchFamily="34" charset="0"/>
                <a:cs typeface="Tahoma" panose="020B0604030504040204" pitchFamily="34" charset="0"/>
              </a:rPr>
              <a:t>(היבט כלכלי)</a:t>
            </a:r>
          </a:p>
          <a:p>
            <a:pPr marL="0" indent="0">
              <a:lnSpc>
                <a:spcPct val="100000"/>
              </a:lnSpc>
              <a:buNone/>
            </a:pPr>
            <a:r>
              <a:rPr lang="he-IL" sz="2000" b="1" dirty="0">
                <a:latin typeface="Tahoma" panose="020B0604030504040204" pitchFamily="34" charset="0"/>
                <a:ea typeface="Tahoma" panose="020B0604030504040204" pitchFamily="34" charset="0"/>
                <a:cs typeface="Tahoma" panose="020B0604030504040204" pitchFamily="34" charset="0"/>
              </a:rPr>
              <a:t>הפתרון-</a:t>
            </a:r>
            <a:r>
              <a:rPr lang="he-IL" sz="2000" dirty="0">
                <a:latin typeface="Tahoma" panose="020B0604030504040204" pitchFamily="34" charset="0"/>
                <a:ea typeface="Tahoma" panose="020B0604030504040204" pitchFamily="34" charset="0"/>
                <a:cs typeface="Tahoma" panose="020B0604030504040204" pitchFamily="34" charset="0"/>
              </a:rPr>
              <a:t> </a:t>
            </a:r>
            <a:r>
              <a:rPr lang="he-IL" sz="2000" b="1" dirty="0">
                <a:latin typeface="Tahoma" panose="020B0604030504040204" pitchFamily="34" charset="0"/>
                <a:ea typeface="Tahoma" panose="020B0604030504040204" pitchFamily="34" charset="0"/>
                <a:cs typeface="Tahoma" panose="020B0604030504040204" pitchFamily="34" charset="0"/>
              </a:rPr>
              <a:t>אכיפת הכללים </a:t>
            </a:r>
            <a:r>
              <a:rPr lang="he-IL" sz="2000" b="1" dirty="0">
                <a:effectLst/>
                <a:latin typeface="Tahoma" panose="020B0604030504040204" pitchFamily="34" charset="0"/>
                <a:ea typeface="Tahoma" panose="020B0604030504040204" pitchFamily="34" charset="0"/>
                <a:cs typeface="Tahoma" panose="020B0604030504040204" pitchFamily="34" charset="0"/>
              </a:rPr>
              <a:t>לקיום ושמירה על רווחת הפרות ברפת</a:t>
            </a:r>
            <a:endParaRPr lang="he-IL" sz="2000" dirty="0">
              <a:latin typeface="Tahoma" panose="020B0604030504040204" pitchFamily="34" charset="0"/>
              <a:ea typeface="Tahoma" panose="020B0604030504040204" pitchFamily="34" charset="0"/>
              <a:cs typeface="Tahoma" panose="020B0604030504040204" pitchFamily="34" charset="0"/>
            </a:endParaRPr>
          </a:p>
          <a:p>
            <a:pPr marL="514350" indent="-514350">
              <a:buFont typeface="Arial" panose="020B0604020202020204" pitchFamily="34" charset="0"/>
              <a:buAutoNum type="arabicPeriod"/>
            </a:pPr>
            <a:endParaRPr lang="he-IL" dirty="0"/>
          </a:p>
        </p:txBody>
      </p:sp>
      <p:sp>
        <p:nvSpPr>
          <p:cNvPr id="5" name="מלבן 4"/>
          <p:cNvSpPr/>
          <p:nvPr/>
        </p:nvSpPr>
        <p:spPr>
          <a:xfrm>
            <a:off x="4196908" y="187327"/>
            <a:ext cx="7667484" cy="584775"/>
          </a:xfrm>
          <a:prstGeom prst="rect">
            <a:avLst/>
          </a:prstGeom>
        </p:spPr>
        <p:txBody>
          <a:bodyPr wrap="none">
            <a:spAutoFit/>
          </a:bodyPr>
          <a:lstStyle/>
          <a:p>
            <a:r>
              <a:rPr lang="he-IL" sz="3200" u="sng" dirty="0">
                <a:solidFill>
                  <a:srgbClr val="FF0000"/>
                </a:solidFill>
                <a:latin typeface="Tahoma" panose="020B0604030504040204" pitchFamily="34" charset="0"/>
                <a:ea typeface="Tahoma" panose="020B0604030504040204" pitchFamily="34" charset="0"/>
                <a:cs typeface="Tahoma" panose="020B0604030504040204" pitchFamily="34" charset="0"/>
              </a:rPr>
              <a:t>בעיה</a:t>
            </a:r>
            <a:r>
              <a:rPr lang="he-IL" sz="3200" u="sng" dirty="0">
                <a:solidFill>
                  <a:srgbClr val="00B050"/>
                </a:solidFill>
                <a:latin typeface="Tahoma" panose="020B0604030504040204" pitchFamily="34" charset="0"/>
                <a:ea typeface="Tahoma" panose="020B0604030504040204" pitchFamily="34" charset="0"/>
                <a:cs typeface="Tahoma" panose="020B0604030504040204" pitchFamily="34" charset="0"/>
              </a:rPr>
              <a:t> ופתרון</a:t>
            </a:r>
            <a:r>
              <a:rPr lang="he-IL" sz="3200" u="sng" dirty="0">
                <a:latin typeface="Tahoma" panose="020B0604030504040204" pitchFamily="34" charset="0"/>
                <a:ea typeface="Tahoma" panose="020B0604030504040204" pitchFamily="34" charset="0"/>
                <a:cs typeface="Tahoma" panose="020B0604030504040204" pitchFamily="34" charset="0"/>
              </a:rPr>
              <a:t>- שמירה על רווחת בעלי חיים</a:t>
            </a:r>
          </a:p>
        </p:txBody>
      </p:sp>
      <p:sp>
        <p:nvSpPr>
          <p:cNvPr id="7" name="לחצן פעולה: בית 6">
            <a:hlinkClick r:id="rId3" action="ppaction://hlinksldjump" highlightClick="1"/>
          </p:cNvPr>
          <p:cNvSpPr/>
          <p:nvPr/>
        </p:nvSpPr>
        <p:spPr>
          <a:xfrm>
            <a:off x="105954" y="42364"/>
            <a:ext cx="753035" cy="77096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5362" name="Picture 2" descr="×ª××¦××ª ×ª××× × ×¢×××¨ ×¨××××ª ×¤×¨××ª ××¨×¤×ª"/>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364" y="3723226"/>
            <a:ext cx="3863975" cy="289798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15364" name="Picture 4" descr="×ª××¦××ª ×ª××× × ×¢×××¨ ×¨××××ª ×¤×¨××ª ××¨×¤×ª"/>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3480" y="813329"/>
            <a:ext cx="5114925" cy="2762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79107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ª××¦××ª ×ª××× × ×¢×××¨ ×©×¤××× ×¨×¤×ª××ª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75" y="2728912"/>
            <a:ext cx="6667500" cy="40005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ª××× ×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08800" y="190499"/>
            <a:ext cx="5058143" cy="379360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049042" y="4205942"/>
            <a:ext cx="5035353" cy="523220"/>
          </a:xfrm>
          <a:prstGeom prst="rect">
            <a:avLst/>
          </a:prstGeom>
          <a:noFill/>
        </p:spPr>
        <p:txBody>
          <a:bodyPr wrap="none" rtlCol="1">
            <a:spAutoFit/>
          </a:bodyPr>
          <a:lstStyle/>
          <a:p>
            <a:r>
              <a:rPr lang="he-IL" sz="2800" u="sng" dirty="0">
                <a:latin typeface="Tahoma" panose="020B0604030504040204" pitchFamily="34" charset="0"/>
                <a:ea typeface="Tahoma" panose="020B0604030504040204" pitchFamily="34" charset="0"/>
                <a:cs typeface="Tahoma" panose="020B0604030504040204" pitchFamily="34" charset="0"/>
              </a:rPr>
              <a:t>שיפורים נוספים במשקי הרפת </a:t>
            </a:r>
          </a:p>
        </p:txBody>
      </p:sp>
      <p:sp>
        <p:nvSpPr>
          <p:cNvPr id="2" name="TextBox 1"/>
          <p:cNvSpPr txBox="1"/>
          <p:nvPr/>
        </p:nvSpPr>
        <p:spPr>
          <a:xfrm>
            <a:off x="7276669" y="4729162"/>
            <a:ext cx="4807726" cy="1384995"/>
          </a:xfrm>
          <a:prstGeom prst="rect">
            <a:avLst/>
          </a:prstGeom>
          <a:noFill/>
        </p:spPr>
        <p:txBody>
          <a:bodyPr wrap="none" rtlCol="1">
            <a:spAutoFit/>
          </a:bodyPr>
          <a:lstStyle/>
          <a:p>
            <a:pPr marL="457200" indent="-457200">
              <a:buFont typeface="Wingdings" panose="05000000000000000000" pitchFamily="2" charset="2"/>
              <a:buChar char="v"/>
            </a:pPr>
            <a:r>
              <a:rPr lang="he-IL" sz="2800" dirty="0">
                <a:latin typeface="Tahoma" panose="020B0604030504040204" pitchFamily="34" charset="0"/>
                <a:ea typeface="Tahoma" panose="020B0604030504040204" pitchFamily="34" charset="0"/>
                <a:cs typeface="Tahoma" panose="020B0604030504040204" pitchFamily="34" charset="0"/>
              </a:rPr>
              <a:t>ניצול גגות חצרות הרביצה </a:t>
            </a:r>
          </a:p>
          <a:p>
            <a:r>
              <a:rPr lang="he-IL" sz="2800" dirty="0">
                <a:latin typeface="Tahoma" panose="020B0604030504040204" pitchFamily="34" charset="0"/>
                <a:ea typeface="Tahoma" panose="020B0604030504040204" pitchFamily="34" charset="0"/>
                <a:cs typeface="Tahoma" panose="020B0604030504040204" pitchFamily="34" charset="0"/>
              </a:rPr>
              <a:t>להתקנת לוחות סולריים </a:t>
            </a:r>
          </a:p>
          <a:p>
            <a:r>
              <a:rPr lang="he-IL" sz="2800" dirty="0">
                <a:latin typeface="Tahoma" panose="020B0604030504040204" pitchFamily="34" charset="0"/>
                <a:ea typeface="Tahoma" panose="020B0604030504040204" pitchFamily="34" charset="0"/>
                <a:cs typeface="Tahoma" panose="020B0604030504040204" pitchFamily="34" charset="0"/>
              </a:rPr>
              <a:t>(הפקת אנרגיה חשמלית)</a:t>
            </a:r>
          </a:p>
        </p:txBody>
      </p:sp>
      <p:sp>
        <p:nvSpPr>
          <p:cNvPr id="3" name="לחצן פעולה: קדימה או הבא 2">
            <a:hlinkClick r:id="" action="ppaction://hlinkshowjump?jump=nextslide" highlightClick="1"/>
          </p:cNvPr>
          <p:cNvSpPr/>
          <p:nvPr/>
        </p:nvSpPr>
        <p:spPr>
          <a:xfrm>
            <a:off x="6946775" y="5718094"/>
            <a:ext cx="755546" cy="79212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5" name="TextBox 4"/>
          <p:cNvSpPr txBox="1"/>
          <p:nvPr/>
        </p:nvSpPr>
        <p:spPr>
          <a:xfrm>
            <a:off x="286737" y="1077379"/>
            <a:ext cx="6328976" cy="830997"/>
          </a:xfrm>
          <a:prstGeom prst="rect">
            <a:avLst/>
          </a:prstGeom>
          <a:noFill/>
        </p:spPr>
        <p:txBody>
          <a:bodyPr wrap="none" rtlCol="1">
            <a:spAutoFit/>
          </a:bodyPr>
          <a:lstStyle/>
          <a:p>
            <a:r>
              <a:rPr lang="he-IL" sz="2400" dirty="0">
                <a:latin typeface="Tahoma" panose="020B0604030504040204" pitchFamily="34" charset="0"/>
                <a:ea typeface="Tahoma" panose="020B0604030504040204" pitchFamily="34" charset="0"/>
                <a:cs typeface="Tahoma" panose="020B0604030504040204" pitchFamily="34" charset="0"/>
              </a:rPr>
              <a:t>בניית מבני בע"ח במרחק סביר ממבני מגורים </a:t>
            </a:r>
          </a:p>
          <a:p>
            <a:r>
              <a:rPr lang="he-IL" sz="2400" dirty="0">
                <a:latin typeface="Tahoma" panose="020B0604030504040204" pitchFamily="34" charset="0"/>
                <a:ea typeface="Tahoma" panose="020B0604030504040204" pitchFamily="34" charset="0"/>
                <a:cs typeface="Tahoma" panose="020B0604030504040204" pitchFamily="34" charset="0"/>
              </a:rPr>
              <a:t>תוך התחשבות בכיווני הרוחות והטופוגרפיה.</a:t>
            </a:r>
          </a:p>
        </p:txBody>
      </p:sp>
      <p:sp>
        <p:nvSpPr>
          <p:cNvPr id="6" name="TextBox 5"/>
          <p:cNvSpPr txBox="1"/>
          <p:nvPr/>
        </p:nvSpPr>
        <p:spPr>
          <a:xfrm>
            <a:off x="295827" y="256843"/>
            <a:ext cx="6176691"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מפגעי ריח, רעש וטפילים- </a:t>
            </a:r>
            <a:r>
              <a:rPr lang="he-IL" sz="3200" b="1" dirty="0">
                <a:solidFill>
                  <a:srgbClr val="00B050"/>
                </a:solidFill>
                <a:latin typeface="Tahoma" panose="020B0604030504040204" pitchFamily="34" charset="0"/>
                <a:ea typeface="Tahoma" panose="020B0604030504040204" pitchFamily="34" charset="0"/>
                <a:cs typeface="Tahoma" panose="020B0604030504040204" pitchFamily="34" charset="0"/>
              </a:rPr>
              <a:t>פתרון</a:t>
            </a:r>
          </a:p>
        </p:txBody>
      </p:sp>
    </p:spTree>
    <p:extLst>
      <p:ext uri="{BB962C8B-B14F-4D97-AF65-F5344CB8AC3E}">
        <p14:creationId xmlns:p14="http://schemas.microsoft.com/office/powerpoint/2010/main" val="34058199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5024" y="4709723"/>
            <a:ext cx="2819400" cy="21145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662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1895" y="962228"/>
            <a:ext cx="4572000" cy="274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06656" y="962228"/>
            <a:ext cx="4038600" cy="269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Line 6"/>
          <p:cNvSpPr>
            <a:spLocks noChangeShapeType="1"/>
          </p:cNvSpPr>
          <p:nvPr/>
        </p:nvSpPr>
        <p:spPr bwMode="auto">
          <a:xfrm flipV="1">
            <a:off x="5495546" y="2280610"/>
            <a:ext cx="1194179" cy="14785"/>
          </a:xfrm>
          <a:prstGeom prst="line">
            <a:avLst/>
          </a:prstGeom>
          <a:noFill/>
          <a:ln w="38100">
            <a:solidFill>
              <a:srgbClr val="FFFF00"/>
            </a:solidFill>
            <a:round/>
            <a:headEnd type="arrow" w="med" len="med"/>
            <a:tailEnd type="arrow" w="med" len="med"/>
          </a:ln>
          <a:extLst>
            <a:ext uri="{909E8E84-426E-40DD-AFC4-6F175D3DCCD1}">
              <a14:hiddenFill xmlns:a14="http://schemas.microsoft.com/office/drawing/2010/main">
                <a:noFill/>
              </a14:hiddenFill>
            </a:ext>
          </a:extLst>
        </p:spPr>
        <p:txBody>
          <a:bodyPr/>
          <a:lstStyle/>
          <a:p>
            <a:endParaRPr lang="he-IL"/>
          </a:p>
        </p:txBody>
      </p:sp>
      <p:sp>
        <p:nvSpPr>
          <p:cNvPr id="26630" name="Text Box 7"/>
          <p:cNvSpPr txBox="1">
            <a:spLocks noChangeArrowheads="1"/>
          </p:cNvSpPr>
          <p:nvPr/>
        </p:nvSpPr>
        <p:spPr bwMode="auto">
          <a:xfrm>
            <a:off x="6689725" y="2698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Times New Roman" pitchFamily="18" charset="0"/>
                <a:cs typeface="Times New Roman" pitchFamily="18" charset="0"/>
              </a:defRPr>
            </a:lvl1pPr>
            <a:lvl2pPr marL="742950" indent="-285750" eaLnBrk="0" hangingPunct="0">
              <a:defRPr sz="2400" b="1">
                <a:solidFill>
                  <a:schemeClr val="tx1"/>
                </a:solidFill>
                <a:latin typeface="Times New Roman" pitchFamily="18" charset="0"/>
                <a:cs typeface="Times New Roman" pitchFamily="18" charset="0"/>
              </a:defRPr>
            </a:lvl2pPr>
            <a:lvl3pPr marL="1143000" indent="-228600" eaLnBrk="0" hangingPunct="0">
              <a:defRPr sz="2400" b="1">
                <a:solidFill>
                  <a:schemeClr val="tx1"/>
                </a:solidFill>
                <a:latin typeface="Times New Roman" pitchFamily="18" charset="0"/>
                <a:cs typeface="Times New Roman" pitchFamily="18" charset="0"/>
              </a:defRPr>
            </a:lvl3pPr>
            <a:lvl4pPr marL="1600200" indent="-228600" eaLnBrk="0" hangingPunct="0">
              <a:defRPr sz="2400" b="1">
                <a:solidFill>
                  <a:schemeClr val="tx1"/>
                </a:solidFill>
                <a:latin typeface="Times New Roman" pitchFamily="18" charset="0"/>
                <a:cs typeface="Times New Roman" pitchFamily="18" charset="0"/>
              </a:defRPr>
            </a:lvl4pPr>
            <a:lvl5pPr marL="2057400" indent="-228600" eaLnBrk="0" hangingPunct="0">
              <a:defRPr sz="2400" b="1">
                <a:solidFill>
                  <a:schemeClr val="tx1"/>
                </a:solidFill>
                <a:latin typeface="Times New Roman" pitchFamily="18" charset="0"/>
                <a:cs typeface="Times New Roman" pitchFamily="18" charset="0"/>
              </a:defRPr>
            </a:lvl5pPr>
            <a:lvl6pPr marL="2514600" indent="-228600" rtl="0" eaLnBrk="0" fontAlgn="base" hangingPunct="0">
              <a:spcBef>
                <a:spcPct val="0"/>
              </a:spcBef>
              <a:spcAft>
                <a:spcPct val="0"/>
              </a:spcAft>
              <a:defRPr sz="2400" b="1">
                <a:solidFill>
                  <a:schemeClr val="tx1"/>
                </a:solidFill>
                <a:latin typeface="Times New Roman" pitchFamily="18" charset="0"/>
                <a:cs typeface="Times New Roman" pitchFamily="18" charset="0"/>
              </a:defRPr>
            </a:lvl6pPr>
            <a:lvl7pPr marL="2971800" indent="-228600" rtl="0" eaLnBrk="0" fontAlgn="base" hangingPunct="0">
              <a:spcBef>
                <a:spcPct val="0"/>
              </a:spcBef>
              <a:spcAft>
                <a:spcPct val="0"/>
              </a:spcAft>
              <a:defRPr sz="2400" b="1">
                <a:solidFill>
                  <a:schemeClr val="tx1"/>
                </a:solidFill>
                <a:latin typeface="Times New Roman" pitchFamily="18" charset="0"/>
                <a:cs typeface="Times New Roman" pitchFamily="18" charset="0"/>
              </a:defRPr>
            </a:lvl7pPr>
            <a:lvl8pPr marL="3429000" indent="-228600" rtl="0" eaLnBrk="0" fontAlgn="base" hangingPunct="0">
              <a:spcBef>
                <a:spcPct val="0"/>
              </a:spcBef>
              <a:spcAft>
                <a:spcPct val="0"/>
              </a:spcAft>
              <a:defRPr sz="2400" b="1">
                <a:solidFill>
                  <a:schemeClr val="tx1"/>
                </a:solidFill>
                <a:latin typeface="Times New Roman" pitchFamily="18" charset="0"/>
                <a:cs typeface="Times New Roman" pitchFamily="18" charset="0"/>
              </a:defRPr>
            </a:lvl8pPr>
            <a:lvl9pPr marL="3886200" indent="-228600" rtl="0" eaLnBrk="0" fontAlgn="base" hangingPunct="0">
              <a:spcBef>
                <a:spcPct val="0"/>
              </a:spcBef>
              <a:spcAft>
                <a:spcPct val="0"/>
              </a:spcAft>
              <a:defRPr sz="2400" b="1">
                <a:solidFill>
                  <a:schemeClr val="tx1"/>
                </a:solidFill>
                <a:latin typeface="Times New Roman" pitchFamily="18" charset="0"/>
                <a:cs typeface="Times New Roman" pitchFamily="18" charset="0"/>
              </a:defRPr>
            </a:lvl9pPr>
          </a:lstStyle>
          <a:p>
            <a:pPr eaLnBrk="1" hangingPunct="1"/>
            <a:endParaRPr lang="he-IL"/>
          </a:p>
        </p:txBody>
      </p:sp>
      <p:sp>
        <p:nvSpPr>
          <p:cNvPr id="26631" name="Rectangle 8"/>
          <p:cNvSpPr>
            <a:spLocks noChangeArrowheads="1"/>
          </p:cNvSpPr>
          <p:nvPr/>
        </p:nvSpPr>
        <p:spPr bwMode="auto">
          <a:xfrm>
            <a:off x="155485" y="-298665"/>
            <a:ext cx="11836821" cy="1197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rtl="1" eaLnBrk="0" hangingPunct="0">
              <a:lnSpc>
                <a:spcPct val="120000"/>
              </a:lnSpc>
            </a:pPr>
            <a:endParaRPr lang="he-IL" dirty="0">
              <a:solidFill>
                <a:schemeClr val="accent2"/>
              </a:solidFill>
              <a:cs typeface="Levenim MT" pitchFamily="2" charset="-79"/>
            </a:endParaRPr>
          </a:p>
          <a:p>
            <a:pPr algn="ctr" rtl="1" eaLnBrk="0" hangingPunct="0"/>
            <a:r>
              <a:rPr lang="he-IL" sz="3200" dirty="0">
                <a:solidFill>
                  <a:srgbClr val="006600"/>
                </a:solidFill>
                <a:latin typeface="Tahoma" panose="020B0604030504040204" pitchFamily="34" charset="0"/>
                <a:ea typeface="Tahoma" panose="020B0604030504040204" pitchFamily="34" charset="0"/>
                <a:cs typeface="Tahoma" panose="020B0604030504040204" pitchFamily="34" charset="0"/>
              </a:rPr>
              <a:t>גג נפתח בחצר הרביצה-</a:t>
            </a:r>
          </a:p>
          <a:p>
            <a:pPr algn="ctr" rtl="1" eaLnBrk="0" hangingPunct="0"/>
            <a:r>
              <a:rPr lang="he-IL" sz="3200" dirty="0">
                <a:solidFill>
                  <a:srgbClr val="006600"/>
                </a:solidFill>
                <a:latin typeface="Tahoma" panose="020B0604030504040204" pitchFamily="34" charset="0"/>
                <a:ea typeface="Tahoma" panose="020B0604030504040204" pitchFamily="34" charset="0"/>
                <a:cs typeface="Tahoma" panose="020B0604030504040204" pitchFamily="34" charset="0"/>
              </a:rPr>
              <a:t>אוורור, ייבוש, ירידה ברטיבות (ירידה במחלות ומטרדי ריח)</a:t>
            </a:r>
            <a:endParaRPr lang="en-US" sz="3200" dirty="0">
              <a:solidFill>
                <a:srgbClr val="006600"/>
              </a:solidFill>
              <a:latin typeface="Tahoma" panose="020B0604030504040204" pitchFamily="34" charset="0"/>
              <a:ea typeface="Tahoma" panose="020B0604030504040204" pitchFamily="34" charset="0"/>
              <a:cs typeface="Tahoma" panose="020B0604030504040204" pitchFamily="34" charset="0"/>
            </a:endParaRPr>
          </a:p>
        </p:txBody>
      </p:sp>
      <p:pic>
        <p:nvPicPr>
          <p:cNvPr id="26633"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06802" y="3881533"/>
            <a:ext cx="3941762" cy="262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מציין מיקום של מספר שקופית 1"/>
          <p:cNvSpPr>
            <a:spLocks noGrp="1"/>
          </p:cNvSpPr>
          <p:nvPr>
            <p:ph type="sldNum" sz="quarter" idx="12"/>
          </p:nvPr>
        </p:nvSpPr>
        <p:spPr/>
        <p:txBody>
          <a:bodyPr/>
          <a:lstStyle/>
          <a:p>
            <a:fld id="{1B38A21F-B51E-4D2A-B4DF-C587D696CC52}" type="slidenum">
              <a:rPr lang="he-IL" smtClean="0"/>
              <a:t>35</a:t>
            </a:fld>
            <a:endParaRPr lang="he-IL"/>
          </a:p>
        </p:txBody>
      </p:sp>
      <p:sp>
        <p:nvSpPr>
          <p:cNvPr id="3" name="לחצן פעולה: קדימה או הבא 2">
            <a:hlinkClick r:id="rId7" action="ppaction://hlinksldjump" highlightClick="1"/>
          </p:cNvPr>
          <p:cNvSpPr/>
          <p:nvPr/>
        </p:nvSpPr>
        <p:spPr>
          <a:xfrm>
            <a:off x="533400" y="2199619"/>
            <a:ext cx="609600" cy="529291"/>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2" name="Picture 3" descr="C:\Documents and Settings\User\Desktop\תמונות\חקלאות יב תשע\רפת ע.ד+א.ה 013.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0003" y="3909026"/>
            <a:ext cx="3830105" cy="2872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196199" y="5945764"/>
            <a:ext cx="2111475" cy="707886"/>
          </a:xfrm>
          <a:prstGeom prst="rect">
            <a:avLst/>
          </a:prstGeom>
          <a:noFill/>
        </p:spPr>
        <p:txBody>
          <a:bodyPr wrap="none" rtlCol="1">
            <a:spAutoFit/>
          </a:bodyPr>
          <a:lstStyle/>
          <a:p>
            <a:r>
              <a:rPr lang="he-IL" sz="2000" dirty="0"/>
              <a:t>מאווררים ומערפלים</a:t>
            </a:r>
          </a:p>
          <a:p>
            <a:pPr algn="ctr"/>
            <a:r>
              <a:rPr lang="he-IL" sz="2000" dirty="0"/>
              <a:t>מעל האבוס</a:t>
            </a:r>
          </a:p>
        </p:txBody>
      </p:sp>
      <p:sp>
        <p:nvSpPr>
          <p:cNvPr id="6" name="TextBox 5"/>
          <p:cNvSpPr txBox="1"/>
          <p:nvPr/>
        </p:nvSpPr>
        <p:spPr>
          <a:xfrm rot="2401274">
            <a:off x="10478023" y="1609750"/>
            <a:ext cx="1705916" cy="646331"/>
          </a:xfrm>
          <a:prstGeom prst="rect">
            <a:avLst/>
          </a:prstGeom>
          <a:solidFill>
            <a:srgbClr val="FF0000"/>
          </a:solidFill>
          <a:scene3d>
            <a:camera prst="orthographicFront"/>
            <a:lightRig rig="threePt" dir="t"/>
          </a:scene3d>
          <a:sp3d>
            <a:bevelT prst="angle"/>
          </a:sp3d>
        </p:spPr>
        <p:txBody>
          <a:bodyPr wrap="none" rtlCol="1">
            <a:spAutoFit/>
          </a:bodyPr>
          <a:lstStyle/>
          <a:p>
            <a:r>
              <a:rPr lang="he-IL" dirty="0"/>
              <a:t>וויסות חום </a:t>
            </a:r>
          </a:p>
          <a:p>
            <a:r>
              <a:rPr lang="he-IL" dirty="0"/>
              <a:t>ומניעת עומס חום</a:t>
            </a:r>
          </a:p>
        </p:txBody>
      </p:sp>
      <p:sp>
        <p:nvSpPr>
          <p:cNvPr id="7" name="TextBox 6"/>
          <p:cNvSpPr txBox="1"/>
          <p:nvPr/>
        </p:nvSpPr>
        <p:spPr>
          <a:xfrm>
            <a:off x="3892570" y="3826440"/>
            <a:ext cx="4104009" cy="707886"/>
          </a:xfrm>
          <a:prstGeom prst="rect">
            <a:avLst/>
          </a:prstGeom>
          <a:solidFill>
            <a:srgbClr val="FFFF00"/>
          </a:solidFill>
          <a:scene3d>
            <a:camera prst="orthographicFront"/>
            <a:lightRig rig="threePt" dir="t"/>
          </a:scene3d>
          <a:sp3d>
            <a:bevelT w="165100" prst="coolSlant"/>
          </a:sp3d>
        </p:spPr>
        <p:txBody>
          <a:bodyPr wrap="none" rtlCol="1">
            <a:spAutoFit/>
            <a:sp3d extrusionH="57150">
              <a:bevelT w="82550" h="38100" prst="coolSlant"/>
            </a:sp3d>
          </a:bodyPr>
          <a:lstStyle/>
          <a:p>
            <a:r>
              <a:rPr lang="he-IL" sz="2000" dirty="0"/>
              <a:t>בקרת אקלים מקוונת הכוללת חיישנים </a:t>
            </a:r>
          </a:p>
          <a:p>
            <a:r>
              <a:rPr lang="he-IL" sz="2000" dirty="0"/>
              <a:t>במבנה, לדיוק בהפעלה בהתאם לצרכים.</a:t>
            </a:r>
          </a:p>
        </p:txBody>
      </p:sp>
    </p:spTree>
    <p:extLst>
      <p:ext uri="{BB962C8B-B14F-4D97-AF65-F5344CB8AC3E}">
        <p14:creationId xmlns:p14="http://schemas.microsoft.com/office/powerpoint/2010/main" val="1230526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2000" fill="hold"/>
                                        <p:tgtEl>
                                          <p:spTgt spid="12"/>
                                        </p:tgtEl>
                                        <p:attrNameLst>
                                          <p:attrName>ppt_x</p:attrName>
                                        </p:attrNameLst>
                                      </p:cBhvr>
                                      <p:tavLst>
                                        <p:tav tm="0">
                                          <p:val>
                                            <p:strVal val="#ppt_x-.2"/>
                                          </p:val>
                                        </p:tav>
                                        <p:tav tm="100000">
                                          <p:val>
                                            <p:strVal val="#ppt_x"/>
                                          </p:val>
                                        </p:tav>
                                      </p:tavLst>
                                    </p:anim>
                                    <p:anim calcmode="lin" valueType="num">
                                      <p:cBhvr>
                                        <p:cTn id="8" dur="2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ª××¦××ª ×ª××× × ×¢×××¨ ×¨×¤×ª ×××××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676555"/>
            <a:ext cx="11088104" cy="5510866"/>
          </a:xfrm>
          <a:prstGeom prst="rect">
            <a:avLst/>
          </a:prstGeom>
          <a:noFill/>
          <a:extLst>
            <a:ext uri="{909E8E84-426E-40DD-AFC4-6F175D3DCCD1}">
              <a14:hiddenFill xmlns:a14="http://schemas.microsoft.com/office/drawing/2010/main">
                <a:solidFill>
                  <a:srgbClr val="FFFFFF"/>
                </a:solidFill>
              </a14:hiddenFill>
            </a:ext>
          </a:extLst>
        </p:spPr>
      </p:pic>
      <p:sp>
        <p:nvSpPr>
          <p:cNvPr id="2" name="מציין מיקום של מספר שקופית 1"/>
          <p:cNvSpPr>
            <a:spLocks noGrp="1"/>
          </p:cNvSpPr>
          <p:nvPr>
            <p:ph type="sldNum" sz="quarter" idx="12"/>
          </p:nvPr>
        </p:nvSpPr>
        <p:spPr/>
        <p:txBody>
          <a:bodyPr/>
          <a:lstStyle/>
          <a:p>
            <a:fld id="{1B38A21F-B51E-4D2A-B4DF-C587D696CC52}" type="slidenum">
              <a:rPr lang="he-IL" smtClean="0"/>
              <a:t>36</a:t>
            </a:fld>
            <a:endParaRPr lang="he-IL"/>
          </a:p>
        </p:txBody>
      </p:sp>
      <p:sp>
        <p:nvSpPr>
          <p:cNvPr id="3" name="TextBox 2"/>
          <p:cNvSpPr txBox="1"/>
          <p:nvPr/>
        </p:nvSpPr>
        <p:spPr>
          <a:xfrm>
            <a:off x="635450" y="30901"/>
            <a:ext cx="10298012" cy="646331"/>
          </a:xfrm>
          <a:prstGeom prst="rect">
            <a:avLst/>
          </a:prstGeom>
          <a:noFill/>
        </p:spPr>
        <p:txBody>
          <a:bodyPr wrap="none" rtlCol="1">
            <a:spAutoFit/>
          </a:bodyPr>
          <a:lstStyle/>
          <a:p>
            <a:r>
              <a:rPr lang="he-IL" sz="3600" dirty="0">
                <a:latin typeface="Tahoma" panose="020B0604030504040204" pitchFamily="34" charset="0"/>
                <a:ea typeface="Tahoma" panose="020B0604030504040204" pitchFamily="34" charset="0"/>
                <a:cs typeface="Tahoma" panose="020B0604030504040204" pitchFamily="34" charset="0"/>
              </a:rPr>
              <a:t>השינוי בהישגי הרפורמה לאורך השנים 1998-2011</a:t>
            </a:r>
          </a:p>
        </p:txBody>
      </p:sp>
      <p:sp>
        <p:nvSpPr>
          <p:cNvPr id="5" name="TextBox 4"/>
          <p:cNvSpPr txBox="1"/>
          <p:nvPr/>
        </p:nvSpPr>
        <p:spPr>
          <a:xfrm>
            <a:off x="0" y="6002078"/>
            <a:ext cx="12188552" cy="830997"/>
          </a:xfrm>
          <a:prstGeom prst="rect">
            <a:avLst/>
          </a:prstGeom>
          <a:noFill/>
        </p:spPr>
        <p:txBody>
          <a:bodyPr wrap="square" rtlCol="1">
            <a:spAutoFit/>
          </a:bodyPr>
          <a:lstStyle/>
          <a:p>
            <a:r>
              <a:rPr lang="he-IL" sz="2400" dirty="0"/>
              <a:t>מסקנה- הרפורמה צמצמה את מספר הרפתות לתחום קבוע סביב 1000 רפתות ומרביתן הפכו לרפתות מוסדרות.</a:t>
            </a:r>
          </a:p>
        </p:txBody>
      </p:sp>
      <p:sp>
        <p:nvSpPr>
          <p:cNvPr id="6" name="לחצן פעולה: קדימה או הבא 5">
            <a:hlinkClick r:id="" action="ppaction://hlinkshowjump?jump=nextslide" highlightClick="1"/>
          </p:cNvPr>
          <p:cNvSpPr/>
          <p:nvPr/>
        </p:nvSpPr>
        <p:spPr>
          <a:xfrm>
            <a:off x="112542" y="4979963"/>
            <a:ext cx="522908" cy="604911"/>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13181837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סימן שאלה - בלוג תעשיה וניהול"/>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2681" y="-141458"/>
            <a:ext cx="1107441" cy="1840865"/>
          </a:xfrm>
          <a:prstGeom prst="rect">
            <a:avLst/>
          </a:prstGeom>
          <a:noFill/>
          <a:extLst>
            <a:ext uri="{909E8E84-426E-40DD-AFC4-6F175D3DCCD1}">
              <a14:hiddenFill xmlns:a14="http://schemas.microsoft.com/office/drawing/2010/main">
                <a:solidFill>
                  <a:srgbClr val="FFFFFF"/>
                </a:solidFill>
              </a14:hiddenFill>
            </a:ext>
          </a:extLst>
        </p:spPr>
      </p:pic>
      <p:pic>
        <p:nvPicPr>
          <p:cNvPr id="2" name="תמונה 1"/>
          <p:cNvPicPr>
            <a:picLocks noChangeAspect="1"/>
          </p:cNvPicPr>
          <p:nvPr/>
        </p:nvPicPr>
        <p:blipFill rotWithShape="1">
          <a:blip r:embed="rId4"/>
          <a:srcRect l="27805" t="15998" r="30474" b="31577"/>
          <a:stretch/>
        </p:blipFill>
        <p:spPr>
          <a:xfrm>
            <a:off x="-392030" y="2562338"/>
            <a:ext cx="5991367" cy="4251449"/>
          </a:xfrm>
          <a:prstGeom prst="rect">
            <a:avLst/>
          </a:prstGeom>
        </p:spPr>
      </p:pic>
      <p:pic>
        <p:nvPicPr>
          <p:cNvPr id="4" name="תמונה 3"/>
          <p:cNvPicPr>
            <a:picLocks noChangeAspect="1"/>
          </p:cNvPicPr>
          <p:nvPr/>
        </p:nvPicPr>
        <p:blipFill>
          <a:blip r:embed="rId5"/>
          <a:stretch>
            <a:fillRect/>
          </a:stretch>
        </p:blipFill>
        <p:spPr>
          <a:xfrm>
            <a:off x="10306901" y="218364"/>
            <a:ext cx="1885099" cy="1559171"/>
          </a:xfrm>
          <a:prstGeom prst="rect">
            <a:avLst/>
          </a:prstGeom>
        </p:spPr>
      </p:pic>
      <p:pic>
        <p:nvPicPr>
          <p:cNvPr id="5" name="תמונה 4"/>
          <p:cNvPicPr>
            <a:picLocks noChangeAspect="1"/>
          </p:cNvPicPr>
          <p:nvPr/>
        </p:nvPicPr>
        <p:blipFill>
          <a:blip r:embed="rId6"/>
          <a:stretch>
            <a:fillRect/>
          </a:stretch>
        </p:blipFill>
        <p:spPr>
          <a:xfrm>
            <a:off x="6536260" y="4798"/>
            <a:ext cx="3082730" cy="2012841"/>
          </a:xfrm>
          <a:prstGeom prst="rect">
            <a:avLst/>
          </a:prstGeom>
        </p:spPr>
      </p:pic>
      <p:pic>
        <p:nvPicPr>
          <p:cNvPr id="6" name="תמונה 5"/>
          <p:cNvPicPr>
            <a:picLocks noChangeAspect="1"/>
          </p:cNvPicPr>
          <p:nvPr/>
        </p:nvPicPr>
        <p:blipFill rotWithShape="1">
          <a:blip r:embed="rId7"/>
          <a:srcRect l="19693" t="14504" r="21203" b="19194"/>
          <a:stretch/>
        </p:blipFill>
        <p:spPr>
          <a:xfrm>
            <a:off x="5535395" y="2912616"/>
            <a:ext cx="6746954" cy="4273979"/>
          </a:xfrm>
          <a:prstGeom prst="rect">
            <a:avLst/>
          </a:prstGeom>
        </p:spPr>
      </p:pic>
      <p:pic>
        <p:nvPicPr>
          <p:cNvPr id="7" name="תמונה 6"/>
          <p:cNvPicPr>
            <a:picLocks noChangeAspect="1"/>
          </p:cNvPicPr>
          <p:nvPr/>
        </p:nvPicPr>
        <p:blipFill rotWithShape="1">
          <a:blip r:embed="rId8"/>
          <a:srcRect l="31598" t="22714" r="4873" b="47622"/>
          <a:stretch/>
        </p:blipFill>
        <p:spPr>
          <a:xfrm>
            <a:off x="-155723" y="69050"/>
            <a:ext cx="5691118" cy="1500644"/>
          </a:xfrm>
          <a:prstGeom prst="rect">
            <a:avLst/>
          </a:prstGeom>
        </p:spPr>
      </p:pic>
      <p:pic>
        <p:nvPicPr>
          <p:cNvPr id="3" name="תמונה 2"/>
          <p:cNvPicPr>
            <a:picLocks noChangeAspect="1"/>
          </p:cNvPicPr>
          <p:nvPr/>
        </p:nvPicPr>
        <p:blipFill>
          <a:blip r:embed="rId9"/>
          <a:stretch>
            <a:fillRect/>
          </a:stretch>
        </p:blipFill>
        <p:spPr>
          <a:xfrm>
            <a:off x="8576032" y="461342"/>
            <a:ext cx="2472627" cy="2472627"/>
          </a:xfrm>
          <a:prstGeom prst="rect">
            <a:avLst/>
          </a:prstGeom>
        </p:spPr>
      </p:pic>
      <p:sp>
        <p:nvSpPr>
          <p:cNvPr id="8" name="TextBox 7"/>
          <p:cNvSpPr txBox="1"/>
          <p:nvPr/>
        </p:nvSpPr>
        <p:spPr>
          <a:xfrm>
            <a:off x="289146" y="146370"/>
            <a:ext cx="1082349" cy="369332"/>
          </a:xfrm>
          <a:prstGeom prst="rect">
            <a:avLst/>
          </a:prstGeom>
          <a:noFill/>
        </p:spPr>
        <p:txBody>
          <a:bodyPr wrap="none" rtlCol="1">
            <a:spAutoFit/>
          </a:bodyPr>
          <a:lstStyle/>
          <a:p>
            <a:r>
              <a:rPr lang="he-IL" dirty="0"/>
              <a:t>15.12.19</a:t>
            </a:r>
          </a:p>
        </p:txBody>
      </p:sp>
      <p:sp>
        <p:nvSpPr>
          <p:cNvPr id="10" name="TextBox 9"/>
          <p:cNvSpPr txBox="1"/>
          <p:nvPr/>
        </p:nvSpPr>
        <p:spPr>
          <a:xfrm>
            <a:off x="11165739" y="1697656"/>
            <a:ext cx="926857" cy="369332"/>
          </a:xfrm>
          <a:prstGeom prst="rect">
            <a:avLst/>
          </a:prstGeom>
          <a:noFill/>
        </p:spPr>
        <p:txBody>
          <a:bodyPr wrap="none" rtlCol="1">
            <a:spAutoFit/>
          </a:bodyPr>
          <a:lstStyle/>
          <a:p>
            <a:r>
              <a:rPr lang="he-IL" b="1" dirty="0"/>
              <a:t>מישראל</a:t>
            </a:r>
          </a:p>
        </p:txBody>
      </p:sp>
      <p:sp>
        <p:nvSpPr>
          <p:cNvPr id="11" name="TextBox 10"/>
          <p:cNvSpPr txBox="1"/>
          <p:nvPr/>
        </p:nvSpPr>
        <p:spPr>
          <a:xfrm>
            <a:off x="7132680" y="1897548"/>
            <a:ext cx="1173719" cy="369332"/>
          </a:xfrm>
          <a:prstGeom prst="rect">
            <a:avLst/>
          </a:prstGeom>
          <a:noFill/>
        </p:spPr>
        <p:txBody>
          <a:bodyPr wrap="none" rtlCol="1">
            <a:spAutoFit/>
          </a:bodyPr>
          <a:lstStyle/>
          <a:p>
            <a:r>
              <a:rPr lang="he-IL" b="1" dirty="0"/>
              <a:t>כלל העולם</a:t>
            </a:r>
          </a:p>
        </p:txBody>
      </p:sp>
      <p:sp>
        <p:nvSpPr>
          <p:cNvPr id="12" name="TextBox 11"/>
          <p:cNvSpPr txBox="1"/>
          <p:nvPr/>
        </p:nvSpPr>
        <p:spPr>
          <a:xfrm>
            <a:off x="60476" y="1417474"/>
            <a:ext cx="3198311" cy="1200329"/>
          </a:xfrm>
          <a:prstGeom prst="rect">
            <a:avLst/>
          </a:prstGeom>
          <a:noFill/>
        </p:spPr>
        <p:txBody>
          <a:bodyPr wrap="none" rtlCol="1">
            <a:spAutoFit/>
          </a:bodyPr>
          <a:lstStyle/>
          <a:p>
            <a:pPr marL="342900" indent="-342900">
              <a:buAutoNum type="arabicPeriod"/>
            </a:pPr>
            <a:r>
              <a:rPr lang="he-IL" sz="2400" dirty="0"/>
              <a:t>צמחונות מטעמי מצפון.</a:t>
            </a:r>
          </a:p>
          <a:p>
            <a:pPr marL="342900" indent="-342900">
              <a:buAutoNum type="arabicPeriod"/>
            </a:pPr>
            <a:r>
              <a:rPr lang="he-IL" sz="2400" dirty="0"/>
              <a:t>שמירה על בריאות</a:t>
            </a:r>
          </a:p>
          <a:p>
            <a:pPr marL="342900" indent="-342900">
              <a:buAutoNum type="arabicPeriod"/>
            </a:pPr>
            <a:r>
              <a:rPr lang="he-IL" sz="2400" dirty="0"/>
              <a:t>?</a:t>
            </a:r>
          </a:p>
        </p:txBody>
      </p:sp>
      <p:pic>
        <p:nvPicPr>
          <p:cNvPr id="13" name="Picture 2" descr="http://climatecommission.gov.au/wp-content/uploads/greenhouse_effect2.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564016" y="341021"/>
            <a:ext cx="1948074" cy="1340394"/>
          </a:xfrm>
          <a:prstGeom prst="rect">
            <a:avLst/>
          </a:prstGeom>
          <a:noFill/>
          <a:extLst>
            <a:ext uri="{909E8E84-426E-40DD-AFC4-6F175D3DCCD1}">
              <a14:hiddenFill xmlns:a14="http://schemas.microsoft.com/office/drawing/2010/main">
                <a:solidFill>
                  <a:srgbClr val="FFFFFF"/>
                </a:solidFill>
              </a14:hiddenFill>
            </a:ext>
          </a:extLst>
        </p:spPr>
      </p:pic>
      <p:pic>
        <p:nvPicPr>
          <p:cNvPr id="15362" name="Picture 2" descr="מצילים את האמזונס - Greenpeace Israel"/>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47585" y="1262909"/>
            <a:ext cx="3139952" cy="179409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565227" y="1136422"/>
            <a:ext cx="2653291" cy="461665"/>
          </a:xfrm>
          <a:prstGeom prst="rect">
            <a:avLst/>
          </a:prstGeom>
          <a:noFill/>
        </p:spPr>
        <p:txBody>
          <a:bodyPr wrap="none" rtlCol="1">
            <a:spAutoFit/>
          </a:bodyPr>
          <a:lstStyle/>
          <a:p>
            <a:r>
              <a:rPr lang="he-IL" sz="2400" b="1" dirty="0">
                <a:solidFill>
                  <a:srgbClr val="FFFF00"/>
                </a:solidFill>
              </a:rPr>
              <a:t>כריתת יער האמזונס</a:t>
            </a:r>
          </a:p>
        </p:txBody>
      </p:sp>
      <p:sp>
        <p:nvSpPr>
          <p:cNvPr id="15" name="TextBox 14"/>
          <p:cNvSpPr txBox="1"/>
          <p:nvPr/>
        </p:nvSpPr>
        <p:spPr>
          <a:xfrm>
            <a:off x="4244475" y="4288200"/>
            <a:ext cx="1499129" cy="1200329"/>
          </a:xfrm>
          <a:prstGeom prst="rect">
            <a:avLst/>
          </a:prstGeom>
          <a:noFill/>
          <a:ln w="38100">
            <a:solidFill>
              <a:srgbClr val="FF0000"/>
            </a:solidFill>
          </a:ln>
        </p:spPr>
        <p:txBody>
          <a:bodyPr wrap="none" rtlCol="1">
            <a:spAutoFit/>
          </a:bodyPr>
          <a:lstStyle/>
          <a:p>
            <a:r>
              <a:rPr lang="he-IL" sz="2400" b="1" dirty="0"/>
              <a:t>3.הפחתת </a:t>
            </a:r>
          </a:p>
          <a:p>
            <a:r>
              <a:rPr lang="he-IL" sz="2400" b="1" dirty="0"/>
              <a:t>הפגיעה </a:t>
            </a:r>
          </a:p>
          <a:p>
            <a:r>
              <a:rPr lang="he-IL" sz="2400" b="1" dirty="0"/>
              <a:t>בסביבה</a:t>
            </a:r>
          </a:p>
        </p:txBody>
      </p:sp>
      <p:sp>
        <p:nvSpPr>
          <p:cNvPr id="16" name="חץ שמאלה 15"/>
          <p:cNvSpPr/>
          <p:nvPr/>
        </p:nvSpPr>
        <p:spPr>
          <a:xfrm>
            <a:off x="9326880" y="69050"/>
            <a:ext cx="1547446" cy="149314"/>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rgbClr val="FF0000"/>
              </a:solidFill>
            </a:endParaRPr>
          </a:p>
        </p:txBody>
      </p:sp>
    </p:spTree>
    <p:extLst>
      <p:ext uri="{BB962C8B-B14F-4D97-AF65-F5344CB8AC3E}">
        <p14:creationId xmlns:p14="http://schemas.microsoft.com/office/powerpoint/2010/main" val="1864815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10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inVertical)">
                                      <p:cBhvr>
                                        <p:cTn id="10" dur="10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1000"/>
                                        <p:tgtEl>
                                          <p:spTgt spid="5"/>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10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circle(in)">
                                      <p:cBhvr>
                                        <p:cTn id="28" dur="1000"/>
                                        <p:tgtEl>
                                          <p:spTgt spid="2"/>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1000" fill="hold"/>
                                        <p:tgtEl>
                                          <p:spTgt spid="6"/>
                                        </p:tgtEl>
                                        <p:attrNameLst>
                                          <p:attrName>ppt_x</p:attrName>
                                        </p:attrNameLst>
                                      </p:cBhvr>
                                      <p:tavLst>
                                        <p:tav tm="0">
                                          <p:val>
                                            <p:strVal val="#ppt_x"/>
                                          </p:val>
                                        </p:tav>
                                        <p:tav tm="100000">
                                          <p:val>
                                            <p:strVal val="#ppt_x"/>
                                          </p:val>
                                        </p:tav>
                                      </p:tavLst>
                                    </p:anim>
                                    <p:anim calcmode="lin" valueType="num">
                                      <p:cBhvr additive="base">
                                        <p:cTn id="34"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dissolve">
                                      <p:cBhvr>
                                        <p:cTn id="39" dur="1000"/>
                                        <p:tgtEl>
                                          <p:spTgt spid="7"/>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down)">
                                      <p:cBhvr>
                                        <p:cTn id="42" dur="10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15364"/>
                                        </p:tgtEl>
                                        <p:attrNameLst>
                                          <p:attrName>style.visibility</p:attrName>
                                        </p:attrNameLst>
                                      </p:cBhvr>
                                      <p:to>
                                        <p:strVal val="visible"/>
                                      </p:to>
                                    </p:set>
                                    <p:animEffect transition="in" filter="wipe(up)">
                                      <p:cBhvr>
                                        <p:cTn id="47" dur="1000"/>
                                        <p:tgtEl>
                                          <p:spTgt spid="15364"/>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randombar(horizontal)">
                                      <p:cBhvr>
                                        <p:cTn id="52" dur="10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50" presetClass="entr" presetSubtype="0" decel="100000" fill="hold" nodeType="clickEffect">
                                  <p:stCondLst>
                                    <p:cond delay="0"/>
                                  </p:stCondLst>
                                  <p:childTnLst>
                                    <p:set>
                                      <p:cBhvr>
                                        <p:cTn id="56" dur="1" fill="hold">
                                          <p:stCondLst>
                                            <p:cond delay="0"/>
                                          </p:stCondLst>
                                        </p:cTn>
                                        <p:tgtEl>
                                          <p:spTgt spid="3"/>
                                        </p:tgtEl>
                                        <p:attrNameLst>
                                          <p:attrName>style.visibility</p:attrName>
                                        </p:attrNameLst>
                                      </p:cBhvr>
                                      <p:to>
                                        <p:strVal val="visible"/>
                                      </p:to>
                                    </p:set>
                                    <p:anim calcmode="lin" valueType="num">
                                      <p:cBhvr>
                                        <p:cTn id="57" dur="1000" fill="hold"/>
                                        <p:tgtEl>
                                          <p:spTgt spid="3"/>
                                        </p:tgtEl>
                                        <p:attrNameLst>
                                          <p:attrName>ppt_w</p:attrName>
                                        </p:attrNameLst>
                                      </p:cBhvr>
                                      <p:tavLst>
                                        <p:tav tm="0">
                                          <p:val>
                                            <p:strVal val="#ppt_w+.3"/>
                                          </p:val>
                                        </p:tav>
                                        <p:tav tm="100000">
                                          <p:val>
                                            <p:strVal val="#ppt_w"/>
                                          </p:val>
                                        </p:tav>
                                      </p:tavLst>
                                    </p:anim>
                                    <p:anim calcmode="lin" valueType="num">
                                      <p:cBhvr>
                                        <p:cTn id="58" dur="1000" fill="hold"/>
                                        <p:tgtEl>
                                          <p:spTgt spid="3"/>
                                        </p:tgtEl>
                                        <p:attrNameLst>
                                          <p:attrName>ppt_h</p:attrName>
                                        </p:attrNameLst>
                                      </p:cBhvr>
                                      <p:tavLst>
                                        <p:tav tm="0">
                                          <p:val>
                                            <p:strVal val="#ppt_h"/>
                                          </p:val>
                                        </p:tav>
                                        <p:tav tm="100000">
                                          <p:val>
                                            <p:strVal val="#ppt_h"/>
                                          </p:val>
                                        </p:tav>
                                      </p:tavLst>
                                    </p:anim>
                                    <p:animEffect transition="in" filter="fade">
                                      <p:cBhvr>
                                        <p:cTn id="59" dur="1000"/>
                                        <p:tgtEl>
                                          <p:spTgt spid="3"/>
                                        </p:tgtEl>
                                      </p:cBhvr>
                                    </p:animEffect>
                                  </p:childTnLst>
                                </p:cTn>
                              </p:par>
                            </p:childTnLst>
                          </p:cTn>
                        </p:par>
                      </p:childTnLst>
                    </p:cTn>
                  </p:par>
                  <p:par>
                    <p:cTn id="60" fill="hold">
                      <p:stCondLst>
                        <p:cond delay="indefinite"/>
                      </p:stCondLst>
                      <p:childTnLst>
                        <p:par>
                          <p:cTn id="61" fill="hold">
                            <p:stCondLst>
                              <p:cond delay="0"/>
                            </p:stCondLst>
                            <p:childTnLst>
                              <p:par>
                                <p:cTn id="62" presetID="14" presetClass="entr" presetSubtype="10" fill="hold" nodeType="click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randombar(horizontal)">
                                      <p:cBhvr>
                                        <p:cTn id="64" dur="1000"/>
                                        <p:tgtEl>
                                          <p:spTgt spid="13"/>
                                        </p:tgtEl>
                                      </p:cBhvr>
                                    </p:animEffect>
                                  </p:childTnLst>
                                </p:cTn>
                              </p:par>
                            </p:childTnLst>
                          </p:cTn>
                        </p:par>
                        <p:par>
                          <p:cTn id="65" fill="hold">
                            <p:stCondLst>
                              <p:cond delay="1000"/>
                            </p:stCondLst>
                            <p:childTnLst>
                              <p:par>
                                <p:cTn id="66" presetID="14" presetClass="entr" presetSubtype="10" fill="hold" nodeType="afterEffect">
                                  <p:stCondLst>
                                    <p:cond delay="0"/>
                                  </p:stCondLst>
                                  <p:childTnLst>
                                    <p:set>
                                      <p:cBhvr>
                                        <p:cTn id="67" dur="1" fill="hold">
                                          <p:stCondLst>
                                            <p:cond delay="0"/>
                                          </p:stCondLst>
                                        </p:cTn>
                                        <p:tgtEl>
                                          <p:spTgt spid="15362"/>
                                        </p:tgtEl>
                                        <p:attrNameLst>
                                          <p:attrName>style.visibility</p:attrName>
                                        </p:attrNameLst>
                                      </p:cBhvr>
                                      <p:to>
                                        <p:strVal val="visible"/>
                                      </p:to>
                                    </p:set>
                                    <p:animEffect transition="in" filter="randombar(horizontal)">
                                      <p:cBhvr>
                                        <p:cTn id="68" dur="1000"/>
                                        <p:tgtEl>
                                          <p:spTgt spid="15362"/>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randombar(horizontal)">
                                      <p:cBhvr>
                                        <p:cTn id="71" dur="1000"/>
                                        <p:tgtEl>
                                          <p:spTgt spid="14"/>
                                        </p:tgtEl>
                                      </p:cBhvr>
                                    </p:animEffect>
                                  </p:childTnLst>
                                </p:cTn>
                              </p:par>
                            </p:childTnLst>
                          </p:cTn>
                        </p:par>
                      </p:childTnLst>
                    </p:cTn>
                  </p:par>
                  <p:par>
                    <p:cTn id="72" fill="hold">
                      <p:stCondLst>
                        <p:cond delay="indefinite"/>
                      </p:stCondLst>
                      <p:childTnLst>
                        <p:par>
                          <p:cTn id="73" fill="hold">
                            <p:stCondLst>
                              <p:cond delay="0"/>
                            </p:stCondLst>
                            <p:childTnLst>
                              <p:par>
                                <p:cTn id="74" presetID="14" presetClass="entr" presetSubtype="10" fill="hold" grpId="0" nodeType="click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randombar(horizontal)">
                                      <p:cBhvr>
                                        <p:cTn id="76"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12" grpId="0"/>
      <p:bldP spid="14" grpId="0"/>
      <p:bldP spid="15" grpId="0" animBg="1"/>
      <p:bldP spid="1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תיבת טקסט 1">
            <a:extLst>
              <a:ext uri="{FF2B5EF4-FFF2-40B4-BE49-F238E27FC236}">
                <a16:creationId xmlns:a16="http://schemas.microsoft.com/office/drawing/2014/main" id="{35C00981-9641-4275-8F53-CA97B049BBF8}"/>
              </a:ext>
            </a:extLst>
          </p:cNvPr>
          <p:cNvSpPr txBox="1"/>
          <p:nvPr/>
        </p:nvSpPr>
        <p:spPr>
          <a:xfrm>
            <a:off x="7582487" y="6323109"/>
            <a:ext cx="4049315" cy="369332"/>
          </a:xfrm>
          <a:prstGeom prst="rect">
            <a:avLst/>
          </a:prstGeom>
          <a:noFill/>
        </p:spPr>
        <p:txBody>
          <a:bodyPr wrap="none" rtlCol="1">
            <a:spAutoFit/>
          </a:bodyPr>
          <a:lstStyle/>
          <a:p>
            <a:r>
              <a:rPr lang="en-US" dirty="0">
                <a:hlinkClick r:id="rId3"/>
              </a:rPr>
              <a:t>https://www.ynet.co.il/article/HkyIJO19u</a:t>
            </a:r>
            <a:endParaRPr lang="he-IL" dirty="0"/>
          </a:p>
        </p:txBody>
      </p:sp>
      <p:pic>
        <p:nvPicPr>
          <p:cNvPr id="4" name="תמונה 3">
            <a:extLst>
              <a:ext uri="{FF2B5EF4-FFF2-40B4-BE49-F238E27FC236}">
                <a16:creationId xmlns:a16="http://schemas.microsoft.com/office/drawing/2014/main" id="{59879417-ECDE-4AB5-87B3-72C7D690EDBE}"/>
              </a:ext>
            </a:extLst>
          </p:cNvPr>
          <p:cNvPicPr>
            <a:picLocks noChangeAspect="1"/>
          </p:cNvPicPr>
          <p:nvPr/>
        </p:nvPicPr>
        <p:blipFill rotWithShape="1">
          <a:blip r:embed="rId4"/>
          <a:srcRect l="32769" t="12290" r="5039" b="22243"/>
          <a:stretch/>
        </p:blipFill>
        <p:spPr>
          <a:xfrm>
            <a:off x="0" y="103235"/>
            <a:ext cx="7582487" cy="4487593"/>
          </a:xfrm>
          <a:prstGeom prst="rect">
            <a:avLst/>
          </a:prstGeom>
        </p:spPr>
      </p:pic>
      <p:pic>
        <p:nvPicPr>
          <p:cNvPr id="1026" name="Picture 2" descr="כדור הארץ ממשיך להתחמם: &amp;quot;סיכוי של 40% להגיע לנקודת הסף עד 2025&amp;quot;">
            <a:extLst>
              <a:ext uri="{FF2B5EF4-FFF2-40B4-BE49-F238E27FC236}">
                <a16:creationId xmlns:a16="http://schemas.microsoft.com/office/drawing/2014/main" id="{598F5DFC-12B7-40BC-9924-7CDA35EA95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06076" y="3563568"/>
            <a:ext cx="5225318" cy="2689202"/>
          </a:xfrm>
          <a:prstGeom prst="rect">
            <a:avLst/>
          </a:prstGeom>
          <a:noFill/>
          <a:extLst>
            <a:ext uri="{909E8E84-426E-40DD-AFC4-6F175D3DCCD1}">
              <a14:hiddenFill xmlns:a14="http://schemas.microsoft.com/office/drawing/2010/main">
                <a:solidFill>
                  <a:srgbClr val="FFFFFF"/>
                </a:solidFill>
              </a14:hiddenFill>
            </a:ext>
          </a:extLst>
        </p:spPr>
      </p:pic>
      <p:sp>
        <p:nvSpPr>
          <p:cNvPr id="3" name="תיבת טקסט 2">
            <a:extLst>
              <a:ext uri="{FF2B5EF4-FFF2-40B4-BE49-F238E27FC236}">
                <a16:creationId xmlns:a16="http://schemas.microsoft.com/office/drawing/2014/main" id="{40484EF1-D9CC-49A4-8A39-D7B7FAA8BED1}"/>
              </a:ext>
            </a:extLst>
          </p:cNvPr>
          <p:cNvSpPr txBox="1"/>
          <p:nvPr/>
        </p:nvSpPr>
        <p:spPr>
          <a:xfrm>
            <a:off x="6906076" y="3120839"/>
            <a:ext cx="5025481" cy="369332"/>
          </a:xfrm>
          <a:prstGeom prst="rect">
            <a:avLst/>
          </a:prstGeom>
          <a:noFill/>
        </p:spPr>
        <p:txBody>
          <a:bodyPr wrap="square" rtlCol="1">
            <a:spAutoFit/>
          </a:bodyPr>
          <a:lstStyle/>
          <a:p>
            <a:r>
              <a:rPr lang="en-US" dirty="0">
                <a:hlinkClick r:id="rId6"/>
              </a:rPr>
              <a:t>https://www.youtube.com/watch?v=ZAcSK2P_LZM</a:t>
            </a:r>
            <a:endParaRPr lang="he-IL" dirty="0"/>
          </a:p>
        </p:txBody>
      </p:sp>
      <p:pic>
        <p:nvPicPr>
          <p:cNvPr id="6" name="תמונה 5" descr="תמונה שמכילה מים, דוב, קוטב, יונק&#10;&#10;התיאור נוצר באופן אוטומטי">
            <a:extLst>
              <a:ext uri="{FF2B5EF4-FFF2-40B4-BE49-F238E27FC236}">
                <a16:creationId xmlns:a16="http://schemas.microsoft.com/office/drawing/2014/main" id="{4DE37450-15C9-4D38-AEFB-3BD2E9AF5CB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606" y="46701"/>
            <a:ext cx="6729162" cy="6791188"/>
          </a:xfrm>
          <a:prstGeom prst="rect">
            <a:avLst/>
          </a:prstGeom>
        </p:spPr>
      </p:pic>
      <p:pic>
        <p:nvPicPr>
          <p:cNvPr id="8" name="תמונה 7">
            <a:extLst>
              <a:ext uri="{FF2B5EF4-FFF2-40B4-BE49-F238E27FC236}">
                <a16:creationId xmlns:a16="http://schemas.microsoft.com/office/drawing/2014/main" id="{26874775-59E2-4B05-B4EF-86F522042508}"/>
              </a:ext>
            </a:extLst>
          </p:cNvPr>
          <p:cNvPicPr>
            <a:picLocks noChangeAspect="1"/>
          </p:cNvPicPr>
          <p:nvPr/>
        </p:nvPicPr>
        <p:blipFill rotWithShape="1">
          <a:blip r:embed="rId8"/>
          <a:srcRect l="37808" t="22464" r="8039" b="22859"/>
          <a:stretch/>
        </p:blipFill>
        <p:spPr>
          <a:xfrm>
            <a:off x="6789768" y="-68841"/>
            <a:ext cx="5402232" cy="3202270"/>
          </a:xfrm>
          <a:prstGeom prst="rect">
            <a:avLst/>
          </a:prstGeom>
        </p:spPr>
      </p:pic>
    </p:spTree>
    <p:extLst>
      <p:ext uri="{BB962C8B-B14F-4D97-AF65-F5344CB8AC3E}">
        <p14:creationId xmlns:p14="http://schemas.microsoft.com/office/powerpoint/2010/main" val="655695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1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8682" y="237867"/>
            <a:ext cx="7160936" cy="923330"/>
          </a:xfrm>
          <a:prstGeom prst="rect">
            <a:avLst/>
          </a:prstGeom>
          <a:noFill/>
        </p:spPr>
        <p:txBody>
          <a:bodyPr wrap="none" rtlCol="1">
            <a:spAutoFit/>
          </a:bodyPr>
          <a:lstStyle/>
          <a:p>
            <a:r>
              <a:rPr lang="he-IL" sz="5400" dirty="0">
                <a:latin typeface="Tahoma" panose="020B0604030504040204" pitchFamily="34" charset="0"/>
                <a:ea typeface="Tahoma" panose="020B0604030504040204" pitchFamily="34" charset="0"/>
                <a:cs typeface="Tahoma" panose="020B0604030504040204" pitchFamily="34" charset="0"/>
              </a:rPr>
              <a:t>הרפת פוגעת בסביבה?</a:t>
            </a:r>
          </a:p>
        </p:txBody>
      </p:sp>
      <p:sp>
        <p:nvSpPr>
          <p:cNvPr id="3" name="TextBox 2"/>
          <p:cNvSpPr txBox="1"/>
          <p:nvPr/>
        </p:nvSpPr>
        <p:spPr>
          <a:xfrm>
            <a:off x="4393123" y="1154212"/>
            <a:ext cx="7566495" cy="523220"/>
          </a:xfrm>
          <a:prstGeom prst="rect">
            <a:avLst/>
          </a:prstGeom>
          <a:noFill/>
        </p:spPr>
        <p:txBody>
          <a:bodyPr wrap="none" rtlCol="1">
            <a:spAutoFit/>
          </a:bodyPr>
          <a:lstStyle/>
          <a:p>
            <a:r>
              <a:rPr lang="he-IL" sz="2800" dirty="0">
                <a:latin typeface="Tahoma" panose="020B0604030504040204" pitchFamily="34" charset="0"/>
                <a:ea typeface="Tahoma" panose="020B0604030504040204" pitchFamily="34" charset="0"/>
                <a:cs typeface="Tahoma" panose="020B0604030504040204" pitchFamily="34" charset="0"/>
              </a:rPr>
              <a:t>גידול בעלי חיים יצרניים= </a:t>
            </a:r>
            <a:r>
              <a:rPr lang="he-IL" sz="2800" b="1" dirty="0">
                <a:solidFill>
                  <a:srgbClr val="FF0000"/>
                </a:solidFill>
                <a:latin typeface="Tahoma" panose="020B0604030504040204" pitchFamily="34" charset="0"/>
                <a:ea typeface="Tahoma" panose="020B0604030504040204" pitchFamily="34" charset="0"/>
                <a:cs typeface="Tahoma" panose="020B0604030504040204" pitchFamily="34" charset="0"/>
              </a:rPr>
              <a:t>מפגעים סביבתיים </a:t>
            </a:r>
          </a:p>
        </p:txBody>
      </p:sp>
      <p:sp>
        <p:nvSpPr>
          <p:cNvPr id="4" name="TextBox 3"/>
          <p:cNvSpPr txBox="1"/>
          <p:nvPr/>
        </p:nvSpPr>
        <p:spPr>
          <a:xfrm>
            <a:off x="8897561" y="2077542"/>
            <a:ext cx="3062057"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1.זיהום מי תהום</a:t>
            </a:r>
          </a:p>
        </p:txBody>
      </p:sp>
      <p:pic>
        <p:nvPicPr>
          <p:cNvPr id="3074" name="Picture 2" descr="×ª××¦××ª ×ª××× × ×¢×××¨ ×©×¤××× ×¨×¤×ª××ª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370"/>
            <a:ext cx="4603703" cy="287236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hlinkClick r:id="rId4" action="ppaction://hlinksldjump"/>
          </p:cNvPr>
          <p:cNvSpPr txBox="1"/>
          <p:nvPr/>
        </p:nvSpPr>
        <p:spPr>
          <a:xfrm>
            <a:off x="10757411" y="2566144"/>
            <a:ext cx="947696"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4" action="ppaction://hlinksldjump"/>
              </a:rPr>
              <a:t>הבעיה</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3" name="TextBox 12"/>
          <p:cNvSpPr txBox="1"/>
          <p:nvPr/>
        </p:nvSpPr>
        <p:spPr>
          <a:xfrm>
            <a:off x="9470245" y="2578328"/>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5"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2" name="לחצן פעולה: קדימה או הבא 11">
            <a:hlinkClick r:id="rId6" action="ppaction://hlinksldjump" highlightClick="1"/>
          </p:cNvPr>
          <p:cNvSpPr/>
          <p:nvPr/>
        </p:nvSpPr>
        <p:spPr>
          <a:xfrm>
            <a:off x="7110484" y="1677432"/>
            <a:ext cx="436728" cy="400110"/>
          </a:xfrm>
          <a:prstGeom prst="actionButtonForwardNex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190442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3074"/>
                                        </p:tgtEl>
                                        <p:attrNameLst>
                                          <p:attrName>style.visibility</p:attrName>
                                        </p:attrNameLst>
                                      </p:cBhvr>
                                      <p:to>
                                        <p:strVal val="visible"/>
                                      </p:to>
                                    </p:set>
                                    <p:animEffect transition="in" filter="barn(outVertical)">
                                      <p:cBhvr>
                                        <p:cTn id="14" dur="1000"/>
                                        <p:tgtEl>
                                          <p:spTgt spid="307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10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999"/>
                                          </p:stCondLst>
                                        </p:cTn>
                                        <p:tgtEl>
                                          <p:spTgt spid="1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right)">
                                      <p:cBhvr>
                                        <p:cTn id="28" dur="1000"/>
                                        <p:tgtEl>
                                          <p:spTgt spid="4"/>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right)">
                                      <p:cBhvr>
                                        <p:cTn id="31" dur="1000"/>
                                        <p:tgtEl>
                                          <p:spTgt spid="11"/>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right)">
                                      <p:cBhvr>
                                        <p:cTn id="3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11" grpId="0"/>
      <p:bldP spid="13" grpId="0"/>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8682" y="237867"/>
            <a:ext cx="7160936" cy="923330"/>
          </a:xfrm>
          <a:prstGeom prst="rect">
            <a:avLst/>
          </a:prstGeom>
          <a:noFill/>
        </p:spPr>
        <p:txBody>
          <a:bodyPr wrap="none" rtlCol="1">
            <a:spAutoFit/>
          </a:bodyPr>
          <a:lstStyle/>
          <a:p>
            <a:r>
              <a:rPr lang="he-IL" sz="5400" dirty="0">
                <a:latin typeface="Tahoma" panose="020B0604030504040204" pitchFamily="34" charset="0"/>
                <a:ea typeface="Tahoma" panose="020B0604030504040204" pitchFamily="34" charset="0"/>
                <a:cs typeface="Tahoma" panose="020B0604030504040204" pitchFamily="34" charset="0"/>
              </a:rPr>
              <a:t>הרפת פוגעת בסביבה?</a:t>
            </a:r>
          </a:p>
        </p:txBody>
      </p:sp>
      <p:sp>
        <p:nvSpPr>
          <p:cNvPr id="3" name="TextBox 2"/>
          <p:cNvSpPr txBox="1"/>
          <p:nvPr/>
        </p:nvSpPr>
        <p:spPr>
          <a:xfrm>
            <a:off x="4393123" y="1154212"/>
            <a:ext cx="7566495" cy="523220"/>
          </a:xfrm>
          <a:prstGeom prst="rect">
            <a:avLst/>
          </a:prstGeom>
          <a:noFill/>
        </p:spPr>
        <p:txBody>
          <a:bodyPr wrap="none" rtlCol="1">
            <a:spAutoFit/>
          </a:bodyPr>
          <a:lstStyle/>
          <a:p>
            <a:r>
              <a:rPr lang="he-IL" sz="2800" dirty="0">
                <a:latin typeface="Tahoma" panose="020B0604030504040204" pitchFamily="34" charset="0"/>
                <a:ea typeface="Tahoma" panose="020B0604030504040204" pitchFamily="34" charset="0"/>
                <a:cs typeface="Tahoma" panose="020B0604030504040204" pitchFamily="34" charset="0"/>
              </a:rPr>
              <a:t>גידול בעלי חיים יצרניים= </a:t>
            </a:r>
            <a:r>
              <a:rPr lang="he-IL" sz="2800" b="1" dirty="0">
                <a:solidFill>
                  <a:srgbClr val="FF0000"/>
                </a:solidFill>
                <a:latin typeface="Tahoma" panose="020B0604030504040204" pitchFamily="34" charset="0"/>
                <a:ea typeface="Tahoma" panose="020B0604030504040204" pitchFamily="34" charset="0"/>
                <a:cs typeface="Tahoma" panose="020B0604030504040204" pitchFamily="34" charset="0"/>
              </a:rPr>
              <a:t>מפגעים סביבתיים </a:t>
            </a:r>
          </a:p>
        </p:txBody>
      </p:sp>
      <p:sp>
        <p:nvSpPr>
          <p:cNvPr id="4" name="TextBox 3"/>
          <p:cNvSpPr txBox="1"/>
          <p:nvPr/>
        </p:nvSpPr>
        <p:spPr>
          <a:xfrm>
            <a:off x="8897561" y="2077542"/>
            <a:ext cx="3062057"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1.זיהום מי תהום</a:t>
            </a:r>
          </a:p>
        </p:txBody>
      </p:sp>
      <p:sp>
        <p:nvSpPr>
          <p:cNvPr id="5" name="TextBox 4"/>
          <p:cNvSpPr txBox="1"/>
          <p:nvPr/>
        </p:nvSpPr>
        <p:spPr>
          <a:xfrm>
            <a:off x="4412710" y="2730842"/>
            <a:ext cx="2422458"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2.זיהום אוויר</a:t>
            </a:r>
          </a:p>
        </p:txBody>
      </p:sp>
      <p:sp>
        <p:nvSpPr>
          <p:cNvPr id="9" name="TextBox 8"/>
          <p:cNvSpPr txBox="1"/>
          <p:nvPr/>
        </p:nvSpPr>
        <p:spPr>
          <a:xfrm>
            <a:off x="2559104" y="3152648"/>
            <a:ext cx="2823209"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אפקט החממה</a:t>
            </a:r>
          </a:p>
        </p:txBody>
      </p:sp>
      <p:pic>
        <p:nvPicPr>
          <p:cNvPr id="3074" name="Picture 2" descr="×ª××¦××ª ×ª××× × ×¢×××¨ ×©×¤××× ×¨×¤×ª××ª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370"/>
            <a:ext cx="4603703" cy="287236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hlinkClick r:id="rId3" action="ppaction://hlinksldjump"/>
          </p:cNvPr>
          <p:cNvSpPr txBox="1"/>
          <p:nvPr/>
        </p:nvSpPr>
        <p:spPr>
          <a:xfrm>
            <a:off x="10757411" y="2566144"/>
            <a:ext cx="947696"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3" action="ppaction://hlinksldjump"/>
              </a:rPr>
              <a:t>הבעיה</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3" name="TextBox 12"/>
          <p:cNvSpPr txBox="1"/>
          <p:nvPr/>
        </p:nvSpPr>
        <p:spPr>
          <a:xfrm>
            <a:off x="9470245" y="2578328"/>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4"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9" name="TextBox 18">
            <a:hlinkClick r:id="rId5" action="ppaction://hlinksldjump"/>
          </p:cNvPr>
          <p:cNvSpPr txBox="1"/>
          <p:nvPr/>
        </p:nvSpPr>
        <p:spPr>
          <a:xfrm>
            <a:off x="5341302" y="3289543"/>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5"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21" name="TextBox 20"/>
          <p:cNvSpPr txBox="1"/>
          <p:nvPr/>
        </p:nvSpPr>
        <p:spPr>
          <a:xfrm>
            <a:off x="1693618" y="3289543"/>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6"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2" name="לחצן פעולה: קדימה או הבא 11">
            <a:hlinkClick r:id="rId7" action="ppaction://hlinksldjump" highlightClick="1"/>
          </p:cNvPr>
          <p:cNvSpPr/>
          <p:nvPr/>
        </p:nvSpPr>
        <p:spPr>
          <a:xfrm>
            <a:off x="7110484" y="1677432"/>
            <a:ext cx="436728" cy="400110"/>
          </a:xfrm>
          <a:prstGeom prst="actionButtonForwardNex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3403907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left)">
                                      <p:cBhvr>
                                        <p:cTn id="10" dur="1000"/>
                                        <p:tgtEl>
                                          <p:spTgt spid="19"/>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left)">
                                      <p:cBhvr>
                                        <p:cTn id="16"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9"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8682" y="237867"/>
            <a:ext cx="7160936" cy="923330"/>
          </a:xfrm>
          <a:prstGeom prst="rect">
            <a:avLst/>
          </a:prstGeom>
          <a:noFill/>
        </p:spPr>
        <p:txBody>
          <a:bodyPr wrap="none" rtlCol="1">
            <a:spAutoFit/>
          </a:bodyPr>
          <a:lstStyle/>
          <a:p>
            <a:r>
              <a:rPr lang="he-IL" sz="5400" dirty="0">
                <a:latin typeface="Tahoma" panose="020B0604030504040204" pitchFamily="34" charset="0"/>
                <a:ea typeface="Tahoma" panose="020B0604030504040204" pitchFamily="34" charset="0"/>
                <a:cs typeface="Tahoma" panose="020B0604030504040204" pitchFamily="34" charset="0"/>
              </a:rPr>
              <a:t>הרפת פוגעת בסביבה?</a:t>
            </a:r>
          </a:p>
        </p:txBody>
      </p:sp>
      <p:sp>
        <p:nvSpPr>
          <p:cNvPr id="3" name="TextBox 2"/>
          <p:cNvSpPr txBox="1"/>
          <p:nvPr/>
        </p:nvSpPr>
        <p:spPr>
          <a:xfrm>
            <a:off x="4393123" y="1154212"/>
            <a:ext cx="7566495" cy="523220"/>
          </a:xfrm>
          <a:prstGeom prst="rect">
            <a:avLst/>
          </a:prstGeom>
          <a:noFill/>
        </p:spPr>
        <p:txBody>
          <a:bodyPr wrap="none" rtlCol="1">
            <a:spAutoFit/>
          </a:bodyPr>
          <a:lstStyle/>
          <a:p>
            <a:r>
              <a:rPr lang="he-IL" sz="2800" dirty="0">
                <a:latin typeface="Tahoma" panose="020B0604030504040204" pitchFamily="34" charset="0"/>
                <a:ea typeface="Tahoma" panose="020B0604030504040204" pitchFamily="34" charset="0"/>
                <a:cs typeface="Tahoma" panose="020B0604030504040204" pitchFamily="34" charset="0"/>
              </a:rPr>
              <a:t>גידול בעלי חיים יצרניים= </a:t>
            </a:r>
            <a:r>
              <a:rPr lang="he-IL" sz="2800" b="1" dirty="0">
                <a:solidFill>
                  <a:srgbClr val="FF0000"/>
                </a:solidFill>
                <a:latin typeface="Tahoma" panose="020B0604030504040204" pitchFamily="34" charset="0"/>
                <a:ea typeface="Tahoma" panose="020B0604030504040204" pitchFamily="34" charset="0"/>
                <a:cs typeface="Tahoma" panose="020B0604030504040204" pitchFamily="34" charset="0"/>
              </a:rPr>
              <a:t>מפגעים סביבתיים </a:t>
            </a:r>
          </a:p>
        </p:txBody>
      </p:sp>
      <p:sp>
        <p:nvSpPr>
          <p:cNvPr id="4" name="TextBox 3"/>
          <p:cNvSpPr txBox="1"/>
          <p:nvPr/>
        </p:nvSpPr>
        <p:spPr>
          <a:xfrm>
            <a:off x="8897561" y="2077542"/>
            <a:ext cx="3062057"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1.זיהום מי תהום</a:t>
            </a:r>
          </a:p>
        </p:txBody>
      </p:sp>
      <p:sp>
        <p:nvSpPr>
          <p:cNvPr id="5" name="TextBox 4"/>
          <p:cNvSpPr txBox="1"/>
          <p:nvPr/>
        </p:nvSpPr>
        <p:spPr>
          <a:xfrm>
            <a:off x="4412710" y="2730842"/>
            <a:ext cx="2422458"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2.זיהום אוויר</a:t>
            </a:r>
          </a:p>
        </p:txBody>
      </p:sp>
      <p:sp>
        <p:nvSpPr>
          <p:cNvPr id="6" name="TextBox 5"/>
          <p:cNvSpPr txBox="1"/>
          <p:nvPr/>
        </p:nvSpPr>
        <p:spPr>
          <a:xfrm>
            <a:off x="8591992" y="3873212"/>
            <a:ext cx="2876108"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3.זיהום תוצרת </a:t>
            </a:r>
          </a:p>
        </p:txBody>
      </p:sp>
      <p:sp>
        <p:nvSpPr>
          <p:cNvPr id="9" name="TextBox 8"/>
          <p:cNvSpPr txBox="1"/>
          <p:nvPr/>
        </p:nvSpPr>
        <p:spPr>
          <a:xfrm>
            <a:off x="2559104" y="3152648"/>
            <a:ext cx="2823209"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אפקט החממה</a:t>
            </a:r>
          </a:p>
        </p:txBody>
      </p:sp>
      <p:pic>
        <p:nvPicPr>
          <p:cNvPr id="3074" name="Picture 2" descr="×ª××¦××ª ×ª××× × ×¢×××¨ ×©×¤××× ×¨×¤×ª××ª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370"/>
            <a:ext cx="4603703" cy="287236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hlinkClick r:id="rId3" action="ppaction://hlinksldjump"/>
          </p:cNvPr>
          <p:cNvSpPr txBox="1"/>
          <p:nvPr/>
        </p:nvSpPr>
        <p:spPr>
          <a:xfrm>
            <a:off x="10757411" y="2566144"/>
            <a:ext cx="947696"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3" action="ppaction://hlinksldjump"/>
              </a:rPr>
              <a:t>הבעיה</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3" name="TextBox 12"/>
          <p:cNvSpPr txBox="1"/>
          <p:nvPr/>
        </p:nvSpPr>
        <p:spPr>
          <a:xfrm>
            <a:off x="9470245" y="2578328"/>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4"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8" name="TextBox 17"/>
          <p:cNvSpPr txBox="1"/>
          <p:nvPr/>
        </p:nvSpPr>
        <p:spPr>
          <a:xfrm>
            <a:off x="10477924" y="4408328"/>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5"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9" name="TextBox 18">
            <a:hlinkClick r:id="rId6" action="ppaction://hlinksldjump"/>
          </p:cNvPr>
          <p:cNvSpPr txBox="1"/>
          <p:nvPr/>
        </p:nvSpPr>
        <p:spPr>
          <a:xfrm>
            <a:off x="5341302" y="3289543"/>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6"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21" name="TextBox 20"/>
          <p:cNvSpPr txBox="1"/>
          <p:nvPr/>
        </p:nvSpPr>
        <p:spPr>
          <a:xfrm>
            <a:off x="1693618" y="3289543"/>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7"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25" name="TextBox 24"/>
          <p:cNvSpPr txBox="1"/>
          <p:nvPr/>
        </p:nvSpPr>
        <p:spPr>
          <a:xfrm>
            <a:off x="9381027" y="4433844"/>
            <a:ext cx="1032655" cy="369332"/>
          </a:xfrm>
          <a:prstGeom prst="rect">
            <a:avLst/>
          </a:prstGeom>
          <a:noFill/>
        </p:spPr>
        <p:txBody>
          <a:bodyPr wrap="none" rtlCol="1">
            <a:spAutoFit/>
          </a:bodyPr>
          <a:lstStyle/>
          <a:p>
            <a:r>
              <a:rPr lang="he-IL" b="1" dirty="0">
                <a:solidFill>
                  <a:srgbClr val="002060"/>
                </a:solidFill>
                <a:latin typeface="Tahoma" panose="020B0604030504040204" pitchFamily="34" charset="0"/>
                <a:ea typeface="Tahoma" panose="020B0604030504040204" pitchFamily="34" charset="0"/>
                <a:cs typeface="Tahoma" panose="020B0604030504040204" pitchFamily="34" charset="0"/>
                <a:hlinkClick r:id="rId5" action="ppaction://hlinksldjump"/>
              </a:rPr>
              <a:t>הפתרון</a:t>
            </a:r>
            <a:endParaRPr lang="he-IL" b="1" dirty="0">
              <a:solidFill>
                <a:srgbClr val="002060"/>
              </a:solidFill>
              <a:latin typeface="Tahoma" panose="020B0604030504040204" pitchFamily="34" charset="0"/>
              <a:ea typeface="Tahoma" panose="020B0604030504040204" pitchFamily="34" charset="0"/>
              <a:cs typeface="Tahoma" panose="020B0604030504040204" pitchFamily="34" charset="0"/>
            </a:endParaRPr>
          </a:p>
        </p:txBody>
      </p:sp>
      <p:sp>
        <p:nvSpPr>
          <p:cNvPr id="12" name="לחצן פעולה: קדימה או הבא 11">
            <a:hlinkClick r:id="rId8" action="ppaction://hlinksldjump" highlightClick="1"/>
          </p:cNvPr>
          <p:cNvSpPr/>
          <p:nvPr/>
        </p:nvSpPr>
        <p:spPr>
          <a:xfrm>
            <a:off x="7110484" y="1677432"/>
            <a:ext cx="436728" cy="400110"/>
          </a:xfrm>
          <a:prstGeom prst="actionButtonForwardNex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2912861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0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down)">
                                      <p:cBhvr>
                                        <p:cTn id="10" dur="1000"/>
                                        <p:tgtEl>
                                          <p:spTgt spid="1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down)">
                                      <p:cBhvr>
                                        <p:cTn id="13"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8682" y="237867"/>
            <a:ext cx="7160936" cy="923330"/>
          </a:xfrm>
          <a:prstGeom prst="rect">
            <a:avLst/>
          </a:prstGeom>
          <a:noFill/>
        </p:spPr>
        <p:txBody>
          <a:bodyPr wrap="none" rtlCol="1">
            <a:spAutoFit/>
          </a:bodyPr>
          <a:lstStyle/>
          <a:p>
            <a:r>
              <a:rPr lang="he-IL" sz="5400" dirty="0">
                <a:latin typeface="Tahoma" panose="020B0604030504040204" pitchFamily="34" charset="0"/>
                <a:ea typeface="Tahoma" panose="020B0604030504040204" pitchFamily="34" charset="0"/>
                <a:cs typeface="Tahoma" panose="020B0604030504040204" pitchFamily="34" charset="0"/>
              </a:rPr>
              <a:t>הרפת פוגעת בסביבה?</a:t>
            </a:r>
          </a:p>
        </p:txBody>
      </p:sp>
      <p:sp>
        <p:nvSpPr>
          <p:cNvPr id="3" name="TextBox 2"/>
          <p:cNvSpPr txBox="1"/>
          <p:nvPr/>
        </p:nvSpPr>
        <p:spPr>
          <a:xfrm>
            <a:off x="4393123" y="1154212"/>
            <a:ext cx="7566495" cy="523220"/>
          </a:xfrm>
          <a:prstGeom prst="rect">
            <a:avLst/>
          </a:prstGeom>
          <a:noFill/>
        </p:spPr>
        <p:txBody>
          <a:bodyPr wrap="none" rtlCol="1">
            <a:spAutoFit/>
          </a:bodyPr>
          <a:lstStyle/>
          <a:p>
            <a:r>
              <a:rPr lang="he-IL" sz="2800" dirty="0">
                <a:latin typeface="Tahoma" panose="020B0604030504040204" pitchFamily="34" charset="0"/>
                <a:ea typeface="Tahoma" panose="020B0604030504040204" pitchFamily="34" charset="0"/>
                <a:cs typeface="Tahoma" panose="020B0604030504040204" pitchFamily="34" charset="0"/>
              </a:rPr>
              <a:t>גידול בעלי חיים יצרניים= </a:t>
            </a:r>
            <a:r>
              <a:rPr lang="he-IL" sz="2800" b="1" dirty="0">
                <a:solidFill>
                  <a:srgbClr val="FF0000"/>
                </a:solidFill>
                <a:latin typeface="Tahoma" panose="020B0604030504040204" pitchFamily="34" charset="0"/>
                <a:ea typeface="Tahoma" panose="020B0604030504040204" pitchFamily="34" charset="0"/>
                <a:cs typeface="Tahoma" panose="020B0604030504040204" pitchFamily="34" charset="0"/>
              </a:rPr>
              <a:t>מפגעים סביבתיים </a:t>
            </a:r>
          </a:p>
        </p:txBody>
      </p:sp>
      <p:sp>
        <p:nvSpPr>
          <p:cNvPr id="4" name="TextBox 3"/>
          <p:cNvSpPr txBox="1"/>
          <p:nvPr/>
        </p:nvSpPr>
        <p:spPr>
          <a:xfrm>
            <a:off x="8897561" y="2077542"/>
            <a:ext cx="3062057"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1.זיהום מי תהום</a:t>
            </a:r>
          </a:p>
        </p:txBody>
      </p:sp>
      <p:sp>
        <p:nvSpPr>
          <p:cNvPr id="5" name="TextBox 4"/>
          <p:cNvSpPr txBox="1"/>
          <p:nvPr/>
        </p:nvSpPr>
        <p:spPr>
          <a:xfrm>
            <a:off x="4412710" y="2730842"/>
            <a:ext cx="2422458"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2.זיהום אוויר</a:t>
            </a:r>
          </a:p>
        </p:txBody>
      </p:sp>
      <p:sp>
        <p:nvSpPr>
          <p:cNvPr id="6" name="TextBox 5"/>
          <p:cNvSpPr txBox="1"/>
          <p:nvPr/>
        </p:nvSpPr>
        <p:spPr>
          <a:xfrm>
            <a:off x="8591992" y="3873212"/>
            <a:ext cx="2876108"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3.זיהום תוצרת </a:t>
            </a:r>
          </a:p>
        </p:txBody>
      </p:sp>
      <p:sp>
        <p:nvSpPr>
          <p:cNvPr id="7" name="TextBox 6"/>
          <p:cNvSpPr txBox="1"/>
          <p:nvPr/>
        </p:nvSpPr>
        <p:spPr>
          <a:xfrm>
            <a:off x="609874" y="3870390"/>
            <a:ext cx="4705135"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4. הגדלת כמויות פסולת </a:t>
            </a:r>
          </a:p>
        </p:txBody>
      </p:sp>
      <p:sp>
        <p:nvSpPr>
          <p:cNvPr id="9" name="TextBox 8"/>
          <p:cNvSpPr txBox="1"/>
          <p:nvPr/>
        </p:nvSpPr>
        <p:spPr>
          <a:xfrm>
            <a:off x="2559104" y="3152648"/>
            <a:ext cx="2823209"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אפקט החממה</a:t>
            </a:r>
          </a:p>
        </p:txBody>
      </p:sp>
      <p:pic>
        <p:nvPicPr>
          <p:cNvPr id="3074" name="Picture 2" descr="×ª××¦××ª ×ª××× × ×¢×××¨ ×©×¤××× ×¨×¤×ª××ª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370"/>
            <a:ext cx="4603703" cy="287236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hlinkClick r:id="rId3" action="ppaction://hlinksldjump"/>
          </p:cNvPr>
          <p:cNvSpPr txBox="1"/>
          <p:nvPr/>
        </p:nvSpPr>
        <p:spPr>
          <a:xfrm>
            <a:off x="10757411" y="2566144"/>
            <a:ext cx="947696"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3" action="ppaction://hlinksldjump"/>
              </a:rPr>
              <a:t>הבעיה</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3" name="TextBox 12"/>
          <p:cNvSpPr txBox="1"/>
          <p:nvPr/>
        </p:nvSpPr>
        <p:spPr>
          <a:xfrm>
            <a:off x="9470245" y="2578328"/>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4"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6" name="TextBox 15"/>
          <p:cNvSpPr txBox="1"/>
          <p:nvPr/>
        </p:nvSpPr>
        <p:spPr>
          <a:xfrm>
            <a:off x="3174606" y="4508862"/>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5"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8" name="TextBox 17"/>
          <p:cNvSpPr txBox="1"/>
          <p:nvPr/>
        </p:nvSpPr>
        <p:spPr>
          <a:xfrm>
            <a:off x="10477924" y="4408328"/>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6"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9" name="TextBox 18">
            <a:hlinkClick r:id="rId7" action="ppaction://hlinksldjump"/>
          </p:cNvPr>
          <p:cNvSpPr txBox="1"/>
          <p:nvPr/>
        </p:nvSpPr>
        <p:spPr>
          <a:xfrm>
            <a:off x="5341302" y="3289543"/>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7"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21" name="TextBox 20"/>
          <p:cNvSpPr txBox="1"/>
          <p:nvPr/>
        </p:nvSpPr>
        <p:spPr>
          <a:xfrm>
            <a:off x="1693618" y="3289543"/>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8"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25" name="TextBox 24"/>
          <p:cNvSpPr txBox="1"/>
          <p:nvPr/>
        </p:nvSpPr>
        <p:spPr>
          <a:xfrm>
            <a:off x="9381027" y="4433844"/>
            <a:ext cx="1032655" cy="369332"/>
          </a:xfrm>
          <a:prstGeom prst="rect">
            <a:avLst/>
          </a:prstGeom>
          <a:noFill/>
        </p:spPr>
        <p:txBody>
          <a:bodyPr wrap="none" rtlCol="1">
            <a:spAutoFit/>
          </a:bodyPr>
          <a:lstStyle/>
          <a:p>
            <a:r>
              <a:rPr lang="he-IL" b="1" dirty="0">
                <a:solidFill>
                  <a:srgbClr val="002060"/>
                </a:solidFill>
                <a:latin typeface="Tahoma" panose="020B0604030504040204" pitchFamily="34" charset="0"/>
                <a:ea typeface="Tahoma" panose="020B0604030504040204" pitchFamily="34" charset="0"/>
                <a:cs typeface="Tahoma" panose="020B0604030504040204" pitchFamily="34" charset="0"/>
                <a:hlinkClick r:id="rId6" action="ppaction://hlinksldjump"/>
              </a:rPr>
              <a:t>הפתרון</a:t>
            </a:r>
            <a:endParaRPr lang="he-IL" b="1" dirty="0">
              <a:solidFill>
                <a:srgbClr val="002060"/>
              </a:solidFill>
              <a:latin typeface="Tahoma" panose="020B0604030504040204" pitchFamily="34" charset="0"/>
              <a:ea typeface="Tahoma" panose="020B0604030504040204" pitchFamily="34" charset="0"/>
              <a:cs typeface="Tahoma" panose="020B0604030504040204" pitchFamily="34" charset="0"/>
            </a:endParaRPr>
          </a:p>
        </p:txBody>
      </p:sp>
      <p:sp>
        <p:nvSpPr>
          <p:cNvPr id="26" name="TextBox 25"/>
          <p:cNvSpPr txBox="1"/>
          <p:nvPr/>
        </p:nvSpPr>
        <p:spPr>
          <a:xfrm>
            <a:off x="1798881" y="4508863"/>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9"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2" name="לחצן פעולה: קדימה או הבא 11">
            <a:hlinkClick r:id="rId10" action="ppaction://hlinksldjump" highlightClick="1"/>
          </p:cNvPr>
          <p:cNvSpPr/>
          <p:nvPr/>
        </p:nvSpPr>
        <p:spPr>
          <a:xfrm>
            <a:off x="7110484" y="1677432"/>
            <a:ext cx="436728" cy="400110"/>
          </a:xfrm>
          <a:prstGeom prst="actionButtonForwardNex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30973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0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10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left)">
                                      <p:cBhvr>
                                        <p:cTn id="13"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8682" y="237867"/>
            <a:ext cx="7160936" cy="923330"/>
          </a:xfrm>
          <a:prstGeom prst="rect">
            <a:avLst/>
          </a:prstGeom>
          <a:noFill/>
        </p:spPr>
        <p:txBody>
          <a:bodyPr wrap="none" rtlCol="1">
            <a:spAutoFit/>
          </a:bodyPr>
          <a:lstStyle/>
          <a:p>
            <a:r>
              <a:rPr lang="he-IL" sz="5400" dirty="0">
                <a:latin typeface="Tahoma" panose="020B0604030504040204" pitchFamily="34" charset="0"/>
                <a:ea typeface="Tahoma" panose="020B0604030504040204" pitchFamily="34" charset="0"/>
                <a:cs typeface="Tahoma" panose="020B0604030504040204" pitchFamily="34" charset="0"/>
              </a:rPr>
              <a:t>הרפת פוגעת בסביבה?</a:t>
            </a:r>
          </a:p>
        </p:txBody>
      </p:sp>
      <p:sp>
        <p:nvSpPr>
          <p:cNvPr id="3" name="TextBox 2"/>
          <p:cNvSpPr txBox="1"/>
          <p:nvPr/>
        </p:nvSpPr>
        <p:spPr>
          <a:xfrm>
            <a:off x="4393123" y="1154212"/>
            <a:ext cx="7566495" cy="523220"/>
          </a:xfrm>
          <a:prstGeom prst="rect">
            <a:avLst/>
          </a:prstGeom>
          <a:noFill/>
        </p:spPr>
        <p:txBody>
          <a:bodyPr wrap="none" rtlCol="1">
            <a:spAutoFit/>
          </a:bodyPr>
          <a:lstStyle/>
          <a:p>
            <a:r>
              <a:rPr lang="he-IL" sz="2800" dirty="0">
                <a:latin typeface="Tahoma" panose="020B0604030504040204" pitchFamily="34" charset="0"/>
                <a:ea typeface="Tahoma" panose="020B0604030504040204" pitchFamily="34" charset="0"/>
                <a:cs typeface="Tahoma" panose="020B0604030504040204" pitchFamily="34" charset="0"/>
              </a:rPr>
              <a:t>גידול בעלי חיים יצרניים= </a:t>
            </a:r>
            <a:r>
              <a:rPr lang="he-IL" sz="2800" b="1" dirty="0">
                <a:solidFill>
                  <a:srgbClr val="FF0000"/>
                </a:solidFill>
                <a:latin typeface="Tahoma" panose="020B0604030504040204" pitchFamily="34" charset="0"/>
                <a:ea typeface="Tahoma" panose="020B0604030504040204" pitchFamily="34" charset="0"/>
                <a:cs typeface="Tahoma" panose="020B0604030504040204" pitchFamily="34" charset="0"/>
              </a:rPr>
              <a:t>מפגעים סביבתיים </a:t>
            </a:r>
          </a:p>
        </p:txBody>
      </p:sp>
      <p:sp>
        <p:nvSpPr>
          <p:cNvPr id="4" name="TextBox 3"/>
          <p:cNvSpPr txBox="1"/>
          <p:nvPr/>
        </p:nvSpPr>
        <p:spPr>
          <a:xfrm>
            <a:off x="8897561" y="2077542"/>
            <a:ext cx="3062057"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1.זיהום מי תהום</a:t>
            </a:r>
          </a:p>
        </p:txBody>
      </p:sp>
      <p:sp>
        <p:nvSpPr>
          <p:cNvPr id="5" name="TextBox 4"/>
          <p:cNvSpPr txBox="1"/>
          <p:nvPr/>
        </p:nvSpPr>
        <p:spPr>
          <a:xfrm>
            <a:off x="4412710" y="2730842"/>
            <a:ext cx="2422458"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2.זיהום אוויר</a:t>
            </a:r>
          </a:p>
        </p:txBody>
      </p:sp>
      <p:sp>
        <p:nvSpPr>
          <p:cNvPr id="6" name="TextBox 5"/>
          <p:cNvSpPr txBox="1"/>
          <p:nvPr/>
        </p:nvSpPr>
        <p:spPr>
          <a:xfrm>
            <a:off x="8591992" y="3873212"/>
            <a:ext cx="2876108"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3.זיהום תוצרת </a:t>
            </a:r>
          </a:p>
        </p:txBody>
      </p:sp>
      <p:sp>
        <p:nvSpPr>
          <p:cNvPr id="7" name="TextBox 6"/>
          <p:cNvSpPr txBox="1"/>
          <p:nvPr/>
        </p:nvSpPr>
        <p:spPr>
          <a:xfrm>
            <a:off x="609874" y="3870390"/>
            <a:ext cx="4705135"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4. הגדלת כמויות פסולת </a:t>
            </a:r>
          </a:p>
        </p:txBody>
      </p:sp>
      <p:sp>
        <p:nvSpPr>
          <p:cNvPr id="9" name="TextBox 8"/>
          <p:cNvSpPr txBox="1"/>
          <p:nvPr/>
        </p:nvSpPr>
        <p:spPr>
          <a:xfrm>
            <a:off x="2559104" y="3152648"/>
            <a:ext cx="2823209"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אפקט החממה</a:t>
            </a:r>
          </a:p>
        </p:txBody>
      </p:sp>
      <p:sp>
        <p:nvSpPr>
          <p:cNvPr id="10" name="TextBox 9"/>
          <p:cNvSpPr txBox="1"/>
          <p:nvPr/>
        </p:nvSpPr>
        <p:spPr>
          <a:xfrm>
            <a:off x="5037847" y="4585807"/>
            <a:ext cx="3611887"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5. מחלות </a:t>
            </a:r>
            <a:r>
              <a:rPr lang="he-IL" sz="3200" dirty="0" err="1">
                <a:latin typeface="Tahoma" panose="020B0604030504040204" pitchFamily="34" charset="0"/>
                <a:ea typeface="Tahoma" panose="020B0604030504040204" pitchFamily="34" charset="0"/>
                <a:cs typeface="Tahoma" panose="020B0604030504040204" pitchFamily="34" charset="0"/>
              </a:rPr>
              <a:t>זאונוטיות</a:t>
            </a:r>
            <a:endParaRPr lang="he-IL" sz="3200" dirty="0">
              <a:latin typeface="Tahoma" panose="020B0604030504040204" pitchFamily="34" charset="0"/>
              <a:ea typeface="Tahoma" panose="020B0604030504040204" pitchFamily="34" charset="0"/>
              <a:cs typeface="Tahoma" panose="020B0604030504040204" pitchFamily="34" charset="0"/>
            </a:endParaRPr>
          </a:p>
        </p:txBody>
      </p:sp>
      <p:pic>
        <p:nvPicPr>
          <p:cNvPr id="3074" name="Picture 2" descr="×ª××¦××ª ×ª××× × ×¢×××¨ ×©×¤××× ×¨×¤×ª××ª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370"/>
            <a:ext cx="4603703" cy="287236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hlinkClick r:id="rId3" action="ppaction://hlinksldjump"/>
          </p:cNvPr>
          <p:cNvSpPr txBox="1"/>
          <p:nvPr/>
        </p:nvSpPr>
        <p:spPr>
          <a:xfrm>
            <a:off x="10757411" y="2566144"/>
            <a:ext cx="947696"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3" action="ppaction://hlinksldjump"/>
              </a:rPr>
              <a:t>הבעיה</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3" name="TextBox 12"/>
          <p:cNvSpPr txBox="1"/>
          <p:nvPr/>
        </p:nvSpPr>
        <p:spPr>
          <a:xfrm>
            <a:off x="9470245" y="2578328"/>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4"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6" name="TextBox 15"/>
          <p:cNvSpPr txBox="1"/>
          <p:nvPr/>
        </p:nvSpPr>
        <p:spPr>
          <a:xfrm>
            <a:off x="3174606" y="4508862"/>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5"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7" name="TextBox 16"/>
          <p:cNvSpPr txBox="1"/>
          <p:nvPr/>
        </p:nvSpPr>
        <p:spPr>
          <a:xfrm>
            <a:off x="7228674" y="5147329"/>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6"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8" name="TextBox 17"/>
          <p:cNvSpPr txBox="1"/>
          <p:nvPr/>
        </p:nvSpPr>
        <p:spPr>
          <a:xfrm>
            <a:off x="10477924" y="4408328"/>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7"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9" name="TextBox 18">
            <a:hlinkClick r:id="rId8" action="ppaction://hlinksldjump"/>
          </p:cNvPr>
          <p:cNvSpPr txBox="1"/>
          <p:nvPr/>
        </p:nvSpPr>
        <p:spPr>
          <a:xfrm>
            <a:off x="5341302" y="3289543"/>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8"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21" name="TextBox 20"/>
          <p:cNvSpPr txBox="1"/>
          <p:nvPr/>
        </p:nvSpPr>
        <p:spPr>
          <a:xfrm>
            <a:off x="1693618" y="3289543"/>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9"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22" name="TextBox 21"/>
          <p:cNvSpPr txBox="1"/>
          <p:nvPr/>
        </p:nvSpPr>
        <p:spPr>
          <a:xfrm>
            <a:off x="3784625" y="5113736"/>
            <a:ext cx="297068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rPr>
              <a:t>הפתרון </a:t>
            </a:r>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10" action="ppaction://hlinksldjump"/>
              </a:rPr>
              <a:t>(כלבת) </a:t>
            </a:r>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11" action="ppaction://hlinksldjump"/>
              </a:rPr>
              <a:t>(טטנוס)</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25" name="TextBox 24"/>
          <p:cNvSpPr txBox="1"/>
          <p:nvPr/>
        </p:nvSpPr>
        <p:spPr>
          <a:xfrm>
            <a:off x="9381027" y="4433844"/>
            <a:ext cx="1032655" cy="369332"/>
          </a:xfrm>
          <a:prstGeom prst="rect">
            <a:avLst/>
          </a:prstGeom>
          <a:noFill/>
        </p:spPr>
        <p:txBody>
          <a:bodyPr wrap="none" rtlCol="1">
            <a:spAutoFit/>
          </a:bodyPr>
          <a:lstStyle/>
          <a:p>
            <a:r>
              <a:rPr lang="he-IL" b="1" dirty="0">
                <a:solidFill>
                  <a:srgbClr val="002060"/>
                </a:solidFill>
                <a:latin typeface="Tahoma" panose="020B0604030504040204" pitchFamily="34" charset="0"/>
                <a:ea typeface="Tahoma" panose="020B0604030504040204" pitchFamily="34" charset="0"/>
                <a:cs typeface="Tahoma" panose="020B0604030504040204" pitchFamily="34" charset="0"/>
                <a:hlinkClick r:id="rId7" action="ppaction://hlinksldjump"/>
              </a:rPr>
              <a:t>הפתרון</a:t>
            </a:r>
            <a:endParaRPr lang="he-IL" b="1" dirty="0">
              <a:solidFill>
                <a:srgbClr val="002060"/>
              </a:solidFill>
              <a:latin typeface="Tahoma" panose="020B0604030504040204" pitchFamily="34" charset="0"/>
              <a:ea typeface="Tahoma" panose="020B0604030504040204" pitchFamily="34" charset="0"/>
              <a:cs typeface="Tahoma" panose="020B0604030504040204" pitchFamily="34" charset="0"/>
            </a:endParaRPr>
          </a:p>
        </p:txBody>
      </p:sp>
      <p:sp>
        <p:nvSpPr>
          <p:cNvPr id="26" name="TextBox 25"/>
          <p:cNvSpPr txBox="1"/>
          <p:nvPr/>
        </p:nvSpPr>
        <p:spPr>
          <a:xfrm>
            <a:off x="1798881" y="4508863"/>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12"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2" name="לחצן פעולה: קדימה או הבא 11">
            <a:hlinkClick r:id="rId13" action="ppaction://hlinksldjump" highlightClick="1"/>
          </p:cNvPr>
          <p:cNvSpPr/>
          <p:nvPr/>
        </p:nvSpPr>
        <p:spPr>
          <a:xfrm>
            <a:off x="7110484" y="1677432"/>
            <a:ext cx="436728" cy="400110"/>
          </a:xfrm>
          <a:prstGeom prst="actionButtonForwardNex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3003597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1000"/>
                                        <p:tgtEl>
                                          <p:spTgt spid="17"/>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down)">
                                      <p:cBhvr>
                                        <p:cTn id="15"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7"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8682" y="237867"/>
            <a:ext cx="7160936" cy="923330"/>
          </a:xfrm>
          <a:prstGeom prst="rect">
            <a:avLst/>
          </a:prstGeom>
          <a:noFill/>
        </p:spPr>
        <p:txBody>
          <a:bodyPr wrap="none" rtlCol="1">
            <a:spAutoFit/>
          </a:bodyPr>
          <a:lstStyle/>
          <a:p>
            <a:r>
              <a:rPr lang="he-IL" sz="5400" dirty="0">
                <a:latin typeface="Tahoma" panose="020B0604030504040204" pitchFamily="34" charset="0"/>
                <a:ea typeface="Tahoma" panose="020B0604030504040204" pitchFamily="34" charset="0"/>
                <a:cs typeface="Tahoma" panose="020B0604030504040204" pitchFamily="34" charset="0"/>
              </a:rPr>
              <a:t>הרפת פוגעת בסביבה?</a:t>
            </a:r>
          </a:p>
        </p:txBody>
      </p:sp>
      <p:sp>
        <p:nvSpPr>
          <p:cNvPr id="3" name="TextBox 2"/>
          <p:cNvSpPr txBox="1"/>
          <p:nvPr/>
        </p:nvSpPr>
        <p:spPr>
          <a:xfrm>
            <a:off x="4393123" y="1154212"/>
            <a:ext cx="7566495" cy="523220"/>
          </a:xfrm>
          <a:prstGeom prst="rect">
            <a:avLst/>
          </a:prstGeom>
          <a:noFill/>
        </p:spPr>
        <p:txBody>
          <a:bodyPr wrap="none" rtlCol="1">
            <a:spAutoFit/>
          </a:bodyPr>
          <a:lstStyle/>
          <a:p>
            <a:r>
              <a:rPr lang="he-IL" sz="2800" dirty="0">
                <a:latin typeface="Tahoma" panose="020B0604030504040204" pitchFamily="34" charset="0"/>
                <a:ea typeface="Tahoma" panose="020B0604030504040204" pitchFamily="34" charset="0"/>
                <a:cs typeface="Tahoma" panose="020B0604030504040204" pitchFamily="34" charset="0"/>
              </a:rPr>
              <a:t>גידול בעלי חיים יצרניים= </a:t>
            </a:r>
            <a:r>
              <a:rPr lang="he-IL" sz="2800" b="1" dirty="0">
                <a:solidFill>
                  <a:srgbClr val="FF0000"/>
                </a:solidFill>
                <a:latin typeface="Tahoma" panose="020B0604030504040204" pitchFamily="34" charset="0"/>
                <a:ea typeface="Tahoma" panose="020B0604030504040204" pitchFamily="34" charset="0"/>
                <a:cs typeface="Tahoma" panose="020B0604030504040204" pitchFamily="34" charset="0"/>
              </a:rPr>
              <a:t>מפגעים סביבתיים </a:t>
            </a:r>
          </a:p>
        </p:txBody>
      </p:sp>
      <p:sp>
        <p:nvSpPr>
          <p:cNvPr id="4" name="TextBox 3"/>
          <p:cNvSpPr txBox="1"/>
          <p:nvPr/>
        </p:nvSpPr>
        <p:spPr>
          <a:xfrm>
            <a:off x="8897561" y="2077542"/>
            <a:ext cx="3062057"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1.זיהום מי תהום</a:t>
            </a:r>
          </a:p>
        </p:txBody>
      </p:sp>
      <p:sp>
        <p:nvSpPr>
          <p:cNvPr id="5" name="TextBox 4"/>
          <p:cNvSpPr txBox="1"/>
          <p:nvPr/>
        </p:nvSpPr>
        <p:spPr>
          <a:xfrm>
            <a:off x="4412710" y="2730842"/>
            <a:ext cx="2422458"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2.זיהום אוויר</a:t>
            </a:r>
          </a:p>
        </p:txBody>
      </p:sp>
      <p:sp>
        <p:nvSpPr>
          <p:cNvPr id="6" name="TextBox 5"/>
          <p:cNvSpPr txBox="1"/>
          <p:nvPr/>
        </p:nvSpPr>
        <p:spPr>
          <a:xfrm>
            <a:off x="8591992" y="3873212"/>
            <a:ext cx="2876108"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3.זיהום תוצרת </a:t>
            </a:r>
          </a:p>
        </p:txBody>
      </p:sp>
      <p:sp>
        <p:nvSpPr>
          <p:cNvPr id="7" name="TextBox 6"/>
          <p:cNvSpPr txBox="1"/>
          <p:nvPr/>
        </p:nvSpPr>
        <p:spPr>
          <a:xfrm>
            <a:off x="609874" y="3870390"/>
            <a:ext cx="4705135"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4. הגדלת כמויות פסולת </a:t>
            </a:r>
          </a:p>
        </p:txBody>
      </p:sp>
      <p:sp>
        <p:nvSpPr>
          <p:cNvPr id="9" name="TextBox 8"/>
          <p:cNvSpPr txBox="1"/>
          <p:nvPr/>
        </p:nvSpPr>
        <p:spPr>
          <a:xfrm>
            <a:off x="2559104" y="3152648"/>
            <a:ext cx="2823209"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אפקט החממה</a:t>
            </a:r>
          </a:p>
        </p:txBody>
      </p:sp>
      <p:sp>
        <p:nvSpPr>
          <p:cNvPr id="10" name="TextBox 9"/>
          <p:cNvSpPr txBox="1"/>
          <p:nvPr/>
        </p:nvSpPr>
        <p:spPr>
          <a:xfrm>
            <a:off x="5037847" y="4585807"/>
            <a:ext cx="3611887"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5. מחלות </a:t>
            </a:r>
            <a:r>
              <a:rPr lang="he-IL" sz="3200" dirty="0" err="1">
                <a:latin typeface="Tahoma" panose="020B0604030504040204" pitchFamily="34" charset="0"/>
                <a:ea typeface="Tahoma" panose="020B0604030504040204" pitchFamily="34" charset="0"/>
                <a:cs typeface="Tahoma" panose="020B0604030504040204" pitchFamily="34" charset="0"/>
              </a:rPr>
              <a:t>זאונוטיות</a:t>
            </a:r>
            <a:endParaRPr lang="he-IL" sz="3200" dirty="0">
              <a:latin typeface="Tahoma" panose="020B0604030504040204" pitchFamily="34" charset="0"/>
              <a:ea typeface="Tahoma" panose="020B0604030504040204" pitchFamily="34" charset="0"/>
              <a:cs typeface="Tahoma" panose="020B0604030504040204" pitchFamily="34" charset="0"/>
            </a:endParaRPr>
          </a:p>
        </p:txBody>
      </p:sp>
      <p:pic>
        <p:nvPicPr>
          <p:cNvPr id="3074" name="Picture 2" descr="×ª××¦××ª ×ª××× × ×¢×××¨ ×©×¤××× ×¨×¤×ª××ª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370"/>
            <a:ext cx="4603703" cy="287236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hlinkClick r:id="rId3" action="ppaction://hlinksldjump"/>
          </p:cNvPr>
          <p:cNvSpPr txBox="1"/>
          <p:nvPr/>
        </p:nvSpPr>
        <p:spPr>
          <a:xfrm>
            <a:off x="10757411" y="2566144"/>
            <a:ext cx="947696"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3" action="ppaction://hlinksldjump"/>
              </a:rPr>
              <a:t>הבעיה</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3" name="TextBox 12"/>
          <p:cNvSpPr txBox="1"/>
          <p:nvPr/>
        </p:nvSpPr>
        <p:spPr>
          <a:xfrm>
            <a:off x="9470245" y="2578328"/>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4"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5" name="TextBox 14"/>
          <p:cNvSpPr txBox="1"/>
          <p:nvPr/>
        </p:nvSpPr>
        <p:spPr>
          <a:xfrm>
            <a:off x="9884149" y="6165223"/>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5"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6" name="TextBox 15"/>
          <p:cNvSpPr txBox="1"/>
          <p:nvPr/>
        </p:nvSpPr>
        <p:spPr>
          <a:xfrm>
            <a:off x="3174606" y="4508862"/>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6"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7" name="TextBox 16"/>
          <p:cNvSpPr txBox="1"/>
          <p:nvPr/>
        </p:nvSpPr>
        <p:spPr>
          <a:xfrm>
            <a:off x="7228674" y="5147329"/>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7"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8" name="TextBox 17"/>
          <p:cNvSpPr txBox="1"/>
          <p:nvPr/>
        </p:nvSpPr>
        <p:spPr>
          <a:xfrm>
            <a:off x="10477924" y="4408328"/>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8"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9" name="TextBox 18">
            <a:hlinkClick r:id="rId9" action="ppaction://hlinksldjump"/>
          </p:cNvPr>
          <p:cNvSpPr txBox="1"/>
          <p:nvPr/>
        </p:nvSpPr>
        <p:spPr>
          <a:xfrm>
            <a:off x="5341302" y="3289543"/>
            <a:ext cx="947696" cy="369332"/>
          </a:xfrm>
          <a:prstGeom prst="rect">
            <a:avLst/>
          </a:prstGeom>
          <a:noFill/>
        </p:spPr>
        <p:txBody>
          <a:bodyPr wrap="none" rtlCol="1">
            <a:spAutoFit/>
          </a:bodyPr>
          <a:lstStyle/>
          <a:p>
            <a:r>
              <a:rPr lang="he-IL" b="1" dirty="0">
                <a:solidFill>
                  <a:srgbClr val="FF0000"/>
                </a:solidFill>
                <a:latin typeface="Tahoma" panose="020B0604030504040204" pitchFamily="34" charset="0"/>
                <a:ea typeface="Tahoma" panose="020B0604030504040204" pitchFamily="34" charset="0"/>
                <a:cs typeface="Tahoma" panose="020B0604030504040204" pitchFamily="34" charset="0"/>
                <a:hlinkClick r:id="rId9" action="ppaction://hlinksldjump"/>
              </a:rPr>
              <a:t>הבעיה</a:t>
            </a:r>
            <a:endParaRPr lang="he-IL"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20" name="TextBox 19"/>
          <p:cNvSpPr txBox="1"/>
          <p:nvPr/>
        </p:nvSpPr>
        <p:spPr>
          <a:xfrm>
            <a:off x="8348372" y="6124914"/>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5"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21" name="TextBox 20"/>
          <p:cNvSpPr txBox="1"/>
          <p:nvPr/>
        </p:nvSpPr>
        <p:spPr>
          <a:xfrm>
            <a:off x="1693618" y="3289543"/>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10"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22" name="TextBox 21"/>
          <p:cNvSpPr txBox="1"/>
          <p:nvPr/>
        </p:nvSpPr>
        <p:spPr>
          <a:xfrm>
            <a:off x="3784625" y="5113736"/>
            <a:ext cx="297068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rPr>
              <a:t>הפתרון </a:t>
            </a:r>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11" action="ppaction://hlinksldjump"/>
              </a:rPr>
              <a:t>(כלבת) </a:t>
            </a:r>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12" action="ppaction://hlinksldjump"/>
              </a:rPr>
              <a:t>(טטנוס)</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25" name="TextBox 24"/>
          <p:cNvSpPr txBox="1"/>
          <p:nvPr/>
        </p:nvSpPr>
        <p:spPr>
          <a:xfrm>
            <a:off x="9381027" y="4433844"/>
            <a:ext cx="1032655" cy="369332"/>
          </a:xfrm>
          <a:prstGeom prst="rect">
            <a:avLst/>
          </a:prstGeom>
          <a:noFill/>
        </p:spPr>
        <p:txBody>
          <a:bodyPr wrap="none" rtlCol="1">
            <a:spAutoFit/>
          </a:bodyPr>
          <a:lstStyle/>
          <a:p>
            <a:r>
              <a:rPr lang="he-IL" b="1" dirty="0">
                <a:solidFill>
                  <a:srgbClr val="002060"/>
                </a:solidFill>
                <a:latin typeface="Tahoma" panose="020B0604030504040204" pitchFamily="34" charset="0"/>
                <a:ea typeface="Tahoma" panose="020B0604030504040204" pitchFamily="34" charset="0"/>
                <a:cs typeface="Tahoma" panose="020B0604030504040204" pitchFamily="34" charset="0"/>
                <a:hlinkClick r:id="rId8" action="ppaction://hlinksldjump"/>
              </a:rPr>
              <a:t>הפתרון</a:t>
            </a:r>
            <a:endParaRPr lang="he-IL" b="1" dirty="0">
              <a:solidFill>
                <a:srgbClr val="002060"/>
              </a:solidFill>
              <a:latin typeface="Tahoma" panose="020B0604030504040204" pitchFamily="34" charset="0"/>
              <a:ea typeface="Tahoma" panose="020B0604030504040204" pitchFamily="34" charset="0"/>
              <a:cs typeface="Tahoma" panose="020B0604030504040204" pitchFamily="34" charset="0"/>
            </a:endParaRPr>
          </a:p>
        </p:txBody>
      </p:sp>
      <p:sp>
        <p:nvSpPr>
          <p:cNvPr id="26" name="TextBox 25"/>
          <p:cNvSpPr txBox="1"/>
          <p:nvPr/>
        </p:nvSpPr>
        <p:spPr>
          <a:xfrm>
            <a:off x="1798881" y="4508863"/>
            <a:ext cx="1032655" cy="369332"/>
          </a:xfrm>
          <a:prstGeom prst="rect">
            <a:avLst/>
          </a:prstGeom>
          <a:noFill/>
        </p:spPr>
        <p:txBody>
          <a:bodyPr wrap="none" rtlCol="1">
            <a:spAutoFit/>
          </a:bodyPr>
          <a:lstStyle/>
          <a:p>
            <a:r>
              <a:rPr lang="he-IL" b="1" dirty="0">
                <a:solidFill>
                  <a:srgbClr val="00B050"/>
                </a:solidFill>
                <a:latin typeface="Tahoma" panose="020B0604030504040204" pitchFamily="34" charset="0"/>
                <a:ea typeface="Tahoma" panose="020B0604030504040204" pitchFamily="34" charset="0"/>
                <a:cs typeface="Tahoma" panose="020B0604030504040204" pitchFamily="34" charset="0"/>
                <a:hlinkClick r:id="rId13" action="ppaction://hlinksldjump"/>
              </a:rPr>
              <a:t>הפתרון</a:t>
            </a:r>
            <a:endParaRPr lang="he-IL" b="1" dirty="0">
              <a:solidFill>
                <a:srgbClr val="00B050"/>
              </a:solidFill>
              <a:latin typeface="Tahoma" panose="020B0604030504040204" pitchFamily="34" charset="0"/>
              <a:ea typeface="Tahoma" panose="020B0604030504040204" pitchFamily="34" charset="0"/>
              <a:cs typeface="Tahoma" panose="020B0604030504040204" pitchFamily="34" charset="0"/>
            </a:endParaRPr>
          </a:p>
        </p:txBody>
      </p:sp>
      <p:sp>
        <p:nvSpPr>
          <p:cNvPr id="14" name="TextBox 13"/>
          <p:cNvSpPr txBox="1"/>
          <p:nvPr/>
        </p:nvSpPr>
        <p:spPr>
          <a:xfrm>
            <a:off x="6430540" y="5584679"/>
            <a:ext cx="5423280" cy="584775"/>
          </a:xfrm>
          <a:prstGeom prst="rect">
            <a:avLst/>
          </a:prstGeom>
          <a:noFill/>
        </p:spPr>
        <p:txBody>
          <a:bodyPr wrap="none" rtlCol="1">
            <a:spAutoFit/>
          </a:bodyPr>
          <a:lstStyle/>
          <a:p>
            <a:r>
              <a:rPr lang="he-IL" sz="3200" dirty="0">
                <a:latin typeface="Tahoma" panose="020B0604030504040204" pitchFamily="34" charset="0"/>
                <a:ea typeface="Tahoma" panose="020B0604030504040204" pitchFamily="34" charset="0"/>
                <a:cs typeface="Tahoma" panose="020B0604030504040204" pitchFamily="34" charset="0"/>
              </a:rPr>
              <a:t>6. פגיעה ברווחת בעלי החיים</a:t>
            </a:r>
          </a:p>
        </p:txBody>
      </p:sp>
      <p:sp>
        <p:nvSpPr>
          <p:cNvPr id="12" name="לחצן פעולה: קדימה או הבא 11">
            <a:hlinkClick r:id="rId14" action="ppaction://hlinksldjump" highlightClick="1"/>
          </p:cNvPr>
          <p:cNvSpPr/>
          <p:nvPr/>
        </p:nvSpPr>
        <p:spPr>
          <a:xfrm>
            <a:off x="7110484" y="1677432"/>
            <a:ext cx="436728" cy="400110"/>
          </a:xfrm>
          <a:prstGeom prst="actionButtonForwardNex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1650853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10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1000"/>
                                        <p:tgtEl>
                                          <p:spTgt spid="1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0" grpId="0"/>
      <p:bldP spid="14" grpId="0"/>
    </p:bld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3764</TotalTime>
  <Words>2028</Words>
  <Application>Microsoft Office PowerPoint</Application>
  <PresentationFormat>מסך רחב</PresentationFormat>
  <Paragraphs>345</Paragraphs>
  <Slides>38</Slides>
  <Notes>11</Notes>
  <HiddenSlides>0</HiddenSlides>
  <MMClips>0</MMClips>
  <ScaleCrop>false</ScaleCrop>
  <HeadingPairs>
    <vt:vector size="8" baseType="variant">
      <vt:variant>
        <vt:lpstr>גופנים בשימוש</vt:lpstr>
      </vt:variant>
      <vt:variant>
        <vt:i4>11</vt:i4>
      </vt:variant>
      <vt:variant>
        <vt:lpstr>ערכת נושא</vt:lpstr>
      </vt:variant>
      <vt:variant>
        <vt:i4>1</vt:i4>
      </vt:variant>
      <vt:variant>
        <vt:lpstr>שרתי OLE מוטבעים</vt:lpstr>
      </vt:variant>
      <vt:variant>
        <vt:i4>1</vt:i4>
      </vt:variant>
      <vt:variant>
        <vt:lpstr>כותרות שקופיות</vt:lpstr>
      </vt:variant>
      <vt:variant>
        <vt:i4>38</vt:i4>
      </vt:variant>
    </vt:vector>
  </HeadingPairs>
  <TitlesOfParts>
    <vt:vector size="51" baseType="lpstr">
      <vt:lpstr>Arial</vt:lpstr>
      <vt:lpstr>Arial Unicode MS</vt:lpstr>
      <vt:lpstr>Calibri</vt:lpstr>
      <vt:lpstr>Calibri Light</vt:lpstr>
      <vt:lpstr>Courier New</vt:lpstr>
      <vt:lpstr>David</vt:lpstr>
      <vt:lpstr>Guttman Yad</vt:lpstr>
      <vt:lpstr>Levenim MT</vt:lpstr>
      <vt:lpstr>Tahoma</vt:lpstr>
      <vt:lpstr>Times New Roman</vt:lpstr>
      <vt:lpstr>Wingdings</vt:lpstr>
      <vt:lpstr>ערכת נושא Office</vt:lpstr>
      <vt:lpstr>ClipArt</vt:lpstr>
      <vt:lpstr>שלושת העקרונות החשובים לגידול  בעלי חיים במשק חקלאי</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הרפת</dc:title>
  <dc:creator>gigabyte</dc:creator>
  <cp:lastModifiedBy>רונית נעמן נאמן</cp:lastModifiedBy>
  <cp:revision>130</cp:revision>
  <dcterms:created xsi:type="dcterms:W3CDTF">2019-04-15T06:28:43Z</dcterms:created>
  <dcterms:modified xsi:type="dcterms:W3CDTF">2022-03-16T06:37:40Z</dcterms:modified>
</cp:coreProperties>
</file>