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9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80" d="100"/>
          <a:sy n="80"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1041974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תמונה פנורמית עם כיתוב">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2520015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364130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he-IL" smtClean="0"/>
              <a:t>לחץ כדי לערוך סגנון כותרת של תבנית בסיס</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891694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2168703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עמודות">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he-IL" smtClean="0"/>
              <a:t>לחץ כדי לערוך סגנון כותרת של תבנית בסיס</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3" name="Date Placeholder 2"/>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28727783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עמודת 3 תמונות">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he-IL" smtClean="0"/>
              <a:t>לחץ כדי לערוך סגנון כותרת של תבנית בסיס</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3" name="Date Placeholder 2"/>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589499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3776243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he-IL" smtClean="0"/>
              <a:t>לחץ כדי לערוך סגנון כותרת של תבנית בסיס</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1072678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1766912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3906725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he-IL" smtClean="0"/>
              <a:t>לחץ כדי לערוך סגנון כותרת של תבנית בסיס</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3764863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12" name="Content Placeholder 3"/>
          <p:cNvSpPr>
            <a:spLocks noGrp="1"/>
          </p:cNvSpPr>
          <p:nvPr>
            <p:ph sz="quarter" idx="13"/>
          </p:nvPr>
        </p:nvSpPr>
        <p:spPr>
          <a:xfrm>
            <a:off x="913774" y="3051012"/>
            <a:ext cx="5106027" cy="2740187"/>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13" name="Content Placeholder 5"/>
          <p:cNvSpPr>
            <a:spLocks noGrp="1"/>
          </p:cNvSpPr>
          <p:nvPr>
            <p:ph sz="quarter" idx="14"/>
          </p:nvPr>
        </p:nvSpPr>
        <p:spPr>
          <a:xfrm>
            <a:off x="6172200" y="3051012"/>
            <a:ext cx="5105401" cy="2740187"/>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244911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366027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2824530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he-IL" smtClean="0"/>
              <a:t>לחץ כדי לערוך סגנון כותרת של תבנית בסיס</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325223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84DFBCE-449B-4F84-9C25-CC6496037FD9}" type="datetimeFigureOut">
              <a:rPr lang="he-IL" smtClean="0"/>
              <a:t>י"ח/חשון/תשפ"ב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6BF6E65F-0471-4E32-A75A-5C79B2D57036}" type="slidenum">
              <a:rPr lang="he-IL" smtClean="0"/>
              <a:t>‹#›</a:t>
            </a:fld>
            <a:endParaRPr lang="he-IL"/>
          </a:p>
        </p:txBody>
      </p:sp>
    </p:spTree>
    <p:extLst>
      <p:ext uri="{BB962C8B-B14F-4D97-AF65-F5344CB8AC3E}">
        <p14:creationId xmlns:p14="http://schemas.microsoft.com/office/powerpoint/2010/main" val="587592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B84DFBCE-449B-4F84-9C25-CC6496037FD9}" type="datetimeFigureOut">
              <a:rPr lang="he-IL" smtClean="0"/>
              <a:t>י"ח/חשון/תשפ"ב</a:t>
            </a:fld>
            <a:endParaRPr lang="he-IL"/>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he-IL"/>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BF6E65F-0471-4E32-A75A-5C79B2D57036}" type="slidenum">
              <a:rPr lang="he-IL" smtClean="0"/>
              <a:t>‹#›</a:t>
            </a:fld>
            <a:endParaRPr lang="he-IL"/>
          </a:p>
        </p:txBody>
      </p:sp>
    </p:spTree>
    <p:extLst>
      <p:ext uri="{BB962C8B-B14F-4D97-AF65-F5344CB8AC3E}">
        <p14:creationId xmlns:p14="http://schemas.microsoft.com/office/powerpoint/2010/main" val="95817911"/>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 id="2147484011" r:id="rId12"/>
    <p:sldLayoutId id="2147484012" r:id="rId13"/>
    <p:sldLayoutId id="2147484013" r:id="rId14"/>
    <p:sldLayoutId id="2147484014" r:id="rId15"/>
    <p:sldLayoutId id="2147484015" r:id="rId16"/>
    <p:sldLayoutId id="2147484016"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751012" y="1300786"/>
            <a:ext cx="8689976" cy="1891302"/>
          </a:xfrm>
        </p:spPr>
        <p:txBody>
          <a:bodyPr/>
          <a:lstStyle/>
          <a:p>
            <a:r>
              <a:rPr lang="he-IL" dirty="0"/>
              <a:t>מערך שיעור – אבני הבניין של מרכיבי המזון פחמימות וחלבונים</a:t>
            </a:r>
          </a:p>
        </p:txBody>
      </p:sp>
      <p:sp>
        <p:nvSpPr>
          <p:cNvPr id="3" name="כותרת משנה 2"/>
          <p:cNvSpPr>
            <a:spLocks noGrp="1"/>
          </p:cNvSpPr>
          <p:nvPr>
            <p:ph type="subTitle" idx="1"/>
          </p:nvPr>
        </p:nvSpPr>
        <p:spPr>
          <a:xfrm>
            <a:off x="1751012" y="3886200"/>
            <a:ext cx="8689976" cy="1517073"/>
          </a:xfrm>
        </p:spPr>
        <p:txBody>
          <a:bodyPr>
            <a:normAutofit lnSpcReduction="10000"/>
          </a:bodyPr>
          <a:lstStyle/>
          <a:p>
            <a:r>
              <a:rPr lang="he-IL" dirty="0" smtClean="0">
                <a:solidFill>
                  <a:schemeClr val="tx1"/>
                </a:solidFill>
              </a:rPr>
              <a:t>מגישות: גל קראוס ורויטל </a:t>
            </a:r>
            <a:r>
              <a:rPr lang="he-IL" dirty="0" err="1" smtClean="0">
                <a:solidFill>
                  <a:schemeClr val="tx1"/>
                </a:solidFill>
              </a:rPr>
              <a:t>פרוחי</a:t>
            </a:r>
            <a:endParaRPr lang="he-IL" dirty="0" smtClean="0">
              <a:solidFill>
                <a:schemeClr val="tx1"/>
              </a:solidFill>
            </a:endParaRPr>
          </a:p>
          <a:p>
            <a:r>
              <a:rPr lang="he-IL" dirty="0" smtClean="0">
                <a:solidFill>
                  <a:schemeClr val="tx1"/>
                </a:solidFill>
              </a:rPr>
              <a:t>בית ספר מקיף 'אורט דנציגר' קרית שמונה</a:t>
            </a:r>
          </a:p>
          <a:p>
            <a:r>
              <a:rPr lang="he-IL" dirty="0" smtClean="0">
                <a:solidFill>
                  <a:schemeClr val="tx1"/>
                </a:solidFill>
              </a:rPr>
              <a:t>הצעה לשיעור </a:t>
            </a:r>
            <a:r>
              <a:rPr lang="he-IL" dirty="0" smtClean="0">
                <a:solidFill>
                  <a:schemeClr val="tx1"/>
                </a:solidFill>
              </a:rPr>
              <a:t>עבור תלמידי החינוך המיוחד בכיתות י'- </a:t>
            </a:r>
            <a:r>
              <a:rPr lang="he-IL" dirty="0" err="1" smtClean="0">
                <a:solidFill>
                  <a:schemeClr val="tx1"/>
                </a:solidFill>
              </a:rPr>
              <a:t>יב</a:t>
            </a:r>
            <a:r>
              <a:rPr lang="he-IL" dirty="0" smtClean="0">
                <a:solidFill>
                  <a:schemeClr val="tx1"/>
                </a:solidFill>
              </a:rPr>
              <a:t>'</a:t>
            </a:r>
            <a:endParaRPr lang="he-IL" dirty="0">
              <a:solidFill>
                <a:schemeClr val="tx1"/>
              </a:solidFill>
            </a:endParaRPr>
          </a:p>
        </p:txBody>
      </p:sp>
    </p:spTree>
    <p:extLst>
      <p:ext uri="{BB962C8B-B14F-4D97-AF65-F5344CB8AC3E}">
        <p14:creationId xmlns:p14="http://schemas.microsoft.com/office/powerpoint/2010/main" val="3978620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1126375" y="723037"/>
            <a:ext cx="10249593" cy="1841530"/>
          </a:xfrm>
          <a:prstGeom prst="rect">
            <a:avLst/>
          </a:prstGeom>
        </p:spPr>
        <p:txBody>
          <a:bodyPr wrap="square">
            <a:spAutoFit/>
          </a:bodyPr>
          <a:lstStyle/>
          <a:p>
            <a:pPr algn="ctr"/>
            <a:r>
              <a:rPr lang="he-IL" b="1" u="sng" dirty="0" smtClean="0"/>
              <a:t>חלבונים</a:t>
            </a:r>
          </a:p>
          <a:p>
            <a:pPr algn="ctr"/>
            <a:endParaRPr lang="he-IL" b="1" u="sng" dirty="0" smtClean="0"/>
          </a:p>
          <a:p>
            <a:pPr>
              <a:lnSpc>
                <a:spcPct val="150000"/>
              </a:lnSpc>
            </a:pPr>
            <a:r>
              <a:rPr lang="he-IL" b="1" dirty="0" smtClean="0"/>
              <a:t>חלבונים מורכבים מ-22 חומצות אמינו: חיוניות (הגוף לא יוצר לבד ולכן חייבים לקבל אותן מהמזון) ובלתי חיוניות (הגוף יודע לייצר לבד). כל החלבונים נבדלים אחד מהשני במספר חומצות האמינו, באורך השרשרת ובסדר חומצות האמינו) ולכן השילוב הוא גדול מאוד ומייצר חלבונים שונים אחד מהשני.</a:t>
            </a:r>
            <a:endParaRPr lang="he-IL" b="1" dirty="0"/>
          </a:p>
        </p:txBody>
      </p:sp>
      <p:pic>
        <p:nvPicPr>
          <p:cNvPr id="3" name="תמונה 2"/>
          <p:cNvPicPr>
            <a:picLocks noChangeAspect="1"/>
          </p:cNvPicPr>
          <p:nvPr/>
        </p:nvPicPr>
        <p:blipFill>
          <a:blip r:embed="rId2"/>
          <a:stretch>
            <a:fillRect/>
          </a:stretch>
        </p:blipFill>
        <p:spPr>
          <a:xfrm>
            <a:off x="2053245" y="3175462"/>
            <a:ext cx="8395854" cy="3017519"/>
          </a:xfrm>
          <a:prstGeom prst="rect">
            <a:avLst/>
          </a:prstGeom>
        </p:spPr>
      </p:pic>
    </p:spTree>
    <p:extLst>
      <p:ext uri="{BB962C8B-B14F-4D97-AF65-F5344CB8AC3E}">
        <p14:creationId xmlns:p14="http://schemas.microsoft.com/office/powerpoint/2010/main" val="3885371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1970116" y="490452"/>
            <a:ext cx="9077499" cy="1287532"/>
          </a:xfrm>
          <a:prstGeom prst="rect">
            <a:avLst/>
          </a:prstGeom>
        </p:spPr>
        <p:txBody>
          <a:bodyPr wrap="square">
            <a:spAutoFit/>
          </a:bodyPr>
          <a:lstStyle/>
          <a:p>
            <a:pPr>
              <a:lnSpc>
                <a:spcPct val="150000"/>
              </a:lnSpc>
            </a:pPr>
            <a:r>
              <a:rPr lang="he-IL" b="1" dirty="0" smtClean="0"/>
              <a:t>המחשה באמצעות 22 חרוזים (כמספר ח. האמינו): חלוקת החרוזים לחומצות אמינו חיוניות ולחומצות אמינו בלתי חיוניות. בעזרת חוט עליהם להכין שרשרת לפי טעמם. לכל תלמיד יש את אותם החרוזים</a:t>
            </a:r>
            <a:r>
              <a:rPr lang="he-IL" dirty="0" smtClean="0"/>
              <a:t>.</a:t>
            </a:r>
            <a:endParaRPr lang="he-IL" dirty="0"/>
          </a:p>
        </p:txBody>
      </p:sp>
      <p:pic>
        <p:nvPicPr>
          <p:cNvPr id="3" name="תמונה 2"/>
          <p:cNvPicPr>
            <a:picLocks noChangeAspect="1"/>
          </p:cNvPicPr>
          <p:nvPr/>
        </p:nvPicPr>
        <p:blipFill>
          <a:blip r:embed="rId2"/>
          <a:stretch>
            <a:fillRect/>
          </a:stretch>
        </p:blipFill>
        <p:spPr>
          <a:xfrm>
            <a:off x="2917767" y="1626565"/>
            <a:ext cx="6035039" cy="4990366"/>
          </a:xfrm>
          <a:prstGeom prst="rect">
            <a:avLst/>
          </a:prstGeom>
        </p:spPr>
      </p:pic>
    </p:spTree>
    <p:extLst>
      <p:ext uri="{BB962C8B-B14F-4D97-AF65-F5344CB8AC3E}">
        <p14:creationId xmlns:p14="http://schemas.microsoft.com/office/powerpoint/2010/main" val="2481952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rot="5400000">
            <a:off x="7404838" y="404296"/>
            <a:ext cx="3267739" cy="5883150"/>
          </a:xfrm>
          <a:prstGeom prst="rect">
            <a:avLst/>
          </a:prstGeom>
        </p:spPr>
      </p:pic>
      <p:pic>
        <p:nvPicPr>
          <p:cNvPr id="3" name="תמונה 2"/>
          <p:cNvPicPr>
            <a:picLocks noChangeAspect="1"/>
          </p:cNvPicPr>
          <p:nvPr/>
        </p:nvPicPr>
        <p:blipFill>
          <a:blip r:embed="rId3"/>
          <a:stretch>
            <a:fillRect/>
          </a:stretch>
        </p:blipFill>
        <p:spPr>
          <a:xfrm>
            <a:off x="251668" y="1712001"/>
            <a:ext cx="5273497" cy="3267740"/>
          </a:xfrm>
          <a:prstGeom prst="rect">
            <a:avLst/>
          </a:prstGeom>
        </p:spPr>
      </p:pic>
    </p:spTree>
    <p:extLst>
      <p:ext uri="{BB962C8B-B14F-4D97-AF65-F5344CB8AC3E}">
        <p14:creationId xmlns:p14="http://schemas.microsoft.com/office/powerpoint/2010/main" val="2975379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1529542" y="703594"/>
            <a:ext cx="8645235" cy="1338828"/>
          </a:xfrm>
          <a:prstGeom prst="rect">
            <a:avLst/>
          </a:prstGeom>
        </p:spPr>
        <p:txBody>
          <a:bodyPr wrap="square">
            <a:spAutoFit/>
          </a:bodyPr>
          <a:lstStyle/>
          <a:p>
            <a:pPr>
              <a:lnSpc>
                <a:spcPct val="150000"/>
              </a:lnSpc>
            </a:pPr>
            <a:r>
              <a:rPr lang="he-IL" b="1" dirty="0" smtClean="0"/>
              <a:t>לאחר הכנת השרשראות, מציגים אותן ומסבירים כי כל שרשרת נראית אחרת: בסוג החרוזים שהם בחרו, בכמות החרוזים שהם הכניסו לשרשרת ובסוגי החרוזים הקיימים בה, ומשווים זאת לחומצות האמינו על מנת להמחיש את כמות האפשרויות הגדולה שקיימת בהרכבי החלבון.</a:t>
            </a:r>
            <a:endParaRPr lang="he-IL" b="1" dirty="0"/>
          </a:p>
        </p:txBody>
      </p:sp>
      <p:pic>
        <p:nvPicPr>
          <p:cNvPr id="3" name="תמונה 2"/>
          <p:cNvPicPr>
            <a:picLocks noChangeAspect="1"/>
          </p:cNvPicPr>
          <p:nvPr/>
        </p:nvPicPr>
        <p:blipFill>
          <a:blip r:embed="rId2"/>
          <a:stretch>
            <a:fillRect/>
          </a:stretch>
        </p:blipFill>
        <p:spPr>
          <a:xfrm rot="16200000">
            <a:off x="3943382" y="1330891"/>
            <a:ext cx="4072481" cy="5858764"/>
          </a:xfrm>
          <a:prstGeom prst="rect">
            <a:avLst/>
          </a:prstGeom>
        </p:spPr>
      </p:pic>
    </p:spTree>
    <p:extLst>
      <p:ext uri="{BB962C8B-B14F-4D97-AF65-F5344CB8AC3E}">
        <p14:creationId xmlns:p14="http://schemas.microsoft.com/office/powerpoint/2010/main" val="5327400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91440" y="1791500"/>
            <a:ext cx="11995265" cy="5033250"/>
          </a:xfrm>
          <a:prstGeom prst="rect">
            <a:avLst/>
          </a:prstGeom>
        </p:spPr>
      </p:pic>
      <p:sp>
        <p:nvSpPr>
          <p:cNvPr id="3" name="מלבן 2"/>
          <p:cNvSpPr/>
          <p:nvPr/>
        </p:nvSpPr>
        <p:spPr>
          <a:xfrm>
            <a:off x="1629293" y="598518"/>
            <a:ext cx="9601201" cy="1015663"/>
          </a:xfrm>
          <a:prstGeom prst="rect">
            <a:avLst/>
          </a:prstGeom>
        </p:spPr>
        <p:txBody>
          <a:bodyPr wrap="square">
            <a:spAutoFit/>
          </a:bodyPr>
          <a:lstStyle/>
          <a:p>
            <a:pPr algn="ctr"/>
            <a:r>
              <a:rPr lang="he-IL" sz="2000" b="1" u="sng" dirty="0" smtClean="0"/>
              <a:t>פחמימות</a:t>
            </a:r>
          </a:p>
          <a:p>
            <a:pPr algn="ctr"/>
            <a:endParaRPr lang="he-IL" sz="2000" b="1" u="sng" dirty="0" smtClean="0"/>
          </a:p>
          <a:p>
            <a:r>
              <a:rPr lang="he-IL" sz="2000" b="1" dirty="0" smtClean="0"/>
              <a:t>פחמימות מתחלקות לפחמימות פשוטות (חד סוכר ודו סוכר) ולפחמימות מורכבות (רב סוכר).</a:t>
            </a:r>
            <a:endParaRPr lang="he-IL" sz="2000" b="1" dirty="0"/>
          </a:p>
        </p:txBody>
      </p:sp>
    </p:spTree>
    <p:extLst>
      <p:ext uri="{BB962C8B-B14F-4D97-AF65-F5344CB8AC3E}">
        <p14:creationId xmlns:p14="http://schemas.microsoft.com/office/powerpoint/2010/main" val="1924429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3377281" y="2236123"/>
            <a:ext cx="5273497" cy="4170246"/>
          </a:xfrm>
          <a:prstGeom prst="rect">
            <a:avLst/>
          </a:prstGeom>
        </p:spPr>
      </p:pic>
      <p:sp>
        <p:nvSpPr>
          <p:cNvPr id="3" name="מלבן 2"/>
          <p:cNvSpPr/>
          <p:nvPr/>
        </p:nvSpPr>
        <p:spPr>
          <a:xfrm>
            <a:off x="1612670" y="1002715"/>
            <a:ext cx="9102437" cy="1015663"/>
          </a:xfrm>
          <a:prstGeom prst="rect">
            <a:avLst/>
          </a:prstGeom>
        </p:spPr>
        <p:txBody>
          <a:bodyPr wrap="square">
            <a:spAutoFit/>
          </a:bodyPr>
          <a:lstStyle/>
          <a:p>
            <a:pPr algn="ctr"/>
            <a:r>
              <a:rPr lang="he-IL" sz="2000" b="1" dirty="0" smtClean="0"/>
              <a:t>לאחר תהליך העיכול, כל הפחמימות בגוף מתפרקות לחד סוכר ורק חד הסוכר יכול לעבור </a:t>
            </a:r>
          </a:p>
          <a:p>
            <a:pPr algn="ctr"/>
            <a:endParaRPr lang="he-IL" sz="2000" b="1" dirty="0"/>
          </a:p>
          <a:p>
            <a:pPr algn="ctr"/>
            <a:r>
              <a:rPr lang="he-IL" sz="2000" b="1" dirty="0" smtClean="0"/>
              <a:t>מהמעי הדק לדם ומשם להיכנס לתאים.</a:t>
            </a:r>
            <a:endParaRPr lang="he-IL" sz="2000" b="1" dirty="0"/>
          </a:p>
        </p:txBody>
      </p:sp>
    </p:spTree>
    <p:extLst>
      <p:ext uri="{BB962C8B-B14F-4D97-AF65-F5344CB8AC3E}">
        <p14:creationId xmlns:p14="http://schemas.microsoft.com/office/powerpoint/2010/main" val="2107677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382386" y="285280"/>
            <a:ext cx="11446626" cy="2118529"/>
          </a:xfrm>
          <a:prstGeom prst="rect">
            <a:avLst/>
          </a:prstGeom>
        </p:spPr>
        <p:txBody>
          <a:bodyPr wrap="square">
            <a:spAutoFit/>
          </a:bodyPr>
          <a:lstStyle/>
          <a:p>
            <a:pPr>
              <a:lnSpc>
                <a:spcPct val="150000"/>
              </a:lnSpc>
            </a:pPr>
            <a:r>
              <a:rPr lang="he-IL" b="1" dirty="0" smtClean="0"/>
              <a:t>לתלמידי החינוך המיוחד קשה מאוד להבין את החומר באופן מופשט. בשל הקושי להבין את עניין הפירוק ואבני הבניין באופן מופשט, חשבנו על דרך מוחשית שתסייע בהבנת הנושא:</a:t>
            </a:r>
          </a:p>
          <a:p>
            <a:pPr>
              <a:lnSpc>
                <a:spcPct val="150000"/>
              </a:lnSpc>
            </a:pPr>
            <a:r>
              <a:rPr lang="he-IL" b="1" dirty="0" smtClean="0"/>
              <a:t>אבני לגו, עליהם כתוב שמות החד סוכרים. מהלך השיעור: חלוקת הלגו לתלמידים (אפשר בקבוצות), תחילה עליהם להרכיב מכל חד סוכר, דו סוכר שהם מכירים (התלמידים יודעים את שמות חד הסוכר ודו הסוכר ומרכיבים את דו הסוכר על פי שמות אבני הלגו).</a:t>
            </a:r>
            <a:endParaRPr lang="he-IL" b="1" dirty="0"/>
          </a:p>
        </p:txBody>
      </p:sp>
      <p:pic>
        <p:nvPicPr>
          <p:cNvPr id="3" name="תמונה 2"/>
          <p:cNvPicPr>
            <a:picLocks noChangeAspect="1"/>
          </p:cNvPicPr>
          <p:nvPr/>
        </p:nvPicPr>
        <p:blipFill>
          <a:blip r:embed="rId2"/>
          <a:stretch>
            <a:fillRect/>
          </a:stretch>
        </p:blipFill>
        <p:spPr>
          <a:xfrm>
            <a:off x="2784764" y="2390014"/>
            <a:ext cx="7124007" cy="3956647"/>
          </a:xfrm>
          <a:prstGeom prst="rect">
            <a:avLst/>
          </a:prstGeom>
        </p:spPr>
      </p:pic>
    </p:spTree>
    <p:extLst>
      <p:ext uri="{BB962C8B-B14F-4D97-AF65-F5344CB8AC3E}">
        <p14:creationId xmlns:p14="http://schemas.microsoft.com/office/powerpoint/2010/main" val="1923050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3542378" y="626196"/>
            <a:ext cx="5273497" cy="3413789"/>
          </a:xfrm>
          <a:prstGeom prst="rect">
            <a:avLst/>
          </a:prstGeom>
        </p:spPr>
      </p:pic>
      <p:sp>
        <p:nvSpPr>
          <p:cNvPr id="3" name="מלבן 2"/>
          <p:cNvSpPr/>
          <p:nvPr/>
        </p:nvSpPr>
        <p:spPr>
          <a:xfrm>
            <a:off x="2809702" y="4638193"/>
            <a:ext cx="6292735" cy="1287532"/>
          </a:xfrm>
          <a:prstGeom prst="rect">
            <a:avLst/>
          </a:prstGeom>
        </p:spPr>
        <p:txBody>
          <a:bodyPr wrap="square">
            <a:spAutoFit/>
          </a:bodyPr>
          <a:lstStyle/>
          <a:p>
            <a:pPr algn="ctr">
              <a:lnSpc>
                <a:spcPct val="150000"/>
              </a:lnSpc>
            </a:pPr>
            <a:r>
              <a:rPr lang="he-IL" b="1" dirty="0" smtClean="0"/>
              <a:t>בשלב השני עליהם להרכיב רב סוכר (3 מולקולות ומעלה של חד סוכר – התלמידים בונים מגדל מלגו. חלקם בונים מגדל של 3 אבנים וחלקם מגדל גבוה יותר).</a:t>
            </a:r>
            <a:endParaRPr lang="he-IL" b="1" dirty="0"/>
          </a:p>
        </p:txBody>
      </p:sp>
    </p:spTree>
    <p:extLst>
      <p:ext uri="{BB962C8B-B14F-4D97-AF65-F5344CB8AC3E}">
        <p14:creationId xmlns:p14="http://schemas.microsoft.com/office/powerpoint/2010/main" val="1000461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6443521" y="428970"/>
            <a:ext cx="5273497" cy="5822960"/>
          </a:xfrm>
          <a:prstGeom prst="rect">
            <a:avLst/>
          </a:prstGeom>
        </p:spPr>
      </p:pic>
      <p:pic>
        <p:nvPicPr>
          <p:cNvPr id="3" name="תמונה 2"/>
          <p:cNvPicPr>
            <a:picLocks noChangeAspect="1"/>
          </p:cNvPicPr>
          <p:nvPr/>
        </p:nvPicPr>
        <p:blipFill>
          <a:blip r:embed="rId3"/>
          <a:stretch>
            <a:fillRect/>
          </a:stretch>
        </p:blipFill>
        <p:spPr>
          <a:xfrm>
            <a:off x="674487" y="428970"/>
            <a:ext cx="5273497" cy="5822960"/>
          </a:xfrm>
          <a:prstGeom prst="rect">
            <a:avLst/>
          </a:prstGeom>
        </p:spPr>
      </p:pic>
    </p:spTree>
    <p:extLst>
      <p:ext uri="{BB962C8B-B14F-4D97-AF65-F5344CB8AC3E}">
        <p14:creationId xmlns:p14="http://schemas.microsoft.com/office/powerpoint/2010/main" val="2738638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174567" y="290945"/>
            <a:ext cx="11754197" cy="1754326"/>
          </a:xfrm>
          <a:prstGeom prst="rect">
            <a:avLst/>
          </a:prstGeom>
        </p:spPr>
        <p:txBody>
          <a:bodyPr wrap="square">
            <a:spAutoFit/>
          </a:bodyPr>
          <a:lstStyle/>
          <a:p>
            <a:pPr>
              <a:lnSpc>
                <a:spcPct val="150000"/>
              </a:lnSpc>
            </a:pPr>
            <a:r>
              <a:rPr lang="he-IL" b="1" dirty="0" smtClean="0"/>
              <a:t>לאחר שיש ברשות התלמידים אבני לגו רגילות (חד סוכר), 2 אבני לגו יחד (דו סוכר) ומגדל של 3 + אבנים (רב סוכר), מניחים להם קופסא על השולחן (הקופסא מייצגת את התא) וההוראה היא לאסוף את כל אבני הלגו לקופסא, כשהדרישה היחידה היא - רק אבן לגו אחת יכולה להיכנס לקופסא (לתא). התלמידים מכניסים את אבני הלגו הבודדות לקופסא ואת "דו הסוכר" (מגדל הלגו של שני אבנים) ו"רב הסוכר" (מגדל הלגו של 3+  אבנים)  הם קודם מפרקים לאבני לגו בודדות ואז מכניסים לקופסא.</a:t>
            </a:r>
            <a:endParaRPr lang="he-IL" b="1" dirty="0"/>
          </a:p>
        </p:txBody>
      </p:sp>
      <p:pic>
        <p:nvPicPr>
          <p:cNvPr id="3" name="תמונה 2"/>
          <p:cNvPicPr>
            <a:picLocks noChangeAspect="1"/>
          </p:cNvPicPr>
          <p:nvPr/>
        </p:nvPicPr>
        <p:blipFill>
          <a:blip r:embed="rId2"/>
          <a:stretch>
            <a:fillRect/>
          </a:stretch>
        </p:blipFill>
        <p:spPr>
          <a:xfrm>
            <a:off x="6741622" y="2189195"/>
            <a:ext cx="4746568" cy="3956647"/>
          </a:xfrm>
          <a:prstGeom prst="rect">
            <a:avLst/>
          </a:prstGeom>
        </p:spPr>
      </p:pic>
      <p:pic>
        <p:nvPicPr>
          <p:cNvPr id="4" name="תמונה 3"/>
          <p:cNvPicPr>
            <a:picLocks noChangeAspect="1"/>
          </p:cNvPicPr>
          <p:nvPr/>
        </p:nvPicPr>
        <p:blipFill>
          <a:blip r:embed="rId3"/>
          <a:stretch>
            <a:fillRect/>
          </a:stretch>
        </p:blipFill>
        <p:spPr>
          <a:xfrm>
            <a:off x="865680" y="2189195"/>
            <a:ext cx="5273497" cy="3956647"/>
          </a:xfrm>
          <a:prstGeom prst="rect">
            <a:avLst/>
          </a:prstGeom>
        </p:spPr>
      </p:pic>
    </p:spTree>
    <p:extLst>
      <p:ext uri="{BB962C8B-B14F-4D97-AF65-F5344CB8AC3E}">
        <p14:creationId xmlns:p14="http://schemas.microsoft.com/office/powerpoint/2010/main" val="16599719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290945" y="241069"/>
            <a:ext cx="11720945" cy="1754326"/>
          </a:xfrm>
          <a:prstGeom prst="rect">
            <a:avLst/>
          </a:prstGeom>
        </p:spPr>
        <p:txBody>
          <a:bodyPr wrap="square">
            <a:spAutoFit/>
          </a:bodyPr>
          <a:lstStyle/>
          <a:p>
            <a:pPr>
              <a:lnSpc>
                <a:spcPct val="150000"/>
              </a:lnSpc>
            </a:pPr>
            <a:r>
              <a:rPr lang="he-IL" b="1" dirty="0" smtClean="0"/>
              <a:t>לאחר מכן שואלים את התלמידים מה לקח להם יותר זמן להכניס לקופסא (לתא)? את חד הסוכר, דו הסוכר או את רב הסוכר וכך ישנה המחשה לתהליך פירוק הסוכרים ואת העובדה שרב סוכר מתפרק לאט יותר בגוף מחד/דו סוכר.</a:t>
            </a:r>
          </a:p>
          <a:p>
            <a:pPr>
              <a:lnSpc>
                <a:spcPct val="150000"/>
              </a:lnSpc>
            </a:pPr>
            <a:r>
              <a:rPr lang="he-IL" b="1" dirty="0" smtClean="0"/>
              <a:t>כאשר הקופה מתמלאת ואין יותר מקום ל"חד הסוכר", נמחיש את בניית </a:t>
            </a:r>
            <a:r>
              <a:rPr lang="he-IL" b="1" dirty="0" err="1" smtClean="0"/>
              <a:t>הגליקוגן</a:t>
            </a:r>
            <a:r>
              <a:rPr lang="he-IL" b="1" dirty="0" smtClean="0"/>
              <a:t> מבניית אבני הלגו הנותרות (חד הסוכר), שנשארו על השולחן. "זרם הדם" מגדל של "</a:t>
            </a:r>
            <a:r>
              <a:rPr lang="he-IL" b="1" dirty="0" err="1" smtClean="0"/>
              <a:t>גליקוגן</a:t>
            </a:r>
            <a:r>
              <a:rPr lang="he-IL" b="1" dirty="0" smtClean="0"/>
              <a:t>" (רב סוכר - חומר התשמורת בגוף שנאגר בכבד ובשרירים).</a:t>
            </a:r>
            <a:endParaRPr lang="he-IL" b="1" dirty="0"/>
          </a:p>
        </p:txBody>
      </p:sp>
      <p:pic>
        <p:nvPicPr>
          <p:cNvPr id="3" name="תמונה 2"/>
          <p:cNvPicPr>
            <a:picLocks noChangeAspect="1"/>
          </p:cNvPicPr>
          <p:nvPr/>
        </p:nvPicPr>
        <p:blipFill>
          <a:blip r:embed="rId2"/>
          <a:stretch>
            <a:fillRect/>
          </a:stretch>
        </p:blipFill>
        <p:spPr>
          <a:xfrm>
            <a:off x="6738393" y="2177935"/>
            <a:ext cx="5273497" cy="3774107"/>
          </a:xfrm>
          <a:prstGeom prst="rect">
            <a:avLst/>
          </a:prstGeom>
        </p:spPr>
      </p:pic>
      <p:pic>
        <p:nvPicPr>
          <p:cNvPr id="4" name="תמונה 3"/>
          <p:cNvPicPr>
            <a:picLocks noChangeAspect="1"/>
          </p:cNvPicPr>
          <p:nvPr/>
        </p:nvPicPr>
        <p:blipFill>
          <a:blip r:embed="rId3"/>
          <a:stretch>
            <a:fillRect/>
          </a:stretch>
        </p:blipFill>
        <p:spPr>
          <a:xfrm>
            <a:off x="1040247" y="2177935"/>
            <a:ext cx="5273497" cy="3774107"/>
          </a:xfrm>
          <a:prstGeom prst="rect">
            <a:avLst/>
          </a:prstGeom>
        </p:spPr>
      </p:pic>
    </p:spTree>
    <p:extLst>
      <p:ext uri="{BB962C8B-B14F-4D97-AF65-F5344CB8AC3E}">
        <p14:creationId xmlns:p14="http://schemas.microsoft.com/office/powerpoint/2010/main" val="2048622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2693324" y="1230285"/>
            <a:ext cx="6982691" cy="4260166"/>
          </a:xfrm>
          <a:prstGeom prst="rect">
            <a:avLst/>
          </a:prstGeom>
        </p:spPr>
      </p:pic>
    </p:spTree>
    <p:extLst>
      <p:ext uri="{BB962C8B-B14F-4D97-AF65-F5344CB8AC3E}">
        <p14:creationId xmlns:p14="http://schemas.microsoft.com/office/powerpoint/2010/main" val="2797492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טיפה">
  <a:themeElements>
    <a:clrScheme name="טיפה">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טיפה">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טיפה">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TM04033925[[fn=טיפה]]</Template>
  <TotalTime>36</TotalTime>
  <Words>503</Words>
  <Application>Microsoft Office PowerPoint</Application>
  <PresentationFormat>מסך רחב</PresentationFormat>
  <Paragraphs>21</Paragraphs>
  <Slides>13</Slides>
  <Notes>0</Notes>
  <HiddenSlides>0</HiddenSlides>
  <MMClips>0</MMClips>
  <ScaleCrop>false</ScaleCrop>
  <HeadingPairs>
    <vt:vector size="6" baseType="variant">
      <vt:variant>
        <vt:lpstr>גופנים בשימוש</vt:lpstr>
      </vt:variant>
      <vt:variant>
        <vt:i4>3</vt:i4>
      </vt:variant>
      <vt:variant>
        <vt:lpstr>ערכת נושא</vt:lpstr>
      </vt:variant>
      <vt:variant>
        <vt:i4>1</vt:i4>
      </vt:variant>
      <vt:variant>
        <vt:lpstr>כותרות שקופיות</vt:lpstr>
      </vt:variant>
      <vt:variant>
        <vt:i4>13</vt:i4>
      </vt:variant>
    </vt:vector>
  </HeadingPairs>
  <TitlesOfParts>
    <vt:vector size="17" baseType="lpstr">
      <vt:lpstr>Arial</vt:lpstr>
      <vt:lpstr>Times New Roman</vt:lpstr>
      <vt:lpstr>Tw Cen MT</vt:lpstr>
      <vt:lpstr>טיפה</vt:lpstr>
      <vt:lpstr>מערך שיעור – אבני הבניין של מרכיבי המזון פחמימות וחלבונים</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‏‏משתמש Windows</dc:creator>
  <cp:lastModifiedBy>רונית נעמן נאמן</cp:lastModifiedBy>
  <cp:revision>8</cp:revision>
  <dcterms:created xsi:type="dcterms:W3CDTF">2021-01-19T06:51:56Z</dcterms:created>
  <dcterms:modified xsi:type="dcterms:W3CDTF">2021-10-24T09:33:55Z</dcterms:modified>
</cp:coreProperties>
</file>