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62" r:id="rId15"/>
    <p:sldId id="270" r:id="rId1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26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795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557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7355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1575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0693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31018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48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987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1308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336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3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14DE4-1298-4D41-B3CF-24062482DE75}" type="datetimeFigureOut">
              <a:rPr lang="he-IL" smtClean="0"/>
              <a:t>ב'/אדר/תשפ"א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123A2-6536-4990-8806-BEA4F9D55EA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254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16024" y="1310903"/>
            <a:ext cx="5508104" cy="1470025"/>
          </a:xfrm>
        </p:spPr>
        <p:txBody>
          <a:bodyPr/>
          <a:lstStyle/>
          <a:p>
            <a:r>
              <a:rPr lang="he-IL" b="1" dirty="0" smtClean="0"/>
              <a:t>חלב</a:t>
            </a:r>
            <a:endParaRPr lang="he-IL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51520" y="2852936"/>
            <a:ext cx="4280520" cy="1752600"/>
          </a:xfrm>
        </p:spPr>
        <p:txBody>
          <a:bodyPr/>
          <a:lstStyle/>
          <a:p>
            <a:r>
              <a:rPr lang="he-IL" dirty="0" smtClean="0"/>
              <a:t>נכיר לעומק את החלב</a:t>
            </a:r>
            <a:endParaRPr lang="he-I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27384"/>
            <a:ext cx="3347864" cy="676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6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8" t="15677" r="32418" b="32601"/>
          <a:stretch/>
        </p:blipFill>
        <p:spPr bwMode="auto">
          <a:xfrm>
            <a:off x="1403648" y="907583"/>
            <a:ext cx="6264696" cy="419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מלבן 3"/>
          <p:cNvSpPr/>
          <p:nvPr/>
        </p:nvSpPr>
        <p:spPr>
          <a:xfrm>
            <a:off x="167821" y="2204863"/>
            <a:ext cx="2820003" cy="307777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he-IL" sz="1400" b="1" dirty="0" smtClean="0"/>
              <a:t>שומנים, חלבונים, פחמימות ומינרלים</a:t>
            </a:r>
            <a:endParaRPr lang="he-IL" sz="1400" b="1" dirty="0"/>
          </a:p>
        </p:txBody>
      </p:sp>
      <p:sp>
        <p:nvSpPr>
          <p:cNvPr id="6" name="מלבן 5"/>
          <p:cNvSpPr/>
          <p:nvPr/>
        </p:nvSpPr>
        <p:spPr>
          <a:xfrm>
            <a:off x="107504" y="5805264"/>
            <a:ext cx="5760640" cy="52322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e-IL" sz="1400" b="1" dirty="0" smtClean="0"/>
              <a:t>מי הגבינה המופרשים בתהליך יצירת </a:t>
            </a:r>
            <a:r>
              <a:rPr lang="he-IL" sz="1400" b="1" dirty="0" err="1" smtClean="0"/>
              <a:t>הגבן</a:t>
            </a:r>
            <a:r>
              <a:rPr lang="he-IL" sz="1400" b="1" dirty="0" smtClean="0"/>
              <a:t> "סוחבים" אתם חלבונים.</a:t>
            </a:r>
          </a:p>
          <a:p>
            <a:r>
              <a:rPr lang="he-IL" sz="1400" b="1" dirty="0" smtClean="0"/>
              <a:t>מפעל מי הגבינה מנצל אותם . לייצור גלידות ותרופות. </a:t>
            </a:r>
            <a:endParaRPr lang="he-IL" sz="1400" b="1" dirty="0"/>
          </a:p>
        </p:txBody>
      </p:sp>
      <p:sp>
        <p:nvSpPr>
          <p:cNvPr id="7" name="מלבן 6"/>
          <p:cNvSpPr/>
          <p:nvPr/>
        </p:nvSpPr>
        <p:spPr>
          <a:xfrm>
            <a:off x="6480212" y="5005045"/>
            <a:ext cx="2376264" cy="160043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e-IL" sz="1400" b="1" dirty="0" smtClean="0"/>
              <a:t>מתחלקים </a:t>
            </a:r>
            <a:r>
              <a:rPr lang="he-IL" sz="1400" b="1" dirty="0" err="1" smtClean="0"/>
              <a:t>לקזאינים</a:t>
            </a:r>
            <a:r>
              <a:rPr lang="he-IL" sz="1400" b="1" dirty="0" smtClean="0"/>
              <a:t> וחלבוני מי גבינה. החלבון חיוני לייצור גבינות. איכות החלב נקבעת לפי אחוז החלבון המצוי בתוכו. ככל שאחוז החלבון גבוהה יותר כך איכותו של החלב</a:t>
            </a:r>
          </a:p>
          <a:p>
            <a:pPr algn="ctr"/>
            <a:r>
              <a:rPr lang="he-IL" sz="1400" b="1" dirty="0" smtClean="0"/>
              <a:t>גבוהה</a:t>
            </a:r>
            <a:endParaRPr lang="he-IL" sz="1400" b="1" dirty="0"/>
          </a:p>
        </p:txBody>
      </p:sp>
      <p:cxnSp>
        <p:nvCxnSpPr>
          <p:cNvPr id="8" name="מחבר חץ ישר 7"/>
          <p:cNvCxnSpPr/>
          <p:nvPr/>
        </p:nvCxnSpPr>
        <p:spPr>
          <a:xfrm flipH="1">
            <a:off x="2987824" y="2358751"/>
            <a:ext cx="79208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מרפקי 9"/>
          <p:cNvCxnSpPr>
            <a:stCxn id="2050" idx="2"/>
          </p:cNvCxnSpPr>
          <p:nvPr/>
        </p:nvCxnSpPr>
        <p:spPr>
          <a:xfrm rot="16200000" flipH="1">
            <a:off x="4311308" y="5328548"/>
            <a:ext cx="557388" cy="108012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מרפקי 11"/>
          <p:cNvCxnSpPr/>
          <p:nvPr/>
        </p:nvCxnSpPr>
        <p:spPr>
          <a:xfrm rot="16200000" flipH="1">
            <a:off x="6696236" y="3897052"/>
            <a:ext cx="1008112" cy="936104"/>
          </a:xfrm>
          <a:prstGeom prst="bentConnector3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4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סידן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476872"/>
          </a:xfrm>
        </p:spPr>
        <p:txBody>
          <a:bodyPr/>
          <a:lstStyle/>
          <a:p>
            <a:r>
              <a:rPr lang="he-IL" dirty="0" smtClean="0"/>
              <a:t>הסידן חשוב לבריאות האדם בעיקר בבניית העצם (לדוגמא: תופעת בריחת סידן אצל נשים)</a:t>
            </a:r>
          </a:p>
          <a:p>
            <a:r>
              <a:rPr lang="he-IL" dirty="0" smtClean="0"/>
              <a:t>למרות שהסידן מצוי במוצרי החלב, הסידן לא תמיד נקלט בגוף. </a:t>
            </a:r>
            <a:endParaRPr lang="he-I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40213"/>
            <a:ext cx="3127896" cy="3127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מלבן 4"/>
          <p:cNvSpPr/>
          <p:nvPr/>
        </p:nvSpPr>
        <p:spPr>
          <a:xfrm>
            <a:off x="4027488" y="3933056"/>
            <a:ext cx="4937000" cy="40011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e-IL" sz="2000" b="1" dirty="0" smtClean="0"/>
              <a:t>סרקו את הברקוד הבא ועבדו ע"פ ההנחיות </a:t>
            </a:r>
          </a:p>
        </p:txBody>
      </p:sp>
    </p:spTree>
    <p:extLst>
      <p:ext uri="{BB962C8B-B14F-4D97-AF65-F5344CB8AC3E}">
        <p14:creationId xmlns:p14="http://schemas.microsoft.com/office/powerpoint/2010/main" val="10768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12968" cy="1728192"/>
          </a:xfrm>
        </p:spPr>
        <p:txBody>
          <a:bodyPr>
            <a:normAutofit fontScale="90000"/>
          </a:bodyPr>
          <a:lstStyle/>
          <a:p>
            <a:r>
              <a:rPr lang="he-IL" b="1" dirty="0" smtClean="0"/>
              <a:t>על מנת להגיע להרכב חלב איכותי, מה לדעתכם משפיע על הרכב החלב בעת ייצורו בפרה?</a:t>
            </a:r>
            <a:endParaRPr lang="he-IL" b="1" dirty="0"/>
          </a:p>
        </p:txBody>
      </p:sp>
      <p:sp>
        <p:nvSpPr>
          <p:cNvPr id="4" name="מלבן 3"/>
          <p:cNvSpPr/>
          <p:nvPr/>
        </p:nvSpPr>
        <p:spPr>
          <a:xfrm>
            <a:off x="2829344" y="4653136"/>
            <a:ext cx="47669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https://www.mentimeter.com/app</a:t>
            </a:r>
            <a:endParaRPr lang="he-IL" sz="2400" b="1" dirty="0"/>
          </a:p>
        </p:txBody>
      </p:sp>
    </p:spTree>
    <p:extLst>
      <p:ext uri="{BB962C8B-B14F-4D97-AF65-F5344CB8AC3E}">
        <p14:creationId xmlns:p14="http://schemas.microsoft.com/office/powerpoint/2010/main" val="14922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מושגים נוספים שנזכיר עם הניסויים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he-IL" dirty="0" smtClean="0"/>
              <a:t>פסטור</a:t>
            </a:r>
          </a:p>
          <a:p>
            <a:pPr>
              <a:lnSpc>
                <a:spcPct val="150000"/>
              </a:lnSpc>
            </a:pPr>
            <a:r>
              <a:rPr lang="he-IL" dirty="0" smtClean="0"/>
              <a:t>עיקור</a:t>
            </a:r>
          </a:p>
          <a:p>
            <a:pPr>
              <a:lnSpc>
                <a:spcPct val="150000"/>
              </a:lnSpc>
            </a:pPr>
            <a:r>
              <a:rPr lang="he-IL" dirty="0" err="1" smtClean="0"/>
              <a:t>דנטורציה</a:t>
            </a:r>
            <a:endParaRPr lang="he-IL" dirty="0" smtClean="0"/>
          </a:p>
          <a:p>
            <a:pPr>
              <a:lnSpc>
                <a:spcPct val="150000"/>
              </a:lnSpc>
            </a:pPr>
            <a:r>
              <a:rPr lang="he-IL" dirty="0" smtClean="0"/>
              <a:t>חיי מדף</a:t>
            </a:r>
          </a:p>
          <a:p>
            <a:pPr>
              <a:lnSpc>
                <a:spcPct val="150000"/>
              </a:lnSpc>
            </a:pPr>
            <a:r>
              <a:rPr lang="he-IL" dirty="0" smtClean="0"/>
              <a:t>תחליב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0766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b="1" u="sng" dirty="0" smtClean="0"/>
              <a:t>ניסויים והתנסויות שיבוצעו (חלק בהדגמה)</a:t>
            </a:r>
            <a:endParaRPr lang="he-IL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r>
              <a:rPr lang="he-IL" dirty="0" smtClean="0"/>
              <a:t>הפקת החלבון </a:t>
            </a:r>
            <a:r>
              <a:rPr lang="he-IL" dirty="0" err="1" smtClean="0"/>
              <a:t>קזאין</a:t>
            </a:r>
            <a:r>
              <a:rPr lang="he-IL" dirty="0" smtClean="0"/>
              <a:t> בחלב</a:t>
            </a:r>
          </a:p>
          <a:p>
            <a:r>
              <a:rPr lang="he-IL" dirty="0" smtClean="0"/>
              <a:t>גילויי חיידקים בחלב (ניסוי עם מתילן בלו)</a:t>
            </a:r>
          </a:p>
          <a:p>
            <a:r>
              <a:rPr lang="he-IL" dirty="0" smtClean="0"/>
              <a:t>החמצת חלב (גבינה צ'רקסית)</a:t>
            </a:r>
          </a:p>
          <a:p>
            <a:r>
              <a:rPr lang="he-IL" dirty="0" smtClean="0"/>
              <a:t>הכנת חמאה</a:t>
            </a:r>
          </a:p>
          <a:p>
            <a:r>
              <a:rPr lang="he-IL" dirty="0" smtClean="0"/>
              <a:t>גבינה צ'רקסית</a:t>
            </a:r>
          </a:p>
          <a:p>
            <a:pPr marL="0" indent="0">
              <a:buNone/>
            </a:pPr>
            <a:endParaRPr lang="he-IL" dirty="0" smtClean="0"/>
          </a:p>
          <a:p>
            <a:endParaRPr lang="he-IL" dirty="0" smtClean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2283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u="sng" dirty="0" smtClean="0"/>
              <a:t>ניסוי: גילויי חיידקים בחלב</a:t>
            </a:r>
            <a:endParaRPr lang="he-IL" b="1" u="sng" dirty="0"/>
          </a:p>
        </p:txBody>
      </p:sp>
      <p:sp>
        <p:nvSpPr>
          <p:cNvPr id="4" name="מציין מיקום תוכן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51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מהם  מוצרי חלב?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pPr marL="0" indent="0" algn="ctr">
              <a:buNone/>
            </a:pPr>
            <a:r>
              <a:rPr lang="he-IL" dirty="0" smtClean="0"/>
              <a:t>חלב ומוצריו שייכים לקבוצת מזונות עשירים בחלבונים</a:t>
            </a:r>
            <a:endParaRPr lang="he-IL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417006" y="3157695"/>
            <a:ext cx="8229600" cy="125273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e-IL" dirty="0" smtClean="0"/>
              <a:t>האם מוצרי חלב הם חלבון מלא או חסר?</a:t>
            </a:r>
            <a:endParaRPr lang="he-IL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386861" y="4765432"/>
            <a:ext cx="8229600" cy="125273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e-IL" dirty="0" smtClean="0"/>
              <a:t>מה מייחד חלבון מלא ביחס לחלבון חסר?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2321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e-IL" b="1" dirty="0" smtClean="0"/>
              <a:t>מדוע חשוב לצרוך מוצרי חלב?</a:t>
            </a:r>
            <a:br>
              <a:rPr lang="he-IL" b="1" dirty="0" smtClean="0"/>
            </a:b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69289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e-IL" dirty="0" smtClean="0"/>
              <a:t>חלב ומוצריו הינם מקור הסידן העיקרי במזוננו.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e-IL" dirty="0" smtClean="0"/>
              <a:t>על מנת להגיע לקצובה היומית המומלצת יש להקפיד על צריכה יומית של 3 מנות של חלב ומוצריו. </a:t>
            </a:r>
            <a:endParaRPr lang="he-IL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539552" y="3717032"/>
            <a:ext cx="8229600" cy="8120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e-IL" b="1" dirty="0" smtClean="0"/>
              <a:t>מה נחשב מנה?</a:t>
            </a:r>
            <a:endParaRPr lang="he-IL" b="1" dirty="0"/>
          </a:p>
        </p:txBody>
      </p:sp>
      <p:sp>
        <p:nvSpPr>
          <p:cNvPr id="5" name="מלבן 4"/>
          <p:cNvSpPr/>
          <p:nvPr/>
        </p:nvSpPr>
        <p:spPr>
          <a:xfrm>
            <a:off x="3275856" y="4270156"/>
            <a:ext cx="5504765" cy="2217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e-IL" sz="3200" dirty="0" smtClean="0"/>
              <a:t>חלב ניגר - כ-240 מ”ל.</a:t>
            </a:r>
          </a:p>
          <a:p>
            <a:pPr>
              <a:lnSpc>
                <a:spcPct val="150000"/>
              </a:lnSpc>
            </a:pPr>
            <a:r>
              <a:rPr lang="he-IL" sz="3200" dirty="0" smtClean="0"/>
              <a:t>גבינה 5% - 125 גרם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he-IL" sz="3200" dirty="0" smtClean="0"/>
              <a:t>יוגורט - מנה של 240-200 מ”ל.</a:t>
            </a:r>
            <a:endParaRPr lang="he-IL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0"/>
          <a:stretch/>
        </p:blipFill>
        <p:spPr bwMode="auto">
          <a:xfrm>
            <a:off x="179511" y="3429000"/>
            <a:ext cx="3312369" cy="32344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229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r>
              <a:rPr lang="he-IL" b="1" dirty="0" smtClean="0"/>
              <a:t>האם יש מקורות נוספים לסידן? </a:t>
            </a:r>
            <a:endParaRPr lang="he-IL" b="1" dirty="0"/>
          </a:p>
        </p:txBody>
      </p:sp>
    </p:spTree>
    <p:extLst>
      <p:ext uri="{BB962C8B-B14F-4D97-AF65-F5344CB8AC3E}">
        <p14:creationId xmlns:p14="http://schemas.microsoft.com/office/powerpoint/2010/main" val="24929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האם חלב הוא מיץ או משקה? 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79512" y="1600201"/>
            <a:ext cx="8856984" cy="1324744"/>
          </a:xfrm>
        </p:spPr>
        <p:txBody>
          <a:bodyPr/>
          <a:lstStyle/>
          <a:p>
            <a:r>
              <a:rPr lang="he-IL" b="1" u="sng" dirty="0" smtClean="0"/>
              <a:t>מיץ</a:t>
            </a:r>
            <a:r>
              <a:rPr lang="he-IL" dirty="0" smtClean="0"/>
              <a:t> = </a:t>
            </a:r>
            <a:r>
              <a:rPr lang="en-US" dirty="0" smtClean="0"/>
              <a:t>%</a:t>
            </a:r>
            <a:r>
              <a:rPr lang="he-IL" dirty="0" smtClean="0"/>
              <a:t>100 מיץ טבעי ללא תוספות סוכר או תבלינים</a:t>
            </a:r>
            <a:endParaRPr lang="he-IL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293088" y="2852936"/>
            <a:ext cx="8599392" cy="13247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b="1" u="sng" dirty="0" smtClean="0"/>
              <a:t>משקה </a:t>
            </a:r>
            <a:r>
              <a:rPr lang="he-IL" dirty="0" smtClean="0"/>
              <a:t>= אפשר להכניס תוספות שונות למיץ הטבעי.</a:t>
            </a:r>
            <a:endParaRPr lang="he-IL" dirty="0"/>
          </a:p>
        </p:txBody>
      </p:sp>
      <p:sp>
        <p:nvSpPr>
          <p:cNvPr id="5" name="מציין מיקום תוכן 2"/>
          <p:cNvSpPr txBox="1">
            <a:spLocks/>
          </p:cNvSpPr>
          <p:nvPr/>
        </p:nvSpPr>
        <p:spPr>
          <a:xfrm>
            <a:off x="107504" y="4177680"/>
            <a:ext cx="8793168" cy="2347664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 smtClean="0"/>
              <a:t>החלב הוא מוצר בסיסי בעל תקן מוגדר. אפשר להוסיף אליו על פי תקן רק ויטמינים </a:t>
            </a:r>
            <a:r>
              <a:rPr lang="en-US" dirty="0" smtClean="0"/>
              <a:t>A ,</a:t>
            </a:r>
            <a:r>
              <a:rPr lang="he-IL" dirty="0" smtClean="0"/>
              <a:t> ו- </a:t>
            </a:r>
            <a:r>
              <a:rPr lang="en-US" dirty="0" smtClean="0"/>
              <a:t>D</a:t>
            </a:r>
            <a:r>
              <a:rPr lang="he-IL" dirty="0" smtClean="0"/>
              <a:t>. כאשר מוסיפים תוספים לחלב כגון אבקת קקאו, או טעמים, הוא הופך להיות </a:t>
            </a:r>
            <a:r>
              <a:rPr lang="he-IL" b="1" u="sng" dirty="0" smtClean="0"/>
              <a:t>משקה חלב</a:t>
            </a:r>
            <a:r>
              <a:rPr lang="he-IL" dirty="0" smtClean="0"/>
              <a:t>.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7769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03848" y="260648"/>
            <a:ext cx="5904656" cy="1143000"/>
          </a:xfrm>
        </p:spPr>
        <p:txBody>
          <a:bodyPr/>
          <a:lstStyle/>
          <a:p>
            <a:r>
              <a:rPr lang="he-IL" b="1" dirty="0" smtClean="0"/>
              <a:t>אז... חלב: מזון או משקה?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769568" y="1816224"/>
            <a:ext cx="5194920" cy="15407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e-IL" dirty="0" smtClean="0"/>
              <a:t>חלב הוא מזון- כי יש בו את כל אבות המזון.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he-IL" dirty="0" smtClean="0"/>
              <a:t>לחלקינו, הוא מזון מושלם.</a:t>
            </a:r>
            <a:endParaRPr lang="he-I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2" r="18360"/>
          <a:stretch/>
        </p:blipFill>
        <p:spPr bwMode="auto">
          <a:xfrm>
            <a:off x="0" y="0"/>
            <a:ext cx="34465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0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5625"/>
            <a:ext cx="9046545" cy="2577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7768"/>
            <a:ext cx="9144000" cy="225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he-IL" sz="3600" b="1" u="sng" dirty="0" smtClean="0"/>
              <a:t>חשבו את ערכו הקלורי של 100 מ"ל חלב</a:t>
            </a:r>
            <a:endParaRPr lang="he-IL" sz="3600" b="1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425752" y="1082154"/>
            <a:ext cx="3682752" cy="233285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he-IL" b="1" dirty="0" smtClean="0"/>
              <a:t>3 גרם שומן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4.95 גרם פחמימות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3.3 גרם חלבונים</a:t>
            </a:r>
            <a:endParaRPr lang="he-IL" b="1" dirty="0"/>
          </a:p>
        </p:txBody>
      </p:sp>
      <p:sp>
        <p:nvSpPr>
          <p:cNvPr id="4" name="מציין מיקום תוכן 2"/>
          <p:cNvSpPr txBox="1">
            <a:spLocks/>
          </p:cNvSpPr>
          <p:nvPr/>
        </p:nvSpPr>
        <p:spPr>
          <a:xfrm>
            <a:off x="2475405" y="1038746"/>
            <a:ext cx="2960691" cy="2332856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he-IL" b="1" dirty="0" smtClean="0"/>
              <a:t>27 קלוריות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19.8 קלוריות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13.3 קלוריות</a:t>
            </a:r>
            <a:endParaRPr lang="he-IL" b="1" dirty="0"/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-194227" y="1781944"/>
            <a:ext cx="3254059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3600" b="1" dirty="0" smtClean="0"/>
              <a:t>60 קלוריות</a:t>
            </a:r>
            <a:endParaRPr lang="he-IL" sz="3600" b="1" dirty="0"/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507442" y="3284984"/>
            <a:ext cx="8457046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3600" b="1" u="sng" dirty="0" smtClean="0"/>
              <a:t>חשבו את  ערכו הקלורי של 100 מ"ל משקה חלב</a:t>
            </a:r>
            <a:endParaRPr lang="he-IL" sz="3600" b="1" u="sng" dirty="0"/>
          </a:p>
        </p:txBody>
      </p:sp>
      <p:sp>
        <p:nvSpPr>
          <p:cNvPr id="8" name="מציין מיקום תוכן 2"/>
          <p:cNvSpPr txBox="1">
            <a:spLocks/>
          </p:cNvSpPr>
          <p:nvPr/>
        </p:nvSpPr>
        <p:spPr>
          <a:xfrm>
            <a:off x="5363793" y="4365104"/>
            <a:ext cx="3682752" cy="2332856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he-IL" b="1" dirty="0" smtClean="0"/>
              <a:t>1.5 גרם שומן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7.2 גרם פחמימות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3.1 גרם חלבונים</a:t>
            </a:r>
            <a:endParaRPr lang="he-IL" b="1" dirty="0"/>
          </a:p>
        </p:txBody>
      </p:sp>
      <p:sp>
        <p:nvSpPr>
          <p:cNvPr id="11" name="מציין מיקום תוכן 2"/>
          <p:cNvSpPr txBox="1">
            <a:spLocks/>
          </p:cNvSpPr>
          <p:nvPr/>
        </p:nvSpPr>
        <p:spPr>
          <a:xfrm>
            <a:off x="2547413" y="4293096"/>
            <a:ext cx="2960691" cy="2332856"/>
          </a:xfrm>
          <a:prstGeom prst="rect">
            <a:avLst/>
          </a:prstGeom>
        </p:spPr>
        <p:txBody>
          <a:bodyPr vert="horz" lIns="91440" tIns="45720" rIns="91440" bIns="45720" rtlCol="1">
            <a:normAutofit fontScale="92500"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he-IL" b="1" dirty="0" smtClean="0"/>
              <a:t>13.5קלוריות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28.8 קלוריות</a:t>
            </a:r>
          </a:p>
          <a:p>
            <a:pPr>
              <a:lnSpc>
                <a:spcPct val="150000"/>
              </a:lnSpc>
            </a:pPr>
            <a:r>
              <a:rPr lang="he-IL" b="1" dirty="0" smtClean="0"/>
              <a:t>12.4 קלוריות</a:t>
            </a:r>
            <a:endParaRPr lang="he-IL" b="1" dirty="0"/>
          </a:p>
        </p:txBody>
      </p:sp>
      <p:sp>
        <p:nvSpPr>
          <p:cNvPr id="12" name="כותרת 1"/>
          <p:cNvSpPr txBox="1">
            <a:spLocks/>
          </p:cNvSpPr>
          <p:nvPr/>
        </p:nvSpPr>
        <p:spPr>
          <a:xfrm>
            <a:off x="-435387" y="4706015"/>
            <a:ext cx="3254059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3600" b="1" dirty="0" smtClean="0"/>
              <a:t>55 קלוריות</a:t>
            </a:r>
            <a:endParaRPr lang="he-IL" sz="3600" b="1" dirty="0"/>
          </a:p>
        </p:txBody>
      </p:sp>
    </p:spTree>
    <p:extLst>
      <p:ext uri="{BB962C8B-B14F-4D97-AF65-F5344CB8AC3E}">
        <p14:creationId xmlns:p14="http://schemas.microsoft.com/office/powerpoint/2010/main" val="306331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אז מה ההבדל בין המשקה לחלב? </a:t>
            </a:r>
            <a:endParaRPr lang="he-IL" b="1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e-IL" dirty="0" smtClean="0"/>
              <a:t>חלב הוא מזון מאוזן באותו ערך קלורי, הוא נותן יותר אבות מזון בעוד המשקה באותו ערך קלורי מספק רק סוכרים. </a:t>
            </a:r>
            <a:endParaRPr lang="he-I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28" b="4268"/>
          <a:stretch/>
        </p:blipFill>
        <p:spPr bwMode="auto">
          <a:xfrm>
            <a:off x="107504" y="4309604"/>
            <a:ext cx="9036496" cy="257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dirty="0" smtClean="0"/>
              <a:t>מה מרכיב את החלב, מה מצוי בו?</a:t>
            </a:r>
            <a:endParaRPr lang="he-I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3" t="24176" r="32747" b="27180"/>
          <a:stretch/>
        </p:blipFill>
        <p:spPr bwMode="auto">
          <a:xfrm>
            <a:off x="2224267" y="1772816"/>
            <a:ext cx="5459593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436</Words>
  <Application>Microsoft Office PowerPoint</Application>
  <PresentationFormat>‫הצגה על המסך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ערכת נושא Office</vt:lpstr>
      <vt:lpstr>חלב</vt:lpstr>
      <vt:lpstr>מהם  מוצרי חלב?</vt:lpstr>
      <vt:lpstr>מדוע חשוב לצרוך מוצרי חלב? </vt:lpstr>
      <vt:lpstr>האם יש מקורות נוספים לסידן? </vt:lpstr>
      <vt:lpstr>האם חלב הוא מיץ או משקה? </vt:lpstr>
      <vt:lpstr>אז... חלב: מזון או משקה?</vt:lpstr>
      <vt:lpstr>חשבו את ערכו הקלורי של 100 מ"ל חלב</vt:lpstr>
      <vt:lpstr>אז מה ההבדל בין המשקה לחלב? </vt:lpstr>
      <vt:lpstr>מה מרכיב את החלב, מה מצוי בו?</vt:lpstr>
      <vt:lpstr>מצגת של PowerPoint‏</vt:lpstr>
      <vt:lpstr>סידן</vt:lpstr>
      <vt:lpstr>על מנת להגיע להרכב חלב איכותי, מה לדעתכם משפיע על הרכב החלב בעת ייצורו בפרה?</vt:lpstr>
      <vt:lpstr>מושגים נוספים שנזכיר עם הניסויים</vt:lpstr>
      <vt:lpstr>ניסויים והתנסויות שיבוצעו (חלק בהדגמה)</vt:lpstr>
      <vt:lpstr>ניסוי: גילויי חיידקים בחלב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חלב</dc:title>
  <dc:creator>user</dc:creator>
  <cp:lastModifiedBy>רונית נעמן נאמן</cp:lastModifiedBy>
  <cp:revision>14</cp:revision>
  <dcterms:created xsi:type="dcterms:W3CDTF">2021-02-01T18:03:01Z</dcterms:created>
  <dcterms:modified xsi:type="dcterms:W3CDTF">2021-02-14T08:07:11Z</dcterms:modified>
</cp:coreProperties>
</file>