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75" r:id="rId6"/>
    <p:sldId id="261" r:id="rId7"/>
    <p:sldId id="262" r:id="rId8"/>
    <p:sldId id="270" r:id="rId9"/>
    <p:sldId id="271" r:id="rId10"/>
    <p:sldId id="272" r:id="rId11"/>
    <p:sldId id="291" r:id="rId12"/>
    <p:sldId id="290" r:id="rId13"/>
    <p:sldId id="273" r:id="rId14"/>
    <p:sldId id="276" r:id="rId15"/>
    <p:sldId id="264" r:id="rId16"/>
    <p:sldId id="263" r:id="rId17"/>
    <p:sldId id="285" r:id="rId18"/>
    <p:sldId id="274" r:id="rId19"/>
    <p:sldId id="277" r:id="rId20"/>
    <p:sldId id="278" r:id="rId21"/>
    <p:sldId id="279" r:id="rId22"/>
    <p:sldId id="280" r:id="rId23"/>
    <p:sldId id="281" r:id="rId24"/>
    <p:sldId id="282" r:id="rId25"/>
    <p:sldId id="283" r:id="rId26"/>
    <p:sldId id="284" r:id="rId27"/>
    <p:sldId id="288" r:id="rId28"/>
    <p:sldId id="286" r:id="rId29"/>
    <p:sldId id="289" r:id="rId30"/>
    <p:sldId id="265" r:id="rId31"/>
    <p:sldId id="287" r:id="rId32"/>
    <p:sldId id="266" r:id="rId33"/>
    <p:sldId id="267" r:id="rId34"/>
    <p:sldId id="269" r:id="rId35"/>
    <p:sldId id="268"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6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he-IL" smtClean="0"/>
              <a:t>לחץ כדי לערוך סגנון כותרת של תבנית בסיס</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כותרת וכיתוב">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ציטוט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he-IL" smtClean="0"/>
              <a:t>לחץ כדי לערוך סגנון כותרת של תבנית בסיס</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smtClean="0"/>
              <a:t>ערוך סגנונות טקסט של תבנית בסיס</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כרטיס שם">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כרטיס שם עם ציטוט">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he-IL" smtClean="0"/>
              <a:t>לחץ כדי לערוך סגנון כותרת של תבנית בסיס</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smtClean="0"/>
              <a:t>ערוך סגנונות טקסט של תבנית בסיס</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או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he-IL" smtClean="0"/>
              <a:t>לחץ כדי לערוך סגנון כותרת של תבנית בסיס</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smtClean="0"/>
              <a:t>ערוך סגנונות טקסט של תבנית בסיס</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ערוך סגנונות טקסט של תבנית בסיס</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he-IL" smtClean="0"/>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42A54C80-263E-416B-A8E0-580EDEADCBDC}" type="datetimeFigureOut">
              <a:rPr lang="en-US" dirty="0"/>
              <a:t>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he-IL" smtClean="0"/>
              <a:t>לחץ כדי לערוך סגנון כותרת של תבנית בסיס</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smtClean="0"/>
              <a:t>לחץ על הסמל כדי להוסיף תמונה</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ערוך סגנונות טקסט של תבנית בסיס</a:t>
            </a:r>
          </a:p>
        </p:txBody>
      </p:sp>
      <p:sp>
        <p:nvSpPr>
          <p:cNvPr id="5" name="Date Placeholder 4"/>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he-IL" smtClean="0"/>
              <a:t>ערוך סגנונות טקסט של תבנית בסיס</a:t>
            </a:r>
          </a:p>
          <a:p>
            <a:pPr lvl="1"/>
            <a:r>
              <a:rPr lang="he-IL" smtClean="0"/>
              <a:t>רמה שניה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2/14/2021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lstStyle/>
          <a:p>
            <a:pPr algn="ctr"/>
            <a:r>
              <a:rPr lang="he-IL" b="1" dirty="0" smtClean="0"/>
              <a:t>הכולסטרול הטוב, הרע והמכוער</a:t>
            </a:r>
            <a:endParaRPr lang="he-IL" b="1" dirty="0"/>
          </a:p>
        </p:txBody>
      </p:sp>
      <p:pic>
        <p:nvPicPr>
          <p:cNvPr id="4098" name="Picture 2" descr="כולסטרול גבוה בדם - רפאל רוזנסקי מטפל ברפואה סינית, דיקור סיני"/>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660" y="4258492"/>
            <a:ext cx="7143750" cy="1857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8199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b="1" dirty="0" smtClean="0"/>
              <a:t>איך הכולסטרול מהמזון מגיע לתאים בגוף?</a:t>
            </a:r>
            <a:endParaRPr lang="he-IL" b="1" dirty="0"/>
          </a:p>
        </p:txBody>
      </p:sp>
      <p:sp>
        <p:nvSpPr>
          <p:cNvPr id="3" name="מציין מיקום תוכן 2"/>
          <p:cNvSpPr>
            <a:spLocks noGrp="1"/>
          </p:cNvSpPr>
          <p:nvPr>
            <p:ph idx="1"/>
          </p:nvPr>
        </p:nvSpPr>
        <p:spPr>
          <a:xfrm>
            <a:off x="677334" y="1306286"/>
            <a:ext cx="8596668" cy="5303519"/>
          </a:xfrm>
        </p:spPr>
        <p:txBody>
          <a:bodyPr>
            <a:noAutofit/>
          </a:bodyPr>
          <a:lstStyle/>
          <a:p>
            <a:pPr marL="0" indent="0" algn="ctr">
              <a:buNone/>
            </a:pPr>
            <a:r>
              <a:rPr lang="he-IL" sz="6000" b="1" dirty="0" smtClean="0">
                <a:solidFill>
                  <a:srgbClr val="FF0000"/>
                </a:solidFill>
                <a:cs typeface="+mj-cs"/>
              </a:rPr>
              <a:t>בעיה:</a:t>
            </a:r>
            <a:r>
              <a:rPr lang="he-IL" sz="6000" b="1" dirty="0" smtClean="0">
                <a:cs typeface="+mj-cs"/>
              </a:rPr>
              <a:t> הכולסטרול מסיס שומן והדם הוא מימי!</a:t>
            </a:r>
          </a:p>
          <a:p>
            <a:pPr marL="0" indent="0" algn="ctr">
              <a:buNone/>
            </a:pPr>
            <a:r>
              <a:rPr lang="he-IL" sz="6000" b="1" dirty="0" smtClean="0">
                <a:solidFill>
                  <a:srgbClr val="FF0000"/>
                </a:solidFill>
                <a:cs typeface="+mj-cs"/>
              </a:rPr>
              <a:t>מה הפתרון?</a:t>
            </a:r>
          </a:p>
        </p:txBody>
      </p:sp>
    </p:spTree>
    <p:extLst>
      <p:ext uri="{BB962C8B-B14F-4D97-AF65-F5344CB8AC3E}">
        <p14:creationId xmlns:p14="http://schemas.microsoft.com/office/powerpoint/2010/main" val="3656549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677334" y="522515"/>
            <a:ext cx="8596668" cy="5518848"/>
          </a:xfrm>
        </p:spPr>
        <p:txBody>
          <a:bodyPr>
            <a:normAutofit/>
          </a:bodyPr>
          <a:lstStyle/>
          <a:p>
            <a:r>
              <a:rPr lang="he-IL" sz="2000" b="1" dirty="0"/>
              <a:t>הכולסטרול שהגיע למעיים, מהמזון שאכלנו, חודר אל תוך תא דופן המעי ונכנס לתוך כדור שומן חלול שנקרא </a:t>
            </a:r>
            <a:r>
              <a:rPr lang="he-IL" sz="2000" b="1" dirty="0" err="1"/>
              <a:t>כילומיקרון</a:t>
            </a:r>
            <a:r>
              <a:rPr lang="he-IL" sz="2000" b="1" dirty="0"/>
              <a:t>.</a:t>
            </a:r>
          </a:p>
          <a:p>
            <a:r>
              <a:rPr lang="he-IL" sz="2000" b="1" dirty="0"/>
              <a:t>הכולסטרול נארז, יחד עם טריגליצרידים, </a:t>
            </a:r>
            <a:r>
              <a:rPr lang="he-IL" sz="2000" b="1" dirty="0" err="1"/>
              <a:t>בכילומיקרון</a:t>
            </a:r>
            <a:r>
              <a:rPr lang="he-IL" sz="2000" b="1" dirty="0"/>
              <a:t> אשר נע ללימפה ומשם למחזור הדם ולכל תאי הגוף בעיקר לשרירים ולתאי השומן.</a:t>
            </a:r>
          </a:p>
          <a:p>
            <a:endParaRPr lang="he-IL" sz="2000" dirty="0">
              <a:cs typeface="+mj-cs"/>
            </a:endParaRPr>
          </a:p>
        </p:txBody>
      </p:sp>
      <p:pic>
        <p:nvPicPr>
          <p:cNvPr id="4" name="Picture 2" descr="ליאור שנהב I דיאטן ספורט, תזונאי קליני, תזונה נכונה. - כילומיקרון -  chylomicr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2854" y="2534194"/>
            <a:ext cx="7773580" cy="3709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76413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677334" y="705395"/>
            <a:ext cx="8596668" cy="5982788"/>
          </a:xfrm>
        </p:spPr>
        <p:txBody>
          <a:bodyPr/>
          <a:lstStyle/>
          <a:p>
            <a:r>
              <a:rPr lang="he-IL" sz="2400" b="1" dirty="0"/>
              <a:t>כאשר הכבד מייצר כולסטרול הוא נארז בכדור שומן חלול שנקרא </a:t>
            </a:r>
            <a:r>
              <a:rPr lang="en-US" sz="2400" b="1" dirty="0"/>
              <a:t>LDL</a:t>
            </a:r>
            <a:r>
              <a:rPr lang="he-IL" sz="2400" b="1" dirty="0"/>
              <a:t> כדור השומן שמלא בכולסטרול עובר לזרם הדם ומספק כולסטרול לכל תאי הגוף</a:t>
            </a:r>
            <a:r>
              <a:rPr lang="he-IL" sz="2400" b="1" dirty="0" smtClean="0"/>
              <a:t>. ואם לדייק אז...</a:t>
            </a:r>
            <a:endParaRPr lang="he-IL" sz="2400" b="1" dirty="0"/>
          </a:p>
          <a:p>
            <a:r>
              <a:rPr lang="he-IL" sz="2000" b="1" dirty="0" smtClean="0">
                <a:solidFill>
                  <a:schemeClr val="accent1">
                    <a:lumMod val="50000"/>
                  </a:schemeClr>
                </a:solidFill>
              </a:rPr>
              <a:t>הכבד מייצר </a:t>
            </a:r>
            <a:r>
              <a:rPr lang="en-US" sz="2000" b="1" dirty="0" smtClean="0">
                <a:solidFill>
                  <a:schemeClr val="accent1">
                    <a:lumMod val="50000"/>
                  </a:schemeClr>
                </a:solidFill>
              </a:rPr>
              <a:t>VLDL</a:t>
            </a:r>
            <a:r>
              <a:rPr lang="he-IL" sz="2000" b="1" dirty="0" smtClean="0">
                <a:solidFill>
                  <a:schemeClr val="accent1">
                    <a:lumMod val="50000"/>
                  </a:schemeClr>
                </a:solidFill>
              </a:rPr>
              <a:t> כדור שומן שמכיל יחסית הרבה </a:t>
            </a:r>
            <a:r>
              <a:rPr lang="en-US" sz="2000" b="1" dirty="0" smtClean="0">
                <a:solidFill>
                  <a:schemeClr val="accent1">
                    <a:lumMod val="50000"/>
                  </a:schemeClr>
                </a:solidFill>
              </a:rPr>
              <a:t>TG</a:t>
            </a:r>
            <a:r>
              <a:rPr lang="he-IL" sz="2000" b="1" dirty="0" smtClean="0">
                <a:solidFill>
                  <a:schemeClr val="accent1">
                    <a:lumMod val="50000"/>
                  </a:schemeClr>
                </a:solidFill>
              </a:rPr>
              <a:t> וכולסטרול</a:t>
            </a:r>
          </a:p>
          <a:p>
            <a:r>
              <a:rPr lang="he-IL" sz="2000" b="1" dirty="0" smtClean="0">
                <a:solidFill>
                  <a:schemeClr val="accent1">
                    <a:lumMod val="50000"/>
                  </a:schemeClr>
                </a:solidFill>
              </a:rPr>
              <a:t>בזרם הדם, בנימים, ברקמת השומן, הלב ושרירי השלד מחכה ל </a:t>
            </a:r>
            <a:r>
              <a:rPr lang="en-US" sz="2000" b="1" dirty="0" smtClean="0">
                <a:solidFill>
                  <a:schemeClr val="accent1">
                    <a:lumMod val="50000"/>
                  </a:schemeClr>
                </a:solidFill>
              </a:rPr>
              <a:t>VLDL</a:t>
            </a:r>
            <a:r>
              <a:rPr lang="he-IL" sz="2000" b="1" dirty="0" smtClean="0">
                <a:solidFill>
                  <a:schemeClr val="accent1">
                    <a:lumMod val="50000"/>
                  </a:schemeClr>
                </a:solidFill>
              </a:rPr>
              <a:t> אנזים. ה- </a:t>
            </a:r>
            <a:r>
              <a:rPr lang="en-US" sz="2000" b="1" dirty="0" smtClean="0">
                <a:solidFill>
                  <a:schemeClr val="accent1">
                    <a:lumMod val="50000"/>
                  </a:schemeClr>
                </a:solidFill>
              </a:rPr>
              <a:t>VLDL</a:t>
            </a:r>
            <a:r>
              <a:rPr lang="he-IL" sz="2000" b="1" dirty="0" smtClean="0">
                <a:solidFill>
                  <a:schemeClr val="accent1">
                    <a:lumMod val="50000"/>
                  </a:schemeClr>
                </a:solidFill>
              </a:rPr>
              <a:t> מוסר חלק מה- </a:t>
            </a:r>
            <a:r>
              <a:rPr lang="en-US" sz="2000" b="1" dirty="0" smtClean="0">
                <a:solidFill>
                  <a:schemeClr val="accent1">
                    <a:lumMod val="50000"/>
                  </a:schemeClr>
                </a:solidFill>
              </a:rPr>
              <a:t>TG</a:t>
            </a:r>
            <a:r>
              <a:rPr lang="he-IL" sz="2000" b="1" dirty="0" smtClean="0">
                <a:solidFill>
                  <a:schemeClr val="accent1">
                    <a:lumMod val="50000"/>
                  </a:schemeClr>
                </a:solidFill>
              </a:rPr>
              <a:t> לתאים השונים ושמו משתנה ל </a:t>
            </a:r>
            <a:r>
              <a:rPr lang="en-US" sz="2000" b="1" dirty="0" smtClean="0">
                <a:solidFill>
                  <a:schemeClr val="accent1">
                    <a:lumMod val="50000"/>
                  </a:schemeClr>
                </a:solidFill>
              </a:rPr>
              <a:t>IDL</a:t>
            </a:r>
            <a:endParaRPr lang="he-IL" sz="2000" b="1" dirty="0" smtClean="0">
              <a:solidFill>
                <a:schemeClr val="accent1">
                  <a:lumMod val="50000"/>
                </a:schemeClr>
              </a:solidFill>
            </a:endParaRPr>
          </a:p>
          <a:p>
            <a:r>
              <a:rPr lang="he-IL" sz="2000" b="1" dirty="0" smtClean="0">
                <a:solidFill>
                  <a:schemeClr val="accent1">
                    <a:lumMod val="50000"/>
                  </a:schemeClr>
                </a:solidFill>
              </a:rPr>
              <a:t>50% מה-</a:t>
            </a:r>
            <a:r>
              <a:rPr lang="en-US" sz="2000" b="1" dirty="0" smtClean="0">
                <a:solidFill>
                  <a:schemeClr val="accent1">
                    <a:lumMod val="50000"/>
                  </a:schemeClr>
                </a:solidFill>
              </a:rPr>
              <a:t>IDL</a:t>
            </a:r>
            <a:r>
              <a:rPr lang="he-IL" sz="2000" b="1" dirty="0" smtClean="0">
                <a:solidFill>
                  <a:schemeClr val="accent1">
                    <a:lumMod val="50000"/>
                  </a:schemeClr>
                </a:solidFill>
              </a:rPr>
              <a:t> נקלטים חזרה לכבד ומה- 50% הנותרים עוד </a:t>
            </a:r>
            <a:r>
              <a:rPr lang="en-US" sz="2000" b="1" dirty="0" smtClean="0">
                <a:solidFill>
                  <a:schemeClr val="accent1">
                    <a:lumMod val="50000"/>
                  </a:schemeClr>
                </a:solidFill>
              </a:rPr>
              <a:t>TG</a:t>
            </a:r>
            <a:r>
              <a:rPr lang="he-IL" sz="2000" b="1" dirty="0" smtClean="0">
                <a:solidFill>
                  <a:schemeClr val="accent1">
                    <a:lumMod val="50000"/>
                  </a:schemeClr>
                </a:solidFill>
              </a:rPr>
              <a:t> יוצאים לשימוש תאי הגוף ושמו משתנה ל </a:t>
            </a:r>
            <a:r>
              <a:rPr lang="en-US" sz="2000" b="1" dirty="0" smtClean="0">
                <a:solidFill>
                  <a:schemeClr val="accent1">
                    <a:lumMod val="50000"/>
                  </a:schemeClr>
                </a:solidFill>
              </a:rPr>
              <a:t>LDL</a:t>
            </a:r>
            <a:endParaRPr lang="he-IL" sz="2000" b="1" dirty="0" smtClean="0">
              <a:solidFill>
                <a:schemeClr val="accent1">
                  <a:lumMod val="50000"/>
                </a:schemeClr>
              </a:solidFill>
            </a:endParaRPr>
          </a:p>
          <a:p>
            <a:endParaRPr lang="he-IL" sz="2000" b="1" dirty="0">
              <a:solidFill>
                <a:schemeClr val="accent1">
                  <a:lumMod val="50000"/>
                </a:schemeClr>
              </a:solidFill>
            </a:endParaRPr>
          </a:p>
        </p:txBody>
      </p:sp>
      <p:pic>
        <p:nvPicPr>
          <p:cNvPr id="8" name="Picture 2" descr="There is only one apoB in each particle of VLDL, IDL, large buoyant,...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4114" y="4431893"/>
            <a:ext cx="5846082" cy="1942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3579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solidFill>
                  <a:schemeClr val="accent2">
                    <a:lumMod val="75000"/>
                  </a:schemeClr>
                </a:solidFill>
              </a:rPr>
              <a:t>מדוע ה- </a:t>
            </a:r>
            <a:r>
              <a:rPr lang="en-US" b="1" dirty="0" smtClean="0">
                <a:solidFill>
                  <a:schemeClr val="accent2">
                    <a:lumMod val="75000"/>
                  </a:schemeClr>
                </a:solidFill>
              </a:rPr>
              <a:t>LDL</a:t>
            </a:r>
            <a:r>
              <a:rPr lang="he-IL" b="1" dirty="0" smtClean="0">
                <a:solidFill>
                  <a:schemeClr val="accent2">
                    <a:lumMod val="75000"/>
                  </a:schemeClr>
                </a:solidFill>
              </a:rPr>
              <a:t> זכה לשם המפוקפק – הכולסטרול הרע?</a:t>
            </a:r>
            <a:endParaRPr lang="he-IL" b="1" dirty="0">
              <a:solidFill>
                <a:schemeClr val="accent2">
                  <a:lumMod val="75000"/>
                </a:schemeClr>
              </a:solidFill>
            </a:endParaRPr>
          </a:p>
        </p:txBody>
      </p:sp>
      <p:sp>
        <p:nvSpPr>
          <p:cNvPr id="3" name="מציין מיקום תוכן 2"/>
          <p:cNvSpPr>
            <a:spLocks noGrp="1"/>
          </p:cNvSpPr>
          <p:nvPr>
            <p:ph idx="1"/>
          </p:nvPr>
        </p:nvSpPr>
        <p:spPr/>
        <p:txBody>
          <a:bodyPr>
            <a:normAutofit/>
          </a:bodyPr>
          <a:lstStyle/>
          <a:p>
            <a:r>
              <a:rPr lang="en-US" sz="2400" b="1" dirty="0" smtClean="0"/>
              <a:t>LDL</a:t>
            </a:r>
            <a:r>
              <a:rPr lang="he-IL" sz="2800" b="1" dirty="0" smtClean="0">
                <a:cs typeface="+mj-cs"/>
              </a:rPr>
              <a:t> נע בזרם הדם יחד עם חומרים רבים ושונים ביניהם גם רדיקלים חופשיים (מולקולות שחסר להן אלקטרון אחד להגיע לאיזון מקסימלי. הם גונבים אלקטרון למישהו אחר כדי להגיע לאיזון מקסימלי).</a:t>
            </a:r>
          </a:p>
          <a:p>
            <a:r>
              <a:rPr lang="he-IL" sz="2800" b="1" dirty="0" smtClean="0">
                <a:cs typeface="+mj-cs"/>
              </a:rPr>
              <a:t>רדיקל חופשי שנע בזרם הדם פוגש </a:t>
            </a:r>
            <a:r>
              <a:rPr lang="en-US" sz="2800" b="1" dirty="0" smtClean="0">
                <a:cs typeface="+mj-cs"/>
              </a:rPr>
              <a:t>LDL</a:t>
            </a:r>
            <a:r>
              <a:rPr lang="he-IL" sz="2800" b="1" dirty="0" smtClean="0">
                <a:cs typeface="+mj-cs"/>
              </a:rPr>
              <a:t> גונב לו אלקטרון וה-</a:t>
            </a:r>
            <a:r>
              <a:rPr lang="en-US" sz="2800" b="1" dirty="0" smtClean="0">
                <a:cs typeface="+mj-cs"/>
              </a:rPr>
              <a:t>LDL</a:t>
            </a:r>
            <a:r>
              <a:rPr lang="he-IL" sz="2800" b="1" dirty="0" smtClean="0">
                <a:cs typeface="+mj-cs"/>
              </a:rPr>
              <a:t> הופך למחומצן.</a:t>
            </a:r>
          </a:p>
          <a:p>
            <a:pPr marL="0" indent="0" algn="ctr">
              <a:buNone/>
            </a:pPr>
            <a:r>
              <a:rPr lang="he-IL" sz="2800" b="1" dirty="0" smtClean="0">
                <a:solidFill>
                  <a:srgbClr val="FF0000"/>
                </a:solidFill>
                <a:cs typeface="+mj-cs"/>
              </a:rPr>
              <a:t>מתברר שהנטייה של </a:t>
            </a:r>
            <a:r>
              <a:rPr lang="en-US" sz="2800" b="1" dirty="0" smtClean="0">
                <a:solidFill>
                  <a:srgbClr val="FF0000"/>
                </a:solidFill>
                <a:cs typeface="+mj-cs"/>
              </a:rPr>
              <a:t>LDL</a:t>
            </a:r>
            <a:r>
              <a:rPr lang="he-IL" sz="2800" b="1" dirty="0" smtClean="0">
                <a:solidFill>
                  <a:srgbClr val="FF0000"/>
                </a:solidFill>
                <a:cs typeface="+mj-cs"/>
              </a:rPr>
              <a:t> מחומצן לשקוע בדפנות העורקים גדולה במאות אחוזים לעומת </a:t>
            </a:r>
            <a:r>
              <a:rPr lang="en-US" sz="2800" b="1" dirty="0" smtClean="0">
                <a:solidFill>
                  <a:srgbClr val="FF0000"/>
                </a:solidFill>
                <a:cs typeface="+mj-cs"/>
              </a:rPr>
              <a:t>LDL</a:t>
            </a:r>
            <a:r>
              <a:rPr lang="he-IL" sz="2800" b="1" dirty="0" smtClean="0">
                <a:solidFill>
                  <a:srgbClr val="FF0000"/>
                </a:solidFill>
                <a:cs typeface="+mj-cs"/>
              </a:rPr>
              <a:t> שאינו מחומצן.</a:t>
            </a:r>
            <a:endParaRPr lang="he-IL" sz="2800" b="1" dirty="0">
              <a:solidFill>
                <a:srgbClr val="FF0000"/>
              </a:solidFill>
              <a:cs typeface="+mj-cs"/>
            </a:endParaRPr>
          </a:p>
        </p:txBody>
      </p:sp>
    </p:spTree>
    <p:extLst>
      <p:ext uri="{BB962C8B-B14F-4D97-AF65-F5344CB8AC3E}">
        <p14:creationId xmlns:p14="http://schemas.microsoft.com/office/powerpoint/2010/main" val="1659252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990843" y="1180874"/>
            <a:ext cx="8596668" cy="3880773"/>
          </a:xfrm>
        </p:spPr>
        <p:txBody>
          <a:bodyPr>
            <a:normAutofit/>
          </a:bodyPr>
          <a:lstStyle/>
          <a:p>
            <a:pPr marL="0" indent="0" algn="ctr">
              <a:buNone/>
            </a:pPr>
            <a:r>
              <a:rPr lang="he-IL" sz="3600" b="1" dirty="0" smtClean="0">
                <a:cs typeface="+mj-cs"/>
              </a:rPr>
              <a:t>בגלל הנטייה של מיעוט קטן מהכולסטרול לשקוע בעורקים ולא להגיע ליעדו (רובו מגיע ליעדו) כולו זכה לשם המפוקפק:</a:t>
            </a:r>
          </a:p>
          <a:p>
            <a:pPr marL="0" indent="0" algn="ctr">
              <a:buNone/>
            </a:pPr>
            <a:r>
              <a:rPr lang="he-IL" sz="6600" b="1" dirty="0" smtClean="0">
                <a:solidFill>
                  <a:srgbClr val="FF0000"/>
                </a:solidFill>
                <a:cs typeface="+mj-cs"/>
              </a:rPr>
              <a:t>הכולסטרול הרע</a:t>
            </a:r>
            <a:endParaRPr lang="he-IL" sz="6600" b="1" dirty="0">
              <a:solidFill>
                <a:srgbClr val="FF0000"/>
              </a:solidFill>
              <a:cs typeface="+mj-cs"/>
            </a:endParaRPr>
          </a:p>
        </p:txBody>
      </p:sp>
    </p:spTree>
    <p:extLst>
      <p:ext uri="{BB962C8B-B14F-4D97-AF65-F5344CB8AC3E}">
        <p14:creationId xmlns:p14="http://schemas.microsoft.com/office/powerpoint/2010/main" val="2207319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937570" y="374469"/>
            <a:ext cx="6309360" cy="840377"/>
          </a:xfrm>
          <a:solidFill>
            <a:schemeClr val="accent1">
              <a:lumMod val="75000"/>
            </a:schemeClr>
          </a:solidFill>
          <a:ln w="57150">
            <a:solidFill>
              <a:schemeClr val="accent2">
                <a:lumMod val="50000"/>
              </a:schemeClr>
            </a:solidFill>
          </a:ln>
        </p:spPr>
        <p:txBody>
          <a:bodyPr/>
          <a:lstStyle/>
          <a:p>
            <a:pPr algn="ctr"/>
            <a:r>
              <a:rPr lang="he-IL" b="1" dirty="0" smtClean="0">
                <a:solidFill>
                  <a:schemeClr val="bg1"/>
                </a:solidFill>
              </a:rPr>
              <a:t>מה גורם ל- </a:t>
            </a:r>
            <a:r>
              <a:rPr lang="en-US" b="1" dirty="0" smtClean="0">
                <a:solidFill>
                  <a:schemeClr val="bg1"/>
                </a:solidFill>
              </a:rPr>
              <a:t>LDL</a:t>
            </a:r>
            <a:r>
              <a:rPr lang="he-IL" b="1" dirty="0" smtClean="0">
                <a:solidFill>
                  <a:schemeClr val="bg1"/>
                </a:solidFill>
              </a:rPr>
              <a:t> לשקוע?</a:t>
            </a:r>
            <a:endParaRPr lang="he-IL" b="1" dirty="0">
              <a:solidFill>
                <a:schemeClr val="bg1"/>
              </a:solidFill>
            </a:endParaRPr>
          </a:p>
        </p:txBody>
      </p:sp>
      <p:sp>
        <p:nvSpPr>
          <p:cNvPr id="5" name="חץ שמאלה 4"/>
          <p:cNvSpPr/>
          <p:nvPr/>
        </p:nvSpPr>
        <p:spPr>
          <a:xfrm>
            <a:off x="4665176" y="2066923"/>
            <a:ext cx="1008940" cy="38484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8" name="מלבן 7"/>
          <p:cNvSpPr/>
          <p:nvPr/>
        </p:nvSpPr>
        <p:spPr>
          <a:xfrm>
            <a:off x="5786846" y="1711234"/>
            <a:ext cx="3226526" cy="1071155"/>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 נע בזרם הדם</a:t>
            </a:r>
            <a:r>
              <a:rPr lang="en-US" sz="2400" b="1" dirty="0" smtClean="0"/>
              <a:t>LDL </a:t>
            </a:r>
            <a:endParaRPr lang="he-IL" sz="2400" b="1" dirty="0"/>
          </a:p>
        </p:txBody>
      </p:sp>
      <p:sp>
        <p:nvSpPr>
          <p:cNvPr id="9" name="מלבן 8"/>
          <p:cNvSpPr/>
          <p:nvPr/>
        </p:nvSpPr>
        <p:spPr>
          <a:xfrm>
            <a:off x="1314995" y="1711234"/>
            <a:ext cx="3226526" cy="1071155"/>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 מחומצן</a:t>
            </a:r>
            <a:r>
              <a:rPr lang="en-US" sz="2400" b="1" dirty="0" smtClean="0"/>
              <a:t>LDL</a:t>
            </a:r>
            <a:endParaRPr lang="he-IL" sz="2400" b="1" dirty="0"/>
          </a:p>
        </p:txBody>
      </p:sp>
      <p:sp>
        <p:nvSpPr>
          <p:cNvPr id="15" name="חץ שמאלה 14"/>
          <p:cNvSpPr/>
          <p:nvPr/>
        </p:nvSpPr>
        <p:spPr>
          <a:xfrm rot="16200000">
            <a:off x="2230951" y="3248698"/>
            <a:ext cx="1094329" cy="42656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0" name="מלבן 19"/>
          <p:cNvSpPr/>
          <p:nvPr/>
        </p:nvSpPr>
        <p:spPr>
          <a:xfrm>
            <a:off x="1314995" y="4141569"/>
            <a:ext cx="3095896" cy="2337608"/>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חדירה של </a:t>
            </a:r>
            <a:r>
              <a:rPr lang="he-IL" sz="2400" b="1" dirty="0"/>
              <a:t/>
            </a:r>
            <a:br>
              <a:rPr lang="he-IL" sz="2400" b="1" dirty="0"/>
            </a:br>
            <a:r>
              <a:rPr lang="en-US" sz="2400" b="1" dirty="0"/>
              <a:t>LDL</a:t>
            </a:r>
            <a:r>
              <a:rPr lang="he-IL" sz="2400" b="1" dirty="0" smtClean="0"/>
              <a:t/>
            </a:r>
            <a:br>
              <a:rPr lang="he-IL" sz="2400" b="1" dirty="0" smtClean="0"/>
            </a:br>
            <a:r>
              <a:rPr lang="he-IL" sz="2400" b="1" dirty="0" smtClean="0"/>
              <a:t>מחומצן לדופן העורק</a:t>
            </a:r>
          </a:p>
          <a:p>
            <a:pPr algn="ctr"/>
            <a:r>
              <a:rPr lang="he-IL" sz="2400" b="1" dirty="0" smtClean="0"/>
              <a:t>ועיבוי הדופן על חשבון חלל העורק</a:t>
            </a:r>
            <a:endParaRPr lang="he-IL" sz="2400" b="1" dirty="0"/>
          </a:p>
        </p:txBody>
      </p:sp>
      <p:sp>
        <p:nvSpPr>
          <p:cNvPr id="21" name="מלבן 20"/>
          <p:cNvSpPr/>
          <p:nvPr/>
        </p:nvSpPr>
        <p:spPr>
          <a:xfrm>
            <a:off x="5786846" y="4088433"/>
            <a:ext cx="3095896" cy="2390743"/>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he-IL" sz="2000" b="1" dirty="0" smtClean="0"/>
              <a:t>בעורק מתחיל תהליך דלקתי ולכן ישנה הגעה של מקרופאג'ים אל העורק.  הם בולעים את ה-</a:t>
            </a:r>
            <a:r>
              <a:rPr lang="en-US" sz="2000" b="1" dirty="0" smtClean="0"/>
              <a:t>LDL</a:t>
            </a:r>
            <a:r>
              <a:rPr lang="he-IL" sz="2000" b="1" dirty="0" smtClean="0"/>
              <a:t>,</a:t>
            </a:r>
          </a:p>
          <a:p>
            <a:pPr algn="ctr" rtl="1"/>
            <a:r>
              <a:rPr lang="he-IL" sz="2000" b="1" dirty="0" smtClean="0"/>
              <a:t>שוקעים ומעבים עוד יותר את הפלאק </a:t>
            </a:r>
            <a:r>
              <a:rPr lang="he-IL" sz="2000" b="1" dirty="0" err="1" smtClean="0"/>
              <a:t>הטרשתי</a:t>
            </a:r>
            <a:r>
              <a:rPr lang="he-IL" sz="2000" b="1" dirty="0" smtClean="0"/>
              <a:t>.</a:t>
            </a:r>
            <a:r>
              <a:rPr lang="en-US" sz="2000" b="1" dirty="0" smtClean="0"/>
              <a:t> </a:t>
            </a:r>
            <a:endParaRPr lang="he-IL" sz="2000" b="1" dirty="0"/>
          </a:p>
        </p:txBody>
      </p:sp>
      <p:sp>
        <p:nvSpPr>
          <p:cNvPr id="22" name="חץ שמאלה 21"/>
          <p:cNvSpPr/>
          <p:nvPr/>
        </p:nvSpPr>
        <p:spPr>
          <a:xfrm rot="10800000">
            <a:off x="4622481" y="4636910"/>
            <a:ext cx="1094329" cy="4314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601475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4"/>
          <p:cNvPicPr>
            <a:picLocks noChangeAspect="1"/>
          </p:cNvPicPr>
          <p:nvPr/>
        </p:nvPicPr>
        <p:blipFill>
          <a:blip r:embed="rId2"/>
          <a:stretch>
            <a:fillRect/>
          </a:stretch>
        </p:blipFill>
        <p:spPr>
          <a:xfrm>
            <a:off x="992777" y="1214846"/>
            <a:ext cx="8422749" cy="4914340"/>
          </a:xfrm>
          <a:prstGeom prst="rect">
            <a:avLst/>
          </a:prstGeom>
        </p:spPr>
      </p:pic>
      <p:sp>
        <p:nvSpPr>
          <p:cNvPr id="7" name="מלבן 6"/>
          <p:cNvSpPr/>
          <p:nvPr/>
        </p:nvSpPr>
        <p:spPr>
          <a:xfrm>
            <a:off x="992777" y="187624"/>
            <a:ext cx="7276012" cy="646331"/>
          </a:xfrm>
          <a:prstGeom prst="rect">
            <a:avLst/>
          </a:prstGeom>
        </p:spPr>
        <p:txBody>
          <a:bodyPr wrap="square">
            <a:spAutoFit/>
          </a:bodyPr>
          <a:lstStyle/>
          <a:p>
            <a:pPr algn="ctr"/>
            <a:r>
              <a:rPr lang="he-IL" sz="3600" b="1" dirty="0" smtClean="0">
                <a:solidFill>
                  <a:schemeClr val="accent1">
                    <a:lumMod val="75000"/>
                  </a:schemeClr>
                </a:solidFill>
              </a:rPr>
              <a:t>מחומצן בדופן העורק</a:t>
            </a:r>
            <a:r>
              <a:rPr lang="en-US" sz="3600" b="1" dirty="0" smtClean="0">
                <a:solidFill>
                  <a:schemeClr val="accent1">
                    <a:lumMod val="75000"/>
                  </a:schemeClr>
                </a:solidFill>
              </a:rPr>
              <a:t> LDL</a:t>
            </a:r>
            <a:r>
              <a:rPr lang="he-IL" sz="3600" b="1" dirty="0" smtClean="0">
                <a:solidFill>
                  <a:schemeClr val="accent1">
                    <a:lumMod val="75000"/>
                  </a:schemeClr>
                </a:solidFill>
              </a:rPr>
              <a:t>שקיעת </a:t>
            </a:r>
            <a:endParaRPr lang="he-IL" sz="3600" b="1" dirty="0">
              <a:solidFill>
                <a:schemeClr val="accent1">
                  <a:lumMod val="75000"/>
                </a:schemeClr>
              </a:solidFill>
            </a:endParaRPr>
          </a:p>
        </p:txBody>
      </p:sp>
    </p:spTree>
    <p:extLst>
      <p:ext uri="{BB962C8B-B14F-4D97-AF65-F5344CB8AC3E}">
        <p14:creationId xmlns:p14="http://schemas.microsoft.com/office/powerpoint/2010/main" val="5257006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מצב של התקף לב</a:t>
            </a:r>
            <a:endParaRPr lang="he-IL" b="1" dirty="0"/>
          </a:p>
        </p:txBody>
      </p:sp>
      <p:sp>
        <p:nvSpPr>
          <p:cNvPr id="3" name="מציין מיקום תוכן 2"/>
          <p:cNvSpPr>
            <a:spLocks noGrp="1"/>
          </p:cNvSpPr>
          <p:nvPr>
            <p:ph idx="1"/>
          </p:nvPr>
        </p:nvSpPr>
        <p:spPr/>
        <p:txBody>
          <a:bodyPr>
            <a:normAutofit/>
          </a:bodyPr>
          <a:lstStyle/>
          <a:p>
            <a:pPr marL="0" indent="0">
              <a:buNone/>
            </a:pPr>
            <a:r>
              <a:rPr lang="he-IL" sz="3200" b="1" dirty="0" smtClean="0">
                <a:cs typeface="+mj-cs"/>
              </a:rPr>
              <a:t>בתמונה ניתן לראות שיש כבר 80% חסימה בעורק. העורק מאוד צר ואם יגיע קריש דם שלא יכול לעבור במקום זה, אז לא תהיה אספקת דם מאותו העורק. ואם זהו עורק שנועד לספק דם ללב, יהיה מצב של התקף לב. </a:t>
            </a:r>
            <a:endParaRPr lang="he-IL" sz="3200" b="1" dirty="0">
              <a:cs typeface="+mj-cs"/>
            </a:endParaRPr>
          </a:p>
        </p:txBody>
      </p:sp>
    </p:spTree>
    <p:extLst>
      <p:ext uri="{BB962C8B-B14F-4D97-AF65-F5344CB8AC3E}">
        <p14:creationId xmlns:p14="http://schemas.microsoft.com/office/powerpoint/2010/main" val="40491570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4000" b="1" dirty="0" smtClean="0"/>
              <a:t>מה הפתרון?</a:t>
            </a:r>
            <a:endParaRPr lang="he-IL" sz="4000" b="1" dirty="0"/>
          </a:p>
        </p:txBody>
      </p:sp>
      <p:sp>
        <p:nvSpPr>
          <p:cNvPr id="3" name="מציין מיקום תוכן 2"/>
          <p:cNvSpPr>
            <a:spLocks noGrp="1"/>
          </p:cNvSpPr>
          <p:nvPr>
            <p:ph idx="1"/>
          </p:nvPr>
        </p:nvSpPr>
        <p:spPr>
          <a:xfrm>
            <a:off x="677334" y="1930400"/>
            <a:ext cx="8596668" cy="3880773"/>
          </a:xfrm>
        </p:spPr>
        <p:txBody>
          <a:bodyPr>
            <a:normAutofit/>
          </a:bodyPr>
          <a:lstStyle/>
          <a:p>
            <a:r>
              <a:rPr lang="he-IL" sz="3600" b="1" dirty="0" smtClean="0">
                <a:cs typeface="+mj-cs"/>
              </a:rPr>
              <a:t>הכבד מייצר סוג נוסף של כדור שומן חלול שנקרא </a:t>
            </a:r>
            <a:r>
              <a:rPr lang="en-US" sz="3600" b="1" dirty="0" smtClean="0">
                <a:cs typeface="+mj-cs"/>
              </a:rPr>
              <a:t>HDL</a:t>
            </a:r>
            <a:r>
              <a:rPr lang="he-IL" sz="3600" b="1" dirty="0" smtClean="0">
                <a:cs typeface="+mj-cs"/>
              </a:rPr>
              <a:t> </a:t>
            </a:r>
          </a:p>
          <a:p>
            <a:r>
              <a:rPr lang="he-IL" sz="3600" b="1" dirty="0" smtClean="0">
                <a:cs typeface="+mj-cs"/>
              </a:rPr>
              <a:t>תפקידו – לסייר בכל הגוף, לחפש </a:t>
            </a:r>
            <a:r>
              <a:rPr lang="en-US" sz="3600" b="1" dirty="0" smtClean="0">
                <a:cs typeface="+mj-cs"/>
              </a:rPr>
              <a:t>LDL</a:t>
            </a:r>
            <a:r>
              <a:rPr lang="he-IL" sz="3600" b="1" dirty="0" smtClean="0">
                <a:cs typeface="+mj-cs"/>
              </a:rPr>
              <a:t> ששקע ולהחזירו חזרה לכבד לפירוק</a:t>
            </a:r>
          </a:p>
          <a:p>
            <a:r>
              <a:rPr lang="he-IL" sz="3600" b="1" dirty="0" smtClean="0">
                <a:cs typeface="+mj-cs"/>
              </a:rPr>
              <a:t>אפשר לכנות את ה-</a:t>
            </a:r>
            <a:r>
              <a:rPr lang="en-US" sz="3600" b="1" dirty="0" smtClean="0">
                <a:cs typeface="+mj-cs"/>
              </a:rPr>
              <a:t>HDL</a:t>
            </a:r>
            <a:r>
              <a:rPr lang="he-IL" sz="3600" b="1" dirty="0" smtClean="0">
                <a:cs typeface="+mj-cs"/>
              </a:rPr>
              <a:t> "פקחי הניקיון של העורקים"</a:t>
            </a:r>
          </a:p>
        </p:txBody>
      </p:sp>
    </p:spTree>
    <p:extLst>
      <p:ext uri="{BB962C8B-B14F-4D97-AF65-F5344CB8AC3E}">
        <p14:creationId xmlns:p14="http://schemas.microsoft.com/office/powerpoint/2010/main" val="312617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4000" b="1" dirty="0" smtClean="0"/>
              <a:t>סיכום ביניים</a:t>
            </a:r>
            <a:endParaRPr lang="he-IL" sz="4000" b="1" dirty="0"/>
          </a:p>
        </p:txBody>
      </p:sp>
      <p:sp>
        <p:nvSpPr>
          <p:cNvPr id="3" name="מציין מיקום תוכן 2"/>
          <p:cNvSpPr>
            <a:spLocks noGrp="1"/>
          </p:cNvSpPr>
          <p:nvPr>
            <p:ph idx="1"/>
          </p:nvPr>
        </p:nvSpPr>
        <p:spPr>
          <a:xfrm>
            <a:off x="677334" y="1515291"/>
            <a:ext cx="8596668" cy="5342709"/>
          </a:xfrm>
        </p:spPr>
        <p:txBody>
          <a:bodyPr>
            <a:noAutofit/>
          </a:bodyPr>
          <a:lstStyle/>
          <a:p>
            <a:r>
              <a:rPr lang="he-IL" sz="2800" b="1" dirty="0" smtClean="0">
                <a:solidFill>
                  <a:schemeClr val="accent1">
                    <a:lumMod val="75000"/>
                  </a:schemeClr>
                </a:solidFill>
                <a:cs typeface="+mj-cs"/>
              </a:rPr>
              <a:t>ישנם שלושה כדורי שומן שמכילים כולסטרול ונעים בזרם הדם:</a:t>
            </a:r>
          </a:p>
          <a:p>
            <a:r>
              <a:rPr lang="he-IL" sz="2800" dirty="0" smtClean="0">
                <a:cs typeface="+mj-cs"/>
              </a:rPr>
              <a:t>1. </a:t>
            </a:r>
            <a:r>
              <a:rPr lang="he-IL" sz="2800" b="1" u="sng" dirty="0" err="1" smtClean="0">
                <a:cs typeface="+mj-cs"/>
              </a:rPr>
              <a:t>הכילומיקרון</a:t>
            </a:r>
            <a:r>
              <a:rPr lang="he-IL" sz="2800" dirty="0">
                <a:cs typeface="+mj-cs"/>
              </a:rPr>
              <a:t> </a:t>
            </a:r>
            <a:r>
              <a:rPr lang="he-IL" sz="2800" dirty="0" smtClean="0">
                <a:cs typeface="+mj-cs"/>
              </a:rPr>
              <a:t>– הכולסטרול שהגיע במזון עובר לדופן המעי ונארז, יחד עם הטריגליצרידים, בכדור השומן שנקרא כילומיקרון. </a:t>
            </a:r>
          </a:p>
          <a:p>
            <a:r>
              <a:rPr lang="he-IL" sz="2800" dirty="0" smtClean="0">
                <a:cs typeface="+mj-cs"/>
              </a:rPr>
              <a:t>2. </a:t>
            </a:r>
            <a:r>
              <a:rPr lang="en-US" sz="2800" b="1" u="sng" dirty="0" smtClean="0">
                <a:cs typeface="+mj-cs"/>
              </a:rPr>
              <a:t>LDL</a:t>
            </a:r>
            <a:r>
              <a:rPr lang="he-IL" sz="2800" dirty="0" smtClean="0">
                <a:cs typeface="+mj-cs"/>
              </a:rPr>
              <a:t> </a:t>
            </a:r>
            <a:r>
              <a:rPr lang="he-IL" sz="2800" dirty="0"/>
              <a:t>– </a:t>
            </a:r>
            <a:r>
              <a:rPr lang="he-IL" sz="2800" dirty="0" smtClean="0">
                <a:cs typeface="+mj-cs"/>
              </a:rPr>
              <a:t>כולסטרול שנוצר בכבד וכולסטרול שהגיע מהמעיים ולא נקלט בתאים. מגיע לכבד, ושם נארז בכדור השומן שנקרא </a:t>
            </a:r>
            <a:r>
              <a:rPr lang="en-US" sz="2800" dirty="0" smtClean="0">
                <a:cs typeface="+mj-cs"/>
              </a:rPr>
              <a:t>LDL</a:t>
            </a:r>
            <a:r>
              <a:rPr lang="he-IL" sz="2800" dirty="0" smtClean="0">
                <a:cs typeface="+mj-cs"/>
              </a:rPr>
              <a:t>.</a:t>
            </a:r>
          </a:p>
          <a:p>
            <a:r>
              <a:rPr lang="he-IL" sz="2800" dirty="0" smtClean="0">
                <a:cs typeface="+mj-cs"/>
              </a:rPr>
              <a:t> 3. </a:t>
            </a:r>
            <a:r>
              <a:rPr lang="en-US" sz="2800" b="1" u="sng" dirty="0" smtClean="0">
                <a:cs typeface="+mj-cs"/>
              </a:rPr>
              <a:t>HDL</a:t>
            </a:r>
            <a:r>
              <a:rPr lang="he-IL" sz="2800" dirty="0" smtClean="0">
                <a:cs typeface="+mj-cs"/>
              </a:rPr>
              <a:t> </a:t>
            </a:r>
            <a:r>
              <a:rPr lang="he-IL" sz="2800" dirty="0"/>
              <a:t>– </a:t>
            </a:r>
            <a:r>
              <a:rPr lang="he-IL" sz="2800" dirty="0" smtClean="0">
                <a:cs typeface="+mj-cs"/>
              </a:rPr>
              <a:t>כדור שומן חלול וריק שנוצר בכבד. תפקידו לשוטט בגוף ולאסוף </a:t>
            </a:r>
            <a:r>
              <a:rPr lang="en-US" sz="2800" dirty="0" smtClean="0">
                <a:cs typeface="+mj-cs"/>
              </a:rPr>
              <a:t>LDL</a:t>
            </a:r>
            <a:r>
              <a:rPr lang="he-IL" sz="2800" dirty="0" smtClean="0">
                <a:cs typeface="+mj-cs"/>
              </a:rPr>
              <a:t> ששקע בעורקים ולהחזירו לכבד לפירוק.  </a:t>
            </a:r>
            <a:endParaRPr lang="he-IL" sz="2800" dirty="0">
              <a:cs typeface="+mj-cs"/>
            </a:endParaRPr>
          </a:p>
        </p:txBody>
      </p:sp>
    </p:spTree>
    <p:extLst>
      <p:ext uri="{BB962C8B-B14F-4D97-AF65-F5344CB8AC3E}">
        <p14:creationId xmlns:p14="http://schemas.microsoft.com/office/powerpoint/2010/main" val="33156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57199" y="609599"/>
            <a:ext cx="9679577" cy="879567"/>
          </a:xfrm>
        </p:spPr>
        <p:txBody>
          <a:bodyPr>
            <a:noAutofit/>
          </a:bodyPr>
          <a:lstStyle/>
          <a:p>
            <a:pPr algn="ctr"/>
            <a:r>
              <a:rPr lang="he-IL" sz="4000" b="1" dirty="0" smtClean="0"/>
              <a:t>אילו </a:t>
            </a:r>
            <a:r>
              <a:rPr lang="he-IL" sz="4000" b="1" dirty="0"/>
              <a:t>מזונות מכילים כולסטרול טוב</a:t>
            </a:r>
            <a:r>
              <a:rPr lang="he-IL" sz="4000" b="1" dirty="0" smtClean="0"/>
              <a:t>?</a:t>
            </a:r>
            <a:br>
              <a:rPr lang="he-IL" sz="4000" b="1" dirty="0" smtClean="0"/>
            </a:br>
            <a:r>
              <a:rPr lang="he-IL" sz="4000" b="1" dirty="0" smtClean="0"/>
              <a:t/>
            </a:r>
            <a:br>
              <a:rPr lang="he-IL" sz="4000" b="1" dirty="0" smtClean="0"/>
            </a:br>
            <a:r>
              <a:rPr lang="he-IL" sz="2400" b="1" dirty="0">
                <a:latin typeface="+mn-lt"/>
                <a:ea typeface="+mn-ea"/>
                <a:cs typeface="+mn-cs"/>
              </a:rPr>
              <a:t/>
            </a:r>
            <a:br>
              <a:rPr lang="he-IL" sz="2400" b="1" dirty="0">
                <a:latin typeface="+mn-lt"/>
                <a:ea typeface="+mn-ea"/>
                <a:cs typeface="+mn-cs"/>
              </a:rPr>
            </a:br>
            <a:endParaRPr lang="he-IL" sz="2400" b="1" dirty="0">
              <a:latin typeface="+mn-lt"/>
              <a:ea typeface="+mn-ea"/>
              <a:cs typeface="+mn-cs"/>
            </a:endParaRPr>
          </a:p>
        </p:txBody>
      </p:sp>
      <p:sp>
        <p:nvSpPr>
          <p:cNvPr id="3" name="מלבן 2"/>
          <p:cNvSpPr/>
          <p:nvPr/>
        </p:nvSpPr>
        <p:spPr>
          <a:xfrm>
            <a:off x="1489160" y="2094973"/>
            <a:ext cx="8151223" cy="584775"/>
          </a:xfrm>
          <a:prstGeom prst="rect">
            <a:avLst/>
          </a:prstGeom>
        </p:spPr>
        <p:txBody>
          <a:bodyPr wrap="square">
            <a:spAutoFit/>
          </a:bodyPr>
          <a:lstStyle/>
          <a:p>
            <a:pPr algn="ctr"/>
            <a:r>
              <a:rPr lang="he-IL" sz="3200" b="1" dirty="0">
                <a:solidFill>
                  <a:schemeClr val="accent2"/>
                </a:solidFill>
              </a:rPr>
              <a:t>אף מזון בעולם לא מכיל כולסטרול </a:t>
            </a:r>
            <a:r>
              <a:rPr lang="he-IL" sz="3200" b="1" dirty="0" smtClean="0">
                <a:solidFill>
                  <a:schemeClr val="accent2"/>
                </a:solidFill>
              </a:rPr>
              <a:t>טוב</a:t>
            </a:r>
            <a:endParaRPr lang="he-IL" sz="3200" dirty="0">
              <a:solidFill>
                <a:schemeClr val="accent2"/>
              </a:solidFill>
            </a:endParaRPr>
          </a:p>
        </p:txBody>
      </p:sp>
      <p:sp>
        <p:nvSpPr>
          <p:cNvPr id="4" name="מלבן 3"/>
          <p:cNvSpPr/>
          <p:nvPr/>
        </p:nvSpPr>
        <p:spPr>
          <a:xfrm>
            <a:off x="1221370" y="3462330"/>
            <a:ext cx="8686801" cy="584775"/>
          </a:xfrm>
          <a:prstGeom prst="rect">
            <a:avLst/>
          </a:prstGeom>
        </p:spPr>
        <p:txBody>
          <a:bodyPr wrap="square">
            <a:spAutoFit/>
          </a:bodyPr>
          <a:lstStyle/>
          <a:p>
            <a:pPr algn="ctr"/>
            <a:r>
              <a:rPr lang="he-IL" sz="3200" b="1" dirty="0">
                <a:solidFill>
                  <a:schemeClr val="accent2"/>
                </a:solidFill>
              </a:rPr>
              <a:t>אבל גם אף מזון בעולם לא מכיל כולסטרול </a:t>
            </a:r>
            <a:r>
              <a:rPr lang="he-IL" sz="3200" b="1" dirty="0" smtClean="0">
                <a:solidFill>
                  <a:schemeClr val="accent2"/>
                </a:solidFill>
              </a:rPr>
              <a:t>רע</a:t>
            </a:r>
            <a:endParaRPr lang="he-IL" sz="3200" b="1" dirty="0">
              <a:solidFill>
                <a:schemeClr val="accent2"/>
              </a:solidFill>
            </a:endParaRPr>
          </a:p>
        </p:txBody>
      </p:sp>
      <p:sp>
        <p:nvSpPr>
          <p:cNvPr id="5" name="מלבן 4"/>
          <p:cNvSpPr/>
          <p:nvPr/>
        </p:nvSpPr>
        <p:spPr>
          <a:xfrm>
            <a:off x="256269" y="4829687"/>
            <a:ext cx="10617009" cy="584775"/>
          </a:xfrm>
          <a:prstGeom prst="rect">
            <a:avLst/>
          </a:prstGeom>
        </p:spPr>
        <p:txBody>
          <a:bodyPr wrap="none">
            <a:spAutoFit/>
          </a:bodyPr>
          <a:lstStyle/>
          <a:p>
            <a:r>
              <a:rPr lang="he-IL" sz="3200" b="1" dirty="0">
                <a:solidFill>
                  <a:schemeClr val="accent2"/>
                </a:solidFill>
              </a:rPr>
              <a:t>בטבע יש רק סוג אחד של כולסטרול והוא לא הטוב ולא הרע</a:t>
            </a:r>
            <a:endParaRPr lang="he-IL" sz="3200" dirty="0"/>
          </a:p>
        </p:txBody>
      </p:sp>
    </p:spTree>
    <p:extLst>
      <p:ext uri="{BB962C8B-B14F-4D97-AF65-F5344CB8AC3E}">
        <p14:creationId xmlns:p14="http://schemas.microsoft.com/office/powerpoint/2010/main" val="15469894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75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030030" y="971869"/>
            <a:ext cx="8688735" cy="4658222"/>
          </a:xfrm>
        </p:spPr>
        <p:txBody>
          <a:bodyPr>
            <a:normAutofit/>
          </a:bodyPr>
          <a:lstStyle/>
          <a:p>
            <a:pPr algn="ctr"/>
            <a:r>
              <a:rPr lang="en-US" sz="3600" b="1" dirty="0" smtClean="0">
                <a:cs typeface="+mj-cs"/>
              </a:rPr>
              <a:t>LDL</a:t>
            </a:r>
            <a:r>
              <a:rPr lang="he-IL" sz="3600" b="1" dirty="0" smtClean="0">
                <a:cs typeface="+mj-cs"/>
              </a:rPr>
              <a:t> ו-</a:t>
            </a:r>
            <a:r>
              <a:rPr lang="en-US" sz="3600" b="1" dirty="0" smtClean="0">
                <a:cs typeface="+mj-cs"/>
              </a:rPr>
              <a:t>HDL</a:t>
            </a:r>
            <a:r>
              <a:rPr lang="he-IL" sz="3600" b="1" dirty="0" smtClean="0">
                <a:cs typeface="+mj-cs"/>
              </a:rPr>
              <a:t> הם שני כדורי שומן שמכילים כולסטרול. יש רק סוג אחד של כולסטרול בטבע, ולכן הם מכילים את אותו הכולסטרול בדיוק!</a:t>
            </a:r>
          </a:p>
          <a:p>
            <a:pPr marL="0" indent="0" algn="ctr">
              <a:buNone/>
            </a:pPr>
            <a:r>
              <a:rPr lang="he-IL" sz="3600" b="1" u="sng" dirty="0" smtClean="0">
                <a:solidFill>
                  <a:schemeClr val="accent1">
                    <a:lumMod val="75000"/>
                  </a:schemeClr>
                </a:solidFill>
                <a:cs typeface="+mj-cs"/>
              </a:rPr>
              <a:t>למה יש סוגי כולסטרול שונים בבדיקות הדם?</a:t>
            </a:r>
          </a:p>
          <a:p>
            <a:pPr algn="ctr"/>
            <a:r>
              <a:rPr lang="he-IL" sz="3600" b="1" dirty="0" smtClean="0">
                <a:cs typeface="+mj-cs"/>
              </a:rPr>
              <a:t>מכיוון שהמעטפת שעוטפת את כדור השומן היא שונה</a:t>
            </a:r>
            <a:endParaRPr lang="he-IL" sz="3600" b="1" dirty="0">
              <a:cs typeface="+mj-cs"/>
            </a:endParaRPr>
          </a:p>
        </p:txBody>
      </p:sp>
    </p:spTree>
    <p:extLst>
      <p:ext uri="{BB962C8B-B14F-4D97-AF65-F5344CB8AC3E}">
        <p14:creationId xmlns:p14="http://schemas.microsoft.com/office/powerpoint/2010/main" val="88069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677334" y="896983"/>
            <a:ext cx="8596668" cy="644434"/>
          </a:xfrm>
        </p:spPr>
        <p:txBody>
          <a:bodyPr/>
          <a:lstStyle/>
          <a:p>
            <a:pPr algn="ctr"/>
            <a:r>
              <a:rPr lang="he-IL" b="1" dirty="0" smtClean="0"/>
              <a:t>מחקרים על כולסטרול ובריאות</a:t>
            </a:r>
            <a:endParaRPr lang="he-IL" b="1" dirty="0"/>
          </a:p>
        </p:txBody>
      </p:sp>
      <p:sp>
        <p:nvSpPr>
          <p:cNvPr id="3" name="מציין מיקום תוכן 2"/>
          <p:cNvSpPr>
            <a:spLocks noGrp="1"/>
          </p:cNvSpPr>
          <p:nvPr>
            <p:ph idx="1"/>
          </p:nvPr>
        </p:nvSpPr>
        <p:spPr>
          <a:xfrm>
            <a:off x="677334" y="2305804"/>
            <a:ext cx="8596668" cy="4787328"/>
          </a:xfrm>
        </p:spPr>
        <p:txBody>
          <a:bodyPr>
            <a:normAutofit/>
          </a:bodyPr>
          <a:lstStyle/>
          <a:p>
            <a:pPr marL="0" indent="0" algn="ctr">
              <a:buNone/>
            </a:pPr>
            <a:r>
              <a:rPr lang="he-IL" sz="5400" b="1" dirty="0" smtClean="0">
                <a:solidFill>
                  <a:srgbClr val="FF0000"/>
                </a:solidFill>
              </a:rPr>
              <a:t>האם הכולסטרול הוא האויב?</a:t>
            </a:r>
            <a:endParaRPr lang="he-IL" sz="5400" b="1" dirty="0">
              <a:solidFill>
                <a:srgbClr val="FF0000"/>
              </a:solidFill>
            </a:endParaRPr>
          </a:p>
        </p:txBody>
      </p:sp>
    </p:spTree>
    <p:extLst>
      <p:ext uri="{BB962C8B-B14F-4D97-AF65-F5344CB8AC3E}">
        <p14:creationId xmlns:p14="http://schemas.microsoft.com/office/powerpoint/2010/main" val="502821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רמת כולסטרול כללית ויכולת קוגניטיבית</a:t>
            </a:r>
            <a:endParaRPr lang="he-IL" b="1" dirty="0"/>
          </a:p>
        </p:txBody>
      </p:sp>
      <p:sp>
        <p:nvSpPr>
          <p:cNvPr id="3" name="מציין מיקום תוכן 2"/>
          <p:cNvSpPr>
            <a:spLocks noGrp="1"/>
          </p:cNvSpPr>
          <p:nvPr>
            <p:ph idx="1"/>
          </p:nvPr>
        </p:nvSpPr>
        <p:spPr>
          <a:xfrm>
            <a:off x="677334" y="1371601"/>
            <a:ext cx="8596668" cy="4669762"/>
          </a:xfrm>
        </p:spPr>
        <p:txBody>
          <a:bodyPr>
            <a:noAutofit/>
          </a:bodyPr>
          <a:lstStyle/>
          <a:p>
            <a:r>
              <a:rPr lang="he-IL" sz="2800" b="1" dirty="0" smtClean="0">
                <a:cs typeface="+mj-cs"/>
              </a:rPr>
              <a:t>מחקר מ-2005 על כ-1900 גברים ונשים ללא דמנציה</a:t>
            </a:r>
          </a:p>
          <a:p>
            <a:r>
              <a:rPr lang="he-IL" sz="2800" b="1" dirty="0" smtClean="0">
                <a:cs typeface="+mj-cs"/>
              </a:rPr>
              <a:t>בדקו מה הסיכוי לדמנציה בהתאם לרמת הכולסטרול</a:t>
            </a:r>
          </a:p>
          <a:p>
            <a:r>
              <a:rPr lang="he-IL" sz="2800" b="1" u="sng" dirty="0" smtClean="0">
                <a:solidFill>
                  <a:schemeClr val="accent2">
                    <a:lumMod val="50000"/>
                  </a:schemeClr>
                </a:solidFill>
                <a:cs typeface="+mj-cs"/>
              </a:rPr>
              <a:t>תוצאות המחקר:</a:t>
            </a:r>
            <a:r>
              <a:rPr lang="he-IL" sz="2800" b="1" dirty="0" smtClean="0">
                <a:solidFill>
                  <a:schemeClr val="accent2">
                    <a:lumMod val="50000"/>
                  </a:schemeClr>
                </a:solidFill>
                <a:cs typeface="+mj-cs"/>
              </a:rPr>
              <a:t> </a:t>
            </a:r>
            <a:r>
              <a:rPr lang="he-IL" sz="2800" b="1" dirty="0" smtClean="0">
                <a:cs typeface="+mj-cs"/>
              </a:rPr>
              <a:t>ככל שרמת הכולסטרול הייתה </a:t>
            </a:r>
            <a:r>
              <a:rPr lang="he-IL" sz="2800" b="1" dirty="0" smtClean="0">
                <a:solidFill>
                  <a:schemeClr val="accent2">
                    <a:lumMod val="75000"/>
                  </a:schemeClr>
                </a:solidFill>
                <a:cs typeface="+mj-cs"/>
              </a:rPr>
              <a:t>גבוהה יותר</a:t>
            </a:r>
            <a:r>
              <a:rPr lang="he-IL" sz="2800" b="1" dirty="0">
                <a:solidFill>
                  <a:schemeClr val="accent2">
                    <a:lumMod val="75000"/>
                  </a:schemeClr>
                </a:solidFill>
                <a:cs typeface="+mj-cs"/>
              </a:rPr>
              <a:t>,</a:t>
            </a:r>
            <a:r>
              <a:rPr lang="he-IL" sz="2800" b="1" dirty="0" smtClean="0">
                <a:cs typeface="+mj-cs"/>
              </a:rPr>
              <a:t> היו </a:t>
            </a:r>
            <a:r>
              <a:rPr lang="he-IL" sz="2800" b="1" dirty="0" smtClean="0">
                <a:solidFill>
                  <a:schemeClr val="accent2">
                    <a:lumMod val="75000"/>
                  </a:schemeClr>
                </a:solidFill>
                <a:cs typeface="+mj-cs"/>
              </a:rPr>
              <a:t>תוצאות טובות יותר </a:t>
            </a:r>
            <a:r>
              <a:rPr lang="he-IL" sz="2800" b="1" dirty="0" smtClean="0">
                <a:cs typeface="+mj-cs"/>
              </a:rPr>
              <a:t>במדדי הרהיטות המילולית והיכולת הקוגניטיבית.</a:t>
            </a:r>
          </a:p>
          <a:p>
            <a:r>
              <a:rPr lang="he-IL" sz="2800" b="1" dirty="0" smtClean="0">
                <a:solidFill>
                  <a:schemeClr val="accent2">
                    <a:lumMod val="75000"/>
                  </a:schemeClr>
                </a:solidFill>
                <a:cs typeface="+mj-cs"/>
              </a:rPr>
              <a:t>כולסטרול נמוך יותר </a:t>
            </a:r>
            <a:r>
              <a:rPr lang="he-IL" sz="2800" b="1" dirty="0" smtClean="0">
                <a:cs typeface="+mj-cs"/>
              </a:rPr>
              <a:t>היה מקושר </a:t>
            </a:r>
            <a:r>
              <a:rPr lang="he-IL" sz="2800" b="1" dirty="0" smtClean="0">
                <a:solidFill>
                  <a:schemeClr val="accent2">
                    <a:lumMod val="75000"/>
                  </a:schemeClr>
                </a:solidFill>
                <a:cs typeface="+mj-cs"/>
              </a:rPr>
              <a:t>להתדרדרות או תוצאות פחות טובות </a:t>
            </a:r>
            <a:r>
              <a:rPr lang="he-IL" sz="2800" b="1" dirty="0" smtClean="0">
                <a:cs typeface="+mj-cs"/>
              </a:rPr>
              <a:t>במבחני הרהיטות, קשב וריכוז והיכולת הקוגניטיבית.  </a:t>
            </a:r>
          </a:p>
          <a:p>
            <a:pPr marL="0" indent="0" algn="ctr">
              <a:buNone/>
            </a:pPr>
            <a:r>
              <a:rPr lang="he-IL" sz="2800" b="1" u="sng" dirty="0" smtClean="0">
                <a:solidFill>
                  <a:schemeClr val="accent2">
                    <a:lumMod val="50000"/>
                  </a:schemeClr>
                </a:solidFill>
                <a:cs typeface="+mj-cs"/>
              </a:rPr>
              <a:t>כולסטרול מגן על המוח!</a:t>
            </a:r>
            <a:endParaRPr lang="he-IL" sz="2800" b="1" u="sng" dirty="0">
              <a:solidFill>
                <a:schemeClr val="accent2">
                  <a:lumMod val="50000"/>
                </a:schemeClr>
              </a:solidFill>
              <a:cs typeface="+mj-cs"/>
            </a:endParaRPr>
          </a:p>
        </p:txBody>
      </p:sp>
    </p:spTree>
    <p:extLst>
      <p:ext uri="{BB962C8B-B14F-4D97-AF65-F5344CB8AC3E}">
        <p14:creationId xmlns:p14="http://schemas.microsoft.com/office/powerpoint/2010/main" val="192275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sz="4000" b="1" dirty="0" smtClean="0"/>
              <a:t>כולסטרול ואלצהיימר</a:t>
            </a:r>
            <a:endParaRPr lang="he-IL" sz="4000" b="1" dirty="0"/>
          </a:p>
        </p:txBody>
      </p:sp>
      <p:sp>
        <p:nvSpPr>
          <p:cNvPr id="3" name="מציין מיקום תוכן 2"/>
          <p:cNvSpPr>
            <a:spLocks noGrp="1"/>
          </p:cNvSpPr>
          <p:nvPr>
            <p:ph idx="1"/>
          </p:nvPr>
        </p:nvSpPr>
        <p:spPr>
          <a:xfrm>
            <a:off x="677334" y="1619795"/>
            <a:ext cx="8596668" cy="4421568"/>
          </a:xfrm>
        </p:spPr>
        <p:txBody>
          <a:bodyPr/>
          <a:lstStyle/>
          <a:p>
            <a:r>
              <a:rPr lang="he-IL" sz="2400" b="1" dirty="0" smtClean="0"/>
              <a:t>1998</a:t>
            </a:r>
            <a:r>
              <a:rPr lang="he-IL" sz="2800" b="1" dirty="0" smtClean="0">
                <a:cs typeface="+mj-cs"/>
              </a:rPr>
              <a:t> – בניתוח שלאחר המוות ניתחו את תכולת הנוזל המוחי ב-30 אנשים שנפטרו מאלצהיימר, בהשוואה ל–30 אנשים שנפטרו באותו הגיל ללא אלצהיימר (מסיבות אחרות).</a:t>
            </a:r>
          </a:p>
          <a:p>
            <a:r>
              <a:rPr lang="he-IL" sz="2800" b="1" u="sng" dirty="0" smtClean="0">
                <a:solidFill>
                  <a:schemeClr val="accent2">
                    <a:lumMod val="50000"/>
                  </a:schemeClr>
                </a:solidFill>
                <a:cs typeface="+mj-cs"/>
              </a:rPr>
              <a:t>תוצאות המחקר</a:t>
            </a:r>
            <a:r>
              <a:rPr lang="he-IL" sz="2800" b="1" dirty="0" smtClean="0">
                <a:cs typeface="+mj-cs"/>
              </a:rPr>
              <a:t>: כמות השומנים ובמיוחד הכולסטרול היו </a:t>
            </a:r>
            <a:r>
              <a:rPr lang="he-IL" sz="2800" b="1" dirty="0" smtClean="0">
                <a:solidFill>
                  <a:schemeClr val="accent1">
                    <a:lumMod val="50000"/>
                  </a:schemeClr>
                </a:solidFill>
                <a:cs typeface="+mj-cs"/>
              </a:rPr>
              <a:t>נמוכים במידה משמעותית </a:t>
            </a:r>
            <a:r>
              <a:rPr lang="he-IL" sz="2800" b="1" dirty="0" smtClean="0">
                <a:cs typeface="+mj-cs"/>
              </a:rPr>
              <a:t>בקבוצת האלצהיימר לעומת קבוצת הביקורת.</a:t>
            </a:r>
          </a:p>
          <a:p>
            <a:pPr marL="0" indent="0" algn="ctr">
              <a:buNone/>
            </a:pPr>
            <a:r>
              <a:rPr lang="he-IL" sz="2800" b="1" dirty="0" smtClean="0">
                <a:solidFill>
                  <a:schemeClr val="accent1">
                    <a:lumMod val="50000"/>
                  </a:schemeClr>
                </a:solidFill>
                <a:cs typeface="+mj-cs"/>
              </a:rPr>
              <a:t>מחסור בכולסטרול במוח מגדיל סיכון לאלצהיימר!</a:t>
            </a:r>
            <a:endParaRPr lang="he-IL" sz="2800" b="1" dirty="0">
              <a:solidFill>
                <a:schemeClr val="accent1">
                  <a:lumMod val="50000"/>
                </a:schemeClr>
              </a:solidFill>
              <a:cs typeface="+mj-cs"/>
            </a:endParaRPr>
          </a:p>
        </p:txBody>
      </p:sp>
    </p:spTree>
    <p:extLst>
      <p:ext uri="{BB962C8B-B14F-4D97-AF65-F5344CB8AC3E}">
        <p14:creationId xmlns:p14="http://schemas.microsoft.com/office/powerpoint/2010/main" val="36664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רמת ה-</a:t>
            </a:r>
            <a:r>
              <a:rPr lang="en-US" b="1" dirty="0" smtClean="0"/>
              <a:t>LDL</a:t>
            </a:r>
            <a:r>
              <a:rPr lang="he-IL" b="1" dirty="0" smtClean="0"/>
              <a:t> ותפקודי זיכרון בקרב קשישים ללא שיטיון (דמנציה)</a:t>
            </a:r>
            <a:endParaRPr lang="he-IL" b="1" dirty="0"/>
          </a:p>
        </p:txBody>
      </p:sp>
      <p:sp>
        <p:nvSpPr>
          <p:cNvPr id="3" name="מציין מיקום תוכן 2"/>
          <p:cNvSpPr>
            <a:spLocks noGrp="1"/>
          </p:cNvSpPr>
          <p:nvPr>
            <p:ph idx="1"/>
          </p:nvPr>
        </p:nvSpPr>
        <p:spPr>
          <a:xfrm>
            <a:off x="677334" y="2395721"/>
            <a:ext cx="8596668" cy="3880773"/>
          </a:xfrm>
        </p:spPr>
        <p:txBody>
          <a:bodyPr>
            <a:normAutofit/>
          </a:bodyPr>
          <a:lstStyle/>
          <a:p>
            <a:pPr marL="0" indent="0">
              <a:buNone/>
            </a:pPr>
            <a:r>
              <a:rPr lang="he-IL" sz="3200" b="1" dirty="0" smtClean="0">
                <a:cs typeface="+mj-cs"/>
              </a:rPr>
              <a:t>תוצאות המחקר (2008): רמות כולסטרול גבוהות יותר הביאו לכישורי זיכרון טובים יותר</a:t>
            </a:r>
            <a:endParaRPr lang="he-IL" sz="3200" b="1" dirty="0">
              <a:cs typeface="+mj-cs"/>
            </a:endParaRPr>
          </a:p>
        </p:txBody>
      </p:sp>
    </p:spTree>
    <p:extLst>
      <p:ext uri="{BB962C8B-B14F-4D97-AF65-F5344CB8AC3E}">
        <p14:creationId xmlns:p14="http://schemas.microsoft.com/office/powerpoint/2010/main" val="41688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כולסטרול והסיכון לפרקינסון - 2006</a:t>
            </a:r>
            <a:endParaRPr lang="he-IL" b="1" dirty="0"/>
          </a:p>
        </p:txBody>
      </p:sp>
      <p:sp>
        <p:nvSpPr>
          <p:cNvPr id="3" name="מציין מיקום תוכן 2"/>
          <p:cNvSpPr>
            <a:spLocks noGrp="1"/>
          </p:cNvSpPr>
          <p:nvPr>
            <p:ph idx="1"/>
          </p:nvPr>
        </p:nvSpPr>
        <p:spPr>
          <a:xfrm>
            <a:off x="677334" y="1332411"/>
            <a:ext cx="8596668" cy="4708951"/>
          </a:xfrm>
        </p:spPr>
        <p:txBody>
          <a:bodyPr>
            <a:noAutofit/>
          </a:bodyPr>
          <a:lstStyle/>
          <a:p>
            <a:r>
              <a:rPr lang="he-IL" sz="2400" b="1" dirty="0" smtClean="0"/>
              <a:t>מעקב אחר 6465 אנשים בגיל 55 ומעלה. המעקב נמשך 9 שנים במהלכן השוו את רמות הכולסטרול בין מקרי הפרקינסון שהתגלו לבין אלו שלא פיתחו פרקינסון.</a:t>
            </a:r>
          </a:p>
          <a:p>
            <a:pPr marL="0" indent="0" algn="ctr">
              <a:buNone/>
            </a:pPr>
            <a:r>
              <a:rPr lang="he-IL" sz="2400" b="1" u="sng" dirty="0" smtClean="0">
                <a:solidFill>
                  <a:schemeClr val="accent1">
                    <a:lumMod val="50000"/>
                  </a:schemeClr>
                </a:solidFill>
              </a:rPr>
              <a:t>תוצאות המחקר</a:t>
            </a:r>
          </a:p>
          <a:p>
            <a:r>
              <a:rPr lang="he-IL" sz="2400" b="1" dirty="0" smtClean="0"/>
              <a:t>רמות גבוהות של כולסטרול בדם נמצאו קשורות לירידה מובהקת בסיכון למחלת הפרקינסון.</a:t>
            </a:r>
          </a:p>
          <a:p>
            <a:r>
              <a:rPr lang="he-IL" sz="2400" b="1" dirty="0" smtClean="0"/>
              <a:t>מחקר נוסף מ-2007 מצא כי בחולי פרקינסון רמות כולסטרול נמוכות משמעותית לעומת קבוצת הביקורת.</a:t>
            </a:r>
          </a:p>
          <a:p>
            <a:r>
              <a:rPr lang="he-IL" sz="2400" b="1" dirty="0" smtClean="0"/>
              <a:t>לאלו עם רמות </a:t>
            </a:r>
            <a:r>
              <a:rPr lang="en-US" sz="2400" b="1" dirty="0" smtClean="0"/>
              <a:t>LDL</a:t>
            </a:r>
            <a:r>
              <a:rPr lang="he-IL" sz="2400" b="1" dirty="0" smtClean="0"/>
              <a:t> הנמוכות ביותר היה סיכון מוגבר ב-120% לפרקינסון לעומת אלו עם הרמות הגבוהות ביותר. </a:t>
            </a:r>
            <a:endParaRPr lang="he-IL" sz="2400" b="1" dirty="0"/>
          </a:p>
        </p:txBody>
      </p:sp>
    </p:spTree>
    <p:extLst>
      <p:ext uri="{BB962C8B-B14F-4D97-AF65-F5344CB8AC3E}">
        <p14:creationId xmlns:p14="http://schemas.microsoft.com/office/powerpoint/2010/main" val="893654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right)">
                                      <p:cBhvr>
                                        <p:cTn id="16" dur="75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right)">
                                      <p:cBhvr>
                                        <p:cTn id="21" dur="75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right)">
                                      <p:cBhvr>
                                        <p:cTn id="26"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677334" y="609600"/>
            <a:ext cx="8596668" cy="827314"/>
          </a:xfrm>
        </p:spPr>
        <p:txBody>
          <a:bodyPr/>
          <a:lstStyle/>
          <a:p>
            <a:pPr algn="ctr"/>
            <a:r>
              <a:rPr lang="he-IL" b="1" dirty="0" smtClean="0"/>
              <a:t>כולסטרול ומחלות לב</a:t>
            </a:r>
            <a:endParaRPr lang="he-IL" b="1" dirty="0"/>
          </a:p>
        </p:txBody>
      </p:sp>
      <p:sp>
        <p:nvSpPr>
          <p:cNvPr id="3" name="מציין מיקום תוכן 2"/>
          <p:cNvSpPr>
            <a:spLocks noGrp="1"/>
          </p:cNvSpPr>
          <p:nvPr>
            <p:ph idx="1"/>
          </p:nvPr>
        </p:nvSpPr>
        <p:spPr>
          <a:xfrm>
            <a:off x="677334" y="2160589"/>
            <a:ext cx="8596668" cy="1706017"/>
          </a:xfrm>
        </p:spPr>
        <p:txBody>
          <a:bodyPr>
            <a:normAutofit/>
          </a:bodyPr>
          <a:lstStyle/>
          <a:p>
            <a:pPr marL="0" indent="0" algn="ctr">
              <a:buNone/>
            </a:pPr>
            <a:r>
              <a:rPr lang="he-IL" sz="3200" b="1" dirty="0" smtClean="0">
                <a:cs typeface="+mj-cs"/>
              </a:rPr>
              <a:t>לא מצאו קשר בין רמות כולסטרול לבין הסיכון לתחלואה ותמותה ממחלות לב</a:t>
            </a:r>
            <a:endParaRPr lang="he-IL" sz="3200" b="1" dirty="0">
              <a:cs typeface="+mj-cs"/>
            </a:endParaRPr>
          </a:p>
        </p:txBody>
      </p:sp>
    </p:spTree>
    <p:extLst>
      <p:ext uri="{BB962C8B-B14F-4D97-AF65-F5344CB8AC3E}">
        <p14:creationId xmlns:p14="http://schemas.microsoft.com/office/powerpoint/2010/main" val="3943693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324635" y="1933303"/>
            <a:ext cx="9668449" cy="2325188"/>
          </a:xfrm>
        </p:spPr>
        <p:txBody>
          <a:bodyPr>
            <a:normAutofit/>
          </a:bodyPr>
          <a:lstStyle/>
          <a:p>
            <a:r>
              <a:rPr lang="he-IL" sz="3200" b="1" dirty="0" smtClean="0">
                <a:cs typeface="+mj-cs"/>
              </a:rPr>
              <a:t>חשוב לציין כי ממחקרים נוספים עולים ממצאים אחרים</a:t>
            </a:r>
          </a:p>
          <a:p>
            <a:r>
              <a:rPr lang="he-IL" sz="3200" b="1" dirty="0" smtClean="0">
                <a:cs typeface="+mj-cs"/>
              </a:rPr>
              <a:t>אולם, רוב רובם של המחקרים מראים את הקשר בין כולסטרול גבוה לבין מחלות כפי שהוצגו</a:t>
            </a:r>
            <a:endParaRPr lang="he-IL" sz="3200" b="1" dirty="0">
              <a:cs typeface="+mj-cs"/>
            </a:endParaRPr>
          </a:p>
        </p:txBody>
      </p:sp>
    </p:spTree>
    <p:extLst>
      <p:ext uri="{BB962C8B-B14F-4D97-AF65-F5344CB8AC3E}">
        <p14:creationId xmlns:p14="http://schemas.microsoft.com/office/powerpoint/2010/main" val="2429209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algn="ctr"/>
            <a:r>
              <a:rPr lang="he-IL" b="1" dirty="0" smtClean="0"/>
              <a:t>תהליך יצירת הפלאק </a:t>
            </a:r>
            <a:r>
              <a:rPr lang="he-IL" b="1" dirty="0" err="1" smtClean="0"/>
              <a:t>הטרשתי</a:t>
            </a:r>
            <a:r>
              <a:rPr lang="he-IL" b="1" dirty="0" smtClean="0"/>
              <a:t> בעורקים</a:t>
            </a:r>
            <a:endParaRPr lang="he-IL" b="1" dirty="0"/>
          </a:p>
        </p:txBody>
      </p:sp>
      <p:sp>
        <p:nvSpPr>
          <p:cNvPr id="3" name="מציין מיקום תוכן 2"/>
          <p:cNvSpPr>
            <a:spLocks noGrp="1"/>
          </p:cNvSpPr>
          <p:nvPr>
            <p:ph idx="1"/>
          </p:nvPr>
        </p:nvSpPr>
        <p:spPr>
          <a:xfrm>
            <a:off x="677334" y="1397727"/>
            <a:ext cx="8596668" cy="4643636"/>
          </a:xfrm>
        </p:spPr>
        <p:txBody>
          <a:bodyPr>
            <a:normAutofit/>
          </a:bodyPr>
          <a:lstStyle/>
          <a:p>
            <a:r>
              <a:rPr lang="he-IL" sz="2400" b="1" dirty="0" smtClean="0">
                <a:cs typeface="+mj-cs"/>
              </a:rPr>
              <a:t>על מעטפת ה-</a:t>
            </a:r>
            <a:r>
              <a:rPr lang="en-US" sz="2400" b="1" dirty="0" smtClean="0">
                <a:cs typeface="+mj-cs"/>
              </a:rPr>
              <a:t>LDL</a:t>
            </a:r>
            <a:r>
              <a:rPr lang="he-IL" sz="2400" b="1" dirty="0" smtClean="0">
                <a:cs typeface="+mj-cs"/>
              </a:rPr>
              <a:t> יש כמה חלבונים. אחד החלבונים נקרא </a:t>
            </a:r>
            <a:r>
              <a:rPr lang="en-US" sz="2400" b="1" dirty="0" err="1" smtClean="0">
                <a:cs typeface="+mj-cs"/>
              </a:rPr>
              <a:t>apo</a:t>
            </a:r>
            <a:r>
              <a:rPr lang="en-US" sz="2400" b="1" dirty="0" smtClean="0">
                <a:cs typeface="+mj-cs"/>
              </a:rPr>
              <a:t> B</a:t>
            </a:r>
            <a:r>
              <a:rPr lang="he-IL" sz="2400" b="1" dirty="0" smtClean="0">
                <a:cs typeface="+mj-cs"/>
              </a:rPr>
              <a:t>. הוא רגיש יותר לחמצון. נגנב ממנו אלקטרון, ולכן הוא מזוהה כגוף זר על ידי מערכת החיסון.</a:t>
            </a:r>
          </a:p>
          <a:p>
            <a:r>
              <a:rPr lang="he-IL" sz="2400" b="1" dirty="0" smtClean="0">
                <a:cs typeface="+mj-cs"/>
              </a:rPr>
              <a:t>מקרופאג'ים של מערכת החיסון בולעים </a:t>
            </a:r>
            <a:r>
              <a:rPr lang="en-US" sz="2400" b="1" dirty="0" smtClean="0">
                <a:cs typeface="+mj-cs"/>
              </a:rPr>
              <a:t>LDL</a:t>
            </a:r>
            <a:r>
              <a:rPr lang="he-IL" sz="2400" b="1" dirty="0" smtClean="0">
                <a:cs typeface="+mj-cs"/>
              </a:rPr>
              <a:t> מחומצן ששקע בעורק, לאחר שהם בלעו כמות גדולה של </a:t>
            </a:r>
            <a:r>
              <a:rPr lang="en-US" sz="2400" b="1" dirty="0" smtClean="0">
                <a:cs typeface="+mj-cs"/>
              </a:rPr>
              <a:t>LDL</a:t>
            </a:r>
            <a:r>
              <a:rPr lang="he-IL" sz="2400" b="1" dirty="0" smtClean="0">
                <a:cs typeface="+mj-cs"/>
              </a:rPr>
              <a:t> מחומצן, הם נקראים תאי קצף. תאי קצף שמצטברים בתוך דופן העורק, הם אלו שגורמים להיצרות העורקים שמחמירה מיום ליום. </a:t>
            </a:r>
          </a:p>
          <a:p>
            <a:r>
              <a:rPr lang="he-IL" sz="2400" b="1" dirty="0" smtClean="0">
                <a:cs typeface="+mj-cs"/>
              </a:rPr>
              <a:t>הבעיה היא בעצם לא בקיומו של ה-</a:t>
            </a:r>
            <a:r>
              <a:rPr lang="en-US" sz="2400" b="1" dirty="0" smtClean="0">
                <a:cs typeface="+mj-cs"/>
              </a:rPr>
              <a:t>LDL</a:t>
            </a:r>
            <a:r>
              <a:rPr lang="he-IL" sz="2400" b="1" dirty="0" smtClean="0">
                <a:cs typeface="+mj-cs"/>
              </a:rPr>
              <a:t> ולא בכמותו. הבעיה היא שחלקו מחומצן, ולכן הוא שוקע בכלי הדם. </a:t>
            </a:r>
          </a:p>
          <a:p>
            <a:r>
              <a:rPr lang="he-IL" sz="2400" b="1" dirty="0" smtClean="0">
                <a:cs typeface="+mj-cs"/>
              </a:rPr>
              <a:t>משום כך, המטרה העיקרית היא למנוע את חמצון ה-</a:t>
            </a:r>
            <a:r>
              <a:rPr lang="en-US" sz="2400" b="1" dirty="0" smtClean="0">
                <a:cs typeface="+mj-cs"/>
              </a:rPr>
              <a:t>LDL</a:t>
            </a:r>
            <a:r>
              <a:rPr lang="he-IL" sz="2400" b="1" dirty="0" smtClean="0">
                <a:cs typeface="+mj-cs"/>
              </a:rPr>
              <a:t>.</a:t>
            </a:r>
            <a:endParaRPr lang="he-IL" sz="2400" b="1" dirty="0">
              <a:cs typeface="+mj-cs"/>
            </a:endParaRPr>
          </a:p>
        </p:txBody>
      </p:sp>
    </p:spTree>
    <p:extLst>
      <p:ext uri="{BB962C8B-B14F-4D97-AF65-F5344CB8AC3E}">
        <p14:creationId xmlns:p14="http://schemas.microsoft.com/office/powerpoint/2010/main" val="313923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תהליך יצירת הפלאק </a:t>
            </a:r>
            <a:r>
              <a:rPr lang="he-IL" b="1" dirty="0" err="1" smtClean="0"/>
              <a:t>הטרשתי</a:t>
            </a:r>
            <a:endParaRPr lang="he-IL" b="1" dirty="0"/>
          </a:p>
        </p:txBody>
      </p:sp>
      <p:pic>
        <p:nvPicPr>
          <p:cNvPr id="3074" name="Picture 2" descr="פענוח תוצאות ערכי כולסטרול בבדיקת דם"/>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84217" y="2160588"/>
            <a:ext cx="8503919" cy="3881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920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תפקידי הכולסטרול</a:t>
            </a:r>
            <a:endParaRPr lang="he-IL" b="1" dirty="0"/>
          </a:p>
        </p:txBody>
      </p:sp>
      <p:sp>
        <p:nvSpPr>
          <p:cNvPr id="3" name="מציין מיקום תוכן 2"/>
          <p:cNvSpPr>
            <a:spLocks noGrp="1"/>
          </p:cNvSpPr>
          <p:nvPr>
            <p:ph idx="1"/>
          </p:nvPr>
        </p:nvSpPr>
        <p:spPr>
          <a:xfrm>
            <a:off x="677334" y="1267097"/>
            <a:ext cx="8596668" cy="5133703"/>
          </a:xfrm>
        </p:spPr>
        <p:txBody>
          <a:bodyPr>
            <a:normAutofit fontScale="92500" lnSpcReduction="10000"/>
          </a:bodyPr>
          <a:lstStyle/>
          <a:p>
            <a:r>
              <a:rPr lang="he-IL" sz="2400" b="1" dirty="0" smtClean="0"/>
              <a:t>חומר מוצא לוויטמין </a:t>
            </a:r>
            <a:r>
              <a:rPr lang="en-US" sz="2400" b="1" dirty="0" smtClean="0"/>
              <a:t>D</a:t>
            </a:r>
            <a:r>
              <a:rPr lang="he-IL" sz="2400" b="1" dirty="0" smtClean="0"/>
              <a:t> (קרני השמש פוגעות בכולסטרול שבעור אשר עובר שינויים בכבד ובכליה והתוצר הסופי הוא ויטמין </a:t>
            </a:r>
            <a:r>
              <a:rPr lang="en-US" sz="2400" b="1" dirty="0" smtClean="0"/>
              <a:t>D</a:t>
            </a:r>
            <a:r>
              <a:rPr lang="he-IL" sz="2400" b="1" dirty="0" smtClean="0"/>
              <a:t>)</a:t>
            </a:r>
          </a:p>
          <a:p>
            <a:r>
              <a:rPr lang="he-IL" sz="2400" b="1" dirty="0" smtClean="0"/>
              <a:t>חומר מוצא להורמוני המין (אסטרוגן, טסטוסטרון, פרוגסטרון)</a:t>
            </a:r>
          </a:p>
          <a:p>
            <a:r>
              <a:rPr lang="he-IL" sz="2400" b="1" dirty="0" smtClean="0"/>
              <a:t>חומר מוצא לקורטיזול (הורמון הסטרס) ולאלדוסטרון (הורמון שעוזר לווסת יתר לחץ דם). שני הורמונים שמיוצרים בבלוטת האדרנל (בלוטת יותרת הכליה הממוקמת מעל כל כליה) מכולסטרול</a:t>
            </a:r>
          </a:p>
          <a:p>
            <a:r>
              <a:rPr lang="he-IL" sz="2400" b="1" dirty="0" smtClean="0">
                <a:solidFill>
                  <a:schemeClr val="accent2">
                    <a:lumMod val="75000"/>
                  </a:schemeClr>
                </a:solidFill>
              </a:rPr>
              <a:t>אחראי על וויסות תכונת הנוזליות של תאי הגוף. נותן קשיחות לממברנה</a:t>
            </a:r>
          </a:p>
          <a:p>
            <a:r>
              <a:rPr lang="he-IL" sz="2400" b="1" dirty="0" smtClean="0"/>
              <a:t>מרכיב מהותי במלחי המרה (חשובים לעיכול השומנים)</a:t>
            </a:r>
          </a:p>
          <a:p>
            <a:r>
              <a:rPr lang="he-IL" sz="2400" b="1" dirty="0" smtClean="0"/>
              <a:t>איתות בין תאים, העברת אותות עצביים, טרנספורט תוך תאי</a:t>
            </a:r>
          </a:p>
          <a:p>
            <a:r>
              <a:rPr lang="he-IL" sz="2400" b="1" dirty="0" smtClean="0">
                <a:solidFill>
                  <a:schemeClr val="accent2">
                    <a:lumMod val="75000"/>
                  </a:schemeClr>
                </a:solidFill>
              </a:rPr>
              <a:t>מרכיב חשוב בציפוי המיאלין (החומר המבודד שעוטף את העצבים שלנו מורכב משומן מכולסטרול)</a:t>
            </a:r>
            <a:endParaRPr lang="he-IL" dirty="0" smtClean="0"/>
          </a:p>
          <a:p>
            <a:endParaRPr lang="he-IL" dirty="0"/>
          </a:p>
        </p:txBody>
      </p:sp>
    </p:spTree>
    <p:extLst>
      <p:ext uri="{BB962C8B-B14F-4D97-AF65-F5344CB8AC3E}">
        <p14:creationId xmlns:p14="http://schemas.microsoft.com/office/powerpoint/2010/main" val="321773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right)">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right)">
                                      <p:cBhvr>
                                        <p:cTn id="32" dur="75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right)">
                                      <p:cBhvr>
                                        <p:cTn id="37" dur="75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כיצד למנוע את חמצון ה-</a:t>
            </a:r>
            <a:r>
              <a:rPr lang="en-US" b="1" dirty="0" smtClean="0"/>
              <a:t>LDL</a:t>
            </a:r>
            <a:r>
              <a:rPr lang="he-IL" b="1" dirty="0" smtClean="0"/>
              <a:t>?</a:t>
            </a:r>
            <a:endParaRPr lang="he-IL" b="1" dirty="0"/>
          </a:p>
        </p:txBody>
      </p:sp>
      <p:sp>
        <p:nvSpPr>
          <p:cNvPr id="3" name="מציין מיקום תוכן 2"/>
          <p:cNvSpPr>
            <a:spLocks noGrp="1"/>
          </p:cNvSpPr>
          <p:nvPr>
            <p:ph idx="1"/>
          </p:nvPr>
        </p:nvSpPr>
        <p:spPr>
          <a:xfrm>
            <a:off x="677334" y="1358537"/>
            <a:ext cx="8596668" cy="5342709"/>
          </a:xfrm>
        </p:spPr>
        <p:txBody>
          <a:bodyPr>
            <a:normAutofit fontScale="77500" lnSpcReduction="20000"/>
          </a:bodyPr>
          <a:lstStyle/>
          <a:p>
            <a:pPr>
              <a:lnSpc>
                <a:spcPct val="170000"/>
              </a:lnSpc>
            </a:pPr>
            <a:r>
              <a:rPr lang="he-IL" sz="2400" b="1" u="sng" dirty="0" smtClean="0">
                <a:solidFill>
                  <a:schemeClr val="accent1">
                    <a:lumMod val="50000"/>
                  </a:schemeClr>
                </a:solidFill>
                <a:cs typeface="+mj-cs"/>
              </a:rPr>
              <a:t>לא לעשן</a:t>
            </a:r>
            <a:r>
              <a:rPr lang="he-IL" sz="2400" b="1" dirty="0" smtClean="0">
                <a:solidFill>
                  <a:schemeClr val="accent2"/>
                </a:solidFill>
                <a:cs typeface="+mj-cs"/>
              </a:rPr>
              <a:t>.</a:t>
            </a:r>
            <a:r>
              <a:rPr lang="he-IL" sz="2400" b="1" dirty="0" smtClean="0">
                <a:cs typeface="+mj-cs"/>
              </a:rPr>
              <a:t> </a:t>
            </a:r>
            <a:r>
              <a:rPr lang="he-IL" sz="2400" b="1" dirty="0" smtClean="0">
                <a:solidFill>
                  <a:schemeClr val="tx1"/>
                </a:solidFill>
                <a:cs typeface="+mj-cs"/>
              </a:rPr>
              <a:t>עישון מכיל המון רדיקלים חופשיים שהם שודדי אלקטרונים. אדם שמעשן מגדיל את הסיכון למחלות לב במאות אחוזים לעומת אדם שאינו מעשן.</a:t>
            </a:r>
          </a:p>
          <a:p>
            <a:pPr>
              <a:lnSpc>
                <a:spcPct val="170000"/>
              </a:lnSpc>
            </a:pPr>
            <a:r>
              <a:rPr lang="he-IL" sz="2400" b="1" u="sng" dirty="0" smtClean="0">
                <a:solidFill>
                  <a:schemeClr val="accent1">
                    <a:lumMod val="50000"/>
                  </a:schemeClr>
                </a:solidFill>
                <a:cs typeface="+mj-cs"/>
              </a:rPr>
              <a:t>לא לאכול מזון תעשייתי, במיוחד </a:t>
            </a:r>
            <a:r>
              <a:rPr lang="he-IL" sz="2500" b="1" u="sng" dirty="0">
                <a:solidFill>
                  <a:schemeClr val="accent1">
                    <a:lumMod val="50000"/>
                  </a:schemeClr>
                </a:solidFill>
                <a:cs typeface="+mj-cs"/>
              </a:rPr>
              <a:t>עתיר בסוכר</a:t>
            </a:r>
            <a:r>
              <a:rPr lang="he-IL" sz="2500" b="1" dirty="0">
                <a:solidFill>
                  <a:schemeClr val="accent1">
                    <a:lumMod val="50000"/>
                  </a:schemeClr>
                </a:solidFill>
                <a:cs typeface="+mj-cs"/>
              </a:rPr>
              <a:t>. </a:t>
            </a:r>
            <a:r>
              <a:rPr lang="he-IL" sz="2400" b="1" dirty="0" smtClean="0">
                <a:solidFill>
                  <a:schemeClr val="tx1"/>
                </a:solidFill>
                <a:cs typeface="+mj-cs"/>
              </a:rPr>
              <a:t>למה? </a:t>
            </a:r>
          </a:p>
          <a:p>
            <a:pPr>
              <a:lnSpc>
                <a:spcPct val="170000"/>
              </a:lnSpc>
            </a:pPr>
            <a:r>
              <a:rPr lang="he-IL" sz="2400" b="1" dirty="0" smtClean="0">
                <a:solidFill>
                  <a:schemeClr val="tx1"/>
                </a:solidFill>
                <a:cs typeface="+mj-cs"/>
              </a:rPr>
              <a:t>כאשר רמת הסוכר בדם עולה חלק מהגלוקוז נצמד לחלבון (תהליך </a:t>
            </a:r>
            <a:r>
              <a:rPr lang="he-IL" sz="2400" b="1" dirty="0" err="1" smtClean="0">
                <a:solidFill>
                  <a:schemeClr val="tx1"/>
                </a:solidFill>
                <a:cs typeface="+mj-cs"/>
              </a:rPr>
              <a:t>גליקציה</a:t>
            </a:r>
            <a:r>
              <a:rPr lang="he-IL" sz="2400" b="1" dirty="0" smtClean="0">
                <a:solidFill>
                  <a:schemeClr val="tx1"/>
                </a:solidFill>
                <a:cs typeface="+mj-cs"/>
              </a:rPr>
              <a:t>). מתברר שחלבון שנצמד אליו גלוקוז הופך להיות רגיש הרבה יותר לגניבת אלקטרון. אם רמת הסוכר בדם עולה ישנו סיכון גדול יותר להיצמדות גלוקוז לחלבון </a:t>
            </a:r>
            <a:r>
              <a:rPr lang="en-US" sz="2400" b="1" dirty="0" err="1" smtClean="0">
                <a:solidFill>
                  <a:schemeClr val="tx1"/>
                </a:solidFill>
                <a:cs typeface="+mj-cs"/>
              </a:rPr>
              <a:t>apo</a:t>
            </a:r>
            <a:r>
              <a:rPr lang="en-US" sz="2400" b="1" dirty="0" smtClean="0">
                <a:solidFill>
                  <a:schemeClr val="tx1"/>
                </a:solidFill>
                <a:cs typeface="+mj-cs"/>
              </a:rPr>
              <a:t> B</a:t>
            </a:r>
            <a:r>
              <a:rPr lang="he-IL" sz="2400" b="1" dirty="0" smtClean="0">
                <a:solidFill>
                  <a:schemeClr val="tx1"/>
                </a:solidFill>
                <a:cs typeface="+mj-cs"/>
              </a:rPr>
              <a:t> אשר יחומצן וישקע בדפנות כלי הדם ויוביל למחלות לב. </a:t>
            </a:r>
          </a:p>
          <a:p>
            <a:r>
              <a:rPr lang="he-IL" sz="2400" b="1" u="sng" dirty="0" smtClean="0">
                <a:solidFill>
                  <a:schemeClr val="accent1">
                    <a:lumMod val="50000"/>
                  </a:schemeClr>
                </a:solidFill>
                <a:cs typeface="+mj-cs"/>
              </a:rPr>
              <a:t>תזונה עשירה בפירות, ירקות, נבטים ועלים ירוקים. </a:t>
            </a:r>
          </a:p>
          <a:p>
            <a:pPr marL="0" indent="0">
              <a:buNone/>
            </a:pPr>
            <a:r>
              <a:rPr lang="he-IL" sz="2400" b="1" dirty="0" smtClean="0">
                <a:solidFill>
                  <a:schemeClr val="tx1"/>
                </a:solidFill>
                <a:effectLst>
                  <a:outerShdw blurRad="38100" dist="38100" dir="2700000" algn="tl">
                    <a:srgbClr val="000000">
                      <a:alpha val="43137"/>
                    </a:srgbClr>
                  </a:outerShdw>
                </a:effectLst>
                <a:cs typeface="+mj-cs"/>
              </a:rPr>
              <a:t>     </a:t>
            </a:r>
            <a:r>
              <a:rPr lang="he-IL" sz="2400" b="1" dirty="0" smtClean="0">
                <a:solidFill>
                  <a:schemeClr val="tx1"/>
                </a:solidFill>
                <a:cs typeface="+mj-cs"/>
              </a:rPr>
              <a:t>מקור לנוגדי חמצון שיקטינו את חמצון הכולסטרול ואת מחלות הלב. </a:t>
            </a:r>
            <a:endParaRPr lang="he-IL" sz="2400" b="1" u="sng" dirty="0" smtClean="0">
              <a:solidFill>
                <a:schemeClr val="accent1">
                  <a:lumMod val="50000"/>
                </a:schemeClr>
              </a:solidFill>
              <a:cs typeface="+mj-cs"/>
            </a:endParaRPr>
          </a:p>
          <a:p>
            <a:r>
              <a:rPr lang="he-IL" sz="2400" b="1" u="sng" dirty="0" smtClean="0">
                <a:solidFill>
                  <a:schemeClr val="accent1">
                    <a:lumMod val="50000"/>
                  </a:schemeClr>
                </a:solidFill>
                <a:cs typeface="+mj-cs"/>
              </a:rPr>
              <a:t>שמירה על רמת סוכר תקינה. לסוכרתיים הסיכון לאירוע לבבי הוא פי 3!</a:t>
            </a:r>
          </a:p>
          <a:p>
            <a:r>
              <a:rPr lang="he-IL" sz="2400" b="1" u="sng" dirty="0" smtClean="0">
                <a:solidFill>
                  <a:schemeClr val="accent1">
                    <a:lumMod val="50000"/>
                  </a:schemeClr>
                </a:solidFill>
                <a:cs typeface="+mj-cs"/>
              </a:rPr>
              <a:t>פעילות גופנית – מאזנת רמות סוכר</a:t>
            </a:r>
          </a:p>
          <a:p>
            <a:r>
              <a:rPr lang="he-IL" sz="2400" b="1" u="sng" dirty="0" smtClean="0">
                <a:solidFill>
                  <a:schemeClr val="accent1">
                    <a:lumMod val="50000"/>
                  </a:schemeClr>
                </a:solidFill>
                <a:cs typeface="+mj-cs"/>
              </a:rPr>
              <a:t>שלווה ורוגע – כשאין שלווה ורוגע אנו מכלים נוגדי חמצון.</a:t>
            </a:r>
          </a:p>
          <a:p>
            <a:endParaRPr lang="he-IL" sz="2400" b="1" dirty="0" smtClean="0">
              <a:cs typeface="+mj-cs"/>
            </a:endParaRPr>
          </a:p>
          <a:p>
            <a:endParaRPr lang="he-IL" sz="2400" b="1" dirty="0" smtClean="0">
              <a:cs typeface="+mj-cs"/>
            </a:endParaRPr>
          </a:p>
        </p:txBody>
      </p:sp>
    </p:spTree>
    <p:extLst>
      <p:ext uri="{BB962C8B-B14F-4D97-AF65-F5344CB8AC3E}">
        <p14:creationId xmlns:p14="http://schemas.microsoft.com/office/powerpoint/2010/main" val="2780823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750"/>
                                        <p:tgtEl>
                                          <p:spTgt spid="3">
                                            <p:txEl>
                                              <p:pRg st="3" end="3"/>
                                            </p:txEl>
                                          </p:spTgt>
                                        </p:tgtEl>
                                      </p:cBhvr>
                                    </p:animEffect>
                                  </p:childTnLst>
                                </p:cTn>
                              </p:par>
                              <p:par>
                                <p:cTn id="23" presetID="22" presetClass="entr" presetSubtype="2"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right)">
                                      <p:cBhvr>
                                        <p:cTn id="25" dur="75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right)">
                                      <p:cBhvr>
                                        <p:cTn id="30" dur="75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right)">
                                      <p:cBhvr>
                                        <p:cTn id="35" dur="75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wipe(right)">
                                      <p:cBhvr>
                                        <p:cTn id="40" dur="75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677334" y="609599"/>
            <a:ext cx="8596668" cy="1963783"/>
          </a:xfrm>
        </p:spPr>
        <p:txBody>
          <a:bodyPr>
            <a:normAutofit fontScale="90000"/>
          </a:bodyPr>
          <a:lstStyle/>
          <a:p>
            <a:pPr algn="ctr"/>
            <a:r>
              <a:rPr lang="he-IL" b="1" dirty="0" smtClean="0"/>
              <a:t>מזונות מסוימים בריכוז גבוה שנמצאו בהם נוגדי חמצון היודעים לנטרל דווקא את הרדיקלים החופשיים שגונבים את האלקטרון לכולסטרול</a:t>
            </a:r>
            <a:endParaRPr lang="he-IL" b="1" dirty="0"/>
          </a:p>
        </p:txBody>
      </p:sp>
      <p:sp>
        <p:nvSpPr>
          <p:cNvPr id="3" name="מציין מיקום תוכן 2"/>
          <p:cNvSpPr>
            <a:spLocks noGrp="1"/>
          </p:cNvSpPr>
          <p:nvPr>
            <p:ph idx="1"/>
          </p:nvPr>
        </p:nvSpPr>
        <p:spPr>
          <a:xfrm>
            <a:off x="677334" y="2952205"/>
            <a:ext cx="8596668" cy="3735977"/>
          </a:xfrm>
        </p:spPr>
        <p:txBody>
          <a:bodyPr>
            <a:normAutofit/>
          </a:bodyPr>
          <a:lstStyle/>
          <a:p>
            <a:r>
              <a:rPr lang="he-IL" sz="3200" b="1" u="sng" dirty="0">
                <a:solidFill>
                  <a:schemeClr val="accent1">
                    <a:lumMod val="50000"/>
                  </a:schemeClr>
                </a:solidFill>
                <a:cs typeface="+mj-cs"/>
              </a:rPr>
              <a:t>רימון/ מיץ רימון</a:t>
            </a:r>
          </a:p>
          <a:p>
            <a:r>
              <a:rPr lang="he-IL" sz="3200" b="1" u="sng" dirty="0">
                <a:solidFill>
                  <a:schemeClr val="accent1">
                    <a:lumMod val="50000"/>
                  </a:schemeClr>
                </a:solidFill>
                <a:cs typeface="+mj-cs"/>
              </a:rPr>
              <a:t>קליפות ענבים אדומים/ יין אדום</a:t>
            </a:r>
          </a:p>
          <a:p>
            <a:r>
              <a:rPr lang="he-IL" sz="3200" b="1" u="sng" dirty="0">
                <a:solidFill>
                  <a:schemeClr val="accent1">
                    <a:lumMod val="50000"/>
                  </a:schemeClr>
                </a:solidFill>
                <a:cs typeface="+mj-cs"/>
              </a:rPr>
              <a:t>תמצית שורש </a:t>
            </a:r>
            <a:r>
              <a:rPr lang="he-IL" sz="3200" b="1" u="sng" dirty="0" smtClean="0">
                <a:solidFill>
                  <a:schemeClr val="accent1">
                    <a:lumMod val="50000"/>
                  </a:schemeClr>
                </a:solidFill>
                <a:cs typeface="+mj-cs"/>
              </a:rPr>
              <a:t>הליקוריץ</a:t>
            </a:r>
            <a:endParaRPr lang="he-IL" sz="3200" b="1" u="sng" dirty="0">
              <a:solidFill>
                <a:schemeClr val="accent1">
                  <a:lumMod val="50000"/>
                </a:schemeClr>
              </a:solidFill>
              <a:cs typeface="+mj-cs"/>
            </a:endParaRPr>
          </a:p>
          <a:p>
            <a:endParaRPr lang="he-IL" sz="2400" dirty="0"/>
          </a:p>
        </p:txBody>
      </p:sp>
      <p:pic>
        <p:nvPicPr>
          <p:cNvPr id="1026" name="Picture 2" descr="רימון, עפ&quot;י מחקר קליפת הרימון יכולה לעצור ולמנוע 3 מחלו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flipV="1">
            <a:off x="194763" y="2185987"/>
            <a:ext cx="3528151" cy="24515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ענבים: כמה טעימים, ככה בריאים"/>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9143" y="4820193"/>
            <a:ext cx="2251891" cy="168538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איפה קונים ליקוריץ? 🛍️ | ליקוריץ פלוס 123 מבית The1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5564" y="4865032"/>
            <a:ext cx="2391682" cy="1595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8210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additive="base">
                                        <p:cTn id="19" dur="500" fill="hold"/>
                                        <p:tgtEl>
                                          <p:spTgt spid="1026"/>
                                        </p:tgtEl>
                                        <p:attrNameLst>
                                          <p:attrName>ppt_x</p:attrName>
                                        </p:attrNameLst>
                                      </p:cBhvr>
                                      <p:tavLst>
                                        <p:tav tm="0">
                                          <p:val>
                                            <p:strVal val="#ppt_x"/>
                                          </p:val>
                                        </p:tav>
                                        <p:tav tm="100000">
                                          <p:val>
                                            <p:strVal val="#ppt_x"/>
                                          </p:val>
                                        </p:tav>
                                      </p:tavLst>
                                    </p:anim>
                                    <p:anim calcmode="lin" valueType="num">
                                      <p:cBhvr additive="base">
                                        <p:cTn id="20"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8"/>
                                        </p:tgtEl>
                                        <p:attrNameLst>
                                          <p:attrName>style.visibility</p:attrName>
                                        </p:attrNameLst>
                                      </p:cBhvr>
                                      <p:to>
                                        <p:strVal val="visible"/>
                                      </p:to>
                                    </p:set>
                                    <p:anim calcmode="lin" valueType="num">
                                      <p:cBhvr additive="base">
                                        <p:cTn id="25" dur="500" fill="hold"/>
                                        <p:tgtEl>
                                          <p:spTgt spid="1028"/>
                                        </p:tgtEl>
                                        <p:attrNameLst>
                                          <p:attrName>ppt_x</p:attrName>
                                        </p:attrNameLst>
                                      </p:cBhvr>
                                      <p:tavLst>
                                        <p:tav tm="0">
                                          <p:val>
                                            <p:strVal val="#ppt_x"/>
                                          </p:val>
                                        </p:tav>
                                        <p:tav tm="100000">
                                          <p:val>
                                            <p:strVal val="#ppt_x"/>
                                          </p:val>
                                        </p:tav>
                                      </p:tavLst>
                                    </p:anim>
                                    <p:anim calcmode="lin" valueType="num">
                                      <p:cBhvr additive="base">
                                        <p:cTn id="26"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30"/>
                                        </p:tgtEl>
                                        <p:attrNameLst>
                                          <p:attrName>style.visibility</p:attrName>
                                        </p:attrNameLst>
                                      </p:cBhvr>
                                      <p:to>
                                        <p:strVal val="visible"/>
                                      </p:to>
                                    </p:set>
                                    <p:anim calcmode="lin" valueType="num">
                                      <p:cBhvr additive="base">
                                        <p:cTn id="31" dur="500" fill="hold"/>
                                        <p:tgtEl>
                                          <p:spTgt spid="1030"/>
                                        </p:tgtEl>
                                        <p:attrNameLst>
                                          <p:attrName>ppt_x</p:attrName>
                                        </p:attrNameLst>
                                      </p:cBhvr>
                                      <p:tavLst>
                                        <p:tav tm="0">
                                          <p:val>
                                            <p:strVal val="#ppt_x"/>
                                          </p:val>
                                        </p:tav>
                                        <p:tav tm="100000">
                                          <p:val>
                                            <p:strVal val="#ppt_x"/>
                                          </p:val>
                                        </p:tav>
                                      </p:tavLst>
                                    </p:anim>
                                    <p:anim calcmode="lin" valueType="num">
                                      <p:cBhvr additive="base">
                                        <p:cTn id="32"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האם יש מזונות שמעלים </a:t>
            </a:r>
            <a:r>
              <a:rPr lang="en-US" b="1" dirty="0" smtClean="0"/>
              <a:t>LDL</a:t>
            </a:r>
            <a:r>
              <a:rPr lang="he-IL" b="1" dirty="0" smtClean="0"/>
              <a:t>? </a:t>
            </a:r>
            <a:endParaRPr lang="he-IL" b="1" dirty="0"/>
          </a:p>
        </p:txBody>
      </p:sp>
      <p:sp>
        <p:nvSpPr>
          <p:cNvPr id="3" name="מציין מיקום תוכן 2"/>
          <p:cNvSpPr>
            <a:spLocks noGrp="1"/>
          </p:cNvSpPr>
          <p:nvPr>
            <p:ph idx="1"/>
          </p:nvPr>
        </p:nvSpPr>
        <p:spPr/>
        <p:txBody>
          <a:bodyPr>
            <a:normAutofit/>
          </a:bodyPr>
          <a:lstStyle/>
          <a:p>
            <a:r>
              <a:rPr lang="he-IL" sz="2400" b="1" dirty="0" smtClean="0">
                <a:cs typeface="+mj-cs"/>
              </a:rPr>
              <a:t>שומן טרנס</a:t>
            </a:r>
          </a:p>
          <a:p>
            <a:r>
              <a:rPr lang="he-IL" sz="2400" b="1" dirty="0" smtClean="0">
                <a:cs typeface="+mj-cs"/>
              </a:rPr>
              <a:t>ביצים – לחלק מהאנשים מעלה ולחלק לא!</a:t>
            </a:r>
          </a:p>
          <a:p>
            <a:pPr>
              <a:lnSpc>
                <a:spcPct val="150000"/>
              </a:lnSpc>
            </a:pPr>
            <a:r>
              <a:rPr lang="en-US" sz="2400" b="1" dirty="0" smtClean="0">
                <a:cs typeface="+mj-cs"/>
              </a:rPr>
              <a:t>CRFA</a:t>
            </a:r>
            <a:r>
              <a:rPr lang="he-IL" sz="2400" b="1" dirty="0" smtClean="0">
                <a:cs typeface="+mj-cs"/>
              </a:rPr>
              <a:t> – </a:t>
            </a:r>
            <a:r>
              <a:rPr lang="en-US" sz="2400" b="1" dirty="0" smtClean="0">
                <a:cs typeface="+mj-cs"/>
              </a:rPr>
              <a:t>cholesterol raising fatty acid</a:t>
            </a:r>
            <a:r>
              <a:rPr lang="he-IL" sz="2400" b="1" dirty="0" smtClean="0">
                <a:cs typeface="+mj-cs"/>
              </a:rPr>
              <a:t> חומצות שומן אשר גורמות לכבד לייצר יותר כולסטרול.</a:t>
            </a:r>
            <a:endParaRPr lang="en-US" sz="2400" b="1" dirty="0" smtClean="0">
              <a:cs typeface="+mj-cs"/>
            </a:endParaRPr>
          </a:p>
          <a:p>
            <a:r>
              <a:rPr lang="he-IL" sz="2400" b="1" dirty="0" smtClean="0">
                <a:cs typeface="+mj-cs"/>
              </a:rPr>
              <a:t>במוצרי חלב יש הכי הרבה </a:t>
            </a:r>
            <a:r>
              <a:rPr lang="en-US" sz="2400" b="1" dirty="0">
                <a:cs typeface="+mj-cs"/>
              </a:rPr>
              <a:t>CRFA</a:t>
            </a:r>
            <a:endParaRPr lang="he-IL" sz="2400" b="1" dirty="0">
              <a:cs typeface="+mj-cs"/>
            </a:endParaRPr>
          </a:p>
        </p:txBody>
      </p:sp>
    </p:spTree>
    <p:extLst>
      <p:ext uri="{BB962C8B-B14F-4D97-AF65-F5344CB8AC3E}">
        <p14:creationId xmlns:p14="http://schemas.microsoft.com/office/powerpoint/2010/main" val="389707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איזה מזון יודע לעכב ספיגת כולסטרול?</a:t>
            </a:r>
            <a:endParaRPr lang="he-IL" b="1" dirty="0"/>
          </a:p>
        </p:txBody>
      </p:sp>
      <p:sp>
        <p:nvSpPr>
          <p:cNvPr id="3" name="מציין מיקום תוכן 2"/>
          <p:cNvSpPr>
            <a:spLocks noGrp="1"/>
          </p:cNvSpPr>
          <p:nvPr>
            <p:ph idx="1"/>
          </p:nvPr>
        </p:nvSpPr>
        <p:spPr>
          <a:xfrm>
            <a:off x="677334" y="1227909"/>
            <a:ext cx="8596668" cy="5303520"/>
          </a:xfrm>
        </p:spPr>
        <p:txBody>
          <a:bodyPr>
            <a:normAutofit fontScale="92500" lnSpcReduction="10000"/>
          </a:bodyPr>
          <a:lstStyle/>
          <a:p>
            <a:r>
              <a:rPr lang="he-IL" sz="2400" b="1" dirty="0" smtClean="0">
                <a:solidFill>
                  <a:schemeClr val="accent1">
                    <a:lumMod val="75000"/>
                  </a:schemeClr>
                </a:solidFill>
                <a:cs typeface="+mj-cs"/>
              </a:rPr>
              <a:t>שיבולת שועל </a:t>
            </a:r>
            <a:r>
              <a:rPr lang="he-IL" sz="2400" b="1" dirty="0" smtClean="0">
                <a:cs typeface="+mj-cs"/>
              </a:rPr>
              <a:t>- מפחיתה את ספיגת הכולסטרול מהמעיים אל מחזור הדם. עשירה בסיבים מסיסים, בעיקר מסוג בטא </a:t>
            </a:r>
            <a:r>
              <a:rPr lang="he-IL" sz="2400" b="1" dirty="0" err="1" smtClean="0">
                <a:cs typeface="+mj-cs"/>
              </a:rPr>
              <a:t>גלוקן</a:t>
            </a:r>
            <a:r>
              <a:rPr lang="he-IL" sz="2400" b="1" dirty="0" smtClean="0">
                <a:cs typeface="+mj-cs"/>
              </a:rPr>
              <a:t>. </a:t>
            </a:r>
          </a:p>
          <a:p>
            <a:r>
              <a:rPr lang="he-IL" sz="2400" b="1" dirty="0" err="1" smtClean="0">
                <a:solidFill>
                  <a:schemeClr val="accent1">
                    <a:lumMod val="75000"/>
                  </a:schemeClr>
                </a:solidFill>
                <a:cs typeface="+mj-cs"/>
              </a:rPr>
              <a:t>פיטו-סטרולים</a:t>
            </a:r>
            <a:r>
              <a:rPr lang="he-IL" sz="2400" b="1" dirty="0" smtClean="0">
                <a:cs typeface="+mj-cs"/>
              </a:rPr>
              <a:t> – מולקולות מהצומח דמויות כולסטרול</a:t>
            </a:r>
          </a:p>
          <a:p>
            <a:r>
              <a:rPr lang="he-IL" sz="2400" b="1" dirty="0" smtClean="0">
                <a:cs typeface="+mj-cs"/>
              </a:rPr>
              <a:t>הורידו רמות </a:t>
            </a:r>
            <a:r>
              <a:rPr lang="en-US" sz="2400" b="1" dirty="0" smtClean="0">
                <a:cs typeface="+mj-cs"/>
              </a:rPr>
              <a:t>LDL</a:t>
            </a:r>
            <a:r>
              <a:rPr lang="he-IL" sz="2400" b="1" dirty="0" smtClean="0">
                <a:cs typeface="+mj-cs"/>
              </a:rPr>
              <a:t> תחרות עם הכולסטרול על הספיגה מהמעיים אל מחזור הדם. המנגנון העיקרי הוא בהפחתת הספיגה מהמעיים אל הדם </a:t>
            </a:r>
          </a:p>
          <a:p>
            <a:r>
              <a:rPr lang="he-IL" sz="2400" b="1" u="sng" dirty="0" smtClean="0">
                <a:solidFill>
                  <a:schemeClr val="accent1">
                    <a:lumMod val="75000"/>
                  </a:schemeClr>
                </a:solidFill>
                <a:cs typeface="+mj-cs"/>
              </a:rPr>
              <a:t>מקורות </a:t>
            </a:r>
            <a:r>
              <a:rPr lang="he-IL" sz="2400" b="1" u="sng" dirty="0" err="1" smtClean="0">
                <a:solidFill>
                  <a:schemeClr val="accent1">
                    <a:lumMod val="75000"/>
                  </a:schemeClr>
                </a:solidFill>
                <a:cs typeface="+mj-cs"/>
              </a:rPr>
              <a:t>לפיטו</a:t>
            </a:r>
            <a:r>
              <a:rPr lang="he-IL" sz="2400" b="1" u="sng" dirty="0" smtClean="0">
                <a:solidFill>
                  <a:schemeClr val="accent1">
                    <a:lumMod val="75000"/>
                  </a:schemeClr>
                </a:solidFill>
                <a:cs typeface="+mj-cs"/>
              </a:rPr>
              <a:t>–</a:t>
            </a:r>
            <a:r>
              <a:rPr lang="he-IL" sz="2400" b="1" u="sng" dirty="0" err="1" smtClean="0">
                <a:solidFill>
                  <a:schemeClr val="accent1">
                    <a:lumMod val="75000"/>
                  </a:schemeClr>
                </a:solidFill>
                <a:cs typeface="+mj-cs"/>
              </a:rPr>
              <a:t>סטרולים</a:t>
            </a:r>
            <a:r>
              <a:rPr lang="he-IL" sz="2400" b="1" u="sng" dirty="0" smtClean="0">
                <a:solidFill>
                  <a:schemeClr val="accent1">
                    <a:lumMod val="75000"/>
                  </a:schemeClr>
                </a:solidFill>
                <a:cs typeface="+mj-cs"/>
              </a:rPr>
              <a:t>:</a:t>
            </a:r>
          </a:p>
          <a:p>
            <a:r>
              <a:rPr lang="he-IL" sz="2400" b="1" dirty="0" smtClean="0">
                <a:cs typeface="+mj-cs"/>
              </a:rPr>
              <a:t>טחינה, פיסטוקים, אגוזים</a:t>
            </a:r>
          </a:p>
          <a:p>
            <a:r>
              <a:rPr lang="he-IL" sz="2400" b="1" dirty="0" smtClean="0">
                <a:cs typeface="+mj-cs"/>
              </a:rPr>
              <a:t>גרעיני דלעת</a:t>
            </a:r>
          </a:p>
          <a:p>
            <a:r>
              <a:rPr lang="he-IL" sz="2400" b="1" dirty="0" smtClean="0">
                <a:cs typeface="+mj-cs"/>
              </a:rPr>
              <a:t>שקדים, אגוזי מקדמיה</a:t>
            </a:r>
          </a:p>
          <a:p>
            <a:r>
              <a:rPr lang="he-IL" sz="2400" b="1" dirty="0" smtClean="0">
                <a:cs typeface="+mj-cs"/>
              </a:rPr>
              <a:t>שוקולד</a:t>
            </a:r>
          </a:p>
          <a:p>
            <a:r>
              <a:rPr lang="he-IL" sz="2400" b="1" dirty="0" smtClean="0">
                <a:cs typeface="+mj-cs"/>
              </a:rPr>
              <a:t>אבוקדו</a:t>
            </a:r>
          </a:p>
          <a:p>
            <a:r>
              <a:rPr lang="he-IL" sz="2400" b="1" dirty="0" smtClean="0">
                <a:cs typeface="+mj-cs"/>
              </a:rPr>
              <a:t>שמנים צמחיים בעיקר שמן זית ושמן אבוקדו</a:t>
            </a:r>
          </a:p>
          <a:p>
            <a:r>
              <a:rPr lang="he-IL" sz="2400" b="1" dirty="0" smtClean="0">
                <a:cs typeface="+mj-cs"/>
              </a:rPr>
              <a:t>ויטמין </a:t>
            </a:r>
            <a:r>
              <a:rPr lang="en-US" sz="2400" b="1" dirty="0" smtClean="0">
                <a:cs typeface="+mj-cs"/>
              </a:rPr>
              <a:t>E</a:t>
            </a:r>
          </a:p>
          <a:p>
            <a:endParaRPr lang="en-US" sz="2400" b="1" dirty="0" smtClean="0">
              <a:cs typeface="+mj-cs"/>
            </a:endParaRPr>
          </a:p>
          <a:p>
            <a:endParaRPr lang="he-IL" sz="2400" b="1" dirty="0" smtClean="0">
              <a:cs typeface="+mj-cs"/>
            </a:endParaRPr>
          </a:p>
          <a:p>
            <a:endParaRPr lang="he-IL" dirty="0"/>
          </a:p>
        </p:txBody>
      </p:sp>
    </p:spTree>
    <p:extLst>
      <p:ext uri="{BB962C8B-B14F-4D97-AF65-F5344CB8AC3E}">
        <p14:creationId xmlns:p14="http://schemas.microsoft.com/office/powerpoint/2010/main" val="748465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6" descr="פעילות גופנית מפחיתה את הסיכון לסוגים שונים של מחלות סרטניות | בריאותון –  מגזין בריאות ותזונה לילדים, מתבגרים והורים"/>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126750"/>
            <a:ext cx="4114799" cy="1536690"/>
          </a:xfrm>
          <a:prstGeom prst="rect">
            <a:avLst/>
          </a:prstGeom>
          <a:noFill/>
          <a:extLst>
            <a:ext uri="{909E8E84-426E-40DD-AFC4-6F175D3DCCD1}">
              <a14:hiddenFill xmlns:a14="http://schemas.microsoft.com/office/drawing/2010/main">
                <a:solidFill>
                  <a:srgbClr val="FFFFFF"/>
                </a:solidFill>
              </a14:hiddenFill>
            </a:ext>
          </a:extLst>
        </p:spPr>
      </p:pic>
      <p:sp>
        <p:nvSpPr>
          <p:cNvPr id="2" name="כותרת 1"/>
          <p:cNvSpPr>
            <a:spLocks noGrp="1"/>
          </p:cNvSpPr>
          <p:nvPr>
            <p:ph type="title"/>
          </p:nvPr>
        </p:nvSpPr>
        <p:spPr/>
        <p:txBody>
          <a:bodyPr/>
          <a:lstStyle/>
          <a:p>
            <a:pPr algn="ctr"/>
            <a:r>
              <a:rPr lang="he-IL" b="1" dirty="0" smtClean="0"/>
              <a:t>ובאופן טבעי...</a:t>
            </a:r>
            <a:endParaRPr lang="he-IL" b="1" dirty="0"/>
          </a:p>
        </p:txBody>
      </p:sp>
      <p:sp>
        <p:nvSpPr>
          <p:cNvPr id="3" name="מציין מיקום תוכן 2"/>
          <p:cNvSpPr>
            <a:spLocks noGrp="1"/>
          </p:cNvSpPr>
          <p:nvPr>
            <p:ph idx="1"/>
          </p:nvPr>
        </p:nvSpPr>
        <p:spPr>
          <a:xfrm>
            <a:off x="677334" y="1371601"/>
            <a:ext cx="8596668" cy="4669762"/>
          </a:xfrm>
        </p:spPr>
        <p:txBody>
          <a:bodyPr>
            <a:normAutofit fontScale="92500" lnSpcReduction="20000"/>
          </a:bodyPr>
          <a:lstStyle/>
          <a:p>
            <a:r>
              <a:rPr lang="he-IL" sz="2400" b="1" dirty="0" smtClean="0">
                <a:cs typeface="+mj-cs"/>
              </a:rPr>
              <a:t>פעילות גופנית</a:t>
            </a:r>
          </a:p>
          <a:p>
            <a:r>
              <a:rPr lang="he-IL" sz="2400" b="1" dirty="0" smtClean="0">
                <a:cs typeface="+mj-cs"/>
              </a:rPr>
              <a:t>תזונה טבעית בלבד, עתירת ירקות, פירות, נבטים ירוקים עם מעט מאוד שומנים רווים</a:t>
            </a:r>
          </a:p>
          <a:p>
            <a:r>
              <a:rPr lang="he-IL" sz="2400" b="1" dirty="0" smtClean="0">
                <a:cs typeface="+mj-cs"/>
              </a:rPr>
              <a:t>צמצום כמעט לחלוטין של מזון מן החי- טבעונות או כמעט טבעונות</a:t>
            </a:r>
          </a:p>
          <a:p>
            <a:r>
              <a:rPr lang="he-IL" sz="2400" b="1" dirty="0" smtClean="0">
                <a:cs typeface="+mj-cs"/>
              </a:rPr>
              <a:t>ירידה במשקל</a:t>
            </a:r>
          </a:p>
          <a:p>
            <a:r>
              <a:rPr lang="he-IL" sz="2400" b="1" dirty="0" smtClean="0">
                <a:cs typeface="+mj-cs"/>
              </a:rPr>
              <a:t>תזונה </a:t>
            </a:r>
            <a:r>
              <a:rPr lang="he-IL" sz="2400" b="1" dirty="0" err="1" smtClean="0">
                <a:cs typeface="+mj-cs"/>
              </a:rPr>
              <a:t>קטוגנית</a:t>
            </a:r>
            <a:r>
              <a:rPr lang="he-IL" sz="2400" b="1" dirty="0" smtClean="0">
                <a:cs typeface="+mj-cs"/>
              </a:rPr>
              <a:t> </a:t>
            </a:r>
          </a:p>
          <a:p>
            <a:r>
              <a:rPr lang="he-IL" sz="2400" b="1" dirty="0" smtClean="0">
                <a:cs typeface="+mj-cs"/>
              </a:rPr>
              <a:t>נבט חיטה (ויטמין </a:t>
            </a:r>
            <a:r>
              <a:rPr lang="en-US" sz="2400" b="1" dirty="0" smtClean="0">
                <a:cs typeface="+mj-cs"/>
              </a:rPr>
              <a:t>E</a:t>
            </a:r>
            <a:r>
              <a:rPr lang="he-IL" sz="2400" b="1" dirty="0" smtClean="0">
                <a:cs typeface="+mj-cs"/>
              </a:rPr>
              <a:t>)                                      </a:t>
            </a:r>
          </a:p>
          <a:p>
            <a:r>
              <a:rPr lang="he-IL" sz="2400" b="1" dirty="0" smtClean="0">
                <a:cs typeface="+mj-cs"/>
              </a:rPr>
              <a:t>שיבולת שועל</a:t>
            </a:r>
          </a:p>
          <a:p>
            <a:r>
              <a:rPr lang="he-IL" sz="2400" b="1" dirty="0" err="1" smtClean="0">
                <a:cs typeface="+mj-cs"/>
              </a:rPr>
              <a:t>מורינגה</a:t>
            </a:r>
            <a:endParaRPr lang="he-IL" sz="2400" b="1" dirty="0" smtClean="0">
              <a:cs typeface="+mj-cs"/>
            </a:endParaRPr>
          </a:p>
          <a:p>
            <a:r>
              <a:rPr lang="he-IL" sz="2400" b="1" dirty="0" smtClean="0">
                <a:cs typeface="+mj-cs"/>
              </a:rPr>
              <a:t>אלוורה</a:t>
            </a:r>
          </a:p>
          <a:p>
            <a:r>
              <a:rPr lang="he-IL" sz="2400" b="1" dirty="0" smtClean="0">
                <a:cs typeface="+mj-cs"/>
              </a:rPr>
              <a:t>שום שחור</a:t>
            </a:r>
          </a:p>
          <a:p>
            <a:r>
              <a:rPr lang="he-IL" sz="2400" b="1" dirty="0" smtClean="0">
                <a:cs typeface="+mj-cs"/>
              </a:rPr>
              <a:t>ועוד עשרות רבות של מזונות</a:t>
            </a:r>
          </a:p>
          <a:p>
            <a:endParaRPr lang="he-IL" dirty="0"/>
          </a:p>
        </p:txBody>
      </p:sp>
      <p:pic>
        <p:nvPicPr>
          <p:cNvPr id="7" name="Picture 2" descr="מורינגה: צמח הפלא שמרפא 300 מחלות"/>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708" y="4315471"/>
            <a:ext cx="2078173" cy="1085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22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677334" y="235131"/>
            <a:ext cx="8596668" cy="15273205"/>
          </a:xfrm>
        </p:spPr>
        <p:txBody>
          <a:bodyPr>
            <a:normAutofit/>
          </a:bodyPr>
          <a:lstStyle/>
          <a:p>
            <a:pPr algn="ctr"/>
            <a:r>
              <a:rPr lang="he-IL" sz="4400" b="1" dirty="0" smtClean="0">
                <a:solidFill>
                  <a:schemeClr val="accent1">
                    <a:lumMod val="75000"/>
                  </a:schemeClr>
                </a:solidFill>
              </a:rPr>
              <a:t>תודה רבה על ההקשבה</a:t>
            </a:r>
            <a:endParaRPr lang="he-IL" sz="4400" b="1" dirty="0">
              <a:solidFill>
                <a:schemeClr val="accent1">
                  <a:lumMod val="75000"/>
                </a:schemeClr>
              </a:solidFill>
            </a:endParaRPr>
          </a:p>
        </p:txBody>
      </p:sp>
      <p:pic>
        <p:nvPicPr>
          <p:cNvPr id="1026" name="Picture 2" descr="אמרתם תודה? כדאי לכם"/>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7193" y="2847703"/>
            <a:ext cx="5356950" cy="2024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382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הכולסטרול והמוח</a:t>
            </a:r>
            <a:endParaRPr lang="he-IL" b="1" dirty="0"/>
          </a:p>
        </p:txBody>
      </p:sp>
      <p:sp>
        <p:nvSpPr>
          <p:cNvPr id="3" name="מציין מיקום תוכן 2"/>
          <p:cNvSpPr>
            <a:spLocks noGrp="1"/>
          </p:cNvSpPr>
          <p:nvPr>
            <p:ph idx="1"/>
          </p:nvPr>
        </p:nvSpPr>
        <p:spPr>
          <a:xfrm>
            <a:off x="677334" y="1489167"/>
            <a:ext cx="8596668" cy="5016136"/>
          </a:xfrm>
        </p:spPr>
        <p:txBody>
          <a:bodyPr>
            <a:normAutofit/>
          </a:bodyPr>
          <a:lstStyle/>
          <a:p>
            <a:r>
              <a:rPr lang="he-IL" sz="3200" b="1" dirty="0" smtClean="0">
                <a:cs typeface="+mj-cs"/>
              </a:rPr>
              <a:t>המוח מהווה 2% ממסת הגוף אך מכיל 25% מכלל הכולסטרול</a:t>
            </a:r>
          </a:p>
          <a:p>
            <a:r>
              <a:rPr lang="he-IL" sz="3200" b="1" dirty="0" smtClean="0">
                <a:cs typeface="+mj-cs"/>
              </a:rPr>
              <a:t>הכולסטרול מהווה חמישית ממשקל המוח</a:t>
            </a:r>
          </a:p>
          <a:p>
            <a:r>
              <a:rPr lang="he-IL" sz="3200" b="1" dirty="0" smtClean="0">
                <a:cs typeface="+mj-cs"/>
              </a:rPr>
              <a:t>הכולסטרול תומך בתפקוד המוח ובהתפתחותו</a:t>
            </a:r>
          </a:p>
          <a:p>
            <a:r>
              <a:rPr lang="he-IL" sz="3200" b="1" dirty="0" smtClean="0">
                <a:cs typeface="+mj-cs"/>
              </a:rPr>
              <a:t>משתתף בבניית קרומי התא ותורם לגמישותם ואטימותם</a:t>
            </a:r>
          </a:p>
          <a:p>
            <a:r>
              <a:rPr lang="he-IL" sz="3200" b="1" dirty="0" smtClean="0">
                <a:cs typeface="+mj-cs"/>
              </a:rPr>
              <a:t>יצירת סינפסות תלויה בזמינות של כולסטרול</a:t>
            </a:r>
          </a:p>
          <a:p>
            <a:r>
              <a:rPr lang="he-IL" sz="3200" b="1" dirty="0" smtClean="0">
                <a:cs typeface="+mj-cs"/>
              </a:rPr>
              <a:t>מרכיב חיוני בציפוי המיאלין</a:t>
            </a:r>
            <a:endParaRPr lang="he-IL" sz="3200" b="1" dirty="0">
              <a:cs typeface="+mj-cs"/>
            </a:endParaRPr>
          </a:p>
        </p:txBody>
      </p:sp>
    </p:spTree>
    <p:extLst>
      <p:ext uri="{BB962C8B-B14F-4D97-AF65-F5344CB8AC3E}">
        <p14:creationId xmlns:p14="http://schemas.microsoft.com/office/powerpoint/2010/main" val="227222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right)">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right)">
                                      <p:cBhvr>
                                        <p:cTn id="32"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1082283" y="1781767"/>
            <a:ext cx="8596668" cy="3880773"/>
          </a:xfrm>
        </p:spPr>
        <p:txBody>
          <a:bodyPr>
            <a:normAutofit/>
          </a:bodyPr>
          <a:lstStyle/>
          <a:p>
            <a:pPr marL="0" indent="0" algn="ctr">
              <a:buNone/>
            </a:pPr>
            <a:r>
              <a:rPr lang="he-IL" sz="6000" b="1" dirty="0" smtClean="0">
                <a:solidFill>
                  <a:srgbClr val="FF0000"/>
                </a:solidFill>
                <a:cs typeface="+mj-cs"/>
              </a:rPr>
              <a:t>הכולסטרול הוא מולקולה קריטית וחיונית לחיים!</a:t>
            </a:r>
            <a:endParaRPr lang="he-IL" sz="6000" b="1" dirty="0">
              <a:solidFill>
                <a:srgbClr val="FF0000"/>
              </a:solidFill>
              <a:cs typeface="+mj-cs"/>
            </a:endParaRPr>
          </a:p>
        </p:txBody>
      </p:sp>
    </p:spTree>
    <p:extLst>
      <p:ext uri="{BB962C8B-B14F-4D97-AF65-F5344CB8AC3E}">
        <p14:creationId xmlns:p14="http://schemas.microsoft.com/office/powerpoint/2010/main" val="5216314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סוגי כולסטרול - סוג אחד בלבד של כולסטרול בטבע!</a:t>
            </a:r>
            <a:endParaRPr lang="he-IL" b="1" dirty="0"/>
          </a:p>
        </p:txBody>
      </p:sp>
      <p:pic>
        <p:nvPicPr>
          <p:cNvPr id="1026" name="Picture 2" descr="כולסטרול – ויקיפדיה"/>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47906" y="1930400"/>
            <a:ext cx="6113940" cy="4111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459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937570" y="374469"/>
            <a:ext cx="6309360" cy="840377"/>
          </a:xfrm>
          <a:solidFill>
            <a:schemeClr val="accent1">
              <a:lumMod val="75000"/>
            </a:schemeClr>
          </a:solidFill>
          <a:ln w="57150">
            <a:solidFill>
              <a:schemeClr val="accent2">
                <a:lumMod val="50000"/>
              </a:schemeClr>
            </a:solidFill>
          </a:ln>
        </p:spPr>
        <p:txBody>
          <a:bodyPr/>
          <a:lstStyle/>
          <a:p>
            <a:pPr algn="ctr"/>
            <a:r>
              <a:rPr lang="he-IL" b="1" dirty="0" smtClean="0">
                <a:solidFill>
                  <a:schemeClr val="bg1"/>
                </a:solidFill>
              </a:rPr>
              <a:t>מהיכן מגיע הכולסטרול לגופינו?</a:t>
            </a:r>
            <a:endParaRPr lang="he-IL" b="1" dirty="0">
              <a:solidFill>
                <a:schemeClr val="bg1"/>
              </a:solidFill>
            </a:endParaRPr>
          </a:p>
        </p:txBody>
      </p:sp>
      <p:sp>
        <p:nvSpPr>
          <p:cNvPr id="5" name="חץ שמאלה 4"/>
          <p:cNvSpPr/>
          <p:nvPr/>
        </p:nvSpPr>
        <p:spPr>
          <a:xfrm rot="19250383">
            <a:off x="3272283" y="1294417"/>
            <a:ext cx="536676" cy="3675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8" name="מלבן 7"/>
          <p:cNvSpPr/>
          <p:nvPr/>
        </p:nvSpPr>
        <p:spPr>
          <a:xfrm>
            <a:off x="5786846" y="1711234"/>
            <a:ext cx="3226526" cy="1528354"/>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כולסטרול אנדוגני</a:t>
            </a:r>
          </a:p>
          <a:p>
            <a:pPr algn="ctr"/>
            <a:r>
              <a:rPr lang="he-IL" sz="2400" b="1" dirty="0" smtClean="0"/>
              <a:t>(יצור פנימי בגוף)</a:t>
            </a:r>
            <a:endParaRPr lang="he-IL" sz="2400" b="1" dirty="0"/>
          </a:p>
        </p:txBody>
      </p:sp>
      <p:sp>
        <p:nvSpPr>
          <p:cNvPr id="9" name="מלבן 8"/>
          <p:cNvSpPr/>
          <p:nvPr/>
        </p:nvSpPr>
        <p:spPr>
          <a:xfrm>
            <a:off x="1314995" y="1711234"/>
            <a:ext cx="3226526" cy="1528354"/>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כולסטרול אקסוגני</a:t>
            </a:r>
          </a:p>
          <a:p>
            <a:pPr algn="ctr"/>
            <a:r>
              <a:rPr lang="he-IL" sz="2400" b="1" dirty="0" smtClean="0"/>
              <a:t>(מגיע מבחוץ)</a:t>
            </a:r>
            <a:endParaRPr lang="he-IL" sz="2400" b="1" dirty="0"/>
          </a:p>
        </p:txBody>
      </p:sp>
      <p:sp>
        <p:nvSpPr>
          <p:cNvPr id="10" name="חץ שמאלה 9"/>
          <p:cNvSpPr/>
          <p:nvPr/>
        </p:nvSpPr>
        <p:spPr>
          <a:xfrm rot="13381186">
            <a:off x="6559939" y="1345529"/>
            <a:ext cx="551647" cy="29621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1" name="חץ שמאלה 10"/>
          <p:cNvSpPr/>
          <p:nvPr/>
        </p:nvSpPr>
        <p:spPr>
          <a:xfrm rot="19250383">
            <a:off x="5494849" y="3393296"/>
            <a:ext cx="536676" cy="3675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חץ שמאלה 11"/>
          <p:cNvSpPr/>
          <p:nvPr/>
        </p:nvSpPr>
        <p:spPr>
          <a:xfrm rot="16200000">
            <a:off x="6537584" y="3385937"/>
            <a:ext cx="536676" cy="3675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3" name="חץ שמאלה 12"/>
          <p:cNvSpPr/>
          <p:nvPr/>
        </p:nvSpPr>
        <p:spPr>
          <a:xfrm rot="16200000">
            <a:off x="7978592" y="3394691"/>
            <a:ext cx="536676" cy="3675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חץ שמאלה 13"/>
          <p:cNvSpPr/>
          <p:nvPr/>
        </p:nvSpPr>
        <p:spPr>
          <a:xfrm rot="13858841">
            <a:off x="8836475" y="3386762"/>
            <a:ext cx="536676" cy="3675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5" name="חץ שמאלה 14"/>
          <p:cNvSpPr/>
          <p:nvPr/>
        </p:nvSpPr>
        <p:spPr>
          <a:xfrm rot="16200000">
            <a:off x="1567828" y="3980735"/>
            <a:ext cx="1818890" cy="59154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15"/>
          <p:cNvSpPr/>
          <p:nvPr/>
        </p:nvSpPr>
        <p:spPr>
          <a:xfrm>
            <a:off x="9130937" y="3919748"/>
            <a:ext cx="1462881" cy="782454"/>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כבד</a:t>
            </a:r>
          </a:p>
          <a:p>
            <a:pPr algn="ctr"/>
            <a:r>
              <a:rPr lang="he-IL" sz="1600" b="1" dirty="0" smtClean="0"/>
              <a:t>מייצר את רוב הכולסטרול</a:t>
            </a:r>
            <a:endParaRPr lang="he-IL" sz="1600" b="1" dirty="0"/>
          </a:p>
        </p:txBody>
      </p:sp>
      <p:sp>
        <p:nvSpPr>
          <p:cNvPr id="17" name="מלבן 16"/>
          <p:cNvSpPr/>
          <p:nvPr/>
        </p:nvSpPr>
        <p:spPr>
          <a:xfrm>
            <a:off x="7532562" y="3938025"/>
            <a:ext cx="1462881" cy="764177"/>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דופן המעי</a:t>
            </a:r>
            <a:endParaRPr lang="he-IL" sz="2400" b="1" dirty="0"/>
          </a:p>
        </p:txBody>
      </p:sp>
      <p:sp>
        <p:nvSpPr>
          <p:cNvPr id="18" name="מלבן 17"/>
          <p:cNvSpPr/>
          <p:nvPr/>
        </p:nvSpPr>
        <p:spPr>
          <a:xfrm>
            <a:off x="5970045" y="3914506"/>
            <a:ext cx="1462881" cy="1375352"/>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בלוטת האדרנל</a:t>
            </a:r>
          </a:p>
          <a:p>
            <a:pPr algn="ctr"/>
            <a:r>
              <a:rPr lang="he-IL" sz="1600" b="1" dirty="0" smtClean="0"/>
              <a:t>ליצירת הורמונים</a:t>
            </a:r>
          </a:p>
          <a:p>
            <a:pPr algn="ctr"/>
            <a:endParaRPr lang="he-IL" sz="1600" b="1" dirty="0"/>
          </a:p>
        </p:txBody>
      </p:sp>
      <p:sp>
        <p:nvSpPr>
          <p:cNvPr id="19" name="מלבן 18"/>
          <p:cNvSpPr/>
          <p:nvPr/>
        </p:nvSpPr>
        <p:spPr>
          <a:xfrm>
            <a:off x="4407528" y="3938026"/>
            <a:ext cx="1462881" cy="1247928"/>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איברי הרבייה</a:t>
            </a:r>
          </a:p>
          <a:p>
            <a:pPr algn="ctr"/>
            <a:r>
              <a:rPr lang="he-IL" sz="1600" b="1" dirty="0" smtClean="0"/>
              <a:t>שחלות ואשכים</a:t>
            </a:r>
            <a:endParaRPr lang="he-IL" sz="1600" b="1" dirty="0"/>
          </a:p>
        </p:txBody>
      </p:sp>
      <p:sp>
        <p:nvSpPr>
          <p:cNvPr id="20" name="מלבן 19"/>
          <p:cNvSpPr/>
          <p:nvPr/>
        </p:nvSpPr>
        <p:spPr>
          <a:xfrm>
            <a:off x="1314995" y="5357570"/>
            <a:ext cx="1893717" cy="1134670"/>
          </a:xfrm>
          <a:prstGeom prst="rect">
            <a:avLst/>
          </a:prstGeom>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t>מזון מן החי</a:t>
            </a:r>
          </a:p>
          <a:p>
            <a:pPr algn="ctr"/>
            <a:r>
              <a:rPr lang="he-IL" b="1" dirty="0" smtClean="0"/>
              <a:t>בשר, ביצים, מוצרי חלב, דגים</a:t>
            </a:r>
            <a:endParaRPr lang="he-IL" b="1" dirty="0"/>
          </a:p>
        </p:txBody>
      </p:sp>
    </p:spTree>
    <p:extLst>
      <p:ext uri="{BB962C8B-B14F-4D97-AF65-F5344CB8AC3E}">
        <p14:creationId xmlns:p14="http://schemas.microsoft.com/office/powerpoint/2010/main" val="2548107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האם בדבש יש כולסטרול?</a:t>
            </a:r>
            <a:endParaRPr lang="he-IL" b="1" dirty="0"/>
          </a:p>
        </p:txBody>
      </p:sp>
      <p:sp>
        <p:nvSpPr>
          <p:cNvPr id="3" name="מציין מיקום תוכן 2"/>
          <p:cNvSpPr>
            <a:spLocks noGrp="1"/>
          </p:cNvSpPr>
          <p:nvPr>
            <p:ph idx="1"/>
          </p:nvPr>
        </p:nvSpPr>
        <p:spPr>
          <a:xfrm>
            <a:off x="1005185" y="3976328"/>
            <a:ext cx="8596668" cy="634862"/>
          </a:xfrm>
        </p:spPr>
        <p:txBody>
          <a:bodyPr>
            <a:normAutofit lnSpcReduction="10000"/>
          </a:bodyPr>
          <a:lstStyle/>
          <a:p>
            <a:pPr marL="0" indent="0" algn="ctr">
              <a:buNone/>
            </a:pPr>
            <a:r>
              <a:rPr lang="he-IL" sz="3600" b="1" dirty="0" smtClean="0">
                <a:solidFill>
                  <a:srgbClr val="FF0000"/>
                </a:solidFill>
              </a:rPr>
              <a:t>אין כולסטרול!</a:t>
            </a:r>
            <a:endParaRPr lang="he-IL" sz="3600" b="1" dirty="0">
              <a:solidFill>
                <a:srgbClr val="FF0000"/>
              </a:solidFill>
            </a:endParaRPr>
          </a:p>
        </p:txBody>
      </p:sp>
      <p:sp>
        <p:nvSpPr>
          <p:cNvPr id="4" name="מלבן 3"/>
          <p:cNvSpPr/>
          <p:nvPr/>
        </p:nvSpPr>
        <p:spPr>
          <a:xfrm>
            <a:off x="261257" y="2047966"/>
            <a:ext cx="10084525" cy="1077218"/>
          </a:xfrm>
          <a:prstGeom prst="rect">
            <a:avLst/>
          </a:prstGeom>
        </p:spPr>
        <p:txBody>
          <a:bodyPr wrap="square">
            <a:spAutoFit/>
          </a:bodyPr>
          <a:lstStyle/>
          <a:p>
            <a:pPr algn="ctr"/>
            <a:r>
              <a:rPr lang="he-IL" sz="3200" b="1" dirty="0">
                <a:solidFill>
                  <a:schemeClr val="accent2">
                    <a:lumMod val="75000"/>
                  </a:schemeClr>
                </a:solidFill>
              </a:rPr>
              <a:t>הדבש מיוצר מהצוף על-ידי הדבורה ולא מגוף </a:t>
            </a:r>
            <a:r>
              <a:rPr lang="he-IL" sz="3200" b="1" dirty="0" smtClean="0">
                <a:solidFill>
                  <a:schemeClr val="accent2">
                    <a:lumMod val="75000"/>
                  </a:schemeClr>
                </a:solidFill>
              </a:rPr>
              <a:t>הדבורה, </a:t>
            </a:r>
            <a:r>
              <a:rPr lang="he-IL" sz="3200" b="1" dirty="0">
                <a:solidFill>
                  <a:schemeClr val="accent2">
                    <a:lumMod val="75000"/>
                  </a:schemeClr>
                </a:solidFill>
              </a:rPr>
              <a:t>לכן בדבש </a:t>
            </a:r>
          </a:p>
        </p:txBody>
      </p:sp>
      <p:pic>
        <p:nvPicPr>
          <p:cNvPr id="2050" name="Picture 2" descr="דבש ניגר - אור קידס"/>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4754" y="4771104"/>
            <a:ext cx="3817529" cy="1770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1117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right)">
                                      <p:cBhvr>
                                        <p:cTn id="7" dur="75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b="1" dirty="0" smtClean="0"/>
              <a:t>מה ההבדל בין הכולסטרול המיוצר בדופן המעי לבין הכולסטרול המיוצר בכבד?</a:t>
            </a:r>
            <a:endParaRPr lang="he-IL" b="1" dirty="0"/>
          </a:p>
        </p:txBody>
      </p:sp>
      <p:sp>
        <p:nvSpPr>
          <p:cNvPr id="3" name="מציין מיקום תוכן 2"/>
          <p:cNvSpPr>
            <a:spLocks noGrp="1"/>
          </p:cNvSpPr>
          <p:nvPr>
            <p:ph idx="1"/>
          </p:nvPr>
        </p:nvSpPr>
        <p:spPr/>
        <p:txBody>
          <a:bodyPr>
            <a:normAutofit/>
          </a:bodyPr>
          <a:lstStyle/>
          <a:p>
            <a:r>
              <a:rPr lang="he-IL" sz="3200" b="1" dirty="0" smtClean="0"/>
              <a:t>הכולסטרול שמיוצר בכבד מושפע </a:t>
            </a:r>
            <a:r>
              <a:rPr lang="he-IL" sz="3200" b="1" dirty="0" smtClean="0">
                <a:solidFill>
                  <a:schemeClr val="accent2">
                    <a:lumMod val="75000"/>
                  </a:schemeClr>
                </a:solidFill>
              </a:rPr>
              <a:t>ממשוב שלילי</a:t>
            </a:r>
            <a:r>
              <a:rPr lang="he-IL" sz="3200" b="1" dirty="0" smtClean="0"/>
              <a:t> על-ידי הכולסטרול שמגיע מהמזון</a:t>
            </a:r>
          </a:p>
          <a:p>
            <a:r>
              <a:rPr lang="he-IL" sz="3200" b="1" dirty="0" smtClean="0"/>
              <a:t>הכולסטרול שמיוצר במעי לא מושפע כלל מהכולסטרול במזון!</a:t>
            </a:r>
          </a:p>
          <a:p>
            <a:r>
              <a:rPr lang="he-IL" sz="3200" b="1" dirty="0" smtClean="0"/>
              <a:t>יש אנשים שיש להם נטייה גנטית לייצר הרבה כולסטרול </a:t>
            </a:r>
            <a:r>
              <a:rPr lang="he-IL" sz="3200" b="1" u="sng" dirty="0" smtClean="0">
                <a:solidFill>
                  <a:schemeClr val="accent1">
                    <a:lumMod val="50000"/>
                  </a:schemeClr>
                </a:solidFill>
              </a:rPr>
              <a:t>במעי</a:t>
            </a:r>
            <a:r>
              <a:rPr lang="he-IL" sz="3200" b="1" dirty="0" smtClean="0"/>
              <a:t> ושום שינוי תזונתי לא ישפיע על כך! במקרים נדירים, אבל קיים!</a:t>
            </a:r>
            <a:endParaRPr lang="he-IL" sz="3200" b="1" dirty="0"/>
          </a:p>
        </p:txBody>
      </p:sp>
    </p:spTree>
    <p:extLst>
      <p:ext uri="{BB962C8B-B14F-4D97-AF65-F5344CB8AC3E}">
        <p14:creationId xmlns:p14="http://schemas.microsoft.com/office/powerpoint/2010/main" val="555692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פיאה">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889</TotalTime>
  <Words>1582</Words>
  <Application>Microsoft Office PowerPoint</Application>
  <PresentationFormat>מסך רחב</PresentationFormat>
  <Paragraphs>154</Paragraphs>
  <Slides>35</Slides>
  <Notes>0</Notes>
  <HiddenSlides>0</HiddenSlides>
  <MMClips>0</MMClips>
  <ScaleCrop>false</ScaleCrop>
  <HeadingPairs>
    <vt:vector size="6" baseType="variant">
      <vt:variant>
        <vt:lpstr>גופנים בשימוש</vt:lpstr>
      </vt:variant>
      <vt:variant>
        <vt:i4>4</vt:i4>
      </vt:variant>
      <vt:variant>
        <vt:lpstr>ערכת נושא</vt:lpstr>
      </vt:variant>
      <vt:variant>
        <vt:i4>1</vt:i4>
      </vt:variant>
      <vt:variant>
        <vt:lpstr>כותרות שקופיות</vt:lpstr>
      </vt:variant>
      <vt:variant>
        <vt:i4>35</vt:i4>
      </vt:variant>
    </vt:vector>
  </HeadingPairs>
  <TitlesOfParts>
    <vt:vector size="40" baseType="lpstr">
      <vt:lpstr>Arial</vt:lpstr>
      <vt:lpstr>Gisha</vt:lpstr>
      <vt:lpstr>Trebuchet MS</vt:lpstr>
      <vt:lpstr>Wingdings 3</vt:lpstr>
      <vt:lpstr>פיאה</vt:lpstr>
      <vt:lpstr>הכולסטרול הטוב, הרע והמכוער</vt:lpstr>
      <vt:lpstr>אילו מזונות מכילים כולסטרול טוב?   </vt:lpstr>
      <vt:lpstr>תפקידי הכולסטרול</vt:lpstr>
      <vt:lpstr>הכולסטרול והמוח</vt:lpstr>
      <vt:lpstr>מצגת של PowerPoint‏</vt:lpstr>
      <vt:lpstr>סוגי כולסטרול - סוג אחד בלבד של כולסטרול בטבע!</vt:lpstr>
      <vt:lpstr>מהיכן מגיע הכולסטרול לגופינו?</vt:lpstr>
      <vt:lpstr>האם בדבש יש כולסטרול?</vt:lpstr>
      <vt:lpstr>מה ההבדל בין הכולסטרול המיוצר בדופן המעי לבין הכולסטרול המיוצר בכבד?</vt:lpstr>
      <vt:lpstr>איך הכולסטרול מהמזון מגיע לתאים בגוף?</vt:lpstr>
      <vt:lpstr>מצגת של PowerPoint‏</vt:lpstr>
      <vt:lpstr>מצגת של PowerPoint‏</vt:lpstr>
      <vt:lpstr>מדוע ה- LDL זכה לשם המפוקפק – הכולסטרול הרע?</vt:lpstr>
      <vt:lpstr>מצגת של PowerPoint‏</vt:lpstr>
      <vt:lpstr>מה גורם ל- LDL לשקוע?</vt:lpstr>
      <vt:lpstr>מצגת של PowerPoint‏</vt:lpstr>
      <vt:lpstr>מצב של התקף לב</vt:lpstr>
      <vt:lpstr>מה הפתרון?</vt:lpstr>
      <vt:lpstr>סיכום ביניים</vt:lpstr>
      <vt:lpstr>מצגת של PowerPoint‏</vt:lpstr>
      <vt:lpstr>מחקרים על כולסטרול ובריאות</vt:lpstr>
      <vt:lpstr>רמת כולסטרול כללית ויכולת קוגניטיבית</vt:lpstr>
      <vt:lpstr>כולסטרול ואלצהיימר</vt:lpstr>
      <vt:lpstr>רמת ה-LDL ותפקודי זיכרון בקרב קשישים ללא שיטיון (דמנציה)</vt:lpstr>
      <vt:lpstr>כולסטרול והסיכון לפרקינסון - 2006</vt:lpstr>
      <vt:lpstr>כולסטרול ומחלות לב</vt:lpstr>
      <vt:lpstr>מצגת של PowerPoint‏</vt:lpstr>
      <vt:lpstr>תהליך יצירת הפלאק הטרשתי בעורקים</vt:lpstr>
      <vt:lpstr>תהליך יצירת הפלאק הטרשתי</vt:lpstr>
      <vt:lpstr>כיצד למנוע את חמצון ה-LDL?</vt:lpstr>
      <vt:lpstr>מזונות מסוימים בריכוז גבוה שנמצאו בהם נוגדי חמצון היודעים לנטרל דווקא את הרדיקלים החופשיים שגונבים את האלקטרון לכולסטרול</vt:lpstr>
      <vt:lpstr>האם יש מזונות שמעלים LDL? </vt:lpstr>
      <vt:lpstr>איזה מזון יודע לעכב ספיגת כולסטרול?</vt:lpstr>
      <vt:lpstr>ובאופן טבעי...</vt:lpstr>
      <vt:lpstr>מצגת של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הכולסטרול הטוב, הרע והמכוער</dc:title>
  <dc:creator>User</dc:creator>
  <cp:lastModifiedBy>רונית נעמן נאמן</cp:lastModifiedBy>
  <cp:revision>175</cp:revision>
  <dcterms:created xsi:type="dcterms:W3CDTF">2021-01-13T09:48:19Z</dcterms:created>
  <dcterms:modified xsi:type="dcterms:W3CDTF">2021-02-14T07:52:59Z</dcterms:modified>
</cp:coreProperties>
</file>