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1"/>
  </p:notesMasterIdLst>
  <p:sldIdLst>
    <p:sldId id="256" r:id="rId2"/>
    <p:sldId id="263" r:id="rId3"/>
    <p:sldId id="258" r:id="rId4"/>
    <p:sldId id="259" r:id="rId5"/>
    <p:sldId id="260" r:id="rId6"/>
    <p:sldId id="257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02" d="100"/>
          <a:sy n="102" d="100"/>
        </p:scale>
        <p:origin x="2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3769416-8B3C-483C-8A31-0A84FF6A2FFA}" type="datetimeFigureOut">
              <a:rPr lang="he-IL" smtClean="0"/>
              <a:t>י"ח/חשון/תשפ"ב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F59BDC3-3141-4C5C-B8FF-84C6B054A00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39539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e-IL" dirty="0"/>
              <a:t>רצף הוראה – מדובר על שימור סלקטיבי..</a:t>
            </a:r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9BDC3-3141-4C5C-B8FF-84C6B054A006}" type="slidenum">
              <a:rPr lang="he-IL" smtClean="0"/>
              <a:t>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22188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e-IL" dirty="0"/>
              <a:t>רמת תיווך גבוהה (</a:t>
            </a:r>
            <a:r>
              <a:rPr lang="he-IL" dirty="0" err="1"/>
              <a:t>חנ"מ</a:t>
            </a:r>
            <a:r>
              <a:rPr lang="he-IL" dirty="0"/>
              <a:t>).............אם אפשר ממשיכים להעמדת ניסוי וכתיבת דוח ניסוי</a:t>
            </a:r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9BDC3-3141-4C5C-B8FF-84C6B054A006}" type="slidenum">
              <a:rPr lang="he-IL" smtClean="0"/>
              <a:t>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9611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3DF7-BBA1-47B2-93A9-64FE06111B4F}" type="datetimeFigureOut">
              <a:rPr lang="he-IL" smtClean="0"/>
              <a:t>י"ח/חשון/תשפ"ב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27F6-BC9F-4005-96D4-025BC893243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02665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3DF7-BBA1-47B2-93A9-64FE06111B4F}" type="datetimeFigureOut">
              <a:rPr lang="he-IL" smtClean="0"/>
              <a:t>י"ח/חשון/תשפ"ב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27F6-BC9F-4005-96D4-025BC893243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92438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3DF7-BBA1-47B2-93A9-64FE06111B4F}" type="datetimeFigureOut">
              <a:rPr lang="he-IL" smtClean="0"/>
              <a:t>י"ח/חשון/תשפ"ב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27F6-BC9F-4005-96D4-025BC893243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38283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3DF7-BBA1-47B2-93A9-64FE06111B4F}" type="datetimeFigureOut">
              <a:rPr lang="he-IL" smtClean="0"/>
              <a:t>י"ח/חשון/תשפ"ב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27F6-BC9F-4005-96D4-025BC893243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4833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3DF7-BBA1-47B2-93A9-64FE06111B4F}" type="datetimeFigureOut">
              <a:rPr lang="he-IL" smtClean="0"/>
              <a:t>י"ח/חשון/תשפ"ב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27F6-BC9F-4005-96D4-025BC893243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62081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3DF7-BBA1-47B2-93A9-64FE06111B4F}" type="datetimeFigureOut">
              <a:rPr lang="he-IL" smtClean="0"/>
              <a:t>י"ח/חשון/תשפ"ב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27F6-BC9F-4005-96D4-025BC893243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0558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3DF7-BBA1-47B2-93A9-64FE06111B4F}" type="datetimeFigureOut">
              <a:rPr lang="he-IL" smtClean="0"/>
              <a:t>י"ח/חשון/תשפ"ב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27F6-BC9F-4005-96D4-025BC893243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02192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3DF7-BBA1-47B2-93A9-64FE06111B4F}" type="datetimeFigureOut">
              <a:rPr lang="he-IL" smtClean="0"/>
              <a:t>י"ח/חשון/תשפ"ב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27F6-BC9F-4005-96D4-025BC893243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8029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3DF7-BBA1-47B2-93A9-64FE06111B4F}" type="datetimeFigureOut">
              <a:rPr lang="he-IL" smtClean="0"/>
              <a:t>י"ח/חשון/תשפ"ב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27F6-BC9F-4005-96D4-025BC893243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20515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3DF7-BBA1-47B2-93A9-64FE06111B4F}" type="datetimeFigureOut">
              <a:rPr lang="he-IL" smtClean="0"/>
              <a:t>י"ח/חשון/תשפ"ב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27F6-BC9F-4005-96D4-025BC893243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59876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3DF7-BBA1-47B2-93A9-64FE06111B4F}" type="datetimeFigureOut">
              <a:rPr lang="he-IL" smtClean="0"/>
              <a:t>י"ח/חשון/תשפ"ב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27F6-BC9F-4005-96D4-025BC893243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04282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93DF7-BBA1-47B2-93A9-64FE06111B4F}" type="datetimeFigureOut">
              <a:rPr lang="he-IL" smtClean="0"/>
              <a:t>י"ח/חשון/תשפ"ב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927F6-BC9F-4005-96D4-025BC893243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04280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1X8p0vhsWRE" TargetMode="External"/><Relationship Id="rId2" Type="http://schemas.openxmlformats.org/officeDocument/2006/relationships/hyperlink" Target="https://create.kahoot.it/details/460e99d8-f98a-400b-b794-0ba8c2808b6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jJwGNPRmyTI" TargetMode="External"/><Relationship Id="rId2" Type="http://schemas.openxmlformats.org/officeDocument/2006/relationships/hyperlink" Target="https://youtu.be/yqUFy-t4MlQ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716065" y="3296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he-IL" dirty="0"/>
              <a:t>מערך הוראה/למידה</a:t>
            </a:r>
            <a:br>
              <a:rPr lang="he-IL" dirty="0"/>
            </a:br>
            <a:r>
              <a:rPr lang="he-IL" dirty="0" err="1"/>
              <a:t>פרוביוטיקה</a:t>
            </a:r>
            <a:r>
              <a:rPr lang="he-IL" dirty="0"/>
              <a:t> </a:t>
            </a:r>
            <a:r>
              <a:rPr lang="he-IL" dirty="0" err="1"/>
              <a:t>ופרהביוטיקה</a:t>
            </a:r>
            <a:r>
              <a:rPr lang="he-IL" dirty="0"/>
              <a:t> </a:t>
            </a:r>
            <a:br>
              <a:rPr lang="he-IL" dirty="0"/>
            </a:br>
            <a:r>
              <a:rPr lang="he-IL" dirty="0"/>
              <a:t>בדגש על חקר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2339752" y="2996952"/>
            <a:ext cx="6400800" cy="1752600"/>
          </a:xfrm>
        </p:spPr>
        <p:txBody>
          <a:bodyPr/>
          <a:lstStyle/>
          <a:p>
            <a:r>
              <a:rPr lang="he-IL" dirty="0"/>
              <a:t>כיתות יא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068960"/>
            <a:ext cx="2686179" cy="2803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4017" y="5946228"/>
            <a:ext cx="844509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/>
              <a:t>**</a:t>
            </a:r>
            <a:r>
              <a:rPr lang="he-IL" sz="1200" dirty="0"/>
              <a:t>המערך נכתב לתלמידי חינוך מיוחד המגיעים לחווה החקלאית </a:t>
            </a:r>
            <a:r>
              <a:rPr lang="he-IL" sz="1200" b="1" u="sng" dirty="0"/>
              <a:t>ליום</a:t>
            </a:r>
            <a:r>
              <a:rPr lang="he-IL" sz="1200" dirty="0"/>
              <a:t> לימודים (5 שעות אקדמיות) + שעות עבודה בענפים, פעם בשבוע</a:t>
            </a:r>
          </a:p>
        </p:txBody>
      </p:sp>
    </p:spTree>
    <p:extLst>
      <p:ext uri="{BB962C8B-B14F-4D97-AF65-F5344CB8AC3E}">
        <p14:creationId xmlns:p14="http://schemas.microsoft.com/office/powerpoint/2010/main" val="1954273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8639754" cy="416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298" y="5877272"/>
            <a:ext cx="5009705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dirty="0"/>
              <a:t>משה ודניאל נותנים דגש על חקלאות ומלאכות חקלאיות</a:t>
            </a:r>
          </a:p>
          <a:p>
            <a:r>
              <a:rPr lang="he-IL" dirty="0"/>
              <a:t>רונית, איריס ואמי נותנות דגש על תחום התזונה</a:t>
            </a:r>
          </a:p>
        </p:txBody>
      </p:sp>
    </p:spTree>
    <p:extLst>
      <p:ext uri="{BB962C8B-B14F-4D97-AF65-F5344CB8AC3E}">
        <p14:creationId xmlns:p14="http://schemas.microsoft.com/office/powerpoint/2010/main" val="2290477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4283968" y="4766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e-IL" b="1" dirty="0"/>
              <a:t>רצף ההוראה</a:t>
            </a:r>
            <a:r>
              <a:rPr lang="he-IL" dirty="0"/>
              <a:t> – </a:t>
            </a:r>
          </a:p>
          <a:p>
            <a:r>
              <a:rPr lang="he-IL" dirty="0"/>
              <a:t>לפני או </a:t>
            </a:r>
            <a:r>
              <a:rPr lang="he-IL" u="sng" dirty="0"/>
              <a:t>לאחר</a:t>
            </a:r>
            <a:r>
              <a:rPr lang="he-IL" dirty="0"/>
              <a:t> היחידה על שימור מזון</a:t>
            </a:r>
          </a:p>
        </p:txBody>
      </p:sp>
      <p:sp>
        <p:nvSpPr>
          <p:cNvPr id="3" name="מלבן 2"/>
          <p:cNvSpPr/>
          <p:nvPr/>
        </p:nvSpPr>
        <p:spPr>
          <a:xfrm>
            <a:off x="115140" y="2334930"/>
            <a:ext cx="87484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/>
              <a:t>רציונל – </a:t>
            </a:r>
          </a:p>
          <a:p>
            <a:endParaRPr lang="he-IL" dirty="0"/>
          </a:p>
          <a:p>
            <a:r>
              <a:rPr lang="he-IL" dirty="0"/>
              <a:t>לתזונה שלנו יש השפעה על הרכב אוכלוסיית המיקרואורגניזמים בגופנו. </a:t>
            </a:r>
          </a:p>
          <a:p>
            <a:r>
              <a:rPr lang="he-IL" dirty="0"/>
              <a:t>להרכב אוכלוסיית המיקרואורגניזמים בגופינו, יש השפעה רבה על מצב בריאותנו.</a:t>
            </a:r>
          </a:p>
          <a:p>
            <a:endParaRPr lang="he-IL" dirty="0"/>
          </a:p>
          <a:p>
            <a:r>
              <a:rPr lang="he-IL" dirty="0"/>
              <a:t>יש חשיבות ללימוד יחידה בנושא </a:t>
            </a:r>
            <a:r>
              <a:rPr lang="he-IL" dirty="0" err="1"/>
              <a:t>פרוביוטיקה</a:t>
            </a:r>
            <a:r>
              <a:rPr lang="he-IL" dirty="0"/>
              <a:t> </a:t>
            </a:r>
            <a:r>
              <a:rPr lang="he-IL" dirty="0" err="1"/>
              <a:t>ופרהביוטיקה</a:t>
            </a:r>
            <a:r>
              <a:rPr lang="he-IL" dirty="0"/>
              <a:t> ברצף ההוראה של שימור מזון.    ביחידה על שימור המזון התלמידים נחשפים לנושאים כמו סביבה מיטבית, סביבה עוינת              ולומדים מהם התנאים האופטימליים למיקרואורגניזמים בגופנו בפרט ובכלל.</a:t>
            </a:r>
          </a:p>
          <a:p>
            <a:endParaRPr lang="he-IL" dirty="0"/>
          </a:p>
          <a:p>
            <a:r>
              <a:rPr lang="he-IL" dirty="0"/>
              <a:t>מאחר ונושא </a:t>
            </a:r>
            <a:r>
              <a:rPr lang="he-IL" dirty="0" err="1"/>
              <a:t>הפרוביוטיקה</a:t>
            </a:r>
            <a:r>
              <a:rPr lang="he-IL" dirty="0"/>
              <a:t> </a:t>
            </a:r>
            <a:r>
              <a:rPr lang="he-IL" dirty="0" err="1"/>
              <a:t>ופרהביוטיקה</a:t>
            </a:r>
            <a:r>
              <a:rPr lang="he-IL" dirty="0"/>
              <a:t> נמצא במחקר (בתקופה זו), מן הראוי שגם התלמידים יבצעו חקר בנושא זה – נושא אותנטי.</a:t>
            </a:r>
          </a:p>
          <a:p>
            <a:endParaRPr lang="he-IL" dirty="0"/>
          </a:p>
          <a:p>
            <a:r>
              <a:rPr lang="he-IL" dirty="0"/>
              <a:t>הכנת פרו </a:t>
            </a:r>
            <a:r>
              <a:rPr lang="he-IL" dirty="0" err="1"/>
              <a:t>ופרהביוטיקה</a:t>
            </a:r>
            <a:r>
              <a:rPr lang="he-IL" dirty="0"/>
              <a:t> (כבישה ותסיסה), היא פעילות חווייתית ומהנה</a:t>
            </a:r>
          </a:p>
          <a:p>
            <a:endParaRPr lang="he-IL" dirty="0"/>
          </a:p>
          <a:p>
            <a:r>
              <a:rPr lang="he-IL" b="1" dirty="0"/>
              <a:t>שימוש בירקות/פירות "שלנו" שהתלמידים גידלו – ערך מוסף של המשכיות.</a:t>
            </a:r>
          </a:p>
          <a:p>
            <a:endParaRPr lang="he-IL" dirty="0"/>
          </a:p>
        </p:txBody>
      </p:sp>
      <p:pic>
        <p:nvPicPr>
          <p:cNvPr id="1026" name="Picture 2" descr="The tiny passengers from within – The Human Microbiome Project | Davidson  Institute of Science Educ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77" y="188640"/>
            <a:ext cx="2304256" cy="2696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995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2064563" y="404664"/>
            <a:ext cx="6171946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dirty="0"/>
              <a:t>מטרות כלליות</a:t>
            </a:r>
          </a:p>
          <a:p>
            <a:endParaRPr lang="he-IL" dirty="0"/>
          </a:p>
          <a:p>
            <a:r>
              <a:rPr lang="he-IL" dirty="0"/>
              <a:t>התלמידים ידונו במושגים </a:t>
            </a:r>
            <a:r>
              <a:rPr lang="he-IL" dirty="0" err="1"/>
              <a:t>פרוביוטיקה</a:t>
            </a:r>
            <a:r>
              <a:rPr lang="he-IL" dirty="0"/>
              <a:t> </a:t>
            </a:r>
            <a:r>
              <a:rPr lang="he-IL" dirty="0" err="1"/>
              <a:t>ופרהביוטיקה</a:t>
            </a:r>
            <a:endParaRPr lang="he-IL" dirty="0"/>
          </a:p>
          <a:p>
            <a:r>
              <a:rPr lang="he-IL" dirty="0"/>
              <a:t>התלמידים יעמתו את הידע הקודם עם הידע החדש</a:t>
            </a:r>
          </a:p>
          <a:p>
            <a:r>
              <a:rPr lang="he-IL" dirty="0"/>
              <a:t>התלמידים יבינו את הקשר בין </a:t>
            </a:r>
            <a:r>
              <a:rPr lang="he-IL" dirty="0" err="1"/>
              <a:t>פרוביוטיקה</a:t>
            </a:r>
            <a:r>
              <a:rPr lang="he-IL" dirty="0"/>
              <a:t> </a:t>
            </a:r>
            <a:r>
              <a:rPr lang="he-IL" dirty="0" err="1"/>
              <a:t>לפרהביוטיקה</a:t>
            </a:r>
            <a:endParaRPr lang="he-IL" dirty="0"/>
          </a:p>
          <a:p>
            <a:r>
              <a:rPr lang="he-IL" dirty="0"/>
              <a:t>התלמידים יבינו את הקשר בין שימור מזון </a:t>
            </a:r>
            <a:r>
              <a:rPr lang="he-IL" dirty="0" err="1"/>
              <a:t>לפרוביוטיקה</a:t>
            </a:r>
            <a:r>
              <a:rPr lang="he-IL" dirty="0"/>
              <a:t> </a:t>
            </a:r>
            <a:r>
              <a:rPr lang="he-IL" dirty="0" err="1"/>
              <a:t>ופרהביוטיקה</a:t>
            </a:r>
            <a:endParaRPr lang="he-IL" dirty="0"/>
          </a:p>
          <a:p>
            <a:endParaRPr lang="he-IL" dirty="0"/>
          </a:p>
        </p:txBody>
      </p:sp>
      <p:sp>
        <p:nvSpPr>
          <p:cNvPr id="3" name="מלבן 2"/>
          <p:cNvSpPr/>
          <p:nvPr/>
        </p:nvSpPr>
        <p:spPr>
          <a:xfrm>
            <a:off x="321528" y="3933056"/>
            <a:ext cx="87129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dirty="0"/>
              <a:t>מטרות אופרטיביות בתום השיעור</a:t>
            </a:r>
          </a:p>
          <a:p>
            <a:pPr>
              <a:lnSpc>
                <a:spcPct val="150000"/>
              </a:lnSpc>
            </a:pPr>
            <a:endParaRPr lang="he-IL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he-IL" dirty="0"/>
              <a:t>התלמידים יסבירו את הקשר/ההבדל בין </a:t>
            </a:r>
            <a:r>
              <a:rPr lang="he-IL" dirty="0" err="1"/>
              <a:t>פרוביוטיקה</a:t>
            </a:r>
            <a:r>
              <a:rPr lang="he-IL" dirty="0"/>
              <a:t> </a:t>
            </a:r>
            <a:r>
              <a:rPr lang="he-IL" dirty="0" err="1"/>
              <a:t>לפרהביוטיקה</a:t>
            </a:r>
            <a:endParaRPr lang="he-IL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he-IL" dirty="0"/>
              <a:t>התלמידים יסבירו את הקשר בין שימור מזון </a:t>
            </a:r>
            <a:r>
              <a:rPr lang="he-IL" dirty="0" err="1"/>
              <a:t>לפרוביוטיקה</a:t>
            </a:r>
            <a:r>
              <a:rPr lang="he-IL" dirty="0"/>
              <a:t> </a:t>
            </a:r>
            <a:r>
              <a:rPr lang="he-IL" dirty="0" err="1"/>
              <a:t>ופרהביוטיקה</a:t>
            </a:r>
            <a:endParaRPr lang="he-IL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he-IL" dirty="0"/>
              <a:t>התלמידים יכבשו מלפפונים/כרוב/עגבניות (מה שיש לנו כעת בחווה)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he-IL" dirty="0"/>
              <a:t>התלמידים ישאלו שאלות (חשיבה ביקורתית)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he-IL" dirty="0"/>
          </a:p>
          <a:p>
            <a:pPr marL="285750" indent="-285750">
              <a:buFont typeface="Arial" pitchFamily="34" charset="0"/>
              <a:buChar char="•"/>
            </a:pPr>
            <a:endParaRPr lang="he-IL" dirty="0"/>
          </a:p>
          <a:p>
            <a:pPr marL="285750" indent="-285750">
              <a:buFont typeface="Arial" pitchFamily="34" charset="0"/>
              <a:buChar char="•"/>
            </a:pPr>
            <a:endParaRPr lang="he-IL" dirty="0"/>
          </a:p>
          <a:p>
            <a:r>
              <a:rPr lang="he-IL" i="1" dirty="0"/>
              <a:t>                                     </a:t>
            </a:r>
          </a:p>
          <a:p>
            <a:r>
              <a:rPr lang="he-IL" i="1" dirty="0"/>
              <a:t>  </a:t>
            </a:r>
            <a:endParaRPr lang="he-I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93807"/>
            <a:ext cx="2638425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4305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1782" y="1052736"/>
            <a:ext cx="3604474" cy="500983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e-IL" sz="2400" b="1" dirty="0"/>
              <a:t>מושגים</a:t>
            </a:r>
          </a:p>
          <a:p>
            <a:pPr algn="ctr">
              <a:lnSpc>
                <a:spcPct val="150000"/>
              </a:lnSpc>
            </a:pPr>
            <a:r>
              <a:rPr lang="he-IL" sz="2400" dirty="0"/>
              <a:t>סביבה מיטבית (אופטימלית)</a:t>
            </a:r>
          </a:p>
          <a:p>
            <a:pPr algn="ctr">
              <a:lnSpc>
                <a:spcPct val="150000"/>
              </a:lnSpc>
            </a:pPr>
            <a:r>
              <a:rPr lang="he-IL" sz="2400" dirty="0"/>
              <a:t>נבגים</a:t>
            </a:r>
          </a:p>
          <a:p>
            <a:pPr algn="ctr">
              <a:lnSpc>
                <a:spcPct val="150000"/>
              </a:lnSpc>
            </a:pPr>
            <a:r>
              <a:rPr lang="he-IL" sz="2400" dirty="0" err="1"/>
              <a:t>פרוביוטיקה</a:t>
            </a:r>
            <a:r>
              <a:rPr lang="he-IL" sz="2400" dirty="0"/>
              <a:t>, </a:t>
            </a:r>
            <a:r>
              <a:rPr lang="he-IL" sz="2400" dirty="0" err="1"/>
              <a:t>פרהביוטיקה</a:t>
            </a:r>
            <a:endParaRPr lang="he-IL" sz="2400" dirty="0"/>
          </a:p>
          <a:p>
            <a:pPr algn="ctr">
              <a:lnSpc>
                <a:spcPct val="150000"/>
              </a:lnSpc>
            </a:pPr>
            <a:r>
              <a:rPr lang="he-IL" sz="2400" dirty="0"/>
              <a:t>מיקרואורגניזמים</a:t>
            </a:r>
          </a:p>
          <a:p>
            <a:pPr algn="ctr">
              <a:lnSpc>
                <a:spcPct val="150000"/>
              </a:lnSpc>
            </a:pPr>
            <a:r>
              <a:rPr lang="he-IL" sz="2400" dirty="0"/>
              <a:t>כבישה</a:t>
            </a:r>
          </a:p>
          <a:p>
            <a:pPr algn="ctr">
              <a:lnSpc>
                <a:spcPct val="150000"/>
              </a:lnSpc>
            </a:pPr>
            <a:r>
              <a:rPr lang="he-IL" sz="2400" dirty="0"/>
              <a:t>תסיסה</a:t>
            </a:r>
          </a:p>
          <a:p>
            <a:pPr algn="ctr">
              <a:lnSpc>
                <a:spcPct val="150000"/>
              </a:lnSpc>
            </a:pPr>
            <a:r>
              <a:rPr lang="he-IL" sz="2400" dirty="0"/>
              <a:t>חומצה </a:t>
            </a:r>
            <a:r>
              <a:rPr lang="he-IL" sz="2400" dirty="0" err="1"/>
              <a:t>לקטית</a:t>
            </a:r>
            <a:endParaRPr lang="he-IL" sz="2400" dirty="0"/>
          </a:p>
          <a:p>
            <a:pPr algn="ctr">
              <a:lnSpc>
                <a:spcPct val="150000"/>
              </a:lnSpc>
            </a:pPr>
            <a:endParaRPr lang="he-IL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1717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764704"/>
            <a:ext cx="7157087" cy="203132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b="1" u="sng" dirty="0"/>
              <a:t>פתיחה</a:t>
            </a:r>
          </a:p>
          <a:p>
            <a:endParaRPr lang="he-IL" dirty="0"/>
          </a:p>
          <a:p>
            <a:r>
              <a:rPr lang="he-IL" dirty="0"/>
              <a:t>חידון </a:t>
            </a:r>
            <a:r>
              <a:rPr lang="en-US" dirty="0" err="1"/>
              <a:t>kahoot</a:t>
            </a:r>
            <a:endParaRPr lang="he-IL" dirty="0"/>
          </a:p>
          <a:p>
            <a:r>
              <a:rPr lang="he-IL" dirty="0"/>
              <a:t>לפתיחת דיון ובירור ידע קיים</a:t>
            </a:r>
          </a:p>
          <a:p>
            <a:endParaRPr lang="he-IL" dirty="0"/>
          </a:p>
          <a:p>
            <a:r>
              <a:rPr lang="en-US" dirty="0">
                <a:hlinkClick r:id="rId2"/>
              </a:rPr>
              <a:t>https://create.kahoot.it/details/460e99d8-f98a-400b-b794-0ba8c2808b63</a:t>
            </a:r>
            <a:endParaRPr lang="he-IL" dirty="0"/>
          </a:p>
          <a:p>
            <a:endParaRPr lang="he-IL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2924943"/>
            <a:ext cx="7877167" cy="20928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u="sng" dirty="0"/>
              <a:t>גוף השיעור</a:t>
            </a:r>
          </a:p>
          <a:p>
            <a:endParaRPr lang="he-IL" dirty="0"/>
          </a:p>
          <a:p>
            <a:r>
              <a:rPr lang="he-IL" dirty="0"/>
              <a:t>מצגת (בשילוב סרטונים) - הכרות עם המושגים </a:t>
            </a:r>
            <a:r>
              <a:rPr lang="he-IL" dirty="0" err="1"/>
              <a:t>פרוביוטיקה</a:t>
            </a:r>
            <a:r>
              <a:rPr lang="he-IL" dirty="0"/>
              <a:t> </a:t>
            </a:r>
            <a:r>
              <a:rPr lang="he-IL" dirty="0" err="1"/>
              <a:t>ופרהביוטיקה</a:t>
            </a:r>
            <a:endParaRPr lang="he-IL" dirty="0"/>
          </a:p>
          <a:p>
            <a:endParaRPr lang="he-IL" dirty="0"/>
          </a:p>
          <a:p>
            <a:r>
              <a:rPr lang="he-IL" sz="1100" dirty="0"/>
              <a:t>סרטון לדוגמא </a:t>
            </a:r>
            <a:r>
              <a:rPr lang="en-US" sz="1100" dirty="0">
                <a:hlinkClick r:id="rId3"/>
              </a:rPr>
              <a:t>https://youtu.be/1X8p0vhsWRE</a:t>
            </a:r>
            <a:endParaRPr lang="he-IL" sz="1100" dirty="0"/>
          </a:p>
          <a:p>
            <a:endParaRPr lang="he-IL" sz="1100" dirty="0"/>
          </a:p>
          <a:p>
            <a:endParaRPr lang="he-IL" dirty="0"/>
          </a:p>
          <a:p>
            <a:endParaRPr lang="he-IL" dirty="0"/>
          </a:p>
        </p:txBody>
      </p:sp>
      <p:sp>
        <p:nvSpPr>
          <p:cNvPr id="6" name="TextBox 5"/>
          <p:cNvSpPr txBox="1"/>
          <p:nvPr/>
        </p:nvSpPr>
        <p:spPr>
          <a:xfrm>
            <a:off x="4094768" y="395372"/>
            <a:ext cx="135325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dirty="0"/>
              <a:t>שיעור כפול 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66943" y="5233631"/>
            <a:ext cx="4637808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dirty="0"/>
              <a:t>פעילות במטבח שדה</a:t>
            </a:r>
          </a:p>
          <a:p>
            <a:r>
              <a:rPr lang="he-IL" dirty="0"/>
              <a:t>כבישת מלפפונים/כרוב/עגבניות/שומר (שלנו) במלח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652212"/>
            <a:ext cx="1944216" cy="1456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965922"/>
            <a:ext cx="1743075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591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0686" y="303202"/>
            <a:ext cx="7680371" cy="313932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dirty="0"/>
              <a:t> </a:t>
            </a:r>
            <a:r>
              <a:rPr lang="he-IL" b="1" dirty="0"/>
              <a:t>חלק 2 (מתמשך) - מיומנויות חקר בדגש על מיקרואורגניזמים</a:t>
            </a:r>
          </a:p>
          <a:p>
            <a:endParaRPr lang="he-IL" dirty="0"/>
          </a:p>
          <a:p>
            <a:r>
              <a:rPr lang="he-IL" dirty="0"/>
              <a:t>מטרות אופרטיביות – התלמידים יתנסו במיומנויות החקר : </a:t>
            </a:r>
          </a:p>
          <a:p>
            <a:r>
              <a:rPr lang="he-IL" dirty="0"/>
              <a:t>ניסוח שאלות חקר, זיהוי משתנים, העלאת השערות הצעת דרכים לבדיקת ההשערות, </a:t>
            </a:r>
          </a:p>
          <a:p>
            <a:r>
              <a:rPr lang="he-IL" dirty="0"/>
              <a:t>העמדת ניסוי וכתיבת דוח ניסוי</a:t>
            </a:r>
          </a:p>
          <a:p>
            <a:endParaRPr lang="he-IL" dirty="0"/>
          </a:p>
          <a:p>
            <a:r>
              <a:rPr lang="he-IL" u="sng" dirty="0"/>
              <a:t>מושגים לחזרה (חקר) </a:t>
            </a:r>
          </a:p>
          <a:p>
            <a:r>
              <a:rPr lang="he-IL" dirty="0"/>
              <a:t>שאלת חקר טובה, השערה, מקור מהימן/אמין,                                   </a:t>
            </a:r>
          </a:p>
          <a:p>
            <a:r>
              <a:rPr lang="he-IL" dirty="0"/>
              <a:t>משתנים מושפעים/תלויים ומשפיעים/לא תלויים, גורמים קבועים, רפלקציה.</a:t>
            </a:r>
          </a:p>
          <a:p>
            <a:r>
              <a:rPr lang="he-IL" dirty="0"/>
              <a:t> </a:t>
            </a:r>
          </a:p>
          <a:p>
            <a:endParaRPr lang="he-IL" dirty="0"/>
          </a:p>
        </p:txBody>
      </p:sp>
      <p:sp>
        <p:nvSpPr>
          <p:cNvPr id="3" name="מלבן 2"/>
          <p:cNvSpPr/>
          <p:nvPr/>
        </p:nvSpPr>
        <p:spPr>
          <a:xfrm>
            <a:off x="1691680" y="3165524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e-IL" dirty="0"/>
          </a:p>
          <a:p>
            <a:r>
              <a:rPr lang="he-IL" dirty="0"/>
              <a:t>הקרנת הסרטונים - </a:t>
            </a:r>
            <a:r>
              <a:rPr lang="en-US" dirty="0">
                <a:hlinkClick r:id="rId2"/>
              </a:rPr>
              <a:t>https://youtu.be/yqUFy-t4MlQ</a:t>
            </a:r>
            <a:endParaRPr lang="he-IL" dirty="0"/>
          </a:p>
          <a:p>
            <a:r>
              <a:rPr lang="he-IL" dirty="0"/>
              <a:t>                           </a:t>
            </a:r>
            <a:r>
              <a:rPr lang="en-US" dirty="0">
                <a:hlinkClick r:id="rId3"/>
              </a:rPr>
              <a:t>https://youtu.be/jJwGNPRmyTI</a:t>
            </a:r>
            <a:endParaRPr lang="he-IL" dirty="0"/>
          </a:p>
          <a:p>
            <a:endParaRPr lang="he-IL" dirty="0"/>
          </a:p>
          <a:p>
            <a:r>
              <a:rPr lang="he-IL" dirty="0"/>
              <a:t>מטרתם להפגיש להזכיר לתלמידים את עקרונות החקר</a:t>
            </a:r>
          </a:p>
          <a:p>
            <a:endParaRPr lang="he-IL" dirty="0"/>
          </a:p>
          <a:p>
            <a:r>
              <a:rPr lang="he-IL" dirty="0"/>
              <a:t>זמן לשאלות ודיון קצר על הסרטונים</a:t>
            </a:r>
          </a:p>
          <a:p>
            <a:endParaRPr lang="he-IL" dirty="0"/>
          </a:p>
        </p:txBody>
      </p:sp>
      <p:sp>
        <p:nvSpPr>
          <p:cNvPr id="4" name="מלבן 3"/>
          <p:cNvSpPr/>
          <p:nvPr/>
        </p:nvSpPr>
        <p:spPr>
          <a:xfrm>
            <a:off x="100826" y="3262672"/>
            <a:ext cx="8949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he-IL" dirty="0"/>
          </a:p>
          <a:p>
            <a:pPr algn="ctr"/>
            <a:endParaRPr lang="he-I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86" y="3612765"/>
            <a:ext cx="3041954" cy="23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5285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107504" y="11358"/>
            <a:ext cx="8784975" cy="6977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he-IL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מערך חקר מונחה -  רמת תיווך גבוהה של מורה</a:t>
            </a:r>
          </a:p>
          <a:p>
            <a:pPr lvl="0" algn="ctr">
              <a:lnSpc>
                <a:spcPct val="150000"/>
              </a:lnSpc>
            </a:pPr>
            <a:endParaRPr lang="he-IL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150000"/>
              </a:lnSpc>
            </a:pPr>
            <a:r>
              <a:rPr lang="he-IL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משאלת חקר לדוח ניסוי/ים</a:t>
            </a:r>
            <a:endParaRPr lang="he-IL" b="1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he-IL" b="1" dirty="0">
                <a:solidFill>
                  <a:prstClr val="black"/>
                </a:solidFill>
              </a:rPr>
              <a:t>הצגת התופעה או הבעיה </a:t>
            </a:r>
            <a:r>
              <a:rPr lang="he-IL" dirty="0">
                <a:solidFill>
                  <a:prstClr val="black"/>
                </a:solidFill>
              </a:rPr>
              <a:t>–</a:t>
            </a:r>
            <a:r>
              <a:rPr lang="he-IL" sz="1400" dirty="0">
                <a:solidFill>
                  <a:prstClr val="black"/>
                </a:solidFill>
              </a:rPr>
              <a:t> אותנטית/רלוונטית לנושא </a:t>
            </a:r>
            <a:r>
              <a:rPr lang="he-IL" sz="1400" dirty="0" err="1">
                <a:solidFill>
                  <a:prstClr val="black"/>
                </a:solidFill>
              </a:rPr>
              <a:t>הפרוביוטיקה</a:t>
            </a:r>
            <a:r>
              <a:rPr lang="he-IL" sz="1400" dirty="0">
                <a:solidFill>
                  <a:prstClr val="black"/>
                </a:solidFill>
              </a:rPr>
              <a:t>.  </a:t>
            </a:r>
          </a:p>
          <a:p>
            <a:pPr lvl="0">
              <a:lnSpc>
                <a:spcPct val="150000"/>
              </a:lnSpc>
            </a:pPr>
            <a:r>
              <a:rPr lang="he-IL" sz="1400" dirty="0">
                <a:solidFill>
                  <a:prstClr val="black"/>
                </a:solidFill>
              </a:rPr>
              <a:t>רושמים על הלוח תופעות מעניינות ובעיות שעלו.</a:t>
            </a:r>
            <a:endParaRPr lang="he-IL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he-IL" b="1" dirty="0">
                <a:solidFill>
                  <a:prstClr val="black"/>
                </a:solidFill>
              </a:rPr>
              <a:t>ניסוח שאלת החקר </a:t>
            </a:r>
            <a:r>
              <a:rPr lang="he-IL" dirty="0">
                <a:solidFill>
                  <a:prstClr val="black"/>
                </a:solidFill>
              </a:rPr>
              <a:t>–</a:t>
            </a:r>
            <a:r>
              <a:rPr lang="he-IL" b="1" dirty="0">
                <a:solidFill>
                  <a:prstClr val="black"/>
                </a:solidFill>
              </a:rPr>
              <a:t> </a:t>
            </a:r>
            <a:r>
              <a:rPr lang="he-IL" sz="1400" dirty="0">
                <a:solidFill>
                  <a:prstClr val="black"/>
                </a:solidFill>
              </a:rPr>
              <a:t> כך שניתנת לבדיקה בניסוי מדעי.  בתחילה, מתנסים בבניית שאלת חקר לבד.                                    </a:t>
            </a:r>
            <a:r>
              <a:rPr lang="he-IL" sz="1400" b="1" dirty="0">
                <a:solidFill>
                  <a:schemeClr val="tx2">
                    <a:lumMod val="75000"/>
                  </a:schemeClr>
                </a:solidFill>
              </a:rPr>
              <a:t>המורה רושמת על הלוח את השאלות וממיינים אותן לפי: מי ניתנת לבדיקה ומי לא. האם השאלה מזמנת חקר, או לא</a:t>
            </a:r>
            <a:r>
              <a:rPr lang="he-IL" sz="1400" dirty="0">
                <a:solidFill>
                  <a:prstClr val="black"/>
                </a:solidFill>
              </a:rPr>
              <a:t>?                                              </a:t>
            </a:r>
          </a:p>
          <a:p>
            <a:pPr lvl="0">
              <a:lnSpc>
                <a:spcPct val="150000"/>
              </a:lnSpc>
            </a:pPr>
            <a:endParaRPr lang="he-IL" sz="1400" b="1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he-IL" sz="1400" b="1" dirty="0">
                <a:solidFill>
                  <a:prstClr val="black"/>
                </a:solidFill>
              </a:rPr>
              <a:t>זיהוי המשתנים </a:t>
            </a:r>
            <a:r>
              <a:rPr lang="he-IL" sz="1400" dirty="0">
                <a:solidFill>
                  <a:prstClr val="black"/>
                </a:solidFill>
              </a:rPr>
              <a:t>(מושפעים/תלויים ומשפיעים/לא תלויים וגורמים קבועים) - </a:t>
            </a:r>
          </a:p>
          <a:p>
            <a:pPr lvl="0">
              <a:lnSpc>
                <a:spcPct val="150000"/>
              </a:lnSpc>
            </a:pPr>
            <a:r>
              <a:rPr lang="he-IL" sz="1400" dirty="0">
                <a:solidFill>
                  <a:prstClr val="black"/>
                </a:solidFill>
              </a:rPr>
              <a:t>לבסוף, ניתן לכתוב על הלוח את הניסוח הבא: מהי השפעת _____ על _____?    מהו הקשר בין _____ לבין ______?  ולעצב את השאלות באופן הזה.</a:t>
            </a:r>
            <a:endParaRPr lang="he-IL" b="1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he-IL" b="1" dirty="0">
                <a:solidFill>
                  <a:prstClr val="black"/>
                </a:solidFill>
              </a:rPr>
              <a:t>העלאת השערות </a:t>
            </a:r>
            <a:r>
              <a:rPr lang="he-IL" dirty="0">
                <a:solidFill>
                  <a:prstClr val="black"/>
                </a:solidFill>
              </a:rPr>
              <a:t>- </a:t>
            </a:r>
            <a:r>
              <a:rPr lang="he-IL" sz="1400" dirty="0">
                <a:solidFill>
                  <a:prstClr val="black"/>
                </a:solidFill>
              </a:rPr>
              <a:t>התייחסות לטיב הקשר שבין המשתנים.                                                                                                      למשל, ערך </a:t>
            </a:r>
            <a:r>
              <a:rPr lang="en-US" sz="1400" dirty="0">
                <a:solidFill>
                  <a:prstClr val="black"/>
                </a:solidFill>
              </a:rPr>
              <a:t>pH</a:t>
            </a:r>
            <a:r>
              <a:rPr lang="he-IL" sz="1400" dirty="0">
                <a:solidFill>
                  <a:prstClr val="black"/>
                </a:solidFill>
              </a:rPr>
              <a:t> כפונקציה של ריכוזי מלח שונים/כפונקציה של טמפ'/כפונקציה של זמן/השוואה בין ירקות/פירות שונים, </a:t>
            </a:r>
          </a:p>
          <a:p>
            <a:pPr lvl="0">
              <a:lnSpc>
                <a:spcPct val="150000"/>
              </a:lnSpc>
            </a:pPr>
            <a:r>
              <a:rPr lang="he-IL" sz="1400" dirty="0">
                <a:solidFill>
                  <a:prstClr val="black"/>
                </a:solidFill>
              </a:rPr>
              <a:t>השפעת ריכוז המלח, בכבישת מלפפונים, על רמת ה</a:t>
            </a:r>
            <a:r>
              <a:rPr lang="en-US" sz="1400" dirty="0">
                <a:solidFill>
                  <a:prstClr val="black"/>
                </a:solidFill>
              </a:rPr>
              <a:t>pH </a:t>
            </a:r>
            <a:r>
              <a:rPr lang="he-IL" sz="1400" dirty="0">
                <a:solidFill>
                  <a:prstClr val="black"/>
                </a:solidFill>
              </a:rPr>
              <a:t> לאורך זמן, </a:t>
            </a:r>
            <a:r>
              <a:rPr lang="he-IL" sz="1400" u="sng" dirty="0">
                <a:solidFill>
                  <a:prstClr val="black"/>
                </a:solidFill>
              </a:rPr>
              <a:t>בהשוואה</a:t>
            </a:r>
            <a:r>
              <a:rPr lang="he-IL" sz="1400" dirty="0">
                <a:solidFill>
                  <a:prstClr val="black"/>
                </a:solidFill>
              </a:rPr>
              <a:t> לכבישת כרוב.</a:t>
            </a:r>
          </a:p>
          <a:p>
            <a:pPr lvl="0">
              <a:lnSpc>
                <a:spcPct val="150000"/>
              </a:lnSpc>
            </a:pPr>
            <a:r>
              <a:rPr lang="he-IL" sz="1400" dirty="0">
                <a:solidFill>
                  <a:prstClr val="black"/>
                </a:solidFill>
              </a:rPr>
              <a:t>השפעת </a:t>
            </a:r>
            <a:r>
              <a:rPr lang="he-IL" sz="1400" dirty="0" err="1">
                <a:solidFill>
                  <a:prstClr val="black"/>
                </a:solidFill>
              </a:rPr>
              <a:t>הטמפ</a:t>
            </a:r>
            <a:r>
              <a:rPr lang="he-IL" sz="1400" dirty="0">
                <a:solidFill>
                  <a:prstClr val="black"/>
                </a:solidFill>
              </a:rPr>
              <a:t>', בכבישת מלפפונים, על רמת ה</a:t>
            </a:r>
            <a:r>
              <a:rPr lang="en-US" sz="1400" dirty="0">
                <a:solidFill>
                  <a:prstClr val="black"/>
                </a:solidFill>
              </a:rPr>
              <a:t>pH  </a:t>
            </a:r>
            <a:r>
              <a:rPr lang="he-IL" sz="1400" dirty="0">
                <a:solidFill>
                  <a:prstClr val="black"/>
                </a:solidFill>
              </a:rPr>
              <a:t> לאורך זמן, ב</a:t>
            </a:r>
            <a:r>
              <a:rPr lang="he-IL" sz="1400" u="sng" dirty="0">
                <a:solidFill>
                  <a:prstClr val="black"/>
                </a:solidFill>
              </a:rPr>
              <a:t>השוואה</a:t>
            </a:r>
            <a:r>
              <a:rPr lang="he-IL" sz="1400" dirty="0">
                <a:solidFill>
                  <a:prstClr val="black"/>
                </a:solidFill>
              </a:rPr>
              <a:t> לכבישת כרוב.</a:t>
            </a:r>
          </a:p>
          <a:p>
            <a:pPr lvl="0">
              <a:lnSpc>
                <a:spcPct val="150000"/>
              </a:lnSpc>
            </a:pPr>
            <a:r>
              <a:rPr lang="he-IL" sz="1400" dirty="0">
                <a:solidFill>
                  <a:prstClr val="black"/>
                </a:solidFill>
              </a:rPr>
              <a:t>                                            </a:t>
            </a:r>
            <a:endParaRPr lang="he-IL" sz="1400" b="1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he-IL" b="1" dirty="0">
                <a:solidFill>
                  <a:prstClr val="black"/>
                </a:solidFill>
              </a:rPr>
              <a:t>הצעת דרכים לבדיקת ההשערות</a:t>
            </a:r>
            <a:r>
              <a:rPr lang="he-IL" dirty="0">
                <a:solidFill>
                  <a:prstClr val="black"/>
                </a:solidFill>
              </a:rPr>
              <a:t> - </a:t>
            </a:r>
            <a:r>
              <a:rPr lang="he-IL" sz="1400" dirty="0">
                <a:solidFill>
                  <a:prstClr val="black"/>
                </a:solidFill>
              </a:rPr>
              <a:t>מבוססות על מידע מהימן ו/או בדיקת השערות ע"י ניסוי/תצפיות....</a:t>
            </a:r>
          </a:p>
          <a:p>
            <a:pPr lvl="0" algn="ctr">
              <a:lnSpc>
                <a:spcPct val="150000"/>
              </a:lnSpc>
            </a:pPr>
            <a:r>
              <a:rPr lang="he-IL" sz="2000" b="1" dirty="0">
                <a:solidFill>
                  <a:prstClr val="black"/>
                </a:solidFill>
              </a:rPr>
              <a:t>.............................</a:t>
            </a:r>
          </a:p>
          <a:p>
            <a:pPr lvl="0">
              <a:lnSpc>
                <a:spcPct val="150000"/>
              </a:lnSpc>
            </a:pPr>
            <a:endParaRPr lang="he-IL" sz="1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923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1074120" y="1700808"/>
            <a:ext cx="6907980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e-IL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לסיום הנושא, </a:t>
            </a:r>
          </a:p>
          <a:p>
            <a:pPr algn="ctr"/>
            <a:r>
              <a:rPr lang="he-IL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אפשר להקרין את </a:t>
            </a:r>
            <a:r>
              <a:rPr lang="he-I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הפרק </a:t>
            </a:r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Earth</a:t>
            </a:r>
          </a:p>
          <a:p>
            <a:pPr algn="ctr"/>
            <a:r>
              <a:rPr lang="he-IL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מתוך </a:t>
            </a:r>
            <a:r>
              <a:rPr lang="en-US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Cooked</a:t>
            </a:r>
            <a:r>
              <a:rPr lang="he-IL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he-IL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(תסיסה)</a:t>
            </a:r>
            <a:endParaRPr lang="en-US" sz="2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en-US" sz="2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he-IL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או את הפרק על התסיסה מתוך </a:t>
            </a:r>
            <a:r>
              <a:rPr lang="en-US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Flavorful Origins</a:t>
            </a:r>
            <a:endParaRPr lang="he-IL" sz="2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תמונה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350" y="4248990"/>
            <a:ext cx="1924199" cy="2565599"/>
          </a:xfrm>
          <a:prstGeom prst="rect">
            <a:avLst/>
          </a:prstGeom>
        </p:spPr>
      </p:pic>
      <p:pic>
        <p:nvPicPr>
          <p:cNvPr id="4" name="תמונה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880" y="4248991"/>
            <a:ext cx="2010342" cy="2680456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594" y="116631"/>
            <a:ext cx="1998628" cy="2664837"/>
          </a:xfrm>
          <a:prstGeom prst="rect">
            <a:avLst/>
          </a:prstGeom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64610"/>
            <a:ext cx="1923678" cy="2564904"/>
          </a:xfrm>
          <a:prstGeom prst="rect">
            <a:avLst/>
          </a:prstGeom>
        </p:spPr>
      </p:pic>
      <p:pic>
        <p:nvPicPr>
          <p:cNvPr id="7" name="תמונה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0064"/>
            <a:ext cx="2123728" cy="2831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56069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613</Words>
  <Application>Microsoft Office PowerPoint</Application>
  <PresentationFormat>‫הצגה על המסך (4:3)</PresentationFormat>
  <Paragraphs>100</Paragraphs>
  <Slides>9</Slides>
  <Notes>2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ערכת נושא Office</vt:lpstr>
      <vt:lpstr>מערך הוראה/למידה פרוביוטיקה ופרהביוטיקה  בדגש על חקר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Pc-Ido</dc:creator>
  <cp:lastModifiedBy>רונית נעמן נאמן</cp:lastModifiedBy>
  <cp:revision>96</cp:revision>
  <dcterms:created xsi:type="dcterms:W3CDTF">2020-11-07T15:56:54Z</dcterms:created>
  <dcterms:modified xsi:type="dcterms:W3CDTF">2021-10-24T09:59:37Z</dcterms:modified>
</cp:coreProperties>
</file>