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0" r:id="rId1"/>
  </p:sldMasterIdLst>
  <p:notesMasterIdLst>
    <p:notesMasterId r:id="rId71"/>
  </p:notesMasterIdLst>
  <p:sldIdLst>
    <p:sldId id="257" r:id="rId2"/>
    <p:sldId id="260" r:id="rId3"/>
    <p:sldId id="259" r:id="rId4"/>
    <p:sldId id="258" r:id="rId5"/>
    <p:sldId id="261" r:id="rId6"/>
    <p:sldId id="264" r:id="rId7"/>
    <p:sldId id="265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08D9ED0-E13B-46A8-ACF8-9DA2A23071D0}" type="datetimeFigureOut">
              <a:rPr lang="he-IL" smtClean="0"/>
              <a:t>י"ד/חשון/תשע"ט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3E76165-E7C9-4701-8597-37282BE28BF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63237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שולש שווה שוקיים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כותרת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28" name="מציין מיקום של תאריך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A707ABE-9992-4DE6-8666-939E812907C5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17" name="מציין מיקום של כותרת תחתונה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29" name="מציין מיקום של מספר שקופית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9EE94-A33A-456C-A6D1-5BB1ED8823C8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5F2-7564-451F-824F-407D2DE58D48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97A299F-12C7-43F2-B663-ABC4B4D2DE8D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שולש ישר-זווית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משולש שווה שוקיים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8C59E8F-F37D-48A0-9F51-591118D1016C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  <p:cxnSp>
        <p:nvCxnSpPr>
          <p:cNvPr id="11" name="מחבר ישר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ישר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B36B031-4194-421E-A492-E031F4FB9781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השוואה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תוכן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87652E5-E81E-44AA-A306-12F90CEA54BB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B34D-E591-496B-8DAE-DC81AAA97EC8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E1C42D4-4C32-44CB-90EC-2C125BE5090D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EBB650E-4139-46B7-BB12-EE0828951272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e-IL" smtClean="0"/>
              <a:t>לחץ על הסמל כדי להוסיף תמונה</a:t>
            </a:r>
            <a:endParaRPr kumimoji="0" lang="en-US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FBF8837-846F-4ADF-ABE1-23CDA4E61EDE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משולש ישר-זווית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מחבר ישר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מחבר ישר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מציין מיקום של כותרת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  <p:sp>
        <p:nvSpPr>
          <p:cNvPr id="14" name="מציין מיקום של תאריך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5C17840-06E4-4FEB-91EB-0FDB0ABF8F4F}" type="datetime8">
              <a:rPr lang="he-IL" smtClean="0"/>
              <a:t>23 אוקטובר 18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he-IL" smtClean="0"/>
              <a:t>ג'אן אטלי</a:t>
            </a:r>
            <a:endParaRPr lang="he-IL"/>
          </a:p>
        </p:txBody>
      </p:sp>
      <p:sp>
        <p:nvSpPr>
          <p:cNvPr id="23" name="מציין מיקום של מספר שקופית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83DA3F4-FE07-49CF-83D1-17A8E2606815}" type="slidenum">
              <a:rPr lang="he-IL" smtClean="0"/>
              <a:t>‹#›</a:t>
            </a:fld>
            <a:endParaRPr lang="he-I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sldNum="0" hdr="0" dt="0"/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z.about.com/d/geology/1/0/u/W/tuff_grnvly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z.about.com/d/geology/1/0/n/9/1/sutbutandesitebldr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he/8/8a/%D7%99%D7%A9%D7%99%D7%91%D7%AA_%D7%94%D7%9E%D7%A7%D7%95%D7%91%D7%9C%D7%99%D7%9D_%D7%91%D7%99%D7%AA_%D7%90%D7%9C.jpg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he/9/90/Kurkar.JPG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4800" b="1" dirty="0" smtClean="0">
                <a:solidFill>
                  <a:srgbClr val="FF0000"/>
                </a:solidFill>
              </a:rPr>
              <a:t>מינרלים וסלעים</a:t>
            </a:r>
            <a:endParaRPr lang="he-IL" sz="4800" b="1" dirty="0">
              <a:solidFill>
                <a:srgbClr val="FF0000"/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סלע - ליכוד של מינרלים המצויים בו באחוז יחסי קבוע</a:t>
            </a:r>
          </a:p>
          <a:p>
            <a:r>
              <a:rPr lang="he-IL" dirty="0" smtClean="0"/>
              <a:t>מינרל – חומר כימי אנאורגני בעל צורת התגבשות קבועה ולו תכונות כימיות ופיסיקאליות אופייניות.</a:t>
            </a:r>
          </a:p>
          <a:p>
            <a:pPr marL="0" indent="0">
              <a:buNone/>
            </a:pPr>
            <a:r>
              <a:rPr lang="he-IL" dirty="0"/>
              <a:t> </a:t>
            </a:r>
            <a:r>
              <a:rPr lang="he-IL" dirty="0" smtClean="0"/>
              <a:t>  </a:t>
            </a:r>
            <a:r>
              <a:rPr lang="he-IL" sz="1600" dirty="0" smtClean="0"/>
              <a:t>(</a:t>
            </a:r>
            <a:r>
              <a:rPr lang="he-IL" sz="1600" b="1" dirty="0" smtClean="0"/>
              <a:t>לכן מינרל יוגדר על פי הרכבם הכימי צורת  התגבשותם ועל פי תכונות פיזיקליות כמו קשיות</a:t>
            </a:r>
          </a:p>
          <a:p>
            <a:pPr marL="0" indent="0">
              <a:buNone/>
            </a:pPr>
            <a:r>
              <a:rPr lang="he-IL" sz="1600" b="1" dirty="0"/>
              <a:t> </a:t>
            </a:r>
            <a:r>
              <a:rPr lang="he-IL" sz="1600" b="1" dirty="0" smtClean="0"/>
              <a:t>        ,צפיפות , ברק צבע ועוד)</a:t>
            </a:r>
          </a:p>
          <a:p>
            <a:pPr marL="0" indent="0">
              <a:buNone/>
            </a:pPr>
            <a:endParaRPr lang="he-IL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903" y="5003978"/>
            <a:ext cx="12477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291" y="4365104"/>
            <a:ext cx="26955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1775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Tuff can have larger particles">
            <a:hlinkClick r:id="rId3" tooltip="View Full-Siz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524250"/>
            <a:ext cx="3538537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763713" y="1484313"/>
            <a:ext cx="7127875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אפר וולקני שמרובד על פני השטח לאחר התפרצות געשית.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שכבת האפר יכולה להגיע לעובי רב והיא מכילה הרבה גזים.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סלעי הטוף מסווגים עפ"י הרכבם: זכוכיתיים, גבישיים וסלעיים.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en-US" altLang="he-IL" sz="2100">
              <a:solidFill>
                <a:schemeClr val="bg1"/>
              </a:solidFill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יסוד/ </a:t>
            </a:r>
            <a:r>
              <a:rPr lang="he-IL" altLang="he-IL" sz="2600" b="1">
                <a:solidFill>
                  <a:schemeClr val="bg1"/>
                </a:solidFill>
              </a:rPr>
              <a:t>טוף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023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476375" y="1644650"/>
            <a:ext cx="7127875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תכונות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קל משקל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נקבובי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סופח נוזלים במידה רבה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רך יחסית</a:t>
            </a:r>
            <a:endParaRPr lang="en-US" altLang="he-IL" sz="2100">
              <a:solidFill>
                <a:schemeClr val="bg1"/>
              </a:solidFill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יסוד/ </a:t>
            </a:r>
            <a:r>
              <a:rPr lang="he-IL" altLang="he-IL" sz="2600" b="1">
                <a:solidFill>
                  <a:schemeClr val="bg1"/>
                </a:solidFill>
              </a:rPr>
              <a:t>טוף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012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DSC006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57463"/>
            <a:ext cx="230505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5" descr="טוף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929188"/>
            <a:ext cx="3024188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547813" y="1171575"/>
            <a:ext cx="7056437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שימושים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טוף מרוסק כתחליף לקרקע בגינות וחיפוי קרקע באדניות.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  יתרונות: שומר על יציבות המבנה לאורך שנים; נקי מזרעי עשבים;    אינו מכיל חלקיקי חרסית.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אבני מדרך (לא נפוץ)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18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1800">
                <a:solidFill>
                  <a:schemeClr val="bg1"/>
                </a:solidFill>
              </a:rPr>
              <a:t>בעולם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1800">
                <a:solidFill>
                  <a:schemeClr val="bg1"/>
                </a:solidFill>
              </a:rPr>
              <a:t>ה"פפרינו" – היה בשימוש כאבן בניין ברומא ובנאפולי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1800">
                <a:solidFill>
                  <a:schemeClr val="bg1"/>
                </a:solidFill>
              </a:rPr>
              <a:t>ה"פוזולאנה" – טוף בסיסי שעבר בליה כימית; נכרת בסמוך לנאפולי;                                     שימש כמלט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1800">
                <a:solidFill>
                  <a:schemeClr val="bg1"/>
                </a:solidFill>
              </a:rPr>
              <a:t>ה"טראס" – טוף ספוגי; נעשה בו שימוש נרחב באזור </a:t>
            </a:r>
            <a:r>
              <a:rPr lang="en-US" altLang="he-IL" sz="1800">
                <a:solidFill>
                  <a:schemeClr val="bg1"/>
                </a:solidFill>
              </a:rPr>
              <a:t/>
            </a:r>
            <a:br>
              <a:rPr lang="en-US" altLang="he-IL" sz="1800">
                <a:solidFill>
                  <a:schemeClr val="bg1"/>
                </a:solidFill>
              </a:rPr>
            </a:br>
            <a:r>
              <a:rPr lang="he-IL" altLang="he-IL" sz="1800">
                <a:solidFill>
                  <a:schemeClr val="bg1"/>
                </a:solidFill>
              </a:rPr>
              <a:t>                 ה"איפל"  בגרמניה עבור בטון חסין מים.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en-GB" altLang="he-IL" sz="1800">
              <a:solidFill>
                <a:schemeClr val="bg1"/>
              </a:solidFill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יסוד/ </a:t>
            </a:r>
            <a:r>
              <a:rPr lang="he-IL" altLang="he-IL" sz="2600" b="1">
                <a:solidFill>
                  <a:schemeClr val="bg1"/>
                </a:solidFill>
              </a:rPr>
              <a:t>טוף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6209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1116013" y="1341438"/>
            <a:ext cx="748823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סלע געשי המופיע בצורת שכבות ולא בגושים.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בעל מרקם המתאפיין בשני גדלים של גבישים: גבישים גדולים הנראים בבירור רב המשובצים בתוך מסה של גבישים קטנים יותר.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תפוצה בעולם: איטליה, מקסיקו וארגנטינה (פטגוניה).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יסוד/ </a:t>
            </a:r>
            <a:r>
              <a:rPr lang="he-IL" altLang="he-IL" sz="2600" b="1">
                <a:solidFill>
                  <a:schemeClr val="bg1"/>
                </a:solidFill>
              </a:rPr>
              <a:t>פורפירי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pic>
        <p:nvPicPr>
          <p:cNvPr id="23556" name="Picture 6" descr="A style not a composition">
            <a:hlinkClick r:id="rId3" tooltip="View Full-Siz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3429000"/>
            <a:ext cx="3168650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4154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900113" y="1916113"/>
            <a:ext cx="7704137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תכונות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בעל כושר עמידות גבוה ללחץ ולשבירה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עמיד בפני מלחים וחומצות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בריצוף - התנגדות גבוהה להחלקה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אינו משנה גוון, מתלכלך או מתבלה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צבע – אפור, חום-אדמדם, חלודה, צהוב-חלוד וסגלגל.</a:t>
            </a:r>
            <a:endParaRPr lang="en-GB" altLang="he-IL" sz="2100">
              <a:solidFill>
                <a:schemeClr val="bg1"/>
              </a:solidFill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יסוד/ </a:t>
            </a:r>
            <a:r>
              <a:rPr lang="he-IL" altLang="he-IL" sz="2600" b="1">
                <a:solidFill>
                  <a:schemeClr val="bg1"/>
                </a:solidFill>
              </a:rPr>
              <a:t>פורפירי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102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900113" y="1196975"/>
            <a:ext cx="7704137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שימושים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מתקופת הרומאים ועד ימינו משמש הפורפירי בבניית כבישים, דרכי גישה וחיפוי קירות. בזמננו התפתח מראה וסגנון חדש.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פורפירי מבוקע לקוביות, אריחים בעלי גודל אקראי, אבני שפה, מדרגות, בסיסים לעמודי תאורה.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מתאים לריצוף פנים וחוץ ולריצוף אורבני (טיילות, כיכרות וכבישים)</a:t>
            </a:r>
            <a:endParaRPr lang="en-US" altLang="he-IL" sz="2100">
              <a:solidFill>
                <a:schemeClr val="bg1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יסוד/ </a:t>
            </a:r>
            <a:r>
              <a:rPr lang="he-IL" altLang="he-IL" sz="2600" b="1">
                <a:solidFill>
                  <a:schemeClr val="bg1"/>
                </a:solidFill>
              </a:rPr>
              <a:t>פורפירי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pic>
        <p:nvPicPr>
          <p:cNvPr id="25604" name="Picture 5" descr="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4097338"/>
            <a:ext cx="3494087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7" descr="piastrelle-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076700"/>
            <a:ext cx="381635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644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</a:t>
            </a:r>
            <a:r>
              <a:rPr lang="he-IL" altLang="he-IL" sz="2600" b="1">
                <a:solidFill>
                  <a:schemeClr val="bg1"/>
                </a:solidFill>
              </a:rPr>
              <a:t>סלעי משקע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941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900113" y="1644650"/>
            <a:ext cx="7704137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סלעים הנוצרים משקיעה של חומר: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* תוצרי הבליה של סלעים (בשל שינויים אטמוספריים) מוסעים, נערמים 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   ונדחסים.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* השקעה של קלציט בדרך אורגנית או אנאורגנית.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מהווים כ-5% מקרום כדה"א.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נהוג לסווג את סלעי המשקע לשלוש קבוצות: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נוצרו משברי סלעים שמקורם במינרלים שונים (בעיקר קווארץ).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* מכילים חומרים שמקורם אורגני.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* נוצרו כתוצאה משיקוע של מינרלים בתמיסה רוויה.</a:t>
            </a:r>
            <a:endParaRPr lang="en-US" altLang="he-IL" sz="2100">
              <a:solidFill>
                <a:schemeClr val="bg1"/>
              </a:solidFill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</a:t>
            </a:r>
            <a:r>
              <a:rPr lang="he-IL" altLang="he-IL" sz="2600" b="1">
                <a:solidFill>
                  <a:schemeClr val="bg1"/>
                </a:solidFill>
              </a:rPr>
              <a:t>סלעי משקע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597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755650" y="1365250"/>
            <a:ext cx="7848600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 dirty="0">
                <a:solidFill>
                  <a:schemeClr val="bg1"/>
                </a:solidFill>
              </a:rPr>
              <a:t>מאפיינים</a:t>
            </a:r>
            <a:r>
              <a:rPr lang="he-IL" altLang="he-IL" sz="2100" dirty="0">
                <a:solidFill>
                  <a:schemeClr val="bg1"/>
                </a:solidFill>
              </a:rPr>
              <a:t> 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* צבע – נוכחות של ברזל משפיעה על היותו בגוון אפור או חום-אדמדם</a:t>
            </a:r>
            <a:r>
              <a:rPr lang="en-US" altLang="he-IL" sz="2100" dirty="0">
                <a:solidFill>
                  <a:schemeClr val="bg1"/>
                </a:solidFill>
              </a:rPr>
              <a:t/>
            </a:r>
            <a:br>
              <a:rPr lang="en-US" altLang="he-IL" sz="2100" dirty="0">
                <a:solidFill>
                  <a:schemeClr val="bg1"/>
                </a:solidFill>
              </a:rPr>
            </a:br>
            <a:r>
              <a:rPr lang="he-IL" altLang="he-IL" sz="2100" dirty="0">
                <a:solidFill>
                  <a:schemeClr val="bg1"/>
                </a:solidFill>
              </a:rPr>
              <a:t>            נוכחות של חומר אורגני משפיעה על היותו בגוון שחור או אפור.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* מרקם – נקבע כפועל יוצא של תכונות אחרות כמו צפיפות, נקבוביות  </a:t>
            </a:r>
            <a:r>
              <a:rPr lang="en-US" altLang="he-IL" sz="2100" dirty="0">
                <a:solidFill>
                  <a:schemeClr val="bg1"/>
                </a:solidFill>
              </a:rPr>
              <a:t/>
            </a:r>
            <a:br>
              <a:rPr lang="en-US" altLang="he-IL" sz="2100" dirty="0">
                <a:solidFill>
                  <a:schemeClr val="bg1"/>
                </a:solidFill>
              </a:rPr>
            </a:br>
            <a:r>
              <a:rPr lang="he-IL" altLang="he-IL" sz="2100" dirty="0">
                <a:solidFill>
                  <a:schemeClr val="bg1"/>
                </a:solidFill>
              </a:rPr>
              <a:t>              וחדירות.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* הרכב מינרלי – רוב סלעי המשקע מכילים </a:t>
            </a:r>
            <a:r>
              <a:rPr lang="he-IL" altLang="he-IL" sz="2100" dirty="0" err="1">
                <a:solidFill>
                  <a:schemeClr val="bg1"/>
                </a:solidFill>
              </a:rPr>
              <a:t>קווארץ</a:t>
            </a:r>
            <a:r>
              <a:rPr lang="he-IL" altLang="he-IL" sz="2100" dirty="0">
                <a:solidFill>
                  <a:schemeClr val="bg1"/>
                </a:solidFill>
              </a:rPr>
              <a:t> או </a:t>
            </a:r>
            <a:r>
              <a:rPr lang="he-IL" altLang="he-IL" sz="2100" dirty="0" err="1">
                <a:solidFill>
                  <a:schemeClr val="bg1"/>
                </a:solidFill>
              </a:rPr>
              <a:t>קלציט</a:t>
            </a:r>
            <a:r>
              <a:rPr lang="he-IL" altLang="he-IL" sz="2100" dirty="0">
                <a:solidFill>
                  <a:schemeClr val="bg1"/>
                </a:solidFill>
              </a:rPr>
              <a:t>. בשונה משאר </a:t>
            </a:r>
            <a:r>
              <a:rPr lang="en-US" altLang="he-IL" sz="2100" dirty="0">
                <a:solidFill>
                  <a:schemeClr val="bg1"/>
                </a:solidFill>
              </a:rPr>
              <a:t/>
            </a:r>
            <a:br>
              <a:rPr lang="en-US" altLang="he-IL" sz="2100" dirty="0">
                <a:solidFill>
                  <a:schemeClr val="bg1"/>
                </a:solidFill>
              </a:rPr>
            </a:br>
            <a:r>
              <a:rPr lang="he-IL" altLang="he-IL" sz="2100" dirty="0">
                <a:solidFill>
                  <a:schemeClr val="bg1"/>
                </a:solidFill>
              </a:rPr>
              <a:t>                       סוגי הסלעים, סלעי המשקע בד"כ מורכבים ממספר </a:t>
            </a:r>
            <a:r>
              <a:rPr lang="en-US" altLang="he-IL" sz="2100" dirty="0">
                <a:solidFill>
                  <a:schemeClr val="bg1"/>
                </a:solidFill>
              </a:rPr>
              <a:t/>
            </a:r>
            <a:br>
              <a:rPr lang="en-US" altLang="he-IL" sz="2100" dirty="0">
                <a:solidFill>
                  <a:schemeClr val="bg1"/>
                </a:solidFill>
              </a:rPr>
            </a:br>
            <a:r>
              <a:rPr lang="he-IL" altLang="he-IL" sz="2100" dirty="0">
                <a:solidFill>
                  <a:schemeClr val="bg1"/>
                </a:solidFill>
              </a:rPr>
              <a:t>                       מצומצם של מינרלים שונים.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* שכבתיות – שכבות בגובה של מילימטרים בודדים או מספר מטרים; נוצרו </a:t>
            </a:r>
            <a:r>
              <a:rPr lang="en-US" altLang="he-IL" sz="2100" dirty="0">
                <a:solidFill>
                  <a:schemeClr val="bg1"/>
                </a:solidFill>
              </a:rPr>
              <a:t/>
            </a:r>
            <a:br>
              <a:rPr lang="en-US" altLang="he-IL" sz="2100" dirty="0">
                <a:solidFill>
                  <a:schemeClr val="bg1"/>
                </a:solidFill>
              </a:rPr>
            </a:br>
            <a:r>
              <a:rPr lang="he-IL" altLang="he-IL" sz="2100" dirty="0">
                <a:solidFill>
                  <a:schemeClr val="bg1"/>
                </a:solidFill>
              </a:rPr>
              <a:t>                   כתוצאה משינויים בתנאים </a:t>
            </a:r>
            <a:r>
              <a:rPr lang="he-IL" altLang="he-IL" sz="2100" dirty="0" err="1">
                <a:solidFill>
                  <a:schemeClr val="bg1"/>
                </a:solidFill>
              </a:rPr>
              <a:t>פיזקליים</a:t>
            </a:r>
            <a:r>
              <a:rPr lang="he-IL" altLang="he-IL" sz="2100" dirty="0">
                <a:solidFill>
                  <a:schemeClr val="bg1"/>
                </a:solidFill>
              </a:rPr>
              <a:t> וכימיים.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* מאובנים – שרידים של אורגניזמים שהתאבנו ונשתמרו מצויים אך ורק </a:t>
            </a:r>
            <a:r>
              <a:rPr lang="en-US" altLang="he-IL" sz="2100" dirty="0">
                <a:solidFill>
                  <a:schemeClr val="bg1"/>
                </a:solidFill>
              </a:rPr>
              <a:t/>
            </a:r>
            <a:br>
              <a:rPr lang="en-US" altLang="he-IL" sz="2100" dirty="0">
                <a:solidFill>
                  <a:schemeClr val="bg1"/>
                </a:solidFill>
              </a:rPr>
            </a:br>
            <a:r>
              <a:rPr lang="he-IL" altLang="he-IL" sz="2100" dirty="0">
                <a:solidFill>
                  <a:schemeClr val="bg1"/>
                </a:solidFill>
              </a:rPr>
              <a:t>                 בסלעי משקע.</a:t>
            </a:r>
            <a:endParaRPr lang="en-GB" altLang="he-IL" sz="2100" dirty="0">
              <a:solidFill>
                <a:schemeClr val="bg1"/>
              </a:solidFill>
            </a:endParaRP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</a:t>
            </a:r>
            <a:r>
              <a:rPr lang="he-IL" altLang="he-IL" sz="2600" b="1">
                <a:solidFill>
                  <a:schemeClr val="bg1"/>
                </a:solidFill>
              </a:rPr>
              <a:t>סלעי משקע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5198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parkmillx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3243262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4356100" y="1600200"/>
            <a:ext cx="4392613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סלע הנוצר בים ובנוי בעיקרו מהמינרלים קלציט וארגוניט המושקע ע"י בע"ח היוצרים שלד חיצוני.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בגיר יכולים להיווצר סדקים בכל הכיוונים כתלות בכיווני הלחצים שפעלו על הסלע מאז היווצרו ועד היום.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אבני הגיר מהווים כ-10% מכלל סלעי המשקע.</a:t>
            </a:r>
            <a:endParaRPr lang="en-US" altLang="he-IL" sz="2100">
              <a:solidFill>
                <a:schemeClr val="bg1"/>
              </a:solidFill>
            </a:endParaRP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אבן גיר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4593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מיון סלעים</a:t>
            </a:r>
            <a:endParaRPr lang="he-IL" dirty="0"/>
          </a:p>
        </p:txBody>
      </p:sp>
      <p:sp>
        <p:nvSpPr>
          <p:cNvPr id="5" name="מציין מיקום תוכן 4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3456384"/>
          </a:xfrm>
        </p:spPr>
        <p:txBody>
          <a:bodyPr>
            <a:normAutofit/>
          </a:bodyPr>
          <a:lstStyle/>
          <a:p>
            <a:r>
              <a:rPr lang="he-IL" dirty="0" smtClean="0"/>
              <a:t>נהוג למיין את הסלעים על פי אופן היווצרותם. על פי המינרלים הבונים את הסלע , הכמויות שלהם ואופן הופעתם בסלע </a:t>
            </a:r>
            <a:endParaRPr lang="he-I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227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971550" y="1644650"/>
            <a:ext cx="7632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lang="en-US" altLang="he-IL" sz="2100">
              <a:solidFill>
                <a:schemeClr val="bg1"/>
              </a:solidFill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אבן גיר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971550" y="1644650"/>
            <a:ext cx="76327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תכונות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כבדה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נוחה מאד לעיבוד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רגישה לחומציות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בעלת אחוזי ספיגה גבוהים יחסית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אבני הגיר אינן הומוגניות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צבע – לבן (אבן גיר טהורה), גוונים של לבן, צהוב, ורוד, אדום</a:t>
            </a:r>
            <a:endParaRPr lang="en-GB" altLang="he-IL" sz="210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7348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971550" y="1644650"/>
            <a:ext cx="7632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lang="en-US" altLang="he-IL" sz="2100">
              <a:solidFill>
                <a:schemeClr val="bg1"/>
              </a:solidFill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אבן גיר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971550" y="1644650"/>
            <a:ext cx="7632700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 dirty="0">
                <a:solidFill>
                  <a:schemeClr val="bg1"/>
                </a:solidFill>
              </a:rPr>
              <a:t>שימושים</a:t>
            </a:r>
            <a:r>
              <a:rPr lang="he-IL" altLang="he-IL" sz="2100" dirty="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* בנייה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* חיפוי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* תשתית כבישים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* ייצור מלט</a:t>
            </a:r>
            <a:endParaRPr lang="en-US" altLang="he-IL" sz="2100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7547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8" descr="86_ai_picfile_c51f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111500"/>
            <a:ext cx="2190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468313" y="1268413"/>
            <a:ext cx="8135937" cy="474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נחצבת בגליל באזור הכפר ירכא.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מתאימה לכל שימוש.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שומרת על מרקמיה ועל גווניה לאורך זמן. אינה מצריכה תחזוקה גבוהה.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תכונות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בעלת דרגת קושי גבוהה מאד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בעלת מקדם ספיגה נמוך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ניתנת לליטוש בקלות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ריצוף באבן זו מקבל מראה אחיד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צבע – גוונים של בז' עד חרדל בהיר</a:t>
            </a:r>
            <a:endParaRPr lang="en-GB" altLang="he-IL" sz="2100">
              <a:solidFill>
                <a:schemeClr val="bg1"/>
              </a:solidFill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116013" y="347663"/>
            <a:ext cx="59769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</a:t>
            </a:r>
            <a:r>
              <a:rPr lang="he-IL" altLang="he-IL" sz="2600">
                <a:solidFill>
                  <a:schemeClr val="bg1"/>
                </a:solidFill>
              </a:rPr>
              <a:t>אבן גיר/ </a:t>
            </a:r>
            <a:r>
              <a:rPr lang="he-IL" altLang="he-IL" sz="2600" b="1">
                <a:solidFill>
                  <a:schemeClr val="bg1"/>
                </a:solidFill>
              </a:rPr>
              <a:t>עצמון</a:t>
            </a:r>
            <a:r>
              <a:rPr lang="he-IL" altLang="he-IL" sz="2600">
                <a:solidFill>
                  <a:schemeClr val="bg1"/>
                </a:solidFill>
              </a:rPr>
              <a:t> </a:t>
            </a:r>
            <a:endParaRPr lang="en-US" altLang="he-IL" sz="2600">
              <a:solidFill>
                <a:schemeClr val="bg1"/>
              </a:solidFill>
            </a:endParaRPr>
          </a:p>
        </p:txBody>
      </p:sp>
      <p:pic>
        <p:nvPicPr>
          <p:cNvPr id="32773" name="Picture 6" descr="85_ai_picfile_9a2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830638"/>
            <a:ext cx="2190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400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84213" y="1571625"/>
            <a:ext cx="7920037" cy="413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נחצבת בנגב באזור מצפה רמון.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מאופיינת במרקם בעל טווח שונות רחב המעניק לה מראה פראי ומעניין.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משווקת עפ"י קבוצות צבע: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לבן – אבן גיר צפופה וקשה יחסית; מקורותיה מוגבלים; מופיעה לעתים עם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           גידים ורודים ועם כתמים בצבע חלודה.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צהוב – הנפוצה ביותר; מופיעה בגוונים שונים של צהוב; האבן הכהה אינה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             מומלצת לריצוף.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אפור – האבן הטובה מבין סוגי המצפה בשל צפיפותה והתנגדותה הטובה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             לשחיקה; בעלת מראה פראי ולא הומוגני; </a:t>
            </a:r>
            <a:endParaRPr lang="en-GB" altLang="he-IL" sz="2100">
              <a:solidFill>
                <a:schemeClr val="bg1"/>
              </a:solidFill>
            </a:endParaRPr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1116013" y="347663"/>
            <a:ext cx="59769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</a:t>
            </a:r>
            <a:r>
              <a:rPr lang="he-IL" altLang="he-IL" sz="2600">
                <a:solidFill>
                  <a:schemeClr val="bg1"/>
                </a:solidFill>
              </a:rPr>
              <a:t>אבן גיר/ </a:t>
            </a:r>
            <a:r>
              <a:rPr lang="he-IL" altLang="he-IL" sz="2600" b="1">
                <a:solidFill>
                  <a:schemeClr val="bg1"/>
                </a:solidFill>
              </a:rPr>
              <a:t>מצפה</a:t>
            </a:r>
            <a:r>
              <a:rPr lang="he-IL" altLang="he-IL" sz="2600">
                <a:solidFill>
                  <a:schemeClr val="bg1"/>
                </a:solidFill>
              </a:rPr>
              <a:t> </a:t>
            </a:r>
            <a:endParaRPr lang="en-US" altLang="he-IL" sz="260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9401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1116013" y="347663"/>
            <a:ext cx="59769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</a:t>
            </a:r>
            <a:r>
              <a:rPr lang="he-IL" altLang="he-IL" sz="2600">
                <a:solidFill>
                  <a:schemeClr val="bg1"/>
                </a:solidFill>
              </a:rPr>
              <a:t>אבן גיר/ </a:t>
            </a:r>
            <a:r>
              <a:rPr lang="he-IL" altLang="he-IL" sz="2600" b="1">
                <a:solidFill>
                  <a:schemeClr val="bg1"/>
                </a:solidFill>
              </a:rPr>
              <a:t>מצפה</a:t>
            </a:r>
            <a:r>
              <a:rPr lang="he-IL" altLang="he-IL" sz="2600">
                <a:solidFill>
                  <a:schemeClr val="bg1"/>
                </a:solidFill>
              </a:rPr>
              <a:t> </a:t>
            </a:r>
            <a:endParaRPr lang="en-US" altLang="he-IL" sz="2600">
              <a:solidFill>
                <a:schemeClr val="bg1"/>
              </a:solidFill>
            </a:endParaRPr>
          </a:p>
        </p:txBody>
      </p:sp>
      <p:pic>
        <p:nvPicPr>
          <p:cNvPr id="34819" name="Picture 4" descr="68_ai_picfile_5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2190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6" descr="70_ai_picfile_0e43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998788"/>
            <a:ext cx="2190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8" descr="69_ai_picfile_91e2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975100"/>
            <a:ext cx="2190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253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8" descr="78_ai_picfile_163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25538"/>
            <a:ext cx="1944688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971550" y="1844675"/>
            <a:ext cx="7632700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נחצבת באזור שממערב לעיר חברון.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צבע – גוונים של אפור עד בז'.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מוכרת בשם "שיש חברון". בעלת מראה לא אחיד וניתן לזהות בתוכה עורקים בגוון ורוד, יחד עם פיזור בלתי הומוגני של מאובנים.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רכה יחסית ורגישה לכתמים, במידה ולא טופלה כראוי.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בעלת מקדם שחיקה נמוך, ולכן מצריכה ליטוש מדי תקופה.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נמצאת בשימוש מאסיבי ברצפות בעלות מראה עתיק ומיושן ובמשטחים למטבחים ולאמבטיות בעיצוב טבעי.</a:t>
            </a:r>
            <a:endParaRPr lang="en-GB" altLang="he-IL" sz="2100">
              <a:solidFill>
                <a:schemeClr val="bg1"/>
              </a:solidFill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116013" y="347663"/>
            <a:ext cx="59769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</a:t>
            </a:r>
            <a:r>
              <a:rPr lang="he-IL" altLang="he-IL" sz="2600">
                <a:solidFill>
                  <a:schemeClr val="bg1"/>
                </a:solidFill>
              </a:rPr>
              <a:t>אבן גיר/ </a:t>
            </a:r>
            <a:r>
              <a:rPr lang="he-IL" altLang="he-IL" sz="2600" b="1">
                <a:solidFill>
                  <a:schemeClr val="bg1"/>
                </a:solidFill>
              </a:rPr>
              <a:t>אינג'אסה</a:t>
            </a:r>
            <a:r>
              <a:rPr lang="he-IL" altLang="he-IL" sz="2600">
                <a:solidFill>
                  <a:schemeClr val="bg1"/>
                </a:solidFill>
              </a:rPr>
              <a:t> </a:t>
            </a:r>
            <a:endParaRPr lang="en-US" altLang="he-IL" sz="2600">
              <a:solidFill>
                <a:schemeClr val="bg1"/>
              </a:solidFill>
            </a:endParaRPr>
          </a:p>
        </p:txBody>
      </p:sp>
      <p:pic>
        <p:nvPicPr>
          <p:cNvPr id="35845" name="Picture 6" descr="77_ai_picfile_1daa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8" y="1700213"/>
            <a:ext cx="1944687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2861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 אבן גיר/</a:t>
            </a:r>
            <a:r>
              <a:rPr lang="he-IL" altLang="he-IL" sz="2600" b="1">
                <a:solidFill>
                  <a:schemeClr val="bg1"/>
                </a:solidFill>
              </a:rPr>
              <a:t> חלילא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971550" y="1295400"/>
            <a:ext cx="7632700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נחצבת באזור דרום חברון.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בעלת מרקם הומוגני יחסית, כך שהריצוף בה מעניק מראה אחיד ומסודר.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בעלת מקדם ספיגה גבוה יחסית (רגישה לכתמים). כדי למנוע פגיעה באבן יש לבצע טיפול תחזוקתי בסילר מדי תקופה.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בשל המרקם הנקבובי, לאחר הסיתות מתקבלים "גידים" שקועים בגוון בז'.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צבע – גוונים של צהוב, חרדל, לבן וחום.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</p:txBody>
      </p:sp>
      <p:pic>
        <p:nvPicPr>
          <p:cNvPr id="36868" name="Picture 7" descr="64_ai_picfile_21b6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149725"/>
            <a:ext cx="17272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5" descr="61_ai_picfile_d09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581525"/>
            <a:ext cx="17272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5449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28122008tra%20medi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565400"/>
            <a:ext cx="247015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5" descr="28122008tra%20la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3046413"/>
            <a:ext cx="247015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900113" y="1341438"/>
            <a:ext cx="7632700" cy="538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סוג של סלע גיר שנוצר לאורך ערוצי נחלים, בעיקר בסביבות מפלים ומעיינות, כתוצאה מהתאדות המים והיווצרות תמיסה רוויה של מרכיבי קלציט. המים גורמים ליצירת חורים באבן.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מחוררת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יש לה מספר רב של גוונים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הריצוף בה דורש סתימה של החורים בדבק או בפולימר שקוף.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en-US" altLang="he-IL" sz="2100">
              <a:solidFill>
                <a:schemeClr val="bg1"/>
              </a:solidFill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טרוורטין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9412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דולומיט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971550" y="1644650"/>
            <a:ext cx="7632700" cy="410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סוג של סלע משקע פחמתי המושקע בסביבה ימית. המינרל הקרבונטי דולומיט מהווה למעלה מ-50% מהרכבו.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תכונות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קשה יותר מאבן הגיר (בערך פי 1.3).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גווני צבע כהים מאלה של אבן הגיר.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מרקם גבישי גס; הגבישים נוצצים בשמש.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נקבובי מאד.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מאופיין בגידים קריסטליים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ניתן להגיע איתו לברק אבסולוטי</a:t>
            </a:r>
            <a:endParaRPr lang="en-US" altLang="he-IL" sz="2100">
              <a:solidFill>
                <a:schemeClr val="bg1"/>
              </a:solidFill>
            </a:endParaRPr>
          </a:p>
        </p:txBody>
      </p:sp>
      <p:pic>
        <p:nvPicPr>
          <p:cNvPr id="38916" name="Picture 7" descr="Dolomite rock, Devil's Gullet by ric.hayma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3" y="2349500"/>
            <a:ext cx="2862262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811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339975" y="347663"/>
            <a:ext cx="47529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דולומיט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971550" y="1644650"/>
            <a:ext cx="76327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תפוצה בישראל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הדולומיט נפוץ בארץ. ניתן למצוא אותו בנגב, ביהודה ובגליל.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שימושים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ריצוף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חיפוי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בישראל משמש כמקור לחצץ וכאבן בניין. </a:t>
            </a:r>
            <a:endParaRPr lang="en-US" altLang="he-IL" sz="210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3563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סלעי יסוד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e-IL" dirty="0" smtClean="0"/>
              <a:t>סלעים שנוצרו מחומר מותך, מגמה, הזורם מתחת לקרום כדה"א.</a:t>
            </a:r>
          </a:p>
          <a:p>
            <a:r>
              <a:rPr lang="he-IL" dirty="0" smtClean="0"/>
              <a:t>במגמה קיימים כל היסודות המרכיבים את הסלעים שאנו מכירים; ריכוזם והרכבם שונה ממקום למקום.</a:t>
            </a:r>
          </a:p>
          <a:p>
            <a:r>
              <a:rPr lang="he-IL" dirty="0" smtClean="0"/>
              <a:t>מגמה שהתקררה והתמצקה יצרה את סלעי היסוד.</a:t>
            </a:r>
          </a:p>
          <a:p>
            <a:r>
              <a:rPr lang="he-IL" dirty="0" smtClean="0"/>
              <a:t>סלעי היסוד מהווים כ-90% מקרום כדה"א. </a:t>
            </a:r>
          </a:p>
          <a:p>
            <a:endParaRPr lang="he-IL" dirty="0" smtClean="0"/>
          </a:p>
          <a:p>
            <a:r>
              <a:rPr lang="he-IL" dirty="0" smtClean="0"/>
              <a:t>מתחלקים לשני סוגים:</a:t>
            </a:r>
          </a:p>
          <a:p>
            <a:r>
              <a:rPr lang="he-IL" dirty="0" smtClean="0"/>
              <a:t>* סלעי תהום</a:t>
            </a:r>
          </a:p>
          <a:p>
            <a:r>
              <a:rPr lang="he-IL" dirty="0" smtClean="0"/>
              <a:t>* סלעי פרץ</a:t>
            </a:r>
          </a:p>
          <a:p>
            <a:endParaRPr lang="he-I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364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ביר זית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484313"/>
            <a:ext cx="22320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 דולומיט/ </a:t>
            </a:r>
            <a:r>
              <a:rPr lang="he-IL" altLang="he-IL" sz="2600" b="1">
                <a:solidFill>
                  <a:schemeClr val="bg1"/>
                </a:solidFill>
              </a:rPr>
              <a:t>ביר זית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971550" y="1644650"/>
            <a:ext cx="7632700" cy="281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נחצבת צפונית-מערבית לירושלים.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בעלת תכונות מכאניות מצוינות.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מתאימה לשימוש חוץ ולשימושים רבים בבנייה.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בעלת אחוזי ספיגה נמוכים יחסית.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נוחה לעיבוד בכל צורות העיבוד.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צבע – מגוון צבעים, מצהוב-אפרפר עד חום כהה.</a:t>
            </a:r>
            <a:endParaRPr lang="en-GB" altLang="he-IL" sz="2100">
              <a:solidFill>
                <a:schemeClr val="bg1"/>
              </a:solidFill>
            </a:endParaRPr>
          </a:p>
        </p:txBody>
      </p:sp>
      <p:pic>
        <p:nvPicPr>
          <p:cNvPr id="40965" name="Picture 7" descr="hz0351804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64000"/>
            <a:ext cx="2801937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6479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6" descr="74_ai_picfile_bb8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933825"/>
            <a:ext cx="1871663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971550" y="1644650"/>
            <a:ext cx="76327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מכונה גם "מיזי יהודי"; האבן הירושלמית המקורית;  ממנה בנויים רוב המבנים בעיר העתיקה ובסביבותיה. מופקת בגושים קטנים יחסית.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קשה לחציבה ולסיתות.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בעל תכונות ריצוף טובות מאד.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מרקמה בעל טווח שונות גבוה היוצר מראה פראי ומעניין במשטח הריצוף.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צבע – גוונים של צהוב, אדום, חום וורוד.</a:t>
            </a:r>
            <a:endParaRPr lang="en-GB" altLang="he-IL" sz="2100">
              <a:solidFill>
                <a:schemeClr val="bg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 דולומיט/ </a:t>
            </a:r>
            <a:r>
              <a:rPr lang="he-IL" altLang="he-IL" sz="2600" b="1">
                <a:solidFill>
                  <a:schemeClr val="bg1"/>
                </a:solidFill>
              </a:rPr>
              <a:t>סלאייב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pic>
        <p:nvPicPr>
          <p:cNvPr id="41989" name="Picture 8" descr="73_ai_picfile_0f9b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437063"/>
            <a:ext cx="1871662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7169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468313" y="347663"/>
            <a:ext cx="66246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</a:t>
            </a:r>
            <a:r>
              <a:rPr lang="he-IL" altLang="he-IL" sz="2600" b="1">
                <a:solidFill>
                  <a:schemeClr val="bg1"/>
                </a:solidFill>
              </a:rPr>
              <a:t> </a:t>
            </a:r>
            <a:r>
              <a:rPr lang="he-IL" altLang="he-IL" sz="2600">
                <a:solidFill>
                  <a:schemeClr val="bg1"/>
                </a:solidFill>
              </a:rPr>
              <a:t>דולומיט/</a:t>
            </a:r>
            <a:r>
              <a:rPr lang="he-IL" altLang="he-IL" sz="2600" b="1">
                <a:solidFill>
                  <a:schemeClr val="bg1"/>
                </a:solidFill>
              </a:rPr>
              <a:t> מיזי אחמר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71550" y="1644650"/>
            <a:ext cx="763270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הייתה בשימוש בשכונות הוותיקות של ירושלים כמו רחביה ורוממה.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נוחה לסיתות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בעלת גוונים אדמדמים</a:t>
            </a:r>
            <a:endParaRPr lang="en-US" altLang="he-IL" sz="2100">
              <a:solidFill>
                <a:schemeClr val="bg1"/>
              </a:solidFill>
            </a:endParaRPr>
          </a:p>
        </p:txBody>
      </p:sp>
      <p:pic>
        <p:nvPicPr>
          <p:cNvPr id="43012" name="Picture 5" descr="קובץ:ישיבת המקובלים בית אל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2428875"/>
            <a:ext cx="2509838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7340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Sandstone Ro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02063"/>
            <a:ext cx="3313113" cy="24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 </a:t>
            </a:r>
            <a:r>
              <a:rPr lang="he-IL" altLang="he-IL" sz="2600" b="1">
                <a:solidFill>
                  <a:schemeClr val="bg1"/>
                </a:solidFill>
              </a:rPr>
              <a:t>אבן חול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971550" y="1644650"/>
            <a:ext cx="76327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משתייכת לקבוצת הסלעים אשר עברו את כל ארבעת שלבי יצירת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סלעי משקע – בלייה, הסעה, השקעה והתקשות.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הסלע המקורי נשחק לחול, והחול התגבש לסלע בלחץ השכבות שמעליו.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עשויה גרגירים מינרליים שונים בגודל של 1-2 מ"מ.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מופיעה במגוון רב של צבעים ואיכויות.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בישראל מוכרת אבן חול לבנה ואבן חול מגוונת.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9049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 </a:t>
            </a:r>
            <a:r>
              <a:rPr lang="he-IL" altLang="he-IL" sz="2600" b="1">
                <a:solidFill>
                  <a:schemeClr val="bg1"/>
                </a:solidFill>
              </a:rPr>
              <a:t>אבן חול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57188" y="1268413"/>
            <a:ext cx="8247062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מבחינים בסוגים של אבני חול עפ"י המוצא –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יבשתית – נוצרת בעיקר ע"י רוחות המעבירות חול.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                  לדוגמא, אבן חול נובית שבא"י ובסביבותיה.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 אגמית – בחופי אגמים ועל קרקעיתם, עשויה שכבות ברורות, מכילה 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                רובדי חלוקים ובה שרידים או רישומים של אורדניזמים.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נחלית – חסרה שיכוב סדיר, מתחלפת לסירוגין ברובדי חלוקים וברובדי טין.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ימית –  בחופי יבשות ועל קרקעית ים, מרובדת ומכילה שרידי אורגניזמים.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              מצויה בכמה מחלקי שפלת החוף בא"י.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5788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733492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 משקע/ </a:t>
            </a:r>
            <a:r>
              <a:rPr lang="he-IL" altLang="he-IL" sz="2600" b="1" dirty="0">
                <a:solidFill>
                  <a:srgbClr val="FFFF00"/>
                </a:solidFill>
              </a:rPr>
              <a:t>אבן חול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971550" y="908050"/>
            <a:ext cx="7632700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>
                <a:solidFill>
                  <a:srgbClr val="FFFF00"/>
                </a:solidFill>
              </a:rPr>
              <a:t>מאפיינים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בעלת גרגירים בגודל בינוני.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הרכב מינרלי – בעיקר מהמינרלים קוורץ וחרסית.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צבע – בגוונים של לבן, אפור, צהוב ואדום. משתנה עפ"י הרכב תחמוצת 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            הברזל.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גיל – ככל שהאבן "מבוגרת" יותר, כך יימצא בה ריכוז גבוה יותר של 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           קוורץ.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מקור חשוב </a:t>
            </a:r>
            <a:r>
              <a:rPr lang="he-IL" altLang="he-IL" sz="2100" dirty="0" err="1">
                <a:solidFill>
                  <a:srgbClr val="FFFF00"/>
                </a:solidFill>
              </a:rPr>
              <a:t>לאקוויפרים</a:t>
            </a:r>
            <a:r>
              <a:rPr lang="he-IL" altLang="he-IL" sz="2100" dirty="0">
                <a:solidFill>
                  <a:srgbClr val="FFFF00"/>
                </a:solidFill>
              </a:rPr>
              <a:t> – תצורת סלע מאבן חול היא נקבובית (במידה 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  המאפשרת אגירת מים), מאפשרת חלחול של מים ומותאמת לסינון 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  מזהמים.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1607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 משקע/ </a:t>
            </a:r>
            <a:r>
              <a:rPr lang="he-IL" altLang="he-IL" sz="2600" b="1" dirty="0">
                <a:solidFill>
                  <a:srgbClr val="FFFF00"/>
                </a:solidFill>
              </a:rPr>
              <a:t>אבן חול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47107" name="Text Box 4"/>
          <p:cNvSpPr txBox="1">
            <a:spLocks noChangeArrowheads="1"/>
          </p:cNvSpPr>
          <p:nvPr/>
        </p:nvSpPr>
        <p:spPr bwMode="auto">
          <a:xfrm>
            <a:off x="971550" y="1412875"/>
            <a:ext cx="76327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>
                <a:solidFill>
                  <a:srgbClr val="FFFF00"/>
                </a:solidFill>
              </a:rPr>
              <a:t>תכונות</a:t>
            </a:r>
            <a:r>
              <a:rPr lang="he-IL" altLang="he-IL" sz="210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רכה יחסית</a:t>
            </a:r>
            <a:r>
              <a:rPr lang="en-US" altLang="he-IL" sz="2100">
                <a:solidFill>
                  <a:srgbClr val="FFFF00"/>
                </a:solidFill>
              </a:rPr>
              <a:t/>
            </a:r>
            <a:br>
              <a:rPr lang="en-US" altLang="he-IL" sz="2100">
                <a:solidFill>
                  <a:srgbClr val="FFFF00"/>
                </a:solidFill>
              </a:rPr>
            </a:br>
            <a:r>
              <a:rPr lang="he-IL" altLang="he-IL" sz="2100">
                <a:solidFill>
                  <a:srgbClr val="FFFF00"/>
                </a:solidFill>
              </a:rPr>
              <a:t>* קלה לעיבוד</a:t>
            </a:r>
            <a:r>
              <a:rPr lang="en-US" altLang="he-IL" sz="2100">
                <a:solidFill>
                  <a:srgbClr val="FFFF00"/>
                </a:solidFill>
              </a:rPr>
              <a:t/>
            </a:r>
            <a:br>
              <a:rPr lang="en-US" altLang="he-IL" sz="2100">
                <a:solidFill>
                  <a:srgbClr val="FFFF00"/>
                </a:solidFill>
              </a:rPr>
            </a:br>
            <a:r>
              <a:rPr lang="he-IL" altLang="he-IL" sz="2100">
                <a:solidFill>
                  <a:srgbClr val="FFFF00"/>
                </a:solidFill>
              </a:rPr>
              <a:t>* עמידה בפני מליחות (מתאימה לחיפוי בקרבת ים)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עמידה בפני חומציות (מתאימה לריצוף וחיפוי בתעשיות כימיקלים)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עמידה בפני טמפרטורות גבוהות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עם אבן חול בד"כ לא ניתן להגיע לגימור מבריק ויש ללטש אותה ולהעניק </a:t>
            </a:r>
            <a:r>
              <a:rPr lang="en-US" altLang="he-IL" sz="2100">
                <a:solidFill>
                  <a:srgbClr val="FFFF00"/>
                </a:solidFill>
              </a:rPr>
              <a:t>  </a:t>
            </a:r>
            <a:r>
              <a:rPr lang="he-IL" altLang="he-IL" sz="2100">
                <a:solidFill>
                  <a:srgbClr val="FFFF00"/>
                </a:solidFill>
              </a:rPr>
              <a:t>  לה טיפול למניעת ספיגה (שכבת הגנה של פולימרים מיוחדים)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אחידה בגווניה וחסרת טקסטורות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07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 משקע/ </a:t>
            </a:r>
            <a:r>
              <a:rPr lang="he-IL" altLang="he-IL" sz="2600" b="1" dirty="0">
                <a:solidFill>
                  <a:srgbClr val="FFFF00"/>
                </a:solidFill>
              </a:rPr>
              <a:t>אבן חול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971550" y="1773238"/>
            <a:ext cx="76327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>
                <a:solidFill>
                  <a:srgbClr val="FFFF00"/>
                </a:solidFill>
              </a:rPr>
              <a:t>שימושים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ריצוף פנים וחוץ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חיפוי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* קורות ועמודים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6713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 משקע/ </a:t>
            </a:r>
            <a:r>
              <a:rPr lang="he-IL" altLang="he-IL" sz="2600" b="1" dirty="0" err="1">
                <a:solidFill>
                  <a:srgbClr val="FFFF00"/>
                </a:solidFill>
              </a:rPr>
              <a:t>קירטון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971550" y="1484313"/>
            <a:ext cx="76327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בדומה לאבן הגיר, מורכב מהמינרל </a:t>
            </a:r>
            <a:r>
              <a:rPr lang="he-IL" altLang="he-IL" sz="2100" dirty="0" err="1">
                <a:solidFill>
                  <a:srgbClr val="FFFF00"/>
                </a:solidFill>
              </a:rPr>
              <a:t>קלציט</a:t>
            </a:r>
            <a:r>
              <a:rPr lang="he-IL" altLang="he-IL" sz="2100" dirty="0">
                <a:solidFill>
                  <a:srgbClr val="FFFF00"/>
                </a:solidFill>
              </a:rPr>
              <a:t>, אך בשונה מהגיר, אינו בעל מבנה גבישי.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עשיר בקליפות של אורגניזמים זעירים מאד.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pic>
        <p:nvPicPr>
          <p:cNvPr id="49156" name="Picture 5" descr="2009-02-21_174656_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3068638"/>
            <a:ext cx="4319587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1574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 משקע/ </a:t>
            </a:r>
            <a:r>
              <a:rPr lang="he-IL" altLang="he-IL" sz="2600" b="1" dirty="0" err="1">
                <a:solidFill>
                  <a:srgbClr val="FFFF00"/>
                </a:solidFill>
              </a:rPr>
              <a:t>קירטון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971550" y="1963738"/>
            <a:ext cx="7632700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>
                <a:solidFill>
                  <a:srgbClr val="FFFF00"/>
                </a:solidFill>
              </a:rPr>
              <a:t>תכונות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רך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קל לחציבה ולעיצוב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פריך (מורכב </a:t>
            </a:r>
            <a:r>
              <a:rPr lang="he-IL" altLang="he-IL" sz="2100" dirty="0" err="1">
                <a:solidFill>
                  <a:srgbClr val="FFFF00"/>
                </a:solidFill>
              </a:rPr>
              <a:t>מקלציט</a:t>
            </a:r>
            <a:r>
              <a:rPr lang="he-IL" altLang="he-IL" sz="2100" dirty="0">
                <a:solidFill>
                  <a:srgbClr val="FFFF00"/>
                </a:solidFill>
              </a:rPr>
              <a:t> דל מגנזיום שאינו עובר המסה ונשאר רך)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נקבובי אך אטים למים (בעל נקבים זעירים)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עמיד יחסית לסחיפה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צבע – לבן, גוונים בהירים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0675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סלעי יסוד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e-IL" dirty="0" smtClean="0"/>
              <a:t>רוב סלעי היסוד הם תוצאה של קירור איטי של המגמה שפרצה ממעמקי כדור הארץ המביא ליצירת סלע בעל מרקם גס ,גושי הקרוי </a:t>
            </a:r>
            <a:r>
              <a:rPr lang="he-IL" b="1" i="1" dirty="0" smtClean="0">
                <a:solidFill>
                  <a:schemeClr val="accent6">
                    <a:lumMod val="50000"/>
                  </a:schemeClr>
                </a:solidFill>
              </a:rPr>
              <a:t>"מרקם גרעיני" המכונים גם "סלעי תהום"</a:t>
            </a:r>
          </a:p>
          <a:p>
            <a:r>
              <a:rPr lang="he-IL" dirty="0" smtClean="0"/>
              <a:t>יש סלעי יסוד שנוצרו ממגמה שפרצה דרך סדקים התקררה במהירות לתת סלעים בעלי </a:t>
            </a:r>
            <a:r>
              <a:rPr lang="he-IL" b="1" i="1" dirty="0" smtClean="0">
                <a:solidFill>
                  <a:schemeClr val="accent6">
                    <a:lumMod val="50000"/>
                  </a:schemeClr>
                </a:solidFill>
              </a:rPr>
              <a:t>"מרקם גרגירי" המכונים גם "סלעי פרץ"</a:t>
            </a:r>
          </a:p>
          <a:p>
            <a:r>
              <a:rPr lang="he-IL" b="1" i="1" dirty="0" smtClean="0">
                <a:solidFill>
                  <a:srgbClr val="C00000"/>
                </a:solidFill>
              </a:rPr>
              <a:t>קירור מהיר יותר יוצר סלעים בעלי מבנה גבישי המכונה </a:t>
            </a:r>
            <a:r>
              <a:rPr lang="he-IL" b="1" i="1" dirty="0" smtClean="0">
                <a:solidFill>
                  <a:schemeClr val="accent6">
                    <a:lumMod val="50000"/>
                  </a:schemeClr>
                </a:solidFill>
              </a:rPr>
              <a:t>"זכוכית"</a:t>
            </a:r>
          </a:p>
          <a:p>
            <a:endParaRPr lang="he-IL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1630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משקע/ </a:t>
            </a:r>
            <a:r>
              <a:rPr lang="he-IL" altLang="he-IL" sz="2600" b="1">
                <a:solidFill>
                  <a:schemeClr val="bg1"/>
                </a:solidFill>
              </a:rPr>
              <a:t>קירטון</a:t>
            </a:r>
            <a:endParaRPr lang="en-US" altLang="he-IL" sz="2600" b="1">
              <a:solidFill>
                <a:schemeClr val="bg1"/>
              </a:solidFill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971550" y="1295400"/>
            <a:ext cx="7632700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שימושים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חומר גלם בסיד לצביעה ולבנייה, בתעשיית המלט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בעבר שימש לכריית בתי מגורים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                    מערות בית גוברין </a:t>
            </a:r>
          </a:p>
        </p:txBody>
      </p:sp>
      <p:pic>
        <p:nvPicPr>
          <p:cNvPr id="51204" name="Picture 5" descr="PikiWiki_Israel_1764_Archeological_sites_of_Israel_%D7%9E%D7%A2%D7%A8%D7%95%D7%AA_%D7%91%D7%99%D7%AA-%D7%92%D7%95%D7%91%D7%A8%D7%99%D7%9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148013"/>
            <a:ext cx="4532313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393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</a:t>
            </a:r>
            <a:r>
              <a:rPr lang="he-IL" altLang="he-IL" sz="2600" b="1" dirty="0">
                <a:solidFill>
                  <a:srgbClr val="FFFF00"/>
                </a:solidFill>
              </a:rPr>
              <a:t>סלעי קונגלומרט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533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</a:t>
            </a:r>
            <a:r>
              <a:rPr lang="he-IL" altLang="he-IL" sz="2600" b="1" dirty="0">
                <a:solidFill>
                  <a:srgbClr val="FFFF00"/>
                </a:solidFill>
              </a:rPr>
              <a:t>סלעי קונגלומרט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971550" y="1504950"/>
            <a:ext cx="7632700" cy="426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קונגלומרט (בעברית "תלכיד") הוא סלע המורכב מחלוקים עגולים שמקורם באפיק נהר או נחל. ההתעגלות מעידה כי טרם התלכדותם עברו שברי הסלעים הסעה ממושכת.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קונגלומרט ממוין היטב (מעט מסת-אם) נוצר בזרמי מים רגילים;   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  המינרלים היציבים פחות התפרקו ונוצרו שברי סלע מעוגלים ממינרלים 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  יציבים (כמו קוורץ).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קונגלומרט ממוין רע נוצר בהשקעה מהירה 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   (למשל, כתוצאה ממפולת); 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  מכיל שברי סלע בגדלים משתנים.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pic>
        <p:nvPicPr>
          <p:cNvPr id="5325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4143375"/>
            <a:ext cx="2282825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7871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</a:t>
            </a:r>
            <a:r>
              <a:rPr lang="he-IL" altLang="he-IL" sz="2600" b="1" dirty="0">
                <a:solidFill>
                  <a:srgbClr val="FFFF00"/>
                </a:solidFill>
              </a:rPr>
              <a:t>סלעי קונגלומרט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971550" y="1295400"/>
            <a:ext cx="76327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בישראל: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קונגלומרט אילת – בנוי משברים מגמתיים.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קונגלומרט ערוד – בנוי מחלוקי </a:t>
            </a:r>
            <a:r>
              <a:rPr lang="he-IL" altLang="he-IL" sz="2100" dirty="0" err="1">
                <a:solidFill>
                  <a:srgbClr val="FFFF00"/>
                </a:solidFill>
              </a:rPr>
              <a:t>קוורציט</a:t>
            </a:r>
            <a:r>
              <a:rPr lang="he-IL" altLang="he-IL" sz="2100" dirty="0">
                <a:solidFill>
                  <a:srgbClr val="FFFF00"/>
                </a:solidFill>
              </a:rPr>
              <a:t>. מצוי במכתש רמון ובהר עריף.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 err="1">
                <a:solidFill>
                  <a:srgbClr val="FFFF00"/>
                </a:solidFill>
              </a:rPr>
              <a:t>קנגלומרט</a:t>
            </a:r>
            <a:r>
              <a:rPr lang="he-IL" altLang="he-IL" sz="2100" dirty="0">
                <a:solidFill>
                  <a:srgbClr val="FFFF00"/>
                </a:solidFill>
              </a:rPr>
              <a:t> כפר גלעדי – בנוי מחלוקי אבן גיר קשים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                      קונגלומרט ערוד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pic>
        <p:nvPicPr>
          <p:cNvPr id="54276" name="Picture 6" descr="http://telem.openu.ac.il/courses/common/20117/chapter08/Images/8-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3381375"/>
            <a:ext cx="3857625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2843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chemeClr val="bg1"/>
                </a:solidFill>
              </a:rPr>
              <a:t>סוגי הסלעים/ סלעי קונגלומרט/ </a:t>
            </a:r>
            <a:r>
              <a:rPr lang="he-IL" altLang="he-IL" sz="2600" b="1" dirty="0">
                <a:solidFill>
                  <a:schemeClr val="bg1"/>
                </a:solidFill>
              </a:rPr>
              <a:t>כורכר</a:t>
            </a:r>
            <a:endParaRPr lang="en-US" altLang="he-IL" sz="2600" dirty="0">
              <a:solidFill>
                <a:schemeClr val="bg1"/>
              </a:solidFill>
            </a:endParaRP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971550" y="1727200"/>
            <a:ext cx="76327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chemeClr val="bg1"/>
                </a:solidFill>
              </a:rPr>
              <a:t>נוצרת מגרגירי חול שהתלכדו באמצעות תמיסת גיר, כאשר המקשה נוצרת ע"י רסס הים ותהליכי התאבנות שונים.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chemeClr val="bg1"/>
              </a:solidFill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971550" y="3429000"/>
            <a:ext cx="7632700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איננה ניתנת לכרייה חופשית ואספקתה מוגבלת.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הפקתה יקרה עקב הבלאי הגדול למישורי החיתוך. נפוצה מאד בבנייה היוקרתית.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9682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קונגלומרט/ </a:t>
            </a:r>
            <a:r>
              <a:rPr lang="he-IL" altLang="he-IL" sz="2600" b="1">
                <a:solidFill>
                  <a:schemeClr val="bg1"/>
                </a:solidFill>
              </a:rPr>
              <a:t>כורכר</a:t>
            </a:r>
            <a:endParaRPr lang="en-US" altLang="he-IL" sz="2600">
              <a:solidFill>
                <a:schemeClr val="bg1"/>
              </a:solidFill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539750" y="2781300"/>
            <a:ext cx="80645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תכונות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רכה יחסית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פריכה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נקבובית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סופגת ברמה גבוהה יחסית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בעלת מרקם בלתי אחיד בצבע ובצפיפות.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קלה מאד לעיבוד (ניתן לחרוט בה, לחתוך אותה ולעצב אותה באופן ייחודי)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צבע – צבעי האבן משתנים בהתאם לסוגי האדמה הנמצאת בסביבתה.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</p:txBody>
      </p:sp>
      <p:pic>
        <p:nvPicPr>
          <p:cNvPr id="56324" name="Picture 4" descr="קובץ:Kurkar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395413"/>
            <a:ext cx="4248150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8128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chemeClr val="bg1"/>
                </a:solidFill>
              </a:rPr>
              <a:t>סוגי הסלעים/ סלעי קונגלומרט/ </a:t>
            </a:r>
            <a:r>
              <a:rPr lang="he-IL" altLang="he-IL" sz="2600" b="1">
                <a:solidFill>
                  <a:schemeClr val="bg1"/>
                </a:solidFill>
              </a:rPr>
              <a:t>כורכר</a:t>
            </a:r>
            <a:endParaRPr lang="en-US" altLang="he-IL" sz="2600">
              <a:solidFill>
                <a:schemeClr val="bg1"/>
              </a:solidFill>
            </a:endParaRPr>
          </a:p>
        </p:txBody>
      </p:sp>
      <p:sp>
        <p:nvSpPr>
          <p:cNvPr id="57347" name="Text Box 5"/>
          <p:cNvSpPr txBox="1">
            <a:spLocks noChangeArrowheads="1"/>
          </p:cNvSpPr>
          <p:nvPr/>
        </p:nvSpPr>
        <p:spPr bwMode="auto">
          <a:xfrm>
            <a:off x="971550" y="1295400"/>
            <a:ext cx="7632700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>
                <a:solidFill>
                  <a:schemeClr val="bg1"/>
                </a:solidFill>
              </a:rPr>
              <a:t>שימושים</a:t>
            </a:r>
            <a:r>
              <a:rPr lang="he-IL" altLang="he-IL" sz="2100">
                <a:solidFill>
                  <a:schemeClr val="bg1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הכורכר שימשה בעבר כאבן בנייה באגן הים התיכון ובא"י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chemeClr val="bg1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כיום ניתן להשתמש בכורכר לצורכי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חיפוי פנים וחוץ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ריצוף חוץ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chemeClr val="bg1"/>
                </a:solidFill>
              </a:rPr>
              <a:t>* מתאימה ליצירת תבליטים, קרניזים </a:t>
            </a:r>
            <a:r>
              <a:rPr lang="en-US" altLang="he-IL" sz="2100">
                <a:solidFill>
                  <a:schemeClr val="bg1"/>
                </a:solidFill>
              </a:rPr>
              <a:t/>
            </a:r>
            <a:br>
              <a:rPr lang="en-US" altLang="he-IL" sz="2100">
                <a:solidFill>
                  <a:schemeClr val="bg1"/>
                </a:solidFill>
              </a:rPr>
            </a:br>
            <a:r>
              <a:rPr lang="he-IL" altLang="he-IL" sz="2100">
                <a:solidFill>
                  <a:schemeClr val="bg1"/>
                </a:solidFill>
              </a:rPr>
              <a:t>  ואלמנטים קישוטיים בבנייה.</a:t>
            </a:r>
          </a:p>
        </p:txBody>
      </p:sp>
      <p:pic>
        <p:nvPicPr>
          <p:cNvPr id="57348" name="Picture 6" descr="img6339517959842615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471988"/>
            <a:ext cx="23780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2628900"/>
            <a:ext cx="2409825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445000"/>
            <a:ext cx="2447925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6117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79388" y="347663"/>
            <a:ext cx="69135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 קונגלומרט/ כורכר/</a:t>
            </a:r>
            <a:r>
              <a:rPr lang="he-IL" altLang="he-IL" sz="2600" b="1" dirty="0">
                <a:solidFill>
                  <a:srgbClr val="FFFF00"/>
                </a:solidFill>
              </a:rPr>
              <a:t> חירבה</a:t>
            </a:r>
            <a:endParaRPr lang="en-US" altLang="he-IL" sz="2600" dirty="0">
              <a:solidFill>
                <a:srgbClr val="FFFF00"/>
              </a:solidFill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971550" y="1295400"/>
            <a:ext cx="76327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אבן כורכר ישנה החוזרת כיום לשימוש.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בעבר נהגו לבנות בארץ באזורים רבים באבן כורכר טבעית. כיום משתמשים באבנים שפורקו מבתים ישנים בשימוש חוזר.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אבני </a:t>
            </a:r>
            <a:r>
              <a:rPr lang="he-IL" altLang="he-IL" sz="2100" dirty="0" err="1">
                <a:solidFill>
                  <a:srgbClr val="FFFF00"/>
                </a:solidFill>
              </a:rPr>
              <a:t>החירבה</a:t>
            </a:r>
            <a:r>
              <a:rPr lang="he-IL" altLang="he-IL" sz="2100" dirty="0">
                <a:solidFill>
                  <a:srgbClr val="FFFF00"/>
                </a:solidFill>
              </a:rPr>
              <a:t> עוברות תהליך עיבוד בו משקמים את האבן ע"י ניסור וניקוי פני האבן, חיתוך והתאמה לגודל הרצוי, תוך שמירה על פני האבן ועל המראה המקורי וההיסטורי.</a:t>
            </a:r>
          </a:p>
        </p:txBody>
      </p:sp>
      <p:pic>
        <p:nvPicPr>
          <p:cNvPr id="5837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221163"/>
            <a:ext cx="25431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369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 קונגלומרט/</a:t>
            </a:r>
            <a:r>
              <a:rPr lang="he-IL" altLang="he-IL" sz="2600" b="1" dirty="0">
                <a:solidFill>
                  <a:srgbClr val="FFFF00"/>
                </a:solidFill>
              </a:rPr>
              <a:t> תלכיד נחלים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971550" y="2100263"/>
            <a:ext cx="7632700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בארץ ניתן לראות במספר מקומות קירות של תלכיד נחלים. לדוגמא, בנחל אל על בצפון – סלע תלכיד הנחלים שקע בדרום רמת הגולן ומערב הכינרת בתוך אגן של מים מתוקים זמן רב לפני שהחלו התפרצויות געשיות שייצרו את פני השטח של היום.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אינו נפוץ בשימוש בישראל.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641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</a:t>
            </a:r>
            <a:r>
              <a:rPr lang="he-IL" altLang="he-IL" sz="2600" b="1" dirty="0">
                <a:solidFill>
                  <a:srgbClr val="FFFF00"/>
                </a:solidFill>
              </a:rPr>
              <a:t>סלעים </a:t>
            </a:r>
            <a:r>
              <a:rPr lang="he-IL" altLang="he-IL" sz="2600" b="1" dirty="0" err="1">
                <a:solidFill>
                  <a:srgbClr val="FFFF00"/>
                </a:solidFill>
              </a:rPr>
              <a:t>מותמרים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978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94857"/>
            <a:ext cx="2243522" cy="334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23928" y="764704"/>
            <a:ext cx="4464496" cy="44627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b="1" dirty="0" smtClean="0">
                <a:solidFill>
                  <a:srgbClr val="C00000"/>
                </a:solidFill>
              </a:rPr>
              <a:t>סלעי תהום (מרקם גרעיני)</a:t>
            </a:r>
          </a:p>
          <a:p>
            <a:r>
              <a:rPr lang="he-IL" sz="2800" b="1" dirty="0" smtClean="0"/>
              <a:t>סלעים שמקורם במסות של מגמה שעלו ממעמקי כדה"א ותוך כדי כך עברו תהליך של התקררות והתמצקות. מורכבים מגבישים בגדלים שונים ובצורות שונות. גופים </a:t>
            </a:r>
            <a:r>
              <a:rPr lang="he-IL" sz="2800" b="1" dirty="0" err="1" smtClean="0"/>
              <a:t>פלוטוניים</a:t>
            </a:r>
            <a:r>
              <a:rPr lang="he-IL" sz="2800" b="1" dirty="0" smtClean="0"/>
              <a:t> יכולים להגיע לעשרות קילומטרים בגודלם, ולעתים מתגלים מצוקי ענק. </a:t>
            </a:r>
            <a:endParaRPr lang="he-IL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5227464"/>
            <a:ext cx="33843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 </a:t>
            </a:r>
            <a:r>
              <a:rPr lang="he-IL" dirty="0" smtClean="0">
                <a:solidFill>
                  <a:srgbClr val="C00000"/>
                </a:solidFill>
              </a:rPr>
              <a:t>מצוקים </a:t>
            </a:r>
            <a:r>
              <a:rPr lang="he-IL" dirty="0" err="1" smtClean="0">
                <a:solidFill>
                  <a:srgbClr val="C00000"/>
                </a:solidFill>
              </a:rPr>
              <a:t>פלוטוניים</a:t>
            </a:r>
            <a:r>
              <a:rPr lang="he-IL" dirty="0" smtClean="0">
                <a:solidFill>
                  <a:srgbClr val="C00000"/>
                </a:solidFill>
              </a:rPr>
              <a:t> בפארק </a:t>
            </a:r>
            <a:r>
              <a:rPr lang="he-IL" dirty="0" err="1" smtClean="0">
                <a:solidFill>
                  <a:srgbClr val="C00000"/>
                </a:solidFill>
              </a:rPr>
              <a:t>יוסמטי</a:t>
            </a:r>
            <a:r>
              <a:rPr lang="he-IL" dirty="0" smtClean="0">
                <a:solidFill>
                  <a:srgbClr val="C00000"/>
                </a:solidFill>
              </a:rPr>
              <a:t> בארה"ב</a:t>
            </a:r>
            <a:endParaRPr lang="he-IL" dirty="0">
              <a:solidFill>
                <a:srgbClr val="C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7149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</a:t>
            </a:r>
            <a:r>
              <a:rPr lang="he-IL" altLang="he-IL" sz="2600" b="1" dirty="0">
                <a:solidFill>
                  <a:srgbClr val="FFFF00"/>
                </a:solidFill>
              </a:rPr>
              <a:t>סלעים </a:t>
            </a:r>
            <a:r>
              <a:rPr lang="he-IL" altLang="he-IL" sz="2600" b="1" dirty="0" err="1">
                <a:solidFill>
                  <a:srgbClr val="FFFF00"/>
                </a:solidFill>
              </a:rPr>
              <a:t>מותמרים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971550" y="1571625"/>
            <a:ext cx="76327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סלעים </a:t>
            </a:r>
            <a:r>
              <a:rPr lang="he-IL" altLang="he-IL" sz="21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100" dirty="0">
                <a:solidFill>
                  <a:srgbClr val="FFFF00"/>
                </a:solidFill>
              </a:rPr>
              <a:t> (נקראים גם "סלעים </a:t>
            </a:r>
            <a:r>
              <a:rPr lang="he-IL" altLang="he-IL" sz="2100" dirty="0" err="1">
                <a:solidFill>
                  <a:srgbClr val="FFFF00"/>
                </a:solidFill>
              </a:rPr>
              <a:t>מטאמורפיים</a:t>
            </a:r>
            <a:r>
              <a:rPr lang="he-IL" altLang="he-IL" sz="2100" dirty="0">
                <a:solidFill>
                  <a:srgbClr val="FFFF00"/>
                </a:solidFill>
              </a:rPr>
              <a:t>") נוצרים, כאשר סלעי יסוד או סלעי משקע משתנים בהשפעת חום ולחץ. הסלע עשוי לשנות את צורתו ואת הופעתו, אך הרכבו הכימי נשאר כמעט ללא שינוי.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>
                <a:solidFill>
                  <a:srgbClr val="FFFF00"/>
                </a:solidFill>
              </a:rPr>
              <a:t>מאפיינים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צורת הופעת הסלע (</a:t>
            </a:r>
            <a:r>
              <a:rPr lang="he-IL" altLang="he-IL" sz="2100" dirty="0" err="1">
                <a:solidFill>
                  <a:srgbClr val="FFFF00"/>
                </a:solidFill>
              </a:rPr>
              <a:t>פאצייס</a:t>
            </a:r>
            <a:r>
              <a:rPr lang="he-IL" altLang="he-IL" sz="2100" dirty="0">
                <a:solidFill>
                  <a:srgbClr val="FFFF00"/>
                </a:solidFill>
              </a:rPr>
              <a:t>), ממנה ניתן להסיק על סביבת היווצרותו.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בעלי מרקם של לוחות דקיקים, כתוצאה מהתגבשות של גבישים שטוחים   ומוארכים של מינרלים.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4182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שיש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62467" name="Text Box 4"/>
          <p:cNvSpPr txBox="1">
            <a:spLocks noChangeArrowheads="1"/>
          </p:cNvSpPr>
          <p:nvPr/>
        </p:nvSpPr>
        <p:spPr bwMode="auto">
          <a:xfrm>
            <a:off x="1042988" y="1357313"/>
            <a:ext cx="76327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בתהליכי דחיסה וחום של מאות אלפי שנים נדחסת אבן הגיר ועוברת תהליכי התגבשות שונים עד להתגבשותה לצורת שיש.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מורכב מהמינרלים קלציט, דולומיט או סרפנטין.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תהליך התמרת השיש כתוצאה מחום יוצר גבישים בגדלים ובצבעים שונים (כמו לבן, ירוק, שחור ואדום);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תהליך התמרת השיש כתוצאה מלחץ יוצר מבנה של גידים מסוגים ומצבעים שונים.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rgbClr val="FFFF00"/>
              </a:solidFill>
            </a:endParaRPr>
          </a:p>
        </p:txBody>
      </p:sp>
      <p:pic>
        <p:nvPicPr>
          <p:cNvPr id="62468" name="Picture 6" descr="Marble Rock flanked by Narm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429125"/>
            <a:ext cx="3529012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589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שיש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971550" y="1295400"/>
            <a:ext cx="7632700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>
                <a:solidFill>
                  <a:srgbClr val="FFFF00"/>
                </a:solidFill>
              </a:rPr>
              <a:t>תכונות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קשה וצפוף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בעל רמת ספיגה אפסית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חזק ועמידה בפני שריטות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עמיד מפני פגעי מזג אויר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בעל יכולת בידוד תרמית גבוהה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* רגיש לחומצות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ניתן לקבל את האבן לשימושי בנייה ברמות ליטוש שונות, ובכך להגיע לשפע של רמות ברק, עד כדי ברק מראה.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u="sng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6164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שיש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1042988" y="1492250"/>
            <a:ext cx="76327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>
                <a:solidFill>
                  <a:srgbClr val="FFFF00"/>
                </a:solidFill>
              </a:rPr>
              <a:t>שימושים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השיש היה בשימוש כבר בתקופות הקדומות. ידוע במיוחד השימוש שעשו בו היוונים והרומאים בבנייה ובפיסול.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                                            רצפת הפנתיאון, רומא</a:t>
            </a:r>
            <a:endParaRPr lang="he-IL" altLang="he-IL" sz="2100" u="sng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pic>
        <p:nvPicPr>
          <p:cNvPr id="64516" name="Picture 6" descr="Marble Head of a Young Man , Artist Unknown, Marble Sculpture  (866-3862 © Christie's Images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573463"/>
            <a:ext cx="2070100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573463"/>
            <a:ext cx="45815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0370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שיש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971550" y="1295400"/>
            <a:ext cx="76327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>
                <a:solidFill>
                  <a:srgbClr val="FFFF00"/>
                </a:solidFill>
              </a:rPr>
              <a:t>שימושים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  <a:endParaRPr lang="he-IL" altLang="he-IL" sz="2100" u="sng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ריצוף פנים וחוץ; נוח לריצוף; ניתן לרצף </a:t>
            </a:r>
            <a:r>
              <a:rPr lang="he-IL" altLang="he-IL" sz="2100" dirty="0" err="1">
                <a:solidFill>
                  <a:srgbClr val="FFFF00"/>
                </a:solidFill>
              </a:rPr>
              <a:t>איתו</a:t>
            </a:r>
            <a:r>
              <a:rPr lang="he-IL" altLang="he-IL" sz="2100" dirty="0">
                <a:solidFill>
                  <a:srgbClr val="FFFF00"/>
                </a:solidFill>
              </a:rPr>
              <a:t> משטחים גדולים ולהשיג    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   מראה אחיד.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חיפוי פנים וחוץ</a:t>
            </a:r>
            <a:endParaRPr lang="en-US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כיורים ומשטחים במטבח ובחדר הרחצה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שימושים אמנותיים וחפצי נוי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088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שיש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4140200" y="1570038"/>
            <a:ext cx="446405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לשיש יש מגוון סוגים, ביניהם: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שיש </a:t>
            </a:r>
            <a:r>
              <a:rPr lang="he-IL" altLang="he-IL" sz="2100" dirty="0" err="1">
                <a:solidFill>
                  <a:srgbClr val="FFFF00"/>
                </a:solidFill>
              </a:rPr>
              <a:t>קאררה</a:t>
            </a:r>
            <a:r>
              <a:rPr lang="he-IL" altLang="he-IL" sz="2100" dirty="0">
                <a:solidFill>
                  <a:srgbClr val="FFFF00"/>
                </a:solidFill>
              </a:rPr>
              <a:t> – נחצב בצפון איטליה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שיש </a:t>
            </a:r>
            <a:r>
              <a:rPr lang="he-IL" altLang="he-IL" sz="2100" dirty="0" err="1">
                <a:solidFill>
                  <a:srgbClr val="FFFF00"/>
                </a:solidFill>
              </a:rPr>
              <a:t>מארמרה</a:t>
            </a:r>
            <a:r>
              <a:rPr lang="he-IL" altLang="he-IL" sz="2100" dirty="0">
                <a:solidFill>
                  <a:srgbClr val="FFFF00"/>
                </a:solidFill>
              </a:rPr>
              <a:t> – לבן ונוצץ. שימושו העיקרי הוא לריצוף.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שיש </a:t>
            </a:r>
            <a:r>
              <a:rPr lang="he-IL" altLang="he-IL" sz="2100" dirty="0" err="1">
                <a:solidFill>
                  <a:srgbClr val="FFFF00"/>
                </a:solidFill>
              </a:rPr>
              <a:t>פורטואורו</a:t>
            </a:r>
            <a:r>
              <a:rPr lang="he-IL" altLang="he-IL" sz="2100" dirty="0">
                <a:solidFill>
                  <a:srgbClr val="FFFF00"/>
                </a:solidFill>
              </a:rPr>
              <a:t> – צבעו שחור, מקורו באיטליה.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שיש </a:t>
            </a:r>
            <a:r>
              <a:rPr lang="he-IL" altLang="he-IL" sz="2100" dirty="0" err="1">
                <a:solidFill>
                  <a:srgbClr val="FFFF00"/>
                </a:solidFill>
              </a:rPr>
              <a:t>גווארדו</a:t>
            </a: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שיש אורורה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pic>
        <p:nvPicPr>
          <p:cNvPr id="66564" name="Picture 5" descr="חדר האמבטיה והשירותים של חדר השינה הראש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4463"/>
            <a:ext cx="315595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4892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</a:t>
            </a:r>
            <a:r>
              <a:rPr lang="he-IL" altLang="he-IL" sz="2600" b="1" dirty="0" err="1">
                <a:solidFill>
                  <a:srgbClr val="FFFF00"/>
                </a:solidFill>
              </a:rPr>
              <a:t>צפחה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971550" y="1746250"/>
            <a:ext cx="76327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נוצרת בהתמרה בדרגה גבוהה של סלע חרסיתי.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בעלת גבישים בינוניים עד גסים ומרקם צפחתי (מפוספס). מתאפיינת בהיערכות של המינרלים בלוחות ובמישורי </a:t>
            </a:r>
            <a:r>
              <a:rPr lang="he-IL" altLang="he-IL" sz="2100" dirty="0" err="1">
                <a:solidFill>
                  <a:srgbClr val="FFFF00"/>
                </a:solidFill>
              </a:rPr>
              <a:t>פצילות</a:t>
            </a:r>
            <a:r>
              <a:rPr lang="he-IL" altLang="he-IL" sz="2100" dirty="0">
                <a:solidFill>
                  <a:srgbClr val="FFFF00"/>
                </a:solidFill>
              </a:rPr>
              <a:t> מחוספסים. בנויה בעיקר ממינרלים מקבוצת הנציץ.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מצויה במקומות רבים בעולם;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שכיחה באזור אילת ובדרום סיני.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pic>
        <p:nvPicPr>
          <p:cNvPr id="67588" name="Picture 5" descr="schist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141663"/>
            <a:ext cx="3889375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7468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rgbClr val="FFFF00"/>
                </a:solidFill>
              </a:rPr>
              <a:t>סוגי הסלעים/ סלעים מותמרים/</a:t>
            </a:r>
            <a:r>
              <a:rPr lang="he-IL" altLang="he-IL" sz="2600" b="1">
                <a:solidFill>
                  <a:srgbClr val="FFFF00"/>
                </a:solidFill>
              </a:rPr>
              <a:t> צפחה</a:t>
            </a:r>
            <a:endParaRPr lang="en-US" altLang="he-IL" sz="2600" b="1">
              <a:solidFill>
                <a:srgbClr val="FFFF00"/>
              </a:solidFill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971550" y="1295400"/>
            <a:ext cx="76327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>
                <a:solidFill>
                  <a:srgbClr val="FFFF00"/>
                </a:solidFill>
              </a:rPr>
              <a:t>סוגים עיקריים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צפחות ירוקות – סלעי המקור הם לרוב בזלת או גברו; מתאפיינות בצבען הירוק הנובע מנוכחות מינרלים ירוקים (כמו </a:t>
            </a:r>
            <a:r>
              <a:rPr lang="he-IL" altLang="he-IL" sz="2100" dirty="0" err="1">
                <a:solidFill>
                  <a:srgbClr val="FFFF00"/>
                </a:solidFill>
              </a:rPr>
              <a:t>כלוריט</a:t>
            </a:r>
            <a:r>
              <a:rPr lang="he-IL" altLang="he-IL" sz="2100" dirty="0">
                <a:solidFill>
                  <a:srgbClr val="FFFF00"/>
                </a:solidFill>
              </a:rPr>
              <a:t>). נוצרות בתנאים של טמפרטורה נמוכה ולחץ בינוני.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צפחות כחולות – נדירות יחסית, ואופייניות לאזורים אורגניים. מתאפיינות בצבען הכחול הנובע מנוכחות מינרלים כחולים, אולם במחשופים הן עשויות להיראות בגוונים של כחול-ירוק, שחור או אפור. נוצרות בתנאים של טמפרטורה נמוכה ולחץ גבוה.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5884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</a:t>
            </a:r>
            <a:r>
              <a:rPr lang="he-IL" altLang="he-IL" sz="2600" b="1" dirty="0" err="1">
                <a:solidFill>
                  <a:srgbClr val="FFFF00"/>
                </a:solidFill>
              </a:rPr>
              <a:t>צפחה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827088" y="1609725"/>
            <a:ext cx="7777162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>
                <a:solidFill>
                  <a:srgbClr val="FFFF00"/>
                </a:solidFill>
              </a:rPr>
              <a:t>תכונות</a:t>
            </a:r>
            <a:r>
              <a:rPr lang="he-IL" altLang="he-IL" sz="210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קשה מאד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בעלת אחוזי ספיגה נמוכים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עמידה בפני חומצות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פני אבן לא חלקים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היערכות בפסים מקבילים (לוחיות)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בעלת מראה טבעי מאחר ואופן העיבוד של הצפחה הוא בטכניקת ביקוע , </a:t>
            </a:r>
            <a:r>
              <a:rPr lang="en-US" altLang="he-IL" sz="2100">
                <a:solidFill>
                  <a:srgbClr val="FFFF00"/>
                </a:solidFill>
              </a:rPr>
              <a:t/>
            </a:r>
            <a:br>
              <a:rPr lang="en-US" altLang="he-IL" sz="2100">
                <a:solidFill>
                  <a:srgbClr val="FFFF00"/>
                </a:solidFill>
              </a:rPr>
            </a:br>
            <a:r>
              <a:rPr lang="he-IL" altLang="he-IL" sz="2100">
                <a:solidFill>
                  <a:srgbClr val="FFFF00"/>
                </a:solidFill>
              </a:rPr>
              <a:t>  ולכן היא מגיעה בגוונים ובעוביים לא אחידים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>
                <a:solidFill>
                  <a:srgbClr val="FFFF00"/>
                </a:solidFill>
              </a:rPr>
              <a:t>* צבע – מגיעה במגוון רב של גוונים וצבעים, כמעט בכל צבע.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273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>
                <a:solidFill>
                  <a:srgbClr val="FFFF00"/>
                </a:solidFill>
              </a:rPr>
              <a:t>סוגי הסלעים/ סלעים מותמרים/</a:t>
            </a:r>
            <a:r>
              <a:rPr lang="he-IL" altLang="he-IL" sz="2600" b="1">
                <a:solidFill>
                  <a:srgbClr val="FFFF00"/>
                </a:solidFill>
              </a:rPr>
              <a:t> צפחה</a:t>
            </a:r>
            <a:endParaRPr lang="en-US" altLang="he-IL" sz="2600" b="1">
              <a:solidFill>
                <a:srgbClr val="FFFF00"/>
              </a:solidFill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971550" y="1935163"/>
            <a:ext cx="76327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>
                <a:solidFill>
                  <a:srgbClr val="FFFF00"/>
                </a:solidFill>
              </a:rPr>
              <a:t>שימושים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חיפוי פנים וחוץ דקורטיבי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ריצוף פנים וחוץ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* גגות</a:t>
            </a:r>
          </a:p>
        </p:txBody>
      </p:sp>
      <p:pic>
        <p:nvPicPr>
          <p:cNvPr id="70660" name="Picture 5" descr="img312-0-o8rif880o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429125"/>
            <a:ext cx="2239963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7" descr="img312-0-82csuw59w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25"/>
            <a:ext cx="2636838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9" descr="vermont slate roo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857625"/>
            <a:ext cx="30480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7051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287995" y="1813720"/>
            <a:ext cx="3609910" cy="4255713"/>
          </a:xfrm>
        </p:spPr>
        <p:txBody>
          <a:bodyPr>
            <a:noAutofit/>
          </a:bodyPr>
          <a:lstStyle/>
          <a:p>
            <a:r>
              <a:rPr lang="he-IL" sz="2000" dirty="0" smtClean="0"/>
              <a:t>ג</a:t>
            </a:r>
            <a:r>
              <a:rPr lang="he-IL" sz="2000" b="1" dirty="0" smtClean="0"/>
              <a:t>רניט (בעברית - שחם) סלע תהום הנוצר בעומק ובלחץ רב מתחת לקרום כדה"א בחלקו היבשתי. </a:t>
            </a:r>
          </a:p>
          <a:p>
            <a:r>
              <a:rPr lang="he-IL" sz="2000" b="1" dirty="0" smtClean="0"/>
              <a:t>נחשף מעל לפני השטח בשל תהליכי בליה או בשל תהליכי קימוט היוצרים שרשרות הרים.</a:t>
            </a:r>
          </a:p>
          <a:p>
            <a:r>
              <a:rPr lang="he-IL" sz="2000" b="1" dirty="0" smtClean="0"/>
              <a:t>בעלת מבנה גרעיני גבישי.</a:t>
            </a:r>
          </a:p>
          <a:p>
            <a:r>
              <a:rPr lang="he-IL" sz="2000" b="1" dirty="0" smtClean="0"/>
              <a:t>החוזק, הקשיות ומשקל הגרניט קשורים בכמות הקוורץ והנציץ שבה (קוורץ רב מקנה יותר קשיחות).</a:t>
            </a:r>
          </a:p>
          <a:p>
            <a:endParaRPr lang="he-IL" sz="1600" dirty="0" smtClean="0"/>
          </a:p>
          <a:p>
            <a:endParaRPr lang="he-IL" sz="16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339975" y="347663"/>
            <a:ext cx="475297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altLang="he-IL" sz="2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סוגי הסלעים/ סלעי יסוד/ סלעי תהום </a:t>
            </a:r>
            <a:r>
              <a:rPr kumimoji="0" lang="he-IL" altLang="he-IL" sz="2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גרנית</a:t>
            </a:r>
            <a:r>
              <a:rPr kumimoji="0" lang="he-IL" altLang="he-IL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ניט</a:t>
            </a:r>
            <a:endParaRPr kumimoji="0" lang="en-US" altLang="he-IL" sz="2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772816"/>
            <a:ext cx="4856873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8735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</a:t>
            </a:r>
            <a:r>
              <a:rPr lang="he-IL" altLang="he-IL" sz="2600" b="1" dirty="0" err="1">
                <a:solidFill>
                  <a:srgbClr val="FFFF00"/>
                </a:solidFill>
              </a:rPr>
              <a:t>אלאבאסטר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971550" y="1878013"/>
            <a:ext cx="763270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 err="1">
                <a:solidFill>
                  <a:srgbClr val="FFFF00"/>
                </a:solidFill>
              </a:rPr>
              <a:t>אלאבאסטר</a:t>
            </a:r>
            <a:r>
              <a:rPr lang="he-IL" altLang="he-IL" sz="2100" dirty="0">
                <a:solidFill>
                  <a:srgbClr val="FFFF00"/>
                </a:solidFill>
              </a:rPr>
              <a:t> (מכונה בעברית "בהט") הוא כינוי לשני סוגים של מינרלים בעלי גבישים מפותחים: גבס </a:t>
            </a:r>
            <a:r>
              <a:rPr lang="he-IL" altLang="he-IL" sz="2100" dirty="0" err="1">
                <a:solidFill>
                  <a:srgbClr val="FFFF00"/>
                </a:solidFill>
              </a:rPr>
              <a:t>וקלציט</a:t>
            </a:r>
            <a:r>
              <a:rPr lang="he-IL" altLang="he-IL" sz="2100" dirty="0">
                <a:solidFill>
                  <a:srgbClr val="FFFF00"/>
                </a:solidFill>
              </a:rPr>
              <a:t>. הגבס הוא רך יותר ואינו מושפע ממגע עם חומצת מלח, לעומת </a:t>
            </a:r>
            <a:r>
              <a:rPr lang="he-IL" altLang="he-IL" sz="2100" dirty="0" err="1">
                <a:solidFill>
                  <a:srgbClr val="FFFF00"/>
                </a:solidFill>
              </a:rPr>
              <a:t>הקלציט</a:t>
            </a:r>
            <a:r>
              <a:rPr lang="he-IL" altLang="he-IL" sz="2100" dirty="0">
                <a:solidFill>
                  <a:srgbClr val="FFFF00"/>
                </a:solidFill>
              </a:rPr>
              <a:t>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בעבר הרחוק שימש לבנייה (בארמון </a:t>
            </a:r>
            <a:r>
              <a:rPr lang="he-IL" altLang="he-IL" sz="2100" dirty="0" err="1">
                <a:solidFill>
                  <a:srgbClr val="FFFF00"/>
                </a:solidFill>
              </a:rPr>
              <a:t>קנוסוס</a:t>
            </a:r>
            <a:r>
              <a:rPr lang="he-IL" altLang="he-IL" sz="2100" dirty="0">
                <a:solidFill>
                  <a:srgbClr val="FFFF00"/>
                </a:solidFill>
              </a:rPr>
              <a:t>, כרתים, למשל)</a:t>
            </a:r>
            <a:r>
              <a:rPr lang="en-US" altLang="he-IL" sz="2100" dirty="0">
                <a:solidFill>
                  <a:srgbClr val="FFFF00"/>
                </a:solidFill>
              </a:rPr>
              <a:t/>
            </a:r>
            <a:br>
              <a:rPr lang="en-US" altLang="he-IL" sz="2100" dirty="0">
                <a:solidFill>
                  <a:srgbClr val="FFFF00"/>
                </a:solidFill>
              </a:rPr>
            </a:br>
            <a:r>
              <a:rPr lang="he-IL" altLang="he-IL" sz="2100" dirty="0">
                <a:solidFill>
                  <a:srgbClr val="FFFF00"/>
                </a:solidFill>
              </a:rPr>
              <a:t>כיום משמש בעיקר לחפצי נוי.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335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</a:t>
            </a:r>
            <a:r>
              <a:rPr lang="he-IL" altLang="he-IL" sz="2600" b="1" dirty="0" err="1">
                <a:solidFill>
                  <a:srgbClr val="FFFF00"/>
                </a:solidFill>
              </a:rPr>
              <a:t>אלאבאסטר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971550" y="1295400"/>
            <a:ext cx="7632700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 err="1">
                <a:solidFill>
                  <a:srgbClr val="FFFF00"/>
                </a:solidFill>
              </a:rPr>
              <a:t>אלאבאסטר</a:t>
            </a:r>
            <a:r>
              <a:rPr lang="he-IL" altLang="he-IL" sz="2100" u="sng" dirty="0">
                <a:solidFill>
                  <a:srgbClr val="FFFF00"/>
                </a:solidFill>
              </a:rPr>
              <a:t> </a:t>
            </a:r>
            <a:r>
              <a:rPr lang="he-IL" altLang="he-IL" sz="2100" u="sng" dirty="0" err="1">
                <a:solidFill>
                  <a:srgbClr val="FFFF00"/>
                </a:solidFill>
              </a:rPr>
              <a:t>מקלציט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הדוגמאות הראשונות הגיעו מהמזרח הרחוק; בעבר שימש כחומר גלם מבוקש בגילוף בקבוקי בושם, הכנת כדים, חפצי קודש וקבורה.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 err="1">
                <a:solidFill>
                  <a:srgbClr val="FFFF00"/>
                </a:solidFill>
              </a:rPr>
              <a:t>אלאבאסטר</a:t>
            </a:r>
            <a:r>
              <a:rPr lang="he-IL" altLang="he-IL" sz="2100" dirty="0">
                <a:solidFill>
                  <a:srgbClr val="FFFF00"/>
                </a:solidFill>
              </a:rPr>
              <a:t> החתוך ללוחות דקים הוא שקוף למחצה. נעשה בו שימוש בכנסיות בתקופת ימי הביניים. ב-2002 נחנכה </a:t>
            </a:r>
            <a:r>
              <a:rPr lang="he-IL" altLang="he-IL" sz="2100" dirty="0" err="1">
                <a:solidFill>
                  <a:srgbClr val="FFFF00"/>
                </a:solidFill>
              </a:rPr>
              <a:t>קתרדלה</a:t>
            </a:r>
            <a:r>
              <a:rPr lang="he-IL" altLang="he-IL" sz="2100" dirty="0">
                <a:solidFill>
                  <a:srgbClr val="FFFF00"/>
                </a:solidFill>
              </a:rPr>
              <a:t> בלוס אנג'לס בה נעשה שימוש מקיף בלוחות אלה.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5276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5" descr="6-alabaster-bear-fish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436938"/>
            <a:ext cx="216058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</a:t>
            </a:r>
            <a:r>
              <a:rPr lang="he-IL" altLang="he-IL" sz="2600" b="1" dirty="0" err="1">
                <a:solidFill>
                  <a:srgbClr val="FFFF00"/>
                </a:solidFill>
              </a:rPr>
              <a:t>אלאבאסטר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73732" name="Text Box 3"/>
          <p:cNvSpPr txBox="1">
            <a:spLocks noChangeArrowheads="1"/>
          </p:cNvSpPr>
          <p:nvPr/>
        </p:nvSpPr>
        <p:spPr bwMode="auto">
          <a:xfrm>
            <a:off x="971550" y="1268413"/>
            <a:ext cx="7632700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 err="1">
                <a:solidFill>
                  <a:srgbClr val="FFFF00"/>
                </a:solidFill>
              </a:rPr>
              <a:t>אלאבאסטר</a:t>
            </a:r>
            <a:r>
              <a:rPr lang="he-IL" altLang="he-IL" sz="2100" u="sng" dirty="0">
                <a:solidFill>
                  <a:srgbClr val="FFFF00"/>
                </a:solidFill>
              </a:rPr>
              <a:t> מגבס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סוג של גבס בעל גרגירים דקים. כרייה נרחבת שלו הייתה באנגליה. בעבר שימש ליצירת חפצי דת וקישוטים למזבחות של כנסיות.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בסוגי </a:t>
            </a:r>
            <a:r>
              <a:rPr lang="he-IL" altLang="he-IL" sz="2100" dirty="0" err="1">
                <a:solidFill>
                  <a:srgbClr val="FFFF00"/>
                </a:solidFill>
              </a:rPr>
              <a:t>האלאבאסטר</a:t>
            </a:r>
            <a:r>
              <a:rPr lang="he-IL" altLang="he-IL" sz="2100" dirty="0">
                <a:solidFill>
                  <a:srgbClr val="FFFF00"/>
                </a:solidFill>
              </a:rPr>
              <a:t> המעודנים נעשה שימוש כאבן לקישוט (עיטורים בכנסיות ומעקות גרמי מדרגות)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בשל רכותו, ניתן לגלפו בצורות משוכללות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מסיס במים (מתאים רק לעבודות פנים)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צבע – לבן (</a:t>
            </a:r>
            <a:r>
              <a:rPr lang="he-IL" altLang="he-IL" sz="2100" dirty="0" err="1">
                <a:solidFill>
                  <a:srgbClr val="FFFF00"/>
                </a:solidFill>
              </a:rPr>
              <a:t>אלאבאסטר</a:t>
            </a:r>
            <a:r>
              <a:rPr lang="he-IL" altLang="he-IL" sz="2100" dirty="0">
                <a:solidFill>
                  <a:srgbClr val="FFFF00"/>
                </a:solidFill>
              </a:rPr>
              <a:t> טהור) וחום-אדמדם (נוכחות של תחמוצות ברזל)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548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755650" y="347663"/>
            <a:ext cx="6337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dirty="0">
                <a:solidFill>
                  <a:srgbClr val="FFFF00"/>
                </a:solidFill>
              </a:rPr>
              <a:t>סוגי הסלעים/ סלעים </a:t>
            </a:r>
            <a:r>
              <a:rPr lang="he-IL" altLang="he-IL" sz="2600" dirty="0" err="1">
                <a:solidFill>
                  <a:srgbClr val="FFFF00"/>
                </a:solidFill>
              </a:rPr>
              <a:t>מותמרים</a:t>
            </a:r>
            <a:r>
              <a:rPr lang="he-IL" altLang="he-IL" sz="2600" dirty="0">
                <a:solidFill>
                  <a:srgbClr val="FFFF00"/>
                </a:solidFill>
              </a:rPr>
              <a:t>/</a:t>
            </a:r>
            <a:r>
              <a:rPr lang="he-IL" altLang="he-IL" sz="2600" b="1" dirty="0">
                <a:solidFill>
                  <a:srgbClr val="FFFF00"/>
                </a:solidFill>
              </a:rPr>
              <a:t> </a:t>
            </a:r>
            <a:r>
              <a:rPr lang="he-IL" altLang="he-IL" sz="2600" b="1" dirty="0" err="1">
                <a:solidFill>
                  <a:srgbClr val="FFFF00"/>
                </a:solidFill>
              </a:rPr>
              <a:t>אלאבאסטר</a:t>
            </a:r>
            <a:endParaRPr lang="en-US" altLang="he-IL" sz="2600" b="1" dirty="0">
              <a:solidFill>
                <a:srgbClr val="FFFF00"/>
              </a:solidFill>
            </a:endParaRP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971550" y="1295400"/>
            <a:ext cx="7632700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u="sng" dirty="0" err="1">
                <a:solidFill>
                  <a:srgbClr val="FFFF00"/>
                </a:solidFill>
              </a:rPr>
              <a:t>אלאבאסטר</a:t>
            </a:r>
            <a:r>
              <a:rPr lang="he-IL" altLang="he-IL" sz="2100" u="sng" dirty="0">
                <a:solidFill>
                  <a:srgbClr val="FFFF00"/>
                </a:solidFill>
              </a:rPr>
              <a:t> מגבס - המשך</a:t>
            </a:r>
            <a:r>
              <a:rPr lang="he-IL" altLang="he-IL" sz="2100" dirty="0">
                <a:solidFill>
                  <a:srgbClr val="FFFF00"/>
                </a:solidFill>
              </a:rPr>
              <a:t>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פירנצה היא מרכז הסחר </a:t>
            </a:r>
            <a:r>
              <a:rPr lang="he-IL" altLang="he-IL" sz="2100" dirty="0" err="1">
                <a:solidFill>
                  <a:srgbClr val="FFFF00"/>
                </a:solidFill>
              </a:rPr>
              <a:t>באלאבאסטר</a:t>
            </a:r>
            <a:r>
              <a:rPr lang="he-IL" altLang="he-IL" sz="2100" dirty="0">
                <a:solidFill>
                  <a:srgbClr val="FFFF00"/>
                </a:solidFill>
              </a:rPr>
              <a:t> באירופה.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מצוי בגושים מסיביים המשובצים באבן גיר יחד עם שכבות חוואר.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סוגים: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בעלי עורקים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בעלי כתמים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מעורפלים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1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100" dirty="0">
                <a:solidFill>
                  <a:srgbClr val="FFFF00"/>
                </a:solidFill>
              </a:rPr>
              <a:t>טבילה במים חמים יוצרת אטימות, בדומה לשיש </a:t>
            </a:r>
            <a:r>
              <a:rPr lang="he-IL" altLang="he-IL" sz="2100" dirty="0" err="1">
                <a:solidFill>
                  <a:srgbClr val="FFFF00"/>
                </a:solidFill>
              </a:rPr>
              <a:t>אמיתי</a:t>
            </a:r>
            <a:r>
              <a:rPr lang="he-IL" altLang="he-IL" sz="21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9249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476375" y="333375"/>
            <a:ext cx="54006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4800" b="1">
                <a:solidFill>
                  <a:schemeClr val="bg1"/>
                </a:solidFill>
              </a:rPr>
              <a:t>חציבת האבן</a:t>
            </a:r>
            <a:endParaRPr lang="en-US" altLang="he-IL" sz="4800">
              <a:solidFill>
                <a:schemeClr val="bg1"/>
              </a:solidFill>
            </a:endParaRPr>
          </a:p>
        </p:txBody>
      </p:sp>
      <p:pic>
        <p:nvPicPr>
          <p:cNvPr id="75779" name="Picture 6" descr="D11_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12875"/>
            <a:ext cx="6337300" cy="485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9565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1692275" y="347663"/>
            <a:ext cx="54006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b="1" dirty="0">
                <a:solidFill>
                  <a:srgbClr val="FFFF00"/>
                </a:solidFill>
              </a:rPr>
              <a:t>חציבת האבן – </a:t>
            </a:r>
            <a:r>
              <a:rPr lang="he-IL" altLang="he-IL" sz="2600" dirty="0">
                <a:solidFill>
                  <a:srgbClr val="FFFF00"/>
                </a:solidFill>
              </a:rPr>
              <a:t>לאורך ההיסטוריה</a:t>
            </a:r>
            <a:endParaRPr lang="en-US" altLang="he-IL" sz="2600" dirty="0">
              <a:solidFill>
                <a:srgbClr val="FFFF00"/>
              </a:solidFill>
            </a:endParaRP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3851275" y="1773238"/>
            <a:ext cx="5040313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100" b="1" dirty="0">
                <a:solidFill>
                  <a:srgbClr val="FFFF00"/>
                </a:solidFill>
              </a:rPr>
              <a:t>בתקופה הקדומה-</a:t>
            </a:r>
            <a:r>
              <a:rPr lang="he-IL" altLang="he-IL" sz="2100" dirty="0">
                <a:solidFill>
                  <a:srgbClr val="FFFF00"/>
                </a:solidFill>
              </a:rPr>
              <a:t> (בערך 6000 לפנה"ס) שימוש </a:t>
            </a:r>
            <a:r>
              <a:rPr lang="he-IL" altLang="he-IL" sz="2100" dirty="0" err="1">
                <a:solidFill>
                  <a:srgbClr val="FFFF00"/>
                </a:solidFill>
              </a:rPr>
              <a:t>בכח</a:t>
            </a:r>
            <a:r>
              <a:rPr lang="he-IL" altLang="he-IL" sz="2100" dirty="0">
                <a:solidFill>
                  <a:srgbClr val="FFFF00"/>
                </a:solidFill>
              </a:rPr>
              <a:t> הידיים, תקיעת יתדות ושבירה ע"י פטישים.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he-IL" sz="2000" b="1" dirty="0">
                <a:solidFill>
                  <a:srgbClr val="FFFF00"/>
                </a:solidFill>
              </a:rPr>
              <a:t> </a:t>
            </a:r>
            <a:endParaRPr lang="he-IL" altLang="he-IL" sz="2000" b="1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000" b="1" dirty="0">
                <a:solidFill>
                  <a:srgbClr val="FFFF00"/>
                </a:solidFill>
              </a:rPr>
              <a:t>המאה ה-2 לפנה"ס  </a:t>
            </a:r>
            <a:r>
              <a:rPr lang="he-IL" altLang="he-IL" sz="2000" dirty="0">
                <a:solidFill>
                  <a:srgbClr val="FFFF00"/>
                </a:solidFill>
              </a:rPr>
              <a:t>חימום הסלע ע"י אש וניתוץ ע"י שפיכת מים.</a:t>
            </a:r>
            <a:r>
              <a:rPr lang="en-US" altLang="he-IL" sz="2000" dirty="0">
                <a:solidFill>
                  <a:srgbClr val="FFFF00"/>
                </a:solidFill>
              </a:rPr>
              <a:t> 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000" b="1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en-US" altLang="he-IL" sz="2000" dirty="0">
              <a:solidFill>
                <a:srgbClr val="FFFF00"/>
              </a:solidFill>
            </a:endParaRPr>
          </a:p>
        </p:txBody>
      </p:sp>
      <p:pic>
        <p:nvPicPr>
          <p:cNvPr id="76804" name="Picture 8" descr="ee_grimesgraves_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628775"/>
            <a:ext cx="295275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209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692275" y="347663"/>
            <a:ext cx="54006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b="1" dirty="0">
                <a:solidFill>
                  <a:srgbClr val="FFFF00"/>
                </a:solidFill>
              </a:rPr>
              <a:t>חציבת האבן – </a:t>
            </a:r>
            <a:r>
              <a:rPr lang="he-IL" altLang="he-IL" sz="2600" dirty="0">
                <a:solidFill>
                  <a:srgbClr val="FFFF00"/>
                </a:solidFill>
              </a:rPr>
              <a:t>לאורך ההיסטוריה</a:t>
            </a:r>
            <a:endParaRPr lang="en-US" altLang="he-IL" sz="2600" dirty="0">
              <a:solidFill>
                <a:srgbClr val="FFFF00"/>
              </a:solidFill>
            </a:endParaRP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3348038" y="1196975"/>
            <a:ext cx="5543550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000" b="1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000" b="1" dirty="0">
                <a:solidFill>
                  <a:srgbClr val="FFFF00"/>
                </a:solidFill>
              </a:rPr>
              <a:t>המאה ה-17-  </a:t>
            </a:r>
            <a:r>
              <a:rPr lang="he-IL" altLang="he-IL" sz="2000" dirty="0">
                <a:solidFill>
                  <a:srgbClr val="FFFF00"/>
                </a:solidFill>
              </a:rPr>
              <a:t>שימוש ראשון בקידוח ואבק שריפה, ליצירת פיצוץ ושחרור יעיל של הסלע.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he-IL" altLang="he-IL" sz="2000" b="1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000" b="1" dirty="0">
                <a:solidFill>
                  <a:srgbClr val="FFFF00"/>
                </a:solidFill>
              </a:rPr>
              <a:t>המאה ה--19</a:t>
            </a:r>
            <a:r>
              <a:rPr lang="he-IL" altLang="he-IL" sz="2000" dirty="0">
                <a:solidFill>
                  <a:srgbClr val="FFFF00"/>
                </a:solidFill>
              </a:rPr>
              <a:t> המצאה של טכניקות בטוחות יותר לפיצוץ. פתיל בטיחות, נפץ חשמלי וניטרוגליצרין בנוסף שיפור טכנולוגיית הקידוח לפטישים ממוכנים.</a:t>
            </a:r>
            <a:endParaRPr lang="en-US" altLang="he-IL" sz="2000" dirty="0">
              <a:solidFill>
                <a:srgbClr val="FFFF00"/>
              </a:solidFill>
            </a:endParaRPr>
          </a:p>
        </p:txBody>
      </p:sp>
      <p:pic>
        <p:nvPicPr>
          <p:cNvPr id="77828" name="Picture 4" descr="RockDrillin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25066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8651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4"/>
          <p:cNvSpPr txBox="1">
            <a:spLocks noChangeArrowheads="1"/>
          </p:cNvSpPr>
          <p:nvPr/>
        </p:nvSpPr>
        <p:spPr bwMode="auto">
          <a:xfrm>
            <a:off x="0" y="333375"/>
            <a:ext cx="7092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b="1" dirty="0">
                <a:solidFill>
                  <a:srgbClr val="FFFF00"/>
                </a:solidFill>
              </a:rPr>
              <a:t>חציבת האבן בימינו</a:t>
            </a:r>
            <a:endParaRPr lang="en-US" altLang="he-IL" sz="2600" dirty="0">
              <a:solidFill>
                <a:srgbClr val="FFFF00"/>
              </a:solidFill>
            </a:endParaRPr>
          </a:p>
        </p:txBody>
      </p:sp>
      <p:pic>
        <p:nvPicPr>
          <p:cNvPr id="78851" name="Picture 9" descr="תהליך החציבה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30263"/>
            <a:ext cx="3384550" cy="2274887"/>
          </a:xfrm>
          <a:noFill/>
        </p:spPr>
      </p:pic>
      <p:pic>
        <p:nvPicPr>
          <p:cNvPr id="78853" name="Picture 31" descr="%D7%9E%D7%97%D7%A6%D7%91%D7%9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573463"/>
            <a:ext cx="3384550" cy="2538412"/>
          </a:xfrm>
          <a:noFill/>
        </p:spPr>
      </p:pic>
      <p:sp>
        <p:nvSpPr>
          <p:cNvPr id="78852" name="Text Box 22"/>
          <p:cNvSpPr txBox="1">
            <a:spLocks noChangeArrowheads="1"/>
          </p:cNvSpPr>
          <p:nvPr/>
        </p:nvSpPr>
        <p:spPr bwMode="auto">
          <a:xfrm>
            <a:off x="3995738" y="1557338"/>
            <a:ext cx="5148262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1. איתור אזור בו צפויים להיות מרבצים של אבן.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0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2. לקיחת דגימות למטרות בדיקת איכות, והתאמה לדרישות השוק.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0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3.'ניקיון' של השכבות העליונות, הצמחייה והחול, ע"י דחפורים.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0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4. פיצוץ מבוקר על מנת לשחרר שכבות של סלע מההר,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או שימוש בציוד חציבה, כגון משורי יהלום ענקיים ומכשירי חיתוך מיוחדים.</a:t>
            </a:r>
            <a:endParaRPr lang="en-US" altLang="he-IL" sz="2000" dirty="0">
              <a:solidFill>
                <a:srgbClr val="FFFF00"/>
              </a:solidFill>
            </a:endParaRPr>
          </a:p>
        </p:txBody>
      </p:sp>
      <p:sp>
        <p:nvSpPr>
          <p:cNvPr id="78854" name="Text Box 34"/>
          <p:cNvSpPr txBox="1">
            <a:spLocks noChangeArrowheads="1"/>
          </p:cNvSpPr>
          <p:nvPr/>
        </p:nvSpPr>
        <p:spPr bwMode="auto">
          <a:xfrm>
            <a:off x="6588125" y="1009650"/>
            <a:ext cx="2452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e-IL" altLang="he-IL" sz="2000" b="1">
                <a:solidFill>
                  <a:srgbClr val="FFFF00"/>
                </a:solidFill>
              </a:rPr>
              <a:t>אופן החציבה וההובלה</a:t>
            </a:r>
            <a:endParaRPr lang="en-US" altLang="he-IL" sz="2000" b="1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757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0" y="333375"/>
            <a:ext cx="7092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b="1" dirty="0">
                <a:solidFill>
                  <a:srgbClr val="FFFF00"/>
                </a:solidFill>
              </a:rPr>
              <a:t>חציבת  האבן- </a:t>
            </a:r>
            <a:r>
              <a:rPr lang="he-IL" altLang="he-IL" sz="2600" dirty="0">
                <a:solidFill>
                  <a:srgbClr val="FFFF00"/>
                </a:solidFill>
              </a:rPr>
              <a:t>אופן החציבה וההובלה</a:t>
            </a:r>
            <a:endParaRPr lang="en-US" altLang="he-IL" sz="2600" dirty="0">
              <a:solidFill>
                <a:srgbClr val="FFFF00"/>
              </a:solidFill>
            </a:endParaRPr>
          </a:p>
        </p:txBody>
      </p:sp>
      <p:pic>
        <p:nvPicPr>
          <p:cNvPr id="79875" name="Picture 6" descr="פריקת סלעי כורכר במפעלינו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268413"/>
            <a:ext cx="3384550" cy="2305050"/>
          </a:xfrm>
          <a:noFill/>
        </p:spPr>
      </p:pic>
      <p:pic>
        <p:nvPicPr>
          <p:cNvPr id="79876" name="Picture 7" descr="ניסור גוש אבן כורכר במשור 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860800"/>
            <a:ext cx="3384550" cy="2292350"/>
          </a:xfrm>
          <a:noFill/>
        </p:spPr>
      </p:pic>
      <p:sp>
        <p:nvSpPr>
          <p:cNvPr id="79877" name="Text Box 10"/>
          <p:cNvSpPr txBox="1">
            <a:spLocks noChangeArrowheads="1"/>
          </p:cNvSpPr>
          <p:nvPr/>
        </p:nvSpPr>
        <p:spPr bwMode="auto">
          <a:xfrm>
            <a:off x="8728075" y="133508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000"/>
          </a:p>
        </p:txBody>
      </p:sp>
      <p:sp>
        <p:nvSpPr>
          <p:cNvPr id="79878" name="Text Box 11"/>
          <p:cNvSpPr txBox="1">
            <a:spLocks noChangeArrowheads="1"/>
          </p:cNvSpPr>
          <p:nvPr/>
        </p:nvSpPr>
        <p:spPr bwMode="auto">
          <a:xfrm>
            <a:off x="4140200" y="1844675"/>
            <a:ext cx="4738688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5. מחפר רב עוצמה מעביר את הסלעים למשאית ואז הם עוברים לגריסה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0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6. בגריסה פטישים או מלתעות מתכת שוברים את האבנים, והם עוברים סדרה של מסננים אשר ממינים אותם </a:t>
            </a:r>
            <a:r>
              <a:rPr lang="he-IL" altLang="he-IL" sz="2000" dirty="0" err="1">
                <a:solidFill>
                  <a:srgbClr val="FFFF00"/>
                </a:solidFill>
              </a:rPr>
              <a:t>לגדליהם</a:t>
            </a:r>
            <a:r>
              <a:rPr lang="he-IL" altLang="he-IL" sz="2000" dirty="0">
                <a:solidFill>
                  <a:srgbClr val="FFFF00"/>
                </a:solidFill>
              </a:rPr>
              <a:t> השונים.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0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7. מועמסים על משאית ועוברים למפעל לניסור</a:t>
            </a:r>
            <a:endParaRPr lang="en-US" altLang="he-IL" sz="20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5286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4"/>
          <p:cNvSpPr txBox="1">
            <a:spLocks noChangeArrowheads="1"/>
          </p:cNvSpPr>
          <p:nvPr/>
        </p:nvSpPr>
        <p:spPr bwMode="auto">
          <a:xfrm>
            <a:off x="1692275" y="333375"/>
            <a:ext cx="54006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2600" b="1">
                <a:solidFill>
                  <a:srgbClr val="FFFF00"/>
                </a:solidFill>
              </a:rPr>
              <a:t>חציבת האבן-</a:t>
            </a:r>
            <a:r>
              <a:rPr lang="he-IL" altLang="he-IL" sz="2600">
                <a:solidFill>
                  <a:srgbClr val="FFFF00"/>
                </a:solidFill>
              </a:rPr>
              <a:t> אתרים עיקריים בישראל</a:t>
            </a:r>
            <a:endParaRPr lang="en-US" altLang="he-IL" sz="2600" b="1">
              <a:solidFill>
                <a:srgbClr val="FFFF00"/>
              </a:solidFill>
            </a:endParaRPr>
          </a:p>
        </p:txBody>
      </p:sp>
      <p:sp>
        <p:nvSpPr>
          <p:cNvPr id="80899" name="Text Box 5"/>
          <p:cNvSpPr txBox="1">
            <a:spLocks noChangeArrowheads="1"/>
          </p:cNvSpPr>
          <p:nvPr/>
        </p:nvSpPr>
        <p:spPr bwMode="auto">
          <a:xfrm>
            <a:off x="395288" y="1052513"/>
            <a:ext cx="8443912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400" b="1" dirty="0" err="1">
                <a:solidFill>
                  <a:srgbClr val="FFFF00"/>
                </a:solidFill>
              </a:rPr>
              <a:t>איזורים</a:t>
            </a:r>
            <a:r>
              <a:rPr lang="he-IL" altLang="he-IL" sz="2400" b="1" dirty="0">
                <a:solidFill>
                  <a:srgbClr val="FFFF00"/>
                </a:solidFill>
              </a:rPr>
              <a:t> עיקריים בישראל שבהם נעשית חציבה של אבן:</a:t>
            </a:r>
            <a:r>
              <a:rPr lang="he-IL" altLang="he-IL" sz="2000" dirty="0">
                <a:solidFill>
                  <a:srgbClr val="FFFF00"/>
                </a:solidFill>
              </a:rPr>
              <a:t>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/>
            </a:r>
            <a:br>
              <a:rPr lang="he-IL" altLang="he-IL" sz="2000" dirty="0">
                <a:solidFill>
                  <a:srgbClr val="FFFF00"/>
                </a:solidFill>
              </a:rPr>
            </a:br>
            <a:endParaRPr lang="en-US" altLang="he-IL" sz="20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1. </a:t>
            </a:r>
            <a:r>
              <a:rPr lang="he-IL" altLang="he-IL" sz="2000" b="1" dirty="0">
                <a:solidFill>
                  <a:srgbClr val="FFFF00"/>
                </a:solidFill>
              </a:rPr>
              <a:t>באזור מצפה רמון</a:t>
            </a:r>
            <a:r>
              <a:rPr lang="he-IL" altLang="he-IL" sz="2000" dirty="0">
                <a:solidFill>
                  <a:srgbClr val="FFFF00"/>
                </a:solidFill>
              </a:rPr>
              <a:t> - מחצבות אבן מצפה, שהיא אבן גיר בגוונים של אפור וצהוב.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/>
            </a:r>
            <a:br>
              <a:rPr lang="he-IL" altLang="he-IL" sz="2000" dirty="0">
                <a:solidFill>
                  <a:srgbClr val="FFFF00"/>
                </a:solidFill>
              </a:rPr>
            </a:br>
            <a:r>
              <a:rPr lang="he-IL" altLang="he-IL" sz="2000" dirty="0">
                <a:solidFill>
                  <a:srgbClr val="FFFF00"/>
                </a:solidFill>
              </a:rPr>
              <a:t>2. </a:t>
            </a:r>
            <a:r>
              <a:rPr lang="he-IL" altLang="he-IL" sz="2000" b="1" dirty="0">
                <a:solidFill>
                  <a:srgbClr val="FFFF00"/>
                </a:solidFill>
              </a:rPr>
              <a:t>באזור הגדה (חברון, יטה)-</a:t>
            </a:r>
            <a:r>
              <a:rPr lang="he-IL" altLang="he-IL" sz="2000" dirty="0">
                <a:solidFill>
                  <a:srgbClr val="FFFF00"/>
                </a:solidFill>
              </a:rPr>
              <a:t>האבנים באזור זה הנן אבני גיר רכות. זהו </a:t>
            </a:r>
            <a:r>
              <a:rPr lang="he-IL" altLang="he-IL" sz="2000" dirty="0" err="1">
                <a:solidFill>
                  <a:srgbClr val="FFFF00"/>
                </a:solidFill>
              </a:rPr>
              <a:t>איזור</a:t>
            </a:r>
            <a:r>
              <a:rPr lang="he-IL" altLang="he-IL" sz="2000" dirty="0">
                <a:solidFill>
                  <a:srgbClr val="FFFF00"/>
                </a:solidFill>
              </a:rPr>
              <a:t> בו יש מחצבות רבות.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/>
            </a:r>
            <a:br>
              <a:rPr lang="he-IL" altLang="he-IL" sz="2000" dirty="0">
                <a:solidFill>
                  <a:srgbClr val="FFFF00"/>
                </a:solidFill>
              </a:rPr>
            </a:br>
            <a:r>
              <a:rPr lang="he-IL" altLang="he-IL" sz="2000" dirty="0">
                <a:solidFill>
                  <a:srgbClr val="FFFF00"/>
                </a:solidFill>
              </a:rPr>
              <a:t>3. </a:t>
            </a:r>
            <a:r>
              <a:rPr lang="he-IL" altLang="he-IL" sz="2000" b="1" dirty="0">
                <a:solidFill>
                  <a:srgbClr val="FFFF00"/>
                </a:solidFill>
              </a:rPr>
              <a:t>אזור הגליל -</a:t>
            </a:r>
            <a:r>
              <a:rPr lang="he-IL" altLang="he-IL" sz="2000" dirty="0">
                <a:solidFill>
                  <a:srgbClr val="FFFF00"/>
                </a:solidFill>
              </a:rPr>
              <a:t> מחצבות אבן דולומיט קשה וחזקה בגוונים של קרם, צהוב, בז`, אפור, ורוד ואדום.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/>
            </a:r>
            <a:br>
              <a:rPr lang="he-IL" altLang="he-IL" sz="2000" dirty="0">
                <a:solidFill>
                  <a:srgbClr val="FFFF00"/>
                </a:solidFill>
              </a:rPr>
            </a:br>
            <a:r>
              <a:rPr lang="he-IL" altLang="he-IL" sz="2000" dirty="0">
                <a:solidFill>
                  <a:srgbClr val="FFFF00"/>
                </a:solidFill>
              </a:rPr>
              <a:t>4. </a:t>
            </a:r>
            <a:r>
              <a:rPr lang="he-IL" altLang="he-IL" sz="2000" b="1" dirty="0">
                <a:solidFill>
                  <a:srgbClr val="FFFF00"/>
                </a:solidFill>
              </a:rPr>
              <a:t>מישור החוף-</a:t>
            </a:r>
            <a:r>
              <a:rPr lang="he-IL" altLang="he-IL" sz="2000" dirty="0">
                <a:solidFill>
                  <a:srgbClr val="FFFF00"/>
                </a:solidFill>
              </a:rPr>
              <a:t> אבן כורכר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he-IL" altLang="he-IL" sz="2000" dirty="0">
              <a:solidFill>
                <a:srgbClr val="FFFF00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000" dirty="0">
                <a:solidFill>
                  <a:srgbClr val="FFFF00"/>
                </a:solidFill>
              </a:rPr>
              <a:t>5. </a:t>
            </a:r>
            <a:r>
              <a:rPr lang="he-IL" altLang="he-IL" sz="2000" b="1" dirty="0">
                <a:solidFill>
                  <a:srgbClr val="FFFF00"/>
                </a:solidFill>
              </a:rPr>
              <a:t>הרי יהודה </a:t>
            </a:r>
            <a:r>
              <a:rPr lang="he-IL" altLang="he-IL" sz="2000" b="1" dirty="0" err="1">
                <a:solidFill>
                  <a:srgbClr val="FFFF00"/>
                </a:solidFill>
              </a:rPr>
              <a:t>וירושליים</a:t>
            </a:r>
            <a:r>
              <a:rPr lang="he-IL" altLang="he-IL" sz="2000" b="1" dirty="0">
                <a:solidFill>
                  <a:srgbClr val="FFFF00"/>
                </a:solidFill>
              </a:rPr>
              <a:t>-</a:t>
            </a:r>
            <a:r>
              <a:rPr lang="he-IL" altLang="he-IL" sz="2000" dirty="0">
                <a:solidFill>
                  <a:srgbClr val="FFFF00"/>
                </a:solidFill>
              </a:rPr>
              <a:t> אבן שכבות, </a:t>
            </a:r>
            <a:r>
              <a:rPr lang="he-IL" altLang="he-IL" sz="2000" dirty="0" err="1">
                <a:solidFill>
                  <a:srgbClr val="FFFF00"/>
                </a:solidFill>
              </a:rPr>
              <a:t>צפחה</a:t>
            </a:r>
            <a:r>
              <a:rPr lang="he-IL" altLang="he-IL" sz="2000" dirty="0">
                <a:solidFill>
                  <a:srgbClr val="FFFF00"/>
                </a:solidFill>
              </a:rPr>
              <a:t> ישראלית</a:t>
            </a:r>
            <a:endParaRPr lang="en-US" altLang="he-IL" sz="20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211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5148064" y="1268760"/>
            <a:ext cx="3851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he-IL" sz="2400" b="1" u="sng" dirty="0" smtClean="0"/>
              <a:t>תפוצה בישראל</a:t>
            </a:r>
            <a:r>
              <a:rPr lang="he-IL" altLang="he-IL" sz="2400" b="1" dirty="0" smtClean="0"/>
              <a:t>:</a:t>
            </a:r>
            <a:endParaRPr lang="he-IL" altLang="he-IL" sz="2400" b="1" u="sng" dirty="0" smtClean="0"/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בדרום הארץ – 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  באזור אילת: גרניט גס-גרגיר בצבע אדמדם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  באזור נחל רודד: גרניט דק-גרגיר בצבע ורוד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  באזור תמנע</a:t>
            </a:r>
            <a:endParaRPr lang="he-IL" altLang="he-IL" sz="2400" b="1" dirty="0"/>
          </a:p>
        </p:txBody>
      </p:sp>
      <p:sp>
        <p:nvSpPr>
          <p:cNvPr id="5" name="מלבן 4"/>
          <p:cNvSpPr/>
          <p:nvPr/>
        </p:nvSpPr>
        <p:spPr>
          <a:xfrm>
            <a:off x="360040" y="54868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he-IL" sz="2400" b="1" u="sng" dirty="0" smtClean="0"/>
              <a:t>תכונות</a:t>
            </a:r>
            <a:r>
              <a:rPr lang="he-IL" altLang="he-IL" sz="2400" b="1" dirty="0" smtClean="0"/>
              <a:t>: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אבן קשה (קשיות מדרגה 7)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עמידות בלחץ – הגרניט החזקה ביותר עמידה ללחץ של עד 3 טון על סמ"ר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משקל מרחבי – מ-2.8 עד 3 טון/סמ"ק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נקבוביות וספיגת מים אפסיות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סדוקה ע"י מספר מערכות סדקים הניצבות זו לזו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צבע – לרוב ורדרד-אפרפר; קיימים סלעים בגווני אדום, שחור, אפור ולבן. </a:t>
            </a:r>
            <a:endParaRPr lang="en-GB" altLang="he-IL" sz="24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3723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301776"/>
            <a:ext cx="8229600" cy="1399032"/>
          </a:xfrm>
        </p:spPr>
        <p:txBody>
          <a:bodyPr/>
          <a:lstStyle/>
          <a:p>
            <a:r>
              <a:rPr lang="he-IL" dirty="0" smtClean="0"/>
              <a:t>סלעי פרץ (מרקם גרגירי)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6407" y="1340768"/>
            <a:ext cx="8229600" cy="4572000"/>
          </a:xfrm>
        </p:spPr>
        <p:txBody>
          <a:bodyPr>
            <a:normAutofit/>
          </a:bodyPr>
          <a:lstStyle/>
          <a:p>
            <a:r>
              <a:rPr lang="he-IL" sz="2400" b="1" dirty="0" smtClean="0"/>
              <a:t>סלעים הנוצרים </a:t>
            </a:r>
            <a:r>
              <a:rPr lang="he-IL" sz="2400" b="1" dirty="0" err="1" smtClean="0"/>
              <a:t>ממאגמה</a:t>
            </a:r>
            <a:r>
              <a:rPr lang="he-IL" sz="2400" b="1" dirty="0" smtClean="0"/>
              <a:t> שיוצאת אל פני כדה"א בהתפרצות געשית ומתקררת בקצב מהיר. בסלעים אלה לרוב לא נבחין בגושים, כמו בזלת</a:t>
            </a:r>
            <a:endParaRPr lang="he-IL" sz="2400" b="1" dirty="0"/>
          </a:p>
        </p:txBody>
      </p:sp>
      <p:sp>
        <p:nvSpPr>
          <p:cNvPr id="4" name="מלבן 3"/>
          <p:cNvSpPr/>
          <p:nvPr/>
        </p:nvSpPr>
        <p:spPr>
          <a:xfrm>
            <a:off x="5076056" y="2751400"/>
            <a:ext cx="35283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2400" b="1" dirty="0" smtClean="0"/>
              <a:t>הבזלת נוצרת מלבה שזורמת על פני השטח ויוצרת משטחים לפי הטופוגרפיה אותה היא פוגשת.</a:t>
            </a:r>
          </a:p>
          <a:p>
            <a:endParaRPr lang="he-IL" sz="2400" b="1" dirty="0" smtClean="0"/>
          </a:p>
          <a:p>
            <a:r>
              <a:rPr lang="he-IL" sz="2400" b="1" dirty="0" smtClean="0"/>
              <a:t>הבזלת מורכבת מגרגירים דקים ומשובצת בגבישים.</a:t>
            </a:r>
          </a:p>
          <a:p>
            <a:r>
              <a:rPr lang="he-IL" sz="2400" b="1" dirty="0" smtClean="0"/>
              <a:t>הופעה טיפוסית של הבזלת היא בפריזמות אנכיות (בד"כ משושים).</a:t>
            </a:r>
            <a:endParaRPr lang="he-IL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9" y="3140968"/>
            <a:ext cx="4527548" cy="3396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28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5292080" y="2001833"/>
            <a:ext cx="2736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he-IL" sz="2400" b="1" i="1" u="sng" dirty="0" smtClean="0">
                <a:solidFill>
                  <a:srgbClr val="C00000"/>
                </a:solidFill>
              </a:rPr>
              <a:t>תפוצת הבזלת בארץ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רמת  הגולן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הגליל המזרחי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מכתש רמון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כרמל</a:t>
            </a:r>
            <a:endParaRPr lang="he-IL" altLang="he-IL" sz="2400" b="1" dirty="0"/>
          </a:p>
        </p:txBody>
      </p:sp>
      <p:sp>
        <p:nvSpPr>
          <p:cNvPr id="7" name="מלבן 6"/>
          <p:cNvSpPr/>
          <p:nvPr/>
        </p:nvSpPr>
        <p:spPr>
          <a:xfrm>
            <a:off x="395536" y="1388675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he-IL" sz="2400" b="1" i="1" u="sng" dirty="0" smtClean="0">
                <a:solidFill>
                  <a:srgbClr val="C00000"/>
                </a:solidFill>
              </a:rPr>
              <a:t>תכונות הבזלת</a:t>
            </a:r>
            <a:r>
              <a:rPr lang="he-IL" altLang="he-IL" sz="2400" b="1" i="1" dirty="0" smtClean="0">
                <a:solidFill>
                  <a:srgbClr val="C00000"/>
                </a:solidFill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חזקה מאד ובעלת עמידות גבוהה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קלת משקל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בעלת מרקם ספוגי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מחצב סופח (בריצוף דרוש לאטום את המשטח)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בעלת מראה אחיד ושלם</a:t>
            </a:r>
          </a:p>
          <a:p>
            <a:pPr>
              <a:spcBef>
                <a:spcPct val="50000"/>
              </a:spcBef>
            </a:pPr>
            <a:r>
              <a:rPr lang="he-IL" altLang="he-IL" sz="2400" b="1" dirty="0" smtClean="0"/>
              <a:t>* צבע – בזלת שלא עברה תהליכי בליה, בעלת גוונים של </a:t>
            </a:r>
            <a:r>
              <a:rPr lang="en-US" altLang="he-IL" sz="2400" b="1" dirty="0" smtClean="0"/>
              <a:t/>
            </a:r>
            <a:br>
              <a:rPr lang="en-US" altLang="he-IL" sz="2400" b="1" dirty="0" smtClean="0"/>
            </a:br>
            <a:r>
              <a:rPr lang="he-IL" altLang="he-IL" sz="2400" b="1" dirty="0" smtClean="0"/>
              <a:t>            שחור-ירקרק עד שחור</a:t>
            </a:r>
            <a:endParaRPr lang="en-GB" altLang="he-IL" sz="24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ג'אן אטלי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788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התלהבות">
  <a:themeElements>
    <a:clrScheme name="התלהבות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התלהבות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התלהבות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r" eaLnBrk="1" hangingPunct="1">
          <a:spcBef>
            <a:spcPct val="50000"/>
          </a:spcBef>
          <a:buFontTx/>
          <a:buNone/>
          <a:defRPr sz="2600" dirty="0">
            <a:solidFill>
              <a:srgbClr val="FFFF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132</TotalTime>
  <Words>3039</Words>
  <Application>Microsoft Office PowerPoint</Application>
  <PresentationFormat>‫הצגה על המסך (4:3)</PresentationFormat>
  <Paragraphs>567</Paragraphs>
  <Slides>69</Slides>
  <Notes>60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69</vt:i4>
      </vt:variant>
    </vt:vector>
  </HeadingPairs>
  <TitlesOfParts>
    <vt:vector size="70" baseType="lpstr">
      <vt:lpstr>התלהבות</vt:lpstr>
      <vt:lpstr>מינרלים וסלעים</vt:lpstr>
      <vt:lpstr>מיון סלעים</vt:lpstr>
      <vt:lpstr>סלעי יסוד</vt:lpstr>
      <vt:lpstr>סלעי יסוד </vt:lpstr>
      <vt:lpstr>מצגת של PowerPoint</vt:lpstr>
      <vt:lpstr>מצגת של PowerPoint</vt:lpstr>
      <vt:lpstr>מצגת של PowerPoint</vt:lpstr>
      <vt:lpstr>סלעי פרץ (מרקם גרגירי)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שיעורים בתורת הקרקע</dc:title>
  <dc:creator>jean</dc:creator>
  <cp:lastModifiedBy>WIN7</cp:lastModifiedBy>
  <cp:revision>18</cp:revision>
  <dcterms:created xsi:type="dcterms:W3CDTF">2013-08-17T12:57:54Z</dcterms:created>
  <dcterms:modified xsi:type="dcterms:W3CDTF">2018-10-23T14:02:11Z</dcterms:modified>
</cp:coreProperties>
</file>