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4"/>
  </p:sldMasterIdLst>
  <p:notesMasterIdLst>
    <p:notesMasterId r:id="rId48"/>
  </p:notesMasterIdLst>
  <p:sldIdLst>
    <p:sldId id="263" r:id="rId5"/>
    <p:sldId id="256" r:id="rId6"/>
    <p:sldId id="257" r:id="rId7"/>
    <p:sldId id="260" r:id="rId8"/>
    <p:sldId id="262" r:id="rId9"/>
    <p:sldId id="261" r:id="rId10"/>
    <p:sldId id="311" r:id="rId11"/>
    <p:sldId id="264" r:id="rId12"/>
    <p:sldId id="268" r:id="rId13"/>
    <p:sldId id="278" r:id="rId14"/>
    <p:sldId id="292" r:id="rId15"/>
    <p:sldId id="293" r:id="rId16"/>
    <p:sldId id="275" r:id="rId17"/>
    <p:sldId id="279" r:id="rId18"/>
    <p:sldId id="280" r:id="rId19"/>
    <p:sldId id="287" r:id="rId20"/>
    <p:sldId id="285" r:id="rId21"/>
    <p:sldId id="283" r:id="rId22"/>
    <p:sldId id="291" r:id="rId23"/>
    <p:sldId id="282" r:id="rId24"/>
    <p:sldId id="289" r:id="rId25"/>
    <p:sldId id="290" r:id="rId26"/>
    <p:sldId id="271" r:id="rId27"/>
    <p:sldId id="288" r:id="rId28"/>
    <p:sldId id="299" r:id="rId29"/>
    <p:sldId id="269" r:id="rId30"/>
    <p:sldId id="301" r:id="rId31"/>
    <p:sldId id="266" r:id="rId32"/>
    <p:sldId id="296" r:id="rId33"/>
    <p:sldId id="297" r:id="rId34"/>
    <p:sldId id="298" r:id="rId35"/>
    <p:sldId id="302" r:id="rId36"/>
    <p:sldId id="310" r:id="rId37"/>
    <p:sldId id="303" r:id="rId38"/>
    <p:sldId id="305" r:id="rId39"/>
    <p:sldId id="306" r:id="rId40"/>
    <p:sldId id="300" r:id="rId41"/>
    <p:sldId id="308" r:id="rId42"/>
    <p:sldId id="304" r:id="rId43"/>
    <p:sldId id="307" r:id="rId44"/>
    <p:sldId id="265" r:id="rId45"/>
    <p:sldId id="294" r:id="rId46"/>
    <p:sldId id="309" r:id="rId47"/>
  </p:sldIdLst>
  <p:sldSz cx="9144000" cy="6858000" type="screen4x3"/>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0" d="100"/>
          <a:sy n="70" d="100"/>
        </p:scale>
        <p:origin x="516"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he-IL"/>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F7B417D-083D-4982-B33F-DE621142F996}" type="datetimeFigureOut">
              <a:rPr lang="he-IL" smtClean="0"/>
              <a:pPr/>
              <a:t>י'/חשון/תשע"ט</a:t>
            </a:fld>
            <a:endParaRPr lang="he-I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he-I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he-IL"/>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C82AADE-9547-47E8-AC42-A34DF02BC178}" type="slidenum">
              <a:rPr lang="he-IL" smtClean="0"/>
              <a:pPr/>
              <a:t>‹#›</a:t>
            </a:fld>
            <a:endParaRPr lang="he-IL"/>
          </a:p>
        </p:txBody>
      </p:sp>
    </p:spTree>
    <p:extLst>
      <p:ext uri="{BB962C8B-B14F-4D97-AF65-F5344CB8AC3E}">
        <p14:creationId xmlns:p14="http://schemas.microsoft.com/office/powerpoint/2010/main" val="207863187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CA9A73-FAC7-403E-8E3A-B09A56A889F5}" type="slidenum">
              <a:rPr lang="he-IL" altLang="en-US"/>
              <a:pPr/>
              <a:t>25</a:t>
            </a:fld>
            <a:endParaRPr lang="en-US" altLang="en-US"/>
          </a:p>
        </p:txBody>
      </p:sp>
      <p:sp>
        <p:nvSpPr>
          <p:cNvPr id="248834" name="Rectangle 2"/>
          <p:cNvSpPr>
            <a:spLocks noGrp="1" noRot="1" noChangeAspect="1" noChangeArrowheads="1" noTextEdit="1"/>
          </p:cNvSpPr>
          <p:nvPr>
            <p:ph type="sldImg"/>
          </p:nvPr>
        </p:nvSpPr>
        <p:spPr>
          <a:xfrm>
            <a:off x="1143000" y="685800"/>
            <a:ext cx="4573588" cy="3429000"/>
          </a:xfrm>
          <a:ln/>
        </p:spPr>
      </p:sp>
      <p:sp>
        <p:nvSpPr>
          <p:cNvPr id="248835" name="Rectangle 3"/>
          <p:cNvSpPr>
            <a:spLocks noGrp="1" noChangeArrowheads="1"/>
          </p:cNvSpPr>
          <p:nvPr>
            <p:ph type="body" idx="1"/>
          </p:nvPr>
        </p:nvSpPr>
        <p:spPr/>
        <p:txBody>
          <a:bodyPr/>
          <a:lstStyle/>
          <a:p>
            <a:endParaRPr lang="he-IL" dirty="0"/>
          </a:p>
        </p:txBody>
      </p:sp>
    </p:spTree>
    <p:extLst>
      <p:ext uri="{BB962C8B-B14F-4D97-AF65-F5344CB8AC3E}">
        <p14:creationId xmlns:p14="http://schemas.microsoft.com/office/powerpoint/2010/main" val="8342653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103D2A-F558-4309-B639-AB4E26081E26}" type="slidenum">
              <a:rPr lang="he-IL" altLang="en-US"/>
              <a:pPr/>
              <a:t>34</a:t>
            </a:fld>
            <a:endParaRPr lang="en-US" altLang="en-US"/>
          </a:p>
        </p:txBody>
      </p:sp>
      <p:sp>
        <p:nvSpPr>
          <p:cNvPr id="92162" name="Rectangle 2"/>
          <p:cNvSpPr>
            <a:spLocks noGrp="1" noRot="1" noChangeAspect="1" noChangeArrowheads="1" noTextEdit="1"/>
          </p:cNvSpPr>
          <p:nvPr>
            <p:ph type="sldImg"/>
          </p:nvPr>
        </p:nvSpPr>
        <p:spPr>
          <a:xfrm>
            <a:off x="1143000" y="685800"/>
            <a:ext cx="4572000" cy="3429000"/>
          </a:xfrm>
          <a:ln/>
        </p:spPr>
      </p:sp>
      <p:sp>
        <p:nvSpPr>
          <p:cNvPr id="92163" name="Rectangle 3"/>
          <p:cNvSpPr>
            <a:spLocks noGrp="1" noChangeArrowheads="1"/>
          </p:cNvSpPr>
          <p:nvPr>
            <p:ph type="body" idx="1"/>
          </p:nvPr>
        </p:nvSpPr>
        <p:spPr/>
        <p:txBody>
          <a:bodyPr/>
          <a:lstStyle/>
          <a:p>
            <a:endParaRPr lang="he-IL"/>
          </a:p>
        </p:txBody>
      </p:sp>
    </p:spTree>
    <p:extLst>
      <p:ext uri="{BB962C8B-B14F-4D97-AF65-F5344CB8AC3E}">
        <p14:creationId xmlns:p14="http://schemas.microsoft.com/office/powerpoint/2010/main" val="5673153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noFill/>
        </p:spPr>
        <p:txBody>
          <a:bodyPr/>
          <a:lstStyle/>
          <a:p>
            <a:pPr eaLnBrk="1" hangingPunct="1">
              <a:lnSpc>
                <a:spcPct val="150000"/>
              </a:lnSpc>
              <a:buClr>
                <a:schemeClr val="tx1"/>
              </a:buClr>
              <a:buFont typeface="Wingdings" pitchFamily="2" charset="2"/>
              <a:buNone/>
            </a:pPr>
            <a:endParaRPr lang="en-US" b="1" smtClean="0"/>
          </a:p>
        </p:txBody>
      </p:sp>
    </p:spTree>
    <p:extLst>
      <p:ext uri="{BB962C8B-B14F-4D97-AF65-F5344CB8AC3E}">
        <p14:creationId xmlns:p14="http://schemas.microsoft.com/office/powerpoint/2010/main" val="5335119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he-IL"/>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he-IL"/>
          </a:p>
        </p:txBody>
      </p:sp>
      <p:sp>
        <p:nvSpPr>
          <p:cNvPr id="4" name="Date Placeholder 3"/>
          <p:cNvSpPr>
            <a:spLocks noGrp="1"/>
          </p:cNvSpPr>
          <p:nvPr>
            <p:ph type="dt" sz="half" idx="10"/>
          </p:nvPr>
        </p:nvSpPr>
        <p:spPr/>
        <p:txBody>
          <a:bodyPr/>
          <a:lstStyle/>
          <a:p>
            <a:fld id="{1C98150D-8B20-41CC-B9E7-EBBAD97F8966}" type="datetime8">
              <a:rPr lang="he-IL" smtClean="0"/>
              <a:t>19 אוקטובר 18</a:t>
            </a:fld>
            <a:endParaRPr lang="he-IL"/>
          </a:p>
        </p:txBody>
      </p:sp>
      <p:sp>
        <p:nvSpPr>
          <p:cNvPr id="5" name="Footer Placeholder 4"/>
          <p:cNvSpPr>
            <a:spLocks noGrp="1"/>
          </p:cNvSpPr>
          <p:nvPr>
            <p:ph type="ftr" sz="quarter" idx="11"/>
          </p:nvPr>
        </p:nvSpPr>
        <p:spPr/>
        <p:txBody>
          <a:bodyPr/>
          <a:lstStyle/>
          <a:p>
            <a:r>
              <a:rPr lang="he-IL" smtClean="0"/>
              <a:t>חגית ספקוטי</a:t>
            </a:r>
            <a:endParaRPr lang="he-IL"/>
          </a:p>
        </p:txBody>
      </p:sp>
      <p:sp>
        <p:nvSpPr>
          <p:cNvPr id="6" name="Slide Number Placeholder 5"/>
          <p:cNvSpPr>
            <a:spLocks noGrp="1"/>
          </p:cNvSpPr>
          <p:nvPr>
            <p:ph type="sldNum" sz="quarter" idx="12"/>
          </p:nvPr>
        </p:nvSpPr>
        <p:spPr/>
        <p:txBody>
          <a:bodyPr/>
          <a:lstStyle/>
          <a:p>
            <a:fld id="{808B1CC1-60A1-4063-9091-ABDDE6667AE8}" type="slidenum">
              <a:rPr lang="he-IL" smtClean="0"/>
              <a:pPr/>
              <a:t>‹#›</a:t>
            </a:fld>
            <a:endParaRPr lang="he-I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e-IL"/>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Date Placeholder 3"/>
          <p:cNvSpPr>
            <a:spLocks noGrp="1"/>
          </p:cNvSpPr>
          <p:nvPr>
            <p:ph type="dt" sz="half" idx="10"/>
          </p:nvPr>
        </p:nvSpPr>
        <p:spPr/>
        <p:txBody>
          <a:bodyPr/>
          <a:lstStyle/>
          <a:p>
            <a:fld id="{E89A9252-8712-4FCD-B964-779769C29AC5}" type="datetime8">
              <a:rPr lang="he-IL" smtClean="0"/>
              <a:t>19 אוקטובר 18</a:t>
            </a:fld>
            <a:endParaRPr lang="he-IL"/>
          </a:p>
        </p:txBody>
      </p:sp>
      <p:sp>
        <p:nvSpPr>
          <p:cNvPr id="5" name="Footer Placeholder 4"/>
          <p:cNvSpPr>
            <a:spLocks noGrp="1"/>
          </p:cNvSpPr>
          <p:nvPr>
            <p:ph type="ftr" sz="quarter" idx="11"/>
          </p:nvPr>
        </p:nvSpPr>
        <p:spPr/>
        <p:txBody>
          <a:bodyPr/>
          <a:lstStyle/>
          <a:p>
            <a:r>
              <a:rPr lang="he-IL" smtClean="0"/>
              <a:t>חגית ספקוטי</a:t>
            </a:r>
            <a:endParaRPr lang="he-IL"/>
          </a:p>
        </p:txBody>
      </p:sp>
      <p:sp>
        <p:nvSpPr>
          <p:cNvPr id="6" name="Slide Number Placeholder 5"/>
          <p:cNvSpPr>
            <a:spLocks noGrp="1"/>
          </p:cNvSpPr>
          <p:nvPr>
            <p:ph type="sldNum" sz="quarter" idx="12"/>
          </p:nvPr>
        </p:nvSpPr>
        <p:spPr/>
        <p:txBody>
          <a:bodyPr/>
          <a:lstStyle/>
          <a:p>
            <a:fld id="{808B1CC1-60A1-4063-9091-ABDDE6667AE8}" type="slidenum">
              <a:rPr lang="he-IL" smtClean="0"/>
              <a:pPr/>
              <a:t>‹#›</a:t>
            </a:fld>
            <a:endParaRPr lang="he-I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he-IL"/>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Date Placeholder 3"/>
          <p:cNvSpPr>
            <a:spLocks noGrp="1"/>
          </p:cNvSpPr>
          <p:nvPr>
            <p:ph type="dt" sz="half" idx="10"/>
          </p:nvPr>
        </p:nvSpPr>
        <p:spPr/>
        <p:txBody>
          <a:bodyPr/>
          <a:lstStyle/>
          <a:p>
            <a:fld id="{493FFE88-8C60-4D64-B116-557EBA33BFE8}" type="datetime8">
              <a:rPr lang="he-IL" smtClean="0"/>
              <a:t>19 אוקטובר 18</a:t>
            </a:fld>
            <a:endParaRPr lang="he-IL"/>
          </a:p>
        </p:txBody>
      </p:sp>
      <p:sp>
        <p:nvSpPr>
          <p:cNvPr id="5" name="Footer Placeholder 4"/>
          <p:cNvSpPr>
            <a:spLocks noGrp="1"/>
          </p:cNvSpPr>
          <p:nvPr>
            <p:ph type="ftr" sz="quarter" idx="11"/>
          </p:nvPr>
        </p:nvSpPr>
        <p:spPr/>
        <p:txBody>
          <a:bodyPr/>
          <a:lstStyle/>
          <a:p>
            <a:r>
              <a:rPr lang="he-IL" smtClean="0"/>
              <a:t>חגית ספקוטי</a:t>
            </a:r>
            <a:endParaRPr lang="he-IL"/>
          </a:p>
        </p:txBody>
      </p:sp>
      <p:sp>
        <p:nvSpPr>
          <p:cNvPr id="6" name="Slide Number Placeholder 5"/>
          <p:cNvSpPr>
            <a:spLocks noGrp="1"/>
          </p:cNvSpPr>
          <p:nvPr>
            <p:ph type="sldNum" sz="quarter" idx="12"/>
          </p:nvPr>
        </p:nvSpPr>
        <p:spPr/>
        <p:txBody>
          <a:bodyPr/>
          <a:lstStyle/>
          <a:p>
            <a:fld id="{808B1CC1-60A1-4063-9091-ABDDE6667AE8}" type="slidenum">
              <a:rPr lang="he-IL" smtClean="0"/>
              <a:pPr/>
              <a:t>‹#›</a:t>
            </a:fld>
            <a:endParaRPr lang="he-I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28600"/>
            <a:ext cx="8229600" cy="586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3" name="Date Placeholder 2"/>
          <p:cNvSpPr>
            <a:spLocks noGrp="1"/>
          </p:cNvSpPr>
          <p:nvPr>
            <p:ph type="dt" sz="half" idx="10"/>
          </p:nvPr>
        </p:nvSpPr>
        <p:spPr>
          <a:xfrm>
            <a:off x="457200" y="6248400"/>
            <a:ext cx="2133600" cy="457200"/>
          </a:xfrm>
        </p:spPr>
        <p:txBody>
          <a:bodyPr/>
          <a:lstStyle>
            <a:lvl1pPr>
              <a:defRPr/>
            </a:lvl1pPr>
          </a:lstStyle>
          <a:p>
            <a:fld id="{1F3C3A81-D564-47B9-AFE9-7B2F705376A1}" type="datetime8">
              <a:rPr lang="he-IL" smtClean="0"/>
              <a:t>19 אוקטובר 18</a:t>
            </a:fld>
            <a:endParaRPr lang="en-US"/>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r>
              <a:rPr lang="he-IL" smtClean="0"/>
              <a:t>חגית ספקוטי</a:t>
            </a:r>
            <a:endParaRPr lang="en-US"/>
          </a:p>
        </p:txBody>
      </p:sp>
      <p:sp>
        <p:nvSpPr>
          <p:cNvPr id="5" name="Slide Number Placeholder 4"/>
          <p:cNvSpPr>
            <a:spLocks noGrp="1"/>
          </p:cNvSpPr>
          <p:nvPr>
            <p:ph type="sldNum" sz="quarter" idx="12"/>
          </p:nvPr>
        </p:nvSpPr>
        <p:spPr>
          <a:xfrm>
            <a:off x="6553200" y="6248400"/>
            <a:ext cx="2133600" cy="457200"/>
          </a:xfrm>
        </p:spPr>
        <p:txBody>
          <a:bodyPr/>
          <a:lstStyle>
            <a:lvl1pPr>
              <a:defRPr/>
            </a:lvl1pPr>
          </a:lstStyle>
          <a:p>
            <a:fld id="{CF004C2F-22C4-4535-98A8-E7111705298A}" type="slidenum">
              <a:rPr lang="he-IL"/>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B334F784-2D42-48A1-AB39-5FEE6DC96CFE}" type="datetime8">
              <a:rPr lang="he-IL" smtClean="0"/>
              <a:t>19 אוקטובר 18</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he-IL" smtClean="0"/>
              <a:t>חגית ספקוטי</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6F13CCB-32BA-4936-BD15-7FD744D8B7EC}" type="slidenum">
              <a:rPr lang="he-IL"/>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e-IL"/>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Date Placeholder 3"/>
          <p:cNvSpPr>
            <a:spLocks noGrp="1"/>
          </p:cNvSpPr>
          <p:nvPr>
            <p:ph type="dt" sz="half" idx="10"/>
          </p:nvPr>
        </p:nvSpPr>
        <p:spPr/>
        <p:txBody>
          <a:bodyPr/>
          <a:lstStyle/>
          <a:p>
            <a:fld id="{05BD8396-FFEE-440D-9414-7445E5362402}" type="datetime8">
              <a:rPr lang="he-IL" smtClean="0"/>
              <a:t>19 אוקטובר 18</a:t>
            </a:fld>
            <a:endParaRPr lang="he-IL"/>
          </a:p>
        </p:txBody>
      </p:sp>
      <p:sp>
        <p:nvSpPr>
          <p:cNvPr id="5" name="Footer Placeholder 4"/>
          <p:cNvSpPr>
            <a:spLocks noGrp="1"/>
          </p:cNvSpPr>
          <p:nvPr>
            <p:ph type="ftr" sz="quarter" idx="11"/>
          </p:nvPr>
        </p:nvSpPr>
        <p:spPr/>
        <p:txBody>
          <a:bodyPr/>
          <a:lstStyle/>
          <a:p>
            <a:r>
              <a:rPr lang="he-IL" smtClean="0"/>
              <a:t>חגית ספקוטי</a:t>
            </a:r>
            <a:endParaRPr lang="he-IL"/>
          </a:p>
        </p:txBody>
      </p:sp>
      <p:sp>
        <p:nvSpPr>
          <p:cNvPr id="6" name="Slide Number Placeholder 5"/>
          <p:cNvSpPr>
            <a:spLocks noGrp="1"/>
          </p:cNvSpPr>
          <p:nvPr>
            <p:ph type="sldNum" sz="quarter" idx="12"/>
          </p:nvPr>
        </p:nvSpPr>
        <p:spPr/>
        <p:txBody>
          <a:bodyPr/>
          <a:lstStyle/>
          <a:p>
            <a:fld id="{808B1CC1-60A1-4063-9091-ABDDE6667AE8}" type="slidenum">
              <a:rPr lang="he-IL" smtClean="0"/>
              <a:pPr/>
              <a:t>‹#›</a:t>
            </a:fld>
            <a:endParaRPr lang="he-I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he-I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8CC549-7C58-403C-807E-3237E9E0CAE3}" type="datetime8">
              <a:rPr lang="he-IL" smtClean="0"/>
              <a:t>19 אוקטובר 18</a:t>
            </a:fld>
            <a:endParaRPr lang="he-IL"/>
          </a:p>
        </p:txBody>
      </p:sp>
      <p:sp>
        <p:nvSpPr>
          <p:cNvPr id="5" name="Footer Placeholder 4"/>
          <p:cNvSpPr>
            <a:spLocks noGrp="1"/>
          </p:cNvSpPr>
          <p:nvPr>
            <p:ph type="ftr" sz="quarter" idx="11"/>
          </p:nvPr>
        </p:nvSpPr>
        <p:spPr/>
        <p:txBody>
          <a:bodyPr/>
          <a:lstStyle/>
          <a:p>
            <a:r>
              <a:rPr lang="he-IL" smtClean="0"/>
              <a:t>חגית ספקוטי</a:t>
            </a:r>
            <a:endParaRPr lang="he-IL"/>
          </a:p>
        </p:txBody>
      </p:sp>
      <p:sp>
        <p:nvSpPr>
          <p:cNvPr id="6" name="Slide Number Placeholder 5"/>
          <p:cNvSpPr>
            <a:spLocks noGrp="1"/>
          </p:cNvSpPr>
          <p:nvPr>
            <p:ph type="sldNum" sz="quarter" idx="12"/>
          </p:nvPr>
        </p:nvSpPr>
        <p:spPr/>
        <p:txBody>
          <a:bodyPr/>
          <a:lstStyle/>
          <a:p>
            <a:fld id="{808B1CC1-60A1-4063-9091-ABDDE6667AE8}" type="slidenum">
              <a:rPr lang="he-IL" smtClean="0"/>
              <a:pPr/>
              <a:t>‹#›</a:t>
            </a:fld>
            <a:endParaRPr lang="he-I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e-IL"/>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5" name="Date Placeholder 4"/>
          <p:cNvSpPr>
            <a:spLocks noGrp="1"/>
          </p:cNvSpPr>
          <p:nvPr>
            <p:ph type="dt" sz="half" idx="10"/>
          </p:nvPr>
        </p:nvSpPr>
        <p:spPr/>
        <p:txBody>
          <a:bodyPr/>
          <a:lstStyle/>
          <a:p>
            <a:fld id="{B61088CD-1B1E-40AB-85DF-39EC867675C2}" type="datetime8">
              <a:rPr lang="he-IL" smtClean="0"/>
              <a:t>19 אוקטובר 18</a:t>
            </a:fld>
            <a:endParaRPr lang="he-IL"/>
          </a:p>
        </p:txBody>
      </p:sp>
      <p:sp>
        <p:nvSpPr>
          <p:cNvPr id="6" name="Footer Placeholder 5"/>
          <p:cNvSpPr>
            <a:spLocks noGrp="1"/>
          </p:cNvSpPr>
          <p:nvPr>
            <p:ph type="ftr" sz="quarter" idx="11"/>
          </p:nvPr>
        </p:nvSpPr>
        <p:spPr/>
        <p:txBody>
          <a:bodyPr/>
          <a:lstStyle/>
          <a:p>
            <a:r>
              <a:rPr lang="he-IL" smtClean="0"/>
              <a:t>חגית ספקוטי</a:t>
            </a:r>
            <a:endParaRPr lang="he-IL"/>
          </a:p>
        </p:txBody>
      </p:sp>
      <p:sp>
        <p:nvSpPr>
          <p:cNvPr id="7" name="Slide Number Placeholder 6"/>
          <p:cNvSpPr>
            <a:spLocks noGrp="1"/>
          </p:cNvSpPr>
          <p:nvPr>
            <p:ph type="sldNum" sz="quarter" idx="12"/>
          </p:nvPr>
        </p:nvSpPr>
        <p:spPr/>
        <p:txBody>
          <a:bodyPr/>
          <a:lstStyle/>
          <a:p>
            <a:fld id="{808B1CC1-60A1-4063-9091-ABDDE6667AE8}" type="slidenum">
              <a:rPr lang="he-IL" smtClean="0"/>
              <a:pPr/>
              <a:t>‹#›</a:t>
            </a:fld>
            <a:endParaRPr lang="he-I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he-IL"/>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7" name="Date Placeholder 6"/>
          <p:cNvSpPr>
            <a:spLocks noGrp="1"/>
          </p:cNvSpPr>
          <p:nvPr>
            <p:ph type="dt" sz="half" idx="10"/>
          </p:nvPr>
        </p:nvSpPr>
        <p:spPr/>
        <p:txBody>
          <a:bodyPr/>
          <a:lstStyle/>
          <a:p>
            <a:fld id="{0E501C23-01D5-4073-8DAB-DEAD7050C465}" type="datetime8">
              <a:rPr lang="he-IL" smtClean="0"/>
              <a:t>19 אוקטובר 18</a:t>
            </a:fld>
            <a:endParaRPr lang="he-IL"/>
          </a:p>
        </p:txBody>
      </p:sp>
      <p:sp>
        <p:nvSpPr>
          <p:cNvPr id="8" name="Footer Placeholder 7"/>
          <p:cNvSpPr>
            <a:spLocks noGrp="1"/>
          </p:cNvSpPr>
          <p:nvPr>
            <p:ph type="ftr" sz="quarter" idx="11"/>
          </p:nvPr>
        </p:nvSpPr>
        <p:spPr/>
        <p:txBody>
          <a:bodyPr/>
          <a:lstStyle/>
          <a:p>
            <a:r>
              <a:rPr lang="he-IL" smtClean="0"/>
              <a:t>חגית ספקוטי</a:t>
            </a:r>
            <a:endParaRPr lang="he-IL"/>
          </a:p>
        </p:txBody>
      </p:sp>
      <p:sp>
        <p:nvSpPr>
          <p:cNvPr id="9" name="Slide Number Placeholder 8"/>
          <p:cNvSpPr>
            <a:spLocks noGrp="1"/>
          </p:cNvSpPr>
          <p:nvPr>
            <p:ph type="sldNum" sz="quarter" idx="12"/>
          </p:nvPr>
        </p:nvSpPr>
        <p:spPr/>
        <p:txBody>
          <a:bodyPr/>
          <a:lstStyle/>
          <a:p>
            <a:fld id="{808B1CC1-60A1-4063-9091-ABDDE6667AE8}" type="slidenum">
              <a:rPr lang="he-IL" smtClean="0"/>
              <a:pPr/>
              <a:t>‹#›</a:t>
            </a:fld>
            <a:endParaRPr lang="he-I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e-IL"/>
          </a:p>
        </p:txBody>
      </p:sp>
      <p:sp>
        <p:nvSpPr>
          <p:cNvPr id="3" name="Date Placeholder 2"/>
          <p:cNvSpPr>
            <a:spLocks noGrp="1"/>
          </p:cNvSpPr>
          <p:nvPr>
            <p:ph type="dt" sz="half" idx="10"/>
          </p:nvPr>
        </p:nvSpPr>
        <p:spPr/>
        <p:txBody>
          <a:bodyPr/>
          <a:lstStyle/>
          <a:p>
            <a:fld id="{04D5F690-0CDE-4230-886F-5F8FE1F9D3AB}" type="datetime8">
              <a:rPr lang="he-IL" smtClean="0"/>
              <a:t>19 אוקטובר 18</a:t>
            </a:fld>
            <a:endParaRPr lang="he-IL"/>
          </a:p>
        </p:txBody>
      </p:sp>
      <p:sp>
        <p:nvSpPr>
          <p:cNvPr id="4" name="Footer Placeholder 3"/>
          <p:cNvSpPr>
            <a:spLocks noGrp="1"/>
          </p:cNvSpPr>
          <p:nvPr>
            <p:ph type="ftr" sz="quarter" idx="11"/>
          </p:nvPr>
        </p:nvSpPr>
        <p:spPr/>
        <p:txBody>
          <a:bodyPr/>
          <a:lstStyle/>
          <a:p>
            <a:r>
              <a:rPr lang="he-IL" smtClean="0"/>
              <a:t>חגית ספקוטי</a:t>
            </a:r>
            <a:endParaRPr lang="he-IL"/>
          </a:p>
        </p:txBody>
      </p:sp>
      <p:sp>
        <p:nvSpPr>
          <p:cNvPr id="5" name="Slide Number Placeholder 4"/>
          <p:cNvSpPr>
            <a:spLocks noGrp="1"/>
          </p:cNvSpPr>
          <p:nvPr>
            <p:ph type="sldNum" sz="quarter" idx="12"/>
          </p:nvPr>
        </p:nvSpPr>
        <p:spPr/>
        <p:txBody>
          <a:bodyPr/>
          <a:lstStyle/>
          <a:p>
            <a:fld id="{808B1CC1-60A1-4063-9091-ABDDE6667AE8}" type="slidenum">
              <a:rPr lang="he-IL" smtClean="0"/>
              <a:pPr/>
              <a:t>‹#›</a:t>
            </a:fld>
            <a:endParaRPr lang="he-I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A51E78-AEA9-4745-A535-63B6551AFA91}" type="datetime8">
              <a:rPr lang="he-IL" smtClean="0"/>
              <a:t>19 אוקטובר 18</a:t>
            </a:fld>
            <a:endParaRPr lang="he-IL"/>
          </a:p>
        </p:txBody>
      </p:sp>
      <p:sp>
        <p:nvSpPr>
          <p:cNvPr id="3" name="Footer Placeholder 2"/>
          <p:cNvSpPr>
            <a:spLocks noGrp="1"/>
          </p:cNvSpPr>
          <p:nvPr>
            <p:ph type="ftr" sz="quarter" idx="11"/>
          </p:nvPr>
        </p:nvSpPr>
        <p:spPr/>
        <p:txBody>
          <a:bodyPr/>
          <a:lstStyle/>
          <a:p>
            <a:r>
              <a:rPr lang="he-IL" smtClean="0"/>
              <a:t>חגית ספקוטי</a:t>
            </a:r>
            <a:endParaRPr lang="he-IL"/>
          </a:p>
        </p:txBody>
      </p:sp>
      <p:sp>
        <p:nvSpPr>
          <p:cNvPr id="4" name="Slide Number Placeholder 3"/>
          <p:cNvSpPr>
            <a:spLocks noGrp="1"/>
          </p:cNvSpPr>
          <p:nvPr>
            <p:ph type="sldNum" sz="quarter" idx="12"/>
          </p:nvPr>
        </p:nvSpPr>
        <p:spPr/>
        <p:txBody>
          <a:bodyPr/>
          <a:lstStyle/>
          <a:p>
            <a:fld id="{808B1CC1-60A1-4063-9091-ABDDE6667AE8}" type="slidenum">
              <a:rPr lang="he-IL" smtClean="0"/>
              <a:pPr/>
              <a:t>‹#›</a:t>
            </a:fld>
            <a:endParaRPr lang="he-I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he-IL"/>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57A640-DE0A-4945-8FC4-B5FC644B0285}" type="datetime8">
              <a:rPr lang="he-IL" smtClean="0"/>
              <a:t>19 אוקטובר 18</a:t>
            </a:fld>
            <a:endParaRPr lang="he-IL"/>
          </a:p>
        </p:txBody>
      </p:sp>
      <p:sp>
        <p:nvSpPr>
          <p:cNvPr id="6" name="Footer Placeholder 5"/>
          <p:cNvSpPr>
            <a:spLocks noGrp="1"/>
          </p:cNvSpPr>
          <p:nvPr>
            <p:ph type="ftr" sz="quarter" idx="11"/>
          </p:nvPr>
        </p:nvSpPr>
        <p:spPr/>
        <p:txBody>
          <a:bodyPr/>
          <a:lstStyle/>
          <a:p>
            <a:r>
              <a:rPr lang="he-IL" smtClean="0"/>
              <a:t>חגית ספקוטי</a:t>
            </a:r>
            <a:endParaRPr lang="he-IL"/>
          </a:p>
        </p:txBody>
      </p:sp>
      <p:sp>
        <p:nvSpPr>
          <p:cNvPr id="7" name="Slide Number Placeholder 6"/>
          <p:cNvSpPr>
            <a:spLocks noGrp="1"/>
          </p:cNvSpPr>
          <p:nvPr>
            <p:ph type="sldNum" sz="quarter" idx="12"/>
          </p:nvPr>
        </p:nvSpPr>
        <p:spPr/>
        <p:txBody>
          <a:bodyPr/>
          <a:lstStyle/>
          <a:p>
            <a:fld id="{808B1CC1-60A1-4063-9091-ABDDE6667AE8}" type="slidenum">
              <a:rPr lang="he-IL" smtClean="0"/>
              <a:pPr/>
              <a:t>‹#›</a:t>
            </a:fld>
            <a:endParaRPr lang="he-I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he-IL"/>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004A0A-7F95-4486-BEF2-7BC915439041}" type="datetime8">
              <a:rPr lang="he-IL" smtClean="0"/>
              <a:t>19 אוקטובר 18</a:t>
            </a:fld>
            <a:endParaRPr lang="he-IL"/>
          </a:p>
        </p:txBody>
      </p:sp>
      <p:sp>
        <p:nvSpPr>
          <p:cNvPr id="6" name="Footer Placeholder 5"/>
          <p:cNvSpPr>
            <a:spLocks noGrp="1"/>
          </p:cNvSpPr>
          <p:nvPr>
            <p:ph type="ftr" sz="quarter" idx="11"/>
          </p:nvPr>
        </p:nvSpPr>
        <p:spPr/>
        <p:txBody>
          <a:bodyPr/>
          <a:lstStyle/>
          <a:p>
            <a:r>
              <a:rPr lang="he-IL" smtClean="0"/>
              <a:t>חגית ספקוטי</a:t>
            </a:r>
            <a:endParaRPr lang="he-IL"/>
          </a:p>
        </p:txBody>
      </p:sp>
      <p:sp>
        <p:nvSpPr>
          <p:cNvPr id="7" name="Slide Number Placeholder 6"/>
          <p:cNvSpPr>
            <a:spLocks noGrp="1"/>
          </p:cNvSpPr>
          <p:nvPr>
            <p:ph type="sldNum" sz="quarter" idx="12"/>
          </p:nvPr>
        </p:nvSpPr>
        <p:spPr/>
        <p:txBody>
          <a:bodyPr/>
          <a:lstStyle/>
          <a:p>
            <a:fld id="{808B1CC1-60A1-4063-9091-ABDDE6667AE8}" type="slidenum">
              <a:rPr lang="he-IL" smtClean="0"/>
              <a:pPr/>
              <a:t>‹#›</a:t>
            </a:fld>
            <a:endParaRPr lang="he-I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he-IL"/>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81C52A7-CDE9-48B8-8360-9B5DA5637BB6}" type="datetime8">
              <a:rPr lang="he-IL" smtClean="0"/>
              <a:t>19 אוקטובר 18</a:t>
            </a:fld>
            <a:endParaRPr lang="he-IL"/>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he-IL" smtClean="0"/>
              <a:t>חגית ספקוטי</a:t>
            </a:r>
            <a:endParaRPr lang="he-IL"/>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08B1CC1-60A1-4063-9091-ABDDE6667AE8}" type="slidenum">
              <a:rPr lang="he-IL" smtClean="0"/>
              <a:pPr/>
              <a:t>‹#›</a:t>
            </a:fld>
            <a:endParaRPr lang="he-I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21.emf"/><Relationship Id="rId4" Type="http://schemas.openxmlformats.org/officeDocument/2006/relationships/oleObject" Target="../embeddings/Microsoft_Excel_97-2003_Worksheet1.xls"/></Relationships>
</file>

<file path=ppt/slides/_rels/slide2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5" Type="http://schemas.openxmlformats.org/officeDocument/2006/relationships/image" Target="../media/image28.emf"/><Relationship Id="rId4" Type="http://schemas.openxmlformats.org/officeDocument/2006/relationships/oleObject" Target="../embeddings/Microsoft_Excel_97-2003_Worksheet2.xls"/></Relationships>
</file>

<file path=ppt/slides/_rels/slide3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34.emf"/><Relationship Id="rId4" Type="http://schemas.openxmlformats.org/officeDocument/2006/relationships/image" Target="../media/image33.jpeg"/></Relationships>
</file>

<file path=ppt/slides/_rels/slide4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he-IL" dirty="0"/>
          </a:p>
        </p:txBody>
      </p:sp>
      <p:sp>
        <p:nvSpPr>
          <p:cNvPr id="3" name="Subtitle 2"/>
          <p:cNvSpPr>
            <a:spLocks noGrp="1"/>
          </p:cNvSpPr>
          <p:nvPr>
            <p:ph type="subTitle" idx="1"/>
          </p:nvPr>
        </p:nvSpPr>
        <p:spPr>
          <a:xfrm>
            <a:off x="3059832" y="4221088"/>
            <a:ext cx="6400800" cy="1752600"/>
          </a:xfrm>
        </p:spPr>
        <p:txBody>
          <a:bodyPr>
            <a:normAutofit/>
          </a:bodyPr>
          <a:lstStyle/>
          <a:p>
            <a:r>
              <a:rPr lang="he-IL" sz="8800" dirty="0" smtClean="0">
                <a:solidFill>
                  <a:srgbClr val="002060"/>
                </a:solidFill>
                <a:cs typeface="+mj-cs"/>
              </a:rPr>
              <a:t>קומפוסט</a:t>
            </a:r>
            <a:endParaRPr lang="he-IL" sz="8800" dirty="0">
              <a:solidFill>
                <a:srgbClr val="002060"/>
              </a:solidFill>
              <a:cs typeface="+mj-cs"/>
            </a:endParaRPr>
          </a:p>
        </p:txBody>
      </p:sp>
      <p:pic>
        <p:nvPicPr>
          <p:cNvPr id="23554" name="Picture 2"/>
          <p:cNvPicPr>
            <a:picLocks noChangeAspect="1" noChangeArrowheads="1"/>
          </p:cNvPicPr>
          <p:nvPr/>
        </p:nvPicPr>
        <p:blipFill>
          <a:blip r:embed="rId2" cstate="print"/>
          <a:srcRect/>
          <a:stretch>
            <a:fillRect/>
          </a:stretch>
        </p:blipFill>
        <p:spPr bwMode="auto">
          <a:xfrm>
            <a:off x="2750742" y="222797"/>
            <a:ext cx="6393258" cy="3134195"/>
          </a:xfrm>
          <a:prstGeom prst="rect">
            <a:avLst/>
          </a:prstGeom>
          <a:noFill/>
          <a:ln w="9525">
            <a:noFill/>
            <a:miter lim="800000"/>
            <a:headEnd/>
            <a:tailEnd/>
          </a:ln>
        </p:spPr>
      </p:pic>
      <p:pic>
        <p:nvPicPr>
          <p:cNvPr id="5" name="Picture 4" descr="P7040006"/>
          <p:cNvPicPr>
            <a:picLocks noChangeAspect="1" noChangeArrowheads="1"/>
          </p:cNvPicPr>
          <p:nvPr/>
        </p:nvPicPr>
        <p:blipFill>
          <a:blip r:embed="rId3" cstate="print"/>
          <a:srcRect/>
          <a:stretch>
            <a:fillRect/>
          </a:stretch>
        </p:blipFill>
        <p:spPr bwMode="auto">
          <a:xfrm>
            <a:off x="163514" y="3429000"/>
            <a:ext cx="4410894" cy="3200400"/>
          </a:xfrm>
          <a:prstGeom prst="rect">
            <a:avLst/>
          </a:prstGeom>
          <a:noFill/>
          <a:ln w="50800">
            <a:solidFill>
              <a:schemeClr val="folHlink"/>
            </a:solidFill>
            <a:miter lim="800000"/>
            <a:headEnd/>
            <a:tailEnd/>
          </a:ln>
        </p:spPr>
      </p:pic>
      <p:sp>
        <p:nvSpPr>
          <p:cNvPr id="4" name="Footer Placeholder 3"/>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descr="IMG_3850"/>
          <p:cNvPicPr>
            <a:picLocks noChangeAspect="1" noChangeArrowheads="1"/>
          </p:cNvPicPr>
          <p:nvPr/>
        </p:nvPicPr>
        <p:blipFill>
          <a:blip r:embed="rId2" cstate="print"/>
          <a:srcRect/>
          <a:stretch>
            <a:fillRect/>
          </a:stretch>
        </p:blipFill>
        <p:spPr bwMode="auto">
          <a:xfrm>
            <a:off x="4876800" y="0"/>
            <a:ext cx="4267200" cy="3200400"/>
          </a:xfrm>
          <a:prstGeom prst="rect">
            <a:avLst/>
          </a:prstGeom>
          <a:noFill/>
          <a:ln w="9525">
            <a:noFill/>
            <a:miter lim="800000"/>
            <a:headEnd/>
            <a:tailEnd/>
          </a:ln>
        </p:spPr>
      </p:pic>
      <p:pic>
        <p:nvPicPr>
          <p:cNvPr id="26626" name="Picture 2" descr="http://upload.wikimedia.org/wikipedia/commons/thumb/3/30/Compost_Heap.jpg/260px-Compost_Heap.jpg"/>
          <p:cNvPicPr>
            <a:picLocks noChangeAspect="1" noChangeArrowheads="1"/>
          </p:cNvPicPr>
          <p:nvPr/>
        </p:nvPicPr>
        <p:blipFill>
          <a:blip r:embed="rId3" cstate="print"/>
          <a:srcRect/>
          <a:stretch>
            <a:fillRect/>
          </a:stretch>
        </p:blipFill>
        <p:spPr bwMode="auto">
          <a:xfrm>
            <a:off x="176949" y="1124744"/>
            <a:ext cx="4755091" cy="5651243"/>
          </a:xfrm>
          <a:prstGeom prst="rect">
            <a:avLst/>
          </a:prstGeom>
          <a:noFill/>
        </p:spPr>
      </p:pic>
      <p:pic>
        <p:nvPicPr>
          <p:cNvPr id="4" name="Picture 4" descr="steam1"/>
          <p:cNvPicPr>
            <a:picLocks noChangeAspect="1" noChangeArrowheads="1"/>
          </p:cNvPicPr>
          <p:nvPr/>
        </p:nvPicPr>
        <p:blipFill>
          <a:blip r:embed="rId4" cstate="print"/>
          <a:srcRect/>
          <a:stretch>
            <a:fillRect/>
          </a:stretch>
        </p:blipFill>
        <p:spPr>
          <a:xfrm>
            <a:off x="5004048" y="3214842"/>
            <a:ext cx="4139952" cy="3643158"/>
          </a:xfrm>
          <a:prstGeom prst="rect">
            <a:avLst/>
          </a:prstGeom>
          <a:noFill/>
          <a:ln/>
        </p:spPr>
      </p:pic>
      <p:sp>
        <p:nvSpPr>
          <p:cNvPr id="3" name="Footer Placeholder 2"/>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35696" y="1196752"/>
            <a:ext cx="6192688" cy="769441"/>
          </a:xfrm>
          <a:prstGeom prst="rect">
            <a:avLst/>
          </a:prstGeom>
          <a:noFill/>
        </p:spPr>
        <p:txBody>
          <a:bodyPr wrap="square" rtlCol="1">
            <a:spAutoFit/>
          </a:bodyPr>
          <a:lstStyle/>
          <a:p>
            <a:pPr algn="ctr">
              <a:spcBef>
                <a:spcPct val="0"/>
              </a:spcBef>
            </a:pPr>
            <a:r>
              <a:rPr lang="he-IL" sz="4400" b="1" dirty="0" smtClean="0">
                <a:solidFill>
                  <a:srgbClr val="002060"/>
                </a:solidFill>
                <a:latin typeface="+mj-lt"/>
                <a:ea typeface="+mj-ea"/>
                <a:cs typeface="+mj-cs"/>
              </a:rPr>
              <a:t>מה שמים בערמת הקומפוסט?</a:t>
            </a:r>
          </a:p>
        </p:txBody>
      </p:sp>
      <p:sp>
        <p:nvSpPr>
          <p:cNvPr id="3" name="Footer Placeholder 2"/>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p:txBody>
          <a:bodyPr>
            <a:normAutofit/>
          </a:bodyPr>
          <a:lstStyle/>
          <a:p>
            <a:r>
              <a:rPr lang="he-IL" b="1" dirty="0" smtClean="0">
                <a:solidFill>
                  <a:srgbClr val="002060"/>
                </a:solidFill>
              </a:rPr>
              <a:t>יחסי </a:t>
            </a:r>
            <a:r>
              <a:rPr lang="en-US" b="1" dirty="0" smtClean="0">
                <a:solidFill>
                  <a:srgbClr val="002060"/>
                </a:solidFill>
              </a:rPr>
              <a:t>N</a:t>
            </a:r>
            <a:r>
              <a:rPr lang="he-IL" b="1" dirty="0" smtClean="0">
                <a:solidFill>
                  <a:srgbClr val="002060"/>
                </a:solidFill>
              </a:rPr>
              <a:t>\</a:t>
            </a:r>
            <a:r>
              <a:rPr lang="en-US" b="1" dirty="0" smtClean="0">
                <a:solidFill>
                  <a:srgbClr val="002060"/>
                </a:solidFill>
              </a:rPr>
              <a:t>C</a:t>
            </a:r>
            <a:r>
              <a:rPr lang="he-IL" b="1" dirty="0" smtClean="0">
                <a:solidFill>
                  <a:srgbClr val="002060"/>
                </a:solidFill>
              </a:rPr>
              <a:t> בחומרי גלם מקובלים</a:t>
            </a:r>
            <a:endParaRPr lang="en-US" b="1" dirty="0" smtClean="0">
              <a:solidFill>
                <a:srgbClr val="002060"/>
              </a:solidFill>
            </a:endParaRPr>
          </a:p>
        </p:txBody>
      </p:sp>
      <p:graphicFrame>
        <p:nvGraphicFramePr>
          <p:cNvPr id="137219" name="Group 3"/>
          <p:cNvGraphicFramePr>
            <a:graphicFrameLocks noGrp="1"/>
          </p:cNvGraphicFramePr>
          <p:nvPr>
            <p:ph idx="1"/>
          </p:nvPr>
        </p:nvGraphicFramePr>
        <p:xfrm>
          <a:off x="971600" y="1412776"/>
          <a:ext cx="7772400" cy="5212080"/>
        </p:xfrm>
        <a:graphic>
          <a:graphicData uri="http://schemas.openxmlformats.org/drawingml/2006/table">
            <a:tbl>
              <a:tblPr rtl="1"/>
              <a:tblGrid>
                <a:gridCol w="2590800"/>
                <a:gridCol w="2590800"/>
                <a:gridCol w="2590800"/>
              </a:tblGrid>
              <a:tr h="544507">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he-IL" sz="3200" b="0" i="0" u="none" strike="noStrike" cap="none" normalizeH="0" baseline="0" dirty="0" smtClean="0">
                          <a:ln>
                            <a:noFill/>
                          </a:ln>
                          <a:solidFill>
                            <a:schemeClr val="tx1"/>
                          </a:solidFill>
                          <a:effectLst/>
                          <a:latin typeface="Arial" pitchFamily="34" charset="0"/>
                          <a:cs typeface="Arial" pitchFamily="34" charset="0"/>
                        </a:rPr>
                        <a:t>חמר גלם</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he-IL" sz="3200" b="0" i="0" u="none" strike="noStrike" cap="none" normalizeH="0" baseline="0" smtClean="0">
                          <a:ln>
                            <a:noFill/>
                          </a:ln>
                          <a:solidFill>
                            <a:schemeClr val="tx1"/>
                          </a:solidFill>
                          <a:effectLst/>
                          <a:latin typeface="Arial" pitchFamily="34" charset="0"/>
                          <a:cs typeface="Arial" pitchFamily="34" charset="0"/>
                        </a:rPr>
                        <a:t>חנקן (% בח"י)</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he-IL" sz="3200" b="0" i="0" u="none" strike="noStrike" cap="none" normalizeH="0" baseline="0" smtClean="0">
                          <a:ln>
                            <a:noFill/>
                          </a:ln>
                          <a:solidFill>
                            <a:schemeClr val="tx1"/>
                          </a:solidFill>
                          <a:effectLst/>
                          <a:latin typeface="Arial" pitchFamily="34" charset="0"/>
                          <a:cs typeface="Arial" pitchFamily="34" charset="0"/>
                        </a:rPr>
                        <a:t>יחס </a:t>
                      </a:r>
                      <a:r>
                        <a:rPr kumimoji="0" lang="en-US" sz="3200" b="0" i="0" u="none" strike="noStrike" cap="none" normalizeH="0" baseline="0" smtClean="0">
                          <a:ln>
                            <a:noFill/>
                          </a:ln>
                          <a:solidFill>
                            <a:schemeClr val="tx1"/>
                          </a:solidFill>
                          <a:effectLst/>
                          <a:latin typeface="Arial" pitchFamily="34" charset="0"/>
                          <a:cs typeface="Arial" pitchFamily="34" charset="0"/>
                        </a:rPr>
                        <a:t>N</a:t>
                      </a:r>
                      <a:r>
                        <a:rPr kumimoji="0" lang="he-IL" sz="3200" b="0" i="0" u="none" strike="noStrike" cap="none" normalizeH="0" baseline="0" smtClean="0">
                          <a:ln>
                            <a:noFill/>
                          </a:ln>
                          <a:solidFill>
                            <a:schemeClr val="tx1"/>
                          </a:solidFill>
                          <a:effectLst/>
                          <a:latin typeface="Arial" pitchFamily="34" charset="0"/>
                          <a:cs typeface="Arial" pitchFamily="34" charset="0"/>
                        </a:rPr>
                        <a:t>\</a:t>
                      </a:r>
                      <a:r>
                        <a:rPr kumimoji="0" lang="en-US" sz="3200" b="0" i="0" u="none" strike="noStrike" cap="none" normalizeH="0" baseline="0" smtClean="0">
                          <a:ln>
                            <a:noFill/>
                          </a:ln>
                          <a:solidFill>
                            <a:schemeClr val="tx1"/>
                          </a:solidFill>
                          <a:effectLst/>
                          <a:latin typeface="Arial" pitchFamily="34" charset="0"/>
                          <a:cs typeface="Arial" pitchFamily="34" charset="0"/>
                        </a:rPr>
                        <a:t>C</a:t>
                      </a:r>
                      <a:r>
                        <a:rPr kumimoji="0" lang="he-IL" sz="3200" b="0" i="0" u="none" strike="noStrike" cap="none" normalizeH="0" baseline="0" smtClean="0">
                          <a:ln>
                            <a:noFill/>
                          </a:ln>
                          <a:solidFill>
                            <a:schemeClr val="tx1"/>
                          </a:solidFill>
                          <a:effectLst/>
                          <a:latin typeface="Arial" pitchFamily="34" charset="0"/>
                          <a:cs typeface="Arial" pitchFamily="34" charset="0"/>
                        </a:rPr>
                        <a:t> </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r>
              <a:tr h="545725">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he-IL" sz="3200" b="0" i="0" u="none" strike="noStrike" cap="none" normalizeH="0" baseline="0" smtClean="0">
                          <a:ln>
                            <a:noFill/>
                          </a:ln>
                          <a:solidFill>
                            <a:schemeClr val="tx1"/>
                          </a:solidFill>
                          <a:effectLst/>
                          <a:latin typeface="Arial" pitchFamily="34" charset="0"/>
                          <a:cs typeface="Arial" pitchFamily="34" charset="0"/>
                        </a:rPr>
                        <a:t>זבל עופות</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he-IL" sz="3200" b="0" i="0" u="none" strike="noStrike" cap="none" normalizeH="0" baseline="0" smtClean="0">
                          <a:ln>
                            <a:noFill/>
                          </a:ln>
                          <a:solidFill>
                            <a:schemeClr val="tx1"/>
                          </a:solidFill>
                          <a:effectLst/>
                          <a:latin typeface="Arial" pitchFamily="34" charset="0"/>
                          <a:cs typeface="Arial" pitchFamily="34" charset="0"/>
                        </a:rPr>
                        <a:t>5.0</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he-IL" sz="3200" b="0" i="0" u="none" strike="noStrike" cap="none" normalizeH="0" baseline="0" smtClean="0">
                          <a:ln>
                            <a:noFill/>
                          </a:ln>
                          <a:solidFill>
                            <a:schemeClr val="tx1"/>
                          </a:solidFill>
                          <a:effectLst/>
                          <a:latin typeface="Arial" pitchFamily="34" charset="0"/>
                          <a:cs typeface="Arial" pitchFamily="34" charset="0"/>
                        </a:rPr>
                        <a:t>11</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r>
              <a:tr h="544507">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he-IL" sz="3200" b="0" i="0" u="none" strike="noStrike" cap="none" normalizeH="0" baseline="0" smtClean="0">
                          <a:ln>
                            <a:noFill/>
                          </a:ln>
                          <a:solidFill>
                            <a:schemeClr val="tx1"/>
                          </a:solidFill>
                          <a:effectLst/>
                          <a:latin typeface="Arial" pitchFamily="34" charset="0"/>
                          <a:cs typeface="Arial" pitchFamily="34" charset="0"/>
                        </a:rPr>
                        <a:t>זבל בקר</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he-IL" sz="3200" b="0" i="0" u="none" strike="noStrike" cap="none" normalizeH="0" baseline="0" smtClean="0">
                          <a:ln>
                            <a:noFill/>
                          </a:ln>
                          <a:solidFill>
                            <a:schemeClr val="tx1"/>
                          </a:solidFill>
                          <a:effectLst/>
                          <a:latin typeface="Arial" pitchFamily="34" charset="0"/>
                          <a:cs typeface="Arial" pitchFamily="34" charset="0"/>
                        </a:rPr>
                        <a:t>1.7</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he-IL" sz="3200" b="0" i="0" u="none" strike="noStrike" cap="none" normalizeH="0" baseline="0" smtClean="0">
                          <a:ln>
                            <a:noFill/>
                          </a:ln>
                          <a:solidFill>
                            <a:schemeClr val="tx1"/>
                          </a:solidFill>
                          <a:effectLst/>
                          <a:latin typeface="Arial" pitchFamily="34" charset="0"/>
                          <a:cs typeface="Arial" pitchFamily="34" charset="0"/>
                        </a:rPr>
                        <a:t>18</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r>
              <a:tr h="545725">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he-IL" sz="3200" b="0" i="0" u="none" strike="noStrike" cap="none" normalizeH="0" baseline="0" smtClean="0">
                          <a:ln>
                            <a:noFill/>
                          </a:ln>
                          <a:solidFill>
                            <a:schemeClr val="tx1"/>
                          </a:solidFill>
                          <a:effectLst/>
                          <a:latin typeface="Arial" pitchFamily="34" charset="0"/>
                          <a:cs typeface="Arial" pitchFamily="34" charset="0"/>
                        </a:rPr>
                        <a:t>כסחת דשא</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he-IL" sz="3200" b="0" i="0" u="none" strike="noStrike" cap="none" normalizeH="0" baseline="0" smtClean="0">
                          <a:ln>
                            <a:noFill/>
                          </a:ln>
                          <a:solidFill>
                            <a:schemeClr val="tx1"/>
                          </a:solidFill>
                          <a:effectLst/>
                          <a:latin typeface="Arial" pitchFamily="34" charset="0"/>
                          <a:cs typeface="Arial" pitchFamily="34" charset="0"/>
                        </a:rPr>
                        <a:t>2.4</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he-IL" sz="3200" b="0" i="0" u="none" strike="noStrike" cap="none" normalizeH="0" baseline="0" smtClean="0">
                          <a:ln>
                            <a:noFill/>
                          </a:ln>
                          <a:solidFill>
                            <a:schemeClr val="tx1"/>
                          </a:solidFill>
                          <a:effectLst/>
                          <a:latin typeface="Arial" pitchFamily="34" charset="0"/>
                          <a:cs typeface="Arial" pitchFamily="34" charset="0"/>
                        </a:rPr>
                        <a:t>19</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r>
              <a:tr h="546944">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he-IL" sz="3200" b="0" i="0" u="none" strike="noStrike" cap="none" normalizeH="0" baseline="0" smtClean="0">
                          <a:ln>
                            <a:noFill/>
                          </a:ln>
                          <a:solidFill>
                            <a:schemeClr val="tx1"/>
                          </a:solidFill>
                          <a:effectLst/>
                          <a:latin typeface="Arial" pitchFamily="34" charset="0"/>
                          <a:cs typeface="Arial" pitchFamily="34" charset="0"/>
                        </a:rPr>
                        <a:t>קש חיטה</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he-IL" sz="3200" b="0" i="0" u="none" strike="noStrike" cap="none" normalizeH="0" baseline="0" smtClean="0">
                          <a:ln>
                            <a:noFill/>
                          </a:ln>
                          <a:solidFill>
                            <a:schemeClr val="tx1"/>
                          </a:solidFill>
                          <a:effectLst/>
                          <a:latin typeface="Arial" pitchFamily="34" charset="0"/>
                          <a:cs typeface="Arial" pitchFamily="34" charset="0"/>
                        </a:rPr>
                        <a:t>0.4</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he-IL" sz="3200" b="0" i="0" u="none" strike="noStrike" cap="none" normalizeH="0" baseline="0" smtClean="0">
                          <a:ln>
                            <a:noFill/>
                          </a:ln>
                          <a:solidFill>
                            <a:schemeClr val="tx1"/>
                          </a:solidFill>
                          <a:effectLst/>
                          <a:latin typeface="Arial" pitchFamily="34" charset="0"/>
                          <a:cs typeface="Arial" pitchFamily="34" charset="0"/>
                        </a:rPr>
                        <a:t>130</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r>
              <a:tr h="544507">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he-IL" sz="3200" b="0" i="0" u="none" strike="noStrike" cap="none" normalizeH="0" baseline="0" dirty="0" smtClean="0">
                          <a:ln>
                            <a:noFill/>
                          </a:ln>
                          <a:solidFill>
                            <a:schemeClr val="tx1"/>
                          </a:solidFill>
                          <a:effectLst/>
                          <a:latin typeface="Arial" pitchFamily="34" charset="0"/>
                          <a:cs typeface="Arial" pitchFamily="34" charset="0"/>
                        </a:rPr>
                        <a:t>נסורת עץ</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he-IL" sz="3200" b="0" i="0" u="none" strike="noStrike" cap="none" normalizeH="0" baseline="0" dirty="0" smtClean="0">
                          <a:ln>
                            <a:noFill/>
                          </a:ln>
                          <a:solidFill>
                            <a:schemeClr val="tx1"/>
                          </a:solidFill>
                          <a:effectLst/>
                          <a:latin typeface="Arial" pitchFamily="34" charset="0"/>
                          <a:cs typeface="Arial" pitchFamily="34" charset="0"/>
                        </a:rPr>
                        <a:t>0.1</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he-IL" sz="3200" b="0" i="0" u="none" strike="noStrike" cap="none" normalizeH="0" baseline="0" dirty="0" smtClean="0">
                          <a:ln>
                            <a:noFill/>
                          </a:ln>
                          <a:solidFill>
                            <a:schemeClr val="tx1"/>
                          </a:solidFill>
                          <a:effectLst/>
                          <a:latin typeface="Arial" pitchFamily="34" charset="0"/>
                          <a:cs typeface="Arial" pitchFamily="34" charset="0"/>
                        </a:rPr>
                        <a:t>300</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r>
              <a:tr h="544507">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he-IL" sz="3200" b="0" i="0" u="none" strike="noStrike" cap="none" normalizeH="0" baseline="0" dirty="0" smtClean="0">
                          <a:ln>
                            <a:noFill/>
                          </a:ln>
                          <a:solidFill>
                            <a:schemeClr val="tx1"/>
                          </a:solidFill>
                          <a:effectLst/>
                          <a:latin typeface="Arial" pitchFamily="34" charset="0"/>
                          <a:cs typeface="Arial" pitchFamily="34" charset="0"/>
                        </a:rPr>
                        <a:t>עלים של עצים</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he-IL" sz="3200" b="0" i="0" u="none" strike="noStrike" cap="none" normalizeH="0" baseline="0" dirty="0" smtClean="0">
                          <a:ln>
                            <a:noFill/>
                          </a:ln>
                          <a:solidFill>
                            <a:schemeClr val="tx1"/>
                          </a:solidFill>
                          <a:effectLst/>
                          <a:latin typeface="Arial" pitchFamily="34" charset="0"/>
                          <a:cs typeface="Arial" pitchFamily="34" charset="0"/>
                        </a:rPr>
                        <a:t>60</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r>
              <a:tr h="544507">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he-IL" sz="3200" b="0" i="0" u="none" strike="noStrike" cap="none" normalizeH="0" baseline="0" dirty="0" smtClean="0">
                          <a:ln>
                            <a:noFill/>
                          </a:ln>
                          <a:solidFill>
                            <a:schemeClr val="tx1"/>
                          </a:solidFill>
                          <a:effectLst/>
                          <a:latin typeface="Arial" pitchFamily="34" charset="0"/>
                          <a:cs typeface="Arial" pitchFamily="34" charset="0"/>
                        </a:rPr>
                        <a:t>פסולת מטבח</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he-IL" sz="3200" b="0" i="0" u="none" strike="noStrike" cap="none" normalizeH="0" baseline="0" dirty="0" smtClean="0">
                          <a:ln>
                            <a:noFill/>
                          </a:ln>
                          <a:solidFill>
                            <a:schemeClr val="tx1"/>
                          </a:solidFill>
                          <a:effectLst/>
                          <a:latin typeface="Arial" pitchFamily="34" charset="0"/>
                          <a:cs typeface="Arial" pitchFamily="34" charset="0"/>
                        </a:rPr>
                        <a:t>20</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r>
              <a:tr h="544507">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he-IL" sz="3200" b="0" i="0" u="none" strike="noStrike" cap="none" normalizeH="0" baseline="0" dirty="0" smtClean="0">
                          <a:ln>
                            <a:noFill/>
                          </a:ln>
                          <a:solidFill>
                            <a:schemeClr val="tx1"/>
                          </a:solidFill>
                          <a:effectLst/>
                          <a:latin typeface="Arial" pitchFamily="34" charset="0"/>
                          <a:cs typeface="Arial" pitchFamily="34" charset="0"/>
                        </a:rPr>
                        <a:t>פסולת ירקות</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he-IL" sz="3200" b="0" i="0" u="none" strike="noStrike" cap="none" normalizeH="0" baseline="0" dirty="0" smtClean="0">
                          <a:ln>
                            <a:noFill/>
                          </a:ln>
                          <a:solidFill>
                            <a:schemeClr val="tx1"/>
                          </a:solidFill>
                          <a:effectLst/>
                          <a:latin typeface="Arial" pitchFamily="34" charset="0"/>
                          <a:cs typeface="Arial" pitchFamily="34" charset="0"/>
                        </a:rPr>
                        <a:t>13</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99FF"/>
                    </a:solidFill>
                  </a:tcPr>
                </a:tc>
              </a:tr>
            </a:tbl>
          </a:graphicData>
        </a:graphic>
      </p:graphicFrame>
      <p:sp>
        <p:nvSpPr>
          <p:cNvPr id="2" name="Footer Placeholder 1"/>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0770" name="Picture 2"/>
          <p:cNvPicPr>
            <a:picLocks noChangeAspect="1" noChangeArrowheads="1"/>
          </p:cNvPicPr>
          <p:nvPr/>
        </p:nvPicPr>
        <p:blipFill>
          <a:blip r:embed="rId2" cstate="print"/>
          <a:srcRect/>
          <a:stretch>
            <a:fillRect/>
          </a:stretch>
        </p:blipFill>
        <p:spPr bwMode="auto">
          <a:xfrm>
            <a:off x="0" y="1143000"/>
            <a:ext cx="9144000" cy="4610100"/>
          </a:xfrm>
          <a:prstGeom prst="rect">
            <a:avLst/>
          </a:prstGeom>
          <a:noFill/>
        </p:spPr>
      </p:pic>
      <p:sp>
        <p:nvSpPr>
          <p:cNvPr id="160771" name="Text Box 3"/>
          <p:cNvSpPr txBox="1">
            <a:spLocks noChangeArrowheads="1"/>
          </p:cNvSpPr>
          <p:nvPr/>
        </p:nvSpPr>
        <p:spPr bwMode="auto">
          <a:xfrm>
            <a:off x="2362200" y="381000"/>
            <a:ext cx="4014788" cy="579438"/>
          </a:xfrm>
          <a:prstGeom prst="rect">
            <a:avLst/>
          </a:prstGeom>
          <a:noFill/>
          <a:ln w="9525">
            <a:noFill/>
            <a:miter lim="800000"/>
            <a:headEnd/>
            <a:tailEnd/>
          </a:ln>
          <a:effectLst/>
        </p:spPr>
        <p:txBody>
          <a:bodyPr wrap="none">
            <a:spAutoFit/>
          </a:bodyPr>
          <a:lstStyle/>
          <a:p>
            <a:pPr algn="l"/>
            <a:r>
              <a:rPr lang="en-US" sz="3200" b="1">
                <a:solidFill>
                  <a:srgbClr val="006600"/>
                </a:solidFill>
              </a:rPr>
              <a:t>The compost jungle</a:t>
            </a:r>
          </a:p>
        </p:txBody>
      </p:sp>
      <p:sp>
        <p:nvSpPr>
          <p:cNvPr id="2" name="Footer Placeholder 1"/>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http://www.bayadaim.org.il/wp-content/uploads/2012/04/Screenshot.png"/>
          <p:cNvPicPr>
            <a:picLocks noChangeAspect="1" noChangeArrowheads="1"/>
          </p:cNvPicPr>
          <p:nvPr/>
        </p:nvPicPr>
        <p:blipFill>
          <a:blip r:embed="rId2" cstate="print"/>
          <a:srcRect/>
          <a:stretch>
            <a:fillRect/>
          </a:stretch>
        </p:blipFill>
        <p:spPr bwMode="auto">
          <a:xfrm>
            <a:off x="755576" y="332656"/>
            <a:ext cx="7200800" cy="6105867"/>
          </a:xfrm>
          <a:prstGeom prst="rect">
            <a:avLst/>
          </a:prstGeom>
          <a:noFill/>
        </p:spPr>
      </p:pic>
      <p:sp>
        <p:nvSpPr>
          <p:cNvPr id="2" name="Footer Placeholder 1"/>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63688" y="0"/>
            <a:ext cx="6192688" cy="769441"/>
          </a:xfrm>
          <a:prstGeom prst="rect">
            <a:avLst/>
          </a:prstGeom>
          <a:noFill/>
        </p:spPr>
        <p:txBody>
          <a:bodyPr wrap="square" rtlCol="1">
            <a:spAutoFit/>
          </a:bodyPr>
          <a:lstStyle/>
          <a:p>
            <a:pPr algn="ctr">
              <a:spcBef>
                <a:spcPct val="0"/>
              </a:spcBef>
            </a:pPr>
            <a:r>
              <a:rPr lang="he-IL" sz="4400" b="1" dirty="0" smtClean="0">
                <a:solidFill>
                  <a:srgbClr val="002060"/>
                </a:solidFill>
                <a:latin typeface="+mj-lt"/>
                <a:ea typeface="+mj-ea"/>
                <a:cs typeface="+mj-cs"/>
              </a:rPr>
              <a:t>שלבי הקומפוסטציה</a:t>
            </a:r>
          </a:p>
        </p:txBody>
      </p:sp>
      <p:sp>
        <p:nvSpPr>
          <p:cNvPr id="3" name="Rectangle 2"/>
          <p:cNvSpPr/>
          <p:nvPr/>
        </p:nvSpPr>
        <p:spPr>
          <a:xfrm>
            <a:off x="1403648" y="692696"/>
            <a:ext cx="6516216" cy="3139321"/>
          </a:xfrm>
          <a:prstGeom prst="rect">
            <a:avLst/>
          </a:prstGeom>
        </p:spPr>
        <p:txBody>
          <a:bodyPr wrap="square">
            <a:spAutoFit/>
          </a:bodyPr>
          <a:lstStyle/>
          <a:p>
            <a:r>
              <a:rPr lang="he-IL" altLang="en-US" sz="3200" b="1" dirty="0" smtClean="0">
                <a:solidFill>
                  <a:srgbClr val="002060"/>
                </a:solidFill>
                <a:latin typeface="+mj-lt"/>
                <a:ea typeface="+mj-ea"/>
                <a:cs typeface="+mj-cs"/>
              </a:rPr>
              <a:t>התחממות ראשונית שלב </a:t>
            </a:r>
            <a:r>
              <a:rPr lang="he-IL" altLang="en-US" sz="3200" b="1" dirty="0" err="1" smtClean="0">
                <a:solidFill>
                  <a:srgbClr val="002060"/>
                </a:solidFill>
                <a:latin typeface="+mj-lt"/>
                <a:ea typeface="+mj-ea"/>
                <a:cs typeface="+mj-cs"/>
              </a:rPr>
              <a:t>מזופילי</a:t>
            </a:r>
            <a:r>
              <a:rPr lang="he-IL" altLang="en-US" sz="3200" b="1" dirty="0" smtClean="0">
                <a:solidFill>
                  <a:srgbClr val="002060"/>
                </a:solidFill>
                <a:latin typeface="+mj-lt"/>
                <a:ea typeface="+mj-ea"/>
                <a:cs typeface="+mj-cs"/>
              </a:rPr>
              <a:t>-</a:t>
            </a:r>
            <a:r>
              <a:rPr lang="he-IL" sz="3200" dirty="0" smtClean="0">
                <a:latin typeface="Arial" pitchFamily="34" charset="0"/>
                <a:ea typeface="Times New Roman" pitchFamily="18" charset="0"/>
                <a:cs typeface="David" pitchFamily="34" charset="-79"/>
              </a:rPr>
              <a:t> </a:t>
            </a:r>
            <a:r>
              <a:rPr lang="he-IL" sz="2000" dirty="0" smtClean="0">
                <a:latin typeface="Arial" pitchFamily="34" charset="0"/>
                <a:ea typeface="Times New Roman" pitchFamily="18" charset="0"/>
                <a:cs typeface="David" pitchFamily="34" charset="-79"/>
              </a:rPr>
              <a:t>הפעילות </a:t>
            </a:r>
            <a:r>
              <a:rPr lang="he-IL" sz="2000" dirty="0" err="1" smtClean="0">
                <a:latin typeface="Arial" pitchFamily="34" charset="0"/>
                <a:ea typeface="Times New Roman" pitchFamily="18" charset="0"/>
                <a:cs typeface="David" pitchFamily="34" charset="-79"/>
              </a:rPr>
              <a:t>המיקרוביאלית</a:t>
            </a:r>
            <a:r>
              <a:rPr lang="he-IL" sz="2000" dirty="0" smtClean="0">
                <a:latin typeface="Arial" pitchFamily="34" charset="0"/>
                <a:ea typeface="Times New Roman" pitchFamily="18" charset="0"/>
                <a:cs typeface="David" pitchFamily="34" charset="-79"/>
              </a:rPr>
              <a:t> עולה ומתגברת, ככל שקצב הריבוי של הבקטריות מאפשר. בנשימה הנמרצת נוצר חום. הערימה גדולה דייה כדי למנוע בריחה של החום אל החוץ ולכן החום הנכלא בערימה גורם לעליית הטמפרטורה של החומר. </a:t>
            </a:r>
          </a:p>
          <a:p>
            <a:r>
              <a:rPr lang="he-IL" sz="2000" dirty="0" smtClean="0">
                <a:latin typeface="Arial" pitchFamily="34" charset="0"/>
                <a:ea typeface="Times New Roman" pitchFamily="18" charset="0"/>
                <a:cs typeface="David" pitchFamily="34" charset="-79"/>
              </a:rPr>
              <a:t>ה </a:t>
            </a:r>
            <a:r>
              <a:rPr lang="en-US" sz="2000" dirty="0" smtClean="0">
                <a:latin typeface="Arial" pitchFamily="34" charset="0"/>
                <a:ea typeface="Times New Roman" pitchFamily="18" charset="0"/>
                <a:cs typeface="David" pitchFamily="34" charset="-79"/>
              </a:rPr>
              <a:t>pH </a:t>
            </a:r>
            <a:r>
              <a:rPr lang="he-IL" sz="2000" dirty="0" smtClean="0">
                <a:latin typeface="Arial" pitchFamily="34" charset="0"/>
                <a:ea typeface="Times New Roman" pitchFamily="18" charset="0"/>
                <a:cs typeface="David" pitchFamily="34" charset="-79"/>
              </a:rPr>
              <a:t> יורד בגלל היוצרות חומצות אורגניות</a:t>
            </a:r>
          </a:p>
          <a:p>
            <a:endParaRPr lang="he-IL" altLang="en-US" sz="2000" b="1" dirty="0" smtClean="0">
              <a:solidFill>
                <a:srgbClr val="002060"/>
              </a:solidFill>
              <a:latin typeface="Arial" pitchFamily="34" charset="0"/>
              <a:ea typeface="+mj-ea"/>
              <a:cs typeface="David" pitchFamily="34" charset="-79"/>
            </a:endParaRPr>
          </a:p>
          <a:p>
            <a:endParaRPr lang="he-IL" altLang="en-US" sz="3200" b="1" dirty="0" smtClean="0">
              <a:solidFill>
                <a:srgbClr val="002060"/>
              </a:solidFill>
              <a:latin typeface="+mj-lt"/>
              <a:ea typeface="+mj-ea"/>
              <a:cs typeface="+mj-cs"/>
            </a:endParaRPr>
          </a:p>
          <a:p>
            <a:endParaRPr lang="en-US" altLang="en-US" sz="1400" b="1" dirty="0" smtClean="0">
              <a:solidFill>
                <a:srgbClr val="002060"/>
              </a:solidFill>
              <a:latin typeface="+mj-lt"/>
              <a:ea typeface="+mj-ea"/>
              <a:cs typeface="+mj-cs"/>
            </a:endParaRPr>
          </a:p>
        </p:txBody>
      </p:sp>
      <p:pic>
        <p:nvPicPr>
          <p:cNvPr id="4" name="Picture 2" descr="http://www.bayadaim.org.il/wp-content/uploads/2012/04/Screenshot.png"/>
          <p:cNvPicPr>
            <a:picLocks noChangeAspect="1" noChangeArrowheads="1"/>
          </p:cNvPicPr>
          <p:nvPr/>
        </p:nvPicPr>
        <p:blipFill>
          <a:blip r:embed="rId2" cstate="print"/>
          <a:srcRect/>
          <a:stretch>
            <a:fillRect/>
          </a:stretch>
        </p:blipFill>
        <p:spPr bwMode="auto">
          <a:xfrm>
            <a:off x="1187624" y="2706011"/>
            <a:ext cx="4896544" cy="4151989"/>
          </a:xfrm>
          <a:prstGeom prst="rect">
            <a:avLst/>
          </a:prstGeom>
          <a:noFill/>
        </p:spPr>
      </p:pic>
      <p:sp>
        <p:nvSpPr>
          <p:cNvPr id="5" name="Footer Placeholder 4"/>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4221088"/>
            <a:ext cx="6624736" cy="2492990"/>
          </a:xfrm>
          <a:prstGeom prst="rect">
            <a:avLst/>
          </a:prstGeom>
        </p:spPr>
        <p:txBody>
          <a:bodyPr wrap="square">
            <a:spAutoFit/>
          </a:bodyPr>
          <a:lstStyle/>
          <a:p>
            <a:pPr lvl="0" algn="just" fontAlgn="base">
              <a:spcBef>
                <a:spcPct val="0"/>
              </a:spcBef>
              <a:spcAft>
                <a:spcPct val="0"/>
              </a:spcAft>
            </a:pPr>
            <a:r>
              <a:rPr lang="he-IL" altLang="en-US" sz="3200" b="1" dirty="0" smtClean="0">
                <a:solidFill>
                  <a:srgbClr val="002060"/>
                </a:solidFill>
                <a:latin typeface="+mj-lt"/>
                <a:ea typeface="+mj-ea"/>
                <a:cs typeface="+mj-cs"/>
              </a:rPr>
              <a:t>שלב </a:t>
            </a:r>
            <a:r>
              <a:rPr lang="he-IL" altLang="en-US" sz="3200" b="1" dirty="0" err="1" smtClean="0">
                <a:solidFill>
                  <a:srgbClr val="002060"/>
                </a:solidFill>
                <a:latin typeface="+mj-lt"/>
                <a:ea typeface="+mj-ea"/>
                <a:cs typeface="+mj-cs"/>
              </a:rPr>
              <a:t>תרמופילי</a:t>
            </a:r>
            <a:r>
              <a:rPr lang="he-IL" altLang="en-US" sz="3200" b="1" dirty="0" smtClean="0">
                <a:solidFill>
                  <a:srgbClr val="002060"/>
                </a:solidFill>
                <a:latin typeface="+mj-lt"/>
                <a:ea typeface="+mj-ea"/>
                <a:cs typeface="+mj-cs"/>
              </a:rPr>
              <a:t>- </a:t>
            </a:r>
            <a:r>
              <a:rPr lang="he-IL" dirty="0" smtClean="0">
                <a:latin typeface="Arial" pitchFamily="34" charset="0"/>
                <a:ea typeface="Times New Roman" pitchFamily="18" charset="0"/>
                <a:cs typeface="David" pitchFamily="34" charset="-79"/>
              </a:rPr>
              <a:t>בטמפרטורה שמעל ל-45 מעלות מתפתחת אוכלוסייה של מ"א </a:t>
            </a:r>
            <a:r>
              <a:rPr lang="he-IL" dirty="0" err="1" smtClean="0">
                <a:latin typeface="Arial" pitchFamily="34" charset="0"/>
                <a:ea typeface="Times New Roman" pitchFamily="18" charset="0"/>
                <a:cs typeface="David" pitchFamily="34" charset="-79"/>
              </a:rPr>
              <a:t>תרמופיליים</a:t>
            </a:r>
            <a:r>
              <a:rPr lang="he-IL" dirty="0" smtClean="0">
                <a:latin typeface="Arial" pitchFamily="34" charset="0"/>
                <a:ea typeface="Times New Roman" pitchFamily="18" charset="0"/>
                <a:cs typeface="David" pitchFamily="34" charset="-79"/>
              </a:rPr>
              <a:t> (אוהבי-חום). אשר הטמפרטורה המיטבית לפעילותם היא כ-60 מעלות. הטמפרטורה בשלב החם של הקומפוסטציה, המכונה גם השלב </a:t>
            </a:r>
            <a:r>
              <a:rPr lang="he-IL" dirty="0" err="1" smtClean="0">
                <a:latin typeface="Arial" pitchFamily="34" charset="0"/>
                <a:ea typeface="Times New Roman" pitchFamily="18" charset="0"/>
                <a:cs typeface="David" pitchFamily="34" charset="-79"/>
              </a:rPr>
              <a:t>התרמופילי</a:t>
            </a:r>
            <a:r>
              <a:rPr lang="he-IL" dirty="0" smtClean="0">
                <a:latin typeface="Arial" pitchFamily="34" charset="0"/>
                <a:ea typeface="Times New Roman" pitchFamily="18" charset="0"/>
                <a:cs typeface="David" pitchFamily="34" charset="-79"/>
              </a:rPr>
              <a:t>, נותרת בין 55 ל- 70 מעלות צלזיוס, כאשר החום המופק מהפעילות </a:t>
            </a:r>
            <a:r>
              <a:rPr lang="he-IL" dirty="0" err="1" smtClean="0">
                <a:latin typeface="Arial" pitchFamily="34" charset="0"/>
                <a:ea typeface="Times New Roman" pitchFamily="18" charset="0"/>
                <a:cs typeface="David" pitchFamily="34" charset="-79"/>
              </a:rPr>
              <a:t>המיקרוביאלית</a:t>
            </a:r>
            <a:r>
              <a:rPr lang="he-IL" dirty="0" smtClean="0">
                <a:latin typeface="Arial" pitchFamily="34" charset="0"/>
                <a:ea typeface="Times New Roman" pitchFamily="18" charset="0"/>
                <a:cs typeface="David" pitchFamily="34" charset="-79"/>
              </a:rPr>
              <a:t> שומר אותה בתחום זה.</a:t>
            </a:r>
            <a:endParaRPr lang="en-US" dirty="0" smtClean="0">
              <a:latin typeface="Arial" pitchFamily="34" charset="0"/>
              <a:cs typeface="Arial" pitchFamily="34" charset="0"/>
            </a:endParaRPr>
          </a:p>
          <a:p>
            <a:pPr lvl="0" algn="just" eaLnBrk="0" fontAlgn="base" hangingPunct="0">
              <a:spcBef>
                <a:spcPct val="0"/>
              </a:spcBef>
              <a:spcAft>
                <a:spcPct val="0"/>
              </a:spcAft>
            </a:pPr>
            <a:r>
              <a:rPr lang="he-IL" dirty="0" smtClean="0">
                <a:latin typeface="Arial" pitchFamily="34" charset="0"/>
                <a:ea typeface="Times New Roman" pitchFamily="18" charset="0"/>
                <a:cs typeface="David" pitchFamily="34" charset="-79"/>
              </a:rPr>
              <a:t>לטמפרטורה הגבוהה יש חשיבות רבה לאיכות המוצר. היא משמידה זרעי עשבים וגורמים פתוגניים לצומח ולחי הנמצאים בחומר הגלם. </a:t>
            </a:r>
          </a:p>
          <a:p>
            <a:pPr lvl="0" algn="just" eaLnBrk="0" fontAlgn="base" hangingPunct="0">
              <a:spcBef>
                <a:spcPct val="0"/>
              </a:spcBef>
              <a:spcAft>
                <a:spcPct val="0"/>
              </a:spcAft>
            </a:pPr>
            <a:endParaRPr lang="he-IL" altLang="en-US" sz="1600" b="1" dirty="0" smtClean="0">
              <a:solidFill>
                <a:srgbClr val="002060"/>
              </a:solidFill>
            </a:endParaRPr>
          </a:p>
        </p:txBody>
      </p:sp>
      <p:pic>
        <p:nvPicPr>
          <p:cNvPr id="3" name="Picture 2" descr="http://www.bayadaim.org.il/wp-content/uploads/2012/04/Screenshot.png"/>
          <p:cNvPicPr>
            <a:picLocks noChangeAspect="1" noChangeArrowheads="1"/>
          </p:cNvPicPr>
          <p:nvPr/>
        </p:nvPicPr>
        <p:blipFill>
          <a:blip r:embed="rId2" cstate="print"/>
          <a:srcRect/>
          <a:stretch>
            <a:fillRect/>
          </a:stretch>
        </p:blipFill>
        <p:spPr bwMode="auto">
          <a:xfrm>
            <a:off x="1979712" y="260649"/>
            <a:ext cx="4585725" cy="3888432"/>
          </a:xfrm>
          <a:prstGeom prst="rect">
            <a:avLst/>
          </a:prstGeom>
          <a:noFill/>
        </p:spPr>
      </p:pic>
      <p:sp>
        <p:nvSpPr>
          <p:cNvPr id="4" name="Rectangle 3"/>
          <p:cNvSpPr/>
          <p:nvPr/>
        </p:nvSpPr>
        <p:spPr>
          <a:xfrm>
            <a:off x="4856622" y="6488668"/>
            <a:ext cx="3031599" cy="369332"/>
          </a:xfrm>
          <a:prstGeom prst="rect">
            <a:avLst/>
          </a:prstGeom>
        </p:spPr>
        <p:txBody>
          <a:bodyPr wrap="none">
            <a:spAutoFit/>
          </a:bodyPr>
          <a:lstStyle/>
          <a:p>
            <a:r>
              <a:rPr lang="he-IL" dirty="0" smtClean="0">
                <a:latin typeface="Arial" pitchFamily="34" charset="0"/>
                <a:ea typeface="Times New Roman" pitchFamily="18" charset="0"/>
                <a:cs typeface="David" pitchFamily="34" charset="-79"/>
              </a:rPr>
              <a:t>ה </a:t>
            </a:r>
            <a:r>
              <a:rPr lang="en-US" dirty="0" smtClean="0">
                <a:latin typeface="Arial" pitchFamily="34" charset="0"/>
                <a:ea typeface="Times New Roman" pitchFamily="18" charset="0"/>
                <a:cs typeface="David" pitchFamily="34" charset="-79"/>
              </a:rPr>
              <a:t>pH </a:t>
            </a:r>
            <a:r>
              <a:rPr lang="he-IL" dirty="0" smtClean="0">
                <a:latin typeface="Arial" pitchFamily="34" charset="0"/>
                <a:ea typeface="Times New Roman" pitchFamily="18" charset="0"/>
                <a:cs typeface="David" pitchFamily="34" charset="-79"/>
              </a:rPr>
              <a:t> עולה בגלל היוצרות אמוניה</a:t>
            </a:r>
          </a:p>
        </p:txBody>
      </p:sp>
      <p:sp>
        <p:nvSpPr>
          <p:cNvPr id="5" name="Footer Placeholder 4"/>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7624" y="1305342"/>
            <a:ext cx="6768752" cy="4139595"/>
          </a:xfrm>
          <a:prstGeom prst="rect">
            <a:avLst/>
          </a:prstGeom>
        </p:spPr>
        <p:txBody>
          <a:bodyPr wrap="square">
            <a:spAutoFit/>
          </a:bodyPr>
          <a:lstStyle/>
          <a:p>
            <a:pPr lvl="0" algn="just" fontAlgn="base">
              <a:spcBef>
                <a:spcPct val="0"/>
              </a:spcBef>
              <a:spcAft>
                <a:spcPct val="0"/>
              </a:spcAft>
            </a:pPr>
            <a:r>
              <a:rPr lang="he-IL" dirty="0" smtClean="0">
                <a:latin typeface="Arial" pitchFamily="34" charset="0"/>
                <a:ea typeface="Times New Roman" pitchFamily="18" charset="0"/>
                <a:cs typeface="David" pitchFamily="34" charset="-79"/>
              </a:rPr>
              <a:t>אוורור מתמשך של הערימה ואספקה רצופה של חמצן מושגים על ידי אפקט הארובה.</a:t>
            </a:r>
          </a:p>
          <a:p>
            <a:pPr lvl="0" algn="just" fontAlgn="base">
              <a:spcBef>
                <a:spcPct val="0"/>
              </a:spcBef>
              <a:spcAft>
                <a:spcPct val="0"/>
              </a:spcAft>
            </a:pPr>
            <a:endParaRPr lang="en-US" sz="1100" dirty="0" smtClean="0">
              <a:latin typeface="Arial" pitchFamily="34" charset="0"/>
              <a:cs typeface="Arial" pitchFamily="34" charset="0"/>
            </a:endParaRPr>
          </a:p>
          <a:p>
            <a:pPr lvl="0" algn="just" eaLnBrk="0" fontAlgn="base" hangingPunct="0">
              <a:spcBef>
                <a:spcPct val="0"/>
              </a:spcBef>
              <a:spcAft>
                <a:spcPct val="0"/>
              </a:spcAft>
            </a:pPr>
            <a:r>
              <a:rPr lang="he-IL" dirty="0" smtClean="0">
                <a:latin typeface="Arial" pitchFamily="34" charset="0"/>
                <a:ea typeface="Times New Roman" pitchFamily="18" charset="0"/>
                <a:cs typeface="David" pitchFamily="34" charset="-79"/>
              </a:rPr>
              <a:t>אפקט הארובה נגרם כתוצאה מההבדלים במשקל בין האוויר שבתוך הערימה לבין האוויר שמחוץ לה. </a:t>
            </a:r>
          </a:p>
          <a:p>
            <a:pPr lvl="0" algn="just" eaLnBrk="0" fontAlgn="base" hangingPunct="0">
              <a:spcBef>
                <a:spcPct val="0"/>
              </a:spcBef>
              <a:spcAft>
                <a:spcPct val="0"/>
              </a:spcAft>
            </a:pPr>
            <a:endParaRPr lang="he-IL" dirty="0" smtClean="0">
              <a:latin typeface="Arial" pitchFamily="34" charset="0"/>
              <a:ea typeface="Times New Roman" pitchFamily="18" charset="0"/>
              <a:cs typeface="David" pitchFamily="34" charset="-79"/>
            </a:endParaRPr>
          </a:p>
          <a:p>
            <a:pPr lvl="0" algn="just" eaLnBrk="0" fontAlgn="base" hangingPunct="0">
              <a:spcBef>
                <a:spcPct val="0"/>
              </a:spcBef>
              <a:spcAft>
                <a:spcPct val="0"/>
              </a:spcAft>
            </a:pPr>
            <a:r>
              <a:rPr lang="he-IL" dirty="0" smtClean="0">
                <a:latin typeface="Arial" pitchFamily="34" charset="0"/>
                <a:ea typeface="Times New Roman" pitchFamily="18" charset="0"/>
                <a:cs typeface="David" pitchFamily="34" charset="-79"/>
              </a:rPr>
              <a:t>האוויר הממלא את החללים שבערימה מתחמם וסופג לחות </a:t>
            </a:r>
            <a:r>
              <a:rPr lang="he-IL" dirty="0" err="1" smtClean="0">
                <a:latin typeface="Arial" pitchFamily="34" charset="0"/>
                <a:ea typeface="Times New Roman" pitchFamily="18" charset="0"/>
                <a:cs typeface="David" pitchFamily="34" charset="-79"/>
              </a:rPr>
              <a:t>מקסימלית</a:t>
            </a:r>
            <a:r>
              <a:rPr lang="he-IL" dirty="0" smtClean="0">
                <a:latin typeface="Arial" pitchFamily="34" charset="0"/>
                <a:ea typeface="Times New Roman" pitchFamily="18" charset="0"/>
                <a:cs typeface="David" pitchFamily="34" charset="-79"/>
              </a:rPr>
              <a:t>. משקלו הסגולי יורד </a:t>
            </a:r>
            <a:r>
              <a:rPr lang="he-IL" u="sng" dirty="0" smtClean="0">
                <a:latin typeface="Arial" pitchFamily="34" charset="0"/>
                <a:ea typeface="Times New Roman" pitchFamily="18" charset="0"/>
                <a:cs typeface="David" pitchFamily="34" charset="-79"/>
              </a:rPr>
              <a:t>ואז הוא נע מעלה אל קודקוד הערימה </a:t>
            </a:r>
            <a:r>
              <a:rPr lang="he-IL" dirty="0" smtClean="0">
                <a:latin typeface="Arial" pitchFamily="34" charset="0"/>
                <a:ea typeface="Times New Roman" pitchFamily="18" charset="0"/>
                <a:cs typeface="David" pitchFamily="34" charset="-79"/>
              </a:rPr>
              <a:t>ונפלט החוצה. </a:t>
            </a:r>
          </a:p>
          <a:p>
            <a:pPr lvl="0" algn="just" eaLnBrk="0" fontAlgn="base" hangingPunct="0">
              <a:spcBef>
                <a:spcPct val="0"/>
              </a:spcBef>
              <a:spcAft>
                <a:spcPct val="0"/>
              </a:spcAft>
            </a:pPr>
            <a:endParaRPr lang="he-IL" dirty="0" smtClean="0">
              <a:latin typeface="Arial" pitchFamily="34" charset="0"/>
              <a:ea typeface="Times New Roman" pitchFamily="18" charset="0"/>
              <a:cs typeface="David" pitchFamily="34" charset="-79"/>
            </a:endParaRPr>
          </a:p>
          <a:p>
            <a:pPr lvl="0" algn="just" eaLnBrk="0" fontAlgn="base" hangingPunct="0">
              <a:spcBef>
                <a:spcPct val="0"/>
              </a:spcBef>
              <a:spcAft>
                <a:spcPct val="0"/>
              </a:spcAft>
            </a:pPr>
            <a:r>
              <a:rPr lang="he-IL" dirty="0" smtClean="0">
                <a:latin typeface="Arial" pitchFamily="34" charset="0"/>
                <a:ea typeface="Times New Roman" pitchFamily="18" charset="0"/>
                <a:cs typeface="David" pitchFamily="34" charset="-79"/>
              </a:rPr>
              <a:t>בצידי הערימה נוצר כוח יניקה לאוויר קר ויבש יותר. באופן כזה נגרמת תנועה תמידית של אויר טרי אל תוך הערימה המזרים עמו אספקת חמצן.</a:t>
            </a:r>
          </a:p>
          <a:p>
            <a:pPr lvl="0" algn="just" eaLnBrk="0" fontAlgn="base" hangingPunct="0">
              <a:spcBef>
                <a:spcPct val="0"/>
              </a:spcBef>
              <a:spcAft>
                <a:spcPct val="0"/>
              </a:spcAft>
            </a:pPr>
            <a:endParaRPr lang="he-IL" dirty="0" smtClean="0">
              <a:latin typeface="Arial" pitchFamily="34" charset="0"/>
              <a:ea typeface="Times New Roman" pitchFamily="18" charset="0"/>
              <a:cs typeface="David" pitchFamily="34" charset="-79"/>
            </a:endParaRPr>
          </a:p>
          <a:p>
            <a:pPr lvl="0" algn="just" eaLnBrk="0" fontAlgn="base" hangingPunct="0">
              <a:spcBef>
                <a:spcPct val="0"/>
              </a:spcBef>
              <a:spcAft>
                <a:spcPct val="0"/>
              </a:spcAft>
            </a:pPr>
            <a:r>
              <a:rPr lang="he-IL" dirty="0" smtClean="0">
                <a:latin typeface="Arial" pitchFamily="34" charset="0"/>
                <a:ea typeface="Times New Roman" pitchFamily="18" charset="0"/>
                <a:cs typeface="David" pitchFamily="34" charset="-79"/>
              </a:rPr>
              <a:t>אפקט הארובה, מלבד היותו גורם מניע לאוורור גורם גם לאבדן מים בנידוף ולקירור מסוים של הערימה. מכאן מובנת גם החשיבות למציאותם של חללי אוויר בחומר המאפשרים תנועת אוויר רצופה דרך הערימה.</a:t>
            </a:r>
            <a:endParaRPr lang="en-US" sz="1100" dirty="0" smtClean="0">
              <a:latin typeface="Arial" pitchFamily="34" charset="0"/>
              <a:cs typeface="Arial" pitchFamily="34" charset="0"/>
            </a:endParaRPr>
          </a:p>
        </p:txBody>
      </p:sp>
      <p:sp>
        <p:nvSpPr>
          <p:cNvPr id="3" name="Rectangle 2"/>
          <p:cNvSpPr/>
          <p:nvPr/>
        </p:nvSpPr>
        <p:spPr>
          <a:xfrm>
            <a:off x="4442156" y="764704"/>
            <a:ext cx="2246128" cy="584775"/>
          </a:xfrm>
          <a:prstGeom prst="rect">
            <a:avLst/>
          </a:prstGeom>
        </p:spPr>
        <p:txBody>
          <a:bodyPr wrap="none">
            <a:spAutoFit/>
          </a:bodyPr>
          <a:lstStyle/>
          <a:p>
            <a:r>
              <a:rPr lang="he-IL" altLang="en-US" sz="3200" b="1" dirty="0" smtClean="0">
                <a:solidFill>
                  <a:srgbClr val="002060"/>
                </a:solidFill>
                <a:latin typeface="+mj-lt"/>
                <a:ea typeface="+mj-ea"/>
                <a:cs typeface="+mj-cs"/>
              </a:rPr>
              <a:t>אפקט הארובה</a:t>
            </a:r>
          </a:p>
        </p:txBody>
      </p:sp>
      <p:sp>
        <p:nvSpPr>
          <p:cNvPr id="4" name="Footer Placeholder 3"/>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331640" y="5157192"/>
            <a:ext cx="6534472" cy="1077218"/>
          </a:xfrm>
          <a:prstGeom prst="rect">
            <a:avLst/>
          </a:prstGeom>
        </p:spPr>
        <p:txBody>
          <a:bodyPr wrap="square">
            <a:spAutoFit/>
          </a:bodyPr>
          <a:lstStyle/>
          <a:p>
            <a:r>
              <a:rPr lang="he-IL" altLang="en-US" sz="3200" b="1" dirty="0" smtClean="0">
                <a:solidFill>
                  <a:srgbClr val="002060"/>
                </a:solidFill>
                <a:latin typeface="+mj-lt"/>
                <a:ea typeface="+mj-ea"/>
                <a:cs typeface="+mj-cs"/>
              </a:rPr>
              <a:t>התקררות</a:t>
            </a:r>
            <a:endParaRPr lang="en-US" altLang="en-US" sz="3200" b="1" dirty="0" smtClean="0">
              <a:solidFill>
                <a:srgbClr val="002060"/>
              </a:solidFill>
              <a:latin typeface="+mj-lt"/>
              <a:ea typeface="+mj-ea"/>
              <a:cs typeface="+mj-cs"/>
            </a:endParaRPr>
          </a:p>
          <a:p>
            <a:r>
              <a:rPr lang="he-IL" altLang="en-US" sz="3200" b="1" dirty="0" smtClean="0">
                <a:solidFill>
                  <a:srgbClr val="002060"/>
                </a:solidFill>
                <a:latin typeface="+mj-lt"/>
                <a:ea typeface="+mj-ea"/>
                <a:cs typeface="+mj-cs"/>
              </a:rPr>
              <a:t>הבשלה </a:t>
            </a:r>
            <a:r>
              <a:rPr lang="en-US" altLang="en-US" sz="3200" b="1" dirty="0" smtClean="0">
                <a:solidFill>
                  <a:srgbClr val="002060"/>
                </a:solidFill>
                <a:latin typeface="+mj-lt"/>
                <a:ea typeface="+mj-ea"/>
                <a:cs typeface="+mj-cs"/>
              </a:rPr>
              <a:t>  (</a:t>
            </a:r>
            <a:r>
              <a:rPr lang="en-US" altLang="he-IL" sz="3200" b="1" dirty="0" smtClean="0">
                <a:solidFill>
                  <a:srgbClr val="002060"/>
                </a:solidFill>
                <a:latin typeface="+mj-lt"/>
                <a:ea typeface="+mj-ea"/>
                <a:cs typeface="+mj-cs"/>
              </a:rPr>
              <a:t>Curing)</a:t>
            </a:r>
            <a:endParaRPr lang="en-US" altLang="en-US" sz="3200" b="1" dirty="0" smtClean="0">
              <a:solidFill>
                <a:srgbClr val="002060"/>
              </a:solidFill>
              <a:latin typeface="+mj-lt"/>
              <a:ea typeface="+mj-ea"/>
              <a:cs typeface="+mj-cs"/>
            </a:endParaRPr>
          </a:p>
        </p:txBody>
      </p:sp>
      <p:pic>
        <p:nvPicPr>
          <p:cNvPr id="4" name="Picture 2" descr="http://www.bayadaim.org.il/wp-content/uploads/2012/04/Screenshot.png"/>
          <p:cNvPicPr>
            <a:picLocks noChangeAspect="1" noChangeArrowheads="1"/>
          </p:cNvPicPr>
          <p:nvPr/>
        </p:nvPicPr>
        <p:blipFill>
          <a:blip r:embed="rId2" cstate="print"/>
          <a:srcRect/>
          <a:stretch>
            <a:fillRect/>
          </a:stretch>
        </p:blipFill>
        <p:spPr bwMode="auto">
          <a:xfrm>
            <a:off x="1043608" y="1"/>
            <a:ext cx="5832648" cy="4945752"/>
          </a:xfrm>
          <a:prstGeom prst="rect">
            <a:avLst/>
          </a:prstGeom>
          <a:noFill/>
        </p:spPr>
      </p:pic>
      <p:sp>
        <p:nvSpPr>
          <p:cNvPr id="2" name="Footer Placeholder 1"/>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620688"/>
            <a:ext cx="6624736" cy="830997"/>
          </a:xfrm>
          <a:prstGeom prst="rect">
            <a:avLst/>
          </a:prstGeom>
        </p:spPr>
        <p:txBody>
          <a:bodyPr wrap="square">
            <a:spAutoFit/>
          </a:bodyPr>
          <a:lstStyle/>
          <a:p>
            <a:pPr lvl="0" algn="just" fontAlgn="base">
              <a:spcBef>
                <a:spcPct val="0"/>
              </a:spcBef>
              <a:spcAft>
                <a:spcPct val="0"/>
              </a:spcAft>
            </a:pPr>
            <a:r>
              <a:rPr lang="he-IL" altLang="en-US" sz="3200" b="1" dirty="0" err="1" smtClean="0">
                <a:solidFill>
                  <a:srgbClr val="002060"/>
                </a:solidFill>
                <a:latin typeface="+mj-lt"/>
                <a:ea typeface="+mj-ea"/>
                <a:cs typeface="+mj-cs"/>
              </a:rPr>
              <a:t>ניטריפיקציה</a:t>
            </a:r>
            <a:r>
              <a:rPr lang="he-IL" altLang="en-US" sz="3200" b="1" dirty="0" smtClean="0">
                <a:solidFill>
                  <a:srgbClr val="002060"/>
                </a:solidFill>
                <a:latin typeface="+mj-lt"/>
                <a:ea typeface="+mj-ea"/>
                <a:cs typeface="+mj-cs"/>
              </a:rPr>
              <a:t>  </a:t>
            </a:r>
            <a:r>
              <a:rPr lang="he-IL" dirty="0" smtClean="0">
                <a:latin typeface="Arial" pitchFamily="34" charset="0"/>
                <a:ea typeface="Times New Roman" pitchFamily="18" charset="0"/>
                <a:cs typeface="David" pitchFamily="34" charset="-79"/>
              </a:rPr>
              <a:t> </a:t>
            </a:r>
          </a:p>
          <a:p>
            <a:pPr lvl="0" algn="just" eaLnBrk="0" fontAlgn="base" hangingPunct="0">
              <a:spcBef>
                <a:spcPct val="0"/>
              </a:spcBef>
              <a:spcAft>
                <a:spcPct val="0"/>
              </a:spcAft>
            </a:pPr>
            <a:endParaRPr lang="he-IL" altLang="en-US" sz="1600" b="1" dirty="0" smtClean="0">
              <a:solidFill>
                <a:srgbClr val="002060"/>
              </a:solidFill>
            </a:endParaRPr>
          </a:p>
        </p:txBody>
      </p:sp>
      <p:sp>
        <p:nvSpPr>
          <p:cNvPr id="3" name="Rectangle 3"/>
          <p:cNvSpPr txBox="1">
            <a:spLocks noChangeArrowheads="1"/>
          </p:cNvSpPr>
          <p:nvPr/>
        </p:nvSpPr>
        <p:spPr>
          <a:xfrm>
            <a:off x="755576" y="1340768"/>
            <a:ext cx="8229600" cy="4114800"/>
          </a:xfrm>
          <a:prstGeom prst="rect">
            <a:avLst/>
          </a:prstGeom>
          <a:noFill/>
          <a:ln/>
        </p:spPr>
        <p:txBody>
          <a:bodyPr/>
          <a:lstStyle/>
          <a:p>
            <a:pPr marL="342900" marR="0" lvl="0" indent="-342900" algn="l" defTabSz="914400" rtl="1" eaLnBrk="1" fontAlgn="auto" latinLnBrk="0" hangingPunct="1">
              <a:lnSpc>
                <a:spcPct val="70000"/>
              </a:lnSpc>
              <a:spcBef>
                <a:spcPct val="20000"/>
              </a:spcBef>
              <a:spcAft>
                <a:spcPts val="0"/>
              </a:spcAft>
              <a:buClrTx/>
              <a:buSzTx/>
              <a:buFontTx/>
              <a:buChar char=" "/>
              <a:tabLst/>
              <a:defRPr/>
            </a:pPr>
            <a:r>
              <a:rPr kumimoji="0" lang="en-US" sz="2800" b="0" i="0" u="none" strike="noStrike" kern="1200" cap="none" spc="0" normalizeH="0" baseline="0" noProof="0" dirty="0" smtClean="0">
                <a:ln>
                  <a:noFill/>
                </a:ln>
                <a:solidFill>
                  <a:schemeClr val="tx1"/>
                </a:solidFill>
                <a:effectLst/>
                <a:uLnTx/>
                <a:uFillTx/>
                <a:latin typeface="Comic Sans MS" pitchFamily="66" charset="0"/>
                <a:ea typeface="+mn-ea"/>
                <a:cs typeface="+mn-cs"/>
              </a:rPr>
              <a:t>2 - step process</a:t>
            </a:r>
          </a:p>
          <a:p>
            <a:pPr marL="342900" marR="0" lvl="0" indent="-342900" algn="l" defTabSz="914400" rtl="1" eaLnBrk="1" fontAlgn="auto" latinLnBrk="0" hangingPunct="1">
              <a:lnSpc>
                <a:spcPct val="120000"/>
              </a:lnSpc>
              <a:spcBef>
                <a:spcPct val="20000"/>
              </a:spcBef>
              <a:spcAft>
                <a:spcPts val="0"/>
              </a:spcAft>
              <a:buClrTx/>
              <a:buSzTx/>
              <a:buFontTx/>
              <a:buChar char=" "/>
              <a:tabLst/>
              <a:defRPr/>
            </a:pPr>
            <a:r>
              <a:rPr kumimoji="0" lang="en-US" sz="2800" b="0" i="0" u="none" strike="noStrike" kern="1200" cap="none" spc="0" normalizeH="0" baseline="0" noProof="0" dirty="0" smtClean="0">
                <a:ln>
                  <a:noFill/>
                </a:ln>
                <a:solidFill>
                  <a:schemeClr val="tx1"/>
                </a:solidFill>
                <a:effectLst/>
                <a:uLnTx/>
                <a:uFillTx/>
                <a:latin typeface="Comic Sans MS" pitchFamily="66" charset="0"/>
                <a:ea typeface="+mn-ea"/>
                <a:cs typeface="+mn-cs"/>
              </a:rPr>
              <a:t>1.  </a:t>
            </a:r>
            <a:r>
              <a:rPr kumimoji="0" lang="en-US" sz="2400" b="0" i="0" u="none" strike="noStrike" kern="1200" cap="none" spc="0" normalizeH="0" baseline="0" noProof="0" dirty="0" smtClean="0">
                <a:ln>
                  <a:noFill/>
                </a:ln>
                <a:solidFill>
                  <a:schemeClr val="accent2"/>
                </a:solidFill>
                <a:effectLst/>
                <a:uLnTx/>
                <a:uFillTx/>
                <a:latin typeface="Comic Sans MS" pitchFamily="66" charset="0"/>
                <a:ea typeface="+mn-ea"/>
                <a:cs typeface="+mn-cs"/>
              </a:rPr>
              <a:t>2NH</a:t>
            </a:r>
            <a:r>
              <a:rPr kumimoji="0" lang="en-US" sz="2400" b="0" i="0" u="none" strike="noStrike" kern="1200" cap="none" spc="0" normalizeH="0" baseline="-25000" noProof="0" dirty="0" smtClean="0">
                <a:ln>
                  <a:noFill/>
                </a:ln>
                <a:solidFill>
                  <a:schemeClr val="accent2"/>
                </a:solidFill>
                <a:effectLst/>
                <a:uLnTx/>
                <a:uFillTx/>
                <a:latin typeface="Comic Sans MS" pitchFamily="66" charset="0"/>
                <a:ea typeface="+mn-ea"/>
                <a:cs typeface="+mn-cs"/>
              </a:rPr>
              <a:t>4</a:t>
            </a:r>
            <a:r>
              <a:rPr kumimoji="0" lang="en-US" sz="2400" b="0" i="0" u="none" strike="noStrike" kern="1200" cap="none" spc="0" normalizeH="0" baseline="0" noProof="0" dirty="0" smtClean="0">
                <a:ln>
                  <a:noFill/>
                </a:ln>
                <a:solidFill>
                  <a:schemeClr val="accent2"/>
                </a:solidFill>
                <a:effectLst/>
                <a:uLnTx/>
                <a:uFillTx/>
                <a:latin typeface="Comic Sans MS" pitchFamily="66" charset="0"/>
                <a:ea typeface="+mn-ea"/>
                <a:cs typeface="+mn-cs"/>
              </a:rPr>
              <a:t>+  + 3O</a:t>
            </a:r>
            <a:r>
              <a:rPr kumimoji="0" lang="en-US" sz="2400" b="0" i="0" u="none" strike="noStrike" kern="1200" cap="none" spc="0" normalizeH="0" baseline="-25000" noProof="0" dirty="0" smtClean="0">
                <a:ln>
                  <a:noFill/>
                </a:ln>
                <a:solidFill>
                  <a:schemeClr val="accent2"/>
                </a:solidFill>
                <a:effectLst/>
                <a:uLnTx/>
                <a:uFillTx/>
                <a:latin typeface="Comic Sans MS" pitchFamily="66" charset="0"/>
                <a:ea typeface="+mn-ea"/>
                <a:cs typeface="+mn-cs"/>
              </a:rPr>
              <a:t>2</a:t>
            </a:r>
            <a:r>
              <a:rPr kumimoji="0" lang="en-US" sz="2400" b="0" i="0" u="none" strike="noStrike" kern="1200" cap="none" spc="0" normalizeH="0" baseline="0" noProof="0" dirty="0" smtClean="0">
                <a:ln>
                  <a:noFill/>
                </a:ln>
                <a:solidFill>
                  <a:schemeClr val="accent2"/>
                </a:solidFill>
                <a:effectLst/>
                <a:uLnTx/>
                <a:uFillTx/>
                <a:latin typeface="Comic Sans MS" pitchFamily="66" charset="0"/>
                <a:ea typeface="+mn-ea"/>
                <a:cs typeface="+mn-cs"/>
              </a:rPr>
              <a:t> ---&gt; 2NO</a:t>
            </a:r>
            <a:r>
              <a:rPr kumimoji="0" lang="en-US" sz="2400" b="0" i="0" u="none" strike="noStrike" kern="1200" cap="none" spc="0" normalizeH="0" baseline="-25000" noProof="0" dirty="0" smtClean="0">
                <a:ln>
                  <a:noFill/>
                </a:ln>
                <a:solidFill>
                  <a:schemeClr val="accent2"/>
                </a:solidFill>
                <a:effectLst/>
                <a:uLnTx/>
                <a:uFillTx/>
                <a:latin typeface="Comic Sans MS" pitchFamily="66" charset="0"/>
                <a:ea typeface="+mn-ea"/>
                <a:cs typeface="+mn-cs"/>
              </a:rPr>
              <a:t>2</a:t>
            </a:r>
            <a:r>
              <a:rPr kumimoji="0" lang="en-US" sz="2400" b="0" i="0" u="none" strike="noStrike" kern="1200" cap="none" spc="0" normalizeH="0" baseline="0" noProof="0" dirty="0" smtClean="0">
                <a:ln>
                  <a:noFill/>
                </a:ln>
                <a:solidFill>
                  <a:schemeClr val="accent2"/>
                </a:solidFill>
                <a:effectLst/>
                <a:uLnTx/>
                <a:uFillTx/>
                <a:latin typeface="Comic Sans MS" pitchFamily="66" charset="0"/>
                <a:ea typeface="+mn-ea"/>
                <a:cs typeface="+mn-cs"/>
              </a:rPr>
              <a:t>- + </a:t>
            </a:r>
            <a:r>
              <a:rPr kumimoji="0" lang="en-US" sz="2400" b="0" i="0" u="none" strike="noStrike" kern="1200" cap="none" spc="0" normalizeH="0" baseline="0" noProof="0" dirty="0" smtClean="0">
                <a:ln>
                  <a:noFill/>
                </a:ln>
                <a:solidFill>
                  <a:schemeClr val="hlink"/>
                </a:solidFill>
                <a:effectLst/>
                <a:uLnTx/>
                <a:uFillTx/>
                <a:latin typeface="Comic Sans MS" pitchFamily="66" charset="0"/>
                <a:ea typeface="+mn-ea"/>
                <a:cs typeface="+mn-cs"/>
              </a:rPr>
              <a:t>4H+</a:t>
            </a:r>
            <a:r>
              <a:rPr kumimoji="0" lang="en-US" sz="2400" b="0" i="0" u="none" strike="noStrike" kern="1200" cap="none" spc="0" normalizeH="0" baseline="0" noProof="0" dirty="0" smtClean="0">
                <a:ln>
                  <a:noFill/>
                </a:ln>
                <a:solidFill>
                  <a:schemeClr val="accent2"/>
                </a:solidFill>
                <a:effectLst/>
                <a:uLnTx/>
                <a:uFillTx/>
                <a:latin typeface="Comic Sans MS" pitchFamily="66" charset="0"/>
                <a:ea typeface="+mn-ea"/>
                <a:cs typeface="+mn-cs"/>
              </a:rPr>
              <a:t>   + 2H</a:t>
            </a:r>
            <a:r>
              <a:rPr kumimoji="0" lang="en-US" sz="2400" b="0" i="0" u="none" strike="noStrike" kern="1200" cap="none" spc="0" normalizeH="0" baseline="-25000" noProof="0" dirty="0" smtClean="0">
                <a:ln>
                  <a:noFill/>
                </a:ln>
                <a:solidFill>
                  <a:schemeClr val="accent2"/>
                </a:solidFill>
                <a:effectLst/>
                <a:uLnTx/>
                <a:uFillTx/>
                <a:latin typeface="Comic Sans MS" pitchFamily="66" charset="0"/>
                <a:ea typeface="+mn-ea"/>
                <a:cs typeface="+mn-cs"/>
              </a:rPr>
              <a:t>2</a:t>
            </a:r>
            <a:r>
              <a:rPr kumimoji="0" lang="en-US" sz="2400" b="0" i="0" u="none" strike="noStrike" kern="1200" cap="none" spc="0" normalizeH="0" baseline="0" noProof="0" dirty="0" smtClean="0">
                <a:ln>
                  <a:noFill/>
                </a:ln>
                <a:solidFill>
                  <a:schemeClr val="accent2"/>
                </a:solidFill>
                <a:effectLst/>
                <a:uLnTx/>
                <a:uFillTx/>
                <a:latin typeface="Comic Sans MS" pitchFamily="66" charset="0"/>
                <a:ea typeface="+mn-ea"/>
                <a:cs typeface="+mn-cs"/>
              </a:rPr>
              <a:t>0  + E</a:t>
            </a:r>
          </a:p>
          <a:p>
            <a:pPr marL="342900" marR="0" lvl="0" indent="-342900" algn="l" defTabSz="914400" rtl="1" eaLnBrk="1" fontAlgn="auto" latinLnBrk="0" hangingPunct="1">
              <a:lnSpc>
                <a:spcPct val="120000"/>
              </a:lnSpc>
              <a:spcBef>
                <a:spcPct val="20000"/>
              </a:spcBef>
              <a:spcAft>
                <a:spcPts val="0"/>
              </a:spcAft>
              <a:buClrTx/>
              <a:buSzTx/>
              <a:buFontTx/>
              <a:buChar char=" "/>
              <a:tabLst/>
              <a:defRPr/>
            </a:pPr>
            <a:r>
              <a:rPr kumimoji="0" lang="en-US" sz="2800" b="0" i="0" u="none" strike="noStrike" kern="1200" cap="none" spc="0" normalizeH="0" baseline="0" noProof="0" dirty="0" smtClean="0">
                <a:ln>
                  <a:noFill/>
                </a:ln>
                <a:solidFill>
                  <a:schemeClr val="tx1"/>
                </a:solidFill>
                <a:effectLst/>
                <a:uLnTx/>
                <a:uFillTx/>
                <a:latin typeface="Comic Sans MS" pitchFamily="66" charset="0"/>
                <a:ea typeface="+mn-ea"/>
                <a:cs typeface="+mn-cs"/>
              </a:rPr>
              <a:t>             </a:t>
            </a:r>
            <a:r>
              <a:rPr kumimoji="0" lang="en-US" sz="2800" b="0" i="0" u="none" strike="noStrike" kern="1200" cap="none" spc="0" normalizeH="0" baseline="0" noProof="0" dirty="0" err="1" smtClean="0">
                <a:ln>
                  <a:noFill/>
                </a:ln>
                <a:solidFill>
                  <a:srgbClr val="FF66CC"/>
                </a:solidFill>
                <a:effectLst/>
                <a:uLnTx/>
                <a:uFillTx/>
                <a:latin typeface="Comic Sans MS" pitchFamily="66" charset="0"/>
                <a:ea typeface="+mn-ea"/>
                <a:cs typeface="+mn-cs"/>
              </a:rPr>
              <a:t>Nitrosomonas</a:t>
            </a:r>
            <a:endParaRPr kumimoji="0" lang="en-US" sz="2800" b="0" i="0" u="none" strike="noStrike" kern="1200" cap="none" spc="0" normalizeH="0" baseline="0" noProof="0" dirty="0" smtClean="0">
              <a:ln>
                <a:noFill/>
              </a:ln>
              <a:solidFill>
                <a:srgbClr val="FF66CC"/>
              </a:solidFill>
              <a:effectLst/>
              <a:uLnTx/>
              <a:uFillTx/>
              <a:latin typeface="Comic Sans MS" pitchFamily="66" charset="0"/>
              <a:ea typeface="+mn-ea"/>
              <a:cs typeface="+mn-cs"/>
            </a:endParaRPr>
          </a:p>
          <a:p>
            <a:pPr marL="342900" marR="0" lvl="0" indent="-342900" algn="l" defTabSz="914400" rtl="1" eaLnBrk="1" fontAlgn="auto" latinLnBrk="0" hangingPunct="1">
              <a:lnSpc>
                <a:spcPct val="120000"/>
              </a:lnSpc>
              <a:spcBef>
                <a:spcPct val="20000"/>
              </a:spcBef>
              <a:spcAft>
                <a:spcPts val="0"/>
              </a:spcAft>
              <a:buClrTx/>
              <a:buSzTx/>
              <a:buFontTx/>
              <a:buChar char=" "/>
              <a:tabLst/>
              <a:defRPr/>
            </a:pPr>
            <a:r>
              <a:rPr kumimoji="0" lang="en-US" sz="2800" b="0" i="0" u="none" strike="noStrike" kern="1200" cap="none" spc="0" normalizeH="0" baseline="0" noProof="0" dirty="0" smtClean="0">
                <a:ln>
                  <a:noFill/>
                </a:ln>
                <a:solidFill>
                  <a:schemeClr val="tx1"/>
                </a:solidFill>
                <a:effectLst/>
                <a:uLnTx/>
                <a:uFillTx/>
                <a:latin typeface="Comic Sans MS" pitchFamily="66" charset="0"/>
                <a:ea typeface="+mn-ea"/>
                <a:cs typeface="+mn-cs"/>
              </a:rPr>
              <a:t>2. </a:t>
            </a:r>
            <a:r>
              <a:rPr kumimoji="0" lang="en-US" sz="2800" b="0" i="0" u="none" strike="noStrike" kern="1200" cap="none" spc="0" normalizeH="0" baseline="0" noProof="0" dirty="0" smtClean="0">
                <a:ln>
                  <a:noFill/>
                </a:ln>
                <a:solidFill>
                  <a:schemeClr val="accent2"/>
                </a:solidFill>
                <a:effectLst/>
                <a:uLnTx/>
                <a:uFillTx/>
                <a:latin typeface="Comic Sans MS" pitchFamily="66" charset="0"/>
                <a:ea typeface="+mn-ea"/>
                <a:cs typeface="+mn-cs"/>
              </a:rPr>
              <a:t>2NO</a:t>
            </a:r>
            <a:r>
              <a:rPr kumimoji="0" lang="en-US" sz="2800" b="0" i="0" u="none" strike="noStrike" kern="1200" cap="none" spc="0" normalizeH="0" baseline="-25000" noProof="0" dirty="0" smtClean="0">
                <a:ln>
                  <a:noFill/>
                </a:ln>
                <a:solidFill>
                  <a:schemeClr val="accent2"/>
                </a:solidFill>
                <a:effectLst/>
                <a:uLnTx/>
                <a:uFillTx/>
                <a:latin typeface="Comic Sans MS" pitchFamily="66" charset="0"/>
                <a:ea typeface="+mn-ea"/>
                <a:cs typeface="+mn-cs"/>
              </a:rPr>
              <a:t>2</a:t>
            </a:r>
            <a:r>
              <a:rPr kumimoji="0" lang="en-US" sz="2800" b="0" i="0" u="none" strike="noStrike" kern="1200" cap="none" spc="0" normalizeH="0" baseline="0" noProof="0" dirty="0" smtClean="0">
                <a:ln>
                  <a:noFill/>
                </a:ln>
                <a:solidFill>
                  <a:schemeClr val="accent2"/>
                </a:solidFill>
                <a:effectLst/>
                <a:uLnTx/>
                <a:uFillTx/>
                <a:latin typeface="Comic Sans MS" pitchFamily="66" charset="0"/>
                <a:ea typeface="+mn-ea"/>
                <a:cs typeface="+mn-cs"/>
              </a:rPr>
              <a:t>- + O</a:t>
            </a:r>
            <a:r>
              <a:rPr kumimoji="0" lang="en-US" sz="2800" b="0" i="0" u="none" strike="noStrike" kern="1200" cap="none" spc="0" normalizeH="0" baseline="-25000" noProof="0" dirty="0" smtClean="0">
                <a:ln>
                  <a:noFill/>
                </a:ln>
                <a:solidFill>
                  <a:schemeClr val="accent2"/>
                </a:solidFill>
                <a:effectLst/>
                <a:uLnTx/>
                <a:uFillTx/>
                <a:latin typeface="Comic Sans MS" pitchFamily="66" charset="0"/>
                <a:ea typeface="+mn-ea"/>
                <a:cs typeface="+mn-cs"/>
              </a:rPr>
              <a:t>2</a:t>
            </a:r>
            <a:r>
              <a:rPr kumimoji="0" lang="en-US" sz="2800" b="0" i="0" u="none" strike="noStrike" kern="1200" cap="none" spc="0" normalizeH="0" baseline="0" noProof="0" dirty="0" smtClean="0">
                <a:ln>
                  <a:noFill/>
                </a:ln>
                <a:solidFill>
                  <a:schemeClr val="accent2"/>
                </a:solidFill>
                <a:effectLst/>
                <a:uLnTx/>
                <a:uFillTx/>
                <a:latin typeface="Comic Sans MS" pitchFamily="66" charset="0"/>
                <a:ea typeface="+mn-ea"/>
                <a:cs typeface="+mn-cs"/>
              </a:rPr>
              <a:t> --&gt; 2NO</a:t>
            </a:r>
            <a:r>
              <a:rPr kumimoji="0" lang="en-US" sz="2800" b="0" i="0" u="none" strike="noStrike" kern="1200" cap="none" spc="0" normalizeH="0" baseline="-25000" noProof="0" dirty="0" smtClean="0">
                <a:ln>
                  <a:noFill/>
                </a:ln>
                <a:solidFill>
                  <a:schemeClr val="accent2"/>
                </a:solidFill>
                <a:effectLst/>
                <a:uLnTx/>
                <a:uFillTx/>
                <a:latin typeface="Comic Sans MS" pitchFamily="66" charset="0"/>
                <a:ea typeface="+mn-ea"/>
                <a:cs typeface="+mn-cs"/>
              </a:rPr>
              <a:t>3</a:t>
            </a:r>
            <a:r>
              <a:rPr kumimoji="0" lang="en-US" sz="2800" b="0" i="0" u="none" strike="noStrike" kern="1200" cap="none" spc="0" normalizeH="0" baseline="0" noProof="0" dirty="0" smtClean="0">
                <a:ln>
                  <a:noFill/>
                </a:ln>
                <a:solidFill>
                  <a:schemeClr val="accent2"/>
                </a:solidFill>
                <a:effectLst/>
                <a:uLnTx/>
                <a:uFillTx/>
                <a:latin typeface="Comic Sans MS" pitchFamily="66" charset="0"/>
                <a:ea typeface="+mn-ea"/>
                <a:cs typeface="+mn-cs"/>
              </a:rPr>
              <a:t>- +</a:t>
            </a:r>
            <a:r>
              <a:rPr kumimoji="0" lang="en-US" sz="2800" b="0" i="0" u="none" strike="noStrike" kern="1200" cap="none" spc="0" normalizeH="0" baseline="0" noProof="0" dirty="0" smtClean="0">
                <a:ln>
                  <a:noFill/>
                </a:ln>
                <a:solidFill>
                  <a:schemeClr val="tx1"/>
                </a:solidFill>
                <a:effectLst/>
                <a:uLnTx/>
                <a:uFillTx/>
                <a:latin typeface="Comic Sans MS" pitchFamily="66" charset="0"/>
                <a:ea typeface="+mn-ea"/>
                <a:cs typeface="+mn-cs"/>
              </a:rPr>
              <a:t>         </a:t>
            </a:r>
          </a:p>
          <a:p>
            <a:pPr marL="342900" marR="0" lvl="0" indent="-342900" algn="l" defTabSz="914400" rtl="1" eaLnBrk="1" fontAlgn="auto" latinLnBrk="0" hangingPunct="1">
              <a:lnSpc>
                <a:spcPct val="120000"/>
              </a:lnSpc>
              <a:spcBef>
                <a:spcPct val="20000"/>
              </a:spcBef>
              <a:spcAft>
                <a:spcPts val="0"/>
              </a:spcAft>
              <a:buClrTx/>
              <a:buSzTx/>
              <a:buFontTx/>
              <a:buChar char=" "/>
              <a:tabLst/>
              <a:defRPr/>
            </a:pPr>
            <a:r>
              <a:rPr kumimoji="0" lang="en-US" sz="2800" b="0" i="0" u="none" strike="noStrike" kern="1200" cap="none" spc="0" normalizeH="0" baseline="0" noProof="0" dirty="0" smtClean="0">
                <a:ln>
                  <a:noFill/>
                </a:ln>
                <a:solidFill>
                  <a:schemeClr val="tx1"/>
                </a:solidFill>
                <a:effectLst/>
                <a:uLnTx/>
                <a:uFillTx/>
                <a:latin typeface="Comic Sans MS" pitchFamily="66" charset="0"/>
                <a:ea typeface="+mn-ea"/>
                <a:cs typeface="+mn-cs"/>
              </a:rPr>
              <a:t>                 </a:t>
            </a:r>
            <a:r>
              <a:rPr kumimoji="0" lang="en-US" sz="2800" b="0" i="0" u="none" strike="noStrike" kern="1200" cap="none" spc="0" normalizeH="0" baseline="0" noProof="0" dirty="0" err="1" smtClean="0">
                <a:ln>
                  <a:noFill/>
                </a:ln>
                <a:solidFill>
                  <a:srgbClr val="FF66CC"/>
                </a:solidFill>
                <a:effectLst/>
                <a:uLnTx/>
                <a:uFillTx/>
                <a:latin typeface="Comic Sans MS" pitchFamily="66" charset="0"/>
                <a:ea typeface="+mn-ea"/>
                <a:cs typeface="+mn-cs"/>
              </a:rPr>
              <a:t>Nitrobacter</a:t>
            </a:r>
            <a:endParaRPr kumimoji="0" lang="en-US" sz="2800" b="0" i="0" u="none" strike="noStrike" kern="1200" cap="none" spc="0" normalizeH="0" baseline="0" noProof="0" dirty="0" smtClean="0">
              <a:ln>
                <a:noFill/>
              </a:ln>
              <a:solidFill>
                <a:srgbClr val="FF66CC"/>
              </a:solidFill>
              <a:effectLst/>
              <a:uLnTx/>
              <a:uFillTx/>
              <a:latin typeface="Comic Sans MS" pitchFamily="66" charset="0"/>
              <a:ea typeface="+mn-ea"/>
              <a:cs typeface="+mn-cs"/>
            </a:endParaRPr>
          </a:p>
          <a:p>
            <a:pPr marL="342900" marR="0" lvl="0" indent="-342900" algn="l" defTabSz="914400" rtl="1" eaLnBrk="1" fontAlgn="auto" latinLnBrk="0" hangingPunct="1">
              <a:lnSpc>
                <a:spcPct val="120000"/>
              </a:lnSpc>
              <a:spcBef>
                <a:spcPct val="20000"/>
              </a:spcBef>
              <a:spcAft>
                <a:spcPts val="0"/>
              </a:spcAft>
              <a:buClrTx/>
              <a:buSzTx/>
              <a:buFontTx/>
              <a:buChar char=" "/>
              <a:tabLst/>
              <a:defRPr/>
            </a:pPr>
            <a:r>
              <a:rPr kumimoji="0" lang="en-US" sz="2800" b="0" i="0" u="none" strike="noStrike" kern="1200" cap="none" spc="0" normalizeH="0" baseline="0" noProof="0" dirty="0" smtClean="0">
                <a:ln>
                  <a:noFill/>
                </a:ln>
                <a:solidFill>
                  <a:schemeClr val="tx1"/>
                </a:solidFill>
                <a:effectLst/>
                <a:uLnTx/>
                <a:uFillTx/>
                <a:latin typeface="Comic Sans MS" pitchFamily="66" charset="0"/>
                <a:ea typeface="+mn-ea"/>
                <a:cs typeface="+mn-cs"/>
              </a:rPr>
              <a:t>Process is acid causing due to release of          </a:t>
            </a:r>
            <a:r>
              <a:rPr kumimoji="0" lang="en-US" sz="2800" b="0" i="0" u="none" strike="noStrike" kern="1200" cap="none" spc="0" normalizeH="0" baseline="0" noProof="0" dirty="0" smtClean="0">
                <a:ln>
                  <a:noFill/>
                </a:ln>
                <a:solidFill>
                  <a:schemeClr val="hlink"/>
                </a:solidFill>
                <a:effectLst/>
                <a:uLnTx/>
                <a:uFillTx/>
                <a:latin typeface="Comic Sans MS" pitchFamily="66" charset="0"/>
                <a:ea typeface="+mn-ea"/>
                <a:cs typeface="+mn-cs"/>
              </a:rPr>
              <a:t>4 H+</a:t>
            </a:r>
            <a:endParaRPr kumimoji="0" lang="en-US" sz="2800" b="0" i="0" u="none" strike="noStrike" kern="1200" cap="none" spc="0" normalizeH="0" baseline="0" noProof="0" dirty="0">
              <a:ln>
                <a:noFill/>
              </a:ln>
              <a:solidFill>
                <a:schemeClr val="hlink"/>
              </a:solidFill>
              <a:effectLst/>
              <a:uLnTx/>
              <a:uFillTx/>
              <a:latin typeface="Comic Sans MS" pitchFamily="66" charset="0"/>
              <a:ea typeface="+mn-ea"/>
              <a:cs typeface="+mn-cs"/>
            </a:endParaRPr>
          </a:p>
        </p:txBody>
      </p:sp>
      <p:sp>
        <p:nvSpPr>
          <p:cNvPr id="4" name="Footer Placeholder 3"/>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subTnLst>
                                    <p:animClr clrSpc="rgb" dir="cw">
                                      <p:cBhvr override="childStyle">
                                        <p:cTn dur="1" fill="hold" display="0" masterRel="nextClick" afterEffect="1"/>
                                        <p:tgtEl>
                                          <p:spTgt spid="3">
                                            <p:txEl>
                                              <p:pRg st="0" end="0"/>
                                            </p:txEl>
                                          </p:spTgt>
                                        </p:tgtEl>
                                        <p:attrNameLst>
                                          <p:attrName>ppt_c</p:attrName>
                                        </p:attrNameLst>
                                      </p:cBhvr>
                                      <p:to>
                                        <a:schemeClr val="accent2"/>
                                      </p:to>
                                    </p:animClr>
                                  </p:sub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subTnLst>
                                    <p:animClr clrSpc="rgb" dir="cw">
                                      <p:cBhvr override="childStyle">
                                        <p:cTn dur="1" fill="hold" display="0" masterRel="nextClick" afterEffect="1"/>
                                        <p:tgtEl>
                                          <p:spTgt spid="3">
                                            <p:txEl>
                                              <p:pRg st="1" end="1"/>
                                            </p:txEl>
                                          </p:spTgt>
                                        </p:tgtEl>
                                        <p:attrNameLst>
                                          <p:attrName>ppt_c</p:attrName>
                                        </p:attrNameLst>
                                      </p:cBhvr>
                                      <p:to>
                                        <a:schemeClr val="accent2"/>
                                      </p:to>
                                    </p:animClr>
                                  </p:sub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subTnLst>
                                    <p:animClr clrSpc="rgb" dir="cw">
                                      <p:cBhvr override="childStyle">
                                        <p:cTn dur="1" fill="hold" display="0" masterRel="nextClick" afterEffect="1"/>
                                        <p:tgtEl>
                                          <p:spTgt spid="3">
                                            <p:txEl>
                                              <p:pRg st="2" end="2"/>
                                            </p:txEl>
                                          </p:spTgt>
                                        </p:tgtEl>
                                        <p:attrNameLst>
                                          <p:attrName>ppt_c</p:attrName>
                                        </p:attrNameLst>
                                      </p:cBhvr>
                                      <p:to>
                                        <a:schemeClr val="accent2"/>
                                      </p:to>
                                    </p:animClr>
                                  </p:sub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subTnLst>
                                    <p:animClr clrSpc="rgb" dir="cw">
                                      <p:cBhvr override="childStyle">
                                        <p:cTn dur="1" fill="hold" display="0" masterRel="nextClick" afterEffect="1"/>
                                        <p:tgtEl>
                                          <p:spTgt spid="3">
                                            <p:txEl>
                                              <p:pRg st="3" end="3"/>
                                            </p:txEl>
                                          </p:spTgt>
                                        </p:tgtEl>
                                        <p:attrNameLst>
                                          <p:attrName>ppt_c</p:attrName>
                                        </p:attrNameLst>
                                      </p:cBhvr>
                                      <p:to>
                                        <a:schemeClr val="accent2"/>
                                      </p:to>
                                    </p:animClr>
                                  </p:sub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left)">
                                      <p:cBhvr>
                                        <p:cTn id="27" dur="500"/>
                                        <p:tgtEl>
                                          <p:spTgt spid="3">
                                            <p:txEl>
                                              <p:pRg st="4" end="4"/>
                                            </p:txEl>
                                          </p:spTgt>
                                        </p:tgtEl>
                                      </p:cBhvr>
                                    </p:animEffect>
                                  </p:childTnLst>
                                  <p:subTnLst>
                                    <p:animClr clrSpc="rgb" dir="cw">
                                      <p:cBhvr override="childStyle">
                                        <p:cTn dur="1" fill="hold" display="0" masterRel="nextClick" afterEffect="1"/>
                                        <p:tgtEl>
                                          <p:spTgt spid="3">
                                            <p:txEl>
                                              <p:pRg st="4" end="4"/>
                                            </p:txEl>
                                          </p:spTgt>
                                        </p:tgtEl>
                                        <p:attrNameLst>
                                          <p:attrName>ppt_c</p:attrName>
                                        </p:attrNameLst>
                                      </p:cBhvr>
                                      <p:to>
                                        <a:schemeClr val="accent2"/>
                                      </p:to>
                                    </p:animClr>
                                  </p:sub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left)">
                                      <p:cBhvr>
                                        <p:cTn id="32" dur="500"/>
                                        <p:tgtEl>
                                          <p:spTgt spid="3">
                                            <p:txEl>
                                              <p:pRg st="5" end="5"/>
                                            </p:txEl>
                                          </p:spTgt>
                                        </p:tgtEl>
                                      </p:cBhvr>
                                    </p:animEffect>
                                  </p:childTnLst>
                                  <p:subTnLst>
                                    <p:animClr clrSpc="rgb" dir="cw">
                                      <p:cBhvr override="childStyle">
                                        <p:cTn dur="1" fill="hold" display="0" masterRel="nextClick" afterEffect="1"/>
                                        <p:tgtEl>
                                          <p:spTgt spid="3">
                                            <p:txEl>
                                              <p:pRg st="5" end="5"/>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2835882" y="2204864"/>
            <a:ext cx="6308118" cy="4653136"/>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0" y="0"/>
            <a:ext cx="3271302" cy="4437112"/>
          </a:xfrm>
          <a:prstGeom prst="rect">
            <a:avLst/>
          </a:prstGeom>
          <a:noFill/>
          <a:ln w="9525">
            <a:noFill/>
            <a:miter lim="800000"/>
            <a:headEnd/>
            <a:tailEnd/>
          </a:ln>
        </p:spPr>
      </p:pic>
      <p:sp>
        <p:nvSpPr>
          <p:cNvPr id="6" name="TextBox 5"/>
          <p:cNvSpPr txBox="1"/>
          <p:nvPr/>
        </p:nvSpPr>
        <p:spPr>
          <a:xfrm>
            <a:off x="3635896" y="5157192"/>
            <a:ext cx="5112568" cy="369332"/>
          </a:xfrm>
          <a:prstGeom prst="rect">
            <a:avLst/>
          </a:prstGeom>
          <a:solidFill>
            <a:schemeClr val="accent1"/>
          </a:solidFill>
        </p:spPr>
        <p:txBody>
          <a:bodyPr wrap="square" rtlCol="1">
            <a:spAutoFit/>
          </a:bodyPr>
          <a:lstStyle/>
          <a:p>
            <a:endParaRPr lang="he-IL" dirty="0"/>
          </a:p>
        </p:txBody>
      </p:sp>
      <p:sp>
        <p:nvSpPr>
          <p:cNvPr id="2" name="Footer Placeholder 1"/>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Line 2"/>
          <p:cNvSpPr>
            <a:spLocks noChangeShapeType="1"/>
          </p:cNvSpPr>
          <p:nvPr/>
        </p:nvSpPr>
        <p:spPr bwMode="auto">
          <a:xfrm>
            <a:off x="1600200" y="1219200"/>
            <a:ext cx="0" cy="2743200"/>
          </a:xfrm>
          <a:prstGeom prst="line">
            <a:avLst/>
          </a:prstGeom>
          <a:noFill/>
          <a:ln w="38100">
            <a:solidFill>
              <a:schemeClr val="tx1"/>
            </a:solidFill>
            <a:round/>
            <a:headEnd type="stealth" w="lg" len="lg"/>
            <a:tailEnd/>
          </a:ln>
          <a:effectLst/>
        </p:spPr>
        <p:txBody>
          <a:bodyPr/>
          <a:lstStyle/>
          <a:p>
            <a:endParaRPr lang="he-IL"/>
          </a:p>
        </p:txBody>
      </p:sp>
      <p:sp>
        <p:nvSpPr>
          <p:cNvPr id="124931" name="Line 3"/>
          <p:cNvSpPr>
            <a:spLocks noChangeShapeType="1"/>
          </p:cNvSpPr>
          <p:nvPr/>
        </p:nvSpPr>
        <p:spPr bwMode="auto">
          <a:xfrm>
            <a:off x="1600200" y="3962400"/>
            <a:ext cx="6629400" cy="0"/>
          </a:xfrm>
          <a:prstGeom prst="line">
            <a:avLst/>
          </a:prstGeom>
          <a:noFill/>
          <a:ln w="38100">
            <a:solidFill>
              <a:schemeClr val="tx1"/>
            </a:solidFill>
            <a:round/>
            <a:headEnd/>
            <a:tailEnd type="stealth" w="lg" len="lg"/>
          </a:ln>
          <a:effectLst/>
        </p:spPr>
        <p:txBody>
          <a:bodyPr/>
          <a:lstStyle/>
          <a:p>
            <a:endParaRPr lang="he-IL"/>
          </a:p>
        </p:txBody>
      </p:sp>
      <p:sp>
        <p:nvSpPr>
          <p:cNvPr id="124932" name="Text Box 4"/>
          <p:cNvSpPr txBox="1">
            <a:spLocks noChangeArrowheads="1"/>
          </p:cNvSpPr>
          <p:nvPr/>
        </p:nvSpPr>
        <p:spPr bwMode="auto">
          <a:xfrm>
            <a:off x="4287838" y="4038600"/>
            <a:ext cx="519112" cy="396875"/>
          </a:xfrm>
          <a:prstGeom prst="rect">
            <a:avLst/>
          </a:prstGeom>
          <a:noFill/>
          <a:ln w="9525">
            <a:noFill/>
            <a:miter lim="800000"/>
            <a:headEnd/>
            <a:tailEnd/>
          </a:ln>
          <a:effectLst/>
        </p:spPr>
        <p:txBody>
          <a:bodyPr>
            <a:spAutoFit/>
          </a:bodyPr>
          <a:lstStyle/>
          <a:p>
            <a:r>
              <a:rPr lang="he-IL" sz="2000" b="1"/>
              <a:t>זמן</a:t>
            </a:r>
            <a:endParaRPr lang="en-US" sz="2000" b="1"/>
          </a:p>
        </p:txBody>
      </p:sp>
      <p:sp>
        <p:nvSpPr>
          <p:cNvPr id="124933" name="Text Box 5"/>
          <p:cNvSpPr txBox="1">
            <a:spLocks noChangeArrowheads="1"/>
          </p:cNvSpPr>
          <p:nvPr/>
        </p:nvSpPr>
        <p:spPr bwMode="auto">
          <a:xfrm>
            <a:off x="122238" y="1676400"/>
            <a:ext cx="1344612" cy="1465263"/>
          </a:xfrm>
          <a:prstGeom prst="rect">
            <a:avLst/>
          </a:prstGeom>
          <a:noFill/>
          <a:ln w="9525">
            <a:noFill/>
            <a:miter lim="800000"/>
            <a:headEnd/>
            <a:tailEnd/>
          </a:ln>
          <a:effectLst/>
        </p:spPr>
        <p:txBody>
          <a:bodyPr wrap="none">
            <a:spAutoFit/>
          </a:bodyPr>
          <a:lstStyle/>
          <a:p>
            <a:pPr algn="ctr"/>
            <a:r>
              <a:rPr lang="he-IL" b="1">
                <a:solidFill>
                  <a:schemeClr val="accent2"/>
                </a:solidFill>
              </a:rPr>
              <a:t>טמפרטורה</a:t>
            </a:r>
          </a:p>
          <a:p>
            <a:pPr algn="ctr"/>
            <a:r>
              <a:rPr lang="he-IL" b="1">
                <a:solidFill>
                  <a:schemeClr val="accent2"/>
                </a:solidFill>
              </a:rPr>
              <a:t>או</a:t>
            </a:r>
            <a:endParaRPr lang="en-US" b="1">
              <a:solidFill>
                <a:schemeClr val="accent2"/>
              </a:solidFill>
            </a:endParaRPr>
          </a:p>
          <a:p>
            <a:pPr algn="ctr"/>
            <a:r>
              <a:rPr lang="he-IL" b="1">
                <a:solidFill>
                  <a:schemeClr val="accent2"/>
                </a:solidFill>
              </a:rPr>
              <a:t>פליטת </a:t>
            </a:r>
            <a:r>
              <a:rPr lang="en-US" b="1">
                <a:solidFill>
                  <a:schemeClr val="accent2"/>
                </a:solidFill>
              </a:rPr>
              <a:t>CO</a:t>
            </a:r>
            <a:r>
              <a:rPr lang="en-US" b="1" baseline="-25000">
                <a:solidFill>
                  <a:schemeClr val="accent2"/>
                </a:solidFill>
              </a:rPr>
              <a:t>2</a:t>
            </a:r>
            <a:r>
              <a:rPr lang="en-US" b="1">
                <a:solidFill>
                  <a:schemeClr val="accent2"/>
                </a:solidFill>
              </a:rPr>
              <a:t> </a:t>
            </a:r>
          </a:p>
          <a:p>
            <a:pPr algn="ctr" rtl="0"/>
            <a:r>
              <a:rPr lang="he-IL" b="1">
                <a:solidFill>
                  <a:schemeClr val="accent2"/>
                </a:solidFill>
              </a:rPr>
              <a:t>או </a:t>
            </a:r>
          </a:p>
          <a:p>
            <a:pPr algn="ctr"/>
            <a:r>
              <a:rPr lang="he-IL" b="1">
                <a:solidFill>
                  <a:schemeClr val="accent2"/>
                </a:solidFill>
              </a:rPr>
              <a:t>קליטת </a:t>
            </a:r>
            <a:r>
              <a:rPr lang="he-IL" b="1" baseline="-25000">
                <a:solidFill>
                  <a:schemeClr val="accent2"/>
                </a:solidFill>
              </a:rPr>
              <a:t>2</a:t>
            </a:r>
            <a:r>
              <a:rPr lang="en-US" b="1">
                <a:solidFill>
                  <a:schemeClr val="accent2"/>
                </a:solidFill>
              </a:rPr>
              <a:t>O</a:t>
            </a:r>
          </a:p>
        </p:txBody>
      </p:sp>
      <p:sp>
        <p:nvSpPr>
          <p:cNvPr id="124934" name="Freeform 6"/>
          <p:cNvSpPr>
            <a:spLocks/>
          </p:cNvSpPr>
          <p:nvPr/>
        </p:nvSpPr>
        <p:spPr bwMode="auto">
          <a:xfrm>
            <a:off x="1600200" y="1625600"/>
            <a:ext cx="7086600" cy="2260600"/>
          </a:xfrm>
          <a:custGeom>
            <a:avLst/>
            <a:gdLst/>
            <a:ahLst/>
            <a:cxnLst>
              <a:cxn ang="0">
                <a:pos x="0" y="1424"/>
              </a:cxn>
              <a:cxn ang="0">
                <a:pos x="192" y="704"/>
              </a:cxn>
              <a:cxn ang="0">
                <a:pos x="432" y="272"/>
              </a:cxn>
              <a:cxn ang="0">
                <a:pos x="720" y="80"/>
              </a:cxn>
              <a:cxn ang="0">
                <a:pos x="1344" y="32"/>
              </a:cxn>
              <a:cxn ang="0">
                <a:pos x="2448" y="272"/>
              </a:cxn>
              <a:cxn ang="0">
                <a:pos x="4464" y="1136"/>
              </a:cxn>
            </a:cxnLst>
            <a:rect l="0" t="0" r="r" b="b"/>
            <a:pathLst>
              <a:path w="4464" h="1424">
                <a:moveTo>
                  <a:pt x="0" y="1424"/>
                </a:moveTo>
                <a:cubicBezTo>
                  <a:pt x="60" y="1160"/>
                  <a:pt x="120" y="896"/>
                  <a:pt x="192" y="704"/>
                </a:cubicBezTo>
                <a:cubicBezTo>
                  <a:pt x="264" y="512"/>
                  <a:pt x="344" y="376"/>
                  <a:pt x="432" y="272"/>
                </a:cubicBezTo>
                <a:cubicBezTo>
                  <a:pt x="520" y="168"/>
                  <a:pt x="568" y="120"/>
                  <a:pt x="720" y="80"/>
                </a:cubicBezTo>
                <a:cubicBezTo>
                  <a:pt x="872" y="40"/>
                  <a:pt x="1056" y="0"/>
                  <a:pt x="1344" y="32"/>
                </a:cubicBezTo>
                <a:cubicBezTo>
                  <a:pt x="1632" y="64"/>
                  <a:pt x="1928" y="88"/>
                  <a:pt x="2448" y="272"/>
                </a:cubicBezTo>
                <a:cubicBezTo>
                  <a:pt x="2968" y="456"/>
                  <a:pt x="3716" y="796"/>
                  <a:pt x="4464" y="1136"/>
                </a:cubicBezTo>
              </a:path>
            </a:pathLst>
          </a:custGeom>
          <a:noFill/>
          <a:ln w="25400" cap="flat">
            <a:solidFill>
              <a:schemeClr val="tx1"/>
            </a:solidFill>
            <a:prstDash val="dash"/>
            <a:round/>
            <a:headEnd/>
            <a:tailEnd/>
          </a:ln>
          <a:effectLst/>
        </p:spPr>
        <p:txBody>
          <a:bodyPr/>
          <a:lstStyle/>
          <a:p>
            <a:endParaRPr lang="he-IL"/>
          </a:p>
        </p:txBody>
      </p:sp>
      <p:sp>
        <p:nvSpPr>
          <p:cNvPr id="124935" name="Rectangle 7"/>
          <p:cNvSpPr>
            <a:spLocks noChangeArrowheads="1"/>
          </p:cNvSpPr>
          <p:nvPr/>
        </p:nvSpPr>
        <p:spPr bwMode="auto">
          <a:xfrm>
            <a:off x="1600200" y="1295400"/>
            <a:ext cx="4267200" cy="2667000"/>
          </a:xfrm>
          <a:prstGeom prst="rect">
            <a:avLst/>
          </a:prstGeom>
          <a:solidFill>
            <a:srgbClr val="FF0000">
              <a:alpha val="25000"/>
            </a:srgbClr>
          </a:solidFill>
          <a:ln w="9525">
            <a:noFill/>
            <a:miter lim="800000"/>
            <a:headEnd/>
            <a:tailEnd/>
          </a:ln>
          <a:effectLst/>
        </p:spPr>
        <p:txBody>
          <a:bodyPr wrap="none" anchor="ctr"/>
          <a:lstStyle/>
          <a:p>
            <a:endParaRPr lang="he-IL"/>
          </a:p>
        </p:txBody>
      </p:sp>
      <p:sp>
        <p:nvSpPr>
          <p:cNvPr id="124936" name="Rectangle 8"/>
          <p:cNvSpPr>
            <a:spLocks noChangeArrowheads="1"/>
          </p:cNvSpPr>
          <p:nvPr/>
        </p:nvSpPr>
        <p:spPr bwMode="auto">
          <a:xfrm>
            <a:off x="5867400" y="1295400"/>
            <a:ext cx="2819400" cy="2667000"/>
          </a:xfrm>
          <a:prstGeom prst="rect">
            <a:avLst/>
          </a:prstGeom>
          <a:solidFill>
            <a:srgbClr val="00FF00">
              <a:alpha val="19000"/>
            </a:srgbClr>
          </a:solidFill>
          <a:ln w="9525">
            <a:noFill/>
            <a:miter lim="800000"/>
            <a:headEnd/>
            <a:tailEnd/>
          </a:ln>
          <a:effectLst/>
        </p:spPr>
        <p:txBody>
          <a:bodyPr wrap="none" anchor="ctr"/>
          <a:lstStyle/>
          <a:p>
            <a:pPr algn="ctr"/>
            <a:endParaRPr lang="en-US"/>
          </a:p>
        </p:txBody>
      </p:sp>
      <p:sp>
        <p:nvSpPr>
          <p:cNvPr id="124937" name="Text Box 9"/>
          <p:cNvSpPr txBox="1">
            <a:spLocks noChangeArrowheads="1"/>
          </p:cNvSpPr>
          <p:nvPr/>
        </p:nvSpPr>
        <p:spPr bwMode="auto">
          <a:xfrm>
            <a:off x="6019800" y="2667000"/>
            <a:ext cx="857250" cy="366713"/>
          </a:xfrm>
          <a:prstGeom prst="rect">
            <a:avLst/>
          </a:prstGeom>
          <a:noFill/>
          <a:ln w="9525">
            <a:noFill/>
            <a:miter lim="800000"/>
            <a:headEnd/>
            <a:tailEnd/>
          </a:ln>
          <a:effectLst/>
        </p:spPr>
        <p:txBody>
          <a:bodyPr wrap="none">
            <a:spAutoFit/>
          </a:bodyPr>
          <a:lstStyle/>
          <a:p>
            <a:r>
              <a:rPr lang="en-US"/>
              <a:t>Curing</a:t>
            </a:r>
          </a:p>
        </p:txBody>
      </p:sp>
      <p:sp>
        <p:nvSpPr>
          <p:cNvPr id="124938" name="Text Box 10"/>
          <p:cNvSpPr txBox="1">
            <a:spLocks noChangeArrowheads="1"/>
          </p:cNvSpPr>
          <p:nvPr/>
        </p:nvSpPr>
        <p:spPr bwMode="auto">
          <a:xfrm>
            <a:off x="7308850" y="2286000"/>
            <a:ext cx="1149350" cy="641350"/>
          </a:xfrm>
          <a:prstGeom prst="rect">
            <a:avLst/>
          </a:prstGeom>
          <a:noFill/>
          <a:ln w="9525">
            <a:noFill/>
            <a:miter lim="800000"/>
            <a:headEnd/>
            <a:tailEnd/>
          </a:ln>
          <a:effectLst/>
        </p:spPr>
        <p:txBody>
          <a:bodyPr>
            <a:spAutoFit/>
          </a:bodyPr>
          <a:lstStyle/>
          <a:p>
            <a:r>
              <a:rPr lang="he-IL"/>
              <a:t>קומפוסט יציב</a:t>
            </a:r>
            <a:endParaRPr lang="en-US"/>
          </a:p>
        </p:txBody>
      </p:sp>
      <p:sp>
        <p:nvSpPr>
          <p:cNvPr id="124939" name="Text Box 11"/>
          <p:cNvSpPr txBox="1">
            <a:spLocks noChangeArrowheads="1"/>
          </p:cNvSpPr>
          <p:nvPr/>
        </p:nvSpPr>
        <p:spPr bwMode="auto">
          <a:xfrm>
            <a:off x="2528888" y="2286000"/>
            <a:ext cx="1262062" cy="366713"/>
          </a:xfrm>
          <a:prstGeom prst="rect">
            <a:avLst/>
          </a:prstGeom>
          <a:noFill/>
          <a:ln w="9525">
            <a:noFill/>
            <a:miter lim="800000"/>
            <a:headEnd/>
            <a:tailEnd/>
          </a:ln>
          <a:effectLst/>
        </p:spPr>
        <p:txBody>
          <a:bodyPr wrap="none">
            <a:spAutoFit/>
          </a:bodyPr>
          <a:lstStyle/>
          <a:p>
            <a:r>
              <a:rPr lang="he-IL"/>
              <a:t>תהליך מהיר</a:t>
            </a:r>
            <a:endParaRPr lang="en-US"/>
          </a:p>
        </p:txBody>
      </p:sp>
      <p:sp>
        <p:nvSpPr>
          <p:cNvPr id="124940" name="Text Box 12"/>
          <p:cNvSpPr txBox="1">
            <a:spLocks noChangeArrowheads="1"/>
          </p:cNvSpPr>
          <p:nvPr/>
        </p:nvSpPr>
        <p:spPr bwMode="auto">
          <a:xfrm>
            <a:off x="0" y="381000"/>
            <a:ext cx="9144000" cy="769441"/>
          </a:xfrm>
          <a:prstGeom prst="rect">
            <a:avLst/>
          </a:prstGeom>
          <a:noFill/>
          <a:ln w="9525">
            <a:noFill/>
            <a:miter lim="800000"/>
            <a:headEnd/>
            <a:tailEnd/>
          </a:ln>
          <a:effectLst/>
        </p:spPr>
        <p:txBody>
          <a:bodyPr>
            <a:spAutoFit/>
          </a:bodyPr>
          <a:lstStyle/>
          <a:p>
            <a:pPr algn="ctr">
              <a:spcBef>
                <a:spcPct val="0"/>
              </a:spcBef>
            </a:pPr>
            <a:r>
              <a:rPr lang="he-IL" sz="4400" b="1" dirty="0" smtClean="0">
                <a:solidFill>
                  <a:srgbClr val="002060"/>
                </a:solidFill>
                <a:latin typeface="+mj-lt"/>
                <a:ea typeface="+mj-ea"/>
                <a:cs typeface="+mj-cs"/>
              </a:rPr>
              <a:t>פירוק חומר אורגני במהלך קומפוסטציה</a:t>
            </a:r>
            <a:endParaRPr lang="en-US" sz="4400" b="1" dirty="0" smtClean="0">
              <a:solidFill>
                <a:srgbClr val="002060"/>
              </a:solidFill>
              <a:latin typeface="+mj-lt"/>
              <a:ea typeface="+mj-ea"/>
              <a:cs typeface="+mj-cs"/>
            </a:endParaRPr>
          </a:p>
        </p:txBody>
      </p:sp>
      <p:sp>
        <p:nvSpPr>
          <p:cNvPr id="124941" name="Text Box 13"/>
          <p:cNvSpPr txBox="1">
            <a:spLocks noChangeArrowheads="1"/>
          </p:cNvSpPr>
          <p:nvPr/>
        </p:nvSpPr>
        <p:spPr bwMode="auto">
          <a:xfrm>
            <a:off x="304800" y="4495800"/>
            <a:ext cx="8686800" cy="2062103"/>
          </a:xfrm>
          <a:prstGeom prst="rect">
            <a:avLst/>
          </a:prstGeom>
          <a:noFill/>
          <a:ln w="9525">
            <a:noFill/>
            <a:miter lim="800000"/>
            <a:headEnd/>
            <a:tailEnd/>
          </a:ln>
          <a:effectLst/>
        </p:spPr>
        <p:txBody>
          <a:bodyPr>
            <a:spAutoFit/>
          </a:bodyPr>
          <a:lstStyle/>
          <a:p>
            <a:r>
              <a:rPr lang="he-IL" altLang="en-US" sz="3200" b="1" dirty="0" smtClean="0">
                <a:solidFill>
                  <a:srgbClr val="002060"/>
                </a:solidFill>
                <a:latin typeface="+mj-lt"/>
                <a:ea typeface="+mj-ea"/>
                <a:cs typeface="+mj-cs"/>
              </a:rPr>
              <a:t>בשלבים הראשונים קצב פירוק החומר האורגני ע"י המיקרואורגניזמים (</a:t>
            </a:r>
            <a:r>
              <a:rPr lang="he-IL" altLang="en-US" sz="3200" b="1" dirty="0" err="1" smtClean="0">
                <a:solidFill>
                  <a:srgbClr val="002060"/>
                </a:solidFill>
                <a:latin typeface="+mj-lt"/>
                <a:ea typeface="+mj-ea"/>
                <a:cs typeface="+mj-cs"/>
              </a:rPr>
              <a:t>מינרליזציה</a:t>
            </a:r>
            <a:r>
              <a:rPr lang="he-IL" altLang="en-US" sz="3200" b="1" dirty="0" smtClean="0">
                <a:solidFill>
                  <a:srgbClr val="002060"/>
                </a:solidFill>
                <a:latin typeface="+mj-lt"/>
                <a:ea typeface="+mj-ea"/>
                <a:cs typeface="+mj-cs"/>
              </a:rPr>
              <a:t>) מהיר מאד. בהמשך חלה האטה ובסופו של דבר – התייצבות שמשמעה שקצב פירוק החומר האורגני משתווה לקצב יצורו המחודש.  </a:t>
            </a:r>
            <a:r>
              <a:rPr lang="en-US" altLang="en-US" sz="3200" b="1" dirty="0" smtClean="0">
                <a:solidFill>
                  <a:srgbClr val="002060"/>
                </a:solidFill>
                <a:latin typeface="+mj-lt"/>
                <a:ea typeface="+mj-ea"/>
                <a:cs typeface="+mj-cs"/>
              </a:rPr>
              <a:t> </a:t>
            </a:r>
          </a:p>
        </p:txBody>
      </p:sp>
      <p:sp>
        <p:nvSpPr>
          <p:cNvPr id="2" name="Footer Placeholder 1"/>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2" descr="תמונה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14400"/>
            <a:ext cx="9144000" cy="5943600"/>
          </a:xfrm>
          <a:prstGeom prst="rect">
            <a:avLst/>
          </a:prstGeom>
          <a:noFill/>
          <a:extLst>
            <a:ext uri="{909E8E84-426E-40DD-AFC4-6F175D3DCCD1}">
              <a14:hiddenFill xmlns:a14="http://schemas.microsoft.com/office/drawing/2010/main">
                <a:solidFill>
                  <a:srgbClr val="FFFFFF"/>
                </a:solidFill>
              </a14:hiddenFill>
            </a:ext>
          </a:extLst>
        </p:spPr>
      </p:pic>
      <p:sp>
        <p:nvSpPr>
          <p:cNvPr id="106499" name="Text Box 3"/>
          <p:cNvSpPr txBox="1">
            <a:spLocks noChangeArrowheads="1"/>
          </p:cNvSpPr>
          <p:nvPr/>
        </p:nvSpPr>
        <p:spPr bwMode="auto">
          <a:xfrm>
            <a:off x="1676400" y="0"/>
            <a:ext cx="624840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he-IL" altLang="en-US" sz="3200" b="1" dirty="0">
                <a:solidFill>
                  <a:srgbClr val="002060"/>
                </a:solidFill>
                <a:latin typeface="+mj-lt"/>
                <a:ea typeface="+mj-ea"/>
                <a:cs typeface="+mj-cs"/>
              </a:rPr>
              <a:t>דוגמא לשינויי משקל כלליים בתהליך הקומפוסטציה </a:t>
            </a:r>
            <a:endParaRPr lang="en-US" altLang="en-US" sz="3200" b="1" dirty="0">
              <a:solidFill>
                <a:srgbClr val="002060"/>
              </a:solidFill>
              <a:latin typeface="+mj-lt"/>
              <a:ea typeface="+mj-ea"/>
              <a:cs typeface="+mj-cs"/>
            </a:endParaRPr>
          </a:p>
        </p:txBody>
      </p:sp>
      <p:sp>
        <p:nvSpPr>
          <p:cNvPr id="106501" name="Rectangle 5"/>
          <p:cNvSpPr>
            <a:spLocks noChangeArrowheads="1"/>
          </p:cNvSpPr>
          <p:nvPr/>
        </p:nvSpPr>
        <p:spPr bwMode="auto">
          <a:xfrm>
            <a:off x="2667000" y="5410200"/>
            <a:ext cx="1371600" cy="304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rtl="1" fontAlgn="base">
              <a:spcBef>
                <a:spcPct val="0"/>
              </a:spcBef>
              <a:spcAft>
                <a:spcPct val="0"/>
              </a:spcAft>
            </a:pPr>
            <a:r>
              <a:rPr lang="he-IL" b="1">
                <a:solidFill>
                  <a:srgbClr val="FF0066"/>
                </a:solidFill>
              </a:rPr>
              <a:t>(חומר אורגאני)</a:t>
            </a:r>
            <a:endParaRPr lang="en-US" b="1">
              <a:solidFill>
                <a:srgbClr val="FF0066"/>
              </a:solidFill>
            </a:endParaRPr>
          </a:p>
        </p:txBody>
      </p:sp>
      <p:sp>
        <p:nvSpPr>
          <p:cNvPr id="106502" name="Rectangle 6"/>
          <p:cNvSpPr>
            <a:spLocks noChangeArrowheads="1"/>
          </p:cNvSpPr>
          <p:nvPr/>
        </p:nvSpPr>
        <p:spPr bwMode="auto">
          <a:xfrm>
            <a:off x="5652120" y="5589240"/>
            <a:ext cx="1666875" cy="366713"/>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rtl="1" fontAlgn="base">
              <a:spcBef>
                <a:spcPct val="0"/>
              </a:spcBef>
              <a:spcAft>
                <a:spcPct val="0"/>
              </a:spcAft>
            </a:pPr>
            <a:r>
              <a:rPr lang="he-IL" b="1" dirty="0">
                <a:solidFill>
                  <a:srgbClr val="FF0066"/>
                </a:solidFill>
              </a:rPr>
              <a:t>(</a:t>
            </a:r>
            <a:r>
              <a:rPr lang="he-IL" sz="1600" b="1" dirty="0">
                <a:solidFill>
                  <a:srgbClr val="FF0066"/>
                </a:solidFill>
              </a:rPr>
              <a:t>חומר אורגאני)</a:t>
            </a:r>
            <a:endParaRPr lang="en-US" sz="1600" b="1" dirty="0">
              <a:solidFill>
                <a:srgbClr val="FF0066"/>
              </a:solidFill>
            </a:endParaRPr>
          </a:p>
        </p:txBody>
      </p:sp>
      <p:sp>
        <p:nvSpPr>
          <p:cNvPr id="2" name="Footer Placeholder 1"/>
          <p:cNvSpPr>
            <a:spLocks noGrp="1"/>
          </p:cNvSpPr>
          <p:nvPr>
            <p:ph type="ftr" sz="quarter" idx="11"/>
          </p:nvPr>
        </p:nvSpPr>
        <p:spPr/>
        <p:txBody>
          <a:bodyPr/>
          <a:lstStyle/>
          <a:p>
            <a:r>
              <a:rPr lang="he-IL" smtClean="0"/>
              <a:t>חגית ספקוטי</a:t>
            </a:r>
            <a:endParaRPr lang="he-IL"/>
          </a:p>
        </p:txBody>
      </p:sp>
    </p:spTree>
    <p:extLst>
      <p:ext uri="{BB962C8B-B14F-4D97-AF65-F5344CB8AC3E}">
        <p14:creationId xmlns:p14="http://schemas.microsoft.com/office/powerpoint/2010/main" val="25543375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4" name="Picture 2" descr="תמונה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143000"/>
            <a:ext cx="9144000" cy="5715000"/>
          </a:xfrm>
          <a:prstGeom prst="rect">
            <a:avLst/>
          </a:prstGeom>
          <a:noFill/>
          <a:extLst>
            <a:ext uri="{909E8E84-426E-40DD-AFC4-6F175D3DCCD1}">
              <a14:hiddenFill xmlns:a14="http://schemas.microsoft.com/office/drawing/2010/main">
                <a:solidFill>
                  <a:srgbClr val="FFFFFF"/>
                </a:solidFill>
              </a14:hiddenFill>
            </a:ext>
          </a:extLst>
        </p:spPr>
      </p:pic>
      <p:sp>
        <p:nvSpPr>
          <p:cNvPr id="105475" name="Text Box 3"/>
          <p:cNvSpPr txBox="1">
            <a:spLocks noChangeArrowheads="1"/>
          </p:cNvSpPr>
          <p:nvPr/>
        </p:nvSpPr>
        <p:spPr bwMode="auto">
          <a:xfrm>
            <a:off x="1676400" y="304800"/>
            <a:ext cx="624840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he-IL" altLang="en-US" sz="3200" b="1" dirty="0">
                <a:solidFill>
                  <a:srgbClr val="002060"/>
                </a:solidFill>
                <a:latin typeface="+mj-lt"/>
                <a:ea typeface="+mj-ea"/>
                <a:cs typeface="+mj-cs"/>
              </a:rPr>
              <a:t>דוגמא לשינויים ביחסי החנקן פחמן בתהליך הקומפוסטציה </a:t>
            </a:r>
            <a:endParaRPr lang="en-US" altLang="en-US" sz="3200" b="1" dirty="0">
              <a:solidFill>
                <a:srgbClr val="002060"/>
              </a:solidFill>
              <a:latin typeface="+mj-lt"/>
              <a:ea typeface="+mj-ea"/>
              <a:cs typeface="+mj-cs"/>
            </a:endParaRPr>
          </a:p>
        </p:txBody>
      </p:sp>
      <p:sp>
        <p:nvSpPr>
          <p:cNvPr id="4" name="TextBox 3"/>
          <p:cNvSpPr txBox="1"/>
          <p:nvPr/>
        </p:nvSpPr>
        <p:spPr>
          <a:xfrm>
            <a:off x="5940152" y="1700808"/>
            <a:ext cx="1368152" cy="646331"/>
          </a:xfrm>
          <a:prstGeom prst="rect">
            <a:avLst/>
          </a:prstGeom>
          <a:noFill/>
        </p:spPr>
        <p:txBody>
          <a:bodyPr wrap="square" rtlCol="1">
            <a:spAutoFit/>
          </a:bodyPr>
          <a:lstStyle/>
          <a:p>
            <a:pPr algn="l"/>
            <a:r>
              <a:rPr lang="en-US" sz="3600" dirty="0" smtClean="0">
                <a:solidFill>
                  <a:srgbClr val="FF0000"/>
                </a:solidFill>
              </a:rPr>
              <a:t>CO</a:t>
            </a:r>
            <a:r>
              <a:rPr lang="en-US" sz="3600" baseline="-25000" dirty="0" smtClean="0">
                <a:solidFill>
                  <a:srgbClr val="FF0000"/>
                </a:solidFill>
              </a:rPr>
              <a:t>2</a:t>
            </a:r>
            <a:endParaRPr lang="he-IL" sz="3600" baseline="-25000" dirty="0">
              <a:solidFill>
                <a:srgbClr val="FF0000"/>
              </a:solidFill>
            </a:endParaRPr>
          </a:p>
        </p:txBody>
      </p:sp>
      <p:sp>
        <p:nvSpPr>
          <p:cNvPr id="5" name="Down Arrow 4"/>
          <p:cNvSpPr/>
          <p:nvPr/>
        </p:nvSpPr>
        <p:spPr>
          <a:xfrm rot="10800000">
            <a:off x="6876256" y="1556792"/>
            <a:ext cx="288032"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 name="Footer Placeholder 1"/>
          <p:cNvSpPr>
            <a:spLocks noGrp="1"/>
          </p:cNvSpPr>
          <p:nvPr>
            <p:ph type="ftr" sz="quarter" idx="11"/>
          </p:nvPr>
        </p:nvSpPr>
        <p:spPr/>
        <p:txBody>
          <a:bodyPr/>
          <a:lstStyle/>
          <a:p>
            <a:r>
              <a:rPr lang="he-IL" smtClean="0"/>
              <a:t>חגית ספקוטי</a:t>
            </a:r>
            <a:endParaRPr lang="he-IL"/>
          </a:p>
        </p:txBody>
      </p:sp>
    </p:spTree>
    <p:extLst>
      <p:ext uri="{BB962C8B-B14F-4D97-AF65-F5344CB8AC3E}">
        <p14:creationId xmlns:p14="http://schemas.microsoft.com/office/powerpoint/2010/main" val="1799001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7162800" y="1447800"/>
            <a:ext cx="1676400" cy="1600200"/>
          </a:xfrm>
          <a:prstGeom prst="rect">
            <a:avLst/>
          </a:prstGeom>
          <a:noFill/>
          <a:ln w="38100" cmpd="dbl">
            <a:solidFill>
              <a:schemeClr val="tx1"/>
            </a:solidFill>
            <a:miter lim="800000"/>
            <a:headEnd/>
            <a:tailEnd/>
          </a:ln>
          <a:effectLst/>
        </p:spPr>
        <p:txBody>
          <a:bodyPr>
            <a:spAutoFit/>
          </a:bodyPr>
          <a:lstStyle/>
          <a:p>
            <a:pPr algn="ctr" rtl="1">
              <a:spcBef>
                <a:spcPct val="50000"/>
              </a:spcBef>
            </a:pPr>
            <a:r>
              <a:rPr lang="he-IL" altLang="zh-CN" sz="2800"/>
              <a:t>חמצן</a:t>
            </a:r>
          </a:p>
          <a:p>
            <a:pPr algn="ctr" rtl="1">
              <a:spcBef>
                <a:spcPct val="50000"/>
              </a:spcBef>
            </a:pPr>
            <a:r>
              <a:rPr lang="he-IL" altLang="zh-CN" sz="2800"/>
              <a:t>ערבוב ופתחים</a:t>
            </a:r>
          </a:p>
        </p:txBody>
      </p:sp>
      <p:sp>
        <p:nvSpPr>
          <p:cNvPr id="20483" name="Text Box 4"/>
          <p:cNvSpPr txBox="1">
            <a:spLocks noChangeArrowheads="1"/>
          </p:cNvSpPr>
          <p:nvPr/>
        </p:nvSpPr>
        <p:spPr bwMode="auto">
          <a:xfrm>
            <a:off x="467544" y="836712"/>
            <a:ext cx="1728192" cy="3108543"/>
          </a:xfrm>
          <a:prstGeom prst="rect">
            <a:avLst/>
          </a:prstGeom>
          <a:noFill/>
          <a:ln w="38100" cmpd="dbl">
            <a:solidFill>
              <a:schemeClr val="tx1"/>
            </a:solidFill>
            <a:miter lim="800000"/>
            <a:headEnd/>
            <a:tailEnd/>
          </a:ln>
          <a:effectLst/>
        </p:spPr>
        <p:txBody>
          <a:bodyPr wrap="square">
            <a:spAutoFit/>
          </a:bodyPr>
          <a:lstStyle/>
          <a:p>
            <a:pPr algn="ctr" rtl="1">
              <a:spcBef>
                <a:spcPct val="50000"/>
              </a:spcBef>
            </a:pPr>
            <a:r>
              <a:rPr lang="he-IL" altLang="zh-CN" sz="2800" dirty="0" smtClean="0"/>
              <a:t> רטיבות60%</a:t>
            </a:r>
          </a:p>
          <a:p>
            <a:pPr algn="ctr">
              <a:spcBef>
                <a:spcPct val="50000"/>
              </a:spcBef>
            </a:pPr>
            <a:r>
              <a:rPr lang="he-IL" altLang="zh-CN" sz="2800" dirty="0" smtClean="0"/>
              <a:t>מים</a:t>
            </a:r>
          </a:p>
          <a:p>
            <a:pPr algn="ctr" rtl="1">
              <a:spcBef>
                <a:spcPct val="50000"/>
              </a:spcBef>
            </a:pPr>
            <a:r>
              <a:rPr lang="he-IL" altLang="zh-CN" sz="2800" dirty="0" smtClean="0"/>
              <a:t>טפטוף </a:t>
            </a:r>
            <a:r>
              <a:rPr lang="he-IL" altLang="zh-CN" sz="2800" dirty="0"/>
              <a:t>או המטרה</a:t>
            </a:r>
          </a:p>
        </p:txBody>
      </p:sp>
      <p:sp>
        <p:nvSpPr>
          <p:cNvPr id="54277" name="AutoShape 5"/>
          <p:cNvSpPr>
            <a:spLocks noChangeArrowheads="1"/>
          </p:cNvSpPr>
          <p:nvPr/>
        </p:nvSpPr>
        <p:spPr bwMode="auto">
          <a:xfrm rot="2259937">
            <a:off x="2192338" y="2865438"/>
            <a:ext cx="1600200" cy="685800"/>
          </a:xfrm>
          <a:prstGeom prst="rightArrow">
            <a:avLst>
              <a:gd name="adj1" fmla="val 50000"/>
              <a:gd name="adj2" fmla="val 58333"/>
            </a:avLst>
          </a:prstGeom>
          <a:solidFill>
            <a:schemeClr val="accent1"/>
          </a:solidFill>
          <a:ln w="9525">
            <a:solidFill>
              <a:schemeClr val="tx1"/>
            </a:solidFill>
            <a:miter lim="800000"/>
            <a:headEnd/>
            <a:tailEnd/>
          </a:ln>
          <a:effectLst/>
        </p:spPr>
        <p:txBody>
          <a:bodyPr wrap="none" anchor="ctr"/>
          <a:lstStyle/>
          <a:p>
            <a:endParaRPr lang="he-IL"/>
          </a:p>
        </p:txBody>
      </p:sp>
      <p:sp>
        <p:nvSpPr>
          <p:cNvPr id="54278" name="AutoShape 6"/>
          <p:cNvSpPr>
            <a:spLocks noChangeArrowheads="1"/>
          </p:cNvSpPr>
          <p:nvPr/>
        </p:nvSpPr>
        <p:spPr bwMode="auto">
          <a:xfrm rot="-1937332">
            <a:off x="5503863" y="2955925"/>
            <a:ext cx="1524000" cy="609600"/>
          </a:xfrm>
          <a:prstGeom prst="leftArrow">
            <a:avLst>
              <a:gd name="adj1" fmla="val 50000"/>
              <a:gd name="adj2" fmla="val 62500"/>
            </a:avLst>
          </a:prstGeom>
          <a:solidFill>
            <a:schemeClr val="accent1"/>
          </a:solidFill>
          <a:ln w="9525">
            <a:solidFill>
              <a:schemeClr val="tx1"/>
            </a:solidFill>
            <a:miter lim="800000"/>
            <a:headEnd/>
            <a:tailEnd/>
          </a:ln>
          <a:effectLst/>
        </p:spPr>
        <p:txBody>
          <a:bodyPr wrap="none" anchor="ctr"/>
          <a:lstStyle/>
          <a:p>
            <a:endParaRPr lang="he-IL"/>
          </a:p>
        </p:txBody>
      </p:sp>
      <p:sp>
        <p:nvSpPr>
          <p:cNvPr id="54279" name="Text Box 7"/>
          <p:cNvSpPr txBox="1">
            <a:spLocks noChangeArrowheads="1"/>
          </p:cNvSpPr>
          <p:nvPr/>
        </p:nvSpPr>
        <p:spPr bwMode="auto">
          <a:xfrm>
            <a:off x="3810000" y="3962400"/>
            <a:ext cx="1676400" cy="984250"/>
          </a:xfrm>
          <a:prstGeom prst="rect">
            <a:avLst/>
          </a:prstGeom>
          <a:noFill/>
          <a:ln w="38100" cmpd="dbl">
            <a:solidFill>
              <a:schemeClr val="tx1"/>
            </a:solidFill>
            <a:miter lim="800000"/>
            <a:headEnd/>
            <a:tailEnd/>
          </a:ln>
          <a:effectLst/>
        </p:spPr>
        <p:txBody>
          <a:bodyPr>
            <a:spAutoFit/>
          </a:bodyPr>
          <a:lstStyle/>
          <a:p>
            <a:pPr algn="ctr" rtl="1">
              <a:spcBef>
                <a:spcPct val="50000"/>
              </a:spcBef>
            </a:pPr>
            <a:r>
              <a:rPr lang="he-IL" altLang="zh-CN" sz="2800"/>
              <a:t>החיידקים מבסוטים</a:t>
            </a:r>
          </a:p>
        </p:txBody>
      </p:sp>
      <p:sp>
        <p:nvSpPr>
          <p:cNvPr id="54280" name="AutoShape 8"/>
          <p:cNvSpPr>
            <a:spLocks noChangeArrowheads="1"/>
          </p:cNvSpPr>
          <p:nvPr/>
        </p:nvSpPr>
        <p:spPr bwMode="auto">
          <a:xfrm>
            <a:off x="4267200" y="5181600"/>
            <a:ext cx="762000" cy="685800"/>
          </a:xfrm>
          <a:prstGeom prst="downArrow">
            <a:avLst>
              <a:gd name="adj1" fmla="val 50000"/>
              <a:gd name="adj2" fmla="val 25000"/>
            </a:avLst>
          </a:prstGeom>
          <a:solidFill>
            <a:schemeClr val="accent1"/>
          </a:solidFill>
          <a:ln w="9525">
            <a:solidFill>
              <a:schemeClr val="tx1"/>
            </a:solidFill>
            <a:miter lim="800000"/>
            <a:headEnd/>
            <a:tailEnd/>
          </a:ln>
          <a:effectLst/>
        </p:spPr>
        <p:txBody>
          <a:bodyPr wrap="none" anchor="ctr"/>
          <a:lstStyle/>
          <a:p>
            <a:endParaRPr lang="he-IL"/>
          </a:p>
        </p:txBody>
      </p:sp>
      <p:sp>
        <p:nvSpPr>
          <p:cNvPr id="54281" name="Text Box 9"/>
          <p:cNvSpPr txBox="1">
            <a:spLocks noChangeArrowheads="1"/>
          </p:cNvSpPr>
          <p:nvPr/>
        </p:nvSpPr>
        <p:spPr bwMode="auto">
          <a:xfrm>
            <a:off x="2209800" y="6096000"/>
            <a:ext cx="4953000" cy="523220"/>
          </a:xfrm>
          <a:prstGeom prst="rect">
            <a:avLst/>
          </a:prstGeom>
          <a:noFill/>
          <a:ln w="38100" cmpd="dbl">
            <a:solidFill>
              <a:schemeClr val="tx1"/>
            </a:solidFill>
            <a:miter lim="800000"/>
            <a:headEnd/>
            <a:tailEnd/>
          </a:ln>
          <a:effectLst/>
        </p:spPr>
        <p:txBody>
          <a:bodyPr>
            <a:spAutoFit/>
          </a:bodyPr>
          <a:lstStyle/>
          <a:p>
            <a:pPr algn="ctr" rtl="1">
              <a:spcBef>
                <a:spcPct val="50000"/>
              </a:spcBef>
            </a:pPr>
            <a:r>
              <a:rPr lang="he-IL" altLang="zh-CN" sz="2800" dirty="0"/>
              <a:t>קומפוסט איכותי בתהליך </a:t>
            </a:r>
            <a:r>
              <a:rPr lang="he-IL" altLang="zh-CN" sz="2800" dirty="0" err="1" smtClean="0"/>
              <a:t>ארובי</a:t>
            </a:r>
            <a:endParaRPr lang="he-IL" altLang="zh-CN" sz="2800" dirty="0"/>
          </a:p>
        </p:txBody>
      </p:sp>
      <p:sp>
        <p:nvSpPr>
          <p:cNvPr id="54282" name="Rectangle 10"/>
          <p:cNvSpPr>
            <a:spLocks noChangeArrowheads="1"/>
          </p:cNvSpPr>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defRPr/>
            </a:pPr>
            <a:r>
              <a:rPr lang="he-IL" altLang="en-US" sz="3200" b="1" dirty="0">
                <a:solidFill>
                  <a:srgbClr val="002060"/>
                </a:solidFill>
                <a:latin typeface="+mj-lt"/>
                <a:ea typeface="+mj-ea"/>
                <a:cs typeface="+mj-cs"/>
              </a:rPr>
              <a:t>קומפוסט – הוראות הפעלה</a:t>
            </a:r>
            <a:endParaRPr lang="en-US" altLang="en-US" sz="3200" b="1" dirty="0">
              <a:solidFill>
                <a:srgbClr val="002060"/>
              </a:solidFill>
              <a:latin typeface="+mj-lt"/>
              <a:ea typeface="+mj-ea"/>
              <a:cs typeface="+mj-cs"/>
            </a:endParaRPr>
          </a:p>
        </p:txBody>
      </p:sp>
      <p:sp>
        <p:nvSpPr>
          <p:cNvPr id="20490" name="Text Box 12"/>
          <p:cNvSpPr txBox="1">
            <a:spLocks noChangeArrowheads="1"/>
          </p:cNvSpPr>
          <p:nvPr/>
        </p:nvSpPr>
        <p:spPr bwMode="auto">
          <a:xfrm>
            <a:off x="3810000" y="1371600"/>
            <a:ext cx="1676400" cy="1625600"/>
          </a:xfrm>
          <a:prstGeom prst="rect">
            <a:avLst/>
          </a:prstGeom>
          <a:noFill/>
          <a:ln w="38100" cmpd="dbl">
            <a:solidFill>
              <a:schemeClr val="tx1"/>
            </a:solidFill>
            <a:miter lim="800000"/>
            <a:headEnd/>
            <a:tailEnd/>
          </a:ln>
          <a:effectLst/>
        </p:spPr>
        <p:txBody>
          <a:bodyPr>
            <a:spAutoFit/>
          </a:bodyPr>
          <a:lstStyle/>
          <a:p>
            <a:pPr algn="ctr" rtl="1">
              <a:spcBef>
                <a:spcPct val="50000"/>
              </a:spcBef>
            </a:pPr>
            <a:r>
              <a:rPr lang="he-IL" altLang="zh-CN" sz="2800"/>
              <a:t>דיאטה מאוזנת </a:t>
            </a:r>
          </a:p>
          <a:p>
            <a:pPr algn="ctr" rtl="1">
              <a:spcBef>
                <a:spcPct val="50000"/>
              </a:spcBef>
            </a:pPr>
            <a:r>
              <a:rPr lang="he-IL" altLang="zh-CN" sz="2800"/>
              <a:t>פחמן/חנקן</a:t>
            </a:r>
          </a:p>
        </p:txBody>
      </p:sp>
      <p:sp>
        <p:nvSpPr>
          <p:cNvPr id="54285" name="AutoShape 13"/>
          <p:cNvSpPr>
            <a:spLocks noChangeArrowheads="1"/>
          </p:cNvSpPr>
          <p:nvPr/>
        </p:nvSpPr>
        <p:spPr bwMode="auto">
          <a:xfrm>
            <a:off x="4267200" y="3200400"/>
            <a:ext cx="762000" cy="533400"/>
          </a:xfrm>
          <a:prstGeom prst="downArrow">
            <a:avLst>
              <a:gd name="adj1" fmla="val 50000"/>
              <a:gd name="adj2" fmla="val 25000"/>
            </a:avLst>
          </a:prstGeom>
          <a:solidFill>
            <a:schemeClr val="accent1"/>
          </a:solidFill>
          <a:ln w="9525">
            <a:solidFill>
              <a:schemeClr val="tx1"/>
            </a:solidFill>
            <a:miter lim="800000"/>
            <a:headEnd/>
            <a:tailEnd/>
          </a:ln>
          <a:effectLst/>
        </p:spPr>
        <p:txBody>
          <a:bodyPr wrap="none" anchor="ctr"/>
          <a:lstStyle/>
          <a:p>
            <a:endParaRPr lang="he-IL"/>
          </a:p>
        </p:txBody>
      </p:sp>
      <p:sp>
        <p:nvSpPr>
          <p:cNvPr id="2" name="Footer Placeholder 1"/>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4277"/>
                                        </p:tgtEl>
                                        <p:attrNameLst>
                                          <p:attrName>style.visibility</p:attrName>
                                        </p:attrNameLst>
                                      </p:cBhvr>
                                      <p:to>
                                        <p:strVal val="visible"/>
                                      </p:to>
                                    </p:set>
                                    <p:animEffect transition="in" filter="fade">
                                      <p:cBhvr>
                                        <p:cTn id="7" dur="2000"/>
                                        <p:tgtEl>
                                          <p:spTgt spid="5427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4285"/>
                                        </p:tgtEl>
                                        <p:attrNameLst>
                                          <p:attrName>style.visibility</p:attrName>
                                        </p:attrNameLst>
                                      </p:cBhvr>
                                      <p:to>
                                        <p:strVal val="visible"/>
                                      </p:to>
                                    </p:set>
                                    <p:animEffect transition="in" filter="fade">
                                      <p:cBhvr>
                                        <p:cTn id="10" dur="2000"/>
                                        <p:tgtEl>
                                          <p:spTgt spid="5428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4278"/>
                                        </p:tgtEl>
                                        <p:attrNameLst>
                                          <p:attrName>style.visibility</p:attrName>
                                        </p:attrNameLst>
                                      </p:cBhvr>
                                      <p:to>
                                        <p:strVal val="visible"/>
                                      </p:to>
                                    </p:set>
                                    <p:animEffect transition="in" filter="fade">
                                      <p:cBhvr>
                                        <p:cTn id="13" dur="2000"/>
                                        <p:tgtEl>
                                          <p:spTgt spid="54278"/>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4" presetClass="entr" presetSubtype="0" fill="hold" grpId="0" nodeType="clickEffect">
                                  <p:stCondLst>
                                    <p:cond delay="0"/>
                                  </p:stCondLst>
                                  <p:childTnLst>
                                    <p:set>
                                      <p:cBhvr>
                                        <p:cTn id="17" dur="1" fill="hold">
                                          <p:stCondLst>
                                            <p:cond delay="0"/>
                                          </p:stCondLst>
                                        </p:cTn>
                                        <p:tgtEl>
                                          <p:spTgt spid="54279"/>
                                        </p:tgtEl>
                                        <p:attrNameLst>
                                          <p:attrName>style.visibility</p:attrName>
                                        </p:attrNameLst>
                                      </p:cBhvr>
                                      <p:to>
                                        <p:strVal val="visible"/>
                                      </p:to>
                                    </p:set>
                                    <p:anim to="" calcmode="lin" valueType="num">
                                      <p:cBhvr>
                                        <p:cTn id="18" dur="1" fill="hold"/>
                                        <p:tgtEl>
                                          <p:spTgt spid="54279"/>
                                        </p:tgtEl>
                                        <p:attrNameLst>
                                          <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4" presetClass="entr" presetSubtype="0" fill="hold" grpId="0" nodeType="clickEffect">
                                  <p:stCondLst>
                                    <p:cond delay="0"/>
                                  </p:stCondLst>
                                  <p:childTnLst>
                                    <p:set>
                                      <p:cBhvr>
                                        <p:cTn id="22" dur="1" fill="hold">
                                          <p:stCondLst>
                                            <p:cond delay="0"/>
                                          </p:stCondLst>
                                        </p:cTn>
                                        <p:tgtEl>
                                          <p:spTgt spid="54280"/>
                                        </p:tgtEl>
                                        <p:attrNameLst>
                                          <p:attrName>style.visibility</p:attrName>
                                        </p:attrNameLst>
                                      </p:cBhvr>
                                      <p:to>
                                        <p:strVal val="visible"/>
                                      </p:to>
                                    </p:set>
                                    <p:anim to="" calcmode="lin" valueType="num">
                                      <p:cBhvr>
                                        <p:cTn id="23" dur="1" fill="hold"/>
                                        <p:tgtEl>
                                          <p:spTgt spid="54280"/>
                                        </p:tgtEl>
                                        <p:attrNameLst>
                                          <p:attrName/>
                                        </p:attrNameLst>
                                      </p:cBhvr>
                                    </p:anim>
                                  </p:childTnLst>
                                </p:cTn>
                              </p:par>
                            </p:childTnLst>
                          </p:cTn>
                        </p:par>
                        <p:par>
                          <p:cTn id="24" fill="hold" nodeType="afterGroup">
                            <p:stCondLst>
                              <p:cond delay="0"/>
                            </p:stCondLst>
                            <p:childTnLst>
                              <p:par>
                                <p:cTn id="25" presetID="24" presetClass="entr" presetSubtype="0" fill="hold" grpId="0" nodeType="afterEffect">
                                  <p:stCondLst>
                                    <p:cond delay="0"/>
                                  </p:stCondLst>
                                  <p:childTnLst>
                                    <p:set>
                                      <p:cBhvr>
                                        <p:cTn id="26" dur="1" fill="hold">
                                          <p:stCondLst>
                                            <p:cond delay="0"/>
                                          </p:stCondLst>
                                        </p:cTn>
                                        <p:tgtEl>
                                          <p:spTgt spid="54281"/>
                                        </p:tgtEl>
                                        <p:attrNameLst>
                                          <p:attrName>style.visibility</p:attrName>
                                        </p:attrNameLst>
                                      </p:cBhvr>
                                      <p:to>
                                        <p:strVal val="visible"/>
                                      </p:to>
                                    </p:set>
                                    <p:anim to="" calcmode="lin" valueType="num">
                                      <p:cBhvr>
                                        <p:cTn id="27" dur="1" fill="hold"/>
                                        <p:tgtEl>
                                          <p:spTgt spid="5428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7" grpId="0" animBg="1"/>
      <p:bldP spid="54278" grpId="0" animBg="1"/>
      <p:bldP spid="54279" grpId="0" animBg="1"/>
      <p:bldP spid="54280" grpId="0" animBg="1"/>
      <p:bldP spid="54281" grpId="0" animBg="1"/>
      <p:bldP spid="5428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616" y="116632"/>
            <a:ext cx="6912768" cy="1723549"/>
          </a:xfrm>
          <a:prstGeom prst="rect">
            <a:avLst/>
          </a:prstGeom>
        </p:spPr>
        <p:txBody>
          <a:bodyPr wrap="square">
            <a:spAutoFit/>
          </a:bodyPr>
          <a:lstStyle/>
          <a:p>
            <a:r>
              <a:rPr lang="he-IL" altLang="en-US" sz="3200" b="1" dirty="0" smtClean="0">
                <a:solidFill>
                  <a:srgbClr val="002060"/>
                </a:solidFill>
                <a:latin typeface="+mj-lt"/>
                <a:ea typeface="+mj-ea"/>
                <a:cs typeface="+mj-cs"/>
              </a:rPr>
              <a:t>קומפוסט בשל</a:t>
            </a:r>
            <a:r>
              <a:rPr lang="he-IL" altLang="en-US" sz="2800" dirty="0" smtClean="0"/>
              <a:t>: </a:t>
            </a:r>
            <a:r>
              <a:rPr lang="he-IL" altLang="en-US" sz="2800" dirty="0" smtClean="0">
                <a:cs typeface="+mj-cs"/>
              </a:rPr>
              <a:t>חמר אורגני מיוצב בעל </a:t>
            </a:r>
            <a:r>
              <a:rPr lang="he-IL" altLang="en-US" sz="2800" dirty="0" err="1" smtClean="0">
                <a:cs typeface="+mj-cs"/>
              </a:rPr>
              <a:t>צח”ב</a:t>
            </a:r>
            <a:r>
              <a:rPr lang="he-IL" altLang="en-US" sz="2800" dirty="0" smtClean="0">
                <a:cs typeface="+mj-cs"/>
              </a:rPr>
              <a:t> (צריכת חמצן ביולוגית) נמוך ואשר לא יתחמם שוב אם יושם בתנאי קומפוסטציה</a:t>
            </a:r>
            <a:r>
              <a:rPr lang="en-US" altLang="en-US" dirty="0" smtClean="0">
                <a:cs typeface="+mj-cs"/>
              </a:rPr>
              <a:t>.</a:t>
            </a:r>
            <a:endParaRPr lang="he-IL" altLang="en-US" dirty="0" smtClean="0">
              <a:cs typeface="+mj-cs"/>
            </a:endParaRPr>
          </a:p>
          <a:p>
            <a:endParaRPr lang="en-US" altLang="en-US" dirty="0"/>
          </a:p>
        </p:txBody>
      </p:sp>
      <p:pic>
        <p:nvPicPr>
          <p:cNvPr id="3" name="Picture 4" descr="finishedcompost"/>
          <p:cNvPicPr>
            <a:picLocks noChangeAspect="1" noChangeArrowheads="1"/>
          </p:cNvPicPr>
          <p:nvPr/>
        </p:nvPicPr>
        <p:blipFill>
          <a:blip r:embed="rId2" cstate="print"/>
          <a:srcRect/>
          <a:stretch>
            <a:fillRect/>
          </a:stretch>
        </p:blipFill>
        <p:spPr>
          <a:xfrm>
            <a:off x="2627784" y="2924944"/>
            <a:ext cx="4465885" cy="3662694"/>
          </a:xfrm>
          <a:prstGeom prst="rect">
            <a:avLst/>
          </a:prstGeom>
          <a:noFill/>
          <a:ln/>
        </p:spPr>
      </p:pic>
      <p:sp>
        <p:nvSpPr>
          <p:cNvPr id="4" name="Rectangle 3"/>
          <p:cNvSpPr/>
          <p:nvPr/>
        </p:nvSpPr>
        <p:spPr>
          <a:xfrm>
            <a:off x="2555776" y="1556792"/>
            <a:ext cx="4572000" cy="1311128"/>
          </a:xfrm>
          <a:prstGeom prst="rect">
            <a:avLst/>
          </a:prstGeom>
        </p:spPr>
        <p:txBody>
          <a:bodyPr>
            <a:spAutoFit/>
          </a:bodyPr>
          <a:lstStyle/>
          <a:p>
            <a:pPr>
              <a:spcBef>
                <a:spcPct val="20000"/>
              </a:spcBef>
              <a:buClr>
                <a:schemeClr val="hlink"/>
              </a:buClr>
              <a:buSzPct val="75000"/>
              <a:buFont typeface="Wingdings" pitchFamily="2" charset="2"/>
              <a:buChar char="l"/>
              <a:defRPr/>
            </a:pPr>
            <a:r>
              <a:rPr lang="he-IL" altLang="en-US" dirty="0" smtClean="0">
                <a:effectLst>
                  <a:outerShdw blurRad="38100" dist="38100" dir="2700000" algn="tl">
                    <a:srgbClr val="010199"/>
                  </a:outerShdw>
                </a:effectLst>
              </a:rPr>
              <a:t> </a:t>
            </a:r>
            <a:r>
              <a:rPr lang="he-IL" altLang="en-US" dirty="0" smtClean="0">
                <a:solidFill>
                  <a:schemeClr val="tx2"/>
                </a:solidFill>
                <a:effectLst>
                  <a:outerShdw blurRad="38100" dist="38100" dir="2700000" algn="tl">
                    <a:srgbClr val="010199"/>
                  </a:outerShdw>
                </a:effectLst>
              </a:rPr>
              <a:t>בערך כעבור 3 חודשים בתנאים מיטביים.</a:t>
            </a:r>
          </a:p>
          <a:p>
            <a:pPr>
              <a:spcBef>
                <a:spcPct val="20000"/>
              </a:spcBef>
              <a:buClr>
                <a:schemeClr val="hlink"/>
              </a:buClr>
              <a:buSzPct val="75000"/>
              <a:buFont typeface="Wingdings" pitchFamily="2" charset="2"/>
              <a:buChar char="l"/>
              <a:defRPr/>
            </a:pPr>
            <a:r>
              <a:rPr lang="he-IL" altLang="en-US" dirty="0" smtClean="0">
                <a:solidFill>
                  <a:schemeClr val="tx2"/>
                </a:solidFill>
                <a:effectLst>
                  <a:outerShdw blurRad="38100" dist="38100" dir="2700000" algn="tl">
                    <a:srgbClr val="010199"/>
                  </a:outerShdw>
                </a:effectLst>
              </a:rPr>
              <a:t> </a:t>
            </a:r>
            <a:r>
              <a:rPr lang="he-IL" altLang="en-US" dirty="0" err="1" smtClean="0">
                <a:solidFill>
                  <a:schemeClr val="tx2"/>
                </a:solidFill>
                <a:effectLst>
                  <a:outerShdw blurRad="38100" dist="38100" dir="2700000" algn="tl">
                    <a:srgbClr val="010199"/>
                  </a:outerShdw>
                </a:effectLst>
              </a:rPr>
              <a:t>הטמ"פ</a:t>
            </a:r>
            <a:r>
              <a:rPr lang="he-IL" altLang="en-US" dirty="0" smtClean="0">
                <a:solidFill>
                  <a:schemeClr val="tx2"/>
                </a:solidFill>
                <a:effectLst>
                  <a:outerShdw blurRad="38100" dist="38100" dir="2700000" algn="tl">
                    <a:srgbClr val="010199"/>
                  </a:outerShdw>
                </a:effectLst>
              </a:rPr>
              <a:t> בערימת הקומפוסט לא עולה על </a:t>
            </a:r>
            <a:r>
              <a:rPr lang="he-IL" altLang="en-US" dirty="0" err="1" smtClean="0">
                <a:solidFill>
                  <a:schemeClr val="tx2"/>
                </a:solidFill>
                <a:effectLst>
                  <a:outerShdw blurRad="38100" dist="38100" dir="2700000" algn="tl">
                    <a:srgbClr val="010199"/>
                  </a:outerShdw>
                </a:effectLst>
              </a:rPr>
              <a:t>טמ"פ</a:t>
            </a:r>
            <a:r>
              <a:rPr lang="he-IL" altLang="en-US" dirty="0" smtClean="0">
                <a:solidFill>
                  <a:schemeClr val="tx2"/>
                </a:solidFill>
                <a:effectLst>
                  <a:outerShdw blurRad="38100" dist="38100" dir="2700000" algn="tl">
                    <a:srgbClr val="010199"/>
                  </a:outerShdw>
                </a:effectLst>
              </a:rPr>
              <a:t> הסביבה.</a:t>
            </a:r>
          </a:p>
          <a:p>
            <a:pPr>
              <a:spcBef>
                <a:spcPct val="20000"/>
              </a:spcBef>
              <a:buClr>
                <a:schemeClr val="hlink"/>
              </a:buClr>
              <a:buSzPct val="75000"/>
              <a:buFont typeface="Wingdings" pitchFamily="2" charset="2"/>
              <a:buChar char="l"/>
              <a:defRPr/>
            </a:pPr>
            <a:r>
              <a:rPr lang="he-IL" altLang="en-US" dirty="0" smtClean="0">
                <a:solidFill>
                  <a:schemeClr val="tx2"/>
                </a:solidFill>
                <a:effectLst>
                  <a:outerShdw blurRad="38100" dist="38100" dir="2700000" algn="tl">
                    <a:srgbClr val="010199"/>
                  </a:outerShdw>
                </a:effectLst>
              </a:rPr>
              <a:t>הקומפוסט נראה ומריח כמו אדמת יער שחורה.</a:t>
            </a:r>
            <a:endParaRPr lang="he-IL" altLang="en-US" dirty="0">
              <a:solidFill>
                <a:schemeClr val="tx2"/>
              </a:solidFill>
              <a:effectLst>
                <a:outerShdw blurRad="38100" dist="38100" dir="2700000" algn="tl">
                  <a:srgbClr val="010199"/>
                </a:outerShdw>
              </a:effectLst>
            </a:endParaRPr>
          </a:p>
        </p:txBody>
      </p:sp>
      <p:sp>
        <p:nvSpPr>
          <p:cNvPr id="5" name="Footer Placeholder 4"/>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7810" name="Picture 2" descr="קומפוסט 2"/>
          <p:cNvPicPr>
            <a:picLocks noChangeAspect="1" noChangeArrowheads="1"/>
          </p:cNvPicPr>
          <p:nvPr/>
        </p:nvPicPr>
        <p:blipFill>
          <a:blip r:embed="rId3" cstate="print"/>
          <a:srcRect/>
          <a:stretch>
            <a:fillRect/>
          </a:stretch>
        </p:blipFill>
        <p:spPr bwMode="auto">
          <a:xfrm>
            <a:off x="1043608" y="1772816"/>
            <a:ext cx="7467600" cy="4586288"/>
          </a:xfrm>
          <a:prstGeom prst="rect">
            <a:avLst/>
          </a:prstGeom>
          <a:noFill/>
          <a:ln w="57150">
            <a:noFill/>
            <a:miter lim="800000"/>
            <a:headEnd/>
            <a:tailEnd/>
          </a:ln>
        </p:spPr>
      </p:pic>
      <p:sp>
        <p:nvSpPr>
          <p:cNvPr id="247811" name="Text Box 3"/>
          <p:cNvSpPr txBox="1">
            <a:spLocks noChangeArrowheads="1"/>
          </p:cNvSpPr>
          <p:nvPr/>
        </p:nvSpPr>
        <p:spPr bwMode="auto">
          <a:xfrm>
            <a:off x="1331640" y="548680"/>
            <a:ext cx="6807200" cy="617538"/>
          </a:xfrm>
          <a:prstGeom prst="rect">
            <a:avLst/>
          </a:prstGeom>
          <a:noFill/>
          <a:ln w="9525">
            <a:noFill/>
            <a:miter lim="800000"/>
            <a:headEnd/>
            <a:tailEnd/>
          </a:ln>
          <a:effectLst/>
        </p:spPr>
        <p:txBody>
          <a:bodyPr>
            <a:spAutoFit/>
          </a:bodyPr>
          <a:lstStyle/>
          <a:p>
            <a:pPr algn="r" rtl="1" eaLnBrk="1" hangingPunct="1">
              <a:spcBef>
                <a:spcPct val="50000"/>
              </a:spcBef>
            </a:pPr>
            <a:r>
              <a:rPr lang="he-IL" sz="4800" b="1">
                <a:solidFill>
                  <a:schemeClr val="accent2"/>
                </a:solidFill>
              </a:rPr>
              <a:t>   </a:t>
            </a:r>
            <a:endParaRPr lang="en-US" sz="4800" b="1">
              <a:solidFill>
                <a:schemeClr val="accent2"/>
              </a:solidFill>
            </a:endParaRPr>
          </a:p>
        </p:txBody>
      </p:sp>
      <p:sp>
        <p:nvSpPr>
          <p:cNvPr id="247812" name="Rectangle 4"/>
          <p:cNvSpPr>
            <a:spLocks noGrp="1" noChangeArrowheads="1"/>
          </p:cNvSpPr>
          <p:nvPr>
            <p:ph type="ctrTitle"/>
          </p:nvPr>
        </p:nvSpPr>
        <p:spPr>
          <a:xfrm>
            <a:off x="838200" y="228600"/>
            <a:ext cx="7772400" cy="1470025"/>
          </a:xfrm>
        </p:spPr>
        <p:txBody>
          <a:bodyPr>
            <a:normAutofit/>
          </a:bodyPr>
          <a:lstStyle/>
          <a:p>
            <a:r>
              <a:rPr lang="he-IL" b="1" dirty="0" smtClean="0">
                <a:solidFill>
                  <a:srgbClr val="002060"/>
                </a:solidFill>
              </a:rPr>
              <a:t>אתר קומפוסט מסחרי</a:t>
            </a:r>
            <a:endParaRPr lang="en-US" b="1" dirty="0" smtClean="0">
              <a:solidFill>
                <a:srgbClr val="002060"/>
              </a:solidFill>
            </a:endParaRPr>
          </a:p>
        </p:txBody>
      </p:sp>
      <p:sp>
        <p:nvSpPr>
          <p:cNvPr id="2" name="Footer Placeholder 1"/>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35696" y="1196752"/>
            <a:ext cx="6192688" cy="769441"/>
          </a:xfrm>
          <a:prstGeom prst="rect">
            <a:avLst/>
          </a:prstGeom>
          <a:noFill/>
        </p:spPr>
        <p:txBody>
          <a:bodyPr wrap="square" rtlCol="1">
            <a:spAutoFit/>
          </a:bodyPr>
          <a:lstStyle/>
          <a:p>
            <a:pPr algn="ctr">
              <a:spcBef>
                <a:spcPct val="0"/>
              </a:spcBef>
            </a:pPr>
            <a:r>
              <a:rPr lang="he-IL" sz="4400" b="1" dirty="0" smtClean="0">
                <a:solidFill>
                  <a:srgbClr val="002060"/>
                </a:solidFill>
                <a:latin typeface="+mj-lt"/>
                <a:ea typeface="+mj-ea"/>
                <a:cs typeface="+mj-cs"/>
              </a:rPr>
              <a:t>למה קומפוסט?</a:t>
            </a:r>
          </a:p>
        </p:txBody>
      </p:sp>
      <p:sp>
        <p:nvSpPr>
          <p:cNvPr id="2" name="Footer Placeholder 1"/>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C:\Cooper Documents\Teaching\Soil 2125\Fall 2005\Fa2005stuff\omsoil_o1.jpg"/>
          <p:cNvPicPr>
            <a:picLocks noChangeAspect="1" noChangeArrowheads="1"/>
          </p:cNvPicPr>
          <p:nvPr/>
        </p:nvPicPr>
        <p:blipFill>
          <a:blip r:embed="rId2" cstate="print"/>
          <a:srcRect/>
          <a:stretch>
            <a:fillRect/>
          </a:stretch>
        </p:blipFill>
        <p:spPr>
          <a:xfrm>
            <a:off x="1547663" y="232774"/>
            <a:ext cx="6677693" cy="6004538"/>
          </a:xfrm>
          <a:prstGeom prst="rect">
            <a:avLst/>
          </a:prstGeom>
          <a:noFill/>
          <a:ln/>
        </p:spPr>
      </p:pic>
      <p:sp>
        <p:nvSpPr>
          <p:cNvPr id="2" name="Footer Placeholder 1"/>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2"/>
          <p:cNvGraphicFramePr>
            <a:graphicFrameLocks noChangeAspect="1"/>
          </p:cNvGraphicFramePr>
          <p:nvPr/>
        </p:nvGraphicFramePr>
        <p:xfrm>
          <a:off x="0" y="0"/>
          <a:ext cx="9144000" cy="6858000"/>
        </p:xfrm>
        <a:graphic>
          <a:graphicData uri="http://schemas.openxmlformats.org/presentationml/2006/ole">
            <mc:AlternateContent xmlns:mc="http://schemas.openxmlformats.org/markup-compatibility/2006">
              <mc:Choice xmlns:v="urn:schemas-microsoft-com:vml" Requires="v">
                <p:oleObj spid="_x0000_s24580" name="Worksheet" r:id="rId4" imgW="9601200" imgH="7248525" progId="Excel.Sheet.8">
                  <p:embed/>
                </p:oleObj>
              </mc:Choice>
              <mc:Fallback>
                <p:oleObj name="Worksheet" r:id="rId4" imgW="9601200" imgH="7248525" progId="Excel.Sheet.8">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23" name="Text Box 3"/>
          <p:cNvSpPr txBox="1">
            <a:spLocks noChangeArrowheads="1"/>
          </p:cNvSpPr>
          <p:nvPr/>
        </p:nvSpPr>
        <p:spPr bwMode="auto">
          <a:xfrm>
            <a:off x="2946400" y="1268413"/>
            <a:ext cx="5657850" cy="1066800"/>
          </a:xfrm>
          <a:prstGeom prst="rect">
            <a:avLst/>
          </a:prstGeom>
          <a:noFill/>
          <a:ln w="9525">
            <a:noFill/>
            <a:miter lim="800000"/>
            <a:headEnd/>
            <a:tailEnd/>
          </a:ln>
          <a:effectLst/>
        </p:spPr>
        <p:txBody>
          <a:bodyPr>
            <a:spAutoFit/>
          </a:bodyPr>
          <a:lstStyle/>
          <a:p>
            <a:pPr eaLnBrk="0" hangingPunct="0"/>
            <a:r>
              <a:rPr lang="he-IL" sz="3200" b="1">
                <a:solidFill>
                  <a:schemeClr val="accent2"/>
                </a:solidFill>
                <a:latin typeface="Times New Roman" pitchFamily="18" charset="0"/>
              </a:rPr>
              <a:t>הפחיתה בתכולת חומר אורגני</a:t>
            </a:r>
          </a:p>
          <a:p>
            <a:pPr eaLnBrk="0" hangingPunct="0"/>
            <a:r>
              <a:rPr lang="he-IL" sz="3200" b="1">
                <a:solidFill>
                  <a:schemeClr val="accent2"/>
                </a:solidFill>
                <a:latin typeface="Times New Roman" pitchFamily="18" charset="0"/>
              </a:rPr>
              <a:t>בקרקע לאורך זמן העיבוד</a:t>
            </a:r>
            <a:r>
              <a:rPr lang="he-IL" sz="2800" b="1">
                <a:solidFill>
                  <a:schemeClr val="accent2"/>
                </a:solidFill>
                <a:latin typeface="Times New Roman" pitchFamily="18" charset="0"/>
              </a:rPr>
              <a:t> </a:t>
            </a:r>
            <a:endParaRPr lang="en-US" sz="2800" b="1">
              <a:solidFill>
                <a:schemeClr val="accent2"/>
              </a:solidFill>
              <a:latin typeface="Times New Roman" pitchFamily="18" charset="0"/>
            </a:endParaRPr>
          </a:p>
        </p:txBody>
      </p:sp>
      <p:sp>
        <p:nvSpPr>
          <p:cNvPr id="2" name="Footer Placeholder 1"/>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p:cNvPicPr>
            <a:picLocks noChangeAspect="1" noChangeArrowheads="1"/>
          </p:cNvPicPr>
          <p:nvPr/>
        </p:nvPicPr>
        <p:blipFill>
          <a:blip r:embed="rId2" cstate="print"/>
          <a:srcRect/>
          <a:stretch>
            <a:fillRect/>
          </a:stretch>
        </p:blipFill>
        <p:spPr bwMode="auto">
          <a:xfrm>
            <a:off x="500063" y="428625"/>
            <a:ext cx="8207375" cy="6143625"/>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Grp="1" noChangeArrowheads="1"/>
          </p:cNvSpPr>
          <p:nvPr>
            <p:ph type="title"/>
          </p:nvPr>
        </p:nvSpPr>
        <p:spPr bwMode="auto">
          <a:prstGeom prst="rect">
            <a:avLst/>
          </a:prstGeom>
          <a:noFill/>
          <a:ln w="9525">
            <a:noFill/>
            <a:miter lim="800000"/>
            <a:headEnd/>
            <a:tailEnd/>
          </a:ln>
          <a:effectLst>
            <a:outerShdw dist="17961" dir="2700000" algn="ctr" rotWithShape="0">
              <a:schemeClr val="bg2"/>
            </a:outerShdw>
          </a:effectLst>
        </p:spPr>
        <p:txBody>
          <a:bodyPr lIns="0" tIns="0" rIns="0" bIns="0" anchor="ctr"/>
          <a:lstStyle/>
          <a:p>
            <a:pPr eaLnBrk="0" hangingPunct="0"/>
            <a:r>
              <a:rPr lang="he-IL" sz="2400" b="1" dirty="0">
                <a:solidFill>
                  <a:srgbClr val="536142"/>
                </a:solidFill>
                <a:latin typeface="Cambria" pitchFamily="18" charset="0"/>
              </a:rPr>
              <a:t>נתוני כמויות פסולת בישראל – פילוח לזרמים והערכות 2015-</a:t>
            </a:r>
            <a:r>
              <a:rPr lang="he-IL" sz="2400" b="1" dirty="0">
                <a:solidFill>
                  <a:srgbClr val="000066"/>
                </a:solidFill>
                <a:latin typeface="Arial" pitchFamily="34" charset="0"/>
              </a:rPr>
              <a:t> </a:t>
            </a:r>
            <a:r>
              <a:rPr lang="he-IL" sz="2400" b="1" dirty="0">
                <a:solidFill>
                  <a:srgbClr val="536142"/>
                </a:solidFill>
                <a:latin typeface="Cambria" pitchFamily="18" charset="0"/>
              </a:rPr>
              <a:t>2025</a:t>
            </a:r>
          </a:p>
        </p:txBody>
      </p:sp>
      <p:graphicFrame>
        <p:nvGraphicFramePr>
          <p:cNvPr id="5" name="טבלה 1"/>
          <p:cNvGraphicFramePr>
            <a:graphicFrameLocks noGrp="1"/>
          </p:cNvGraphicFramePr>
          <p:nvPr/>
        </p:nvGraphicFramePr>
        <p:xfrm>
          <a:off x="250825" y="1196975"/>
          <a:ext cx="8208963" cy="3889376"/>
        </p:xfrm>
        <a:graphic>
          <a:graphicData uri="http://schemas.openxmlformats.org/drawingml/2006/table">
            <a:tbl>
              <a:tblPr rtl="1"/>
              <a:tblGrid>
                <a:gridCol w="1173163"/>
                <a:gridCol w="1173162"/>
                <a:gridCol w="1171575"/>
                <a:gridCol w="1173163"/>
                <a:gridCol w="1173162"/>
                <a:gridCol w="1171575"/>
                <a:gridCol w="1173163"/>
              </a:tblGrid>
              <a:tr h="1008061">
                <a:tc>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he-IL" sz="1200" b="1" i="0" u="none" strike="noStrike" cap="none" normalizeH="0" baseline="0" dirty="0" smtClean="0">
                        <a:ln>
                          <a:noFill/>
                        </a:ln>
                        <a:solidFill>
                          <a:schemeClr val="tx1"/>
                        </a:solidFill>
                        <a:effectLst/>
                        <a:latin typeface="Calibri" pitchFamily="34" charset="0"/>
                        <a:ea typeface="Times New Roman" pitchFamily="18" charset="0"/>
                        <a:cs typeface="David" pitchFamily="34" charset="-79"/>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he-IL" sz="1200" b="1" i="0" u="none" strike="noStrike" cap="none" normalizeH="0" baseline="0" dirty="0" smtClean="0">
                        <a:ln>
                          <a:noFill/>
                        </a:ln>
                        <a:solidFill>
                          <a:schemeClr val="tx1"/>
                        </a:solidFill>
                        <a:effectLst/>
                        <a:latin typeface="Calibri" pitchFamily="34" charset="0"/>
                        <a:ea typeface="Times New Roman" pitchFamily="18" charset="0"/>
                        <a:cs typeface="David" pitchFamily="34" charset="-79"/>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he-IL" sz="1200" b="1" i="0" u="none" strike="noStrike" cap="none" normalizeH="0" baseline="0" dirty="0" smtClean="0">
                          <a:ln>
                            <a:noFill/>
                          </a:ln>
                          <a:solidFill>
                            <a:schemeClr val="tx1"/>
                          </a:solidFill>
                          <a:effectLst/>
                          <a:latin typeface="Calibri" pitchFamily="34" charset="0"/>
                          <a:ea typeface="Times New Roman" pitchFamily="18" charset="0"/>
                          <a:cs typeface="David" pitchFamily="34" charset="-79"/>
                        </a:rPr>
                        <a:t>מחוז</a:t>
                      </a:r>
                      <a:endPar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he-IL" sz="1200" b="1" i="0" u="none" strike="noStrike" cap="none" normalizeH="0" baseline="0" smtClean="0">
                          <a:ln>
                            <a:noFill/>
                          </a:ln>
                          <a:solidFill>
                            <a:schemeClr val="tx1"/>
                          </a:solidFill>
                          <a:effectLst/>
                          <a:latin typeface="Calibri" pitchFamily="34" charset="0"/>
                          <a:ea typeface="Times New Roman" pitchFamily="18" charset="0"/>
                          <a:cs typeface="David" pitchFamily="34" charset="-79"/>
                        </a:rPr>
                        <a:t>כמות פסולת כוללת </a:t>
                      </a:r>
                    </a:p>
                    <a:p>
                      <a:pPr marL="0" marR="0" lvl="0" indent="0" algn="ctr" defTabSz="914400" rtl="1" eaLnBrk="1" fontAlgn="base" latinLnBrk="0" hangingPunct="1">
                        <a:lnSpc>
                          <a:spcPct val="100000"/>
                        </a:lnSpc>
                        <a:spcBef>
                          <a:spcPct val="0"/>
                        </a:spcBef>
                        <a:spcAft>
                          <a:spcPct val="0"/>
                        </a:spcAft>
                        <a:buClrTx/>
                        <a:buSzTx/>
                        <a:buFontTx/>
                        <a:buNone/>
                        <a:tabLst/>
                      </a:pPr>
                      <a:r>
                        <a:rPr kumimoji="0" lang="he-IL" sz="1200" b="1" i="0" u="none" strike="noStrike" cap="none" normalizeH="0" baseline="0" smtClean="0">
                          <a:ln>
                            <a:noFill/>
                          </a:ln>
                          <a:solidFill>
                            <a:schemeClr val="tx1"/>
                          </a:solidFill>
                          <a:effectLst/>
                          <a:latin typeface="Calibri" pitchFamily="34" charset="0"/>
                          <a:ea typeface="Times New Roman" pitchFamily="18" charset="0"/>
                          <a:cs typeface="David" pitchFamily="34" charset="-79"/>
                        </a:rPr>
                        <a:t>(טון ליום) 2015</a:t>
                      </a:r>
                      <a:endParaRPr kumimoji="0" lang="en-US" sz="1200" b="0" i="0" u="none" strike="noStrike" cap="none" normalizeH="0" baseline="0" smtClean="0">
                        <a:ln>
                          <a:noFill/>
                        </a:ln>
                        <a:solidFill>
                          <a:schemeClr val="tx1"/>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he-IL" sz="1200" b="1" i="0" u="none" strike="noStrike" cap="none" normalizeH="0" baseline="0" smtClean="0">
                          <a:ln>
                            <a:noFill/>
                          </a:ln>
                          <a:solidFill>
                            <a:schemeClr val="tx1"/>
                          </a:solidFill>
                          <a:effectLst/>
                          <a:latin typeface="Calibri" pitchFamily="34" charset="0"/>
                          <a:ea typeface="Times New Roman" pitchFamily="18" charset="0"/>
                          <a:cs typeface="David" pitchFamily="34" charset="-79"/>
                        </a:rPr>
                        <a:t>כמות פסולת אורגנית </a:t>
                      </a:r>
                    </a:p>
                    <a:p>
                      <a:pPr marL="0" marR="0" lvl="0" indent="0" algn="ctr" defTabSz="914400" rtl="1" eaLnBrk="1" fontAlgn="base" latinLnBrk="0" hangingPunct="1">
                        <a:lnSpc>
                          <a:spcPct val="100000"/>
                        </a:lnSpc>
                        <a:spcBef>
                          <a:spcPct val="0"/>
                        </a:spcBef>
                        <a:spcAft>
                          <a:spcPct val="0"/>
                        </a:spcAft>
                        <a:buClrTx/>
                        <a:buSzTx/>
                        <a:buFontTx/>
                        <a:buNone/>
                        <a:tabLst/>
                      </a:pPr>
                      <a:r>
                        <a:rPr kumimoji="0" lang="he-IL" sz="1200" b="1" i="0" u="none" strike="noStrike" cap="none" normalizeH="0" baseline="0" smtClean="0">
                          <a:ln>
                            <a:noFill/>
                          </a:ln>
                          <a:solidFill>
                            <a:schemeClr val="tx1"/>
                          </a:solidFill>
                          <a:effectLst/>
                          <a:latin typeface="Calibri" pitchFamily="34" charset="0"/>
                          <a:ea typeface="Times New Roman" pitchFamily="18" charset="0"/>
                          <a:cs typeface="David" pitchFamily="34" charset="-79"/>
                        </a:rPr>
                        <a:t> (טון ליום) 2015</a:t>
                      </a:r>
                      <a:endParaRPr kumimoji="0" lang="en-US" sz="1200" b="0" i="0" u="none" strike="noStrike" cap="none" normalizeH="0" baseline="0" smtClean="0">
                        <a:ln>
                          <a:noFill/>
                        </a:ln>
                        <a:solidFill>
                          <a:schemeClr val="tx1"/>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he-IL" sz="1200" b="1" i="0" u="none" strike="noStrike" cap="none" normalizeH="0" baseline="0" smtClean="0">
                          <a:ln>
                            <a:noFill/>
                          </a:ln>
                          <a:solidFill>
                            <a:schemeClr val="tx1"/>
                          </a:solidFill>
                          <a:effectLst/>
                          <a:latin typeface="Calibri" pitchFamily="34" charset="0"/>
                          <a:ea typeface="Times New Roman" pitchFamily="18" charset="0"/>
                          <a:cs typeface="David" pitchFamily="34" charset="-79"/>
                        </a:rPr>
                        <a:t>כמות פסולת כוללת  </a:t>
                      </a:r>
                    </a:p>
                    <a:p>
                      <a:pPr marL="0" marR="0" lvl="0" indent="0" algn="ctr" defTabSz="914400" rtl="1" eaLnBrk="1" fontAlgn="base" latinLnBrk="0" hangingPunct="1">
                        <a:lnSpc>
                          <a:spcPct val="100000"/>
                        </a:lnSpc>
                        <a:spcBef>
                          <a:spcPct val="0"/>
                        </a:spcBef>
                        <a:spcAft>
                          <a:spcPct val="0"/>
                        </a:spcAft>
                        <a:buClrTx/>
                        <a:buSzTx/>
                        <a:buFontTx/>
                        <a:buNone/>
                        <a:tabLst/>
                      </a:pPr>
                      <a:r>
                        <a:rPr kumimoji="0" lang="he-IL" sz="1200" b="1" i="0" u="none" strike="noStrike" cap="none" normalizeH="0" baseline="0" smtClean="0">
                          <a:ln>
                            <a:noFill/>
                          </a:ln>
                          <a:solidFill>
                            <a:schemeClr val="tx1"/>
                          </a:solidFill>
                          <a:effectLst/>
                          <a:latin typeface="Calibri" pitchFamily="34" charset="0"/>
                          <a:ea typeface="Times New Roman" pitchFamily="18" charset="0"/>
                          <a:cs typeface="David" pitchFamily="34" charset="-79"/>
                        </a:rPr>
                        <a:t> (טון ליום)</a:t>
                      </a:r>
                    </a:p>
                    <a:p>
                      <a:pPr marL="0" marR="0" lvl="0" indent="0" algn="ctr" defTabSz="914400" rtl="1" eaLnBrk="1" fontAlgn="base" latinLnBrk="0" hangingPunct="1">
                        <a:lnSpc>
                          <a:spcPct val="100000"/>
                        </a:lnSpc>
                        <a:spcBef>
                          <a:spcPct val="0"/>
                        </a:spcBef>
                        <a:spcAft>
                          <a:spcPct val="0"/>
                        </a:spcAft>
                        <a:buClrTx/>
                        <a:buSzTx/>
                        <a:buFontTx/>
                        <a:buNone/>
                        <a:tabLst/>
                      </a:pPr>
                      <a:r>
                        <a:rPr kumimoji="0" lang="he-IL" sz="1200" b="1" i="0" u="none" strike="noStrike" cap="none" normalizeH="0" baseline="0" smtClean="0">
                          <a:ln>
                            <a:noFill/>
                          </a:ln>
                          <a:solidFill>
                            <a:schemeClr val="tx1"/>
                          </a:solidFill>
                          <a:effectLst/>
                          <a:latin typeface="Calibri" pitchFamily="34" charset="0"/>
                          <a:ea typeface="Times New Roman" pitchFamily="18" charset="0"/>
                          <a:cs typeface="David" pitchFamily="34" charset="-79"/>
                        </a:rPr>
                        <a:t>2020</a:t>
                      </a:r>
                      <a:endParaRPr kumimoji="0" lang="en-US" sz="1200" b="0" i="0" u="none" strike="noStrike" cap="none" normalizeH="0" baseline="0" smtClean="0">
                        <a:ln>
                          <a:noFill/>
                        </a:ln>
                        <a:solidFill>
                          <a:schemeClr val="tx1"/>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he-IL" sz="1200" b="1" i="0" u="none" strike="noStrike" cap="none" normalizeH="0" baseline="0" smtClean="0">
                          <a:ln>
                            <a:noFill/>
                          </a:ln>
                          <a:solidFill>
                            <a:schemeClr val="tx1"/>
                          </a:solidFill>
                          <a:effectLst/>
                          <a:latin typeface="Calibri" pitchFamily="34" charset="0"/>
                          <a:ea typeface="Times New Roman" pitchFamily="18" charset="0"/>
                          <a:cs typeface="David" pitchFamily="34" charset="-79"/>
                        </a:rPr>
                        <a:t>כמות פסולת אורגנית </a:t>
                      </a:r>
                    </a:p>
                    <a:p>
                      <a:pPr marL="0" marR="0" lvl="0" indent="0" algn="ctr" defTabSz="914400" rtl="1" eaLnBrk="1" fontAlgn="base" latinLnBrk="0" hangingPunct="1">
                        <a:lnSpc>
                          <a:spcPct val="100000"/>
                        </a:lnSpc>
                        <a:spcBef>
                          <a:spcPct val="0"/>
                        </a:spcBef>
                        <a:spcAft>
                          <a:spcPct val="0"/>
                        </a:spcAft>
                        <a:buClrTx/>
                        <a:buSzTx/>
                        <a:buFontTx/>
                        <a:buNone/>
                        <a:tabLst/>
                      </a:pPr>
                      <a:r>
                        <a:rPr kumimoji="0" lang="he-IL" sz="1200" b="1" i="0" u="none" strike="noStrike" cap="none" normalizeH="0" baseline="0" smtClean="0">
                          <a:ln>
                            <a:noFill/>
                          </a:ln>
                          <a:solidFill>
                            <a:schemeClr val="tx1"/>
                          </a:solidFill>
                          <a:effectLst/>
                          <a:latin typeface="Calibri" pitchFamily="34" charset="0"/>
                          <a:ea typeface="Times New Roman" pitchFamily="18" charset="0"/>
                          <a:cs typeface="David" pitchFamily="34" charset="-79"/>
                        </a:rPr>
                        <a:t>(טון ליום) 2020</a:t>
                      </a:r>
                      <a:endParaRPr kumimoji="0" lang="en-US" sz="1200" b="0" i="0" u="none" strike="noStrike" cap="none" normalizeH="0" baseline="0" smtClean="0">
                        <a:ln>
                          <a:noFill/>
                        </a:ln>
                        <a:solidFill>
                          <a:schemeClr val="tx1"/>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he-IL" sz="1200" b="1" i="0" u="none" strike="noStrike" cap="none" normalizeH="0" baseline="0" smtClean="0">
                          <a:ln>
                            <a:noFill/>
                          </a:ln>
                          <a:solidFill>
                            <a:schemeClr val="tx1"/>
                          </a:solidFill>
                          <a:effectLst/>
                          <a:latin typeface="Calibri" pitchFamily="34" charset="0"/>
                          <a:ea typeface="Times New Roman" pitchFamily="18" charset="0"/>
                          <a:cs typeface="David" pitchFamily="34" charset="-79"/>
                        </a:rPr>
                        <a:t>כמות פסולת כוללת </a:t>
                      </a:r>
                    </a:p>
                    <a:p>
                      <a:pPr marL="0" marR="0" lvl="0" indent="0" algn="ctr" defTabSz="914400" rtl="1" eaLnBrk="1" fontAlgn="base" latinLnBrk="0" hangingPunct="1">
                        <a:lnSpc>
                          <a:spcPct val="100000"/>
                        </a:lnSpc>
                        <a:spcBef>
                          <a:spcPct val="0"/>
                        </a:spcBef>
                        <a:spcAft>
                          <a:spcPct val="0"/>
                        </a:spcAft>
                        <a:buClrTx/>
                        <a:buSzTx/>
                        <a:buFontTx/>
                        <a:buNone/>
                        <a:tabLst/>
                      </a:pPr>
                      <a:r>
                        <a:rPr kumimoji="0" lang="he-IL" sz="1200" b="1" i="0" u="none" strike="noStrike" cap="none" normalizeH="0" baseline="0" smtClean="0">
                          <a:ln>
                            <a:noFill/>
                          </a:ln>
                          <a:solidFill>
                            <a:schemeClr val="tx1"/>
                          </a:solidFill>
                          <a:effectLst/>
                          <a:latin typeface="Calibri" pitchFamily="34" charset="0"/>
                          <a:ea typeface="Times New Roman" pitchFamily="18" charset="0"/>
                          <a:cs typeface="David" pitchFamily="34" charset="-79"/>
                        </a:rPr>
                        <a:t>(טון ליום)</a:t>
                      </a:r>
                    </a:p>
                    <a:p>
                      <a:pPr marL="0" marR="0" lvl="0" indent="0" algn="ctr" defTabSz="914400" rtl="1" eaLnBrk="1" fontAlgn="base" latinLnBrk="0" hangingPunct="1">
                        <a:lnSpc>
                          <a:spcPct val="100000"/>
                        </a:lnSpc>
                        <a:spcBef>
                          <a:spcPct val="0"/>
                        </a:spcBef>
                        <a:spcAft>
                          <a:spcPct val="0"/>
                        </a:spcAft>
                        <a:buClrTx/>
                        <a:buSzTx/>
                        <a:buFontTx/>
                        <a:buNone/>
                        <a:tabLst/>
                      </a:pPr>
                      <a:r>
                        <a:rPr kumimoji="0" lang="he-IL" sz="1200" b="1" i="0" u="none" strike="noStrike" cap="none" normalizeH="0" baseline="0" smtClean="0">
                          <a:ln>
                            <a:noFill/>
                          </a:ln>
                          <a:solidFill>
                            <a:schemeClr val="tx1"/>
                          </a:solidFill>
                          <a:effectLst/>
                          <a:latin typeface="Calibri" pitchFamily="34" charset="0"/>
                          <a:ea typeface="Times New Roman" pitchFamily="18" charset="0"/>
                          <a:cs typeface="David" pitchFamily="34" charset="-79"/>
                        </a:rPr>
                        <a:t>2025</a:t>
                      </a:r>
                      <a:endParaRPr kumimoji="0" lang="en-US" sz="1200" b="0" i="0" u="none" strike="noStrike" cap="none" normalizeH="0" baseline="0" smtClean="0">
                        <a:ln>
                          <a:noFill/>
                        </a:ln>
                        <a:solidFill>
                          <a:schemeClr val="tx1"/>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he-IL" sz="1200" b="1" i="0" u="none" strike="noStrike" cap="none" normalizeH="0" baseline="0" smtClean="0">
                          <a:ln>
                            <a:noFill/>
                          </a:ln>
                          <a:solidFill>
                            <a:schemeClr val="tx1"/>
                          </a:solidFill>
                          <a:effectLst/>
                          <a:latin typeface="Calibri" pitchFamily="34" charset="0"/>
                          <a:ea typeface="Times New Roman" pitchFamily="18" charset="0"/>
                          <a:cs typeface="David" pitchFamily="34" charset="-79"/>
                        </a:rPr>
                        <a:t>כמות פסולת אורגנית </a:t>
                      </a:r>
                    </a:p>
                    <a:p>
                      <a:pPr marL="0" marR="0" lvl="0" indent="0" algn="ctr" defTabSz="914400" rtl="1" eaLnBrk="1" fontAlgn="base" latinLnBrk="0" hangingPunct="1">
                        <a:lnSpc>
                          <a:spcPct val="100000"/>
                        </a:lnSpc>
                        <a:spcBef>
                          <a:spcPct val="0"/>
                        </a:spcBef>
                        <a:spcAft>
                          <a:spcPct val="0"/>
                        </a:spcAft>
                        <a:buClrTx/>
                        <a:buSzTx/>
                        <a:buFontTx/>
                        <a:buNone/>
                        <a:tabLst/>
                      </a:pPr>
                      <a:r>
                        <a:rPr kumimoji="0" lang="he-IL" sz="1200" b="1" i="0" u="none" strike="noStrike" cap="none" normalizeH="0" baseline="0" smtClean="0">
                          <a:ln>
                            <a:noFill/>
                          </a:ln>
                          <a:solidFill>
                            <a:schemeClr val="tx1"/>
                          </a:solidFill>
                          <a:effectLst/>
                          <a:latin typeface="Calibri" pitchFamily="34" charset="0"/>
                          <a:ea typeface="Times New Roman" pitchFamily="18" charset="0"/>
                          <a:cs typeface="David" pitchFamily="34" charset="-79"/>
                        </a:rPr>
                        <a:t>(טון ליום) 2025</a:t>
                      </a:r>
                      <a:endParaRPr kumimoji="0" lang="en-US" sz="1200" b="0" i="0" u="none" strike="noStrike" cap="none" normalizeH="0" baseline="0" smtClean="0">
                        <a:ln>
                          <a:noFill/>
                        </a:ln>
                        <a:solidFill>
                          <a:schemeClr val="tx1"/>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11163">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dirty="0" smtClean="0">
                          <a:ln>
                            <a:noFill/>
                          </a:ln>
                          <a:solidFill>
                            <a:schemeClr val="tx1"/>
                          </a:solidFill>
                          <a:effectLst/>
                          <a:latin typeface="Calibri" pitchFamily="34" charset="0"/>
                          <a:ea typeface="Times New Roman" pitchFamily="18" charset="0"/>
                          <a:cs typeface="David" pitchFamily="34" charset="-79"/>
                        </a:rPr>
                        <a:t>מחוז צפון</a:t>
                      </a:r>
                      <a:endPar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he-IL" sz="1400" b="0" i="0" u="none" strike="noStrike" cap="none" normalizeH="0" baseline="0" dirty="0" smtClean="0">
                          <a:ln>
                            <a:noFill/>
                          </a:ln>
                          <a:solidFill>
                            <a:schemeClr val="tx1"/>
                          </a:solidFill>
                          <a:effectLst/>
                          <a:latin typeface="Calibri" pitchFamily="34" charset="0"/>
                          <a:ea typeface="Times New Roman" pitchFamily="18" charset="0"/>
                          <a:cs typeface="David" pitchFamily="34" charset="-79"/>
                        </a:rPr>
                        <a:t>2,788</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he-IL" sz="1400" b="0" i="0" u="none" strike="noStrike" cap="none" normalizeH="0" baseline="0" dirty="0" smtClean="0">
                          <a:ln>
                            <a:noFill/>
                          </a:ln>
                          <a:solidFill>
                            <a:schemeClr val="tx1"/>
                          </a:solidFill>
                          <a:effectLst/>
                          <a:latin typeface="Calibri" pitchFamily="34" charset="0"/>
                          <a:ea typeface="Times New Roman" pitchFamily="18" charset="0"/>
                          <a:cs typeface="David" pitchFamily="34" charset="-79"/>
                        </a:rPr>
                        <a:t>836</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rPr>
                        <a:t>3,232</a:t>
                      </a:r>
                      <a:endParaRPr kumimoji="0" lang="en-US"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rPr>
                        <a:t>970</a:t>
                      </a:r>
                      <a:endParaRPr kumimoji="0" lang="en-US"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rPr>
                        <a:t>3,747</a:t>
                      </a:r>
                      <a:endParaRPr kumimoji="0" lang="en-US"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rPr>
                        <a:t>1,124</a:t>
                      </a:r>
                      <a:endParaRPr kumimoji="0" lang="en-US"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412750">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dirty="0" smtClean="0">
                          <a:ln>
                            <a:noFill/>
                          </a:ln>
                          <a:solidFill>
                            <a:schemeClr val="tx1"/>
                          </a:solidFill>
                          <a:effectLst/>
                          <a:latin typeface="Calibri" pitchFamily="34" charset="0"/>
                          <a:ea typeface="Times New Roman" pitchFamily="18" charset="0"/>
                          <a:cs typeface="David" pitchFamily="34" charset="-79"/>
                        </a:rPr>
                        <a:t>מחוז חיפה</a:t>
                      </a:r>
                      <a:endPar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he-IL"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rPr>
                        <a:t>1,990</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he-IL"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rPr>
                        <a:t>597</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rPr>
                        <a:t>2,308</a:t>
                      </a:r>
                      <a:endParaRPr kumimoji="0" lang="en-US"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rPr>
                        <a:t>692</a:t>
                      </a:r>
                      <a:endParaRPr kumimoji="0" lang="en-US"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rPr>
                        <a:t>2,675</a:t>
                      </a:r>
                      <a:endParaRPr kumimoji="0" lang="en-US"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rPr>
                        <a:t>803</a:t>
                      </a:r>
                      <a:endParaRPr kumimoji="0" lang="en-US"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411163">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dirty="0" smtClean="0">
                          <a:ln>
                            <a:noFill/>
                          </a:ln>
                          <a:solidFill>
                            <a:srgbClr val="FF0000"/>
                          </a:solidFill>
                          <a:effectLst/>
                          <a:latin typeface="Calibri" pitchFamily="34" charset="0"/>
                          <a:ea typeface="Times New Roman" pitchFamily="18" charset="0"/>
                          <a:cs typeface="David" pitchFamily="34" charset="-79"/>
                        </a:rPr>
                        <a:t>מחוז המרכז</a:t>
                      </a:r>
                      <a:endParaRPr kumimoji="0" lang="en-US" sz="1400" b="0" i="0" u="none" strike="noStrike" cap="none" normalizeH="0" baseline="0" dirty="0" smtClean="0">
                        <a:ln>
                          <a:noFill/>
                        </a:ln>
                        <a:solidFill>
                          <a:srgbClr val="FF0000"/>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he-IL" sz="1400" b="0" i="0" u="none" strike="noStrike" cap="none" normalizeH="0" baseline="0" dirty="0" smtClean="0">
                          <a:ln>
                            <a:noFill/>
                          </a:ln>
                          <a:solidFill>
                            <a:srgbClr val="FF0000"/>
                          </a:solidFill>
                          <a:effectLst/>
                          <a:latin typeface="Calibri" pitchFamily="34" charset="0"/>
                          <a:ea typeface="Times New Roman" pitchFamily="18" charset="0"/>
                          <a:cs typeface="David" pitchFamily="34" charset="-79"/>
                        </a:rPr>
                        <a:t>4,367</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he-IL" sz="1400" b="0" i="0" u="none" strike="noStrike" cap="none" normalizeH="0" baseline="0" smtClean="0">
                          <a:ln>
                            <a:noFill/>
                          </a:ln>
                          <a:solidFill>
                            <a:srgbClr val="FF0000"/>
                          </a:solidFill>
                          <a:effectLst/>
                          <a:latin typeface="Calibri" pitchFamily="34" charset="0"/>
                          <a:ea typeface="Times New Roman" pitchFamily="18" charset="0"/>
                          <a:cs typeface="David" pitchFamily="34" charset="-79"/>
                        </a:rPr>
                        <a:t>1,310</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smtClean="0">
                          <a:ln>
                            <a:noFill/>
                          </a:ln>
                          <a:solidFill>
                            <a:srgbClr val="FF0000"/>
                          </a:solidFill>
                          <a:effectLst/>
                          <a:latin typeface="Calibri" pitchFamily="34" charset="0"/>
                          <a:ea typeface="Times New Roman" pitchFamily="18" charset="0"/>
                          <a:cs typeface="David" pitchFamily="34" charset="-79"/>
                        </a:rPr>
                        <a:t>5,063</a:t>
                      </a:r>
                      <a:endParaRPr kumimoji="0" lang="en-US" sz="1400" b="0" i="0" u="none" strike="noStrike" cap="none" normalizeH="0" baseline="0" smtClean="0">
                        <a:ln>
                          <a:noFill/>
                        </a:ln>
                        <a:solidFill>
                          <a:srgbClr val="FF0000"/>
                        </a:solidFill>
                        <a:effectLst/>
                        <a:latin typeface="Calibri" pitchFamily="34" charset="0"/>
                        <a:ea typeface="Times New Roman" pitchFamily="18" charset="0"/>
                        <a:cs typeface="David" pitchFamily="34" charset="-79"/>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smtClean="0">
                          <a:ln>
                            <a:noFill/>
                          </a:ln>
                          <a:solidFill>
                            <a:srgbClr val="FF0000"/>
                          </a:solidFill>
                          <a:effectLst/>
                          <a:latin typeface="Calibri" pitchFamily="34" charset="0"/>
                          <a:ea typeface="Times New Roman" pitchFamily="18" charset="0"/>
                          <a:cs typeface="David" pitchFamily="34" charset="-79"/>
                        </a:rPr>
                        <a:t>1,519</a:t>
                      </a:r>
                      <a:endParaRPr kumimoji="0" lang="en-US" sz="1400" b="0" i="0" u="none" strike="noStrike" cap="none" normalizeH="0" baseline="0" smtClean="0">
                        <a:ln>
                          <a:noFill/>
                        </a:ln>
                        <a:solidFill>
                          <a:srgbClr val="FF0000"/>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smtClean="0">
                          <a:ln>
                            <a:noFill/>
                          </a:ln>
                          <a:solidFill>
                            <a:srgbClr val="FF0000"/>
                          </a:solidFill>
                          <a:effectLst/>
                          <a:latin typeface="Calibri" pitchFamily="34" charset="0"/>
                          <a:ea typeface="Times New Roman" pitchFamily="18" charset="0"/>
                          <a:cs typeface="David" pitchFamily="34" charset="-79"/>
                        </a:rPr>
                        <a:t>5,869</a:t>
                      </a:r>
                      <a:endParaRPr kumimoji="0" lang="en-US" sz="1400" b="0" i="0" u="none" strike="noStrike" cap="none" normalizeH="0" baseline="0" smtClean="0">
                        <a:ln>
                          <a:noFill/>
                        </a:ln>
                        <a:solidFill>
                          <a:srgbClr val="FF0000"/>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smtClean="0">
                          <a:ln>
                            <a:noFill/>
                          </a:ln>
                          <a:solidFill>
                            <a:srgbClr val="FF0000"/>
                          </a:solidFill>
                          <a:effectLst/>
                          <a:latin typeface="Calibri" pitchFamily="34" charset="0"/>
                          <a:ea typeface="Times New Roman" pitchFamily="18" charset="0"/>
                          <a:cs typeface="David" pitchFamily="34" charset="-79"/>
                        </a:rPr>
                        <a:t>1,761</a:t>
                      </a:r>
                      <a:endParaRPr kumimoji="0" lang="en-US" sz="1400" b="0" i="0" u="none" strike="noStrike" cap="none" normalizeH="0" baseline="0" smtClean="0">
                        <a:ln>
                          <a:noFill/>
                        </a:ln>
                        <a:solidFill>
                          <a:srgbClr val="FF0000"/>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411163">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dirty="0" smtClean="0">
                          <a:ln>
                            <a:noFill/>
                          </a:ln>
                          <a:solidFill>
                            <a:srgbClr val="FF0000"/>
                          </a:solidFill>
                          <a:effectLst/>
                          <a:latin typeface="Calibri" pitchFamily="34" charset="0"/>
                          <a:ea typeface="Times New Roman" pitchFamily="18" charset="0"/>
                          <a:cs typeface="David" pitchFamily="34" charset="-79"/>
                        </a:rPr>
                        <a:t>מחוז ת"א</a:t>
                      </a:r>
                      <a:endParaRPr kumimoji="0" lang="en-US" sz="1400" b="0" i="0" u="none" strike="noStrike" cap="none" normalizeH="0" baseline="0" dirty="0" smtClean="0">
                        <a:ln>
                          <a:noFill/>
                        </a:ln>
                        <a:solidFill>
                          <a:srgbClr val="FF0000"/>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he-IL" sz="1400" b="0" i="0" u="none" strike="noStrike" cap="none" normalizeH="0" baseline="0" dirty="0" smtClean="0">
                          <a:ln>
                            <a:noFill/>
                          </a:ln>
                          <a:solidFill>
                            <a:srgbClr val="FF0000"/>
                          </a:solidFill>
                          <a:effectLst/>
                          <a:latin typeface="Calibri" pitchFamily="34" charset="0"/>
                          <a:ea typeface="Times New Roman" pitchFamily="18" charset="0"/>
                          <a:cs typeface="David" pitchFamily="34" charset="-79"/>
                        </a:rPr>
                        <a:t>2,827</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he-IL" sz="1400" b="0" i="0" u="none" strike="noStrike" cap="none" normalizeH="0" baseline="0" smtClean="0">
                          <a:ln>
                            <a:noFill/>
                          </a:ln>
                          <a:solidFill>
                            <a:srgbClr val="FF0000"/>
                          </a:solidFill>
                          <a:effectLst/>
                          <a:latin typeface="Calibri" pitchFamily="34" charset="0"/>
                          <a:ea typeface="Times New Roman" pitchFamily="18" charset="0"/>
                          <a:cs typeface="David" pitchFamily="34" charset="-79"/>
                        </a:rPr>
                        <a:t>848</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en-US" sz="1400" b="0" i="0" u="none" strike="noStrike" cap="none" normalizeH="0" baseline="0" smtClean="0">
                          <a:ln>
                            <a:noFill/>
                          </a:ln>
                          <a:solidFill>
                            <a:srgbClr val="FF0000"/>
                          </a:solidFill>
                          <a:effectLst/>
                          <a:latin typeface="David" pitchFamily="34" charset="-79"/>
                          <a:ea typeface="Times New Roman" pitchFamily="18" charset="0"/>
                          <a:cs typeface="David" pitchFamily="34" charset="-79"/>
                        </a:rPr>
                        <a:t> </a:t>
                      </a:r>
                      <a:r>
                        <a:rPr kumimoji="0" lang="he-IL" sz="1400" b="0" i="0" u="none" strike="noStrike" cap="none" normalizeH="0" baseline="0" smtClean="0">
                          <a:ln>
                            <a:noFill/>
                          </a:ln>
                          <a:solidFill>
                            <a:srgbClr val="FF0000"/>
                          </a:solidFill>
                          <a:effectLst/>
                          <a:latin typeface="David" pitchFamily="34" charset="-79"/>
                          <a:ea typeface="Times New Roman" pitchFamily="18" charset="0"/>
                          <a:cs typeface="David" pitchFamily="34" charset="-79"/>
                        </a:rPr>
                        <a:t>3,278</a:t>
                      </a:r>
                      <a:endParaRPr kumimoji="0" lang="en-US" sz="1400" b="0" i="0" u="none" strike="noStrike" cap="none" normalizeH="0" baseline="0" smtClean="0">
                        <a:ln>
                          <a:noFill/>
                        </a:ln>
                        <a:solidFill>
                          <a:srgbClr val="FF0000"/>
                        </a:solidFill>
                        <a:effectLst/>
                        <a:latin typeface="Calibri" pitchFamily="34" charset="0"/>
                        <a:ea typeface="Times New Roman" pitchFamily="18" charset="0"/>
                        <a:cs typeface="David" pitchFamily="34" charset="-79"/>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smtClean="0">
                          <a:ln>
                            <a:noFill/>
                          </a:ln>
                          <a:solidFill>
                            <a:srgbClr val="FF0000"/>
                          </a:solidFill>
                          <a:effectLst/>
                          <a:latin typeface="Calibri" pitchFamily="34" charset="0"/>
                          <a:ea typeface="Times New Roman" pitchFamily="18" charset="0"/>
                          <a:cs typeface="David" pitchFamily="34" charset="-79"/>
                        </a:rPr>
                        <a:t>983</a:t>
                      </a:r>
                      <a:endParaRPr kumimoji="0" lang="en-US" sz="1400" b="0" i="0" u="none" strike="noStrike" cap="none" normalizeH="0" baseline="0" smtClean="0">
                        <a:ln>
                          <a:noFill/>
                        </a:ln>
                        <a:solidFill>
                          <a:srgbClr val="FF0000"/>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smtClean="0">
                          <a:ln>
                            <a:noFill/>
                          </a:ln>
                          <a:solidFill>
                            <a:srgbClr val="FF0000"/>
                          </a:solidFill>
                          <a:effectLst/>
                          <a:latin typeface="Calibri" pitchFamily="34" charset="0"/>
                          <a:ea typeface="Times New Roman" pitchFamily="18" charset="0"/>
                          <a:cs typeface="David" pitchFamily="34" charset="-79"/>
                        </a:rPr>
                        <a:t>3,800</a:t>
                      </a:r>
                      <a:endParaRPr kumimoji="0" lang="en-US" sz="1400" b="0" i="0" u="none" strike="noStrike" cap="none" normalizeH="0" baseline="0" smtClean="0">
                        <a:ln>
                          <a:noFill/>
                        </a:ln>
                        <a:solidFill>
                          <a:srgbClr val="FF0000"/>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smtClean="0">
                          <a:ln>
                            <a:noFill/>
                          </a:ln>
                          <a:solidFill>
                            <a:srgbClr val="FF0000"/>
                          </a:solidFill>
                          <a:effectLst/>
                          <a:latin typeface="Calibri" pitchFamily="34" charset="0"/>
                          <a:ea typeface="Times New Roman" pitchFamily="18" charset="0"/>
                          <a:cs typeface="David" pitchFamily="34" charset="-79"/>
                        </a:rPr>
                        <a:t>1,140</a:t>
                      </a:r>
                      <a:endParaRPr kumimoji="0" lang="en-US" sz="1400" b="0" i="0" u="none" strike="noStrike" cap="none" normalizeH="0" baseline="0" smtClean="0">
                        <a:ln>
                          <a:noFill/>
                        </a:ln>
                        <a:solidFill>
                          <a:srgbClr val="FF0000"/>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411163">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dirty="0" smtClean="0">
                          <a:ln>
                            <a:noFill/>
                          </a:ln>
                          <a:solidFill>
                            <a:schemeClr val="tx1"/>
                          </a:solidFill>
                          <a:effectLst/>
                          <a:latin typeface="Calibri" pitchFamily="34" charset="0"/>
                          <a:ea typeface="Times New Roman" pitchFamily="18" charset="0"/>
                          <a:cs typeface="David" pitchFamily="34" charset="-79"/>
                        </a:rPr>
                        <a:t>מחוז י-ם</a:t>
                      </a:r>
                      <a:endPar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he-IL" sz="1400" b="0" i="0" u="none" strike="noStrike" cap="none" normalizeH="0" baseline="0" dirty="0" smtClean="0">
                          <a:ln>
                            <a:noFill/>
                          </a:ln>
                          <a:solidFill>
                            <a:schemeClr val="tx1"/>
                          </a:solidFill>
                          <a:effectLst/>
                          <a:latin typeface="Calibri" pitchFamily="34" charset="0"/>
                          <a:ea typeface="Times New Roman" pitchFamily="18" charset="0"/>
                          <a:cs typeface="David" pitchFamily="34" charset="-79"/>
                        </a:rPr>
                        <a:t>2,387</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he-IL"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rPr>
                        <a:t>716</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rPr>
                        <a:t>2,767</a:t>
                      </a:r>
                      <a:endParaRPr kumimoji="0" lang="en-US"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rPr>
                        <a:t>830</a:t>
                      </a:r>
                      <a:endParaRPr kumimoji="0" lang="en-US"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rPr>
                        <a:t>3,208</a:t>
                      </a:r>
                      <a:endParaRPr kumimoji="0" lang="en-US"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rPr>
                        <a:t>962</a:t>
                      </a:r>
                      <a:endParaRPr kumimoji="0" lang="en-US"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411163">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dirty="0" smtClean="0">
                          <a:ln>
                            <a:noFill/>
                          </a:ln>
                          <a:solidFill>
                            <a:schemeClr val="tx1"/>
                          </a:solidFill>
                          <a:effectLst/>
                          <a:latin typeface="Calibri" pitchFamily="34" charset="0"/>
                          <a:ea typeface="Times New Roman" pitchFamily="18" charset="0"/>
                          <a:cs typeface="David" pitchFamily="34" charset="-79"/>
                        </a:rPr>
                        <a:t>מחוז דרום</a:t>
                      </a:r>
                      <a:endPar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he-IL" sz="1400" b="0" i="0" u="none" strike="noStrike" cap="none" normalizeH="0" baseline="0" dirty="0" smtClean="0">
                          <a:ln>
                            <a:noFill/>
                          </a:ln>
                          <a:solidFill>
                            <a:schemeClr val="tx1"/>
                          </a:solidFill>
                          <a:effectLst/>
                          <a:latin typeface="Calibri" pitchFamily="34" charset="0"/>
                          <a:ea typeface="Times New Roman" pitchFamily="18" charset="0"/>
                          <a:cs typeface="David" pitchFamily="34" charset="-79"/>
                        </a:rPr>
                        <a:t>2,404</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he-IL"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rPr>
                        <a:t>721</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rPr>
                        <a:t>2,787</a:t>
                      </a:r>
                      <a:endParaRPr kumimoji="0" lang="en-US"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rPr>
                        <a:t>836</a:t>
                      </a:r>
                      <a:endParaRPr kumimoji="0" lang="en-US"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rPr>
                        <a:t>3,231</a:t>
                      </a:r>
                      <a:endParaRPr kumimoji="0" lang="en-US"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rPr>
                        <a:t>969</a:t>
                      </a:r>
                      <a:endParaRPr kumimoji="0" lang="en-US" sz="1400" b="0" i="0" u="none" strike="noStrike" cap="none" normalizeH="0" baseline="0" smtClean="0">
                        <a:ln>
                          <a:noFill/>
                        </a:ln>
                        <a:solidFill>
                          <a:schemeClr val="tx1"/>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412750">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1" i="0" u="none" strike="noStrike" cap="none" normalizeH="0" baseline="0" dirty="0" smtClean="0">
                          <a:ln>
                            <a:noFill/>
                          </a:ln>
                          <a:solidFill>
                            <a:schemeClr val="tx1"/>
                          </a:solidFill>
                          <a:effectLst/>
                          <a:latin typeface="Calibri" pitchFamily="34" charset="0"/>
                          <a:ea typeface="Times New Roman" pitchFamily="18" charset="0"/>
                          <a:cs typeface="David" pitchFamily="34" charset="-79"/>
                        </a:rPr>
                        <a:t>סה"כ</a:t>
                      </a:r>
                      <a:endPar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he-IL" sz="1400" b="1" i="0" u="none" strike="noStrike" cap="none" normalizeH="0" baseline="0" dirty="0" smtClean="0">
                          <a:ln>
                            <a:noFill/>
                          </a:ln>
                          <a:solidFill>
                            <a:schemeClr val="tx1"/>
                          </a:solidFill>
                          <a:effectLst/>
                          <a:latin typeface="Calibri" pitchFamily="34" charset="0"/>
                          <a:ea typeface="Times New Roman" pitchFamily="18" charset="0"/>
                          <a:cs typeface="David" pitchFamily="34" charset="-79"/>
                        </a:rPr>
                        <a:t>16,764</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he-IL" sz="1400" b="1" i="0" u="none" strike="noStrike" cap="none" normalizeH="0" baseline="0" dirty="0" smtClean="0">
                          <a:ln>
                            <a:noFill/>
                          </a:ln>
                          <a:solidFill>
                            <a:schemeClr val="tx1"/>
                          </a:solidFill>
                          <a:effectLst/>
                          <a:latin typeface="Calibri" pitchFamily="34" charset="0"/>
                          <a:ea typeface="Times New Roman" pitchFamily="18" charset="0"/>
                          <a:cs typeface="David" pitchFamily="34" charset="-79"/>
                        </a:rPr>
                        <a:t>5,029</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1" i="0" u="none" strike="noStrike" cap="none" normalizeH="0" baseline="0" dirty="0" smtClean="0">
                          <a:ln>
                            <a:noFill/>
                          </a:ln>
                          <a:solidFill>
                            <a:schemeClr val="tx1"/>
                          </a:solidFill>
                          <a:effectLst/>
                          <a:latin typeface="Calibri" pitchFamily="34" charset="0"/>
                          <a:ea typeface="Times New Roman" pitchFamily="18" charset="0"/>
                          <a:cs typeface="David" pitchFamily="34" charset="-79"/>
                        </a:rPr>
                        <a:t>19,434</a:t>
                      </a:r>
                      <a:endParaRPr kumimoji="0" lang="en-US" sz="1400" b="1" i="0" u="none" strike="noStrike" cap="none" normalizeH="0" baseline="0" dirty="0" smtClean="0">
                        <a:ln>
                          <a:noFill/>
                        </a:ln>
                        <a:solidFill>
                          <a:schemeClr val="tx1"/>
                        </a:solidFill>
                        <a:effectLst/>
                        <a:latin typeface="Calibri" pitchFamily="34" charset="0"/>
                        <a:ea typeface="Times New Roman" pitchFamily="18" charset="0"/>
                        <a:cs typeface="David" pitchFamily="34" charset="-79"/>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1" i="0" u="none" strike="noStrike" cap="none" normalizeH="0" baseline="0" dirty="0" smtClean="0">
                          <a:ln>
                            <a:noFill/>
                          </a:ln>
                          <a:solidFill>
                            <a:schemeClr val="tx1"/>
                          </a:solidFill>
                          <a:effectLst/>
                          <a:latin typeface="Calibri" pitchFamily="34" charset="0"/>
                          <a:ea typeface="Times New Roman" pitchFamily="18" charset="0"/>
                          <a:cs typeface="David" pitchFamily="34" charset="-79"/>
                        </a:rPr>
                        <a:t>5,830</a:t>
                      </a:r>
                      <a:endParaRPr kumimoji="0" lang="en-US" sz="1400" b="1" i="0" u="none" strike="noStrike" cap="none" normalizeH="0" baseline="0" dirty="0" smtClean="0">
                        <a:ln>
                          <a:noFill/>
                        </a:ln>
                        <a:solidFill>
                          <a:schemeClr val="tx1"/>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1" i="0" u="none" strike="noStrike" cap="none" normalizeH="0" baseline="0" dirty="0" smtClean="0">
                          <a:ln>
                            <a:noFill/>
                          </a:ln>
                          <a:solidFill>
                            <a:schemeClr val="tx1"/>
                          </a:solidFill>
                          <a:effectLst/>
                          <a:latin typeface="Calibri" pitchFamily="34" charset="0"/>
                          <a:ea typeface="Times New Roman" pitchFamily="18" charset="0"/>
                          <a:cs typeface="David" pitchFamily="34" charset="-79"/>
                        </a:rPr>
                        <a:t>22,530</a:t>
                      </a:r>
                      <a:endParaRPr kumimoji="0" lang="en-US" sz="1400" b="1" i="0" u="none" strike="noStrike" cap="none" normalizeH="0" baseline="0" dirty="0" smtClean="0">
                        <a:ln>
                          <a:noFill/>
                        </a:ln>
                        <a:solidFill>
                          <a:schemeClr val="tx1"/>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1400" b="1" i="0" u="none" strike="noStrike" cap="none" normalizeH="0" baseline="0" dirty="0" smtClean="0">
                          <a:ln>
                            <a:noFill/>
                          </a:ln>
                          <a:solidFill>
                            <a:schemeClr val="tx1"/>
                          </a:solidFill>
                          <a:effectLst/>
                          <a:latin typeface="Calibri" pitchFamily="34" charset="0"/>
                          <a:ea typeface="Times New Roman" pitchFamily="18" charset="0"/>
                          <a:cs typeface="David" pitchFamily="34" charset="-79"/>
                        </a:rPr>
                        <a:t>6,759</a:t>
                      </a:r>
                      <a:endParaRPr kumimoji="0" lang="en-US" sz="1400" b="1" i="0" u="none" strike="noStrike" cap="none" normalizeH="0" baseline="0" dirty="0" smtClean="0">
                        <a:ln>
                          <a:noFill/>
                        </a:ln>
                        <a:solidFill>
                          <a:schemeClr val="tx1"/>
                        </a:solidFill>
                        <a:effectLst/>
                        <a:latin typeface="Calibri" pitchFamily="34" charset="0"/>
                        <a:ea typeface="Times New Roman" pitchFamily="18" charset="0"/>
                        <a:cs typeface="David" pitchFamily="34" charset="-79"/>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
        <p:nvSpPr>
          <p:cNvPr id="6" name="Rectangle 1"/>
          <p:cNvSpPr>
            <a:spLocks noChangeArrowheads="1"/>
          </p:cNvSpPr>
          <p:nvPr/>
        </p:nvSpPr>
        <p:spPr bwMode="auto">
          <a:xfrm>
            <a:off x="3492500" y="5589588"/>
            <a:ext cx="4784725" cy="730250"/>
          </a:xfrm>
          <a:prstGeom prst="rect">
            <a:avLst/>
          </a:prstGeom>
          <a:noFill/>
          <a:ln w="9525">
            <a:noFill/>
            <a:miter lim="800000"/>
            <a:headEnd/>
            <a:tailEnd/>
          </a:ln>
        </p:spPr>
        <p:txBody>
          <a:bodyPr wrap="none" anchor="ctr">
            <a:spAutoFit/>
          </a:bodyPr>
          <a:lstStyle/>
          <a:p>
            <a:r>
              <a:rPr lang="he-IL" sz="1400" dirty="0">
                <a:latin typeface="Arial" pitchFamily="34" charset="0"/>
                <a:cs typeface="Times New Roman" pitchFamily="18" charset="0"/>
              </a:rPr>
              <a:t>הנחות:</a:t>
            </a:r>
          </a:p>
          <a:p>
            <a:r>
              <a:rPr lang="he-IL" sz="1400" dirty="0">
                <a:latin typeface="Arial" pitchFamily="34" charset="0"/>
                <a:cs typeface="Times New Roman" pitchFamily="18" charset="0"/>
              </a:rPr>
              <a:t> 1. גידול שנתי בכמויות הפסולת 3%, כאשר כל תושב מייצר כ- 1.9 ק"ג ליום </a:t>
            </a:r>
          </a:p>
          <a:p>
            <a:r>
              <a:rPr lang="he-IL" sz="1400" dirty="0">
                <a:latin typeface="Arial" pitchFamily="34" charset="0"/>
                <a:cs typeface="Times New Roman" pitchFamily="18" charset="0"/>
              </a:rPr>
              <a:t> 2. כמות פסולת אורגנית מחושבת כ-30% מסך הפסולת המיוצרת.</a:t>
            </a:r>
          </a:p>
        </p:txBody>
      </p:sp>
      <p:sp>
        <p:nvSpPr>
          <p:cNvPr id="2" name="Footer Placeholder 1"/>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DSCN0044"/>
          <p:cNvPicPr>
            <a:picLocks noChangeAspect="1" noChangeArrowheads="1"/>
          </p:cNvPicPr>
          <p:nvPr/>
        </p:nvPicPr>
        <p:blipFill>
          <a:blip r:embed="rId2" cstate="print"/>
          <a:srcRect/>
          <a:stretch>
            <a:fillRect/>
          </a:stretch>
        </p:blipFill>
        <p:spPr bwMode="auto">
          <a:xfrm>
            <a:off x="250825" y="260350"/>
            <a:ext cx="8583613" cy="6435725"/>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1" descr="נזקי סחף מגידו 4"/>
          <p:cNvPicPr>
            <a:picLocks noChangeAspect="1" noChangeArrowheads="1"/>
          </p:cNvPicPr>
          <p:nvPr/>
        </p:nvPicPr>
        <p:blipFill>
          <a:blip r:embed="rId2" cstate="print"/>
          <a:srcRect t="4082"/>
          <a:stretch>
            <a:fillRect/>
          </a:stretch>
        </p:blipFill>
        <p:spPr bwMode="auto">
          <a:xfrm>
            <a:off x="357188" y="500063"/>
            <a:ext cx="8643937" cy="6072187"/>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4"/>
          <p:cNvPicPr>
            <a:picLocks noChangeAspect="1" noChangeArrowheads="1"/>
          </p:cNvPicPr>
          <p:nvPr/>
        </p:nvPicPr>
        <p:blipFill>
          <a:blip r:embed="rId2" cstate="print"/>
          <a:srcRect l="6075" t="5959" r="5423" b="6331"/>
          <a:stretch>
            <a:fillRect/>
          </a:stretch>
        </p:blipFill>
        <p:spPr bwMode="auto">
          <a:xfrm>
            <a:off x="1857375" y="214313"/>
            <a:ext cx="5543550" cy="6402387"/>
          </a:xfrm>
          <a:prstGeom prst="rect">
            <a:avLst/>
          </a:prstGeom>
          <a:solidFill>
            <a:srgbClr val="FFFFCC"/>
          </a:solidFill>
          <a:ln w="9525">
            <a:noFill/>
            <a:miter lim="800000"/>
            <a:headEnd/>
            <a:tailEnd/>
          </a:ln>
        </p:spPr>
      </p:pic>
      <p:sp>
        <p:nvSpPr>
          <p:cNvPr id="2" name="Footer Placeholder 1"/>
          <p:cNvSpPr>
            <a:spLocks noGrp="1"/>
          </p:cNvSpPr>
          <p:nvPr>
            <p:ph type="ftr" sz="quarter" idx="11"/>
          </p:nvPr>
        </p:nvSpPr>
        <p:spPr/>
        <p:txBody>
          <a:bodyPr/>
          <a:lstStyle/>
          <a:p>
            <a:pPr>
              <a:defRPr/>
            </a:pPr>
            <a:r>
              <a:rPr lang="he-IL" smtClean="0"/>
              <a:t>חגית ספקוטי</a:t>
            </a: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Grp="1" noChangeAspect="1" noChangeArrowheads="1"/>
          </p:cNvPicPr>
          <p:nvPr>
            <p:ph sz="half" idx="2"/>
          </p:nvPr>
        </p:nvPicPr>
        <p:blipFill>
          <a:blip r:embed="rId2" cstate="print"/>
          <a:srcRect l="5450" t="7600" r="4549" b="57526"/>
          <a:stretch>
            <a:fillRect/>
          </a:stretch>
        </p:blipFill>
        <p:spPr bwMode="auto">
          <a:xfrm>
            <a:off x="493930" y="665582"/>
            <a:ext cx="7994390" cy="4923657"/>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pPr>
              <a:defRPr/>
            </a:pPr>
            <a:r>
              <a:rPr lang="he-IL" smtClean="0"/>
              <a:t>חגית ספקוטי</a:t>
            </a:r>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ctrTitle"/>
          </p:nvPr>
        </p:nvSpPr>
        <p:spPr>
          <a:xfrm>
            <a:off x="685800" y="381000"/>
            <a:ext cx="7772400" cy="1143000"/>
          </a:xfrm>
        </p:spPr>
        <p:txBody>
          <a:bodyPr/>
          <a:lstStyle/>
          <a:p>
            <a:r>
              <a:rPr lang="en-US" sz="5400" b="1" i="1">
                <a:solidFill>
                  <a:srgbClr val="FF0000"/>
                </a:solidFill>
                <a:effectLst>
                  <a:outerShdw blurRad="38100" dist="38100" dir="2700000" algn="tl">
                    <a:srgbClr val="000000"/>
                  </a:outerShdw>
                </a:effectLst>
              </a:rPr>
              <a:t>The soil is not just soil…</a:t>
            </a:r>
          </a:p>
        </p:txBody>
      </p:sp>
      <p:sp>
        <p:nvSpPr>
          <p:cNvPr id="70659" name="Rectangle 3"/>
          <p:cNvSpPr>
            <a:spLocks noGrp="1" noChangeArrowheads="1"/>
          </p:cNvSpPr>
          <p:nvPr>
            <p:ph type="subTitle" idx="1"/>
          </p:nvPr>
        </p:nvSpPr>
        <p:spPr/>
        <p:txBody>
          <a:bodyPr/>
          <a:lstStyle/>
          <a:p>
            <a:endParaRPr lang="he-IL"/>
          </a:p>
        </p:txBody>
      </p:sp>
      <p:grpSp>
        <p:nvGrpSpPr>
          <p:cNvPr id="2" name="Group 9"/>
          <p:cNvGrpSpPr>
            <a:grpSpLocks/>
          </p:cNvGrpSpPr>
          <p:nvPr/>
        </p:nvGrpSpPr>
        <p:grpSpPr bwMode="auto">
          <a:xfrm>
            <a:off x="1473200" y="1371600"/>
            <a:ext cx="7366000" cy="5038725"/>
            <a:chOff x="928" y="864"/>
            <a:chExt cx="4640" cy="3174"/>
          </a:xfrm>
        </p:grpSpPr>
        <p:pic>
          <p:nvPicPr>
            <p:cNvPr id="70661" name="Picture 5" descr="מבנה קרקע"/>
            <p:cNvPicPr>
              <a:picLocks noChangeAspect="1" noChangeArrowheads="1"/>
            </p:cNvPicPr>
            <p:nvPr/>
          </p:nvPicPr>
          <p:blipFill>
            <a:blip r:embed="rId3" cstate="print"/>
            <a:srcRect/>
            <a:stretch>
              <a:fillRect/>
            </a:stretch>
          </p:blipFill>
          <p:spPr bwMode="auto">
            <a:xfrm>
              <a:off x="928" y="864"/>
              <a:ext cx="3920" cy="3174"/>
            </a:xfrm>
            <a:prstGeom prst="rect">
              <a:avLst/>
            </a:prstGeom>
            <a:noFill/>
          </p:spPr>
        </p:pic>
        <p:grpSp>
          <p:nvGrpSpPr>
            <p:cNvPr id="3" name="Group 8"/>
            <p:cNvGrpSpPr>
              <a:grpSpLocks/>
            </p:cNvGrpSpPr>
            <p:nvPr/>
          </p:nvGrpSpPr>
          <p:grpSpPr bwMode="auto">
            <a:xfrm>
              <a:off x="4464" y="2064"/>
              <a:ext cx="1104" cy="384"/>
              <a:chOff x="4464" y="2064"/>
              <a:chExt cx="1104" cy="384"/>
            </a:xfrm>
          </p:grpSpPr>
          <p:sp>
            <p:nvSpPr>
              <p:cNvPr id="70662" name="Text Box 6"/>
              <p:cNvSpPr txBox="1">
                <a:spLocks noChangeArrowheads="1"/>
              </p:cNvSpPr>
              <p:nvPr/>
            </p:nvSpPr>
            <p:spPr bwMode="auto">
              <a:xfrm>
                <a:off x="4560" y="2112"/>
                <a:ext cx="1008" cy="288"/>
              </a:xfrm>
              <a:prstGeom prst="rect">
                <a:avLst/>
              </a:prstGeom>
              <a:noFill/>
              <a:ln w="9525">
                <a:noFill/>
                <a:miter lim="800000"/>
                <a:headEnd/>
                <a:tailEnd/>
              </a:ln>
              <a:effectLst/>
            </p:spPr>
            <p:txBody>
              <a:bodyPr>
                <a:spAutoFit/>
              </a:bodyPr>
              <a:lstStyle/>
              <a:p>
                <a:pPr algn="l">
                  <a:spcBef>
                    <a:spcPct val="50000"/>
                  </a:spcBef>
                </a:pPr>
                <a:r>
                  <a:rPr lang="en-US"/>
                  <a:t>0.2-2.0%</a:t>
                </a:r>
              </a:p>
            </p:txBody>
          </p:sp>
          <p:sp>
            <p:nvSpPr>
              <p:cNvPr id="70663" name="AutoShape 7"/>
              <p:cNvSpPr>
                <a:spLocks noChangeArrowheads="1"/>
              </p:cNvSpPr>
              <p:nvPr/>
            </p:nvSpPr>
            <p:spPr bwMode="auto">
              <a:xfrm>
                <a:off x="4464" y="2064"/>
                <a:ext cx="1008" cy="384"/>
              </a:xfrm>
              <a:prstGeom prst="wedgeRoundRectCallout">
                <a:avLst>
                  <a:gd name="adj1" fmla="val -183931"/>
                  <a:gd name="adj2" fmla="val 89324"/>
                  <a:gd name="adj3" fmla="val 16667"/>
                </a:avLst>
              </a:prstGeom>
              <a:noFill/>
              <a:ln w="57150">
                <a:solidFill>
                  <a:srgbClr val="FF0000"/>
                </a:solidFill>
                <a:miter lim="800000"/>
                <a:headEnd/>
                <a:tailEnd/>
              </a:ln>
              <a:effectLst/>
            </p:spPr>
            <p:txBody>
              <a:bodyPr/>
              <a:lstStyle/>
              <a:p>
                <a:endParaRPr lang="he-IL"/>
              </a:p>
            </p:txBody>
          </p:sp>
        </p:grpSp>
      </p:grpSp>
      <p:sp>
        <p:nvSpPr>
          <p:cNvPr id="4" name="Footer Placeholder 3"/>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31640" y="1196752"/>
            <a:ext cx="6480720" cy="4801314"/>
          </a:xfrm>
          <a:prstGeom prst="rect">
            <a:avLst/>
          </a:prstGeom>
        </p:spPr>
        <p:txBody>
          <a:bodyPr wrap="square">
            <a:spAutoFit/>
          </a:bodyPr>
          <a:lstStyle/>
          <a:p>
            <a:r>
              <a:rPr lang="he-IL" altLang="en-US" sz="3200" b="1" dirty="0" smtClean="0">
                <a:solidFill>
                  <a:srgbClr val="002060"/>
                </a:solidFill>
              </a:rPr>
              <a:t>תכולת יסודות בקומפוסט</a:t>
            </a:r>
          </a:p>
          <a:p>
            <a:endParaRPr lang="he-IL" sz="3200" b="1" dirty="0" smtClean="0">
              <a:solidFill>
                <a:srgbClr val="002060"/>
              </a:solidFill>
              <a:latin typeface="Arial" pitchFamily="34" charset="0"/>
              <a:ea typeface="Times New Roman" pitchFamily="18" charset="0"/>
              <a:cs typeface="David" pitchFamily="34" charset="-79"/>
            </a:endParaRPr>
          </a:p>
          <a:p>
            <a:r>
              <a:rPr lang="he-IL" sz="3200" b="1" dirty="0" smtClean="0">
                <a:solidFill>
                  <a:srgbClr val="002060"/>
                </a:solidFill>
                <a:latin typeface="Arial" pitchFamily="34" charset="0"/>
                <a:ea typeface="Times New Roman" pitchFamily="18" charset="0"/>
                <a:cs typeface="David" pitchFamily="34" charset="-79"/>
              </a:rPr>
              <a:t>חנקן –    2.5%</a:t>
            </a:r>
          </a:p>
          <a:p>
            <a:endParaRPr lang="he-IL" sz="3200" b="1" dirty="0" smtClean="0">
              <a:solidFill>
                <a:srgbClr val="002060"/>
              </a:solidFill>
              <a:latin typeface="Arial" pitchFamily="34" charset="0"/>
              <a:ea typeface="Times New Roman" pitchFamily="18" charset="0"/>
              <a:cs typeface="David" pitchFamily="34" charset="-79"/>
            </a:endParaRPr>
          </a:p>
          <a:p>
            <a:r>
              <a:rPr lang="he-IL" sz="3200" b="1" dirty="0" smtClean="0">
                <a:solidFill>
                  <a:srgbClr val="002060"/>
                </a:solidFill>
                <a:latin typeface="Arial" pitchFamily="34" charset="0"/>
                <a:ea typeface="Times New Roman" pitchFamily="18" charset="0"/>
                <a:cs typeface="David" pitchFamily="34" charset="-79"/>
              </a:rPr>
              <a:t>זרחן -     1.5%</a:t>
            </a:r>
          </a:p>
          <a:p>
            <a:endParaRPr lang="he-IL" sz="3200" b="1" dirty="0" smtClean="0">
              <a:solidFill>
                <a:srgbClr val="002060"/>
              </a:solidFill>
              <a:latin typeface="Arial" pitchFamily="34" charset="0"/>
              <a:ea typeface="Times New Roman" pitchFamily="18" charset="0"/>
              <a:cs typeface="David" pitchFamily="34" charset="-79"/>
            </a:endParaRPr>
          </a:p>
          <a:p>
            <a:r>
              <a:rPr lang="he-IL" sz="3200" b="1" dirty="0" smtClean="0">
                <a:solidFill>
                  <a:srgbClr val="002060"/>
                </a:solidFill>
                <a:latin typeface="Arial" pitchFamily="34" charset="0"/>
                <a:ea typeface="Times New Roman" pitchFamily="18" charset="0"/>
                <a:cs typeface="David" pitchFamily="34" charset="-79"/>
              </a:rPr>
              <a:t>אשלגן – 1.5%</a:t>
            </a:r>
          </a:p>
          <a:p>
            <a:endParaRPr lang="he-IL" sz="3200" b="1" dirty="0" smtClean="0">
              <a:solidFill>
                <a:srgbClr val="002060"/>
              </a:solidFill>
              <a:latin typeface="Arial" pitchFamily="34" charset="0"/>
              <a:ea typeface="Times New Roman" pitchFamily="18" charset="0"/>
              <a:cs typeface="David" pitchFamily="34" charset="-79"/>
            </a:endParaRPr>
          </a:p>
          <a:p>
            <a:r>
              <a:rPr lang="he-IL" sz="3200" b="1" dirty="0" err="1" smtClean="0">
                <a:solidFill>
                  <a:srgbClr val="002060"/>
                </a:solidFill>
                <a:latin typeface="Arial" pitchFamily="34" charset="0"/>
                <a:ea typeface="Times New Roman" pitchFamily="18" charset="0"/>
                <a:cs typeface="David" pitchFamily="34" charset="-79"/>
              </a:rPr>
              <a:t>מיקרואלמנטים</a:t>
            </a:r>
            <a:endParaRPr lang="he-IL" b="1" dirty="0" smtClean="0">
              <a:solidFill>
                <a:srgbClr val="002060"/>
              </a:solidFill>
              <a:latin typeface="Arial" pitchFamily="34" charset="0"/>
              <a:ea typeface="Times New Roman" pitchFamily="18" charset="0"/>
              <a:cs typeface="David" pitchFamily="34" charset="-79"/>
            </a:endParaRPr>
          </a:p>
          <a:p>
            <a:endParaRPr lang="he-IL" b="1" dirty="0" smtClean="0">
              <a:solidFill>
                <a:srgbClr val="002060"/>
              </a:solidFill>
              <a:latin typeface="Arial" pitchFamily="34" charset="0"/>
              <a:ea typeface="Times New Roman" pitchFamily="18" charset="0"/>
              <a:cs typeface="David" pitchFamily="34" charset="-79"/>
            </a:endParaRPr>
          </a:p>
        </p:txBody>
      </p:sp>
      <p:sp>
        <p:nvSpPr>
          <p:cNvPr id="2" name="Footer Placeholder 1"/>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p:txBody>
          <a:bodyPr>
            <a:normAutofit/>
          </a:bodyPr>
          <a:lstStyle/>
          <a:p>
            <a:r>
              <a:rPr lang="he-IL" sz="4000" b="1" dirty="0" smtClean="0">
                <a:solidFill>
                  <a:schemeClr val="tx2"/>
                </a:solidFill>
              </a:rPr>
              <a:t>קצב </a:t>
            </a:r>
            <a:r>
              <a:rPr lang="he-IL" sz="4000" b="1" dirty="0" err="1" smtClean="0">
                <a:solidFill>
                  <a:schemeClr val="tx2"/>
                </a:solidFill>
              </a:rPr>
              <a:t>מינרליזציה</a:t>
            </a:r>
            <a:r>
              <a:rPr lang="he-IL" sz="4000" b="1" dirty="0" smtClean="0">
                <a:solidFill>
                  <a:schemeClr val="tx2"/>
                </a:solidFill>
              </a:rPr>
              <a:t> של חנקן מקומפוסט בשל</a:t>
            </a:r>
            <a:endParaRPr lang="en-US" sz="4000" b="1" dirty="0">
              <a:solidFill>
                <a:schemeClr val="tx2"/>
              </a:solidFill>
            </a:endParaRPr>
          </a:p>
        </p:txBody>
      </p:sp>
      <p:sp>
        <p:nvSpPr>
          <p:cNvPr id="182278" name="Rectangle 6"/>
          <p:cNvSpPr>
            <a:spLocks noChangeArrowheads="1"/>
          </p:cNvSpPr>
          <p:nvPr/>
        </p:nvSpPr>
        <p:spPr bwMode="auto">
          <a:xfrm>
            <a:off x="467544" y="2060848"/>
            <a:ext cx="8229600" cy="4495800"/>
          </a:xfrm>
          <a:prstGeom prst="rect">
            <a:avLst/>
          </a:prstGeom>
          <a:noFill/>
          <a:ln w="9525">
            <a:noFill/>
            <a:miter lim="800000"/>
            <a:headEnd/>
            <a:tailEnd/>
          </a:ln>
          <a:effectLst/>
        </p:spPr>
        <p:txBody>
          <a:bodyPr/>
          <a:lstStyle/>
          <a:p>
            <a:pPr marL="342900" indent="-342900" rtl="0">
              <a:spcBef>
                <a:spcPct val="20000"/>
              </a:spcBef>
              <a:buClr>
                <a:schemeClr val="tx2"/>
              </a:buClr>
            </a:pPr>
            <a:r>
              <a:rPr lang="he-IL" sz="4000" dirty="0" smtClean="0">
                <a:solidFill>
                  <a:schemeClr val="tx2"/>
                </a:solidFill>
              </a:rPr>
              <a:t>שנה ראשונה</a:t>
            </a:r>
            <a:r>
              <a:rPr lang="en-US" sz="4000" dirty="0" smtClean="0">
                <a:solidFill>
                  <a:schemeClr val="tx2"/>
                </a:solidFill>
              </a:rPr>
              <a:t>       </a:t>
            </a:r>
            <a:r>
              <a:rPr lang="en-US" sz="3200" b="1" dirty="0" smtClean="0">
                <a:solidFill>
                  <a:srgbClr val="002060"/>
                </a:solidFill>
                <a:latin typeface="Arial" pitchFamily="34" charset="0"/>
                <a:ea typeface="Times New Roman" pitchFamily="18" charset="0"/>
                <a:cs typeface="David" pitchFamily="34" charset="-79"/>
              </a:rPr>
              <a:t>20-35%</a:t>
            </a:r>
          </a:p>
          <a:p>
            <a:pPr marL="342900" indent="-342900" rtl="0">
              <a:spcBef>
                <a:spcPct val="20000"/>
              </a:spcBef>
              <a:buClr>
                <a:schemeClr val="tx2"/>
              </a:buClr>
            </a:pPr>
            <a:r>
              <a:rPr lang="he-IL" sz="4000" dirty="0" smtClean="0">
                <a:solidFill>
                  <a:schemeClr val="tx2"/>
                </a:solidFill>
              </a:rPr>
              <a:t>         שנה </a:t>
            </a:r>
            <a:r>
              <a:rPr lang="he-IL" sz="4000" dirty="0" err="1" smtClean="0">
                <a:solidFill>
                  <a:schemeClr val="tx2"/>
                </a:solidFill>
              </a:rPr>
              <a:t>שניה</a:t>
            </a:r>
            <a:r>
              <a:rPr lang="en-US" sz="4000" dirty="0" smtClean="0">
                <a:solidFill>
                  <a:schemeClr val="tx2"/>
                </a:solidFill>
              </a:rPr>
              <a:t>  </a:t>
            </a:r>
            <a:r>
              <a:rPr lang="en-US" sz="3200" b="1" dirty="0" smtClean="0">
                <a:solidFill>
                  <a:srgbClr val="002060"/>
                </a:solidFill>
                <a:latin typeface="Arial" pitchFamily="34" charset="0"/>
                <a:ea typeface="Times New Roman" pitchFamily="18" charset="0"/>
                <a:cs typeface="David" pitchFamily="34" charset="-79"/>
              </a:rPr>
              <a:t>15%  </a:t>
            </a:r>
          </a:p>
          <a:p>
            <a:pPr marL="342900" indent="-342900" rtl="0">
              <a:spcBef>
                <a:spcPct val="20000"/>
              </a:spcBef>
              <a:buClr>
                <a:schemeClr val="tx2"/>
              </a:buClr>
            </a:pPr>
            <a:r>
              <a:rPr lang="he-IL" sz="4000" dirty="0" smtClean="0">
                <a:solidFill>
                  <a:schemeClr val="tx2"/>
                </a:solidFill>
              </a:rPr>
              <a:t>           שנה שלישית</a:t>
            </a:r>
            <a:r>
              <a:rPr lang="en-US" sz="4000" dirty="0" smtClean="0">
                <a:solidFill>
                  <a:schemeClr val="tx2"/>
                </a:solidFill>
              </a:rPr>
              <a:t> </a:t>
            </a:r>
            <a:r>
              <a:rPr lang="en-US" sz="3200" b="1" dirty="0" smtClean="0">
                <a:solidFill>
                  <a:srgbClr val="002060"/>
                </a:solidFill>
                <a:latin typeface="Arial" pitchFamily="34" charset="0"/>
                <a:ea typeface="Times New Roman" pitchFamily="18" charset="0"/>
                <a:cs typeface="David" pitchFamily="34" charset="-79"/>
              </a:rPr>
              <a:t>5%</a:t>
            </a:r>
          </a:p>
        </p:txBody>
      </p:sp>
      <p:sp>
        <p:nvSpPr>
          <p:cNvPr id="182279" name="Line 7"/>
          <p:cNvSpPr>
            <a:spLocks noChangeShapeType="1"/>
          </p:cNvSpPr>
          <p:nvPr/>
        </p:nvSpPr>
        <p:spPr bwMode="auto">
          <a:xfrm>
            <a:off x="0" y="1524000"/>
            <a:ext cx="9144000" cy="0"/>
          </a:xfrm>
          <a:prstGeom prst="line">
            <a:avLst/>
          </a:prstGeom>
          <a:noFill/>
          <a:ln w="38100">
            <a:solidFill>
              <a:srgbClr val="FFFF00"/>
            </a:solidFill>
            <a:round/>
            <a:headEnd/>
            <a:tailEnd/>
          </a:ln>
          <a:effectLst/>
        </p:spPr>
        <p:txBody>
          <a:bodyPr/>
          <a:lstStyle/>
          <a:p>
            <a:endParaRPr lang="he-IL"/>
          </a:p>
        </p:txBody>
      </p:sp>
      <p:sp>
        <p:nvSpPr>
          <p:cNvPr id="2" name="Footer Placeholder 1"/>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227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227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227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8"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9922" name="Object 2"/>
          <p:cNvGraphicFramePr>
            <a:graphicFrameLocks noChangeAspect="1"/>
          </p:cNvGraphicFramePr>
          <p:nvPr/>
        </p:nvGraphicFramePr>
        <p:xfrm>
          <a:off x="1403648" y="908720"/>
          <a:ext cx="6782519" cy="4914079"/>
        </p:xfrm>
        <a:graphic>
          <a:graphicData uri="http://schemas.openxmlformats.org/presentationml/2006/ole">
            <mc:AlternateContent xmlns:mc="http://schemas.openxmlformats.org/markup-compatibility/2006">
              <mc:Choice xmlns:v="urn:schemas-microsoft-com:vml" Requires="v">
                <p:oleObj spid="_x0000_s67588" name="תרשים" r:id="rId4" imgW="4143451" imgH="1905000" progId="Excel.Sheet.8">
                  <p:embed/>
                </p:oleObj>
              </mc:Choice>
              <mc:Fallback>
                <p:oleObj name="תרשים" r:id="rId4" imgW="4143451" imgH="1905000" progId="Excel.Sheet.8">
                  <p:embed/>
                  <p:pic>
                    <p:nvPicPr>
                      <p:cNvPr id="0" name="Picture 2"/>
                      <p:cNvPicPr>
                        <a:picLocks noRot="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03648" y="908720"/>
                        <a:ext cx="6782519" cy="4914079"/>
                      </a:xfrm>
                      <a:prstGeom prst="rect">
                        <a:avLst/>
                      </a:prstGeom>
                      <a:noFill/>
                      <a:ln>
                        <a:noFill/>
                      </a:ln>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
                            <a:solidFill>
                              <a:srgbClr val="FFFFFF"/>
                            </a:solidFill>
                            <a:miter lim="800000"/>
                            <a:headEnd/>
                            <a:tailEnd/>
                          </a14:hiddenLine>
                        </a:ext>
                      </a:extLst>
                    </p:spPr>
                  </p:pic>
                </p:oleObj>
              </mc:Fallback>
            </mc:AlternateContent>
          </a:graphicData>
        </a:graphic>
      </p:graphicFrame>
      <p:sp>
        <p:nvSpPr>
          <p:cNvPr id="209931" name="Rectangle 11"/>
          <p:cNvSpPr>
            <a:spLocks noChangeArrowheads="1"/>
          </p:cNvSpPr>
          <p:nvPr/>
        </p:nvSpPr>
        <p:spPr bwMode="auto">
          <a:xfrm>
            <a:off x="-80963" y="228600"/>
            <a:ext cx="9344026" cy="685800"/>
          </a:xfrm>
          <a:prstGeom prst="rect">
            <a:avLst/>
          </a:prstGeom>
          <a:noFill/>
          <a:ln w="9525">
            <a:noFill/>
            <a:miter lim="800000"/>
            <a:headEnd/>
            <a:tailEnd/>
          </a:ln>
          <a:effectLst/>
        </p:spPr>
        <p:txBody>
          <a:bodyPr lIns="109419" tIns="54876" rIns="109419" bIns="54876" anchor="ctr"/>
          <a:lstStyle/>
          <a:p>
            <a:pPr algn="ctr">
              <a:lnSpc>
                <a:spcPct val="75000"/>
              </a:lnSpc>
            </a:pPr>
            <a:r>
              <a:rPr lang="he-IL" sz="4400" b="1" dirty="0" smtClean="0">
                <a:solidFill>
                  <a:srgbClr val="002060"/>
                </a:solidFill>
                <a:latin typeface="+mj-lt"/>
                <a:ea typeface="+mj-ea"/>
                <a:cs typeface="+mj-cs"/>
              </a:rPr>
              <a:t>יבול כללי - עגבניות</a:t>
            </a:r>
            <a:r>
              <a:rPr lang="en-US" sz="4400" b="1" dirty="0">
                <a:solidFill>
                  <a:srgbClr val="FFFF00"/>
                </a:solidFill>
                <a:effectLst>
                  <a:outerShdw blurRad="38100" dist="38100" dir="2700000" algn="tl">
                    <a:srgbClr val="000000"/>
                  </a:outerShdw>
                </a:effectLst>
              </a:rPr>
              <a:t/>
            </a:r>
            <a:br>
              <a:rPr lang="en-US" sz="4400" b="1" dirty="0">
                <a:solidFill>
                  <a:srgbClr val="FFFF00"/>
                </a:solidFill>
                <a:effectLst>
                  <a:outerShdw blurRad="38100" dist="38100" dir="2700000" algn="tl">
                    <a:srgbClr val="000000"/>
                  </a:outerShdw>
                </a:effectLst>
              </a:rPr>
            </a:br>
            <a:endParaRPr lang="en-US" sz="4400" b="1" dirty="0">
              <a:solidFill>
                <a:srgbClr val="FFFF00"/>
              </a:solidFill>
              <a:effectLst>
                <a:outerShdw blurRad="38100" dist="38100" dir="2700000" algn="tl">
                  <a:srgbClr val="000000"/>
                </a:outerShdw>
              </a:effectLst>
            </a:endParaRPr>
          </a:p>
        </p:txBody>
      </p:sp>
      <p:sp>
        <p:nvSpPr>
          <p:cNvPr id="209932" name="Text Box 12"/>
          <p:cNvSpPr txBox="1">
            <a:spLocks noChangeArrowheads="1"/>
          </p:cNvSpPr>
          <p:nvPr/>
        </p:nvSpPr>
        <p:spPr bwMode="auto">
          <a:xfrm rot="16200000">
            <a:off x="-1318418" y="3327112"/>
            <a:ext cx="3581400" cy="584775"/>
          </a:xfrm>
          <a:prstGeom prst="rect">
            <a:avLst/>
          </a:prstGeom>
          <a:noFill/>
          <a:ln w="12700">
            <a:noFill/>
            <a:miter lim="800000"/>
            <a:headEnd type="none" w="sm" len="sm"/>
            <a:tailEnd type="none" w="sm" len="sm"/>
          </a:ln>
          <a:effectLst/>
        </p:spPr>
        <p:txBody>
          <a:bodyPr>
            <a:spAutoFit/>
          </a:bodyPr>
          <a:lstStyle/>
          <a:p>
            <a:pPr algn="ctr" rtl="0"/>
            <a:r>
              <a:rPr lang="en-US" sz="3200" b="1" dirty="0" smtClean="0">
                <a:solidFill>
                  <a:srgbClr val="002060"/>
                </a:solidFill>
                <a:latin typeface="+mj-lt"/>
                <a:ea typeface="+mj-ea"/>
                <a:cs typeface="+mj-cs"/>
              </a:rPr>
              <a:t>Yield (ton/</a:t>
            </a:r>
            <a:r>
              <a:rPr lang="en-US" sz="3200" b="1" dirty="0" err="1" smtClean="0">
                <a:solidFill>
                  <a:srgbClr val="002060"/>
                </a:solidFill>
                <a:latin typeface="+mj-lt"/>
                <a:ea typeface="+mj-ea"/>
                <a:cs typeface="+mj-cs"/>
              </a:rPr>
              <a:t>dunam</a:t>
            </a:r>
            <a:r>
              <a:rPr lang="en-US" sz="3200" b="1" dirty="0" smtClean="0">
                <a:solidFill>
                  <a:schemeClr val="tx2"/>
                </a:solidFill>
                <a:latin typeface="+mj-lt"/>
                <a:ea typeface="+mj-ea"/>
                <a:cs typeface="+mj-cs"/>
              </a:rPr>
              <a:t>)</a:t>
            </a:r>
          </a:p>
        </p:txBody>
      </p:sp>
      <p:sp>
        <p:nvSpPr>
          <p:cNvPr id="209933" name="Text Box 13"/>
          <p:cNvSpPr txBox="1">
            <a:spLocks noChangeArrowheads="1"/>
          </p:cNvSpPr>
          <p:nvPr/>
        </p:nvSpPr>
        <p:spPr bwMode="auto">
          <a:xfrm>
            <a:off x="2667000" y="6202363"/>
            <a:ext cx="5029200" cy="579437"/>
          </a:xfrm>
          <a:prstGeom prst="rect">
            <a:avLst/>
          </a:prstGeom>
          <a:noFill/>
          <a:ln w="12700">
            <a:noFill/>
            <a:miter lim="800000"/>
            <a:headEnd type="none" w="sm" len="sm"/>
            <a:tailEnd type="none" w="sm" len="sm"/>
          </a:ln>
          <a:effectLst/>
        </p:spPr>
        <p:txBody>
          <a:bodyPr>
            <a:spAutoFit/>
          </a:bodyPr>
          <a:lstStyle/>
          <a:p>
            <a:pPr algn="ctr" rtl="0"/>
            <a:r>
              <a:rPr lang="en-US" sz="3200" b="1" dirty="0" smtClean="0">
                <a:solidFill>
                  <a:srgbClr val="002060"/>
                </a:solidFill>
                <a:latin typeface="+mj-lt"/>
                <a:ea typeface="+mj-ea"/>
                <a:cs typeface="+mj-cs"/>
              </a:rPr>
              <a:t>Compost level (m3/</a:t>
            </a:r>
            <a:r>
              <a:rPr lang="en-US" sz="3200" b="1" dirty="0" err="1" smtClean="0">
                <a:solidFill>
                  <a:srgbClr val="002060"/>
                </a:solidFill>
                <a:latin typeface="+mj-lt"/>
                <a:ea typeface="+mj-ea"/>
                <a:cs typeface="+mj-cs"/>
              </a:rPr>
              <a:t>dunam</a:t>
            </a:r>
            <a:r>
              <a:rPr lang="en-US" sz="3200" b="1" dirty="0" smtClean="0">
                <a:solidFill>
                  <a:srgbClr val="002060"/>
                </a:solidFill>
                <a:latin typeface="+mj-lt"/>
                <a:ea typeface="+mj-ea"/>
                <a:cs typeface="+mj-cs"/>
              </a:rPr>
              <a:t>)</a:t>
            </a:r>
          </a:p>
        </p:txBody>
      </p:sp>
      <p:sp>
        <p:nvSpPr>
          <p:cNvPr id="209936" name="Rectangle 16"/>
          <p:cNvSpPr>
            <a:spLocks noChangeArrowheads="1"/>
          </p:cNvSpPr>
          <p:nvPr/>
        </p:nvSpPr>
        <p:spPr bwMode="auto">
          <a:xfrm>
            <a:off x="685800" y="762000"/>
            <a:ext cx="2895600" cy="1143000"/>
          </a:xfrm>
          <a:prstGeom prst="rect">
            <a:avLst/>
          </a:prstGeom>
          <a:noFill/>
          <a:ln w="9525">
            <a:noFill/>
            <a:miter lim="800000"/>
            <a:headEnd/>
            <a:tailEnd/>
          </a:ln>
          <a:effectLst/>
        </p:spPr>
        <p:txBody>
          <a:bodyPr lIns="109419" tIns="54876" rIns="109419" bIns="54876" anchor="ctr"/>
          <a:lstStyle/>
          <a:p>
            <a:pPr algn="ctr">
              <a:lnSpc>
                <a:spcPct val="75000"/>
              </a:lnSpc>
            </a:pPr>
            <a:r>
              <a:rPr lang="en-US" sz="2000" b="1" dirty="0">
                <a:solidFill>
                  <a:srgbClr val="660033"/>
                </a:solidFill>
                <a:effectLst>
                  <a:outerShdw blurRad="38100" dist="38100" dir="2700000" algn="tl">
                    <a:srgbClr val="000000"/>
                  </a:outerShdw>
                </a:effectLst>
              </a:rPr>
              <a:t>Second year</a:t>
            </a:r>
            <a:r>
              <a:rPr lang="he-IL" sz="2000" b="1" dirty="0">
                <a:solidFill>
                  <a:srgbClr val="660033"/>
                </a:solidFill>
                <a:effectLst>
                  <a:outerShdw blurRad="38100" dist="38100" dir="2700000" algn="tl">
                    <a:srgbClr val="000000"/>
                  </a:outerShdw>
                </a:effectLst>
              </a:rPr>
              <a:t> </a:t>
            </a:r>
            <a:endParaRPr lang="en-US" sz="2000" b="1" dirty="0">
              <a:solidFill>
                <a:srgbClr val="660033"/>
              </a:solidFill>
              <a:effectLst>
                <a:outerShdw blurRad="38100" dist="38100" dir="2700000" algn="tl">
                  <a:srgbClr val="000000"/>
                </a:outerShdw>
              </a:effectLst>
            </a:endParaRPr>
          </a:p>
        </p:txBody>
      </p:sp>
      <p:sp>
        <p:nvSpPr>
          <p:cNvPr id="21" name="TextBox 20"/>
          <p:cNvSpPr txBox="1"/>
          <p:nvPr/>
        </p:nvSpPr>
        <p:spPr>
          <a:xfrm>
            <a:off x="539552" y="5877272"/>
            <a:ext cx="2016224" cy="646331"/>
          </a:xfrm>
          <a:prstGeom prst="rect">
            <a:avLst/>
          </a:prstGeom>
          <a:noFill/>
        </p:spPr>
        <p:txBody>
          <a:bodyPr wrap="square" rtlCol="1">
            <a:spAutoFit/>
          </a:bodyPr>
          <a:lstStyle/>
          <a:p>
            <a:r>
              <a:rPr lang="he-IL" dirty="0" smtClean="0">
                <a:solidFill>
                  <a:srgbClr val="FF0000"/>
                </a:solidFill>
              </a:rPr>
              <a:t>אדום</a:t>
            </a:r>
            <a:r>
              <a:rPr lang="he-IL" dirty="0" smtClean="0"/>
              <a:t> 7.5 </a:t>
            </a:r>
          </a:p>
          <a:p>
            <a:r>
              <a:rPr lang="he-IL" dirty="0" smtClean="0">
                <a:solidFill>
                  <a:schemeClr val="tx2"/>
                </a:solidFill>
              </a:rPr>
              <a:t>כחול </a:t>
            </a:r>
            <a:r>
              <a:rPr lang="he-IL" dirty="0" smtClean="0"/>
              <a:t> 15</a:t>
            </a:r>
            <a:endParaRPr lang="he-IL" dirty="0"/>
          </a:p>
        </p:txBody>
      </p:sp>
      <p:sp>
        <p:nvSpPr>
          <p:cNvPr id="2" name="Footer Placeholder 1"/>
          <p:cNvSpPr>
            <a:spLocks noGrp="1"/>
          </p:cNvSpPr>
          <p:nvPr>
            <p:ph type="ftr" sz="quarter" idx="11"/>
          </p:nvPr>
        </p:nvSpPr>
        <p:spPr/>
        <p:txBody>
          <a:bodyPr/>
          <a:lstStyle/>
          <a:p>
            <a:r>
              <a:rPr lang="he-IL" smtClean="0"/>
              <a:t>חגית ספקוטי</a:t>
            </a:r>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noChangeArrowheads="1"/>
          </p:cNvPicPr>
          <p:nvPr>
            <p:ph/>
          </p:nvPr>
        </p:nvPicPr>
        <p:blipFill>
          <a:blip r:embed="rId2" cstate="print"/>
          <a:srcRect/>
          <a:stretch>
            <a:fillRect/>
          </a:stretch>
        </p:blipFill>
        <p:spPr bwMode="auto">
          <a:xfrm>
            <a:off x="539553" y="228599"/>
            <a:ext cx="8228474" cy="6171355"/>
          </a:xfrm>
          <a:prstGeom prst="rect">
            <a:avLst/>
          </a:prstGeom>
          <a:noFill/>
          <a:ln w="9525">
            <a:solidFill>
              <a:srgbClr val="FFFF00"/>
            </a:solidFill>
            <a:miter lim="800000"/>
            <a:headEnd/>
            <a:tailEnd/>
          </a:ln>
          <a:effectLst/>
        </p:spPr>
      </p:pic>
      <p:sp>
        <p:nvSpPr>
          <p:cNvPr id="4" name="Down Arrow 3"/>
          <p:cNvSpPr/>
          <p:nvPr/>
        </p:nvSpPr>
        <p:spPr>
          <a:xfrm>
            <a:off x="1187624" y="1340768"/>
            <a:ext cx="288032" cy="1800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5" name="Down Arrow 4"/>
          <p:cNvSpPr/>
          <p:nvPr/>
        </p:nvSpPr>
        <p:spPr>
          <a:xfrm>
            <a:off x="3707904" y="1196752"/>
            <a:ext cx="288032" cy="1800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 name="Footer Placeholder 1"/>
          <p:cNvSpPr>
            <a:spLocks noGrp="1"/>
          </p:cNvSpPr>
          <p:nvPr>
            <p:ph type="ftr" sz="quarter" idx="11"/>
          </p:nvPr>
        </p:nvSpPr>
        <p:spPr/>
        <p:txBody>
          <a:bodyPr/>
          <a:lstStyle/>
          <a:p>
            <a:r>
              <a:rPr lang="he-IL" smtClean="0"/>
              <a:t>חגית ספקוטי</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27584" y="548680"/>
            <a:ext cx="6984776" cy="4924425"/>
          </a:xfrm>
          <a:prstGeom prst="rect">
            <a:avLst/>
          </a:prstGeom>
        </p:spPr>
        <p:txBody>
          <a:bodyPr wrap="square">
            <a:spAutoFit/>
          </a:bodyPr>
          <a:lstStyle/>
          <a:p>
            <a:r>
              <a:rPr lang="he-IL" altLang="en-US" sz="4400" b="1" dirty="0" smtClean="0">
                <a:solidFill>
                  <a:srgbClr val="002060"/>
                </a:solidFill>
              </a:rPr>
              <a:t>סיכום- יתרונות הקומפוסט</a:t>
            </a:r>
          </a:p>
          <a:p>
            <a:endParaRPr lang="he-IL" sz="2800" b="1" dirty="0" smtClean="0">
              <a:solidFill>
                <a:srgbClr val="002060"/>
              </a:solidFill>
              <a:latin typeface="Arial" pitchFamily="34" charset="0"/>
              <a:ea typeface="Times New Roman" pitchFamily="18" charset="0"/>
              <a:cs typeface="David" pitchFamily="34" charset="-79"/>
            </a:endParaRPr>
          </a:p>
          <a:p>
            <a:r>
              <a:rPr lang="he-IL" sz="2800" b="1" dirty="0" smtClean="0">
                <a:solidFill>
                  <a:srgbClr val="002060"/>
                </a:solidFill>
                <a:latin typeface="Arial" pitchFamily="34" charset="0"/>
                <a:ea typeface="Times New Roman" pitchFamily="18" charset="0"/>
                <a:cs typeface="David" pitchFamily="34" charset="-79"/>
              </a:rPr>
              <a:t>שיפור מבנה</a:t>
            </a:r>
          </a:p>
          <a:p>
            <a:endParaRPr lang="he-IL" sz="2800" b="1" dirty="0" smtClean="0">
              <a:solidFill>
                <a:srgbClr val="002060"/>
              </a:solidFill>
              <a:latin typeface="Arial" pitchFamily="34" charset="0"/>
              <a:ea typeface="Times New Roman" pitchFamily="18" charset="0"/>
              <a:cs typeface="David" pitchFamily="34" charset="-79"/>
            </a:endParaRPr>
          </a:p>
          <a:p>
            <a:r>
              <a:rPr lang="he-IL" sz="2800" b="1" dirty="0" smtClean="0">
                <a:solidFill>
                  <a:srgbClr val="002060"/>
                </a:solidFill>
                <a:latin typeface="Arial" pitchFamily="34" charset="0"/>
                <a:ea typeface="Times New Roman" pitchFamily="18" charset="0"/>
                <a:cs typeface="David" pitchFamily="34" charset="-79"/>
              </a:rPr>
              <a:t>הזנת הצמח – מכיל חומרי הזנה, מגביר זמינות, עידוד צמיחה</a:t>
            </a:r>
          </a:p>
          <a:p>
            <a:endParaRPr lang="he-IL" sz="2800" b="1" dirty="0" smtClean="0">
              <a:solidFill>
                <a:srgbClr val="002060"/>
              </a:solidFill>
              <a:latin typeface="Arial" pitchFamily="34" charset="0"/>
              <a:ea typeface="Times New Roman" pitchFamily="18" charset="0"/>
              <a:cs typeface="David" pitchFamily="34" charset="-79"/>
            </a:endParaRPr>
          </a:p>
          <a:p>
            <a:r>
              <a:rPr lang="he-IL" sz="2800" b="1" dirty="0" smtClean="0">
                <a:solidFill>
                  <a:srgbClr val="002060"/>
                </a:solidFill>
                <a:latin typeface="Arial" pitchFamily="34" charset="0"/>
                <a:ea typeface="Times New Roman" pitchFamily="18" charset="0"/>
                <a:cs typeface="David" pitchFamily="34" charset="-79"/>
              </a:rPr>
              <a:t>דיכוי מחלות צמחים</a:t>
            </a:r>
          </a:p>
          <a:p>
            <a:endParaRPr lang="he-IL" sz="2800" b="1" dirty="0" smtClean="0">
              <a:solidFill>
                <a:srgbClr val="002060"/>
              </a:solidFill>
              <a:latin typeface="Arial" pitchFamily="34" charset="0"/>
              <a:ea typeface="Times New Roman" pitchFamily="18" charset="0"/>
              <a:cs typeface="David" pitchFamily="34" charset="-79"/>
            </a:endParaRPr>
          </a:p>
          <a:p>
            <a:endParaRPr lang="he-IL" sz="2800" b="1" dirty="0" smtClean="0">
              <a:solidFill>
                <a:srgbClr val="002060"/>
              </a:solidFill>
              <a:latin typeface="Arial" pitchFamily="34" charset="0"/>
              <a:ea typeface="Times New Roman" pitchFamily="18" charset="0"/>
              <a:cs typeface="David" pitchFamily="34" charset="-79"/>
            </a:endParaRPr>
          </a:p>
          <a:p>
            <a:endParaRPr lang="he-IL" dirty="0" smtClean="0">
              <a:latin typeface="Arial" pitchFamily="34" charset="0"/>
              <a:ea typeface="Times New Roman" pitchFamily="18" charset="0"/>
              <a:cs typeface="David" pitchFamily="34" charset="-79"/>
            </a:endParaRPr>
          </a:p>
        </p:txBody>
      </p:sp>
      <p:sp>
        <p:nvSpPr>
          <p:cNvPr id="2" name="Footer Placeholder 1"/>
          <p:cNvSpPr>
            <a:spLocks noGrp="1"/>
          </p:cNvSpPr>
          <p:nvPr>
            <p:ph type="ftr" sz="quarter" idx="11"/>
          </p:nvPr>
        </p:nvSpPr>
        <p:spPr/>
        <p:txBody>
          <a:bodyPr/>
          <a:lstStyle/>
          <a:p>
            <a:r>
              <a:rPr lang="he-IL" smtClean="0"/>
              <a:t>חגית ספקוטי</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e-IL"/>
          </a:p>
        </p:txBody>
      </p:sp>
      <p:pic>
        <p:nvPicPr>
          <p:cNvPr id="19458" name="Picture 2" descr="C:\Users\noshem\Desktop\למצגת\hydrant-trash-t1.jpg"/>
          <p:cNvPicPr>
            <a:picLocks noGrp="1" noChangeAspect="1" noChangeArrowheads="1"/>
          </p:cNvPicPr>
          <p:nvPr>
            <p:ph idx="1"/>
          </p:nvPr>
        </p:nvPicPr>
        <p:blipFill>
          <a:blip r:embed="rId2" cstate="print"/>
          <a:srcRect/>
          <a:stretch>
            <a:fillRect/>
          </a:stretch>
        </p:blipFill>
        <p:spPr bwMode="auto">
          <a:xfrm>
            <a:off x="5480735" y="548680"/>
            <a:ext cx="3663265" cy="5515478"/>
          </a:xfrm>
          <a:prstGeom prst="rect">
            <a:avLst/>
          </a:prstGeom>
          <a:noFill/>
        </p:spPr>
      </p:pic>
      <p:pic>
        <p:nvPicPr>
          <p:cNvPr id="19460" name="Picture 4" descr="http://www.greenecoservices.com/wp-content/uploads/2009/07/wasted-food.gif"/>
          <p:cNvPicPr>
            <a:picLocks noChangeAspect="1" noChangeArrowheads="1"/>
          </p:cNvPicPr>
          <p:nvPr/>
        </p:nvPicPr>
        <p:blipFill>
          <a:blip r:embed="rId3" cstate="print"/>
          <a:srcRect/>
          <a:stretch>
            <a:fillRect/>
          </a:stretch>
        </p:blipFill>
        <p:spPr bwMode="auto">
          <a:xfrm>
            <a:off x="-1" y="2996952"/>
            <a:ext cx="5791571" cy="3861048"/>
          </a:xfrm>
          <a:prstGeom prst="rect">
            <a:avLst/>
          </a:prstGeom>
          <a:noFill/>
        </p:spPr>
      </p:pic>
      <p:pic>
        <p:nvPicPr>
          <p:cNvPr id="8" name="Picture 4"/>
          <p:cNvPicPr>
            <a:picLocks noChangeAspect="1" noChangeArrowheads="1"/>
          </p:cNvPicPr>
          <p:nvPr/>
        </p:nvPicPr>
        <p:blipFill>
          <a:blip r:embed="rId4" cstate="print"/>
          <a:srcRect/>
          <a:stretch>
            <a:fillRect/>
          </a:stretch>
        </p:blipFill>
        <p:spPr>
          <a:xfrm>
            <a:off x="0" y="1"/>
            <a:ext cx="5796136" cy="4118476"/>
          </a:xfrm>
          <a:prstGeom prst="rect">
            <a:avLst/>
          </a:prstGeom>
        </p:spPr>
      </p:pic>
      <p:sp>
        <p:nvSpPr>
          <p:cNvPr id="3" name="Footer Placeholder 2"/>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additive="base">
                                        <p:cTn id="7" dur="500" fill="hold"/>
                                        <p:tgtEl>
                                          <p:spTgt spid="19458"/>
                                        </p:tgtEl>
                                        <p:attrNameLst>
                                          <p:attrName>ppt_x</p:attrName>
                                        </p:attrNameLst>
                                      </p:cBhvr>
                                      <p:tavLst>
                                        <p:tav tm="0">
                                          <p:val>
                                            <p:strVal val="#ppt_x"/>
                                          </p:val>
                                        </p:tav>
                                        <p:tav tm="100000">
                                          <p:val>
                                            <p:strVal val="#ppt_x"/>
                                          </p:val>
                                        </p:tav>
                                      </p:tavLst>
                                    </p:anim>
                                    <p:anim calcmode="lin" valueType="num">
                                      <p:cBhvr additive="base">
                                        <p:cTn id="8" dur="500" fill="hold"/>
                                        <p:tgtEl>
                                          <p:spTgt spid="1945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1"/>
          <p:cNvPicPr>
            <a:picLocks noChangeAspect="1" noChangeArrowheads="1"/>
          </p:cNvPicPr>
          <p:nvPr/>
        </p:nvPicPr>
        <p:blipFill>
          <a:blip r:embed="rId2" cstate="print"/>
          <a:srcRect/>
          <a:stretch>
            <a:fillRect/>
          </a:stretch>
        </p:blipFill>
        <p:spPr bwMode="auto">
          <a:xfrm>
            <a:off x="3429000" y="908720"/>
            <a:ext cx="5715000" cy="3416300"/>
          </a:xfrm>
          <a:prstGeom prst="rect">
            <a:avLst/>
          </a:prstGeom>
          <a:noFill/>
          <a:ln w="38100">
            <a:solidFill>
              <a:srgbClr val="00CC00"/>
            </a:solidFill>
            <a:miter lim="800000"/>
            <a:headEnd/>
            <a:tailEnd/>
          </a:ln>
        </p:spPr>
      </p:pic>
      <p:pic>
        <p:nvPicPr>
          <p:cNvPr id="3" name="Picture 4" descr="2"/>
          <p:cNvPicPr>
            <a:picLocks noGrp="1" noChangeAspect="1" noChangeArrowheads="1"/>
          </p:cNvPicPr>
          <p:nvPr>
            <p:ph/>
          </p:nvPr>
        </p:nvPicPr>
        <p:blipFill>
          <a:blip r:embed="rId3" cstate="print"/>
          <a:srcRect/>
          <a:stretch>
            <a:fillRect/>
          </a:stretch>
        </p:blipFill>
        <p:spPr bwMode="auto">
          <a:xfrm>
            <a:off x="0" y="0"/>
            <a:ext cx="3931920" cy="5082540"/>
          </a:xfrm>
          <a:prstGeom prst="rect">
            <a:avLst/>
          </a:prstGeom>
          <a:noFill/>
          <a:ln w="38100">
            <a:solidFill>
              <a:srgbClr val="00CC00"/>
            </a:solidFill>
            <a:miter lim="800000"/>
            <a:headEnd/>
            <a:tailEnd/>
          </a:ln>
        </p:spPr>
      </p:pic>
      <p:sp>
        <p:nvSpPr>
          <p:cNvPr id="5" name="TextBox 4"/>
          <p:cNvSpPr txBox="1"/>
          <p:nvPr/>
        </p:nvSpPr>
        <p:spPr>
          <a:xfrm>
            <a:off x="4427984" y="5157192"/>
            <a:ext cx="4716016" cy="461665"/>
          </a:xfrm>
          <a:prstGeom prst="rect">
            <a:avLst/>
          </a:prstGeom>
          <a:noFill/>
        </p:spPr>
        <p:txBody>
          <a:bodyPr wrap="square" rtlCol="1">
            <a:spAutoFit/>
          </a:bodyPr>
          <a:lstStyle/>
          <a:p>
            <a:r>
              <a:rPr lang="he-IL" sz="2400" b="1" dirty="0" smtClean="0">
                <a:solidFill>
                  <a:schemeClr val="tx2"/>
                </a:solidFill>
                <a:cs typeface="+mj-cs"/>
              </a:rPr>
              <a:t>תיחוח עם הקרקע לעומק של 10-15 ס"מ</a:t>
            </a:r>
            <a:endParaRPr lang="he-IL" sz="2400" b="1" dirty="0">
              <a:solidFill>
                <a:schemeClr val="tx2"/>
              </a:solidFill>
              <a:cs typeface="+mj-cs"/>
            </a:endParaRPr>
          </a:p>
        </p:txBody>
      </p:sp>
      <p:sp>
        <p:nvSpPr>
          <p:cNvPr id="2" name="Footer Placeholder 1"/>
          <p:cNvSpPr>
            <a:spLocks noGrp="1"/>
          </p:cNvSpPr>
          <p:nvPr>
            <p:ph type="ftr" sz="quarter" idx="11"/>
          </p:nvPr>
        </p:nvSpPr>
        <p:spPr/>
        <p:txBody>
          <a:bodyPr/>
          <a:lstStyle/>
          <a:p>
            <a:r>
              <a:rPr lang="he-IL" smtClean="0"/>
              <a:t>חגית ספקוטי</a:t>
            </a:r>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75656" y="836713"/>
            <a:ext cx="7668344" cy="3447098"/>
          </a:xfrm>
          <a:prstGeom prst="rect">
            <a:avLst/>
          </a:prstGeom>
        </p:spPr>
        <p:txBody>
          <a:bodyPr wrap="square">
            <a:spAutoFit/>
          </a:bodyPr>
          <a:lstStyle/>
          <a:p>
            <a:pPr algn="ctr"/>
            <a:r>
              <a:rPr lang="he-IL" sz="3200" b="1" dirty="0" smtClean="0">
                <a:solidFill>
                  <a:schemeClr val="tx2"/>
                </a:solidFill>
                <a:cs typeface="+mj-cs"/>
              </a:rPr>
              <a:t>קומפוסטציה: הופכים זבל לזהב</a:t>
            </a:r>
          </a:p>
          <a:p>
            <a:pPr algn="ctr"/>
            <a:endParaRPr lang="he-IL" sz="3200" b="1" dirty="0" smtClean="0">
              <a:solidFill>
                <a:schemeClr val="tx2"/>
              </a:solidFill>
              <a:cs typeface="+mj-cs"/>
            </a:endParaRPr>
          </a:p>
          <a:p>
            <a:pPr algn="ctr"/>
            <a:r>
              <a:rPr lang="he-IL" sz="2800" b="1" dirty="0" smtClean="0">
                <a:solidFill>
                  <a:srgbClr val="C00000"/>
                </a:solidFill>
                <a:cs typeface="+mj-cs"/>
              </a:rPr>
              <a:t>החלק האורגני באשפה העירונית הוא חומר-גלם מעולה</a:t>
            </a:r>
          </a:p>
          <a:p>
            <a:pPr algn="ctr"/>
            <a:r>
              <a:rPr lang="he-IL" sz="2800" b="1" dirty="0" smtClean="0">
                <a:solidFill>
                  <a:srgbClr val="C00000"/>
                </a:solidFill>
                <a:cs typeface="+mj-cs"/>
              </a:rPr>
              <a:t>להפקת קומפוסט. זה חוסך את </a:t>
            </a:r>
            <a:r>
              <a:rPr lang="he-IL" sz="2800" b="1" dirty="0" err="1" smtClean="0">
                <a:solidFill>
                  <a:srgbClr val="C00000"/>
                </a:solidFill>
                <a:cs typeface="+mj-cs"/>
              </a:rPr>
              <a:t>מיטרדי</a:t>
            </a:r>
            <a:r>
              <a:rPr lang="he-IL" sz="2800" b="1" dirty="0" smtClean="0">
                <a:solidFill>
                  <a:srgbClr val="C00000"/>
                </a:solidFill>
                <a:cs typeface="+mj-cs"/>
              </a:rPr>
              <a:t> האשפה הטריה,</a:t>
            </a:r>
          </a:p>
          <a:p>
            <a:pPr algn="ctr"/>
            <a:r>
              <a:rPr lang="he-IL" sz="2800" b="1" dirty="0" smtClean="0">
                <a:solidFill>
                  <a:srgbClr val="C00000"/>
                </a:solidFill>
                <a:cs typeface="+mj-cs"/>
              </a:rPr>
              <a:t>מצמצם את נפח האשפה, משקם קרקע פגועה, מגדיל את</a:t>
            </a:r>
          </a:p>
          <a:p>
            <a:pPr algn="ctr"/>
            <a:r>
              <a:rPr lang="he-IL" sz="2800" b="1" dirty="0" smtClean="0">
                <a:solidFill>
                  <a:srgbClr val="C00000"/>
                </a:solidFill>
                <a:cs typeface="+mj-cs"/>
              </a:rPr>
              <a:t>היבולים ועוצר את תהליך </a:t>
            </a:r>
            <a:r>
              <a:rPr lang="he-IL" sz="2800" b="1" dirty="0" err="1" smtClean="0">
                <a:solidFill>
                  <a:srgbClr val="C00000"/>
                </a:solidFill>
                <a:cs typeface="+mj-cs"/>
              </a:rPr>
              <a:t>המידבור</a:t>
            </a:r>
            <a:r>
              <a:rPr lang="he-IL" sz="2800" b="1" dirty="0" smtClean="0">
                <a:solidFill>
                  <a:srgbClr val="C00000"/>
                </a:solidFill>
                <a:cs typeface="+mj-cs"/>
              </a:rPr>
              <a:t>.</a:t>
            </a:r>
          </a:p>
          <a:p>
            <a:pPr algn="ctr"/>
            <a:endParaRPr lang="he-IL" sz="2400" b="1" dirty="0" smtClean="0">
              <a:solidFill>
                <a:schemeClr val="tx2"/>
              </a:solidFill>
            </a:endParaRPr>
          </a:p>
          <a:p>
            <a:r>
              <a:rPr lang="he-IL" dirty="0" err="1" smtClean="0"/>
              <a:t>פרופ</a:t>
            </a:r>
            <a:r>
              <a:rPr lang="he-IL" dirty="0" smtClean="0"/>
              <a:t>' יורם </a:t>
            </a:r>
            <a:r>
              <a:rPr lang="he-IL" dirty="0" err="1" smtClean="0"/>
              <a:t>אבנימלך</a:t>
            </a:r>
            <a:endParaRPr lang="he-IL" dirty="0"/>
          </a:p>
        </p:txBody>
      </p:sp>
      <p:sp>
        <p:nvSpPr>
          <p:cNvPr id="3" name="Footer Placeholder 2"/>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6"/>
          <p:cNvSpPr txBox="1">
            <a:spLocks noChangeArrowheads="1"/>
          </p:cNvSpPr>
          <p:nvPr/>
        </p:nvSpPr>
        <p:spPr bwMode="auto">
          <a:xfrm>
            <a:off x="3132138" y="5734050"/>
            <a:ext cx="684212" cy="366713"/>
          </a:xfrm>
          <a:prstGeom prst="rect">
            <a:avLst/>
          </a:prstGeom>
          <a:noFill/>
          <a:ln w="9525">
            <a:noFill/>
            <a:miter lim="800000"/>
            <a:headEnd/>
            <a:tailEnd/>
          </a:ln>
          <a:effectLst/>
        </p:spPr>
        <p:txBody>
          <a:bodyPr>
            <a:spAutoFit/>
          </a:bodyPr>
          <a:lstStyle/>
          <a:p>
            <a:pPr>
              <a:spcBef>
                <a:spcPct val="50000"/>
              </a:spcBef>
            </a:pPr>
            <a:endParaRPr lang="en-US"/>
          </a:p>
        </p:txBody>
      </p:sp>
      <p:pic>
        <p:nvPicPr>
          <p:cNvPr id="20483" name="Picture 5" descr="sviva_hagana_Hebrew_XS"/>
          <p:cNvPicPr>
            <a:picLocks noChangeAspect="1" noChangeArrowheads="1"/>
          </p:cNvPicPr>
          <p:nvPr/>
        </p:nvPicPr>
        <p:blipFill>
          <a:blip r:embed="rId3" cstate="print"/>
          <a:srcRect/>
          <a:stretch>
            <a:fillRect/>
          </a:stretch>
        </p:blipFill>
        <p:spPr bwMode="auto">
          <a:xfrm>
            <a:off x="3743325" y="6181725"/>
            <a:ext cx="1260475" cy="641350"/>
          </a:xfrm>
          <a:prstGeom prst="rect">
            <a:avLst/>
          </a:prstGeom>
          <a:noFill/>
          <a:ln w="9525">
            <a:noFill/>
            <a:miter lim="800000"/>
            <a:headEnd/>
            <a:tailEnd/>
          </a:ln>
        </p:spPr>
      </p:pic>
      <p:pic>
        <p:nvPicPr>
          <p:cNvPr id="20484" name="Picture 10"/>
          <p:cNvPicPr>
            <a:picLocks noChangeAspect="1" noChangeArrowheads="1"/>
          </p:cNvPicPr>
          <p:nvPr/>
        </p:nvPicPr>
        <p:blipFill>
          <a:blip r:embed="rId4" cstate="print"/>
          <a:srcRect/>
          <a:stretch>
            <a:fillRect/>
          </a:stretch>
        </p:blipFill>
        <p:spPr bwMode="auto">
          <a:xfrm>
            <a:off x="2606675" y="6181725"/>
            <a:ext cx="1050925" cy="673100"/>
          </a:xfrm>
          <a:prstGeom prst="rect">
            <a:avLst/>
          </a:prstGeom>
          <a:noFill/>
          <a:ln w="9525">
            <a:noFill/>
            <a:miter lim="800000"/>
            <a:headEnd/>
            <a:tailEnd/>
          </a:ln>
        </p:spPr>
      </p:pic>
      <p:pic>
        <p:nvPicPr>
          <p:cNvPr id="20485" name="Picture 11"/>
          <p:cNvPicPr>
            <a:picLocks noChangeAspect="1" noChangeArrowheads="1"/>
          </p:cNvPicPr>
          <p:nvPr/>
        </p:nvPicPr>
        <p:blipFill>
          <a:blip r:embed="rId5" cstate="print"/>
          <a:srcRect/>
          <a:stretch>
            <a:fillRect/>
          </a:stretch>
        </p:blipFill>
        <p:spPr bwMode="auto">
          <a:xfrm>
            <a:off x="5175250" y="6184900"/>
            <a:ext cx="1039813" cy="673100"/>
          </a:xfrm>
          <a:prstGeom prst="rect">
            <a:avLst/>
          </a:prstGeom>
          <a:noFill/>
          <a:ln w="9525">
            <a:noFill/>
            <a:miter lim="800000"/>
            <a:headEnd/>
            <a:tailEnd/>
          </a:ln>
        </p:spPr>
      </p:pic>
      <p:sp>
        <p:nvSpPr>
          <p:cNvPr id="2" name="מלבן 1"/>
          <p:cNvSpPr/>
          <p:nvPr/>
        </p:nvSpPr>
        <p:spPr>
          <a:xfrm>
            <a:off x="585788" y="1257300"/>
            <a:ext cx="7416800" cy="401638"/>
          </a:xfrm>
          <a:prstGeom prst="rect">
            <a:avLst/>
          </a:prstGeom>
        </p:spPr>
        <p:txBody>
          <a:bodyPr>
            <a:spAutoFit/>
          </a:bodyPr>
          <a:lstStyle/>
          <a:p>
            <a:pPr algn="ctr">
              <a:spcBef>
                <a:spcPct val="50000"/>
              </a:spcBef>
              <a:defRPr/>
            </a:pPr>
            <a:r>
              <a:rPr lang="he-IL" sz="2000" b="1" dirty="0">
                <a:effectLst>
                  <a:outerShdw blurRad="38100" dist="38100" dir="2700000" algn="tl">
                    <a:srgbClr val="C0C0C0"/>
                  </a:outerShdw>
                </a:effectLst>
              </a:rPr>
              <a:t>הקומפוסט בישראל – ביקוש מול היצע </a:t>
            </a:r>
            <a:endParaRPr lang="en-US" sz="2000" b="1" dirty="0">
              <a:effectLst>
                <a:outerShdw blurRad="38100" dist="38100" dir="2700000" algn="tl">
                  <a:srgbClr val="C0C0C0"/>
                </a:outerShdw>
              </a:effectLst>
            </a:endParaRPr>
          </a:p>
        </p:txBody>
      </p:sp>
      <p:graphicFrame>
        <p:nvGraphicFramePr>
          <p:cNvPr id="4" name="טבלה 3"/>
          <p:cNvGraphicFramePr>
            <a:graphicFrameLocks noGrp="1"/>
          </p:cNvGraphicFramePr>
          <p:nvPr/>
        </p:nvGraphicFramePr>
        <p:xfrm>
          <a:off x="-14286" y="1735138"/>
          <a:ext cx="8906766" cy="4574183"/>
        </p:xfrm>
        <a:graphic>
          <a:graphicData uri="http://schemas.openxmlformats.org/drawingml/2006/table">
            <a:tbl>
              <a:tblPr rtl="1"/>
              <a:tblGrid>
                <a:gridCol w="911716"/>
                <a:gridCol w="787817"/>
                <a:gridCol w="787817"/>
                <a:gridCol w="755782"/>
                <a:gridCol w="819853"/>
                <a:gridCol w="847350"/>
                <a:gridCol w="902346"/>
                <a:gridCol w="966417"/>
                <a:gridCol w="1085998"/>
                <a:gridCol w="1041670"/>
              </a:tblGrid>
              <a:tr h="400130">
                <a:tc rowSpan="2">
                  <a:txBody>
                    <a:bodyPr/>
                    <a:lstStyle/>
                    <a:p>
                      <a:pPr algn="ctr" rtl="1">
                        <a:lnSpc>
                          <a:spcPct val="100000"/>
                        </a:lnSpc>
                        <a:spcAft>
                          <a:spcPts val="0"/>
                        </a:spcAft>
                      </a:pPr>
                      <a:r>
                        <a:rPr lang="he-IL" sz="1800" b="1" dirty="0">
                          <a:effectLst/>
                          <a:latin typeface="Arial"/>
                          <a:ea typeface="Times New Roman"/>
                          <a:cs typeface="David"/>
                        </a:rPr>
                        <a:t>אזור</a:t>
                      </a:r>
                      <a:endParaRPr lang="en-US" sz="1800" b="1" dirty="0">
                        <a:effectLst/>
                        <a:latin typeface="Times New Roman"/>
                        <a:ea typeface="Times New Roman"/>
                        <a:cs typeface="Miriam"/>
                      </a:endParaRPr>
                    </a:p>
                  </a:txBody>
                  <a:tcPr marL="68585" marR="685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rtl="1">
                        <a:lnSpc>
                          <a:spcPct val="100000"/>
                        </a:lnSpc>
                        <a:spcAft>
                          <a:spcPts val="0"/>
                        </a:spcAft>
                      </a:pPr>
                      <a:r>
                        <a:rPr lang="he-IL" sz="1400" b="1" dirty="0">
                          <a:effectLst/>
                          <a:latin typeface="Arial"/>
                          <a:ea typeface="Times New Roman"/>
                          <a:cs typeface="David"/>
                        </a:rPr>
                        <a:t>ביקוש לקומפוסט (מ"ק\שנה)</a:t>
                      </a:r>
                      <a:endParaRPr lang="en-US" sz="14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he-IL"/>
                    </a:p>
                  </a:txBody>
                  <a:tcPr/>
                </a:tc>
                <a:tc hMerge="1">
                  <a:txBody>
                    <a:bodyPr/>
                    <a:lstStyle/>
                    <a:p>
                      <a:pPr rtl="1"/>
                      <a:endParaRPr lang="he-IL"/>
                    </a:p>
                  </a:txBody>
                  <a:tcPr/>
                </a:tc>
                <a:tc gridSpan="4">
                  <a:txBody>
                    <a:bodyPr/>
                    <a:lstStyle/>
                    <a:p>
                      <a:pPr algn="ctr" rtl="1">
                        <a:lnSpc>
                          <a:spcPct val="100000"/>
                        </a:lnSpc>
                        <a:spcAft>
                          <a:spcPts val="0"/>
                        </a:spcAft>
                      </a:pPr>
                      <a:r>
                        <a:rPr lang="he-IL" sz="1400" b="1" dirty="0">
                          <a:effectLst/>
                          <a:latin typeface="Arial"/>
                          <a:ea typeface="Times New Roman"/>
                          <a:cs typeface="David"/>
                        </a:rPr>
                        <a:t>היצע קומפוסט (מ"ק\שנה)</a:t>
                      </a:r>
                      <a:endParaRPr lang="en-US" sz="14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rowSpan="2">
                  <a:txBody>
                    <a:bodyPr/>
                    <a:lstStyle/>
                    <a:p>
                      <a:pPr algn="ctr" rtl="1">
                        <a:lnSpc>
                          <a:spcPct val="100000"/>
                        </a:lnSpc>
                        <a:spcAft>
                          <a:spcPts val="0"/>
                        </a:spcAft>
                      </a:pPr>
                      <a:r>
                        <a:rPr lang="he-IL" sz="1400" b="1" dirty="0">
                          <a:effectLst/>
                          <a:latin typeface="Arial"/>
                          <a:ea typeface="Times New Roman"/>
                          <a:cs typeface="David"/>
                        </a:rPr>
                        <a:t>הקטנת* הביקוש לקומפוסט עקב השקיה בקולחים (מ"ק\שנה)</a:t>
                      </a:r>
                      <a:endParaRPr lang="en-US" sz="1400" b="1" dirty="0">
                        <a:effectLst/>
                        <a:latin typeface="Times New Roman"/>
                        <a:ea typeface="Times New Roman"/>
                        <a:cs typeface="Miriam"/>
                      </a:endParaRPr>
                    </a:p>
                  </a:txBody>
                  <a:tcPr marL="68585" marR="685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rtl="1">
                        <a:lnSpc>
                          <a:spcPct val="100000"/>
                        </a:lnSpc>
                        <a:spcAft>
                          <a:spcPts val="0"/>
                        </a:spcAft>
                      </a:pPr>
                      <a:r>
                        <a:rPr lang="he-IL" sz="1400" b="1" dirty="0">
                          <a:effectLst/>
                          <a:latin typeface="Arial"/>
                          <a:ea typeface="Times New Roman"/>
                          <a:cs typeface="David"/>
                        </a:rPr>
                        <a:t>עודף ביקוש קומפוסט (מ"ק\שנה) </a:t>
                      </a:r>
                      <a:endParaRPr lang="en-US" sz="1400" b="1" dirty="0">
                        <a:effectLst/>
                        <a:latin typeface="Times New Roman"/>
                        <a:ea typeface="Times New Roman"/>
                        <a:cs typeface="Miriam"/>
                      </a:endParaRPr>
                    </a:p>
                  </a:txBody>
                  <a:tcPr marL="68585" marR="685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742">
                <a:tc vMerge="1">
                  <a:txBody>
                    <a:bodyPr/>
                    <a:lstStyle/>
                    <a:p>
                      <a:pPr rtl="1"/>
                      <a:endParaRPr lang="he-IL"/>
                    </a:p>
                  </a:txBody>
                  <a:tcPr/>
                </a:tc>
                <a:tc>
                  <a:txBody>
                    <a:bodyPr/>
                    <a:lstStyle/>
                    <a:p>
                      <a:pPr algn="ctr" rtl="1">
                        <a:lnSpc>
                          <a:spcPct val="100000"/>
                        </a:lnSpc>
                        <a:spcAft>
                          <a:spcPts val="0"/>
                        </a:spcAft>
                      </a:pPr>
                      <a:r>
                        <a:rPr lang="he-IL" sz="1400" b="1" dirty="0">
                          <a:effectLst/>
                          <a:latin typeface="Arial"/>
                          <a:ea typeface="Times New Roman"/>
                          <a:cs typeface="David"/>
                        </a:rPr>
                        <a:t>מושקה</a:t>
                      </a:r>
                      <a:endParaRPr lang="en-US" sz="1400" b="1" dirty="0">
                        <a:effectLst/>
                        <a:latin typeface="Times New Roman"/>
                        <a:ea typeface="Times New Roman"/>
                        <a:cs typeface="Miriam"/>
                      </a:endParaRPr>
                    </a:p>
                  </a:txBody>
                  <a:tcPr marL="68585" marR="685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400" b="1" dirty="0">
                          <a:effectLst/>
                          <a:latin typeface="Arial"/>
                          <a:ea typeface="Times New Roman"/>
                          <a:cs typeface="David"/>
                        </a:rPr>
                        <a:t>בעל</a:t>
                      </a:r>
                      <a:endParaRPr lang="en-US" sz="1400" b="1" dirty="0">
                        <a:effectLst/>
                        <a:latin typeface="Times New Roman"/>
                        <a:ea typeface="Times New Roman"/>
                        <a:cs typeface="Miriam"/>
                      </a:endParaRPr>
                    </a:p>
                  </a:txBody>
                  <a:tcPr marL="68585" marR="685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400" b="1" dirty="0">
                          <a:effectLst/>
                          <a:latin typeface="Arial"/>
                          <a:ea typeface="Times New Roman"/>
                          <a:cs typeface="David"/>
                        </a:rPr>
                        <a:t>סה"כ</a:t>
                      </a:r>
                      <a:endParaRPr lang="en-US" sz="1400" b="1" dirty="0">
                        <a:effectLst/>
                        <a:latin typeface="Times New Roman"/>
                        <a:ea typeface="Times New Roman"/>
                        <a:cs typeface="Miriam"/>
                      </a:endParaRPr>
                    </a:p>
                  </a:txBody>
                  <a:tcPr marL="68585" marR="685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400" b="1" dirty="0">
                          <a:effectLst/>
                          <a:latin typeface="Arial"/>
                          <a:ea typeface="Times New Roman"/>
                          <a:cs typeface="David"/>
                        </a:rPr>
                        <a:t>בע"ח</a:t>
                      </a:r>
                      <a:endParaRPr lang="en-US" sz="1400" b="1" dirty="0">
                        <a:effectLst/>
                        <a:latin typeface="Times New Roman"/>
                        <a:ea typeface="Times New Roman"/>
                        <a:cs typeface="Miriam"/>
                      </a:endParaRPr>
                    </a:p>
                  </a:txBody>
                  <a:tcPr marL="68585" marR="685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400" b="1">
                          <a:effectLst/>
                          <a:latin typeface="Arial"/>
                          <a:ea typeface="Times New Roman"/>
                          <a:cs typeface="David"/>
                        </a:rPr>
                        <a:t>בוצת שפכים</a:t>
                      </a:r>
                      <a:endParaRPr lang="en-US" sz="1400" b="1">
                        <a:effectLst/>
                        <a:latin typeface="Times New Roman"/>
                        <a:ea typeface="Times New Roman"/>
                        <a:cs typeface="Miriam"/>
                      </a:endParaRPr>
                    </a:p>
                  </a:txBody>
                  <a:tcPr marL="68585" marR="685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400" b="1" dirty="0">
                          <a:effectLst/>
                          <a:latin typeface="Arial"/>
                          <a:ea typeface="Times New Roman"/>
                          <a:cs typeface="David"/>
                        </a:rPr>
                        <a:t>פסולת עירונית</a:t>
                      </a:r>
                      <a:endParaRPr lang="en-US" sz="1400" b="1" dirty="0">
                        <a:effectLst/>
                        <a:latin typeface="Times New Roman"/>
                        <a:ea typeface="Times New Roman"/>
                        <a:cs typeface="Miriam"/>
                      </a:endParaRPr>
                    </a:p>
                  </a:txBody>
                  <a:tcPr marL="68585" marR="685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400" b="1" dirty="0">
                          <a:effectLst/>
                          <a:latin typeface="Arial"/>
                          <a:ea typeface="Times New Roman"/>
                          <a:cs typeface="David"/>
                        </a:rPr>
                        <a:t>סה"כ</a:t>
                      </a:r>
                      <a:endParaRPr lang="en-US" sz="1400" b="1" dirty="0">
                        <a:effectLst/>
                        <a:latin typeface="Times New Roman"/>
                        <a:ea typeface="Times New Roman"/>
                        <a:cs typeface="Miriam"/>
                      </a:endParaRPr>
                    </a:p>
                  </a:txBody>
                  <a:tcPr marL="68585" marR="685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he-IL"/>
                    </a:p>
                  </a:txBody>
                  <a:tcPr/>
                </a:tc>
                <a:tc vMerge="1">
                  <a:txBody>
                    <a:bodyPr/>
                    <a:lstStyle/>
                    <a:p>
                      <a:pPr rtl="1"/>
                      <a:endParaRPr lang="he-IL"/>
                    </a:p>
                  </a:txBody>
                  <a:tcPr/>
                </a:tc>
              </a:tr>
              <a:tr h="474064">
                <a:tc>
                  <a:txBody>
                    <a:bodyPr/>
                    <a:lstStyle/>
                    <a:p>
                      <a:pPr algn="ctr" rtl="1">
                        <a:lnSpc>
                          <a:spcPct val="100000"/>
                        </a:lnSpc>
                        <a:spcAft>
                          <a:spcPts val="0"/>
                        </a:spcAft>
                      </a:pPr>
                      <a:r>
                        <a:rPr lang="he-IL" sz="1800" b="1" dirty="0">
                          <a:effectLst/>
                          <a:latin typeface="Arial"/>
                          <a:ea typeface="Times New Roman"/>
                          <a:cs typeface="David"/>
                        </a:rPr>
                        <a:t>צפון</a:t>
                      </a:r>
                      <a:endParaRPr lang="en-US" sz="18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dirty="0">
                          <a:effectLst/>
                          <a:latin typeface="Arial"/>
                          <a:ea typeface="Times New Roman"/>
                          <a:cs typeface="David"/>
                        </a:rPr>
                        <a:t>349,343</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dirty="0">
                          <a:effectLst/>
                          <a:latin typeface="Arial"/>
                          <a:ea typeface="Times New Roman"/>
                          <a:cs typeface="David"/>
                        </a:rPr>
                        <a:t>235,500</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dirty="0">
                          <a:effectLst/>
                          <a:latin typeface="Arial"/>
                          <a:ea typeface="Times New Roman"/>
                          <a:cs typeface="David"/>
                        </a:rPr>
                        <a:t>584,843</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a:effectLst/>
                          <a:latin typeface="Arial"/>
                          <a:ea typeface="Times New Roman"/>
                          <a:cs typeface="David"/>
                        </a:rPr>
                        <a:t>232,848</a:t>
                      </a:r>
                      <a:endParaRPr lang="en-US" sz="1200" b="1">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dirty="0">
                          <a:effectLst/>
                          <a:latin typeface="Arial"/>
                          <a:ea typeface="Times New Roman"/>
                          <a:cs typeface="David"/>
                        </a:rPr>
                        <a:t>17,110</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0000"/>
                        </a:lnSpc>
                        <a:spcAft>
                          <a:spcPts val="0"/>
                        </a:spcAft>
                      </a:pPr>
                      <a:r>
                        <a:rPr lang="he-IL" sz="1200" b="1">
                          <a:effectLst/>
                          <a:latin typeface="Arial"/>
                          <a:ea typeface="Times New Roman"/>
                          <a:cs typeface="David"/>
                        </a:rPr>
                        <a:t>192,506</a:t>
                      </a:r>
                      <a:endParaRPr lang="en-US" sz="1200" b="1">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0000"/>
                        </a:lnSpc>
                        <a:spcAft>
                          <a:spcPts val="0"/>
                        </a:spcAft>
                      </a:pPr>
                      <a:r>
                        <a:rPr lang="he-IL" sz="1200" b="1">
                          <a:effectLst/>
                          <a:latin typeface="Arial"/>
                          <a:ea typeface="Times New Roman"/>
                          <a:cs typeface="David"/>
                        </a:rPr>
                        <a:t>442,464</a:t>
                      </a:r>
                      <a:endParaRPr lang="en-US" sz="1200" b="1">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a:effectLst/>
                          <a:latin typeface="Arial"/>
                          <a:ea typeface="Times New Roman"/>
                          <a:cs typeface="David"/>
                        </a:rPr>
                        <a:t>216,668</a:t>
                      </a:r>
                      <a:endParaRPr lang="en-US" sz="1200" b="1">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dirty="0">
                          <a:effectLst/>
                          <a:latin typeface="Arial"/>
                          <a:ea typeface="Times New Roman"/>
                          <a:cs typeface="David"/>
                        </a:rPr>
                        <a:t>74,289-</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4064">
                <a:tc>
                  <a:txBody>
                    <a:bodyPr/>
                    <a:lstStyle/>
                    <a:p>
                      <a:pPr algn="ctr" rtl="1">
                        <a:lnSpc>
                          <a:spcPct val="100000"/>
                        </a:lnSpc>
                        <a:spcAft>
                          <a:spcPts val="0"/>
                        </a:spcAft>
                      </a:pPr>
                      <a:r>
                        <a:rPr lang="he-IL" sz="1800" b="1" dirty="0">
                          <a:effectLst/>
                          <a:latin typeface="Arial"/>
                          <a:ea typeface="Times New Roman"/>
                          <a:cs typeface="David"/>
                        </a:rPr>
                        <a:t>עמקים</a:t>
                      </a:r>
                      <a:endParaRPr lang="en-US" sz="18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dirty="0">
                          <a:effectLst/>
                          <a:latin typeface="Arial"/>
                          <a:ea typeface="Times New Roman"/>
                          <a:cs typeface="David"/>
                        </a:rPr>
                        <a:t>616,635</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dirty="0">
                          <a:effectLst/>
                          <a:latin typeface="Arial"/>
                          <a:ea typeface="Times New Roman"/>
                          <a:cs typeface="David"/>
                        </a:rPr>
                        <a:t>405,300</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dirty="0">
                          <a:effectLst/>
                          <a:latin typeface="Arial"/>
                          <a:ea typeface="Times New Roman"/>
                          <a:cs typeface="David"/>
                        </a:rPr>
                        <a:t>1,021,935</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dirty="0">
                          <a:effectLst/>
                          <a:latin typeface="Arial"/>
                          <a:ea typeface="Times New Roman"/>
                          <a:cs typeface="David"/>
                        </a:rPr>
                        <a:t>412,236</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dirty="0">
                          <a:effectLst/>
                          <a:latin typeface="Arial"/>
                          <a:ea typeface="Times New Roman"/>
                          <a:cs typeface="David"/>
                        </a:rPr>
                        <a:t>39,701</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0000"/>
                        </a:lnSpc>
                        <a:spcAft>
                          <a:spcPts val="0"/>
                        </a:spcAft>
                      </a:pPr>
                      <a:r>
                        <a:rPr lang="he-IL" sz="1200" b="1" dirty="0">
                          <a:effectLst/>
                          <a:latin typeface="Arial"/>
                          <a:ea typeface="Times New Roman"/>
                          <a:cs typeface="David"/>
                        </a:rPr>
                        <a:t>85,936</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0000"/>
                        </a:lnSpc>
                        <a:spcAft>
                          <a:spcPts val="0"/>
                        </a:spcAft>
                      </a:pPr>
                      <a:r>
                        <a:rPr lang="he-IL" sz="1200" b="1" dirty="0">
                          <a:effectLst/>
                          <a:latin typeface="Arial"/>
                          <a:ea typeface="Times New Roman"/>
                          <a:cs typeface="David"/>
                        </a:rPr>
                        <a:t>537,873</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a:effectLst/>
                          <a:latin typeface="Arial"/>
                          <a:ea typeface="Times New Roman"/>
                          <a:cs typeface="David"/>
                        </a:rPr>
                        <a:t>46,336</a:t>
                      </a:r>
                      <a:endParaRPr lang="en-US" sz="1200" b="1">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dirty="0">
                          <a:effectLst/>
                          <a:latin typeface="Arial"/>
                          <a:ea typeface="Times New Roman"/>
                          <a:cs typeface="David"/>
                        </a:rPr>
                        <a:t>437,726</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4064">
                <a:tc>
                  <a:txBody>
                    <a:bodyPr/>
                    <a:lstStyle/>
                    <a:p>
                      <a:pPr algn="ctr" rtl="1">
                        <a:lnSpc>
                          <a:spcPct val="100000"/>
                        </a:lnSpc>
                        <a:spcAft>
                          <a:spcPts val="0"/>
                        </a:spcAft>
                      </a:pPr>
                      <a:r>
                        <a:rPr lang="he-IL" sz="1800" b="1" dirty="0">
                          <a:effectLst/>
                          <a:latin typeface="Arial"/>
                          <a:ea typeface="Times New Roman"/>
                          <a:cs typeface="David"/>
                        </a:rPr>
                        <a:t>מרכז</a:t>
                      </a:r>
                      <a:endParaRPr lang="en-US" sz="18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dirty="0">
                          <a:effectLst/>
                          <a:latin typeface="Arial"/>
                          <a:ea typeface="Times New Roman"/>
                          <a:cs typeface="David"/>
                        </a:rPr>
                        <a:t>603,321</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dirty="0">
                          <a:effectLst/>
                          <a:latin typeface="Arial"/>
                          <a:ea typeface="Times New Roman"/>
                          <a:cs typeface="David"/>
                        </a:rPr>
                        <a:t>141,900</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a:effectLst/>
                          <a:latin typeface="Arial"/>
                          <a:ea typeface="Times New Roman"/>
                          <a:cs typeface="David"/>
                        </a:rPr>
                        <a:t>745,221</a:t>
                      </a:r>
                      <a:endParaRPr lang="en-US" sz="1200" b="1">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a:effectLst/>
                          <a:latin typeface="Arial"/>
                          <a:ea typeface="Times New Roman"/>
                          <a:cs typeface="David"/>
                        </a:rPr>
                        <a:t>193,644</a:t>
                      </a:r>
                      <a:endParaRPr lang="en-US" sz="1200" b="1">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a:effectLst/>
                          <a:latin typeface="Arial"/>
                          <a:ea typeface="Times New Roman"/>
                          <a:cs typeface="David"/>
                        </a:rPr>
                        <a:t>29,358</a:t>
                      </a:r>
                      <a:endParaRPr lang="en-US" sz="1200" b="1">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0000"/>
                        </a:lnSpc>
                        <a:spcAft>
                          <a:spcPts val="0"/>
                        </a:spcAft>
                      </a:pPr>
                      <a:r>
                        <a:rPr lang="he-IL" sz="1200" b="1" dirty="0">
                          <a:effectLst/>
                          <a:latin typeface="Arial"/>
                          <a:ea typeface="Times New Roman"/>
                          <a:cs typeface="David"/>
                        </a:rPr>
                        <a:t>536,879</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0000"/>
                        </a:lnSpc>
                        <a:spcAft>
                          <a:spcPts val="0"/>
                        </a:spcAft>
                      </a:pPr>
                      <a:r>
                        <a:rPr lang="he-IL" sz="1200" b="1" dirty="0">
                          <a:effectLst/>
                          <a:latin typeface="Arial"/>
                          <a:ea typeface="Times New Roman"/>
                          <a:cs typeface="David"/>
                        </a:rPr>
                        <a:t>759,881</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dirty="0">
                          <a:effectLst/>
                          <a:latin typeface="Arial"/>
                          <a:ea typeface="Times New Roman"/>
                          <a:cs typeface="David"/>
                        </a:rPr>
                        <a:t>130,508</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dirty="0">
                          <a:effectLst/>
                          <a:latin typeface="Arial"/>
                          <a:ea typeface="Times New Roman"/>
                          <a:cs typeface="David"/>
                        </a:rPr>
                        <a:t>145,168-</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0176">
                <a:tc>
                  <a:txBody>
                    <a:bodyPr/>
                    <a:lstStyle/>
                    <a:p>
                      <a:pPr algn="ctr" rtl="1">
                        <a:lnSpc>
                          <a:spcPct val="100000"/>
                        </a:lnSpc>
                        <a:spcAft>
                          <a:spcPts val="0"/>
                        </a:spcAft>
                      </a:pPr>
                      <a:r>
                        <a:rPr lang="he-IL" sz="1800" b="1">
                          <a:effectLst/>
                          <a:latin typeface="Arial"/>
                          <a:ea typeface="Times New Roman"/>
                          <a:cs typeface="David"/>
                        </a:rPr>
                        <a:t>השפלה וההר</a:t>
                      </a:r>
                      <a:endParaRPr lang="en-US" sz="1800" b="1">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a:effectLst/>
                          <a:latin typeface="Arial"/>
                          <a:ea typeface="Times New Roman"/>
                          <a:cs typeface="David"/>
                        </a:rPr>
                        <a:t>504,831</a:t>
                      </a:r>
                      <a:endParaRPr lang="en-US" sz="1200" b="1">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dirty="0">
                          <a:effectLst/>
                          <a:latin typeface="Arial"/>
                          <a:ea typeface="Times New Roman"/>
                          <a:cs typeface="David"/>
                        </a:rPr>
                        <a:t>131,800</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dirty="0">
                          <a:effectLst/>
                          <a:latin typeface="Arial"/>
                          <a:ea typeface="Times New Roman"/>
                          <a:cs typeface="David"/>
                        </a:rPr>
                        <a:t>636,631</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a:effectLst/>
                          <a:latin typeface="Arial"/>
                          <a:ea typeface="Times New Roman"/>
                          <a:cs typeface="David"/>
                        </a:rPr>
                        <a:t>218,592</a:t>
                      </a:r>
                      <a:endParaRPr lang="en-US" sz="1200" b="1">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a:effectLst/>
                          <a:latin typeface="Arial"/>
                          <a:ea typeface="Times New Roman"/>
                          <a:cs typeface="David"/>
                        </a:rPr>
                        <a:t>169,515</a:t>
                      </a:r>
                      <a:endParaRPr lang="en-US" sz="1200" b="1">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0000"/>
                        </a:lnSpc>
                        <a:spcAft>
                          <a:spcPts val="0"/>
                        </a:spcAft>
                      </a:pPr>
                      <a:r>
                        <a:rPr lang="he-IL" sz="1200" b="1" dirty="0">
                          <a:effectLst/>
                          <a:latin typeface="Arial"/>
                          <a:ea typeface="Times New Roman"/>
                          <a:cs typeface="David"/>
                        </a:rPr>
                        <a:t>259,053</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0000"/>
                        </a:lnSpc>
                        <a:spcAft>
                          <a:spcPts val="0"/>
                        </a:spcAft>
                      </a:pPr>
                      <a:r>
                        <a:rPr lang="he-IL" sz="1200" b="1" dirty="0">
                          <a:effectLst/>
                          <a:latin typeface="Arial"/>
                          <a:ea typeface="Times New Roman"/>
                          <a:cs typeface="David"/>
                        </a:rPr>
                        <a:t>647,160</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dirty="0">
                          <a:effectLst/>
                          <a:latin typeface="Arial"/>
                          <a:ea typeface="Times New Roman"/>
                          <a:cs typeface="David"/>
                        </a:rPr>
                        <a:t>160,466</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dirty="0">
                          <a:effectLst/>
                          <a:latin typeface="Arial"/>
                          <a:ea typeface="Times New Roman"/>
                          <a:cs typeface="David"/>
                        </a:rPr>
                        <a:t>170,995-</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4064">
                <a:tc>
                  <a:txBody>
                    <a:bodyPr/>
                    <a:lstStyle/>
                    <a:p>
                      <a:pPr algn="ctr" rtl="1">
                        <a:lnSpc>
                          <a:spcPct val="100000"/>
                        </a:lnSpc>
                        <a:spcAft>
                          <a:spcPts val="0"/>
                        </a:spcAft>
                      </a:pPr>
                      <a:r>
                        <a:rPr lang="he-IL" sz="1800" b="1">
                          <a:effectLst/>
                          <a:latin typeface="Arial"/>
                          <a:ea typeface="Times New Roman"/>
                          <a:cs typeface="David"/>
                        </a:rPr>
                        <a:t>נגב</a:t>
                      </a:r>
                      <a:endParaRPr lang="en-US" sz="1800" b="1">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a:effectLst/>
                          <a:latin typeface="Arial"/>
                          <a:ea typeface="Times New Roman"/>
                          <a:cs typeface="David"/>
                        </a:rPr>
                        <a:t>770,373</a:t>
                      </a:r>
                      <a:endParaRPr lang="en-US" sz="1200" b="1">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a:effectLst/>
                          <a:latin typeface="Arial"/>
                          <a:ea typeface="Times New Roman"/>
                          <a:cs typeface="David"/>
                        </a:rPr>
                        <a:t>1,733,500</a:t>
                      </a:r>
                      <a:endParaRPr lang="en-US" sz="1200" b="1">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dirty="0">
                          <a:effectLst/>
                          <a:latin typeface="Arial"/>
                          <a:ea typeface="Times New Roman"/>
                          <a:cs typeface="David"/>
                        </a:rPr>
                        <a:t>2,503,873</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a:effectLst/>
                          <a:latin typeface="Arial"/>
                          <a:ea typeface="Times New Roman"/>
                          <a:cs typeface="David"/>
                        </a:rPr>
                        <a:t>306,504</a:t>
                      </a:r>
                      <a:endParaRPr lang="en-US" sz="1200" b="1">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0000"/>
                        </a:lnSpc>
                        <a:spcAft>
                          <a:spcPts val="0"/>
                        </a:spcAft>
                      </a:pPr>
                      <a:r>
                        <a:rPr lang="he-IL" sz="1200" b="1" dirty="0">
                          <a:effectLst/>
                          <a:latin typeface="Arial"/>
                          <a:ea typeface="Times New Roman"/>
                          <a:cs typeface="David"/>
                        </a:rPr>
                        <a:t>31,740</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0000"/>
                        </a:lnSpc>
                        <a:spcAft>
                          <a:spcPts val="0"/>
                        </a:spcAft>
                      </a:pPr>
                      <a:r>
                        <a:rPr lang="he-IL" sz="1200" b="1">
                          <a:effectLst/>
                          <a:latin typeface="Arial"/>
                          <a:ea typeface="Times New Roman"/>
                          <a:cs typeface="David"/>
                        </a:rPr>
                        <a:t>171,777</a:t>
                      </a:r>
                      <a:endParaRPr lang="en-US" sz="1200" b="1">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0000"/>
                        </a:lnSpc>
                        <a:spcAft>
                          <a:spcPts val="0"/>
                        </a:spcAft>
                      </a:pPr>
                      <a:r>
                        <a:rPr lang="he-IL" sz="1200" b="1" dirty="0">
                          <a:effectLst/>
                          <a:latin typeface="Arial"/>
                          <a:ea typeface="Times New Roman"/>
                          <a:cs typeface="David"/>
                        </a:rPr>
                        <a:t>510,021</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a:effectLst/>
                          <a:latin typeface="Arial"/>
                          <a:ea typeface="Times New Roman"/>
                          <a:cs typeface="David"/>
                        </a:rPr>
                        <a:t>252,970</a:t>
                      </a:r>
                      <a:endParaRPr lang="en-US" sz="1200" b="1">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dirty="0">
                          <a:effectLst/>
                          <a:latin typeface="Arial"/>
                          <a:ea typeface="Times New Roman"/>
                          <a:cs typeface="David"/>
                        </a:rPr>
                        <a:t>1,740,882</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6879">
                <a:tc>
                  <a:txBody>
                    <a:bodyPr/>
                    <a:lstStyle/>
                    <a:p>
                      <a:pPr algn="ctr" rtl="1">
                        <a:lnSpc>
                          <a:spcPct val="100000"/>
                        </a:lnSpc>
                        <a:spcAft>
                          <a:spcPts val="0"/>
                        </a:spcAft>
                      </a:pPr>
                      <a:r>
                        <a:rPr lang="he-IL" sz="1800" b="1" dirty="0">
                          <a:effectLst/>
                          <a:latin typeface="Arial"/>
                          <a:ea typeface="Times New Roman"/>
                          <a:cs typeface="David"/>
                        </a:rPr>
                        <a:t>סה"כ</a:t>
                      </a:r>
                      <a:endParaRPr lang="en-US" sz="18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dirty="0">
                          <a:effectLst/>
                          <a:latin typeface="Arial"/>
                          <a:ea typeface="Times New Roman"/>
                          <a:cs typeface="David"/>
                        </a:rPr>
                        <a:t>2,844,503</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dirty="0">
                          <a:effectLst/>
                          <a:latin typeface="Arial"/>
                          <a:ea typeface="Times New Roman"/>
                          <a:cs typeface="David"/>
                        </a:rPr>
                        <a:t>2,648,000</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dirty="0">
                          <a:solidFill>
                            <a:srgbClr val="FF0000"/>
                          </a:solidFill>
                          <a:effectLst/>
                          <a:latin typeface="Arial"/>
                          <a:ea typeface="Times New Roman"/>
                          <a:cs typeface="David"/>
                        </a:rPr>
                        <a:t>5,492,503</a:t>
                      </a:r>
                      <a:endParaRPr lang="en-US" sz="1200" b="1" dirty="0">
                        <a:solidFill>
                          <a:srgbClr val="FF0000"/>
                        </a:solidFill>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dirty="0">
                          <a:effectLst/>
                          <a:latin typeface="Arial"/>
                          <a:ea typeface="Times New Roman"/>
                          <a:cs typeface="David"/>
                        </a:rPr>
                        <a:t>1,363,824</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dirty="0">
                          <a:effectLst/>
                          <a:latin typeface="Arial"/>
                          <a:ea typeface="Times New Roman"/>
                          <a:cs typeface="David"/>
                        </a:rPr>
                        <a:t>287,424</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0000"/>
                        </a:lnSpc>
                        <a:spcAft>
                          <a:spcPts val="0"/>
                        </a:spcAft>
                      </a:pPr>
                      <a:r>
                        <a:rPr lang="he-IL" sz="1200" b="1" dirty="0">
                          <a:effectLst/>
                          <a:latin typeface="Arial"/>
                          <a:ea typeface="Times New Roman"/>
                          <a:cs typeface="David"/>
                        </a:rPr>
                        <a:t>1,246,151</a:t>
                      </a:r>
                      <a:endParaRPr lang="en-US" sz="1200" b="1" dirty="0">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0000"/>
                        </a:lnSpc>
                        <a:spcAft>
                          <a:spcPts val="0"/>
                        </a:spcAft>
                      </a:pPr>
                      <a:r>
                        <a:rPr lang="he-IL" sz="1200" b="1" dirty="0" smtClean="0">
                          <a:solidFill>
                            <a:srgbClr val="FF0000"/>
                          </a:solidFill>
                          <a:effectLst/>
                          <a:latin typeface="Arial"/>
                          <a:ea typeface="Times New Roman"/>
                          <a:cs typeface="David"/>
                        </a:rPr>
                        <a:t>2,897,399</a:t>
                      </a:r>
                      <a:endParaRPr lang="en-US" sz="1200" b="1" dirty="0" smtClean="0">
                        <a:solidFill>
                          <a:srgbClr val="FF0000"/>
                        </a:solidFill>
                        <a:effectLst/>
                        <a:latin typeface="Arial"/>
                        <a:ea typeface="Times New Roman"/>
                        <a:cs typeface="David"/>
                      </a:endParaRPr>
                    </a:p>
                    <a:p>
                      <a:pPr algn="ctr" rtl="0">
                        <a:lnSpc>
                          <a:spcPct val="100000"/>
                        </a:lnSpc>
                        <a:spcAft>
                          <a:spcPts val="0"/>
                        </a:spcAft>
                      </a:pPr>
                      <a:endParaRPr lang="en-US" sz="1200" b="1" kern="1200" dirty="0">
                        <a:solidFill>
                          <a:schemeClr val="tx1"/>
                        </a:solidFill>
                        <a:effectLst/>
                        <a:latin typeface="Arial"/>
                        <a:ea typeface="Times New Roman"/>
                        <a:cs typeface="David"/>
                      </a:endParaRPr>
                    </a:p>
                  </a:txBody>
                  <a:tcPr marL="68585" marR="685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kern="1200" dirty="0">
                          <a:solidFill>
                            <a:schemeClr val="tx1"/>
                          </a:solidFill>
                          <a:effectLst/>
                          <a:latin typeface="Arial"/>
                          <a:ea typeface="Times New Roman"/>
                          <a:cs typeface="David"/>
                        </a:rPr>
                        <a:t>806,948</a:t>
                      </a:r>
                      <a:endParaRPr lang="en-US" sz="1200" b="1" kern="1200" dirty="0">
                        <a:solidFill>
                          <a:schemeClr val="tx1"/>
                        </a:solidFill>
                        <a:effectLst/>
                        <a:latin typeface="Arial"/>
                        <a:ea typeface="Times New Roman"/>
                        <a:cs typeface="David"/>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he-IL" sz="1200" b="1" dirty="0">
                          <a:solidFill>
                            <a:srgbClr val="FF0000"/>
                          </a:solidFill>
                          <a:effectLst/>
                          <a:latin typeface="Arial"/>
                          <a:ea typeface="Times New Roman"/>
                          <a:cs typeface="David"/>
                        </a:rPr>
                        <a:t>1,788,156</a:t>
                      </a:r>
                      <a:endParaRPr lang="en-US" sz="1200" b="1" dirty="0">
                        <a:solidFill>
                          <a:srgbClr val="FF0000"/>
                        </a:solidFill>
                        <a:effectLst/>
                        <a:latin typeface="Times New Roman"/>
                        <a:ea typeface="Times New Roman"/>
                        <a:cs typeface="Miriam"/>
                      </a:endParaRPr>
                    </a:p>
                  </a:txBody>
                  <a:tcPr marL="68585" marR="68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0580" name="Rectangle 4"/>
          <p:cNvSpPr txBox="1">
            <a:spLocks noChangeArrowheads="1"/>
          </p:cNvSpPr>
          <p:nvPr/>
        </p:nvSpPr>
        <p:spPr bwMode="auto">
          <a:xfrm>
            <a:off x="-107950" y="274638"/>
            <a:ext cx="8640763" cy="1143000"/>
          </a:xfrm>
          <a:prstGeom prst="rect">
            <a:avLst/>
          </a:prstGeom>
          <a:noFill/>
          <a:ln w="9525">
            <a:noFill/>
            <a:miter lim="800000"/>
            <a:headEnd/>
            <a:tailEnd/>
          </a:ln>
        </p:spPr>
        <p:txBody>
          <a:bodyPr anchor="ctr"/>
          <a:lstStyle/>
          <a:p>
            <a:pPr algn="ctr"/>
            <a:r>
              <a:rPr lang="he-IL" sz="3600" b="1">
                <a:solidFill>
                  <a:srgbClr val="536142"/>
                </a:solidFill>
                <a:latin typeface="Cambria" pitchFamily="18" charset="0"/>
              </a:rPr>
              <a:t>סקירת שוק הקומפוסט</a:t>
            </a:r>
            <a:endParaRPr lang="en-US" sz="3600" b="1">
              <a:solidFill>
                <a:srgbClr val="536142"/>
              </a:solidFill>
              <a:latin typeface="Cambria" pitchFamily="18" charset="0"/>
            </a:endParaRPr>
          </a:p>
        </p:txBody>
      </p:sp>
      <p:sp>
        <p:nvSpPr>
          <p:cNvPr id="3" name="Footer Placeholder 2"/>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cow_cartoon"/>
          <p:cNvPicPr>
            <a:picLocks noChangeAspect="1" noChangeArrowheads="1"/>
          </p:cNvPicPr>
          <p:nvPr/>
        </p:nvPicPr>
        <p:blipFill>
          <a:blip r:embed="rId2" cstate="print"/>
          <a:srcRect/>
          <a:stretch>
            <a:fillRect/>
          </a:stretch>
        </p:blipFill>
        <p:spPr bwMode="auto">
          <a:xfrm>
            <a:off x="4788025" y="523319"/>
            <a:ext cx="3798764" cy="6334682"/>
          </a:xfrm>
          <a:prstGeom prst="rect">
            <a:avLst/>
          </a:prstGeom>
          <a:noFill/>
        </p:spPr>
      </p:pic>
      <p:sp>
        <p:nvSpPr>
          <p:cNvPr id="3" name="TextBox 2"/>
          <p:cNvSpPr txBox="1"/>
          <p:nvPr/>
        </p:nvSpPr>
        <p:spPr>
          <a:xfrm>
            <a:off x="395536" y="2636912"/>
            <a:ext cx="4248472" cy="923330"/>
          </a:xfrm>
          <a:prstGeom prst="rect">
            <a:avLst/>
          </a:prstGeom>
          <a:noFill/>
        </p:spPr>
        <p:txBody>
          <a:bodyPr wrap="square" rtlCol="1">
            <a:spAutoFit/>
          </a:bodyPr>
          <a:lstStyle/>
          <a:p>
            <a:r>
              <a:rPr lang="he-IL" sz="5400" b="1" dirty="0" smtClean="0">
                <a:solidFill>
                  <a:srgbClr val="C00000"/>
                </a:solidFill>
                <a:cs typeface="+mj-cs"/>
              </a:rPr>
              <a:t>תודה רבה</a:t>
            </a:r>
            <a:endParaRPr lang="he-IL" sz="5400" b="1" dirty="0">
              <a:solidFill>
                <a:srgbClr val="C00000"/>
              </a:solidFill>
              <a:cs typeface="+mj-cs"/>
            </a:endParaRPr>
          </a:p>
        </p:txBody>
      </p:sp>
      <p:sp>
        <p:nvSpPr>
          <p:cNvPr id="4" name="Footer Placeholder 3"/>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rgbClr val="002060"/>
                </a:solidFill>
              </a:rPr>
              <a:t>פסולת אורגנית</a:t>
            </a:r>
            <a:endParaRPr lang="he-IL" b="1" dirty="0">
              <a:solidFill>
                <a:srgbClr val="002060"/>
              </a:solidFill>
            </a:endParaRPr>
          </a:p>
        </p:txBody>
      </p:sp>
      <p:sp>
        <p:nvSpPr>
          <p:cNvPr id="5" name="Content Placeholder 4"/>
          <p:cNvSpPr>
            <a:spLocks noGrp="1"/>
          </p:cNvSpPr>
          <p:nvPr>
            <p:ph idx="1"/>
          </p:nvPr>
        </p:nvSpPr>
        <p:spPr/>
        <p:txBody>
          <a:bodyPr>
            <a:normAutofit/>
          </a:bodyPr>
          <a:lstStyle/>
          <a:p>
            <a:pPr marL="609600" indent="-609600">
              <a:buFontTx/>
              <a:buAutoNum type="arabicPeriod"/>
            </a:pPr>
            <a:r>
              <a:rPr lang="he-IL" sz="4000" dirty="0" smtClean="0">
                <a:solidFill>
                  <a:srgbClr val="002060"/>
                </a:solidFill>
                <a:latin typeface="+mj-lt"/>
                <a:ea typeface="+mj-ea"/>
                <a:cs typeface="+mj-cs"/>
              </a:rPr>
              <a:t>חקלאות (זבל בעלי חיים, פסולת צמחים)</a:t>
            </a:r>
          </a:p>
          <a:p>
            <a:pPr marL="609600" indent="-609600">
              <a:buFontTx/>
              <a:buAutoNum type="arabicPeriod"/>
            </a:pPr>
            <a:r>
              <a:rPr lang="he-IL" sz="4000" dirty="0" smtClean="0">
                <a:solidFill>
                  <a:srgbClr val="002060"/>
                </a:solidFill>
                <a:latin typeface="+mj-lt"/>
                <a:ea typeface="+mj-ea"/>
                <a:cs typeface="+mj-cs"/>
              </a:rPr>
              <a:t>פסולת עירונית מוצקה וגזם</a:t>
            </a:r>
          </a:p>
          <a:p>
            <a:pPr marL="609600" indent="-609600">
              <a:buFontTx/>
              <a:buAutoNum type="arabicPeriod"/>
            </a:pPr>
            <a:r>
              <a:rPr lang="he-IL" sz="4000" dirty="0" smtClean="0">
                <a:solidFill>
                  <a:srgbClr val="002060"/>
                </a:solidFill>
                <a:latin typeface="+mj-lt"/>
                <a:ea typeface="+mj-ea"/>
                <a:cs typeface="+mj-cs"/>
              </a:rPr>
              <a:t>בוצות שפכים</a:t>
            </a:r>
          </a:p>
          <a:p>
            <a:pPr marL="609600" indent="-609600">
              <a:buFontTx/>
              <a:buAutoNum type="arabicPeriod"/>
            </a:pPr>
            <a:r>
              <a:rPr lang="he-IL" sz="4000" dirty="0" smtClean="0">
                <a:solidFill>
                  <a:srgbClr val="002060"/>
                </a:solidFill>
                <a:latin typeface="+mj-lt"/>
                <a:ea typeface="+mj-ea"/>
                <a:cs typeface="+mj-cs"/>
              </a:rPr>
              <a:t>תעשיית המזון</a:t>
            </a:r>
          </a:p>
          <a:p>
            <a:pPr marL="609600" indent="-609600">
              <a:buFontTx/>
              <a:buAutoNum type="arabicPeriod"/>
            </a:pPr>
            <a:r>
              <a:rPr lang="he-IL" sz="4000" dirty="0" smtClean="0">
                <a:solidFill>
                  <a:srgbClr val="002060"/>
                </a:solidFill>
                <a:latin typeface="+mj-lt"/>
                <a:ea typeface="+mj-ea"/>
                <a:cs typeface="+mj-cs"/>
              </a:rPr>
              <a:t>תעשיית העץ והנייר</a:t>
            </a:r>
            <a:endParaRPr lang="en-US" sz="4000" dirty="0" smtClean="0">
              <a:solidFill>
                <a:srgbClr val="002060"/>
              </a:solidFill>
              <a:latin typeface="+mj-lt"/>
              <a:ea typeface="+mj-ea"/>
              <a:cs typeface="+mj-cs"/>
            </a:endParaRPr>
          </a:p>
          <a:p>
            <a:endParaRPr lang="he-IL" sz="4000" dirty="0" smtClean="0">
              <a:solidFill>
                <a:srgbClr val="002060"/>
              </a:solidFill>
              <a:latin typeface="+mj-lt"/>
              <a:ea typeface="+mj-ea"/>
              <a:cs typeface="+mj-cs"/>
            </a:endParaRPr>
          </a:p>
        </p:txBody>
      </p:sp>
      <p:sp>
        <p:nvSpPr>
          <p:cNvPr id="3" name="Footer Placeholder 2"/>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linds(horizont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linds(horizontal)">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blinds(horizontal)">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blinds(horizontal)">
                                      <p:cBhvr>
                                        <p:cTn id="2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91264" cy="3442394"/>
          </a:xfrm>
        </p:spPr>
        <p:txBody>
          <a:bodyPr>
            <a:normAutofit/>
          </a:bodyPr>
          <a:lstStyle/>
          <a:p>
            <a:pPr lvl="7" algn="r" rtl="1">
              <a:spcBef>
                <a:spcPct val="0"/>
              </a:spcBef>
            </a:pPr>
            <a:r>
              <a:rPr lang="he-IL" sz="2800" dirty="0" smtClean="0">
                <a:solidFill>
                  <a:srgbClr val="002060"/>
                </a:solidFill>
              </a:rPr>
              <a:t>החלק האורגני של הפסולת שלנו הוא חלק משרשרת המזון ויש להחזיר אותו לקרקע</a:t>
            </a:r>
            <a:r>
              <a:rPr lang="he-IL" sz="2800" dirty="0">
                <a:solidFill>
                  <a:srgbClr val="002060"/>
                </a:solidFill>
              </a:rPr>
              <a:t/>
            </a:r>
            <a:br>
              <a:rPr lang="he-IL" sz="2800" dirty="0">
                <a:solidFill>
                  <a:srgbClr val="002060"/>
                </a:solidFill>
              </a:rPr>
            </a:br>
            <a:r>
              <a:rPr lang="he-IL" sz="2800" dirty="0" smtClean="0">
                <a:solidFill>
                  <a:srgbClr val="002060"/>
                </a:solidFill>
              </a:rPr>
              <a:t/>
            </a:r>
            <a:br>
              <a:rPr lang="he-IL" sz="2800" dirty="0" smtClean="0">
                <a:solidFill>
                  <a:srgbClr val="002060"/>
                </a:solidFill>
              </a:rPr>
            </a:br>
            <a:endParaRPr lang="he-IL" sz="2800" dirty="0">
              <a:solidFill>
                <a:srgbClr val="002060"/>
              </a:solidFill>
            </a:endParaRPr>
          </a:p>
        </p:txBody>
      </p:sp>
      <p:pic>
        <p:nvPicPr>
          <p:cNvPr id="22531" name="Picture 3" descr="C:\Users\noshem\Desktop\למצגת\compost_cycle.jpg"/>
          <p:cNvPicPr>
            <a:picLocks noChangeAspect="1" noChangeArrowheads="1"/>
          </p:cNvPicPr>
          <p:nvPr/>
        </p:nvPicPr>
        <p:blipFill>
          <a:blip r:embed="rId2" cstate="print"/>
          <a:srcRect/>
          <a:stretch>
            <a:fillRect/>
          </a:stretch>
        </p:blipFill>
        <p:spPr bwMode="auto">
          <a:xfrm>
            <a:off x="2627784" y="2492896"/>
            <a:ext cx="4365104" cy="4365104"/>
          </a:xfrm>
          <a:prstGeom prst="rect">
            <a:avLst/>
          </a:prstGeom>
          <a:noFill/>
        </p:spPr>
      </p:pic>
      <p:sp>
        <p:nvSpPr>
          <p:cNvPr id="4" name="Down Arrow 3"/>
          <p:cNvSpPr/>
          <p:nvPr/>
        </p:nvSpPr>
        <p:spPr>
          <a:xfrm>
            <a:off x="4932040" y="4725144"/>
            <a:ext cx="288032" cy="14401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5" name="TextBox 4"/>
          <p:cNvSpPr txBox="1"/>
          <p:nvPr/>
        </p:nvSpPr>
        <p:spPr>
          <a:xfrm>
            <a:off x="4283968" y="4149080"/>
            <a:ext cx="1512168" cy="369332"/>
          </a:xfrm>
          <a:prstGeom prst="rect">
            <a:avLst/>
          </a:prstGeom>
          <a:noFill/>
        </p:spPr>
        <p:txBody>
          <a:bodyPr wrap="square" rtlCol="1">
            <a:spAutoFit/>
          </a:bodyPr>
          <a:lstStyle/>
          <a:p>
            <a:r>
              <a:rPr lang="he-IL" b="1" dirty="0" smtClean="0"/>
              <a:t>קומפוסטציה</a:t>
            </a:r>
            <a:endParaRPr lang="he-IL" b="1" dirty="0"/>
          </a:p>
        </p:txBody>
      </p:sp>
      <p:sp>
        <p:nvSpPr>
          <p:cNvPr id="3" name="Footer Placeholder 2"/>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2" descr="C:\Users\noshem\Desktop\למצגת\leaves__vegetable_waste_falling_on_soil_symbolising_compost_188772.jpg"/>
          <p:cNvPicPr>
            <a:picLocks noChangeAspect="1" noChangeArrowheads="1"/>
          </p:cNvPicPr>
          <p:nvPr/>
        </p:nvPicPr>
        <p:blipFill>
          <a:blip r:embed="rId2" cstate="print"/>
          <a:srcRect/>
          <a:stretch>
            <a:fillRect/>
          </a:stretch>
        </p:blipFill>
        <p:spPr bwMode="auto">
          <a:xfrm>
            <a:off x="945698" y="404664"/>
            <a:ext cx="7298710" cy="6087124"/>
          </a:xfrm>
          <a:prstGeom prst="rect">
            <a:avLst/>
          </a:prstGeom>
          <a:noFill/>
        </p:spPr>
      </p:pic>
      <p:sp>
        <p:nvSpPr>
          <p:cNvPr id="2" name="Footer Placeholder 1"/>
          <p:cNvSpPr>
            <a:spLocks noGrp="1"/>
          </p:cNvSpPr>
          <p:nvPr>
            <p:ph type="ftr" sz="quarter" idx="11"/>
          </p:nvPr>
        </p:nvSpPr>
        <p:spPr/>
        <p:txBody>
          <a:bodyPr/>
          <a:lstStyle/>
          <a:p>
            <a:r>
              <a:rPr lang="he-IL" smtClean="0"/>
              <a:t>חגית ספקוטי</a:t>
            </a:r>
            <a:endParaRPr lang="he-IL"/>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35696" y="1196752"/>
            <a:ext cx="6192688" cy="769441"/>
          </a:xfrm>
          <a:prstGeom prst="rect">
            <a:avLst/>
          </a:prstGeom>
          <a:noFill/>
        </p:spPr>
        <p:txBody>
          <a:bodyPr wrap="square" rtlCol="1">
            <a:spAutoFit/>
          </a:bodyPr>
          <a:lstStyle/>
          <a:p>
            <a:pPr algn="ctr">
              <a:spcBef>
                <a:spcPct val="0"/>
              </a:spcBef>
            </a:pPr>
            <a:r>
              <a:rPr lang="he-IL" sz="4400" b="1" dirty="0" smtClean="0">
                <a:solidFill>
                  <a:srgbClr val="002060"/>
                </a:solidFill>
                <a:latin typeface="+mj-lt"/>
                <a:ea typeface="+mj-ea"/>
                <a:cs typeface="+mj-cs"/>
              </a:rPr>
              <a:t>מה זה קומפוסט?</a:t>
            </a:r>
          </a:p>
        </p:txBody>
      </p:sp>
      <p:sp>
        <p:nvSpPr>
          <p:cNvPr id="2" name="Footer Placeholder 1"/>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63688" y="260648"/>
            <a:ext cx="6408712" cy="954107"/>
          </a:xfrm>
          <a:prstGeom prst="rect">
            <a:avLst/>
          </a:prstGeom>
        </p:spPr>
        <p:txBody>
          <a:bodyPr wrap="square">
            <a:spAutoFit/>
          </a:bodyPr>
          <a:lstStyle/>
          <a:p>
            <a:pPr lvl="1" algn="ctr"/>
            <a:r>
              <a:rPr lang="he-IL" altLang="en-US" sz="2800" dirty="0" smtClean="0">
                <a:cs typeface="+mj-cs"/>
              </a:rPr>
              <a:t>חומר אורגני אשר יוצב בתהליך אירובי תוך כדי עליה בטמפרטורה</a:t>
            </a:r>
            <a:r>
              <a:rPr lang="en-US" altLang="en-US" sz="2800" dirty="0" smtClean="0">
                <a:cs typeface="+mj-cs"/>
              </a:rPr>
              <a:t>.</a:t>
            </a:r>
            <a:endParaRPr lang="en-US" altLang="en-US" sz="2800" dirty="0">
              <a:cs typeface="+mj-cs"/>
            </a:endParaRPr>
          </a:p>
        </p:txBody>
      </p:sp>
      <p:pic>
        <p:nvPicPr>
          <p:cNvPr id="3" name="Picture 3"/>
          <p:cNvPicPr>
            <a:picLocks noChangeAspect="1" noChangeArrowheads="1"/>
          </p:cNvPicPr>
          <p:nvPr/>
        </p:nvPicPr>
        <p:blipFill>
          <a:blip r:embed="rId2" cstate="print"/>
          <a:srcRect/>
          <a:stretch>
            <a:fillRect/>
          </a:stretch>
        </p:blipFill>
        <p:spPr bwMode="auto">
          <a:xfrm>
            <a:off x="1403648" y="2256535"/>
            <a:ext cx="6408712" cy="4231578"/>
          </a:xfrm>
          <a:prstGeom prst="rect">
            <a:avLst/>
          </a:prstGeom>
          <a:noFill/>
          <a:ln w="9525">
            <a:noFill/>
            <a:miter lim="800000"/>
            <a:headEnd/>
            <a:tailEnd/>
          </a:ln>
          <a:effectLst/>
        </p:spPr>
      </p:pic>
      <p:sp>
        <p:nvSpPr>
          <p:cNvPr id="4" name="Footer Placeholder 3"/>
          <p:cNvSpPr>
            <a:spLocks noGrp="1"/>
          </p:cNvSpPr>
          <p:nvPr>
            <p:ph type="ftr" sz="quarter" idx="11"/>
          </p:nvPr>
        </p:nvSpPr>
        <p:spPr/>
        <p:txBody>
          <a:bodyPr/>
          <a:lstStyle/>
          <a:p>
            <a:r>
              <a:rPr lang="he-IL" smtClean="0"/>
              <a:t>חגית ספקוטי</a:t>
            </a:r>
            <a:endParaRPr lang="he-IL"/>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מסמך" ma:contentTypeID="0x0101004731FCFD94D5B542AF8A0C43C294021F" ma:contentTypeVersion="0" ma:contentTypeDescription="צור מסמך חדש." ma:contentTypeScope="" ma:versionID="5fecdfb60a9df4c857605a7f2521711c">
  <xsd:schema xmlns:xsd="http://www.w3.org/2001/XMLSchema" xmlns:xs="http://www.w3.org/2001/XMLSchema" xmlns:p="http://schemas.microsoft.com/office/2006/metadata/properties" targetNamespace="http://schemas.microsoft.com/office/2006/metadata/properties" ma:root="true" ma:fieldsID="3c69e330b17b26747b49104fe0872e0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סוג תוכן"/>
        <xsd:element ref="dc:title" minOccurs="0" maxOccurs="1" ma:index="4" ma:displayName="כותרת"/>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1B76F67-A732-4014-99C1-4474B987D9D3}">
  <ds:schemaRefs>
    <ds:schemaRef ds:uri="http://purl.org/dc/elements/1.1/"/>
    <ds:schemaRef ds:uri="http://schemas.microsoft.com/office/2006/documentManagement/types"/>
    <ds:schemaRef ds:uri="http://schemas.microsoft.com/office/infopath/2007/PartnerControls"/>
    <ds:schemaRef ds:uri="http://purl.org/dc/dcmitype/"/>
    <ds:schemaRef ds:uri="http://schemas.microsoft.com/office/2006/metadata/properties"/>
    <ds:schemaRef ds:uri="http://purl.org/dc/term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1E45B3BC-9A8A-47D8-862C-023CBA5C669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94EEB7D0-9ADF-4765-977D-9A07D647E77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332</TotalTime>
  <Words>1035</Words>
  <Application>Microsoft Office PowerPoint</Application>
  <PresentationFormat>‫הצגה על המסך (4:3)</PresentationFormat>
  <Paragraphs>327</Paragraphs>
  <Slides>43</Slides>
  <Notes>3</Notes>
  <HiddenSlides>0</HiddenSlides>
  <MMClips>0</MMClips>
  <ScaleCrop>false</ScaleCrop>
  <HeadingPairs>
    <vt:vector size="8" baseType="variant">
      <vt:variant>
        <vt:lpstr>גופנים בשימוש</vt:lpstr>
      </vt:variant>
      <vt:variant>
        <vt:i4>9</vt:i4>
      </vt:variant>
      <vt:variant>
        <vt:lpstr>ערכת נושא</vt:lpstr>
      </vt:variant>
      <vt:variant>
        <vt:i4>1</vt:i4>
      </vt:variant>
      <vt:variant>
        <vt:lpstr>שרתי OLE מוטבעים</vt:lpstr>
      </vt:variant>
      <vt:variant>
        <vt:i4>2</vt:i4>
      </vt:variant>
      <vt:variant>
        <vt:lpstr>כותרות שקופיות</vt:lpstr>
      </vt:variant>
      <vt:variant>
        <vt:i4>43</vt:i4>
      </vt:variant>
    </vt:vector>
  </HeadingPairs>
  <TitlesOfParts>
    <vt:vector size="55" baseType="lpstr">
      <vt:lpstr>宋体</vt:lpstr>
      <vt:lpstr>Arial</vt:lpstr>
      <vt:lpstr>Calibri</vt:lpstr>
      <vt:lpstr>Cambria</vt:lpstr>
      <vt:lpstr>Comic Sans MS</vt:lpstr>
      <vt:lpstr>David</vt:lpstr>
      <vt:lpstr>Miriam</vt:lpstr>
      <vt:lpstr>Times New Roman</vt:lpstr>
      <vt:lpstr>Wingdings</vt:lpstr>
      <vt:lpstr>Office Theme</vt:lpstr>
      <vt:lpstr>Worksheet</vt:lpstr>
      <vt:lpstr>תרשים</vt:lpstr>
      <vt:lpstr>מצגת של PowerPoint</vt:lpstr>
      <vt:lpstr>מצגת של PowerPoint</vt:lpstr>
      <vt:lpstr>נתוני כמויות פסולת בישראל – פילוח לזרמים והערכות 2015- 2025</vt:lpstr>
      <vt:lpstr>מצגת של PowerPoint</vt:lpstr>
      <vt:lpstr>פסולת אורגנית</vt:lpstr>
      <vt:lpstr>החלק האורגני של הפסולת שלנו הוא חלק משרשרת המזון ויש להחזיר אותו לקרקע  </vt:lpstr>
      <vt:lpstr>מצגת של PowerPoint</vt:lpstr>
      <vt:lpstr>מצגת של PowerPoint</vt:lpstr>
      <vt:lpstr>מצגת של PowerPoint</vt:lpstr>
      <vt:lpstr>מצגת של PowerPoint</vt:lpstr>
      <vt:lpstr>מצגת של PowerPoint</vt:lpstr>
      <vt:lpstr>יחסי N\C בחומרי גלם מקובלים</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אתר קומפוסט מסחרי</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The soil is not just soil…</vt:lpstr>
      <vt:lpstr>מצגת של PowerPoint</vt:lpstr>
      <vt:lpstr>קצב מינרליזציה של חנקן מקומפוסט בשל</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vector>
  </TitlesOfParts>
  <Company>ARO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noshem</dc:creator>
  <cp:lastModifiedBy>user</cp:lastModifiedBy>
  <cp:revision>51</cp:revision>
  <dcterms:created xsi:type="dcterms:W3CDTF">2013-02-28T13:51:34Z</dcterms:created>
  <dcterms:modified xsi:type="dcterms:W3CDTF">2018-10-18T21:05:36Z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0x0101004731FCFD94D5B542AF8A0C43C294021F</vt:lpwstr>
  </property>
</Properties>
</file>