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67" r:id="rId3"/>
    <p:sldId id="311" r:id="rId4"/>
    <p:sldId id="257" r:id="rId5"/>
    <p:sldId id="258" r:id="rId6"/>
    <p:sldId id="276" r:id="rId7"/>
    <p:sldId id="275" r:id="rId8"/>
    <p:sldId id="289" r:id="rId9"/>
    <p:sldId id="290" r:id="rId10"/>
    <p:sldId id="288" r:id="rId11"/>
    <p:sldId id="312" r:id="rId12"/>
    <p:sldId id="313" r:id="rId13"/>
    <p:sldId id="268" r:id="rId14"/>
    <p:sldId id="291" r:id="rId15"/>
    <p:sldId id="294" r:id="rId16"/>
    <p:sldId id="260" r:id="rId17"/>
    <p:sldId id="314" r:id="rId18"/>
    <p:sldId id="315" r:id="rId19"/>
    <p:sldId id="279" r:id="rId20"/>
    <p:sldId id="296" r:id="rId21"/>
    <p:sldId id="295" r:id="rId22"/>
    <p:sldId id="297" r:id="rId23"/>
    <p:sldId id="305" r:id="rId24"/>
    <p:sldId id="278" r:id="rId25"/>
    <p:sldId id="306" r:id="rId26"/>
    <p:sldId id="280" r:id="rId27"/>
    <p:sldId id="292" r:id="rId28"/>
    <p:sldId id="298" r:id="rId29"/>
    <p:sldId id="299" r:id="rId30"/>
    <p:sldId id="300" r:id="rId31"/>
    <p:sldId id="301" r:id="rId32"/>
    <p:sldId id="302" r:id="rId33"/>
    <p:sldId id="303" r:id="rId34"/>
    <p:sldId id="304" r:id="rId35"/>
    <p:sldId id="316" r:id="rId36"/>
    <p:sldId id="307" r:id="rId37"/>
    <p:sldId id="308" r:id="rId38"/>
    <p:sldId id="273" r:id="rId39"/>
    <p:sldId id="317" r:id="rId40"/>
    <p:sldId id="271" r:id="rId41"/>
    <p:sldId id="310"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031" autoAdjust="0"/>
    <p:restoredTop sz="94660"/>
  </p:normalViewPr>
  <p:slideViewPr>
    <p:cSldViewPr snapToGrid="0">
      <p:cViewPr varScale="1">
        <p:scale>
          <a:sx n="77" d="100"/>
          <a:sy n="77" d="100"/>
        </p:scale>
        <p:origin x="126" y="7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0FCF45-FC83-456C-A160-2C7F8E195093}" type="doc">
      <dgm:prSet loTypeId="urn:microsoft.com/office/officeart/2005/8/layout/cycle2" loCatId="cycle" qsTypeId="urn:microsoft.com/office/officeart/2005/8/quickstyle/3d1" qsCatId="3D" csTypeId="urn:microsoft.com/office/officeart/2005/8/colors/colorful1" csCatId="colorful" phldr="1"/>
      <dgm:spPr/>
      <dgm:t>
        <a:bodyPr/>
        <a:lstStyle/>
        <a:p>
          <a:endParaRPr lang="en-US"/>
        </a:p>
      </dgm:t>
    </dgm:pt>
    <dgm:pt modelId="{1D7B928F-067F-48A8-BF30-F75547BBB134}">
      <dgm:prSet phldrT="[טקסט]"/>
      <dgm:spPr/>
      <dgm:t>
        <a:bodyPr/>
        <a:lstStyle/>
        <a:p>
          <a:r>
            <a:rPr lang="he-IL" b="1" dirty="0">
              <a:solidFill>
                <a:schemeClr val="tx1"/>
              </a:solidFill>
            </a:rPr>
            <a:t>עליה בצפיפות האוכלוסייה</a:t>
          </a:r>
          <a:endParaRPr lang="en-US" b="1" dirty="0">
            <a:solidFill>
              <a:schemeClr val="tx1"/>
            </a:solidFill>
          </a:endParaRPr>
        </a:p>
      </dgm:t>
    </dgm:pt>
    <dgm:pt modelId="{88C3E2A9-752E-408B-BBB0-1CFD5BE16272}" type="parTrans" cxnId="{3167C32A-674F-49B7-8C76-C060A1A2DEF8}">
      <dgm:prSet/>
      <dgm:spPr/>
      <dgm:t>
        <a:bodyPr/>
        <a:lstStyle/>
        <a:p>
          <a:endParaRPr lang="en-US" b="1">
            <a:solidFill>
              <a:schemeClr val="tx1"/>
            </a:solidFill>
          </a:endParaRPr>
        </a:p>
      </dgm:t>
    </dgm:pt>
    <dgm:pt modelId="{EDC841FB-49C7-4B62-9AB1-74DB464376AD}" type="sibTrans" cxnId="{3167C32A-674F-49B7-8C76-C060A1A2DEF8}">
      <dgm:prSet/>
      <dgm:spPr/>
      <dgm:t>
        <a:bodyPr/>
        <a:lstStyle/>
        <a:p>
          <a:endParaRPr lang="en-US" b="1">
            <a:solidFill>
              <a:schemeClr val="tx1"/>
            </a:solidFill>
          </a:endParaRPr>
        </a:p>
      </dgm:t>
    </dgm:pt>
    <dgm:pt modelId="{332F6E71-4CDD-4BF0-8276-EF43E6A79CC4}">
      <dgm:prSet phldrT="[טקסט]"/>
      <dgm:spPr/>
      <dgm:t>
        <a:bodyPr/>
        <a:lstStyle/>
        <a:p>
          <a:r>
            <a:rPr lang="he-IL" b="1" dirty="0">
              <a:solidFill>
                <a:schemeClr val="tx1"/>
              </a:solidFill>
            </a:rPr>
            <a:t>חקלאות</a:t>
          </a:r>
          <a:endParaRPr lang="en-US" b="1" dirty="0">
            <a:solidFill>
              <a:schemeClr val="tx1"/>
            </a:solidFill>
          </a:endParaRPr>
        </a:p>
      </dgm:t>
    </dgm:pt>
    <dgm:pt modelId="{F14F766F-8C9A-4F04-929D-5E53BC919006}" type="parTrans" cxnId="{4D8A6B00-02FC-47BD-8165-8B7A870390AC}">
      <dgm:prSet/>
      <dgm:spPr/>
      <dgm:t>
        <a:bodyPr/>
        <a:lstStyle/>
        <a:p>
          <a:endParaRPr lang="en-US" b="1">
            <a:solidFill>
              <a:schemeClr val="tx1"/>
            </a:solidFill>
          </a:endParaRPr>
        </a:p>
      </dgm:t>
    </dgm:pt>
    <dgm:pt modelId="{FD3F17ED-198A-457C-BC89-1A4CFFA6CFE6}" type="sibTrans" cxnId="{4D8A6B00-02FC-47BD-8165-8B7A870390AC}">
      <dgm:prSet/>
      <dgm:spPr/>
      <dgm:t>
        <a:bodyPr/>
        <a:lstStyle/>
        <a:p>
          <a:endParaRPr lang="en-US" b="1">
            <a:solidFill>
              <a:schemeClr val="tx1"/>
            </a:solidFill>
          </a:endParaRPr>
        </a:p>
      </dgm:t>
    </dgm:pt>
    <dgm:pt modelId="{2CA2B964-BF7A-4C0F-93C2-006ACDDEDA44}">
      <dgm:prSet phldrT="[טקסט]"/>
      <dgm:spPr/>
      <dgm:t>
        <a:bodyPr/>
        <a:lstStyle/>
        <a:p>
          <a:r>
            <a:rPr lang="he-IL" b="1" dirty="0">
              <a:solidFill>
                <a:schemeClr val="tx1"/>
              </a:solidFill>
            </a:rPr>
            <a:t>הגדלת הישובים</a:t>
          </a:r>
          <a:endParaRPr lang="en-US" b="1" dirty="0">
            <a:solidFill>
              <a:schemeClr val="tx1"/>
            </a:solidFill>
          </a:endParaRPr>
        </a:p>
      </dgm:t>
    </dgm:pt>
    <dgm:pt modelId="{8C8D68F6-B02C-451E-85D6-5A5AD9388A98}" type="parTrans" cxnId="{0C9B2C90-F948-413E-B34F-765E5D82AAF2}">
      <dgm:prSet/>
      <dgm:spPr/>
      <dgm:t>
        <a:bodyPr/>
        <a:lstStyle/>
        <a:p>
          <a:endParaRPr lang="en-US" b="1">
            <a:solidFill>
              <a:schemeClr val="tx1"/>
            </a:solidFill>
          </a:endParaRPr>
        </a:p>
      </dgm:t>
    </dgm:pt>
    <dgm:pt modelId="{8630DBDB-3808-4850-B3D2-3F244EE75EE9}" type="sibTrans" cxnId="{0C9B2C90-F948-413E-B34F-765E5D82AAF2}">
      <dgm:prSet/>
      <dgm:spPr/>
      <dgm:t>
        <a:bodyPr/>
        <a:lstStyle/>
        <a:p>
          <a:endParaRPr lang="en-US" b="1">
            <a:solidFill>
              <a:schemeClr val="tx1"/>
            </a:solidFill>
          </a:endParaRPr>
        </a:p>
      </dgm:t>
    </dgm:pt>
    <dgm:pt modelId="{C4D20E8F-A7DE-4C2C-9151-A9E307102DF2}">
      <dgm:prSet phldrT="[טקסט]"/>
      <dgm:spPr/>
      <dgm:t>
        <a:bodyPr/>
        <a:lstStyle/>
        <a:p>
          <a:r>
            <a:rPr lang="he-IL" b="1" dirty="0">
              <a:solidFill>
                <a:schemeClr val="tx1"/>
              </a:solidFill>
            </a:rPr>
            <a:t>קיצור הזמן בין לילה ללידה</a:t>
          </a:r>
          <a:endParaRPr lang="en-US" b="1" dirty="0">
            <a:solidFill>
              <a:schemeClr val="tx1"/>
            </a:solidFill>
          </a:endParaRPr>
        </a:p>
      </dgm:t>
    </dgm:pt>
    <dgm:pt modelId="{9EB3C903-5729-48DC-80C7-0294DD687EBF}" type="parTrans" cxnId="{922034DC-D27B-4306-A4C2-24915CBE3FC9}">
      <dgm:prSet/>
      <dgm:spPr/>
      <dgm:t>
        <a:bodyPr/>
        <a:lstStyle/>
        <a:p>
          <a:endParaRPr lang="en-US" b="1">
            <a:solidFill>
              <a:schemeClr val="tx1"/>
            </a:solidFill>
          </a:endParaRPr>
        </a:p>
      </dgm:t>
    </dgm:pt>
    <dgm:pt modelId="{BA40EBBC-315A-4A2A-A951-B160884D6A8B}" type="sibTrans" cxnId="{922034DC-D27B-4306-A4C2-24915CBE3FC9}">
      <dgm:prSet/>
      <dgm:spPr/>
      <dgm:t>
        <a:bodyPr/>
        <a:lstStyle/>
        <a:p>
          <a:endParaRPr lang="en-US" b="1">
            <a:solidFill>
              <a:schemeClr val="tx1"/>
            </a:solidFill>
          </a:endParaRPr>
        </a:p>
      </dgm:t>
    </dgm:pt>
    <dgm:pt modelId="{1ACBC56E-BD49-49CC-85B4-DEF596956759}" type="pres">
      <dgm:prSet presAssocID="{110FCF45-FC83-456C-A160-2C7F8E195093}" presName="cycle" presStyleCnt="0">
        <dgm:presLayoutVars>
          <dgm:dir/>
          <dgm:resizeHandles val="exact"/>
        </dgm:presLayoutVars>
      </dgm:prSet>
      <dgm:spPr/>
      <dgm:t>
        <a:bodyPr/>
        <a:lstStyle/>
        <a:p>
          <a:pPr rtl="1"/>
          <a:endParaRPr lang="he-IL"/>
        </a:p>
      </dgm:t>
    </dgm:pt>
    <dgm:pt modelId="{80EEDE17-B0F9-48F3-807B-5F1427A01B48}" type="pres">
      <dgm:prSet presAssocID="{1D7B928F-067F-48A8-BF30-F75547BBB134}" presName="node" presStyleLbl="node1" presStyleIdx="0" presStyleCnt="4">
        <dgm:presLayoutVars>
          <dgm:bulletEnabled val="1"/>
        </dgm:presLayoutVars>
      </dgm:prSet>
      <dgm:spPr/>
      <dgm:t>
        <a:bodyPr/>
        <a:lstStyle/>
        <a:p>
          <a:pPr rtl="1"/>
          <a:endParaRPr lang="he-IL"/>
        </a:p>
      </dgm:t>
    </dgm:pt>
    <dgm:pt modelId="{6125C04E-DE9D-478A-82E2-BBA0142EC088}" type="pres">
      <dgm:prSet presAssocID="{EDC841FB-49C7-4B62-9AB1-74DB464376AD}" presName="sibTrans" presStyleLbl="sibTrans2D1" presStyleIdx="0" presStyleCnt="4"/>
      <dgm:spPr/>
      <dgm:t>
        <a:bodyPr/>
        <a:lstStyle/>
        <a:p>
          <a:pPr rtl="1"/>
          <a:endParaRPr lang="he-IL"/>
        </a:p>
      </dgm:t>
    </dgm:pt>
    <dgm:pt modelId="{B13F1934-FE3C-4882-BB51-BC57D08AE6AD}" type="pres">
      <dgm:prSet presAssocID="{EDC841FB-49C7-4B62-9AB1-74DB464376AD}" presName="connectorText" presStyleLbl="sibTrans2D1" presStyleIdx="0" presStyleCnt="4"/>
      <dgm:spPr/>
      <dgm:t>
        <a:bodyPr/>
        <a:lstStyle/>
        <a:p>
          <a:pPr rtl="1"/>
          <a:endParaRPr lang="he-IL"/>
        </a:p>
      </dgm:t>
    </dgm:pt>
    <dgm:pt modelId="{1D676F90-9906-4CDC-ADB7-2517274F6D68}" type="pres">
      <dgm:prSet presAssocID="{332F6E71-4CDD-4BF0-8276-EF43E6A79CC4}" presName="node" presStyleLbl="node1" presStyleIdx="1" presStyleCnt="4" custRadScaleRad="148030" custRadScaleInc="3732">
        <dgm:presLayoutVars>
          <dgm:bulletEnabled val="1"/>
        </dgm:presLayoutVars>
      </dgm:prSet>
      <dgm:spPr/>
      <dgm:t>
        <a:bodyPr/>
        <a:lstStyle/>
        <a:p>
          <a:pPr rtl="1"/>
          <a:endParaRPr lang="he-IL"/>
        </a:p>
      </dgm:t>
    </dgm:pt>
    <dgm:pt modelId="{BBA37F31-C973-472D-92E3-A93491A5E91F}" type="pres">
      <dgm:prSet presAssocID="{FD3F17ED-198A-457C-BC89-1A4CFFA6CFE6}" presName="sibTrans" presStyleLbl="sibTrans2D1" presStyleIdx="1" presStyleCnt="4"/>
      <dgm:spPr/>
      <dgm:t>
        <a:bodyPr/>
        <a:lstStyle/>
        <a:p>
          <a:pPr rtl="1"/>
          <a:endParaRPr lang="he-IL"/>
        </a:p>
      </dgm:t>
    </dgm:pt>
    <dgm:pt modelId="{96526CB5-9AEC-4D00-A79F-89A90EF75F8D}" type="pres">
      <dgm:prSet presAssocID="{FD3F17ED-198A-457C-BC89-1A4CFFA6CFE6}" presName="connectorText" presStyleLbl="sibTrans2D1" presStyleIdx="1" presStyleCnt="4"/>
      <dgm:spPr/>
      <dgm:t>
        <a:bodyPr/>
        <a:lstStyle/>
        <a:p>
          <a:pPr rtl="1"/>
          <a:endParaRPr lang="he-IL"/>
        </a:p>
      </dgm:t>
    </dgm:pt>
    <dgm:pt modelId="{4E389937-EA17-4360-8C7C-5BADB3324B09}" type="pres">
      <dgm:prSet presAssocID="{2CA2B964-BF7A-4C0F-93C2-006ACDDEDA44}" presName="node" presStyleLbl="node1" presStyleIdx="2" presStyleCnt="4">
        <dgm:presLayoutVars>
          <dgm:bulletEnabled val="1"/>
        </dgm:presLayoutVars>
      </dgm:prSet>
      <dgm:spPr/>
      <dgm:t>
        <a:bodyPr/>
        <a:lstStyle/>
        <a:p>
          <a:pPr rtl="1"/>
          <a:endParaRPr lang="he-IL"/>
        </a:p>
      </dgm:t>
    </dgm:pt>
    <dgm:pt modelId="{4E10B7E9-F9DB-402D-8018-3E90415F6829}" type="pres">
      <dgm:prSet presAssocID="{8630DBDB-3808-4850-B3D2-3F244EE75EE9}" presName="sibTrans" presStyleLbl="sibTrans2D1" presStyleIdx="2" presStyleCnt="4"/>
      <dgm:spPr/>
      <dgm:t>
        <a:bodyPr/>
        <a:lstStyle/>
        <a:p>
          <a:pPr rtl="1"/>
          <a:endParaRPr lang="he-IL"/>
        </a:p>
      </dgm:t>
    </dgm:pt>
    <dgm:pt modelId="{138AD18A-5871-4729-B18F-570887F654CA}" type="pres">
      <dgm:prSet presAssocID="{8630DBDB-3808-4850-B3D2-3F244EE75EE9}" presName="connectorText" presStyleLbl="sibTrans2D1" presStyleIdx="2" presStyleCnt="4"/>
      <dgm:spPr/>
      <dgm:t>
        <a:bodyPr/>
        <a:lstStyle/>
        <a:p>
          <a:pPr rtl="1"/>
          <a:endParaRPr lang="he-IL"/>
        </a:p>
      </dgm:t>
    </dgm:pt>
    <dgm:pt modelId="{B180133F-F98D-4E11-A68D-8DFF6C40D36B}" type="pres">
      <dgm:prSet presAssocID="{C4D20E8F-A7DE-4C2C-9151-A9E307102DF2}" presName="node" presStyleLbl="node1" presStyleIdx="3" presStyleCnt="4" custRadScaleRad="149576" custRadScaleInc="-3693">
        <dgm:presLayoutVars>
          <dgm:bulletEnabled val="1"/>
        </dgm:presLayoutVars>
      </dgm:prSet>
      <dgm:spPr/>
      <dgm:t>
        <a:bodyPr/>
        <a:lstStyle/>
        <a:p>
          <a:pPr rtl="1"/>
          <a:endParaRPr lang="he-IL"/>
        </a:p>
      </dgm:t>
    </dgm:pt>
    <dgm:pt modelId="{57E91EDA-C9CC-48FB-AF26-C0DF310FF14E}" type="pres">
      <dgm:prSet presAssocID="{BA40EBBC-315A-4A2A-A951-B160884D6A8B}" presName="sibTrans" presStyleLbl="sibTrans2D1" presStyleIdx="3" presStyleCnt="4"/>
      <dgm:spPr/>
      <dgm:t>
        <a:bodyPr/>
        <a:lstStyle/>
        <a:p>
          <a:pPr rtl="1"/>
          <a:endParaRPr lang="he-IL"/>
        </a:p>
      </dgm:t>
    </dgm:pt>
    <dgm:pt modelId="{4D7EF102-5849-4B90-ABA8-566C52361A20}" type="pres">
      <dgm:prSet presAssocID="{BA40EBBC-315A-4A2A-A951-B160884D6A8B}" presName="connectorText" presStyleLbl="sibTrans2D1" presStyleIdx="3" presStyleCnt="4"/>
      <dgm:spPr/>
      <dgm:t>
        <a:bodyPr/>
        <a:lstStyle/>
        <a:p>
          <a:pPr rtl="1"/>
          <a:endParaRPr lang="he-IL"/>
        </a:p>
      </dgm:t>
    </dgm:pt>
  </dgm:ptLst>
  <dgm:cxnLst>
    <dgm:cxn modelId="{613E11B1-B008-45A4-B45B-23941596A76D}" type="presOf" srcId="{332F6E71-4CDD-4BF0-8276-EF43E6A79CC4}" destId="{1D676F90-9906-4CDC-ADB7-2517274F6D68}" srcOrd="0" destOrd="0" presId="urn:microsoft.com/office/officeart/2005/8/layout/cycle2"/>
    <dgm:cxn modelId="{01729A26-670E-4959-8896-4B525422E55E}" type="presOf" srcId="{8630DBDB-3808-4850-B3D2-3F244EE75EE9}" destId="{4E10B7E9-F9DB-402D-8018-3E90415F6829}" srcOrd="0" destOrd="0" presId="urn:microsoft.com/office/officeart/2005/8/layout/cycle2"/>
    <dgm:cxn modelId="{922034DC-D27B-4306-A4C2-24915CBE3FC9}" srcId="{110FCF45-FC83-456C-A160-2C7F8E195093}" destId="{C4D20E8F-A7DE-4C2C-9151-A9E307102DF2}" srcOrd="3" destOrd="0" parTransId="{9EB3C903-5729-48DC-80C7-0294DD687EBF}" sibTransId="{BA40EBBC-315A-4A2A-A951-B160884D6A8B}"/>
    <dgm:cxn modelId="{0C9B2C90-F948-413E-B34F-765E5D82AAF2}" srcId="{110FCF45-FC83-456C-A160-2C7F8E195093}" destId="{2CA2B964-BF7A-4C0F-93C2-006ACDDEDA44}" srcOrd="2" destOrd="0" parTransId="{8C8D68F6-B02C-451E-85D6-5A5AD9388A98}" sibTransId="{8630DBDB-3808-4850-B3D2-3F244EE75EE9}"/>
    <dgm:cxn modelId="{9B37C72B-018A-4DA7-8C3D-0DB902201750}" type="presOf" srcId="{BA40EBBC-315A-4A2A-A951-B160884D6A8B}" destId="{4D7EF102-5849-4B90-ABA8-566C52361A20}" srcOrd="1" destOrd="0" presId="urn:microsoft.com/office/officeart/2005/8/layout/cycle2"/>
    <dgm:cxn modelId="{3167C32A-674F-49B7-8C76-C060A1A2DEF8}" srcId="{110FCF45-FC83-456C-A160-2C7F8E195093}" destId="{1D7B928F-067F-48A8-BF30-F75547BBB134}" srcOrd="0" destOrd="0" parTransId="{88C3E2A9-752E-408B-BBB0-1CFD5BE16272}" sibTransId="{EDC841FB-49C7-4B62-9AB1-74DB464376AD}"/>
    <dgm:cxn modelId="{3ADACA08-F48E-4801-8548-1122886480AE}" type="presOf" srcId="{FD3F17ED-198A-457C-BC89-1A4CFFA6CFE6}" destId="{BBA37F31-C973-472D-92E3-A93491A5E91F}" srcOrd="0" destOrd="0" presId="urn:microsoft.com/office/officeart/2005/8/layout/cycle2"/>
    <dgm:cxn modelId="{FDFC1769-2CEB-4E45-8D43-9E81F155D177}" type="presOf" srcId="{C4D20E8F-A7DE-4C2C-9151-A9E307102DF2}" destId="{B180133F-F98D-4E11-A68D-8DFF6C40D36B}" srcOrd="0" destOrd="0" presId="urn:microsoft.com/office/officeart/2005/8/layout/cycle2"/>
    <dgm:cxn modelId="{5BC74F77-9192-40F0-A87F-4C3CB86BD418}" type="presOf" srcId="{EDC841FB-49C7-4B62-9AB1-74DB464376AD}" destId="{B13F1934-FE3C-4882-BB51-BC57D08AE6AD}" srcOrd="1" destOrd="0" presId="urn:microsoft.com/office/officeart/2005/8/layout/cycle2"/>
    <dgm:cxn modelId="{4231D796-F930-4EF3-9D80-808CC026F43A}" type="presOf" srcId="{FD3F17ED-198A-457C-BC89-1A4CFFA6CFE6}" destId="{96526CB5-9AEC-4D00-A79F-89A90EF75F8D}" srcOrd="1" destOrd="0" presId="urn:microsoft.com/office/officeart/2005/8/layout/cycle2"/>
    <dgm:cxn modelId="{AB991C4C-71B4-4ECD-9CFE-0041B1207072}" type="presOf" srcId="{2CA2B964-BF7A-4C0F-93C2-006ACDDEDA44}" destId="{4E389937-EA17-4360-8C7C-5BADB3324B09}" srcOrd="0" destOrd="0" presId="urn:microsoft.com/office/officeart/2005/8/layout/cycle2"/>
    <dgm:cxn modelId="{DDBEB19F-44CE-4B37-A262-6EE5C5389CA4}" type="presOf" srcId="{BA40EBBC-315A-4A2A-A951-B160884D6A8B}" destId="{57E91EDA-C9CC-48FB-AF26-C0DF310FF14E}" srcOrd="0" destOrd="0" presId="urn:microsoft.com/office/officeart/2005/8/layout/cycle2"/>
    <dgm:cxn modelId="{0FEE0F8D-77E8-4CC3-8651-41C304BE291F}" type="presOf" srcId="{EDC841FB-49C7-4B62-9AB1-74DB464376AD}" destId="{6125C04E-DE9D-478A-82E2-BBA0142EC088}" srcOrd="0" destOrd="0" presId="urn:microsoft.com/office/officeart/2005/8/layout/cycle2"/>
    <dgm:cxn modelId="{4D8A6B00-02FC-47BD-8165-8B7A870390AC}" srcId="{110FCF45-FC83-456C-A160-2C7F8E195093}" destId="{332F6E71-4CDD-4BF0-8276-EF43E6A79CC4}" srcOrd="1" destOrd="0" parTransId="{F14F766F-8C9A-4F04-929D-5E53BC919006}" sibTransId="{FD3F17ED-198A-457C-BC89-1A4CFFA6CFE6}"/>
    <dgm:cxn modelId="{CECC2E0D-4D0A-4484-AEA1-B8086CCA31A6}" type="presOf" srcId="{1D7B928F-067F-48A8-BF30-F75547BBB134}" destId="{80EEDE17-B0F9-48F3-807B-5F1427A01B48}" srcOrd="0" destOrd="0" presId="urn:microsoft.com/office/officeart/2005/8/layout/cycle2"/>
    <dgm:cxn modelId="{4E19A729-A496-4920-98AB-BF996F785CD0}" type="presOf" srcId="{110FCF45-FC83-456C-A160-2C7F8E195093}" destId="{1ACBC56E-BD49-49CC-85B4-DEF596956759}" srcOrd="0" destOrd="0" presId="urn:microsoft.com/office/officeart/2005/8/layout/cycle2"/>
    <dgm:cxn modelId="{0A8084DC-029B-4CDF-967E-829B33B1795D}" type="presOf" srcId="{8630DBDB-3808-4850-B3D2-3F244EE75EE9}" destId="{138AD18A-5871-4729-B18F-570887F654CA}" srcOrd="1" destOrd="0" presId="urn:microsoft.com/office/officeart/2005/8/layout/cycle2"/>
    <dgm:cxn modelId="{CE5E7FE5-1485-42AE-A9D1-7ADEC267FCB9}" type="presParOf" srcId="{1ACBC56E-BD49-49CC-85B4-DEF596956759}" destId="{80EEDE17-B0F9-48F3-807B-5F1427A01B48}" srcOrd="0" destOrd="0" presId="urn:microsoft.com/office/officeart/2005/8/layout/cycle2"/>
    <dgm:cxn modelId="{11788EFE-B401-434E-B43A-72EA779A9D18}" type="presParOf" srcId="{1ACBC56E-BD49-49CC-85B4-DEF596956759}" destId="{6125C04E-DE9D-478A-82E2-BBA0142EC088}" srcOrd="1" destOrd="0" presId="urn:microsoft.com/office/officeart/2005/8/layout/cycle2"/>
    <dgm:cxn modelId="{5F3E9F3F-89A2-492B-B538-988FAA99E9A0}" type="presParOf" srcId="{6125C04E-DE9D-478A-82E2-BBA0142EC088}" destId="{B13F1934-FE3C-4882-BB51-BC57D08AE6AD}" srcOrd="0" destOrd="0" presId="urn:microsoft.com/office/officeart/2005/8/layout/cycle2"/>
    <dgm:cxn modelId="{FF39B831-A26C-49E7-AC6E-FDCB91E47912}" type="presParOf" srcId="{1ACBC56E-BD49-49CC-85B4-DEF596956759}" destId="{1D676F90-9906-4CDC-ADB7-2517274F6D68}" srcOrd="2" destOrd="0" presId="urn:microsoft.com/office/officeart/2005/8/layout/cycle2"/>
    <dgm:cxn modelId="{6A17BED9-635F-42A4-A07B-775C75691642}" type="presParOf" srcId="{1ACBC56E-BD49-49CC-85B4-DEF596956759}" destId="{BBA37F31-C973-472D-92E3-A93491A5E91F}" srcOrd="3" destOrd="0" presId="urn:microsoft.com/office/officeart/2005/8/layout/cycle2"/>
    <dgm:cxn modelId="{ADCFB791-6869-4022-84D7-B24CD86815B6}" type="presParOf" srcId="{BBA37F31-C973-472D-92E3-A93491A5E91F}" destId="{96526CB5-9AEC-4D00-A79F-89A90EF75F8D}" srcOrd="0" destOrd="0" presId="urn:microsoft.com/office/officeart/2005/8/layout/cycle2"/>
    <dgm:cxn modelId="{5102F7E5-5733-4AF4-9FD3-248B82653597}" type="presParOf" srcId="{1ACBC56E-BD49-49CC-85B4-DEF596956759}" destId="{4E389937-EA17-4360-8C7C-5BADB3324B09}" srcOrd="4" destOrd="0" presId="urn:microsoft.com/office/officeart/2005/8/layout/cycle2"/>
    <dgm:cxn modelId="{0586B89D-3EF1-4754-9C67-96810F73B742}" type="presParOf" srcId="{1ACBC56E-BD49-49CC-85B4-DEF596956759}" destId="{4E10B7E9-F9DB-402D-8018-3E90415F6829}" srcOrd="5" destOrd="0" presId="urn:microsoft.com/office/officeart/2005/8/layout/cycle2"/>
    <dgm:cxn modelId="{08952588-BB08-41D9-9244-8289F92BE2B8}" type="presParOf" srcId="{4E10B7E9-F9DB-402D-8018-3E90415F6829}" destId="{138AD18A-5871-4729-B18F-570887F654CA}" srcOrd="0" destOrd="0" presId="urn:microsoft.com/office/officeart/2005/8/layout/cycle2"/>
    <dgm:cxn modelId="{BCA238D0-7E5F-474D-B3EA-376C73FA1F97}" type="presParOf" srcId="{1ACBC56E-BD49-49CC-85B4-DEF596956759}" destId="{B180133F-F98D-4E11-A68D-8DFF6C40D36B}" srcOrd="6" destOrd="0" presId="urn:microsoft.com/office/officeart/2005/8/layout/cycle2"/>
    <dgm:cxn modelId="{7973125E-48D2-46CF-A25B-7F783B4E8E26}" type="presParOf" srcId="{1ACBC56E-BD49-49CC-85B4-DEF596956759}" destId="{57E91EDA-C9CC-48FB-AF26-C0DF310FF14E}" srcOrd="7" destOrd="0" presId="urn:microsoft.com/office/officeart/2005/8/layout/cycle2"/>
    <dgm:cxn modelId="{3436D2F5-C761-47C4-BD15-DE085A3A0DE7}" type="presParOf" srcId="{57E91EDA-C9CC-48FB-AF26-C0DF310FF14E}" destId="{4D7EF102-5849-4B90-ABA8-566C52361A20}"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EEDE17-B0F9-48F3-807B-5F1427A01B48}">
      <dsp:nvSpPr>
        <dsp:cNvPr id="0" name=""/>
        <dsp:cNvSpPr/>
      </dsp:nvSpPr>
      <dsp:spPr>
        <a:xfrm>
          <a:off x="4315829" y="1699"/>
          <a:ext cx="1426740" cy="1426740"/>
        </a:xfrm>
        <a:prstGeom prst="ellipse">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he-IL" sz="1600" b="1" kern="1200" dirty="0">
              <a:solidFill>
                <a:schemeClr val="tx1"/>
              </a:solidFill>
            </a:rPr>
            <a:t>עליה בצפיפות האוכלוסייה</a:t>
          </a:r>
          <a:endParaRPr lang="en-US" sz="1600" b="1" kern="1200" dirty="0">
            <a:solidFill>
              <a:schemeClr val="tx1"/>
            </a:solidFill>
          </a:endParaRPr>
        </a:p>
      </dsp:txBody>
      <dsp:txXfrm>
        <a:off x="4524770" y="210640"/>
        <a:ext cx="1008858" cy="1008858"/>
      </dsp:txXfrm>
    </dsp:sp>
    <dsp:sp modelId="{6125C04E-DE9D-478A-82E2-BBA0142EC088}">
      <dsp:nvSpPr>
        <dsp:cNvPr id="0" name=""/>
        <dsp:cNvSpPr/>
      </dsp:nvSpPr>
      <dsp:spPr>
        <a:xfrm rot="2111371">
          <a:off x="5785182" y="1253447"/>
          <a:ext cx="697893" cy="481525"/>
        </a:xfrm>
        <a:prstGeom prst="rightArrow">
          <a:avLst>
            <a:gd name="adj1" fmla="val 60000"/>
            <a:gd name="adj2" fmla="val 50000"/>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b="1" kern="1200">
            <a:solidFill>
              <a:schemeClr val="tx1"/>
            </a:solidFill>
          </a:endParaRPr>
        </a:p>
      </dsp:txBody>
      <dsp:txXfrm>
        <a:off x="5798382" y="1308128"/>
        <a:ext cx="553436" cy="288915"/>
      </dsp:txXfrm>
    </dsp:sp>
    <dsp:sp modelId="{1D676F90-9906-4CDC-ADB7-2517274F6D68}">
      <dsp:nvSpPr>
        <dsp:cNvPr id="0" name=""/>
        <dsp:cNvSpPr/>
      </dsp:nvSpPr>
      <dsp:spPr>
        <a:xfrm>
          <a:off x="6557973" y="1582744"/>
          <a:ext cx="1426740" cy="1426740"/>
        </a:xfrm>
        <a:prstGeom prst="ellipse">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he-IL" sz="1600" b="1" kern="1200" dirty="0">
              <a:solidFill>
                <a:schemeClr val="tx1"/>
              </a:solidFill>
            </a:rPr>
            <a:t>חקלאות</a:t>
          </a:r>
          <a:endParaRPr lang="en-US" sz="1600" b="1" kern="1200" dirty="0">
            <a:solidFill>
              <a:schemeClr val="tx1"/>
            </a:solidFill>
          </a:endParaRPr>
        </a:p>
      </dsp:txBody>
      <dsp:txXfrm>
        <a:off x="6766914" y="1791685"/>
        <a:ext cx="1008858" cy="1008858"/>
      </dsp:txXfrm>
    </dsp:sp>
    <dsp:sp modelId="{BBA37F31-C973-472D-92E3-A93491A5E91F}">
      <dsp:nvSpPr>
        <dsp:cNvPr id="0" name=""/>
        <dsp:cNvSpPr/>
      </dsp:nvSpPr>
      <dsp:spPr>
        <a:xfrm rot="8827017">
          <a:off x="5836490" y="2770011"/>
          <a:ext cx="658883" cy="481525"/>
        </a:xfrm>
        <a:prstGeom prst="rightArrow">
          <a:avLst>
            <a:gd name="adj1" fmla="val 60000"/>
            <a:gd name="adj2" fmla="val 50000"/>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b="1" kern="1200">
            <a:solidFill>
              <a:schemeClr val="tx1"/>
            </a:solidFill>
          </a:endParaRPr>
        </a:p>
      </dsp:txBody>
      <dsp:txXfrm rot="10800000">
        <a:off x="5969375" y="2827101"/>
        <a:ext cx="514426" cy="288915"/>
      </dsp:txXfrm>
    </dsp:sp>
    <dsp:sp modelId="{4E389937-EA17-4360-8C7C-5BADB3324B09}">
      <dsp:nvSpPr>
        <dsp:cNvPr id="0" name=""/>
        <dsp:cNvSpPr/>
      </dsp:nvSpPr>
      <dsp:spPr>
        <a:xfrm>
          <a:off x="4315829" y="3032311"/>
          <a:ext cx="1426740" cy="1426740"/>
        </a:xfrm>
        <a:prstGeom prst="ellipse">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he-IL" sz="1600" b="1" kern="1200" dirty="0">
              <a:solidFill>
                <a:schemeClr val="tx1"/>
              </a:solidFill>
            </a:rPr>
            <a:t>הגדלת הישובים</a:t>
          </a:r>
          <a:endParaRPr lang="en-US" sz="1600" b="1" kern="1200" dirty="0">
            <a:solidFill>
              <a:schemeClr val="tx1"/>
            </a:solidFill>
          </a:endParaRPr>
        </a:p>
      </dsp:txBody>
      <dsp:txXfrm>
        <a:off x="4524770" y="3241252"/>
        <a:ext cx="1008858" cy="1008858"/>
      </dsp:txXfrm>
    </dsp:sp>
    <dsp:sp modelId="{4E10B7E9-F9DB-402D-8018-3E90415F6829}">
      <dsp:nvSpPr>
        <dsp:cNvPr id="0" name=""/>
        <dsp:cNvSpPr/>
      </dsp:nvSpPr>
      <dsp:spPr>
        <a:xfrm rot="12756727">
          <a:off x="3577699" y="2790341"/>
          <a:ext cx="669332" cy="481525"/>
        </a:xfrm>
        <a:prstGeom prst="rightArrow">
          <a:avLst>
            <a:gd name="adj1" fmla="val 60000"/>
            <a:gd name="adj2" fmla="val 50000"/>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b="1" kern="1200">
            <a:solidFill>
              <a:schemeClr val="tx1"/>
            </a:solidFill>
          </a:endParaRPr>
        </a:p>
      </dsp:txBody>
      <dsp:txXfrm rot="10800000">
        <a:off x="3710768" y="2925573"/>
        <a:ext cx="524875" cy="288915"/>
      </dsp:txXfrm>
    </dsp:sp>
    <dsp:sp modelId="{B180133F-F98D-4E11-A68D-8DFF6C40D36B}">
      <dsp:nvSpPr>
        <dsp:cNvPr id="0" name=""/>
        <dsp:cNvSpPr/>
      </dsp:nvSpPr>
      <dsp:spPr>
        <a:xfrm>
          <a:off x="2050248" y="1582736"/>
          <a:ext cx="1426740" cy="1426740"/>
        </a:xfrm>
        <a:prstGeom prst="ellipse">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he-IL" sz="1600" b="1" kern="1200" dirty="0">
              <a:solidFill>
                <a:schemeClr val="tx1"/>
              </a:solidFill>
            </a:rPr>
            <a:t>קיצור הזמן בין לילה ללידה</a:t>
          </a:r>
          <a:endParaRPr lang="en-US" sz="1600" b="1" kern="1200" dirty="0">
            <a:solidFill>
              <a:schemeClr val="tx1"/>
            </a:solidFill>
          </a:endParaRPr>
        </a:p>
      </dsp:txBody>
      <dsp:txXfrm>
        <a:off x="2259189" y="1791677"/>
        <a:ext cx="1008858" cy="1008858"/>
      </dsp:txXfrm>
    </dsp:sp>
    <dsp:sp modelId="{57E91EDA-C9CC-48FB-AF26-C0DF310FF14E}">
      <dsp:nvSpPr>
        <dsp:cNvPr id="0" name=""/>
        <dsp:cNvSpPr/>
      </dsp:nvSpPr>
      <dsp:spPr>
        <a:xfrm rot="19505443">
          <a:off x="3525945" y="1276294"/>
          <a:ext cx="708060" cy="481525"/>
        </a:xfrm>
        <a:prstGeom prst="rightArrow">
          <a:avLst>
            <a:gd name="adj1" fmla="val 60000"/>
            <a:gd name="adj2" fmla="val 50000"/>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b="1" kern="1200">
            <a:solidFill>
              <a:schemeClr val="tx1"/>
            </a:solidFill>
          </a:endParaRPr>
        </a:p>
      </dsp:txBody>
      <dsp:txXfrm>
        <a:off x="3538942" y="1413934"/>
        <a:ext cx="563603" cy="288915"/>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שקופית כותרת">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he-IL"/>
              <a:t>לחץ כדי לערוך סגנון כותרת של תבנית בסיס</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he-IL"/>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p>
            <a:fld id="{B7DF5DFC-0F45-4B96-B7F0-CF578AEEF7DA}" type="datetimeFigureOut">
              <a:rPr lang="he-IL" smtClean="0"/>
              <a:t>כ"ז/אלול/תש"ף</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7A40A0E8-A861-4280-AAE1-D60346EC0AFF}" type="slidenum">
              <a:rPr lang="he-IL" smtClean="0"/>
              <a:t>‹#›</a:t>
            </a:fld>
            <a:endParaRPr lang="he-I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3054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B7DF5DFC-0F45-4B96-B7F0-CF578AEEF7DA}" type="datetimeFigureOut">
              <a:rPr lang="he-IL" smtClean="0"/>
              <a:t>כ"ז/אלול/תש"ף</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7A40A0E8-A861-4280-AAE1-D60346EC0AFF}" type="slidenum">
              <a:rPr lang="he-IL" smtClean="0"/>
              <a:t>‹#›</a:t>
            </a:fld>
            <a:endParaRPr lang="he-IL"/>
          </a:p>
        </p:txBody>
      </p:sp>
    </p:spTree>
    <p:extLst>
      <p:ext uri="{BB962C8B-B14F-4D97-AF65-F5344CB8AC3E}">
        <p14:creationId xmlns:p14="http://schemas.microsoft.com/office/powerpoint/2010/main" val="3123728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כותרת אנכית וטקסט">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B7DF5DFC-0F45-4B96-B7F0-CF578AEEF7DA}" type="datetimeFigureOut">
              <a:rPr lang="he-IL" smtClean="0"/>
              <a:t>כ"ז/אלול/תש"ף</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7A40A0E8-A861-4280-AAE1-D60346EC0AFF}" type="slidenum">
              <a:rPr lang="he-IL" smtClean="0"/>
              <a:t>‹#›</a:t>
            </a:fld>
            <a:endParaRPr lang="he-IL"/>
          </a:p>
        </p:txBody>
      </p:sp>
    </p:spTree>
    <p:extLst>
      <p:ext uri="{BB962C8B-B14F-4D97-AF65-F5344CB8AC3E}">
        <p14:creationId xmlns:p14="http://schemas.microsoft.com/office/powerpoint/2010/main" val="325917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Content Placeholder 2"/>
          <p:cNvSpPr>
            <a:spLocks noGrp="1"/>
          </p:cNvSpPr>
          <p:nvPr>
            <p:ph idx="1"/>
          </p:nvPr>
        </p:nvSpPr>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B7DF5DFC-0F45-4B96-B7F0-CF578AEEF7DA}" type="datetimeFigureOut">
              <a:rPr lang="he-IL" smtClean="0"/>
              <a:t>כ"ז/אלול/תש"ף</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7A40A0E8-A861-4280-AAE1-D60346EC0AFF}" type="slidenum">
              <a:rPr lang="he-IL" smtClean="0"/>
              <a:t>‹#›</a:t>
            </a:fld>
            <a:endParaRPr lang="he-IL"/>
          </a:p>
        </p:txBody>
      </p:sp>
    </p:spTree>
    <p:extLst>
      <p:ext uri="{BB962C8B-B14F-4D97-AF65-F5344CB8AC3E}">
        <p14:creationId xmlns:p14="http://schemas.microsoft.com/office/powerpoint/2010/main" val="287135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כותרת מקטע עליונה">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a:t>לחץ כדי לערוך סגנונות טקסט של תבנית בסיס</a:t>
            </a:r>
          </a:p>
        </p:txBody>
      </p:sp>
      <p:sp>
        <p:nvSpPr>
          <p:cNvPr id="4" name="Date Placeholder 3"/>
          <p:cNvSpPr>
            <a:spLocks noGrp="1"/>
          </p:cNvSpPr>
          <p:nvPr>
            <p:ph type="dt" sz="half" idx="10"/>
          </p:nvPr>
        </p:nvSpPr>
        <p:spPr/>
        <p:txBody>
          <a:bodyPr/>
          <a:lstStyle/>
          <a:p>
            <a:fld id="{B7DF5DFC-0F45-4B96-B7F0-CF578AEEF7DA}" type="datetimeFigureOut">
              <a:rPr lang="he-IL" smtClean="0"/>
              <a:t>כ"ז/אלול/תש"ף</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7A40A0E8-A861-4280-AAE1-D60346EC0AFF}" type="slidenum">
              <a:rPr lang="he-IL" smtClean="0"/>
              <a:t>‹#›</a:t>
            </a:fld>
            <a:endParaRPr lang="he-I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6844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he-IL"/>
              <a:t>לחץ כדי לערוך סגנון כותרת של תבנית בסיס</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5" name="Date Placeholder 4"/>
          <p:cNvSpPr>
            <a:spLocks noGrp="1"/>
          </p:cNvSpPr>
          <p:nvPr>
            <p:ph type="dt" sz="half" idx="10"/>
          </p:nvPr>
        </p:nvSpPr>
        <p:spPr/>
        <p:txBody>
          <a:bodyPr/>
          <a:lstStyle/>
          <a:p>
            <a:fld id="{B7DF5DFC-0F45-4B96-B7F0-CF578AEEF7DA}" type="datetimeFigureOut">
              <a:rPr lang="he-IL" smtClean="0"/>
              <a:t>כ"ז/אלול/תש"ף</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7A40A0E8-A861-4280-AAE1-D60346EC0AFF}" type="slidenum">
              <a:rPr lang="he-IL" smtClean="0"/>
              <a:t>‹#›</a:t>
            </a:fld>
            <a:endParaRPr lang="he-IL"/>
          </a:p>
        </p:txBody>
      </p:sp>
    </p:spTree>
    <p:extLst>
      <p:ext uri="{BB962C8B-B14F-4D97-AF65-F5344CB8AC3E}">
        <p14:creationId xmlns:p14="http://schemas.microsoft.com/office/powerpoint/2010/main" val="6317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4" name="Content Placeholder 3"/>
          <p:cNvSpPr>
            <a:spLocks noGrp="1"/>
          </p:cNvSpPr>
          <p:nvPr>
            <p:ph sz="half" idx="2"/>
          </p:nvPr>
        </p:nvSpPr>
        <p:spPr>
          <a:xfrm>
            <a:off x="1097280" y="2582334"/>
            <a:ext cx="4937760" cy="3378200"/>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6" name="Content Placeholder 5"/>
          <p:cNvSpPr>
            <a:spLocks noGrp="1"/>
          </p:cNvSpPr>
          <p:nvPr>
            <p:ph sz="quarter" idx="4"/>
          </p:nvPr>
        </p:nvSpPr>
        <p:spPr>
          <a:xfrm>
            <a:off x="6217920" y="2582334"/>
            <a:ext cx="4937760" cy="3378200"/>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7" name="Date Placeholder 6"/>
          <p:cNvSpPr>
            <a:spLocks noGrp="1"/>
          </p:cNvSpPr>
          <p:nvPr>
            <p:ph type="dt" sz="half" idx="10"/>
          </p:nvPr>
        </p:nvSpPr>
        <p:spPr/>
        <p:txBody>
          <a:bodyPr/>
          <a:lstStyle/>
          <a:p>
            <a:fld id="{B7DF5DFC-0F45-4B96-B7F0-CF578AEEF7DA}" type="datetimeFigureOut">
              <a:rPr lang="he-IL" smtClean="0"/>
              <a:t>כ"ז/אלול/תש"ף</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7A40A0E8-A861-4280-AAE1-D60346EC0AFF}" type="slidenum">
              <a:rPr lang="he-IL" smtClean="0"/>
              <a:t>‹#›</a:t>
            </a:fld>
            <a:endParaRPr lang="he-IL"/>
          </a:p>
        </p:txBody>
      </p:sp>
    </p:spTree>
    <p:extLst>
      <p:ext uri="{BB962C8B-B14F-4D97-AF65-F5344CB8AC3E}">
        <p14:creationId xmlns:p14="http://schemas.microsoft.com/office/powerpoint/2010/main" val="2774864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Date Placeholder 2"/>
          <p:cNvSpPr>
            <a:spLocks noGrp="1"/>
          </p:cNvSpPr>
          <p:nvPr>
            <p:ph type="dt" sz="half" idx="10"/>
          </p:nvPr>
        </p:nvSpPr>
        <p:spPr/>
        <p:txBody>
          <a:bodyPr/>
          <a:lstStyle/>
          <a:p>
            <a:fld id="{B7DF5DFC-0F45-4B96-B7F0-CF578AEEF7DA}" type="datetimeFigureOut">
              <a:rPr lang="he-IL" smtClean="0"/>
              <a:t>כ"ז/אלול/תש"ף</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7A40A0E8-A861-4280-AAE1-D60346EC0AFF}" type="slidenum">
              <a:rPr lang="he-IL" smtClean="0"/>
              <a:t>‹#›</a:t>
            </a:fld>
            <a:endParaRPr lang="he-IL"/>
          </a:p>
        </p:txBody>
      </p:sp>
    </p:spTree>
    <p:extLst>
      <p:ext uri="{BB962C8B-B14F-4D97-AF65-F5344CB8AC3E}">
        <p14:creationId xmlns:p14="http://schemas.microsoft.com/office/powerpoint/2010/main" val="537135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ריק">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7DF5DFC-0F45-4B96-B7F0-CF578AEEF7DA}" type="datetimeFigureOut">
              <a:rPr lang="he-IL" smtClean="0"/>
              <a:t>כ"ז/אלול/תש"ף</a:t>
            </a:fld>
            <a:endParaRPr lang="he-I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he-IL"/>
          </a:p>
        </p:txBody>
      </p:sp>
      <p:sp>
        <p:nvSpPr>
          <p:cNvPr id="9" name="Slide Number Placeholder 8"/>
          <p:cNvSpPr>
            <a:spLocks noGrp="1"/>
          </p:cNvSpPr>
          <p:nvPr>
            <p:ph type="sldNum" sz="quarter" idx="12"/>
          </p:nvPr>
        </p:nvSpPr>
        <p:spPr/>
        <p:txBody>
          <a:bodyPr/>
          <a:lstStyle/>
          <a:p>
            <a:fld id="{7A40A0E8-A861-4280-AAE1-D60346EC0AFF}" type="slidenum">
              <a:rPr lang="he-IL" smtClean="0"/>
              <a:t>‹#›</a:t>
            </a:fld>
            <a:endParaRPr lang="he-IL"/>
          </a:p>
        </p:txBody>
      </p:sp>
    </p:spTree>
    <p:extLst>
      <p:ext uri="{BB962C8B-B14F-4D97-AF65-F5344CB8AC3E}">
        <p14:creationId xmlns:p14="http://schemas.microsoft.com/office/powerpoint/2010/main" val="3014797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תוכן עם כיתוב">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he-IL"/>
              <a:t>לחץ כדי לערוך סגנון כותרת של תבנית בסיס</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7DF5DFC-0F45-4B96-B7F0-CF578AEEF7DA}" type="datetimeFigureOut">
              <a:rPr lang="he-IL" smtClean="0"/>
              <a:t>כ"ז/אלול/תש"ף</a:t>
            </a:fld>
            <a:endParaRPr lang="he-I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he-I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A40A0E8-A861-4280-AAE1-D60346EC0AFF}" type="slidenum">
              <a:rPr lang="he-IL" smtClean="0"/>
              <a:t>‹#›</a:t>
            </a:fld>
            <a:endParaRPr lang="he-IL"/>
          </a:p>
        </p:txBody>
      </p:sp>
    </p:spTree>
    <p:extLst>
      <p:ext uri="{BB962C8B-B14F-4D97-AF65-F5344CB8AC3E}">
        <p14:creationId xmlns:p14="http://schemas.microsoft.com/office/powerpoint/2010/main" val="1052233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תמונה עם כיתוב">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he-IL"/>
              <a:t>לחץ כדי לערוך סגנון כותרת של תבנית בסיס</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e-IL"/>
              <a:t>לחץ על הסמל כדי להוסיף תמונה</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5" name="Date Placeholder 4"/>
          <p:cNvSpPr>
            <a:spLocks noGrp="1"/>
          </p:cNvSpPr>
          <p:nvPr>
            <p:ph type="dt" sz="half" idx="10"/>
          </p:nvPr>
        </p:nvSpPr>
        <p:spPr/>
        <p:txBody>
          <a:bodyPr/>
          <a:lstStyle/>
          <a:p>
            <a:fld id="{B7DF5DFC-0F45-4B96-B7F0-CF578AEEF7DA}" type="datetimeFigureOut">
              <a:rPr lang="he-IL" smtClean="0"/>
              <a:t>כ"ז/אלול/תש"ף</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7A40A0E8-A861-4280-AAE1-D60346EC0AFF}" type="slidenum">
              <a:rPr lang="he-IL" smtClean="0"/>
              <a:t>‹#›</a:t>
            </a:fld>
            <a:endParaRPr lang="he-IL"/>
          </a:p>
        </p:txBody>
      </p:sp>
    </p:spTree>
    <p:extLst>
      <p:ext uri="{BB962C8B-B14F-4D97-AF65-F5344CB8AC3E}">
        <p14:creationId xmlns:p14="http://schemas.microsoft.com/office/powerpoint/2010/main" val="2212029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7DF5DFC-0F45-4B96-B7F0-CF578AEEF7DA}" type="datetimeFigureOut">
              <a:rPr lang="he-IL" smtClean="0"/>
              <a:t>כ"ז/אלול/תש"ף</a:t>
            </a:fld>
            <a:endParaRPr lang="he-I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he-I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A40A0E8-A861-4280-AAE1-D60346EC0AFF}" type="slidenum">
              <a:rPr lang="he-IL" smtClean="0"/>
              <a:t>‹#›</a:t>
            </a:fld>
            <a:endParaRPr lang="he-I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604616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2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3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3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34.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55.jpeg"/><Relationship Id="rId2" Type="http://schemas.openxmlformats.org/officeDocument/2006/relationships/image" Target="../media/image50.jpeg"/><Relationship Id="rId1" Type="http://schemas.openxmlformats.org/officeDocument/2006/relationships/slideLayout" Target="../slideLayouts/slideLayout2.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41.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75Zvc-sZcKQ" TargetMode="External"/><Relationship Id="rId2" Type="http://schemas.openxmlformats.org/officeDocument/2006/relationships/hyperlink" Target="https://www.youtube.com/watch?v=ZhC75nSo_zM" TargetMode="External"/><Relationship Id="rId1" Type="http://schemas.openxmlformats.org/officeDocument/2006/relationships/slideLayout" Target="../slideLayouts/slideLayout2.xml"/><Relationship Id="rId4" Type="http://schemas.openxmlformats.org/officeDocument/2006/relationships/hyperlink" Target="https://www.youtube.com/watch?v=ydyIn4zZXvo&amp;list=PL7CAzDuvQWsJsllOhb9NHCsgq5TT81LwC"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youtu.be/QCrI9lY_89s"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BDCECDC-EEE3-4128-AA5E-82A8C08796E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2" name="כותרת 1">
            <a:extLst>
              <a:ext uri="{FF2B5EF4-FFF2-40B4-BE49-F238E27FC236}">
                <a16:creationId xmlns:a16="http://schemas.microsoft.com/office/drawing/2014/main" id="{E69F7FA4-493D-46D7-8287-299337B7F919}"/>
              </a:ext>
            </a:extLst>
          </p:cNvPr>
          <p:cNvSpPr>
            <a:spLocks noGrp="1"/>
          </p:cNvSpPr>
          <p:nvPr>
            <p:ph type="ctrTitle"/>
          </p:nvPr>
        </p:nvSpPr>
        <p:spPr>
          <a:xfrm>
            <a:off x="1100051" y="774868"/>
            <a:ext cx="10058400" cy="3892168"/>
          </a:xfrm>
        </p:spPr>
        <p:txBody>
          <a:bodyPr anchor="ctr">
            <a:noAutofit/>
          </a:bodyPr>
          <a:lstStyle/>
          <a:p>
            <a:pPr algn="ctr"/>
            <a:r>
              <a:rPr lang="he-IL" b="1" dirty="0">
                <a:latin typeface="Tahoma" panose="020B0604030504040204" pitchFamily="34" charset="0"/>
                <a:ea typeface="Tahoma" panose="020B0604030504040204" pitchFamily="34" charset="0"/>
                <a:cs typeface="Tahoma" panose="020B0604030504040204" pitchFamily="34" charset="0"/>
              </a:rPr>
              <a:t>תולדות החקלאות</a:t>
            </a:r>
            <a:r>
              <a:rPr lang="en-US" b="1" dirty="0">
                <a:latin typeface="Tahoma" panose="020B0604030504040204" pitchFamily="34" charset="0"/>
                <a:ea typeface="Tahoma" panose="020B0604030504040204" pitchFamily="34" charset="0"/>
                <a:cs typeface="Tahoma" panose="020B0604030504040204" pitchFamily="34" charset="0"/>
              </a:rPr>
              <a:t>-</a:t>
            </a:r>
            <a:br>
              <a:rPr lang="en-US" b="1" dirty="0">
                <a:latin typeface="Tahoma" panose="020B0604030504040204" pitchFamily="34" charset="0"/>
                <a:ea typeface="Tahoma" panose="020B0604030504040204" pitchFamily="34" charset="0"/>
                <a:cs typeface="Tahoma" panose="020B0604030504040204" pitchFamily="34" charset="0"/>
              </a:rPr>
            </a:br>
            <a:r>
              <a:rPr lang="he-IL" b="1" dirty="0">
                <a:latin typeface="Tahoma" panose="020B0604030504040204" pitchFamily="34" charset="0"/>
                <a:ea typeface="Tahoma" panose="020B0604030504040204" pitchFamily="34" charset="0"/>
                <a:cs typeface="Tahoma" panose="020B0604030504040204" pitchFamily="34" charset="0"/>
              </a:rPr>
              <a:t>מתחילתה ועד ימינו</a:t>
            </a:r>
          </a:p>
        </p:txBody>
      </p:sp>
      <p:sp>
        <p:nvSpPr>
          <p:cNvPr id="10" name="Rectangle 9">
            <a:extLst>
              <a:ext uri="{FF2B5EF4-FFF2-40B4-BE49-F238E27FC236}">
                <a16:creationId xmlns:a16="http://schemas.microsoft.com/office/drawing/2014/main" id="{4260EDE0-989C-4E16-AF94-F652294D828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כותרת משנה 2">
            <a:extLst>
              <a:ext uri="{FF2B5EF4-FFF2-40B4-BE49-F238E27FC236}">
                <a16:creationId xmlns:a16="http://schemas.microsoft.com/office/drawing/2014/main" id="{A41619E7-7541-48F7-A875-84DA6211EF5D}"/>
              </a:ext>
            </a:extLst>
          </p:cNvPr>
          <p:cNvSpPr>
            <a:spLocks noGrp="1"/>
          </p:cNvSpPr>
          <p:nvPr>
            <p:ph type="subTitle" idx="1"/>
          </p:nvPr>
        </p:nvSpPr>
        <p:spPr>
          <a:xfrm>
            <a:off x="1100051" y="5225240"/>
            <a:ext cx="10058400" cy="1143000"/>
          </a:xfrm>
        </p:spPr>
        <p:txBody>
          <a:bodyPr>
            <a:normAutofit fontScale="92500" lnSpcReduction="20000"/>
          </a:bodyPr>
          <a:lstStyle/>
          <a:p>
            <a:pPr algn="ctr"/>
            <a:r>
              <a:rPr lang="he-IL" sz="4000" b="1" dirty="0">
                <a:solidFill>
                  <a:srgbClr val="FFFFFF"/>
                </a:solidFill>
                <a:latin typeface="Tahoma" panose="020B0604030504040204" pitchFamily="34" charset="0"/>
                <a:ea typeface="Tahoma" panose="020B0604030504040204" pitchFamily="34" charset="0"/>
                <a:cs typeface="Tahoma" panose="020B0604030504040204" pitchFamily="34" charset="0"/>
              </a:rPr>
              <a:t>קריסטינה שורץ</a:t>
            </a:r>
          </a:p>
          <a:p>
            <a:pPr algn="ctr"/>
            <a:r>
              <a:rPr lang="he-IL" sz="4000" b="1" dirty="0">
                <a:solidFill>
                  <a:srgbClr val="FFFFFF"/>
                </a:solidFill>
                <a:latin typeface="Tahoma" panose="020B0604030504040204" pitchFamily="34" charset="0"/>
                <a:ea typeface="Tahoma" panose="020B0604030504040204" pitchFamily="34" charset="0"/>
                <a:cs typeface="Tahoma" panose="020B0604030504040204" pitchFamily="34" charset="0"/>
              </a:rPr>
              <a:t>קריית החינוך למדעים</a:t>
            </a:r>
            <a:r>
              <a:rPr lang="he-IL" sz="4000" b="1">
                <a:solidFill>
                  <a:srgbClr val="FFFFFF"/>
                </a:solidFill>
                <a:latin typeface="Tahoma" panose="020B0604030504040204" pitchFamily="34" charset="0"/>
                <a:ea typeface="Tahoma" panose="020B0604030504040204" pitchFamily="34" charset="0"/>
                <a:cs typeface="Tahoma" panose="020B0604030504040204" pitchFamily="34" charset="0"/>
              </a:rPr>
              <a:t>, רחובות</a:t>
            </a:r>
            <a:endParaRPr lang="he-IL" sz="4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2" name="Rectangle 11">
            <a:extLst>
              <a:ext uri="{FF2B5EF4-FFF2-40B4-BE49-F238E27FC236}">
                <a16:creationId xmlns:a16="http://schemas.microsoft.com/office/drawing/2014/main" id="{1F3985C0-E548-44D2-B30E-F3E42DADE13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833172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52F73405-EB3E-47BE-BF28-664C37F1595D}"/>
              </a:ext>
            </a:extLst>
          </p:cNvPr>
          <p:cNvSpPr>
            <a:spLocks noGrp="1"/>
          </p:cNvSpPr>
          <p:nvPr>
            <p:ph type="title"/>
          </p:nvPr>
        </p:nvSpPr>
        <p:spPr/>
        <p:txBody>
          <a:bodyPr>
            <a:normAutofit fontScale="90000"/>
          </a:bodyPr>
          <a:lstStyle/>
          <a:p>
            <a:pPr algn="ctr"/>
            <a:r>
              <a:rPr lang="he-IL" sz="5400" b="1" dirty="0">
                <a:latin typeface="Tahoma" panose="020B0604030504040204" pitchFamily="34" charset="0"/>
                <a:ea typeface="Tahoma" panose="020B0604030504040204" pitchFamily="34" charset="0"/>
                <a:cs typeface="Tahoma" panose="020B0604030504040204" pitchFamily="34" charset="0"/>
              </a:rPr>
              <a:t>ההתפתחות האנושית –</a:t>
            </a:r>
            <a:br>
              <a:rPr lang="he-IL" sz="5400" b="1" dirty="0">
                <a:latin typeface="Tahoma" panose="020B0604030504040204" pitchFamily="34" charset="0"/>
                <a:ea typeface="Tahoma" panose="020B0604030504040204" pitchFamily="34" charset="0"/>
                <a:cs typeface="Tahoma" panose="020B0604030504040204" pitchFamily="34" charset="0"/>
              </a:rPr>
            </a:br>
            <a:r>
              <a:rPr lang="he-IL" sz="5400" b="1" dirty="0">
                <a:latin typeface="Tahoma" panose="020B0604030504040204" pitchFamily="34" charset="0"/>
                <a:ea typeface="Tahoma" panose="020B0604030504040204" pitchFamily="34" charset="0"/>
                <a:cs typeface="Tahoma" panose="020B0604030504040204" pitchFamily="34" charset="0"/>
              </a:rPr>
              <a:t>גילוי האש</a:t>
            </a:r>
            <a:endParaRPr lang="en-US" sz="5400" b="1" dirty="0">
              <a:latin typeface="Tahoma" panose="020B0604030504040204" pitchFamily="34" charset="0"/>
              <a:ea typeface="Tahoma" panose="020B0604030504040204" pitchFamily="34" charset="0"/>
              <a:cs typeface="Tahoma" panose="020B0604030504040204" pitchFamily="34" charset="0"/>
            </a:endParaRPr>
          </a:p>
        </p:txBody>
      </p:sp>
      <p:sp>
        <p:nvSpPr>
          <p:cNvPr id="3" name="מציין מיקום תוכן 2">
            <a:extLst>
              <a:ext uri="{FF2B5EF4-FFF2-40B4-BE49-F238E27FC236}">
                <a16:creationId xmlns:a16="http://schemas.microsoft.com/office/drawing/2014/main" id="{3AA83E19-1E9A-4138-9512-2050FE70B1A4}"/>
              </a:ext>
            </a:extLst>
          </p:cNvPr>
          <p:cNvSpPr>
            <a:spLocks noGrp="1"/>
          </p:cNvSpPr>
          <p:nvPr>
            <p:ph idx="1"/>
          </p:nvPr>
        </p:nvSpPr>
        <p:spPr>
          <a:xfrm>
            <a:off x="427703" y="1845733"/>
            <a:ext cx="11371007" cy="1376951"/>
          </a:xfrm>
        </p:spPr>
        <p:txBody>
          <a:bodyPr>
            <a:normAutofit/>
          </a:bodyPr>
          <a:lstStyle/>
          <a:p>
            <a:pPr algn="ctr">
              <a:lnSpc>
                <a:spcPct val="150000"/>
              </a:lnSpc>
            </a:pPr>
            <a:r>
              <a:rPr lang="he-IL" sz="1800" b="1" dirty="0">
                <a:latin typeface="Tahoma" panose="020B0604030504040204" pitchFamily="34" charset="0"/>
                <a:ea typeface="Tahoma" panose="020B0604030504040204" pitchFamily="34" charset="0"/>
                <a:cs typeface="Tahoma" panose="020B0604030504040204" pitchFamily="34" charset="0"/>
              </a:rPr>
              <a:t>לפני 1.4 מיליוני שנים האדם גילה את האש – אחת מהמהפכות המשמעותיות בהיסטוריה של האדם. </a:t>
            </a:r>
          </a:p>
          <a:p>
            <a:pPr algn="ctr">
              <a:lnSpc>
                <a:spcPct val="150000"/>
              </a:lnSpc>
            </a:pPr>
            <a:r>
              <a:rPr lang="he-IL" sz="1800" b="1" dirty="0">
                <a:latin typeface="Tahoma" panose="020B0604030504040204" pitchFamily="34" charset="0"/>
                <a:ea typeface="Tahoma" panose="020B0604030504040204" pitchFamily="34" charset="0"/>
                <a:cs typeface="Tahoma" panose="020B0604030504040204" pitchFamily="34" charset="0"/>
              </a:rPr>
              <a:t>לפני 9000 שנים למד האדם להצית אש בעצמו  (ביות האש) ולשמור עליה.</a:t>
            </a:r>
          </a:p>
          <a:p>
            <a:pPr marL="0" indent="0">
              <a:lnSpc>
                <a:spcPct val="150000"/>
              </a:lnSpc>
              <a:buNone/>
            </a:pPr>
            <a:endParaRPr lang="he-IL" sz="28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buNone/>
            </a:pPr>
            <a:endParaRPr lang="en-US" sz="2800" dirty="0">
              <a:latin typeface="Tahoma" panose="020B0604030504040204" pitchFamily="34" charset="0"/>
              <a:ea typeface="Tahoma" panose="020B0604030504040204" pitchFamily="34" charset="0"/>
              <a:cs typeface="Tahoma" panose="020B0604030504040204" pitchFamily="34" charset="0"/>
            </a:endParaRPr>
          </a:p>
        </p:txBody>
      </p:sp>
      <p:pic>
        <p:nvPicPr>
          <p:cNvPr id="1026" name="Picture 2" descr="לבלוב - חקר - שכבה ד חדש">
            <a:extLst>
              <a:ext uri="{FF2B5EF4-FFF2-40B4-BE49-F238E27FC236}">
                <a16:creationId xmlns:a16="http://schemas.microsoft.com/office/drawing/2014/main" id="{6F883B38-95A3-4286-9D4A-B981316599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2692" y="3429000"/>
            <a:ext cx="4367575" cy="279524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תיבת טקסט 3">
            <a:extLst>
              <a:ext uri="{FF2B5EF4-FFF2-40B4-BE49-F238E27FC236}">
                <a16:creationId xmlns:a16="http://schemas.microsoft.com/office/drawing/2014/main" id="{D0F7F64D-F8E3-4242-94DE-39BD67065AB2}"/>
              </a:ext>
            </a:extLst>
          </p:cNvPr>
          <p:cNvSpPr txBox="1"/>
          <p:nvPr/>
        </p:nvSpPr>
        <p:spPr>
          <a:xfrm>
            <a:off x="8310267" y="3584712"/>
            <a:ext cx="3628104" cy="461665"/>
          </a:xfrm>
          <a:prstGeom prst="rect">
            <a:avLst/>
          </a:prstGeom>
          <a:noFill/>
          <a:ln w="57150">
            <a:solidFill>
              <a:srgbClr val="92D050"/>
            </a:solidFill>
          </a:ln>
        </p:spPr>
        <p:txBody>
          <a:bodyPr wrap="square" rtlCol="0">
            <a:spAutoFit/>
          </a:bodyPr>
          <a:lstStyle/>
          <a:p>
            <a:pPr algn="ctr" rtl="1"/>
            <a:r>
              <a:rPr lang="he-IL" sz="2400" b="1" dirty="0">
                <a:latin typeface="Tahoma" panose="020B0604030504040204" pitchFamily="34" charset="0"/>
                <a:ea typeface="Tahoma" panose="020B0604030504040204" pitchFamily="34" charset="0"/>
                <a:cs typeface="Tahoma" panose="020B0604030504040204" pitchFamily="34" charset="0"/>
              </a:rPr>
              <a:t>האדם יכול להתחמם</a:t>
            </a:r>
            <a:endParaRPr lang="en-US" sz="2400" b="1" dirty="0">
              <a:latin typeface="Tahoma" panose="020B0604030504040204" pitchFamily="34" charset="0"/>
              <a:ea typeface="Tahoma" panose="020B0604030504040204" pitchFamily="34" charset="0"/>
              <a:cs typeface="Tahoma" panose="020B0604030504040204" pitchFamily="34" charset="0"/>
            </a:endParaRPr>
          </a:p>
        </p:txBody>
      </p:sp>
      <p:sp>
        <p:nvSpPr>
          <p:cNvPr id="6" name="תיבת טקסט 5">
            <a:extLst>
              <a:ext uri="{FF2B5EF4-FFF2-40B4-BE49-F238E27FC236}">
                <a16:creationId xmlns:a16="http://schemas.microsoft.com/office/drawing/2014/main" id="{C4644A4E-B31A-4ACF-9297-A5CAC154927C}"/>
              </a:ext>
            </a:extLst>
          </p:cNvPr>
          <p:cNvSpPr txBox="1"/>
          <p:nvPr/>
        </p:nvSpPr>
        <p:spPr>
          <a:xfrm>
            <a:off x="8310267" y="5186936"/>
            <a:ext cx="3628104" cy="830997"/>
          </a:xfrm>
          <a:prstGeom prst="rect">
            <a:avLst/>
          </a:prstGeom>
          <a:noFill/>
          <a:ln w="57150">
            <a:solidFill>
              <a:srgbClr val="92D050"/>
            </a:solidFill>
          </a:ln>
        </p:spPr>
        <p:txBody>
          <a:bodyPr wrap="square" rtlCol="0">
            <a:spAutoFit/>
          </a:bodyPr>
          <a:lstStyle/>
          <a:p>
            <a:pPr algn="ctr" rtl="1"/>
            <a:r>
              <a:rPr lang="he-IL" sz="2400" b="1" dirty="0">
                <a:latin typeface="Tahoma" panose="020B0604030504040204" pitchFamily="34" charset="0"/>
                <a:ea typeface="Tahoma" panose="020B0604030504040204" pitchFamily="34" charset="0"/>
                <a:cs typeface="Tahoma" panose="020B0604030504040204" pitchFamily="34" charset="0"/>
              </a:rPr>
              <a:t>לספק לעצמו אור והגנה</a:t>
            </a:r>
            <a:endParaRPr lang="en-US" sz="2400" b="1" dirty="0">
              <a:latin typeface="Tahoma" panose="020B0604030504040204" pitchFamily="34" charset="0"/>
              <a:ea typeface="Tahoma" panose="020B0604030504040204" pitchFamily="34" charset="0"/>
              <a:cs typeface="Tahoma" panose="020B0604030504040204" pitchFamily="34" charset="0"/>
            </a:endParaRPr>
          </a:p>
        </p:txBody>
      </p:sp>
      <p:sp>
        <p:nvSpPr>
          <p:cNvPr id="7" name="תיבת טקסט 6">
            <a:extLst>
              <a:ext uri="{FF2B5EF4-FFF2-40B4-BE49-F238E27FC236}">
                <a16:creationId xmlns:a16="http://schemas.microsoft.com/office/drawing/2014/main" id="{AAFE6D53-4FB3-4551-994C-CD467F2BE998}"/>
              </a:ext>
            </a:extLst>
          </p:cNvPr>
          <p:cNvSpPr txBox="1"/>
          <p:nvPr/>
        </p:nvSpPr>
        <p:spPr>
          <a:xfrm>
            <a:off x="427703" y="3384657"/>
            <a:ext cx="3628104" cy="1323439"/>
          </a:xfrm>
          <a:prstGeom prst="rect">
            <a:avLst/>
          </a:prstGeom>
          <a:noFill/>
          <a:ln w="57150">
            <a:solidFill>
              <a:srgbClr val="92D050"/>
            </a:solidFill>
          </a:ln>
        </p:spPr>
        <p:txBody>
          <a:bodyPr wrap="square" rtlCol="0">
            <a:spAutoFit/>
          </a:bodyPr>
          <a:lstStyle/>
          <a:p>
            <a:pPr algn="ctr" rtl="1"/>
            <a:r>
              <a:rPr lang="he-IL" sz="2000" b="1" dirty="0">
                <a:latin typeface="Tahoma" panose="020B0604030504040204" pitchFamily="34" charset="0"/>
                <a:ea typeface="Tahoma" panose="020B0604030504040204" pitchFamily="34" charset="0"/>
                <a:cs typeface="Tahoma" panose="020B0604030504040204" pitchFamily="34" charset="0"/>
              </a:rPr>
              <a:t>לשמר ולבשל מזון שמערכת העיכול האנושית לא מסוגלת לעכלם בצורתם הטבעית</a:t>
            </a:r>
            <a:endParaRPr lang="en-US" sz="2000" b="1" dirty="0">
              <a:latin typeface="Tahoma" panose="020B0604030504040204" pitchFamily="34" charset="0"/>
              <a:ea typeface="Tahoma" panose="020B0604030504040204" pitchFamily="34" charset="0"/>
              <a:cs typeface="Tahoma" panose="020B0604030504040204" pitchFamily="34" charset="0"/>
            </a:endParaRPr>
          </a:p>
        </p:txBody>
      </p:sp>
      <p:sp>
        <p:nvSpPr>
          <p:cNvPr id="8" name="תיבת טקסט 7">
            <a:extLst>
              <a:ext uri="{FF2B5EF4-FFF2-40B4-BE49-F238E27FC236}">
                <a16:creationId xmlns:a16="http://schemas.microsoft.com/office/drawing/2014/main" id="{20550AE5-CCBF-4368-999F-B42E349296BA}"/>
              </a:ext>
            </a:extLst>
          </p:cNvPr>
          <p:cNvSpPr txBox="1"/>
          <p:nvPr/>
        </p:nvSpPr>
        <p:spPr>
          <a:xfrm>
            <a:off x="427703" y="5186935"/>
            <a:ext cx="3628104" cy="830997"/>
          </a:xfrm>
          <a:prstGeom prst="rect">
            <a:avLst/>
          </a:prstGeom>
          <a:noFill/>
          <a:ln w="57150">
            <a:solidFill>
              <a:srgbClr val="92D050"/>
            </a:solidFill>
          </a:ln>
        </p:spPr>
        <p:txBody>
          <a:bodyPr wrap="square" rtlCol="0">
            <a:spAutoFit/>
          </a:bodyPr>
          <a:lstStyle/>
          <a:p>
            <a:pPr algn="ctr" rtl="1"/>
            <a:r>
              <a:rPr lang="he-IL" sz="2400" b="1" dirty="0">
                <a:latin typeface="Tahoma" panose="020B0604030504040204" pitchFamily="34" charset="0"/>
                <a:ea typeface="Tahoma" panose="020B0604030504040204" pitchFamily="34" charset="0"/>
                <a:cs typeface="Tahoma" panose="020B0604030504040204" pitchFamily="34" charset="0"/>
              </a:rPr>
              <a:t>להבעיר שטחים מכוסים צמחיה</a:t>
            </a:r>
            <a:endParaRPr lang="en-US" sz="2400" b="1" dirty="0">
              <a:latin typeface="Tahoma" panose="020B0604030504040204" pitchFamily="34" charset="0"/>
              <a:ea typeface="Tahoma" panose="020B0604030504040204" pitchFamily="34" charset="0"/>
              <a:cs typeface="Tahoma" panose="020B0604030504040204" pitchFamily="34" charset="0"/>
            </a:endParaRPr>
          </a:p>
        </p:txBody>
      </p:sp>
      <p:sp>
        <p:nvSpPr>
          <p:cNvPr id="9" name="תיבת טקסט 8">
            <a:extLst>
              <a:ext uri="{FF2B5EF4-FFF2-40B4-BE49-F238E27FC236}">
                <a16:creationId xmlns:a16="http://schemas.microsoft.com/office/drawing/2014/main" id="{487C97ED-E9A2-4303-A245-B20586DB422A}"/>
              </a:ext>
            </a:extLst>
          </p:cNvPr>
          <p:cNvSpPr txBox="1"/>
          <p:nvPr/>
        </p:nvSpPr>
        <p:spPr>
          <a:xfrm>
            <a:off x="4281948" y="3095010"/>
            <a:ext cx="3628104" cy="461665"/>
          </a:xfrm>
          <a:prstGeom prst="rect">
            <a:avLst/>
          </a:prstGeom>
          <a:noFill/>
          <a:ln w="57150">
            <a:solidFill>
              <a:srgbClr val="92D050"/>
            </a:solidFill>
          </a:ln>
        </p:spPr>
        <p:txBody>
          <a:bodyPr wrap="square" rtlCol="0">
            <a:spAutoFit/>
          </a:bodyPr>
          <a:lstStyle/>
          <a:p>
            <a:pPr algn="ctr" rtl="1"/>
            <a:r>
              <a:rPr lang="he-IL" sz="2400" b="1" dirty="0">
                <a:latin typeface="Tahoma" panose="020B0604030504040204" pitchFamily="34" charset="0"/>
                <a:ea typeface="Tahoma" panose="020B0604030504040204" pitchFamily="34" charset="0"/>
                <a:cs typeface="Tahoma" panose="020B0604030504040204" pitchFamily="34" charset="0"/>
              </a:rPr>
              <a:t>צייד</a:t>
            </a:r>
            <a:endParaRPr lang="en-US" sz="24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287276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ACFD56A6-384D-4425-8F72-E921D8558853}"/>
              </a:ext>
            </a:extLst>
          </p:cNvPr>
          <p:cNvSpPr>
            <a:spLocks noGrp="1"/>
          </p:cNvSpPr>
          <p:nvPr>
            <p:ph type="title"/>
          </p:nvPr>
        </p:nvSpPr>
        <p:spPr>
          <a:xfrm>
            <a:off x="1097280" y="286603"/>
            <a:ext cx="10058400" cy="1450757"/>
          </a:xfrm>
        </p:spPr>
        <p:txBody>
          <a:bodyPr>
            <a:normAutofit/>
          </a:bodyPr>
          <a:lstStyle/>
          <a:p>
            <a:pPr algn="ctr"/>
            <a:r>
              <a:rPr lang="he-IL" b="1" dirty="0">
                <a:latin typeface="Tahoma" panose="020B0604030504040204" pitchFamily="34" charset="0"/>
                <a:ea typeface="Tahoma" panose="020B0604030504040204" pitchFamily="34" charset="0"/>
                <a:cs typeface="Tahoma" panose="020B0604030504040204" pitchFamily="34" charset="0"/>
              </a:rPr>
              <a:t>התפתחות השפה</a:t>
            </a:r>
            <a:endParaRPr lang="en-US" b="1" dirty="0">
              <a:latin typeface="Tahoma" panose="020B0604030504040204" pitchFamily="34" charset="0"/>
              <a:ea typeface="Tahoma" panose="020B0604030504040204" pitchFamily="34" charset="0"/>
              <a:cs typeface="Tahoma" panose="020B0604030504040204" pitchFamily="34" charset="0"/>
            </a:endParaRPr>
          </a:p>
        </p:txBody>
      </p:sp>
      <p:pic>
        <p:nvPicPr>
          <p:cNvPr id="4" name="תמונה 3" descr="תמונה שמכילה צילום מסך&#10;&#10;התיאור נוצר באופן אוטומטי">
            <a:extLst>
              <a:ext uri="{FF2B5EF4-FFF2-40B4-BE49-F238E27FC236}">
                <a16:creationId xmlns:a16="http://schemas.microsoft.com/office/drawing/2014/main" id="{271C803B-FDD7-4920-9789-52107376CC89}"/>
              </a:ext>
            </a:extLst>
          </p:cNvPr>
          <p:cNvPicPr>
            <a:picLocks noChangeAspect="1"/>
          </p:cNvPicPr>
          <p:nvPr/>
        </p:nvPicPr>
        <p:blipFill rotWithShape="1">
          <a:blip r:embed="rId2"/>
          <a:srcRect l="7237" t="36990" r="64211" b="16943"/>
          <a:stretch/>
        </p:blipFill>
        <p:spPr>
          <a:xfrm>
            <a:off x="324264" y="1845733"/>
            <a:ext cx="3897731" cy="3537428"/>
          </a:xfrm>
          <a:prstGeom prst="rect">
            <a:avLst/>
          </a:prstGeom>
        </p:spPr>
      </p:pic>
      <p:sp>
        <p:nvSpPr>
          <p:cNvPr id="3" name="מציין מיקום תוכן 2">
            <a:extLst>
              <a:ext uri="{FF2B5EF4-FFF2-40B4-BE49-F238E27FC236}">
                <a16:creationId xmlns:a16="http://schemas.microsoft.com/office/drawing/2014/main" id="{B2B40D34-4167-4F48-A2EE-ABE6CC523C25}"/>
              </a:ext>
            </a:extLst>
          </p:cNvPr>
          <p:cNvSpPr>
            <a:spLocks noGrp="1"/>
          </p:cNvSpPr>
          <p:nvPr>
            <p:ph idx="1"/>
          </p:nvPr>
        </p:nvSpPr>
        <p:spPr>
          <a:xfrm>
            <a:off x="4336026" y="1845733"/>
            <a:ext cx="7654413" cy="4348589"/>
          </a:xfrm>
        </p:spPr>
        <p:txBody>
          <a:bodyPr>
            <a:normAutofit fontScale="70000" lnSpcReduction="20000"/>
          </a:bodyPr>
          <a:lstStyle/>
          <a:p>
            <a:pPr marL="292608" lvl="1" indent="0">
              <a:lnSpc>
                <a:spcPct val="160000"/>
              </a:lnSpc>
              <a:buNone/>
            </a:pPr>
            <a:r>
              <a:rPr lang="he-IL" sz="2400" dirty="0">
                <a:latin typeface="Tahoma" panose="020B0604030504040204" pitchFamily="34" charset="0"/>
                <a:ea typeface="Tahoma" panose="020B0604030504040204" pitchFamily="34" charset="0"/>
                <a:cs typeface="Tahoma" panose="020B0604030504040204" pitchFamily="34" charset="0"/>
              </a:rPr>
              <a:t>לבע"ח רבים יש דרכים שונות לתקשורת בין הפרטים. </a:t>
            </a:r>
          </a:p>
          <a:p>
            <a:pPr marL="292608" lvl="1" indent="0">
              <a:lnSpc>
                <a:spcPct val="160000"/>
              </a:lnSpc>
              <a:buNone/>
            </a:pPr>
            <a:r>
              <a:rPr lang="he-IL" sz="2400" dirty="0">
                <a:latin typeface="Tahoma" panose="020B0604030504040204" pitchFamily="34" charset="0"/>
                <a:ea typeface="Tahoma" panose="020B0604030504040204" pitchFamily="34" charset="0"/>
                <a:cs typeface="Tahoma" panose="020B0604030504040204" pitchFamily="34" charset="0"/>
              </a:rPr>
              <a:t>שפת האדם מאפשרת להפיץ ידע רחב יותר, גם על מה שמתרחש במרחקי העולם. בנוסף, אנחנו יכולים לדבר על דברים שאינם קיימים באופן קונקרטי – אמונות ורעיונות. </a:t>
            </a:r>
          </a:p>
          <a:p>
            <a:pPr marL="292608" lvl="1" indent="0">
              <a:lnSpc>
                <a:spcPct val="160000"/>
              </a:lnSpc>
              <a:buNone/>
            </a:pPr>
            <a:r>
              <a:rPr lang="he-IL" sz="2400" b="1" dirty="0">
                <a:latin typeface="Tahoma" panose="020B0604030504040204" pitchFamily="34" charset="0"/>
                <a:ea typeface="Tahoma" panose="020B0604030504040204" pitchFamily="34" charset="0"/>
                <a:cs typeface="Tahoma" panose="020B0604030504040204" pitchFamily="34" charset="0"/>
              </a:rPr>
              <a:t>אלה מאפשרים:</a:t>
            </a:r>
          </a:p>
          <a:p>
            <a:pPr lvl="1">
              <a:lnSpc>
                <a:spcPct val="160000"/>
              </a:lnSpc>
              <a:buFont typeface="Wingdings" panose="05000000000000000000" pitchFamily="2" charset="2"/>
              <a:buChar char="Ø"/>
            </a:pPr>
            <a:r>
              <a:rPr lang="he-IL" sz="2400" b="1" dirty="0">
                <a:latin typeface="Tahoma" panose="020B0604030504040204" pitchFamily="34" charset="0"/>
                <a:ea typeface="Tahoma" panose="020B0604030504040204" pitchFamily="34" charset="0"/>
                <a:cs typeface="Tahoma" panose="020B0604030504040204" pitchFamily="34" charset="0"/>
              </a:rPr>
              <a:t>להתארגן בחברות גדולות ומגובשות. </a:t>
            </a:r>
          </a:p>
          <a:p>
            <a:pPr lvl="1">
              <a:lnSpc>
                <a:spcPct val="160000"/>
              </a:lnSpc>
              <a:buFont typeface="Wingdings" panose="05000000000000000000" pitchFamily="2" charset="2"/>
              <a:buChar char="Ø"/>
            </a:pPr>
            <a:r>
              <a:rPr lang="he-IL" sz="2400" b="1" dirty="0">
                <a:latin typeface="Tahoma" panose="020B0604030504040204" pitchFamily="34" charset="0"/>
                <a:ea typeface="Tahoma" panose="020B0604030504040204" pitchFamily="34" charset="0"/>
                <a:cs typeface="Tahoma" panose="020B0604030504040204" pitchFamily="34" charset="0"/>
              </a:rPr>
              <a:t>לקבוע כללי התנהגות חדשים ולשנות את התנהגויותיהם הישנות.</a:t>
            </a:r>
          </a:p>
          <a:p>
            <a:pPr lvl="1">
              <a:lnSpc>
                <a:spcPct val="160000"/>
              </a:lnSpc>
              <a:buFont typeface="Wingdings" panose="05000000000000000000" pitchFamily="2" charset="2"/>
              <a:buChar char="Ø"/>
            </a:pPr>
            <a:r>
              <a:rPr lang="he-IL" sz="2400" b="1" dirty="0">
                <a:latin typeface="Tahoma" panose="020B0604030504040204" pitchFamily="34" charset="0"/>
                <a:ea typeface="Tahoma" panose="020B0604030504040204" pitchFamily="34" charset="0"/>
                <a:cs typeface="Tahoma" panose="020B0604030504040204" pitchFamily="34" charset="0"/>
              </a:rPr>
              <a:t>לפתח תרבות.</a:t>
            </a:r>
          </a:p>
          <a:p>
            <a:pPr lvl="1">
              <a:lnSpc>
                <a:spcPct val="160000"/>
              </a:lnSpc>
              <a:buFont typeface="Wingdings" panose="05000000000000000000" pitchFamily="2" charset="2"/>
              <a:buChar char="Ø"/>
            </a:pPr>
            <a:r>
              <a:rPr lang="he-IL" sz="2400" b="1" dirty="0">
                <a:latin typeface="Tahoma" panose="020B0604030504040204" pitchFamily="34" charset="0"/>
                <a:ea typeface="Tahoma" panose="020B0604030504040204" pitchFamily="34" charset="0"/>
                <a:cs typeface="Tahoma" panose="020B0604030504040204" pitchFamily="34" charset="0"/>
              </a:rPr>
              <a:t>לבטא רגשות באמצעות ציורים ולהעביר כך ידע בין דורות.</a:t>
            </a:r>
            <a:endParaRPr lang="en-US" sz="24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543195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05A42EF-68E6-4808-81CD-E5ABD0ED92C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a:extLst>
              <a:ext uri="{FF2B5EF4-FFF2-40B4-BE49-F238E27FC236}">
                <a16:creationId xmlns:a16="http://schemas.microsoft.com/office/drawing/2014/main" id="{B29D1ED2-6076-4737-BDFB-DCB7B47F6988}"/>
              </a:ext>
            </a:extLst>
          </p:cNvPr>
          <p:cNvSpPr>
            <a:spLocks noGrp="1"/>
          </p:cNvSpPr>
          <p:nvPr>
            <p:ph type="title"/>
          </p:nvPr>
        </p:nvSpPr>
        <p:spPr>
          <a:xfrm>
            <a:off x="4228233" y="602189"/>
            <a:ext cx="7963767" cy="1450757"/>
          </a:xfrm>
        </p:spPr>
        <p:txBody>
          <a:bodyPr>
            <a:normAutofit/>
          </a:bodyPr>
          <a:lstStyle/>
          <a:p>
            <a:pPr algn="ctr"/>
            <a:r>
              <a:rPr lang="he-IL" sz="4400" b="1" dirty="0">
                <a:latin typeface="Tahoma" panose="020B0604030504040204" pitchFamily="34" charset="0"/>
                <a:ea typeface="Tahoma" panose="020B0604030504040204" pitchFamily="34" charset="0"/>
                <a:cs typeface="Tahoma" panose="020B0604030504040204" pitchFamily="34" charset="0"/>
              </a:rPr>
              <a:t>ממצאים, אשר חשפו את השינוי באורחות חיי האדם</a:t>
            </a:r>
            <a:endParaRPr lang="en-US" sz="4400" b="1" dirty="0">
              <a:latin typeface="Tahoma" panose="020B0604030504040204" pitchFamily="34" charset="0"/>
              <a:ea typeface="Tahoma" panose="020B0604030504040204" pitchFamily="34" charset="0"/>
              <a:cs typeface="Tahoma" panose="020B0604030504040204" pitchFamily="34" charset="0"/>
            </a:endParaRPr>
          </a:p>
        </p:txBody>
      </p:sp>
      <p:pic>
        <p:nvPicPr>
          <p:cNvPr id="4" name="תמונה 3">
            <a:extLst>
              <a:ext uri="{FF2B5EF4-FFF2-40B4-BE49-F238E27FC236}">
                <a16:creationId xmlns:a16="http://schemas.microsoft.com/office/drawing/2014/main" id="{CBB71D80-3851-46FC-ABC4-9A74436F4B34}"/>
              </a:ext>
            </a:extLst>
          </p:cNvPr>
          <p:cNvPicPr>
            <a:picLocks noChangeAspect="1"/>
          </p:cNvPicPr>
          <p:nvPr/>
        </p:nvPicPr>
        <p:blipFill rotWithShape="1">
          <a:blip r:embed="rId2"/>
          <a:srcRect l="1185" t="32272" r="68026" b="25321"/>
          <a:stretch/>
        </p:blipFill>
        <p:spPr>
          <a:xfrm>
            <a:off x="0" y="0"/>
            <a:ext cx="4228232" cy="3275844"/>
          </a:xfrm>
          <a:prstGeom prst="rect">
            <a:avLst/>
          </a:prstGeom>
        </p:spPr>
      </p:pic>
      <p:cxnSp>
        <p:nvCxnSpPr>
          <p:cNvPr id="11" name="Straight Connector 10">
            <a:extLst>
              <a:ext uri="{FF2B5EF4-FFF2-40B4-BE49-F238E27FC236}">
                <a16:creationId xmlns:a16="http://schemas.microsoft.com/office/drawing/2014/main" id="{3C4A154E-1950-4755-A5FC-5998EE0CC14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11684" y="2086188"/>
            <a:ext cx="474880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מציין מיקום תוכן 2">
            <a:extLst>
              <a:ext uri="{FF2B5EF4-FFF2-40B4-BE49-F238E27FC236}">
                <a16:creationId xmlns:a16="http://schemas.microsoft.com/office/drawing/2014/main" id="{B7349072-359C-4CDC-B59B-60C5DD69CF28}"/>
              </a:ext>
            </a:extLst>
          </p:cNvPr>
          <p:cNvSpPr>
            <a:spLocks noGrp="1"/>
          </p:cNvSpPr>
          <p:nvPr>
            <p:ph idx="1"/>
          </p:nvPr>
        </p:nvSpPr>
        <p:spPr>
          <a:xfrm>
            <a:off x="132735" y="2198913"/>
            <a:ext cx="11739717" cy="4102159"/>
          </a:xfrm>
        </p:spPr>
        <p:txBody>
          <a:bodyPr>
            <a:normAutofit/>
          </a:bodyPr>
          <a:lstStyle/>
          <a:p>
            <a:r>
              <a:rPr lang="he-IL" dirty="0">
                <a:latin typeface="Tahoma" panose="020B0604030504040204" pitchFamily="34" charset="0"/>
                <a:ea typeface="Tahoma" panose="020B0604030504040204" pitchFamily="34" charset="0"/>
                <a:cs typeface="Tahoma" panose="020B0604030504040204" pitchFamily="34" charset="0"/>
              </a:rPr>
              <a:t>ליד יריחו נמצא התל של העיר הקדומה. מתחת ל-25 שכבות של </a:t>
            </a:r>
          </a:p>
          <a:p>
            <a:r>
              <a:rPr lang="he-IL" dirty="0">
                <a:latin typeface="Tahoma" panose="020B0604030504040204" pitchFamily="34" charset="0"/>
                <a:ea typeface="Tahoma" panose="020B0604030504040204" pitchFamily="34" charset="0"/>
                <a:cs typeface="Tahoma" panose="020B0604030504040204" pitchFamily="34" charset="0"/>
              </a:rPr>
              <a:t>שאריות ארכאולוגיות מצאו את השאריות של אחד הכפרים </a:t>
            </a:r>
          </a:p>
          <a:p>
            <a:r>
              <a:rPr lang="he-IL" dirty="0">
                <a:latin typeface="Tahoma" panose="020B0604030504040204" pitchFamily="34" charset="0"/>
                <a:ea typeface="Tahoma" panose="020B0604030504040204" pitchFamily="34" charset="0"/>
                <a:cs typeface="Tahoma" panose="020B0604030504040204" pitchFamily="34" charset="0"/>
              </a:rPr>
              <a:t>החקלאיים המוקדמים ביותר בעולם. </a:t>
            </a:r>
          </a:p>
          <a:p>
            <a:pPr>
              <a:buFont typeface="Wingdings" panose="05000000000000000000" pitchFamily="2" charset="2"/>
              <a:buChar char="Ø"/>
            </a:pPr>
            <a:r>
              <a:rPr lang="he-IL" b="1" dirty="0">
                <a:latin typeface="Tahoma" panose="020B0604030504040204" pitchFamily="34" charset="0"/>
                <a:ea typeface="Tahoma" panose="020B0604030504040204" pitchFamily="34" charset="0"/>
                <a:cs typeface="Tahoma" panose="020B0604030504040204" pitchFamily="34" charset="0"/>
              </a:rPr>
              <a:t>מעריכים שגילו מעל 10,000 שנה. </a:t>
            </a:r>
          </a:p>
          <a:p>
            <a:pPr>
              <a:buFont typeface="Wingdings" panose="05000000000000000000" pitchFamily="2" charset="2"/>
              <a:buChar char="Ø"/>
            </a:pPr>
            <a:r>
              <a:rPr lang="he-IL" b="1" dirty="0">
                <a:latin typeface="Tahoma" panose="020B0604030504040204" pitchFamily="34" charset="0"/>
                <a:ea typeface="Tahoma" panose="020B0604030504040204" pitchFamily="34" charset="0"/>
                <a:cs typeface="Tahoma" panose="020B0604030504040204" pitchFamily="34" charset="0"/>
              </a:rPr>
              <a:t>הכפר השתרע על שטח של 60 דונם וגרו בו כ-300 איש. </a:t>
            </a:r>
          </a:p>
          <a:p>
            <a:pPr>
              <a:buFont typeface="Wingdings" panose="05000000000000000000" pitchFamily="2" charset="2"/>
              <a:buChar char="Ø"/>
            </a:pPr>
            <a:r>
              <a:rPr lang="he-IL" b="1" dirty="0">
                <a:latin typeface="Tahoma" panose="020B0604030504040204" pitchFamily="34" charset="0"/>
                <a:ea typeface="Tahoma" panose="020B0604030504040204" pitchFamily="34" charset="0"/>
                <a:cs typeface="Tahoma" panose="020B0604030504040204" pitchFamily="34" charset="0"/>
              </a:rPr>
              <a:t>נמצאו שאריות של שעורה מבויתת. </a:t>
            </a:r>
          </a:p>
          <a:p>
            <a:pPr>
              <a:buFont typeface="Wingdings" panose="05000000000000000000" pitchFamily="2" charset="2"/>
              <a:buChar char="Ø"/>
            </a:pPr>
            <a:r>
              <a:rPr lang="he-IL" b="1" dirty="0">
                <a:latin typeface="Tahoma" panose="020B0604030504040204" pitchFamily="34" charset="0"/>
                <a:ea typeface="Tahoma" panose="020B0604030504040204" pitchFamily="34" charset="0"/>
                <a:cs typeface="Tahoma" panose="020B0604030504040204" pitchFamily="34" charset="0"/>
              </a:rPr>
              <a:t>החקלאים בנו מערכת תעלות וקירות, כנראה לשם הגנה מפני הצפת מים. </a:t>
            </a:r>
          </a:p>
          <a:p>
            <a:pPr>
              <a:buFont typeface="Wingdings" panose="05000000000000000000" pitchFamily="2" charset="2"/>
              <a:buChar char="Ø"/>
            </a:pPr>
            <a:r>
              <a:rPr lang="he-IL" b="1" dirty="0">
                <a:latin typeface="Tahoma" panose="020B0604030504040204" pitchFamily="34" charset="0"/>
                <a:ea typeface="Tahoma" panose="020B0604030504040204" pitchFamily="34" charset="0"/>
                <a:cs typeface="Tahoma" panose="020B0604030504040204" pitchFamily="34" charset="0"/>
              </a:rPr>
              <a:t>בקצה הכפר הוקם מגדל עגול שמטרתו לא ברורה, והייתה בו גולגולת אדם. </a:t>
            </a:r>
          </a:p>
          <a:p>
            <a:pPr marL="0" indent="0" algn="ctr">
              <a:buNone/>
            </a:pPr>
            <a:r>
              <a:rPr lang="he-IL" sz="2800" b="1" dirty="0">
                <a:solidFill>
                  <a:schemeClr val="accent2">
                    <a:lumMod val="75000"/>
                  </a:schemeClr>
                </a:solidFill>
                <a:latin typeface="Tahoma" panose="020B0604030504040204" pitchFamily="34" charset="0"/>
                <a:ea typeface="Tahoma" panose="020B0604030504040204" pitchFamily="34" charset="0"/>
                <a:cs typeface="Tahoma" panose="020B0604030504040204" pitchFamily="34" charset="0"/>
              </a:rPr>
              <a:t>אלה עדויות ראשונות לקהילת קבע מאורגנת. </a:t>
            </a:r>
            <a:endParaRPr lang="en-US" sz="2800" b="1" dirty="0">
              <a:solidFill>
                <a:schemeClr val="accent2">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3" name="Rectangle 12">
            <a:extLst>
              <a:ext uri="{FF2B5EF4-FFF2-40B4-BE49-F238E27FC236}">
                <a16:creationId xmlns:a16="http://schemas.microsoft.com/office/drawing/2014/main" id="{3FE9C285-56FB-4B36-8ECA-C2D6596AA9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id="{937C076B-00B1-4629-B27F-A86F9885FB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439309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292" name="Rectangle 70">
            <a:extLst>
              <a:ext uri="{FF2B5EF4-FFF2-40B4-BE49-F238E27FC236}">
                <a16:creationId xmlns:a16="http://schemas.microsoft.com/office/drawing/2014/main" id="{990D0034-F768-41E7-85D4-F38C4DE8577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 name="כותרת 1">
            <a:extLst>
              <a:ext uri="{FF2B5EF4-FFF2-40B4-BE49-F238E27FC236}">
                <a16:creationId xmlns:a16="http://schemas.microsoft.com/office/drawing/2014/main" id="{4D3438B4-760C-424C-9C27-597B57483A9F}"/>
              </a:ext>
            </a:extLst>
          </p:cNvPr>
          <p:cNvSpPr>
            <a:spLocks noGrp="1"/>
          </p:cNvSpPr>
          <p:nvPr>
            <p:ph type="title"/>
          </p:nvPr>
        </p:nvSpPr>
        <p:spPr>
          <a:xfrm>
            <a:off x="477077" y="516835"/>
            <a:ext cx="4569135" cy="2103875"/>
          </a:xfrm>
        </p:spPr>
        <p:txBody>
          <a:bodyPr>
            <a:normAutofit/>
          </a:bodyPr>
          <a:lstStyle/>
          <a:p>
            <a:pPr algn="ctr"/>
            <a:r>
              <a:rPr lang="he-IL" sz="2500" b="1" dirty="0">
                <a:latin typeface="Tahoma" panose="020B0604030504040204" pitchFamily="34" charset="0"/>
                <a:ea typeface="Tahoma" panose="020B0604030504040204" pitchFamily="34" charset="0"/>
                <a:cs typeface="Tahoma" panose="020B0604030504040204" pitchFamily="34" charset="0"/>
              </a:rPr>
              <a:t/>
            </a:r>
            <a:br>
              <a:rPr lang="he-IL" sz="2500" b="1" dirty="0">
                <a:latin typeface="Tahoma" panose="020B0604030504040204" pitchFamily="34" charset="0"/>
                <a:ea typeface="Tahoma" panose="020B0604030504040204" pitchFamily="34" charset="0"/>
                <a:cs typeface="Tahoma" panose="020B0604030504040204" pitchFamily="34" charset="0"/>
              </a:rPr>
            </a:br>
            <a:r>
              <a:rPr lang="he-IL" sz="2500" b="1" dirty="0">
                <a:latin typeface="Tahoma" panose="020B0604030504040204" pitchFamily="34" charset="0"/>
                <a:ea typeface="Tahoma" panose="020B0604030504040204" pitchFamily="34" charset="0"/>
                <a:cs typeface="Tahoma" panose="020B0604030504040204" pitchFamily="34" charset="0"/>
              </a:rPr>
              <a:t>מהפכה חקלאית 1 </a:t>
            </a:r>
            <a:br>
              <a:rPr lang="he-IL" sz="2500" b="1" dirty="0">
                <a:latin typeface="Tahoma" panose="020B0604030504040204" pitchFamily="34" charset="0"/>
                <a:ea typeface="Tahoma" panose="020B0604030504040204" pitchFamily="34" charset="0"/>
                <a:cs typeface="Tahoma" panose="020B0604030504040204" pitchFamily="34" charset="0"/>
              </a:rPr>
            </a:br>
            <a:r>
              <a:rPr lang="he-IL" sz="2500" b="1" dirty="0">
                <a:latin typeface="Tahoma" panose="020B0604030504040204" pitchFamily="34" charset="0"/>
                <a:ea typeface="Tahoma" panose="020B0604030504040204" pitchFamily="34" charset="0"/>
                <a:cs typeface="Tahoma" panose="020B0604030504040204" pitchFamily="34" charset="0"/>
              </a:rPr>
              <a:t>תום תקופת הקרח – תחילת התקופה הנאוליתית</a:t>
            </a:r>
          </a:p>
        </p:txBody>
      </p:sp>
      <p:cxnSp>
        <p:nvCxnSpPr>
          <p:cNvPr id="12293" name="Straight Connector 72">
            <a:extLst>
              <a:ext uri="{FF2B5EF4-FFF2-40B4-BE49-F238E27FC236}">
                <a16:creationId xmlns:a16="http://schemas.microsoft.com/office/drawing/2014/main" id="{5A0A5CF6-407C-4691-8122-49DF69D0020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0927" y="2633962"/>
            <a:ext cx="274320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מציין מיקום תוכן 2">
            <a:extLst>
              <a:ext uri="{FF2B5EF4-FFF2-40B4-BE49-F238E27FC236}">
                <a16:creationId xmlns:a16="http://schemas.microsoft.com/office/drawing/2014/main" id="{1AEABA01-B92A-4752-9A4B-5C0A286D3BCC}"/>
              </a:ext>
            </a:extLst>
          </p:cNvPr>
          <p:cNvSpPr>
            <a:spLocks noGrp="1"/>
          </p:cNvSpPr>
          <p:nvPr>
            <p:ph idx="1"/>
          </p:nvPr>
        </p:nvSpPr>
        <p:spPr>
          <a:xfrm>
            <a:off x="165652" y="2736574"/>
            <a:ext cx="4880561" cy="3900199"/>
          </a:xfrm>
        </p:spPr>
        <p:txBody>
          <a:bodyPr>
            <a:normAutofit/>
          </a:bodyPr>
          <a:lstStyle/>
          <a:p>
            <a:r>
              <a:rPr lang="he-IL" sz="2400" dirty="0">
                <a:latin typeface="Tahoma" panose="020B0604030504040204" pitchFamily="34" charset="0"/>
                <a:ea typeface="Tahoma" panose="020B0604030504040204" pitchFamily="34" charset="0"/>
                <a:cs typeface="Tahoma" panose="020B0604030504040204" pitchFamily="34" charset="0"/>
              </a:rPr>
              <a:t>עם תום תקופת הקרח האחרונה התחמם האקלים העולמי, פני הים עלו וכמויות הגשם עלו. במקום קור ויובש היו כעת משטחי עשב, דגנים ועצים שהתפשטו בכל רחבי הסהר הפורה (ישראל, סוריה, עירק)</a:t>
            </a:r>
          </a:p>
          <a:p>
            <a:r>
              <a:rPr lang="he-IL" sz="2400" dirty="0">
                <a:latin typeface="Tahoma" panose="020B0604030504040204" pitchFamily="34" charset="0"/>
                <a:ea typeface="Tahoma" panose="020B0604030504040204" pitchFamily="34" charset="0"/>
                <a:cs typeface="Tahoma" panose="020B0604030504040204" pitchFamily="34" charset="0"/>
              </a:rPr>
              <a:t>קבוצות נוודים קטנות נשארות זמן רב יותר באזור אחד וחיות במערות או יישובים זעירים, קבוצות אלה </a:t>
            </a:r>
            <a:r>
              <a:rPr lang="he-IL" sz="2400">
                <a:latin typeface="Tahoma" panose="020B0604030504040204" pitchFamily="34" charset="0"/>
                <a:ea typeface="Tahoma" panose="020B0604030504040204" pitchFamily="34" charset="0"/>
                <a:cs typeface="Tahoma" panose="020B0604030504040204" pitchFamily="34" charset="0"/>
              </a:rPr>
              <a:t>נקראו </a:t>
            </a:r>
            <a:r>
              <a:rPr lang="he-IL" sz="2400" b="1" u="sng">
                <a:latin typeface="Tahoma" panose="020B0604030504040204" pitchFamily="34" charset="0"/>
                <a:ea typeface="Tahoma" panose="020B0604030504040204" pitchFamily="34" charset="0"/>
                <a:cs typeface="Tahoma" panose="020B0604030504040204" pitchFamily="34" charset="0"/>
              </a:rPr>
              <a:t>נטופים</a:t>
            </a:r>
            <a:r>
              <a:rPr lang="he-IL" sz="2400" b="1" u="sng" dirty="0">
                <a:latin typeface="Tahoma" panose="020B0604030504040204" pitchFamily="34" charset="0"/>
                <a:ea typeface="Tahoma" panose="020B0604030504040204" pitchFamily="34" charset="0"/>
                <a:cs typeface="Tahoma" panose="020B0604030504040204" pitchFamily="34" charset="0"/>
              </a:rPr>
              <a:t>. </a:t>
            </a:r>
          </a:p>
        </p:txBody>
      </p:sp>
      <p:pic>
        <p:nvPicPr>
          <p:cNvPr id="12290" name="Picture 2" descr="Who were the ancient Natufians and how did they change your life ...">
            <a:extLst>
              <a:ext uri="{FF2B5EF4-FFF2-40B4-BE49-F238E27FC236}">
                <a16:creationId xmlns:a16="http://schemas.microsoft.com/office/drawing/2014/main" id="{87AAE219-6926-4D72-AAF3-642F29EFC60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968" r="21348"/>
          <a:stretch/>
        </p:blipFill>
        <p:spPr bwMode="auto">
          <a:xfrm>
            <a:off x="5206181" y="10"/>
            <a:ext cx="6980134" cy="6857990"/>
          </a:xfrm>
          <a:prstGeom prst="rect">
            <a:avLst/>
          </a:prstGeom>
          <a:noFill/>
          <a:extLst>
            <a:ext uri="{909E8E84-426E-40DD-AFC4-6F175D3DCCD1}">
              <a14:hiddenFill xmlns:a14="http://schemas.microsoft.com/office/drawing/2010/main">
                <a:solidFill>
                  <a:srgbClr val="FFFFFF"/>
                </a:solidFill>
              </a14:hiddenFill>
            </a:ext>
          </a:extLst>
        </p:spPr>
      </p:pic>
      <p:sp>
        <p:nvSpPr>
          <p:cNvPr id="6" name="מציין מיקום תוכן 2">
            <a:extLst>
              <a:ext uri="{FF2B5EF4-FFF2-40B4-BE49-F238E27FC236}">
                <a16:creationId xmlns:a16="http://schemas.microsoft.com/office/drawing/2014/main" id="{28EF44B5-B338-4F28-BD1F-129348506E12}"/>
              </a:ext>
            </a:extLst>
          </p:cNvPr>
          <p:cNvSpPr txBox="1">
            <a:spLocks/>
          </p:cNvSpPr>
          <p:nvPr/>
        </p:nvSpPr>
        <p:spPr>
          <a:xfrm>
            <a:off x="5206181" y="5601286"/>
            <a:ext cx="6820167" cy="1138098"/>
          </a:xfrm>
          <a:prstGeom prst="rect">
            <a:avLst/>
          </a:prstGeom>
          <a:solidFill>
            <a:schemeClr val="accent1">
              <a:lumMod val="50000"/>
            </a:schemeClr>
          </a:solidFill>
          <a:ln w="76200">
            <a:solidFill>
              <a:srgbClr val="92D050"/>
            </a:solidFill>
          </a:ln>
        </p:spPr>
        <p:txBody>
          <a:bodyPr vert="horz" lIns="0" tIns="45720" rIns="0" bIns="45720" rtlCol="0">
            <a:normAutofit fontScale="70000" lnSpcReduction="20000"/>
          </a:bodyPr>
          <a:lst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he-IL" b="1" u="sng" dirty="0">
                <a:solidFill>
                  <a:schemeClr val="bg1"/>
                </a:solidFill>
                <a:latin typeface="Tahoma" panose="020B0604030504040204" pitchFamily="34" charset="0"/>
                <a:ea typeface="Tahoma" panose="020B0604030504040204" pitchFamily="34" charset="0"/>
                <a:cs typeface="Tahoma" panose="020B0604030504040204" pitchFamily="34" charset="0"/>
              </a:rPr>
              <a:t>שאלה:</a:t>
            </a:r>
          </a:p>
          <a:p>
            <a:r>
              <a:rPr lang="he-IL" b="1" dirty="0">
                <a:solidFill>
                  <a:schemeClr val="bg1"/>
                </a:solidFill>
                <a:latin typeface="Tahoma" panose="020B0604030504040204" pitchFamily="34" charset="0"/>
                <a:ea typeface="Tahoma" panose="020B0604030504040204" pitchFamily="34" charset="0"/>
                <a:cs typeface="Tahoma" panose="020B0604030504040204" pitchFamily="34" charset="0"/>
              </a:rPr>
              <a:t>אילו השפעות על הסביבה יכולות להיות לקבוצת אנשים שבמקום לנדוד מחליטה להישאר במקום?</a:t>
            </a:r>
            <a:r>
              <a:rPr lang="en-US" b="1" dirty="0">
                <a:solidFill>
                  <a:schemeClr val="bg1"/>
                </a:solidFill>
                <a:latin typeface="Tahoma" panose="020B0604030504040204" pitchFamily="34" charset="0"/>
                <a:ea typeface="Tahoma" panose="020B0604030504040204" pitchFamily="34" charset="0"/>
                <a:cs typeface="Tahoma" panose="020B0604030504040204" pitchFamily="34" charset="0"/>
              </a:rPr>
              <a:t/>
            </a:r>
            <a:br>
              <a:rPr lang="en-US" b="1" dirty="0">
                <a:solidFill>
                  <a:schemeClr val="bg1"/>
                </a:solidFill>
                <a:latin typeface="Tahoma" panose="020B0604030504040204" pitchFamily="34" charset="0"/>
                <a:ea typeface="Tahoma" panose="020B0604030504040204" pitchFamily="34" charset="0"/>
                <a:cs typeface="Tahoma" panose="020B0604030504040204" pitchFamily="34" charset="0"/>
              </a:rPr>
            </a:br>
            <a:r>
              <a:rPr lang="he-IL" b="1" dirty="0">
                <a:solidFill>
                  <a:schemeClr val="bg1"/>
                </a:solidFill>
                <a:latin typeface="Tahoma" panose="020B0604030504040204" pitchFamily="34" charset="0"/>
                <a:ea typeface="Tahoma" panose="020B0604030504040204" pitchFamily="34" charset="0"/>
                <a:cs typeface="Tahoma" panose="020B0604030504040204" pitchFamily="34" charset="0"/>
              </a:rPr>
              <a:t>קחו בחשבון השפעות על מים, מגוונים מינים של צמחים ובע"ח, שינוי הנוף, שכיחות של משאבים אחרים.</a:t>
            </a:r>
          </a:p>
          <a:p>
            <a:endParaRPr lang="he-IL"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5592482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311973C2-EB8B-452A-A698-4A252FD3AE2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3" name="Rectangle 72">
            <a:extLst>
              <a:ext uri="{FF2B5EF4-FFF2-40B4-BE49-F238E27FC236}">
                <a16:creationId xmlns:a16="http://schemas.microsoft.com/office/drawing/2014/main" id="{10162E77-11AD-44A7-84EC-40C59EEFBD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a:extLst>
              <a:ext uri="{FF2B5EF4-FFF2-40B4-BE49-F238E27FC236}">
                <a16:creationId xmlns:a16="http://schemas.microsoft.com/office/drawing/2014/main" id="{4D3438B4-760C-424C-9C27-597B57483A9F}"/>
              </a:ext>
            </a:extLst>
          </p:cNvPr>
          <p:cNvSpPr>
            <a:spLocks noGrp="1"/>
          </p:cNvSpPr>
          <p:nvPr>
            <p:ph type="title"/>
          </p:nvPr>
        </p:nvSpPr>
        <p:spPr>
          <a:xfrm>
            <a:off x="5181601" y="634946"/>
            <a:ext cx="6368142" cy="1450757"/>
          </a:xfrm>
        </p:spPr>
        <p:txBody>
          <a:bodyPr>
            <a:normAutofit/>
          </a:bodyPr>
          <a:lstStyle/>
          <a:p>
            <a:pPr algn="ctr"/>
            <a:r>
              <a:rPr lang="he-IL" b="1" dirty="0">
                <a:latin typeface="Tahoma" panose="020B0604030504040204" pitchFamily="34" charset="0"/>
                <a:ea typeface="Tahoma" panose="020B0604030504040204" pitchFamily="34" charset="0"/>
                <a:cs typeface="Tahoma" panose="020B0604030504040204" pitchFamily="34" charset="0"/>
              </a:rPr>
              <a:t>הסהר הפורה</a:t>
            </a:r>
          </a:p>
        </p:txBody>
      </p:sp>
      <p:pic>
        <p:nvPicPr>
          <p:cNvPr id="4098" name="Picture 2">
            <a:extLst>
              <a:ext uri="{FF2B5EF4-FFF2-40B4-BE49-F238E27FC236}">
                <a16:creationId xmlns:a16="http://schemas.microsoft.com/office/drawing/2014/main" id="{028DD058-23D0-4C1E-A35A-54FC01CC1B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472" r="13334" b="-1"/>
          <a:stretch/>
        </p:blipFill>
        <p:spPr bwMode="auto">
          <a:xfrm>
            <a:off x="20" y="-12128"/>
            <a:ext cx="4654276" cy="6870127"/>
          </a:xfrm>
          <a:prstGeom prst="rect">
            <a:avLst/>
          </a:prstGeom>
          <a:noFill/>
          <a:extLst>
            <a:ext uri="{909E8E84-426E-40DD-AFC4-6F175D3DCCD1}">
              <a14:hiddenFill xmlns:a14="http://schemas.microsoft.com/office/drawing/2010/main">
                <a:solidFill>
                  <a:srgbClr val="FFFFFF"/>
                </a:solidFill>
              </a14:hiddenFill>
            </a:ext>
          </a:extLst>
        </p:spPr>
      </p:pic>
      <p:cxnSp>
        <p:nvCxnSpPr>
          <p:cNvPr id="75" name="Straight Connector 74">
            <a:extLst>
              <a:ext uri="{FF2B5EF4-FFF2-40B4-BE49-F238E27FC236}">
                <a16:creationId xmlns:a16="http://schemas.microsoft.com/office/drawing/2014/main" id="{5AB158E9-1B40-4CD6-95F0-95CA11DF7B7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מציין מיקום תוכן 2">
            <a:extLst>
              <a:ext uri="{FF2B5EF4-FFF2-40B4-BE49-F238E27FC236}">
                <a16:creationId xmlns:a16="http://schemas.microsoft.com/office/drawing/2014/main" id="{1AEABA01-B92A-4752-9A4B-5C0A286D3BCC}"/>
              </a:ext>
            </a:extLst>
          </p:cNvPr>
          <p:cNvSpPr>
            <a:spLocks noGrp="1"/>
          </p:cNvSpPr>
          <p:nvPr>
            <p:ph idx="1"/>
          </p:nvPr>
        </p:nvSpPr>
        <p:spPr>
          <a:xfrm>
            <a:off x="5181601" y="2198913"/>
            <a:ext cx="6368142" cy="4024133"/>
          </a:xfrm>
        </p:spPr>
        <p:txBody>
          <a:bodyPr>
            <a:normAutofit/>
          </a:bodyPr>
          <a:lstStyle/>
          <a:p>
            <a:pPr>
              <a:lnSpc>
                <a:spcPct val="150000"/>
              </a:lnSpc>
            </a:pPr>
            <a:r>
              <a:rPr lang="he-IL" sz="2400" dirty="0">
                <a:latin typeface="Tahoma" panose="020B0604030504040204" pitchFamily="34" charset="0"/>
                <a:ea typeface="Tahoma" panose="020B0604030504040204" pitchFamily="34" charset="0"/>
                <a:cs typeface="Tahoma" panose="020B0604030504040204" pitchFamily="34" charset="0"/>
              </a:rPr>
              <a:t>אזור במזרח התיכון, המצוי כיום בשטחי המדינות הבאות:</a:t>
            </a:r>
            <a:r>
              <a:rPr lang="en-US" sz="2400" dirty="0">
                <a:latin typeface="Tahoma" panose="020B0604030504040204" pitchFamily="34" charset="0"/>
                <a:ea typeface="Tahoma" panose="020B0604030504040204" pitchFamily="34" charset="0"/>
                <a:cs typeface="Tahoma" panose="020B0604030504040204" pitchFamily="34" charset="0"/>
              </a:rPr>
              <a:t> </a:t>
            </a:r>
            <a:r>
              <a:rPr lang="he-IL" sz="2400" dirty="0">
                <a:latin typeface="Tahoma" panose="020B0604030504040204" pitchFamily="34" charset="0"/>
                <a:ea typeface="Tahoma" panose="020B0604030504040204" pitchFamily="34" charset="0"/>
                <a:cs typeface="Tahoma" panose="020B0604030504040204" pitchFamily="34" charset="0"/>
              </a:rPr>
              <a:t>ישראל, קפריסין, לבנון, ממלכת ירדן, סוריה, עיראק, דרום מזרח טורקיה ומצרים.</a:t>
            </a:r>
          </a:p>
          <a:p>
            <a:pPr>
              <a:lnSpc>
                <a:spcPct val="150000"/>
              </a:lnSpc>
            </a:pPr>
            <a:r>
              <a:rPr lang="he-IL" sz="2400" dirty="0">
                <a:latin typeface="Tahoma" panose="020B0604030504040204" pitchFamily="34" charset="0"/>
                <a:ea typeface="Tahoma" panose="020B0604030504040204" pitchFamily="34" charset="0"/>
                <a:cs typeface="Tahoma" panose="020B0604030504040204" pitchFamily="34" charset="0"/>
              </a:rPr>
              <a:t>ההתיישבות האנושית בסהר הפורה קדומה מאוד, בין העתיקות בעולם מחוץ לאפריקה. </a:t>
            </a:r>
          </a:p>
        </p:txBody>
      </p:sp>
    </p:spTree>
    <p:extLst>
      <p:ext uri="{BB962C8B-B14F-4D97-AF65-F5344CB8AC3E}">
        <p14:creationId xmlns:p14="http://schemas.microsoft.com/office/powerpoint/2010/main" val="8925954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7" descr="tsuke-ramim-sdf">
            <a:extLst>
              <a:ext uri="{FF2B5EF4-FFF2-40B4-BE49-F238E27FC236}">
                <a16:creationId xmlns:a16="http://schemas.microsoft.com/office/drawing/2014/main" id="{94430525-81C0-4856-949E-C07A7EBD5B3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734" r="28865"/>
          <a:stretch/>
        </p:blipFill>
        <p:spPr bwMode="auto">
          <a:xfrm>
            <a:off x="20" y="10"/>
            <a:ext cx="4578952"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4AAB5859-0C3B-4536-9743-0CAF111EDB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4639733" y="0"/>
            <a:ext cx="7552267"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כותרת 1">
            <a:extLst>
              <a:ext uri="{FF2B5EF4-FFF2-40B4-BE49-F238E27FC236}">
                <a16:creationId xmlns:a16="http://schemas.microsoft.com/office/drawing/2014/main" id="{CA1CAE0B-0C82-4CDB-AECD-6B9519322390}"/>
              </a:ext>
            </a:extLst>
          </p:cNvPr>
          <p:cNvSpPr>
            <a:spLocks noGrp="1"/>
          </p:cNvSpPr>
          <p:nvPr>
            <p:ph type="title"/>
          </p:nvPr>
        </p:nvSpPr>
        <p:spPr>
          <a:xfrm>
            <a:off x="5124206" y="516835"/>
            <a:ext cx="6339840" cy="1666501"/>
          </a:xfrm>
        </p:spPr>
        <p:txBody>
          <a:bodyPr>
            <a:normAutofit/>
          </a:bodyPr>
          <a:lstStyle/>
          <a:p>
            <a:pPr algn="ctr"/>
            <a:r>
              <a:rPr lang="he-IL" sz="4000" b="1" dirty="0">
                <a:solidFill>
                  <a:schemeClr val="tx1"/>
                </a:solidFill>
                <a:latin typeface="Tahoma" panose="020B0604030504040204" pitchFamily="34" charset="0"/>
                <a:ea typeface="Tahoma" panose="020B0604030504040204" pitchFamily="34" charset="0"/>
                <a:cs typeface="Tahoma" panose="020B0604030504040204" pitchFamily="34" charset="0"/>
              </a:rPr>
              <a:t>מדוע התחילה החקלאות דווקא שם?</a:t>
            </a:r>
            <a:endParaRPr lang="en-US" sz="40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11" name="Rectangle 10">
            <a:extLst>
              <a:ext uri="{FF2B5EF4-FFF2-40B4-BE49-F238E27FC236}">
                <a16:creationId xmlns:a16="http://schemas.microsoft.com/office/drawing/2014/main" id="{81A51F47-81C5-43A3-98C0-DB7B157210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8972"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מציין מיקום תוכן 2">
            <a:extLst>
              <a:ext uri="{FF2B5EF4-FFF2-40B4-BE49-F238E27FC236}">
                <a16:creationId xmlns:a16="http://schemas.microsoft.com/office/drawing/2014/main" id="{D5D6B7C9-FCED-422E-8C9B-18241D6C9EA3}"/>
              </a:ext>
            </a:extLst>
          </p:cNvPr>
          <p:cNvSpPr>
            <a:spLocks noGrp="1"/>
          </p:cNvSpPr>
          <p:nvPr>
            <p:ph idx="1"/>
          </p:nvPr>
        </p:nvSpPr>
        <p:spPr>
          <a:xfrm>
            <a:off x="4767749" y="2236304"/>
            <a:ext cx="7040183" cy="4422404"/>
          </a:xfrm>
        </p:spPr>
        <p:txBody>
          <a:bodyPr>
            <a:normAutofit/>
          </a:bodyPr>
          <a:lstStyle/>
          <a:p>
            <a:pPr>
              <a:lnSpc>
                <a:spcPct val="150000"/>
              </a:lnSpc>
            </a:pPr>
            <a:r>
              <a:rPr lang="he-IL" b="1" dirty="0">
                <a:solidFill>
                  <a:srgbClr val="FFFFFF"/>
                </a:solidFill>
                <a:latin typeface="Tahoma" panose="020B0604030504040204" pitchFamily="34" charset="0"/>
                <a:ea typeface="Tahoma" panose="020B0604030504040204" pitchFamily="34" charset="0"/>
                <a:cs typeface="Tahoma" panose="020B0604030504040204" pitchFamily="34" charset="0"/>
              </a:rPr>
              <a:t>באזור זה היו הרבה צמחים מתאימים לביות.</a:t>
            </a:r>
          </a:p>
          <a:p>
            <a:pPr>
              <a:lnSpc>
                <a:spcPct val="150000"/>
              </a:lnSpc>
            </a:pPr>
            <a:r>
              <a:rPr lang="he-IL" b="1" dirty="0">
                <a:solidFill>
                  <a:srgbClr val="FFFFFF"/>
                </a:solidFill>
                <a:latin typeface="Tahoma" panose="020B0604030504040204" pitchFamily="34" charset="0"/>
                <a:ea typeface="Tahoma" panose="020B0604030504040204" pitchFamily="34" charset="0"/>
                <a:cs typeface="Tahoma" panose="020B0604030504040204" pitchFamily="34" charset="0"/>
              </a:rPr>
              <a:t>אקלים ים תיכוני – ממינים חד שנתיים המייצרים זרעים גדולים שנשארים רדומים בעונה היבשה – קל לאחסן אותם (הדגנים והקטניות)</a:t>
            </a:r>
          </a:p>
          <a:p>
            <a:pPr>
              <a:lnSpc>
                <a:spcPct val="150000"/>
              </a:lnSpc>
            </a:pPr>
            <a:r>
              <a:rPr lang="he-IL" b="1" dirty="0">
                <a:solidFill>
                  <a:srgbClr val="FFFFFF"/>
                </a:solidFill>
                <a:latin typeface="Tahoma" panose="020B0604030504040204" pitchFamily="34" charset="0"/>
                <a:ea typeface="Tahoma" panose="020B0604030504040204" pitchFamily="34" charset="0"/>
                <a:cs typeface="Tahoma" panose="020B0604030504040204" pitchFamily="34" charset="0"/>
              </a:rPr>
              <a:t>צמחים פוריים שהניבו יבולים גדולים בזמן קצר. </a:t>
            </a:r>
          </a:p>
          <a:p>
            <a:pPr>
              <a:lnSpc>
                <a:spcPct val="150000"/>
              </a:lnSpc>
            </a:pPr>
            <a:r>
              <a:rPr lang="he-IL" b="1" dirty="0">
                <a:solidFill>
                  <a:srgbClr val="FFFFFF"/>
                </a:solidFill>
                <a:latin typeface="Tahoma" panose="020B0604030504040204" pitchFamily="34" charset="0"/>
                <a:ea typeface="Tahoma" panose="020B0604030504040204" pitchFamily="34" charset="0"/>
                <a:cs typeface="Tahoma" panose="020B0604030504040204" pitchFamily="34" charset="0"/>
              </a:rPr>
              <a:t>הבדלי הגבהים בשטח קטן יצרו מגוון ביולוגי אדיר וגם שונות בעונות ההבשלה – דבר שסיפק מזון לאורך זמן בשטח קטן.</a:t>
            </a:r>
            <a:endParaRPr lang="en-US"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6935329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0C5518D-D81A-47F5-B2FE-F8E0C8622693}"/>
              </a:ext>
            </a:extLst>
          </p:cNvPr>
          <p:cNvSpPr>
            <a:spLocks noGrp="1"/>
          </p:cNvSpPr>
          <p:nvPr>
            <p:ph type="title"/>
          </p:nvPr>
        </p:nvSpPr>
        <p:spPr>
          <a:xfrm>
            <a:off x="0" y="888008"/>
            <a:ext cx="12192000" cy="702953"/>
          </a:xfrm>
        </p:spPr>
        <p:txBody>
          <a:bodyPr>
            <a:normAutofit fontScale="90000"/>
          </a:bodyPr>
          <a:lstStyle/>
          <a:p>
            <a:pPr algn="ctr"/>
            <a:r>
              <a:rPr lang="he-IL" b="1" dirty="0">
                <a:latin typeface="Tahoma" panose="020B0604030504040204" pitchFamily="34" charset="0"/>
                <a:ea typeface="Tahoma" panose="020B0604030504040204" pitchFamily="34" charset="0"/>
                <a:cs typeface="Tahoma" panose="020B0604030504040204" pitchFamily="34" charset="0"/>
              </a:rPr>
              <a:t>מושגים חשובים</a:t>
            </a:r>
          </a:p>
        </p:txBody>
      </p:sp>
      <p:sp>
        <p:nvSpPr>
          <p:cNvPr id="3" name="מציין מיקום תוכן 2">
            <a:extLst>
              <a:ext uri="{FF2B5EF4-FFF2-40B4-BE49-F238E27FC236}">
                <a16:creationId xmlns:a16="http://schemas.microsoft.com/office/drawing/2014/main" id="{696E7565-E72E-4EAF-9879-11281DA02C60}"/>
              </a:ext>
            </a:extLst>
          </p:cNvPr>
          <p:cNvSpPr>
            <a:spLocks noGrp="1"/>
          </p:cNvSpPr>
          <p:nvPr>
            <p:ph idx="1"/>
          </p:nvPr>
        </p:nvSpPr>
        <p:spPr>
          <a:xfrm>
            <a:off x="0" y="1833921"/>
            <a:ext cx="11899726" cy="5610164"/>
          </a:xfrm>
        </p:spPr>
        <p:txBody>
          <a:bodyPr>
            <a:normAutofit/>
          </a:bodyPr>
          <a:lstStyle/>
          <a:p>
            <a:pPr>
              <a:lnSpc>
                <a:spcPct val="150000"/>
              </a:lnSpc>
            </a:pPr>
            <a:r>
              <a:rPr lang="he-IL" sz="2800" b="1" u="sng" dirty="0">
                <a:latin typeface="Tahoma" panose="020B0604030504040204" pitchFamily="34" charset="0"/>
                <a:ea typeface="Tahoma" panose="020B0604030504040204" pitchFamily="34" charset="0"/>
                <a:cs typeface="Tahoma" panose="020B0604030504040204" pitchFamily="34" charset="0"/>
              </a:rPr>
              <a:t>ביות : </a:t>
            </a:r>
            <a:r>
              <a:rPr lang="he-IL" sz="2800" dirty="0">
                <a:latin typeface="Tahoma" panose="020B0604030504040204" pitchFamily="34" charset="0"/>
                <a:ea typeface="Tahoma" panose="020B0604030504040204" pitchFamily="34" charset="0"/>
                <a:cs typeface="Tahoma" panose="020B0604030504040204" pitchFamily="34" charset="0"/>
              </a:rPr>
              <a:t>תהליך בו לוקח האדם חלק בגידול והתפתחות הצמח או בעל החיים ומשנה אותו, עד שהמרחק בינו לבין המקור רב מאוד. הביות משנה את היחס בין האדם למינים שביית. </a:t>
            </a:r>
            <a:endParaRPr lang="he-IL" sz="2800" b="1" dirty="0">
              <a:latin typeface="Tahoma" panose="020B0604030504040204" pitchFamily="34" charset="0"/>
              <a:ea typeface="Tahoma" panose="020B0604030504040204" pitchFamily="34" charset="0"/>
              <a:cs typeface="Tahoma" panose="020B0604030504040204" pitchFamily="34" charset="0"/>
            </a:endParaRPr>
          </a:p>
          <a:p>
            <a:pPr>
              <a:lnSpc>
                <a:spcPct val="150000"/>
              </a:lnSpc>
            </a:pPr>
            <a:r>
              <a:rPr lang="he-IL" sz="2800" b="1" u="sng" dirty="0">
                <a:latin typeface="Tahoma" panose="020B0604030504040204" pitchFamily="34" charset="0"/>
                <a:ea typeface="Tahoma" panose="020B0604030504040204" pitchFamily="34" charset="0"/>
                <a:cs typeface="Tahoma" panose="020B0604030504040204" pitchFamily="34" charset="0"/>
              </a:rPr>
              <a:t>השבחה</a:t>
            </a:r>
            <a:r>
              <a:rPr lang="he-IL" sz="2800" u="sng" dirty="0">
                <a:latin typeface="Tahoma" panose="020B0604030504040204" pitchFamily="34" charset="0"/>
                <a:ea typeface="Tahoma" panose="020B0604030504040204" pitchFamily="34" charset="0"/>
                <a:cs typeface="Tahoma" panose="020B0604030504040204" pitchFamily="34" charset="0"/>
              </a:rPr>
              <a:t>: </a:t>
            </a:r>
            <a:r>
              <a:rPr lang="he-IL" sz="2800" dirty="0">
                <a:latin typeface="Tahoma" panose="020B0604030504040204" pitchFamily="34" charset="0"/>
                <a:ea typeface="Tahoma" panose="020B0604030504040204" pitchFamily="34" charset="0"/>
                <a:cs typeface="Tahoma" panose="020B0604030504040204" pitchFamily="34" charset="0"/>
              </a:rPr>
              <a:t>תהליך של ברירה מכוונת שהאדם יוצר בעזרתו זנים של בע"ח וצמחים השונים מאוכלוסיית המקור בתכונותיהם בכך שהן מתאימות יותר לצרכי האדם (גרגיר גדול יותר, יותר חלב...)</a:t>
            </a:r>
          </a:p>
          <a:p>
            <a:pPr>
              <a:lnSpc>
                <a:spcPct val="150000"/>
              </a:lnSpc>
            </a:pPr>
            <a:endParaRPr lang="he-IL" sz="2800" dirty="0">
              <a:latin typeface="Tahoma" panose="020B0604030504040204" pitchFamily="34" charset="0"/>
              <a:ea typeface="Tahoma" panose="020B0604030504040204" pitchFamily="34" charset="0"/>
              <a:cs typeface="Tahoma" panose="020B0604030504040204" pitchFamily="34" charset="0"/>
            </a:endParaRPr>
          </a:p>
          <a:p>
            <a:pPr>
              <a:lnSpc>
                <a:spcPct val="150000"/>
              </a:lnSpc>
            </a:pPr>
            <a:endParaRPr lang="he-IL" sz="28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8896551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AB43E48D-A073-4FDE-8803-4363FD068C2D}"/>
              </a:ext>
            </a:extLst>
          </p:cNvPr>
          <p:cNvSpPr>
            <a:spLocks noGrp="1"/>
          </p:cNvSpPr>
          <p:nvPr>
            <p:ph type="title"/>
          </p:nvPr>
        </p:nvSpPr>
        <p:spPr/>
        <p:txBody>
          <a:bodyPr>
            <a:normAutofit fontScale="90000"/>
          </a:bodyPr>
          <a:lstStyle/>
          <a:p>
            <a:pPr algn="ctr"/>
            <a:r>
              <a:rPr lang="he-IL"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ביות הצמחים</a:t>
            </a:r>
            <a:br>
              <a:rPr lang="he-IL"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br>
            <a:r>
              <a:rPr lang="he-IL" sz="4000"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האדם ביית את הצמחים והצמחים בייתו את האדם</a:t>
            </a:r>
            <a:endParaRPr lang="en-US"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 name="מציין מיקום תוכן 2">
            <a:extLst>
              <a:ext uri="{FF2B5EF4-FFF2-40B4-BE49-F238E27FC236}">
                <a16:creationId xmlns:a16="http://schemas.microsoft.com/office/drawing/2014/main" id="{90B3637E-8704-4FD0-9038-FEFF72BE152F}"/>
              </a:ext>
            </a:extLst>
          </p:cNvPr>
          <p:cNvSpPr>
            <a:spLocks noGrp="1"/>
          </p:cNvSpPr>
          <p:nvPr>
            <p:ph idx="1"/>
          </p:nvPr>
        </p:nvSpPr>
        <p:spPr/>
        <p:txBody>
          <a:bodyPr>
            <a:normAutofit/>
          </a:bodyPr>
          <a:lstStyle/>
          <a:p>
            <a:pPr algn="ctr"/>
            <a:r>
              <a:rPr lang="he-IL" sz="24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מהרגע שהאדם זרע זרעים והמתין ליבולם, הוא נקשר לבית בו חי. </a:t>
            </a:r>
          </a:p>
          <a:p>
            <a:pPr algn="ctr"/>
            <a:endParaRPr lang="he-IL" sz="24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a:p>
            <a:pPr algn="ctr"/>
            <a:endParaRPr lang="he-IL" sz="24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a:p>
            <a:pPr algn="ctr"/>
            <a:r>
              <a:rPr lang="he-IL" sz="24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התפתחות יישובי קבע ובניית בתים מאבן. </a:t>
            </a:r>
          </a:p>
          <a:p>
            <a:pPr marL="0" indent="0" algn="ctr">
              <a:buNone/>
            </a:pPr>
            <a:endParaRPr lang="he-IL" sz="24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4" name="חץ: למטה 3">
            <a:extLst>
              <a:ext uri="{FF2B5EF4-FFF2-40B4-BE49-F238E27FC236}">
                <a16:creationId xmlns:a16="http://schemas.microsoft.com/office/drawing/2014/main" id="{56E6EED9-B196-431B-AEE5-A0C1000B16AF}"/>
              </a:ext>
            </a:extLst>
          </p:cNvPr>
          <p:cNvSpPr/>
          <p:nvPr/>
        </p:nvSpPr>
        <p:spPr>
          <a:xfrm>
            <a:off x="5853684" y="2368485"/>
            <a:ext cx="484632" cy="978408"/>
          </a:xfrm>
          <a:prstGeom prst="downArrow">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929150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AB43E48D-A073-4FDE-8803-4363FD068C2D}"/>
              </a:ext>
            </a:extLst>
          </p:cNvPr>
          <p:cNvSpPr>
            <a:spLocks noGrp="1"/>
          </p:cNvSpPr>
          <p:nvPr>
            <p:ph type="title"/>
          </p:nvPr>
        </p:nvSpPr>
        <p:spPr/>
        <p:txBody>
          <a:bodyPr>
            <a:normAutofit fontScale="90000"/>
          </a:bodyPr>
          <a:lstStyle/>
          <a:p>
            <a:pPr algn="ctr"/>
            <a:r>
              <a:rPr lang="he-IL"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ביות הצמחים</a:t>
            </a:r>
            <a:br>
              <a:rPr lang="he-IL"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br>
            <a:r>
              <a:rPr lang="he-IL" sz="4000"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האדם ביית את הצמחים והצמחים בייתו את האדם</a:t>
            </a:r>
            <a:endParaRPr lang="en-US"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 name="מציין מיקום תוכן 2">
            <a:extLst>
              <a:ext uri="{FF2B5EF4-FFF2-40B4-BE49-F238E27FC236}">
                <a16:creationId xmlns:a16="http://schemas.microsoft.com/office/drawing/2014/main" id="{90B3637E-8704-4FD0-9038-FEFF72BE152F}"/>
              </a:ext>
            </a:extLst>
          </p:cNvPr>
          <p:cNvSpPr>
            <a:spLocks noGrp="1"/>
          </p:cNvSpPr>
          <p:nvPr>
            <p:ph idx="1"/>
          </p:nvPr>
        </p:nvSpPr>
        <p:spPr/>
        <p:txBody>
          <a:bodyPr>
            <a:normAutofit/>
          </a:bodyPr>
          <a:lstStyle/>
          <a:p>
            <a:pPr algn="ctr"/>
            <a:r>
              <a:rPr lang="he-IL" sz="24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גידול צמחים מבויתים העניק לאדם יתרון על איסוף צורות הבר של היבולים</a:t>
            </a:r>
          </a:p>
          <a:p>
            <a:pPr algn="ctr"/>
            <a:endParaRPr lang="he-IL" sz="24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a:p>
            <a:pPr algn="ctr"/>
            <a:endParaRPr lang="he-IL" sz="24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a:p>
            <a:pPr algn="ctr"/>
            <a:r>
              <a:rPr lang="he-IL" sz="24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ייצור מזון רב יותר ליחידת שטח ב"מחיר" של עבודה קשה יותר.</a:t>
            </a:r>
          </a:p>
          <a:p>
            <a:pPr algn="ctr"/>
            <a:r>
              <a:rPr lang="he-IL" sz="24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האדם למד כיצד להגדיל את היבול – לעדר, להשקות, לזבל, לגרש מזיקים.</a:t>
            </a:r>
          </a:p>
          <a:p>
            <a:pPr algn="ctr"/>
            <a:r>
              <a:rPr lang="he-IL" sz="24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למדו לברור זנים וגזעים שבלטו בתכונות רצויות שונות ואותם לזרוע</a:t>
            </a:r>
          </a:p>
          <a:p>
            <a:pPr marL="0" indent="0" algn="ctr">
              <a:buNone/>
            </a:pPr>
            <a:endParaRPr lang="he-IL" sz="24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4" name="חץ: למטה 3">
            <a:extLst>
              <a:ext uri="{FF2B5EF4-FFF2-40B4-BE49-F238E27FC236}">
                <a16:creationId xmlns:a16="http://schemas.microsoft.com/office/drawing/2014/main" id="{56E6EED9-B196-431B-AEE5-A0C1000B16AF}"/>
              </a:ext>
            </a:extLst>
          </p:cNvPr>
          <p:cNvSpPr/>
          <p:nvPr/>
        </p:nvSpPr>
        <p:spPr>
          <a:xfrm>
            <a:off x="5853684" y="2368485"/>
            <a:ext cx="484632" cy="978408"/>
          </a:xfrm>
          <a:prstGeom prst="downArrow">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78583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2AA46FA6-CCBA-4A67-9DDE-E41E032B6713}"/>
              </a:ext>
            </a:extLst>
          </p:cNvPr>
          <p:cNvSpPr>
            <a:spLocks noGrp="1"/>
          </p:cNvSpPr>
          <p:nvPr>
            <p:ph type="title"/>
          </p:nvPr>
        </p:nvSpPr>
        <p:spPr/>
        <p:txBody>
          <a:bodyPr/>
          <a:lstStyle/>
          <a:p>
            <a:pPr algn="ctr"/>
            <a:r>
              <a:rPr lang="he-IL" b="1" dirty="0">
                <a:latin typeface="Tahoma" panose="020B0604030504040204" pitchFamily="34" charset="0"/>
                <a:ea typeface="Tahoma" panose="020B0604030504040204" pitchFamily="34" charset="0"/>
                <a:cs typeface="Tahoma" panose="020B0604030504040204" pitchFamily="34" charset="0"/>
              </a:rPr>
              <a:t>השפעת החקלאות על צפיפות אוכלוסיית האדם</a:t>
            </a:r>
          </a:p>
        </p:txBody>
      </p:sp>
      <p:sp>
        <p:nvSpPr>
          <p:cNvPr id="3" name="מציין מיקום תוכן 2">
            <a:extLst>
              <a:ext uri="{FF2B5EF4-FFF2-40B4-BE49-F238E27FC236}">
                <a16:creationId xmlns:a16="http://schemas.microsoft.com/office/drawing/2014/main" id="{D6CDBD3F-7D86-492C-9B38-A85EB54F3584}"/>
              </a:ext>
            </a:extLst>
          </p:cNvPr>
          <p:cNvSpPr>
            <a:spLocks noGrp="1"/>
          </p:cNvSpPr>
          <p:nvPr>
            <p:ph idx="1"/>
          </p:nvPr>
        </p:nvSpPr>
        <p:spPr>
          <a:xfrm>
            <a:off x="3282462" y="1737359"/>
            <a:ext cx="8430748" cy="4499317"/>
          </a:xfrm>
        </p:spPr>
        <p:txBody>
          <a:bodyPr>
            <a:normAutofit fontScale="77500" lnSpcReduction="20000"/>
          </a:bodyPr>
          <a:lstStyle/>
          <a:p>
            <a:pPr>
              <a:lnSpc>
                <a:spcPct val="150000"/>
              </a:lnSpc>
            </a:pPr>
            <a:r>
              <a:rPr lang="he-IL" sz="3600" dirty="0">
                <a:latin typeface="Tahoma" panose="020B0604030504040204" pitchFamily="34" charset="0"/>
                <a:ea typeface="Tahoma" panose="020B0604030504040204" pitchFamily="34" charset="0"/>
                <a:cs typeface="Tahoma" panose="020B0604030504040204" pitchFamily="34" charset="0"/>
              </a:rPr>
              <a:t>רוב הצמחים על פני כדור הארץ אינם נעכלים על ידי בני האדם.</a:t>
            </a:r>
          </a:p>
          <a:p>
            <a:pPr>
              <a:lnSpc>
                <a:spcPct val="150000"/>
              </a:lnSpc>
            </a:pPr>
            <a:r>
              <a:rPr lang="he-IL" sz="3600" dirty="0">
                <a:latin typeface="Tahoma" panose="020B0604030504040204" pitchFamily="34" charset="0"/>
                <a:ea typeface="Tahoma" panose="020B0604030504040204" pitchFamily="34" charset="0"/>
                <a:cs typeface="Tahoma" panose="020B0604030504040204" pitchFamily="34" charset="0"/>
              </a:rPr>
              <a:t>בדונם שטח טבעי רק 0.1% מהצמחייה ניתנת למאכל אדם. </a:t>
            </a:r>
          </a:p>
          <a:p>
            <a:pPr>
              <a:lnSpc>
                <a:spcPct val="150000"/>
              </a:lnSpc>
            </a:pPr>
            <a:r>
              <a:rPr lang="he-IL" sz="3600" dirty="0">
                <a:latin typeface="Tahoma" panose="020B0604030504040204" pitchFamily="34" charset="0"/>
                <a:ea typeface="Tahoma" panose="020B0604030504040204" pitchFamily="34" charset="0"/>
                <a:cs typeface="Tahoma" panose="020B0604030504040204" pitchFamily="34" charset="0"/>
              </a:rPr>
              <a:t>על ידי גידול של מיני הצמחים ובע"ח הניתנים לאכילה באופן שהם מהווים 90% מהצומח בדונם אחד, השיגו בני האדם הרבה יותר קלוריות אכילות ליחידת שטח</a:t>
            </a:r>
            <a:r>
              <a:rPr lang="en-US" sz="3600" dirty="0">
                <a:latin typeface="Tahoma" panose="020B0604030504040204" pitchFamily="34" charset="0"/>
                <a:ea typeface="Tahoma" panose="020B0604030504040204" pitchFamily="34" charset="0"/>
                <a:cs typeface="Tahoma" panose="020B0604030504040204" pitchFamily="34" charset="0"/>
              </a:rPr>
              <a:t> </a:t>
            </a:r>
            <a:endParaRPr lang="he-IL" sz="3600" dirty="0">
              <a:latin typeface="Tahoma" panose="020B0604030504040204" pitchFamily="34" charset="0"/>
              <a:ea typeface="Tahoma" panose="020B0604030504040204" pitchFamily="34" charset="0"/>
              <a:cs typeface="Tahoma" panose="020B0604030504040204" pitchFamily="34" charset="0"/>
            </a:endParaRPr>
          </a:p>
        </p:txBody>
      </p:sp>
      <p:pic>
        <p:nvPicPr>
          <p:cNvPr id="4" name="Picture 5" descr="woodland">
            <a:extLst>
              <a:ext uri="{FF2B5EF4-FFF2-40B4-BE49-F238E27FC236}">
                <a16:creationId xmlns:a16="http://schemas.microsoft.com/office/drawing/2014/main" id="{EDBBC6D2-F709-4057-82F0-F2723137BA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9992"/>
            <a:ext cx="2952750" cy="322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hays_wheatfield">
            <a:extLst>
              <a:ext uri="{FF2B5EF4-FFF2-40B4-BE49-F238E27FC236}">
                <a16:creationId xmlns:a16="http://schemas.microsoft.com/office/drawing/2014/main" id="{69BBD051-125B-43DD-BBCA-F89C325CCF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214983"/>
            <a:ext cx="2960688"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1671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6C966818-6F34-403B-A63E-A1FE781548CF}"/>
              </a:ext>
            </a:extLst>
          </p:cNvPr>
          <p:cNvSpPr>
            <a:spLocks noGrp="1"/>
          </p:cNvSpPr>
          <p:nvPr>
            <p:ph type="title"/>
          </p:nvPr>
        </p:nvSpPr>
        <p:spPr/>
        <p:txBody>
          <a:bodyPr>
            <a:normAutofit/>
          </a:bodyPr>
          <a:lstStyle/>
          <a:p>
            <a:pPr algn="ctr"/>
            <a:r>
              <a:rPr lang="he-IL" sz="6000" b="1" dirty="0">
                <a:latin typeface="Tahoma" panose="020B0604030504040204" pitchFamily="34" charset="0"/>
                <a:ea typeface="Tahoma" panose="020B0604030504040204" pitchFamily="34" charset="0"/>
                <a:cs typeface="Tahoma" panose="020B0604030504040204" pitchFamily="34" charset="0"/>
              </a:rPr>
              <a:t>חקלאות</a:t>
            </a:r>
          </a:p>
        </p:txBody>
      </p:sp>
      <p:sp>
        <p:nvSpPr>
          <p:cNvPr id="3" name="מציין מיקום תוכן 2">
            <a:extLst>
              <a:ext uri="{FF2B5EF4-FFF2-40B4-BE49-F238E27FC236}">
                <a16:creationId xmlns:a16="http://schemas.microsoft.com/office/drawing/2014/main" id="{18805F80-0454-4A10-BC6E-4AEF1619ADC8}"/>
              </a:ext>
            </a:extLst>
          </p:cNvPr>
          <p:cNvSpPr>
            <a:spLocks noGrp="1"/>
          </p:cNvSpPr>
          <p:nvPr>
            <p:ph idx="1"/>
          </p:nvPr>
        </p:nvSpPr>
        <p:spPr/>
        <p:txBody>
          <a:bodyPr>
            <a:normAutofit/>
          </a:bodyPr>
          <a:lstStyle/>
          <a:p>
            <a:pPr>
              <a:lnSpc>
                <a:spcPct val="150000"/>
              </a:lnSpc>
            </a:pPr>
            <a:r>
              <a:rPr lang="he-IL" sz="3600" dirty="0">
                <a:latin typeface="Tahoma" panose="020B0604030504040204" pitchFamily="34" charset="0"/>
                <a:ea typeface="Tahoma" panose="020B0604030504040204" pitchFamily="34" charset="0"/>
                <a:cs typeface="Tahoma" panose="020B0604030504040204" pitchFamily="34" charset="0"/>
              </a:rPr>
              <a:t>מהמילה "</a:t>
            </a:r>
            <a:r>
              <a:rPr lang="he-IL" sz="3600" dirty="0" err="1">
                <a:latin typeface="Tahoma" panose="020B0604030504040204" pitchFamily="34" charset="0"/>
                <a:ea typeface="Tahoma" panose="020B0604030504040204" pitchFamily="34" charset="0"/>
                <a:cs typeface="Tahoma" panose="020B0604030504040204" pitchFamily="34" charset="0"/>
              </a:rPr>
              <a:t>חקל</a:t>
            </a:r>
            <a:r>
              <a:rPr lang="he-IL" sz="3600" dirty="0">
                <a:latin typeface="Tahoma" panose="020B0604030504040204" pitchFamily="34" charset="0"/>
                <a:ea typeface="Tahoma" panose="020B0604030504040204" pitchFamily="34" charset="0"/>
                <a:cs typeface="Tahoma" panose="020B0604030504040204" pitchFamily="34" charset="0"/>
              </a:rPr>
              <a:t>" =שדה.</a:t>
            </a:r>
          </a:p>
          <a:p>
            <a:pPr marL="0" indent="0">
              <a:lnSpc>
                <a:spcPct val="150000"/>
              </a:lnSpc>
              <a:buNone/>
            </a:pPr>
            <a:r>
              <a:rPr lang="he-IL" sz="3600" dirty="0">
                <a:latin typeface="Tahoma" panose="020B0604030504040204" pitchFamily="34" charset="0"/>
                <a:ea typeface="Tahoma" panose="020B0604030504040204" pitchFamily="34" charset="0"/>
                <a:cs typeface="Tahoma" panose="020B0604030504040204" pitchFamily="34" charset="0"/>
              </a:rPr>
              <a:t>חקלאות היא הפעולה בה מייצרים מזון, סיבים, עורות, ומוצרים אחרים על ידי גידול צמחים ובע"ח.</a:t>
            </a:r>
          </a:p>
          <a:p>
            <a:pPr>
              <a:lnSpc>
                <a:spcPct val="150000"/>
              </a:lnSpc>
            </a:pPr>
            <a:endParaRPr lang="he-IL" sz="36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6352282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05A42EF-68E6-4808-81CD-E5ABD0ED92C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a:extLst>
              <a:ext uri="{FF2B5EF4-FFF2-40B4-BE49-F238E27FC236}">
                <a16:creationId xmlns:a16="http://schemas.microsoft.com/office/drawing/2014/main" id="{ADE21E87-2015-43C9-B15C-C86CA74203C6}"/>
              </a:ext>
            </a:extLst>
          </p:cNvPr>
          <p:cNvSpPr>
            <a:spLocks noGrp="1"/>
          </p:cNvSpPr>
          <p:nvPr>
            <p:ph type="title"/>
          </p:nvPr>
        </p:nvSpPr>
        <p:spPr>
          <a:xfrm>
            <a:off x="6411685" y="634946"/>
            <a:ext cx="5127171" cy="1450757"/>
          </a:xfrm>
        </p:spPr>
        <p:txBody>
          <a:bodyPr>
            <a:noAutofit/>
          </a:bodyPr>
          <a:lstStyle/>
          <a:p>
            <a:pPr algn="ctr"/>
            <a:r>
              <a:rPr lang="he-IL" sz="3600" b="1" dirty="0">
                <a:latin typeface="Tahoma" panose="020B0604030504040204" pitchFamily="34" charset="0"/>
                <a:ea typeface="Tahoma" panose="020B0604030504040204" pitchFamily="34" charset="0"/>
                <a:cs typeface="Tahoma" panose="020B0604030504040204" pitchFamily="34" charset="0"/>
              </a:rPr>
              <a:t>הסיבות לבחירה בצמחי בר מסוימים לביות</a:t>
            </a:r>
            <a:endParaRPr lang="en-US" sz="3600" b="1" dirty="0">
              <a:latin typeface="Tahoma" panose="020B0604030504040204" pitchFamily="34" charset="0"/>
              <a:ea typeface="Tahoma" panose="020B0604030504040204" pitchFamily="34" charset="0"/>
              <a:cs typeface="Tahoma" panose="020B0604030504040204" pitchFamily="34" charset="0"/>
            </a:endParaRPr>
          </a:p>
        </p:txBody>
      </p:sp>
      <p:pic>
        <p:nvPicPr>
          <p:cNvPr id="5" name="Picture 19" descr="mu157">
            <a:extLst>
              <a:ext uri="{FF2B5EF4-FFF2-40B4-BE49-F238E27FC236}">
                <a16:creationId xmlns:a16="http://schemas.microsoft.com/office/drawing/2014/main" id="{C8163A0D-597B-4869-94ED-D0D8656D672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85499" y="645106"/>
            <a:ext cx="5367013" cy="524774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Connector 11">
            <a:extLst>
              <a:ext uri="{FF2B5EF4-FFF2-40B4-BE49-F238E27FC236}">
                <a16:creationId xmlns:a16="http://schemas.microsoft.com/office/drawing/2014/main" id="{3C4A154E-1950-4755-A5FC-5998EE0CC14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11684" y="2086188"/>
            <a:ext cx="474880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מציין מיקום תוכן 2">
            <a:extLst>
              <a:ext uri="{FF2B5EF4-FFF2-40B4-BE49-F238E27FC236}">
                <a16:creationId xmlns:a16="http://schemas.microsoft.com/office/drawing/2014/main" id="{BE2A683E-2F29-47FF-8E9C-434AE7F791A8}"/>
              </a:ext>
            </a:extLst>
          </p:cNvPr>
          <p:cNvSpPr>
            <a:spLocks noGrp="1"/>
          </p:cNvSpPr>
          <p:nvPr>
            <p:ph idx="1"/>
          </p:nvPr>
        </p:nvSpPr>
        <p:spPr>
          <a:xfrm>
            <a:off x="6411684" y="2198914"/>
            <a:ext cx="5127172" cy="3670180"/>
          </a:xfrm>
        </p:spPr>
        <p:txBody>
          <a:bodyPr>
            <a:normAutofit/>
          </a:bodyPr>
          <a:lstStyle/>
          <a:p>
            <a:pPr>
              <a:buFont typeface="Wingdings" panose="05000000000000000000" pitchFamily="2" charset="2"/>
              <a:buChar char="§"/>
            </a:pPr>
            <a:r>
              <a:rPr lang="he-IL" sz="4000" dirty="0"/>
              <a:t>גודל</a:t>
            </a:r>
          </a:p>
          <a:p>
            <a:pPr>
              <a:buFont typeface="Wingdings" panose="05000000000000000000" pitchFamily="2" charset="2"/>
              <a:buChar char="§"/>
            </a:pPr>
            <a:r>
              <a:rPr lang="he-IL" sz="4000" dirty="0"/>
              <a:t>טעם טוב</a:t>
            </a:r>
          </a:p>
          <a:p>
            <a:pPr>
              <a:buFont typeface="Wingdings" panose="05000000000000000000" pitchFamily="2" charset="2"/>
              <a:buChar char="§"/>
            </a:pPr>
            <a:r>
              <a:rPr lang="he-IL" sz="4000" dirty="0"/>
              <a:t>פרי בשרני</a:t>
            </a:r>
          </a:p>
          <a:p>
            <a:pPr>
              <a:buFont typeface="Wingdings" panose="05000000000000000000" pitchFamily="2" charset="2"/>
              <a:buChar char="§"/>
            </a:pPr>
            <a:r>
              <a:rPr lang="he-IL" sz="4000" dirty="0"/>
              <a:t>זרעים שמנוניים</a:t>
            </a:r>
          </a:p>
          <a:p>
            <a:pPr>
              <a:buFont typeface="Wingdings" panose="05000000000000000000" pitchFamily="2" charset="2"/>
              <a:buChar char="§"/>
            </a:pPr>
            <a:r>
              <a:rPr lang="he-IL" sz="4000" dirty="0"/>
              <a:t>סיבים ארוכים</a:t>
            </a:r>
            <a:endParaRPr lang="en-US" sz="4000" dirty="0"/>
          </a:p>
        </p:txBody>
      </p:sp>
      <p:sp>
        <p:nvSpPr>
          <p:cNvPr id="14" name="Rectangle 13">
            <a:extLst>
              <a:ext uri="{FF2B5EF4-FFF2-40B4-BE49-F238E27FC236}">
                <a16:creationId xmlns:a16="http://schemas.microsoft.com/office/drawing/2014/main" id="{3FE9C285-56FB-4B36-8ECA-C2D6596AA9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id="{937C076B-00B1-4629-B27F-A86F9885FB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36322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CCF5787-72B4-4CCA-B368-D7DEB462E55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a:extLst>
              <a:ext uri="{FF2B5EF4-FFF2-40B4-BE49-F238E27FC236}">
                <a16:creationId xmlns:a16="http://schemas.microsoft.com/office/drawing/2014/main" id="{830D9C5C-C4A0-4BEE-A303-DB9A089B4FCC}"/>
              </a:ext>
            </a:extLst>
          </p:cNvPr>
          <p:cNvSpPr>
            <a:spLocks noGrp="1"/>
          </p:cNvSpPr>
          <p:nvPr>
            <p:ph type="title"/>
          </p:nvPr>
        </p:nvSpPr>
        <p:spPr>
          <a:xfrm>
            <a:off x="6652256" y="634946"/>
            <a:ext cx="4821283" cy="1450757"/>
          </a:xfrm>
        </p:spPr>
        <p:txBody>
          <a:bodyPr>
            <a:normAutofit fontScale="90000"/>
          </a:bodyPr>
          <a:lstStyle/>
          <a:p>
            <a:pPr algn="ctr"/>
            <a:r>
              <a:rPr lang="he-IL" b="1" dirty="0">
                <a:latin typeface="Tahoma" panose="020B0604030504040204" pitchFamily="34" charset="0"/>
                <a:ea typeface="Tahoma" panose="020B0604030504040204" pitchFamily="34" charset="0"/>
                <a:cs typeface="Tahoma" panose="020B0604030504040204" pitchFamily="34" charset="0"/>
              </a:rPr>
              <a:t>לא כל הגידולים בויתו באותו הזמן</a:t>
            </a:r>
            <a:endParaRPr lang="en-US" b="1" dirty="0">
              <a:latin typeface="Tahoma" panose="020B0604030504040204" pitchFamily="34" charset="0"/>
              <a:ea typeface="Tahoma" panose="020B0604030504040204" pitchFamily="34" charset="0"/>
              <a:cs typeface="Tahoma" panose="020B0604030504040204" pitchFamily="34" charset="0"/>
            </a:endParaRPr>
          </a:p>
        </p:txBody>
      </p:sp>
      <p:sp>
        <p:nvSpPr>
          <p:cNvPr id="14" name="Rectangle 13">
            <a:extLst>
              <a:ext uri="{FF2B5EF4-FFF2-40B4-BE49-F238E27FC236}">
                <a16:creationId xmlns:a16="http://schemas.microsoft.com/office/drawing/2014/main" id="{319BD1AF-BE8C-4560-9CAF-CCBB7F5A5FF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3" y="321733"/>
            <a:ext cx="2806700" cy="2764992"/>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13" descr="a_big_717_2195">
            <a:extLst>
              <a:ext uri="{FF2B5EF4-FFF2-40B4-BE49-F238E27FC236}">
                <a16:creationId xmlns:a16="http://schemas.microsoft.com/office/drawing/2014/main" id="{C9BFB73B-2AAD-48DB-A3A2-47F86496FE2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28755" y="521094"/>
            <a:ext cx="2406849" cy="237853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a:extLst>
              <a:ext uri="{FF2B5EF4-FFF2-40B4-BE49-F238E27FC236}">
                <a16:creationId xmlns:a16="http://schemas.microsoft.com/office/drawing/2014/main" id="{E57CDAE5-F9C7-43EB-B949-4F56262B765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89300" y="321733"/>
            <a:ext cx="2806699" cy="2764991"/>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11" descr="0000000861_M">
            <a:extLst>
              <a:ext uri="{FF2B5EF4-FFF2-40B4-BE49-F238E27FC236}">
                <a16:creationId xmlns:a16="http://schemas.microsoft.com/office/drawing/2014/main" id="{1F8E60A2-702A-47FF-B8D5-BDBB6608B978}"/>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64362" y="720766"/>
            <a:ext cx="2470771" cy="197661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8" name="Straight Connector 17">
            <a:extLst>
              <a:ext uri="{FF2B5EF4-FFF2-40B4-BE49-F238E27FC236}">
                <a16:creationId xmlns:a16="http://schemas.microsoft.com/office/drawing/2014/main" id="{E1E6B051-347F-45B5-9BEA-FA0CB3A87AF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763893" y="2085703"/>
            <a:ext cx="411480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07138E0B-38E4-4D04-ADAD-36978F681C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3" y="3247592"/>
            <a:ext cx="2806700" cy="2736187"/>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5" descr="freshpeasimagecopyrighted3">
            <a:extLst>
              <a:ext uri="{FF2B5EF4-FFF2-40B4-BE49-F238E27FC236}">
                <a16:creationId xmlns:a16="http://schemas.microsoft.com/office/drawing/2014/main" id="{051204EC-1006-4706-A8C6-4333FE4CCA33}"/>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96794" y="3885374"/>
            <a:ext cx="2470772" cy="149481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21">
            <a:extLst>
              <a:ext uri="{FF2B5EF4-FFF2-40B4-BE49-F238E27FC236}">
                <a16:creationId xmlns:a16="http://schemas.microsoft.com/office/drawing/2014/main" id="{91FAD89E-1E30-4308-8BBA-3F847B5E6F4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03494" y="3247592"/>
            <a:ext cx="2792505" cy="2736187"/>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7" descr="or003c">
            <a:extLst>
              <a:ext uri="{FF2B5EF4-FFF2-40B4-BE49-F238E27FC236}">
                <a16:creationId xmlns:a16="http://schemas.microsoft.com/office/drawing/2014/main" id="{8C0C37D9-DC88-40A1-AC0F-4479D8AE52E7}"/>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464362" y="3719949"/>
            <a:ext cx="2470771" cy="17981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מציין מיקום תוכן 2">
            <a:extLst>
              <a:ext uri="{FF2B5EF4-FFF2-40B4-BE49-F238E27FC236}">
                <a16:creationId xmlns:a16="http://schemas.microsoft.com/office/drawing/2014/main" id="{20210828-8EBE-4D4D-8A32-D733F7A9C4BA}"/>
              </a:ext>
            </a:extLst>
          </p:cNvPr>
          <p:cNvSpPr>
            <a:spLocks noGrp="1"/>
          </p:cNvSpPr>
          <p:nvPr>
            <p:ph idx="1"/>
          </p:nvPr>
        </p:nvSpPr>
        <p:spPr>
          <a:xfrm>
            <a:off x="6652256" y="2436240"/>
            <a:ext cx="4821283" cy="3134378"/>
          </a:xfrm>
        </p:spPr>
        <p:txBody>
          <a:bodyPr>
            <a:normAutofit/>
          </a:bodyPr>
          <a:lstStyle/>
          <a:p>
            <a:pPr>
              <a:buFont typeface="Wingdings" panose="05000000000000000000" pitchFamily="2" charset="2"/>
              <a:buChar char="§"/>
            </a:pPr>
            <a:r>
              <a:rPr lang="he-IL" sz="3600" dirty="0"/>
              <a:t>האפונה – 8000 לפנה"ס</a:t>
            </a:r>
          </a:p>
          <a:p>
            <a:pPr>
              <a:buFont typeface="Wingdings" panose="05000000000000000000" pitchFamily="2" charset="2"/>
              <a:buChar char="§"/>
            </a:pPr>
            <a:r>
              <a:rPr lang="he-IL" sz="3600" dirty="0"/>
              <a:t>הזית – 4000 לפנה"ס</a:t>
            </a:r>
          </a:p>
          <a:p>
            <a:pPr>
              <a:buFont typeface="Wingdings" panose="05000000000000000000" pitchFamily="2" charset="2"/>
              <a:buChar char="§"/>
            </a:pPr>
            <a:r>
              <a:rPr lang="he-IL" sz="3600" dirty="0"/>
              <a:t>התות – 1300 לספירה</a:t>
            </a:r>
          </a:p>
          <a:p>
            <a:pPr>
              <a:buFont typeface="Wingdings" panose="05000000000000000000" pitchFamily="2" charset="2"/>
              <a:buChar char="§"/>
            </a:pPr>
            <a:r>
              <a:rPr lang="he-IL" sz="3600" dirty="0"/>
              <a:t>הפקאן – 1846 לספירה</a:t>
            </a:r>
          </a:p>
        </p:txBody>
      </p:sp>
      <p:sp>
        <p:nvSpPr>
          <p:cNvPr id="24" name="Rectangle 23">
            <a:extLst>
              <a:ext uri="{FF2B5EF4-FFF2-40B4-BE49-F238E27FC236}">
                <a16:creationId xmlns:a16="http://schemas.microsoft.com/office/drawing/2014/main" id="{066933E0-D5D8-4983-AC5D-11596BFE9A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a:extLst>
              <a:ext uri="{FF2B5EF4-FFF2-40B4-BE49-F238E27FC236}">
                <a16:creationId xmlns:a16="http://schemas.microsoft.com/office/drawing/2014/main" id="{6DD8A011-73D0-495E-BEA0-8EEE37F3DCC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87759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FA7FE938-46F0-4AA9-867E-EECA73E4FBF8}"/>
              </a:ext>
            </a:extLst>
          </p:cNvPr>
          <p:cNvSpPr>
            <a:spLocks noGrp="1"/>
          </p:cNvSpPr>
          <p:nvPr>
            <p:ph type="title"/>
          </p:nvPr>
        </p:nvSpPr>
        <p:spPr/>
        <p:txBody>
          <a:bodyPr>
            <a:normAutofit fontScale="90000"/>
          </a:bodyPr>
          <a:lstStyle/>
          <a:p>
            <a:pPr algn="ctr"/>
            <a:r>
              <a:rPr lang="he-IL" b="1" dirty="0">
                <a:latin typeface="Tahoma" panose="020B0604030504040204" pitchFamily="34" charset="0"/>
                <a:ea typeface="Tahoma" panose="020B0604030504040204" pitchFamily="34" charset="0"/>
                <a:cs typeface="Tahoma" panose="020B0604030504040204" pitchFamily="34" charset="0"/>
              </a:rPr>
              <a:t>מקור נוסף לביו – "עשבים רעים" שגדלו בשולי השדות ובויתו בהמשך</a:t>
            </a:r>
            <a:endParaRPr lang="en-US" b="1" dirty="0">
              <a:latin typeface="Tahoma" panose="020B0604030504040204" pitchFamily="34" charset="0"/>
              <a:ea typeface="Tahoma" panose="020B0604030504040204" pitchFamily="34" charset="0"/>
              <a:cs typeface="Tahoma" panose="020B0604030504040204" pitchFamily="34" charset="0"/>
            </a:endParaRPr>
          </a:p>
        </p:txBody>
      </p:sp>
      <p:sp>
        <p:nvSpPr>
          <p:cNvPr id="3" name="מציין מיקום תוכן 2">
            <a:extLst>
              <a:ext uri="{FF2B5EF4-FFF2-40B4-BE49-F238E27FC236}">
                <a16:creationId xmlns:a16="http://schemas.microsoft.com/office/drawing/2014/main" id="{7464F6E4-5645-40D8-A220-ACF6982E627F}"/>
              </a:ext>
            </a:extLst>
          </p:cNvPr>
          <p:cNvSpPr>
            <a:spLocks noGrp="1"/>
          </p:cNvSpPr>
          <p:nvPr>
            <p:ph idx="1"/>
          </p:nvPr>
        </p:nvSpPr>
        <p:spPr/>
        <p:txBody>
          <a:bodyPr/>
          <a:lstStyle/>
          <a:p>
            <a:endParaRPr lang="en-US"/>
          </a:p>
        </p:txBody>
      </p:sp>
      <p:grpSp>
        <p:nvGrpSpPr>
          <p:cNvPr id="4" name="Group 17">
            <a:extLst>
              <a:ext uri="{FF2B5EF4-FFF2-40B4-BE49-F238E27FC236}">
                <a16:creationId xmlns:a16="http://schemas.microsoft.com/office/drawing/2014/main" id="{D6F65BA1-7F85-489A-8648-8E0B6D26040D}"/>
              </a:ext>
            </a:extLst>
          </p:cNvPr>
          <p:cNvGrpSpPr>
            <a:grpSpLocks/>
          </p:cNvGrpSpPr>
          <p:nvPr/>
        </p:nvGrpSpPr>
        <p:grpSpPr bwMode="auto">
          <a:xfrm>
            <a:off x="7742556" y="1810485"/>
            <a:ext cx="4332287" cy="4567238"/>
            <a:chOff x="3542" y="935"/>
            <a:chExt cx="2729" cy="2877"/>
          </a:xfrm>
        </p:grpSpPr>
        <p:sp>
          <p:nvSpPr>
            <p:cNvPr id="5" name="Text Box 9">
              <a:extLst>
                <a:ext uri="{FF2B5EF4-FFF2-40B4-BE49-F238E27FC236}">
                  <a16:creationId xmlns:a16="http://schemas.microsoft.com/office/drawing/2014/main" id="{9C4F9E7D-BC49-4C47-A47C-BB428C9A284A}"/>
                </a:ext>
              </a:extLst>
            </p:cNvPr>
            <p:cNvSpPr txBox="1">
              <a:spLocks noChangeArrowheads="1"/>
            </p:cNvSpPr>
            <p:nvPr/>
          </p:nvSpPr>
          <p:spPr bwMode="auto">
            <a:xfrm>
              <a:off x="3542" y="3560"/>
              <a:ext cx="2729" cy="252"/>
            </a:xfrm>
            <a:prstGeom prst="rect">
              <a:avLst/>
            </a:prstGeom>
            <a:noFill/>
            <a:ln w="9525">
              <a:noFill/>
              <a:miter lim="800000"/>
              <a:headEnd/>
              <a:tailEnd/>
            </a:ln>
            <a:effectLst/>
          </p:spPr>
          <p:txBody>
            <a:bodyPr wrap="square">
              <a:spAutoFit/>
            </a:bodyPr>
            <a:lstStyle/>
            <a:p>
              <a:pPr algn="ctr">
                <a:spcBef>
                  <a:spcPct val="50000"/>
                </a:spcBef>
                <a:defRPr/>
              </a:pPr>
              <a:r>
                <a:rPr lang="he-IL" sz="2000" b="1" dirty="0">
                  <a:solidFill>
                    <a:schemeClr val="tx1"/>
                  </a:solidFill>
                  <a:latin typeface="Tahoma" panose="020B0604030504040204" pitchFamily="34" charset="0"/>
                  <a:ea typeface="Tahoma" panose="020B0604030504040204" pitchFamily="34" charset="0"/>
                  <a:cs typeface="Tahoma" panose="020B0604030504040204" pitchFamily="34" charset="0"/>
                </a:rPr>
                <a:t>שיבולת שועל</a:t>
              </a:r>
              <a:r>
                <a:rPr lang="he-IL" sz="2000" b="1" dirty="0">
                  <a:latin typeface="Tahoma" panose="020B0604030504040204" pitchFamily="34" charset="0"/>
                  <a:ea typeface="Tahoma" panose="020B0604030504040204" pitchFamily="34" charset="0"/>
                  <a:cs typeface="Tahoma" panose="020B0604030504040204" pitchFamily="34" charset="0"/>
                </a:rPr>
                <a:t> דגניים</a:t>
              </a:r>
              <a:endParaRPr lang="he-IL" sz="20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pic>
          <p:nvPicPr>
            <p:cNvPr id="6" name="Picture 11" descr="net_oats">
              <a:extLst>
                <a:ext uri="{FF2B5EF4-FFF2-40B4-BE49-F238E27FC236}">
                  <a16:creationId xmlns:a16="http://schemas.microsoft.com/office/drawing/2014/main" id="{AE3BCA1E-8C58-4F9B-BC62-8B4DF69D06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6" y="935"/>
              <a:ext cx="1647" cy="2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Group 20">
            <a:extLst>
              <a:ext uri="{FF2B5EF4-FFF2-40B4-BE49-F238E27FC236}">
                <a16:creationId xmlns:a16="http://schemas.microsoft.com/office/drawing/2014/main" id="{1FD735F9-A80B-416D-8067-A497EC318F83}"/>
              </a:ext>
            </a:extLst>
          </p:cNvPr>
          <p:cNvGrpSpPr>
            <a:grpSpLocks/>
          </p:cNvGrpSpPr>
          <p:nvPr/>
        </p:nvGrpSpPr>
        <p:grpSpPr bwMode="auto">
          <a:xfrm>
            <a:off x="4660030" y="1845734"/>
            <a:ext cx="2740026" cy="4532313"/>
            <a:chOff x="2246" y="1020"/>
            <a:chExt cx="1726" cy="2855"/>
          </a:xfrm>
        </p:grpSpPr>
        <p:sp>
          <p:nvSpPr>
            <p:cNvPr id="8" name="Rectangle 8">
              <a:extLst>
                <a:ext uri="{FF2B5EF4-FFF2-40B4-BE49-F238E27FC236}">
                  <a16:creationId xmlns:a16="http://schemas.microsoft.com/office/drawing/2014/main" id="{2EFE06C2-4A4C-4029-AA82-6525E6992CC5}"/>
                </a:ext>
              </a:extLst>
            </p:cNvPr>
            <p:cNvSpPr>
              <a:spLocks noChangeArrowheads="1"/>
            </p:cNvSpPr>
            <p:nvPr/>
          </p:nvSpPr>
          <p:spPr bwMode="auto">
            <a:xfrm>
              <a:off x="2246" y="3584"/>
              <a:ext cx="1518" cy="291"/>
            </a:xfrm>
            <a:prstGeom prst="rect">
              <a:avLst/>
            </a:prstGeom>
            <a:noFill/>
            <a:ln w="9525">
              <a:noFill/>
              <a:miter lim="800000"/>
              <a:headEnd/>
              <a:tailEnd/>
            </a:ln>
            <a:effectLst/>
          </p:spPr>
          <p:txBody>
            <a:bodyPr wrap="square">
              <a:spAutoFit/>
            </a:bodyPr>
            <a:lstStyle/>
            <a:p>
              <a:pPr algn="ctr" rtl="1">
                <a:defRPr/>
              </a:pPr>
              <a:r>
                <a:rPr lang="he-IL" sz="2400" b="1" dirty="0">
                  <a:solidFill>
                    <a:schemeClr val="tx1"/>
                  </a:solidFill>
                  <a:latin typeface="Tahoma" panose="020B0604030504040204" pitchFamily="34" charset="0"/>
                  <a:ea typeface="Tahoma" panose="020B0604030504040204" pitchFamily="34" charset="0"/>
                  <a:cs typeface="Tahoma" panose="020B0604030504040204" pitchFamily="34" charset="0"/>
                </a:rPr>
                <a:t>אורז</a:t>
              </a:r>
              <a:r>
                <a:rPr lang="he-IL" sz="2400" b="1" dirty="0">
                  <a:latin typeface="Tahoma" panose="020B0604030504040204" pitchFamily="34" charset="0"/>
                  <a:ea typeface="Tahoma" panose="020B0604030504040204" pitchFamily="34" charset="0"/>
                  <a:cs typeface="Tahoma" panose="020B0604030504040204" pitchFamily="34" charset="0"/>
                </a:rPr>
                <a:t> </a:t>
              </a:r>
              <a:r>
                <a:rPr lang="he-IL" sz="2400" b="1" dirty="0">
                  <a:solidFill>
                    <a:schemeClr val="tx1"/>
                  </a:solidFill>
                  <a:latin typeface="Tahoma" panose="020B0604030504040204" pitchFamily="34" charset="0"/>
                  <a:ea typeface="Tahoma" panose="020B0604030504040204" pitchFamily="34" charset="0"/>
                  <a:cs typeface="Tahoma" panose="020B0604030504040204" pitchFamily="34" charset="0"/>
                </a:rPr>
                <a:t>דגניים </a:t>
              </a:r>
              <a:endParaRPr lang="en-US" sz="24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pic>
          <p:nvPicPr>
            <p:cNvPr id="9" name="Picture 19" descr="istockphoto_2425339_japanese_rice_plants_macro">
              <a:extLst>
                <a:ext uri="{FF2B5EF4-FFF2-40B4-BE49-F238E27FC236}">
                  <a16:creationId xmlns:a16="http://schemas.microsoft.com/office/drawing/2014/main" id="{FF288AA0-5E03-4646-BE56-F77EF22B47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9" y="1020"/>
              <a:ext cx="1643" cy="2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 name="Group 16">
            <a:extLst>
              <a:ext uri="{FF2B5EF4-FFF2-40B4-BE49-F238E27FC236}">
                <a16:creationId xmlns:a16="http://schemas.microsoft.com/office/drawing/2014/main" id="{3EB8700B-EEF3-4206-A9FC-02CCDDDD4921}"/>
              </a:ext>
            </a:extLst>
          </p:cNvPr>
          <p:cNvGrpSpPr>
            <a:grpSpLocks/>
          </p:cNvGrpSpPr>
          <p:nvPr/>
        </p:nvGrpSpPr>
        <p:grpSpPr bwMode="auto">
          <a:xfrm>
            <a:off x="555150" y="1810809"/>
            <a:ext cx="3133725" cy="4525963"/>
            <a:chOff x="-40" y="935"/>
            <a:chExt cx="1974" cy="2851"/>
          </a:xfrm>
        </p:grpSpPr>
        <p:sp>
          <p:nvSpPr>
            <p:cNvPr id="11" name="Text Box 12">
              <a:extLst>
                <a:ext uri="{FF2B5EF4-FFF2-40B4-BE49-F238E27FC236}">
                  <a16:creationId xmlns:a16="http://schemas.microsoft.com/office/drawing/2014/main" id="{6BD3C92E-BDBA-403A-9D91-B86ECBC157E4}"/>
                </a:ext>
              </a:extLst>
            </p:cNvPr>
            <p:cNvSpPr txBox="1">
              <a:spLocks noChangeArrowheads="1"/>
            </p:cNvSpPr>
            <p:nvPr/>
          </p:nvSpPr>
          <p:spPr bwMode="auto">
            <a:xfrm>
              <a:off x="109" y="3601"/>
              <a:ext cx="1633" cy="185"/>
            </a:xfrm>
            <a:prstGeom prst="rect">
              <a:avLst/>
            </a:prstGeom>
            <a:noFill/>
            <a:ln w="9525">
              <a:noFill/>
              <a:miter lim="800000"/>
              <a:headEnd/>
              <a:tailEnd/>
            </a:ln>
            <a:effectLst/>
          </p:spPr>
          <p:txBody>
            <a:bodyPr>
              <a:spAutoFit/>
            </a:bodyPr>
            <a:lstStyle/>
            <a:p>
              <a:pPr>
                <a:lnSpc>
                  <a:spcPct val="50000"/>
                </a:lnSpc>
                <a:spcBef>
                  <a:spcPct val="50000"/>
                </a:spcBef>
                <a:defRPr/>
              </a:pPr>
              <a:r>
                <a:rPr lang="he-IL" sz="2400" b="1" dirty="0">
                  <a:latin typeface="Tahoma" panose="020B0604030504040204" pitchFamily="34" charset="0"/>
                  <a:ea typeface="Tahoma" panose="020B0604030504040204" pitchFamily="34" charset="0"/>
                  <a:cs typeface="Tahoma" panose="020B0604030504040204" pitchFamily="34" charset="0"/>
                </a:rPr>
                <a:t>חסה</a:t>
              </a:r>
              <a:r>
                <a:rPr lang="he-IL" sz="2400" b="1" i="1" dirty="0">
                  <a:latin typeface="Tahoma" panose="020B0604030504040204" pitchFamily="34" charset="0"/>
                  <a:ea typeface="Tahoma" panose="020B0604030504040204" pitchFamily="34" charset="0"/>
                  <a:cs typeface="Tahoma" panose="020B0604030504040204" pitchFamily="34" charset="0"/>
                </a:rPr>
                <a:t>- </a:t>
              </a:r>
              <a:r>
                <a:rPr lang="he-IL" sz="2400" b="1" dirty="0">
                  <a:latin typeface="Tahoma" panose="020B0604030504040204" pitchFamily="34" charset="0"/>
                  <a:ea typeface="Tahoma" panose="020B0604030504040204" pitchFamily="34" charset="0"/>
                  <a:cs typeface="Tahoma" panose="020B0604030504040204" pitchFamily="34" charset="0"/>
                </a:rPr>
                <a:t>מורכבים </a:t>
              </a:r>
              <a:endParaRPr lang="en-US" sz="2400" b="1" dirty="0">
                <a:latin typeface="Tahoma" panose="020B0604030504040204" pitchFamily="34" charset="0"/>
                <a:ea typeface="Tahoma" panose="020B0604030504040204" pitchFamily="34" charset="0"/>
                <a:cs typeface="Tahoma" panose="020B0604030504040204" pitchFamily="34" charset="0"/>
              </a:endParaRPr>
            </a:p>
          </p:txBody>
        </p:sp>
        <p:pic>
          <p:nvPicPr>
            <p:cNvPr id="12" name="Picture 14" descr="sativa-1">
              <a:extLst>
                <a:ext uri="{FF2B5EF4-FFF2-40B4-BE49-F238E27FC236}">
                  <a16:creationId xmlns:a16="http://schemas.microsoft.com/office/drawing/2014/main" id="{6C70E692-2832-4D68-A21A-6012EFB676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 y="935"/>
              <a:ext cx="1974" cy="2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008226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70BB8F88-3FDD-431C-B719-901E84E08D1A}"/>
              </a:ext>
            </a:extLst>
          </p:cNvPr>
          <p:cNvSpPr>
            <a:spLocks noGrp="1"/>
          </p:cNvSpPr>
          <p:nvPr>
            <p:ph type="title"/>
          </p:nvPr>
        </p:nvSpPr>
        <p:spPr/>
        <p:txBody>
          <a:bodyPr/>
          <a:lstStyle/>
          <a:p>
            <a:endParaRPr lang="en-US"/>
          </a:p>
        </p:txBody>
      </p:sp>
      <p:sp>
        <p:nvSpPr>
          <p:cNvPr id="3" name="מציין מיקום תוכן 2">
            <a:extLst>
              <a:ext uri="{FF2B5EF4-FFF2-40B4-BE49-F238E27FC236}">
                <a16:creationId xmlns:a16="http://schemas.microsoft.com/office/drawing/2014/main" id="{20F270AD-0267-4C59-9BF6-586241FAFFE2}"/>
              </a:ext>
            </a:extLst>
          </p:cNvPr>
          <p:cNvSpPr>
            <a:spLocks noGrp="1"/>
          </p:cNvSpPr>
          <p:nvPr>
            <p:ph idx="1"/>
          </p:nvPr>
        </p:nvSpPr>
        <p:spPr/>
        <p:txBody>
          <a:bodyPr/>
          <a:lstStyle/>
          <a:p>
            <a:endParaRPr lang="en-US"/>
          </a:p>
        </p:txBody>
      </p:sp>
      <p:pic>
        <p:nvPicPr>
          <p:cNvPr id="8194" name="Picture 2" descr="נציגים של כמה דורות: קלח של תירס הבר המקורי (למעלה) והתירס המודרני (למטה) עם דור ביניים | מקור: ויקיפדיה, John Doebley">
            <a:extLst>
              <a:ext uri="{FF2B5EF4-FFF2-40B4-BE49-F238E27FC236}">
                <a16:creationId xmlns:a16="http://schemas.microsoft.com/office/drawing/2014/main" id="{D65A12C3-5794-411E-ABAD-7A540A78F1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1659" y="0"/>
            <a:ext cx="9088682" cy="5635509"/>
          </a:xfrm>
          <a:prstGeom prst="rect">
            <a:avLst/>
          </a:prstGeom>
          <a:noFill/>
          <a:extLst>
            <a:ext uri="{909E8E84-426E-40DD-AFC4-6F175D3DCCD1}">
              <a14:hiddenFill xmlns:a14="http://schemas.microsoft.com/office/drawing/2010/main">
                <a:solidFill>
                  <a:srgbClr val="FFFFFF"/>
                </a:solidFill>
              </a14:hiddenFill>
            </a:ext>
          </a:extLst>
        </p:spPr>
      </p:pic>
      <p:sp>
        <p:nvSpPr>
          <p:cNvPr id="4" name="מלבן 3">
            <a:extLst>
              <a:ext uri="{FF2B5EF4-FFF2-40B4-BE49-F238E27FC236}">
                <a16:creationId xmlns:a16="http://schemas.microsoft.com/office/drawing/2014/main" id="{77C7F035-BFA0-4E4A-9D19-1B6DB43667AD}"/>
              </a:ext>
            </a:extLst>
          </p:cNvPr>
          <p:cNvSpPr/>
          <p:nvPr/>
        </p:nvSpPr>
        <p:spPr>
          <a:xfrm>
            <a:off x="0" y="5500414"/>
            <a:ext cx="12192000" cy="954107"/>
          </a:xfrm>
          <a:prstGeom prst="rect">
            <a:avLst/>
          </a:prstGeom>
        </p:spPr>
        <p:txBody>
          <a:bodyPr wrap="square">
            <a:spAutoFit/>
          </a:bodyPr>
          <a:lstStyle/>
          <a:p>
            <a:pPr algn="ctr"/>
            <a:r>
              <a:rPr lang="he-IL" sz="2800" b="1" dirty="0">
                <a:solidFill>
                  <a:srgbClr val="707070"/>
                </a:solidFill>
                <a:latin typeface="Adoma"/>
              </a:rPr>
              <a:t>נציגים של כמה דורות: קלח של תירס הבר המקורי (למעלה) והתירס המודרני (למטה) עם דור ביניים | מקור: ויקיפדיה, </a:t>
            </a:r>
            <a:endParaRPr lang="en-US" sz="2800" b="1" dirty="0"/>
          </a:p>
        </p:txBody>
      </p:sp>
    </p:spTree>
    <p:extLst>
      <p:ext uri="{BB962C8B-B14F-4D97-AF65-F5344CB8AC3E}">
        <p14:creationId xmlns:p14="http://schemas.microsoft.com/office/powerpoint/2010/main" val="30006598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62138B31-8206-4C34-BCC8-86172CA16A91}"/>
              </a:ext>
            </a:extLst>
          </p:cNvPr>
          <p:cNvSpPr>
            <a:spLocks noGrp="1"/>
          </p:cNvSpPr>
          <p:nvPr>
            <p:ph type="title"/>
          </p:nvPr>
        </p:nvSpPr>
        <p:spPr/>
        <p:txBody>
          <a:bodyPr/>
          <a:lstStyle/>
          <a:p>
            <a:pPr algn="ctr"/>
            <a:r>
              <a:rPr lang="he-IL" b="1" dirty="0">
                <a:latin typeface="Tahoma" panose="020B0604030504040204" pitchFamily="34" charset="0"/>
                <a:ea typeface="Tahoma" panose="020B0604030504040204" pitchFamily="34" charset="0"/>
                <a:cs typeface="Tahoma" panose="020B0604030504040204" pitchFamily="34" charset="0"/>
              </a:rPr>
              <a:t>ביות חיטה</a:t>
            </a:r>
          </a:p>
        </p:txBody>
      </p:sp>
      <p:sp>
        <p:nvSpPr>
          <p:cNvPr id="3" name="מציין מיקום תוכן 2">
            <a:extLst>
              <a:ext uri="{FF2B5EF4-FFF2-40B4-BE49-F238E27FC236}">
                <a16:creationId xmlns:a16="http://schemas.microsoft.com/office/drawing/2014/main" id="{41A0647C-7DA5-4148-B7B8-A2D553B7EA7A}"/>
              </a:ext>
            </a:extLst>
          </p:cNvPr>
          <p:cNvSpPr>
            <a:spLocks noGrp="1"/>
          </p:cNvSpPr>
          <p:nvPr>
            <p:ph idx="1"/>
          </p:nvPr>
        </p:nvSpPr>
        <p:spPr>
          <a:xfrm>
            <a:off x="3539613" y="1845734"/>
            <a:ext cx="8338738" cy="4490022"/>
          </a:xfrm>
        </p:spPr>
        <p:txBody>
          <a:bodyPr>
            <a:normAutofit/>
          </a:bodyPr>
          <a:lstStyle/>
          <a:p>
            <a:pPr marL="0" indent="0">
              <a:lnSpc>
                <a:spcPct val="150000"/>
              </a:lnSpc>
              <a:buNone/>
            </a:pPr>
            <a:r>
              <a:rPr lang="he-IL" sz="2800" dirty="0">
                <a:latin typeface="Tahoma" panose="020B0604030504040204" pitchFamily="34" charset="0"/>
                <a:ea typeface="Tahoma" panose="020B0604030504040204" pitchFamily="34" charset="0"/>
                <a:cs typeface="Tahoma" panose="020B0604030504040204" pitchFamily="34" charset="0"/>
              </a:rPr>
              <a:t>חיטת הבר התאפיינה בגרעינים שבבשלותם התנתקו מהצמח ועפו עם הרוח. זן שיותר מהזרעים שלו נשארים תלויים על הגבעול, גם כשהם בשלים – עדיף לגידול. באופן זה בחרו האנשים זני חיטה, שעם הזמן הניבו זרעים שנשארו אחוזים על הגבעול. </a:t>
            </a:r>
          </a:p>
          <a:p>
            <a:pPr marL="0" indent="0">
              <a:lnSpc>
                <a:spcPct val="150000"/>
              </a:lnSpc>
              <a:buNone/>
            </a:pPr>
            <a:r>
              <a:rPr lang="he-IL" sz="2800" dirty="0">
                <a:latin typeface="Tahoma" panose="020B0604030504040204" pitchFamily="34" charset="0"/>
                <a:ea typeface="Tahoma" panose="020B0604030504040204" pitchFamily="34" charset="0"/>
                <a:cs typeface="Tahoma" panose="020B0604030504040204" pitchFamily="34" charset="0"/>
              </a:rPr>
              <a:t>אלה הזנים שזרעו בני האדם</a:t>
            </a:r>
          </a:p>
        </p:txBody>
      </p:sp>
      <p:pic>
        <p:nvPicPr>
          <p:cNvPr id="1026" name="Picture 2" descr="×ª××¦××ª ×ª××× × ×¢×××¨ ×××× ×× ×××××ª×ª">
            <a:extLst>
              <a:ext uri="{FF2B5EF4-FFF2-40B4-BE49-F238E27FC236}">
                <a16:creationId xmlns:a16="http://schemas.microsoft.com/office/drawing/2014/main" id="{3B9F61D5-5814-4D94-8F43-CFA2655380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357999" y="2552558"/>
            <a:ext cx="4491584" cy="2861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14855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2AA46FA6-CCBA-4A67-9DDE-E41E032B6713}"/>
              </a:ext>
            </a:extLst>
          </p:cNvPr>
          <p:cNvSpPr>
            <a:spLocks noGrp="1"/>
          </p:cNvSpPr>
          <p:nvPr>
            <p:ph type="title"/>
          </p:nvPr>
        </p:nvSpPr>
        <p:spPr/>
        <p:txBody>
          <a:bodyPr/>
          <a:lstStyle/>
          <a:p>
            <a:pPr algn="ctr"/>
            <a:r>
              <a:rPr lang="he-IL" b="1" dirty="0">
                <a:latin typeface="Tahoma" panose="020B0604030504040204" pitchFamily="34" charset="0"/>
                <a:ea typeface="Tahoma" panose="020B0604030504040204" pitchFamily="34" charset="0"/>
                <a:cs typeface="Tahoma" panose="020B0604030504040204" pitchFamily="34" charset="0"/>
              </a:rPr>
              <a:t>ביות בעלי חיים</a:t>
            </a:r>
          </a:p>
        </p:txBody>
      </p:sp>
      <p:sp>
        <p:nvSpPr>
          <p:cNvPr id="3" name="מציין מיקום תוכן 2">
            <a:extLst>
              <a:ext uri="{FF2B5EF4-FFF2-40B4-BE49-F238E27FC236}">
                <a16:creationId xmlns:a16="http://schemas.microsoft.com/office/drawing/2014/main" id="{D6CDBD3F-7D86-492C-9B38-A85EB54F3584}"/>
              </a:ext>
            </a:extLst>
          </p:cNvPr>
          <p:cNvSpPr>
            <a:spLocks noGrp="1"/>
          </p:cNvSpPr>
          <p:nvPr>
            <p:ph idx="1"/>
          </p:nvPr>
        </p:nvSpPr>
        <p:spPr>
          <a:xfrm>
            <a:off x="216567" y="1845734"/>
            <a:ext cx="11646569" cy="4023360"/>
          </a:xfrm>
        </p:spPr>
        <p:txBody>
          <a:bodyPr>
            <a:normAutofit fontScale="92500" lnSpcReduction="10000"/>
          </a:bodyPr>
          <a:lstStyle/>
          <a:p>
            <a:pPr>
              <a:lnSpc>
                <a:spcPct val="150000"/>
              </a:lnSpc>
            </a:pPr>
            <a:r>
              <a:rPr lang="he-IL" sz="3600" dirty="0">
                <a:latin typeface="Tahoma" panose="020B0604030504040204" pitchFamily="34" charset="0"/>
                <a:ea typeface="Tahoma" panose="020B0604030504040204" pitchFamily="34" charset="0"/>
                <a:cs typeface="Tahoma" panose="020B0604030504040204" pitchFamily="34" charset="0"/>
              </a:rPr>
              <a:t>בני האדם דאגו וטיפלו בבעלי חיים המוצלחים ביותר, ואילו את האחרים אכלו או שיחררו בחזרה אל הטבע. </a:t>
            </a:r>
          </a:p>
          <a:p>
            <a:pPr>
              <a:lnSpc>
                <a:spcPct val="150000"/>
              </a:lnSpc>
            </a:pPr>
            <a:r>
              <a:rPr lang="he-IL" sz="3600" dirty="0">
                <a:latin typeface="Tahoma" panose="020B0604030504040204" pitchFamily="34" charset="0"/>
                <a:ea typeface="Tahoma" panose="020B0604030504040204" pitchFamily="34" charset="0"/>
                <a:cs typeface="Tahoma" panose="020B0604030504040204" pitchFamily="34" charset="0"/>
              </a:rPr>
              <a:t>יש בע"ח שניתנים יותר לביות מהאחרים.</a:t>
            </a:r>
          </a:p>
          <a:p>
            <a:pPr algn="ctr">
              <a:lnSpc>
                <a:spcPct val="150000"/>
              </a:lnSpc>
            </a:pPr>
            <a:r>
              <a:rPr lang="he-IL" sz="3600" b="1" dirty="0">
                <a:latin typeface="Tahoma" panose="020B0604030504040204" pitchFamily="34" charset="0"/>
                <a:ea typeface="Tahoma" panose="020B0604030504040204" pitchFamily="34" charset="0"/>
                <a:cs typeface="Tahoma" panose="020B0604030504040204" pitchFamily="34" charset="0"/>
              </a:rPr>
              <a:t>מה צריכות להיות התכונות של בע"ח שבני האדם יעדיפו לביית?</a:t>
            </a:r>
          </a:p>
        </p:txBody>
      </p:sp>
    </p:spTree>
    <p:extLst>
      <p:ext uri="{BB962C8B-B14F-4D97-AF65-F5344CB8AC3E}">
        <p14:creationId xmlns:p14="http://schemas.microsoft.com/office/powerpoint/2010/main" val="37550040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a:extLst>
              <a:ext uri="{FF2B5EF4-FFF2-40B4-BE49-F238E27FC236}">
                <a16:creationId xmlns:a16="http://schemas.microsoft.com/office/drawing/2014/main" id="{6CBA9E23-90EA-4F5A-B2FB-2B8B2394F621}"/>
              </a:ext>
            </a:extLst>
          </p:cNvPr>
          <p:cNvSpPr>
            <a:spLocks noGrp="1"/>
          </p:cNvSpPr>
          <p:nvPr>
            <p:ph idx="1"/>
          </p:nvPr>
        </p:nvSpPr>
        <p:spPr>
          <a:xfrm>
            <a:off x="200416" y="200416"/>
            <a:ext cx="11574050" cy="6225436"/>
          </a:xfrm>
        </p:spPr>
        <p:txBody>
          <a:bodyPr>
            <a:normAutofit/>
          </a:bodyPr>
          <a:lstStyle/>
          <a:p>
            <a:pPr>
              <a:lnSpc>
                <a:spcPct val="150000"/>
              </a:lnSpc>
              <a:buFont typeface="Wingdings" panose="05000000000000000000" pitchFamily="2" charset="2"/>
              <a:buChar char="q"/>
            </a:pPr>
            <a:r>
              <a:rPr lang="he-IL" sz="3200" dirty="0">
                <a:latin typeface="Tahoma" panose="020B0604030504040204" pitchFamily="34" charset="0"/>
                <a:ea typeface="Tahoma" panose="020B0604030504040204" pitchFamily="34" charset="0"/>
                <a:cs typeface="Tahoma" panose="020B0604030504040204" pitchFamily="34" charset="0"/>
              </a:rPr>
              <a:t>חיות שמגיעות לבגרות מינית בשנה הראשונה או השנייה לחייהן. למה?</a:t>
            </a:r>
          </a:p>
          <a:p>
            <a:pPr>
              <a:lnSpc>
                <a:spcPct val="150000"/>
              </a:lnSpc>
              <a:buFont typeface="Wingdings" panose="05000000000000000000" pitchFamily="2" charset="2"/>
              <a:buChar char="q"/>
            </a:pPr>
            <a:r>
              <a:rPr lang="he-IL" sz="3200" dirty="0">
                <a:latin typeface="Tahoma" panose="020B0604030504040204" pitchFamily="34" charset="0"/>
                <a:ea typeface="Tahoma" panose="020B0604030504040204" pitchFamily="34" charset="0"/>
                <a:cs typeface="Tahoma" panose="020B0604030504040204" pitchFamily="34" charset="0"/>
              </a:rPr>
              <a:t>לפחות צאצא אחד או שניים בשנה בשבי </a:t>
            </a:r>
          </a:p>
          <a:p>
            <a:pPr>
              <a:lnSpc>
                <a:spcPct val="150000"/>
              </a:lnSpc>
              <a:buFont typeface="Wingdings" panose="05000000000000000000" pitchFamily="2" charset="2"/>
              <a:buChar char="q"/>
            </a:pPr>
            <a:r>
              <a:rPr lang="he-IL" sz="3200" dirty="0">
                <a:latin typeface="Tahoma" panose="020B0604030504040204" pitchFamily="34" charset="0"/>
                <a:ea typeface="Tahoma" panose="020B0604030504040204" pitchFamily="34" charset="0"/>
                <a:cs typeface="Tahoma" panose="020B0604030504040204" pitchFamily="34" charset="0"/>
              </a:rPr>
              <a:t>חיות חברתיות (חיות בקבוצה)</a:t>
            </a:r>
          </a:p>
          <a:p>
            <a:pPr>
              <a:lnSpc>
                <a:spcPct val="150000"/>
              </a:lnSpc>
              <a:buFont typeface="Wingdings" panose="05000000000000000000" pitchFamily="2" charset="2"/>
              <a:buChar char="q"/>
            </a:pPr>
            <a:r>
              <a:rPr lang="he-IL" sz="3200" dirty="0">
                <a:latin typeface="Tahoma" panose="020B0604030504040204" pitchFamily="34" charset="0"/>
                <a:ea typeface="Tahoma" panose="020B0604030504040204" pitchFamily="34" charset="0"/>
                <a:cs typeface="Tahoma" panose="020B0604030504040204" pitchFamily="34" charset="0"/>
              </a:rPr>
              <a:t>חיות עם היררכיה חברתית – האדם יכול להשתלט על השליט והשאר יבואו בעקבותיו (רועה צאן)</a:t>
            </a:r>
          </a:p>
          <a:p>
            <a:pPr>
              <a:lnSpc>
                <a:spcPct val="150000"/>
              </a:lnSpc>
              <a:buFont typeface="Wingdings" panose="05000000000000000000" pitchFamily="2" charset="2"/>
              <a:buChar char="q"/>
            </a:pPr>
            <a:r>
              <a:rPr lang="he-IL" sz="3200" dirty="0">
                <a:latin typeface="Tahoma" panose="020B0604030504040204" pitchFamily="34" charset="0"/>
                <a:ea typeface="Tahoma" panose="020B0604030504040204" pitchFamily="34" charset="0"/>
                <a:cs typeface="Tahoma" panose="020B0604030504040204" pitchFamily="34" charset="0"/>
              </a:rPr>
              <a:t>חיות שיכולות לחיות לצד האדם – מזג נוח. </a:t>
            </a:r>
          </a:p>
        </p:txBody>
      </p:sp>
    </p:spTree>
    <p:extLst>
      <p:ext uri="{BB962C8B-B14F-4D97-AF65-F5344CB8AC3E}">
        <p14:creationId xmlns:p14="http://schemas.microsoft.com/office/powerpoint/2010/main" val="39300527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B8B1FDAA-59F8-4F9D-96D4-5609017E636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a:extLst>
              <a:ext uri="{FF2B5EF4-FFF2-40B4-BE49-F238E27FC236}">
                <a16:creationId xmlns:a16="http://schemas.microsoft.com/office/drawing/2014/main" id="{DF8021B9-2A13-4108-8F3D-9F1778CD71E8}"/>
              </a:ext>
            </a:extLst>
          </p:cNvPr>
          <p:cNvSpPr>
            <a:spLocks noGrp="1"/>
          </p:cNvSpPr>
          <p:nvPr>
            <p:ph type="title"/>
          </p:nvPr>
        </p:nvSpPr>
        <p:spPr>
          <a:xfrm>
            <a:off x="6620933" y="634946"/>
            <a:ext cx="4928809" cy="1450757"/>
          </a:xfrm>
        </p:spPr>
        <p:txBody>
          <a:bodyPr>
            <a:normAutofit fontScale="90000"/>
          </a:bodyPr>
          <a:lstStyle/>
          <a:p>
            <a:pPr algn="ctr"/>
            <a:r>
              <a:rPr lang="he-IL" b="1" dirty="0">
                <a:latin typeface="Tahoma" panose="020B0604030504040204" pitchFamily="34" charset="0"/>
                <a:ea typeface="Tahoma" panose="020B0604030504040204" pitchFamily="34" charset="0"/>
                <a:cs typeface="Tahoma" panose="020B0604030504040204" pitchFamily="34" charset="0"/>
              </a:rPr>
              <a:t>בעלי החיים הראשונים שבויתו</a:t>
            </a:r>
            <a:endParaRPr lang="en-US" b="1" dirty="0">
              <a:latin typeface="Tahoma" panose="020B0604030504040204" pitchFamily="34" charset="0"/>
              <a:ea typeface="Tahoma" panose="020B0604030504040204" pitchFamily="34" charset="0"/>
              <a:cs typeface="Tahoma" panose="020B0604030504040204" pitchFamily="34" charset="0"/>
            </a:endParaRPr>
          </a:p>
        </p:txBody>
      </p:sp>
      <p:sp>
        <p:nvSpPr>
          <p:cNvPr id="16" name="Rectangle 15">
            <a:extLst>
              <a:ext uri="{FF2B5EF4-FFF2-40B4-BE49-F238E27FC236}">
                <a16:creationId xmlns:a16="http://schemas.microsoft.com/office/drawing/2014/main" id="{CE27FC5C-86EB-4ED5-A25E-A261FF6431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3" y="321733"/>
            <a:ext cx="3057906" cy="3408237"/>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Image result for ‫עז‬‎">
            <a:extLst>
              <a:ext uri="{FF2B5EF4-FFF2-40B4-BE49-F238E27FC236}">
                <a16:creationId xmlns:a16="http://schemas.microsoft.com/office/drawing/2014/main" id="{0947EE4D-FD98-4E96-84AF-19B158F7026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8336" y="619438"/>
            <a:ext cx="2784700" cy="2812828"/>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a:extLst>
              <a:ext uri="{FF2B5EF4-FFF2-40B4-BE49-F238E27FC236}">
                <a16:creationId xmlns:a16="http://schemas.microsoft.com/office/drawing/2014/main" id="{55D19E2B-BF80-498A-B358-ADE14AAE145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28588" y="321734"/>
            <a:ext cx="2567411" cy="1955250"/>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8" descr="Image result for ‫חזיר‬‎">
            <a:extLst>
              <a:ext uri="{FF2B5EF4-FFF2-40B4-BE49-F238E27FC236}">
                <a16:creationId xmlns:a16="http://schemas.microsoft.com/office/drawing/2014/main" id="{C0DC785A-975F-4746-B9C4-3FFAA7541C2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933064" y="473902"/>
            <a:ext cx="1758459" cy="1626575"/>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Straight Connector 19">
            <a:extLst>
              <a:ext uri="{FF2B5EF4-FFF2-40B4-BE49-F238E27FC236}">
                <a16:creationId xmlns:a16="http://schemas.microsoft.com/office/drawing/2014/main" id="{9287E749-D390-4EE1-91AF-E740BC2605D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746959" y="2085703"/>
            <a:ext cx="411480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55BDE2AA-E9D1-4C54-9B7D-8500E33A9B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3" y="3879167"/>
            <a:ext cx="3057906" cy="2104612"/>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6" descr="Image result for ‫פרה‬‎">
            <a:extLst>
              <a:ext uri="{FF2B5EF4-FFF2-40B4-BE49-F238E27FC236}">
                <a16:creationId xmlns:a16="http://schemas.microsoft.com/office/drawing/2014/main" id="{4C19811C-5F12-40AC-B8D0-3CC7CFB6DC01}"/>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tretch>
            <a:fillRect/>
          </a:stretch>
        </p:blipFill>
        <p:spPr bwMode="auto">
          <a:xfrm>
            <a:off x="633712" y="4013574"/>
            <a:ext cx="2433949" cy="1819377"/>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23">
            <a:extLst>
              <a:ext uri="{FF2B5EF4-FFF2-40B4-BE49-F238E27FC236}">
                <a16:creationId xmlns:a16="http://schemas.microsoft.com/office/drawing/2014/main" id="{93A247CF-8002-4834-A2DE-150A9A87823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28588" y="2451014"/>
            <a:ext cx="2567411" cy="3532765"/>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Image result for ‫כלב‬‎">
            <a:extLst>
              <a:ext uri="{FF2B5EF4-FFF2-40B4-BE49-F238E27FC236}">
                <a16:creationId xmlns:a16="http://schemas.microsoft.com/office/drawing/2014/main" id="{848FAFB2-9403-472C-89E6-DA65B8210E1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3664752" y="2890760"/>
            <a:ext cx="2295082" cy="2653272"/>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10">
            <a:extLst>
              <a:ext uri="{FF2B5EF4-FFF2-40B4-BE49-F238E27FC236}">
                <a16:creationId xmlns:a16="http://schemas.microsoft.com/office/drawing/2014/main" id="{BF993F98-7EE3-49BA-B716-18D1977F301E}"/>
              </a:ext>
            </a:extLst>
          </p:cNvPr>
          <p:cNvSpPr>
            <a:spLocks noGrp="1"/>
          </p:cNvSpPr>
          <p:nvPr>
            <p:ph idx="1"/>
          </p:nvPr>
        </p:nvSpPr>
        <p:spPr>
          <a:xfrm>
            <a:off x="6268394" y="3186620"/>
            <a:ext cx="3483681" cy="2844019"/>
          </a:xfrm>
          <a:ln w="88900">
            <a:solidFill>
              <a:schemeClr val="accent1"/>
            </a:solidFill>
          </a:ln>
        </p:spPr>
        <p:txBody>
          <a:bodyPr>
            <a:normAutofit/>
          </a:bodyPr>
          <a:lstStyle/>
          <a:p>
            <a:endParaRPr lang="en-US" dirty="0"/>
          </a:p>
        </p:txBody>
      </p:sp>
      <p:sp>
        <p:nvSpPr>
          <p:cNvPr id="26" name="Rectangle 25">
            <a:extLst>
              <a:ext uri="{FF2B5EF4-FFF2-40B4-BE49-F238E27FC236}">
                <a16:creationId xmlns:a16="http://schemas.microsoft.com/office/drawing/2014/main" id="{ED9A5BD6-3D22-4CEF-9F07-94755AA61D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 name="Rectangle 27">
            <a:extLst>
              <a:ext uri="{FF2B5EF4-FFF2-40B4-BE49-F238E27FC236}">
                <a16:creationId xmlns:a16="http://schemas.microsoft.com/office/drawing/2014/main" id="{E9BD3314-5F48-4150-B5E4-D3B1028E0A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9" name="Picture 10" descr="Image result for ‫סוס‬‎">
            <a:extLst>
              <a:ext uri="{FF2B5EF4-FFF2-40B4-BE49-F238E27FC236}">
                <a16:creationId xmlns:a16="http://schemas.microsoft.com/office/drawing/2014/main" id="{45035398-9606-47C8-87D9-714D93E18BA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38732" y="3253105"/>
            <a:ext cx="3413343" cy="2730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2097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1000"/>
                                        <p:tgtEl>
                                          <p:spTgt spid="19"/>
                                        </p:tgtEl>
                                      </p:cBhvr>
                                    </p:animEffect>
                                    <p:anim calcmode="lin" valueType="num">
                                      <p:cBhvr>
                                        <p:cTn id="36" dur="1000" fill="hold"/>
                                        <p:tgtEl>
                                          <p:spTgt spid="19"/>
                                        </p:tgtEl>
                                        <p:attrNameLst>
                                          <p:attrName>ppt_x</p:attrName>
                                        </p:attrNameLst>
                                      </p:cBhvr>
                                      <p:tavLst>
                                        <p:tav tm="0">
                                          <p:val>
                                            <p:strVal val="#ppt_x"/>
                                          </p:val>
                                        </p:tav>
                                        <p:tav tm="100000">
                                          <p:val>
                                            <p:strVal val="#ppt_x"/>
                                          </p:val>
                                        </p:tav>
                                      </p:tavLst>
                                    </p:anim>
                                    <p:anim calcmode="lin" valueType="num">
                                      <p:cBhvr>
                                        <p:cTn id="3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980711D-7BB2-47AD-B02B-F49B98A5B8E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EAB01D9-5A57-4805-ADAA-FA439B01D1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6" name="Straight Connector 15">
            <a:extLst>
              <a:ext uri="{FF2B5EF4-FFF2-40B4-BE49-F238E27FC236}">
                <a16:creationId xmlns:a16="http://schemas.microsoft.com/office/drawing/2014/main" id="{C2D75788-8553-4E8F-B12B-317E982A8C86}"/>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8" name="Rectangle 17">
            <a:extLst>
              <a:ext uri="{FF2B5EF4-FFF2-40B4-BE49-F238E27FC236}">
                <a16:creationId xmlns:a16="http://schemas.microsoft.com/office/drawing/2014/main" id="{0E658837-6052-421E-8201-4FEA3583E2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41" y="0"/>
            <a:ext cx="121904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E488A0AC-DC0A-4901-9648-DEF173E8114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6" y="0"/>
            <a:ext cx="458473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כותרת 1">
            <a:extLst>
              <a:ext uri="{FF2B5EF4-FFF2-40B4-BE49-F238E27FC236}">
                <a16:creationId xmlns:a16="http://schemas.microsoft.com/office/drawing/2014/main" id="{6D08E175-C8FD-4539-8DB7-D4F40EE87332}"/>
              </a:ext>
            </a:extLst>
          </p:cNvPr>
          <p:cNvSpPr>
            <a:spLocks noGrp="1"/>
          </p:cNvSpPr>
          <p:nvPr>
            <p:ph type="title"/>
          </p:nvPr>
        </p:nvSpPr>
        <p:spPr>
          <a:xfrm>
            <a:off x="409671" y="321731"/>
            <a:ext cx="3659246" cy="6138053"/>
          </a:xfrm>
        </p:spPr>
        <p:txBody>
          <a:bodyPr vert="horz" lIns="91440" tIns="45720" rIns="91440" bIns="45720" rtlCol="0" anchor="ctr">
            <a:normAutofit/>
          </a:bodyPr>
          <a:lstStyle/>
          <a:p>
            <a:pPr algn="ctr" rtl="0">
              <a:lnSpc>
                <a:spcPct val="150000"/>
              </a:lnSpc>
            </a:pPr>
            <a:r>
              <a:rPr lang="he-IL" sz="5400" b="1" dirty="0">
                <a:solidFill>
                  <a:srgbClr val="FFFFFF"/>
                </a:solidFill>
                <a:latin typeface="Tahoma" panose="020B0604030504040204" pitchFamily="34" charset="0"/>
                <a:ea typeface="Tahoma" panose="020B0604030504040204" pitchFamily="34" charset="0"/>
                <a:cs typeface="Tahoma" panose="020B0604030504040204" pitchFamily="34" charset="0"/>
              </a:rPr>
              <a:t>בעלי חיים שבויתו לצורך בשר</a:t>
            </a:r>
            <a:endParaRPr lang="en-US" sz="54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2" name="Rectangle 21">
            <a:extLst>
              <a:ext uri="{FF2B5EF4-FFF2-40B4-BE49-F238E27FC236}">
                <a16:creationId xmlns:a16="http://schemas.microsoft.com/office/drawing/2014/main" id="{64C9BCFA-32BF-4E2D-8D69-B5476EA4A04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475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Rectangle 23">
            <a:extLst>
              <a:ext uri="{FF2B5EF4-FFF2-40B4-BE49-F238E27FC236}">
                <a16:creationId xmlns:a16="http://schemas.microsoft.com/office/drawing/2014/main" id="{C35D7071-3F5F-45E4-B57A-B7222C87C5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65290" y="321732"/>
            <a:ext cx="3654966" cy="3674848"/>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cow7">
            <a:extLst>
              <a:ext uri="{FF2B5EF4-FFF2-40B4-BE49-F238E27FC236}">
                <a16:creationId xmlns:a16="http://schemas.microsoft.com/office/drawing/2014/main" id="{F043899A-B47E-4E30-987E-76A73F424E1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128565" y="853895"/>
            <a:ext cx="3328416" cy="261052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25">
            <a:extLst>
              <a:ext uri="{FF2B5EF4-FFF2-40B4-BE49-F238E27FC236}">
                <a16:creationId xmlns:a16="http://schemas.microsoft.com/office/drawing/2014/main" id="{C3FD210E-1D10-4F60-9658-017BD61B11D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8288" y="321732"/>
            <a:ext cx="3068701" cy="2108201"/>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8" descr="37127-18">
            <a:extLst>
              <a:ext uri="{FF2B5EF4-FFF2-40B4-BE49-F238E27FC236}">
                <a16:creationId xmlns:a16="http://schemas.microsoft.com/office/drawing/2014/main" id="{949325AC-AAFC-457E-A29F-146597976F5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143099" y="483762"/>
            <a:ext cx="2379078" cy="178430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27">
            <a:extLst>
              <a:ext uri="{FF2B5EF4-FFF2-40B4-BE49-F238E27FC236}">
                <a16:creationId xmlns:a16="http://schemas.microsoft.com/office/drawing/2014/main" id="{793F545C-10A6-453D-9988-8D727A6621A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65290" y="4157448"/>
            <a:ext cx="3654966" cy="2302337"/>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10" descr="turkey1">
            <a:extLst>
              <a:ext uri="{FF2B5EF4-FFF2-40B4-BE49-F238E27FC236}">
                <a16:creationId xmlns:a16="http://schemas.microsoft.com/office/drawing/2014/main" id="{FEA23EF5-BA33-479A-9E15-FB8E34632ACA}"/>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r="24400"/>
          <a:stretch>
            <a:fillRect/>
          </a:stretch>
        </p:blipFill>
        <p:spPr bwMode="auto">
          <a:xfrm>
            <a:off x="5798410" y="4318312"/>
            <a:ext cx="1993219" cy="197740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Rectangle 29">
            <a:extLst>
              <a:ext uri="{FF2B5EF4-FFF2-40B4-BE49-F238E27FC236}">
                <a16:creationId xmlns:a16="http://schemas.microsoft.com/office/drawing/2014/main" id="{3EFA9F15-8109-488E-8D36-B803B56B18C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8288" y="2617577"/>
            <a:ext cx="3068701" cy="3809118"/>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2" descr="050613_014453-2984_עז%20זאנן">
            <a:extLst>
              <a:ext uri="{FF2B5EF4-FFF2-40B4-BE49-F238E27FC236}">
                <a16:creationId xmlns:a16="http://schemas.microsoft.com/office/drawing/2014/main" id="{6889EFC9-6E8F-44DB-A0DF-98DD85ACB9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10732"/>
          <a:stretch>
            <a:fillRect/>
          </a:stretch>
        </p:blipFill>
        <p:spPr bwMode="auto">
          <a:xfrm>
            <a:off x="9314121" y="2780204"/>
            <a:ext cx="2037034" cy="348386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1670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A1C6406-8520-4CCB-B38F-6D4DAC19EC3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2893A1F-D5D8-4034-A28F-4D8F18C46BC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5902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כותרת 1">
            <a:extLst>
              <a:ext uri="{FF2B5EF4-FFF2-40B4-BE49-F238E27FC236}">
                <a16:creationId xmlns:a16="http://schemas.microsoft.com/office/drawing/2014/main" id="{0E5B4938-3964-4358-8692-C59A2A2AD951}"/>
              </a:ext>
            </a:extLst>
          </p:cNvPr>
          <p:cNvSpPr>
            <a:spLocks noGrp="1"/>
          </p:cNvSpPr>
          <p:nvPr>
            <p:ph type="title"/>
          </p:nvPr>
        </p:nvSpPr>
        <p:spPr>
          <a:xfrm>
            <a:off x="492369" y="516835"/>
            <a:ext cx="3735502" cy="6071534"/>
          </a:xfrm>
        </p:spPr>
        <p:txBody>
          <a:bodyPr anchor="ctr">
            <a:normAutofit/>
          </a:bodyPr>
          <a:lstStyle/>
          <a:p>
            <a:pPr algn="ctr">
              <a:lnSpc>
                <a:spcPct val="150000"/>
              </a:lnSpc>
            </a:pPr>
            <a:r>
              <a:rPr lang="he-IL" b="1" dirty="0">
                <a:solidFill>
                  <a:srgbClr val="FFFFFF"/>
                </a:solidFill>
                <a:latin typeface="Tahoma" panose="020B0604030504040204" pitchFamily="34" charset="0"/>
                <a:ea typeface="Tahoma" panose="020B0604030504040204" pitchFamily="34" charset="0"/>
                <a:cs typeface="Tahoma" panose="020B0604030504040204" pitchFamily="34" charset="0"/>
              </a:rPr>
              <a:t>בעלי חיים שבויתו לצורך חלב</a:t>
            </a:r>
            <a:endParaRPr lang="en-US"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5" name="Rectangle 14">
            <a:extLst>
              <a:ext uri="{FF2B5EF4-FFF2-40B4-BE49-F238E27FC236}">
                <a16:creationId xmlns:a16="http://schemas.microsoft.com/office/drawing/2014/main" id="{A108754F-0BAB-43E5-8CCC-828C2FC9B2A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0679"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Picture 10" descr="content-image-milking-camel">
            <a:extLst>
              <a:ext uri="{FF2B5EF4-FFF2-40B4-BE49-F238E27FC236}">
                <a16:creationId xmlns:a16="http://schemas.microsoft.com/office/drawing/2014/main" id="{1DBF9C04-8E7B-4550-89D5-84216BCC5A8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328" r="4" b="3895"/>
          <a:stretch/>
        </p:blipFill>
        <p:spPr bwMode="auto">
          <a:xfrm>
            <a:off x="4812161" y="-2655"/>
            <a:ext cx="3606643" cy="335859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a:extLst>
              <a:ext uri="{FF2B5EF4-FFF2-40B4-BE49-F238E27FC236}">
                <a16:creationId xmlns:a16="http://schemas.microsoft.com/office/drawing/2014/main" id="{6FBFE7E1-0D9B-4B97-B754-C685448793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76279" y="0"/>
            <a:ext cx="3610035" cy="33559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3" descr="PA_54_web3">
            <a:extLst>
              <a:ext uri="{FF2B5EF4-FFF2-40B4-BE49-F238E27FC236}">
                <a16:creationId xmlns:a16="http://schemas.microsoft.com/office/drawing/2014/main" id="{01CD27FE-CEA2-4356-83F7-3196D7BD548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863" r="12209" b="3"/>
          <a:stretch/>
        </p:blipFill>
        <p:spPr bwMode="auto">
          <a:xfrm>
            <a:off x="8576279" y="10"/>
            <a:ext cx="3610035" cy="33559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traitechevre">
            <a:extLst>
              <a:ext uri="{FF2B5EF4-FFF2-40B4-BE49-F238E27FC236}">
                <a16:creationId xmlns:a16="http://schemas.microsoft.com/office/drawing/2014/main" id="{84C1D728-3553-4C98-8D1D-DE91B53F4F6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1732" r="2" b="21206"/>
          <a:stretch/>
        </p:blipFill>
        <p:spPr bwMode="auto">
          <a:xfrm>
            <a:off x="4812160" y="3504904"/>
            <a:ext cx="7379840" cy="335309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7500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D010DDF2-F5CA-40A6-8809-5F6AE59A1C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 y="0"/>
            <a:ext cx="754787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כותרת 1">
            <a:extLst>
              <a:ext uri="{FF2B5EF4-FFF2-40B4-BE49-F238E27FC236}">
                <a16:creationId xmlns:a16="http://schemas.microsoft.com/office/drawing/2014/main" id="{881A0876-0EB5-4AEA-8489-5DFF2C77F3F7}"/>
              </a:ext>
            </a:extLst>
          </p:cNvPr>
          <p:cNvSpPr>
            <a:spLocks noGrp="1"/>
          </p:cNvSpPr>
          <p:nvPr>
            <p:ph type="title"/>
          </p:nvPr>
        </p:nvSpPr>
        <p:spPr>
          <a:xfrm>
            <a:off x="1465990" y="55270"/>
            <a:ext cx="5977937" cy="913759"/>
          </a:xfrm>
        </p:spPr>
        <p:txBody>
          <a:bodyPr>
            <a:normAutofit/>
          </a:bodyPr>
          <a:lstStyle/>
          <a:p>
            <a:pPr algn="r"/>
            <a:r>
              <a:rPr lang="he-IL" sz="4000" b="1" dirty="0">
                <a:solidFill>
                  <a:srgbClr val="FFFFFF"/>
                </a:solidFill>
                <a:latin typeface="Tahoma" panose="020B0604030504040204" pitchFamily="34" charset="0"/>
                <a:ea typeface="Tahoma" panose="020B0604030504040204" pitchFamily="34" charset="0"/>
                <a:cs typeface="Tahoma" panose="020B0604030504040204" pitchFamily="34" charset="0"/>
              </a:rPr>
              <a:t>קצת לפני...</a:t>
            </a:r>
            <a:endParaRPr lang="en-US" sz="4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3" name="מציין מיקום תוכן 2">
            <a:extLst>
              <a:ext uri="{FF2B5EF4-FFF2-40B4-BE49-F238E27FC236}">
                <a16:creationId xmlns:a16="http://schemas.microsoft.com/office/drawing/2014/main" id="{CC3AB2B2-521C-4760-8F6D-76DB4002F637}"/>
              </a:ext>
            </a:extLst>
          </p:cNvPr>
          <p:cNvSpPr>
            <a:spLocks noGrp="1"/>
          </p:cNvSpPr>
          <p:nvPr>
            <p:ph idx="1"/>
          </p:nvPr>
        </p:nvSpPr>
        <p:spPr>
          <a:xfrm>
            <a:off x="0" y="1144924"/>
            <a:ext cx="7443927" cy="5657806"/>
          </a:xfrm>
        </p:spPr>
        <p:txBody>
          <a:bodyPr>
            <a:normAutofit/>
          </a:bodyPr>
          <a:lstStyle/>
          <a:p>
            <a:pPr>
              <a:lnSpc>
                <a:spcPct val="150000"/>
              </a:lnSpc>
            </a:pPr>
            <a:r>
              <a:rPr lang="he-IL" sz="2800" dirty="0">
                <a:solidFill>
                  <a:srgbClr val="FFFFFF"/>
                </a:solidFill>
                <a:latin typeface="Tahoma" panose="020B0604030504040204" pitchFamily="34" charset="0"/>
                <a:ea typeface="Tahoma" panose="020B0604030504040204" pitchFamily="34" charset="0"/>
                <a:cs typeface="Tahoma" panose="020B0604030504040204" pitchFamily="34" charset="0"/>
              </a:rPr>
              <a:t>בספרו של יובל נח הררי (קיצור תולדות האנושות) מצוינות שתי תכונות, שאותן רכש האדם בזמן רב קודם למהפכה החקלאית, ואשר מייחדות את האדם מיתר היצורים על פני כדור הארץ</a:t>
            </a:r>
          </a:p>
          <a:p>
            <a:pPr marL="457200" indent="-457200">
              <a:lnSpc>
                <a:spcPct val="150000"/>
              </a:lnSpc>
              <a:buFont typeface="+mj-lt"/>
              <a:buAutoNum type="arabicPeriod"/>
            </a:pPr>
            <a:r>
              <a:rPr lang="he-IL" sz="3600" b="1" dirty="0">
                <a:solidFill>
                  <a:srgbClr val="FFFFFF"/>
                </a:solidFill>
                <a:latin typeface="Tahoma" panose="020B0604030504040204" pitchFamily="34" charset="0"/>
                <a:ea typeface="Tahoma" panose="020B0604030504040204" pitchFamily="34" charset="0"/>
                <a:cs typeface="Tahoma" panose="020B0604030504040204" pitchFamily="34" charset="0"/>
              </a:rPr>
              <a:t>ביות האש </a:t>
            </a:r>
            <a:r>
              <a:rPr lang="he-IL" sz="2400" b="1" dirty="0">
                <a:solidFill>
                  <a:srgbClr val="FFFFFF"/>
                </a:solidFill>
                <a:latin typeface="Tahoma" panose="020B0604030504040204" pitchFamily="34" charset="0"/>
                <a:ea typeface="Tahoma" panose="020B0604030504040204" pitchFamily="34" charset="0"/>
                <a:cs typeface="Tahoma" panose="020B0604030504040204" pitchFamily="34" charset="0"/>
              </a:rPr>
              <a:t>(מה זאת אומרת?)</a:t>
            </a:r>
          </a:p>
          <a:p>
            <a:pPr marL="457200" indent="-457200">
              <a:lnSpc>
                <a:spcPct val="150000"/>
              </a:lnSpc>
              <a:buFont typeface="+mj-lt"/>
              <a:buAutoNum type="arabicPeriod"/>
            </a:pPr>
            <a:r>
              <a:rPr lang="he-IL" sz="3600" b="1" dirty="0">
                <a:solidFill>
                  <a:srgbClr val="FFFFFF"/>
                </a:solidFill>
                <a:latin typeface="Tahoma" panose="020B0604030504040204" pitchFamily="34" charset="0"/>
                <a:ea typeface="Tahoma" panose="020B0604030504040204" pitchFamily="34" charset="0"/>
                <a:cs typeface="Tahoma" panose="020B0604030504040204" pitchFamily="34" charset="0"/>
              </a:rPr>
              <a:t>התפתחות השפה הפיקטיבית</a:t>
            </a:r>
            <a:endParaRPr lang="en-US" sz="36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73" name="Rectangle 72">
            <a:extLst>
              <a:ext uri="{FF2B5EF4-FFF2-40B4-BE49-F238E27FC236}">
                <a16:creationId xmlns:a16="http://schemas.microsoft.com/office/drawing/2014/main" id="{2C2AE254-A553-4FCD-A670-3D2B2A10F25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7894"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242" name="Picture 2" descr="קיצור תולדות האנושות - יובל נח הררי">
            <a:extLst>
              <a:ext uri="{FF2B5EF4-FFF2-40B4-BE49-F238E27FC236}">
                <a16:creationId xmlns:a16="http://schemas.microsoft.com/office/drawing/2014/main" id="{1262BD97-A891-4EC7-B205-1B1F6F27A68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293" r="-1" b="-1"/>
          <a:stretch/>
        </p:blipFill>
        <p:spPr bwMode="auto">
          <a:xfrm>
            <a:off x="7611902" y="10"/>
            <a:ext cx="4580097"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78039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010DDF2-F5CA-40A6-8809-5F6AE59A1C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 y="0"/>
            <a:ext cx="754787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כותרת 1">
            <a:extLst>
              <a:ext uri="{FF2B5EF4-FFF2-40B4-BE49-F238E27FC236}">
                <a16:creationId xmlns:a16="http://schemas.microsoft.com/office/drawing/2014/main" id="{524E6D4C-0E07-41D3-AE6A-70ACE6024B0F}"/>
              </a:ext>
            </a:extLst>
          </p:cNvPr>
          <p:cNvSpPr>
            <a:spLocks noGrp="1"/>
          </p:cNvSpPr>
          <p:nvPr>
            <p:ph type="title"/>
          </p:nvPr>
        </p:nvSpPr>
        <p:spPr>
          <a:xfrm>
            <a:off x="-63992" y="516835"/>
            <a:ext cx="7139210" cy="3469011"/>
          </a:xfrm>
        </p:spPr>
        <p:txBody>
          <a:bodyPr anchor="ctr">
            <a:normAutofit/>
          </a:bodyPr>
          <a:lstStyle/>
          <a:p>
            <a:pPr algn="ctr"/>
            <a:r>
              <a:rPr lang="he-IL" sz="8800" b="1" dirty="0">
                <a:solidFill>
                  <a:srgbClr val="FFFFFF"/>
                </a:solidFill>
                <a:latin typeface="Tahoma" panose="020B0604030504040204" pitchFamily="34" charset="0"/>
                <a:ea typeface="Tahoma" panose="020B0604030504040204" pitchFamily="34" charset="0"/>
                <a:cs typeface="Tahoma" panose="020B0604030504040204" pitchFamily="34" charset="0"/>
              </a:rPr>
              <a:t>כחומר דשן</a:t>
            </a:r>
            <a:endParaRPr lang="en-US" sz="88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1" name="Rectangle 10">
            <a:extLst>
              <a:ext uri="{FF2B5EF4-FFF2-40B4-BE49-F238E27FC236}">
                <a16:creationId xmlns:a16="http://schemas.microsoft.com/office/drawing/2014/main" id="{2C2AE254-A553-4FCD-A670-3D2B2A10F25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7894"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Picture 4" descr="istockphoto_2634076_defecating_cow_in_flower_field">
            <a:extLst>
              <a:ext uri="{FF2B5EF4-FFF2-40B4-BE49-F238E27FC236}">
                <a16:creationId xmlns:a16="http://schemas.microsoft.com/office/drawing/2014/main" id="{86E4140B-AAA4-45B0-92EE-92D627D994F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 b="424"/>
          <a:stretch/>
        </p:blipFill>
        <p:spPr bwMode="auto">
          <a:xfrm>
            <a:off x="7075217" y="10"/>
            <a:ext cx="5116782"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2827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D606E63-ECE8-4EB6-949D-79E6308F750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04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E61D8E0-DA04-4142-AB9B-AE7A93D3759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 y="0"/>
            <a:ext cx="754787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כותרת 1">
            <a:extLst>
              <a:ext uri="{FF2B5EF4-FFF2-40B4-BE49-F238E27FC236}">
                <a16:creationId xmlns:a16="http://schemas.microsoft.com/office/drawing/2014/main" id="{ECFD2164-D33E-42BB-91AB-9D138A844224}"/>
              </a:ext>
            </a:extLst>
          </p:cNvPr>
          <p:cNvSpPr>
            <a:spLocks noGrp="1"/>
          </p:cNvSpPr>
          <p:nvPr>
            <p:ph type="title"/>
          </p:nvPr>
        </p:nvSpPr>
        <p:spPr>
          <a:xfrm>
            <a:off x="445478" y="516835"/>
            <a:ext cx="6629740" cy="1666501"/>
          </a:xfrm>
        </p:spPr>
        <p:txBody>
          <a:bodyPr>
            <a:normAutofit/>
          </a:bodyPr>
          <a:lstStyle/>
          <a:p>
            <a:pPr algn="ctr"/>
            <a:r>
              <a:rPr lang="he-IL" sz="7200" b="1" dirty="0">
                <a:solidFill>
                  <a:srgbClr val="FFFFFF"/>
                </a:solidFill>
                <a:latin typeface="Tahoma" panose="020B0604030504040204" pitchFamily="34" charset="0"/>
                <a:ea typeface="Tahoma" panose="020B0604030504040204" pitchFamily="34" charset="0"/>
                <a:cs typeface="Tahoma" panose="020B0604030504040204" pitchFamily="34" charset="0"/>
              </a:rPr>
              <a:t>כחומרי גלם</a:t>
            </a:r>
            <a:endParaRPr lang="en-US" sz="72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pic>
        <p:nvPicPr>
          <p:cNvPr id="4" name="Picture 20" descr="image200512-d70-7084">
            <a:extLst>
              <a:ext uri="{FF2B5EF4-FFF2-40B4-BE49-F238E27FC236}">
                <a16:creationId xmlns:a16="http://schemas.microsoft.com/office/drawing/2014/main" id="{F79D5CFD-AADA-4DF2-B0D0-5A3D9E3EF77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836" r="-3" b="9081"/>
          <a:stretch/>
        </p:blipFill>
        <p:spPr bwMode="auto">
          <a:xfrm>
            <a:off x="7613443" y="10"/>
            <a:ext cx="4578557" cy="2285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a:extLst>
              <a:ext uri="{FF2B5EF4-FFF2-40B4-BE49-F238E27FC236}">
                <a16:creationId xmlns:a16="http://schemas.microsoft.com/office/drawing/2014/main" id="{19105ED9-0B8B-42EF-8B30-96F916A958B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7894"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Picture 14" descr="250px-Leathertools">
            <a:extLst>
              <a:ext uri="{FF2B5EF4-FFF2-40B4-BE49-F238E27FC236}">
                <a16:creationId xmlns:a16="http://schemas.microsoft.com/office/drawing/2014/main" id="{057EA81B-A464-442A-B4BC-07A635A8C40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913" r="-3" b="38148"/>
          <a:stretch/>
        </p:blipFill>
        <p:spPr bwMode="auto">
          <a:xfrm>
            <a:off x="7611903" y="4572000"/>
            <a:ext cx="4580097" cy="2286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1322">
            <a:extLst>
              <a:ext uri="{FF2B5EF4-FFF2-40B4-BE49-F238E27FC236}">
                <a16:creationId xmlns:a16="http://schemas.microsoft.com/office/drawing/2014/main" id="{7C9B9AEE-E2F2-40F6-8EC3-82C6D1DC512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5292" r="-2" b="18157"/>
          <a:stretch/>
        </p:blipFill>
        <p:spPr bwMode="auto">
          <a:xfrm>
            <a:off x="7611902" y="2318167"/>
            <a:ext cx="4580098" cy="2286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a:extLst>
              <a:ext uri="{FF2B5EF4-FFF2-40B4-BE49-F238E27FC236}">
                <a16:creationId xmlns:a16="http://schemas.microsoft.com/office/drawing/2014/main" id="{B4810D55-E650-46EB-9B73-AD63B95B14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7894" y="2267112"/>
            <a:ext cx="464256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18">
            <a:extLst>
              <a:ext uri="{FF2B5EF4-FFF2-40B4-BE49-F238E27FC236}">
                <a16:creationId xmlns:a16="http://schemas.microsoft.com/office/drawing/2014/main" id="{09F51718-0C6B-401D-B1A2-FC5E47E0ACA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7894" y="4545792"/>
            <a:ext cx="464256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404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1A1C6406-8520-4CCB-B38F-6D4DAC19EC3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D2893A1F-D5D8-4034-A28F-4D8F18C46BC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5902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כותרת 1">
            <a:extLst>
              <a:ext uri="{FF2B5EF4-FFF2-40B4-BE49-F238E27FC236}">
                <a16:creationId xmlns:a16="http://schemas.microsoft.com/office/drawing/2014/main" id="{8D637059-B2E5-4FAB-AE14-E06160394D22}"/>
              </a:ext>
            </a:extLst>
          </p:cNvPr>
          <p:cNvSpPr>
            <a:spLocks noGrp="1"/>
          </p:cNvSpPr>
          <p:nvPr>
            <p:ph type="title"/>
          </p:nvPr>
        </p:nvSpPr>
        <p:spPr>
          <a:xfrm>
            <a:off x="492369" y="516835"/>
            <a:ext cx="3735502" cy="5860519"/>
          </a:xfrm>
        </p:spPr>
        <p:txBody>
          <a:bodyPr anchor="ctr">
            <a:normAutofit/>
          </a:bodyPr>
          <a:lstStyle/>
          <a:p>
            <a:pPr algn="ctr">
              <a:lnSpc>
                <a:spcPct val="150000"/>
              </a:lnSpc>
            </a:pPr>
            <a:r>
              <a:rPr lang="he-IL" sz="5400" b="1" dirty="0">
                <a:solidFill>
                  <a:srgbClr val="FFFFFF"/>
                </a:solidFill>
                <a:latin typeface="Tahoma" panose="020B0604030504040204" pitchFamily="34" charset="0"/>
                <a:ea typeface="Tahoma" panose="020B0604030504040204" pitchFamily="34" charset="0"/>
                <a:cs typeface="Tahoma" panose="020B0604030504040204" pitchFamily="34" charset="0"/>
              </a:rPr>
              <a:t>ככלי תחבורה</a:t>
            </a:r>
            <a:endParaRPr lang="en-US" sz="54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79" name="Rectangle 78">
            <a:extLst>
              <a:ext uri="{FF2B5EF4-FFF2-40B4-BE49-F238E27FC236}">
                <a16:creationId xmlns:a16="http://schemas.microsoft.com/office/drawing/2014/main" id="{A108754F-0BAB-43E5-8CCC-828C2FC9B2A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0679"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126" name="Picture 6" descr="רכיבה על סוסים לילדים">
            <a:extLst>
              <a:ext uri="{FF2B5EF4-FFF2-40B4-BE49-F238E27FC236}">
                <a16:creationId xmlns:a16="http://schemas.microsoft.com/office/drawing/2014/main" id="{E5865E13-0D15-47E8-9A5A-1CA6A3621C5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8320"/>
          <a:stretch/>
        </p:blipFill>
        <p:spPr bwMode="auto">
          <a:xfrm>
            <a:off x="4812161" y="-2655"/>
            <a:ext cx="3606643" cy="3358597"/>
          </a:xfrm>
          <a:prstGeom prst="rect">
            <a:avLst/>
          </a:prstGeom>
          <a:noFill/>
          <a:extLst>
            <a:ext uri="{909E8E84-426E-40DD-AFC4-6F175D3DCCD1}">
              <a14:hiddenFill xmlns:a14="http://schemas.microsoft.com/office/drawing/2010/main">
                <a:solidFill>
                  <a:srgbClr val="FFFFFF"/>
                </a:solidFill>
              </a14:hiddenFill>
            </a:ext>
          </a:extLst>
        </p:spPr>
      </p:pic>
      <p:sp>
        <p:nvSpPr>
          <p:cNvPr id="81" name="Rectangle 80">
            <a:extLst>
              <a:ext uri="{FF2B5EF4-FFF2-40B4-BE49-F238E27FC236}">
                <a16:creationId xmlns:a16="http://schemas.microsoft.com/office/drawing/2014/main" id="{6FBFE7E1-0D9B-4B97-B754-C685448793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76279" y="0"/>
            <a:ext cx="3610035" cy="33559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4" name="Picture 4" descr="עלה על הגמל - הידברות">
            <a:extLst>
              <a:ext uri="{FF2B5EF4-FFF2-40B4-BE49-F238E27FC236}">
                <a16:creationId xmlns:a16="http://schemas.microsoft.com/office/drawing/2014/main" id="{D6A8DC02-A09B-460F-8DC7-46EFFF67108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509" r="16308" b="-1"/>
          <a:stretch/>
        </p:blipFill>
        <p:spPr bwMode="auto">
          <a:xfrm>
            <a:off x="8576279" y="10"/>
            <a:ext cx="3610035" cy="3355932"/>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טיול מזחלות שלג, לפלנד 2014‎ - YouTube">
            <a:extLst>
              <a:ext uri="{FF2B5EF4-FFF2-40B4-BE49-F238E27FC236}">
                <a16:creationId xmlns:a16="http://schemas.microsoft.com/office/drawing/2014/main" id="{4DBCAA9B-0FBA-4977-9A16-5730CA2AD78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8237" r="2" b="31183"/>
          <a:stretch/>
        </p:blipFill>
        <p:spPr bwMode="auto">
          <a:xfrm>
            <a:off x="4812160" y="3504904"/>
            <a:ext cx="7379840" cy="3353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07435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A1C6406-8520-4CCB-B38F-6D4DAC19EC3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D2893A1F-D5D8-4034-A28F-4D8F18C46BC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5902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כותרת 1">
            <a:extLst>
              <a:ext uri="{FF2B5EF4-FFF2-40B4-BE49-F238E27FC236}">
                <a16:creationId xmlns:a16="http://schemas.microsoft.com/office/drawing/2014/main" id="{CEC7275F-1830-46CE-A2D5-1AC572270D4F}"/>
              </a:ext>
            </a:extLst>
          </p:cNvPr>
          <p:cNvSpPr>
            <a:spLocks noGrp="1"/>
          </p:cNvSpPr>
          <p:nvPr>
            <p:ph type="title"/>
          </p:nvPr>
        </p:nvSpPr>
        <p:spPr>
          <a:xfrm>
            <a:off x="427401" y="2377062"/>
            <a:ext cx="3735502" cy="2103875"/>
          </a:xfrm>
        </p:spPr>
        <p:txBody>
          <a:bodyPr>
            <a:normAutofit fontScale="90000"/>
          </a:bodyPr>
          <a:lstStyle/>
          <a:p>
            <a:pPr algn="ctr">
              <a:lnSpc>
                <a:spcPct val="150000"/>
              </a:lnSpc>
            </a:pPr>
            <a:r>
              <a:rPr lang="he-IL" sz="5400" b="1" dirty="0">
                <a:solidFill>
                  <a:srgbClr val="FFFFFF"/>
                </a:solidFill>
                <a:latin typeface="Tahoma" panose="020B0604030504040204" pitchFamily="34" charset="0"/>
                <a:ea typeface="Tahoma" panose="020B0604030504040204" pitchFamily="34" charset="0"/>
                <a:cs typeface="Tahoma" panose="020B0604030504040204" pitchFamily="34" charset="0"/>
              </a:rPr>
              <a:t>ככוח עבודה</a:t>
            </a:r>
            <a:endParaRPr lang="en-US" sz="54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75" name="Rectangle 74">
            <a:extLst>
              <a:ext uri="{FF2B5EF4-FFF2-40B4-BE49-F238E27FC236}">
                <a16:creationId xmlns:a16="http://schemas.microsoft.com/office/drawing/2014/main" id="{A108754F-0BAB-43E5-8CCC-828C2FC9B2A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0679"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Picture 20" descr="atzmaout-560-p">
            <a:extLst>
              <a:ext uri="{FF2B5EF4-FFF2-40B4-BE49-F238E27FC236}">
                <a16:creationId xmlns:a16="http://schemas.microsoft.com/office/drawing/2014/main" id="{84707323-717B-4011-B1BB-861441A4D90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148" r="22400" b="-2"/>
          <a:stretch/>
        </p:blipFill>
        <p:spPr bwMode="auto">
          <a:xfrm>
            <a:off x="4812161" y="-2655"/>
            <a:ext cx="3606643" cy="335859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Rectangle 76">
            <a:extLst>
              <a:ext uri="{FF2B5EF4-FFF2-40B4-BE49-F238E27FC236}">
                <a16:creationId xmlns:a16="http://schemas.microsoft.com/office/drawing/2014/main" id="{6FBFE7E1-0D9B-4B97-B754-C685448793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76279" y="0"/>
            <a:ext cx="3610035" cy="33559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החיים על פלורס, האי האינדונזי שכח הפעם / אינדונזיה | המקומות ...">
            <a:extLst>
              <a:ext uri="{FF2B5EF4-FFF2-40B4-BE49-F238E27FC236}">
                <a16:creationId xmlns:a16="http://schemas.microsoft.com/office/drawing/2014/main" id="{BD281A4D-7110-453A-B467-46C28AE1037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530" r="14884" b="-2"/>
          <a:stretch/>
        </p:blipFill>
        <p:spPr bwMode="auto">
          <a:xfrm>
            <a:off x="8576279" y="10"/>
            <a:ext cx="3610035" cy="335593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5" descr="psheepshow">
            <a:extLst>
              <a:ext uri="{FF2B5EF4-FFF2-40B4-BE49-F238E27FC236}">
                <a16:creationId xmlns:a16="http://schemas.microsoft.com/office/drawing/2014/main" id="{1243D41A-BBA2-4711-BCED-C74FCB72245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7645" r="2" b="20115"/>
          <a:stretch/>
        </p:blipFill>
        <p:spPr bwMode="auto">
          <a:xfrm>
            <a:off x="4812160" y="3504904"/>
            <a:ext cx="7379840" cy="335309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5147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D010DDF2-F5CA-40A6-8809-5F6AE59A1C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 y="0"/>
            <a:ext cx="754787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כותרת 1">
            <a:extLst>
              <a:ext uri="{FF2B5EF4-FFF2-40B4-BE49-F238E27FC236}">
                <a16:creationId xmlns:a16="http://schemas.microsoft.com/office/drawing/2014/main" id="{723ADEB0-F0F6-4E78-907B-DF4A3C8692F4}"/>
              </a:ext>
            </a:extLst>
          </p:cNvPr>
          <p:cNvSpPr>
            <a:spLocks noGrp="1"/>
          </p:cNvSpPr>
          <p:nvPr>
            <p:ph type="title"/>
          </p:nvPr>
        </p:nvSpPr>
        <p:spPr>
          <a:xfrm>
            <a:off x="1097280" y="516835"/>
            <a:ext cx="5977937" cy="1666501"/>
          </a:xfrm>
        </p:spPr>
        <p:txBody>
          <a:bodyPr>
            <a:normAutofit/>
          </a:bodyPr>
          <a:lstStyle/>
          <a:p>
            <a:pPr algn="ctr"/>
            <a:r>
              <a:rPr lang="he-IL" sz="6600" b="1" dirty="0">
                <a:solidFill>
                  <a:srgbClr val="FFFFFF"/>
                </a:solidFill>
                <a:latin typeface="Tahoma" panose="020B0604030504040204" pitchFamily="34" charset="0"/>
                <a:ea typeface="Tahoma" panose="020B0604030504040204" pitchFamily="34" charset="0"/>
                <a:cs typeface="Tahoma" panose="020B0604030504040204" pitchFamily="34" charset="0"/>
              </a:rPr>
              <a:t>ככלי מלחמה</a:t>
            </a:r>
            <a:endParaRPr lang="en-US" sz="66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3" name="מציין מיקום תוכן 2">
            <a:extLst>
              <a:ext uri="{FF2B5EF4-FFF2-40B4-BE49-F238E27FC236}">
                <a16:creationId xmlns:a16="http://schemas.microsoft.com/office/drawing/2014/main" id="{4928518A-B6F0-4F53-85E7-F605BCFF810B}"/>
              </a:ext>
            </a:extLst>
          </p:cNvPr>
          <p:cNvSpPr>
            <a:spLocks noGrp="1"/>
          </p:cNvSpPr>
          <p:nvPr>
            <p:ph idx="1"/>
          </p:nvPr>
        </p:nvSpPr>
        <p:spPr>
          <a:xfrm>
            <a:off x="1097279" y="2236304"/>
            <a:ext cx="5977938" cy="3652667"/>
          </a:xfrm>
        </p:spPr>
        <p:txBody>
          <a:bodyPr>
            <a:normAutofit/>
          </a:bodyPr>
          <a:lstStyle/>
          <a:p>
            <a:endParaRPr lang="en-US" sz="1800">
              <a:solidFill>
                <a:srgbClr val="FFFFFF"/>
              </a:solidFill>
            </a:endParaRPr>
          </a:p>
        </p:txBody>
      </p:sp>
      <p:sp>
        <p:nvSpPr>
          <p:cNvPr id="73" name="Rectangle 72">
            <a:extLst>
              <a:ext uri="{FF2B5EF4-FFF2-40B4-BE49-F238E27FC236}">
                <a16:creationId xmlns:a16="http://schemas.microsoft.com/office/drawing/2014/main" id="{2C2AE254-A553-4FCD-A670-3D2B2A10F25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7894"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170" name="Picture 2" descr="סוסים במלחמה – ויקיפדיה">
            <a:extLst>
              <a:ext uri="{FF2B5EF4-FFF2-40B4-BE49-F238E27FC236}">
                <a16:creationId xmlns:a16="http://schemas.microsoft.com/office/drawing/2014/main" id="{06AE85A5-036A-4720-B80C-308E4E884B5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692"/>
          <a:stretch/>
        </p:blipFill>
        <p:spPr bwMode="auto">
          <a:xfrm>
            <a:off x="7611902" y="10"/>
            <a:ext cx="4580097"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6312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311973C2-EB8B-452A-A698-4A252FD3AE2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3" name="Rectangle 72">
            <a:extLst>
              <a:ext uri="{FF2B5EF4-FFF2-40B4-BE49-F238E27FC236}">
                <a16:creationId xmlns:a16="http://schemas.microsoft.com/office/drawing/2014/main" id="{10162E77-11AD-44A7-84EC-40C59EEFBD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a:extLst>
              <a:ext uri="{FF2B5EF4-FFF2-40B4-BE49-F238E27FC236}">
                <a16:creationId xmlns:a16="http://schemas.microsoft.com/office/drawing/2014/main" id="{45917371-6A1A-43DC-9629-67237C12BA3C}"/>
              </a:ext>
            </a:extLst>
          </p:cNvPr>
          <p:cNvSpPr>
            <a:spLocks noGrp="1"/>
          </p:cNvSpPr>
          <p:nvPr>
            <p:ph type="title"/>
          </p:nvPr>
        </p:nvSpPr>
        <p:spPr>
          <a:xfrm>
            <a:off x="5181601" y="634946"/>
            <a:ext cx="6368142" cy="1450757"/>
          </a:xfrm>
        </p:spPr>
        <p:txBody>
          <a:bodyPr>
            <a:normAutofit/>
          </a:bodyPr>
          <a:lstStyle/>
          <a:p>
            <a:pPr algn="ctr"/>
            <a:r>
              <a:rPr lang="he-IL" sz="3700" b="1" dirty="0">
                <a:latin typeface="Tahoma" panose="020B0604030504040204" pitchFamily="34" charset="0"/>
                <a:ea typeface="Tahoma" panose="020B0604030504040204" pitchFamily="34" charset="0"/>
                <a:cs typeface="Tahoma" panose="020B0604030504040204" pitchFamily="34" charset="0"/>
              </a:rPr>
              <a:t>שינויים חברתיים בעקבות מהפכה החקלאית ה - 1</a:t>
            </a:r>
            <a:endParaRPr lang="en-US" sz="3700" b="1" dirty="0">
              <a:latin typeface="Tahoma" panose="020B0604030504040204" pitchFamily="34" charset="0"/>
              <a:ea typeface="Tahoma" panose="020B0604030504040204" pitchFamily="34" charset="0"/>
              <a:cs typeface="Tahoma" panose="020B0604030504040204" pitchFamily="34" charset="0"/>
            </a:endParaRPr>
          </a:p>
        </p:txBody>
      </p:sp>
      <p:pic>
        <p:nvPicPr>
          <p:cNvPr id="11266" name="Picture 2" descr="Natufian culture - Alchetron, The Free Social Encyclopedia">
            <a:extLst>
              <a:ext uri="{FF2B5EF4-FFF2-40B4-BE49-F238E27FC236}">
                <a16:creationId xmlns:a16="http://schemas.microsoft.com/office/drawing/2014/main" id="{44247484-1340-4A97-B8EE-D9227B272D2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741" r="20448" b="-2"/>
          <a:stretch/>
        </p:blipFill>
        <p:spPr bwMode="auto">
          <a:xfrm>
            <a:off x="20" y="-12128"/>
            <a:ext cx="4654276" cy="6870127"/>
          </a:xfrm>
          <a:prstGeom prst="rect">
            <a:avLst/>
          </a:prstGeom>
          <a:noFill/>
          <a:extLst>
            <a:ext uri="{909E8E84-426E-40DD-AFC4-6F175D3DCCD1}">
              <a14:hiddenFill xmlns:a14="http://schemas.microsoft.com/office/drawing/2010/main">
                <a:solidFill>
                  <a:srgbClr val="FFFFFF"/>
                </a:solidFill>
              </a14:hiddenFill>
            </a:ext>
          </a:extLst>
        </p:spPr>
      </p:pic>
      <p:cxnSp>
        <p:nvCxnSpPr>
          <p:cNvPr id="75" name="Straight Connector 74">
            <a:extLst>
              <a:ext uri="{FF2B5EF4-FFF2-40B4-BE49-F238E27FC236}">
                <a16:creationId xmlns:a16="http://schemas.microsoft.com/office/drawing/2014/main" id="{5AB158E9-1B40-4CD6-95F0-95CA11DF7B7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מציין מיקום תוכן 2">
            <a:extLst>
              <a:ext uri="{FF2B5EF4-FFF2-40B4-BE49-F238E27FC236}">
                <a16:creationId xmlns:a16="http://schemas.microsoft.com/office/drawing/2014/main" id="{82B471AC-4319-4603-9DBD-E32C3AC83523}"/>
              </a:ext>
            </a:extLst>
          </p:cNvPr>
          <p:cNvSpPr>
            <a:spLocks noGrp="1"/>
          </p:cNvSpPr>
          <p:nvPr>
            <p:ph idx="1"/>
          </p:nvPr>
        </p:nvSpPr>
        <p:spPr>
          <a:xfrm>
            <a:off x="4780547" y="2198913"/>
            <a:ext cx="7090612" cy="4458553"/>
          </a:xfrm>
        </p:spPr>
        <p:txBody>
          <a:bodyPr>
            <a:normAutofit fontScale="92500"/>
          </a:bodyPr>
          <a:lstStyle/>
          <a:p>
            <a:pPr>
              <a:buFont typeface="Wingdings" panose="05000000000000000000" pitchFamily="2" charset="2"/>
              <a:buChar char="Ø"/>
            </a:pPr>
            <a:r>
              <a:rPr lang="he-IL" sz="2800" dirty="0">
                <a:latin typeface="Tahoma" panose="020B0604030504040204" pitchFamily="34" charset="0"/>
                <a:ea typeface="Tahoma" panose="020B0604030504040204" pitchFamily="34" charset="0"/>
                <a:cs typeface="Tahoma" panose="020B0604030504040204" pitchFamily="34" charset="0"/>
              </a:rPr>
              <a:t>יותר מזון = אוכלוסייה גדלה.</a:t>
            </a:r>
          </a:p>
          <a:p>
            <a:pPr>
              <a:buFont typeface="Wingdings" panose="05000000000000000000" pitchFamily="2" charset="2"/>
              <a:buChar char="Ø"/>
            </a:pPr>
            <a:r>
              <a:rPr lang="he-IL" sz="2800" dirty="0">
                <a:latin typeface="Tahoma" panose="020B0604030504040204" pitchFamily="34" charset="0"/>
                <a:ea typeface="Tahoma" panose="020B0604030504040204" pitchFamily="34" charset="0"/>
                <a:cs typeface="Tahoma" panose="020B0604030504040204" pitchFamily="34" charset="0"/>
              </a:rPr>
              <a:t>מעבר מחלב אם כמזון תינוקות בלעדי לחלב בע"ח = אפשרות לנשים ללדת מדי שנה.</a:t>
            </a:r>
          </a:p>
          <a:p>
            <a:pPr>
              <a:buFont typeface="Wingdings" panose="05000000000000000000" pitchFamily="2" charset="2"/>
              <a:buChar char="Ø"/>
            </a:pPr>
            <a:r>
              <a:rPr lang="he-IL" sz="2800" dirty="0">
                <a:latin typeface="Tahoma" panose="020B0604030504040204" pitchFamily="34" charset="0"/>
                <a:ea typeface="Tahoma" panose="020B0604030504040204" pitchFamily="34" charset="0"/>
                <a:cs typeface="Tahoma" panose="020B0604030504040204" pitchFamily="34" charset="0"/>
              </a:rPr>
              <a:t>עונתיות של גידולים וחוסר וודאות האופייני לחקלאות = תכנון עבודה זמן רב מראש, וייצור יותר מזון ממה שנחוץ לקיום ושימור עודפים אלה.</a:t>
            </a:r>
          </a:p>
          <a:p>
            <a:pPr>
              <a:buFont typeface="Wingdings" panose="05000000000000000000" pitchFamily="2" charset="2"/>
              <a:buChar char="Ø"/>
            </a:pPr>
            <a:r>
              <a:rPr lang="he-IL" sz="2800" dirty="0">
                <a:latin typeface="Tahoma" panose="020B0604030504040204" pitchFamily="34" charset="0"/>
                <a:ea typeface="Tahoma" panose="020B0604030504040204" pitchFamily="34" charset="0"/>
                <a:cs typeface="Tahoma" panose="020B0604030504040204" pitchFamily="34" charset="0"/>
              </a:rPr>
              <a:t>התפתחות שליטים ומנהיגי כפרים. </a:t>
            </a:r>
          </a:p>
          <a:p>
            <a:pPr>
              <a:buFont typeface="Wingdings" panose="05000000000000000000" pitchFamily="2" charset="2"/>
              <a:buChar char="Ø"/>
            </a:pPr>
            <a:r>
              <a:rPr lang="he-IL" sz="2800" dirty="0">
                <a:latin typeface="Tahoma" panose="020B0604030504040204" pitchFamily="34" charset="0"/>
                <a:ea typeface="Tahoma" panose="020B0604030504040204" pitchFamily="34" charset="0"/>
                <a:cs typeface="Tahoma" panose="020B0604030504040204" pitchFamily="34" charset="0"/>
              </a:rPr>
              <a:t>התפתחות הכפר = צורך בשירותים = פיתוח מקורות פרנסה שהם לא חקלאות.</a:t>
            </a:r>
            <a:endParaRPr lang="en-US" sz="28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394688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C39E1C2A-22E2-4248-B463-5E7D7DC0AB72}"/>
              </a:ext>
            </a:extLst>
          </p:cNvPr>
          <p:cNvSpPr>
            <a:spLocks noGrp="1"/>
          </p:cNvSpPr>
          <p:nvPr>
            <p:ph type="title"/>
          </p:nvPr>
        </p:nvSpPr>
        <p:spPr/>
        <p:txBody>
          <a:bodyPr>
            <a:normAutofit/>
          </a:bodyPr>
          <a:lstStyle/>
          <a:p>
            <a:pPr algn="ctr"/>
            <a:r>
              <a:rPr lang="he-IL" sz="4400" b="1" dirty="0">
                <a:latin typeface="Tahoma" panose="020B0604030504040204" pitchFamily="34" charset="0"/>
                <a:ea typeface="Tahoma" panose="020B0604030504040204" pitchFamily="34" charset="0"/>
                <a:cs typeface="Tahoma" panose="020B0604030504040204" pitchFamily="34" charset="0"/>
              </a:rPr>
              <a:t>הקשר בין העלייה בצפיפות אוכלוסיית האדם לבין החקלאות</a:t>
            </a:r>
            <a:endParaRPr lang="en-US" sz="4400" b="1"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4" name="מציין מיקום תוכן 3">
            <a:extLst>
              <a:ext uri="{FF2B5EF4-FFF2-40B4-BE49-F238E27FC236}">
                <a16:creationId xmlns:a16="http://schemas.microsoft.com/office/drawing/2014/main" id="{1D7571DB-1051-4DDA-9D92-02DC0DBE5D1C}"/>
              </a:ext>
            </a:extLst>
          </p:cNvPr>
          <p:cNvGraphicFramePr>
            <a:graphicFrameLocks noGrp="1"/>
          </p:cNvGraphicFramePr>
          <p:nvPr>
            <p:ph idx="1"/>
            <p:extLst>
              <p:ext uri="{D42A27DB-BD31-4B8C-83A1-F6EECF244321}">
                <p14:modId xmlns:p14="http://schemas.microsoft.com/office/powerpoint/2010/main" val="3955041672"/>
              </p:ext>
            </p:extLst>
          </p:nvPr>
        </p:nvGraphicFramePr>
        <p:xfrm>
          <a:off x="1096963" y="1846263"/>
          <a:ext cx="10058400" cy="4460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תיבת טקסט 4">
            <a:extLst>
              <a:ext uri="{FF2B5EF4-FFF2-40B4-BE49-F238E27FC236}">
                <a16:creationId xmlns:a16="http://schemas.microsoft.com/office/drawing/2014/main" id="{C36354B4-80B9-4D0A-852E-83222BC14B55}"/>
              </a:ext>
            </a:extLst>
          </p:cNvPr>
          <p:cNvSpPr txBox="1"/>
          <p:nvPr/>
        </p:nvSpPr>
        <p:spPr>
          <a:xfrm>
            <a:off x="4783015" y="3569676"/>
            <a:ext cx="2602523" cy="1200329"/>
          </a:xfrm>
          <a:prstGeom prst="rect">
            <a:avLst/>
          </a:prstGeom>
          <a:noFill/>
          <a:ln>
            <a:noFill/>
          </a:ln>
        </p:spPr>
        <p:txBody>
          <a:bodyPr wrap="square" rtlCol="0">
            <a:spAutoFit/>
          </a:bodyPr>
          <a:lstStyle/>
          <a:p>
            <a:pPr algn="ctr" rtl="1"/>
            <a:r>
              <a:rPr lang="he-IL" sz="2400" b="1" dirty="0"/>
              <a:t>המעבר לחקלאות כתהליך המזין את עצמו</a:t>
            </a:r>
            <a:endParaRPr lang="en-US" sz="2400" b="1" dirty="0"/>
          </a:p>
        </p:txBody>
      </p:sp>
    </p:spTree>
    <p:extLst>
      <p:ext uri="{BB962C8B-B14F-4D97-AF65-F5344CB8AC3E}">
        <p14:creationId xmlns:p14="http://schemas.microsoft.com/office/powerpoint/2010/main" val="19214718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479F5310-569C-4D4F-8D4B-1D68243EB094}"/>
              </a:ext>
            </a:extLst>
          </p:cNvPr>
          <p:cNvSpPr>
            <a:spLocks noGrp="1"/>
          </p:cNvSpPr>
          <p:nvPr>
            <p:ph type="title"/>
          </p:nvPr>
        </p:nvSpPr>
        <p:spPr/>
        <p:txBody>
          <a:bodyPr/>
          <a:lstStyle/>
          <a:p>
            <a:pPr algn="ctr"/>
            <a:r>
              <a:rPr lang="he-IL" b="1" dirty="0">
                <a:solidFill>
                  <a:schemeClr val="tx1"/>
                </a:solidFill>
                <a:latin typeface="Tahoma" panose="020B0604030504040204" pitchFamily="34" charset="0"/>
                <a:ea typeface="Tahoma" panose="020B0604030504040204" pitchFamily="34" charset="0"/>
                <a:cs typeface="Tahoma" panose="020B0604030504040204" pitchFamily="34" charset="0"/>
              </a:rPr>
              <a:t>התפתחות חברה</a:t>
            </a:r>
            <a:endParaRPr lang="en-US"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grpSp>
        <p:nvGrpSpPr>
          <p:cNvPr id="4" name="קבוצה 3">
            <a:extLst>
              <a:ext uri="{FF2B5EF4-FFF2-40B4-BE49-F238E27FC236}">
                <a16:creationId xmlns:a16="http://schemas.microsoft.com/office/drawing/2014/main" id="{55A64EA6-FFAB-4450-B0FC-2C1C3AA6E73B}"/>
              </a:ext>
            </a:extLst>
          </p:cNvPr>
          <p:cNvGrpSpPr/>
          <p:nvPr/>
        </p:nvGrpSpPr>
        <p:grpSpPr>
          <a:xfrm>
            <a:off x="539261" y="2198077"/>
            <a:ext cx="11113477" cy="2461846"/>
            <a:chOff x="0" y="0"/>
            <a:chExt cx="7002780" cy="922020"/>
          </a:xfrm>
          <a:effectLst>
            <a:glow rad="139700">
              <a:schemeClr val="accent4">
                <a:satMod val="175000"/>
                <a:alpha val="40000"/>
              </a:schemeClr>
            </a:glow>
            <a:outerShdw blurRad="50800" dist="38100" dir="2700000" algn="tl" rotWithShape="0">
              <a:prstClr val="black">
                <a:alpha val="40000"/>
              </a:prstClr>
            </a:outerShdw>
          </a:effectLst>
          <a:scene3d>
            <a:camera prst="orthographicFront">
              <a:rot lat="0" lon="0" rev="0"/>
            </a:camera>
            <a:lightRig rig="balanced" dir="t">
              <a:rot lat="0" lon="0" rev="8700000"/>
            </a:lightRig>
          </a:scene3d>
        </p:grpSpPr>
        <p:sp>
          <p:nvSpPr>
            <p:cNvPr id="5" name="מלבן: פינות מעוגלות 4">
              <a:extLst>
                <a:ext uri="{FF2B5EF4-FFF2-40B4-BE49-F238E27FC236}">
                  <a16:creationId xmlns:a16="http://schemas.microsoft.com/office/drawing/2014/main" id="{D3CCFC48-9920-47A8-B8F2-C9EEAED07CC0}"/>
                </a:ext>
              </a:extLst>
            </p:cNvPr>
            <p:cNvSpPr/>
            <p:nvPr/>
          </p:nvSpPr>
          <p:spPr>
            <a:xfrm>
              <a:off x="6263640" y="0"/>
              <a:ext cx="739140" cy="891540"/>
            </a:xfrm>
            <a:prstGeom prst="roundRect">
              <a:avLst/>
            </a:prstGeom>
            <a:ln>
              <a:noFill/>
            </a:ln>
            <a:effectLst>
              <a:outerShdw blurRad="44450" dist="27940" dir="5400000" algn="ctr">
                <a:srgbClr val="000000">
                  <a:alpha val="32000"/>
                </a:srgbClr>
              </a:outerShdw>
            </a:effectLst>
            <a:sp3d>
              <a:bevelT w="190500" h="38100" prst="angle"/>
            </a:sp3d>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he-IL" sz="2800" b="1" dirty="0">
                  <a:solidFill>
                    <a:srgbClr val="000000"/>
                  </a:solidFill>
                  <a:effectLst/>
                  <a:ea typeface="Calibri" panose="020F0502020204030204" pitchFamily="34" charset="0"/>
                  <a:cs typeface="David" panose="020E0502060401010101" pitchFamily="34" charset="-79"/>
                </a:rPr>
                <a:t>עליה בייצור המזון</a:t>
              </a:r>
              <a:endParaRPr lang="en-US" sz="2400" dirty="0">
                <a:effectLst/>
                <a:ea typeface="Calibri" panose="020F0502020204030204" pitchFamily="34" charset="0"/>
                <a:cs typeface="Arial" panose="020B0604020202020204" pitchFamily="34" charset="0"/>
              </a:endParaRPr>
            </a:p>
          </p:txBody>
        </p:sp>
        <p:sp>
          <p:nvSpPr>
            <p:cNvPr id="6" name="מלבן: פינות מעוגלות 5">
              <a:extLst>
                <a:ext uri="{FF2B5EF4-FFF2-40B4-BE49-F238E27FC236}">
                  <a16:creationId xmlns:a16="http://schemas.microsoft.com/office/drawing/2014/main" id="{55464C00-D5BC-46A8-B0C9-B435A9624C07}"/>
                </a:ext>
              </a:extLst>
            </p:cNvPr>
            <p:cNvSpPr/>
            <p:nvPr/>
          </p:nvSpPr>
          <p:spPr>
            <a:xfrm>
              <a:off x="5227320" y="22860"/>
              <a:ext cx="762000" cy="883920"/>
            </a:xfrm>
            <a:prstGeom prst="roundRect">
              <a:avLst/>
            </a:prstGeom>
            <a:ln>
              <a:noFill/>
            </a:ln>
            <a:effectLst>
              <a:outerShdw blurRad="44450" dist="27940" dir="5400000" algn="ctr">
                <a:srgbClr val="000000">
                  <a:alpha val="32000"/>
                </a:srgbClr>
              </a:outerShdw>
            </a:effectLst>
            <a:sp3d>
              <a:bevelT w="190500" h="38100" prst="angle"/>
            </a:sp3d>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he-IL" sz="2000" b="1" dirty="0">
                  <a:solidFill>
                    <a:srgbClr val="000000"/>
                  </a:solidFill>
                  <a:effectLst/>
                  <a:ea typeface="Calibri" panose="020F0502020204030204" pitchFamily="34" charset="0"/>
                  <a:cs typeface="David" panose="020E0502060401010101" pitchFamily="34" charset="-79"/>
                </a:rPr>
                <a:t>עלייה בכמות האנשים והישובים</a:t>
              </a:r>
              <a:endParaRPr lang="en-US" sz="2800" dirty="0">
                <a:effectLst/>
                <a:ea typeface="Calibri" panose="020F0502020204030204" pitchFamily="34" charset="0"/>
                <a:cs typeface="Arial" panose="020B0604020202020204" pitchFamily="34" charset="0"/>
              </a:endParaRPr>
            </a:p>
          </p:txBody>
        </p:sp>
        <p:sp>
          <p:nvSpPr>
            <p:cNvPr id="7" name="מלבן: פינות מעוגלות 6">
              <a:extLst>
                <a:ext uri="{FF2B5EF4-FFF2-40B4-BE49-F238E27FC236}">
                  <a16:creationId xmlns:a16="http://schemas.microsoft.com/office/drawing/2014/main" id="{38E21411-8BF6-4ADF-99C1-55D8A787F3DE}"/>
                </a:ext>
              </a:extLst>
            </p:cNvPr>
            <p:cNvSpPr/>
            <p:nvPr/>
          </p:nvSpPr>
          <p:spPr>
            <a:xfrm>
              <a:off x="4061460" y="30480"/>
              <a:ext cx="883920" cy="891540"/>
            </a:xfrm>
            <a:prstGeom prst="roundRect">
              <a:avLst/>
            </a:prstGeom>
            <a:ln>
              <a:noFill/>
            </a:ln>
            <a:effectLst>
              <a:outerShdw blurRad="44450" dist="27940" dir="5400000" algn="ctr">
                <a:srgbClr val="000000">
                  <a:alpha val="32000"/>
                </a:srgbClr>
              </a:outerShdw>
            </a:effectLst>
            <a:sp3d>
              <a:bevelT w="190500" h="38100" prst="angle"/>
            </a:sp3d>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he-IL" sz="2800" b="1">
                  <a:solidFill>
                    <a:srgbClr val="000000"/>
                  </a:solidFill>
                  <a:effectLst/>
                  <a:ea typeface="Calibri" panose="020F0502020204030204" pitchFamily="34" charset="0"/>
                  <a:cs typeface="David" panose="020E0502060401010101" pitchFamily="34" charset="-79"/>
                </a:rPr>
                <a:t>יכולת לצבור עודף סחורה</a:t>
              </a:r>
              <a:endParaRPr lang="en-US" sz="2800">
                <a:effectLst/>
                <a:ea typeface="Calibri" panose="020F0502020204030204" pitchFamily="34" charset="0"/>
                <a:cs typeface="Arial" panose="020B0604020202020204" pitchFamily="34" charset="0"/>
              </a:endParaRPr>
            </a:p>
          </p:txBody>
        </p:sp>
        <p:sp>
          <p:nvSpPr>
            <p:cNvPr id="8" name="מלבן: פינות מעוגלות 7">
              <a:extLst>
                <a:ext uri="{FF2B5EF4-FFF2-40B4-BE49-F238E27FC236}">
                  <a16:creationId xmlns:a16="http://schemas.microsoft.com/office/drawing/2014/main" id="{BD7B1AF8-6E57-49D5-A55D-BA33F357D873}"/>
                </a:ext>
              </a:extLst>
            </p:cNvPr>
            <p:cNvSpPr/>
            <p:nvPr/>
          </p:nvSpPr>
          <p:spPr>
            <a:xfrm>
              <a:off x="2880360" y="22860"/>
              <a:ext cx="883920" cy="883920"/>
            </a:xfrm>
            <a:prstGeom prst="roundRect">
              <a:avLst/>
            </a:prstGeom>
            <a:ln>
              <a:noFill/>
            </a:ln>
            <a:effectLst>
              <a:outerShdw blurRad="44450" dist="27940" dir="5400000" algn="ctr">
                <a:srgbClr val="000000">
                  <a:alpha val="32000"/>
                </a:srgbClr>
              </a:outerShdw>
            </a:effectLst>
            <a:sp3d>
              <a:bevelT w="190500" h="38100" prst="angle"/>
            </a:sp3d>
          </p:spPr>
          <p:style>
            <a:lnRef idx="2">
              <a:schemeClr val="accent3">
                <a:shade val="50000"/>
              </a:schemeClr>
            </a:lnRef>
            <a:fillRef idx="1">
              <a:schemeClr val="accent3"/>
            </a:fillRef>
            <a:effectRef idx="0">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he-IL" sz="2000" b="1" dirty="0">
                  <a:solidFill>
                    <a:srgbClr val="000000"/>
                  </a:solidFill>
                  <a:effectLst/>
                  <a:ea typeface="Calibri" panose="020F0502020204030204" pitchFamily="34" charset="0"/>
                  <a:cs typeface="David" panose="020E0502060401010101" pitchFamily="34" charset="-79"/>
                </a:rPr>
                <a:t>עלייה בסכסוכים ופשיעה</a:t>
              </a:r>
              <a:endParaRPr lang="en-US" dirty="0">
                <a:effectLst/>
                <a:ea typeface="Calibri" panose="020F0502020204030204" pitchFamily="34" charset="0"/>
                <a:cs typeface="Arial" panose="020B0604020202020204" pitchFamily="34" charset="0"/>
              </a:endParaRPr>
            </a:p>
          </p:txBody>
        </p:sp>
        <p:sp>
          <p:nvSpPr>
            <p:cNvPr id="9" name="מלבן: פינות מעוגלות 8">
              <a:extLst>
                <a:ext uri="{FF2B5EF4-FFF2-40B4-BE49-F238E27FC236}">
                  <a16:creationId xmlns:a16="http://schemas.microsoft.com/office/drawing/2014/main" id="{12F95402-F770-481F-B723-2AA910B5D1D8}"/>
                </a:ext>
              </a:extLst>
            </p:cNvPr>
            <p:cNvSpPr/>
            <p:nvPr/>
          </p:nvSpPr>
          <p:spPr>
            <a:xfrm>
              <a:off x="1615440" y="15240"/>
              <a:ext cx="952500" cy="891540"/>
            </a:xfrm>
            <a:prstGeom prst="roundRect">
              <a:avLst/>
            </a:prstGeom>
            <a:ln>
              <a:noFill/>
            </a:ln>
            <a:effectLst>
              <a:outerShdw blurRad="44450" dist="27940" dir="5400000" algn="ctr">
                <a:srgbClr val="000000">
                  <a:alpha val="32000"/>
                </a:srgbClr>
              </a:outerShdw>
            </a:effectLst>
            <a:sp3d>
              <a:bevelT w="190500" h="38100" prst="angle"/>
            </a:sp3d>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he-IL" sz="2000" b="1">
                  <a:solidFill>
                    <a:srgbClr val="000000"/>
                  </a:solidFill>
                  <a:effectLst/>
                  <a:ea typeface="Calibri" panose="020F0502020204030204" pitchFamily="34" charset="0"/>
                  <a:cs typeface="David" panose="020E0502060401010101" pitchFamily="34" charset="-79"/>
                </a:rPr>
                <a:t>צורך במערך שלטון ושיפוט שישליט חוק אחיד</a:t>
              </a:r>
              <a:endParaRPr lang="en-US" sz="2800">
                <a:effectLst/>
                <a:ea typeface="Calibri" panose="020F0502020204030204" pitchFamily="34" charset="0"/>
                <a:cs typeface="Arial" panose="020B0604020202020204" pitchFamily="34" charset="0"/>
              </a:endParaRPr>
            </a:p>
          </p:txBody>
        </p:sp>
        <p:sp>
          <p:nvSpPr>
            <p:cNvPr id="10" name="מלבן: פינות מעוגלות 9">
              <a:extLst>
                <a:ext uri="{FF2B5EF4-FFF2-40B4-BE49-F238E27FC236}">
                  <a16:creationId xmlns:a16="http://schemas.microsoft.com/office/drawing/2014/main" id="{A724C5F3-6188-47BD-8D0A-15101BA35333}"/>
                </a:ext>
              </a:extLst>
            </p:cNvPr>
            <p:cNvSpPr/>
            <p:nvPr/>
          </p:nvSpPr>
          <p:spPr>
            <a:xfrm>
              <a:off x="0" y="22860"/>
              <a:ext cx="1310640" cy="883920"/>
            </a:xfrm>
            <a:prstGeom prst="roundRect">
              <a:avLst/>
            </a:prstGeom>
            <a:ln>
              <a:noFill/>
            </a:ln>
            <a:effectLst>
              <a:outerShdw blurRad="44450" dist="27940" dir="5400000" algn="ctr">
                <a:srgbClr val="000000">
                  <a:alpha val="32000"/>
                </a:srgbClr>
              </a:outerShdw>
            </a:effectLst>
            <a:sp3d>
              <a:bevelT w="190500" h="38100" prst="angle"/>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he-IL" sz="2000" b="1">
                  <a:solidFill>
                    <a:srgbClr val="000000"/>
                  </a:solidFill>
                  <a:effectLst/>
                  <a:ea typeface="Calibri" panose="020F0502020204030204" pitchFamily="34" charset="0"/>
                  <a:cs typeface="David" panose="020E0502060401010101" pitchFamily="34" charset="-79"/>
                </a:rPr>
                <a:t>התארגנות למען מטרות משותפות (הגנה על הישוב, בניית חומה, קציר...)</a:t>
              </a:r>
              <a:endParaRPr lang="en-US" sz="2800">
                <a:effectLst/>
                <a:ea typeface="Calibri" panose="020F0502020204030204" pitchFamily="34" charset="0"/>
                <a:cs typeface="Arial" panose="020B0604020202020204" pitchFamily="34" charset="0"/>
              </a:endParaRPr>
            </a:p>
          </p:txBody>
        </p:sp>
        <p:cxnSp>
          <p:nvCxnSpPr>
            <p:cNvPr id="11" name="מחבר חץ ישר 10">
              <a:extLst>
                <a:ext uri="{FF2B5EF4-FFF2-40B4-BE49-F238E27FC236}">
                  <a16:creationId xmlns:a16="http://schemas.microsoft.com/office/drawing/2014/main" id="{083B2B77-6D77-46DA-913D-C082A9EB19E3}"/>
                </a:ext>
              </a:extLst>
            </p:cNvPr>
            <p:cNvCxnSpPr/>
            <p:nvPr/>
          </p:nvCxnSpPr>
          <p:spPr>
            <a:xfrm flipH="1">
              <a:off x="6012180" y="426720"/>
              <a:ext cx="220980" cy="0"/>
            </a:xfrm>
            <a:prstGeom prst="straightConnector1">
              <a:avLst/>
            </a:prstGeom>
            <a:ln>
              <a:noFill/>
              <a:tailEnd type="triangle"/>
            </a:ln>
            <a:effectLst>
              <a:outerShdw blurRad="44450" dist="27940" dir="5400000" algn="ctr">
                <a:srgbClr val="000000">
                  <a:alpha val="32000"/>
                </a:srgbClr>
              </a:outerShdw>
            </a:effectLst>
            <a:sp3d>
              <a:bevelT w="190500" h="38100" prst="angle"/>
            </a:sp3d>
          </p:spPr>
          <p:style>
            <a:lnRef idx="1">
              <a:schemeClr val="dk1"/>
            </a:lnRef>
            <a:fillRef idx="0">
              <a:schemeClr val="dk1"/>
            </a:fillRef>
            <a:effectRef idx="0">
              <a:schemeClr val="dk1"/>
            </a:effectRef>
            <a:fontRef idx="minor">
              <a:schemeClr val="tx1"/>
            </a:fontRef>
          </p:style>
        </p:cxnSp>
        <p:cxnSp>
          <p:nvCxnSpPr>
            <p:cNvPr id="12" name="מחבר חץ ישר 11">
              <a:extLst>
                <a:ext uri="{FF2B5EF4-FFF2-40B4-BE49-F238E27FC236}">
                  <a16:creationId xmlns:a16="http://schemas.microsoft.com/office/drawing/2014/main" id="{53DBE381-725E-4E4A-A39A-BB957BC48042}"/>
                </a:ext>
              </a:extLst>
            </p:cNvPr>
            <p:cNvCxnSpPr/>
            <p:nvPr/>
          </p:nvCxnSpPr>
          <p:spPr>
            <a:xfrm flipH="1">
              <a:off x="1333500" y="426720"/>
              <a:ext cx="220980" cy="0"/>
            </a:xfrm>
            <a:prstGeom prst="straightConnector1">
              <a:avLst/>
            </a:prstGeom>
            <a:ln>
              <a:noFill/>
              <a:tailEnd type="triangle"/>
            </a:ln>
            <a:effectLst>
              <a:outerShdw blurRad="44450" dist="27940" dir="5400000" algn="ctr">
                <a:srgbClr val="000000">
                  <a:alpha val="32000"/>
                </a:srgbClr>
              </a:outerShdw>
            </a:effectLst>
            <a:sp3d>
              <a:bevelT w="190500" h="38100" prst="angle"/>
            </a:sp3d>
          </p:spPr>
          <p:style>
            <a:lnRef idx="1">
              <a:schemeClr val="dk1"/>
            </a:lnRef>
            <a:fillRef idx="0">
              <a:schemeClr val="dk1"/>
            </a:fillRef>
            <a:effectRef idx="0">
              <a:schemeClr val="dk1"/>
            </a:effectRef>
            <a:fontRef idx="minor">
              <a:schemeClr val="tx1"/>
            </a:fontRef>
          </p:style>
        </p:cxnSp>
        <p:cxnSp>
          <p:nvCxnSpPr>
            <p:cNvPr id="13" name="מחבר חץ ישר 12">
              <a:extLst>
                <a:ext uri="{FF2B5EF4-FFF2-40B4-BE49-F238E27FC236}">
                  <a16:creationId xmlns:a16="http://schemas.microsoft.com/office/drawing/2014/main" id="{212915C3-CF3D-4361-92E9-281551074CDA}"/>
                </a:ext>
              </a:extLst>
            </p:cNvPr>
            <p:cNvCxnSpPr/>
            <p:nvPr/>
          </p:nvCxnSpPr>
          <p:spPr>
            <a:xfrm flipH="1">
              <a:off x="2606040" y="426720"/>
              <a:ext cx="220980" cy="0"/>
            </a:xfrm>
            <a:prstGeom prst="straightConnector1">
              <a:avLst/>
            </a:prstGeom>
            <a:ln>
              <a:noFill/>
              <a:tailEnd type="triangle"/>
            </a:ln>
            <a:effectLst>
              <a:outerShdw blurRad="44450" dist="27940" dir="5400000" algn="ctr">
                <a:srgbClr val="000000">
                  <a:alpha val="32000"/>
                </a:srgbClr>
              </a:outerShdw>
            </a:effectLst>
            <a:sp3d>
              <a:bevelT w="190500" h="38100" prst="angle"/>
            </a:sp3d>
          </p:spPr>
          <p:style>
            <a:lnRef idx="1">
              <a:schemeClr val="dk1"/>
            </a:lnRef>
            <a:fillRef idx="0">
              <a:schemeClr val="dk1"/>
            </a:fillRef>
            <a:effectRef idx="0">
              <a:schemeClr val="dk1"/>
            </a:effectRef>
            <a:fontRef idx="minor">
              <a:schemeClr val="tx1"/>
            </a:fontRef>
          </p:style>
        </p:cxnSp>
        <p:cxnSp>
          <p:nvCxnSpPr>
            <p:cNvPr id="14" name="מחבר חץ ישר 13">
              <a:extLst>
                <a:ext uri="{FF2B5EF4-FFF2-40B4-BE49-F238E27FC236}">
                  <a16:creationId xmlns:a16="http://schemas.microsoft.com/office/drawing/2014/main" id="{994A6CA2-785F-48F3-999B-1EF6D35CF1B3}"/>
                </a:ext>
              </a:extLst>
            </p:cNvPr>
            <p:cNvCxnSpPr/>
            <p:nvPr/>
          </p:nvCxnSpPr>
          <p:spPr>
            <a:xfrm flipH="1">
              <a:off x="3794760" y="426720"/>
              <a:ext cx="220980" cy="0"/>
            </a:xfrm>
            <a:prstGeom prst="straightConnector1">
              <a:avLst/>
            </a:prstGeom>
            <a:ln>
              <a:noFill/>
              <a:tailEnd type="triangle"/>
            </a:ln>
            <a:effectLst>
              <a:outerShdw blurRad="44450" dist="27940" dir="5400000" algn="ctr">
                <a:srgbClr val="000000">
                  <a:alpha val="32000"/>
                </a:srgbClr>
              </a:outerShdw>
            </a:effectLst>
            <a:sp3d>
              <a:bevelT w="190500" h="38100" prst="angle"/>
            </a:sp3d>
          </p:spPr>
          <p:style>
            <a:lnRef idx="1">
              <a:schemeClr val="dk1"/>
            </a:lnRef>
            <a:fillRef idx="0">
              <a:schemeClr val="dk1"/>
            </a:fillRef>
            <a:effectRef idx="0">
              <a:schemeClr val="dk1"/>
            </a:effectRef>
            <a:fontRef idx="minor">
              <a:schemeClr val="tx1"/>
            </a:fontRef>
          </p:style>
        </p:cxnSp>
        <p:cxnSp>
          <p:nvCxnSpPr>
            <p:cNvPr id="15" name="מחבר חץ ישר 14">
              <a:extLst>
                <a:ext uri="{FF2B5EF4-FFF2-40B4-BE49-F238E27FC236}">
                  <a16:creationId xmlns:a16="http://schemas.microsoft.com/office/drawing/2014/main" id="{D9397D5A-28B6-4494-BC02-801BB4E3137F}"/>
                </a:ext>
              </a:extLst>
            </p:cNvPr>
            <p:cNvCxnSpPr/>
            <p:nvPr/>
          </p:nvCxnSpPr>
          <p:spPr>
            <a:xfrm flipH="1">
              <a:off x="4953000" y="426720"/>
              <a:ext cx="220980" cy="0"/>
            </a:xfrm>
            <a:prstGeom prst="straightConnector1">
              <a:avLst/>
            </a:prstGeom>
            <a:ln>
              <a:noFill/>
              <a:tailEnd type="triangle"/>
            </a:ln>
            <a:effectLst>
              <a:outerShdw blurRad="44450" dist="27940" dir="5400000" algn="ctr">
                <a:srgbClr val="000000">
                  <a:alpha val="32000"/>
                </a:srgbClr>
              </a:outerShdw>
            </a:effectLst>
            <a:sp3d>
              <a:bevelT w="190500" h="38100" prst="angle"/>
            </a:sp3d>
          </p:spPr>
          <p:style>
            <a:lnRef idx="1">
              <a:schemeClr val="dk1"/>
            </a:lnRef>
            <a:fillRef idx="0">
              <a:schemeClr val="dk1"/>
            </a:fillRef>
            <a:effectRef idx="0">
              <a:schemeClr val="dk1"/>
            </a:effectRef>
            <a:fontRef idx="minor">
              <a:schemeClr val="tx1"/>
            </a:fontRef>
          </p:style>
        </p:cxnSp>
      </p:grpSp>
      <p:cxnSp>
        <p:nvCxnSpPr>
          <p:cNvPr id="17" name="מחבר חץ ישר 16">
            <a:extLst>
              <a:ext uri="{FF2B5EF4-FFF2-40B4-BE49-F238E27FC236}">
                <a16:creationId xmlns:a16="http://schemas.microsoft.com/office/drawing/2014/main" id="{A1D4AF6D-D039-466E-9DB9-72BDDE3B1230}"/>
              </a:ext>
            </a:extLst>
          </p:cNvPr>
          <p:cNvCxnSpPr>
            <a:cxnSpLocks/>
          </p:cNvCxnSpPr>
          <p:nvPr/>
        </p:nvCxnSpPr>
        <p:spPr>
          <a:xfrm flipH="1" flipV="1">
            <a:off x="10051151" y="3388308"/>
            <a:ext cx="399069" cy="1"/>
          </a:xfrm>
          <a:prstGeom prst="straightConnector1">
            <a:avLst/>
          </a:prstGeom>
          <a:ln w="381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8" name="מחבר חץ ישר 17">
            <a:extLst>
              <a:ext uri="{FF2B5EF4-FFF2-40B4-BE49-F238E27FC236}">
                <a16:creationId xmlns:a16="http://schemas.microsoft.com/office/drawing/2014/main" id="{ED2B7420-FF7E-415F-A771-9F96704E67DC}"/>
              </a:ext>
            </a:extLst>
          </p:cNvPr>
          <p:cNvCxnSpPr>
            <a:cxnSpLocks/>
          </p:cNvCxnSpPr>
          <p:nvPr/>
        </p:nvCxnSpPr>
        <p:spPr>
          <a:xfrm flipH="1" flipV="1">
            <a:off x="8387625" y="3388308"/>
            <a:ext cx="399069" cy="1"/>
          </a:xfrm>
          <a:prstGeom prst="straightConnector1">
            <a:avLst/>
          </a:prstGeom>
          <a:ln w="381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9" name="מחבר חץ ישר 18">
            <a:extLst>
              <a:ext uri="{FF2B5EF4-FFF2-40B4-BE49-F238E27FC236}">
                <a16:creationId xmlns:a16="http://schemas.microsoft.com/office/drawing/2014/main" id="{4118FDFA-55B8-46E3-AAD3-F768AC6CED67}"/>
              </a:ext>
            </a:extLst>
          </p:cNvPr>
          <p:cNvCxnSpPr>
            <a:cxnSpLocks/>
          </p:cNvCxnSpPr>
          <p:nvPr/>
        </p:nvCxnSpPr>
        <p:spPr>
          <a:xfrm flipH="1" flipV="1">
            <a:off x="6513208" y="3428999"/>
            <a:ext cx="399069" cy="1"/>
          </a:xfrm>
          <a:prstGeom prst="straightConnector1">
            <a:avLst/>
          </a:prstGeom>
          <a:ln w="381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0" name="מחבר חץ ישר 19">
            <a:extLst>
              <a:ext uri="{FF2B5EF4-FFF2-40B4-BE49-F238E27FC236}">
                <a16:creationId xmlns:a16="http://schemas.microsoft.com/office/drawing/2014/main" id="{F8C5DE77-C684-4FE1-938C-0A7C167A7F80}"/>
              </a:ext>
            </a:extLst>
          </p:cNvPr>
          <p:cNvCxnSpPr>
            <a:cxnSpLocks/>
          </p:cNvCxnSpPr>
          <p:nvPr/>
        </p:nvCxnSpPr>
        <p:spPr>
          <a:xfrm flipH="1" flipV="1">
            <a:off x="4644101" y="3469691"/>
            <a:ext cx="399069" cy="1"/>
          </a:xfrm>
          <a:prstGeom prst="straightConnector1">
            <a:avLst/>
          </a:prstGeom>
          <a:ln w="381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1" name="מחבר חץ ישר 20">
            <a:extLst>
              <a:ext uri="{FF2B5EF4-FFF2-40B4-BE49-F238E27FC236}">
                <a16:creationId xmlns:a16="http://schemas.microsoft.com/office/drawing/2014/main" id="{DCC38CDA-9537-416C-9B54-B98A6B750558}"/>
              </a:ext>
            </a:extLst>
          </p:cNvPr>
          <p:cNvCxnSpPr>
            <a:cxnSpLocks/>
          </p:cNvCxnSpPr>
          <p:nvPr/>
        </p:nvCxnSpPr>
        <p:spPr>
          <a:xfrm flipH="1" flipV="1">
            <a:off x="2619259" y="3469691"/>
            <a:ext cx="399069" cy="1"/>
          </a:xfrm>
          <a:prstGeom prst="straightConnector1">
            <a:avLst/>
          </a:prstGeom>
          <a:ln w="381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9608011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a:extLst>
              <a:ext uri="{FF2B5EF4-FFF2-40B4-BE49-F238E27FC236}">
                <a16:creationId xmlns:a16="http://schemas.microsoft.com/office/drawing/2014/main" id="{F6A6EDD6-C3D3-4903-8284-CED9C611107D}"/>
              </a:ext>
            </a:extLst>
          </p:cNvPr>
          <p:cNvSpPr>
            <a:spLocks noGrp="1"/>
          </p:cNvSpPr>
          <p:nvPr>
            <p:ph idx="1"/>
          </p:nvPr>
        </p:nvSpPr>
        <p:spPr>
          <a:xfrm>
            <a:off x="145774" y="255472"/>
            <a:ext cx="11858045" cy="5959797"/>
          </a:xfrm>
        </p:spPr>
        <p:txBody>
          <a:bodyPr>
            <a:normAutofit lnSpcReduction="10000"/>
          </a:bodyPr>
          <a:lstStyle/>
          <a:p>
            <a:pPr>
              <a:lnSpc>
                <a:spcPct val="150000"/>
              </a:lnSpc>
              <a:buFont typeface="Wingdings" panose="05000000000000000000" pitchFamily="2" charset="2"/>
              <a:buChar char="v"/>
            </a:pPr>
            <a:r>
              <a:rPr lang="he-IL" sz="3600" dirty="0">
                <a:latin typeface="Tahoma" panose="020B0604030504040204" pitchFamily="34" charset="0"/>
                <a:ea typeface="Tahoma" panose="020B0604030504040204" pitchFamily="34" charset="0"/>
                <a:cs typeface="Tahoma" panose="020B0604030504040204" pitchFamily="34" charset="0"/>
              </a:rPr>
              <a:t>התפתחות סחר חליפין – החלפת התוצרת בתוצרת של שדה אחר \ מוצרים אחרים (כלי חרס, כלי נשק, כלי עבודה, חפצי אומנות...)</a:t>
            </a:r>
          </a:p>
          <a:p>
            <a:pPr marL="0" indent="0">
              <a:lnSpc>
                <a:spcPct val="150000"/>
              </a:lnSpc>
              <a:buNone/>
            </a:pPr>
            <a:endParaRPr lang="he-IL" sz="3600" dirty="0">
              <a:latin typeface="Tahoma" panose="020B0604030504040204" pitchFamily="34" charset="0"/>
              <a:ea typeface="Tahoma" panose="020B0604030504040204" pitchFamily="34" charset="0"/>
              <a:cs typeface="Tahoma" panose="020B0604030504040204" pitchFamily="34" charset="0"/>
            </a:endParaRPr>
          </a:p>
          <a:p>
            <a:pPr>
              <a:lnSpc>
                <a:spcPct val="150000"/>
              </a:lnSpc>
              <a:buFont typeface="Wingdings" panose="05000000000000000000" pitchFamily="2" charset="2"/>
              <a:buChar char="v"/>
            </a:pPr>
            <a:r>
              <a:rPr lang="he-IL" sz="3600" dirty="0">
                <a:latin typeface="Tahoma" panose="020B0604030504040204" pitchFamily="34" charset="0"/>
                <a:ea typeface="Tahoma" panose="020B0604030504040204" pitchFamily="34" charset="0"/>
                <a:cs typeface="Tahoma" panose="020B0604030504040204" pitchFamily="34" charset="0"/>
              </a:rPr>
              <a:t>יצירת מקצועות שאינם קשורים באופן ישיר בצייד \ איסוף מזון \ חקלאות (למה?!)  – כדרים, צורפים, נפחים, סתתי אבן (ועוד מקצועות אומנות).</a:t>
            </a:r>
          </a:p>
        </p:txBody>
      </p:sp>
    </p:spTree>
    <p:extLst>
      <p:ext uri="{BB962C8B-B14F-4D97-AF65-F5344CB8AC3E}">
        <p14:creationId xmlns:p14="http://schemas.microsoft.com/office/powerpoint/2010/main" val="31118085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E7AFC9B3-C2B9-4DF7-97BF-9341299C06EE}"/>
              </a:ext>
            </a:extLst>
          </p:cNvPr>
          <p:cNvSpPr>
            <a:spLocks noGrp="1"/>
          </p:cNvSpPr>
          <p:nvPr>
            <p:ph type="title"/>
          </p:nvPr>
        </p:nvSpPr>
        <p:spPr/>
        <p:txBody>
          <a:bodyPr anchor="ctr"/>
          <a:lstStyle/>
          <a:p>
            <a:pPr algn="ctr"/>
            <a:r>
              <a:rPr lang="he-IL"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ביות באזורים שונים בעולם</a:t>
            </a:r>
            <a:endParaRPr lang="en-US"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4" name="טבלה 4">
            <a:extLst>
              <a:ext uri="{FF2B5EF4-FFF2-40B4-BE49-F238E27FC236}">
                <a16:creationId xmlns:a16="http://schemas.microsoft.com/office/drawing/2014/main" id="{0E5F9F3B-21EC-4EAE-A186-FE8E63B946F3}"/>
              </a:ext>
            </a:extLst>
          </p:cNvPr>
          <p:cNvGraphicFramePr>
            <a:graphicFrameLocks noGrp="1"/>
          </p:cNvGraphicFramePr>
          <p:nvPr>
            <p:ph idx="1"/>
            <p:extLst>
              <p:ext uri="{D42A27DB-BD31-4B8C-83A1-F6EECF244321}">
                <p14:modId xmlns:p14="http://schemas.microsoft.com/office/powerpoint/2010/main" val="357050326"/>
              </p:ext>
            </p:extLst>
          </p:nvPr>
        </p:nvGraphicFramePr>
        <p:xfrm>
          <a:off x="492597" y="1480667"/>
          <a:ext cx="11267766" cy="4596765"/>
        </p:xfrm>
        <a:graphic>
          <a:graphicData uri="http://schemas.openxmlformats.org/drawingml/2006/table">
            <a:tbl>
              <a:tblPr firstRow="1" bandRow="1">
                <a:tableStyleId>{5C22544A-7EE6-4342-B048-85BDC9FD1C3A}</a:tableStyleId>
              </a:tblPr>
              <a:tblGrid>
                <a:gridCol w="4527753">
                  <a:extLst>
                    <a:ext uri="{9D8B030D-6E8A-4147-A177-3AD203B41FA5}">
                      <a16:colId xmlns:a16="http://schemas.microsoft.com/office/drawing/2014/main" val="1609941500"/>
                    </a:ext>
                  </a:extLst>
                </a:gridCol>
                <a:gridCol w="3111910">
                  <a:extLst>
                    <a:ext uri="{9D8B030D-6E8A-4147-A177-3AD203B41FA5}">
                      <a16:colId xmlns:a16="http://schemas.microsoft.com/office/drawing/2014/main" val="4255571151"/>
                    </a:ext>
                  </a:extLst>
                </a:gridCol>
                <a:gridCol w="3628103">
                  <a:extLst>
                    <a:ext uri="{9D8B030D-6E8A-4147-A177-3AD203B41FA5}">
                      <a16:colId xmlns:a16="http://schemas.microsoft.com/office/drawing/2014/main" val="342218413"/>
                    </a:ext>
                  </a:extLst>
                </a:gridCol>
              </a:tblGrid>
              <a:tr h="0">
                <a:tc>
                  <a:txBody>
                    <a:bodyPr/>
                    <a:lstStyle/>
                    <a:p>
                      <a:pPr algn="ctr">
                        <a:lnSpc>
                          <a:spcPct val="150000"/>
                        </a:lnSpc>
                      </a:pPr>
                      <a:r>
                        <a:rPr lang="he-IL" sz="2800" b="1" dirty="0">
                          <a:latin typeface="Tahoma" panose="020B0604030504040204" pitchFamily="34" charset="0"/>
                          <a:ea typeface="Tahoma" panose="020B0604030504040204" pitchFamily="34" charset="0"/>
                          <a:cs typeface="Tahoma" panose="020B0604030504040204" pitchFamily="34" charset="0"/>
                        </a:rPr>
                        <a:t>מינים עיקריים</a:t>
                      </a:r>
                      <a:endParaRPr lang="en-US" sz="2800"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lnSpc>
                          <a:spcPct val="150000"/>
                        </a:lnSpc>
                      </a:pPr>
                      <a:r>
                        <a:rPr lang="he-IL" sz="2800" b="1" dirty="0">
                          <a:latin typeface="Tahoma" panose="020B0604030504040204" pitchFamily="34" charset="0"/>
                          <a:ea typeface="Tahoma" panose="020B0604030504040204" pitchFamily="34" charset="0"/>
                          <a:cs typeface="Tahoma" panose="020B0604030504040204" pitchFamily="34" charset="0"/>
                        </a:rPr>
                        <a:t>זמן</a:t>
                      </a:r>
                      <a:endParaRPr lang="en-US" sz="2800"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lnSpc>
                          <a:spcPct val="150000"/>
                        </a:lnSpc>
                      </a:pPr>
                      <a:r>
                        <a:rPr lang="he-IL" sz="2800" b="1" dirty="0">
                          <a:latin typeface="Tahoma" panose="020B0604030504040204" pitchFamily="34" charset="0"/>
                          <a:ea typeface="Tahoma" panose="020B0604030504040204" pitchFamily="34" charset="0"/>
                          <a:cs typeface="Tahoma" panose="020B0604030504040204" pitchFamily="34" charset="0"/>
                        </a:rPr>
                        <a:t>אזור</a:t>
                      </a:r>
                      <a:endParaRPr lang="en-US" sz="2800" b="1" dirty="0">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4093735320"/>
                  </a:ext>
                </a:extLst>
              </a:tr>
              <a:tr h="370840">
                <a:tc>
                  <a:txBody>
                    <a:bodyPr/>
                    <a:lstStyle/>
                    <a:p>
                      <a:pPr>
                        <a:lnSpc>
                          <a:spcPct val="150000"/>
                        </a:lnSpc>
                      </a:pPr>
                      <a:r>
                        <a:rPr lang="he-IL" b="1" dirty="0">
                          <a:latin typeface="Tahoma" panose="020B0604030504040204" pitchFamily="34" charset="0"/>
                          <a:ea typeface="Tahoma" panose="020B0604030504040204" pitchFamily="34" charset="0"/>
                          <a:cs typeface="Tahoma" panose="020B0604030504040204" pitchFamily="34" charset="0"/>
                        </a:rPr>
                        <a:t>שעורה, חיטה, כבש, עז, בקר, חזיר, חמור, כלב</a:t>
                      </a:r>
                      <a:endParaRPr lang="en-US"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לפני 10,000</a:t>
                      </a:r>
                      <a:endParaRPr lang="en-US"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lnSpc>
                          <a:spcPct val="150000"/>
                        </a:lnSpc>
                      </a:pPr>
                      <a:r>
                        <a:rPr lang="he-IL" b="1" dirty="0">
                          <a:latin typeface="Tahoma" panose="020B0604030504040204" pitchFamily="34" charset="0"/>
                          <a:ea typeface="Tahoma" panose="020B0604030504040204" pitchFamily="34" charset="0"/>
                          <a:cs typeface="Tahoma" panose="020B0604030504040204" pitchFamily="34" charset="0"/>
                        </a:rPr>
                        <a:t>המזרח התיכון (הסהר הפורה)</a:t>
                      </a:r>
                      <a:endParaRPr lang="en-US" b="1" dirty="0">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3932854773"/>
                  </a:ext>
                </a:extLst>
              </a:tr>
              <a:tr h="370840">
                <a:tc>
                  <a:txBody>
                    <a:bodyPr/>
                    <a:lstStyle/>
                    <a:p>
                      <a:pPr>
                        <a:lnSpc>
                          <a:spcPct val="150000"/>
                        </a:lnSpc>
                      </a:pPr>
                      <a:r>
                        <a:rPr lang="he-IL" b="1" dirty="0">
                          <a:latin typeface="Tahoma" panose="020B0604030504040204" pitchFamily="34" charset="0"/>
                          <a:ea typeface="Tahoma" panose="020B0604030504040204" pitchFamily="34" charset="0"/>
                          <a:cs typeface="Tahoma" panose="020B0604030504040204" pitchFamily="34" charset="0"/>
                        </a:rPr>
                        <a:t>אורז, דוחן, תאו, חזיר, תרנגולת, כלב</a:t>
                      </a:r>
                      <a:endParaRPr lang="en-US"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לפני 8500</a:t>
                      </a:r>
                      <a:endParaRPr lang="en-US"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lnSpc>
                          <a:spcPct val="150000"/>
                        </a:lnSpc>
                      </a:pPr>
                      <a:r>
                        <a:rPr lang="he-IL" b="1" dirty="0">
                          <a:latin typeface="Tahoma" panose="020B0604030504040204" pitchFamily="34" charset="0"/>
                          <a:ea typeface="Tahoma" panose="020B0604030504040204" pitchFamily="34" charset="0"/>
                          <a:cs typeface="Tahoma" panose="020B0604030504040204" pitchFamily="34" charset="0"/>
                        </a:rPr>
                        <a:t>סין עם ריכוזים בדרום ובצפון</a:t>
                      </a:r>
                      <a:endParaRPr lang="en-US" b="1" dirty="0">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3186619419"/>
                  </a:ext>
                </a:extLst>
              </a:tr>
              <a:tr h="370840">
                <a:tc>
                  <a:txBody>
                    <a:bodyPr/>
                    <a:lstStyle/>
                    <a:p>
                      <a:pPr>
                        <a:lnSpc>
                          <a:spcPct val="150000"/>
                        </a:lnSpc>
                      </a:pPr>
                      <a:r>
                        <a:rPr lang="he-IL" b="1" dirty="0">
                          <a:latin typeface="Tahoma" panose="020B0604030504040204" pitchFamily="34" charset="0"/>
                          <a:ea typeface="Tahoma" panose="020B0604030504040204" pitchFamily="34" charset="0"/>
                          <a:cs typeface="Tahoma" panose="020B0604030504040204" pitchFamily="34" charset="0"/>
                        </a:rPr>
                        <a:t>תירס, שעועית, קשות</a:t>
                      </a:r>
                      <a:endParaRPr lang="en-US"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לפני 4800</a:t>
                      </a:r>
                      <a:endParaRPr lang="en-US"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lnSpc>
                          <a:spcPct val="150000"/>
                        </a:lnSpc>
                      </a:pPr>
                      <a:r>
                        <a:rPr lang="he-IL" b="1" dirty="0">
                          <a:latin typeface="Tahoma" panose="020B0604030504040204" pitchFamily="34" charset="0"/>
                          <a:ea typeface="Tahoma" panose="020B0604030504040204" pitchFamily="34" charset="0"/>
                          <a:cs typeface="Tahoma" panose="020B0604030504040204" pitchFamily="34" charset="0"/>
                        </a:rPr>
                        <a:t>מקסיקו המרכזית</a:t>
                      </a:r>
                      <a:endParaRPr lang="en-US" b="1" dirty="0">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2587200225"/>
                  </a:ext>
                </a:extLst>
              </a:tr>
              <a:tr h="370840">
                <a:tc>
                  <a:txBody>
                    <a:bodyPr/>
                    <a:lstStyle/>
                    <a:p>
                      <a:pPr>
                        <a:lnSpc>
                          <a:spcPct val="150000"/>
                        </a:lnSpc>
                      </a:pPr>
                      <a:r>
                        <a:rPr lang="he-IL" b="1" dirty="0">
                          <a:latin typeface="Tahoma" panose="020B0604030504040204" pitchFamily="34" charset="0"/>
                          <a:ea typeface="Tahoma" panose="020B0604030504040204" pitchFamily="34" charset="0"/>
                          <a:cs typeface="Tahoma" panose="020B0604030504040204" pitchFamily="34" charset="0"/>
                        </a:rPr>
                        <a:t>תפוח אדמה, בטטה, למה, אלפקה</a:t>
                      </a:r>
                      <a:endParaRPr lang="en-US"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לפני 4500</a:t>
                      </a:r>
                      <a:endParaRPr lang="en-US"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lnSpc>
                          <a:spcPct val="150000"/>
                        </a:lnSpc>
                      </a:pPr>
                      <a:r>
                        <a:rPr lang="he-IL" b="1" dirty="0">
                          <a:latin typeface="Tahoma" panose="020B0604030504040204" pitchFamily="34" charset="0"/>
                          <a:ea typeface="Tahoma" panose="020B0604030504040204" pitchFamily="34" charset="0"/>
                          <a:cs typeface="Tahoma" panose="020B0604030504040204" pitchFamily="34" charset="0"/>
                        </a:rPr>
                        <a:t>דרום מרכז האנדים</a:t>
                      </a:r>
                      <a:endParaRPr lang="en-US" b="1" dirty="0">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439215948"/>
                  </a:ext>
                </a:extLst>
              </a:tr>
              <a:tr h="370840">
                <a:tc>
                  <a:txBody>
                    <a:bodyPr/>
                    <a:lstStyle/>
                    <a:p>
                      <a:pPr>
                        <a:lnSpc>
                          <a:spcPct val="150000"/>
                        </a:lnSpc>
                      </a:pPr>
                      <a:r>
                        <a:rPr lang="he-IL" b="1" dirty="0">
                          <a:latin typeface="Tahoma" panose="020B0604030504040204" pitchFamily="34" charset="0"/>
                          <a:ea typeface="Tahoma" panose="020B0604030504040204" pitchFamily="34" charset="0"/>
                          <a:cs typeface="Tahoma" panose="020B0604030504040204" pitchFamily="34" charset="0"/>
                        </a:rPr>
                        <a:t>דלעת, </a:t>
                      </a:r>
                      <a:r>
                        <a:rPr lang="he-IL" b="1" dirty="0" err="1">
                          <a:latin typeface="Tahoma" panose="020B0604030504040204" pitchFamily="34" charset="0"/>
                          <a:ea typeface="Tahoma" panose="020B0604030504040204" pitchFamily="34" charset="0"/>
                          <a:cs typeface="Tahoma" panose="020B0604030504040204" pitchFamily="34" charset="0"/>
                        </a:rPr>
                        <a:t>קינואה</a:t>
                      </a:r>
                      <a:endParaRPr lang="en-US"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לפני 4500</a:t>
                      </a:r>
                      <a:endParaRPr lang="en-US"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lnSpc>
                          <a:spcPct val="150000"/>
                        </a:lnSpc>
                      </a:pPr>
                      <a:r>
                        <a:rPr lang="he-IL" b="1" dirty="0">
                          <a:latin typeface="Tahoma" panose="020B0604030504040204" pitchFamily="34" charset="0"/>
                          <a:ea typeface="Tahoma" panose="020B0604030504040204" pitchFamily="34" charset="0"/>
                          <a:cs typeface="Tahoma" panose="020B0604030504040204" pitchFamily="34" charset="0"/>
                        </a:rPr>
                        <a:t>ארה"ב המזרחית</a:t>
                      </a:r>
                      <a:endParaRPr lang="en-US" b="1" dirty="0">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2368020234"/>
                  </a:ext>
                </a:extLst>
              </a:tr>
              <a:tr h="370840">
                <a:tc>
                  <a:txBody>
                    <a:bodyPr/>
                    <a:lstStyle/>
                    <a:p>
                      <a:pPr>
                        <a:lnSpc>
                          <a:spcPct val="150000"/>
                        </a:lnSpc>
                      </a:pPr>
                      <a:r>
                        <a:rPr lang="he-IL" b="1" dirty="0">
                          <a:latin typeface="Tahoma" panose="020B0604030504040204" pitchFamily="34" charset="0"/>
                          <a:ea typeface="Tahoma" panose="020B0604030504040204" pitchFamily="34" charset="0"/>
                          <a:cs typeface="Tahoma" panose="020B0604030504040204" pitchFamily="34" charset="0"/>
                        </a:rPr>
                        <a:t>סורגום, דוחן, בקר</a:t>
                      </a:r>
                      <a:endParaRPr lang="en-US"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לפני 4500</a:t>
                      </a:r>
                      <a:endParaRPr lang="en-US"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lnSpc>
                          <a:spcPct val="150000"/>
                        </a:lnSpc>
                      </a:pPr>
                      <a:r>
                        <a:rPr lang="he-IL" b="1" dirty="0">
                          <a:latin typeface="Tahoma" panose="020B0604030504040204" pitchFamily="34" charset="0"/>
                          <a:ea typeface="Tahoma" panose="020B0604030504040204" pitchFamily="34" charset="0"/>
                          <a:cs typeface="Tahoma" panose="020B0604030504040204" pitchFamily="34" charset="0"/>
                        </a:rPr>
                        <a:t>אפריקה דרומית </a:t>
                      </a:r>
                      <a:r>
                        <a:rPr lang="he-IL" b="1" dirty="0" err="1">
                          <a:latin typeface="Tahoma" panose="020B0604030504040204" pitchFamily="34" charset="0"/>
                          <a:ea typeface="Tahoma" panose="020B0604030504040204" pitchFamily="34" charset="0"/>
                          <a:cs typeface="Tahoma" panose="020B0604030504040204" pitchFamily="34" charset="0"/>
                        </a:rPr>
                        <a:t>מהסהרה</a:t>
                      </a:r>
                      <a:endParaRPr lang="en-US" b="1" dirty="0">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3255007308"/>
                  </a:ext>
                </a:extLst>
              </a:tr>
              <a:tr h="370840">
                <a:tc>
                  <a:txBody>
                    <a:bodyPr/>
                    <a:lstStyle/>
                    <a:p>
                      <a:pPr>
                        <a:lnSpc>
                          <a:spcPct val="150000"/>
                        </a:lnSpc>
                      </a:pPr>
                      <a:r>
                        <a:rPr lang="he-IL" b="1" dirty="0" err="1">
                          <a:latin typeface="Tahoma" panose="020B0604030504040204" pitchFamily="34" charset="0"/>
                          <a:ea typeface="Tahoma" panose="020B0604030504040204" pitchFamily="34" charset="0"/>
                          <a:cs typeface="Tahoma" panose="020B0604030504040204" pitchFamily="34" charset="0"/>
                        </a:rPr>
                        <a:t>טארו</a:t>
                      </a:r>
                      <a:r>
                        <a:rPr lang="he-IL" b="1" dirty="0">
                          <a:latin typeface="Tahoma" panose="020B0604030504040204" pitchFamily="34" charset="0"/>
                          <a:ea typeface="Tahoma" panose="020B0604030504040204" pitchFamily="34" charset="0"/>
                          <a:cs typeface="Tahoma" panose="020B0604030504040204" pitchFamily="34" charset="0"/>
                        </a:rPr>
                        <a:t>, קוקוס, בננה, הדרים, תבלינים רבים</a:t>
                      </a:r>
                      <a:endParaRPr lang="en-US" b="1"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אין מספיק מחקרים</a:t>
                      </a:r>
                      <a:endParaRPr lang="en-US"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lnSpc>
                          <a:spcPct val="150000"/>
                        </a:lnSpc>
                      </a:pPr>
                      <a:r>
                        <a:rPr lang="he-IL" b="1" dirty="0">
                          <a:latin typeface="Tahoma" panose="020B0604030504040204" pitchFamily="34" charset="0"/>
                          <a:ea typeface="Tahoma" panose="020B0604030504040204" pitchFamily="34" charset="0"/>
                          <a:cs typeface="Tahoma" panose="020B0604030504040204" pitchFamily="34" charset="0"/>
                        </a:rPr>
                        <a:t>דרום מזרח אסיה</a:t>
                      </a:r>
                      <a:endParaRPr lang="en-US" b="1" dirty="0">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3881949767"/>
                  </a:ext>
                </a:extLst>
              </a:tr>
            </a:tbl>
          </a:graphicData>
        </a:graphic>
      </p:graphicFrame>
    </p:spTree>
    <p:extLst>
      <p:ext uri="{BB962C8B-B14F-4D97-AF65-F5344CB8AC3E}">
        <p14:creationId xmlns:p14="http://schemas.microsoft.com/office/powerpoint/2010/main" val="1131350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6C966818-6F34-403B-A63E-A1FE781548CF}"/>
              </a:ext>
            </a:extLst>
          </p:cNvPr>
          <p:cNvSpPr>
            <a:spLocks noGrp="1"/>
          </p:cNvSpPr>
          <p:nvPr>
            <p:ph type="title"/>
          </p:nvPr>
        </p:nvSpPr>
        <p:spPr>
          <a:xfrm>
            <a:off x="159026" y="152693"/>
            <a:ext cx="11873948" cy="836213"/>
          </a:xfrm>
        </p:spPr>
        <p:txBody>
          <a:bodyPr>
            <a:normAutofit/>
          </a:bodyPr>
          <a:lstStyle/>
          <a:p>
            <a:pPr algn="ctr"/>
            <a:r>
              <a:rPr lang="he-IL" b="1" dirty="0">
                <a:latin typeface="Tahoma" panose="020B0604030504040204" pitchFamily="34" charset="0"/>
                <a:ea typeface="Tahoma" panose="020B0604030504040204" pitchFamily="34" charset="0"/>
                <a:cs typeface="Tahoma" panose="020B0604030504040204" pitchFamily="34" charset="0"/>
              </a:rPr>
              <a:t>עד לפני 12,000 שנה...</a:t>
            </a:r>
          </a:p>
        </p:txBody>
      </p:sp>
      <p:sp>
        <p:nvSpPr>
          <p:cNvPr id="3" name="מציין מיקום תוכן 2">
            <a:extLst>
              <a:ext uri="{FF2B5EF4-FFF2-40B4-BE49-F238E27FC236}">
                <a16:creationId xmlns:a16="http://schemas.microsoft.com/office/drawing/2014/main" id="{18805F80-0454-4A10-BC6E-4AEF1619ADC8}"/>
              </a:ext>
            </a:extLst>
          </p:cNvPr>
          <p:cNvSpPr>
            <a:spLocks noGrp="1"/>
          </p:cNvSpPr>
          <p:nvPr>
            <p:ph idx="1"/>
          </p:nvPr>
        </p:nvSpPr>
        <p:spPr>
          <a:xfrm>
            <a:off x="159026" y="1103612"/>
            <a:ext cx="11873948" cy="5323692"/>
          </a:xfrm>
        </p:spPr>
        <p:txBody>
          <a:bodyPr/>
          <a:lstStyle/>
          <a:p>
            <a:pPr algn="ctr">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עד לשלב זה בני אדם היו </a:t>
            </a:r>
            <a:r>
              <a:rPr lang="he-IL" b="1" u="sng" dirty="0">
                <a:latin typeface="Tahoma" panose="020B0604030504040204" pitchFamily="34" charset="0"/>
                <a:ea typeface="Tahoma" panose="020B0604030504040204" pitchFamily="34" charset="0"/>
                <a:cs typeface="Tahoma" panose="020B0604030504040204" pitchFamily="34" charset="0"/>
              </a:rPr>
              <a:t>ציידים – לקטים.</a:t>
            </a:r>
          </a:p>
          <a:p>
            <a:pPr>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חברת נוודים שמבוססת על איסוף מזון מצמחי בר, ועל ציד של בע"ח. </a:t>
            </a:r>
          </a:p>
          <a:p>
            <a:pPr>
              <a:lnSpc>
                <a:spcPct val="150000"/>
              </a:lnSpc>
            </a:pPr>
            <a:r>
              <a:rPr lang="he-IL" dirty="0">
                <a:latin typeface="Tahoma" panose="020B0604030504040204" pitchFamily="34" charset="0"/>
                <a:ea typeface="Tahoma" panose="020B0604030504040204" pitchFamily="34" charset="0"/>
                <a:cs typeface="Tahoma" panose="020B0604030504040204" pitchFamily="34" charset="0"/>
              </a:rPr>
              <a:t>חלוקת העבודה על פי רוב היא מגדרית: הנשים עוסקות בליקוט והגברים עוסקים בציד בע"ח. </a:t>
            </a:r>
          </a:p>
          <a:p>
            <a:pPr>
              <a:lnSpc>
                <a:spcPct val="150000"/>
              </a:lnSpc>
            </a:pPr>
            <a:r>
              <a:rPr lang="he-IL" b="1" u="sng" dirty="0">
                <a:latin typeface="Tahoma" panose="020B0604030504040204" pitchFamily="34" charset="0"/>
                <a:ea typeface="Tahoma" panose="020B0604030504040204" pitchFamily="34" charset="0"/>
                <a:cs typeface="Tahoma" panose="020B0604030504040204" pitchFamily="34" charset="0"/>
              </a:rPr>
              <a:t>תרבויות ציידים לקטים מודרניות:</a:t>
            </a:r>
          </a:p>
          <a:p>
            <a:pPr>
              <a:lnSpc>
                <a:spcPct val="150000"/>
              </a:lnSpc>
            </a:pPr>
            <a:r>
              <a:rPr lang="he-IL" dirty="0" err="1">
                <a:latin typeface="Tahoma" panose="020B0604030504040204" pitchFamily="34" charset="0"/>
                <a:ea typeface="Tahoma" panose="020B0604030504040204" pitchFamily="34" charset="0"/>
                <a:cs typeface="Tahoma" panose="020B0604030504040204" pitchFamily="34" charset="0"/>
              </a:rPr>
              <a:t>אבוריג'ינים</a:t>
            </a:r>
            <a:r>
              <a:rPr lang="he-IL" dirty="0">
                <a:latin typeface="Tahoma" panose="020B0604030504040204" pitchFamily="34" charset="0"/>
                <a:ea typeface="Tahoma" panose="020B0604030504040204" pitchFamily="34" charset="0"/>
                <a:cs typeface="Tahoma" panose="020B0604030504040204" pitchFamily="34" charset="0"/>
              </a:rPr>
              <a:t> (אוסטרליה)</a:t>
            </a:r>
          </a:p>
          <a:p>
            <a:pPr>
              <a:lnSpc>
                <a:spcPct val="150000"/>
              </a:lnSpc>
            </a:pPr>
            <a:r>
              <a:rPr lang="he-IL" dirty="0" err="1">
                <a:latin typeface="Tahoma" panose="020B0604030504040204" pitchFamily="34" charset="0"/>
                <a:ea typeface="Tahoma" panose="020B0604030504040204" pitchFamily="34" charset="0"/>
                <a:cs typeface="Tahoma" panose="020B0604030504040204" pitchFamily="34" charset="0"/>
              </a:rPr>
              <a:t>בושמנים</a:t>
            </a:r>
            <a:r>
              <a:rPr lang="he-IL" dirty="0">
                <a:latin typeface="Tahoma" panose="020B0604030504040204" pitchFamily="34" charset="0"/>
                <a:ea typeface="Tahoma" panose="020B0604030504040204" pitchFamily="34" charset="0"/>
                <a:cs typeface="Tahoma" panose="020B0604030504040204" pitchFamily="34" charset="0"/>
              </a:rPr>
              <a:t> (אפריקה הדרומית)</a:t>
            </a:r>
          </a:p>
          <a:p>
            <a:pPr>
              <a:lnSpc>
                <a:spcPct val="150000"/>
              </a:lnSpc>
            </a:pPr>
            <a:r>
              <a:rPr lang="he-IL" dirty="0" err="1">
                <a:latin typeface="Tahoma" panose="020B0604030504040204" pitchFamily="34" charset="0"/>
                <a:ea typeface="Tahoma" panose="020B0604030504040204" pitchFamily="34" charset="0"/>
                <a:cs typeface="Tahoma" panose="020B0604030504040204" pitchFamily="34" charset="0"/>
              </a:rPr>
              <a:t>הדזה</a:t>
            </a:r>
            <a:r>
              <a:rPr lang="he-IL" dirty="0">
                <a:latin typeface="Tahoma" panose="020B0604030504040204" pitchFamily="34" charset="0"/>
                <a:ea typeface="Tahoma" panose="020B0604030504040204" pitchFamily="34" charset="0"/>
                <a:cs typeface="Tahoma" panose="020B0604030504040204" pitchFamily="34" charset="0"/>
              </a:rPr>
              <a:t> (צפון טנזניה)</a:t>
            </a:r>
          </a:p>
          <a:p>
            <a:pPr>
              <a:lnSpc>
                <a:spcPct val="150000"/>
              </a:lnSpc>
            </a:pPr>
            <a:r>
              <a:rPr lang="he-IL" dirty="0" err="1">
                <a:latin typeface="Tahoma" panose="020B0604030504040204" pitchFamily="34" charset="0"/>
                <a:ea typeface="Tahoma" panose="020B0604030504040204" pitchFamily="34" charset="0"/>
                <a:cs typeface="Tahoma" panose="020B0604030504040204" pitchFamily="34" charset="0"/>
              </a:rPr>
              <a:t>מוריורים</a:t>
            </a:r>
            <a:r>
              <a:rPr lang="he-IL" dirty="0">
                <a:latin typeface="Tahoma" panose="020B0604030504040204" pitchFamily="34" charset="0"/>
                <a:ea typeface="Tahoma" panose="020B0604030504040204" pitchFamily="34" charset="0"/>
                <a:cs typeface="Tahoma" panose="020B0604030504040204" pitchFamily="34" charset="0"/>
              </a:rPr>
              <a:t> (מזרחית לניו זילנד)</a:t>
            </a:r>
          </a:p>
          <a:p>
            <a:pPr>
              <a:lnSpc>
                <a:spcPct val="150000"/>
              </a:lnSpc>
            </a:pPr>
            <a:endParaRPr lang="he-IL" dirty="0">
              <a:latin typeface="Tahoma" panose="020B0604030504040204" pitchFamily="34" charset="0"/>
              <a:ea typeface="Tahoma" panose="020B0604030504040204" pitchFamily="34" charset="0"/>
              <a:cs typeface="Tahoma" panose="020B0604030504040204" pitchFamily="34" charset="0"/>
            </a:endParaRPr>
          </a:p>
        </p:txBody>
      </p:sp>
      <p:pic>
        <p:nvPicPr>
          <p:cNvPr id="2050" name="Picture 2" descr="×ª××¦××ª ×ª××× × ×¢×××¨ ×¦××××× ××§×××">
            <a:extLst>
              <a:ext uri="{FF2B5EF4-FFF2-40B4-BE49-F238E27FC236}">
                <a16:creationId xmlns:a16="http://schemas.microsoft.com/office/drawing/2014/main" id="{B1695270-F720-4D03-97DB-F6D0DA3298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05085"/>
            <a:ext cx="7730745" cy="2563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00036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BE5812C3-DF76-4207-9964-8EB98C7BE0F2}"/>
              </a:ext>
            </a:extLst>
          </p:cNvPr>
          <p:cNvSpPr>
            <a:spLocks noGrp="1"/>
          </p:cNvSpPr>
          <p:nvPr>
            <p:ph type="title"/>
          </p:nvPr>
        </p:nvSpPr>
        <p:spPr/>
        <p:txBody>
          <a:bodyPr/>
          <a:lstStyle/>
          <a:p>
            <a:endParaRPr lang="he-IL"/>
          </a:p>
        </p:txBody>
      </p:sp>
      <p:pic>
        <p:nvPicPr>
          <p:cNvPr id="1026" name="Picture 2" descr="https://upload.wikimedia.org/wikipedia/commons/thumb/a/a7/PikiWiki_Israel_32242_The_Prehistoric_man_museum_in_Kibbutz_Maayan_Baru.jpg/200px-PikiWiki_Israel_32242_The_Prehistoric_man_museum_in_Kibbutz_Maayan_Baru.jpg">
            <a:extLst>
              <a:ext uri="{FF2B5EF4-FFF2-40B4-BE49-F238E27FC236}">
                <a16:creationId xmlns:a16="http://schemas.microsoft.com/office/drawing/2014/main" id="{14666D5F-815C-4862-9AD0-4E9AF0AE22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1004" y="16192"/>
            <a:ext cx="4435060" cy="332629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upload.wikimedia.org/wikipedia/commons/thumb/5/54/El-Wad_Homo25_in_Rockefeller_Museum.jpg/200px-El-Wad_Homo25_in_Rockefeller_Museum.jpg">
            <a:extLst>
              <a:ext uri="{FF2B5EF4-FFF2-40B4-BE49-F238E27FC236}">
                <a16:creationId xmlns:a16="http://schemas.microsoft.com/office/drawing/2014/main" id="{6FE8BB6A-1E1E-4225-ABFC-6FDBC53CC0A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188805" y="16191"/>
            <a:ext cx="4003195" cy="246196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ª××¦××ª ×ª××× × ×¢×××¨ × ××××¤××">
            <a:extLst>
              <a:ext uri="{FF2B5EF4-FFF2-40B4-BE49-F238E27FC236}">
                <a16:creationId xmlns:a16="http://schemas.microsoft.com/office/drawing/2014/main" id="{7DACFB8E-610E-4574-843E-4BC26D4286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1818" y="3515514"/>
            <a:ext cx="4058147" cy="303969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ª××× × ×§×©××¨×">
            <a:extLst>
              <a:ext uri="{FF2B5EF4-FFF2-40B4-BE49-F238E27FC236}">
                <a16:creationId xmlns:a16="http://schemas.microsoft.com/office/drawing/2014/main" id="{9DA697BB-89A0-4356-B682-F5EC8A4F71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40344" y="4301491"/>
            <a:ext cx="1743075" cy="26289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ª××¦××ª ×ª××× × ×¢×××¨ × ××××¤××">
            <a:extLst>
              <a:ext uri="{FF2B5EF4-FFF2-40B4-BE49-F238E27FC236}">
                <a16:creationId xmlns:a16="http://schemas.microsoft.com/office/drawing/2014/main" id="{E250D279-88D1-4F85-8F8C-2E14FA96571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 y="3429000"/>
            <a:ext cx="4901947" cy="3501391"/>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ª××¦××ª ×ª××× × ×¢×××¨ âªnatufiansâ¬â">
            <a:extLst>
              <a:ext uri="{FF2B5EF4-FFF2-40B4-BE49-F238E27FC236}">
                <a16:creationId xmlns:a16="http://schemas.microsoft.com/office/drawing/2014/main" id="{27FEE1ED-068A-4008-B030-7658A7BCBB8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3556224" cy="3326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06443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4" name="Picture 2" descr="×ª××¦××ª ×ª××× × ×¢×××¨ × ××××¤××">
            <a:extLst>
              <a:ext uri="{FF2B5EF4-FFF2-40B4-BE49-F238E27FC236}">
                <a16:creationId xmlns:a16="http://schemas.microsoft.com/office/drawing/2014/main" id="{B6061089-565B-4980-847A-49C38413F320}"/>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t="13462"/>
          <a:stretch/>
        </p:blipFill>
        <p:spPr bwMode="auto">
          <a:xfrm>
            <a:off x="20" y="10"/>
            <a:ext cx="12191980" cy="6857990"/>
          </a:xfrm>
          <a:prstGeom prst="rect">
            <a:avLst/>
          </a:prstGeom>
          <a:extLst>
            <a:ext uri="{909E8E84-426E-40DD-AFC4-6F175D3DCCD1}">
              <a14:hiddenFill xmlns:a14="http://schemas.microsoft.com/office/drawing/2010/main">
                <a:solidFill>
                  <a:srgbClr val="FFFFFF"/>
                </a:solidFill>
              </a14:hiddenFill>
            </a:ext>
          </a:extLst>
        </p:spPr>
      </p:pic>
      <p:cxnSp>
        <p:nvCxnSpPr>
          <p:cNvPr id="9" name="Straight Connector 8">
            <a:extLst>
              <a:ext uri="{FF2B5EF4-FFF2-40B4-BE49-F238E27FC236}">
                <a16:creationId xmlns:a16="http://schemas.microsoft.com/office/drawing/2014/main" id="{25C014F1-8E33-495F-A49E-7911F19D891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 name="כותרת 1">
            <a:extLst>
              <a:ext uri="{FF2B5EF4-FFF2-40B4-BE49-F238E27FC236}">
                <a16:creationId xmlns:a16="http://schemas.microsoft.com/office/drawing/2014/main" id="{CAFFA04B-E68F-4C10-8AC9-EC2D82C64D4D}"/>
              </a:ext>
            </a:extLst>
          </p:cNvPr>
          <p:cNvSpPr>
            <a:spLocks noGrp="1"/>
          </p:cNvSpPr>
          <p:nvPr>
            <p:ph type="title"/>
          </p:nvPr>
        </p:nvSpPr>
        <p:spPr>
          <a:xfrm>
            <a:off x="1097280" y="286604"/>
            <a:ext cx="10058400" cy="702302"/>
          </a:xfrm>
        </p:spPr>
        <p:txBody>
          <a:bodyPr>
            <a:normAutofit fontScale="90000"/>
          </a:bodyPr>
          <a:lstStyle/>
          <a:p>
            <a:r>
              <a:rPr lang="he-IL" b="1" dirty="0">
                <a:solidFill>
                  <a:schemeClr val="tx1"/>
                </a:solidFill>
                <a:latin typeface="Tahoma" panose="020B0604030504040204" pitchFamily="34" charset="0"/>
                <a:ea typeface="Tahoma" panose="020B0604030504040204" pitchFamily="34" charset="0"/>
                <a:cs typeface="Tahoma" panose="020B0604030504040204" pitchFamily="34" charset="0"/>
              </a:rPr>
              <a:t>לסיכום – מהפכה החקלאית ה-1</a:t>
            </a:r>
            <a:endParaRPr lang="en-US"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3" name="מציין מיקום תוכן 2">
            <a:extLst>
              <a:ext uri="{FF2B5EF4-FFF2-40B4-BE49-F238E27FC236}">
                <a16:creationId xmlns:a16="http://schemas.microsoft.com/office/drawing/2014/main" id="{BE327D15-9C2B-4E75-9CBA-F13B1D5DD4CE}"/>
              </a:ext>
            </a:extLst>
          </p:cNvPr>
          <p:cNvSpPr>
            <a:spLocks noGrp="1"/>
          </p:cNvSpPr>
          <p:nvPr>
            <p:ph idx="1"/>
          </p:nvPr>
        </p:nvSpPr>
        <p:spPr>
          <a:xfrm>
            <a:off x="208547" y="1121874"/>
            <a:ext cx="11550315" cy="5145958"/>
          </a:xfrm>
        </p:spPr>
        <p:txBody>
          <a:bodyPr>
            <a:normAutofit/>
          </a:bodyPr>
          <a:lstStyle/>
          <a:p>
            <a:pPr>
              <a:lnSpc>
                <a:spcPct val="150000"/>
              </a:lnSpc>
              <a:buFont typeface="Wingdings" panose="05000000000000000000" pitchFamily="2" charset="2"/>
              <a:buChar char="Ø"/>
            </a:pPr>
            <a:r>
              <a:rPr lang="he-IL" altLang="he-IL" sz="1900" b="1" dirty="0">
                <a:solidFill>
                  <a:schemeClr val="tx1"/>
                </a:solidFill>
                <a:latin typeface="Tahoma" panose="020B0604030504040204" pitchFamily="34" charset="0"/>
                <a:ea typeface="Tahoma" panose="020B0604030504040204" pitchFamily="34" charset="0"/>
                <a:cs typeface="Tahoma" panose="020B0604030504040204" pitchFamily="34" charset="0"/>
              </a:rPr>
              <a:t>המעבר מנוודות, ליקוט, ציד ודייג להתעסקות בחקלאות.</a:t>
            </a:r>
          </a:p>
          <a:p>
            <a:pPr>
              <a:lnSpc>
                <a:spcPct val="150000"/>
              </a:lnSpc>
              <a:buFont typeface="Wingdings" panose="05000000000000000000" pitchFamily="2" charset="2"/>
              <a:buChar char="Ø"/>
            </a:pPr>
            <a:r>
              <a:rPr lang="he-IL" altLang="he-IL" sz="1900" b="1" dirty="0">
                <a:solidFill>
                  <a:schemeClr val="tx1"/>
                </a:solidFill>
                <a:latin typeface="Tahoma" panose="020B0604030504040204" pitchFamily="34" charset="0"/>
                <a:ea typeface="Tahoma" panose="020B0604030504040204" pitchFamily="34" charset="0"/>
                <a:cs typeface="Tahoma" panose="020B0604030504040204" pitchFamily="34" charset="0"/>
              </a:rPr>
              <a:t>ביות ותחילת השבחה של בעלי חיים ותרבות של צמחים, כלבים בפרט. </a:t>
            </a:r>
          </a:p>
          <a:p>
            <a:pPr>
              <a:lnSpc>
                <a:spcPct val="150000"/>
              </a:lnSpc>
              <a:buFont typeface="Wingdings" panose="05000000000000000000" pitchFamily="2" charset="2"/>
              <a:buChar char="Ø"/>
            </a:pPr>
            <a:r>
              <a:rPr lang="he-IL" altLang="he-IL" sz="1900" b="1" dirty="0">
                <a:solidFill>
                  <a:schemeClr val="tx1"/>
                </a:solidFill>
                <a:latin typeface="Tahoma" panose="020B0604030504040204" pitchFamily="34" charset="0"/>
                <a:ea typeface="Tahoma" panose="020B0604030504040204" pitchFamily="34" charset="0"/>
                <a:cs typeface="Tahoma" panose="020B0604030504040204" pitchFamily="34" charset="0"/>
              </a:rPr>
              <a:t>התפתחות של יישובי קבע וצמיחת תרבויות בעלות ארגון חברתי.</a:t>
            </a:r>
          </a:p>
          <a:p>
            <a:pPr>
              <a:lnSpc>
                <a:spcPct val="150000"/>
              </a:lnSpc>
              <a:buFont typeface="Wingdings" panose="05000000000000000000" pitchFamily="2" charset="2"/>
              <a:buChar char="Ø"/>
            </a:pPr>
            <a:r>
              <a:rPr lang="he-IL" altLang="he-IL" sz="1900" b="1" dirty="0">
                <a:solidFill>
                  <a:schemeClr val="tx1"/>
                </a:solidFill>
                <a:latin typeface="Tahoma" panose="020B0604030504040204" pitchFamily="34" charset="0"/>
                <a:ea typeface="Tahoma" panose="020B0604030504040204" pitchFamily="34" charset="0"/>
                <a:cs typeface="Tahoma" panose="020B0604030504040204" pitchFamily="34" charset="0"/>
              </a:rPr>
              <a:t>קבורה.</a:t>
            </a:r>
          </a:p>
          <a:p>
            <a:pPr>
              <a:lnSpc>
                <a:spcPct val="150000"/>
              </a:lnSpc>
              <a:buFont typeface="Wingdings" panose="05000000000000000000" pitchFamily="2" charset="2"/>
              <a:buChar char="Ø"/>
            </a:pPr>
            <a:r>
              <a:rPr lang="he-IL" altLang="he-IL" sz="1900" b="1" dirty="0">
                <a:solidFill>
                  <a:schemeClr val="tx1"/>
                </a:solidFill>
                <a:latin typeface="Tahoma" panose="020B0604030504040204" pitchFamily="34" charset="0"/>
                <a:ea typeface="Tahoma" panose="020B0604030504040204" pitchFamily="34" charset="0"/>
                <a:cs typeface="Tahoma" panose="020B0604030504040204" pitchFamily="34" charset="0"/>
              </a:rPr>
              <a:t>החלו להיווצר עודפי מזון בעיקר לשימוש בעונות בהן לא ניתן לעבד את הקרקע וכן לצורך מסחר.</a:t>
            </a:r>
          </a:p>
          <a:p>
            <a:pPr>
              <a:lnSpc>
                <a:spcPct val="150000"/>
              </a:lnSpc>
              <a:buFont typeface="Wingdings" panose="05000000000000000000" pitchFamily="2" charset="2"/>
              <a:buChar char="Ø"/>
            </a:pPr>
            <a:r>
              <a:rPr lang="he-IL" altLang="he-IL" sz="1900" b="1" dirty="0">
                <a:solidFill>
                  <a:schemeClr val="tx1"/>
                </a:solidFill>
                <a:latin typeface="Tahoma" panose="020B0604030504040204" pitchFamily="34" charset="0"/>
                <a:ea typeface="Tahoma" panose="020B0604030504040204" pitchFamily="34" charset="0"/>
                <a:cs typeface="Tahoma" panose="020B0604030504040204" pitchFamily="34" charset="0"/>
              </a:rPr>
              <a:t>התפנה זמן לעיסוקים נוספים כגון אריגת בגדים, ייצור כלים ועוד..</a:t>
            </a:r>
          </a:p>
          <a:p>
            <a:pPr>
              <a:lnSpc>
                <a:spcPct val="150000"/>
              </a:lnSpc>
              <a:buFont typeface="Wingdings" panose="05000000000000000000" pitchFamily="2" charset="2"/>
              <a:buChar char="Ø"/>
            </a:pPr>
            <a:r>
              <a:rPr lang="he-IL" altLang="he-IL" sz="1900" b="1" dirty="0">
                <a:solidFill>
                  <a:schemeClr val="tx1"/>
                </a:solidFill>
                <a:latin typeface="Tahoma" panose="020B0604030504040204" pitchFamily="34" charset="0"/>
                <a:ea typeface="Tahoma" panose="020B0604030504040204" pitchFamily="34" charset="0"/>
                <a:cs typeface="Tahoma" panose="020B0604030504040204" pitchFamily="34" charset="0"/>
              </a:rPr>
              <a:t>שימוש בטכנולוגיות פשוטות -כמו חריש בעזרת בהמות, שאיבת מים בכלים פשוטים ועוד..</a:t>
            </a:r>
          </a:p>
          <a:p>
            <a:pPr>
              <a:lnSpc>
                <a:spcPct val="150000"/>
              </a:lnSpc>
              <a:buFont typeface="Wingdings" panose="05000000000000000000" pitchFamily="2" charset="2"/>
              <a:buChar char="Ø"/>
            </a:pPr>
            <a:r>
              <a:rPr lang="he-IL" altLang="he-IL" sz="1900" b="1" dirty="0">
                <a:solidFill>
                  <a:schemeClr val="tx1"/>
                </a:solidFill>
                <a:latin typeface="Tahoma" panose="020B0604030504040204" pitchFamily="34" charset="0"/>
                <a:ea typeface="Tahoma" panose="020B0604030504040204" pitchFamily="34" charset="0"/>
                <a:cs typeface="Tahoma" panose="020B0604030504040204" pitchFamily="34" charset="0"/>
              </a:rPr>
              <a:t>גידול מתון של האוכלוסייה</a:t>
            </a:r>
          </a:p>
          <a:p>
            <a:pPr>
              <a:lnSpc>
                <a:spcPct val="150000"/>
              </a:lnSpc>
            </a:pPr>
            <a:endParaRPr lang="en-US" sz="19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11" name="Rectangle 10">
            <a:extLst>
              <a:ext uri="{FF2B5EF4-FFF2-40B4-BE49-F238E27FC236}">
                <a16:creationId xmlns:a16="http://schemas.microsoft.com/office/drawing/2014/main" id="{7DD2B04A-1137-44B5-B028-ACB68B02C73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49AA227F-6DA2-4C84-A893-F326972F0F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20483003"/>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4D3438B4-760C-424C-9C27-597B57483A9F}"/>
              </a:ext>
            </a:extLst>
          </p:cNvPr>
          <p:cNvSpPr>
            <a:spLocks noGrp="1"/>
          </p:cNvSpPr>
          <p:nvPr>
            <p:ph type="title"/>
          </p:nvPr>
        </p:nvSpPr>
        <p:spPr>
          <a:xfrm>
            <a:off x="1097280" y="162206"/>
            <a:ext cx="10058400" cy="839832"/>
          </a:xfrm>
        </p:spPr>
        <p:txBody>
          <a:bodyPr>
            <a:noAutofit/>
          </a:bodyPr>
          <a:lstStyle/>
          <a:p>
            <a:pPr algn="ctr"/>
            <a:r>
              <a:rPr lang="he-IL" sz="5400" b="1" dirty="0">
                <a:latin typeface="Tahoma" panose="020B0604030504040204" pitchFamily="34" charset="0"/>
                <a:ea typeface="Tahoma" panose="020B0604030504040204" pitchFamily="34" charset="0"/>
                <a:cs typeface="Tahoma" panose="020B0604030504040204" pitchFamily="34" charset="0"/>
              </a:rPr>
              <a:t>נוודות</a:t>
            </a:r>
          </a:p>
        </p:txBody>
      </p:sp>
      <p:sp>
        <p:nvSpPr>
          <p:cNvPr id="3" name="מציין מיקום תוכן 2">
            <a:extLst>
              <a:ext uri="{FF2B5EF4-FFF2-40B4-BE49-F238E27FC236}">
                <a16:creationId xmlns:a16="http://schemas.microsoft.com/office/drawing/2014/main" id="{1AEABA01-B92A-4752-9A4B-5C0A286D3BCC}"/>
              </a:ext>
            </a:extLst>
          </p:cNvPr>
          <p:cNvSpPr>
            <a:spLocks noGrp="1"/>
          </p:cNvSpPr>
          <p:nvPr>
            <p:ph idx="1"/>
          </p:nvPr>
        </p:nvSpPr>
        <p:spPr>
          <a:xfrm>
            <a:off x="132522" y="1002038"/>
            <a:ext cx="11950810" cy="654484"/>
          </a:xfrm>
        </p:spPr>
        <p:txBody>
          <a:bodyPr>
            <a:normAutofit/>
          </a:bodyPr>
          <a:lstStyle/>
          <a:p>
            <a:pPr algn="ctr"/>
            <a:r>
              <a:rPr lang="he-IL" sz="2800" dirty="0">
                <a:latin typeface="Tahoma" panose="020B0604030504040204" pitchFamily="34" charset="0"/>
                <a:ea typeface="Tahoma" panose="020B0604030504040204" pitchFamily="34" charset="0"/>
                <a:cs typeface="Tahoma" panose="020B0604030504040204" pitchFamily="34" charset="0"/>
              </a:rPr>
              <a:t>חיים בקבוצות קטנות ומעבר יחד ממקום למקום.</a:t>
            </a:r>
          </a:p>
          <a:p>
            <a:endParaRPr lang="he-IL" sz="2800" dirty="0">
              <a:latin typeface="Tahoma" panose="020B0604030504040204" pitchFamily="34" charset="0"/>
              <a:ea typeface="Tahoma" panose="020B0604030504040204" pitchFamily="34" charset="0"/>
              <a:cs typeface="Tahoma" panose="020B0604030504040204" pitchFamily="34" charset="0"/>
            </a:endParaRPr>
          </a:p>
        </p:txBody>
      </p:sp>
      <p:sp>
        <p:nvSpPr>
          <p:cNvPr id="4" name="מציין מיקום תוכן 2">
            <a:extLst>
              <a:ext uri="{FF2B5EF4-FFF2-40B4-BE49-F238E27FC236}">
                <a16:creationId xmlns:a16="http://schemas.microsoft.com/office/drawing/2014/main" id="{09CE0FB0-E9FC-4559-971D-CD5F72EB0472}"/>
              </a:ext>
            </a:extLst>
          </p:cNvPr>
          <p:cNvSpPr txBox="1">
            <a:spLocks/>
          </p:cNvSpPr>
          <p:nvPr/>
        </p:nvSpPr>
        <p:spPr>
          <a:xfrm>
            <a:off x="132522" y="1896058"/>
            <a:ext cx="11950810" cy="1683528"/>
          </a:xfrm>
          <a:prstGeom prst="rect">
            <a:avLst/>
          </a:prstGeom>
          <a:ln w="76200">
            <a:solidFill>
              <a:srgbClr val="92D050"/>
            </a:solidFill>
          </a:ln>
        </p:spPr>
        <p:txBody>
          <a:bodyPr vert="horz" lIns="0" tIns="45720" rIns="0" bIns="45720" rtlCol="0">
            <a:normAutofit/>
          </a:bodyPr>
          <a:lst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he-IL" sz="2800" b="1" u="sng" dirty="0">
                <a:latin typeface="Tahoma" panose="020B0604030504040204" pitchFamily="34" charset="0"/>
                <a:ea typeface="Tahoma" panose="020B0604030504040204" pitchFamily="34" charset="0"/>
                <a:cs typeface="Tahoma" panose="020B0604030504040204" pitchFamily="34" charset="0"/>
              </a:rPr>
              <a:t>שאלה:</a:t>
            </a:r>
          </a:p>
          <a:p>
            <a:r>
              <a:rPr lang="he-IL" sz="2800" dirty="0">
                <a:latin typeface="Tahoma" panose="020B0604030504040204" pitchFamily="34" charset="0"/>
                <a:ea typeface="Tahoma" panose="020B0604030504040204" pitchFamily="34" charset="0"/>
                <a:cs typeface="Tahoma" panose="020B0604030504040204" pitchFamily="34" charset="0"/>
              </a:rPr>
              <a:t>למה ציידים-לקטים היו חייבים לנדוד?</a:t>
            </a:r>
          </a:p>
          <a:p>
            <a:endParaRPr lang="he-IL" sz="2800" dirty="0">
              <a:latin typeface="Tahoma" panose="020B0604030504040204" pitchFamily="34" charset="0"/>
              <a:ea typeface="Tahoma" panose="020B0604030504040204" pitchFamily="34" charset="0"/>
              <a:cs typeface="Tahoma" panose="020B0604030504040204" pitchFamily="34" charset="0"/>
            </a:endParaRPr>
          </a:p>
          <a:p>
            <a:endParaRPr lang="he-IL" sz="2800" dirty="0">
              <a:latin typeface="Tahoma" panose="020B0604030504040204" pitchFamily="34" charset="0"/>
              <a:ea typeface="Tahoma" panose="020B0604030504040204" pitchFamily="34" charset="0"/>
              <a:cs typeface="Tahoma" panose="020B0604030504040204" pitchFamily="34" charset="0"/>
            </a:endParaRPr>
          </a:p>
        </p:txBody>
      </p:sp>
      <p:sp>
        <p:nvSpPr>
          <p:cNvPr id="5" name="מציין מיקום תוכן 2">
            <a:extLst>
              <a:ext uri="{FF2B5EF4-FFF2-40B4-BE49-F238E27FC236}">
                <a16:creationId xmlns:a16="http://schemas.microsoft.com/office/drawing/2014/main" id="{6B47F5EC-E596-477B-88B4-86F8EC14726F}"/>
              </a:ext>
            </a:extLst>
          </p:cNvPr>
          <p:cNvSpPr txBox="1">
            <a:spLocks/>
          </p:cNvSpPr>
          <p:nvPr/>
        </p:nvSpPr>
        <p:spPr>
          <a:xfrm>
            <a:off x="132522" y="3819122"/>
            <a:ext cx="11950810" cy="2502165"/>
          </a:xfrm>
          <a:prstGeom prst="rect">
            <a:avLst/>
          </a:prstGeom>
        </p:spPr>
        <p:txBody>
          <a:bodyPr vert="horz" lIns="0" tIns="45720" rIns="0" bIns="45720" rtlCol="0">
            <a:normAutofit/>
          </a:bodyPr>
          <a:lst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he-IL" sz="2400" dirty="0">
                <a:latin typeface="Tahoma" panose="020B0604030504040204" pitchFamily="34" charset="0"/>
                <a:ea typeface="Tahoma" panose="020B0604030504040204" pitchFamily="34" charset="0"/>
                <a:cs typeface="Tahoma" panose="020B0604030504040204" pitchFamily="34" charset="0"/>
              </a:rPr>
              <a:t>מזג אויר</a:t>
            </a:r>
          </a:p>
          <a:p>
            <a:r>
              <a:rPr lang="he-IL" sz="2400" dirty="0">
                <a:latin typeface="Tahoma" panose="020B0604030504040204" pitchFamily="34" charset="0"/>
                <a:ea typeface="Tahoma" panose="020B0604030504040204" pitchFamily="34" charset="0"/>
                <a:cs typeface="Tahoma" panose="020B0604030504040204" pitchFamily="34" charset="0"/>
              </a:rPr>
              <a:t>מלאי מזון </a:t>
            </a:r>
          </a:p>
          <a:p>
            <a:r>
              <a:rPr lang="he-IL" sz="2400" dirty="0">
                <a:latin typeface="Tahoma" panose="020B0604030504040204" pitchFamily="34" charset="0"/>
                <a:ea typeface="Tahoma" panose="020B0604030504040204" pitchFamily="34" charset="0"/>
                <a:cs typeface="Tahoma" panose="020B0604030504040204" pitchFamily="34" charset="0"/>
              </a:rPr>
              <a:t>מקורות מים</a:t>
            </a:r>
          </a:p>
          <a:p>
            <a:r>
              <a:rPr lang="he-IL" sz="2400" dirty="0">
                <a:latin typeface="Tahoma" panose="020B0604030504040204" pitchFamily="34" charset="0"/>
                <a:ea typeface="Tahoma" panose="020B0604030504040204" pitchFamily="34" charset="0"/>
                <a:cs typeface="Tahoma" panose="020B0604030504040204" pitchFamily="34" charset="0"/>
              </a:rPr>
              <a:t>נדידת בע"ח</a:t>
            </a:r>
          </a:p>
          <a:p>
            <a:r>
              <a:rPr lang="he-IL" sz="2400" dirty="0">
                <a:latin typeface="Tahoma" panose="020B0604030504040204" pitchFamily="34" charset="0"/>
                <a:ea typeface="Tahoma" panose="020B0604030504040204" pitchFamily="34" charset="0"/>
                <a:cs typeface="Tahoma" panose="020B0604030504040204" pitchFamily="34" charset="0"/>
              </a:rPr>
              <a:t>עונות השנה</a:t>
            </a:r>
          </a:p>
          <a:p>
            <a:endParaRPr lang="he-IL" sz="2400" dirty="0">
              <a:latin typeface="Tahoma" panose="020B0604030504040204" pitchFamily="34" charset="0"/>
              <a:ea typeface="Tahoma" panose="020B0604030504040204" pitchFamily="34" charset="0"/>
              <a:cs typeface="Tahoma" panose="020B0604030504040204" pitchFamily="34" charset="0"/>
            </a:endParaRPr>
          </a:p>
          <a:p>
            <a:endParaRPr lang="he-IL" sz="2400" dirty="0">
              <a:latin typeface="Tahoma" panose="020B0604030504040204" pitchFamily="34" charset="0"/>
              <a:ea typeface="Tahoma" panose="020B0604030504040204" pitchFamily="34" charset="0"/>
              <a:cs typeface="Tahoma" panose="020B0604030504040204" pitchFamily="34" charset="0"/>
            </a:endParaRPr>
          </a:p>
        </p:txBody>
      </p:sp>
      <p:pic>
        <p:nvPicPr>
          <p:cNvPr id="6" name="Picture 2" descr="Image result for ‫האדם הקדמון‬‎">
            <a:extLst>
              <a:ext uri="{FF2B5EF4-FFF2-40B4-BE49-F238E27FC236}">
                <a16:creationId xmlns:a16="http://schemas.microsoft.com/office/drawing/2014/main" id="{836BAEC1-9244-49B4-A008-021D2E274B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522" y="3782965"/>
            <a:ext cx="4161183" cy="2538322"/>
          </a:xfrm>
          <a:prstGeom prst="rect">
            <a:avLst/>
          </a:prstGeom>
          <a:noFill/>
          <a:extLst>
            <a:ext uri="{909E8E84-426E-40DD-AFC4-6F175D3DCCD1}">
              <a14:hiddenFill xmlns:a14="http://schemas.microsoft.com/office/drawing/2010/main">
                <a:solidFill>
                  <a:srgbClr val="FFFFFF"/>
                </a:solidFill>
              </a14:hiddenFill>
            </a:ext>
          </a:extLst>
        </p:spPr>
      </p:pic>
      <p:sp>
        <p:nvSpPr>
          <p:cNvPr id="7" name="מציין מיקום תוכן 2">
            <a:extLst>
              <a:ext uri="{FF2B5EF4-FFF2-40B4-BE49-F238E27FC236}">
                <a16:creationId xmlns:a16="http://schemas.microsoft.com/office/drawing/2014/main" id="{9C8189D9-BAFC-47EE-B1DF-3A27A3C44B1F}"/>
              </a:ext>
            </a:extLst>
          </p:cNvPr>
          <p:cNvSpPr txBox="1">
            <a:spLocks/>
          </p:cNvSpPr>
          <p:nvPr/>
        </p:nvSpPr>
        <p:spPr>
          <a:xfrm>
            <a:off x="4503089" y="3782965"/>
            <a:ext cx="4985468" cy="2246774"/>
          </a:xfrm>
          <a:prstGeom prst="rect">
            <a:avLst/>
          </a:prstGeom>
        </p:spPr>
        <p:txBody>
          <a:bodyPr vert="horz" lIns="0" tIns="45720" rIns="0" bIns="45720" rtlCol="0">
            <a:normAutofit/>
          </a:bodyPr>
          <a:lst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he-IL" sz="2800" b="1" dirty="0">
                <a:latin typeface="Tahoma" panose="020B0604030504040204" pitchFamily="34" charset="0"/>
                <a:ea typeface="Tahoma" panose="020B0604030504040204" pitchFamily="34" charset="0"/>
                <a:cs typeface="Tahoma" panose="020B0604030504040204" pitchFamily="34" charset="0"/>
              </a:rPr>
              <a:t>בתקופה זו כבר מתחיל האדם להשפיע על הסביבה:</a:t>
            </a:r>
          </a:p>
          <a:p>
            <a:r>
              <a:rPr lang="he-IL" sz="2800" b="1" dirty="0">
                <a:latin typeface="Tahoma" panose="020B0604030504040204" pitchFamily="34" charset="0"/>
                <a:ea typeface="Tahoma" panose="020B0604030504040204" pitchFamily="34" charset="0"/>
                <a:cs typeface="Tahoma" panose="020B0604030504040204" pitchFamily="34" charset="0"/>
              </a:rPr>
              <a:t>לדוג' הצתת שריפות על מנת להבריח בע"ח ולהקל על הציד</a:t>
            </a:r>
          </a:p>
          <a:p>
            <a:endParaRPr lang="he-IL" sz="28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667085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311973C2-EB8B-452A-A698-4A252FD3AE2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3" name="Rectangle 72">
            <a:extLst>
              <a:ext uri="{FF2B5EF4-FFF2-40B4-BE49-F238E27FC236}">
                <a16:creationId xmlns:a16="http://schemas.microsoft.com/office/drawing/2014/main" id="{10162E77-11AD-44A7-84EC-40C59EEFBD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מדוע התחוללה המהפכה הגדולה?">
            <a:extLst>
              <a:ext uri="{FF2B5EF4-FFF2-40B4-BE49-F238E27FC236}">
                <a16:creationId xmlns:a16="http://schemas.microsoft.com/office/drawing/2014/main" id="{68309152-9116-4E07-8C4C-78F6AA8F19F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0606" r="25360" b="2"/>
          <a:stretch/>
        </p:blipFill>
        <p:spPr bwMode="auto">
          <a:xfrm>
            <a:off x="20" y="-12128"/>
            <a:ext cx="4654276" cy="6870127"/>
          </a:xfrm>
          <a:prstGeom prst="rect">
            <a:avLst/>
          </a:prstGeom>
          <a:noFill/>
          <a:extLst>
            <a:ext uri="{909E8E84-426E-40DD-AFC4-6F175D3DCCD1}">
              <a14:hiddenFill xmlns:a14="http://schemas.microsoft.com/office/drawing/2010/main">
                <a:solidFill>
                  <a:srgbClr val="FFFFFF"/>
                </a:solidFill>
              </a14:hiddenFill>
            </a:ext>
          </a:extLst>
        </p:spPr>
      </p:pic>
      <p:cxnSp>
        <p:nvCxnSpPr>
          <p:cNvPr id="75" name="Straight Connector 74">
            <a:extLst>
              <a:ext uri="{FF2B5EF4-FFF2-40B4-BE49-F238E27FC236}">
                <a16:creationId xmlns:a16="http://schemas.microsoft.com/office/drawing/2014/main" id="{5AB158E9-1B40-4CD6-95F0-95CA11DF7B7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מציין מיקום תוכן 2">
            <a:extLst>
              <a:ext uri="{FF2B5EF4-FFF2-40B4-BE49-F238E27FC236}">
                <a16:creationId xmlns:a16="http://schemas.microsoft.com/office/drawing/2014/main" id="{18805F80-0454-4A10-BC6E-4AEF1619ADC8}"/>
              </a:ext>
            </a:extLst>
          </p:cNvPr>
          <p:cNvSpPr>
            <a:spLocks noGrp="1"/>
          </p:cNvSpPr>
          <p:nvPr>
            <p:ph idx="1"/>
          </p:nvPr>
        </p:nvSpPr>
        <p:spPr>
          <a:xfrm>
            <a:off x="5181601" y="2198913"/>
            <a:ext cx="6368142" cy="4135391"/>
          </a:xfrm>
        </p:spPr>
        <p:txBody>
          <a:bodyPr>
            <a:normAutofit lnSpcReduction="10000"/>
          </a:bodyPr>
          <a:lstStyle/>
          <a:p>
            <a:pPr>
              <a:lnSpc>
                <a:spcPct val="150000"/>
              </a:lnSpc>
            </a:pPr>
            <a:r>
              <a:rPr lang="he-IL" sz="3200" dirty="0">
                <a:latin typeface="Tahoma" panose="020B0604030504040204" pitchFamily="34" charset="0"/>
                <a:ea typeface="Tahoma" panose="020B0604030504040204" pitchFamily="34" charset="0"/>
                <a:cs typeface="Tahoma" panose="020B0604030504040204" pitchFamily="34" charset="0"/>
              </a:rPr>
              <a:t>האדם לא טיפל בחיות הבר ולא דאג להן. בזמן ההוא לא היו עדיין ערים וכפרים ובני האדם חיו בקבוצות קטנות, נדדו ממקום למקום בהתאם לעונות השנה ותנאי מזג האוויר וגרו במערות. </a:t>
            </a:r>
          </a:p>
        </p:txBody>
      </p:sp>
    </p:spTree>
    <p:extLst>
      <p:ext uri="{BB962C8B-B14F-4D97-AF65-F5344CB8AC3E}">
        <p14:creationId xmlns:p14="http://schemas.microsoft.com/office/powerpoint/2010/main" val="3124859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a:extLst>
              <a:ext uri="{FF2B5EF4-FFF2-40B4-BE49-F238E27FC236}">
                <a16:creationId xmlns:a16="http://schemas.microsoft.com/office/drawing/2014/main" id="{85627001-FF56-416E-B79A-70EC06DF1C42}"/>
              </a:ext>
            </a:extLst>
          </p:cNvPr>
          <p:cNvSpPr>
            <a:spLocks noGrp="1"/>
          </p:cNvSpPr>
          <p:nvPr>
            <p:ph idx="1"/>
          </p:nvPr>
        </p:nvSpPr>
        <p:spPr/>
        <p:txBody>
          <a:bodyPr/>
          <a:lstStyle/>
          <a:p>
            <a:r>
              <a:rPr lang="en-US" dirty="0">
                <a:hlinkClick r:id="rId2"/>
              </a:rPr>
              <a:t>https://www.youtube.com/watch?v=ZhC75nSo_zM</a:t>
            </a:r>
            <a:r>
              <a:rPr lang="he-IL" dirty="0"/>
              <a:t> ציידים לקטים של ימינו</a:t>
            </a:r>
          </a:p>
          <a:p>
            <a:endParaRPr lang="he-IL" dirty="0"/>
          </a:p>
          <a:p>
            <a:r>
              <a:rPr lang="en-US" dirty="0">
                <a:hlinkClick r:id="rId3"/>
              </a:rPr>
              <a:t>https://www.youtube.com/watch?v=75Zvc-sZcKQ</a:t>
            </a:r>
            <a:endParaRPr lang="he-IL" dirty="0"/>
          </a:p>
          <a:p>
            <a:endParaRPr lang="he-IL" dirty="0"/>
          </a:p>
          <a:p>
            <a:r>
              <a:rPr lang="en-US" dirty="0">
                <a:hlinkClick r:id="rId4"/>
              </a:rPr>
              <a:t>https://www.youtube.com/watch?v=ydyIn4zZXvo&amp;list=PL7CAzDuvQWsJsllOhb9NHCsgq5TT81LwC</a:t>
            </a:r>
            <a:r>
              <a:rPr lang="he-IL" dirty="0"/>
              <a:t> מצויר</a:t>
            </a:r>
          </a:p>
        </p:txBody>
      </p:sp>
    </p:spTree>
    <p:extLst>
      <p:ext uri="{BB962C8B-B14F-4D97-AF65-F5344CB8AC3E}">
        <p14:creationId xmlns:p14="http://schemas.microsoft.com/office/powerpoint/2010/main" val="2235966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6C966818-6F34-403B-A63E-A1FE781548CF}"/>
              </a:ext>
            </a:extLst>
          </p:cNvPr>
          <p:cNvSpPr>
            <a:spLocks noGrp="1"/>
          </p:cNvSpPr>
          <p:nvPr>
            <p:ph type="title"/>
          </p:nvPr>
        </p:nvSpPr>
        <p:spPr>
          <a:xfrm>
            <a:off x="1097280" y="286603"/>
            <a:ext cx="10058400" cy="1450757"/>
          </a:xfrm>
        </p:spPr>
        <p:txBody>
          <a:bodyPr>
            <a:normAutofit/>
          </a:bodyPr>
          <a:lstStyle/>
          <a:p>
            <a:pPr algn="ctr"/>
            <a:r>
              <a:rPr lang="he-IL" b="1" dirty="0">
                <a:latin typeface="Tahoma" panose="020B0604030504040204" pitchFamily="34" charset="0"/>
                <a:ea typeface="Tahoma" panose="020B0604030504040204" pitchFamily="34" charset="0"/>
                <a:cs typeface="Tahoma" panose="020B0604030504040204" pitchFamily="34" charset="0"/>
              </a:rPr>
              <a:t>תזונת האדם הקדמון – עד לפני כ-50 אלף שנים</a:t>
            </a:r>
          </a:p>
        </p:txBody>
      </p:sp>
      <p:sp>
        <p:nvSpPr>
          <p:cNvPr id="3" name="מציין מיקום תוכן 2">
            <a:extLst>
              <a:ext uri="{FF2B5EF4-FFF2-40B4-BE49-F238E27FC236}">
                <a16:creationId xmlns:a16="http://schemas.microsoft.com/office/drawing/2014/main" id="{18805F80-0454-4A10-BC6E-4AEF1619ADC8}"/>
              </a:ext>
            </a:extLst>
          </p:cNvPr>
          <p:cNvSpPr>
            <a:spLocks noGrp="1"/>
          </p:cNvSpPr>
          <p:nvPr>
            <p:ph idx="1"/>
          </p:nvPr>
        </p:nvSpPr>
        <p:spPr>
          <a:xfrm>
            <a:off x="649705" y="1845734"/>
            <a:ext cx="6902561" cy="4023360"/>
          </a:xfrm>
        </p:spPr>
        <p:txBody>
          <a:bodyPr>
            <a:normAutofit fontScale="85000" lnSpcReduction="10000"/>
          </a:bodyPr>
          <a:lstStyle/>
          <a:p>
            <a:pPr marL="0" indent="0">
              <a:lnSpc>
                <a:spcPct val="150000"/>
              </a:lnSpc>
              <a:buNone/>
            </a:pPr>
            <a:r>
              <a:rPr lang="he-IL" sz="3200" dirty="0">
                <a:solidFill>
                  <a:schemeClr val="tx1"/>
                </a:solidFill>
                <a:latin typeface="Tahoma" panose="020B0604030504040204" pitchFamily="34" charset="0"/>
                <a:ea typeface="Tahoma" panose="020B0604030504040204" pitchFamily="34" charset="0"/>
                <a:cs typeface="Tahoma" panose="020B0604030504040204" pitchFamily="34" charset="0"/>
              </a:rPr>
              <a:t>בני האדם הזינו את עצמם במשך למעלה מ-2 מיליון שנה מהמצוי בטבע.</a:t>
            </a:r>
          </a:p>
          <a:p>
            <a:pPr marL="0" indent="0">
              <a:lnSpc>
                <a:spcPct val="150000"/>
              </a:lnSpc>
              <a:buNone/>
            </a:pPr>
            <a:r>
              <a:rPr lang="he-IL" sz="3200" dirty="0">
                <a:solidFill>
                  <a:schemeClr val="tx1"/>
                </a:solidFill>
                <a:latin typeface="Tahoma" panose="020B0604030504040204" pitchFamily="34" charset="0"/>
                <a:ea typeface="Tahoma" panose="020B0604030504040204" pitchFamily="34" charset="0"/>
                <a:cs typeface="Tahoma" panose="020B0604030504040204" pitchFamily="34" charset="0"/>
              </a:rPr>
              <a:t>הגברים יצאו לצוד בע"ח ונשים ליקטו פירות, עלים ושורשים של צמחים.</a:t>
            </a:r>
          </a:p>
          <a:p>
            <a:pPr marL="0" indent="0">
              <a:lnSpc>
                <a:spcPct val="150000"/>
              </a:lnSpc>
              <a:buNone/>
            </a:pPr>
            <a:r>
              <a:rPr lang="he-IL" sz="3200" dirty="0">
                <a:solidFill>
                  <a:schemeClr val="tx1"/>
                </a:solidFill>
                <a:latin typeface="Tahoma" panose="020B0604030504040204" pitchFamily="34" charset="0"/>
                <a:ea typeface="Tahoma" panose="020B0604030504040204" pitchFamily="34" charset="0"/>
                <a:cs typeface="Tahoma" panose="020B0604030504040204" pitchFamily="34" charset="0"/>
              </a:rPr>
              <a:t>בני האדם ייצרו ראשי חיצים, חניתות, רשתות ציד וחבלים לצורך ציד חיות גדולות.</a:t>
            </a:r>
          </a:p>
        </p:txBody>
      </p:sp>
      <p:pic>
        <p:nvPicPr>
          <p:cNvPr id="2050" name="Picture 2" descr="תמונה שמכילה קטן, ישיבה, חצי, שולחן&#10;&#10;התיאור נוצר באופן אוטומטי">
            <a:extLst>
              <a:ext uri="{FF2B5EF4-FFF2-40B4-BE49-F238E27FC236}">
                <a16:creationId xmlns:a16="http://schemas.microsoft.com/office/drawing/2014/main" id="{66187AA5-8873-49D0-9538-F38D268F741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941" r="23286" b="3"/>
          <a:stretch/>
        </p:blipFill>
        <p:spPr bwMode="auto">
          <a:xfrm>
            <a:off x="8020570" y="1916318"/>
            <a:ext cx="3135109" cy="3471012"/>
          </a:xfrm>
          <a:prstGeom prst="rect">
            <a:avLst/>
          </a:prstGeom>
          <a:noFill/>
          <a:extLst>
            <a:ext uri="{909E8E84-426E-40DD-AFC4-6F175D3DCCD1}">
              <a14:hiddenFill xmlns:a14="http://schemas.microsoft.com/office/drawing/2010/main">
                <a:solidFill>
                  <a:srgbClr val="FFFFFF"/>
                </a:solidFill>
              </a14:hiddenFill>
            </a:ext>
          </a:extLst>
        </p:spPr>
      </p:pic>
      <p:sp>
        <p:nvSpPr>
          <p:cNvPr id="4" name="מלבן 3">
            <a:extLst>
              <a:ext uri="{FF2B5EF4-FFF2-40B4-BE49-F238E27FC236}">
                <a16:creationId xmlns:a16="http://schemas.microsoft.com/office/drawing/2014/main" id="{C5A2A92B-9E36-4A4C-AD60-720CE8D69D79}"/>
              </a:ext>
            </a:extLst>
          </p:cNvPr>
          <p:cNvSpPr/>
          <p:nvPr/>
        </p:nvSpPr>
        <p:spPr>
          <a:xfrm>
            <a:off x="8120445" y="5499762"/>
            <a:ext cx="2974276" cy="369332"/>
          </a:xfrm>
          <a:prstGeom prst="rect">
            <a:avLst/>
          </a:prstGeom>
        </p:spPr>
        <p:txBody>
          <a:bodyPr wrap="none">
            <a:spAutoFit/>
          </a:bodyPr>
          <a:lstStyle/>
          <a:p>
            <a:r>
              <a:rPr lang="en-US" dirty="0">
                <a:latin typeface="YouTube Noto"/>
                <a:hlinkClick r:id="rId3" tooltip="שיתוף הקישור"/>
              </a:rPr>
              <a:t>https://youtu.be/QCrI9lY_89s</a:t>
            </a:r>
            <a:endParaRPr lang="en-US" dirty="0"/>
          </a:p>
        </p:txBody>
      </p:sp>
    </p:spTree>
    <p:extLst>
      <p:ext uri="{BB962C8B-B14F-4D97-AF65-F5344CB8AC3E}">
        <p14:creationId xmlns:p14="http://schemas.microsoft.com/office/powerpoint/2010/main" val="3661657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6C966818-6F34-403B-A63E-A1FE781548CF}"/>
              </a:ext>
            </a:extLst>
          </p:cNvPr>
          <p:cNvSpPr>
            <a:spLocks noGrp="1"/>
          </p:cNvSpPr>
          <p:nvPr>
            <p:ph type="title"/>
          </p:nvPr>
        </p:nvSpPr>
        <p:spPr>
          <a:xfrm>
            <a:off x="1097280" y="286603"/>
            <a:ext cx="10058400" cy="1450757"/>
          </a:xfrm>
        </p:spPr>
        <p:txBody>
          <a:bodyPr>
            <a:normAutofit/>
          </a:bodyPr>
          <a:lstStyle/>
          <a:p>
            <a:pPr algn="ctr"/>
            <a:r>
              <a:rPr lang="he-IL" b="1" dirty="0">
                <a:latin typeface="Tahoma" panose="020B0604030504040204" pitchFamily="34" charset="0"/>
                <a:ea typeface="Tahoma" panose="020B0604030504040204" pitchFamily="34" charset="0"/>
                <a:cs typeface="Tahoma" panose="020B0604030504040204" pitchFamily="34" charset="0"/>
              </a:rPr>
              <a:t>לפני כ-15 אלף שנים</a:t>
            </a:r>
          </a:p>
        </p:txBody>
      </p:sp>
      <p:pic>
        <p:nvPicPr>
          <p:cNvPr id="5" name="Picture 10" descr="200px-Aguja_y_anzuelo_Paleolitico">
            <a:extLst>
              <a:ext uri="{FF2B5EF4-FFF2-40B4-BE49-F238E27FC236}">
                <a16:creationId xmlns:a16="http://schemas.microsoft.com/office/drawing/2014/main" id="{269F0E77-041C-4E56-B1BE-ACC260F8F2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788" r="11596"/>
          <a:stretch/>
        </p:blipFill>
        <p:spPr bwMode="auto">
          <a:xfrm>
            <a:off x="1183017" y="1916318"/>
            <a:ext cx="2376058" cy="3471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descr="IMG0074">
            <a:extLst>
              <a:ext uri="{FF2B5EF4-FFF2-40B4-BE49-F238E27FC236}">
                <a16:creationId xmlns:a16="http://schemas.microsoft.com/office/drawing/2014/main" id="{441C0AB8-D25C-4B16-9119-F137A5C9A49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 b="2489"/>
          <a:stretch/>
        </p:blipFill>
        <p:spPr bwMode="auto">
          <a:xfrm>
            <a:off x="3719942" y="1916318"/>
            <a:ext cx="2376057" cy="3471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מציין מיקום תוכן 2">
            <a:extLst>
              <a:ext uri="{FF2B5EF4-FFF2-40B4-BE49-F238E27FC236}">
                <a16:creationId xmlns:a16="http://schemas.microsoft.com/office/drawing/2014/main" id="{18805F80-0454-4A10-BC6E-4AEF1619ADC8}"/>
              </a:ext>
            </a:extLst>
          </p:cNvPr>
          <p:cNvSpPr>
            <a:spLocks noGrp="1"/>
          </p:cNvSpPr>
          <p:nvPr>
            <p:ph idx="1"/>
          </p:nvPr>
        </p:nvSpPr>
        <p:spPr>
          <a:xfrm>
            <a:off x="6351639" y="1845734"/>
            <a:ext cx="4804041" cy="4023360"/>
          </a:xfrm>
        </p:spPr>
        <p:txBody>
          <a:bodyPr>
            <a:normAutofit fontScale="92500"/>
          </a:bodyPr>
          <a:lstStyle/>
          <a:p>
            <a:pPr>
              <a:lnSpc>
                <a:spcPct val="150000"/>
              </a:lnSpc>
            </a:pPr>
            <a:r>
              <a:rPr lang="he-IL" sz="3600" dirty="0">
                <a:latin typeface="Tahoma" panose="020B0604030504040204" pitchFamily="34" charset="0"/>
                <a:ea typeface="Tahoma" panose="020B0604030504040204" pitchFamily="34" charset="0"/>
                <a:cs typeface="Tahoma" panose="020B0604030504040204" pitchFamily="34" charset="0"/>
              </a:rPr>
              <a:t>האדם התחיל להרחיב את סל המזונות גם לדגה ודגני בר, בעקבות פיתוח כלי טחינה, דיג וכלים לשימור מזונות אלה. </a:t>
            </a:r>
          </a:p>
        </p:txBody>
      </p:sp>
      <p:sp>
        <p:nvSpPr>
          <p:cNvPr id="6" name="Text Box 16">
            <a:extLst>
              <a:ext uri="{FF2B5EF4-FFF2-40B4-BE49-F238E27FC236}">
                <a16:creationId xmlns:a16="http://schemas.microsoft.com/office/drawing/2014/main" id="{B43A5766-D653-4029-807F-EAE94E0F3541}"/>
              </a:ext>
            </a:extLst>
          </p:cNvPr>
          <p:cNvSpPr txBox="1">
            <a:spLocks noChangeArrowheads="1"/>
          </p:cNvSpPr>
          <p:nvPr/>
        </p:nvSpPr>
        <p:spPr bwMode="auto">
          <a:xfrm>
            <a:off x="0" y="5566288"/>
            <a:ext cx="2447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400">
                <a:solidFill>
                  <a:schemeClr val="tx2"/>
                </a:solidFill>
                <a:latin typeface="Times New Roman" panose="02020603050405020304" pitchFamily="18" charset="0"/>
                <a:cs typeface="David" panose="020E0502060401010101" pitchFamily="34" charset="-79"/>
              </a:defRPr>
            </a:lvl1pPr>
            <a:lvl2pPr marL="742950" indent="-285750" eaLnBrk="0" hangingPunct="0">
              <a:defRPr sz="4400">
                <a:solidFill>
                  <a:schemeClr val="tx2"/>
                </a:solidFill>
                <a:latin typeface="Times New Roman" panose="02020603050405020304" pitchFamily="18" charset="0"/>
                <a:cs typeface="David" panose="020E0502060401010101" pitchFamily="34" charset="-79"/>
              </a:defRPr>
            </a:lvl2pPr>
            <a:lvl3pPr marL="1143000" indent="-228600" eaLnBrk="0" hangingPunct="0">
              <a:defRPr sz="4400">
                <a:solidFill>
                  <a:schemeClr val="tx2"/>
                </a:solidFill>
                <a:latin typeface="Times New Roman" panose="02020603050405020304" pitchFamily="18" charset="0"/>
                <a:cs typeface="David" panose="020E0502060401010101" pitchFamily="34" charset="-79"/>
              </a:defRPr>
            </a:lvl3pPr>
            <a:lvl4pPr marL="1600200" indent="-228600" eaLnBrk="0" hangingPunct="0">
              <a:defRPr sz="4400">
                <a:solidFill>
                  <a:schemeClr val="tx2"/>
                </a:solidFill>
                <a:latin typeface="Times New Roman" panose="02020603050405020304" pitchFamily="18" charset="0"/>
                <a:cs typeface="David" panose="020E0502060401010101" pitchFamily="34" charset="-79"/>
              </a:defRPr>
            </a:lvl4pPr>
            <a:lvl5pPr marL="2057400" indent="-228600" eaLnBrk="0" hangingPunct="0">
              <a:defRPr sz="4400">
                <a:solidFill>
                  <a:schemeClr val="tx2"/>
                </a:solidFill>
                <a:latin typeface="Times New Roman" panose="02020603050405020304" pitchFamily="18" charset="0"/>
                <a:cs typeface="David" panose="020E0502060401010101" pitchFamily="34" charset="-79"/>
              </a:defRPr>
            </a:lvl5pPr>
            <a:lvl6pPr marL="2514600" indent="-228600" eaLnBrk="0" fontAlgn="base" hangingPunct="0">
              <a:spcBef>
                <a:spcPct val="0"/>
              </a:spcBef>
              <a:spcAft>
                <a:spcPct val="0"/>
              </a:spcAft>
              <a:defRPr sz="4400">
                <a:solidFill>
                  <a:schemeClr val="tx2"/>
                </a:solidFill>
                <a:latin typeface="Times New Roman" panose="02020603050405020304" pitchFamily="18" charset="0"/>
                <a:cs typeface="David" panose="020E0502060401010101" pitchFamily="34" charset="-79"/>
              </a:defRPr>
            </a:lvl6pPr>
            <a:lvl7pPr marL="2971800" indent="-228600" eaLnBrk="0" fontAlgn="base" hangingPunct="0">
              <a:spcBef>
                <a:spcPct val="0"/>
              </a:spcBef>
              <a:spcAft>
                <a:spcPct val="0"/>
              </a:spcAft>
              <a:defRPr sz="4400">
                <a:solidFill>
                  <a:schemeClr val="tx2"/>
                </a:solidFill>
                <a:latin typeface="Times New Roman" panose="02020603050405020304" pitchFamily="18" charset="0"/>
                <a:cs typeface="David" panose="020E0502060401010101" pitchFamily="34" charset="-79"/>
              </a:defRPr>
            </a:lvl7pPr>
            <a:lvl8pPr marL="3429000" indent="-228600" eaLnBrk="0" fontAlgn="base" hangingPunct="0">
              <a:spcBef>
                <a:spcPct val="0"/>
              </a:spcBef>
              <a:spcAft>
                <a:spcPct val="0"/>
              </a:spcAft>
              <a:defRPr sz="4400">
                <a:solidFill>
                  <a:schemeClr val="tx2"/>
                </a:solidFill>
                <a:latin typeface="Times New Roman" panose="02020603050405020304" pitchFamily="18" charset="0"/>
                <a:cs typeface="David" panose="020E0502060401010101" pitchFamily="34" charset="-79"/>
              </a:defRPr>
            </a:lvl8pPr>
            <a:lvl9pPr marL="3886200" indent="-228600" eaLnBrk="0" fontAlgn="base" hangingPunct="0">
              <a:spcBef>
                <a:spcPct val="0"/>
              </a:spcBef>
              <a:spcAft>
                <a:spcPct val="0"/>
              </a:spcAft>
              <a:defRPr sz="4400">
                <a:solidFill>
                  <a:schemeClr val="tx2"/>
                </a:solidFill>
                <a:latin typeface="Times New Roman" panose="02020603050405020304" pitchFamily="18" charset="0"/>
                <a:cs typeface="David" panose="020E0502060401010101" pitchFamily="34" charset="-79"/>
              </a:defRPr>
            </a:lvl9pPr>
          </a:lstStyle>
          <a:p>
            <a:pPr eaLnBrk="1" hangingPunct="1">
              <a:spcBef>
                <a:spcPct val="50000"/>
              </a:spcBef>
            </a:pPr>
            <a:r>
              <a:rPr lang="he-IL" altLang="he-IL" sz="2000" dirty="0"/>
              <a:t>קרס לדיג ומחט לתפירה</a:t>
            </a:r>
            <a:endParaRPr lang="en-US" altLang="he-IL" sz="2000" dirty="0"/>
          </a:p>
        </p:txBody>
      </p:sp>
      <p:sp>
        <p:nvSpPr>
          <p:cNvPr id="7" name="Text Box 13">
            <a:extLst>
              <a:ext uri="{FF2B5EF4-FFF2-40B4-BE49-F238E27FC236}">
                <a16:creationId xmlns:a16="http://schemas.microsoft.com/office/drawing/2014/main" id="{C5242B6F-44B0-43AB-A6B4-F31E849DA04F}"/>
              </a:ext>
            </a:extLst>
          </p:cNvPr>
          <p:cNvSpPr txBox="1">
            <a:spLocks noChangeArrowheads="1"/>
          </p:cNvSpPr>
          <p:nvPr/>
        </p:nvSpPr>
        <p:spPr bwMode="auto">
          <a:xfrm>
            <a:off x="3514701" y="5566288"/>
            <a:ext cx="28813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400">
                <a:solidFill>
                  <a:schemeClr val="tx2"/>
                </a:solidFill>
                <a:latin typeface="Times New Roman" panose="02020603050405020304" pitchFamily="18" charset="0"/>
                <a:cs typeface="David" panose="020E0502060401010101" pitchFamily="34" charset="-79"/>
              </a:defRPr>
            </a:lvl1pPr>
            <a:lvl2pPr marL="742950" indent="-285750" eaLnBrk="0" hangingPunct="0">
              <a:defRPr sz="4400">
                <a:solidFill>
                  <a:schemeClr val="tx2"/>
                </a:solidFill>
                <a:latin typeface="Times New Roman" panose="02020603050405020304" pitchFamily="18" charset="0"/>
                <a:cs typeface="David" panose="020E0502060401010101" pitchFamily="34" charset="-79"/>
              </a:defRPr>
            </a:lvl2pPr>
            <a:lvl3pPr marL="1143000" indent="-228600" eaLnBrk="0" hangingPunct="0">
              <a:defRPr sz="4400">
                <a:solidFill>
                  <a:schemeClr val="tx2"/>
                </a:solidFill>
                <a:latin typeface="Times New Roman" panose="02020603050405020304" pitchFamily="18" charset="0"/>
                <a:cs typeface="David" panose="020E0502060401010101" pitchFamily="34" charset="-79"/>
              </a:defRPr>
            </a:lvl3pPr>
            <a:lvl4pPr marL="1600200" indent="-228600" eaLnBrk="0" hangingPunct="0">
              <a:defRPr sz="4400">
                <a:solidFill>
                  <a:schemeClr val="tx2"/>
                </a:solidFill>
                <a:latin typeface="Times New Roman" panose="02020603050405020304" pitchFamily="18" charset="0"/>
                <a:cs typeface="David" panose="020E0502060401010101" pitchFamily="34" charset="-79"/>
              </a:defRPr>
            </a:lvl4pPr>
            <a:lvl5pPr marL="2057400" indent="-228600" eaLnBrk="0" hangingPunct="0">
              <a:defRPr sz="4400">
                <a:solidFill>
                  <a:schemeClr val="tx2"/>
                </a:solidFill>
                <a:latin typeface="Times New Roman" panose="02020603050405020304" pitchFamily="18" charset="0"/>
                <a:cs typeface="David" panose="020E0502060401010101" pitchFamily="34" charset="-79"/>
              </a:defRPr>
            </a:lvl5pPr>
            <a:lvl6pPr marL="2514600" indent="-228600" eaLnBrk="0" fontAlgn="base" hangingPunct="0">
              <a:spcBef>
                <a:spcPct val="0"/>
              </a:spcBef>
              <a:spcAft>
                <a:spcPct val="0"/>
              </a:spcAft>
              <a:defRPr sz="4400">
                <a:solidFill>
                  <a:schemeClr val="tx2"/>
                </a:solidFill>
                <a:latin typeface="Times New Roman" panose="02020603050405020304" pitchFamily="18" charset="0"/>
                <a:cs typeface="David" panose="020E0502060401010101" pitchFamily="34" charset="-79"/>
              </a:defRPr>
            </a:lvl6pPr>
            <a:lvl7pPr marL="2971800" indent="-228600" eaLnBrk="0" fontAlgn="base" hangingPunct="0">
              <a:spcBef>
                <a:spcPct val="0"/>
              </a:spcBef>
              <a:spcAft>
                <a:spcPct val="0"/>
              </a:spcAft>
              <a:defRPr sz="4400">
                <a:solidFill>
                  <a:schemeClr val="tx2"/>
                </a:solidFill>
                <a:latin typeface="Times New Roman" panose="02020603050405020304" pitchFamily="18" charset="0"/>
                <a:cs typeface="David" panose="020E0502060401010101" pitchFamily="34" charset="-79"/>
              </a:defRPr>
            </a:lvl7pPr>
            <a:lvl8pPr marL="3429000" indent="-228600" eaLnBrk="0" fontAlgn="base" hangingPunct="0">
              <a:spcBef>
                <a:spcPct val="0"/>
              </a:spcBef>
              <a:spcAft>
                <a:spcPct val="0"/>
              </a:spcAft>
              <a:defRPr sz="4400">
                <a:solidFill>
                  <a:schemeClr val="tx2"/>
                </a:solidFill>
                <a:latin typeface="Times New Roman" panose="02020603050405020304" pitchFamily="18" charset="0"/>
                <a:cs typeface="David" panose="020E0502060401010101" pitchFamily="34" charset="-79"/>
              </a:defRPr>
            </a:lvl8pPr>
            <a:lvl9pPr marL="3886200" indent="-228600" eaLnBrk="0" fontAlgn="base" hangingPunct="0">
              <a:spcBef>
                <a:spcPct val="0"/>
              </a:spcBef>
              <a:spcAft>
                <a:spcPct val="0"/>
              </a:spcAft>
              <a:defRPr sz="4400">
                <a:solidFill>
                  <a:schemeClr val="tx2"/>
                </a:solidFill>
                <a:latin typeface="Times New Roman" panose="02020603050405020304" pitchFamily="18" charset="0"/>
                <a:cs typeface="David" panose="020E0502060401010101" pitchFamily="34" charset="-79"/>
              </a:defRPr>
            </a:lvl9pPr>
          </a:lstStyle>
          <a:p>
            <a:pPr algn="ctr" eaLnBrk="1" hangingPunct="1">
              <a:spcBef>
                <a:spcPct val="50000"/>
              </a:spcBef>
            </a:pPr>
            <a:r>
              <a:rPr lang="he-IL" altLang="he-IL" sz="2000" dirty="0"/>
              <a:t>כלי לריסוק וטחינה</a:t>
            </a:r>
            <a:endParaRPr lang="en-US" altLang="he-IL" sz="2000" dirty="0"/>
          </a:p>
        </p:txBody>
      </p:sp>
    </p:spTree>
    <p:extLst>
      <p:ext uri="{BB962C8B-B14F-4D97-AF65-F5344CB8AC3E}">
        <p14:creationId xmlns:p14="http://schemas.microsoft.com/office/powerpoint/2010/main" val="1243961083"/>
      </p:ext>
    </p:extLst>
  </p:cSld>
  <p:clrMapOvr>
    <a:masterClrMapping/>
  </p:clrMapOvr>
</p:sld>
</file>

<file path=ppt/theme/theme1.xml><?xml version="1.0" encoding="utf-8"?>
<a:theme xmlns:a="http://schemas.openxmlformats.org/drawingml/2006/main" name="מבט לאחור">
  <a:themeElements>
    <a:clrScheme name="מבט לאחור">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מבט לאחור">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מבט לאחור">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otalTime>19</TotalTime>
  <Words>1622</Words>
  <Application>Microsoft Office PowerPoint</Application>
  <PresentationFormat>מסך רחב</PresentationFormat>
  <Paragraphs>195</Paragraphs>
  <Slides>41</Slides>
  <Notes>0</Notes>
  <HiddenSlides>0</HiddenSlides>
  <MMClips>0</MMClips>
  <ScaleCrop>false</ScaleCrop>
  <HeadingPairs>
    <vt:vector size="6" baseType="variant">
      <vt:variant>
        <vt:lpstr>גופנים בשימוש</vt:lpstr>
      </vt:variant>
      <vt:variant>
        <vt:i4>9</vt:i4>
      </vt:variant>
      <vt:variant>
        <vt:lpstr>ערכת נושא</vt:lpstr>
      </vt:variant>
      <vt:variant>
        <vt:i4>1</vt:i4>
      </vt:variant>
      <vt:variant>
        <vt:lpstr>כותרות שקופיות</vt:lpstr>
      </vt:variant>
      <vt:variant>
        <vt:i4>41</vt:i4>
      </vt:variant>
    </vt:vector>
  </HeadingPairs>
  <TitlesOfParts>
    <vt:vector size="51" baseType="lpstr">
      <vt:lpstr>Adoma</vt:lpstr>
      <vt:lpstr>Arial</vt:lpstr>
      <vt:lpstr>Calibri</vt:lpstr>
      <vt:lpstr>Calibri Light</vt:lpstr>
      <vt:lpstr>David</vt:lpstr>
      <vt:lpstr>Tahoma</vt:lpstr>
      <vt:lpstr>Times New Roman</vt:lpstr>
      <vt:lpstr>Wingdings</vt:lpstr>
      <vt:lpstr>YouTube Noto</vt:lpstr>
      <vt:lpstr>מבט לאחור</vt:lpstr>
      <vt:lpstr>תולדות החקלאות- מתחילתה ועד ימינו</vt:lpstr>
      <vt:lpstr>חקלאות</vt:lpstr>
      <vt:lpstr>קצת לפני...</vt:lpstr>
      <vt:lpstr>עד לפני 12,000 שנה...</vt:lpstr>
      <vt:lpstr>נוודות</vt:lpstr>
      <vt:lpstr>מצגת של PowerPoint‏</vt:lpstr>
      <vt:lpstr>מצגת של PowerPoint‏</vt:lpstr>
      <vt:lpstr>תזונת האדם הקדמון – עד לפני כ-50 אלף שנים</vt:lpstr>
      <vt:lpstr>לפני כ-15 אלף שנים</vt:lpstr>
      <vt:lpstr>ההתפתחות האנושית – גילוי האש</vt:lpstr>
      <vt:lpstr>התפתחות השפה</vt:lpstr>
      <vt:lpstr>ממצאים, אשר חשפו את השינוי באורחות חיי האדם</vt:lpstr>
      <vt:lpstr> מהפכה חקלאית 1  תום תקופת הקרח – תחילת התקופה הנאוליתית</vt:lpstr>
      <vt:lpstr>הסהר הפורה</vt:lpstr>
      <vt:lpstr>מדוע התחילה החקלאות דווקא שם?</vt:lpstr>
      <vt:lpstr>מושגים חשובים</vt:lpstr>
      <vt:lpstr>ביות הצמחים האדם ביית את הצמחים והצמחים בייתו את האדם</vt:lpstr>
      <vt:lpstr>ביות הצמחים האדם ביית את הצמחים והצמחים בייתו את האדם</vt:lpstr>
      <vt:lpstr>השפעת החקלאות על צפיפות אוכלוסיית האדם</vt:lpstr>
      <vt:lpstr>הסיבות לבחירה בצמחי בר מסוימים לביות</vt:lpstr>
      <vt:lpstr>לא כל הגידולים בויתו באותו הזמן</vt:lpstr>
      <vt:lpstr>מקור נוסף לביו – "עשבים רעים" שגדלו בשולי השדות ובויתו בהמשך</vt:lpstr>
      <vt:lpstr>מצגת של PowerPoint‏</vt:lpstr>
      <vt:lpstr>ביות חיטה</vt:lpstr>
      <vt:lpstr>ביות בעלי חיים</vt:lpstr>
      <vt:lpstr>מצגת של PowerPoint‏</vt:lpstr>
      <vt:lpstr>בעלי החיים הראשונים שבויתו</vt:lpstr>
      <vt:lpstr>בעלי חיים שבויתו לצורך בשר</vt:lpstr>
      <vt:lpstr>בעלי חיים שבויתו לצורך חלב</vt:lpstr>
      <vt:lpstr>כחומר דשן</vt:lpstr>
      <vt:lpstr>כחומרי גלם</vt:lpstr>
      <vt:lpstr>ככלי תחבורה</vt:lpstr>
      <vt:lpstr>ככוח עבודה</vt:lpstr>
      <vt:lpstr>ככלי מלחמה</vt:lpstr>
      <vt:lpstr>שינויים חברתיים בעקבות מהפכה החקלאית ה - 1</vt:lpstr>
      <vt:lpstr>הקשר בין העלייה בצפיפות אוכלוסיית האדם לבין החקלאות</vt:lpstr>
      <vt:lpstr>התפתחות חברה</vt:lpstr>
      <vt:lpstr>מצגת של PowerPoint‏</vt:lpstr>
      <vt:lpstr>ביות באזורים שונים בעולם</vt:lpstr>
      <vt:lpstr>מצגת של PowerPoint‏</vt:lpstr>
      <vt:lpstr>לסיכום – מהפכה החקלאית ה-1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תולדות החקלאות- מתחילתה ועד ימינו</dc:title>
  <dc:creator>קריסטינה  שורץ</dc:creator>
  <cp:lastModifiedBy>רונית נעמן נאמן</cp:lastModifiedBy>
  <cp:revision>5</cp:revision>
  <dcterms:created xsi:type="dcterms:W3CDTF">2020-08-02T13:48:19Z</dcterms:created>
  <dcterms:modified xsi:type="dcterms:W3CDTF">2020-09-16T10:49:29Z</dcterms:modified>
</cp:coreProperties>
</file>