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8" r:id="rId3"/>
    <p:sldId id="259" r:id="rId4"/>
    <p:sldId id="257" r:id="rId5"/>
    <p:sldId id="279" r:id="rId6"/>
    <p:sldId id="258" r:id="rId7"/>
    <p:sldId id="280" r:id="rId8"/>
    <p:sldId id="281" r:id="rId9"/>
    <p:sldId id="282" r:id="rId10"/>
    <p:sldId id="260" r:id="rId11"/>
    <p:sldId id="284" r:id="rId12"/>
    <p:sldId id="285" r:id="rId13"/>
    <p:sldId id="287" r:id="rId14"/>
    <p:sldId id="286" r:id="rId15"/>
    <p:sldId id="283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6" r:id="rId30"/>
    <p:sldId id="274" r:id="rId31"/>
    <p:sldId id="275" r:id="rId32"/>
    <p:sldId id="277" r:id="rId33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80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571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905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0446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288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3534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297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143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32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248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26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AC980-A899-47B2-9AC8-166ECD7C0A90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BC82B-AF7C-4CCD-8582-D9C42CEA042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230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ngm.nationalgeographic.com/2016/01/arctic-ice-shrinking-graphic-environment-tex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e.wikipedia.org/wiki/%D7%9E%D7%A1%D7%95%D7%A4%D7%95%D7%98%D7%9E%D7%99%D7%94" TargetMode="External"/><Relationship Id="rId2" Type="http://schemas.openxmlformats.org/officeDocument/2006/relationships/hyperlink" Target="https://he.wikipedia.org/wiki/%D7%AA%D7%A7%D7%95%D7%A4%D7%AA_%D7%94%D7%90%D7%91%D7%9F_%D7%94%D7%97%D7%93%D7%A9%D7%9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s://he.wikipedia.org/wiki/%D7%A6%D7%9E%D7%97" TargetMode="External"/><Relationship Id="rId4" Type="http://schemas.openxmlformats.org/officeDocument/2006/relationships/hyperlink" Target="https://he.wikipedia.org/wiki/%D7%9C%D7%91%D7%A0%D7%9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he.wikipedia.org/wiki/%D7%97%D7%A7%D7%9C%D7%90%D7%95%D7%AA" TargetMode="External"/><Relationship Id="rId13" Type="http://schemas.openxmlformats.org/officeDocument/2006/relationships/hyperlink" Target="https://he.wikipedia.org/wiki/%D7%A4%D7%99%D7%A8%D7%95%D7%AA" TargetMode="External"/><Relationship Id="rId3" Type="http://schemas.openxmlformats.org/officeDocument/2006/relationships/hyperlink" Target="https://he.wikipedia.org/wiki/%D7%A0%D7%95%D7%95%D7%93%D7%99%D7%9D" TargetMode="External"/><Relationship Id="rId7" Type="http://schemas.openxmlformats.org/officeDocument/2006/relationships/hyperlink" Target="https://he.wikipedia.org/wiki/%D7%91%D7%A2%D7%9C%D7%99_%D7%97%D7%99%D7%99%D7%9D" TargetMode="External"/><Relationship Id="rId12" Type="http://schemas.openxmlformats.org/officeDocument/2006/relationships/hyperlink" Target="https://he.wikipedia.org/wiki/%D7%A7%D7%98%D7%A0%D7%99%D7%95%D7%AA" TargetMode="External"/><Relationship Id="rId2" Type="http://schemas.openxmlformats.org/officeDocument/2006/relationships/image" Target="../media/image6.jpeg"/><Relationship Id="rId16" Type="http://schemas.openxmlformats.org/officeDocument/2006/relationships/hyperlink" Target="https://he.wikipedia.org/wiki/%D7%92%D7%91%D7%A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.wikipedia.org/wiki/%D7%A6%D7%99%D7%93" TargetMode="External"/><Relationship Id="rId11" Type="http://schemas.openxmlformats.org/officeDocument/2006/relationships/hyperlink" Target="https://he.wikipedia.org/wiki/%D7%90%D7%99%D7%A9%D7%94" TargetMode="External"/><Relationship Id="rId5" Type="http://schemas.openxmlformats.org/officeDocument/2006/relationships/hyperlink" Target="https://he.wikipedia.org/wiki/%D7%9E%D7%96%D7%95%D7%9F" TargetMode="External"/><Relationship Id="rId15" Type="http://schemas.openxmlformats.org/officeDocument/2006/relationships/hyperlink" Target="https://he.wikipedia.org/wiki/%D7%99%D7%9C%D7%93" TargetMode="External"/><Relationship Id="rId10" Type="http://schemas.openxmlformats.org/officeDocument/2006/relationships/hyperlink" Target="https://he.wikipedia.org/wiki/%D7%9E%D7%92%D7%93%D7%A8" TargetMode="External"/><Relationship Id="rId4" Type="http://schemas.openxmlformats.org/officeDocument/2006/relationships/hyperlink" Target="https://he.wikipedia.org/wiki/%D7%9B%D7%9C%D7%9B%D7%9C%D7%94" TargetMode="External"/><Relationship Id="rId9" Type="http://schemas.openxmlformats.org/officeDocument/2006/relationships/hyperlink" Target="https://he.wikipedia.org/wiki/%D7%91%D7%99%D7%95%D7%AA_%D7%91%D7%A2%D7%9C%D7%99_%D7%97%D7%99%D7%99%D7%9D" TargetMode="External"/><Relationship Id="rId14" Type="http://schemas.openxmlformats.org/officeDocument/2006/relationships/hyperlink" Target="https://he.wikipedia.org/wiki/%D7%99%D7%A8%D7%A7%D7%95%D7%A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מבוא לחקלאות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59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תוצאת תמונה עבור גרף גידול האוכלוסייה בעולם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991"/>
            <a:ext cx="11053011" cy="713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260517"/>
            <a:ext cx="10515600" cy="1325563"/>
          </a:xfrm>
        </p:spPr>
        <p:txBody>
          <a:bodyPr/>
          <a:lstStyle/>
          <a:p>
            <a:r>
              <a:rPr lang="he-IL" dirty="0" smtClean="0"/>
              <a:t>מה הבעיה בגרף הזה?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3489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15716" y="-308644"/>
            <a:ext cx="10515600" cy="1325563"/>
          </a:xfrm>
        </p:spPr>
        <p:txBody>
          <a:bodyPr/>
          <a:lstStyle/>
          <a:p>
            <a:r>
              <a:rPr lang="he-IL" dirty="0" smtClean="0"/>
              <a:t>תארו מה אתם רואים בתמונה הזו?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442" y="720900"/>
            <a:ext cx="8021053" cy="600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התחממות גלובלית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9432" y="1337315"/>
            <a:ext cx="8037094" cy="533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העלמות הקוטב הצפוני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http://ngm.nationalgeographic.com/2016/01/arctic-ice-shrinking-graphic-environment-text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127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6146" name="Picture 2" descr="https://upload.wikimedia.org/wikipedia/commons/thumb/f/f8/Global_Temperature_Anomaly.svg/800px-Global_Temperature_Anomaly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36" y="237455"/>
            <a:ext cx="7118106" cy="564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b/bb/Major_greenhouse_gas_tren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430" y="2643855"/>
            <a:ext cx="6302570" cy="421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75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מחסור במזון בעידן המודרני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מיעוט משקעים המוביל למדבור </a:t>
            </a:r>
          </a:p>
          <a:p>
            <a:r>
              <a:rPr lang="he-IL" dirty="0" smtClean="0"/>
              <a:t>זיהום קרקעות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58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הגדרות חשובות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הגדרת מערכת אקולוגית (אקוסיסטמה)-</a:t>
            </a:r>
          </a:p>
          <a:p>
            <a:r>
              <a:rPr lang="he-IL" dirty="0" smtClean="0"/>
              <a:t>הגדרת ביוטי-</a:t>
            </a:r>
          </a:p>
          <a:p>
            <a:r>
              <a:rPr lang="he-IL" dirty="0" smtClean="0"/>
              <a:t>הגדרת א ביוטי- 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009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המשך הגדרות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שירותי מערכת-</a:t>
            </a:r>
          </a:p>
          <a:p>
            <a:r>
              <a:rPr lang="he-IL" dirty="0" smtClean="0"/>
              <a:t>שרשרת מזון-</a:t>
            </a:r>
          </a:p>
          <a:p>
            <a:r>
              <a:rPr lang="he-IL" dirty="0" smtClean="0"/>
              <a:t>מארג מזון- </a:t>
            </a:r>
          </a:p>
          <a:p>
            <a:r>
              <a:rPr lang="he-IL" dirty="0" smtClean="0"/>
              <a:t>יצרנים-</a:t>
            </a:r>
          </a:p>
          <a:p>
            <a:r>
              <a:rPr lang="he-IL" dirty="0" smtClean="0"/>
              <a:t>צרכנים-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95579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/>
              <a:t>היסטוריה של חיסול חברות בשל שימוש לא מחושב במשאבים.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מפרקים</a:t>
            </a:r>
          </a:p>
          <a:p>
            <a:r>
              <a:rPr lang="he-IL" dirty="0" smtClean="0"/>
              <a:t>שיווי משקל דינמי</a:t>
            </a:r>
          </a:p>
          <a:p>
            <a:r>
              <a:rPr lang="he-IL" dirty="0"/>
              <a:t>אוכלוסייה- עקום גידול, (</a:t>
            </a:r>
            <a:r>
              <a:rPr lang="he-IL" dirty="0" err="1"/>
              <a:t>סיגמואידי</a:t>
            </a:r>
            <a:r>
              <a:rPr lang="he-IL" dirty="0"/>
              <a:t>, </a:t>
            </a:r>
            <a:r>
              <a:rPr lang="he-IL" dirty="0" err="1"/>
              <a:t>אקספוננציאלי</a:t>
            </a:r>
            <a:r>
              <a:rPr lang="he-IL" dirty="0"/>
              <a:t>, גידול מעריכי –</a:t>
            </a:r>
            <a:r>
              <a:rPr lang="he-IL" dirty="0" smtClean="0"/>
              <a:t>לוגריתמי)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080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he-IL" dirty="0"/>
              <a:t>משבר המזון- בעיית הרעב.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52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איך חקלאות קשורה לחיי היום יום שלכם?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29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דלדול משאבים, זיהום משאבים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470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משבר המים (השלכות ופתרונות)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713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הכחדה שישית מול פיתוח בר-קיימא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0378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טביעת רגל אקולוגית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979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המהפכה הירוקה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מהי?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625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חיטה כיבול מיצג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535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הכלאות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95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גנטיקה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1561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err="1" smtClean="0"/>
              <a:t>פוטופריודיזם</a:t>
            </a:r>
            <a:r>
              <a:rPr lang="he-IL" dirty="0" smtClean="0"/>
              <a:t>- הגדרה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954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האבקה עצמית, </a:t>
            </a:r>
            <a:r>
              <a:rPr lang="en-US" dirty="0" err="1" smtClean="0"/>
              <a:t>Pureline</a:t>
            </a:r>
            <a:r>
              <a:rPr lang="he-IL" dirty="0"/>
              <a:t> </a:t>
            </a:r>
            <a:r>
              <a:rPr lang="he-IL" dirty="0" smtClean="0"/>
              <a:t>מול </a:t>
            </a:r>
            <a:r>
              <a:rPr lang="en-US" dirty="0" smtClean="0"/>
              <a:t>Multiline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750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למה......?????????????????????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למה צריך חקלאות?</a:t>
            </a:r>
          </a:p>
          <a:p>
            <a:r>
              <a:rPr lang="he-IL" dirty="0" smtClean="0"/>
              <a:t>למה צריך ללמוד על חקלאות?</a:t>
            </a:r>
          </a:p>
          <a:p>
            <a:r>
              <a:rPr lang="he-IL" dirty="0" smtClean="0"/>
              <a:t>למה צריך לפתח את החקלאות?</a:t>
            </a:r>
          </a:p>
        </p:txBody>
      </p:sp>
    </p:spTree>
    <p:extLst>
      <p:ext uri="{BB962C8B-B14F-4D97-AF65-F5344CB8AC3E}">
        <p14:creationId xmlns:p14="http://schemas.microsoft.com/office/powerpoint/2010/main" val="41971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פנוטיפ וגנוטיפ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808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err="1" smtClean="0"/>
              <a:t>פתוגנים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118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שיפורים טכנולוגיים וביוטכנולוגיים בחקלאות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884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תולדות החקלאות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1123950"/>
            <a:ext cx="6553200" cy="5734050"/>
          </a:xfrm>
        </p:spPr>
        <p:txBody>
          <a:bodyPr>
            <a:normAutofit/>
          </a:bodyPr>
          <a:lstStyle/>
          <a:p>
            <a:r>
              <a:rPr lang="he-IL" dirty="0" smtClean="0"/>
              <a:t>נגזר מהמילה הארמית "</a:t>
            </a:r>
            <a:r>
              <a:rPr lang="he-IL" dirty="0" err="1" smtClean="0"/>
              <a:t>חקל</a:t>
            </a:r>
            <a:r>
              <a:rPr lang="he-IL" dirty="0" smtClean="0"/>
              <a:t>"- שדה. </a:t>
            </a:r>
          </a:p>
          <a:p>
            <a:r>
              <a:rPr lang="he-IL" dirty="0" smtClean="0"/>
              <a:t>יש עדויות ארכאולוגיות לאכילה של גרעינים לפני 20,000 שנים.</a:t>
            </a:r>
          </a:p>
          <a:p>
            <a:r>
              <a:rPr lang="he-IL" dirty="0" smtClean="0"/>
              <a:t>חזירים </a:t>
            </a:r>
            <a:r>
              <a:rPr lang="he-IL" dirty="0" err="1" smtClean="0"/>
              <a:t>בוייתו</a:t>
            </a:r>
            <a:r>
              <a:rPr lang="he-IL" dirty="0" smtClean="0"/>
              <a:t> לפני 13,500 שנים.</a:t>
            </a:r>
          </a:p>
          <a:p>
            <a:r>
              <a:rPr lang="he-IL" dirty="0" smtClean="0"/>
              <a:t>ממצאים לגידול ואכילת אורז בסין לפני 11,000 שנים. </a:t>
            </a:r>
          </a:p>
          <a:p>
            <a:r>
              <a:rPr lang="he-IL" dirty="0" smtClean="0"/>
              <a:t>בפתחה </a:t>
            </a:r>
            <a:r>
              <a:rPr lang="he-IL" dirty="0"/>
              <a:t>של </a:t>
            </a:r>
            <a:r>
              <a:rPr lang="he-IL" dirty="0">
                <a:hlinkClick r:id="rId2" tooltip="תקופת האבן החדשה"/>
              </a:rPr>
              <a:t>תקופת האבן החדשה</a:t>
            </a:r>
            <a:r>
              <a:rPr lang="he-IL" dirty="0"/>
              <a:t>, סביב התקופה של 9,500 לפני הספירה, החלו החקלאים הראשונים, באזורי </a:t>
            </a:r>
            <a:r>
              <a:rPr lang="he-IL" dirty="0">
                <a:hlinkClick r:id="rId3" tooltip="מסופוטמיה"/>
              </a:rPr>
              <a:t>מסופוטמיה</a:t>
            </a:r>
            <a:r>
              <a:rPr lang="he-IL" dirty="0"/>
              <a:t> וה</a:t>
            </a:r>
            <a:r>
              <a:rPr lang="he-IL" dirty="0">
                <a:hlinkClick r:id="rId4" tooltip="לבנט"/>
              </a:rPr>
              <a:t>לבנט</a:t>
            </a:r>
            <a:r>
              <a:rPr lang="he-IL" dirty="0"/>
              <a:t>, לבחור ולזרוע </a:t>
            </a:r>
            <a:r>
              <a:rPr lang="he-IL" dirty="0">
                <a:hlinkClick r:id="rId5" tooltip="צמח"/>
              </a:rPr>
              <a:t>צמחי</a:t>
            </a:r>
            <a:r>
              <a:rPr lang="he-IL" dirty="0"/>
              <a:t> בר </a:t>
            </a:r>
            <a:r>
              <a:rPr lang="he-IL" dirty="0" smtClean="0"/>
              <a:t>שונים.</a:t>
            </a:r>
          </a:p>
          <a:p>
            <a:endParaRPr lang="he-IL" dirty="0"/>
          </a:p>
        </p:txBody>
      </p:sp>
      <p:pic>
        <p:nvPicPr>
          <p:cNvPr id="1026" name="Picture 2" descr="https://upload.wikimedia.org/wikipedia/commons/9/91/Maler_der_Grabkammer_des_Sennudem_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721" y="2451780"/>
            <a:ext cx="5035419" cy="328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050" name="Picture 2" descr="https://upload.wikimedia.org/wikipedia/commons/thumb/0/08/ClaySumerianSickle.jpg/800px-ClaySumerianSick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674" y="96204"/>
            <a:ext cx="4560191" cy="34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8/8f/VAM_-_Rollsiegel_1.jpg/1024px-VAM_-_Rollsiegel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617" y="2958694"/>
            <a:ext cx="5812088" cy="351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00" y="1764951"/>
            <a:ext cx="3628474" cy="476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האבולוציה של החקלאות בראי האדם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ציידים /לקטים</a:t>
            </a:r>
          </a:p>
          <a:p>
            <a:r>
              <a:rPr lang="he-IL" dirty="0" smtClean="0"/>
              <a:t>מציידים לקטים ליצרני מזון- החקלאות כגורם לפיתוח יישוביי קבע. </a:t>
            </a:r>
          </a:p>
          <a:p>
            <a:r>
              <a:rPr lang="he-IL" dirty="0" smtClean="0"/>
              <a:t>ביות האדם ע"י החיטה, אורז, תפו"א.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845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32706"/>
            <a:ext cx="10515600" cy="1325563"/>
          </a:xfrm>
        </p:spPr>
        <p:txBody>
          <a:bodyPr/>
          <a:lstStyle/>
          <a:p>
            <a:r>
              <a:rPr lang="he-IL" dirty="0"/>
              <a:t>מ</a:t>
            </a:r>
            <a:r>
              <a:rPr lang="he-IL" dirty="0" smtClean="0"/>
              <a:t>ציידים ולקטים לעובדי חקלאות</a:t>
            </a:r>
            <a:endParaRPr lang="he-IL" dirty="0"/>
          </a:p>
        </p:txBody>
      </p:sp>
      <p:pic>
        <p:nvPicPr>
          <p:cNvPr id="3076" name="Picture 4" descr="https://upload.wikimedia.org/wikipedia/commons/b/b2/Hadazbe_returning_from_hu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085" y="612995"/>
            <a:ext cx="8791074" cy="587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8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32706"/>
            <a:ext cx="10515600" cy="1325563"/>
          </a:xfrm>
        </p:spPr>
        <p:txBody>
          <a:bodyPr/>
          <a:lstStyle/>
          <a:p>
            <a:r>
              <a:rPr lang="he-IL" dirty="0"/>
              <a:t>מ</a:t>
            </a:r>
            <a:r>
              <a:rPr lang="he-IL" dirty="0" smtClean="0"/>
              <a:t>ציידים ולקטים לעובדי חקלאות</a:t>
            </a:r>
            <a:endParaRPr lang="he-IL" dirty="0"/>
          </a:p>
        </p:txBody>
      </p:sp>
      <p:pic>
        <p:nvPicPr>
          <p:cNvPr id="3074" name="Picture 2" descr="http://cafe.themarker.com/media/t/122/694/5/file_0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83" y="3807625"/>
            <a:ext cx="6804528" cy="284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685" y="625642"/>
            <a:ext cx="1126155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 smtClean="0"/>
              <a:t>ציידים-לקטים היא חברת</a:t>
            </a:r>
            <a:r>
              <a:rPr lang="he-IL" sz="2400" dirty="0"/>
              <a:t> </a:t>
            </a:r>
            <a:r>
              <a:rPr lang="he-IL" sz="2400" dirty="0">
                <a:hlinkClick r:id="rId3" tooltip="נוודים"/>
              </a:rPr>
              <a:t>נוודים</a:t>
            </a:r>
            <a:r>
              <a:rPr lang="he-IL" sz="2400" dirty="0"/>
              <a:t> אשר המערכת ה</a:t>
            </a:r>
            <a:r>
              <a:rPr lang="he-IL" sz="2400" dirty="0">
                <a:hlinkClick r:id="rId4" tooltip="כלכלה"/>
              </a:rPr>
              <a:t>כלכלית</a:t>
            </a:r>
            <a:r>
              <a:rPr lang="he-IL" sz="2400" dirty="0"/>
              <a:t> שלה מבוססת על איסוף </a:t>
            </a:r>
            <a:r>
              <a:rPr lang="he-IL" sz="2400" dirty="0">
                <a:hlinkClick r:id="rId5" tooltip="מזון"/>
              </a:rPr>
              <a:t>מזון</a:t>
            </a:r>
            <a:r>
              <a:rPr lang="he-IL" sz="2400" dirty="0"/>
              <a:t> מצמחי בר, וכן </a:t>
            </a:r>
            <a:r>
              <a:rPr lang="he-IL" sz="2400" dirty="0">
                <a:hlinkClick r:id="rId6" tooltip="ציד"/>
              </a:rPr>
              <a:t>ציד</a:t>
            </a:r>
            <a:r>
              <a:rPr lang="he-IL" sz="2400" dirty="0"/>
              <a:t> של </a:t>
            </a:r>
            <a:r>
              <a:rPr lang="he-IL" sz="2400" dirty="0">
                <a:hlinkClick r:id="rId7" tooltip="בעלי חיים"/>
              </a:rPr>
              <a:t>בעלי חיים</a:t>
            </a:r>
            <a:r>
              <a:rPr lang="he-IL" sz="2400" dirty="0"/>
              <a:t>. זוהי חברה שלא עוסקת ב</a:t>
            </a:r>
            <a:r>
              <a:rPr lang="he-IL" sz="2400" dirty="0">
                <a:hlinkClick r:id="rId8" tooltip="חקלאות"/>
              </a:rPr>
              <a:t>חקלאות</a:t>
            </a:r>
            <a:r>
              <a:rPr lang="he-IL" sz="2400" dirty="0"/>
              <a:t> או בגידול </a:t>
            </a:r>
            <a:r>
              <a:rPr lang="he-IL" sz="2400" dirty="0">
                <a:hlinkClick r:id="rId9" tooltip="ביות בעלי חיים"/>
              </a:rPr>
              <a:t>בעלי חיים מבויתים</a:t>
            </a:r>
            <a:r>
              <a:rPr lang="he-IL" sz="2400" dirty="0"/>
              <a:t>.</a:t>
            </a:r>
          </a:p>
          <a:p>
            <a:r>
              <a:rPr lang="he-IL" sz="2400" dirty="0"/>
              <a:t>בחברת הציידים-לקטים, חלוקת העבודה התחלקה לרוב בצורה </a:t>
            </a:r>
            <a:r>
              <a:rPr lang="he-IL" sz="2400" dirty="0">
                <a:hlinkClick r:id="rId10" tooltip="מגדר"/>
              </a:rPr>
              <a:t>מגדרית</a:t>
            </a:r>
            <a:r>
              <a:rPr lang="he-IL" sz="2400" dirty="0"/>
              <a:t>: ה</a:t>
            </a:r>
            <a:r>
              <a:rPr lang="he-IL" sz="2400" dirty="0">
                <a:hlinkClick r:id="rId11" tooltip="אישה"/>
              </a:rPr>
              <a:t>נשים</a:t>
            </a:r>
            <a:r>
              <a:rPr lang="he-IL" sz="2400" dirty="0"/>
              <a:t> עסקו בליקוט של </a:t>
            </a:r>
            <a:r>
              <a:rPr lang="he-IL" sz="2400" dirty="0">
                <a:hlinkClick r:id="rId12" tooltip="קטניות"/>
              </a:rPr>
              <a:t>קטניות</a:t>
            </a:r>
            <a:r>
              <a:rPr lang="he-IL" sz="2400" dirty="0"/>
              <a:t>, </a:t>
            </a:r>
            <a:r>
              <a:rPr lang="he-IL" sz="2400" dirty="0">
                <a:hlinkClick r:id="rId13" tooltip="פירות"/>
              </a:rPr>
              <a:t>פירות</a:t>
            </a:r>
            <a:r>
              <a:rPr lang="he-IL" sz="2400" dirty="0"/>
              <a:t>, </a:t>
            </a:r>
            <a:r>
              <a:rPr lang="he-IL" sz="2400" dirty="0">
                <a:hlinkClick r:id="rId14" tooltip="ירקות"/>
              </a:rPr>
              <a:t>ירקות</a:t>
            </a:r>
            <a:r>
              <a:rPr lang="he-IL" sz="2400" dirty="0"/>
              <a:t> ועוד, כיוון שזו פעולה שלא דרושה לה תשומת לב מלאה, וניתן להפסיקה ולחדשה בנקל, ולהתפנות לטיפול ב</a:t>
            </a:r>
            <a:r>
              <a:rPr lang="he-IL" sz="2400" dirty="0">
                <a:hlinkClick r:id="rId15" tooltip="ילד"/>
              </a:rPr>
              <a:t>ילדים</a:t>
            </a:r>
            <a:r>
              <a:rPr lang="he-IL" sz="2400" dirty="0"/>
              <a:t> ולעיסוקים אחרים. ה</a:t>
            </a:r>
            <a:r>
              <a:rPr lang="he-IL" sz="2400" dirty="0">
                <a:hlinkClick r:id="rId16" tooltip="גבר"/>
              </a:rPr>
              <a:t>גברים</a:t>
            </a:r>
            <a:r>
              <a:rPr lang="he-IL" sz="2400" dirty="0"/>
              <a:t> עסקו לרוב בציד בעלי חיים, ונעדרו לעתים תקופות ארוכות מביתם.</a:t>
            </a:r>
          </a:p>
          <a:p>
            <a:r>
              <a:rPr lang="he-IL" sz="2400" dirty="0"/>
              <a:t>ציידים-לקטים חיו בדרך כלל בקבוצות חברתיות קטנות ומבודדות יחסית, המונות לא יותר מכמה עשרות בני אדם</a:t>
            </a:r>
            <a:r>
              <a:rPr lang="he-IL" sz="2400" dirty="0" smtClean="0"/>
              <a:t>. (ויקיפדיה, 2015)</a:t>
            </a:r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36426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חוזרים לשאלת </a:t>
            </a:r>
            <a:r>
              <a:rPr lang="he-IL" dirty="0" err="1" smtClean="0"/>
              <a:t>ה..למה</a:t>
            </a:r>
            <a:r>
              <a:rPr lang="he-IL" dirty="0" smtClean="0"/>
              <a:t>......?????????????????????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e-IL" dirty="0"/>
          </a:p>
          <a:p>
            <a:r>
              <a:rPr lang="he-IL" dirty="0" smtClean="0"/>
              <a:t>ש"ב- 1) </a:t>
            </a:r>
            <a:r>
              <a:rPr lang="he-IL" dirty="0" err="1" smtClean="0"/>
              <a:t>כיתבו</a:t>
            </a:r>
            <a:r>
              <a:rPr lang="he-IL" dirty="0" smtClean="0"/>
              <a:t> 3 סיבות משלכם המנמקות מדוע חשוב ללמוד ולפתח את נושא החקלאות בעולמנו. </a:t>
            </a:r>
          </a:p>
          <a:p>
            <a:pPr marL="0" indent="0">
              <a:buNone/>
            </a:pPr>
            <a:r>
              <a:rPr lang="he-IL" dirty="0" smtClean="0"/>
              <a:t>2) איזה תחום הכי מעניין אתכם ואיזה תחום הכי פחות מעניין אתכם?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2567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5804</TotalTime>
  <Words>425</Words>
  <Application>Microsoft Office PowerPoint</Application>
  <PresentationFormat>מסך רחב</PresentationFormat>
  <Paragraphs>62</Paragraphs>
  <Slides>32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ערכת נושא Office</vt:lpstr>
      <vt:lpstr>מבוא לחקלאות</vt:lpstr>
      <vt:lpstr>איך חקלאות קשורה לחיי היום יום שלכם? </vt:lpstr>
      <vt:lpstr>למה......?????????????????????</vt:lpstr>
      <vt:lpstr>תולדות החקלאות</vt:lpstr>
      <vt:lpstr>מצגת של PowerPoint‏</vt:lpstr>
      <vt:lpstr>האבולוציה של החקלאות בראי האדם</vt:lpstr>
      <vt:lpstr>מציידים ולקטים לעובדי חקלאות</vt:lpstr>
      <vt:lpstr>מציידים ולקטים לעובדי חקלאות</vt:lpstr>
      <vt:lpstr>חוזרים לשאלת ה..למה......?????????????????????</vt:lpstr>
      <vt:lpstr>מה הבעיה בגרף הזה? </vt:lpstr>
      <vt:lpstr>תארו מה אתם רואים בתמונה הזו?</vt:lpstr>
      <vt:lpstr>התחממות גלובלית</vt:lpstr>
      <vt:lpstr>העלמות הקוטב הצפוני</vt:lpstr>
      <vt:lpstr>מצגת של PowerPoint‏</vt:lpstr>
      <vt:lpstr>מחסור במזון בעידן המודרני</vt:lpstr>
      <vt:lpstr>הגדרות חשובות</vt:lpstr>
      <vt:lpstr>המשך הגדרות</vt:lpstr>
      <vt:lpstr>היסטוריה של חיסול חברות בשל שימוש לא מחושב במשאבים. </vt:lpstr>
      <vt:lpstr>משבר המזון- בעיית הרעב. </vt:lpstr>
      <vt:lpstr>דלדול משאבים, זיהום משאבים</vt:lpstr>
      <vt:lpstr>משבר המים (השלכות ופתרונות)</vt:lpstr>
      <vt:lpstr>הכחדה שישית מול פיתוח בר-קיימא</vt:lpstr>
      <vt:lpstr>טביעת רגל אקולוגית </vt:lpstr>
      <vt:lpstr>המהפכה הירוקה</vt:lpstr>
      <vt:lpstr>חיטה כיבול מיצג</vt:lpstr>
      <vt:lpstr>הכלאות </vt:lpstr>
      <vt:lpstr>גנטיקה</vt:lpstr>
      <vt:lpstr>פוטופריודיזם- הגדרה</vt:lpstr>
      <vt:lpstr>האבקה עצמית, Pureline מול Multiline</vt:lpstr>
      <vt:lpstr>פנוטיפ וגנוטיפ</vt:lpstr>
      <vt:lpstr>פתוגנים</vt:lpstr>
      <vt:lpstr>שיפורים טכנולוגיים וביוטכנולוגיים בחקלאות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מבוא לחקלאות</dc:title>
  <dc:creator>user</dc:creator>
  <cp:lastModifiedBy>רונית נעמן נאמן</cp:lastModifiedBy>
  <cp:revision>17</cp:revision>
  <dcterms:created xsi:type="dcterms:W3CDTF">2016-08-28T09:46:42Z</dcterms:created>
  <dcterms:modified xsi:type="dcterms:W3CDTF">2020-02-13T09:23:59Z</dcterms:modified>
</cp:coreProperties>
</file>