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0"/>
  </p:notesMasterIdLst>
  <p:sldIdLst>
    <p:sldId id="256" r:id="rId2"/>
    <p:sldId id="258" r:id="rId3"/>
    <p:sldId id="257" r:id="rId4"/>
    <p:sldId id="260" r:id="rId5"/>
    <p:sldId id="261" r:id="rId6"/>
    <p:sldId id="259" r:id="rId7"/>
    <p:sldId id="262" r:id="rId8"/>
    <p:sldId id="264" r:id="rId9"/>
    <p:sldId id="263" r:id="rId10"/>
    <p:sldId id="266" r:id="rId11"/>
    <p:sldId id="267" r:id="rId12"/>
    <p:sldId id="268" r:id="rId13"/>
    <p:sldId id="269" r:id="rId14"/>
    <p:sldId id="285" r:id="rId15"/>
    <p:sldId id="265" r:id="rId16"/>
    <p:sldId id="270" r:id="rId17"/>
    <p:sldId id="271" r:id="rId18"/>
    <p:sldId id="273" r:id="rId19"/>
    <p:sldId id="275" r:id="rId20"/>
    <p:sldId id="278" r:id="rId21"/>
    <p:sldId id="276" r:id="rId22"/>
    <p:sldId id="272" r:id="rId23"/>
    <p:sldId id="282" r:id="rId24"/>
    <p:sldId id="279" r:id="rId25"/>
    <p:sldId id="280" r:id="rId26"/>
    <p:sldId id="281" r:id="rId27"/>
    <p:sldId id="283" r:id="rId28"/>
    <p:sldId id="284" r:id="rId29"/>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028" autoAdjust="0"/>
    <p:restoredTop sz="94660"/>
  </p:normalViewPr>
  <p:slideViewPr>
    <p:cSldViewPr snapToGrid="0">
      <p:cViewPr varScale="1">
        <p:scale>
          <a:sx n="88" d="100"/>
          <a:sy n="88" d="100"/>
        </p:scale>
        <p:origin x="108"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771B661A-5692-43E6-BA69-F806EA94F301}" type="datetimeFigureOut">
              <a:rPr lang="he-IL" smtClean="0"/>
              <a:t>י"ח/שבט/תש"פ</a:t>
            </a:fld>
            <a:endParaRPr lang="he-IL"/>
          </a:p>
        </p:txBody>
      </p:sp>
      <p:sp>
        <p:nvSpPr>
          <p:cNvPr id="4" name="מציין מיקום של תמונת שקופית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0D6DD24D-6801-4EF5-ADB3-C92AC39813AB}" type="slidenum">
              <a:rPr lang="he-IL" smtClean="0"/>
              <a:t>‹#›</a:t>
            </a:fld>
            <a:endParaRPr lang="he-IL"/>
          </a:p>
        </p:txBody>
      </p:sp>
    </p:spTree>
    <p:extLst>
      <p:ext uri="{BB962C8B-B14F-4D97-AF65-F5344CB8AC3E}">
        <p14:creationId xmlns:p14="http://schemas.microsoft.com/office/powerpoint/2010/main" val="114239590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err="1" smtClean="0"/>
              <a:t>בוד</a:t>
            </a:r>
            <a:r>
              <a:rPr lang="he-IL" dirty="0" smtClean="0"/>
              <a:t> </a:t>
            </a:r>
            <a:endParaRPr lang="he-IL" dirty="0"/>
          </a:p>
        </p:txBody>
      </p:sp>
      <p:sp>
        <p:nvSpPr>
          <p:cNvPr id="4" name="מציין מיקום של מספר שקופית 3"/>
          <p:cNvSpPr>
            <a:spLocks noGrp="1"/>
          </p:cNvSpPr>
          <p:nvPr>
            <p:ph type="sldNum" sz="quarter" idx="10"/>
          </p:nvPr>
        </p:nvSpPr>
        <p:spPr/>
        <p:txBody>
          <a:bodyPr/>
          <a:lstStyle/>
          <a:p>
            <a:fld id="{0D6DD24D-6801-4EF5-ADB3-C92AC39813AB}" type="slidenum">
              <a:rPr lang="he-IL" smtClean="0"/>
              <a:t>26</a:t>
            </a:fld>
            <a:endParaRPr lang="he-IL"/>
          </a:p>
        </p:txBody>
      </p:sp>
    </p:spTree>
    <p:extLst>
      <p:ext uri="{BB962C8B-B14F-4D97-AF65-F5344CB8AC3E}">
        <p14:creationId xmlns:p14="http://schemas.microsoft.com/office/powerpoint/2010/main" val="4021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1235411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1478074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3648297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38780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ערוך סגנונות טקסט של תבנית בסיס</a:t>
            </a:r>
          </a:p>
        </p:txBody>
      </p:sp>
      <p:sp>
        <p:nvSpPr>
          <p:cNvPr id="4" name="מציין מיקום של תאריך 3"/>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1880763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703534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2909490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3798379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2646281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277456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6637821A-837F-4F5A-A288-B211BA7EAD48}" type="datetimeFigureOut">
              <a:rPr lang="he-IL" smtClean="0"/>
              <a:t>י"ח/שבט/תש"פ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BA00F6C1-8409-4947-8702-26C9B81DBFCC}" type="slidenum">
              <a:rPr lang="he-IL" smtClean="0"/>
              <a:t>‹#›</a:t>
            </a:fld>
            <a:endParaRPr lang="he-IL"/>
          </a:p>
        </p:txBody>
      </p:sp>
    </p:spTree>
    <p:extLst>
      <p:ext uri="{BB962C8B-B14F-4D97-AF65-F5344CB8AC3E}">
        <p14:creationId xmlns:p14="http://schemas.microsoft.com/office/powerpoint/2010/main" val="1645247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637821A-837F-4F5A-A288-B211BA7EAD48}" type="datetimeFigureOut">
              <a:rPr lang="he-IL" smtClean="0"/>
              <a:t>י"ח/שבט/תש"פ</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A00F6C1-8409-4947-8702-26C9B81DBFCC}" type="slidenum">
              <a:rPr lang="he-IL" smtClean="0"/>
              <a:t>‹#›</a:t>
            </a:fld>
            <a:endParaRPr lang="he-IL"/>
          </a:p>
        </p:txBody>
      </p:sp>
    </p:spTree>
    <p:extLst>
      <p:ext uri="{BB962C8B-B14F-4D97-AF65-F5344CB8AC3E}">
        <p14:creationId xmlns:p14="http://schemas.microsoft.com/office/powerpoint/2010/main" val="1920181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cowiki.org.il/wiki/%D7%93%D7%92%D7%A0%D7%99%D7%9D" TargetMode="Externa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hyperlink" Target="https://ecowiki.org.il/wiki/%D7%A8%D7%A2%D7%91_%D7%A2%D7%95%D7%9C%D7%9E%D7%99" TargetMode="External"/><Relationship Id="rId5" Type="http://schemas.openxmlformats.org/officeDocument/2006/relationships/hyperlink" Target="https://ecowiki.org.il/wiki/%D7%9E%D7%A9%D7%91%D7%A8_%D7%94%D7%9E%D7%96%D7%95%D7%9F_%D7%A9%D7%9C_%D7%A9%D7%A0%D7%AA_2008" TargetMode="External"/><Relationship Id="rId4" Type="http://schemas.openxmlformats.org/officeDocument/2006/relationships/hyperlink" Target="https://ecowiki.org.il/index.php?title=%D7%9E%D7%97%D7%99%D7%A8_%D7%A0%D7%95%D7%9E%D7%99%D7%A0%D7%9C%D7%99&amp;action=edit&amp;redlink=1"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ecowiki.org.il/wiki/%D7%92%D7%99%D7%93%D7%95%D7%9C_%D7%A1%D7%99%D7%92%D7%9E%D7%95%D7%90%D7%99%D7%93%D7%99"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ecowiki.org.il/wiki/%D7%9E%D7%A2%D7%91%D7%A8_%D7%93%D7%9E%D7%95%D7%92%D7%A8%D7%A4%D7%99" TargetMode="External"/><Relationship Id="rId3" Type="http://schemas.openxmlformats.org/officeDocument/2006/relationships/hyperlink" Target="https://ecowiki.org.il/wiki/%D7%92%D7%99%D7%93%D7%95%D7%9C_%D7%90%D7%95%D7%9B%D7%9C%D7%95%D7%A1%D7%99%D7%9F" TargetMode="External"/><Relationship Id="rId7" Type="http://schemas.openxmlformats.org/officeDocument/2006/relationships/hyperlink" Target="https://ecowiki.org.il/wiki/%D7%94%D7%AA%D7%9E%D7%97%D7%95%D7%AA_%D7%9B%D7%9C%D7%9B%D7%9C%D7%99%D7%AA" TargetMode="Externa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hyperlink" Target="https://ecowiki.org.il/wiki/%D7%94%D7%9E%D7%94%D7%A4%D7%9B%D7%94_%D7%94%D7%99%D7%A8%D7%95%D7%A7%D7%94" TargetMode="External"/><Relationship Id="rId5" Type="http://schemas.openxmlformats.org/officeDocument/2006/relationships/hyperlink" Target="https://ecowiki.org.il/wiki/%D7%94%D7%9E%D7%94%D7%A4%D7%9B%D7%94_%D7%94%D7%AA%D7%A2%D7%A9%D7%99%D7%99%D7%AA%D7%99%D7%AA" TargetMode="External"/><Relationship Id="rId4" Type="http://schemas.openxmlformats.org/officeDocument/2006/relationships/hyperlink" Target="https://ecowiki.org.il/wiki/%D7%90%D7%95%D7%9B%D7%9C%D7%95%D7%A1%D7%99%D7%99%D7%AA_%D7%94%D7%A2%D7%95%D7%9C%D7%9D" TargetMode="External"/><Relationship Id="rId9"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hyperlink" Target="https://ecowiki.org.il/wiki/%D7%90%D7%A0%D7%A8%D7%92%D7%99%D7%94_%D7%9E%D7%97%D7%A6%D7%91%D7%99%D7%AA" TargetMode="External"/><Relationship Id="rId3" Type="http://schemas.openxmlformats.org/officeDocument/2006/relationships/hyperlink" Target="https://ecowiki.org.il/wiki/%D7%A9%D7%99%D7%A0%D7%95%D7%99%D7%99%D7%9D_%D7%98%D7%9B%D7%A0%D7%95%D7%9C%D7%95%D7%92%D7%99%D7%9D" TargetMode="External"/><Relationship Id="rId7" Type="http://schemas.openxmlformats.org/officeDocument/2006/relationships/hyperlink" Target="https://ecowiki.org.il/index.php?title=%D7%A7%D7%98%D7%A4%D7%95%D7%AA&amp;action=edit&amp;redlink=1" TargetMode="External"/><Relationship Id="rId2" Type="http://schemas.openxmlformats.org/officeDocument/2006/relationships/hyperlink" Target="https://ecowiki.org.il/index.php?title=%D7%A4%D7%A8%D7%99%D7%95%D7%9F_%D7%94%D7%99%D7%9C%D7%95%D7%93%D7%94&amp;action=edit&amp;redlink=1" TargetMode="External"/><Relationship Id="rId1" Type="http://schemas.openxmlformats.org/officeDocument/2006/relationships/slideLayout" Target="../slideLayouts/slideLayout2.xml"/><Relationship Id="rId6" Type="http://schemas.openxmlformats.org/officeDocument/2006/relationships/hyperlink" Target="https://ecowiki.org.il/index.php?title=%D7%98%D7%A8%D7%A7%D7%98%D7%95%D7%A8%D7%99%D7%9D&amp;action=edit&amp;redlink=1" TargetMode="External"/><Relationship Id="rId5" Type="http://schemas.openxmlformats.org/officeDocument/2006/relationships/hyperlink" Target="https://ecowiki.org.il/wiki/%D7%94%D7%9E%D7%94%D7%A4%D7%9B%D7%94_%D7%94%D7%AA%D7%A2%D7%A9%D7%99%D7%99%D7%AA%D7%99%D7%AA" TargetMode="External"/><Relationship Id="rId4" Type="http://schemas.openxmlformats.org/officeDocument/2006/relationships/hyperlink" Target="https://ecowiki.org.il/wiki/%D7%97%D7%A7%D7%9C%D7%90%D7%95%D7%AA_%D7%AA%D7%A2%D7%A9%D7%99%D7%99%D7%AA%D7%99%D7%AA"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ecowiki.org.il/wiki/%D7%97%D7%99%D7%98%D7%94"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ecowiki.org.il/wiki/%D7%97%D7%95%D7%9E%D7%A8%D7%99_%D7%94%D7%93%D7%91%D7%A8%D7%94" TargetMode="External"/><Relationship Id="rId7" Type="http://schemas.openxmlformats.org/officeDocument/2006/relationships/hyperlink" Target="https://ecowiki.org.il/wiki/%D7%90%D7%A1%D7%95%D7%9F_%D7%9E%D7%9C%D7%AA%D7%95%D7%A1%D7%99%D7%90%D7%A0%D7%99" TargetMode="External"/><Relationship Id="rId2" Type="http://schemas.openxmlformats.org/officeDocument/2006/relationships/hyperlink" Target="https://ecowiki.org.il/wiki/%D7%93%D7%A9%D7%9F_%D7%9B%D7%99%D7%9E%D7%99" TargetMode="External"/><Relationship Id="rId1" Type="http://schemas.openxmlformats.org/officeDocument/2006/relationships/slideLayout" Target="../slideLayouts/slideLayout2.xml"/><Relationship Id="rId6" Type="http://schemas.openxmlformats.org/officeDocument/2006/relationships/hyperlink" Target="https://ecowiki.org.il/wiki/%D7%94%D7%9E%D7%94%D7%A4%D7%9B%D7%94_%D7%94%D7%99%D7%A8%D7%95%D7%A7%D7%94" TargetMode="External"/><Relationship Id="rId5" Type="http://schemas.openxmlformats.org/officeDocument/2006/relationships/hyperlink" Target="https://ecowiki.org.il/wiki/%D7%94%D7%A0%D7%93%D7%A1%D7%94_%D7%92%D7%A0%D7%98%D7%99%D7%AA" TargetMode="External"/><Relationship Id="rId4" Type="http://schemas.openxmlformats.org/officeDocument/2006/relationships/hyperlink" Target="https://ecowiki.org.il/index.php?title=%D7%94%D7%A9%D7%91%D7%97%D7%94_%D7%92%D7%A0%D7%98%D7%99%D7%AA&amp;action=edit&amp;redlink=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ecowiki.org.il/index.php?title=%D7%AA%D7%99%D7%A2%D7%95%D7%A9&amp;action=edit&amp;redlink=1" TargetMode="External"/><Relationship Id="rId7" Type="http://schemas.openxmlformats.org/officeDocument/2006/relationships/hyperlink" Target="https://ecowiki.org.il/wiki/%D7%90%D7%95%D7%9B%D7%9C%D7%95%D7%A1%D7%99%D7%99%D7%AA_%D7%94%D7%A2%D7%95%D7%9C%D7%9D" TargetMode="External"/><Relationship Id="rId2" Type="http://schemas.openxmlformats.org/officeDocument/2006/relationships/hyperlink" Target="https://ecowiki.org.il/wiki/%D7%97%D7%A7%D7%9C%D7%90%D7%95%D7%AA" TargetMode="External"/><Relationship Id="rId1" Type="http://schemas.openxmlformats.org/officeDocument/2006/relationships/slideLayout" Target="../slideLayouts/slideLayout2.xml"/><Relationship Id="rId6" Type="http://schemas.openxmlformats.org/officeDocument/2006/relationships/hyperlink" Target="https://ecowiki.org.il/wiki/%D7%97%D7%A7%D7%9C%D7%90%D7%95%D7%AA_%D7%AA%D7%A2%D7%A9%D7%99%D7%99%D7%AA%D7%99%D7%AA" TargetMode="External"/><Relationship Id="rId5" Type="http://schemas.openxmlformats.org/officeDocument/2006/relationships/hyperlink" Target="https://ecowiki.org.il/wiki/%D7%97%D7%95%D7%9E%D7%A8%D7%99_%D7%94%D7%93%D7%91%D7%A8%D7%94" TargetMode="External"/><Relationship Id="rId4" Type="http://schemas.openxmlformats.org/officeDocument/2006/relationships/hyperlink" Target="https://ecowiki.org.il/wiki/%D7%93%D7%A9%D7%9F_%D7%9B%D7%99%D7%9E%D7%99"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he.wikipedia.org/wiki/%D7%98%D7%91%D7%99%D7%A2%D7%AA_%D7%A8%D7%92%D7%9C_%D7%A4%D7%97%D7%9E%D7%A0%D7%99%D7%AA" TargetMode="External"/><Relationship Id="rId2" Type="http://schemas.openxmlformats.org/officeDocument/2006/relationships/hyperlink" Target="https://he.wikipedia.org/wiki/%D7%90%D7%95%D7%9B%D7%9C%D7%95%D7%A1%D7%99%D7%99%D7%94" TargetMode="External"/><Relationship Id="rId1" Type="http://schemas.openxmlformats.org/officeDocument/2006/relationships/slideLayout" Target="../slideLayouts/slideLayout2.xml"/><Relationship Id="rId6" Type="http://schemas.openxmlformats.org/officeDocument/2006/relationships/hyperlink" Target="https://he.wikipedia.org/wiki/%D7%AA%D7%97%D7%A0%D7%AA_%D7%9B%D7%95%D7%97_%D7%94%D7%99%D7%93%D7%A8%D7%95%D7%90%D7%9C%D7%A7%D7%98%D7%A8%D7%99%D7%AA" TargetMode="External"/><Relationship Id="rId5" Type="http://schemas.openxmlformats.org/officeDocument/2006/relationships/hyperlink" Target="https://he.wikipedia.org/wiki/%D7%93%D7%9C%D7%A7_%D7%9E%D7%90%D7%95%D7%91%D7%A0%D7%99%D7%9D" TargetMode="External"/><Relationship Id="rId4" Type="http://schemas.openxmlformats.org/officeDocument/2006/relationships/hyperlink" Target="https://he.wikipedia.org/wiki/%D7%A4%D7%95%D7%98%D7%95%D7%A1%D7%99%D7%A0%D7%AA%D7%96%D7%94"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ecowiki.org.il/wiki/%D7%A1%D7%91%D7%99%D7%91%D7%94_%D7%91%D7%99%D7%95%D7%9C%D7%95%D7%92%D7%99%D7%AA" TargetMode="External"/><Relationship Id="rId2" Type="http://schemas.openxmlformats.org/officeDocument/2006/relationships/hyperlink" Target="https://he.wikipedia.org/wiki/%D7%90%D7%A7%D7%95%D7%9C%D7%95%D7%92%D7%99%D7%94" TargetMode="Externa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8" Type="http://schemas.openxmlformats.org/officeDocument/2006/relationships/hyperlink" Target="https://he.wikipedia.org/wiki/%D7%97%D7%95%D7%A3_%D7%93%D7%95%D7%A8-%D7%94%D7%91%D7%95%D7%A0%D7%99%D7%9D" TargetMode="External"/><Relationship Id="rId3" Type="http://schemas.openxmlformats.org/officeDocument/2006/relationships/hyperlink" Target="https://he.wikipedia.org/wiki/OECD" TargetMode="External"/><Relationship Id="rId7" Type="http://schemas.openxmlformats.org/officeDocument/2006/relationships/hyperlink" Target="https://he.wikipedia.org/wiki/%D7%A8%D7%90%D7%A9_%D7%94%D7%A0%D7%A7%D7%A8%D7%94" TargetMode="External"/><Relationship Id="rId2" Type="http://schemas.openxmlformats.org/officeDocument/2006/relationships/hyperlink" Target="https://he.wikipedia.org/wiki/%D7%94%D7%99%D7%9D_%D7%94%D7%AA%D7%99%D7%9B%D7%95%D7%9F#cite_note-22" TargetMode="External"/><Relationship Id="rId1" Type="http://schemas.openxmlformats.org/officeDocument/2006/relationships/slideLayout" Target="../slideLayouts/slideLayout2.xml"/><Relationship Id="rId6" Type="http://schemas.openxmlformats.org/officeDocument/2006/relationships/hyperlink" Target="https://he.wikipedia.org/wiki/%D7%98%D7%95%D7%A8%D7%A7%D7%99%D7%94" TargetMode="External"/><Relationship Id="rId5" Type="http://schemas.openxmlformats.org/officeDocument/2006/relationships/hyperlink" Target="https://he.wikipedia.org/wiki/%D7%A1%D7%A4%D7%99%D7%A0%D7%AA_%D7%9E%D7%9B%D7%9E%D7%95%D7%A8%D7%AA" TargetMode="External"/><Relationship Id="rId4" Type="http://schemas.openxmlformats.org/officeDocument/2006/relationships/hyperlink" Target="https://he.wikipedia.org/wiki/%D7%94%D7%99%D7%9D_%D7%94%D7%AA%D7%99%D7%9B%D7%95%D7%9F#cite_note-.D7.A2.D7.A8.D7.95.D7.A5_2-23" TargetMode="External"/><Relationship Id="rId9" Type="http://schemas.openxmlformats.org/officeDocument/2006/relationships/hyperlink" Target="https://he.wikipedia.org/wiki/%D7%A8%D7%A9%D7%95%D7%AA_%D7%94%D7%98%D7%91%D7%A2_%D7%95%D7%94%D7%92%D7%A0%D7%99%D7%9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he.wikipedia.org/wiki/%D7%A1%D7%98%D7%98%D7%99%D7%A1%D7%98%D7%99%D7%A7%D7%94" TargetMode="External"/><Relationship Id="rId7" Type="http://schemas.openxmlformats.org/officeDocument/2006/relationships/hyperlink" Target="https://he.wikipedia.org/w/index.php?title=%D7%AA%D7%9E%D7%95%D7%AA%D7%AA_%D7%94%D7%99%D7%9C%D7%93%D7%99%D7%9D&amp;action=edit&amp;redlink=1" TargetMode="External"/><Relationship Id="rId2" Type="http://schemas.openxmlformats.org/officeDocument/2006/relationships/hyperlink" Target="https://he.wikipedia.org/wiki/%D7%90%D7%A0%D7%92%D7%9C%D7%99%D7%AA" TargetMode="External"/><Relationship Id="rId1" Type="http://schemas.openxmlformats.org/officeDocument/2006/relationships/slideLayout" Target="../slideLayouts/slideLayout2.xml"/><Relationship Id="rId6" Type="http://schemas.openxmlformats.org/officeDocument/2006/relationships/hyperlink" Target="https://he.wikipedia.org/wiki/%D7%AA%D7%AA-%D7%9E%D7%A9%D7%A7%D7%9C" TargetMode="External"/><Relationship Id="rId5" Type="http://schemas.openxmlformats.org/officeDocument/2006/relationships/hyperlink" Target="https://he.wikipedia.org/wiki/%D7%AA%D7%AA-%D7%AA%D7%96%D7%95%D7%A0%D7%94" TargetMode="External"/><Relationship Id="rId4" Type="http://schemas.openxmlformats.org/officeDocument/2006/relationships/hyperlink" Target="https://he.wikipedia.org/wiki/%D7%A8%D7%A2%D7%9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lstStyle/>
          <a:p>
            <a:r>
              <a:rPr lang="he-IL" dirty="0" smtClean="0"/>
              <a:t>רעב בעולם</a:t>
            </a:r>
            <a:endParaRPr lang="he-IL" dirty="0"/>
          </a:p>
        </p:txBody>
      </p:sp>
      <p:sp>
        <p:nvSpPr>
          <p:cNvPr id="3" name="כותרת משנה 2"/>
          <p:cNvSpPr>
            <a:spLocks noGrp="1"/>
          </p:cNvSpPr>
          <p:nvPr>
            <p:ph type="subTitle" idx="1"/>
          </p:nvPr>
        </p:nvSpPr>
        <p:spPr>
          <a:xfrm>
            <a:off x="1524000" y="3697574"/>
            <a:ext cx="9144000" cy="1655762"/>
          </a:xfrm>
        </p:spPr>
        <p:txBody>
          <a:bodyPr/>
          <a:lstStyle/>
          <a:p>
            <a:endParaRPr lang="he-IL"/>
          </a:p>
        </p:txBody>
      </p:sp>
    </p:spTree>
    <p:extLst>
      <p:ext uri="{BB962C8B-B14F-4D97-AF65-F5344CB8AC3E}">
        <p14:creationId xmlns:p14="http://schemas.microsoft.com/office/powerpoint/2010/main" val="26291193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397758" y="-208081"/>
            <a:ext cx="10515600" cy="1325563"/>
          </a:xfrm>
        </p:spPr>
        <p:txBody>
          <a:bodyPr/>
          <a:lstStyle/>
          <a:p>
            <a:r>
              <a:rPr lang="he-IL" dirty="0" smtClean="0"/>
              <a:t>אינדקס מחירי המזון</a:t>
            </a:r>
            <a:endParaRPr lang="he-IL" dirty="0"/>
          </a:p>
        </p:txBody>
      </p:sp>
      <p:pic>
        <p:nvPicPr>
          <p:cNvPr id="6146" name="Picture 2" descr="https://ecowiki.org.il/images/thumb/f/f6/World_food_index.jpg/450px-World_food_index.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3013742"/>
            <a:ext cx="8008871" cy="384425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23583" y="766973"/>
            <a:ext cx="10986447" cy="2246769"/>
          </a:xfrm>
          <a:prstGeom prst="rect">
            <a:avLst/>
          </a:prstGeom>
          <a:noFill/>
        </p:spPr>
        <p:txBody>
          <a:bodyPr wrap="square" rtlCol="1">
            <a:spAutoFit/>
          </a:bodyPr>
          <a:lstStyle/>
          <a:p>
            <a:r>
              <a:rPr lang="he-IL" sz="2800" dirty="0"/>
              <a:t> 100 מציין רמת מחירים </a:t>
            </a:r>
            <a:r>
              <a:rPr lang="he-IL" sz="2800" dirty="0" err="1"/>
              <a:t>שהיתה</a:t>
            </a:r>
            <a:r>
              <a:rPr lang="he-IL" sz="2800" dirty="0"/>
              <a:t> בשנת 2002-2004. האינדקס מציין את מחירי הסחורות של בשר, מוצרי-חלב, </a:t>
            </a:r>
            <a:r>
              <a:rPr lang="he-IL" sz="2800" dirty="0">
                <a:hlinkClick r:id="rId3" tooltip="דגנים"/>
              </a:rPr>
              <a:t>דגנים</a:t>
            </a:r>
            <a:r>
              <a:rPr lang="he-IL" sz="2800" dirty="0"/>
              <a:t>, שמנים מהצומח וסוכר על פי משקלם בשוק הייצוא. מאז שנת הבסיס עלתה </a:t>
            </a:r>
            <a:r>
              <a:rPr lang="he-IL" sz="2800" dirty="0">
                <a:hlinkClick r:id="rId4" tooltip="מחיר נומינלי (הדף אינו קיים)"/>
              </a:rPr>
              <a:t>רמת המחירים הנומינלית</a:t>
            </a:r>
            <a:r>
              <a:rPr lang="he-IL" sz="2800" dirty="0"/>
              <a:t> פי 2 ויותר. המחירים ירדו אחרי </a:t>
            </a:r>
            <a:r>
              <a:rPr lang="he-IL" sz="2800" dirty="0">
                <a:hlinkClick r:id="rId5" tooltip="משבר המזון של שנת 2008"/>
              </a:rPr>
              <a:t>משבר המזון של שנת 2008</a:t>
            </a:r>
            <a:r>
              <a:rPr lang="he-IL" sz="2800" dirty="0"/>
              <a:t> אבל חזרו לרמות שיא לאחר מכן והובילו לגידול ב</a:t>
            </a:r>
            <a:r>
              <a:rPr lang="he-IL" sz="2800" dirty="0">
                <a:hlinkClick r:id="rId6" tooltip="רעב עולמי"/>
              </a:rPr>
              <a:t>רעב עולמי</a:t>
            </a:r>
            <a:r>
              <a:rPr lang="he-IL" sz="2800" dirty="0"/>
              <a:t> ולמשבר תזונתי ופוליטי במדינות רבות.</a:t>
            </a:r>
          </a:p>
        </p:txBody>
      </p:sp>
    </p:spTree>
    <p:extLst>
      <p:ext uri="{BB962C8B-B14F-4D97-AF65-F5344CB8AC3E}">
        <p14:creationId xmlns:p14="http://schemas.microsoft.com/office/powerpoint/2010/main" val="41506741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0677" y="-303615"/>
            <a:ext cx="10515600" cy="1325563"/>
          </a:xfrm>
        </p:spPr>
        <p:txBody>
          <a:bodyPr/>
          <a:lstStyle/>
          <a:p>
            <a:r>
              <a:rPr lang="he-IL" dirty="0" smtClean="0"/>
              <a:t>אסון </a:t>
            </a:r>
            <a:r>
              <a:rPr lang="he-IL" dirty="0" err="1" smtClean="0"/>
              <a:t>מלתוסיאני</a:t>
            </a:r>
            <a:r>
              <a:rPr lang="he-IL" dirty="0" smtClean="0"/>
              <a:t>- </a:t>
            </a:r>
            <a:endParaRPr lang="he-IL" dirty="0"/>
          </a:p>
        </p:txBody>
      </p:sp>
      <p:sp>
        <p:nvSpPr>
          <p:cNvPr id="3" name="מציין מיקום תוכן 2"/>
          <p:cNvSpPr>
            <a:spLocks noGrp="1"/>
          </p:cNvSpPr>
          <p:nvPr>
            <p:ph idx="1"/>
          </p:nvPr>
        </p:nvSpPr>
        <p:spPr>
          <a:xfrm>
            <a:off x="1570677" y="802042"/>
            <a:ext cx="10515600" cy="4351338"/>
          </a:xfrm>
        </p:spPr>
        <p:txBody>
          <a:bodyPr>
            <a:normAutofit/>
          </a:bodyPr>
          <a:lstStyle/>
          <a:p>
            <a:r>
              <a:rPr lang="he-IL" dirty="0">
                <a:solidFill>
                  <a:srgbClr val="FF0000"/>
                </a:solidFill>
              </a:rPr>
              <a:t>מצב שבו האוכלוסייה שמתרבה</a:t>
            </a:r>
            <a:r>
              <a:rPr lang="he-IL" dirty="0"/>
              <a:t> </a:t>
            </a:r>
            <a:r>
              <a:rPr lang="he-IL" dirty="0" smtClean="0">
                <a:solidFill>
                  <a:srgbClr val="FF0000"/>
                </a:solidFill>
              </a:rPr>
              <a:t>תעבור </a:t>
            </a:r>
            <a:r>
              <a:rPr lang="he-IL" dirty="0">
                <a:solidFill>
                  <a:srgbClr val="FF0000"/>
                </a:solidFill>
              </a:rPr>
              <a:t>את היכולת להגדיל</a:t>
            </a:r>
            <a:r>
              <a:rPr lang="he-IL" dirty="0"/>
              <a:t> את </a:t>
            </a:r>
            <a:r>
              <a:rPr lang="he-IL" dirty="0">
                <a:solidFill>
                  <a:srgbClr val="FF0000"/>
                </a:solidFill>
              </a:rPr>
              <a:t>ייצור המזון </a:t>
            </a:r>
            <a:r>
              <a:rPr lang="he-IL" dirty="0"/>
              <a:t>שגדלה רק בקצב לינארי או בקפיצות אקראיות</a:t>
            </a:r>
            <a:r>
              <a:rPr lang="he-IL" dirty="0" smtClean="0"/>
              <a:t>.</a:t>
            </a:r>
          </a:p>
          <a:p>
            <a:r>
              <a:rPr lang="he-IL" dirty="0" err="1">
                <a:solidFill>
                  <a:srgbClr val="FF0000"/>
                </a:solidFill>
              </a:rPr>
              <a:t>מלתוס</a:t>
            </a:r>
            <a:r>
              <a:rPr lang="he-IL" dirty="0">
                <a:solidFill>
                  <a:srgbClr val="FF0000"/>
                </a:solidFill>
              </a:rPr>
              <a:t> נכשל בתחזיותיו </a:t>
            </a:r>
            <a:r>
              <a:rPr lang="he-IL" dirty="0" smtClean="0"/>
              <a:t>כי </a:t>
            </a:r>
            <a:r>
              <a:rPr lang="he-IL" dirty="0"/>
              <a:t>לא לקח בחשבון שני גורמים חשובים. הגורם האחד הוא שהאוכלוסייה לא גדלה באופן מעריכי אלא ב</a:t>
            </a:r>
            <a:r>
              <a:rPr lang="he-IL" dirty="0">
                <a:hlinkClick r:id="rId2" tooltip="גידול סיגמואידי"/>
              </a:rPr>
              <a:t>גידול </a:t>
            </a:r>
            <a:r>
              <a:rPr lang="he-IL" dirty="0" err="1" smtClean="0">
                <a:hlinkClick r:id="rId2" tooltip="גידול סיגמואידי"/>
              </a:rPr>
              <a:t>סיגמואידי</a:t>
            </a:r>
            <a:r>
              <a:rPr lang="he-IL" dirty="0"/>
              <a:t>.</a:t>
            </a:r>
            <a:endParaRPr lang="he-IL" dirty="0" smtClean="0"/>
          </a:p>
          <a:p>
            <a:r>
              <a:rPr lang="he-IL" dirty="0" smtClean="0"/>
              <a:t>הגורם השני שהוא </a:t>
            </a:r>
            <a:r>
              <a:rPr lang="he-IL" dirty="0" smtClean="0">
                <a:solidFill>
                  <a:srgbClr val="FF0000"/>
                </a:solidFill>
              </a:rPr>
              <a:t>לא לקח בחשבון </a:t>
            </a:r>
            <a:r>
              <a:rPr lang="he-IL" dirty="0" smtClean="0"/>
              <a:t>הוא </a:t>
            </a:r>
            <a:r>
              <a:rPr lang="he-IL" dirty="0" smtClean="0">
                <a:solidFill>
                  <a:srgbClr val="FF0000"/>
                </a:solidFill>
              </a:rPr>
              <a:t>השיפורים הטכנולוגיים</a:t>
            </a:r>
            <a:r>
              <a:rPr lang="he-IL" dirty="0" smtClean="0"/>
              <a:t>. </a:t>
            </a:r>
          </a:p>
        </p:txBody>
      </p:sp>
      <p:pic>
        <p:nvPicPr>
          <p:cNvPr id="8194" name="Picture 2" descr="https://ecowiki.org.il/images/thumb/a/a2/Moai_Rano_raraku.jpg/300px-Moai_Rano_rarak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460" y="2592061"/>
            <a:ext cx="3071797" cy="40957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58538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676400" y="-368092"/>
            <a:ext cx="10515600" cy="1325563"/>
          </a:xfrm>
        </p:spPr>
        <p:txBody>
          <a:bodyPr/>
          <a:lstStyle/>
          <a:p>
            <a:r>
              <a:rPr lang="en-US" dirty="0" smtClean="0"/>
              <a:t>H &amp; M</a:t>
            </a:r>
            <a:endParaRPr lang="he-IL" dirty="0"/>
          </a:p>
        </p:txBody>
      </p:sp>
      <p:pic>
        <p:nvPicPr>
          <p:cNvPr id="9" name="מציין מיקום תוכן 8"/>
          <p:cNvPicPr>
            <a:picLocks noGrp="1" noChangeAspect="1"/>
          </p:cNvPicPr>
          <p:nvPr>
            <p:ph idx="1"/>
          </p:nvPr>
        </p:nvPicPr>
        <p:blipFill rotWithShape="1">
          <a:blip r:embed="rId2"/>
          <a:srcRect l="34805" t="44242" r="30015" b="6147"/>
          <a:stretch/>
        </p:blipFill>
        <p:spPr>
          <a:xfrm>
            <a:off x="118753" y="47501"/>
            <a:ext cx="3851363" cy="3053624"/>
          </a:xfrm>
          <a:prstGeom prst="rect">
            <a:avLst/>
          </a:prstGeom>
        </p:spPr>
      </p:pic>
      <p:sp>
        <p:nvSpPr>
          <p:cNvPr id="10" name="מלבן 9"/>
          <p:cNvSpPr/>
          <p:nvPr/>
        </p:nvSpPr>
        <p:spPr>
          <a:xfrm>
            <a:off x="6096000" y="410436"/>
            <a:ext cx="6096000" cy="6986528"/>
          </a:xfrm>
          <a:prstGeom prst="rect">
            <a:avLst/>
          </a:prstGeom>
        </p:spPr>
        <p:txBody>
          <a:bodyPr>
            <a:spAutoFit/>
          </a:bodyPr>
          <a:lstStyle/>
          <a:p>
            <a:r>
              <a:rPr lang="he-IL" sz="2800" dirty="0" smtClean="0"/>
              <a:t>גידול </a:t>
            </a:r>
            <a:r>
              <a:rPr lang="he-IL" sz="2800" dirty="0" err="1" smtClean="0"/>
              <a:t>סיגמואידי</a:t>
            </a:r>
            <a:r>
              <a:rPr lang="he-IL" sz="2800" dirty="0" smtClean="0"/>
              <a:t>- בהתחלה קצב הגידול </a:t>
            </a:r>
          </a:p>
          <a:p>
            <a:r>
              <a:rPr lang="he-IL" sz="2800" dirty="0" smtClean="0"/>
              <a:t>הוא מהיר ביותר. ככל שהזמן עובר, קצב הגידול הולך ויורד. </a:t>
            </a:r>
            <a:r>
              <a:rPr lang="he-IL" sz="2800" dirty="0">
                <a:hlinkClick r:id="rId3" tooltip="גידול אוכלוסין"/>
              </a:rPr>
              <a:t>גידול אוכלוסיית העולם</a:t>
            </a:r>
            <a:r>
              <a:rPr lang="he-IL" sz="2800" dirty="0"/>
              <a:t> - דמוגרפים מעריכים כיום כי </a:t>
            </a:r>
            <a:r>
              <a:rPr lang="he-IL" sz="2800" dirty="0">
                <a:hlinkClick r:id="rId4" tooltip="אוכלוסיית העולם"/>
              </a:rPr>
              <a:t>כלל האוכלוסייה האנושית</a:t>
            </a:r>
            <a:r>
              <a:rPr lang="he-IL" sz="2800" dirty="0"/>
              <a:t> לא תגדל בצורה </a:t>
            </a:r>
            <a:r>
              <a:rPr lang="he-IL" sz="2800" dirty="0" err="1"/>
              <a:t>מעריכית</a:t>
            </a:r>
            <a:r>
              <a:rPr lang="he-IL" sz="2800" dirty="0"/>
              <a:t> אלא בצורה </a:t>
            </a:r>
            <a:r>
              <a:rPr lang="he-IL" sz="2800" dirty="0" err="1"/>
              <a:t>סיגמואידית</a:t>
            </a:r>
            <a:r>
              <a:rPr lang="he-IL" sz="2800" dirty="0"/>
              <a:t> - האוכלוסייה גדלה במהירות בשל שינויים בעקבות </a:t>
            </a:r>
            <a:r>
              <a:rPr lang="he-IL" sz="2800" dirty="0">
                <a:hlinkClick r:id="rId5" tooltip="המהפכה התעשייתית"/>
              </a:rPr>
              <a:t>המהפכה התעשייתית</a:t>
            </a:r>
            <a:r>
              <a:rPr lang="he-IL" sz="2800" dirty="0"/>
              <a:t> ו</a:t>
            </a:r>
            <a:r>
              <a:rPr lang="he-IL" sz="2800" dirty="0">
                <a:hlinkClick r:id="rId6" tooltip="המהפכה הירוקה"/>
              </a:rPr>
              <a:t>המהפכה הירוקה</a:t>
            </a:r>
            <a:r>
              <a:rPr lang="he-IL" sz="2800" dirty="0"/>
              <a:t> אבל </a:t>
            </a:r>
            <a:r>
              <a:rPr lang="he-IL" sz="2800" dirty="0">
                <a:hlinkClick r:id="rId7" tooltip="התמחות כלכלית"/>
              </a:rPr>
              <a:t>התמחות כלכלית</a:t>
            </a:r>
            <a:r>
              <a:rPr lang="he-IL" sz="2800" dirty="0"/>
              <a:t> וגורמים נוספים כמו עליית מעמד האישה גורמים להורדת פריון הלידה הממוצע בכל העולם ול</a:t>
            </a:r>
            <a:r>
              <a:rPr lang="he-IL" sz="2800" dirty="0">
                <a:hlinkClick r:id="rId8" tooltip="מעבר דמוגרפי"/>
              </a:rPr>
              <a:t>מעבר דמוגרפי</a:t>
            </a:r>
            <a:r>
              <a:rPr lang="he-IL" sz="2800" dirty="0"/>
              <a:t>, דבר זה צפוי ליצור האטה בגידול האוכלוסייה העולמית בעשורים הקרובים ולגרום להתייצבות האוכלוסייה במהלך המאה ה-21.</a:t>
            </a:r>
          </a:p>
          <a:p>
            <a:endParaRPr lang="he-IL" sz="2800" dirty="0"/>
          </a:p>
        </p:txBody>
      </p:sp>
      <p:pic>
        <p:nvPicPr>
          <p:cNvPr id="3" name="תמונה 2"/>
          <p:cNvPicPr>
            <a:picLocks noChangeAspect="1"/>
          </p:cNvPicPr>
          <p:nvPr/>
        </p:nvPicPr>
        <p:blipFill>
          <a:blip r:embed="rId9"/>
          <a:stretch>
            <a:fillRect/>
          </a:stretch>
        </p:blipFill>
        <p:spPr>
          <a:xfrm>
            <a:off x="305101" y="3789021"/>
            <a:ext cx="5794936" cy="2515104"/>
          </a:xfrm>
          <a:prstGeom prst="rect">
            <a:avLst/>
          </a:prstGeom>
        </p:spPr>
      </p:pic>
    </p:spTree>
    <p:extLst>
      <p:ext uri="{BB962C8B-B14F-4D97-AF65-F5344CB8AC3E}">
        <p14:creationId xmlns:p14="http://schemas.microsoft.com/office/powerpoint/2010/main" val="1582966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בחזרה לאסון </a:t>
            </a:r>
            <a:r>
              <a:rPr lang="he-IL" dirty="0" err="1" smtClean="0"/>
              <a:t>המלתוסיאני</a:t>
            </a:r>
            <a:endParaRPr lang="he-IL" dirty="0"/>
          </a:p>
        </p:txBody>
      </p:sp>
      <p:sp>
        <p:nvSpPr>
          <p:cNvPr id="3" name="מציין מיקום תוכן 2"/>
          <p:cNvSpPr>
            <a:spLocks noGrp="1"/>
          </p:cNvSpPr>
          <p:nvPr>
            <p:ph idx="1"/>
          </p:nvPr>
        </p:nvSpPr>
        <p:spPr/>
        <p:txBody>
          <a:bodyPr/>
          <a:lstStyle/>
          <a:p>
            <a:r>
              <a:rPr lang="he-IL" dirty="0" smtClean="0"/>
              <a:t>סביר להניח שאסון זה לא יקרה כי קצב גידול האוכלוסייה לא נשאר קבוע אלא יורד ככל שהזמן חולף. בכל המדינות בעולם מתרחש תהליך איטי איך יציב של ירידה ב</a:t>
            </a:r>
            <a:r>
              <a:rPr lang="he-IL" dirty="0" smtClean="0">
                <a:hlinkClick r:id="rId2" tooltip="פריון הילודה (הדף אינו קיים)"/>
              </a:rPr>
              <a:t>פריון הילודה</a:t>
            </a:r>
            <a:r>
              <a:rPr lang="he-IL" dirty="0" smtClean="0"/>
              <a:t> (מספר הילדים שכל אישה יולדת) ודבר זה מאט את קצב הגידול. </a:t>
            </a:r>
          </a:p>
          <a:p>
            <a:r>
              <a:rPr lang="he-IL" dirty="0"/>
              <a:t>גורם נוסף </a:t>
            </a:r>
            <a:r>
              <a:rPr lang="he-IL" dirty="0" err="1"/>
              <a:t>שמלתוס</a:t>
            </a:r>
            <a:r>
              <a:rPr lang="he-IL" dirty="0"/>
              <a:t> לא לקח בחשבון הוא </a:t>
            </a:r>
            <a:r>
              <a:rPr lang="he-IL" dirty="0">
                <a:hlinkClick r:id="rId3" tooltip="שינויים טכנולוגים"/>
              </a:rPr>
              <a:t>שינויים טכנולוגים</a:t>
            </a:r>
            <a:r>
              <a:rPr lang="he-IL" dirty="0"/>
              <a:t> </a:t>
            </a:r>
            <a:r>
              <a:rPr lang="he-IL" dirty="0" smtClean="0"/>
              <a:t>שאפשרו </a:t>
            </a:r>
            <a:r>
              <a:rPr lang="he-IL" dirty="0"/>
              <a:t>לקיים </a:t>
            </a:r>
            <a:r>
              <a:rPr lang="he-IL" dirty="0">
                <a:hlinkClick r:id="rId4" tooltip="חקלאות תעשייתית"/>
              </a:rPr>
              <a:t>חקלאות תעשייתית</a:t>
            </a:r>
            <a:r>
              <a:rPr lang="he-IL" dirty="0"/>
              <a:t> שהובילה להגדלת היצע המזון. המצאות </a:t>
            </a:r>
            <a:r>
              <a:rPr lang="he-IL" dirty="0" smtClean="0"/>
              <a:t>רבות במהלך </a:t>
            </a:r>
            <a:r>
              <a:rPr lang="he-IL" dirty="0" smtClean="0">
                <a:hlinkClick r:id="rId5" tooltip="המהפכה התעשייתית"/>
              </a:rPr>
              <a:t>המהפכה התעשייתית</a:t>
            </a:r>
            <a:r>
              <a:rPr lang="he-IL" dirty="0" smtClean="0"/>
              <a:t> </a:t>
            </a:r>
            <a:r>
              <a:rPr lang="he-IL" dirty="0"/>
              <a:t>(</a:t>
            </a:r>
            <a:r>
              <a:rPr lang="he-IL" dirty="0" smtClean="0">
                <a:hlinkClick r:id="rId6" tooltip="טרקטורים (הדף אינו קיים)"/>
              </a:rPr>
              <a:t>טרקטורים</a:t>
            </a:r>
            <a:r>
              <a:rPr lang="he-IL" dirty="0"/>
              <a:t>, </a:t>
            </a:r>
            <a:r>
              <a:rPr lang="he-IL" dirty="0" err="1">
                <a:hlinkClick r:id="rId7" tooltip="קטפות (הדף אינו קיים)"/>
              </a:rPr>
              <a:t>קטפות</a:t>
            </a:r>
            <a:r>
              <a:rPr lang="he-IL" dirty="0"/>
              <a:t> ומכונות חקלאיות </a:t>
            </a:r>
            <a:r>
              <a:rPr lang="he-IL" dirty="0" smtClean="0"/>
              <a:t>נוספות) אפשרו </a:t>
            </a:r>
            <a:r>
              <a:rPr lang="he-IL" dirty="0"/>
              <a:t>לרתום </a:t>
            </a:r>
            <a:r>
              <a:rPr lang="he-IL" dirty="0">
                <a:hlinkClick r:id="rId8" tooltip="אנרגיה מחצבית"/>
              </a:rPr>
              <a:t>אנרגיה מחצבית</a:t>
            </a:r>
            <a:r>
              <a:rPr lang="he-IL" dirty="0"/>
              <a:t> לשם הקטנת עלויות בחקלאות ולעבד שטחים גדולים יותר.</a:t>
            </a:r>
            <a:endParaRPr lang="he-IL" dirty="0" smtClean="0"/>
          </a:p>
          <a:p>
            <a:endParaRPr lang="he-IL" dirty="0"/>
          </a:p>
        </p:txBody>
      </p:sp>
    </p:spTree>
    <p:extLst>
      <p:ext uri="{BB962C8B-B14F-4D97-AF65-F5344CB8AC3E}">
        <p14:creationId xmlns:p14="http://schemas.microsoft.com/office/powerpoint/2010/main" val="12307031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solidFill>
            <a:schemeClr val="bg1"/>
          </a:solidFill>
        </p:spPr>
        <p:txBody>
          <a:bodyPr/>
          <a:lstStyle/>
          <a:p>
            <a:r>
              <a:rPr lang="he-IL" dirty="0" smtClean="0"/>
              <a:t>מקדם או מאט אסון </a:t>
            </a:r>
            <a:r>
              <a:rPr lang="he-IL" dirty="0" err="1" smtClean="0"/>
              <a:t>מלתוסיאני</a:t>
            </a:r>
            <a:r>
              <a:rPr lang="he-IL" dirty="0" smtClean="0"/>
              <a:t>? </a:t>
            </a:r>
            <a:endParaRPr lang="he-IL" dirty="0"/>
          </a:p>
        </p:txBody>
      </p:sp>
      <p:pic>
        <p:nvPicPr>
          <p:cNvPr id="6" name="מציין מיקום תוכן 5"/>
          <p:cNvPicPr>
            <a:picLocks noGrp="1" noChangeAspect="1"/>
          </p:cNvPicPr>
          <p:nvPr>
            <p:ph idx="1"/>
          </p:nvPr>
        </p:nvPicPr>
        <p:blipFill>
          <a:blip r:embed="rId2"/>
          <a:stretch>
            <a:fillRect/>
          </a:stretch>
        </p:blipFill>
        <p:spPr>
          <a:xfrm>
            <a:off x="700540" y="1915886"/>
            <a:ext cx="11080987" cy="933563"/>
          </a:xfrm>
          <a:prstGeom prst="rect">
            <a:avLst/>
          </a:prstGeom>
          <a:solidFill>
            <a:srgbClr val="FFFF00"/>
          </a:solidFill>
        </p:spPr>
      </p:pic>
    </p:spTree>
    <p:extLst>
      <p:ext uri="{BB962C8B-B14F-4D97-AF65-F5344CB8AC3E}">
        <p14:creationId xmlns:p14="http://schemas.microsoft.com/office/powerpoint/2010/main" val="3473101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5179" y="-262672"/>
            <a:ext cx="10515600" cy="1325563"/>
          </a:xfrm>
        </p:spPr>
        <p:txBody>
          <a:bodyPr/>
          <a:lstStyle/>
          <a:p>
            <a:r>
              <a:rPr lang="he-IL" dirty="0" smtClean="0"/>
              <a:t>פתרונות לבעיית הרעב העולמי</a:t>
            </a:r>
            <a:endParaRPr lang="he-IL" dirty="0"/>
          </a:p>
        </p:txBody>
      </p:sp>
      <p:sp>
        <p:nvSpPr>
          <p:cNvPr id="3" name="מציין מיקום תוכן 2"/>
          <p:cNvSpPr>
            <a:spLocks noGrp="1"/>
          </p:cNvSpPr>
          <p:nvPr>
            <p:ph idx="1"/>
          </p:nvPr>
        </p:nvSpPr>
        <p:spPr>
          <a:xfrm>
            <a:off x="0" y="870282"/>
            <a:ext cx="11967949" cy="4351338"/>
          </a:xfrm>
        </p:spPr>
        <p:txBody>
          <a:bodyPr/>
          <a:lstStyle/>
          <a:p>
            <a:r>
              <a:rPr lang="he-IL" dirty="0" smtClean="0"/>
              <a:t>המטרה היא יצירת "</a:t>
            </a:r>
            <a:r>
              <a:rPr lang="he-IL" b="1" dirty="0"/>
              <a:t>בטחון </a:t>
            </a:r>
            <a:r>
              <a:rPr lang="he-IL" b="1" dirty="0" smtClean="0"/>
              <a:t>תזונתי</a:t>
            </a:r>
            <a:r>
              <a:rPr lang="he-IL" dirty="0" smtClean="0"/>
              <a:t>"- בטחון תזונתי </a:t>
            </a:r>
            <a:r>
              <a:rPr lang="he-IL" dirty="0"/>
              <a:t>מתקיים כאשר כל האנשים, בכל הזמנים, הם בעלי גישה פיזית וכלכלית למזון מזין בטוח ומספיק שדי בו כדי לתמוך בצרכים התזונתיים שלהם, ובהעדפות המזון שלהם, למען חיים </a:t>
            </a:r>
            <a:r>
              <a:rPr lang="he-IL" dirty="0" smtClean="0"/>
              <a:t>פעילים ובריאים. </a:t>
            </a:r>
          </a:p>
          <a:p>
            <a:r>
              <a:rPr lang="he-IL" dirty="0" smtClean="0"/>
              <a:t>שיפור ה</a:t>
            </a:r>
            <a:r>
              <a:rPr lang="he-IL" b="1" dirty="0" smtClean="0"/>
              <a:t>תנובה החקלאית- </a:t>
            </a:r>
            <a:r>
              <a:rPr lang="he-IL" dirty="0" smtClean="0"/>
              <a:t>תנובה חקלאית נמדדת בכמות התבואה ביח' משקל ביחס לכמות השטח החקלאי. </a:t>
            </a:r>
            <a:r>
              <a:rPr lang="he-IL" dirty="0"/>
              <a:t>לדוגמה </a:t>
            </a:r>
            <a:r>
              <a:rPr lang="he-IL" dirty="0">
                <a:hlinkClick r:id="rId2" tooltip="חיטה"/>
              </a:rPr>
              <a:t>חיטה</a:t>
            </a:r>
            <a:r>
              <a:rPr lang="he-IL" dirty="0"/>
              <a:t> נמדדת </a:t>
            </a:r>
            <a:r>
              <a:rPr lang="he-IL" dirty="0" smtClean="0"/>
              <a:t>בק"ג</a:t>
            </a:r>
            <a:r>
              <a:rPr lang="he-IL" dirty="0"/>
              <a:t>, כך שהמדד הנפוץ </a:t>
            </a:r>
            <a:r>
              <a:rPr lang="he-IL" dirty="0" smtClean="0"/>
              <a:t>לתנובה חקלאית הוא ק"ג לדונם. </a:t>
            </a:r>
            <a:endParaRPr lang="he-IL" dirty="0"/>
          </a:p>
        </p:txBody>
      </p:sp>
    </p:spTree>
    <p:extLst>
      <p:ext uri="{BB962C8B-B14F-4D97-AF65-F5344CB8AC3E}">
        <p14:creationId xmlns:p14="http://schemas.microsoft.com/office/powerpoint/2010/main" val="40657160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אסון </a:t>
            </a:r>
            <a:r>
              <a:rPr lang="he-IL" dirty="0" err="1" smtClean="0"/>
              <a:t>מלתוסיאני</a:t>
            </a:r>
            <a:r>
              <a:rPr lang="he-IL" dirty="0" smtClean="0"/>
              <a:t> (המשך)</a:t>
            </a:r>
            <a:endParaRPr lang="he-IL" dirty="0"/>
          </a:p>
        </p:txBody>
      </p:sp>
      <p:sp>
        <p:nvSpPr>
          <p:cNvPr id="3" name="מציין מיקום תוכן 2"/>
          <p:cNvSpPr>
            <a:spLocks noGrp="1"/>
          </p:cNvSpPr>
          <p:nvPr>
            <p:ph idx="1"/>
          </p:nvPr>
        </p:nvSpPr>
        <p:spPr/>
        <p:txBody>
          <a:bodyPr/>
          <a:lstStyle/>
          <a:p>
            <a:r>
              <a:rPr lang="he-IL" dirty="0"/>
              <a:t>במהלך המאה ה-20, יצירת </a:t>
            </a:r>
            <a:r>
              <a:rPr lang="he-IL" dirty="0">
                <a:hlinkClick r:id="rId2" tooltip="דשן כימי"/>
              </a:rPr>
              <a:t>דשן כימי</a:t>
            </a:r>
            <a:r>
              <a:rPr lang="he-IL" dirty="0"/>
              <a:t> ו</a:t>
            </a:r>
            <a:r>
              <a:rPr lang="he-IL" dirty="0">
                <a:hlinkClick r:id="rId3" tooltip="חומרי הדברה"/>
              </a:rPr>
              <a:t>חומרי הדברה</a:t>
            </a:r>
            <a:r>
              <a:rPr lang="he-IL" dirty="0"/>
              <a:t> כמו גם שיפור התנובה החקלאית על ידי </a:t>
            </a:r>
            <a:r>
              <a:rPr lang="he-IL" dirty="0">
                <a:hlinkClick r:id="rId4" tooltip="השבחה גנטית (הדף אינו קיים)"/>
              </a:rPr>
              <a:t>השבחה גנטית</a:t>
            </a:r>
            <a:r>
              <a:rPr lang="he-IL" dirty="0"/>
              <a:t> ו</a:t>
            </a:r>
            <a:r>
              <a:rPr lang="he-IL" dirty="0">
                <a:hlinkClick r:id="rId5" tooltip="הנדסה גנטית"/>
              </a:rPr>
              <a:t>הנדסה גנטית</a:t>
            </a:r>
            <a:r>
              <a:rPr lang="he-IL" dirty="0"/>
              <a:t>. כל אלו יצרו את </a:t>
            </a:r>
            <a:r>
              <a:rPr lang="he-IL" dirty="0">
                <a:hlinkClick r:id="rId6" tooltip="המהפכה הירוקה"/>
              </a:rPr>
              <a:t>המהפכה הירוקה</a:t>
            </a:r>
            <a:r>
              <a:rPr lang="he-IL" dirty="0"/>
              <a:t> ולכאורה ביטלו את החשש מפני </a:t>
            </a:r>
            <a:r>
              <a:rPr lang="he-IL" dirty="0">
                <a:hlinkClick r:id="rId7" tooltip="אסון מלתוסיאני"/>
              </a:rPr>
              <a:t>אסון </a:t>
            </a:r>
            <a:r>
              <a:rPr lang="he-IL" dirty="0" err="1">
                <a:hlinkClick r:id="rId7" tooltip="אסון מלתוסיאני"/>
              </a:rPr>
              <a:t>מלתוסיאני</a:t>
            </a:r>
            <a:r>
              <a:rPr lang="he-IL" dirty="0" smtClean="0"/>
              <a:t>.</a:t>
            </a:r>
          </a:p>
          <a:p>
            <a:endParaRPr lang="he-IL" dirty="0"/>
          </a:p>
        </p:txBody>
      </p:sp>
    </p:spTree>
    <p:extLst>
      <p:ext uri="{BB962C8B-B14F-4D97-AF65-F5344CB8AC3E}">
        <p14:creationId xmlns:p14="http://schemas.microsoft.com/office/powerpoint/2010/main" val="860834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מהפכה ירוקה</a:t>
            </a:r>
            <a:endParaRPr lang="he-IL" dirty="0"/>
          </a:p>
        </p:txBody>
      </p:sp>
      <p:sp>
        <p:nvSpPr>
          <p:cNvPr id="3" name="מציין מיקום תוכן 2"/>
          <p:cNvSpPr>
            <a:spLocks noGrp="1"/>
          </p:cNvSpPr>
          <p:nvPr>
            <p:ph idx="1"/>
          </p:nvPr>
        </p:nvSpPr>
        <p:spPr/>
        <p:txBody>
          <a:bodyPr/>
          <a:lstStyle/>
          <a:p>
            <a:r>
              <a:rPr lang="he-IL" b="1" dirty="0"/>
              <a:t>המהפכה הירוקה</a:t>
            </a:r>
            <a:r>
              <a:rPr lang="he-IL" dirty="0"/>
              <a:t> הוא כינוי לתהליך של שינוי פני ה</a:t>
            </a:r>
            <a:r>
              <a:rPr lang="he-IL" dirty="0">
                <a:hlinkClick r:id="rId2" tooltip="חקלאות"/>
              </a:rPr>
              <a:t>חקלאות</a:t>
            </a:r>
            <a:r>
              <a:rPr lang="he-IL" dirty="0"/>
              <a:t> תוך שימוש במיכון, </a:t>
            </a:r>
            <a:r>
              <a:rPr lang="he-IL" dirty="0">
                <a:hlinkClick r:id="rId3" tooltip="תיעוש (הדף אינו קיים)"/>
              </a:rPr>
              <a:t>תיעוש</a:t>
            </a:r>
            <a:r>
              <a:rPr lang="he-IL" dirty="0"/>
              <a:t>, </a:t>
            </a:r>
            <a:r>
              <a:rPr lang="he-IL" dirty="0">
                <a:hlinkClick r:id="rId4" tooltip="דשן כימי"/>
              </a:rPr>
              <a:t>דשנים כימיים</a:t>
            </a:r>
            <a:r>
              <a:rPr lang="he-IL" dirty="0"/>
              <a:t>, ו</a:t>
            </a:r>
            <a:r>
              <a:rPr lang="he-IL" dirty="0">
                <a:hlinkClick r:id="rId5" tooltip="חומרי הדברה"/>
              </a:rPr>
              <a:t>חומרי הדברה</a:t>
            </a:r>
            <a:r>
              <a:rPr lang="he-IL" dirty="0"/>
              <a:t> מחקלאות מסורתית ל</a:t>
            </a:r>
            <a:r>
              <a:rPr lang="he-IL" dirty="0">
                <a:hlinkClick r:id="rId6" tooltip="חקלאות תעשייתית"/>
              </a:rPr>
              <a:t>חקלאות תעשייתית</a:t>
            </a:r>
            <a:r>
              <a:rPr lang="he-IL" dirty="0"/>
              <a:t>. </a:t>
            </a:r>
            <a:endParaRPr lang="he-IL" dirty="0" smtClean="0"/>
          </a:p>
          <a:p>
            <a:r>
              <a:rPr lang="he-IL" dirty="0" smtClean="0"/>
              <a:t>יש למהפכה זו השלכות: בגלל שימוש רב בדשנים, איכות הקרקע נפגעת. הדבר גם גורם לסחף של קרקעות, פגיעה במי תהום ובזנים חקלאיים שונים (יצירת מוטציות ועמידות עשבים). </a:t>
            </a:r>
          </a:p>
          <a:p>
            <a:r>
              <a:rPr lang="he-IL" dirty="0"/>
              <a:t>חלק מהאגרונומים טוענים כי המהפכה הירוקה </a:t>
            </a:r>
            <a:r>
              <a:rPr lang="he-IL" dirty="0" err="1"/>
              <a:t>איפשרה</a:t>
            </a:r>
            <a:r>
              <a:rPr lang="he-IL" dirty="0"/>
              <a:t> לאנושות לספק מספיק מזון כדי לעמוד בגידול </a:t>
            </a:r>
            <a:r>
              <a:rPr lang="he-IL" dirty="0">
                <a:hlinkClick r:id="rId7" tooltip="אוכלוסיית העולם"/>
              </a:rPr>
              <a:t>האוכלוסייה העולמי</a:t>
            </a:r>
            <a:r>
              <a:rPr lang="he-IL" dirty="0"/>
              <a:t>; עם זאת מחקרים מדעים וסוציולוגיים אחרים טוענים כי שיטות חקלאות פחות הרסניות יכלו להשיג תוצאות טובות יותר ברמה העולמית. </a:t>
            </a:r>
          </a:p>
        </p:txBody>
      </p:sp>
    </p:spTree>
    <p:extLst>
      <p:ext uri="{BB962C8B-B14F-4D97-AF65-F5344CB8AC3E}">
        <p14:creationId xmlns:p14="http://schemas.microsoft.com/office/powerpoint/2010/main" val="362522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20588" y="-276320"/>
            <a:ext cx="10515600" cy="1325563"/>
          </a:xfrm>
        </p:spPr>
        <p:txBody>
          <a:bodyPr/>
          <a:lstStyle/>
          <a:p>
            <a:r>
              <a:rPr lang="he-IL" dirty="0" smtClean="0"/>
              <a:t>פיתוחים טכנולוגיים בתחום החקלאות</a:t>
            </a:r>
            <a:endParaRPr lang="he-IL" dirty="0"/>
          </a:p>
        </p:txBody>
      </p:sp>
      <p:sp>
        <p:nvSpPr>
          <p:cNvPr id="3" name="מציין מיקום תוכן 2"/>
          <p:cNvSpPr>
            <a:spLocks noGrp="1"/>
          </p:cNvSpPr>
          <p:nvPr>
            <p:ph idx="1"/>
          </p:nvPr>
        </p:nvSpPr>
        <p:spPr>
          <a:xfrm>
            <a:off x="791570" y="1049243"/>
            <a:ext cx="11244618" cy="4351338"/>
          </a:xfrm>
        </p:spPr>
        <p:txBody>
          <a:bodyPr/>
          <a:lstStyle/>
          <a:p>
            <a:r>
              <a:rPr lang="he-IL" b="1" u="sng" dirty="0"/>
              <a:t>חקלאות עתירת  טכנולוגיה</a:t>
            </a:r>
            <a:r>
              <a:rPr lang="he-IL" dirty="0"/>
              <a:t>  -  מיכון,  חממות,  שיטות  השקיה  משוכללות, חסכוניות  וממוחשבות.  חקלאי  ישראל  משתמשים  באמצעים  טכנולוגיים  ובשיטות  גידול  מתקדמות  כדי  להתגבר  על  המחסור  במים,  בקרקע  ובכוח  אדם:</a:t>
            </a:r>
            <a:endParaRPr lang="en-US" dirty="0"/>
          </a:p>
          <a:p>
            <a:r>
              <a:rPr lang="he-IL" dirty="0" smtClean="0"/>
              <a:t>מיכון- שימוש בטרקטורים לכל פעולות השדה עוזר לעבד ולהפיק תנובה חקלאית גדולה יותר במהירות גבוהה יותר. </a:t>
            </a:r>
            <a:endParaRPr lang="he-IL" dirty="0"/>
          </a:p>
        </p:txBody>
      </p:sp>
      <p:pic>
        <p:nvPicPr>
          <p:cNvPr id="9218" name="Picture 2" descr="תוצאת תמונה עבור טרקטור בעבר"/>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814" y="3648212"/>
            <a:ext cx="3952401" cy="307793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תוצאת תמונה עבור טרקטור בעבר"/>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2022" y="3699716"/>
            <a:ext cx="4274166" cy="3026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198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u="sng" dirty="0" smtClean="0"/>
              <a:t>שימוש  בטפטפות</a:t>
            </a:r>
            <a:endParaRPr lang="he-IL" dirty="0"/>
          </a:p>
        </p:txBody>
      </p:sp>
      <p:sp>
        <p:nvSpPr>
          <p:cNvPr id="3" name="מציין מיקום תוכן 2"/>
          <p:cNvSpPr>
            <a:spLocks noGrp="1"/>
          </p:cNvSpPr>
          <p:nvPr>
            <p:ph idx="1"/>
          </p:nvPr>
        </p:nvSpPr>
        <p:spPr/>
        <p:txBody>
          <a:bodyPr/>
          <a:lstStyle/>
          <a:p>
            <a:pPr lvl="0"/>
            <a:r>
              <a:rPr lang="he-IL" dirty="0" smtClean="0"/>
              <a:t>המצאה  </a:t>
            </a:r>
            <a:r>
              <a:rPr lang="he-IL" dirty="0"/>
              <a:t>ישראלית  (מפעל  "נטפים"  בקיבוץ חצרים  בנגב).  שיטת  השקיה  חסכונית.  הטפטפות  מחוברות  למערכת  ממוחשבת,  ודרכן  ניתן  להעביר  כמות  מים  מבוקרת  וחומרי  דישון  והדברה.</a:t>
            </a:r>
            <a:endParaRPr lang="en-US" dirty="0"/>
          </a:p>
          <a:p>
            <a:endParaRPr lang="he-IL" dirty="0"/>
          </a:p>
        </p:txBody>
      </p:sp>
      <p:pic>
        <p:nvPicPr>
          <p:cNvPr id="10242" name="Picture 2" descr="תוצאת תמונה עבור תמונות של טפטפו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234" y="3508150"/>
            <a:ext cx="4329989" cy="3247492"/>
          </a:xfrm>
          <a:prstGeom prst="rect">
            <a:avLst/>
          </a:prstGeom>
          <a:noFill/>
          <a:extLst>
            <a:ext uri="{909E8E84-426E-40DD-AFC4-6F175D3DCCD1}">
              <a14:hiddenFill xmlns:a14="http://schemas.microsoft.com/office/drawing/2010/main">
                <a:solidFill>
                  <a:srgbClr val="FFFFFF"/>
                </a:solidFill>
              </a14:hiddenFill>
            </a:ext>
          </a:extLst>
        </p:spPr>
      </p:pic>
      <p:pic>
        <p:nvPicPr>
          <p:cNvPr id="4" name="תמונה 3"/>
          <p:cNvPicPr>
            <a:picLocks noChangeAspect="1"/>
          </p:cNvPicPr>
          <p:nvPr/>
        </p:nvPicPr>
        <p:blipFill>
          <a:blip r:embed="rId3"/>
          <a:stretch>
            <a:fillRect/>
          </a:stretch>
        </p:blipFill>
        <p:spPr>
          <a:xfrm>
            <a:off x="4731223" y="3373213"/>
            <a:ext cx="3217938" cy="3286894"/>
          </a:xfrm>
          <a:prstGeom prst="rect">
            <a:avLst/>
          </a:prstGeom>
        </p:spPr>
      </p:pic>
      <p:pic>
        <p:nvPicPr>
          <p:cNvPr id="10244" name="Picture 4" descr="תוצאת תמונה עבור תמונות של טפטפות"/>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2480" y="3373213"/>
            <a:ext cx="3918249" cy="2938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911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34236" y="-153489"/>
            <a:ext cx="10515600" cy="1325563"/>
          </a:xfrm>
        </p:spPr>
        <p:txBody>
          <a:bodyPr/>
          <a:lstStyle/>
          <a:p>
            <a:r>
              <a:rPr lang="he-IL" altLang="he-IL" dirty="0" smtClean="0"/>
              <a:t>מספר תושבי העולם הולך וגדל באופן קבוע. בשנת 2006( חייו בעולם 6.5 מיליארד בני אדם)</a:t>
            </a:r>
            <a:endParaRPr lang="he-IL" dirty="0"/>
          </a:p>
        </p:txBody>
      </p:sp>
      <p:pic>
        <p:nvPicPr>
          <p:cNvPr id="4"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5278" y="1172074"/>
            <a:ext cx="5196735" cy="6193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http://images.kotar.co.il/Crop.ashx?gPageToken=836eb66b-eaee-4ca1-936e-8e5556adf9da&amp;v=3&amp;nSizeStep=3&amp;nTop=312&amp;nLeft=39&amp;nWidth=167&amp;nHeight=3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7954" y="1172074"/>
            <a:ext cx="3211882" cy="5902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18677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u="sng" dirty="0" smtClean="0"/>
              <a:t>פיתוחים  ביוטכנולוגיים</a:t>
            </a:r>
            <a:endParaRPr lang="he-IL" dirty="0"/>
          </a:p>
        </p:txBody>
      </p:sp>
      <p:sp>
        <p:nvSpPr>
          <p:cNvPr id="3" name="מציין מיקום תוכן 2"/>
          <p:cNvSpPr>
            <a:spLocks noGrp="1"/>
          </p:cNvSpPr>
          <p:nvPr>
            <p:ph idx="1"/>
          </p:nvPr>
        </p:nvSpPr>
        <p:spPr/>
        <p:txBody>
          <a:bodyPr/>
          <a:lstStyle/>
          <a:p>
            <a:r>
              <a:rPr lang="he-IL" dirty="0" smtClean="0"/>
              <a:t>זנים  </a:t>
            </a:r>
            <a:r>
              <a:rPr lang="he-IL" dirty="0"/>
              <a:t>מסוימים  עברו  שינויים  גנטיים  וע"י  כך  נתקבלו  מוצרים  שונים  בגודל  ובצבע  (פלפלים  במספר  צבעים,  אשכולית  אדומה,  אבטחי  ללא  גרעינים).  כמו  כן,  פיתוח  זנים  עמידים  יותר  בפני  מזיקים  ומחלות  כדי  לצמצם  שימוש  בחומרי  הדברה.  לאחרונה  גובר  הגידול  של  מוצרי  חקלאות  אורגניים  שבהם  לא  משתמשים  בחומרי  דישון  והדברה  כימיים.</a:t>
            </a:r>
          </a:p>
        </p:txBody>
      </p:sp>
    </p:spTree>
    <p:extLst>
      <p:ext uri="{BB962C8B-B14F-4D97-AF65-F5344CB8AC3E}">
        <p14:creationId xmlns:p14="http://schemas.microsoft.com/office/powerpoint/2010/main" val="16486566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06940" y="-344558"/>
            <a:ext cx="10515600" cy="1325563"/>
          </a:xfrm>
        </p:spPr>
        <p:txBody>
          <a:bodyPr/>
          <a:lstStyle/>
          <a:p>
            <a:r>
              <a:rPr lang="he-IL" u="sng" dirty="0" smtClean="0"/>
              <a:t>גידול  בחממות</a:t>
            </a:r>
            <a:endParaRPr lang="he-IL" dirty="0"/>
          </a:p>
        </p:txBody>
      </p:sp>
      <p:sp>
        <p:nvSpPr>
          <p:cNvPr id="3" name="מציין מיקום תוכן 2"/>
          <p:cNvSpPr>
            <a:spLocks noGrp="1"/>
          </p:cNvSpPr>
          <p:nvPr>
            <p:ph idx="1"/>
          </p:nvPr>
        </p:nvSpPr>
        <p:spPr>
          <a:xfrm>
            <a:off x="1506940" y="651459"/>
            <a:ext cx="10515600" cy="4351338"/>
          </a:xfrm>
        </p:spPr>
        <p:txBody>
          <a:bodyPr/>
          <a:lstStyle/>
          <a:p>
            <a:r>
              <a:rPr lang="he-IL" dirty="0" smtClean="0"/>
              <a:t>בעזרת  </a:t>
            </a:r>
            <a:r>
              <a:rPr lang="he-IL" dirty="0"/>
              <a:t>החממות  ניתן  להשיג  שליטה  ובקרה  באמצעות  מחשב  על  תנאי  טמפרטורה,  לחות,  דישון,  שעות  אור.  החקלאי  יכול  לכוון את  זמן  ההבשלה  וע"י  כך  להזרים  לשוק  תוצרת  טרייה  כל  השנה  (לדוגמא  גידול  פרחים  לייצוא  לאירופה  גם  בחורף). הגידול  בחממות  מגדיל  את  כמות  היבולים.</a:t>
            </a:r>
          </a:p>
        </p:txBody>
      </p:sp>
      <p:pic>
        <p:nvPicPr>
          <p:cNvPr id="11266" name="Picture 2" descr="תוצאת תמונה עבור חממות"/>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987" y="2584278"/>
            <a:ext cx="5062654" cy="3796991"/>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תוצאת תמונה עבור חממות"/>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0906" y="2827128"/>
            <a:ext cx="5016927" cy="3762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13939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לסיכום- פתרונות למשבר הרעב העולמי. </a:t>
            </a:r>
            <a:endParaRPr lang="he-IL" dirty="0"/>
          </a:p>
        </p:txBody>
      </p:sp>
      <p:sp>
        <p:nvSpPr>
          <p:cNvPr id="3" name="מציין מיקום תוכן 2"/>
          <p:cNvSpPr>
            <a:spLocks noGrp="1"/>
          </p:cNvSpPr>
          <p:nvPr>
            <p:ph idx="1"/>
          </p:nvPr>
        </p:nvSpPr>
        <p:spPr/>
        <p:txBody>
          <a:bodyPr/>
          <a:lstStyle/>
          <a:p>
            <a:r>
              <a:rPr lang="he-IL" dirty="0" smtClean="0"/>
              <a:t>לסיכום- גידול </a:t>
            </a:r>
            <a:r>
              <a:rPr lang="he-IL" dirty="0" err="1" smtClean="0"/>
              <a:t>סיגמואידי</a:t>
            </a:r>
            <a:r>
              <a:rPr lang="he-IL" dirty="0" smtClean="0"/>
              <a:t>, צמיחה כלכלית, המצאות חקלאיות, שיפור התנובה החקלאית, השבחה גנטית, הנדסה גנטית, יצירת דשנים וחומרי הדברה,  הם הפתרון למשבר הרעב העולמי. </a:t>
            </a:r>
          </a:p>
          <a:p>
            <a:endParaRPr lang="he-IL" dirty="0"/>
          </a:p>
        </p:txBody>
      </p:sp>
    </p:spTree>
    <p:extLst>
      <p:ext uri="{BB962C8B-B14F-4D97-AF65-F5344CB8AC3E}">
        <p14:creationId xmlns:p14="http://schemas.microsoft.com/office/powerpoint/2010/main" val="38306271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186543" y="-340931"/>
            <a:ext cx="11005457" cy="1325563"/>
          </a:xfrm>
        </p:spPr>
        <p:txBody>
          <a:bodyPr/>
          <a:lstStyle/>
          <a:p>
            <a:r>
              <a:rPr lang="he-IL" dirty="0" smtClean="0"/>
              <a:t>שאלה מבגרות 2011</a:t>
            </a:r>
            <a:endParaRPr lang="he-IL" dirty="0"/>
          </a:p>
        </p:txBody>
      </p:sp>
      <p:pic>
        <p:nvPicPr>
          <p:cNvPr id="4" name="מציין מיקום תוכן 3"/>
          <p:cNvPicPr>
            <a:picLocks noGrp="1" noChangeAspect="1"/>
          </p:cNvPicPr>
          <p:nvPr>
            <p:ph idx="1"/>
          </p:nvPr>
        </p:nvPicPr>
        <p:blipFill>
          <a:blip r:embed="rId2"/>
          <a:stretch>
            <a:fillRect/>
          </a:stretch>
        </p:blipFill>
        <p:spPr>
          <a:xfrm>
            <a:off x="923321" y="896946"/>
            <a:ext cx="11268679" cy="3357449"/>
          </a:xfrm>
          <a:prstGeom prst="rect">
            <a:avLst/>
          </a:prstGeom>
        </p:spPr>
      </p:pic>
      <p:sp>
        <p:nvSpPr>
          <p:cNvPr id="3" name="TextBox 2"/>
          <p:cNvSpPr txBox="1"/>
          <p:nvPr/>
        </p:nvSpPr>
        <p:spPr>
          <a:xfrm>
            <a:off x="1365813" y="4896091"/>
            <a:ext cx="4965539" cy="369332"/>
          </a:xfrm>
          <a:prstGeom prst="rect">
            <a:avLst/>
          </a:prstGeom>
          <a:noFill/>
        </p:spPr>
        <p:txBody>
          <a:bodyPr wrap="square" rtlCol="1">
            <a:spAutoFit/>
          </a:bodyPr>
          <a:lstStyle/>
          <a:p>
            <a:r>
              <a:rPr lang="he-IL" dirty="0" smtClean="0"/>
              <a:t>תשובה 1</a:t>
            </a:r>
            <a:endParaRPr lang="he-IL" dirty="0"/>
          </a:p>
        </p:txBody>
      </p:sp>
    </p:spTree>
    <p:extLst>
      <p:ext uri="{BB962C8B-B14F-4D97-AF65-F5344CB8AC3E}">
        <p14:creationId xmlns:p14="http://schemas.microsoft.com/office/powerpoint/2010/main" val="163177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97957" y="-387230"/>
            <a:ext cx="10515600" cy="1325563"/>
          </a:xfrm>
        </p:spPr>
        <p:txBody>
          <a:bodyPr/>
          <a:lstStyle/>
          <a:p>
            <a:r>
              <a:rPr lang="he-IL" dirty="0" smtClean="0"/>
              <a:t>טביעת רגל אקולוגית</a:t>
            </a:r>
            <a:endParaRPr lang="he-IL" dirty="0"/>
          </a:p>
        </p:txBody>
      </p:sp>
      <p:sp>
        <p:nvSpPr>
          <p:cNvPr id="3" name="מציין מיקום תוכן 2"/>
          <p:cNvSpPr>
            <a:spLocks noGrp="1"/>
          </p:cNvSpPr>
          <p:nvPr>
            <p:ph idx="1"/>
          </p:nvPr>
        </p:nvSpPr>
        <p:spPr>
          <a:xfrm>
            <a:off x="891251" y="691306"/>
            <a:ext cx="11006560" cy="5547448"/>
          </a:xfrm>
        </p:spPr>
        <p:txBody>
          <a:bodyPr>
            <a:normAutofit fontScale="85000" lnSpcReduction="10000"/>
          </a:bodyPr>
          <a:lstStyle/>
          <a:p>
            <a:r>
              <a:rPr lang="he-IL" dirty="0"/>
              <a:t>זהו ניסיון לכמת ולהגדיר כמדד את שטח האדמה והמים הנדרש על מנת לספק את הצרכים ולקלוט את חומרי הפסולת של </a:t>
            </a:r>
            <a:r>
              <a:rPr lang="he-IL" dirty="0">
                <a:hlinkClick r:id="rId2" tooltip="אוכלוסייה"/>
              </a:rPr>
              <a:t>אוכלוסייה</a:t>
            </a:r>
            <a:r>
              <a:rPr lang="he-IL" dirty="0"/>
              <a:t> בעלת אורח חיים נתון</a:t>
            </a:r>
            <a:r>
              <a:rPr lang="he-IL" dirty="0" smtClean="0"/>
              <a:t>.</a:t>
            </a:r>
          </a:p>
          <a:p>
            <a:r>
              <a:rPr lang="he-IL" dirty="0"/>
              <a:t>טביעת הרגל של שטחי היבול </a:t>
            </a:r>
            <a:r>
              <a:rPr lang="he-IL" dirty="0" smtClean="0"/>
              <a:t>הערכה </a:t>
            </a:r>
            <a:r>
              <a:rPr lang="he-IL" dirty="0"/>
              <a:t>של שטח האדמה העולמי המשמש לגידול כל היבולים שנצרכים על ידי בני האדם והבהמות - תוצרת חקלאית ומספוא לבהמות ולבעלי החיים.</a:t>
            </a:r>
          </a:p>
          <a:p>
            <a:r>
              <a:rPr lang="he-IL" dirty="0"/>
              <a:t>טביעת הרגל של שדות מרעה </a:t>
            </a:r>
            <a:r>
              <a:rPr lang="he-IL" dirty="0" smtClean="0"/>
              <a:t>-הערכה </a:t>
            </a:r>
            <a:r>
              <a:rPr lang="he-IL" dirty="0"/>
              <a:t>של שטח האדמה העולמי המשמש כשדות מרעה להאכלת בהמות השדה.</a:t>
            </a:r>
          </a:p>
          <a:p>
            <a:r>
              <a:rPr lang="he-IL" dirty="0"/>
              <a:t>טביעת הרגל של שטחי יערות </a:t>
            </a:r>
            <a:r>
              <a:rPr lang="he-IL" dirty="0" smtClean="0"/>
              <a:t>-</a:t>
            </a:r>
            <a:r>
              <a:rPr lang="en-US" dirty="0" smtClean="0"/>
              <a:t> </a:t>
            </a:r>
            <a:r>
              <a:rPr lang="he-IL" dirty="0"/>
              <a:t>הערכה של שטחי היער העולמיים המשמשים ליצירת עץ לבנייה, לדלק ולנייר.</a:t>
            </a:r>
          </a:p>
          <a:p>
            <a:r>
              <a:rPr lang="he-IL" dirty="0"/>
              <a:t>טביעת הרגל של אזורי הדגה </a:t>
            </a:r>
            <a:r>
              <a:rPr lang="he-IL" dirty="0" smtClean="0"/>
              <a:t>-הערכה </a:t>
            </a:r>
            <a:r>
              <a:rPr lang="he-IL" dirty="0"/>
              <a:t>של שטחי הימה העולמיים המשמשים לדיג.</a:t>
            </a:r>
          </a:p>
          <a:p>
            <a:r>
              <a:rPr lang="he-IL" dirty="0">
                <a:hlinkClick r:id="rId3" tooltip="טביעת רגל פחמנית"/>
              </a:rPr>
              <a:t>טביעת הרגל </a:t>
            </a:r>
            <a:r>
              <a:rPr lang="he-IL" dirty="0" smtClean="0">
                <a:hlinkClick r:id="rId3" tooltip="טביעת רגל פחמנית"/>
              </a:rPr>
              <a:t>הפחמנית</a:t>
            </a:r>
            <a:r>
              <a:rPr lang="he-IL" dirty="0" smtClean="0"/>
              <a:t>-הערכה </a:t>
            </a:r>
            <a:r>
              <a:rPr lang="he-IL" dirty="0"/>
              <a:t>של שטחי היערות העולמיים המשמשים לספיגת פחמן דו-חמצני (</a:t>
            </a:r>
            <a:r>
              <a:rPr lang="he-IL" dirty="0">
                <a:hlinkClick r:id="rId4" tooltip="פוטוסינתזה"/>
              </a:rPr>
              <a:t>פוטוסינתזה</a:t>
            </a:r>
            <a:r>
              <a:rPr lang="he-IL" dirty="0"/>
              <a:t>) שנפלט על ידי האדם - בבעירת </a:t>
            </a:r>
            <a:r>
              <a:rPr lang="he-IL" dirty="0" err="1">
                <a:hlinkClick r:id="rId5" tooltip="דלק מאובנים"/>
              </a:rPr>
              <a:t>דלקים</a:t>
            </a:r>
            <a:r>
              <a:rPr lang="he-IL" dirty="0">
                <a:hlinkClick r:id="rId5" tooltip="דלק מאובנים"/>
              </a:rPr>
              <a:t> </a:t>
            </a:r>
            <a:r>
              <a:rPr lang="he-IL" dirty="0" err="1">
                <a:hlinkClick r:id="rId5" tooltip="דלק מאובנים"/>
              </a:rPr>
              <a:t>פוסיילים</a:t>
            </a:r>
            <a:r>
              <a:rPr lang="he-IL" dirty="0"/>
              <a:t> ביתית, במוצרים המכילים פחמן, בבעירת </a:t>
            </a:r>
            <a:r>
              <a:rPr lang="he-IL" dirty="0" err="1"/>
              <a:t>דלקים</a:t>
            </a:r>
            <a:r>
              <a:rPr lang="he-IL" dirty="0"/>
              <a:t> </a:t>
            </a:r>
            <a:r>
              <a:rPr lang="he-IL" dirty="0" err="1"/>
              <a:t>פוסייליים</a:t>
            </a:r>
            <a:r>
              <a:rPr lang="he-IL" dirty="0"/>
              <a:t> תחבורתית ובשימוש </a:t>
            </a:r>
            <a:r>
              <a:rPr lang="he-IL" dirty="0" err="1"/>
              <a:t>בדלקים</a:t>
            </a:r>
            <a:r>
              <a:rPr lang="he-IL" dirty="0"/>
              <a:t> לא </a:t>
            </a:r>
            <a:r>
              <a:rPr lang="he-IL" dirty="0" err="1" smtClean="0"/>
              <a:t>פוסילים</a:t>
            </a:r>
            <a:r>
              <a:rPr lang="he-IL" dirty="0"/>
              <a:t>.</a:t>
            </a:r>
          </a:p>
          <a:p>
            <a:r>
              <a:rPr lang="he-IL" dirty="0"/>
              <a:t>טביעת הרגל של אזורי </a:t>
            </a:r>
            <a:r>
              <a:rPr lang="he-IL" dirty="0" smtClean="0"/>
              <a:t>הבנייה</a:t>
            </a:r>
            <a:r>
              <a:rPr lang="en-US" dirty="0" smtClean="0"/>
              <a:t>- </a:t>
            </a:r>
            <a:r>
              <a:rPr lang="he-IL" dirty="0"/>
              <a:t>הערכה של שטחי הטבע הפוריים (שאינם צחיחים) העולמיים הנלקחים בידי האדם לפעילויות שונות - בניית תשתיות כמו בתים, נתיבי תחבורה ומבני תעשייה, </a:t>
            </a:r>
            <a:r>
              <a:rPr lang="he-IL" dirty="0" smtClean="0"/>
              <a:t>וכן </a:t>
            </a:r>
            <a:r>
              <a:rPr lang="he-IL" dirty="0" smtClean="0">
                <a:hlinkClick r:id="rId6" tooltip="תחנת כוח הידרואלקטרית"/>
              </a:rPr>
              <a:t>יצירת </a:t>
            </a:r>
            <a:r>
              <a:rPr lang="he-IL" dirty="0">
                <a:hlinkClick r:id="rId6" tooltip="תחנת כוח הידרואלקטרית"/>
              </a:rPr>
              <a:t>חשמל הידרואלקטרי</a:t>
            </a:r>
            <a:r>
              <a:rPr lang="he-IL" dirty="0"/>
              <a:t> (שטח האדמה שמוצף על ידי הסכרים לשם כך הוא המחושב).</a:t>
            </a:r>
          </a:p>
          <a:p>
            <a:endParaRPr lang="he-IL" dirty="0"/>
          </a:p>
        </p:txBody>
      </p:sp>
    </p:spTree>
    <p:extLst>
      <p:ext uri="{BB962C8B-B14F-4D97-AF65-F5344CB8AC3E}">
        <p14:creationId xmlns:p14="http://schemas.microsoft.com/office/powerpoint/2010/main" val="226618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הכחדה שישית</a:t>
            </a:r>
            <a:endParaRPr lang="he-IL" dirty="0"/>
          </a:p>
        </p:txBody>
      </p:sp>
      <p:sp>
        <p:nvSpPr>
          <p:cNvPr id="3" name="מציין מיקום תוכן 2"/>
          <p:cNvSpPr>
            <a:spLocks noGrp="1"/>
          </p:cNvSpPr>
          <p:nvPr>
            <p:ph idx="1"/>
          </p:nvPr>
        </p:nvSpPr>
        <p:spPr/>
        <p:txBody>
          <a:bodyPr/>
          <a:lstStyle/>
          <a:p>
            <a:r>
              <a:rPr lang="he-IL" dirty="0"/>
              <a:t>בעקבות חקר </a:t>
            </a:r>
            <a:r>
              <a:rPr lang="he-IL" dirty="0" smtClean="0"/>
              <a:t>מאובנים </a:t>
            </a:r>
            <a:r>
              <a:rPr lang="he-IL" dirty="0"/>
              <a:t>אפשר לזהות חמש תקופות קטלניות לחי ולצומח על פני כדור הארץ. ההכחדה החמישית התרחשה לפני כ–60 מיליון שנה. ככל הנראה היא נגרמה על ידי אסטרואיד שנכנס במהירות של 90 אלף קמ"ש לשטח שהיום ידוע כדרום מקסיקו. העוצמה של הפגיעה העלתה ענן של </a:t>
            </a:r>
            <a:r>
              <a:rPr lang="he-IL" dirty="0" smtClean="0"/>
              <a:t>סלעים מפוצצים </a:t>
            </a:r>
            <a:r>
              <a:rPr lang="he-IL" dirty="0"/>
              <a:t>ואידוי ששרף כל דבר שזז, לרבות דינוזאורים</a:t>
            </a:r>
            <a:r>
              <a:rPr lang="he-IL" dirty="0" smtClean="0"/>
              <a:t>.</a:t>
            </a:r>
          </a:p>
          <a:p>
            <a:r>
              <a:rPr lang="he-IL" dirty="0" smtClean="0"/>
              <a:t>ההכחדה השישית התחילה לפני 500 שנה. רבע מבעלי החוליות נכחדו ועוד מספר רב הגיעו לסף הכחדה. היא הרבה יותר מהירה משאר ההיכחדות. </a:t>
            </a:r>
            <a:r>
              <a:rPr lang="he-IL" dirty="0" err="1" smtClean="0"/>
              <a:t>ההכיחדות</a:t>
            </a:r>
            <a:r>
              <a:rPr lang="he-IL" dirty="0" smtClean="0"/>
              <a:t> השישית קורית בגלל פעילות האדם (כריתת יערות, התחממות גלובלית, ציד חיות בר, תיעוש מתגבר כדי לספק את תרבות הצריכה בעיקר בסין, אירופה וארה"ב, זיהום קרקע ומים).    </a:t>
            </a:r>
            <a:endParaRPr lang="he-IL" dirty="0"/>
          </a:p>
        </p:txBody>
      </p:sp>
    </p:spTree>
    <p:extLst>
      <p:ext uri="{BB962C8B-B14F-4D97-AF65-F5344CB8AC3E}">
        <p14:creationId xmlns:p14="http://schemas.microsoft.com/office/powerpoint/2010/main" val="4185950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מה ניתן לעשות כדי למנוע אותה? </a:t>
            </a:r>
            <a:endParaRPr lang="he-IL" dirty="0"/>
          </a:p>
        </p:txBody>
      </p:sp>
      <p:sp>
        <p:nvSpPr>
          <p:cNvPr id="3" name="מציין מיקום תוכן 2"/>
          <p:cNvSpPr>
            <a:spLocks noGrp="1"/>
          </p:cNvSpPr>
          <p:nvPr>
            <p:ph idx="1"/>
          </p:nvPr>
        </p:nvSpPr>
        <p:spPr/>
        <p:txBody>
          <a:bodyPr>
            <a:normAutofit lnSpcReduction="10000"/>
          </a:bodyPr>
          <a:lstStyle/>
          <a:p>
            <a:r>
              <a:rPr lang="he-IL" dirty="0" smtClean="0"/>
              <a:t>לפתח את אפריקה (ששם קצב היעלמות חיות הבר הוא המהיר ביותר).</a:t>
            </a:r>
          </a:p>
          <a:p>
            <a:r>
              <a:rPr lang="he-IL" dirty="0" smtClean="0"/>
              <a:t>פיתוח כלכלה ירוקה עם דגש על חקלאות ברת-קיימא, לדוג': שימוש במשאבים ואנרגיה מתחדשים (שמש, מים, רוח) ולא מתכלים כמו נפט וגז. לעבור לדשנים פחות מזיקים מדשנים וחומרי הדברה כימיים. מניעת זיהום ויצור מזון בטוח מזיהומים.  שמירה על איכות הקרקע ועל החיים בה. התבססות על משאבי מים מתחדשים וטביעת רגל מימית ויבשתית נמוכה. שמירה על מערכות אקולוגיות. </a:t>
            </a:r>
          </a:p>
          <a:p>
            <a:r>
              <a:rPr lang="he-IL" dirty="0" smtClean="0"/>
              <a:t>לשמור על בע"ח ולמנוע את היעלמותם.</a:t>
            </a:r>
          </a:p>
          <a:p>
            <a:r>
              <a:rPr lang="he-IL" dirty="0" smtClean="0"/>
              <a:t>הפסקה </a:t>
            </a:r>
            <a:r>
              <a:rPr lang="he-IL" dirty="0" err="1" smtClean="0"/>
              <a:t>מיידית</a:t>
            </a:r>
            <a:r>
              <a:rPr lang="he-IL" dirty="0" smtClean="0"/>
              <a:t> של ניצול-יתר של משאבי הסביבה (מים, קרקע, אוויר).</a:t>
            </a:r>
          </a:p>
          <a:p>
            <a:r>
              <a:rPr lang="he-IL" dirty="0" smtClean="0"/>
              <a:t>שמירה על ילודה מבוקרת שאינה מובילה לפיצוץ אוכלוסין.  </a:t>
            </a:r>
            <a:endParaRPr lang="he-IL" dirty="0"/>
          </a:p>
        </p:txBody>
      </p:sp>
    </p:spTree>
    <p:extLst>
      <p:ext uri="{BB962C8B-B14F-4D97-AF65-F5344CB8AC3E}">
        <p14:creationId xmlns:p14="http://schemas.microsoft.com/office/powerpoint/2010/main" val="602283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315872" y="-194433"/>
            <a:ext cx="10515600" cy="1325563"/>
          </a:xfrm>
        </p:spPr>
        <p:txBody>
          <a:bodyPr/>
          <a:lstStyle/>
          <a:p>
            <a:r>
              <a:rPr lang="he-IL" b="1" dirty="0"/>
              <a:t>מערכת אקולוגית</a:t>
            </a:r>
            <a:r>
              <a:rPr lang="he-IL" dirty="0"/>
              <a:t> או </a:t>
            </a:r>
            <a:r>
              <a:rPr lang="he-IL" b="1" dirty="0"/>
              <a:t>אקוסיסטמה</a:t>
            </a:r>
            <a:endParaRPr lang="he-IL" dirty="0"/>
          </a:p>
        </p:txBody>
      </p:sp>
      <p:sp>
        <p:nvSpPr>
          <p:cNvPr id="3" name="מציין מיקום תוכן 2"/>
          <p:cNvSpPr>
            <a:spLocks noGrp="1"/>
          </p:cNvSpPr>
          <p:nvPr>
            <p:ph idx="1"/>
          </p:nvPr>
        </p:nvSpPr>
        <p:spPr>
          <a:xfrm>
            <a:off x="232012" y="1131130"/>
            <a:ext cx="11476630" cy="5897467"/>
          </a:xfrm>
        </p:spPr>
        <p:txBody>
          <a:bodyPr>
            <a:normAutofit/>
          </a:bodyPr>
          <a:lstStyle/>
          <a:p>
            <a:r>
              <a:rPr lang="he-IL" dirty="0"/>
              <a:t> </a:t>
            </a:r>
            <a:r>
              <a:rPr lang="he-IL" b="1" dirty="0" smtClean="0"/>
              <a:t>מערכת</a:t>
            </a:r>
            <a:r>
              <a:rPr lang="he-IL" b="1" dirty="0"/>
              <a:t> </a:t>
            </a:r>
            <a:r>
              <a:rPr lang="he-IL" b="1" dirty="0">
                <a:hlinkClick r:id="rId2" tooltip="אקולוגיה"/>
              </a:rPr>
              <a:t>אקולוגית</a:t>
            </a:r>
            <a:r>
              <a:rPr lang="he-IL" dirty="0"/>
              <a:t> (אקוסיסטמה) היא </a:t>
            </a:r>
            <a:r>
              <a:rPr lang="he-IL" dirty="0">
                <a:hlinkClick r:id="rId3" tooltip="סביבה ביולוגית"/>
              </a:rPr>
              <a:t>סביבה ביולוגית</a:t>
            </a:r>
            <a:r>
              <a:rPr lang="he-IL" dirty="0"/>
              <a:t> </a:t>
            </a:r>
            <a:r>
              <a:rPr lang="he-IL" dirty="0" smtClean="0"/>
              <a:t>המורכבת </a:t>
            </a:r>
            <a:r>
              <a:rPr lang="he-IL" dirty="0"/>
              <a:t>מכל היצורים </a:t>
            </a:r>
            <a:r>
              <a:rPr lang="he-IL" dirty="0" smtClean="0"/>
              <a:t>החיים (המחולקים ליצרני מזון, צרכני מזון ומפרקי מזון) </a:t>
            </a:r>
            <a:r>
              <a:rPr lang="he-IL" dirty="0"/>
              <a:t>שמתקיימים באזור גאוגרפי </a:t>
            </a:r>
            <a:r>
              <a:rPr lang="he-IL" dirty="0" err="1" smtClean="0"/>
              <a:t>מסויים</a:t>
            </a:r>
            <a:r>
              <a:rPr lang="he-IL" dirty="0" smtClean="0"/>
              <a:t>. על היצורים החיים (</a:t>
            </a:r>
            <a:r>
              <a:rPr lang="he-IL" dirty="0" err="1" smtClean="0"/>
              <a:t>ביוטיים</a:t>
            </a:r>
            <a:r>
              <a:rPr lang="he-IL" smtClean="0"/>
              <a:t>) </a:t>
            </a:r>
            <a:r>
              <a:rPr lang="he-IL" dirty="0" smtClean="0"/>
              <a:t>משפיעים תנאים א-</a:t>
            </a:r>
            <a:r>
              <a:rPr lang="he-IL" dirty="0" err="1" smtClean="0"/>
              <a:t>ביוטיים</a:t>
            </a:r>
            <a:r>
              <a:rPr lang="he-IL" dirty="0" smtClean="0"/>
              <a:t> (קרקע, טמפרטורה</a:t>
            </a:r>
            <a:r>
              <a:rPr lang="he-IL" dirty="0"/>
              <a:t>, </a:t>
            </a:r>
            <a:r>
              <a:rPr lang="he-IL" dirty="0" smtClean="0"/>
              <a:t>מים, לחות</a:t>
            </a:r>
            <a:r>
              <a:rPr lang="he-IL" dirty="0"/>
              <a:t>, </a:t>
            </a:r>
            <a:r>
              <a:rPr lang="he-IL" dirty="0" smtClean="0"/>
              <a:t>קרינת אור שמש </a:t>
            </a:r>
            <a:r>
              <a:rPr lang="he-IL" dirty="0" err="1"/>
              <a:t>וכו</a:t>
            </a:r>
            <a:r>
              <a:rPr lang="he-IL" dirty="0" smtClean="0"/>
              <a:t>׳.) יצרני מזון= צמחים. צרכני מזון= בע"ח. מפרקי מזון= חיידקים ופטריות.</a:t>
            </a:r>
            <a:endParaRPr lang="he-IL" dirty="0"/>
          </a:p>
          <a:p>
            <a:r>
              <a:rPr lang="he-IL" dirty="0"/>
              <a:t>הגורמים </a:t>
            </a:r>
            <a:r>
              <a:rPr lang="he-IL" dirty="0" err="1"/>
              <a:t>הביוטים</a:t>
            </a:r>
            <a:r>
              <a:rPr lang="he-IL" dirty="0"/>
              <a:t> והא-</a:t>
            </a:r>
            <a:r>
              <a:rPr lang="he-IL" dirty="0" err="1"/>
              <a:t>ביוטיים</a:t>
            </a:r>
            <a:r>
              <a:rPr lang="he-IL" dirty="0"/>
              <a:t> מקיימים ביניהם יחסי גומלין. </a:t>
            </a:r>
            <a:endParaRPr lang="he-IL" dirty="0" smtClean="0"/>
          </a:p>
          <a:p>
            <a:r>
              <a:rPr lang="he-IL" dirty="0" smtClean="0"/>
              <a:t>כדי לקיים אקוסיסטמה יש לשמור על יחסי הגומלין ועל איזון. אם יחסי הגומלין יוצאים מאיזון באופן קיצוני, המערכת האקולוגית עלולה לקרוס. דבר זה קרה בעקבות התערבות האדם (לדוגמה: הריסת יערות הגשם או הכחדת הדגה בים תיכון). </a:t>
            </a:r>
            <a:endParaRPr lang="he-IL" dirty="0"/>
          </a:p>
          <a:p>
            <a:endParaRPr lang="he-IL" dirty="0"/>
          </a:p>
          <a:p>
            <a:endParaRPr lang="he-IL" dirty="0"/>
          </a:p>
        </p:txBody>
      </p:sp>
      <p:pic>
        <p:nvPicPr>
          <p:cNvPr id="4" name="תמונה 3"/>
          <p:cNvPicPr>
            <a:picLocks noChangeAspect="1"/>
          </p:cNvPicPr>
          <p:nvPr/>
        </p:nvPicPr>
        <p:blipFill>
          <a:blip r:embed="rId4"/>
          <a:stretch>
            <a:fillRect/>
          </a:stretch>
        </p:blipFill>
        <p:spPr>
          <a:xfrm>
            <a:off x="232012" y="4987404"/>
            <a:ext cx="2286000" cy="1714500"/>
          </a:xfrm>
          <a:prstGeom prst="rect">
            <a:avLst/>
          </a:prstGeom>
        </p:spPr>
      </p:pic>
      <p:pic>
        <p:nvPicPr>
          <p:cNvPr id="5" name="תמונה 4"/>
          <p:cNvPicPr>
            <a:picLocks noChangeAspect="1"/>
          </p:cNvPicPr>
          <p:nvPr/>
        </p:nvPicPr>
        <p:blipFill>
          <a:blip r:embed="rId5"/>
          <a:stretch>
            <a:fillRect/>
          </a:stretch>
        </p:blipFill>
        <p:spPr>
          <a:xfrm>
            <a:off x="2518012" y="4987404"/>
            <a:ext cx="2571750" cy="1714500"/>
          </a:xfrm>
          <a:prstGeom prst="rect">
            <a:avLst/>
          </a:prstGeom>
        </p:spPr>
      </p:pic>
      <p:pic>
        <p:nvPicPr>
          <p:cNvPr id="6" name="תמונה 5"/>
          <p:cNvPicPr>
            <a:picLocks noChangeAspect="1"/>
          </p:cNvPicPr>
          <p:nvPr/>
        </p:nvPicPr>
        <p:blipFill>
          <a:blip r:embed="rId6"/>
          <a:stretch>
            <a:fillRect/>
          </a:stretch>
        </p:blipFill>
        <p:spPr>
          <a:xfrm>
            <a:off x="5089762" y="4987404"/>
            <a:ext cx="2307609" cy="1730707"/>
          </a:xfrm>
          <a:prstGeom prst="rect">
            <a:avLst/>
          </a:prstGeom>
        </p:spPr>
      </p:pic>
    </p:spTree>
    <p:extLst>
      <p:ext uri="{BB962C8B-B14F-4D97-AF65-F5344CB8AC3E}">
        <p14:creationId xmlns:p14="http://schemas.microsoft.com/office/powerpoint/2010/main" val="3876536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דוגמה להרס אקוסיסטמה בים תיכון</a:t>
            </a:r>
            <a:endParaRPr lang="he-IL" dirty="0"/>
          </a:p>
        </p:txBody>
      </p:sp>
      <p:sp>
        <p:nvSpPr>
          <p:cNvPr id="3" name="מציין מיקום תוכן 2"/>
          <p:cNvSpPr>
            <a:spLocks noGrp="1"/>
          </p:cNvSpPr>
          <p:nvPr>
            <p:ph idx="1"/>
          </p:nvPr>
        </p:nvSpPr>
        <p:spPr/>
        <p:txBody>
          <a:bodyPr>
            <a:normAutofit fontScale="77500" lnSpcReduction="20000"/>
          </a:bodyPr>
          <a:lstStyle/>
          <a:p>
            <a:r>
              <a:rPr lang="he-IL" dirty="0" smtClean="0"/>
              <a:t>הדגה </a:t>
            </a:r>
            <a:r>
              <a:rPr lang="he-IL" dirty="0"/>
              <a:t>בים התיכון של ישראל מעורר דאגה רבה בקרב ביולוגים, עסקים שמשלח ידם תלוי בדגה ורבים אחרים. בשנת 2012 מבקר המדינה חשף כשלים חמורים באגף הדיג, מנהל האגף הודח מתפקידו, והוחלט על פירוק האגף.</a:t>
            </a:r>
            <a:r>
              <a:rPr lang="he-IL" baseline="30000" dirty="0">
                <a:hlinkClick r:id="rId2"/>
              </a:rPr>
              <a:t>[22]</a:t>
            </a:r>
            <a:r>
              <a:rPr lang="he-IL" dirty="0"/>
              <a:t> מדינת ישראל בהתקבלה ל</a:t>
            </a:r>
            <a:r>
              <a:rPr lang="he-IL" dirty="0">
                <a:hlinkClick r:id="rId3" tooltip="OECD"/>
              </a:rPr>
              <a:t>ארגון המדינות המפותחות</a:t>
            </a:r>
            <a:r>
              <a:rPr lang="he-IL" dirty="0"/>
              <a:t>, במאי 2011, קיבלה על עצמה לממש את הפרוטוקול המפורט לניהול משק הדיג, אולם בפועל בדיקת מבקר המדינה העלתה כי יישום ניהול זה לקוי. על כל רצועת חוף הים התיכון בישראל פועלים כיום 2 פקחים בלבד, המפיקים בממוצע דוח אחד בחודש.</a:t>
            </a:r>
            <a:r>
              <a:rPr lang="he-IL" baseline="30000" dirty="0">
                <a:hlinkClick r:id="rId4"/>
              </a:rPr>
              <a:t>[23]</a:t>
            </a:r>
            <a:endParaRPr lang="he-IL" dirty="0"/>
          </a:p>
          <a:p>
            <a:r>
              <a:rPr lang="he-IL" dirty="0"/>
              <a:t>בישראל, בניגוד למדינות המפותחות בעולם, אין מכסה על כמות הדגה, אלא על כמות רישיונות הדיג בלבד. גם אין הגבלה על גודל העין ברשתות, ולכן דייגים מסחריים משתמשים ברשתות עם גודל עין קטן מאוד. כתוצאה מכך, עד כ-80% מהשלל הנתפס ברשתות אלו חסר ערך כלכלי, וכל גוויות הדגים והיצורים הימיים הקטנים הנתפסים בהם מושלכים. בישראל פועלות </a:t>
            </a:r>
            <a:r>
              <a:rPr lang="he-IL" dirty="0" smtClean="0"/>
              <a:t>כ-28 </a:t>
            </a:r>
            <a:r>
              <a:rPr lang="he-IL" dirty="0" smtClean="0">
                <a:hlinkClick r:id="rId5" tooltip="ספינת מכמורת"/>
              </a:rPr>
              <a:t>ספינות </a:t>
            </a:r>
            <a:r>
              <a:rPr lang="he-IL" dirty="0">
                <a:hlinkClick r:id="rId5" tooltip="ספינת מכמורת"/>
              </a:rPr>
              <a:t>מכמורת</a:t>
            </a:r>
            <a:r>
              <a:rPr lang="he-IL" dirty="0"/>
              <a:t>, כמות המוערכת כגדולה מדי לשטח הימי שלה. לשם השוואה, שלל הדיג בישראל קטן בשישית מזה של </a:t>
            </a:r>
            <a:r>
              <a:rPr lang="he-IL" dirty="0">
                <a:hlinkClick r:id="rId6" tooltip="טורקיה"/>
              </a:rPr>
              <a:t>טורקיה</a:t>
            </a:r>
            <a:r>
              <a:rPr lang="he-IL" dirty="0"/>
              <a:t>, וגודל הדגים קטן בחמישית עד עשירית מזה של </a:t>
            </a:r>
            <a:r>
              <a:rPr lang="he-IL" dirty="0" smtClean="0"/>
              <a:t>טורקיה.</a:t>
            </a:r>
            <a:r>
              <a:rPr lang="he-IL" dirty="0"/>
              <a:t> מתוך 14 שמורות טבע ימיות רק אחת הוכרה על ידי אגף הדיג - שמורת </a:t>
            </a:r>
            <a:r>
              <a:rPr lang="he-IL" dirty="0">
                <a:hlinkClick r:id="rId7" tooltip="ראש הנקרה"/>
              </a:rPr>
              <a:t>ראש הנקרה</a:t>
            </a:r>
            <a:r>
              <a:rPr lang="he-IL" dirty="0"/>
              <a:t>. שמורות ימיות כ</a:t>
            </a:r>
            <a:r>
              <a:rPr lang="he-IL" dirty="0">
                <a:hlinkClick r:id="rId8" tooltip="חוף דור-הבונים"/>
              </a:rPr>
              <a:t>חוף דור-הבונים</a:t>
            </a:r>
            <a:r>
              <a:rPr lang="he-IL" dirty="0"/>
              <a:t> נהנות מהגנה חלקית על ידי </a:t>
            </a:r>
            <a:r>
              <a:rPr lang="he-IL" dirty="0">
                <a:hlinkClick r:id="rId9" tooltip="רשות הטבע והגנים"/>
              </a:rPr>
              <a:t>רשות הטבע והגנים</a:t>
            </a:r>
            <a:r>
              <a:rPr lang="he-IL" dirty="0"/>
              <a:t>, ושטחן של השמורות כ-10% מהגודל הנדרש לשמורה ימית.</a:t>
            </a:r>
          </a:p>
          <a:p>
            <a:endParaRPr lang="he-IL" dirty="0"/>
          </a:p>
        </p:txBody>
      </p:sp>
    </p:spTree>
    <p:extLst>
      <p:ext uri="{BB962C8B-B14F-4D97-AF65-F5344CB8AC3E}">
        <p14:creationId xmlns:p14="http://schemas.microsoft.com/office/powerpoint/2010/main" val="1479250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כמה עובדות על הרעב בעולם...</a:t>
            </a:r>
            <a:endParaRPr lang="he-IL" dirty="0"/>
          </a:p>
        </p:txBody>
      </p:sp>
      <p:sp>
        <p:nvSpPr>
          <p:cNvPr id="3" name="מציין מיקום תוכן 2"/>
          <p:cNvSpPr>
            <a:spLocks noGrp="1"/>
          </p:cNvSpPr>
          <p:nvPr>
            <p:ph idx="1"/>
          </p:nvPr>
        </p:nvSpPr>
        <p:spPr/>
        <p:txBody>
          <a:bodyPr/>
          <a:lstStyle/>
          <a:p>
            <a:r>
              <a:rPr lang="he-IL" altLang="he-IL" dirty="0"/>
              <a:t> 65% מרעבי העולם מתגוררים בשבע מדינות בלבד: הודו, סין, הרפובליקה הדמוקרטית של קונגו, בנגלדש, אינדונזיה, פקיסטן ואתיופיה. </a:t>
            </a:r>
            <a:endParaRPr lang="he-IL" altLang="he-IL" dirty="0" smtClean="0"/>
          </a:p>
          <a:p>
            <a:r>
              <a:rPr lang="he-IL" altLang="he-IL" dirty="0"/>
              <a:t>כל 5 שניות מת ילד בגלל רעב וסיבות הקשורות בו. אחד מכל ארבעה ילדים במדינות המתפתחות סובל מתת משקל, סה"כ של כ- 150 מיליון </a:t>
            </a:r>
            <a:r>
              <a:rPr lang="he-IL" altLang="he-IL" dirty="0" smtClean="0"/>
              <a:t>ילדים.</a:t>
            </a:r>
            <a:endParaRPr lang="he-IL" altLang="he-IL" dirty="0"/>
          </a:p>
          <a:p>
            <a:r>
              <a:rPr lang="he-IL" altLang="he-IL" dirty="0"/>
              <a:t> 1020 מיליון איש בעולם (1.02 מיליארד) סובלים מרעב או תת תזונה, 915 מיליון מתוכם מתגוררים במדינות מתפתחות. </a:t>
            </a:r>
          </a:p>
          <a:p>
            <a:endParaRPr lang="he-IL" dirty="0"/>
          </a:p>
        </p:txBody>
      </p:sp>
    </p:spTree>
    <p:extLst>
      <p:ext uri="{BB962C8B-B14F-4D97-AF65-F5344CB8AC3E}">
        <p14:creationId xmlns:p14="http://schemas.microsoft.com/office/powerpoint/2010/main" val="29786756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179394" y="-274955"/>
            <a:ext cx="10515600" cy="1325563"/>
          </a:xfrm>
        </p:spPr>
        <p:txBody>
          <a:bodyPr/>
          <a:lstStyle/>
          <a:p>
            <a:r>
              <a:rPr lang="he-IL" dirty="0" smtClean="0"/>
              <a:t>הגורמים לרעב בעולם</a:t>
            </a:r>
            <a:endParaRPr lang="he-IL" dirty="0"/>
          </a:p>
        </p:txBody>
      </p:sp>
      <p:sp>
        <p:nvSpPr>
          <p:cNvPr id="3" name="מציין מיקום תוכן 2"/>
          <p:cNvSpPr>
            <a:spLocks noGrp="1"/>
          </p:cNvSpPr>
          <p:nvPr>
            <p:ph idx="1"/>
          </p:nvPr>
        </p:nvSpPr>
        <p:spPr>
          <a:xfrm>
            <a:off x="1179394" y="1050608"/>
            <a:ext cx="10515600" cy="4351338"/>
          </a:xfrm>
        </p:spPr>
        <p:txBody>
          <a:bodyPr>
            <a:normAutofit fontScale="25000" lnSpcReduction="20000"/>
          </a:bodyPr>
          <a:lstStyle/>
          <a:p>
            <a:pPr>
              <a:lnSpc>
                <a:spcPct val="170000"/>
              </a:lnSpc>
              <a:buFontTx/>
              <a:buAutoNum type="arabicPeriod"/>
            </a:pPr>
            <a:r>
              <a:rPr lang="he-IL" altLang="he-IL" sz="11200" dirty="0" smtClean="0">
                <a:solidFill>
                  <a:srgbClr val="0066FF"/>
                </a:solidFill>
              </a:rPr>
              <a:t>פגעי טבע</a:t>
            </a:r>
            <a:r>
              <a:rPr lang="he-IL" altLang="he-IL" sz="11200" dirty="0" smtClean="0"/>
              <a:t>: רעידות אדמה, התפרצויות וולקניות, צונמי, סופות, שיטפונות , כריתת יערות  שגורמים לשיטפונות , ניצול יצר של מקורות </a:t>
            </a:r>
            <a:r>
              <a:rPr lang="he-IL" altLang="he-IL" sz="11200" dirty="0" err="1" smtClean="0"/>
              <a:t>מים,מיעוט</a:t>
            </a:r>
            <a:r>
              <a:rPr lang="he-IL" altLang="he-IL" sz="11200" dirty="0" smtClean="0"/>
              <a:t> משקעים, </a:t>
            </a:r>
            <a:r>
              <a:rPr lang="he-IL" altLang="he-IL" sz="11200" dirty="0" err="1" smtClean="0"/>
              <a:t>מידבור</a:t>
            </a:r>
            <a:r>
              <a:rPr lang="he-IL" altLang="he-IL" sz="11200" dirty="0" smtClean="0"/>
              <a:t>, זיהום קרקעות, המלחת  </a:t>
            </a:r>
            <a:r>
              <a:rPr lang="he-IL" altLang="he-IL" sz="11200" dirty="0" err="1" smtClean="0"/>
              <a:t>אקוויפרים</a:t>
            </a:r>
            <a:r>
              <a:rPr lang="he-IL" altLang="he-IL" sz="11200" dirty="0" smtClean="0"/>
              <a:t>, עליה בטמפרטורות (נזק לגידולים).</a:t>
            </a:r>
          </a:p>
          <a:p>
            <a:pPr marL="0" indent="0">
              <a:lnSpc>
                <a:spcPct val="170000"/>
              </a:lnSpc>
              <a:buNone/>
            </a:pPr>
            <a:r>
              <a:rPr lang="he-IL" altLang="he-IL" sz="11200" dirty="0" smtClean="0"/>
              <a:t>2) </a:t>
            </a:r>
            <a:r>
              <a:rPr lang="he-IL" altLang="he-IL" sz="11200" dirty="0" smtClean="0">
                <a:solidFill>
                  <a:srgbClr val="0066FF"/>
                </a:solidFill>
              </a:rPr>
              <a:t>משברים כלכליים</a:t>
            </a:r>
            <a:r>
              <a:rPr lang="he-IL" altLang="he-IL" sz="11200" dirty="0" smtClean="0"/>
              <a:t> : בשל הגלובליזציה ההשפעות  ההשלכות  וקצב ההתפשטות של משברים  עולמיים גדול. דוגמאות : משבר המשכנתאות בארה"ב (2009) ו משבר היורו  הנוכחי ביוון, ספרד ופורטוגל (אפריל-מאי 2010) . משבר במדינות המפותחות פוגע בחלשות ( תלות ) </a:t>
            </a:r>
          </a:p>
        </p:txBody>
      </p:sp>
    </p:spTree>
    <p:extLst>
      <p:ext uri="{BB962C8B-B14F-4D97-AF65-F5344CB8AC3E}">
        <p14:creationId xmlns:p14="http://schemas.microsoft.com/office/powerpoint/2010/main" val="2373473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המשך גורמים לרעב בעולם</a:t>
            </a:r>
            <a:endParaRPr lang="he-IL" dirty="0"/>
          </a:p>
        </p:txBody>
      </p:sp>
      <p:sp>
        <p:nvSpPr>
          <p:cNvPr id="3" name="מציין מיקום תוכן 2"/>
          <p:cNvSpPr>
            <a:spLocks noGrp="1"/>
          </p:cNvSpPr>
          <p:nvPr>
            <p:ph idx="1"/>
          </p:nvPr>
        </p:nvSpPr>
        <p:spPr>
          <a:xfrm>
            <a:off x="838200" y="1825625"/>
            <a:ext cx="10515600" cy="4861778"/>
          </a:xfrm>
        </p:spPr>
        <p:txBody>
          <a:bodyPr>
            <a:normAutofit fontScale="32500" lnSpcReduction="20000"/>
          </a:bodyPr>
          <a:lstStyle/>
          <a:p>
            <a:r>
              <a:rPr lang="he-IL" altLang="he-IL" sz="9600" dirty="0" smtClean="0">
                <a:solidFill>
                  <a:srgbClr val="0066FF"/>
                </a:solidFill>
              </a:rPr>
              <a:t>עלייה חדה במחירי מוצרי מזון בסיסיים </a:t>
            </a:r>
          </a:p>
          <a:p>
            <a:r>
              <a:rPr lang="he-IL" altLang="he-IL" sz="9600" dirty="0" smtClean="0"/>
              <a:t> צמצום בשטחי גידול דגניים למאכל עקב עלית ביקוש לדלק ביולוגי.</a:t>
            </a:r>
          </a:p>
          <a:p>
            <a:r>
              <a:rPr lang="he-IL" altLang="he-IL" sz="9600" dirty="0" smtClean="0"/>
              <a:t> </a:t>
            </a:r>
            <a:r>
              <a:rPr lang="he-IL" altLang="he-IL" sz="9600" dirty="0">
                <a:solidFill>
                  <a:srgbClr val="0066FF"/>
                </a:solidFill>
              </a:rPr>
              <a:t>עליה במחירי האנרגיה</a:t>
            </a:r>
            <a:r>
              <a:rPr lang="he-IL" altLang="he-IL" sz="9600" dirty="0" smtClean="0"/>
              <a:t>- לנפט ומוצריו חשיבות גדולה הן כדלק למכונות חקלאיות והן כ-ח.ג. ודשנים וחומרי הדברה </a:t>
            </a:r>
          </a:p>
          <a:p>
            <a:r>
              <a:rPr lang="he-IL" altLang="he-IL" sz="9600" dirty="0">
                <a:solidFill>
                  <a:srgbClr val="0066FF"/>
                </a:solidFill>
              </a:rPr>
              <a:t>עליה בביקוש למזון</a:t>
            </a:r>
            <a:r>
              <a:rPr lang="he-IL" altLang="he-IL" sz="9600" dirty="0" smtClean="0"/>
              <a:t>: הגורמים  :  ריבוי טבעי   +   עליה ברמת חיים    +  שינוי  הרגלי צריכה .      </a:t>
            </a:r>
          </a:p>
          <a:p>
            <a:r>
              <a:rPr lang="he-IL" altLang="he-IL" sz="9600" dirty="0" smtClean="0"/>
              <a:t>   </a:t>
            </a:r>
            <a:r>
              <a:rPr lang="he-IL" altLang="he-IL" sz="9500" dirty="0">
                <a:solidFill>
                  <a:srgbClr val="0066FF"/>
                </a:solidFill>
              </a:rPr>
              <a:t>גידול בצריכת בשר/מוצרי–חלב </a:t>
            </a:r>
            <a:r>
              <a:rPr lang="he-IL" altLang="he-IL" sz="9600" dirty="0" smtClean="0"/>
              <a:t>על בסיס יומי מגדילה את הייצור/ביקוש  של מזון לבעלי חיים</a:t>
            </a:r>
          </a:p>
          <a:p>
            <a:r>
              <a:rPr lang="he-IL" altLang="he-IL" sz="9600" dirty="0" smtClean="0"/>
              <a:t>   </a:t>
            </a:r>
            <a:r>
              <a:rPr lang="he-IL" altLang="he-IL" sz="9500" dirty="0">
                <a:solidFill>
                  <a:srgbClr val="0066FF"/>
                </a:solidFill>
              </a:rPr>
              <a:t>פגעי טבע </a:t>
            </a:r>
            <a:r>
              <a:rPr lang="he-IL" altLang="he-IL" sz="9600" dirty="0" smtClean="0"/>
              <a:t>מעשה דוגמאות שאיבות יתר המלחת קרקעות </a:t>
            </a:r>
            <a:r>
              <a:rPr lang="he-IL" altLang="he-IL" sz="9600" dirty="0" err="1" smtClean="0"/>
              <a:t>וכו</a:t>
            </a:r>
            <a:r>
              <a:rPr lang="he-IL" altLang="he-IL" sz="9600" dirty="0" smtClean="0"/>
              <a:t>'.פער בין ביקוש להיצע  =&gt; עליית מחירים. </a:t>
            </a:r>
          </a:p>
          <a:p>
            <a:endParaRPr lang="he-IL" dirty="0"/>
          </a:p>
        </p:txBody>
      </p:sp>
    </p:spTree>
    <p:extLst>
      <p:ext uri="{BB962C8B-B14F-4D97-AF65-F5344CB8AC3E}">
        <p14:creationId xmlns:p14="http://schemas.microsoft.com/office/powerpoint/2010/main" val="1324156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ltLang="he-IL" dirty="0" smtClean="0"/>
              <a:t>הקשר בין גידול האוכלוסייה לבין רמת הפיתוח במדינות העולם השונות.</a:t>
            </a:r>
            <a:endParaRPr lang="he-IL" altLang="he-IL" dirty="0"/>
          </a:p>
        </p:txBody>
      </p:sp>
      <p:pic>
        <p:nvPicPr>
          <p:cNvPr id="4" name="Picture 2" descr="http://images.kotar.co.il/Crop.ashx?gPageToken=c291dffa-aa18-4420-bea1-b7cdfa70f1be&amp;v=3&amp;nSizeStep=3&amp;nTop=124&amp;nLeft=38&amp;nWidth=429&amp;nHeight=25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98042" y="1690688"/>
            <a:ext cx="8778636" cy="511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18536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idx="1"/>
          </p:nvPr>
        </p:nvSpPr>
        <p:spPr/>
        <p:txBody>
          <a:bodyPr/>
          <a:lstStyle/>
          <a:p>
            <a:endParaRPr lang="he-IL" dirty="0"/>
          </a:p>
        </p:txBody>
      </p:sp>
      <p:pic>
        <p:nvPicPr>
          <p:cNvPr id="4" name="Picture 5" descr="Forum85293M304I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388" y="252413"/>
            <a:ext cx="10060603" cy="7071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96065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61531" y="-330910"/>
            <a:ext cx="10515600" cy="1325563"/>
          </a:xfrm>
        </p:spPr>
        <p:txBody>
          <a:bodyPr/>
          <a:lstStyle/>
          <a:p>
            <a:r>
              <a:rPr lang="he-IL" dirty="0" smtClean="0"/>
              <a:t>איך מודדים רעב? מדד הרעב העולמי</a:t>
            </a:r>
            <a:endParaRPr lang="he-IL" dirty="0"/>
          </a:p>
        </p:txBody>
      </p:sp>
      <p:sp>
        <p:nvSpPr>
          <p:cNvPr id="3" name="מציין מיקום תוכן 2"/>
          <p:cNvSpPr>
            <a:spLocks noGrp="1"/>
          </p:cNvSpPr>
          <p:nvPr>
            <p:ph idx="1"/>
          </p:nvPr>
        </p:nvSpPr>
        <p:spPr>
          <a:xfrm>
            <a:off x="1561531" y="829339"/>
            <a:ext cx="10515600" cy="4351338"/>
          </a:xfrm>
        </p:spPr>
        <p:txBody>
          <a:bodyPr>
            <a:normAutofit fontScale="92500" lnSpcReduction="20000"/>
          </a:bodyPr>
          <a:lstStyle/>
          <a:p>
            <a:r>
              <a:rPr lang="he-IL" dirty="0"/>
              <a:t>(ב</a:t>
            </a:r>
            <a:r>
              <a:rPr lang="he-IL" dirty="0">
                <a:hlinkClick r:id="rId2" tooltip="אנגלית"/>
              </a:rPr>
              <a:t>אנגלית</a:t>
            </a:r>
            <a:r>
              <a:rPr lang="he-IL" dirty="0"/>
              <a:t>: </a:t>
            </a:r>
            <a:r>
              <a:rPr lang="en-US" dirty="0" smtClean="0"/>
              <a:t> </a:t>
            </a:r>
            <a:r>
              <a:rPr lang="en-US" b="1" dirty="0" smtClean="0"/>
              <a:t>Global </a:t>
            </a:r>
            <a:r>
              <a:rPr lang="en-US" b="1" dirty="0"/>
              <a:t>Hunger Index</a:t>
            </a:r>
            <a:r>
              <a:rPr lang="en-US" dirty="0"/>
              <a:t> </a:t>
            </a:r>
            <a:r>
              <a:rPr lang="he-IL" dirty="0"/>
              <a:t>או בראשי תיבות </a:t>
            </a:r>
            <a:r>
              <a:rPr lang="en-US" b="1" dirty="0"/>
              <a:t>GHI</a:t>
            </a:r>
            <a:r>
              <a:rPr lang="en-US" dirty="0"/>
              <a:t>) </a:t>
            </a:r>
            <a:r>
              <a:rPr lang="he-IL" dirty="0" smtClean="0"/>
              <a:t> הוא </a:t>
            </a:r>
            <a:r>
              <a:rPr lang="he-IL" dirty="0"/>
              <a:t>כלי </a:t>
            </a:r>
            <a:r>
              <a:rPr lang="he-IL" dirty="0">
                <a:hlinkClick r:id="rId3" tooltip="סטטיסטיקה"/>
              </a:rPr>
              <a:t>סטטיסטי</a:t>
            </a:r>
            <a:r>
              <a:rPr lang="he-IL" dirty="0"/>
              <a:t> רב ממדי שנועד לתאר את מצב ה</a:t>
            </a:r>
            <a:r>
              <a:rPr lang="he-IL" dirty="0">
                <a:hlinkClick r:id="rId4" tooltip="רעב"/>
              </a:rPr>
              <a:t>רעב</a:t>
            </a:r>
            <a:r>
              <a:rPr lang="he-IL" dirty="0"/>
              <a:t> במדינות שונות. המדד מעודכן פעם בשנה, והוא משקף את ההתקדמות והכישלונות במאבק העולמי כנגד רעב</a:t>
            </a:r>
            <a:r>
              <a:rPr lang="he-IL" dirty="0" smtClean="0"/>
              <a:t>.</a:t>
            </a:r>
          </a:p>
          <a:p>
            <a:endParaRPr lang="he-IL" dirty="0"/>
          </a:p>
          <a:p>
            <a:r>
              <a:rPr lang="he-IL" dirty="0" smtClean="0"/>
              <a:t>המדד נע על סולם של 0-100.(0=תוצאה מצוינת ("אין רעב"). 100 זה המצב הגרוע ביותר). </a:t>
            </a:r>
          </a:p>
          <a:p>
            <a:pPr marL="0" indent="0">
              <a:buNone/>
            </a:pPr>
            <a:r>
              <a:rPr lang="he-IL" dirty="0" smtClean="0"/>
              <a:t> </a:t>
            </a:r>
          </a:p>
          <a:p>
            <a:r>
              <a:rPr lang="he-IL" dirty="0" smtClean="0"/>
              <a:t>מדד הרעב מחבר שלושה מדדים בעלי משקל שווה:</a:t>
            </a:r>
          </a:p>
          <a:p>
            <a:pPr marL="0" indent="0">
              <a:buNone/>
            </a:pPr>
            <a:r>
              <a:rPr lang="he-IL" dirty="0" smtClean="0"/>
              <a:t>1) אחוז האנשים הסובלים מ</a:t>
            </a:r>
            <a:r>
              <a:rPr lang="he-IL" dirty="0" smtClean="0">
                <a:hlinkClick r:id="rId5" tooltip="תת-תזונה"/>
              </a:rPr>
              <a:t>תת-תזונה</a:t>
            </a:r>
            <a:r>
              <a:rPr lang="he-IL" dirty="0" smtClean="0"/>
              <a:t> מתוך כלל האוכלוסייה</a:t>
            </a:r>
          </a:p>
          <a:p>
            <a:pPr marL="0" indent="0">
              <a:buNone/>
            </a:pPr>
            <a:r>
              <a:rPr lang="he-IL" dirty="0" smtClean="0"/>
              <a:t>2) שכיחות ילדים מתחת לגיל חמש הסובלים מ</a:t>
            </a:r>
            <a:r>
              <a:rPr lang="he-IL" dirty="0" smtClean="0">
                <a:hlinkClick r:id="rId6" tooltip="תת-משקל"/>
              </a:rPr>
              <a:t>תת-משקל</a:t>
            </a:r>
            <a:r>
              <a:rPr lang="he-IL" dirty="0" smtClean="0"/>
              <a:t>.</a:t>
            </a:r>
          </a:p>
          <a:p>
            <a:pPr marL="0" indent="0">
              <a:buNone/>
            </a:pPr>
            <a:r>
              <a:rPr lang="he-IL" dirty="0" smtClean="0"/>
              <a:t>3) אחוז </a:t>
            </a:r>
            <a:r>
              <a:rPr lang="he-IL" dirty="0" smtClean="0">
                <a:hlinkClick r:id="rId7" tooltip="תמותת הילדים (הדף אינו קיים)"/>
              </a:rPr>
              <a:t>תמותת הילדים</a:t>
            </a:r>
            <a:r>
              <a:rPr lang="he-IL" dirty="0" smtClean="0"/>
              <a:t> מתחת לגיל חמש.</a:t>
            </a:r>
          </a:p>
          <a:p>
            <a:endParaRPr lang="he-IL" dirty="0" smtClean="0"/>
          </a:p>
          <a:p>
            <a:endParaRPr lang="he-IL" dirty="0"/>
          </a:p>
          <a:p>
            <a:endParaRPr lang="he-IL" dirty="0" smtClean="0"/>
          </a:p>
          <a:p>
            <a:endParaRPr lang="he-IL" dirty="0"/>
          </a:p>
        </p:txBody>
      </p:sp>
    </p:spTree>
    <p:extLst>
      <p:ext uri="{BB962C8B-B14F-4D97-AF65-F5344CB8AC3E}">
        <p14:creationId xmlns:p14="http://schemas.microsoft.com/office/powerpoint/2010/main" val="39495757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61531" y="-358206"/>
            <a:ext cx="10515600" cy="1325563"/>
          </a:xfrm>
        </p:spPr>
        <p:txBody>
          <a:bodyPr/>
          <a:lstStyle/>
          <a:p>
            <a:r>
              <a:rPr lang="he-IL" dirty="0" smtClean="0"/>
              <a:t>מדד הרעב העולמי</a:t>
            </a:r>
            <a:endParaRPr lang="he-IL" dirty="0"/>
          </a:p>
        </p:txBody>
      </p:sp>
      <p:pic>
        <p:nvPicPr>
          <p:cNvPr id="1026" name="Picture 2" descr="https://upload.wikimedia.org/wikipedia/commons/thumb/2/2b/Whi2009_karte.jpg/800px-Whi2009_kart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29737" y="578895"/>
            <a:ext cx="8860174" cy="62574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Whi2009_karte.jpg (2481×1753)"/>
          <p:cNvPicPr>
            <a:picLocks noChangeAspect="1" noChangeArrowheads="1"/>
          </p:cNvPicPr>
          <p:nvPr/>
        </p:nvPicPr>
        <p:blipFill rotWithShape="1">
          <a:blip r:embed="rId3">
            <a:extLst>
              <a:ext uri="{28A0092B-C50C-407E-A947-70E740481C1C}">
                <a14:useLocalDpi xmlns:a14="http://schemas.microsoft.com/office/drawing/2010/main" val="0"/>
              </a:ext>
            </a:extLst>
          </a:blip>
          <a:srcRect l="-2539" t="79005" r="86894" b="1455"/>
          <a:stretch/>
        </p:blipFill>
        <p:spPr bwMode="auto">
          <a:xfrm>
            <a:off x="4959824" y="4490113"/>
            <a:ext cx="2683252" cy="2367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953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3579</TotalTime>
  <Words>2015</Words>
  <Application>Microsoft Office PowerPoint</Application>
  <PresentationFormat>מסך רחב</PresentationFormat>
  <Paragraphs>90</Paragraphs>
  <Slides>28</Slides>
  <Notes>1</Notes>
  <HiddenSlides>0</HiddenSlides>
  <MMClips>0</MMClips>
  <ScaleCrop>false</ScaleCrop>
  <HeadingPairs>
    <vt:vector size="6" baseType="variant">
      <vt:variant>
        <vt:lpstr>גופנים בשימוש</vt:lpstr>
      </vt:variant>
      <vt:variant>
        <vt:i4>4</vt:i4>
      </vt:variant>
      <vt:variant>
        <vt:lpstr>ערכת נושא</vt:lpstr>
      </vt:variant>
      <vt:variant>
        <vt:i4>1</vt:i4>
      </vt:variant>
      <vt:variant>
        <vt:lpstr>כותרות שקופיות</vt:lpstr>
      </vt:variant>
      <vt:variant>
        <vt:i4>28</vt:i4>
      </vt:variant>
    </vt:vector>
  </HeadingPairs>
  <TitlesOfParts>
    <vt:vector size="33" baseType="lpstr">
      <vt:lpstr>Arial</vt:lpstr>
      <vt:lpstr>Calibri</vt:lpstr>
      <vt:lpstr>Calibri Light</vt:lpstr>
      <vt:lpstr>Times New Roman</vt:lpstr>
      <vt:lpstr>ערכת נושא Office</vt:lpstr>
      <vt:lpstr>רעב בעולם</vt:lpstr>
      <vt:lpstr>מספר תושבי העולם הולך וגדל באופן קבוע. בשנת 2006( חייו בעולם 6.5 מיליארד בני אדם)</vt:lpstr>
      <vt:lpstr>כמה עובדות על הרעב בעולם...</vt:lpstr>
      <vt:lpstr>הגורמים לרעב בעולם</vt:lpstr>
      <vt:lpstr>המשך גורמים לרעב בעולם</vt:lpstr>
      <vt:lpstr>הקשר בין גידול האוכלוסייה לבין רמת הפיתוח במדינות העולם השונות.</vt:lpstr>
      <vt:lpstr>מצגת של PowerPoint‏</vt:lpstr>
      <vt:lpstr>איך מודדים רעב? מדד הרעב העולמי</vt:lpstr>
      <vt:lpstr>מדד הרעב העולמי</vt:lpstr>
      <vt:lpstr>אינדקס מחירי המזון</vt:lpstr>
      <vt:lpstr>אסון מלתוסיאני- </vt:lpstr>
      <vt:lpstr>H &amp; M</vt:lpstr>
      <vt:lpstr>בחזרה לאסון המלתוסיאני</vt:lpstr>
      <vt:lpstr>מקדם או מאט אסון מלתוסיאני? </vt:lpstr>
      <vt:lpstr>פתרונות לבעיית הרעב העולמי</vt:lpstr>
      <vt:lpstr>אסון מלתוסיאני (המשך)</vt:lpstr>
      <vt:lpstr>מהפכה ירוקה</vt:lpstr>
      <vt:lpstr>פיתוחים טכנולוגיים בתחום החקלאות</vt:lpstr>
      <vt:lpstr>שימוש  בטפטפות</vt:lpstr>
      <vt:lpstr>פיתוחים  ביוטכנולוגיים</vt:lpstr>
      <vt:lpstr>גידול  בחממות</vt:lpstr>
      <vt:lpstr>לסיכום- פתרונות למשבר הרעב העולמי. </vt:lpstr>
      <vt:lpstr>שאלה מבגרות 2011</vt:lpstr>
      <vt:lpstr>טביעת רגל אקולוגית</vt:lpstr>
      <vt:lpstr>הכחדה שישית</vt:lpstr>
      <vt:lpstr>מה ניתן לעשות כדי למנוע אותה? </vt:lpstr>
      <vt:lpstr>מערכת אקולוגית או אקוסיסטמה</vt:lpstr>
      <vt:lpstr>דוגמה להרס אקוסיסטמה בים תיכון</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רעב בעולם</dc:title>
  <dc:creator>user</dc:creator>
  <cp:lastModifiedBy>רונית נעמן נאמן</cp:lastModifiedBy>
  <cp:revision>48</cp:revision>
  <dcterms:created xsi:type="dcterms:W3CDTF">2016-09-11T07:57:50Z</dcterms:created>
  <dcterms:modified xsi:type="dcterms:W3CDTF">2020-02-13T08:55:36Z</dcterms:modified>
</cp:coreProperties>
</file>