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355" r:id="rId4"/>
    <p:sldId id="393" r:id="rId5"/>
    <p:sldId id="346" r:id="rId6"/>
    <p:sldId id="285" r:id="rId7"/>
    <p:sldId id="356" r:id="rId8"/>
    <p:sldId id="390" r:id="rId9"/>
    <p:sldId id="357" r:id="rId10"/>
    <p:sldId id="354" r:id="rId11"/>
    <p:sldId id="309" r:id="rId12"/>
    <p:sldId id="303" r:id="rId13"/>
    <p:sldId id="347" r:id="rId14"/>
    <p:sldId id="305" r:id="rId15"/>
    <p:sldId id="323" r:id="rId16"/>
    <p:sldId id="376" r:id="rId17"/>
    <p:sldId id="379" r:id="rId18"/>
    <p:sldId id="381" r:id="rId19"/>
    <p:sldId id="384" r:id="rId20"/>
    <p:sldId id="386" r:id="rId21"/>
    <p:sldId id="388" r:id="rId22"/>
    <p:sldId id="392" r:id="rId23"/>
    <p:sldId id="391" r:id="rId24"/>
    <p:sldId id="394" r:id="rId25"/>
    <p:sldId id="358" r:id="rId26"/>
    <p:sldId id="359" r:id="rId27"/>
    <p:sldId id="360" r:id="rId28"/>
    <p:sldId id="361" r:id="rId29"/>
    <p:sldId id="362" r:id="rId30"/>
    <p:sldId id="395" r:id="rId31"/>
    <p:sldId id="363" r:id="rId32"/>
    <p:sldId id="364" r:id="rId33"/>
    <p:sldId id="365" r:id="rId34"/>
    <p:sldId id="366" r:id="rId35"/>
    <p:sldId id="311" r:id="rId36"/>
    <p:sldId id="367" r:id="rId37"/>
    <p:sldId id="312" r:id="rId38"/>
    <p:sldId id="313" r:id="rId39"/>
    <p:sldId id="330" r:id="rId40"/>
    <p:sldId id="348" r:id="rId41"/>
    <p:sldId id="370" r:id="rId42"/>
    <p:sldId id="371" r:id="rId43"/>
    <p:sldId id="396" r:id="rId44"/>
    <p:sldId id="372" r:id="rId45"/>
    <p:sldId id="373" r:id="rId46"/>
    <p:sldId id="374" r:id="rId47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1pPr>
    <a:lvl2pPr marL="457200" algn="r" rtl="1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2pPr>
    <a:lvl3pPr marL="914400" algn="r" rtl="1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3pPr>
    <a:lvl4pPr marL="1371600" algn="r" rtl="1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4pPr>
    <a:lvl5pPr marL="1828800" algn="r" rtl="1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5pPr>
    <a:lvl6pPr marL="2286000" algn="r" defTabSz="914400" rtl="1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6pPr>
    <a:lvl7pPr marL="2743200" algn="r" defTabSz="914400" rtl="1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7pPr>
    <a:lvl8pPr marL="3200400" algn="r" defTabSz="914400" rtl="1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8pPr>
    <a:lvl9pPr marL="3657600" algn="r" defTabSz="914400" rtl="1" eaLnBrk="1" latinLnBrk="0" hangingPunct="1">
      <a:defRPr sz="4400" kern="1200">
        <a:solidFill>
          <a:schemeClr val="tx2"/>
        </a:solidFill>
        <a:latin typeface="Times New Roman" panose="02020603050405020304" pitchFamily="18" charset="0"/>
        <a:ea typeface="+mn-ea"/>
        <a:cs typeface="David" panose="020E0502060401010101" pitchFamily="34" charset="-79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5ECA9"/>
    <a:srgbClr val="FFFF00"/>
    <a:srgbClr val="000066"/>
    <a:srgbClr val="FF9900"/>
    <a:srgbClr val="660066"/>
    <a:srgbClr val="66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3" autoAdjust="0"/>
    <p:restoredTop sz="94718" autoAdjust="0"/>
  </p:normalViewPr>
  <p:slideViewPr>
    <p:cSldViewPr>
      <p:cViewPr varScale="1">
        <p:scale>
          <a:sx n="95" d="100"/>
          <a:sy n="95" d="100"/>
        </p:scale>
        <p:origin x="96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514;&#1512;&#1513;&#1497;&#1501;%20&#1489;-%20Microsoft%20Office%20PowerPoint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מלתוס</c:v>
          </c:tx>
          <c:cat>
            <c:numRef>
              <c:f>'[תרשים ב- Microsoft Office PowerPoint]Sheet1'!$B$1:$G$1</c:f>
              <c:numCache>
                <c:formatCode>General</c:formatCode>
                <c:ptCount val="6"/>
                <c:pt idx="0">
                  <c:v>1797</c:v>
                </c:pt>
                <c:pt idx="1">
                  <c:v>1850</c:v>
                </c:pt>
                <c:pt idx="2">
                  <c:v>1930</c:v>
                </c:pt>
                <c:pt idx="3">
                  <c:v>1975</c:v>
                </c:pt>
                <c:pt idx="4">
                  <c:v>1993</c:v>
                </c:pt>
                <c:pt idx="5">
                  <c:v>2011</c:v>
                </c:pt>
              </c:numCache>
            </c:numRef>
          </c:cat>
          <c:val>
            <c:numRef>
              <c:f>'[תרשים ב- Microsoft Office PowerPoint]Sheet1'!$B$3:$G$3</c:f>
              <c:numCache>
                <c:formatCode>General</c:formatCode>
                <c:ptCount val="6"/>
                <c:pt idx="0">
                  <c:v>0.95000000000000062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961-48A0-8ACF-436E32B17DD7}"/>
            </c:ext>
          </c:extLst>
        </c:ser>
        <c:ser>
          <c:idx val="1"/>
          <c:order val="1"/>
          <c:tx>
            <c:v>בפועל</c:v>
          </c:tx>
          <c:cat>
            <c:numRef>
              <c:f>'[תרשים ב- Microsoft Office PowerPoint]Sheet1'!$B$1:$G$1</c:f>
              <c:numCache>
                <c:formatCode>General</c:formatCode>
                <c:ptCount val="6"/>
                <c:pt idx="0">
                  <c:v>1797</c:v>
                </c:pt>
                <c:pt idx="1">
                  <c:v>1850</c:v>
                </c:pt>
                <c:pt idx="2">
                  <c:v>1930</c:v>
                </c:pt>
                <c:pt idx="3">
                  <c:v>1975</c:v>
                </c:pt>
                <c:pt idx="4">
                  <c:v>1993</c:v>
                </c:pt>
                <c:pt idx="5">
                  <c:v>2011</c:v>
                </c:pt>
              </c:numCache>
            </c:numRef>
          </c:cat>
          <c:val>
            <c:numRef>
              <c:f>'[תרשים ב- Microsoft Office PowerPoint]Sheet1'!$B$2:$G$2</c:f>
              <c:numCache>
                <c:formatCode>General</c:formatCode>
                <c:ptCount val="6"/>
                <c:pt idx="0">
                  <c:v>0.95000000000000062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6</c:v>
                </c:pt>
                <c:pt idx="5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961-48A0-8ACF-436E32B17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7869696"/>
        <c:axId val="277871232"/>
      </c:lineChart>
      <c:catAx>
        <c:axId val="277869696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e-IL"/>
          </a:p>
        </c:txPr>
        <c:crossAx val="277871232"/>
        <c:crosses val="autoZero"/>
        <c:auto val="1"/>
        <c:lblAlgn val="ctr"/>
        <c:lblOffset val="100"/>
        <c:noMultiLvlLbl val="0"/>
      </c:catAx>
      <c:valAx>
        <c:axId val="277871232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e-IL"/>
          </a:p>
        </c:txPr>
        <c:crossAx val="277869696"/>
        <c:crosses val="autoZero"/>
        <c:crossBetween val="between"/>
      </c:valAx>
    </c:plotArea>
    <c:legend>
      <c:legendPos val="l"/>
      <c:layout/>
      <c:overlay val="0"/>
      <c:txPr>
        <a:bodyPr/>
        <a:lstStyle/>
        <a:p>
          <a:pPr>
            <a:defRPr sz="1600"/>
          </a:pPr>
          <a:endParaRPr lang="he-IL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0D460DD-CDAF-4D82-BFFA-24B7E1E41913}" type="slidenum">
              <a:rPr lang="en-US" altLang="he-IL"/>
              <a:pPr/>
              <a:t>‹#›</a:t>
            </a:fld>
            <a:endParaRPr lang="en-US" alt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4BA9714C-75AA-40D0-8814-394A5A623292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DC071E0B-BC3D-416D-83BF-304C21F9AEF0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14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0A7E52B5-0489-4233-A64A-780BA15C8B23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15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DC45D3EB-62A1-40FD-AA87-8B2B8F8588D3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16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440EDE51-57E7-4BF4-9395-39E7DF15FA7E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17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B3115D95-7CBA-4CAD-BA4C-2D0DB41CE4C7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18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135626BA-7984-4D7B-BDCD-A38D9CDA579C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19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535D8950-9845-4987-82D0-64A1FA417E4C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20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4CE2BE85-9204-4A91-BBB9-8FC108D4B199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21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5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772C387D-30D6-4D75-A65C-BCB18B2FF3ED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22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5175A37F-F63F-4F1F-B651-BCE8171DF90E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23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44B4BBA1-7948-47C6-BB00-CAD203828037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2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43CF5595-ECF8-438B-AA97-74EF9B52317A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35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54E75986-C294-4CEA-9E86-550042397873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37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09386E78-766A-43EB-9979-376C3E4E2A03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38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C422DB62-8478-49B8-A916-293971B50AA7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39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E2A2CA15-566E-4189-8501-1D19A2E40EBE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40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6DB580C3-8242-42E3-B030-A1178B7D0F7E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5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0365C362-D201-4A85-9BA6-113179783110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6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71A7B276-E81C-4155-B3A5-9E0B1467BE95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8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7579A054-0539-4C8D-8893-5417900FA732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10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3881AB22-CF7B-47C3-997E-074E706AD559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11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1C1022F0-DCAC-4B5E-8816-D2B32FDCE552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12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fld id="{02D866BB-249C-44D1-A0DC-E1EBF39C4EAC}" type="slidenum">
              <a:rPr lang="en-US" altLang="he-IL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/>
              <a:t>13</a:t>
            </a:fld>
            <a:endParaRPr lang="en-US" altLang="he-IL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EDBF66-B211-4439-83C0-E462B95D4D7E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97332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370A4-038E-4D8D-B322-CEB423014D05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91061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61B20A-535B-4407-88C8-7EB8053DFD81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089702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0F64DF-5D90-495E-A4AD-3AFA51B3DF7B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714797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9224F4-95B0-4DAA-8BB6-3864F0FFB3D6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845427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578A1B-EB20-4F45-9025-66F99723FB1A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67396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5EA7C-F862-4B6E-BAB5-4E2A6D076041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72907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906B9B-A013-45EF-8B96-2E227C98A830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03922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CC1E1F-1770-4EC6-A13D-719FBB787B57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20071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C1545-5F6A-47F1-B8DB-75B699D6A65D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90033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595320-4B2F-4A8F-AB3B-22DA046C184D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78619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44B41-E0DC-4167-85F4-1FCA42F8DD4B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41407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7DC34-B4C5-438E-B767-3316D4139EE7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32227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FC2224-2D04-4812-B5E3-1A80035B7BEE}" type="slidenum">
              <a:rPr lang="ar-SA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04535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text styles</a:t>
            </a:r>
          </a:p>
          <a:p>
            <a:pPr lvl="1"/>
            <a:r>
              <a:rPr lang="en-US" altLang="he-IL" smtClean="0"/>
              <a:t>Second level</a:t>
            </a:r>
          </a:p>
          <a:p>
            <a:pPr lvl="2"/>
            <a:r>
              <a:rPr lang="en-US" altLang="he-IL" smtClean="0"/>
              <a:t>Third level</a:t>
            </a:r>
          </a:p>
          <a:p>
            <a:pPr lvl="3"/>
            <a:r>
              <a:rPr lang="en-US" altLang="he-IL" smtClean="0"/>
              <a:t>Fourth level</a:t>
            </a:r>
          </a:p>
          <a:p>
            <a:pPr lvl="4"/>
            <a:r>
              <a:rPr lang="en-US" altLang="he-I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2FC1AEE-8B18-4A30-A686-A735D2F67882}" type="slidenum">
              <a:rPr lang="ar-SA" altLang="he-IL"/>
              <a:pPr/>
              <a:t>‹#›</a:t>
            </a:fld>
            <a:endParaRPr lang="en-US" alt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.il/imgres?imgurl=http://www.pigwar.com/images/gallery/fire.jpg&amp;imgrefurl=http://www.pigwar.com/festival_burn.html&amp;h=378&amp;w=504&amp;sz=31&amp;hl=iw&amp;start=13&amp;tbnid=7bpUqIlVOC8LaM:&amp;tbnh=98&amp;tbnw=130&amp;prev=/images%3Fq%3D%2522fire%2522%26svnum%3D10%26hl%3Diw%26lr%3D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jpeg"/><Relationship Id="rId4" Type="http://schemas.openxmlformats.org/officeDocument/2006/relationships/image" Target="../media/image9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2268538" y="2349500"/>
            <a:ext cx="35274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r>
              <a:rPr lang="he-IL" altLang="he-IL" sz="2800">
                <a:solidFill>
                  <a:schemeClr val="tx1"/>
                </a:solidFill>
                <a:latin typeface="Arial" panose="020B0604020202020204" pitchFamily="34" charset="0"/>
              </a:rPr>
              <a:t>שיעור מס' 1</a:t>
            </a:r>
          </a:p>
          <a:p>
            <a:pPr eaLnBrk="1" hangingPunct="1"/>
            <a:endParaRPr lang="he-IL" altLang="he-IL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971550" y="4365625"/>
            <a:ext cx="72009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6600" dirty="0">
                <a:solidFill>
                  <a:srgbClr val="006600"/>
                </a:solidFill>
                <a:latin typeface="Arial" charset="0"/>
                <a:cs typeface="+mn-cs"/>
              </a:rPr>
              <a:t>ההיסטוריה של החקלאות </a:t>
            </a:r>
          </a:p>
        </p:txBody>
      </p:sp>
      <p:pic>
        <p:nvPicPr>
          <p:cNvPr id="2052" name="Picture 10" descr="Agriculture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981075"/>
            <a:ext cx="45624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e-IL" b="1" dirty="0" smtClean="0">
                <a:solidFill>
                  <a:schemeClr val="accent2"/>
                </a:solidFill>
                <a:cs typeface="+mn-cs"/>
              </a:rPr>
              <a:t>מהו ביות?</a:t>
            </a:r>
            <a:r>
              <a:rPr lang="he-IL" dirty="0" smtClean="0">
                <a:solidFill>
                  <a:schemeClr val="accent2"/>
                </a:solidFill>
                <a:cs typeface="+mn-cs"/>
              </a:rPr>
              <a:t> </a:t>
            </a:r>
            <a:endParaRPr lang="en-US" dirty="0" smtClean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eaLnBrk="1" hangingPunct="1"/>
            <a:r>
              <a:rPr lang="he-IL" altLang="he-IL" smtClean="0"/>
              <a:t>גידול של צמח הגורם לשינוי גנטי מאב הבר שלו.</a:t>
            </a:r>
          </a:p>
          <a:p>
            <a:pPr eaLnBrk="1" hangingPunct="1"/>
            <a:r>
              <a:rPr lang="he-IL" altLang="he-IL" smtClean="0"/>
              <a:t>שינוי שהופך אותו למועיל יותר לבני האדם הצורכים אותו.</a:t>
            </a:r>
            <a:endParaRPr lang="en-US" altLang="he-IL" smtClean="0"/>
          </a:p>
        </p:txBody>
      </p:sp>
      <p:pic>
        <p:nvPicPr>
          <p:cNvPr id="11268" name="Picture 5" descr="×ª××¦××ª ×ª××× × ×¢×××¨ ××××ª ×¦××× ××¨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357563"/>
            <a:ext cx="4827588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4963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sz="3600" dirty="0" smtClean="0">
                <a:solidFill>
                  <a:schemeClr val="accent2"/>
                </a:solidFill>
                <a:cs typeface="+mn-cs"/>
              </a:rPr>
              <a:t>מדוע התחילה החקלאות דוקא באיזור הסהר הפורה?</a:t>
            </a:r>
            <a:endParaRPr lang="en-US" sz="3600" dirty="0" smtClean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29600" cy="4525962"/>
          </a:xfrm>
        </p:spPr>
        <p:txBody>
          <a:bodyPr/>
          <a:lstStyle/>
          <a:p>
            <a:pPr eaLnBrk="1" hangingPunct="1"/>
            <a:r>
              <a:rPr lang="he-IL" altLang="he-IL" sz="2400" smtClean="0"/>
              <a:t>באיזור זה היו הרבה צמחים מתאימים לביות.  </a:t>
            </a:r>
          </a:p>
          <a:p>
            <a:pPr eaLnBrk="1" hangingPunct="1"/>
            <a:r>
              <a:rPr lang="he-IL" altLang="he-IL" sz="2400" smtClean="0">
                <a:solidFill>
                  <a:srgbClr val="006600"/>
                </a:solidFill>
              </a:rPr>
              <a:t>אקלים ים תיכוני-מ</a:t>
            </a:r>
            <a:r>
              <a:rPr lang="he-IL" altLang="he-IL" sz="2400" smtClean="0">
                <a:solidFill>
                  <a:srgbClr val="000066"/>
                </a:solidFill>
              </a:rPr>
              <a:t>מינים חד שנתיים  המיצרים זרעים גדולים שנשארים רדומים בעונה היבשה- קל לאחסן אותם (הדגנים והקטניות). </a:t>
            </a:r>
            <a:endParaRPr lang="he-IL" altLang="he-IL" sz="2400" smtClean="0">
              <a:solidFill>
                <a:srgbClr val="006600"/>
              </a:solidFill>
            </a:endParaRPr>
          </a:p>
          <a:p>
            <a:pPr eaLnBrk="1" hangingPunct="1"/>
            <a:r>
              <a:rPr lang="he-IL" altLang="he-IL" sz="2400" smtClean="0">
                <a:solidFill>
                  <a:srgbClr val="006600"/>
                </a:solidFill>
              </a:rPr>
              <a:t> צמחים פוריים שהניבו יבולים גדולים בזמן קצר. </a:t>
            </a:r>
          </a:p>
          <a:p>
            <a:pPr eaLnBrk="1" hangingPunct="1"/>
            <a:r>
              <a:rPr lang="he-IL" altLang="he-IL" sz="2400" smtClean="0"/>
              <a:t>הבדלי הגבהים בשטח קטן יצרו מגוון ביולוגי אדיר וגם שונות בעונות ההבשלה -דבר שסיפק מזון לאורך זמן בשטח קטן</a:t>
            </a:r>
            <a:r>
              <a:rPr lang="en-US" altLang="he-IL" sz="24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he-IL" altLang="he-IL" sz="2400" smtClean="0">
              <a:solidFill>
                <a:srgbClr val="000066"/>
              </a:solidFill>
              <a:cs typeface="David" panose="020E0502060401010101" pitchFamily="34" charset="-79"/>
            </a:endParaRPr>
          </a:p>
        </p:txBody>
      </p:sp>
      <p:pic>
        <p:nvPicPr>
          <p:cNvPr id="12292" name="Picture 5" descr="mapa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14813"/>
            <a:ext cx="3384550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635375" y="5661025"/>
            <a:ext cx="24495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e-IL" sz="2400" dirty="0">
                <a:cs typeface="+mn-cs"/>
              </a:rPr>
              <a:t>הסהר הפורה ערש החקלאות</a:t>
            </a:r>
            <a:endParaRPr lang="en-US" sz="2400" dirty="0">
              <a:cs typeface="+mn-cs"/>
            </a:endParaRPr>
          </a:p>
        </p:txBody>
      </p:sp>
      <p:pic>
        <p:nvPicPr>
          <p:cNvPr id="12294" name="Picture 7" descr="tsuke-ramim-s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1" r="3989"/>
          <a:stretch>
            <a:fillRect/>
          </a:stretch>
        </p:blipFill>
        <p:spPr bwMode="auto">
          <a:xfrm>
            <a:off x="6011863" y="4292600"/>
            <a:ext cx="3024187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rgbClr val="002060"/>
                </a:solidFill>
                <a:cs typeface="+mn-cs"/>
              </a:rPr>
              <a:t>לא כל הגידולים בויתו באותו הזמן </a:t>
            </a:r>
            <a:endParaRPr lang="en-US" dirty="0" smtClean="0">
              <a:solidFill>
                <a:srgbClr val="002060"/>
              </a:solidFill>
              <a:cs typeface="+mn-cs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1341438"/>
            <a:ext cx="5076825" cy="4525962"/>
          </a:xfrm>
        </p:spPr>
        <p:txBody>
          <a:bodyPr/>
          <a:lstStyle/>
          <a:p>
            <a:pPr eaLnBrk="1" hangingPunct="1"/>
            <a:r>
              <a:rPr lang="he-IL" altLang="he-IL" sz="2800" smtClean="0"/>
              <a:t>האפונה בוייתה  ב- 8,000 לפנה"ס.</a:t>
            </a:r>
          </a:p>
          <a:p>
            <a:pPr eaLnBrk="1" hangingPunct="1"/>
            <a:r>
              <a:rPr lang="he-IL" altLang="he-IL" sz="2800" smtClean="0"/>
              <a:t>הזית ב-4000  לפנה"ס.</a:t>
            </a:r>
          </a:p>
          <a:p>
            <a:pPr eaLnBrk="1" hangingPunct="1"/>
            <a:r>
              <a:rPr lang="he-IL" altLang="he-IL" sz="2800" smtClean="0"/>
              <a:t>התות ב- 1300 לספירה.</a:t>
            </a:r>
          </a:p>
          <a:p>
            <a:pPr eaLnBrk="1" hangingPunct="1"/>
            <a:r>
              <a:rPr lang="he-IL" altLang="he-IL" sz="2800" smtClean="0"/>
              <a:t>הפקאן ב- 1846 לספירה</a:t>
            </a:r>
          </a:p>
          <a:p>
            <a:pPr eaLnBrk="1" hangingPunct="1">
              <a:buFontTx/>
              <a:buNone/>
            </a:pPr>
            <a:endParaRPr lang="he-IL" altLang="he-IL" sz="2800" b="1" smtClean="0">
              <a:cs typeface="David" panose="020E0502060401010101" pitchFamily="34" charset="-79"/>
            </a:endParaRPr>
          </a:p>
        </p:txBody>
      </p:sp>
      <p:pic>
        <p:nvPicPr>
          <p:cNvPr id="75781" name="Picture 5" descr="freshpeasimagecopyrighte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2843213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7" name="Picture 11" descr="0000000861_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738"/>
            <a:ext cx="2411413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9" name="Picture 13" descr="a_big_717_21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141663"/>
            <a:ext cx="16192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3" name="Picture 17" descr="or003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933825"/>
            <a:ext cx="18192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91" name="Group 3"/>
          <p:cNvGraphicFramePr>
            <a:graphicFrameLocks noGrp="1"/>
          </p:cNvGraphicFramePr>
          <p:nvPr>
            <p:ph idx="1"/>
          </p:nvPr>
        </p:nvGraphicFramePr>
        <p:xfrm>
          <a:off x="468313" y="2060575"/>
          <a:ext cx="8229600" cy="4525963"/>
        </p:xfrm>
        <a:graphic>
          <a:graphicData uri="http://schemas.openxmlformats.org/drawingml/2006/table">
            <a:tbl>
              <a:tblPr rtl="1"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0812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971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812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003800" y="2205038"/>
            <a:ext cx="3921125" cy="1335087"/>
            <a:chOff x="2971" y="2296"/>
            <a:chExt cx="2470" cy="841"/>
          </a:xfrm>
        </p:grpSpPr>
        <p:pic>
          <p:nvPicPr>
            <p:cNvPr id="14356" name="Picture 21" descr="ma060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" y="2296"/>
              <a:ext cx="1246" cy="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7" name="Text Box 22"/>
            <p:cNvSpPr txBox="1">
              <a:spLocks noChangeArrowheads="1"/>
            </p:cNvSpPr>
            <p:nvPr/>
          </p:nvSpPr>
          <p:spPr bwMode="auto">
            <a:xfrm>
              <a:off x="2971" y="2478"/>
              <a:ext cx="108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הם רעילים</a:t>
              </a:r>
              <a:endParaRPr lang="en-US" altLang="he-IL" sz="2800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0" y="2205038"/>
            <a:ext cx="4716463" cy="1584325"/>
            <a:chOff x="0" y="1389"/>
            <a:chExt cx="2971" cy="998"/>
          </a:xfrm>
        </p:grpSpPr>
        <p:sp>
          <p:nvSpPr>
            <p:cNvPr id="14354" name="Text Box 30"/>
            <p:cNvSpPr txBox="1">
              <a:spLocks noChangeArrowheads="1"/>
            </p:cNvSpPr>
            <p:nvPr/>
          </p:nvSpPr>
          <p:spPr bwMode="auto">
            <a:xfrm>
              <a:off x="0" y="1394"/>
              <a:ext cx="1452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ההכנה שלהם מיגעת</a:t>
              </a:r>
              <a:endParaRPr lang="en-US" altLang="he-IL" sz="2800"/>
            </a:p>
          </p:txBody>
        </p:sp>
        <p:pic>
          <p:nvPicPr>
            <p:cNvPr id="14355" name="Picture 31" descr="Chap1-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810"/>
            <a:stretch>
              <a:fillRect/>
            </a:stretch>
          </p:blipFill>
          <p:spPr bwMode="auto">
            <a:xfrm>
              <a:off x="1565" y="1389"/>
              <a:ext cx="1406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323850" y="4652963"/>
            <a:ext cx="4103688" cy="1570037"/>
            <a:chOff x="340" y="2387"/>
            <a:chExt cx="2585" cy="989"/>
          </a:xfrm>
        </p:grpSpPr>
        <p:sp>
          <p:nvSpPr>
            <p:cNvPr id="14352" name="Text Box 33"/>
            <p:cNvSpPr txBox="1">
              <a:spLocks noChangeArrowheads="1"/>
            </p:cNvSpPr>
            <p:nvPr/>
          </p:nvSpPr>
          <p:spPr bwMode="auto">
            <a:xfrm>
              <a:off x="340" y="2432"/>
              <a:ext cx="1270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קשה לאסוף אותם</a:t>
              </a:r>
              <a:endParaRPr lang="en-US" altLang="he-IL" sz="2800"/>
            </a:p>
          </p:txBody>
        </p:sp>
        <p:pic>
          <p:nvPicPr>
            <p:cNvPr id="14353" name="Picture 34" descr="grub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387"/>
              <a:ext cx="1315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4427538" y="4292600"/>
            <a:ext cx="4227512" cy="1550988"/>
            <a:chOff x="204" y="3260"/>
            <a:chExt cx="2663" cy="977"/>
          </a:xfrm>
        </p:grpSpPr>
        <p:pic>
          <p:nvPicPr>
            <p:cNvPr id="14350" name="Picture 36" descr="1234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3260"/>
              <a:ext cx="1302" cy="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Text Box 37"/>
            <p:cNvSpPr txBox="1">
              <a:spLocks noChangeArrowheads="1"/>
            </p:cNvSpPr>
            <p:nvPr/>
          </p:nvSpPr>
          <p:spPr bwMode="auto">
            <a:xfrm>
              <a:off x="204" y="3430"/>
              <a:ext cx="1225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מסוכן לצוד אותם</a:t>
              </a:r>
              <a:endParaRPr lang="en-US" altLang="he-IL" sz="2800"/>
            </a:p>
          </p:txBody>
        </p:sp>
      </p:grpSp>
      <p:sp>
        <p:nvSpPr>
          <p:cNvPr id="140326" name="Text Box 38"/>
          <p:cNvSpPr txBox="1">
            <a:spLocks noChangeArrowheads="1"/>
          </p:cNvSpPr>
          <p:nvPr/>
        </p:nvSpPr>
        <p:spPr bwMode="auto">
          <a:xfrm>
            <a:off x="1476375" y="692150"/>
            <a:ext cx="58340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dirty="0">
                <a:solidFill>
                  <a:schemeClr val="accent2"/>
                </a:solidFill>
                <a:cs typeface="+mn-cs"/>
              </a:rPr>
              <a:t>את מי </a:t>
            </a:r>
            <a:r>
              <a:rPr lang="he-IL" dirty="0" smtClean="0">
                <a:solidFill>
                  <a:schemeClr val="accent2"/>
                </a:solidFill>
                <a:cs typeface="+mn-cs"/>
              </a:rPr>
              <a:t>לא בייתו?</a:t>
            </a:r>
            <a:endParaRPr lang="en-US" dirty="0">
              <a:solidFill>
                <a:schemeClr val="accent2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8229600" cy="863600"/>
          </a:xfrm>
        </p:spPr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solidFill>
                  <a:srgbClr val="002060"/>
                </a:solidFill>
                <a:cs typeface="+mn-cs"/>
              </a:rPr>
              <a:t>הסיבות לבחירה בצמחי בר מסוימים לביות</a:t>
            </a:r>
            <a:endParaRPr lang="en-US" sz="4000" dirty="0" smtClean="0">
              <a:solidFill>
                <a:srgbClr val="002060"/>
              </a:solidFill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844675"/>
            <a:ext cx="4038600" cy="4525963"/>
          </a:xfrm>
        </p:spPr>
        <p:txBody>
          <a:bodyPr/>
          <a:lstStyle/>
          <a:p>
            <a:pPr eaLnBrk="1" hangingPunct="1"/>
            <a:r>
              <a:rPr lang="he-IL" altLang="he-IL" smtClean="0"/>
              <a:t>גודל</a:t>
            </a:r>
          </a:p>
          <a:p>
            <a:pPr eaLnBrk="1" hangingPunct="1"/>
            <a:r>
              <a:rPr lang="he-IL" altLang="he-IL" smtClean="0"/>
              <a:t>טעם טוב</a:t>
            </a:r>
          </a:p>
          <a:p>
            <a:pPr eaLnBrk="1" hangingPunct="1"/>
            <a:r>
              <a:rPr lang="he-IL" altLang="he-IL" smtClean="0"/>
              <a:t>פרי בשרני</a:t>
            </a:r>
          </a:p>
          <a:p>
            <a:pPr eaLnBrk="1" hangingPunct="1"/>
            <a:r>
              <a:rPr lang="he-IL" altLang="he-IL" smtClean="0"/>
              <a:t>זרעים שמנוניים</a:t>
            </a:r>
          </a:p>
          <a:p>
            <a:pPr eaLnBrk="1" hangingPunct="1"/>
            <a:r>
              <a:rPr lang="he-IL" altLang="he-IL" smtClean="0"/>
              <a:t>סיבים ארוכים</a:t>
            </a:r>
            <a:endParaRPr lang="en-US" altLang="he-IL" smtClean="0"/>
          </a:p>
        </p:txBody>
      </p:sp>
      <p:pic>
        <p:nvPicPr>
          <p:cNvPr id="77833" name="Picture 9" descr="photo_a_dec_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21605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5" name="Picture 11" descr="one-pumpk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16478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7" name="Picture 13" descr="g1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941888"/>
            <a:ext cx="2376488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41" name="Picture 17" descr="istockphoto_1129864_close_up_of_wild_cotton_flow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652963"/>
            <a:ext cx="2792413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43" name="Picture 19" descr="mu15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00" y="1651000"/>
            <a:ext cx="1714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solidFill>
                  <a:schemeClr val="accent2"/>
                </a:solidFill>
                <a:cs typeface="+mn-cs"/>
              </a:rPr>
              <a:t>מקור נוסף לביות-"עשבים רעים" שגדלו בשולי השדות ובויתו בהמשך</a:t>
            </a:r>
            <a:endParaRPr lang="en-US" sz="4000" dirty="0" smtClean="0">
              <a:solidFill>
                <a:schemeClr val="accent2"/>
              </a:solidFill>
              <a:cs typeface="+mn-cs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795963" y="1560513"/>
            <a:ext cx="2808287" cy="4760912"/>
            <a:chOff x="3923" y="935"/>
            <a:chExt cx="1769" cy="2999"/>
          </a:xfrm>
        </p:grpSpPr>
        <p:sp>
          <p:nvSpPr>
            <p:cNvPr id="108553" name="Text Box 9"/>
            <p:cNvSpPr txBox="1">
              <a:spLocks noChangeArrowheads="1"/>
            </p:cNvSpPr>
            <p:nvPr/>
          </p:nvSpPr>
          <p:spPr bwMode="auto">
            <a:xfrm>
              <a:off x="3923" y="3294"/>
              <a:ext cx="1769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he-IL" sz="2400" dirty="0">
                  <a:solidFill>
                    <a:schemeClr val="tx1"/>
                  </a:solidFill>
                  <a:cs typeface="+mn-cs"/>
                </a:rPr>
                <a:t>שיבולת שועל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he-IL" sz="2400" dirty="0">
                  <a:solidFill>
                    <a:schemeClr val="tx1"/>
                  </a:solidFill>
                  <a:cs typeface="+mn-cs"/>
                </a:rPr>
                <a:t>דגניים</a:t>
              </a:r>
              <a:endParaRPr lang="en-US" sz="2400" dirty="0">
                <a:solidFill>
                  <a:schemeClr val="tx1"/>
                </a:solidFill>
                <a:cs typeface="+mn-cs"/>
              </a:endParaRPr>
            </a:p>
          </p:txBody>
        </p:sp>
        <p:pic>
          <p:nvPicPr>
            <p:cNvPr id="16395" name="Picture 11" descr="net_oa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935"/>
              <a:ext cx="1513" cy="2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68313" y="1628775"/>
            <a:ext cx="2592387" cy="3543300"/>
            <a:chOff x="249" y="981"/>
            <a:chExt cx="1633" cy="2232"/>
          </a:xfrm>
        </p:grpSpPr>
        <p:sp>
          <p:nvSpPr>
            <p:cNvPr id="108556" name="Text Box 12"/>
            <p:cNvSpPr txBox="1">
              <a:spLocks noChangeArrowheads="1"/>
            </p:cNvSpPr>
            <p:nvPr/>
          </p:nvSpPr>
          <p:spPr bwMode="auto">
            <a:xfrm>
              <a:off x="249" y="3022"/>
              <a:ext cx="1633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he-IL" sz="2400" dirty="0">
                  <a:cs typeface="+mn-cs"/>
                </a:rPr>
                <a:t>חסה</a:t>
              </a:r>
              <a:r>
                <a:rPr lang="he-IL" sz="2400" i="1" dirty="0">
                  <a:cs typeface="+mn-cs"/>
                </a:rPr>
                <a:t>- </a:t>
              </a:r>
              <a:r>
                <a:rPr lang="he-IL" sz="2400" dirty="0">
                  <a:cs typeface="+mn-cs"/>
                </a:rPr>
                <a:t>מורכבים </a:t>
              </a:r>
              <a:endParaRPr lang="en-US" sz="2400" dirty="0">
                <a:cs typeface="+mn-cs"/>
              </a:endParaRPr>
            </a:p>
          </p:txBody>
        </p:sp>
        <p:pic>
          <p:nvPicPr>
            <p:cNvPr id="16393" name="Picture 14" descr="sativa-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981"/>
              <a:ext cx="1586" cy="2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390900" y="1700213"/>
            <a:ext cx="2409825" cy="4537075"/>
            <a:chOff x="2121" y="1020"/>
            <a:chExt cx="1518" cy="2858"/>
          </a:xfrm>
        </p:grpSpPr>
        <p:sp>
          <p:nvSpPr>
            <p:cNvPr id="108552" name="Rectangle 8"/>
            <p:cNvSpPr>
              <a:spLocks noChangeArrowheads="1"/>
            </p:cNvSpPr>
            <p:nvPr/>
          </p:nvSpPr>
          <p:spPr bwMode="auto">
            <a:xfrm>
              <a:off x="2810" y="3355"/>
              <a:ext cx="67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he-IL" sz="2400" dirty="0">
                  <a:solidFill>
                    <a:schemeClr val="tx1"/>
                  </a:solidFill>
                  <a:cs typeface="+mn-cs"/>
                </a:rPr>
                <a:t>אורז</a:t>
              </a:r>
              <a:endParaRPr lang="en-US" sz="2400" dirty="0">
                <a:solidFill>
                  <a:schemeClr val="tx1"/>
                </a:solidFill>
                <a:cs typeface="+mn-cs"/>
              </a:endParaRPr>
            </a:p>
            <a:p>
              <a:pPr>
                <a:defRPr/>
              </a:pPr>
              <a:r>
                <a:rPr lang="en-US" sz="2400" dirty="0">
                  <a:solidFill>
                    <a:schemeClr val="tx1"/>
                  </a:solidFill>
                  <a:cs typeface="+mn-cs"/>
                </a:rPr>
                <a:t> </a:t>
              </a:r>
              <a:r>
                <a:rPr lang="he-IL" sz="2400" dirty="0">
                  <a:solidFill>
                    <a:schemeClr val="tx1"/>
                  </a:solidFill>
                  <a:cs typeface="+mn-cs"/>
                </a:rPr>
                <a:t>דגניים </a:t>
              </a:r>
              <a:endParaRPr lang="en-US" sz="2400" dirty="0">
                <a:solidFill>
                  <a:schemeClr val="tx1"/>
                </a:solidFill>
                <a:cs typeface="+mn-cs"/>
              </a:endParaRPr>
            </a:p>
          </p:txBody>
        </p:sp>
        <p:pic>
          <p:nvPicPr>
            <p:cNvPr id="16391" name="Picture 19" descr="istockphoto_2425339_japanese_rice_plants_macr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1" y="1020"/>
              <a:ext cx="1518" cy="2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263" y="115888"/>
            <a:ext cx="3549650" cy="1152525"/>
          </a:xfrm>
        </p:spPr>
        <p:txBody>
          <a:bodyPr/>
          <a:lstStyle/>
          <a:p>
            <a:pPr eaLnBrk="1" hangingPunct="1">
              <a:defRPr/>
            </a:pPr>
            <a:r>
              <a:rPr lang="he-IL" sz="3600" dirty="0" smtClean="0">
                <a:solidFill>
                  <a:srgbClr val="000066"/>
                </a:solidFill>
                <a:cs typeface="+mn-cs"/>
              </a:rPr>
              <a:t>בע"ח שבויתו לצורך גידול בשר</a:t>
            </a:r>
            <a:endParaRPr lang="en-US" sz="3600" dirty="0" smtClean="0">
              <a:solidFill>
                <a:srgbClr val="000066"/>
              </a:solidFill>
              <a:cs typeface="+mn-cs"/>
            </a:endParaRPr>
          </a:p>
        </p:txBody>
      </p:sp>
      <p:pic>
        <p:nvPicPr>
          <p:cNvPr id="101380" name="Picture 4" descr="cow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628775"/>
            <a:ext cx="2268537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4" name="Picture 8" descr="37127-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44675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6" name="Picture 10" descr="turkey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00"/>
          <a:stretch>
            <a:fillRect/>
          </a:stretch>
        </p:blipFill>
        <p:spPr bwMode="auto">
          <a:xfrm>
            <a:off x="6732588" y="4581525"/>
            <a:ext cx="20161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8" name="Picture 12" descr="050613_014453-2984_עז%20זאנן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2"/>
          <a:stretch>
            <a:fillRect/>
          </a:stretch>
        </p:blipFill>
        <p:spPr bwMode="auto">
          <a:xfrm>
            <a:off x="4787900" y="3573463"/>
            <a:ext cx="179705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79388" y="115888"/>
            <a:ext cx="35131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e-IL" sz="3600" kern="0" dirty="0">
                <a:solidFill>
                  <a:srgbClr val="000066"/>
                </a:solidFill>
                <a:latin typeface="+mj-lt"/>
                <a:ea typeface="+mj-ea"/>
                <a:cs typeface="+mn-cs"/>
              </a:rPr>
              <a:t>בע"ח שבויתו לצורך חלב</a:t>
            </a:r>
            <a:endParaRPr lang="en-US" sz="3600" kern="0" dirty="0">
              <a:solidFill>
                <a:srgbClr val="000066"/>
              </a:solidFill>
              <a:latin typeface="+mj-lt"/>
              <a:ea typeface="+mj-ea"/>
              <a:cs typeface="+mn-cs"/>
            </a:endParaRPr>
          </a:p>
        </p:txBody>
      </p:sp>
      <p:pic>
        <p:nvPicPr>
          <p:cNvPr id="10" name="Picture 10" descr="content-image-milking-cam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25654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traitechevr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013325"/>
            <a:ext cx="24415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PA_54_web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500438"/>
            <a:ext cx="30511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3538538" cy="633412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rgbClr val="000066"/>
                </a:solidFill>
                <a:cs typeface="+mn-cs"/>
              </a:rPr>
              <a:t>דבש</a:t>
            </a:r>
            <a:endParaRPr lang="en-US" dirty="0" smtClean="0">
              <a:solidFill>
                <a:srgbClr val="000066"/>
              </a:solidFill>
              <a:cs typeface="+mn-cs"/>
            </a:endParaRPr>
          </a:p>
        </p:txBody>
      </p:sp>
      <p:pic>
        <p:nvPicPr>
          <p:cNvPr id="18435" name="Picture 5" descr="honey for recip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573463"/>
            <a:ext cx="1905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7" name="Picture 11" descr="c3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08050"/>
            <a:ext cx="19050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323850" y="5516563"/>
            <a:ext cx="2447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altLang="he-IL" sz="2400"/>
              <a:t>דבורת הדבש</a:t>
            </a:r>
            <a:endParaRPr lang="en-US" altLang="he-IL" sz="240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6227763" y="274638"/>
            <a:ext cx="2459037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e-IL" kern="0" dirty="0">
                <a:solidFill>
                  <a:srgbClr val="000066"/>
                </a:solidFill>
                <a:latin typeface="+mj-lt"/>
                <a:ea typeface="+mj-ea"/>
                <a:cs typeface="+mn-cs"/>
              </a:rPr>
              <a:t>ביצים</a:t>
            </a:r>
            <a:endParaRPr lang="en-US" kern="0" dirty="0">
              <a:solidFill>
                <a:srgbClr val="000066"/>
              </a:solidFill>
              <a:latin typeface="+mj-lt"/>
              <a:ea typeface="+mj-ea"/>
              <a:cs typeface="+mn-cs"/>
            </a:endParaRPr>
          </a:p>
        </p:txBody>
      </p:sp>
      <p:pic>
        <p:nvPicPr>
          <p:cNvPr id="10" name="Picture 6" descr="egg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628775"/>
            <a:ext cx="3876675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3382962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rgbClr val="000066"/>
                </a:solidFill>
                <a:cs typeface="+mn-cs"/>
              </a:rPr>
              <a:t>תרומת לחריש</a:t>
            </a:r>
            <a:endParaRPr lang="en-US" dirty="0" smtClean="0">
              <a:solidFill>
                <a:srgbClr val="000066"/>
              </a:solidFill>
              <a:cs typeface="+mn-cs"/>
            </a:endParaRPr>
          </a:p>
        </p:txBody>
      </p:sp>
      <p:pic>
        <p:nvPicPr>
          <p:cNvPr id="105480" name="Picture 8" descr="207-44-ox-plow-nep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508375"/>
            <a:ext cx="431958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1" name="Picture 9" descr="buffalopaddy"/>
          <p:cNvPicPr>
            <a:picLocks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196975"/>
            <a:ext cx="3295650" cy="2190750"/>
          </a:xfrm>
          <a:noFill/>
        </p:spPr>
      </p:pic>
      <p:sp>
        <p:nvSpPr>
          <p:cNvPr id="9" name="Rectangle 8"/>
          <p:cNvSpPr/>
          <p:nvPr/>
        </p:nvSpPr>
        <p:spPr>
          <a:xfrm>
            <a:off x="6011863" y="333375"/>
            <a:ext cx="252412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e-IL" dirty="0">
                <a:solidFill>
                  <a:srgbClr val="000066"/>
                </a:solidFill>
                <a:cs typeface="+mn-cs"/>
              </a:rPr>
              <a:t>כחומר דשן</a:t>
            </a:r>
            <a:endParaRPr lang="en-US" dirty="0">
              <a:cs typeface="+mn-cs"/>
            </a:endParaRPr>
          </a:p>
        </p:txBody>
      </p:sp>
      <p:pic>
        <p:nvPicPr>
          <p:cNvPr id="10" name="Picture 4" descr="istockphoto_2634076_defecating_cow_in_flower_fiel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" b="16443"/>
          <a:stretch>
            <a:fillRect/>
          </a:stretch>
        </p:blipFill>
        <p:spPr bwMode="auto">
          <a:xfrm>
            <a:off x="6011863" y="1268413"/>
            <a:ext cx="2409825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hands_in_compos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221163"/>
            <a:ext cx="3094038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3240087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rgbClr val="000066"/>
                </a:solidFill>
                <a:cs typeface="+mn-cs"/>
              </a:rPr>
              <a:t>ככלי תחבורה</a:t>
            </a:r>
            <a:endParaRPr lang="en-US" dirty="0" smtClean="0">
              <a:solidFill>
                <a:srgbClr val="000066"/>
              </a:solidFill>
              <a:cs typeface="+mn-cs"/>
            </a:endParaRPr>
          </a:p>
        </p:txBody>
      </p:sp>
      <p:pic>
        <p:nvPicPr>
          <p:cNvPr id="172041" name="Picture 9" descr="T04811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385127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2" name="Picture 10" descr="dogtea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43561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580063" y="115888"/>
            <a:ext cx="310673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e-IL" kern="0" dirty="0">
                <a:solidFill>
                  <a:srgbClr val="000066"/>
                </a:solidFill>
                <a:latin typeface="+mj-lt"/>
                <a:ea typeface="+mj-ea"/>
                <a:cs typeface="+mn-cs"/>
              </a:rPr>
              <a:t>כחומרי גלם</a:t>
            </a:r>
            <a:endParaRPr lang="en-US" kern="0" dirty="0">
              <a:solidFill>
                <a:srgbClr val="000066"/>
              </a:solidFill>
              <a:latin typeface="+mj-lt"/>
              <a:ea typeface="+mj-ea"/>
              <a:cs typeface="+mn-cs"/>
            </a:endParaRPr>
          </a:p>
        </p:txBody>
      </p:sp>
      <p:pic>
        <p:nvPicPr>
          <p:cNvPr id="11" name="Picture 20" descr="image200512-d70-70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4797425"/>
            <a:ext cx="24479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250px-Leathertool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052513"/>
            <a:ext cx="2179637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13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449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r" eaLnBrk="1" hangingPunct="1"/>
            <a:r>
              <a:rPr lang="he-IL" altLang="he-IL" sz="4000" smtClean="0">
                <a:latin typeface="Times New Roman" panose="02020603050405020304" pitchFamily="18" charset="0"/>
                <a:cs typeface="David" panose="020E0502060401010101" pitchFamily="34" charset="-79"/>
              </a:rPr>
              <a:t/>
            </a:r>
            <a:br>
              <a:rPr lang="he-IL" altLang="he-IL" sz="4000" smtClean="0">
                <a:latin typeface="Times New Roman" panose="02020603050405020304" pitchFamily="18" charset="0"/>
                <a:cs typeface="David" panose="020E0502060401010101" pitchFamily="34" charset="-79"/>
              </a:rPr>
            </a:br>
            <a:r>
              <a:rPr lang="he-IL" altLang="he-IL" sz="4000" smtClean="0">
                <a:latin typeface="Times New Roman" panose="02020603050405020304" pitchFamily="18" charset="0"/>
                <a:cs typeface="David" panose="020E0502060401010101" pitchFamily="34" charset="-79"/>
              </a:rPr>
              <a:t/>
            </a:r>
            <a:br>
              <a:rPr lang="he-IL" altLang="he-IL" sz="4000" smtClean="0">
                <a:latin typeface="Times New Roman" panose="02020603050405020304" pitchFamily="18" charset="0"/>
                <a:cs typeface="David" panose="020E0502060401010101" pitchFamily="34" charset="-79"/>
              </a:rPr>
            </a:br>
            <a:r>
              <a:rPr lang="he-IL" altLang="he-IL" sz="4000" smtClean="0">
                <a:latin typeface="Times New Roman" panose="02020603050405020304" pitchFamily="18" charset="0"/>
                <a:cs typeface="David" panose="020E0502060401010101" pitchFamily="34" charset="-79"/>
              </a:rPr>
              <a:t/>
            </a:r>
            <a:br>
              <a:rPr lang="he-IL" altLang="he-IL" sz="4000" smtClean="0">
                <a:latin typeface="Times New Roman" panose="02020603050405020304" pitchFamily="18" charset="0"/>
                <a:cs typeface="David" panose="020E0502060401010101" pitchFamily="34" charset="-79"/>
              </a:rPr>
            </a:br>
            <a:endParaRPr lang="en-US" altLang="he-IL" sz="3200" smtClean="0">
              <a:latin typeface="Times New Roman" panose="02020603050405020304" pitchFamily="18" charset="0"/>
              <a:cs typeface="David" panose="020E0502060401010101" pitchFamily="34" charset="-79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76250"/>
            <a:ext cx="8229600" cy="55054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he-IL" altLang="he-IL" sz="4000" b="1" smtClean="0">
                <a:solidFill>
                  <a:srgbClr val="006600"/>
                </a:solidFill>
              </a:rPr>
              <a:t>מהי חקלאות?</a:t>
            </a:r>
          </a:p>
          <a:p>
            <a:pPr eaLnBrk="1" hangingPunct="1"/>
            <a:r>
              <a:rPr lang="he-IL" altLang="he-IL" sz="2800" smtClean="0"/>
              <a:t>מן המלה הארמית </a:t>
            </a:r>
            <a:r>
              <a:rPr lang="he-IL" altLang="he-IL" sz="2800" b="1" smtClean="0"/>
              <a:t>חקל</a:t>
            </a:r>
            <a:r>
              <a:rPr lang="he-IL" altLang="he-IL" sz="2800" smtClean="0"/>
              <a:t> - שפירושה שדה.</a:t>
            </a:r>
          </a:p>
          <a:p>
            <a:pPr eaLnBrk="1" hangingPunct="1"/>
            <a:r>
              <a:rPr lang="he-IL" altLang="he-IL" sz="2800" smtClean="0"/>
              <a:t>חקלאות זה כל מה שקשור לגידול צמחים ובעלי חיים לשם הפקת מוצרי מזון, חומרי גלם וכד'</a:t>
            </a:r>
          </a:p>
          <a:p>
            <a:pPr eaLnBrk="1" hangingPunct="1"/>
            <a:r>
              <a:rPr lang="he-IL" altLang="he-IL" sz="2800" smtClean="0"/>
              <a:t>מתבצע על ידי ביות צמחים ובעלי חיים מהבר</a:t>
            </a:r>
          </a:p>
          <a:p>
            <a:pPr eaLnBrk="1" hangingPunct="1"/>
            <a:endParaRPr lang="he-IL" altLang="he-IL" sz="700" smtClean="0">
              <a:latin typeface="Times New Roman" panose="02020603050405020304" pitchFamily="18" charset="0"/>
              <a:cs typeface="David" panose="020E0502060401010101" pitchFamily="34" charset="-79"/>
            </a:endParaRPr>
          </a:p>
          <a:p>
            <a:pPr eaLnBrk="1" hangingPunct="1"/>
            <a:endParaRPr lang="en-US" altLang="he-IL" sz="700" smtClean="0">
              <a:latin typeface="Times New Roman" panose="02020603050405020304" pitchFamily="18" charset="0"/>
              <a:cs typeface="David" panose="020E0502060401010101" pitchFamily="34" charset="-79"/>
            </a:endParaRPr>
          </a:p>
        </p:txBody>
      </p:sp>
      <p:pic>
        <p:nvPicPr>
          <p:cNvPr id="3076" name="Picture 9" descr="×ª××¦××ª ×ª××× × ×¢×××¨ ××§××××ª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573463"/>
            <a:ext cx="5108575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427538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rgbClr val="000066"/>
                </a:solidFill>
                <a:cs typeface="+mn-cs"/>
              </a:rPr>
              <a:t>ככלי מלחמה</a:t>
            </a:r>
            <a:endParaRPr lang="en-US" dirty="0" smtClean="0">
              <a:solidFill>
                <a:srgbClr val="000066"/>
              </a:solidFill>
              <a:cs typeface="+mn-cs"/>
            </a:endParaRPr>
          </a:p>
        </p:txBody>
      </p:sp>
      <p:pic>
        <p:nvPicPr>
          <p:cNvPr id="117765" name="Picture 5" descr="gs2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3455988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87" name="Picture 27" descr="IndianW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3781425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03800" y="0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e-IL" kern="0" dirty="0">
                <a:solidFill>
                  <a:srgbClr val="000066"/>
                </a:solidFill>
                <a:latin typeface="+mj-lt"/>
                <a:ea typeface="+mj-ea"/>
                <a:cs typeface="+mn-cs"/>
              </a:rPr>
              <a:t>ככוח עבודה</a:t>
            </a:r>
            <a:endParaRPr lang="en-US" kern="0" dirty="0">
              <a:solidFill>
                <a:srgbClr val="000066"/>
              </a:solidFill>
              <a:latin typeface="+mj-lt"/>
              <a:ea typeface="+mj-ea"/>
              <a:cs typeface="+mn-cs"/>
            </a:endParaRPr>
          </a:p>
        </p:txBody>
      </p:sp>
      <p:pic>
        <p:nvPicPr>
          <p:cNvPr id="7" name="Picture 15" descr="psheepsho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3816350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atzmaout-560-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08500"/>
            <a:ext cx="3603625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he-IL" sz="3600" dirty="0" smtClean="0">
                <a:solidFill>
                  <a:srgbClr val="002060"/>
                </a:solidFill>
                <a:cs typeface="+mn-cs"/>
              </a:rPr>
              <a:t>השפעת החקלאות על צפיפות אוכלוסיית האדם</a:t>
            </a:r>
            <a:endParaRPr lang="en-US" sz="3600" dirty="0" smtClean="0">
              <a:solidFill>
                <a:srgbClr val="002060"/>
              </a:solidFill>
              <a:cs typeface="+mn-cs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79838" y="1700213"/>
            <a:ext cx="5113337" cy="4525962"/>
          </a:xfrm>
        </p:spPr>
        <p:txBody>
          <a:bodyPr/>
          <a:lstStyle/>
          <a:p>
            <a:pPr eaLnBrk="1" hangingPunct="1"/>
            <a:r>
              <a:rPr lang="he-IL" altLang="he-IL" sz="2400" smtClean="0"/>
              <a:t>רוב הצמחים ע"פ כדור הארץ אינם נעכלים ע"י בני האדם.</a:t>
            </a:r>
          </a:p>
          <a:p>
            <a:pPr eaLnBrk="1" hangingPunct="1">
              <a:buFontTx/>
              <a:buNone/>
            </a:pPr>
            <a:endParaRPr lang="he-IL" altLang="he-IL" sz="2400" smtClean="0"/>
          </a:p>
          <a:p>
            <a:pPr eaLnBrk="1" hangingPunct="1"/>
            <a:r>
              <a:rPr lang="he-IL" altLang="he-IL" sz="2400" smtClean="0"/>
              <a:t>בדונם שטח טבעי רק 0.1% מהצמחיה ניתנת למאכל אדם.</a:t>
            </a:r>
          </a:p>
          <a:p>
            <a:pPr eaLnBrk="1" hangingPunct="1">
              <a:buFontTx/>
              <a:buNone/>
            </a:pPr>
            <a:endParaRPr lang="he-IL" altLang="he-IL" sz="2400" smtClean="0"/>
          </a:p>
          <a:p>
            <a:pPr eaLnBrk="1" hangingPunct="1"/>
            <a:r>
              <a:rPr lang="he-IL" altLang="he-IL" sz="2400" smtClean="0"/>
              <a:t>ע"י גידול של מיני הצמחים ובעלי החיים הניתנים לאכילה באופן שהם מהווים 90% מהצומח בדונם אחד, השיגו בני האדם  הרבה יותר קלוריות אכילות ליחידת שטח. </a:t>
            </a:r>
          </a:p>
          <a:p>
            <a:pPr eaLnBrk="1" hangingPunct="1">
              <a:lnSpc>
                <a:spcPct val="80000"/>
              </a:lnSpc>
            </a:pPr>
            <a:endParaRPr lang="he-IL" altLang="he-IL" sz="2800" smtClean="0">
              <a:solidFill>
                <a:srgbClr val="800080"/>
              </a:solidFill>
              <a:cs typeface="David" panose="020E0502060401010101" pitchFamily="34" charset="-79"/>
            </a:endParaRPr>
          </a:p>
        </p:txBody>
      </p:sp>
      <p:pic>
        <p:nvPicPr>
          <p:cNvPr id="25605" name="Picture 5" descr="woodl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2952750" cy="32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ays_wheatfie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05263"/>
            <a:ext cx="2960688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84438" y="3284538"/>
            <a:ext cx="4248150" cy="1503362"/>
          </a:xfrm>
        </p:spPr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solidFill>
                  <a:schemeClr val="hlink"/>
                </a:solidFill>
                <a:cs typeface="+mn-cs"/>
              </a:rPr>
              <a:t>המעבר לחקלאות כתהליך המזין את עצמו</a:t>
            </a:r>
            <a:endParaRPr lang="en-US" sz="4000" dirty="0" smtClean="0">
              <a:solidFill>
                <a:schemeClr val="hlink"/>
              </a:solidFill>
              <a:cs typeface="+mn-cs"/>
            </a:endParaRPr>
          </a:p>
        </p:txBody>
      </p:sp>
      <p:sp>
        <p:nvSpPr>
          <p:cNvPr id="176131" name="Line 3"/>
          <p:cNvSpPr>
            <a:spLocks noChangeShapeType="1"/>
          </p:cNvSpPr>
          <p:nvPr/>
        </p:nvSpPr>
        <p:spPr bwMode="auto">
          <a:xfrm flipH="1">
            <a:off x="2987675" y="2205038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5940425" y="1412875"/>
            <a:ext cx="26654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e-IL" sz="3200" dirty="0">
                <a:solidFill>
                  <a:srgbClr val="CC3300"/>
                </a:solidFill>
                <a:cs typeface="+mn-cs"/>
              </a:rPr>
              <a:t>עליה בצפיפות האוכלוסיה</a:t>
            </a:r>
            <a:endParaRPr lang="en-US" sz="3200" dirty="0">
              <a:solidFill>
                <a:srgbClr val="CC3300"/>
              </a:solidFill>
              <a:cs typeface="+mn-cs"/>
            </a:endParaRP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900113" y="1773238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3600" dirty="0">
                <a:solidFill>
                  <a:srgbClr val="006600"/>
                </a:solidFill>
                <a:cs typeface="+mn-cs"/>
              </a:rPr>
              <a:t>חקלאות</a:t>
            </a:r>
            <a:endParaRPr lang="en-US" sz="36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6516688" y="5303838"/>
            <a:ext cx="26273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e-IL" sz="3200" dirty="0">
                <a:solidFill>
                  <a:srgbClr val="0070C0"/>
                </a:solidFill>
                <a:cs typeface="+mn-cs"/>
              </a:rPr>
              <a:t>קיצור הזמן בין לידה ללידה</a:t>
            </a:r>
            <a:endParaRPr lang="en-US" sz="3200" dirty="0">
              <a:solidFill>
                <a:srgbClr val="0070C0"/>
              </a:solidFill>
              <a:cs typeface="+mn-cs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23850" y="5373688"/>
            <a:ext cx="23034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he-IL" sz="2800"/>
          </a:p>
        </p:txBody>
      </p:sp>
      <p:sp>
        <p:nvSpPr>
          <p:cNvPr id="176136" name="Text Box 8"/>
          <p:cNvSpPr txBox="1">
            <a:spLocks noChangeArrowheads="1"/>
          </p:cNvSpPr>
          <p:nvPr/>
        </p:nvSpPr>
        <p:spPr bwMode="auto">
          <a:xfrm>
            <a:off x="468313" y="5445125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3600" dirty="0">
                <a:solidFill>
                  <a:srgbClr val="660066"/>
                </a:solidFill>
                <a:cs typeface="+mn-cs"/>
              </a:rPr>
              <a:t>יושבי קבע</a:t>
            </a:r>
            <a:endParaRPr lang="en-US" sz="3600" dirty="0">
              <a:solidFill>
                <a:srgbClr val="660066"/>
              </a:solidFill>
              <a:cs typeface="+mn-cs"/>
            </a:endParaRPr>
          </a:p>
        </p:txBody>
      </p:sp>
      <p:sp>
        <p:nvSpPr>
          <p:cNvPr id="176137" name="Line 9"/>
          <p:cNvSpPr>
            <a:spLocks noChangeShapeType="1"/>
          </p:cNvSpPr>
          <p:nvPr/>
        </p:nvSpPr>
        <p:spPr bwMode="auto">
          <a:xfrm>
            <a:off x="1835150" y="2565400"/>
            <a:ext cx="0" cy="2662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924300" y="5516563"/>
            <a:ext cx="21605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he-IL"/>
          </a:p>
        </p:txBody>
      </p:sp>
      <p:sp>
        <p:nvSpPr>
          <p:cNvPr id="176139" name="Line 11"/>
          <p:cNvSpPr>
            <a:spLocks noChangeShapeType="1"/>
          </p:cNvSpPr>
          <p:nvPr/>
        </p:nvSpPr>
        <p:spPr bwMode="auto">
          <a:xfrm>
            <a:off x="2627313" y="5876925"/>
            <a:ext cx="3744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76140" name="Line 12"/>
          <p:cNvSpPr>
            <a:spLocks noChangeShapeType="1"/>
          </p:cNvSpPr>
          <p:nvPr/>
        </p:nvSpPr>
        <p:spPr bwMode="auto">
          <a:xfrm flipV="1">
            <a:off x="7885113" y="2997200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76141" name="Text Box 13"/>
          <p:cNvSpPr txBox="1">
            <a:spLocks noChangeArrowheads="1"/>
          </p:cNvSpPr>
          <p:nvPr/>
        </p:nvSpPr>
        <p:spPr bwMode="auto">
          <a:xfrm>
            <a:off x="0" y="0"/>
            <a:ext cx="83169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he-IL" sz="3600" dirty="0">
                <a:solidFill>
                  <a:srgbClr val="002060"/>
                </a:solidFill>
                <a:cs typeface="+mn-cs"/>
              </a:rPr>
              <a:t>הקשר הדו-כיווני בין העליה בצפיפות אוכלוסיית האדם ובין החקלאות</a:t>
            </a:r>
            <a:endParaRPr lang="en-US" dirty="0">
              <a:solidFill>
                <a:srgbClr val="00206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2" grpId="0"/>
      <p:bldP spid="176134" grpId="0"/>
      <p:bldP spid="1761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he-IL" altLang="he-IL" smtClean="0">
              <a:cs typeface="David" panose="020E0502060401010101" pitchFamily="34" charset="-79"/>
            </a:endParaRPr>
          </a:p>
          <a:p>
            <a:pPr algn="ctr" eaLnBrk="1" hangingPunct="1">
              <a:buFontTx/>
              <a:buNone/>
            </a:pPr>
            <a:r>
              <a:rPr lang="he-IL" altLang="he-IL" smtClean="0">
                <a:solidFill>
                  <a:srgbClr val="800080"/>
                </a:solidFill>
                <a:cs typeface="David" panose="020E0502060401010101" pitchFamily="34" charset="-79"/>
              </a:rPr>
              <a:t>   </a:t>
            </a:r>
            <a:r>
              <a:rPr lang="he-IL" altLang="he-IL" smtClean="0"/>
              <a:t>עודפי מזון אפשרו התמחות ויצירת חברות אדם מורכבות יותר דבר שאפשר פיתוח טכנולוגיות שאפשרו יצור עוד יותר מזון</a:t>
            </a:r>
            <a:r>
              <a:rPr lang="en-US" altLang="he-IL" smtClean="0"/>
              <a:t> </a:t>
            </a:r>
            <a:r>
              <a:rPr lang="en-US" altLang="he-IL" smtClean="0">
                <a:solidFill>
                  <a:srgbClr val="800080"/>
                </a:solidFill>
              </a:rPr>
              <a:t>.</a:t>
            </a:r>
            <a:endParaRPr lang="he-IL" altLang="he-IL" smtClean="0">
              <a:solidFill>
                <a:srgbClr val="800080"/>
              </a:solidFill>
            </a:endParaRPr>
          </a:p>
        </p:txBody>
      </p:sp>
      <p:pic>
        <p:nvPicPr>
          <p:cNvPr id="5" name="Picture 6" descr="Vegetable-Garden300x3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068638"/>
            <a:ext cx="28575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e-IL" altLang="he-IL" smtClean="0">
                <a:solidFill>
                  <a:srgbClr val="0070C0"/>
                </a:solidFill>
              </a:rPr>
              <a:t>מה גרמה המפכה החקלאית הראשונה?</a:t>
            </a:r>
            <a:endParaRPr lang="en-US" altLang="he-IL" smtClean="0">
              <a:solidFill>
                <a:srgbClr val="0070C0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המעבר מנוודות, ליקוט, ציד ודייג להתעסקות בחקלאות.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ביות של בעלי חיים ותרבות של צמחים.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התפתחות של יישובי קבע וצמיחת תרבויות בעלות ארגון חברתי.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החלו להיווצר עודפי מזון בעיקר לשימוש בעונות בהן לא ניתן לעבד את הקרקע וכן לצורך מסחר.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התפנה זמן לעיסוקים נוספים כגון אריגת בגדים, ייצור כלים ועוד..</a:t>
            </a:r>
          </a:p>
          <a:p>
            <a:pPr eaLnBrk="1" hangingPunct="1"/>
            <a:r>
              <a:rPr lang="he-IL" altLang="he-IL" sz="2400" smtClean="0"/>
              <a:t>שימוש בטכנולוגיות פשוטות -כמו חריש בעזרת בהמות, שאיבת מים בכלים פשוטים ועוד..</a:t>
            </a:r>
            <a:endParaRPr lang="he-IL" altLang="he-IL" sz="2400" smtClean="0">
              <a:latin typeface="David" panose="020E0502060401010101" pitchFamily="34" charset="-79"/>
            </a:endParaRP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גידול מתון של האוכלוסייה</a:t>
            </a:r>
          </a:p>
          <a:p>
            <a:pPr eaLnBrk="1" hangingPunct="1"/>
            <a:endParaRPr lang="he-IL" altLang="he-IL" b="1" smtClean="0">
              <a:solidFill>
                <a:srgbClr val="FF0000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eaLnBrk="1" hangingPunct="1"/>
            <a:endParaRPr lang="en-US" altLang="he-IL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413" y="1628775"/>
            <a:ext cx="6375400" cy="4872038"/>
          </a:xfrm>
        </p:spPr>
        <p:txBody>
          <a:bodyPr>
            <a:normAutofit fontScale="92500"/>
          </a:bodyPr>
          <a:lstStyle/>
          <a:p>
            <a:pPr marL="273050" indent="-273050" eaLnBrk="1" hangingPunct="1">
              <a:buFont typeface="Wingdings 2" pitchFamily="18" charset="2"/>
              <a:buNone/>
              <a:defRPr/>
            </a:pPr>
            <a:r>
              <a:rPr lang="he-IL" sz="2400" dirty="0" smtClean="0">
                <a:latin typeface="Tahoma" pitchFamily="34" charset="0"/>
                <a:cs typeface="Tahoma" pitchFamily="34" charset="0"/>
              </a:rPr>
              <a:t>התרחשה ממחצית המאה ה-17 במערב אירופה:</a:t>
            </a:r>
          </a:p>
          <a:p>
            <a:pPr marL="273050" indent="-273050" eaLnBrk="1" hangingPunct="1">
              <a:buFontTx/>
              <a:buAutoNum type="arabicPeriod"/>
              <a:defRPr/>
            </a:pP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מחזור זרעים - </a:t>
            </a:r>
            <a:r>
              <a:rPr lang="he-IL" sz="2400" dirty="0" smtClean="0">
                <a:latin typeface="Tahoma" pitchFamily="34" charset="0"/>
                <a:cs typeface="Tahoma" pitchFamily="34" charset="0"/>
              </a:rPr>
              <a:t>זריעת גידולים שונים בסדר מסוים בחלקת שדה. כל גידול צורך חומרים שונים מן הקרקע  ומחזור הגידולים שומר על פוריות הקרקע.</a:t>
            </a:r>
          </a:p>
          <a:p>
            <a:pPr marL="273050" indent="-273050" eaLnBrk="1" hangingPunct="1">
              <a:buFontTx/>
              <a:buAutoNum type="arabicPeriod"/>
              <a:defRPr/>
            </a:pP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מיכון חקלאי - </a:t>
            </a:r>
            <a:r>
              <a:rPr lang="he-IL" sz="2400" dirty="0" smtClean="0">
                <a:latin typeface="Tahoma" pitchFamily="34" charset="0"/>
                <a:cs typeface="Tahoma" pitchFamily="34" charset="0"/>
              </a:rPr>
              <a:t>החלו להשתמש בכלי עבודה חקלאיים לדוגמא: מזרעה וקולטיבטור- לאיבוד עמוק יותר של השדה. ייעול בעבודת השדה, בחריש, בקציר ובאיסום המזון. </a:t>
            </a:r>
          </a:p>
          <a:p>
            <a:pPr marL="273050" indent="-273050" eaLnBrk="1" hangingPunct="1">
              <a:buFontTx/>
              <a:buAutoNum type="arabicPeriod"/>
              <a:defRPr/>
            </a:pPr>
            <a:r>
              <a:rPr lang="he-IL" sz="2400" dirty="0" smtClean="0">
                <a:latin typeface="Tahoma" pitchFamily="34" charset="0"/>
                <a:cs typeface="Tahoma" pitchFamily="34" charset="0"/>
              </a:rPr>
              <a:t>שימוש </a:t>
            </a: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בזרעים חדשים </a:t>
            </a:r>
            <a:r>
              <a:rPr lang="he-IL" sz="2400" dirty="0" smtClean="0">
                <a:latin typeface="Tahoma" pitchFamily="34" charset="0"/>
                <a:cs typeface="Tahoma" pitchFamily="34" charset="0"/>
              </a:rPr>
              <a:t>והכנסת </a:t>
            </a: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גידולים חדשים </a:t>
            </a:r>
            <a:r>
              <a:rPr lang="he-IL" sz="2400" dirty="0" smtClean="0">
                <a:latin typeface="Tahoma" pitchFamily="34" charset="0"/>
                <a:cs typeface="Tahoma" pitchFamily="34" charset="0"/>
              </a:rPr>
              <a:t>(סלק סוכר, תפוחי אדמה, תלתן ,זני בקר חדשים).</a:t>
            </a:r>
          </a:p>
          <a:p>
            <a:pPr marL="273050" indent="-273050" eaLnBrk="1" hangingPunct="1">
              <a:buFont typeface="Wingdings 2" pitchFamily="18" charset="2"/>
              <a:buChar char=""/>
              <a:defRPr/>
            </a:pPr>
            <a:endParaRPr lang="en-US" sz="2000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196" name="Picture 4" descr="http://www.courtyard.co.il/images/hanga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2088232" cy="1730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כותרת 4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he-IL" altLang="he-IL" smtClean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המהפכה החקלאית השנייה</a:t>
            </a:r>
          </a:p>
        </p:txBody>
      </p:sp>
      <p:pic>
        <p:nvPicPr>
          <p:cNvPr id="26629" name="Picture 5" descr="http://www.visualphotos.com/photo/2x6071542/an_adult_female_hand_holding_two_fingers_up_spread_apart_making_the_letter_v_in_sign_language_vic_4148R-17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8" b="2963"/>
          <a:stretch>
            <a:fillRect/>
          </a:stretch>
        </p:blipFill>
        <p:spPr bwMode="auto">
          <a:xfrm>
            <a:off x="0" y="3500438"/>
            <a:ext cx="232886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כותרת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589963" cy="620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sz="2400" dirty="0" smtClean="0">
                <a:solidFill>
                  <a:schemeClr val="bg2">
                    <a:lumMod val="50000"/>
                  </a:schemeClr>
                </a:solidFill>
              </a:rPr>
              <a:t>מדוע אומרים שבין החקלאות וגידול האוכלוסייה בעולם יש משוב חיובי?</a:t>
            </a:r>
          </a:p>
        </p:txBody>
      </p:sp>
      <p:sp>
        <p:nvSpPr>
          <p:cNvPr id="19459" name="Rectangle 16"/>
          <p:cNvSpPr>
            <a:spLocks noChangeArrowheads="1"/>
          </p:cNvSpPr>
          <p:nvPr/>
        </p:nvSpPr>
        <p:spPr bwMode="auto">
          <a:xfrm>
            <a:off x="5795963" y="3500438"/>
            <a:ext cx="2786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he-IL" sz="2800" b="1" dirty="0">
                <a:cs typeface="+mn-cs"/>
              </a:rPr>
              <a:t>אוכלוסיית האדם  </a:t>
            </a:r>
            <a:r>
              <a:rPr lang="en-US" sz="2800" b="1" dirty="0">
                <a:cs typeface="+mn-cs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14750" y="2143125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2800" b="1" dirty="0">
                <a:cs typeface="+mn-cs"/>
              </a:rPr>
              <a:t>דרישה למזון</a:t>
            </a:r>
          </a:p>
        </p:txBody>
      </p:sp>
      <p:sp>
        <p:nvSpPr>
          <p:cNvPr id="19461" name="Rectangle 14"/>
          <p:cNvSpPr>
            <a:spLocks noChangeArrowheads="1"/>
          </p:cNvSpPr>
          <p:nvPr/>
        </p:nvSpPr>
        <p:spPr bwMode="auto">
          <a:xfrm>
            <a:off x="1619250" y="3500438"/>
            <a:ext cx="1719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he-IL" sz="2800" b="1" dirty="0">
                <a:cs typeface="+mn-cs"/>
              </a:rPr>
              <a:t>חקלאות</a:t>
            </a:r>
            <a:r>
              <a:rPr lang="he-IL" sz="2800" b="1" dirty="0">
                <a:cs typeface="David" pitchFamily="2" charset="-79"/>
              </a:rPr>
              <a:t> 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3929063" y="5072063"/>
            <a:ext cx="164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he-IL" sz="2800" b="1" dirty="0">
                <a:cs typeface="+mn-cs"/>
              </a:rPr>
              <a:t>יצור מזון</a:t>
            </a:r>
            <a:r>
              <a:rPr lang="en-US" sz="2800" b="1" dirty="0">
                <a:cs typeface="+mn-cs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214688" y="2714625"/>
            <a:ext cx="3571875" cy="2428875"/>
            <a:chOff x="4486" y="1363"/>
            <a:chExt cx="3715" cy="1917"/>
          </a:xfrm>
        </p:grpSpPr>
        <p:sp>
          <p:nvSpPr>
            <p:cNvPr id="27656" name="Line 10"/>
            <p:cNvSpPr>
              <a:spLocks noChangeShapeType="1"/>
            </p:cNvSpPr>
            <p:nvPr/>
          </p:nvSpPr>
          <p:spPr bwMode="auto">
            <a:xfrm flipH="1" flipV="1">
              <a:off x="7161" y="1420"/>
              <a:ext cx="1040" cy="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7657" name="Line 11"/>
            <p:cNvSpPr>
              <a:spLocks noChangeShapeType="1"/>
            </p:cNvSpPr>
            <p:nvPr/>
          </p:nvSpPr>
          <p:spPr bwMode="auto">
            <a:xfrm flipH="1">
              <a:off x="4635" y="1363"/>
              <a:ext cx="763" cy="5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7658" name="Line 12"/>
            <p:cNvSpPr>
              <a:spLocks noChangeShapeType="1"/>
            </p:cNvSpPr>
            <p:nvPr/>
          </p:nvSpPr>
          <p:spPr bwMode="auto">
            <a:xfrm>
              <a:off x="4486" y="2660"/>
              <a:ext cx="966" cy="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7659" name="Line 13"/>
            <p:cNvSpPr>
              <a:spLocks noChangeShapeType="1"/>
            </p:cNvSpPr>
            <p:nvPr/>
          </p:nvSpPr>
          <p:spPr bwMode="auto">
            <a:xfrm flipV="1">
              <a:off x="7161" y="2547"/>
              <a:ext cx="986" cy="7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כותרת 1"/>
          <p:cNvSpPr>
            <a:spLocks noGrp="1"/>
          </p:cNvSpPr>
          <p:nvPr>
            <p:ph type="title"/>
          </p:nvPr>
        </p:nvSpPr>
        <p:spPr>
          <a:xfrm>
            <a:off x="395288" y="1844675"/>
            <a:ext cx="8229600" cy="4672013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he-IL" sz="6000" b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האם יש גבול עליון לגידול אוכלוסיית האדם?</a:t>
            </a:r>
            <a:r>
              <a:rPr lang="he-IL" sz="60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he-IL" sz="6000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endParaRPr lang="he-IL" sz="6000" b="1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339975" y="2781300"/>
            <a:ext cx="6553200" cy="6477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he-IL" altLang="he-IL" sz="2800" smtClean="0">
                <a:latin typeface="Tahoma" panose="020B0604030504040204" pitchFamily="34" charset="0"/>
              </a:rPr>
              <a:t>קצב גידול אוכלוסיית האדם  &gt;  קצב גידול מזון</a:t>
            </a:r>
            <a:r>
              <a:rPr lang="he-IL" altLang="he-IL" sz="240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eaLnBrk="1" hangingPunct="1">
              <a:buFontTx/>
              <a:buNone/>
            </a:pPr>
            <a:endParaRPr lang="he-IL" altLang="he-IL" sz="240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FontTx/>
              <a:buNone/>
            </a:pPr>
            <a:endParaRPr lang="he-IL" altLang="he-IL" sz="240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FontTx/>
              <a:buNone/>
            </a:pPr>
            <a:r>
              <a:rPr lang="he-IL" altLang="he-IL" sz="2400" smtClean="0">
                <a:latin typeface="Tahoma" panose="020B0604030504040204" pitchFamily="34" charset="0"/>
                <a:cs typeface="Tahoma" panose="020B0604030504040204" pitchFamily="34" charset="0"/>
              </a:rPr>
              <a:t>   </a:t>
            </a:r>
          </a:p>
          <a:p>
            <a:pPr eaLnBrk="1" hangingPunct="1">
              <a:buFontTx/>
              <a:buNone/>
            </a:pPr>
            <a:endParaRPr lang="he-IL" altLang="he-IL" sz="240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FontTx/>
              <a:buNone/>
            </a:pPr>
            <a:endParaRPr lang="he-IL" altLang="he-IL" sz="2400" smtClean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9699" name="תמונה 2" descr="Thomas_Malth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1258887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51050" y="188913"/>
            <a:ext cx="5400675" cy="83026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48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+mn-cs"/>
              </a:rPr>
              <a:t>התיאוריה של מלטוס</a:t>
            </a:r>
          </a:p>
        </p:txBody>
      </p:sp>
      <p:sp>
        <p:nvSpPr>
          <p:cNvPr id="8" name="חץ למטה 7"/>
          <p:cNvSpPr/>
          <p:nvPr/>
        </p:nvSpPr>
        <p:spPr>
          <a:xfrm>
            <a:off x="5292725" y="3500438"/>
            <a:ext cx="358775" cy="576262"/>
          </a:xfrm>
          <a:prstGeom prst="downArrow">
            <a:avLst>
              <a:gd name="adj1" fmla="val 41979"/>
              <a:gd name="adj2" fmla="val 45802"/>
            </a:avLst>
          </a:prstGeom>
          <a:solidFill>
            <a:schemeClr val="tx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/>
          </a:p>
        </p:txBody>
      </p:sp>
      <p:sp>
        <p:nvSpPr>
          <p:cNvPr id="9" name="חץ למטה 8"/>
          <p:cNvSpPr/>
          <p:nvPr/>
        </p:nvSpPr>
        <p:spPr>
          <a:xfrm>
            <a:off x="5292725" y="4941888"/>
            <a:ext cx="358775" cy="574675"/>
          </a:xfrm>
          <a:prstGeom prst="downArrow">
            <a:avLst>
              <a:gd name="adj1" fmla="val 41979"/>
              <a:gd name="adj2" fmla="val 45802"/>
            </a:avLst>
          </a:prstGeom>
          <a:solidFill>
            <a:schemeClr val="tx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/>
          </a:p>
        </p:txBody>
      </p:sp>
      <p:sp>
        <p:nvSpPr>
          <p:cNvPr id="21511" name="TextBox 9"/>
          <p:cNvSpPr txBox="1">
            <a:spLocks noChangeArrowheads="1"/>
          </p:cNvSpPr>
          <p:nvPr/>
        </p:nvSpPr>
        <p:spPr bwMode="auto">
          <a:xfrm>
            <a:off x="3419475" y="5589588"/>
            <a:ext cx="3816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2800" dirty="0">
                <a:latin typeface="Tahoma" pitchFamily="34" charset="0"/>
                <a:cs typeface="+mn-cs"/>
              </a:rPr>
              <a:t>בלימת גידול האוכלוסייה</a:t>
            </a:r>
          </a:p>
        </p:txBody>
      </p: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3203575" y="4292600"/>
            <a:ext cx="4464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he-IL" sz="2800" dirty="0">
                <a:latin typeface="Tahoma" pitchFamily="34" charset="0"/>
                <a:cs typeface="+mn-cs"/>
              </a:rPr>
              <a:t>רעב, מחלות, מלחמת קיום </a:t>
            </a:r>
          </a:p>
        </p:txBody>
      </p:sp>
      <p:sp>
        <p:nvSpPr>
          <p:cNvPr id="21513" name="TextBox 11"/>
          <p:cNvSpPr txBox="1">
            <a:spLocks noChangeArrowheads="1"/>
          </p:cNvSpPr>
          <p:nvPr/>
        </p:nvSpPr>
        <p:spPr bwMode="auto">
          <a:xfrm>
            <a:off x="2124075" y="981075"/>
            <a:ext cx="66246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3200" dirty="0">
                <a:latin typeface="Tahoma" pitchFamily="34" charset="0"/>
                <a:cs typeface="+mn-cs"/>
              </a:rPr>
              <a:t>ב-1798 פרסם הכלכלן תומס רוברט מלטוס את מחקרו , בו חזה משבר מזון עתידי.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8" grpId="0" animBg="1"/>
      <p:bldP spid="9" grpId="0" animBg="1"/>
      <p:bldP spid="21511" grpId="0"/>
      <p:bldP spid="21512" grpId="0"/>
      <p:bldP spid="215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404813"/>
            <a:ext cx="5646738" cy="9144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he-IL" sz="400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מה הקשר בין התמונות ?</a:t>
            </a:r>
            <a:endParaRPr lang="en-US" sz="40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43" name="Picture 3" descr="IrishP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104456" cy="4446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C:\Users\Yossi\Desktop\irelan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556792"/>
            <a:ext cx="1214437" cy="1001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4" descr="C:\Users\Yossi\Desktop\770505_2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301208"/>
            <a:ext cx="1079500" cy="93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latebl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1844824"/>
            <a:ext cx="4390165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7" name="Picture 3" descr="C:\Users\Yossi\Desktop\209214-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1412776"/>
            <a:ext cx="1871662" cy="280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276600" y="6237288"/>
            <a:ext cx="547211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he-IL" sz="2000" dirty="0">
                <a:solidFill>
                  <a:schemeClr val="tx1"/>
                </a:solidFill>
                <a:cs typeface="+mn-cs"/>
              </a:rPr>
              <a:t>כימשון פרוטיסט שהרס את יבול תפוחי האדמה</a:t>
            </a:r>
            <a:endParaRPr lang="en-US" sz="2000" dirty="0">
              <a:solidFill>
                <a:schemeClr val="tx1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553200" cy="11430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dirty="0" smtClean="0">
                <a:solidFill>
                  <a:srgbClr val="7B98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he-IL" sz="6000" dirty="0" smtClean="0">
                <a:solidFill>
                  <a:srgbClr val="7B9899"/>
                </a:solidFill>
                <a:latin typeface="Tahoma" pitchFamily="34" charset="0"/>
                <a:cs typeface="+mn-cs"/>
              </a:rPr>
              <a:t>התפתחות החקלאות</a:t>
            </a:r>
            <a:endParaRPr lang="en-US" sz="6000" dirty="0" smtClean="0">
              <a:solidFill>
                <a:srgbClr val="7B9899"/>
              </a:solidFill>
              <a:latin typeface="Tahoma" pitchFamily="34" charset="0"/>
              <a:cs typeface="+mn-cs"/>
            </a:endParaRPr>
          </a:p>
        </p:txBody>
      </p:sp>
      <p:pic>
        <p:nvPicPr>
          <p:cNvPr id="4099" name="תמונה 6" descr="Image2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781300"/>
            <a:ext cx="21590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539750" y="1484313"/>
            <a:ext cx="72723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3600" dirty="0">
                <a:solidFill>
                  <a:schemeClr val="tx1"/>
                </a:solidFill>
                <a:latin typeface="Tahoma" pitchFamily="34" charset="0"/>
                <a:cs typeface="+mn-cs"/>
              </a:rPr>
              <a:t>עד 70,000 לפה"ס - האדם הקדמון </a:t>
            </a:r>
          </a:p>
          <a:p>
            <a:pPr>
              <a:defRPr/>
            </a:pPr>
            <a:endParaRPr lang="he-IL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1042988" y="2060575"/>
            <a:ext cx="6553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3600" dirty="0">
                <a:latin typeface="Tahoma" pitchFamily="34" charset="0"/>
                <a:cs typeface="+mn-cs"/>
              </a:rPr>
              <a:t>ציד ולקט - נדידה עפ"י זמינות המזון</a:t>
            </a:r>
          </a:p>
          <a:p>
            <a:pPr>
              <a:defRPr/>
            </a:pPr>
            <a:endParaRPr lang="he-IL" sz="2000" dirty="0">
              <a:cs typeface="David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e-IL" altLang="he-IL" smtClean="0">
                <a:solidFill>
                  <a:srgbClr val="002060"/>
                </a:solidFill>
              </a:rPr>
              <a:t>מה גרמה המפכה החקלאית השניה?</a:t>
            </a:r>
            <a:endParaRPr lang="en-US" altLang="he-IL" smtClean="0">
              <a:solidFill>
                <a:srgbClr val="002060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החל גידול מואץ של האוכלוסייה.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עלייה בביקוש למזון, בייצור ובתפוקה החקלאית, היווצרות עודפי מזון נוספים.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התרחבות האמצעים טכנולוגיים- מיכון חקלאי, מחזור זרעים, תהליכי ייעול והשבחה בעבודת האדמה.</a:t>
            </a: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עליה בתופקה החקלאית ו</a:t>
            </a:r>
            <a:r>
              <a:rPr lang="he-IL" altLang="he-IL" sz="2400" smtClean="0"/>
              <a:t>התרחבות של הייצור המסחרי.</a:t>
            </a:r>
            <a:endParaRPr lang="he-IL" altLang="he-IL" sz="2400" smtClean="0">
              <a:latin typeface="David" panose="020E0502060401010101" pitchFamily="34" charset="-79"/>
            </a:endParaRPr>
          </a:p>
          <a:p>
            <a:pPr eaLnBrk="1" hangingPunct="1"/>
            <a:r>
              <a:rPr lang="he-IL" altLang="he-IL" sz="2400" smtClean="0">
                <a:latin typeface="David" panose="020E0502060401010101" pitchFamily="34" charset="-79"/>
              </a:rPr>
              <a:t>התבצע ארגון מחדש של הקרקעות.  הקרקעות עברו מבעלות של אצילים לבעלות של האיכרים ולהקמתם של משקים חקלאיים משפחתיים</a:t>
            </a:r>
            <a:endParaRPr lang="en-US" altLang="he-IL" sz="2400" smtClean="0"/>
          </a:p>
        </p:txBody>
      </p:sp>
      <p:pic>
        <p:nvPicPr>
          <p:cNvPr id="31748" name="Picture 3" descr="http://www.visualphotos.com/photo/2x6071542/an_adult_female_hand_holding_two_fingers_up_spread_apart_making_the_letter_v_in_sign_language_vic_4148R-17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8" b="2963"/>
          <a:stretch>
            <a:fillRect/>
          </a:stretch>
        </p:blipFill>
        <p:spPr bwMode="auto">
          <a:xfrm>
            <a:off x="0" y="4797425"/>
            <a:ext cx="14922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e-IL" b="1" dirty="0"/>
              <a:t>המהפכה החקלאית </a:t>
            </a:r>
            <a:r>
              <a:rPr lang="he-IL" b="1" dirty="0" smtClean="0"/>
              <a:t>השלישית</a:t>
            </a:r>
            <a:r>
              <a:rPr lang="he-IL" sz="3200" dirty="0" smtClean="0"/>
              <a:t/>
            </a:r>
            <a:br>
              <a:rPr lang="he-IL" sz="3200" dirty="0" smtClean="0"/>
            </a:br>
            <a:r>
              <a:rPr lang="he-IL" sz="3200" dirty="0"/>
              <a:t>קצב גידול אוכלוסיית העולם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5148263" y="5661025"/>
            <a:ext cx="15795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3200" dirty="0">
                <a:latin typeface="+mj-lt"/>
                <a:ea typeface="+mj-ea"/>
                <a:cs typeface="+mj-cs"/>
              </a:rPr>
              <a:t>שנים</a:t>
            </a:r>
          </a:p>
        </p:txBody>
      </p:sp>
      <p:sp>
        <p:nvSpPr>
          <p:cNvPr id="1029" name="TextBox 5"/>
          <p:cNvSpPr txBox="1">
            <a:spLocks noChangeArrowheads="1"/>
          </p:cNvSpPr>
          <p:nvPr/>
        </p:nvSpPr>
        <p:spPr bwMode="auto">
          <a:xfrm>
            <a:off x="8172400" y="1340768"/>
            <a:ext cx="6771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he-IL" sz="3200" dirty="0">
                <a:latin typeface="+mj-lt"/>
                <a:ea typeface="+mj-ea"/>
                <a:cs typeface="+mj-cs"/>
              </a:rPr>
              <a:t>כמות אנשים במיליארדים</a:t>
            </a:r>
          </a:p>
        </p:txBody>
      </p:sp>
      <p:graphicFrame>
        <p:nvGraphicFramePr>
          <p:cNvPr id="7" name="תרשים 6"/>
          <p:cNvGraphicFramePr/>
          <p:nvPr/>
        </p:nvGraphicFramePr>
        <p:xfrm>
          <a:off x="2051720" y="1628800"/>
          <a:ext cx="61926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2774" name="Picture 5" descr="http://1.bp.blogspot.com/-xB06eUjWq5c/Tpt0fIf1RVI/AAAAAAAAATo/dKs71155rGw/s1600/th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3100"/>
            <a:ext cx="205105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>
          <a:xfrm>
            <a:off x="468313" y="373063"/>
            <a:ext cx="8229600" cy="708025"/>
          </a:xfrm>
        </p:spPr>
        <p:txBody>
          <a:bodyPr>
            <a:spAutoFit/>
          </a:bodyPr>
          <a:lstStyle/>
          <a:p>
            <a:pPr eaLnBrk="1" hangingPunct="1"/>
            <a:r>
              <a:rPr lang="he-IL" altLang="he-IL" sz="4000" smtClean="0">
                <a:solidFill>
                  <a:srgbClr val="0020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מדוע תחזיותיו של מלטוס התבדו?</a:t>
            </a:r>
          </a:p>
        </p:txBody>
      </p:sp>
      <p:pic>
        <p:nvPicPr>
          <p:cNvPr id="33795" name="תמונה 4" descr="Simp_Wall4_12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4"/>
          <a:stretch>
            <a:fillRect/>
          </a:stretch>
        </p:blipFill>
        <p:spPr bwMode="auto">
          <a:xfrm>
            <a:off x="395288" y="1484313"/>
            <a:ext cx="8497887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88913"/>
            <a:ext cx="8569325" cy="574675"/>
          </a:xfrm>
        </p:spPr>
        <p:txBody>
          <a:bodyPr/>
          <a:lstStyle/>
          <a:p>
            <a:pPr marL="273050" indent="-273050" algn="ctr" eaLnBrk="1" hangingPunct="1">
              <a:buFontTx/>
              <a:buNone/>
            </a:pPr>
            <a:r>
              <a:rPr lang="he-IL" altLang="he-IL" sz="4400" smtClean="0">
                <a:solidFill>
                  <a:srgbClr val="0066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המהפכה הירוקה</a:t>
            </a:r>
          </a:p>
        </p:txBody>
      </p:sp>
      <p:sp>
        <p:nvSpPr>
          <p:cNvPr id="34819" name="Rectangle 8"/>
          <p:cNvSpPr>
            <a:spLocks noChangeArrowheads="1"/>
          </p:cNvSpPr>
          <p:nvPr/>
        </p:nvSpPr>
        <p:spPr bwMode="auto">
          <a:xfrm>
            <a:off x="0" y="2803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endParaRPr lang="he-IL" altLang="he-IL"/>
          </a:p>
        </p:txBody>
      </p:sp>
      <p:sp>
        <p:nvSpPr>
          <p:cNvPr id="34820" name="Rectangle 10"/>
          <p:cNvSpPr>
            <a:spLocks noChangeArrowheads="1"/>
          </p:cNvSpPr>
          <p:nvPr/>
        </p:nvSpPr>
        <p:spPr bwMode="auto">
          <a:xfrm>
            <a:off x="8959850" y="31750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endParaRPr lang="he-IL" altLang="he-IL"/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539750" y="981075"/>
            <a:ext cx="80645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3200" dirty="0">
                <a:latin typeface="Tahoma" pitchFamily="34" charset="0"/>
                <a:cs typeface="+mn-cs"/>
              </a:rPr>
              <a:t>נורמן בורלוג – אבי המהפכה הירוקה - טיפוח זנים חדשים של חיטה 1914-2009</a:t>
            </a:r>
          </a:p>
          <a:p>
            <a:pPr>
              <a:defRPr/>
            </a:pPr>
            <a:endParaRPr lang="he-IL" sz="2400" dirty="0">
              <a:cs typeface="David" pitchFamily="2" charset="-79"/>
            </a:endParaRPr>
          </a:p>
        </p:txBody>
      </p:sp>
      <p:pic>
        <p:nvPicPr>
          <p:cNvPr id="7" name="תמונה 6" descr="Norman_Borlau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254" y="2420888"/>
            <a:ext cx="329296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3" descr="wheat evolutio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2240" y="2276872"/>
            <a:ext cx="526593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187450" y="620713"/>
            <a:ext cx="7153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4000" dirty="0">
                <a:latin typeface="Tahoma" pitchFamily="34" charset="0"/>
                <a:cs typeface="+mn-cs"/>
              </a:rPr>
              <a:t>חלקת ניסוי לטיפוח זני חיטה</a:t>
            </a:r>
          </a:p>
        </p:txBody>
      </p:sp>
      <p:pic>
        <p:nvPicPr>
          <p:cNvPr id="13315" name="Picture 2" descr="winterki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5760640" cy="3837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71550" y="5157788"/>
            <a:ext cx="68770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2400" dirty="0">
                <a:cs typeface="+mn-cs"/>
              </a:rPr>
              <a:t>הכלאות בין זנים שונים של חיטה גרמה לגידול היבול בעולם  פי 5 ויותר </a:t>
            </a:r>
            <a:endParaRPr lang="en-US" sz="24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rgbClr val="002060"/>
                </a:solidFill>
                <a:cs typeface="+mn-cs"/>
              </a:rPr>
              <a:t>בייות החיטה</a:t>
            </a:r>
            <a:endParaRPr lang="en-US" dirty="0" smtClean="0">
              <a:solidFill>
                <a:srgbClr val="002060"/>
              </a:solidFill>
              <a:cs typeface="+mn-cs"/>
            </a:endParaRP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92725" y="1052513"/>
            <a:ext cx="3851275" cy="3097212"/>
          </a:xfrm>
        </p:spPr>
        <p:txBody>
          <a:bodyPr/>
          <a:lstStyle/>
          <a:p>
            <a:pPr eaLnBrk="1" hangingPunct="1"/>
            <a:r>
              <a:rPr lang="he-IL" altLang="he-IL" sz="2800" smtClean="0"/>
              <a:t>חיטת בר- שיבולת שנשברת</a:t>
            </a:r>
          </a:p>
          <a:p>
            <a:pPr eaLnBrk="1" hangingPunct="1"/>
            <a:r>
              <a:rPr lang="he-IL" altLang="he-IL" sz="2800" smtClean="0"/>
              <a:t>קיימת  בטבע מוטציה "קטלנית"  שמונעת שבירת השיבולת. </a:t>
            </a:r>
            <a:endParaRPr lang="en-US" altLang="he-IL" sz="2800" smtClean="0"/>
          </a:p>
        </p:txBody>
      </p:sp>
      <p:pic>
        <p:nvPicPr>
          <p:cNvPr id="36868" name="Picture 11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573463"/>
            <a:ext cx="28575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555875" y="1052513"/>
            <a:ext cx="2592388" cy="4695825"/>
            <a:chOff x="1610" y="663"/>
            <a:chExt cx="1633" cy="2958"/>
          </a:xfrm>
        </p:grpSpPr>
        <p:pic>
          <p:nvPicPr>
            <p:cNvPr id="36872" name="Picture 18" descr="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663"/>
              <a:ext cx="1531" cy="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79" name="Text Box 19"/>
            <p:cNvSpPr txBox="1">
              <a:spLocks noChangeArrowheads="1"/>
            </p:cNvSpPr>
            <p:nvPr/>
          </p:nvSpPr>
          <p:spPr bwMode="auto">
            <a:xfrm>
              <a:off x="1927" y="3294"/>
              <a:ext cx="131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he-IL" sz="2800" dirty="0">
                  <a:cs typeface="+mn-cs"/>
                </a:rPr>
                <a:t>חיטת תרבות</a:t>
              </a:r>
              <a:endParaRPr lang="en-US" sz="2800" dirty="0">
                <a:cs typeface="+mn-cs"/>
              </a:endParaRPr>
            </a:p>
          </p:txBody>
        </p:sp>
      </p:grpSp>
      <p:pic>
        <p:nvPicPr>
          <p:cNvPr id="36870" name="Picture 7" descr="Triticum dicoccoides חיטת הב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0"/>
            <a:ext cx="2087563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0" name="Text Box 20"/>
          <p:cNvSpPr txBox="1">
            <a:spLocks noChangeArrowheads="1"/>
          </p:cNvSpPr>
          <p:nvPr/>
        </p:nvSpPr>
        <p:spPr bwMode="auto">
          <a:xfrm>
            <a:off x="0" y="5484813"/>
            <a:ext cx="230346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he-IL" sz="2800" dirty="0">
                <a:cs typeface="+mn-cs"/>
              </a:rPr>
              <a:t>חיטת הבר</a:t>
            </a:r>
            <a:endParaRPr lang="en-US" sz="2800" dirty="0">
              <a:cs typeface="+mn-cs"/>
            </a:endParaRPr>
          </a:p>
          <a:p>
            <a:pPr algn="ctr">
              <a:defRPr/>
            </a:pPr>
            <a:r>
              <a:rPr lang="en-US" sz="2800" i="1" dirty="0" err="1">
                <a:solidFill>
                  <a:schemeClr val="tx1"/>
                </a:solidFill>
                <a:cs typeface="David" pitchFamily="2" charset="-79"/>
              </a:rPr>
              <a:t>Tricticum</a:t>
            </a:r>
            <a:r>
              <a:rPr lang="en-US" sz="2800" i="1" dirty="0">
                <a:solidFill>
                  <a:schemeClr val="tx1"/>
                </a:solidFill>
                <a:cs typeface="David" pitchFamily="2" charset="-79"/>
              </a:rPr>
              <a:t> </a:t>
            </a:r>
            <a:r>
              <a:rPr lang="en-US" sz="2800" i="1" dirty="0" err="1">
                <a:solidFill>
                  <a:schemeClr val="tx1"/>
                </a:solidFill>
                <a:cs typeface="David" pitchFamily="2" charset="-79"/>
              </a:rPr>
              <a:t>dicoccoides</a:t>
            </a:r>
            <a:endParaRPr lang="en-US" sz="2800" i="1" dirty="0">
              <a:solidFill>
                <a:schemeClr val="tx1"/>
              </a:solidFill>
              <a:cs typeface="David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6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052513"/>
            <a:ext cx="2786063" cy="928687"/>
          </a:xfrm>
        </p:spPr>
        <p:txBody>
          <a:bodyPr/>
          <a:lstStyle/>
          <a:p>
            <a:pPr algn="r" eaLnBrk="1" hangingPunct="1"/>
            <a:r>
              <a:rPr lang="he-IL" altLang="he-IL" smtClean="0">
                <a:solidFill>
                  <a:schemeClr val="tx1"/>
                </a:solidFill>
              </a:rPr>
              <a:t>תאוסינטה</a:t>
            </a:r>
            <a:endParaRPr lang="en-US" altLang="he-IL" smtClean="0">
              <a:solidFill>
                <a:schemeClr val="tx1"/>
              </a:solidFill>
            </a:endParaRPr>
          </a:p>
        </p:txBody>
      </p:sp>
      <p:pic>
        <p:nvPicPr>
          <p:cNvPr id="100357" name="Picture 5" descr="TeosinteDo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2787282" cy="4026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0359" name="Picture 7" descr="MaizeO2Perha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132856"/>
            <a:ext cx="1524659" cy="393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5963" y="1196975"/>
            <a:ext cx="20018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4000" dirty="0">
                <a:cs typeface="+mn-cs"/>
              </a:rPr>
              <a:t> תירס </a:t>
            </a:r>
          </a:p>
        </p:txBody>
      </p:sp>
      <p:sp>
        <p:nvSpPr>
          <p:cNvPr id="8" name="חץ ימינה 7"/>
          <p:cNvSpPr/>
          <p:nvPr/>
        </p:nvSpPr>
        <p:spPr>
          <a:xfrm>
            <a:off x="4643438" y="3429000"/>
            <a:ext cx="1223962" cy="4318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cs typeface="+mn-cs"/>
              </a:rPr>
              <a:t>גידולים שונים שפותחו מכרוב הבר </a:t>
            </a:r>
            <a:r>
              <a:rPr lang="he-IL" sz="4000" dirty="0" smtClean="0">
                <a:cs typeface="David" pitchFamily="2" charset="-79"/>
              </a:rPr>
              <a:t/>
            </a:r>
            <a:br>
              <a:rPr lang="he-IL" sz="4000" dirty="0" smtClean="0">
                <a:cs typeface="David" pitchFamily="2" charset="-79"/>
              </a:rPr>
            </a:br>
            <a:r>
              <a:rPr lang="en-US" sz="2000" i="1" dirty="0" err="1" smtClean="0">
                <a:cs typeface="David" pitchFamily="2" charset="-79"/>
              </a:rPr>
              <a:t>Brassica</a:t>
            </a:r>
            <a:r>
              <a:rPr lang="en-US" sz="2000" i="1" dirty="0" smtClean="0">
                <a:cs typeface="David" pitchFamily="2" charset="-79"/>
              </a:rPr>
              <a:t> </a:t>
            </a:r>
            <a:r>
              <a:rPr lang="en-US" sz="2000" i="1" dirty="0" err="1" smtClean="0">
                <a:cs typeface="David" pitchFamily="2" charset="-79"/>
              </a:rPr>
              <a:t>oleracea</a:t>
            </a:r>
            <a:endParaRPr lang="en-US" sz="2000" i="1" dirty="0" smtClean="0">
              <a:cs typeface="David" pitchFamily="2" charset="-79"/>
            </a:endParaRPr>
          </a:p>
        </p:txBody>
      </p:sp>
      <p:pic>
        <p:nvPicPr>
          <p:cNvPr id="97293" name="Picture 13" descr="image?id=44167&amp;rendTypeId=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581525"/>
            <a:ext cx="208915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95" name="Picture 15" descr="Bvargemmifera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70112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97" name="Picture 17" descr="image?id=10418&amp;rendTypeId=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28575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99" name="Picture 19" descr="enb07477x_cabb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89363"/>
            <a:ext cx="25923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21" descr="Brassica olerace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989138"/>
            <a:ext cx="2139950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cs typeface="+mn-cs"/>
              </a:rPr>
              <a:t>גידולים שונים שפותחו מסלק הבר</a:t>
            </a:r>
            <a:endParaRPr lang="en-US" dirty="0" smtClean="0">
              <a:cs typeface="+mn-cs"/>
            </a:endParaRPr>
          </a:p>
        </p:txBody>
      </p:sp>
      <p:pic>
        <p:nvPicPr>
          <p:cNvPr id="39939" name="Picture 8" descr="Beta vulgaris סלק מצו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96975"/>
            <a:ext cx="22193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9"/>
          <p:cNvSpPr>
            <a:spLocks noChangeArrowheads="1"/>
          </p:cNvSpPr>
          <p:nvPr/>
        </p:nvSpPr>
        <p:spPr bwMode="auto">
          <a:xfrm>
            <a:off x="3348038" y="4581525"/>
            <a:ext cx="25781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fontAlgn="ctr" hangingPunct="1"/>
            <a:r>
              <a:rPr lang="en-US" altLang="he-IL" sz="2800" i="1"/>
              <a:t> Beta vulgaris</a:t>
            </a:r>
            <a:r>
              <a:rPr lang="en-US" altLang="he-IL"/>
              <a:t> </a:t>
            </a:r>
            <a:r>
              <a:rPr lang="en-US" altLang="he-IL" sz="2400"/>
              <a:t>L.</a:t>
            </a:r>
          </a:p>
          <a:p>
            <a:pPr eaLnBrk="1" fontAlgn="ctr" hangingPunct="1"/>
            <a:r>
              <a:rPr lang="he-IL" altLang="he-IL" sz="2400"/>
              <a:t>סלק מצוי-סלקיים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6732588" y="1773238"/>
            <a:ext cx="1905000" cy="3686175"/>
            <a:chOff x="4150" y="1480"/>
            <a:chExt cx="1200" cy="2322"/>
          </a:xfrm>
        </p:grpSpPr>
        <p:pic>
          <p:nvPicPr>
            <p:cNvPr id="39948" name="Picture 12" descr="200px-SugarBee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1480"/>
              <a:ext cx="1200" cy="1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4286" y="3475"/>
              <a:ext cx="104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סלק סוכר </a:t>
              </a:r>
              <a:endParaRPr lang="en-US" altLang="he-IL" sz="2800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95288" y="836613"/>
            <a:ext cx="1944687" cy="3184525"/>
            <a:chOff x="249" y="572"/>
            <a:chExt cx="1225" cy="2006"/>
          </a:xfrm>
        </p:grpSpPr>
        <p:pic>
          <p:nvPicPr>
            <p:cNvPr id="39946" name="Picture 5" descr="bee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572"/>
              <a:ext cx="1184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7" name="Text Box 14"/>
            <p:cNvSpPr txBox="1">
              <a:spLocks noChangeArrowheads="1"/>
            </p:cNvSpPr>
            <p:nvPr/>
          </p:nvSpPr>
          <p:spPr bwMode="auto">
            <a:xfrm>
              <a:off x="295" y="2251"/>
              <a:ext cx="11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סלק מאכל</a:t>
              </a:r>
              <a:endParaRPr lang="en-US" altLang="he-IL" sz="2800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11188" y="4005263"/>
            <a:ext cx="1905000" cy="2852737"/>
            <a:chOff x="295" y="2523"/>
            <a:chExt cx="1200" cy="1797"/>
          </a:xfrm>
        </p:grpSpPr>
        <p:pic>
          <p:nvPicPr>
            <p:cNvPr id="39944" name="Picture 7" descr="9363swisschar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2523"/>
              <a:ext cx="1200" cy="1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5" name="Text Box 15"/>
            <p:cNvSpPr txBox="1">
              <a:spLocks noChangeArrowheads="1"/>
            </p:cNvSpPr>
            <p:nvPr/>
          </p:nvSpPr>
          <p:spPr bwMode="auto">
            <a:xfrm>
              <a:off x="295" y="3993"/>
              <a:ext cx="11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סלק עלים</a:t>
              </a:r>
              <a:endParaRPr lang="en-US" altLang="he-IL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964612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cs typeface="+mn-cs"/>
              </a:rPr>
              <a:t>בננות ניבררו לזרעים קטנים או העדר זרעים</a:t>
            </a:r>
            <a:endParaRPr lang="en-US" sz="4000" dirty="0" smtClean="0">
              <a:cs typeface="+mn-cs"/>
            </a:endParaRPr>
          </a:p>
        </p:txBody>
      </p:sp>
      <p:pic>
        <p:nvPicPr>
          <p:cNvPr id="115717" name="Picture 5" descr="banana_pee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3240087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3" name="Picture 11" descr="banana2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448175"/>
            <a:ext cx="31908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9" descr="Figure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628775"/>
            <a:ext cx="4572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971550" y="260350"/>
            <a:ext cx="7345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altLang="he-IL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ההתפתחות האנושית – גילוי האש</a:t>
            </a:r>
            <a:endParaRPr lang="en-US" altLang="he-IL" sz="36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924300" y="1052513"/>
            <a:ext cx="4824413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לפני כ- 20,000 שנים האדם גילה את האש </a:t>
            </a:r>
          </a:p>
          <a:p>
            <a:pPr>
              <a:spcBef>
                <a:spcPct val="50000"/>
              </a:spcBef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אחת מהמהפכות המשמעותיות בהיסטוריה של האדם. </a:t>
            </a:r>
          </a:p>
          <a:p>
            <a:pPr>
              <a:spcBef>
                <a:spcPct val="50000"/>
              </a:spcBef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בעקבות גילוי האש האדם יכול: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להתחמם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לספק לעצמו אור והגנה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לשמר ולבשל מזון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להבעיר שטחים מכוסים צמחיה, כדי לצור שטחי מרעה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לשם צייד.</a:t>
            </a:r>
            <a:endParaRPr lang="en-US" sz="2400" dirty="0">
              <a:solidFill>
                <a:schemeClr val="tx1"/>
              </a:solidFill>
              <a:cs typeface="+mn-cs"/>
            </a:endParaRPr>
          </a:p>
        </p:txBody>
      </p:sp>
      <p:pic>
        <p:nvPicPr>
          <p:cNvPr id="5124" name="Picture 7" descr="fir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20938"/>
            <a:ext cx="396081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solidFill>
                  <a:schemeClr val="accent2"/>
                </a:solidFill>
                <a:cs typeface="+mn-cs"/>
              </a:rPr>
              <a:t>החומוס ויכולתו לגרום לאושר</a:t>
            </a:r>
            <a:endParaRPr lang="en-US" sz="4000" dirty="0" smtClean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341438"/>
            <a:ext cx="4752975" cy="4525962"/>
          </a:xfrm>
        </p:spPr>
        <p:txBody>
          <a:bodyPr/>
          <a:lstStyle/>
          <a:p>
            <a:pPr eaLnBrk="1" hangingPunct="1"/>
            <a:r>
              <a:rPr lang="he-IL" altLang="he-IL" sz="2400" smtClean="0"/>
              <a:t>זני החומוס התרבותי שעובדו על ידי בני האדם, מכילים רמות גבוהות בהרבה של  החומצה האמינית טריפטופן בהשוואה לחומוס הבר.</a:t>
            </a:r>
          </a:p>
          <a:p>
            <a:pPr eaLnBrk="1" hangingPunct="1"/>
            <a:r>
              <a:rPr lang="he-IL" altLang="he-IL" sz="2400" smtClean="0"/>
              <a:t> </a:t>
            </a:r>
            <a:r>
              <a:rPr lang="he-IL" altLang="he-IL" sz="2400" smtClean="0">
                <a:solidFill>
                  <a:srgbClr val="660066"/>
                </a:solidFill>
              </a:rPr>
              <a:t>הטריפטופן הוא חומר המוצא של סרוטנין. שגורם לנו להיות רגועים ומאושרים</a:t>
            </a:r>
            <a:r>
              <a:rPr lang="he-IL" altLang="he-IL" sz="2400" smtClean="0"/>
              <a:t>. </a:t>
            </a:r>
            <a:br>
              <a:rPr lang="he-IL" altLang="he-IL" sz="2400" smtClean="0"/>
            </a:br>
            <a:endParaRPr lang="he-IL" altLang="he-IL" sz="2400" smtClean="0"/>
          </a:p>
          <a:p>
            <a:pPr eaLnBrk="1" hangingPunct="1"/>
            <a:r>
              <a:rPr lang="he-IL" altLang="he-IL" sz="2400" smtClean="0">
                <a:solidFill>
                  <a:srgbClr val="006600"/>
                </a:solidFill>
              </a:rPr>
              <a:t>זו דוגמה לכך שהחקלאים הקדמונים בררו צמחים, גם לפי ערכם התזונתי והשפעותיהם המנטליות. </a:t>
            </a:r>
            <a:r>
              <a:rPr lang="he-IL" altLang="he-IL" smtClean="0">
                <a:solidFill>
                  <a:srgbClr val="006600"/>
                </a:solidFill>
                <a:cs typeface="David" panose="020E0502060401010101" pitchFamily="34" charset="-79"/>
              </a:rPr>
              <a:t/>
            </a:r>
            <a:br>
              <a:rPr lang="he-IL" altLang="he-IL" smtClean="0">
                <a:solidFill>
                  <a:srgbClr val="006600"/>
                </a:solidFill>
                <a:cs typeface="David" panose="020E0502060401010101" pitchFamily="34" charset="-79"/>
              </a:rPr>
            </a:br>
            <a:endParaRPr lang="en-US" altLang="he-IL" smtClean="0">
              <a:solidFill>
                <a:srgbClr val="006600"/>
              </a:solidFill>
              <a:cs typeface="David" panose="020E0502060401010101" pitchFamily="34" charset="-79"/>
            </a:endParaRPr>
          </a:p>
          <a:p>
            <a:pPr eaLnBrk="1" hangingPunct="1">
              <a:lnSpc>
                <a:spcPct val="90000"/>
              </a:lnSpc>
            </a:pPr>
            <a:endParaRPr lang="en-US" altLang="he-IL" sz="2400" smtClean="0">
              <a:cs typeface="David" panose="020E0502060401010101" pitchFamily="34" charset="-79"/>
            </a:endParaRPr>
          </a:p>
        </p:txBody>
      </p:sp>
      <p:graphicFrame>
        <p:nvGraphicFramePr>
          <p:cNvPr id="141365" name="Group 53"/>
          <p:cNvGraphicFramePr>
            <a:graphicFrameLocks noGrp="1"/>
          </p:cNvGraphicFramePr>
          <p:nvPr/>
        </p:nvGraphicFramePr>
        <p:xfrm>
          <a:off x="2024062" y="4814888"/>
          <a:ext cx="625476" cy="518048"/>
        </p:xfrm>
        <a:graphic>
          <a:graphicData uri="http://schemas.openxmlformats.org/drawingml/2006/table">
            <a:tbl>
              <a:tblPr rtl="1"/>
              <a:tblGrid>
                <a:gridCol w="20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33" marR="91533" marT="45664" marB="45664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33" marR="91533" marT="45664" marB="45664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 </a:t>
                      </a:r>
                      <a:endParaRPr kumimoji="0" lang="he-I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33" marR="91533" marT="45664" marB="45664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1992" name="Picture 10" descr="humus - yafo_41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455987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מלבן 3"/>
          <p:cNvSpPr>
            <a:spLocks noChangeArrowheads="1"/>
          </p:cNvSpPr>
          <p:nvPr/>
        </p:nvSpPr>
        <p:spPr bwMode="auto">
          <a:xfrm>
            <a:off x="1979613" y="333375"/>
            <a:ext cx="5111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he-IL" dirty="0">
                <a:solidFill>
                  <a:schemeClr val="bg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+mn-cs"/>
              </a:rPr>
              <a:t>שיפור שיטות השקיה</a:t>
            </a:r>
          </a:p>
        </p:txBody>
      </p:sp>
      <p:pic>
        <p:nvPicPr>
          <p:cNvPr id="13315" name="תמונה 4" descr="1_o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0226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תמונה 9" descr="59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365104"/>
            <a:ext cx="2664296" cy="199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9" name="תמונה 12" descr="untitled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2880320" cy="1939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20" name="TextBox 13"/>
          <p:cNvSpPr txBox="1">
            <a:spLocks noChangeArrowheads="1"/>
          </p:cNvSpPr>
          <p:nvPr/>
        </p:nvSpPr>
        <p:spPr bwMode="auto">
          <a:xfrm>
            <a:off x="1547813" y="1341438"/>
            <a:ext cx="2214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r>
              <a:rPr lang="he-IL" altLang="he-IL" sz="1600">
                <a:latin typeface="Tahoma" panose="020B0604030504040204" pitchFamily="34" charset="0"/>
                <a:cs typeface="Tahoma" panose="020B0604030504040204" pitchFamily="34" charset="0"/>
              </a:rPr>
              <a:t>השקיה בתעלות הצפה</a:t>
            </a:r>
          </a:p>
        </p:txBody>
      </p:sp>
      <p:sp>
        <p:nvSpPr>
          <p:cNvPr id="13321" name="TextBox 14"/>
          <p:cNvSpPr txBox="1">
            <a:spLocks noChangeArrowheads="1"/>
          </p:cNvSpPr>
          <p:nvPr/>
        </p:nvSpPr>
        <p:spPr bwMode="auto">
          <a:xfrm>
            <a:off x="5651500" y="4005263"/>
            <a:ext cx="2716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r>
              <a:rPr lang="he-IL" altLang="he-IL" sz="1600">
                <a:latin typeface="Tahoma" panose="020B0604030504040204" pitchFamily="34" charset="0"/>
                <a:cs typeface="Tahoma" panose="020B0604030504040204" pitchFamily="34" charset="0"/>
              </a:rPr>
              <a:t>שימוש בממטרות על קוונוע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07950" y="4005263"/>
            <a:ext cx="39433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r>
              <a:rPr lang="he-IL" altLang="he-IL" sz="1600">
                <a:latin typeface="Tahoma" panose="020B0604030504040204" pitchFamily="34" charset="0"/>
                <a:cs typeface="Tahoma" panose="020B0604030504040204" pitchFamily="34" charset="0"/>
              </a:rPr>
              <a:t>שמחה בלאס – 1959 - השקיה בטפטוף</a:t>
            </a:r>
          </a:p>
        </p:txBody>
      </p:sp>
      <p:pic>
        <p:nvPicPr>
          <p:cNvPr id="11" name="תמונה 10" descr="IMG_44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1844824"/>
            <a:ext cx="302056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6227763" y="1484313"/>
            <a:ext cx="22145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/>
            <a:r>
              <a:rPr lang="he-IL" altLang="he-IL" sz="1600">
                <a:latin typeface="Tahoma" panose="020B0604030504040204" pitchFamily="34" charset="0"/>
                <a:cs typeface="Tahoma" panose="020B0604030504040204" pitchFamily="34" charset="0"/>
              </a:rPr>
              <a:t>השקיה ידנית</a:t>
            </a:r>
          </a:p>
        </p:txBody>
      </p:sp>
      <p:sp>
        <p:nvSpPr>
          <p:cNvPr id="14" name="חץ ימינה 13"/>
          <p:cNvSpPr/>
          <p:nvPr/>
        </p:nvSpPr>
        <p:spPr>
          <a:xfrm rot="10800000">
            <a:off x="3924300" y="2349500"/>
            <a:ext cx="1223963" cy="215900"/>
          </a:xfrm>
          <a:prstGeom prst="rightArrow">
            <a:avLst>
              <a:gd name="adj1" fmla="val 34982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/>
          </a:p>
        </p:txBody>
      </p:sp>
      <p:sp>
        <p:nvSpPr>
          <p:cNvPr id="15" name="חץ ימינה 14"/>
          <p:cNvSpPr/>
          <p:nvPr/>
        </p:nvSpPr>
        <p:spPr>
          <a:xfrm rot="1631198">
            <a:off x="3800475" y="3903663"/>
            <a:ext cx="1814513" cy="215900"/>
          </a:xfrm>
          <a:prstGeom prst="rightArrow">
            <a:avLst>
              <a:gd name="adj1" fmla="val 34982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/>
          </a:p>
        </p:txBody>
      </p:sp>
      <p:sp>
        <p:nvSpPr>
          <p:cNvPr id="16" name="חץ ימינה 15"/>
          <p:cNvSpPr/>
          <p:nvPr/>
        </p:nvSpPr>
        <p:spPr>
          <a:xfrm rot="10800000">
            <a:off x="4067175" y="5445125"/>
            <a:ext cx="1225550" cy="215900"/>
          </a:xfrm>
          <a:prstGeom prst="rightArrow">
            <a:avLst>
              <a:gd name="adj1" fmla="val 34982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1" grpId="0"/>
      <p:bldP spid="13322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34400" cy="758825"/>
          </a:xfrm>
        </p:spPr>
        <p:txBody>
          <a:bodyPr/>
          <a:lstStyle/>
          <a:p>
            <a:pPr eaLnBrk="1" hangingPunct="1"/>
            <a:r>
              <a:rPr lang="he-IL" altLang="he-IL" sz="5400" smtClean="0">
                <a:solidFill>
                  <a:srgbClr val="0020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טכנולוגיות עתירות הון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58175" cy="51435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he-IL" altLang="he-IL" sz="2400" smtClean="0">
                <a:latin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he-IL" altLang="he-IL" sz="2400" smtClean="0">
                <a:latin typeface="Tahoma" panose="020B0604030504040204" pitchFamily="34" charset="0"/>
              </a:rPr>
              <a:t>כיום  בארה"ב (המאה ה- 21 ), כ 3- מיליון חקלאים  מספקים מזון לכל האוכלוסייה (כ 270- מיליון),  ועוד נשארים להם עודפים בכמות המאפשרת להם לסחור עם כל העולם.</a:t>
            </a:r>
          </a:p>
        </p:txBody>
      </p:sp>
      <p:pic>
        <p:nvPicPr>
          <p:cNvPr id="4" name="Picture 2" descr="http://www.falcha.co.il/_Uploads/4014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068960"/>
            <a:ext cx="7000875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torage.cet.ac.il/assets.api/uploads/201907/b3102f053bef4f369b55a131f08d67c2/6c1abc67122a476aa0c2e85a91f47938201907070936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849630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4" descr="https://storage.cet.ac.il/assets.api/uploads/201907/38e20a025eb44291b049fc6d9d7f2da1/d168342a23dd484cb57713728d5e5d9f201907070939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7764462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 txBox="1">
            <a:spLocks noChangeArrowheads="1"/>
          </p:cNvSpPr>
          <p:nvPr/>
        </p:nvSpPr>
        <p:spPr bwMode="auto">
          <a:xfrm>
            <a:off x="323850" y="1052513"/>
            <a:ext cx="8148638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מעבר מ"חקלאות מסורתית" ל" חקלאות תעשייתית"-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עליה בתוצרת החקלאית.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טכנולוגיות מתקדמות-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חממות "המהפכה הלבנה", השקיה מבוקרת , הידרופוניקה.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צימצום כוח עבודה-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מיכון חקלאי מתקדם.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השבחת זנים קיימים ופיתוח זנים חדשים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על ידי הנדסה גנטית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שימור יעיל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יותר של התוצרת החקלאית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שימוש בדשנים וחומרי הדברה כימיים,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יצירת חומרי הדברה חדשים 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הוזלת הייצור</a:t>
            </a:r>
            <a:endParaRPr lang="he-IL" altLang="he-IL" sz="2200">
              <a:latin typeface="Tahoma" panose="020B060403050404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200" b="1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מסחר חקלאי בינלאומי- </a:t>
            </a:r>
            <a:r>
              <a:rPr lang="he-IL" altLang="he-IL" sz="22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אמצעים מבוקרים ומהירים להובלת התוצרת החקלאית</a:t>
            </a:r>
            <a:r>
              <a:rPr lang="he-IL" altLang="he-IL" sz="20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he-IL" altLang="he-IL" sz="2000">
                <a:latin typeface="Tahoma" panose="020B060403050404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אמצעי דישון והדברה כימית.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n-US" altLang="he-IL" sz="1700">
              <a:latin typeface="Tahoma" panose="020B060403050404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n-US" altLang="he-IL" sz="1700">
              <a:latin typeface="Tahoma" panose="020B060403050404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he-IL" altLang="he-IL" sz="1700">
              <a:latin typeface="Tahoma" panose="020B060403050404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288" y="260350"/>
            <a:ext cx="8569325" cy="574675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he-IL" sz="4800" dirty="0">
                <a:solidFill>
                  <a:srgbClr val="006600"/>
                </a:solidFill>
                <a:latin typeface="Tahoma" pitchFamily="34" charset="0"/>
                <a:ea typeface="Tahoma" pitchFamily="34" charset="0"/>
                <a:cs typeface="+mn-cs"/>
              </a:rPr>
              <a:t>המהפכה הירוקה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כותרת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sz="6000" dirty="0" smtClean="0">
                <a:solidFill>
                  <a:srgbClr val="006600"/>
                </a:solidFill>
                <a:latin typeface="Tahoma" pitchFamily="34" charset="0"/>
                <a:cs typeface="+mn-cs"/>
              </a:rPr>
              <a:t>חקלאות אינטנסיבית</a:t>
            </a:r>
            <a:r>
              <a:rPr lang="he-IL" sz="3200" dirty="0" smtClean="0">
                <a:solidFill>
                  <a:srgbClr val="7B9899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he-IL" sz="3200" dirty="0" smtClean="0">
                <a:solidFill>
                  <a:srgbClr val="7B9899"/>
                </a:solidFill>
                <a:latin typeface="Tahoma" pitchFamily="34" charset="0"/>
                <a:cs typeface="Tahoma" pitchFamily="34" charset="0"/>
              </a:rPr>
            </a:br>
            <a:endParaRPr lang="he-IL" sz="3200" dirty="0" smtClean="0">
              <a:solidFill>
                <a:srgbClr val="7B98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107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95288" y="1557338"/>
            <a:ext cx="8229600" cy="36718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he-IL" altLang="he-IL" sz="6000" smtClean="0">
                <a:latin typeface="Tahoma" panose="020B0604030504040204" pitchFamily="34" charset="0"/>
              </a:rPr>
              <a:t>יבול גדול, ליחידת שטח </a:t>
            </a:r>
          </a:p>
          <a:p>
            <a:pPr algn="ctr" eaLnBrk="1" hangingPunct="1">
              <a:buFontTx/>
              <a:buNone/>
            </a:pPr>
            <a:r>
              <a:rPr lang="he-IL" altLang="he-IL" sz="6000" smtClean="0">
                <a:latin typeface="Tahoma" panose="020B0604030504040204" pitchFamily="34" charset="0"/>
              </a:rPr>
              <a:t>בזמן קצר!</a:t>
            </a:r>
          </a:p>
          <a:p>
            <a:pPr algn="ctr" eaLnBrk="1" hangingPunct="1">
              <a:buFontTx/>
              <a:buNone/>
            </a:pPr>
            <a:endParaRPr lang="he-IL" altLang="he-IL" sz="240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</a:pPr>
            <a:r>
              <a:rPr lang="he-IL" altLang="he-IL" smtClean="0">
                <a:latin typeface="David" panose="020E0502060401010101" pitchFamily="34" charset="-79"/>
              </a:rPr>
              <a:t>גידול הייבולים</a:t>
            </a:r>
            <a:r>
              <a:rPr lang="en-US" altLang="he-IL" smtClean="0">
                <a:latin typeface="David" panose="020E0502060401010101" pitchFamily="34" charset="-79"/>
              </a:rPr>
              <a:t> </a:t>
            </a:r>
            <a:r>
              <a:rPr lang="he-IL" altLang="he-IL" smtClean="0">
                <a:latin typeface="David" panose="020E0502060401010101" pitchFamily="34" charset="-79"/>
              </a:rPr>
              <a:t> בחלק מהשטחים</a:t>
            </a:r>
            <a:r>
              <a:rPr lang="en-US" altLang="he-IL" smtClean="0">
                <a:latin typeface="David" panose="020E0502060401010101" pitchFamily="34" charset="-79"/>
              </a:rPr>
              <a:t/>
            </a:r>
            <a:br>
              <a:rPr lang="en-US" altLang="he-IL" smtClean="0">
                <a:latin typeface="David" panose="020E0502060401010101" pitchFamily="34" charset="-79"/>
              </a:rPr>
            </a:br>
            <a:r>
              <a:rPr lang="he-IL" altLang="he-IL" smtClean="0">
                <a:latin typeface="David" panose="020E0502060401010101" pitchFamily="34" charset="-79"/>
              </a:rPr>
              <a:t>פי 3-4 ללא הרחבת השטחים החקלאיים</a:t>
            </a:r>
            <a:r>
              <a:rPr lang="en-US" altLang="he-IL" smtClean="0">
                <a:latin typeface="David" panose="020E0502060401010101" pitchFamily="34" charset="-79"/>
              </a:rPr>
              <a:t/>
            </a:r>
            <a:br>
              <a:rPr lang="en-US" altLang="he-IL" smtClean="0">
                <a:latin typeface="David" panose="020E0502060401010101" pitchFamily="34" charset="-79"/>
              </a:rPr>
            </a:br>
            <a:r>
              <a:rPr lang="he-IL" altLang="he-IL" smtClean="0">
                <a:latin typeface="David" panose="020E0502060401010101" pitchFamily="34" charset="-79"/>
              </a:rPr>
              <a:t>וללא הגדלת כוח העבודה</a:t>
            </a:r>
            <a:r>
              <a:rPr lang="he-IL" altLang="he-IL" smtClean="0">
                <a:latin typeface="Tahoma" panose="020B0604030504040204" pitchFamily="34" charset="0"/>
              </a:rPr>
              <a:t> </a:t>
            </a:r>
          </a:p>
          <a:p>
            <a:pPr eaLnBrk="1" hangingPunct="1"/>
            <a:endParaRPr lang="he-IL" altLang="he-IL" smtClean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0825" y="0"/>
            <a:ext cx="8572500" cy="8683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he-IL" sz="4000" smtClean="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he-IL" sz="4000" smtClean="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</a:br>
            <a:r>
              <a:rPr lang="he-IL" sz="4000" smtClean="0">
                <a:solidFill>
                  <a:srgbClr val="006600"/>
                </a:solidFill>
                <a:latin typeface="Tahoma" pitchFamily="34" charset="0"/>
                <a:cs typeface="Tahoma" pitchFamily="34" charset="0"/>
              </a:rPr>
              <a:t>חסרונותיה של המהפכה הירוקה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826000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buFontTx/>
              <a:buAutoNum type="arabicPeriod"/>
              <a:defRPr/>
            </a:pPr>
            <a:r>
              <a:rPr lang="he-IL" sz="2000" b="1" u="sng" smtClean="0">
                <a:latin typeface="Tahoma" pitchFamily="34" charset="0"/>
                <a:cs typeface="Tahoma" pitchFamily="34" charset="0"/>
              </a:rPr>
              <a:t>ייקור המזון</a:t>
            </a:r>
            <a:r>
              <a:rPr lang="he-IL" sz="20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he-IL" sz="2000" smtClean="0">
                <a:latin typeface="Tahoma" pitchFamily="34" charset="0"/>
                <a:cs typeface="Tahoma" pitchFamily="34" charset="0"/>
              </a:rPr>
              <a:t>- הזרעים החדשים יקרים מאד והממשלות הוצרכו לסבסד אותם כדי שהאיכרים הזעירים יוכלו להשתמש בהם מה שגרם לייקור המזון.</a:t>
            </a:r>
            <a:endParaRPr lang="en-US" sz="2000" smtClean="0"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he-IL" sz="2000" b="1" u="sng" smtClean="0">
                <a:latin typeface="Tahoma" pitchFamily="34" charset="0"/>
                <a:cs typeface="Tahoma" pitchFamily="34" charset="0"/>
              </a:rPr>
              <a:t>טעם ואיכות</a:t>
            </a:r>
            <a:r>
              <a:rPr lang="he-IL" sz="20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he-IL" sz="2000" smtClean="0">
                <a:latin typeface="Tahoma" pitchFamily="34" charset="0"/>
                <a:cs typeface="Tahoma" pitchFamily="34" charset="0"/>
              </a:rPr>
              <a:t>- טעמם של הזנים החדשים שפותחו ,שונה</a:t>
            </a:r>
            <a:r>
              <a:rPr lang="he-IL" sz="20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he-IL" sz="2000" smtClean="0">
                <a:latin typeface="Tahoma" pitchFamily="34" charset="0"/>
                <a:cs typeface="Tahoma" pitchFamily="34" charset="0"/>
              </a:rPr>
              <a:t>מזה של הזנים המסורתיים אליהם הורגלו האיכרים. דבר זה גרם לירידה בביקוש והחקלאים שהשתמשו בזנים חדשים ,הפסידו. הזנים החדשים פחות עשירים בחלבונים.</a:t>
            </a:r>
            <a:endParaRPr lang="en-US" sz="2000" smtClean="0"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he-IL" sz="2000" b="1" u="sng" smtClean="0">
                <a:latin typeface="Tahoma" pitchFamily="34" charset="0"/>
                <a:cs typeface="Tahoma" pitchFamily="34" charset="0"/>
              </a:rPr>
              <a:t>אבטלה</a:t>
            </a:r>
            <a:r>
              <a:rPr lang="he-IL" sz="2000" smtClean="0">
                <a:latin typeface="Tahoma" pitchFamily="34" charset="0"/>
                <a:cs typeface="Tahoma" pitchFamily="34" charset="0"/>
              </a:rPr>
              <a:t> - המיכון, ההשקיה, הדשנים וחומרי ההדברה עלו הון רב, לכן האיכרים הזעירים לא השתמשו בהם ואם כן, אז הם נאלצו לקחת הלוואות כדי להצטייד בכל הדרוש . רבים לא עמדו בהחזרי ההלוואות  ונאלצו למכור את אדמותיהם לבעלי האחוזות – דבר שגרם לאבטלה.</a:t>
            </a:r>
            <a:endParaRPr lang="en-US" sz="2000" smtClean="0"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he-IL" sz="2000" b="1" u="sng" smtClean="0">
                <a:latin typeface="Tahoma" pitchFamily="34" charset="0"/>
                <a:cs typeface="Tahoma" pitchFamily="34" charset="0"/>
              </a:rPr>
              <a:t>בעיות אקולוגיות </a:t>
            </a:r>
            <a:r>
              <a:rPr lang="he-IL" sz="2000" smtClean="0">
                <a:latin typeface="Tahoma" pitchFamily="34" charset="0"/>
                <a:cs typeface="Tahoma" pitchFamily="34" charset="0"/>
              </a:rPr>
              <a:t>- השימוש המוגבר בדשנים מלאכותיים ובחומרי הדברה גרם לבעיות אקולוגיות חמורות כגון זיהום מי התהום, המלחת קרקעות ופסולת בלתי מתכלה של יריעות פלסטיק.</a:t>
            </a:r>
            <a:endParaRPr lang="en-US" sz="2000" smtClean="0">
              <a:latin typeface="Tahoma" pitchFamily="34" charset="0"/>
              <a:cs typeface="Tahoma" pitchFamily="34" charset="0"/>
            </a:endParaRPr>
          </a:p>
          <a:p>
            <a:pPr marL="457200" indent="-457200" eaLnBrk="1" hangingPunct="1">
              <a:buFont typeface="Wingdings 2" pitchFamily="18" charset="2"/>
              <a:buChar char=""/>
              <a:defRPr/>
            </a:pPr>
            <a:endParaRPr lang="he-IL" sz="200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507412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chemeClr val="accent2"/>
                </a:solidFill>
                <a:cs typeface="+mn-cs"/>
              </a:rPr>
              <a:t>תזונת האדם הקדמון-</a:t>
            </a:r>
            <a:r>
              <a:rPr lang="he-IL" sz="3200" dirty="0" smtClean="0">
                <a:solidFill>
                  <a:srgbClr val="660066"/>
                </a:solidFill>
                <a:cs typeface="+mn-cs"/>
              </a:rPr>
              <a:t>עד לפני כ 50 אלף שנה </a:t>
            </a:r>
            <a:endParaRPr lang="en-US" sz="3200" dirty="0" smtClean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1341438"/>
            <a:ext cx="4700588" cy="5183187"/>
          </a:xfrm>
        </p:spPr>
        <p:txBody>
          <a:bodyPr/>
          <a:lstStyle/>
          <a:p>
            <a:pPr eaLnBrk="1" hangingPunct="1"/>
            <a:r>
              <a:rPr lang="he-IL" altLang="he-IL" smtClean="0">
                <a:solidFill>
                  <a:srgbClr val="660066"/>
                </a:solidFill>
              </a:rPr>
              <a:t>היתה מבוססת כנראה על איסוף צמחים, זחלים ונבלות.</a:t>
            </a:r>
          </a:p>
          <a:p>
            <a:pPr eaLnBrk="1" hangingPunct="1"/>
            <a:endParaRPr lang="he-IL" altLang="he-IL" smtClean="0">
              <a:solidFill>
                <a:srgbClr val="660066"/>
              </a:solidFill>
            </a:endParaRPr>
          </a:p>
          <a:p>
            <a:pPr eaLnBrk="1" hangingPunct="1"/>
            <a:r>
              <a:rPr lang="he-IL" altLang="he-IL" smtClean="0"/>
              <a:t>בני האדם התחילו לייצר ראשי חיצים חניתות, רשתות ציד וחבלים. אחת הפעילויות הראשיות היתה ציד של חיות גדולות.</a:t>
            </a:r>
          </a:p>
          <a:p>
            <a:pPr eaLnBrk="1" hangingPunct="1">
              <a:buFontTx/>
              <a:buNone/>
            </a:pPr>
            <a:endParaRPr lang="en-US" altLang="he-IL" smtClean="0">
              <a:cs typeface="David" panose="020E0502060401010101" pitchFamily="34" charset="-79"/>
            </a:endParaRPr>
          </a:p>
        </p:txBody>
      </p:sp>
      <p:pic>
        <p:nvPicPr>
          <p:cNvPr id="6148" name="Picture 7" descr="350px-Mesa_Verde_spear_and_knif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508500"/>
            <a:ext cx="345598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avea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527425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e-IL" dirty="0" smtClean="0">
                <a:solidFill>
                  <a:schemeClr val="accent2"/>
                </a:solidFill>
                <a:cs typeface="+mn-cs"/>
              </a:rPr>
              <a:t>תזונת האדם הקדמון</a:t>
            </a:r>
            <a:endParaRPr lang="en-US" dirty="0" smtClean="0">
              <a:solidFill>
                <a:schemeClr val="accent2"/>
              </a:solidFill>
              <a:cs typeface="+mn-cs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1685925"/>
          </a:xfrm>
        </p:spPr>
        <p:txBody>
          <a:bodyPr/>
          <a:lstStyle/>
          <a:p>
            <a:pPr eaLnBrk="1" hangingPunct="1"/>
            <a:r>
              <a:rPr lang="he-IL" altLang="he-IL" smtClean="0">
                <a:solidFill>
                  <a:schemeClr val="tx2"/>
                </a:solidFill>
              </a:rPr>
              <a:t>לפני כ-15 אלף שנה התחילו בני האדם להרחיב את סל המזונות שלהם גם לדגה ודגני בר ופיתחו כלי טחינה וכלים לשימור מזונות אלו</a:t>
            </a:r>
            <a:r>
              <a:rPr lang="he-IL" altLang="he-IL" smtClean="0">
                <a:solidFill>
                  <a:schemeClr val="tx2"/>
                </a:solidFill>
                <a:cs typeface="David" panose="020E0502060401010101" pitchFamily="34" charset="-79"/>
              </a:rPr>
              <a:t>.</a:t>
            </a:r>
            <a:endParaRPr lang="en-US" altLang="he-IL" smtClean="0">
              <a:solidFill>
                <a:schemeClr val="tx2"/>
              </a:solidFill>
              <a:cs typeface="David" panose="020E0502060401010101" pitchFamily="34" charset="-79"/>
            </a:endParaRPr>
          </a:p>
          <a:p>
            <a:pPr eaLnBrk="1" hangingPunct="1"/>
            <a:endParaRPr lang="en-US" altLang="he-IL" smtClean="0">
              <a:cs typeface="David" panose="020E0502060401010101" pitchFamily="34" charset="-79"/>
            </a:endParaRPr>
          </a:p>
        </p:txBody>
      </p:sp>
      <p:pic>
        <p:nvPicPr>
          <p:cNvPr id="7172" name="Picture 10" descr="200px-Aguja_y_anzuelo_Paleolit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284538"/>
            <a:ext cx="23114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16"/>
          <p:cNvSpPr txBox="1">
            <a:spLocks noChangeArrowheads="1"/>
          </p:cNvSpPr>
          <p:nvPr/>
        </p:nvSpPr>
        <p:spPr bwMode="auto">
          <a:xfrm>
            <a:off x="6516688" y="5805488"/>
            <a:ext cx="244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sz="2000"/>
              <a:t>קרס לדיג ומחט לתפירה</a:t>
            </a:r>
            <a:endParaRPr lang="en-US" altLang="he-IL" sz="2000"/>
          </a:p>
        </p:txBody>
      </p:sp>
      <p:pic>
        <p:nvPicPr>
          <p:cNvPr id="7174" name="Picture 9" descr="IMG00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068638"/>
            <a:ext cx="2033588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13"/>
          <p:cNvSpPr txBox="1">
            <a:spLocks noChangeArrowheads="1"/>
          </p:cNvSpPr>
          <p:nvPr/>
        </p:nvSpPr>
        <p:spPr bwMode="auto">
          <a:xfrm>
            <a:off x="1116013" y="6165850"/>
            <a:ext cx="2881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altLang="he-IL" sz="2000"/>
              <a:t>כלי לריסוק וטחינה</a:t>
            </a:r>
            <a:endParaRPr lang="en-US" altLang="he-IL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74638"/>
            <a:ext cx="8002587" cy="1143000"/>
          </a:xfrm>
        </p:spPr>
        <p:txBody>
          <a:bodyPr/>
          <a:lstStyle/>
          <a:p>
            <a:pPr eaLnBrk="1" hangingPunct="1"/>
            <a:r>
              <a:rPr lang="en-US" altLang="he-IL" smtClean="0">
                <a:solidFill>
                  <a:srgbClr val="7B9899"/>
                </a:solidFill>
                <a:latin typeface="Tahoma" panose="020B0604030504040204" pitchFamily="34" charset="0"/>
              </a:rPr>
              <a:t> </a:t>
            </a:r>
            <a:r>
              <a:rPr lang="he-IL" altLang="he-IL" smtClean="0">
                <a:solidFill>
                  <a:srgbClr val="7B9899"/>
                </a:solidFill>
                <a:latin typeface="Tahoma" panose="020B0604030504040204" pitchFamily="34" charset="0"/>
              </a:rPr>
              <a:t>התפתחות החקלאות</a:t>
            </a:r>
            <a:br>
              <a:rPr lang="he-IL" altLang="he-IL" smtClean="0">
                <a:solidFill>
                  <a:srgbClr val="7B9899"/>
                </a:solidFill>
                <a:latin typeface="Tahoma" panose="020B0604030504040204" pitchFamily="34" charset="0"/>
              </a:rPr>
            </a:br>
            <a:r>
              <a:rPr lang="he-IL" altLang="he-IL" sz="3200" smtClean="0">
                <a:solidFill>
                  <a:srgbClr val="40404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המהפכה החקלאית הראשונה</a:t>
            </a:r>
            <a:endParaRPr lang="en-US" altLang="he-IL" sz="3200" smtClean="0">
              <a:solidFill>
                <a:srgbClr val="7B9899"/>
              </a:solidFill>
              <a:latin typeface="Tahoma" panose="020B060403050404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87675" y="1628775"/>
            <a:ext cx="56165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2800" dirty="0">
                <a:latin typeface="Tahoma" pitchFamily="34" charset="0"/>
                <a:cs typeface="+mn-cs"/>
              </a:rPr>
              <a:t>10,000 לפנה"ס - הפסקת הנדידה</a:t>
            </a:r>
          </a:p>
          <a:p>
            <a:pPr>
              <a:defRPr/>
            </a:pPr>
            <a:endParaRPr lang="he-IL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9" name="TextBox 11"/>
          <p:cNvSpPr txBox="1">
            <a:spLocks noChangeArrowheads="1"/>
          </p:cNvSpPr>
          <p:nvPr/>
        </p:nvSpPr>
        <p:spPr bwMode="auto">
          <a:xfrm>
            <a:off x="684213" y="2276475"/>
            <a:ext cx="79914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e-IL" sz="2400" dirty="0">
                <a:solidFill>
                  <a:schemeClr val="tx1"/>
                </a:solidFill>
                <a:latin typeface="Tahoma" pitchFamily="34" charset="0"/>
                <a:cs typeface="+mn-cs"/>
              </a:rPr>
              <a:t>כריתת יערות והתיישבות קבע באזור ה"סהר הפורה", בעמק האינדוס בהודו  ובמרכז אמריקה ודרומה. </a:t>
            </a:r>
          </a:p>
        </p:txBody>
      </p:sp>
      <p:pic>
        <p:nvPicPr>
          <p:cNvPr id="16" name="Picture 4" descr="אנרגית שרירים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99792" y="3201090"/>
            <a:ext cx="5112568" cy="3361493"/>
          </a:xfrm>
          <a:effectLst>
            <a:softEdge rad="112500"/>
          </a:effectLst>
        </p:spPr>
      </p:pic>
      <p:pic>
        <p:nvPicPr>
          <p:cNvPr id="8198" name="Picture 5" descr="https://encrypted-tbn3.gstatic.com/images?q=tbn:ANd9GcRFGhunmk0cu9jWzNcFxkhvvx7SJrzWXJtDA5hGa_h20StWWfv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7838"/>
            <a:ext cx="2555875" cy="384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3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he-IL" altLang="he-IL" sz="4000" smtClean="0">
                <a:solidFill>
                  <a:schemeClr val="accent2"/>
                </a:solidFill>
                <a:cs typeface="David" panose="020E0502060401010101" pitchFamily="34" charset="-79"/>
              </a:rPr>
              <a:t>המעבר לחקלאות מכתיב מגורי קבע</a:t>
            </a:r>
            <a:endParaRPr lang="en-US" altLang="he-IL" sz="4000" smtClean="0">
              <a:solidFill>
                <a:schemeClr val="accent2"/>
              </a:solidFill>
              <a:cs typeface="David" panose="020E0502060401010101" pitchFamily="34" charset="-79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364163" y="1989138"/>
            <a:ext cx="3411537" cy="4119562"/>
            <a:chOff x="3379" y="1026"/>
            <a:chExt cx="2149" cy="2595"/>
          </a:xfrm>
        </p:grpSpPr>
        <p:pic>
          <p:nvPicPr>
            <p:cNvPr id="9224" name="Picture 8" descr="hist_medtt_aborigin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1026"/>
              <a:ext cx="2149" cy="2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9"/>
            <p:cNvSpPr txBox="1">
              <a:spLocks noChangeArrowheads="1"/>
            </p:cNvSpPr>
            <p:nvPr/>
          </p:nvSpPr>
          <p:spPr bwMode="auto">
            <a:xfrm>
              <a:off x="3379" y="3294"/>
              <a:ext cx="20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משפחת צידים לקטים</a:t>
              </a:r>
              <a:endParaRPr lang="en-US" altLang="he-IL" sz="2800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79388" y="2133600"/>
            <a:ext cx="4824412" cy="4191000"/>
            <a:chOff x="204" y="1026"/>
            <a:chExt cx="3039" cy="2640"/>
          </a:xfrm>
        </p:grpSpPr>
        <p:pic>
          <p:nvPicPr>
            <p:cNvPr id="9222" name="Picture 6" descr="family_farmers_india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026"/>
              <a:ext cx="3039" cy="2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0"/>
            <p:cNvSpPr txBox="1">
              <a:spLocks noChangeArrowheads="1"/>
            </p:cNvSpPr>
            <p:nvPr/>
          </p:nvSpPr>
          <p:spPr bwMode="auto">
            <a:xfrm>
              <a:off x="340" y="3339"/>
              <a:ext cx="213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1pPr>
              <a:lvl2pPr marL="742950" indent="-28575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2pPr>
              <a:lvl3pPr marL="11430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3pPr>
              <a:lvl4pPr marL="16002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4pPr>
              <a:lvl5pPr marL="2057400" indent="-228600" eaLnBrk="0" hangingPunct="0"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anose="02020603050405020304" pitchFamily="18" charset="0"/>
                  <a:cs typeface="David" panose="020E0502060401010101" pitchFamily="34" charset="-79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sz="2800"/>
                <a:t>משפחת חקלאים</a:t>
              </a:r>
              <a:endParaRPr lang="en-US" altLang="he-IL" sz="2800"/>
            </a:p>
          </p:txBody>
        </p:sp>
      </p:grpSp>
      <p:sp>
        <p:nvSpPr>
          <p:cNvPr id="9221" name="Text Box 13"/>
          <p:cNvSpPr txBox="1">
            <a:spLocks noChangeArrowheads="1"/>
          </p:cNvSpPr>
          <p:nvPr/>
        </p:nvSpPr>
        <p:spPr bwMode="auto">
          <a:xfrm>
            <a:off x="971550" y="5734050"/>
            <a:ext cx="7704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cs typeface="David" panose="020E0502060401010101" pitchFamily="34" charset="-79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he-IL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628775"/>
            <a:ext cx="8429625" cy="4926013"/>
          </a:xfrm>
        </p:spPr>
        <p:txBody>
          <a:bodyPr/>
          <a:lstStyle/>
          <a:p>
            <a:pPr marL="457200" indent="-457200" algn="ctr" eaLnBrk="1" hangingPunct="1">
              <a:buFontTx/>
              <a:buNone/>
            </a:pPr>
            <a:r>
              <a:rPr lang="he-IL" altLang="he-IL" sz="2800" smtClean="0">
                <a:latin typeface="Tahoma" panose="020B0604030504040204" pitchFamily="34" charset="0"/>
              </a:rPr>
              <a:t>שימוש בטכנולוגיות פשוטות -חריש, שאיבה והשקיה</a:t>
            </a:r>
          </a:p>
          <a:p>
            <a:pPr marL="457200" indent="-457200" algn="ctr" eaLnBrk="1" hangingPunct="1">
              <a:buFontTx/>
              <a:buNone/>
            </a:pPr>
            <a:r>
              <a:rPr lang="he-IL" altLang="he-IL" sz="2800" smtClean="0">
                <a:latin typeface="Tahoma" panose="020B0604030504040204" pitchFamily="34" charset="0"/>
              </a:rPr>
              <a:t>תִרְבּוּת של גידולים ובִּיוּת בעלי חיים.</a:t>
            </a:r>
          </a:p>
          <a:p>
            <a:pPr marL="457200" indent="-457200" algn="ctr" eaLnBrk="1" hangingPunct="1">
              <a:buFontTx/>
              <a:buNone/>
            </a:pPr>
            <a:endParaRPr lang="he-IL" altLang="he-IL" sz="2400" smtClean="0">
              <a:latin typeface="Tahoma" panose="020B0604030504040204" pitchFamily="34" charset="0"/>
            </a:endParaRPr>
          </a:p>
        </p:txBody>
      </p:sp>
      <p:pic>
        <p:nvPicPr>
          <p:cNvPr id="4" name="Picture 2" descr="חריש במחרשת עץ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643" y="3356992"/>
            <a:ext cx="3039193" cy="243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www.k-etzion.co.il/_Uploads/159011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5675" y="3284984"/>
            <a:ext cx="1688887" cy="2573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הזורעים בדמעה ברינה יקצורו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425228"/>
            <a:ext cx="1598166" cy="243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6" name="כותרת 6"/>
          <p:cNvSpPr>
            <a:spLocks noGrp="1"/>
          </p:cNvSpPr>
          <p:nvPr>
            <p:ph type="title"/>
          </p:nvPr>
        </p:nvSpPr>
        <p:spPr>
          <a:xfrm>
            <a:off x="323850" y="188913"/>
            <a:ext cx="8534400" cy="758825"/>
          </a:xfrm>
        </p:spPr>
        <p:txBody>
          <a:bodyPr/>
          <a:lstStyle/>
          <a:p>
            <a:pPr eaLnBrk="1" hangingPunct="1"/>
            <a:r>
              <a:rPr lang="he-IL" altLang="he-IL" smtClean="0">
                <a:solidFill>
                  <a:srgbClr val="7B9899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המהפכה החקלאית הראשונה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image" Target="../media/image69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  <a:cs typeface="David" pitchFamily="2" charset="-79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  <a:cs typeface="David" pitchFamily="2" charset="-79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אזרחי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  <a:fontScheme name="אזרחי">
    <a:majorFont>
      <a:latin typeface="Georgia"/>
      <a:ea typeface=""/>
      <a:cs typeface=""/>
      <a:font script="Jpan" typeface="ＭＳ Ｐゴシック"/>
      <a:font script="Hang" typeface="돋움"/>
      <a:font script="Hans" typeface="方正舒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Georgia"/>
      <a:ea typeface=""/>
      <a:cs typeface=""/>
      <a:font script="Jpan" typeface="ＭＳ Ｐ明朝"/>
      <a:font script="Hang" typeface="바탕"/>
      <a:font script="Hans" typeface="方正舒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אזרחי">
    <a:fillStyleLst>
      <a:solidFill>
        <a:schemeClr val="phClr"/>
      </a:solidFill>
      <a:solidFill>
        <a:schemeClr val="phClr">
          <a:tint val="45000"/>
        </a:schemeClr>
      </a:solidFill>
      <a:solidFill>
        <a:schemeClr val="phClr">
          <a:tint val="95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1429" cap="flat" cmpd="sng" algn="ctr">
        <a:solidFill>
          <a:schemeClr val="phClr"/>
        </a:solidFill>
        <a:prstDash val="sysDash"/>
      </a:ln>
      <a:ln w="200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phClr">
              <a:shade val="70000"/>
              <a:satMod val="105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70000"/>
              <a:satMod val="115000"/>
            </a:schemeClr>
            <a:schemeClr val="phClr">
              <a:tint val="85000"/>
            </a:schemeClr>
          </a:duotone>
        </a:blip>
        <a:tile tx="0" ty="0" sx="85000" sy="85000" flip="none" algn="tl"/>
      </a:blipFill>
      <a:blipFill>
        <a:blip xmlns:r="http://schemas.openxmlformats.org/officeDocument/2006/relationships" r:embed="rId2">
          <a:duotone>
            <a:schemeClr val="phClr">
              <a:shade val="65000"/>
              <a:satMod val="115000"/>
            </a:schemeClr>
            <a:schemeClr val="phClr">
              <a:tint val="85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7278</TotalTime>
  <Words>1246</Words>
  <Application>Microsoft Office PowerPoint</Application>
  <PresentationFormat>‫הצגה על המסך (4:3)</PresentationFormat>
  <Paragraphs>208</Paragraphs>
  <Slides>46</Slides>
  <Notes>24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46</vt:i4>
      </vt:variant>
    </vt:vector>
  </HeadingPairs>
  <TitlesOfParts>
    <vt:vector size="52" baseType="lpstr">
      <vt:lpstr>Times New Roman</vt:lpstr>
      <vt:lpstr>David</vt:lpstr>
      <vt:lpstr>Arial</vt:lpstr>
      <vt:lpstr>Tahoma</vt:lpstr>
      <vt:lpstr>Wingdings 2</vt:lpstr>
      <vt:lpstr>Default Design</vt:lpstr>
      <vt:lpstr>מצגת של PowerPoint‏</vt:lpstr>
      <vt:lpstr>   </vt:lpstr>
      <vt:lpstr> התפתחות החקלאות</vt:lpstr>
      <vt:lpstr>מצגת של PowerPoint‏</vt:lpstr>
      <vt:lpstr>תזונת האדם הקדמון-עד לפני כ 50 אלף שנה </vt:lpstr>
      <vt:lpstr>תזונת האדם הקדמון</vt:lpstr>
      <vt:lpstr> התפתחות החקלאות המהפכה החקלאית הראשונה</vt:lpstr>
      <vt:lpstr>המעבר לחקלאות מכתיב מגורי קבע</vt:lpstr>
      <vt:lpstr>המהפכה החקלאית הראשונה</vt:lpstr>
      <vt:lpstr>מהו ביות? </vt:lpstr>
      <vt:lpstr>מדוע התחילה החקלאות דוקא באיזור הסהר הפורה?</vt:lpstr>
      <vt:lpstr>לא כל הגידולים בויתו באותו הזמן </vt:lpstr>
      <vt:lpstr>מצגת של PowerPoint‏</vt:lpstr>
      <vt:lpstr>הסיבות לבחירה בצמחי בר מסוימים לביות</vt:lpstr>
      <vt:lpstr>מקור נוסף לביות-"עשבים רעים" שגדלו בשולי השדות ובויתו בהמשך</vt:lpstr>
      <vt:lpstr>בע"ח שבויתו לצורך גידול בשר</vt:lpstr>
      <vt:lpstr>דבש</vt:lpstr>
      <vt:lpstr>תרומת לחריש</vt:lpstr>
      <vt:lpstr>ככלי תחבורה</vt:lpstr>
      <vt:lpstr>ככלי מלחמה</vt:lpstr>
      <vt:lpstr>השפעת החקלאות על צפיפות אוכלוסיית האדם</vt:lpstr>
      <vt:lpstr>המעבר לחקלאות כתהליך המזין את עצמו</vt:lpstr>
      <vt:lpstr>מצגת של PowerPoint‏</vt:lpstr>
      <vt:lpstr>מה גרמה המפכה החקלאית הראשונה?</vt:lpstr>
      <vt:lpstr>המהפכה החקלאית השנייה</vt:lpstr>
      <vt:lpstr>מדוע אומרים שבין החקלאות וגידול האוכלוסייה בעולם יש משוב חיובי?</vt:lpstr>
      <vt:lpstr>האם יש גבול עליון לגידול אוכלוסיית האדם? </vt:lpstr>
      <vt:lpstr>מצגת של PowerPoint‏</vt:lpstr>
      <vt:lpstr>מה הקשר בין התמונות ?</vt:lpstr>
      <vt:lpstr>מה גרמה המפכה החקלאית השניה?</vt:lpstr>
      <vt:lpstr>המהפכה החקלאית השלישית קצב גידול אוכלוסיית העולם</vt:lpstr>
      <vt:lpstr>מדוע תחזיותיו של מלטוס התבדו?</vt:lpstr>
      <vt:lpstr>מצגת של PowerPoint‏</vt:lpstr>
      <vt:lpstr>מצגת של PowerPoint‏</vt:lpstr>
      <vt:lpstr>בייות החיטה</vt:lpstr>
      <vt:lpstr>תאוסינטה</vt:lpstr>
      <vt:lpstr>גידולים שונים שפותחו מכרוב הבר  Brassica oleracea</vt:lpstr>
      <vt:lpstr>גידולים שונים שפותחו מסלק הבר</vt:lpstr>
      <vt:lpstr>בננות ניבררו לזרעים קטנים או העדר זרעים</vt:lpstr>
      <vt:lpstr>החומוס ויכולתו לגרום לאושר</vt:lpstr>
      <vt:lpstr>מצגת של PowerPoint‏</vt:lpstr>
      <vt:lpstr>טכנולוגיות עתירות הון</vt:lpstr>
      <vt:lpstr>מצגת של PowerPoint‏</vt:lpstr>
      <vt:lpstr>מצגת של PowerPoint‏</vt:lpstr>
      <vt:lpstr>חקלאות אינטנסיבית </vt:lpstr>
      <vt:lpstr> חסרונותיה של המהפכה הירוקה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L&amp;A</dc:creator>
  <cp:lastModifiedBy>רונית נעמן נאמן</cp:lastModifiedBy>
  <cp:revision>194</cp:revision>
  <dcterms:created xsi:type="dcterms:W3CDTF">2007-09-05T12:53:22Z</dcterms:created>
  <dcterms:modified xsi:type="dcterms:W3CDTF">2019-09-12T11:36:56Z</dcterms:modified>
</cp:coreProperties>
</file>