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328" r:id="rId2"/>
    <p:sldId id="309" r:id="rId3"/>
    <p:sldId id="280" r:id="rId4"/>
    <p:sldId id="317" r:id="rId5"/>
    <p:sldId id="266" r:id="rId6"/>
    <p:sldId id="295" r:id="rId7"/>
    <p:sldId id="298" r:id="rId8"/>
    <p:sldId id="256" r:id="rId9"/>
    <p:sldId id="261" r:id="rId10"/>
    <p:sldId id="319" r:id="rId11"/>
    <p:sldId id="318" r:id="rId12"/>
    <p:sldId id="296" r:id="rId13"/>
    <p:sldId id="270" r:id="rId14"/>
    <p:sldId id="330" r:id="rId15"/>
    <p:sldId id="282" r:id="rId16"/>
    <p:sldId id="271" r:id="rId17"/>
    <p:sldId id="272" r:id="rId18"/>
    <p:sldId id="281" r:id="rId19"/>
    <p:sldId id="326" r:id="rId20"/>
    <p:sldId id="297" r:id="rId21"/>
    <p:sldId id="283" r:id="rId22"/>
    <p:sldId id="285" r:id="rId23"/>
    <p:sldId id="286" r:id="rId24"/>
    <p:sldId id="287" r:id="rId25"/>
    <p:sldId id="288" r:id="rId26"/>
    <p:sldId id="289" r:id="rId27"/>
    <p:sldId id="290" r:id="rId28"/>
    <p:sldId id="299" r:id="rId29"/>
    <p:sldId id="291" r:id="rId30"/>
    <p:sldId id="292" r:id="rId31"/>
    <p:sldId id="293" r:id="rId32"/>
    <p:sldId id="300" r:id="rId33"/>
    <p:sldId id="301" r:id="rId34"/>
    <p:sldId id="302" r:id="rId35"/>
    <p:sldId id="321" r:id="rId36"/>
    <p:sldId id="329" r:id="rId37"/>
    <p:sldId id="320" r:id="rId38"/>
    <p:sldId id="322" r:id="rId39"/>
    <p:sldId id="323" r:id="rId40"/>
    <p:sldId id="324" r:id="rId41"/>
    <p:sldId id="325" r:id="rId42"/>
    <p:sldId id="327" r:id="rId43"/>
    <p:sldId id="303" r:id="rId44"/>
    <p:sldId id="305" r:id="rId45"/>
    <p:sldId id="306" r:id="rId46"/>
    <p:sldId id="307" r:id="rId47"/>
    <p:sldId id="308" r:id="rId48"/>
    <p:sldId id="316" r:id="rId49"/>
    <p:sldId id="304" r:id="rId50"/>
    <p:sldId id="310" r:id="rId51"/>
    <p:sldId id="311" r:id="rId52"/>
    <p:sldId id="312" r:id="rId53"/>
    <p:sldId id="313" r:id="rId54"/>
    <p:sldId id="314" r:id="rId55"/>
    <p:sldId id="315" r:id="rId5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99FFCC"/>
    <a:srgbClr val="FF0000"/>
    <a:srgbClr val="66FF99"/>
    <a:srgbClr val="0000FF"/>
    <a:srgbClr val="00CC00"/>
    <a:srgbClr val="00FF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סגנון ביניים 2 - הדגשה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סגנון ביניים 2 - הדגשה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סגנון ביניים 2 - הדגשה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סגנון ביניים 1 - הדגשה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DA37D80-6434-44D0-A028-1B22A696006F}" styleName="סגנון בהיר 3 - הדגשה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סגנון ביניים 1 - הדגשה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סגנון בהיר 2 - הדגשה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5AEF80A-1BA6-4CBF-A79A-A917059F24D2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572157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AEF80A-1BA6-4CBF-A79A-A917059F24D2}" type="slidenum">
              <a:rPr lang="he-IL" altLang="he-IL" smtClean="0"/>
              <a:pPr>
                <a:defRPr/>
              </a:pPr>
              <a:t>1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538809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מציין מיקום של הערות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e-IL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28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A18901F-14DC-4F7B-9949-47B8D73715DC}" type="slidenum">
              <a:rPr lang="he-IL" altLang="he-IL" smtClean="0"/>
              <a:pPr/>
              <a:t>44</a:t>
            </a:fld>
            <a:endParaRPr lang="en-US" altLang="he-IL" smtClean="0"/>
          </a:p>
        </p:txBody>
      </p:sp>
    </p:spTree>
    <p:extLst>
      <p:ext uri="{BB962C8B-B14F-4D97-AF65-F5344CB8AC3E}">
        <p14:creationId xmlns:p14="http://schemas.microsoft.com/office/powerpoint/2010/main" val="37037776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מציין מיקום של הערות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6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EE86C7B-B6DB-498F-AD09-D1ED4B1BB1E8}" type="slidenum">
              <a:rPr lang="he-IL" altLang="he-IL" smtClean="0"/>
              <a:pPr/>
              <a:t>45</a:t>
            </a:fld>
            <a:endParaRPr lang="en-US" altLang="he-IL" smtClean="0"/>
          </a:p>
        </p:txBody>
      </p:sp>
    </p:spTree>
    <p:extLst>
      <p:ext uri="{BB962C8B-B14F-4D97-AF65-F5344CB8AC3E}">
        <p14:creationId xmlns:p14="http://schemas.microsoft.com/office/powerpoint/2010/main" val="1177426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מציין מיקום של הערות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396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64C9513-A1D8-4594-BFE4-DF4C74A09E3A}" type="slidenum">
              <a:rPr lang="he-IL" altLang="he-IL" smtClean="0"/>
              <a:pPr/>
              <a:t>49</a:t>
            </a:fld>
            <a:endParaRPr lang="en-US" altLang="he-IL" smtClean="0"/>
          </a:p>
        </p:txBody>
      </p:sp>
    </p:spTree>
    <p:extLst>
      <p:ext uri="{BB962C8B-B14F-4D97-AF65-F5344CB8AC3E}">
        <p14:creationId xmlns:p14="http://schemas.microsoft.com/office/powerpoint/2010/main" val="640273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AEF80A-1BA6-4CBF-A79A-A917059F24D2}" type="slidenum">
              <a:rPr lang="he-IL" altLang="he-IL" smtClean="0"/>
              <a:pPr>
                <a:defRPr/>
              </a:pPr>
              <a:t>8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842693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he-IL" altLang="he-IL" smtClean="0">
                <a:latin typeface="Arial" panose="020B0604020202020204" pitchFamily="34" charset="0"/>
                <a:cs typeface="Arial" panose="020B0604020202020204" pitchFamily="34" charset="0"/>
              </a:rPr>
              <a:t>הדגמת מסיסות של סוכר במים מול קורנפלור (מכיל עמילן) במים</a:t>
            </a:r>
          </a:p>
        </p:txBody>
      </p:sp>
      <p:sp>
        <p:nvSpPr>
          <p:cNvPr id="12292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1C798389-65C0-446E-A1A3-21B5B1EC167F}" type="slidenum">
              <a:rPr lang="he-IL" altLang="he-IL" smtClean="0"/>
              <a:pPr algn="l"/>
              <a:t>10</a:t>
            </a:fld>
            <a:endParaRPr lang="he-IL" altLang="he-IL" smtClean="0"/>
          </a:p>
        </p:txBody>
      </p:sp>
    </p:spTree>
    <p:extLst>
      <p:ext uri="{BB962C8B-B14F-4D97-AF65-F5344CB8AC3E}">
        <p14:creationId xmlns:p14="http://schemas.microsoft.com/office/powerpoint/2010/main" val="3638886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מציין מיקום של הערות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he-IL" altLang="he-IL" smtClean="0">
                <a:latin typeface="Arial" panose="020B0604020202020204" pitchFamily="34" charset="0"/>
                <a:cs typeface="Arial" panose="020B0604020202020204" pitchFamily="34" charset="0"/>
              </a:rPr>
              <a:t>הדגמת מסיסות של סוכר במים מול קורנפלור (מכיל עמילן) במים</a:t>
            </a:r>
          </a:p>
        </p:txBody>
      </p:sp>
      <p:sp>
        <p:nvSpPr>
          <p:cNvPr id="14340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A108BECE-7D99-49CA-BAEE-9F0859145650}" type="slidenum">
              <a:rPr lang="he-IL" altLang="he-IL" smtClean="0"/>
              <a:pPr algn="l"/>
              <a:t>11</a:t>
            </a:fld>
            <a:endParaRPr lang="he-IL" altLang="he-IL" smtClean="0"/>
          </a:p>
        </p:txBody>
      </p:sp>
    </p:spTree>
    <p:extLst>
      <p:ext uri="{BB962C8B-B14F-4D97-AF65-F5344CB8AC3E}">
        <p14:creationId xmlns:p14="http://schemas.microsoft.com/office/powerpoint/2010/main" val="433463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מציין מיקום של הערות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e-IL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4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F94FE42-32C0-47D7-8291-A9201BE7F57C}" type="slidenum">
              <a:rPr lang="he-IL" altLang="he-IL" smtClean="0"/>
              <a:pPr/>
              <a:t>22</a:t>
            </a:fld>
            <a:endParaRPr lang="en-US" altLang="he-IL" smtClean="0"/>
          </a:p>
        </p:txBody>
      </p:sp>
    </p:spTree>
    <p:extLst>
      <p:ext uri="{BB962C8B-B14F-4D97-AF65-F5344CB8AC3E}">
        <p14:creationId xmlns:p14="http://schemas.microsoft.com/office/powerpoint/2010/main" val="2682199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4105384-312D-4109-B3E6-E944FA7F245E}" type="slidenum">
              <a:rPr lang="he-IL" altLang="he-IL" smtClean="0"/>
              <a:pPr/>
              <a:t>26</a:t>
            </a:fld>
            <a:endParaRPr lang="en-US" altLang="he-IL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e-IL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620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22E4915-C8C4-495B-B40A-683ED58527E9}" type="slidenum">
              <a:rPr lang="he-IL" altLang="he-IL" smtClean="0"/>
              <a:pPr/>
              <a:t>27</a:t>
            </a:fld>
            <a:endParaRPr lang="en-US" altLang="he-IL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e-IL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256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5375EB4-3735-4592-B911-1459B87F7AEF}" type="slidenum">
              <a:rPr lang="he-IL" altLang="he-IL" smtClean="0"/>
              <a:pPr/>
              <a:t>29</a:t>
            </a:fld>
            <a:endParaRPr lang="en-US" altLang="he-IL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e-IL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816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678B20D-AB5F-490D-9B31-C1A407CD3D7C}" type="slidenum">
              <a:rPr lang="he-IL" altLang="he-IL" smtClean="0"/>
              <a:pPr/>
              <a:t>30</a:t>
            </a:fld>
            <a:endParaRPr lang="en-US" altLang="he-IL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e-IL" altLang="he-I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6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4FD30-397A-4ABB-90A6-7EFA8292447C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324886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DDA41-AC2D-47C4-B372-E518997C7205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039720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B1758-3D41-47AB-BC7A-6C0DC2678576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832847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כותרת, תוכן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B9F9E-34AB-4784-B9B3-10C9BB78A031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923943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כותרת, טקסט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EBA51-46AE-48FE-8527-D3422CE386C0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578408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כותרת וטבל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בלה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e-I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9EA7A-5B1F-43D7-A782-5D4ECC5B8235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154176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כותרת, טקסט ו- 2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תוכן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B1A0C-120A-4BAE-88EB-5E344309729D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741962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3E3C5-FE09-48EC-934B-324101373C86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419029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125BD-7045-4F96-9140-A4B75E217291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200714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20D8C-00F8-41AB-8C1C-614DF87E9F65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621599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3F0F8-C6B9-49EE-A9C7-A3BDAC50CDB2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75678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D3276-6BF5-4732-A5DC-AB1D7AA84032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708944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F15A9-68AC-4C52-A5D5-A34C0DD1E64A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95579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CC5B-F4A9-4C47-89A8-2C42C678AD06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964269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e-IL" noProof="0" smtClean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FB046-7692-4F78-9F4C-9BD884B48A0E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7765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e-I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e-IL" smtClean="0"/>
              <a:t>Click to edit Master text styles</a:t>
            </a:r>
          </a:p>
          <a:p>
            <a:pPr lvl="1"/>
            <a:r>
              <a:rPr lang="en-US" altLang="he-IL" smtClean="0"/>
              <a:t>Second level</a:t>
            </a:r>
          </a:p>
          <a:p>
            <a:pPr lvl="2"/>
            <a:r>
              <a:rPr lang="en-US" altLang="he-IL" smtClean="0"/>
              <a:t>Third level</a:t>
            </a:r>
          </a:p>
          <a:p>
            <a:pPr lvl="3"/>
            <a:r>
              <a:rPr lang="en-US" altLang="he-IL" smtClean="0"/>
              <a:t>Fourth level</a:t>
            </a:r>
          </a:p>
          <a:p>
            <a:pPr lvl="4"/>
            <a:r>
              <a:rPr lang="en-US" altLang="he-IL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B7CEAEF-B3A0-47AE-92F7-0476C0664F54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image" Target="../media/image27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.il/imgres?imgurl=http://www.milonit.co.il/images/tiras4.jpg&amp;imgrefurl=http://www.milonit.co.il/tiras.htm&amp;h=120&amp;w=120&amp;sz=5&amp;tbnid=mqET-zkT7AsJ:&amp;tbnh=83&amp;tbnw=83&amp;hl=en&amp;start=35&amp;prev=/images?q=%D7%9E%D7%A8%D7%92%D7%A8%D7%99%D7%A0%D7%94+&amp;start=20&amp;svnum=10&amp;hl=en&amp;lr=&amp;sa=N" TargetMode="External"/><Relationship Id="rId5" Type="http://schemas.openxmlformats.org/officeDocument/2006/relationships/image" Target="../media/image26.jpeg"/><Relationship Id="rId4" Type="http://schemas.openxmlformats.org/officeDocument/2006/relationships/hyperlink" Target="http://images.google.co.il/imgres?imgurl=http://literature.kolyom.co.il/Pics/20040731(3)-s.jpg&amp;imgrefurl=http://literature.kolyom.co.il/Article.php?TopID=1&amp;CatID=14&amp;SubCatID=17&amp;ArticleID=2668&amp;h=200&amp;w=165&amp;sz=6&amp;tbnid=2sw7lRUHBU0J:&amp;tbnh=99&amp;tbnw=81&amp;hl=en&amp;start=11&amp;prev=/images?q=%D7%91%D7%99%D7%A6%D7%99%D7%9D&amp;svnum=10&amp;hl=en&amp;lr=&amp;sa=G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he.wikipedia.org/wiki/%D7%A7%D7%95%D7%91%D7%A5:AminoAcidball.sv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://he.wikipedia.org/wiki/%D7%A7%D7%95%D7%91%D7%A5:Amino_acids_2.png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ijQ3a8yUYQ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.il/imgres?imgurl=http://www.israelbody.org/_uploads/extraimg/bread1.jpg&amp;imgrefurl=http://www.israelbody.org/Index.asp?ArticleID=1258&amp;CategoryID=81&amp;Page=2&amp;usg=__huPS88TE2whpxMnjf6x9fjGUmw0=&amp;h=600&amp;w=512&amp;sz=38&amp;hl=iw&amp;start=4&amp;zoom=1&amp;um=1&amp;itbs=1&amp;tbnid=rLNTRO4nLbM9YM:&amp;tbnh=135&amp;tbnw=115&amp;prev=/images?q=%D7%A4%D7%97%D7%9E%D7%99%D7%9E%D7%95%D7%AA&amp;um=1&amp;hl=iw&amp;lr=&amp;sa=X&amp;imgtbs=f&amp;tbs=isch:1" TargetMode="Externa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oleObject" Target="../embeddings/Microsoft_Excel_97-2003_Worksheet1.xls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3"/>
          <a:srcRect l="36659" t="50984" r="25542" b="10626"/>
          <a:stretch/>
        </p:blipFill>
        <p:spPr>
          <a:xfrm>
            <a:off x="981755" y="1844824"/>
            <a:ext cx="7931958" cy="5013176"/>
          </a:xfrm>
          <a:prstGeom prst="rect">
            <a:avLst/>
          </a:prstGeom>
        </p:spPr>
      </p:pic>
      <p:pic>
        <p:nvPicPr>
          <p:cNvPr id="66562" name="Picture 2" descr="שייק קנאביס - 6 מתכונים בריאים וטעימים להכנה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725" y="0"/>
            <a:ext cx="3151415" cy="215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3269" y="0"/>
            <a:ext cx="2725426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מיץ ירוק במקום תרופה</a:t>
            </a:r>
            <a:endParaRPr lang="he-IL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5"/>
          <a:srcRect l="12199" t="13579" r="13867" b="64765"/>
          <a:stretch/>
        </p:blipFill>
        <p:spPr>
          <a:xfrm>
            <a:off x="3311352" y="1004514"/>
            <a:ext cx="5832648" cy="9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311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טבלה 2"/>
          <p:cNvGraphicFramePr>
            <a:graphicFrameLocks noGrp="1"/>
          </p:cNvGraphicFramePr>
          <p:nvPr/>
        </p:nvGraphicFramePr>
        <p:xfrm>
          <a:off x="179388" y="333375"/>
          <a:ext cx="8820150" cy="6308727"/>
        </p:xfrm>
        <a:graphic>
          <a:graphicData uri="http://schemas.openxmlformats.org/drawingml/2006/table">
            <a:tbl>
              <a:tblPr rtl="1" firstRow="1" bandRow="1">
                <a:tableStyleId>{B301B821-A1FF-4177-AEE7-76D212191A09}</a:tableStyleId>
              </a:tblPr>
              <a:tblGrid>
                <a:gridCol w="1545386">
                  <a:extLst>
                    <a:ext uri="{9D8B030D-6E8A-4147-A177-3AD203B41FA5}"/>
                  </a:extLst>
                </a:gridCol>
                <a:gridCol w="2505633">
                  <a:extLst>
                    <a:ext uri="{9D8B030D-6E8A-4147-A177-3AD203B41FA5}"/>
                  </a:extLst>
                </a:gridCol>
                <a:gridCol w="2169460">
                  <a:extLst>
                    <a:ext uri="{9D8B030D-6E8A-4147-A177-3AD203B41FA5}"/>
                  </a:extLst>
                </a:gridCol>
                <a:gridCol w="2599671">
                  <a:extLst>
                    <a:ext uri="{9D8B030D-6E8A-4147-A177-3AD203B41FA5}"/>
                  </a:extLst>
                </a:gridCol>
              </a:tblGrid>
              <a:tr h="647892">
                <a:tc>
                  <a:txBody>
                    <a:bodyPr/>
                    <a:lstStyle/>
                    <a:p>
                      <a:pPr algn="ctr" rtl="1"/>
                      <a:endParaRPr lang="he-IL" sz="32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3200" dirty="0" smtClean="0"/>
                        <a:t>חד –סוכר</a:t>
                      </a:r>
                      <a:endParaRPr lang="he-IL" sz="32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3200" dirty="0" smtClean="0"/>
                        <a:t>דו – סוכר</a:t>
                      </a:r>
                      <a:endParaRPr lang="he-IL" sz="32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3200" dirty="0" smtClean="0"/>
                        <a:t>רב - סוכר</a:t>
                      </a:r>
                      <a:endParaRPr lang="he-IL" sz="32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1374971"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יחידת מבנה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יחידת</a:t>
                      </a:r>
                      <a:r>
                        <a:rPr lang="he-IL" sz="2400" baseline="0" dirty="0" smtClean="0"/>
                        <a:t> מבנה אחת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שתי</a:t>
                      </a:r>
                      <a:r>
                        <a:rPr lang="he-IL" sz="2400" baseline="0" dirty="0" smtClean="0"/>
                        <a:t> יחידות מבנה</a:t>
                      </a:r>
                    </a:p>
                    <a:p>
                      <a:pPr algn="ctr" rtl="1"/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עשרות, מאות יחידות מבנה</a:t>
                      </a:r>
                    </a:p>
                    <a:p>
                      <a:pPr marL="0" algn="r" defTabSz="914400" rtl="1" eaLnBrk="1" latinLnBrk="0" hangingPunct="1"/>
                      <a:endParaRPr lang="he-IL" sz="2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822936"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שמות הסוכרים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err="1" smtClean="0"/>
                        <a:t>גלוקוז</a:t>
                      </a:r>
                      <a:r>
                        <a:rPr lang="he-IL" sz="2400" dirty="0" smtClean="0"/>
                        <a:t>,</a:t>
                      </a:r>
                      <a:r>
                        <a:rPr lang="he-IL" sz="2400" baseline="0" dirty="0" smtClean="0"/>
                        <a:t> </a:t>
                      </a:r>
                      <a:r>
                        <a:rPr lang="he-IL" sz="2400" baseline="0" dirty="0" err="1" smtClean="0"/>
                        <a:t>פרוקטוז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err="1" smtClean="0"/>
                        <a:t>לקטוז</a:t>
                      </a:r>
                      <a:r>
                        <a:rPr lang="he-IL" sz="2400" dirty="0" smtClean="0"/>
                        <a:t>, סוכרוז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עמילן, תאית </a:t>
                      </a:r>
                      <a:r>
                        <a:rPr lang="he-IL" sz="2400" dirty="0" err="1" smtClean="0"/>
                        <a:t>וגליקגון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1188696"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המסה במים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dirty="0" smtClean="0"/>
                        <a:t>מומס במים</a:t>
                      </a:r>
                    </a:p>
                    <a:p>
                      <a:pPr algn="ctr" rtl="1"/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dirty="0" smtClean="0"/>
                        <a:t>מומס במים</a:t>
                      </a:r>
                    </a:p>
                    <a:p>
                      <a:pPr algn="ctr" rtl="1"/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dirty="0" smtClean="0"/>
                        <a:t>לא מומס במים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b="1" u="sng" dirty="0" smtClean="0"/>
                        <a:t>חומר</a:t>
                      </a:r>
                      <a:r>
                        <a:rPr lang="he-IL" sz="2400" b="1" u="sng" baseline="0" dirty="0" smtClean="0"/>
                        <a:t> תשמורת</a:t>
                      </a:r>
                      <a:endParaRPr lang="he-IL" sz="2400" b="1" u="sng" dirty="0" smtClean="0"/>
                    </a:p>
                    <a:p>
                      <a:pPr algn="ctr" rtl="1"/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899261"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מתיקות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מתוק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מתוק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לא מתוק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1374971"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מזונות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ענבים, פירות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סוכר</a:t>
                      </a:r>
                      <a:r>
                        <a:rPr lang="he-IL" sz="2400" baseline="0" dirty="0" smtClean="0"/>
                        <a:t> (סוכרוז),</a:t>
                      </a:r>
                    </a:p>
                    <a:p>
                      <a:pPr algn="ctr" rtl="1"/>
                      <a:r>
                        <a:rPr lang="he-IL" sz="2400" baseline="0" smtClean="0"/>
                        <a:t>חלב (לקטוז)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(ע)זרעים ופקעות,</a:t>
                      </a:r>
                    </a:p>
                    <a:p>
                      <a:pPr algn="ctr" rtl="1"/>
                      <a:r>
                        <a:rPr lang="he-IL" sz="2400" dirty="0" smtClean="0"/>
                        <a:t>(ת)קליפות זרעים</a:t>
                      </a:r>
                    </a:p>
                    <a:p>
                      <a:pPr algn="ctr" rtl="1"/>
                      <a:r>
                        <a:rPr lang="he-IL" sz="2400" dirty="0" smtClean="0"/>
                        <a:t>(ג)כבד, שריר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9246" name="AutoShape 39"/>
          <p:cNvSpPr>
            <a:spLocks noChangeArrowheads="1"/>
          </p:cNvSpPr>
          <p:nvPr/>
        </p:nvSpPr>
        <p:spPr bwMode="auto">
          <a:xfrm>
            <a:off x="6096000" y="1963738"/>
            <a:ext cx="503238" cy="288925"/>
          </a:xfrm>
          <a:prstGeom prst="hexagon">
            <a:avLst>
              <a:gd name="adj" fmla="val 43544"/>
              <a:gd name="vf" fmla="val 11547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grpSp>
        <p:nvGrpSpPr>
          <p:cNvPr id="9247" name="קבוצה 23"/>
          <p:cNvGrpSpPr>
            <a:grpSpLocks/>
          </p:cNvGrpSpPr>
          <p:nvPr/>
        </p:nvGrpSpPr>
        <p:grpSpPr bwMode="auto">
          <a:xfrm>
            <a:off x="136525" y="1812925"/>
            <a:ext cx="2025650" cy="590550"/>
            <a:chOff x="323528" y="2708920"/>
            <a:chExt cx="2519461" cy="720973"/>
          </a:xfrm>
        </p:grpSpPr>
        <p:sp>
          <p:nvSpPr>
            <p:cNvPr id="11307" name="AutoShape 39"/>
            <p:cNvSpPr>
              <a:spLocks noChangeArrowheads="1"/>
            </p:cNvSpPr>
            <p:nvPr/>
          </p:nvSpPr>
          <p:spPr bwMode="auto">
            <a:xfrm>
              <a:off x="2339752" y="3140968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1308" name="AutoShape 39"/>
            <p:cNvSpPr>
              <a:spLocks noChangeArrowheads="1"/>
            </p:cNvSpPr>
            <p:nvPr/>
          </p:nvSpPr>
          <p:spPr bwMode="auto">
            <a:xfrm>
              <a:off x="1835696" y="3140968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1309" name="AutoShape 39"/>
            <p:cNvSpPr>
              <a:spLocks noChangeArrowheads="1"/>
            </p:cNvSpPr>
            <p:nvPr/>
          </p:nvSpPr>
          <p:spPr bwMode="auto">
            <a:xfrm>
              <a:off x="1331640" y="3140968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1310" name="AutoShape 39"/>
            <p:cNvSpPr>
              <a:spLocks noChangeArrowheads="1"/>
            </p:cNvSpPr>
            <p:nvPr/>
          </p:nvSpPr>
          <p:spPr bwMode="auto">
            <a:xfrm>
              <a:off x="827584" y="3140968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1311" name="AutoShape 39"/>
            <p:cNvSpPr>
              <a:spLocks noChangeArrowheads="1"/>
            </p:cNvSpPr>
            <p:nvPr/>
          </p:nvSpPr>
          <p:spPr bwMode="auto">
            <a:xfrm>
              <a:off x="323528" y="3140968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1312" name="AutoShape 39"/>
            <p:cNvSpPr>
              <a:spLocks noChangeArrowheads="1"/>
            </p:cNvSpPr>
            <p:nvPr/>
          </p:nvSpPr>
          <p:spPr bwMode="auto">
            <a:xfrm>
              <a:off x="1619672" y="2708920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1313" name="AutoShape 39"/>
            <p:cNvSpPr>
              <a:spLocks noChangeArrowheads="1"/>
            </p:cNvSpPr>
            <p:nvPr/>
          </p:nvSpPr>
          <p:spPr bwMode="auto">
            <a:xfrm rot="-2510804">
              <a:off x="1156246" y="2865041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</p:grpSp>
      <p:sp>
        <p:nvSpPr>
          <p:cNvPr id="9248" name="AutoShape 39"/>
          <p:cNvSpPr>
            <a:spLocks noChangeArrowheads="1"/>
          </p:cNvSpPr>
          <p:nvPr/>
        </p:nvSpPr>
        <p:spPr bwMode="auto">
          <a:xfrm>
            <a:off x="3124200" y="2043113"/>
            <a:ext cx="503238" cy="288925"/>
          </a:xfrm>
          <a:prstGeom prst="hexagon">
            <a:avLst>
              <a:gd name="adj" fmla="val 43544"/>
              <a:gd name="vf" fmla="val 11547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sp>
        <p:nvSpPr>
          <p:cNvPr id="9249" name="AutoShape 39"/>
          <p:cNvSpPr>
            <a:spLocks noChangeArrowheads="1"/>
          </p:cNvSpPr>
          <p:nvPr/>
        </p:nvSpPr>
        <p:spPr bwMode="auto">
          <a:xfrm>
            <a:off x="3617913" y="2043113"/>
            <a:ext cx="503237" cy="288925"/>
          </a:xfrm>
          <a:prstGeom prst="hexagon">
            <a:avLst>
              <a:gd name="adj" fmla="val 43544"/>
              <a:gd name="vf" fmla="val 11547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6" grpId="0" animBg="1"/>
      <p:bldP spid="9248" grpId="0" animBg="1"/>
      <p:bldP spid="92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טבלה 2"/>
          <p:cNvGraphicFramePr>
            <a:graphicFrameLocks noGrp="1"/>
          </p:cNvGraphicFramePr>
          <p:nvPr/>
        </p:nvGraphicFramePr>
        <p:xfrm>
          <a:off x="179388" y="333375"/>
          <a:ext cx="8820150" cy="6308725"/>
        </p:xfrm>
        <a:graphic>
          <a:graphicData uri="http://schemas.openxmlformats.org/drawingml/2006/table">
            <a:tbl>
              <a:tblPr rtl="1" firstRow="1" bandRow="1">
                <a:tableStyleId>{B301B821-A1FF-4177-AEE7-76D212191A09}</a:tableStyleId>
              </a:tblPr>
              <a:tblGrid>
                <a:gridCol w="1545386">
                  <a:extLst>
                    <a:ext uri="{9D8B030D-6E8A-4147-A177-3AD203B41FA5}"/>
                  </a:extLst>
                </a:gridCol>
                <a:gridCol w="2505633">
                  <a:extLst>
                    <a:ext uri="{9D8B030D-6E8A-4147-A177-3AD203B41FA5}"/>
                  </a:extLst>
                </a:gridCol>
                <a:gridCol w="2169460">
                  <a:extLst>
                    <a:ext uri="{9D8B030D-6E8A-4147-A177-3AD203B41FA5}"/>
                  </a:extLst>
                </a:gridCol>
                <a:gridCol w="2599671">
                  <a:extLst>
                    <a:ext uri="{9D8B030D-6E8A-4147-A177-3AD203B41FA5}"/>
                  </a:extLst>
                </a:gridCol>
              </a:tblGrid>
              <a:tr h="647892">
                <a:tc>
                  <a:txBody>
                    <a:bodyPr/>
                    <a:lstStyle/>
                    <a:p>
                      <a:pPr algn="ctr" rtl="1"/>
                      <a:endParaRPr lang="he-IL" sz="32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3200" dirty="0" smtClean="0">
                          <a:solidFill>
                            <a:schemeClr val="tx1"/>
                          </a:solidFill>
                        </a:rPr>
                        <a:t>חד –סוכר</a:t>
                      </a:r>
                      <a:endParaRPr lang="he-IL" sz="32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3200" dirty="0" smtClean="0">
                          <a:solidFill>
                            <a:schemeClr val="tx1"/>
                          </a:solidFill>
                        </a:rPr>
                        <a:t>דו – סוכר</a:t>
                      </a:r>
                      <a:endParaRPr lang="he-IL" sz="32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3200" dirty="0" smtClean="0">
                          <a:solidFill>
                            <a:schemeClr val="tx1"/>
                          </a:solidFill>
                        </a:rPr>
                        <a:t>רב - סוכר</a:t>
                      </a:r>
                      <a:endParaRPr lang="he-IL" sz="32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1374971"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יחידת מבנה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יחידת</a:t>
                      </a:r>
                      <a:r>
                        <a:rPr lang="he-IL" sz="2400" baseline="0" dirty="0" smtClean="0"/>
                        <a:t> מבנה אחת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שתי</a:t>
                      </a:r>
                      <a:r>
                        <a:rPr lang="he-IL" sz="2400" baseline="0" dirty="0" smtClean="0"/>
                        <a:t> יחידות מבנה</a:t>
                      </a:r>
                    </a:p>
                    <a:p>
                      <a:pPr algn="ctr" rtl="1"/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he-IL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עשרות, מאות יחידות מבנה</a:t>
                      </a:r>
                    </a:p>
                    <a:p>
                      <a:pPr marL="0" algn="r" defTabSz="914400" rtl="1" eaLnBrk="1" latinLnBrk="0" hangingPunct="1"/>
                      <a:endParaRPr lang="he-IL" sz="2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822936"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שמות הסוכרים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he-IL" sz="2400" dirty="0" smtClean="0"/>
                        <a:t>_______ ______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err="1" smtClean="0"/>
                        <a:t>לקטוז</a:t>
                      </a:r>
                      <a:r>
                        <a:rPr lang="he-IL" sz="2400" dirty="0" smtClean="0"/>
                        <a:t>, סוכרוז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עמילן, _____ ו_______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1188696"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המסה במים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dirty="0" smtClean="0"/>
                        <a:t>מומס במים</a:t>
                      </a:r>
                    </a:p>
                    <a:p>
                      <a:pPr algn="ctr" rtl="1"/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dirty="0" smtClean="0"/>
                        <a:t>מומס במים</a:t>
                      </a:r>
                    </a:p>
                    <a:p>
                      <a:pPr algn="ctr" rtl="1"/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dirty="0" smtClean="0"/>
                        <a:t>______________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b="1" u="sng" dirty="0" smtClean="0"/>
                        <a:t>חומר</a:t>
                      </a:r>
                      <a:r>
                        <a:rPr lang="he-IL" sz="2400" b="1" u="sng" baseline="0" dirty="0" smtClean="0"/>
                        <a:t> תשמורת</a:t>
                      </a:r>
                      <a:endParaRPr lang="he-IL" sz="2400" b="1" u="sng" dirty="0" smtClean="0"/>
                    </a:p>
                    <a:p>
                      <a:pPr algn="ctr" rtl="1"/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899261"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מתיקות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מתוק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מתוק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לא מתוק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1374971"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מזונות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ענבים, פירות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_____</a:t>
                      </a:r>
                      <a:r>
                        <a:rPr lang="he-IL" sz="2400" baseline="0" dirty="0" smtClean="0"/>
                        <a:t>(סוכרוז),</a:t>
                      </a:r>
                    </a:p>
                    <a:p>
                      <a:pPr algn="ctr" rtl="1"/>
                      <a:r>
                        <a:rPr lang="he-IL" sz="2400" baseline="0" dirty="0" smtClean="0"/>
                        <a:t>______(לקטוז)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sz="2400" dirty="0" smtClean="0"/>
                        <a:t>(__)זרעים ופקעות,</a:t>
                      </a:r>
                    </a:p>
                    <a:p>
                      <a:pPr algn="ctr" rtl="1"/>
                      <a:r>
                        <a:rPr lang="he-IL" sz="2400" dirty="0" smtClean="0"/>
                        <a:t>(__)קליפות זרעים</a:t>
                      </a:r>
                    </a:p>
                    <a:p>
                      <a:pPr algn="ctr" rtl="1"/>
                      <a:r>
                        <a:rPr lang="he-IL" sz="2400" dirty="0" smtClean="0"/>
                        <a:t>(__)כבד, שריר</a:t>
                      </a:r>
                      <a:endParaRPr lang="he-IL" sz="2400" dirty="0"/>
                    </a:p>
                  </a:txBody>
                  <a:tcPr marL="91437" marR="91437" marT="45708" marB="457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9246" name="AutoShape 39"/>
          <p:cNvSpPr>
            <a:spLocks noChangeArrowheads="1"/>
          </p:cNvSpPr>
          <p:nvPr/>
        </p:nvSpPr>
        <p:spPr bwMode="auto">
          <a:xfrm>
            <a:off x="6096000" y="1963738"/>
            <a:ext cx="503238" cy="288925"/>
          </a:xfrm>
          <a:prstGeom prst="hexagon">
            <a:avLst>
              <a:gd name="adj" fmla="val 43544"/>
              <a:gd name="vf" fmla="val 11547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grpSp>
        <p:nvGrpSpPr>
          <p:cNvPr id="9247" name="קבוצה 23"/>
          <p:cNvGrpSpPr>
            <a:grpSpLocks/>
          </p:cNvGrpSpPr>
          <p:nvPr/>
        </p:nvGrpSpPr>
        <p:grpSpPr bwMode="auto">
          <a:xfrm>
            <a:off x="136525" y="1812925"/>
            <a:ext cx="2025650" cy="590550"/>
            <a:chOff x="323528" y="2708920"/>
            <a:chExt cx="2519461" cy="720973"/>
          </a:xfrm>
        </p:grpSpPr>
        <p:sp>
          <p:nvSpPr>
            <p:cNvPr id="13355" name="AutoShape 39"/>
            <p:cNvSpPr>
              <a:spLocks noChangeArrowheads="1"/>
            </p:cNvSpPr>
            <p:nvPr/>
          </p:nvSpPr>
          <p:spPr bwMode="auto">
            <a:xfrm>
              <a:off x="2339752" y="3140968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3356" name="AutoShape 39"/>
            <p:cNvSpPr>
              <a:spLocks noChangeArrowheads="1"/>
            </p:cNvSpPr>
            <p:nvPr/>
          </p:nvSpPr>
          <p:spPr bwMode="auto">
            <a:xfrm>
              <a:off x="1835696" y="3140968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3357" name="AutoShape 39"/>
            <p:cNvSpPr>
              <a:spLocks noChangeArrowheads="1"/>
            </p:cNvSpPr>
            <p:nvPr/>
          </p:nvSpPr>
          <p:spPr bwMode="auto">
            <a:xfrm>
              <a:off x="1331640" y="3140968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3358" name="AutoShape 39"/>
            <p:cNvSpPr>
              <a:spLocks noChangeArrowheads="1"/>
            </p:cNvSpPr>
            <p:nvPr/>
          </p:nvSpPr>
          <p:spPr bwMode="auto">
            <a:xfrm>
              <a:off x="827584" y="3140968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3359" name="AutoShape 39"/>
            <p:cNvSpPr>
              <a:spLocks noChangeArrowheads="1"/>
            </p:cNvSpPr>
            <p:nvPr/>
          </p:nvSpPr>
          <p:spPr bwMode="auto">
            <a:xfrm>
              <a:off x="323528" y="3140968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3360" name="AutoShape 39"/>
            <p:cNvSpPr>
              <a:spLocks noChangeArrowheads="1"/>
            </p:cNvSpPr>
            <p:nvPr/>
          </p:nvSpPr>
          <p:spPr bwMode="auto">
            <a:xfrm>
              <a:off x="1619672" y="2708920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3361" name="AutoShape 39"/>
            <p:cNvSpPr>
              <a:spLocks noChangeArrowheads="1"/>
            </p:cNvSpPr>
            <p:nvPr/>
          </p:nvSpPr>
          <p:spPr bwMode="auto">
            <a:xfrm rot="-2510804">
              <a:off x="1156246" y="2865041"/>
              <a:ext cx="503237" cy="288925"/>
            </a:xfrm>
            <a:prstGeom prst="hexagon">
              <a:avLst>
                <a:gd name="adj" fmla="val 43544"/>
                <a:gd name="vf" fmla="val 11547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</p:grpSp>
      <p:sp>
        <p:nvSpPr>
          <p:cNvPr id="9248" name="AutoShape 39"/>
          <p:cNvSpPr>
            <a:spLocks noChangeArrowheads="1"/>
          </p:cNvSpPr>
          <p:nvPr/>
        </p:nvSpPr>
        <p:spPr bwMode="auto">
          <a:xfrm>
            <a:off x="3124200" y="2043113"/>
            <a:ext cx="503238" cy="288925"/>
          </a:xfrm>
          <a:prstGeom prst="hexagon">
            <a:avLst>
              <a:gd name="adj" fmla="val 43544"/>
              <a:gd name="vf" fmla="val 11547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sp>
        <p:nvSpPr>
          <p:cNvPr id="9249" name="AutoShape 39"/>
          <p:cNvSpPr>
            <a:spLocks noChangeArrowheads="1"/>
          </p:cNvSpPr>
          <p:nvPr/>
        </p:nvSpPr>
        <p:spPr bwMode="auto">
          <a:xfrm>
            <a:off x="3617913" y="2043113"/>
            <a:ext cx="503237" cy="288925"/>
          </a:xfrm>
          <a:prstGeom prst="hexagon">
            <a:avLst>
              <a:gd name="adj" fmla="val 43544"/>
              <a:gd name="vf" fmla="val 11547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6" grpId="0" animBg="1"/>
      <p:bldP spid="9248" grpId="0" animBg="1"/>
      <p:bldP spid="92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free.org.il/nut/images/pisht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774700"/>
            <a:ext cx="1908175" cy="1430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971600" y="142875"/>
            <a:ext cx="8118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800" b="1" dirty="0" smtClean="0">
                <a:solidFill>
                  <a:srgbClr val="0000FF"/>
                </a:solidFill>
              </a:rPr>
              <a:t>רב סוכר עמילן- </a:t>
            </a:r>
            <a:r>
              <a:rPr lang="he-IL" altLang="he-IL" sz="2800" dirty="0" smtClean="0">
                <a:solidFill>
                  <a:srgbClr val="0000FF"/>
                </a:solidFill>
              </a:rPr>
              <a:t>{חומר תשמורת (אנרגיה)}- </a:t>
            </a:r>
            <a:r>
              <a:rPr lang="he-IL" altLang="he-IL" sz="2800" dirty="0">
                <a:solidFill>
                  <a:srgbClr val="0000FF"/>
                </a:solidFill>
              </a:rPr>
              <a:t>זרעים </a:t>
            </a:r>
            <a:r>
              <a:rPr lang="he-IL" altLang="he-IL" sz="2800" dirty="0" smtClean="0">
                <a:solidFill>
                  <a:srgbClr val="0000FF"/>
                </a:solidFill>
              </a:rPr>
              <a:t>ופקעות</a:t>
            </a:r>
            <a:endParaRPr lang="he-IL" altLang="he-IL" sz="2800" dirty="0">
              <a:solidFill>
                <a:srgbClr val="0000FF"/>
              </a:solidFill>
            </a:endParaRPr>
          </a:p>
        </p:txBody>
      </p:sp>
      <p:pic>
        <p:nvPicPr>
          <p:cNvPr id="15365" name="Picture 6" descr="http://medicalimages.allrefer.com/large/liv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1" r="24400" b="5501"/>
          <a:stretch>
            <a:fillRect/>
          </a:stretch>
        </p:blipFill>
        <p:spPr bwMode="auto">
          <a:xfrm>
            <a:off x="1767038" y="2065432"/>
            <a:ext cx="1584325" cy="2263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8" descr="http://img2.tapuz.co.il/forumArticles/articleImages/348_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73" t="8972" r="8357" b="5652"/>
          <a:stretch>
            <a:fillRect/>
          </a:stretch>
        </p:blipFill>
        <p:spPr bwMode="auto">
          <a:xfrm>
            <a:off x="96332" y="1574036"/>
            <a:ext cx="1549400" cy="3097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Box 6"/>
          <p:cNvSpPr txBox="1">
            <a:spLocks noChangeArrowheads="1"/>
          </p:cNvSpPr>
          <p:nvPr/>
        </p:nvSpPr>
        <p:spPr bwMode="auto">
          <a:xfrm>
            <a:off x="-18813" y="954871"/>
            <a:ext cx="538271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800" dirty="0" smtClean="0">
                <a:solidFill>
                  <a:srgbClr val="0000FF"/>
                </a:solidFill>
              </a:rPr>
              <a:t>רב סוכר </a:t>
            </a:r>
            <a:r>
              <a:rPr lang="he-IL" altLang="he-IL" sz="2800" b="1" dirty="0" err="1" smtClean="0">
                <a:solidFill>
                  <a:srgbClr val="0000FF"/>
                </a:solidFill>
              </a:rPr>
              <a:t>גליקוגן</a:t>
            </a:r>
            <a:r>
              <a:rPr lang="he-IL" altLang="he-IL" sz="2800" b="1" dirty="0" smtClean="0">
                <a:solidFill>
                  <a:srgbClr val="0000FF"/>
                </a:solidFill>
              </a:rPr>
              <a:t>- </a:t>
            </a:r>
            <a:r>
              <a:rPr lang="he-IL" altLang="he-IL" sz="2800" dirty="0" smtClean="0">
                <a:solidFill>
                  <a:srgbClr val="0000FF"/>
                </a:solidFill>
              </a:rPr>
              <a:t>{חומר תשמורת (אנרגיה)}- </a:t>
            </a:r>
            <a:r>
              <a:rPr lang="he-IL" altLang="he-IL" sz="2800" dirty="0">
                <a:solidFill>
                  <a:srgbClr val="0000FF"/>
                </a:solidFill>
              </a:rPr>
              <a:t>כבד </a:t>
            </a:r>
            <a:r>
              <a:rPr lang="he-IL" altLang="he-IL" sz="2800" dirty="0" smtClean="0">
                <a:solidFill>
                  <a:srgbClr val="0000FF"/>
                </a:solidFill>
              </a:rPr>
              <a:t>ושריר</a:t>
            </a:r>
            <a:endParaRPr lang="he-IL" altLang="he-IL" sz="2800" dirty="0">
              <a:solidFill>
                <a:srgbClr val="0000FF"/>
              </a:solidFill>
            </a:endParaRPr>
          </a:p>
        </p:txBody>
      </p:sp>
      <p:pic>
        <p:nvPicPr>
          <p:cNvPr id="15368" name="Picture 12" descr="http://www.shemli.co.il/hebnames/res/images/names/small/photo_7158_200907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13212"/>
            <a:ext cx="1793577" cy="26903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9" name="TextBox 9"/>
          <p:cNvSpPr txBox="1">
            <a:spLocks noChangeArrowheads="1"/>
          </p:cNvSpPr>
          <p:nvPr/>
        </p:nvSpPr>
        <p:spPr bwMode="auto">
          <a:xfrm>
            <a:off x="3275856" y="3589337"/>
            <a:ext cx="58415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800" b="1" dirty="0">
                <a:solidFill>
                  <a:srgbClr val="0000FF"/>
                </a:solidFill>
              </a:rPr>
              <a:t>תאית</a:t>
            </a:r>
            <a:r>
              <a:rPr lang="he-IL" altLang="he-IL" sz="2800" dirty="0">
                <a:solidFill>
                  <a:srgbClr val="0000FF"/>
                </a:solidFill>
              </a:rPr>
              <a:t> (חומר מבני(– מבנה </a:t>
            </a:r>
            <a:r>
              <a:rPr lang="he-IL" altLang="he-IL" sz="2800" dirty="0" smtClean="0">
                <a:solidFill>
                  <a:srgbClr val="0000FF"/>
                </a:solidFill>
              </a:rPr>
              <a:t>הגבעול והעלה</a:t>
            </a:r>
            <a:endParaRPr lang="he-IL" altLang="he-IL" sz="2800" dirty="0">
              <a:solidFill>
                <a:srgbClr val="0000FF"/>
              </a:solidFill>
            </a:endParaRPr>
          </a:p>
        </p:txBody>
      </p:sp>
      <p:sp>
        <p:nvSpPr>
          <p:cNvPr id="2" name="כוכב עם 5 פינות 1"/>
          <p:cNvSpPr/>
          <p:nvPr/>
        </p:nvSpPr>
        <p:spPr bwMode="auto">
          <a:xfrm>
            <a:off x="202395" y="260648"/>
            <a:ext cx="193141" cy="216024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7586" name="Picture 2" descr="העולם על פי בזוקה - mako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552"/>
          <a:stretch/>
        </p:blipFill>
        <p:spPr bwMode="auto">
          <a:xfrm>
            <a:off x="-191740" y="4739470"/>
            <a:ext cx="4313956" cy="56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matecommission.gov.au/wp-content/uploads/greenhouse_effect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238" y="5305822"/>
            <a:ext cx="2127380" cy="146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964" y="5305822"/>
            <a:ext cx="178927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1">
            <a:spAutoFit/>
          </a:bodyPr>
          <a:lstStyle/>
          <a:p>
            <a:pPr algn="r" rtl="1"/>
            <a:r>
              <a:rPr lang="he-IL" b="1" dirty="0" smtClean="0"/>
              <a:t>הידעת?</a:t>
            </a:r>
          </a:p>
          <a:p>
            <a:pPr algn="r" rtl="1"/>
            <a:r>
              <a:rPr lang="he-IL" dirty="0" smtClean="0"/>
              <a:t>יש קשר בין תאית </a:t>
            </a:r>
          </a:p>
          <a:p>
            <a:pPr algn="r" rtl="1"/>
            <a:r>
              <a:rPr lang="he-IL" dirty="0" smtClean="0"/>
              <a:t>ו"אפקט החממה"</a:t>
            </a:r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20733" y="1120255"/>
            <a:ext cx="1961917" cy="2452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771775" y="620713"/>
            <a:ext cx="3435350" cy="1512887"/>
          </a:xfrm>
          <a:prstGeom prst="rect">
            <a:avLst/>
          </a:prstGeom>
          <a:solidFill>
            <a:srgbClr val="92D050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666699"/>
            </a:extrusionClr>
            <a:contourClr>
              <a:srgbClr val="92D05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5400">
                <a:solidFill>
                  <a:schemeClr val="bg1"/>
                </a:solidFill>
              </a:rPr>
              <a:t>ליפידים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he-IL">
                <a:solidFill>
                  <a:schemeClr val="bg1"/>
                </a:solidFill>
              </a:rPr>
              <a:t>C, H, O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84213" y="4652963"/>
            <a:ext cx="1871662" cy="1081087"/>
          </a:xfrm>
          <a:prstGeom prst="rect">
            <a:avLst/>
          </a:prstGeom>
          <a:solidFill>
            <a:srgbClr val="00CC00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666699"/>
            </a:extrusionClr>
            <a:contourClr>
              <a:srgbClr val="00CC0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2800" b="1">
                <a:solidFill>
                  <a:schemeClr val="bg1"/>
                </a:solidFill>
              </a:rPr>
              <a:t>סטרואידים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2000" b="1">
                <a:solidFill>
                  <a:schemeClr val="bg1"/>
                </a:solidFill>
              </a:rPr>
              <a:t>כולסטרול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2000" b="1">
                <a:solidFill>
                  <a:schemeClr val="bg1"/>
                </a:solidFill>
              </a:rPr>
              <a:t>הורמונים</a:t>
            </a:r>
            <a:r>
              <a:rPr lang="he-IL" altLang="he-IL" sz="2800" b="1">
                <a:solidFill>
                  <a:schemeClr val="bg1"/>
                </a:solidFill>
              </a:rPr>
              <a:t> </a:t>
            </a:r>
            <a:endParaRPr lang="en-US" altLang="he-IL" sz="2800" b="1">
              <a:solidFill>
                <a:schemeClr val="bg1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348038" y="4652963"/>
            <a:ext cx="2016125" cy="1081087"/>
          </a:xfrm>
          <a:prstGeom prst="rect">
            <a:avLst/>
          </a:prstGeom>
          <a:solidFill>
            <a:srgbClr val="00CC00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666699"/>
            </a:extrusionClr>
            <a:contourClr>
              <a:srgbClr val="00CC0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2800" b="1">
                <a:solidFill>
                  <a:schemeClr val="bg1"/>
                </a:solidFill>
              </a:rPr>
              <a:t>פוספוליפידים</a:t>
            </a:r>
            <a:endParaRPr lang="en-US" altLang="he-IL" sz="2800" b="1">
              <a:solidFill>
                <a:schemeClr val="bg1"/>
              </a:solidFill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6300788" y="4652963"/>
            <a:ext cx="2159000" cy="1079500"/>
          </a:xfrm>
          <a:prstGeom prst="rect">
            <a:avLst/>
          </a:prstGeom>
          <a:solidFill>
            <a:srgbClr val="00CC00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666699"/>
            </a:extrusionClr>
            <a:contourClr>
              <a:srgbClr val="00CC0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2800" b="1">
                <a:solidFill>
                  <a:schemeClr val="bg1"/>
                </a:solidFill>
              </a:rPr>
              <a:t>טריגליצרידים</a:t>
            </a:r>
            <a:r>
              <a:rPr lang="he-IL" altLang="he-IL" sz="1800" b="1">
                <a:solidFill>
                  <a:schemeClr val="bg1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1800" b="1">
                <a:solidFill>
                  <a:schemeClr val="bg1"/>
                </a:solidFill>
              </a:rPr>
              <a:t>שומנים ושמנים </a:t>
            </a:r>
            <a:endParaRPr lang="en-US" altLang="he-IL" sz="1800" b="1">
              <a:solidFill>
                <a:schemeClr val="bg1"/>
              </a:solidFill>
            </a:endParaRP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H="1">
            <a:off x="1835150" y="2276475"/>
            <a:ext cx="1728788" cy="2016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4356100" y="2349500"/>
            <a:ext cx="0" cy="18716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5364163" y="2276475"/>
            <a:ext cx="1655762" cy="2089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2" name="כוכב עם 5 פינות 1"/>
          <p:cNvSpPr/>
          <p:nvPr/>
        </p:nvSpPr>
        <p:spPr bwMode="auto">
          <a:xfrm>
            <a:off x="539552" y="332656"/>
            <a:ext cx="288032" cy="216024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 animBg="1"/>
      <p:bldP spid="5133" grpId="0" animBg="1"/>
      <p:bldP spid="51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2"/>
          <a:srcRect l="21095" t="13579" r="21650" b="4719"/>
          <a:stretch/>
        </p:blipFill>
        <p:spPr>
          <a:xfrm>
            <a:off x="3156925" y="620688"/>
            <a:ext cx="5987075" cy="4824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3"/>
          <a:srcRect l="31100" t="16532" r="33324" b="42125"/>
          <a:stretch/>
        </p:blipFill>
        <p:spPr>
          <a:xfrm>
            <a:off x="36488" y="243079"/>
            <a:ext cx="4119364" cy="3024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4"/>
          <a:srcRect l="31656" t="32282" r="32212" b="9641"/>
          <a:stretch/>
        </p:blipFill>
        <p:spPr>
          <a:xfrm>
            <a:off x="179512" y="3393862"/>
            <a:ext cx="3976340" cy="34641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979228" y="94131"/>
            <a:ext cx="5325497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2000" b="1" dirty="0" smtClean="0"/>
              <a:t>למה ספורטאים לוקחים סטרואידים לפני תחרויות</a:t>
            </a:r>
            <a:r>
              <a:rPr lang="he-IL" sz="2000" b="1" dirty="0" smtClean="0">
                <a:solidFill>
                  <a:srgbClr val="FF0000"/>
                </a:solidFill>
              </a:rPr>
              <a:t>?</a:t>
            </a:r>
            <a:endParaRPr lang="he-IL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518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mtClean="0">
                <a:solidFill>
                  <a:srgbClr val="0000FF"/>
                </a:solidFill>
              </a:rPr>
              <a:t>תפקידי הליפידים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6804025" y="1341438"/>
            <a:ext cx="1871663" cy="2205037"/>
            <a:chOff x="3878" y="2160"/>
            <a:chExt cx="1735" cy="1798"/>
          </a:xfrm>
        </p:grpSpPr>
        <p:pic>
          <p:nvPicPr>
            <p:cNvPr id="17422" name="Picture 5" descr="MCj0281102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8" y="2478"/>
              <a:ext cx="1582" cy="1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3" name="Text Box 18"/>
            <p:cNvSpPr txBox="1">
              <a:spLocks noChangeArrowheads="1"/>
            </p:cNvSpPr>
            <p:nvPr/>
          </p:nvSpPr>
          <p:spPr bwMode="auto">
            <a:xfrm>
              <a:off x="3941" y="2160"/>
              <a:ext cx="1672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 b="1">
                  <a:cs typeface="Guttman Yad-Brush" panose="02010401010101010101" pitchFamily="2" charset="-79"/>
                </a:rPr>
                <a:t>מקור אנרגיה </a:t>
              </a:r>
              <a:endParaRPr lang="en-US" altLang="he-IL" sz="1800" b="1">
                <a:cs typeface="Guttman Yad-Brush" panose="02010401010101010101" pitchFamily="2" charset="-79"/>
              </a:endParaRPr>
            </a:p>
          </p:txBody>
        </p:sp>
      </p:grpSp>
      <p:pic>
        <p:nvPicPr>
          <p:cNvPr id="34818" name="Picture 2" descr="http://images.photolight.co.il/photo/2008-01-06/1496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92600"/>
            <a:ext cx="2076450" cy="237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8313" y="3860800"/>
            <a:ext cx="172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1800" b="1">
                <a:cs typeface="Guttman Yad-Brush" panose="02010401010101010101" pitchFamily="2" charset="-79"/>
              </a:rPr>
              <a:t>בידוד</a:t>
            </a:r>
          </a:p>
        </p:txBody>
      </p:sp>
      <p:pic>
        <p:nvPicPr>
          <p:cNvPr id="34820" name="Picture 4" descr="http://media-2.web.britannica.com/eb-media/74/53074-004-9F65D8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5030788"/>
            <a:ext cx="3867150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03575" y="4508500"/>
            <a:ext cx="3744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1800" b="1">
                <a:cs typeface="Guttman Yad-Brush" panose="02010401010101010101" pitchFamily="2" charset="-79"/>
              </a:rPr>
              <a:t>מרכיב</a:t>
            </a:r>
            <a:r>
              <a:rPr lang="he-IL" altLang="he-IL" sz="1800"/>
              <a:t>  </a:t>
            </a:r>
            <a:r>
              <a:rPr lang="he-IL" altLang="he-IL" sz="1800" b="1">
                <a:cs typeface="Guttman Yad-Brush" panose="02010401010101010101" pitchFamily="2" charset="-79"/>
              </a:rPr>
              <a:t>בקרומי התא </a:t>
            </a:r>
          </a:p>
        </p:txBody>
      </p:sp>
      <p:pic>
        <p:nvPicPr>
          <p:cNvPr id="34822" name="Picture 6" descr="http://www.yeladim.sheba.co.il/sites/shebakids/_media/mediabank/591_mb_file_b6ed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844675"/>
            <a:ext cx="19431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23850" y="1341438"/>
            <a:ext cx="1727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1800" b="1">
                <a:cs typeface="Guttman Yad-Brush" panose="02010401010101010101" pitchFamily="2" charset="-79"/>
              </a:rPr>
              <a:t>הורמונים</a:t>
            </a:r>
          </a:p>
        </p:txBody>
      </p:sp>
      <p:pic>
        <p:nvPicPr>
          <p:cNvPr id="34824" name="Picture 8" descr="http://upload.wikimedia.org/wikipedia/commons/thumb/f/fe/Afghan_Hound.jpg/200px-Afghan_Houn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989138"/>
            <a:ext cx="19050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700338" y="1484313"/>
            <a:ext cx="2808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1800" b="1">
                <a:cs typeface="Guttman Yad-Brush" panose="02010401010101010101" pitchFamily="2" charset="-79"/>
              </a:rPr>
              <a:t>שמירה על שיער בריא</a:t>
            </a:r>
          </a:p>
        </p:txBody>
      </p:sp>
      <p:pic>
        <p:nvPicPr>
          <p:cNvPr id="34826" name="Picture 10" descr="http://www.hashmana.co.il/pic%5C%5Cor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8" t="6358" r="16893" b="11845"/>
          <a:stretch>
            <a:fillRect/>
          </a:stretch>
        </p:blipFill>
        <p:spPr bwMode="auto">
          <a:xfrm>
            <a:off x="7235825" y="4292600"/>
            <a:ext cx="1624013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659563" y="3716338"/>
            <a:ext cx="22336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1800" b="1">
                <a:cs typeface="Guttman Yad-Brush" panose="02010401010101010101" pitchFamily="2" charset="-79"/>
              </a:rPr>
              <a:t>נשא ויטמינים הנמסים בשומן</a:t>
            </a:r>
          </a:p>
        </p:txBody>
      </p:sp>
      <p:sp>
        <p:nvSpPr>
          <p:cNvPr id="3" name="כוכב עם 5 פינות 2"/>
          <p:cNvSpPr/>
          <p:nvPr/>
        </p:nvSpPr>
        <p:spPr bwMode="auto">
          <a:xfrm>
            <a:off x="457200" y="274638"/>
            <a:ext cx="226368" cy="274042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  <p:bldP spid="15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0" y="260350"/>
            <a:ext cx="8964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800" b="1">
                <a:solidFill>
                  <a:srgbClr val="0000FF"/>
                </a:solidFill>
              </a:rPr>
              <a:t>טריגליצרידים- יחידת המבנה הבסיסית של שומנים ושמנים </a:t>
            </a:r>
            <a:endParaRPr lang="en-US" altLang="he-IL" sz="2800" b="1">
              <a:solidFill>
                <a:srgbClr val="0000FF"/>
              </a:solidFill>
            </a:endParaRPr>
          </a:p>
        </p:txBody>
      </p:sp>
      <p:grpSp>
        <p:nvGrpSpPr>
          <p:cNvPr id="18435" name="Group 14"/>
          <p:cNvGrpSpPr>
            <a:grpSpLocks/>
          </p:cNvGrpSpPr>
          <p:nvPr/>
        </p:nvGrpSpPr>
        <p:grpSpPr bwMode="auto">
          <a:xfrm>
            <a:off x="468313" y="1484313"/>
            <a:ext cx="2736850" cy="1944687"/>
            <a:chOff x="1292" y="754"/>
            <a:chExt cx="1724" cy="1225"/>
          </a:xfrm>
        </p:grpSpPr>
        <p:sp>
          <p:nvSpPr>
            <p:cNvPr id="18450" name="Rectangle 5"/>
            <p:cNvSpPr>
              <a:spLocks noChangeArrowheads="1"/>
            </p:cNvSpPr>
            <p:nvPr/>
          </p:nvSpPr>
          <p:spPr bwMode="auto">
            <a:xfrm>
              <a:off x="1292" y="754"/>
              <a:ext cx="273" cy="1225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ג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ל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י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צ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ר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ו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ל</a:t>
              </a:r>
              <a:endParaRPr lang="en-US" altLang="he-IL" sz="1800"/>
            </a:p>
          </p:txBody>
        </p:sp>
        <p:sp>
          <p:nvSpPr>
            <p:cNvPr id="18451" name="Rectangle 7"/>
            <p:cNvSpPr>
              <a:spLocks noChangeArrowheads="1"/>
            </p:cNvSpPr>
            <p:nvPr/>
          </p:nvSpPr>
          <p:spPr bwMode="auto">
            <a:xfrm>
              <a:off x="1791" y="845"/>
              <a:ext cx="1225" cy="181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חומצה שומנית</a:t>
              </a:r>
              <a:endParaRPr lang="en-US" altLang="he-IL" sz="1800"/>
            </a:p>
          </p:txBody>
        </p:sp>
        <p:sp>
          <p:nvSpPr>
            <p:cNvPr id="18452" name="Rectangle 8"/>
            <p:cNvSpPr>
              <a:spLocks noChangeArrowheads="1"/>
            </p:cNvSpPr>
            <p:nvPr/>
          </p:nvSpPr>
          <p:spPr bwMode="auto">
            <a:xfrm>
              <a:off x="1791" y="1298"/>
              <a:ext cx="1225" cy="181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חומצה שומנית</a:t>
              </a:r>
              <a:endParaRPr lang="en-US" altLang="he-IL" sz="1800"/>
            </a:p>
          </p:txBody>
        </p:sp>
        <p:sp>
          <p:nvSpPr>
            <p:cNvPr id="18453" name="Rectangle 9"/>
            <p:cNvSpPr>
              <a:spLocks noChangeArrowheads="1"/>
            </p:cNvSpPr>
            <p:nvPr/>
          </p:nvSpPr>
          <p:spPr bwMode="auto">
            <a:xfrm>
              <a:off x="1791" y="1752"/>
              <a:ext cx="1225" cy="181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חומצה שומנית</a:t>
              </a:r>
              <a:endParaRPr lang="en-US" altLang="he-IL" sz="1800"/>
            </a:p>
          </p:txBody>
        </p:sp>
        <p:sp>
          <p:nvSpPr>
            <p:cNvPr id="18454" name="Line 10"/>
            <p:cNvSpPr>
              <a:spLocks noChangeShapeType="1"/>
            </p:cNvSpPr>
            <p:nvPr/>
          </p:nvSpPr>
          <p:spPr bwMode="auto">
            <a:xfrm flipH="1">
              <a:off x="1565" y="935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flatTx/>
            </a:bodyPr>
            <a:lstStyle/>
            <a:p>
              <a:endParaRPr lang="he-IL"/>
            </a:p>
          </p:txBody>
        </p:sp>
        <p:sp>
          <p:nvSpPr>
            <p:cNvPr id="18455" name="Line 11"/>
            <p:cNvSpPr>
              <a:spLocks noChangeShapeType="1"/>
            </p:cNvSpPr>
            <p:nvPr/>
          </p:nvSpPr>
          <p:spPr bwMode="auto">
            <a:xfrm flipH="1">
              <a:off x="1565" y="1344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flatTx/>
            </a:bodyPr>
            <a:lstStyle/>
            <a:p>
              <a:endParaRPr lang="he-IL"/>
            </a:p>
          </p:txBody>
        </p:sp>
        <p:sp>
          <p:nvSpPr>
            <p:cNvPr id="18456" name="Line 12"/>
            <p:cNvSpPr>
              <a:spLocks noChangeShapeType="1"/>
            </p:cNvSpPr>
            <p:nvPr/>
          </p:nvSpPr>
          <p:spPr bwMode="auto">
            <a:xfrm flipH="1">
              <a:off x="1565" y="1797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flatTx/>
            </a:bodyPr>
            <a:lstStyle/>
            <a:p>
              <a:endParaRPr lang="he-IL"/>
            </a:p>
          </p:txBody>
        </p:sp>
      </p:grpSp>
      <p:sp>
        <p:nvSpPr>
          <p:cNvPr id="18436" name="Line 71"/>
          <p:cNvSpPr>
            <a:spLocks noChangeShapeType="1"/>
          </p:cNvSpPr>
          <p:nvPr/>
        </p:nvSpPr>
        <p:spPr bwMode="auto">
          <a:xfrm rot="5400000">
            <a:off x="5868988" y="67405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8437" name="Line 76"/>
          <p:cNvSpPr>
            <a:spLocks noChangeShapeType="1"/>
          </p:cNvSpPr>
          <p:nvPr/>
        </p:nvSpPr>
        <p:spPr bwMode="auto">
          <a:xfrm rot="5400000">
            <a:off x="5868988" y="67405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8438" name="Rectangle 14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563938" y="3789363"/>
            <a:ext cx="4318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e-IL" altLang="he-IL" sz="2000" b="1"/>
              <a:t>2</a:t>
            </a:r>
            <a:endParaRPr lang="en-US" altLang="he-IL" sz="2000" b="1"/>
          </a:p>
        </p:txBody>
      </p:sp>
      <p:sp>
        <p:nvSpPr>
          <p:cNvPr id="18439" name="Rectangle 14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27763" y="3789363"/>
            <a:ext cx="4318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e-IL" altLang="he-IL" sz="2000" b="1"/>
              <a:t>1</a:t>
            </a:r>
            <a:endParaRPr lang="en-US" altLang="he-IL" sz="2000" b="1"/>
          </a:p>
        </p:txBody>
      </p:sp>
      <p:sp>
        <p:nvSpPr>
          <p:cNvPr id="9225" name="Rectangle 151"/>
          <p:cNvSpPr>
            <a:spLocks noChangeArrowheads="1"/>
          </p:cNvSpPr>
          <p:nvPr/>
        </p:nvSpPr>
        <p:spPr bwMode="auto">
          <a:xfrm>
            <a:off x="3995738" y="1916113"/>
            <a:ext cx="496887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he-IL" sz="2800" b="1" dirty="0">
                <a:solidFill>
                  <a:schemeClr val="accent2"/>
                </a:solidFill>
                <a:latin typeface="+mn-lt"/>
                <a:cs typeface="+mn-cs"/>
              </a:rPr>
              <a:t>חומצות השומן המרכיבות </a:t>
            </a:r>
          </a:p>
          <a:p>
            <a:pPr algn="r" eaLnBrk="1" hangingPunct="1">
              <a:defRPr/>
            </a:pPr>
            <a:r>
              <a:rPr lang="he-IL" sz="2800" b="1" dirty="0">
                <a:solidFill>
                  <a:schemeClr val="accent2"/>
                </a:solidFill>
                <a:latin typeface="+mn-lt"/>
                <a:cs typeface="+mn-cs"/>
              </a:rPr>
              <a:t>את הטריגליצריד </a:t>
            </a:r>
          </a:p>
          <a:p>
            <a:pPr algn="r" eaLnBrk="1" hangingPunct="1">
              <a:defRPr/>
            </a:pPr>
            <a:r>
              <a:rPr lang="he-IL" sz="2800" b="1" dirty="0">
                <a:solidFill>
                  <a:schemeClr val="accent2"/>
                </a:solidFill>
                <a:latin typeface="+mn-lt"/>
                <a:cs typeface="+mn-cs"/>
              </a:rPr>
              <a:t>יכולות להיות משני סוגים :</a:t>
            </a:r>
          </a:p>
          <a:p>
            <a:pPr algn="r" eaLnBrk="1" hangingPunct="1">
              <a:lnSpc>
                <a:spcPct val="150000"/>
              </a:lnSpc>
              <a:spcBef>
                <a:spcPct val="50000"/>
              </a:spcBef>
              <a:defRPr/>
            </a:pPr>
            <a:endParaRPr lang="en-US" sz="2800" b="1" dirty="0">
              <a:solidFill>
                <a:schemeClr val="accent2"/>
              </a:solidFill>
              <a:latin typeface="Bauhaus 93" pitchFamily="82" charset="0"/>
              <a:cs typeface="Guttman Adii-Light" pitchFamily="2" charset="-79"/>
            </a:endParaRPr>
          </a:p>
        </p:txBody>
      </p:sp>
      <p:grpSp>
        <p:nvGrpSpPr>
          <p:cNvPr id="3" name="Group 158"/>
          <p:cNvGrpSpPr>
            <a:grpSpLocks/>
          </p:cNvGrpSpPr>
          <p:nvPr/>
        </p:nvGrpSpPr>
        <p:grpSpPr bwMode="auto">
          <a:xfrm>
            <a:off x="4932363" y="4149725"/>
            <a:ext cx="2647950" cy="2420938"/>
            <a:chOff x="4092" y="2795"/>
            <a:chExt cx="1668" cy="1525"/>
          </a:xfrm>
        </p:grpSpPr>
        <p:sp>
          <p:nvSpPr>
            <p:cNvPr id="18448" name="Text Box 152"/>
            <p:cNvSpPr txBox="1">
              <a:spLocks noChangeArrowheads="1"/>
            </p:cNvSpPr>
            <p:nvPr/>
          </p:nvSpPr>
          <p:spPr bwMode="auto">
            <a:xfrm>
              <a:off x="4092" y="2795"/>
              <a:ext cx="16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2400" b="1">
                  <a:solidFill>
                    <a:srgbClr val="0000FF"/>
                  </a:solidFill>
                </a:rPr>
                <a:t>חומצה שומנית רוויה</a:t>
              </a:r>
              <a:endParaRPr lang="en-US" altLang="he-IL" sz="2400" b="1">
                <a:solidFill>
                  <a:srgbClr val="0000FF"/>
                </a:solidFill>
              </a:endParaRPr>
            </a:p>
          </p:txBody>
        </p:sp>
        <p:pic>
          <p:nvPicPr>
            <p:cNvPr id="18449" name="Picture 153" descr="20040731(3)-s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4" y="3323"/>
              <a:ext cx="816" cy="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60"/>
          <p:cNvGrpSpPr>
            <a:grpSpLocks/>
          </p:cNvGrpSpPr>
          <p:nvPr/>
        </p:nvGrpSpPr>
        <p:grpSpPr bwMode="auto">
          <a:xfrm>
            <a:off x="2195513" y="4076700"/>
            <a:ext cx="2305050" cy="2520950"/>
            <a:chOff x="340" y="2568"/>
            <a:chExt cx="1452" cy="1588"/>
          </a:xfrm>
        </p:grpSpPr>
        <p:sp>
          <p:nvSpPr>
            <p:cNvPr id="18446" name="Text Box 156"/>
            <p:cNvSpPr txBox="1">
              <a:spLocks noChangeArrowheads="1"/>
            </p:cNvSpPr>
            <p:nvPr/>
          </p:nvSpPr>
          <p:spPr bwMode="auto">
            <a:xfrm>
              <a:off x="340" y="2568"/>
              <a:ext cx="1452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2400" b="1">
                  <a:solidFill>
                    <a:srgbClr val="0000FF"/>
                  </a:solidFill>
                </a:rPr>
                <a:t>חומצה שומנית רב בלתי רוויה</a:t>
              </a:r>
              <a:endParaRPr lang="en-US" altLang="he-IL" sz="2400" b="1">
                <a:solidFill>
                  <a:srgbClr val="0000FF"/>
                </a:solidFill>
              </a:endParaRPr>
            </a:p>
          </p:txBody>
        </p:sp>
        <p:pic>
          <p:nvPicPr>
            <p:cNvPr id="18447" name="Picture 157" descr="tiras4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3294"/>
              <a:ext cx="862" cy="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43" name="Line 161"/>
          <p:cNvSpPr>
            <a:spLocks noChangeShapeType="1"/>
          </p:cNvSpPr>
          <p:nvPr/>
        </p:nvSpPr>
        <p:spPr bwMode="auto">
          <a:xfrm flipH="1" flipV="1">
            <a:off x="3419475" y="1700213"/>
            <a:ext cx="1584325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8444" name="Line 162"/>
          <p:cNvSpPr>
            <a:spLocks noChangeShapeType="1"/>
          </p:cNvSpPr>
          <p:nvPr/>
        </p:nvSpPr>
        <p:spPr bwMode="auto">
          <a:xfrm flipH="1" flipV="1">
            <a:off x="3419475" y="2349500"/>
            <a:ext cx="16557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8445" name="Line 163"/>
          <p:cNvSpPr>
            <a:spLocks noChangeShapeType="1"/>
          </p:cNvSpPr>
          <p:nvPr/>
        </p:nvSpPr>
        <p:spPr bwMode="auto">
          <a:xfrm flipH="1">
            <a:off x="3419475" y="2349500"/>
            <a:ext cx="1800225" cy="7191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2" name="כוכב עם 5 פינות 1"/>
          <p:cNvSpPr/>
          <p:nvPr/>
        </p:nvSpPr>
        <p:spPr bwMode="auto">
          <a:xfrm>
            <a:off x="107504" y="260350"/>
            <a:ext cx="216024" cy="288330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39750" y="0"/>
            <a:ext cx="2735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b="1"/>
              <a:t>טריגליצרידים </a:t>
            </a:r>
            <a:endParaRPr lang="en-US" altLang="he-IL" b="1"/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323850" y="763588"/>
            <a:ext cx="2736850" cy="1944687"/>
            <a:chOff x="1292" y="754"/>
            <a:chExt cx="1724" cy="1225"/>
          </a:xfrm>
        </p:grpSpPr>
        <p:sp>
          <p:nvSpPr>
            <p:cNvPr id="19520" name="Rectangle 4"/>
            <p:cNvSpPr>
              <a:spLocks noChangeArrowheads="1"/>
            </p:cNvSpPr>
            <p:nvPr/>
          </p:nvSpPr>
          <p:spPr bwMode="auto">
            <a:xfrm>
              <a:off x="1292" y="754"/>
              <a:ext cx="273" cy="1225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ג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ל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י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צ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ר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ו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ל</a:t>
              </a:r>
              <a:endParaRPr lang="en-US" altLang="he-IL" sz="1800"/>
            </a:p>
          </p:txBody>
        </p:sp>
        <p:sp>
          <p:nvSpPr>
            <p:cNvPr id="19521" name="Rectangle 5"/>
            <p:cNvSpPr>
              <a:spLocks noChangeArrowheads="1"/>
            </p:cNvSpPr>
            <p:nvPr/>
          </p:nvSpPr>
          <p:spPr bwMode="auto">
            <a:xfrm>
              <a:off x="1791" y="845"/>
              <a:ext cx="1225" cy="181"/>
            </a:xfrm>
            <a:prstGeom prst="rect">
              <a:avLst/>
            </a:prstGeom>
            <a:gradFill rotWithShape="1">
              <a:gsLst>
                <a:gs pos="0">
                  <a:srgbClr val="00CCFF">
                    <a:alpha val="10999"/>
                  </a:srgbClr>
                </a:gs>
                <a:gs pos="100000">
                  <a:srgbClr val="04CDFF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חומצה שומנית</a:t>
              </a:r>
              <a:endParaRPr lang="en-US" altLang="he-IL" sz="1800"/>
            </a:p>
          </p:txBody>
        </p:sp>
        <p:sp>
          <p:nvSpPr>
            <p:cNvPr id="19522" name="Rectangle 6"/>
            <p:cNvSpPr>
              <a:spLocks noChangeArrowheads="1"/>
            </p:cNvSpPr>
            <p:nvPr/>
          </p:nvSpPr>
          <p:spPr bwMode="auto">
            <a:xfrm>
              <a:off x="1791" y="1298"/>
              <a:ext cx="1225" cy="181"/>
            </a:xfrm>
            <a:prstGeom prst="rect">
              <a:avLst/>
            </a:prstGeom>
            <a:gradFill rotWithShape="1">
              <a:gsLst>
                <a:gs pos="0">
                  <a:srgbClr val="00CCFF">
                    <a:alpha val="10001"/>
                  </a:srgbClr>
                </a:gs>
                <a:gs pos="100000">
                  <a:srgbClr val="0CCEFF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חומצה שומנית</a:t>
              </a:r>
              <a:endParaRPr lang="en-US" altLang="he-IL" sz="1800"/>
            </a:p>
          </p:txBody>
        </p:sp>
        <p:sp>
          <p:nvSpPr>
            <p:cNvPr id="19523" name="Rectangle 7"/>
            <p:cNvSpPr>
              <a:spLocks noChangeArrowheads="1"/>
            </p:cNvSpPr>
            <p:nvPr/>
          </p:nvSpPr>
          <p:spPr bwMode="auto">
            <a:xfrm>
              <a:off x="1791" y="1752"/>
              <a:ext cx="1225" cy="181"/>
            </a:xfrm>
            <a:prstGeom prst="rect">
              <a:avLst/>
            </a:prstGeom>
            <a:gradFill rotWithShape="1">
              <a:gsLst>
                <a:gs pos="0">
                  <a:srgbClr val="00CCFF">
                    <a:alpha val="10001"/>
                  </a:srgbClr>
                </a:gs>
                <a:gs pos="100000">
                  <a:srgbClr val="0CCEFF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חומצה שומנית</a:t>
              </a:r>
              <a:endParaRPr lang="en-US" altLang="he-IL" sz="1800"/>
            </a:p>
          </p:txBody>
        </p:sp>
        <p:sp>
          <p:nvSpPr>
            <p:cNvPr id="19524" name="Line 8"/>
            <p:cNvSpPr>
              <a:spLocks noChangeShapeType="1"/>
            </p:cNvSpPr>
            <p:nvPr/>
          </p:nvSpPr>
          <p:spPr bwMode="auto">
            <a:xfrm flipH="1">
              <a:off x="1565" y="935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flatTx/>
            </a:bodyPr>
            <a:lstStyle/>
            <a:p>
              <a:endParaRPr lang="he-IL"/>
            </a:p>
          </p:txBody>
        </p:sp>
        <p:sp>
          <p:nvSpPr>
            <p:cNvPr id="19525" name="Line 9"/>
            <p:cNvSpPr>
              <a:spLocks noChangeShapeType="1"/>
            </p:cNvSpPr>
            <p:nvPr/>
          </p:nvSpPr>
          <p:spPr bwMode="auto">
            <a:xfrm flipH="1">
              <a:off x="1565" y="1344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flatTx/>
            </a:bodyPr>
            <a:lstStyle/>
            <a:p>
              <a:endParaRPr lang="he-IL"/>
            </a:p>
          </p:txBody>
        </p:sp>
        <p:sp>
          <p:nvSpPr>
            <p:cNvPr id="19526" name="Line 10"/>
            <p:cNvSpPr>
              <a:spLocks noChangeShapeType="1"/>
            </p:cNvSpPr>
            <p:nvPr/>
          </p:nvSpPr>
          <p:spPr bwMode="auto">
            <a:xfrm flipH="1">
              <a:off x="1565" y="1797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flatTx/>
            </a:bodyPr>
            <a:lstStyle/>
            <a:p>
              <a:endParaRPr lang="he-IL"/>
            </a:p>
          </p:txBody>
        </p:sp>
      </p:grpSp>
      <p:sp>
        <p:nvSpPr>
          <p:cNvPr id="19460" name="Line 11"/>
          <p:cNvSpPr>
            <a:spLocks noChangeShapeType="1"/>
          </p:cNvSpPr>
          <p:nvPr/>
        </p:nvSpPr>
        <p:spPr bwMode="auto">
          <a:xfrm rot="5400000">
            <a:off x="5868988" y="67405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9461" name="Line 12"/>
          <p:cNvSpPr>
            <a:spLocks noChangeShapeType="1"/>
          </p:cNvSpPr>
          <p:nvPr/>
        </p:nvSpPr>
        <p:spPr bwMode="auto">
          <a:xfrm rot="5400000">
            <a:off x="5868988" y="67405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grpSp>
        <p:nvGrpSpPr>
          <p:cNvPr id="19462" name="Group 13"/>
          <p:cNvGrpSpPr>
            <a:grpSpLocks/>
          </p:cNvGrpSpPr>
          <p:nvPr/>
        </p:nvGrpSpPr>
        <p:grpSpPr bwMode="auto">
          <a:xfrm>
            <a:off x="8316913" y="404813"/>
            <a:ext cx="504825" cy="1584325"/>
            <a:chOff x="5239" y="255"/>
            <a:chExt cx="318" cy="998"/>
          </a:xfrm>
        </p:grpSpPr>
        <p:sp>
          <p:nvSpPr>
            <p:cNvPr id="19515" name="Line 14"/>
            <p:cNvSpPr>
              <a:spLocks noChangeShapeType="1"/>
            </p:cNvSpPr>
            <p:nvPr/>
          </p:nvSpPr>
          <p:spPr bwMode="auto">
            <a:xfrm rot="5400000">
              <a:off x="5420" y="1162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9516" name="Line 15"/>
            <p:cNvSpPr>
              <a:spLocks noChangeShapeType="1"/>
            </p:cNvSpPr>
            <p:nvPr/>
          </p:nvSpPr>
          <p:spPr bwMode="auto">
            <a:xfrm rot="5400000">
              <a:off x="5420" y="1116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9517" name="Oval 16"/>
            <p:cNvSpPr>
              <a:spLocks noChangeArrowheads="1"/>
            </p:cNvSpPr>
            <p:nvPr/>
          </p:nvSpPr>
          <p:spPr bwMode="auto">
            <a:xfrm>
              <a:off x="5329" y="890"/>
              <a:ext cx="136" cy="136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9518" name="Oval 17"/>
            <p:cNvSpPr>
              <a:spLocks noChangeArrowheads="1"/>
            </p:cNvSpPr>
            <p:nvPr/>
          </p:nvSpPr>
          <p:spPr bwMode="auto">
            <a:xfrm>
              <a:off x="5239" y="255"/>
              <a:ext cx="318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19519" name="Oval 18"/>
            <p:cNvSpPr>
              <a:spLocks noChangeArrowheads="1"/>
            </p:cNvSpPr>
            <p:nvPr/>
          </p:nvSpPr>
          <p:spPr bwMode="auto">
            <a:xfrm>
              <a:off x="5329" y="618"/>
              <a:ext cx="182" cy="181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</p:grpSp>
      <p:sp>
        <p:nvSpPr>
          <p:cNvPr id="19463" name="Text Box 19"/>
          <p:cNvSpPr txBox="1">
            <a:spLocks noChangeArrowheads="1"/>
          </p:cNvSpPr>
          <p:nvPr/>
        </p:nvSpPr>
        <p:spPr bwMode="auto">
          <a:xfrm>
            <a:off x="7226300" y="471488"/>
            <a:ext cx="1038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1800"/>
              <a:t>- </a:t>
            </a:r>
            <a:r>
              <a:rPr lang="he-IL" altLang="he-IL" sz="2000" b="1"/>
              <a:t>מימן </a:t>
            </a:r>
            <a:r>
              <a:rPr lang="en-US" altLang="he-IL" sz="2000" b="1"/>
              <a:t>H</a:t>
            </a:r>
            <a:r>
              <a:rPr lang="he-IL" altLang="he-IL" sz="2000" b="1"/>
              <a:t> </a:t>
            </a:r>
            <a:endParaRPr lang="en-US" altLang="he-IL" sz="2000" b="1"/>
          </a:p>
        </p:txBody>
      </p:sp>
      <p:sp>
        <p:nvSpPr>
          <p:cNvPr id="19464" name="Text Box 20"/>
          <p:cNvSpPr txBox="1">
            <a:spLocks noChangeArrowheads="1"/>
          </p:cNvSpPr>
          <p:nvPr/>
        </p:nvSpPr>
        <p:spPr bwMode="auto">
          <a:xfrm>
            <a:off x="7135813" y="974725"/>
            <a:ext cx="1200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1800"/>
              <a:t>- </a:t>
            </a:r>
            <a:r>
              <a:rPr lang="he-IL" altLang="he-IL" sz="2000" b="1"/>
              <a:t>חמצן </a:t>
            </a:r>
            <a:r>
              <a:rPr lang="en-US" altLang="he-IL" sz="2000" b="1"/>
              <a:t>O</a:t>
            </a:r>
            <a:r>
              <a:rPr lang="en-US" altLang="he-IL" sz="2000" b="1" baseline="-25000"/>
              <a:t>2</a:t>
            </a:r>
            <a:endParaRPr lang="en-US" altLang="he-IL" sz="2000" b="1"/>
          </a:p>
        </p:txBody>
      </p:sp>
      <p:sp>
        <p:nvSpPr>
          <p:cNvPr id="19465" name="Text Box 21"/>
          <p:cNvSpPr txBox="1">
            <a:spLocks noChangeArrowheads="1"/>
          </p:cNvSpPr>
          <p:nvPr/>
        </p:nvSpPr>
        <p:spPr bwMode="auto">
          <a:xfrm>
            <a:off x="7221538" y="1335088"/>
            <a:ext cx="1114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1800"/>
              <a:t>- </a:t>
            </a:r>
            <a:r>
              <a:rPr lang="he-IL" altLang="he-IL" sz="2000" b="1"/>
              <a:t>פחמן </a:t>
            </a:r>
            <a:r>
              <a:rPr lang="en-US" altLang="he-IL" sz="2000" b="1"/>
              <a:t>C</a:t>
            </a:r>
            <a:r>
              <a:rPr lang="he-IL" altLang="he-IL" sz="2000" b="1"/>
              <a:t> </a:t>
            </a:r>
            <a:endParaRPr lang="en-US" altLang="he-IL" sz="2000" b="1"/>
          </a:p>
        </p:txBody>
      </p:sp>
      <p:sp>
        <p:nvSpPr>
          <p:cNvPr id="19466" name="Text Box 22"/>
          <p:cNvSpPr txBox="1">
            <a:spLocks noChangeArrowheads="1"/>
          </p:cNvSpPr>
          <p:nvPr/>
        </p:nvSpPr>
        <p:spPr bwMode="auto">
          <a:xfrm>
            <a:off x="6943725" y="1766888"/>
            <a:ext cx="13922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1800"/>
              <a:t>- </a:t>
            </a:r>
            <a:r>
              <a:rPr lang="he-IL" altLang="he-IL" sz="2000" b="1"/>
              <a:t>קשר כפול </a:t>
            </a:r>
            <a:endParaRPr lang="en-US" altLang="he-IL" sz="2000" b="1"/>
          </a:p>
        </p:txBody>
      </p:sp>
      <p:grpSp>
        <p:nvGrpSpPr>
          <p:cNvPr id="19467" name="Group 76"/>
          <p:cNvGrpSpPr>
            <a:grpSpLocks/>
          </p:cNvGrpSpPr>
          <p:nvPr/>
        </p:nvGrpSpPr>
        <p:grpSpPr bwMode="auto">
          <a:xfrm>
            <a:off x="1763713" y="3789363"/>
            <a:ext cx="5545137" cy="2430462"/>
            <a:chOff x="1383" y="1797"/>
            <a:chExt cx="3493" cy="1531"/>
          </a:xfrm>
        </p:grpSpPr>
        <p:sp>
          <p:nvSpPr>
            <p:cNvPr id="19469" name="Rectangle 27"/>
            <p:cNvSpPr>
              <a:spLocks noChangeArrowheads="1"/>
            </p:cNvSpPr>
            <p:nvPr/>
          </p:nvSpPr>
          <p:spPr bwMode="auto">
            <a:xfrm>
              <a:off x="1383" y="1797"/>
              <a:ext cx="3493" cy="1531"/>
            </a:xfrm>
            <a:prstGeom prst="rect">
              <a:avLst/>
            </a:prstGeom>
            <a:gradFill rotWithShape="1">
              <a:gsLst>
                <a:gs pos="0">
                  <a:srgbClr val="00CCFF">
                    <a:alpha val="12000"/>
                  </a:srgbClr>
                </a:gs>
                <a:gs pos="100000">
                  <a:srgbClr val="14D0FF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grpSp>
          <p:nvGrpSpPr>
            <p:cNvPr id="19470" name="Group 28"/>
            <p:cNvGrpSpPr>
              <a:grpSpLocks/>
            </p:cNvGrpSpPr>
            <p:nvPr/>
          </p:nvGrpSpPr>
          <p:grpSpPr bwMode="auto">
            <a:xfrm>
              <a:off x="1474" y="1842"/>
              <a:ext cx="3221" cy="1452"/>
              <a:chOff x="476" y="164"/>
              <a:chExt cx="3221" cy="1452"/>
            </a:xfrm>
          </p:grpSpPr>
          <p:grpSp>
            <p:nvGrpSpPr>
              <p:cNvPr id="19471" name="Group 29"/>
              <p:cNvGrpSpPr>
                <a:grpSpLocks/>
              </p:cNvGrpSpPr>
              <p:nvPr/>
            </p:nvGrpSpPr>
            <p:grpSpPr bwMode="auto">
              <a:xfrm>
                <a:off x="793" y="164"/>
                <a:ext cx="2586" cy="1452"/>
                <a:chOff x="295" y="2568"/>
                <a:chExt cx="2586" cy="1452"/>
              </a:xfrm>
            </p:grpSpPr>
            <p:sp>
              <p:nvSpPr>
                <p:cNvPr id="19475" name="Line 30"/>
                <p:cNvSpPr>
                  <a:spLocks noChangeShapeType="1"/>
                </p:cNvSpPr>
                <p:nvPr/>
              </p:nvSpPr>
              <p:spPr bwMode="auto">
                <a:xfrm>
                  <a:off x="703" y="2976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76" name="Line 31"/>
                <p:cNvSpPr>
                  <a:spLocks noChangeShapeType="1"/>
                </p:cNvSpPr>
                <p:nvPr/>
              </p:nvSpPr>
              <p:spPr bwMode="auto">
                <a:xfrm>
                  <a:off x="748" y="2976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77" name="Line 32"/>
                <p:cNvSpPr>
                  <a:spLocks noChangeShapeType="1"/>
                </p:cNvSpPr>
                <p:nvPr/>
              </p:nvSpPr>
              <p:spPr bwMode="auto">
                <a:xfrm rot="-5400000">
                  <a:off x="567" y="324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78" name="Line 33"/>
                <p:cNvSpPr>
                  <a:spLocks noChangeShapeType="1"/>
                </p:cNvSpPr>
                <p:nvPr/>
              </p:nvSpPr>
              <p:spPr bwMode="auto">
                <a:xfrm rot="-5400000">
                  <a:off x="884" y="324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79" name="Line 34"/>
                <p:cNvSpPr>
                  <a:spLocks noChangeShapeType="1"/>
                </p:cNvSpPr>
                <p:nvPr/>
              </p:nvSpPr>
              <p:spPr bwMode="auto">
                <a:xfrm rot="-5400000">
                  <a:off x="1338" y="324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80" name="Line 35"/>
                <p:cNvSpPr>
                  <a:spLocks noChangeShapeType="1"/>
                </p:cNvSpPr>
                <p:nvPr/>
              </p:nvSpPr>
              <p:spPr bwMode="auto">
                <a:xfrm rot="-5400000">
                  <a:off x="1701" y="324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81" name="Line 36"/>
                <p:cNvSpPr>
                  <a:spLocks noChangeShapeType="1"/>
                </p:cNvSpPr>
                <p:nvPr/>
              </p:nvSpPr>
              <p:spPr bwMode="auto">
                <a:xfrm rot="-5400000">
                  <a:off x="2109" y="324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82" name="Line 37"/>
                <p:cNvSpPr>
                  <a:spLocks noChangeShapeType="1"/>
                </p:cNvSpPr>
                <p:nvPr/>
              </p:nvSpPr>
              <p:spPr bwMode="auto">
                <a:xfrm rot="-5400000">
                  <a:off x="2427" y="324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83" name="Line 38"/>
                <p:cNvSpPr>
                  <a:spLocks noChangeShapeType="1"/>
                </p:cNvSpPr>
                <p:nvPr/>
              </p:nvSpPr>
              <p:spPr bwMode="auto">
                <a:xfrm rot="-5400000">
                  <a:off x="2790" y="3248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84" name="Line 39"/>
                <p:cNvSpPr>
                  <a:spLocks noChangeShapeType="1"/>
                </p:cNvSpPr>
                <p:nvPr/>
              </p:nvSpPr>
              <p:spPr bwMode="auto">
                <a:xfrm>
                  <a:off x="1111" y="2931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85" name="Line 40"/>
                <p:cNvSpPr>
                  <a:spLocks noChangeShapeType="1"/>
                </p:cNvSpPr>
                <p:nvPr/>
              </p:nvSpPr>
              <p:spPr bwMode="auto">
                <a:xfrm>
                  <a:off x="1927" y="3475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86" name="Line 41"/>
                <p:cNvSpPr>
                  <a:spLocks noChangeShapeType="1"/>
                </p:cNvSpPr>
                <p:nvPr/>
              </p:nvSpPr>
              <p:spPr bwMode="auto">
                <a:xfrm>
                  <a:off x="1519" y="2931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87" name="Line 42"/>
                <p:cNvSpPr>
                  <a:spLocks noChangeShapeType="1"/>
                </p:cNvSpPr>
                <p:nvPr/>
              </p:nvSpPr>
              <p:spPr bwMode="auto">
                <a:xfrm>
                  <a:off x="2245" y="3475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88" name="Line 43"/>
                <p:cNvSpPr>
                  <a:spLocks noChangeShapeType="1"/>
                </p:cNvSpPr>
                <p:nvPr/>
              </p:nvSpPr>
              <p:spPr bwMode="auto">
                <a:xfrm>
                  <a:off x="1882" y="2931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89" name="Line 44"/>
                <p:cNvSpPr>
                  <a:spLocks noChangeShapeType="1"/>
                </p:cNvSpPr>
                <p:nvPr/>
              </p:nvSpPr>
              <p:spPr bwMode="auto">
                <a:xfrm>
                  <a:off x="2245" y="2931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90" name="Line 45"/>
                <p:cNvSpPr>
                  <a:spLocks noChangeShapeType="1"/>
                </p:cNvSpPr>
                <p:nvPr/>
              </p:nvSpPr>
              <p:spPr bwMode="auto">
                <a:xfrm>
                  <a:off x="2608" y="3475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91" name="Line 46"/>
                <p:cNvSpPr>
                  <a:spLocks noChangeShapeType="1"/>
                </p:cNvSpPr>
                <p:nvPr/>
              </p:nvSpPr>
              <p:spPr bwMode="auto">
                <a:xfrm>
                  <a:off x="2608" y="2931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92" name="Line 47"/>
                <p:cNvSpPr>
                  <a:spLocks noChangeShapeType="1"/>
                </p:cNvSpPr>
                <p:nvPr/>
              </p:nvSpPr>
              <p:spPr bwMode="auto">
                <a:xfrm>
                  <a:off x="1111" y="3475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93" name="Line 48"/>
                <p:cNvSpPr>
                  <a:spLocks noChangeShapeType="1"/>
                </p:cNvSpPr>
                <p:nvPr/>
              </p:nvSpPr>
              <p:spPr bwMode="auto">
                <a:xfrm>
                  <a:off x="1519" y="3475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94" name="Line 49"/>
                <p:cNvSpPr>
                  <a:spLocks noChangeShapeType="1"/>
                </p:cNvSpPr>
                <p:nvPr/>
              </p:nvSpPr>
              <p:spPr bwMode="auto">
                <a:xfrm>
                  <a:off x="1111" y="3384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95" name="Line 50"/>
                <p:cNvSpPr>
                  <a:spLocks noChangeShapeType="1"/>
                </p:cNvSpPr>
                <p:nvPr/>
              </p:nvSpPr>
              <p:spPr bwMode="auto">
                <a:xfrm>
                  <a:off x="1111" y="3384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96" name="Line 51"/>
                <p:cNvSpPr>
                  <a:spLocks noChangeShapeType="1"/>
                </p:cNvSpPr>
                <p:nvPr/>
              </p:nvSpPr>
              <p:spPr bwMode="auto">
                <a:xfrm>
                  <a:off x="1111" y="3384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sp>
              <p:nvSpPr>
                <p:cNvPr id="19497" name="Oval 52"/>
                <p:cNvSpPr>
                  <a:spLocks noChangeArrowheads="1"/>
                </p:cNvSpPr>
                <p:nvPr/>
              </p:nvSpPr>
              <p:spPr bwMode="auto">
                <a:xfrm>
                  <a:off x="2472" y="2568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498" name="Oval 53"/>
                <p:cNvSpPr>
                  <a:spLocks noChangeArrowheads="1"/>
                </p:cNvSpPr>
                <p:nvPr/>
              </p:nvSpPr>
              <p:spPr bwMode="auto">
                <a:xfrm>
                  <a:off x="1338" y="3748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499" name="Oval 54"/>
                <p:cNvSpPr>
                  <a:spLocks noChangeArrowheads="1"/>
                </p:cNvSpPr>
                <p:nvPr/>
              </p:nvSpPr>
              <p:spPr bwMode="auto">
                <a:xfrm>
                  <a:off x="1338" y="2568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00" name="Oval 55"/>
                <p:cNvSpPr>
                  <a:spLocks noChangeArrowheads="1"/>
                </p:cNvSpPr>
                <p:nvPr/>
              </p:nvSpPr>
              <p:spPr bwMode="auto">
                <a:xfrm>
                  <a:off x="930" y="3748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01" name="Oval 56"/>
                <p:cNvSpPr>
                  <a:spLocks noChangeArrowheads="1"/>
                </p:cNvSpPr>
                <p:nvPr/>
              </p:nvSpPr>
              <p:spPr bwMode="auto">
                <a:xfrm>
                  <a:off x="930" y="2568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02" name="Oval 57"/>
                <p:cNvSpPr>
                  <a:spLocks noChangeArrowheads="1"/>
                </p:cNvSpPr>
                <p:nvPr/>
              </p:nvSpPr>
              <p:spPr bwMode="auto">
                <a:xfrm>
                  <a:off x="2109" y="2568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03" name="Oval 58"/>
                <p:cNvSpPr>
                  <a:spLocks noChangeArrowheads="1"/>
                </p:cNvSpPr>
                <p:nvPr/>
              </p:nvSpPr>
              <p:spPr bwMode="auto">
                <a:xfrm>
                  <a:off x="1746" y="3748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04" name="Oval 59"/>
                <p:cNvSpPr>
                  <a:spLocks noChangeArrowheads="1"/>
                </p:cNvSpPr>
                <p:nvPr/>
              </p:nvSpPr>
              <p:spPr bwMode="auto">
                <a:xfrm>
                  <a:off x="1746" y="2568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05" name="Oval 60"/>
                <p:cNvSpPr>
                  <a:spLocks noChangeArrowheads="1"/>
                </p:cNvSpPr>
                <p:nvPr/>
              </p:nvSpPr>
              <p:spPr bwMode="auto">
                <a:xfrm>
                  <a:off x="2472" y="3748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06" name="Oval 61"/>
                <p:cNvSpPr>
                  <a:spLocks noChangeArrowheads="1"/>
                </p:cNvSpPr>
                <p:nvPr/>
              </p:nvSpPr>
              <p:spPr bwMode="auto">
                <a:xfrm>
                  <a:off x="2109" y="3748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07" name="Oval 62"/>
                <p:cNvSpPr>
                  <a:spLocks noChangeArrowheads="1"/>
                </p:cNvSpPr>
                <p:nvPr/>
              </p:nvSpPr>
              <p:spPr bwMode="auto">
                <a:xfrm>
                  <a:off x="295" y="3203"/>
                  <a:ext cx="182" cy="181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08" name="Oval 63"/>
                <p:cNvSpPr>
                  <a:spLocks noChangeArrowheads="1"/>
                </p:cNvSpPr>
                <p:nvPr/>
              </p:nvSpPr>
              <p:spPr bwMode="auto">
                <a:xfrm>
                  <a:off x="612" y="2704"/>
                  <a:ext cx="182" cy="181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09" name="Oval 64"/>
                <p:cNvSpPr>
                  <a:spLocks noChangeArrowheads="1"/>
                </p:cNvSpPr>
                <p:nvPr/>
              </p:nvSpPr>
              <p:spPr bwMode="auto">
                <a:xfrm>
                  <a:off x="2200" y="3249"/>
                  <a:ext cx="136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10" name="Oval 65"/>
                <p:cNvSpPr>
                  <a:spLocks noChangeArrowheads="1"/>
                </p:cNvSpPr>
                <p:nvPr/>
              </p:nvSpPr>
              <p:spPr bwMode="auto">
                <a:xfrm>
                  <a:off x="2517" y="3294"/>
                  <a:ext cx="136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11" name="Oval 66"/>
                <p:cNvSpPr>
                  <a:spLocks noChangeArrowheads="1"/>
                </p:cNvSpPr>
                <p:nvPr/>
              </p:nvSpPr>
              <p:spPr bwMode="auto">
                <a:xfrm>
                  <a:off x="1837" y="3249"/>
                  <a:ext cx="136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12" name="Oval 67"/>
                <p:cNvSpPr>
                  <a:spLocks noChangeArrowheads="1"/>
                </p:cNvSpPr>
                <p:nvPr/>
              </p:nvSpPr>
              <p:spPr bwMode="auto">
                <a:xfrm>
                  <a:off x="1429" y="3249"/>
                  <a:ext cx="136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13" name="Oval 68"/>
                <p:cNvSpPr>
                  <a:spLocks noChangeArrowheads="1"/>
                </p:cNvSpPr>
                <p:nvPr/>
              </p:nvSpPr>
              <p:spPr bwMode="auto">
                <a:xfrm>
                  <a:off x="1066" y="3249"/>
                  <a:ext cx="136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514" name="Oval 69"/>
                <p:cNvSpPr>
                  <a:spLocks noChangeArrowheads="1"/>
                </p:cNvSpPr>
                <p:nvPr/>
              </p:nvSpPr>
              <p:spPr bwMode="auto">
                <a:xfrm>
                  <a:off x="703" y="3249"/>
                  <a:ext cx="136" cy="136"/>
                </a:xfrm>
                <a:prstGeom prst="ellipse">
                  <a:avLst/>
                </a:prstGeom>
                <a:solidFill>
                  <a:srgbClr val="99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</p:grpSp>
          <p:grpSp>
            <p:nvGrpSpPr>
              <p:cNvPr id="19472" name="Group 70"/>
              <p:cNvGrpSpPr>
                <a:grpSpLocks/>
              </p:cNvGrpSpPr>
              <p:nvPr/>
            </p:nvGrpSpPr>
            <p:grpSpPr bwMode="auto">
              <a:xfrm>
                <a:off x="476" y="754"/>
                <a:ext cx="3221" cy="317"/>
                <a:chOff x="521" y="709"/>
                <a:chExt cx="3221" cy="317"/>
              </a:xfrm>
            </p:grpSpPr>
            <p:sp>
              <p:nvSpPr>
                <p:cNvPr id="19473" name="Oval 71"/>
                <p:cNvSpPr>
                  <a:spLocks noChangeArrowheads="1"/>
                </p:cNvSpPr>
                <p:nvPr/>
              </p:nvSpPr>
              <p:spPr bwMode="auto">
                <a:xfrm>
                  <a:off x="521" y="709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  <p:sp>
              <p:nvSpPr>
                <p:cNvPr id="19474" name="Oval 72"/>
                <p:cNvSpPr>
                  <a:spLocks noChangeArrowheads="1"/>
                </p:cNvSpPr>
                <p:nvPr/>
              </p:nvSpPr>
              <p:spPr bwMode="auto">
                <a:xfrm>
                  <a:off x="3424" y="754"/>
                  <a:ext cx="318" cy="27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he-IL" altLang="he-IL" sz="1800"/>
                </a:p>
              </p:txBody>
            </p:sp>
          </p:grpSp>
        </p:grpSp>
      </p:grpSp>
      <p:sp>
        <p:nvSpPr>
          <p:cNvPr id="19468" name="Text Box 73"/>
          <p:cNvSpPr txBox="1">
            <a:spLocks noChangeArrowheads="1"/>
          </p:cNvSpPr>
          <p:nvPr/>
        </p:nvSpPr>
        <p:spPr bwMode="auto">
          <a:xfrm>
            <a:off x="3132138" y="3068638"/>
            <a:ext cx="2647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400" b="1">
                <a:solidFill>
                  <a:srgbClr val="0000FF"/>
                </a:solidFill>
              </a:rPr>
              <a:t>חומצה שומנית רוויה</a:t>
            </a:r>
            <a:endParaRPr lang="en-US" altLang="he-IL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2735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b="1"/>
              <a:t>טריגליצרידים </a:t>
            </a:r>
            <a:endParaRPr lang="en-US" altLang="he-IL" b="1"/>
          </a:p>
        </p:txBody>
      </p:sp>
      <p:sp>
        <p:nvSpPr>
          <p:cNvPr id="20483" name="Line 11"/>
          <p:cNvSpPr>
            <a:spLocks noChangeShapeType="1"/>
          </p:cNvSpPr>
          <p:nvPr/>
        </p:nvSpPr>
        <p:spPr bwMode="auto">
          <a:xfrm rot="5400000">
            <a:off x="5868988" y="67405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20484" name="Line 12"/>
          <p:cNvSpPr>
            <a:spLocks noChangeShapeType="1"/>
          </p:cNvSpPr>
          <p:nvPr/>
        </p:nvSpPr>
        <p:spPr bwMode="auto">
          <a:xfrm rot="5400000">
            <a:off x="5868988" y="67405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grpSp>
        <p:nvGrpSpPr>
          <p:cNvPr id="20485" name="Group 13"/>
          <p:cNvGrpSpPr>
            <a:grpSpLocks/>
          </p:cNvGrpSpPr>
          <p:nvPr/>
        </p:nvGrpSpPr>
        <p:grpSpPr bwMode="auto">
          <a:xfrm>
            <a:off x="8316913" y="404813"/>
            <a:ext cx="504825" cy="1584325"/>
            <a:chOff x="5239" y="255"/>
            <a:chExt cx="318" cy="998"/>
          </a:xfrm>
        </p:grpSpPr>
        <p:sp>
          <p:nvSpPr>
            <p:cNvPr id="20534" name="Line 14"/>
            <p:cNvSpPr>
              <a:spLocks noChangeShapeType="1"/>
            </p:cNvSpPr>
            <p:nvPr/>
          </p:nvSpPr>
          <p:spPr bwMode="auto">
            <a:xfrm rot="5400000">
              <a:off x="5420" y="1162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35" name="Line 15"/>
            <p:cNvSpPr>
              <a:spLocks noChangeShapeType="1"/>
            </p:cNvSpPr>
            <p:nvPr/>
          </p:nvSpPr>
          <p:spPr bwMode="auto">
            <a:xfrm rot="5400000">
              <a:off x="5420" y="1116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36" name="Oval 16"/>
            <p:cNvSpPr>
              <a:spLocks noChangeArrowheads="1"/>
            </p:cNvSpPr>
            <p:nvPr/>
          </p:nvSpPr>
          <p:spPr bwMode="auto">
            <a:xfrm>
              <a:off x="5329" y="890"/>
              <a:ext cx="136" cy="136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37" name="Oval 17"/>
            <p:cNvSpPr>
              <a:spLocks noChangeArrowheads="1"/>
            </p:cNvSpPr>
            <p:nvPr/>
          </p:nvSpPr>
          <p:spPr bwMode="auto">
            <a:xfrm>
              <a:off x="5239" y="255"/>
              <a:ext cx="318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38" name="Oval 18"/>
            <p:cNvSpPr>
              <a:spLocks noChangeArrowheads="1"/>
            </p:cNvSpPr>
            <p:nvPr/>
          </p:nvSpPr>
          <p:spPr bwMode="auto">
            <a:xfrm>
              <a:off x="5329" y="618"/>
              <a:ext cx="182" cy="181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</p:grpSp>
      <p:sp>
        <p:nvSpPr>
          <p:cNvPr id="20486" name="Text Box 19"/>
          <p:cNvSpPr txBox="1">
            <a:spLocks noChangeArrowheads="1"/>
          </p:cNvSpPr>
          <p:nvPr/>
        </p:nvSpPr>
        <p:spPr bwMode="auto">
          <a:xfrm>
            <a:off x="7226300" y="471488"/>
            <a:ext cx="1038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1800"/>
              <a:t>- </a:t>
            </a:r>
            <a:r>
              <a:rPr lang="he-IL" altLang="he-IL" sz="2000" b="1"/>
              <a:t>מימן </a:t>
            </a:r>
            <a:r>
              <a:rPr lang="en-US" altLang="he-IL" sz="2000" b="1"/>
              <a:t>H</a:t>
            </a:r>
            <a:r>
              <a:rPr lang="he-IL" altLang="he-IL" sz="2000" b="1"/>
              <a:t> </a:t>
            </a:r>
            <a:endParaRPr lang="en-US" altLang="he-IL" sz="2000" b="1"/>
          </a:p>
        </p:txBody>
      </p:sp>
      <p:sp>
        <p:nvSpPr>
          <p:cNvPr id="20487" name="Text Box 20"/>
          <p:cNvSpPr txBox="1">
            <a:spLocks noChangeArrowheads="1"/>
          </p:cNvSpPr>
          <p:nvPr/>
        </p:nvSpPr>
        <p:spPr bwMode="auto">
          <a:xfrm>
            <a:off x="7135813" y="974725"/>
            <a:ext cx="1200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1800"/>
              <a:t>- </a:t>
            </a:r>
            <a:r>
              <a:rPr lang="he-IL" altLang="he-IL" sz="2000" b="1"/>
              <a:t>חמצן </a:t>
            </a:r>
            <a:r>
              <a:rPr lang="en-US" altLang="he-IL" sz="2000" b="1"/>
              <a:t>O</a:t>
            </a:r>
            <a:r>
              <a:rPr lang="en-US" altLang="he-IL" sz="2000" b="1" baseline="-25000"/>
              <a:t>2</a:t>
            </a:r>
            <a:endParaRPr lang="en-US" altLang="he-IL" sz="2000" b="1"/>
          </a:p>
        </p:txBody>
      </p:sp>
      <p:sp>
        <p:nvSpPr>
          <p:cNvPr id="20488" name="Text Box 21"/>
          <p:cNvSpPr txBox="1">
            <a:spLocks noChangeArrowheads="1"/>
          </p:cNvSpPr>
          <p:nvPr/>
        </p:nvSpPr>
        <p:spPr bwMode="auto">
          <a:xfrm>
            <a:off x="7221538" y="1335088"/>
            <a:ext cx="1114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1800"/>
              <a:t>- </a:t>
            </a:r>
            <a:r>
              <a:rPr lang="he-IL" altLang="he-IL" sz="2000" b="1"/>
              <a:t>פחמן </a:t>
            </a:r>
            <a:r>
              <a:rPr lang="en-US" altLang="he-IL" sz="2000" b="1"/>
              <a:t>C</a:t>
            </a:r>
            <a:r>
              <a:rPr lang="he-IL" altLang="he-IL" sz="2000" b="1"/>
              <a:t> </a:t>
            </a:r>
            <a:endParaRPr lang="en-US" altLang="he-IL" sz="2000" b="1"/>
          </a:p>
        </p:txBody>
      </p:sp>
      <p:sp>
        <p:nvSpPr>
          <p:cNvPr id="20489" name="Text Box 22"/>
          <p:cNvSpPr txBox="1">
            <a:spLocks noChangeArrowheads="1"/>
          </p:cNvSpPr>
          <p:nvPr/>
        </p:nvSpPr>
        <p:spPr bwMode="auto">
          <a:xfrm>
            <a:off x="6943725" y="1766888"/>
            <a:ext cx="13922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1800"/>
              <a:t>- </a:t>
            </a:r>
            <a:r>
              <a:rPr lang="he-IL" altLang="he-IL" sz="2000" b="1"/>
              <a:t>קשר כפול </a:t>
            </a:r>
            <a:endParaRPr lang="en-US" altLang="he-IL" sz="2000" b="1"/>
          </a:p>
        </p:txBody>
      </p:sp>
      <p:sp>
        <p:nvSpPr>
          <p:cNvPr id="20490" name="Rectangle 27"/>
          <p:cNvSpPr>
            <a:spLocks noChangeArrowheads="1"/>
          </p:cNvSpPr>
          <p:nvPr/>
        </p:nvSpPr>
        <p:spPr bwMode="auto">
          <a:xfrm>
            <a:off x="2339975" y="4005263"/>
            <a:ext cx="5184775" cy="2303462"/>
          </a:xfrm>
          <a:prstGeom prst="rect">
            <a:avLst/>
          </a:prstGeom>
          <a:gradFill rotWithShape="1">
            <a:gsLst>
              <a:gs pos="0">
                <a:srgbClr val="008080">
                  <a:alpha val="14998"/>
                </a:srgbClr>
              </a:gs>
              <a:gs pos="100000">
                <a:srgbClr val="0C8686"/>
              </a:gs>
            </a:gsLst>
            <a:path path="rect">
              <a:fillToRect l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80"/>
            </a:extrusionClr>
            <a:contourClr>
              <a:srgbClr val="00808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grpSp>
        <p:nvGrpSpPr>
          <p:cNvPr id="20491" name="Group 28"/>
          <p:cNvGrpSpPr>
            <a:grpSpLocks/>
          </p:cNvGrpSpPr>
          <p:nvPr/>
        </p:nvGrpSpPr>
        <p:grpSpPr bwMode="auto">
          <a:xfrm>
            <a:off x="2411413" y="4149725"/>
            <a:ext cx="4826000" cy="1871663"/>
            <a:chOff x="2517" y="1117"/>
            <a:chExt cx="3040" cy="1179"/>
          </a:xfrm>
        </p:grpSpPr>
        <p:sp>
          <p:nvSpPr>
            <p:cNvPr id="20501" name="Oval 29"/>
            <p:cNvSpPr>
              <a:spLocks noChangeArrowheads="1"/>
            </p:cNvSpPr>
            <p:nvPr/>
          </p:nvSpPr>
          <p:spPr bwMode="auto">
            <a:xfrm>
              <a:off x="2517" y="1616"/>
              <a:ext cx="318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02" name="Oval 30"/>
            <p:cNvSpPr>
              <a:spLocks noChangeArrowheads="1"/>
            </p:cNvSpPr>
            <p:nvPr/>
          </p:nvSpPr>
          <p:spPr bwMode="auto">
            <a:xfrm>
              <a:off x="3379" y="1661"/>
              <a:ext cx="136" cy="136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03" name="Oval 31"/>
            <p:cNvSpPr>
              <a:spLocks noChangeArrowheads="1"/>
            </p:cNvSpPr>
            <p:nvPr/>
          </p:nvSpPr>
          <p:spPr bwMode="auto">
            <a:xfrm>
              <a:off x="2744" y="1752"/>
              <a:ext cx="182" cy="181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04" name="Line 32"/>
            <p:cNvSpPr>
              <a:spLocks noChangeShapeType="1"/>
            </p:cNvSpPr>
            <p:nvPr/>
          </p:nvSpPr>
          <p:spPr bwMode="auto">
            <a:xfrm>
              <a:off x="4195" y="1480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05" name="Line 33"/>
            <p:cNvSpPr>
              <a:spLocks noChangeShapeType="1"/>
            </p:cNvSpPr>
            <p:nvPr/>
          </p:nvSpPr>
          <p:spPr bwMode="auto">
            <a:xfrm>
              <a:off x="4604" y="1480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06" name="Line 34"/>
            <p:cNvSpPr>
              <a:spLocks noChangeShapeType="1"/>
            </p:cNvSpPr>
            <p:nvPr/>
          </p:nvSpPr>
          <p:spPr bwMode="auto">
            <a:xfrm>
              <a:off x="4967" y="1842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07" name="Line 35"/>
            <p:cNvSpPr>
              <a:spLocks noChangeShapeType="1"/>
            </p:cNvSpPr>
            <p:nvPr/>
          </p:nvSpPr>
          <p:spPr bwMode="auto">
            <a:xfrm>
              <a:off x="4967" y="1434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08" name="Line 36"/>
            <p:cNvSpPr>
              <a:spLocks noChangeShapeType="1"/>
            </p:cNvSpPr>
            <p:nvPr/>
          </p:nvSpPr>
          <p:spPr bwMode="auto">
            <a:xfrm rot="-5400000">
              <a:off x="2926" y="1661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09" name="Line 37"/>
            <p:cNvSpPr>
              <a:spLocks noChangeShapeType="1"/>
            </p:cNvSpPr>
            <p:nvPr/>
          </p:nvSpPr>
          <p:spPr bwMode="auto">
            <a:xfrm rot="5400000">
              <a:off x="4423" y="1706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10" name="Line 38"/>
            <p:cNvSpPr>
              <a:spLocks noChangeShapeType="1"/>
            </p:cNvSpPr>
            <p:nvPr/>
          </p:nvSpPr>
          <p:spPr bwMode="auto">
            <a:xfrm>
              <a:off x="3470" y="1434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11" name="Line 39"/>
            <p:cNvSpPr>
              <a:spLocks noChangeShapeType="1"/>
            </p:cNvSpPr>
            <p:nvPr/>
          </p:nvSpPr>
          <p:spPr bwMode="auto">
            <a:xfrm>
              <a:off x="3107" y="1480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12" name="Line 40"/>
            <p:cNvSpPr>
              <a:spLocks noChangeShapeType="1"/>
            </p:cNvSpPr>
            <p:nvPr/>
          </p:nvSpPr>
          <p:spPr bwMode="auto">
            <a:xfrm>
              <a:off x="3152" y="1480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13" name="Line 41"/>
            <p:cNvSpPr>
              <a:spLocks noChangeShapeType="1"/>
            </p:cNvSpPr>
            <p:nvPr/>
          </p:nvSpPr>
          <p:spPr bwMode="auto">
            <a:xfrm>
              <a:off x="3833" y="1480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14" name="Line 42"/>
            <p:cNvSpPr>
              <a:spLocks noChangeShapeType="1"/>
            </p:cNvSpPr>
            <p:nvPr/>
          </p:nvSpPr>
          <p:spPr bwMode="auto">
            <a:xfrm rot="5400000">
              <a:off x="4014" y="1661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15" name="Line 43"/>
            <p:cNvSpPr>
              <a:spLocks noChangeShapeType="1"/>
            </p:cNvSpPr>
            <p:nvPr/>
          </p:nvSpPr>
          <p:spPr bwMode="auto">
            <a:xfrm rot="5400000">
              <a:off x="3289" y="1661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16" name="Line 44"/>
            <p:cNvSpPr>
              <a:spLocks noChangeShapeType="1"/>
            </p:cNvSpPr>
            <p:nvPr/>
          </p:nvSpPr>
          <p:spPr bwMode="auto">
            <a:xfrm rot="5400000">
              <a:off x="3651" y="1661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17" name="Line 45"/>
            <p:cNvSpPr>
              <a:spLocks noChangeShapeType="1"/>
            </p:cNvSpPr>
            <p:nvPr/>
          </p:nvSpPr>
          <p:spPr bwMode="auto">
            <a:xfrm rot="5400000">
              <a:off x="4785" y="1661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18" name="Line 46"/>
            <p:cNvSpPr>
              <a:spLocks noChangeShapeType="1"/>
            </p:cNvSpPr>
            <p:nvPr/>
          </p:nvSpPr>
          <p:spPr bwMode="auto">
            <a:xfrm rot="5400000">
              <a:off x="4423" y="1661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19" name="Line 47"/>
            <p:cNvSpPr>
              <a:spLocks noChangeShapeType="1"/>
            </p:cNvSpPr>
            <p:nvPr/>
          </p:nvSpPr>
          <p:spPr bwMode="auto">
            <a:xfrm rot="5400000">
              <a:off x="3651" y="1706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20" name="Line 48"/>
            <p:cNvSpPr>
              <a:spLocks noChangeShapeType="1"/>
            </p:cNvSpPr>
            <p:nvPr/>
          </p:nvSpPr>
          <p:spPr bwMode="auto">
            <a:xfrm rot="5400000">
              <a:off x="5148" y="1661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20521" name="Oval 49"/>
            <p:cNvSpPr>
              <a:spLocks noChangeArrowheads="1"/>
            </p:cNvSpPr>
            <p:nvPr/>
          </p:nvSpPr>
          <p:spPr bwMode="auto">
            <a:xfrm>
              <a:off x="4014" y="1117"/>
              <a:ext cx="318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22" name="Oval 50"/>
            <p:cNvSpPr>
              <a:spLocks noChangeArrowheads="1"/>
            </p:cNvSpPr>
            <p:nvPr/>
          </p:nvSpPr>
          <p:spPr bwMode="auto">
            <a:xfrm>
              <a:off x="3651" y="1117"/>
              <a:ext cx="318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23" name="Oval 51"/>
            <p:cNvSpPr>
              <a:spLocks noChangeArrowheads="1"/>
            </p:cNvSpPr>
            <p:nvPr/>
          </p:nvSpPr>
          <p:spPr bwMode="auto">
            <a:xfrm>
              <a:off x="4830" y="1117"/>
              <a:ext cx="318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24" name="Oval 52"/>
            <p:cNvSpPr>
              <a:spLocks noChangeArrowheads="1"/>
            </p:cNvSpPr>
            <p:nvPr/>
          </p:nvSpPr>
          <p:spPr bwMode="auto">
            <a:xfrm>
              <a:off x="4422" y="1117"/>
              <a:ext cx="318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25" name="Oval 53"/>
            <p:cNvSpPr>
              <a:spLocks noChangeArrowheads="1"/>
            </p:cNvSpPr>
            <p:nvPr/>
          </p:nvSpPr>
          <p:spPr bwMode="auto">
            <a:xfrm>
              <a:off x="5239" y="1616"/>
              <a:ext cx="318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26" name="Oval 54"/>
            <p:cNvSpPr>
              <a:spLocks noChangeArrowheads="1"/>
            </p:cNvSpPr>
            <p:nvPr/>
          </p:nvSpPr>
          <p:spPr bwMode="auto">
            <a:xfrm>
              <a:off x="4785" y="2024"/>
              <a:ext cx="318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27" name="Oval 55"/>
            <p:cNvSpPr>
              <a:spLocks noChangeArrowheads="1"/>
            </p:cNvSpPr>
            <p:nvPr/>
          </p:nvSpPr>
          <p:spPr bwMode="auto">
            <a:xfrm>
              <a:off x="3061" y="1298"/>
              <a:ext cx="182" cy="181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28" name="Oval 56"/>
            <p:cNvSpPr>
              <a:spLocks noChangeArrowheads="1"/>
            </p:cNvSpPr>
            <p:nvPr/>
          </p:nvSpPr>
          <p:spPr bwMode="auto">
            <a:xfrm>
              <a:off x="3787" y="1661"/>
              <a:ext cx="136" cy="136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29" name="Oval 57"/>
            <p:cNvSpPr>
              <a:spLocks noChangeArrowheads="1"/>
            </p:cNvSpPr>
            <p:nvPr/>
          </p:nvSpPr>
          <p:spPr bwMode="auto">
            <a:xfrm>
              <a:off x="4150" y="1661"/>
              <a:ext cx="136" cy="136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30" name="Oval 58"/>
            <p:cNvSpPr>
              <a:spLocks noChangeArrowheads="1"/>
            </p:cNvSpPr>
            <p:nvPr/>
          </p:nvSpPr>
          <p:spPr bwMode="auto">
            <a:xfrm>
              <a:off x="4513" y="1661"/>
              <a:ext cx="136" cy="136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31" name="Oval 59"/>
            <p:cNvSpPr>
              <a:spLocks noChangeArrowheads="1"/>
            </p:cNvSpPr>
            <p:nvPr/>
          </p:nvSpPr>
          <p:spPr bwMode="auto">
            <a:xfrm>
              <a:off x="4921" y="1661"/>
              <a:ext cx="136" cy="136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32" name="Oval 60"/>
            <p:cNvSpPr>
              <a:spLocks noChangeArrowheads="1"/>
            </p:cNvSpPr>
            <p:nvPr/>
          </p:nvSpPr>
          <p:spPr bwMode="auto">
            <a:xfrm>
              <a:off x="3061" y="1661"/>
              <a:ext cx="136" cy="136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  <p:sp>
          <p:nvSpPr>
            <p:cNvPr id="20533" name="Oval 61"/>
            <p:cNvSpPr>
              <a:spLocks noChangeArrowheads="1"/>
            </p:cNvSpPr>
            <p:nvPr/>
          </p:nvSpPr>
          <p:spPr bwMode="auto">
            <a:xfrm>
              <a:off x="3288" y="1117"/>
              <a:ext cx="318" cy="27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he-IL" altLang="he-IL" sz="1800"/>
            </a:p>
          </p:txBody>
        </p:sp>
      </p:grpSp>
      <p:sp>
        <p:nvSpPr>
          <p:cNvPr id="20492" name="Text Box 62"/>
          <p:cNvSpPr txBox="1">
            <a:spLocks noChangeArrowheads="1"/>
          </p:cNvSpPr>
          <p:nvPr/>
        </p:nvSpPr>
        <p:spPr bwMode="auto">
          <a:xfrm>
            <a:off x="3132138" y="3141663"/>
            <a:ext cx="3765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he-IL" altLang="he-IL" sz="2400" b="1">
                <a:solidFill>
                  <a:srgbClr val="0000FF"/>
                </a:solidFill>
              </a:rPr>
              <a:t>חומצה שומנית רב בלתי רוויה</a:t>
            </a:r>
            <a:endParaRPr lang="en-US" altLang="he-IL" sz="2400" b="1">
              <a:solidFill>
                <a:srgbClr val="0000FF"/>
              </a:solidFill>
            </a:endParaRPr>
          </a:p>
        </p:txBody>
      </p:sp>
      <p:grpSp>
        <p:nvGrpSpPr>
          <p:cNvPr id="20493" name="Group 3"/>
          <p:cNvGrpSpPr>
            <a:grpSpLocks/>
          </p:cNvGrpSpPr>
          <p:nvPr/>
        </p:nvGrpSpPr>
        <p:grpSpPr bwMode="auto">
          <a:xfrm>
            <a:off x="250825" y="1052513"/>
            <a:ext cx="2736850" cy="1944687"/>
            <a:chOff x="1292" y="754"/>
            <a:chExt cx="1724" cy="1225"/>
          </a:xfrm>
        </p:grpSpPr>
        <p:sp>
          <p:nvSpPr>
            <p:cNvPr id="20494" name="Rectangle 4"/>
            <p:cNvSpPr>
              <a:spLocks noChangeArrowheads="1"/>
            </p:cNvSpPr>
            <p:nvPr/>
          </p:nvSpPr>
          <p:spPr bwMode="auto">
            <a:xfrm>
              <a:off x="1292" y="754"/>
              <a:ext cx="273" cy="1225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ג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ל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י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צ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ר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ו</a:t>
              </a:r>
            </a:p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ל</a:t>
              </a:r>
              <a:endParaRPr lang="en-US" altLang="he-IL" sz="1800"/>
            </a:p>
          </p:txBody>
        </p:sp>
        <p:sp>
          <p:nvSpPr>
            <p:cNvPr id="20495" name="Rectangle 5"/>
            <p:cNvSpPr>
              <a:spLocks noChangeArrowheads="1"/>
            </p:cNvSpPr>
            <p:nvPr/>
          </p:nvSpPr>
          <p:spPr bwMode="auto">
            <a:xfrm>
              <a:off x="1791" y="845"/>
              <a:ext cx="1225" cy="181"/>
            </a:xfrm>
            <a:prstGeom prst="rect">
              <a:avLst/>
            </a:prstGeom>
            <a:gradFill rotWithShape="1">
              <a:gsLst>
                <a:gs pos="0">
                  <a:srgbClr val="00CCFF">
                    <a:alpha val="10999"/>
                  </a:srgbClr>
                </a:gs>
                <a:gs pos="100000">
                  <a:srgbClr val="04CDFF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חומצה שומנית</a:t>
              </a:r>
              <a:endParaRPr lang="en-US" altLang="he-IL" sz="1800"/>
            </a:p>
          </p:txBody>
        </p:sp>
        <p:sp>
          <p:nvSpPr>
            <p:cNvPr id="20496" name="Rectangle 6"/>
            <p:cNvSpPr>
              <a:spLocks noChangeArrowheads="1"/>
            </p:cNvSpPr>
            <p:nvPr/>
          </p:nvSpPr>
          <p:spPr bwMode="auto">
            <a:xfrm>
              <a:off x="1791" y="1298"/>
              <a:ext cx="1225" cy="181"/>
            </a:xfrm>
            <a:prstGeom prst="rect">
              <a:avLst/>
            </a:prstGeom>
            <a:gradFill rotWithShape="1">
              <a:gsLst>
                <a:gs pos="0">
                  <a:srgbClr val="00CCFF">
                    <a:alpha val="10001"/>
                  </a:srgbClr>
                </a:gs>
                <a:gs pos="100000">
                  <a:srgbClr val="0CCEFF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חומצה שומנית</a:t>
              </a:r>
              <a:endParaRPr lang="en-US" altLang="he-IL" sz="1800"/>
            </a:p>
          </p:txBody>
        </p:sp>
        <p:sp>
          <p:nvSpPr>
            <p:cNvPr id="20497" name="Rectangle 7"/>
            <p:cNvSpPr>
              <a:spLocks noChangeArrowheads="1"/>
            </p:cNvSpPr>
            <p:nvPr/>
          </p:nvSpPr>
          <p:spPr bwMode="auto">
            <a:xfrm>
              <a:off x="1791" y="1752"/>
              <a:ext cx="1225" cy="181"/>
            </a:xfrm>
            <a:prstGeom prst="rect">
              <a:avLst/>
            </a:prstGeom>
            <a:gradFill rotWithShape="1">
              <a:gsLst>
                <a:gs pos="0">
                  <a:srgbClr val="00CCFF">
                    <a:alpha val="10001"/>
                  </a:srgbClr>
                </a:gs>
                <a:gs pos="100000">
                  <a:srgbClr val="0CCEFF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</p:spPr>
          <p:txBody>
            <a:bodyPr wrap="none" anchor="ctr">
              <a:flatTx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he-IL" altLang="he-IL" sz="1800"/>
                <a:t>חומצה שומנית</a:t>
              </a:r>
              <a:endParaRPr lang="en-US" altLang="he-IL" sz="1800"/>
            </a:p>
          </p:txBody>
        </p:sp>
        <p:sp>
          <p:nvSpPr>
            <p:cNvPr id="20498" name="Line 8"/>
            <p:cNvSpPr>
              <a:spLocks noChangeShapeType="1"/>
            </p:cNvSpPr>
            <p:nvPr/>
          </p:nvSpPr>
          <p:spPr bwMode="auto">
            <a:xfrm flipH="1">
              <a:off x="1565" y="935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flatTx/>
            </a:bodyPr>
            <a:lstStyle/>
            <a:p>
              <a:endParaRPr lang="he-IL"/>
            </a:p>
          </p:txBody>
        </p:sp>
        <p:sp>
          <p:nvSpPr>
            <p:cNvPr id="20499" name="Line 9"/>
            <p:cNvSpPr>
              <a:spLocks noChangeShapeType="1"/>
            </p:cNvSpPr>
            <p:nvPr/>
          </p:nvSpPr>
          <p:spPr bwMode="auto">
            <a:xfrm flipH="1">
              <a:off x="1565" y="1344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flatTx/>
            </a:bodyPr>
            <a:lstStyle/>
            <a:p>
              <a:endParaRPr lang="he-IL"/>
            </a:p>
          </p:txBody>
        </p:sp>
        <p:sp>
          <p:nvSpPr>
            <p:cNvPr id="20500" name="Line 10"/>
            <p:cNvSpPr>
              <a:spLocks noChangeShapeType="1"/>
            </p:cNvSpPr>
            <p:nvPr/>
          </p:nvSpPr>
          <p:spPr bwMode="auto">
            <a:xfrm flipH="1">
              <a:off x="1565" y="1797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tx1"/>
              </a:extrusionClr>
              <a:contourClr>
                <a:schemeClr val="tx1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flatTx/>
            </a:bodyPr>
            <a:lstStyle/>
            <a:p>
              <a:endParaRPr lang="he-I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4672" y="199673"/>
            <a:ext cx="3902030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he-IL" sz="3600" dirty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Bodoni MT" panose="02070603080606020203" pitchFamily="18" charset="0"/>
              </a:rPr>
              <a:t>שמנים</a:t>
            </a:r>
            <a:r>
              <a:rPr lang="he-IL" sz="3600" dirty="0">
                <a:latin typeface="Bodoni MT" panose="02070603080606020203" pitchFamily="18" charset="0"/>
              </a:rPr>
              <a:t> ו</a:t>
            </a:r>
            <a:r>
              <a:rPr lang="he-IL" sz="3600" dirty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latin typeface="Bodoni MT" panose="02070603080606020203" pitchFamily="18" charset="0"/>
              </a:rPr>
              <a:t>שומנים</a:t>
            </a:r>
            <a:r>
              <a:rPr lang="he-IL" sz="3600" dirty="0">
                <a:latin typeface="Bodoni MT" panose="02070603080606020203" pitchFamily="18" charset="0"/>
              </a:rPr>
              <a:t> במזון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3574" y="1135596"/>
            <a:ext cx="8586005" cy="2308324"/>
          </a:xfrm>
          <a:prstGeom prst="rect">
            <a:avLst/>
          </a:prstGeom>
          <a:gradFill flip="none" rotWithShape="1">
            <a:gsLst>
              <a:gs pos="0">
                <a:srgbClr val="66FF99">
                  <a:tint val="66000"/>
                  <a:satMod val="160000"/>
                </a:srgbClr>
              </a:gs>
              <a:gs pos="50000">
                <a:srgbClr val="66FF99">
                  <a:tint val="44500"/>
                  <a:satMod val="160000"/>
                </a:srgbClr>
              </a:gs>
              <a:gs pos="100000">
                <a:srgbClr val="66FF99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FF0000"/>
            </a:solidFill>
          </a:ln>
        </p:spPr>
        <p:txBody>
          <a:bodyPr wrap="none" rtlCol="1">
            <a:spAutoFit/>
          </a:bodyPr>
          <a:lstStyle/>
          <a:p>
            <a:pPr algn="r" rtl="1">
              <a:lnSpc>
                <a:spcPct val="150000"/>
              </a:lnSpc>
              <a:defRPr/>
            </a:pPr>
            <a:r>
              <a:rPr lang="he-IL" sz="2400" b="1" dirty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</a:rPr>
              <a:t>שומן</a:t>
            </a:r>
            <a:r>
              <a:rPr lang="he-IL" sz="2400" dirty="0"/>
              <a:t>-מורכב מטריגליצרידים שרובם/ כולם מכילים חומצות שומן רוויות.</a:t>
            </a:r>
          </a:p>
          <a:p>
            <a:pPr algn="r" rtl="1">
              <a:lnSpc>
                <a:spcPct val="150000"/>
              </a:lnSpc>
              <a:defRPr/>
            </a:pPr>
            <a:r>
              <a:rPr lang="he-IL" sz="2400" dirty="0"/>
              <a:t>מצב צבירה- מוצק (בטמפרטורת החדר).</a:t>
            </a:r>
          </a:p>
          <a:p>
            <a:pPr algn="r" rtl="1">
              <a:lnSpc>
                <a:spcPct val="150000"/>
              </a:lnSpc>
              <a:defRPr/>
            </a:pPr>
            <a:r>
              <a:rPr lang="he-IL" sz="2400" dirty="0"/>
              <a:t>נמצא- במזונות מן החי  </a:t>
            </a:r>
          </a:p>
          <a:p>
            <a:pPr algn="r" rtl="1">
              <a:lnSpc>
                <a:spcPct val="150000"/>
              </a:lnSpc>
              <a:defRPr/>
            </a:pPr>
            <a:r>
              <a:rPr lang="he-IL" sz="2400" dirty="0"/>
              <a:t>דוגמאות למזונות המכילים שומן: בשר (עוף, בקר, </a:t>
            </a:r>
            <a:r>
              <a:rPr lang="he-IL" sz="2400" dirty="0">
                <a:solidFill>
                  <a:srgbClr val="FF0000"/>
                </a:solidFill>
              </a:rPr>
              <a:t>דגים</a:t>
            </a:r>
            <a:r>
              <a:rPr lang="he-IL" sz="2400" dirty="0"/>
              <a:t>), חלב, ביצים.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154" y="3717032"/>
            <a:ext cx="9034846" cy="2308324"/>
          </a:xfrm>
          <a:prstGeom prst="rect">
            <a:avLst/>
          </a:prstGeom>
          <a:gradFill flip="none" rotWithShape="1">
            <a:gsLst>
              <a:gs pos="0">
                <a:srgbClr val="99FFCC">
                  <a:shade val="30000"/>
                  <a:satMod val="115000"/>
                </a:srgbClr>
              </a:gs>
              <a:gs pos="50000">
                <a:srgbClr val="99FFCC">
                  <a:shade val="67500"/>
                  <a:satMod val="115000"/>
                </a:srgbClr>
              </a:gs>
              <a:gs pos="100000">
                <a:srgbClr val="99FFCC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38100">
            <a:solidFill>
              <a:srgbClr val="FF0000"/>
            </a:solidFill>
          </a:ln>
        </p:spPr>
        <p:txBody>
          <a:bodyPr wrap="none" rtlCol="1">
            <a:spAutoFit/>
          </a:bodyPr>
          <a:lstStyle/>
          <a:p>
            <a:pPr algn="r" rtl="1">
              <a:lnSpc>
                <a:spcPct val="150000"/>
              </a:lnSpc>
              <a:defRPr/>
            </a:pPr>
            <a:r>
              <a:rPr lang="he-IL" sz="2400" b="1" dirty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</a:rPr>
              <a:t>שמן-</a:t>
            </a:r>
            <a:r>
              <a:rPr lang="he-IL" sz="2400" dirty="0"/>
              <a:t>מורכב מטריגליצרידים שרובם/ כולם מכילים חומצות שומן בלתי רוויות.</a:t>
            </a:r>
          </a:p>
          <a:p>
            <a:pPr algn="r" rtl="1">
              <a:lnSpc>
                <a:spcPct val="150000"/>
              </a:lnSpc>
              <a:defRPr/>
            </a:pPr>
            <a:r>
              <a:rPr lang="he-IL" sz="2400" dirty="0"/>
              <a:t>מצב צבירה- נוזל (בטמפרטורת החדר).</a:t>
            </a:r>
          </a:p>
          <a:p>
            <a:pPr algn="r" rtl="1">
              <a:lnSpc>
                <a:spcPct val="150000"/>
              </a:lnSpc>
              <a:defRPr/>
            </a:pPr>
            <a:r>
              <a:rPr lang="he-IL" sz="2400" dirty="0"/>
              <a:t>נמצא- במזונות מן הצומח.</a:t>
            </a:r>
          </a:p>
          <a:p>
            <a:pPr algn="r" rtl="1">
              <a:lnSpc>
                <a:spcPct val="150000"/>
              </a:lnSpc>
              <a:defRPr/>
            </a:pPr>
            <a:r>
              <a:rPr lang="he-IL" sz="2400" dirty="0"/>
              <a:t>דוגמאות למזונות המכילים שמן: שמן תירס, שמן סויה, שמן חמניות, שמן זית.</a:t>
            </a:r>
          </a:p>
        </p:txBody>
      </p:sp>
      <p:sp>
        <p:nvSpPr>
          <p:cNvPr id="5" name="כוכב עם 5 פינות 4"/>
          <p:cNvSpPr/>
          <p:nvPr/>
        </p:nvSpPr>
        <p:spPr bwMode="auto">
          <a:xfrm>
            <a:off x="333574" y="332656"/>
            <a:ext cx="349994" cy="216024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e-IL" b="1" dirty="0" smtClean="0">
                <a:solidFill>
                  <a:schemeClr val="accent2">
                    <a:lumMod val="75000"/>
                  </a:schemeClr>
                </a:solidFill>
              </a:rPr>
              <a:t>החומרים הנחוצים לקיומם של האורגניזם</a:t>
            </a:r>
            <a:endParaRPr lang="he-I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תמונה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44" b="20776"/>
          <a:stretch>
            <a:fillRect/>
          </a:stretch>
        </p:blipFill>
        <p:spPr bwMode="auto">
          <a:xfrm>
            <a:off x="899592" y="1844675"/>
            <a:ext cx="7560196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6834" y="5897890"/>
            <a:ext cx="714971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2800" b="1" dirty="0" smtClean="0">
                <a:solidFill>
                  <a:schemeClr val="accent2">
                    <a:lumMod val="50000"/>
                  </a:schemeClr>
                </a:solidFill>
                <a:latin typeface="Gisha" panose="020B0502040204020203" pitchFamily="34" charset="-79"/>
                <a:cs typeface="+mn-cs"/>
              </a:rPr>
              <a:t>לכל יצור יש צורך בכל רכיבי המזון בכדי להתקיים</a:t>
            </a:r>
            <a:endParaRPr lang="he-IL" sz="2800" b="1" dirty="0">
              <a:solidFill>
                <a:schemeClr val="accent2">
                  <a:lumMod val="50000"/>
                </a:schemeClr>
              </a:solidFill>
              <a:latin typeface="Gisha" panose="020B0502040204020203" pitchFamily="34" charset="-79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mtClean="0"/>
              <a:t>שומנים ושמנים</a:t>
            </a:r>
          </a:p>
        </p:txBody>
      </p:sp>
      <p:pic>
        <p:nvPicPr>
          <p:cNvPr id="22531" name="Picture 2" descr="http://www.columbia.edu/cu/biology/courses/c2005/purves6/figure03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773238"/>
            <a:ext cx="5821362" cy="493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mtClean="0"/>
              <a:t>חלבונים</a:t>
            </a:r>
          </a:p>
        </p:txBody>
      </p:sp>
      <p:pic>
        <p:nvPicPr>
          <p:cNvPr id="23555" name="Picture 4" descr="http://www.bcscience.com/bc9/images/0_quiz_animal_ce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5" r="5881"/>
          <a:stretch>
            <a:fillRect/>
          </a:stretch>
        </p:blipFill>
        <p:spPr bwMode="auto">
          <a:xfrm>
            <a:off x="684213" y="4076700"/>
            <a:ext cx="201612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6" descr="http://israelbody.org/_uploads/imagesgallery/291muscle.gi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3068638"/>
            <a:ext cx="18732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8" descr="http://static.howstuffworks.com/gif/adam/images/en/skin-pictur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797425"/>
            <a:ext cx="2190750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10" descr="http://pageslap.files.wordpress.com/2008/11/freaky_long_hai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195512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12" descr="http://www.picpong.co.il/catalog/Photo/OritGafni/7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989138"/>
            <a:ext cx="1271588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14" descr="http://www.datilin.co.il/files_media/c38083b67ce8ebe6bba8fc1ed7d4634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2" r="20689" b="9462"/>
          <a:stretch>
            <a:fillRect/>
          </a:stretch>
        </p:blipFill>
        <p:spPr bwMode="auto">
          <a:xfrm>
            <a:off x="6804025" y="260350"/>
            <a:ext cx="208915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16" descr="http://www.hadassah.org.il/NR/rdonlyres/4195E9C8-1999-44F0-93E3-F41C7D2F0BBF/14400/%D7%93%D7%9D1.bm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636838"/>
            <a:ext cx="23050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mtClean="0"/>
              <a:t>חלבונים מבניים</a:t>
            </a:r>
          </a:p>
        </p:txBody>
      </p:sp>
      <p:pic>
        <p:nvPicPr>
          <p:cNvPr id="24579" name="Picture 10" descr="http://pageslap.files.wordpress.com/2008/11/freaky_long_hai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412875"/>
            <a:ext cx="2195513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14" descr="http://www.datilin.co.il/files_media/c38083b67ce8ebe6bba8fc1ed7d4634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2" r="20689" b="9462"/>
          <a:stretch>
            <a:fillRect/>
          </a:stretch>
        </p:blipFill>
        <p:spPr bwMode="auto">
          <a:xfrm>
            <a:off x="3348038" y="3573463"/>
            <a:ext cx="2087562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2" descr="http://www.petnet.co.il/upload/pardo/221205/pardo2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341438"/>
            <a:ext cx="2025650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6"/>
          <p:cNvSpPr txBox="1">
            <a:spLocks noChangeArrowheads="1"/>
          </p:cNvSpPr>
          <p:nvPr/>
        </p:nvSpPr>
        <p:spPr bwMode="auto">
          <a:xfrm>
            <a:off x="6443663" y="4437063"/>
            <a:ext cx="21605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he-IL" sz="1800"/>
              <a:t>קולגן בעור</a:t>
            </a:r>
          </a:p>
        </p:txBody>
      </p:sp>
      <p:sp>
        <p:nvSpPr>
          <p:cNvPr id="24583" name="TextBox 7"/>
          <p:cNvSpPr txBox="1">
            <a:spLocks noChangeArrowheads="1"/>
          </p:cNvSpPr>
          <p:nvPr/>
        </p:nvSpPr>
        <p:spPr bwMode="auto">
          <a:xfrm>
            <a:off x="539750" y="5157788"/>
            <a:ext cx="2519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e-IL" altLang="he-IL" sz="1800"/>
              <a:t>קרטין בציפורניים ובשערות</a:t>
            </a:r>
          </a:p>
        </p:txBody>
      </p:sp>
      <p:sp>
        <p:nvSpPr>
          <p:cNvPr id="2" name="כוכב עם 5 פינות 1"/>
          <p:cNvSpPr/>
          <p:nvPr/>
        </p:nvSpPr>
        <p:spPr bwMode="auto">
          <a:xfrm>
            <a:off x="323528" y="404664"/>
            <a:ext cx="216222" cy="216024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mtClean="0"/>
              <a:t>אנזימים</a:t>
            </a:r>
          </a:p>
        </p:txBody>
      </p:sp>
      <p:pic>
        <p:nvPicPr>
          <p:cNvPr id="26627" name="Picture 4" descr="http://clickit3.ort.org.il/InAttach/d602ef5c-aae5-4e21-b1a4-2920ef0db33d/ae928e36-31a4-4e2e-8e3d-e6da83e22be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565400"/>
            <a:ext cx="5048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כב עם 5 פינות 1"/>
          <p:cNvSpPr/>
          <p:nvPr/>
        </p:nvSpPr>
        <p:spPr bwMode="auto">
          <a:xfrm>
            <a:off x="323528" y="476672"/>
            <a:ext cx="360040" cy="288032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/>
          <p:cNvPicPr>
            <a:picLocks noChangeAspect="1"/>
          </p:cNvPicPr>
          <p:nvPr/>
        </p:nvPicPr>
        <p:blipFill rotWithShape="1">
          <a:blip r:embed="rId2"/>
          <a:srcRect l="11645" t="13579" r="13868" b="18501"/>
          <a:stretch/>
        </p:blipFill>
        <p:spPr>
          <a:xfrm>
            <a:off x="4109702" y="4122093"/>
            <a:ext cx="5034298" cy="2592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50" name="כותרת 1"/>
          <p:cNvSpPr>
            <a:spLocks noGrp="1"/>
          </p:cNvSpPr>
          <p:nvPr>
            <p:ph type="title"/>
          </p:nvPr>
        </p:nvSpPr>
        <p:spPr>
          <a:xfrm>
            <a:off x="457200" y="-192087"/>
            <a:ext cx="8229600" cy="1143000"/>
          </a:xfrm>
        </p:spPr>
        <p:txBody>
          <a:bodyPr/>
          <a:lstStyle/>
          <a:p>
            <a:r>
              <a:rPr lang="he-IL" altLang="he-IL" dirty="0" smtClean="0"/>
              <a:t>חלבונים מתכווצים</a:t>
            </a:r>
          </a:p>
        </p:txBody>
      </p:sp>
      <p:pic>
        <p:nvPicPr>
          <p:cNvPr id="27651" name="Picture 6" descr="http://israelbody.org/_uploads/imagesgallery/291muscle.gi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1" y="-56207"/>
            <a:ext cx="2233613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2" descr="http://blogs.sun.com/mjsim/resource/muscle.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92696"/>
            <a:ext cx="4005262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כב עם 5 פינות 1"/>
          <p:cNvSpPr/>
          <p:nvPr/>
        </p:nvSpPr>
        <p:spPr bwMode="auto">
          <a:xfrm>
            <a:off x="251520" y="274638"/>
            <a:ext cx="205680" cy="274042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92" y="5418237"/>
            <a:ext cx="3856818" cy="7078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r" rtl="1"/>
            <a:r>
              <a:rPr lang="he-IL" sz="2000" dirty="0"/>
              <a:t>שתיית שייק חלבון למתאמנים בחדר </a:t>
            </a:r>
            <a:r>
              <a:rPr lang="he-IL" sz="2000" dirty="0" smtClean="0"/>
              <a:t>כושר- האם </a:t>
            </a:r>
            <a:r>
              <a:rPr lang="he-IL" sz="2000" dirty="0"/>
              <a:t>זה באמת בריא?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dirty="0" smtClean="0"/>
              <a:t>חלבוני הגנה (נוגדנים)</a:t>
            </a:r>
          </a:p>
        </p:txBody>
      </p:sp>
      <p:sp>
        <p:nvSpPr>
          <p:cNvPr id="3" name="כותרת 1"/>
          <p:cNvSpPr txBox="1">
            <a:spLocks/>
          </p:cNvSpPr>
          <p:nvPr/>
        </p:nvSpPr>
        <p:spPr bwMode="auto">
          <a:xfrm>
            <a:off x="611188" y="3860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e-IL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חלבוני נשאים</a:t>
            </a:r>
          </a:p>
        </p:txBody>
      </p:sp>
      <p:sp>
        <p:nvSpPr>
          <p:cNvPr id="4" name="כותרת 1"/>
          <p:cNvSpPr txBox="1">
            <a:spLocks/>
          </p:cNvSpPr>
          <p:nvPr/>
        </p:nvSpPr>
        <p:spPr bwMode="auto">
          <a:xfrm>
            <a:off x="539750" y="20605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e-IL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הורמונים חלבוניים</a:t>
            </a:r>
          </a:p>
        </p:txBody>
      </p:sp>
      <p:pic>
        <p:nvPicPr>
          <p:cNvPr id="28677" name="Picture 2" descr="http://www.bag4u.co.il/user%5Csystem%5Cimages%5Cakdh%20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" t="6602" r="5501" b="22839"/>
          <a:stretch>
            <a:fillRect/>
          </a:stretch>
        </p:blipFill>
        <p:spPr bwMode="auto">
          <a:xfrm rot="2648728">
            <a:off x="7428522" y="681830"/>
            <a:ext cx="1587500" cy="101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4" descr="http://ypk.cs4u.co.il/mall_product_images/auction_product/1IDALL066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76700"/>
            <a:ext cx="2568575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כב עם 5 פינות 1"/>
          <p:cNvSpPr/>
          <p:nvPr/>
        </p:nvSpPr>
        <p:spPr bwMode="auto">
          <a:xfrm>
            <a:off x="251520" y="404664"/>
            <a:ext cx="288230" cy="216024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e-IL" b="1" dirty="0" smtClean="0">
                <a:solidFill>
                  <a:schemeClr val="hlink"/>
                </a:solidFill>
                <a:cs typeface="+mn-cs"/>
              </a:rPr>
              <a:t>מבנה החלבונים</a:t>
            </a:r>
            <a:r>
              <a:rPr lang="he-IL" dirty="0" smtClean="0">
                <a:cs typeface="+mn-cs"/>
              </a:rPr>
              <a:t> </a:t>
            </a:r>
            <a:endParaRPr lang="en-US" dirty="0" smtClean="0">
              <a:cs typeface="+mn-cs"/>
            </a:endParaRPr>
          </a:p>
        </p:txBody>
      </p:sp>
      <p:grpSp>
        <p:nvGrpSpPr>
          <p:cNvPr id="29699" name="Group 68"/>
          <p:cNvGrpSpPr>
            <a:grpSpLocks/>
          </p:cNvGrpSpPr>
          <p:nvPr/>
        </p:nvGrpSpPr>
        <p:grpSpPr bwMode="auto">
          <a:xfrm>
            <a:off x="3419475" y="2852738"/>
            <a:ext cx="1873250" cy="504825"/>
            <a:chOff x="2789" y="2478"/>
            <a:chExt cx="1180" cy="318"/>
          </a:xfrm>
        </p:grpSpPr>
        <p:sp>
          <p:nvSpPr>
            <p:cNvPr id="13359" name="Rectangle 32"/>
            <p:cNvSpPr>
              <a:spLocks noChangeArrowheads="1"/>
            </p:cNvSpPr>
            <p:nvPr/>
          </p:nvSpPr>
          <p:spPr bwMode="auto">
            <a:xfrm>
              <a:off x="3515" y="2523"/>
              <a:ext cx="454" cy="272"/>
            </a:xfrm>
            <a:prstGeom prst="rect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60" name="Rectangle 33"/>
            <p:cNvSpPr>
              <a:spLocks noChangeArrowheads="1"/>
            </p:cNvSpPr>
            <p:nvPr/>
          </p:nvSpPr>
          <p:spPr bwMode="auto">
            <a:xfrm>
              <a:off x="3107" y="2523"/>
              <a:ext cx="408" cy="272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61" name="AutoShape 34"/>
            <p:cNvSpPr>
              <a:spLocks noChangeArrowheads="1"/>
            </p:cNvSpPr>
            <p:nvPr/>
          </p:nvSpPr>
          <p:spPr bwMode="auto">
            <a:xfrm>
              <a:off x="2789" y="2478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</p:grpSp>
      <p:sp>
        <p:nvSpPr>
          <p:cNvPr id="13316" name="AutoShape 43"/>
          <p:cNvSpPr>
            <a:spLocks/>
          </p:cNvSpPr>
          <p:nvPr/>
        </p:nvSpPr>
        <p:spPr bwMode="auto">
          <a:xfrm rot="5400000">
            <a:off x="2232025" y="1663700"/>
            <a:ext cx="863600" cy="1657350"/>
          </a:xfrm>
          <a:prstGeom prst="leftBrace">
            <a:avLst>
              <a:gd name="adj1" fmla="val 15993"/>
              <a:gd name="adj2" fmla="val 50000"/>
            </a:avLst>
          </a:prstGeom>
          <a:noFill/>
          <a:ln w="9525">
            <a:solidFill>
              <a:srgbClr val="990099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cs typeface="+mn-cs"/>
            </a:endParaRPr>
          </a:p>
        </p:txBody>
      </p:sp>
      <p:sp>
        <p:nvSpPr>
          <p:cNvPr id="13317" name="AutoShape 44"/>
          <p:cNvSpPr>
            <a:spLocks/>
          </p:cNvSpPr>
          <p:nvPr/>
        </p:nvSpPr>
        <p:spPr bwMode="auto">
          <a:xfrm rot="5400000">
            <a:off x="4105275" y="1663700"/>
            <a:ext cx="863600" cy="1657350"/>
          </a:xfrm>
          <a:prstGeom prst="leftBrace">
            <a:avLst>
              <a:gd name="adj1" fmla="val 15993"/>
              <a:gd name="adj2" fmla="val 50000"/>
            </a:avLst>
          </a:prstGeom>
          <a:noFill/>
          <a:ln w="9525">
            <a:solidFill>
              <a:srgbClr val="990099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cs typeface="+mn-cs"/>
            </a:endParaRPr>
          </a:p>
        </p:txBody>
      </p:sp>
      <p:sp>
        <p:nvSpPr>
          <p:cNvPr id="13318" name="AutoShape 45"/>
          <p:cNvSpPr>
            <a:spLocks/>
          </p:cNvSpPr>
          <p:nvPr/>
        </p:nvSpPr>
        <p:spPr bwMode="auto">
          <a:xfrm rot="5400000">
            <a:off x="6192838" y="1663700"/>
            <a:ext cx="863600" cy="1657350"/>
          </a:xfrm>
          <a:prstGeom prst="leftBrace">
            <a:avLst>
              <a:gd name="adj1" fmla="val 15993"/>
              <a:gd name="adj2" fmla="val 50000"/>
            </a:avLst>
          </a:prstGeom>
          <a:noFill/>
          <a:ln w="9525">
            <a:solidFill>
              <a:srgbClr val="990099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cs typeface="+mn-cs"/>
            </a:endParaRPr>
          </a:p>
        </p:txBody>
      </p:sp>
      <p:sp>
        <p:nvSpPr>
          <p:cNvPr id="13319" name="Text Box 60"/>
          <p:cNvSpPr txBox="1">
            <a:spLocks noChangeArrowheads="1"/>
          </p:cNvSpPr>
          <p:nvPr/>
        </p:nvSpPr>
        <p:spPr bwMode="auto">
          <a:xfrm>
            <a:off x="1619250" y="2492375"/>
            <a:ext cx="165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he-IL">
                <a:solidFill>
                  <a:srgbClr val="990099"/>
                </a:solidFill>
                <a:cs typeface="+mn-cs"/>
              </a:rPr>
              <a:t>חומצה אמינית</a:t>
            </a:r>
            <a:r>
              <a:rPr lang="he-IL">
                <a:solidFill>
                  <a:schemeClr val="hlink"/>
                </a:solidFill>
                <a:cs typeface="+mn-cs"/>
              </a:rPr>
              <a:t> </a:t>
            </a:r>
            <a:endParaRPr lang="en-US">
              <a:solidFill>
                <a:schemeClr val="hlink"/>
              </a:solidFill>
              <a:cs typeface="+mn-cs"/>
            </a:endParaRPr>
          </a:p>
        </p:txBody>
      </p:sp>
      <p:sp>
        <p:nvSpPr>
          <p:cNvPr id="13320" name="Rectangle 61"/>
          <p:cNvSpPr>
            <a:spLocks noChangeArrowheads="1"/>
          </p:cNvSpPr>
          <p:nvPr/>
        </p:nvSpPr>
        <p:spPr bwMode="auto">
          <a:xfrm>
            <a:off x="3708400" y="2492375"/>
            <a:ext cx="1512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he-IL">
                <a:solidFill>
                  <a:srgbClr val="990099"/>
                </a:solidFill>
                <a:cs typeface="+mn-cs"/>
              </a:rPr>
              <a:t>חומצה אמינית</a:t>
            </a:r>
            <a:r>
              <a:rPr lang="he-IL">
                <a:cs typeface="+mn-cs"/>
              </a:rPr>
              <a:t> </a:t>
            </a:r>
            <a:endParaRPr lang="en-US">
              <a:cs typeface="+mn-cs"/>
            </a:endParaRPr>
          </a:p>
        </p:txBody>
      </p:sp>
      <p:sp>
        <p:nvSpPr>
          <p:cNvPr id="13321" name="Rectangle 62"/>
          <p:cNvSpPr>
            <a:spLocks noChangeArrowheads="1"/>
          </p:cNvSpPr>
          <p:nvPr/>
        </p:nvSpPr>
        <p:spPr bwMode="auto">
          <a:xfrm>
            <a:off x="5795963" y="2492375"/>
            <a:ext cx="1512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he-IL">
                <a:solidFill>
                  <a:srgbClr val="990099"/>
                </a:solidFill>
                <a:cs typeface="+mn-cs"/>
              </a:rPr>
              <a:t>חומצה אמינית</a:t>
            </a:r>
            <a:r>
              <a:rPr lang="he-IL">
                <a:cs typeface="+mn-cs"/>
              </a:rPr>
              <a:t> </a:t>
            </a:r>
            <a:endParaRPr lang="en-US">
              <a:cs typeface="+mn-cs"/>
            </a:endParaRPr>
          </a:p>
        </p:txBody>
      </p:sp>
      <p:sp>
        <p:nvSpPr>
          <p:cNvPr id="13322" name="Rectangle 63"/>
          <p:cNvSpPr>
            <a:spLocks noChangeArrowheads="1"/>
          </p:cNvSpPr>
          <p:nvPr/>
        </p:nvSpPr>
        <p:spPr bwMode="auto">
          <a:xfrm>
            <a:off x="0" y="1268413"/>
            <a:ext cx="8820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e-IL" sz="2800">
                <a:solidFill>
                  <a:schemeClr val="hlink"/>
                </a:solidFill>
                <a:cs typeface="+mn-cs"/>
              </a:rPr>
              <a:t>החלבונים בנויים מיחידות מבנה הנקראות</a:t>
            </a:r>
            <a:r>
              <a:rPr lang="he-IL" sz="2000">
                <a:cs typeface="+mn-cs"/>
              </a:rPr>
              <a:t> </a:t>
            </a:r>
            <a:r>
              <a:rPr lang="he-IL" sz="3200">
                <a:solidFill>
                  <a:srgbClr val="990099"/>
                </a:solidFill>
                <a:cs typeface="+mn-cs"/>
              </a:rPr>
              <a:t>חומצות אמיניות</a:t>
            </a:r>
            <a:endParaRPr lang="en-US" sz="3200">
              <a:solidFill>
                <a:srgbClr val="990099"/>
              </a:solidFill>
              <a:cs typeface="+mn-cs"/>
            </a:endParaRPr>
          </a:p>
        </p:txBody>
      </p:sp>
      <p:grpSp>
        <p:nvGrpSpPr>
          <p:cNvPr id="29707" name="Group 64"/>
          <p:cNvGrpSpPr>
            <a:grpSpLocks/>
          </p:cNvGrpSpPr>
          <p:nvPr/>
        </p:nvGrpSpPr>
        <p:grpSpPr bwMode="auto">
          <a:xfrm>
            <a:off x="1476375" y="2852738"/>
            <a:ext cx="1873250" cy="504825"/>
            <a:chOff x="1020" y="1752"/>
            <a:chExt cx="1180" cy="318"/>
          </a:xfrm>
        </p:grpSpPr>
        <p:sp>
          <p:nvSpPr>
            <p:cNvPr id="13356" name="Rectangle 65"/>
            <p:cNvSpPr>
              <a:spLocks noChangeArrowheads="1"/>
            </p:cNvSpPr>
            <p:nvPr/>
          </p:nvSpPr>
          <p:spPr bwMode="auto">
            <a:xfrm>
              <a:off x="1746" y="1797"/>
              <a:ext cx="454" cy="272"/>
            </a:xfrm>
            <a:prstGeom prst="rect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57" name="Rectangle 66"/>
            <p:cNvSpPr>
              <a:spLocks noChangeArrowheads="1"/>
            </p:cNvSpPr>
            <p:nvPr/>
          </p:nvSpPr>
          <p:spPr bwMode="auto">
            <a:xfrm>
              <a:off x="1338" y="1797"/>
              <a:ext cx="408" cy="272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58" name="AutoShape 67"/>
            <p:cNvSpPr>
              <a:spLocks noChangeArrowheads="1"/>
            </p:cNvSpPr>
            <p:nvPr/>
          </p:nvSpPr>
          <p:spPr bwMode="auto">
            <a:xfrm>
              <a:off x="1020" y="1752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</p:grpSp>
      <p:grpSp>
        <p:nvGrpSpPr>
          <p:cNvPr id="29708" name="Group 73"/>
          <p:cNvGrpSpPr>
            <a:grpSpLocks/>
          </p:cNvGrpSpPr>
          <p:nvPr/>
        </p:nvGrpSpPr>
        <p:grpSpPr bwMode="auto">
          <a:xfrm>
            <a:off x="5508625" y="2852738"/>
            <a:ext cx="1873250" cy="504825"/>
            <a:chOff x="2018" y="2341"/>
            <a:chExt cx="1180" cy="318"/>
          </a:xfrm>
        </p:grpSpPr>
        <p:sp>
          <p:nvSpPr>
            <p:cNvPr id="13353" name="Rectangle 70"/>
            <p:cNvSpPr>
              <a:spLocks noChangeArrowheads="1"/>
            </p:cNvSpPr>
            <p:nvPr/>
          </p:nvSpPr>
          <p:spPr bwMode="auto">
            <a:xfrm>
              <a:off x="2744" y="2386"/>
              <a:ext cx="454" cy="272"/>
            </a:xfrm>
            <a:prstGeom prst="rect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54" name="Rectangle 71"/>
            <p:cNvSpPr>
              <a:spLocks noChangeArrowheads="1"/>
            </p:cNvSpPr>
            <p:nvPr/>
          </p:nvSpPr>
          <p:spPr bwMode="auto">
            <a:xfrm>
              <a:off x="2336" y="2387"/>
              <a:ext cx="408" cy="2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55" name="AutoShape 72"/>
            <p:cNvSpPr>
              <a:spLocks noChangeArrowheads="1"/>
            </p:cNvSpPr>
            <p:nvPr/>
          </p:nvSpPr>
          <p:spPr bwMode="auto">
            <a:xfrm>
              <a:off x="2018" y="2341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</p:grpSp>
      <p:grpSp>
        <p:nvGrpSpPr>
          <p:cNvPr id="29709" name="Group 98"/>
          <p:cNvGrpSpPr>
            <a:grpSpLocks/>
          </p:cNvGrpSpPr>
          <p:nvPr/>
        </p:nvGrpSpPr>
        <p:grpSpPr bwMode="auto">
          <a:xfrm rot="-8111320">
            <a:off x="0" y="4941888"/>
            <a:ext cx="1873250" cy="504825"/>
            <a:chOff x="2108" y="2478"/>
            <a:chExt cx="1180" cy="318"/>
          </a:xfrm>
        </p:grpSpPr>
        <p:sp>
          <p:nvSpPr>
            <p:cNvPr id="13350" name="Rectangle 75"/>
            <p:cNvSpPr>
              <a:spLocks noChangeArrowheads="1"/>
            </p:cNvSpPr>
            <p:nvPr/>
          </p:nvSpPr>
          <p:spPr bwMode="auto">
            <a:xfrm>
              <a:off x="2839" y="2523"/>
              <a:ext cx="454" cy="272"/>
            </a:xfrm>
            <a:prstGeom prst="rect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51" name="Rectangle 76"/>
            <p:cNvSpPr>
              <a:spLocks noChangeArrowheads="1"/>
            </p:cNvSpPr>
            <p:nvPr/>
          </p:nvSpPr>
          <p:spPr bwMode="auto">
            <a:xfrm>
              <a:off x="2427" y="2523"/>
              <a:ext cx="408" cy="27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52" name="AutoShape 77"/>
            <p:cNvSpPr>
              <a:spLocks noChangeArrowheads="1"/>
            </p:cNvSpPr>
            <p:nvPr/>
          </p:nvSpPr>
          <p:spPr bwMode="auto">
            <a:xfrm>
              <a:off x="2164" y="2476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</p:grpSp>
      <p:grpSp>
        <p:nvGrpSpPr>
          <p:cNvPr id="29710" name="Group 99"/>
          <p:cNvGrpSpPr>
            <a:grpSpLocks/>
          </p:cNvGrpSpPr>
          <p:nvPr/>
        </p:nvGrpSpPr>
        <p:grpSpPr bwMode="auto">
          <a:xfrm rot="2782252">
            <a:off x="7270751" y="3500437"/>
            <a:ext cx="1873250" cy="504825"/>
            <a:chOff x="3424" y="2478"/>
            <a:chExt cx="1180" cy="318"/>
          </a:xfrm>
        </p:grpSpPr>
        <p:sp>
          <p:nvSpPr>
            <p:cNvPr id="13347" name="Rectangle 79"/>
            <p:cNvSpPr>
              <a:spLocks noChangeArrowheads="1"/>
            </p:cNvSpPr>
            <p:nvPr/>
          </p:nvSpPr>
          <p:spPr bwMode="auto">
            <a:xfrm>
              <a:off x="4148" y="2523"/>
              <a:ext cx="454" cy="272"/>
            </a:xfrm>
            <a:prstGeom prst="rect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48" name="Rectangle 80"/>
            <p:cNvSpPr>
              <a:spLocks noChangeArrowheads="1"/>
            </p:cNvSpPr>
            <p:nvPr/>
          </p:nvSpPr>
          <p:spPr bwMode="auto">
            <a:xfrm>
              <a:off x="3738" y="2523"/>
              <a:ext cx="408" cy="272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49" name="AutoShape 81"/>
            <p:cNvSpPr>
              <a:spLocks noChangeArrowheads="1"/>
            </p:cNvSpPr>
            <p:nvPr/>
          </p:nvSpPr>
          <p:spPr bwMode="auto">
            <a:xfrm>
              <a:off x="3424" y="2478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</p:grpSp>
      <p:grpSp>
        <p:nvGrpSpPr>
          <p:cNvPr id="29711" name="Group 82"/>
          <p:cNvGrpSpPr>
            <a:grpSpLocks/>
          </p:cNvGrpSpPr>
          <p:nvPr/>
        </p:nvGrpSpPr>
        <p:grpSpPr bwMode="auto">
          <a:xfrm>
            <a:off x="0" y="1700213"/>
            <a:ext cx="1873250" cy="504825"/>
            <a:chOff x="1020" y="1752"/>
            <a:chExt cx="1180" cy="318"/>
          </a:xfrm>
        </p:grpSpPr>
        <p:sp>
          <p:nvSpPr>
            <p:cNvPr id="13344" name="Rectangle 83"/>
            <p:cNvSpPr>
              <a:spLocks noChangeArrowheads="1"/>
            </p:cNvSpPr>
            <p:nvPr/>
          </p:nvSpPr>
          <p:spPr bwMode="auto">
            <a:xfrm>
              <a:off x="1746" y="1797"/>
              <a:ext cx="454" cy="272"/>
            </a:xfrm>
            <a:prstGeom prst="rect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45" name="Rectangle 84"/>
            <p:cNvSpPr>
              <a:spLocks noChangeArrowheads="1"/>
            </p:cNvSpPr>
            <p:nvPr/>
          </p:nvSpPr>
          <p:spPr bwMode="auto">
            <a:xfrm>
              <a:off x="1338" y="1797"/>
              <a:ext cx="408" cy="272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46" name="AutoShape 85"/>
            <p:cNvSpPr>
              <a:spLocks noChangeArrowheads="1"/>
            </p:cNvSpPr>
            <p:nvPr/>
          </p:nvSpPr>
          <p:spPr bwMode="auto">
            <a:xfrm>
              <a:off x="1020" y="1752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</p:grpSp>
      <p:grpSp>
        <p:nvGrpSpPr>
          <p:cNvPr id="29712" name="Group 100"/>
          <p:cNvGrpSpPr>
            <a:grpSpLocks/>
          </p:cNvGrpSpPr>
          <p:nvPr/>
        </p:nvGrpSpPr>
        <p:grpSpPr bwMode="auto">
          <a:xfrm rot="10800000">
            <a:off x="3563938" y="6021388"/>
            <a:ext cx="1873250" cy="504825"/>
            <a:chOff x="3424" y="2931"/>
            <a:chExt cx="1180" cy="318"/>
          </a:xfrm>
        </p:grpSpPr>
        <p:sp>
          <p:nvSpPr>
            <p:cNvPr id="13341" name="Rectangle 91"/>
            <p:cNvSpPr>
              <a:spLocks noChangeArrowheads="1"/>
            </p:cNvSpPr>
            <p:nvPr/>
          </p:nvSpPr>
          <p:spPr bwMode="auto">
            <a:xfrm>
              <a:off x="4188" y="2976"/>
              <a:ext cx="454" cy="272"/>
            </a:xfrm>
            <a:prstGeom prst="rect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42" name="Rectangle 92"/>
            <p:cNvSpPr>
              <a:spLocks noChangeArrowheads="1"/>
            </p:cNvSpPr>
            <p:nvPr/>
          </p:nvSpPr>
          <p:spPr bwMode="auto">
            <a:xfrm>
              <a:off x="3780" y="2976"/>
              <a:ext cx="408" cy="27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43" name="AutoShape 93"/>
            <p:cNvSpPr>
              <a:spLocks noChangeArrowheads="1"/>
            </p:cNvSpPr>
            <p:nvPr/>
          </p:nvSpPr>
          <p:spPr bwMode="auto">
            <a:xfrm>
              <a:off x="3500" y="2931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</p:grpSp>
      <p:grpSp>
        <p:nvGrpSpPr>
          <p:cNvPr id="29713" name="Group 97"/>
          <p:cNvGrpSpPr>
            <a:grpSpLocks/>
          </p:cNvGrpSpPr>
          <p:nvPr/>
        </p:nvGrpSpPr>
        <p:grpSpPr bwMode="auto">
          <a:xfrm rot="-10321393">
            <a:off x="1619250" y="5876925"/>
            <a:ext cx="1873250" cy="504825"/>
            <a:chOff x="2018" y="2931"/>
            <a:chExt cx="1180" cy="318"/>
          </a:xfrm>
        </p:grpSpPr>
        <p:sp>
          <p:nvSpPr>
            <p:cNvPr id="13338" name="Rectangle 94"/>
            <p:cNvSpPr>
              <a:spLocks noChangeArrowheads="1"/>
            </p:cNvSpPr>
            <p:nvPr/>
          </p:nvSpPr>
          <p:spPr bwMode="auto">
            <a:xfrm>
              <a:off x="2773" y="2997"/>
              <a:ext cx="454" cy="272"/>
            </a:xfrm>
            <a:prstGeom prst="rect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39" name="Rectangle 95"/>
            <p:cNvSpPr>
              <a:spLocks noChangeArrowheads="1"/>
            </p:cNvSpPr>
            <p:nvPr/>
          </p:nvSpPr>
          <p:spPr bwMode="auto">
            <a:xfrm>
              <a:off x="2362" y="2993"/>
              <a:ext cx="408" cy="272"/>
            </a:xfrm>
            <a:prstGeom prst="rect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40" name="AutoShape 96"/>
            <p:cNvSpPr>
              <a:spLocks noChangeArrowheads="1"/>
            </p:cNvSpPr>
            <p:nvPr/>
          </p:nvSpPr>
          <p:spPr bwMode="auto">
            <a:xfrm>
              <a:off x="2080" y="2943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</p:grpSp>
      <p:grpSp>
        <p:nvGrpSpPr>
          <p:cNvPr id="29714" name="Group 101"/>
          <p:cNvGrpSpPr>
            <a:grpSpLocks/>
          </p:cNvGrpSpPr>
          <p:nvPr/>
        </p:nvGrpSpPr>
        <p:grpSpPr bwMode="auto">
          <a:xfrm rot="7738773">
            <a:off x="7272338" y="5192712"/>
            <a:ext cx="1873250" cy="504825"/>
            <a:chOff x="1020" y="1752"/>
            <a:chExt cx="1180" cy="318"/>
          </a:xfrm>
        </p:grpSpPr>
        <p:sp>
          <p:nvSpPr>
            <p:cNvPr id="13335" name="Rectangle 102"/>
            <p:cNvSpPr>
              <a:spLocks noChangeArrowheads="1"/>
            </p:cNvSpPr>
            <p:nvPr/>
          </p:nvSpPr>
          <p:spPr bwMode="auto">
            <a:xfrm>
              <a:off x="1746" y="1799"/>
              <a:ext cx="454" cy="272"/>
            </a:xfrm>
            <a:prstGeom prst="rect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36" name="Rectangle 103"/>
            <p:cNvSpPr>
              <a:spLocks noChangeArrowheads="1"/>
            </p:cNvSpPr>
            <p:nvPr/>
          </p:nvSpPr>
          <p:spPr bwMode="auto">
            <a:xfrm>
              <a:off x="1338" y="1799"/>
              <a:ext cx="408" cy="272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37" name="AutoShape 104"/>
            <p:cNvSpPr>
              <a:spLocks noChangeArrowheads="1"/>
            </p:cNvSpPr>
            <p:nvPr/>
          </p:nvSpPr>
          <p:spPr bwMode="auto">
            <a:xfrm>
              <a:off x="1020" y="1774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</p:grpSp>
      <p:grpSp>
        <p:nvGrpSpPr>
          <p:cNvPr id="29715" name="Group 105"/>
          <p:cNvGrpSpPr>
            <a:grpSpLocks/>
          </p:cNvGrpSpPr>
          <p:nvPr/>
        </p:nvGrpSpPr>
        <p:grpSpPr bwMode="auto">
          <a:xfrm rot="10800000">
            <a:off x="5508625" y="6021388"/>
            <a:ext cx="1873250" cy="504825"/>
            <a:chOff x="2789" y="2478"/>
            <a:chExt cx="1180" cy="318"/>
          </a:xfrm>
        </p:grpSpPr>
        <p:sp>
          <p:nvSpPr>
            <p:cNvPr id="13332" name="Rectangle 106"/>
            <p:cNvSpPr>
              <a:spLocks noChangeArrowheads="1"/>
            </p:cNvSpPr>
            <p:nvPr/>
          </p:nvSpPr>
          <p:spPr bwMode="auto">
            <a:xfrm>
              <a:off x="3553" y="2523"/>
              <a:ext cx="454" cy="272"/>
            </a:xfrm>
            <a:prstGeom prst="rect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33" name="Rectangle 107"/>
            <p:cNvSpPr>
              <a:spLocks noChangeArrowheads="1"/>
            </p:cNvSpPr>
            <p:nvPr/>
          </p:nvSpPr>
          <p:spPr bwMode="auto">
            <a:xfrm>
              <a:off x="3124" y="2523"/>
              <a:ext cx="408" cy="272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  <p:sp>
          <p:nvSpPr>
            <p:cNvPr id="13334" name="AutoShape 108"/>
            <p:cNvSpPr>
              <a:spLocks noChangeArrowheads="1"/>
            </p:cNvSpPr>
            <p:nvPr/>
          </p:nvSpPr>
          <p:spPr bwMode="auto">
            <a:xfrm>
              <a:off x="2844" y="2478"/>
              <a:ext cx="317" cy="31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cs typeface="+mn-cs"/>
              </a:endParaRPr>
            </a:p>
          </p:txBody>
        </p:sp>
      </p:grpSp>
      <p:sp>
        <p:nvSpPr>
          <p:cNvPr id="2" name="כוכב עם 5 פינות 1"/>
          <p:cNvSpPr/>
          <p:nvPr/>
        </p:nvSpPr>
        <p:spPr bwMode="auto">
          <a:xfrm>
            <a:off x="8361005" y="1523346"/>
            <a:ext cx="172799" cy="216024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075613" cy="796925"/>
          </a:xfrm>
        </p:spPr>
        <p:txBody>
          <a:bodyPr/>
          <a:lstStyle/>
          <a:p>
            <a:pPr rtl="1" eaLnBrk="1" hangingPunct="1">
              <a:defRPr/>
            </a:pPr>
            <a:r>
              <a:rPr lang="he-IL" sz="3200" b="1" dirty="0" smtClean="0">
                <a:solidFill>
                  <a:srgbClr val="990099"/>
                </a:solidFill>
                <a:cs typeface="+mn-cs"/>
              </a:rPr>
              <a:t>המשותף והשונה בין חומצות האמיניות)</a:t>
            </a:r>
            <a:endParaRPr lang="en-US" sz="3200" b="1" dirty="0" smtClean="0">
              <a:solidFill>
                <a:schemeClr val="tx1"/>
              </a:solidFill>
              <a:cs typeface="+mn-cs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052513"/>
            <a:ext cx="8604250" cy="1871662"/>
          </a:xfrm>
          <a:noFill/>
        </p:spPr>
        <p:txBody>
          <a:bodyPr/>
          <a:lstStyle/>
          <a:p>
            <a:pPr algn="r" rtl="1" eaLnBrk="1" hangingPunct="1"/>
            <a:r>
              <a:rPr lang="he-IL" altLang="he-IL" sz="3600" smtClean="0">
                <a:solidFill>
                  <a:srgbClr val="990099"/>
                </a:solidFill>
              </a:rPr>
              <a:t>כל חומצה בנויה משלושה חלקים – ראש, זנב וקבוצה ייחודית ביניהם.</a:t>
            </a:r>
          </a:p>
        </p:txBody>
      </p:sp>
      <p:grpSp>
        <p:nvGrpSpPr>
          <p:cNvPr id="31748" name="Group 12"/>
          <p:cNvGrpSpPr>
            <a:grpSpLocks/>
          </p:cNvGrpSpPr>
          <p:nvPr/>
        </p:nvGrpSpPr>
        <p:grpSpPr bwMode="auto">
          <a:xfrm>
            <a:off x="395288" y="2565400"/>
            <a:ext cx="4103687" cy="1152525"/>
            <a:chOff x="1791" y="3203"/>
            <a:chExt cx="2585" cy="726"/>
          </a:xfrm>
        </p:grpSpPr>
        <p:sp>
          <p:nvSpPr>
            <p:cNvPr id="14346" name="AutoShape 5"/>
            <p:cNvSpPr>
              <a:spLocks noChangeArrowheads="1"/>
            </p:cNvSpPr>
            <p:nvPr/>
          </p:nvSpPr>
          <p:spPr bwMode="auto">
            <a:xfrm>
              <a:off x="1791" y="3203"/>
              <a:ext cx="816" cy="72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 rtl="1" eaLnBrk="1" hangingPunct="1">
                <a:defRPr/>
              </a:pPr>
              <a:endParaRPr lang="he-IL">
                <a:cs typeface="+mn-cs"/>
              </a:endParaRPr>
            </a:p>
          </p:txBody>
        </p:sp>
        <p:grpSp>
          <p:nvGrpSpPr>
            <p:cNvPr id="31752" name="Group 6"/>
            <p:cNvGrpSpPr>
              <a:grpSpLocks/>
            </p:cNvGrpSpPr>
            <p:nvPr/>
          </p:nvGrpSpPr>
          <p:grpSpPr bwMode="auto">
            <a:xfrm>
              <a:off x="1927" y="3475"/>
              <a:ext cx="2449" cy="450"/>
              <a:chOff x="975" y="3067"/>
              <a:chExt cx="2449" cy="446"/>
            </a:xfrm>
          </p:grpSpPr>
          <p:sp>
            <p:nvSpPr>
              <p:cNvPr id="14348" name="Text Box 7"/>
              <p:cNvSpPr txBox="1">
                <a:spLocks noChangeArrowheads="1"/>
              </p:cNvSpPr>
              <p:nvPr/>
            </p:nvSpPr>
            <p:spPr bwMode="auto">
              <a:xfrm>
                <a:off x="2562" y="3113"/>
                <a:ext cx="862" cy="400"/>
              </a:xfrm>
              <a:prstGeom prst="rect">
                <a:avLst/>
              </a:prstGeom>
              <a:solidFill>
                <a:srgbClr val="E6541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 eaLnBrk="1" hangingPunct="1">
                  <a:spcBef>
                    <a:spcPct val="50000"/>
                  </a:spcBef>
                  <a:defRPr/>
                </a:pPr>
                <a:r>
                  <a:rPr lang="he-IL">
                    <a:cs typeface="+mn-cs"/>
                  </a:rPr>
                  <a:t>קבוצה קרבוקסילית </a:t>
                </a:r>
                <a:endParaRPr lang="en-US">
                  <a:cs typeface="+mn-cs"/>
                </a:endParaRPr>
              </a:p>
            </p:txBody>
          </p:sp>
          <p:sp>
            <p:nvSpPr>
              <p:cNvPr id="14349" name="Text Box 8"/>
              <p:cNvSpPr txBox="1">
                <a:spLocks noChangeArrowheads="1"/>
              </p:cNvSpPr>
              <p:nvPr/>
            </p:nvSpPr>
            <p:spPr bwMode="auto">
              <a:xfrm>
                <a:off x="975" y="3067"/>
                <a:ext cx="544" cy="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 eaLnBrk="1" hangingPunct="1">
                  <a:spcBef>
                    <a:spcPct val="50000"/>
                  </a:spcBef>
                  <a:defRPr/>
                </a:pPr>
                <a:r>
                  <a:rPr lang="he-IL">
                    <a:solidFill>
                      <a:srgbClr val="996633"/>
                    </a:solidFill>
                    <a:cs typeface="+mn-cs"/>
                  </a:rPr>
                  <a:t>קבוצה אמינית</a:t>
                </a:r>
                <a:r>
                  <a:rPr lang="he-IL">
                    <a:cs typeface="+mn-cs"/>
                  </a:rPr>
                  <a:t> </a:t>
                </a:r>
                <a:endParaRPr lang="en-US">
                  <a:cs typeface="+mn-cs"/>
                </a:endParaRPr>
              </a:p>
            </p:txBody>
          </p:sp>
          <p:sp>
            <p:nvSpPr>
              <p:cNvPr id="14350" name="Text Box 9"/>
              <p:cNvSpPr txBox="1">
                <a:spLocks noChangeArrowheads="1"/>
              </p:cNvSpPr>
              <p:nvPr/>
            </p:nvSpPr>
            <p:spPr bwMode="auto">
              <a:xfrm>
                <a:off x="1655" y="3113"/>
                <a:ext cx="862" cy="400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 eaLnBrk="1" hangingPunct="1">
                  <a:spcBef>
                    <a:spcPct val="50000"/>
                  </a:spcBef>
                  <a:defRPr/>
                </a:pPr>
                <a:r>
                  <a:rPr lang="he-IL">
                    <a:solidFill>
                      <a:schemeClr val="bg1"/>
                    </a:solidFill>
                    <a:cs typeface="+mn-cs"/>
                  </a:rPr>
                  <a:t>שרשרת פחמימנית </a:t>
                </a:r>
                <a:endParaRPr lang="en-US">
                  <a:solidFill>
                    <a:schemeClr val="bg1"/>
                  </a:solidFill>
                  <a:cs typeface="+mn-cs"/>
                </a:endParaRPr>
              </a:p>
            </p:txBody>
          </p:sp>
        </p:grpSp>
      </p:grpSp>
      <p:sp>
        <p:nvSpPr>
          <p:cNvPr id="14344" name="Text Box 15"/>
          <p:cNvSpPr txBox="1">
            <a:spLocks noChangeArrowheads="1"/>
          </p:cNvSpPr>
          <p:nvPr/>
        </p:nvSpPr>
        <p:spPr bwMode="auto">
          <a:xfrm>
            <a:off x="395288" y="4532313"/>
            <a:ext cx="82819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he-IL" sz="3600" dirty="0">
                <a:solidFill>
                  <a:srgbClr val="990099"/>
                </a:solidFill>
                <a:cs typeface="+mn-cs"/>
              </a:rPr>
              <a:t> כל חומצה אמינית בנויה מהיסודות (אטומים):  </a:t>
            </a: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he-IL" sz="3600" dirty="0">
                <a:solidFill>
                  <a:srgbClr val="990099"/>
                </a:solidFill>
                <a:cs typeface="+mn-cs"/>
              </a:rPr>
              <a:t>  </a:t>
            </a:r>
            <a:r>
              <a:rPr lang="he-IL" sz="3600" dirty="0">
                <a:cs typeface="+mn-cs"/>
              </a:rPr>
              <a:t>פחמן </a:t>
            </a:r>
            <a:r>
              <a:rPr lang="he-IL" sz="3600" dirty="0">
                <a:solidFill>
                  <a:srgbClr val="0000FF"/>
                </a:solidFill>
                <a:cs typeface="+mn-cs"/>
              </a:rPr>
              <a:t>מימן </a:t>
            </a:r>
            <a:r>
              <a:rPr lang="he-IL" sz="3600" dirty="0">
                <a:solidFill>
                  <a:srgbClr val="FF3300"/>
                </a:solidFill>
                <a:cs typeface="+mn-cs"/>
              </a:rPr>
              <a:t>חמצן</a:t>
            </a:r>
            <a:r>
              <a:rPr lang="he-IL" sz="3600" dirty="0">
                <a:cs typeface="+mn-cs"/>
              </a:rPr>
              <a:t> </a:t>
            </a:r>
            <a:r>
              <a:rPr lang="he-IL" sz="3600" dirty="0">
                <a:solidFill>
                  <a:srgbClr val="996633"/>
                </a:solidFill>
                <a:cs typeface="+mn-cs"/>
              </a:rPr>
              <a:t>וחנקן.</a:t>
            </a:r>
            <a:endParaRPr lang="en-US" sz="3600" dirty="0">
              <a:cs typeface="+mn-cs"/>
            </a:endParaRPr>
          </a:p>
        </p:txBody>
      </p:sp>
      <p:pic>
        <p:nvPicPr>
          <p:cNvPr id="31750" name="Picture 16" descr="http://upload.wikimedia.org/wikipedia/commons/thumb/c/ce/AminoAcidball.svg/300px-AminoAcidball.svg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420938"/>
            <a:ext cx="2665413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כב עם 5 פינות 1"/>
          <p:cNvSpPr/>
          <p:nvPr/>
        </p:nvSpPr>
        <p:spPr bwMode="auto">
          <a:xfrm>
            <a:off x="8710612" y="4653136"/>
            <a:ext cx="288925" cy="288032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upload.wikimedia.org/wikipedia/commons/thumb/c/c5/Amino_acids_2.png/350px-Amino_acids_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60350"/>
            <a:ext cx="5184775" cy="644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rtl="1" eaLnBrk="1" hangingPunct="1"/>
            <a:r>
              <a:rPr lang="he-IL" altLang="he-IL" b="1" smtClean="0">
                <a:solidFill>
                  <a:schemeClr val="hlink"/>
                </a:solidFill>
                <a:cs typeface="David" panose="020E0502060401010101" pitchFamily="34" charset="-79"/>
              </a:rPr>
              <a:t>מבנה ראשוני של החלבון - פפטיד</a:t>
            </a:r>
            <a:r>
              <a:rPr lang="he-IL" altLang="he-IL" b="1" smtClean="0">
                <a:solidFill>
                  <a:schemeClr val="hlink"/>
                </a:solidFill>
              </a:rPr>
              <a:t> </a:t>
            </a:r>
            <a:endParaRPr lang="en-US" altLang="he-IL" b="1" smtClean="0">
              <a:solidFill>
                <a:schemeClr val="hlink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41438"/>
            <a:ext cx="8820150" cy="2160587"/>
          </a:xfrm>
        </p:spPr>
        <p:txBody>
          <a:bodyPr/>
          <a:lstStyle/>
          <a:p>
            <a:pPr algn="r" rtl="1" eaLnBrk="1" hangingPunct="1"/>
            <a:r>
              <a:rPr lang="he-IL" altLang="he-IL" sz="2800" b="1" smtClean="0">
                <a:solidFill>
                  <a:schemeClr val="hlink"/>
                </a:solidFill>
                <a:cs typeface="David" panose="020E0502060401010101" pitchFamily="34" charset="-79"/>
              </a:rPr>
              <a:t>מספר חומצות אמיניות הקשורות זו לזו נקראות</a:t>
            </a:r>
            <a:r>
              <a:rPr lang="he-IL" altLang="he-IL" sz="2800" smtClean="0">
                <a:solidFill>
                  <a:schemeClr val="hlink"/>
                </a:solidFill>
                <a:cs typeface="David" panose="020E0502060401010101" pitchFamily="34" charset="-79"/>
              </a:rPr>
              <a:t> </a:t>
            </a:r>
            <a:r>
              <a:rPr lang="he-IL" altLang="he-IL" b="1" smtClean="0">
                <a:solidFill>
                  <a:schemeClr val="hlink"/>
                </a:solidFill>
                <a:cs typeface="David" panose="020E0502060401010101" pitchFamily="34" charset="-79"/>
              </a:rPr>
              <a:t>פפטיד.</a:t>
            </a:r>
          </a:p>
          <a:p>
            <a:pPr algn="r" rtl="1" eaLnBrk="1" hangingPunct="1"/>
            <a:r>
              <a:rPr lang="he-IL" altLang="he-IL" sz="2800" b="1" smtClean="0">
                <a:solidFill>
                  <a:srgbClr val="0000FF"/>
                </a:solidFill>
                <a:cs typeface="David" panose="020E0502060401010101" pitchFamily="34" charset="-79"/>
              </a:rPr>
              <a:t>כאשר שתי חומצות אמינו מתחברות משתחררת </a:t>
            </a:r>
            <a:r>
              <a:rPr lang="he-IL" altLang="he-IL" b="1" smtClean="0">
                <a:solidFill>
                  <a:srgbClr val="0000FF"/>
                </a:solidFill>
                <a:cs typeface="David" panose="020E0502060401010101" pitchFamily="34" charset="-79"/>
              </a:rPr>
              <a:t>מולקולת מים</a:t>
            </a:r>
            <a:r>
              <a:rPr lang="he-IL" altLang="he-IL" sz="2800" b="1" smtClean="0">
                <a:solidFill>
                  <a:srgbClr val="0000FF"/>
                </a:solidFill>
                <a:cs typeface="David" panose="020E0502060401010101" pitchFamily="34" charset="-79"/>
              </a:rPr>
              <a:t>.</a:t>
            </a:r>
          </a:p>
          <a:p>
            <a:pPr algn="r" rtl="1" eaLnBrk="1" hangingPunct="1"/>
            <a:r>
              <a:rPr lang="he-IL" altLang="he-IL" sz="2800" b="1" smtClean="0">
                <a:solidFill>
                  <a:schemeClr val="hlink"/>
                </a:solidFill>
                <a:cs typeface="David" panose="020E0502060401010101" pitchFamily="34" charset="-79"/>
              </a:rPr>
              <a:t>לחיבור בין שתי חומצות אמינו קוראים </a:t>
            </a:r>
            <a:r>
              <a:rPr lang="he-IL" altLang="he-IL" sz="2800" b="1" smtClean="0">
                <a:solidFill>
                  <a:srgbClr val="002060"/>
                </a:solidFill>
                <a:cs typeface="David" panose="020E0502060401010101" pitchFamily="34" charset="-79"/>
              </a:rPr>
              <a:t>קשר פפטידי.</a:t>
            </a:r>
            <a:endParaRPr lang="en-US" altLang="he-IL" sz="2800" b="1" smtClean="0">
              <a:solidFill>
                <a:srgbClr val="002060"/>
              </a:solidFill>
              <a:cs typeface="David" panose="020E0502060401010101" pitchFamily="34" charset="-79"/>
            </a:endParaRPr>
          </a:p>
        </p:txBody>
      </p:sp>
      <p:grpSp>
        <p:nvGrpSpPr>
          <p:cNvPr id="34820" name="Group 5"/>
          <p:cNvGrpSpPr>
            <a:grpSpLocks/>
          </p:cNvGrpSpPr>
          <p:nvPr/>
        </p:nvGrpSpPr>
        <p:grpSpPr bwMode="auto">
          <a:xfrm>
            <a:off x="250825" y="4797425"/>
            <a:ext cx="4103688" cy="1152525"/>
            <a:chOff x="839" y="2795"/>
            <a:chExt cx="2585" cy="726"/>
          </a:xfrm>
        </p:grpSpPr>
        <p:sp>
          <p:nvSpPr>
            <p:cNvPr id="15376" name="AutoShape 6"/>
            <p:cNvSpPr>
              <a:spLocks noChangeArrowheads="1"/>
            </p:cNvSpPr>
            <p:nvPr/>
          </p:nvSpPr>
          <p:spPr bwMode="auto">
            <a:xfrm>
              <a:off x="839" y="2795"/>
              <a:ext cx="816" cy="72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 rtl="1" eaLnBrk="1" hangingPunct="1">
                <a:defRPr/>
              </a:pPr>
              <a:endParaRPr lang="he-IL">
                <a:latin typeface="+mn-lt"/>
              </a:endParaRPr>
            </a:p>
          </p:txBody>
        </p:sp>
        <p:grpSp>
          <p:nvGrpSpPr>
            <p:cNvPr id="34833" name="Group 7"/>
            <p:cNvGrpSpPr>
              <a:grpSpLocks/>
            </p:cNvGrpSpPr>
            <p:nvPr/>
          </p:nvGrpSpPr>
          <p:grpSpPr bwMode="auto">
            <a:xfrm>
              <a:off x="975" y="3067"/>
              <a:ext cx="2449" cy="450"/>
              <a:chOff x="975" y="3067"/>
              <a:chExt cx="2449" cy="450"/>
            </a:xfrm>
          </p:grpSpPr>
          <p:sp>
            <p:nvSpPr>
              <p:cNvPr id="15378" name="Text Box 8"/>
              <p:cNvSpPr txBox="1">
                <a:spLocks noChangeArrowheads="1"/>
              </p:cNvSpPr>
              <p:nvPr/>
            </p:nvSpPr>
            <p:spPr bwMode="auto">
              <a:xfrm>
                <a:off x="2562" y="3113"/>
                <a:ext cx="862" cy="404"/>
              </a:xfrm>
              <a:prstGeom prst="rect">
                <a:avLst/>
              </a:prstGeom>
              <a:solidFill>
                <a:srgbClr val="E6541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 eaLnBrk="1" hangingPunct="1">
                  <a:spcBef>
                    <a:spcPct val="50000"/>
                  </a:spcBef>
                  <a:defRPr/>
                </a:pPr>
                <a:r>
                  <a:rPr lang="he-IL">
                    <a:latin typeface="+mn-lt"/>
                  </a:rPr>
                  <a:t>קבוצה קרבוקסילית </a:t>
                </a:r>
                <a:endParaRPr lang="en-US">
                  <a:latin typeface="+mn-lt"/>
                </a:endParaRPr>
              </a:p>
            </p:txBody>
          </p:sp>
          <p:sp>
            <p:nvSpPr>
              <p:cNvPr id="15379" name="Text Box 9"/>
              <p:cNvSpPr txBox="1">
                <a:spLocks noChangeArrowheads="1"/>
              </p:cNvSpPr>
              <p:nvPr/>
            </p:nvSpPr>
            <p:spPr bwMode="auto">
              <a:xfrm>
                <a:off x="975" y="3067"/>
                <a:ext cx="54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 eaLnBrk="1" hangingPunct="1">
                  <a:spcBef>
                    <a:spcPct val="50000"/>
                  </a:spcBef>
                  <a:defRPr/>
                </a:pPr>
                <a:r>
                  <a:rPr lang="he-IL">
                    <a:latin typeface="+mn-lt"/>
                  </a:rPr>
                  <a:t>קבוצה אמינית </a:t>
                </a:r>
                <a:endParaRPr lang="en-US">
                  <a:latin typeface="+mn-lt"/>
                </a:endParaRPr>
              </a:p>
            </p:txBody>
          </p:sp>
          <p:sp>
            <p:nvSpPr>
              <p:cNvPr id="15380" name="Text Box 10"/>
              <p:cNvSpPr txBox="1">
                <a:spLocks noChangeArrowheads="1"/>
              </p:cNvSpPr>
              <p:nvPr/>
            </p:nvSpPr>
            <p:spPr bwMode="auto">
              <a:xfrm>
                <a:off x="1655" y="3113"/>
                <a:ext cx="862" cy="404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 eaLnBrk="1" hangingPunct="1">
                  <a:spcBef>
                    <a:spcPct val="50000"/>
                  </a:spcBef>
                  <a:defRPr/>
                </a:pPr>
                <a:r>
                  <a:rPr lang="he-IL">
                    <a:solidFill>
                      <a:schemeClr val="bg1"/>
                    </a:solidFill>
                    <a:latin typeface="+mn-lt"/>
                  </a:rPr>
                  <a:t>שרשרת פחמימנית </a:t>
                </a:r>
                <a:endParaRPr lang="en-US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</p:grpSp>
      <p:grpSp>
        <p:nvGrpSpPr>
          <p:cNvPr id="34821" name="Group 11"/>
          <p:cNvGrpSpPr>
            <a:grpSpLocks/>
          </p:cNvGrpSpPr>
          <p:nvPr/>
        </p:nvGrpSpPr>
        <p:grpSpPr bwMode="auto">
          <a:xfrm>
            <a:off x="4572000" y="4797425"/>
            <a:ext cx="4103688" cy="1152525"/>
            <a:chOff x="839" y="2795"/>
            <a:chExt cx="2585" cy="726"/>
          </a:xfrm>
        </p:grpSpPr>
        <p:sp>
          <p:nvSpPr>
            <p:cNvPr id="15371" name="AutoShape 12"/>
            <p:cNvSpPr>
              <a:spLocks noChangeArrowheads="1"/>
            </p:cNvSpPr>
            <p:nvPr/>
          </p:nvSpPr>
          <p:spPr bwMode="auto">
            <a:xfrm>
              <a:off x="839" y="2795"/>
              <a:ext cx="816" cy="72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 rtl="1" eaLnBrk="1" hangingPunct="1">
                <a:defRPr/>
              </a:pPr>
              <a:endParaRPr lang="he-IL">
                <a:latin typeface="+mn-lt"/>
              </a:endParaRPr>
            </a:p>
          </p:txBody>
        </p:sp>
        <p:grpSp>
          <p:nvGrpSpPr>
            <p:cNvPr id="34828" name="Group 13"/>
            <p:cNvGrpSpPr>
              <a:grpSpLocks/>
            </p:cNvGrpSpPr>
            <p:nvPr/>
          </p:nvGrpSpPr>
          <p:grpSpPr bwMode="auto">
            <a:xfrm>
              <a:off x="975" y="3067"/>
              <a:ext cx="2449" cy="450"/>
              <a:chOff x="975" y="3067"/>
              <a:chExt cx="2449" cy="450"/>
            </a:xfrm>
          </p:grpSpPr>
          <p:sp>
            <p:nvSpPr>
              <p:cNvPr id="15373" name="Text Box 14"/>
              <p:cNvSpPr txBox="1">
                <a:spLocks noChangeArrowheads="1"/>
              </p:cNvSpPr>
              <p:nvPr/>
            </p:nvSpPr>
            <p:spPr bwMode="auto">
              <a:xfrm>
                <a:off x="2562" y="3113"/>
                <a:ext cx="862" cy="404"/>
              </a:xfrm>
              <a:prstGeom prst="rect">
                <a:avLst/>
              </a:prstGeom>
              <a:solidFill>
                <a:srgbClr val="E6541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 eaLnBrk="1" hangingPunct="1">
                  <a:spcBef>
                    <a:spcPct val="50000"/>
                  </a:spcBef>
                  <a:defRPr/>
                </a:pPr>
                <a:r>
                  <a:rPr lang="he-IL">
                    <a:latin typeface="+mn-lt"/>
                  </a:rPr>
                  <a:t>קבוצה קרבוקסילית </a:t>
                </a:r>
                <a:endParaRPr lang="en-US">
                  <a:latin typeface="+mn-lt"/>
                </a:endParaRPr>
              </a:p>
            </p:txBody>
          </p:sp>
          <p:sp>
            <p:nvSpPr>
              <p:cNvPr id="15374" name="Text Box 15"/>
              <p:cNvSpPr txBox="1">
                <a:spLocks noChangeArrowheads="1"/>
              </p:cNvSpPr>
              <p:nvPr/>
            </p:nvSpPr>
            <p:spPr bwMode="auto">
              <a:xfrm>
                <a:off x="975" y="3067"/>
                <a:ext cx="54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 eaLnBrk="1" hangingPunct="1">
                  <a:spcBef>
                    <a:spcPct val="50000"/>
                  </a:spcBef>
                  <a:defRPr/>
                </a:pPr>
                <a:r>
                  <a:rPr lang="he-IL">
                    <a:latin typeface="+mn-lt"/>
                  </a:rPr>
                  <a:t>קבוצה אמינית </a:t>
                </a:r>
                <a:endParaRPr lang="en-US">
                  <a:latin typeface="+mn-lt"/>
                </a:endParaRPr>
              </a:p>
            </p:txBody>
          </p:sp>
          <p:sp>
            <p:nvSpPr>
              <p:cNvPr id="15375" name="Text Box 16"/>
              <p:cNvSpPr txBox="1">
                <a:spLocks noChangeArrowheads="1"/>
              </p:cNvSpPr>
              <p:nvPr/>
            </p:nvSpPr>
            <p:spPr bwMode="auto">
              <a:xfrm>
                <a:off x="1655" y="3113"/>
                <a:ext cx="862" cy="404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 rtl="1" eaLnBrk="1" hangingPunct="1">
                  <a:spcBef>
                    <a:spcPct val="50000"/>
                  </a:spcBef>
                  <a:defRPr/>
                </a:pPr>
                <a:r>
                  <a:rPr lang="he-IL">
                    <a:solidFill>
                      <a:schemeClr val="bg1"/>
                    </a:solidFill>
                    <a:latin typeface="+mn-lt"/>
                  </a:rPr>
                  <a:t>שרשרת פחמימנית </a:t>
                </a:r>
                <a:endParaRPr lang="en-US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</p:grpSp>
      <p:sp>
        <p:nvSpPr>
          <p:cNvPr id="15366" name="Rectangle 23"/>
          <p:cNvSpPr>
            <a:spLocks noChangeArrowheads="1"/>
          </p:cNvSpPr>
          <p:nvPr/>
        </p:nvSpPr>
        <p:spPr bwMode="auto">
          <a:xfrm>
            <a:off x="3059113" y="3933825"/>
            <a:ext cx="30972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 eaLnBrk="1" hangingPunct="1">
              <a:spcBef>
                <a:spcPct val="20000"/>
              </a:spcBef>
              <a:defRPr/>
            </a:pPr>
            <a:r>
              <a:rPr lang="he-IL" sz="2800" dirty="0">
                <a:solidFill>
                  <a:srgbClr val="0000FF"/>
                </a:solidFill>
                <a:latin typeface="+mn-lt"/>
                <a:cs typeface="David" pitchFamily="2" charset="-79"/>
              </a:rPr>
              <a:t>מולקולת מים </a:t>
            </a:r>
            <a:r>
              <a:rPr lang="en-US" sz="2800" dirty="0">
                <a:solidFill>
                  <a:srgbClr val="0000FF"/>
                </a:solidFill>
                <a:latin typeface="+mn-lt"/>
                <a:cs typeface="David" pitchFamily="2" charset="-79"/>
              </a:rPr>
              <a:t>(H</a:t>
            </a:r>
            <a:r>
              <a:rPr lang="en-US" sz="2800" baseline="-25000" dirty="0">
                <a:solidFill>
                  <a:srgbClr val="0000FF"/>
                </a:solidFill>
                <a:latin typeface="+mn-lt"/>
                <a:cs typeface="David" pitchFamily="2" charset="-79"/>
              </a:rPr>
              <a:t>2</a:t>
            </a:r>
            <a:r>
              <a:rPr lang="en-US" sz="2800" dirty="0">
                <a:solidFill>
                  <a:srgbClr val="0000FF"/>
                </a:solidFill>
                <a:latin typeface="+mn-lt"/>
                <a:cs typeface="David" pitchFamily="2" charset="-79"/>
              </a:rPr>
              <a:t>O)</a:t>
            </a:r>
          </a:p>
        </p:txBody>
      </p:sp>
      <p:sp>
        <p:nvSpPr>
          <p:cNvPr id="15367" name="Rectangle 24"/>
          <p:cNvSpPr>
            <a:spLocks noChangeArrowheads="1"/>
          </p:cNvSpPr>
          <p:nvPr/>
        </p:nvSpPr>
        <p:spPr bwMode="auto">
          <a:xfrm>
            <a:off x="2987675" y="6210300"/>
            <a:ext cx="31686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rtl="1" eaLnBrk="1" hangingPunct="1">
              <a:spcBef>
                <a:spcPct val="20000"/>
              </a:spcBef>
              <a:defRPr/>
            </a:pPr>
            <a:r>
              <a:rPr lang="he-IL" sz="2800">
                <a:solidFill>
                  <a:schemeClr val="hlink"/>
                </a:solidFill>
                <a:latin typeface="+mn-lt"/>
                <a:cs typeface="David" pitchFamily="2" charset="-79"/>
              </a:rPr>
              <a:t>קשר פפטידי</a:t>
            </a:r>
            <a:endParaRPr lang="en-US" sz="2800">
              <a:solidFill>
                <a:schemeClr val="hlink"/>
              </a:solidFill>
              <a:latin typeface="+mn-lt"/>
              <a:cs typeface="David" pitchFamily="2" charset="-79"/>
            </a:endParaRPr>
          </a:p>
        </p:txBody>
      </p:sp>
      <p:sp>
        <p:nvSpPr>
          <p:cNvPr id="15368" name="Line 25"/>
          <p:cNvSpPr>
            <a:spLocks noChangeShapeType="1"/>
          </p:cNvSpPr>
          <p:nvPr/>
        </p:nvSpPr>
        <p:spPr bwMode="auto">
          <a:xfrm flipV="1">
            <a:off x="4284663" y="5661025"/>
            <a:ext cx="215900" cy="6477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r" rtl="1"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5369" name="Line 26"/>
          <p:cNvSpPr>
            <a:spLocks noChangeShapeType="1"/>
          </p:cNvSpPr>
          <p:nvPr/>
        </p:nvSpPr>
        <p:spPr bwMode="auto">
          <a:xfrm flipV="1">
            <a:off x="4572000" y="4508500"/>
            <a:ext cx="0" cy="93662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r" rtl="1"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5370" name="Line 27"/>
          <p:cNvSpPr>
            <a:spLocks noChangeShapeType="1"/>
          </p:cNvSpPr>
          <p:nvPr/>
        </p:nvSpPr>
        <p:spPr bwMode="auto">
          <a:xfrm>
            <a:off x="4356100" y="5589588"/>
            <a:ext cx="4318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algn="r" rtl="1" eaLnBrk="1" hangingPunct="1">
              <a:defRPr/>
            </a:pPr>
            <a:endParaRPr lang="he-IL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כותרת 1"/>
          <p:cNvSpPr>
            <a:spLocks noGrp="1"/>
          </p:cNvSpPr>
          <p:nvPr>
            <p:ph type="title"/>
          </p:nvPr>
        </p:nvSpPr>
        <p:spPr>
          <a:xfrm>
            <a:off x="333175" y="1242910"/>
            <a:ext cx="8229600" cy="534888"/>
          </a:xfrm>
        </p:spPr>
        <p:txBody>
          <a:bodyPr/>
          <a:lstStyle/>
          <a:p>
            <a:pPr eaLnBrk="1" hangingPunct="1"/>
            <a:r>
              <a:rPr lang="he-IL" altLang="he-IL" dirty="0" smtClean="0">
                <a:latin typeface="Guttman Keren" pitchFamily="2" charset="-79"/>
              </a:rPr>
              <a:t>סוגי חומרים </a:t>
            </a:r>
            <a:endParaRPr lang="en-US" altLang="he-IL" dirty="0" smtClean="0"/>
          </a:p>
        </p:txBody>
      </p:sp>
      <p:sp>
        <p:nvSpPr>
          <p:cNvPr id="3075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03211" y="1893256"/>
            <a:ext cx="4192588" cy="639762"/>
          </a:xfrm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 rtl="1" eaLnBrk="1" hangingPunct="1"/>
            <a:r>
              <a:rPr lang="he-IL" altLang="he-IL" smtClean="0">
                <a:latin typeface="Guttman Keren" pitchFamily="2" charset="-79"/>
              </a:rPr>
              <a:t>חומר (תרכובת )אנאורגני </a:t>
            </a:r>
            <a:endParaRPr lang="en-US" altLang="he-IL" smtClean="0"/>
          </a:p>
        </p:txBody>
      </p:sp>
      <p:sp>
        <p:nvSpPr>
          <p:cNvPr id="3076" name="מציין מיקום תוכן 3"/>
          <p:cNvSpPr>
            <a:spLocks noGrp="1"/>
          </p:cNvSpPr>
          <p:nvPr>
            <p:ph sz="half" idx="2"/>
          </p:nvPr>
        </p:nvSpPr>
        <p:spPr>
          <a:xfrm>
            <a:off x="304800" y="3136949"/>
            <a:ext cx="4192588" cy="2982317"/>
          </a:xfrm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r" rtl="1" eaLnBrk="1" hangingPunct="1"/>
            <a:r>
              <a:rPr lang="he-IL" altLang="he-IL" dirty="0" smtClean="0"/>
              <a:t>מורכבים ממגוון רב של יסודות.</a:t>
            </a:r>
          </a:p>
          <a:p>
            <a:pPr algn="r" rtl="1" eaLnBrk="1" hangingPunct="1"/>
            <a:r>
              <a:rPr lang="he-IL" altLang="he-IL" dirty="0" smtClean="0"/>
              <a:t>חומרים הנפוצים בסביבה הדוממת: קרקע, מקורות מים ואוויר אך גם בגוף החי.</a:t>
            </a:r>
          </a:p>
          <a:p>
            <a:pPr algn="r" rtl="1" eaLnBrk="1" hangingPunct="1"/>
            <a:r>
              <a:rPr lang="he-IL" altLang="he-IL" dirty="0" smtClean="0"/>
              <a:t>דוגמאות: פחמן דו חמצני, סידן ומלחים שונים. </a:t>
            </a:r>
            <a:endParaRPr lang="en-US" altLang="he-IL" dirty="0" smtClean="0"/>
          </a:p>
        </p:txBody>
      </p:sp>
      <p:sp>
        <p:nvSpPr>
          <p:cNvPr id="3077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879057"/>
            <a:ext cx="4041775" cy="639762"/>
          </a:xfrm>
          <a:ln w="38100"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ctr" rtl="1" eaLnBrk="1" hangingPunct="1">
              <a:defRPr/>
            </a:pPr>
            <a:r>
              <a:rPr lang="he-IL" altLang="he-IL" dirty="0" smtClean="0">
                <a:latin typeface="Guttman Keren" pitchFamily="2" charset="-79"/>
              </a:rPr>
              <a:t>חומר (תרכובת ) אורגני</a:t>
            </a:r>
          </a:p>
        </p:txBody>
      </p:sp>
      <p:sp>
        <p:nvSpPr>
          <p:cNvPr id="3078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58345" y="3136948"/>
            <a:ext cx="4041775" cy="2982317"/>
          </a:xfrm>
          <a:ln w="38100"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r" rtl="1" eaLnBrk="1" hangingPunct="1">
              <a:defRPr/>
            </a:pPr>
            <a:r>
              <a:rPr lang="he-IL" altLang="he-IL" dirty="0" smtClean="0"/>
              <a:t>תרכובות פחמניות המורכבות מהיסודות פחמן , מימן , חמצן ולעיתים גם חנקן </a:t>
            </a:r>
          </a:p>
          <a:p>
            <a:pPr algn="r" rtl="1" eaLnBrk="1" hangingPunct="1">
              <a:defRPr/>
            </a:pPr>
            <a:r>
              <a:rPr lang="he-IL" altLang="he-IL" dirty="0" smtClean="0"/>
              <a:t>רובן נוצרות בגוף יצורים חיים. </a:t>
            </a:r>
            <a:endParaRPr lang="en-US" altLang="he-IL" dirty="0" smtClean="0"/>
          </a:p>
          <a:p>
            <a:pPr algn="r" rtl="1" eaLnBrk="1" hangingPunct="1">
              <a:defRPr/>
            </a:pPr>
            <a:r>
              <a:rPr lang="he-IL" altLang="he-IL" dirty="0" smtClean="0"/>
              <a:t>משמשות בגוף היצורים החיים בעיקר לבנייה והפקת אנרגיה.</a:t>
            </a:r>
          </a:p>
          <a:p>
            <a:pPr algn="r" rtl="1" eaLnBrk="1" hangingPunct="1">
              <a:defRPr/>
            </a:pPr>
            <a:r>
              <a:rPr lang="he-IL" altLang="he-IL" dirty="0" err="1" smtClean="0"/>
              <a:t>דוגמאות:סוכר</a:t>
            </a:r>
            <a:r>
              <a:rPr lang="he-IL" altLang="he-IL" dirty="0" smtClean="0"/>
              <a:t>, שומן. </a:t>
            </a:r>
          </a:p>
        </p:txBody>
      </p:sp>
      <p:sp>
        <p:nvSpPr>
          <p:cNvPr id="2" name="מלבן 1"/>
          <p:cNvSpPr/>
          <p:nvPr/>
        </p:nvSpPr>
        <p:spPr bwMode="auto">
          <a:xfrm>
            <a:off x="4663122" y="2533018"/>
            <a:ext cx="4032220" cy="58655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פחמימות, חלבונים, לפידים, וויטמינים</a:t>
            </a:r>
          </a:p>
        </p:txBody>
      </p:sp>
      <p:sp>
        <p:nvSpPr>
          <p:cNvPr id="3" name="מלבן 2"/>
          <p:cNvSpPr/>
          <p:nvPr/>
        </p:nvSpPr>
        <p:spPr bwMode="auto">
          <a:xfrm>
            <a:off x="304800" y="2533018"/>
            <a:ext cx="4192588" cy="575042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מינרלים, מים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9196" y="6165304"/>
            <a:ext cx="773320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2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לכל יצור יש צורך בכל רכיבי המזון בכדי להתקיים</a:t>
            </a:r>
            <a:endParaRPr lang="he-IL" sz="28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10" name="כותרת 1"/>
          <p:cNvSpPr txBox="1">
            <a:spLocks/>
          </p:cNvSpPr>
          <p:nvPr/>
        </p:nvSpPr>
        <p:spPr bwMode="auto">
          <a:xfrm>
            <a:off x="380999" y="5648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he-IL" b="1" kern="0" dirty="0" smtClean="0">
                <a:solidFill>
                  <a:schemeClr val="accent2">
                    <a:lumMod val="75000"/>
                  </a:schemeClr>
                </a:solidFill>
              </a:rPr>
              <a:t>החומרים הנחוצים לקיומם של האורגניזם</a:t>
            </a:r>
            <a:endParaRPr lang="he-IL" b="1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כוכב עם 5 פינות 3"/>
          <p:cNvSpPr/>
          <p:nvPr/>
        </p:nvSpPr>
        <p:spPr bwMode="auto">
          <a:xfrm>
            <a:off x="8695342" y="332656"/>
            <a:ext cx="197138" cy="144016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7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07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07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07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  <p:bldP spid="3076" grpId="0" build="p" animBg="1"/>
      <p:bldP spid="3077" grpId="0" build="p" animBg="1"/>
      <p:bldP spid="3078" grpId="0" build="p" animBg="1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7991475" cy="4751388"/>
          </a:xfrm>
          <a:noFill/>
        </p:spPr>
        <p:txBody>
          <a:bodyPr/>
          <a:lstStyle/>
          <a:p>
            <a:pPr algn="r" rtl="1" eaLnBrk="1" hangingPunct="1"/>
            <a:r>
              <a:rPr lang="he-IL" altLang="he-IL" b="1" smtClean="0">
                <a:solidFill>
                  <a:schemeClr val="accent2"/>
                </a:solidFill>
              </a:rPr>
              <a:t>אורך</a:t>
            </a:r>
            <a:r>
              <a:rPr lang="he-IL" altLang="he-IL" sz="2400" b="1" smtClean="0">
                <a:solidFill>
                  <a:schemeClr val="accent2"/>
                </a:solidFill>
              </a:rPr>
              <a:t> השרשרת (כמות, מספר חומצות האמיניות בשרשרת).</a:t>
            </a:r>
          </a:p>
          <a:p>
            <a:pPr algn="r" rtl="1" eaLnBrk="1" hangingPunct="1">
              <a:buFontTx/>
              <a:buNone/>
            </a:pPr>
            <a:r>
              <a:rPr lang="he-IL" altLang="he-IL" sz="2400" b="1" smtClean="0">
                <a:solidFill>
                  <a:schemeClr val="accent2"/>
                </a:solidFill>
              </a:rPr>
              <a:t>     חלבון 1</a:t>
            </a:r>
            <a:r>
              <a:rPr lang="en-US" altLang="he-IL" sz="2400" b="1" smtClean="0">
                <a:solidFill>
                  <a:schemeClr val="accent2"/>
                </a:solidFill>
              </a:rPr>
              <a:t/>
            </a:r>
            <a:br>
              <a:rPr lang="en-US" altLang="he-IL" sz="2400" b="1" smtClean="0">
                <a:solidFill>
                  <a:schemeClr val="accent2"/>
                </a:solidFill>
              </a:rPr>
            </a:br>
            <a:r>
              <a:rPr lang="he-IL" altLang="he-IL" sz="2400" b="1" smtClean="0">
                <a:solidFill>
                  <a:schemeClr val="accent2"/>
                </a:solidFill>
              </a:rPr>
              <a:t> חלבון 2</a:t>
            </a:r>
          </a:p>
          <a:p>
            <a:pPr algn="r" rtl="1" eaLnBrk="1" hangingPunct="1"/>
            <a:endParaRPr lang="he-IL" altLang="he-IL" b="1" smtClean="0">
              <a:solidFill>
                <a:schemeClr val="accent2"/>
              </a:solidFill>
            </a:endParaRPr>
          </a:p>
          <a:p>
            <a:pPr algn="r" rtl="1" eaLnBrk="1" hangingPunct="1"/>
            <a:r>
              <a:rPr lang="he-IL" altLang="he-IL" b="1" smtClean="0">
                <a:solidFill>
                  <a:schemeClr val="accent2"/>
                </a:solidFill>
              </a:rPr>
              <a:t>סידור </a:t>
            </a:r>
            <a:r>
              <a:rPr lang="he-IL" altLang="he-IL" sz="2400" b="1" smtClean="0">
                <a:solidFill>
                  <a:schemeClr val="accent2"/>
                </a:solidFill>
              </a:rPr>
              <a:t>החומצות האמיניות בתוך בשרשרת .</a:t>
            </a:r>
          </a:p>
          <a:p>
            <a:pPr algn="r" rtl="1" eaLnBrk="1" hangingPunct="1">
              <a:buFontTx/>
              <a:buNone/>
            </a:pPr>
            <a:r>
              <a:rPr lang="he-IL" altLang="he-IL" sz="2400" b="1" smtClean="0">
                <a:solidFill>
                  <a:schemeClr val="accent2"/>
                </a:solidFill>
              </a:rPr>
              <a:t>    חלבון 1</a:t>
            </a:r>
            <a:r>
              <a:rPr lang="en-US" altLang="he-IL" sz="2400" b="1" smtClean="0">
                <a:solidFill>
                  <a:schemeClr val="accent2"/>
                </a:solidFill>
              </a:rPr>
              <a:t/>
            </a:r>
            <a:br>
              <a:rPr lang="en-US" altLang="he-IL" sz="2400" b="1" smtClean="0">
                <a:solidFill>
                  <a:schemeClr val="accent2"/>
                </a:solidFill>
              </a:rPr>
            </a:br>
            <a:r>
              <a:rPr lang="he-IL" altLang="he-IL" sz="2400" b="1" smtClean="0">
                <a:solidFill>
                  <a:schemeClr val="accent2"/>
                </a:solidFill>
              </a:rPr>
              <a:t>חלבון 2</a:t>
            </a:r>
          </a:p>
          <a:p>
            <a:pPr algn="r" rtl="1" eaLnBrk="1" hangingPunct="1"/>
            <a:r>
              <a:rPr lang="he-IL" altLang="he-IL" b="1" smtClean="0">
                <a:solidFill>
                  <a:schemeClr val="accent2"/>
                </a:solidFill>
              </a:rPr>
              <a:t>סוג </a:t>
            </a:r>
            <a:r>
              <a:rPr lang="he-IL" altLang="he-IL" sz="2400" b="1" smtClean="0">
                <a:solidFill>
                  <a:schemeClr val="accent2"/>
                </a:solidFill>
              </a:rPr>
              <a:t>החומצות  האמיניות בשרשרת</a:t>
            </a:r>
            <a:r>
              <a:rPr lang="he-IL" altLang="he-IL" sz="2400" b="1" smtClean="0"/>
              <a:t>. </a:t>
            </a:r>
          </a:p>
          <a:p>
            <a:pPr algn="r" rtl="1" eaLnBrk="1" hangingPunct="1">
              <a:buFontTx/>
              <a:buNone/>
            </a:pPr>
            <a:r>
              <a:rPr lang="he-IL" altLang="he-IL" sz="2400" b="1" smtClean="0">
                <a:solidFill>
                  <a:schemeClr val="accent2"/>
                </a:solidFill>
              </a:rPr>
              <a:t>    חלבון 1</a:t>
            </a:r>
            <a:r>
              <a:rPr lang="en-US" altLang="he-IL" sz="2400" b="1" smtClean="0">
                <a:solidFill>
                  <a:schemeClr val="accent2"/>
                </a:solidFill>
              </a:rPr>
              <a:t/>
            </a:r>
            <a:br>
              <a:rPr lang="en-US" altLang="he-IL" sz="2400" b="1" smtClean="0">
                <a:solidFill>
                  <a:schemeClr val="accent2"/>
                </a:solidFill>
              </a:rPr>
            </a:br>
            <a:r>
              <a:rPr lang="he-IL" altLang="he-IL" sz="2400" b="1" smtClean="0">
                <a:solidFill>
                  <a:schemeClr val="accent2"/>
                </a:solidFill>
              </a:rPr>
              <a:t>חלבון</a:t>
            </a:r>
            <a:r>
              <a:rPr lang="he-IL" altLang="he-IL" sz="2400" b="1" smtClean="0"/>
              <a:t> </a:t>
            </a:r>
            <a:r>
              <a:rPr lang="he-IL" altLang="he-IL" sz="2400" b="1" smtClean="0">
                <a:solidFill>
                  <a:schemeClr val="accent2"/>
                </a:solidFill>
              </a:rPr>
              <a:t>2</a:t>
            </a:r>
          </a:p>
          <a:p>
            <a:pPr algn="r" rtl="1" eaLnBrk="1" hangingPunct="1">
              <a:buFontTx/>
              <a:buNone/>
            </a:pPr>
            <a:endParaRPr lang="he-IL" altLang="he-IL" sz="2400" b="1" smtClean="0">
              <a:solidFill>
                <a:schemeClr val="accent2"/>
              </a:solidFill>
            </a:endParaRPr>
          </a:p>
        </p:txBody>
      </p:sp>
      <p:sp>
        <p:nvSpPr>
          <p:cNvPr id="16387" name="Oval 5"/>
          <p:cNvSpPr>
            <a:spLocks noChangeArrowheads="1"/>
          </p:cNvSpPr>
          <p:nvPr/>
        </p:nvSpPr>
        <p:spPr bwMode="auto">
          <a:xfrm>
            <a:off x="1835150" y="2997200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grpSp>
        <p:nvGrpSpPr>
          <p:cNvPr id="36868" name="Group 6"/>
          <p:cNvGrpSpPr>
            <a:grpSpLocks/>
          </p:cNvGrpSpPr>
          <p:nvPr/>
        </p:nvGrpSpPr>
        <p:grpSpPr bwMode="auto">
          <a:xfrm>
            <a:off x="827088" y="2852738"/>
            <a:ext cx="3816350" cy="431800"/>
            <a:chOff x="521" y="1389"/>
            <a:chExt cx="2404" cy="272"/>
          </a:xfrm>
        </p:grpSpPr>
        <p:sp>
          <p:nvSpPr>
            <p:cNvPr id="16502" name="Oval 7"/>
            <p:cNvSpPr>
              <a:spLocks noChangeArrowheads="1"/>
            </p:cNvSpPr>
            <p:nvPr/>
          </p:nvSpPr>
          <p:spPr bwMode="auto">
            <a:xfrm>
              <a:off x="1292" y="1525"/>
              <a:ext cx="136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03" name="Oval 8"/>
            <p:cNvSpPr>
              <a:spLocks noChangeArrowheads="1"/>
            </p:cNvSpPr>
            <p:nvPr/>
          </p:nvSpPr>
          <p:spPr bwMode="auto">
            <a:xfrm>
              <a:off x="1429" y="1525"/>
              <a:ext cx="136" cy="136"/>
            </a:xfrm>
            <a:prstGeom prst="ellipse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04" name="Oval 9"/>
            <p:cNvSpPr>
              <a:spLocks noChangeArrowheads="1"/>
            </p:cNvSpPr>
            <p:nvPr/>
          </p:nvSpPr>
          <p:spPr bwMode="auto">
            <a:xfrm>
              <a:off x="1610" y="1525"/>
              <a:ext cx="136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05" name="Oval 10"/>
            <p:cNvSpPr>
              <a:spLocks noChangeArrowheads="1"/>
            </p:cNvSpPr>
            <p:nvPr/>
          </p:nvSpPr>
          <p:spPr bwMode="auto">
            <a:xfrm>
              <a:off x="1791" y="1525"/>
              <a:ext cx="136" cy="13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06" name="Oval 11"/>
            <p:cNvSpPr>
              <a:spLocks noChangeArrowheads="1"/>
            </p:cNvSpPr>
            <p:nvPr/>
          </p:nvSpPr>
          <p:spPr bwMode="auto">
            <a:xfrm>
              <a:off x="1927" y="1525"/>
              <a:ext cx="136" cy="136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07" name="Oval 12"/>
            <p:cNvSpPr>
              <a:spLocks noChangeArrowheads="1"/>
            </p:cNvSpPr>
            <p:nvPr/>
          </p:nvSpPr>
          <p:spPr bwMode="auto">
            <a:xfrm>
              <a:off x="2064" y="1525"/>
              <a:ext cx="136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08" name="Oval 13"/>
            <p:cNvSpPr>
              <a:spLocks noChangeArrowheads="1"/>
            </p:cNvSpPr>
            <p:nvPr/>
          </p:nvSpPr>
          <p:spPr bwMode="auto">
            <a:xfrm>
              <a:off x="2200" y="1525"/>
              <a:ext cx="136" cy="136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09" name="Oval 14"/>
            <p:cNvSpPr>
              <a:spLocks noChangeArrowheads="1"/>
            </p:cNvSpPr>
            <p:nvPr/>
          </p:nvSpPr>
          <p:spPr bwMode="auto">
            <a:xfrm>
              <a:off x="2381" y="1525"/>
              <a:ext cx="136" cy="136"/>
            </a:xfrm>
            <a:prstGeom prst="ellipse">
              <a:avLst/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10" name="Oval 15"/>
            <p:cNvSpPr>
              <a:spLocks noChangeArrowheads="1"/>
            </p:cNvSpPr>
            <p:nvPr/>
          </p:nvSpPr>
          <p:spPr bwMode="auto">
            <a:xfrm>
              <a:off x="1020" y="1480"/>
              <a:ext cx="136" cy="13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11" name="Oval 16"/>
            <p:cNvSpPr>
              <a:spLocks noChangeArrowheads="1"/>
            </p:cNvSpPr>
            <p:nvPr/>
          </p:nvSpPr>
          <p:spPr bwMode="auto">
            <a:xfrm>
              <a:off x="657" y="1434"/>
              <a:ext cx="136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12" name="Oval 17"/>
            <p:cNvSpPr>
              <a:spLocks noChangeArrowheads="1"/>
            </p:cNvSpPr>
            <p:nvPr/>
          </p:nvSpPr>
          <p:spPr bwMode="auto">
            <a:xfrm>
              <a:off x="930" y="1480"/>
              <a:ext cx="136" cy="136"/>
            </a:xfrm>
            <a:prstGeom prst="ellipse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13" name="Oval 18"/>
            <p:cNvSpPr>
              <a:spLocks noChangeArrowheads="1"/>
            </p:cNvSpPr>
            <p:nvPr/>
          </p:nvSpPr>
          <p:spPr bwMode="auto">
            <a:xfrm>
              <a:off x="2517" y="1525"/>
              <a:ext cx="136" cy="13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14" name="Oval 19"/>
            <p:cNvSpPr>
              <a:spLocks noChangeArrowheads="1"/>
            </p:cNvSpPr>
            <p:nvPr/>
          </p:nvSpPr>
          <p:spPr bwMode="auto">
            <a:xfrm>
              <a:off x="2653" y="1525"/>
              <a:ext cx="136" cy="1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15" name="Oval 20"/>
            <p:cNvSpPr>
              <a:spLocks noChangeArrowheads="1"/>
            </p:cNvSpPr>
            <p:nvPr/>
          </p:nvSpPr>
          <p:spPr bwMode="auto">
            <a:xfrm>
              <a:off x="793" y="1434"/>
              <a:ext cx="136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16" name="Oval 21"/>
            <p:cNvSpPr>
              <a:spLocks noChangeArrowheads="1"/>
            </p:cNvSpPr>
            <p:nvPr/>
          </p:nvSpPr>
          <p:spPr bwMode="auto">
            <a:xfrm>
              <a:off x="2789" y="1525"/>
              <a:ext cx="136" cy="136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17" name="Oval 22"/>
            <p:cNvSpPr>
              <a:spLocks noChangeArrowheads="1"/>
            </p:cNvSpPr>
            <p:nvPr/>
          </p:nvSpPr>
          <p:spPr bwMode="auto">
            <a:xfrm>
              <a:off x="521" y="1389"/>
              <a:ext cx="136" cy="136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</p:grpSp>
      <p:grpSp>
        <p:nvGrpSpPr>
          <p:cNvPr id="36869" name="Group 23"/>
          <p:cNvGrpSpPr>
            <a:grpSpLocks/>
          </p:cNvGrpSpPr>
          <p:nvPr/>
        </p:nvGrpSpPr>
        <p:grpSpPr bwMode="auto">
          <a:xfrm>
            <a:off x="4572000" y="3068638"/>
            <a:ext cx="3816350" cy="431800"/>
            <a:chOff x="521" y="1389"/>
            <a:chExt cx="2404" cy="272"/>
          </a:xfrm>
        </p:grpSpPr>
        <p:sp>
          <p:nvSpPr>
            <p:cNvPr id="16486" name="Oval 24"/>
            <p:cNvSpPr>
              <a:spLocks noChangeArrowheads="1"/>
            </p:cNvSpPr>
            <p:nvPr/>
          </p:nvSpPr>
          <p:spPr bwMode="auto">
            <a:xfrm>
              <a:off x="1292" y="1525"/>
              <a:ext cx="136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87" name="Oval 25"/>
            <p:cNvSpPr>
              <a:spLocks noChangeArrowheads="1"/>
            </p:cNvSpPr>
            <p:nvPr/>
          </p:nvSpPr>
          <p:spPr bwMode="auto">
            <a:xfrm>
              <a:off x="1429" y="1525"/>
              <a:ext cx="136" cy="136"/>
            </a:xfrm>
            <a:prstGeom prst="ellipse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88" name="Oval 26"/>
            <p:cNvSpPr>
              <a:spLocks noChangeArrowheads="1"/>
            </p:cNvSpPr>
            <p:nvPr/>
          </p:nvSpPr>
          <p:spPr bwMode="auto">
            <a:xfrm>
              <a:off x="1610" y="1525"/>
              <a:ext cx="136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89" name="Oval 27"/>
            <p:cNvSpPr>
              <a:spLocks noChangeArrowheads="1"/>
            </p:cNvSpPr>
            <p:nvPr/>
          </p:nvSpPr>
          <p:spPr bwMode="auto">
            <a:xfrm>
              <a:off x="1791" y="1525"/>
              <a:ext cx="136" cy="13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90" name="Oval 28"/>
            <p:cNvSpPr>
              <a:spLocks noChangeArrowheads="1"/>
            </p:cNvSpPr>
            <p:nvPr/>
          </p:nvSpPr>
          <p:spPr bwMode="auto">
            <a:xfrm>
              <a:off x="1927" y="1525"/>
              <a:ext cx="136" cy="136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91" name="Oval 29"/>
            <p:cNvSpPr>
              <a:spLocks noChangeArrowheads="1"/>
            </p:cNvSpPr>
            <p:nvPr/>
          </p:nvSpPr>
          <p:spPr bwMode="auto">
            <a:xfrm>
              <a:off x="2064" y="1525"/>
              <a:ext cx="136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92" name="Oval 30"/>
            <p:cNvSpPr>
              <a:spLocks noChangeArrowheads="1"/>
            </p:cNvSpPr>
            <p:nvPr/>
          </p:nvSpPr>
          <p:spPr bwMode="auto">
            <a:xfrm>
              <a:off x="2200" y="1525"/>
              <a:ext cx="136" cy="136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93" name="Oval 31"/>
            <p:cNvSpPr>
              <a:spLocks noChangeArrowheads="1"/>
            </p:cNvSpPr>
            <p:nvPr/>
          </p:nvSpPr>
          <p:spPr bwMode="auto">
            <a:xfrm>
              <a:off x="2381" y="1525"/>
              <a:ext cx="136" cy="136"/>
            </a:xfrm>
            <a:prstGeom prst="ellipse">
              <a:avLst/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94" name="Oval 32"/>
            <p:cNvSpPr>
              <a:spLocks noChangeArrowheads="1"/>
            </p:cNvSpPr>
            <p:nvPr/>
          </p:nvSpPr>
          <p:spPr bwMode="auto">
            <a:xfrm>
              <a:off x="1020" y="1480"/>
              <a:ext cx="136" cy="13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95" name="Oval 33"/>
            <p:cNvSpPr>
              <a:spLocks noChangeArrowheads="1"/>
            </p:cNvSpPr>
            <p:nvPr/>
          </p:nvSpPr>
          <p:spPr bwMode="auto">
            <a:xfrm>
              <a:off x="657" y="1434"/>
              <a:ext cx="136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96" name="Oval 34"/>
            <p:cNvSpPr>
              <a:spLocks noChangeArrowheads="1"/>
            </p:cNvSpPr>
            <p:nvPr/>
          </p:nvSpPr>
          <p:spPr bwMode="auto">
            <a:xfrm>
              <a:off x="930" y="1480"/>
              <a:ext cx="136" cy="136"/>
            </a:xfrm>
            <a:prstGeom prst="ellipse">
              <a:avLst/>
            </a:prstGeom>
            <a:solidFill>
              <a:srgbClr val="E6541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97" name="Oval 35"/>
            <p:cNvSpPr>
              <a:spLocks noChangeArrowheads="1"/>
            </p:cNvSpPr>
            <p:nvPr/>
          </p:nvSpPr>
          <p:spPr bwMode="auto">
            <a:xfrm>
              <a:off x="2517" y="1525"/>
              <a:ext cx="136" cy="13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98" name="Oval 36"/>
            <p:cNvSpPr>
              <a:spLocks noChangeArrowheads="1"/>
            </p:cNvSpPr>
            <p:nvPr/>
          </p:nvSpPr>
          <p:spPr bwMode="auto">
            <a:xfrm>
              <a:off x="2653" y="1525"/>
              <a:ext cx="136" cy="1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499" name="Oval 37"/>
            <p:cNvSpPr>
              <a:spLocks noChangeArrowheads="1"/>
            </p:cNvSpPr>
            <p:nvPr/>
          </p:nvSpPr>
          <p:spPr bwMode="auto">
            <a:xfrm>
              <a:off x="793" y="1434"/>
              <a:ext cx="136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00" name="Oval 38"/>
            <p:cNvSpPr>
              <a:spLocks noChangeArrowheads="1"/>
            </p:cNvSpPr>
            <p:nvPr/>
          </p:nvSpPr>
          <p:spPr bwMode="auto">
            <a:xfrm>
              <a:off x="2789" y="1525"/>
              <a:ext cx="136" cy="136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sp>
          <p:nvSpPr>
            <p:cNvPr id="16501" name="Oval 39"/>
            <p:cNvSpPr>
              <a:spLocks noChangeArrowheads="1"/>
            </p:cNvSpPr>
            <p:nvPr/>
          </p:nvSpPr>
          <p:spPr bwMode="auto">
            <a:xfrm>
              <a:off x="521" y="1389"/>
              <a:ext cx="136" cy="136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</p:grpSp>
      <p:sp>
        <p:nvSpPr>
          <p:cNvPr id="16390" name="Oval 57"/>
          <p:cNvSpPr>
            <a:spLocks noChangeArrowheads="1"/>
          </p:cNvSpPr>
          <p:nvPr/>
        </p:nvSpPr>
        <p:spPr bwMode="auto">
          <a:xfrm>
            <a:off x="5580063" y="3213100"/>
            <a:ext cx="215900" cy="215900"/>
          </a:xfrm>
          <a:prstGeom prst="ellipse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391" name="Rectangle 94"/>
          <p:cNvSpPr>
            <a:spLocks noChangeArrowheads="1"/>
          </p:cNvSpPr>
          <p:nvPr/>
        </p:nvSpPr>
        <p:spPr bwMode="auto">
          <a:xfrm>
            <a:off x="0" y="260350"/>
            <a:ext cx="860425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he-IL" sz="4000" dirty="0">
                <a:solidFill>
                  <a:srgbClr val="0000FF"/>
                </a:solidFill>
                <a:latin typeface="+mn-lt"/>
                <a:cs typeface="+mn-cs"/>
              </a:rPr>
              <a:t>אלו גורמים מאפשרים את </a:t>
            </a:r>
            <a:br>
              <a:rPr lang="he-IL" sz="4000" dirty="0">
                <a:solidFill>
                  <a:srgbClr val="0000FF"/>
                </a:solidFill>
                <a:latin typeface="+mn-lt"/>
                <a:cs typeface="+mn-cs"/>
              </a:rPr>
            </a:br>
            <a:r>
              <a:rPr lang="he-IL" sz="4000" dirty="0">
                <a:solidFill>
                  <a:srgbClr val="0000FF"/>
                </a:solidFill>
                <a:latin typeface="+mn-lt"/>
                <a:cs typeface="+mn-cs"/>
              </a:rPr>
              <a:t>המגוון הגדול של החלבונים?</a:t>
            </a:r>
            <a:r>
              <a:rPr lang="he-IL" sz="4400" dirty="0">
                <a:solidFill>
                  <a:schemeClr val="hlink"/>
                </a:solidFill>
                <a:latin typeface="+mn-lt"/>
                <a:cs typeface="+mn-cs"/>
              </a:rPr>
              <a:t> </a:t>
            </a:r>
            <a:endParaRPr lang="en-US" sz="4400" dirty="0">
              <a:solidFill>
                <a:schemeClr val="hlink"/>
              </a:solidFill>
              <a:latin typeface="+mn-lt"/>
              <a:cs typeface="+mn-cs"/>
            </a:endParaRPr>
          </a:p>
        </p:txBody>
      </p:sp>
      <p:grpSp>
        <p:nvGrpSpPr>
          <p:cNvPr id="36872" name="Group 160"/>
          <p:cNvGrpSpPr>
            <a:grpSpLocks/>
          </p:cNvGrpSpPr>
          <p:nvPr/>
        </p:nvGrpSpPr>
        <p:grpSpPr bwMode="auto">
          <a:xfrm>
            <a:off x="971550" y="2205038"/>
            <a:ext cx="3816350" cy="431800"/>
            <a:chOff x="612" y="1389"/>
            <a:chExt cx="2404" cy="272"/>
          </a:xfrm>
        </p:grpSpPr>
        <p:grpSp>
          <p:nvGrpSpPr>
            <p:cNvPr id="36948" name="Group 124"/>
            <p:cNvGrpSpPr>
              <a:grpSpLocks/>
            </p:cNvGrpSpPr>
            <p:nvPr/>
          </p:nvGrpSpPr>
          <p:grpSpPr bwMode="auto">
            <a:xfrm>
              <a:off x="612" y="1389"/>
              <a:ext cx="2404" cy="272"/>
              <a:chOff x="521" y="1389"/>
              <a:chExt cx="2404" cy="272"/>
            </a:xfrm>
          </p:grpSpPr>
          <p:sp>
            <p:nvSpPr>
              <p:cNvPr id="16470" name="Oval 125"/>
              <p:cNvSpPr>
                <a:spLocks noChangeArrowheads="1"/>
              </p:cNvSpPr>
              <p:nvPr/>
            </p:nvSpPr>
            <p:spPr bwMode="auto">
              <a:xfrm>
                <a:off x="1292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71" name="Oval 126"/>
              <p:cNvSpPr>
                <a:spLocks noChangeArrowheads="1"/>
              </p:cNvSpPr>
              <p:nvPr/>
            </p:nvSpPr>
            <p:spPr bwMode="auto">
              <a:xfrm>
                <a:off x="1429" y="1525"/>
                <a:ext cx="136" cy="136"/>
              </a:xfrm>
              <a:prstGeom prst="ellipse">
                <a:avLst/>
              </a:prstGeom>
              <a:solidFill>
                <a:srgbClr val="E6541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72" name="Oval 127"/>
              <p:cNvSpPr>
                <a:spLocks noChangeArrowheads="1"/>
              </p:cNvSpPr>
              <p:nvPr/>
            </p:nvSpPr>
            <p:spPr bwMode="auto">
              <a:xfrm>
                <a:off x="1610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73" name="Oval 128"/>
              <p:cNvSpPr>
                <a:spLocks noChangeArrowheads="1"/>
              </p:cNvSpPr>
              <p:nvPr/>
            </p:nvSpPr>
            <p:spPr bwMode="auto">
              <a:xfrm>
                <a:off x="1791" y="1525"/>
                <a:ext cx="136" cy="13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74" name="Oval 129"/>
              <p:cNvSpPr>
                <a:spLocks noChangeArrowheads="1"/>
              </p:cNvSpPr>
              <p:nvPr/>
            </p:nvSpPr>
            <p:spPr bwMode="auto">
              <a:xfrm>
                <a:off x="1927" y="1525"/>
                <a:ext cx="136" cy="13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75" name="Oval 130"/>
              <p:cNvSpPr>
                <a:spLocks noChangeArrowheads="1"/>
              </p:cNvSpPr>
              <p:nvPr/>
            </p:nvSpPr>
            <p:spPr bwMode="auto">
              <a:xfrm>
                <a:off x="2064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76" name="Oval 131"/>
              <p:cNvSpPr>
                <a:spLocks noChangeArrowheads="1"/>
              </p:cNvSpPr>
              <p:nvPr/>
            </p:nvSpPr>
            <p:spPr bwMode="auto">
              <a:xfrm>
                <a:off x="2200" y="1525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77" name="Oval 132"/>
              <p:cNvSpPr>
                <a:spLocks noChangeArrowheads="1"/>
              </p:cNvSpPr>
              <p:nvPr/>
            </p:nvSpPr>
            <p:spPr bwMode="auto">
              <a:xfrm>
                <a:off x="2381" y="1525"/>
                <a:ext cx="136" cy="136"/>
              </a:xfrm>
              <a:prstGeom prst="ellipse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78" name="Oval 133"/>
              <p:cNvSpPr>
                <a:spLocks noChangeArrowheads="1"/>
              </p:cNvSpPr>
              <p:nvPr/>
            </p:nvSpPr>
            <p:spPr bwMode="auto">
              <a:xfrm>
                <a:off x="1020" y="1480"/>
                <a:ext cx="136" cy="136"/>
              </a:xfrm>
              <a:prstGeom prst="ellipse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79" name="Oval 134"/>
              <p:cNvSpPr>
                <a:spLocks noChangeArrowheads="1"/>
              </p:cNvSpPr>
              <p:nvPr/>
            </p:nvSpPr>
            <p:spPr bwMode="auto">
              <a:xfrm>
                <a:off x="657" y="1434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80" name="Oval 135"/>
              <p:cNvSpPr>
                <a:spLocks noChangeArrowheads="1"/>
              </p:cNvSpPr>
              <p:nvPr/>
            </p:nvSpPr>
            <p:spPr bwMode="auto">
              <a:xfrm>
                <a:off x="930" y="1480"/>
                <a:ext cx="136" cy="136"/>
              </a:xfrm>
              <a:prstGeom prst="ellipse">
                <a:avLst/>
              </a:prstGeom>
              <a:solidFill>
                <a:srgbClr val="E6541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81" name="Oval 136"/>
              <p:cNvSpPr>
                <a:spLocks noChangeArrowheads="1"/>
              </p:cNvSpPr>
              <p:nvPr/>
            </p:nvSpPr>
            <p:spPr bwMode="auto">
              <a:xfrm>
                <a:off x="2517" y="1525"/>
                <a:ext cx="136" cy="136"/>
              </a:xfrm>
              <a:prstGeom prst="ellipse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82" name="Oval 137"/>
              <p:cNvSpPr>
                <a:spLocks noChangeArrowheads="1"/>
              </p:cNvSpPr>
              <p:nvPr/>
            </p:nvSpPr>
            <p:spPr bwMode="auto">
              <a:xfrm>
                <a:off x="2653" y="1525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83" name="Oval 138"/>
              <p:cNvSpPr>
                <a:spLocks noChangeArrowheads="1"/>
              </p:cNvSpPr>
              <p:nvPr/>
            </p:nvSpPr>
            <p:spPr bwMode="auto">
              <a:xfrm>
                <a:off x="793" y="1434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84" name="Oval 139"/>
              <p:cNvSpPr>
                <a:spLocks noChangeArrowheads="1"/>
              </p:cNvSpPr>
              <p:nvPr/>
            </p:nvSpPr>
            <p:spPr bwMode="auto">
              <a:xfrm>
                <a:off x="2789" y="1525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85" name="Oval 140"/>
              <p:cNvSpPr>
                <a:spLocks noChangeArrowheads="1"/>
              </p:cNvSpPr>
              <p:nvPr/>
            </p:nvSpPr>
            <p:spPr bwMode="auto">
              <a:xfrm>
                <a:off x="521" y="1389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</p:grpSp>
        <p:sp>
          <p:nvSpPr>
            <p:cNvPr id="16469" name="Oval 142"/>
            <p:cNvSpPr>
              <a:spLocks noChangeArrowheads="1"/>
            </p:cNvSpPr>
            <p:nvPr/>
          </p:nvSpPr>
          <p:spPr bwMode="auto">
            <a:xfrm>
              <a:off x="1247" y="1480"/>
              <a:ext cx="136" cy="13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</p:grpSp>
      <p:grpSp>
        <p:nvGrpSpPr>
          <p:cNvPr id="36873" name="Group 201"/>
          <p:cNvGrpSpPr>
            <a:grpSpLocks/>
          </p:cNvGrpSpPr>
          <p:nvPr/>
        </p:nvGrpSpPr>
        <p:grpSpPr bwMode="auto">
          <a:xfrm>
            <a:off x="755650" y="5805488"/>
            <a:ext cx="3816350" cy="431800"/>
            <a:chOff x="431" y="2795"/>
            <a:chExt cx="2404" cy="272"/>
          </a:xfrm>
        </p:grpSpPr>
        <p:sp>
          <p:nvSpPr>
            <p:cNvPr id="16449" name="Oval 171"/>
            <p:cNvSpPr>
              <a:spLocks noChangeArrowheads="1"/>
            </p:cNvSpPr>
            <p:nvPr/>
          </p:nvSpPr>
          <p:spPr bwMode="auto">
            <a:xfrm>
              <a:off x="975" y="2886"/>
              <a:ext cx="136" cy="136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  <p:grpSp>
          <p:nvGrpSpPr>
            <p:cNvPr id="36930" name="Group 200"/>
            <p:cNvGrpSpPr>
              <a:grpSpLocks/>
            </p:cNvGrpSpPr>
            <p:nvPr/>
          </p:nvGrpSpPr>
          <p:grpSpPr bwMode="auto">
            <a:xfrm>
              <a:off x="431" y="2795"/>
              <a:ext cx="2404" cy="272"/>
              <a:chOff x="431" y="3067"/>
              <a:chExt cx="2404" cy="272"/>
            </a:xfrm>
          </p:grpSpPr>
          <p:sp>
            <p:nvSpPr>
              <p:cNvPr id="16451" name="Oval 174"/>
              <p:cNvSpPr>
                <a:spLocks noChangeArrowheads="1"/>
              </p:cNvSpPr>
              <p:nvPr/>
            </p:nvSpPr>
            <p:spPr bwMode="auto">
              <a:xfrm>
                <a:off x="2426" y="3203"/>
                <a:ext cx="136" cy="136"/>
              </a:xfrm>
              <a:prstGeom prst="ellipse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grpSp>
            <p:nvGrpSpPr>
              <p:cNvPr id="36932" name="Group 199"/>
              <p:cNvGrpSpPr>
                <a:grpSpLocks/>
              </p:cNvGrpSpPr>
              <p:nvPr/>
            </p:nvGrpSpPr>
            <p:grpSpPr bwMode="auto">
              <a:xfrm>
                <a:off x="431" y="3067"/>
                <a:ext cx="2404" cy="272"/>
                <a:chOff x="476" y="2795"/>
                <a:chExt cx="2404" cy="272"/>
              </a:xfrm>
            </p:grpSpPr>
            <p:sp>
              <p:nvSpPr>
                <p:cNvPr id="16453" name="Oval 67"/>
                <p:cNvSpPr>
                  <a:spLocks noChangeArrowheads="1"/>
                </p:cNvSpPr>
                <p:nvPr/>
              </p:nvSpPr>
              <p:spPr bwMode="auto">
                <a:xfrm>
                  <a:off x="476" y="2795"/>
                  <a:ext cx="136" cy="13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54" name="Oval 121"/>
                <p:cNvSpPr>
                  <a:spLocks noChangeArrowheads="1"/>
                </p:cNvSpPr>
                <p:nvPr/>
              </p:nvSpPr>
              <p:spPr bwMode="auto">
                <a:xfrm>
                  <a:off x="1882" y="2931"/>
                  <a:ext cx="136" cy="13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55" name="Oval 122"/>
                <p:cNvSpPr>
                  <a:spLocks noChangeArrowheads="1"/>
                </p:cNvSpPr>
                <p:nvPr/>
              </p:nvSpPr>
              <p:spPr bwMode="auto">
                <a:xfrm>
                  <a:off x="1111" y="2886"/>
                  <a:ext cx="136" cy="13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56" name="Oval 163"/>
                <p:cNvSpPr>
                  <a:spLocks noChangeArrowheads="1"/>
                </p:cNvSpPr>
                <p:nvPr/>
              </p:nvSpPr>
              <p:spPr bwMode="auto">
                <a:xfrm>
                  <a:off x="1247" y="2931"/>
                  <a:ext cx="136" cy="13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57" name="Oval 164"/>
                <p:cNvSpPr>
                  <a:spLocks noChangeArrowheads="1"/>
                </p:cNvSpPr>
                <p:nvPr/>
              </p:nvSpPr>
              <p:spPr bwMode="auto">
                <a:xfrm>
                  <a:off x="1384" y="2931"/>
                  <a:ext cx="136" cy="136"/>
                </a:xfrm>
                <a:prstGeom prst="ellipse">
                  <a:avLst/>
                </a:prstGeom>
                <a:solidFill>
                  <a:srgbClr val="E6541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58" name="Oval 165"/>
                <p:cNvSpPr>
                  <a:spLocks noChangeArrowheads="1"/>
                </p:cNvSpPr>
                <p:nvPr/>
              </p:nvSpPr>
              <p:spPr bwMode="auto">
                <a:xfrm>
                  <a:off x="1565" y="2931"/>
                  <a:ext cx="136" cy="13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59" name="Oval 166"/>
                <p:cNvSpPr>
                  <a:spLocks noChangeArrowheads="1"/>
                </p:cNvSpPr>
                <p:nvPr/>
              </p:nvSpPr>
              <p:spPr bwMode="auto">
                <a:xfrm>
                  <a:off x="1746" y="2931"/>
                  <a:ext cx="136" cy="13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60" name="Oval 168"/>
                <p:cNvSpPr>
                  <a:spLocks noChangeArrowheads="1"/>
                </p:cNvSpPr>
                <p:nvPr/>
              </p:nvSpPr>
              <p:spPr bwMode="auto">
                <a:xfrm>
                  <a:off x="2019" y="2931"/>
                  <a:ext cx="136" cy="13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61" name="Oval 169"/>
                <p:cNvSpPr>
                  <a:spLocks noChangeArrowheads="1"/>
                </p:cNvSpPr>
                <p:nvPr/>
              </p:nvSpPr>
              <p:spPr bwMode="auto">
                <a:xfrm>
                  <a:off x="2155" y="2931"/>
                  <a:ext cx="136" cy="136"/>
                </a:xfrm>
                <a:prstGeom prst="ellipse">
                  <a:avLst/>
                </a:prstGeom>
                <a:solidFill>
                  <a:srgbClr val="FF66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62" name="Oval 170"/>
                <p:cNvSpPr>
                  <a:spLocks noChangeArrowheads="1"/>
                </p:cNvSpPr>
                <p:nvPr/>
              </p:nvSpPr>
              <p:spPr bwMode="auto">
                <a:xfrm>
                  <a:off x="2336" y="2931"/>
                  <a:ext cx="136" cy="136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63" name="Oval 172"/>
                <p:cNvSpPr>
                  <a:spLocks noChangeArrowheads="1"/>
                </p:cNvSpPr>
                <p:nvPr/>
              </p:nvSpPr>
              <p:spPr bwMode="auto">
                <a:xfrm>
                  <a:off x="612" y="2840"/>
                  <a:ext cx="136" cy="13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64" name="Oval 173"/>
                <p:cNvSpPr>
                  <a:spLocks noChangeArrowheads="1"/>
                </p:cNvSpPr>
                <p:nvPr/>
              </p:nvSpPr>
              <p:spPr bwMode="auto">
                <a:xfrm>
                  <a:off x="885" y="2886"/>
                  <a:ext cx="136" cy="136"/>
                </a:xfrm>
                <a:prstGeom prst="ellipse">
                  <a:avLst/>
                </a:prstGeom>
                <a:solidFill>
                  <a:srgbClr val="E6541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65" name="Oval 175"/>
                <p:cNvSpPr>
                  <a:spLocks noChangeArrowheads="1"/>
                </p:cNvSpPr>
                <p:nvPr/>
              </p:nvSpPr>
              <p:spPr bwMode="auto">
                <a:xfrm>
                  <a:off x="2608" y="2931"/>
                  <a:ext cx="136" cy="13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66" name="Oval 176"/>
                <p:cNvSpPr>
                  <a:spLocks noChangeArrowheads="1"/>
                </p:cNvSpPr>
                <p:nvPr/>
              </p:nvSpPr>
              <p:spPr bwMode="auto">
                <a:xfrm>
                  <a:off x="748" y="2840"/>
                  <a:ext cx="136" cy="13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  <p:sp>
              <p:nvSpPr>
                <p:cNvPr id="16467" name="Oval 177"/>
                <p:cNvSpPr>
                  <a:spLocks noChangeArrowheads="1"/>
                </p:cNvSpPr>
                <p:nvPr/>
              </p:nvSpPr>
              <p:spPr bwMode="auto">
                <a:xfrm>
                  <a:off x="2744" y="2931"/>
                  <a:ext cx="136" cy="136"/>
                </a:xfrm>
                <a:prstGeom prst="ellipse">
                  <a:avLst/>
                </a:prstGeom>
                <a:solidFill>
                  <a:srgbClr val="FF66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he-IL">
                    <a:latin typeface="+mn-lt"/>
                  </a:endParaRPr>
                </a:p>
              </p:txBody>
            </p:sp>
          </p:grpSp>
        </p:grpSp>
      </p:grpSp>
      <p:grpSp>
        <p:nvGrpSpPr>
          <p:cNvPr id="36874" name="Group 202"/>
          <p:cNvGrpSpPr>
            <a:grpSpLocks/>
          </p:cNvGrpSpPr>
          <p:nvPr/>
        </p:nvGrpSpPr>
        <p:grpSpPr bwMode="auto">
          <a:xfrm>
            <a:off x="684213" y="6165850"/>
            <a:ext cx="3816350" cy="431800"/>
            <a:chOff x="521" y="2886"/>
            <a:chExt cx="2404" cy="272"/>
          </a:xfrm>
        </p:grpSpPr>
        <p:grpSp>
          <p:nvGrpSpPr>
            <p:cNvPr id="36911" name="Group 181"/>
            <p:cNvGrpSpPr>
              <a:grpSpLocks/>
            </p:cNvGrpSpPr>
            <p:nvPr/>
          </p:nvGrpSpPr>
          <p:grpSpPr bwMode="auto">
            <a:xfrm>
              <a:off x="521" y="2886"/>
              <a:ext cx="2404" cy="272"/>
              <a:chOff x="521" y="1389"/>
              <a:chExt cx="2404" cy="272"/>
            </a:xfrm>
          </p:grpSpPr>
          <p:sp>
            <p:nvSpPr>
              <p:cNvPr id="16433" name="Oval 182"/>
              <p:cNvSpPr>
                <a:spLocks noChangeArrowheads="1"/>
              </p:cNvSpPr>
              <p:nvPr/>
            </p:nvSpPr>
            <p:spPr bwMode="auto">
              <a:xfrm>
                <a:off x="1292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34" name="Oval 183"/>
              <p:cNvSpPr>
                <a:spLocks noChangeArrowheads="1"/>
              </p:cNvSpPr>
              <p:nvPr/>
            </p:nvSpPr>
            <p:spPr bwMode="auto">
              <a:xfrm>
                <a:off x="1429" y="1525"/>
                <a:ext cx="136" cy="136"/>
              </a:xfrm>
              <a:prstGeom prst="ellipse">
                <a:avLst/>
              </a:prstGeom>
              <a:solidFill>
                <a:srgbClr val="E6541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35" name="Oval 184"/>
              <p:cNvSpPr>
                <a:spLocks noChangeArrowheads="1"/>
              </p:cNvSpPr>
              <p:nvPr/>
            </p:nvSpPr>
            <p:spPr bwMode="auto">
              <a:xfrm>
                <a:off x="1610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36" name="Oval 185"/>
              <p:cNvSpPr>
                <a:spLocks noChangeArrowheads="1"/>
              </p:cNvSpPr>
              <p:nvPr/>
            </p:nvSpPr>
            <p:spPr bwMode="auto">
              <a:xfrm>
                <a:off x="1791" y="1525"/>
                <a:ext cx="136" cy="13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37" name="Oval 186"/>
              <p:cNvSpPr>
                <a:spLocks noChangeArrowheads="1"/>
              </p:cNvSpPr>
              <p:nvPr/>
            </p:nvSpPr>
            <p:spPr bwMode="auto">
              <a:xfrm>
                <a:off x="1927" y="1525"/>
                <a:ext cx="136" cy="13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38" name="Oval 187"/>
              <p:cNvSpPr>
                <a:spLocks noChangeArrowheads="1"/>
              </p:cNvSpPr>
              <p:nvPr/>
            </p:nvSpPr>
            <p:spPr bwMode="auto">
              <a:xfrm>
                <a:off x="2064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39" name="Oval 188"/>
              <p:cNvSpPr>
                <a:spLocks noChangeArrowheads="1"/>
              </p:cNvSpPr>
              <p:nvPr/>
            </p:nvSpPr>
            <p:spPr bwMode="auto">
              <a:xfrm>
                <a:off x="2200" y="1525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40" name="Oval 189"/>
              <p:cNvSpPr>
                <a:spLocks noChangeArrowheads="1"/>
              </p:cNvSpPr>
              <p:nvPr/>
            </p:nvSpPr>
            <p:spPr bwMode="auto">
              <a:xfrm>
                <a:off x="2381" y="1525"/>
                <a:ext cx="136" cy="136"/>
              </a:xfrm>
              <a:prstGeom prst="ellipse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41" name="Oval 190"/>
              <p:cNvSpPr>
                <a:spLocks noChangeArrowheads="1"/>
              </p:cNvSpPr>
              <p:nvPr/>
            </p:nvSpPr>
            <p:spPr bwMode="auto">
              <a:xfrm>
                <a:off x="1020" y="1480"/>
                <a:ext cx="136" cy="136"/>
              </a:xfrm>
              <a:prstGeom prst="ellipse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42" name="Oval 191"/>
              <p:cNvSpPr>
                <a:spLocks noChangeArrowheads="1"/>
              </p:cNvSpPr>
              <p:nvPr/>
            </p:nvSpPr>
            <p:spPr bwMode="auto">
              <a:xfrm>
                <a:off x="657" y="1434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43" name="Oval 192"/>
              <p:cNvSpPr>
                <a:spLocks noChangeArrowheads="1"/>
              </p:cNvSpPr>
              <p:nvPr/>
            </p:nvSpPr>
            <p:spPr bwMode="auto">
              <a:xfrm>
                <a:off x="930" y="1480"/>
                <a:ext cx="136" cy="136"/>
              </a:xfrm>
              <a:prstGeom prst="ellipse">
                <a:avLst/>
              </a:prstGeom>
              <a:solidFill>
                <a:srgbClr val="E6541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44" name="Oval 193"/>
              <p:cNvSpPr>
                <a:spLocks noChangeArrowheads="1"/>
              </p:cNvSpPr>
              <p:nvPr/>
            </p:nvSpPr>
            <p:spPr bwMode="auto">
              <a:xfrm>
                <a:off x="2517" y="1525"/>
                <a:ext cx="136" cy="136"/>
              </a:xfrm>
              <a:prstGeom prst="ellipse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45" name="Oval 194"/>
              <p:cNvSpPr>
                <a:spLocks noChangeArrowheads="1"/>
              </p:cNvSpPr>
              <p:nvPr/>
            </p:nvSpPr>
            <p:spPr bwMode="auto">
              <a:xfrm>
                <a:off x="2653" y="1525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46" name="Oval 195"/>
              <p:cNvSpPr>
                <a:spLocks noChangeArrowheads="1"/>
              </p:cNvSpPr>
              <p:nvPr/>
            </p:nvSpPr>
            <p:spPr bwMode="auto">
              <a:xfrm>
                <a:off x="793" y="1434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47" name="Oval 196"/>
              <p:cNvSpPr>
                <a:spLocks noChangeArrowheads="1"/>
              </p:cNvSpPr>
              <p:nvPr/>
            </p:nvSpPr>
            <p:spPr bwMode="auto">
              <a:xfrm>
                <a:off x="2789" y="1525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48" name="Oval 197"/>
              <p:cNvSpPr>
                <a:spLocks noChangeArrowheads="1"/>
              </p:cNvSpPr>
              <p:nvPr/>
            </p:nvSpPr>
            <p:spPr bwMode="auto">
              <a:xfrm>
                <a:off x="521" y="1389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</p:grpSp>
        <p:sp>
          <p:nvSpPr>
            <p:cNvPr id="16432" name="Oval 198"/>
            <p:cNvSpPr>
              <a:spLocks noChangeArrowheads="1"/>
            </p:cNvSpPr>
            <p:nvPr/>
          </p:nvSpPr>
          <p:spPr bwMode="auto">
            <a:xfrm>
              <a:off x="1156" y="2977"/>
              <a:ext cx="136" cy="13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</p:grpSp>
      <p:grpSp>
        <p:nvGrpSpPr>
          <p:cNvPr id="36875" name="Group 203"/>
          <p:cNvGrpSpPr>
            <a:grpSpLocks/>
          </p:cNvGrpSpPr>
          <p:nvPr/>
        </p:nvGrpSpPr>
        <p:grpSpPr bwMode="auto">
          <a:xfrm>
            <a:off x="684213" y="4365625"/>
            <a:ext cx="3816350" cy="431800"/>
            <a:chOff x="521" y="2886"/>
            <a:chExt cx="2404" cy="272"/>
          </a:xfrm>
        </p:grpSpPr>
        <p:grpSp>
          <p:nvGrpSpPr>
            <p:cNvPr id="36893" name="Group 204"/>
            <p:cNvGrpSpPr>
              <a:grpSpLocks/>
            </p:cNvGrpSpPr>
            <p:nvPr/>
          </p:nvGrpSpPr>
          <p:grpSpPr bwMode="auto">
            <a:xfrm>
              <a:off x="521" y="2886"/>
              <a:ext cx="2404" cy="272"/>
              <a:chOff x="521" y="1389"/>
              <a:chExt cx="2404" cy="272"/>
            </a:xfrm>
          </p:grpSpPr>
          <p:sp>
            <p:nvSpPr>
              <p:cNvPr id="16415" name="Oval 205"/>
              <p:cNvSpPr>
                <a:spLocks noChangeArrowheads="1"/>
              </p:cNvSpPr>
              <p:nvPr/>
            </p:nvSpPr>
            <p:spPr bwMode="auto">
              <a:xfrm>
                <a:off x="1292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16" name="Oval 206"/>
              <p:cNvSpPr>
                <a:spLocks noChangeArrowheads="1"/>
              </p:cNvSpPr>
              <p:nvPr/>
            </p:nvSpPr>
            <p:spPr bwMode="auto">
              <a:xfrm>
                <a:off x="1429" y="1525"/>
                <a:ext cx="136" cy="136"/>
              </a:xfrm>
              <a:prstGeom prst="ellipse">
                <a:avLst/>
              </a:prstGeom>
              <a:solidFill>
                <a:srgbClr val="E6541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17" name="Oval 207"/>
              <p:cNvSpPr>
                <a:spLocks noChangeArrowheads="1"/>
              </p:cNvSpPr>
              <p:nvPr/>
            </p:nvSpPr>
            <p:spPr bwMode="auto">
              <a:xfrm>
                <a:off x="1610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18" name="Oval 208"/>
              <p:cNvSpPr>
                <a:spLocks noChangeArrowheads="1"/>
              </p:cNvSpPr>
              <p:nvPr/>
            </p:nvSpPr>
            <p:spPr bwMode="auto">
              <a:xfrm>
                <a:off x="1791" y="1525"/>
                <a:ext cx="136" cy="13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19" name="Oval 209"/>
              <p:cNvSpPr>
                <a:spLocks noChangeArrowheads="1"/>
              </p:cNvSpPr>
              <p:nvPr/>
            </p:nvSpPr>
            <p:spPr bwMode="auto">
              <a:xfrm>
                <a:off x="1927" y="1525"/>
                <a:ext cx="136" cy="13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20" name="Oval 210"/>
              <p:cNvSpPr>
                <a:spLocks noChangeArrowheads="1"/>
              </p:cNvSpPr>
              <p:nvPr/>
            </p:nvSpPr>
            <p:spPr bwMode="auto">
              <a:xfrm>
                <a:off x="2064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21" name="Oval 211"/>
              <p:cNvSpPr>
                <a:spLocks noChangeArrowheads="1"/>
              </p:cNvSpPr>
              <p:nvPr/>
            </p:nvSpPr>
            <p:spPr bwMode="auto">
              <a:xfrm>
                <a:off x="2200" y="1525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22" name="Oval 212"/>
              <p:cNvSpPr>
                <a:spLocks noChangeArrowheads="1"/>
              </p:cNvSpPr>
              <p:nvPr/>
            </p:nvSpPr>
            <p:spPr bwMode="auto">
              <a:xfrm>
                <a:off x="2381" y="1525"/>
                <a:ext cx="136" cy="136"/>
              </a:xfrm>
              <a:prstGeom prst="ellipse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23" name="Oval 213"/>
              <p:cNvSpPr>
                <a:spLocks noChangeArrowheads="1"/>
              </p:cNvSpPr>
              <p:nvPr/>
            </p:nvSpPr>
            <p:spPr bwMode="auto">
              <a:xfrm>
                <a:off x="1020" y="1480"/>
                <a:ext cx="136" cy="136"/>
              </a:xfrm>
              <a:prstGeom prst="ellipse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24" name="Oval 214"/>
              <p:cNvSpPr>
                <a:spLocks noChangeArrowheads="1"/>
              </p:cNvSpPr>
              <p:nvPr/>
            </p:nvSpPr>
            <p:spPr bwMode="auto">
              <a:xfrm>
                <a:off x="657" y="1434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25" name="Oval 215"/>
              <p:cNvSpPr>
                <a:spLocks noChangeArrowheads="1"/>
              </p:cNvSpPr>
              <p:nvPr/>
            </p:nvSpPr>
            <p:spPr bwMode="auto">
              <a:xfrm>
                <a:off x="930" y="1480"/>
                <a:ext cx="136" cy="136"/>
              </a:xfrm>
              <a:prstGeom prst="ellipse">
                <a:avLst/>
              </a:prstGeom>
              <a:solidFill>
                <a:srgbClr val="E6541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26" name="Oval 216"/>
              <p:cNvSpPr>
                <a:spLocks noChangeArrowheads="1"/>
              </p:cNvSpPr>
              <p:nvPr/>
            </p:nvSpPr>
            <p:spPr bwMode="auto">
              <a:xfrm>
                <a:off x="2517" y="1525"/>
                <a:ext cx="136" cy="136"/>
              </a:xfrm>
              <a:prstGeom prst="ellipse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27" name="Oval 217"/>
              <p:cNvSpPr>
                <a:spLocks noChangeArrowheads="1"/>
              </p:cNvSpPr>
              <p:nvPr/>
            </p:nvSpPr>
            <p:spPr bwMode="auto">
              <a:xfrm>
                <a:off x="2653" y="1525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28" name="Oval 218"/>
              <p:cNvSpPr>
                <a:spLocks noChangeArrowheads="1"/>
              </p:cNvSpPr>
              <p:nvPr/>
            </p:nvSpPr>
            <p:spPr bwMode="auto">
              <a:xfrm>
                <a:off x="793" y="1434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29" name="Oval 219"/>
              <p:cNvSpPr>
                <a:spLocks noChangeArrowheads="1"/>
              </p:cNvSpPr>
              <p:nvPr/>
            </p:nvSpPr>
            <p:spPr bwMode="auto">
              <a:xfrm>
                <a:off x="2789" y="1525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  <p:sp>
            <p:nvSpPr>
              <p:cNvPr id="16430" name="Oval 220"/>
              <p:cNvSpPr>
                <a:spLocks noChangeArrowheads="1"/>
              </p:cNvSpPr>
              <p:nvPr/>
            </p:nvSpPr>
            <p:spPr bwMode="auto">
              <a:xfrm>
                <a:off x="521" y="1389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he-IL">
                  <a:latin typeface="+mn-lt"/>
                </a:endParaRPr>
              </a:p>
            </p:txBody>
          </p:sp>
        </p:grpSp>
        <p:sp>
          <p:nvSpPr>
            <p:cNvPr id="16414" name="Oval 221"/>
            <p:cNvSpPr>
              <a:spLocks noChangeArrowheads="1"/>
            </p:cNvSpPr>
            <p:nvPr/>
          </p:nvSpPr>
          <p:spPr bwMode="auto">
            <a:xfrm>
              <a:off x="1156" y="2977"/>
              <a:ext cx="136" cy="13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he-IL">
                <a:latin typeface="+mn-lt"/>
              </a:endParaRPr>
            </a:p>
          </p:txBody>
        </p:sp>
      </p:grpSp>
      <p:sp>
        <p:nvSpPr>
          <p:cNvPr id="16396" name="Oval 224"/>
          <p:cNvSpPr>
            <a:spLocks noChangeArrowheads="1"/>
          </p:cNvSpPr>
          <p:nvPr/>
        </p:nvSpPr>
        <p:spPr bwMode="auto">
          <a:xfrm>
            <a:off x="1908175" y="5013325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397" name="Oval 227"/>
          <p:cNvSpPr>
            <a:spLocks noChangeArrowheads="1"/>
          </p:cNvSpPr>
          <p:nvPr/>
        </p:nvSpPr>
        <p:spPr bwMode="auto">
          <a:xfrm>
            <a:off x="2771775" y="5013325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398" name="Oval 229"/>
          <p:cNvSpPr>
            <a:spLocks noChangeArrowheads="1"/>
          </p:cNvSpPr>
          <p:nvPr/>
        </p:nvSpPr>
        <p:spPr bwMode="auto">
          <a:xfrm>
            <a:off x="2987675" y="5013325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399" name="Oval 232"/>
          <p:cNvSpPr>
            <a:spLocks noChangeArrowheads="1"/>
          </p:cNvSpPr>
          <p:nvPr/>
        </p:nvSpPr>
        <p:spPr bwMode="auto">
          <a:xfrm>
            <a:off x="1331913" y="4941888"/>
            <a:ext cx="215900" cy="215900"/>
          </a:xfrm>
          <a:prstGeom prst="ellipse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00" name="Oval 233"/>
          <p:cNvSpPr>
            <a:spLocks noChangeArrowheads="1"/>
          </p:cNvSpPr>
          <p:nvPr/>
        </p:nvSpPr>
        <p:spPr bwMode="auto">
          <a:xfrm>
            <a:off x="900113" y="4868863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01" name="Oval 237"/>
          <p:cNvSpPr>
            <a:spLocks noChangeArrowheads="1"/>
          </p:cNvSpPr>
          <p:nvPr/>
        </p:nvSpPr>
        <p:spPr bwMode="auto">
          <a:xfrm>
            <a:off x="1116013" y="4868863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02" name="Oval 225"/>
          <p:cNvSpPr>
            <a:spLocks noChangeArrowheads="1"/>
          </p:cNvSpPr>
          <p:nvPr/>
        </p:nvSpPr>
        <p:spPr bwMode="auto">
          <a:xfrm>
            <a:off x="2124075" y="4941888"/>
            <a:ext cx="215900" cy="215900"/>
          </a:xfrm>
          <a:prstGeom prst="ellipse">
            <a:avLst/>
          </a:prstGeom>
          <a:solidFill>
            <a:srgbClr val="E6541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03" name="Oval 226"/>
          <p:cNvSpPr>
            <a:spLocks noChangeArrowheads="1"/>
          </p:cNvSpPr>
          <p:nvPr/>
        </p:nvSpPr>
        <p:spPr bwMode="auto">
          <a:xfrm>
            <a:off x="2339975" y="5013325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04" name="Oval 228"/>
          <p:cNvSpPr>
            <a:spLocks noChangeArrowheads="1"/>
          </p:cNvSpPr>
          <p:nvPr/>
        </p:nvSpPr>
        <p:spPr bwMode="auto">
          <a:xfrm>
            <a:off x="2555875" y="5013325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05" name="Oval 230"/>
          <p:cNvSpPr>
            <a:spLocks noChangeArrowheads="1"/>
          </p:cNvSpPr>
          <p:nvPr/>
        </p:nvSpPr>
        <p:spPr bwMode="auto">
          <a:xfrm>
            <a:off x="4138613" y="5013325"/>
            <a:ext cx="215900" cy="215900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06" name="Oval 231"/>
          <p:cNvSpPr>
            <a:spLocks noChangeArrowheads="1"/>
          </p:cNvSpPr>
          <p:nvPr/>
        </p:nvSpPr>
        <p:spPr bwMode="auto">
          <a:xfrm>
            <a:off x="3201988" y="5013325"/>
            <a:ext cx="215900" cy="215900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07" name="Oval 234"/>
          <p:cNvSpPr>
            <a:spLocks noChangeArrowheads="1"/>
          </p:cNvSpPr>
          <p:nvPr/>
        </p:nvSpPr>
        <p:spPr bwMode="auto">
          <a:xfrm>
            <a:off x="1619250" y="5013325"/>
            <a:ext cx="287338" cy="215900"/>
          </a:xfrm>
          <a:prstGeom prst="ellipse">
            <a:avLst/>
          </a:prstGeom>
          <a:solidFill>
            <a:srgbClr val="E6541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08" name="Oval 235"/>
          <p:cNvSpPr>
            <a:spLocks noChangeArrowheads="1"/>
          </p:cNvSpPr>
          <p:nvPr/>
        </p:nvSpPr>
        <p:spPr bwMode="auto">
          <a:xfrm>
            <a:off x="3490913" y="5013325"/>
            <a:ext cx="215900" cy="215900"/>
          </a:xfrm>
          <a:prstGeom prst="ellipse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09" name="Oval 236"/>
          <p:cNvSpPr>
            <a:spLocks noChangeArrowheads="1"/>
          </p:cNvSpPr>
          <p:nvPr/>
        </p:nvSpPr>
        <p:spPr bwMode="auto">
          <a:xfrm>
            <a:off x="3706813" y="501332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10" name="Oval 238"/>
          <p:cNvSpPr>
            <a:spLocks noChangeArrowheads="1"/>
          </p:cNvSpPr>
          <p:nvPr/>
        </p:nvSpPr>
        <p:spPr bwMode="auto">
          <a:xfrm>
            <a:off x="3922713" y="5013325"/>
            <a:ext cx="215900" cy="215900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11" name="Oval 239"/>
          <p:cNvSpPr>
            <a:spLocks noChangeArrowheads="1"/>
          </p:cNvSpPr>
          <p:nvPr/>
        </p:nvSpPr>
        <p:spPr bwMode="auto">
          <a:xfrm>
            <a:off x="1331913" y="4941888"/>
            <a:ext cx="215900" cy="215900"/>
          </a:xfrm>
          <a:prstGeom prst="ellipse">
            <a:avLst/>
          </a:prstGeom>
          <a:solidFill>
            <a:srgbClr val="FF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  <p:sp>
        <p:nvSpPr>
          <p:cNvPr id="16412" name="Oval 240"/>
          <p:cNvSpPr>
            <a:spLocks noChangeArrowheads="1"/>
          </p:cNvSpPr>
          <p:nvPr/>
        </p:nvSpPr>
        <p:spPr bwMode="auto">
          <a:xfrm>
            <a:off x="611188" y="4797425"/>
            <a:ext cx="215900" cy="2159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he-IL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975" y="-338138"/>
            <a:ext cx="9324975" cy="1143001"/>
          </a:xfrm>
        </p:spPr>
        <p:txBody>
          <a:bodyPr/>
          <a:lstStyle/>
          <a:p>
            <a:pPr algn="r" rtl="1" eaLnBrk="1" hangingPunct="1"/>
            <a:r>
              <a:rPr lang="he-IL" altLang="he-IL" sz="3200" b="1" u="sng" smtClean="0">
                <a:solidFill>
                  <a:srgbClr val="0000FF"/>
                </a:solidFill>
              </a:rPr>
              <a:t>המבנה השניוני והשלישוני - המבנה המרחבי של החלבון</a:t>
            </a:r>
            <a:endParaRPr lang="en-US" altLang="he-IL" sz="3200" b="1" u="sng" smtClean="0">
              <a:solidFill>
                <a:srgbClr val="0000FF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74650"/>
            <a:ext cx="9144000" cy="4525963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he-IL" altLang="he-IL" sz="2800" dirty="0" smtClean="0">
                <a:solidFill>
                  <a:srgbClr val="0000FF"/>
                </a:solidFill>
              </a:rPr>
              <a:t>שרשראות חומצות האמינו המרכיבות את החלבון נוטות להתקפל בגלל קשרים הנוצרים בין חומצות אמינו מרוחקות בשרשרת. כך נוצר </a:t>
            </a:r>
            <a:r>
              <a:rPr lang="he-IL" altLang="he-IL" sz="2800" b="1" dirty="0" smtClean="0">
                <a:solidFill>
                  <a:srgbClr val="0000FF"/>
                </a:solidFill>
              </a:rPr>
              <a:t>"המבנה המרחבי של החלבון".</a:t>
            </a:r>
          </a:p>
          <a:p>
            <a:pPr algn="r" rtl="1" eaLnBrk="1" hangingPunct="1">
              <a:defRPr/>
            </a:pPr>
            <a:r>
              <a:rPr lang="he-IL" altLang="he-IL" sz="2800" u="sng" dirty="0" smtClean="0">
                <a:solidFill>
                  <a:srgbClr val="0000FF"/>
                </a:solidFill>
              </a:rPr>
              <a:t>הקיפול נעשה בשני שלבים: </a:t>
            </a:r>
            <a:r>
              <a:rPr lang="he-IL" altLang="he-IL" sz="2800" dirty="0" smtClean="0">
                <a:solidFill>
                  <a:srgbClr val="0000FF"/>
                </a:solidFill>
              </a:rPr>
              <a:t>בשלב ראשון נוצר מבנה סליל הקרוי </a:t>
            </a:r>
            <a:r>
              <a:rPr lang="he-IL" altLang="he-IL" sz="2800" b="1" dirty="0" smtClean="0">
                <a:solidFill>
                  <a:srgbClr val="0000FF"/>
                </a:solidFill>
              </a:rPr>
              <a:t>המבנה השניוני </a:t>
            </a:r>
            <a:r>
              <a:rPr lang="he-IL" altLang="he-IL" sz="2800" dirty="0" smtClean="0">
                <a:solidFill>
                  <a:srgbClr val="0000FF"/>
                </a:solidFill>
              </a:rPr>
              <a:t>ובשלב השני נוצר מבנה חסר צורה מוגדרת הקרוי </a:t>
            </a:r>
            <a:r>
              <a:rPr lang="he-IL" altLang="he-IL" sz="2800" b="1" dirty="0" smtClean="0">
                <a:solidFill>
                  <a:srgbClr val="0000FF"/>
                </a:solidFill>
              </a:rPr>
              <a:t>המבנה השלישוני</a:t>
            </a:r>
            <a:r>
              <a:rPr lang="he-IL" altLang="he-IL" sz="2800" dirty="0" smtClean="0">
                <a:solidFill>
                  <a:srgbClr val="0000FF"/>
                </a:solidFill>
              </a:rPr>
              <a:t>.</a:t>
            </a:r>
          </a:p>
          <a:p>
            <a:pPr algn="r" rtl="1" eaLnBrk="1" hangingPunct="1">
              <a:defRPr/>
            </a:pPr>
            <a:r>
              <a:rPr lang="he-IL" altLang="he-IL" sz="2800" u="sng" dirty="0" smtClean="0">
                <a:solidFill>
                  <a:srgbClr val="0000FF"/>
                </a:solidFill>
              </a:rPr>
              <a:t>המבנה המרחבי מאפשר את פעילות החלבון.</a:t>
            </a:r>
          </a:p>
          <a:p>
            <a:pPr algn="r" rtl="1" eaLnBrk="1" hangingPunct="1">
              <a:defRPr/>
            </a:pPr>
            <a:r>
              <a:rPr lang="he-IL" altLang="he-IL" sz="2800" dirty="0" smtClean="0">
                <a:solidFill>
                  <a:srgbClr val="0000FF"/>
                </a:solidFill>
              </a:rPr>
              <a:t>לכל חלבון מבנה מרחבי מיוחד המאפשר לו לבצע פעילות ייחודית.</a:t>
            </a:r>
          </a:p>
          <a:p>
            <a:pPr marL="0" indent="0" algn="r" rtl="1" eaLnBrk="1" hangingPunct="1">
              <a:buFontTx/>
              <a:buNone/>
              <a:defRPr/>
            </a:pPr>
            <a:endParaRPr lang="en-US" altLang="he-IL" dirty="0" smtClean="0">
              <a:solidFill>
                <a:srgbClr val="0000FF"/>
              </a:solidFill>
            </a:endParaRPr>
          </a:p>
        </p:txBody>
      </p:sp>
      <p:sp>
        <p:nvSpPr>
          <p:cNvPr id="38916" name="Freeform 4"/>
          <p:cNvSpPr>
            <a:spLocks/>
          </p:cNvSpPr>
          <p:nvPr/>
        </p:nvSpPr>
        <p:spPr bwMode="auto">
          <a:xfrm>
            <a:off x="6049963" y="4597400"/>
            <a:ext cx="2168525" cy="1404938"/>
          </a:xfrm>
          <a:custGeom>
            <a:avLst/>
            <a:gdLst>
              <a:gd name="T0" fmla="*/ 2147483646 w 1366"/>
              <a:gd name="T1" fmla="*/ 2147483646 h 1384"/>
              <a:gd name="T2" fmla="*/ 2147483646 w 1366"/>
              <a:gd name="T3" fmla="*/ 2147483646 h 1384"/>
              <a:gd name="T4" fmla="*/ 2147483646 w 1366"/>
              <a:gd name="T5" fmla="*/ 2147483646 h 1384"/>
              <a:gd name="T6" fmla="*/ 2147483646 w 1366"/>
              <a:gd name="T7" fmla="*/ 2147483646 h 1384"/>
              <a:gd name="T8" fmla="*/ 2147483646 w 1366"/>
              <a:gd name="T9" fmla="*/ 2147483646 h 1384"/>
              <a:gd name="T10" fmla="*/ 2147483646 w 1366"/>
              <a:gd name="T11" fmla="*/ 2147483646 h 1384"/>
              <a:gd name="T12" fmla="*/ 2147483646 w 1366"/>
              <a:gd name="T13" fmla="*/ 2147483646 h 1384"/>
              <a:gd name="T14" fmla="*/ 2147483646 w 1366"/>
              <a:gd name="T15" fmla="*/ 2147483646 h 1384"/>
              <a:gd name="T16" fmla="*/ 2147483646 w 1366"/>
              <a:gd name="T17" fmla="*/ 2147483646 h 1384"/>
              <a:gd name="T18" fmla="*/ 2147483646 w 1366"/>
              <a:gd name="T19" fmla="*/ 2147483646 h 1384"/>
              <a:gd name="T20" fmla="*/ 2147483646 w 1366"/>
              <a:gd name="T21" fmla="*/ 2147483646 h 1384"/>
              <a:gd name="T22" fmla="*/ 2147483646 w 1366"/>
              <a:gd name="T23" fmla="*/ 2147483646 h 1384"/>
              <a:gd name="T24" fmla="*/ 2147483646 w 1366"/>
              <a:gd name="T25" fmla="*/ 2147483646 h 1384"/>
              <a:gd name="T26" fmla="*/ 2147483646 w 1366"/>
              <a:gd name="T27" fmla="*/ 2147483646 h 1384"/>
              <a:gd name="T28" fmla="*/ 2147483646 w 1366"/>
              <a:gd name="T29" fmla="*/ 2147483646 h 1384"/>
              <a:gd name="T30" fmla="*/ 2147483646 w 1366"/>
              <a:gd name="T31" fmla="*/ 2147483646 h 1384"/>
              <a:gd name="T32" fmla="*/ 2147483646 w 1366"/>
              <a:gd name="T33" fmla="*/ 2147483646 h 1384"/>
              <a:gd name="T34" fmla="*/ 2147483646 w 1366"/>
              <a:gd name="T35" fmla="*/ 2147483646 h 1384"/>
              <a:gd name="T36" fmla="*/ 2147483646 w 1366"/>
              <a:gd name="T37" fmla="*/ 2147483646 h 1384"/>
              <a:gd name="T38" fmla="*/ 2147483646 w 1366"/>
              <a:gd name="T39" fmla="*/ 2147483646 h 1384"/>
              <a:gd name="T40" fmla="*/ 2147483646 w 1366"/>
              <a:gd name="T41" fmla="*/ 2147483646 h 1384"/>
              <a:gd name="T42" fmla="*/ 2147483646 w 1366"/>
              <a:gd name="T43" fmla="*/ 2147483646 h 1384"/>
              <a:gd name="T44" fmla="*/ 2147483646 w 1366"/>
              <a:gd name="T45" fmla="*/ 2147483646 h 1384"/>
              <a:gd name="T46" fmla="*/ 2147483646 w 1366"/>
              <a:gd name="T47" fmla="*/ 2147483646 h 1384"/>
              <a:gd name="T48" fmla="*/ 2147483646 w 1366"/>
              <a:gd name="T49" fmla="*/ 2147483646 h 1384"/>
              <a:gd name="T50" fmla="*/ 2147483646 w 1366"/>
              <a:gd name="T51" fmla="*/ 2147483646 h 1384"/>
              <a:gd name="T52" fmla="*/ 2147483646 w 1366"/>
              <a:gd name="T53" fmla="*/ 2147483646 h 1384"/>
              <a:gd name="T54" fmla="*/ 2147483646 w 1366"/>
              <a:gd name="T55" fmla="*/ 2147483646 h 1384"/>
              <a:gd name="T56" fmla="*/ 2147483646 w 1366"/>
              <a:gd name="T57" fmla="*/ 2147483646 h 1384"/>
              <a:gd name="T58" fmla="*/ 2147483646 w 1366"/>
              <a:gd name="T59" fmla="*/ 2147483646 h 1384"/>
              <a:gd name="T60" fmla="*/ 2147483646 w 1366"/>
              <a:gd name="T61" fmla="*/ 2147483646 h 1384"/>
              <a:gd name="T62" fmla="*/ 2147483646 w 1366"/>
              <a:gd name="T63" fmla="*/ 2147483646 h 1384"/>
              <a:gd name="T64" fmla="*/ 2147483646 w 1366"/>
              <a:gd name="T65" fmla="*/ 2147483646 h 1384"/>
              <a:gd name="T66" fmla="*/ 2147483646 w 1366"/>
              <a:gd name="T67" fmla="*/ 2147483646 h 1384"/>
              <a:gd name="T68" fmla="*/ 2147483646 w 1366"/>
              <a:gd name="T69" fmla="*/ 2147483646 h 1384"/>
              <a:gd name="T70" fmla="*/ 2147483646 w 1366"/>
              <a:gd name="T71" fmla="*/ 2147483646 h 1384"/>
              <a:gd name="T72" fmla="*/ 2147483646 w 1366"/>
              <a:gd name="T73" fmla="*/ 2147483646 h 1384"/>
              <a:gd name="T74" fmla="*/ 2147483646 w 1366"/>
              <a:gd name="T75" fmla="*/ 2147483646 h 1384"/>
              <a:gd name="T76" fmla="*/ 2147483646 w 1366"/>
              <a:gd name="T77" fmla="*/ 2147483646 h 1384"/>
              <a:gd name="T78" fmla="*/ 2147483646 w 1366"/>
              <a:gd name="T79" fmla="*/ 2147483646 h 1384"/>
              <a:gd name="T80" fmla="*/ 2147483646 w 1366"/>
              <a:gd name="T81" fmla="*/ 2147483646 h 1384"/>
              <a:gd name="T82" fmla="*/ 2147483646 w 1366"/>
              <a:gd name="T83" fmla="*/ 2147483646 h 1384"/>
              <a:gd name="T84" fmla="*/ 2147483646 w 1366"/>
              <a:gd name="T85" fmla="*/ 2147483646 h 1384"/>
              <a:gd name="T86" fmla="*/ 2147483646 w 1366"/>
              <a:gd name="T87" fmla="*/ 2147483646 h 1384"/>
              <a:gd name="T88" fmla="*/ 2147483646 w 1366"/>
              <a:gd name="T89" fmla="*/ 2147483646 h 1384"/>
              <a:gd name="T90" fmla="*/ 2147483646 w 1366"/>
              <a:gd name="T91" fmla="*/ 2147483646 h 1384"/>
              <a:gd name="T92" fmla="*/ 2147483646 w 1366"/>
              <a:gd name="T93" fmla="*/ 2147483646 h 1384"/>
              <a:gd name="T94" fmla="*/ 2147483646 w 1366"/>
              <a:gd name="T95" fmla="*/ 2147483646 h 1384"/>
              <a:gd name="T96" fmla="*/ 2147483646 w 1366"/>
              <a:gd name="T97" fmla="*/ 2147483646 h 1384"/>
              <a:gd name="T98" fmla="*/ 2147483646 w 1366"/>
              <a:gd name="T99" fmla="*/ 2147483646 h 138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366"/>
              <a:gd name="T151" fmla="*/ 0 h 1384"/>
              <a:gd name="T152" fmla="*/ 1366 w 1366"/>
              <a:gd name="T153" fmla="*/ 1384 h 138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366" h="1384">
                <a:moveTo>
                  <a:pt x="540" y="978"/>
                </a:moveTo>
                <a:cubicBezTo>
                  <a:pt x="510" y="1024"/>
                  <a:pt x="453" y="1032"/>
                  <a:pt x="403" y="1051"/>
                </a:cubicBezTo>
                <a:cubicBezTo>
                  <a:pt x="369" y="1048"/>
                  <a:pt x="334" y="1052"/>
                  <a:pt x="302" y="1042"/>
                </a:cubicBezTo>
                <a:cubicBezTo>
                  <a:pt x="274" y="1034"/>
                  <a:pt x="285" y="1001"/>
                  <a:pt x="293" y="987"/>
                </a:cubicBezTo>
                <a:cubicBezTo>
                  <a:pt x="321" y="938"/>
                  <a:pt x="361" y="926"/>
                  <a:pt x="412" y="914"/>
                </a:cubicBezTo>
                <a:cubicBezTo>
                  <a:pt x="424" y="917"/>
                  <a:pt x="446" y="911"/>
                  <a:pt x="449" y="923"/>
                </a:cubicBezTo>
                <a:cubicBezTo>
                  <a:pt x="473" y="1013"/>
                  <a:pt x="457" y="1009"/>
                  <a:pt x="412" y="1024"/>
                </a:cubicBezTo>
                <a:cubicBezTo>
                  <a:pt x="369" y="960"/>
                  <a:pt x="393" y="914"/>
                  <a:pt x="439" y="859"/>
                </a:cubicBezTo>
                <a:cubicBezTo>
                  <a:pt x="446" y="851"/>
                  <a:pt x="448" y="838"/>
                  <a:pt x="458" y="832"/>
                </a:cubicBezTo>
                <a:cubicBezTo>
                  <a:pt x="554" y="776"/>
                  <a:pt x="658" y="768"/>
                  <a:pt x="759" y="731"/>
                </a:cubicBezTo>
                <a:cubicBezTo>
                  <a:pt x="775" y="776"/>
                  <a:pt x="752" y="801"/>
                  <a:pt x="732" y="841"/>
                </a:cubicBezTo>
                <a:cubicBezTo>
                  <a:pt x="707" y="892"/>
                  <a:pt x="710" y="906"/>
                  <a:pt x="659" y="933"/>
                </a:cubicBezTo>
                <a:cubicBezTo>
                  <a:pt x="598" y="839"/>
                  <a:pt x="629" y="705"/>
                  <a:pt x="659" y="603"/>
                </a:cubicBezTo>
                <a:cubicBezTo>
                  <a:pt x="672" y="561"/>
                  <a:pt x="682" y="516"/>
                  <a:pt x="714" y="485"/>
                </a:cubicBezTo>
                <a:cubicBezTo>
                  <a:pt x="761" y="555"/>
                  <a:pt x="706" y="575"/>
                  <a:pt x="650" y="603"/>
                </a:cubicBezTo>
                <a:cubicBezTo>
                  <a:pt x="632" y="600"/>
                  <a:pt x="610" y="605"/>
                  <a:pt x="595" y="594"/>
                </a:cubicBezTo>
                <a:cubicBezTo>
                  <a:pt x="582" y="584"/>
                  <a:pt x="584" y="563"/>
                  <a:pt x="577" y="549"/>
                </a:cubicBezTo>
                <a:cubicBezTo>
                  <a:pt x="572" y="539"/>
                  <a:pt x="564" y="530"/>
                  <a:pt x="558" y="521"/>
                </a:cubicBezTo>
                <a:cubicBezTo>
                  <a:pt x="537" y="436"/>
                  <a:pt x="546" y="472"/>
                  <a:pt x="531" y="411"/>
                </a:cubicBezTo>
                <a:cubicBezTo>
                  <a:pt x="529" y="402"/>
                  <a:pt x="529" y="390"/>
                  <a:pt x="522" y="384"/>
                </a:cubicBezTo>
                <a:cubicBezTo>
                  <a:pt x="512" y="376"/>
                  <a:pt x="497" y="378"/>
                  <a:pt x="485" y="375"/>
                </a:cubicBezTo>
                <a:cubicBezTo>
                  <a:pt x="396" y="444"/>
                  <a:pt x="391" y="439"/>
                  <a:pt x="321" y="539"/>
                </a:cubicBezTo>
                <a:cubicBezTo>
                  <a:pt x="293" y="579"/>
                  <a:pt x="238" y="658"/>
                  <a:pt x="238" y="658"/>
                </a:cubicBezTo>
                <a:cubicBezTo>
                  <a:pt x="225" y="704"/>
                  <a:pt x="197" y="776"/>
                  <a:pt x="229" y="823"/>
                </a:cubicBezTo>
                <a:cubicBezTo>
                  <a:pt x="240" y="838"/>
                  <a:pt x="266" y="817"/>
                  <a:pt x="284" y="814"/>
                </a:cubicBezTo>
                <a:cubicBezTo>
                  <a:pt x="339" y="757"/>
                  <a:pt x="347" y="698"/>
                  <a:pt x="366" y="622"/>
                </a:cubicBezTo>
                <a:cubicBezTo>
                  <a:pt x="357" y="532"/>
                  <a:pt x="382" y="510"/>
                  <a:pt x="302" y="494"/>
                </a:cubicBezTo>
                <a:cubicBezTo>
                  <a:pt x="216" y="511"/>
                  <a:pt x="224" y="545"/>
                  <a:pt x="165" y="603"/>
                </a:cubicBezTo>
                <a:cubicBezTo>
                  <a:pt x="135" y="665"/>
                  <a:pt x="126" y="647"/>
                  <a:pt x="138" y="722"/>
                </a:cubicBezTo>
                <a:cubicBezTo>
                  <a:pt x="179" y="695"/>
                  <a:pt x="193" y="667"/>
                  <a:pt x="211" y="622"/>
                </a:cubicBezTo>
                <a:cubicBezTo>
                  <a:pt x="205" y="610"/>
                  <a:pt x="206" y="581"/>
                  <a:pt x="193" y="585"/>
                </a:cubicBezTo>
                <a:cubicBezTo>
                  <a:pt x="135" y="604"/>
                  <a:pt x="86" y="706"/>
                  <a:pt x="65" y="759"/>
                </a:cubicBezTo>
                <a:cubicBezTo>
                  <a:pt x="68" y="786"/>
                  <a:pt x="67" y="814"/>
                  <a:pt x="74" y="841"/>
                </a:cubicBezTo>
                <a:cubicBezTo>
                  <a:pt x="88" y="900"/>
                  <a:pt x="177" y="899"/>
                  <a:pt x="220" y="905"/>
                </a:cubicBezTo>
                <a:cubicBezTo>
                  <a:pt x="233" y="902"/>
                  <a:pt x="357" y="891"/>
                  <a:pt x="394" y="859"/>
                </a:cubicBezTo>
                <a:cubicBezTo>
                  <a:pt x="425" y="832"/>
                  <a:pt x="449" y="750"/>
                  <a:pt x="449" y="750"/>
                </a:cubicBezTo>
                <a:cubicBezTo>
                  <a:pt x="427" y="643"/>
                  <a:pt x="447" y="639"/>
                  <a:pt x="348" y="658"/>
                </a:cubicBezTo>
                <a:cubicBezTo>
                  <a:pt x="307" y="701"/>
                  <a:pt x="280" y="737"/>
                  <a:pt x="266" y="795"/>
                </a:cubicBezTo>
                <a:cubicBezTo>
                  <a:pt x="269" y="816"/>
                  <a:pt x="263" y="841"/>
                  <a:pt x="275" y="859"/>
                </a:cubicBezTo>
                <a:cubicBezTo>
                  <a:pt x="280" y="867"/>
                  <a:pt x="293" y="854"/>
                  <a:pt x="302" y="850"/>
                </a:cubicBezTo>
                <a:cubicBezTo>
                  <a:pt x="312" y="845"/>
                  <a:pt x="321" y="839"/>
                  <a:pt x="330" y="832"/>
                </a:cubicBezTo>
                <a:cubicBezTo>
                  <a:pt x="374" y="796"/>
                  <a:pt x="396" y="740"/>
                  <a:pt x="430" y="695"/>
                </a:cubicBezTo>
                <a:cubicBezTo>
                  <a:pt x="436" y="677"/>
                  <a:pt x="441" y="658"/>
                  <a:pt x="449" y="640"/>
                </a:cubicBezTo>
                <a:cubicBezTo>
                  <a:pt x="453" y="630"/>
                  <a:pt x="463" y="623"/>
                  <a:pt x="467" y="613"/>
                </a:cubicBezTo>
                <a:cubicBezTo>
                  <a:pt x="472" y="601"/>
                  <a:pt x="471" y="588"/>
                  <a:pt x="476" y="576"/>
                </a:cubicBezTo>
                <a:cubicBezTo>
                  <a:pt x="480" y="566"/>
                  <a:pt x="494" y="538"/>
                  <a:pt x="494" y="549"/>
                </a:cubicBezTo>
                <a:cubicBezTo>
                  <a:pt x="494" y="560"/>
                  <a:pt x="454" y="654"/>
                  <a:pt x="449" y="667"/>
                </a:cubicBezTo>
                <a:cubicBezTo>
                  <a:pt x="445" y="676"/>
                  <a:pt x="432" y="702"/>
                  <a:pt x="439" y="695"/>
                </a:cubicBezTo>
                <a:cubicBezTo>
                  <a:pt x="545" y="589"/>
                  <a:pt x="427" y="673"/>
                  <a:pt x="503" y="622"/>
                </a:cubicBezTo>
                <a:cubicBezTo>
                  <a:pt x="531" y="576"/>
                  <a:pt x="564" y="529"/>
                  <a:pt x="613" y="503"/>
                </a:cubicBezTo>
                <a:cubicBezTo>
                  <a:pt x="630" y="494"/>
                  <a:pt x="668" y="485"/>
                  <a:pt x="668" y="485"/>
                </a:cubicBezTo>
                <a:cubicBezTo>
                  <a:pt x="738" y="508"/>
                  <a:pt x="728" y="627"/>
                  <a:pt x="668" y="667"/>
                </a:cubicBezTo>
                <a:cubicBezTo>
                  <a:pt x="664" y="660"/>
                  <a:pt x="631" y="612"/>
                  <a:pt x="631" y="594"/>
                </a:cubicBezTo>
                <a:cubicBezTo>
                  <a:pt x="631" y="579"/>
                  <a:pt x="637" y="564"/>
                  <a:pt x="641" y="549"/>
                </a:cubicBezTo>
                <a:cubicBezTo>
                  <a:pt x="663" y="472"/>
                  <a:pt x="674" y="476"/>
                  <a:pt x="750" y="457"/>
                </a:cubicBezTo>
                <a:cubicBezTo>
                  <a:pt x="798" y="464"/>
                  <a:pt x="828" y="460"/>
                  <a:pt x="860" y="494"/>
                </a:cubicBezTo>
                <a:cubicBezTo>
                  <a:pt x="883" y="585"/>
                  <a:pt x="869" y="674"/>
                  <a:pt x="833" y="759"/>
                </a:cubicBezTo>
                <a:cubicBezTo>
                  <a:pt x="825" y="778"/>
                  <a:pt x="807" y="813"/>
                  <a:pt x="787" y="823"/>
                </a:cubicBezTo>
                <a:cubicBezTo>
                  <a:pt x="773" y="830"/>
                  <a:pt x="756" y="829"/>
                  <a:pt x="741" y="832"/>
                </a:cubicBezTo>
                <a:cubicBezTo>
                  <a:pt x="695" y="809"/>
                  <a:pt x="693" y="820"/>
                  <a:pt x="695" y="750"/>
                </a:cubicBezTo>
                <a:cubicBezTo>
                  <a:pt x="697" y="689"/>
                  <a:pt x="704" y="530"/>
                  <a:pt x="750" y="457"/>
                </a:cubicBezTo>
                <a:cubicBezTo>
                  <a:pt x="758" y="444"/>
                  <a:pt x="813" y="393"/>
                  <a:pt x="833" y="384"/>
                </a:cubicBezTo>
                <a:cubicBezTo>
                  <a:pt x="868" y="369"/>
                  <a:pt x="942" y="347"/>
                  <a:pt x="942" y="347"/>
                </a:cubicBezTo>
                <a:cubicBezTo>
                  <a:pt x="1066" y="364"/>
                  <a:pt x="1033" y="384"/>
                  <a:pt x="1015" y="539"/>
                </a:cubicBezTo>
                <a:cubicBezTo>
                  <a:pt x="1001" y="655"/>
                  <a:pt x="943" y="785"/>
                  <a:pt x="823" y="814"/>
                </a:cubicBezTo>
                <a:cubicBezTo>
                  <a:pt x="738" y="777"/>
                  <a:pt x="746" y="783"/>
                  <a:pt x="732" y="695"/>
                </a:cubicBezTo>
                <a:cubicBezTo>
                  <a:pt x="746" y="530"/>
                  <a:pt x="714" y="300"/>
                  <a:pt x="869" y="183"/>
                </a:cubicBezTo>
                <a:cubicBezTo>
                  <a:pt x="900" y="160"/>
                  <a:pt x="937" y="147"/>
                  <a:pt x="970" y="128"/>
                </a:cubicBezTo>
                <a:cubicBezTo>
                  <a:pt x="997" y="134"/>
                  <a:pt x="1027" y="133"/>
                  <a:pt x="1052" y="146"/>
                </a:cubicBezTo>
                <a:cubicBezTo>
                  <a:pt x="1061" y="150"/>
                  <a:pt x="1061" y="164"/>
                  <a:pt x="1061" y="174"/>
                </a:cubicBezTo>
                <a:cubicBezTo>
                  <a:pt x="1061" y="201"/>
                  <a:pt x="1058" y="229"/>
                  <a:pt x="1052" y="256"/>
                </a:cubicBezTo>
                <a:cubicBezTo>
                  <a:pt x="1034" y="333"/>
                  <a:pt x="975" y="393"/>
                  <a:pt x="915" y="439"/>
                </a:cubicBezTo>
                <a:cubicBezTo>
                  <a:pt x="888" y="433"/>
                  <a:pt x="859" y="431"/>
                  <a:pt x="833" y="421"/>
                </a:cubicBezTo>
                <a:cubicBezTo>
                  <a:pt x="750" y="389"/>
                  <a:pt x="727" y="229"/>
                  <a:pt x="695" y="155"/>
                </a:cubicBezTo>
                <a:cubicBezTo>
                  <a:pt x="683" y="97"/>
                  <a:pt x="677" y="37"/>
                  <a:pt x="732" y="0"/>
                </a:cubicBezTo>
                <a:cubicBezTo>
                  <a:pt x="754" y="114"/>
                  <a:pt x="671" y="189"/>
                  <a:pt x="577" y="238"/>
                </a:cubicBezTo>
                <a:cubicBezTo>
                  <a:pt x="543" y="232"/>
                  <a:pt x="505" y="237"/>
                  <a:pt x="476" y="219"/>
                </a:cubicBezTo>
                <a:cubicBezTo>
                  <a:pt x="455" y="206"/>
                  <a:pt x="449" y="177"/>
                  <a:pt x="439" y="155"/>
                </a:cubicBezTo>
                <a:cubicBezTo>
                  <a:pt x="431" y="138"/>
                  <a:pt x="421" y="101"/>
                  <a:pt x="421" y="101"/>
                </a:cubicBezTo>
                <a:cubicBezTo>
                  <a:pt x="424" y="86"/>
                  <a:pt x="419" y="66"/>
                  <a:pt x="430" y="55"/>
                </a:cubicBezTo>
                <a:cubicBezTo>
                  <a:pt x="436" y="49"/>
                  <a:pt x="446" y="65"/>
                  <a:pt x="449" y="73"/>
                </a:cubicBezTo>
                <a:cubicBezTo>
                  <a:pt x="456" y="90"/>
                  <a:pt x="455" y="110"/>
                  <a:pt x="458" y="128"/>
                </a:cubicBezTo>
                <a:cubicBezTo>
                  <a:pt x="455" y="155"/>
                  <a:pt x="458" y="184"/>
                  <a:pt x="449" y="210"/>
                </a:cubicBezTo>
                <a:cubicBezTo>
                  <a:pt x="436" y="249"/>
                  <a:pt x="354" y="358"/>
                  <a:pt x="321" y="384"/>
                </a:cubicBezTo>
                <a:cubicBezTo>
                  <a:pt x="291" y="407"/>
                  <a:pt x="246" y="411"/>
                  <a:pt x="211" y="421"/>
                </a:cubicBezTo>
                <a:cubicBezTo>
                  <a:pt x="156" y="363"/>
                  <a:pt x="170" y="284"/>
                  <a:pt x="247" y="265"/>
                </a:cubicBezTo>
                <a:cubicBezTo>
                  <a:pt x="256" y="271"/>
                  <a:pt x="268" y="274"/>
                  <a:pt x="275" y="283"/>
                </a:cubicBezTo>
                <a:cubicBezTo>
                  <a:pt x="294" y="306"/>
                  <a:pt x="279" y="357"/>
                  <a:pt x="275" y="375"/>
                </a:cubicBezTo>
                <a:cubicBezTo>
                  <a:pt x="264" y="432"/>
                  <a:pt x="263" y="442"/>
                  <a:pt x="238" y="485"/>
                </a:cubicBezTo>
                <a:cubicBezTo>
                  <a:pt x="233" y="494"/>
                  <a:pt x="229" y="506"/>
                  <a:pt x="220" y="512"/>
                </a:cubicBezTo>
                <a:cubicBezTo>
                  <a:pt x="204" y="522"/>
                  <a:pt x="165" y="530"/>
                  <a:pt x="165" y="530"/>
                </a:cubicBezTo>
                <a:cubicBezTo>
                  <a:pt x="108" y="511"/>
                  <a:pt x="114" y="474"/>
                  <a:pt x="101" y="421"/>
                </a:cubicBezTo>
                <a:cubicBezTo>
                  <a:pt x="112" y="363"/>
                  <a:pt x="106" y="353"/>
                  <a:pt x="165" y="338"/>
                </a:cubicBezTo>
                <a:cubicBezTo>
                  <a:pt x="189" y="344"/>
                  <a:pt x="216" y="345"/>
                  <a:pt x="238" y="357"/>
                </a:cubicBezTo>
                <a:cubicBezTo>
                  <a:pt x="275" y="377"/>
                  <a:pt x="277" y="440"/>
                  <a:pt x="284" y="475"/>
                </a:cubicBezTo>
                <a:cubicBezTo>
                  <a:pt x="277" y="592"/>
                  <a:pt x="290" y="647"/>
                  <a:pt x="202" y="713"/>
                </a:cubicBezTo>
                <a:cubicBezTo>
                  <a:pt x="137" y="681"/>
                  <a:pt x="138" y="658"/>
                  <a:pt x="129" y="585"/>
                </a:cubicBezTo>
                <a:cubicBezTo>
                  <a:pt x="149" y="476"/>
                  <a:pt x="129" y="478"/>
                  <a:pt x="220" y="448"/>
                </a:cubicBezTo>
                <a:cubicBezTo>
                  <a:pt x="238" y="451"/>
                  <a:pt x="258" y="449"/>
                  <a:pt x="275" y="457"/>
                </a:cubicBezTo>
                <a:cubicBezTo>
                  <a:pt x="319" y="477"/>
                  <a:pt x="315" y="558"/>
                  <a:pt x="321" y="594"/>
                </a:cubicBezTo>
                <a:cubicBezTo>
                  <a:pt x="318" y="719"/>
                  <a:pt x="322" y="844"/>
                  <a:pt x="311" y="969"/>
                </a:cubicBezTo>
                <a:cubicBezTo>
                  <a:pt x="305" y="1037"/>
                  <a:pt x="263" y="975"/>
                  <a:pt x="257" y="969"/>
                </a:cubicBezTo>
                <a:cubicBezTo>
                  <a:pt x="260" y="920"/>
                  <a:pt x="252" y="870"/>
                  <a:pt x="266" y="823"/>
                </a:cubicBezTo>
                <a:cubicBezTo>
                  <a:pt x="298" y="719"/>
                  <a:pt x="498" y="678"/>
                  <a:pt x="586" y="667"/>
                </a:cubicBezTo>
                <a:cubicBezTo>
                  <a:pt x="723" y="677"/>
                  <a:pt x="719" y="653"/>
                  <a:pt x="769" y="750"/>
                </a:cubicBezTo>
                <a:cubicBezTo>
                  <a:pt x="759" y="875"/>
                  <a:pt x="791" y="1032"/>
                  <a:pt x="650" y="1079"/>
                </a:cubicBezTo>
                <a:cubicBezTo>
                  <a:pt x="623" y="967"/>
                  <a:pt x="638" y="1043"/>
                  <a:pt x="650" y="805"/>
                </a:cubicBezTo>
                <a:cubicBezTo>
                  <a:pt x="658" y="645"/>
                  <a:pt x="734" y="355"/>
                  <a:pt x="915" y="311"/>
                </a:cubicBezTo>
                <a:cubicBezTo>
                  <a:pt x="998" y="436"/>
                  <a:pt x="901" y="574"/>
                  <a:pt x="787" y="631"/>
                </a:cubicBezTo>
                <a:cubicBezTo>
                  <a:pt x="766" y="625"/>
                  <a:pt x="741" y="626"/>
                  <a:pt x="723" y="613"/>
                </a:cubicBezTo>
                <a:cubicBezTo>
                  <a:pt x="713" y="605"/>
                  <a:pt x="718" y="588"/>
                  <a:pt x="714" y="576"/>
                </a:cubicBezTo>
                <a:cubicBezTo>
                  <a:pt x="709" y="563"/>
                  <a:pt x="701" y="551"/>
                  <a:pt x="695" y="539"/>
                </a:cubicBezTo>
                <a:cubicBezTo>
                  <a:pt x="687" y="442"/>
                  <a:pt x="666" y="322"/>
                  <a:pt x="741" y="247"/>
                </a:cubicBezTo>
                <a:cubicBezTo>
                  <a:pt x="753" y="250"/>
                  <a:pt x="768" y="248"/>
                  <a:pt x="778" y="256"/>
                </a:cubicBezTo>
                <a:cubicBezTo>
                  <a:pt x="798" y="272"/>
                  <a:pt x="779" y="346"/>
                  <a:pt x="778" y="347"/>
                </a:cubicBezTo>
                <a:cubicBezTo>
                  <a:pt x="770" y="363"/>
                  <a:pt x="721" y="385"/>
                  <a:pt x="705" y="393"/>
                </a:cubicBezTo>
                <a:cubicBezTo>
                  <a:pt x="665" y="367"/>
                  <a:pt x="647" y="333"/>
                  <a:pt x="622" y="293"/>
                </a:cubicBezTo>
                <a:cubicBezTo>
                  <a:pt x="619" y="278"/>
                  <a:pt x="625" y="257"/>
                  <a:pt x="613" y="247"/>
                </a:cubicBezTo>
                <a:cubicBezTo>
                  <a:pt x="603" y="239"/>
                  <a:pt x="588" y="251"/>
                  <a:pt x="577" y="256"/>
                </a:cubicBezTo>
                <a:cubicBezTo>
                  <a:pt x="555" y="267"/>
                  <a:pt x="534" y="297"/>
                  <a:pt x="513" y="311"/>
                </a:cubicBezTo>
                <a:cubicBezTo>
                  <a:pt x="474" y="375"/>
                  <a:pt x="464" y="391"/>
                  <a:pt x="485" y="475"/>
                </a:cubicBezTo>
                <a:cubicBezTo>
                  <a:pt x="492" y="501"/>
                  <a:pt x="558" y="512"/>
                  <a:pt x="558" y="512"/>
                </a:cubicBezTo>
                <a:cubicBezTo>
                  <a:pt x="644" y="501"/>
                  <a:pt x="688" y="509"/>
                  <a:pt x="750" y="466"/>
                </a:cubicBezTo>
                <a:cubicBezTo>
                  <a:pt x="730" y="548"/>
                  <a:pt x="708" y="630"/>
                  <a:pt x="695" y="713"/>
                </a:cubicBezTo>
                <a:cubicBezTo>
                  <a:pt x="706" y="849"/>
                  <a:pt x="697" y="941"/>
                  <a:pt x="833" y="997"/>
                </a:cubicBezTo>
                <a:cubicBezTo>
                  <a:pt x="990" y="982"/>
                  <a:pt x="1010" y="1004"/>
                  <a:pt x="1107" y="933"/>
                </a:cubicBezTo>
                <a:cubicBezTo>
                  <a:pt x="1120" y="906"/>
                  <a:pt x="1128" y="876"/>
                  <a:pt x="1143" y="850"/>
                </a:cubicBezTo>
                <a:cubicBezTo>
                  <a:pt x="1153" y="833"/>
                  <a:pt x="1169" y="821"/>
                  <a:pt x="1180" y="805"/>
                </a:cubicBezTo>
                <a:cubicBezTo>
                  <a:pt x="1188" y="774"/>
                  <a:pt x="1208" y="740"/>
                  <a:pt x="1143" y="777"/>
                </a:cubicBezTo>
                <a:cubicBezTo>
                  <a:pt x="1133" y="783"/>
                  <a:pt x="1131" y="796"/>
                  <a:pt x="1125" y="805"/>
                </a:cubicBezTo>
                <a:cubicBezTo>
                  <a:pt x="1094" y="849"/>
                  <a:pt x="1076" y="881"/>
                  <a:pt x="1061" y="933"/>
                </a:cubicBezTo>
                <a:cubicBezTo>
                  <a:pt x="1054" y="957"/>
                  <a:pt x="1018" y="1010"/>
                  <a:pt x="1043" y="1006"/>
                </a:cubicBezTo>
                <a:cubicBezTo>
                  <a:pt x="1061" y="1003"/>
                  <a:pt x="1080" y="1000"/>
                  <a:pt x="1098" y="997"/>
                </a:cubicBezTo>
                <a:cubicBezTo>
                  <a:pt x="1191" y="903"/>
                  <a:pt x="1235" y="842"/>
                  <a:pt x="1281" y="713"/>
                </a:cubicBezTo>
                <a:cubicBezTo>
                  <a:pt x="1278" y="698"/>
                  <a:pt x="1283" y="677"/>
                  <a:pt x="1271" y="667"/>
                </a:cubicBezTo>
                <a:cubicBezTo>
                  <a:pt x="1256" y="655"/>
                  <a:pt x="1201" y="701"/>
                  <a:pt x="1198" y="704"/>
                </a:cubicBezTo>
                <a:cubicBezTo>
                  <a:pt x="1110" y="774"/>
                  <a:pt x="1060" y="854"/>
                  <a:pt x="1025" y="960"/>
                </a:cubicBezTo>
                <a:cubicBezTo>
                  <a:pt x="1028" y="997"/>
                  <a:pt x="1014" y="1039"/>
                  <a:pt x="1034" y="1070"/>
                </a:cubicBezTo>
                <a:cubicBezTo>
                  <a:pt x="1044" y="1086"/>
                  <a:pt x="1073" y="1071"/>
                  <a:pt x="1089" y="1061"/>
                </a:cubicBezTo>
                <a:cubicBezTo>
                  <a:pt x="1115" y="1045"/>
                  <a:pt x="1134" y="1021"/>
                  <a:pt x="1153" y="997"/>
                </a:cubicBezTo>
                <a:cubicBezTo>
                  <a:pt x="1215" y="918"/>
                  <a:pt x="1272" y="822"/>
                  <a:pt x="1317" y="731"/>
                </a:cubicBezTo>
                <a:cubicBezTo>
                  <a:pt x="1330" y="641"/>
                  <a:pt x="1366" y="557"/>
                  <a:pt x="1253" y="521"/>
                </a:cubicBezTo>
                <a:cubicBezTo>
                  <a:pt x="1229" y="524"/>
                  <a:pt x="1204" y="523"/>
                  <a:pt x="1180" y="530"/>
                </a:cubicBezTo>
                <a:cubicBezTo>
                  <a:pt x="1130" y="544"/>
                  <a:pt x="1096" y="617"/>
                  <a:pt x="1079" y="658"/>
                </a:cubicBezTo>
                <a:cubicBezTo>
                  <a:pt x="1070" y="720"/>
                  <a:pt x="1037" y="810"/>
                  <a:pt x="1089" y="859"/>
                </a:cubicBezTo>
                <a:cubicBezTo>
                  <a:pt x="1146" y="840"/>
                  <a:pt x="1166" y="782"/>
                  <a:pt x="1207" y="741"/>
                </a:cubicBezTo>
                <a:cubicBezTo>
                  <a:pt x="1228" y="672"/>
                  <a:pt x="1261" y="621"/>
                  <a:pt x="1271" y="549"/>
                </a:cubicBezTo>
                <a:cubicBezTo>
                  <a:pt x="1263" y="415"/>
                  <a:pt x="1263" y="283"/>
                  <a:pt x="1116" y="247"/>
                </a:cubicBezTo>
                <a:cubicBezTo>
                  <a:pt x="1101" y="250"/>
                  <a:pt x="1084" y="249"/>
                  <a:pt x="1070" y="256"/>
                </a:cubicBezTo>
                <a:cubicBezTo>
                  <a:pt x="1019" y="281"/>
                  <a:pt x="999" y="371"/>
                  <a:pt x="970" y="421"/>
                </a:cubicBezTo>
                <a:cubicBezTo>
                  <a:pt x="959" y="487"/>
                  <a:pt x="963" y="548"/>
                  <a:pt x="979" y="613"/>
                </a:cubicBezTo>
                <a:cubicBezTo>
                  <a:pt x="1047" y="598"/>
                  <a:pt x="1021" y="594"/>
                  <a:pt x="1061" y="539"/>
                </a:cubicBezTo>
                <a:cubicBezTo>
                  <a:pt x="1079" y="484"/>
                  <a:pt x="1075" y="426"/>
                  <a:pt x="1025" y="393"/>
                </a:cubicBezTo>
                <a:cubicBezTo>
                  <a:pt x="847" y="422"/>
                  <a:pt x="827" y="587"/>
                  <a:pt x="759" y="722"/>
                </a:cubicBezTo>
                <a:cubicBezTo>
                  <a:pt x="749" y="773"/>
                  <a:pt x="742" y="820"/>
                  <a:pt x="723" y="869"/>
                </a:cubicBezTo>
                <a:cubicBezTo>
                  <a:pt x="726" y="881"/>
                  <a:pt x="721" y="900"/>
                  <a:pt x="732" y="905"/>
                </a:cubicBezTo>
                <a:cubicBezTo>
                  <a:pt x="778" y="924"/>
                  <a:pt x="788" y="894"/>
                  <a:pt x="805" y="869"/>
                </a:cubicBezTo>
                <a:cubicBezTo>
                  <a:pt x="761" y="823"/>
                  <a:pt x="742" y="858"/>
                  <a:pt x="714" y="896"/>
                </a:cubicBezTo>
                <a:cubicBezTo>
                  <a:pt x="704" y="946"/>
                  <a:pt x="695" y="967"/>
                  <a:pt x="714" y="1024"/>
                </a:cubicBezTo>
                <a:cubicBezTo>
                  <a:pt x="718" y="1036"/>
                  <a:pt x="733" y="1041"/>
                  <a:pt x="741" y="1051"/>
                </a:cubicBezTo>
                <a:cubicBezTo>
                  <a:pt x="754" y="1068"/>
                  <a:pt x="778" y="1118"/>
                  <a:pt x="796" y="1134"/>
                </a:cubicBezTo>
                <a:cubicBezTo>
                  <a:pt x="828" y="1162"/>
                  <a:pt x="875" y="1178"/>
                  <a:pt x="915" y="1189"/>
                </a:cubicBezTo>
                <a:cubicBezTo>
                  <a:pt x="964" y="1178"/>
                  <a:pt x="992" y="1167"/>
                  <a:pt x="1006" y="1115"/>
                </a:cubicBezTo>
                <a:cubicBezTo>
                  <a:pt x="1013" y="1091"/>
                  <a:pt x="1019" y="1066"/>
                  <a:pt x="1025" y="1042"/>
                </a:cubicBezTo>
                <a:cubicBezTo>
                  <a:pt x="1028" y="1030"/>
                  <a:pt x="1034" y="1006"/>
                  <a:pt x="1034" y="1006"/>
                </a:cubicBezTo>
                <a:cubicBezTo>
                  <a:pt x="1023" y="921"/>
                  <a:pt x="1036" y="906"/>
                  <a:pt x="951" y="923"/>
                </a:cubicBezTo>
                <a:cubicBezTo>
                  <a:pt x="877" y="962"/>
                  <a:pt x="847" y="1028"/>
                  <a:pt x="805" y="1097"/>
                </a:cubicBezTo>
                <a:cubicBezTo>
                  <a:pt x="795" y="1177"/>
                  <a:pt x="778" y="1187"/>
                  <a:pt x="842" y="1234"/>
                </a:cubicBezTo>
                <a:cubicBezTo>
                  <a:pt x="851" y="1231"/>
                  <a:pt x="861" y="1231"/>
                  <a:pt x="869" y="1225"/>
                </a:cubicBezTo>
                <a:cubicBezTo>
                  <a:pt x="886" y="1212"/>
                  <a:pt x="915" y="1179"/>
                  <a:pt x="915" y="1179"/>
                </a:cubicBezTo>
                <a:cubicBezTo>
                  <a:pt x="921" y="1161"/>
                  <a:pt x="927" y="1143"/>
                  <a:pt x="933" y="1125"/>
                </a:cubicBezTo>
                <a:cubicBezTo>
                  <a:pt x="936" y="1116"/>
                  <a:pt x="942" y="1097"/>
                  <a:pt x="942" y="1097"/>
                </a:cubicBezTo>
                <a:cubicBezTo>
                  <a:pt x="921" y="990"/>
                  <a:pt x="830" y="949"/>
                  <a:pt x="732" y="923"/>
                </a:cubicBezTo>
                <a:cubicBezTo>
                  <a:pt x="708" y="926"/>
                  <a:pt x="683" y="926"/>
                  <a:pt x="659" y="933"/>
                </a:cubicBezTo>
                <a:cubicBezTo>
                  <a:pt x="648" y="936"/>
                  <a:pt x="641" y="946"/>
                  <a:pt x="631" y="951"/>
                </a:cubicBezTo>
                <a:cubicBezTo>
                  <a:pt x="581" y="978"/>
                  <a:pt x="528" y="1012"/>
                  <a:pt x="476" y="1033"/>
                </a:cubicBezTo>
                <a:cubicBezTo>
                  <a:pt x="449" y="1054"/>
                  <a:pt x="421" y="1076"/>
                  <a:pt x="394" y="1097"/>
                </a:cubicBezTo>
                <a:cubicBezTo>
                  <a:pt x="319" y="1156"/>
                  <a:pt x="455" y="1251"/>
                  <a:pt x="485" y="1271"/>
                </a:cubicBezTo>
                <a:cubicBezTo>
                  <a:pt x="592" y="1262"/>
                  <a:pt x="587" y="1283"/>
                  <a:pt x="631" y="1216"/>
                </a:cubicBezTo>
                <a:cubicBezTo>
                  <a:pt x="616" y="1096"/>
                  <a:pt x="648" y="1071"/>
                  <a:pt x="558" y="1042"/>
                </a:cubicBezTo>
                <a:cubicBezTo>
                  <a:pt x="528" y="1045"/>
                  <a:pt x="496" y="1041"/>
                  <a:pt x="467" y="1051"/>
                </a:cubicBezTo>
                <a:cubicBezTo>
                  <a:pt x="444" y="1059"/>
                  <a:pt x="436" y="1123"/>
                  <a:pt x="430" y="1143"/>
                </a:cubicBezTo>
                <a:cubicBezTo>
                  <a:pt x="441" y="1198"/>
                  <a:pt x="454" y="1279"/>
                  <a:pt x="513" y="1298"/>
                </a:cubicBezTo>
                <a:cubicBezTo>
                  <a:pt x="561" y="1282"/>
                  <a:pt x="572" y="1226"/>
                  <a:pt x="549" y="1179"/>
                </a:cubicBezTo>
                <a:cubicBezTo>
                  <a:pt x="492" y="1065"/>
                  <a:pt x="404" y="1012"/>
                  <a:pt x="284" y="997"/>
                </a:cubicBezTo>
                <a:cubicBezTo>
                  <a:pt x="170" y="1004"/>
                  <a:pt x="60" y="992"/>
                  <a:pt x="19" y="1115"/>
                </a:cubicBezTo>
                <a:cubicBezTo>
                  <a:pt x="27" y="1182"/>
                  <a:pt x="21" y="1205"/>
                  <a:pt x="83" y="1225"/>
                </a:cubicBezTo>
                <a:cubicBezTo>
                  <a:pt x="119" y="1201"/>
                  <a:pt x="113" y="1187"/>
                  <a:pt x="138" y="1152"/>
                </a:cubicBezTo>
                <a:cubicBezTo>
                  <a:pt x="160" y="1064"/>
                  <a:pt x="151" y="1104"/>
                  <a:pt x="165" y="1033"/>
                </a:cubicBezTo>
                <a:cubicBezTo>
                  <a:pt x="157" y="977"/>
                  <a:pt x="168" y="936"/>
                  <a:pt x="119" y="905"/>
                </a:cubicBezTo>
                <a:cubicBezTo>
                  <a:pt x="76" y="919"/>
                  <a:pt x="71" y="938"/>
                  <a:pt x="46" y="978"/>
                </a:cubicBezTo>
                <a:cubicBezTo>
                  <a:pt x="34" y="1025"/>
                  <a:pt x="0" y="1125"/>
                  <a:pt x="55" y="1161"/>
                </a:cubicBezTo>
                <a:cubicBezTo>
                  <a:pt x="94" y="1186"/>
                  <a:pt x="147" y="1175"/>
                  <a:pt x="193" y="1179"/>
                </a:cubicBezTo>
                <a:cubicBezTo>
                  <a:pt x="202" y="1217"/>
                  <a:pt x="214" y="1244"/>
                  <a:pt x="229" y="1280"/>
                </a:cubicBezTo>
                <a:cubicBezTo>
                  <a:pt x="233" y="1289"/>
                  <a:pt x="230" y="1302"/>
                  <a:pt x="238" y="1307"/>
                </a:cubicBezTo>
                <a:cubicBezTo>
                  <a:pt x="254" y="1316"/>
                  <a:pt x="275" y="1314"/>
                  <a:pt x="293" y="1317"/>
                </a:cubicBezTo>
                <a:cubicBezTo>
                  <a:pt x="299" y="1329"/>
                  <a:pt x="306" y="1341"/>
                  <a:pt x="311" y="1353"/>
                </a:cubicBezTo>
                <a:cubicBezTo>
                  <a:pt x="315" y="1362"/>
                  <a:pt x="312" y="1378"/>
                  <a:pt x="321" y="1381"/>
                </a:cubicBezTo>
                <a:cubicBezTo>
                  <a:pt x="329" y="1384"/>
                  <a:pt x="335" y="1370"/>
                  <a:pt x="339" y="1362"/>
                </a:cubicBezTo>
                <a:cubicBezTo>
                  <a:pt x="340" y="1359"/>
                  <a:pt x="333" y="1362"/>
                  <a:pt x="330" y="1362"/>
                </a:cubicBezTo>
              </a:path>
            </a:pathLst>
          </a:custGeom>
          <a:noFill/>
          <a:ln w="571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he-IL"/>
          </a:p>
        </p:txBody>
      </p:sp>
      <p:grpSp>
        <p:nvGrpSpPr>
          <p:cNvPr id="38917" name="Group 43"/>
          <p:cNvGrpSpPr>
            <a:grpSpLocks/>
          </p:cNvGrpSpPr>
          <p:nvPr/>
        </p:nvGrpSpPr>
        <p:grpSpPr bwMode="auto">
          <a:xfrm>
            <a:off x="395288" y="3960813"/>
            <a:ext cx="3816350" cy="2855912"/>
            <a:chOff x="249" y="2341"/>
            <a:chExt cx="2404" cy="1799"/>
          </a:xfrm>
        </p:grpSpPr>
        <p:sp>
          <p:nvSpPr>
            <p:cNvPr id="38919" name="Freeform 6"/>
            <p:cNvSpPr>
              <a:spLocks/>
            </p:cNvSpPr>
            <p:nvPr/>
          </p:nvSpPr>
          <p:spPr bwMode="auto">
            <a:xfrm>
              <a:off x="521" y="3249"/>
              <a:ext cx="1444" cy="891"/>
            </a:xfrm>
            <a:custGeom>
              <a:avLst/>
              <a:gdLst>
                <a:gd name="T0" fmla="*/ 567 w 1444"/>
                <a:gd name="T1" fmla="*/ 2 h 1163"/>
                <a:gd name="T2" fmla="*/ 411 w 1444"/>
                <a:gd name="T3" fmla="*/ 2 h 1163"/>
                <a:gd name="T4" fmla="*/ 466 w 1444"/>
                <a:gd name="T5" fmla="*/ 2 h 1163"/>
                <a:gd name="T6" fmla="*/ 402 w 1444"/>
                <a:gd name="T7" fmla="*/ 2 h 1163"/>
                <a:gd name="T8" fmla="*/ 384 w 1444"/>
                <a:gd name="T9" fmla="*/ 2 h 1163"/>
                <a:gd name="T10" fmla="*/ 512 w 1444"/>
                <a:gd name="T11" fmla="*/ 2 h 1163"/>
                <a:gd name="T12" fmla="*/ 329 w 1444"/>
                <a:gd name="T13" fmla="*/ 2 h 1163"/>
                <a:gd name="T14" fmla="*/ 658 w 1444"/>
                <a:gd name="T15" fmla="*/ 2 h 1163"/>
                <a:gd name="T16" fmla="*/ 658 w 1444"/>
                <a:gd name="T17" fmla="*/ 2 h 1163"/>
                <a:gd name="T18" fmla="*/ 576 w 1444"/>
                <a:gd name="T19" fmla="*/ 2 h 1163"/>
                <a:gd name="T20" fmla="*/ 951 w 1444"/>
                <a:gd name="T21" fmla="*/ 2 h 1163"/>
                <a:gd name="T22" fmla="*/ 914 w 1444"/>
                <a:gd name="T23" fmla="*/ 2 h 1163"/>
                <a:gd name="T24" fmla="*/ 1252 w 1444"/>
                <a:gd name="T25" fmla="*/ 2 h 1163"/>
                <a:gd name="T26" fmla="*/ 1033 w 1444"/>
                <a:gd name="T27" fmla="*/ 2 h 1163"/>
                <a:gd name="T28" fmla="*/ 1371 w 1444"/>
                <a:gd name="T29" fmla="*/ 2 h 1163"/>
                <a:gd name="T30" fmla="*/ 1124 w 1444"/>
                <a:gd name="T31" fmla="*/ 2 h 1163"/>
                <a:gd name="T32" fmla="*/ 1124 w 1444"/>
                <a:gd name="T33" fmla="*/ 2 h 1163"/>
                <a:gd name="T34" fmla="*/ 740 w 1444"/>
                <a:gd name="T35" fmla="*/ 2 h 1163"/>
                <a:gd name="T36" fmla="*/ 923 w 1444"/>
                <a:gd name="T37" fmla="*/ 2 h 1163"/>
                <a:gd name="T38" fmla="*/ 512 w 1444"/>
                <a:gd name="T39" fmla="*/ 2 h 1163"/>
                <a:gd name="T40" fmla="*/ 585 w 1444"/>
                <a:gd name="T41" fmla="*/ 2 h 1163"/>
                <a:gd name="T42" fmla="*/ 365 w 1444"/>
                <a:gd name="T43" fmla="*/ 2 h 1163"/>
                <a:gd name="T44" fmla="*/ 329 w 1444"/>
                <a:gd name="T45" fmla="*/ 2 h 1163"/>
                <a:gd name="T46" fmla="*/ 100 w 1444"/>
                <a:gd name="T47" fmla="*/ 2 h 1163"/>
                <a:gd name="T48" fmla="*/ 274 w 1444"/>
                <a:gd name="T49" fmla="*/ 2 h 1163"/>
                <a:gd name="T50" fmla="*/ 9 w 1444"/>
                <a:gd name="T51" fmla="*/ 2 h 1163"/>
                <a:gd name="T52" fmla="*/ 219 w 1444"/>
                <a:gd name="T53" fmla="*/ 2 h 1163"/>
                <a:gd name="T54" fmla="*/ 356 w 1444"/>
                <a:gd name="T55" fmla="*/ 2 h 1163"/>
                <a:gd name="T56" fmla="*/ 411 w 1444"/>
                <a:gd name="T57" fmla="*/ 2 h 1163"/>
                <a:gd name="T58" fmla="*/ 557 w 1444"/>
                <a:gd name="T59" fmla="*/ 2 h 1163"/>
                <a:gd name="T60" fmla="*/ 713 w 1444"/>
                <a:gd name="T61" fmla="*/ 2 h 1163"/>
                <a:gd name="T62" fmla="*/ 905 w 1444"/>
                <a:gd name="T63" fmla="*/ 0 h 1163"/>
                <a:gd name="T64" fmla="*/ 905 w 1444"/>
                <a:gd name="T65" fmla="*/ 2 h 1163"/>
                <a:gd name="T66" fmla="*/ 1024 w 1444"/>
                <a:gd name="T67" fmla="*/ 2 h 1163"/>
                <a:gd name="T68" fmla="*/ 923 w 1444"/>
                <a:gd name="T69" fmla="*/ 2 h 1163"/>
                <a:gd name="T70" fmla="*/ 1170 w 1444"/>
                <a:gd name="T71" fmla="*/ 2 h 1163"/>
                <a:gd name="T72" fmla="*/ 1079 w 1444"/>
                <a:gd name="T73" fmla="*/ 2 h 1163"/>
                <a:gd name="T74" fmla="*/ 1280 w 1444"/>
                <a:gd name="T75" fmla="*/ 2 h 1163"/>
                <a:gd name="T76" fmla="*/ 1417 w 1444"/>
                <a:gd name="T77" fmla="*/ 2 h 1163"/>
                <a:gd name="T78" fmla="*/ 1225 w 1444"/>
                <a:gd name="T79" fmla="*/ 2 h 1163"/>
                <a:gd name="T80" fmla="*/ 1362 w 1444"/>
                <a:gd name="T81" fmla="*/ 2 h 1163"/>
                <a:gd name="T82" fmla="*/ 1353 w 1444"/>
                <a:gd name="T83" fmla="*/ 2 h 1163"/>
                <a:gd name="T84" fmla="*/ 1161 w 1444"/>
                <a:gd name="T85" fmla="*/ 2 h 1163"/>
                <a:gd name="T86" fmla="*/ 1042 w 1444"/>
                <a:gd name="T87" fmla="*/ 2 h 1163"/>
                <a:gd name="T88" fmla="*/ 1024 w 1444"/>
                <a:gd name="T89" fmla="*/ 2 h 1163"/>
                <a:gd name="T90" fmla="*/ 951 w 1444"/>
                <a:gd name="T91" fmla="*/ 2 h 1163"/>
                <a:gd name="T92" fmla="*/ 795 w 1444"/>
                <a:gd name="T93" fmla="*/ 2 h 1163"/>
                <a:gd name="T94" fmla="*/ 749 w 1444"/>
                <a:gd name="T95" fmla="*/ 2 h 116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444"/>
                <a:gd name="T145" fmla="*/ 0 h 1163"/>
                <a:gd name="T146" fmla="*/ 1444 w 1444"/>
                <a:gd name="T147" fmla="*/ 1163 h 116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444" h="1163">
                  <a:moveTo>
                    <a:pt x="759" y="1106"/>
                  </a:moveTo>
                  <a:cubicBezTo>
                    <a:pt x="687" y="1113"/>
                    <a:pt x="512" y="1163"/>
                    <a:pt x="484" y="1079"/>
                  </a:cubicBezTo>
                  <a:cubicBezTo>
                    <a:pt x="499" y="1035"/>
                    <a:pt x="525" y="1011"/>
                    <a:pt x="567" y="997"/>
                  </a:cubicBezTo>
                  <a:cubicBezTo>
                    <a:pt x="583" y="1021"/>
                    <a:pt x="613" y="1055"/>
                    <a:pt x="576" y="1079"/>
                  </a:cubicBezTo>
                  <a:cubicBezTo>
                    <a:pt x="565" y="1086"/>
                    <a:pt x="551" y="1085"/>
                    <a:pt x="539" y="1088"/>
                  </a:cubicBezTo>
                  <a:cubicBezTo>
                    <a:pt x="470" y="1080"/>
                    <a:pt x="453" y="1087"/>
                    <a:pt x="411" y="1042"/>
                  </a:cubicBezTo>
                  <a:cubicBezTo>
                    <a:pt x="426" y="1004"/>
                    <a:pt x="436" y="977"/>
                    <a:pt x="475" y="960"/>
                  </a:cubicBezTo>
                  <a:cubicBezTo>
                    <a:pt x="493" y="952"/>
                    <a:pt x="530" y="942"/>
                    <a:pt x="530" y="942"/>
                  </a:cubicBezTo>
                  <a:cubicBezTo>
                    <a:pt x="552" y="1008"/>
                    <a:pt x="523" y="1029"/>
                    <a:pt x="466" y="1052"/>
                  </a:cubicBezTo>
                  <a:cubicBezTo>
                    <a:pt x="357" y="1040"/>
                    <a:pt x="277" y="1065"/>
                    <a:pt x="228" y="969"/>
                  </a:cubicBezTo>
                  <a:cubicBezTo>
                    <a:pt x="259" y="879"/>
                    <a:pt x="279" y="877"/>
                    <a:pt x="356" y="823"/>
                  </a:cubicBezTo>
                  <a:cubicBezTo>
                    <a:pt x="399" y="793"/>
                    <a:pt x="348" y="814"/>
                    <a:pt x="402" y="796"/>
                  </a:cubicBezTo>
                  <a:cubicBezTo>
                    <a:pt x="423" y="799"/>
                    <a:pt x="448" y="794"/>
                    <a:pt x="466" y="805"/>
                  </a:cubicBezTo>
                  <a:cubicBezTo>
                    <a:pt x="482" y="815"/>
                    <a:pt x="474" y="881"/>
                    <a:pt x="466" y="905"/>
                  </a:cubicBezTo>
                  <a:cubicBezTo>
                    <a:pt x="456" y="935"/>
                    <a:pt x="407" y="965"/>
                    <a:pt x="384" y="978"/>
                  </a:cubicBezTo>
                  <a:cubicBezTo>
                    <a:pt x="360" y="991"/>
                    <a:pt x="311" y="1015"/>
                    <a:pt x="311" y="1015"/>
                  </a:cubicBezTo>
                  <a:cubicBezTo>
                    <a:pt x="176" y="1004"/>
                    <a:pt x="198" y="1025"/>
                    <a:pt x="155" y="914"/>
                  </a:cubicBezTo>
                  <a:cubicBezTo>
                    <a:pt x="189" y="777"/>
                    <a:pt x="385" y="672"/>
                    <a:pt x="512" y="631"/>
                  </a:cubicBezTo>
                  <a:cubicBezTo>
                    <a:pt x="527" y="637"/>
                    <a:pt x="554" y="633"/>
                    <a:pt x="557" y="649"/>
                  </a:cubicBezTo>
                  <a:cubicBezTo>
                    <a:pt x="580" y="764"/>
                    <a:pt x="495" y="842"/>
                    <a:pt x="402" y="878"/>
                  </a:cubicBezTo>
                  <a:cubicBezTo>
                    <a:pt x="378" y="875"/>
                    <a:pt x="349" y="883"/>
                    <a:pt x="329" y="869"/>
                  </a:cubicBezTo>
                  <a:cubicBezTo>
                    <a:pt x="313" y="858"/>
                    <a:pt x="317" y="832"/>
                    <a:pt x="311" y="814"/>
                  </a:cubicBezTo>
                  <a:cubicBezTo>
                    <a:pt x="308" y="805"/>
                    <a:pt x="301" y="786"/>
                    <a:pt x="301" y="786"/>
                  </a:cubicBezTo>
                  <a:cubicBezTo>
                    <a:pt x="330" y="627"/>
                    <a:pt x="522" y="587"/>
                    <a:pt x="658" y="549"/>
                  </a:cubicBezTo>
                  <a:cubicBezTo>
                    <a:pt x="774" y="565"/>
                    <a:pt x="788" y="545"/>
                    <a:pt x="832" y="631"/>
                  </a:cubicBezTo>
                  <a:cubicBezTo>
                    <a:pt x="837" y="662"/>
                    <a:pt x="850" y="691"/>
                    <a:pt x="850" y="722"/>
                  </a:cubicBezTo>
                  <a:cubicBezTo>
                    <a:pt x="850" y="861"/>
                    <a:pt x="782" y="897"/>
                    <a:pt x="658" y="924"/>
                  </a:cubicBezTo>
                  <a:cubicBezTo>
                    <a:pt x="637" y="918"/>
                    <a:pt x="612" y="918"/>
                    <a:pt x="594" y="905"/>
                  </a:cubicBezTo>
                  <a:cubicBezTo>
                    <a:pt x="576" y="892"/>
                    <a:pt x="557" y="850"/>
                    <a:pt x="557" y="850"/>
                  </a:cubicBezTo>
                  <a:cubicBezTo>
                    <a:pt x="563" y="811"/>
                    <a:pt x="561" y="769"/>
                    <a:pt x="576" y="732"/>
                  </a:cubicBezTo>
                  <a:cubicBezTo>
                    <a:pt x="583" y="714"/>
                    <a:pt x="605" y="707"/>
                    <a:pt x="621" y="695"/>
                  </a:cubicBezTo>
                  <a:cubicBezTo>
                    <a:pt x="696" y="640"/>
                    <a:pt x="768" y="617"/>
                    <a:pt x="859" y="604"/>
                  </a:cubicBezTo>
                  <a:cubicBezTo>
                    <a:pt x="912" y="614"/>
                    <a:pt x="922" y="625"/>
                    <a:pt x="951" y="668"/>
                  </a:cubicBezTo>
                  <a:cubicBezTo>
                    <a:pt x="993" y="795"/>
                    <a:pt x="983" y="907"/>
                    <a:pt x="850" y="951"/>
                  </a:cubicBezTo>
                  <a:cubicBezTo>
                    <a:pt x="772" y="938"/>
                    <a:pt x="739" y="910"/>
                    <a:pt x="777" y="814"/>
                  </a:cubicBezTo>
                  <a:cubicBezTo>
                    <a:pt x="790" y="781"/>
                    <a:pt x="884" y="717"/>
                    <a:pt x="914" y="704"/>
                  </a:cubicBezTo>
                  <a:cubicBezTo>
                    <a:pt x="967" y="682"/>
                    <a:pt x="1079" y="649"/>
                    <a:pt x="1079" y="649"/>
                  </a:cubicBezTo>
                  <a:cubicBezTo>
                    <a:pt x="1223" y="669"/>
                    <a:pt x="1239" y="641"/>
                    <a:pt x="1261" y="777"/>
                  </a:cubicBezTo>
                  <a:cubicBezTo>
                    <a:pt x="1258" y="801"/>
                    <a:pt x="1259" y="826"/>
                    <a:pt x="1252" y="850"/>
                  </a:cubicBezTo>
                  <a:cubicBezTo>
                    <a:pt x="1242" y="884"/>
                    <a:pt x="1145" y="923"/>
                    <a:pt x="1115" y="933"/>
                  </a:cubicBezTo>
                  <a:cubicBezTo>
                    <a:pt x="1054" y="921"/>
                    <a:pt x="1057" y="914"/>
                    <a:pt x="1024" y="860"/>
                  </a:cubicBezTo>
                  <a:cubicBezTo>
                    <a:pt x="1027" y="817"/>
                    <a:pt x="1024" y="774"/>
                    <a:pt x="1033" y="732"/>
                  </a:cubicBezTo>
                  <a:cubicBezTo>
                    <a:pt x="1042" y="686"/>
                    <a:pt x="1077" y="678"/>
                    <a:pt x="1106" y="649"/>
                  </a:cubicBezTo>
                  <a:cubicBezTo>
                    <a:pt x="1182" y="574"/>
                    <a:pt x="1239" y="529"/>
                    <a:pt x="1344" y="503"/>
                  </a:cubicBezTo>
                  <a:cubicBezTo>
                    <a:pt x="1389" y="518"/>
                    <a:pt x="1382" y="540"/>
                    <a:pt x="1371" y="585"/>
                  </a:cubicBezTo>
                  <a:cubicBezTo>
                    <a:pt x="1355" y="650"/>
                    <a:pt x="1299" y="686"/>
                    <a:pt x="1243" y="713"/>
                  </a:cubicBezTo>
                  <a:cubicBezTo>
                    <a:pt x="1213" y="710"/>
                    <a:pt x="1181" y="713"/>
                    <a:pt x="1152" y="704"/>
                  </a:cubicBezTo>
                  <a:cubicBezTo>
                    <a:pt x="1140" y="700"/>
                    <a:pt x="1132" y="687"/>
                    <a:pt x="1124" y="677"/>
                  </a:cubicBezTo>
                  <a:cubicBezTo>
                    <a:pt x="1070" y="607"/>
                    <a:pt x="1050" y="533"/>
                    <a:pt x="996" y="466"/>
                  </a:cubicBezTo>
                  <a:cubicBezTo>
                    <a:pt x="990" y="448"/>
                    <a:pt x="978" y="431"/>
                    <a:pt x="978" y="412"/>
                  </a:cubicBezTo>
                  <a:cubicBezTo>
                    <a:pt x="978" y="265"/>
                    <a:pt x="1017" y="250"/>
                    <a:pt x="1124" y="210"/>
                  </a:cubicBezTo>
                  <a:cubicBezTo>
                    <a:pt x="1200" y="357"/>
                    <a:pt x="1046" y="454"/>
                    <a:pt x="923" y="476"/>
                  </a:cubicBezTo>
                  <a:cubicBezTo>
                    <a:pt x="831" y="462"/>
                    <a:pt x="823" y="438"/>
                    <a:pt x="749" y="393"/>
                  </a:cubicBezTo>
                  <a:cubicBezTo>
                    <a:pt x="727" y="338"/>
                    <a:pt x="715" y="329"/>
                    <a:pt x="740" y="256"/>
                  </a:cubicBezTo>
                  <a:cubicBezTo>
                    <a:pt x="742" y="249"/>
                    <a:pt x="803" y="221"/>
                    <a:pt x="804" y="220"/>
                  </a:cubicBezTo>
                  <a:cubicBezTo>
                    <a:pt x="838" y="226"/>
                    <a:pt x="876" y="220"/>
                    <a:pt x="905" y="238"/>
                  </a:cubicBezTo>
                  <a:cubicBezTo>
                    <a:pt x="921" y="248"/>
                    <a:pt x="922" y="274"/>
                    <a:pt x="923" y="293"/>
                  </a:cubicBezTo>
                  <a:cubicBezTo>
                    <a:pt x="926" y="344"/>
                    <a:pt x="910" y="423"/>
                    <a:pt x="877" y="466"/>
                  </a:cubicBezTo>
                  <a:cubicBezTo>
                    <a:pt x="805" y="559"/>
                    <a:pt x="702" y="576"/>
                    <a:pt x="594" y="594"/>
                  </a:cubicBezTo>
                  <a:cubicBezTo>
                    <a:pt x="531" y="570"/>
                    <a:pt x="528" y="558"/>
                    <a:pt x="512" y="494"/>
                  </a:cubicBezTo>
                  <a:cubicBezTo>
                    <a:pt x="531" y="368"/>
                    <a:pt x="525" y="318"/>
                    <a:pt x="649" y="274"/>
                  </a:cubicBezTo>
                  <a:cubicBezTo>
                    <a:pt x="658" y="283"/>
                    <a:pt x="674" y="289"/>
                    <a:pt x="676" y="302"/>
                  </a:cubicBezTo>
                  <a:cubicBezTo>
                    <a:pt x="684" y="368"/>
                    <a:pt x="659" y="504"/>
                    <a:pt x="585" y="540"/>
                  </a:cubicBezTo>
                  <a:cubicBezTo>
                    <a:pt x="531" y="566"/>
                    <a:pt x="561" y="554"/>
                    <a:pt x="493" y="576"/>
                  </a:cubicBezTo>
                  <a:cubicBezTo>
                    <a:pt x="472" y="573"/>
                    <a:pt x="448" y="577"/>
                    <a:pt x="429" y="567"/>
                  </a:cubicBezTo>
                  <a:cubicBezTo>
                    <a:pt x="393" y="547"/>
                    <a:pt x="375" y="485"/>
                    <a:pt x="365" y="448"/>
                  </a:cubicBezTo>
                  <a:cubicBezTo>
                    <a:pt x="379" y="359"/>
                    <a:pt x="364" y="327"/>
                    <a:pt x="429" y="284"/>
                  </a:cubicBezTo>
                  <a:cubicBezTo>
                    <a:pt x="486" y="364"/>
                    <a:pt x="405" y="397"/>
                    <a:pt x="365" y="448"/>
                  </a:cubicBezTo>
                  <a:cubicBezTo>
                    <a:pt x="353" y="463"/>
                    <a:pt x="344" y="481"/>
                    <a:pt x="329" y="494"/>
                  </a:cubicBezTo>
                  <a:cubicBezTo>
                    <a:pt x="320" y="502"/>
                    <a:pt x="255" y="527"/>
                    <a:pt x="247" y="530"/>
                  </a:cubicBezTo>
                  <a:cubicBezTo>
                    <a:pt x="135" y="508"/>
                    <a:pt x="159" y="522"/>
                    <a:pt x="100" y="439"/>
                  </a:cubicBezTo>
                  <a:cubicBezTo>
                    <a:pt x="93" y="395"/>
                    <a:pt x="83" y="373"/>
                    <a:pt x="100" y="329"/>
                  </a:cubicBezTo>
                  <a:cubicBezTo>
                    <a:pt x="103" y="321"/>
                    <a:pt x="113" y="318"/>
                    <a:pt x="119" y="311"/>
                  </a:cubicBezTo>
                  <a:cubicBezTo>
                    <a:pt x="165" y="256"/>
                    <a:pt x="191" y="245"/>
                    <a:pt x="256" y="229"/>
                  </a:cubicBezTo>
                  <a:cubicBezTo>
                    <a:pt x="328" y="253"/>
                    <a:pt x="288" y="230"/>
                    <a:pt x="274" y="384"/>
                  </a:cubicBezTo>
                  <a:cubicBezTo>
                    <a:pt x="265" y="485"/>
                    <a:pt x="192" y="518"/>
                    <a:pt x="109" y="540"/>
                  </a:cubicBezTo>
                  <a:cubicBezTo>
                    <a:pt x="15" y="527"/>
                    <a:pt x="32" y="538"/>
                    <a:pt x="0" y="457"/>
                  </a:cubicBezTo>
                  <a:cubicBezTo>
                    <a:pt x="3" y="424"/>
                    <a:pt x="2" y="390"/>
                    <a:pt x="9" y="357"/>
                  </a:cubicBezTo>
                  <a:cubicBezTo>
                    <a:pt x="18" y="313"/>
                    <a:pt x="70" y="289"/>
                    <a:pt x="100" y="265"/>
                  </a:cubicBezTo>
                  <a:cubicBezTo>
                    <a:pt x="135" y="238"/>
                    <a:pt x="164" y="216"/>
                    <a:pt x="201" y="192"/>
                  </a:cubicBezTo>
                  <a:cubicBezTo>
                    <a:pt x="251" y="226"/>
                    <a:pt x="244" y="209"/>
                    <a:pt x="219" y="311"/>
                  </a:cubicBezTo>
                  <a:cubicBezTo>
                    <a:pt x="203" y="377"/>
                    <a:pt x="139" y="400"/>
                    <a:pt x="82" y="412"/>
                  </a:cubicBezTo>
                  <a:cubicBezTo>
                    <a:pt x="23" y="351"/>
                    <a:pt x="48" y="391"/>
                    <a:pt x="64" y="238"/>
                  </a:cubicBezTo>
                  <a:cubicBezTo>
                    <a:pt x="77" y="110"/>
                    <a:pt x="260" y="73"/>
                    <a:pt x="356" y="46"/>
                  </a:cubicBezTo>
                  <a:cubicBezTo>
                    <a:pt x="451" y="62"/>
                    <a:pt x="469" y="97"/>
                    <a:pt x="493" y="192"/>
                  </a:cubicBezTo>
                  <a:cubicBezTo>
                    <a:pt x="484" y="273"/>
                    <a:pt x="495" y="274"/>
                    <a:pt x="439" y="311"/>
                  </a:cubicBezTo>
                  <a:cubicBezTo>
                    <a:pt x="430" y="305"/>
                    <a:pt x="412" y="304"/>
                    <a:pt x="411" y="293"/>
                  </a:cubicBezTo>
                  <a:cubicBezTo>
                    <a:pt x="402" y="166"/>
                    <a:pt x="457" y="135"/>
                    <a:pt x="557" y="110"/>
                  </a:cubicBezTo>
                  <a:cubicBezTo>
                    <a:pt x="629" y="122"/>
                    <a:pt x="626" y="123"/>
                    <a:pt x="649" y="192"/>
                  </a:cubicBezTo>
                  <a:cubicBezTo>
                    <a:pt x="638" y="291"/>
                    <a:pt x="655" y="310"/>
                    <a:pt x="557" y="329"/>
                  </a:cubicBezTo>
                  <a:cubicBezTo>
                    <a:pt x="457" y="304"/>
                    <a:pt x="509" y="197"/>
                    <a:pt x="548" y="137"/>
                  </a:cubicBezTo>
                  <a:cubicBezTo>
                    <a:pt x="553" y="129"/>
                    <a:pt x="567" y="131"/>
                    <a:pt x="576" y="128"/>
                  </a:cubicBezTo>
                  <a:cubicBezTo>
                    <a:pt x="624" y="110"/>
                    <a:pt x="662" y="100"/>
                    <a:pt x="713" y="92"/>
                  </a:cubicBezTo>
                  <a:cubicBezTo>
                    <a:pt x="808" y="139"/>
                    <a:pt x="791" y="261"/>
                    <a:pt x="695" y="293"/>
                  </a:cubicBezTo>
                  <a:cubicBezTo>
                    <a:pt x="666" y="250"/>
                    <a:pt x="664" y="202"/>
                    <a:pt x="704" y="165"/>
                  </a:cubicBezTo>
                  <a:cubicBezTo>
                    <a:pt x="745" y="82"/>
                    <a:pt x="818" y="29"/>
                    <a:pt x="905" y="0"/>
                  </a:cubicBezTo>
                  <a:cubicBezTo>
                    <a:pt x="923" y="9"/>
                    <a:pt x="945" y="14"/>
                    <a:pt x="960" y="28"/>
                  </a:cubicBezTo>
                  <a:cubicBezTo>
                    <a:pt x="1017" y="78"/>
                    <a:pt x="988" y="171"/>
                    <a:pt x="923" y="192"/>
                  </a:cubicBezTo>
                  <a:cubicBezTo>
                    <a:pt x="890" y="143"/>
                    <a:pt x="894" y="116"/>
                    <a:pt x="905" y="55"/>
                  </a:cubicBezTo>
                  <a:cubicBezTo>
                    <a:pt x="908" y="40"/>
                    <a:pt x="916" y="16"/>
                    <a:pt x="932" y="9"/>
                  </a:cubicBezTo>
                  <a:cubicBezTo>
                    <a:pt x="946" y="3"/>
                    <a:pt x="963" y="3"/>
                    <a:pt x="978" y="0"/>
                  </a:cubicBezTo>
                  <a:cubicBezTo>
                    <a:pt x="993" y="6"/>
                    <a:pt x="1011" y="7"/>
                    <a:pt x="1024" y="18"/>
                  </a:cubicBezTo>
                  <a:cubicBezTo>
                    <a:pt x="1032" y="24"/>
                    <a:pt x="1033" y="36"/>
                    <a:pt x="1033" y="46"/>
                  </a:cubicBezTo>
                  <a:cubicBezTo>
                    <a:pt x="1033" y="148"/>
                    <a:pt x="1038" y="181"/>
                    <a:pt x="951" y="210"/>
                  </a:cubicBezTo>
                  <a:cubicBezTo>
                    <a:pt x="898" y="197"/>
                    <a:pt x="889" y="208"/>
                    <a:pt x="923" y="119"/>
                  </a:cubicBezTo>
                  <a:cubicBezTo>
                    <a:pt x="943" y="68"/>
                    <a:pt x="1017" y="60"/>
                    <a:pt x="1060" y="46"/>
                  </a:cubicBezTo>
                  <a:cubicBezTo>
                    <a:pt x="1088" y="52"/>
                    <a:pt x="1122" y="45"/>
                    <a:pt x="1143" y="64"/>
                  </a:cubicBezTo>
                  <a:cubicBezTo>
                    <a:pt x="1148" y="69"/>
                    <a:pt x="1166" y="164"/>
                    <a:pt x="1170" y="183"/>
                  </a:cubicBezTo>
                  <a:cubicBezTo>
                    <a:pt x="1154" y="241"/>
                    <a:pt x="1153" y="263"/>
                    <a:pt x="1097" y="284"/>
                  </a:cubicBezTo>
                  <a:cubicBezTo>
                    <a:pt x="1088" y="275"/>
                    <a:pt x="1072" y="269"/>
                    <a:pt x="1069" y="256"/>
                  </a:cubicBezTo>
                  <a:cubicBezTo>
                    <a:pt x="1065" y="241"/>
                    <a:pt x="1075" y="225"/>
                    <a:pt x="1079" y="210"/>
                  </a:cubicBezTo>
                  <a:cubicBezTo>
                    <a:pt x="1097" y="147"/>
                    <a:pt x="1114" y="126"/>
                    <a:pt x="1179" y="110"/>
                  </a:cubicBezTo>
                  <a:cubicBezTo>
                    <a:pt x="1200" y="116"/>
                    <a:pt x="1224" y="117"/>
                    <a:pt x="1243" y="128"/>
                  </a:cubicBezTo>
                  <a:cubicBezTo>
                    <a:pt x="1271" y="144"/>
                    <a:pt x="1275" y="213"/>
                    <a:pt x="1280" y="238"/>
                  </a:cubicBezTo>
                  <a:cubicBezTo>
                    <a:pt x="1268" y="335"/>
                    <a:pt x="1280" y="326"/>
                    <a:pt x="1188" y="311"/>
                  </a:cubicBezTo>
                  <a:cubicBezTo>
                    <a:pt x="1137" y="235"/>
                    <a:pt x="1168" y="221"/>
                    <a:pt x="1243" y="192"/>
                  </a:cubicBezTo>
                  <a:cubicBezTo>
                    <a:pt x="1332" y="199"/>
                    <a:pt x="1379" y="180"/>
                    <a:pt x="1417" y="256"/>
                  </a:cubicBezTo>
                  <a:cubicBezTo>
                    <a:pt x="1423" y="281"/>
                    <a:pt x="1444" y="303"/>
                    <a:pt x="1444" y="329"/>
                  </a:cubicBezTo>
                  <a:cubicBezTo>
                    <a:pt x="1444" y="459"/>
                    <a:pt x="1422" y="498"/>
                    <a:pt x="1307" y="521"/>
                  </a:cubicBezTo>
                  <a:cubicBezTo>
                    <a:pt x="1246" y="512"/>
                    <a:pt x="1176" y="501"/>
                    <a:pt x="1225" y="412"/>
                  </a:cubicBezTo>
                  <a:cubicBezTo>
                    <a:pt x="1230" y="403"/>
                    <a:pt x="1320" y="359"/>
                    <a:pt x="1325" y="357"/>
                  </a:cubicBezTo>
                  <a:cubicBezTo>
                    <a:pt x="1422" y="381"/>
                    <a:pt x="1406" y="368"/>
                    <a:pt x="1435" y="457"/>
                  </a:cubicBezTo>
                  <a:cubicBezTo>
                    <a:pt x="1419" y="563"/>
                    <a:pt x="1435" y="578"/>
                    <a:pt x="1362" y="631"/>
                  </a:cubicBezTo>
                  <a:cubicBezTo>
                    <a:pt x="1269" y="620"/>
                    <a:pt x="1290" y="628"/>
                    <a:pt x="1243" y="558"/>
                  </a:cubicBezTo>
                  <a:cubicBezTo>
                    <a:pt x="1266" y="487"/>
                    <a:pt x="1316" y="557"/>
                    <a:pt x="1344" y="585"/>
                  </a:cubicBezTo>
                  <a:cubicBezTo>
                    <a:pt x="1347" y="609"/>
                    <a:pt x="1353" y="633"/>
                    <a:pt x="1353" y="658"/>
                  </a:cubicBezTo>
                  <a:cubicBezTo>
                    <a:pt x="1353" y="748"/>
                    <a:pt x="1258" y="763"/>
                    <a:pt x="1188" y="777"/>
                  </a:cubicBezTo>
                  <a:cubicBezTo>
                    <a:pt x="1135" y="764"/>
                    <a:pt x="1140" y="753"/>
                    <a:pt x="1124" y="704"/>
                  </a:cubicBezTo>
                  <a:cubicBezTo>
                    <a:pt x="1128" y="693"/>
                    <a:pt x="1133" y="654"/>
                    <a:pt x="1161" y="668"/>
                  </a:cubicBezTo>
                  <a:cubicBezTo>
                    <a:pt x="1170" y="672"/>
                    <a:pt x="1167" y="686"/>
                    <a:pt x="1170" y="695"/>
                  </a:cubicBezTo>
                  <a:cubicBezTo>
                    <a:pt x="1166" y="741"/>
                    <a:pt x="1178" y="794"/>
                    <a:pt x="1152" y="832"/>
                  </a:cubicBezTo>
                  <a:cubicBezTo>
                    <a:pt x="1139" y="851"/>
                    <a:pt x="1064" y="898"/>
                    <a:pt x="1042" y="905"/>
                  </a:cubicBezTo>
                  <a:cubicBezTo>
                    <a:pt x="1001" y="891"/>
                    <a:pt x="997" y="873"/>
                    <a:pt x="987" y="832"/>
                  </a:cubicBezTo>
                  <a:cubicBezTo>
                    <a:pt x="990" y="817"/>
                    <a:pt x="982" y="793"/>
                    <a:pt x="996" y="786"/>
                  </a:cubicBezTo>
                  <a:cubicBezTo>
                    <a:pt x="1008" y="780"/>
                    <a:pt x="1018" y="802"/>
                    <a:pt x="1024" y="814"/>
                  </a:cubicBezTo>
                  <a:cubicBezTo>
                    <a:pt x="1033" y="831"/>
                    <a:pt x="1036" y="851"/>
                    <a:pt x="1042" y="869"/>
                  </a:cubicBezTo>
                  <a:cubicBezTo>
                    <a:pt x="1033" y="930"/>
                    <a:pt x="1036" y="950"/>
                    <a:pt x="978" y="969"/>
                  </a:cubicBezTo>
                  <a:cubicBezTo>
                    <a:pt x="928" y="936"/>
                    <a:pt x="942" y="907"/>
                    <a:pt x="951" y="850"/>
                  </a:cubicBezTo>
                  <a:cubicBezTo>
                    <a:pt x="976" y="927"/>
                    <a:pt x="944" y="972"/>
                    <a:pt x="887" y="1015"/>
                  </a:cubicBezTo>
                  <a:cubicBezTo>
                    <a:pt x="872" y="1012"/>
                    <a:pt x="855" y="1014"/>
                    <a:pt x="841" y="1006"/>
                  </a:cubicBezTo>
                  <a:cubicBezTo>
                    <a:pt x="814" y="991"/>
                    <a:pt x="804" y="932"/>
                    <a:pt x="795" y="905"/>
                  </a:cubicBezTo>
                  <a:cubicBezTo>
                    <a:pt x="798" y="896"/>
                    <a:pt x="804" y="869"/>
                    <a:pt x="804" y="878"/>
                  </a:cubicBezTo>
                  <a:cubicBezTo>
                    <a:pt x="804" y="911"/>
                    <a:pt x="802" y="945"/>
                    <a:pt x="795" y="978"/>
                  </a:cubicBezTo>
                  <a:cubicBezTo>
                    <a:pt x="790" y="1003"/>
                    <a:pt x="768" y="1012"/>
                    <a:pt x="749" y="1024"/>
                  </a:cubicBezTo>
                  <a:cubicBezTo>
                    <a:pt x="717" y="1003"/>
                    <a:pt x="733" y="1006"/>
                    <a:pt x="704" y="1006"/>
                  </a:cubicBezTo>
                </a:path>
              </a:pathLst>
            </a:cu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grpSp>
          <p:nvGrpSpPr>
            <p:cNvPr id="38920" name="Group 7"/>
            <p:cNvGrpSpPr>
              <a:grpSpLocks/>
            </p:cNvGrpSpPr>
            <p:nvPr/>
          </p:nvGrpSpPr>
          <p:grpSpPr bwMode="auto">
            <a:xfrm>
              <a:off x="249" y="2523"/>
              <a:ext cx="2404" cy="272"/>
              <a:chOff x="521" y="1389"/>
              <a:chExt cx="2404" cy="272"/>
            </a:xfrm>
          </p:grpSpPr>
          <p:sp>
            <p:nvSpPr>
              <p:cNvPr id="38940" name="Oval 8"/>
              <p:cNvSpPr>
                <a:spLocks noChangeArrowheads="1"/>
              </p:cNvSpPr>
              <p:nvPr/>
            </p:nvSpPr>
            <p:spPr bwMode="auto">
              <a:xfrm>
                <a:off x="1292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41" name="Oval 9"/>
              <p:cNvSpPr>
                <a:spLocks noChangeArrowheads="1"/>
              </p:cNvSpPr>
              <p:nvPr/>
            </p:nvSpPr>
            <p:spPr bwMode="auto">
              <a:xfrm>
                <a:off x="1429" y="1525"/>
                <a:ext cx="136" cy="136"/>
              </a:xfrm>
              <a:prstGeom prst="ellipse">
                <a:avLst/>
              </a:prstGeom>
              <a:solidFill>
                <a:srgbClr val="E6541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42" name="Oval 10"/>
              <p:cNvSpPr>
                <a:spLocks noChangeArrowheads="1"/>
              </p:cNvSpPr>
              <p:nvPr/>
            </p:nvSpPr>
            <p:spPr bwMode="auto">
              <a:xfrm>
                <a:off x="1610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43" name="Oval 11"/>
              <p:cNvSpPr>
                <a:spLocks noChangeArrowheads="1"/>
              </p:cNvSpPr>
              <p:nvPr/>
            </p:nvSpPr>
            <p:spPr bwMode="auto">
              <a:xfrm>
                <a:off x="1791" y="1525"/>
                <a:ext cx="136" cy="13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44" name="Oval 12"/>
              <p:cNvSpPr>
                <a:spLocks noChangeArrowheads="1"/>
              </p:cNvSpPr>
              <p:nvPr/>
            </p:nvSpPr>
            <p:spPr bwMode="auto">
              <a:xfrm>
                <a:off x="1927" y="1525"/>
                <a:ext cx="136" cy="13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45" name="Oval 13"/>
              <p:cNvSpPr>
                <a:spLocks noChangeArrowheads="1"/>
              </p:cNvSpPr>
              <p:nvPr/>
            </p:nvSpPr>
            <p:spPr bwMode="auto">
              <a:xfrm>
                <a:off x="2064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46" name="Oval 14"/>
              <p:cNvSpPr>
                <a:spLocks noChangeArrowheads="1"/>
              </p:cNvSpPr>
              <p:nvPr/>
            </p:nvSpPr>
            <p:spPr bwMode="auto">
              <a:xfrm>
                <a:off x="2200" y="1525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47" name="Oval 15"/>
              <p:cNvSpPr>
                <a:spLocks noChangeArrowheads="1"/>
              </p:cNvSpPr>
              <p:nvPr/>
            </p:nvSpPr>
            <p:spPr bwMode="auto">
              <a:xfrm>
                <a:off x="2381" y="1525"/>
                <a:ext cx="136" cy="136"/>
              </a:xfrm>
              <a:prstGeom prst="ellipse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48" name="Oval 16"/>
              <p:cNvSpPr>
                <a:spLocks noChangeArrowheads="1"/>
              </p:cNvSpPr>
              <p:nvPr/>
            </p:nvSpPr>
            <p:spPr bwMode="auto">
              <a:xfrm>
                <a:off x="1020" y="1480"/>
                <a:ext cx="136" cy="136"/>
              </a:xfrm>
              <a:prstGeom prst="ellipse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49" name="Oval 17"/>
              <p:cNvSpPr>
                <a:spLocks noChangeArrowheads="1"/>
              </p:cNvSpPr>
              <p:nvPr/>
            </p:nvSpPr>
            <p:spPr bwMode="auto">
              <a:xfrm>
                <a:off x="657" y="1434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50" name="Oval 18"/>
              <p:cNvSpPr>
                <a:spLocks noChangeArrowheads="1"/>
              </p:cNvSpPr>
              <p:nvPr/>
            </p:nvSpPr>
            <p:spPr bwMode="auto">
              <a:xfrm>
                <a:off x="930" y="1480"/>
                <a:ext cx="136" cy="136"/>
              </a:xfrm>
              <a:prstGeom prst="ellipse">
                <a:avLst/>
              </a:prstGeom>
              <a:solidFill>
                <a:srgbClr val="E6541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51" name="Oval 19"/>
              <p:cNvSpPr>
                <a:spLocks noChangeArrowheads="1"/>
              </p:cNvSpPr>
              <p:nvPr/>
            </p:nvSpPr>
            <p:spPr bwMode="auto">
              <a:xfrm>
                <a:off x="2517" y="1525"/>
                <a:ext cx="136" cy="136"/>
              </a:xfrm>
              <a:prstGeom prst="ellipse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52" name="Oval 20"/>
              <p:cNvSpPr>
                <a:spLocks noChangeArrowheads="1"/>
              </p:cNvSpPr>
              <p:nvPr/>
            </p:nvSpPr>
            <p:spPr bwMode="auto">
              <a:xfrm>
                <a:off x="2653" y="1525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53" name="Oval 21"/>
              <p:cNvSpPr>
                <a:spLocks noChangeArrowheads="1"/>
              </p:cNvSpPr>
              <p:nvPr/>
            </p:nvSpPr>
            <p:spPr bwMode="auto">
              <a:xfrm>
                <a:off x="793" y="1434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54" name="Oval 22"/>
              <p:cNvSpPr>
                <a:spLocks noChangeArrowheads="1"/>
              </p:cNvSpPr>
              <p:nvPr/>
            </p:nvSpPr>
            <p:spPr bwMode="auto">
              <a:xfrm>
                <a:off x="2789" y="1525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55" name="Oval 23"/>
              <p:cNvSpPr>
                <a:spLocks noChangeArrowheads="1"/>
              </p:cNvSpPr>
              <p:nvPr/>
            </p:nvSpPr>
            <p:spPr bwMode="auto">
              <a:xfrm>
                <a:off x="521" y="1389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</p:grpSp>
        <p:sp>
          <p:nvSpPr>
            <p:cNvPr id="38921" name="Line 24"/>
            <p:cNvSpPr>
              <a:spLocks noChangeShapeType="1"/>
            </p:cNvSpPr>
            <p:nvPr/>
          </p:nvSpPr>
          <p:spPr bwMode="auto">
            <a:xfrm flipH="1" flipV="1">
              <a:off x="340" y="2750"/>
              <a:ext cx="772" cy="5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38922" name="Line 25"/>
            <p:cNvSpPr>
              <a:spLocks noChangeShapeType="1"/>
            </p:cNvSpPr>
            <p:nvPr/>
          </p:nvSpPr>
          <p:spPr bwMode="auto">
            <a:xfrm flipV="1">
              <a:off x="1247" y="2840"/>
              <a:ext cx="1315" cy="4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grpSp>
          <p:nvGrpSpPr>
            <p:cNvPr id="38923" name="Group 26"/>
            <p:cNvGrpSpPr>
              <a:grpSpLocks/>
            </p:cNvGrpSpPr>
            <p:nvPr/>
          </p:nvGrpSpPr>
          <p:grpSpPr bwMode="auto">
            <a:xfrm>
              <a:off x="249" y="2341"/>
              <a:ext cx="2404" cy="272"/>
              <a:chOff x="521" y="1389"/>
              <a:chExt cx="2404" cy="272"/>
            </a:xfrm>
          </p:grpSpPr>
          <p:sp>
            <p:nvSpPr>
              <p:cNvPr id="38924" name="Oval 27"/>
              <p:cNvSpPr>
                <a:spLocks noChangeArrowheads="1"/>
              </p:cNvSpPr>
              <p:nvPr/>
            </p:nvSpPr>
            <p:spPr bwMode="auto">
              <a:xfrm>
                <a:off x="1292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25" name="Oval 28"/>
              <p:cNvSpPr>
                <a:spLocks noChangeArrowheads="1"/>
              </p:cNvSpPr>
              <p:nvPr/>
            </p:nvSpPr>
            <p:spPr bwMode="auto">
              <a:xfrm>
                <a:off x="1429" y="1525"/>
                <a:ext cx="136" cy="136"/>
              </a:xfrm>
              <a:prstGeom prst="ellipse">
                <a:avLst/>
              </a:prstGeom>
              <a:solidFill>
                <a:srgbClr val="E6541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26" name="Oval 29"/>
              <p:cNvSpPr>
                <a:spLocks noChangeArrowheads="1"/>
              </p:cNvSpPr>
              <p:nvPr/>
            </p:nvSpPr>
            <p:spPr bwMode="auto">
              <a:xfrm>
                <a:off x="1610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27" name="Oval 30"/>
              <p:cNvSpPr>
                <a:spLocks noChangeArrowheads="1"/>
              </p:cNvSpPr>
              <p:nvPr/>
            </p:nvSpPr>
            <p:spPr bwMode="auto">
              <a:xfrm>
                <a:off x="1791" y="1525"/>
                <a:ext cx="136" cy="13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28" name="Oval 31"/>
              <p:cNvSpPr>
                <a:spLocks noChangeArrowheads="1"/>
              </p:cNvSpPr>
              <p:nvPr/>
            </p:nvSpPr>
            <p:spPr bwMode="auto">
              <a:xfrm>
                <a:off x="1927" y="1525"/>
                <a:ext cx="136" cy="13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29" name="Oval 32"/>
              <p:cNvSpPr>
                <a:spLocks noChangeArrowheads="1"/>
              </p:cNvSpPr>
              <p:nvPr/>
            </p:nvSpPr>
            <p:spPr bwMode="auto">
              <a:xfrm>
                <a:off x="2064" y="1525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30" name="Oval 33"/>
              <p:cNvSpPr>
                <a:spLocks noChangeArrowheads="1"/>
              </p:cNvSpPr>
              <p:nvPr/>
            </p:nvSpPr>
            <p:spPr bwMode="auto">
              <a:xfrm>
                <a:off x="2200" y="1525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31" name="Oval 34"/>
              <p:cNvSpPr>
                <a:spLocks noChangeArrowheads="1"/>
              </p:cNvSpPr>
              <p:nvPr/>
            </p:nvSpPr>
            <p:spPr bwMode="auto">
              <a:xfrm>
                <a:off x="2381" y="1525"/>
                <a:ext cx="136" cy="136"/>
              </a:xfrm>
              <a:prstGeom prst="ellipse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32" name="Oval 35"/>
              <p:cNvSpPr>
                <a:spLocks noChangeArrowheads="1"/>
              </p:cNvSpPr>
              <p:nvPr/>
            </p:nvSpPr>
            <p:spPr bwMode="auto">
              <a:xfrm>
                <a:off x="1020" y="1480"/>
                <a:ext cx="136" cy="136"/>
              </a:xfrm>
              <a:prstGeom prst="ellipse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33" name="Oval 36"/>
              <p:cNvSpPr>
                <a:spLocks noChangeArrowheads="1"/>
              </p:cNvSpPr>
              <p:nvPr/>
            </p:nvSpPr>
            <p:spPr bwMode="auto">
              <a:xfrm>
                <a:off x="657" y="1434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34" name="Oval 37"/>
              <p:cNvSpPr>
                <a:spLocks noChangeArrowheads="1"/>
              </p:cNvSpPr>
              <p:nvPr/>
            </p:nvSpPr>
            <p:spPr bwMode="auto">
              <a:xfrm>
                <a:off x="930" y="1480"/>
                <a:ext cx="136" cy="136"/>
              </a:xfrm>
              <a:prstGeom prst="ellipse">
                <a:avLst/>
              </a:prstGeom>
              <a:solidFill>
                <a:srgbClr val="E6541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35" name="Oval 38"/>
              <p:cNvSpPr>
                <a:spLocks noChangeArrowheads="1"/>
              </p:cNvSpPr>
              <p:nvPr/>
            </p:nvSpPr>
            <p:spPr bwMode="auto">
              <a:xfrm>
                <a:off x="2517" y="1525"/>
                <a:ext cx="136" cy="136"/>
              </a:xfrm>
              <a:prstGeom prst="ellipse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36" name="Oval 39"/>
              <p:cNvSpPr>
                <a:spLocks noChangeArrowheads="1"/>
              </p:cNvSpPr>
              <p:nvPr/>
            </p:nvSpPr>
            <p:spPr bwMode="auto">
              <a:xfrm>
                <a:off x="2653" y="1525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37" name="Oval 40"/>
              <p:cNvSpPr>
                <a:spLocks noChangeArrowheads="1"/>
              </p:cNvSpPr>
              <p:nvPr/>
            </p:nvSpPr>
            <p:spPr bwMode="auto">
              <a:xfrm>
                <a:off x="793" y="1434"/>
                <a:ext cx="136" cy="1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38" name="Oval 41"/>
              <p:cNvSpPr>
                <a:spLocks noChangeArrowheads="1"/>
              </p:cNvSpPr>
              <p:nvPr/>
            </p:nvSpPr>
            <p:spPr bwMode="auto">
              <a:xfrm>
                <a:off x="2789" y="1525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  <p:sp>
            <p:nvSpPr>
              <p:cNvPr id="38939" name="Oval 42"/>
              <p:cNvSpPr>
                <a:spLocks noChangeArrowheads="1"/>
              </p:cNvSpPr>
              <p:nvPr/>
            </p:nvSpPr>
            <p:spPr bwMode="auto">
              <a:xfrm>
                <a:off x="521" y="1389"/>
                <a:ext cx="136" cy="136"/>
              </a:xfrm>
              <a:prstGeom prst="ellipse">
                <a:avLst/>
              </a:prstGeom>
              <a:solidFill>
                <a:srgbClr val="FF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FontTx/>
                  <a:buNone/>
                </a:pPr>
                <a:endParaRPr lang="he-IL" altLang="he-IL" sz="1800"/>
              </a:p>
            </p:txBody>
          </p:sp>
        </p:grpSp>
      </p:grpSp>
      <p:sp>
        <p:nvSpPr>
          <p:cNvPr id="38918" name="מלבן 42"/>
          <p:cNvSpPr>
            <a:spLocks noChangeArrowheads="1"/>
          </p:cNvSpPr>
          <p:nvPr/>
        </p:nvSpPr>
        <p:spPr bwMode="auto">
          <a:xfrm>
            <a:off x="2987675" y="6165850"/>
            <a:ext cx="5508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hlinkClick r:id="rId2"/>
              </a:rPr>
              <a:t>http://www.youtube.com/watch?v=lijQ3a8yUYQ</a:t>
            </a:r>
            <a:r>
              <a:rPr lang="en-US" altLang="he-IL" sz="1800"/>
              <a:t> </a:t>
            </a:r>
            <a:endParaRPr lang="he-IL" altLang="he-IL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כותרת 1"/>
          <p:cNvSpPr>
            <a:spLocks noGrp="1"/>
          </p:cNvSpPr>
          <p:nvPr>
            <p:ph type="title"/>
          </p:nvPr>
        </p:nvSpPr>
        <p:spPr>
          <a:xfrm>
            <a:off x="385763" y="-271463"/>
            <a:ext cx="8229600" cy="1143001"/>
          </a:xfrm>
        </p:spPr>
        <p:txBody>
          <a:bodyPr/>
          <a:lstStyle/>
          <a:p>
            <a:r>
              <a:rPr lang="he-IL" altLang="he-IL" smtClean="0"/>
              <a:t>דנטורציה של חלבונים</a:t>
            </a:r>
          </a:p>
        </p:txBody>
      </p:sp>
      <p:pic>
        <p:nvPicPr>
          <p:cNvPr id="39939" name="Picture 2" descr="http://www.sp.uconn.edu/~bi107vc/images/mol/denatura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871538"/>
            <a:ext cx="7631112" cy="277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 descr="http://www.psychologytoday.com/files/u73/Fried_egg__sunny_side_u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8500"/>
            <a:ext cx="221456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2413" y="3770313"/>
            <a:ext cx="7394575" cy="332263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  <a:defRPr/>
            </a:pPr>
            <a:r>
              <a:rPr lang="he-IL" sz="2400" dirty="0"/>
              <a:t>המבנה המרחבי של החלבון מושפע בעיקר מחום וחומציות.</a:t>
            </a:r>
          </a:p>
          <a:p>
            <a:pPr marL="342900" indent="-342900" algn="r" rtl="1">
              <a:buFont typeface="Arial" panose="020B0604020202020204" pitchFamily="34" charset="0"/>
              <a:buChar char="•"/>
              <a:defRPr/>
            </a:pPr>
            <a:r>
              <a:rPr lang="he-IL" sz="2400" dirty="0"/>
              <a:t>כל חלבון פועל בטמפרטורה מיטבית וחומציות מתאימה </a:t>
            </a:r>
          </a:p>
          <a:p>
            <a:pPr algn="r" rtl="1">
              <a:defRPr/>
            </a:pPr>
            <a:r>
              <a:rPr lang="he-IL" sz="2400" dirty="0"/>
              <a:t>בהם נשמר המבנה המרחבי. </a:t>
            </a:r>
          </a:p>
          <a:p>
            <a:pPr marL="342900" indent="-342900" algn="r" rtl="1">
              <a:buFont typeface="Arial" panose="020B0604020202020204" pitchFamily="34" charset="0"/>
              <a:buChar char="•"/>
              <a:defRPr/>
            </a:pPr>
            <a:r>
              <a:rPr lang="he-IL" sz="2400" dirty="0"/>
              <a:t>בטמפרטורה גבוהה מהטמפרטורה המיטבית, משתנה </a:t>
            </a:r>
          </a:p>
          <a:p>
            <a:pPr algn="r" rtl="1">
              <a:defRPr/>
            </a:pPr>
            <a:r>
              <a:rPr lang="he-IL" sz="2400" dirty="0"/>
              <a:t>המבנה המרחבי של החלבון  ועקב כך פעילות החלבון </a:t>
            </a:r>
          </a:p>
          <a:p>
            <a:pPr algn="r" rtl="1">
              <a:defRPr/>
            </a:pPr>
            <a:r>
              <a:rPr lang="he-IL" sz="2400" dirty="0"/>
              <a:t>נפסקת.</a:t>
            </a:r>
          </a:p>
          <a:p>
            <a:pPr marL="342900" indent="-342900" algn="r" rtl="1">
              <a:buFont typeface="Arial" panose="020B0604020202020204" pitchFamily="34" charset="0"/>
              <a:buChar char="•"/>
              <a:defRPr/>
            </a:pPr>
            <a:r>
              <a:rPr lang="he-IL" sz="2400" dirty="0"/>
              <a:t>בסביבה עם חומציות נמוכה או גבוהה מהחומציות </a:t>
            </a:r>
          </a:p>
          <a:p>
            <a:pPr algn="r" rtl="1">
              <a:defRPr/>
            </a:pPr>
            <a:r>
              <a:rPr lang="he-IL" sz="2400" dirty="0"/>
              <a:t>המיטבית, משתנה המבנה המרחבי ועקב כך הפעילות נפסקת.</a:t>
            </a:r>
          </a:p>
          <a:p>
            <a:pPr algn="r" rtl="1">
              <a:defRPr/>
            </a:pPr>
            <a:endParaRPr lang="he-IL" dirty="0"/>
          </a:p>
        </p:txBody>
      </p:sp>
      <p:sp>
        <p:nvSpPr>
          <p:cNvPr id="3" name="כוכב עם 5 פינות 2"/>
          <p:cNvSpPr/>
          <p:nvPr/>
        </p:nvSpPr>
        <p:spPr bwMode="auto">
          <a:xfrm>
            <a:off x="385763" y="260648"/>
            <a:ext cx="317500" cy="288032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כותרת 1"/>
          <p:cNvSpPr>
            <a:spLocks noGrp="1"/>
          </p:cNvSpPr>
          <p:nvPr>
            <p:ph type="title"/>
          </p:nvPr>
        </p:nvSpPr>
        <p:spPr>
          <a:xfrm>
            <a:off x="133350" y="-171450"/>
            <a:ext cx="9037638" cy="1143000"/>
          </a:xfrm>
        </p:spPr>
        <p:txBody>
          <a:bodyPr/>
          <a:lstStyle/>
          <a:p>
            <a:pPr>
              <a:defRPr/>
            </a:pPr>
            <a:r>
              <a:rPr lang="he-IL" altLang="he-IL" sz="36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השפעת הרכב חומצות האמינו בחלבון על איכותו</a:t>
            </a:r>
          </a:p>
        </p:txBody>
      </p:sp>
      <p:sp>
        <p:nvSpPr>
          <p:cNvPr id="40963" name="מציין מיקום תוכן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5473700"/>
          </a:xfrm>
        </p:spPr>
        <p:txBody>
          <a:bodyPr/>
          <a:lstStyle/>
          <a:p>
            <a:pPr algn="r" rtl="1">
              <a:buFontTx/>
              <a:buNone/>
            </a:pPr>
            <a:r>
              <a:rPr lang="he-IL" altLang="he-IL" b="1" smtClean="0">
                <a:solidFill>
                  <a:srgbClr val="0000FF"/>
                </a:solidFill>
              </a:rPr>
              <a:t>חומצת אמינו חיונית </a:t>
            </a:r>
            <a:r>
              <a:rPr lang="he-IL" altLang="he-IL" smtClean="0"/>
              <a:t>– חומצה שגוף האדם אינו יכול לבנותה ולכן צריך לספק אותה במזון. קיימות 9 חומצות חיוניות.</a:t>
            </a:r>
            <a:endParaRPr lang="en-US" altLang="he-IL" smtClean="0"/>
          </a:p>
          <a:p>
            <a:pPr algn="r" rtl="1">
              <a:buFontTx/>
              <a:buNone/>
            </a:pPr>
            <a:r>
              <a:rPr lang="he-IL" altLang="he-IL" b="1" smtClean="0">
                <a:solidFill>
                  <a:srgbClr val="0000FF"/>
                </a:solidFill>
              </a:rPr>
              <a:t>חומצת אמינו בלתי חיונית </a:t>
            </a:r>
            <a:r>
              <a:rPr lang="he-IL" altLang="he-IL" smtClean="0"/>
              <a:t>- חומצת אמינו אשר גוף האדם יכול לבנותה בגוף. קיימות 11 חומצות בלתי חיוניות.</a:t>
            </a:r>
          </a:p>
          <a:p>
            <a:pPr algn="r" rtl="1">
              <a:buFontTx/>
              <a:buNone/>
            </a:pPr>
            <a:r>
              <a:rPr lang="he-IL" altLang="he-IL" b="1" smtClean="0">
                <a:solidFill>
                  <a:srgbClr val="0000FF"/>
                </a:solidFill>
              </a:rPr>
              <a:t>חומצת אמינו מגבילה </a:t>
            </a:r>
            <a:r>
              <a:rPr lang="he-IL" altLang="he-IL" smtClean="0"/>
              <a:t>- חומצת אמינו חיונית, הנמצאת במזון בכמות בלתי מספקת לבניית חלבונים בגוף. לכן היא קובעת את אחוז הניצול של החלבון מהמזון בגוף.</a:t>
            </a:r>
            <a:endParaRPr lang="en-US" altLang="he-IL" smtClean="0"/>
          </a:p>
          <a:p>
            <a:pPr algn="r" rtl="1">
              <a:buFontTx/>
              <a:buNone/>
            </a:pPr>
            <a:endParaRPr lang="he-IL" altLang="he-IL" smtClean="0"/>
          </a:p>
        </p:txBody>
      </p:sp>
      <p:sp>
        <p:nvSpPr>
          <p:cNvPr id="2" name="כוכב עם 5 פינות 1"/>
          <p:cNvSpPr/>
          <p:nvPr/>
        </p:nvSpPr>
        <p:spPr bwMode="auto">
          <a:xfrm>
            <a:off x="251520" y="971550"/>
            <a:ext cx="216793" cy="296863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כותרת 1"/>
          <p:cNvSpPr>
            <a:spLocks noGrp="1"/>
          </p:cNvSpPr>
          <p:nvPr>
            <p:ph type="title"/>
          </p:nvPr>
        </p:nvSpPr>
        <p:spPr>
          <a:xfrm>
            <a:off x="469900" y="-315913"/>
            <a:ext cx="8229600" cy="1143001"/>
          </a:xfrm>
        </p:spPr>
        <p:txBody>
          <a:bodyPr/>
          <a:lstStyle/>
          <a:p>
            <a:r>
              <a:rPr lang="he-IL" altLang="he-IL" sz="3600" b="1" smtClean="0"/>
              <a:t>חלבון מהחי וחלבון מהצומח</a:t>
            </a:r>
          </a:p>
        </p:txBody>
      </p:sp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0" y="256084"/>
            <a:ext cx="8978071" cy="683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he-IL" altLang="he-IL" b="1" u="sng" dirty="0" smtClean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</a:rPr>
              <a:t>חלבון מהחי- </a:t>
            </a:r>
            <a:r>
              <a:rPr lang="he-IL" altLang="he-IL" sz="2800" dirty="0" smtClean="0"/>
              <a:t>בעל ערך תזונתי גבוה יותר מחלבון מהצומח. הוא מכיל את כל חומצות האמינו </a:t>
            </a:r>
            <a:r>
              <a:rPr lang="he-IL" altLang="he-IL" sz="2800" b="1" dirty="0" smtClean="0"/>
              <a:t>(20 חומצות)- </a:t>
            </a:r>
            <a:r>
              <a:rPr lang="he-IL" altLang="he-IL" sz="2800" b="1" dirty="0" smtClean="0">
                <a:solidFill>
                  <a:srgbClr val="0000FF"/>
                </a:solidFill>
              </a:rPr>
              <a:t>"חלבון מלא". </a:t>
            </a:r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he-IL" altLang="he-IL" b="1" u="sng" dirty="0" smtClean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</a:rPr>
              <a:t>חלבון מהצומח- </a:t>
            </a:r>
            <a:r>
              <a:rPr lang="he-IL" altLang="he-IL" sz="2800" dirty="0" smtClean="0">
                <a:ln>
                  <a:solidFill>
                    <a:sysClr val="windowText" lastClr="000000"/>
                  </a:solidFill>
                </a:ln>
              </a:rPr>
              <a:t>בעל</a:t>
            </a:r>
            <a:r>
              <a:rPr lang="he-IL" altLang="he-IL" sz="3600" dirty="0" smtClean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</a:rPr>
              <a:t> </a:t>
            </a:r>
            <a:r>
              <a:rPr lang="he-IL" altLang="he-IL" sz="2800" dirty="0" smtClean="0">
                <a:ln>
                  <a:solidFill>
                    <a:sysClr val="windowText" lastClr="000000"/>
                  </a:solidFill>
                </a:ln>
              </a:rPr>
              <a:t>ערך תזונתי נמוך יותר בגלל שהוא</a:t>
            </a:r>
            <a:r>
              <a:rPr lang="he-IL" altLang="he-IL" sz="2800" dirty="0" smtClean="0"/>
              <a:t> </a:t>
            </a:r>
            <a:r>
              <a:rPr lang="he-IL" altLang="he-IL" sz="2800" b="1" dirty="0" smtClean="0">
                <a:solidFill>
                  <a:srgbClr val="0000FF"/>
                </a:solidFill>
              </a:rPr>
              <a:t>"חלבון חסר"-</a:t>
            </a:r>
            <a:r>
              <a:rPr lang="he-IL" altLang="he-IL" sz="2800" dirty="0" smtClean="0"/>
              <a:t>חלבון בו חסרה חומצת אמינו חיוניות אחת או יותר. כמו כן, יש חלבונים שערכם התזונתי נמוך בגלל </a:t>
            </a:r>
            <a:r>
              <a:rPr lang="he-IL" altLang="he-IL" sz="2800" b="1" dirty="0" smtClean="0">
                <a:solidFill>
                  <a:srgbClr val="0000FF"/>
                </a:solidFill>
              </a:rPr>
              <a:t>חומצות אמינו מגבילות</a:t>
            </a:r>
            <a:r>
              <a:rPr lang="en-US" altLang="he-IL" sz="2800" b="1" dirty="0" smtClean="0">
                <a:solidFill>
                  <a:srgbClr val="0000FF"/>
                </a:solidFill>
              </a:rPr>
              <a:t> </a:t>
            </a:r>
            <a:r>
              <a:rPr lang="he-IL" altLang="he-IL" sz="2800" dirty="0" smtClean="0"/>
              <a:t>במזון- שכמותם אינה מספקת לבניית חלבונים בגוף.</a:t>
            </a:r>
            <a:endParaRPr lang="en-US" altLang="he-IL" sz="2800" dirty="0" smtClean="0"/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he-IL" altLang="he-IL" sz="2800" u="sng" dirty="0" smtClean="0"/>
              <a:t>שלוש חומצות אמיניות מגבילות עיקריות:</a:t>
            </a:r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he-IL" altLang="he-IL" sz="28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</a:rPr>
              <a:t>מתיונין</a:t>
            </a:r>
            <a:r>
              <a:rPr lang="he-IL" altLang="he-IL" sz="2800" dirty="0" smtClean="0"/>
              <a:t> – מגבילה את הערך התזונתי של חלבון קטניות</a:t>
            </a:r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he-IL" altLang="he-IL" sz="28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</a:rPr>
              <a:t>ליזין</a:t>
            </a:r>
            <a:r>
              <a:rPr lang="he-IL" altLang="he-IL" sz="2800" dirty="0" smtClean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</a:rPr>
              <a:t> </a:t>
            </a:r>
            <a:r>
              <a:rPr lang="he-IL" altLang="he-IL" sz="2800" dirty="0" smtClean="0"/>
              <a:t>- מגבילה את הערך התזונתי של חלבון הדגניים.</a:t>
            </a:r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he-IL" altLang="he-IL" sz="2800" dirty="0" smtClean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</a:rPr>
              <a:t>טריפטופן</a:t>
            </a:r>
            <a:r>
              <a:rPr lang="he-IL" altLang="he-IL" sz="2800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he-IL" altLang="he-IL" sz="2800" dirty="0" smtClean="0"/>
              <a:t>- מגבילה את הערך התזונתי של חלבון התירס.</a:t>
            </a:r>
          </a:p>
        </p:txBody>
      </p:sp>
      <p:sp>
        <p:nvSpPr>
          <p:cNvPr id="2" name="כוכב עם 5 פינות 1"/>
          <p:cNvSpPr/>
          <p:nvPr/>
        </p:nvSpPr>
        <p:spPr bwMode="auto">
          <a:xfrm>
            <a:off x="107504" y="116632"/>
            <a:ext cx="288032" cy="288032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149977"/>
            <a:ext cx="9141267" cy="2246769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r" rtl="1">
              <a:defRPr/>
            </a:pPr>
            <a:r>
              <a:rPr lang="he-IL" sz="2800" dirty="0">
                <a:ln>
                  <a:solidFill>
                    <a:schemeClr val="tx1"/>
                  </a:solidFill>
                </a:ln>
                <a:latin typeface="Arial" charset="0"/>
                <a:cs typeface="Arial" charset="0"/>
              </a:rPr>
              <a:t>דוגמה:</a:t>
            </a:r>
          </a:p>
          <a:p>
            <a:pPr algn="r" rtl="1">
              <a:defRPr/>
            </a:pPr>
            <a:r>
              <a:rPr lang="he-IL" sz="2800" dirty="0">
                <a:ln>
                  <a:solidFill>
                    <a:schemeClr val="tx1"/>
                  </a:solidFill>
                </a:ln>
                <a:latin typeface="Arial" charset="0"/>
                <a:cs typeface="Arial" charset="0"/>
              </a:rPr>
              <a:t>חלבון במזון מכיל רצף חומצות אמינו חיוניות המוצגות בטבלה1. </a:t>
            </a:r>
          </a:p>
          <a:p>
            <a:pPr algn="r" rtl="1">
              <a:defRPr/>
            </a:pPr>
            <a:r>
              <a:rPr lang="he-IL" sz="2800" dirty="0">
                <a:ln>
                  <a:solidFill>
                    <a:schemeClr val="tx1"/>
                  </a:solidFill>
                </a:ln>
                <a:latin typeface="Arial" charset="0"/>
                <a:cs typeface="Arial" charset="0"/>
              </a:rPr>
              <a:t>חלבון נבנה בגוף מרצף חומצות אמינו חיוניות המוצגות בטבלה 2.</a:t>
            </a:r>
          </a:p>
          <a:p>
            <a:pPr algn="r" rtl="1">
              <a:defRPr/>
            </a:pPr>
            <a:r>
              <a:rPr lang="he-IL" sz="2800" dirty="0">
                <a:ln>
                  <a:solidFill>
                    <a:schemeClr val="tx1"/>
                  </a:solidFill>
                </a:ln>
                <a:latin typeface="Arial" charset="0"/>
                <a:cs typeface="Arial" charset="0"/>
              </a:rPr>
              <a:t>קבעו האם החלבון במזון הוא חלבון חסר או חלבון עם חומצות אמינו מגבילות? הסבירו קביעתכם</a:t>
            </a:r>
          </a:p>
        </p:txBody>
      </p:sp>
      <p:graphicFrame>
        <p:nvGraphicFramePr>
          <p:cNvPr id="4" name="טבלה 3"/>
          <p:cNvGraphicFramePr>
            <a:graphicFrameLocks noGrp="1"/>
          </p:cNvGraphicFramePr>
          <p:nvPr/>
        </p:nvGraphicFramePr>
        <p:xfrm>
          <a:off x="5003800" y="2708275"/>
          <a:ext cx="3605213" cy="39624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800053">
                  <a:extLst>
                    <a:ext uri="{9D8B030D-6E8A-4147-A177-3AD203B41FA5}"/>
                  </a:extLst>
                </a:gridCol>
                <a:gridCol w="1805160">
                  <a:extLst>
                    <a:ext uri="{9D8B030D-6E8A-4147-A177-3AD203B41FA5}"/>
                  </a:extLst>
                </a:gridCol>
              </a:tblGrid>
              <a:tr h="543638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מספר המולקולות (יחידות)</a:t>
                      </a:r>
                      <a:endParaRPr lang="en-US" sz="2800" dirty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שם חומצת</a:t>
                      </a:r>
                      <a:r>
                        <a:rPr lang="he-IL" sz="2800" baseline="0" dirty="0" smtClean="0"/>
                        <a:t> אמינו</a:t>
                      </a:r>
                      <a:endParaRPr lang="en-US" sz="2800" dirty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14965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4</a:t>
                      </a:r>
                      <a:endParaRPr lang="en-US" sz="2800" dirty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err="1" smtClean="0"/>
                        <a:t>מתיונין</a:t>
                      </a:r>
                      <a:endParaRPr lang="he-IL" sz="2800" dirty="0" smtClean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14965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6</a:t>
                      </a:r>
                      <a:endParaRPr lang="en-US" sz="2800" dirty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err="1" smtClean="0"/>
                        <a:t>ליזין</a:t>
                      </a:r>
                      <a:endParaRPr lang="en-US" sz="2800" dirty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14965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2</a:t>
                      </a:r>
                      <a:endParaRPr lang="en-US" sz="2800" dirty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ארגינין</a:t>
                      </a:r>
                      <a:endParaRPr lang="en-US" sz="2800" dirty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14965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5</a:t>
                      </a:r>
                      <a:endParaRPr lang="en-US" sz="2800" dirty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err="1" smtClean="0"/>
                        <a:t>אלנין</a:t>
                      </a:r>
                      <a:endParaRPr lang="en-US" sz="2800" dirty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14965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3</a:t>
                      </a:r>
                      <a:endParaRPr lang="en-US" sz="2800" dirty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err="1" smtClean="0"/>
                        <a:t>גלוטמט</a:t>
                      </a:r>
                      <a:endParaRPr lang="en-US" sz="2800" dirty="0"/>
                    </a:p>
                  </a:txBody>
                  <a:tcPr marL="91490" marR="914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3034" name="TextBox 4"/>
          <p:cNvSpPr txBox="1">
            <a:spLocks noChangeArrowheads="1"/>
          </p:cNvSpPr>
          <p:nvPr/>
        </p:nvSpPr>
        <p:spPr bwMode="auto">
          <a:xfrm>
            <a:off x="6516688" y="2097088"/>
            <a:ext cx="12731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e-IL" altLang="he-IL" sz="2800" u="sng"/>
              <a:t>טבלה 1</a:t>
            </a:r>
            <a:endParaRPr lang="en-US" altLang="he-IL" sz="2800" u="sng"/>
          </a:p>
        </p:txBody>
      </p:sp>
      <p:graphicFrame>
        <p:nvGraphicFramePr>
          <p:cNvPr id="6" name="טבלה 5"/>
          <p:cNvGraphicFramePr>
            <a:graphicFrameLocks noGrp="1"/>
          </p:cNvGraphicFramePr>
          <p:nvPr/>
        </p:nvGraphicFramePr>
        <p:xfrm>
          <a:off x="684213" y="2708275"/>
          <a:ext cx="3124200" cy="39624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727972">
                  <a:extLst>
                    <a:ext uri="{9D8B030D-6E8A-4147-A177-3AD203B41FA5}"/>
                  </a:extLst>
                </a:gridCol>
                <a:gridCol w="1396228">
                  <a:extLst>
                    <a:ext uri="{9D8B030D-6E8A-4147-A177-3AD203B41FA5}"/>
                  </a:extLst>
                </a:gridCol>
              </a:tblGrid>
              <a:tr h="543638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מספר המולקולות (יחידות)</a:t>
                      </a:r>
                      <a:endParaRPr lang="en-US" sz="28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שם חומצת</a:t>
                      </a:r>
                      <a:r>
                        <a:rPr lang="he-IL" sz="2800" baseline="0" dirty="0" smtClean="0"/>
                        <a:t> אמינו</a:t>
                      </a:r>
                      <a:endParaRPr lang="en-US" sz="28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14965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4</a:t>
                      </a:r>
                      <a:endParaRPr lang="en-US" sz="28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err="1" smtClean="0"/>
                        <a:t>מתיונין</a:t>
                      </a:r>
                      <a:endParaRPr lang="he-IL" sz="2800" dirty="0" smtClean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14965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6</a:t>
                      </a:r>
                      <a:endParaRPr lang="en-US" sz="28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err="1" smtClean="0"/>
                        <a:t>ליזין</a:t>
                      </a:r>
                      <a:endParaRPr lang="en-US" sz="28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14965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3</a:t>
                      </a:r>
                      <a:endParaRPr lang="en-US" sz="28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ארגינין</a:t>
                      </a:r>
                      <a:endParaRPr lang="en-US" sz="28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14965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5</a:t>
                      </a:r>
                      <a:endParaRPr lang="en-US" sz="28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err="1" smtClean="0"/>
                        <a:t>אלנין</a:t>
                      </a:r>
                      <a:endParaRPr lang="en-US" sz="28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14965">
                <a:tc>
                  <a:txBody>
                    <a:bodyPr/>
                    <a:lstStyle/>
                    <a:p>
                      <a:r>
                        <a:rPr lang="he-IL" sz="2800" dirty="0" smtClean="0"/>
                        <a:t>3</a:t>
                      </a:r>
                      <a:endParaRPr lang="en-US" sz="28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e-IL" sz="2800" dirty="0" err="1" smtClean="0"/>
                        <a:t>גלוטמט</a:t>
                      </a:r>
                      <a:endParaRPr lang="en-US" sz="2800" dirty="0"/>
                    </a:p>
                  </a:txBody>
                  <a:tcPr marL="91462" marR="9146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3058" name="TextBox 6"/>
          <p:cNvSpPr txBox="1">
            <a:spLocks noChangeArrowheads="1"/>
          </p:cNvSpPr>
          <p:nvPr/>
        </p:nvSpPr>
        <p:spPr bwMode="auto">
          <a:xfrm>
            <a:off x="1812925" y="2097088"/>
            <a:ext cx="12731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e-IL" altLang="he-IL" sz="2800" u="sng"/>
              <a:t>טבלה 2</a:t>
            </a:r>
            <a:endParaRPr lang="en-US" altLang="he-IL" sz="2800" u="sng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ln w="28575">
            <a:solidFill>
              <a:srgbClr val="FF0000"/>
            </a:solidFill>
          </a:ln>
        </p:spPr>
        <p:txBody>
          <a:bodyPr/>
          <a:lstStyle/>
          <a:p>
            <a:r>
              <a:rPr lang="he-IL" dirty="0" smtClean="0"/>
              <a:t>באלו מדינות בעולם אוכלים הכי הרבה חלבון מלא?</a:t>
            </a:r>
            <a:endParaRPr lang="he-IL" dirty="0"/>
          </a:p>
        </p:txBody>
      </p:sp>
      <p:pic>
        <p:nvPicPr>
          <p:cNvPr id="3" name="Picture 4" descr="חדשות רוטר - מחקר: השינויים בצריכת הבשר במדינות העולם ב-50 השנים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5485039" cy="42892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9321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1"/>
          <p:cNvSpPr txBox="1">
            <a:spLocks noChangeArrowheads="1"/>
          </p:cNvSpPr>
          <p:nvPr/>
        </p:nvSpPr>
        <p:spPr bwMode="auto">
          <a:xfrm>
            <a:off x="0" y="188913"/>
            <a:ext cx="9061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>
              <a:spcBef>
                <a:spcPct val="0"/>
              </a:spcBef>
              <a:buFontTx/>
              <a:buNone/>
            </a:pPr>
            <a:r>
              <a:rPr lang="he-IL" altLang="he-IL" b="1" u="sng"/>
              <a:t>חסר חומצת אמינו חיונית וייחודיות מעלי גירה</a:t>
            </a:r>
          </a:p>
        </p:txBody>
      </p:sp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233363" y="1268413"/>
            <a:ext cx="8828087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חסר בחומצת אמינו חיונית בגוף האדם ובע"ח עלול לגרום </a:t>
            </a:r>
          </a:p>
          <a:p>
            <a:pPr algn="r"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להתנוונות ואף למוות.</a:t>
            </a:r>
          </a:p>
          <a:p>
            <a:pPr algn="r"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מע"ג זקוקים לאספקת חלבון מועטה במזון. מרבית החלבון נוצר </a:t>
            </a:r>
          </a:p>
          <a:p>
            <a:pPr algn="r"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ע"י החיידקים בכרס. אם מספקים להם מקור חנקן הם מסוגלים </a:t>
            </a:r>
          </a:p>
          <a:p>
            <a:pPr algn="r"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לייצר את כל חומצות האמינו.</a:t>
            </a:r>
          </a:p>
          <a:p>
            <a:pPr algn="r"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למרות זאת לפרות גבוהות תנובה צריך לספק חומצות אמינו </a:t>
            </a:r>
          </a:p>
          <a:p>
            <a:pPr algn="r"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מסוימות למזון כי הייצור המוגבר של החלב דורש תוספת זו.</a:t>
            </a:r>
          </a:p>
        </p:txBody>
      </p:sp>
      <p:sp>
        <p:nvSpPr>
          <p:cNvPr id="2" name="כוכב עם 5 פינות 1"/>
          <p:cNvSpPr/>
          <p:nvPr/>
        </p:nvSpPr>
        <p:spPr bwMode="auto">
          <a:xfrm>
            <a:off x="0" y="332656"/>
            <a:ext cx="323528" cy="360040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375" y="404813"/>
            <a:ext cx="2174875" cy="76993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>
              <a:defRPr/>
            </a:pPr>
            <a:r>
              <a:rPr lang="he-IL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ttman Hatzvi" panose="02010401010101010101" pitchFamily="2" charset="-79"/>
                <a:cs typeface="Guttman Hatzvi" panose="02010401010101010101" pitchFamily="2" charset="-79"/>
              </a:rPr>
              <a:t>אנזימים</a:t>
            </a:r>
          </a:p>
        </p:txBody>
      </p:sp>
      <p:sp>
        <p:nvSpPr>
          <p:cNvPr id="45059" name="TextBox 2"/>
          <p:cNvSpPr txBox="1">
            <a:spLocks noChangeArrowheads="1"/>
          </p:cNvSpPr>
          <p:nvPr/>
        </p:nvSpPr>
        <p:spPr bwMode="auto">
          <a:xfrm>
            <a:off x="-23813" y="1190625"/>
            <a:ext cx="9144001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האנזימים: סוג של חלבונים המזרזים תהליכי </a:t>
            </a:r>
            <a:r>
              <a:rPr lang="he-IL" altLang="he-IL" sz="2800" b="1">
                <a:solidFill>
                  <a:srgbClr val="FF0000"/>
                </a:solidFill>
                <a:latin typeface="Guttman Hatzvi" panose="02010401010101010101" pitchFamily="2" charset="-79"/>
                <a:cs typeface="Guttman Hatzvi" panose="02010401010101010101" pitchFamily="2" charset="-79"/>
              </a:rPr>
              <a:t>"חילוף חומרים" (מטבוליזם)</a:t>
            </a: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-פירוק והרכבת חומרים (ללא אנזימים התהליכים היו מתרחשים כל כך לאט והתאים היו נפגעים).</a:t>
            </a:r>
          </a:p>
          <a:p>
            <a:pPr algn="r" rt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יש סוגים רבים של אנזימים. יש המפרקים חומרים ויש המחברים בין חומרים (בנייה). </a:t>
            </a:r>
            <a:r>
              <a:rPr lang="he-IL" altLang="he-IL" sz="2800" u="sng">
                <a:latin typeface="Guttman Hatzvi" panose="02010401010101010101" pitchFamily="2" charset="-79"/>
                <a:cs typeface="Guttman Hatzvi" panose="02010401010101010101" pitchFamily="2" charset="-79"/>
              </a:rPr>
              <a:t>כל אנזים פועל על סוג חומר מסוים בלבד.</a:t>
            </a:r>
          </a:p>
          <a:p>
            <a:pPr algn="r" rt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פעילות האנזים מושפעת בעיקר מחום וחומציות.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1"/>
          <p:cNvSpPr txBox="1">
            <a:spLocks noChangeArrowheads="1"/>
          </p:cNvSpPr>
          <p:nvPr/>
        </p:nvSpPr>
        <p:spPr bwMode="auto">
          <a:xfrm>
            <a:off x="-295275" y="53975"/>
            <a:ext cx="9420225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2800" u="sng">
                <a:latin typeface="Guttman Hatzvi" panose="02010401010101010101" pitchFamily="2" charset="-79"/>
                <a:cs typeface="Guttman Hatzvi" panose="02010401010101010101" pitchFamily="2" charset="-79"/>
              </a:rPr>
              <a:t>החום</a:t>
            </a: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 מאיץ את פעולת האנזים עד </a:t>
            </a:r>
            <a:r>
              <a:rPr lang="he-IL" altLang="he-IL" sz="2800">
                <a:solidFill>
                  <a:srgbClr val="0000FF"/>
                </a:solidFill>
                <a:latin typeface="Guttman Hatzvi" panose="02010401010101010101" pitchFamily="2" charset="-79"/>
                <a:cs typeface="Guttman Hatzvi" panose="02010401010101010101" pitchFamily="2" charset="-79"/>
              </a:rPr>
              <a:t>לטמפרטורה מיטבית </a:t>
            </a:r>
          </a:p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בה האנזים פועל במהירות הרבה ביותר. </a:t>
            </a:r>
          </a:p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בטמפרטורה גבוהה יותר, האנזים יעבור דנטורציה- </a:t>
            </a:r>
          </a:p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המבנה המרחבי שלו ישתנה והאנזים יפסיק לפעול. </a:t>
            </a:r>
          </a:p>
          <a:p>
            <a:pPr algn="r" rtl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sp>
        <p:nvSpPr>
          <p:cNvPr id="4608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grpSp>
        <p:nvGrpSpPr>
          <p:cNvPr id="46084" name="Group 3"/>
          <p:cNvGrpSpPr>
            <a:grpSpLocks/>
          </p:cNvGrpSpPr>
          <p:nvPr/>
        </p:nvGrpSpPr>
        <p:grpSpPr bwMode="auto">
          <a:xfrm>
            <a:off x="-180975" y="1773238"/>
            <a:ext cx="6934200" cy="5273675"/>
            <a:chOff x="0" y="0"/>
            <a:chExt cx="4116" cy="2629"/>
          </a:xfrm>
        </p:grpSpPr>
        <p:grpSp>
          <p:nvGrpSpPr>
            <p:cNvPr id="46086" name="Group 4"/>
            <p:cNvGrpSpPr>
              <a:grpSpLocks/>
            </p:cNvGrpSpPr>
            <p:nvPr/>
          </p:nvGrpSpPr>
          <p:grpSpPr bwMode="auto">
            <a:xfrm>
              <a:off x="0" y="0"/>
              <a:ext cx="3675" cy="2629"/>
              <a:chOff x="0" y="0"/>
              <a:chExt cx="9187" cy="6572"/>
            </a:xfrm>
          </p:grpSpPr>
          <p:sp>
            <p:nvSpPr>
              <p:cNvPr id="46091" name="Text Box 5"/>
              <p:cNvSpPr txBox="1">
                <a:spLocks noChangeArrowheads="1"/>
              </p:cNvSpPr>
              <p:nvPr/>
            </p:nvSpPr>
            <p:spPr bwMode="auto">
              <a:xfrm>
                <a:off x="2073" y="5977"/>
                <a:ext cx="7114" cy="5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he-IL" altLang="he-IL" sz="18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טמפרטורה</a:t>
                </a:r>
                <a:r>
                  <a:rPr lang="fr-FR" altLang="he-IL" sz="1800" b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/ °C</a:t>
                </a:r>
                <a:endParaRPr lang="en-US" altLang="he-IL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6092" name="Group 6"/>
              <p:cNvGrpSpPr>
                <a:grpSpLocks/>
              </p:cNvGrpSpPr>
              <p:nvPr/>
            </p:nvGrpSpPr>
            <p:grpSpPr bwMode="auto">
              <a:xfrm>
                <a:off x="0" y="0"/>
                <a:ext cx="8836" cy="5466"/>
                <a:chOff x="0" y="0"/>
                <a:chExt cx="8836" cy="5466"/>
              </a:xfrm>
            </p:grpSpPr>
            <p:cxnSp>
              <p:nvCxnSpPr>
                <p:cNvPr id="46099" name="Line 7"/>
                <p:cNvCxnSpPr>
                  <a:cxnSpLocks noChangeShapeType="1"/>
                </p:cNvCxnSpPr>
                <p:nvPr/>
              </p:nvCxnSpPr>
              <p:spPr bwMode="auto">
                <a:xfrm>
                  <a:off x="2341" y="0"/>
                  <a:ext cx="0" cy="5222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6100" name="Line 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595" y="1951"/>
                  <a:ext cx="0" cy="6483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6101" name="Line 9"/>
                <p:cNvCxnSpPr>
                  <a:cxnSpLocks noChangeShapeType="1"/>
                </p:cNvCxnSpPr>
                <p:nvPr/>
              </p:nvCxnSpPr>
              <p:spPr bwMode="auto">
                <a:xfrm>
                  <a:off x="2341" y="5202"/>
                  <a:ext cx="0" cy="264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6102" name="Line 10"/>
                <p:cNvCxnSpPr>
                  <a:cxnSpLocks noChangeShapeType="1"/>
                </p:cNvCxnSpPr>
                <p:nvPr/>
              </p:nvCxnSpPr>
              <p:spPr bwMode="auto">
                <a:xfrm>
                  <a:off x="3552" y="5182"/>
                  <a:ext cx="0" cy="264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6103" name="Line 11"/>
                <p:cNvCxnSpPr>
                  <a:cxnSpLocks noChangeShapeType="1"/>
                </p:cNvCxnSpPr>
                <p:nvPr/>
              </p:nvCxnSpPr>
              <p:spPr bwMode="auto">
                <a:xfrm>
                  <a:off x="4712" y="5182"/>
                  <a:ext cx="0" cy="264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6104" name="Line 12"/>
                <p:cNvCxnSpPr>
                  <a:cxnSpLocks noChangeShapeType="1"/>
                </p:cNvCxnSpPr>
                <p:nvPr/>
              </p:nvCxnSpPr>
              <p:spPr bwMode="auto">
                <a:xfrm>
                  <a:off x="5948" y="5182"/>
                  <a:ext cx="0" cy="264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6105" name="Line 13"/>
                <p:cNvCxnSpPr>
                  <a:cxnSpLocks noChangeShapeType="1"/>
                </p:cNvCxnSpPr>
                <p:nvPr/>
              </p:nvCxnSpPr>
              <p:spPr bwMode="auto">
                <a:xfrm>
                  <a:off x="7134" y="5202"/>
                  <a:ext cx="0" cy="264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6106" name="Line 14"/>
                <p:cNvCxnSpPr>
                  <a:cxnSpLocks noChangeShapeType="1"/>
                </p:cNvCxnSpPr>
                <p:nvPr/>
              </p:nvCxnSpPr>
              <p:spPr bwMode="auto">
                <a:xfrm>
                  <a:off x="8421" y="5202"/>
                  <a:ext cx="0" cy="264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4610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0" y="1748"/>
                  <a:ext cx="2018" cy="11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he-IL" altLang="he-IL" sz="1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פעילות</a:t>
                  </a:r>
                  <a:endParaRPr lang="en-US" altLang="he-IL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he-IL" altLang="he-IL" sz="18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האנזים</a:t>
                  </a:r>
                  <a:endParaRPr lang="en-US" altLang="he-IL" sz="1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108" name="Freeform 16"/>
                <p:cNvSpPr>
                  <a:spLocks/>
                </p:cNvSpPr>
                <p:nvPr/>
              </p:nvSpPr>
              <p:spPr bwMode="auto">
                <a:xfrm>
                  <a:off x="2329" y="982"/>
                  <a:ext cx="6218" cy="4196"/>
                </a:xfrm>
                <a:custGeom>
                  <a:avLst/>
                  <a:gdLst>
                    <a:gd name="T0" fmla="*/ 0 w 3697"/>
                    <a:gd name="T1" fmla="*/ 217483 h 3097"/>
                    <a:gd name="T2" fmla="*/ 835646 w 3697"/>
                    <a:gd name="T3" fmla="*/ 211202 h 3097"/>
                    <a:gd name="T4" fmla="*/ 2032073 w 3697"/>
                    <a:gd name="T5" fmla="*/ 181677 h 3097"/>
                    <a:gd name="T6" fmla="*/ 3119117 w 3697"/>
                    <a:gd name="T7" fmla="*/ 107916 h 3097"/>
                    <a:gd name="T8" fmla="*/ 3793861 w 3697"/>
                    <a:gd name="T9" fmla="*/ 16818 h 3097"/>
                    <a:gd name="T10" fmla="*/ 4032661 w 3697"/>
                    <a:gd name="T11" fmla="*/ 6762 h 3097"/>
                    <a:gd name="T12" fmla="*/ 4119804 w 3697"/>
                    <a:gd name="T13" fmla="*/ 14204 h 3097"/>
                    <a:gd name="T14" fmla="*/ 4206385 w 3697"/>
                    <a:gd name="T15" fmla="*/ 26844 h 3097"/>
                    <a:gd name="T16" fmla="*/ 4532066 w 3697"/>
                    <a:gd name="T17" fmla="*/ 80533 h 3097"/>
                    <a:gd name="T18" fmla="*/ 5044184 w 3697"/>
                    <a:gd name="T19" fmla="*/ 125865 h 3097"/>
                    <a:gd name="T20" fmla="*/ 5358676 w 3697"/>
                    <a:gd name="T21" fmla="*/ 142709 h 309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697"/>
                    <a:gd name="T34" fmla="*/ 0 h 3097"/>
                    <a:gd name="T35" fmla="*/ 3697 w 3697"/>
                    <a:gd name="T36" fmla="*/ 3097 h 309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697" h="3097">
                      <a:moveTo>
                        <a:pt x="0" y="3097"/>
                      </a:moveTo>
                      <a:cubicBezTo>
                        <a:pt x="97" y="3082"/>
                        <a:pt x="343" y="3092"/>
                        <a:pt x="577" y="3007"/>
                      </a:cubicBezTo>
                      <a:cubicBezTo>
                        <a:pt x="811" y="2922"/>
                        <a:pt x="1139" y="2832"/>
                        <a:pt x="1402" y="2587"/>
                      </a:cubicBezTo>
                      <a:cubicBezTo>
                        <a:pt x="1665" y="2342"/>
                        <a:pt x="1950" y="1928"/>
                        <a:pt x="2152" y="1537"/>
                      </a:cubicBezTo>
                      <a:cubicBezTo>
                        <a:pt x="2354" y="1146"/>
                        <a:pt x="2512" y="480"/>
                        <a:pt x="2617" y="240"/>
                      </a:cubicBezTo>
                      <a:cubicBezTo>
                        <a:pt x="2722" y="0"/>
                        <a:pt x="2745" y="103"/>
                        <a:pt x="2782" y="97"/>
                      </a:cubicBezTo>
                      <a:cubicBezTo>
                        <a:pt x="2819" y="91"/>
                        <a:pt x="2822" y="155"/>
                        <a:pt x="2842" y="202"/>
                      </a:cubicBezTo>
                      <a:cubicBezTo>
                        <a:pt x="2862" y="249"/>
                        <a:pt x="2855" y="225"/>
                        <a:pt x="2902" y="382"/>
                      </a:cubicBezTo>
                      <a:cubicBezTo>
                        <a:pt x="2949" y="539"/>
                        <a:pt x="3031" y="912"/>
                        <a:pt x="3127" y="1147"/>
                      </a:cubicBezTo>
                      <a:cubicBezTo>
                        <a:pt x="3223" y="1382"/>
                        <a:pt x="3385" y="1645"/>
                        <a:pt x="3480" y="1792"/>
                      </a:cubicBezTo>
                      <a:cubicBezTo>
                        <a:pt x="3575" y="1939"/>
                        <a:pt x="3652" y="1982"/>
                        <a:pt x="3697" y="2032"/>
                      </a:cubicBezTo>
                    </a:path>
                  </a:pathLst>
                </a:custGeom>
                <a:noFill/>
                <a:ln w="2540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</p:grpSp>
          <p:sp>
            <p:nvSpPr>
              <p:cNvPr id="46093" name="Text Box 17"/>
              <p:cNvSpPr txBox="1">
                <a:spLocks noChangeArrowheads="1"/>
              </p:cNvSpPr>
              <p:nvPr/>
            </p:nvSpPr>
            <p:spPr bwMode="auto">
              <a:xfrm>
                <a:off x="1952" y="5433"/>
                <a:ext cx="780" cy="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fr-FR" altLang="he-IL" sz="1800" b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</a:t>
                </a:r>
                <a:endParaRPr lang="en-US" altLang="he-IL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094" name="Text Box 18"/>
              <p:cNvSpPr txBox="1">
                <a:spLocks noChangeArrowheads="1"/>
              </p:cNvSpPr>
              <p:nvPr/>
            </p:nvSpPr>
            <p:spPr bwMode="auto">
              <a:xfrm>
                <a:off x="3152" y="5408"/>
                <a:ext cx="780" cy="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fr-FR" altLang="he-IL" sz="1800" b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10</a:t>
                </a:r>
                <a:endParaRPr lang="en-US" altLang="he-IL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095" name="Text Box 19"/>
              <p:cNvSpPr txBox="1">
                <a:spLocks noChangeArrowheads="1"/>
              </p:cNvSpPr>
              <p:nvPr/>
            </p:nvSpPr>
            <p:spPr bwMode="auto">
              <a:xfrm>
                <a:off x="4312" y="5468"/>
                <a:ext cx="780" cy="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fr-FR" altLang="he-IL" sz="1800" b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20</a:t>
                </a:r>
                <a:endParaRPr lang="en-US" altLang="he-IL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096" name="Text Box 20"/>
              <p:cNvSpPr txBox="1">
                <a:spLocks noChangeArrowheads="1"/>
              </p:cNvSpPr>
              <p:nvPr/>
            </p:nvSpPr>
            <p:spPr bwMode="auto">
              <a:xfrm>
                <a:off x="5552" y="5468"/>
                <a:ext cx="780" cy="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fr-FR" altLang="he-IL" sz="1800" b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30</a:t>
                </a:r>
                <a:endParaRPr lang="en-US" altLang="he-IL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097" name="Text Box 21"/>
              <p:cNvSpPr txBox="1">
                <a:spLocks noChangeArrowheads="1"/>
              </p:cNvSpPr>
              <p:nvPr/>
            </p:nvSpPr>
            <p:spPr bwMode="auto">
              <a:xfrm>
                <a:off x="6712" y="5488"/>
                <a:ext cx="780" cy="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fr-FR" altLang="he-IL" sz="1800" b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40</a:t>
                </a:r>
                <a:endParaRPr lang="en-US" altLang="he-IL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098" name="Text Box 22"/>
              <p:cNvSpPr txBox="1">
                <a:spLocks noChangeArrowheads="1"/>
              </p:cNvSpPr>
              <p:nvPr/>
            </p:nvSpPr>
            <p:spPr bwMode="auto">
              <a:xfrm>
                <a:off x="8052" y="5488"/>
                <a:ext cx="780" cy="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fr-FR" altLang="he-IL" sz="1800" b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50</a:t>
                </a:r>
                <a:endParaRPr lang="en-US" altLang="he-IL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46087" name="Line 23"/>
            <p:cNvCxnSpPr>
              <a:cxnSpLocks noChangeShapeType="1"/>
            </p:cNvCxnSpPr>
            <p:nvPr/>
          </p:nvCxnSpPr>
          <p:spPr bwMode="auto">
            <a:xfrm>
              <a:off x="1137" y="912"/>
              <a:ext cx="1125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088" name="Line 24"/>
            <p:cNvCxnSpPr>
              <a:cxnSpLocks noChangeShapeType="1"/>
            </p:cNvCxnSpPr>
            <p:nvPr/>
          </p:nvCxnSpPr>
          <p:spPr bwMode="auto">
            <a:xfrm>
              <a:off x="3070" y="872"/>
              <a:ext cx="404" cy="0"/>
            </a:xfrm>
            <a:prstGeom prst="line">
              <a:avLst/>
            </a:prstGeom>
            <a:noFill/>
            <a:ln w="76200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089" name="Text Box 25"/>
            <p:cNvSpPr txBox="1">
              <a:spLocks noChangeArrowheads="1"/>
            </p:cNvSpPr>
            <p:nvPr/>
          </p:nvSpPr>
          <p:spPr bwMode="auto">
            <a:xfrm>
              <a:off x="1255" y="574"/>
              <a:ext cx="861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ts val="1075"/>
                </a:spcBef>
                <a:buFontTx/>
                <a:buNone/>
              </a:pPr>
              <a:r>
                <a:rPr lang="he-IL" altLang="he-IL" sz="1800" b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האצה </a:t>
              </a:r>
              <a:endParaRPr lang="en-US" altLang="he-IL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090" name="Text Box 26"/>
            <p:cNvSpPr txBox="1">
              <a:spLocks noChangeArrowheads="1"/>
            </p:cNvSpPr>
            <p:nvPr/>
          </p:nvSpPr>
          <p:spPr bwMode="auto">
            <a:xfrm>
              <a:off x="3063" y="522"/>
              <a:ext cx="1053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ts val="1075"/>
                </a:spcBef>
                <a:buFontTx/>
                <a:buNone/>
              </a:pPr>
              <a:r>
                <a:rPr lang="he-IL" altLang="he-IL" sz="1800" b="1">
                  <a:solidFill>
                    <a:srgbClr val="CC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דנטורציה</a:t>
              </a:r>
              <a:endParaRPr lang="en-US" altLang="he-IL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6085" name="Rectangle 3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e-IL" altLang="he-IL" sz="1200">
              <a:latin typeface="David" panose="020E0502060401010101" pitchFamily="34" charset="-79"/>
              <a:cs typeface="Times New Roman" panose="02020603050405020304" pitchFamily="18" charset="0"/>
            </a:endParaRPr>
          </a:p>
          <a:p>
            <a:pPr rtl="1">
              <a:spcBef>
                <a:spcPct val="0"/>
              </a:spcBef>
              <a:buFontTx/>
              <a:buNone/>
            </a:pPr>
            <a:r>
              <a:rPr lang="he-IL" altLang="he-IL" sz="1200">
                <a:latin typeface="David" panose="020E0502060401010101" pitchFamily="34" charset="-79"/>
                <a:cs typeface="Times New Roman" panose="02020603050405020304" pitchFamily="18" charset="0"/>
              </a:rPr>
              <a:t/>
            </a:r>
            <a:br>
              <a:rPr lang="he-IL" altLang="he-IL" sz="1200">
                <a:latin typeface="David" panose="020E0502060401010101" pitchFamily="34" charset="-79"/>
                <a:cs typeface="Times New Roman" panose="02020603050405020304" pitchFamily="18" charset="0"/>
              </a:rPr>
            </a:br>
            <a:r>
              <a:rPr lang="he-IL" altLang="he-IL" sz="1200">
                <a:latin typeface="David" panose="020E0502060401010101" pitchFamily="34" charset="-79"/>
                <a:cs typeface="Times New Roman" panose="02020603050405020304" pitchFamily="18" charset="0"/>
              </a:rPr>
              <a:t/>
            </a:r>
            <a:br>
              <a:rPr lang="he-IL" altLang="he-IL" sz="1200">
                <a:latin typeface="David" panose="020E0502060401010101" pitchFamily="34" charset="-79"/>
                <a:cs typeface="Times New Roman" panose="02020603050405020304" pitchFamily="18" charset="0"/>
              </a:rPr>
            </a:br>
            <a:endParaRPr lang="en-US" altLang="he-IL" sz="1200"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he-IL"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1695255" y="2967335"/>
            <a:ext cx="5753498" cy="11079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he-IL" sz="6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Guttman Keren" pitchFamily="2" charset="-79"/>
                <a:cs typeface="Guttman Keren" pitchFamily="2" charset="-79"/>
              </a:rPr>
              <a:t>חומרים אורגניים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1"/>
          <p:cNvSpPr txBox="1">
            <a:spLocks noChangeArrowheads="1"/>
          </p:cNvSpPr>
          <p:nvPr/>
        </p:nvSpPr>
        <p:spPr bwMode="auto">
          <a:xfrm>
            <a:off x="107950" y="100013"/>
            <a:ext cx="903605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2800" u="sng">
                <a:latin typeface="Guttman Hatzvi" panose="02010401010101010101" pitchFamily="2" charset="-79"/>
                <a:cs typeface="Guttman Hatzvi" panose="02010401010101010101" pitchFamily="2" charset="-79"/>
              </a:rPr>
              <a:t>חומציות- </a:t>
            </a:r>
          </a:p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כל אנזים פועל בסביבה בה </a:t>
            </a:r>
            <a:r>
              <a:rPr lang="he-IL" altLang="he-IL" sz="2800" u="sng">
                <a:solidFill>
                  <a:srgbClr val="0000FF"/>
                </a:solidFill>
                <a:latin typeface="Guttman Hatzvi" panose="02010401010101010101" pitchFamily="2" charset="-79"/>
                <a:cs typeface="Guttman Hatzvi" panose="02010401010101010101" pitchFamily="2" charset="-79"/>
              </a:rPr>
              <a:t>החומציות מיטבית </a:t>
            </a: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עבורו.</a:t>
            </a:r>
          </a:p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חומציות הסביבה  (</a:t>
            </a:r>
            <a:r>
              <a:rPr lang="en-US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 (</a:t>
            </a:r>
            <a:r>
              <a:rPr lang="en-US" altLang="he-IL" sz="2800"/>
              <a:t>pH</a:t>
            </a:r>
            <a:r>
              <a:rPr lang="he-IL" altLang="he-IL" sz="2800"/>
              <a:t>משתנה בטווח הערכים: </a:t>
            </a:r>
            <a:r>
              <a:rPr lang="en-US" altLang="he-IL" sz="2800"/>
              <a:t>pH</a:t>
            </a:r>
            <a:r>
              <a:rPr lang="he-IL" altLang="he-IL" sz="2800"/>
              <a:t> (0) עד </a:t>
            </a:r>
            <a:r>
              <a:rPr lang="en-US" altLang="he-IL" sz="2800"/>
              <a:t>  pH</a:t>
            </a:r>
            <a:r>
              <a:rPr lang="he-IL" altLang="he-IL" sz="2800"/>
              <a:t>( 14)</a:t>
            </a:r>
          </a:p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2800"/>
              <a:t>ערך </a:t>
            </a:r>
            <a:r>
              <a:rPr lang="en-US" altLang="he-IL" sz="2800"/>
              <a:t>pH</a:t>
            </a:r>
            <a:r>
              <a:rPr lang="he-IL" altLang="he-IL" sz="2800"/>
              <a:t> (0)</a:t>
            </a: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 </a:t>
            </a:r>
            <a:r>
              <a:rPr lang="en-US" altLang="he-IL" sz="2800"/>
              <a:t> </a:t>
            </a: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- חומציות גבוהה.</a:t>
            </a:r>
          </a:p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2800"/>
              <a:t>ערך </a:t>
            </a:r>
            <a:r>
              <a:rPr lang="en-US" altLang="he-IL" sz="2800"/>
              <a:t>pH</a:t>
            </a:r>
            <a:r>
              <a:rPr lang="he-IL" altLang="he-IL" sz="2800"/>
              <a:t>(1</a:t>
            </a: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4</a:t>
            </a:r>
            <a:r>
              <a:rPr lang="he-IL" altLang="he-IL" sz="2800"/>
              <a:t>)</a:t>
            </a: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 -בסיסיות גבוהה. </a:t>
            </a:r>
          </a:p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2800">
                <a:latin typeface="Guttman Hatzvi" panose="02010401010101010101" pitchFamily="2" charset="-79"/>
                <a:cs typeface="Guttman Hatzvi" panose="02010401010101010101" pitchFamily="2" charset="-79"/>
              </a:rPr>
              <a:t>ערך </a:t>
            </a:r>
            <a:r>
              <a:rPr lang="en-US" altLang="he-IL" sz="2800"/>
              <a:t>pH </a:t>
            </a:r>
            <a:r>
              <a:rPr lang="he-IL" altLang="he-IL" sz="2800"/>
              <a:t> (7)- ניטראלי.</a:t>
            </a:r>
            <a:endParaRPr lang="he-IL" altLang="he-IL" sz="2800">
              <a:latin typeface="Guttman Hatzvi" panose="02010401010101010101" pitchFamily="2" charset="-79"/>
              <a:cs typeface="Guttman Hatzvi" panose="02010401010101010101" pitchFamily="2" charset="-79"/>
            </a:endParaRPr>
          </a:p>
        </p:txBody>
      </p:sp>
      <p:cxnSp>
        <p:nvCxnSpPr>
          <p:cNvPr id="4" name="מחבר חץ ישר 3"/>
          <p:cNvCxnSpPr/>
          <p:nvPr/>
        </p:nvCxnSpPr>
        <p:spPr bwMode="auto">
          <a:xfrm>
            <a:off x="1752600" y="4532313"/>
            <a:ext cx="6048375" cy="714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108" name="TextBox 4"/>
          <p:cNvSpPr txBox="1">
            <a:spLocks noChangeArrowheads="1"/>
          </p:cNvSpPr>
          <p:nvPr/>
        </p:nvSpPr>
        <p:spPr bwMode="auto">
          <a:xfrm>
            <a:off x="4033838" y="2930525"/>
            <a:ext cx="1485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u="sng"/>
              <a:t>מדד </a:t>
            </a:r>
            <a:r>
              <a:rPr lang="en-US" altLang="he-IL" u="sng"/>
              <a:t>pH</a:t>
            </a:r>
            <a:endParaRPr lang="he-IL" altLang="he-IL" u="sng"/>
          </a:p>
        </p:txBody>
      </p:sp>
      <p:sp>
        <p:nvSpPr>
          <p:cNvPr id="47109" name="TextBox 5"/>
          <p:cNvSpPr txBox="1">
            <a:spLocks noChangeArrowheads="1"/>
          </p:cNvSpPr>
          <p:nvPr/>
        </p:nvSpPr>
        <p:spPr bwMode="auto">
          <a:xfrm>
            <a:off x="7292975" y="4041775"/>
            <a:ext cx="585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e-IL" altLang="he-IL" sz="2800"/>
              <a:t>14</a:t>
            </a:r>
          </a:p>
        </p:txBody>
      </p:sp>
      <p:sp>
        <p:nvSpPr>
          <p:cNvPr id="47110" name="TextBox 6"/>
          <p:cNvSpPr txBox="1">
            <a:spLocks noChangeArrowheads="1"/>
          </p:cNvSpPr>
          <p:nvPr/>
        </p:nvSpPr>
        <p:spPr bwMode="auto">
          <a:xfrm>
            <a:off x="1708150" y="3922713"/>
            <a:ext cx="385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e-IL" altLang="he-IL" sz="2800"/>
              <a:t>0</a:t>
            </a:r>
          </a:p>
        </p:txBody>
      </p:sp>
      <p:sp>
        <p:nvSpPr>
          <p:cNvPr id="47111" name="TextBox 7"/>
          <p:cNvSpPr txBox="1">
            <a:spLocks noChangeArrowheads="1"/>
          </p:cNvSpPr>
          <p:nvPr/>
        </p:nvSpPr>
        <p:spPr bwMode="auto">
          <a:xfrm>
            <a:off x="1090613" y="4643438"/>
            <a:ext cx="11858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e-IL" altLang="he-IL" sz="2400">
                <a:solidFill>
                  <a:srgbClr val="FF000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חומצי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e-IL" altLang="he-IL" sz="2400">
                <a:solidFill>
                  <a:srgbClr val="FF000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ביותר</a:t>
            </a:r>
          </a:p>
        </p:txBody>
      </p:sp>
      <p:sp>
        <p:nvSpPr>
          <p:cNvPr id="47112" name="TextBox 8"/>
          <p:cNvSpPr txBox="1">
            <a:spLocks noChangeArrowheads="1"/>
          </p:cNvSpPr>
          <p:nvPr/>
        </p:nvSpPr>
        <p:spPr bwMode="auto">
          <a:xfrm>
            <a:off x="7269163" y="4710113"/>
            <a:ext cx="10175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e-IL" altLang="he-IL" sz="2400">
                <a:solidFill>
                  <a:srgbClr val="0000FF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בסיסי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he-IL" altLang="he-IL" sz="2400">
                <a:solidFill>
                  <a:srgbClr val="0000FF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ביותר</a:t>
            </a:r>
          </a:p>
        </p:txBody>
      </p:sp>
      <p:cxnSp>
        <p:nvCxnSpPr>
          <p:cNvPr id="11" name="מחבר ישר 10"/>
          <p:cNvCxnSpPr/>
          <p:nvPr/>
        </p:nvCxnSpPr>
        <p:spPr bwMode="auto">
          <a:xfrm>
            <a:off x="4830763" y="4052888"/>
            <a:ext cx="0" cy="95885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מחבר חץ ישר 12"/>
          <p:cNvCxnSpPr/>
          <p:nvPr/>
        </p:nvCxnSpPr>
        <p:spPr bwMode="auto">
          <a:xfrm>
            <a:off x="5045075" y="5043488"/>
            <a:ext cx="2120900" cy="317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מחבר חץ ישר 13"/>
          <p:cNvCxnSpPr/>
          <p:nvPr/>
        </p:nvCxnSpPr>
        <p:spPr bwMode="auto">
          <a:xfrm>
            <a:off x="2144713" y="5011738"/>
            <a:ext cx="23431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116" name="TextBox 14"/>
          <p:cNvSpPr txBox="1">
            <a:spLocks noChangeArrowheads="1"/>
          </p:cNvSpPr>
          <p:nvPr/>
        </p:nvSpPr>
        <p:spPr bwMode="auto">
          <a:xfrm>
            <a:off x="4681538" y="3536950"/>
            <a:ext cx="3857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e-IL" altLang="he-IL" sz="2800"/>
              <a:t>7</a:t>
            </a:r>
          </a:p>
        </p:txBody>
      </p:sp>
      <p:sp>
        <p:nvSpPr>
          <p:cNvPr id="47117" name="TextBox 15"/>
          <p:cNvSpPr txBox="1">
            <a:spLocks noChangeArrowheads="1"/>
          </p:cNvSpPr>
          <p:nvPr/>
        </p:nvSpPr>
        <p:spPr bwMode="auto">
          <a:xfrm>
            <a:off x="4198938" y="5164138"/>
            <a:ext cx="1120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e-IL" altLang="he-IL" sz="2400">
                <a:latin typeface="Guttman Yad-Brush" panose="02010401010101010101" pitchFamily="2" charset="-79"/>
                <a:cs typeface="Guttman Yad-Brush" panose="02010401010101010101" pitchFamily="2" charset="-79"/>
              </a:rPr>
              <a:t>ניטרלי</a:t>
            </a:r>
          </a:p>
        </p:txBody>
      </p:sp>
      <p:sp>
        <p:nvSpPr>
          <p:cNvPr id="47118" name="TextBox 16"/>
          <p:cNvSpPr txBox="1">
            <a:spLocks noChangeArrowheads="1"/>
          </p:cNvSpPr>
          <p:nvPr/>
        </p:nvSpPr>
        <p:spPr bwMode="auto">
          <a:xfrm>
            <a:off x="5753100" y="4614863"/>
            <a:ext cx="841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e-IL" altLang="he-IL" sz="2000">
                <a:solidFill>
                  <a:srgbClr val="0000FF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בסיסי</a:t>
            </a:r>
          </a:p>
        </p:txBody>
      </p:sp>
      <p:sp>
        <p:nvSpPr>
          <p:cNvPr id="47119" name="TextBox 17"/>
          <p:cNvSpPr txBox="1">
            <a:spLocks noChangeArrowheads="1"/>
          </p:cNvSpPr>
          <p:nvPr/>
        </p:nvSpPr>
        <p:spPr bwMode="auto">
          <a:xfrm>
            <a:off x="2987675" y="4614863"/>
            <a:ext cx="887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e-IL" altLang="he-IL" sz="2000" b="1">
                <a:solidFill>
                  <a:srgbClr val="FF000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חומצי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5775" y="5726113"/>
            <a:ext cx="8280400" cy="954087"/>
          </a:xfrm>
          <a:prstGeom prst="rect">
            <a:avLst/>
          </a:prstGeom>
          <a:gradFill>
            <a:gsLst>
              <a:gs pos="0">
                <a:srgbClr val="92D050"/>
              </a:gs>
              <a:gs pos="36000">
                <a:srgbClr val="92D050"/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r" rtl="1">
              <a:defRPr/>
            </a:pPr>
            <a:r>
              <a:rPr lang="he-IL" sz="2800" dirty="0"/>
              <a:t>אם החומציות עולה או יורדת מהחומציות המיטבית, המבנה </a:t>
            </a:r>
          </a:p>
          <a:p>
            <a:pPr algn="r" rtl="1">
              <a:defRPr/>
            </a:pPr>
            <a:r>
              <a:rPr lang="he-IL" sz="2800" dirty="0"/>
              <a:t> המרחבי של האנזים משתנה ופעילותו נפגעת.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clickit3.ort.org.il/InAttach/d602ef5c-aae5-4e21-b1a4-2920ef0db33d/a09b9b41-cd8b-4891-a225-b8f6d71738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713" y="692150"/>
            <a:ext cx="5700712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TextBox 1"/>
          <p:cNvSpPr txBox="1">
            <a:spLocks noChangeArrowheads="1"/>
          </p:cNvSpPr>
          <p:nvPr/>
        </p:nvSpPr>
        <p:spPr bwMode="auto">
          <a:xfrm>
            <a:off x="7235825" y="4667250"/>
            <a:ext cx="1489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2400" u="sng"/>
              <a:t>תיאור גרף: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solidFill>
            <a:srgbClr val="99FFCC"/>
          </a:solidFill>
        </p:spPr>
        <p:txBody>
          <a:bodyPr/>
          <a:lstStyle/>
          <a:p>
            <a:pPr rtl="1">
              <a:defRPr/>
            </a:pPr>
            <a:r>
              <a:rPr lang="he-IL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*התייחסות מיוחדת לחלבונים מסוימים בחקלאות</a:t>
            </a:r>
            <a:endParaRPr lang="he-IL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6066" y="2151408"/>
            <a:ext cx="8393643" cy="830997"/>
          </a:xfrm>
          <a:prstGeom prst="rect">
            <a:avLst/>
          </a:prstGeom>
          <a:solidFill>
            <a:srgbClr val="99FFCC"/>
          </a:solidFill>
        </p:spPr>
        <p:txBody>
          <a:bodyPr wrap="none" rtlCol="1">
            <a:spAutoFit/>
          </a:bodyPr>
          <a:lstStyle/>
          <a:p>
            <a:pPr marL="342900" indent="-342900" algn="r" rtl="1">
              <a:buFont typeface="Courier New" panose="02070309020205020404" pitchFamily="49" charset="0"/>
              <a:buChar char="o"/>
              <a:defRPr/>
            </a:pPr>
            <a:r>
              <a:rPr lang="he-IL" sz="2400" b="1" u="sng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חלבון בונה שריר- </a:t>
            </a:r>
            <a:r>
              <a:rPr lang="he-IL" sz="24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מזון עשיר בחלבון - עלייה ברקמת שריר- </a:t>
            </a:r>
          </a:p>
          <a:p>
            <a:pPr algn="r" rtl="1">
              <a:defRPr/>
            </a:pPr>
            <a:r>
              <a:rPr lang="he-IL" sz="24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                                 הביטוי- עליה במשקל גוף.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63938" y="3351148"/>
            <a:ext cx="9120655" cy="830997"/>
          </a:xfrm>
          <a:prstGeom prst="rect">
            <a:avLst/>
          </a:prstGeom>
          <a:solidFill>
            <a:srgbClr val="99FFCC"/>
          </a:solidFill>
        </p:spPr>
        <p:txBody>
          <a:bodyPr rtlCol="1">
            <a:spAutoFit/>
          </a:bodyPr>
          <a:lstStyle/>
          <a:p>
            <a:pPr marL="342900" indent="-342900" algn="r" rtl="1">
              <a:buFont typeface="Courier New" panose="02070309020205020404" pitchFamily="49" charset="0"/>
              <a:buChar char="o"/>
              <a:defRPr/>
            </a:pPr>
            <a:r>
              <a:rPr lang="he-IL" sz="2400" b="1" u="sng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חלבון אנזים- </a:t>
            </a:r>
            <a:r>
              <a:rPr lang="he-IL" sz="24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השפעת חומציות וטמפרטורה/ </a:t>
            </a:r>
            <a:r>
              <a:rPr lang="he-IL" sz="2400" b="1" dirty="0" err="1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דנטורציה</a:t>
            </a:r>
            <a:r>
              <a:rPr lang="he-IL" sz="24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- פעילות</a:t>
            </a:r>
          </a:p>
          <a:p>
            <a:pPr algn="r" rtl="1">
              <a:defRPr/>
            </a:pPr>
            <a:r>
              <a:rPr lang="he-IL" sz="24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                          אנזימים בכרס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5980" y="4509120"/>
            <a:ext cx="8380820" cy="461665"/>
          </a:xfrm>
          <a:prstGeom prst="rect">
            <a:avLst/>
          </a:prstGeom>
          <a:solidFill>
            <a:srgbClr val="99FFCC"/>
          </a:solidFill>
        </p:spPr>
        <p:txBody>
          <a:bodyPr wrap="none" rtlCol="1">
            <a:spAutoFit/>
          </a:bodyPr>
          <a:lstStyle/>
          <a:p>
            <a:pPr marL="342900" indent="-342900" algn="r" rtl="1">
              <a:buFont typeface="Courier New" panose="02070309020205020404" pitchFamily="49" charset="0"/>
              <a:buChar char="o"/>
              <a:defRPr/>
            </a:pPr>
            <a:r>
              <a:rPr lang="he-IL" sz="2400" b="1" u="sng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חלבון נוגדנים- </a:t>
            </a:r>
            <a:r>
              <a:rPr lang="he-IL" sz="24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נוגדנים בחלב- מערכת חיסון בעגלים יונקים </a:t>
            </a:r>
          </a:p>
        </p:txBody>
      </p:sp>
      <p:sp>
        <p:nvSpPr>
          <p:cNvPr id="6" name="כוכב עם 5 פינות 5"/>
          <p:cNvSpPr/>
          <p:nvPr/>
        </p:nvSpPr>
        <p:spPr bwMode="auto">
          <a:xfrm>
            <a:off x="107504" y="116632"/>
            <a:ext cx="198476" cy="158006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mtClean="0"/>
              <a:t>וויטמינים</a:t>
            </a:r>
            <a:br>
              <a:rPr lang="he-IL" altLang="he-IL" smtClean="0"/>
            </a:br>
            <a:r>
              <a:rPr lang="he-IL" altLang="he-IL" smtClean="0"/>
              <a:t>(חיוניים במזון).</a:t>
            </a:r>
          </a:p>
        </p:txBody>
      </p:sp>
      <p:sp>
        <p:nvSpPr>
          <p:cNvPr id="49155" name="מציין מיקום תוכן 2"/>
          <p:cNvSpPr>
            <a:spLocks noGrp="1"/>
          </p:cNvSpPr>
          <p:nvPr>
            <p:ph idx="1"/>
          </p:nvPr>
        </p:nvSpPr>
        <p:spPr>
          <a:xfrm>
            <a:off x="311994" y="1912938"/>
            <a:ext cx="8229600" cy="3701008"/>
          </a:xfrm>
        </p:spPr>
        <p:txBody>
          <a:bodyPr/>
          <a:lstStyle/>
          <a:p>
            <a:pPr algn="r" rtl="1"/>
            <a:r>
              <a:rPr lang="he-IL" altLang="he-IL" dirty="0" smtClean="0"/>
              <a:t>הגוף אינו מסוגל לייצר אותם בעצמו.</a:t>
            </a:r>
            <a:endParaRPr lang="en-US" altLang="he-IL" dirty="0" smtClean="0"/>
          </a:p>
          <a:p>
            <a:pPr algn="r" rtl="1"/>
            <a:r>
              <a:rPr lang="he-IL" altLang="he-IL" dirty="0" smtClean="0"/>
              <a:t>הוויטמינים קבוצת תרכובות אורגניות. </a:t>
            </a:r>
          </a:p>
          <a:p>
            <a:pPr algn="r" rtl="1"/>
            <a:r>
              <a:rPr lang="he-IL" altLang="he-IL" dirty="0" smtClean="0"/>
              <a:t>משתתפים בתהליכים רבים בגוף.</a:t>
            </a:r>
            <a:endParaRPr lang="en-US" altLang="he-IL" dirty="0" smtClean="0"/>
          </a:p>
          <a:p>
            <a:pPr algn="r" rtl="1"/>
            <a:r>
              <a:rPr lang="he-IL" altLang="he-IL" dirty="0" smtClean="0"/>
              <a:t>הוויטמינים נחוצים לגוף בכמויות זעירות מהמזון.</a:t>
            </a:r>
          </a:p>
          <a:p>
            <a:pPr algn="r" rtl="1"/>
            <a:r>
              <a:rPr lang="he-IL" altLang="he-IL" dirty="0" smtClean="0"/>
              <a:t>חוסר בוויטמין זה או אחר גורם למחלות באדם ובבעלי החיים.</a:t>
            </a:r>
            <a:endParaRPr lang="en-US" altLang="he-IL" dirty="0" smtClean="0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5400"/>
            <a:ext cx="16383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94" y="0"/>
            <a:ext cx="2438400" cy="1838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מלבן 1"/>
          <p:cNvSpPr>
            <a:spLocks noChangeArrowheads="1"/>
          </p:cNvSpPr>
          <p:nvPr/>
        </p:nvSpPr>
        <p:spPr bwMode="auto">
          <a:xfrm>
            <a:off x="3275856" y="989013"/>
            <a:ext cx="1150938" cy="6111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sz="1800"/>
          </a:p>
        </p:txBody>
      </p:sp>
      <p:sp>
        <p:nvSpPr>
          <p:cNvPr id="3" name="כוכב עם 5 פינות 2"/>
          <p:cNvSpPr/>
          <p:nvPr/>
        </p:nvSpPr>
        <p:spPr bwMode="auto">
          <a:xfrm>
            <a:off x="107504" y="116632"/>
            <a:ext cx="204490" cy="158006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  <p:bldP spid="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mtClean="0"/>
              <a:t>ויטמינים</a:t>
            </a:r>
          </a:p>
        </p:txBody>
      </p:sp>
      <p:cxnSp>
        <p:nvCxnSpPr>
          <p:cNvPr id="51203" name="מחבר חץ ישר 4"/>
          <p:cNvCxnSpPr>
            <a:cxnSpLocks noChangeShapeType="1"/>
          </p:cNvCxnSpPr>
          <p:nvPr/>
        </p:nvCxnSpPr>
        <p:spPr bwMode="auto">
          <a:xfrm rot="16200000" flipH="1">
            <a:off x="4895850" y="1592263"/>
            <a:ext cx="1584325" cy="1368425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4" name="מחבר חץ ישר 5"/>
          <p:cNvCxnSpPr>
            <a:cxnSpLocks noChangeShapeType="1"/>
          </p:cNvCxnSpPr>
          <p:nvPr/>
        </p:nvCxnSpPr>
        <p:spPr bwMode="auto">
          <a:xfrm rot="5400000">
            <a:off x="2555875" y="1557338"/>
            <a:ext cx="1295400" cy="1295400"/>
          </a:xfrm>
          <a:prstGeom prst="straightConnector1">
            <a:avLst/>
          </a:prstGeom>
          <a:noFill/>
          <a:ln w="444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05" name="TextBox 8"/>
          <p:cNvSpPr txBox="1">
            <a:spLocks noChangeArrowheads="1"/>
          </p:cNvSpPr>
          <p:nvPr/>
        </p:nvSpPr>
        <p:spPr bwMode="auto">
          <a:xfrm>
            <a:off x="5292725" y="3429000"/>
            <a:ext cx="2735263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he-IL" altLang="he-IL" sz="2800"/>
              <a:t>ויטמינים המסיסים בשומנים </a:t>
            </a:r>
            <a:r>
              <a:rPr lang="en-US" altLang="he-IL" sz="2800"/>
              <a:t>K</a:t>
            </a:r>
            <a:r>
              <a:rPr lang="he-IL" altLang="he-IL" sz="2800"/>
              <a:t>,</a:t>
            </a:r>
            <a:r>
              <a:rPr lang="en-US" altLang="he-IL" sz="2800"/>
              <a:t>E</a:t>
            </a:r>
            <a:r>
              <a:rPr lang="he-IL" altLang="he-IL" sz="2800"/>
              <a:t>,</a:t>
            </a:r>
            <a:r>
              <a:rPr lang="en-US" altLang="he-IL" sz="2800"/>
              <a:t>D</a:t>
            </a:r>
            <a:r>
              <a:rPr lang="he-IL" altLang="he-IL" sz="2800"/>
              <a:t>,</a:t>
            </a:r>
            <a:r>
              <a:rPr lang="en-US" altLang="he-IL" sz="2800"/>
              <a:t>A</a:t>
            </a:r>
            <a:r>
              <a:rPr lang="he-IL" altLang="he-IL" sz="2800"/>
              <a:t>.</a:t>
            </a:r>
            <a:endParaRPr lang="en-US" altLang="he-IL" sz="2800"/>
          </a:p>
          <a:p>
            <a:pPr algn="r" rtl="1"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sp>
        <p:nvSpPr>
          <p:cNvPr id="51206" name="TextBox 9"/>
          <p:cNvSpPr txBox="1">
            <a:spLocks noChangeArrowheads="1"/>
          </p:cNvSpPr>
          <p:nvPr/>
        </p:nvSpPr>
        <p:spPr bwMode="auto">
          <a:xfrm>
            <a:off x="1042988" y="3213100"/>
            <a:ext cx="27368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he-IL" altLang="he-IL" sz="2800"/>
              <a:t>וויטמינים המסיסים במים</a:t>
            </a:r>
          </a:p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he-IL" altLang="he-IL" sz="2800"/>
              <a:t> </a:t>
            </a:r>
            <a:r>
              <a:rPr lang="en-US" altLang="he-IL" sz="2800"/>
              <a:t>C</a:t>
            </a:r>
            <a:r>
              <a:rPr lang="he-IL" altLang="he-IL" sz="2800"/>
              <a:t>, קבוצת </a:t>
            </a:r>
            <a:r>
              <a:rPr lang="en-US" altLang="he-IL" sz="2800"/>
              <a:t>B</a:t>
            </a:r>
            <a:endParaRPr lang="he-IL" altLang="he-IL" sz="1800"/>
          </a:p>
        </p:txBody>
      </p:sp>
      <p:sp>
        <p:nvSpPr>
          <p:cNvPr id="51207" name="אליפסה 11"/>
          <p:cNvSpPr>
            <a:spLocks noChangeArrowheads="1"/>
          </p:cNvSpPr>
          <p:nvPr/>
        </p:nvSpPr>
        <p:spPr bwMode="auto">
          <a:xfrm>
            <a:off x="684213" y="2924175"/>
            <a:ext cx="3382962" cy="1944688"/>
          </a:xfrm>
          <a:prstGeom prst="ellipse">
            <a:avLst/>
          </a:prstGeom>
          <a:noFill/>
          <a:ln w="47625" algn="ctr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sp>
        <p:nvSpPr>
          <p:cNvPr id="31752" name="אליפסה 12"/>
          <p:cNvSpPr>
            <a:spLocks noChangeArrowheads="1"/>
          </p:cNvSpPr>
          <p:nvPr/>
        </p:nvSpPr>
        <p:spPr bwMode="auto">
          <a:xfrm>
            <a:off x="5003800" y="3068638"/>
            <a:ext cx="3384550" cy="1944687"/>
          </a:xfrm>
          <a:prstGeom prst="ellipse">
            <a:avLst/>
          </a:prstGeom>
          <a:noFill/>
          <a:ln w="44450" algn="ctr">
            <a:solidFill>
              <a:srgbClr val="336600"/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endParaRPr lang="he-IL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813" y="555625"/>
            <a:ext cx="2311400" cy="231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1000" y="214313"/>
            <a:ext cx="2160588" cy="2773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כב עם 5 פינות 1"/>
          <p:cNvSpPr/>
          <p:nvPr/>
        </p:nvSpPr>
        <p:spPr bwMode="auto">
          <a:xfrm>
            <a:off x="457200" y="116632"/>
            <a:ext cx="514400" cy="158006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כותרת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he-IL" altLang="he-IL" smtClean="0"/>
              <a:t>ויטמינים המסיסים בשומנים</a:t>
            </a:r>
            <a:br>
              <a:rPr lang="he-IL" altLang="he-IL" smtClean="0"/>
            </a:br>
            <a:r>
              <a:rPr lang="en-US" altLang="he-IL" smtClean="0"/>
              <a:t>A, D, E, K</a:t>
            </a:r>
            <a:r>
              <a:rPr lang="he-IL" altLang="he-IL" smtClean="0"/>
              <a:t> </a:t>
            </a:r>
          </a:p>
        </p:txBody>
      </p:sp>
      <p:sp>
        <p:nvSpPr>
          <p:cNvPr id="53251" name="מציין מיקום תוכן 2"/>
          <p:cNvSpPr>
            <a:spLocks noGrp="1"/>
          </p:cNvSpPr>
          <p:nvPr>
            <p:ph idx="1"/>
          </p:nvPr>
        </p:nvSpPr>
        <p:spPr>
          <a:xfrm>
            <a:off x="0" y="1544638"/>
            <a:ext cx="9142413" cy="4525962"/>
          </a:xfrm>
        </p:spPr>
        <p:txBody>
          <a:bodyPr/>
          <a:lstStyle/>
          <a:p>
            <a:pPr algn="r" rtl="1"/>
            <a:r>
              <a:rPr lang="he-IL" altLang="he-IL" b="1" smtClean="0"/>
              <a:t>מסתפחים אל השומנים בכל תהליכי העיכול, הספיגה, ההובלה והאגירה בגוף. </a:t>
            </a:r>
            <a:r>
              <a:rPr lang="he-IL" altLang="he-IL" smtClean="0"/>
              <a:t>כל ליקוי או מחלה הקשורים לתהליכים אלה (כחוסר אנזימים המשתתפים בעיכול השומנים או שלשולים) עלולים לפגוע בזמינותם של ויטמינים אלה ולגרום לחסר בהם.</a:t>
            </a:r>
            <a:endParaRPr lang="en-US" altLang="he-IL" smtClean="0"/>
          </a:p>
          <a:p>
            <a:pPr algn="r" rtl="1"/>
            <a:r>
              <a:rPr lang="he-IL" altLang="he-IL" b="1" smtClean="0"/>
              <a:t>צריכת יתר של וויטמינים אלו עלולה לגרום להצטברותם בגוף </a:t>
            </a:r>
            <a:r>
              <a:rPr lang="he-IL" altLang="he-IL" smtClean="0"/>
              <a:t>יחד עם השומנים ו</a:t>
            </a:r>
            <a:r>
              <a:rPr lang="he-IL" altLang="he-IL" b="1" smtClean="0"/>
              <a:t>לגרום להרעלה </a:t>
            </a:r>
            <a:r>
              <a:rPr lang="he-IL" altLang="he-IL" smtClean="0"/>
              <a:t>.</a:t>
            </a:r>
            <a:endParaRPr lang="en-US" altLang="he-IL" smtClean="0"/>
          </a:p>
          <a:p>
            <a:pPr algn="r" rtl="1"/>
            <a:r>
              <a:rPr lang="he-IL" altLang="he-IL" smtClean="0"/>
              <a:t>ויטמינים אלה אינם נפגעים בחום ובבישול, חשיפה לאור וחמצן .</a:t>
            </a:r>
            <a:endParaRPr lang="en-US" altLang="he-IL" smtClean="0"/>
          </a:p>
          <a:p>
            <a:pPr algn="r" rtl="1"/>
            <a:r>
              <a:rPr lang="he-IL" altLang="he-IL" smtClean="0"/>
              <a:t>ויטמין </a:t>
            </a:r>
            <a:r>
              <a:rPr lang="en-US" altLang="he-IL" smtClean="0"/>
              <a:t>K</a:t>
            </a:r>
            <a:r>
              <a:rPr lang="he-IL" altLang="he-IL" smtClean="0"/>
              <a:t> נוצר ע"י מק"א במעי הגס.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388" y="115888"/>
            <a:ext cx="1597025" cy="146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5741988"/>
            <a:ext cx="1135062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938"/>
            <a:ext cx="1547813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5737225"/>
            <a:ext cx="1220787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כב עם 5 פינות 1"/>
          <p:cNvSpPr/>
          <p:nvPr/>
        </p:nvSpPr>
        <p:spPr bwMode="auto">
          <a:xfrm>
            <a:off x="1547813" y="908720"/>
            <a:ext cx="287883" cy="234280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כותרת 1"/>
          <p:cNvSpPr>
            <a:spLocks noGrp="1"/>
          </p:cNvSpPr>
          <p:nvPr>
            <p:ph type="title"/>
          </p:nvPr>
        </p:nvSpPr>
        <p:spPr>
          <a:xfrm>
            <a:off x="457200" y="-34925"/>
            <a:ext cx="8229600" cy="1143000"/>
          </a:xfrm>
        </p:spPr>
        <p:txBody>
          <a:bodyPr/>
          <a:lstStyle/>
          <a:p>
            <a:r>
              <a:rPr lang="he-IL" altLang="he-IL" smtClean="0"/>
              <a:t>ויטמינים המסיסים במים</a:t>
            </a:r>
            <a:r>
              <a:rPr lang="en-US" altLang="he-IL" smtClean="0"/>
              <a:t/>
            </a:r>
            <a:br>
              <a:rPr lang="en-US" altLang="he-IL" smtClean="0"/>
            </a:br>
            <a:r>
              <a:rPr lang="en-US" altLang="he-IL" smtClean="0"/>
              <a:t>C, B</a:t>
            </a:r>
            <a:r>
              <a:rPr lang="he-IL" altLang="he-IL" smtClean="0"/>
              <a:t> קבוצת </a:t>
            </a:r>
          </a:p>
        </p:txBody>
      </p:sp>
      <p:sp>
        <p:nvSpPr>
          <p:cNvPr id="55299" name="מציין מיקום תוכן 2"/>
          <p:cNvSpPr>
            <a:spLocks noGrp="1"/>
          </p:cNvSpPr>
          <p:nvPr>
            <p:ph idx="1"/>
          </p:nvPr>
        </p:nvSpPr>
        <p:spPr>
          <a:xfrm>
            <a:off x="557213" y="1162050"/>
            <a:ext cx="8229600" cy="4525963"/>
          </a:xfrm>
        </p:spPr>
        <p:txBody>
          <a:bodyPr/>
          <a:lstStyle/>
          <a:p>
            <a:pPr algn="r" rtl="1"/>
            <a:r>
              <a:rPr lang="he-IL" altLang="he-IL" b="1" smtClean="0"/>
              <a:t>מרביתם אינם נאגרים בגוף</a:t>
            </a:r>
            <a:r>
              <a:rPr lang="he-IL" altLang="he-IL" smtClean="0"/>
              <a:t>, הם מופרשים בשתן מסיבה זו </a:t>
            </a:r>
            <a:r>
              <a:rPr lang="he-IL" altLang="he-IL" b="1" smtClean="0"/>
              <a:t>חשוב</a:t>
            </a:r>
            <a:r>
              <a:rPr lang="he-IL" altLang="he-IL" smtClean="0"/>
              <a:t> </a:t>
            </a:r>
            <a:r>
              <a:rPr lang="he-IL" altLang="he-IL" b="1" smtClean="0"/>
              <a:t>לצרוך אותם בקביעות </a:t>
            </a:r>
            <a:r>
              <a:rPr lang="he-IL" altLang="he-IL" smtClean="0"/>
              <a:t>ואין סכנה לאגירת יתר (הרעלה) בגוף .</a:t>
            </a:r>
            <a:endParaRPr lang="en-US" altLang="he-IL" smtClean="0"/>
          </a:p>
          <a:p>
            <a:pPr algn="r" rtl="1"/>
            <a:r>
              <a:rPr lang="he-IL" altLang="he-IL" b="1" smtClean="0"/>
              <a:t>ויטמינים אלה נהרסים בבישול, בחום גבוה, בחשיפה לאור ולחמצן וכן לאחסון ממושך </a:t>
            </a:r>
            <a:r>
              <a:rPr lang="he-IL" altLang="he-IL" smtClean="0"/>
              <a:t>.</a:t>
            </a:r>
          </a:p>
          <a:p>
            <a:pPr algn="r" rtl="1"/>
            <a:r>
              <a:rPr lang="he-IL" altLang="he-IL" b="1" smtClean="0"/>
              <a:t>וויטמינים מקב' </a:t>
            </a:r>
            <a:r>
              <a:rPr lang="en-US" altLang="he-IL" b="1" smtClean="0"/>
              <a:t>B</a:t>
            </a:r>
            <a:r>
              <a:rPr lang="he-IL" altLang="he-IL" b="1" smtClean="0"/>
              <a:t> נוצרים בכרס מע"ג</a:t>
            </a:r>
            <a:r>
              <a:rPr lang="he-IL" altLang="he-IL" smtClean="0"/>
              <a:t>.</a:t>
            </a:r>
            <a:endParaRPr lang="en-US" altLang="he-IL" smtClean="0"/>
          </a:p>
          <a:p>
            <a:pPr algn="r" rtl="1"/>
            <a:endParaRPr lang="he-IL" altLang="he-IL" smtClean="0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290513"/>
            <a:ext cx="1981201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5073650"/>
            <a:ext cx="18542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511675"/>
            <a:ext cx="23431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713" y="4535488"/>
            <a:ext cx="2262188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25" y="4379913"/>
            <a:ext cx="141287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488" y="5345113"/>
            <a:ext cx="208915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כב עם 5 פינות 1"/>
          <p:cNvSpPr/>
          <p:nvPr/>
        </p:nvSpPr>
        <p:spPr bwMode="auto">
          <a:xfrm>
            <a:off x="8532440" y="404664"/>
            <a:ext cx="254373" cy="144016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טבלה 1"/>
          <p:cNvGraphicFramePr>
            <a:graphicFrameLocks noGrp="1"/>
          </p:cNvGraphicFramePr>
          <p:nvPr/>
        </p:nvGraphicFramePr>
        <p:xfrm>
          <a:off x="179387" y="115888"/>
          <a:ext cx="8748713" cy="6672263"/>
        </p:xfrm>
        <a:graphic>
          <a:graphicData uri="http://schemas.openxmlformats.org/drawingml/2006/table">
            <a:tbl>
              <a:tblPr rtl="1">
                <a:tableStyleId>{5DA37D80-6434-44D0-A028-1B22A696006F}</a:tableStyleId>
              </a:tblPr>
              <a:tblGrid>
                <a:gridCol w="872913">
                  <a:extLst>
                    <a:ext uri="{9D8B030D-6E8A-4147-A177-3AD203B41FA5}"/>
                  </a:extLst>
                </a:gridCol>
                <a:gridCol w="1896020">
                  <a:extLst>
                    <a:ext uri="{9D8B030D-6E8A-4147-A177-3AD203B41FA5}"/>
                  </a:extLst>
                </a:gridCol>
                <a:gridCol w="2989890">
                  <a:extLst>
                    <a:ext uri="{9D8B030D-6E8A-4147-A177-3AD203B41FA5}"/>
                  </a:extLst>
                </a:gridCol>
                <a:gridCol w="2989890">
                  <a:extLst>
                    <a:ext uri="{9D8B030D-6E8A-4147-A177-3AD203B41FA5}"/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800" b="1" kern="0" dirty="0">
                          <a:solidFill>
                            <a:srgbClr val="FF0000"/>
                          </a:solidFill>
                        </a:rPr>
                        <a:t>ויטמין</a:t>
                      </a:r>
                      <a:endParaRPr lang="en-US" sz="1800" b="1" kern="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800" b="1" dirty="0">
                          <a:solidFill>
                            <a:srgbClr val="FF0000"/>
                          </a:solidFill>
                        </a:rPr>
                        <a:t>תפקידים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800" b="1" dirty="0">
                          <a:solidFill>
                            <a:srgbClr val="FF0000"/>
                          </a:solidFill>
                        </a:rPr>
                        <a:t>חוסר גורם ל...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8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David"/>
                        </a:rPr>
                        <a:t>מקורות </a:t>
                      </a:r>
                      <a:r>
                        <a:rPr lang="he-IL" sz="18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David"/>
                        </a:rPr>
                        <a:t>לויטמין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extLst>
                  <a:ext uri="{0D108BD9-81ED-4DB2-BD59-A6C34878D82A}"/>
                </a:extLst>
              </a:tr>
              <a:tr h="97919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he-IL" sz="1400" dirty="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b="1" dirty="0"/>
                        <a:t>ויטמין </a:t>
                      </a:r>
                      <a:r>
                        <a:rPr lang="en-US" sz="1400" b="1" dirty="0" smtClean="0"/>
                        <a:t>A</a:t>
                      </a:r>
                      <a:endParaRPr lang="en-US" sz="1400" b="1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 smtClean="0"/>
                        <a:t>חשוב</a:t>
                      </a:r>
                      <a:r>
                        <a:rPr lang="he-IL" sz="1400" baseline="0" dirty="0" smtClean="0"/>
                        <a:t> לראיית לילה ו</a:t>
                      </a:r>
                      <a:r>
                        <a:rPr lang="he-IL" sz="1400" dirty="0" smtClean="0"/>
                        <a:t>משפיע</a:t>
                      </a:r>
                      <a:r>
                        <a:rPr lang="he-IL" sz="1400" baseline="0" dirty="0" smtClean="0"/>
                        <a:t> על גדילה (בניית עצם), רבייה ותגובה חיסונית וכן </a:t>
                      </a:r>
                      <a:r>
                        <a:rPr lang="he-IL" sz="1400" dirty="0" smtClean="0"/>
                        <a:t>מגן על העור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 smtClean="0"/>
                        <a:t>פגיעה בכושר הראייה בחושך</a:t>
                      </a:r>
                      <a:r>
                        <a:rPr lang="he-IL" sz="1400" baseline="0" dirty="0" smtClean="0"/>
                        <a:t> עד עיוורון לילה. פגיעה בקרנית העין עד עיוורון, פגיעה בגדילה ופוריות, ורגישות למחלות זיהומיות. 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קרוטן כפרו-ויטמין – גזר, תירס, שחת ותחמיץ. 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ויטמין פעיל – רקמות כעלי חיים</a:t>
                      </a:r>
                      <a:endParaRPr lang="en-US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963" marR="60963" marT="0" marB="0" anchor="ctr"/>
                </a:tc>
                <a:extLst>
                  <a:ext uri="{0D108BD9-81ED-4DB2-BD59-A6C34878D82A}"/>
                </a:extLst>
              </a:tr>
              <a:tr h="734398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 smtClean="0"/>
                        <a:t>ויטמין </a:t>
                      </a:r>
                      <a:r>
                        <a:rPr lang="en-US" sz="1400" dirty="0" smtClean="0"/>
                        <a:t>E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u="none" strike="noStrike" dirty="0"/>
                        <a:t>חיוני למבנה בריא של </a:t>
                      </a:r>
                      <a:r>
                        <a:rPr lang="he-IL" sz="1400" u="none" strike="noStrike" dirty="0" smtClean="0"/>
                        <a:t>התא</a:t>
                      </a:r>
                      <a:endParaRPr lang="en-US" sz="1400" b="1" u="sng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/>
                        <a:t>פגמים בתאי הדם</a:t>
                      </a:r>
                      <a:endParaRPr lang="en-US" sz="1400" dirty="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/>
                        <a:t>האדומים.</a:t>
                      </a:r>
                      <a:endParaRPr lang="en-US" sz="1400" dirty="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/>
                        <a:t>פגיעה </a:t>
                      </a:r>
                      <a:r>
                        <a:rPr lang="he-IL" sz="1400" dirty="0" smtClean="0"/>
                        <a:t>בשרירים.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 smtClean="0">
                          <a:latin typeface="Times New Roman"/>
                          <a:ea typeface="Times New Roman"/>
                          <a:cs typeface="David"/>
                        </a:rPr>
                        <a:t>גרעיני כותנה, גרעיני סויה.</a:t>
                      </a:r>
                      <a:r>
                        <a:rPr lang="he-IL" sz="1400" baseline="0" dirty="0" smtClean="0">
                          <a:latin typeface="Times New Roman"/>
                          <a:ea typeface="Times New Roman"/>
                          <a:cs typeface="David"/>
                        </a:rPr>
                        <a:t> 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extLst>
                  <a:ext uri="{0D108BD9-81ED-4DB2-BD59-A6C34878D82A}"/>
                </a:extLst>
              </a:tr>
              <a:tr h="734398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/>
                        <a:t>ויטמין </a:t>
                      </a:r>
                      <a:r>
                        <a:rPr lang="en-US" sz="1400" dirty="0" smtClean="0"/>
                        <a:t>B6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/>
                        <a:t>דרוש ליצור תאי הדם האדומים דרוש לעור בריא ודרוש לעיכול תקין.</a:t>
                      </a:r>
                      <a:endParaRPr lang="en-US" sz="140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/>
                        <a:t>אנמיה חולשה עייפות חוסר שינה 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מיוצר בכרס מעלה גירה בוגר.</a:t>
                      </a:r>
                      <a:r>
                        <a:rPr lang="he-I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extLst>
                  <a:ext uri="{0D108BD9-81ED-4DB2-BD59-A6C34878D82A}"/>
                </a:extLst>
              </a:tr>
              <a:tr h="80571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b="1" dirty="0"/>
                        <a:t>ויטמין </a:t>
                      </a:r>
                      <a:r>
                        <a:rPr lang="en-US" sz="1400" b="1" dirty="0" smtClean="0"/>
                        <a:t>B12</a:t>
                      </a:r>
                      <a:endParaRPr lang="en-US" sz="1400" b="1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/>
                        <a:t>תפקידו  הוא נחוץ לתחזוקת מערכת העצבים וליצירת תאי דם אדומים.</a:t>
                      </a:r>
                      <a:endParaRPr lang="en-US" sz="140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/>
                        <a:t>אנמיה הפרעות נפשיות בלבול 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מיוצר בכרס מעלה גירה בוגר.</a:t>
                      </a:r>
                      <a:r>
                        <a:rPr lang="he-I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extLst>
                  <a:ext uri="{0D108BD9-81ED-4DB2-BD59-A6C34878D82A}"/>
                </a:extLst>
              </a:tr>
              <a:tr h="106680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b="1" dirty="0"/>
                        <a:t>ויטמין </a:t>
                      </a:r>
                      <a:r>
                        <a:rPr lang="en-US" sz="1400" b="1" dirty="0" smtClean="0"/>
                        <a:t>C</a:t>
                      </a:r>
                      <a:endParaRPr lang="en-US" sz="1400" b="1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 smtClean="0"/>
                        <a:t>חשוב </a:t>
                      </a:r>
                      <a:r>
                        <a:rPr lang="he-IL" sz="1400" dirty="0"/>
                        <a:t>לתחזוקה של העצמות ושיניים וחניכיים ודרוש לחיסון הגוף ולריפוי </a:t>
                      </a:r>
                      <a:r>
                        <a:rPr lang="he-IL" sz="1400" dirty="0" smtClean="0"/>
                        <a:t>פצעים וכן מסייע בספיגת ברזל.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 smtClean="0"/>
                        <a:t>עייפות וחולשת שרירים, עיכוב בהגלדת</a:t>
                      </a:r>
                      <a:r>
                        <a:rPr lang="he-IL" sz="1400" baseline="0" dirty="0" smtClean="0"/>
                        <a:t> פצעים,דימום מהחניכיים, התפתחות בלתי תקינה של העצמות ונשירת שיניים. 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פירות וירקות שונים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963" marR="60963" marT="0" marB="0" anchor="ctr"/>
                </a:tc>
                <a:extLst>
                  <a:ext uri="{0D108BD9-81ED-4DB2-BD59-A6C34878D82A}"/>
                </a:extLst>
              </a:tr>
              <a:tr h="8534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b="1" dirty="0"/>
                        <a:t>ויטמין </a:t>
                      </a:r>
                      <a:r>
                        <a:rPr lang="en-US" sz="1400" b="1" dirty="0" smtClean="0"/>
                        <a:t>D</a:t>
                      </a:r>
                      <a:endParaRPr lang="en-US" sz="1400" b="1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 smtClean="0"/>
                        <a:t>חיוני </a:t>
                      </a:r>
                      <a:r>
                        <a:rPr lang="he-IL" sz="1400" dirty="0"/>
                        <a:t>לויסות מאזן הסידן בדם ובעצמות הוא חיוני לבניית העצמות והשיניים.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 smtClean="0"/>
                        <a:t>עצמות </a:t>
                      </a:r>
                      <a:r>
                        <a:rPr lang="he-IL" sz="1400" dirty="0"/>
                        <a:t>רכות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spcAft>
                          <a:spcPts val="0"/>
                        </a:spcAft>
                      </a:pPr>
                      <a:r>
                        <a:rPr lang="he-IL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מתחת לעור קיים פרו-ויטמין שבהשפעת קרינה על סגולה הופך לוויטמין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he-IL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לבעלי חיים שלא נחשפים לשמש יש להוסיף ויטמין למזון בצורתו המצופה. 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963" marR="60963" marT="0" marB="0" anchor="ctr"/>
                </a:tc>
                <a:extLst>
                  <a:ext uri="{0D108BD9-81ED-4DB2-BD59-A6C34878D82A}"/>
                </a:extLst>
              </a:tr>
              <a:tr h="48960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b="1" dirty="0" smtClean="0"/>
                        <a:t>ויטמין </a:t>
                      </a:r>
                      <a:r>
                        <a:rPr lang="en-US" sz="1400" b="1" dirty="0" smtClean="0"/>
                        <a:t>K</a:t>
                      </a:r>
                      <a:endParaRPr lang="en-US" sz="1400" b="1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/>
                        <a:t>הוא דרוש לפעולה תקינה של מערכת קרישת הדם</a:t>
                      </a:r>
                      <a:endParaRPr lang="en-US" sz="140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/>
                        <a:t>ליקויים בקרישת הדם.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מיוצר במעי הגס של מעלה גירה בוגר.</a:t>
                      </a:r>
                      <a:r>
                        <a:rPr lang="he-I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963" marR="60963" marT="0" marB="0" anchor="ctr"/>
                </a:tc>
                <a:extLst>
                  <a:ext uri="{0D108BD9-81ED-4DB2-BD59-A6C34878D82A}"/>
                </a:extLst>
              </a:tr>
              <a:tr h="734398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/>
                        <a:t>ויטמין </a:t>
                      </a:r>
                      <a:r>
                        <a:rPr lang="he-IL" sz="1400" dirty="0" smtClean="0"/>
                        <a:t>1</a:t>
                      </a:r>
                      <a:r>
                        <a:rPr lang="en-US" sz="1400" dirty="0"/>
                        <a:t>B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/>
                        <a:t>משתתף בעיכול הפחמימות והפקת האנרגיה.</a:t>
                      </a:r>
                      <a:endParaRPr lang="en-US" sz="140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 smtClean="0"/>
                        <a:t>חוסר </a:t>
                      </a:r>
                      <a:r>
                        <a:rPr lang="he-IL" sz="1400" dirty="0"/>
                        <a:t>תיאבון  הפרעות עיכול </a:t>
                      </a:r>
                      <a:endParaRPr lang="en-US" sz="1400" dirty="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he-IL" sz="1400" dirty="0"/>
                        <a:t>חולשה,בלבול.</a:t>
                      </a: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מיוצר בכרס  מעלה גירה בוגר.</a:t>
                      </a:r>
                      <a:r>
                        <a:rPr lang="he-I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David"/>
                      </a:endParaRPr>
                    </a:p>
                  </a:txBody>
                  <a:tcPr marL="60963" marR="60963" marT="0" marB="0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/>
          <p:cNvSpPr/>
          <p:nvPr/>
        </p:nvSpPr>
        <p:spPr>
          <a:xfrm>
            <a:off x="1259632" y="1965742"/>
            <a:ext cx="6367449" cy="11079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he-IL" sz="6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Guttman Keren" pitchFamily="2" charset="-79"/>
                <a:cs typeface="Guttman Keren" pitchFamily="2" charset="-79"/>
              </a:rPr>
              <a:t>חומרים אנאורגניים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כותרת 1"/>
          <p:cNvSpPr>
            <a:spLocks noGrp="1"/>
          </p:cNvSpPr>
          <p:nvPr>
            <p:ph type="title"/>
          </p:nvPr>
        </p:nvSpPr>
        <p:spPr>
          <a:xfrm>
            <a:off x="395288" y="-388938"/>
            <a:ext cx="8229600" cy="1143001"/>
          </a:xfrm>
        </p:spPr>
        <p:txBody>
          <a:bodyPr/>
          <a:lstStyle/>
          <a:p>
            <a:r>
              <a:rPr lang="he-IL" altLang="he-IL" smtClean="0"/>
              <a:t>מינרלים</a:t>
            </a:r>
          </a:p>
        </p:txBody>
      </p:sp>
      <p:sp>
        <p:nvSpPr>
          <p:cNvPr id="58371" name="מציין מיקום תוכן 2"/>
          <p:cNvSpPr>
            <a:spLocks noGrp="1"/>
          </p:cNvSpPr>
          <p:nvPr>
            <p:ph idx="1"/>
          </p:nvPr>
        </p:nvSpPr>
        <p:spPr>
          <a:xfrm>
            <a:off x="538163" y="2300288"/>
            <a:ext cx="8229600" cy="4525962"/>
          </a:xfrm>
        </p:spPr>
        <p:txBody>
          <a:bodyPr/>
          <a:lstStyle/>
          <a:p>
            <a:pPr algn="r" rtl="1"/>
            <a:r>
              <a:rPr lang="he-IL" altLang="he-IL" b="1" smtClean="0"/>
              <a:t>מינרלים הם החומרים אנאורגניים שמקורם במחצבים- סלעים</a:t>
            </a:r>
            <a:r>
              <a:rPr lang="he-IL" altLang="he-IL" smtClean="0"/>
              <a:t> המכסים את פני כדור הארץ (ומכאן שמם: מינרל = מחצב). </a:t>
            </a:r>
            <a:endParaRPr lang="en-US" altLang="he-IL" smtClean="0"/>
          </a:p>
          <a:p>
            <a:pPr algn="r" rtl="1"/>
            <a:r>
              <a:rPr lang="he-IL" altLang="he-IL" b="1" smtClean="0"/>
              <a:t>הצמחים קולטים את המינרלים מהקרקע </a:t>
            </a:r>
            <a:r>
              <a:rPr lang="he-IL" altLang="he-IL" smtClean="0"/>
              <a:t>בעזרת השורשים, ומטמיעים אותם ברקמותיהם. האדם ובעלי החיים קולטים את המינרלים השונים ממזונם – מצמחים ומבעלי חיים שהטמיעו את המינרלים ברקמותיהם. כלומר הצמחים </a:t>
            </a:r>
            <a:r>
              <a:rPr lang="he-IL" altLang="he-IL" b="1" smtClean="0"/>
              <a:t>מעבירים את המינרלים מהקרקע לבעלי החיים ולאדם.</a:t>
            </a:r>
            <a:endParaRPr lang="en-US" altLang="he-IL" b="1" smtClean="0"/>
          </a:p>
          <a:p>
            <a:pPr algn="r" rtl="1"/>
            <a:endParaRPr lang="he-IL" altLang="he-IL" smtClean="0"/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3375"/>
            <a:ext cx="28956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82563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620713"/>
            <a:ext cx="23812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כב עם 5 פינות 1"/>
          <p:cNvSpPr/>
          <p:nvPr/>
        </p:nvSpPr>
        <p:spPr bwMode="auto">
          <a:xfrm>
            <a:off x="827584" y="0"/>
            <a:ext cx="360040" cy="333375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כותרת 1"/>
          <p:cNvSpPr>
            <a:spLocks noGrp="1"/>
          </p:cNvSpPr>
          <p:nvPr>
            <p:ph type="ctrTitle"/>
          </p:nvPr>
        </p:nvSpPr>
        <p:spPr>
          <a:xfrm>
            <a:off x="5076825" y="476250"/>
            <a:ext cx="3668713" cy="1470025"/>
          </a:xfrm>
        </p:spPr>
        <p:txBody>
          <a:bodyPr/>
          <a:lstStyle/>
          <a:p>
            <a:r>
              <a:rPr lang="he-IL" altLang="he-IL" dirty="0" smtClean="0">
                <a:solidFill>
                  <a:schemeClr val="accent2">
                    <a:lumMod val="50000"/>
                  </a:schemeClr>
                </a:solidFill>
              </a:rPr>
              <a:t>פחמימות</a:t>
            </a:r>
          </a:p>
        </p:txBody>
      </p:sp>
      <p:sp>
        <p:nvSpPr>
          <p:cNvPr id="6147" name="AutoShape 4" descr="data:image/jpg;base64,/9j/4AAQSkZJRgABAQAAAQABAAD/2wCEAAkGBhASERASERQUFBUVFhcWFRIXEBQZFRUYFxQVGBYVFBQYHSgeFxojGhQVHy8sIycrLCwtFx8yNTAqNSYrLCwBCQoKDgwOGg8PGikkHCUsLCovKiwpKSkpKS8sLCksLCwsLDAsLyosLCkpLCwsLCwsLCwsLCwpLCksKSkpLCwsLP/AABEIAIcAcwMBIgACEQEDEQH/xAAbAAABBQEBAAAAAAAAAAAAAAAAAgMEBQYBB//EADkQAAEDAgMFBgQFAgcAAAAAAAEAAhEDIQQxQQUSUYGRBmFxobHwIlLR4RMyQnLBFWIHFCOSotLx/8QAGQEAAgMBAAAAAAAAAAAAAAAAAAIDBAUB/8QAIxEAAgIBBAIDAQEAAAAAAAAAAAECEQMEEiExQVETMmEiFP/aAAwDAQACEQMRAD8A9f3UbqXCIXKO2I3UbqZxe0KdP8xv8oz58FWVtvu/SAPEyVDkz44cN8kkccpdF1CIWebtqpqTP7RB5wnKfaF36i0fuEfTylRLWY/0f4JF7CN1QaG2WO/Nbz+4U9jwRIII4hWIZIz+rIpRcezm6jdS4RCkFsRCIS4RCAsRuo3UuEQgLEbqEuF1AWEKn25tsUvgafjOf9o+qtqtQNa5xyAJ6CV5dtLHOc5xJ+JxJPOVR1md44qMe2WNPi3u34LN+MmZM6nrqdUgYgXi06X69ypPx9N49ffFOjHNbEkT8ok+PPwWRdmhtLQYqCLz3l0Dw14pbXy+RY/qaYII0IN4uAq6liw6zBBi5On1N0+KoaCbADPekeenNByi4oOI4gcQPWQpmHxhafzEkageuiz1TaIaJ3hx3QdD8tiB1Ud23XTDIEGxMF2U3iyeLa6Ecb7PQMNtcGz4/cMuasWuBuLryV+0Kzrl7/8AcRygEKx2V2nr0HDedv08yxxJMawcw7yWjh1bXE+irPBf1PSUIY4EAjIiQe45LsLTKhxC6hAAuLqEHLGMcP8ASqfsd6FeTY/DHenx+3ovXntBBByIg815jjqDm1X03xLTHjwI8isnXxdxZf0kqtGbe4+H1smw/ieQ+uissbgzpx9nxVWWkeXVZ6ZfJtCvAgW7o9B1S340yAw3+YiT9Aq5j/uffRPhumXAxr7KdR8kUnXBIFxJMzxE392vxS6bRqb91gY4j2bKLTd+aDfvJIb3crJbXzHDPvBF9feaehCXvzBFxmL5ydAn8PRL3NY39TmgZzJI6i6rqbrAzllIOuXp7laLsdg/xMVT/s+N3IfWF2K3SSFk6VnpOGo7jGMz3WtbPGABPknEIW8lRlsEIQunAQhCAOSsP2sa3/ME8Q2egWzc9YvthRJeKgvaCFn61OWPj2W9O0plG5sEg3BzsoOLwAiW6+WimMrzkV05z1H2WMaN0Z46A6/++n8Lr72zmRyyPO67imFr3NPG3hMiyi1KknXKZy1ItOtlaRC3ySWOtMjMTeeGh4rlOTF4yNoyjjz8k2XWmdRoYIkSIlcqYiN6+U34yOAXaCyaw5h1zpfqPLyW3/w3aC7EHWGj/kZ9F55SxDnmGgk8dM+/xWy7JY1+H3iA071jJPGYEc0+OShNNiTW6LSPSkKrwXaCm/8AMCw94t105qza4G4v4LXhkjP6soOLj2dQhCkEBCEIOEOo5UW1ROau6gVTjaSrZVaJ4mOx2BLTvM6KKyrfhbLlELRYmgqXGYO8tsfeaysmLyi5DJ4ZSbYeN5pPy/yft5qpqYkGNIzBzzzt4TzVpi8AajxvO3YEEBoJPXxTtHs9QJuXE/3EEeVvJLGUYqmSNN9FF+KXGGye/Tmeqn4XZbnXdf07leDYwbFvfLuUlmEgRc/bvXXk9C7fZFweCDY48/JWVEEZxGQvE3jl9kUsLEaZ5Wz07jYKTSoiL2Nsz1Ud2MO06sA7t4NwOOeXgpOGxlVjvhluUEGQZMQR0z4pkNYILg3em1r8bHwBv6o3wb9Ba9vHhx4cEXXQvZrNk7aFU7roD9INnRnHgrNZPs9RmuDlAcbHTIHq7LuWsW1pckpwuRRzRUZcAhEoVkhoiPCg4imp7lHqtUTRIilxFIKmxrVosTSVNi6KqTiSxZmtqYclp3Tuu0cNOqrqdElo3ahbUYBvX+FxOe+zWc1oa9FY/bzXNrWJBG7BB7slUnGyxCRKo9qn0qu7VbA1ZaRbNjv1NOa0GD25SqgBhmZJbInm3yWWxOCGKo032DwIPff+LdVRVNj1mH4SRf3lkljjjJd0yRyrtHqZrDTuseHRKc9pMgAkZOsSPDley8yoYrHtFnOI/d/2UgbQxzs3P4Rvx5Bc+Fryjm5Ho7sYGwXFoFt47wCrMT2opNn8M7x6NH1WRpbPquu92o1JN73J8D0V1gNkgEEZ3DpF4M3B5jp3pXCu2Mmi82FtKqHirN9Pl7wfRei7M2i2szeFiDDhwMA24i689wlEAN7hnM6Cffgtn2YobtIn5jPICB6K1o5yU9q6INQk1fkukLkoWsUSOU28JwlJckGIdamq3FYdXD2qLWpqOUbGTozGKo3WP7UUSakiBut4eN/Vb7F0brMbaw7S8TqL20m6zsv8uy1i5MfhNoPou3sgZlucGMzp3K2pbeoVIFT4DYEnIjx058SkYvZZMnMwYjMnWAfAKidsdzg4gPZGjhE6z38km2MueiS2uDVUdn0nXZUtfKM/GOClM2U20ccpWE/pNUXa6+kZnofHoplF+OblWcB3knyKHj9SQbl6N3TwTAdPU/TglVcfSpD4nNbGQuSeXMrGMZi3iH1n+A9Le7KRh9h8Q51zJJyyi3ek2e2d3fhrtmVhiTLLU2mCZO8TmvQMBZrRwELIdlNmFlODq6R4WH8LY4dsQtDSwUY2vJVzSt0S5QkoV2isNLhQSkpRjhTL2p4pJC4BWYvCysttvCGCLg5gjMHiFuXMULFbODgoMmLcSRntPK6+130vz05OW8PVR39o8Obneb4gd/PU+S3+L7OzpKqMV2RDv0eSqf50ib5mZ/CbTwr5h4B4OIBvw96qe3DUYsQQfrfnmk1exLdW+SKXYilqD1KV4PTGWVeUKdXoMJgydADJtYW+yttnUnPMlu635f1O/dwHcu7P7O0qf5GCeMX6rSbO2bFyE8NNzyLLNxwTsBQgBWTAm6TIToK0oqiqxcoXJXE4DMoJXEKMAXEIQAEJMLqEHRJauGmEIQA0/CtOYTX9NZwQhcpAPU8G0aKQxkIQmRwcSghC6AShCEAf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7163" y="-617538"/>
            <a:ext cx="1095375" cy="128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sp>
        <p:nvSpPr>
          <p:cNvPr id="6148" name="AutoShape 6" descr="data:image/jpg;base64,/9j/4AAQSkZJRgABAQAAAQABAAD/2wCEAAkGBhASERASERQUFBUVFhcWFRIXEBQZFRUYFxQVGBYVFBQYHSgeFxojGhQVHy8sIycrLCwtFx8yNTAqNSYrLCwBCQoKDgwOGg8PGikkHCUsLCovKiwpKSkpKS8sLCksLCwsLDAsLyosLCkpLCwsLCwsLCwsLCwpLCksKSkpLCwsLP/AABEIAIcAcwMBIgACEQEDEQH/xAAbAAABBQEBAAAAAAAAAAAAAAAAAgMEBQYBB//EADkQAAEDAgMFBgQFAgcAAAAAAAEAAhEDIQQxQQUSUYGRBmFxobHwIlLR4RMyQnLBFWIHFCOSotLx/8QAGQEAAgMBAAAAAAAAAAAAAAAAAAIDBAUB/8QAIxEAAgIBBAIDAQEAAAAAAAAAAAECEQMEEiExQVETMmEiFP/aAAwDAQACEQMRAD8A9f3UbqXCIXKO2I3UbqZxe0KdP8xv8oz58FWVtvu/SAPEyVDkz44cN8kkccpdF1CIWebtqpqTP7RB5wnKfaF36i0fuEfTylRLWY/0f4JF7CN1QaG2WO/Nbz+4U9jwRIII4hWIZIz+rIpRcezm6jdS4RCkFsRCIS4RCAsRuo3UuEQgLEbqEuF1AWEKn25tsUvgafjOf9o+qtqtQNa5xyAJ6CV5dtLHOc5xJ+JxJPOVR1md44qMe2WNPi3u34LN+MmZM6nrqdUgYgXi06X69ypPx9N49ffFOjHNbEkT8ok+PPwWRdmhtLQYqCLz3l0Dw14pbXy+RY/qaYII0IN4uAq6liw6zBBi5On1N0+KoaCbADPekeenNByi4oOI4gcQPWQpmHxhafzEkageuiz1TaIaJ3hx3QdD8tiB1Ud23XTDIEGxMF2U3iyeLa6Ecb7PQMNtcGz4/cMuasWuBuLryV+0Kzrl7/8AcRygEKx2V2nr0HDedv08yxxJMawcw7yWjh1bXE+irPBf1PSUIY4EAjIiQe45LsLTKhxC6hAAuLqEHLGMcP8ASqfsd6FeTY/DHenx+3ovXntBBByIg815jjqDm1X03xLTHjwI8isnXxdxZf0kqtGbe4+H1smw/ieQ+uissbgzpx9nxVWWkeXVZ6ZfJtCvAgW7o9B1S340yAw3+YiT9Aq5j/uffRPhumXAxr7KdR8kUnXBIFxJMzxE392vxS6bRqb91gY4j2bKLTd+aDfvJIb3crJbXzHDPvBF9feaehCXvzBFxmL5ydAn8PRL3NY39TmgZzJI6i6rqbrAzllIOuXp7laLsdg/xMVT/s+N3IfWF2K3SSFk6VnpOGo7jGMz3WtbPGABPknEIW8lRlsEIQunAQhCAOSsP2sa3/ME8Q2egWzc9YvthRJeKgvaCFn61OWPj2W9O0plG5sEg3BzsoOLwAiW6+WimMrzkV05z1H2WMaN0Z46A6/++n8Lr72zmRyyPO67imFr3NPG3hMiyi1KknXKZy1ItOtlaRC3ySWOtMjMTeeGh4rlOTF4yNoyjjz8k2XWmdRoYIkSIlcqYiN6+U34yOAXaCyaw5h1zpfqPLyW3/w3aC7EHWGj/kZ9F55SxDnmGgk8dM+/xWy7JY1+H3iA071jJPGYEc0+OShNNiTW6LSPSkKrwXaCm/8AMCw94t105qza4G4v4LXhkjP6soOLj2dQhCkEBCEIOEOo5UW1ROau6gVTjaSrZVaJ4mOx2BLTvM6KKyrfhbLlELRYmgqXGYO8tsfeaysmLyi5DJ4ZSbYeN5pPy/yft5qpqYkGNIzBzzzt4TzVpi8AajxvO3YEEBoJPXxTtHs9QJuXE/3EEeVvJLGUYqmSNN9FF+KXGGye/Tmeqn4XZbnXdf07leDYwbFvfLuUlmEgRc/bvXXk9C7fZFweCDY48/JWVEEZxGQvE3jl9kUsLEaZ5Wz07jYKTSoiL2Nsz1Ud2MO06sA7t4NwOOeXgpOGxlVjvhluUEGQZMQR0z4pkNYILg3em1r8bHwBv6o3wb9Ba9vHhx4cEXXQvZrNk7aFU7roD9INnRnHgrNZPs9RmuDlAcbHTIHq7LuWsW1pckpwuRRzRUZcAhEoVkhoiPCg4imp7lHqtUTRIilxFIKmxrVosTSVNi6KqTiSxZmtqYclp3Tuu0cNOqrqdElo3ahbUYBvX+FxOe+zWc1oa9FY/bzXNrWJBG7BB7slUnGyxCRKo9qn0qu7VbA1ZaRbNjv1NOa0GD25SqgBhmZJbInm3yWWxOCGKo032DwIPff+LdVRVNj1mH4SRf3lkljjjJd0yRyrtHqZrDTuseHRKc9pMgAkZOsSPDley8yoYrHtFnOI/d/2UgbQxzs3P4Rvx5Bc+Fryjm5Ho7sYGwXFoFt47wCrMT2opNn8M7x6NH1WRpbPquu92o1JN73J8D0V1gNkgEEZ3DpF4M3B5jp3pXCu2Mmi82FtKqHirN9Pl7wfRei7M2i2szeFiDDhwMA24i689wlEAN7hnM6Cffgtn2YobtIn5jPICB6K1o5yU9q6INQk1fkukLkoWsUSOU28JwlJckGIdamq3FYdXD2qLWpqOUbGTozGKo3WP7UUSakiBut4eN/Vb7F0brMbaw7S8TqL20m6zsv8uy1i5MfhNoPou3sgZlucGMzp3K2pbeoVIFT4DYEnIjx058SkYvZZMnMwYjMnWAfAKidsdzg4gPZGjhE6z38km2MueiS2uDVUdn0nXZUtfKM/GOClM2U20ccpWE/pNUXa6+kZnofHoplF+OblWcB3knyKHj9SQbl6N3TwTAdPU/TglVcfSpD4nNbGQuSeXMrGMZi3iH1n+A9Le7KRh9h8Q51zJJyyi3ek2e2d3fhrtmVhiTLLU2mCZO8TmvQMBZrRwELIdlNmFlODq6R4WH8LY4dsQtDSwUY2vJVzSt0S5QkoV2isNLhQSkpRjhTL2p4pJC4BWYvCysttvCGCLg5gjMHiFuXMULFbODgoMmLcSRntPK6+130vz05OW8PVR39o8Obneb4gd/PU+S3+L7OzpKqMV2RDv0eSqf50ib5mZ/CbTwr5h4B4OIBvw96qe3DUYsQQfrfnmk1exLdW+SKXYilqD1KV4PTGWVeUKdXoMJgydADJtYW+yttnUnPMlu635f1O/dwHcu7P7O0qf5GCeMX6rSbO2bFyE8NNzyLLNxwTsBQgBWTAm6TIToK0oqiqxcoXJXE4DMoJXEKMAXEIQAEJMLqEHRJauGmEIQA0/CtOYTX9NZwQhcpAPU8G0aKQxkIQmRwcSghC6AShCEAf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7163" y="-617538"/>
            <a:ext cx="1095375" cy="128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pic>
        <p:nvPicPr>
          <p:cNvPr id="6149" name="Picture 8" descr="http://upload.wikimedia.org/wikipedia/commons/thumb/5/5c/Starchy-foods..jpg/250px-Starchy-foods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49275"/>
            <a:ext cx="4392612" cy="611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he-IL" altLang="he-IL" b="1" smtClean="0"/>
              <a:t>תפקיד המינרלים בגוף:</a:t>
            </a:r>
            <a:r>
              <a:rPr lang="en-US" altLang="he-IL" smtClean="0"/>
              <a:t/>
            </a:r>
            <a:br>
              <a:rPr lang="en-US" altLang="he-IL" smtClean="0"/>
            </a:br>
            <a:endParaRPr lang="he-IL" altLang="he-IL" smtClean="0"/>
          </a:p>
        </p:txBody>
      </p:sp>
      <p:sp>
        <p:nvSpPr>
          <p:cNvPr id="3" name="TextBox 2"/>
          <p:cNvSpPr txBox="1"/>
          <p:nvPr/>
        </p:nvSpPr>
        <p:spPr>
          <a:xfrm>
            <a:off x="-6891338" y="908050"/>
            <a:ext cx="15878176" cy="64944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457200" indent="-457200" algn="r" rtl="1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he-IL" sz="3200" dirty="0"/>
              <a:t>ויסות לחץ אוסמוטי (ריכוז המינרלים בדם משפיע על </a:t>
            </a:r>
          </a:p>
          <a:p>
            <a:pPr algn="r" rtl="1" eaLnBrk="1" hangingPunct="1">
              <a:lnSpc>
                <a:spcPct val="150000"/>
              </a:lnSpc>
              <a:defRPr/>
            </a:pPr>
            <a:r>
              <a:rPr lang="he-IL" sz="3200" dirty="0"/>
              <a:t>    כמות הנוזל הנמצא בתוך כלי הדם).</a:t>
            </a:r>
            <a:endParaRPr lang="en-US" sz="3200" dirty="0"/>
          </a:p>
          <a:p>
            <a:pPr marL="457200" indent="-457200" algn="r" rtl="1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he-IL" sz="3200" dirty="0"/>
              <a:t>הפעלת שרירים וגירוי עצבי.</a:t>
            </a:r>
            <a:endParaRPr lang="en-US" sz="3200" dirty="0"/>
          </a:p>
          <a:p>
            <a:pPr marL="457200" indent="-457200" algn="r" rtl="1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he-IL" sz="3200" dirty="0"/>
              <a:t>בניית עצמות ושיניים.</a:t>
            </a:r>
            <a:endParaRPr lang="en-US" sz="3200" dirty="0"/>
          </a:p>
          <a:p>
            <a:pPr marL="457200" indent="-457200" algn="r" rtl="1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he-IL" sz="3200" dirty="0"/>
              <a:t>זירוז ועיכוב של המערכת האנזימתית.</a:t>
            </a:r>
            <a:endParaRPr lang="en-US" sz="3200" dirty="0"/>
          </a:p>
          <a:p>
            <a:pPr marL="457200" indent="-457200" algn="r" rtl="1" eaLnBrk="1" hangingPunct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he-IL" sz="3200" dirty="0"/>
              <a:t>חשיבות פיזיולוגית – כלומר יש משמעות לכמות הסידן </a:t>
            </a:r>
          </a:p>
          <a:p>
            <a:pPr algn="r" rtl="1" eaLnBrk="1" hangingPunct="1">
              <a:lnSpc>
                <a:spcPct val="150000"/>
              </a:lnSpc>
              <a:defRPr/>
            </a:pPr>
            <a:r>
              <a:rPr lang="he-IL" sz="3200" dirty="0"/>
              <a:t>                           שיהיה בשרירים על מנת שיפעלו </a:t>
            </a:r>
            <a:r>
              <a:rPr lang="he-IL" sz="3200" dirty="0" err="1"/>
              <a:t>וכו</a:t>
            </a:r>
            <a:r>
              <a:rPr lang="he-IL" sz="3200" dirty="0"/>
              <a:t>'.</a:t>
            </a:r>
          </a:p>
          <a:p>
            <a:pPr marL="457200" indent="-457200" algn="r" rtl="1" eaLnBrk="1" hangingPunct="1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he-IL" sz="3200" dirty="0"/>
              <a:t>למינרלים תפקידים נוספים בגוף בהתאם לסוג המינרל.</a:t>
            </a:r>
            <a:endParaRPr lang="en-US" sz="3200" dirty="0"/>
          </a:p>
          <a:p>
            <a:pPr eaLnBrk="1" hangingPunct="1">
              <a:defRPr/>
            </a:pPr>
            <a:endParaRPr lang="he-IL" sz="3200" dirty="0"/>
          </a:p>
        </p:txBody>
      </p:sp>
      <p:sp>
        <p:nvSpPr>
          <p:cNvPr id="2" name="כוכב עם 5 פינות 1"/>
          <p:cNvSpPr/>
          <p:nvPr/>
        </p:nvSpPr>
        <p:spPr bwMode="auto">
          <a:xfrm>
            <a:off x="457200" y="274638"/>
            <a:ext cx="298376" cy="274042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כותרת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algn="r" rtl="1"/>
            <a:r>
              <a:rPr lang="he-IL" altLang="he-IL" b="1" smtClean="0"/>
              <a:t> </a:t>
            </a:r>
            <a:r>
              <a:rPr lang="en-US" altLang="he-IL" smtClean="0"/>
              <a:t/>
            </a:r>
            <a:br>
              <a:rPr lang="en-US" altLang="he-IL" smtClean="0"/>
            </a:br>
            <a:r>
              <a:rPr lang="he-IL" altLang="he-IL" sz="3600" b="1" smtClean="0"/>
              <a:t>המינרלים משתתפים בתהליכים שונים בגוף. הם נחלקים לשתי קבוצות ע"פ הכמות הנצרכת מכל אחד מהם:</a:t>
            </a:r>
            <a:r>
              <a:rPr lang="en-US" altLang="he-IL" smtClean="0"/>
              <a:t/>
            </a:r>
            <a:br>
              <a:rPr lang="en-US" altLang="he-IL" smtClean="0"/>
            </a:br>
            <a:endParaRPr lang="he-IL" altLang="he-IL" smtClean="0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68313" y="1757363"/>
            <a:ext cx="4038600" cy="4525962"/>
          </a:xfrm>
        </p:spPr>
        <p:txBody>
          <a:bodyPr/>
          <a:lstStyle/>
          <a:p>
            <a:pPr marL="0" indent="0" algn="r" rtl="1">
              <a:buFontTx/>
              <a:buNone/>
              <a:defRPr/>
            </a:pPr>
            <a:r>
              <a:rPr lang="he-IL" b="1" u="sng" dirty="0" err="1"/>
              <a:t>מיקרומינרלים</a:t>
            </a:r>
            <a:r>
              <a:rPr lang="he-IL" dirty="0"/>
              <a:t> – מינרלים הנצרכים בכמויות </a:t>
            </a:r>
            <a:r>
              <a:rPr lang="he-IL" dirty="0" smtClean="0"/>
              <a:t>מזעריות: </a:t>
            </a:r>
          </a:p>
          <a:p>
            <a:pPr algn="r" rtl="1">
              <a:defRPr/>
            </a:pPr>
            <a:r>
              <a:rPr lang="he-IL" dirty="0" smtClean="0"/>
              <a:t>ברזל</a:t>
            </a:r>
            <a:r>
              <a:rPr lang="he-IL" dirty="0"/>
              <a:t>, </a:t>
            </a:r>
            <a:endParaRPr lang="he-IL" dirty="0" smtClean="0"/>
          </a:p>
          <a:p>
            <a:pPr algn="r" rtl="1">
              <a:defRPr/>
            </a:pPr>
            <a:r>
              <a:rPr lang="he-IL" dirty="0" smtClean="0"/>
              <a:t>יוד</a:t>
            </a:r>
            <a:r>
              <a:rPr lang="he-IL" dirty="0"/>
              <a:t>, </a:t>
            </a:r>
            <a:endParaRPr lang="he-IL" dirty="0" smtClean="0"/>
          </a:p>
          <a:p>
            <a:pPr algn="r" rtl="1">
              <a:defRPr/>
            </a:pPr>
            <a:r>
              <a:rPr lang="he-IL" dirty="0" smtClean="0"/>
              <a:t>מנגן</a:t>
            </a:r>
            <a:r>
              <a:rPr lang="he-IL" dirty="0"/>
              <a:t>, </a:t>
            </a:r>
            <a:endParaRPr lang="he-IL" dirty="0" smtClean="0"/>
          </a:p>
          <a:p>
            <a:pPr algn="r" rtl="1">
              <a:defRPr/>
            </a:pPr>
            <a:r>
              <a:rPr lang="he-IL" dirty="0" smtClean="0"/>
              <a:t>נחושת</a:t>
            </a:r>
            <a:r>
              <a:rPr lang="he-IL" dirty="0"/>
              <a:t>, </a:t>
            </a:r>
            <a:endParaRPr lang="he-IL" dirty="0" smtClean="0"/>
          </a:p>
          <a:p>
            <a:pPr algn="r" rtl="1">
              <a:defRPr/>
            </a:pPr>
            <a:r>
              <a:rPr lang="he-IL" dirty="0" smtClean="0"/>
              <a:t>אבץ </a:t>
            </a:r>
            <a:endParaRPr lang="he-IL" dirty="0"/>
          </a:p>
          <a:p>
            <a:pPr algn="r" rtl="1">
              <a:defRPr/>
            </a:pPr>
            <a:r>
              <a:rPr lang="he-IL" dirty="0" smtClean="0"/>
              <a:t>קובלט</a:t>
            </a:r>
            <a:r>
              <a:rPr lang="he-IL" dirty="0"/>
              <a:t>.</a:t>
            </a:r>
            <a:endParaRPr lang="en-US" dirty="0"/>
          </a:p>
          <a:p>
            <a:pPr algn="r" rtl="1">
              <a:defRPr/>
            </a:pPr>
            <a:endParaRPr lang="he-IL" dirty="0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60900" y="1757363"/>
            <a:ext cx="4038600" cy="5068887"/>
          </a:xfrm>
        </p:spPr>
        <p:txBody>
          <a:bodyPr/>
          <a:lstStyle/>
          <a:p>
            <a:pPr marL="0" indent="0" algn="r" rtl="1">
              <a:buFontTx/>
              <a:buNone/>
              <a:defRPr/>
            </a:pPr>
            <a:r>
              <a:rPr lang="he-IL" b="1" u="sng" dirty="0" err="1"/>
              <a:t>מקרומינרלים</a:t>
            </a:r>
            <a:r>
              <a:rPr lang="he-IL" dirty="0"/>
              <a:t> – מינרלים הנצרכים בכמויות גדולות יחסית </a:t>
            </a:r>
            <a:r>
              <a:rPr lang="he-IL" dirty="0" smtClean="0"/>
              <a:t>:</a:t>
            </a:r>
          </a:p>
          <a:p>
            <a:pPr algn="r" rtl="1">
              <a:buFont typeface="Courier New" pitchFamily="49" charset="0"/>
              <a:buChar char="o"/>
              <a:defRPr/>
            </a:pPr>
            <a:r>
              <a:rPr lang="he-IL" dirty="0" smtClean="0"/>
              <a:t>סידן</a:t>
            </a:r>
          </a:p>
          <a:p>
            <a:pPr algn="r" rtl="1">
              <a:buFont typeface="Courier New" pitchFamily="49" charset="0"/>
              <a:buChar char="o"/>
              <a:defRPr/>
            </a:pPr>
            <a:r>
              <a:rPr lang="he-IL" dirty="0" smtClean="0"/>
              <a:t>זרחן</a:t>
            </a:r>
          </a:p>
          <a:p>
            <a:pPr algn="r" rtl="1">
              <a:buFont typeface="Courier New" pitchFamily="49" charset="0"/>
              <a:buChar char="o"/>
              <a:defRPr/>
            </a:pPr>
            <a:r>
              <a:rPr lang="he-IL" dirty="0" smtClean="0"/>
              <a:t>נתרן</a:t>
            </a:r>
          </a:p>
          <a:p>
            <a:pPr algn="r" rtl="1">
              <a:buFont typeface="Courier New" pitchFamily="49" charset="0"/>
              <a:buChar char="o"/>
              <a:defRPr/>
            </a:pPr>
            <a:r>
              <a:rPr lang="he-IL" dirty="0" smtClean="0"/>
              <a:t>כלור </a:t>
            </a:r>
          </a:p>
          <a:p>
            <a:pPr algn="r" rtl="1">
              <a:buFont typeface="Courier New" pitchFamily="49" charset="0"/>
              <a:buChar char="o"/>
              <a:defRPr/>
            </a:pPr>
            <a:r>
              <a:rPr lang="he-IL" dirty="0" smtClean="0"/>
              <a:t>אשלגן</a:t>
            </a:r>
          </a:p>
          <a:p>
            <a:pPr algn="r" rtl="1">
              <a:buFont typeface="Courier New" pitchFamily="49" charset="0"/>
              <a:buChar char="o"/>
              <a:defRPr/>
            </a:pPr>
            <a:r>
              <a:rPr lang="he-IL" dirty="0" smtClean="0"/>
              <a:t>מגנזיום </a:t>
            </a:r>
            <a:endParaRPr lang="he-IL" dirty="0"/>
          </a:p>
          <a:p>
            <a:pPr algn="r" rtl="1">
              <a:buFont typeface="Courier New" pitchFamily="49" charset="0"/>
              <a:buChar char="o"/>
              <a:defRPr/>
            </a:pPr>
            <a:r>
              <a:rPr lang="he-IL" dirty="0" smtClean="0"/>
              <a:t>גופרית </a:t>
            </a:r>
            <a:endParaRPr lang="he-IL" dirty="0"/>
          </a:p>
        </p:txBody>
      </p:sp>
      <p:sp>
        <p:nvSpPr>
          <p:cNvPr id="2" name="כוכב עם 5 פינות 1"/>
          <p:cNvSpPr/>
          <p:nvPr/>
        </p:nvSpPr>
        <p:spPr bwMode="auto">
          <a:xfrm>
            <a:off x="107504" y="116632"/>
            <a:ext cx="216024" cy="288032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טבלה 2"/>
          <p:cNvGraphicFramePr>
            <a:graphicFrameLocks noGrp="1"/>
          </p:cNvGraphicFramePr>
          <p:nvPr/>
        </p:nvGraphicFramePr>
        <p:xfrm>
          <a:off x="684214" y="260350"/>
          <a:ext cx="7940674" cy="577373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732375">
                  <a:extLst>
                    <a:ext uri="{9D8B030D-6E8A-4147-A177-3AD203B41FA5}"/>
                  </a:extLst>
                </a:gridCol>
                <a:gridCol w="1833524">
                  <a:extLst>
                    <a:ext uri="{9D8B030D-6E8A-4147-A177-3AD203B41FA5}"/>
                  </a:extLst>
                </a:gridCol>
                <a:gridCol w="2042035">
                  <a:extLst>
                    <a:ext uri="{9D8B030D-6E8A-4147-A177-3AD203B41FA5}"/>
                  </a:extLst>
                </a:gridCol>
                <a:gridCol w="1468197">
                  <a:extLst>
                    <a:ext uri="{9D8B030D-6E8A-4147-A177-3AD203B41FA5}"/>
                  </a:extLst>
                </a:gridCol>
                <a:gridCol w="1864543">
                  <a:extLst>
                    <a:ext uri="{9D8B030D-6E8A-4147-A177-3AD203B41FA5}"/>
                  </a:extLst>
                </a:gridCol>
              </a:tblGrid>
              <a:tr h="365764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מקור עיקרי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פעילות עיקרית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סימני מחסור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סימני עודף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1097291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סידן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טחינה, חלב, ירקות ירוקים, אגוזים, קטניות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מרכיב במבנה העצמות והשיניים, קצב לב וכיווץ שריר.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עצמות רכות בילדים, בריחת סידן במבוגרים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אבנים בכליות, הסתיידויות רקמות רכות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1463055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זרחן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חלב ומוצריו, בשר, ירקות, דגנים מלאים, קטניות ואגוזים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מרכיב במבנה העצמות והשיניים, חיוני לניצול שומנים  ופחמימות לאנרגיה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חולשה והפרעה עצבית</a:t>
                      </a:r>
                      <a:endParaRPr lang="en-US" sz="1600" dirty="0">
                        <a:effectLst/>
                      </a:endParaRPr>
                    </a:p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פגיעה בספיגת הסידן במעי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731528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נתרן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מלח שולחן, חלב, בשר, דגים, ביצים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התכווצות שרירים, העברת דחפים עצביים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הקאות, בחילות ושלשולים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יתר לחץ דם, השתנת יתר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1058050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אשלגן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פירות וירקות, קטניות, בשר וחלב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הפעלת שרירים ועצמות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שיתוק שרירים</a:t>
                      </a:r>
                      <a:endParaRPr lang="en-US" sz="1600" dirty="0">
                        <a:effectLst/>
                      </a:endParaRPr>
                    </a:p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חולשת שרירים, הפרעות בתפקוד הלב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1058050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ברזל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כבד, בשר, חלמון, קטניות, פירות יבשים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חיוני ליצירת המוגלובין ומיוגלובין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אנמיה, עייפות, קוצר נשימה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פגיעה בכבד, לבלב ולב.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2521" name="TextBox 3"/>
          <p:cNvSpPr txBox="1">
            <a:spLocks noChangeArrowheads="1"/>
          </p:cNvSpPr>
          <p:nvPr/>
        </p:nvSpPr>
        <p:spPr bwMode="auto">
          <a:xfrm>
            <a:off x="1331618" y="6092825"/>
            <a:ext cx="77060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he-IL" altLang="he-IL" sz="1800" b="1" dirty="0">
                <a:solidFill>
                  <a:srgbClr val="FF0000"/>
                </a:solidFill>
              </a:rPr>
              <a:t>**דרך חשובה מאוד לתוספת </a:t>
            </a:r>
            <a:r>
              <a:rPr lang="he-IL" altLang="he-IL" sz="1800" b="1" dirty="0" smtClean="0">
                <a:solidFill>
                  <a:srgbClr val="FF0000"/>
                </a:solidFill>
              </a:rPr>
              <a:t>מינרלים </a:t>
            </a:r>
            <a:r>
              <a:rPr lang="he-IL" altLang="he-IL" sz="1800" b="1" dirty="0">
                <a:solidFill>
                  <a:srgbClr val="FF0000"/>
                </a:solidFill>
              </a:rPr>
              <a:t>לבקר, צאן וסוסים מעבר לנמצא במנה, היא </a:t>
            </a:r>
          </a:p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he-IL" altLang="he-IL" sz="1800" b="1" dirty="0">
                <a:solidFill>
                  <a:srgbClr val="FF0000"/>
                </a:solidFill>
              </a:rPr>
              <a:t>אספקת </a:t>
            </a:r>
            <a:r>
              <a:rPr lang="he-IL" altLang="he-IL" sz="1800" b="1" dirty="0" smtClean="0">
                <a:solidFill>
                  <a:srgbClr val="FF0000"/>
                </a:solidFill>
              </a:rPr>
              <a:t>ומינרלים </a:t>
            </a:r>
            <a:r>
              <a:rPr lang="he-IL" altLang="he-IL" sz="1800" b="1" dirty="0">
                <a:solidFill>
                  <a:srgbClr val="FF0000"/>
                </a:solidFill>
              </a:rPr>
              <a:t>באבני לקיקה לחצרות הגידול שלהם .</a:t>
            </a:r>
            <a:endParaRPr lang="en-US" altLang="he-IL" sz="1800" dirty="0">
              <a:solidFill>
                <a:srgbClr val="FF0000"/>
              </a:solidFill>
            </a:endParaRPr>
          </a:p>
          <a:p>
            <a:pPr algn="r" rtl="1" eaLnBrk="1" hangingPunct="1">
              <a:spcBef>
                <a:spcPct val="0"/>
              </a:spcBef>
              <a:buFontTx/>
              <a:buNone/>
            </a:pPr>
            <a:endParaRPr lang="he-IL" altLang="he-IL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כותרת 1"/>
          <p:cNvSpPr>
            <a:spLocks noGrp="1"/>
          </p:cNvSpPr>
          <p:nvPr>
            <p:ph type="title"/>
          </p:nvPr>
        </p:nvSpPr>
        <p:spPr>
          <a:xfrm>
            <a:off x="1763713" y="374650"/>
            <a:ext cx="4321175" cy="1143000"/>
          </a:xfrm>
        </p:spPr>
        <p:txBody>
          <a:bodyPr/>
          <a:lstStyle/>
          <a:p>
            <a:r>
              <a:rPr lang="he-IL" altLang="he-IL" sz="5400" b="1" u="sng" smtClean="0">
                <a:solidFill>
                  <a:schemeClr val="accent2"/>
                </a:solidFill>
              </a:rPr>
              <a:t>המים</a:t>
            </a:r>
          </a:p>
        </p:txBody>
      </p:sp>
      <p:sp>
        <p:nvSpPr>
          <p:cNvPr id="63491" name="TextBox 2"/>
          <p:cNvSpPr txBox="1">
            <a:spLocks noChangeArrowheads="1"/>
          </p:cNvSpPr>
          <p:nvPr/>
        </p:nvSpPr>
        <p:spPr bwMode="auto">
          <a:xfrm>
            <a:off x="-139700" y="2060575"/>
            <a:ext cx="92837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המרכיב הכמותי העיקרי בגופם של היצורים החיים הוא המים. </a:t>
            </a:r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המים הם חומר אנאורגני, המצויים בכל חלקי הגוף. </a:t>
            </a:r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גם בחלקים הנראים לנו יבשים, כמו עצמות של בע"ח או גזעי עצים. </a:t>
            </a:r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המים נמצאים בתוך התאים, ברווחים שבין התאים, </a:t>
            </a:r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וכן בצינורות ההובלה (כמו בצינורות הדם).  </a:t>
            </a:r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/>
              <a:t>כ-60% ממשקל גוף האדם הם מים. </a:t>
            </a:r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800" b="1" u="sng"/>
              <a:t>קיומו של כל תא מותנה בסביבה מימית. </a:t>
            </a:r>
            <a:endParaRPr lang="en-US" altLang="he-IL" sz="2800" b="1" u="sng"/>
          </a:p>
          <a:p>
            <a:pPr algn="r" rt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he-IL" altLang="he-IL" sz="2800"/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610100"/>
            <a:ext cx="2878137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15888"/>
            <a:ext cx="2376488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כב עם 5 פינות 1"/>
          <p:cNvSpPr/>
          <p:nvPr/>
        </p:nvSpPr>
        <p:spPr bwMode="auto">
          <a:xfrm>
            <a:off x="755576" y="374650"/>
            <a:ext cx="432048" cy="174030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3152775"/>
            <a:ext cx="2003425" cy="150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b="1" smtClean="0">
                <a:solidFill>
                  <a:schemeClr val="accent2"/>
                </a:solidFill>
              </a:rPr>
              <a:t>תפקודי המים בגוף : </a:t>
            </a:r>
            <a:endParaRPr lang="he-IL" altLang="he-IL" smtClean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450" y="1196975"/>
            <a:ext cx="7812088" cy="554037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marL="342900" indent="-342900" algn="ctr" rtl="1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he-IL" sz="2800" dirty="0"/>
              <a:t>המסת חומרים.</a:t>
            </a:r>
          </a:p>
          <a:p>
            <a:pPr marL="342900" indent="-342900" algn="ctr" rtl="1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he-IL" sz="2800" dirty="0"/>
              <a:t>פירוק ועיכול חומרים.</a:t>
            </a:r>
          </a:p>
          <a:p>
            <a:pPr marL="342900" indent="-342900" algn="ctr" rtl="1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he-IL" sz="2800" dirty="0"/>
              <a:t>הובלת חומרים.</a:t>
            </a:r>
          </a:p>
          <a:p>
            <a:pPr marL="342900" indent="-342900" algn="ctr" rtl="1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he-IL" sz="2800" dirty="0"/>
              <a:t>שמירה על סביבה פנימית קבועה בגוף.</a:t>
            </a:r>
          </a:p>
          <a:p>
            <a:pPr marL="342900" indent="-342900" algn="ctr" rtl="1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he-IL" sz="2800" dirty="0"/>
              <a:t>פיזור חום הגוף.</a:t>
            </a:r>
          </a:p>
          <a:p>
            <a:pPr marL="342900" indent="-342900" algn="ctr" rtl="1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he-IL" sz="2800" dirty="0"/>
              <a:t>בבעלי חיים- המים חשובים מאוד לייצור התוצרת </a:t>
            </a:r>
          </a:p>
          <a:p>
            <a:pPr algn="ctr" rtl="1" eaLnBrk="1" hangingPunct="1">
              <a:lnSpc>
                <a:spcPct val="150000"/>
              </a:lnSpc>
              <a:defRPr/>
            </a:pPr>
            <a:r>
              <a:rPr lang="he-IL" sz="2800" dirty="0"/>
              <a:t>     (חלב, דבש, ביצים ועוד)</a:t>
            </a:r>
          </a:p>
          <a:p>
            <a:pPr marL="342900" indent="-342900" algn="r" rtl="1" eaLnBrk="1" hangingPunct="1">
              <a:lnSpc>
                <a:spcPct val="150000"/>
              </a:lnSpc>
              <a:buFontTx/>
              <a:buAutoNum type="arabicPeriod"/>
              <a:defRPr/>
            </a:pPr>
            <a:endParaRPr lang="he-IL" sz="2800" dirty="0"/>
          </a:p>
          <a:p>
            <a:pPr marL="342900" indent="-342900" eaLnBrk="1" hangingPunct="1">
              <a:buFontTx/>
              <a:buAutoNum type="arabicPeriod"/>
              <a:defRPr/>
            </a:pPr>
            <a:endParaRPr lang="he-IL" dirty="0"/>
          </a:p>
        </p:txBody>
      </p:sp>
      <p:pic>
        <p:nvPicPr>
          <p:cNvPr id="6451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838" y="260350"/>
            <a:ext cx="17907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836613"/>
            <a:ext cx="174783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913" y="5219700"/>
            <a:ext cx="2138362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813" y="4656138"/>
            <a:ext cx="1198562" cy="2044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כוכב עם 5 פינות 1"/>
          <p:cNvSpPr/>
          <p:nvPr/>
        </p:nvSpPr>
        <p:spPr bwMode="auto">
          <a:xfrm>
            <a:off x="638175" y="188640"/>
            <a:ext cx="261417" cy="216024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כותרת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r>
              <a:rPr lang="he-IL" altLang="he-IL" b="1" u="sng" smtClean="0">
                <a:solidFill>
                  <a:schemeClr val="accent2"/>
                </a:solidFill>
              </a:rPr>
              <a:t>מאזן המים בגוף  </a:t>
            </a:r>
            <a:r>
              <a:rPr lang="he-IL" altLang="he-IL" b="1" u="sng" smtClean="0">
                <a:solidFill>
                  <a:srgbClr val="FF0066"/>
                </a:solidFill>
              </a:rPr>
              <a:t/>
            </a:r>
            <a:br>
              <a:rPr lang="he-IL" altLang="he-IL" b="1" u="sng" smtClean="0">
                <a:solidFill>
                  <a:srgbClr val="FF0066"/>
                </a:solidFill>
              </a:rPr>
            </a:br>
            <a:r>
              <a:rPr lang="he-IL" altLang="he-IL" sz="2800" smtClean="0">
                <a:solidFill>
                  <a:srgbClr val="FF0066"/>
                </a:solidFill>
              </a:rPr>
              <a:t>מאזן המים </a:t>
            </a:r>
            <a:r>
              <a:rPr lang="he-IL" altLang="he-IL" sz="2800" smtClean="0"/>
              <a:t>- היחס בין כמות המים הנכנסת לגוף לבין כמות המים שהגוף מאבד.</a:t>
            </a:r>
            <a:r>
              <a:rPr lang="en-US" altLang="he-IL" smtClean="0"/>
              <a:t/>
            </a:r>
            <a:br>
              <a:rPr lang="en-US" altLang="he-IL" smtClean="0"/>
            </a:br>
            <a:endParaRPr lang="he-IL" altLang="he-IL" smtClean="0"/>
          </a:p>
        </p:txBody>
      </p:sp>
      <p:graphicFrame>
        <p:nvGraphicFramePr>
          <p:cNvPr id="65539" name="תרשים 2"/>
          <p:cNvGraphicFramePr>
            <a:graphicFrameLocks/>
          </p:cNvGraphicFramePr>
          <p:nvPr/>
        </p:nvGraphicFramePr>
        <p:xfrm>
          <a:off x="5602288" y="1485900"/>
          <a:ext cx="3389312" cy="406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7" r:id="rId4" imgW="3389670" imgH="4060288" progId="Excel.Chart.8">
                  <p:embed/>
                </p:oleObj>
              </mc:Choice>
              <mc:Fallback>
                <p:oleObj r:id="rId4" imgW="3389670" imgH="4060288" progId="Excel.Chart.8">
                  <p:embed/>
                  <p:pic>
                    <p:nvPicPr>
                      <p:cNvPr id="0" name="תרשים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2288" y="1485900"/>
                        <a:ext cx="3389312" cy="4062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5600" y="1300163"/>
            <a:ext cx="3336925" cy="397033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1" eaLnBrk="1" hangingPunct="1">
              <a:defRPr/>
            </a:pPr>
            <a:r>
              <a:rPr lang="he-IL" sz="2800" b="1" dirty="0"/>
              <a:t>הגוף מאבד מים:</a:t>
            </a:r>
          </a:p>
          <a:p>
            <a:pPr marL="285750" indent="-285750" algn="r" rtl="1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he-IL" sz="2800" dirty="0"/>
              <a:t>צואה.</a:t>
            </a:r>
          </a:p>
          <a:p>
            <a:pPr marL="285750" indent="-285750" algn="r" rtl="1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he-IL" sz="2800" dirty="0"/>
              <a:t>שתן.</a:t>
            </a:r>
          </a:p>
          <a:p>
            <a:pPr marL="285750" indent="-285750" algn="r" rtl="1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he-IL" sz="2800" dirty="0"/>
              <a:t>אידוי נשימתי.</a:t>
            </a:r>
          </a:p>
          <a:p>
            <a:pPr marL="285750" indent="-285750" algn="r" rtl="1"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he-IL" sz="2800" dirty="0"/>
              <a:t>זיעה</a:t>
            </a:r>
          </a:p>
          <a:p>
            <a:pPr marL="285750" indent="-285750" algn="r" rtl="1" eaLnBrk="1" hangingPunct="1">
              <a:buFont typeface="Wingdings" pitchFamily="2" charset="2"/>
              <a:buChar char="Ø"/>
              <a:defRPr/>
            </a:pPr>
            <a:r>
              <a:rPr lang="he-IL" sz="2800" dirty="0"/>
              <a:t>בבע"ח- ייצור תוצרת </a:t>
            </a:r>
          </a:p>
          <a:p>
            <a:pPr algn="r" rtl="1" eaLnBrk="1" hangingPunct="1">
              <a:defRPr/>
            </a:pPr>
            <a:r>
              <a:rPr lang="he-IL" sz="2800" dirty="0"/>
              <a:t>              כחלב.</a:t>
            </a:r>
          </a:p>
        </p:txBody>
      </p:sp>
      <p:pic>
        <p:nvPicPr>
          <p:cNvPr id="6554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520825"/>
            <a:ext cx="19526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2" name="TextBox 5"/>
          <p:cNvSpPr txBox="1">
            <a:spLocks noChangeArrowheads="1"/>
          </p:cNvSpPr>
          <p:nvPr/>
        </p:nvSpPr>
        <p:spPr bwMode="auto">
          <a:xfrm>
            <a:off x="-295275" y="5332413"/>
            <a:ext cx="9525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he-IL" altLang="he-IL" sz="2400" b="1" u="sng"/>
              <a:t>מאזן מים תקין</a:t>
            </a:r>
            <a:r>
              <a:rPr lang="he-IL" altLang="he-IL" sz="2400"/>
              <a:t> - כאשר כמות המים הנכנסת לגוף </a:t>
            </a:r>
            <a:r>
              <a:rPr lang="he-IL" altLang="he-IL" sz="2400" u="sng"/>
              <a:t>שווה או גדולה</a:t>
            </a:r>
            <a:r>
              <a:rPr lang="he-IL" altLang="he-IL" sz="2400"/>
              <a:t> יותר מכמות </a:t>
            </a:r>
          </a:p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he-IL" altLang="he-IL" sz="2400"/>
              <a:t>המים היוצאת מהגוף.</a:t>
            </a:r>
            <a:endParaRPr lang="en-US" altLang="he-IL" sz="2400"/>
          </a:p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he-IL" altLang="he-IL" sz="2400" b="1" u="sng"/>
              <a:t>מאזן מים לא תקין</a:t>
            </a:r>
            <a:r>
              <a:rPr lang="he-IL" altLang="he-IL" sz="2400"/>
              <a:t> - כאשר כמות המים </a:t>
            </a:r>
            <a:r>
              <a:rPr lang="he-IL" altLang="he-IL" sz="2400" u="sng"/>
              <a:t>היוצאת</a:t>
            </a:r>
            <a:r>
              <a:rPr lang="he-IL" altLang="he-IL" sz="2400"/>
              <a:t> מהגוף </a:t>
            </a:r>
            <a:r>
              <a:rPr lang="he-IL" altLang="he-IL" sz="2400" u="sng"/>
              <a:t>גדולה</a:t>
            </a:r>
            <a:r>
              <a:rPr lang="he-IL" altLang="he-IL" sz="2400"/>
              <a:t> יותר מכמות המים </a:t>
            </a:r>
          </a:p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he-IL" altLang="he-IL" sz="2400"/>
              <a:t>הנכנסת לגוף. מצב כזה נקרא התייבשות.</a:t>
            </a:r>
            <a:endParaRPr lang="en-US" altLang="he-IL" sz="2400"/>
          </a:p>
          <a:p>
            <a:pPr algn="r" rtl="1" eaLnBrk="1" hangingPunct="1">
              <a:spcBef>
                <a:spcPct val="0"/>
              </a:spcBef>
              <a:buFontTx/>
              <a:buNone/>
            </a:pPr>
            <a:endParaRPr lang="he-IL" altLang="he-IL" sz="2400"/>
          </a:p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he-IL" altLang="he-IL" sz="2400"/>
              <a:t>                             </a:t>
            </a:r>
            <a:endParaRPr lang="he-IL" altLang="he-IL" sz="1800"/>
          </a:p>
        </p:txBody>
      </p:sp>
      <p:sp>
        <p:nvSpPr>
          <p:cNvPr id="65543" name="TextBox 1"/>
          <p:cNvSpPr txBox="1">
            <a:spLocks noChangeArrowheads="1"/>
          </p:cNvSpPr>
          <p:nvPr/>
        </p:nvSpPr>
        <p:spPr bwMode="auto">
          <a:xfrm>
            <a:off x="2894013" y="4997450"/>
            <a:ext cx="6249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>
              <a:spcBef>
                <a:spcPct val="0"/>
              </a:spcBef>
              <a:buFontTx/>
              <a:buNone/>
            </a:pPr>
            <a:r>
              <a:rPr lang="he-IL" altLang="he-IL" sz="1800" b="1">
                <a:solidFill>
                  <a:srgbClr val="FF0066"/>
                </a:solidFill>
              </a:rPr>
              <a:t>*מים מטבוליים- מים הנוצרים בתאים בתהליכי בניה ופירוק חומרים</a:t>
            </a:r>
          </a:p>
        </p:txBody>
      </p:sp>
      <p:sp>
        <p:nvSpPr>
          <p:cNvPr id="2" name="כוכב עם 5 פינות 1"/>
          <p:cNvSpPr/>
          <p:nvPr/>
        </p:nvSpPr>
        <p:spPr bwMode="auto">
          <a:xfrm>
            <a:off x="355600" y="188640"/>
            <a:ext cx="112713" cy="287610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-404937"/>
            <a:ext cx="8229600" cy="1143001"/>
          </a:xfrm>
        </p:spPr>
        <p:txBody>
          <a:bodyPr/>
          <a:lstStyle/>
          <a:p>
            <a:pPr eaLnBrk="1" hangingPunct="1"/>
            <a:r>
              <a:rPr lang="he-IL" altLang="he-IL" b="1" dirty="0" smtClean="0">
                <a:solidFill>
                  <a:schemeClr val="accent2"/>
                </a:solidFill>
              </a:rPr>
              <a:t>תפקידם של הפחמימות</a:t>
            </a:r>
            <a:r>
              <a:rPr lang="he-IL" altLang="he-IL" dirty="0" smtClean="0"/>
              <a:t> </a:t>
            </a:r>
            <a:endParaRPr lang="en-US" altLang="he-IL" dirty="0" smtClean="0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772319" y="365125"/>
            <a:ext cx="8351837" cy="634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50000"/>
              </a:spcBef>
              <a:buFontTx/>
              <a:buNone/>
            </a:pPr>
            <a:r>
              <a:rPr lang="he-IL" altLang="he-IL" sz="2800" b="1" dirty="0">
                <a:solidFill>
                  <a:schemeClr val="accent2"/>
                </a:solidFill>
              </a:rPr>
              <a:t>1. מקור </a:t>
            </a:r>
            <a:r>
              <a:rPr lang="he-IL" altLang="he-IL" sz="2800" b="1" u="sng" dirty="0">
                <a:solidFill>
                  <a:schemeClr val="accent2"/>
                </a:solidFill>
              </a:rPr>
              <a:t>אנרגיה</a:t>
            </a:r>
            <a:r>
              <a:rPr lang="he-IL" altLang="he-IL" sz="2800" b="1" dirty="0">
                <a:solidFill>
                  <a:schemeClr val="accent2"/>
                </a:solidFill>
              </a:rPr>
              <a:t> זמין לקיום פעולות החיים בתאים</a:t>
            </a:r>
            <a:r>
              <a:rPr lang="he-IL" altLang="he-IL" sz="2800" b="1" dirty="0"/>
              <a:t>:</a:t>
            </a:r>
            <a:r>
              <a:rPr lang="he-IL" altLang="he-IL" sz="2800" dirty="0"/>
              <a:t> </a:t>
            </a:r>
          </a:p>
          <a:p>
            <a:pPr algn="r" rtl="1" eaLnBrk="1" hangingPunct="1">
              <a:spcBef>
                <a:spcPct val="50000"/>
              </a:spcBef>
              <a:buNone/>
            </a:pPr>
            <a:r>
              <a:rPr lang="he-IL" altLang="he-IL" sz="2800" dirty="0" smtClean="0"/>
              <a:t>*</a:t>
            </a:r>
            <a:r>
              <a:rPr lang="he-IL" altLang="he-IL" sz="2800" dirty="0"/>
              <a:t>לבניית חומרים ופירוק </a:t>
            </a:r>
            <a:r>
              <a:rPr lang="he-IL" altLang="he-IL" sz="2800" dirty="0" smtClean="0"/>
              <a:t>חומרים- </a:t>
            </a:r>
            <a:r>
              <a:rPr lang="he-IL" altLang="he-IL" sz="2800" dirty="0"/>
              <a:t>חילוף חומרים (מטבוליזם</a:t>
            </a:r>
            <a:r>
              <a:rPr lang="he-IL" altLang="he-IL" sz="2800" dirty="0" smtClean="0"/>
              <a:t>).</a:t>
            </a:r>
            <a:endParaRPr lang="he-IL" altLang="he-IL" sz="2800" dirty="0"/>
          </a:p>
          <a:p>
            <a:pPr algn="r" rtl="1" eaLnBrk="1" hangingPunct="1">
              <a:spcBef>
                <a:spcPct val="50000"/>
              </a:spcBef>
              <a:buFontTx/>
              <a:buNone/>
            </a:pPr>
            <a:r>
              <a:rPr lang="he-IL" altLang="he-IL" sz="2800" dirty="0" smtClean="0"/>
              <a:t>**</a:t>
            </a:r>
            <a:r>
              <a:rPr lang="he-IL" altLang="he-IL" sz="2800" dirty="0"/>
              <a:t>לפעילויות הדורשות אנרגיה כמו העברת </a:t>
            </a:r>
            <a:r>
              <a:rPr lang="he-IL" altLang="he-IL" sz="2800" dirty="0" smtClean="0"/>
              <a:t>חומרים והתכווצות שרירים.</a:t>
            </a:r>
            <a:endParaRPr lang="he-IL" altLang="he-IL" sz="2800" dirty="0"/>
          </a:p>
          <a:p>
            <a:pPr algn="r" rtl="1" eaLnBrk="1" hangingPunct="1">
              <a:spcBef>
                <a:spcPct val="50000"/>
              </a:spcBef>
              <a:buFontTx/>
              <a:buNone/>
            </a:pPr>
            <a:r>
              <a:rPr lang="he-IL" altLang="he-IL" sz="2800" b="1" dirty="0">
                <a:solidFill>
                  <a:schemeClr val="accent2"/>
                </a:solidFill>
              </a:rPr>
              <a:t>2. משתתפות בבניית </a:t>
            </a:r>
            <a:r>
              <a:rPr lang="he-IL" altLang="he-IL" sz="2800" b="1" dirty="0" smtClean="0">
                <a:solidFill>
                  <a:schemeClr val="accent2"/>
                </a:solidFill>
              </a:rPr>
              <a:t>חומרים בתוך התאים. לדוגמא, </a:t>
            </a:r>
            <a:r>
              <a:rPr lang="he-IL" altLang="he-IL" sz="2800" b="1" dirty="0">
                <a:solidFill>
                  <a:schemeClr val="accent2"/>
                </a:solidFill>
              </a:rPr>
              <a:t>התאית- מרכיבה את </a:t>
            </a:r>
            <a:r>
              <a:rPr lang="he-IL" altLang="he-IL" sz="2800" b="1" dirty="0" smtClean="0">
                <a:solidFill>
                  <a:schemeClr val="accent2"/>
                </a:solidFill>
              </a:rPr>
              <a:t>"דופן התא" המקנה מסגרת ויציבות </a:t>
            </a:r>
            <a:r>
              <a:rPr lang="he-IL" altLang="he-IL" sz="2800" b="1" dirty="0">
                <a:solidFill>
                  <a:schemeClr val="accent2"/>
                </a:solidFill>
              </a:rPr>
              <a:t>לתא. </a:t>
            </a:r>
          </a:p>
          <a:p>
            <a:pPr algn="r" rtl="1" eaLnBrk="1" hangingPunct="1">
              <a:spcBef>
                <a:spcPct val="50000"/>
              </a:spcBef>
              <a:buFontTx/>
              <a:buNone/>
            </a:pPr>
            <a:r>
              <a:rPr lang="he-IL" altLang="he-IL" sz="2800" b="1" dirty="0">
                <a:solidFill>
                  <a:schemeClr val="accent2"/>
                </a:solidFill>
              </a:rPr>
              <a:t>3. סיבים תזונתיים (תאית) חשובים לתהליך </a:t>
            </a:r>
            <a:r>
              <a:rPr lang="he-IL" altLang="he-IL" sz="2800" b="1" dirty="0" smtClean="0">
                <a:solidFill>
                  <a:schemeClr val="accent2"/>
                </a:solidFill>
              </a:rPr>
              <a:t>העיכול בבע"ח חד קיבתיים: </a:t>
            </a:r>
            <a:r>
              <a:rPr lang="he-IL" altLang="he-IL" sz="2800" b="1" dirty="0">
                <a:solidFill>
                  <a:schemeClr val="accent2"/>
                </a:solidFill>
              </a:rPr>
              <a:t>סופחים מים, מאיטיים את ספיגת כולסטרול, פחמימות ושומנים</a:t>
            </a:r>
            <a:r>
              <a:rPr lang="he-IL" altLang="he-IL" sz="2800" b="1" dirty="0" smtClean="0">
                <a:solidFill>
                  <a:schemeClr val="accent2"/>
                </a:solidFill>
              </a:rPr>
              <a:t>.</a:t>
            </a:r>
          </a:p>
          <a:p>
            <a:pPr algn="r" rtl="1" eaLnBrk="1" hangingPunct="1">
              <a:spcBef>
                <a:spcPct val="50000"/>
              </a:spcBef>
              <a:buFontTx/>
              <a:buNone/>
            </a:pPr>
            <a:r>
              <a:rPr lang="he-IL" altLang="he-IL" sz="2800" b="1" dirty="0" smtClean="0">
                <a:solidFill>
                  <a:schemeClr val="accent2"/>
                </a:solidFill>
              </a:rPr>
              <a:t>4. התאית משמשת מקור אנרגיה עבור קבוצת בע"ח מעלי גירה</a:t>
            </a:r>
            <a:endParaRPr lang="he-IL" altLang="he-IL" sz="2800" b="1" dirty="0">
              <a:solidFill>
                <a:schemeClr val="accent2"/>
              </a:solidFill>
            </a:endParaRPr>
          </a:p>
        </p:txBody>
      </p:sp>
      <p:pic>
        <p:nvPicPr>
          <p:cNvPr id="8196" name="Picture 6" descr="ANIMhappyeinst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" y="5721350"/>
            <a:ext cx="1066800" cy="1066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he-IL" sz="400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מהם הפחמימות ?</a:t>
            </a:r>
            <a:endParaRPr lang="en-US" sz="4000" dirty="0" smtClean="0">
              <a:solidFill>
                <a:srgbClr val="00C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16013" y="1196975"/>
            <a:ext cx="7704137" cy="4525963"/>
          </a:xfrm>
        </p:spPr>
        <p:txBody>
          <a:bodyPr/>
          <a:lstStyle/>
          <a:p>
            <a:pPr algn="r" rtl="1" eaLnBrk="1" hangingPunct="1"/>
            <a:r>
              <a:rPr lang="he-IL" altLang="he-IL" sz="2800" dirty="0" smtClean="0"/>
              <a:t>מולקולות אורגניות, הבנויות מאטומי </a:t>
            </a:r>
          </a:p>
          <a:p>
            <a:pPr algn="r" rtl="1" eaLnBrk="1" hangingPunct="1">
              <a:buFontTx/>
              <a:buNone/>
            </a:pPr>
            <a:r>
              <a:rPr lang="he-IL" altLang="he-IL" sz="2800" dirty="0" smtClean="0"/>
              <a:t>   פחמן (</a:t>
            </a:r>
            <a:r>
              <a:rPr lang="en-US" altLang="he-IL" sz="2800" dirty="0" smtClean="0"/>
              <a:t>(C</a:t>
            </a:r>
            <a:r>
              <a:rPr lang="he-IL" altLang="he-IL" sz="2800" dirty="0" smtClean="0"/>
              <a:t> מימן  </a:t>
            </a:r>
            <a:r>
              <a:rPr lang="en-US" altLang="he-IL" sz="2800" dirty="0" smtClean="0"/>
              <a:t>H)</a:t>
            </a:r>
            <a:r>
              <a:rPr lang="he-IL" altLang="he-IL" sz="2800" dirty="0" smtClean="0"/>
              <a:t>) וחמצן </a:t>
            </a:r>
            <a:r>
              <a:rPr lang="en-US" altLang="he-IL" sz="2800" dirty="0" smtClean="0"/>
              <a:t>O)</a:t>
            </a:r>
            <a:r>
              <a:rPr lang="he-IL" altLang="he-IL" sz="2800" dirty="0" smtClean="0"/>
              <a:t>). </a:t>
            </a:r>
          </a:p>
          <a:p>
            <a:pPr algn="r" rtl="1" eaLnBrk="1" hangingPunct="1"/>
            <a:r>
              <a:rPr lang="he-IL" altLang="he-IL" sz="2800" dirty="0" smtClean="0"/>
              <a:t>יחידת המבנה הפשוטה ביותר היא חד-סוכר</a:t>
            </a:r>
            <a:r>
              <a:rPr lang="en-US" altLang="he-IL" sz="2800" dirty="0" smtClean="0"/>
              <a:t> </a:t>
            </a:r>
            <a:endParaRPr lang="en-US" altLang="he-IL" sz="2800" b="1" dirty="0" smtClean="0"/>
          </a:p>
        </p:txBody>
      </p:sp>
      <p:sp>
        <p:nvSpPr>
          <p:cNvPr id="7172" name="Rectangle 29"/>
          <p:cNvSpPr>
            <a:spLocks noChangeArrowheads="1"/>
          </p:cNvSpPr>
          <p:nvPr/>
        </p:nvSpPr>
        <p:spPr bwMode="auto">
          <a:xfrm>
            <a:off x="5580063" y="4365625"/>
            <a:ext cx="5032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 b="1"/>
          </a:p>
        </p:txBody>
      </p:sp>
      <p:sp>
        <p:nvSpPr>
          <p:cNvPr id="7173" name="Line 31"/>
          <p:cNvSpPr>
            <a:spLocks noChangeShapeType="1"/>
          </p:cNvSpPr>
          <p:nvPr/>
        </p:nvSpPr>
        <p:spPr bwMode="auto">
          <a:xfrm flipV="1">
            <a:off x="5651500" y="58769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7174" name="Text Box 53"/>
          <p:cNvSpPr txBox="1">
            <a:spLocks noChangeArrowheads="1"/>
          </p:cNvSpPr>
          <p:nvPr/>
        </p:nvSpPr>
        <p:spPr bwMode="auto">
          <a:xfrm>
            <a:off x="3635375" y="4076700"/>
            <a:ext cx="33131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he-IL" altLang="he-IL" sz="1800"/>
          </a:p>
        </p:txBody>
      </p:sp>
      <p:sp>
        <p:nvSpPr>
          <p:cNvPr id="3126" name="AutoShape 54"/>
          <p:cNvSpPr>
            <a:spLocks noChangeArrowheads="1"/>
          </p:cNvSpPr>
          <p:nvPr/>
        </p:nvSpPr>
        <p:spPr bwMode="auto">
          <a:xfrm>
            <a:off x="3708400" y="5013325"/>
            <a:ext cx="1441450" cy="1008063"/>
          </a:xfrm>
          <a:prstGeom prst="hexagon">
            <a:avLst>
              <a:gd name="adj" fmla="val 35748"/>
              <a:gd name="vf" fmla="val 11547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sp>
        <p:nvSpPr>
          <p:cNvPr id="7176" name="AutoShape 55"/>
          <p:cNvSpPr>
            <a:spLocks noChangeArrowheads="1"/>
          </p:cNvSpPr>
          <p:nvPr/>
        </p:nvSpPr>
        <p:spPr bwMode="auto">
          <a:xfrm>
            <a:off x="5148263" y="5013325"/>
            <a:ext cx="1441450" cy="1008063"/>
          </a:xfrm>
          <a:prstGeom prst="hexagon">
            <a:avLst>
              <a:gd name="adj" fmla="val 35748"/>
              <a:gd name="vf" fmla="val 11547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sp>
        <p:nvSpPr>
          <p:cNvPr id="3128" name="AutoShape 56"/>
          <p:cNvSpPr>
            <a:spLocks noChangeArrowheads="1"/>
          </p:cNvSpPr>
          <p:nvPr/>
        </p:nvSpPr>
        <p:spPr bwMode="auto">
          <a:xfrm rot="10800000">
            <a:off x="4787900" y="4652963"/>
            <a:ext cx="647700" cy="71913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he-IL" altLang="he-IL" sz="1800"/>
          </a:p>
        </p:txBody>
      </p:sp>
      <p:sp>
        <p:nvSpPr>
          <p:cNvPr id="3082" name="Text Box 57"/>
          <p:cNvSpPr txBox="1">
            <a:spLocks noChangeArrowheads="1"/>
          </p:cNvSpPr>
          <p:nvPr/>
        </p:nvSpPr>
        <p:spPr bwMode="auto">
          <a:xfrm>
            <a:off x="4427538" y="3573463"/>
            <a:ext cx="38163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he-IL" altLang="he-IL" sz="1800" b="1" dirty="0"/>
              <a:t>כאשר שתי מולקולות של חד סוכר מתרכבות זו עם </a:t>
            </a:r>
            <a:r>
              <a:rPr lang="he-IL" altLang="he-IL" sz="1800" b="1" dirty="0" smtClean="0"/>
              <a:t>זו, נוצר </a:t>
            </a:r>
            <a:r>
              <a:rPr lang="he-IL" altLang="he-IL" sz="1800" b="1" dirty="0"/>
              <a:t>דו </a:t>
            </a:r>
            <a:r>
              <a:rPr lang="he-IL" altLang="he-IL" sz="1800" b="1" dirty="0" smtClean="0"/>
              <a:t>סוכר</a:t>
            </a:r>
            <a:endParaRPr lang="en-US" altLang="he-IL" sz="1800" b="1" dirty="0"/>
          </a:p>
        </p:txBody>
      </p:sp>
      <p:pic>
        <p:nvPicPr>
          <p:cNvPr id="7179" name="Picture 48" descr="http://www.greenspirit.org.uk/resources/glucos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068638"/>
            <a:ext cx="26765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6" grpId="0" animBg="1" autoUpdateAnimBg="0"/>
      <p:bldP spid="3128" grpId="0" animBg="1" autoUpdateAnimBg="0"/>
      <p:bldP spid="30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1020" y="966689"/>
            <a:ext cx="7129463" cy="711099"/>
          </a:xfrm>
        </p:spPr>
        <p:txBody>
          <a:bodyPr/>
          <a:lstStyle/>
          <a:p>
            <a:pPr eaLnBrk="1" hangingPunct="1">
              <a:defRPr/>
            </a:pPr>
            <a:r>
              <a:rPr lang="he-IL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סוגי פחמימות</a:t>
            </a:r>
            <a:endParaRPr lang="en-US" sz="40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9" name="Picture 5" descr="1feb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56477"/>
            <a:ext cx="4632326" cy="315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 rot="19555961">
            <a:off x="1055798" y="1848871"/>
            <a:ext cx="1800200" cy="369332"/>
          </a:xfrm>
          <a:prstGeom prst="rect">
            <a:avLst/>
          </a:prstGeom>
          <a:noFill/>
        </p:spPr>
        <p:txBody>
          <a:bodyPr rtlCol="1">
            <a:prstTxWarp prst="textChevron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he-IL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חד - סוכר</a:t>
            </a:r>
          </a:p>
        </p:txBody>
      </p:sp>
      <p:sp>
        <p:nvSpPr>
          <p:cNvPr id="9" name="TextBox 8"/>
          <p:cNvSpPr txBox="1"/>
          <p:nvPr/>
        </p:nvSpPr>
        <p:spPr>
          <a:xfrm rot="19801877">
            <a:off x="1655674" y="3346966"/>
            <a:ext cx="1800200" cy="369332"/>
          </a:xfrm>
          <a:prstGeom prst="rect">
            <a:avLst/>
          </a:prstGeom>
          <a:noFill/>
        </p:spPr>
        <p:txBody>
          <a:bodyPr rtlCol="1">
            <a:prstTxWarp prst="textChevron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he-IL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רב - סוכר</a:t>
            </a:r>
          </a:p>
        </p:txBody>
      </p:sp>
      <p:sp>
        <p:nvSpPr>
          <p:cNvPr id="10" name="TextBox 9"/>
          <p:cNvSpPr txBox="1"/>
          <p:nvPr/>
        </p:nvSpPr>
        <p:spPr>
          <a:xfrm rot="1607188">
            <a:off x="5622458" y="1852027"/>
            <a:ext cx="1800200" cy="369332"/>
          </a:xfrm>
          <a:prstGeom prst="rect">
            <a:avLst/>
          </a:prstGeom>
          <a:noFill/>
        </p:spPr>
        <p:txBody>
          <a:bodyPr rtlCol="1">
            <a:prstTxWarp prst="textChevron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he-IL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דו- סוכר</a:t>
            </a:r>
          </a:p>
        </p:txBody>
      </p:sp>
      <p:sp>
        <p:nvSpPr>
          <p:cNvPr id="2" name="כוכב עם 5 פינות 1"/>
          <p:cNvSpPr/>
          <p:nvPr/>
        </p:nvSpPr>
        <p:spPr bwMode="auto">
          <a:xfrm>
            <a:off x="253844" y="1149117"/>
            <a:ext cx="288032" cy="216024"/>
          </a:xfrm>
          <a:prstGeom prst="star5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59919" y="135692"/>
            <a:ext cx="9036496" cy="830997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r" rtl="1" eaLnBrk="1" hangingPunct="1"/>
            <a:r>
              <a:rPr lang="he-IL" altLang="he-IL" sz="2400" b="1" dirty="0" smtClean="0">
                <a:solidFill>
                  <a:schemeClr val="accent2">
                    <a:lumMod val="50000"/>
                  </a:schemeClr>
                </a:solidFill>
              </a:rPr>
              <a:t>פחמימות- מולקולות </a:t>
            </a:r>
            <a:r>
              <a:rPr lang="he-IL" altLang="he-IL" sz="2400" b="1" dirty="0">
                <a:solidFill>
                  <a:schemeClr val="accent2">
                    <a:lumMod val="50000"/>
                  </a:schemeClr>
                </a:solidFill>
              </a:rPr>
              <a:t>אורגניות, הבנויות </a:t>
            </a:r>
            <a:r>
              <a:rPr lang="he-IL" altLang="he-IL" sz="2400" b="1" dirty="0" smtClean="0">
                <a:solidFill>
                  <a:schemeClr val="accent2">
                    <a:lumMod val="50000"/>
                  </a:schemeClr>
                </a:solidFill>
              </a:rPr>
              <a:t>מאטומי פחמן(</a:t>
            </a:r>
            <a:r>
              <a:rPr lang="en-US" altLang="he-IL" sz="2400" b="1" dirty="0">
                <a:solidFill>
                  <a:schemeClr val="accent2">
                    <a:lumMod val="50000"/>
                  </a:schemeClr>
                </a:solidFill>
              </a:rPr>
              <a:t>(C</a:t>
            </a:r>
            <a:r>
              <a:rPr lang="he-IL" altLang="he-IL" sz="2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he-IL" altLang="he-IL" sz="2400" b="1" dirty="0" smtClean="0">
                <a:solidFill>
                  <a:schemeClr val="accent2">
                    <a:lumMod val="50000"/>
                  </a:schemeClr>
                </a:solidFill>
              </a:rPr>
              <a:t>מימן</a:t>
            </a:r>
            <a:r>
              <a:rPr lang="en-US" altLang="he-IL" sz="2400" b="1" dirty="0" smtClean="0">
                <a:solidFill>
                  <a:schemeClr val="accent2">
                    <a:lumMod val="50000"/>
                  </a:schemeClr>
                </a:solidFill>
              </a:rPr>
              <a:t>H) </a:t>
            </a:r>
            <a:r>
              <a:rPr lang="he-IL" altLang="he-IL" sz="2400" b="1" dirty="0" smtClean="0">
                <a:solidFill>
                  <a:schemeClr val="accent2">
                    <a:lumMod val="50000"/>
                  </a:schemeClr>
                </a:solidFill>
              </a:rPr>
              <a:t>) </a:t>
            </a:r>
          </a:p>
          <a:p>
            <a:pPr algn="r" rtl="1" eaLnBrk="1" hangingPunct="1"/>
            <a:r>
              <a:rPr lang="he-IL" altLang="he-IL" sz="2400" b="1" dirty="0" smtClean="0">
                <a:solidFill>
                  <a:schemeClr val="accent2">
                    <a:lumMod val="50000"/>
                  </a:schemeClr>
                </a:solidFill>
              </a:rPr>
              <a:t>וחמצן </a:t>
            </a:r>
            <a:r>
              <a:rPr lang="en-US" altLang="he-IL" sz="2400" b="1" dirty="0" smtClean="0">
                <a:solidFill>
                  <a:schemeClr val="accent2">
                    <a:lumMod val="50000"/>
                  </a:schemeClr>
                </a:solidFill>
              </a:rPr>
              <a:t>O)</a:t>
            </a:r>
            <a:r>
              <a:rPr lang="he-IL" altLang="he-IL" sz="2400" b="1" dirty="0" smtClean="0">
                <a:solidFill>
                  <a:schemeClr val="accent2">
                    <a:lumMod val="50000"/>
                  </a:schemeClr>
                </a:solidFill>
              </a:rPr>
              <a:t>). </a:t>
            </a:r>
            <a:endParaRPr lang="he-IL" altLang="he-IL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84585" y="4606692"/>
            <a:ext cx="9353844" cy="230832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 algn="r" rtl="1">
              <a:buFont typeface="Wingdings" panose="05000000000000000000" pitchFamily="2" charset="2"/>
              <a:buChar char="§"/>
            </a:pPr>
            <a:r>
              <a:rPr lang="he-IL" sz="2400" b="1" dirty="0"/>
              <a:t>חד סוכר- יחידה (מולקולה) אחת של סוכר. </a:t>
            </a:r>
            <a:endParaRPr lang="he-IL" sz="2400" b="1" dirty="0" smtClean="0"/>
          </a:p>
          <a:p>
            <a:pPr marL="342900" indent="-342900" algn="r" rtl="1">
              <a:buFont typeface="Wingdings" panose="05000000000000000000" pitchFamily="2" charset="2"/>
              <a:buChar char="§"/>
            </a:pPr>
            <a:r>
              <a:rPr lang="he-IL" sz="2400" b="1" dirty="0" smtClean="0"/>
              <a:t>דו </a:t>
            </a:r>
            <a:r>
              <a:rPr lang="he-IL" sz="2400" b="1" dirty="0"/>
              <a:t>סוכר- שתי יחידות (מולקולות) של סוכר קשורות זו לזו. </a:t>
            </a:r>
            <a:endParaRPr lang="he-IL" sz="2400" b="1" dirty="0" smtClean="0"/>
          </a:p>
          <a:p>
            <a:pPr marL="342900" indent="-342900" algn="r" rtl="1">
              <a:buFont typeface="Wingdings" panose="05000000000000000000" pitchFamily="2" charset="2"/>
              <a:buChar char="§"/>
            </a:pPr>
            <a:r>
              <a:rPr lang="he-IL" sz="2400" b="1" dirty="0" smtClean="0"/>
              <a:t>רב </a:t>
            </a:r>
            <a:r>
              <a:rPr lang="he-IL" sz="2400" b="1" dirty="0"/>
              <a:t>סוכר- מספר רב של יחידות (מולקולות) של סוכר הקשורות אחת </a:t>
            </a:r>
            <a:r>
              <a:rPr lang="he-IL" sz="2400" b="1" dirty="0" smtClean="0"/>
              <a:t>אל </a:t>
            </a:r>
          </a:p>
          <a:p>
            <a:pPr algn="r" rtl="1"/>
            <a:r>
              <a:rPr lang="he-IL" sz="2400" b="1" dirty="0"/>
              <a:t> </a:t>
            </a:r>
            <a:r>
              <a:rPr lang="he-IL" sz="2400" b="1" dirty="0" smtClean="0"/>
              <a:t>   השנייה</a:t>
            </a:r>
            <a:r>
              <a:rPr lang="he-IL" sz="2400" b="1" dirty="0"/>
              <a:t>. </a:t>
            </a:r>
            <a:endParaRPr lang="he-IL" sz="2400" b="1" dirty="0" smtClean="0"/>
          </a:p>
          <a:p>
            <a:pPr algn="r" rtl="1"/>
            <a:r>
              <a:rPr lang="he-IL" sz="2400" b="1" dirty="0" smtClean="0"/>
              <a:t>מספר היחידות ומספר הקשרים השונה יוצר תכונות שונות ומגוונות בין סוגי </a:t>
            </a:r>
          </a:p>
          <a:p>
            <a:pPr algn="r" rtl="1"/>
            <a:r>
              <a:rPr lang="he-IL" sz="2400" b="1" dirty="0" smtClean="0"/>
              <a:t>הסוכרים.</a:t>
            </a:r>
            <a:endParaRPr lang="he-I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e-IL" altLang="he-IL" smtClean="0">
                <a:solidFill>
                  <a:srgbClr val="00CC00"/>
                </a:solidFill>
              </a:rPr>
              <a:t>בנוסחא הכימית ..</a:t>
            </a:r>
            <a:r>
              <a:rPr lang="en-US" altLang="he-IL" smtClean="0">
                <a:solidFill>
                  <a:srgbClr val="00CC00"/>
                </a:solidFill>
              </a:rPr>
              <a:t/>
            </a:r>
            <a:br>
              <a:rPr lang="en-US" altLang="he-IL" smtClean="0">
                <a:solidFill>
                  <a:srgbClr val="00CC00"/>
                </a:solidFill>
              </a:rPr>
            </a:br>
            <a:r>
              <a:rPr lang="he-IL" altLang="he-IL" smtClean="0">
                <a:solidFill>
                  <a:srgbClr val="00CC00"/>
                </a:solidFill>
              </a:rPr>
              <a:t>ואיך זה נראה</a:t>
            </a:r>
            <a:endParaRPr lang="en-US" altLang="he-IL" smtClean="0">
              <a:solidFill>
                <a:srgbClr val="00CC00"/>
              </a:solidFill>
            </a:endParaRPr>
          </a:p>
        </p:txBody>
      </p:sp>
      <p:pic>
        <p:nvPicPr>
          <p:cNvPr id="10243" name="Picture 5" descr="Lacto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1916113"/>
            <a:ext cx="4967288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ערכת נושא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3406</TotalTime>
  <Words>2555</Words>
  <Application>Microsoft Office PowerPoint</Application>
  <PresentationFormat>‫הצגה על המסך (4:3)</PresentationFormat>
  <Paragraphs>502</Paragraphs>
  <Slides>55</Slides>
  <Notes>12</Notes>
  <HiddenSlides>1</HiddenSlides>
  <MMClips>0</MMClips>
  <ScaleCrop>false</ScaleCrop>
  <HeadingPairs>
    <vt:vector size="8" baseType="variant">
      <vt:variant>
        <vt:lpstr>גופנים בשימוש</vt:lpstr>
      </vt:variant>
      <vt:variant>
        <vt:i4>13</vt:i4>
      </vt:variant>
      <vt:variant>
        <vt:lpstr>ערכת נושא</vt:lpstr>
      </vt:variant>
      <vt:variant>
        <vt:i4>1</vt:i4>
      </vt:variant>
      <vt:variant>
        <vt:lpstr>שרתי OLE מוטבעים</vt:lpstr>
      </vt:variant>
      <vt:variant>
        <vt:i4>1</vt:i4>
      </vt:variant>
      <vt:variant>
        <vt:lpstr>כותרות שקופיות</vt:lpstr>
      </vt:variant>
      <vt:variant>
        <vt:i4>55</vt:i4>
      </vt:variant>
    </vt:vector>
  </HeadingPairs>
  <TitlesOfParts>
    <vt:vector size="70" baseType="lpstr">
      <vt:lpstr>Arial</vt:lpstr>
      <vt:lpstr>Bauhaus 93</vt:lpstr>
      <vt:lpstr>Bodoni MT</vt:lpstr>
      <vt:lpstr>Calibri</vt:lpstr>
      <vt:lpstr>Courier New</vt:lpstr>
      <vt:lpstr>David</vt:lpstr>
      <vt:lpstr>Gisha</vt:lpstr>
      <vt:lpstr>Guttman Adii-Light</vt:lpstr>
      <vt:lpstr>Guttman Hatzvi</vt:lpstr>
      <vt:lpstr>Guttman Keren</vt:lpstr>
      <vt:lpstr>Guttman Yad-Brush</vt:lpstr>
      <vt:lpstr>Times New Roman</vt:lpstr>
      <vt:lpstr>Wingdings</vt:lpstr>
      <vt:lpstr>Default Design</vt:lpstr>
      <vt:lpstr>Microsoft Excel Chart</vt:lpstr>
      <vt:lpstr>מצגת של PowerPoint</vt:lpstr>
      <vt:lpstr>החומרים הנחוצים לקיומם של האורגניזם</vt:lpstr>
      <vt:lpstr>סוגי חומרים </vt:lpstr>
      <vt:lpstr>מצגת של PowerPoint</vt:lpstr>
      <vt:lpstr>פחמימות</vt:lpstr>
      <vt:lpstr>תפקידם של הפחמימות </vt:lpstr>
      <vt:lpstr>מהם הפחמימות ?</vt:lpstr>
      <vt:lpstr>סוגי פחמימות</vt:lpstr>
      <vt:lpstr>בנוסחא הכימית .. ואיך זה נראה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תפקידי הליפידים</vt:lpstr>
      <vt:lpstr>מצגת של PowerPoint</vt:lpstr>
      <vt:lpstr>מצגת של PowerPoint</vt:lpstr>
      <vt:lpstr>מצגת של PowerPoint</vt:lpstr>
      <vt:lpstr>מצגת של PowerPoint</vt:lpstr>
      <vt:lpstr>שומנים ושמנים</vt:lpstr>
      <vt:lpstr>חלבונים</vt:lpstr>
      <vt:lpstr>חלבונים מבניים</vt:lpstr>
      <vt:lpstr>אנזימים</vt:lpstr>
      <vt:lpstr>חלבונים מתכווצים</vt:lpstr>
      <vt:lpstr>חלבוני הגנה (נוגדנים)</vt:lpstr>
      <vt:lpstr>מבנה החלבונים </vt:lpstr>
      <vt:lpstr>המשותף והשונה בין חומצות האמיניות)</vt:lpstr>
      <vt:lpstr>מצגת של PowerPoint</vt:lpstr>
      <vt:lpstr>מבנה ראשוני של החלבון - פפטיד </vt:lpstr>
      <vt:lpstr>מצגת של PowerPoint</vt:lpstr>
      <vt:lpstr>המבנה השניוני והשלישוני - המבנה המרחבי של החלבון</vt:lpstr>
      <vt:lpstr>דנטורציה של חלבונים</vt:lpstr>
      <vt:lpstr>השפעת הרכב חומצות האמינו בחלבון על איכותו</vt:lpstr>
      <vt:lpstr>חלבון מהחי וחלבון מהצומח</vt:lpstr>
      <vt:lpstr>מצגת של PowerPoint</vt:lpstr>
      <vt:lpstr>באלו מדינות בעולם אוכלים הכי הרבה חלבון מלא?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*התייחסות מיוחדת לחלבונים מסוימים בחקלאות</vt:lpstr>
      <vt:lpstr>וויטמינים (חיוניים במזון).</vt:lpstr>
      <vt:lpstr>ויטמינים</vt:lpstr>
      <vt:lpstr>ויטמינים המסיסים בשומנים A, D, E, K </vt:lpstr>
      <vt:lpstr>ויטמינים המסיסים במים C, B קבוצת </vt:lpstr>
      <vt:lpstr>מצגת של PowerPoint</vt:lpstr>
      <vt:lpstr>מצגת של PowerPoint</vt:lpstr>
      <vt:lpstr>מינרלים</vt:lpstr>
      <vt:lpstr>תפקיד המינרלים בגוף: </vt:lpstr>
      <vt:lpstr>  המינרלים משתתפים בתהליכים שונים בגוף. הם נחלקים לשתי קבוצות ע"פ הכמות הנצרכת מכל אחד מהם: </vt:lpstr>
      <vt:lpstr>מצגת של PowerPoint</vt:lpstr>
      <vt:lpstr>המים</vt:lpstr>
      <vt:lpstr>תפקודי המים בגוף : </vt:lpstr>
      <vt:lpstr>מאזן המים בגוף   מאזן המים - היחס בין כמות המים הנכנסת לגוף לבין כמות המים שהגוף מאבד. </vt:lpstr>
    </vt:vector>
  </TitlesOfParts>
  <Company>WORKGROUP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פחמימות</dc:title>
  <dc:creator>Pentium</dc:creator>
  <cp:lastModifiedBy>user</cp:lastModifiedBy>
  <cp:revision>191</cp:revision>
  <dcterms:created xsi:type="dcterms:W3CDTF">2001-11-10T16:29:58Z</dcterms:created>
  <dcterms:modified xsi:type="dcterms:W3CDTF">2020-07-28T04:11:49Z</dcterms:modified>
</cp:coreProperties>
</file>