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59" r:id="rId3"/>
    <p:sldId id="257" r:id="rId4"/>
    <p:sldId id="260" r:id="rId5"/>
    <p:sldId id="262" r:id="rId6"/>
    <p:sldId id="263" r:id="rId7"/>
    <p:sldId id="261" r:id="rId8"/>
    <p:sldId id="268" r:id="rId9"/>
    <p:sldId id="264" r:id="rId10"/>
    <p:sldId id="270" r:id="rId11"/>
    <p:sldId id="269" r:id="rId12"/>
    <p:sldId id="258" r:id="rId13"/>
    <p:sldId id="265" r:id="rId14"/>
    <p:sldId id="266" r:id="rId15"/>
  </p:sldIdLst>
  <p:sldSz cx="12192000" cy="6858000"/>
  <p:notesSz cx="6858000" cy="9144000"/>
  <p:defaultTextStyle>
    <a:defPPr>
      <a:defRPr lang="he-IL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5000" autoAdjust="0"/>
    <p:restoredTop sz="94660"/>
  </p:normalViewPr>
  <p:slideViewPr>
    <p:cSldViewPr snapToGrid="0">
      <p:cViewPr varScale="1">
        <p:scale>
          <a:sx n="81" d="100"/>
          <a:sy n="81" d="100"/>
        </p:scale>
        <p:origin x="120" y="6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שקופית כותר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כותרת משנה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e-IL" smtClean="0"/>
              <a:t>לחץ כדי לערוך סגנון כותרת משנה של תבנית בסיס</a:t>
            </a:r>
            <a:endParaRPr lang="he-IL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944C41-F43D-43F0-90DD-6ADADA444872}" type="datetimeFigureOut">
              <a:rPr lang="he-IL" smtClean="0"/>
              <a:t>י"ח/שבט/תש"פ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CB119F-E358-46DE-9F45-73A9724D3EB6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1752096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כותרת וטקסט אנכ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של טקסט אנכי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e-IL" smtClean="0"/>
              <a:t>ערוך סגנונות טקסט של תבנית בסיס</a:t>
            </a:r>
          </a:p>
          <a:p>
            <a:pPr lvl="1"/>
            <a:r>
              <a:rPr lang="he-IL" smtClean="0"/>
              <a:t>רמה שניה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944C41-F43D-43F0-90DD-6ADADA444872}" type="datetimeFigureOut">
              <a:rPr lang="he-IL" smtClean="0"/>
              <a:t>י"ח/שבט/תש"פ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CB119F-E358-46DE-9F45-73A9724D3EB6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8361416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כותרת אנכית וטקס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אנכית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של טקסט אנכי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he-IL" smtClean="0"/>
              <a:t>ערוך סגנונות טקסט של תבנית בסיס</a:t>
            </a:r>
          </a:p>
          <a:p>
            <a:pPr lvl="1"/>
            <a:r>
              <a:rPr lang="he-IL" smtClean="0"/>
              <a:t>רמה שניה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944C41-F43D-43F0-90DD-6ADADA444872}" type="datetimeFigureOut">
              <a:rPr lang="he-IL" smtClean="0"/>
              <a:t>י"ח/שבט/תש"פ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CB119F-E358-46DE-9F45-73A9724D3EB6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2878551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כותרת ותוכ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e-IL" smtClean="0"/>
              <a:t>ערוך סגנונות טקסט של תבנית בסיס</a:t>
            </a:r>
          </a:p>
          <a:p>
            <a:pPr lvl="1"/>
            <a:r>
              <a:rPr lang="he-IL" smtClean="0"/>
              <a:t>רמה שניה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944C41-F43D-43F0-90DD-6ADADA444872}" type="datetimeFigureOut">
              <a:rPr lang="he-IL" smtClean="0"/>
              <a:t>י"ח/שבט/תש"פ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CB119F-E358-46DE-9F45-73A9724D3EB6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0388457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כותרת מקטע עליונ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e-IL" smtClean="0"/>
              <a:t>ערוך סגנונות טקסט של תבנית בסיס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944C41-F43D-43F0-90DD-6ADADA444872}" type="datetimeFigureOut">
              <a:rPr lang="he-IL" smtClean="0"/>
              <a:t>י"ח/שבט/תש"פ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CB119F-E358-46DE-9F45-73A9724D3EB6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4491723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שני תכנים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תוכן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he-IL" smtClean="0"/>
              <a:t>ערוך סגנונות טקסט של תבנית בסיס</a:t>
            </a:r>
          </a:p>
          <a:p>
            <a:pPr lvl="1"/>
            <a:r>
              <a:rPr lang="he-IL" smtClean="0"/>
              <a:t>רמה שניה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תוכן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he-IL" smtClean="0"/>
              <a:t>ערוך סגנונות טקסט של תבנית בסיס</a:t>
            </a:r>
          </a:p>
          <a:p>
            <a:pPr lvl="1"/>
            <a:r>
              <a:rPr lang="he-IL" smtClean="0"/>
              <a:t>רמה שניה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944C41-F43D-43F0-90DD-6ADADA444872}" type="datetimeFigureOut">
              <a:rPr lang="he-IL" smtClean="0"/>
              <a:t>י"ח/שבט/תש"פ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CB119F-E358-46DE-9F45-73A9724D3EB6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3674742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השווא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 smtClean="0"/>
              <a:t>ערוך סגנונות טקסט של תבנית בסיס</a:t>
            </a:r>
          </a:p>
        </p:txBody>
      </p:sp>
      <p:sp>
        <p:nvSpPr>
          <p:cNvPr id="4" name="מציין מיקום תוכן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he-IL" smtClean="0"/>
              <a:t>ערוך סגנונות טקסט של תבנית בסיס</a:t>
            </a:r>
          </a:p>
          <a:p>
            <a:pPr lvl="1"/>
            <a:r>
              <a:rPr lang="he-IL" smtClean="0"/>
              <a:t>רמה שניה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5" name="מציין מיקום טקסט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 smtClean="0"/>
              <a:t>ערוך סגנונות טקסט של תבנית בסיס</a:t>
            </a:r>
          </a:p>
        </p:txBody>
      </p:sp>
      <p:sp>
        <p:nvSpPr>
          <p:cNvPr id="6" name="מציין מיקום תוכן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he-IL" smtClean="0"/>
              <a:t>ערוך סגנונות טקסט של תבנית בסיס</a:t>
            </a:r>
          </a:p>
          <a:p>
            <a:pPr lvl="1"/>
            <a:r>
              <a:rPr lang="he-IL" smtClean="0"/>
              <a:t>רמה שניה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7" name="מציין מיקום של תאריך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944C41-F43D-43F0-90DD-6ADADA444872}" type="datetimeFigureOut">
              <a:rPr lang="he-IL" smtClean="0"/>
              <a:t>י"ח/שבט/תש"פ</a:t>
            </a:fld>
            <a:endParaRPr lang="he-IL"/>
          </a:p>
        </p:txBody>
      </p:sp>
      <p:sp>
        <p:nvSpPr>
          <p:cNvPr id="8" name="מציין מיקום של כותרת תחתונה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9" name="מציין מיקום של מספר שקופית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CB119F-E358-46DE-9F45-73A9724D3EB6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6312879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כותרת בלבד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של תאריך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944C41-F43D-43F0-90DD-6ADADA444872}" type="datetimeFigureOut">
              <a:rPr lang="he-IL" smtClean="0"/>
              <a:t>י"ח/שבט/תש"פ</a:t>
            </a:fld>
            <a:endParaRPr lang="he-IL"/>
          </a:p>
        </p:txBody>
      </p:sp>
      <p:sp>
        <p:nvSpPr>
          <p:cNvPr id="4" name="מציין מיקום של כותרת תחתונה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5" name="מציין מיקום של מספר שקופית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CB119F-E358-46DE-9F45-73A9724D3EB6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5836210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ריק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תאריך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944C41-F43D-43F0-90DD-6ADADA444872}" type="datetimeFigureOut">
              <a:rPr lang="he-IL" smtClean="0"/>
              <a:t>י"ח/שבט/תש"פ</a:t>
            </a:fld>
            <a:endParaRPr lang="he-IL"/>
          </a:p>
        </p:txBody>
      </p:sp>
      <p:sp>
        <p:nvSpPr>
          <p:cNvPr id="3" name="מציין מיקום של כותרת תחתונה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4" name="מציין מיקום של מספר שקופית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CB119F-E358-46DE-9F45-73A9724D3EB6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5337840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תוכן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e-IL" smtClean="0"/>
              <a:t>ערוך סגנונות טקסט של תבנית בסיס</a:t>
            </a:r>
          </a:p>
          <a:p>
            <a:pPr lvl="1"/>
            <a:r>
              <a:rPr lang="he-IL" smtClean="0"/>
              <a:t>רמה שניה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טקסט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e-IL" smtClean="0"/>
              <a:t>ערוך סגנונות טקסט של תבנית בסיס</a:t>
            </a:r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944C41-F43D-43F0-90DD-6ADADA444872}" type="datetimeFigureOut">
              <a:rPr lang="he-IL" smtClean="0"/>
              <a:t>י"ח/שבט/תש"פ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CB119F-E358-46DE-9F45-73A9724D3EB6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5022864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תמונה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של תמונה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e-IL"/>
          </a:p>
        </p:txBody>
      </p:sp>
      <p:sp>
        <p:nvSpPr>
          <p:cNvPr id="4" name="מציין מיקום טקסט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e-IL" smtClean="0"/>
              <a:t>ערוך סגנונות טקסט של תבנית בסיס</a:t>
            </a:r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944C41-F43D-43F0-90DD-6ADADA444872}" type="datetimeFigureOut">
              <a:rPr lang="he-IL" smtClean="0"/>
              <a:t>י"ח/שבט/תש"פ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CB119F-E358-46DE-9F45-73A9724D3EB6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3215207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כותרת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he-IL" smtClean="0"/>
              <a:t>ערוך סגנונות טקסט של תבנית בסיס</a:t>
            </a:r>
          </a:p>
          <a:p>
            <a:pPr lvl="1"/>
            <a:r>
              <a:rPr lang="he-IL" smtClean="0"/>
              <a:t>רמה שניה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944C41-F43D-43F0-90DD-6ADADA444872}" type="datetimeFigureOut">
              <a:rPr lang="he-IL" smtClean="0"/>
              <a:t>י"ח/שבט/תש"פ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4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CB119F-E358-46DE-9F45-73A9724D3EB6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6172761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r" defTabSz="914400" rtl="1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r" defTabSz="914400" rtl="1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e-IL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13" Type="http://schemas.openxmlformats.org/officeDocument/2006/relationships/image" Target="../media/image21.png"/><Relationship Id="rId3" Type="http://schemas.openxmlformats.org/officeDocument/2006/relationships/image" Target="../media/image10.gif"/><Relationship Id="rId7" Type="http://schemas.openxmlformats.org/officeDocument/2006/relationships/image" Target="../media/image15.png"/><Relationship Id="rId12" Type="http://schemas.openxmlformats.org/officeDocument/2006/relationships/image" Target="../media/image20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11" Type="http://schemas.openxmlformats.org/officeDocument/2006/relationships/image" Target="../media/image19.png"/><Relationship Id="rId5" Type="http://schemas.openxmlformats.org/officeDocument/2006/relationships/image" Target="../media/image13.jpeg"/><Relationship Id="rId15" Type="http://schemas.openxmlformats.org/officeDocument/2006/relationships/image" Target="../media/image23.jpeg"/><Relationship Id="rId10" Type="http://schemas.openxmlformats.org/officeDocument/2006/relationships/image" Target="../media/image18.png"/><Relationship Id="rId4" Type="http://schemas.openxmlformats.org/officeDocument/2006/relationships/image" Target="../media/image12.jpeg"/><Relationship Id="rId9" Type="http://schemas.openxmlformats.org/officeDocument/2006/relationships/image" Target="../media/image17.png"/><Relationship Id="rId14" Type="http://schemas.openxmlformats.org/officeDocument/2006/relationships/image" Target="../media/image22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il.brainpop.com/category_8/subcategory_102/subjects_2858/" TargetMode="External"/><Relationship Id="rId2" Type="http://schemas.openxmlformats.org/officeDocument/2006/relationships/hyperlink" Target="https://ecowiki.org.il/wiki/%D7%96%D7%99%D7%94%D7%95%D7%9D_%D7%A7%D7%A8%D7%A7%D7%A2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he-IL" dirty="0" smtClean="0"/>
              <a:t>היבטים סביבתיים בחקלאות</a:t>
            </a:r>
            <a:endParaRPr lang="he-IL" dirty="0"/>
          </a:p>
        </p:txBody>
      </p:sp>
      <p:sp>
        <p:nvSpPr>
          <p:cNvPr id="3" name="כותרת משנה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he-IL" dirty="0"/>
          </a:p>
        </p:txBody>
      </p:sp>
    </p:spTree>
    <p:extLst>
      <p:ext uri="{BB962C8B-B14F-4D97-AF65-F5344CB8AC3E}">
        <p14:creationId xmlns:p14="http://schemas.microsoft.com/office/powerpoint/2010/main" val="261821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1393371" y="0"/>
            <a:ext cx="10515600" cy="1325563"/>
          </a:xfrm>
        </p:spPr>
        <p:txBody>
          <a:bodyPr/>
          <a:lstStyle/>
          <a:p>
            <a:r>
              <a:rPr lang="he-IL" dirty="0" smtClean="0"/>
              <a:t>מכון לטיהור שפכים</a:t>
            </a:r>
            <a:endParaRPr lang="he-IL" dirty="0"/>
          </a:p>
        </p:txBody>
      </p:sp>
      <p:pic>
        <p:nvPicPr>
          <p:cNvPr id="4" name="מציין מיקום תוכן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66058" y="1360715"/>
            <a:ext cx="11002066" cy="5309060"/>
          </a:xfrm>
          <a:prstGeom prst="rect">
            <a:avLst/>
          </a:prstGeom>
        </p:spPr>
      </p:pic>
      <p:pic>
        <p:nvPicPr>
          <p:cNvPr id="3" name="תמונה 2" descr="Angels and Demons: The Garden &lt;strong&gt;Hose&lt;/strong&gt; Concern | Geek Club Book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66223" y="3707266"/>
            <a:ext cx="2855661" cy="18771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9839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132697" y="128921"/>
            <a:ext cx="10515600" cy="1325563"/>
          </a:xfrm>
        </p:spPr>
        <p:txBody>
          <a:bodyPr/>
          <a:lstStyle/>
          <a:p>
            <a:endParaRPr lang="he-IL" dirty="0"/>
          </a:p>
        </p:txBody>
      </p:sp>
      <p:pic>
        <p:nvPicPr>
          <p:cNvPr id="3" name="תמונה 2" descr="Decorative &lt;strong&gt;Sun&lt;/strong&gt; by ivak - Decorative &lt;strong&gt;sun&lt;/strong&gt;.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92065" y="-167187"/>
            <a:ext cx="2203520" cy="2203520"/>
          </a:xfrm>
          <a:prstGeom prst="rect">
            <a:avLst/>
          </a:prstGeom>
        </p:spPr>
      </p:pic>
      <p:pic>
        <p:nvPicPr>
          <p:cNvPr id="6" name="תמונה 5" descr="Angels and Demons: The Garden &lt;strong&gt;Hose&lt;/strong&gt; Concern | Geek Club Book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547513">
            <a:off x="7875316" y="1828905"/>
            <a:ext cx="4419600" cy="2905125"/>
          </a:xfrm>
          <a:prstGeom prst="rect">
            <a:avLst/>
          </a:prstGeom>
        </p:spPr>
      </p:pic>
      <p:grpSp>
        <p:nvGrpSpPr>
          <p:cNvPr id="59" name="קבוצה 58"/>
          <p:cNvGrpSpPr/>
          <p:nvPr/>
        </p:nvGrpSpPr>
        <p:grpSpPr>
          <a:xfrm>
            <a:off x="4460345" y="2523193"/>
            <a:ext cx="4971682" cy="2424400"/>
            <a:chOff x="4460345" y="2523193"/>
            <a:chExt cx="4971682" cy="2424400"/>
          </a:xfrm>
        </p:grpSpPr>
        <p:pic>
          <p:nvPicPr>
            <p:cNvPr id="20" name="תמונה 19" descr="&lt;strong&gt;Hose&lt;/strong&gt; Pipe - Watering the Garden pictures, free use image ...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47788"/>
            <a:stretch/>
          </p:blipFill>
          <p:spPr>
            <a:xfrm rot="20188310">
              <a:off x="4460345" y="3431043"/>
              <a:ext cx="1187734" cy="1516550"/>
            </a:xfrm>
            <a:prstGeom prst="rect">
              <a:avLst/>
            </a:prstGeom>
          </p:spPr>
        </p:pic>
        <p:grpSp>
          <p:nvGrpSpPr>
            <p:cNvPr id="58" name="קבוצה 57"/>
            <p:cNvGrpSpPr/>
            <p:nvPr/>
          </p:nvGrpSpPr>
          <p:grpSpPr>
            <a:xfrm>
              <a:off x="5205922" y="2523193"/>
              <a:ext cx="4226105" cy="1728376"/>
              <a:chOff x="5205922" y="2523193"/>
              <a:chExt cx="4226105" cy="1728376"/>
            </a:xfrm>
          </p:grpSpPr>
          <p:pic>
            <p:nvPicPr>
              <p:cNvPr id="5" name="תמונה 4" descr="&lt;strong&gt;Hose&lt;/strong&gt; Pipe - Watering the Garden pictures, free use image ...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205922" y="2735019"/>
                <a:ext cx="2274825" cy="1516550"/>
              </a:xfrm>
              <a:prstGeom prst="rect">
                <a:avLst/>
              </a:prstGeom>
            </p:spPr>
          </p:pic>
          <p:pic>
            <p:nvPicPr>
              <p:cNvPr id="21" name="תמונה 20" descr="&lt;strong&gt;Hose&lt;/strong&gt; Pipe - Watering the Garden pictures, free use image ..."/>
              <p:cNvPicPr>
                <a:picLocks noChangeAspect="1"/>
              </p:cNvPicPr>
              <p:nvPr/>
            </p:nvPicPr>
            <p:blipFill rotWithShape="1"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76931"/>
              <a:stretch/>
            </p:blipFill>
            <p:spPr>
              <a:xfrm>
                <a:off x="7469958" y="2672768"/>
                <a:ext cx="524776" cy="1516550"/>
              </a:xfrm>
              <a:prstGeom prst="rect">
                <a:avLst/>
              </a:prstGeom>
            </p:spPr>
          </p:pic>
          <p:pic>
            <p:nvPicPr>
              <p:cNvPr id="22" name="תמונה 21" descr="&lt;strong&gt;Hose&lt;/strong&gt; Pipe - Watering the Garden pictures, free use image ..."/>
              <p:cNvPicPr>
                <a:picLocks noChangeAspect="1"/>
              </p:cNvPicPr>
              <p:nvPr/>
            </p:nvPicPr>
            <p:blipFill rotWithShape="1"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76931"/>
              <a:stretch/>
            </p:blipFill>
            <p:spPr>
              <a:xfrm>
                <a:off x="7967327" y="2655313"/>
                <a:ext cx="524776" cy="1516550"/>
              </a:xfrm>
              <a:prstGeom prst="rect">
                <a:avLst/>
              </a:prstGeom>
            </p:spPr>
          </p:pic>
          <p:pic>
            <p:nvPicPr>
              <p:cNvPr id="23" name="תמונה 22" descr="&lt;strong&gt;Hose&lt;/strong&gt; Pipe - Watering the Garden pictures, free use image ..."/>
              <p:cNvPicPr>
                <a:picLocks noChangeAspect="1"/>
              </p:cNvPicPr>
              <p:nvPr/>
            </p:nvPicPr>
            <p:blipFill rotWithShape="1"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76931"/>
              <a:stretch/>
            </p:blipFill>
            <p:spPr>
              <a:xfrm>
                <a:off x="8437289" y="2589253"/>
                <a:ext cx="524776" cy="1516550"/>
              </a:xfrm>
              <a:prstGeom prst="rect">
                <a:avLst/>
              </a:prstGeom>
            </p:spPr>
          </p:pic>
          <p:pic>
            <p:nvPicPr>
              <p:cNvPr id="24" name="תמונה 23" descr="&lt;strong&gt;Hose&lt;/strong&gt; Pipe - Watering the Garden pictures, free use image ..."/>
              <p:cNvPicPr>
                <a:picLocks noChangeAspect="1"/>
              </p:cNvPicPr>
              <p:nvPr/>
            </p:nvPicPr>
            <p:blipFill rotWithShape="1"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76931"/>
              <a:stretch/>
            </p:blipFill>
            <p:spPr>
              <a:xfrm>
                <a:off x="8907251" y="2523193"/>
                <a:ext cx="524776" cy="1516550"/>
              </a:xfrm>
              <a:prstGeom prst="rect">
                <a:avLst/>
              </a:prstGeom>
            </p:spPr>
          </p:pic>
        </p:grpSp>
      </p:grpSp>
      <p:grpSp>
        <p:nvGrpSpPr>
          <p:cNvPr id="60" name="קבוצה 59"/>
          <p:cNvGrpSpPr/>
          <p:nvPr/>
        </p:nvGrpSpPr>
        <p:grpSpPr>
          <a:xfrm>
            <a:off x="1848282" y="4560286"/>
            <a:ext cx="9734932" cy="2169607"/>
            <a:chOff x="2350626" y="4688393"/>
            <a:chExt cx="9734932" cy="2169607"/>
          </a:xfrm>
        </p:grpSpPr>
        <p:pic>
          <p:nvPicPr>
            <p:cNvPr id="8" name="תמונה 7" descr="אופק (פדולוגיה) – ויקיפדיה"/>
            <p:cNvPicPr/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5637"/>
            <a:stretch/>
          </p:blipFill>
          <p:spPr bwMode="auto">
            <a:xfrm>
              <a:off x="2350626" y="4744720"/>
              <a:ext cx="1630680" cy="2113280"/>
            </a:xfrm>
            <a:prstGeom prst="rect">
              <a:avLst/>
            </a:prstGeom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grpSp>
          <p:nvGrpSpPr>
            <p:cNvPr id="11" name="קבוצה 10"/>
            <p:cNvGrpSpPr/>
            <p:nvPr/>
          </p:nvGrpSpPr>
          <p:grpSpPr>
            <a:xfrm>
              <a:off x="3665619" y="4731750"/>
              <a:ext cx="6263001" cy="2053590"/>
              <a:chOff x="0" y="0"/>
              <a:chExt cx="6263451" cy="2053902"/>
            </a:xfrm>
          </p:grpSpPr>
          <p:pic>
            <p:nvPicPr>
              <p:cNvPr id="12" name="תמונה 11" descr="אופק (פדולוגיה) – ויקיפדיה"/>
              <p:cNvPicPr>
                <a:picLocks noChangeAspect="1"/>
              </p:cNvPicPr>
              <p:nvPr/>
            </p:nvPicPr>
            <p:blipFill rotWithShape="1"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8037" r="5637" b="3423"/>
              <a:stretch/>
            </p:blipFill>
            <p:spPr bwMode="auto">
              <a:xfrm>
                <a:off x="0" y="13647"/>
                <a:ext cx="1145540" cy="2040255"/>
              </a:xfrm>
              <a:prstGeom prst="rect">
                <a:avLst/>
              </a:prstGeom>
              <a:ln>
                <a:noFill/>
              </a:ln>
              <a:extLst>
                <a:ext uri="{53640926-AAD7-44D8-BBD7-CCE9431645EC}">
                  <a14:shadowObscured xmlns:a14="http://schemas.microsoft.com/office/drawing/2010/main"/>
                </a:ext>
              </a:extLst>
            </p:spPr>
          </p:pic>
          <p:pic>
            <p:nvPicPr>
              <p:cNvPr id="13" name="תמונה 12" descr="אופק (פדולוגיה) – ויקיפדיה"/>
              <p:cNvPicPr>
                <a:picLocks noChangeAspect="1"/>
              </p:cNvPicPr>
              <p:nvPr/>
            </p:nvPicPr>
            <p:blipFill rotWithShape="1"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8037" r="5637" b="3423"/>
              <a:stretch/>
            </p:blipFill>
            <p:spPr bwMode="auto">
              <a:xfrm>
                <a:off x="873457" y="13647"/>
                <a:ext cx="1145540" cy="2040255"/>
              </a:xfrm>
              <a:prstGeom prst="rect">
                <a:avLst/>
              </a:prstGeom>
              <a:ln>
                <a:noFill/>
              </a:ln>
              <a:extLst>
                <a:ext uri="{53640926-AAD7-44D8-BBD7-CCE9431645EC}">
                  <a14:shadowObscured xmlns:a14="http://schemas.microsoft.com/office/drawing/2010/main"/>
                </a:ext>
              </a:extLst>
            </p:spPr>
          </p:pic>
          <p:pic>
            <p:nvPicPr>
              <p:cNvPr id="14" name="תמונה 13" descr="אופק (פדולוגיה) – ויקיפדיה"/>
              <p:cNvPicPr>
                <a:picLocks noChangeAspect="1"/>
              </p:cNvPicPr>
              <p:nvPr/>
            </p:nvPicPr>
            <p:blipFill rotWithShape="1"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8037" r="5637" b="3423"/>
              <a:stretch/>
            </p:blipFill>
            <p:spPr bwMode="auto">
              <a:xfrm>
                <a:off x="1746914" y="13647"/>
                <a:ext cx="1145540" cy="2040255"/>
              </a:xfrm>
              <a:prstGeom prst="rect">
                <a:avLst/>
              </a:prstGeom>
              <a:ln>
                <a:noFill/>
              </a:ln>
              <a:extLst>
                <a:ext uri="{53640926-AAD7-44D8-BBD7-CCE9431645EC}">
                  <a14:shadowObscured xmlns:a14="http://schemas.microsoft.com/office/drawing/2010/main"/>
                </a:ext>
              </a:extLst>
            </p:spPr>
          </p:pic>
          <p:pic>
            <p:nvPicPr>
              <p:cNvPr id="15" name="תמונה 14" descr="אופק (פדולוגיה) – ויקיפדיה"/>
              <p:cNvPicPr>
                <a:picLocks noChangeAspect="1"/>
              </p:cNvPicPr>
              <p:nvPr/>
            </p:nvPicPr>
            <p:blipFill rotWithShape="1"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8037" r="5637" b="3423"/>
              <a:stretch/>
            </p:blipFill>
            <p:spPr bwMode="auto">
              <a:xfrm>
                <a:off x="2586251" y="6824"/>
                <a:ext cx="1145540" cy="2040255"/>
              </a:xfrm>
              <a:prstGeom prst="rect">
                <a:avLst/>
              </a:prstGeom>
              <a:ln>
                <a:noFill/>
              </a:ln>
              <a:extLst>
                <a:ext uri="{53640926-AAD7-44D8-BBD7-CCE9431645EC}">
                  <a14:shadowObscured xmlns:a14="http://schemas.microsoft.com/office/drawing/2010/main"/>
                </a:ext>
              </a:extLst>
            </p:spPr>
          </p:pic>
          <p:pic>
            <p:nvPicPr>
              <p:cNvPr id="16" name="תמונה 15" descr="אופק (פדולוגיה) – ויקיפדיה"/>
              <p:cNvPicPr>
                <a:picLocks noChangeAspect="1"/>
              </p:cNvPicPr>
              <p:nvPr/>
            </p:nvPicPr>
            <p:blipFill rotWithShape="1"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8037" r="5637" b="3423"/>
              <a:stretch/>
            </p:blipFill>
            <p:spPr bwMode="auto">
              <a:xfrm>
                <a:off x="3446060" y="0"/>
                <a:ext cx="1145540" cy="2040255"/>
              </a:xfrm>
              <a:prstGeom prst="rect">
                <a:avLst/>
              </a:prstGeom>
              <a:ln>
                <a:noFill/>
              </a:ln>
              <a:extLst>
                <a:ext uri="{53640926-AAD7-44D8-BBD7-CCE9431645EC}">
                  <a14:shadowObscured xmlns:a14="http://schemas.microsoft.com/office/drawing/2010/main"/>
                </a:ext>
              </a:extLst>
            </p:spPr>
          </p:pic>
          <p:pic>
            <p:nvPicPr>
              <p:cNvPr id="17" name="תמונה 16" descr="אופק (פדולוגיה) – ויקיפדיה"/>
              <p:cNvPicPr>
                <a:picLocks noChangeAspect="1"/>
              </p:cNvPicPr>
              <p:nvPr/>
            </p:nvPicPr>
            <p:blipFill rotWithShape="1"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8037" r="5637" b="3423"/>
              <a:stretch/>
            </p:blipFill>
            <p:spPr bwMode="auto">
              <a:xfrm>
                <a:off x="4285397" y="6824"/>
                <a:ext cx="1145540" cy="2040255"/>
              </a:xfrm>
              <a:prstGeom prst="rect">
                <a:avLst/>
              </a:prstGeom>
              <a:ln>
                <a:noFill/>
              </a:ln>
              <a:extLst>
                <a:ext uri="{53640926-AAD7-44D8-BBD7-CCE9431645EC}">
                  <a14:shadowObscured xmlns:a14="http://schemas.microsoft.com/office/drawing/2010/main"/>
                </a:ext>
              </a:extLst>
            </p:spPr>
          </p:pic>
          <p:pic>
            <p:nvPicPr>
              <p:cNvPr id="18" name="תמונה 17" descr="אופק (פדולוגיה) – ויקיפדיה"/>
              <p:cNvPicPr>
                <a:picLocks noChangeAspect="1"/>
              </p:cNvPicPr>
              <p:nvPr/>
            </p:nvPicPr>
            <p:blipFill rotWithShape="1"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8037" r="5637" b="3423"/>
              <a:stretch/>
            </p:blipFill>
            <p:spPr bwMode="auto">
              <a:xfrm>
                <a:off x="5117911" y="6824"/>
                <a:ext cx="1145540" cy="2040255"/>
              </a:xfrm>
              <a:prstGeom prst="rect">
                <a:avLst/>
              </a:prstGeom>
              <a:ln>
                <a:noFill/>
              </a:ln>
              <a:extLst>
                <a:ext uri="{53640926-AAD7-44D8-BBD7-CCE9431645EC}">
                  <a14:shadowObscured xmlns:a14="http://schemas.microsoft.com/office/drawing/2010/main"/>
                </a:ext>
              </a:extLst>
            </p:spPr>
          </p:pic>
        </p:grpSp>
        <p:grpSp>
          <p:nvGrpSpPr>
            <p:cNvPr id="25" name="קבוצה 24"/>
            <p:cNvGrpSpPr/>
            <p:nvPr/>
          </p:nvGrpSpPr>
          <p:grpSpPr>
            <a:xfrm>
              <a:off x="7585623" y="4688393"/>
              <a:ext cx="4499935" cy="2053590"/>
              <a:chOff x="0" y="0"/>
              <a:chExt cx="6263451" cy="2053902"/>
            </a:xfrm>
          </p:grpSpPr>
          <p:pic>
            <p:nvPicPr>
              <p:cNvPr id="26" name="תמונה 25" descr="אופק (פדולוגיה) – ויקיפדיה"/>
              <p:cNvPicPr>
                <a:picLocks noChangeAspect="1"/>
              </p:cNvPicPr>
              <p:nvPr/>
            </p:nvPicPr>
            <p:blipFill rotWithShape="1"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8037" r="5637" b="3423"/>
              <a:stretch/>
            </p:blipFill>
            <p:spPr bwMode="auto">
              <a:xfrm>
                <a:off x="0" y="13647"/>
                <a:ext cx="1145540" cy="2040255"/>
              </a:xfrm>
              <a:prstGeom prst="rect">
                <a:avLst/>
              </a:prstGeom>
              <a:ln>
                <a:noFill/>
              </a:ln>
              <a:extLst>
                <a:ext uri="{53640926-AAD7-44D8-BBD7-CCE9431645EC}">
                  <a14:shadowObscured xmlns:a14="http://schemas.microsoft.com/office/drawing/2010/main"/>
                </a:ext>
              </a:extLst>
            </p:spPr>
          </p:pic>
          <p:pic>
            <p:nvPicPr>
              <p:cNvPr id="27" name="תמונה 26" descr="אופק (פדולוגיה) – ויקיפדיה"/>
              <p:cNvPicPr>
                <a:picLocks noChangeAspect="1"/>
              </p:cNvPicPr>
              <p:nvPr/>
            </p:nvPicPr>
            <p:blipFill rotWithShape="1"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8037" r="5637" b="3423"/>
              <a:stretch/>
            </p:blipFill>
            <p:spPr bwMode="auto">
              <a:xfrm>
                <a:off x="873457" y="13647"/>
                <a:ext cx="1145540" cy="2040255"/>
              </a:xfrm>
              <a:prstGeom prst="rect">
                <a:avLst/>
              </a:prstGeom>
              <a:ln>
                <a:noFill/>
              </a:ln>
              <a:extLst>
                <a:ext uri="{53640926-AAD7-44D8-BBD7-CCE9431645EC}">
                  <a14:shadowObscured xmlns:a14="http://schemas.microsoft.com/office/drawing/2010/main"/>
                </a:ext>
              </a:extLst>
            </p:spPr>
          </p:pic>
          <p:pic>
            <p:nvPicPr>
              <p:cNvPr id="28" name="תמונה 27" descr="אופק (פדולוגיה) – ויקיפדיה"/>
              <p:cNvPicPr>
                <a:picLocks noChangeAspect="1"/>
              </p:cNvPicPr>
              <p:nvPr/>
            </p:nvPicPr>
            <p:blipFill rotWithShape="1"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8037" r="5637" b="3423"/>
              <a:stretch/>
            </p:blipFill>
            <p:spPr bwMode="auto">
              <a:xfrm>
                <a:off x="1746914" y="13647"/>
                <a:ext cx="1145540" cy="2040255"/>
              </a:xfrm>
              <a:prstGeom prst="rect">
                <a:avLst/>
              </a:prstGeom>
              <a:ln>
                <a:noFill/>
              </a:ln>
              <a:extLst>
                <a:ext uri="{53640926-AAD7-44D8-BBD7-CCE9431645EC}">
                  <a14:shadowObscured xmlns:a14="http://schemas.microsoft.com/office/drawing/2010/main"/>
                </a:ext>
              </a:extLst>
            </p:spPr>
          </p:pic>
          <p:pic>
            <p:nvPicPr>
              <p:cNvPr id="29" name="תמונה 28" descr="אופק (פדולוגיה) – ויקיפדיה"/>
              <p:cNvPicPr>
                <a:picLocks noChangeAspect="1"/>
              </p:cNvPicPr>
              <p:nvPr/>
            </p:nvPicPr>
            <p:blipFill rotWithShape="1"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8037" r="5637" b="3423"/>
              <a:stretch/>
            </p:blipFill>
            <p:spPr bwMode="auto">
              <a:xfrm>
                <a:off x="2586251" y="6824"/>
                <a:ext cx="1145540" cy="2040255"/>
              </a:xfrm>
              <a:prstGeom prst="rect">
                <a:avLst/>
              </a:prstGeom>
              <a:ln>
                <a:noFill/>
              </a:ln>
              <a:extLst>
                <a:ext uri="{53640926-AAD7-44D8-BBD7-CCE9431645EC}">
                  <a14:shadowObscured xmlns:a14="http://schemas.microsoft.com/office/drawing/2010/main"/>
                </a:ext>
              </a:extLst>
            </p:spPr>
          </p:pic>
          <p:pic>
            <p:nvPicPr>
              <p:cNvPr id="30" name="תמונה 29" descr="אופק (פדולוגיה) – ויקיפדיה"/>
              <p:cNvPicPr>
                <a:picLocks noChangeAspect="1"/>
              </p:cNvPicPr>
              <p:nvPr/>
            </p:nvPicPr>
            <p:blipFill rotWithShape="1"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8037" r="5637" b="3423"/>
              <a:stretch/>
            </p:blipFill>
            <p:spPr bwMode="auto">
              <a:xfrm>
                <a:off x="3446060" y="0"/>
                <a:ext cx="1145540" cy="2040255"/>
              </a:xfrm>
              <a:prstGeom prst="rect">
                <a:avLst/>
              </a:prstGeom>
              <a:ln>
                <a:noFill/>
              </a:ln>
              <a:extLst>
                <a:ext uri="{53640926-AAD7-44D8-BBD7-CCE9431645EC}">
                  <a14:shadowObscured xmlns:a14="http://schemas.microsoft.com/office/drawing/2010/main"/>
                </a:ext>
              </a:extLst>
            </p:spPr>
          </p:pic>
          <p:pic>
            <p:nvPicPr>
              <p:cNvPr id="31" name="תמונה 30" descr="אופק (פדולוגיה) – ויקיפדיה"/>
              <p:cNvPicPr>
                <a:picLocks noChangeAspect="1"/>
              </p:cNvPicPr>
              <p:nvPr/>
            </p:nvPicPr>
            <p:blipFill rotWithShape="1"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8037" r="5637" b="3423"/>
              <a:stretch/>
            </p:blipFill>
            <p:spPr bwMode="auto">
              <a:xfrm>
                <a:off x="4285397" y="6824"/>
                <a:ext cx="1145540" cy="2040255"/>
              </a:xfrm>
              <a:prstGeom prst="rect">
                <a:avLst/>
              </a:prstGeom>
              <a:ln>
                <a:noFill/>
              </a:ln>
              <a:extLst>
                <a:ext uri="{53640926-AAD7-44D8-BBD7-CCE9431645EC}">
                  <a14:shadowObscured xmlns:a14="http://schemas.microsoft.com/office/drawing/2010/main"/>
                </a:ext>
              </a:extLst>
            </p:spPr>
          </p:pic>
          <p:pic>
            <p:nvPicPr>
              <p:cNvPr id="32" name="תמונה 31" descr="אופק (פדולוגיה) – ויקיפדיה"/>
              <p:cNvPicPr>
                <a:picLocks noChangeAspect="1"/>
              </p:cNvPicPr>
              <p:nvPr/>
            </p:nvPicPr>
            <p:blipFill rotWithShape="1"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8037" r="5637" b="3423"/>
              <a:stretch/>
            </p:blipFill>
            <p:spPr bwMode="auto">
              <a:xfrm>
                <a:off x="5117911" y="6824"/>
                <a:ext cx="1145540" cy="2040255"/>
              </a:xfrm>
              <a:prstGeom prst="rect">
                <a:avLst/>
              </a:prstGeom>
              <a:ln>
                <a:noFill/>
              </a:ln>
              <a:extLst>
                <a:ext uri="{53640926-AAD7-44D8-BBD7-CCE9431645EC}">
                  <a14:shadowObscured xmlns:a14="http://schemas.microsoft.com/office/drawing/2010/main"/>
                </a:ext>
              </a:extLst>
            </p:spPr>
          </p:pic>
        </p:grpSp>
      </p:grpSp>
      <p:pic>
        <p:nvPicPr>
          <p:cNvPr id="4" name="מציין מיקום תוכן 3" descr="Free photo: Tree, Green, Summer, Isolated - Free Image on ..."/>
          <p:cNvPicPr>
            <a:picLocks noGrp="1" noChangeAspect="1"/>
          </p:cNvPicPr>
          <p:nvPr>
            <p:ph idx="1"/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874" y="1122571"/>
            <a:ext cx="6547467" cy="4351338"/>
          </a:xfrm>
        </p:spPr>
      </p:pic>
      <p:grpSp>
        <p:nvGrpSpPr>
          <p:cNvPr id="53" name="קבוצה 52"/>
          <p:cNvGrpSpPr/>
          <p:nvPr/>
        </p:nvGrpSpPr>
        <p:grpSpPr>
          <a:xfrm>
            <a:off x="3475143" y="5206745"/>
            <a:ext cx="2254613" cy="1164470"/>
            <a:chOff x="3475143" y="5206745"/>
            <a:chExt cx="2254613" cy="1164470"/>
          </a:xfrm>
        </p:grpSpPr>
        <p:pic>
          <p:nvPicPr>
            <p:cNvPr id="33" name="תמונה 32" descr="Free vector graphic: Droplet, &lt;strong&gt;Liquid&lt;/strong&gt;, &lt;strong&gt;Water&lt;/strong&gt;, &lt;strong&gt;Drop&lt;/strong&gt;, Dew ..."/>
            <p:cNvPicPr/>
            <p:nvPr/>
          </p:nvPicPr>
          <p:blipFill rotWithShape="1"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7910" t="4918" r="28046" b="9975"/>
            <a:stretch/>
          </p:blipFill>
          <p:spPr bwMode="auto">
            <a:xfrm>
              <a:off x="4084629" y="5206745"/>
              <a:ext cx="445949" cy="574177"/>
            </a:xfrm>
            <a:prstGeom prst="rect">
              <a:avLst/>
            </a:prstGeom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pic>
          <p:nvPicPr>
            <p:cNvPr id="34" name="תמונה 33" descr="Free vector graphic: Droplet, &lt;strong&gt;Liquid&lt;/strong&gt;, &lt;strong&gt;Water&lt;/strong&gt;, &lt;strong&gt;Drop&lt;/strong&gt;, Dew ..."/>
            <p:cNvPicPr/>
            <p:nvPr/>
          </p:nvPicPr>
          <p:blipFill rotWithShape="1"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7910" t="4918" r="28046" b="9975"/>
            <a:stretch/>
          </p:blipFill>
          <p:spPr bwMode="auto">
            <a:xfrm>
              <a:off x="3475143" y="5472175"/>
              <a:ext cx="350843" cy="467630"/>
            </a:xfrm>
            <a:prstGeom prst="rect">
              <a:avLst/>
            </a:prstGeom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pic>
          <p:nvPicPr>
            <p:cNvPr id="35" name="תמונה 34" descr="Free vector graphic: Droplet, &lt;strong&gt;Liquid&lt;/strong&gt;, &lt;strong&gt;Water&lt;/strong&gt;, &lt;strong&gt;Drop&lt;/strong&gt;, Dew ..."/>
            <p:cNvPicPr/>
            <p:nvPr/>
          </p:nvPicPr>
          <p:blipFill rotWithShape="1"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7910" t="4918" r="28046" b="9975"/>
            <a:stretch/>
          </p:blipFill>
          <p:spPr bwMode="auto">
            <a:xfrm>
              <a:off x="4757852" y="5638155"/>
              <a:ext cx="501869" cy="733060"/>
            </a:xfrm>
            <a:prstGeom prst="rect">
              <a:avLst/>
            </a:prstGeom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pic>
          <p:nvPicPr>
            <p:cNvPr id="36" name="תמונה 35" descr="Free vector graphic: Droplet, &lt;strong&gt;Liquid&lt;/strong&gt;, &lt;strong&gt;Water&lt;/strong&gt;, &lt;strong&gt;Drop&lt;/strong&gt;, Dew ..."/>
            <p:cNvPicPr/>
            <p:nvPr/>
          </p:nvPicPr>
          <p:blipFill rotWithShape="1"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7910" t="4918" r="28046" b="9975"/>
            <a:stretch/>
          </p:blipFill>
          <p:spPr bwMode="auto">
            <a:xfrm>
              <a:off x="5388106" y="5369820"/>
              <a:ext cx="341650" cy="402035"/>
            </a:xfrm>
            <a:prstGeom prst="rect">
              <a:avLst/>
            </a:prstGeom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</p:grpSp>
      <p:grpSp>
        <p:nvGrpSpPr>
          <p:cNvPr id="61" name="קבוצה 60"/>
          <p:cNvGrpSpPr/>
          <p:nvPr/>
        </p:nvGrpSpPr>
        <p:grpSpPr>
          <a:xfrm>
            <a:off x="5991183" y="4985921"/>
            <a:ext cx="5410954" cy="563674"/>
            <a:chOff x="6715749" y="5205714"/>
            <a:chExt cx="5410954" cy="563674"/>
          </a:xfrm>
        </p:grpSpPr>
        <p:grpSp>
          <p:nvGrpSpPr>
            <p:cNvPr id="10" name="קבוצה 9"/>
            <p:cNvGrpSpPr/>
            <p:nvPr/>
          </p:nvGrpSpPr>
          <p:grpSpPr>
            <a:xfrm>
              <a:off x="6715749" y="5205714"/>
              <a:ext cx="1922513" cy="520664"/>
              <a:chOff x="6573620" y="5226390"/>
              <a:chExt cx="1922513" cy="520664"/>
            </a:xfrm>
          </p:grpSpPr>
          <p:pic>
            <p:nvPicPr>
              <p:cNvPr id="9" name="תמונה 8" descr="&lt;strong&gt;Drops&lt;/strong&gt; &lt;strong&gt;Of Water&lt;/strong&gt; Free Stock Photo - Public Domain Pictures"/>
              <p:cNvPicPr>
                <a:picLocks noChangeAspect="1"/>
              </p:cNvPicPr>
              <p:nvPr/>
            </p:nvPicPr>
            <p:blipFill rotWithShape="1">
              <a:blip r:embed="rId1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8536" t="-3353" r="30375" b="3353"/>
              <a:stretch/>
            </p:blipFill>
            <p:spPr>
              <a:xfrm rot="5400000">
                <a:off x="6647919" y="5172014"/>
                <a:ext cx="500741" cy="649340"/>
              </a:xfrm>
              <a:prstGeom prst="rect">
                <a:avLst/>
              </a:prstGeom>
            </p:spPr>
          </p:pic>
          <p:pic>
            <p:nvPicPr>
              <p:cNvPr id="40" name="תמונה 39" descr="&lt;strong&gt;Drops&lt;/strong&gt; &lt;strong&gt;Of Water&lt;/strong&gt; Free Stock Photo - Public Domain Pictures"/>
              <p:cNvPicPr>
                <a:picLocks noChangeAspect="1"/>
              </p:cNvPicPr>
              <p:nvPr/>
            </p:nvPicPr>
            <p:blipFill rotWithShape="1">
              <a:blip r:embed="rId1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8536" t="-3353" r="30375" b="3353"/>
              <a:stretch/>
            </p:blipFill>
            <p:spPr>
              <a:xfrm rot="5400000">
                <a:off x="7280525" y="5152091"/>
                <a:ext cx="500741" cy="649340"/>
              </a:xfrm>
              <a:prstGeom prst="rect">
                <a:avLst/>
              </a:prstGeom>
            </p:spPr>
          </p:pic>
          <p:pic>
            <p:nvPicPr>
              <p:cNvPr id="41" name="תמונה 40" descr="&lt;strong&gt;Drops&lt;/strong&gt; &lt;strong&gt;Of Water&lt;/strong&gt; Free Stock Photo - Public Domain Pictures"/>
              <p:cNvPicPr>
                <a:picLocks noChangeAspect="1"/>
              </p:cNvPicPr>
              <p:nvPr/>
            </p:nvPicPr>
            <p:blipFill rotWithShape="1">
              <a:blip r:embed="rId1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8536" t="-3353" r="30375" b="3353"/>
              <a:stretch/>
            </p:blipFill>
            <p:spPr>
              <a:xfrm rot="5400000">
                <a:off x="7921092" y="5172014"/>
                <a:ext cx="500741" cy="649340"/>
              </a:xfrm>
              <a:prstGeom prst="rect">
                <a:avLst/>
              </a:prstGeom>
            </p:spPr>
          </p:pic>
        </p:grpSp>
        <p:grpSp>
          <p:nvGrpSpPr>
            <p:cNvPr id="45" name="קבוצה 44"/>
            <p:cNvGrpSpPr/>
            <p:nvPr/>
          </p:nvGrpSpPr>
          <p:grpSpPr>
            <a:xfrm>
              <a:off x="8596514" y="5205714"/>
              <a:ext cx="1922513" cy="520664"/>
              <a:chOff x="6573620" y="5226390"/>
              <a:chExt cx="1922513" cy="520664"/>
            </a:xfrm>
          </p:grpSpPr>
          <p:pic>
            <p:nvPicPr>
              <p:cNvPr id="46" name="תמונה 45" descr="&lt;strong&gt;Drops&lt;/strong&gt; &lt;strong&gt;Of Water&lt;/strong&gt; Free Stock Photo - Public Domain Pictures"/>
              <p:cNvPicPr>
                <a:picLocks noChangeAspect="1"/>
              </p:cNvPicPr>
              <p:nvPr/>
            </p:nvPicPr>
            <p:blipFill rotWithShape="1">
              <a:blip r:embed="rId1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8536" t="-3353" r="30375" b="3353"/>
              <a:stretch/>
            </p:blipFill>
            <p:spPr>
              <a:xfrm rot="5400000">
                <a:off x="6647919" y="5172014"/>
                <a:ext cx="500741" cy="649340"/>
              </a:xfrm>
              <a:prstGeom prst="rect">
                <a:avLst/>
              </a:prstGeom>
            </p:spPr>
          </p:pic>
          <p:pic>
            <p:nvPicPr>
              <p:cNvPr id="47" name="תמונה 46" descr="&lt;strong&gt;Drops&lt;/strong&gt; &lt;strong&gt;Of Water&lt;/strong&gt; Free Stock Photo - Public Domain Pictures"/>
              <p:cNvPicPr>
                <a:picLocks noChangeAspect="1"/>
              </p:cNvPicPr>
              <p:nvPr/>
            </p:nvPicPr>
            <p:blipFill rotWithShape="1">
              <a:blip r:embed="rId1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8536" t="-3353" r="30375" b="3353"/>
              <a:stretch/>
            </p:blipFill>
            <p:spPr>
              <a:xfrm rot="5400000">
                <a:off x="7280525" y="5152091"/>
                <a:ext cx="500741" cy="649340"/>
              </a:xfrm>
              <a:prstGeom prst="rect">
                <a:avLst/>
              </a:prstGeom>
            </p:spPr>
          </p:pic>
          <p:pic>
            <p:nvPicPr>
              <p:cNvPr id="48" name="תמונה 47" descr="&lt;strong&gt;Drops&lt;/strong&gt; &lt;strong&gt;Of Water&lt;/strong&gt; Free Stock Photo - Public Domain Pictures"/>
              <p:cNvPicPr>
                <a:picLocks noChangeAspect="1"/>
              </p:cNvPicPr>
              <p:nvPr/>
            </p:nvPicPr>
            <p:blipFill rotWithShape="1">
              <a:blip r:embed="rId1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8536" t="-3353" r="30375" b="3353"/>
              <a:stretch/>
            </p:blipFill>
            <p:spPr>
              <a:xfrm rot="5400000">
                <a:off x="7921092" y="5172014"/>
                <a:ext cx="500741" cy="649340"/>
              </a:xfrm>
              <a:prstGeom prst="rect">
                <a:avLst/>
              </a:prstGeom>
            </p:spPr>
          </p:pic>
        </p:grpSp>
        <p:grpSp>
          <p:nvGrpSpPr>
            <p:cNvPr id="49" name="קבוצה 48"/>
            <p:cNvGrpSpPr/>
            <p:nvPr/>
          </p:nvGrpSpPr>
          <p:grpSpPr>
            <a:xfrm>
              <a:off x="10204190" y="5248724"/>
              <a:ext cx="1922513" cy="520664"/>
              <a:chOff x="6573620" y="5226390"/>
              <a:chExt cx="1922513" cy="520664"/>
            </a:xfrm>
          </p:grpSpPr>
          <p:pic>
            <p:nvPicPr>
              <p:cNvPr id="50" name="תמונה 49" descr="&lt;strong&gt;Drops&lt;/strong&gt; &lt;strong&gt;Of Water&lt;/strong&gt; Free Stock Photo - Public Domain Pictures"/>
              <p:cNvPicPr>
                <a:picLocks noChangeAspect="1"/>
              </p:cNvPicPr>
              <p:nvPr/>
            </p:nvPicPr>
            <p:blipFill rotWithShape="1">
              <a:blip r:embed="rId1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8536" t="-3353" r="30375" b="3353"/>
              <a:stretch/>
            </p:blipFill>
            <p:spPr>
              <a:xfrm rot="5400000">
                <a:off x="6647919" y="5172014"/>
                <a:ext cx="500741" cy="649340"/>
              </a:xfrm>
              <a:prstGeom prst="rect">
                <a:avLst/>
              </a:prstGeom>
            </p:spPr>
          </p:pic>
          <p:pic>
            <p:nvPicPr>
              <p:cNvPr id="51" name="תמונה 50" descr="&lt;strong&gt;Drops&lt;/strong&gt; &lt;strong&gt;Of Water&lt;/strong&gt; Free Stock Photo - Public Domain Pictures"/>
              <p:cNvPicPr>
                <a:picLocks noChangeAspect="1"/>
              </p:cNvPicPr>
              <p:nvPr/>
            </p:nvPicPr>
            <p:blipFill rotWithShape="1">
              <a:blip r:embed="rId1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8536" t="-3353" r="30375" b="3353"/>
              <a:stretch/>
            </p:blipFill>
            <p:spPr>
              <a:xfrm rot="5400000">
                <a:off x="7280525" y="5152091"/>
                <a:ext cx="500741" cy="649340"/>
              </a:xfrm>
              <a:prstGeom prst="rect">
                <a:avLst/>
              </a:prstGeom>
            </p:spPr>
          </p:pic>
          <p:pic>
            <p:nvPicPr>
              <p:cNvPr id="52" name="תמונה 51" descr="&lt;strong&gt;Drops&lt;/strong&gt; &lt;strong&gt;Of Water&lt;/strong&gt; Free Stock Photo - Public Domain Pictures"/>
              <p:cNvPicPr>
                <a:picLocks noChangeAspect="1"/>
              </p:cNvPicPr>
              <p:nvPr/>
            </p:nvPicPr>
            <p:blipFill rotWithShape="1">
              <a:blip r:embed="rId1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8536" t="-3353" r="30375" b="3353"/>
              <a:stretch/>
            </p:blipFill>
            <p:spPr>
              <a:xfrm rot="5400000">
                <a:off x="7921092" y="5172014"/>
                <a:ext cx="500741" cy="649340"/>
              </a:xfrm>
              <a:prstGeom prst="rect">
                <a:avLst/>
              </a:prstGeom>
            </p:spPr>
          </p:pic>
        </p:grpSp>
      </p:grpSp>
      <p:grpSp>
        <p:nvGrpSpPr>
          <p:cNvPr id="57" name="קבוצה 56"/>
          <p:cNvGrpSpPr/>
          <p:nvPr/>
        </p:nvGrpSpPr>
        <p:grpSpPr>
          <a:xfrm>
            <a:off x="1828506" y="1776834"/>
            <a:ext cx="2485818" cy="3444201"/>
            <a:chOff x="1828506" y="1776834"/>
            <a:chExt cx="2485818" cy="3444201"/>
          </a:xfrm>
        </p:grpSpPr>
        <p:pic>
          <p:nvPicPr>
            <p:cNvPr id="37" name="תמונה 36" descr="Free vector graphic: Droplet, &lt;strong&gt;Liquid&lt;/strong&gt;, &lt;strong&gt;Water&lt;/strong&gt;, &lt;strong&gt;Drop&lt;/strong&gt;, Dew ..."/>
            <p:cNvPicPr/>
            <p:nvPr/>
          </p:nvPicPr>
          <p:blipFill rotWithShape="1"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7910" t="4918" r="28046" b="9975"/>
            <a:stretch/>
          </p:blipFill>
          <p:spPr bwMode="auto">
            <a:xfrm>
              <a:off x="3201335" y="4892268"/>
              <a:ext cx="238578" cy="328767"/>
            </a:xfrm>
            <a:prstGeom prst="rect">
              <a:avLst/>
            </a:prstGeom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pic>
          <p:nvPicPr>
            <p:cNvPr id="38" name="תמונה 37" descr="Free vector graphic: Droplet, &lt;strong&gt;Liquid&lt;/strong&gt;, &lt;strong&gt;Water&lt;/strong&gt;, &lt;strong&gt;Drop&lt;/strong&gt;, Dew ..."/>
            <p:cNvPicPr/>
            <p:nvPr/>
          </p:nvPicPr>
          <p:blipFill rotWithShape="1"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7910" t="4918" r="28046" b="9975"/>
            <a:stretch/>
          </p:blipFill>
          <p:spPr bwMode="auto">
            <a:xfrm>
              <a:off x="2868725" y="3652866"/>
              <a:ext cx="297241" cy="518997"/>
            </a:xfrm>
            <a:prstGeom prst="rect">
              <a:avLst/>
            </a:prstGeom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pic>
          <p:nvPicPr>
            <p:cNvPr id="39" name="תמונה 38" descr="Free vector graphic: Droplet, &lt;strong&gt;Liquid&lt;/strong&gt;, &lt;strong&gt;Water&lt;/strong&gt;, &lt;strong&gt;Drop&lt;/strong&gt;, Dew ..."/>
            <p:cNvPicPr/>
            <p:nvPr/>
          </p:nvPicPr>
          <p:blipFill rotWithShape="1"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7910" t="4918" r="28046" b="9975"/>
            <a:stretch/>
          </p:blipFill>
          <p:spPr bwMode="auto">
            <a:xfrm>
              <a:off x="4017083" y="2738014"/>
              <a:ext cx="297241" cy="518997"/>
            </a:xfrm>
            <a:prstGeom prst="rect">
              <a:avLst/>
            </a:prstGeom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pic>
          <p:nvPicPr>
            <p:cNvPr id="54" name="תמונה 53" descr="Free vector graphic: Droplet, &lt;strong&gt;Liquid&lt;/strong&gt;, &lt;strong&gt;Water&lt;/strong&gt;, &lt;strong&gt;Drop&lt;/strong&gt;, Dew ..."/>
            <p:cNvPicPr/>
            <p:nvPr/>
          </p:nvPicPr>
          <p:blipFill rotWithShape="1"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7910" t="4918" r="28046" b="9975"/>
            <a:stretch/>
          </p:blipFill>
          <p:spPr bwMode="auto">
            <a:xfrm>
              <a:off x="2161116" y="3931088"/>
              <a:ext cx="238578" cy="328767"/>
            </a:xfrm>
            <a:prstGeom prst="rect">
              <a:avLst/>
            </a:prstGeom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pic>
          <p:nvPicPr>
            <p:cNvPr id="55" name="תמונה 54" descr="Free vector graphic: Droplet, &lt;strong&gt;Liquid&lt;/strong&gt;, &lt;strong&gt;Water&lt;/strong&gt;, &lt;strong&gt;Drop&lt;/strong&gt;, Dew ..."/>
            <p:cNvPicPr/>
            <p:nvPr/>
          </p:nvPicPr>
          <p:blipFill rotWithShape="1"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7910" t="4918" r="28046" b="9975"/>
            <a:stretch/>
          </p:blipFill>
          <p:spPr bwMode="auto">
            <a:xfrm>
              <a:off x="1828506" y="2691686"/>
              <a:ext cx="297241" cy="518997"/>
            </a:xfrm>
            <a:prstGeom prst="rect">
              <a:avLst/>
            </a:prstGeom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pic>
          <p:nvPicPr>
            <p:cNvPr id="56" name="תמונה 55" descr="Free vector graphic: Droplet, &lt;strong&gt;Liquid&lt;/strong&gt;, &lt;strong&gt;Water&lt;/strong&gt;, &lt;strong&gt;Drop&lt;/strong&gt;, Dew ..."/>
            <p:cNvPicPr/>
            <p:nvPr/>
          </p:nvPicPr>
          <p:blipFill rotWithShape="1"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7910" t="4918" r="28046" b="9975"/>
            <a:stretch/>
          </p:blipFill>
          <p:spPr bwMode="auto">
            <a:xfrm>
              <a:off x="2976864" y="1776834"/>
              <a:ext cx="297241" cy="518997"/>
            </a:xfrm>
            <a:prstGeom prst="rect">
              <a:avLst/>
            </a:prstGeom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</p:grpSp>
      <p:sp>
        <p:nvSpPr>
          <p:cNvPr id="19" name="הסבר ענן 18"/>
          <p:cNvSpPr/>
          <p:nvPr/>
        </p:nvSpPr>
        <p:spPr>
          <a:xfrm>
            <a:off x="2374360" y="6151206"/>
            <a:ext cx="5120421" cy="547826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he-IL"/>
          </a:p>
        </p:txBody>
      </p:sp>
      <p:grpSp>
        <p:nvGrpSpPr>
          <p:cNvPr id="78" name="קבוצה 77"/>
          <p:cNvGrpSpPr/>
          <p:nvPr/>
        </p:nvGrpSpPr>
        <p:grpSpPr>
          <a:xfrm>
            <a:off x="5234863" y="4599944"/>
            <a:ext cx="6385114" cy="1754060"/>
            <a:chOff x="5735439" y="4267893"/>
            <a:chExt cx="6385114" cy="1754060"/>
          </a:xfrm>
        </p:grpSpPr>
        <p:pic>
          <p:nvPicPr>
            <p:cNvPr id="75" name="תמונה 74" descr="File:PikiWiki Israel 14749 dead sea.JPG - Wikimedia Commons"/>
            <p:cNvPicPr>
              <a:picLocks noChangeAspect="1"/>
            </p:cNvPicPr>
            <p:nvPr/>
          </p:nvPicPr>
          <p:blipFill>
            <a:blip r:embed="rId1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787639" y="4267893"/>
              <a:ext cx="2441805" cy="1710056"/>
            </a:xfrm>
            <a:prstGeom prst="rect">
              <a:avLst/>
            </a:prstGeom>
          </p:spPr>
        </p:pic>
        <p:pic>
          <p:nvPicPr>
            <p:cNvPr id="76" name="תמונה 75" descr="File:PikiWiki Israel 14749 dead sea.JPG - Wikimedia Commons"/>
            <p:cNvPicPr>
              <a:picLocks noChangeAspect="1"/>
            </p:cNvPicPr>
            <p:nvPr/>
          </p:nvPicPr>
          <p:blipFill>
            <a:blip r:embed="rId1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678748" y="4274716"/>
              <a:ext cx="2441805" cy="1710056"/>
            </a:xfrm>
            <a:prstGeom prst="rect">
              <a:avLst/>
            </a:prstGeom>
          </p:spPr>
        </p:pic>
        <p:pic>
          <p:nvPicPr>
            <p:cNvPr id="77" name="תמונה 76" descr="File:PikiWiki Israel 14749 dead sea.JPG - Wikimedia Commons"/>
            <p:cNvPicPr>
              <a:picLocks noChangeAspect="1"/>
            </p:cNvPicPr>
            <p:nvPr/>
          </p:nvPicPr>
          <p:blipFill>
            <a:blip r:embed="rId1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735439" y="4311897"/>
              <a:ext cx="2441805" cy="171005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866683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dirty="0" smtClean="0"/>
              <a:t>שאלה מבגרות 2012	</a:t>
            </a:r>
            <a:endParaRPr lang="he-IL" dirty="0"/>
          </a:p>
        </p:txBody>
      </p:sp>
      <p:pic>
        <p:nvPicPr>
          <p:cNvPr id="4" name="מציין מיקום תוכן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43050" y="1577862"/>
            <a:ext cx="9810750" cy="2800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858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dirty="0"/>
              <a:t>שאלה מבגרות 2012	</a:t>
            </a:r>
          </a:p>
        </p:txBody>
      </p:sp>
      <p:pic>
        <p:nvPicPr>
          <p:cNvPr id="4" name="מציין מיקום תוכן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971800" y="1690688"/>
            <a:ext cx="8236447" cy="37465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7193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1417749" y="-265940"/>
            <a:ext cx="10515600" cy="1325563"/>
          </a:xfrm>
        </p:spPr>
        <p:txBody>
          <a:bodyPr/>
          <a:lstStyle/>
          <a:p>
            <a:r>
              <a:rPr lang="he-IL" dirty="0" smtClean="0"/>
              <a:t>איכות הסביבה	,קרקע ומים</a:t>
            </a:r>
            <a:endParaRPr lang="he-IL" dirty="0"/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>
          <a:xfrm>
            <a:off x="334851" y="885467"/>
            <a:ext cx="11598498" cy="4351338"/>
          </a:xfrm>
        </p:spPr>
        <p:txBody>
          <a:bodyPr/>
          <a:lstStyle/>
          <a:p>
            <a:r>
              <a:rPr lang="he-IL" dirty="0" smtClean="0"/>
              <a:t>מים- כאשר אנו מטפלים במים ולא משקים עם מים מזוהמים אלא מטהרים אותם קודם, המים מזינים את הקרקע ושומרים על רמה תקינה של מי התהום. </a:t>
            </a:r>
          </a:p>
          <a:p>
            <a:r>
              <a:rPr lang="he-IL" dirty="0" smtClean="0"/>
              <a:t>קרקע- כאשר לא מזהמים קרקע, וכאשר היא מכילה מינרלים ובע"ח המטייבים אותה היא פורייה ואינה מכילה רעלים.</a:t>
            </a:r>
          </a:p>
          <a:p>
            <a:r>
              <a:rPr lang="he-IL" dirty="0" smtClean="0"/>
              <a:t>צמחיה- אורגניזמים אלו מאפשרים חמצן נקי יותר, מורידים טמפ' ונלחמים בגז החממה </a:t>
            </a:r>
            <a:r>
              <a:rPr lang="en-US" dirty="0" smtClean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CO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2</a:t>
            </a:r>
            <a:r>
              <a:rPr lang="he-IL" dirty="0" smtClean="0"/>
              <a:t> , מהווים בית ומקור מזון לבע"ח רבים, מספקים מזון לאדם, תרופות, ריהוט ועוד. </a:t>
            </a:r>
          </a:p>
          <a:p>
            <a:r>
              <a:rPr lang="he-IL" dirty="0" smtClean="0"/>
              <a:t>שימור שטחים לחקלאות, לנוי ולנופש- מעשיר את מלאי מי התהום ולא מבזבז אנרגיה על התפלה.  </a:t>
            </a:r>
          </a:p>
          <a:p>
            <a:endParaRPr lang="he-IL" dirty="0" smtClean="0"/>
          </a:p>
          <a:p>
            <a:endParaRPr lang="he-IL" dirty="0"/>
          </a:p>
        </p:txBody>
      </p:sp>
    </p:spTree>
    <p:extLst>
      <p:ext uri="{BB962C8B-B14F-4D97-AF65-F5344CB8AC3E}">
        <p14:creationId xmlns:p14="http://schemas.microsoft.com/office/powerpoint/2010/main" val="2635791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1575179" y="-317263"/>
            <a:ext cx="10515600" cy="1325563"/>
          </a:xfrm>
        </p:spPr>
        <p:txBody>
          <a:bodyPr/>
          <a:lstStyle/>
          <a:p>
            <a:r>
              <a:rPr lang="he-IL" dirty="0" smtClean="0"/>
              <a:t>זיהום קרקעות (מתכות כבדות)</a:t>
            </a:r>
            <a:endParaRPr lang="he-IL" dirty="0"/>
          </a:p>
        </p:txBody>
      </p:sp>
      <p:pic>
        <p:nvPicPr>
          <p:cNvPr id="5" name="תמונה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1396395"/>
            <a:ext cx="6612722" cy="4567677"/>
          </a:xfrm>
          <a:prstGeom prst="rect">
            <a:avLst/>
          </a:prstGeom>
        </p:spPr>
      </p:pic>
      <p:sp>
        <p:nvSpPr>
          <p:cNvPr id="6" name="מציין מיקום תוכן 5"/>
          <p:cNvSpPr>
            <a:spLocks noGrp="1"/>
          </p:cNvSpPr>
          <p:nvPr>
            <p:ph idx="1"/>
          </p:nvPr>
        </p:nvSpPr>
        <p:spPr>
          <a:xfrm>
            <a:off x="6612722" y="883928"/>
            <a:ext cx="5246045" cy="5639701"/>
          </a:xfrm>
        </p:spPr>
        <p:txBody>
          <a:bodyPr/>
          <a:lstStyle/>
          <a:p>
            <a:endParaRPr lang="he-IL" dirty="0"/>
          </a:p>
        </p:txBody>
      </p:sp>
    </p:spTree>
    <p:extLst>
      <p:ext uri="{BB962C8B-B14F-4D97-AF65-F5344CB8AC3E}">
        <p14:creationId xmlns:p14="http://schemas.microsoft.com/office/powerpoint/2010/main" val="2354690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1534236" y="-276319"/>
            <a:ext cx="10515600" cy="1325563"/>
          </a:xfrm>
        </p:spPr>
        <p:txBody>
          <a:bodyPr/>
          <a:lstStyle/>
          <a:p>
            <a:r>
              <a:rPr lang="he-IL" dirty="0" smtClean="0"/>
              <a:t>זיהום קרקעות -מבוא</a:t>
            </a:r>
            <a:endParaRPr lang="he-IL" dirty="0"/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>
          <a:xfrm>
            <a:off x="1411406" y="883930"/>
            <a:ext cx="10515600" cy="4351338"/>
          </a:xfrm>
        </p:spPr>
        <p:txBody>
          <a:bodyPr>
            <a:normAutofit/>
          </a:bodyPr>
          <a:lstStyle/>
          <a:p>
            <a:r>
              <a:rPr lang="he-IL" dirty="0"/>
              <a:t>בישראל קיים</a:t>
            </a:r>
            <a:r>
              <a:rPr lang="he-IL" b="1" dirty="0" smtClean="0"/>
              <a:t> </a:t>
            </a:r>
            <a:r>
              <a:rPr lang="he-IL" b="1" dirty="0" smtClean="0">
                <a:hlinkClick r:id="rId2" tooltip="זיהום קרקע"/>
              </a:rPr>
              <a:t>זיהום קרקע</a:t>
            </a:r>
            <a:r>
              <a:rPr lang="he-IL" dirty="0" smtClean="0"/>
              <a:t> קשה בעיקר </a:t>
            </a:r>
            <a:r>
              <a:rPr lang="he-IL" dirty="0" err="1" smtClean="0"/>
              <a:t>באיזורים</a:t>
            </a:r>
            <a:r>
              <a:rPr lang="he-IL" dirty="0" smtClean="0"/>
              <a:t> עירוניים וליד </a:t>
            </a:r>
            <a:r>
              <a:rPr lang="he-IL" dirty="0" err="1" smtClean="0"/>
              <a:t>איזורי</a:t>
            </a:r>
            <a:r>
              <a:rPr lang="he-IL" dirty="0" smtClean="0"/>
              <a:t> תעשייה.</a:t>
            </a:r>
          </a:p>
          <a:p>
            <a:r>
              <a:rPr lang="he-IL" dirty="0"/>
              <a:t>נוצר בגלל שישראל הוקמה במהירות, לעיתים ללא תכנון מעמיק ומקדים, ללא ידע מספק, מודעות ,חקיקה ואכיפה של נושאי איכות סביבה. </a:t>
            </a:r>
            <a:endParaRPr lang="he-IL" dirty="0" smtClean="0"/>
          </a:p>
          <a:p>
            <a:r>
              <a:rPr lang="he-IL" dirty="0" smtClean="0"/>
              <a:t>הפיתוח הכלכלי המהיר הביא לפגיעה בנושאי איכות סביבה. </a:t>
            </a:r>
          </a:p>
          <a:p>
            <a:r>
              <a:rPr lang="he-IL" dirty="0" smtClean="0"/>
              <a:t>יצירת פסולת של חומרים מסוכנים אשר מחלחלת לקרקע ואז למי התהום. (</a:t>
            </a:r>
            <a:r>
              <a:rPr lang="he-IL" dirty="0" err="1" smtClean="0"/>
              <a:t>תע"ש</a:t>
            </a:r>
            <a:r>
              <a:rPr lang="he-IL" dirty="0" smtClean="0"/>
              <a:t> וצה"ל)</a:t>
            </a:r>
            <a:endParaRPr lang="he-IL" dirty="0"/>
          </a:p>
          <a:p>
            <a:r>
              <a:rPr lang="en-US" b="1" dirty="0">
                <a:hlinkClick r:id="rId3"/>
              </a:rPr>
              <a:t>https://il.brainpop.com/category_8/subcategory_102/subjects_2858/</a:t>
            </a:r>
            <a:endParaRPr lang="he-IL" b="1" dirty="0" smtClean="0"/>
          </a:p>
          <a:p>
            <a:pPr marL="0" indent="0">
              <a:buNone/>
            </a:pPr>
            <a:endParaRPr lang="he-IL" dirty="0"/>
          </a:p>
        </p:txBody>
      </p:sp>
    </p:spTree>
    <p:extLst>
      <p:ext uri="{BB962C8B-B14F-4D97-AF65-F5344CB8AC3E}">
        <p14:creationId xmlns:p14="http://schemas.microsoft.com/office/powerpoint/2010/main" val="1640700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1524000" y="0"/>
            <a:ext cx="10515600" cy="1325563"/>
          </a:xfrm>
        </p:spPr>
        <p:txBody>
          <a:bodyPr/>
          <a:lstStyle/>
          <a:p>
            <a:r>
              <a:rPr lang="he-IL" dirty="0" smtClean="0"/>
              <a:t>המלחת קרקעות</a:t>
            </a:r>
            <a:endParaRPr lang="he-IL" dirty="0"/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>
          <a:xfrm>
            <a:off x="1273628" y="1325563"/>
            <a:ext cx="10515600" cy="4351338"/>
          </a:xfrm>
        </p:spPr>
        <p:txBody>
          <a:bodyPr/>
          <a:lstStyle/>
          <a:p>
            <a:r>
              <a:rPr lang="he-IL" dirty="0" smtClean="0"/>
              <a:t>העלאת רמת המלח בקרקע מעבר לרמה הרצויה. הדבר גורם לפגיעה בקרקע ולא מאפשר גידול צמחים. </a:t>
            </a:r>
            <a:endParaRPr lang="he-IL" dirty="0"/>
          </a:p>
        </p:txBody>
      </p:sp>
      <p:pic>
        <p:nvPicPr>
          <p:cNvPr id="4" name="תמונה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240940"/>
            <a:ext cx="5747657" cy="3617060"/>
          </a:xfrm>
          <a:prstGeom prst="rect">
            <a:avLst/>
          </a:prstGeom>
        </p:spPr>
      </p:pic>
      <p:pic>
        <p:nvPicPr>
          <p:cNvPr id="5" name="מציין מיקום תוכן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39616" y="3298371"/>
            <a:ext cx="5948969" cy="35596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5678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1600200" y="-342446"/>
            <a:ext cx="10515600" cy="1325563"/>
          </a:xfrm>
        </p:spPr>
        <p:txBody>
          <a:bodyPr/>
          <a:lstStyle/>
          <a:p>
            <a:r>
              <a:rPr lang="he-IL" dirty="0" smtClean="0"/>
              <a:t>המלחת קרקעות (המשך)</a:t>
            </a:r>
            <a:endParaRPr lang="he-IL" dirty="0"/>
          </a:p>
        </p:txBody>
      </p:sp>
      <p:sp>
        <p:nvSpPr>
          <p:cNvPr id="5" name="TextBox 4"/>
          <p:cNvSpPr txBox="1"/>
          <p:nvPr/>
        </p:nvSpPr>
        <p:spPr>
          <a:xfrm>
            <a:off x="315688" y="655151"/>
            <a:ext cx="11723912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he-IL" dirty="0" smtClean="0"/>
              <a:t>קיימים מלחים במים מכיוון שמקורות המים אינם טהורים. אחד ממקורות המים בחקלאות בישראל הם מי </a:t>
            </a:r>
            <a:r>
              <a:rPr lang="he-IL" dirty="0" err="1" smtClean="0"/>
              <a:t>קולחין</a:t>
            </a:r>
            <a:r>
              <a:rPr lang="he-IL" dirty="0" smtClean="0"/>
              <a:t>. הם מופקים באתר טיהור שפכים. לדוגמה, מי הביוב של כרמיאל זורמים לאתר תעשייה </a:t>
            </a:r>
            <a:r>
              <a:rPr lang="he-IL" dirty="0" err="1" smtClean="0"/>
              <a:t>ברלב</a:t>
            </a:r>
            <a:r>
              <a:rPr lang="he-IL" dirty="0" smtClean="0"/>
              <a:t>. שם הם מטוהרים.  </a:t>
            </a:r>
            <a:endParaRPr lang="he-IL" dirty="0"/>
          </a:p>
        </p:txBody>
      </p:sp>
      <p:pic>
        <p:nvPicPr>
          <p:cNvPr id="7" name="מציין מיקום תוכן 6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0072" y="1250436"/>
            <a:ext cx="5972424" cy="4351338"/>
          </a:xfrm>
          <a:prstGeom prst="rect">
            <a:avLst/>
          </a:prstGeom>
        </p:spPr>
      </p:pic>
      <p:pic>
        <p:nvPicPr>
          <p:cNvPr id="8" name="תמונה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92496" y="1926771"/>
            <a:ext cx="5999504" cy="3675003"/>
          </a:xfrm>
          <a:prstGeom prst="rect">
            <a:avLst/>
          </a:prstGeom>
        </p:spPr>
      </p:pic>
      <p:cxnSp>
        <p:nvCxnSpPr>
          <p:cNvPr id="10" name="מחבר ישר 9"/>
          <p:cNvCxnSpPr/>
          <p:nvPr/>
        </p:nvCxnSpPr>
        <p:spPr>
          <a:xfrm flipV="1">
            <a:off x="3810000" y="1861458"/>
            <a:ext cx="2367643" cy="2177142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מחבר ישר 11"/>
          <p:cNvCxnSpPr>
            <a:stCxn id="14" idx="5"/>
          </p:cNvCxnSpPr>
          <p:nvPr/>
        </p:nvCxnSpPr>
        <p:spPr>
          <a:xfrm>
            <a:off x="3773602" y="4845943"/>
            <a:ext cx="2404041" cy="755831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אליפסה 13"/>
          <p:cNvSpPr/>
          <p:nvPr/>
        </p:nvSpPr>
        <p:spPr>
          <a:xfrm>
            <a:off x="2736664" y="3904741"/>
            <a:ext cx="1214849" cy="1102687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66724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1393371" y="0"/>
            <a:ext cx="10515600" cy="1325563"/>
          </a:xfrm>
        </p:spPr>
        <p:txBody>
          <a:bodyPr/>
          <a:lstStyle/>
          <a:p>
            <a:r>
              <a:rPr lang="he-IL" dirty="0" smtClean="0"/>
              <a:t>מכון לטיהור שפכים</a:t>
            </a:r>
            <a:endParaRPr lang="he-IL" dirty="0"/>
          </a:p>
        </p:txBody>
      </p:sp>
      <p:pic>
        <p:nvPicPr>
          <p:cNvPr id="4" name="מציין מיקום תוכן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66058" y="1360715"/>
            <a:ext cx="11002066" cy="53090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4912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dirty="0" smtClean="0"/>
              <a:t>שאלה מבגרות 2013</a:t>
            </a:r>
            <a:endParaRPr lang="he-IL" dirty="0"/>
          </a:p>
        </p:txBody>
      </p:sp>
      <p:pic>
        <p:nvPicPr>
          <p:cNvPr id="4" name="מציין מיקום תוכן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887686" y="2078945"/>
            <a:ext cx="6792686" cy="3542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414667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1545772" y="-288018"/>
            <a:ext cx="10515600" cy="1325563"/>
          </a:xfrm>
        </p:spPr>
        <p:txBody>
          <a:bodyPr/>
          <a:lstStyle/>
          <a:p>
            <a:r>
              <a:rPr lang="he-IL" dirty="0" smtClean="0"/>
              <a:t>שאיבת מים והמלחה לאחר </a:t>
            </a:r>
            <a:r>
              <a:rPr lang="he-IL" dirty="0" err="1" smtClean="0"/>
              <a:t>השקייה</a:t>
            </a:r>
            <a:r>
              <a:rPr lang="he-IL" dirty="0" smtClean="0"/>
              <a:t>. </a:t>
            </a:r>
            <a:endParaRPr lang="he-IL" dirty="0"/>
          </a:p>
        </p:txBody>
      </p:sp>
      <p:pic>
        <p:nvPicPr>
          <p:cNvPr id="4" name="מציין מיקום תוכן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09800" y="1314494"/>
            <a:ext cx="7532914" cy="54600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435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dirty="0" smtClean="0"/>
              <a:t>האם אתם רואים הרבה עצים נותני פרי וצמחי ירקות סמוך לחוף ים המלח? מדוע? </a:t>
            </a:r>
            <a:endParaRPr lang="he-IL" dirty="0"/>
          </a:p>
        </p:txBody>
      </p:sp>
      <p:pic>
        <p:nvPicPr>
          <p:cNvPr id="4" name="מציין מיקום תוכן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34525" y="1774370"/>
            <a:ext cx="10500528" cy="45502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6586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ערכת נושא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1923</TotalTime>
  <Words>284</Words>
  <Application>Microsoft Office PowerPoint</Application>
  <PresentationFormat>מסך רחב</PresentationFormat>
  <Paragraphs>24</Paragraphs>
  <Slides>14</Slides>
  <Notes>0</Notes>
  <HiddenSlides>0</HiddenSlides>
  <MMClips>0</MMClips>
  <ScaleCrop>false</ScaleCrop>
  <HeadingPairs>
    <vt:vector size="6" baseType="variant">
      <vt:variant>
        <vt:lpstr>גופנים בשימוש</vt:lpstr>
      </vt:variant>
      <vt:variant>
        <vt:i4>4</vt:i4>
      </vt:variant>
      <vt:variant>
        <vt:lpstr>ערכת נושא</vt:lpstr>
      </vt:variant>
      <vt:variant>
        <vt:i4>1</vt:i4>
      </vt:variant>
      <vt:variant>
        <vt:lpstr>כותרות שקופיות</vt:lpstr>
      </vt:variant>
      <vt:variant>
        <vt:i4>14</vt:i4>
      </vt:variant>
    </vt:vector>
  </HeadingPairs>
  <TitlesOfParts>
    <vt:vector size="19" baseType="lpstr">
      <vt:lpstr>Arial</vt:lpstr>
      <vt:lpstr>Calibri</vt:lpstr>
      <vt:lpstr>Calibri Light</vt:lpstr>
      <vt:lpstr>Times New Roman</vt:lpstr>
      <vt:lpstr>ערכת נושא Office</vt:lpstr>
      <vt:lpstr>היבטים סביבתיים בחקלאות</vt:lpstr>
      <vt:lpstr>זיהום קרקעות (מתכות כבדות)</vt:lpstr>
      <vt:lpstr>זיהום קרקעות -מבוא</vt:lpstr>
      <vt:lpstr>המלחת קרקעות</vt:lpstr>
      <vt:lpstr>המלחת קרקעות (המשך)</vt:lpstr>
      <vt:lpstr>מכון לטיהור שפכים</vt:lpstr>
      <vt:lpstr>שאלה מבגרות 2013</vt:lpstr>
      <vt:lpstr>שאיבת מים והמלחה לאחר השקייה. </vt:lpstr>
      <vt:lpstr>האם אתם רואים הרבה עצים נותני פרי וצמחי ירקות סמוך לחוף ים המלח? מדוע? </vt:lpstr>
      <vt:lpstr>מכון לטיהור שפכים</vt:lpstr>
      <vt:lpstr>מצגת של PowerPoint‏</vt:lpstr>
      <vt:lpstr>שאלה מבגרות 2012 </vt:lpstr>
      <vt:lpstr>שאלה מבגרות 2012 </vt:lpstr>
      <vt:lpstr>איכות הסביבה ,קרקע ומים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היבטים סביבתיים בחקלאות</dc:title>
  <dc:creator>Guy P</dc:creator>
  <cp:lastModifiedBy>רונית נעמן נאמן</cp:lastModifiedBy>
  <cp:revision>27</cp:revision>
  <dcterms:created xsi:type="dcterms:W3CDTF">2017-09-10T19:35:56Z</dcterms:created>
  <dcterms:modified xsi:type="dcterms:W3CDTF">2020-02-13T08:17:07Z</dcterms:modified>
</cp:coreProperties>
</file>