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6" r:id="rId3"/>
    <p:sldId id="257" r:id="rId4"/>
    <p:sldId id="259" r:id="rId5"/>
    <p:sldId id="272" r:id="rId6"/>
    <p:sldId id="268" r:id="rId7"/>
    <p:sldId id="269" r:id="rId8"/>
    <p:sldId id="270" r:id="rId9"/>
    <p:sldId id="271" r:id="rId10"/>
    <p:sldId id="273" r:id="rId11"/>
    <p:sldId id="267" r:id="rId12"/>
    <p:sldId id="281" r:id="rId13"/>
    <p:sldId id="258" r:id="rId14"/>
    <p:sldId id="262" r:id="rId15"/>
    <p:sldId id="263" r:id="rId16"/>
    <p:sldId id="261" r:id="rId17"/>
    <p:sldId id="260" r:id="rId18"/>
    <p:sldId id="264" r:id="rId19"/>
    <p:sldId id="277" r:id="rId20"/>
    <p:sldId id="274" r:id="rId21"/>
    <p:sldId id="275" r:id="rId22"/>
    <p:sldId id="276" r:id="rId23"/>
    <p:sldId id="278" r:id="rId24"/>
    <p:sldId id="279" r:id="rId25"/>
    <p:sldId id="265"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6A03DC-5D55-4E8C-A6CF-B6FC53A1D0B3}" type="datetimeFigureOut">
              <a:rPr lang="en-US" smtClean="0"/>
              <a:t>10/25/2018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810808-E4CB-42F5-B657-FAF3AA1E7E86}" type="slidenum">
              <a:rPr lang="en-US" smtClean="0"/>
              <a:t>‹#›</a:t>
            </a:fld>
            <a:endParaRPr lang="en-US"/>
          </a:p>
        </p:txBody>
      </p:sp>
    </p:spTree>
    <p:extLst>
      <p:ext uri="{BB962C8B-B14F-4D97-AF65-F5344CB8AC3E}">
        <p14:creationId xmlns:p14="http://schemas.microsoft.com/office/powerpoint/2010/main" val="1140009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smtClean="0"/>
          </a:p>
        </p:txBody>
      </p:sp>
      <p:sp>
        <p:nvSpPr>
          <p:cNvPr id="67588" name="Slide Number Placeholder 3"/>
          <p:cNvSpPr>
            <a:spLocks noGrp="1"/>
          </p:cNvSpPr>
          <p:nvPr>
            <p:ph type="sldNum" sz="quarter" idx="5"/>
          </p:nvPr>
        </p:nvSpPr>
        <p:spPr>
          <a:noFill/>
        </p:spPr>
        <p:txBody>
          <a:bodyPr/>
          <a:lstStyle/>
          <a:p>
            <a:fld id="{A1A6F445-7B38-4CCE-A3AC-B74D80E40882}" type="slidenum">
              <a:rPr lang="en-US" smtClean="0"/>
              <a:pPr/>
              <a:t>4</a:t>
            </a:fld>
            <a:endParaRPr lang="en-US" smtClean="0"/>
          </a:p>
        </p:txBody>
      </p:sp>
    </p:spTree>
    <p:extLst>
      <p:ext uri="{BB962C8B-B14F-4D97-AF65-F5344CB8AC3E}">
        <p14:creationId xmlns:p14="http://schemas.microsoft.com/office/powerpoint/2010/main" val="3125237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txBox="1">
            <a:spLocks noGrp="1" noChangeArrowheads="1"/>
          </p:cNvSpPr>
          <p:nvPr/>
        </p:nvSpPr>
        <p:spPr bwMode="auto">
          <a:xfrm>
            <a:off x="1535" y="8685878"/>
            <a:ext cx="2972004" cy="456704"/>
          </a:xfrm>
          <a:prstGeom prst="rect">
            <a:avLst/>
          </a:prstGeom>
          <a:noFill/>
          <a:ln w="9525">
            <a:noFill/>
            <a:miter lim="800000"/>
            <a:headEnd/>
            <a:tailEnd/>
          </a:ln>
        </p:spPr>
        <p:txBody>
          <a:bodyPr lIns="91431" tIns="45716" rIns="91431" bIns="45716" anchor="b"/>
          <a:lstStyle/>
          <a:p>
            <a:pPr algn="l" defTabSz="914423"/>
            <a:fld id="{B8F4F86A-CCA2-41AD-878E-9E8CF66547F9}" type="slidenum">
              <a:rPr lang="he-IL" sz="1200">
                <a:latin typeface="Times New Roman" pitchFamily="18" charset="0"/>
                <a:cs typeface="Times New Roman" pitchFamily="18" charset="0"/>
              </a:rPr>
              <a:pPr algn="l" defTabSz="914423"/>
              <a:t>9</a:t>
            </a:fld>
            <a:endParaRPr lang="en-US" sz="1200" dirty="0">
              <a:latin typeface="Times New Roman" pitchFamily="18" charset="0"/>
              <a:cs typeface="Times New Roman" pitchFamily="18" charset="0"/>
            </a:endParaRPr>
          </a:p>
        </p:txBody>
      </p:sp>
      <p:sp>
        <p:nvSpPr>
          <p:cNvPr id="31747" name="Rectangle 2"/>
          <p:cNvSpPr>
            <a:spLocks noGrp="1" noRot="1" noChangeAspect="1" noChangeArrowheads="1" noTextEdit="1"/>
          </p:cNvSpPr>
          <p:nvPr>
            <p:ph type="sldImg"/>
          </p:nvPr>
        </p:nvSpPr>
        <p:spPr>
          <a:xfrm>
            <a:off x="1143000" y="685800"/>
            <a:ext cx="4572000" cy="3429000"/>
          </a:xfrm>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459376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609600" indent="-609600" eaLnBrk="1" hangingPunct="1">
              <a:defRPr/>
            </a:pPr>
            <a:r>
              <a:rPr lang="en-US" dirty="0" smtClean="0"/>
              <a:t>Irrigation is both</a:t>
            </a:r>
          </a:p>
          <a:p>
            <a:pPr marL="609600" indent="-609600" eaLnBrk="1" hangingPunct="1">
              <a:defRPr/>
            </a:pPr>
            <a:r>
              <a:rPr lang="en-US" dirty="0" smtClean="0"/>
              <a:t>1. Delivery (amount, timing) of water for transpiration needs</a:t>
            </a:r>
          </a:p>
          <a:p>
            <a:pPr marL="609600" indent="-609600" eaLnBrk="1" hangingPunct="1">
              <a:defRPr/>
            </a:pPr>
            <a:r>
              <a:rPr lang="en-US" dirty="0" smtClean="0"/>
              <a:t>				</a:t>
            </a:r>
            <a:r>
              <a:rPr lang="en-US" dirty="0" smtClean="0">
                <a:solidFill>
                  <a:srgbClr val="FFFF00"/>
                </a:solidFill>
              </a:rPr>
              <a:t>climatic requirement</a:t>
            </a:r>
          </a:p>
          <a:p>
            <a:pPr marL="609600" indent="-609600" eaLnBrk="1" hangingPunct="1">
              <a:defRPr/>
            </a:pPr>
            <a:r>
              <a:rPr lang="en-US" dirty="0" smtClean="0"/>
              <a:t>2. Maintenance of salt levels (minimal? acceptable?) in soil</a:t>
            </a:r>
          </a:p>
          <a:p>
            <a:pPr marL="609600" indent="-609600" eaLnBrk="1" hangingPunct="1">
              <a:defRPr/>
            </a:pPr>
            <a:r>
              <a:rPr lang="en-US" dirty="0" smtClean="0"/>
              <a:t>				</a:t>
            </a:r>
            <a:r>
              <a:rPr lang="en-US" dirty="0" smtClean="0">
                <a:solidFill>
                  <a:srgbClr val="FFFF00"/>
                </a:solidFill>
              </a:rPr>
              <a:t>leaching requirement</a:t>
            </a:r>
            <a:endParaRPr lang="he-IL" dirty="0" smtClean="0">
              <a:solidFill>
                <a:srgbClr val="FFFF00"/>
              </a:solidFill>
            </a:endParaRPr>
          </a:p>
          <a:p>
            <a:pPr>
              <a:defRPr/>
            </a:pPr>
            <a:endParaRPr lang="en-US" dirty="0"/>
          </a:p>
        </p:txBody>
      </p:sp>
      <p:sp>
        <p:nvSpPr>
          <p:cNvPr id="69636" name="Slide Number Placeholder 3"/>
          <p:cNvSpPr>
            <a:spLocks noGrp="1"/>
          </p:cNvSpPr>
          <p:nvPr>
            <p:ph type="sldNum" sz="quarter" idx="5"/>
          </p:nvPr>
        </p:nvSpPr>
        <p:spPr>
          <a:noFill/>
        </p:spPr>
        <p:txBody>
          <a:bodyPr/>
          <a:lstStyle/>
          <a:p>
            <a:fld id="{6F0459AA-F3C7-43F4-8A8B-B0043D5045D2}" type="slidenum">
              <a:rPr lang="en-US" smtClean="0"/>
              <a:pPr/>
              <a:t>10</a:t>
            </a:fld>
            <a:endParaRPr lang="en-US" smtClean="0"/>
          </a:p>
        </p:txBody>
      </p:sp>
    </p:spTree>
    <p:extLst>
      <p:ext uri="{BB962C8B-B14F-4D97-AF65-F5344CB8AC3E}">
        <p14:creationId xmlns:p14="http://schemas.microsoft.com/office/powerpoint/2010/main" val="1170145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p:cNvSpPr>
            <a:spLocks noGrp="1" noChangeArrowheads="1"/>
          </p:cNvSpPr>
          <p:nvPr>
            <p:ph type="sldNum" sz="quarter"/>
          </p:nvPr>
        </p:nvSpPr>
        <p:spPr>
          <a:noFill/>
        </p:spPr>
        <p:txBody>
          <a:bodyPr/>
          <a:lstStyle/>
          <a:p>
            <a:fld id="{0E78A471-D789-41F3-8A64-F8CE717DD838}" type="slidenum">
              <a:rPr lang="en-GB"/>
              <a:t>11</a:t>
            </a:fld>
            <a:endParaRPr lang="en-GB"/>
          </a:p>
        </p:txBody>
      </p:sp>
      <p:sp>
        <p:nvSpPr>
          <p:cNvPr id="4099" name="Rectangle 1"/>
          <p:cNvSpPr txBox="1">
            <a:spLocks noGrp="1" noRot="1" noChangeAspect="1" noChangeArrowheads="1" noTextEdit="1"/>
          </p:cNvSpPr>
          <p:nvPr>
            <p:ph type="sldImg"/>
          </p:nvPr>
        </p:nvSpPr>
        <p:spPr>
          <a:xfrm>
            <a:off x="1143000" y="695325"/>
            <a:ext cx="4570413" cy="3427413"/>
          </a:xfrm>
          <a:solidFill>
            <a:srgbClr val="FFFFFF"/>
          </a:solidFill>
          <a:ln>
            <a:solidFill>
              <a:srgbClr val="000000"/>
            </a:solidFill>
            <a:miter lim="800000"/>
          </a:ln>
        </p:spPr>
      </p:sp>
      <p:sp>
        <p:nvSpPr>
          <p:cNvPr id="4100" name="Text Box 2"/>
          <p:cNvSpPr txBox="1">
            <a:spLocks noGrp="1" noChangeArrowheads="1"/>
          </p:cNvSpPr>
          <p:nvPr>
            <p:ph type="body" idx="1"/>
          </p:nvPr>
        </p:nvSpPr>
        <p:spPr>
          <a:xfrm>
            <a:off x="685512" y="4343230"/>
            <a:ext cx="5486976" cy="4115139"/>
          </a:xfrm>
          <a:noFill/>
          <a:ln/>
        </p:spPr>
        <p:txBody>
          <a:bodyPr tIns="9279"/>
          <a:lstStyle/>
          <a:p>
            <a:pPr algn="just">
              <a:lnSpc>
                <a:spcPct val="93000"/>
              </a:lnSpc>
              <a:spcBef>
                <a:spcPct val="0"/>
              </a:spcBef>
              <a:tabLst>
                <a:tab pos="634643" algn="l"/>
                <a:tab pos="1269286" algn="l"/>
                <a:tab pos="1903929" algn="l"/>
                <a:tab pos="2538573" algn="l"/>
                <a:tab pos="3173216" algn="l"/>
                <a:tab pos="3807859" algn="l"/>
                <a:tab pos="4442502" algn="l"/>
                <a:tab pos="5077145" algn="l"/>
              </a:tabLst>
            </a:pPr>
            <a:r>
              <a:rPr/>
              <a:t>
Leaching requirement, </a:t>
            </a:r>
            <a:r>
              <a:rPr i="1"/>
              <a:t>LR</a:t>
            </a:r>
            <a:r>
              <a:rPr/>
              <a:t>, as a function of the ratio between the electrical conductivity of the irrigation water, </a:t>
            </a:r>
            <a:r>
              <a:rPr i="1"/>
              <a:t>EC</a:t>
            </a:r>
            <a:r>
              <a:rPr i="1" baseline="-25000"/>
              <a:t>I</a:t>
            </a:r>
            <a:r>
              <a:rPr/>
              <a:t>, and a prescribed threshold electrical conductivity characterizing the crop, </a:t>
            </a:r>
            <a:r>
              <a:rPr i="1"/>
              <a:t>EC</a:t>
            </a:r>
            <a:r>
              <a:rPr i="1" baseline="-25000"/>
              <a:t>T</a:t>
            </a:r>
            <a:r>
              <a:rPr/>
              <a:t>=1.5 dS/m for conventional irrigation following </a:t>
            </a:r>
            <a:r>
              <a:rPr i="1"/>
              <a:t>Rhoades and Loveday</a:t>
            </a:r>
            <a:r>
              <a:rPr/>
              <a:t> [] [</a:t>
            </a:r>
            <a:r>
              <a:rPr i="1"/>
              <a:t>Marcar et al</a:t>
            </a:r>
            <a:r>
              <a:rPr/>
              <a:t>., ]. The colored dots illustrate the </a:t>
            </a:r>
            <a:r>
              <a:rPr i="1"/>
              <a:t>LR</a:t>
            </a:r>
            <a:r>
              <a:rPr/>
              <a:t> for the representative salinity of the different water qualities (</a:t>
            </a:r>
            <a:r>
              <a:rPr i="1"/>
              <a:t>TE</a:t>
            </a:r>
            <a:r>
              <a:rPr/>
              <a:t>, </a:t>
            </a:r>
            <a:r>
              <a:rPr i="1"/>
              <a:t>FW</a:t>
            </a:r>
            <a:r>
              <a:rPr/>
              <a:t>, and </a:t>
            </a:r>
            <a:r>
              <a:rPr i="1"/>
              <a:t>DS</a:t>
            </a:r>
            <a:r>
              <a:rPr/>
              <a:t>).</a:t>
            </a:r>
          </a:p>
          <a:p>
            <a:endParaRPr/>
          </a:p>
          <a:p>
            <a:r>
              <a:rPr lang="en-GB"/>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a:t>
            </a:r>
            <a:endParaRPr/>
          </a:p>
        </p:txBody>
      </p:sp>
    </p:spTree>
    <p:extLst>
      <p:ext uri="{BB962C8B-B14F-4D97-AF65-F5344CB8AC3E}">
        <p14:creationId xmlns:p14="http://schemas.microsoft.com/office/powerpoint/2010/main" val="896712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p:cNvSpPr>
            <a:spLocks noGrp="1" noChangeArrowheads="1"/>
          </p:cNvSpPr>
          <p:nvPr>
            <p:ph type="sldNum" sz="quarter"/>
          </p:nvPr>
        </p:nvSpPr>
        <p:spPr>
          <a:noFill/>
        </p:spPr>
        <p:txBody>
          <a:bodyPr/>
          <a:lstStyle/>
          <a:p>
            <a:fld id="{0E78A471-D789-41F3-8A64-F8CE717DD838}" type="slidenum">
              <a:rPr lang="en-GB"/>
              <a:t>19</a:t>
            </a:fld>
            <a:endParaRPr lang="en-GB"/>
          </a:p>
        </p:txBody>
      </p:sp>
      <p:sp>
        <p:nvSpPr>
          <p:cNvPr id="4099" name="Rectangle 1"/>
          <p:cNvSpPr txBox="1">
            <a:spLocks noGrp="1" noRot="1" noChangeAspect="1" noChangeArrowheads="1" noTextEdit="1"/>
          </p:cNvSpPr>
          <p:nvPr>
            <p:ph type="sldImg"/>
          </p:nvPr>
        </p:nvSpPr>
        <p:spPr>
          <a:xfrm>
            <a:off x="1143000" y="695325"/>
            <a:ext cx="4570413" cy="3427413"/>
          </a:xfrm>
          <a:solidFill>
            <a:srgbClr val="FFFFFF"/>
          </a:solidFill>
          <a:ln>
            <a:solidFill>
              <a:srgbClr val="000000"/>
            </a:solidFill>
            <a:miter lim="800000"/>
          </a:ln>
        </p:spPr>
      </p:sp>
      <p:sp>
        <p:nvSpPr>
          <p:cNvPr id="4100" name="Text Box 2"/>
          <p:cNvSpPr txBox="1">
            <a:spLocks noGrp="1" noChangeArrowheads="1"/>
          </p:cNvSpPr>
          <p:nvPr>
            <p:ph type="body" idx="1"/>
          </p:nvPr>
        </p:nvSpPr>
        <p:spPr>
          <a:xfrm>
            <a:off x="685512" y="4343230"/>
            <a:ext cx="5486976" cy="4115139"/>
          </a:xfrm>
          <a:noFill/>
          <a:ln/>
        </p:spPr>
        <p:txBody>
          <a:bodyPr tIns="9279"/>
          <a:lstStyle/>
          <a:p>
            <a:pPr algn="just">
              <a:lnSpc>
                <a:spcPct val="93000"/>
              </a:lnSpc>
              <a:spcBef>
                <a:spcPct val="0"/>
              </a:spcBef>
              <a:tabLst>
                <a:tab pos="634643" algn="l"/>
                <a:tab pos="1269286" algn="l"/>
                <a:tab pos="1903929" algn="l"/>
                <a:tab pos="2538573" algn="l"/>
                <a:tab pos="3173216" algn="l"/>
                <a:tab pos="3807859" algn="l"/>
                <a:tab pos="4442502" algn="l"/>
                <a:tab pos="5077145" algn="l"/>
              </a:tabLst>
            </a:pPr>
            <a:r>
              <a:rPr/>
              <a:t>Relative yield (relative total above ground dry biomass) of grape, onion, pepper, and tomato as a function of irrigation water salinity, when water is not limiting. Peppers were grown in a net house; others were in outdoor lysimeters at the Arava Research Station, Yotvata, Israel, where the soil is Arava sandy loam. Symbols are average experimental results, vertical lines are standard deviations, and the lines are relative yield computed by equations (12) and (13). Model parameters for the calculations are given in Tables 1 and 2.</a:t>
            </a:r>
          </a:p>
          <a:p>
            <a:endParaRPr/>
          </a:p>
          <a:p>
            <a:r>
              <a:rPr lang="en-GB"/>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a:t>
            </a:r>
            <a:endParaRPr/>
          </a:p>
        </p:txBody>
      </p:sp>
    </p:spTree>
    <p:extLst>
      <p:ext uri="{BB962C8B-B14F-4D97-AF65-F5344CB8AC3E}">
        <p14:creationId xmlns:p14="http://schemas.microsoft.com/office/powerpoint/2010/main" val="1319834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p:cNvSpPr>
            <a:spLocks noGrp="1" noChangeArrowheads="1"/>
          </p:cNvSpPr>
          <p:nvPr>
            <p:ph type="sldNum" sz="quarter"/>
          </p:nvPr>
        </p:nvSpPr>
        <p:spPr>
          <a:noFill/>
        </p:spPr>
        <p:txBody>
          <a:bodyPr/>
          <a:lstStyle/>
          <a:p>
            <a:fld id="{0E78A471-D789-41F3-8A64-F8CE717DD838}" type="slidenum">
              <a:rPr lang="en-GB"/>
              <a:t>20</a:t>
            </a:fld>
            <a:endParaRPr lang="en-GB"/>
          </a:p>
        </p:txBody>
      </p:sp>
      <p:sp>
        <p:nvSpPr>
          <p:cNvPr id="4099" name="Rectangle 1"/>
          <p:cNvSpPr txBox="1">
            <a:spLocks noGrp="1" noRot="1" noChangeAspect="1" noChangeArrowheads="1" noTextEdit="1"/>
          </p:cNvSpPr>
          <p:nvPr>
            <p:ph type="sldImg"/>
          </p:nvPr>
        </p:nvSpPr>
        <p:spPr>
          <a:xfrm>
            <a:off x="1143000" y="695325"/>
            <a:ext cx="4570413" cy="3427413"/>
          </a:xfrm>
          <a:solidFill>
            <a:srgbClr val="FFFFFF"/>
          </a:solidFill>
          <a:ln>
            <a:solidFill>
              <a:srgbClr val="000000"/>
            </a:solidFill>
            <a:miter lim="800000"/>
          </a:ln>
        </p:spPr>
      </p:sp>
      <p:sp>
        <p:nvSpPr>
          <p:cNvPr id="4100" name="Text Box 2"/>
          <p:cNvSpPr txBox="1">
            <a:spLocks noGrp="1" noChangeArrowheads="1"/>
          </p:cNvSpPr>
          <p:nvPr>
            <p:ph type="body" idx="1"/>
          </p:nvPr>
        </p:nvSpPr>
        <p:spPr>
          <a:xfrm>
            <a:off x="685512" y="4343230"/>
            <a:ext cx="5486976" cy="4115139"/>
          </a:xfrm>
          <a:noFill/>
          <a:ln/>
        </p:spPr>
        <p:txBody>
          <a:bodyPr tIns="9279"/>
          <a:lstStyle/>
          <a:p>
            <a:pPr algn="just">
              <a:lnSpc>
                <a:spcPct val="93000"/>
              </a:lnSpc>
              <a:spcBef>
                <a:spcPct val="0"/>
              </a:spcBef>
              <a:tabLst>
                <a:tab pos="634643" algn="l"/>
                <a:tab pos="1269286" algn="l"/>
                <a:tab pos="1903929" algn="l"/>
                <a:tab pos="2538573" algn="l"/>
                <a:tab pos="3173216" algn="l"/>
                <a:tab pos="3807859" algn="l"/>
                <a:tab pos="4442502" algn="l"/>
                <a:tab pos="5077145" algn="l"/>
              </a:tabLst>
            </a:pPr>
            <a:r>
              <a:rPr/>
              <a:t>Relative yield of melon and pepper as a function of irrigation level and irrigation water salinity. Field and lysimeter experiments were conducted at the Arava Research Station, Yotvata. Symbols are experimental results; lines are relative yield computed by equations (12) and (13). Model parameters for the calculations are given in Tables 1 and 2.</a:t>
            </a:r>
          </a:p>
          <a:p>
            <a:endParaRPr/>
          </a:p>
          <a:p>
            <a:r>
              <a:rPr lang="en-GB"/>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a:t>
            </a:r>
            <a:endParaRPr/>
          </a:p>
        </p:txBody>
      </p:sp>
    </p:spTree>
    <p:extLst>
      <p:ext uri="{BB962C8B-B14F-4D97-AF65-F5344CB8AC3E}">
        <p14:creationId xmlns:p14="http://schemas.microsoft.com/office/powerpoint/2010/main" val="1434033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p:cNvSpPr>
            <a:spLocks noGrp="1" noChangeArrowheads="1"/>
          </p:cNvSpPr>
          <p:nvPr>
            <p:ph type="sldNum" sz="quarter"/>
          </p:nvPr>
        </p:nvSpPr>
        <p:spPr>
          <a:noFill/>
        </p:spPr>
        <p:txBody>
          <a:bodyPr/>
          <a:lstStyle/>
          <a:p>
            <a:fld id="{0E78A471-D789-41F3-8A64-F8CE717DD838}" type="slidenum">
              <a:rPr lang="en-GB"/>
              <a:t>21</a:t>
            </a:fld>
            <a:endParaRPr lang="en-GB"/>
          </a:p>
        </p:txBody>
      </p:sp>
      <p:sp>
        <p:nvSpPr>
          <p:cNvPr id="4099" name="Rectangle 1"/>
          <p:cNvSpPr txBox="1">
            <a:spLocks noGrp="1" noRot="1" noChangeAspect="1" noChangeArrowheads="1" noTextEdit="1"/>
          </p:cNvSpPr>
          <p:nvPr>
            <p:ph type="sldImg"/>
          </p:nvPr>
        </p:nvSpPr>
        <p:spPr>
          <a:xfrm>
            <a:off x="1143000" y="695325"/>
            <a:ext cx="4570413" cy="3427413"/>
          </a:xfrm>
          <a:solidFill>
            <a:srgbClr val="FFFFFF"/>
          </a:solidFill>
          <a:ln>
            <a:solidFill>
              <a:srgbClr val="000000"/>
            </a:solidFill>
            <a:miter lim="800000"/>
          </a:ln>
        </p:spPr>
      </p:sp>
      <p:sp>
        <p:nvSpPr>
          <p:cNvPr id="4100" name="Text Box 2"/>
          <p:cNvSpPr txBox="1">
            <a:spLocks noGrp="1" noChangeArrowheads="1"/>
          </p:cNvSpPr>
          <p:nvPr>
            <p:ph type="body" idx="1"/>
          </p:nvPr>
        </p:nvSpPr>
        <p:spPr>
          <a:xfrm>
            <a:off x="685512" y="4343230"/>
            <a:ext cx="5486976" cy="4115139"/>
          </a:xfrm>
          <a:noFill/>
          <a:ln/>
        </p:spPr>
        <p:txBody>
          <a:bodyPr tIns="9279"/>
          <a:lstStyle/>
          <a:p>
            <a:pPr algn="just">
              <a:lnSpc>
                <a:spcPct val="93000"/>
              </a:lnSpc>
              <a:spcBef>
                <a:spcPct val="0"/>
              </a:spcBef>
              <a:tabLst>
                <a:tab pos="634643" algn="l"/>
                <a:tab pos="1269286" algn="l"/>
                <a:tab pos="1903929" algn="l"/>
                <a:tab pos="2538573" algn="l"/>
                <a:tab pos="3173216" algn="l"/>
                <a:tab pos="3807859" algn="l"/>
                <a:tab pos="4442502" algn="l"/>
                <a:tab pos="5077145" algn="l"/>
              </a:tabLst>
            </a:pPr>
            <a:r>
              <a:rPr/>
              <a:t>Relative yield of corn as a function of irrigation level and irrigation water salinity. Symbols are experimental results from (a) </a:t>
            </a:r>
            <a:r>
              <a:rPr i="1"/>
              <a:t>Russo and Bakker</a:t>
            </a:r>
            <a:r>
              <a:rPr/>
              <a:t> [1987] with Arava sandy loam and (b) </a:t>
            </a:r>
            <a:r>
              <a:rPr i="1"/>
              <a:t>Hanks et al.</a:t>
            </a:r>
            <a:r>
              <a:rPr/>
              <a:t> [1978] with Millville loam. The lines are relative yield computed by equations (12) and (13). Model parameters for the calculations are given in Tables 1 and 2.</a:t>
            </a:r>
          </a:p>
          <a:p>
            <a:endParaRPr/>
          </a:p>
          <a:p>
            <a:r>
              <a:rPr lang="en-GB"/>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a:t>
            </a:r>
            <a:endParaRPr/>
          </a:p>
        </p:txBody>
      </p:sp>
    </p:spTree>
    <p:extLst>
      <p:ext uri="{BB962C8B-B14F-4D97-AF65-F5344CB8AC3E}">
        <p14:creationId xmlns:p14="http://schemas.microsoft.com/office/powerpoint/2010/main" val="759323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82ED6D2-F38D-4A96-A69B-DD27477C0B1B}" type="slidenum">
              <a:rPr lang="en-US" smtClean="0"/>
              <a:pPr>
                <a:defRPr/>
              </a:pPr>
              <a:t>22</a:t>
            </a:fld>
            <a:endParaRPr lang="en-US"/>
          </a:p>
        </p:txBody>
      </p:sp>
    </p:spTree>
    <p:extLst>
      <p:ext uri="{BB962C8B-B14F-4D97-AF65-F5344CB8AC3E}">
        <p14:creationId xmlns:p14="http://schemas.microsoft.com/office/powerpoint/2010/main" val="1543773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2E2394-28D9-49EC-913A-F7EF17906E94}"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381926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2E2394-28D9-49EC-913A-F7EF17906E94}"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737961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2E2394-28D9-49EC-913A-F7EF17906E94}"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2776047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1" y="1604329"/>
            <a:ext cx="8226720" cy="21933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6481" y="3935934"/>
            <a:ext cx="8226720" cy="2193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endParaRPr lang="en-US"/>
          </a:p>
        </p:txBody>
      </p:sp>
      <p:sp>
        <p:nvSpPr>
          <p:cNvPr id="6" name="Rectangle 4"/>
          <p:cNvSpPr>
            <a:spLocks noGrp="1" noChangeArrowheads="1"/>
          </p:cNvSpPr>
          <p:nvPr>
            <p:ph type="ftr" idx="11"/>
          </p:nvPr>
        </p:nvSpPr>
        <p:spPr>
          <a:ln/>
        </p:spPr>
        <p:txBody>
          <a:bodyPr/>
          <a:lstStyle>
            <a:lvl1pPr>
              <a:defRPr/>
            </a:lvl1pPr>
          </a:lstStyle>
          <a:p>
            <a:endParaRPr lang="en-US"/>
          </a:p>
        </p:txBody>
      </p:sp>
      <p:sp>
        <p:nvSpPr>
          <p:cNvPr id="7" name="Rectangle 5"/>
          <p:cNvSpPr>
            <a:spLocks noGrp="1" noChangeArrowheads="1"/>
          </p:cNvSpPr>
          <p:nvPr>
            <p:ph type="sldNum" idx="12"/>
          </p:nvPr>
        </p:nvSpPr>
        <p:spPr>
          <a:ln/>
        </p:spPr>
        <p:txBody>
          <a:bodyPr/>
          <a:lstStyle>
            <a:lvl1pPr>
              <a:defRPr/>
            </a:lvl1pPr>
          </a:lstStyle>
          <a:p>
            <a:fld id="{D165E9B0-7DA8-466E-963D-86F25D5E43BA}" type="slidenum">
              <a:rPr lang="en-GB"/>
              <a:pPr/>
              <a:t>‹#›</a:t>
            </a:fld>
            <a:endParaRPr lang="en-GB"/>
          </a:p>
        </p:txBody>
      </p:sp>
    </p:spTree>
    <p:extLst>
      <p:ext uri="{BB962C8B-B14F-4D97-AF65-F5344CB8AC3E}">
        <p14:creationId xmlns:p14="http://schemas.microsoft.com/office/powerpoint/2010/main" val="35079082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C08ED66-AE8D-430B-9E54-B3974D4A5C0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470649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A1AD7D-564E-45A3-88ED-467C3AE7F73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113053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CC62886-14C3-4B59-9C5C-FC96577C93A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8485439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6F8B1BC-A34F-434C-9A1F-6DE25FA632C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19467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156CC2A-034B-41D8-9271-6747F3912D5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142577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363F02B-785F-4E73-8926-8A99C074784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2764131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CA54E52-9905-43EB-A0FC-D0F33B750F2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359035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2E2394-28D9-49EC-913A-F7EF17906E94}"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21287847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114BB79-DE03-40F3-AC07-40D3CA493A6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22504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F17D00E-A5C8-4830-B4FC-ACFFE0688D6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7637350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66DC4C0-AA6F-476A-B0F8-97FDB3C81B3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6256257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B40C45-C9C8-40E8-B772-2C0CBCD6123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961729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2E2394-28D9-49EC-913A-F7EF17906E94}"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3223735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2E2394-28D9-49EC-913A-F7EF17906E94}" type="datetimeFigureOut">
              <a:rPr lang="en-US" smtClean="0"/>
              <a:t>10/25/2018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443136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2E2394-28D9-49EC-913A-F7EF17906E94}" type="datetimeFigureOut">
              <a:rPr lang="en-US" smtClean="0"/>
              <a:t>10/25/2018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1566274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2E2394-28D9-49EC-913A-F7EF17906E94}" type="datetimeFigureOut">
              <a:rPr lang="en-US" smtClean="0"/>
              <a:t>10/25/2018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4160011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2E2394-28D9-49EC-913A-F7EF17906E94}" type="datetimeFigureOut">
              <a:rPr lang="en-US" smtClean="0"/>
              <a:t>10/25/2018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3898715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2E2394-28D9-49EC-913A-F7EF17906E94}" type="datetimeFigureOut">
              <a:rPr lang="en-US" smtClean="0"/>
              <a:t>10/25/2018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1842707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2E2394-28D9-49EC-913A-F7EF17906E94}" type="datetimeFigureOut">
              <a:rPr lang="en-US" smtClean="0"/>
              <a:t>10/25/2018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64AC0A-B3E3-4FAA-BBC2-646A1531521F}" type="slidenum">
              <a:rPr lang="en-US" smtClean="0"/>
              <a:t>‹#›</a:t>
            </a:fld>
            <a:endParaRPr lang="en-US"/>
          </a:p>
        </p:txBody>
      </p:sp>
    </p:spTree>
    <p:extLst>
      <p:ext uri="{BB962C8B-B14F-4D97-AF65-F5344CB8AC3E}">
        <p14:creationId xmlns:p14="http://schemas.microsoft.com/office/powerpoint/2010/main" val="3929026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2E2394-28D9-49EC-913A-F7EF17906E94}" type="datetimeFigureOut">
              <a:rPr lang="en-US" smtClean="0"/>
              <a:t>10/25/2018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64AC0A-B3E3-4FAA-BBC2-646A1531521F}" type="slidenum">
              <a:rPr lang="en-US" smtClean="0"/>
              <a:t>‹#›</a:t>
            </a:fld>
            <a:endParaRPr lang="en-US"/>
          </a:p>
        </p:txBody>
      </p:sp>
    </p:spTree>
    <p:extLst>
      <p:ext uri="{BB962C8B-B14F-4D97-AF65-F5344CB8AC3E}">
        <p14:creationId xmlns:p14="http://schemas.microsoft.com/office/powerpoint/2010/main" val="2708581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cs typeface="Arial" charset="0"/>
              </a:defRPr>
            </a:lvl1pPr>
          </a:lstStyle>
          <a:p>
            <a:pPr fontAlgn="base">
              <a:spcBef>
                <a:spcPct val="0"/>
              </a:spcBef>
              <a:spcAft>
                <a:spcPct val="0"/>
              </a:spcAft>
              <a:defRPr/>
            </a:pPr>
            <a:endParaRPr lang="en-US">
              <a:solidFill>
                <a:srgbClr val="FFFFFF"/>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fontAlgn="base">
              <a:spcBef>
                <a:spcPct val="0"/>
              </a:spcBef>
              <a:spcAft>
                <a:spcPct val="0"/>
              </a:spcAft>
              <a:defRPr/>
            </a:pPr>
            <a:endParaRPr lang="en-US">
              <a:solidFill>
                <a:srgbClr val="FFFFFF"/>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lgn="r" fontAlgn="base">
              <a:spcBef>
                <a:spcPct val="0"/>
              </a:spcBef>
              <a:spcAft>
                <a:spcPct val="0"/>
              </a:spcAft>
              <a:defRPr/>
            </a:pPr>
            <a:fld id="{45524788-F47F-465B-8EC1-E9A32701A399}" type="slidenum">
              <a:rPr lang="en-US">
                <a:solidFill>
                  <a:srgbClr val="FFFFFF"/>
                </a:solidFill>
              </a:rPr>
              <a:pPr algn="r" fontAlgn="base">
                <a:spcBef>
                  <a:spcPct val="0"/>
                </a:spcBef>
                <a:spcAft>
                  <a:spcPct val="0"/>
                </a:spcAft>
                <a:defRPr/>
              </a:pPr>
              <a:t>‹#›</a:t>
            </a:fld>
            <a:endParaRPr lang="en-US">
              <a:solidFill>
                <a:srgbClr val="FFFFFF"/>
              </a:solidFill>
            </a:endParaRPr>
          </a:p>
        </p:txBody>
      </p:sp>
    </p:spTree>
    <p:extLst>
      <p:ext uri="{BB962C8B-B14F-4D97-AF65-F5344CB8AC3E}">
        <p14:creationId xmlns:p14="http://schemas.microsoft.com/office/powerpoint/2010/main" val="931223026"/>
      </p:ext>
    </p:extLst>
  </p:cSld>
  <p:clrMap bg1="dk2" tx1="lt1" bg2="dk1"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hyperlink" Target="http://onlinelibrary.wiley.com/doi/10.1002/2015WR017071/full#wrcr21462-fig-0001" TargetMode="External"/><Relationship Id="rId5" Type="http://schemas.openxmlformats.org/officeDocument/2006/relationships/hyperlink" Target="http://onlinelibrary.wiley.com/doi/10.1002/wrcr.v51.5/issuetoc" TargetMode="Externa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jpeg"/><Relationship Id="rId12" Type="http://schemas.openxmlformats.org/officeDocument/2006/relationships/image" Target="../media/image32.jpeg"/><Relationship Id="rId17" Type="http://schemas.openxmlformats.org/officeDocument/2006/relationships/image" Target="../media/image37.png"/><Relationship Id="rId2" Type="http://schemas.openxmlformats.org/officeDocument/2006/relationships/image" Target="../media/image22.png"/><Relationship Id="rId16" Type="http://schemas.openxmlformats.org/officeDocument/2006/relationships/image" Target="../media/image36.png"/><Relationship Id="rId1" Type="http://schemas.openxmlformats.org/officeDocument/2006/relationships/slideLayout" Target="../slideLayouts/slideLayout19.xml"/><Relationship Id="rId6" Type="http://schemas.openxmlformats.org/officeDocument/2006/relationships/image" Target="../media/image26.jpeg"/><Relationship Id="rId11" Type="http://schemas.openxmlformats.org/officeDocument/2006/relationships/image" Target="../media/image31.jpeg"/><Relationship Id="rId5" Type="http://schemas.openxmlformats.org/officeDocument/2006/relationships/image" Target="../media/image25.jpeg"/><Relationship Id="rId15" Type="http://schemas.openxmlformats.org/officeDocument/2006/relationships/image" Target="../media/image35.png"/><Relationship Id="rId10" Type="http://schemas.openxmlformats.org/officeDocument/2006/relationships/image" Target="../media/image30.png"/><Relationship Id="rId4" Type="http://schemas.openxmlformats.org/officeDocument/2006/relationships/image" Target="../media/image24.jpeg"/><Relationship Id="rId9" Type="http://schemas.openxmlformats.org/officeDocument/2006/relationships/image" Target="../media/image29.jpeg"/><Relationship Id="rId14" Type="http://schemas.openxmlformats.org/officeDocument/2006/relationships/image" Target="../media/image34.jpe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hyperlink" Target="http://onlinelibrary.wiley.com/doi/10.1029/2006WR005313/full#wrcr10996-fig-0002" TargetMode="External"/><Relationship Id="rId5" Type="http://schemas.openxmlformats.org/officeDocument/2006/relationships/hyperlink" Target="http://onlinelibrary.wiley.com/doi/10.1002/wrcr.v43.8/issuetoc" TargetMode="Externa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hyperlink" Target="http://onlinelibrary.wiley.com/doi/10.1029/2006WR005313/full#wrcr10996-fig-0004" TargetMode="External"/><Relationship Id="rId5" Type="http://schemas.openxmlformats.org/officeDocument/2006/relationships/hyperlink" Target="http://onlinelibrary.wiley.com/doi/10.1002/wrcr.v43.8/issuetoc" TargetMode="Externa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hyperlink" Target="http://onlinelibrary.wiley.com/doi/10.1029/2006WR005313/full#wrcr10996-fig-0005" TargetMode="External"/><Relationship Id="rId5" Type="http://schemas.openxmlformats.org/officeDocument/2006/relationships/hyperlink" Target="http://onlinelibrary.wiley.com/doi/10.1002/wrcr.v43.8/issuetoc" TargetMode="Externa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41.emf"/><Relationship Id="rId7" Type="http://schemas.openxmlformats.org/officeDocument/2006/relationships/image" Target="../media/image45.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image" Target="../media/image43.emf"/><Relationship Id="rId4" Type="http://schemas.openxmlformats.org/officeDocument/2006/relationships/image" Target="../media/image42.emf"/></Relationships>
</file>

<file path=ppt/slides/_rels/slide23.xml.rels><?xml version="1.0" encoding="UTF-8" standalone="yes"?>
<Relationships xmlns="http://schemas.openxmlformats.org/package/2006/relationships"><Relationship Id="rId2" Type="http://schemas.openxmlformats.org/officeDocument/2006/relationships/hyperlink" Target="http://onlinelibrary.wiley.com/doi/10.1029/2006WR005313/ful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Microsoft_Excel_97-2003_Worksheet1.xls"/><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a:r>
              <a:rPr lang="he-IL" dirty="0" smtClean="0"/>
              <a:t>תכנון השקיה במים מליחים</a:t>
            </a:r>
            <a:endParaRPr lang="en-US" dirty="0"/>
          </a:p>
        </p:txBody>
      </p:sp>
      <p:sp>
        <p:nvSpPr>
          <p:cNvPr id="3" name="Subtitle 2"/>
          <p:cNvSpPr>
            <a:spLocks noGrp="1"/>
          </p:cNvSpPr>
          <p:nvPr>
            <p:ph type="subTitle" idx="1"/>
          </p:nvPr>
        </p:nvSpPr>
        <p:spPr/>
        <p:txBody>
          <a:bodyPr/>
          <a:lstStyle/>
          <a:p>
            <a:pPr rtl="1"/>
            <a:r>
              <a:rPr lang="he-IL" dirty="0" smtClean="0"/>
              <a:t>תמיר קמאי</a:t>
            </a:r>
          </a:p>
          <a:p>
            <a:pPr rtl="1"/>
            <a:r>
              <a:rPr lang="he-IL" dirty="0" smtClean="0"/>
              <a:t>המכון למדעי הקרקע, המים והסביבה</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33800" y="380999"/>
            <a:ext cx="1292353" cy="145281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2961" y="5105400"/>
            <a:ext cx="7458075" cy="1114425"/>
          </a:xfrm>
          <a:prstGeom prst="rect">
            <a:avLst/>
          </a:prstGeom>
        </p:spPr>
      </p:pic>
    </p:spTree>
    <p:extLst>
      <p:ext uri="{BB962C8B-B14F-4D97-AF65-F5344CB8AC3E}">
        <p14:creationId xmlns:p14="http://schemas.microsoft.com/office/powerpoint/2010/main" val="22138988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p:cNvPicPr>
            <a:picLocks noChangeAspect="1" noChangeArrowheads="1"/>
          </p:cNvPicPr>
          <p:nvPr/>
        </p:nvPicPr>
        <p:blipFill>
          <a:blip r:embed="rId3" cstate="print"/>
          <a:srcRect/>
          <a:stretch>
            <a:fillRect/>
          </a:stretch>
        </p:blipFill>
        <p:spPr bwMode="auto">
          <a:xfrm>
            <a:off x="311150" y="698500"/>
            <a:ext cx="8601075" cy="5784850"/>
          </a:xfrm>
          <a:prstGeom prst="rect">
            <a:avLst/>
          </a:prstGeom>
          <a:noFill/>
          <a:ln w="9525">
            <a:noFill/>
            <a:miter lim="800000"/>
            <a:headEnd/>
            <a:tailEnd/>
          </a:ln>
        </p:spPr>
      </p:pic>
      <p:sp>
        <p:nvSpPr>
          <p:cNvPr id="31750" name="TextBox 7"/>
          <p:cNvSpPr txBox="1">
            <a:spLocks noChangeArrowheads="1"/>
          </p:cNvSpPr>
          <p:nvPr/>
        </p:nvSpPr>
        <p:spPr bwMode="auto">
          <a:xfrm>
            <a:off x="0" y="0"/>
            <a:ext cx="9144000" cy="646113"/>
          </a:xfrm>
          <a:prstGeom prst="rect">
            <a:avLst/>
          </a:prstGeom>
          <a:noFill/>
          <a:ln w="9525">
            <a:noFill/>
            <a:miter lim="800000"/>
            <a:headEnd/>
            <a:tailEnd/>
          </a:ln>
        </p:spPr>
        <p:txBody>
          <a:bodyPr>
            <a:spAutoFit/>
          </a:bodyPr>
          <a:lstStyle/>
          <a:p>
            <a:pPr algn="ctr"/>
            <a:r>
              <a:rPr lang="he-IL" sz="3600" dirty="0" smtClean="0"/>
              <a:t>תהליכים</a:t>
            </a:r>
            <a:endParaRPr lang="en-US" sz="3600" dirty="0"/>
          </a:p>
        </p:txBody>
      </p:sp>
      <p:sp>
        <p:nvSpPr>
          <p:cNvPr id="9" name="TextBox 8"/>
          <p:cNvSpPr txBox="1"/>
          <p:nvPr/>
        </p:nvSpPr>
        <p:spPr>
          <a:xfrm>
            <a:off x="5407063" y="736974"/>
            <a:ext cx="728083" cy="523220"/>
          </a:xfrm>
          <a:prstGeom prst="rect">
            <a:avLst/>
          </a:prstGeom>
          <a:solidFill>
            <a:schemeClr val="bg1"/>
          </a:solidFill>
        </p:spPr>
        <p:txBody>
          <a:bodyPr wrap="none" rtlCol="0">
            <a:spAutoFit/>
          </a:bodyPr>
          <a:lstStyle/>
          <a:p>
            <a:r>
              <a:rPr lang="he-IL" sz="2800" b="1" u="sng" dirty="0" smtClean="0"/>
              <a:t>מים</a:t>
            </a:r>
            <a:endParaRPr lang="en-US" sz="2800" b="1" u="sng" dirty="0"/>
          </a:p>
        </p:txBody>
      </p:sp>
      <p:sp>
        <p:nvSpPr>
          <p:cNvPr id="10" name="TextBox 9"/>
          <p:cNvSpPr txBox="1"/>
          <p:nvPr/>
        </p:nvSpPr>
        <p:spPr>
          <a:xfrm>
            <a:off x="2270487" y="698305"/>
            <a:ext cx="809837" cy="523220"/>
          </a:xfrm>
          <a:prstGeom prst="rect">
            <a:avLst/>
          </a:prstGeom>
          <a:solidFill>
            <a:schemeClr val="bg1"/>
          </a:solidFill>
        </p:spPr>
        <p:txBody>
          <a:bodyPr wrap="none" rtlCol="0">
            <a:spAutoFit/>
          </a:bodyPr>
          <a:lstStyle/>
          <a:p>
            <a:r>
              <a:rPr lang="he-IL" sz="2800" b="1" u="sng" dirty="0" smtClean="0"/>
              <a:t>מלח</a:t>
            </a:r>
            <a:endParaRPr lang="en-US" sz="2800" b="1" u="sng" dirty="0"/>
          </a:p>
        </p:txBody>
      </p:sp>
      <p:sp>
        <p:nvSpPr>
          <p:cNvPr id="11" name="TextBox 10"/>
          <p:cNvSpPr txBox="1"/>
          <p:nvPr/>
        </p:nvSpPr>
        <p:spPr>
          <a:xfrm>
            <a:off x="4476466" y="1298808"/>
            <a:ext cx="1719618" cy="830997"/>
          </a:xfrm>
          <a:prstGeom prst="rect">
            <a:avLst/>
          </a:prstGeom>
          <a:solidFill>
            <a:schemeClr val="bg1"/>
          </a:solidFill>
        </p:spPr>
        <p:txBody>
          <a:bodyPr wrap="square" rtlCol="0">
            <a:spAutoFit/>
          </a:bodyPr>
          <a:lstStyle/>
          <a:p>
            <a:r>
              <a:rPr lang="he-IL" sz="2400" b="1" dirty="0" smtClean="0"/>
              <a:t>          דיות  </a:t>
            </a:r>
            <a:endParaRPr lang="en-US" sz="2400" b="1" dirty="0"/>
          </a:p>
        </p:txBody>
      </p:sp>
      <p:sp>
        <p:nvSpPr>
          <p:cNvPr id="12" name="TextBox 11"/>
          <p:cNvSpPr txBox="1"/>
          <p:nvPr/>
        </p:nvSpPr>
        <p:spPr>
          <a:xfrm>
            <a:off x="4970059" y="2147244"/>
            <a:ext cx="2863755" cy="461665"/>
          </a:xfrm>
          <a:prstGeom prst="rect">
            <a:avLst/>
          </a:prstGeom>
          <a:solidFill>
            <a:schemeClr val="bg1"/>
          </a:solidFill>
        </p:spPr>
        <p:txBody>
          <a:bodyPr wrap="square" rtlCol="0">
            <a:spAutoFit/>
          </a:bodyPr>
          <a:lstStyle/>
          <a:p>
            <a:r>
              <a:rPr lang="he-IL" sz="2400" b="1" dirty="0" smtClean="0"/>
              <a:t>     גשם והשקיה   </a:t>
            </a:r>
            <a:endParaRPr lang="en-US" sz="2400" b="1" dirty="0"/>
          </a:p>
        </p:txBody>
      </p:sp>
      <p:sp>
        <p:nvSpPr>
          <p:cNvPr id="13" name="TextBox 12"/>
          <p:cNvSpPr txBox="1"/>
          <p:nvPr/>
        </p:nvSpPr>
        <p:spPr>
          <a:xfrm>
            <a:off x="1105468" y="2199559"/>
            <a:ext cx="1719618" cy="461665"/>
          </a:xfrm>
          <a:prstGeom prst="rect">
            <a:avLst/>
          </a:prstGeom>
          <a:solidFill>
            <a:schemeClr val="bg1"/>
          </a:solidFill>
        </p:spPr>
        <p:txBody>
          <a:bodyPr wrap="square" rtlCol="0">
            <a:spAutoFit/>
          </a:bodyPr>
          <a:lstStyle/>
          <a:p>
            <a:r>
              <a:rPr lang="he-IL" sz="2400" b="1" dirty="0" smtClean="0"/>
              <a:t>השקיה  </a:t>
            </a:r>
            <a:endParaRPr lang="en-US" sz="2400" b="1" dirty="0"/>
          </a:p>
        </p:txBody>
      </p:sp>
      <p:sp>
        <p:nvSpPr>
          <p:cNvPr id="14" name="TextBox 13"/>
          <p:cNvSpPr txBox="1"/>
          <p:nvPr/>
        </p:nvSpPr>
        <p:spPr>
          <a:xfrm>
            <a:off x="7383439" y="2870574"/>
            <a:ext cx="1378424" cy="461665"/>
          </a:xfrm>
          <a:prstGeom prst="rect">
            <a:avLst/>
          </a:prstGeom>
          <a:solidFill>
            <a:schemeClr val="bg1"/>
          </a:solidFill>
        </p:spPr>
        <p:txBody>
          <a:bodyPr wrap="square" rtlCol="0">
            <a:spAutoFit/>
          </a:bodyPr>
          <a:lstStyle/>
          <a:p>
            <a:r>
              <a:rPr lang="he-IL" sz="2400" b="1" dirty="0" smtClean="0"/>
              <a:t>     אידוי</a:t>
            </a:r>
            <a:endParaRPr lang="en-US" sz="2400" b="1" dirty="0"/>
          </a:p>
        </p:txBody>
      </p:sp>
      <p:sp>
        <p:nvSpPr>
          <p:cNvPr id="15" name="TextBox 14"/>
          <p:cNvSpPr txBox="1"/>
          <p:nvPr/>
        </p:nvSpPr>
        <p:spPr>
          <a:xfrm>
            <a:off x="5459104" y="2706800"/>
            <a:ext cx="1160059" cy="461665"/>
          </a:xfrm>
          <a:prstGeom prst="rect">
            <a:avLst/>
          </a:prstGeom>
          <a:solidFill>
            <a:schemeClr val="bg1"/>
          </a:solidFill>
        </p:spPr>
        <p:txBody>
          <a:bodyPr wrap="square" rtlCol="0">
            <a:spAutoFit/>
          </a:bodyPr>
          <a:lstStyle/>
          <a:p>
            <a:r>
              <a:rPr lang="he-IL" sz="2400" b="1" dirty="0" smtClean="0"/>
              <a:t>  </a:t>
            </a:r>
            <a:r>
              <a:rPr lang="he-IL" sz="2400" b="1" dirty="0" err="1" smtClean="0"/>
              <a:t>חידור</a:t>
            </a:r>
            <a:r>
              <a:rPr lang="he-IL" sz="2400" b="1" dirty="0" smtClean="0"/>
              <a:t> </a:t>
            </a:r>
            <a:endParaRPr lang="en-US" sz="2400" b="1" dirty="0"/>
          </a:p>
        </p:txBody>
      </p:sp>
      <p:sp>
        <p:nvSpPr>
          <p:cNvPr id="7" name="Oval 6"/>
          <p:cNvSpPr>
            <a:spLocks noChangeArrowheads="1"/>
          </p:cNvSpPr>
          <p:nvPr/>
        </p:nvSpPr>
        <p:spPr bwMode="auto">
          <a:xfrm>
            <a:off x="6530975" y="2673903"/>
            <a:ext cx="2381250" cy="1150938"/>
          </a:xfrm>
          <a:prstGeom prst="ellipse">
            <a:avLst/>
          </a:prstGeom>
          <a:solidFill>
            <a:srgbClr val="FFFF00">
              <a:alpha val="52156"/>
            </a:srgbClr>
          </a:solidFill>
          <a:ln w="9525" algn="ctr">
            <a:solidFill>
              <a:schemeClr val="tx1"/>
            </a:solidFill>
            <a:round/>
            <a:headEnd/>
            <a:tailEnd/>
          </a:ln>
        </p:spPr>
        <p:txBody>
          <a:bodyPr/>
          <a:lstStyle/>
          <a:p>
            <a:endParaRPr lang="en-US" b="1">
              <a:solidFill>
                <a:schemeClr val="bg1">
                  <a:lumMod val="50000"/>
                </a:schemeClr>
              </a:solidFill>
            </a:endParaRPr>
          </a:p>
        </p:txBody>
      </p:sp>
      <p:sp>
        <p:nvSpPr>
          <p:cNvPr id="16" name="TextBox 15"/>
          <p:cNvSpPr txBox="1"/>
          <p:nvPr/>
        </p:nvSpPr>
        <p:spPr>
          <a:xfrm>
            <a:off x="5349920" y="3712190"/>
            <a:ext cx="1323833" cy="400110"/>
          </a:xfrm>
          <a:prstGeom prst="rect">
            <a:avLst/>
          </a:prstGeom>
          <a:solidFill>
            <a:schemeClr val="bg1"/>
          </a:solidFill>
        </p:spPr>
        <p:txBody>
          <a:bodyPr wrap="square" rtlCol="0">
            <a:spAutoFit/>
          </a:bodyPr>
          <a:lstStyle/>
          <a:p>
            <a:pPr algn="l"/>
            <a:r>
              <a:rPr lang="he-IL" sz="2000" b="1" dirty="0" smtClean="0"/>
              <a:t>חלחול</a:t>
            </a:r>
            <a:endParaRPr lang="en-US" sz="2000" b="1" dirty="0"/>
          </a:p>
        </p:txBody>
      </p:sp>
      <p:sp>
        <p:nvSpPr>
          <p:cNvPr id="17" name="TextBox 16"/>
          <p:cNvSpPr txBox="1"/>
          <p:nvPr/>
        </p:nvSpPr>
        <p:spPr>
          <a:xfrm>
            <a:off x="4860874" y="4735774"/>
            <a:ext cx="2195017" cy="830997"/>
          </a:xfrm>
          <a:prstGeom prst="rect">
            <a:avLst/>
          </a:prstGeom>
          <a:solidFill>
            <a:schemeClr val="bg1"/>
          </a:solidFill>
        </p:spPr>
        <p:txBody>
          <a:bodyPr wrap="square" rtlCol="0">
            <a:spAutoFit/>
          </a:bodyPr>
          <a:lstStyle/>
          <a:p>
            <a:pPr algn="l"/>
            <a:endParaRPr lang="he-IL" sz="2400" b="1" dirty="0" smtClean="0"/>
          </a:p>
          <a:p>
            <a:pPr algn="l"/>
            <a:r>
              <a:rPr lang="he-IL" sz="2400" b="1" dirty="0" smtClean="0"/>
              <a:t>ניקוז לעומק</a:t>
            </a:r>
          </a:p>
        </p:txBody>
      </p:sp>
      <p:sp>
        <p:nvSpPr>
          <p:cNvPr id="18" name="TextBox 17"/>
          <p:cNvSpPr txBox="1"/>
          <p:nvPr/>
        </p:nvSpPr>
        <p:spPr>
          <a:xfrm>
            <a:off x="1132764" y="3878237"/>
            <a:ext cx="1640003" cy="461665"/>
          </a:xfrm>
          <a:prstGeom prst="rect">
            <a:avLst/>
          </a:prstGeom>
          <a:solidFill>
            <a:schemeClr val="bg1"/>
          </a:solidFill>
        </p:spPr>
        <p:txBody>
          <a:bodyPr wrap="square" rtlCol="0">
            <a:spAutoFit/>
          </a:bodyPr>
          <a:lstStyle/>
          <a:p>
            <a:r>
              <a:rPr lang="he-IL" sz="2400" b="1" dirty="0" smtClean="0"/>
              <a:t>הצטברות  </a:t>
            </a:r>
            <a:endParaRPr lang="en-US" sz="2400" b="1" dirty="0"/>
          </a:p>
        </p:txBody>
      </p:sp>
      <p:sp>
        <p:nvSpPr>
          <p:cNvPr id="19" name="TextBox 18"/>
          <p:cNvSpPr txBox="1"/>
          <p:nvPr/>
        </p:nvSpPr>
        <p:spPr>
          <a:xfrm>
            <a:off x="1025862" y="4426416"/>
            <a:ext cx="1640003" cy="461665"/>
          </a:xfrm>
          <a:prstGeom prst="rect">
            <a:avLst/>
          </a:prstGeom>
          <a:solidFill>
            <a:schemeClr val="bg1"/>
          </a:solidFill>
        </p:spPr>
        <p:txBody>
          <a:bodyPr wrap="square" rtlCol="0">
            <a:spAutoFit/>
          </a:bodyPr>
          <a:lstStyle/>
          <a:p>
            <a:r>
              <a:rPr lang="he-IL" sz="2400" b="1" dirty="0" smtClean="0"/>
              <a:t>הסעה </a:t>
            </a:r>
            <a:endParaRPr lang="en-US" sz="2400" b="1" dirty="0"/>
          </a:p>
        </p:txBody>
      </p:sp>
      <p:sp>
        <p:nvSpPr>
          <p:cNvPr id="20" name="TextBox 19"/>
          <p:cNvSpPr txBox="1"/>
          <p:nvPr/>
        </p:nvSpPr>
        <p:spPr>
          <a:xfrm>
            <a:off x="2076734" y="5149753"/>
            <a:ext cx="1640003" cy="461665"/>
          </a:xfrm>
          <a:prstGeom prst="rect">
            <a:avLst/>
          </a:prstGeom>
          <a:solidFill>
            <a:schemeClr val="bg1"/>
          </a:solidFill>
        </p:spPr>
        <p:txBody>
          <a:bodyPr wrap="square" rtlCol="0">
            <a:spAutoFit/>
          </a:bodyPr>
          <a:lstStyle/>
          <a:p>
            <a:pPr algn="ctr"/>
            <a:r>
              <a:rPr lang="he-IL" sz="2400" b="1" dirty="0" smtClean="0"/>
              <a:t>שטיפה </a:t>
            </a:r>
            <a:endParaRPr lang="en-US" sz="2400" b="1" dirty="0"/>
          </a:p>
        </p:txBody>
      </p:sp>
      <p:sp>
        <p:nvSpPr>
          <p:cNvPr id="21" name="TextBox 20"/>
          <p:cNvSpPr txBox="1"/>
          <p:nvPr/>
        </p:nvSpPr>
        <p:spPr>
          <a:xfrm>
            <a:off x="3468806" y="5927676"/>
            <a:ext cx="1640003" cy="461665"/>
          </a:xfrm>
          <a:prstGeom prst="rect">
            <a:avLst/>
          </a:prstGeom>
          <a:solidFill>
            <a:schemeClr val="bg1"/>
          </a:solidFill>
        </p:spPr>
        <p:txBody>
          <a:bodyPr wrap="square" rtlCol="0">
            <a:spAutoFit/>
          </a:bodyPr>
          <a:lstStyle/>
          <a:p>
            <a:pPr algn="ctr"/>
            <a:r>
              <a:rPr lang="he-IL" sz="2400" b="1" dirty="0" smtClean="0"/>
              <a:t>מי תהום </a:t>
            </a:r>
            <a:endParaRPr lang="en-US" sz="2400" b="1" dirty="0"/>
          </a:p>
        </p:txBody>
      </p:sp>
      <p:sp>
        <p:nvSpPr>
          <p:cNvPr id="4" name="Oval 3"/>
          <p:cNvSpPr>
            <a:spLocks noChangeArrowheads="1"/>
          </p:cNvSpPr>
          <p:nvPr/>
        </p:nvSpPr>
        <p:spPr bwMode="auto">
          <a:xfrm>
            <a:off x="3768725" y="996286"/>
            <a:ext cx="2379663" cy="1132551"/>
          </a:xfrm>
          <a:prstGeom prst="ellipse">
            <a:avLst/>
          </a:prstGeom>
          <a:solidFill>
            <a:srgbClr val="FFFF00">
              <a:alpha val="52156"/>
            </a:srgbClr>
          </a:solidFill>
          <a:ln w="9525" algn="ctr">
            <a:solidFill>
              <a:schemeClr val="tx1"/>
            </a:solidFill>
            <a:round/>
            <a:headEnd/>
            <a:tailEnd/>
          </a:ln>
        </p:spPr>
        <p:txBody>
          <a:bodyPr/>
          <a:lstStyle/>
          <a:p>
            <a:endParaRPr lang="en-US"/>
          </a:p>
        </p:txBody>
      </p:sp>
      <p:sp>
        <p:nvSpPr>
          <p:cNvPr id="22" name="Oval 21"/>
          <p:cNvSpPr>
            <a:spLocks noChangeArrowheads="1"/>
          </p:cNvSpPr>
          <p:nvPr/>
        </p:nvSpPr>
        <p:spPr bwMode="auto">
          <a:xfrm>
            <a:off x="774652" y="3564149"/>
            <a:ext cx="2381250" cy="1150938"/>
          </a:xfrm>
          <a:prstGeom prst="ellipse">
            <a:avLst/>
          </a:prstGeom>
          <a:solidFill>
            <a:srgbClr val="C62302">
              <a:alpha val="41000"/>
            </a:srgbClr>
          </a:solidFill>
          <a:ln w="9525" algn="ctr">
            <a:solidFill>
              <a:schemeClr val="tx1"/>
            </a:solidFill>
            <a:round/>
            <a:headEnd/>
            <a:tailEnd/>
          </a:ln>
        </p:spPr>
        <p:txBody>
          <a:bodyPr/>
          <a:lstStyle/>
          <a:p>
            <a:endParaRPr lang="en-US" b="1">
              <a:solidFill>
                <a:schemeClr val="bg1">
                  <a:lumMod val="50000"/>
                </a:schemeClr>
              </a:solidFill>
            </a:endParaRPr>
          </a:p>
        </p:txBody>
      </p:sp>
      <p:sp>
        <p:nvSpPr>
          <p:cNvPr id="6" name="Oval 5"/>
          <p:cNvSpPr>
            <a:spLocks noChangeArrowheads="1"/>
          </p:cNvSpPr>
          <p:nvPr/>
        </p:nvSpPr>
        <p:spPr bwMode="auto">
          <a:xfrm>
            <a:off x="1776413" y="5024438"/>
            <a:ext cx="2379662" cy="1150937"/>
          </a:xfrm>
          <a:prstGeom prst="ellipse">
            <a:avLst/>
          </a:prstGeom>
          <a:solidFill>
            <a:srgbClr val="FFFF00">
              <a:alpha val="52156"/>
            </a:srgbClr>
          </a:solidFill>
          <a:ln w="9525" algn="ctr">
            <a:solidFill>
              <a:schemeClr val="tx1"/>
            </a:solidFill>
            <a:round/>
            <a:headEnd/>
            <a:tailEnd/>
          </a:ln>
        </p:spPr>
        <p:txBody>
          <a:bodyPr/>
          <a:lstStyle/>
          <a:p>
            <a:endParaRPr lang="en-US" b="1">
              <a:solidFill>
                <a:schemeClr val="bg1">
                  <a:lumMod val="50000"/>
                </a:schemeClr>
              </a:solidFill>
            </a:endParaRPr>
          </a:p>
        </p:txBody>
      </p:sp>
    </p:spTree>
    <p:extLst>
      <p:ext uri="{BB962C8B-B14F-4D97-AF65-F5344CB8AC3E}">
        <p14:creationId xmlns:p14="http://schemas.microsoft.com/office/powerpoint/2010/main" val="1607553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22"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424801" y="419084"/>
            <a:ext cx="8228160" cy="724396"/>
          </a:xfrm>
        </p:spPr>
        <p:txBody>
          <a:bodyPr tIns="12801"/>
          <a:lstStyle/>
          <a:p>
            <a:pPr rtl="1">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he-IL" sz="1500" dirty="0" smtClean="0"/>
              <a:t>נקז (מתחת בית השורשים) כתלות במליחות (וסוג המים)</a:t>
            </a:r>
            <a:endParaRPr lang="en-GB" sz="1500" dirty="0"/>
          </a:p>
        </p:txBody>
      </p:sp>
      <p:pic>
        <p:nvPicPr>
          <p:cNvPr id="2051" name="Picture 2"/>
          <p:cNvPicPr>
            <a:picLocks noChangeAspect="1" noChangeArrowheads="1"/>
          </p:cNvPicPr>
          <p:nvPr/>
        </p:nvPicPr>
        <p:blipFill>
          <a:blip r:embed="rId3" cstate="print"/>
          <a:srcRect/>
          <a:stretch>
            <a:fillRect/>
          </a:stretch>
        </p:blipFill>
        <p:spPr bwMode="auto">
          <a:xfrm>
            <a:off x="1981200" y="1524000"/>
            <a:ext cx="5254950" cy="3429000"/>
          </a:xfrm>
          <a:prstGeom prst="rect">
            <a:avLst/>
          </a:prstGeom>
          <a:noFill/>
          <a:ln w="9525">
            <a:noFill/>
            <a:round/>
            <a:headEnd/>
            <a:tailEnd/>
          </a:ln>
        </p:spPr>
      </p:pic>
      <p:pic>
        <p:nvPicPr>
          <p:cNvPr id="2052" name="Picture 3"/>
          <p:cNvPicPr>
            <a:picLocks noChangeAspect="1" noChangeArrowheads="1"/>
          </p:cNvPicPr>
          <p:nvPr/>
        </p:nvPicPr>
        <p:blipFill>
          <a:blip r:embed="rId4" cstate="print"/>
          <a:srcRect/>
          <a:stretch>
            <a:fillRect/>
          </a:stretch>
        </p:blipFill>
        <p:spPr bwMode="auto">
          <a:xfrm>
            <a:off x="0" y="0"/>
            <a:ext cx="0" cy="0"/>
          </a:xfrm>
          <a:prstGeom prst="rect">
            <a:avLst/>
          </a:prstGeom>
          <a:noFill/>
          <a:ln w="9525">
            <a:noFill/>
            <a:round/>
            <a:headEnd/>
            <a:tailEnd/>
          </a:ln>
        </p:spPr>
      </p:pic>
      <p:sp>
        <p:nvSpPr>
          <p:cNvPr id="2053" name="Text Box 4"/>
          <p:cNvSpPr txBox="1">
            <a:spLocks noChangeArrowheads="1"/>
          </p:cNvSpPr>
          <p:nvPr/>
        </p:nvSpPr>
        <p:spPr bwMode="auto">
          <a:xfrm>
            <a:off x="115200" y="6205612"/>
            <a:ext cx="6252480" cy="505493"/>
          </a:xfrm>
          <a:prstGeom prst="rect">
            <a:avLst/>
          </a:prstGeom>
          <a:noFill/>
          <a:ln w="9525">
            <a:noFill/>
            <a:round/>
            <a:headEnd/>
            <a:tailEnd/>
          </a:ln>
        </p:spPr>
        <p:txBody>
          <a:bodyPr lIns="81639" tIns="49620" rIns="81639" bIns="40820"/>
          <a:lstStyle/>
          <a:p>
            <a:pPr>
              <a:tabLst>
                <a:tab pos="656650" algn="l"/>
                <a:tab pos="1313299" algn="l"/>
                <a:tab pos="1969949" algn="l"/>
                <a:tab pos="2626599" algn="l"/>
                <a:tab pos="3283248" algn="l"/>
                <a:tab pos="3939898" algn="l"/>
                <a:tab pos="4596548" algn="l"/>
                <a:tab pos="5253198" algn="l"/>
                <a:tab pos="5909847" algn="l"/>
              </a:tabLst>
            </a:pPr>
            <a:r>
              <a:rPr lang="en-GB" sz="1000" b="1">
                <a:solidFill>
                  <a:srgbClr val="000000"/>
                </a:solidFill>
              </a:rPr>
              <a:t>Water Resources Research</a:t>
            </a:r>
            <a:r>
              <a:rPr lang="en-GB" sz="1000">
                <a:solidFill>
                  <a:srgbClr val="000000"/>
                </a:solidFill>
              </a:rPr>
              <a:t/>
            </a:r>
            <a:br>
              <a:rPr lang="en-GB" sz="1000">
                <a:solidFill>
                  <a:srgbClr val="000000"/>
                </a:solidFill>
              </a:rPr>
            </a:br>
            <a:r>
              <a:rPr lang="en-GB" sz="1000">
                <a:solidFill>
                  <a:srgbClr val="000000"/>
                </a:solidFill>
                <a:hlinkClick r:id="rId5"/>
              </a:rPr>
              <a:t>Volume 51, Issue 5, </a:t>
            </a:r>
            <a:r>
              <a:rPr lang="en-GB" sz="1000">
                <a:solidFill>
                  <a:srgbClr val="000000"/>
                </a:solidFill>
              </a:rPr>
              <a:t>pages 3419-3436, 8 MAY 2015 DOI: 10.1002/2015WR017071</a:t>
            </a:r>
            <a:br>
              <a:rPr lang="en-GB" sz="1000">
                <a:solidFill>
                  <a:srgbClr val="000000"/>
                </a:solidFill>
              </a:rPr>
            </a:br>
            <a:r>
              <a:rPr lang="en-GB" sz="1000">
                <a:solidFill>
                  <a:srgbClr val="000000"/>
                </a:solidFill>
                <a:hlinkClick r:id="rId6"/>
              </a:rPr>
              <a:t>http://onlinelibrary.wiley.com/doi/10.1002/2015WR017071/full#wrcr21462-fig-0001</a:t>
            </a:r>
          </a:p>
        </p:txBody>
      </p:sp>
    </p:spTree>
    <p:extLst>
      <p:ext uri="{BB962C8B-B14F-4D97-AF65-F5344CB8AC3E}">
        <p14:creationId xmlns:p14="http://schemas.microsoft.com/office/powerpoint/2010/main" val="155150616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Crop salt tolerance</a:t>
            </a:r>
            <a:endParaRPr lang="en-US" dirty="0"/>
          </a:p>
        </p:txBody>
      </p:sp>
      <p:sp>
        <p:nvSpPr>
          <p:cNvPr id="3" name="Content Placeholder 2"/>
          <p:cNvSpPr>
            <a:spLocks noGrp="1"/>
          </p:cNvSpPr>
          <p:nvPr>
            <p:ph idx="1"/>
          </p:nvPr>
        </p:nvSpPr>
        <p:spPr/>
        <p:txBody>
          <a:bodyPr/>
          <a:lstStyle/>
          <a:p>
            <a:r>
              <a:rPr lang="en-US" dirty="0" smtClean="0"/>
              <a:t>Plant response to salts</a:t>
            </a:r>
          </a:p>
          <a:p>
            <a:pPr lvl="1"/>
            <a:r>
              <a:rPr lang="en-US" dirty="0" smtClean="0"/>
              <a:t>The threshold salinity level</a:t>
            </a:r>
          </a:p>
          <a:p>
            <a:pPr lvl="1"/>
            <a:r>
              <a:rPr lang="en-US" dirty="0" smtClean="0"/>
              <a:t>the yield decrease per unit of salinity increase beyond the threshold</a:t>
            </a:r>
            <a:endParaRPr lang="he-IL" dirty="0" smtClean="0"/>
          </a:p>
          <a:p>
            <a:r>
              <a:rPr lang="en-US" dirty="0" smtClean="0"/>
              <a:t>Salt tolerance evaluation</a:t>
            </a:r>
            <a:endParaRPr lang="he-IL" dirty="0" smtClean="0"/>
          </a:p>
          <a:p>
            <a:pPr lvl="1"/>
            <a:r>
              <a:rPr lang="en-US" dirty="0" smtClean="0"/>
              <a:t>Salt tolerance (in general)</a:t>
            </a:r>
            <a:endParaRPr lang="he-IL" dirty="0" smtClean="0"/>
          </a:p>
          <a:p>
            <a:pPr lvl="1"/>
            <a:r>
              <a:rPr lang="en-US" dirty="0" smtClean="0"/>
              <a:t>Toxicity (specific)</a:t>
            </a:r>
            <a:endParaRPr lang="en-US" dirty="0"/>
          </a:p>
        </p:txBody>
      </p:sp>
    </p:spTree>
    <p:extLst>
      <p:ext uri="{BB962C8B-B14F-4D97-AF65-F5344CB8AC3E}">
        <p14:creationId xmlns:p14="http://schemas.microsoft.com/office/powerpoint/2010/main" val="2519409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Electrical Conductivity (EC)</a:t>
            </a:r>
            <a:endParaRPr lang="en-US" dirty="0"/>
          </a:p>
        </p:txBody>
      </p:sp>
      <p:sp>
        <p:nvSpPr>
          <p:cNvPr id="3" name="Content Placeholder 2"/>
          <p:cNvSpPr>
            <a:spLocks noGrp="1"/>
          </p:cNvSpPr>
          <p:nvPr>
            <p:ph idx="1"/>
          </p:nvPr>
        </p:nvSpPr>
        <p:spPr>
          <a:xfrm>
            <a:off x="457200" y="1600201"/>
            <a:ext cx="4267200" cy="3962400"/>
          </a:xfrm>
        </p:spPr>
        <p:txBody>
          <a:bodyPr>
            <a:normAutofit fontScale="92500"/>
          </a:bodyPr>
          <a:lstStyle/>
          <a:p>
            <a:r>
              <a:rPr lang="en-US" dirty="0" smtClean="0"/>
              <a:t>Measuring the concentration of salt in soil water is difficult.</a:t>
            </a:r>
          </a:p>
          <a:p>
            <a:r>
              <a:rPr lang="en-US" dirty="0" smtClean="0"/>
              <a:t>The electrical conductivity of the soil water (extract), </a:t>
            </a:r>
            <a:r>
              <a:rPr lang="en-US" dirty="0" err="1" smtClean="0"/>
              <a:t>EC</a:t>
            </a:r>
            <a:r>
              <a:rPr lang="en-US" baseline="-25000" dirty="0" err="1" smtClean="0"/>
              <a:t>e</a:t>
            </a:r>
            <a:r>
              <a:rPr lang="en-US" dirty="0" smtClean="0"/>
              <a:t>, is directly proportional to the ionic concentration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3183" y="1828800"/>
            <a:ext cx="4661076" cy="3333750"/>
          </a:xfrm>
          <a:prstGeom prst="rect">
            <a:avLst/>
          </a:prstGeom>
        </p:spPr>
      </p:pic>
    </p:spTree>
    <p:extLst>
      <p:ext uri="{BB962C8B-B14F-4D97-AF65-F5344CB8AC3E}">
        <p14:creationId xmlns:p14="http://schemas.microsoft.com/office/powerpoint/2010/main" val="7113267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Soil EC</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03764" y="1905000"/>
            <a:ext cx="3576735" cy="3505200"/>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0" y="76199"/>
            <a:ext cx="2263391" cy="147473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19" y="1888787"/>
            <a:ext cx="5260901" cy="3619500"/>
          </a:xfrm>
          <a:prstGeom prst="rect">
            <a:avLst/>
          </a:prstGeom>
        </p:spPr>
      </p:pic>
    </p:spTree>
    <p:extLst>
      <p:ext uri="{BB962C8B-B14F-4D97-AF65-F5344CB8AC3E}">
        <p14:creationId xmlns:p14="http://schemas.microsoft.com/office/powerpoint/2010/main" val="1930163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Divisions for classifying crop tolerance to salinity (adapted from Maas 1986)</a:t>
            </a:r>
            <a:endParaRPr lang="en-US" dirty="0"/>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524000"/>
            <a:ext cx="7433089"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94400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SAR - another Measure for Salinity</a:t>
            </a:r>
            <a:endParaRPr lang="en-US"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7356" r="12549"/>
          <a:stretch/>
        </p:blipFill>
        <p:spPr>
          <a:xfrm>
            <a:off x="3180945" y="1752600"/>
            <a:ext cx="5768502" cy="4311785"/>
          </a:xfrm>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418" y="1600200"/>
            <a:ext cx="2672862" cy="144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1409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he-IL" dirty="0" smtClean="0"/>
              <a:t>מה בשטח?</a:t>
            </a:r>
            <a:endParaRPr lang="en-US" dirty="0"/>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955"/>
            <a:ext cx="6053667"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9775" y="1905000"/>
            <a:ext cx="6448425" cy="4855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84796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8045" y="4734204"/>
            <a:ext cx="2998440" cy="1738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12"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9887" y="3291134"/>
            <a:ext cx="2171750" cy="1626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descr="P8170038s"/>
          <p:cNvPicPr>
            <a:picLocks noChangeAspect="1" noChangeArrowheads="1"/>
          </p:cNvPicPr>
          <p:nvPr/>
        </p:nvPicPr>
        <p:blipFill>
          <a:blip r:embed="rId4" cstate="print"/>
          <a:srcRect/>
          <a:stretch>
            <a:fillRect/>
          </a:stretch>
        </p:blipFill>
        <p:spPr bwMode="auto">
          <a:xfrm>
            <a:off x="6684657" y="962555"/>
            <a:ext cx="1974582" cy="1480936"/>
          </a:xfrm>
          <a:prstGeom prst="rect">
            <a:avLst/>
          </a:prstGeom>
          <a:noFill/>
          <a:ln w="9525">
            <a:noFill/>
            <a:miter lim="800000"/>
            <a:headEnd/>
            <a:tailEnd/>
          </a:ln>
        </p:spPr>
      </p:pic>
      <p:pic>
        <p:nvPicPr>
          <p:cNvPr id="2" name="Picture 3" descr="C:\Documents and Settings\bengal\My Documents\Arava tichona\zohar pepper\photos 2005 6\march 2006\DSCN1625.JPG"/>
          <p:cNvPicPr>
            <a:picLocks noChangeAspect="1" noChangeArrowheads="1"/>
          </p:cNvPicPr>
          <p:nvPr/>
        </p:nvPicPr>
        <p:blipFill>
          <a:blip r:embed="rId5" cstate="print"/>
          <a:srcRect l="22761" t="29992" r="2184" b="35334"/>
          <a:stretch>
            <a:fillRect/>
          </a:stretch>
        </p:blipFill>
        <p:spPr bwMode="auto">
          <a:xfrm>
            <a:off x="7504505" y="1889220"/>
            <a:ext cx="1600040" cy="554271"/>
          </a:xfrm>
          <a:prstGeom prst="rect">
            <a:avLst/>
          </a:prstGeom>
          <a:noFill/>
          <a:ln w="9525">
            <a:noFill/>
            <a:miter lim="800000"/>
            <a:headEnd/>
            <a:tailEnd/>
          </a:ln>
        </p:spPr>
      </p:pic>
      <p:pic>
        <p:nvPicPr>
          <p:cNvPr id="3" name="Picture 2" descr="C:\Documents and Settings\bengal\My Documents\Olive\Revivim\photos from schotz\ALchain 015.jpg"/>
          <p:cNvPicPr>
            <a:picLocks noChangeAspect="1" noChangeArrowheads="1"/>
          </p:cNvPicPr>
          <p:nvPr/>
        </p:nvPicPr>
        <p:blipFill>
          <a:blip r:embed="rId6" cstate="print"/>
          <a:srcRect/>
          <a:stretch>
            <a:fillRect/>
          </a:stretch>
        </p:blipFill>
        <p:spPr bwMode="auto">
          <a:xfrm>
            <a:off x="3412730" y="962555"/>
            <a:ext cx="1966388" cy="1480936"/>
          </a:xfrm>
          <a:prstGeom prst="rect">
            <a:avLst/>
          </a:prstGeom>
          <a:noFill/>
          <a:ln w="9525">
            <a:noFill/>
            <a:miter lim="800000"/>
            <a:headEnd/>
            <a:tailEnd/>
          </a:ln>
        </p:spPr>
      </p:pic>
      <p:pic>
        <p:nvPicPr>
          <p:cNvPr id="4" name="Picture 3" descr="C:\Documents and Settings\bengal\My Documents\photos yotvata\dscn3174.JPG"/>
          <p:cNvPicPr>
            <a:picLocks noChangeAspect="1" noChangeArrowheads="1"/>
          </p:cNvPicPr>
          <p:nvPr/>
        </p:nvPicPr>
        <p:blipFill>
          <a:blip r:embed="rId7" cstate="print"/>
          <a:srcRect/>
          <a:stretch>
            <a:fillRect/>
          </a:stretch>
        </p:blipFill>
        <p:spPr bwMode="auto">
          <a:xfrm>
            <a:off x="512129" y="937394"/>
            <a:ext cx="1974471" cy="1480936"/>
          </a:xfrm>
          <a:prstGeom prst="rect">
            <a:avLst/>
          </a:prstGeom>
          <a:noFill/>
          <a:ln w="9525">
            <a:noFill/>
            <a:miter lim="800000"/>
            <a:headEnd/>
            <a:tailEnd/>
          </a:ln>
        </p:spPr>
      </p:pic>
      <p:pic>
        <p:nvPicPr>
          <p:cNvPr id="5" name="Picture 9" descr="http://www.halutza.com/2007/images/press_awardbottomB_01.jpg"/>
          <p:cNvPicPr>
            <a:picLocks noChangeAspect="1" noChangeArrowheads="1"/>
          </p:cNvPicPr>
          <p:nvPr/>
        </p:nvPicPr>
        <p:blipFill>
          <a:blip r:embed="rId8" cstate="print"/>
          <a:srcRect l="35513" r="32887" b="14473"/>
          <a:stretch>
            <a:fillRect/>
          </a:stretch>
        </p:blipFill>
        <p:spPr bwMode="auto">
          <a:xfrm>
            <a:off x="5279999" y="1668557"/>
            <a:ext cx="494133" cy="774934"/>
          </a:xfrm>
          <a:prstGeom prst="rect">
            <a:avLst/>
          </a:prstGeom>
          <a:noFill/>
          <a:ln w="9525">
            <a:noFill/>
            <a:miter lim="800000"/>
            <a:headEnd/>
            <a:tailEnd/>
          </a:ln>
        </p:spPr>
      </p:pic>
      <p:pic>
        <p:nvPicPr>
          <p:cNvPr id="6" name="Picture 5" descr="http://mainelyrawfood.com/locals/images/medjool_dates.jpg"/>
          <p:cNvPicPr>
            <a:picLocks noChangeAspect="1" noChangeArrowheads="1"/>
          </p:cNvPicPr>
          <p:nvPr/>
        </p:nvPicPr>
        <p:blipFill>
          <a:blip r:embed="rId9" cstate="print"/>
          <a:srcRect/>
          <a:stretch>
            <a:fillRect/>
          </a:stretch>
        </p:blipFill>
        <p:spPr bwMode="auto">
          <a:xfrm>
            <a:off x="1879321" y="1719311"/>
            <a:ext cx="930549" cy="699019"/>
          </a:xfrm>
          <a:prstGeom prst="rect">
            <a:avLst/>
          </a:prstGeom>
          <a:noFill/>
          <a:ln w="9525">
            <a:noFill/>
            <a:miter lim="800000"/>
            <a:headEnd/>
            <a:tailEnd/>
          </a:ln>
        </p:spPr>
      </p:pic>
      <p:sp>
        <p:nvSpPr>
          <p:cNvPr id="8" name="TextBox 7"/>
          <p:cNvSpPr txBox="1">
            <a:spLocks noChangeArrowheads="1"/>
          </p:cNvSpPr>
          <p:nvPr/>
        </p:nvSpPr>
        <p:spPr bwMode="auto">
          <a:xfrm>
            <a:off x="0" y="0"/>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fontAlgn="base" hangingPunct="1">
              <a:spcBef>
                <a:spcPct val="0"/>
              </a:spcBef>
              <a:spcAft>
                <a:spcPct val="0"/>
              </a:spcAft>
              <a:buFontTx/>
              <a:buNone/>
            </a:pPr>
            <a:r>
              <a:rPr lang="en-US" altLang="en-US" b="1" dirty="0">
                <a:solidFill>
                  <a:srgbClr val="FFFFFF"/>
                </a:solidFill>
              </a:rPr>
              <a:t>Irrigation </a:t>
            </a:r>
            <a:r>
              <a:rPr lang="en-US" altLang="en-US" b="1" dirty="0" smtClean="0">
                <a:solidFill>
                  <a:srgbClr val="FFFFFF"/>
                </a:solidFill>
              </a:rPr>
              <a:t>water quality in Israel</a:t>
            </a:r>
            <a:endParaRPr lang="en-US" altLang="en-US" b="1" dirty="0">
              <a:solidFill>
                <a:srgbClr val="FFFFFF"/>
              </a:solidFill>
            </a:endParaRPr>
          </a:p>
        </p:txBody>
      </p:sp>
      <p:sp>
        <p:nvSpPr>
          <p:cNvPr id="9" name="Rectangle 8"/>
          <p:cNvSpPr/>
          <p:nvPr/>
        </p:nvSpPr>
        <p:spPr>
          <a:xfrm>
            <a:off x="445304" y="948764"/>
            <a:ext cx="2077553" cy="40011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pPr>
            <a:r>
              <a:rPr lang="en-US" sz="2000" b="1" spc="50" dirty="0">
                <a:ln w="11430"/>
                <a:gradFill>
                  <a:gsLst>
                    <a:gs pos="25000">
                      <a:srgbClr val="809EA8">
                        <a:satMod val="155000"/>
                      </a:srgbClr>
                    </a:gs>
                    <a:gs pos="100000">
                      <a:srgbClr val="809EA8">
                        <a:shade val="45000"/>
                        <a:satMod val="165000"/>
                      </a:srgbClr>
                    </a:gs>
                  </a:gsLst>
                  <a:lin ang="5400000"/>
                </a:gradFill>
                <a:effectLst>
                  <a:outerShdw blurRad="76200" dist="50800" dir="5400000" algn="tl" rotWithShape="0">
                    <a:srgbClr val="000000">
                      <a:alpha val="65000"/>
                    </a:srgbClr>
                  </a:outerShdw>
                </a:effectLst>
              </a:rPr>
              <a:t>2.5 – 6 </a:t>
            </a:r>
            <a:r>
              <a:rPr lang="en-US" sz="2000" b="1" spc="50" dirty="0" err="1">
                <a:ln w="11430"/>
                <a:gradFill>
                  <a:gsLst>
                    <a:gs pos="25000">
                      <a:srgbClr val="809EA8">
                        <a:satMod val="155000"/>
                      </a:srgbClr>
                    </a:gs>
                    <a:gs pos="100000">
                      <a:srgbClr val="809EA8">
                        <a:shade val="45000"/>
                        <a:satMod val="165000"/>
                      </a:srgbClr>
                    </a:gs>
                  </a:gsLst>
                  <a:lin ang="5400000"/>
                </a:gradFill>
                <a:effectLst>
                  <a:outerShdw blurRad="76200" dist="50800" dir="5400000" algn="tl" rotWithShape="0">
                    <a:srgbClr val="000000">
                      <a:alpha val="65000"/>
                    </a:srgbClr>
                  </a:outerShdw>
                </a:effectLst>
              </a:rPr>
              <a:t>dS</a:t>
            </a:r>
            <a:r>
              <a:rPr lang="en-US" sz="2000" b="1" spc="50" dirty="0">
                <a:ln w="11430"/>
                <a:gradFill>
                  <a:gsLst>
                    <a:gs pos="25000">
                      <a:srgbClr val="809EA8">
                        <a:satMod val="155000"/>
                      </a:srgbClr>
                    </a:gs>
                    <a:gs pos="100000">
                      <a:srgbClr val="809EA8">
                        <a:shade val="45000"/>
                        <a:satMod val="165000"/>
                      </a:srgbClr>
                    </a:gs>
                  </a:gsLst>
                  <a:lin ang="5400000"/>
                </a:gradFill>
                <a:effectLst>
                  <a:outerShdw blurRad="76200" dist="50800" dir="5400000" algn="tl" rotWithShape="0">
                    <a:srgbClr val="000000">
                      <a:alpha val="65000"/>
                    </a:srgbClr>
                  </a:outerShdw>
                </a:effectLst>
              </a:rPr>
              <a:t>/m</a:t>
            </a:r>
          </a:p>
        </p:txBody>
      </p:sp>
      <p:sp>
        <p:nvSpPr>
          <p:cNvPr id="10" name="Rectangle 9"/>
          <p:cNvSpPr/>
          <p:nvPr/>
        </p:nvSpPr>
        <p:spPr>
          <a:xfrm>
            <a:off x="3200400" y="966996"/>
            <a:ext cx="1867215" cy="40011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0"/>
              </a:spcBef>
              <a:spcAft>
                <a:spcPct val="0"/>
              </a:spcAft>
            </a:pPr>
            <a:r>
              <a:rPr lang="en-US" sz="2000" b="1" dirty="0">
                <a:ln w="11430"/>
                <a:gradFill>
                  <a:gsLst>
                    <a:gs pos="0">
                      <a:srgbClr val="738F98">
                        <a:tint val="90000"/>
                        <a:satMod val="120000"/>
                      </a:srgbClr>
                    </a:gs>
                    <a:gs pos="25000">
                      <a:srgbClr val="738F98">
                        <a:tint val="93000"/>
                        <a:satMod val="120000"/>
                      </a:srgbClr>
                    </a:gs>
                    <a:gs pos="50000">
                      <a:srgbClr val="738F98">
                        <a:shade val="89000"/>
                        <a:satMod val="110000"/>
                      </a:srgbClr>
                    </a:gs>
                    <a:gs pos="75000">
                      <a:srgbClr val="738F98">
                        <a:tint val="93000"/>
                        <a:satMod val="120000"/>
                      </a:srgbClr>
                    </a:gs>
                    <a:gs pos="100000">
                      <a:srgbClr val="738F98">
                        <a:tint val="90000"/>
                        <a:satMod val="120000"/>
                      </a:srgbClr>
                    </a:gs>
                  </a:gsLst>
                  <a:lin ang="5400000"/>
                </a:gradFill>
                <a:effectLst>
                  <a:outerShdw blurRad="80000" dist="40000" dir="5040000" algn="tl">
                    <a:srgbClr val="000000">
                      <a:alpha val="30000"/>
                    </a:srgbClr>
                  </a:outerShdw>
                </a:effectLst>
              </a:rPr>
              <a:t>4 – 5 </a:t>
            </a:r>
            <a:r>
              <a:rPr lang="en-US" sz="2000" b="1" dirty="0" err="1">
                <a:ln w="11430"/>
                <a:gradFill>
                  <a:gsLst>
                    <a:gs pos="0">
                      <a:srgbClr val="738F98">
                        <a:tint val="90000"/>
                        <a:satMod val="120000"/>
                      </a:srgbClr>
                    </a:gs>
                    <a:gs pos="25000">
                      <a:srgbClr val="738F98">
                        <a:tint val="93000"/>
                        <a:satMod val="120000"/>
                      </a:srgbClr>
                    </a:gs>
                    <a:gs pos="50000">
                      <a:srgbClr val="738F98">
                        <a:shade val="89000"/>
                        <a:satMod val="110000"/>
                      </a:srgbClr>
                    </a:gs>
                    <a:gs pos="75000">
                      <a:srgbClr val="738F98">
                        <a:tint val="93000"/>
                        <a:satMod val="120000"/>
                      </a:srgbClr>
                    </a:gs>
                    <a:gs pos="100000">
                      <a:srgbClr val="738F98">
                        <a:tint val="90000"/>
                        <a:satMod val="120000"/>
                      </a:srgbClr>
                    </a:gs>
                  </a:gsLst>
                  <a:lin ang="5400000"/>
                </a:gradFill>
                <a:effectLst>
                  <a:outerShdw blurRad="80000" dist="40000" dir="5040000" algn="tl">
                    <a:srgbClr val="000000">
                      <a:alpha val="30000"/>
                    </a:srgbClr>
                  </a:outerShdw>
                </a:effectLst>
              </a:rPr>
              <a:t>dS</a:t>
            </a:r>
            <a:r>
              <a:rPr lang="en-US" sz="2000" b="1" dirty="0">
                <a:ln w="11430"/>
                <a:gradFill>
                  <a:gsLst>
                    <a:gs pos="0">
                      <a:srgbClr val="738F98">
                        <a:tint val="90000"/>
                        <a:satMod val="120000"/>
                      </a:srgbClr>
                    </a:gs>
                    <a:gs pos="25000">
                      <a:srgbClr val="738F98">
                        <a:tint val="93000"/>
                        <a:satMod val="120000"/>
                      </a:srgbClr>
                    </a:gs>
                    <a:gs pos="50000">
                      <a:srgbClr val="738F98">
                        <a:shade val="89000"/>
                        <a:satMod val="110000"/>
                      </a:srgbClr>
                    </a:gs>
                    <a:gs pos="75000">
                      <a:srgbClr val="738F98">
                        <a:tint val="93000"/>
                        <a:satMod val="120000"/>
                      </a:srgbClr>
                    </a:gs>
                    <a:gs pos="100000">
                      <a:srgbClr val="738F98">
                        <a:tint val="90000"/>
                        <a:satMod val="120000"/>
                      </a:srgbClr>
                    </a:gs>
                  </a:gsLst>
                  <a:lin ang="5400000"/>
                </a:gradFill>
                <a:effectLst>
                  <a:outerShdw blurRad="80000" dist="40000" dir="5040000" algn="tl">
                    <a:srgbClr val="000000">
                      <a:alpha val="30000"/>
                    </a:srgbClr>
                  </a:outerShdw>
                </a:effectLst>
              </a:rPr>
              <a:t>/m</a:t>
            </a:r>
          </a:p>
        </p:txBody>
      </p:sp>
      <p:sp>
        <p:nvSpPr>
          <p:cNvPr id="11" name="Rectangle 10"/>
          <p:cNvSpPr/>
          <p:nvPr/>
        </p:nvSpPr>
        <p:spPr>
          <a:xfrm>
            <a:off x="6580051" y="946822"/>
            <a:ext cx="1724062" cy="40011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0"/>
              </a:spcBef>
              <a:spcAft>
                <a:spcPct val="0"/>
              </a:spcAft>
            </a:pPr>
            <a:r>
              <a:rPr lang="en-US" sz="2000" b="1" dirty="0">
                <a:ln w="11430"/>
                <a:gradFill>
                  <a:gsLst>
                    <a:gs pos="0">
                      <a:srgbClr val="FFEFD1"/>
                    </a:gs>
                    <a:gs pos="64999">
                      <a:srgbClr val="F0EBD5"/>
                    </a:gs>
                    <a:gs pos="100000">
                      <a:srgbClr val="D1C39F"/>
                    </a:gs>
                  </a:gsLst>
                  <a:lin ang="5400000" scaled="0"/>
                </a:gradFill>
                <a:effectLst>
                  <a:outerShdw blurRad="80000" dist="40000" dir="5040000" algn="tl">
                    <a:srgbClr val="000000">
                      <a:alpha val="30000"/>
                    </a:srgbClr>
                  </a:outerShdw>
                </a:effectLst>
              </a:rPr>
              <a:t>2 – 3.5 </a:t>
            </a:r>
            <a:r>
              <a:rPr lang="en-US" sz="2000" b="1" dirty="0" err="1">
                <a:ln w="11430"/>
                <a:gradFill>
                  <a:gsLst>
                    <a:gs pos="0">
                      <a:srgbClr val="FFEFD1"/>
                    </a:gs>
                    <a:gs pos="64999">
                      <a:srgbClr val="F0EBD5"/>
                    </a:gs>
                    <a:gs pos="100000">
                      <a:srgbClr val="D1C39F"/>
                    </a:gs>
                  </a:gsLst>
                  <a:lin ang="5400000" scaled="0"/>
                </a:gradFill>
                <a:effectLst>
                  <a:outerShdw blurRad="80000" dist="40000" dir="5040000" algn="tl">
                    <a:srgbClr val="000000">
                      <a:alpha val="30000"/>
                    </a:srgbClr>
                  </a:outerShdw>
                </a:effectLst>
              </a:rPr>
              <a:t>dS</a:t>
            </a:r>
            <a:r>
              <a:rPr lang="en-US" sz="2000" b="1" dirty="0">
                <a:ln w="11430"/>
                <a:gradFill>
                  <a:gsLst>
                    <a:gs pos="0">
                      <a:srgbClr val="FFEFD1"/>
                    </a:gs>
                    <a:gs pos="64999">
                      <a:srgbClr val="F0EBD5"/>
                    </a:gs>
                    <a:gs pos="100000">
                      <a:srgbClr val="D1C39F"/>
                    </a:gs>
                  </a:gsLst>
                  <a:lin ang="5400000" scaled="0"/>
                </a:gradFill>
                <a:effectLst>
                  <a:outerShdw blurRad="80000" dist="40000" dir="5040000" algn="tl">
                    <a:srgbClr val="000000">
                      <a:alpha val="30000"/>
                    </a:srgbClr>
                  </a:outerShdw>
                </a:effectLst>
              </a:rPr>
              <a:t>/m</a:t>
            </a:r>
          </a:p>
        </p:txBody>
      </p:sp>
      <p:pic>
        <p:nvPicPr>
          <p:cNvPr id="59396" name="Picture 4"/>
          <p:cNvPicPr>
            <a:picLocks noChangeAspect="1" noChangeArrowheads="1"/>
          </p:cNvPicPr>
          <p:nvPr/>
        </p:nvPicPr>
        <p:blipFill rotWithShape="1">
          <a:blip r:embed="rId10">
            <a:extLst>
              <a:ext uri="{28A0092B-C50C-407E-A947-70E740481C1C}">
                <a14:useLocalDpi xmlns:a14="http://schemas.microsoft.com/office/drawing/2010/main" val="0"/>
              </a:ext>
            </a:extLst>
          </a:blip>
          <a:srcRect t="13405"/>
          <a:stretch/>
        </p:blipFill>
        <p:spPr bwMode="auto">
          <a:xfrm>
            <a:off x="5408845" y="4887370"/>
            <a:ext cx="3695700" cy="1600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108853" y="508953"/>
            <a:ext cx="8638316" cy="523220"/>
          </a:xfrm>
          <a:prstGeom prst="rect">
            <a:avLst/>
          </a:prstGeom>
          <a:noFill/>
        </p:spPr>
        <p:txBody>
          <a:bodyPr wrap="square" rtlCol="0">
            <a:spAutoFit/>
          </a:bodyPr>
          <a:lstStyle/>
          <a:p>
            <a:pPr fontAlgn="base">
              <a:spcBef>
                <a:spcPct val="0"/>
              </a:spcBef>
              <a:spcAft>
                <a:spcPct val="0"/>
              </a:spcAft>
            </a:pPr>
            <a:r>
              <a:rPr lang="en-US" sz="2800" dirty="0">
                <a:solidFill>
                  <a:srgbClr val="FFFFFF"/>
                </a:solidFill>
              </a:rPr>
              <a:t>Brackish water</a:t>
            </a:r>
          </a:p>
        </p:txBody>
      </p:sp>
      <p:sp>
        <p:nvSpPr>
          <p:cNvPr id="17" name="TextBox 16"/>
          <p:cNvSpPr txBox="1"/>
          <p:nvPr/>
        </p:nvSpPr>
        <p:spPr>
          <a:xfrm>
            <a:off x="137714" y="2737787"/>
            <a:ext cx="5750615" cy="523220"/>
          </a:xfrm>
          <a:prstGeom prst="rect">
            <a:avLst/>
          </a:prstGeom>
          <a:noFill/>
        </p:spPr>
        <p:txBody>
          <a:bodyPr wrap="square" rtlCol="0">
            <a:spAutoFit/>
          </a:bodyPr>
          <a:lstStyle/>
          <a:p>
            <a:pPr fontAlgn="base">
              <a:spcBef>
                <a:spcPct val="0"/>
              </a:spcBef>
              <a:spcAft>
                <a:spcPct val="0"/>
              </a:spcAft>
            </a:pPr>
            <a:r>
              <a:rPr lang="en-US" sz="2800" dirty="0">
                <a:solidFill>
                  <a:srgbClr val="FFFFFF"/>
                </a:solidFill>
              </a:rPr>
              <a:t>Recycled waste water</a:t>
            </a:r>
          </a:p>
        </p:txBody>
      </p:sp>
      <p:sp>
        <p:nvSpPr>
          <p:cNvPr id="12" name="AutoShape 7" descr="Image result for ‫תוצרת חקלאית‬‎"/>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r" fontAlgn="base">
              <a:spcBef>
                <a:spcPct val="0"/>
              </a:spcBef>
              <a:spcAft>
                <a:spcPct val="0"/>
              </a:spcAft>
            </a:pPr>
            <a:endParaRPr lang="en-US" sz="4000">
              <a:solidFill>
                <a:srgbClr val="FFFFFF"/>
              </a:solidFill>
            </a:endParaRPr>
          </a:p>
        </p:txBody>
      </p:sp>
      <p:sp>
        <p:nvSpPr>
          <p:cNvPr id="13" name="AutoShape 9" descr="Image result for ‫תוצרת חקלאית‬‎"/>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r" fontAlgn="base">
              <a:spcBef>
                <a:spcPct val="0"/>
              </a:spcBef>
              <a:spcAft>
                <a:spcPct val="0"/>
              </a:spcAft>
            </a:pPr>
            <a:endParaRPr lang="en-US" sz="4000">
              <a:solidFill>
                <a:srgbClr val="FFFFFF"/>
              </a:solidFill>
            </a:endParaRPr>
          </a:p>
        </p:txBody>
      </p:sp>
      <p:sp>
        <p:nvSpPr>
          <p:cNvPr id="14" name="AutoShape 11" descr="Image result for ‫תוצרת חקלאית‬‎"/>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r" fontAlgn="base">
              <a:spcBef>
                <a:spcPct val="0"/>
              </a:spcBef>
              <a:spcAft>
                <a:spcPct val="0"/>
              </a:spcAft>
            </a:pPr>
            <a:endParaRPr lang="en-US" sz="4000">
              <a:solidFill>
                <a:srgbClr val="FFFFFF"/>
              </a:solidFill>
            </a:endParaRPr>
          </a:p>
        </p:txBody>
      </p:sp>
      <p:pic>
        <p:nvPicPr>
          <p:cNvPr id="59405" name="Picture 13" descr="Image result for ‫תוצרת חקלאית‬‎"/>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37708" y="3306219"/>
            <a:ext cx="2886075" cy="1581151"/>
          </a:xfrm>
          <a:prstGeom prst="rect">
            <a:avLst/>
          </a:prstGeom>
          <a:noFill/>
          <a:extLst>
            <a:ext uri="{909E8E84-426E-40DD-AFC4-6F175D3DCCD1}">
              <a14:hiddenFill xmlns:a14="http://schemas.microsoft.com/office/drawing/2010/main">
                <a:solidFill>
                  <a:srgbClr val="FFFFFF"/>
                </a:solidFill>
              </a14:hiddenFill>
            </a:ext>
          </a:extLst>
        </p:spPr>
      </p:pic>
      <p:sp>
        <p:nvSpPr>
          <p:cNvPr id="15" name="AutoShape 19" descr="Image result for ‫זיתים‬‎"/>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r" fontAlgn="base">
              <a:spcBef>
                <a:spcPct val="0"/>
              </a:spcBef>
              <a:spcAft>
                <a:spcPct val="0"/>
              </a:spcAft>
            </a:pPr>
            <a:endParaRPr lang="en-US" sz="4000">
              <a:solidFill>
                <a:srgbClr val="FFFFFF"/>
              </a:solidFill>
            </a:endParaRPr>
          </a:p>
        </p:txBody>
      </p:sp>
      <p:pic>
        <p:nvPicPr>
          <p:cNvPr id="59409" name="Picture 17" descr="Image result for ‫גפן יין‬‎"/>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09875" y="3306219"/>
            <a:ext cx="1762125" cy="1628776"/>
          </a:xfrm>
          <a:prstGeom prst="rect">
            <a:avLst/>
          </a:prstGeom>
          <a:noFill/>
          <a:extLst>
            <a:ext uri="{909E8E84-426E-40DD-AFC4-6F175D3DCCD1}">
              <a14:hiddenFill xmlns:a14="http://schemas.microsoft.com/office/drawing/2010/main">
                <a:solidFill>
                  <a:srgbClr val="FFFFFF"/>
                </a:solidFill>
              </a14:hiddenFill>
            </a:ext>
          </a:extLst>
        </p:spPr>
      </p:pic>
      <p:pic>
        <p:nvPicPr>
          <p:cNvPr id="59394"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882" y="470535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9407" name="Picture 15" descr="Image result for ‫תוצרת חקלאית‬‎"/>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630" y="3320507"/>
            <a:ext cx="2857500" cy="1600200"/>
          </a:xfrm>
          <a:prstGeom prst="rect">
            <a:avLst/>
          </a:prstGeom>
          <a:noFill/>
          <a:extLst>
            <a:ext uri="{909E8E84-426E-40DD-AFC4-6F175D3DCCD1}">
              <a14:hiddenFill xmlns:a14="http://schemas.microsoft.com/office/drawing/2010/main">
                <a:solidFill>
                  <a:srgbClr val="FFFFFF"/>
                </a:solidFill>
              </a14:hiddenFill>
            </a:ext>
          </a:extLst>
        </p:spPr>
      </p:pic>
      <p:sp>
        <p:nvSpPr>
          <p:cNvPr id="18" name="AutoShape 2" descr="Image result for ‫שפדן‬‎"/>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r" fontAlgn="base">
              <a:spcBef>
                <a:spcPct val="0"/>
              </a:spcBef>
              <a:spcAft>
                <a:spcPct val="0"/>
              </a:spcAft>
            </a:pPr>
            <a:endParaRPr lang="en-US" sz="4000">
              <a:solidFill>
                <a:srgbClr val="FFFFFF"/>
              </a:solidFill>
            </a:endParaRPr>
          </a:p>
        </p:txBody>
      </p:sp>
      <p:pic>
        <p:nvPicPr>
          <p:cNvPr id="60419" name="Picture 3"/>
          <p:cNvPicPr>
            <a:picLocks noChangeAspect="1" noChangeArrowheads="1"/>
          </p:cNvPicPr>
          <p:nvPr/>
        </p:nvPicPr>
        <p:blipFill rotWithShape="1">
          <a:blip r:embed="rId15">
            <a:extLst>
              <a:ext uri="{28A0092B-C50C-407E-A947-70E740481C1C}">
                <a14:useLocalDpi xmlns:a14="http://schemas.microsoft.com/office/drawing/2010/main" val="0"/>
              </a:ext>
            </a:extLst>
          </a:blip>
          <a:srcRect l="12363" t="25370" r="5660" b="11644"/>
          <a:stretch/>
        </p:blipFill>
        <p:spPr bwMode="auto">
          <a:xfrm>
            <a:off x="2178674" y="3656874"/>
            <a:ext cx="4160720" cy="2154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Rectangle 25"/>
          <p:cNvSpPr/>
          <p:nvPr/>
        </p:nvSpPr>
        <p:spPr>
          <a:xfrm>
            <a:off x="5481244" y="3614950"/>
            <a:ext cx="3623301" cy="707886"/>
          </a:xfrm>
          <a:prstGeom prst="rect">
            <a:avLst/>
          </a:prstGeom>
          <a:solidFill>
            <a:schemeClr val="tx1">
              <a:alpha val="86000"/>
            </a:schemeClr>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0"/>
              </a:spcBef>
              <a:spcAft>
                <a:spcPct val="0"/>
              </a:spcAft>
            </a:pPr>
            <a:r>
              <a:rPr lang="en-US" sz="4000" b="1" dirty="0">
                <a:ln w="11430"/>
                <a:solidFill>
                  <a:srgbClr val="DADADA">
                    <a:lumMod val="25000"/>
                  </a:srgbClr>
                </a:solidFill>
                <a:effectLst>
                  <a:outerShdw blurRad="80000" dist="40000" dir="5040000" algn="tl">
                    <a:srgbClr val="000000">
                      <a:alpha val="30000"/>
                    </a:srgbClr>
                  </a:outerShdw>
                </a:effectLst>
              </a:rPr>
              <a:t>1 - 2.5 </a:t>
            </a:r>
            <a:r>
              <a:rPr lang="en-US" sz="4000" b="1" dirty="0" err="1">
                <a:ln w="11430"/>
                <a:solidFill>
                  <a:srgbClr val="DADADA">
                    <a:lumMod val="25000"/>
                  </a:srgbClr>
                </a:solidFill>
                <a:effectLst>
                  <a:outerShdw blurRad="80000" dist="40000" dir="5040000" algn="tl">
                    <a:srgbClr val="000000">
                      <a:alpha val="30000"/>
                    </a:srgbClr>
                  </a:outerShdw>
                </a:effectLst>
              </a:rPr>
              <a:t>dS</a:t>
            </a:r>
            <a:r>
              <a:rPr lang="en-US" sz="4000" b="1" dirty="0">
                <a:ln w="11430"/>
                <a:solidFill>
                  <a:srgbClr val="DADADA">
                    <a:lumMod val="25000"/>
                  </a:srgbClr>
                </a:solidFill>
                <a:effectLst>
                  <a:outerShdw blurRad="80000" dist="40000" dir="5040000" algn="tl">
                    <a:srgbClr val="000000">
                      <a:alpha val="30000"/>
                    </a:srgbClr>
                  </a:outerShdw>
                </a:effectLst>
              </a:rPr>
              <a:t>/m</a:t>
            </a:r>
          </a:p>
        </p:txBody>
      </p:sp>
      <p:pic>
        <p:nvPicPr>
          <p:cNvPr id="60420" name="Picture 4"/>
          <p:cNvPicPr>
            <a:picLocks noChangeAspect="1" noChangeArrowheads="1"/>
          </p:cNvPicPr>
          <p:nvPr/>
        </p:nvPicPr>
        <p:blipFill rotWithShape="1">
          <a:blip r:embed="rId16">
            <a:extLst>
              <a:ext uri="{28A0092B-C50C-407E-A947-70E740481C1C}">
                <a14:useLocalDpi xmlns:a14="http://schemas.microsoft.com/office/drawing/2010/main" val="0"/>
              </a:ext>
            </a:extLst>
          </a:blip>
          <a:srcRect t="10880" r="23630"/>
          <a:stretch/>
        </p:blipFill>
        <p:spPr bwMode="auto">
          <a:xfrm>
            <a:off x="699880" y="3505199"/>
            <a:ext cx="1913119" cy="1629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0421" name="Picture 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23207" y="4322836"/>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rot="19783048">
            <a:off x="741280" y="2507929"/>
            <a:ext cx="7719643" cy="1323439"/>
          </a:xfrm>
          <a:prstGeom prst="rect">
            <a:avLst/>
          </a:prstGeom>
          <a:solidFill>
            <a:schemeClr val="tx2">
              <a:lumMod val="25000"/>
              <a:alpha val="90000"/>
            </a:schemeClr>
          </a:solidFill>
        </p:spPr>
        <p:txBody>
          <a:bodyPr wrap="square" rtlCol="0">
            <a:spAutoFit/>
          </a:bodyPr>
          <a:lstStyle/>
          <a:p>
            <a:pPr algn="ctr" fontAlgn="base">
              <a:spcBef>
                <a:spcPct val="0"/>
              </a:spcBef>
              <a:spcAft>
                <a:spcPct val="0"/>
              </a:spcAft>
            </a:pPr>
            <a:r>
              <a:rPr lang="en-US" sz="4000" dirty="0">
                <a:solidFill>
                  <a:srgbClr val="FFFFFF"/>
                </a:solidFill>
              </a:rPr>
              <a:t>1 – 13 tons of salt/hectare/year added with irrigation water</a:t>
            </a:r>
          </a:p>
        </p:txBody>
      </p:sp>
    </p:spTree>
    <p:extLst>
      <p:ext uri="{BB962C8B-B14F-4D97-AF65-F5344CB8AC3E}">
        <p14:creationId xmlns:p14="http://schemas.microsoft.com/office/powerpoint/2010/main" val="3269653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par>
                                <p:cTn id="11" presetID="3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90"/>
                                          </p:val>
                                        </p:tav>
                                        <p:tav tm="100000">
                                          <p:val>
                                            <p:fltVal val="0"/>
                                          </p:val>
                                        </p:tav>
                                      </p:tavLst>
                                    </p:anim>
                                    <p:animEffect transition="in" filter="fade">
                                      <p:cBhvr>
                                        <p:cTn id="16" dur="500"/>
                                        <p:tgtEl>
                                          <p:spTgt spid="2"/>
                                        </p:tgtEl>
                                      </p:cBhvr>
                                    </p:animEffect>
                                  </p:childTnLst>
                                </p:cTn>
                              </p:par>
                              <p:par>
                                <p:cTn id="17" presetID="3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style.rotation</p:attrName>
                                        </p:attrNameLst>
                                      </p:cBhvr>
                                      <p:tavLst>
                                        <p:tav tm="0">
                                          <p:val>
                                            <p:fltVal val="90"/>
                                          </p:val>
                                        </p:tav>
                                        <p:tav tm="100000">
                                          <p:val>
                                            <p:fltVal val="0"/>
                                          </p:val>
                                        </p:tav>
                                      </p:tavLst>
                                    </p:anim>
                                    <p:animEffect transition="in" filter="fade">
                                      <p:cBhvr>
                                        <p:cTn id="22" dur="500"/>
                                        <p:tgtEl>
                                          <p:spTgt spid="3"/>
                                        </p:tgtEl>
                                      </p:cBhvr>
                                    </p:animEffect>
                                  </p:childTnLst>
                                </p:cTn>
                              </p:par>
                              <p:par>
                                <p:cTn id="23" presetID="3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90"/>
                                          </p:val>
                                        </p:tav>
                                        <p:tav tm="100000">
                                          <p:val>
                                            <p:fltVal val="0"/>
                                          </p:val>
                                        </p:tav>
                                      </p:tavLst>
                                    </p:anim>
                                    <p:animEffect transition="in" filter="fade">
                                      <p:cBhvr>
                                        <p:cTn id="28" dur="500"/>
                                        <p:tgtEl>
                                          <p:spTgt spid="4"/>
                                        </p:tgtEl>
                                      </p:cBhvr>
                                    </p:animEffect>
                                  </p:childTnLst>
                                </p:cTn>
                              </p:par>
                              <p:par>
                                <p:cTn id="29" presetID="31"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 calcmode="lin" valueType="num">
                                      <p:cBhvr>
                                        <p:cTn id="33" dur="500" fill="hold"/>
                                        <p:tgtEl>
                                          <p:spTgt spid="5"/>
                                        </p:tgtEl>
                                        <p:attrNameLst>
                                          <p:attrName>style.rotation</p:attrName>
                                        </p:attrNameLst>
                                      </p:cBhvr>
                                      <p:tavLst>
                                        <p:tav tm="0">
                                          <p:val>
                                            <p:fltVal val="90"/>
                                          </p:val>
                                        </p:tav>
                                        <p:tav tm="100000">
                                          <p:val>
                                            <p:fltVal val="0"/>
                                          </p:val>
                                        </p:tav>
                                      </p:tavLst>
                                    </p:anim>
                                    <p:animEffect transition="in" filter="fade">
                                      <p:cBhvr>
                                        <p:cTn id="34" dur="500"/>
                                        <p:tgtEl>
                                          <p:spTgt spid="5"/>
                                        </p:tgtEl>
                                      </p:cBhvr>
                                    </p:animEffect>
                                  </p:childTnLst>
                                </p:cTn>
                              </p:par>
                              <p:par>
                                <p:cTn id="35" presetID="31"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 calcmode="lin" valueType="num">
                                      <p:cBhvr>
                                        <p:cTn id="39" dur="500" fill="hold"/>
                                        <p:tgtEl>
                                          <p:spTgt spid="6"/>
                                        </p:tgtEl>
                                        <p:attrNameLst>
                                          <p:attrName>style.rotation</p:attrName>
                                        </p:attrNameLst>
                                      </p:cBhvr>
                                      <p:tavLst>
                                        <p:tav tm="0">
                                          <p:val>
                                            <p:fltVal val="90"/>
                                          </p:val>
                                        </p:tav>
                                        <p:tav tm="100000">
                                          <p:val>
                                            <p:fltVal val="0"/>
                                          </p:val>
                                        </p:tav>
                                      </p:tavLst>
                                    </p:anim>
                                    <p:animEffect transition="in" filter="fade">
                                      <p:cBhvr>
                                        <p:cTn id="40" dur="500"/>
                                        <p:tgtEl>
                                          <p:spTgt spid="6"/>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 calcmode="lin" valueType="num">
                                      <p:cBhvr>
                                        <p:cTn id="45" dur="500" fill="hold"/>
                                        <p:tgtEl>
                                          <p:spTgt spid="9"/>
                                        </p:tgtEl>
                                        <p:attrNameLst>
                                          <p:attrName>style.rotation</p:attrName>
                                        </p:attrNameLst>
                                      </p:cBhvr>
                                      <p:tavLst>
                                        <p:tav tm="0">
                                          <p:val>
                                            <p:fltVal val="90"/>
                                          </p:val>
                                        </p:tav>
                                        <p:tav tm="100000">
                                          <p:val>
                                            <p:fltVal val="0"/>
                                          </p:val>
                                        </p:tav>
                                      </p:tavLst>
                                    </p:anim>
                                    <p:animEffect transition="in" filter="fade">
                                      <p:cBhvr>
                                        <p:cTn id="46" dur="500"/>
                                        <p:tgtEl>
                                          <p:spTgt spid="9"/>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 calcmode="lin" valueType="num">
                                      <p:cBhvr>
                                        <p:cTn id="51" dur="500" fill="hold"/>
                                        <p:tgtEl>
                                          <p:spTgt spid="10"/>
                                        </p:tgtEl>
                                        <p:attrNameLst>
                                          <p:attrName>style.rotation</p:attrName>
                                        </p:attrNameLst>
                                      </p:cBhvr>
                                      <p:tavLst>
                                        <p:tav tm="0">
                                          <p:val>
                                            <p:fltVal val="90"/>
                                          </p:val>
                                        </p:tav>
                                        <p:tav tm="100000">
                                          <p:val>
                                            <p:fltVal val="0"/>
                                          </p:val>
                                        </p:tav>
                                      </p:tavLst>
                                    </p:anim>
                                    <p:animEffect transition="in" filter="fade">
                                      <p:cBhvr>
                                        <p:cTn id="52" dur="500"/>
                                        <p:tgtEl>
                                          <p:spTgt spid="10"/>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fltVal val="0"/>
                                          </p:val>
                                        </p:tav>
                                        <p:tav tm="100000">
                                          <p:val>
                                            <p:strVal val="#ppt_h"/>
                                          </p:val>
                                        </p:tav>
                                      </p:tavLst>
                                    </p:anim>
                                    <p:anim calcmode="lin" valueType="num">
                                      <p:cBhvr>
                                        <p:cTn id="57" dur="500" fill="hold"/>
                                        <p:tgtEl>
                                          <p:spTgt spid="11"/>
                                        </p:tgtEl>
                                        <p:attrNameLst>
                                          <p:attrName>style.rotation</p:attrName>
                                        </p:attrNameLst>
                                      </p:cBhvr>
                                      <p:tavLst>
                                        <p:tav tm="0">
                                          <p:val>
                                            <p:fltVal val="90"/>
                                          </p:val>
                                        </p:tav>
                                        <p:tav tm="100000">
                                          <p:val>
                                            <p:fltVal val="0"/>
                                          </p:val>
                                        </p:tav>
                                      </p:tavLst>
                                    </p:anim>
                                    <p:animEffect transition="in" filter="fade">
                                      <p:cBhvr>
                                        <p:cTn id="58" dur="500"/>
                                        <p:tgtEl>
                                          <p:spTgt spid="11"/>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 calcmode="lin" valueType="num">
                                      <p:cBhvr>
                                        <p:cTn id="63" dur="500" fill="hold"/>
                                        <p:tgtEl>
                                          <p:spTgt spid="16"/>
                                        </p:tgtEl>
                                        <p:attrNameLst>
                                          <p:attrName>style.rotation</p:attrName>
                                        </p:attrNameLst>
                                      </p:cBhvr>
                                      <p:tavLst>
                                        <p:tav tm="0">
                                          <p:val>
                                            <p:fltVal val="90"/>
                                          </p:val>
                                        </p:tav>
                                        <p:tav tm="100000">
                                          <p:val>
                                            <p:fltVal val="0"/>
                                          </p:val>
                                        </p:tav>
                                      </p:tavLst>
                                    </p:anim>
                                    <p:animEffect transition="in" filter="fade">
                                      <p:cBhvr>
                                        <p:cTn id="64" dur="500"/>
                                        <p:tgtEl>
                                          <p:spTgt spid="16"/>
                                        </p:tgtEl>
                                      </p:cBhvr>
                                    </p:animEffect>
                                  </p:childTnLst>
                                </p:cTn>
                              </p:par>
                            </p:childTnLst>
                          </p:cTn>
                        </p:par>
                      </p:childTnLst>
                    </p:cTn>
                  </p:par>
                  <p:par>
                    <p:cTn id="65" fill="hold">
                      <p:stCondLst>
                        <p:cond delay="indefinite"/>
                      </p:stCondLst>
                      <p:childTnLst>
                        <p:par>
                          <p:cTn id="66" fill="hold">
                            <p:stCondLst>
                              <p:cond delay="0"/>
                            </p:stCondLst>
                            <p:childTnLst>
                              <p:par>
                                <p:cTn id="67" presetID="31" presetClass="entr" presetSubtype="0" fill="hold" nodeType="clickEffect">
                                  <p:stCondLst>
                                    <p:cond delay="0"/>
                                  </p:stCondLst>
                                  <p:childTnLst>
                                    <p:set>
                                      <p:cBhvr>
                                        <p:cTn id="68" dur="1" fill="hold">
                                          <p:stCondLst>
                                            <p:cond delay="0"/>
                                          </p:stCondLst>
                                        </p:cTn>
                                        <p:tgtEl>
                                          <p:spTgt spid="59395"/>
                                        </p:tgtEl>
                                        <p:attrNameLst>
                                          <p:attrName>style.visibility</p:attrName>
                                        </p:attrNameLst>
                                      </p:cBhvr>
                                      <p:to>
                                        <p:strVal val="visible"/>
                                      </p:to>
                                    </p:set>
                                    <p:anim calcmode="lin" valueType="num">
                                      <p:cBhvr>
                                        <p:cTn id="69" dur="500" fill="hold"/>
                                        <p:tgtEl>
                                          <p:spTgt spid="59395"/>
                                        </p:tgtEl>
                                        <p:attrNameLst>
                                          <p:attrName>ppt_w</p:attrName>
                                        </p:attrNameLst>
                                      </p:cBhvr>
                                      <p:tavLst>
                                        <p:tav tm="0">
                                          <p:val>
                                            <p:fltVal val="0"/>
                                          </p:val>
                                        </p:tav>
                                        <p:tav tm="100000">
                                          <p:val>
                                            <p:strVal val="#ppt_w"/>
                                          </p:val>
                                        </p:tav>
                                      </p:tavLst>
                                    </p:anim>
                                    <p:anim calcmode="lin" valueType="num">
                                      <p:cBhvr>
                                        <p:cTn id="70" dur="500" fill="hold"/>
                                        <p:tgtEl>
                                          <p:spTgt spid="59395"/>
                                        </p:tgtEl>
                                        <p:attrNameLst>
                                          <p:attrName>ppt_h</p:attrName>
                                        </p:attrNameLst>
                                      </p:cBhvr>
                                      <p:tavLst>
                                        <p:tav tm="0">
                                          <p:val>
                                            <p:fltVal val="0"/>
                                          </p:val>
                                        </p:tav>
                                        <p:tav tm="100000">
                                          <p:val>
                                            <p:strVal val="#ppt_h"/>
                                          </p:val>
                                        </p:tav>
                                      </p:tavLst>
                                    </p:anim>
                                    <p:anim calcmode="lin" valueType="num">
                                      <p:cBhvr>
                                        <p:cTn id="71" dur="500" fill="hold"/>
                                        <p:tgtEl>
                                          <p:spTgt spid="59395"/>
                                        </p:tgtEl>
                                        <p:attrNameLst>
                                          <p:attrName>style.rotation</p:attrName>
                                        </p:attrNameLst>
                                      </p:cBhvr>
                                      <p:tavLst>
                                        <p:tav tm="0">
                                          <p:val>
                                            <p:fltVal val="90"/>
                                          </p:val>
                                        </p:tav>
                                        <p:tav tm="100000">
                                          <p:val>
                                            <p:fltVal val="0"/>
                                          </p:val>
                                        </p:tav>
                                      </p:tavLst>
                                    </p:anim>
                                    <p:animEffect transition="in" filter="fade">
                                      <p:cBhvr>
                                        <p:cTn id="72" dur="500"/>
                                        <p:tgtEl>
                                          <p:spTgt spid="59395"/>
                                        </p:tgtEl>
                                      </p:cBhvr>
                                    </p:animEffect>
                                  </p:childTnLst>
                                </p:cTn>
                              </p:par>
                              <p:par>
                                <p:cTn id="73" presetID="31" presetClass="entr" presetSubtype="0" fill="hold" nodeType="withEffect">
                                  <p:stCondLst>
                                    <p:cond delay="0"/>
                                  </p:stCondLst>
                                  <p:childTnLst>
                                    <p:set>
                                      <p:cBhvr>
                                        <p:cTn id="74" dur="1" fill="hold">
                                          <p:stCondLst>
                                            <p:cond delay="0"/>
                                          </p:stCondLst>
                                        </p:cTn>
                                        <p:tgtEl>
                                          <p:spTgt spid="59412"/>
                                        </p:tgtEl>
                                        <p:attrNameLst>
                                          <p:attrName>style.visibility</p:attrName>
                                        </p:attrNameLst>
                                      </p:cBhvr>
                                      <p:to>
                                        <p:strVal val="visible"/>
                                      </p:to>
                                    </p:set>
                                    <p:anim calcmode="lin" valueType="num">
                                      <p:cBhvr>
                                        <p:cTn id="75" dur="500" fill="hold"/>
                                        <p:tgtEl>
                                          <p:spTgt spid="59412"/>
                                        </p:tgtEl>
                                        <p:attrNameLst>
                                          <p:attrName>ppt_w</p:attrName>
                                        </p:attrNameLst>
                                      </p:cBhvr>
                                      <p:tavLst>
                                        <p:tav tm="0">
                                          <p:val>
                                            <p:fltVal val="0"/>
                                          </p:val>
                                        </p:tav>
                                        <p:tav tm="100000">
                                          <p:val>
                                            <p:strVal val="#ppt_w"/>
                                          </p:val>
                                        </p:tav>
                                      </p:tavLst>
                                    </p:anim>
                                    <p:anim calcmode="lin" valueType="num">
                                      <p:cBhvr>
                                        <p:cTn id="76" dur="500" fill="hold"/>
                                        <p:tgtEl>
                                          <p:spTgt spid="59412"/>
                                        </p:tgtEl>
                                        <p:attrNameLst>
                                          <p:attrName>ppt_h</p:attrName>
                                        </p:attrNameLst>
                                      </p:cBhvr>
                                      <p:tavLst>
                                        <p:tav tm="0">
                                          <p:val>
                                            <p:fltVal val="0"/>
                                          </p:val>
                                        </p:tav>
                                        <p:tav tm="100000">
                                          <p:val>
                                            <p:strVal val="#ppt_h"/>
                                          </p:val>
                                        </p:tav>
                                      </p:tavLst>
                                    </p:anim>
                                    <p:anim calcmode="lin" valueType="num">
                                      <p:cBhvr>
                                        <p:cTn id="77" dur="500" fill="hold"/>
                                        <p:tgtEl>
                                          <p:spTgt spid="59412"/>
                                        </p:tgtEl>
                                        <p:attrNameLst>
                                          <p:attrName>style.rotation</p:attrName>
                                        </p:attrNameLst>
                                      </p:cBhvr>
                                      <p:tavLst>
                                        <p:tav tm="0">
                                          <p:val>
                                            <p:fltVal val="90"/>
                                          </p:val>
                                        </p:tav>
                                        <p:tav tm="100000">
                                          <p:val>
                                            <p:fltVal val="0"/>
                                          </p:val>
                                        </p:tav>
                                      </p:tavLst>
                                    </p:anim>
                                    <p:animEffect transition="in" filter="fade">
                                      <p:cBhvr>
                                        <p:cTn id="78" dur="500"/>
                                        <p:tgtEl>
                                          <p:spTgt spid="59412"/>
                                        </p:tgtEl>
                                      </p:cBhvr>
                                    </p:animEffect>
                                  </p:childTnLst>
                                </p:cTn>
                              </p:par>
                              <p:par>
                                <p:cTn id="79" presetID="31" presetClass="entr" presetSubtype="0" fill="hold" nodeType="withEffect">
                                  <p:stCondLst>
                                    <p:cond delay="0"/>
                                  </p:stCondLst>
                                  <p:childTnLst>
                                    <p:set>
                                      <p:cBhvr>
                                        <p:cTn id="80" dur="1" fill="hold">
                                          <p:stCondLst>
                                            <p:cond delay="0"/>
                                          </p:stCondLst>
                                        </p:cTn>
                                        <p:tgtEl>
                                          <p:spTgt spid="59396"/>
                                        </p:tgtEl>
                                        <p:attrNameLst>
                                          <p:attrName>style.visibility</p:attrName>
                                        </p:attrNameLst>
                                      </p:cBhvr>
                                      <p:to>
                                        <p:strVal val="visible"/>
                                      </p:to>
                                    </p:set>
                                    <p:anim calcmode="lin" valueType="num">
                                      <p:cBhvr>
                                        <p:cTn id="81" dur="500" fill="hold"/>
                                        <p:tgtEl>
                                          <p:spTgt spid="59396"/>
                                        </p:tgtEl>
                                        <p:attrNameLst>
                                          <p:attrName>ppt_w</p:attrName>
                                        </p:attrNameLst>
                                      </p:cBhvr>
                                      <p:tavLst>
                                        <p:tav tm="0">
                                          <p:val>
                                            <p:fltVal val="0"/>
                                          </p:val>
                                        </p:tav>
                                        <p:tav tm="100000">
                                          <p:val>
                                            <p:strVal val="#ppt_w"/>
                                          </p:val>
                                        </p:tav>
                                      </p:tavLst>
                                    </p:anim>
                                    <p:anim calcmode="lin" valueType="num">
                                      <p:cBhvr>
                                        <p:cTn id="82" dur="500" fill="hold"/>
                                        <p:tgtEl>
                                          <p:spTgt spid="59396"/>
                                        </p:tgtEl>
                                        <p:attrNameLst>
                                          <p:attrName>ppt_h</p:attrName>
                                        </p:attrNameLst>
                                      </p:cBhvr>
                                      <p:tavLst>
                                        <p:tav tm="0">
                                          <p:val>
                                            <p:fltVal val="0"/>
                                          </p:val>
                                        </p:tav>
                                        <p:tav tm="100000">
                                          <p:val>
                                            <p:strVal val="#ppt_h"/>
                                          </p:val>
                                        </p:tav>
                                      </p:tavLst>
                                    </p:anim>
                                    <p:anim calcmode="lin" valueType="num">
                                      <p:cBhvr>
                                        <p:cTn id="83" dur="500" fill="hold"/>
                                        <p:tgtEl>
                                          <p:spTgt spid="59396"/>
                                        </p:tgtEl>
                                        <p:attrNameLst>
                                          <p:attrName>style.rotation</p:attrName>
                                        </p:attrNameLst>
                                      </p:cBhvr>
                                      <p:tavLst>
                                        <p:tav tm="0">
                                          <p:val>
                                            <p:fltVal val="90"/>
                                          </p:val>
                                        </p:tav>
                                        <p:tav tm="100000">
                                          <p:val>
                                            <p:fltVal val="0"/>
                                          </p:val>
                                        </p:tav>
                                      </p:tavLst>
                                    </p:anim>
                                    <p:animEffect transition="in" filter="fade">
                                      <p:cBhvr>
                                        <p:cTn id="84" dur="500"/>
                                        <p:tgtEl>
                                          <p:spTgt spid="59396"/>
                                        </p:tgtEl>
                                      </p:cBhvr>
                                    </p:animEffect>
                                  </p:childTnLst>
                                </p:cTn>
                              </p:par>
                              <p:par>
                                <p:cTn id="85" presetID="31" presetClass="entr" presetSubtype="0" fill="hold" nodeType="withEffect">
                                  <p:stCondLst>
                                    <p:cond delay="0"/>
                                  </p:stCondLst>
                                  <p:childTnLst>
                                    <p:set>
                                      <p:cBhvr>
                                        <p:cTn id="86" dur="1" fill="hold">
                                          <p:stCondLst>
                                            <p:cond delay="0"/>
                                          </p:stCondLst>
                                        </p:cTn>
                                        <p:tgtEl>
                                          <p:spTgt spid="59405"/>
                                        </p:tgtEl>
                                        <p:attrNameLst>
                                          <p:attrName>style.visibility</p:attrName>
                                        </p:attrNameLst>
                                      </p:cBhvr>
                                      <p:to>
                                        <p:strVal val="visible"/>
                                      </p:to>
                                    </p:set>
                                    <p:anim calcmode="lin" valueType="num">
                                      <p:cBhvr>
                                        <p:cTn id="87" dur="500" fill="hold"/>
                                        <p:tgtEl>
                                          <p:spTgt spid="59405"/>
                                        </p:tgtEl>
                                        <p:attrNameLst>
                                          <p:attrName>ppt_w</p:attrName>
                                        </p:attrNameLst>
                                      </p:cBhvr>
                                      <p:tavLst>
                                        <p:tav tm="0">
                                          <p:val>
                                            <p:fltVal val="0"/>
                                          </p:val>
                                        </p:tav>
                                        <p:tav tm="100000">
                                          <p:val>
                                            <p:strVal val="#ppt_w"/>
                                          </p:val>
                                        </p:tav>
                                      </p:tavLst>
                                    </p:anim>
                                    <p:anim calcmode="lin" valueType="num">
                                      <p:cBhvr>
                                        <p:cTn id="88" dur="500" fill="hold"/>
                                        <p:tgtEl>
                                          <p:spTgt spid="59405"/>
                                        </p:tgtEl>
                                        <p:attrNameLst>
                                          <p:attrName>ppt_h</p:attrName>
                                        </p:attrNameLst>
                                      </p:cBhvr>
                                      <p:tavLst>
                                        <p:tav tm="0">
                                          <p:val>
                                            <p:fltVal val="0"/>
                                          </p:val>
                                        </p:tav>
                                        <p:tav tm="100000">
                                          <p:val>
                                            <p:strVal val="#ppt_h"/>
                                          </p:val>
                                        </p:tav>
                                      </p:tavLst>
                                    </p:anim>
                                    <p:anim calcmode="lin" valueType="num">
                                      <p:cBhvr>
                                        <p:cTn id="89" dur="500" fill="hold"/>
                                        <p:tgtEl>
                                          <p:spTgt spid="59405"/>
                                        </p:tgtEl>
                                        <p:attrNameLst>
                                          <p:attrName>style.rotation</p:attrName>
                                        </p:attrNameLst>
                                      </p:cBhvr>
                                      <p:tavLst>
                                        <p:tav tm="0">
                                          <p:val>
                                            <p:fltVal val="90"/>
                                          </p:val>
                                        </p:tav>
                                        <p:tav tm="100000">
                                          <p:val>
                                            <p:fltVal val="0"/>
                                          </p:val>
                                        </p:tav>
                                      </p:tavLst>
                                    </p:anim>
                                    <p:animEffect transition="in" filter="fade">
                                      <p:cBhvr>
                                        <p:cTn id="90" dur="500"/>
                                        <p:tgtEl>
                                          <p:spTgt spid="59405"/>
                                        </p:tgtEl>
                                      </p:cBhvr>
                                    </p:animEffect>
                                  </p:childTnLst>
                                </p:cTn>
                              </p:par>
                              <p:par>
                                <p:cTn id="91" presetID="31" presetClass="entr" presetSubtype="0" fill="hold" nodeType="withEffect">
                                  <p:stCondLst>
                                    <p:cond delay="0"/>
                                  </p:stCondLst>
                                  <p:childTnLst>
                                    <p:set>
                                      <p:cBhvr>
                                        <p:cTn id="92" dur="1" fill="hold">
                                          <p:stCondLst>
                                            <p:cond delay="0"/>
                                          </p:stCondLst>
                                        </p:cTn>
                                        <p:tgtEl>
                                          <p:spTgt spid="59409"/>
                                        </p:tgtEl>
                                        <p:attrNameLst>
                                          <p:attrName>style.visibility</p:attrName>
                                        </p:attrNameLst>
                                      </p:cBhvr>
                                      <p:to>
                                        <p:strVal val="visible"/>
                                      </p:to>
                                    </p:set>
                                    <p:anim calcmode="lin" valueType="num">
                                      <p:cBhvr>
                                        <p:cTn id="93" dur="500" fill="hold"/>
                                        <p:tgtEl>
                                          <p:spTgt spid="59409"/>
                                        </p:tgtEl>
                                        <p:attrNameLst>
                                          <p:attrName>ppt_w</p:attrName>
                                        </p:attrNameLst>
                                      </p:cBhvr>
                                      <p:tavLst>
                                        <p:tav tm="0">
                                          <p:val>
                                            <p:fltVal val="0"/>
                                          </p:val>
                                        </p:tav>
                                        <p:tav tm="100000">
                                          <p:val>
                                            <p:strVal val="#ppt_w"/>
                                          </p:val>
                                        </p:tav>
                                      </p:tavLst>
                                    </p:anim>
                                    <p:anim calcmode="lin" valueType="num">
                                      <p:cBhvr>
                                        <p:cTn id="94" dur="500" fill="hold"/>
                                        <p:tgtEl>
                                          <p:spTgt spid="59409"/>
                                        </p:tgtEl>
                                        <p:attrNameLst>
                                          <p:attrName>ppt_h</p:attrName>
                                        </p:attrNameLst>
                                      </p:cBhvr>
                                      <p:tavLst>
                                        <p:tav tm="0">
                                          <p:val>
                                            <p:fltVal val="0"/>
                                          </p:val>
                                        </p:tav>
                                        <p:tav tm="100000">
                                          <p:val>
                                            <p:strVal val="#ppt_h"/>
                                          </p:val>
                                        </p:tav>
                                      </p:tavLst>
                                    </p:anim>
                                    <p:anim calcmode="lin" valueType="num">
                                      <p:cBhvr>
                                        <p:cTn id="95" dur="500" fill="hold"/>
                                        <p:tgtEl>
                                          <p:spTgt spid="59409"/>
                                        </p:tgtEl>
                                        <p:attrNameLst>
                                          <p:attrName>style.rotation</p:attrName>
                                        </p:attrNameLst>
                                      </p:cBhvr>
                                      <p:tavLst>
                                        <p:tav tm="0">
                                          <p:val>
                                            <p:fltVal val="90"/>
                                          </p:val>
                                        </p:tav>
                                        <p:tav tm="100000">
                                          <p:val>
                                            <p:fltVal val="0"/>
                                          </p:val>
                                        </p:tav>
                                      </p:tavLst>
                                    </p:anim>
                                    <p:animEffect transition="in" filter="fade">
                                      <p:cBhvr>
                                        <p:cTn id="96" dur="500"/>
                                        <p:tgtEl>
                                          <p:spTgt spid="59409"/>
                                        </p:tgtEl>
                                      </p:cBhvr>
                                    </p:animEffect>
                                  </p:childTnLst>
                                </p:cTn>
                              </p:par>
                              <p:par>
                                <p:cTn id="97" presetID="31" presetClass="entr" presetSubtype="0" fill="hold" nodeType="withEffect">
                                  <p:stCondLst>
                                    <p:cond delay="0"/>
                                  </p:stCondLst>
                                  <p:childTnLst>
                                    <p:set>
                                      <p:cBhvr>
                                        <p:cTn id="98" dur="1" fill="hold">
                                          <p:stCondLst>
                                            <p:cond delay="0"/>
                                          </p:stCondLst>
                                        </p:cTn>
                                        <p:tgtEl>
                                          <p:spTgt spid="59394"/>
                                        </p:tgtEl>
                                        <p:attrNameLst>
                                          <p:attrName>style.visibility</p:attrName>
                                        </p:attrNameLst>
                                      </p:cBhvr>
                                      <p:to>
                                        <p:strVal val="visible"/>
                                      </p:to>
                                    </p:set>
                                    <p:anim calcmode="lin" valueType="num">
                                      <p:cBhvr>
                                        <p:cTn id="99" dur="500" fill="hold"/>
                                        <p:tgtEl>
                                          <p:spTgt spid="59394"/>
                                        </p:tgtEl>
                                        <p:attrNameLst>
                                          <p:attrName>ppt_w</p:attrName>
                                        </p:attrNameLst>
                                      </p:cBhvr>
                                      <p:tavLst>
                                        <p:tav tm="0">
                                          <p:val>
                                            <p:fltVal val="0"/>
                                          </p:val>
                                        </p:tav>
                                        <p:tav tm="100000">
                                          <p:val>
                                            <p:strVal val="#ppt_w"/>
                                          </p:val>
                                        </p:tav>
                                      </p:tavLst>
                                    </p:anim>
                                    <p:anim calcmode="lin" valueType="num">
                                      <p:cBhvr>
                                        <p:cTn id="100" dur="500" fill="hold"/>
                                        <p:tgtEl>
                                          <p:spTgt spid="59394"/>
                                        </p:tgtEl>
                                        <p:attrNameLst>
                                          <p:attrName>ppt_h</p:attrName>
                                        </p:attrNameLst>
                                      </p:cBhvr>
                                      <p:tavLst>
                                        <p:tav tm="0">
                                          <p:val>
                                            <p:fltVal val="0"/>
                                          </p:val>
                                        </p:tav>
                                        <p:tav tm="100000">
                                          <p:val>
                                            <p:strVal val="#ppt_h"/>
                                          </p:val>
                                        </p:tav>
                                      </p:tavLst>
                                    </p:anim>
                                    <p:anim calcmode="lin" valueType="num">
                                      <p:cBhvr>
                                        <p:cTn id="101" dur="500" fill="hold"/>
                                        <p:tgtEl>
                                          <p:spTgt spid="59394"/>
                                        </p:tgtEl>
                                        <p:attrNameLst>
                                          <p:attrName>style.rotation</p:attrName>
                                        </p:attrNameLst>
                                      </p:cBhvr>
                                      <p:tavLst>
                                        <p:tav tm="0">
                                          <p:val>
                                            <p:fltVal val="90"/>
                                          </p:val>
                                        </p:tav>
                                        <p:tav tm="100000">
                                          <p:val>
                                            <p:fltVal val="0"/>
                                          </p:val>
                                        </p:tav>
                                      </p:tavLst>
                                    </p:anim>
                                    <p:animEffect transition="in" filter="fade">
                                      <p:cBhvr>
                                        <p:cTn id="102" dur="500"/>
                                        <p:tgtEl>
                                          <p:spTgt spid="59394"/>
                                        </p:tgtEl>
                                      </p:cBhvr>
                                    </p:animEffect>
                                  </p:childTnLst>
                                </p:cTn>
                              </p:par>
                              <p:par>
                                <p:cTn id="103" presetID="31" presetClass="entr" presetSubtype="0" fill="hold" nodeType="withEffect">
                                  <p:stCondLst>
                                    <p:cond delay="0"/>
                                  </p:stCondLst>
                                  <p:childTnLst>
                                    <p:set>
                                      <p:cBhvr>
                                        <p:cTn id="104" dur="1" fill="hold">
                                          <p:stCondLst>
                                            <p:cond delay="0"/>
                                          </p:stCondLst>
                                        </p:cTn>
                                        <p:tgtEl>
                                          <p:spTgt spid="59407"/>
                                        </p:tgtEl>
                                        <p:attrNameLst>
                                          <p:attrName>style.visibility</p:attrName>
                                        </p:attrNameLst>
                                      </p:cBhvr>
                                      <p:to>
                                        <p:strVal val="visible"/>
                                      </p:to>
                                    </p:set>
                                    <p:anim calcmode="lin" valueType="num">
                                      <p:cBhvr>
                                        <p:cTn id="105" dur="500" fill="hold"/>
                                        <p:tgtEl>
                                          <p:spTgt spid="59407"/>
                                        </p:tgtEl>
                                        <p:attrNameLst>
                                          <p:attrName>ppt_w</p:attrName>
                                        </p:attrNameLst>
                                      </p:cBhvr>
                                      <p:tavLst>
                                        <p:tav tm="0">
                                          <p:val>
                                            <p:fltVal val="0"/>
                                          </p:val>
                                        </p:tav>
                                        <p:tav tm="100000">
                                          <p:val>
                                            <p:strVal val="#ppt_w"/>
                                          </p:val>
                                        </p:tav>
                                      </p:tavLst>
                                    </p:anim>
                                    <p:anim calcmode="lin" valueType="num">
                                      <p:cBhvr>
                                        <p:cTn id="106" dur="500" fill="hold"/>
                                        <p:tgtEl>
                                          <p:spTgt spid="59407"/>
                                        </p:tgtEl>
                                        <p:attrNameLst>
                                          <p:attrName>ppt_h</p:attrName>
                                        </p:attrNameLst>
                                      </p:cBhvr>
                                      <p:tavLst>
                                        <p:tav tm="0">
                                          <p:val>
                                            <p:fltVal val="0"/>
                                          </p:val>
                                        </p:tav>
                                        <p:tav tm="100000">
                                          <p:val>
                                            <p:strVal val="#ppt_h"/>
                                          </p:val>
                                        </p:tav>
                                      </p:tavLst>
                                    </p:anim>
                                    <p:anim calcmode="lin" valueType="num">
                                      <p:cBhvr>
                                        <p:cTn id="107" dur="500" fill="hold"/>
                                        <p:tgtEl>
                                          <p:spTgt spid="59407"/>
                                        </p:tgtEl>
                                        <p:attrNameLst>
                                          <p:attrName>style.rotation</p:attrName>
                                        </p:attrNameLst>
                                      </p:cBhvr>
                                      <p:tavLst>
                                        <p:tav tm="0">
                                          <p:val>
                                            <p:fltVal val="90"/>
                                          </p:val>
                                        </p:tav>
                                        <p:tav tm="100000">
                                          <p:val>
                                            <p:fltVal val="0"/>
                                          </p:val>
                                        </p:tav>
                                      </p:tavLst>
                                    </p:anim>
                                    <p:animEffect transition="in" filter="fade">
                                      <p:cBhvr>
                                        <p:cTn id="108" dur="500"/>
                                        <p:tgtEl>
                                          <p:spTgt spid="59407"/>
                                        </p:tgtEl>
                                      </p:cBhvr>
                                    </p:animEffect>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nodeType="clickEffect">
                                  <p:stCondLst>
                                    <p:cond delay="0"/>
                                  </p:stCondLst>
                                  <p:childTnLst>
                                    <p:set>
                                      <p:cBhvr>
                                        <p:cTn id="112" dur="1" fill="hold">
                                          <p:stCondLst>
                                            <p:cond delay="0"/>
                                          </p:stCondLst>
                                        </p:cTn>
                                        <p:tgtEl>
                                          <p:spTgt spid="60420"/>
                                        </p:tgtEl>
                                        <p:attrNameLst>
                                          <p:attrName>style.visibility</p:attrName>
                                        </p:attrNameLst>
                                      </p:cBhvr>
                                      <p:to>
                                        <p:strVal val="visible"/>
                                      </p:to>
                                    </p:set>
                                    <p:anim calcmode="lin" valueType="num">
                                      <p:cBhvr additive="base">
                                        <p:cTn id="113" dur="500" fill="hold"/>
                                        <p:tgtEl>
                                          <p:spTgt spid="60420"/>
                                        </p:tgtEl>
                                        <p:attrNameLst>
                                          <p:attrName>ppt_x</p:attrName>
                                        </p:attrNameLst>
                                      </p:cBhvr>
                                      <p:tavLst>
                                        <p:tav tm="0">
                                          <p:val>
                                            <p:strVal val="#ppt_x"/>
                                          </p:val>
                                        </p:tav>
                                        <p:tav tm="100000">
                                          <p:val>
                                            <p:strVal val="#ppt_x"/>
                                          </p:val>
                                        </p:tav>
                                      </p:tavLst>
                                    </p:anim>
                                    <p:anim calcmode="lin" valueType="num">
                                      <p:cBhvr additive="base">
                                        <p:cTn id="114" dur="500" fill="hold"/>
                                        <p:tgtEl>
                                          <p:spTgt spid="60420"/>
                                        </p:tgtEl>
                                        <p:attrNameLst>
                                          <p:attrName>ppt_y</p:attrName>
                                        </p:attrNameLst>
                                      </p:cBhvr>
                                      <p:tavLst>
                                        <p:tav tm="0">
                                          <p:val>
                                            <p:strVal val="1+#ppt_h/2"/>
                                          </p:val>
                                        </p:tav>
                                        <p:tav tm="100000">
                                          <p:val>
                                            <p:strVal val="#ppt_y"/>
                                          </p:val>
                                        </p:tav>
                                      </p:tavLst>
                                    </p:anim>
                                  </p:childTnLst>
                                </p:cTn>
                              </p:par>
                              <p:par>
                                <p:cTn id="115" presetID="2" presetClass="entr" presetSubtype="4" fill="hold" nodeType="withEffect">
                                  <p:stCondLst>
                                    <p:cond delay="0"/>
                                  </p:stCondLst>
                                  <p:childTnLst>
                                    <p:set>
                                      <p:cBhvr>
                                        <p:cTn id="116" dur="1" fill="hold">
                                          <p:stCondLst>
                                            <p:cond delay="0"/>
                                          </p:stCondLst>
                                        </p:cTn>
                                        <p:tgtEl>
                                          <p:spTgt spid="60419"/>
                                        </p:tgtEl>
                                        <p:attrNameLst>
                                          <p:attrName>style.visibility</p:attrName>
                                        </p:attrNameLst>
                                      </p:cBhvr>
                                      <p:to>
                                        <p:strVal val="visible"/>
                                      </p:to>
                                    </p:set>
                                    <p:anim calcmode="lin" valueType="num">
                                      <p:cBhvr additive="base">
                                        <p:cTn id="117" dur="500" fill="hold"/>
                                        <p:tgtEl>
                                          <p:spTgt spid="60419"/>
                                        </p:tgtEl>
                                        <p:attrNameLst>
                                          <p:attrName>ppt_x</p:attrName>
                                        </p:attrNameLst>
                                      </p:cBhvr>
                                      <p:tavLst>
                                        <p:tav tm="0">
                                          <p:val>
                                            <p:strVal val="#ppt_x"/>
                                          </p:val>
                                        </p:tav>
                                        <p:tav tm="100000">
                                          <p:val>
                                            <p:strVal val="#ppt_x"/>
                                          </p:val>
                                        </p:tav>
                                      </p:tavLst>
                                    </p:anim>
                                    <p:anim calcmode="lin" valueType="num">
                                      <p:cBhvr additive="base">
                                        <p:cTn id="118" dur="500" fill="hold"/>
                                        <p:tgtEl>
                                          <p:spTgt spid="60419"/>
                                        </p:tgtEl>
                                        <p:attrNameLst>
                                          <p:attrName>ppt_y</p:attrName>
                                        </p:attrNameLst>
                                      </p:cBhvr>
                                      <p:tavLst>
                                        <p:tav tm="0">
                                          <p:val>
                                            <p:strVal val="1+#ppt_h/2"/>
                                          </p:val>
                                        </p:tav>
                                        <p:tav tm="100000">
                                          <p:val>
                                            <p:strVal val="#ppt_y"/>
                                          </p:val>
                                        </p:tav>
                                      </p:tavLst>
                                    </p:anim>
                                  </p:childTnLst>
                                </p:cTn>
                              </p:par>
                              <p:par>
                                <p:cTn id="119" presetID="2" presetClass="entr" presetSubtype="4" fill="hold" nodeType="withEffect">
                                  <p:stCondLst>
                                    <p:cond delay="0"/>
                                  </p:stCondLst>
                                  <p:childTnLst>
                                    <p:set>
                                      <p:cBhvr>
                                        <p:cTn id="120" dur="1" fill="hold">
                                          <p:stCondLst>
                                            <p:cond delay="0"/>
                                          </p:stCondLst>
                                        </p:cTn>
                                        <p:tgtEl>
                                          <p:spTgt spid="60421"/>
                                        </p:tgtEl>
                                        <p:attrNameLst>
                                          <p:attrName>style.visibility</p:attrName>
                                        </p:attrNameLst>
                                      </p:cBhvr>
                                      <p:to>
                                        <p:strVal val="visible"/>
                                      </p:to>
                                    </p:set>
                                    <p:anim calcmode="lin" valueType="num">
                                      <p:cBhvr additive="base">
                                        <p:cTn id="121" dur="500" fill="hold"/>
                                        <p:tgtEl>
                                          <p:spTgt spid="60421"/>
                                        </p:tgtEl>
                                        <p:attrNameLst>
                                          <p:attrName>ppt_x</p:attrName>
                                        </p:attrNameLst>
                                      </p:cBhvr>
                                      <p:tavLst>
                                        <p:tav tm="0">
                                          <p:val>
                                            <p:strVal val="#ppt_x"/>
                                          </p:val>
                                        </p:tav>
                                        <p:tav tm="100000">
                                          <p:val>
                                            <p:strVal val="#ppt_x"/>
                                          </p:val>
                                        </p:tav>
                                      </p:tavLst>
                                    </p:anim>
                                    <p:anim calcmode="lin" valueType="num">
                                      <p:cBhvr additive="base">
                                        <p:cTn id="122" dur="500" fill="hold"/>
                                        <p:tgtEl>
                                          <p:spTgt spid="60421"/>
                                        </p:tgtEl>
                                        <p:attrNameLst>
                                          <p:attrName>ppt_y</p:attrName>
                                        </p:attrNameLst>
                                      </p:cBhvr>
                                      <p:tavLst>
                                        <p:tav tm="0">
                                          <p:val>
                                            <p:strVal val="1+#ppt_h/2"/>
                                          </p:val>
                                        </p:tav>
                                        <p:tav tm="100000">
                                          <p:val>
                                            <p:strVal val="#ppt_y"/>
                                          </p:val>
                                        </p:tav>
                                      </p:tavLst>
                                    </p:anim>
                                  </p:childTnLst>
                                </p:cTn>
                              </p:par>
                              <p:par>
                                <p:cTn id="123" presetID="10" presetClass="entr" presetSubtype="0" fill="hold" grpId="0" nodeType="withEffect">
                                  <p:stCondLst>
                                    <p:cond delay="0"/>
                                  </p:stCondLst>
                                  <p:childTnLst>
                                    <p:set>
                                      <p:cBhvr>
                                        <p:cTn id="124" dur="1" fill="hold">
                                          <p:stCondLst>
                                            <p:cond delay="0"/>
                                          </p:stCondLst>
                                        </p:cTn>
                                        <p:tgtEl>
                                          <p:spTgt spid="17"/>
                                        </p:tgtEl>
                                        <p:attrNameLst>
                                          <p:attrName>style.visibility</p:attrName>
                                        </p:attrNameLst>
                                      </p:cBhvr>
                                      <p:to>
                                        <p:strVal val="visible"/>
                                      </p:to>
                                    </p:set>
                                    <p:animEffect transition="in" filter="fade">
                                      <p:cBhvr>
                                        <p:cTn id="125" dur="500"/>
                                        <p:tgtEl>
                                          <p:spTgt spid="17"/>
                                        </p:tgtEl>
                                      </p:cBhvr>
                                    </p:animEffect>
                                  </p:childTnLst>
                                </p:cTn>
                              </p:par>
                              <p:par>
                                <p:cTn id="126" presetID="31" presetClass="entr" presetSubtype="0" fill="hold" grpId="0" nodeType="withEffect">
                                  <p:stCondLst>
                                    <p:cond delay="0"/>
                                  </p:stCondLst>
                                  <p:childTnLst>
                                    <p:set>
                                      <p:cBhvr>
                                        <p:cTn id="127" dur="1" fill="hold">
                                          <p:stCondLst>
                                            <p:cond delay="0"/>
                                          </p:stCondLst>
                                        </p:cTn>
                                        <p:tgtEl>
                                          <p:spTgt spid="26"/>
                                        </p:tgtEl>
                                        <p:attrNameLst>
                                          <p:attrName>style.visibility</p:attrName>
                                        </p:attrNameLst>
                                      </p:cBhvr>
                                      <p:to>
                                        <p:strVal val="visible"/>
                                      </p:to>
                                    </p:set>
                                    <p:anim calcmode="lin" valueType="num">
                                      <p:cBhvr>
                                        <p:cTn id="128" dur="500" fill="hold"/>
                                        <p:tgtEl>
                                          <p:spTgt spid="26"/>
                                        </p:tgtEl>
                                        <p:attrNameLst>
                                          <p:attrName>ppt_w</p:attrName>
                                        </p:attrNameLst>
                                      </p:cBhvr>
                                      <p:tavLst>
                                        <p:tav tm="0">
                                          <p:val>
                                            <p:fltVal val="0"/>
                                          </p:val>
                                        </p:tav>
                                        <p:tav tm="100000">
                                          <p:val>
                                            <p:strVal val="#ppt_w"/>
                                          </p:val>
                                        </p:tav>
                                      </p:tavLst>
                                    </p:anim>
                                    <p:anim calcmode="lin" valueType="num">
                                      <p:cBhvr>
                                        <p:cTn id="129" dur="500" fill="hold"/>
                                        <p:tgtEl>
                                          <p:spTgt spid="26"/>
                                        </p:tgtEl>
                                        <p:attrNameLst>
                                          <p:attrName>ppt_h</p:attrName>
                                        </p:attrNameLst>
                                      </p:cBhvr>
                                      <p:tavLst>
                                        <p:tav tm="0">
                                          <p:val>
                                            <p:fltVal val="0"/>
                                          </p:val>
                                        </p:tav>
                                        <p:tav tm="100000">
                                          <p:val>
                                            <p:strVal val="#ppt_h"/>
                                          </p:val>
                                        </p:tav>
                                      </p:tavLst>
                                    </p:anim>
                                    <p:anim calcmode="lin" valueType="num">
                                      <p:cBhvr>
                                        <p:cTn id="130" dur="500" fill="hold"/>
                                        <p:tgtEl>
                                          <p:spTgt spid="26"/>
                                        </p:tgtEl>
                                        <p:attrNameLst>
                                          <p:attrName>style.rotation</p:attrName>
                                        </p:attrNameLst>
                                      </p:cBhvr>
                                      <p:tavLst>
                                        <p:tav tm="0">
                                          <p:val>
                                            <p:fltVal val="90"/>
                                          </p:val>
                                        </p:tav>
                                        <p:tav tm="100000">
                                          <p:val>
                                            <p:fltVal val="0"/>
                                          </p:val>
                                        </p:tav>
                                      </p:tavLst>
                                    </p:anim>
                                    <p:animEffect transition="in" filter="fade">
                                      <p:cBhvr>
                                        <p:cTn id="131" dur="500"/>
                                        <p:tgtEl>
                                          <p:spTgt spid="26"/>
                                        </p:tgtEl>
                                      </p:cBhvr>
                                    </p:animEffect>
                                  </p:childTnLst>
                                </p:cTn>
                              </p:par>
                            </p:childTnLst>
                          </p:cTn>
                        </p:par>
                      </p:childTnLst>
                    </p:cTn>
                  </p:par>
                  <p:par>
                    <p:cTn id="132" fill="hold">
                      <p:stCondLst>
                        <p:cond delay="indefinite"/>
                      </p:stCondLst>
                      <p:childTnLst>
                        <p:par>
                          <p:cTn id="133" fill="hold">
                            <p:stCondLst>
                              <p:cond delay="0"/>
                            </p:stCondLst>
                            <p:childTnLst>
                              <p:par>
                                <p:cTn id="134" presetID="1" presetClass="entr" presetSubtype="0" fill="hold" grpId="0" nodeType="clickEffect">
                                  <p:stCondLst>
                                    <p:cond delay="0"/>
                                  </p:stCondLst>
                                  <p:childTnLst>
                                    <p:set>
                                      <p:cBhvr>
                                        <p:cTn id="135"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6" grpId="0"/>
      <p:bldP spid="17" grpId="0"/>
      <p:bldP spid="26"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2"/>
          <p:cNvPicPr>
            <a:picLocks noChangeAspect="1" noChangeArrowheads="1"/>
          </p:cNvPicPr>
          <p:nvPr/>
        </p:nvPicPr>
        <p:blipFill>
          <a:blip r:embed="rId3" cstate="print"/>
          <a:srcRect/>
          <a:stretch>
            <a:fillRect/>
          </a:stretch>
        </p:blipFill>
        <p:spPr bwMode="auto">
          <a:xfrm>
            <a:off x="1524000" y="1219200"/>
            <a:ext cx="6002502" cy="4781442"/>
          </a:xfrm>
          <a:prstGeom prst="rect">
            <a:avLst/>
          </a:prstGeom>
          <a:noFill/>
          <a:ln w="9525">
            <a:noFill/>
            <a:round/>
            <a:headEnd/>
            <a:tailEnd/>
          </a:ln>
        </p:spPr>
      </p:pic>
      <p:pic>
        <p:nvPicPr>
          <p:cNvPr id="2052" name="Picture 3"/>
          <p:cNvPicPr>
            <a:picLocks noChangeAspect="1" noChangeArrowheads="1"/>
          </p:cNvPicPr>
          <p:nvPr/>
        </p:nvPicPr>
        <p:blipFill>
          <a:blip r:embed="rId4" cstate="print"/>
          <a:srcRect/>
          <a:stretch>
            <a:fillRect/>
          </a:stretch>
        </p:blipFill>
        <p:spPr bwMode="auto">
          <a:xfrm>
            <a:off x="0" y="0"/>
            <a:ext cx="0" cy="0"/>
          </a:xfrm>
          <a:prstGeom prst="rect">
            <a:avLst/>
          </a:prstGeom>
          <a:noFill/>
          <a:ln w="9525">
            <a:noFill/>
            <a:round/>
            <a:headEnd/>
            <a:tailEnd/>
          </a:ln>
        </p:spPr>
      </p:pic>
      <p:sp>
        <p:nvSpPr>
          <p:cNvPr id="2053" name="Text Box 4"/>
          <p:cNvSpPr txBox="1">
            <a:spLocks noChangeArrowheads="1"/>
          </p:cNvSpPr>
          <p:nvPr/>
        </p:nvSpPr>
        <p:spPr bwMode="auto">
          <a:xfrm>
            <a:off x="115200" y="6205612"/>
            <a:ext cx="6252480" cy="505493"/>
          </a:xfrm>
          <a:prstGeom prst="rect">
            <a:avLst/>
          </a:prstGeom>
          <a:noFill/>
          <a:ln w="9525">
            <a:noFill/>
            <a:round/>
            <a:headEnd/>
            <a:tailEnd/>
          </a:ln>
        </p:spPr>
        <p:txBody>
          <a:bodyPr lIns="81639" tIns="49620" rIns="81639" bIns="40820"/>
          <a:lstStyle/>
          <a:p>
            <a:pPr>
              <a:tabLst>
                <a:tab pos="656650" algn="l"/>
                <a:tab pos="1313299" algn="l"/>
                <a:tab pos="1969949" algn="l"/>
                <a:tab pos="2626599" algn="l"/>
                <a:tab pos="3283248" algn="l"/>
                <a:tab pos="3939898" algn="l"/>
                <a:tab pos="4596548" algn="l"/>
                <a:tab pos="5253198" algn="l"/>
                <a:tab pos="5909847" algn="l"/>
              </a:tabLst>
            </a:pPr>
            <a:r>
              <a:rPr lang="en-GB" sz="1000" b="1">
                <a:solidFill>
                  <a:srgbClr val="000000"/>
                </a:solidFill>
              </a:rPr>
              <a:t>Water Resources Research</a:t>
            </a:r>
            <a:r>
              <a:rPr lang="en-GB" sz="1000">
                <a:solidFill>
                  <a:srgbClr val="000000"/>
                </a:solidFill>
              </a:rPr>
              <a:t/>
            </a:r>
            <a:br>
              <a:rPr lang="en-GB" sz="1000">
                <a:solidFill>
                  <a:srgbClr val="000000"/>
                </a:solidFill>
              </a:rPr>
            </a:br>
            <a:r>
              <a:rPr lang="en-GB" sz="1000">
                <a:solidFill>
                  <a:srgbClr val="000000"/>
                </a:solidFill>
                <a:hlinkClick r:id="rId5"/>
              </a:rPr>
              <a:t>Volume 43, Issue 8, </a:t>
            </a:r>
            <a:r>
              <a:rPr lang="en-GB" sz="1000">
                <a:solidFill>
                  <a:srgbClr val="000000"/>
                </a:solidFill>
              </a:rPr>
              <a:t>W08418, 18 AUG 2007 DOI: 10.1029/2006WR005313</a:t>
            </a:r>
            <a:br>
              <a:rPr lang="en-GB" sz="1000">
                <a:solidFill>
                  <a:srgbClr val="000000"/>
                </a:solidFill>
              </a:rPr>
            </a:br>
            <a:r>
              <a:rPr lang="en-GB" sz="1000">
                <a:solidFill>
                  <a:srgbClr val="000000"/>
                </a:solidFill>
                <a:hlinkClick r:id="rId6"/>
              </a:rPr>
              <a:t>http://onlinelibrary.wiley.com/doi/10.1029/2006WR005313/full#wrcr10996-fig-0002</a:t>
            </a:r>
          </a:p>
        </p:txBody>
      </p:sp>
      <p:sp>
        <p:nvSpPr>
          <p:cNvPr id="7" name="Rectangle 1"/>
          <p:cNvSpPr txBox="1">
            <a:spLocks noChangeArrowheads="1"/>
          </p:cNvSpPr>
          <p:nvPr/>
        </p:nvSpPr>
        <p:spPr>
          <a:xfrm>
            <a:off x="424801" y="419084"/>
            <a:ext cx="8228160" cy="724396"/>
          </a:xfrm>
          <a:prstGeom prst="rect">
            <a:avLst/>
          </a:prstGeom>
        </p:spPr>
        <p:txBody>
          <a:bodyPr vert="horz" lIns="91440" tIns="12801"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he-IL" sz="2800" dirty="0" smtClean="0"/>
              <a:t>יבול כתלות במליחות</a:t>
            </a:r>
            <a:endParaRPr lang="en-GB" sz="2800" dirty="0"/>
          </a:p>
        </p:txBody>
      </p:sp>
    </p:spTree>
    <p:extLst>
      <p:ext uri="{BB962C8B-B14F-4D97-AF65-F5344CB8AC3E}">
        <p14:creationId xmlns:p14="http://schemas.microsoft.com/office/powerpoint/2010/main" val="35172128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he-IL" dirty="0" smtClean="0"/>
              <a:t>מליחות והשקיה</a:t>
            </a:r>
            <a:endParaRPr lang="en-US" dirty="0"/>
          </a:p>
        </p:txBody>
      </p:sp>
      <p:sp>
        <p:nvSpPr>
          <p:cNvPr id="3" name="Content Placeholder 2"/>
          <p:cNvSpPr>
            <a:spLocks noGrp="1"/>
          </p:cNvSpPr>
          <p:nvPr>
            <p:ph idx="1"/>
          </p:nvPr>
        </p:nvSpPr>
        <p:spPr/>
        <p:txBody>
          <a:bodyPr/>
          <a:lstStyle/>
          <a:p>
            <a:pPr algn="r" rtl="1"/>
            <a:endParaRPr lang="en-US" dirty="0"/>
          </a:p>
        </p:txBody>
      </p:sp>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7008"/>
          <a:stretch/>
        </p:blipFill>
        <p:spPr bwMode="auto">
          <a:xfrm rot="5400000">
            <a:off x="2213988" y="-385188"/>
            <a:ext cx="4639824" cy="7543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txBox="1">
            <a:spLocks/>
          </p:cNvSpPr>
          <p:nvPr/>
        </p:nvSpPr>
        <p:spPr>
          <a:xfrm>
            <a:off x="381000" y="5562600"/>
            <a:ext cx="2933701" cy="5715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100" dirty="0" smtClean="0"/>
              <a:t>Bernstein, Milton, and Reeve 1955</a:t>
            </a:r>
            <a:endParaRPr lang="en-US" sz="1100" dirty="0"/>
          </a:p>
        </p:txBody>
      </p:sp>
      <p:sp>
        <p:nvSpPr>
          <p:cNvPr id="8" name="Title 1"/>
          <p:cNvSpPr txBox="1">
            <a:spLocks/>
          </p:cNvSpPr>
          <p:nvPr/>
        </p:nvSpPr>
        <p:spPr>
          <a:xfrm>
            <a:off x="609599" y="5905500"/>
            <a:ext cx="7772401" cy="5715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he-IL" sz="2400" dirty="0" smtClean="0"/>
              <a:t>מזמן הבינו שהשילוב בין מים למלח הינו קריטי לגידול</a:t>
            </a:r>
            <a:endParaRPr lang="en-US" sz="2400" dirty="0"/>
          </a:p>
        </p:txBody>
      </p:sp>
    </p:spTree>
    <p:extLst>
      <p:ext uri="{BB962C8B-B14F-4D97-AF65-F5344CB8AC3E}">
        <p14:creationId xmlns:p14="http://schemas.microsoft.com/office/powerpoint/2010/main" val="8533529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2"/>
          <p:cNvPicPr>
            <a:picLocks noChangeAspect="1" noChangeArrowheads="1"/>
          </p:cNvPicPr>
          <p:nvPr/>
        </p:nvPicPr>
        <p:blipFill>
          <a:blip r:embed="rId3" cstate="print"/>
          <a:srcRect/>
          <a:stretch>
            <a:fillRect/>
          </a:stretch>
        </p:blipFill>
        <p:spPr bwMode="auto">
          <a:xfrm>
            <a:off x="2884590" y="1310662"/>
            <a:ext cx="3196464" cy="4311360"/>
          </a:xfrm>
          <a:prstGeom prst="rect">
            <a:avLst/>
          </a:prstGeom>
          <a:noFill/>
          <a:ln w="9525">
            <a:noFill/>
            <a:round/>
            <a:headEnd/>
            <a:tailEnd/>
          </a:ln>
        </p:spPr>
      </p:pic>
      <p:pic>
        <p:nvPicPr>
          <p:cNvPr id="2052" name="Picture 3"/>
          <p:cNvPicPr>
            <a:picLocks noChangeAspect="1" noChangeArrowheads="1"/>
          </p:cNvPicPr>
          <p:nvPr/>
        </p:nvPicPr>
        <p:blipFill>
          <a:blip r:embed="rId4" cstate="print"/>
          <a:srcRect/>
          <a:stretch>
            <a:fillRect/>
          </a:stretch>
        </p:blipFill>
        <p:spPr bwMode="auto">
          <a:xfrm>
            <a:off x="0" y="0"/>
            <a:ext cx="0" cy="0"/>
          </a:xfrm>
          <a:prstGeom prst="rect">
            <a:avLst/>
          </a:prstGeom>
          <a:noFill/>
          <a:ln w="9525">
            <a:noFill/>
            <a:round/>
            <a:headEnd/>
            <a:tailEnd/>
          </a:ln>
        </p:spPr>
      </p:pic>
      <p:sp>
        <p:nvSpPr>
          <p:cNvPr id="2053" name="Text Box 4"/>
          <p:cNvSpPr txBox="1">
            <a:spLocks noChangeArrowheads="1"/>
          </p:cNvSpPr>
          <p:nvPr/>
        </p:nvSpPr>
        <p:spPr bwMode="auto">
          <a:xfrm>
            <a:off x="115200" y="6205612"/>
            <a:ext cx="6252480" cy="505493"/>
          </a:xfrm>
          <a:prstGeom prst="rect">
            <a:avLst/>
          </a:prstGeom>
          <a:noFill/>
          <a:ln w="9525">
            <a:noFill/>
            <a:round/>
            <a:headEnd/>
            <a:tailEnd/>
          </a:ln>
        </p:spPr>
        <p:txBody>
          <a:bodyPr lIns="81639" tIns="49620" rIns="81639" bIns="40820"/>
          <a:lstStyle/>
          <a:p>
            <a:pPr>
              <a:tabLst>
                <a:tab pos="656650" algn="l"/>
                <a:tab pos="1313299" algn="l"/>
                <a:tab pos="1969949" algn="l"/>
                <a:tab pos="2626599" algn="l"/>
                <a:tab pos="3283248" algn="l"/>
                <a:tab pos="3939898" algn="l"/>
                <a:tab pos="4596548" algn="l"/>
                <a:tab pos="5253198" algn="l"/>
                <a:tab pos="5909847" algn="l"/>
              </a:tabLst>
            </a:pPr>
            <a:r>
              <a:rPr lang="en-GB" sz="1000" b="1">
                <a:solidFill>
                  <a:srgbClr val="000000"/>
                </a:solidFill>
              </a:rPr>
              <a:t>Water Resources Research</a:t>
            </a:r>
            <a:r>
              <a:rPr lang="en-GB" sz="1000">
                <a:solidFill>
                  <a:srgbClr val="000000"/>
                </a:solidFill>
              </a:rPr>
              <a:t/>
            </a:r>
            <a:br>
              <a:rPr lang="en-GB" sz="1000">
                <a:solidFill>
                  <a:srgbClr val="000000"/>
                </a:solidFill>
              </a:rPr>
            </a:br>
            <a:r>
              <a:rPr lang="en-GB" sz="1000">
                <a:solidFill>
                  <a:srgbClr val="000000"/>
                </a:solidFill>
                <a:hlinkClick r:id="rId5"/>
              </a:rPr>
              <a:t>Volume 43, Issue 8, </a:t>
            </a:r>
            <a:r>
              <a:rPr lang="en-GB" sz="1000">
                <a:solidFill>
                  <a:srgbClr val="000000"/>
                </a:solidFill>
              </a:rPr>
              <a:t>W08418, 18 AUG 2007 DOI: 10.1029/2006WR005313</a:t>
            </a:r>
            <a:br>
              <a:rPr lang="en-GB" sz="1000">
                <a:solidFill>
                  <a:srgbClr val="000000"/>
                </a:solidFill>
              </a:rPr>
            </a:br>
            <a:r>
              <a:rPr lang="en-GB" sz="1000">
                <a:solidFill>
                  <a:srgbClr val="000000"/>
                </a:solidFill>
                <a:hlinkClick r:id="rId6"/>
              </a:rPr>
              <a:t>http://onlinelibrary.wiley.com/doi/10.1029/2006WR005313/full#wrcr10996-fig-0004</a:t>
            </a:r>
          </a:p>
        </p:txBody>
      </p:sp>
      <p:sp>
        <p:nvSpPr>
          <p:cNvPr id="7" name="Rectangle 1"/>
          <p:cNvSpPr txBox="1">
            <a:spLocks noChangeArrowheads="1"/>
          </p:cNvSpPr>
          <p:nvPr/>
        </p:nvSpPr>
        <p:spPr>
          <a:xfrm>
            <a:off x="424801" y="419084"/>
            <a:ext cx="8228160" cy="724396"/>
          </a:xfrm>
          <a:prstGeom prst="rect">
            <a:avLst/>
          </a:prstGeom>
        </p:spPr>
        <p:txBody>
          <a:bodyPr vert="horz" lIns="91440" tIns="12801"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he-IL" sz="2800" dirty="0" smtClean="0"/>
              <a:t>יבול מלון ופלפל בכמויות שונות של מים ומליחות</a:t>
            </a:r>
            <a:endParaRPr lang="en-GB" sz="2800" dirty="0"/>
          </a:p>
        </p:txBody>
      </p:sp>
    </p:spTree>
    <p:extLst>
      <p:ext uri="{BB962C8B-B14F-4D97-AF65-F5344CB8AC3E}">
        <p14:creationId xmlns:p14="http://schemas.microsoft.com/office/powerpoint/2010/main" val="100192279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424801" y="419084"/>
            <a:ext cx="8228160" cy="724396"/>
          </a:xfrm>
        </p:spPr>
        <p:txBody>
          <a:bodyPr tIns="12801">
            <a:normAutofit/>
          </a:bodyPr>
          <a:lstStyle/>
          <a:p>
            <a:pPr rtl="1">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he-IL" sz="2800" dirty="0" smtClean="0"/>
              <a:t>יבול תירס בקרקעות שונות (שמאלי יותר חול)</a:t>
            </a:r>
            <a:endParaRPr lang="en-GB" sz="2800" dirty="0"/>
          </a:p>
        </p:txBody>
      </p:sp>
      <p:pic>
        <p:nvPicPr>
          <p:cNvPr id="2051" name="Picture 2"/>
          <p:cNvPicPr>
            <a:picLocks noChangeAspect="1" noChangeArrowheads="1"/>
          </p:cNvPicPr>
          <p:nvPr/>
        </p:nvPicPr>
        <p:blipFill>
          <a:blip r:embed="rId3" cstate="print"/>
          <a:srcRect/>
          <a:stretch>
            <a:fillRect/>
          </a:stretch>
        </p:blipFill>
        <p:spPr bwMode="auto">
          <a:xfrm>
            <a:off x="779298" y="1828799"/>
            <a:ext cx="7450302" cy="3189587"/>
          </a:xfrm>
          <a:prstGeom prst="rect">
            <a:avLst/>
          </a:prstGeom>
          <a:noFill/>
          <a:ln w="9525">
            <a:noFill/>
            <a:round/>
            <a:headEnd/>
            <a:tailEnd/>
          </a:ln>
        </p:spPr>
      </p:pic>
      <p:pic>
        <p:nvPicPr>
          <p:cNvPr id="2052" name="Picture 3"/>
          <p:cNvPicPr>
            <a:picLocks noChangeAspect="1" noChangeArrowheads="1"/>
          </p:cNvPicPr>
          <p:nvPr/>
        </p:nvPicPr>
        <p:blipFill>
          <a:blip r:embed="rId4" cstate="print"/>
          <a:srcRect/>
          <a:stretch>
            <a:fillRect/>
          </a:stretch>
        </p:blipFill>
        <p:spPr bwMode="auto">
          <a:xfrm>
            <a:off x="0" y="0"/>
            <a:ext cx="0" cy="0"/>
          </a:xfrm>
          <a:prstGeom prst="rect">
            <a:avLst/>
          </a:prstGeom>
          <a:noFill/>
          <a:ln w="9525">
            <a:noFill/>
            <a:round/>
            <a:headEnd/>
            <a:tailEnd/>
          </a:ln>
        </p:spPr>
      </p:pic>
      <p:sp>
        <p:nvSpPr>
          <p:cNvPr id="2053" name="Text Box 4"/>
          <p:cNvSpPr txBox="1">
            <a:spLocks noChangeArrowheads="1"/>
          </p:cNvSpPr>
          <p:nvPr/>
        </p:nvSpPr>
        <p:spPr bwMode="auto">
          <a:xfrm>
            <a:off x="115200" y="6205612"/>
            <a:ext cx="6252480" cy="505493"/>
          </a:xfrm>
          <a:prstGeom prst="rect">
            <a:avLst/>
          </a:prstGeom>
          <a:noFill/>
          <a:ln w="9525">
            <a:noFill/>
            <a:round/>
            <a:headEnd/>
            <a:tailEnd/>
          </a:ln>
        </p:spPr>
        <p:txBody>
          <a:bodyPr lIns="81639" tIns="49620" rIns="81639" bIns="40820"/>
          <a:lstStyle/>
          <a:p>
            <a:pPr>
              <a:tabLst>
                <a:tab pos="656650" algn="l"/>
                <a:tab pos="1313299" algn="l"/>
                <a:tab pos="1969949" algn="l"/>
                <a:tab pos="2626599" algn="l"/>
                <a:tab pos="3283248" algn="l"/>
                <a:tab pos="3939898" algn="l"/>
                <a:tab pos="4596548" algn="l"/>
                <a:tab pos="5253198" algn="l"/>
                <a:tab pos="5909847" algn="l"/>
              </a:tabLst>
            </a:pPr>
            <a:r>
              <a:rPr lang="en-GB" sz="1000" b="1">
                <a:solidFill>
                  <a:srgbClr val="000000"/>
                </a:solidFill>
              </a:rPr>
              <a:t>Water Resources Research</a:t>
            </a:r>
            <a:r>
              <a:rPr lang="en-GB" sz="1000">
                <a:solidFill>
                  <a:srgbClr val="000000"/>
                </a:solidFill>
              </a:rPr>
              <a:t/>
            </a:r>
            <a:br>
              <a:rPr lang="en-GB" sz="1000">
                <a:solidFill>
                  <a:srgbClr val="000000"/>
                </a:solidFill>
              </a:rPr>
            </a:br>
            <a:r>
              <a:rPr lang="en-GB" sz="1000">
                <a:solidFill>
                  <a:srgbClr val="000000"/>
                </a:solidFill>
                <a:hlinkClick r:id="rId5"/>
              </a:rPr>
              <a:t>Volume 43, Issue 8, </a:t>
            </a:r>
            <a:r>
              <a:rPr lang="en-GB" sz="1000">
                <a:solidFill>
                  <a:srgbClr val="000000"/>
                </a:solidFill>
              </a:rPr>
              <a:t>W08418, 18 AUG 2007 DOI: 10.1029/2006WR005313</a:t>
            </a:r>
            <a:br>
              <a:rPr lang="en-GB" sz="1000">
                <a:solidFill>
                  <a:srgbClr val="000000"/>
                </a:solidFill>
              </a:rPr>
            </a:br>
            <a:r>
              <a:rPr lang="en-GB" sz="1000">
                <a:solidFill>
                  <a:srgbClr val="000000"/>
                </a:solidFill>
                <a:hlinkClick r:id="rId6"/>
              </a:rPr>
              <a:t>http://onlinelibrary.wiley.com/doi/10.1029/2006WR005313/full#wrcr10996-fig-0005</a:t>
            </a:r>
          </a:p>
        </p:txBody>
      </p:sp>
    </p:spTree>
    <p:extLst>
      <p:ext uri="{BB962C8B-B14F-4D97-AF65-F5344CB8AC3E}">
        <p14:creationId xmlns:p14="http://schemas.microsoft.com/office/powerpoint/2010/main" val="322315956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3" cstate="print"/>
          <a:srcRect/>
          <a:stretch>
            <a:fillRect/>
          </a:stretch>
        </p:blipFill>
        <p:spPr bwMode="auto">
          <a:xfrm>
            <a:off x="984215" y="1470317"/>
            <a:ext cx="5980246" cy="4189428"/>
          </a:xfrm>
          <a:prstGeom prst="rect">
            <a:avLst/>
          </a:prstGeom>
          <a:noFill/>
          <a:ln w="9525">
            <a:noFill/>
            <a:miter lim="800000"/>
            <a:headEnd/>
            <a:tailEnd/>
          </a:ln>
          <a:effectLst/>
        </p:spPr>
      </p:pic>
      <p:pic>
        <p:nvPicPr>
          <p:cNvPr id="52227" name="Picture 3"/>
          <p:cNvPicPr>
            <a:picLocks noChangeAspect="1" noChangeArrowheads="1"/>
          </p:cNvPicPr>
          <p:nvPr/>
        </p:nvPicPr>
        <p:blipFill>
          <a:blip r:embed="rId4" cstate="print"/>
          <a:srcRect/>
          <a:stretch>
            <a:fillRect/>
          </a:stretch>
        </p:blipFill>
        <p:spPr bwMode="auto">
          <a:xfrm>
            <a:off x="984215" y="1470317"/>
            <a:ext cx="5980246" cy="4189428"/>
          </a:xfrm>
          <a:prstGeom prst="rect">
            <a:avLst/>
          </a:prstGeom>
          <a:noFill/>
          <a:ln w="9525">
            <a:noFill/>
            <a:miter lim="800000"/>
            <a:headEnd/>
            <a:tailEnd/>
          </a:ln>
          <a:effectLst/>
        </p:spPr>
      </p:pic>
      <p:pic>
        <p:nvPicPr>
          <p:cNvPr id="52228" name="Picture 4"/>
          <p:cNvPicPr>
            <a:picLocks noChangeAspect="1" noChangeArrowheads="1"/>
          </p:cNvPicPr>
          <p:nvPr/>
        </p:nvPicPr>
        <p:blipFill>
          <a:blip r:embed="rId5" cstate="print"/>
          <a:srcRect/>
          <a:stretch>
            <a:fillRect/>
          </a:stretch>
        </p:blipFill>
        <p:spPr bwMode="auto">
          <a:xfrm>
            <a:off x="972340" y="1470317"/>
            <a:ext cx="5980246" cy="4189428"/>
          </a:xfrm>
          <a:prstGeom prst="rect">
            <a:avLst/>
          </a:prstGeom>
          <a:blipFill>
            <a:blip r:embed="rId6" cstate="print"/>
            <a:tile tx="0" ty="0" sx="100000" sy="100000" flip="none" algn="tl"/>
          </a:blipFill>
          <a:ln w="9525">
            <a:noFill/>
            <a:miter lim="800000"/>
            <a:headEnd/>
            <a:tailEnd/>
          </a:ln>
          <a:effectLst/>
        </p:spPr>
      </p:pic>
      <p:cxnSp>
        <p:nvCxnSpPr>
          <p:cNvPr id="6" name="Straight Connector 5"/>
          <p:cNvCxnSpPr/>
          <p:nvPr/>
        </p:nvCxnSpPr>
        <p:spPr bwMode="auto">
          <a:xfrm>
            <a:off x="1981406" y="3344057"/>
            <a:ext cx="3871356" cy="23751"/>
          </a:xfrm>
          <a:prstGeom prst="line">
            <a:avLst/>
          </a:prstGeom>
          <a:solidFill>
            <a:schemeClr val="accent1"/>
          </a:solidFill>
          <a:ln w="25400" cap="flat" cmpd="sng" algn="ctr">
            <a:solidFill>
              <a:srgbClr val="306416"/>
            </a:solidFill>
            <a:prstDash val="solid"/>
            <a:round/>
            <a:headEnd type="none" w="med" len="med"/>
            <a:tailEnd type="none" w="med" len="med"/>
          </a:ln>
          <a:effectLst/>
        </p:spPr>
      </p:cxnSp>
      <p:cxnSp>
        <p:nvCxnSpPr>
          <p:cNvPr id="10" name="Straight Connector 9"/>
          <p:cNvCxnSpPr/>
          <p:nvPr/>
        </p:nvCxnSpPr>
        <p:spPr bwMode="auto">
          <a:xfrm rot="16200000" flipH="1">
            <a:off x="4054628" y="4382174"/>
            <a:ext cx="2979288" cy="48035"/>
          </a:xfrm>
          <a:prstGeom prst="line">
            <a:avLst/>
          </a:prstGeom>
          <a:solidFill>
            <a:schemeClr val="accent1"/>
          </a:solidFill>
          <a:ln w="25400" cap="flat" cmpd="sng" algn="ctr">
            <a:solidFill>
              <a:srgbClr val="306416"/>
            </a:solidFill>
            <a:prstDash val="solid"/>
            <a:round/>
            <a:headEnd type="none" w="med" len="med"/>
            <a:tailEnd type="none" w="med" len="med"/>
          </a:ln>
          <a:effectLst/>
        </p:spPr>
      </p:cxnSp>
      <p:sp>
        <p:nvSpPr>
          <p:cNvPr id="14" name="TextBox 13"/>
          <p:cNvSpPr txBox="1"/>
          <p:nvPr/>
        </p:nvSpPr>
        <p:spPr>
          <a:xfrm>
            <a:off x="4979268" y="5896930"/>
            <a:ext cx="1758879" cy="707886"/>
          </a:xfrm>
          <a:prstGeom prst="rect">
            <a:avLst/>
          </a:prstGeom>
          <a:noFill/>
        </p:spPr>
        <p:txBody>
          <a:bodyPr wrap="square" rtlCol="0">
            <a:spAutoFit/>
          </a:bodyPr>
          <a:lstStyle/>
          <a:p>
            <a:pPr algn="l"/>
            <a:r>
              <a:rPr lang="en-US" sz="2000" dirty="0" smtClean="0"/>
              <a:t>ECe50 = 5.98</a:t>
            </a:r>
          </a:p>
          <a:p>
            <a:pPr algn="l"/>
            <a:r>
              <a:rPr lang="en-US" sz="2000" dirty="0" smtClean="0"/>
              <a:t>p = 1.65</a:t>
            </a:r>
            <a:endParaRPr lang="en-US" sz="2000" dirty="0"/>
          </a:p>
        </p:txBody>
      </p:sp>
      <p:sp>
        <p:nvSpPr>
          <p:cNvPr id="15" name="TextBox 14"/>
          <p:cNvSpPr txBox="1"/>
          <p:nvPr/>
        </p:nvSpPr>
        <p:spPr>
          <a:xfrm>
            <a:off x="1656970" y="1083540"/>
            <a:ext cx="4314001" cy="369332"/>
          </a:xfrm>
          <a:prstGeom prst="rect">
            <a:avLst/>
          </a:prstGeom>
          <a:noFill/>
        </p:spPr>
        <p:txBody>
          <a:bodyPr wrap="none" rtlCol="0">
            <a:spAutoFit/>
          </a:bodyPr>
          <a:lstStyle/>
          <a:p>
            <a:r>
              <a:rPr lang="en-US" sz="1800" dirty="0" err="1" smtClean="0"/>
              <a:t>Ece</a:t>
            </a:r>
            <a:r>
              <a:rPr lang="en-US" sz="1800" dirty="0" smtClean="0"/>
              <a:t> threshold = 1.03 </a:t>
            </a:r>
            <a:r>
              <a:rPr lang="en-US" sz="1800" dirty="0" err="1" smtClean="0"/>
              <a:t>dS</a:t>
            </a:r>
            <a:r>
              <a:rPr lang="en-US" sz="1800" dirty="0" smtClean="0"/>
              <a:t>/m, slope = 12%</a:t>
            </a:r>
            <a:endParaRPr lang="en-US" sz="1800" dirty="0"/>
          </a:p>
        </p:txBody>
      </p:sp>
      <p:cxnSp>
        <p:nvCxnSpPr>
          <p:cNvPr id="16" name="Straight Connector 15"/>
          <p:cNvCxnSpPr/>
          <p:nvPr/>
        </p:nvCxnSpPr>
        <p:spPr bwMode="auto">
          <a:xfrm rot="5400000">
            <a:off x="2784147" y="1473960"/>
            <a:ext cx="723327" cy="450375"/>
          </a:xfrm>
          <a:prstGeom prst="line">
            <a:avLst/>
          </a:prstGeom>
          <a:solidFill>
            <a:schemeClr val="accent1"/>
          </a:solidFill>
          <a:ln w="28575" cap="flat" cmpd="sng" algn="ctr">
            <a:solidFill>
              <a:srgbClr val="C62302"/>
            </a:solidFill>
            <a:prstDash val="solid"/>
            <a:round/>
            <a:headEnd type="none" w="med" len="med"/>
            <a:tailEnd type="triangle" w="med" len="med"/>
          </a:ln>
          <a:effectLst/>
        </p:spPr>
      </p:cxnSp>
      <p:cxnSp>
        <p:nvCxnSpPr>
          <p:cNvPr id="18" name="Straight Connector 17"/>
          <p:cNvCxnSpPr/>
          <p:nvPr/>
        </p:nvCxnSpPr>
        <p:spPr bwMode="auto">
          <a:xfrm rot="5400000">
            <a:off x="4105091" y="1813728"/>
            <a:ext cx="1601097" cy="694574"/>
          </a:xfrm>
          <a:prstGeom prst="line">
            <a:avLst/>
          </a:prstGeom>
          <a:solidFill>
            <a:schemeClr val="accent1"/>
          </a:solidFill>
          <a:ln w="25400" cap="flat" cmpd="sng" algn="ctr">
            <a:solidFill>
              <a:srgbClr val="C62302"/>
            </a:solidFill>
            <a:prstDash val="solid"/>
            <a:round/>
            <a:headEnd type="none" w="med" len="med"/>
            <a:tailEnd type="triangle" w="med" len="med"/>
          </a:ln>
          <a:effectLst/>
        </p:spPr>
      </p:cxnSp>
      <p:pic>
        <p:nvPicPr>
          <p:cNvPr id="21" name="Picture 20" descr="Photo.jpg"/>
          <p:cNvPicPr>
            <a:picLocks noChangeAspect="1"/>
          </p:cNvPicPr>
          <p:nvPr/>
        </p:nvPicPr>
        <p:blipFill>
          <a:blip r:embed="rId7" cstate="print"/>
          <a:srcRect l="2489" r="53240"/>
          <a:stretch>
            <a:fillRect/>
          </a:stretch>
        </p:blipFill>
        <p:spPr>
          <a:xfrm>
            <a:off x="6191340" y="0"/>
            <a:ext cx="2952659" cy="2606722"/>
          </a:xfrm>
          <a:prstGeom prst="rect">
            <a:avLst/>
          </a:prstGeom>
        </p:spPr>
      </p:pic>
      <p:sp>
        <p:nvSpPr>
          <p:cNvPr id="22" name="TextBox 21"/>
          <p:cNvSpPr txBox="1"/>
          <p:nvPr/>
        </p:nvSpPr>
        <p:spPr>
          <a:xfrm rot="16200000">
            <a:off x="-424012" y="2935723"/>
            <a:ext cx="1951175" cy="707886"/>
          </a:xfrm>
          <a:prstGeom prst="rect">
            <a:avLst/>
          </a:prstGeom>
          <a:noFill/>
        </p:spPr>
        <p:txBody>
          <a:bodyPr wrap="none" rtlCol="0">
            <a:spAutoFit/>
          </a:bodyPr>
          <a:lstStyle/>
          <a:p>
            <a:r>
              <a:rPr lang="he-IL" dirty="0" smtClean="0"/>
              <a:t>יבול יחסי</a:t>
            </a:r>
            <a:endParaRPr lang="en-US" dirty="0"/>
          </a:p>
        </p:txBody>
      </p:sp>
      <p:sp>
        <p:nvSpPr>
          <p:cNvPr id="23" name="TextBox 22"/>
          <p:cNvSpPr txBox="1"/>
          <p:nvPr/>
        </p:nvSpPr>
        <p:spPr>
          <a:xfrm>
            <a:off x="2900045" y="5625359"/>
            <a:ext cx="1620957" cy="707886"/>
          </a:xfrm>
          <a:prstGeom prst="rect">
            <a:avLst/>
          </a:prstGeom>
          <a:noFill/>
        </p:spPr>
        <p:txBody>
          <a:bodyPr wrap="none" rtlCol="0">
            <a:spAutoFit/>
          </a:bodyPr>
          <a:lstStyle/>
          <a:p>
            <a:r>
              <a:rPr lang="he-IL" dirty="0" smtClean="0"/>
              <a:t>מליחות</a:t>
            </a:r>
            <a:endParaRPr lang="en-US" dirty="0"/>
          </a:p>
        </p:txBody>
      </p:sp>
      <p:sp>
        <p:nvSpPr>
          <p:cNvPr id="17" name="Rectangle 16"/>
          <p:cNvSpPr/>
          <p:nvPr/>
        </p:nvSpPr>
        <p:spPr>
          <a:xfrm>
            <a:off x="0" y="-13644"/>
            <a:ext cx="6191340" cy="1077218"/>
          </a:xfrm>
          <a:prstGeom prst="rect">
            <a:avLst/>
          </a:prstGeom>
        </p:spPr>
        <p:txBody>
          <a:bodyPr wrap="square">
            <a:spAutoFit/>
          </a:bodyPr>
          <a:lstStyle/>
          <a:p>
            <a:pPr algn="ctr" rtl="1"/>
            <a:r>
              <a:rPr lang="he-IL" sz="3200" dirty="0" smtClean="0"/>
              <a:t>מים מותפלים ומליחים</a:t>
            </a:r>
          </a:p>
          <a:p>
            <a:pPr algn="ctr" rtl="1"/>
            <a:r>
              <a:rPr lang="he-IL" sz="3200" dirty="0" smtClean="0"/>
              <a:t>אפשריות ניהוליות</a:t>
            </a:r>
            <a:endParaRPr lang="en-US" sz="3200" dirty="0"/>
          </a:p>
        </p:txBody>
      </p:sp>
      <p:sp>
        <p:nvSpPr>
          <p:cNvPr id="20" name="Rectangle 3"/>
          <p:cNvSpPr>
            <a:spLocks noChangeArrowheads="1"/>
          </p:cNvSpPr>
          <p:nvPr/>
        </p:nvSpPr>
        <p:spPr bwMode="auto">
          <a:xfrm>
            <a:off x="0" y="6549664"/>
            <a:ext cx="9143999" cy="338554"/>
          </a:xfrm>
          <a:prstGeom prst="rect">
            <a:avLst/>
          </a:prstGeom>
          <a:noFill/>
          <a:ln w="9525">
            <a:noFill/>
            <a:miter lim="800000"/>
            <a:headEnd/>
            <a:tailEnd/>
          </a:ln>
        </p:spPr>
        <p:txBody>
          <a:bodyPr wrap="square" anchor="ctr">
            <a:spAutoFit/>
          </a:bodyPr>
          <a:lstStyle/>
          <a:p>
            <a:pPr algn="l"/>
            <a:r>
              <a:rPr lang="en-US" sz="1600" dirty="0" err="1" smtClean="0">
                <a:latin typeface="Calibri" pitchFamily="34" charset="0"/>
                <a:cs typeface="Times New Roman" pitchFamily="18" charset="0"/>
              </a:rPr>
              <a:t>Groenveld</a:t>
            </a:r>
            <a:r>
              <a:rPr lang="en-US" sz="1600" dirty="0" smtClean="0">
                <a:latin typeface="Calibri" pitchFamily="34" charset="0"/>
                <a:cs typeface="Times New Roman" pitchFamily="18" charset="0"/>
              </a:rPr>
              <a:t> et al 2013 </a:t>
            </a:r>
            <a:r>
              <a:rPr lang="en-US" sz="1600" dirty="0" err="1" smtClean="0">
                <a:latin typeface="Calibri" pitchFamily="34" charset="0"/>
                <a:cs typeface="Times New Roman" pitchFamily="18" charset="0"/>
              </a:rPr>
              <a:t>Vadose</a:t>
            </a:r>
            <a:r>
              <a:rPr lang="en-US" sz="1600" dirty="0" smtClean="0">
                <a:latin typeface="Calibri" pitchFamily="34" charset="0"/>
                <a:cs typeface="Times New Roman" pitchFamily="18" charset="0"/>
              </a:rPr>
              <a:t> Zone Journal</a:t>
            </a:r>
            <a:endParaRPr lang="en-US" sz="4800" dirty="0">
              <a:latin typeface="Calibri" pitchFamily="34" charset="0"/>
            </a:endParaRPr>
          </a:p>
        </p:txBody>
      </p:sp>
      <p:sp>
        <p:nvSpPr>
          <p:cNvPr id="24" name="TextBox 23"/>
          <p:cNvSpPr txBox="1"/>
          <p:nvPr/>
        </p:nvSpPr>
        <p:spPr>
          <a:xfrm rot="16200000">
            <a:off x="887342" y="3056318"/>
            <a:ext cx="733662" cy="461665"/>
          </a:xfrm>
          <a:prstGeom prst="rect">
            <a:avLst/>
          </a:prstGeom>
          <a:solidFill>
            <a:schemeClr val="bg1"/>
          </a:solidFill>
        </p:spPr>
        <p:txBody>
          <a:bodyPr wrap="none" rtlCol="0">
            <a:spAutoFit/>
          </a:bodyPr>
          <a:lstStyle/>
          <a:p>
            <a:r>
              <a:rPr lang="en-GB" sz="2400" dirty="0" smtClean="0"/>
              <a:t>Y/</a:t>
            </a:r>
            <a:r>
              <a:rPr lang="en-GB" sz="2400" dirty="0" err="1" smtClean="0"/>
              <a:t>Yp</a:t>
            </a:r>
            <a:endParaRPr lang="en-US" sz="2400" dirty="0"/>
          </a:p>
        </p:txBody>
      </p:sp>
      <p:sp>
        <p:nvSpPr>
          <p:cNvPr id="25" name="TextBox 24"/>
          <p:cNvSpPr txBox="1"/>
          <p:nvPr/>
        </p:nvSpPr>
        <p:spPr>
          <a:xfrm>
            <a:off x="3389117" y="5180022"/>
            <a:ext cx="1863810" cy="461665"/>
          </a:xfrm>
          <a:prstGeom prst="rect">
            <a:avLst/>
          </a:prstGeom>
          <a:solidFill>
            <a:schemeClr val="bg1"/>
          </a:solidFill>
        </p:spPr>
        <p:txBody>
          <a:bodyPr wrap="square" rtlCol="0">
            <a:spAutoFit/>
          </a:bodyPr>
          <a:lstStyle/>
          <a:p>
            <a:r>
              <a:rPr lang="en-GB" sz="2400" dirty="0" err="1" smtClean="0"/>
              <a:t>ECe</a:t>
            </a:r>
            <a:r>
              <a:rPr lang="en-GB" sz="2400" dirty="0" smtClean="0"/>
              <a:t> (</a:t>
            </a:r>
            <a:r>
              <a:rPr lang="en-GB" sz="2400" dirty="0" err="1" smtClean="0"/>
              <a:t>dS</a:t>
            </a:r>
            <a:r>
              <a:rPr lang="en-GB" sz="2400" dirty="0" smtClean="0"/>
              <a:t>/m)</a:t>
            </a:r>
            <a:endParaRPr lang="en-US" sz="2400" dirty="0"/>
          </a:p>
        </p:txBody>
      </p:sp>
    </p:spTree>
    <p:extLst>
      <p:ext uri="{BB962C8B-B14F-4D97-AF65-F5344CB8AC3E}">
        <p14:creationId xmlns:p14="http://schemas.microsoft.com/office/powerpoint/2010/main" val="262342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lide(fromBottom)">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slide(fromBottom)">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6"/>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8"/>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222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2" presetClass="entr" presetSubtype="8"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slide(fromLeft)">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lide(fromBottom)">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slide(fromBottom)">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r>
              <a:rPr lang="en-US" dirty="0"/>
              <a:t> </a:t>
            </a:r>
            <a:r>
              <a:rPr lang="en-US" dirty="0" smtClean="0"/>
              <a:t>model</a:t>
            </a:r>
            <a:endParaRPr lang="en-US" dirty="0"/>
          </a:p>
        </p:txBody>
      </p:sp>
      <p:sp>
        <p:nvSpPr>
          <p:cNvPr id="3" name="Content Placeholder 2"/>
          <p:cNvSpPr>
            <a:spLocks noGrp="1"/>
          </p:cNvSpPr>
          <p:nvPr>
            <p:ph idx="1"/>
          </p:nvPr>
        </p:nvSpPr>
        <p:spPr/>
        <p:txBody>
          <a:bodyPr/>
          <a:lstStyle/>
          <a:p>
            <a:pPr marL="0" indent="0">
              <a:buNone/>
            </a:pPr>
            <a:r>
              <a:rPr lang="en-US" b="1" dirty="0" smtClean="0"/>
              <a:t>An</a:t>
            </a:r>
            <a:r>
              <a:rPr lang="en-US" dirty="0" smtClean="0"/>
              <a:t>alytical </a:t>
            </a:r>
            <a:r>
              <a:rPr lang="en-US" b="1" dirty="0" smtClean="0"/>
              <a:t>S</a:t>
            </a:r>
            <a:r>
              <a:rPr lang="en-US" dirty="0" smtClean="0"/>
              <a:t>alt-</a:t>
            </a:r>
            <a:r>
              <a:rPr lang="en-US" b="1" dirty="0" smtClean="0"/>
              <a:t>W</a:t>
            </a:r>
            <a:r>
              <a:rPr lang="en-US" dirty="0" smtClean="0"/>
              <a:t>at</a:t>
            </a:r>
            <a:r>
              <a:rPr lang="en-US" b="1" dirty="0" smtClean="0"/>
              <a:t>er</a:t>
            </a:r>
            <a:r>
              <a:rPr lang="en-US" dirty="0" smtClean="0"/>
              <a:t> (ANSWER) model</a:t>
            </a:r>
          </a:p>
          <a:p>
            <a:pPr marL="0" indent="0">
              <a:buNone/>
            </a:pPr>
            <a:r>
              <a:rPr lang="en-US" dirty="0" smtClean="0"/>
              <a:t>[</a:t>
            </a:r>
            <a:r>
              <a:rPr lang="en-US" dirty="0" smtClean="0">
                <a:hlinkClick r:id="rId2"/>
              </a:rPr>
              <a:t>Shani et al., 2007, 2009</a:t>
            </a:r>
            <a:r>
              <a:rPr lang="en-US" dirty="0" smtClean="0"/>
              <a:t>]</a:t>
            </a:r>
            <a:endParaRPr lang="he-IL" dirty="0" smtClean="0"/>
          </a:p>
          <a:p>
            <a:pPr marL="0" indent="0">
              <a:buNone/>
            </a:pPr>
            <a:endParaRPr lang="he-IL" dirty="0"/>
          </a:p>
          <a:p>
            <a:pPr marL="0" indent="0">
              <a:buNone/>
            </a:pPr>
            <a:r>
              <a:rPr lang="en-US" dirty="0" smtClean="0"/>
              <a:t>https://answerapp.github.io/answer-app/</a:t>
            </a:r>
            <a:endParaRPr lang="en-US" dirty="0"/>
          </a:p>
        </p:txBody>
      </p:sp>
    </p:spTree>
    <p:extLst>
      <p:ext uri="{BB962C8B-B14F-4D97-AF65-F5344CB8AC3E}">
        <p14:creationId xmlns:p14="http://schemas.microsoft.com/office/powerpoint/2010/main" val="26510046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he-IL" dirty="0" smtClean="0"/>
              <a:t>תודה</a:t>
            </a:r>
            <a:endParaRPr lang="en-US" dirty="0"/>
          </a:p>
        </p:txBody>
      </p:sp>
      <p:sp>
        <p:nvSpPr>
          <p:cNvPr id="3" name="Content Placeholder 2"/>
          <p:cNvSpPr>
            <a:spLocks noGrp="1"/>
          </p:cNvSpPr>
          <p:nvPr>
            <p:ph idx="1"/>
          </p:nvPr>
        </p:nvSpPr>
        <p:spPr/>
        <p:txBody>
          <a:bodyPr/>
          <a:lstStyle/>
          <a:p>
            <a:pPr algn="r" rtl="1"/>
            <a:r>
              <a:rPr lang="he-IL" dirty="0" smtClean="0"/>
              <a:t>אלון בן-גל</a:t>
            </a:r>
          </a:p>
          <a:p>
            <a:pPr algn="r" rtl="1"/>
            <a:r>
              <a:rPr lang="he-IL" dirty="0" smtClean="0"/>
              <a:t>שמואל אסולין</a:t>
            </a:r>
          </a:p>
          <a:p>
            <a:pPr algn="r" rtl="1"/>
            <a:r>
              <a:rPr lang="he-IL" dirty="0" smtClean="0"/>
              <a:t>אפי </a:t>
            </a:r>
            <a:r>
              <a:rPr lang="he-IL" dirty="0" err="1" smtClean="0"/>
              <a:t>טריפלר</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00200"/>
            <a:ext cx="5229225"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90972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dirty="0" smtClean="0"/>
              <a:t>שאלות</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62330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he-IL" dirty="0" smtClean="0"/>
              <a:t>מה באג'נדה להיום</a:t>
            </a:r>
            <a:endParaRPr lang="en-US" dirty="0"/>
          </a:p>
        </p:txBody>
      </p:sp>
      <p:sp>
        <p:nvSpPr>
          <p:cNvPr id="3" name="Content Placeholder 2"/>
          <p:cNvSpPr>
            <a:spLocks noGrp="1"/>
          </p:cNvSpPr>
          <p:nvPr>
            <p:ph idx="1"/>
          </p:nvPr>
        </p:nvSpPr>
        <p:spPr/>
        <p:txBody>
          <a:bodyPr/>
          <a:lstStyle/>
          <a:p>
            <a:pPr algn="r" rtl="1"/>
            <a:r>
              <a:rPr lang="he-IL" dirty="0" smtClean="0"/>
              <a:t>למה זה חשוב?</a:t>
            </a:r>
          </a:p>
          <a:p>
            <a:pPr algn="r" rtl="1"/>
            <a:r>
              <a:rPr lang="he-IL" dirty="0" smtClean="0"/>
              <a:t>מה הם התהליכים במהלך השקיה במים עם מלח</a:t>
            </a:r>
          </a:p>
          <a:p>
            <a:pPr algn="r" rtl="1"/>
            <a:r>
              <a:rPr lang="he-IL" dirty="0" smtClean="0"/>
              <a:t>הגדרות - תגובת הצמח למלח</a:t>
            </a:r>
          </a:p>
          <a:p>
            <a:pPr algn="r" rtl="1"/>
            <a:r>
              <a:rPr lang="he-IL" dirty="0" smtClean="0"/>
              <a:t>איך מודדים ומגדירים מליחות מי השקיה</a:t>
            </a:r>
          </a:p>
          <a:p>
            <a:pPr algn="r" rtl="1"/>
            <a:r>
              <a:rPr lang="he-IL" dirty="0" smtClean="0"/>
              <a:t>תוצאות מהשטח</a:t>
            </a:r>
          </a:p>
          <a:p>
            <a:pPr algn="r" rtl="1"/>
            <a:r>
              <a:rPr lang="he-IL" dirty="0" smtClean="0"/>
              <a:t>כלי תכנון</a:t>
            </a:r>
            <a:endParaRPr lang="en-US" dirty="0"/>
          </a:p>
        </p:txBody>
      </p:sp>
    </p:spTree>
    <p:extLst>
      <p:ext uri="{BB962C8B-B14F-4D97-AF65-F5344CB8AC3E}">
        <p14:creationId xmlns:p14="http://schemas.microsoft.com/office/powerpoint/2010/main" val="24594122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
          <p:cNvSpPr txBox="1">
            <a:spLocks noChangeArrowheads="1"/>
          </p:cNvSpPr>
          <p:nvPr/>
        </p:nvSpPr>
        <p:spPr bwMode="auto">
          <a:xfrm>
            <a:off x="0" y="191869"/>
            <a:ext cx="9144000" cy="646331"/>
          </a:xfrm>
          <a:prstGeom prst="rect">
            <a:avLst/>
          </a:prstGeom>
          <a:noFill/>
          <a:ln w="9525">
            <a:noFill/>
            <a:miter lim="800000"/>
            <a:headEnd/>
            <a:tailEnd/>
          </a:ln>
        </p:spPr>
        <p:txBody>
          <a:bodyPr>
            <a:spAutoFit/>
          </a:bodyPr>
          <a:lstStyle/>
          <a:p>
            <a:pPr algn="ctr" rtl="1"/>
            <a:r>
              <a:rPr lang="he-IL" dirty="0" smtClean="0"/>
              <a:t>למה זה חשוב?</a:t>
            </a:r>
          </a:p>
          <a:p>
            <a:pPr algn="ctr" rtl="1"/>
            <a:r>
              <a:rPr lang="he-IL" dirty="0" smtClean="0"/>
              <a:t>שורה תחתונה – עליה במליחות גורמת לירידה ביבולים!</a:t>
            </a:r>
            <a:endParaRPr lang="en-US" dirty="0"/>
          </a:p>
        </p:txBody>
      </p:sp>
      <p:sp>
        <p:nvSpPr>
          <p:cNvPr id="29699" name="TextBox 3"/>
          <p:cNvSpPr txBox="1">
            <a:spLocks noChangeArrowheads="1"/>
          </p:cNvSpPr>
          <p:nvPr/>
        </p:nvSpPr>
        <p:spPr bwMode="auto">
          <a:xfrm>
            <a:off x="4475016" y="1219200"/>
            <a:ext cx="3900427" cy="1323439"/>
          </a:xfrm>
          <a:prstGeom prst="rect">
            <a:avLst/>
          </a:prstGeom>
          <a:noFill/>
          <a:ln w="9525">
            <a:noFill/>
            <a:miter lim="800000"/>
            <a:headEnd/>
            <a:tailEnd/>
          </a:ln>
        </p:spPr>
        <p:txBody>
          <a:bodyPr wrap="none">
            <a:spAutoFit/>
          </a:bodyPr>
          <a:lstStyle/>
          <a:p>
            <a:pPr algn="ctr" rtl="1"/>
            <a:r>
              <a:rPr lang="he-IL" dirty="0" smtClean="0"/>
              <a:t>השפעה אוסמוטית </a:t>
            </a:r>
          </a:p>
          <a:p>
            <a:pPr algn="ctr" rtl="1"/>
            <a:r>
              <a:rPr lang="he-IL" dirty="0" smtClean="0"/>
              <a:t>יונים רעילים</a:t>
            </a:r>
            <a:endParaRPr lang="en-US" dirty="0"/>
          </a:p>
        </p:txBody>
      </p:sp>
      <p:pic>
        <p:nvPicPr>
          <p:cNvPr id="29700" name="Picture 5" descr="מלוח מתוק 2005"/>
          <p:cNvPicPr>
            <a:picLocks noChangeAspect="1" noChangeArrowheads="1"/>
          </p:cNvPicPr>
          <p:nvPr/>
        </p:nvPicPr>
        <p:blipFill>
          <a:blip r:embed="rId3" cstate="print"/>
          <a:srcRect t="20978"/>
          <a:stretch>
            <a:fillRect/>
          </a:stretch>
        </p:blipFill>
        <p:spPr bwMode="auto">
          <a:xfrm>
            <a:off x="401658" y="1498992"/>
            <a:ext cx="3946525" cy="3952875"/>
          </a:xfrm>
          <a:prstGeom prst="rect">
            <a:avLst/>
          </a:prstGeom>
          <a:noFill/>
          <a:ln w="9525">
            <a:noFill/>
            <a:miter lim="800000"/>
            <a:headEnd/>
            <a:tailEnd/>
          </a:ln>
        </p:spPr>
      </p:pic>
      <p:pic>
        <p:nvPicPr>
          <p:cNvPr id="29701" name="Picture 4" descr="מתוק מלוח 100% s1"/>
          <p:cNvPicPr>
            <a:picLocks noChangeAspect="1" noChangeArrowheads="1"/>
          </p:cNvPicPr>
          <p:nvPr/>
        </p:nvPicPr>
        <p:blipFill>
          <a:blip r:embed="rId4" cstate="print"/>
          <a:srcRect/>
          <a:stretch>
            <a:fillRect/>
          </a:stretch>
        </p:blipFill>
        <p:spPr bwMode="auto">
          <a:xfrm>
            <a:off x="5293407" y="2257755"/>
            <a:ext cx="3043237" cy="3659188"/>
          </a:xfrm>
          <a:prstGeom prst="rect">
            <a:avLst/>
          </a:prstGeom>
          <a:noFill/>
          <a:ln w="9525">
            <a:noFill/>
            <a:miter lim="800000"/>
            <a:headEnd/>
            <a:tailEnd/>
          </a:ln>
        </p:spPr>
      </p:pic>
      <p:sp>
        <p:nvSpPr>
          <p:cNvPr id="29702" name="Text Box 6"/>
          <p:cNvSpPr txBox="1">
            <a:spLocks noChangeArrowheads="1"/>
          </p:cNvSpPr>
          <p:nvPr/>
        </p:nvSpPr>
        <p:spPr bwMode="auto">
          <a:xfrm>
            <a:off x="386025" y="3249668"/>
            <a:ext cx="1775279" cy="1031051"/>
          </a:xfrm>
          <a:prstGeom prst="rect">
            <a:avLst/>
          </a:prstGeom>
          <a:noFill/>
          <a:ln w="9525">
            <a:noFill/>
            <a:miter lim="800000"/>
            <a:headEnd/>
            <a:tailEnd/>
          </a:ln>
        </p:spPr>
        <p:txBody>
          <a:bodyPr wrap="square">
            <a:spAutoFit/>
          </a:bodyPr>
          <a:lstStyle/>
          <a:p>
            <a:pPr algn="ctr">
              <a:spcBef>
                <a:spcPts val="600"/>
              </a:spcBef>
            </a:pPr>
            <a:r>
              <a:rPr lang="en-US" sz="2800" b="1" dirty="0">
                <a:solidFill>
                  <a:srgbClr val="FFFFFF"/>
                </a:solidFill>
                <a:latin typeface="Times New Roman" pitchFamily="18" charset="0"/>
                <a:cs typeface="Times New Roman" pitchFamily="18" charset="0"/>
              </a:rPr>
              <a:t>EC = </a:t>
            </a:r>
            <a:endParaRPr lang="en-US" sz="2800" b="1" dirty="0" smtClean="0">
              <a:solidFill>
                <a:srgbClr val="FFFFFF"/>
              </a:solidFill>
              <a:latin typeface="Times New Roman" pitchFamily="18" charset="0"/>
              <a:cs typeface="Times New Roman" pitchFamily="18" charset="0"/>
            </a:endParaRPr>
          </a:p>
          <a:p>
            <a:pPr algn="ctr">
              <a:spcBef>
                <a:spcPts val="600"/>
              </a:spcBef>
            </a:pPr>
            <a:r>
              <a:rPr lang="en-US" sz="2800" b="1" dirty="0" smtClean="0">
                <a:solidFill>
                  <a:srgbClr val="FFFFFF"/>
                </a:solidFill>
                <a:latin typeface="Times New Roman" pitchFamily="18" charset="0"/>
                <a:cs typeface="Times New Roman" pitchFamily="18" charset="0"/>
              </a:rPr>
              <a:t>0.2 </a:t>
            </a:r>
            <a:r>
              <a:rPr lang="en-US" sz="2800" b="1" dirty="0" err="1" smtClean="0">
                <a:solidFill>
                  <a:srgbClr val="FFFFFF"/>
                </a:solidFill>
                <a:latin typeface="Times New Roman" pitchFamily="18" charset="0"/>
                <a:cs typeface="Times New Roman" pitchFamily="18" charset="0"/>
              </a:rPr>
              <a:t>dS</a:t>
            </a:r>
            <a:r>
              <a:rPr lang="en-US" sz="2800" b="1" dirty="0" smtClean="0">
                <a:solidFill>
                  <a:srgbClr val="FFFFFF"/>
                </a:solidFill>
                <a:latin typeface="Times New Roman" pitchFamily="18" charset="0"/>
                <a:cs typeface="Times New Roman" pitchFamily="18" charset="0"/>
              </a:rPr>
              <a:t>/m</a:t>
            </a:r>
            <a:r>
              <a:rPr lang="he-IL" sz="2800" b="1" dirty="0" smtClean="0">
                <a:solidFill>
                  <a:srgbClr val="FFFFFF"/>
                </a:solidFill>
                <a:latin typeface="Times New Roman" pitchFamily="18" charset="0"/>
                <a:cs typeface="Times New Roman" pitchFamily="18" charset="0"/>
              </a:rPr>
              <a:t> </a:t>
            </a:r>
            <a:endParaRPr lang="en-US" sz="2800" b="1" dirty="0">
              <a:solidFill>
                <a:srgbClr val="FFFFFF"/>
              </a:solidFill>
              <a:latin typeface="Times New Roman" pitchFamily="18" charset="0"/>
              <a:cs typeface="Times New Roman" pitchFamily="18" charset="0"/>
            </a:endParaRPr>
          </a:p>
        </p:txBody>
      </p:sp>
      <p:sp>
        <p:nvSpPr>
          <p:cNvPr id="9" name="Text Box 6"/>
          <p:cNvSpPr txBox="1">
            <a:spLocks noChangeArrowheads="1"/>
          </p:cNvSpPr>
          <p:nvPr/>
        </p:nvSpPr>
        <p:spPr bwMode="auto">
          <a:xfrm>
            <a:off x="2699737" y="3247692"/>
            <a:ext cx="1775279" cy="1031051"/>
          </a:xfrm>
          <a:prstGeom prst="rect">
            <a:avLst/>
          </a:prstGeom>
          <a:noFill/>
          <a:ln w="9525">
            <a:noFill/>
            <a:miter lim="800000"/>
            <a:headEnd/>
            <a:tailEnd/>
          </a:ln>
        </p:spPr>
        <p:txBody>
          <a:bodyPr wrap="square">
            <a:spAutoFit/>
          </a:bodyPr>
          <a:lstStyle/>
          <a:p>
            <a:pPr algn="ctr">
              <a:spcBef>
                <a:spcPts val="600"/>
              </a:spcBef>
            </a:pPr>
            <a:r>
              <a:rPr lang="en-US" sz="2800" b="1" dirty="0">
                <a:solidFill>
                  <a:srgbClr val="FFFFFF"/>
                </a:solidFill>
                <a:latin typeface="Times New Roman" pitchFamily="18" charset="0"/>
                <a:cs typeface="Times New Roman" pitchFamily="18" charset="0"/>
              </a:rPr>
              <a:t>EC = </a:t>
            </a:r>
            <a:endParaRPr lang="en-US" sz="2800" b="1" dirty="0" smtClean="0">
              <a:solidFill>
                <a:srgbClr val="FFFFFF"/>
              </a:solidFill>
              <a:latin typeface="Times New Roman" pitchFamily="18" charset="0"/>
              <a:cs typeface="Times New Roman" pitchFamily="18" charset="0"/>
            </a:endParaRPr>
          </a:p>
          <a:p>
            <a:pPr algn="ctr">
              <a:spcBef>
                <a:spcPts val="600"/>
              </a:spcBef>
            </a:pPr>
            <a:r>
              <a:rPr lang="en-US" sz="2800" b="1" dirty="0" smtClean="0">
                <a:solidFill>
                  <a:srgbClr val="FFFFFF"/>
                </a:solidFill>
                <a:latin typeface="Times New Roman" pitchFamily="18" charset="0"/>
                <a:cs typeface="Times New Roman" pitchFamily="18" charset="0"/>
              </a:rPr>
              <a:t>3.5 </a:t>
            </a:r>
            <a:r>
              <a:rPr lang="en-US" sz="2800" b="1" dirty="0" err="1" smtClean="0">
                <a:solidFill>
                  <a:srgbClr val="FFFFFF"/>
                </a:solidFill>
                <a:latin typeface="Times New Roman" pitchFamily="18" charset="0"/>
                <a:cs typeface="Times New Roman" pitchFamily="18" charset="0"/>
              </a:rPr>
              <a:t>dS</a:t>
            </a:r>
            <a:r>
              <a:rPr lang="en-US" sz="2800" b="1" dirty="0" smtClean="0">
                <a:solidFill>
                  <a:srgbClr val="FFFFFF"/>
                </a:solidFill>
                <a:latin typeface="Times New Roman" pitchFamily="18" charset="0"/>
                <a:cs typeface="Times New Roman" pitchFamily="18" charset="0"/>
              </a:rPr>
              <a:t>/m</a:t>
            </a:r>
            <a:r>
              <a:rPr lang="he-IL" sz="2800" b="1" dirty="0" smtClean="0">
                <a:solidFill>
                  <a:srgbClr val="FFFFFF"/>
                </a:solidFill>
                <a:latin typeface="Times New Roman" pitchFamily="18" charset="0"/>
                <a:cs typeface="Times New Roman" pitchFamily="18" charset="0"/>
              </a:rPr>
              <a:t> </a:t>
            </a:r>
            <a:endParaRPr lang="en-US" sz="2800" b="1" dirty="0">
              <a:solidFill>
                <a:srgbClr val="FFFFFF"/>
              </a:solidFill>
              <a:latin typeface="Times New Roman" pitchFamily="18" charset="0"/>
              <a:cs typeface="Times New Roman" pitchFamily="18" charset="0"/>
            </a:endParaRPr>
          </a:p>
        </p:txBody>
      </p:sp>
    </p:spTree>
    <p:extLst>
      <p:ext uri="{BB962C8B-B14F-4D97-AF65-F5344CB8AC3E}">
        <p14:creationId xmlns:p14="http://schemas.microsoft.com/office/powerpoint/2010/main" val="16789944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 y="162580"/>
            <a:ext cx="9046845" cy="523220"/>
          </a:xfrm>
          <a:prstGeom prst="rect">
            <a:avLst/>
          </a:prstGeom>
        </p:spPr>
        <p:txBody>
          <a:bodyPr wrap="square">
            <a:spAutoFit/>
          </a:bodyPr>
          <a:lstStyle/>
          <a:p>
            <a:pPr algn="ctr" rtl="1"/>
            <a:r>
              <a:rPr lang="he-IL" sz="2800" dirty="0" smtClean="0"/>
              <a:t>עדויות ארוכות תווך להשפעת המליחות על הגידול והקרקע</a:t>
            </a:r>
            <a:endParaRPr lang="he-IL" sz="2800" dirty="0"/>
          </a:p>
        </p:txBody>
      </p:sp>
      <p:sp>
        <p:nvSpPr>
          <p:cNvPr id="3" name="TextBox 2"/>
          <p:cNvSpPr txBox="1"/>
          <p:nvPr/>
        </p:nvSpPr>
        <p:spPr>
          <a:xfrm>
            <a:off x="286609" y="1124634"/>
            <a:ext cx="8638316" cy="954107"/>
          </a:xfrm>
          <a:prstGeom prst="rect">
            <a:avLst/>
          </a:prstGeom>
          <a:noFill/>
        </p:spPr>
        <p:txBody>
          <a:bodyPr wrap="square" rtlCol="0">
            <a:spAutoFit/>
          </a:bodyPr>
          <a:lstStyle/>
          <a:p>
            <a:pPr algn="r" rtl="1"/>
            <a:r>
              <a:rPr lang="he-IL" sz="2800" dirty="0" smtClean="0"/>
              <a:t>30 שנות היסטוריה בארץ:</a:t>
            </a:r>
          </a:p>
          <a:p>
            <a:pPr algn="r" rtl="1"/>
            <a:r>
              <a:rPr lang="he-IL" sz="2800" dirty="0"/>
              <a:t>		</a:t>
            </a:r>
            <a:endParaRPr lang="en-US" sz="2800" dirty="0" smtClean="0"/>
          </a:p>
        </p:txBody>
      </p:sp>
      <p:sp>
        <p:nvSpPr>
          <p:cNvPr id="4" name="TextBox 3"/>
          <p:cNvSpPr txBox="1"/>
          <p:nvPr/>
        </p:nvSpPr>
        <p:spPr>
          <a:xfrm>
            <a:off x="5927651" y="1752600"/>
            <a:ext cx="2933816" cy="954107"/>
          </a:xfrm>
          <a:prstGeom prst="rect">
            <a:avLst/>
          </a:prstGeom>
          <a:noFill/>
        </p:spPr>
        <p:txBody>
          <a:bodyPr wrap="none" rtlCol="0">
            <a:spAutoFit/>
          </a:bodyPr>
          <a:lstStyle/>
          <a:p>
            <a:pPr marL="571500" indent="-571500" algn="r" rtl="1">
              <a:buFont typeface="Arial" panose="020B0604020202020204" pitchFamily="34" charset="0"/>
              <a:buChar char="•"/>
            </a:pPr>
            <a:r>
              <a:rPr lang="he-IL" sz="2800" dirty="0"/>
              <a:t>השקיה בטפטוף</a:t>
            </a:r>
          </a:p>
          <a:p>
            <a:pPr marL="571500" indent="-571500" algn="r" rtl="1">
              <a:buFont typeface="Arial" panose="020B0604020202020204" pitchFamily="34" charset="0"/>
              <a:buChar char="•"/>
            </a:pPr>
            <a:r>
              <a:rPr lang="he-IL" sz="2800" dirty="0"/>
              <a:t>שימוש </a:t>
            </a:r>
            <a:r>
              <a:rPr lang="he-IL" sz="2800" dirty="0" smtClean="0"/>
              <a:t>בקולחים</a:t>
            </a:r>
            <a:endParaRPr lang="en-US" sz="2800" dirty="0" smtClean="0"/>
          </a:p>
        </p:txBody>
      </p:sp>
      <p:sp>
        <p:nvSpPr>
          <p:cNvPr id="5" name="TextBox 4"/>
          <p:cNvSpPr txBox="1"/>
          <p:nvPr/>
        </p:nvSpPr>
        <p:spPr>
          <a:xfrm>
            <a:off x="806033" y="3361882"/>
            <a:ext cx="8055434" cy="523220"/>
          </a:xfrm>
          <a:prstGeom prst="rect">
            <a:avLst/>
          </a:prstGeom>
          <a:noFill/>
        </p:spPr>
        <p:txBody>
          <a:bodyPr wrap="square" rtlCol="0">
            <a:spAutoFit/>
          </a:bodyPr>
          <a:lstStyle/>
          <a:p>
            <a:pPr algn="r" rtl="1"/>
            <a:r>
              <a:rPr lang="he-IL" sz="2800" dirty="0" smtClean="0"/>
              <a:t>עדויות של מליחות כבעיה בארץ</a:t>
            </a:r>
            <a:endParaRPr lang="en-US" sz="2800" dirty="0" smtClean="0"/>
          </a:p>
        </p:txBody>
      </p:sp>
      <p:sp>
        <p:nvSpPr>
          <p:cNvPr id="6" name="TextBox 5"/>
          <p:cNvSpPr txBox="1"/>
          <p:nvPr/>
        </p:nvSpPr>
        <p:spPr>
          <a:xfrm>
            <a:off x="310272" y="4103905"/>
            <a:ext cx="8551195" cy="1815882"/>
          </a:xfrm>
          <a:prstGeom prst="rect">
            <a:avLst/>
          </a:prstGeom>
          <a:noFill/>
        </p:spPr>
        <p:txBody>
          <a:bodyPr wrap="square" rtlCol="0">
            <a:spAutoFit/>
          </a:bodyPr>
          <a:lstStyle/>
          <a:p>
            <a:pPr marL="571500" indent="-571500" algn="r" rtl="1">
              <a:buFont typeface="Arial" panose="020B0604020202020204" pitchFamily="34" charset="0"/>
              <a:buChar char="•"/>
            </a:pPr>
            <a:r>
              <a:rPr lang="he-IL" sz="2800" dirty="0" smtClean="0"/>
              <a:t>אנאליזות קרקע 1995-2012</a:t>
            </a:r>
            <a:endParaRPr lang="en-US" sz="2800" dirty="0" smtClean="0"/>
          </a:p>
          <a:p>
            <a:pPr marL="571500" indent="-571500" algn="r" rtl="1">
              <a:buFont typeface="Arial" panose="020B0604020202020204" pitchFamily="34" charset="0"/>
              <a:buChar char="•"/>
            </a:pPr>
            <a:r>
              <a:rPr lang="he-IL" sz="2800" dirty="0" smtClean="0"/>
              <a:t>אנאליזות צמחיות (עלים דיאגנוסטיים של הדרים) 1995-2012</a:t>
            </a:r>
            <a:endParaRPr lang="en-US" sz="2800" dirty="0" smtClean="0"/>
          </a:p>
          <a:p>
            <a:pPr marL="571500" indent="-571500" algn="r" rtl="1">
              <a:buFont typeface="Arial" panose="020B0604020202020204" pitchFamily="34" charset="0"/>
              <a:buChar char="•"/>
            </a:pPr>
            <a:r>
              <a:rPr lang="he-IL" sz="2800" dirty="0" smtClean="0"/>
              <a:t>נתרן במוצרי מזון טריים 2012</a:t>
            </a:r>
            <a:endParaRPr lang="en-US" sz="2800" dirty="0"/>
          </a:p>
        </p:txBody>
      </p:sp>
    </p:spTree>
    <p:extLst>
      <p:ext uri="{BB962C8B-B14F-4D97-AF65-F5344CB8AC3E}">
        <p14:creationId xmlns:p14="http://schemas.microsoft.com/office/powerpoint/2010/main" val="30321387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24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750" y="1171575"/>
            <a:ext cx="3742945" cy="511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825621" y="1123950"/>
            <a:ext cx="3727830" cy="5262979"/>
          </a:xfrm>
          <a:prstGeom prst="rect">
            <a:avLst/>
          </a:prstGeom>
          <a:noFill/>
        </p:spPr>
        <p:txBody>
          <a:bodyPr wrap="square" rtlCol="0">
            <a:spAutoFit/>
          </a:bodyPr>
          <a:lstStyle/>
          <a:p>
            <a:pPr algn="l"/>
            <a:r>
              <a:rPr lang="en-US" sz="2800" dirty="0" smtClean="0"/>
              <a:t>Results of samples routinely sent to national labs</a:t>
            </a:r>
          </a:p>
          <a:p>
            <a:pPr algn="l"/>
            <a:endParaRPr lang="en-US" sz="2800" dirty="0"/>
          </a:p>
          <a:p>
            <a:pPr algn="l"/>
            <a:r>
              <a:rPr lang="en-US" sz="2800" dirty="0" smtClean="0"/>
              <a:t>EC and SAR in root zone soil samples</a:t>
            </a:r>
          </a:p>
          <a:p>
            <a:pPr algn="l"/>
            <a:endParaRPr lang="en-US" sz="2800" dirty="0"/>
          </a:p>
          <a:p>
            <a:pPr algn="l"/>
            <a:r>
              <a:rPr lang="en-US" sz="2800" dirty="0" smtClean="0"/>
              <a:t>I. ~3000 soil samples tested for SAR and EC between 1995 and 2012. 100-200 samples/year.</a:t>
            </a:r>
            <a:endParaRPr lang="en-US" sz="2800" dirty="0"/>
          </a:p>
        </p:txBody>
      </p:sp>
      <p:sp>
        <p:nvSpPr>
          <p:cNvPr id="6" name="Rectangle 3"/>
          <p:cNvSpPr>
            <a:spLocks noChangeArrowheads="1"/>
          </p:cNvSpPr>
          <p:nvPr/>
        </p:nvSpPr>
        <p:spPr bwMode="auto">
          <a:xfrm>
            <a:off x="4232031" y="6476707"/>
            <a:ext cx="4884915" cy="338554"/>
          </a:xfrm>
          <a:prstGeom prst="rect">
            <a:avLst/>
          </a:prstGeom>
          <a:noFill/>
          <a:ln w="9525">
            <a:noFill/>
            <a:miter lim="800000"/>
            <a:headEnd/>
            <a:tailEnd/>
          </a:ln>
        </p:spPr>
        <p:txBody>
          <a:bodyPr wrap="square" anchor="ctr">
            <a:spAutoFit/>
          </a:bodyPr>
          <a:lstStyle/>
          <a:p>
            <a:pPr algn="ctr"/>
            <a:r>
              <a:rPr lang="en-US" sz="1600" dirty="0" smtClean="0">
                <a:latin typeface="Calibri" pitchFamily="34" charset="0"/>
                <a:cs typeface="Times New Roman" pitchFamily="18" charset="0"/>
              </a:rPr>
              <a:t>Raveh and Ben-Gal  2015 </a:t>
            </a:r>
            <a:r>
              <a:rPr lang="en-US" sz="1600" dirty="0" err="1" smtClean="0">
                <a:latin typeface="Calibri" pitchFamily="34" charset="0"/>
                <a:cs typeface="Times New Roman" pitchFamily="18" charset="0"/>
              </a:rPr>
              <a:t>Agric</a:t>
            </a:r>
            <a:r>
              <a:rPr lang="en-US" sz="1600" dirty="0" smtClean="0">
                <a:latin typeface="Calibri" pitchFamily="34" charset="0"/>
                <a:cs typeface="Times New Roman" pitchFamily="18" charset="0"/>
              </a:rPr>
              <a:t> Wat Man</a:t>
            </a:r>
            <a:endParaRPr lang="en-US" sz="4800" dirty="0">
              <a:latin typeface="Calibri" pitchFamily="34" charset="0"/>
            </a:endParaRPr>
          </a:p>
        </p:txBody>
      </p:sp>
      <p:sp>
        <p:nvSpPr>
          <p:cNvPr id="12" name="Freeform 11"/>
          <p:cNvSpPr/>
          <p:nvPr/>
        </p:nvSpPr>
        <p:spPr bwMode="auto">
          <a:xfrm>
            <a:off x="1266825" y="1866901"/>
            <a:ext cx="2609850" cy="609600"/>
          </a:xfrm>
          <a:custGeom>
            <a:avLst/>
            <a:gdLst>
              <a:gd name="connsiteX0" fmla="*/ 0 w 1291966"/>
              <a:gd name="connsiteY0" fmla="*/ 456864 h 456864"/>
              <a:gd name="connsiteX1" fmla="*/ 571500 w 1291966"/>
              <a:gd name="connsiteY1" fmla="*/ 380664 h 456864"/>
              <a:gd name="connsiteX2" fmla="*/ 1228725 w 1291966"/>
              <a:gd name="connsiteY2" fmla="*/ 28239 h 456864"/>
              <a:gd name="connsiteX3" fmla="*/ 1228725 w 1291966"/>
              <a:gd name="connsiteY3" fmla="*/ 47289 h 456864"/>
            </a:gdLst>
            <a:ahLst/>
            <a:cxnLst>
              <a:cxn ang="0">
                <a:pos x="connsiteX0" y="connsiteY0"/>
              </a:cxn>
              <a:cxn ang="0">
                <a:pos x="connsiteX1" y="connsiteY1"/>
              </a:cxn>
              <a:cxn ang="0">
                <a:pos x="connsiteX2" y="connsiteY2"/>
              </a:cxn>
              <a:cxn ang="0">
                <a:pos x="connsiteX3" y="connsiteY3"/>
              </a:cxn>
            </a:cxnLst>
            <a:rect l="l" t="t" r="r" b="b"/>
            <a:pathLst>
              <a:path w="1291966" h="456864">
                <a:moveTo>
                  <a:pt x="0" y="456864"/>
                </a:moveTo>
                <a:cubicBezTo>
                  <a:pt x="183356" y="454482"/>
                  <a:pt x="366713" y="452101"/>
                  <a:pt x="571500" y="380664"/>
                </a:cubicBezTo>
                <a:cubicBezTo>
                  <a:pt x="776287" y="309227"/>
                  <a:pt x="1119188" y="83801"/>
                  <a:pt x="1228725" y="28239"/>
                </a:cubicBezTo>
                <a:cubicBezTo>
                  <a:pt x="1338262" y="-27323"/>
                  <a:pt x="1283493" y="9983"/>
                  <a:pt x="1228725" y="47289"/>
                </a:cubicBez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smtClean="0">
              <a:ln>
                <a:noFill/>
              </a:ln>
              <a:solidFill>
                <a:schemeClr val="tx1"/>
              </a:solidFill>
              <a:effectLst/>
              <a:latin typeface="Arial" charset="0"/>
              <a:cs typeface="Arial" charset="0"/>
            </a:endParaRPr>
          </a:p>
        </p:txBody>
      </p:sp>
      <p:cxnSp>
        <p:nvCxnSpPr>
          <p:cNvPr id="14" name="Straight Connector 13"/>
          <p:cNvCxnSpPr/>
          <p:nvPr/>
        </p:nvCxnSpPr>
        <p:spPr bwMode="auto">
          <a:xfrm flipV="1">
            <a:off x="1457325" y="4457700"/>
            <a:ext cx="2419350" cy="104775"/>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17" name="TextBox 16"/>
          <p:cNvSpPr txBox="1"/>
          <p:nvPr/>
        </p:nvSpPr>
        <p:spPr>
          <a:xfrm rot="16200000">
            <a:off x="-199613" y="2165064"/>
            <a:ext cx="1029448" cy="584775"/>
          </a:xfrm>
          <a:prstGeom prst="rect">
            <a:avLst/>
          </a:prstGeom>
          <a:noFill/>
        </p:spPr>
        <p:txBody>
          <a:bodyPr wrap="none" rtlCol="0">
            <a:spAutoFit/>
          </a:bodyPr>
          <a:lstStyle/>
          <a:p>
            <a:r>
              <a:rPr lang="en-US" sz="3200" dirty="0" smtClean="0"/>
              <a:t>SAR</a:t>
            </a:r>
            <a:endParaRPr lang="en-US" sz="3200" dirty="0"/>
          </a:p>
        </p:txBody>
      </p:sp>
      <p:sp>
        <p:nvSpPr>
          <p:cNvPr id="19" name="TextBox 18"/>
          <p:cNvSpPr txBox="1"/>
          <p:nvPr/>
        </p:nvSpPr>
        <p:spPr>
          <a:xfrm rot="16200000">
            <a:off x="-765964" y="4270088"/>
            <a:ext cx="2098651" cy="584775"/>
          </a:xfrm>
          <a:prstGeom prst="rect">
            <a:avLst/>
          </a:prstGeom>
          <a:noFill/>
        </p:spPr>
        <p:txBody>
          <a:bodyPr wrap="none" rtlCol="0">
            <a:spAutoFit/>
          </a:bodyPr>
          <a:lstStyle/>
          <a:p>
            <a:r>
              <a:rPr lang="en-US" sz="3200" dirty="0" smtClean="0"/>
              <a:t>EC (</a:t>
            </a:r>
            <a:r>
              <a:rPr lang="en-US" sz="3200" dirty="0" err="1" smtClean="0"/>
              <a:t>dS</a:t>
            </a:r>
            <a:r>
              <a:rPr lang="en-US" sz="3200" dirty="0" smtClean="0"/>
              <a:t>/m)</a:t>
            </a:r>
            <a:endParaRPr lang="en-US" sz="3200" dirty="0"/>
          </a:p>
        </p:txBody>
      </p:sp>
      <p:sp>
        <p:nvSpPr>
          <p:cNvPr id="20" name="TextBox 19"/>
          <p:cNvSpPr txBox="1"/>
          <p:nvPr/>
        </p:nvSpPr>
        <p:spPr>
          <a:xfrm>
            <a:off x="112011" y="744974"/>
            <a:ext cx="845103" cy="461665"/>
          </a:xfrm>
          <a:prstGeom prst="rect">
            <a:avLst/>
          </a:prstGeom>
          <a:noFill/>
        </p:spPr>
        <p:txBody>
          <a:bodyPr wrap="none" rtlCol="0">
            <a:spAutoFit/>
          </a:bodyPr>
          <a:lstStyle/>
          <a:p>
            <a:r>
              <a:rPr lang="he-IL" sz="2400" dirty="0" smtClean="0"/>
              <a:t>קרקע</a:t>
            </a:r>
            <a:endParaRPr lang="en-US" sz="2400" dirty="0"/>
          </a:p>
        </p:txBody>
      </p:sp>
      <p:sp>
        <p:nvSpPr>
          <p:cNvPr id="23" name="Rectangle 22"/>
          <p:cNvSpPr/>
          <p:nvPr/>
        </p:nvSpPr>
        <p:spPr>
          <a:xfrm>
            <a:off x="30480" y="162580"/>
            <a:ext cx="9046845" cy="523220"/>
          </a:xfrm>
          <a:prstGeom prst="rect">
            <a:avLst/>
          </a:prstGeom>
        </p:spPr>
        <p:txBody>
          <a:bodyPr wrap="square">
            <a:spAutoFit/>
          </a:bodyPr>
          <a:lstStyle/>
          <a:p>
            <a:pPr algn="ctr" rtl="1"/>
            <a:r>
              <a:rPr lang="he-IL" sz="2800" dirty="0" smtClean="0"/>
              <a:t>עדויות ארוכות תווך להשפעת המליחות על הגידול והקרקע</a:t>
            </a:r>
            <a:endParaRPr lang="he-IL" sz="2800" dirty="0"/>
          </a:p>
        </p:txBody>
      </p:sp>
    </p:spTree>
    <p:extLst>
      <p:ext uri="{BB962C8B-B14F-4D97-AF65-F5344CB8AC3E}">
        <p14:creationId xmlns:p14="http://schemas.microsoft.com/office/powerpoint/2010/main" val="1282322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8371"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965" t="14517"/>
          <a:stretch/>
        </p:blipFill>
        <p:spPr bwMode="auto">
          <a:xfrm>
            <a:off x="495300" y="1390650"/>
            <a:ext cx="4019550" cy="498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711320" y="969612"/>
            <a:ext cx="4089779" cy="5262979"/>
          </a:xfrm>
          <a:prstGeom prst="rect">
            <a:avLst/>
          </a:prstGeom>
          <a:noFill/>
        </p:spPr>
        <p:txBody>
          <a:bodyPr wrap="square" rtlCol="0">
            <a:spAutoFit/>
          </a:bodyPr>
          <a:lstStyle/>
          <a:p>
            <a:pPr algn="l"/>
            <a:r>
              <a:rPr lang="en-US" sz="2800" dirty="0" smtClean="0"/>
              <a:t>Results of samples routinely sent to national labs</a:t>
            </a:r>
          </a:p>
          <a:p>
            <a:pPr algn="l"/>
            <a:endParaRPr lang="en-US" sz="2800" dirty="0"/>
          </a:p>
          <a:p>
            <a:pPr algn="l"/>
            <a:r>
              <a:rPr lang="en-US" sz="2800" dirty="0" smtClean="0"/>
              <a:t>Cl and Na in diagnostic citrus leaves</a:t>
            </a:r>
          </a:p>
          <a:p>
            <a:pPr algn="l"/>
            <a:endParaRPr lang="en-US" sz="2800" dirty="0"/>
          </a:p>
          <a:p>
            <a:pPr algn="l"/>
            <a:r>
              <a:rPr lang="en-US" sz="2800" dirty="0" smtClean="0"/>
              <a:t>II. ~30,000 citrus leaf samples tested for Na and Cl between 1993 and 2012. 110-985 samples/year</a:t>
            </a:r>
            <a:endParaRPr lang="en-US" sz="2800" dirty="0"/>
          </a:p>
        </p:txBody>
      </p:sp>
      <p:sp>
        <p:nvSpPr>
          <p:cNvPr id="6" name="Rectangle 3"/>
          <p:cNvSpPr>
            <a:spLocks noChangeArrowheads="1"/>
          </p:cNvSpPr>
          <p:nvPr/>
        </p:nvSpPr>
        <p:spPr bwMode="auto">
          <a:xfrm>
            <a:off x="4259085" y="6519446"/>
            <a:ext cx="4884915" cy="338554"/>
          </a:xfrm>
          <a:prstGeom prst="rect">
            <a:avLst/>
          </a:prstGeom>
          <a:noFill/>
          <a:ln w="9525">
            <a:noFill/>
            <a:miter lim="800000"/>
            <a:headEnd/>
            <a:tailEnd/>
          </a:ln>
        </p:spPr>
        <p:txBody>
          <a:bodyPr wrap="square" anchor="ctr">
            <a:spAutoFit/>
          </a:bodyPr>
          <a:lstStyle/>
          <a:p>
            <a:pPr algn="ctr"/>
            <a:r>
              <a:rPr lang="en-US" sz="1600" dirty="0" smtClean="0">
                <a:latin typeface="Calibri" pitchFamily="34" charset="0"/>
                <a:cs typeface="Times New Roman" pitchFamily="18" charset="0"/>
              </a:rPr>
              <a:t>Raveh and Ben-Gal </a:t>
            </a:r>
            <a:r>
              <a:rPr lang="en-US" sz="1600" dirty="0">
                <a:latin typeface="Calibri" pitchFamily="34" charset="0"/>
                <a:cs typeface="Times New Roman" pitchFamily="18" charset="0"/>
              </a:rPr>
              <a:t>2015 </a:t>
            </a:r>
            <a:r>
              <a:rPr lang="en-US" sz="1600" dirty="0" err="1">
                <a:latin typeface="Calibri" pitchFamily="34" charset="0"/>
                <a:cs typeface="Times New Roman" pitchFamily="18" charset="0"/>
              </a:rPr>
              <a:t>Agric</a:t>
            </a:r>
            <a:r>
              <a:rPr lang="en-US" sz="1600" dirty="0">
                <a:latin typeface="Calibri" pitchFamily="34" charset="0"/>
                <a:cs typeface="Times New Roman" pitchFamily="18" charset="0"/>
              </a:rPr>
              <a:t> Wat Man</a:t>
            </a:r>
            <a:endParaRPr lang="en-US" sz="4800" dirty="0">
              <a:latin typeface="Calibri" pitchFamily="34" charset="0"/>
            </a:endParaRPr>
          </a:p>
        </p:txBody>
      </p:sp>
      <p:cxnSp>
        <p:nvCxnSpPr>
          <p:cNvPr id="7" name="Straight Connector 6"/>
          <p:cNvCxnSpPr/>
          <p:nvPr/>
        </p:nvCxnSpPr>
        <p:spPr bwMode="auto">
          <a:xfrm flipV="1">
            <a:off x="1543050" y="2085975"/>
            <a:ext cx="2667000" cy="1190626"/>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0" name="Straight Connector 9"/>
          <p:cNvCxnSpPr/>
          <p:nvPr/>
        </p:nvCxnSpPr>
        <p:spPr bwMode="auto">
          <a:xfrm flipV="1">
            <a:off x="1905000" y="4476750"/>
            <a:ext cx="2305050" cy="971551"/>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11" name="TextBox 10"/>
          <p:cNvSpPr txBox="1"/>
          <p:nvPr/>
        </p:nvSpPr>
        <p:spPr>
          <a:xfrm rot="16200000">
            <a:off x="28814" y="2165064"/>
            <a:ext cx="572593" cy="584775"/>
          </a:xfrm>
          <a:prstGeom prst="rect">
            <a:avLst/>
          </a:prstGeom>
          <a:noFill/>
        </p:spPr>
        <p:txBody>
          <a:bodyPr wrap="none" rtlCol="0">
            <a:spAutoFit/>
          </a:bodyPr>
          <a:lstStyle/>
          <a:p>
            <a:r>
              <a:rPr lang="en-US" sz="3200" dirty="0" smtClean="0"/>
              <a:t>Cl</a:t>
            </a:r>
            <a:endParaRPr lang="en-US" sz="3200" dirty="0"/>
          </a:p>
        </p:txBody>
      </p:sp>
      <p:sp>
        <p:nvSpPr>
          <p:cNvPr id="12" name="TextBox 11"/>
          <p:cNvSpPr txBox="1"/>
          <p:nvPr/>
        </p:nvSpPr>
        <p:spPr>
          <a:xfrm rot="16200000">
            <a:off x="-62037" y="4641190"/>
            <a:ext cx="708848" cy="584775"/>
          </a:xfrm>
          <a:prstGeom prst="rect">
            <a:avLst/>
          </a:prstGeom>
          <a:noFill/>
        </p:spPr>
        <p:txBody>
          <a:bodyPr wrap="none" rtlCol="0">
            <a:spAutoFit/>
          </a:bodyPr>
          <a:lstStyle/>
          <a:p>
            <a:r>
              <a:rPr lang="en-US" sz="3200" dirty="0" smtClean="0"/>
              <a:t>Na</a:t>
            </a:r>
            <a:endParaRPr lang="en-US" sz="3200" dirty="0"/>
          </a:p>
        </p:txBody>
      </p:sp>
      <p:sp>
        <p:nvSpPr>
          <p:cNvPr id="5" name="TextBox 4"/>
          <p:cNvSpPr txBox="1"/>
          <p:nvPr/>
        </p:nvSpPr>
        <p:spPr>
          <a:xfrm>
            <a:off x="186231" y="915186"/>
            <a:ext cx="2036135" cy="461665"/>
          </a:xfrm>
          <a:prstGeom prst="rect">
            <a:avLst/>
          </a:prstGeom>
          <a:noFill/>
        </p:spPr>
        <p:txBody>
          <a:bodyPr wrap="none" rtlCol="0">
            <a:spAutoFit/>
          </a:bodyPr>
          <a:lstStyle/>
          <a:p>
            <a:r>
              <a:rPr lang="he-IL" sz="2400" dirty="0" smtClean="0"/>
              <a:t>עלים של הדרים</a:t>
            </a:r>
            <a:endParaRPr lang="en-US" sz="2400" dirty="0"/>
          </a:p>
        </p:txBody>
      </p:sp>
      <p:sp>
        <p:nvSpPr>
          <p:cNvPr id="16" name="Rectangle 15"/>
          <p:cNvSpPr/>
          <p:nvPr/>
        </p:nvSpPr>
        <p:spPr>
          <a:xfrm>
            <a:off x="30480" y="162580"/>
            <a:ext cx="9046845" cy="523220"/>
          </a:xfrm>
          <a:prstGeom prst="rect">
            <a:avLst/>
          </a:prstGeom>
        </p:spPr>
        <p:txBody>
          <a:bodyPr wrap="square">
            <a:spAutoFit/>
          </a:bodyPr>
          <a:lstStyle/>
          <a:p>
            <a:pPr algn="ctr" rtl="1"/>
            <a:r>
              <a:rPr lang="he-IL" sz="2800" dirty="0" smtClean="0"/>
              <a:t>עדויות ארוכות תווך להשפעת המליחות על הגידול והקרקע</a:t>
            </a:r>
            <a:endParaRPr lang="he-IL" sz="2800" dirty="0"/>
          </a:p>
        </p:txBody>
      </p:sp>
    </p:spTree>
    <p:extLst>
      <p:ext uri="{BB962C8B-B14F-4D97-AF65-F5344CB8AC3E}">
        <p14:creationId xmlns:p14="http://schemas.microsoft.com/office/powerpoint/2010/main" val="37223441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896" y="1112487"/>
            <a:ext cx="4036855" cy="5326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667249" y="1495425"/>
            <a:ext cx="4181475" cy="4154984"/>
          </a:xfrm>
          <a:prstGeom prst="rect">
            <a:avLst/>
          </a:prstGeom>
          <a:noFill/>
        </p:spPr>
        <p:txBody>
          <a:bodyPr wrap="square" rtlCol="0">
            <a:spAutoFit/>
          </a:bodyPr>
          <a:lstStyle/>
          <a:p>
            <a:pPr algn="l"/>
            <a:r>
              <a:rPr lang="en-US" sz="2400" dirty="0" smtClean="0"/>
              <a:t>Sodium in Israeli produce 2012</a:t>
            </a:r>
          </a:p>
          <a:p>
            <a:pPr algn="l"/>
            <a:endParaRPr lang="en-US" sz="2400" dirty="0"/>
          </a:p>
          <a:p>
            <a:pPr algn="l"/>
            <a:r>
              <a:rPr lang="en-US" sz="2400" dirty="0" smtClean="0"/>
              <a:t>25 samples each of 26 products collected from farmers and markets</a:t>
            </a:r>
          </a:p>
          <a:p>
            <a:pPr algn="l"/>
            <a:endParaRPr lang="en-US" sz="2400" dirty="0" smtClean="0"/>
          </a:p>
          <a:p>
            <a:pPr algn="l"/>
            <a:r>
              <a:rPr lang="en-US" sz="2400" dirty="0" smtClean="0"/>
              <a:t>Comparison with standard reference from USDA FDA National Nutrient Database (USDA 2014)</a:t>
            </a:r>
            <a:endParaRPr lang="en-US" sz="2400" dirty="0"/>
          </a:p>
        </p:txBody>
      </p:sp>
      <p:sp>
        <p:nvSpPr>
          <p:cNvPr id="5" name="Rectangle 3"/>
          <p:cNvSpPr>
            <a:spLocks noChangeArrowheads="1"/>
          </p:cNvSpPr>
          <p:nvPr/>
        </p:nvSpPr>
        <p:spPr bwMode="auto">
          <a:xfrm>
            <a:off x="2189431" y="6519446"/>
            <a:ext cx="4884915" cy="338554"/>
          </a:xfrm>
          <a:prstGeom prst="rect">
            <a:avLst/>
          </a:prstGeom>
          <a:noFill/>
          <a:ln w="9525">
            <a:noFill/>
            <a:miter lim="800000"/>
            <a:headEnd/>
            <a:tailEnd/>
          </a:ln>
        </p:spPr>
        <p:txBody>
          <a:bodyPr wrap="square" anchor="ctr">
            <a:spAutoFit/>
          </a:bodyPr>
          <a:lstStyle/>
          <a:p>
            <a:pPr algn="ctr"/>
            <a:r>
              <a:rPr lang="en-US" sz="1600" dirty="0" smtClean="0">
                <a:latin typeface="Calibri" pitchFamily="34" charset="0"/>
                <a:cs typeface="Times New Roman" pitchFamily="18" charset="0"/>
              </a:rPr>
              <a:t>Raveh and Ben-Gal </a:t>
            </a:r>
            <a:r>
              <a:rPr lang="en-US" sz="1600" dirty="0">
                <a:latin typeface="Calibri" pitchFamily="34" charset="0"/>
                <a:cs typeface="Times New Roman" pitchFamily="18" charset="0"/>
              </a:rPr>
              <a:t>2015 </a:t>
            </a:r>
            <a:r>
              <a:rPr lang="en-US" sz="1600" dirty="0" err="1">
                <a:latin typeface="Calibri" pitchFamily="34" charset="0"/>
                <a:cs typeface="Times New Roman" pitchFamily="18" charset="0"/>
              </a:rPr>
              <a:t>Agric</a:t>
            </a:r>
            <a:r>
              <a:rPr lang="en-US" sz="1600" dirty="0">
                <a:latin typeface="Calibri" pitchFamily="34" charset="0"/>
                <a:cs typeface="Times New Roman" pitchFamily="18" charset="0"/>
              </a:rPr>
              <a:t> Wat Man</a:t>
            </a:r>
            <a:endParaRPr lang="en-US" sz="4800" dirty="0">
              <a:latin typeface="Calibri" pitchFamily="34" charset="0"/>
            </a:endParaRPr>
          </a:p>
        </p:txBody>
      </p:sp>
      <p:sp>
        <p:nvSpPr>
          <p:cNvPr id="6" name="TextBox 5"/>
          <p:cNvSpPr txBox="1"/>
          <p:nvPr/>
        </p:nvSpPr>
        <p:spPr>
          <a:xfrm>
            <a:off x="494619" y="730389"/>
            <a:ext cx="1447832" cy="461665"/>
          </a:xfrm>
          <a:prstGeom prst="rect">
            <a:avLst/>
          </a:prstGeom>
          <a:noFill/>
        </p:spPr>
        <p:txBody>
          <a:bodyPr wrap="none" rtlCol="0">
            <a:spAutoFit/>
          </a:bodyPr>
          <a:lstStyle/>
          <a:p>
            <a:r>
              <a:rPr lang="he-IL" sz="2400" dirty="0" smtClean="0"/>
              <a:t>נתרן - מזון</a:t>
            </a:r>
            <a:endParaRPr lang="en-US" sz="2400" dirty="0"/>
          </a:p>
        </p:txBody>
      </p:sp>
      <p:sp>
        <p:nvSpPr>
          <p:cNvPr id="7" name="Rectangle 6"/>
          <p:cNvSpPr/>
          <p:nvPr/>
        </p:nvSpPr>
        <p:spPr>
          <a:xfrm>
            <a:off x="30480" y="162580"/>
            <a:ext cx="9046845" cy="523220"/>
          </a:xfrm>
          <a:prstGeom prst="rect">
            <a:avLst/>
          </a:prstGeom>
        </p:spPr>
        <p:txBody>
          <a:bodyPr wrap="square">
            <a:spAutoFit/>
          </a:bodyPr>
          <a:lstStyle/>
          <a:p>
            <a:pPr algn="ctr" rtl="1"/>
            <a:r>
              <a:rPr lang="he-IL" sz="2800" dirty="0" smtClean="0"/>
              <a:t>עדויות ארוכות תווך להשפעת המליחות על הגידול והקרקע</a:t>
            </a:r>
            <a:endParaRPr lang="he-IL" sz="2800" dirty="0"/>
          </a:p>
        </p:txBody>
      </p:sp>
    </p:spTree>
    <p:extLst>
      <p:ext uri="{BB962C8B-B14F-4D97-AF65-F5344CB8AC3E}">
        <p14:creationId xmlns:p14="http://schemas.microsoft.com/office/powerpoint/2010/main" val="41595864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4" name="Rectangle 8"/>
          <p:cNvSpPr>
            <a:spLocks noGrp="1" noChangeArrowheads="1"/>
          </p:cNvSpPr>
          <p:nvPr>
            <p:ph type="ctrTitle" idx="4294967295"/>
          </p:nvPr>
        </p:nvSpPr>
        <p:spPr>
          <a:xfrm>
            <a:off x="886466" y="0"/>
            <a:ext cx="7772400" cy="1188848"/>
          </a:xfrm>
        </p:spPr>
        <p:txBody>
          <a:bodyPr/>
          <a:lstStyle/>
          <a:p>
            <a:pPr rtl="0" eaLnBrk="1" hangingPunct="1">
              <a:defRPr/>
            </a:pPr>
            <a:r>
              <a:rPr lang="he-IL" sz="2000" b="1" dirty="0" smtClean="0">
                <a:solidFill>
                  <a:schemeClr val="tx1"/>
                </a:solidFill>
                <a:cs typeface="Times New Roman" pitchFamily="18" charset="0"/>
              </a:rPr>
              <a:t/>
            </a:r>
            <a:br>
              <a:rPr lang="he-IL" sz="2000" b="1" dirty="0" smtClean="0">
                <a:solidFill>
                  <a:schemeClr val="tx1"/>
                </a:solidFill>
                <a:cs typeface="Times New Roman" pitchFamily="18" charset="0"/>
              </a:rPr>
            </a:br>
            <a:r>
              <a:rPr lang="he-IL" sz="2000" b="1" dirty="0" smtClean="0">
                <a:solidFill>
                  <a:schemeClr val="tx1"/>
                </a:solidFill>
                <a:cs typeface="Times New Roman" pitchFamily="18" charset="0"/>
              </a:rPr>
              <a:t/>
            </a:r>
            <a:br>
              <a:rPr lang="he-IL" sz="2000" b="1" dirty="0" smtClean="0">
                <a:solidFill>
                  <a:schemeClr val="tx1"/>
                </a:solidFill>
                <a:cs typeface="Times New Roman" pitchFamily="18" charset="0"/>
              </a:rPr>
            </a:br>
            <a:endParaRPr lang="en-US" sz="2000" b="1" dirty="0" smtClean="0">
              <a:solidFill>
                <a:schemeClr val="tx1"/>
              </a:solidFill>
              <a:cs typeface="Times New Roman" pitchFamily="18" charset="0"/>
            </a:endParaRPr>
          </a:p>
        </p:txBody>
      </p:sp>
      <p:grpSp>
        <p:nvGrpSpPr>
          <p:cNvPr id="5" name="Group 17"/>
          <p:cNvGrpSpPr>
            <a:grpSpLocks/>
          </p:cNvGrpSpPr>
          <p:nvPr/>
        </p:nvGrpSpPr>
        <p:grpSpPr bwMode="auto">
          <a:xfrm>
            <a:off x="-1" y="791417"/>
            <a:ext cx="9124951" cy="5268913"/>
            <a:chOff x="109" y="-2"/>
            <a:chExt cx="5748" cy="3319"/>
          </a:xfrm>
        </p:grpSpPr>
        <p:graphicFrame>
          <p:nvGraphicFramePr>
            <p:cNvPr id="1026" name="Object 2"/>
            <p:cNvGraphicFramePr>
              <a:graphicFrameLocks noChangeAspect="1"/>
            </p:cNvGraphicFramePr>
            <p:nvPr>
              <p:extLst>
                <p:ext uri="{D42A27DB-BD31-4B8C-83A1-F6EECF244321}">
                  <p14:modId xmlns:p14="http://schemas.microsoft.com/office/powerpoint/2010/main" val="964207309"/>
                </p:ext>
              </p:extLst>
            </p:nvPr>
          </p:nvGraphicFramePr>
          <p:xfrm>
            <a:off x="109" y="-2"/>
            <a:ext cx="5748" cy="3319"/>
          </p:xfrm>
          <a:graphic>
            <a:graphicData uri="http://schemas.openxmlformats.org/presentationml/2006/ole">
              <mc:AlternateContent xmlns:mc="http://schemas.openxmlformats.org/markup-compatibility/2006">
                <mc:Choice xmlns:v="urn:schemas-microsoft-com:vml" Requires="v">
                  <p:oleObj spid="_x0000_s4106" name="Worksheet" r:id="rId5" imgW="3916734" imgH="2362243" progId="Excel.Sheet.8">
                    <p:embed/>
                  </p:oleObj>
                </mc:Choice>
                <mc:Fallback>
                  <p:oleObj name="Worksheet" r:id="rId5" imgW="3916734" imgH="2362243" progId="Excel.Sheet.8">
                    <p:embed/>
                    <p:pic>
                      <p:nvPicPr>
                        <p:cNvPr id="0" name=""/>
                        <p:cNvPicPr>
                          <a:picLocks noChangeAspect="1" noChangeArrowheads="1"/>
                        </p:cNvPicPr>
                        <p:nvPr/>
                      </p:nvPicPr>
                      <p:blipFill>
                        <a:blip r:embed="rId6"/>
                        <a:srcRect l="18506" t="21309" r="4323" b="7147"/>
                        <a:stretch>
                          <a:fillRect/>
                        </a:stretch>
                      </p:blipFill>
                      <p:spPr bwMode="auto">
                        <a:xfrm>
                          <a:off x="109" y="-2"/>
                          <a:ext cx="5748" cy="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263" name="Text Box 7"/>
            <p:cNvSpPr txBox="1">
              <a:spLocks noChangeArrowheads="1"/>
            </p:cNvSpPr>
            <p:nvPr/>
          </p:nvSpPr>
          <p:spPr bwMode="auto">
            <a:xfrm>
              <a:off x="4906" y="178"/>
              <a:ext cx="627" cy="2454"/>
            </a:xfrm>
            <a:prstGeom prst="rect">
              <a:avLst/>
            </a:prstGeom>
            <a:solidFill>
              <a:srgbClr val="FFFFFF"/>
            </a:solidFill>
            <a:ln w="9525">
              <a:noFill/>
              <a:miter lim="800000"/>
              <a:headEnd/>
              <a:tailEnd/>
            </a:ln>
            <a:effectLst/>
          </p:spPr>
          <p:txBody>
            <a:bodyPr wrap="square">
              <a:spAutoFit/>
            </a:bodyPr>
            <a:lstStyle/>
            <a:p>
              <a:pPr algn="l">
                <a:lnSpc>
                  <a:spcPct val="70000"/>
                </a:lnSpc>
                <a:spcBef>
                  <a:spcPct val="50000"/>
                </a:spcBef>
                <a:defRPr/>
              </a:pPr>
              <a:endParaRPr lang="he-IL" sz="2400" b="1" dirty="0">
                <a:solidFill>
                  <a:srgbClr val="000099"/>
                </a:solidFill>
              </a:endParaRPr>
            </a:p>
            <a:p>
              <a:pPr algn="l">
                <a:lnSpc>
                  <a:spcPct val="70000"/>
                </a:lnSpc>
                <a:spcBef>
                  <a:spcPct val="50000"/>
                </a:spcBef>
                <a:defRPr/>
              </a:pPr>
              <a:r>
                <a:rPr lang="en-US" sz="2400" b="1" dirty="0">
                  <a:solidFill>
                    <a:srgbClr val="3333FF"/>
                  </a:solidFill>
                  <a:effectLst>
                    <a:outerShdw blurRad="38100" dist="38100" dir="2700000" algn="tl">
                      <a:srgbClr val="C0C0C0"/>
                    </a:outerShdw>
                  </a:effectLst>
                </a:rPr>
                <a:t>4.0</a:t>
              </a:r>
            </a:p>
            <a:p>
              <a:pPr algn="l">
                <a:lnSpc>
                  <a:spcPct val="70000"/>
                </a:lnSpc>
                <a:spcBef>
                  <a:spcPct val="50000"/>
                </a:spcBef>
                <a:defRPr/>
              </a:pPr>
              <a:r>
                <a:rPr lang="en-US" sz="2400" b="1" dirty="0">
                  <a:solidFill>
                    <a:srgbClr val="3333FF"/>
                  </a:solidFill>
                  <a:effectLst>
                    <a:outerShdw blurRad="38100" dist="38100" dir="2700000" algn="tl">
                      <a:srgbClr val="C0C0C0"/>
                    </a:outerShdw>
                  </a:effectLst>
                </a:rPr>
                <a:t>3.5</a:t>
              </a:r>
            </a:p>
            <a:p>
              <a:pPr algn="l">
                <a:lnSpc>
                  <a:spcPct val="70000"/>
                </a:lnSpc>
                <a:spcBef>
                  <a:spcPct val="50000"/>
                </a:spcBef>
                <a:defRPr/>
              </a:pPr>
              <a:r>
                <a:rPr lang="en-US" sz="2400" b="1" dirty="0">
                  <a:solidFill>
                    <a:srgbClr val="3333FF"/>
                  </a:solidFill>
                  <a:effectLst>
                    <a:outerShdw blurRad="38100" dist="38100" dir="2700000" algn="tl">
                      <a:srgbClr val="C0C0C0"/>
                    </a:outerShdw>
                  </a:effectLst>
                </a:rPr>
                <a:t>3.0</a:t>
              </a:r>
            </a:p>
            <a:p>
              <a:pPr algn="l">
                <a:lnSpc>
                  <a:spcPct val="70000"/>
                </a:lnSpc>
                <a:spcBef>
                  <a:spcPct val="50000"/>
                </a:spcBef>
                <a:defRPr/>
              </a:pPr>
              <a:r>
                <a:rPr lang="en-US" sz="2400" b="1" dirty="0">
                  <a:solidFill>
                    <a:srgbClr val="3333FF"/>
                  </a:solidFill>
                  <a:effectLst>
                    <a:outerShdw blurRad="38100" dist="38100" dir="2700000" algn="tl">
                      <a:srgbClr val="C0C0C0"/>
                    </a:outerShdw>
                  </a:effectLst>
                </a:rPr>
                <a:t>2.5</a:t>
              </a:r>
            </a:p>
            <a:p>
              <a:pPr algn="l">
                <a:lnSpc>
                  <a:spcPct val="70000"/>
                </a:lnSpc>
                <a:spcBef>
                  <a:spcPct val="50000"/>
                </a:spcBef>
                <a:defRPr/>
              </a:pPr>
              <a:r>
                <a:rPr lang="en-US" sz="2400" b="1" dirty="0">
                  <a:solidFill>
                    <a:srgbClr val="3333FF"/>
                  </a:solidFill>
                  <a:effectLst>
                    <a:outerShdw blurRad="38100" dist="38100" dir="2700000" algn="tl">
                      <a:srgbClr val="C0C0C0"/>
                    </a:outerShdw>
                  </a:effectLst>
                </a:rPr>
                <a:t>2.0</a:t>
              </a:r>
            </a:p>
            <a:p>
              <a:pPr algn="l">
                <a:lnSpc>
                  <a:spcPct val="70000"/>
                </a:lnSpc>
                <a:spcBef>
                  <a:spcPct val="50000"/>
                </a:spcBef>
                <a:defRPr/>
              </a:pPr>
              <a:r>
                <a:rPr lang="en-US" sz="2400" b="1" dirty="0">
                  <a:solidFill>
                    <a:srgbClr val="3333FF"/>
                  </a:solidFill>
                  <a:effectLst>
                    <a:outerShdw blurRad="38100" dist="38100" dir="2700000" algn="tl">
                      <a:srgbClr val="C0C0C0"/>
                    </a:outerShdw>
                  </a:effectLst>
                </a:rPr>
                <a:t>1.5</a:t>
              </a:r>
            </a:p>
            <a:p>
              <a:pPr algn="l">
                <a:lnSpc>
                  <a:spcPct val="70000"/>
                </a:lnSpc>
                <a:spcBef>
                  <a:spcPct val="50000"/>
                </a:spcBef>
                <a:defRPr/>
              </a:pPr>
              <a:r>
                <a:rPr lang="en-US" sz="2400" b="1" dirty="0">
                  <a:solidFill>
                    <a:srgbClr val="3333FF"/>
                  </a:solidFill>
                  <a:effectLst>
                    <a:outerShdw blurRad="38100" dist="38100" dir="2700000" algn="tl">
                      <a:srgbClr val="C0C0C0"/>
                    </a:outerShdw>
                  </a:effectLst>
                </a:rPr>
                <a:t>1.0</a:t>
              </a:r>
            </a:p>
            <a:p>
              <a:pPr algn="l">
                <a:lnSpc>
                  <a:spcPct val="70000"/>
                </a:lnSpc>
                <a:spcBef>
                  <a:spcPct val="50000"/>
                </a:spcBef>
                <a:defRPr/>
              </a:pPr>
              <a:r>
                <a:rPr lang="en-US" sz="2400" b="1" dirty="0" smtClean="0">
                  <a:solidFill>
                    <a:srgbClr val="3333FF"/>
                  </a:solidFill>
                  <a:effectLst>
                    <a:outerShdw blurRad="38100" dist="38100" dir="2700000" algn="tl">
                      <a:srgbClr val="C0C0C0"/>
                    </a:outerShdw>
                  </a:effectLst>
                </a:rPr>
                <a:t>0</a:t>
              </a:r>
              <a:endParaRPr lang="en-US" sz="2400" b="1" dirty="0">
                <a:solidFill>
                  <a:srgbClr val="000099"/>
                </a:solidFill>
              </a:endParaRPr>
            </a:p>
          </p:txBody>
        </p:sp>
      </p:grpSp>
      <p:sp>
        <p:nvSpPr>
          <p:cNvPr id="19" name="Rectangle 18"/>
          <p:cNvSpPr/>
          <p:nvPr/>
        </p:nvSpPr>
        <p:spPr>
          <a:xfrm>
            <a:off x="0" y="0"/>
            <a:ext cx="9144000" cy="707886"/>
          </a:xfrm>
          <a:prstGeom prst="rect">
            <a:avLst/>
          </a:prstGeom>
        </p:spPr>
        <p:txBody>
          <a:bodyPr wrap="square">
            <a:spAutoFit/>
          </a:bodyPr>
          <a:lstStyle/>
          <a:p>
            <a:pPr algn="ctr"/>
            <a:r>
              <a:rPr lang="he-IL" dirty="0" smtClean="0"/>
              <a:t>קידוח שיזף 1, ערבה 1995-2005</a:t>
            </a:r>
          </a:p>
        </p:txBody>
      </p:sp>
      <p:sp>
        <p:nvSpPr>
          <p:cNvPr id="1030" name="Line 6"/>
          <p:cNvSpPr>
            <a:spLocks noChangeShapeType="1"/>
          </p:cNvSpPr>
          <p:nvPr/>
        </p:nvSpPr>
        <p:spPr bwMode="auto">
          <a:xfrm flipV="1">
            <a:off x="2667000" y="1810592"/>
            <a:ext cx="4648200" cy="990600"/>
          </a:xfrm>
          <a:prstGeom prst="line">
            <a:avLst/>
          </a:prstGeom>
          <a:noFill/>
          <a:ln w="38100">
            <a:solidFill>
              <a:srgbClr val="002060"/>
            </a:solidFill>
            <a:round/>
            <a:headEnd/>
            <a:tailEnd type="triangle" w="med" len="med"/>
          </a:ln>
        </p:spPr>
        <p:txBody>
          <a:bodyPr/>
          <a:lstStyle/>
          <a:p>
            <a:endParaRPr lang="he-IL"/>
          </a:p>
        </p:txBody>
      </p:sp>
      <p:sp>
        <p:nvSpPr>
          <p:cNvPr id="1029" name="Text Box 5"/>
          <p:cNvSpPr txBox="1">
            <a:spLocks noChangeArrowheads="1"/>
          </p:cNvSpPr>
          <p:nvPr/>
        </p:nvSpPr>
        <p:spPr bwMode="auto">
          <a:xfrm>
            <a:off x="2934269" y="1719844"/>
            <a:ext cx="2975212" cy="707886"/>
          </a:xfrm>
          <a:prstGeom prst="rect">
            <a:avLst/>
          </a:prstGeom>
          <a:noFill/>
          <a:ln w="9525">
            <a:noFill/>
            <a:miter lim="800000"/>
            <a:headEnd/>
            <a:tailEnd/>
          </a:ln>
        </p:spPr>
        <p:txBody>
          <a:bodyPr wrap="square">
            <a:spAutoFit/>
          </a:bodyPr>
          <a:lstStyle/>
          <a:p>
            <a:pPr>
              <a:spcBef>
                <a:spcPct val="50000"/>
              </a:spcBef>
            </a:pPr>
            <a:r>
              <a:rPr lang="en-US" b="1" dirty="0" smtClean="0">
                <a:solidFill>
                  <a:srgbClr val="002060"/>
                </a:solidFill>
              </a:rPr>
              <a:t>2.7     4.0</a:t>
            </a:r>
            <a:endParaRPr lang="en-US" b="1" dirty="0">
              <a:solidFill>
                <a:srgbClr val="002060"/>
              </a:solidFill>
            </a:endParaRPr>
          </a:p>
        </p:txBody>
      </p:sp>
      <p:sp>
        <p:nvSpPr>
          <p:cNvPr id="1027" name="Line 3"/>
          <p:cNvSpPr>
            <a:spLocks noChangeShapeType="1"/>
          </p:cNvSpPr>
          <p:nvPr/>
        </p:nvSpPr>
        <p:spPr bwMode="auto">
          <a:xfrm flipV="1">
            <a:off x="2590800" y="2191592"/>
            <a:ext cx="4800600" cy="2057400"/>
          </a:xfrm>
          <a:prstGeom prst="line">
            <a:avLst/>
          </a:prstGeom>
          <a:noFill/>
          <a:ln w="38100">
            <a:solidFill>
              <a:srgbClr val="B61CBA"/>
            </a:solidFill>
            <a:round/>
            <a:headEnd/>
            <a:tailEnd type="triangle" w="med" len="med"/>
          </a:ln>
        </p:spPr>
        <p:txBody>
          <a:bodyPr/>
          <a:lstStyle/>
          <a:p>
            <a:endParaRPr lang="he-IL"/>
          </a:p>
        </p:txBody>
      </p:sp>
      <p:sp>
        <p:nvSpPr>
          <p:cNvPr id="1028" name="Text Box 4"/>
          <p:cNvSpPr txBox="1">
            <a:spLocks noChangeArrowheads="1"/>
          </p:cNvSpPr>
          <p:nvPr/>
        </p:nvSpPr>
        <p:spPr bwMode="auto">
          <a:xfrm>
            <a:off x="3425588" y="3069597"/>
            <a:ext cx="2380397" cy="707886"/>
          </a:xfrm>
          <a:prstGeom prst="rect">
            <a:avLst/>
          </a:prstGeom>
          <a:noFill/>
          <a:ln w="9525">
            <a:noFill/>
            <a:miter lim="800000"/>
            <a:headEnd/>
            <a:tailEnd/>
          </a:ln>
        </p:spPr>
        <p:txBody>
          <a:bodyPr wrap="square">
            <a:spAutoFit/>
          </a:bodyPr>
          <a:lstStyle/>
          <a:p>
            <a:pPr algn="ctr">
              <a:spcBef>
                <a:spcPct val="50000"/>
              </a:spcBef>
            </a:pPr>
            <a:r>
              <a:rPr lang="en-US" b="1" dirty="0" smtClean="0">
                <a:solidFill>
                  <a:srgbClr val="B61CBA"/>
                </a:solidFill>
              </a:rPr>
              <a:t>20     80</a:t>
            </a:r>
            <a:endParaRPr lang="en-US" b="1" dirty="0">
              <a:solidFill>
                <a:srgbClr val="B61CBA"/>
              </a:solidFill>
            </a:endParaRPr>
          </a:p>
        </p:txBody>
      </p:sp>
      <p:sp>
        <p:nvSpPr>
          <p:cNvPr id="18" name="TextBox 17"/>
          <p:cNvSpPr txBox="1"/>
          <p:nvPr/>
        </p:nvSpPr>
        <p:spPr>
          <a:xfrm rot="16200000">
            <a:off x="7995599" y="4025369"/>
            <a:ext cx="1484109" cy="584775"/>
          </a:xfrm>
          <a:prstGeom prst="rect">
            <a:avLst/>
          </a:prstGeom>
          <a:solidFill>
            <a:schemeClr val="bg1"/>
          </a:solidFill>
        </p:spPr>
        <p:txBody>
          <a:bodyPr wrap="square" rtlCol="0">
            <a:spAutoFit/>
          </a:bodyPr>
          <a:lstStyle/>
          <a:p>
            <a:r>
              <a:rPr lang="en-GB" sz="3200" b="1" dirty="0" smtClean="0">
                <a:solidFill>
                  <a:schemeClr val="accent4">
                    <a:lumMod val="10000"/>
                  </a:schemeClr>
                </a:solidFill>
              </a:rPr>
              <a:t>(</a:t>
            </a:r>
            <a:r>
              <a:rPr lang="en-GB" sz="3200" b="1" dirty="0" err="1" smtClean="0">
                <a:solidFill>
                  <a:schemeClr val="accent4">
                    <a:lumMod val="10000"/>
                  </a:schemeClr>
                </a:solidFill>
              </a:rPr>
              <a:t>dS</a:t>
            </a:r>
            <a:r>
              <a:rPr lang="en-GB" sz="3200" b="1" dirty="0" smtClean="0">
                <a:solidFill>
                  <a:schemeClr val="accent4">
                    <a:lumMod val="10000"/>
                  </a:schemeClr>
                </a:solidFill>
              </a:rPr>
              <a:t>/m)</a:t>
            </a:r>
            <a:endParaRPr lang="en-US" sz="3200" b="1" dirty="0">
              <a:solidFill>
                <a:schemeClr val="accent4">
                  <a:lumMod val="10000"/>
                </a:schemeClr>
              </a:solidFill>
            </a:endParaRPr>
          </a:p>
        </p:txBody>
      </p:sp>
      <p:sp>
        <p:nvSpPr>
          <p:cNvPr id="13" name="Right Arrow 12"/>
          <p:cNvSpPr/>
          <p:nvPr/>
        </p:nvSpPr>
        <p:spPr bwMode="auto">
          <a:xfrm>
            <a:off x="4397098" y="1971174"/>
            <a:ext cx="662787" cy="285367"/>
          </a:xfrm>
          <a:prstGeom prst="rightArrow">
            <a:avLst/>
          </a:prstGeom>
          <a:solidFill>
            <a:srgbClr val="002060"/>
          </a:solidFill>
          <a:ln w="9525"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smtClean="0">
              <a:ln>
                <a:noFill/>
              </a:ln>
              <a:solidFill>
                <a:schemeClr val="tx1"/>
              </a:solidFill>
              <a:effectLst/>
              <a:latin typeface="Arial" charset="0"/>
              <a:cs typeface="Arial" charset="0"/>
            </a:endParaRPr>
          </a:p>
        </p:txBody>
      </p:sp>
      <p:sp>
        <p:nvSpPr>
          <p:cNvPr id="14" name="Right Arrow 13"/>
          <p:cNvSpPr/>
          <p:nvPr/>
        </p:nvSpPr>
        <p:spPr bwMode="auto">
          <a:xfrm>
            <a:off x="4276406" y="3283451"/>
            <a:ext cx="662787" cy="285367"/>
          </a:xfrm>
          <a:prstGeom prst="rightArrow">
            <a:avLst/>
          </a:prstGeom>
          <a:solidFill>
            <a:srgbClr val="B61CBA"/>
          </a:solidFill>
          <a:ln w="9525" cap="flat" cmpd="sng" algn="ctr">
            <a:solidFill>
              <a:srgbClr val="B61C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smtClean="0">
              <a:ln>
                <a:noFill/>
              </a:ln>
              <a:solidFill>
                <a:schemeClr val="tx1"/>
              </a:solidFill>
              <a:effectLst/>
              <a:latin typeface="Arial" charset="0"/>
              <a:cs typeface="Arial" charset="0"/>
            </a:endParaRPr>
          </a:p>
        </p:txBody>
      </p:sp>
      <p:sp>
        <p:nvSpPr>
          <p:cNvPr id="15" name="Rectangle 14"/>
          <p:cNvSpPr/>
          <p:nvPr/>
        </p:nvSpPr>
        <p:spPr>
          <a:xfrm>
            <a:off x="0" y="6324892"/>
            <a:ext cx="9144000" cy="523220"/>
          </a:xfrm>
          <a:prstGeom prst="rect">
            <a:avLst/>
          </a:prstGeom>
        </p:spPr>
        <p:txBody>
          <a:bodyPr wrap="square">
            <a:spAutoFit/>
          </a:bodyPr>
          <a:lstStyle/>
          <a:p>
            <a:pPr algn="ctr"/>
            <a:r>
              <a:rPr lang="he-IL" sz="2800" dirty="0" smtClean="0"/>
              <a:t>נתונים: רשות הניקוז ערבה</a:t>
            </a:r>
            <a:endParaRPr lang="en-US" sz="2800" dirty="0"/>
          </a:p>
        </p:txBody>
      </p:sp>
    </p:spTree>
    <p:extLst>
      <p:ext uri="{BB962C8B-B14F-4D97-AF65-F5344CB8AC3E}">
        <p14:creationId xmlns:p14="http://schemas.microsoft.com/office/powerpoint/2010/main" val="12090125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p:cTn id="7" dur="500" fill="hold"/>
                                        <p:tgtEl>
                                          <p:spTgt spid="1030"/>
                                        </p:tgtEl>
                                        <p:attrNameLst>
                                          <p:attrName>ppt_w</p:attrName>
                                        </p:attrNameLst>
                                      </p:cBhvr>
                                      <p:tavLst>
                                        <p:tav tm="0">
                                          <p:val>
                                            <p:strVal val="#ppt_w*0.05"/>
                                          </p:val>
                                        </p:tav>
                                        <p:tav tm="100000">
                                          <p:val>
                                            <p:strVal val="#ppt_w"/>
                                          </p:val>
                                        </p:tav>
                                      </p:tavLst>
                                    </p:anim>
                                    <p:anim calcmode="lin" valueType="num">
                                      <p:cBhvr>
                                        <p:cTn id="8" dur="500" fill="hold"/>
                                        <p:tgtEl>
                                          <p:spTgt spid="1030"/>
                                        </p:tgtEl>
                                        <p:attrNameLst>
                                          <p:attrName>ppt_h</p:attrName>
                                        </p:attrNameLst>
                                      </p:cBhvr>
                                      <p:tavLst>
                                        <p:tav tm="0">
                                          <p:val>
                                            <p:strVal val="#ppt_h"/>
                                          </p:val>
                                        </p:tav>
                                        <p:tav tm="100000">
                                          <p:val>
                                            <p:strVal val="#ppt_h"/>
                                          </p:val>
                                        </p:tav>
                                      </p:tavLst>
                                    </p:anim>
                                    <p:anim calcmode="lin" valueType="num">
                                      <p:cBhvr>
                                        <p:cTn id="9" dur="500" fill="hold"/>
                                        <p:tgtEl>
                                          <p:spTgt spid="1030"/>
                                        </p:tgtEl>
                                        <p:attrNameLst>
                                          <p:attrName>ppt_x</p:attrName>
                                        </p:attrNameLst>
                                      </p:cBhvr>
                                      <p:tavLst>
                                        <p:tav tm="0">
                                          <p:val>
                                            <p:strVal val="#ppt_x-.2"/>
                                          </p:val>
                                        </p:tav>
                                        <p:tav tm="100000">
                                          <p:val>
                                            <p:strVal val="#ppt_x"/>
                                          </p:val>
                                        </p:tav>
                                      </p:tavLst>
                                    </p:anim>
                                    <p:anim calcmode="lin" valueType="num">
                                      <p:cBhvr>
                                        <p:cTn id="10" dur="500" fill="hold"/>
                                        <p:tgtEl>
                                          <p:spTgt spid="1030"/>
                                        </p:tgtEl>
                                        <p:attrNameLst>
                                          <p:attrName>ppt_y</p:attrName>
                                        </p:attrNameLst>
                                      </p:cBhvr>
                                      <p:tavLst>
                                        <p:tav tm="0">
                                          <p:val>
                                            <p:strVal val="#ppt_y"/>
                                          </p:val>
                                        </p:tav>
                                        <p:tav tm="100000">
                                          <p:val>
                                            <p:strVal val="#ppt_y"/>
                                          </p:val>
                                        </p:tav>
                                      </p:tavLst>
                                    </p:anim>
                                    <p:animEffect transition="in" filter="fade">
                                      <p:cBhvr>
                                        <p:cTn id="11" dur="500"/>
                                        <p:tgtEl>
                                          <p:spTgt spid="1030"/>
                                        </p:tgtEl>
                                      </p:cBhvr>
                                    </p:animEffec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1029"/>
                                        </p:tgtEl>
                                        <p:attrNameLst>
                                          <p:attrName>style.visibility</p:attrName>
                                        </p:attrNameLst>
                                      </p:cBhvr>
                                      <p:to>
                                        <p:strVal val="visible"/>
                                      </p:to>
                                    </p:set>
                                  </p:childTnLst>
                                </p:cTn>
                              </p:par>
                              <p:par>
                                <p:cTn id="15" presetID="2" presetClass="entr" presetSubtype="8"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0-#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1027"/>
                                        </p:tgtEl>
                                        <p:attrNameLst>
                                          <p:attrName>style.visibility</p:attrName>
                                        </p:attrNameLst>
                                      </p:cBhvr>
                                      <p:to>
                                        <p:strVal val="visible"/>
                                      </p:to>
                                    </p:set>
                                    <p:anim calcmode="lin" valueType="num">
                                      <p:cBhvr>
                                        <p:cTn id="23" dur="500" fill="hold"/>
                                        <p:tgtEl>
                                          <p:spTgt spid="1027"/>
                                        </p:tgtEl>
                                        <p:attrNameLst>
                                          <p:attrName>ppt_w</p:attrName>
                                        </p:attrNameLst>
                                      </p:cBhvr>
                                      <p:tavLst>
                                        <p:tav tm="0">
                                          <p:val>
                                            <p:strVal val="#ppt_w*0.05"/>
                                          </p:val>
                                        </p:tav>
                                        <p:tav tm="100000">
                                          <p:val>
                                            <p:strVal val="#ppt_w"/>
                                          </p:val>
                                        </p:tav>
                                      </p:tavLst>
                                    </p:anim>
                                    <p:anim calcmode="lin" valueType="num">
                                      <p:cBhvr>
                                        <p:cTn id="24" dur="500" fill="hold"/>
                                        <p:tgtEl>
                                          <p:spTgt spid="1027"/>
                                        </p:tgtEl>
                                        <p:attrNameLst>
                                          <p:attrName>ppt_h</p:attrName>
                                        </p:attrNameLst>
                                      </p:cBhvr>
                                      <p:tavLst>
                                        <p:tav tm="0">
                                          <p:val>
                                            <p:strVal val="#ppt_h"/>
                                          </p:val>
                                        </p:tav>
                                        <p:tav tm="100000">
                                          <p:val>
                                            <p:strVal val="#ppt_h"/>
                                          </p:val>
                                        </p:tav>
                                      </p:tavLst>
                                    </p:anim>
                                    <p:anim calcmode="lin" valueType="num">
                                      <p:cBhvr>
                                        <p:cTn id="25" dur="500" fill="hold"/>
                                        <p:tgtEl>
                                          <p:spTgt spid="1027"/>
                                        </p:tgtEl>
                                        <p:attrNameLst>
                                          <p:attrName>ppt_x</p:attrName>
                                        </p:attrNameLst>
                                      </p:cBhvr>
                                      <p:tavLst>
                                        <p:tav tm="0">
                                          <p:val>
                                            <p:strVal val="#ppt_x-.2"/>
                                          </p:val>
                                        </p:tav>
                                        <p:tav tm="100000">
                                          <p:val>
                                            <p:strVal val="#ppt_x"/>
                                          </p:val>
                                        </p:tav>
                                      </p:tavLst>
                                    </p:anim>
                                    <p:anim calcmode="lin" valueType="num">
                                      <p:cBhvr>
                                        <p:cTn id="26" dur="500" fill="hold"/>
                                        <p:tgtEl>
                                          <p:spTgt spid="1027"/>
                                        </p:tgtEl>
                                        <p:attrNameLst>
                                          <p:attrName>ppt_y</p:attrName>
                                        </p:attrNameLst>
                                      </p:cBhvr>
                                      <p:tavLst>
                                        <p:tav tm="0">
                                          <p:val>
                                            <p:strVal val="#ppt_y"/>
                                          </p:val>
                                        </p:tav>
                                        <p:tav tm="100000">
                                          <p:val>
                                            <p:strVal val="#ppt_y"/>
                                          </p:val>
                                        </p:tav>
                                      </p:tavLst>
                                    </p:anim>
                                    <p:animEffect transition="in" filter="fade">
                                      <p:cBhvr>
                                        <p:cTn id="27" dur="500"/>
                                        <p:tgtEl>
                                          <p:spTgt spid="1027"/>
                                        </p:tgtEl>
                                      </p:cBhvr>
                                    </p:animEffect>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028"/>
                                        </p:tgtEl>
                                        <p:attrNameLst>
                                          <p:attrName>style.visibility</p:attrName>
                                        </p:attrNameLst>
                                      </p:cBhvr>
                                      <p:to>
                                        <p:strVal val="visible"/>
                                      </p:to>
                                    </p:set>
                                  </p:childTnLst>
                                </p:cTn>
                              </p:par>
                              <p:par>
                                <p:cTn id="31" presetID="2" presetClass="entr" presetSubtype="8"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0-#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 grpId="0" animBg="1"/>
      <p:bldP spid="1029" grpId="0"/>
      <p:bldP spid="1027" grpId="0" animBg="1"/>
      <p:bldP spid="1028" grpId="0"/>
      <p:bldP spid="13" grpId="0" animBg="1"/>
      <p:bldP spid="1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40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40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477</TotalTime>
  <Words>1082</Words>
  <Application>Microsoft Office PowerPoint</Application>
  <PresentationFormat>‫הצגה על המסך (4:3)</PresentationFormat>
  <Paragraphs>163</Paragraphs>
  <Slides>25</Slides>
  <Notes>8</Notes>
  <HiddenSlides>0</HiddenSlides>
  <MMClips>0</MMClips>
  <ScaleCrop>false</ScaleCrop>
  <HeadingPairs>
    <vt:vector size="8" baseType="variant">
      <vt:variant>
        <vt:lpstr>גופנים בשימוש</vt:lpstr>
      </vt:variant>
      <vt:variant>
        <vt:i4>3</vt:i4>
      </vt:variant>
      <vt:variant>
        <vt:lpstr>ערכת נושא</vt:lpstr>
      </vt:variant>
      <vt:variant>
        <vt:i4>2</vt:i4>
      </vt:variant>
      <vt:variant>
        <vt:lpstr>שרתי OLE מוטבעים</vt:lpstr>
      </vt:variant>
      <vt:variant>
        <vt:i4>1</vt:i4>
      </vt:variant>
      <vt:variant>
        <vt:lpstr>כותרות שקופיות</vt:lpstr>
      </vt:variant>
      <vt:variant>
        <vt:i4>25</vt:i4>
      </vt:variant>
    </vt:vector>
  </HeadingPairs>
  <TitlesOfParts>
    <vt:vector size="31" baseType="lpstr">
      <vt:lpstr>Arial</vt:lpstr>
      <vt:lpstr>Calibri</vt:lpstr>
      <vt:lpstr>Times New Roman</vt:lpstr>
      <vt:lpstr>Office Theme</vt:lpstr>
      <vt:lpstr>Default Design</vt:lpstr>
      <vt:lpstr>Worksheet</vt:lpstr>
      <vt:lpstr>תכנון השקיה במים מליחים</vt:lpstr>
      <vt:lpstr>מליחות והשקיה</vt:lpstr>
      <vt:lpstr>מה באג'נדה להיום</vt:lpstr>
      <vt:lpstr>מצגת של PowerPoint</vt:lpstr>
      <vt:lpstr>מצגת של PowerPoint</vt:lpstr>
      <vt:lpstr>מצגת של PowerPoint</vt:lpstr>
      <vt:lpstr>מצגת של PowerPoint</vt:lpstr>
      <vt:lpstr>מצגת של PowerPoint</vt:lpstr>
      <vt:lpstr>  </vt:lpstr>
      <vt:lpstr>מצגת של PowerPoint</vt:lpstr>
      <vt:lpstr>נקז (מתחת בית השורשים) כתלות במליחות (וסוג המים)</vt:lpstr>
      <vt:lpstr>Crop salt tolerance</vt:lpstr>
      <vt:lpstr>Electrical Conductivity (EC)</vt:lpstr>
      <vt:lpstr>Soil EC</vt:lpstr>
      <vt:lpstr>Divisions for classifying crop tolerance to salinity (adapted from Maas 1986)</vt:lpstr>
      <vt:lpstr>SAR - another Measure for Salinity</vt:lpstr>
      <vt:lpstr>מה בשטח?</vt:lpstr>
      <vt:lpstr>מצגת של PowerPoint</vt:lpstr>
      <vt:lpstr>מצגת של PowerPoint</vt:lpstr>
      <vt:lpstr>מצגת של PowerPoint</vt:lpstr>
      <vt:lpstr>יבול תירס בקרקעות שונות (שמאלי יותר חול)</vt:lpstr>
      <vt:lpstr>מצגת של PowerPoint</vt:lpstr>
      <vt:lpstr>ANSWER model</vt:lpstr>
      <vt:lpstr>תודה</vt:lpstr>
      <vt:lpstr>שאלות</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השקיה במים מליחים</dc:title>
  <dc:creator>tkamai</dc:creator>
  <cp:lastModifiedBy>user</cp:lastModifiedBy>
  <cp:revision>17</cp:revision>
  <dcterms:created xsi:type="dcterms:W3CDTF">2016-09-20T11:34:16Z</dcterms:created>
  <dcterms:modified xsi:type="dcterms:W3CDTF">2018-10-25T09:57:04Z</dcterms:modified>
</cp:coreProperties>
</file>