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x-wav"/>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ags/tag1.xml" ContentType="application/vnd.openxmlformats-officedocument.presentationml.tags+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charts/chart5.xml" ContentType="application/vnd.openxmlformats-officedocument.drawingml.chart+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media/audio3.wav" ContentType="audio/wav"/>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105"/>
  </p:notesMasterIdLst>
  <p:handoutMasterIdLst>
    <p:handoutMasterId r:id="rId106"/>
  </p:handoutMasterIdLst>
  <p:sldIdLst>
    <p:sldId id="257" r:id="rId2"/>
    <p:sldId id="525" r:id="rId3"/>
    <p:sldId id="547" r:id="rId4"/>
    <p:sldId id="548" r:id="rId5"/>
    <p:sldId id="549" r:id="rId6"/>
    <p:sldId id="550" r:id="rId7"/>
    <p:sldId id="551" r:id="rId8"/>
    <p:sldId id="552" r:id="rId9"/>
    <p:sldId id="554" r:id="rId10"/>
    <p:sldId id="555" r:id="rId11"/>
    <p:sldId id="556" r:id="rId12"/>
    <p:sldId id="515" r:id="rId13"/>
    <p:sldId id="516" r:id="rId14"/>
    <p:sldId id="260" r:id="rId15"/>
    <p:sldId id="261" r:id="rId16"/>
    <p:sldId id="520" r:id="rId17"/>
    <p:sldId id="267" r:id="rId18"/>
    <p:sldId id="268" r:id="rId19"/>
    <p:sldId id="269" r:id="rId20"/>
    <p:sldId id="270" r:id="rId21"/>
    <p:sldId id="271" r:id="rId22"/>
    <p:sldId id="272" r:id="rId23"/>
    <p:sldId id="273" r:id="rId24"/>
    <p:sldId id="274" r:id="rId25"/>
    <p:sldId id="276" r:id="rId26"/>
    <p:sldId id="277" r:id="rId27"/>
    <p:sldId id="278" r:id="rId28"/>
    <p:sldId id="280" r:id="rId29"/>
    <p:sldId id="281" r:id="rId30"/>
    <p:sldId id="282" r:id="rId31"/>
    <p:sldId id="283" r:id="rId32"/>
    <p:sldId id="563" r:id="rId33"/>
    <p:sldId id="521" r:id="rId34"/>
    <p:sldId id="522" r:id="rId35"/>
    <p:sldId id="523" r:id="rId36"/>
    <p:sldId id="524" r:id="rId37"/>
    <p:sldId id="285" r:id="rId38"/>
    <p:sldId id="286" r:id="rId39"/>
    <p:sldId id="287" r:id="rId40"/>
    <p:sldId id="288" r:id="rId41"/>
    <p:sldId id="290" r:id="rId42"/>
    <p:sldId id="291" r:id="rId43"/>
    <p:sldId id="293" r:id="rId44"/>
    <p:sldId id="294" r:id="rId45"/>
    <p:sldId id="304" r:id="rId46"/>
    <p:sldId id="315" r:id="rId47"/>
    <p:sldId id="321" r:id="rId48"/>
    <p:sldId id="322" r:id="rId49"/>
    <p:sldId id="323" r:id="rId50"/>
    <p:sldId id="542" r:id="rId51"/>
    <p:sldId id="569" r:id="rId52"/>
    <p:sldId id="388" r:id="rId53"/>
    <p:sldId id="526" r:id="rId54"/>
    <p:sldId id="528" r:id="rId55"/>
    <p:sldId id="529" r:id="rId56"/>
    <p:sldId id="527" r:id="rId57"/>
    <p:sldId id="570" r:id="rId58"/>
    <p:sldId id="567" r:id="rId59"/>
    <p:sldId id="532" r:id="rId60"/>
    <p:sldId id="557" r:id="rId61"/>
    <p:sldId id="546" r:id="rId62"/>
    <p:sldId id="559" r:id="rId63"/>
    <p:sldId id="387" r:id="rId64"/>
    <p:sldId id="391" r:id="rId65"/>
    <p:sldId id="568" r:id="rId66"/>
    <p:sldId id="565" r:id="rId67"/>
    <p:sldId id="533" r:id="rId68"/>
    <p:sldId id="534" r:id="rId69"/>
    <p:sldId id="535" r:id="rId70"/>
    <p:sldId id="536" r:id="rId71"/>
    <p:sldId id="537" r:id="rId72"/>
    <p:sldId id="538" r:id="rId73"/>
    <p:sldId id="562" r:id="rId74"/>
    <p:sldId id="465" r:id="rId75"/>
    <p:sldId id="466" r:id="rId76"/>
    <p:sldId id="571" r:id="rId77"/>
    <p:sldId id="468" r:id="rId78"/>
    <p:sldId id="469" r:id="rId79"/>
    <p:sldId id="470" r:id="rId80"/>
    <p:sldId id="471" r:id="rId81"/>
    <p:sldId id="475" r:id="rId82"/>
    <p:sldId id="476" r:id="rId83"/>
    <p:sldId id="481" r:id="rId84"/>
    <p:sldId id="482" r:id="rId85"/>
    <p:sldId id="485" r:id="rId86"/>
    <p:sldId id="564" r:id="rId87"/>
    <p:sldId id="496" r:id="rId88"/>
    <p:sldId id="501" r:id="rId89"/>
    <p:sldId id="502" r:id="rId90"/>
    <p:sldId id="503" r:id="rId91"/>
    <p:sldId id="566" r:id="rId92"/>
    <p:sldId id="505" r:id="rId93"/>
    <p:sldId id="506" r:id="rId94"/>
    <p:sldId id="507" r:id="rId95"/>
    <p:sldId id="508" r:id="rId96"/>
    <p:sldId id="509" r:id="rId97"/>
    <p:sldId id="510" r:id="rId98"/>
    <p:sldId id="511" r:id="rId99"/>
    <p:sldId id="512" r:id="rId100"/>
    <p:sldId id="513" r:id="rId101"/>
    <p:sldId id="495" r:id="rId102"/>
    <p:sldId id="514" r:id="rId103"/>
    <p:sldId id="541" r:id="rId104"/>
  </p:sldIdLst>
  <p:sldSz cx="9144000" cy="6858000" type="screen4x3"/>
  <p:notesSz cx="9926638" cy="6669088"/>
  <p:kinsoku lang="ja-JP" invalStChars="、。，．・：；？！゛゜ヽヾゝゞ々ー’”）〕］｝〉》」』】°‰′″℃￠％ぁぃぅぇぉっゃゅょゎァィゥェォッャュョヮヵヶ!%),.:;?]}｡｣､･ｧｨｩｪｫｬｭｮｯｰﾞﾟ" invalEndChars="‘“（〔［｛〈《「『【￥＄$([\{｢￡"/>
  <p:defaultTextStyle>
    <a:defPPr>
      <a:defRPr lang="he-IL"/>
    </a:defPPr>
    <a:lvl1pPr algn="l" rtl="0" eaLnBrk="0" fontAlgn="base" hangingPunct="0">
      <a:spcBef>
        <a:spcPct val="0"/>
      </a:spcBef>
      <a:spcAft>
        <a:spcPct val="0"/>
      </a:spcAft>
      <a:defRPr sz="2800" kern="1200">
        <a:solidFill>
          <a:schemeClr val="tx1"/>
        </a:solidFill>
        <a:latin typeface="Arial" panose="020B0604020202020204" pitchFamily="34" charset="0"/>
        <a:ea typeface="+mn-ea"/>
        <a:cs typeface="David" panose="020E0502060401010101" pitchFamily="34" charset="-79"/>
      </a:defRPr>
    </a:lvl1pPr>
    <a:lvl2pPr marL="457200" algn="l" rtl="0" eaLnBrk="0" fontAlgn="base" hangingPunct="0">
      <a:spcBef>
        <a:spcPct val="0"/>
      </a:spcBef>
      <a:spcAft>
        <a:spcPct val="0"/>
      </a:spcAft>
      <a:defRPr sz="2800" kern="1200">
        <a:solidFill>
          <a:schemeClr val="tx1"/>
        </a:solidFill>
        <a:latin typeface="Arial" panose="020B0604020202020204" pitchFamily="34" charset="0"/>
        <a:ea typeface="+mn-ea"/>
        <a:cs typeface="David" panose="020E0502060401010101" pitchFamily="34" charset="-79"/>
      </a:defRPr>
    </a:lvl2pPr>
    <a:lvl3pPr marL="914400" algn="l" rtl="0" eaLnBrk="0" fontAlgn="base" hangingPunct="0">
      <a:spcBef>
        <a:spcPct val="0"/>
      </a:spcBef>
      <a:spcAft>
        <a:spcPct val="0"/>
      </a:spcAft>
      <a:defRPr sz="2800" kern="1200">
        <a:solidFill>
          <a:schemeClr val="tx1"/>
        </a:solidFill>
        <a:latin typeface="Arial" panose="020B0604020202020204" pitchFamily="34" charset="0"/>
        <a:ea typeface="+mn-ea"/>
        <a:cs typeface="David" panose="020E0502060401010101" pitchFamily="34" charset="-79"/>
      </a:defRPr>
    </a:lvl3pPr>
    <a:lvl4pPr marL="1371600" algn="l" rtl="0" eaLnBrk="0" fontAlgn="base" hangingPunct="0">
      <a:spcBef>
        <a:spcPct val="0"/>
      </a:spcBef>
      <a:spcAft>
        <a:spcPct val="0"/>
      </a:spcAft>
      <a:defRPr sz="2800" kern="1200">
        <a:solidFill>
          <a:schemeClr val="tx1"/>
        </a:solidFill>
        <a:latin typeface="Arial" panose="020B0604020202020204" pitchFamily="34" charset="0"/>
        <a:ea typeface="+mn-ea"/>
        <a:cs typeface="David" panose="020E0502060401010101" pitchFamily="34" charset="-79"/>
      </a:defRPr>
    </a:lvl4pPr>
    <a:lvl5pPr marL="1828800" algn="l" rtl="0" eaLnBrk="0" fontAlgn="base" hangingPunct="0">
      <a:spcBef>
        <a:spcPct val="0"/>
      </a:spcBef>
      <a:spcAft>
        <a:spcPct val="0"/>
      </a:spcAft>
      <a:defRPr sz="2800" kern="1200">
        <a:solidFill>
          <a:schemeClr val="tx1"/>
        </a:solidFill>
        <a:latin typeface="Arial" panose="020B0604020202020204" pitchFamily="34" charset="0"/>
        <a:ea typeface="+mn-ea"/>
        <a:cs typeface="David" panose="020E0502060401010101" pitchFamily="34" charset="-79"/>
      </a:defRPr>
    </a:lvl5pPr>
    <a:lvl6pPr marL="2286000" algn="l" defTabSz="914400" rtl="0" eaLnBrk="1" latinLnBrk="0" hangingPunct="1">
      <a:defRPr sz="2800" kern="1200">
        <a:solidFill>
          <a:schemeClr val="tx1"/>
        </a:solidFill>
        <a:latin typeface="Arial" panose="020B0604020202020204" pitchFamily="34" charset="0"/>
        <a:ea typeface="+mn-ea"/>
        <a:cs typeface="David" panose="020E0502060401010101" pitchFamily="34" charset="-79"/>
      </a:defRPr>
    </a:lvl6pPr>
    <a:lvl7pPr marL="2743200" algn="l" defTabSz="914400" rtl="0" eaLnBrk="1" latinLnBrk="0" hangingPunct="1">
      <a:defRPr sz="2800" kern="1200">
        <a:solidFill>
          <a:schemeClr val="tx1"/>
        </a:solidFill>
        <a:latin typeface="Arial" panose="020B0604020202020204" pitchFamily="34" charset="0"/>
        <a:ea typeface="+mn-ea"/>
        <a:cs typeface="David" panose="020E0502060401010101" pitchFamily="34" charset="-79"/>
      </a:defRPr>
    </a:lvl7pPr>
    <a:lvl8pPr marL="3200400" algn="l" defTabSz="914400" rtl="0" eaLnBrk="1" latinLnBrk="0" hangingPunct="1">
      <a:defRPr sz="2800" kern="1200">
        <a:solidFill>
          <a:schemeClr val="tx1"/>
        </a:solidFill>
        <a:latin typeface="Arial" panose="020B0604020202020204" pitchFamily="34" charset="0"/>
        <a:ea typeface="+mn-ea"/>
        <a:cs typeface="David" panose="020E0502060401010101" pitchFamily="34" charset="-79"/>
      </a:defRPr>
    </a:lvl8pPr>
    <a:lvl9pPr marL="3657600" algn="l" defTabSz="914400" rtl="0" eaLnBrk="1" latinLnBrk="0" hangingPunct="1">
      <a:defRPr sz="2800" kern="1200">
        <a:solidFill>
          <a:schemeClr val="tx1"/>
        </a:solidFill>
        <a:latin typeface="Arial" panose="020B0604020202020204" pitchFamily="34" charset="0"/>
        <a:ea typeface="+mn-ea"/>
        <a:cs typeface="David" panose="020E0502060401010101" pitchFamily="34" charset="-79"/>
      </a:defRPr>
    </a:lvl9pPr>
  </p:defaultTextStyle>
  <p:extLst>
    <p:ext uri="{EFAFB233-063F-42B5-8137-9DF3F51BA10A}">
      <p15:sldGuideLst xmlns:p15="http://schemas.microsoft.com/office/powerpoint/2012/main">
        <p15:guide id="1" orient="horz" pos="2160">
          <p15:clr>
            <a:srgbClr val="A4A3A4"/>
          </p15:clr>
        </p15:guide>
        <p15:guide id="2" pos="292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00AE9D"/>
    <a:srgbClr val="FFFF00"/>
    <a:srgbClr val="993366"/>
    <a:srgbClr val="000044"/>
    <a:srgbClr val="00006A"/>
    <a:srgbClr val="000066"/>
    <a:srgbClr val="0000DC"/>
    <a:srgbClr val="5563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autoAdjust="0"/>
  </p:normalViewPr>
  <p:slideViewPr>
    <p:cSldViewPr>
      <p:cViewPr varScale="1">
        <p:scale>
          <a:sx n="75" d="100"/>
          <a:sy n="75" d="100"/>
        </p:scale>
        <p:origin x="588" y="60"/>
      </p:cViewPr>
      <p:guideLst>
        <p:guide orient="horz" pos="2160"/>
        <p:guide pos="2925"/>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9293"/>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_rels/viewProps.xml.rels><?xml version="1.0" encoding="UTF-8" standalone="yes"?>
<Relationships xmlns="http://schemas.openxmlformats.org/package/2006/relationships"><Relationship Id="rId1" Type="http://schemas.openxmlformats.org/officeDocument/2006/relationships/slide" Target="slides/slide6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eller2\Documents\fre_mea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weller2\Documents\fre_mea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weller2\Documents\fre_mea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weller2\Documents\DC%20and%20CM%20charts_2015.xlsx"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3200"/>
            </a:pPr>
            <a:r>
              <a:rPr lang="en-US" sz="3200"/>
              <a:t>Annual milk, fat, and protein yield per cow, 1985-2017</a:t>
            </a:r>
          </a:p>
        </c:rich>
      </c:tx>
      <c:layout>
        <c:manualLayout>
          <c:xMode val="edge"/>
          <c:yMode val="edge"/>
          <c:x val="0.13392857927053664"/>
          <c:y val="2.6191309419655872E-2"/>
        </c:manualLayout>
      </c:layout>
      <c:overlay val="0"/>
    </c:title>
    <c:autoTitleDeleted val="0"/>
    <c:plotArea>
      <c:layout>
        <c:manualLayout>
          <c:layoutTarget val="inner"/>
          <c:xMode val="edge"/>
          <c:yMode val="edge"/>
          <c:x val="0.1662382757915021"/>
          <c:y val="0.21997527612802667"/>
          <c:w val="0.65702471566054244"/>
          <c:h val="0.57402172645086036"/>
        </c:manualLayout>
      </c:layout>
      <c:lineChart>
        <c:grouping val="standard"/>
        <c:varyColors val="0"/>
        <c:ser>
          <c:idx val="0"/>
          <c:order val="0"/>
          <c:tx>
            <c:v>Milk</c:v>
          </c:tx>
          <c:spPr>
            <a:ln>
              <a:solidFill>
                <a:srgbClr val="FFFF00"/>
              </a:solidFill>
            </a:ln>
          </c:spPr>
          <c:marker>
            <c:symbol val="none"/>
          </c:marker>
          <c:cat>
            <c:numRef>
              <c:f>fre_mean!$A$2:$A$34</c:f>
              <c:numCache>
                <c:formatCode>General</c:formatCode>
                <c:ptCount val="33"/>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numCache>
            </c:numRef>
          </c:cat>
          <c:val>
            <c:numRef>
              <c:f>fre_mean!$K$2:$K$34</c:f>
              <c:numCache>
                <c:formatCode>General</c:formatCode>
                <c:ptCount val="33"/>
                <c:pt idx="0">
                  <c:v>9.0519999999999996</c:v>
                </c:pt>
                <c:pt idx="1">
                  <c:v>9.1519999999999992</c:v>
                </c:pt>
                <c:pt idx="2">
                  <c:v>9.2550000000000008</c:v>
                </c:pt>
                <c:pt idx="3">
                  <c:v>9.3040000000000003</c:v>
                </c:pt>
                <c:pt idx="4">
                  <c:v>9.34</c:v>
                </c:pt>
                <c:pt idx="5">
                  <c:v>9.5630000000000006</c:v>
                </c:pt>
                <c:pt idx="6">
                  <c:v>9.6189999999999998</c:v>
                </c:pt>
                <c:pt idx="7">
                  <c:v>9.9489999999999998</c:v>
                </c:pt>
                <c:pt idx="8">
                  <c:v>10.066000000000001</c:v>
                </c:pt>
                <c:pt idx="9">
                  <c:v>10.134</c:v>
                </c:pt>
                <c:pt idx="10">
                  <c:v>10.612</c:v>
                </c:pt>
                <c:pt idx="11">
                  <c:v>10.597</c:v>
                </c:pt>
                <c:pt idx="12">
                  <c:v>10.84</c:v>
                </c:pt>
                <c:pt idx="13">
                  <c:v>10.794</c:v>
                </c:pt>
                <c:pt idx="14">
                  <c:v>10.894</c:v>
                </c:pt>
                <c:pt idx="15">
                  <c:v>11.032999999999999</c:v>
                </c:pt>
                <c:pt idx="16">
                  <c:v>10.913</c:v>
                </c:pt>
                <c:pt idx="17">
                  <c:v>10.85</c:v>
                </c:pt>
                <c:pt idx="18">
                  <c:v>10.897</c:v>
                </c:pt>
                <c:pt idx="19">
                  <c:v>11.195</c:v>
                </c:pt>
                <c:pt idx="20">
                  <c:v>11.532999999999999</c:v>
                </c:pt>
                <c:pt idx="21">
                  <c:v>11.555</c:v>
                </c:pt>
                <c:pt idx="22">
                  <c:v>11.794</c:v>
                </c:pt>
                <c:pt idx="23">
                  <c:v>11.914999999999999</c:v>
                </c:pt>
                <c:pt idx="24">
                  <c:v>12.023</c:v>
                </c:pt>
                <c:pt idx="25">
                  <c:v>12.03</c:v>
                </c:pt>
                <c:pt idx="26">
                  <c:v>12.236000000000001</c:v>
                </c:pt>
                <c:pt idx="27">
                  <c:v>11.933999999999999</c:v>
                </c:pt>
                <c:pt idx="28">
                  <c:v>12.364000000000001</c:v>
                </c:pt>
                <c:pt idx="29">
                  <c:v>12.256489999999999</c:v>
                </c:pt>
                <c:pt idx="30">
                  <c:v>12.103879999999998</c:v>
                </c:pt>
                <c:pt idx="31">
                  <c:v>12.352679999999999</c:v>
                </c:pt>
                <c:pt idx="32">
                  <c:v>12.460809999999999</c:v>
                </c:pt>
              </c:numCache>
            </c:numRef>
          </c:val>
          <c:smooth val="0"/>
          <c:extLst xmlns:c16r2="http://schemas.microsoft.com/office/drawing/2015/06/chart">
            <c:ext xmlns:c16="http://schemas.microsoft.com/office/drawing/2014/chart" uri="{C3380CC4-5D6E-409C-BE32-E72D297353CC}">
              <c16:uniqueId val="{00000000-8E7E-48AE-8C8A-3BDA65C78296}"/>
            </c:ext>
          </c:extLst>
        </c:ser>
        <c:dLbls>
          <c:showLegendKey val="0"/>
          <c:showVal val="0"/>
          <c:showCatName val="0"/>
          <c:showSerName val="0"/>
          <c:showPercent val="0"/>
          <c:showBubbleSize val="0"/>
        </c:dLbls>
        <c:marker val="1"/>
        <c:smooth val="0"/>
        <c:axId val="130358840"/>
        <c:axId val="130359232"/>
      </c:lineChart>
      <c:lineChart>
        <c:grouping val="standard"/>
        <c:varyColors val="0"/>
        <c:ser>
          <c:idx val="1"/>
          <c:order val="1"/>
          <c:tx>
            <c:v>Fat</c:v>
          </c:tx>
          <c:spPr>
            <a:ln>
              <a:solidFill>
                <a:srgbClr val="FF0000"/>
              </a:solidFill>
            </a:ln>
          </c:spPr>
          <c:marker>
            <c:symbol val="none"/>
          </c:marker>
          <c:cat>
            <c:numRef>
              <c:f>fre_mean!$A$2:$A$34</c:f>
              <c:numCache>
                <c:formatCode>General</c:formatCode>
                <c:ptCount val="33"/>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numCache>
            </c:numRef>
          </c:cat>
          <c:val>
            <c:numRef>
              <c:f>fre_mean!$C$2:$C$34</c:f>
              <c:numCache>
                <c:formatCode>General</c:formatCode>
                <c:ptCount val="33"/>
                <c:pt idx="0">
                  <c:v>299.60000000000002</c:v>
                </c:pt>
                <c:pt idx="1">
                  <c:v>287.39999999999998</c:v>
                </c:pt>
                <c:pt idx="2">
                  <c:v>288.8</c:v>
                </c:pt>
                <c:pt idx="3">
                  <c:v>294.5</c:v>
                </c:pt>
                <c:pt idx="4">
                  <c:v>296.89999999999998</c:v>
                </c:pt>
                <c:pt idx="5">
                  <c:v>290.60000000000002</c:v>
                </c:pt>
                <c:pt idx="6">
                  <c:v>285.3</c:v>
                </c:pt>
                <c:pt idx="7">
                  <c:v>302.3</c:v>
                </c:pt>
                <c:pt idx="8">
                  <c:v>308.8</c:v>
                </c:pt>
                <c:pt idx="9">
                  <c:v>315.3</c:v>
                </c:pt>
                <c:pt idx="10">
                  <c:v>336</c:v>
                </c:pt>
                <c:pt idx="11">
                  <c:v>341.6</c:v>
                </c:pt>
                <c:pt idx="12">
                  <c:v>357.5</c:v>
                </c:pt>
                <c:pt idx="13">
                  <c:v>353.9</c:v>
                </c:pt>
                <c:pt idx="14">
                  <c:v>359.1</c:v>
                </c:pt>
                <c:pt idx="15">
                  <c:v>368.5</c:v>
                </c:pt>
                <c:pt idx="16">
                  <c:v>369.1</c:v>
                </c:pt>
                <c:pt idx="17">
                  <c:v>374.4</c:v>
                </c:pt>
                <c:pt idx="18">
                  <c:v>384.3</c:v>
                </c:pt>
                <c:pt idx="19">
                  <c:v>399.3</c:v>
                </c:pt>
                <c:pt idx="20">
                  <c:v>407.5</c:v>
                </c:pt>
                <c:pt idx="21">
                  <c:v>412.4</c:v>
                </c:pt>
                <c:pt idx="22">
                  <c:v>420.9</c:v>
                </c:pt>
                <c:pt idx="23">
                  <c:v>425</c:v>
                </c:pt>
                <c:pt idx="24">
                  <c:v>428.1</c:v>
                </c:pt>
                <c:pt idx="25">
                  <c:v>429.6</c:v>
                </c:pt>
                <c:pt idx="26">
                  <c:v>440.1</c:v>
                </c:pt>
                <c:pt idx="27">
                  <c:v>434</c:v>
                </c:pt>
                <c:pt idx="28">
                  <c:v>440.6</c:v>
                </c:pt>
                <c:pt idx="29" formatCode="0.0">
                  <c:v>438.44499999999999</c:v>
                </c:pt>
                <c:pt idx="30" formatCode="0.0">
                  <c:v>441.54500000000002</c:v>
                </c:pt>
                <c:pt idx="31" formatCode="0.0">
                  <c:v>451.93400000000003</c:v>
                </c:pt>
                <c:pt idx="32" formatCode="0.0">
                  <c:v>467.44299999999998</c:v>
                </c:pt>
              </c:numCache>
            </c:numRef>
          </c:val>
          <c:smooth val="0"/>
          <c:extLst xmlns:c16r2="http://schemas.microsoft.com/office/drawing/2015/06/chart">
            <c:ext xmlns:c16="http://schemas.microsoft.com/office/drawing/2014/chart" uri="{C3380CC4-5D6E-409C-BE32-E72D297353CC}">
              <c16:uniqueId val="{00000001-8E7E-48AE-8C8A-3BDA65C78296}"/>
            </c:ext>
          </c:extLst>
        </c:ser>
        <c:ser>
          <c:idx val="2"/>
          <c:order val="2"/>
          <c:tx>
            <c:v>Protein</c:v>
          </c:tx>
          <c:spPr>
            <a:ln>
              <a:solidFill>
                <a:srgbClr val="00B050"/>
              </a:solidFill>
            </a:ln>
          </c:spPr>
          <c:marker>
            <c:symbol val="none"/>
          </c:marker>
          <c:cat>
            <c:numRef>
              <c:f>fre_mean!$A$2:$A$34</c:f>
              <c:numCache>
                <c:formatCode>General</c:formatCode>
                <c:ptCount val="33"/>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numCache>
            </c:numRef>
          </c:cat>
          <c:val>
            <c:numRef>
              <c:f>fre_mean!$D$2:$D$34</c:f>
              <c:numCache>
                <c:formatCode>General</c:formatCode>
                <c:ptCount val="33"/>
                <c:pt idx="0">
                  <c:v>272.89999999999998</c:v>
                </c:pt>
                <c:pt idx="1">
                  <c:v>275.2</c:v>
                </c:pt>
                <c:pt idx="2">
                  <c:v>276.8</c:v>
                </c:pt>
                <c:pt idx="3">
                  <c:v>280</c:v>
                </c:pt>
                <c:pt idx="4">
                  <c:v>279.10000000000002</c:v>
                </c:pt>
                <c:pt idx="5">
                  <c:v>280.89999999999998</c:v>
                </c:pt>
                <c:pt idx="6">
                  <c:v>279.2</c:v>
                </c:pt>
                <c:pt idx="7">
                  <c:v>293</c:v>
                </c:pt>
                <c:pt idx="8">
                  <c:v>293.5</c:v>
                </c:pt>
                <c:pt idx="9">
                  <c:v>297.10000000000002</c:v>
                </c:pt>
                <c:pt idx="10">
                  <c:v>311.2</c:v>
                </c:pt>
                <c:pt idx="11">
                  <c:v>314</c:v>
                </c:pt>
                <c:pt idx="12">
                  <c:v>326.7</c:v>
                </c:pt>
                <c:pt idx="13">
                  <c:v>327.2</c:v>
                </c:pt>
                <c:pt idx="14">
                  <c:v>329</c:v>
                </c:pt>
                <c:pt idx="15">
                  <c:v>334</c:v>
                </c:pt>
                <c:pt idx="16">
                  <c:v>332</c:v>
                </c:pt>
                <c:pt idx="17">
                  <c:v>332</c:v>
                </c:pt>
                <c:pt idx="18">
                  <c:v>330.9</c:v>
                </c:pt>
                <c:pt idx="19">
                  <c:v>340.5</c:v>
                </c:pt>
                <c:pt idx="20">
                  <c:v>353.4</c:v>
                </c:pt>
                <c:pt idx="21">
                  <c:v>358.7</c:v>
                </c:pt>
                <c:pt idx="22">
                  <c:v>366.5</c:v>
                </c:pt>
                <c:pt idx="23">
                  <c:v>372</c:v>
                </c:pt>
                <c:pt idx="24">
                  <c:v>372.5</c:v>
                </c:pt>
                <c:pt idx="25">
                  <c:v>374.8</c:v>
                </c:pt>
                <c:pt idx="26">
                  <c:v>384.3</c:v>
                </c:pt>
                <c:pt idx="27">
                  <c:v>375.3</c:v>
                </c:pt>
                <c:pt idx="28">
                  <c:v>389.4</c:v>
                </c:pt>
                <c:pt idx="29" formatCode="0.0">
                  <c:v>390.20499999999998</c:v>
                </c:pt>
                <c:pt idx="30" formatCode="0.0">
                  <c:v>387.964</c:v>
                </c:pt>
                <c:pt idx="31" formatCode="0.0">
                  <c:v>399.42899999999997</c:v>
                </c:pt>
                <c:pt idx="32" formatCode="0.0">
                  <c:v>401.87900000000002</c:v>
                </c:pt>
              </c:numCache>
            </c:numRef>
          </c:val>
          <c:smooth val="0"/>
          <c:extLst xmlns:c16r2="http://schemas.microsoft.com/office/drawing/2015/06/chart">
            <c:ext xmlns:c16="http://schemas.microsoft.com/office/drawing/2014/chart" uri="{C3380CC4-5D6E-409C-BE32-E72D297353CC}">
              <c16:uniqueId val="{00000002-8E7E-48AE-8C8A-3BDA65C78296}"/>
            </c:ext>
          </c:extLst>
        </c:ser>
        <c:dLbls>
          <c:showLegendKey val="0"/>
          <c:showVal val="0"/>
          <c:showCatName val="0"/>
          <c:showSerName val="0"/>
          <c:showPercent val="0"/>
          <c:showBubbleSize val="0"/>
        </c:dLbls>
        <c:marker val="1"/>
        <c:smooth val="0"/>
        <c:axId val="130360016"/>
        <c:axId val="130359624"/>
      </c:lineChart>
      <c:catAx>
        <c:axId val="130358840"/>
        <c:scaling>
          <c:orientation val="minMax"/>
        </c:scaling>
        <c:delete val="0"/>
        <c:axPos val="b"/>
        <c:title>
          <c:tx>
            <c:rich>
              <a:bodyPr/>
              <a:lstStyle/>
              <a:p>
                <a:pPr>
                  <a:defRPr sz="2000"/>
                </a:pPr>
                <a:r>
                  <a:rPr lang="en-US" sz="2000"/>
                  <a:t>Freshening Year</a:t>
                </a:r>
              </a:p>
            </c:rich>
          </c:tx>
          <c:layout>
            <c:manualLayout>
              <c:xMode val="edge"/>
              <c:yMode val="edge"/>
              <c:x val="0.38105621172353454"/>
              <c:y val="0.89857728200641585"/>
            </c:manualLayout>
          </c:layout>
          <c:overlay val="0"/>
        </c:title>
        <c:numFmt formatCode="0" sourceLinked="0"/>
        <c:majorTickMark val="out"/>
        <c:minorTickMark val="none"/>
        <c:tickLblPos val="nextTo"/>
        <c:txPr>
          <a:bodyPr rot="0"/>
          <a:lstStyle/>
          <a:p>
            <a:pPr>
              <a:defRPr sz="1800"/>
            </a:pPr>
            <a:endParaRPr lang="he-IL"/>
          </a:p>
        </c:txPr>
        <c:crossAx val="130359232"/>
        <c:crosses val="autoZero"/>
        <c:auto val="0"/>
        <c:lblAlgn val="ctr"/>
        <c:lblOffset val="100"/>
        <c:tickLblSkip val="5"/>
        <c:tickMarkSkip val="5"/>
        <c:noMultiLvlLbl val="0"/>
      </c:catAx>
      <c:valAx>
        <c:axId val="130359232"/>
        <c:scaling>
          <c:orientation val="minMax"/>
          <c:max val="13"/>
          <c:min val="8"/>
        </c:scaling>
        <c:delete val="0"/>
        <c:axPos val="l"/>
        <c:majorGridlines>
          <c:spPr>
            <a:ln>
              <a:noFill/>
            </a:ln>
          </c:spPr>
        </c:majorGridlines>
        <c:title>
          <c:tx>
            <c:rich>
              <a:bodyPr rot="-5400000" vert="horz"/>
              <a:lstStyle/>
              <a:p>
                <a:pPr>
                  <a:defRPr sz="2000"/>
                </a:pPr>
                <a:r>
                  <a:rPr lang="en-US" sz="2000"/>
                  <a:t>Milk yield (tons)</a:t>
                </a:r>
              </a:p>
            </c:rich>
          </c:tx>
          <c:layout>
            <c:manualLayout>
              <c:xMode val="edge"/>
              <c:yMode val="edge"/>
              <c:x val="4.4924720898184826E-2"/>
              <c:y val="0.35687955672207633"/>
            </c:manualLayout>
          </c:layout>
          <c:overlay val="0"/>
        </c:title>
        <c:numFmt formatCode="General" sourceLinked="1"/>
        <c:majorTickMark val="out"/>
        <c:minorTickMark val="none"/>
        <c:tickLblPos val="nextTo"/>
        <c:txPr>
          <a:bodyPr/>
          <a:lstStyle/>
          <a:p>
            <a:pPr>
              <a:defRPr sz="1800"/>
            </a:pPr>
            <a:endParaRPr lang="he-IL"/>
          </a:p>
        </c:txPr>
        <c:crossAx val="130358840"/>
        <c:crosses val="autoZero"/>
        <c:crossBetween val="between"/>
        <c:majorUnit val="1"/>
        <c:minorUnit val="1"/>
      </c:valAx>
      <c:valAx>
        <c:axId val="130359624"/>
        <c:scaling>
          <c:orientation val="minMax"/>
          <c:max val="500"/>
          <c:min val="250"/>
        </c:scaling>
        <c:delete val="0"/>
        <c:axPos val="r"/>
        <c:title>
          <c:tx>
            <c:rich>
              <a:bodyPr rot="-5400000" vert="horz"/>
              <a:lstStyle/>
              <a:p>
                <a:pPr>
                  <a:defRPr sz="2000"/>
                </a:pPr>
                <a:r>
                  <a:rPr lang="en-US" sz="2000"/>
                  <a:t>Fat and protein yield (kgs)</a:t>
                </a:r>
              </a:p>
            </c:rich>
          </c:tx>
          <c:layout>
            <c:manualLayout>
              <c:xMode val="edge"/>
              <c:yMode val="edge"/>
              <c:x val="0.91010487751531066"/>
              <c:y val="0.28892359288422281"/>
            </c:manualLayout>
          </c:layout>
          <c:overlay val="0"/>
        </c:title>
        <c:numFmt formatCode="General" sourceLinked="1"/>
        <c:majorTickMark val="out"/>
        <c:minorTickMark val="none"/>
        <c:tickLblPos val="nextTo"/>
        <c:txPr>
          <a:bodyPr/>
          <a:lstStyle/>
          <a:p>
            <a:pPr>
              <a:defRPr sz="1800"/>
            </a:pPr>
            <a:endParaRPr lang="he-IL"/>
          </a:p>
        </c:txPr>
        <c:crossAx val="130360016"/>
        <c:crosses val="max"/>
        <c:crossBetween val="between"/>
        <c:majorUnit val="50"/>
      </c:valAx>
      <c:catAx>
        <c:axId val="130360016"/>
        <c:scaling>
          <c:orientation val="minMax"/>
        </c:scaling>
        <c:delete val="1"/>
        <c:axPos val="b"/>
        <c:numFmt formatCode="General" sourceLinked="1"/>
        <c:majorTickMark val="out"/>
        <c:minorTickMark val="none"/>
        <c:tickLblPos val="nextTo"/>
        <c:crossAx val="130359624"/>
        <c:crosses val="autoZero"/>
        <c:auto val="1"/>
        <c:lblAlgn val="ctr"/>
        <c:lblOffset val="100"/>
        <c:noMultiLvlLbl val="0"/>
      </c:catAx>
      <c:spPr>
        <a:noFill/>
        <a:ln w="25400">
          <a:solidFill>
            <a:schemeClr val="tx1"/>
          </a:solidFill>
        </a:ln>
      </c:spPr>
    </c:plotArea>
    <c:legend>
      <c:legendPos val="l"/>
      <c:layout>
        <c:manualLayout>
          <c:xMode val="edge"/>
          <c:yMode val="edge"/>
          <c:x val="0.1690987532808399"/>
          <c:y val="0.24833391659375914"/>
          <c:w val="0.1970049769314256"/>
          <c:h val="0.15757334499854184"/>
        </c:manualLayout>
      </c:layout>
      <c:overlay val="0"/>
      <c:txPr>
        <a:bodyPr/>
        <a:lstStyle/>
        <a:p>
          <a:pPr>
            <a:defRPr sz="1600"/>
          </a:pPr>
          <a:endParaRPr lang="he-IL"/>
        </a:p>
      </c:txPr>
    </c:legend>
    <c:plotVisOnly val="1"/>
    <c:dispBlanksAs val="gap"/>
    <c:showDLblsOverMax val="0"/>
  </c:chart>
  <c:spPr>
    <a:solidFill>
      <a:schemeClr val="bg2"/>
    </a:solidFill>
    <a:ln w="25400">
      <a:solidFill>
        <a:schemeClr val="bg1">
          <a:lumMod val="95000"/>
        </a:schemeClr>
      </a:solidFill>
    </a:ln>
  </c:spPr>
  <c:txPr>
    <a:bodyPr/>
    <a:lstStyle/>
    <a:p>
      <a:pPr>
        <a:defRPr>
          <a:solidFill>
            <a:schemeClr val="tx1"/>
          </a:solidFill>
          <a:latin typeface="Arial" panose="020B0604020202020204" pitchFamily="34" charset="0"/>
          <a:cs typeface="Arial" panose="020B0604020202020204" pitchFamily="34" charset="0"/>
        </a:defRPr>
      </a:pPr>
      <a:endParaRPr lang="he-IL"/>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3200"/>
            </a:pPr>
            <a:r>
              <a:rPr lang="en-US" sz="3200" dirty="0"/>
              <a:t>Annual fat and protein concentration per cow, </a:t>
            </a:r>
            <a:r>
              <a:rPr lang="en-US" sz="3200" dirty="0" smtClean="0"/>
              <a:t>1985-2017</a:t>
            </a:r>
            <a:endParaRPr lang="en-US" sz="3200" dirty="0"/>
          </a:p>
        </c:rich>
      </c:tx>
      <c:overlay val="1"/>
    </c:title>
    <c:autoTitleDeleted val="0"/>
    <c:plotArea>
      <c:layout>
        <c:manualLayout>
          <c:layoutTarget val="inner"/>
          <c:xMode val="edge"/>
          <c:yMode val="edge"/>
          <c:x val="0.17268350831146106"/>
          <c:y val="0.19606372120151647"/>
          <c:w val="0.76318263342082238"/>
          <c:h val="0.61799358413531646"/>
        </c:manualLayout>
      </c:layout>
      <c:lineChart>
        <c:grouping val="standard"/>
        <c:varyColors val="0"/>
        <c:ser>
          <c:idx val="0"/>
          <c:order val="0"/>
          <c:tx>
            <c:v>Fat %</c:v>
          </c:tx>
          <c:spPr>
            <a:ln w="38100">
              <a:solidFill>
                <a:srgbClr val="FF0000"/>
              </a:solidFill>
            </a:ln>
          </c:spPr>
          <c:marker>
            <c:symbol val="none"/>
          </c:marker>
          <c:cat>
            <c:numRef>
              <c:f>fre_mean!$A$2:$A$34</c:f>
              <c:numCache>
                <c:formatCode>General</c:formatCode>
                <c:ptCount val="33"/>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numCache>
            </c:numRef>
          </c:cat>
          <c:val>
            <c:numRef>
              <c:f>fre_mean!$E$2:$E$34</c:f>
              <c:numCache>
                <c:formatCode>General</c:formatCode>
                <c:ptCount val="33"/>
                <c:pt idx="0">
                  <c:v>3.34</c:v>
                </c:pt>
                <c:pt idx="1">
                  <c:v>3.16</c:v>
                </c:pt>
                <c:pt idx="2">
                  <c:v>3.14</c:v>
                </c:pt>
                <c:pt idx="3">
                  <c:v>3.18</c:v>
                </c:pt>
                <c:pt idx="4">
                  <c:v>3.19</c:v>
                </c:pt>
                <c:pt idx="5">
                  <c:v>3.06</c:v>
                </c:pt>
                <c:pt idx="6">
                  <c:v>2.98</c:v>
                </c:pt>
                <c:pt idx="7">
                  <c:v>3.06</c:v>
                </c:pt>
                <c:pt idx="8">
                  <c:v>3.08</c:v>
                </c:pt>
                <c:pt idx="9">
                  <c:v>3.13</c:v>
                </c:pt>
                <c:pt idx="10">
                  <c:v>3.18</c:v>
                </c:pt>
                <c:pt idx="11">
                  <c:v>3.24</c:v>
                </c:pt>
                <c:pt idx="12">
                  <c:v>3.31</c:v>
                </c:pt>
                <c:pt idx="13">
                  <c:v>3.29</c:v>
                </c:pt>
                <c:pt idx="14">
                  <c:v>3.31</c:v>
                </c:pt>
                <c:pt idx="15">
                  <c:v>3.36</c:v>
                </c:pt>
                <c:pt idx="16">
                  <c:v>3.4</c:v>
                </c:pt>
                <c:pt idx="17">
                  <c:v>3.47</c:v>
                </c:pt>
                <c:pt idx="18">
                  <c:v>3.55</c:v>
                </c:pt>
                <c:pt idx="19">
                  <c:v>3.59</c:v>
                </c:pt>
                <c:pt idx="20">
                  <c:v>3.55</c:v>
                </c:pt>
                <c:pt idx="21">
                  <c:v>3.59</c:v>
                </c:pt>
                <c:pt idx="22">
                  <c:v>3.59</c:v>
                </c:pt>
                <c:pt idx="23">
                  <c:v>3.59</c:v>
                </c:pt>
                <c:pt idx="24">
                  <c:v>3.58</c:v>
                </c:pt>
                <c:pt idx="25">
                  <c:v>3.59</c:v>
                </c:pt>
                <c:pt idx="26">
                  <c:v>3.62</c:v>
                </c:pt>
                <c:pt idx="27">
                  <c:v>3.66</c:v>
                </c:pt>
                <c:pt idx="28">
                  <c:v>3.59</c:v>
                </c:pt>
                <c:pt idx="29" formatCode="0.00">
                  <c:v>3.59998</c:v>
                </c:pt>
                <c:pt idx="30" formatCode="0.00">
                  <c:v>3.67055</c:v>
                </c:pt>
                <c:pt idx="31" formatCode="0.00">
                  <c:v>3.6822699999999999</c:v>
                </c:pt>
                <c:pt idx="32" formatCode="0.00">
                  <c:v>3.7731599999999998</c:v>
                </c:pt>
              </c:numCache>
            </c:numRef>
          </c:val>
          <c:smooth val="0"/>
          <c:extLst xmlns:c16r2="http://schemas.microsoft.com/office/drawing/2015/06/chart">
            <c:ext xmlns:c16="http://schemas.microsoft.com/office/drawing/2014/chart" uri="{C3380CC4-5D6E-409C-BE32-E72D297353CC}">
              <c16:uniqueId val="{00000000-C935-4169-A2FF-C2B823F2FC70}"/>
            </c:ext>
          </c:extLst>
        </c:ser>
        <c:ser>
          <c:idx val="1"/>
          <c:order val="1"/>
          <c:tx>
            <c:v>Protein %</c:v>
          </c:tx>
          <c:spPr>
            <a:ln w="38100">
              <a:solidFill>
                <a:srgbClr val="FFFF00"/>
              </a:solidFill>
            </a:ln>
          </c:spPr>
          <c:marker>
            <c:symbol val="none"/>
          </c:marker>
          <c:cat>
            <c:numRef>
              <c:f>fre_mean!$A$2:$A$34</c:f>
              <c:numCache>
                <c:formatCode>General</c:formatCode>
                <c:ptCount val="33"/>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numCache>
            </c:numRef>
          </c:cat>
          <c:val>
            <c:numRef>
              <c:f>fre_mean!$F$2:$F$34</c:f>
              <c:numCache>
                <c:formatCode>General</c:formatCode>
                <c:ptCount val="33"/>
                <c:pt idx="0">
                  <c:v>3.03</c:v>
                </c:pt>
                <c:pt idx="1">
                  <c:v>3.02</c:v>
                </c:pt>
                <c:pt idx="2">
                  <c:v>3</c:v>
                </c:pt>
                <c:pt idx="3">
                  <c:v>3.02</c:v>
                </c:pt>
                <c:pt idx="4">
                  <c:v>3</c:v>
                </c:pt>
                <c:pt idx="5">
                  <c:v>2.95</c:v>
                </c:pt>
                <c:pt idx="6">
                  <c:v>2.92</c:v>
                </c:pt>
                <c:pt idx="7">
                  <c:v>2.96</c:v>
                </c:pt>
                <c:pt idx="8">
                  <c:v>2.93</c:v>
                </c:pt>
                <c:pt idx="9">
                  <c:v>2.95</c:v>
                </c:pt>
                <c:pt idx="10">
                  <c:v>2.95</c:v>
                </c:pt>
                <c:pt idx="11">
                  <c:v>2.98</c:v>
                </c:pt>
                <c:pt idx="12">
                  <c:v>3.03</c:v>
                </c:pt>
                <c:pt idx="13">
                  <c:v>3.04</c:v>
                </c:pt>
                <c:pt idx="14">
                  <c:v>3.03</c:v>
                </c:pt>
                <c:pt idx="15">
                  <c:v>3.04</c:v>
                </c:pt>
                <c:pt idx="16">
                  <c:v>3.05</c:v>
                </c:pt>
                <c:pt idx="17">
                  <c:v>3.07</c:v>
                </c:pt>
                <c:pt idx="18">
                  <c:v>3.05</c:v>
                </c:pt>
                <c:pt idx="19">
                  <c:v>3.05</c:v>
                </c:pt>
                <c:pt idx="20">
                  <c:v>3.08</c:v>
                </c:pt>
                <c:pt idx="21">
                  <c:v>3.12</c:v>
                </c:pt>
                <c:pt idx="22">
                  <c:v>3.12</c:v>
                </c:pt>
                <c:pt idx="23">
                  <c:v>3.13</c:v>
                </c:pt>
                <c:pt idx="24">
                  <c:v>3.11</c:v>
                </c:pt>
                <c:pt idx="25">
                  <c:v>3.13</c:v>
                </c:pt>
                <c:pt idx="26">
                  <c:v>3.15</c:v>
                </c:pt>
                <c:pt idx="27">
                  <c:v>3.16</c:v>
                </c:pt>
                <c:pt idx="28">
                  <c:v>3.16</c:v>
                </c:pt>
                <c:pt idx="29" formatCode="0.00">
                  <c:v>3.1945399999999999</c:v>
                </c:pt>
                <c:pt idx="30" formatCode="0.00">
                  <c:v>3.21543</c:v>
                </c:pt>
                <c:pt idx="31" formatCode="0.00">
                  <c:v>3.2442500000000001</c:v>
                </c:pt>
                <c:pt idx="32" formatCode="0.00">
                  <c:v>3.2347899999999998</c:v>
                </c:pt>
              </c:numCache>
            </c:numRef>
          </c:val>
          <c:smooth val="0"/>
          <c:extLst xmlns:c16r2="http://schemas.microsoft.com/office/drawing/2015/06/chart">
            <c:ext xmlns:c16="http://schemas.microsoft.com/office/drawing/2014/chart" uri="{C3380CC4-5D6E-409C-BE32-E72D297353CC}">
              <c16:uniqueId val="{00000001-C935-4169-A2FF-C2B823F2FC70}"/>
            </c:ext>
          </c:extLst>
        </c:ser>
        <c:dLbls>
          <c:showLegendKey val="0"/>
          <c:showVal val="0"/>
          <c:showCatName val="0"/>
          <c:showSerName val="0"/>
          <c:showPercent val="0"/>
          <c:showBubbleSize val="0"/>
        </c:dLbls>
        <c:smooth val="0"/>
        <c:axId val="221958768"/>
        <c:axId val="221959160"/>
      </c:lineChart>
      <c:catAx>
        <c:axId val="221958768"/>
        <c:scaling>
          <c:orientation val="minMax"/>
        </c:scaling>
        <c:delete val="0"/>
        <c:axPos val="b"/>
        <c:title>
          <c:tx>
            <c:rich>
              <a:bodyPr/>
              <a:lstStyle/>
              <a:p>
                <a:pPr>
                  <a:defRPr/>
                </a:pPr>
                <a:r>
                  <a:rPr lang="en-US"/>
                  <a:t>Freshening year</a:t>
                </a:r>
              </a:p>
            </c:rich>
          </c:tx>
          <c:layout>
            <c:manualLayout>
              <c:xMode val="edge"/>
              <c:yMode val="edge"/>
              <c:x val="0.41364632545931757"/>
              <c:y val="0.90834426946631674"/>
            </c:manualLayout>
          </c:layout>
          <c:overlay val="0"/>
        </c:title>
        <c:numFmt formatCode="General" sourceLinked="1"/>
        <c:majorTickMark val="out"/>
        <c:minorTickMark val="none"/>
        <c:tickLblPos val="nextTo"/>
        <c:txPr>
          <a:bodyPr/>
          <a:lstStyle/>
          <a:p>
            <a:pPr>
              <a:defRPr sz="1800"/>
            </a:pPr>
            <a:endParaRPr lang="he-IL"/>
          </a:p>
        </c:txPr>
        <c:crossAx val="221959160"/>
        <c:crosses val="autoZero"/>
        <c:auto val="1"/>
        <c:lblAlgn val="ctr"/>
        <c:lblOffset val="100"/>
        <c:tickLblSkip val="5"/>
        <c:tickMarkSkip val="5"/>
        <c:noMultiLvlLbl val="0"/>
      </c:catAx>
      <c:valAx>
        <c:axId val="221959160"/>
        <c:scaling>
          <c:orientation val="minMax"/>
          <c:max val="4"/>
          <c:min val="2.5"/>
        </c:scaling>
        <c:delete val="0"/>
        <c:axPos val="l"/>
        <c:majorGridlines>
          <c:spPr>
            <a:ln>
              <a:noFill/>
            </a:ln>
          </c:spPr>
        </c:majorGridlines>
        <c:title>
          <c:tx>
            <c:rich>
              <a:bodyPr rot="-5400000" vert="horz"/>
              <a:lstStyle/>
              <a:p>
                <a:pPr>
                  <a:defRPr/>
                </a:pPr>
                <a:r>
                  <a:rPr lang="en-US"/>
                  <a:t>Fat and protein percent</a:t>
                </a:r>
              </a:p>
            </c:rich>
          </c:tx>
          <c:layout>
            <c:manualLayout>
              <c:xMode val="edge"/>
              <c:yMode val="edge"/>
              <c:x val="5.1138232720909879E-2"/>
              <c:y val="0.30206051326917471"/>
            </c:manualLayout>
          </c:layout>
          <c:overlay val="0"/>
        </c:title>
        <c:numFmt formatCode="General" sourceLinked="1"/>
        <c:majorTickMark val="out"/>
        <c:minorTickMark val="none"/>
        <c:tickLblPos val="nextTo"/>
        <c:txPr>
          <a:bodyPr/>
          <a:lstStyle/>
          <a:p>
            <a:pPr>
              <a:defRPr sz="1800"/>
            </a:pPr>
            <a:endParaRPr lang="he-IL"/>
          </a:p>
        </c:txPr>
        <c:crossAx val="221958768"/>
        <c:crosses val="autoZero"/>
        <c:crossBetween val="between"/>
        <c:majorUnit val="0.5"/>
      </c:valAx>
      <c:spPr>
        <a:solidFill>
          <a:schemeClr val="bg2"/>
        </a:solidFill>
        <a:ln w="25400">
          <a:solidFill>
            <a:schemeClr val="tx1"/>
          </a:solidFill>
        </a:ln>
      </c:spPr>
    </c:plotArea>
    <c:legend>
      <c:legendPos val="l"/>
      <c:layout>
        <c:manualLayout>
          <c:xMode val="edge"/>
          <c:yMode val="edge"/>
          <c:x val="0.21527777777777779"/>
          <c:y val="0.2381268591426072"/>
          <c:w val="0.15868088363954505"/>
          <c:h val="0.12461402741324001"/>
        </c:manualLayout>
      </c:layout>
      <c:overlay val="0"/>
      <c:txPr>
        <a:bodyPr/>
        <a:lstStyle/>
        <a:p>
          <a:pPr>
            <a:defRPr sz="1600"/>
          </a:pPr>
          <a:endParaRPr lang="he-IL"/>
        </a:p>
      </c:txPr>
    </c:legend>
    <c:plotVisOnly val="1"/>
    <c:dispBlanksAs val="gap"/>
    <c:showDLblsOverMax val="0"/>
  </c:chart>
  <c:spPr>
    <a:solidFill>
      <a:schemeClr val="bg2"/>
    </a:solidFill>
  </c:spPr>
  <c:txPr>
    <a:bodyPr/>
    <a:lstStyle/>
    <a:p>
      <a:pPr>
        <a:defRPr sz="2000">
          <a:solidFill>
            <a:schemeClr val="tx1"/>
          </a:solidFill>
          <a:latin typeface="Arial" panose="020B0604020202020204" pitchFamily="34" charset="0"/>
          <a:cs typeface="Arial" panose="020B0604020202020204" pitchFamily="34" charset="0"/>
        </a:defRPr>
      </a:pPr>
      <a:endParaRPr lang="he-IL"/>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3200"/>
            </a:pPr>
            <a:r>
              <a:rPr lang="en-US" sz="3200" dirty="0"/>
              <a:t>Somatic cell score and conception status by freshening year, </a:t>
            </a:r>
            <a:r>
              <a:rPr lang="en-US" sz="3200" dirty="0" smtClean="0"/>
              <a:t>1990-2017</a:t>
            </a:r>
            <a:endParaRPr lang="en-US" sz="3200" dirty="0"/>
          </a:p>
        </c:rich>
      </c:tx>
      <c:layout>
        <c:manualLayout>
          <c:xMode val="edge"/>
          <c:yMode val="edge"/>
          <c:x val="9.0599300087489051E-2"/>
          <c:y val="1.8518518518518517E-2"/>
        </c:manualLayout>
      </c:layout>
      <c:overlay val="1"/>
    </c:title>
    <c:autoTitleDeleted val="0"/>
    <c:plotArea>
      <c:layout>
        <c:manualLayout>
          <c:layoutTarget val="inner"/>
          <c:xMode val="edge"/>
          <c:yMode val="edge"/>
          <c:x val="0.16900306211723534"/>
          <c:y val="0.24249055719663509"/>
          <c:w val="0.66461964129483819"/>
          <c:h val="0.53741756345595526"/>
        </c:manualLayout>
      </c:layout>
      <c:lineChart>
        <c:grouping val="standard"/>
        <c:varyColors val="0"/>
        <c:ser>
          <c:idx val="0"/>
          <c:order val="0"/>
          <c:tx>
            <c:v>SCS</c:v>
          </c:tx>
          <c:spPr>
            <a:ln w="38100">
              <a:solidFill>
                <a:srgbClr val="FF0000"/>
              </a:solidFill>
            </a:ln>
          </c:spPr>
          <c:marker>
            <c:symbol val="none"/>
          </c:marker>
          <c:cat>
            <c:numRef>
              <c:f>fre_mean!$A$7:$A$34</c:f>
              <c:numCache>
                <c:formatCode>General</c:formatCode>
                <c:ptCount val="28"/>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numCache>
            </c:numRef>
          </c:cat>
          <c:val>
            <c:numRef>
              <c:f>fre_mean!$G$7:$G$34</c:f>
              <c:numCache>
                <c:formatCode>General</c:formatCode>
                <c:ptCount val="28"/>
                <c:pt idx="0">
                  <c:v>4.1399999999999997</c:v>
                </c:pt>
                <c:pt idx="1">
                  <c:v>4.12</c:v>
                </c:pt>
                <c:pt idx="2">
                  <c:v>4.26</c:v>
                </c:pt>
                <c:pt idx="3">
                  <c:v>4.1500000000000004</c:v>
                </c:pt>
                <c:pt idx="4">
                  <c:v>4.1900000000000004</c:v>
                </c:pt>
                <c:pt idx="5">
                  <c:v>4.24</c:v>
                </c:pt>
                <c:pt idx="6">
                  <c:v>4.2300000000000004</c:v>
                </c:pt>
                <c:pt idx="7">
                  <c:v>4.13</c:v>
                </c:pt>
                <c:pt idx="8">
                  <c:v>4.09</c:v>
                </c:pt>
                <c:pt idx="9">
                  <c:v>3.98</c:v>
                </c:pt>
                <c:pt idx="10">
                  <c:v>3.8</c:v>
                </c:pt>
                <c:pt idx="11">
                  <c:v>3.74</c:v>
                </c:pt>
                <c:pt idx="12">
                  <c:v>3.7</c:v>
                </c:pt>
                <c:pt idx="13">
                  <c:v>3.63</c:v>
                </c:pt>
                <c:pt idx="14">
                  <c:v>3.53</c:v>
                </c:pt>
                <c:pt idx="15">
                  <c:v>3.41</c:v>
                </c:pt>
                <c:pt idx="16">
                  <c:v>3.33</c:v>
                </c:pt>
                <c:pt idx="17">
                  <c:v>3.44</c:v>
                </c:pt>
                <c:pt idx="18">
                  <c:v>3.4</c:v>
                </c:pt>
                <c:pt idx="19">
                  <c:v>3.43</c:v>
                </c:pt>
                <c:pt idx="20">
                  <c:v>3.5</c:v>
                </c:pt>
                <c:pt idx="21">
                  <c:v>3.53</c:v>
                </c:pt>
                <c:pt idx="22">
                  <c:v>3.56</c:v>
                </c:pt>
                <c:pt idx="23">
                  <c:v>3.55</c:v>
                </c:pt>
                <c:pt idx="24">
                  <c:v>3.63</c:v>
                </c:pt>
                <c:pt idx="25">
                  <c:v>3.58</c:v>
                </c:pt>
                <c:pt idx="26" formatCode="0.00">
                  <c:v>3.5356700000000001</c:v>
                </c:pt>
                <c:pt idx="27" formatCode="0.00">
                  <c:v>3.55884</c:v>
                </c:pt>
              </c:numCache>
            </c:numRef>
          </c:val>
          <c:smooth val="0"/>
          <c:extLst xmlns:c16r2="http://schemas.microsoft.com/office/drawing/2015/06/chart">
            <c:ext xmlns:c16="http://schemas.microsoft.com/office/drawing/2014/chart" uri="{C3380CC4-5D6E-409C-BE32-E72D297353CC}">
              <c16:uniqueId val="{00000000-634D-4B40-BE0E-3504B025D420}"/>
            </c:ext>
          </c:extLst>
        </c:ser>
        <c:dLbls>
          <c:showLegendKey val="0"/>
          <c:showVal val="0"/>
          <c:showCatName val="0"/>
          <c:showSerName val="0"/>
          <c:showPercent val="0"/>
          <c:showBubbleSize val="0"/>
        </c:dLbls>
        <c:marker val="1"/>
        <c:smooth val="0"/>
        <c:axId val="221959944"/>
        <c:axId val="221960336"/>
      </c:lineChart>
      <c:lineChart>
        <c:grouping val="standard"/>
        <c:varyColors val="0"/>
        <c:ser>
          <c:idx val="1"/>
          <c:order val="1"/>
          <c:tx>
            <c:v>CS</c:v>
          </c:tx>
          <c:spPr>
            <a:ln w="38100">
              <a:solidFill>
                <a:srgbClr val="FFFF00"/>
              </a:solidFill>
            </a:ln>
          </c:spPr>
          <c:marker>
            <c:symbol val="none"/>
          </c:marker>
          <c:cat>
            <c:numRef>
              <c:f>fre_mean!$A$7:$A$34</c:f>
              <c:numCache>
                <c:formatCode>General</c:formatCode>
                <c:ptCount val="28"/>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numCache>
            </c:numRef>
          </c:cat>
          <c:val>
            <c:numRef>
              <c:f>fre_mean!$H$7:$H$34</c:f>
              <c:numCache>
                <c:formatCode>General</c:formatCode>
                <c:ptCount val="28"/>
                <c:pt idx="0">
                  <c:v>50.5</c:v>
                </c:pt>
                <c:pt idx="1">
                  <c:v>48.85</c:v>
                </c:pt>
                <c:pt idx="2">
                  <c:v>49</c:v>
                </c:pt>
                <c:pt idx="3">
                  <c:v>47.81</c:v>
                </c:pt>
                <c:pt idx="4">
                  <c:v>48.22</c:v>
                </c:pt>
                <c:pt idx="5">
                  <c:v>50.23</c:v>
                </c:pt>
                <c:pt idx="6">
                  <c:v>48.68</c:v>
                </c:pt>
                <c:pt idx="7">
                  <c:v>48.33</c:v>
                </c:pt>
                <c:pt idx="8">
                  <c:v>47.99</c:v>
                </c:pt>
                <c:pt idx="9">
                  <c:v>49.72</c:v>
                </c:pt>
                <c:pt idx="10">
                  <c:v>50.61</c:v>
                </c:pt>
                <c:pt idx="11">
                  <c:v>50.2</c:v>
                </c:pt>
                <c:pt idx="12">
                  <c:v>49.7</c:v>
                </c:pt>
                <c:pt idx="13">
                  <c:v>49.76</c:v>
                </c:pt>
                <c:pt idx="14">
                  <c:v>48.53</c:v>
                </c:pt>
                <c:pt idx="15">
                  <c:v>47.65</c:v>
                </c:pt>
                <c:pt idx="16">
                  <c:v>46.98</c:v>
                </c:pt>
                <c:pt idx="17">
                  <c:v>46.66</c:v>
                </c:pt>
                <c:pt idx="18">
                  <c:v>46.14</c:v>
                </c:pt>
                <c:pt idx="19">
                  <c:v>46.37</c:v>
                </c:pt>
                <c:pt idx="20">
                  <c:v>43.56</c:v>
                </c:pt>
                <c:pt idx="21">
                  <c:v>44.95</c:v>
                </c:pt>
                <c:pt idx="22">
                  <c:v>42.53</c:v>
                </c:pt>
                <c:pt idx="23">
                  <c:v>48.57</c:v>
                </c:pt>
                <c:pt idx="24">
                  <c:v>47.05</c:v>
                </c:pt>
                <c:pt idx="25" formatCode="0.00">
                  <c:v>47.374000000000002</c:v>
                </c:pt>
                <c:pt idx="26" formatCode="0.00">
                  <c:v>48.84</c:v>
                </c:pt>
                <c:pt idx="27" formatCode="0.00">
                  <c:v>48.935000000000002</c:v>
                </c:pt>
              </c:numCache>
            </c:numRef>
          </c:val>
          <c:smooth val="0"/>
          <c:extLst xmlns:c16r2="http://schemas.microsoft.com/office/drawing/2015/06/chart">
            <c:ext xmlns:c16="http://schemas.microsoft.com/office/drawing/2014/chart" uri="{C3380CC4-5D6E-409C-BE32-E72D297353CC}">
              <c16:uniqueId val="{00000001-634D-4B40-BE0E-3504B025D420}"/>
            </c:ext>
          </c:extLst>
        </c:ser>
        <c:dLbls>
          <c:showLegendKey val="0"/>
          <c:showVal val="0"/>
          <c:showCatName val="0"/>
          <c:showSerName val="0"/>
          <c:showPercent val="0"/>
          <c:showBubbleSize val="0"/>
        </c:dLbls>
        <c:marker val="1"/>
        <c:smooth val="0"/>
        <c:axId val="221961120"/>
        <c:axId val="221960728"/>
      </c:lineChart>
      <c:catAx>
        <c:axId val="221959944"/>
        <c:scaling>
          <c:orientation val="minMax"/>
        </c:scaling>
        <c:delete val="0"/>
        <c:axPos val="b"/>
        <c:title>
          <c:tx>
            <c:rich>
              <a:bodyPr/>
              <a:lstStyle/>
              <a:p>
                <a:pPr>
                  <a:defRPr/>
                </a:pPr>
                <a:r>
                  <a:rPr lang="en-US" dirty="0"/>
                  <a:t>Freshening year</a:t>
                </a:r>
              </a:p>
            </c:rich>
          </c:tx>
          <c:layout>
            <c:manualLayout>
              <c:xMode val="edge"/>
              <c:yMode val="edge"/>
              <c:x val="0.39679549431321087"/>
              <c:y val="0.8871580635753864"/>
            </c:manualLayout>
          </c:layout>
          <c:overlay val="0"/>
        </c:title>
        <c:numFmt formatCode="General" sourceLinked="1"/>
        <c:majorTickMark val="out"/>
        <c:minorTickMark val="none"/>
        <c:tickLblPos val="nextTo"/>
        <c:txPr>
          <a:bodyPr/>
          <a:lstStyle/>
          <a:p>
            <a:pPr>
              <a:defRPr sz="1800"/>
            </a:pPr>
            <a:endParaRPr lang="he-IL"/>
          </a:p>
        </c:txPr>
        <c:crossAx val="221960336"/>
        <c:crosses val="autoZero"/>
        <c:auto val="1"/>
        <c:lblAlgn val="ctr"/>
        <c:lblOffset val="100"/>
        <c:tickLblSkip val="5"/>
        <c:tickMarkSkip val="5"/>
        <c:noMultiLvlLbl val="0"/>
      </c:catAx>
      <c:valAx>
        <c:axId val="221960336"/>
        <c:scaling>
          <c:orientation val="minMax"/>
          <c:max val="4.5"/>
          <c:min val="3"/>
        </c:scaling>
        <c:delete val="0"/>
        <c:axPos val="l"/>
        <c:majorGridlines>
          <c:spPr>
            <a:ln>
              <a:noFill/>
            </a:ln>
          </c:spPr>
        </c:majorGridlines>
        <c:title>
          <c:tx>
            <c:rich>
              <a:bodyPr rot="-5400000" vert="horz"/>
              <a:lstStyle/>
              <a:p>
                <a:pPr>
                  <a:defRPr/>
                </a:pPr>
                <a:r>
                  <a:rPr lang="en-US"/>
                  <a:t>Somatic cell score</a:t>
                </a:r>
              </a:p>
            </c:rich>
          </c:tx>
          <c:layout>
            <c:manualLayout>
              <c:xMode val="edge"/>
              <c:yMode val="edge"/>
              <c:x val="4.1902230971128614E-2"/>
              <c:y val="0.34485666375036456"/>
            </c:manualLayout>
          </c:layout>
          <c:overlay val="0"/>
        </c:title>
        <c:numFmt formatCode="General" sourceLinked="1"/>
        <c:majorTickMark val="out"/>
        <c:minorTickMark val="none"/>
        <c:tickLblPos val="nextTo"/>
        <c:txPr>
          <a:bodyPr/>
          <a:lstStyle/>
          <a:p>
            <a:pPr>
              <a:defRPr sz="1800"/>
            </a:pPr>
            <a:endParaRPr lang="he-IL"/>
          </a:p>
        </c:txPr>
        <c:crossAx val="221959944"/>
        <c:crosses val="autoZero"/>
        <c:crossBetween val="between"/>
        <c:majorUnit val="0.5"/>
      </c:valAx>
      <c:valAx>
        <c:axId val="221960728"/>
        <c:scaling>
          <c:orientation val="minMax"/>
          <c:max val="55"/>
          <c:min val="40"/>
        </c:scaling>
        <c:delete val="0"/>
        <c:axPos val="r"/>
        <c:title>
          <c:tx>
            <c:rich>
              <a:bodyPr rot="-5400000" vert="horz"/>
              <a:lstStyle/>
              <a:p>
                <a:pPr>
                  <a:defRPr/>
                </a:pPr>
                <a:r>
                  <a:rPr lang="en-US"/>
                  <a:t>Conception status (%)</a:t>
                </a:r>
              </a:p>
            </c:rich>
          </c:tx>
          <c:layout>
            <c:manualLayout>
              <c:xMode val="edge"/>
              <c:yMode val="edge"/>
              <c:x val="0.91673818897637793"/>
              <c:y val="0.32458763487897346"/>
            </c:manualLayout>
          </c:layout>
          <c:overlay val="0"/>
        </c:title>
        <c:numFmt formatCode="General" sourceLinked="1"/>
        <c:majorTickMark val="out"/>
        <c:minorTickMark val="none"/>
        <c:tickLblPos val="nextTo"/>
        <c:txPr>
          <a:bodyPr/>
          <a:lstStyle/>
          <a:p>
            <a:pPr>
              <a:defRPr sz="1800"/>
            </a:pPr>
            <a:endParaRPr lang="he-IL"/>
          </a:p>
        </c:txPr>
        <c:crossAx val="221961120"/>
        <c:crosses val="max"/>
        <c:crossBetween val="between"/>
        <c:majorUnit val="5"/>
        <c:minorUnit val="5"/>
      </c:valAx>
      <c:catAx>
        <c:axId val="221961120"/>
        <c:scaling>
          <c:orientation val="minMax"/>
        </c:scaling>
        <c:delete val="1"/>
        <c:axPos val="b"/>
        <c:numFmt formatCode="General" sourceLinked="1"/>
        <c:majorTickMark val="out"/>
        <c:minorTickMark val="none"/>
        <c:tickLblPos val="nextTo"/>
        <c:crossAx val="221960728"/>
        <c:crosses val="autoZero"/>
        <c:auto val="1"/>
        <c:lblAlgn val="ctr"/>
        <c:lblOffset val="100"/>
        <c:noMultiLvlLbl val="0"/>
      </c:catAx>
      <c:spPr>
        <a:solidFill>
          <a:schemeClr val="bg2"/>
        </a:solidFill>
        <a:ln w="25400">
          <a:solidFill>
            <a:schemeClr val="tx1"/>
          </a:solidFill>
        </a:ln>
      </c:spPr>
    </c:plotArea>
    <c:legend>
      <c:legendPos val="l"/>
      <c:layout>
        <c:manualLayout>
          <c:xMode val="edge"/>
          <c:yMode val="edge"/>
          <c:x val="0.19321905074365706"/>
          <c:y val="0.58431189851268595"/>
          <c:w val="0.14183508311461068"/>
          <c:h val="0.10552653834937299"/>
        </c:manualLayout>
      </c:layout>
      <c:overlay val="0"/>
    </c:legend>
    <c:plotVisOnly val="1"/>
    <c:dispBlanksAs val="gap"/>
    <c:showDLblsOverMax val="0"/>
  </c:chart>
  <c:spPr>
    <a:solidFill>
      <a:schemeClr val="bg2"/>
    </a:solidFill>
  </c:spPr>
  <c:txPr>
    <a:bodyPr/>
    <a:lstStyle/>
    <a:p>
      <a:pPr>
        <a:defRPr sz="2000">
          <a:solidFill>
            <a:schemeClr val="tx1"/>
          </a:solidFill>
          <a:latin typeface="Arial" panose="020B0604020202020204" pitchFamily="34" charset="0"/>
          <a:cs typeface="Arial" panose="020B0604020202020204" pitchFamily="34" charset="0"/>
        </a:defRPr>
      </a:pPr>
      <a:endParaRPr lang="he-IL"/>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14349300087489"/>
          <c:y val="0.17598638151975424"/>
          <c:w val="0.80973972003499561"/>
          <c:h val="0.63919612131816872"/>
        </c:manualLayout>
      </c:layout>
      <c:lineChart>
        <c:grouping val="standard"/>
        <c:varyColors val="0"/>
        <c:ser>
          <c:idx val="0"/>
          <c:order val="0"/>
          <c:tx>
            <c:v>DC parity 1</c:v>
          </c:tx>
          <c:spPr>
            <a:ln>
              <a:solidFill>
                <a:srgbClr val="FFFF00"/>
              </a:solidFill>
            </a:ln>
          </c:spPr>
          <c:marker>
            <c:symbol val="none"/>
          </c:marker>
          <c:cat>
            <c:numRef>
              <c:f>Sheet1!$A$21:$A$51</c:f>
              <c:numCache>
                <c:formatCode>General</c:formatCode>
                <c:ptCount val="31"/>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numCache>
            </c:numRef>
          </c:cat>
          <c:val>
            <c:numRef>
              <c:f>Sheet1!$B$19:$B$51</c:f>
              <c:numCache>
                <c:formatCode>General</c:formatCode>
                <c:ptCount val="33"/>
                <c:pt idx="0">
                  <c:v>6.5433000000000003</c:v>
                </c:pt>
                <c:pt idx="1">
                  <c:v>6.4894999999999996</c:v>
                </c:pt>
                <c:pt idx="2">
                  <c:v>6.8868</c:v>
                </c:pt>
                <c:pt idx="3">
                  <c:v>5.5846</c:v>
                </c:pt>
                <c:pt idx="4">
                  <c:v>5.2648999999999999</c:v>
                </c:pt>
                <c:pt idx="5">
                  <c:v>5.3155999999999999</c:v>
                </c:pt>
                <c:pt idx="6">
                  <c:v>7.0867000000000004</c:v>
                </c:pt>
                <c:pt idx="7">
                  <c:v>9.0117999999999991</c:v>
                </c:pt>
                <c:pt idx="8">
                  <c:v>8.9053000000000004</c:v>
                </c:pt>
                <c:pt idx="9">
                  <c:v>9.3110999999999997</c:v>
                </c:pt>
                <c:pt idx="10">
                  <c:v>8.2360000000000007</c:v>
                </c:pt>
                <c:pt idx="11">
                  <c:v>8.31</c:v>
                </c:pt>
                <c:pt idx="12">
                  <c:v>7.0532000000000004</c:v>
                </c:pt>
                <c:pt idx="13">
                  <c:v>6.8384</c:v>
                </c:pt>
                <c:pt idx="14">
                  <c:v>7.1203000000000003</c:v>
                </c:pt>
                <c:pt idx="15">
                  <c:v>7.7892000000000001</c:v>
                </c:pt>
                <c:pt idx="16">
                  <c:v>7.7248000000000001</c:v>
                </c:pt>
                <c:pt idx="17">
                  <c:v>8.0845000000000002</c:v>
                </c:pt>
                <c:pt idx="18">
                  <c:v>8.6067999999999998</c:v>
                </c:pt>
                <c:pt idx="19">
                  <c:v>9.2529000000000003</c:v>
                </c:pt>
                <c:pt idx="20">
                  <c:v>9.0151000000000003</c:v>
                </c:pt>
                <c:pt idx="21">
                  <c:v>8.3299000000000003</c:v>
                </c:pt>
                <c:pt idx="22">
                  <c:v>9.4039999999999999</c:v>
                </c:pt>
                <c:pt idx="23">
                  <c:v>9.4583999999999993</c:v>
                </c:pt>
                <c:pt idx="24">
                  <c:v>11.1225</c:v>
                </c:pt>
                <c:pt idx="25">
                  <c:v>10.450100000000001</c:v>
                </c:pt>
                <c:pt idx="26">
                  <c:v>8.9123000000000001</c:v>
                </c:pt>
                <c:pt idx="27">
                  <c:v>7.8482000000000003</c:v>
                </c:pt>
                <c:pt idx="28">
                  <c:v>8.7834000000000003</c:v>
                </c:pt>
                <c:pt idx="29">
                  <c:v>9.4831000000000003</c:v>
                </c:pt>
                <c:pt idx="30">
                  <c:v>8.4811999999999994</c:v>
                </c:pt>
                <c:pt idx="31">
                  <c:v>8.4906000000000006</c:v>
                </c:pt>
                <c:pt idx="32">
                  <c:v>9.3346999999999998</c:v>
                </c:pt>
              </c:numCache>
            </c:numRef>
          </c:val>
          <c:smooth val="0"/>
          <c:extLst xmlns:c16r2="http://schemas.microsoft.com/office/drawing/2015/06/chart">
            <c:ext xmlns:c16="http://schemas.microsoft.com/office/drawing/2014/chart" uri="{C3380CC4-5D6E-409C-BE32-E72D297353CC}">
              <c16:uniqueId val="{00000000-6FDE-434E-83B4-29F733B88404}"/>
            </c:ext>
          </c:extLst>
        </c:ser>
        <c:ser>
          <c:idx val="1"/>
          <c:order val="1"/>
          <c:tx>
            <c:v>SB parity 1</c:v>
          </c:tx>
          <c:spPr>
            <a:ln>
              <a:solidFill>
                <a:srgbClr val="FF0000"/>
              </a:solidFill>
              <a:prstDash val="solid"/>
            </a:ln>
          </c:spPr>
          <c:marker>
            <c:symbol val="none"/>
          </c:marker>
          <c:cat>
            <c:numRef>
              <c:f>Sheet1!$A$21:$A$51</c:f>
              <c:numCache>
                <c:formatCode>General</c:formatCode>
                <c:ptCount val="31"/>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numCache>
            </c:numRef>
          </c:cat>
          <c:val>
            <c:numRef>
              <c:f>Sheet1!$C$19:$C$51</c:f>
              <c:numCache>
                <c:formatCode>General</c:formatCode>
                <c:ptCount val="33"/>
                <c:pt idx="0">
                  <c:v>6.2472399999999997</c:v>
                </c:pt>
                <c:pt idx="1">
                  <c:v>5.7898699999999996</c:v>
                </c:pt>
                <c:pt idx="2">
                  <c:v>6.0217900000000002</c:v>
                </c:pt>
                <c:pt idx="3">
                  <c:v>4.4636800000000001</c:v>
                </c:pt>
                <c:pt idx="4">
                  <c:v>4.08725</c:v>
                </c:pt>
                <c:pt idx="5">
                  <c:v>5.2525899999999996</c:v>
                </c:pt>
                <c:pt idx="6">
                  <c:v>6.1495600000000001</c:v>
                </c:pt>
                <c:pt idx="7">
                  <c:v>7.9105499999999997</c:v>
                </c:pt>
                <c:pt idx="8">
                  <c:v>7.8599500000000004</c:v>
                </c:pt>
                <c:pt idx="9">
                  <c:v>8.5197500000000002</c:v>
                </c:pt>
                <c:pt idx="10">
                  <c:v>6.9614500000000001</c:v>
                </c:pt>
                <c:pt idx="11">
                  <c:v>7.3693900000000001</c:v>
                </c:pt>
                <c:pt idx="12">
                  <c:v>6.0381099999999996</c:v>
                </c:pt>
                <c:pt idx="13">
                  <c:v>6.6112900000000003</c:v>
                </c:pt>
                <c:pt idx="14">
                  <c:v>7.3165899999999997</c:v>
                </c:pt>
                <c:pt idx="15">
                  <c:v>7.6341599999999996</c:v>
                </c:pt>
                <c:pt idx="16">
                  <c:v>6.7686999999999999</c:v>
                </c:pt>
                <c:pt idx="17">
                  <c:v>6.6092599999999999</c:v>
                </c:pt>
                <c:pt idx="18">
                  <c:v>6.6637300000000002</c:v>
                </c:pt>
                <c:pt idx="19">
                  <c:v>6.6405900000000004</c:v>
                </c:pt>
                <c:pt idx="20">
                  <c:v>6.5279699999999998</c:v>
                </c:pt>
                <c:pt idx="21">
                  <c:v>5.7374299999999998</c:v>
                </c:pt>
                <c:pt idx="22">
                  <c:v>6.0680199999999997</c:v>
                </c:pt>
                <c:pt idx="23">
                  <c:v>5.8520200000000004</c:v>
                </c:pt>
                <c:pt idx="24">
                  <c:v>6.24465</c:v>
                </c:pt>
                <c:pt idx="25">
                  <c:v>5.78125</c:v>
                </c:pt>
                <c:pt idx="26">
                  <c:v>5.0364599999999999</c:v>
                </c:pt>
                <c:pt idx="27">
                  <c:v>4.6841999999999997</c:v>
                </c:pt>
                <c:pt idx="28">
                  <c:v>5.0451300000000003</c:v>
                </c:pt>
                <c:pt idx="29">
                  <c:v>5.7742599999999999</c:v>
                </c:pt>
                <c:pt idx="30">
                  <c:v>5.1417299999999999</c:v>
                </c:pt>
                <c:pt idx="31">
                  <c:v>4.9861399999999998</c:v>
                </c:pt>
                <c:pt idx="32">
                  <c:v>5.38863</c:v>
                </c:pt>
              </c:numCache>
            </c:numRef>
          </c:val>
          <c:smooth val="0"/>
          <c:extLst xmlns:c16r2="http://schemas.microsoft.com/office/drawing/2015/06/chart">
            <c:ext xmlns:c16="http://schemas.microsoft.com/office/drawing/2014/chart" uri="{C3380CC4-5D6E-409C-BE32-E72D297353CC}">
              <c16:uniqueId val="{00000001-6FDE-434E-83B4-29F733B88404}"/>
            </c:ext>
          </c:extLst>
        </c:ser>
        <c:ser>
          <c:idx val="2"/>
          <c:order val="2"/>
          <c:tx>
            <c:v>DC parity 2</c:v>
          </c:tx>
          <c:spPr>
            <a:ln>
              <a:solidFill>
                <a:srgbClr val="92D050"/>
              </a:solidFill>
              <a:prstDash val="solid"/>
            </a:ln>
          </c:spPr>
          <c:marker>
            <c:symbol val="none"/>
          </c:marker>
          <c:cat>
            <c:numRef>
              <c:f>Sheet1!$A$21:$A$51</c:f>
              <c:numCache>
                <c:formatCode>General</c:formatCode>
                <c:ptCount val="31"/>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numCache>
            </c:numRef>
          </c:cat>
          <c:val>
            <c:numRef>
              <c:f>Sheet1!$D$19:$D$51</c:f>
              <c:numCache>
                <c:formatCode>General</c:formatCode>
                <c:ptCount val="33"/>
                <c:pt idx="0">
                  <c:v>2.6436600000000001</c:v>
                </c:pt>
                <c:pt idx="1">
                  <c:v>2.6841300000000001</c:v>
                </c:pt>
                <c:pt idx="2">
                  <c:v>2.4918200000000001</c:v>
                </c:pt>
                <c:pt idx="3">
                  <c:v>2.3125399999999998</c:v>
                </c:pt>
                <c:pt idx="4">
                  <c:v>2.1561300000000001</c:v>
                </c:pt>
                <c:pt idx="5">
                  <c:v>2.1450900000000002</c:v>
                </c:pt>
                <c:pt idx="6">
                  <c:v>2.72017</c:v>
                </c:pt>
                <c:pt idx="7">
                  <c:v>2.2975300000000001</c:v>
                </c:pt>
                <c:pt idx="8">
                  <c:v>2.1360199999999998</c:v>
                </c:pt>
                <c:pt idx="9">
                  <c:v>2.5729299999999999</c:v>
                </c:pt>
                <c:pt idx="10">
                  <c:v>2.4127299999999998</c:v>
                </c:pt>
                <c:pt idx="11">
                  <c:v>2.1885500000000002</c:v>
                </c:pt>
                <c:pt idx="12">
                  <c:v>2.29183</c:v>
                </c:pt>
                <c:pt idx="13">
                  <c:v>2.7348599999999998</c:v>
                </c:pt>
                <c:pt idx="14">
                  <c:v>2.5492300000000001</c:v>
                </c:pt>
                <c:pt idx="15">
                  <c:v>2.52759</c:v>
                </c:pt>
                <c:pt idx="16">
                  <c:v>2.5879300000000001</c:v>
                </c:pt>
                <c:pt idx="17">
                  <c:v>2.6093799999999998</c:v>
                </c:pt>
                <c:pt idx="18">
                  <c:v>2.7366799999999998</c:v>
                </c:pt>
                <c:pt idx="19">
                  <c:v>2.5870700000000002</c:v>
                </c:pt>
                <c:pt idx="20">
                  <c:v>2.5800900000000002</c:v>
                </c:pt>
                <c:pt idx="21">
                  <c:v>2.72492</c:v>
                </c:pt>
                <c:pt idx="22">
                  <c:v>2.8184100000000001</c:v>
                </c:pt>
                <c:pt idx="23">
                  <c:v>3.5806399999999998</c:v>
                </c:pt>
                <c:pt idx="24">
                  <c:v>3.8454199999999998</c:v>
                </c:pt>
                <c:pt idx="25">
                  <c:v>3.8719600000000001</c:v>
                </c:pt>
                <c:pt idx="26">
                  <c:v>3.5094699999999999</c:v>
                </c:pt>
                <c:pt idx="27">
                  <c:v>3.5830199999999999</c:v>
                </c:pt>
                <c:pt idx="28">
                  <c:v>3.6954699999999998</c:v>
                </c:pt>
                <c:pt idx="29">
                  <c:v>3.38449</c:v>
                </c:pt>
                <c:pt idx="30">
                  <c:v>3.7680099999999999</c:v>
                </c:pt>
                <c:pt idx="31">
                  <c:v>3.6957</c:v>
                </c:pt>
                <c:pt idx="32">
                  <c:v>3.07477</c:v>
                </c:pt>
              </c:numCache>
            </c:numRef>
          </c:val>
          <c:smooth val="0"/>
          <c:extLst xmlns:c16r2="http://schemas.microsoft.com/office/drawing/2015/06/chart">
            <c:ext xmlns:c16="http://schemas.microsoft.com/office/drawing/2014/chart" uri="{C3380CC4-5D6E-409C-BE32-E72D297353CC}">
              <c16:uniqueId val="{00000002-6FDE-434E-83B4-29F733B88404}"/>
            </c:ext>
          </c:extLst>
        </c:ser>
        <c:ser>
          <c:idx val="3"/>
          <c:order val="3"/>
          <c:tx>
            <c:v>SB parity 2</c:v>
          </c:tx>
          <c:spPr>
            <a:ln>
              <a:solidFill>
                <a:srgbClr val="00B0F0"/>
              </a:solidFill>
              <a:prstDash val="solid"/>
            </a:ln>
          </c:spPr>
          <c:marker>
            <c:symbol val="none"/>
          </c:marker>
          <c:cat>
            <c:numRef>
              <c:f>Sheet1!$A$21:$A$51</c:f>
              <c:numCache>
                <c:formatCode>General</c:formatCode>
                <c:ptCount val="31"/>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numCache>
            </c:numRef>
          </c:cat>
          <c:val>
            <c:numRef>
              <c:f>Sheet1!$E$19:$E$51</c:f>
              <c:numCache>
                <c:formatCode>General</c:formatCode>
                <c:ptCount val="33"/>
                <c:pt idx="0">
                  <c:v>3.31934</c:v>
                </c:pt>
                <c:pt idx="1">
                  <c:v>3.3243299999999998</c:v>
                </c:pt>
                <c:pt idx="2">
                  <c:v>2.21495</c:v>
                </c:pt>
                <c:pt idx="3">
                  <c:v>2.6553599999999999</c:v>
                </c:pt>
                <c:pt idx="4">
                  <c:v>3.1390699999999998</c:v>
                </c:pt>
                <c:pt idx="5">
                  <c:v>3.1410200000000001</c:v>
                </c:pt>
                <c:pt idx="6">
                  <c:v>3.7894399999999999</c:v>
                </c:pt>
                <c:pt idx="7">
                  <c:v>3.36171</c:v>
                </c:pt>
                <c:pt idx="8">
                  <c:v>3.4595899999999999</c:v>
                </c:pt>
                <c:pt idx="9">
                  <c:v>3.5435500000000002</c:v>
                </c:pt>
                <c:pt idx="10">
                  <c:v>3.4571100000000001</c:v>
                </c:pt>
                <c:pt idx="11">
                  <c:v>3.1618300000000001</c:v>
                </c:pt>
                <c:pt idx="12">
                  <c:v>3.2275800000000001</c:v>
                </c:pt>
                <c:pt idx="13">
                  <c:v>4.0098000000000003</c:v>
                </c:pt>
                <c:pt idx="14">
                  <c:v>3.89452</c:v>
                </c:pt>
                <c:pt idx="15">
                  <c:v>3.66317</c:v>
                </c:pt>
                <c:pt idx="16">
                  <c:v>3.76342</c:v>
                </c:pt>
                <c:pt idx="17">
                  <c:v>3.7129699999999999</c:v>
                </c:pt>
                <c:pt idx="18">
                  <c:v>3.2896899999999998</c:v>
                </c:pt>
                <c:pt idx="19">
                  <c:v>3.1571899999999999</c:v>
                </c:pt>
                <c:pt idx="20">
                  <c:v>3.2086399999999999</c:v>
                </c:pt>
                <c:pt idx="21">
                  <c:v>2.9939800000000001</c:v>
                </c:pt>
                <c:pt idx="22">
                  <c:v>3.0242</c:v>
                </c:pt>
                <c:pt idx="23">
                  <c:v>3.1184599999999998</c:v>
                </c:pt>
                <c:pt idx="24">
                  <c:v>3.2769699999999999</c:v>
                </c:pt>
                <c:pt idx="25">
                  <c:v>3.3505699999999998</c:v>
                </c:pt>
                <c:pt idx="26">
                  <c:v>3.1819799999999998</c:v>
                </c:pt>
                <c:pt idx="27">
                  <c:v>3.1559599999999999</c:v>
                </c:pt>
                <c:pt idx="28">
                  <c:v>3.2224200000000001</c:v>
                </c:pt>
                <c:pt idx="29">
                  <c:v>3.0236399999999999</c:v>
                </c:pt>
                <c:pt idx="30">
                  <c:v>3.0948600000000002</c:v>
                </c:pt>
                <c:pt idx="31">
                  <c:v>2.87982</c:v>
                </c:pt>
                <c:pt idx="32">
                  <c:v>2.51572</c:v>
                </c:pt>
              </c:numCache>
            </c:numRef>
          </c:val>
          <c:smooth val="0"/>
          <c:extLst xmlns:c16r2="http://schemas.microsoft.com/office/drawing/2015/06/chart">
            <c:ext xmlns:c16="http://schemas.microsoft.com/office/drawing/2014/chart" uri="{C3380CC4-5D6E-409C-BE32-E72D297353CC}">
              <c16:uniqueId val="{00000003-6FDE-434E-83B4-29F733B88404}"/>
            </c:ext>
          </c:extLst>
        </c:ser>
        <c:dLbls>
          <c:showLegendKey val="0"/>
          <c:showVal val="0"/>
          <c:showCatName val="0"/>
          <c:showSerName val="0"/>
          <c:showPercent val="0"/>
          <c:showBubbleSize val="0"/>
        </c:dLbls>
        <c:smooth val="0"/>
        <c:axId val="221961904"/>
        <c:axId val="221845232"/>
      </c:lineChart>
      <c:catAx>
        <c:axId val="221961904"/>
        <c:scaling>
          <c:orientation val="minMax"/>
        </c:scaling>
        <c:delete val="0"/>
        <c:axPos val="b"/>
        <c:title>
          <c:tx>
            <c:rich>
              <a:bodyPr/>
              <a:lstStyle/>
              <a:p>
                <a:pPr>
                  <a:defRPr/>
                </a:pPr>
                <a:r>
                  <a:rPr lang="en-US"/>
                  <a:t>Birth year</a:t>
                </a:r>
              </a:p>
            </c:rich>
          </c:tx>
          <c:layout>
            <c:manualLayout>
              <c:xMode val="edge"/>
              <c:yMode val="edge"/>
              <c:x val="0.42789512248468942"/>
              <c:y val="0.90939705453484976"/>
            </c:manualLayout>
          </c:layout>
          <c:overlay val="0"/>
        </c:title>
        <c:numFmt formatCode="General" sourceLinked="1"/>
        <c:majorTickMark val="out"/>
        <c:minorTickMark val="none"/>
        <c:tickLblPos val="nextTo"/>
        <c:txPr>
          <a:bodyPr/>
          <a:lstStyle/>
          <a:p>
            <a:pPr>
              <a:defRPr sz="1800"/>
            </a:pPr>
            <a:endParaRPr lang="he-IL"/>
          </a:p>
        </c:txPr>
        <c:crossAx val="221845232"/>
        <c:crosses val="autoZero"/>
        <c:auto val="0"/>
        <c:lblAlgn val="ctr"/>
        <c:lblOffset val="100"/>
        <c:tickLblSkip val="5"/>
        <c:tickMarkSkip val="5"/>
        <c:noMultiLvlLbl val="0"/>
      </c:catAx>
      <c:valAx>
        <c:axId val="221845232"/>
        <c:scaling>
          <c:orientation val="minMax"/>
        </c:scaling>
        <c:delete val="0"/>
        <c:axPos val="l"/>
        <c:majorGridlines>
          <c:spPr>
            <a:ln>
              <a:noFill/>
            </a:ln>
          </c:spPr>
        </c:majorGridlines>
        <c:title>
          <c:tx>
            <c:rich>
              <a:bodyPr rot="-5400000" vert="horz"/>
              <a:lstStyle/>
              <a:p>
                <a:pPr>
                  <a:defRPr/>
                </a:pPr>
                <a:r>
                  <a:rPr lang="en-US"/>
                  <a:t>% DC and SB</a:t>
                </a:r>
              </a:p>
            </c:rich>
          </c:tx>
          <c:overlay val="0"/>
        </c:title>
        <c:numFmt formatCode="General" sourceLinked="1"/>
        <c:majorTickMark val="out"/>
        <c:minorTickMark val="none"/>
        <c:tickLblPos val="nextTo"/>
        <c:txPr>
          <a:bodyPr/>
          <a:lstStyle/>
          <a:p>
            <a:pPr>
              <a:defRPr sz="1800"/>
            </a:pPr>
            <a:endParaRPr lang="he-IL"/>
          </a:p>
        </c:txPr>
        <c:crossAx val="221961904"/>
        <c:crosses val="autoZero"/>
        <c:crossBetween val="midCat"/>
      </c:valAx>
      <c:spPr>
        <a:noFill/>
        <a:ln w="25400">
          <a:solidFill>
            <a:schemeClr val="tx1"/>
          </a:solidFill>
        </a:ln>
      </c:spPr>
    </c:plotArea>
    <c:legend>
      <c:legendPos val="l"/>
      <c:layout>
        <c:manualLayout>
          <c:xMode val="edge"/>
          <c:yMode val="edge"/>
          <c:x val="0.11309197287839022"/>
          <c:y val="0.18678579760863226"/>
          <c:w val="0.19407622484689416"/>
          <c:h val="0.19763269174686501"/>
        </c:manualLayout>
      </c:layout>
      <c:overlay val="0"/>
      <c:txPr>
        <a:bodyPr/>
        <a:lstStyle/>
        <a:p>
          <a:pPr>
            <a:defRPr sz="1600"/>
          </a:pPr>
          <a:endParaRPr lang="he-IL"/>
        </a:p>
      </c:txPr>
    </c:legend>
    <c:plotVisOnly val="1"/>
    <c:dispBlanksAs val="gap"/>
    <c:showDLblsOverMax val="0"/>
  </c:chart>
  <c:spPr>
    <a:solidFill>
      <a:schemeClr val="bg2"/>
    </a:solidFill>
  </c:spPr>
  <c:txPr>
    <a:bodyPr/>
    <a:lstStyle/>
    <a:p>
      <a:pPr>
        <a:defRPr sz="2000">
          <a:solidFill>
            <a:schemeClr val="tx1"/>
          </a:solidFill>
          <a:latin typeface="Arial" panose="020B0604020202020204" pitchFamily="34" charset="0"/>
          <a:cs typeface="Arial" panose="020B0604020202020204" pitchFamily="34" charset="0"/>
        </a:defRPr>
      </a:pPr>
      <a:endParaRPr lang="he-IL"/>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598002999666704E-2"/>
          <c:y val="3.5427223062171838E-2"/>
          <c:w val="0.85531255074222512"/>
          <c:h val="0.84776007174726153"/>
        </c:manualLayout>
      </c:layout>
      <c:scatterChart>
        <c:scatterStyle val="lineMarker"/>
        <c:varyColors val="0"/>
        <c:ser>
          <c:idx val="0"/>
          <c:order val="0"/>
          <c:spPr>
            <a:ln w="28530">
              <a:noFill/>
            </a:ln>
          </c:spPr>
          <c:marker>
            <c:spPr>
              <a:solidFill>
                <a:schemeClr val="tx1"/>
              </a:solidFill>
            </c:spPr>
          </c:marker>
          <c:trendline>
            <c:spPr>
              <a:ln w="31700">
                <a:solidFill>
                  <a:schemeClr val="tx1"/>
                </a:solidFill>
              </a:ln>
            </c:spPr>
            <c:trendlineType val="linear"/>
            <c:dispRSqr val="0"/>
            <c:dispEq val="0"/>
          </c:trendline>
          <c:xVal>
            <c:numLit>
              <c:formatCode>General</c:formatCode>
              <c:ptCount val="32000"/>
              <c:pt idx="0">
                <c:v>366</c:v>
              </c:pt>
              <c:pt idx="1">
                <c:v>626</c:v>
              </c:pt>
              <c:pt idx="2">
                <c:v>280</c:v>
              </c:pt>
              <c:pt idx="3">
                <c:v>281</c:v>
              </c:pt>
              <c:pt idx="4">
                <c:v>475</c:v>
              </c:pt>
              <c:pt idx="5">
                <c:v>575</c:v>
              </c:pt>
              <c:pt idx="6">
                <c:v>479</c:v>
              </c:pt>
              <c:pt idx="7">
                <c:v>160</c:v>
              </c:pt>
              <c:pt idx="8">
                <c:v>599</c:v>
              </c:pt>
              <c:pt idx="9">
                <c:v>648</c:v>
              </c:pt>
              <c:pt idx="10">
                <c:v>860</c:v>
              </c:pt>
              <c:pt idx="11">
                <c:v>740</c:v>
              </c:pt>
              <c:pt idx="12">
                <c:v>746</c:v>
              </c:pt>
              <c:pt idx="13">
                <c:v>636</c:v>
              </c:pt>
              <c:pt idx="14">
                <c:v>264</c:v>
              </c:pt>
              <c:pt idx="15">
                <c:v>538</c:v>
              </c:pt>
              <c:pt idx="16">
                <c:v>575</c:v>
              </c:pt>
              <c:pt idx="17">
                <c:v>612</c:v>
              </c:pt>
              <c:pt idx="18">
                <c:v>341</c:v>
              </c:pt>
              <c:pt idx="19">
                <c:v>275</c:v>
              </c:pt>
              <c:pt idx="20">
                <c:v>258</c:v>
              </c:pt>
              <c:pt idx="21">
                <c:v>461</c:v>
              </c:pt>
              <c:pt idx="22">
                <c:v>616</c:v>
              </c:pt>
              <c:pt idx="23">
                <c:v>434</c:v>
              </c:pt>
              <c:pt idx="24">
                <c:v>528</c:v>
              </c:pt>
              <c:pt idx="25">
                <c:v>699</c:v>
              </c:pt>
              <c:pt idx="26">
                <c:v>583</c:v>
              </c:pt>
              <c:pt idx="27">
                <c:v>318</c:v>
              </c:pt>
              <c:pt idx="28">
                <c:v>461</c:v>
              </c:pt>
              <c:pt idx="29">
                <c:v>626</c:v>
              </c:pt>
              <c:pt idx="30">
                <c:v>747</c:v>
              </c:pt>
              <c:pt idx="31">
                <c:v>792</c:v>
              </c:pt>
              <c:pt idx="32">
                <c:v>684</c:v>
              </c:pt>
              <c:pt idx="33">
                <c:v>575</c:v>
              </c:pt>
              <c:pt idx="34">
                <c:v>510</c:v>
              </c:pt>
              <c:pt idx="35">
                <c:v>385</c:v>
              </c:pt>
              <c:pt idx="36">
                <c:v>386</c:v>
              </c:pt>
              <c:pt idx="37">
                <c:v>146</c:v>
              </c:pt>
              <c:pt idx="38">
                <c:v>501</c:v>
              </c:pt>
              <c:pt idx="39">
                <c:v>565</c:v>
              </c:pt>
              <c:pt idx="40">
                <c:v>564</c:v>
              </c:pt>
              <c:pt idx="41">
                <c:v>665</c:v>
              </c:pt>
              <c:pt idx="42">
                <c:v>371</c:v>
              </c:pt>
              <c:pt idx="43">
                <c:v>162</c:v>
              </c:pt>
              <c:pt idx="44">
                <c:v>650</c:v>
              </c:pt>
              <c:pt idx="45">
                <c:v>533</c:v>
              </c:pt>
              <c:pt idx="46">
                <c:v>425</c:v>
              </c:pt>
              <c:pt idx="47">
                <c:v>579</c:v>
              </c:pt>
              <c:pt idx="48">
                <c:v>600</c:v>
              </c:pt>
              <c:pt idx="49">
                <c:v>582</c:v>
              </c:pt>
              <c:pt idx="50">
                <c:v>640</c:v>
              </c:pt>
              <c:pt idx="51">
                <c:v>559</c:v>
              </c:pt>
              <c:pt idx="52">
                <c:v>358</c:v>
              </c:pt>
              <c:pt idx="53">
                <c:v>565</c:v>
              </c:pt>
              <c:pt idx="54">
                <c:v>334</c:v>
              </c:pt>
              <c:pt idx="55">
                <c:v>372</c:v>
              </c:pt>
              <c:pt idx="56">
                <c:v>432</c:v>
              </c:pt>
              <c:pt idx="57">
                <c:v>548</c:v>
              </c:pt>
              <c:pt idx="58">
                <c:v>577</c:v>
              </c:pt>
              <c:pt idx="59">
                <c:v>498</c:v>
              </c:pt>
              <c:pt idx="60">
                <c:v>659</c:v>
              </c:pt>
              <c:pt idx="61">
                <c:v>469</c:v>
              </c:pt>
              <c:pt idx="62">
                <c:v>280</c:v>
              </c:pt>
              <c:pt idx="63">
                <c:v>381</c:v>
              </c:pt>
              <c:pt idx="64">
                <c:v>235</c:v>
              </c:pt>
              <c:pt idx="65">
                <c:v>614</c:v>
              </c:pt>
              <c:pt idx="66">
                <c:v>532</c:v>
              </c:pt>
              <c:pt idx="67">
                <c:v>658</c:v>
              </c:pt>
              <c:pt idx="68">
                <c:v>698</c:v>
              </c:pt>
              <c:pt idx="69">
                <c:v>672</c:v>
              </c:pt>
              <c:pt idx="70">
                <c:v>361</c:v>
              </c:pt>
              <c:pt idx="71">
                <c:v>367</c:v>
              </c:pt>
              <c:pt idx="72">
                <c:v>690</c:v>
              </c:pt>
              <c:pt idx="73">
                <c:v>697</c:v>
              </c:pt>
              <c:pt idx="74">
                <c:v>902</c:v>
              </c:pt>
              <c:pt idx="75">
                <c:v>743</c:v>
              </c:pt>
              <c:pt idx="76">
                <c:v>581</c:v>
              </c:pt>
              <c:pt idx="77">
                <c:v>440</c:v>
              </c:pt>
              <c:pt idx="78">
                <c:v>656</c:v>
              </c:pt>
              <c:pt idx="79">
                <c:v>798</c:v>
              </c:pt>
              <c:pt idx="80">
                <c:v>779</c:v>
              </c:pt>
              <c:pt idx="81">
                <c:v>673</c:v>
              </c:pt>
              <c:pt idx="82">
                <c:v>568</c:v>
              </c:pt>
              <c:pt idx="83">
                <c:v>411</c:v>
              </c:pt>
              <c:pt idx="84">
                <c:v>499</c:v>
              </c:pt>
              <c:pt idx="85">
                <c:v>543</c:v>
              </c:pt>
              <c:pt idx="86">
                <c:v>419</c:v>
              </c:pt>
              <c:pt idx="87">
                <c:v>618</c:v>
              </c:pt>
              <c:pt idx="88">
                <c:v>591</c:v>
              </c:pt>
              <c:pt idx="89">
                <c:v>505</c:v>
              </c:pt>
              <c:pt idx="90">
                <c:v>350</c:v>
              </c:pt>
              <c:pt idx="91">
                <c:v>322</c:v>
              </c:pt>
              <c:pt idx="92">
                <c:v>690</c:v>
              </c:pt>
              <c:pt idx="93">
                <c:v>785</c:v>
              </c:pt>
              <c:pt idx="94">
                <c:v>606</c:v>
              </c:pt>
              <c:pt idx="95">
                <c:v>525</c:v>
              </c:pt>
              <c:pt idx="96">
                <c:v>610</c:v>
              </c:pt>
              <c:pt idx="97">
                <c:v>830</c:v>
              </c:pt>
              <c:pt idx="98">
                <c:v>606</c:v>
              </c:pt>
              <c:pt idx="99">
                <c:v>616</c:v>
              </c:pt>
              <c:pt idx="100">
                <c:v>652</c:v>
              </c:pt>
              <c:pt idx="101">
                <c:v>557</c:v>
              </c:pt>
              <c:pt idx="102">
                <c:v>703</c:v>
              </c:pt>
              <c:pt idx="103">
                <c:v>672</c:v>
              </c:pt>
              <c:pt idx="104">
                <c:v>583</c:v>
              </c:pt>
              <c:pt idx="105">
                <c:v>535</c:v>
              </c:pt>
              <c:pt idx="106">
                <c:v>286</c:v>
              </c:pt>
              <c:pt idx="107">
                <c:v>592</c:v>
              </c:pt>
              <c:pt idx="108">
                <c:v>594</c:v>
              </c:pt>
              <c:pt idx="109">
                <c:v>656</c:v>
              </c:pt>
              <c:pt idx="110">
                <c:v>732</c:v>
              </c:pt>
              <c:pt idx="111">
                <c:v>624</c:v>
              </c:pt>
              <c:pt idx="112">
                <c:v>579</c:v>
              </c:pt>
              <c:pt idx="113">
                <c:v>546</c:v>
              </c:pt>
              <c:pt idx="114">
                <c:v>747</c:v>
              </c:pt>
              <c:pt idx="115">
                <c:v>580</c:v>
              </c:pt>
              <c:pt idx="116">
                <c:v>808</c:v>
              </c:pt>
              <c:pt idx="117">
                <c:v>794</c:v>
              </c:pt>
              <c:pt idx="118">
                <c:v>633</c:v>
              </c:pt>
              <c:pt idx="119">
                <c:v>484</c:v>
              </c:pt>
              <c:pt idx="120">
                <c:v>654</c:v>
              </c:pt>
              <c:pt idx="121">
                <c:v>671</c:v>
              </c:pt>
              <c:pt idx="122">
                <c:v>568</c:v>
              </c:pt>
              <c:pt idx="123">
                <c:v>777</c:v>
              </c:pt>
              <c:pt idx="124">
                <c:v>650</c:v>
              </c:pt>
              <c:pt idx="125">
                <c:v>682</c:v>
              </c:pt>
              <c:pt idx="126">
                <c:v>760</c:v>
              </c:pt>
              <c:pt idx="127">
                <c:v>907</c:v>
              </c:pt>
              <c:pt idx="128">
                <c:v>635</c:v>
              </c:pt>
              <c:pt idx="129">
                <c:v>776</c:v>
              </c:pt>
              <c:pt idx="130">
                <c:v>767</c:v>
              </c:pt>
              <c:pt idx="131">
                <c:v>734</c:v>
              </c:pt>
              <c:pt idx="132">
                <c:v>849</c:v>
              </c:pt>
              <c:pt idx="133">
                <c:v>664</c:v>
              </c:pt>
              <c:pt idx="134">
                <c:v>607</c:v>
              </c:pt>
              <c:pt idx="135">
                <c:v>815</c:v>
              </c:pt>
              <c:pt idx="136">
                <c:v>545</c:v>
              </c:pt>
              <c:pt idx="137">
                <c:v>630</c:v>
              </c:pt>
              <c:pt idx="138">
                <c:v>830</c:v>
              </c:pt>
              <c:pt idx="139">
                <c:v>644</c:v>
              </c:pt>
              <c:pt idx="140">
                <c:v>754</c:v>
              </c:pt>
              <c:pt idx="141">
                <c:v>655</c:v>
              </c:pt>
              <c:pt idx="142">
                <c:v>574</c:v>
              </c:pt>
              <c:pt idx="143">
                <c:v>497</c:v>
              </c:pt>
              <c:pt idx="144">
                <c:v>761</c:v>
              </c:pt>
              <c:pt idx="145">
                <c:v>621</c:v>
              </c:pt>
              <c:pt idx="146">
                <c:v>574</c:v>
              </c:pt>
              <c:pt idx="147">
                <c:v>529</c:v>
              </c:pt>
              <c:pt idx="148">
                <c:v>741</c:v>
              </c:pt>
              <c:pt idx="149">
                <c:v>595</c:v>
              </c:pt>
              <c:pt idx="150">
                <c:v>868</c:v>
              </c:pt>
              <c:pt idx="151">
                <c:v>832</c:v>
              </c:pt>
              <c:pt idx="152">
                <c:v>776</c:v>
              </c:pt>
              <c:pt idx="153">
                <c:v>570</c:v>
              </c:pt>
              <c:pt idx="154">
                <c:v>472</c:v>
              </c:pt>
              <c:pt idx="155">
                <c:v>693</c:v>
              </c:pt>
              <c:pt idx="156">
                <c:v>550</c:v>
              </c:pt>
              <c:pt idx="157">
                <c:v>653</c:v>
              </c:pt>
              <c:pt idx="158">
                <c:v>740</c:v>
              </c:pt>
              <c:pt idx="159">
                <c:v>728</c:v>
              </c:pt>
              <c:pt idx="160">
                <c:v>875</c:v>
              </c:pt>
              <c:pt idx="161">
                <c:v>624</c:v>
              </c:pt>
              <c:pt idx="162">
                <c:v>774</c:v>
              </c:pt>
              <c:pt idx="163">
                <c:v>761</c:v>
              </c:pt>
              <c:pt idx="164">
                <c:v>514</c:v>
              </c:pt>
              <c:pt idx="165">
                <c:v>473</c:v>
              </c:pt>
              <c:pt idx="166">
                <c:v>652</c:v>
              </c:pt>
              <c:pt idx="167">
                <c:v>693</c:v>
              </c:pt>
              <c:pt idx="168">
                <c:v>651</c:v>
              </c:pt>
            </c:numLit>
          </c:xVal>
          <c:yVal>
            <c:numLit>
              <c:formatCode>General</c:formatCode>
              <c:ptCount val="32000"/>
              <c:pt idx="0">
                <c:v>296</c:v>
              </c:pt>
              <c:pt idx="1">
                <c:v>648</c:v>
              </c:pt>
              <c:pt idx="2">
                <c:v>404</c:v>
              </c:pt>
              <c:pt idx="3">
                <c:v>-11</c:v>
              </c:pt>
              <c:pt idx="4">
                <c:v>-347</c:v>
              </c:pt>
              <c:pt idx="5">
                <c:v>570</c:v>
              </c:pt>
              <c:pt idx="6">
                <c:v>207</c:v>
              </c:pt>
              <c:pt idx="7">
                <c:v>-52</c:v>
              </c:pt>
              <c:pt idx="8">
                <c:v>732</c:v>
              </c:pt>
              <c:pt idx="9">
                <c:v>623</c:v>
              </c:pt>
              <c:pt idx="10">
                <c:v>1062</c:v>
              </c:pt>
              <c:pt idx="11">
                <c:v>988</c:v>
              </c:pt>
              <c:pt idx="12">
                <c:v>676</c:v>
              </c:pt>
              <c:pt idx="13">
                <c:v>882</c:v>
              </c:pt>
              <c:pt idx="14">
                <c:v>182</c:v>
              </c:pt>
              <c:pt idx="15">
                <c:v>-136</c:v>
              </c:pt>
              <c:pt idx="16">
                <c:v>421</c:v>
              </c:pt>
              <c:pt idx="17">
                <c:v>739</c:v>
              </c:pt>
              <c:pt idx="18">
                <c:v>-138</c:v>
              </c:pt>
              <c:pt idx="19">
                <c:v>-224</c:v>
              </c:pt>
              <c:pt idx="20">
                <c:v>95</c:v>
              </c:pt>
              <c:pt idx="21">
                <c:v>629</c:v>
              </c:pt>
              <c:pt idx="22">
                <c:v>543</c:v>
              </c:pt>
              <c:pt idx="23">
                <c:v>288</c:v>
              </c:pt>
              <c:pt idx="24">
                <c:v>266</c:v>
              </c:pt>
              <c:pt idx="25">
                <c:v>533</c:v>
              </c:pt>
              <c:pt idx="26">
                <c:v>404</c:v>
              </c:pt>
              <c:pt idx="27">
                <c:v>114</c:v>
              </c:pt>
              <c:pt idx="28">
                <c:v>696</c:v>
              </c:pt>
              <c:pt idx="29">
                <c:v>246</c:v>
              </c:pt>
              <c:pt idx="30">
                <c:v>642</c:v>
              </c:pt>
              <c:pt idx="31">
                <c:v>1150</c:v>
              </c:pt>
              <c:pt idx="32">
                <c:v>995</c:v>
              </c:pt>
              <c:pt idx="33">
                <c:v>742</c:v>
              </c:pt>
              <c:pt idx="34">
                <c:v>591</c:v>
              </c:pt>
              <c:pt idx="35">
                <c:v>112</c:v>
              </c:pt>
              <c:pt idx="36">
                <c:v>146</c:v>
              </c:pt>
              <c:pt idx="37">
                <c:v>165</c:v>
              </c:pt>
              <c:pt idx="38">
                <c:v>345</c:v>
              </c:pt>
              <c:pt idx="39">
                <c:v>414</c:v>
              </c:pt>
              <c:pt idx="40">
                <c:v>994</c:v>
              </c:pt>
              <c:pt idx="41">
                <c:v>438</c:v>
              </c:pt>
              <c:pt idx="42">
                <c:v>581</c:v>
              </c:pt>
              <c:pt idx="43">
                <c:v>-127</c:v>
              </c:pt>
              <c:pt idx="44">
                <c:v>672</c:v>
              </c:pt>
              <c:pt idx="45">
                <c:v>864</c:v>
              </c:pt>
              <c:pt idx="46">
                <c:v>1055</c:v>
              </c:pt>
              <c:pt idx="47">
                <c:v>859</c:v>
              </c:pt>
              <c:pt idx="48">
                <c:v>793</c:v>
              </c:pt>
              <c:pt idx="49">
                <c:v>277</c:v>
              </c:pt>
              <c:pt idx="50">
                <c:v>647</c:v>
              </c:pt>
              <c:pt idx="51">
                <c:v>827</c:v>
              </c:pt>
              <c:pt idx="52">
                <c:v>119</c:v>
              </c:pt>
              <c:pt idx="53">
                <c:v>365</c:v>
              </c:pt>
              <c:pt idx="54">
                <c:v>-41</c:v>
              </c:pt>
              <c:pt idx="55">
                <c:v>185</c:v>
              </c:pt>
              <c:pt idx="56">
                <c:v>454</c:v>
              </c:pt>
              <c:pt idx="57">
                <c:v>595</c:v>
              </c:pt>
              <c:pt idx="58">
                <c:v>722</c:v>
              </c:pt>
              <c:pt idx="59">
                <c:v>737</c:v>
              </c:pt>
              <c:pt idx="60">
                <c:v>641</c:v>
              </c:pt>
              <c:pt idx="61">
                <c:v>1035</c:v>
              </c:pt>
              <c:pt idx="62">
                <c:v>380</c:v>
              </c:pt>
              <c:pt idx="63">
                <c:v>79</c:v>
              </c:pt>
              <c:pt idx="64">
                <c:v>499</c:v>
              </c:pt>
              <c:pt idx="65">
                <c:v>650</c:v>
              </c:pt>
              <c:pt idx="66">
                <c:v>605</c:v>
              </c:pt>
              <c:pt idx="67">
                <c:v>311</c:v>
              </c:pt>
              <c:pt idx="68">
                <c:v>550</c:v>
              </c:pt>
              <c:pt idx="69">
                <c:v>496</c:v>
              </c:pt>
              <c:pt idx="70">
                <c:v>447</c:v>
              </c:pt>
              <c:pt idx="71">
                <c:v>11</c:v>
              </c:pt>
              <c:pt idx="72">
                <c:v>811</c:v>
              </c:pt>
              <c:pt idx="73">
                <c:v>812</c:v>
              </c:pt>
              <c:pt idx="74">
                <c:v>761</c:v>
              </c:pt>
              <c:pt idx="75">
                <c:v>1120</c:v>
              </c:pt>
              <c:pt idx="76">
                <c:v>218</c:v>
              </c:pt>
              <c:pt idx="77">
                <c:v>346</c:v>
              </c:pt>
              <c:pt idx="78">
                <c:v>549</c:v>
              </c:pt>
              <c:pt idx="79">
                <c:v>1083</c:v>
              </c:pt>
              <c:pt idx="80">
                <c:v>928</c:v>
              </c:pt>
              <c:pt idx="81">
                <c:v>649</c:v>
              </c:pt>
              <c:pt idx="82">
                <c:v>234</c:v>
              </c:pt>
              <c:pt idx="83">
                <c:v>-81</c:v>
              </c:pt>
              <c:pt idx="84">
                <c:v>49</c:v>
              </c:pt>
              <c:pt idx="85">
                <c:v>755</c:v>
              </c:pt>
              <c:pt idx="86">
                <c:v>60</c:v>
              </c:pt>
              <c:pt idx="87">
                <c:v>540</c:v>
              </c:pt>
              <c:pt idx="88">
                <c:v>652</c:v>
              </c:pt>
              <c:pt idx="89">
                <c:v>770</c:v>
              </c:pt>
              <c:pt idx="90">
                <c:v>436</c:v>
              </c:pt>
              <c:pt idx="91">
                <c:v>281</c:v>
              </c:pt>
              <c:pt idx="92">
                <c:v>725</c:v>
              </c:pt>
              <c:pt idx="93">
                <c:v>540</c:v>
              </c:pt>
              <c:pt idx="94">
                <c:v>597</c:v>
              </c:pt>
              <c:pt idx="95">
                <c:v>316</c:v>
              </c:pt>
              <c:pt idx="96">
                <c:v>508</c:v>
              </c:pt>
              <c:pt idx="97">
                <c:v>937</c:v>
              </c:pt>
              <c:pt idx="98">
                <c:v>378</c:v>
              </c:pt>
              <c:pt idx="99">
                <c:v>204</c:v>
              </c:pt>
              <c:pt idx="100">
                <c:v>923</c:v>
              </c:pt>
              <c:pt idx="101">
                <c:v>1013</c:v>
              </c:pt>
              <c:pt idx="102">
                <c:v>572</c:v>
              </c:pt>
              <c:pt idx="103">
                <c:v>840</c:v>
              </c:pt>
              <c:pt idx="104">
                <c:v>575</c:v>
              </c:pt>
              <c:pt idx="105">
                <c:v>735</c:v>
              </c:pt>
              <c:pt idx="106">
                <c:v>184</c:v>
              </c:pt>
              <c:pt idx="107">
                <c:v>789</c:v>
              </c:pt>
              <c:pt idx="108">
                <c:v>279</c:v>
              </c:pt>
              <c:pt idx="109">
                <c:v>359</c:v>
              </c:pt>
              <c:pt idx="110">
                <c:v>669</c:v>
              </c:pt>
              <c:pt idx="111">
                <c:v>57</c:v>
              </c:pt>
              <c:pt idx="112">
                <c:v>413</c:v>
              </c:pt>
              <c:pt idx="113">
                <c:v>549</c:v>
              </c:pt>
              <c:pt idx="114">
                <c:v>698</c:v>
              </c:pt>
              <c:pt idx="115">
                <c:v>608</c:v>
              </c:pt>
              <c:pt idx="116">
                <c:v>551</c:v>
              </c:pt>
              <c:pt idx="117">
                <c:v>722</c:v>
              </c:pt>
              <c:pt idx="118">
                <c:v>516</c:v>
              </c:pt>
              <c:pt idx="119">
                <c:v>294</c:v>
              </c:pt>
              <c:pt idx="120">
                <c:v>539</c:v>
              </c:pt>
              <c:pt idx="121">
                <c:v>440</c:v>
              </c:pt>
              <c:pt idx="122">
                <c:v>770</c:v>
              </c:pt>
              <c:pt idx="123">
                <c:v>728</c:v>
              </c:pt>
              <c:pt idx="124">
                <c:v>492</c:v>
              </c:pt>
              <c:pt idx="125">
                <c:v>57</c:v>
              </c:pt>
              <c:pt idx="126">
                <c:v>825</c:v>
              </c:pt>
              <c:pt idx="127">
                <c:v>218</c:v>
              </c:pt>
              <c:pt idx="128">
                <c:v>405</c:v>
              </c:pt>
              <c:pt idx="129">
                <c:v>878</c:v>
              </c:pt>
              <c:pt idx="130">
                <c:v>740</c:v>
              </c:pt>
              <c:pt idx="131">
                <c:v>1051</c:v>
              </c:pt>
              <c:pt idx="132">
                <c:v>720</c:v>
              </c:pt>
              <c:pt idx="133">
                <c:v>47</c:v>
              </c:pt>
              <c:pt idx="134">
                <c:v>417</c:v>
              </c:pt>
              <c:pt idx="135">
                <c:v>723</c:v>
              </c:pt>
              <c:pt idx="136">
                <c:v>390</c:v>
              </c:pt>
              <c:pt idx="137">
                <c:v>602</c:v>
              </c:pt>
              <c:pt idx="138">
                <c:v>866</c:v>
              </c:pt>
              <c:pt idx="139">
                <c:v>722</c:v>
              </c:pt>
              <c:pt idx="140">
                <c:v>1031</c:v>
              </c:pt>
              <c:pt idx="141">
                <c:v>738</c:v>
              </c:pt>
              <c:pt idx="142">
                <c:v>169</c:v>
              </c:pt>
              <c:pt idx="143">
                <c:v>517</c:v>
              </c:pt>
              <c:pt idx="144">
                <c:v>1037</c:v>
              </c:pt>
              <c:pt idx="145">
                <c:v>467</c:v>
              </c:pt>
              <c:pt idx="146">
                <c:v>855</c:v>
              </c:pt>
              <c:pt idx="147">
                <c:v>564</c:v>
              </c:pt>
              <c:pt idx="148">
                <c:v>564</c:v>
              </c:pt>
              <c:pt idx="149">
                <c:v>690</c:v>
              </c:pt>
              <c:pt idx="150">
                <c:v>1068</c:v>
              </c:pt>
              <c:pt idx="151">
                <c:v>876</c:v>
              </c:pt>
              <c:pt idx="152">
                <c:v>892</c:v>
              </c:pt>
              <c:pt idx="153">
                <c:v>358</c:v>
              </c:pt>
              <c:pt idx="154">
                <c:v>324</c:v>
              </c:pt>
              <c:pt idx="155">
                <c:v>793</c:v>
              </c:pt>
              <c:pt idx="156">
                <c:v>217</c:v>
              </c:pt>
              <c:pt idx="157">
                <c:v>-93</c:v>
              </c:pt>
              <c:pt idx="158">
                <c:v>653</c:v>
              </c:pt>
              <c:pt idx="159">
                <c:v>569</c:v>
              </c:pt>
              <c:pt idx="160">
                <c:v>814</c:v>
              </c:pt>
              <c:pt idx="161">
                <c:v>276</c:v>
              </c:pt>
              <c:pt idx="162">
                <c:v>156</c:v>
              </c:pt>
              <c:pt idx="163">
                <c:v>701</c:v>
              </c:pt>
              <c:pt idx="164">
                <c:v>229</c:v>
              </c:pt>
              <c:pt idx="165">
                <c:v>235</c:v>
              </c:pt>
              <c:pt idx="166">
                <c:v>372</c:v>
              </c:pt>
              <c:pt idx="167">
                <c:v>364</c:v>
              </c:pt>
              <c:pt idx="168">
                <c:v>69</c:v>
              </c:pt>
            </c:numLit>
          </c:yVal>
          <c:smooth val="0"/>
          <c:extLst xmlns:c16r2="http://schemas.microsoft.com/office/drawing/2015/06/chart">
            <c:ext xmlns:c16="http://schemas.microsoft.com/office/drawing/2014/chart" uri="{C3380CC4-5D6E-409C-BE32-E72D297353CC}">
              <c16:uniqueId val="{00000000-5EDE-4060-B31E-3384105162E8}"/>
            </c:ext>
          </c:extLst>
        </c:ser>
        <c:dLbls>
          <c:showLegendKey val="0"/>
          <c:showVal val="0"/>
          <c:showCatName val="0"/>
          <c:showSerName val="0"/>
          <c:showPercent val="0"/>
          <c:showBubbleSize val="0"/>
        </c:dLbls>
        <c:axId val="221846016"/>
        <c:axId val="221846408"/>
      </c:scatterChart>
      <c:valAx>
        <c:axId val="221846016"/>
        <c:scaling>
          <c:orientation val="minMax"/>
          <c:max val="1200"/>
          <c:min val="-400"/>
        </c:scaling>
        <c:delete val="0"/>
        <c:axPos val="b"/>
        <c:title>
          <c:tx>
            <c:rich>
              <a:bodyPr/>
              <a:lstStyle/>
              <a:p>
                <a:pPr>
                  <a:defRPr sz="1797" b="1" i="0" u="none" strike="noStrike" baseline="0">
                    <a:solidFill>
                      <a:schemeClr val="tx1"/>
                    </a:solidFill>
                    <a:latin typeface="Arial"/>
                    <a:ea typeface="Arial"/>
                    <a:cs typeface="Arial"/>
                  </a:defRPr>
                </a:pPr>
                <a:r>
                  <a:rPr lang="en-US">
                    <a:solidFill>
                      <a:schemeClr val="tx1"/>
                    </a:solidFill>
                  </a:rPr>
                  <a:t>GEBV</a:t>
                </a:r>
              </a:p>
            </c:rich>
          </c:tx>
          <c:layout>
            <c:manualLayout>
              <c:xMode val="edge"/>
              <c:yMode val="edge"/>
              <c:x val="0.46994767331338982"/>
              <c:y val="0.91544031134039283"/>
            </c:manualLayout>
          </c:layout>
          <c:overlay val="0"/>
        </c:title>
        <c:numFmt formatCode="0" sourceLinked="0"/>
        <c:majorTickMark val="out"/>
        <c:minorTickMark val="none"/>
        <c:tickLblPos val="nextTo"/>
        <c:spPr>
          <a:ln w="25360">
            <a:solidFill>
              <a:schemeClr val="tx1"/>
            </a:solidFill>
          </a:ln>
        </c:spPr>
        <c:txPr>
          <a:bodyPr rot="2940000" vert="horz"/>
          <a:lstStyle/>
          <a:p>
            <a:pPr>
              <a:defRPr sz="1598" b="0" i="0" u="none" strike="noStrike" baseline="0">
                <a:solidFill>
                  <a:schemeClr val="tx1"/>
                </a:solidFill>
                <a:latin typeface="Arial"/>
                <a:ea typeface="Arial"/>
                <a:cs typeface="Arial"/>
              </a:defRPr>
            </a:pPr>
            <a:endParaRPr lang="he-IL"/>
          </a:p>
        </c:txPr>
        <c:crossAx val="221846408"/>
        <c:crosses val="autoZero"/>
        <c:crossBetween val="midCat"/>
        <c:majorUnit val="400"/>
        <c:minorUnit val="100"/>
      </c:valAx>
      <c:valAx>
        <c:axId val="221846408"/>
        <c:scaling>
          <c:orientation val="minMax"/>
          <c:max val="1200"/>
          <c:min val="-400"/>
        </c:scaling>
        <c:delete val="0"/>
        <c:axPos val="l"/>
        <c:title>
          <c:tx>
            <c:rich>
              <a:bodyPr/>
              <a:lstStyle/>
              <a:p>
                <a:pPr>
                  <a:defRPr sz="1098" b="0" i="0" u="none" strike="noStrike" baseline="0">
                    <a:solidFill>
                      <a:schemeClr val="tx1"/>
                    </a:solidFill>
                    <a:latin typeface="Calibri"/>
                    <a:ea typeface="Calibri"/>
                    <a:cs typeface="Calibri"/>
                  </a:defRPr>
                </a:pPr>
                <a:r>
                  <a:rPr lang="en-US" sz="1797" b="1" i="0" u="none" strike="noStrike" baseline="0">
                    <a:solidFill>
                      <a:schemeClr val="tx1"/>
                    </a:solidFill>
                    <a:latin typeface="Arial"/>
                    <a:cs typeface="Arial"/>
                  </a:rPr>
                  <a:t>EBV 2014</a:t>
                </a:r>
              </a:p>
            </c:rich>
          </c:tx>
          <c:layout>
            <c:manualLayout>
              <c:xMode val="edge"/>
              <c:yMode val="edge"/>
              <c:x val="1.017518934656675E-2"/>
              <c:y val="0.31833026618799087"/>
            </c:manualLayout>
          </c:layout>
          <c:overlay val="0"/>
        </c:title>
        <c:numFmt formatCode="General" sourceLinked="1"/>
        <c:majorTickMark val="out"/>
        <c:minorTickMark val="none"/>
        <c:tickLblPos val="nextTo"/>
        <c:spPr>
          <a:ln w="25360">
            <a:solidFill>
              <a:schemeClr val="tx1"/>
            </a:solidFill>
          </a:ln>
        </c:spPr>
        <c:txPr>
          <a:bodyPr/>
          <a:lstStyle/>
          <a:p>
            <a:pPr>
              <a:defRPr>
                <a:latin typeface="Arial" panose="020B0604020202020204" pitchFamily="34" charset="0"/>
                <a:cs typeface="Arial" panose="020B0604020202020204" pitchFamily="34" charset="0"/>
              </a:defRPr>
            </a:pPr>
            <a:endParaRPr lang="he-IL"/>
          </a:p>
        </c:txPr>
        <c:crossAx val="221846016"/>
        <c:crosses val="autoZero"/>
        <c:crossBetween val="midCat"/>
        <c:majorUnit val="400"/>
        <c:minorUnit val="100"/>
      </c:valAx>
      <c:spPr>
        <a:ln w="25360">
          <a:solidFill>
            <a:schemeClr val="tx1"/>
          </a:solidFill>
        </a:ln>
      </c:spPr>
    </c:plotArea>
    <c:plotVisOnly val="1"/>
    <c:dispBlanksAs val="gap"/>
    <c:showDLblsOverMax val="0"/>
  </c:chart>
  <c:txPr>
    <a:bodyPr/>
    <a:lstStyle/>
    <a:p>
      <a:pPr>
        <a:defRPr sz="1598"/>
      </a:pPr>
      <a:endParaRPr lang="he-IL"/>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9342438" y="6307138"/>
            <a:ext cx="484187" cy="29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298" tIns="44357" rIns="90298" bIns="44357" anchor="ctr">
            <a:spAutoFit/>
          </a:bodyPr>
          <a:lstStyle>
            <a:lvl1pPr algn="r" defTabSz="912813" rtl="1">
              <a:defRPr sz="2400">
                <a:solidFill>
                  <a:schemeClr val="tx1"/>
                </a:solidFill>
                <a:latin typeface="Times New Roman" panose="02020603050405020304" pitchFamily="18" charset="0"/>
              </a:defRPr>
            </a:lvl1pPr>
            <a:lvl2pPr marL="455613" algn="r" defTabSz="912813" rtl="1">
              <a:defRPr sz="2400">
                <a:solidFill>
                  <a:schemeClr val="tx1"/>
                </a:solidFill>
                <a:latin typeface="Times New Roman" panose="02020603050405020304" pitchFamily="18" charset="0"/>
              </a:defRPr>
            </a:lvl2pPr>
            <a:lvl3pPr marL="912813" algn="r" defTabSz="912813" rtl="1">
              <a:defRPr sz="2400">
                <a:solidFill>
                  <a:schemeClr val="tx1"/>
                </a:solidFill>
                <a:latin typeface="Times New Roman" panose="02020603050405020304" pitchFamily="18" charset="0"/>
              </a:defRPr>
            </a:lvl3pPr>
            <a:lvl4pPr marL="1368425" algn="r" defTabSz="912813" rtl="1">
              <a:defRPr sz="2400">
                <a:solidFill>
                  <a:schemeClr val="tx1"/>
                </a:solidFill>
                <a:latin typeface="Times New Roman" panose="02020603050405020304" pitchFamily="18" charset="0"/>
              </a:defRPr>
            </a:lvl4pPr>
            <a:lvl5pPr marL="1825625" algn="r" defTabSz="912813" rtl="1">
              <a:defRPr sz="2400">
                <a:solidFill>
                  <a:schemeClr val="tx1"/>
                </a:solidFill>
                <a:latin typeface="Times New Roman" panose="02020603050405020304" pitchFamily="18" charset="0"/>
              </a:defRPr>
            </a:lvl5pPr>
            <a:lvl6pPr marL="2282825" algn="r" defTabSz="912813" rtl="1" eaLnBrk="0" fontAlgn="base" hangingPunct="0">
              <a:spcBef>
                <a:spcPct val="0"/>
              </a:spcBef>
              <a:spcAft>
                <a:spcPct val="0"/>
              </a:spcAft>
              <a:defRPr sz="2400">
                <a:solidFill>
                  <a:schemeClr val="tx1"/>
                </a:solidFill>
                <a:latin typeface="Times New Roman" panose="02020603050405020304" pitchFamily="18" charset="0"/>
              </a:defRPr>
            </a:lvl6pPr>
            <a:lvl7pPr marL="2740025" algn="r" defTabSz="912813" rtl="1" eaLnBrk="0" fontAlgn="base" hangingPunct="0">
              <a:spcBef>
                <a:spcPct val="0"/>
              </a:spcBef>
              <a:spcAft>
                <a:spcPct val="0"/>
              </a:spcAft>
              <a:defRPr sz="2400">
                <a:solidFill>
                  <a:schemeClr val="tx1"/>
                </a:solidFill>
                <a:latin typeface="Times New Roman" panose="02020603050405020304" pitchFamily="18" charset="0"/>
              </a:defRPr>
            </a:lvl7pPr>
            <a:lvl8pPr marL="3197225" algn="r" defTabSz="912813" rtl="1" eaLnBrk="0" fontAlgn="base" hangingPunct="0">
              <a:spcBef>
                <a:spcPct val="0"/>
              </a:spcBef>
              <a:spcAft>
                <a:spcPct val="0"/>
              </a:spcAft>
              <a:defRPr sz="2400">
                <a:solidFill>
                  <a:schemeClr val="tx1"/>
                </a:solidFill>
                <a:latin typeface="Times New Roman" panose="02020603050405020304" pitchFamily="18" charset="0"/>
              </a:defRPr>
            </a:lvl8pPr>
            <a:lvl9pPr marL="3654425" algn="r" defTabSz="912813" rtl="1"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fld id="{30C623A5-D531-461C-AC2E-D4FEAB89014C}" type="slidenum">
              <a:rPr lang="he-IL" altLang="en-US" sz="1400" smtClean="0">
                <a:latin typeface="Arial" panose="020B0604020202020204" pitchFamily="34" charset="0"/>
                <a:cs typeface="Arial" panose="020B0604020202020204" pitchFamily="34" charset="0"/>
              </a:rPr>
              <a:pPr>
                <a:defRPr/>
              </a:pPr>
              <a:t>‹#›</a:t>
            </a:fld>
            <a:endParaRPr lang="en-US" altLang="en-US" sz="1400" smtClean="0">
              <a:latin typeface="Arial" panose="020B0604020202020204" pitchFamily="34" charset="0"/>
            </a:endParaRPr>
          </a:p>
        </p:txBody>
      </p:sp>
    </p:spTree>
    <p:extLst>
      <p:ext uri="{BB962C8B-B14F-4D97-AF65-F5344CB8AC3E}">
        <p14:creationId xmlns:p14="http://schemas.microsoft.com/office/powerpoint/2010/main" val="2564024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1323975" y="3167063"/>
            <a:ext cx="7278688" cy="300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98" tIns="44357" rIns="90298" bIns="44357" numCol="1" anchor="t" anchorCtr="0" compatLnSpc="1">
            <a:prstTxWarp prst="textNoShape">
              <a:avLst/>
            </a:prstTxWarp>
          </a:bodyPr>
          <a:lstStyle/>
          <a:p>
            <a:pPr lvl="0"/>
            <a:r>
              <a:rPr lang="en-US" altLang="en-US" noProof="0" smtClean="0"/>
              <a:t>Click to edit Master notes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8435" name="Rectangle 3"/>
          <p:cNvSpPr>
            <a:spLocks noGrp="1" noRot="1" noChangeAspect="1" noChangeArrowheads="1" noTextEdit="1"/>
          </p:cNvSpPr>
          <p:nvPr>
            <p:ph type="sldImg" idx="2"/>
          </p:nvPr>
        </p:nvSpPr>
        <p:spPr bwMode="auto">
          <a:xfrm>
            <a:off x="3298825" y="501650"/>
            <a:ext cx="3328988" cy="249713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2" name="Rectangle 4"/>
          <p:cNvSpPr>
            <a:spLocks noChangeArrowheads="1"/>
          </p:cNvSpPr>
          <p:nvPr/>
        </p:nvSpPr>
        <p:spPr bwMode="auto">
          <a:xfrm>
            <a:off x="9342438" y="6307138"/>
            <a:ext cx="484187" cy="29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298" tIns="44357" rIns="90298" bIns="44357" anchor="ctr">
            <a:spAutoFit/>
          </a:bodyPr>
          <a:lstStyle>
            <a:lvl1pPr algn="r" defTabSz="912813" rtl="1">
              <a:defRPr sz="2400">
                <a:solidFill>
                  <a:schemeClr val="tx1"/>
                </a:solidFill>
                <a:latin typeface="Times New Roman" panose="02020603050405020304" pitchFamily="18" charset="0"/>
              </a:defRPr>
            </a:lvl1pPr>
            <a:lvl2pPr marL="455613" algn="r" defTabSz="912813" rtl="1">
              <a:defRPr sz="2400">
                <a:solidFill>
                  <a:schemeClr val="tx1"/>
                </a:solidFill>
                <a:latin typeface="Times New Roman" panose="02020603050405020304" pitchFamily="18" charset="0"/>
              </a:defRPr>
            </a:lvl2pPr>
            <a:lvl3pPr marL="912813" algn="r" defTabSz="912813" rtl="1">
              <a:defRPr sz="2400">
                <a:solidFill>
                  <a:schemeClr val="tx1"/>
                </a:solidFill>
                <a:latin typeface="Times New Roman" panose="02020603050405020304" pitchFamily="18" charset="0"/>
              </a:defRPr>
            </a:lvl3pPr>
            <a:lvl4pPr marL="1368425" algn="r" defTabSz="912813" rtl="1">
              <a:defRPr sz="2400">
                <a:solidFill>
                  <a:schemeClr val="tx1"/>
                </a:solidFill>
                <a:latin typeface="Times New Roman" panose="02020603050405020304" pitchFamily="18" charset="0"/>
              </a:defRPr>
            </a:lvl4pPr>
            <a:lvl5pPr marL="1825625" algn="r" defTabSz="912813" rtl="1">
              <a:defRPr sz="2400">
                <a:solidFill>
                  <a:schemeClr val="tx1"/>
                </a:solidFill>
                <a:latin typeface="Times New Roman" panose="02020603050405020304" pitchFamily="18" charset="0"/>
              </a:defRPr>
            </a:lvl5pPr>
            <a:lvl6pPr marL="2282825" algn="r" defTabSz="912813" rtl="1" eaLnBrk="0" fontAlgn="base" hangingPunct="0">
              <a:spcBef>
                <a:spcPct val="0"/>
              </a:spcBef>
              <a:spcAft>
                <a:spcPct val="0"/>
              </a:spcAft>
              <a:defRPr sz="2400">
                <a:solidFill>
                  <a:schemeClr val="tx1"/>
                </a:solidFill>
                <a:latin typeface="Times New Roman" panose="02020603050405020304" pitchFamily="18" charset="0"/>
              </a:defRPr>
            </a:lvl6pPr>
            <a:lvl7pPr marL="2740025" algn="r" defTabSz="912813" rtl="1" eaLnBrk="0" fontAlgn="base" hangingPunct="0">
              <a:spcBef>
                <a:spcPct val="0"/>
              </a:spcBef>
              <a:spcAft>
                <a:spcPct val="0"/>
              </a:spcAft>
              <a:defRPr sz="2400">
                <a:solidFill>
                  <a:schemeClr val="tx1"/>
                </a:solidFill>
                <a:latin typeface="Times New Roman" panose="02020603050405020304" pitchFamily="18" charset="0"/>
              </a:defRPr>
            </a:lvl7pPr>
            <a:lvl8pPr marL="3197225" algn="r" defTabSz="912813" rtl="1" eaLnBrk="0" fontAlgn="base" hangingPunct="0">
              <a:spcBef>
                <a:spcPct val="0"/>
              </a:spcBef>
              <a:spcAft>
                <a:spcPct val="0"/>
              </a:spcAft>
              <a:defRPr sz="2400">
                <a:solidFill>
                  <a:schemeClr val="tx1"/>
                </a:solidFill>
                <a:latin typeface="Times New Roman" panose="02020603050405020304" pitchFamily="18" charset="0"/>
              </a:defRPr>
            </a:lvl8pPr>
            <a:lvl9pPr marL="3654425" algn="r" defTabSz="912813" rtl="1"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fld id="{FF832CDD-088F-4A3D-B2AE-4B15F447FF6F}" type="slidenum">
              <a:rPr lang="he-IL" altLang="en-US" sz="1400" smtClean="0">
                <a:latin typeface="Arial" panose="020B0604020202020204" pitchFamily="34" charset="0"/>
                <a:cs typeface="Arial" panose="020B0604020202020204" pitchFamily="34" charset="0"/>
              </a:rPr>
              <a:pPr>
                <a:defRPr/>
              </a:pPr>
              <a:t>‹#›</a:t>
            </a:fld>
            <a:endParaRPr lang="en-US" altLang="en-US" sz="1400" smtClean="0">
              <a:latin typeface="Arial" panose="020B0604020202020204" pitchFamily="34" charset="0"/>
            </a:endParaRPr>
          </a:p>
        </p:txBody>
      </p:sp>
    </p:spTree>
    <p:extLst>
      <p:ext uri="{BB962C8B-B14F-4D97-AF65-F5344CB8AC3E}">
        <p14:creationId xmlns:p14="http://schemas.microsoft.com/office/powerpoint/2010/main" val="163859397"/>
      </p:ext>
    </p:extLst>
  </p:cSld>
  <p:clrMap bg1="lt1" tx1="dk1" bg2="lt2" tx2="dk2" accent1="accent1" accent2="accent2" accent3="accent3" accent4="accent4" accent5="accent5" accent6="accent6" hlink="hlink" folHlink="folHlink"/>
  <p:notesStyle>
    <a:lvl1pPr algn="l" rtl="1"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1"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1"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1"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1"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686555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102195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429143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4161186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2688587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503049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813534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9969020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3144031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4084693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538186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w="9525"/>
        </p:spPr>
        <p:txBody>
          <a:bodyPr/>
          <a:lstStyle/>
          <a:p>
            <a:endParaRPr lang="en-US" smtClean="0">
              <a:latin typeface="Arial" charset="0"/>
              <a:cs typeface="Arial" charset="0"/>
            </a:endParaRPr>
          </a:p>
        </p:txBody>
      </p:sp>
    </p:spTree>
    <p:extLst>
      <p:ext uri="{BB962C8B-B14F-4D97-AF65-F5344CB8AC3E}">
        <p14:creationId xmlns:p14="http://schemas.microsoft.com/office/powerpoint/2010/main" val="18443067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217531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689082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26397129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29131205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3762012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996856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6816317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6111168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xfrm>
            <a:off x="3295650" y="500063"/>
            <a:ext cx="3335338" cy="2501900"/>
          </a:xfrm>
          <a:ln cap="flat"/>
        </p:spPr>
      </p:sp>
      <p:sp>
        <p:nvSpPr>
          <p:cNvPr id="87043" name="Rectangle 3"/>
          <p:cNvSpPr>
            <a:spLocks noGrp="1" noChangeArrowheads="1"/>
          </p:cNvSpPr>
          <p:nvPr>
            <p:ph type="body" idx="1"/>
          </p:nvPr>
        </p:nvSpPr>
        <p:spPr>
          <a:xfrm>
            <a:off x="1306513" y="3167063"/>
            <a:ext cx="7307262" cy="3001962"/>
          </a:xfrm>
          <a:noFill/>
        </p:spPr>
        <p:txBody>
          <a:bodyPr lIns="91882" tIns="45941" rIns="91882" bIns="45941"/>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24511898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xfrm>
            <a:off x="3295650" y="500063"/>
            <a:ext cx="3335338" cy="2501900"/>
          </a:xfrm>
          <a:ln cap="flat"/>
        </p:spPr>
      </p:sp>
      <p:sp>
        <p:nvSpPr>
          <p:cNvPr id="89091" name="Rectangle 3"/>
          <p:cNvSpPr>
            <a:spLocks noGrp="1" noChangeArrowheads="1"/>
          </p:cNvSpPr>
          <p:nvPr>
            <p:ph type="body" idx="1"/>
          </p:nvPr>
        </p:nvSpPr>
        <p:spPr>
          <a:xfrm>
            <a:off x="1306513" y="3167063"/>
            <a:ext cx="7307262" cy="3001962"/>
          </a:xfrm>
          <a:noFill/>
        </p:spPr>
        <p:txBody>
          <a:bodyPr lIns="91882" tIns="45941" rIns="91882" bIns="45941"/>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2623959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5794" name="Rectangle 2"/>
          <p:cNvSpPr>
            <a:spLocks noGrp="1" noRot="1" noChangeAspect="1" noChangeArrowheads="1" noTextEdit="1"/>
          </p:cNvSpPr>
          <p:nvPr>
            <p:ph type="sldImg"/>
          </p:nvPr>
        </p:nvSpPr>
        <p:spPr>
          <a:ln/>
        </p:spPr>
      </p:sp>
      <p:sp>
        <p:nvSpPr>
          <p:cNvPr id="3105795" name="Rectangle 3"/>
          <p:cNvSpPr>
            <a:spLocks noGrp="1" noChangeArrowheads="1"/>
          </p:cNvSpPr>
          <p:nvPr>
            <p:ph type="body" idx="1"/>
          </p:nvPr>
        </p:nvSpPr>
        <p:spPr/>
        <p:txBody>
          <a:bodyPr/>
          <a:lstStyle/>
          <a:p>
            <a:endParaRPr lang="en-US" altLang="he-IL"/>
          </a:p>
        </p:txBody>
      </p:sp>
    </p:spTree>
    <p:extLst>
      <p:ext uri="{BB962C8B-B14F-4D97-AF65-F5344CB8AC3E}">
        <p14:creationId xmlns:p14="http://schemas.microsoft.com/office/powerpoint/2010/main" val="27118170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xfrm>
            <a:off x="3295650" y="500063"/>
            <a:ext cx="3335338" cy="2501900"/>
          </a:xfrm>
          <a:ln cap="flat"/>
        </p:spPr>
      </p:sp>
      <p:sp>
        <p:nvSpPr>
          <p:cNvPr id="91139" name="Rectangle 3"/>
          <p:cNvSpPr>
            <a:spLocks noGrp="1" noChangeArrowheads="1"/>
          </p:cNvSpPr>
          <p:nvPr>
            <p:ph type="body" idx="1"/>
          </p:nvPr>
        </p:nvSpPr>
        <p:spPr>
          <a:xfrm>
            <a:off x="1306513" y="3167063"/>
            <a:ext cx="7307262" cy="3001962"/>
          </a:xfrm>
          <a:noFill/>
        </p:spPr>
        <p:txBody>
          <a:bodyPr lIns="91882" tIns="45941" rIns="91882" bIns="45941"/>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2764571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703098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0855490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8148959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7590027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26810800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xfrm>
            <a:off x="3302000" y="504825"/>
            <a:ext cx="3321050" cy="2490788"/>
          </a:xfrm>
          <a:ln cap="flat"/>
        </p:spPr>
      </p:sp>
      <p:sp>
        <p:nvSpPr>
          <p:cNvPr id="125955" name="Rectangle 3"/>
          <p:cNvSpPr>
            <a:spLocks noGrp="1" noChangeArrowheads="1"/>
          </p:cNvSpPr>
          <p:nvPr>
            <p:ph type="body" idx="1"/>
          </p:nvPr>
        </p:nvSpPr>
        <p:spPr>
          <a:noFill/>
        </p:spPr>
        <p:txBody>
          <a:bodyPr lIns="91882" tIns="45941" rIns="91882" bIns="45941"/>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102016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xfrm>
            <a:off x="3295650" y="500063"/>
            <a:ext cx="3335338" cy="2501900"/>
          </a:xfrm>
          <a:ln cap="flat"/>
        </p:spPr>
      </p:sp>
      <p:sp>
        <p:nvSpPr>
          <p:cNvPr id="130051" name="Rectangle 3"/>
          <p:cNvSpPr>
            <a:spLocks noGrp="1" noChangeArrowheads="1"/>
          </p:cNvSpPr>
          <p:nvPr>
            <p:ph type="body" idx="1"/>
          </p:nvPr>
        </p:nvSpPr>
        <p:spPr>
          <a:xfrm>
            <a:off x="1306513" y="3167063"/>
            <a:ext cx="7307262" cy="3001962"/>
          </a:xfrm>
          <a:noFill/>
        </p:spPr>
        <p:txBody>
          <a:bodyPr lIns="91882" tIns="45941" rIns="91882" bIns="45941"/>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5881161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xfrm>
            <a:off x="3295650" y="500063"/>
            <a:ext cx="3335338" cy="2501900"/>
          </a:xfrm>
          <a:ln cap="flat"/>
        </p:spPr>
      </p:sp>
      <p:sp>
        <p:nvSpPr>
          <p:cNvPr id="132099" name="Rectangle 3"/>
          <p:cNvSpPr>
            <a:spLocks noGrp="1" noChangeArrowheads="1"/>
          </p:cNvSpPr>
          <p:nvPr>
            <p:ph type="body" idx="1"/>
          </p:nvPr>
        </p:nvSpPr>
        <p:spPr>
          <a:xfrm>
            <a:off x="1306513" y="3167063"/>
            <a:ext cx="7307262" cy="3001962"/>
          </a:xfrm>
          <a:noFill/>
        </p:spPr>
        <p:txBody>
          <a:bodyPr lIns="91882" tIns="45941" rIns="91882" bIns="45941"/>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3976158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xfrm>
            <a:off x="3295650" y="500063"/>
            <a:ext cx="3335338" cy="2501900"/>
          </a:xfrm>
          <a:ln cap="flat"/>
        </p:spPr>
      </p:sp>
      <p:sp>
        <p:nvSpPr>
          <p:cNvPr id="134147" name="Rectangle 3"/>
          <p:cNvSpPr>
            <a:spLocks noGrp="1" noChangeArrowheads="1"/>
          </p:cNvSpPr>
          <p:nvPr>
            <p:ph type="body" idx="1"/>
          </p:nvPr>
        </p:nvSpPr>
        <p:spPr>
          <a:xfrm>
            <a:off x="1306513" y="3167063"/>
            <a:ext cx="7307262" cy="3001962"/>
          </a:xfrm>
          <a:noFill/>
        </p:spPr>
        <p:txBody>
          <a:bodyPr lIns="91882" tIns="45941" rIns="91882" bIns="45941"/>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34647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35090194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xfrm>
            <a:off x="3295650" y="500063"/>
            <a:ext cx="3335338" cy="2501900"/>
          </a:xfrm>
          <a:ln cap="flat"/>
        </p:spPr>
      </p:sp>
      <p:sp>
        <p:nvSpPr>
          <p:cNvPr id="136195" name="Rectangle 3"/>
          <p:cNvSpPr>
            <a:spLocks noGrp="1" noChangeArrowheads="1"/>
          </p:cNvSpPr>
          <p:nvPr>
            <p:ph type="body" idx="1"/>
          </p:nvPr>
        </p:nvSpPr>
        <p:spPr>
          <a:xfrm>
            <a:off x="1306513" y="3167063"/>
            <a:ext cx="7307262" cy="3001962"/>
          </a:xfrm>
          <a:noFill/>
        </p:spPr>
        <p:txBody>
          <a:bodyPr lIns="91882" tIns="45941" rIns="91882" bIns="45941"/>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23728514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8558690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noFill/>
          <a:ln w="9525"/>
        </p:spPr>
        <p:txBody>
          <a:bodyPr/>
          <a:lstStyle/>
          <a:p>
            <a:endParaRPr lang="en-US" smtClean="0">
              <a:latin typeface="Arial" charset="0"/>
              <a:cs typeface="Arial" charset="0"/>
            </a:endParaRPr>
          </a:p>
        </p:txBody>
      </p:sp>
    </p:spTree>
    <p:extLst>
      <p:ext uri="{BB962C8B-B14F-4D97-AF65-F5344CB8AC3E}">
        <p14:creationId xmlns:p14="http://schemas.microsoft.com/office/powerpoint/2010/main" val="35672701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2930" name="Rectangle 2"/>
          <p:cNvSpPr>
            <a:spLocks noGrp="1" noRot="1" noChangeAspect="1" noChangeArrowheads="1" noTextEdit="1"/>
          </p:cNvSpPr>
          <p:nvPr>
            <p:ph type="sldImg"/>
          </p:nvPr>
        </p:nvSpPr>
        <p:spPr>
          <a:ln/>
        </p:spPr>
      </p:sp>
      <p:sp>
        <p:nvSpPr>
          <p:cNvPr id="2812931" name="Rectangle 3"/>
          <p:cNvSpPr>
            <a:spLocks noGrp="1" noChangeArrowheads="1"/>
          </p:cNvSpPr>
          <p:nvPr>
            <p:ph type="body" idx="1"/>
          </p:nvPr>
        </p:nvSpPr>
        <p:spPr/>
        <p:txBody>
          <a:bodyPr/>
          <a:lstStyle/>
          <a:p>
            <a:endParaRPr lang="en-US" altLang="he-IL"/>
          </a:p>
        </p:txBody>
      </p:sp>
    </p:spTree>
    <p:extLst>
      <p:ext uri="{BB962C8B-B14F-4D97-AF65-F5344CB8AC3E}">
        <p14:creationId xmlns:p14="http://schemas.microsoft.com/office/powerpoint/2010/main" val="25007467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42865154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9668150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w="9525"/>
        </p:spPr>
        <p:txBody>
          <a:bodyPr/>
          <a:lstStyle/>
          <a:p>
            <a:endParaRPr lang="en-US" smtClean="0">
              <a:latin typeface="Arial" charset="0"/>
              <a:cs typeface="Arial" charset="0"/>
            </a:endParaRPr>
          </a:p>
        </p:txBody>
      </p:sp>
    </p:spTree>
    <p:extLst>
      <p:ext uri="{BB962C8B-B14F-4D97-AF65-F5344CB8AC3E}">
        <p14:creationId xmlns:p14="http://schemas.microsoft.com/office/powerpoint/2010/main" val="28600883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noFill/>
          <a:ln w="9525"/>
        </p:spPr>
        <p:txBody>
          <a:bodyPr/>
          <a:lstStyle/>
          <a:p>
            <a:endParaRPr lang="en-US" smtClean="0">
              <a:latin typeface="Arial" charset="0"/>
              <a:cs typeface="Arial" charset="0"/>
            </a:endParaRPr>
          </a:p>
        </p:txBody>
      </p:sp>
    </p:spTree>
    <p:extLst>
      <p:ext uri="{BB962C8B-B14F-4D97-AF65-F5344CB8AC3E}">
        <p14:creationId xmlns:p14="http://schemas.microsoft.com/office/powerpoint/2010/main" val="385930450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a:ln w="9525"/>
        </p:spPr>
        <p:txBody>
          <a:bodyPr/>
          <a:lstStyle/>
          <a:p>
            <a:endParaRPr lang="en-US" smtClean="0">
              <a:latin typeface="Arial" charset="0"/>
              <a:cs typeface="Arial" charset="0"/>
            </a:endParaRPr>
          </a:p>
        </p:txBody>
      </p:sp>
    </p:spTree>
    <p:extLst>
      <p:ext uri="{BB962C8B-B14F-4D97-AF65-F5344CB8AC3E}">
        <p14:creationId xmlns:p14="http://schemas.microsoft.com/office/powerpoint/2010/main" val="2234585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1588" y="8685213"/>
            <a:ext cx="2971800" cy="457200"/>
          </a:xfrm>
          <a:prstGeom prst="rect">
            <a:avLst/>
          </a:prstGeom>
        </p:spPr>
        <p:txBody>
          <a:bodyPr/>
          <a:lstStyle/>
          <a:p>
            <a:fld id="{00286C6C-8002-4023-9132-182A4FB91B46}" type="slidenum">
              <a:rPr lang="en-US" smtClean="0"/>
              <a:pPr/>
              <a:t>73</a:t>
            </a:fld>
            <a:endParaRPr lang="en-US" dirty="0"/>
          </a:p>
        </p:txBody>
      </p:sp>
    </p:spTree>
    <p:extLst>
      <p:ext uri="{BB962C8B-B14F-4D97-AF65-F5344CB8AC3E}">
        <p14:creationId xmlns:p14="http://schemas.microsoft.com/office/powerpoint/2010/main" val="3101971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43666948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noFill/>
        </p:spPr>
        <p:txBody>
          <a:bodyPr/>
          <a:lstStyle/>
          <a:p>
            <a:endParaRPr lang="en-US" altLang="he-IL" smtClean="0"/>
          </a:p>
        </p:txBody>
      </p:sp>
    </p:spTree>
    <p:extLst>
      <p:ext uri="{BB962C8B-B14F-4D97-AF65-F5344CB8AC3E}">
        <p14:creationId xmlns:p14="http://schemas.microsoft.com/office/powerpoint/2010/main" val="22206979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a:xfrm>
            <a:off x="914400" y="744538"/>
            <a:ext cx="4959350" cy="3719512"/>
          </a:xfrm>
          <a:ln/>
        </p:spPr>
      </p:sp>
      <p:sp>
        <p:nvSpPr>
          <p:cNvPr id="175107" name="Rectangle 3"/>
          <p:cNvSpPr>
            <a:spLocks noGrp="1" noChangeArrowheads="1"/>
          </p:cNvSpPr>
          <p:nvPr>
            <p:ph type="body" idx="1"/>
          </p:nvPr>
        </p:nvSpPr>
        <p:spPr>
          <a:xfrm>
            <a:off x="677863" y="4713288"/>
            <a:ext cx="5432425" cy="4465637"/>
          </a:xfrm>
          <a:noFill/>
        </p:spPr>
        <p:txBody>
          <a:bodyPr/>
          <a:lstStyle/>
          <a:p>
            <a:endParaRPr lang="en-US" altLang="he-IL" smtClean="0"/>
          </a:p>
        </p:txBody>
      </p:sp>
    </p:spTree>
    <p:extLst>
      <p:ext uri="{BB962C8B-B14F-4D97-AF65-F5344CB8AC3E}">
        <p14:creationId xmlns:p14="http://schemas.microsoft.com/office/powerpoint/2010/main" val="427852738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21CE8D1-852F-4D67-9F25-8E9AE446C3D0}" type="slidenum">
              <a:rPr lang="en-US" smtClean="0"/>
              <a:pPr/>
              <a:t>76</a:t>
            </a:fld>
            <a:endParaRPr lang="en-US"/>
          </a:p>
        </p:txBody>
      </p:sp>
    </p:spTree>
    <p:extLst>
      <p:ext uri="{BB962C8B-B14F-4D97-AF65-F5344CB8AC3E}">
        <p14:creationId xmlns:p14="http://schemas.microsoft.com/office/powerpoint/2010/main" val="185760717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xfrm>
            <a:off x="914400" y="744538"/>
            <a:ext cx="4959350" cy="3719512"/>
          </a:xfrm>
          <a:ln/>
        </p:spPr>
      </p:sp>
      <p:sp>
        <p:nvSpPr>
          <p:cNvPr id="177155" name="Rectangle 3"/>
          <p:cNvSpPr>
            <a:spLocks noGrp="1" noChangeArrowheads="1"/>
          </p:cNvSpPr>
          <p:nvPr>
            <p:ph type="body" idx="1"/>
          </p:nvPr>
        </p:nvSpPr>
        <p:spPr>
          <a:xfrm>
            <a:off x="677863" y="4713288"/>
            <a:ext cx="5432425" cy="4465637"/>
          </a:xfrm>
          <a:noFill/>
        </p:spPr>
        <p:txBody>
          <a:bodyPr/>
          <a:lstStyle/>
          <a:p>
            <a:endParaRPr lang="en-US" altLang="he-IL" smtClean="0"/>
          </a:p>
        </p:txBody>
      </p:sp>
    </p:spTree>
    <p:extLst>
      <p:ext uri="{BB962C8B-B14F-4D97-AF65-F5344CB8AC3E}">
        <p14:creationId xmlns:p14="http://schemas.microsoft.com/office/powerpoint/2010/main" val="231257120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xfrm>
            <a:off x="914400" y="744538"/>
            <a:ext cx="4959350" cy="3719512"/>
          </a:xfrm>
          <a:ln/>
        </p:spPr>
      </p:sp>
      <p:sp>
        <p:nvSpPr>
          <p:cNvPr id="179203" name="Rectangle 3"/>
          <p:cNvSpPr>
            <a:spLocks noGrp="1" noChangeArrowheads="1"/>
          </p:cNvSpPr>
          <p:nvPr>
            <p:ph type="body" idx="1"/>
          </p:nvPr>
        </p:nvSpPr>
        <p:spPr>
          <a:xfrm>
            <a:off x="677863" y="4713288"/>
            <a:ext cx="5432425" cy="4465637"/>
          </a:xfrm>
          <a:noFill/>
        </p:spPr>
        <p:txBody>
          <a:bodyPr/>
          <a:lstStyle/>
          <a:p>
            <a:endParaRPr lang="en-US" altLang="he-IL" smtClean="0"/>
          </a:p>
        </p:txBody>
      </p:sp>
    </p:spTree>
    <p:extLst>
      <p:ext uri="{BB962C8B-B14F-4D97-AF65-F5344CB8AC3E}">
        <p14:creationId xmlns:p14="http://schemas.microsoft.com/office/powerpoint/2010/main" val="7296738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xfrm>
            <a:off x="914400" y="744538"/>
            <a:ext cx="4959350" cy="3719512"/>
          </a:xfrm>
          <a:ln/>
        </p:spPr>
      </p:sp>
      <p:sp>
        <p:nvSpPr>
          <p:cNvPr id="181251" name="Rectangle 3"/>
          <p:cNvSpPr>
            <a:spLocks noGrp="1" noChangeArrowheads="1"/>
          </p:cNvSpPr>
          <p:nvPr>
            <p:ph type="body" idx="1"/>
          </p:nvPr>
        </p:nvSpPr>
        <p:spPr>
          <a:xfrm>
            <a:off x="677863" y="4713288"/>
            <a:ext cx="5432425" cy="4465637"/>
          </a:xfrm>
          <a:noFill/>
        </p:spPr>
        <p:txBody>
          <a:bodyPr/>
          <a:lstStyle/>
          <a:p>
            <a:endParaRPr lang="en-US" altLang="he-IL" smtClean="0"/>
          </a:p>
        </p:txBody>
      </p:sp>
    </p:spTree>
    <p:extLst>
      <p:ext uri="{BB962C8B-B14F-4D97-AF65-F5344CB8AC3E}">
        <p14:creationId xmlns:p14="http://schemas.microsoft.com/office/powerpoint/2010/main" val="178509836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a:noFill/>
        </p:spPr>
        <p:txBody>
          <a:bodyPr/>
          <a:lstStyle/>
          <a:p>
            <a:endParaRPr lang="en-US" altLang="he-IL" smtClean="0"/>
          </a:p>
        </p:txBody>
      </p:sp>
    </p:spTree>
    <p:extLst>
      <p:ext uri="{BB962C8B-B14F-4D97-AF65-F5344CB8AC3E}">
        <p14:creationId xmlns:p14="http://schemas.microsoft.com/office/powerpoint/2010/main" val="31344977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a:noFill/>
        </p:spPr>
        <p:txBody>
          <a:bodyPr/>
          <a:lstStyle/>
          <a:p>
            <a:endParaRPr lang="en-US" altLang="he-IL" smtClean="0"/>
          </a:p>
        </p:txBody>
      </p:sp>
    </p:spTree>
    <p:extLst>
      <p:ext uri="{BB962C8B-B14F-4D97-AF65-F5344CB8AC3E}">
        <p14:creationId xmlns:p14="http://schemas.microsoft.com/office/powerpoint/2010/main" val="39215091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ChangeArrowheads="1" noTextEdit="1"/>
          </p:cNvSpPr>
          <p:nvPr>
            <p:ph type="sldImg"/>
          </p:nvPr>
        </p:nvSpPr>
        <p:spPr>
          <a:xfrm>
            <a:off x="1077913" y="866775"/>
            <a:ext cx="4632325" cy="3475038"/>
          </a:xfrm>
          <a:ln cap="flat"/>
        </p:spPr>
      </p:sp>
      <p:sp>
        <p:nvSpPr>
          <p:cNvPr id="193539" name="Rectangle 3"/>
          <p:cNvSpPr>
            <a:spLocks noGrp="1" noChangeArrowheads="1"/>
          </p:cNvSpPr>
          <p:nvPr>
            <p:ph type="body" idx="1"/>
          </p:nvPr>
        </p:nvSpPr>
        <p:spPr>
          <a:xfrm>
            <a:off x="904875" y="4714875"/>
            <a:ext cx="4978400" cy="4178300"/>
          </a:xfrm>
          <a:noFill/>
        </p:spPr>
        <p:txBody>
          <a:bodyPr lIns="91882" tIns="45941" rIns="91882" bIns="45941"/>
          <a:lstStyle/>
          <a:p>
            <a:endParaRPr lang="en-US" altLang="he-IL" smtClean="0"/>
          </a:p>
        </p:txBody>
      </p:sp>
    </p:spTree>
    <p:extLst>
      <p:ext uri="{BB962C8B-B14F-4D97-AF65-F5344CB8AC3E}">
        <p14:creationId xmlns:p14="http://schemas.microsoft.com/office/powerpoint/2010/main" val="238769219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a:noFill/>
        </p:spPr>
        <p:txBody>
          <a:bodyPr/>
          <a:lstStyle/>
          <a:p>
            <a:endParaRPr lang="en-US" altLang="he-IL" smtClean="0"/>
          </a:p>
        </p:txBody>
      </p:sp>
    </p:spTree>
    <p:extLst>
      <p:ext uri="{BB962C8B-B14F-4D97-AF65-F5344CB8AC3E}">
        <p14:creationId xmlns:p14="http://schemas.microsoft.com/office/powerpoint/2010/main" val="306411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301744150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a:noFill/>
        </p:spPr>
        <p:txBody>
          <a:bodyPr/>
          <a:lstStyle/>
          <a:p>
            <a:endParaRPr lang="en-US" altLang="he-IL" smtClean="0"/>
          </a:p>
        </p:txBody>
      </p:sp>
    </p:spTree>
    <p:extLst>
      <p:ext uri="{BB962C8B-B14F-4D97-AF65-F5344CB8AC3E}">
        <p14:creationId xmlns:p14="http://schemas.microsoft.com/office/powerpoint/2010/main" val="158789918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he-IL" dirty="0" smtClean="0"/>
              <a:t>מהו נושא</a:t>
            </a:r>
            <a:r>
              <a:rPr lang="he-IL" baseline="0" dirty="0" smtClean="0"/>
              <a:t> הפרוייקט?</a:t>
            </a:r>
          </a:p>
          <a:p>
            <a:pPr algn="r" rtl="1"/>
            <a:r>
              <a:rPr lang="he-IL" dirty="0" smtClean="0"/>
              <a:t>הגדר</a:t>
            </a:r>
            <a:r>
              <a:rPr lang="he-IL" baseline="0" dirty="0" smtClean="0"/>
              <a:t> את המטרה של פרוייקט זה</a:t>
            </a:r>
          </a:p>
          <a:p>
            <a:pPr lvl="1" algn="r" rtl="1"/>
            <a:r>
              <a:rPr lang="he-IL" dirty="0" smtClean="0"/>
              <a:t>האם הוא דומה לפרוייקטים שבוצעו בעבר או שזהו מאמץ חדש?</a:t>
            </a:r>
          </a:p>
          <a:p>
            <a:pPr algn="r" rtl="1"/>
            <a:r>
              <a:rPr lang="he-IL" baseline="0" dirty="0" smtClean="0"/>
              <a:t>הגדר את הטווח של פרוייקט זה</a:t>
            </a:r>
          </a:p>
          <a:p>
            <a:pPr lvl="1" algn="r" rtl="1"/>
            <a:r>
              <a:rPr lang="he-IL" baseline="0" dirty="0" smtClean="0"/>
              <a:t>האם הוא פרוייקט עצמאי או שהוא קשור לפרוייקטים אחרים?</a:t>
            </a:r>
          </a:p>
          <a:p>
            <a:pPr lvl="0" algn="r" rtl="1"/>
            <a:endParaRPr lang="he-IL" baseline="0" dirty="0" smtClean="0"/>
          </a:p>
          <a:p>
            <a:pPr lvl="0" algn="r" rtl="1"/>
            <a:r>
              <a:rPr lang="he-IL" baseline="0" dirty="0" smtClean="0"/>
              <a:t>* שים לב לכך ששקופית זו אינה הכרחית עבור פגישות מצב שבועיות</a:t>
            </a:r>
            <a:endParaRPr lang="he-IL" dirty="0" smtClean="0"/>
          </a:p>
          <a:p>
            <a:pPr algn="r" rtl="1"/>
            <a:endParaRPr lang="he-IL" dirty="0"/>
          </a:p>
        </p:txBody>
      </p:sp>
      <p:sp>
        <p:nvSpPr>
          <p:cNvPr id="4" name="Slide Number Placeholder 3"/>
          <p:cNvSpPr>
            <a:spLocks noGrp="1"/>
          </p:cNvSpPr>
          <p:nvPr>
            <p:ph type="sldNum" sz="quarter" idx="10"/>
          </p:nvPr>
        </p:nvSpPr>
        <p:spPr/>
        <p:txBody>
          <a:bodyPr/>
          <a:lstStyle/>
          <a:p>
            <a:pPr algn="r" rtl="1"/>
            <a:fld id="{5E0C3846-8D4C-4326-8BC7-9B455A036298}" type="slidenum">
              <a:rPr lang="he-IL" smtClean="0"/>
              <a:pPr algn="r" rtl="1"/>
              <a:t>86</a:t>
            </a:fld>
            <a:endParaRPr lang="he-IL"/>
          </a:p>
        </p:txBody>
      </p:sp>
    </p:spTree>
    <p:extLst>
      <p:ext uri="{BB962C8B-B14F-4D97-AF65-F5344CB8AC3E}">
        <p14:creationId xmlns:p14="http://schemas.microsoft.com/office/powerpoint/2010/main" val="225292566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spect="1" noChangeArrowheads="1" noTextEdit="1"/>
          </p:cNvSpPr>
          <p:nvPr>
            <p:ph type="sldImg"/>
          </p:nvPr>
        </p:nvSpPr>
        <p:spPr>
          <a:ln/>
        </p:spPr>
      </p:sp>
      <p:sp>
        <p:nvSpPr>
          <p:cNvPr id="217091" name="Rectangle 3"/>
          <p:cNvSpPr>
            <a:spLocks noGrp="1" noChangeArrowheads="1"/>
          </p:cNvSpPr>
          <p:nvPr>
            <p:ph type="body" idx="1"/>
          </p:nvPr>
        </p:nvSpPr>
        <p:spPr>
          <a:noFill/>
        </p:spPr>
        <p:txBody>
          <a:bodyPr/>
          <a:lstStyle/>
          <a:p>
            <a:endParaRPr lang="en-US" altLang="he-IL" smtClean="0"/>
          </a:p>
        </p:txBody>
      </p:sp>
    </p:spTree>
    <p:extLst>
      <p:ext uri="{BB962C8B-B14F-4D97-AF65-F5344CB8AC3E}">
        <p14:creationId xmlns:p14="http://schemas.microsoft.com/office/powerpoint/2010/main" val="12574054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Rot="1" noChangeAspect="1" noChangeArrowheads="1" noTextEdit="1"/>
          </p:cNvSpPr>
          <p:nvPr>
            <p:ph type="sldImg"/>
          </p:nvPr>
        </p:nvSpPr>
        <p:spPr>
          <a:xfrm>
            <a:off x="1144588" y="685800"/>
            <a:ext cx="4567237" cy="3427413"/>
          </a:xfrm>
          <a:ln/>
        </p:spPr>
      </p:sp>
      <p:sp>
        <p:nvSpPr>
          <p:cNvPr id="215043" name="Rectangle 3"/>
          <p:cNvSpPr>
            <a:spLocks noGrp="1" noChangeArrowheads="1"/>
          </p:cNvSpPr>
          <p:nvPr>
            <p:ph type="body" idx="1"/>
          </p:nvPr>
        </p:nvSpPr>
        <p:spPr>
          <a:xfrm>
            <a:off x="685800" y="4341813"/>
            <a:ext cx="5486400" cy="4116387"/>
          </a:xfrm>
          <a:noFill/>
          <a:extLst>
            <a:ext uri="{91240B29-F687-4F45-9708-019B960494DF}">
              <a14:hiddenLine xmlns:a14="http://schemas.microsoft.com/office/drawing/2010/main" w="9525">
                <a:solidFill>
                  <a:schemeClr val="tx1"/>
                </a:solidFill>
                <a:miter lim="800000"/>
                <a:headEnd/>
                <a:tailEnd/>
              </a14:hiddenLine>
            </a:ext>
          </a:extLst>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91186311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8434" name="Rectangle 2"/>
          <p:cNvSpPr>
            <a:spLocks noGrp="1" noRot="1" noChangeAspect="1" noChangeArrowheads="1" noTextEdit="1"/>
          </p:cNvSpPr>
          <p:nvPr>
            <p:ph type="sldImg"/>
          </p:nvPr>
        </p:nvSpPr>
        <p:spPr>
          <a:ln/>
        </p:spPr>
      </p:sp>
      <p:sp>
        <p:nvSpPr>
          <p:cNvPr id="3218435" name="Rectangle 3"/>
          <p:cNvSpPr>
            <a:spLocks noGrp="1" noChangeArrowheads="1"/>
          </p:cNvSpPr>
          <p:nvPr>
            <p:ph type="body" idx="1"/>
          </p:nvPr>
        </p:nvSpPr>
        <p:spPr/>
        <p:txBody>
          <a:bodyPr/>
          <a:lstStyle/>
          <a:p>
            <a:endParaRPr lang="en-US" altLang="he-IL"/>
          </a:p>
        </p:txBody>
      </p:sp>
    </p:spTree>
    <p:extLst>
      <p:ext uri="{BB962C8B-B14F-4D97-AF65-F5344CB8AC3E}">
        <p14:creationId xmlns:p14="http://schemas.microsoft.com/office/powerpoint/2010/main" val="2237038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2876960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103282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p:spPr>
        <p:txBody>
          <a:bodyPr/>
          <a:lstStyle/>
          <a:p>
            <a:endParaRPr lang="en-US" altLang="en-US" smtClean="0">
              <a:cs typeface="Arial" panose="020B0604020202020204" pitchFamily="34" charset="0"/>
            </a:endParaRPr>
          </a:p>
        </p:txBody>
      </p:sp>
    </p:spTree>
    <p:extLst>
      <p:ext uri="{BB962C8B-B14F-4D97-AF65-F5344CB8AC3E}">
        <p14:creationId xmlns:p14="http://schemas.microsoft.com/office/powerpoint/2010/main" val="4241836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114300"/>
            <a:ext cx="9142413" cy="6742113"/>
            <a:chOff x="0" y="72"/>
            <a:chExt cx="5759" cy="4247"/>
          </a:xfrm>
        </p:grpSpPr>
        <p:sp>
          <p:nvSpPr>
            <p:cNvPr id="5" name="Rectangle 3"/>
            <p:cNvSpPr>
              <a:spLocks noChangeArrowheads="1"/>
            </p:cNvSpPr>
            <p:nvPr/>
          </p:nvSpPr>
          <p:spPr bwMode="hidden">
            <a:xfrm>
              <a:off x="0" y="2112"/>
              <a:ext cx="5759" cy="220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endParaRPr lang="en-US" altLang="en-US"/>
            </a:p>
          </p:txBody>
        </p:sp>
        <p:grpSp>
          <p:nvGrpSpPr>
            <p:cNvPr id="6" name="Group 4"/>
            <p:cNvGrpSpPr>
              <a:grpSpLocks/>
            </p:cNvGrpSpPr>
            <p:nvPr/>
          </p:nvGrpSpPr>
          <p:grpSpPr bwMode="auto">
            <a:xfrm>
              <a:off x="0" y="72"/>
              <a:ext cx="5759" cy="2040"/>
              <a:chOff x="0" y="72"/>
              <a:chExt cx="5759" cy="2040"/>
            </a:xfrm>
          </p:grpSpPr>
          <p:sp>
            <p:nvSpPr>
              <p:cNvPr id="7" name="Rectangle 5"/>
              <p:cNvSpPr>
                <a:spLocks noChangeArrowheads="1"/>
              </p:cNvSpPr>
              <p:nvPr/>
            </p:nvSpPr>
            <p:spPr bwMode="hidden">
              <a:xfrm>
                <a:off x="0" y="1872"/>
                <a:ext cx="5759" cy="240"/>
              </a:xfrm>
              <a:prstGeom prst="rect">
                <a:avLst/>
              </a:prstGeom>
              <a:gradFill rotWithShape="0">
                <a:gsLst>
                  <a:gs pos="0">
                    <a:schemeClr val="bg1"/>
                  </a:gs>
                  <a:gs pos="100000">
                    <a:schemeClr val="hlink"/>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endParaRPr lang="en-US" altLang="en-US"/>
              </a:p>
            </p:txBody>
          </p:sp>
          <p:grpSp>
            <p:nvGrpSpPr>
              <p:cNvPr id="8" name="Group 6"/>
              <p:cNvGrpSpPr>
                <a:grpSpLocks/>
              </p:cNvGrpSpPr>
              <p:nvPr/>
            </p:nvGrpSpPr>
            <p:grpSpPr bwMode="auto">
              <a:xfrm>
                <a:off x="2289" y="72"/>
                <a:ext cx="1440" cy="1984"/>
                <a:chOff x="2289" y="72"/>
                <a:chExt cx="1440" cy="1984"/>
              </a:xfrm>
            </p:grpSpPr>
            <p:sp>
              <p:nvSpPr>
                <p:cNvPr id="29" name="Freeform 7"/>
                <p:cNvSpPr>
                  <a:spLocks/>
                </p:cNvSpPr>
                <p:nvPr/>
              </p:nvSpPr>
              <p:spPr bwMode="ltGray">
                <a:xfrm>
                  <a:off x="2289" y="127"/>
                  <a:ext cx="1440" cy="1770"/>
                </a:xfrm>
                <a:custGeom>
                  <a:avLst/>
                  <a:gdLst>
                    <a:gd name="T0" fmla="*/ 901 w 1440"/>
                    <a:gd name="T1" fmla="*/ 33 h 1770"/>
                    <a:gd name="T2" fmla="*/ 1066 w 1440"/>
                    <a:gd name="T3" fmla="*/ 129 h 1770"/>
                    <a:gd name="T4" fmla="*/ 1207 w 1440"/>
                    <a:gd name="T5" fmla="*/ 256 h 1770"/>
                    <a:gd name="T6" fmla="*/ 1316 w 1440"/>
                    <a:gd name="T7" fmla="*/ 410 h 1770"/>
                    <a:gd name="T8" fmla="*/ 1394 w 1440"/>
                    <a:gd name="T9" fmla="*/ 581 h 1770"/>
                    <a:gd name="T10" fmla="*/ 1435 w 1440"/>
                    <a:gd name="T11" fmla="*/ 766 h 1770"/>
                    <a:gd name="T12" fmla="*/ 1435 w 1440"/>
                    <a:gd name="T13" fmla="*/ 958 h 1770"/>
                    <a:gd name="T14" fmla="*/ 1394 w 1440"/>
                    <a:gd name="T15" fmla="*/ 1143 h 1770"/>
                    <a:gd name="T16" fmla="*/ 1316 w 1440"/>
                    <a:gd name="T17" fmla="*/ 1314 h 1770"/>
                    <a:gd name="T18" fmla="*/ 1207 w 1440"/>
                    <a:gd name="T19" fmla="*/ 1468 h 1770"/>
                    <a:gd name="T20" fmla="*/ 1066 w 1440"/>
                    <a:gd name="T21" fmla="*/ 1597 h 1770"/>
                    <a:gd name="T22" fmla="*/ 901 w 1440"/>
                    <a:gd name="T23" fmla="*/ 1691 h 1770"/>
                    <a:gd name="T24" fmla="*/ 721 w 1440"/>
                    <a:gd name="T25" fmla="*/ 1749 h 1770"/>
                    <a:gd name="T26" fmla="*/ 533 w 1440"/>
                    <a:gd name="T27" fmla="*/ 1769 h 1770"/>
                    <a:gd name="T28" fmla="*/ 344 w 1440"/>
                    <a:gd name="T29" fmla="*/ 1749 h 1770"/>
                    <a:gd name="T30" fmla="*/ 165 w 1440"/>
                    <a:gd name="T31" fmla="*/ 1691 h 1770"/>
                    <a:gd name="T32" fmla="*/ 0 w 1440"/>
                    <a:gd name="T33" fmla="*/ 1597 h 1770"/>
                    <a:gd name="T34" fmla="*/ 125 w 1440"/>
                    <a:gd name="T35" fmla="*/ 1571 h 1770"/>
                    <a:gd name="T36" fmla="*/ 281 w 1440"/>
                    <a:gd name="T37" fmla="*/ 1640 h 1770"/>
                    <a:gd name="T38" fmla="*/ 446 w 1440"/>
                    <a:gd name="T39" fmla="*/ 1675 h 1770"/>
                    <a:gd name="T40" fmla="*/ 618 w 1440"/>
                    <a:gd name="T41" fmla="*/ 1675 h 1770"/>
                    <a:gd name="T42" fmla="*/ 785 w 1440"/>
                    <a:gd name="T43" fmla="*/ 1640 h 1770"/>
                    <a:gd name="T44" fmla="*/ 941 w 1440"/>
                    <a:gd name="T45" fmla="*/ 1571 h 1770"/>
                    <a:gd name="T46" fmla="*/ 1080 w 1440"/>
                    <a:gd name="T47" fmla="*/ 1470 h 1770"/>
                    <a:gd name="T48" fmla="*/ 1194 w 1440"/>
                    <a:gd name="T49" fmla="*/ 1343 h 1770"/>
                    <a:gd name="T50" fmla="*/ 1281 w 1440"/>
                    <a:gd name="T51" fmla="*/ 1194 h 1770"/>
                    <a:gd name="T52" fmla="*/ 1332 w 1440"/>
                    <a:gd name="T53" fmla="*/ 1032 h 1770"/>
                    <a:gd name="T54" fmla="*/ 1350 w 1440"/>
                    <a:gd name="T55" fmla="*/ 862 h 1770"/>
                    <a:gd name="T56" fmla="*/ 1332 w 1440"/>
                    <a:gd name="T57" fmla="*/ 691 h 1770"/>
                    <a:gd name="T58" fmla="*/ 1281 w 1440"/>
                    <a:gd name="T59" fmla="*/ 530 h 1770"/>
                    <a:gd name="T60" fmla="*/ 1194 w 1440"/>
                    <a:gd name="T61" fmla="*/ 381 h 1770"/>
                    <a:gd name="T62" fmla="*/ 1080 w 1440"/>
                    <a:gd name="T63" fmla="*/ 254 h 1770"/>
                    <a:gd name="T64" fmla="*/ 941 w 1440"/>
                    <a:gd name="T65" fmla="*/ 154 h 1770"/>
                    <a:gd name="T66" fmla="*/ 785 w 1440"/>
                    <a:gd name="T67" fmla="*/ 85 h 1770"/>
                    <a:gd name="T68" fmla="*/ 812 w 1440"/>
                    <a:gd name="T69" fmla="*/ 0 h 177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40" h="1770">
                      <a:moveTo>
                        <a:pt x="812" y="0"/>
                      </a:moveTo>
                      <a:lnTo>
                        <a:pt x="901" y="33"/>
                      </a:lnTo>
                      <a:lnTo>
                        <a:pt x="986" y="78"/>
                      </a:lnTo>
                      <a:lnTo>
                        <a:pt x="1066" y="129"/>
                      </a:lnTo>
                      <a:lnTo>
                        <a:pt x="1140" y="187"/>
                      </a:lnTo>
                      <a:lnTo>
                        <a:pt x="1207" y="256"/>
                      </a:lnTo>
                      <a:lnTo>
                        <a:pt x="1265" y="330"/>
                      </a:lnTo>
                      <a:lnTo>
                        <a:pt x="1316" y="410"/>
                      </a:lnTo>
                      <a:lnTo>
                        <a:pt x="1361" y="492"/>
                      </a:lnTo>
                      <a:lnTo>
                        <a:pt x="1394" y="581"/>
                      </a:lnTo>
                      <a:lnTo>
                        <a:pt x="1419" y="673"/>
                      </a:lnTo>
                      <a:lnTo>
                        <a:pt x="1435" y="766"/>
                      </a:lnTo>
                      <a:lnTo>
                        <a:pt x="1439" y="862"/>
                      </a:lnTo>
                      <a:lnTo>
                        <a:pt x="1435" y="958"/>
                      </a:lnTo>
                      <a:lnTo>
                        <a:pt x="1419" y="1052"/>
                      </a:lnTo>
                      <a:lnTo>
                        <a:pt x="1394" y="1143"/>
                      </a:lnTo>
                      <a:lnTo>
                        <a:pt x="1361" y="1230"/>
                      </a:lnTo>
                      <a:lnTo>
                        <a:pt x="1316" y="1314"/>
                      </a:lnTo>
                      <a:lnTo>
                        <a:pt x="1265" y="1395"/>
                      </a:lnTo>
                      <a:lnTo>
                        <a:pt x="1207" y="1468"/>
                      </a:lnTo>
                      <a:lnTo>
                        <a:pt x="1140" y="1537"/>
                      </a:lnTo>
                      <a:lnTo>
                        <a:pt x="1066" y="1597"/>
                      </a:lnTo>
                      <a:lnTo>
                        <a:pt x="986" y="1646"/>
                      </a:lnTo>
                      <a:lnTo>
                        <a:pt x="901" y="1691"/>
                      </a:lnTo>
                      <a:lnTo>
                        <a:pt x="812" y="1724"/>
                      </a:lnTo>
                      <a:lnTo>
                        <a:pt x="721" y="1749"/>
                      </a:lnTo>
                      <a:lnTo>
                        <a:pt x="627" y="1765"/>
                      </a:lnTo>
                      <a:lnTo>
                        <a:pt x="533" y="1769"/>
                      </a:lnTo>
                      <a:lnTo>
                        <a:pt x="437" y="1765"/>
                      </a:lnTo>
                      <a:lnTo>
                        <a:pt x="344" y="1749"/>
                      </a:lnTo>
                      <a:lnTo>
                        <a:pt x="252" y="1724"/>
                      </a:lnTo>
                      <a:lnTo>
                        <a:pt x="165" y="1691"/>
                      </a:lnTo>
                      <a:lnTo>
                        <a:pt x="80" y="1646"/>
                      </a:lnTo>
                      <a:lnTo>
                        <a:pt x="0" y="1597"/>
                      </a:lnTo>
                      <a:lnTo>
                        <a:pt x="51" y="1524"/>
                      </a:lnTo>
                      <a:lnTo>
                        <a:pt x="125" y="1571"/>
                      </a:lnTo>
                      <a:lnTo>
                        <a:pt x="201" y="1609"/>
                      </a:lnTo>
                      <a:lnTo>
                        <a:pt x="281" y="1640"/>
                      </a:lnTo>
                      <a:lnTo>
                        <a:pt x="364" y="1662"/>
                      </a:lnTo>
                      <a:lnTo>
                        <a:pt x="446" y="1675"/>
                      </a:lnTo>
                      <a:lnTo>
                        <a:pt x="533" y="1680"/>
                      </a:lnTo>
                      <a:lnTo>
                        <a:pt x="618" y="1675"/>
                      </a:lnTo>
                      <a:lnTo>
                        <a:pt x="703" y="1662"/>
                      </a:lnTo>
                      <a:lnTo>
                        <a:pt x="785" y="1640"/>
                      </a:lnTo>
                      <a:lnTo>
                        <a:pt x="866" y="1609"/>
                      </a:lnTo>
                      <a:lnTo>
                        <a:pt x="941" y="1571"/>
                      </a:lnTo>
                      <a:lnTo>
                        <a:pt x="1013" y="1524"/>
                      </a:lnTo>
                      <a:lnTo>
                        <a:pt x="1080" y="1470"/>
                      </a:lnTo>
                      <a:lnTo>
                        <a:pt x="1140" y="1410"/>
                      </a:lnTo>
                      <a:lnTo>
                        <a:pt x="1194" y="1343"/>
                      </a:lnTo>
                      <a:lnTo>
                        <a:pt x="1240" y="1270"/>
                      </a:lnTo>
                      <a:lnTo>
                        <a:pt x="1281" y="1194"/>
                      </a:lnTo>
                      <a:lnTo>
                        <a:pt x="1312" y="1116"/>
                      </a:lnTo>
                      <a:lnTo>
                        <a:pt x="1332" y="1032"/>
                      </a:lnTo>
                      <a:lnTo>
                        <a:pt x="1345" y="947"/>
                      </a:lnTo>
                      <a:lnTo>
                        <a:pt x="1350" y="862"/>
                      </a:lnTo>
                      <a:lnTo>
                        <a:pt x="1345" y="775"/>
                      </a:lnTo>
                      <a:lnTo>
                        <a:pt x="1332" y="691"/>
                      </a:lnTo>
                      <a:lnTo>
                        <a:pt x="1312" y="608"/>
                      </a:lnTo>
                      <a:lnTo>
                        <a:pt x="1281" y="530"/>
                      </a:lnTo>
                      <a:lnTo>
                        <a:pt x="1240" y="452"/>
                      </a:lnTo>
                      <a:lnTo>
                        <a:pt x="1194" y="381"/>
                      </a:lnTo>
                      <a:lnTo>
                        <a:pt x="1140" y="314"/>
                      </a:lnTo>
                      <a:lnTo>
                        <a:pt x="1080" y="254"/>
                      </a:lnTo>
                      <a:lnTo>
                        <a:pt x="1013" y="201"/>
                      </a:lnTo>
                      <a:lnTo>
                        <a:pt x="941" y="154"/>
                      </a:lnTo>
                      <a:lnTo>
                        <a:pt x="866" y="114"/>
                      </a:lnTo>
                      <a:lnTo>
                        <a:pt x="785" y="85"/>
                      </a:lnTo>
                      <a:lnTo>
                        <a:pt x="788" y="78"/>
                      </a:lnTo>
                      <a:lnTo>
                        <a:pt x="812" y="0"/>
                      </a:lnTo>
                    </a:path>
                  </a:pathLst>
                </a:custGeom>
                <a:gradFill rotWithShape="0">
                  <a:gsLst>
                    <a:gs pos="0">
                      <a:schemeClr val="bg2"/>
                    </a:gs>
                    <a:gs pos="100000">
                      <a:schemeClr val="bg1"/>
                    </a:gs>
                  </a:gsLst>
                  <a:lin ang="540000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Line 8"/>
                <p:cNvSpPr>
                  <a:spLocks noChangeShapeType="1"/>
                </p:cNvSpPr>
                <p:nvPr/>
              </p:nvSpPr>
              <p:spPr bwMode="ltGray">
                <a:xfrm flipV="1">
                  <a:off x="2324" y="1620"/>
                  <a:ext cx="143" cy="258"/>
                </a:xfrm>
                <a:prstGeom prst="line">
                  <a:avLst/>
                </a:prstGeom>
                <a:noFill/>
                <a:ln w="25400">
                  <a:solidFill>
                    <a:schemeClr val="bg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Line 9"/>
                <p:cNvSpPr>
                  <a:spLocks noChangeShapeType="1"/>
                </p:cNvSpPr>
                <p:nvPr/>
              </p:nvSpPr>
              <p:spPr bwMode="ltGray">
                <a:xfrm flipV="1">
                  <a:off x="3119" y="243"/>
                  <a:ext cx="50" cy="99"/>
                </a:xfrm>
                <a:prstGeom prst="line">
                  <a:avLst/>
                </a:prstGeom>
                <a:noFill/>
                <a:ln w="25400">
                  <a:solidFill>
                    <a:schemeClr val="bg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Line 10"/>
                <p:cNvSpPr>
                  <a:spLocks noChangeShapeType="1"/>
                </p:cNvSpPr>
                <p:nvPr/>
              </p:nvSpPr>
              <p:spPr bwMode="ltGray">
                <a:xfrm flipV="1">
                  <a:off x="3203" y="72"/>
                  <a:ext cx="50" cy="99"/>
                </a:xfrm>
                <a:prstGeom prst="line">
                  <a:avLst/>
                </a:prstGeom>
                <a:noFill/>
                <a:ln w="25400">
                  <a:solidFill>
                    <a:schemeClr val="bg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Freeform 11"/>
                <p:cNvSpPr>
                  <a:spLocks/>
                </p:cNvSpPr>
                <p:nvPr/>
              </p:nvSpPr>
              <p:spPr bwMode="ltGray">
                <a:xfrm>
                  <a:off x="2483" y="1903"/>
                  <a:ext cx="841" cy="153"/>
                </a:xfrm>
                <a:custGeom>
                  <a:avLst/>
                  <a:gdLst>
                    <a:gd name="T0" fmla="*/ 3 w 841"/>
                    <a:gd name="T1" fmla="*/ 98 h 153"/>
                    <a:gd name="T2" fmla="*/ 20 w 841"/>
                    <a:gd name="T3" fmla="*/ 80 h 153"/>
                    <a:gd name="T4" fmla="*/ 44 w 841"/>
                    <a:gd name="T5" fmla="*/ 65 h 153"/>
                    <a:gd name="T6" fmla="*/ 89 w 841"/>
                    <a:gd name="T7" fmla="*/ 43 h 153"/>
                    <a:gd name="T8" fmla="*/ 140 w 841"/>
                    <a:gd name="T9" fmla="*/ 30 h 153"/>
                    <a:gd name="T10" fmla="*/ 188 w 841"/>
                    <a:gd name="T11" fmla="*/ 19 h 153"/>
                    <a:gd name="T12" fmla="*/ 253 w 841"/>
                    <a:gd name="T13" fmla="*/ 9 h 153"/>
                    <a:gd name="T14" fmla="*/ 314 w 841"/>
                    <a:gd name="T15" fmla="*/ 3 h 153"/>
                    <a:gd name="T16" fmla="*/ 386 w 841"/>
                    <a:gd name="T17" fmla="*/ 0 h 153"/>
                    <a:gd name="T18" fmla="*/ 475 w 841"/>
                    <a:gd name="T19" fmla="*/ 1 h 153"/>
                    <a:gd name="T20" fmla="*/ 567 w 841"/>
                    <a:gd name="T21" fmla="*/ 6 h 153"/>
                    <a:gd name="T22" fmla="*/ 632 w 841"/>
                    <a:gd name="T23" fmla="*/ 14 h 153"/>
                    <a:gd name="T24" fmla="*/ 700 w 841"/>
                    <a:gd name="T25" fmla="*/ 27 h 153"/>
                    <a:gd name="T26" fmla="*/ 765 w 841"/>
                    <a:gd name="T27" fmla="*/ 47 h 153"/>
                    <a:gd name="T28" fmla="*/ 799 w 841"/>
                    <a:gd name="T29" fmla="*/ 66 h 153"/>
                    <a:gd name="T30" fmla="*/ 820 w 841"/>
                    <a:gd name="T31" fmla="*/ 82 h 153"/>
                    <a:gd name="T32" fmla="*/ 840 w 841"/>
                    <a:gd name="T33" fmla="*/ 108 h 153"/>
                    <a:gd name="T34" fmla="*/ 806 w 841"/>
                    <a:gd name="T35" fmla="*/ 122 h 153"/>
                    <a:gd name="T36" fmla="*/ 748 w 841"/>
                    <a:gd name="T37" fmla="*/ 133 h 153"/>
                    <a:gd name="T38" fmla="*/ 676 w 841"/>
                    <a:gd name="T39" fmla="*/ 141 h 153"/>
                    <a:gd name="T40" fmla="*/ 608 w 841"/>
                    <a:gd name="T41" fmla="*/ 148 h 153"/>
                    <a:gd name="T42" fmla="*/ 526 w 841"/>
                    <a:gd name="T43" fmla="*/ 151 h 153"/>
                    <a:gd name="T44" fmla="*/ 437 w 841"/>
                    <a:gd name="T45" fmla="*/ 152 h 153"/>
                    <a:gd name="T46" fmla="*/ 352 w 841"/>
                    <a:gd name="T47" fmla="*/ 152 h 153"/>
                    <a:gd name="T48" fmla="*/ 263 w 841"/>
                    <a:gd name="T49" fmla="*/ 151 h 153"/>
                    <a:gd name="T50" fmla="*/ 164 w 841"/>
                    <a:gd name="T51" fmla="*/ 143 h 153"/>
                    <a:gd name="T52" fmla="*/ 85 w 841"/>
                    <a:gd name="T53" fmla="*/ 135 h 153"/>
                    <a:gd name="T54" fmla="*/ 20 w 841"/>
                    <a:gd name="T55" fmla="*/ 120 h 153"/>
                    <a:gd name="T56" fmla="*/ 0 w 841"/>
                    <a:gd name="T57" fmla="*/ 109 h 153"/>
                    <a:gd name="T58" fmla="*/ 3 w 841"/>
                    <a:gd name="T59" fmla="*/ 98 h 1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41" h="153">
                      <a:moveTo>
                        <a:pt x="3" y="98"/>
                      </a:moveTo>
                      <a:lnTo>
                        <a:pt x="20" y="80"/>
                      </a:lnTo>
                      <a:lnTo>
                        <a:pt x="44" y="65"/>
                      </a:lnTo>
                      <a:lnTo>
                        <a:pt x="89" y="43"/>
                      </a:lnTo>
                      <a:lnTo>
                        <a:pt x="140" y="30"/>
                      </a:lnTo>
                      <a:lnTo>
                        <a:pt x="188" y="19"/>
                      </a:lnTo>
                      <a:lnTo>
                        <a:pt x="253" y="9"/>
                      </a:lnTo>
                      <a:lnTo>
                        <a:pt x="314" y="3"/>
                      </a:lnTo>
                      <a:lnTo>
                        <a:pt x="386" y="0"/>
                      </a:lnTo>
                      <a:lnTo>
                        <a:pt x="475" y="1"/>
                      </a:lnTo>
                      <a:lnTo>
                        <a:pt x="567" y="6"/>
                      </a:lnTo>
                      <a:lnTo>
                        <a:pt x="632" y="14"/>
                      </a:lnTo>
                      <a:lnTo>
                        <a:pt x="700" y="27"/>
                      </a:lnTo>
                      <a:lnTo>
                        <a:pt x="765" y="47"/>
                      </a:lnTo>
                      <a:lnTo>
                        <a:pt x="799" y="66"/>
                      </a:lnTo>
                      <a:lnTo>
                        <a:pt x="820" y="82"/>
                      </a:lnTo>
                      <a:lnTo>
                        <a:pt x="840" y="108"/>
                      </a:lnTo>
                      <a:lnTo>
                        <a:pt x="806" y="122"/>
                      </a:lnTo>
                      <a:lnTo>
                        <a:pt x="748" y="133"/>
                      </a:lnTo>
                      <a:lnTo>
                        <a:pt x="676" y="141"/>
                      </a:lnTo>
                      <a:lnTo>
                        <a:pt x="608" y="148"/>
                      </a:lnTo>
                      <a:lnTo>
                        <a:pt x="526" y="151"/>
                      </a:lnTo>
                      <a:lnTo>
                        <a:pt x="437" y="152"/>
                      </a:lnTo>
                      <a:lnTo>
                        <a:pt x="352" y="152"/>
                      </a:lnTo>
                      <a:lnTo>
                        <a:pt x="263" y="151"/>
                      </a:lnTo>
                      <a:lnTo>
                        <a:pt x="164" y="143"/>
                      </a:lnTo>
                      <a:lnTo>
                        <a:pt x="85" y="135"/>
                      </a:lnTo>
                      <a:lnTo>
                        <a:pt x="20" y="120"/>
                      </a:lnTo>
                      <a:lnTo>
                        <a:pt x="0" y="109"/>
                      </a:lnTo>
                      <a:lnTo>
                        <a:pt x="3" y="98"/>
                      </a:lnTo>
                    </a:path>
                  </a:pathLst>
                </a:cu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 name="Oval 12"/>
              <p:cNvSpPr>
                <a:spLocks noChangeArrowheads="1"/>
              </p:cNvSpPr>
              <p:nvPr/>
            </p:nvSpPr>
            <p:spPr bwMode="blackWhite">
              <a:xfrm>
                <a:off x="2071" y="250"/>
                <a:ext cx="1497" cy="1494"/>
              </a:xfrm>
              <a:prstGeom prst="ellipse">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endParaRPr lang="en-US" altLang="en-US"/>
              </a:p>
            </p:txBody>
          </p:sp>
          <p:grpSp>
            <p:nvGrpSpPr>
              <p:cNvPr id="10" name="Group 13"/>
              <p:cNvGrpSpPr>
                <a:grpSpLocks/>
              </p:cNvGrpSpPr>
              <p:nvPr/>
            </p:nvGrpSpPr>
            <p:grpSpPr bwMode="auto">
              <a:xfrm>
                <a:off x="2071" y="406"/>
                <a:ext cx="1392" cy="1109"/>
                <a:chOff x="2071" y="406"/>
                <a:chExt cx="1392" cy="1109"/>
              </a:xfrm>
            </p:grpSpPr>
            <p:sp>
              <p:nvSpPr>
                <p:cNvPr id="11" name="Freeform 14"/>
                <p:cNvSpPr>
                  <a:spLocks/>
                </p:cNvSpPr>
                <p:nvPr/>
              </p:nvSpPr>
              <p:spPr bwMode="grayWhite">
                <a:xfrm>
                  <a:off x="2268" y="812"/>
                  <a:ext cx="1" cy="17"/>
                </a:xfrm>
                <a:custGeom>
                  <a:avLst/>
                  <a:gdLst>
                    <a:gd name="T0" fmla="*/ 0 w 1"/>
                    <a:gd name="T1" fmla="*/ 0 h 17"/>
                    <a:gd name="T2" fmla="*/ 0 w 1"/>
                    <a:gd name="T3" fmla="*/ 16 h 17"/>
                    <a:gd name="T4" fmla="*/ 0 w 1"/>
                    <a:gd name="T5" fmla="*/ 16 h 17"/>
                    <a:gd name="T6" fmla="*/ 0 w 1"/>
                    <a:gd name="T7" fmla="*/ 6 h 17"/>
                    <a:gd name="T8" fmla="*/ 0 w 1"/>
                    <a:gd name="T9" fmla="*/ 0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7">
                      <a:moveTo>
                        <a:pt x="0" y="0"/>
                      </a:moveTo>
                      <a:lnTo>
                        <a:pt x="0" y="16"/>
                      </a:lnTo>
                      <a:lnTo>
                        <a:pt x="0" y="6"/>
                      </a:lnTo>
                      <a:lnTo>
                        <a:pt x="0"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Freeform 15"/>
                <p:cNvSpPr>
                  <a:spLocks/>
                </p:cNvSpPr>
                <p:nvPr/>
              </p:nvSpPr>
              <p:spPr bwMode="grayWhite">
                <a:xfrm>
                  <a:off x="2292" y="843"/>
                  <a:ext cx="17" cy="17"/>
                </a:xfrm>
                <a:custGeom>
                  <a:avLst/>
                  <a:gdLst>
                    <a:gd name="T0" fmla="*/ 0 w 17"/>
                    <a:gd name="T1" fmla="*/ 0 h 17"/>
                    <a:gd name="T2" fmla="*/ 16 w 17"/>
                    <a:gd name="T3" fmla="*/ 0 h 17"/>
                    <a:gd name="T4" fmla="*/ 16 w 17"/>
                    <a:gd name="T5" fmla="*/ 16 h 17"/>
                    <a:gd name="T6" fmla="*/ 0 w 17"/>
                    <a:gd name="T7" fmla="*/ 0 h 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17">
                      <a:moveTo>
                        <a:pt x="0" y="0"/>
                      </a:moveTo>
                      <a:lnTo>
                        <a:pt x="16" y="0"/>
                      </a:lnTo>
                      <a:lnTo>
                        <a:pt x="16" y="16"/>
                      </a:lnTo>
                      <a:lnTo>
                        <a:pt x="0"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Freeform 16"/>
                <p:cNvSpPr>
                  <a:spLocks/>
                </p:cNvSpPr>
                <p:nvPr/>
              </p:nvSpPr>
              <p:spPr bwMode="grayWhite">
                <a:xfrm>
                  <a:off x="2372" y="802"/>
                  <a:ext cx="51" cy="48"/>
                </a:xfrm>
                <a:custGeom>
                  <a:avLst/>
                  <a:gdLst>
                    <a:gd name="T0" fmla="*/ 50 w 51"/>
                    <a:gd name="T1" fmla="*/ 0 h 48"/>
                    <a:gd name="T2" fmla="*/ 31 w 51"/>
                    <a:gd name="T3" fmla="*/ 0 h 48"/>
                    <a:gd name="T4" fmla="*/ 20 w 51"/>
                    <a:gd name="T5" fmla="*/ 13 h 48"/>
                    <a:gd name="T6" fmla="*/ 13 w 51"/>
                    <a:gd name="T7" fmla="*/ 13 h 48"/>
                    <a:gd name="T8" fmla="*/ 7 w 51"/>
                    <a:gd name="T9" fmla="*/ 19 h 48"/>
                    <a:gd name="T10" fmla="*/ 0 w 51"/>
                    <a:gd name="T11" fmla="*/ 19 h 48"/>
                    <a:gd name="T12" fmla="*/ 0 w 51"/>
                    <a:gd name="T13" fmla="*/ 35 h 48"/>
                    <a:gd name="T14" fmla="*/ 12 w 51"/>
                    <a:gd name="T15" fmla="*/ 47 h 48"/>
                    <a:gd name="T16" fmla="*/ 41 w 51"/>
                    <a:gd name="T17" fmla="*/ 47 h 48"/>
                    <a:gd name="T18" fmla="*/ 50 w 51"/>
                    <a:gd name="T19" fmla="*/ 35 h 48"/>
                    <a:gd name="T20" fmla="*/ 50 w 51"/>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1" h="48">
                      <a:moveTo>
                        <a:pt x="50" y="0"/>
                      </a:moveTo>
                      <a:lnTo>
                        <a:pt x="31" y="0"/>
                      </a:lnTo>
                      <a:lnTo>
                        <a:pt x="20" y="13"/>
                      </a:lnTo>
                      <a:lnTo>
                        <a:pt x="13" y="13"/>
                      </a:lnTo>
                      <a:lnTo>
                        <a:pt x="7" y="19"/>
                      </a:lnTo>
                      <a:lnTo>
                        <a:pt x="0" y="19"/>
                      </a:lnTo>
                      <a:lnTo>
                        <a:pt x="0" y="35"/>
                      </a:lnTo>
                      <a:lnTo>
                        <a:pt x="12" y="47"/>
                      </a:lnTo>
                      <a:lnTo>
                        <a:pt x="41" y="47"/>
                      </a:lnTo>
                      <a:lnTo>
                        <a:pt x="50" y="35"/>
                      </a:lnTo>
                      <a:lnTo>
                        <a:pt x="50"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Freeform 17"/>
                <p:cNvSpPr>
                  <a:spLocks/>
                </p:cNvSpPr>
                <p:nvPr/>
              </p:nvSpPr>
              <p:spPr bwMode="grayWhite">
                <a:xfrm>
                  <a:off x="2071" y="840"/>
                  <a:ext cx="451" cy="587"/>
                </a:xfrm>
                <a:custGeom>
                  <a:avLst/>
                  <a:gdLst>
                    <a:gd name="T0" fmla="*/ 107 w 451"/>
                    <a:gd name="T1" fmla="*/ 0 h 587"/>
                    <a:gd name="T2" fmla="*/ 99 w 451"/>
                    <a:gd name="T3" fmla="*/ 16 h 587"/>
                    <a:gd name="T4" fmla="*/ 64 w 451"/>
                    <a:gd name="T5" fmla="*/ 47 h 587"/>
                    <a:gd name="T6" fmla="*/ 56 w 451"/>
                    <a:gd name="T7" fmla="*/ 75 h 587"/>
                    <a:gd name="T8" fmla="*/ 30 w 451"/>
                    <a:gd name="T9" fmla="*/ 95 h 587"/>
                    <a:gd name="T10" fmla="*/ 12 w 451"/>
                    <a:gd name="T11" fmla="*/ 135 h 587"/>
                    <a:gd name="T12" fmla="*/ 12 w 451"/>
                    <a:gd name="T13" fmla="*/ 159 h 587"/>
                    <a:gd name="T14" fmla="*/ 0 w 451"/>
                    <a:gd name="T15" fmla="*/ 201 h 587"/>
                    <a:gd name="T16" fmla="*/ 16 w 451"/>
                    <a:gd name="T17" fmla="*/ 219 h 587"/>
                    <a:gd name="T18" fmla="*/ 56 w 451"/>
                    <a:gd name="T19" fmla="*/ 272 h 587"/>
                    <a:gd name="T20" fmla="*/ 68 w 451"/>
                    <a:gd name="T21" fmla="*/ 265 h 587"/>
                    <a:gd name="T22" fmla="*/ 139 w 451"/>
                    <a:gd name="T23" fmla="*/ 265 h 587"/>
                    <a:gd name="T24" fmla="*/ 172 w 451"/>
                    <a:gd name="T25" fmla="*/ 278 h 587"/>
                    <a:gd name="T26" fmla="*/ 169 w 451"/>
                    <a:gd name="T27" fmla="*/ 319 h 587"/>
                    <a:gd name="T28" fmla="*/ 193 w 451"/>
                    <a:gd name="T29" fmla="*/ 374 h 587"/>
                    <a:gd name="T30" fmla="*/ 191 w 451"/>
                    <a:gd name="T31" fmla="*/ 389 h 587"/>
                    <a:gd name="T32" fmla="*/ 201 w 451"/>
                    <a:gd name="T33" fmla="*/ 406 h 587"/>
                    <a:gd name="T34" fmla="*/ 186 w 451"/>
                    <a:gd name="T35" fmla="*/ 445 h 587"/>
                    <a:gd name="T36" fmla="*/ 204 w 451"/>
                    <a:gd name="T37" fmla="*/ 494 h 587"/>
                    <a:gd name="T38" fmla="*/ 214 w 451"/>
                    <a:gd name="T39" fmla="*/ 532 h 587"/>
                    <a:gd name="T40" fmla="*/ 226 w 451"/>
                    <a:gd name="T41" fmla="*/ 556 h 587"/>
                    <a:gd name="T42" fmla="*/ 239 w 451"/>
                    <a:gd name="T43" fmla="*/ 586 h 587"/>
                    <a:gd name="T44" fmla="*/ 263 w 451"/>
                    <a:gd name="T45" fmla="*/ 582 h 587"/>
                    <a:gd name="T46" fmla="*/ 302 w 451"/>
                    <a:gd name="T47" fmla="*/ 560 h 587"/>
                    <a:gd name="T48" fmla="*/ 320 w 451"/>
                    <a:gd name="T49" fmla="*/ 533 h 587"/>
                    <a:gd name="T50" fmla="*/ 319 w 451"/>
                    <a:gd name="T51" fmla="*/ 515 h 587"/>
                    <a:gd name="T52" fmla="*/ 342 w 451"/>
                    <a:gd name="T53" fmla="*/ 500 h 587"/>
                    <a:gd name="T54" fmla="*/ 338 w 451"/>
                    <a:gd name="T55" fmla="*/ 474 h 587"/>
                    <a:gd name="T56" fmla="*/ 373 w 451"/>
                    <a:gd name="T57" fmla="*/ 432 h 587"/>
                    <a:gd name="T58" fmla="*/ 378 w 451"/>
                    <a:gd name="T59" fmla="*/ 398 h 587"/>
                    <a:gd name="T60" fmla="*/ 369 w 451"/>
                    <a:gd name="T61" fmla="*/ 386 h 587"/>
                    <a:gd name="T62" fmla="*/ 373 w 451"/>
                    <a:gd name="T63" fmla="*/ 372 h 587"/>
                    <a:gd name="T64" fmla="*/ 365 w 451"/>
                    <a:gd name="T65" fmla="*/ 360 h 587"/>
                    <a:gd name="T66" fmla="*/ 391 w 451"/>
                    <a:gd name="T67" fmla="*/ 327 h 587"/>
                    <a:gd name="T68" fmla="*/ 391 w 451"/>
                    <a:gd name="T69" fmla="*/ 310 h 587"/>
                    <a:gd name="T70" fmla="*/ 427 w 451"/>
                    <a:gd name="T71" fmla="*/ 282 h 587"/>
                    <a:gd name="T72" fmla="*/ 450 w 451"/>
                    <a:gd name="T73" fmla="*/ 207 h 587"/>
                    <a:gd name="T74" fmla="*/ 417 w 451"/>
                    <a:gd name="T75" fmla="*/ 226 h 587"/>
                    <a:gd name="T76" fmla="*/ 388 w 451"/>
                    <a:gd name="T77" fmla="*/ 218 h 587"/>
                    <a:gd name="T78" fmla="*/ 392 w 451"/>
                    <a:gd name="T79" fmla="*/ 200 h 587"/>
                    <a:gd name="T80" fmla="*/ 363 w 451"/>
                    <a:gd name="T81" fmla="*/ 180 h 587"/>
                    <a:gd name="T82" fmla="*/ 349 w 451"/>
                    <a:gd name="T83" fmla="*/ 132 h 587"/>
                    <a:gd name="T84" fmla="*/ 321 w 451"/>
                    <a:gd name="T85" fmla="*/ 93 h 587"/>
                    <a:gd name="T86" fmla="*/ 321 w 451"/>
                    <a:gd name="T87" fmla="*/ 66 h 587"/>
                    <a:gd name="T88" fmla="*/ 306 w 451"/>
                    <a:gd name="T89" fmla="*/ 65 h 587"/>
                    <a:gd name="T90" fmla="*/ 296 w 451"/>
                    <a:gd name="T91" fmla="*/ 69 h 587"/>
                    <a:gd name="T92" fmla="*/ 254 w 451"/>
                    <a:gd name="T93" fmla="*/ 54 h 587"/>
                    <a:gd name="T94" fmla="*/ 243 w 451"/>
                    <a:gd name="T95" fmla="*/ 65 h 587"/>
                    <a:gd name="T96" fmla="*/ 234 w 451"/>
                    <a:gd name="T97" fmla="*/ 78 h 587"/>
                    <a:gd name="T98" fmla="*/ 211 w 451"/>
                    <a:gd name="T99" fmla="*/ 53 h 587"/>
                    <a:gd name="T100" fmla="*/ 189 w 451"/>
                    <a:gd name="T101" fmla="*/ 47 h 587"/>
                    <a:gd name="T102" fmla="*/ 187 w 451"/>
                    <a:gd name="T103" fmla="*/ 15 h 587"/>
                    <a:gd name="T104" fmla="*/ 155 w 451"/>
                    <a:gd name="T105" fmla="*/ 20 h 587"/>
                    <a:gd name="T106" fmla="*/ 135 w 451"/>
                    <a:gd name="T107" fmla="*/ 13 h 587"/>
                    <a:gd name="T108" fmla="*/ 107 w 451"/>
                    <a:gd name="T109" fmla="*/ 0 h 58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51" h="587">
                      <a:moveTo>
                        <a:pt x="107" y="0"/>
                      </a:moveTo>
                      <a:lnTo>
                        <a:pt x="99" y="16"/>
                      </a:lnTo>
                      <a:lnTo>
                        <a:pt x="64" y="47"/>
                      </a:lnTo>
                      <a:lnTo>
                        <a:pt x="56" y="75"/>
                      </a:lnTo>
                      <a:lnTo>
                        <a:pt x="30" y="95"/>
                      </a:lnTo>
                      <a:lnTo>
                        <a:pt x="12" y="135"/>
                      </a:lnTo>
                      <a:lnTo>
                        <a:pt x="12" y="159"/>
                      </a:lnTo>
                      <a:lnTo>
                        <a:pt x="0" y="201"/>
                      </a:lnTo>
                      <a:lnTo>
                        <a:pt x="16" y="219"/>
                      </a:lnTo>
                      <a:lnTo>
                        <a:pt x="56" y="272"/>
                      </a:lnTo>
                      <a:lnTo>
                        <a:pt x="68" y="265"/>
                      </a:lnTo>
                      <a:lnTo>
                        <a:pt x="139" y="265"/>
                      </a:lnTo>
                      <a:lnTo>
                        <a:pt x="172" y="278"/>
                      </a:lnTo>
                      <a:lnTo>
                        <a:pt x="169" y="319"/>
                      </a:lnTo>
                      <a:lnTo>
                        <a:pt x="193" y="374"/>
                      </a:lnTo>
                      <a:lnTo>
                        <a:pt x="191" y="389"/>
                      </a:lnTo>
                      <a:lnTo>
                        <a:pt x="201" y="406"/>
                      </a:lnTo>
                      <a:lnTo>
                        <a:pt x="186" y="445"/>
                      </a:lnTo>
                      <a:lnTo>
                        <a:pt x="204" y="494"/>
                      </a:lnTo>
                      <a:lnTo>
                        <a:pt x="214" y="532"/>
                      </a:lnTo>
                      <a:lnTo>
                        <a:pt x="226" y="556"/>
                      </a:lnTo>
                      <a:lnTo>
                        <a:pt x="239" y="586"/>
                      </a:lnTo>
                      <a:lnTo>
                        <a:pt x="263" y="582"/>
                      </a:lnTo>
                      <a:lnTo>
                        <a:pt x="302" y="560"/>
                      </a:lnTo>
                      <a:lnTo>
                        <a:pt x="320" y="533"/>
                      </a:lnTo>
                      <a:lnTo>
                        <a:pt x="319" y="515"/>
                      </a:lnTo>
                      <a:lnTo>
                        <a:pt x="342" y="500"/>
                      </a:lnTo>
                      <a:lnTo>
                        <a:pt x="338" y="474"/>
                      </a:lnTo>
                      <a:lnTo>
                        <a:pt x="373" y="432"/>
                      </a:lnTo>
                      <a:lnTo>
                        <a:pt x="378" y="398"/>
                      </a:lnTo>
                      <a:lnTo>
                        <a:pt x="369" y="386"/>
                      </a:lnTo>
                      <a:lnTo>
                        <a:pt x="373" y="372"/>
                      </a:lnTo>
                      <a:lnTo>
                        <a:pt x="365" y="360"/>
                      </a:lnTo>
                      <a:lnTo>
                        <a:pt x="391" y="327"/>
                      </a:lnTo>
                      <a:lnTo>
                        <a:pt x="391" y="310"/>
                      </a:lnTo>
                      <a:lnTo>
                        <a:pt x="427" y="282"/>
                      </a:lnTo>
                      <a:lnTo>
                        <a:pt x="450" y="207"/>
                      </a:lnTo>
                      <a:lnTo>
                        <a:pt x="417" y="226"/>
                      </a:lnTo>
                      <a:lnTo>
                        <a:pt x="388" y="218"/>
                      </a:lnTo>
                      <a:lnTo>
                        <a:pt x="392" y="200"/>
                      </a:lnTo>
                      <a:lnTo>
                        <a:pt x="363" y="180"/>
                      </a:lnTo>
                      <a:lnTo>
                        <a:pt x="349" y="132"/>
                      </a:lnTo>
                      <a:lnTo>
                        <a:pt x="321" y="93"/>
                      </a:lnTo>
                      <a:lnTo>
                        <a:pt x="321" y="66"/>
                      </a:lnTo>
                      <a:lnTo>
                        <a:pt x="306" y="65"/>
                      </a:lnTo>
                      <a:lnTo>
                        <a:pt x="296" y="69"/>
                      </a:lnTo>
                      <a:lnTo>
                        <a:pt x="254" y="54"/>
                      </a:lnTo>
                      <a:lnTo>
                        <a:pt x="243" y="65"/>
                      </a:lnTo>
                      <a:lnTo>
                        <a:pt x="234" y="78"/>
                      </a:lnTo>
                      <a:lnTo>
                        <a:pt x="211" y="53"/>
                      </a:lnTo>
                      <a:lnTo>
                        <a:pt x="189" y="47"/>
                      </a:lnTo>
                      <a:lnTo>
                        <a:pt x="187" y="15"/>
                      </a:lnTo>
                      <a:lnTo>
                        <a:pt x="155" y="20"/>
                      </a:lnTo>
                      <a:lnTo>
                        <a:pt x="135" y="13"/>
                      </a:lnTo>
                      <a:lnTo>
                        <a:pt x="107"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Freeform 18"/>
                <p:cNvSpPr>
                  <a:spLocks/>
                </p:cNvSpPr>
                <p:nvPr/>
              </p:nvSpPr>
              <p:spPr bwMode="grayWhite">
                <a:xfrm>
                  <a:off x="3112" y="987"/>
                  <a:ext cx="17" cy="28"/>
                </a:xfrm>
                <a:custGeom>
                  <a:avLst/>
                  <a:gdLst>
                    <a:gd name="T0" fmla="*/ 7 w 17"/>
                    <a:gd name="T1" fmla="*/ 0 h 28"/>
                    <a:gd name="T2" fmla="*/ 9 w 17"/>
                    <a:gd name="T3" fmla="*/ 8 h 28"/>
                    <a:gd name="T4" fmla="*/ 7 w 17"/>
                    <a:gd name="T5" fmla="*/ 14 h 28"/>
                    <a:gd name="T6" fmla="*/ 7 w 17"/>
                    <a:gd name="T7" fmla="*/ 19 h 28"/>
                    <a:gd name="T8" fmla="*/ 16 w 17"/>
                    <a:gd name="T9" fmla="*/ 23 h 28"/>
                    <a:gd name="T10" fmla="*/ 16 w 17"/>
                    <a:gd name="T11" fmla="*/ 27 h 28"/>
                    <a:gd name="T12" fmla="*/ 9 w 17"/>
                    <a:gd name="T13" fmla="*/ 23 h 28"/>
                    <a:gd name="T14" fmla="*/ 3 w 17"/>
                    <a:gd name="T15" fmla="*/ 27 h 28"/>
                    <a:gd name="T16" fmla="*/ 0 w 17"/>
                    <a:gd name="T17" fmla="*/ 23 h 28"/>
                    <a:gd name="T18" fmla="*/ 3 w 17"/>
                    <a:gd name="T19" fmla="*/ 19 h 28"/>
                    <a:gd name="T20" fmla="*/ 0 w 17"/>
                    <a:gd name="T21" fmla="*/ 14 h 28"/>
                    <a:gd name="T22" fmla="*/ 3 w 17"/>
                    <a:gd name="T23" fmla="*/ 4 h 28"/>
                    <a:gd name="T24" fmla="*/ 7 w 17"/>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 h="28">
                      <a:moveTo>
                        <a:pt x="7" y="0"/>
                      </a:moveTo>
                      <a:lnTo>
                        <a:pt x="9" y="8"/>
                      </a:lnTo>
                      <a:lnTo>
                        <a:pt x="7" y="14"/>
                      </a:lnTo>
                      <a:lnTo>
                        <a:pt x="7" y="19"/>
                      </a:lnTo>
                      <a:lnTo>
                        <a:pt x="16" y="23"/>
                      </a:lnTo>
                      <a:lnTo>
                        <a:pt x="16" y="27"/>
                      </a:lnTo>
                      <a:lnTo>
                        <a:pt x="9" y="23"/>
                      </a:lnTo>
                      <a:lnTo>
                        <a:pt x="3" y="27"/>
                      </a:lnTo>
                      <a:lnTo>
                        <a:pt x="0" y="23"/>
                      </a:lnTo>
                      <a:lnTo>
                        <a:pt x="3" y="19"/>
                      </a:lnTo>
                      <a:lnTo>
                        <a:pt x="0" y="14"/>
                      </a:lnTo>
                      <a:lnTo>
                        <a:pt x="3" y="4"/>
                      </a:lnTo>
                      <a:lnTo>
                        <a:pt x="7"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Freeform 19"/>
                <p:cNvSpPr>
                  <a:spLocks/>
                </p:cNvSpPr>
                <p:nvPr/>
              </p:nvSpPr>
              <p:spPr bwMode="grayWhite">
                <a:xfrm>
                  <a:off x="3027" y="1109"/>
                  <a:ext cx="68" cy="97"/>
                </a:xfrm>
                <a:custGeom>
                  <a:avLst/>
                  <a:gdLst>
                    <a:gd name="T0" fmla="*/ 0 w 68"/>
                    <a:gd name="T1" fmla="*/ 48 h 97"/>
                    <a:gd name="T2" fmla="*/ 24 w 68"/>
                    <a:gd name="T3" fmla="*/ 48 h 97"/>
                    <a:gd name="T4" fmla="*/ 52 w 68"/>
                    <a:gd name="T5" fmla="*/ 0 h 97"/>
                    <a:gd name="T6" fmla="*/ 67 w 68"/>
                    <a:gd name="T7" fmla="*/ 28 h 97"/>
                    <a:gd name="T8" fmla="*/ 55 w 68"/>
                    <a:gd name="T9" fmla="*/ 96 h 97"/>
                    <a:gd name="T10" fmla="*/ 5 w 68"/>
                    <a:gd name="T11" fmla="*/ 80 h 97"/>
                    <a:gd name="T12" fmla="*/ 0 w 68"/>
                    <a:gd name="T13" fmla="*/ 48 h 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97">
                      <a:moveTo>
                        <a:pt x="0" y="48"/>
                      </a:moveTo>
                      <a:lnTo>
                        <a:pt x="24" y="48"/>
                      </a:lnTo>
                      <a:lnTo>
                        <a:pt x="52" y="0"/>
                      </a:lnTo>
                      <a:lnTo>
                        <a:pt x="67" y="28"/>
                      </a:lnTo>
                      <a:lnTo>
                        <a:pt x="55" y="96"/>
                      </a:lnTo>
                      <a:lnTo>
                        <a:pt x="5" y="80"/>
                      </a:lnTo>
                      <a:lnTo>
                        <a:pt x="0" y="48"/>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Freeform 20"/>
                <p:cNvSpPr>
                  <a:spLocks/>
                </p:cNvSpPr>
                <p:nvPr/>
              </p:nvSpPr>
              <p:spPr bwMode="grayWhite">
                <a:xfrm>
                  <a:off x="3162" y="1146"/>
                  <a:ext cx="117" cy="94"/>
                </a:xfrm>
                <a:custGeom>
                  <a:avLst/>
                  <a:gdLst>
                    <a:gd name="T0" fmla="*/ 7 w 117"/>
                    <a:gd name="T1" fmla="*/ 22 h 94"/>
                    <a:gd name="T2" fmla="*/ 0 w 117"/>
                    <a:gd name="T3" fmla="*/ 0 h 94"/>
                    <a:gd name="T4" fmla="*/ 39 w 117"/>
                    <a:gd name="T5" fmla="*/ 9 h 94"/>
                    <a:gd name="T6" fmla="*/ 95 w 117"/>
                    <a:gd name="T7" fmla="*/ 32 h 94"/>
                    <a:gd name="T8" fmla="*/ 95 w 117"/>
                    <a:gd name="T9" fmla="*/ 49 h 94"/>
                    <a:gd name="T10" fmla="*/ 116 w 117"/>
                    <a:gd name="T11" fmla="*/ 93 h 94"/>
                    <a:gd name="T12" fmla="*/ 73 w 117"/>
                    <a:gd name="T13" fmla="*/ 51 h 94"/>
                    <a:gd name="T14" fmla="*/ 44 w 117"/>
                    <a:gd name="T15" fmla="*/ 54 h 94"/>
                    <a:gd name="T16" fmla="*/ 7 w 117"/>
                    <a:gd name="T17" fmla="*/ 22 h 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7" h="94">
                      <a:moveTo>
                        <a:pt x="7" y="22"/>
                      </a:moveTo>
                      <a:lnTo>
                        <a:pt x="0" y="0"/>
                      </a:lnTo>
                      <a:lnTo>
                        <a:pt x="39" y="9"/>
                      </a:lnTo>
                      <a:lnTo>
                        <a:pt x="95" y="32"/>
                      </a:lnTo>
                      <a:lnTo>
                        <a:pt x="95" y="49"/>
                      </a:lnTo>
                      <a:lnTo>
                        <a:pt x="116" y="93"/>
                      </a:lnTo>
                      <a:lnTo>
                        <a:pt x="73" y="51"/>
                      </a:lnTo>
                      <a:lnTo>
                        <a:pt x="44" y="54"/>
                      </a:lnTo>
                      <a:lnTo>
                        <a:pt x="7" y="22"/>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Freeform 21"/>
                <p:cNvSpPr>
                  <a:spLocks/>
                </p:cNvSpPr>
                <p:nvPr/>
              </p:nvSpPr>
              <p:spPr bwMode="grayWhite">
                <a:xfrm>
                  <a:off x="3384" y="1337"/>
                  <a:ext cx="79" cy="101"/>
                </a:xfrm>
                <a:custGeom>
                  <a:avLst/>
                  <a:gdLst>
                    <a:gd name="T0" fmla="*/ 48 w 79"/>
                    <a:gd name="T1" fmla="*/ 0 h 101"/>
                    <a:gd name="T2" fmla="*/ 78 w 79"/>
                    <a:gd name="T3" fmla="*/ 30 h 101"/>
                    <a:gd name="T4" fmla="*/ 16 w 79"/>
                    <a:gd name="T5" fmla="*/ 100 h 101"/>
                    <a:gd name="T6" fmla="*/ 0 w 79"/>
                    <a:gd name="T7" fmla="*/ 84 h 101"/>
                    <a:gd name="T8" fmla="*/ 45 w 79"/>
                    <a:gd name="T9" fmla="*/ 39 h 101"/>
                    <a:gd name="T10" fmla="*/ 48 w 79"/>
                    <a:gd name="T11" fmla="*/ 0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 h="101">
                      <a:moveTo>
                        <a:pt x="48" y="0"/>
                      </a:moveTo>
                      <a:lnTo>
                        <a:pt x="78" y="30"/>
                      </a:lnTo>
                      <a:lnTo>
                        <a:pt x="16" y="100"/>
                      </a:lnTo>
                      <a:lnTo>
                        <a:pt x="0" y="84"/>
                      </a:lnTo>
                      <a:lnTo>
                        <a:pt x="45" y="39"/>
                      </a:lnTo>
                      <a:lnTo>
                        <a:pt x="48"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Freeform 22"/>
                <p:cNvSpPr>
                  <a:spLocks/>
                </p:cNvSpPr>
                <p:nvPr/>
              </p:nvSpPr>
              <p:spPr bwMode="grayWhite">
                <a:xfrm>
                  <a:off x="2211" y="651"/>
                  <a:ext cx="39" cy="66"/>
                </a:xfrm>
                <a:custGeom>
                  <a:avLst/>
                  <a:gdLst>
                    <a:gd name="T0" fmla="*/ 38 w 39"/>
                    <a:gd name="T1" fmla="*/ 51 h 66"/>
                    <a:gd name="T2" fmla="*/ 28 w 39"/>
                    <a:gd name="T3" fmla="*/ 43 h 66"/>
                    <a:gd name="T4" fmla="*/ 28 w 39"/>
                    <a:gd name="T5" fmla="*/ 14 h 66"/>
                    <a:gd name="T6" fmla="*/ 33 w 39"/>
                    <a:gd name="T7" fmla="*/ 8 h 66"/>
                    <a:gd name="T8" fmla="*/ 24 w 39"/>
                    <a:gd name="T9" fmla="*/ 8 h 66"/>
                    <a:gd name="T10" fmla="*/ 29 w 39"/>
                    <a:gd name="T11" fmla="*/ 0 h 66"/>
                    <a:gd name="T12" fmla="*/ 22 w 39"/>
                    <a:gd name="T13" fmla="*/ 0 h 66"/>
                    <a:gd name="T14" fmla="*/ 14 w 39"/>
                    <a:gd name="T15" fmla="*/ 9 h 66"/>
                    <a:gd name="T16" fmla="*/ 14 w 39"/>
                    <a:gd name="T17" fmla="*/ 27 h 66"/>
                    <a:gd name="T18" fmla="*/ 18 w 39"/>
                    <a:gd name="T19" fmla="*/ 31 h 66"/>
                    <a:gd name="T20" fmla="*/ 18 w 39"/>
                    <a:gd name="T21" fmla="*/ 39 h 66"/>
                    <a:gd name="T22" fmla="*/ 16 w 39"/>
                    <a:gd name="T23" fmla="*/ 39 h 66"/>
                    <a:gd name="T24" fmla="*/ 9 w 39"/>
                    <a:gd name="T25" fmla="*/ 46 h 66"/>
                    <a:gd name="T26" fmla="*/ 9 w 39"/>
                    <a:gd name="T27" fmla="*/ 53 h 66"/>
                    <a:gd name="T28" fmla="*/ 0 w 39"/>
                    <a:gd name="T29" fmla="*/ 65 h 66"/>
                    <a:gd name="T30" fmla="*/ 29 w 39"/>
                    <a:gd name="T31" fmla="*/ 65 h 66"/>
                    <a:gd name="T32" fmla="*/ 38 w 39"/>
                    <a:gd name="T33" fmla="*/ 51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 h="66">
                      <a:moveTo>
                        <a:pt x="38" y="51"/>
                      </a:moveTo>
                      <a:lnTo>
                        <a:pt x="28" y="43"/>
                      </a:lnTo>
                      <a:lnTo>
                        <a:pt x="28" y="14"/>
                      </a:lnTo>
                      <a:lnTo>
                        <a:pt x="33" y="8"/>
                      </a:lnTo>
                      <a:lnTo>
                        <a:pt x="24" y="8"/>
                      </a:lnTo>
                      <a:lnTo>
                        <a:pt x="29" y="0"/>
                      </a:lnTo>
                      <a:lnTo>
                        <a:pt x="22" y="0"/>
                      </a:lnTo>
                      <a:lnTo>
                        <a:pt x="14" y="9"/>
                      </a:lnTo>
                      <a:lnTo>
                        <a:pt x="14" y="27"/>
                      </a:lnTo>
                      <a:lnTo>
                        <a:pt x="18" y="31"/>
                      </a:lnTo>
                      <a:lnTo>
                        <a:pt x="18" y="39"/>
                      </a:lnTo>
                      <a:lnTo>
                        <a:pt x="16" y="39"/>
                      </a:lnTo>
                      <a:lnTo>
                        <a:pt x="9" y="46"/>
                      </a:lnTo>
                      <a:lnTo>
                        <a:pt x="9" y="53"/>
                      </a:lnTo>
                      <a:lnTo>
                        <a:pt x="0" y="65"/>
                      </a:lnTo>
                      <a:lnTo>
                        <a:pt x="29" y="65"/>
                      </a:lnTo>
                      <a:lnTo>
                        <a:pt x="38" y="51"/>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Freeform 23"/>
                <p:cNvSpPr>
                  <a:spLocks/>
                </p:cNvSpPr>
                <p:nvPr/>
              </p:nvSpPr>
              <p:spPr bwMode="grayWhite">
                <a:xfrm>
                  <a:off x="2198" y="673"/>
                  <a:ext cx="21" cy="24"/>
                </a:xfrm>
                <a:custGeom>
                  <a:avLst/>
                  <a:gdLst>
                    <a:gd name="T0" fmla="*/ 17 w 21"/>
                    <a:gd name="T1" fmla="*/ 8 h 24"/>
                    <a:gd name="T2" fmla="*/ 20 w 21"/>
                    <a:gd name="T3" fmla="*/ 8 h 24"/>
                    <a:gd name="T4" fmla="*/ 20 w 21"/>
                    <a:gd name="T5" fmla="*/ 0 h 24"/>
                    <a:gd name="T6" fmla="*/ 13 w 21"/>
                    <a:gd name="T7" fmla="*/ 0 h 24"/>
                    <a:gd name="T8" fmla="*/ 0 w 21"/>
                    <a:gd name="T9" fmla="*/ 15 h 24"/>
                    <a:gd name="T10" fmla="*/ 0 w 21"/>
                    <a:gd name="T11" fmla="*/ 23 h 24"/>
                    <a:gd name="T12" fmla="*/ 12 w 21"/>
                    <a:gd name="T13" fmla="*/ 23 h 24"/>
                    <a:gd name="T14" fmla="*/ 17 w 21"/>
                    <a:gd name="T15" fmla="*/ 17 h 24"/>
                    <a:gd name="T16" fmla="*/ 17 w 21"/>
                    <a:gd name="T17" fmla="*/ 8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 h="24">
                      <a:moveTo>
                        <a:pt x="17" y="8"/>
                      </a:moveTo>
                      <a:lnTo>
                        <a:pt x="20" y="8"/>
                      </a:lnTo>
                      <a:lnTo>
                        <a:pt x="20" y="0"/>
                      </a:lnTo>
                      <a:lnTo>
                        <a:pt x="13" y="0"/>
                      </a:lnTo>
                      <a:lnTo>
                        <a:pt x="0" y="15"/>
                      </a:lnTo>
                      <a:lnTo>
                        <a:pt x="0" y="23"/>
                      </a:lnTo>
                      <a:lnTo>
                        <a:pt x="12" y="23"/>
                      </a:lnTo>
                      <a:lnTo>
                        <a:pt x="17" y="17"/>
                      </a:lnTo>
                      <a:lnTo>
                        <a:pt x="17" y="8"/>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Freeform 24"/>
                <p:cNvSpPr>
                  <a:spLocks/>
                </p:cNvSpPr>
                <p:nvPr/>
              </p:nvSpPr>
              <p:spPr bwMode="grayWhite">
                <a:xfrm>
                  <a:off x="2167" y="634"/>
                  <a:ext cx="256" cy="216"/>
                </a:xfrm>
                <a:custGeom>
                  <a:avLst/>
                  <a:gdLst>
                    <a:gd name="T0" fmla="*/ 168 w 256"/>
                    <a:gd name="T1" fmla="*/ 15 h 216"/>
                    <a:gd name="T2" fmla="*/ 201 w 256"/>
                    <a:gd name="T3" fmla="*/ 20 h 216"/>
                    <a:gd name="T4" fmla="*/ 181 w 256"/>
                    <a:gd name="T5" fmla="*/ 28 h 216"/>
                    <a:gd name="T6" fmla="*/ 172 w 256"/>
                    <a:gd name="T7" fmla="*/ 41 h 216"/>
                    <a:gd name="T8" fmla="*/ 160 w 256"/>
                    <a:gd name="T9" fmla="*/ 70 h 216"/>
                    <a:gd name="T10" fmla="*/ 140 w 256"/>
                    <a:gd name="T11" fmla="*/ 72 h 216"/>
                    <a:gd name="T12" fmla="*/ 123 w 256"/>
                    <a:gd name="T13" fmla="*/ 69 h 216"/>
                    <a:gd name="T14" fmla="*/ 131 w 256"/>
                    <a:gd name="T15" fmla="*/ 55 h 216"/>
                    <a:gd name="T16" fmla="*/ 124 w 256"/>
                    <a:gd name="T17" fmla="*/ 37 h 216"/>
                    <a:gd name="T18" fmla="*/ 114 w 256"/>
                    <a:gd name="T19" fmla="*/ 69 h 216"/>
                    <a:gd name="T20" fmla="*/ 87 w 256"/>
                    <a:gd name="T21" fmla="*/ 84 h 216"/>
                    <a:gd name="T22" fmla="*/ 73 w 256"/>
                    <a:gd name="T23" fmla="*/ 94 h 216"/>
                    <a:gd name="T24" fmla="*/ 53 w 256"/>
                    <a:gd name="T25" fmla="*/ 108 h 216"/>
                    <a:gd name="T26" fmla="*/ 43 w 256"/>
                    <a:gd name="T27" fmla="*/ 143 h 216"/>
                    <a:gd name="T28" fmla="*/ 8 w 256"/>
                    <a:gd name="T29" fmla="*/ 130 h 216"/>
                    <a:gd name="T30" fmla="*/ 0 w 256"/>
                    <a:gd name="T31" fmla="*/ 156 h 216"/>
                    <a:gd name="T32" fmla="*/ 15 w 256"/>
                    <a:gd name="T33" fmla="*/ 194 h 216"/>
                    <a:gd name="T34" fmla="*/ 71 w 256"/>
                    <a:gd name="T35" fmla="*/ 153 h 216"/>
                    <a:gd name="T36" fmla="*/ 105 w 256"/>
                    <a:gd name="T37" fmla="*/ 145 h 216"/>
                    <a:gd name="T38" fmla="*/ 111 w 256"/>
                    <a:gd name="T39" fmla="*/ 161 h 216"/>
                    <a:gd name="T40" fmla="*/ 139 w 256"/>
                    <a:gd name="T41" fmla="*/ 201 h 216"/>
                    <a:gd name="T42" fmla="*/ 142 w 256"/>
                    <a:gd name="T43" fmla="*/ 189 h 216"/>
                    <a:gd name="T44" fmla="*/ 150 w 256"/>
                    <a:gd name="T45" fmla="*/ 189 h 216"/>
                    <a:gd name="T46" fmla="*/ 123 w 256"/>
                    <a:gd name="T47" fmla="*/ 152 h 216"/>
                    <a:gd name="T48" fmla="*/ 131 w 256"/>
                    <a:gd name="T49" fmla="*/ 139 h 216"/>
                    <a:gd name="T50" fmla="*/ 160 w 256"/>
                    <a:gd name="T51" fmla="*/ 178 h 216"/>
                    <a:gd name="T52" fmla="*/ 172 w 256"/>
                    <a:gd name="T53" fmla="*/ 202 h 216"/>
                    <a:gd name="T54" fmla="*/ 178 w 256"/>
                    <a:gd name="T55" fmla="*/ 215 h 216"/>
                    <a:gd name="T56" fmla="*/ 183 w 256"/>
                    <a:gd name="T57" fmla="*/ 191 h 216"/>
                    <a:gd name="T58" fmla="*/ 202 w 256"/>
                    <a:gd name="T59" fmla="*/ 182 h 216"/>
                    <a:gd name="T60" fmla="*/ 214 w 256"/>
                    <a:gd name="T61" fmla="*/ 177 h 216"/>
                    <a:gd name="T62" fmla="*/ 210 w 256"/>
                    <a:gd name="T63" fmla="*/ 158 h 216"/>
                    <a:gd name="T64" fmla="*/ 219 w 256"/>
                    <a:gd name="T65" fmla="*/ 126 h 216"/>
                    <a:gd name="T66" fmla="*/ 232 w 256"/>
                    <a:gd name="T67" fmla="*/ 130 h 216"/>
                    <a:gd name="T68" fmla="*/ 236 w 256"/>
                    <a:gd name="T69" fmla="*/ 145 h 216"/>
                    <a:gd name="T70" fmla="*/ 247 w 256"/>
                    <a:gd name="T71" fmla="*/ 137 h 216"/>
                    <a:gd name="T72" fmla="*/ 244 w 256"/>
                    <a:gd name="T73" fmla="*/ 134 h 216"/>
                    <a:gd name="T74" fmla="*/ 252 w 256"/>
                    <a:gd name="T75" fmla="*/ 114 h 216"/>
                    <a:gd name="T76" fmla="*/ 255 w 256"/>
                    <a:gd name="T77" fmla="*/ 137 h 216"/>
                    <a:gd name="T78" fmla="*/ 168 w 256"/>
                    <a:gd name="T79" fmla="*/ 0 h 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56" h="216">
                      <a:moveTo>
                        <a:pt x="168" y="0"/>
                      </a:moveTo>
                      <a:lnTo>
                        <a:pt x="168" y="15"/>
                      </a:lnTo>
                      <a:lnTo>
                        <a:pt x="173" y="20"/>
                      </a:lnTo>
                      <a:lnTo>
                        <a:pt x="201" y="20"/>
                      </a:lnTo>
                      <a:lnTo>
                        <a:pt x="201" y="28"/>
                      </a:lnTo>
                      <a:lnTo>
                        <a:pt x="181" y="28"/>
                      </a:lnTo>
                      <a:lnTo>
                        <a:pt x="181" y="52"/>
                      </a:lnTo>
                      <a:lnTo>
                        <a:pt x="172" y="41"/>
                      </a:lnTo>
                      <a:lnTo>
                        <a:pt x="172" y="56"/>
                      </a:lnTo>
                      <a:lnTo>
                        <a:pt x="160" y="70"/>
                      </a:lnTo>
                      <a:lnTo>
                        <a:pt x="152" y="62"/>
                      </a:lnTo>
                      <a:lnTo>
                        <a:pt x="140" y="72"/>
                      </a:lnTo>
                      <a:lnTo>
                        <a:pt x="138" y="69"/>
                      </a:lnTo>
                      <a:lnTo>
                        <a:pt x="123" y="69"/>
                      </a:lnTo>
                      <a:lnTo>
                        <a:pt x="131" y="59"/>
                      </a:lnTo>
                      <a:lnTo>
                        <a:pt x="131" y="55"/>
                      </a:lnTo>
                      <a:lnTo>
                        <a:pt x="124" y="48"/>
                      </a:lnTo>
                      <a:lnTo>
                        <a:pt x="124" y="37"/>
                      </a:lnTo>
                      <a:lnTo>
                        <a:pt x="114" y="48"/>
                      </a:lnTo>
                      <a:lnTo>
                        <a:pt x="114" y="69"/>
                      </a:lnTo>
                      <a:lnTo>
                        <a:pt x="102" y="69"/>
                      </a:lnTo>
                      <a:lnTo>
                        <a:pt x="87" y="84"/>
                      </a:lnTo>
                      <a:lnTo>
                        <a:pt x="81" y="84"/>
                      </a:lnTo>
                      <a:lnTo>
                        <a:pt x="73" y="94"/>
                      </a:lnTo>
                      <a:lnTo>
                        <a:pt x="43" y="94"/>
                      </a:lnTo>
                      <a:lnTo>
                        <a:pt x="53" y="108"/>
                      </a:lnTo>
                      <a:lnTo>
                        <a:pt x="53" y="130"/>
                      </a:lnTo>
                      <a:lnTo>
                        <a:pt x="43" y="143"/>
                      </a:lnTo>
                      <a:lnTo>
                        <a:pt x="31" y="130"/>
                      </a:lnTo>
                      <a:lnTo>
                        <a:pt x="8" y="130"/>
                      </a:lnTo>
                      <a:lnTo>
                        <a:pt x="8" y="146"/>
                      </a:lnTo>
                      <a:lnTo>
                        <a:pt x="0" y="156"/>
                      </a:lnTo>
                      <a:lnTo>
                        <a:pt x="0" y="177"/>
                      </a:lnTo>
                      <a:lnTo>
                        <a:pt x="15" y="194"/>
                      </a:lnTo>
                      <a:lnTo>
                        <a:pt x="37" y="194"/>
                      </a:lnTo>
                      <a:lnTo>
                        <a:pt x="71" y="153"/>
                      </a:lnTo>
                      <a:lnTo>
                        <a:pt x="101" y="153"/>
                      </a:lnTo>
                      <a:lnTo>
                        <a:pt x="105" y="145"/>
                      </a:lnTo>
                      <a:lnTo>
                        <a:pt x="112" y="153"/>
                      </a:lnTo>
                      <a:lnTo>
                        <a:pt x="111" y="161"/>
                      </a:lnTo>
                      <a:lnTo>
                        <a:pt x="139" y="189"/>
                      </a:lnTo>
                      <a:lnTo>
                        <a:pt x="139" y="201"/>
                      </a:lnTo>
                      <a:lnTo>
                        <a:pt x="145" y="196"/>
                      </a:lnTo>
                      <a:lnTo>
                        <a:pt x="142" y="189"/>
                      </a:lnTo>
                      <a:lnTo>
                        <a:pt x="145" y="185"/>
                      </a:lnTo>
                      <a:lnTo>
                        <a:pt x="150" y="189"/>
                      </a:lnTo>
                      <a:lnTo>
                        <a:pt x="152" y="188"/>
                      </a:lnTo>
                      <a:lnTo>
                        <a:pt x="123" y="152"/>
                      </a:lnTo>
                      <a:lnTo>
                        <a:pt x="123" y="139"/>
                      </a:lnTo>
                      <a:lnTo>
                        <a:pt x="131" y="139"/>
                      </a:lnTo>
                      <a:lnTo>
                        <a:pt x="131" y="146"/>
                      </a:lnTo>
                      <a:lnTo>
                        <a:pt x="160" y="178"/>
                      </a:lnTo>
                      <a:lnTo>
                        <a:pt x="160" y="188"/>
                      </a:lnTo>
                      <a:lnTo>
                        <a:pt x="172" y="202"/>
                      </a:lnTo>
                      <a:lnTo>
                        <a:pt x="169" y="205"/>
                      </a:lnTo>
                      <a:lnTo>
                        <a:pt x="178" y="215"/>
                      </a:lnTo>
                      <a:lnTo>
                        <a:pt x="191" y="200"/>
                      </a:lnTo>
                      <a:lnTo>
                        <a:pt x="183" y="191"/>
                      </a:lnTo>
                      <a:lnTo>
                        <a:pt x="191" y="182"/>
                      </a:lnTo>
                      <a:lnTo>
                        <a:pt x="202" y="182"/>
                      </a:lnTo>
                      <a:lnTo>
                        <a:pt x="207" y="177"/>
                      </a:lnTo>
                      <a:lnTo>
                        <a:pt x="214" y="177"/>
                      </a:lnTo>
                      <a:lnTo>
                        <a:pt x="205" y="164"/>
                      </a:lnTo>
                      <a:lnTo>
                        <a:pt x="210" y="158"/>
                      </a:lnTo>
                      <a:lnTo>
                        <a:pt x="210" y="137"/>
                      </a:lnTo>
                      <a:lnTo>
                        <a:pt x="219" y="126"/>
                      </a:lnTo>
                      <a:lnTo>
                        <a:pt x="223" y="130"/>
                      </a:lnTo>
                      <a:lnTo>
                        <a:pt x="232" y="130"/>
                      </a:lnTo>
                      <a:lnTo>
                        <a:pt x="228" y="136"/>
                      </a:lnTo>
                      <a:lnTo>
                        <a:pt x="236" y="145"/>
                      </a:lnTo>
                      <a:lnTo>
                        <a:pt x="241" y="137"/>
                      </a:lnTo>
                      <a:lnTo>
                        <a:pt x="247" y="137"/>
                      </a:lnTo>
                      <a:lnTo>
                        <a:pt x="247" y="134"/>
                      </a:lnTo>
                      <a:lnTo>
                        <a:pt x="244" y="134"/>
                      </a:lnTo>
                      <a:lnTo>
                        <a:pt x="239" y="130"/>
                      </a:lnTo>
                      <a:lnTo>
                        <a:pt x="252" y="114"/>
                      </a:lnTo>
                      <a:lnTo>
                        <a:pt x="252" y="137"/>
                      </a:lnTo>
                      <a:lnTo>
                        <a:pt x="255" y="137"/>
                      </a:lnTo>
                      <a:lnTo>
                        <a:pt x="255" y="0"/>
                      </a:lnTo>
                      <a:lnTo>
                        <a:pt x="168"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Freeform 25"/>
                <p:cNvSpPr>
                  <a:spLocks/>
                </p:cNvSpPr>
                <p:nvPr/>
              </p:nvSpPr>
              <p:spPr bwMode="grayWhite">
                <a:xfrm>
                  <a:off x="2276" y="406"/>
                  <a:ext cx="1089" cy="769"/>
                </a:xfrm>
                <a:custGeom>
                  <a:avLst/>
                  <a:gdLst>
                    <a:gd name="T0" fmla="*/ 32 w 1089"/>
                    <a:gd name="T1" fmla="*/ 202 h 769"/>
                    <a:gd name="T2" fmla="*/ 99 w 1089"/>
                    <a:gd name="T3" fmla="*/ 134 h 769"/>
                    <a:gd name="T4" fmla="*/ 142 w 1089"/>
                    <a:gd name="T5" fmla="*/ 181 h 769"/>
                    <a:gd name="T6" fmla="*/ 118 w 1089"/>
                    <a:gd name="T7" fmla="*/ 179 h 769"/>
                    <a:gd name="T8" fmla="*/ 216 w 1089"/>
                    <a:gd name="T9" fmla="*/ 172 h 769"/>
                    <a:gd name="T10" fmla="*/ 240 w 1089"/>
                    <a:gd name="T11" fmla="*/ 110 h 769"/>
                    <a:gd name="T12" fmla="*/ 241 w 1089"/>
                    <a:gd name="T13" fmla="*/ 124 h 769"/>
                    <a:gd name="T14" fmla="*/ 223 w 1089"/>
                    <a:gd name="T15" fmla="*/ 172 h 769"/>
                    <a:gd name="T16" fmla="*/ 301 w 1089"/>
                    <a:gd name="T17" fmla="*/ 133 h 769"/>
                    <a:gd name="T18" fmla="*/ 460 w 1089"/>
                    <a:gd name="T19" fmla="*/ 23 h 769"/>
                    <a:gd name="T20" fmla="*/ 574 w 1089"/>
                    <a:gd name="T21" fmla="*/ 29 h 769"/>
                    <a:gd name="T22" fmla="*/ 701 w 1089"/>
                    <a:gd name="T23" fmla="*/ 15 h 769"/>
                    <a:gd name="T24" fmla="*/ 840 w 1089"/>
                    <a:gd name="T25" fmla="*/ 71 h 769"/>
                    <a:gd name="T26" fmla="*/ 1001 w 1089"/>
                    <a:gd name="T27" fmla="*/ 91 h 769"/>
                    <a:gd name="T28" fmla="*/ 1080 w 1089"/>
                    <a:gd name="T29" fmla="*/ 156 h 769"/>
                    <a:gd name="T30" fmla="*/ 1019 w 1089"/>
                    <a:gd name="T31" fmla="*/ 206 h 769"/>
                    <a:gd name="T32" fmla="*/ 985 w 1089"/>
                    <a:gd name="T33" fmla="*/ 270 h 769"/>
                    <a:gd name="T34" fmla="*/ 945 w 1089"/>
                    <a:gd name="T35" fmla="*/ 273 h 769"/>
                    <a:gd name="T36" fmla="*/ 958 w 1089"/>
                    <a:gd name="T37" fmla="*/ 184 h 769"/>
                    <a:gd name="T38" fmla="*/ 906 w 1089"/>
                    <a:gd name="T39" fmla="*/ 232 h 769"/>
                    <a:gd name="T40" fmla="*/ 868 w 1089"/>
                    <a:gd name="T41" fmla="*/ 273 h 769"/>
                    <a:gd name="T42" fmla="*/ 881 w 1089"/>
                    <a:gd name="T43" fmla="*/ 318 h 769"/>
                    <a:gd name="T44" fmla="*/ 837 w 1089"/>
                    <a:gd name="T45" fmla="*/ 385 h 769"/>
                    <a:gd name="T46" fmla="*/ 844 w 1089"/>
                    <a:gd name="T47" fmla="*/ 439 h 769"/>
                    <a:gd name="T48" fmla="*/ 839 w 1089"/>
                    <a:gd name="T49" fmla="*/ 413 h 769"/>
                    <a:gd name="T50" fmla="*/ 797 w 1089"/>
                    <a:gd name="T51" fmla="*/ 416 h 769"/>
                    <a:gd name="T52" fmla="*/ 828 w 1089"/>
                    <a:gd name="T53" fmla="*/ 496 h 769"/>
                    <a:gd name="T54" fmla="*/ 751 w 1089"/>
                    <a:gd name="T55" fmla="*/ 589 h 769"/>
                    <a:gd name="T56" fmla="*/ 730 w 1089"/>
                    <a:gd name="T57" fmla="*/ 615 h 769"/>
                    <a:gd name="T58" fmla="*/ 703 w 1089"/>
                    <a:gd name="T59" fmla="*/ 706 h 769"/>
                    <a:gd name="T60" fmla="*/ 665 w 1089"/>
                    <a:gd name="T61" fmla="*/ 708 h 769"/>
                    <a:gd name="T62" fmla="*/ 711 w 1089"/>
                    <a:gd name="T63" fmla="*/ 768 h 769"/>
                    <a:gd name="T64" fmla="*/ 634 w 1089"/>
                    <a:gd name="T65" fmla="*/ 626 h 769"/>
                    <a:gd name="T66" fmla="*/ 545 w 1089"/>
                    <a:gd name="T67" fmla="*/ 596 h 769"/>
                    <a:gd name="T68" fmla="*/ 503 w 1089"/>
                    <a:gd name="T69" fmla="*/ 689 h 769"/>
                    <a:gd name="T70" fmla="*/ 471 w 1089"/>
                    <a:gd name="T71" fmla="*/ 738 h 769"/>
                    <a:gd name="T72" fmla="*/ 416 w 1089"/>
                    <a:gd name="T73" fmla="*/ 592 h 769"/>
                    <a:gd name="T74" fmla="*/ 373 w 1089"/>
                    <a:gd name="T75" fmla="*/ 607 h 769"/>
                    <a:gd name="T76" fmla="*/ 336 w 1089"/>
                    <a:gd name="T77" fmla="*/ 545 h 769"/>
                    <a:gd name="T78" fmla="*/ 223 w 1089"/>
                    <a:gd name="T79" fmla="*/ 510 h 769"/>
                    <a:gd name="T80" fmla="*/ 263 w 1089"/>
                    <a:gd name="T81" fmla="*/ 577 h 769"/>
                    <a:gd name="T82" fmla="*/ 234 w 1089"/>
                    <a:gd name="T83" fmla="*/ 620 h 769"/>
                    <a:gd name="T84" fmla="*/ 190 w 1089"/>
                    <a:gd name="T85" fmla="*/ 605 h 769"/>
                    <a:gd name="T86" fmla="*/ 119 w 1089"/>
                    <a:gd name="T87" fmla="*/ 495 h 769"/>
                    <a:gd name="T88" fmla="*/ 149 w 1089"/>
                    <a:gd name="T89" fmla="*/ 432 h 769"/>
                    <a:gd name="T90" fmla="*/ 166 w 1089"/>
                    <a:gd name="T91" fmla="*/ 385 h 769"/>
                    <a:gd name="T92" fmla="*/ 149 w 1089"/>
                    <a:gd name="T93" fmla="*/ 226 h 769"/>
                    <a:gd name="T94" fmla="*/ 86 w 1089"/>
                    <a:gd name="T95" fmla="*/ 193 h 769"/>
                    <a:gd name="T96" fmla="*/ 55 w 1089"/>
                    <a:gd name="T97" fmla="*/ 210 h 769"/>
                    <a:gd name="T98" fmla="*/ 0 w 1089"/>
                    <a:gd name="T99" fmla="*/ 226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89" h="769">
                      <a:moveTo>
                        <a:pt x="0" y="226"/>
                      </a:moveTo>
                      <a:lnTo>
                        <a:pt x="32" y="202"/>
                      </a:lnTo>
                      <a:lnTo>
                        <a:pt x="62" y="156"/>
                      </a:lnTo>
                      <a:lnTo>
                        <a:pt x="99" y="134"/>
                      </a:lnTo>
                      <a:lnTo>
                        <a:pt x="137" y="160"/>
                      </a:lnTo>
                      <a:lnTo>
                        <a:pt x="142" y="181"/>
                      </a:lnTo>
                      <a:lnTo>
                        <a:pt x="133" y="181"/>
                      </a:lnTo>
                      <a:lnTo>
                        <a:pt x="118" y="179"/>
                      </a:lnTo>
                      <a:lnTo>
                        <a:pt x="137" y="202"/>
                      </a:lnTo>
                      <a:lnTo>
                        <a:pt x="216" y="172"/>
                      </a:lnTo>
                      <a:lnTo>
                        <a:pt x="206" y="149"/>
                      </a:lnTo>
                      <a:lnTo>
                        <a:pt x="240" y="110"/>
                      </a:lnTo>
                      <a:lnTo>
                        <a:pt x="262" y="111"/>
                      </a:lnTo>
                      <a:lnTo>
                        <a:pt x="241" y="124"/>
                      </a:lnTo>
                      <a:lnTo>
                        <a:pt x="223" y="153"/>
                      </a:lnTo>
                      <a:lnTo>
                        <a:pt x="223" y="172"/>
                      </a:lnTo>
                      <a:lnTo>
                        <a:pt x="255" y="193"/>
                      </a:lnTo>
                      <a:lnTo>
                        <a:pt x="301" y="133"/>
                      </a:lnTo>
                      <a:lnTo>
                        <a:pt x="461" y="63"/>
                      </a:lnTo>
                      <a:lnTo>
                        <a:pt x="460" y="23"/>
                      </a:lnTo>
                      <a:lnTo>
                        <a:pt x="533" y="8"/>
                      </a:lnTo>
                      <a:lnTo>
                        <a:pt x="574" y="29"/>
                      </a:lnTo>
                      <a:lnTo>
                        <a:pt x="671" y="0"/>
                      </a:lnTo>
                      <a:lnTo>
                        <a:pt x="701" y="15"/>
                      </a:lnTo>
                      <a:lnTo>
                        <a:pt x="766" y="85"/>
                      </a:lnTo>
                      <a:lnTo>
                        <a:pt x="840" y="71"/>
                      </a:lnTo>
                      <a:lnTo>
                        <a:pt x="886" y="96"/>
                      </a:lnTo>
                      <a:lnTo>
                        <a:pt x="1001" y="91"/>
                      </a:lnTo>
                      <a:lnTo>
                        <a:pt x="1088" y="118"/>
                      </a:lnTo>
                      <a:lnTo>
                        <a:pt x="1080" y="156"/>
                      </a:lnTo>
                      <a:lnTo>
                        <a:pt x="1006" y="181"/>
                      </a:lnTo>
                      <a:lnTo>
                        <a:pt x="1019" y="206"/>
                      </a:lnTo>
                      <a:lnTo>
                        <a:pt x="987" y="220"/>
                      </a:lnTo>
                      <a:lnTo>
                        <a:pt x="985" y="270"/>
                      </a:lnTo>
                      <a:lnTo>
                        <a:pt x="957" y="304"/>
                      </a:lnTo>
                      <a:lnTo>
                        <a:pt x="945" y="273"/>
                      </a:lnTo>
                      <a:lnTo>
                        <a:pt x="961" y="244"/>
                      </a:lnTo>
                      <a:lnTo>
                        <a:pt x="958" y="184"/>
                      </a:lnTo>
                      <a:lnTo>
                        <a:pt x="929" y="215"/>
                      </a:lnTo>
                      <a:lnTo>
                        <a:pt x="906" y="232"/>
                      </a:lnTo>
                      <a:lnTo>
                        <a:pt x="884" y="205"/>
                      </a:lnTo>
                      <a:lnTo>
                        <a:pt x="868" y="273"/>
                      </a:lnTo>
                      <a:lnTo>
                        <a:pt x="885" y="273"/>
                      </a:lnTo>
                      <a:lnTo>
                        <a:pt x="881" y="318"/>
                      </a:lnTo>
                      <a:lnTo>
                        <a:pt x="861" y="366"/>
                      </a:lnTo>
                      <a:lnTo>
                        <a:pt x="837" y="385"/>
                      </a:lnTo>
                      <a:lnTo>
                        <a:pt x="857" y="417"/>
                      </a:lnTo>
                      <a:lnTo>
                        <a:pt x="844" y="439"/>
                      </a:lnTo>
                      <a:lnTo>
                        <a:pt x="839" y="420"/>
                      </a:lnTo>
                      <a:lnTo>
                        <a:pt x="839" y="413"/>
                      </a:lnTo>
                      <a:lnTo>
                        <a:pt x="823" y="402"/>
                      </a:lnTo>
                      <a:lnTo>
                        <a:pt x="797" y="416"/>
                      </a:lnTo>
                      <a:lnTo>
                        <a:pt x="820" y="469"/>
                      </a:lnTo>
                      <a:lnTo>
                        <a:pt x="828" y="496"/>
                      </a:lnTo>
                      <a:lnTo>
                        <a:pt x="801" y="569"/>
                      </a:lnTo>
                      <a:lnTo>
                        <a:pt x="751" y="589"/>
                      </a:lnTo>
                      <a:lnTo>
                        <a:pt x="710" y="585"/>
                      </a:lnTo>
                      <a:lnTo>
                        <a:pt x="730" y="615"/>
                      </a:lnTo>
                      <a:lnTo>
                        <a:pt x="732" y="657"/>
                      </a:lnTo>
                      <a:lnTo>
                        <a:pt x="703" y="706"/>
                      </a:lnTo>
                      <a:lnTo>
                        <a:pt x="670" y="679"/>
                      </a:lnTo>
                      <a:lnTo>
                        <a:pt x="665" y="708"/>
                      </a:lnTo>
                      <a:lnTo>
                        <a:pt x="690" y="732"/>
                      </a:lnTo>
                      <a:lnTo>
                        <a:pt x="711" y="768"/>
                      </a:lnTo>
                      <a:lnTo>
                        <a:pt x="676" y="747"/>
                      </a:lnTo>
                      <a:lnTo>
                        <a:pt x="634" y="626"/>
                      </a:lnTo>
                      <a:lnTo>
                        <a:pt x="583" y="593"/>
                      </a:lnTo>
                      <a:lnTo>
                        <a:pt x="545" y="596"/>
                      </a:lnTo>
                      <a:lnTo>
                        <a:pt x="497" y="665"/>
                      </a:lnTo>
                      <a:lnTo>
                        <a:pt x="503" y="689"/>
                      </a:lnTo>
                      <a:lnTo>
                        <a:pt x="487" y="738"/>
                      </a:lnTo>
                      <a:lnTo>
                        <a:pt x="471" y="738"/>
                      </a:lnTo>
                      <a:lnTo>
                        <a:pt x="416" y="636"/>
                      </a:lnTo>
                      <a:lnTo>
                        <a:pt x="416" y="592"/>
                      </a:lnTo>
                      <a:lnTo>
                        <a:pt x="404" y="608"/>
                      </a:lnTo>
                      <a:lnTo>
                        <a:pt x="373" y="607"/>
                      </a:lnTo>
                      <a:lnTo>
                        <a:pt x="385" y="580"/>
                      </a:lnTo>
                      <a:lnTo>
                        <a:pt x="336" y="545"/>
                      </a:lnTo>
                      <a:lnTo>
                        <a:pt x="275" y="545"/>
                      </a:lnTo>
                      <a:lnTo>
                        <a:pt x="223" y="510"/>
                      </a:lnTo>
                      <a:lnTo>
                        <a:pt x="220" y="545"/>
                      </a:lnTo>
                      <a:lnTo>
                        <a:pt x="263" y="577"/>
                      </a:lnTo>
                      <a:lnTo>
                        <a:pt x="278" y="576"/>
                      </a:lnTo>
                      <a:lnTo>
                        <a:pt x="234" y="620"/>
                      </a:lnTo>
                      <a:lnTo>
                        <a:pt x="190" y="630"/>
                      </a:lnTo>
                      <a:lnTo>
                        <a:pt x="190" y="605"/>
                      </a:lnTo>
                      <a:lnTo>
                        <a:pt x="127" y="518"/>
                      </a:lnTo>
                      <a:lnTo>
                        <a:pt x="119" y="495"/>
                      </a:lnTo>
                      <a:lnTo>
                        <a:pt x="153" y="467"/>
                      </a:lnTo>
                      <a:lnTo>
                        <a:pt x="149" y="432"/>
                      </a:lnTo>
                      <a:lnTo>
                        <a:pt x="149" y="393"/>
                      </a:lnTo>
                      <a:lnTo>
                        <a:pt x="166" y="385"/>
                      </a:lnTo>
                      <a:lnTo>
                        <a:pt x="149" y="366"/>
                      </a:lnTo>
                      <a:lnTo>
                        <a:pt x="149" y="226"/>
                      </a:lnTo>
                      <a:lnTo>
                        <a:pt x="61" y="226"/>
                      </a:lnTo>
                      <a:lnTo>
                        <a:pt x="86" y="193"/>
                      </a:lnTo>
                      <a:lnTo>
                        <a:pt x="84" y="181"/>
                      </a:lnTo>
                      <a:lnTo>
                        <a:pt x="55" y="210"/>
                      </a:lnTo>
                      <a:lnTo>
                        <a:pt x="45" y="226"/>
                      </a:lnTo>
                      <a:lnTo>
                        <a:pt x="0" y="226"/>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Freeform 26"/>
                <p:cNvSpPr>
                  <a:spLocks/>
                </p:cNvSpPr>
                <p:nvPr/>
              </p:nvSpPr>
              <p:spPr bwMode="grayWhite">
                <a:xfrm>
                  <a:off x="3135" y="720"/>
                  <a:ext cx="94" cy="157"/>
                </a:xfrm>
                <a:custGeom>
                  <a:avLst/>
                  <a:gdLst>
                    <a:gd name="T0" fmla="*/ 63 w 94"/>
                    <a:gd name="T1" fmla="*/ 0 h 157"/>
                    <a:gd name="T2" fmla="*/ 63 w 94"/>
                    <a:gd name="T3" fmla="*/ 20 h 157"/>
                    <a:gd name="T4" fmla="*/ 55 w 94"/>
                    <a:gd name="T5" fmla="*/ 33 h 157"/>
                    <a:gd name="T6" fmla="*/ 57 w 94"/>
                    <a:gd name="T7" fmla="*/ 54 h 157"/>
                    <a:gd name="T8" fmla="*/ 47 w 94"/>
                    <a:gd name="T9" fmla="*/ 82 h 157"/>
                    <a:gd name="T10" fmla="*/ 31 w 94"/>
                    <a:gd name="T11" fmla="*/ 108 h 157"/>
                    <a:gd name="T12" fmla="*/ 7 w 94"/>
                    <a:gd name="T13" fmla="*/ 125 h 157"/>
                    <a:gd name="T14" fmla="*/ 0 w 94"/>
                    <a:gd name="T15" fmla="*/ 154 h 157"/>
                    <a:gd name="T16" fmla="*/ 10 w 94"/>
                    <a:gd name="T17" fmla="*/ 156 h 157"/>
                    <a:gd name="T18" fmla="*/ 10 w 94"/>
                    <a:gd name="T19" fmla="*/ 129 h 157"/>
                    <a:gd name="T20" fmla="*/ 44 w 94"/>
                    <a:gd name="T21" fmla="*/ 127 h 157"/>
                    <a:gd name="T22" fmla="*/ 69 w 94"/>
                    <a:gd name="T23" fmla="*/ 109 h 157"/>
                    <a:gd name="T24" fmla="*/ 69 w 94"/>
                    <a:gd name="T25" fmla="*/ 72 h 157"/>
                    <a:gd name="T26" fmla="*/ 77 w 94"/>
                    <a:gd name="T27" fmla="*/ 58 h 157"/>
                    <a:gd name="T28" fmla="*/ 64 w 94"/>
                    <a:gd name="T29" fmla="*/ 34 h 157"/>
                    <a:gd name="T30" fmla="*/ 82 w 94"/>
                    <a:gd name="T31" fmla="*/ 27 h 157"/>
                    <a:gd name="T32" fmla="*/ 93 w 94"/>
                    <a:gd name="T33" fmla="*/ 8 h 157"/>
                    <a:gd name="T34" fmla="*/ 69 w 94"/>
                    <a:gd name="T35" fmla="*/ 11 h 157"/>
                    <a:gd name="T36" fmla="*/ 63 w 94"/>
                    <a:gd name="T37" fmla="*/ 0 h 1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4" h="157">
                      <a:moveTo>
                        <a:pt x="63" y="0"/>
                      </a:moveTo>
                      <a:lnTo>
                        <a:pt x="63" y="20"/>
                      </a:lnTo>
                      <a:lnTo>
                        <a:pt x="55" y="33"/>
                      </a:lnTo>
                      <a:lnTo>
                        <a:pt x="57" y="54"/>
                      </a:lnTo>
                      <a:lnTo>
                        <a:pt x="47" y="82"/>
                      </a:lnTo>
                      <a:lnTo>
                        <a:pt x="31" y="108"/>
                      </a:lnTo>
                      <a:lnTo>
                        <a:pt x="7" y="125"/>
                      </a:lnTo>
                      <a:lnTo>
                        <a:pt x="0" y="154"/>
                      </a:lnTo>
                      <a:lnTo>
                        <a:pt x="10" y="156"/>
                      </a:lnTo>
                      <a:lnTo>
                        <a:pt x="10" y="129"/>
                      </a:lnTo>
                      <a:lnTo>
                        <a:pt x="44" y="127"/>
                      </a:lnTo>
                      <a:lnTo>
                        <a:pt x="69" y="109"/>
                      </a:lnTo>
                      <a:lnTo>
                        <a:pt x="69" y="72"/>
                      </a:lnTo>
                      <a:lnTo>
                        <a:pt x="77" y="58"/>
                      </a:lnTo>
                      <a:lnTo>
                        <a:pt x="64" y="34"/>
                      </a:lnTo>
                      <a:lnTo>
                        <a:pt x="82" y="27"/>
                      </a:lnTo>
                      <a:lnTo>
                        <a:pt x="93" y="8"/>
                      </a:lnTo>
                      <a:lnTo>
                        <a:pt x="69" y="11"/>
                      </a:lnTo>
                      <a:lnTo>
                        <a:pt x="63"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Freeform 27"/>
                <p:cNvSpPr>
                  <a:spLocks/>
                </p:cNvSpPr>
                <p:nvPr/>
              </p:nvSpPr>
              <p:spPr bwMode="grayWhite">
                <a:xfrm>
                  <a:off x="2780" y="1139"/>
                  <a:ext cx="19" cy="36"/>
                </a:xfrm>
                <a:custGeom>
                  <a:avLst/>
                  <a:gdLst>
                    <a:gd name="T0" fmla="*/ 9 w 19"/>
                    <a:gd name="T1" fmla="*/ 0 h 36"/>
                    <a:gd name="T2" fmla="*/ 0 w 19"/>
                    <a:gd name="T3" fmla="*/ 16 h 36"/>
                    <a:gd name="T4" fmla="*/ 6 w 19"/>
                    <a:gd name="T5" fmla="*/ 35 h 36"/>
                    <a:gd name="T6" fmla="*/ 18 w 19"/>
                    <a:gd name="T7" fmla="*/ 21 h 36"/>
                    <a:gd name="T8" fmla="*/ 9 w 19"/>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36">
                      <a:moveTo>
                        <a:pt x="9" y="0"/>
                      </a:moveTo>
                      <a:lnTo>
                        <a:pt x="0" y="16"/>
                      </a:lnTo>
                      <a:lnTo>
                        <a:pt x="6" y="35"/>
                      </a:lnTo>
                      <a:lnTo>
                        <a:pt x="18" y="21"/>
                      </a:lnTo>
                      <a:lnTo>
                        <a:pt x="9"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Freeform 28"/>
                <p:cNvSpPr>
                  <a:spLocks/>
                </p:cNvSpPr>
                <p:nvPr/>
              </p:nvSpPr>
              <p:spPr bwMode="grayWhite">
                <a:xfrm>
                  <a:off x="2923" y="1177"/>
                  <a:ext cx="220" cy="94"/>
                </a:xfrm>
                <a:custGeom>
                  <a:avLst/>
                  <a:gdLst>
                    <a:gd name="T0" fmla="*/ 0 w 220"/>
                    <a:gd name="T1" fmla="*/ 0 h 94"/>
                    <a:gd name="T2" fmla="*/ 33 w 220"/>
                    <a:gd name="T3" fmla="*/ 7 h 94"/>
                    <a:gd name="T4" fmla="*/ 82 w 220"/>
                    <a:gd name="T5" fmla="*/ 41 h 94"/>
                    <a:gd name="T6" fmla="*/ 75 w 220"/>
                    <a:gd name="T7" fmla="*/ 60 h 94"/>
                    <a:gd name="T8" fmla="*/ 115 w 220"/>
                    <a:gd name="T9" fmla="*/ 77 h 94"/>
                    <a:gd name="T10" fmla="*/ 219 w 220"/>
                    <a:gd name="T11" fmla="*/ 77 h 94"/>
                    <a:gd name="T12" fmla="*/ 106 w 220"/>
                    <a:gd name="T13" fmla="*/ 93 h 94"/>
                    <a:gd name="T14" fmla="*/ 75 w 220"/>
                    <a:gd name="T15" fmla="*/ 60 h 94"/>
                    <a:gd name="T16" fmla="*/ 46 w 220"/>
                    <a:gd name="T17" fmla="*/ 54 h 94"/>
                    <a:gd name="T18" fmla="*/ 0 w 220"/>
                    <a:gd name="T19" fmla="*/ 0 h 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0" h="94">
                      <a:moveTo>
                        <a:pt x="0" y="0"/>
                      </a:moveTo>
                      <a:lnTo>
                        <a:pt x="33" y="7"/>
                      </a:lnTo>
                      <a:lnTo>
                        <a:pt x="82" y="41"/>
                      </a:lnTo>
                      <a:lnTo>
                        <a:pt x="75" y="60"/>
                      </a:lnTo>
                      <a:lnTo>
                        <a:pt x="115" y="77"/>
                      </a:lnTo>
                      <a:lnTo>
                        <a:pt x="219" y="77"/>
                      </a:lnTo>
                      <a:lnTo>
                        <a:pt x="106" y="93"/>
                      </a:lnTo>
                      <a:lnTo>
                        <a:pt x="75" y="60"/>
                      </a:lnTo>
                      <a:lnTo>
                        <a:pt x="46" y="54"/>
                      </a:lnTo>
                      <a:lnTo>
                        <a:pt x="0"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Freeform 29"/>
                <p:cNvSpPr>
                  <a:spLocks/>
                </p:cNvSpPr>
                <p:nvPr/>
              </p:nvSpPr>
              <p:spPr bwMode="grayWhite">
                <a:xfrm>
                  <a:off x="3098" y="1255"/>
                  <a:ext cx="236" cy="221"/>
                </a:xfrm>
                <a:custGeom>
                  <a:avLst/>
                  <a:gdLst>
                    <a:gd name="T0" fmla="*/ 190 w 236"/>
                    <a:gd name="T1" fmla="*/ 216 h 221"/>
                    <a:gd name="T2" fmla="*/ 179 w 236"/>
                    <a:gd name="T3" fmla="*/ 212 h 221"/>
                    <a:gd name="T4" fmla="*/ 154 w 236"/>
                    <a:gd name="T5" fmla="*/ 187 h 221"/>
                    <a:gd name="T6" fmla="*/ 130 w 236"/>
                    <a:gd name="T7" fmla="*/ 182 h 221"/>
                    <a:gd name="T8" fmla="*/ 124 w 236"/>
                    <a:gd name="T9" fmla="*/ 167 h 221"/>
                    <a:gd name="T10" fmla="*/ 110 w 236"/>
                    <a:gd name="T11" fmla="*/ 155 h 221"/>
                    <a:gd name="T12" fmla="*/ 87 w 236"/>
                    <a:gd name="T13" fmla="*/ 155 h 221"/>
                    <a:gd name="T14" fmla="*/ 62 w 236"/>
                    <a:gd name="T15" fmla="*/ 165 h 221"/>
                    <a:gd name="T16" fmla="*/ 40 w 236"/>
                    <a:gd name="T17" fmla="*/ 169 h 221"/>
                    <a:gd name="T18" fmla="*/ 15 w 236"/>
                    <a:gd name="T19" fmla="*/ 169 h 221"/>
                    <a:gd name="T20" fmla="*/ 14 w 236"/>
                    <a:gd name="T21" fmla="*/ 152 h 221"/>
                    <a:gd name="T22" fmla="*/ 5 w 236"/>
                    <a:gd name="T23" fmla="*/ 127 h 221"/>
                    <a:gd name="T24" fmla="*/ 3 w 236"/>
                    <a:gd name="T25" fmla="*/ 114 h 221"/>
                    <a:gd name="T26" fmla="*/ 3 w 236"/>
                    <a:gd name="T27" fmla="*/ 79 h 221"/>
                    <a:gd name="T28" fmla="*/ 44 w 236"/>
                    <a:gd name="T29" fmla="*/ 60 h 221"/>
                    <a:gd name="T30" fmla="*/ 48 w 236"/>
                    <a:gd name="T31" fmla="*/ 41 h 221"/>
                    <a:gd name="T32" fmla="*/ 57 w 236"/>
                    <a:gd name="T33" fmla="*/ 43 h 221"/>
                    <a:gd name="T34" fmla="*/ 77 w 236"/>
                    <a:gd name="T35" fmla="*/ 22 h 221"/>
                    <a:gd name="T36" fmla="*/ 98 w 236"/>
                    <a:gd name="T37" fmla="*/ 25 h 221"/>
                    <a:gd name="T38" fmla="*/ 113 w 236"/>
                    <a:gd name="T39" fmla="*/ 10 h 221"/>
                    <a:gd name="T40" fmla="*/ 125 w 236"/>
                    <a:gd name="T41" fmla="*/ 8 h 221"/>
                    <a:gd name="T42" fmla="*/ 145 w 236"/>
                    <a:gd name="T43" fmla="*/ 34 h 221"/>
                    <a:gd name="T44" fmla="*/ 163 w 236"/>
                    <a:gd name="T45" fmla="*/ 43 h 221"/>
                    <a:gd name="T46" fmla="*/ 165 w 236"/>
                    <a:gd name="T47" fmla="*/ 16 h 221"/>
                    <a:gd name="T48" fmla="*/ 172 w 236"/>
                    <a:gd name="T49" fmla="*/ 0 h 221"/>
                    <a:gd name="T50" fmla="*/ 185 w 236"/>
                    <a:gd name="T51" fmla="*/ 22 h 221"/>
                    <a:gd name="T52" fmla="*/ 196 w 236"/>
                    <a:gd name="T53" fmla="*/ 60 h 221"/>
                    <a:gd name="T54" fmla="*/ 219 w 236"/>
                    <a:gd name="T55" fmla="*/ 83 h 221"/>
                    <a:gd name="T56" fmla="*/ 232 w 236"/>
                    <a:gd name="T57" fmla="*/ 101 h 221"/>
                    <a:gd name="T58" fmla="*/ 235 w 236"/>
                    <a:gd name="T59" fmla="*/ 133 h 221"/>
                    <a:gd name="T60" fmla="*/ 221 w 236"/>
                    <a:gd name="T61" fmla="*/ 169 h 221"/>
                    <a:gd name="T62" fmla="*/ 217 w 236"/>
                    <a:gd name="T63" fmla="*/ 202 h 221"/>
                    <a:gd name="T64" fmla="*/ 196 w 236"/>
                    <a:gd name="T65" fmla="*/ 215 h 2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36" h="221">
                      <a:moveTo>
                        <a:pt x="196" y="215"/>
                      </a:moveTo>
                      <a:lnTo>
                        <a:pt x="190" y="216"/>
                      </a:lnTo>
                      <a:lnTo>
                        <a:pt x="185" y="220"/>
                      </a:lnTo>
                      <a:lnTo>
                        <a:pt x="179" y="212"/>
                      </a:lnTo>
                      <a:lnTo>
                        <a:pt x="158" y="202"/>
                      </a:lnTo>
                      <a:lnTo>
                        <a:pt x="154" y="187"/>
                      </a:lnTo>
                      <a:lnTo>
                        <a:pt x="147" y="182"/>
                      </a:lnTo>
                      <a:lnTo>
                        <a:pt x="130" y="182"/>
                      </a:lnTo>
                      <a:lnTo>
                        <a:pt x="130" y="170"/>
                      </a:lnTo>
                      <a:lnTo>
                        <a:pt x="124" y="167"/>
                      </a:lnTo>
                      <a:lnTo>
                        <a:pt x="123" y="157"/>
                      </a:lnTo>
                      <a:lnTo>
                        <a:pt x="110" y="155"/>
                      </a:lnTo>
                      <a:lnTo>
                        <a:pt x="98" y="152"/>
                      </a:lnTo>
                      <a:lnTo>
                        <a:pt x="87" y="155"/>
                      </a:lnTo>
                      <a:lnTo>
                        <a:pt x="87" y="157"/>
                      </a:lnTo>
                      <a:lnTo>
                        <a:pt x="62" y="165"/>
                      </a:lnTo>
                      <a:lnTo>
                        <a:pt x="62" y="169"/>
                      </a:lnTo>
                      <a:lnTo>
                        <a:pt x="40" y="169"/>
                      </a:lnTo>
                      <a:lnTo>
                        <a:pt x="28" y="176"/>
                      </a:lnTo>
                      <a:lnTo>
                        <a:pt x="15" y="169"/>
                      </a:lnTo>
                      <a:lnTo>
                        <a:pt x="14" y="167"/>
                      </a:lnTo>
                      <a:lnTo>
                        <a:pt x="14" y="152"/>
                      </a:lnTo>
                      <a:lnTo>
                        <a:pt x="10" y="139"/>
                      </a:lnTo>
                      <a:lnTo>
                        <a:pt x="5" y="127"/>
                      </a:lnTo>
                      <a:lnTo>
                        <a:pt x="8" y="118"/>
                      </a:lnTo>
                      <a:lnTo>
                        <a:pt x="3" y="114"/>
                      </a:lnTo>
                      <a:lnTo>
                        <a:pt x="0" y="93"/>
                      </a:lnTo>
                      <a:lnTo>
                        <a:pt x="3" y="79"/>
                      </a:lnTo>
                      <a:lnTo>
                        <a:pt x="16" y="68"/>
                      </a:lnTo>
                      <a:lnTo>
                        <a:pt x="44" y="60"/>
                      </a:lnTo>
                      <a:lnTo>
                        <a:pt x="51" y="51"/>
                      </a:lnTo>
                      <a:lnTo>
                        <a:pt x="48" y="41"/>
                      </a:lnTo>
                      <a:lnTo>
                        <a:pt x="55" y="38"/>
                      </a:lnTo>
                      <a:lnTo>
                        <a:pt x="57" y="43"/>
                      </a:lnTo>
                      <a:lnTo>
                        <a:pt x="60" y="35"/>
                      </a:lnTo>
                      <a:lnTo>
                        <a:pt x="77" y="22"/>
                      </a:lnTo>
                      <a:lnTo>
                        <a:pt x="87" y="28"/>
                      </a:lnTo>
                      <a:lnTo>
                        <a:pt x="98" y="25"/>
                      </a:lnTo>
                      <a:lnTo>
                        <a:pt x="102" y="13"/>
                      </a:lnTo>
                      <a:lnTo>
                        <a:pt x="113" y="10"/>
                      </a:lnTo>
                      <a:lnTo>
                        <a:pt x="110" y="2"/>
                      </a:lnTo>
                      <a:lnTo>
                        <a:pt x="125" y="8"/>
                      </a:lnTo>
                      <a:lnTo>
                        <a:pt x="138" y="5"/>
                      </a:lnTo>
                      <a:lnTo>
                        <a:pt x="145" y="34"/>
                      </a:lnTo>
                      <a:lnTo>
                        <a:pt x="154" y="43"/>
                      </a:lnTo>
                      <a:lnTo>
                        <a:pt x="163" y="43"/>
                      </a:lnTo>
                      <a:lnTo>
                        <a:pt x="167" y="25"/>
                      </a:lnTo>
                      <a:lnTo>
                        <a:pt x="165" y="16"/>
                      </a:lnTo>
                      <a:lnTo>
                        <a:pt x="167" y="2"/>
                      </a:lnTo>
                      <a:lnTo>
                        <a:pt x="172" y="0"/>
                      </a:lnTo>
                      <a:lnTo>
                        <a:pt x="179" y="18"/>
                      </a:lnTo>
                      <a:lnTo>
                        <a:pt x="185" y="22"/>
                      </a:lnTo>
                      <a:lnTo>
                        <a:pt x="189" y="38"/>
                      </a:lnTo>
                      <a:lnTo>
                        <a:pt x="196" y="60"/>
                      </a:lnTo>
                      <a:lnTo>
                        <a:pt x="206" y="66"/>
                      </a:lnTo>
                      <a:lnTo>
                        <a:pt x="219" y="83"/>
                      </a:lnTo>
                      <a:lnTo>
                        <a:pt x="221" y="91"/>
                      </a:lnTo>
                      <a:lnTo>
                        <a:pt x="232" y="101"/>
                      </a:lnTo>
                      <a:lnTo>
                        <a:pt x="235" y="119"/>
                      </a:lnTo>
                      <a:lnTo>
                        <a:pt x="235" y="133"/>
                      </a:lnTo>
                      <a:lnTo>
                        <a:pt x="232" y="155"/>
                      </a:lnTo>
                      <a:lnTo>
                        <a:pt x="221" y="169"/>
                      </a:lnTo>
                      <a:lnTo>
                        <a:pt x="217" y="187"/>
                      </a:lnTo>
                      <a:lnTo>
                        <a:pt x="217" y="202"/>
                      </a:lnTo>
                      <a:lnTo>
                        <a:pt x="206" y="205"/>
                      </a:lnTo>
                      <a:lnTo>
                        <a:pt x="196" y="215"/>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30"/>
                <p:cNvSpPr>
                  <a:spLocks/>
                </p:cNvSpPr>
                <p:nvPr/>
              </p:nvSpPr>
              <p:spPr bwMode="grayWhite">
                <a:xfrm>
                  <a:off x="3286" y="1488"/>
                  <a:ext cx="18" cy="27"/>
                </a:xfrm>
                <a:custGeom>
                  <a:avLst/>
                  <a:gdLst>
                    <a:gd name="T0" fmla="*/ 9 w 18"/>
                    <a:gd name="T1" fmla="*/ 23 h 27"/>
                    <a:gd name="T2" fmla="*/ 3 w 18"/>
                    <a:gd name="T3" fmla="*/ 19 h 27"/>
                    <a:gd name="T4" fmla="*/ 3 w 18"/>
                    <a:gd name="T5" fmla="*/ 15 h 27"/>
                    <a:gd name="T6" fmla="*/ 3 w 18"/>
                    <a:gd name="T7" fmla="*/ 11 h 27"/>
                    <a:gd name="T8" fmla="*/ 2 w 18"/>
                    <a:gd name="T9" fmla="*/ 7 h 27"/>
                    <a:gd name="T10" fmla="*/ 0 w 18"/>
                    <a:gd name="T11" fmla="*/ 0 h 27"/>
                    <a:gd name="T12" fmla="*/ 3 w 18"/>
                    <a:gd name="T13" fmla="*/ 0 h 27"/>
                    <a:gd name="T14" fmla="*/ 9 w 18"/>
                    <a:gd name="T15" fmla="*/ 4 h 27"/>
                    <a:gd name="T16" fmla="*/ 12 w 18"/>
                    <a:gd name="T17" fmla="*/ 3 h 27"/>
                    <a:gd name="T18" fmla="*/ 13 w 18"/>
                    <a:gd name="T19" fmla="*/ 3 h 27"/>
                    <a:gd name="T20" fmla="*/ 17 w 18"/>
                    <a:gd name="T21" fmla="*/ 0 h 27"/>
                    <a:gd name="T22" fmla="*/ 17 w 18"/>
                    <a:gd name="T23" fmla="*/ 11 h 27"/>
                    <a:gd name="T24" fmla="*/ 15 w 18"/>
                    <a:gd name="T25" fmla="*/ 15 h 27"/>
                    <a:gd name="T26" fmla="*/ 13 w 18"/>
                    <a:gd name="T27" fmla="*/ 19 h 27"/>
                    <a:gd name="T28" fmla="*/ 13 w 18"/>
                    <a:gd name="T29" fmla="*/ 22 h 27"/>
                    <a:gd name="T30" fmla="*/ 12 w 18"/>
                    <a:gd name="T31" fmla="*/ 23 h 27"/>
                    <a:gd name="T32" fmla="*/ 12 w 18"/>
                    <a:gd name="T33" fmla="*/ 26 h 27"/>
                    <a:gd name="T34" fmla="*/ 9 w 18"/>
                    <a:gd name="T35" fmla="*/ 23 h 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 h="27">
                      <a:moveTo>
                        <a:pt x="9" y="23"/>
                      </a:moveTo>
                      <a:lnTo>
                        <a:pt x="3" y="19"/>
                      </a:lnTo>
                      <a:lnTo>
                        <a:pt x="3" y="15"/>
                      </a:lnTo>
                      <a:lnTo>
                        <a:pt x="3" y="11"/>
                      </a:lnTo>
                      <a:lnTo>
                        <a:pt x="2" y="7"/>
                      </a:lnTo>
                      <a:lnTo>
                        <a:pt x="0" y="0"/>
                      </a:lnTo>
                      <a:lnTo>
                        <a:pt x="3" y="0"/>
                      </a:lnTo>
                      <a:lnTo>
                        <a:pt x="9" y="4"/>
                      </a:lnTo>
                      <a:lnTo>
                        <a:pt x="12" y="3"/>
                      </a:lnTo>
                      <a:lnTo>
                        <a:pt x="13" y="3"/>
                      </a:lnTo>
                      <a:lnTo>
                        <a:pt x="17" y="0"/>
                      </a:lnTo>
                      <a:lnTo>
                        <a:pt x="17" y="11"/>
                      </a:lnTo>
                      <a:lnTo>
                        <a:pt x="15" y="15"/>
                      </a:lnTo>
                      <a:lnTo>
                        <a:pt x="13" y="19"/>
                      </a:lnTo>
                      <a:lnTo>
                        <a:pt x="13" y="22"/>
                      </a:lnTo>
                      <a:lnTo>
                        <a:pt x="12" y="23"/>
                      </a:lnTo>
                      <a:lnTo>
                        <a:pt x="12" y="26"/>
                      </a:lnTo>
                      <a:lnTo>
                        <a:pt x="9" y="23"/>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31"/>
                <p:cNvSpPr>
                  <a:spLocks/>
                </p:cNvSpPr>
                <p:nvPr/>
              </p:nvSpPr>
              <p:spPr bwMode="grayWhite">
                <a:xfrm>
                  <a:off x="2463" y="1235"/>
                  <a:ext cx="26" cy="106"/>
                </a:xfrm>
                <a:custGeom>
                  <a:avLst/>
                  <a:gdLst>
                    <a:gd name="T0" fmla="*/ 3 w 26"/>
                    <a:gd name="T1" fmla="*/ 37 h 106"/>
                    <a:gd name="T2" fmla="*/ 13 w 26"/>
                    <a:gd name="T3" fmla="*/ 28 h 106"/>
                    <a:gd name="T4" fmla="*/ 20 w 26"/>
                    <a:gd name="T5" fmla="*/ 0 h 106"/>
                    <a:gd name="T6" fmla="*/ 25 w 26"/>
                    <a:gd name="T7" fmla="*/ 42 h 106"/>
                    <a:gd name="T8" fmla="*/ 17 w 26"/>
                    <a:gd name="T9" fmla="*/ 94 h 106"/>
                    <a:gd name="T10" fmla="*/ 0 w 26"/>
                    <a:gd name="T11" fmla="*/ 105 h 106"/>
                    <a:gd name="T12" fmla="*/ 0 w 26"/>
                    <a:gd name="T13" fmla="*/ 80 h 106"/>
                    <a:gd name="T14" fmla="*/ 5 w 26"/>
                    <a:gd name="T15" fmla="*/ 64 h 106"/>
                    <a:gd name="T16" fmla="*/ 3 w 26"/>
                    <a:gd name="T17" fmla="*/ 37 h 1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 h="106">
                      <a:moveTo>
                        <a:pt x="3" y="37"/>
                      </a:moveTo>
                      <a:lnTo>
                        <a:pt x="13" y="28"/>
                      </a:lnTo>
                      <a:lnTo>
                        <a:pt x="20" y="0"/>
                      </a:lnTo>
                      <a:lnTo>
                        <a:pt x="25" y="42"/>
                      </a:lnTo>
                      <a:lnTo>
                        <a:pt x="17" y="94"/>
                      </a:lnTo>
                      <a:lnTo>
                        <a:pt x="0" y="105"/>
                      </a:lnTo>
                      <a:lnTo>
                        <a:pt x="0" y="80"/>
                      </a:lnTo>
                      <a:lnTo>
                        <a:pt x="5" y="64"/>
                      </a:lnTo>
                      <a:lnTo>
                        <a:pt x="3" y="37"/>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35872" name="Rectangle 32"/>
          <p:cNvSpPr>
            <a:spLocks noGrp="1" noChangeArrowheads="1"/>
          </p:cNvSpPr>
          <p:nvPr>
            <p:ph type="ctrTitle" sz="quarter"/>
          </p:nvPr>
        </p:nvSpPr>
        <p:spPr>
          <a:xfrm>
            <a:off x="685800" y="3429000"/>
            <a:ext cx="7772400" cy="1143000"/>
          </a:xfrm>
        </p:spPr>
        <p:txBody>
          <a:bodyPr/>
          <a:lstStyle>
            <a:lvl1pPr>
              <a:defRPr/>
            </a:lvl1pPr>
          </a:lstStyle>
          <a:p>
            <a:pPr lvl="0"/>
            <a:r>
              <a:rPr lang="en-US" altLang="en-US" noProof="0" smtClean="0"/>
              <a:t>Click to edit Master title style</a:t>
            </a:r>
          </a:p>
        </p:txBody>
      </p:sp>
      <p:sp>
        <p:nvSpPr>
          <p:cNvPr id="35873" name="Rectangle 33"/>
          <p:cNvSpPr>
            <a:spLocks noGrp="1" noChangeArrowheads="1"/>
          </p:cNvSpPr>
          <p:nvPr>
            <p:ph type="subTitle" sz="quarter" idx="1"/>
          </p:nvPr>
        </p:nvSpPr>
        <p:spPr>
          <a:xfrm>
            <a:off x="1371600" y="4648200"/>
            <a:ext cx="6400800" cy="1752600"/>
          </a:xfrm>
        </p:spPr>
        <p:txBody>
          <a:bodyPr anchor="ctr"/>
          <a:lstStyle>
            <a:lvl1pPr marL="0" indent="0" algn="ctr">
              <a:buFont typeface="Monotype Sorts" charset="2"/>
              <a:buNone/>
              <a:defRPr/>
            </a:lvl1pPr>
          </a:lstStyle>
          <a:p>
            <a:pPr lvl="0"/>
            <a:r>
              <a:rPr lang="en-US" altLang="en-US" noProof="0" smtClean="0"/>
              <a:t>Click to edit Master subtitle style</a:t>
            </a:r>
          </a:p>
        </p:txBody>
      </p:sp>
      <p:sp>
        <p:nvSpPr>
          <p:cNvPr id="34" name="Rectangle 34"/>
          <p:cNvSpPr>
            <a:spLocks noGrp="1" noChangeArrowheads="1"/>
          </p:cNvSpPr>
          <p:nvPr>
            <p:ph type="dt" sz="quarter" idx="10"/>
          </p:nvPr>
        </p:nvSpPr>
        <p:spPr/>
        <p:txBody>
          <a:bodyPr/>
          <a:lstStyle>
            <a:lvl1pPr>
              <a:defRPr smtClean="0"/>
            </a:lvl1pPr>
          </a:lstStyle>
          <a:p>
            <a:pPr>
              <a:defRPr/>
            </a:pPr>
            <a:endParaRPr lang="en-US" altLang="en-US"/>
          </a:p>
        </p:txBody>
      </p:sp>
      <p:sp>
        <p:nvSpPr>
          <p:cNvPr id="35" name="Rectangle 35"/>
          <p:cNvSpPr>
            <a:spLocks noGrp="1" noChangeArrowheads="1"/>
          </p:cNvSpPr>
          <p:nvPr>
            <p:ph type="ftr" sz="quarter" idx="11"/>
          </p:nvPr>
        </p:nvSpPr>
        <p:spPr/>
        <p:txBody>
          <a:bodyPr/>
          <a:lstStyle>
            <a:lvl1pPr>
              <a:defRPr smtClean="0"/>
            </a:lvl1pPr>
          </a:lstStyle>
          <a:p>
            <a:pPr>
              <a:defRPr/>
            </a:pPr>
            <a:endParaRPr lang="en-US" altLang="en-US"/>
          </a:p>
        </p:txBody>
      </p:sp>
      <p:sp>
        <p:nvSpPr>
          <p:cNvPr id="36" name="Rectangle 36"/>
          <p:cNvSpPr>
            <a:spLocks noGrp="1" noChangeArrowheads="1"/>
          </p:cNvSpPr>
          <p:nvPr>
            <p:ph type="sldNum" sz="quarter" idx="12"/>
          </p:nvPr>
        </p:nvSpPr>
        <p:spPr>
          <a:xfrm>
            <a:off x="6553200" y="6400800"/>
            <a:ext cx="1905000" cy="457200"/>
          </a:xfrm>
        </p:spPr>
        <p:txBody>
          <a:bodyPr/>
          <a:lstStyle>
            <a:lvl1pPr>
              <a:defRPr smtClean="0"/>
            </a:lvl1pPr>
          </a:lstStyle>
          <a:p>
            <a:pPr>
              <a:defRPr/>
            </a:pPr>
            <a:fld id="{F95311AF-E25A-43BF-8E52-456A35164F38}" type="slidenum">
              <a:rPr lang="he-IL" altLang="en-US"/>
              <a:pPr>
                <a:defRPr/>
              </a:pPr>
              <a:t>‹#›</a:t>
            </a:fld>
            <a:endParaRPr lang="en-US" altLang="en-US"/>
          </a:p>
        </p:txBody>
      </p:sp>
    </p:spTree>
    <p:extLst>
      <p:ext uri="{BB962C8B-B14F-4D97-AF65-F5344CB8AC3E}">
        <p14:creationId xmlns:p14="http://schemas.microsoft.com/office/powerpoint/2010/main" val="1332361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endParaRPr lang="en-US" altLang="en-US"/>
          </a:p>
        </p:txBody>
      </p:sp>
      <p:sp>
        <p:nvSpPr>
          <p:cNvPr id="5" name="Footer Placeholder 4"/>
          <p:cNvSpPr>
            <a:spLocks noGrp="1"/>
          </p:cNvSpPr>
          <p:nvPr>
            <p:ph type="ftr" sz="quarter" idx="11"/>
          </p:nvPr>
        </p:nvSpPr>
        <p:spPr/>
        <p:txBody>
          <a:bodyPr/>
          <a:lstStyle>
            <a:lvl1pPr>
              <a:defRPr smtClean="0"/>
            </a:lvl1pPr>
          </a:lstStyle>
          <a:p>
            <a:pPr>
              <a:defRPr/>
            </a:pPr>
            <a:endParaRPr lang="en-US" altLang="en-US"/>
          </a:p>
        </p:txBody>
      </p:sp>
      <p:sp>
        <p:nvSpPr>
          <p:cNvPr id="6" name="Slide Number Placeholder 5"/>
          <p:cNvSpPr>
            <a:spLocks noGrp="1"/>
          </p:cNvSpPr>
          <p:nvPr>
            <p:ph type="sldNum" sz="quarter" idx="12"/>
          </p:nvPr>
        </p:nvSpPr>
        <p:spPr/>
        <p:txBody>
          <a:bodyPr/>
          <a:lstStyle>
            <a:lvl1pPr>
              <a:defRPr smtClean="0"/>
            </a:lvl1pPr>
          </a:lstStyle>
          <a:p>
            <a:pPr>
              <a:defRPr/>
            </a:pPr>
            <a:fld id="{883340C4-3F4E-4490-ABC5-B39F8991B09A}" type="slidenum">
              <a:rPr lang="he-IL" altLang="en-US"/>
              <a:pPr>
                <a:defRPr/>
              </a:pPr>
              <a:t>‹#›</a:t>
            </a:fld>
            <a:endParaRPr lang="en-US" altLang="en-US"/>
          </a:p>
        </p:txBody>
      </p:sp>
    </p:spTree>
    <p:extLst>
      <p:ext uri="{BB962C8B-B14F-4D97-AF65-F5344CB8AC3E}">
        <p14:creationId xmlns:p14="http://schemas.microsoft.com/office/powerpoint/2010/main" val="2754487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8575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85750"/>
            <a:ext cx="5676900"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endParaRPr lang="en-US" altLang="en-US"/>
          </a:p>
        </p:txBody>
      </p:sp>
      <p:sp>
        <p:nvSpPr>
          <p:cNvPr id="5" name="Footer Placeholder 4"/>
          <p:cNvSpPr>
            <a:spLocks noGrp="1"/>
          </p:cNvSpPr>
          <p:nvPr>
            <p:ph type="ftr" sz="quarter" idx="11"/>
          </p:nvPr>
        </p:nvSpPr>
        <p:spPr/>
        <p:txBody>
          <a:bodyPr/>
          <a:lstStyle>
            <a:lvl1pPr>
              <a:defRPr smtClean="0"/>
            </a:lvl1pPr>
          </a:lstStyle>
          <a:p>
            <a:pPr>
              <a:defRPr/>
            </a:pPr>
            <a:endParaRPr lang="en-US" altLang="en-US"/>
          </a:p>
        </p:txBody>
      </p:sp>
      <p:sp>
        <p:nvSpPr>
          <p:cNvPr id="6" name="Slide Number Placeholder 5"/>
          <p:cNvSpPr>
            <a:spLocks noGrp="1"/>
          </p:cNvSpPr>
          <p:nvPr>
            <p:ph type="sldNum" sz="quarter" idx="12"/>
          </p:nvPr>
        </p:nvSpPr>
        <p:spPr/>
        <p:txBody>
          <a:bodyPr/>
          <a:lstStyle>
            <a:lvl1pPr>
              <a:defRPr smtClean="0"/>
            </a:lvl1pPr>
          </a:lstStyle>
          <a:p>
            <a:pPr>
              <a:defRPr/>
            </a:pPr>
            <a:fld id="{8AF4D445-05E5-437B-8E8D-CBE2198183AC}" type="slidenum">
              <a:rPr lang="he-IL" altLang="en-US"/>
              <a:pPr>
                <a:defRPr/>
              </a:pPr>
              <a:t>‹#›</a:t>
            </a:fld>
            <a:endParaRPr lang="en-US" altLang="en-US"/>
          </a:p>
        </p:txBody>
      </p:sp>
    </p:spTree>
    <p:extLst>
      <p:ext uri="{BB962C8B-B14F-4D97-AF65-F5344CB8AC3E}">
        <p14:creationId xmlns:p14="http://schemas.microsoft.com/office/powerpoint/2010/main" val="11212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57350"/>
            <a:ext cx="3810000" cy="4114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57350"/>
            <a:ext cx="3810000" cy="4114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lvl1pPr>
          </a:lstStyle>
          <a:p>
            <a:pPr>
              <a:defRPr/>
            </a:pPr>
            <a:endParaRPr lang="en-US" altLang="en-US"/>
          </a:p>
        </p:txBody>
      </p:sp>
      <p:sp>
        <p:nvSpPr>
          <p:cNvPr id="6" name="Footer Placeholder 5"/>
          <p:cNvSpPr>
            <a:spLocks noGrp="1"/>
          </p:cNvSpPr>
          <p:nvPr>
            <p:ph type="ftr" sz="quarter" idx="11"/>
          </p:nvPr>
        </p:nvSpPr>
        <p:spPr/>
        <p:txBody>
          <a:bodyPr/>
          <a:lstStyle>
            <a:lvl1pPr>
              <a:defRPr smtClean="0"/>
            </a:lvl1pPr>
          </a:lstStyle>
          <a:p>
            <a:pPr>
              <a:defRPr/>
            </a:pPr>
            <a:endParaRPr lang="en-US" altLang="en-US"/>
          </a:p>
        </p:txBody>
      </p:sp>
      <p:sp>
        <p:nvSpPr>
          <p:cNvPr id="7" name="Slide Number Placeholder 6"/>
          <p:cNvSpPr>
            <a:spLocks noGrp="1"/>
          </p:cNvSpPr>
          <p:nvPr>
            <p:ph type="sldNum" sz="quarter" idx="12"/>
          </p:nvPr>
        </p:nvSpPr>
        <p:spPr/>
        <p:txBody>
          <a:bodyPr/>
          <a:lstStyle>
            <a:lvl1pPr>
              <a:defRPr smtClean="0"/>
            </a:lvl1pPr>
          </a:lstStyle>
          <a:p>
            <a:pPr>
              <a:defRPr/>
            </a:pPr>
            <a:fld id="{4669BAB3-6371-4F83-8736-453A40ED538C}" type="slidenum">
              <a:rPr lang="he-IL" altLang="en-US"/>
              <a:pPr>
                <a:defRPr/>
              </a:pPr>
              <a:t>‹#›</a:t>
            </a:fld>
            <a:endParaRPr lang="en-US" altLang="en-US"/>
          </a:p>
        </p:txBody>
      </p:sp>
    </p:spTree>
    <p:extLst>
      <p:ext uri="{BB962C8B-B14F-4D97-AF65-F5344CB8AC3E}">
        <p14:creationId xmlns:p14="http://schemas.microsoft.com/office/powerpoint/2010/main" val="3340532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1143000"/>
          </a:xfrm>
        </p:spPr>
        <p:txBody>
          <a:bodyPr/>
          <a:lstStyle/>
          <a:p>
            <a:r>
              <a:rPr lang="en-US" smtClean="0"/>
              <a:t>Click to edit Master title style</a:t>
            </a:r>
            <a:endParaRPr lang="en-US"/>
          </a:p>
        </p:txBody>
      </p:sp>
      <p:sp>
        <p:nvSpPr>
          <p:cNvPr id="3" name="Online Image Placeholder 2"/>
          <p:cNvSpPr>
            <a:spLocks noGrp="1"/>
          </p:cNvSpPr>
          <p:nvPr>
            <p:ph type="clipArt" sz="half" idx="1"/>
          </p:nvPr>
        </p:nvSpPr>
        <p:spPr>
          <a:xfrm>
            <a:off x="685800" y="1657350"/>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1657350"/>
            <a:ext cx="3810000" cy="4114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lvl1pPr>
          </a:lstStyle>
          <a:p>
            <a:pPr>
              <a:defRPr/>
            </a:pPr>
            <a:endParaRPr lang="en-US" altLang="en-US"/>
          </a:p>
        </p:txBody>
      </p:sp>
      <p:sp>
        <p:nvSpPr>
          <p:cNvPr id="6" name="Footer Placeholder 5"/>
          <p:cNvSpPr>
            <a:spLocks noGrp="1"/>
          </p:cNvSpPr>
          <p:nvPr>
            <p:ph type="ftr" sz="quarter" idx="11"/>
          </p:nvPr>
        </p:nvSpPr>
        <p:spPr/>
        <p:txBody>
          <a:bodyPr/>
          <a:lstStyle>
            <a:lvl1pPr>
              <a:defRPr smtClean="0"/>
            </a:lvl1pPr>
          </a:lstStyle>
          <a:p>
            <a:pPr>
              <a:defRPr/>
            </a:pPr>
            <a:endParaRPr lang="en-US" altLang="en-US"/>
          </a:p>
        </p:txBody>
      </p:sp>
      <p:sp>
        <p:nvSpPr>
          <p:cNvPr id="7" name="Slide Number Placeholder 6"/>
          <p:cNvSpPr>
            <a:spLocks noGrp="1"/>
          </p:cNvSpPr>
          <p:nvPr>
            <p:ph type="sldNum" sz="quarter" idx="12"/>
          </p:nvPr>
        </p:nvSpPr>
        <p:spPr/>
        <p:txBody>
          <a:bodyPr/>
          <a:lstStyle>
            <a:lvl1pPr>
              <a:defRPr smtClean="0"/>
            </a:lvl1pPr>
          </a:lstStyle>
          <a:p>
            <a:pPr>
              <a:defRPr/>
            </a:pPr>
            <a:fld id="{09BAF837-92E0-4FAD-8591-DD7DDDE4E1A3}" type="slidenum">
              <a:rPr lang="he-IL" altLang="en-US"/>
              <a:pPr>
                <a:defRPr/>
              </a:pPr>
              <a:t>‹#›</a:t>
            </a:fld>
            <a:endParaRPr lang="en-US" altLang="en-US"/>
          </a:p>
        </p:txBody>
      </p:sp>
    </p:spTree>
    <p:extLst>
      <p:ext uri="{BB962C8B-B14F-4D97-AF65-F5344CB8AC3E}">
        <p14:creationId xmlns:p14="http://schemas.microsoft.com/office/powerpoint/2010/main" val="524130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57350"/>
            <a:ext cx="3810000" cy="4114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57350"/>
            <a:ext cx="3810000" cy="1981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90950"/>
            <a:ext cx="3810000" cy="1981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p:txBody>
          <a:bodyPr/>
          <a:lstStyle>
            <a:lvl1pPr>
              <a:defRPr smtClean="0"/>
            </a:lvl1pPr>
          </a:lstStyle>
          <a:p>
            <a:pPr>
              <a:defRPr/>
            </a:pPr>
            <a:endParaRPr lang="en-US" altLang="en-US"/>
          </a:p>
        </p:txBody>
      </p:sp>
      <p:sp>
        <p:nvSpPr>
          <p:cNvPr id="7" name="Footer Placeholder 6"/>
          <p:cNvSpPr>
            <a:spLocks noGrp="1"/>
          </p:cNvSpPr>
          <p:nvPr>
            <p:ph type="ftr" sz="quarter" idx="11"/>
          </p:nvPr>
        </p:nvSpPr>
        <p:spPr/>
        <p:txBody>
          <a:bodyPr/>
          <a:lstStyle>
            <a:lvl1pPr>
              <a:defRPr smtClean="0"/>
            </a:lvl1pPr>
          </a:lstStyle>
          <a:p>
            <a:pPr>
              <a:defRPr/>
            </a:pPr>
            <a:endParaRPr lang="en-US" altLang="en-US"/>
          </a:p>
        </p:txBody>
      </p:sp>
      <p:sp>
        <p:nvSpPr>
          <p:cNvPr id="8" name="Slide Number Placeholder 7"/>
          <p:cNvSpPr>
            <a:spLocks noGrp="1"/>
          </p:cNvSpPr>
          <p:nvPr>
            <p:ph type="sldNum" sz="quarter" idx="12"/>
          </p:nvPr>
        </p:nvSpPr>
        <p:spPr/>
        <p:txBody>
          <a:bodyPr/>
          <a:lstStyle>
            <a:lvl1pPr>
              <a:defRPr smtClean="0"/>
            </a:lvl1pPr>
          </a:lstStyle>
          <a:p>
            <a:pPr>
              <a:defRPr/>
            </a:pPr>
            <a:fld id="{C0161ECB-0FB4-40A7-BC66-FF0327C8D478}" type="slidenum">
              <a:rPr lang="he-IL" altLang="en-US"/>
              <a:pPr>
                <a:defRPr/>
              </a:pPr>
              <a:t>‹#›</a:t>
            </a:fld>
            <a:endParaRPr lang="en-US" altLang="en-US"/>
          </a:p>
        </p:txBody>
      </p:sp>
    </p:spTree>
    <p:extLst>
      <p:ext uri="{BB962C8B-B14F-4D97-AF65-F5344CB8AC3E}">
        <p14:creationId xmlns:p14="http://schemas.microsoft.com/office/powerpoint/2010/main" val="781561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57350"/>
            <a:ext cx="7772400" cy="4114800"/>
          </a:xfrm>
        </p:spPr>
        <p:txBody>
          <a:bodyPr/>
          <a:lstStyle/>
          <a:p>
            <a:pPr lvl="0"/>
            <a:endParaRPr lang="en-US" noProof="0" smtClean="0"/>
          </a:p>
        </p:txBody>
      </p:sp>
      <p:sp>
        <p:nvSpPr>
          <p:cNvPr id="4" name="Date Placeholder 3"/>
          <p:cNvSpPr>
            <a:spLocks noGrp="1"/>
          </p:cNvSpPr>
          <p:nvPr>
            <p:ph type="dt" sz="half" idx="10"/>
          </p:nvPr>
        </p:nvSpPr>
        <p:spPr/>
        <p:txBody>
          <a:bodyPr/>
          <a:lstStyle>
            <a:lvl1pPr>
              <a:defRPr smtClean="0"/>
            </a:lvl1pPr>
          </a:lstStyle>
          <a:p>
            <a:pPr>
              <a:defRPr/>
            </a:pPr>
            <a:endParaRPr lang="en-US" altLang="en-US"/>
          </a:p>
        </p:txBody>
      </p:sp>
      <p:sp>
        <p:nvSpPr>
          <p:cNvPr id="5" name="Footer Placeholder 4"/>
          <p:cNvSpPr>
            <a:spLocks noGrp="1"/>
          </p:cNvSpPr>
          <p:nvPr>
            <p:ph type="ftr" sz="quarter" idx="11"/>
          </p:nvPr>
        </p:nvSpPr>
        <p:spPr/>
        <p:txBody>
          <a:bodyPr/>
          <a:lstStyle>
            <a:lvl1pPr>
              <a:defRPr smtClean="0"/>
            </a:lvl1pPr>
          </a:lstStyle>
          <a:p>
            <a:pPr>
              <a:defRPr/>
            </a:pPr>
            <a:endParaRPr lang="en-US" altLang="en-US"/>
          </a:p>
        </p:txBody>
      </p:sp>
      <p:sp>
        <p:nvSpPr>
          <p:cNvPr id="6" name="Slide Number Placeholder 5"/>
          <p:cNvSpPr>
            <a:spLocks noGrp="1"/>
          </p:cNvSpPr>
          <p:nvPr>
            <p:ph type="sldNum" sz="quarter" idx="12"/>
          </p:nvPr>
        </p:nvSpPr>
        <p:spPr/>
        <p:txBody>
          <a:bodyPr/>
          <a:lstStyle>
            <a:lvl1pPr>
              <a:defRPr smtClean="0"/>
            </a:lvl1pPr>
          </a:lstStyle>
          <a:p>
            <a:pPr>
              <a:defRPr/>
            </a:pPr>
            <a:fld id="{1B43A309-9D66-464C-825C-0594C80B5117}" type="slidenum">
              <a:rPr lang="he-IL" altLang="en-US"/>
              <a:pPr>
                <a:defRPr/>
              </a:pPr>
              <a:t>‹#›</a:t>
            </a:fld>
            <a:endParaRPr lang="en-US" altLang="en-US"/>
          </a:p>
        </p:txBody>
      </p:sp>
    </p:spTree>
    <p:extLst>
      <p:ext uri="{BB962C8B-B14F-4D97-AF65-F5344CB8AC3E}">
        <p14:creationId xmlns:p14="http://schemas.microsoft.com/office/powerpoint/2010/main" val="3324855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285750"/>
            <a:ext cx="7772400" cy="54864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p:txBody>
          <a:bodyPr/>
          <a:lstStyle>
            <a:lvl1pPr>
              <a:defRPr smtClean="0"/>
            </a:lvl1pPr>
          </a:lstStyle>
          <a:p>
            <a:pPr>
              <a:defRPr/>
            </a:pPr>
            <a:endParaRPr lang="en-US" altLang="en-US"/>
          </a:p>
        </p:txBody>
      </p:sp>
      <p:sp>
        <p:nvSpPr>
          <p:cNvPr id="4" name="Footer Placeholder 3"/>
          <p:cNvSpPr>
            <a:spLocks noGrp="1"/>
          </p:cNvSpPr>
          <p:nvPr>
            <p:ph type="ftr" sz="quarter" idx="11"/>
          </p:nvPr>
        </p:nvSpPr>
        <p:spPr/>
        <p:txBody>
          <a:bodyPr/>
          <a:lstStyle>
            <a:lvl1pPr>
              <a:defRPr smtClean="0"/>
            </a:lvl1pPr>
          </a:lstStyle>
          <a:p>
            <a:pPr>
              <a:defRPr/>
            </a:pPr>
            <a:endParaRPr lang="en-US" altLang="en-US"/>
          </a:p>
        </p:txBody>
      </p:sp>
      <p:sp>
        <p:nvSpPr>
          <p:cNvPr id="5" name="Slide Number Placeholder 4"/>
          <p:cNvSpPr>
            <a:spLocks noGrp="1"/>
          </p:cNvSpPr>
          <p:nvPr>
            <p:ph type="sldNum" sz="quarter" idx="12"/>
          </p:nvPr>
        </p:nvSpPr>
        <p:spPr/>
        <p:txBody>
          <a:bodyPr/>
          <a:lstStyle>
            <a:lvl1pPr>
              <a:defRPr smtClean="0"/>
            </a:lvl1pPr>
          </a:lstStyle>
          <a:p>
            <a:pPr>
              <a:defRPr/>
            </a:pPr>
            <a:fld id="{B4EA50D3-D94D-4E38-A12D-C1E6AF2CE1F2}" type="slidenum">
              <a:rPr lang="he-IL" altLang="en-US"/>
              <a:pPr>
                <a:defRPr/>
              </a:pPr>
              <a:t>‹#›</a:t>
            </a:fld>
            <a:endParaRPr lang="en-US" altLang="en-US"/>
          </a:p>
        </p:txBody>
      </p:sp>
    </p:spTree>
    <p:extLst>
      <p:ext uri="{BB962C8B-B14F-4D97-AF65-F5344CB8AC3E}">
        <p14:creationId xmlns:p14="http://schemas.microsoft.com/office/powerpoint/2010/main" val="3009165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endParaRPr lang="en-US" altLang="en-US"/>
          </a:p>
        </p:txBody>
      </p:sp>
      <p:sp>
        <p:nvSpPr>
          <p:cNvPr id="5" name="Footer Placeholder 4"/>
          <p:cNvSpPr>
            <a:spLocks noGrp="1"/>
          </p:cNvSpPr>
          <p:nvPr>
            <p:ph type="ftr" sz="quarter" idx="11"/>
          </p:nvPr>
        </p:nvSpPr>
        <p:spPr/>
        <p:txBody>
          <a:bodyPr/>
          <a:lstStyle>
            <a:lvl1pPr>
              <a:defRPr smtClean="0"/>
            </a:lvl1pPr>
          </a:lstStyle>
          <a:p>
            <a:pPr>
              <a:defRPr/>
            </a:pPr>
            <a:endParaRPr lang="en-US" altLang="en-US"/>
          </a:p>
        </p:txBody>
      </p:sp>
      <p:sp>
        <p:nvSpPr>
          <p:cNvPr id="6" name="Slide Number Placeholder 5"/>
          <p:cNvSpPr>
            <a:spLocks noGrp="1"/>
          </p:cNvSpPr>
          <p:nvPr>
            <p:ph type="sldNum" sz="quarter" idx="12"/>
          </p:nvPr>
        </p:nvSpPr>
        <p:spPr/>
        <p:txBody>
          <a:bodyPr/>
          <a:lstStyle>
            <a:lvl1pPr>
              <a:defRPr smtClean="0"/>
            </a:lvl1pPr>
          </a:lstStyle>
          <a:p>
            <a:pPr>
              <a:defRPr/>
            </a:pPr>
            <a:fld id="{60AD1754-90AC-42B1-910B-6281409C61E2}" type="slidenum">
              <a:rPr lang="he-IL" altLang="en-US"/>
              <a:pPr>
                <a:defRPr/>
              </a:pPr>
              <a:t>‹#›</a:t>
            </a:fld>
            <a:endParaRPr lang="en-US" altLang="en-US"/>
          </a:p>
        </p:txBody>
      </p:sp>
    </p:spTree>
    <p:extLst>
      <p:ext uri="{BB962C8B-B14F-4D97-AF65-F5344CB8AC3E}">
        <p14:creationId xmlns:p14="http://schemas.microsoft.com/office/powerpoint/2010/main" val="3016187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Edit Master text styles</a:t>
            </a:r>
          </a:p>
        </p:txBody>
      </p:sp>
      <p:sp>
        <p:nvSpPr>
          <p:cNvPr id="4" name="Date Placeholder 3"/>
          <p:cNvSpPr>
            <a:spLocks noGrp="1"/>
          </p:cNvSpPr>
          <p:nvPr>
            <p:ph type="dt" sz="half" idx="10"/>
          </p:nvPr>
        </p:nvSpPr>
        <p:spPr/>
        <p:txBody>
          <a:bodyPr/>
          <a:lstStyle>
            <a:lvl1pPr>
              <a:defRPr smtClean="0"/>
            </a:lvl1pPr>
          </a:lstStyle>
          <a:p>
            <a:pPr>
              <a:defRPr/>
            </a:pPr>
            <a:endParaRPr lang="en-US" altLang="en-US"/>
          </a:p>
        </p:txBody>
      </p:sp>
      <p:sp>
        <p:nvSpPr>
          <p:cNvPr id="5" name="Footer Placeholder 4"/>
          <p:cNvSpPr>
            <a:spLocks noGrp="1"/>
          </p:cNvSpPr>
          <p:nvPr>
            <p:ph type="ftr" sz="quarter" idx="11"/>
          </p:nvPr>
        </p:nvSpPr>
        <p:spPr/>
        <p:txBody>
          <a:bodyPr/>
          <a:lstStyle>
            <a:lvl1pPr>
              <a:defRPr smtClean="0"/>
            </a:lvl1pPr>
          </a:lstStyle>
          <a:p>
            <a:pPr>
              <a:defRPr/>
            </a:pPr>
            <a:endParaRPr lang="en-US" altLang="en-US"/>
          </a:p>
        </p:txBody>
      </p:sp>
      <p:sp>
        <p:nvSpPr>
          <p:cNvPr id="6" name="Slide Number Placeholder 5"/>
          <p:cNvSpPr>
            <a:spLocks noGrp="1"/>
          </p:cNvSpPr>
          <p:nvPr>
            <p:ph type="sldNum" sz="quarter" idx="12"/>
          </p:nvPr>
        </p:nvSpPr>
        <p:spPr/>
        <p:txBody>
          <a:bodyPr/>
          <a:lstStyle>
            <a:lvl1pPr>
              <a:defRPr smtClean="0"/>
            </a:lvl1pPr>
          </a:lstStyle>
          <a:p>
            <a:pPr>
              <a:defRPr/>
            </a:pPr>
            <a:fld id="{E0D45D95-AF48-4A27-A056-B652DF09EBBC}" type="slidenum">
              <a:rPr lang="he-IL" altLang="en-US"/>
              <a:pPr>
                <a:defRPr/>
              </a:pPr>
              <a:t>‹#›</a:t>
            </a:fld>
            <a:endParaRPr lang="en-US" altLang="en-US"/>
          </a:p>
        </p:txBody>
      </p:sp>
    </p:spTree>
    <p:extLst>
      <p:ext uri="{BB962C8B-B14F-4D97-AF65-F5344CB8AC3E}">
        <p14:creationId xmlns:p14="http://schemas.microsoft.com/office/powerpoint/2010/main" val="2434354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57350"/>
            <a:ext cx="3810000" cy="4114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57350"/>
            <a:ext cx="3810000" cy="4114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lvl1pPr>
          </a:lstStyle>
          <a:p>
            <a:pPr>
              <a:defRPr/>
            </a:pPr>
            <a:endParaRPr lang="en-US" altLang="en-US"/>
          </a:p>
        </p:txBody>
      </p:sp>
      <p:sp>
        <p:nvSpPr>
          <p:cNvPr id="6" name="Footer Placeholder 5"/>
          <p:cNvSpPr>
            <a:spLocks noGrp="1"/>
          </p:cNvSpPr>
          <p:nvPr>
            <p:ph type="ftr" sz="quarter" idx="11"/>
          </p:nvPr>
        </p:nvSpPr>
        <p:spPr/>
        <p:txBody>
          <a:bodyPr/>
          <a:lstStyle>
            <a:lvl1pPr>
              <a:defRPr smtClean="0"/>
            </a:lvl1pPr>
          </a:lstStyle>
          <a:p>
            <a:pPr>
              <a:defRPr/>
            </a:pPr>
            <a:endParaRPr lang="en-US" altLang="en-US"/>
          </a:p>
        </p:txBody>
      </p:sp>
      <p:sp>
        <p:nvSpPr>
          <p:cNvPr id="7" name="Slide Number Placeholder 6"/>
          <p:cNvSpPr>
            <a:spLocks noGrp="1"/>
          </p:cNvSpPr>
          <p:nvPr>
            <p:ph type="sldNum" sz="quarter" idx="12"/>
          </p:nvPr>
        </p:nvSpPr>
        <p:spPr/>
        <p:txBody>
          <a:bodyPr/>
          <a:lstStyle>
            <a:lvl1pPr>
              <a:defRPr smtClean="0"/>
            </a:lvl1pPr>
          </a:lstStyle>
          <a:p>
            <a:pPr>
              <a:defRPr/>
            </a:pPr>
            <a:fld id="{1532CE6E-127F-49CB-80B6-24FBA6A8E714}" type="slidenum">
              <a:rPr lang="he-IL" altLang="en-US"/>
              <a:pPr>
                <a:defRPr/>
              </a:pPr>
              <a:t>‹#›</a:t>
            </a:fld>
            <a:endParaRPr lang="en-US" altLang="en-US"/>
          </a:p>
        </p:txBody>
      </p:sp>
    </p:spTree>
    <p:extLst>
      <p:ext uri="{BB962C8B-B14F-4D97-AF65-F5344CB8AC3E}">
        <p14:creationId xmlns:p14="http://schemas.microsoft.com/office/powerpoint/2010/main" val="2998062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smtClean="0"/>
            </a:lvl1pPr>
          </a:lstStyle>
          <a:p>
            <a:pPr>
              <a:defRPr/>
            </a:pPr>
            <a:endParaRPr lang="en-US" altLang="en-US"/>
          </a:p>
        </p:txBody>
      </p:sp>
      <p:sp>
        <p:nvSpPr>
          <p:cNvPr id="8" name="Footer Placeholder 7"/>
          <p:cNvSpPr>
            <a:spLocks noGrp="1"/>
          </p:cNvSpPr>
          <p:nvPr>
            <p:ph type="ftr" sz="quarter" idx="11"/>
          </p:nvPr>
        </p:nvSpPr>
        <p:spPr/>
        <p:txBody>
          <a:bodyPr/>
          <a:lstStyle>
            <a:lvl1pPr>
              <a:defRPr smtClean="0"/>
            </a:lvl1pPr>
          </a:lstStyle>
          <a:p>
            <a:pPr>
              <a:defRPr/>
            </a:pPr>
            <a:endParaRPr lang="en-US" altLang="en-US"/>
          </a:p>
        </p:txBody>
      </p:sp>
      <p:sp>
        <p:nvSpPr>
          <p:cNvPr id="9" name="Slide Number Placeholder 8"/>
          <p:cNvSpPr>
            <a:spLocks noGrp="1"/>
          </p:cNvSpPr>
          <p:nvPr>
            <p:ph type="sldNum" sz="quarter" idx="12"/>
          </p:nvPr>
        </p:nvSpPr>
        <p:spPr/>
        <p:txBody>
          <a:bodyPr/>
          <a:lstStyle>
            <a:lvl1pPr>
              <a:defRPr smtClean="0"/>
            </a:lvl1pPr>
          </a:lstStyle>
          <a:p>
            <a:pPr>
              <a:defRPr/>
            </a:pPr>
            <a:fld id="{91A42A9F-DA02-430D-B39D-946B995DC795}" type="slidenum">
              <a:rPr lang="he-IL" altLang="en-US"/>
              <a:pPr>
                <a:defRPr/>
              </a:pPr>
              <a:t>‹#›</a:t>
            </a:fld>
            <a:endParaRPr lang="en-US" altLang="en-US"/>
          </a:p>
        </p:txBody>
      </p:sp>
    </p:spTree>
    <p:extLst>
      <p:ext uri="{BB962C8B-B14F-4D97-AF65-F5344CB8AC3E}">
        <p14:creationId xmlns:p14="http://schemas.microsoft.com/office/powerpoint/2010/main" val="752414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smtClean="0"/>
            </a:lvl1pPr>
          </a:lstStyle>
          <a:p>
            <a:pPr>
              <a:defRPr/>
            </a:pPr>
            <a:endParaRPr lang="en-US" altLang="en-US"/>
          </a:p>
        </p:txBody>
      </p:sp>
      <p:sp>
        <p:nvSpPr>
          <p:cNvPr id="4" name="Footer Placeholder 3"/>
          <p:cNvSpPr>
            <a:spLocks noGrp="1"/>
          </p:cNvSpPr>
          <p:nvPr>
            <p:ph type="ftr" sz="quarter" idx="11"/>
          </p:nvPr>
        </p:nvSpPr>
        <p:spPr/>
        <p:txBody>
          <a:bodyPr/>
          <a:lstStyle>
            <a:lvl1pPr>
              <a:defRPr smtClean="0"/>
            </a:lvl1pPr>
          </a:lstStyle>
          <a:p>
            <a:pPr>
              <a:defRPr/>
            </a:pPr>
            <a:endParaRPr lang="en-US" altLang="en-US"/>
          </a:p>
        </p:txBody>
      </p:sp>
      <p:sp>
        <p:nvSpPr>
          <p:cNvPr id="5" name="Slide Number Placeholder 4"/>
          <p:cNvSpPr>
            <a:spLocks noGrp="1"/>
          </p:cNvSpPr>
          <p:nvPr>
            <p:ph type="sldNum" sz="quarter" idx="12"/>
          </p:nvPr>
        </p:nvSpPr>
        <p:spPr/>
        <p:txBody>
          <a:bodyPr/>
          <a:lstStyle>
            <a:lvl1pPr>
              <a:defRPr smtClean="0"/>
            </a:lvl1pPr>
          </a:lstStyle>
          <a:p>
            <a:pPr>
              <a:defRPr/>
            </a:pPr>
            <a:fld id="{571A1A5B-D7ED-4470-8BF1-C66C535D4F8A}" type="slidenum">
              <a:rPr lang="he-IL" altLang="en-US"/>
              <a:pPr>
                <a:defRPr/>
              </a:pPr>
              <a:t>‹#›</a:t>
            </a:fld>
            <a:endParaRPr lang="en-US" altLang="en-US"/>
          </a:p>
        </p:txBody>
      </p:sp>
    </p:spTree>
    <p:extLst>
      <p:ext uri="{BB962C8B-B14F-4D97-AF65-F5344CB8AC3E}">
        <p14:creationId xmlns:p14="http://schemas.microsoft.com/office/powerpoint/2010/main" val="1466681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pPr>
              <a:defRPr/>
            </a:pPr>
            <a:endParaRPr lang="en-US" altLang="en-US"/>
          </a:p>
        </p:txBody>
      </p:sp>
      <p:sp>
        <p:nvSpPr>
          <p:cNvPr id="3" name="Footer Placeholder 2"/>
          <p:cNvSpPr>
            <a:spLocks noGrp="1"/>
          </p:cNvSpPr>
          <p:nvPr>
            <p:ph type="ftr" sz="quarter" idx="11"/>
          </p:nvPr>
        </p:nvSpPr>
        <p:spPr/>
        <p:txBody>
          <a:bodyPr/>
          <a:lstStyle>
            <a:lvl1pPr>
              <a:defRPr smtClean="0"/>
            </a:lvl1pPr>
          </a:lstStyle>
          <a:p>
            <a:pPr>
              <a:defRPr/>
            </a:pPr>
            <a:endParaRPr lang="en-US" altLang="en-US"/>
          </a:p>
        </p:txBody>
      </p:sp>
      <p:sp>
        <p:nvSpPr>
          <p:cNvPr id="4" name="Slide Number Placeholder 3"/>
          <p:cNvSpPr>
            <a:spLocks noGrp="1"/>
          </p:cNvSpPr>
          <p:nvPr>
            <p:ph type="sldNum" sz="quarter" idx="12"/>
          </p:nvPr>
        </p:nvSpPr>
        <p:spPr/>
        <p:txBody>
          <a:bodyPr/>
          <a:lstStyle>
            <a:lvl1pPr>
              <a:defRPr smtClean="0"/>
            </a:lvl1pPr>
          </a:lstStyle>
          <a:p>
            <a:pPr>
              <a:defRPr/>
            </a:pPr>
            <a:fld id="{80EA94F5-81F6-4D44-957E-994E949DD50A}" type="slidenum">
              <a:rPr lang="he-IL" altLang="en-US"/>
              <a:pPr>
                <a:defRPr/>
              </a:pPr>
              <a:t>‹#›</a:t>
            </a:fld>
            <a:endParaRPr lang="en-US" altLang="en-US"/>
          </a:p>
        </p:txBody>
      </p:sp>
    </p:spTree>
    <p:extLst>
      <p:ext uri="{BB962C8B-B14F-4D97-AF65-F5344CB8AC3E}">
        <p14:creationId xmlns:p14="http://schemas.microsoft.com/office/powerpoint/2010/main" val="1211111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smtClean="0"/>
            </a:lvl1pPr>
          </a:lstStyle>
          <a:p>
            <a:pPr>
              <a:defRPr/>
            </a:pPr>
            <a:endParaRPr lang="en-US" altLang="en-US"/>
          </a:p>
        </p:txBody>
      </p:sp>
      <p:sp>
        <p:nvSpPr>
          <p:cNvPr id="6" name="Footer Placeholder 5"/>
          <p:cNvSpPr>
            <a:spLocks noGrp="1"/>
          </p:cNvSpPr>
          <p:nvPr>
            <p:ph type="ftr" sz="quarter" idx="11"/>
          </p:nvPr>
        </p:nvSpPr>
        <p:spPr/>
        <p:txBody>
          <a:bodyPr/>
          <a:lstStyle>
            <a:lvl1pPr>
              <a:defRPr smtClean="0"/>
            </a:lvl1pPr>
          </a:lstStyle>
          <a:p>
            <a:pPr>
              <a:defRPr/>
            </a:pPr>
            <a:endParaRPr lang="en-US" altLang="en-US"/>
          </a:p>
        </p:txBody>
      </p:sp>
      <p:sp>
        <p:nvSpPr>
          <p:cNvPr id="7" name="Slide Number Placeholder 6"/>
          <p:cNvSpPr>
            <a:spLocks noGrp="1"/>
          </p:cNvSpPr>
          <p:nvPr>
            <p:ph type="sldNum" sz="quarter" idx="12"/>
          </p:nvPr>
        </p:nvSpPr>
        <p:spPr/>
        <p:txBody>
          <a:bodyPr/>
          <a:lstStyle>
            <a:lvl1pPr>
              <a:defRPr smtClean="0"/>
            </a:lvl1pPr>
          </a:lstStyle>
          <a:p>
            <a:pPr>
              <a:defRPr/>
            </a:pPr>
            <a:fld id="{18CB0B84-089E-4C1E-A903-1C83B1913ECA}" type="slidenum">
              <a:rPr lang="he-IL" altLang="en-US"/>
              <a:pPr>
                <a:defRPr/>
              </a:pPr>
              <a:t>‹#›</a:t>
            </a:fld>
            <a:endParaRPr lang="en-US" altLang="en-US"/>
          </a:p>
        </p:txBody>
      </p:sp>
    </p:spTree>
    <p:extLst>
      <p:ext uri="{BB962C8B-B14F-4D97-AF65-F5344CB8AC3E}">
        <p14:creationId xmlns:p14="http://schemas.microsoft.com/office/powerpoint/2010/main" val="1620730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smtClean="0"/>
            </a:lvl1pPr>
          </a:lstStyle>
          <a:p>
            <a:pPr>
              <a:defRPr/>
            </a:pPr>
            <a:endParaRPr lang="en-US" altLang="en-US"/>
          </a:p>
        </p:txBody>
      </p:sp>
      <p:sp>
        <p:nvSpPr>
          <p:cNvPr id="6" name="Footer Placeholder 5"/>
          <p:cNvSpPr>
            <a:spLocks noGrp="1"/>
          </p:cNvSpPr>
          <p:nvPr>
            <p:ph type="ftr" sz="quarter" idx="11"/>
          </p:nvPr>
        </p:nvSpPr>
        <p:spPr/>
        <p:txBody>
          <a:bodyPr/>
          <a:lstStyle>
            <a:lvl1pPr>
              <a:defRPr smtClean="0"/>
            </a:lvl1pPr>
          </a:lstStyle>
          <a:p>
            <a:pPr>
              <a:defRPr/>
            </a:pPr>
            <a:endParaRPr lang="en-US" altLang="en-US"/>
          </a:p>
        </p:txBody>
      </p:sp>
      <p:sp>
        <p:nvSpPr>
          <p:cNvPr id="7" name="Slide Number Placeholder 6"/>
          <p:cNvSpPr>
            <a:spLocks noGrp="1"/>
          </p:cNvSpPr>
          <p:nvPr>
            <p:ph type="sldNum" sz="quarter" idx="12"/>
          </p:nvPr>
        </p:nvSpPr>
        <p:spPr/>
        <p:txBody>
          <a:bodyPr/>
          <a:lstStyle>
            <a:lvl1pPr>
              <a:defRPr smtClean="0"/>
            </a:lvl1pPr>
          </a:lstStyle>
          <a:p>
            <a:pPr>
              <a:defRPr/>
            </a:pPr>
            <a:fld id="{0422408B-66A5-4042-8366-64BAE7E1BC9C}" type="slidenum">
              <a:rPr lang="he-IL" altLang="en-US"/>
              <a:pPr>
                <a:defRPr/>
              </a:pPr>
              <a:t>‹#›</a:t>
            </a:fld>
            <a:endParaRPr lang="en-US" altLang="en-US"/>
          </a:p>
        </p:txBody>
      </p:sp>
    </p:spTree>
    <p:extLst>
      <p:ext uri="{BB962C8B-B14F-4D97-AF65-F5344CB8AC3E}">
        <p14:creationId xmlns:p14="http://schemas.microsoft.com/office/powerpoint/2010/main" val="3144923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993366"/>
            </a:gs>
            <a:gs pos="100000">
              <a:srgbClr val="000044"/>
            </a:gs>
          </a:gsLst>
          <a:path path="rect">
            <a:fillToRect r="100000" b="100000"/>
          </a:path>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4367213"/>
            <a:ext cx="9131300" cy="2478087"/>
            <a:chOff x="0" y="2751"/>
            <a:chExt cx="5752" cy="1561"/>
          </a:xfrm>
        </p:grpSpPr>
        <p:sp>
          <p:nvSpPr>
            <p:cNvPr id="1032" name="Rectangle 3"/>
            <p:cNvSpPr>
              <a:spLocks noChangeArrowheads="1"/>
            </p:cNvSpPr>
            <p:nvPr/>
          </p:nvSpPr>
          <p:spPr bwMode="hidden">
            <a:xfrm>
              <a:off x="0" y="4080"/>
              <a:ext cx="5752" cy="232"/>
            </a:xfrm>
            <a:prstGeom prst="rect">
              <a:avLst/>
            </a:prstGeom>
            <a:gradFill rotWithShape="0">
              <a:gsLst>
                <a:gs pos="0">
                  <a:schemeClr val="bg1"/>
                </a:gs>
                <a:gs pos="100000">
                  <a:schemeClr val="hlink"/>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endParaRPr lang="en-US" altLang="en-US"/>
            </a:p>
          </p:txBody>
        </p:sp>
        <p:grpSp>
          <p:nvGrpSpPr>
            <p:cNvPr id="1033" name="Group 4"/>
            <p:cNvGrpSpPr>
              <a:grpSpLocks/>
            </p:cNvGrpSpPr>
            <p:nvPr/>
          </p:nvGrpSpPr>
          <p:grpSpPr bwMode="auto">
            <a:xfrm>
              <a:off x="4458" y="2751"/>
              <a:ext cx="1190" cy="1426"/>
              <a:chOff x="4458" y="2751"/>
              <a:chExt cx="1190" cy="1426"/>
            </a:xfrm>
          </p:grpSpPr>
          <p:sp>
            <p:nvSpPr>
              <p:cNvPr id="1034" name="Freeform 5"/>
              <p:cNvSpPr>
                <a:spLocks/>
              </p:cNvSpPr>
              <p:nvPr/>
            </p:nvSpPr>
            <p:spPr bwMode="ltGray">
              <a:xfrm>
                <a:off x="4614" y="2790"/>
                <a:ext cx="1034" cy="1273"/>
              </a:xfrm>
              <a:custGeom>
                <a:avLst/>
                <a:gdLst>
                  <a:gd name="T0" fmla="*/ 646 w 1034"/>
                  <a:gd name="T1" fmla="*/ 23 h 1273"/>
                  <a:gd name="T2" fmla="*/ 765 w 1034"/>
                  <a:gd name="T3" fmla="*/ 92 h 1273"/>
                  <a:gd name="T4" fmla="*/ 866 w 1034"/>
                  <a:gd name="T5" fmla="*/ 184 h 1273"/>
                  <a:gd name="T6" fmla="*/ 944 w 1034"/>
                  <a:gd name="T7" fmla="*/ 294 h 1273"/>
                  <a:gd name="T8" fmla="*/ 1000 w 1034"/>
                  <a:gd name="T9" fmla="*/ 417 h 1273"/>
                  <a:gd name="T10" fmla="*/ 1030 w 1034"/>
                  <a:gd name="T11" fmla="*/ 550 h 1273"/>
                  <a:gd name="T12" fmla="*/ 1030 w 1034"/>
                  <a:gd name="T13" fmla="*/ 688 h 1273"/>
                  <a:gd name="T14" fmla="*/ 1000 w 1034"/>
                  <a:gd name="T15" fmla="*/ 821 h 1273"/>
                  <a:gd name="T16" fmla="*/ 944 w 1034"/>
                  <a:gd name="T17" fmla="*/ 944 h 1273"/>
                  <a:gd name="T18" fmla="*/ 866 w 1034"/>
                  <a:gd name="T19" fmla="*/ 1055 h 1273"/>
                  <a:gd name="T20" fmla="*/ 765 w 1034"/>
                  <a:gd name="T21" fmla="*/ 1148 h 1273"/>
                  <a:gd name="T22" fmla="*/ 646 w 1034"/>
                  <a:gd name="T23" fmla="*/ 1215 h 1273"/>
                  <a:gd name="T24" fmla="*/ 517 w 1034"/>
                  <a:gd name="T25" fmla="*/ 1257 h 1273"/>
                  <a:gd name="T26" fmla="*/ 382 w 1034"/>
                  <a:gd name="T27" fmla="*/ 1272 h 1273"/>
                  <a:gd name="T28" fmla="*/ 246 w 1034"/>
                  <a:gd name="T29" fmla="*/ 1257 h 1273"/>
                  <a:gd name="T30" fmla="*/ 118 w 1034"/>
                  <a:gd name="T31" fmla="*/ 1215 h 1273"/>
                  <a:gd name="T32" fmla="*/ 0 w 1034"/>
                  <a:gd name="T33" fmla="*/ 1148 h 1273"/>
                  <a:gd name="T34" fmla="*/ 89 w 1034"/>
                  <a:gd name="T35" fmla="*/ 1129 h 1273"/>
                  <a:gd name="T36" fmla="*/ 201 w 1034"/>
                  <a:gd name="T37" fmla="*/ 1179 h 1273"/>
                  <a:gd name="T38" fmla="*/ 320 w 1034"/>
                  <a:gd name="T39" fmla="*/ 1204 h 1273"/>
                  <a:gd name="T40" fmla="*/ 443 w 1034"/>
                  <a:gd name="T41" fmla="*/ 1204 h 1273"/>
                  <a:gd name="T42" fmla="*/ 563 w 1034"/>
                  <a:gd name="T43" fmla="*/ 1179 h 1273"/>
                  <a:gd name="T44" fmla="*/ 675 w 1034"/>
                  <a:gd name="T45" fmla="*/ 1129 h 1273"/>
                  <a:gd name="T46" fmla="*/ 775 w 1034"/>
                  <a:gd name="T47" fmla="*/ 1057 h 1273"/>
                  <a:gd name="T48" fmla="*/ 857 w 1034"/>
                  <a:gd name="T49" fmla="*/ 965 h 1273"/>
                  <a:gd name="T50" fmla="*/ 919 w 1034"/>
                  <a:gd name="T51" fmla="*/ 858 h 1273"/>
                  <a:gd name="T52" fmla="*/ 956 w 1034"/>
                  <a:gd name="T53" fmla="*/ 742 h 1273"/>
                  <a:gd name="T54" fmla="*/ 969 w 1034"/>
                  <a:gd name="T55" fmla="*/ 619 h 1273"/>
                  <a:gd name="T56" fmla="*/ 956 w 1034"/>
                  <a:gd name="T57" fmla="*/ 496 h 1273"/>
                  <a:gd name="T58" fmla="*/ 919 w 1034"/>
                  <a:gd name="T59" fmla="*/ 381 h 1273"/>
                  <a:gd name="T60" fmla="*/ 857 w 1034"/>
                  <a:gd name="T61" fmla="*/ 273 h 1273"/>
                  <a:gd name="T62" fmla="*/ 775 w 1034"/>
                  <a:gd name="T63" fmla="*/ 182 h 1273"/>
                  <a:gd name="T64" fmla="*/ 675 w 1034"/>
                  <a:gd name="T65" fmla="*/ 110 h 1273"/>
                  <a:gd name="T66" fmla="*/ 563 w 1034"/>
                  <a:gd name="T67" fmla="*/ 61 h 1273"/>
                  <a:gd name="T68" fmla="*/ 582 w 1034"/>
                  <a:gd name="T69" fmla="*/ 0 h 12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34" h="1273">
                    <a:moveTo>
                      <a:pt x="582" y="0"/>
                    </a:moveTo>
                    <a:lnTo>
                      <a:pt x="646" y="23"/>
                    </a:lnTo>
                    <a:lnTo>
                      <a:pt x="707" y="56"/>
                    </a:lnTo>
                    <a:lnTo>
                      <a:pt x="765" y="92"/>
                    </a:lnTo>
                    <a:lnTo>
                      <a:pt x="818" y="134"/>
                    </a:lnTo>
                    <a:lnTo>
                      <a:pt x="866" y="184"/>
                    </a:lnTo>
                    <a:lnTo>
                      <a:pt x="908" y="237"/>
                    </a:lnTo>
                    <a:lnTo>
                      <a:pt x="944" y="294"/>
                    </a:lnTo>
                    <a:lnTo>
                      <a:pt x="977" y="353"/>
                    </a:lnTo>
                    <a:lnTo>
                      <a:pt x="1000" y="417"/>
                    </a:lnTo>
                    <a:lnTo>
                      <a:pt x="1018" y="483"/>
                    </a:lnTo>
                    <a:lnTo>
                      <a:pt x="1030" y="550"/>
                    </a:lnTo>
                    <a:lnTo>
                      <a:pt x="1033" y="619"/>
                    </a:lnTo>
                    <a:lnTo>
                      <a:pt x="1030" y="688"/>
                    </a:lnTo>
                    <a:lnTo>
                      <a:pt x="1018" y="756"/>
                    </a:lnTo>
                    <a:lnTo>
                      <a:pt x="1000" y="821"/>
                    </a:lnTo>
                    <a:lnTo>
                      <a:pt x="977" y="884"/>
                    </a:lnTo>
                    <a:lnTo>
                      <a:pt x="944" y="944"/>
                    </a:lnTo>
                    <a:lnTo>
                      <a:pt x="908" y="1003"/>
                    </a:lnTo>
                    <a:lnTo>
                      <a:pt x="866" y="1055"/>
                    </a:lnTo>
                    <a:lnTo>
                      <a:pt x="818" y="1105"/>
                    </a:lnTo>
                    <a:lnTo>
                      <a:pt x="765" y="1148"/>
                    </a:lnTo>
                    <a:lnTo>
                      <a:pt x="707" y="1183"/>
                    </a:lnTo>
                    <a:lnTo>
                      <a:pt x="646" y="1215"/>
                    </a:lnTo>
                    <a:lnTo>
                      <a:pt x="582" y="1239"/>
                    </a:lnTo>
                    <a:lnTo>
                      <a:pt x="517" y="1257"/>
                    </a:lnTo>
                    <a:lnTo>
                      <a:pt x="450" y="1269"/>
                    </a:lnTo>
                    <a:lnTo>
                      <a:pt x="382" y="1272"/>
                    </a:lnTo>
                    <a:lnTo>
                      <a:pt x="313" y="1269"/>
                    </a:lnTo>
                    <a:lnTo>
                      <a:pt x="246" y="1257"/>
                    </a:lnTo>
                    <a:lnTo>
                      <a:pt x="180" y="1239"/>
                    </a:lnTo>
                    <a:lnTo>
                      <a:pt x="118" y="1215"/>
                    </a:lnTo>
                    <a:lnTo>
                      <a:pt x="57" y="1183"/>
                    </a:lnTo>
                    <a:lnTo>
                      <a:pt x="0" y="1148"/>
                    </a:lnTo>
                    <a:lnTo>
                      <a:pt x="36" y="1095"/>
                    </a:lnTo>
                    <a:lnTo>
                      <a:pt x="89" y="1129"/>
                    </a:lnTo>
                    <a:lnTo>
                      <a:pt x="144" y="1156"/>
                    </a:lnTo>
                    <a:lnTo>
                      <a:pt x="201" y="1179"/>
                    </a:lnTo>
                    <a:lnTo>
                      <a:pt x="261" y="1195"/>
                    </a:lnTo>
                    <a:lnTo>
                      <a:pt x="320" y="1204"/>
                    </a:lnTo>
                    <a:lnTo>
                      <a:pt x="382" y="1208"/>
                    </a:lnTo>
                    <a:lnTo>
                      <a:pt x="443" y="1204"/>
                    </a:lnTo>
                    <a:lnTo>
                      <a:pt x="504" y="1195"/>
                    </a:lnTo>
                    <a:lnTo>
                      <a:pt x="563" y="1179"/>
                    </a:lnTo>
                    <a:lnTo>
                      <a:pt x="621" y="1156"/>
                    </a:lnTo>
                    <a:lnTo>
                      <a:pt x="675" y="1129"/>
                    </a:lnTo>
                    <a:lnTo>
                      <a:pt x="727" y="1095"/>
                    </a:lnTo>
                    <a:lnTo>
                      <a:pt x="775" y="1057"/>
                    </a:lnTo>
                    <a:lnTo>
                      <a:pt x="818" y="1013"/>
                    </a:lnTo>
                    <a:lnTo>
                      <a:pt x="857" y="965"/>
                    </a:lnTo>
                    <a:lnTo>
                      <a:pt x="890" y="913"/>
                    </a:lnTo>
                    <a:lnTo>
                      <a:pt x="919" y="858"/>
                    </a:lnTo>
                    <a:lnTo>
                      <a:pt x="941" y="802"/>
                    </a:lnTo>
                    <a:lnTo>
                      <a:pt x="956" y="742"/>
                    </a:lnTo>
                    <a:lnTo>
                      <a:pt x="965" y="680"/>
                    </a:lnTo>
                    <a:lnTo>
                      <a:pt x="969" y="619"/>
                    </a:lnTo>
                    <a:lnTo>
                      <a:pt x="965" y="557"/>
                    </a:lnTo>
                    <a:lnTo>
                      <a:pt x="956" y="496"/>
                    </a:lnTo>
                    <a:lnTo>
                      <a:pt x="941" y="437"/>
                    </a:lnTo>
                    <a:lnTo>
                      <a:pt x="919" y="381"/>
                    </a:lnTo>
                    <a:lnTo>
                      <a:pt x="890" y="325"/>
                    </a:lnTo>
                    <a:lnTo>
                      <a:pt x="857" y="273"/>
                    </a:lnTo>
                    <a:lnTo>
                      <a:pt x="818" y="225"/>
                    </a:lnTo>
                    <a:lnTo>
                      <a:pt x="775" y="182"/>
                    </a:lnTo>
                    <a:lnTo>
                      <a:pt x="727" y="144"/>
                    </a:lnTo>
                    <a:lnTo>
                      <a:pt x="675" y="110"/>
                    </a:lnTo>
                    <a:lnTo>
                      <a:pt x="621" y="81"/>
                    </a:lnTo>
                    <a:lnTo>
                      <a:pt x="563" y="61"/>
                    </a:lnTo>
                    <a:lnTo>
                      <a:pt x="565" y="56"/>
                    </a:lnTo>
                    <a:lnTo>
                      <a:pt x="582" y="0"/>
                    </a:lnTo>
                  </a:path>
                </a:pathLst>
              </a:custGeom>
              <a:gradFill rotWithShape="0">
                <a:gsLst>
                  <a:gs pos="0">
                    <a:schemeClr val="bg2"/>
                  </a:gs>
                  <a:gs pos="100000">
                    <a:schemeClr val="bg1"/>
                  </a:gs>
                </a:gsLst>
                <a:lin ang="540000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5" name="Line 6"/>
              <p:cNvSpPr>
                <a:spLocks noChangeShapeType="1"/>
              </p:cNvSpPr>
              <p:nvPr/>
            </p:nvSpPr>
            <p:spPr bwMode="ltGray">
              <a:xfrm flipV="1">
                <a:off x="4639" y="3863"/>
                <a:ext cx="103" cy="186"/>
              </a:xfrm>
              <a:prstGeom prst="line">
                <a:avLst/>
              </a:prstGeom>
              <a:noFill/>
              <a:ln w="25400">
                <a:solidFill>
                  <a:schemeClr val="bg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Line 7"/>
              <p:cNvSpPr>
                <a:spLocks noChangeShapeType="1"/>
              </p:cNvSpPr>
              <p:nvPr/>
            </p:nvSpPr>
            <p:spPr bwMode="ltGray">
              <a:xfrm flipV="1">
                <a:off x="5210" y="2874"/>
                <a:ext cx="36" cy="71"/>
              </a:xfrm>
              <a:prstGeom prst="line">
                <a:avLst/>
              </a:prstGeom>
              <a:noFill/>
              <a:ln w="25400">
                <a:solidFill>
                  <a:schemeClr val="bg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7" name="Line 8"/>
              <p:cNvSpPr>
                <a:spLocks noChangeShapeType="1"/>
              </p:cNvSpPr>
              <p:nvPr/>
            </p:nvSpPr>
            <p:spPr bwMode="ltGray">
              <a:xfrm flipV="1">
                <a:off x="5270" y="2751"/>
                <a:ext cx="36" cy="71"/>
              </a:xfrm>
              <a:prstGeom prst="line">
                <a:avLst/>
              </a:prstGeom>
              <a:noFill/>
              <a:ln w="25400">
                <a:solidFill>
                  <a:schemeClr val="bg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Freeform 9"/>
              <p:cNvSpPr>
                <a:spLocks/>
              </p:cNvSpPr>
              <p:nvPr/>
            </p:nvSpPr>
            <p:spPr bwMode="ltGray">
              <a:xfrm>
                <a:off x="4753" y="4067"/>
                <a:ext cx="604" cy="110"/>
              </a:xfrm>
              <a:custGeom>
                <a:avLst/>
                <a:gdLst>
                  <a:gd name="T0" fmla="*/ 2 w 604"/>
                  <a:gd name="T1" fmla="*/ 70 h 110"/>
                  <a:gd name="T2" fmla="*/ 14 w 604"/>
                  <a:gd name="T3" fmla="*/ 57 h 110"/>
                  <a:gd name="T4" fmla="*/ 31 w 604"/>
                  <a:gd name="T5" fmla="*/ 46 h 110"/>
                  <a:gd name="T6" fmla="*/ 63 w 604"/>
                  <a:gd name="T7" fmla="*/ 30 h 110"/>
                  <a:gd name="T8" fmla="*/ 100 w 604"/>
                  <a:gd name="T9" fmla="*/ 21 h 110"/>
                  <a:gd name="T10" fmla="*/ 134 w 604"/>
                  <a:gd name="T11" fmla="*/ 13 h 110"/>
                  <a:gd name="T12" fmla="*/ 181 w 604"/>
                  <a:gd name="T13" fmla="*/ 6 h 110"/>
                  <a:gd name="T14" fmla="*/ 225 w 604"/>
                  <a:gd name="T15" fmla="*/ 2 h 110"/>
                  <a:gd name="T16" fmla="*/ 277 w 604"/>
                  <a:gd name="T17" fmla="*/ 0 h 110"/>
                  <a:gd name="T18" fmla="*/ 340 w 604"/>
                  <a:gd name="T19" fmla="*/ 0 h 110"/>
                  <a:gd name="T20" fmla="*/ 407 w 604"/>
                  <a:gd name="T21" fmla="*/ 4 h 110"/>
                  <a:gd name="T22" fmla="*/ 453 w 604"/>
                  <a:gd name="T23" fmla="*/ 10 h 110"/>
                  <a:gd name="T24" fmla="*/ 502 w 604"/>
                  <a:gd name="T25" fmla="*/ 19 h 110"/>
                  <a:gd name="T26" fmla="*/ 549 w 604"/>
                  <a:gd name="T27" fmla="*/ 33 h 110"/>
                  <a:gd name="T28" fmla="*/ 573 w 604"/>
                  <a:gd name="T29" fmla="*/ 47 h 110"/>
                  <a:gd name="T30" fmla="*/ 588 w 604"/>
                  <a:gd name="T31" fmla="*/ 58 h 110"/>
                  <a:gd name="T32" fmla="*/ 603 w 604"/>
                  <a:gd name="T33" fmla="*/ 77 h 110"/>
                  <a:gd name="T34" fmla="*/ 578 w 604"/>
                  <a:gd name="T35" fmla="*/ 87 h 110"/>
                  <a:gd name="T36" fmla="*/ 536 w 604"/>
                  <a:gd name="T37" fmla="*/ 95 h 110"/>
                  <a:gd name="T38" fmla="*/ 485 w 604"/>
                  <a:gd name="T39" fmla="*/ 101 h 110"/>
                  <a:gd name="T40" fmla="*/ 436 w 604"/>
                  <a:gd name="T41" fmla="*/ 106 h 110"/>
                  <a:gd name="T42" fmla="*/ 377 w 604"/>
                  <a:gd name="T43" fmla="*/ 108 h 110"/>
                  <a:gd name="T44" fmla="*/ 313 w 604"/>
                  <a:gd name="T45" fmla="*/ 109 h 110"/>
                  <a:gd name="T46" fmla="*/ 252 w 604"/>
                  <a:gd name="T47" fmla="*/ 109 h 110"/>
                  <a:gd name="T48" fmla="*/ 188 w 604"/>
                  <a:gd name="T49" fmla="*/ 108 h 110"/>
                  <a:gd name="T50" fmla="*/ 117 w 604"/>
                  <a:gd name="T51" fmla="*/ 102 h 110"/>
                  <a:gd name="T52" fmla="*/ 61 w 604"/>
                  <a:gd name="T53" fmla="*/ 96 h 110"/>
                  <a:gd name="T54" fmla="*/ 14 w 604"/>
                  <a:gd name="T55" fmla="*/ 86 h 110"/>
                  <a:gd name="T56" fmla="*/ 0 w 604"/>
                  <a:gd name="T57" fmla="*/ 78 h 110"/>
                  <a:gd name="T58" fmla="*/ 2 w 604"/>
                  <a:gd name="T59" fmla="*/ 70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4" h="110">
                    <a:moveTo>
                      <a:pt x="2" y="70"/>
                    </a:moveTo>
                    <a:lnTo>
                      <a:pt x="14" y="57"/>
                    </a:lnTo>
                    <a:lnTo>
                      <a:pt x="31" y="46"/>
                    </a:lnTo>
                    <a:lnTo>
                      <a:pt x="63" y="30"/>
                    </a:lnTo>
                    <a:lnTo>
                      <a:pt x="100" y="21"/>
                    </a:lnTo>
                    <a:lnTo>
                      <a:pt x="134" y="13"/>
                    </a:lnTo>
                    <a:lnTo>
                      <a:pt x="181" y="6"/>
                    </a:lnTo>
                    <a:lnTo>
                      <a:pt x="225" y="2"/>
                    </a:lnTo>
                    <a:lnTo>
                      <a:pt x="277" y="0"/>
                    </a:lnTo>
                    <a:lnTo>
                      <a:pt x="340" y="0"/>
                    </a:lnTo>
                    <a:lnTo>
                      <a:pt x="407" y="4"/>
                    </a:lnTo>
                    <a:lnTo>
                      <a:pt x="453" y="10"/>
                    </a:lnTo>
                    <a:lnTo>
                      <a:pt x="502" y="19"/>
                    </a:lnTo>
                    <a:lnTo>
                      <a:pt x="549" y="33"/>
                    </a:lnTo>
                    <a:lnTo>
                      <a:pt x="573" y="47"/>
                    </a:lnTo>
                    <a:lnTo>
                      <a:pt x="588" y="58"/>
                    </a:lnTo>
                    <a:lnTo>
                      <a:pt x="603" y="77"/>
                    </a:lnTo>
                    <a:lnTo>
                      <a:pt x="578" y="87"/>
                    </a:lnTo>
                    <a:lnTo>
                      <a:pt x="536" y="95"/>
                    </a:lnTo>
                    <a:lnTo>
                      <a:pt x="485" y="101"/>
                    </a:lnTo>
                    <a:lnTo>
                      <a:pt x="436" y="106"/>
                    </a:lnTo>
                    <a:lnTo>
                      <a:pt x="377" y="108"/>
                    </a:lnTo>
                    <a:lnTo>
                      <a:pt x="313" y="109"/>
                    </a:lnTo>
                    <a:lnTo>
                      <a:pt x="252" y="109"/>
                    </a:lnTo>
                    <a:lnTo>
                      <a:pt x="188" y="108"/>
                    </a:lnTo>
                    <a:lnTo>
                      <a:pt x="117" y="102"/>
                    </a:lnTo>
                    <a:lnTo>
                      <a:pt x="61" y="96"/>
                    </a:lnTo>
                    <a:lnTo>
                      <a:pt x="14" y="86"/>
                    </a:lnTo>
                    <a:lnTo>
                      <a:pt x="0" y="78"/>
                    </a:lnTo>
                    <a:lnTo>
                      <a:pt x="2" y="70"/>
                    </a:lnTo>
                  </a:path>
                </a:pathLst>
              </a:cu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9" name="Oval 10"/>
              <p:cNvSpPr>
                <a:spLocks noChangeArrowheads="1"/>
              </p:cNvSpPr>
              <p:nvPr/>
            </p:nvSpPr>
            <p:spPr bwMode="grayWhite">
              <a:xfrm>
                <a:off x="4458" y="2879"/>
                <a:ext cx="1074" cy="1073"/>
              </a:xfrm>
              <a:prstGeom prst="ellipse">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endParaRPr lang="en-US" altLang="en-US"/>
              </a:p>
            </p:txBody>
          </p:sp>
          <p:grpSp>
            <p:nvGrpSpPr>
              <p:cNvPr id="1040" name="Group 11"/>
              <p:cNvGrpSpPr>
                <a:grpSpLocks/>
              </p:cNvGrpSpPr>
              <p:nvPr/>
            </p:nvGrpSpPr>
            <p:grpSpPr bwMode="auto">
              <a:xfrm>
                <a:off x="4458" y="2991"/>
                <a:ext cx="999" cy="797"/>
                <a:chOff x="4458" y="2991"/>
                <a:chExt cx="999" cy="797"/>
              </a:xfrm>
            </p:grpSpPr>
            <p:sp>
              <p:nvSpPr>
                <p:cNvPr id="1041" name="Freeform 12"/>
                <p:cNvSpPr>
                  <a:spLocks/>
                </p:cNvSpPr>
                <p:nvPr/>
              </p:nvSpPr>
              <p:spPr bwMode="grayWhite">
                <a:xfrm>
                  <a:off x="4599" y="3283"/>
                  <a:ext cx="1" cy="17"/>
                </a:xfrm>
                <a:custGeom>
                  <a:avLst/>
                  <a:gdLst>
                    <a:gd name="T0" fmla="*/ 0 w 1"/>
                    <a:gd name="T1" fmla="*/ 0 h 17"/>
                    <a:gd name="T2" fmla="*/ 0 w 1"/>
                    <a:gd name="T3" fmla="*/ 16 h 17"/>
                    <a:gd name="T4" fmla="*/ 0 w 1"/>
                    <a:gd name="T5" fmla="*/ 16 h 17"/>
                    <a:gd name="T6" fmla="*/ 0 w 1"/>
                    <a:gd name="T7" fmla="*/ 6 h 17"/>
                    <a:gd name="T8" fmla="*/ 0 w 1"/>
                    <a:gd name="T9" fmla="*/ 0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7">
                      <a:moveTo>
                        <a:pt x="0" y="0"/>
                      </a:moveTo>
                      <a:lnTo>
                        <a:pt x="0" y="16"/>
                      </a:lnTo>
                      <a:lnTo>
                        <a:pt x="0" y="6"/>
                      </a:lnTo>
                      <a:lnTo>
                        <a:pt x="0"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2" name="Freeform 13"/>
                <p:cNvSpPr>
                  <a:spLocks/>
                </p:cNvSpPr>
                <p:nvPr/>
              </p:nvSpPr>
              <p:spPr bwMode="grayWhite">
                <a:xfrm>
                  <a:off x="4616" y="3305"/>
                  <a:ext cx="17" cy="17"/>
                </a:xfrm>
                <a:custGeom>
                  <a:avLst/>
                  <a:gdLst>
                    <a:gd name="T0" fmla="*/ 0 w 17"/>
                    <a:gd name="T1" fmla="*/ 0 h 17"/>
                    <a:gd name="T2" fmla="*/ 16 w 17"/>
                    <a:gd name="T3" fmla="*/ 0 h 17"/>
                    <a:gd name="T4" fmla="*/ 16 w 17"/>
                    <a:gd name="T5" fmla="*/ 16 h 17"/>
                    <a:gd name="T6" fmla="*/ 0 w 17"/>
                    <a:gd name="T7" fmla="*/ 0 h 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17">
                      <a:moveTo>
                        <a:pt x="0" y="0"/>
                      </a:moveTo>
                      <a:lnTo>
                        <a:pt x="16" y="0"/>
                      </a:lnTo>
                      <a:lnTo>
                        <a:pt x="16" y="16"/>
                      </a:lnTo>
                      <a:lnTo>
                        <a:pt x="0"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3" name="Freeform 14"/>
                <p:cNvSpPr>
                  <a:spLocks/>
                </p:cNvSpPr>
                <p:nvPr/>
              </p:nvSpPr>
              <p:spPr bwMode="grayWhite">
                <a:xfrm>
                  <a:off x="4674" y="3275"/>
                  <a:ext cx="37" cy="35"/>
                </a:xfrm>
                <a:custGeom>
                  <a:avLst/>
                  <a:gdLst>
                    <a:gd name="T0" fmla="*/ 36 w 37"/>
                    <a:gd name="T1" fmla="*/ 0 h 35"/>
                    <a:gd name="T2" fmla="*/ 22 w 37"/>
                    <a:gd name="T3" fmla="*/ 0 h 35"/>
                    <a:gd name="T4" fmla="*/ 14 w 37"/>
                    <a:gd name="T5" fmla="*/ 9 h 35"/>
                    <a:gd name="T6" fmla="*/ 9 w 37"/>
                    <a:gd name="T7" fmla="*/ 9 h 35"/>
                    <a:gd name="T8" fmla="*/ 5 w 37"/>
                    <a:gd name="T9" fmla="*/ 13 h 35"/>
                    <a:gd name="T10" fmla="*/ 0 w 37"/>
                    <a:gd name="T11" fmla="*/ 13 h 35"/>
                    <a:gd name="T12" fmla="*/ 0 w 37"/>
                    <a:gd name="T13" fmla="*/ 25 h 35"/>
                    <a:gd name="T14" fmla="*/ 8 w 37"/>
                    <a:gd name="T15" fmla="*/ 34 h 35"/>
                    <a:gd name="T16" fmla="*/ 29 w 37"/>
                    <a:gd name="T17" fmla="*/ 34 h 35"/>
                    <a:gd name="T18" fmla="*/ 36 w 37"/>
                    <a:gd name="T19" fmla="*/ 25 h 35"/>
                    <a:gd name="T20" fmla="*/ 36 w 37"/>
                    <a:gd name="T21" fmla="*/ 0 h 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 h="35">
                      <a:moveTo>
                        <a:pt x="36" y="0"/>
                      </a:moveTo>
                      <a:lnTo>
                        <a:pt x="22" y="0"/>
                      </a:lnTo>
                      <a:lnTo>
                        <a:pt x="14" y="9"/>
                      </a:lnTo>
                      <a:lnTo>
                        <a:pt x="9" y="9"/>
                      </a:lnTo>
                      <a:lnTo>
                        <a:pt x="5" y="13"/>
                      </a:lnTo>
                      <a:lnTo>
                        <a:pt x="0" y="13"/>
                      </a:lnTo>
                      <a:lnTo>
                        <a:pt x="0" y="25"/>
                      </a:lnTo>
                      <a:lnTo>
                        <a:pt x="8" y="34"/>
                      </a:lnTo>
                      <a:lnTo>
                        <a:pt x="29" y="34"/>
                      </a:lnTo>
                      <a:lnTo>
                        <a:pt x="36" y="25"/>
                      </a:lnTo>
                      <a:lnTo>
                        <a:pt x="36"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4" name="Freeform 15"/>
                <p:cNvSpPr>
                  <a:spLocks/>
                </p:cNvSpPr>
                <p:nvPr/>
              </p:nvSpPr>
              <p:spPr bwMode="grayWhite">
                <a:xfrm>
                  <a:off x="4458" y="3303"/>
                  <a:ext cx="324" cy="422"/>
                </a:xfrm>
                <a:custGeom>
                  <a:avLst/>
                  <a:gdLst>
                    <a:gd name="T0" fmla="*/ 76 w 324"/>
                    <a:gd name="T1" fmla="*/ 0 h 422"/>
                    <a:gd name="T2" fmla="*/ 71 w 324"/>
                    <a:gd name="T3" fmla="*/ 11 h 422"/>
                    <a:gd name="T4" fmla="*/ 45 w 324"/>
                    <a:gd name="T5" fmla="*/ 33 h 422"/>
                    <a:gd name="T6" fmla="*/ 40 w 324"/>
                    <a:gd name="T7" fmla="*/ 53 h 422"/>
                    <a:gd name="T8" fmla="*/ 21 w 324"/>
                    <a:gd name="T9" fmla="*/ 68 h 422"/>
                    <a:gd name="T10" fmla="*/ 8 w 324"/>
                    <a:gd name="T11" fmla="*/ 96 h 422"/>
                    <a:gd name="T12" fmla="*/ 8 w 324"/>
                    <a:gd name="T13" fmla="*/ 114 h 422"/>
                    <a:gd name="T14" fmla="*/ 0 w 324"/>
                    <a:gd name="T15" fmla="*/ 144 h 422"/>
                    <a:gd name="T16" fmla="*/ 11 w 324"/>
                    <a:gd name="T17" fmla="*/ 157 h 422"/>
                    <a:gd name="T18" fmla="*/ 40 w 324"/>
                    <a:gd name="T19" fmla="*/ 195 h 422"/>
                    <a:gd name="T20" fmla="*/ 48 w 324"/>
                    <a:gd name="T21" fmla="*/ 190 h 422"/>
                    <a:gd name="T22" fmla="*/ 99 w 324"/>
                    <a:gd name="T23" fmla="*/ 190 h 422"/>
                    <a:gd name="T24" fmla="*/ 123 w 324"/>
                    <a:gd name="T25" fmla="*/ 199 h 422"/>
                    <a:gd name="T26" fmla="*/ 121 w 324"/>
                    <a:gd name="T27" fmla="*/ 229 h 422"/>
                    <a:gd name="T28" fmla="*/ 138 w 324"/>
                    <a:gd name="T29" fmla="*/ 268 h 422"/>
                    <a:gd name="T30" fmla="*/ 137 w 324"/>
                    <a:gd name="T31" fmla="*/ 279 h 422"/>
                    <a:gd name="T32" fmla="*/ 144 w 324"/>
                    <a:gd name="T33" fmla="*/ 291 h 422"/>
                    <a:gd name="T34" fmla="*/ 133 w 324"/>
                    <a:gd name="T35" fmla="*/ 319 h 422"/>
                    <a:gd name="T36" fmla="*/ 146 w 324"/>
                    <a:gd name="T37" fmla="*/ 354 h 422"/>
                    <a:gd name="T38" fmla="*/ 153 w 324"/>
                    <a:gd name="T39" fmla="*/ 382 h 422"/>
                    <a:gd name="T40" fmla="*/ 162 w 324"/>
                    <a:gd name="T41" fmla="*/ 399 h 422"/>
                    <a:gd name="T42" fmla="*/ 171 w 324"/>
                    <a:gd name="T43" fmla="*/ 421 h 422"/>
                    <a:gd name="T44" fmla="*/ 188 w 324"/>
                    <a:gd name="T45" fmla="*/ 418 h 422"/>
                    <a:gd name="T46" fmla="*/ 216 w 324"/>
                    <a:gd name="T47" fmla="*/ 402 h 422"/>
                    <a:gd name="T48" fmla="*/ 229 w 324"/>
                    <a:gd name="T49" fmla="*/ 382 h 422"/>
                    <a:gd name="T50" fmla="*/ 228 w 324"/>
                    <a:gd name="T51" fmla="*/ 369 h 422"/>
                    <a:gd name="T52" fmla="*/ 245 w 324"/>
                    <a:gd name="T53" fmla="*/ 359 h 422"/>
                    <a:gd name="T54" fmla="*/ 242 w 324"/>
                    <a:gd name="T55" fmla="*/ 340 h 422"/>
                    <a:gd name="T56" fmla="*/ 267 w 324"/>
                    <a:gd name="T57" fmla="*/ 310 h 422"/>
                    <a:gd name="T58" fmla="*/ 271 w 324"/>
                    <a:gd name="T59" fmla="*/ 285 h 422"/>
                    <a:gd name="T60" fmla="*/ 264 w 324"/>
                    <a:gd name="T61" fmla="*/ 277 h 422"/>
                    <a:gd name="T62" fmla="*/ 267 w 324"/>
                    <a:gd name="T63" fmla="*/ 267 h 422"/>
                    <a:gd name="T64" fmla="*/ 261 w 324"/>
                    <a:gd name="T65" fmla="*/ 258 h 422"/>
                    <a:gd name="T66" fmla="*/ 280 w 324"/>
                    <a:gd name="T67" fmla="*/ 234 h 422"/>
                    <a:gd name="T68" fmla="*/ 280 w 324"/>
                    <a:gd name="T69" fmla="*/ 222 h 422"/>
                    <a:gd name="T70" fmla="*/ 306 w 324"/>
                    <a:gd name="T71" fmla="*/ 202 h 422"/>
                    <a:gd name="T72" fmla="*/ 323 w 324"/>
                    <a:gd name="T73" fmla="*/ 148 h 422"/>
                    <a:gd name="T74" fmla="*/ 299 w 324"/>
                    <a:gd name="T75" fmla="*/ 162 h 422"/>
                    <a:gd name="T76" fmla="*/ 278 w 324"/>
                    <a:gd name="T77" fmla="*/ 156 h 422"/>
                    <a:gd name="T78" fmla="*/ 281 w 324"/>
                    <a:gd name="T79" fmla="*/ 143 h 422"/>
                    <a:gd name="T80" fmla="*/ 260 w 324"/>
                    <a:gd name="T81" fmla="*/ 129 h 422"/>
                    <a:gd name="T82" fmla="*/ 250 w 324"/>
                    <a:gd name="T83" fmla="*/ 94 h 422"/>
                    <a:gd name="T84" fmla="*/ 230 w 324"/>
                    <a:gd name="T85" fmla="*/ 66 h 422"/>
                    <a:gd name="T86" fmla="*/ 230 w 324"/>
                    <a:gd name="T87" fmla="*/ 47 h 422"/>
                    <a:gd name="T88" fmla="*/ 219 w 324"/>
                    <a:gd name="T89" fmla="*/ 46 h 422"/>
                    <a:gd name="T90" fmla="*/ 212 w 324"/>
                    <a:gd name="T91" fmla="*/ 49 h 422"/>
                    <a:gd name="T92" fmla="*/ 182 w 324"/>
                    <a:gd name="T93" fmla="*/ 38 h 422"/>
                    <a:gd name="T94" fmla="*/ 174 w 324"/>
                    <a:gd name="T95" fmla="*/ 46 h 422"/>
                    <a:gd name="T96" fmla="*/ 167 w 324"/>
                    <a:gd name="T97" fmla="*/ 56 h 422"/>
                    <a:gd name="T98" fmla="*/ 151 w 324"/>
                    <a:gd name="T99" fmla="*/ 38 h 422"/>
                    <a:gd name="T100" fmla="*/ 135 w 324"/>
                    <a:gd name="T101" fmla="*/ 33 h 422"/>
                    <a:gd name="T102" fmla="*/ 134 w 324"/>
                    <a:gd name="T103" fmla="*/ 10 h 422"/>
                    <a:gd name="T104" fmla="*/ 111 w 324"/>
                    <a:gd name="T105" fmla="*/ 14 h 422"/>
                    <a:gd name="T106" fmla="*/ 96 w 324"/>
                    <a:gd name="T107" fmla="*/ 9 h 422"/>
                    <a:gd name="T108" fmla="*/ 76 w 324"/>
                    <a:gd name="T109" fmla="*/ 0 h 4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24" h="422">
                      <a:moveTo>
                        <a:pt x="76" y="0"/>
                      </a:moveTo>
                      <a:lnTo>
                        <a:pt x="71" y="11"/>
                      </a:lnTo>
                      <a:lnTo>
                        <a:pt x="45" y="33"/>
                      </a:lnTo>
                      <a:lnTo>
                        <a:pt x="40" y="53"/>
                      </a:lnTo>
                      <a:lnTo>
                        <a:pt x="21" y="68"/>
                      </a:lnTo>
                      <a:lnTo>
                        <a:pt x="8" y="96"/>
                      </a:lnTo>
                      <a:lnTo>
                        <a:pt x="8" y="114"/>
                      </a:lnTo>
                      <a:lnTo>
                        <a:pt x="0" y="144"/>
                      </a:lnTo>
                      <a:lnTo>
                        <a:pt x="11" y="157"/>
                      </a:lnTo>
                      <a:lnTo>
                        <a:pt x="40" y="195"/>
                      </a:lnTo>
                      <a:lnTo>
                        <a:pt x="48" y="190"/>
                      </a:lnTo>
                      <a:lnTo>
                        <a:pt x="99" y="190"/>
                      </a:lnTo>
                      <a:lnTo>
                        <a:pt x="123" y="199"/>
                      </a:lnTo>
                      <a:lnTo>
                        <a:pt x="121" y="229"/>
                      </a:lnTo>
                      <a:lnTo>
                        <a:pt x="138" y="268"/>
                      </a:lnTo>
                      <a:lnTo>
                        <a:pt x="137" y="279"/>
                      </a:lnTo>
                      <a:lnTo>
                        <a:pt x="144" y="291"/>
                      </a:lnTo>
                      <a:lnTo>
                        <a:pt x="133" y="319"/>
                      </a:lnTo>
                      <a:lnTo>
                        <a:pt x="146" y="354"/>
                      </a:lnTo>
                      <a:lnTo>
                        <a:pt x="153" y="382"/>
                      </a:lnTo>
                      <a:lnTo>
                        <a:pt x="162" y="399"/>
                      </a:lnTo>
                      <a:lnTo>
                        <a:pt x="171" y="421"/>
                      </a:lnTo>
                      <a:lnTo>
                        <a:pt x="188" y="418"/>
                      </a:lnTo>
                      <a:lnTo>
                        <a:pt x="216" y="402"/>
                      </a:lnTo>
                      <a:lnTo>
                        <a:pt x="229" y="382"/>
                      </a:lnTo>
                      <a:lnTo>
                        <a:pt x="228" y="369"/>
                      </a:lnTo>
                      <a:lnTo>
                        <a:pt x="245" y="359"/>
                      </a:lnTo>
                      <a:lnTo>
                        <a:pt x="242" y="340"/>
                      </a:lnTo>
                      <a:lnTo>
                        <a:pt x="267" y="310"/>
                      </a:lnTo>
                      <a:lnTo>
                        <a:pt x="271" y="285"/>
                      </a:lnTo>
                      <a:lnTo>
                        <a:pt x="264" y="277"/>
                      </a:lnTo>
                      <a:lnTo>
                        <a:pt x="267" y="267"/>
                      </a:lnTo>
                      <a:lnTo>
                        <a:pt x="261" y="258"/>
                      </a:lnTo>
                      <a:lnTo>
                        <a:pt x="280" y="234"/>
                      </a:lnTo>
                      <a:lnTo>
                        <a:pt x="280" y="222"/>
                      </a:lnTo>
                      <a:lnTo>
                        <a:pt x="306" y="202"/>
                      </a:lnTo>
                      <a:lnTo>
                        <a:pt x="323" y="148"/>
                      </a:lnTo>
                      <a:lnTo>
                        <a:pt x="299" y="162"/>
                      </a:lnTo>
                      <a:lnTo>
                        <a:pt x="278" y="156"/>
                      </a:lnTo>
                      <a:lnTo>
                        <a:pt x="281" y="143"/>
                      </a:lnTo>
                      <a:lnTo>
                        <a:pt x="260" y="129"/>
                      </a:lnTo>
                      <a:lnTo>
                        <a:pt x="250" y="94"/>
                      </a:lnTo>
                      <a:lnTo>
                        <a:pt x="230" y="66"/>
                      </a:lnTo>
                      <a:lnTo>
                        <a:pt x="230" y="47"/>
                      </a:lnTo>
                      <a:lnTo>
                        <a:pt x="219" y="46"/>
                      </a:lnTo>
                      <a:lnTo>
                        <a:pt x="212" y="49"/>
                      </a:lnTo>
                      <a:lnTo>
                        <a:pt x="182" y="38"/>
                      </a:lnTo>
                      <a:lnTo>
                        <a:pt x="174" y="46"/>
                      </a:lnTo>
                      <a:lnTo>
                        <a:pt x="167" y="56"/>
                      </a:lnTo>
                      <a:lnTo>
                        <a:pt x="151" y="38"/>
                      </a:lnTo>
                      <a:lnTo>
                        <a:pt x="135" y="33"/>
                      </a:lnTo>
                      <a:lnTo>
                        <a:pt x="134" y="10"/>
                      </a:lnTo>
                      <a:lnTo>
                        <a:pt x="111" y="14"/>
                      </a:lnTo>
                      <a:lnTo>
                        <a:pt x="96" y="9"/>
                      </a:lnTo>
                      <a:lnTo>
                        <a:pt x="76"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 name="Freeform 16"/>
                <p:cNvSpPr>
                  <a:spLocks/>
                </p:cNvSpPr>
                <p:nvPr/>
              </p:nvSpPr>
              <p:spPr bwMode="grayWhite">
                <a:xfrm>
                  <a:off x="5205" y="3408"/>
                  <a:ext cx="17" cy="21"/>
                </a:xfrm>
                <a:custGeom>
                  <a:avLst/>
                  <a:gdLst>
                    <a:gd name="T0" fmla="*/ 7 w 17"/>
                    <a:gd name="T1" fmla="*/ 0 h 21"/>
                    <a:gd name="T2" fmla="*/ 9 w 17"/>
                    <a:gd name="T3" fmla="*/ 5 h 21"/>
                    <a:gd name="T4" fmla="*/ 7 w 17"/>
                    <a:gd name="T5" fmla="*/ 10 h 21"/>
                    <a:gd name="T6" fmla="*/ 7 w 17"/>
                    <a:gd name="T7" fmla="*/ 14 h 21"/>
                    <a:gd name="T8" fmla="*/ 16 w 17"/>
                    <a:gd name="T9" fmla="*/ 17 h 21"/>
                    <a:gd name="T10" fmla="*/ 16 w 17"/>
                    <a:gd name="T11" fmla="*/ 20 h 21"/>
                    <a:gd name="T12" fmla="*/ 9 w 17"/>
                    <a:gd name="T13" fmla="*/ 17 h 21"/>
                    <a:gd name="T14" fmla="*/ 3 w 17"/>
                    <a:gd name="T15" fmla="*/ 20 h 21"/>
                    <a:gd name="T16" fmla="*/ 0 w 17"/>
                    <a:gd name="T17" fmla="*/ 17 h 21"/>
                    <a:gd name="T18" fmla="*/ 3 w 17"/>
                    <a:gd name="T19" fmla="*/ 14 h 21"/>
                    <a:gd name="T20" fmla="*/ 0 w 17"/>
                    <a:gd name="T21" fmla="*/ 10 h 21"/>
                    <a:gd name="T22" fmla="*/ 3 w 17"/>
                    <a:gd name="T23" fmla="*/ 2 h 21"/>
                    <a:gd name="T24" fmla="*/ 7 w 17"/>
                    <a:gd name="T25" fmla="*/ 0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 h="21">
                      <a:moveTo>
                        <a:pt x="7" y="0"/>
                      </a:moveTo>
                      <a:lnTo>
                        <a:pt x="9" y="5"/>
                      </a:lnTo>
                      <a:lnTo>
                        <a:pt x="7" y="10"/>
                      </a:lnTo>
                      <a:lnTo>
                        <a:pt x="7" y="14"/>
                      </a:lnTo>
                      <a:lnTo>
                        <a:pt x="16" y="17"/>
                      </a:lnTo>
                      <a:lnTo>
                        <a:pt x="16" y="20"/>
                      </a:lnTo>
                      <a:lnTo>
                        <a:pt x="9" y="17"/>
                      </a:lnTo>
                      <a:lnTo>
                        <a:pt x="3" y="20"/>
                      </a:lnTo>
                      <a:lnTo>
                        <a:pt x="0" y="17"/>
                      </a:lnTo>
                      <a:lnTo>
                        <a:pt x="3" y="14"/>
                      </a:lnTo>
                      <a:lnTo>
                        <a:pt x="0" y="10"/>
                      </a:lnTo>
                      <a:lnTo>
                        <a:pt x="3" y="2"/>
                      </a:lnTo>
                      <a:lnTo>
                        <a:pt x="7"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6" name="Freeform 17"/>
                <p:cNvSpPr>
                  <a:spLocks/>
                </p:cNvSpPr>
                <p:nvPr/>
              </p:nvSpPr>
              <p:spPr bwMode="grayWhite">
                <a:xfrm>
                  <a:off x="5144" y="3496"/>
                  <a:ext cx="49" cy="70"/>
                </a:xfrm>
                <a:custGeom>
                  <a:avLst/>
                  <a:gdLst>
                    <a:gd name="T0" fmla="*/ 0 w 49"/>
                    <a:gd name="T1" fmla="*/ 34 h 70"/>
                    <a:gd name="T2" fmla="*/ 17 w 49"/>
                    <a:gd name="T3" fmla="*/ 34 h 70"/>
                    <a:gd name="T4" fmla="*/ 37 w 49"/>
                    <a:gd name="T5" fmla="*/ 0 h 70"/>
                    <a:gd name="T6" fmla="*/ 48 w 49"/>
                    <a:gd name="T7" fmla="*/ 20 h 70"/>
                    <a:gd name="T8" fmla="*/ 39 w 49"/>
                    <a:gd name="T9" fmla="*/ 69 h 70"/>
                    <a:gd name="T10" fmla="*/ 3 w 49"/>
                    <a:gd name="T11" fmla="*/ 57 h 70"/>
                    <a:gd name="T12" fmla="*/ 0 w 49"/>
                    <a:gd name="T13" fmla="*/ 34 h 7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 h="70">
                      <a:moveTo>
                        <a:pt x="0" y="34"/>
                      </a:moveTo>
                      <a:lnTo>
                        <a:pt x="17" y="34"/>
                      </a:lnTo>
                      <a:lnTo>
                        <a:pt x="37" y="0"/>
                      </a:lnTo>
                      <a:lnTo>
                        <a:pt x="48" y="20"/>
                      </a:lnTo>
                      <a:lnTo>
                        <a:pt x="39" y="69"/>
                      </a:lnTo>
                      <a:lnTo>
                        <a:pt x="3" y="57"/>
                      </a:lnTo>
                      <a:lnTo>
                        <a:pt x="0" y="34"/>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7" name="Freeform 18"/>
                <p:cNvSpPr>
                  <a:spLocks/>
                </p:cNvSpPr>
                <p:nvPr/>
              </p:nvSpPr>
              <p:spPr bwMode="grayWhite">
                <a:xfrm>
                  <a:off x="5241" y="3523"/>
                  <a:ext cx="84" cy="67"/>
                </a:xfrm>
                <a:custGeom>
                  <a:avLst/>
                  <a:gdLst>
                    <a:gd name="T0" fmla="*/ 5 w 84"/>
                    <a:gd name="T1" fmla="*/ 15 h 67"/>
                    <a:gd name="T2" fmla="*/ 0 w 84"/>
                    <a:gd name="T3" fmla="*/ 0 h 67"/>
                    <a:gd name="T4" fmla="*/ 27 w 84"/>
                    <a:gd name="T5" fmla="*/ 6 h 67"/>
                    <a:gd name="T6" fmla="*/ 67 w 84"/>
                    <a:gd name="T7" fmla="*/ 22 h 67"/>
                    <a:gd name="T8" fmla="*/ 67 w 84"/>
                    <a:gd name="T9" fmla="*/ 34 h 67"/>
                    <a:gd name="T10" fmla="*/ 83 w 84"/>
                    <a:gd name="T11" fmla="*/ 66 h 67"/>
                    <a:gd name="T12" fmla="*/ 52 w 84"/>
                    <a:gd name="T13" fmla="*/ 36 h 67"/>
                    <a:gd name="T14" fmla="*/ 31 w 84"/>
                    <a:gd name="T15" fmla="*/ 38 h 67"/>
                    <a:gd name="T16" fmla="*/ 5 w 84"/>
                    <a:gd name="T17" fmla="*/ 15 h 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4" h="67">
                      <a:moveTo>
                        <a:pt x="5" y="15"/>
                      </a:moveTo>
                      <a:lnTo>
                        <a:pt x="0" y="0"/>
                      </a:lnTo>
                      <a:lnTo>
                        <a:pt x="27" y="6"/>
                      </a:lnTo>
                      <a:lnTo>
                        <a:pt x="67" y="22"/>
                      </a:lnTo>
                      <a:lnTo>
                        <a:pt x="67" y="34"/>
                      </a:lnTo>
                      <a:lnTo>
                        <a:pt x="83" y="66"/>
                      </a:lnTo>
                      <a:lnTo>
                        <a:pt x="52" y="36"/>
                      </a:lnTo>
                      <a:lnTo>
                        <a:pt x="31" y="38"/>
                      </a:lnTo>
                      <a:lnTo>
                        <a:pt x="5" y="15"/>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8" name="Freeform 19"/>
                <p:cNvSpPr>
                  <a:spLocks/>
                </p:cNvSpPr>
                <p:nvPr/>
              </p:nvSpPr>
              <p:spPr bwMode="grayWhite">
                <a:xfrm>
                  <a:off x="5400" y="3660"/>
                  <a:ext cx="57" cy="73"/>
                </a:xfrm>
                <a:custGeom>
                  <a:avLst/>
                  <a:gdLst>
                    <a:gd name="T0" fmla="*/ 34 w 57"/>
                    <a:gd name="T1" fmla="*/ 0 h 73"/>
                    <a:gd name="T2" fmla="*/ 56 w 57"/>
                    <a:gd name="T3" fmla="*/ 21 h 73"/>
                    <a:gd name="T4" fmla="*/ 11 w 57"/>
                    <a:gd name="T5" fmla="*/ 72 h 73"/>
                    <a:gd name="T6" fmla="*/ 0 w 57"/>
                    <a:gd name="T7" fmla="*/ 60 h 73"/>
                    <a:gd name="T8" fmla="*/ 32 w 57"/>
                    <a:gd name="T9" fmla="*/ 28 h 73"/>
                    <a:gd name="T10" fmla="*/ 34 w 57"/>
                    <a:gd name="T11" fmla="*/ 0 h 7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 h="73">
                      <a:moveTo>
                        <a:pt x="34" y="0"/>
                      </a:moveTo>
                      <a:lnTo>
                        <a:pt x="56" y="21"/>
                      </a:lnTo>
                      <a:lnTo>
                        <a:pt x="11" y="72"/>
                      </a:lnTo>
                      <a:lnTo>
                        <a:pt x="0" y="60"/>
                      </a:lnTo>
                      <a:lnTo>
                        <a:pt x="32" y="28"/>
                      </a:lnTo>
                      <a:lnTo>
                        <a:pt x="34"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9" name="Freeform 20"/>
                <p:cNvSpPr>
                  <a:spLocks/>
                </p:cNvSpPr>
                <p:nvPr/>
              </p:nvSpPr>
              <p:spPr bwMode="grayWhite">
                <a:xfrm>
                  <a:off x="4558" y="3167"/>
                  <a:ext cx="29" cy="48"/>
                </a:xfrm>
                <a:custGeom>
                  <a:avLst/>
                  <a:gdLst>
                    <a:gd name="T0" fmla="*/ 28 w 29"/>
                    <a:gd name="T1" fmla="*/ 36 h 48"/>
                    <a:gd name="T2" fmla="*/ 20 w 29"/>
                    <a:gd name="T3" fmla="*/ 31 h 48"/>
                    <a:gd name="T4" fmla="*/ 20 w 29"/>
                    <a:gd name="T5" fmla="*/ 10 h 48"/>
                    <a:gd name="T6" fmla="*/ 24 w 29"/>
                    <a:gd name="T7" fmla="*/ 5 h 48"/>
                    <a:gd name="T8" fmla="*/ 17 w 29"/>
                    <a:gd name="T9" fmla="*/ 5 h 48"/>
                    <a:gd name="T10" fmla="*/ 21 w 29"/>
                    <a:gd name="T11" fmla="*/ 0 h 48"/>
                    <a:gd name="T12" fmla="*/ 16 w 29"/>
                    <a:gd name="T13" fmla="*/ 0 h 48"/>
                    <a:gd name="T14" fmla="*/ 10 w 29"/>
                    <a:gd name="T15" fmla="*/ 6 h 48"/>
                    <a:gd name="T16" fmla="*/ 10 w 29"/>
                    <a:gd name="T17" fmla="*/ 19 h 48"/>
                    <a:gd name="T18" fmla="*/ 13 w 29"/>
                    <a:gd name="T19" fmla="*/ 22 h 48"/>
                    <a:gd name="T20" fmla="*/ 13 w 29"/>
                    <a:gd name="T21" fmla="*/ 28 h 48"/>
                    <a:gd name="T22" fmla="*/ 11 w 29"/>
                    <a:gd name="T23" fmla="*/ 28 h 48"/>
                    <a:gd name="T24" fmla="*/ 6 w 29"/>
                    <a:gd name="T25" fmla="*/ 33 h 48"/>
                    <a:gd name="T26" fmla="*/ 6 w 29"/>
                    <a:gd name="T27" fmla="*/ 38 h 48"/>
                    <a:gd name="T28" fmla="*/ 0 w 29"/>
                    <a:gd name="T29" fmla="*/ 47 h 48"/>
                    <a:gd name="T30" fmla="*/ 21 w 29"/>
                    <a:gd name="T31" fmla="*/ 47 h 48"/>
                    <a:gd name="T32" fmla="*/ 28 w 29"/>
                    <a:gd name="T33" fmla="*/ 36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9" h="48">
                      <a:moveTo>
                        <a:pt x="28" y="36"/>
                      </a:moveTo>
                      <a:lnTo>
                        <a:pt x="20" y="31"/>
                      </a:lnTo>
                      <a:lnTo>
                        <a:pt x="20" y="10"/>
                      </a:lnTo>
                      <a:lnTo>
                        <a:pt x="24" y="5"/>
                      </a:lnTo>
                      <a:lnTo>
                        <a:pt x="17" y="5"/>
                      </a:lnTo>
                      <a:lnTo>
                        <a:pt x="21" y="0"/>
                      </a:lnTo>
                      <a:lnTo>
                        <a:pt x="16" y="0"/>
                      </a:lnTo>
                      <a:lnTo>
                        <a:pt x="10" y="6"/>
                      </a:lnTo>
                      <a:lnTo>
                        <a:pt x="10" y="19"/>
                      </a:lnTo>
                      <a:lnTo>
                        <a:pt x="13" y="22"/>
                      </a:lnTo>
                      <a:lnTo>
                        <a:pt x="13" y="28"/>
                      </a:lnTo>
                      <a:lnTo>
                        <a:pt x="11" y="28"/>
                      </a:lnTo>
                      <a:lnTo>
                        <a:pt x="6" y="33"/>
                      </a:lnTo>
                      <a:lnTo>
                        <a:pt x="6" y="38"/>
                      </a:lnTo>
                      <a:lnTo>
                        <a:pt x="0" y="47"/>
                      </a:lnTo>
                      <a:lnTo>
                        <a:pt x="21" y="47"/>
                      </a:lnTo>
                      <a:lnTo>
                        <a:pt x="28" y="36"/>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0" name="Freeform 21"/>
                <p:cNvSpPr>
                  <a:spLocks/>
                </p:cNvSpPr>
                <p:nvPr/>
              </p:nvSpPr>
              <p:spPr bwMode="grayWhite">
                <a:xfrm>
                  <a:off x="4549" y="3183"/>
                  <a:ext cx="17" cy="17"/>
                </a:xfrm>
                <a:custGeom>
                  <a:avLst/>
                  <a:gdLst>
                    <a:gd name="T0" fmla="*/ 13 w 17"/>
                    <a:gd name="T1" fmla="*/ 5 h 17"/>
                    <a:gd name="T2" fmla="*/ 16 w 17"/>
                    <a:gd name="T3" fmla="*/ 5 h 17"/>
                    <a:gd name="T4" fmla="*/ 16 w 17"/>
                    <a:gd name="T5" fmla="*/ 0 h 17"/>
                    <a:gd name="T6" fmla="*/ 10 w 17"/>
                    <a:gd name="T7" fmla="*/ 0 h 17"/>
                    <a:gd name="T8" fmla="*/ 0 w 17"/>
                    <a:gd name="T9" fmla="*/ 10 h 17"/>
                    <a:gd name="T10" fmla="*/ 0 w 17"/>
                    <a:gd name="T11" fmla="*/ 16 h 17"/>
                    <a:gd name="T12" fmla="*/ 9 w 17"/>
                    <a:gd name="T13" fmla="*/ 16 h 17"/>
                    <a:gd name="T14" fmla="*/ 13 w 17"/>
                    <a:gd name="T15" fmla="*/ 11 h 17"/>
                    <a:gd name="T16" fmla="*/ 13 w 17"/>
                    <a:gd name="T17" fmla="*/ 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 h="17">
                      <a:moveTo>
                        <a:pt x="13" y="5"/>
                      </a:moveTo>
                      <a:lnTo>
                        <a:pt x="16" y="5"/>
                      </a:lnTo>
                      <a:lnTo>
                        <a:pt x="16" y="0"/>
                      </a:lnTo>
                      <a:lnTo>
                        <a:pt x="10" y="0"/>
                      </a:lnTo>
                      <a:lnTo>
                        <a:pt x="0" y="10"/>
                      </a:lnTo>
                      <a:lnTo>
                        <a:pt x="0" y="16"/>
                      </a:lnTo>
                      <a:lnTo>
                        <a:pt x="9" y="16"/>
                      </a:lnTo>
                      <a:lnTo>
                        <a:pt x="13" y="11"/>
                      </a:lnTo>
                      <a:lnTo>
                        <a:pt x="13" y="5"/>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1" name="Freeform 22"/>
                <p:cNvSpPr>
                  <a:spLocks/>
                </p:cNvSpPr>
                <p:nvPr/>
              </p:nvSpPr>
              <p:spPr bwMode="grayWhite">
                <a:xfrm>
                  <a:off x="4527" y="3155"/>
                  <a:ext cx="184" cy="155"/>
                </a:xfrm>
                <a:custGeom>
                  <a:avLst/>
                  <a:gdLst>
                    <a:gd name="T0" fmla="*/ 120 w 184"/>
                    <a:gd name="T1" fmla="*/ 10 h 155"/>
                    <a:gd name="T2" fmla="*/ 144 w 184"/>
                    <a:gd name="T3" fmla="*/ 14 h 155"/>
                    <a:gd name="T4" fmla="*/ 129 w 184"/>
                    <a:gd name="T5" fmla="*/ 20 h 155"/>
                    <a:gd name="T6" fmla="*/ 123 w 184"/>
                    <a:gd name="T7" fmla="*/ 29 h 155"/>
                    <a:gd name="T8" fmla="*/ 114 w 184"/>
                    <a:gd name="T9" fmla="*/ 50 h 155"/>
                    <a:gd name="T10" fmla="*/ 100 w 184"/>
                    <a:gd name="T11" fmla="*/ 51 h 155"/>
                    <a:gd name="T12" fmla="*/ 88 w 184"/>
                    <a:gd name="T13" fmla="*/ 49 h 155"/>
                    <a:gd name="T14" fmla="*/ 94 w 184"/>
                    <a:gd name="T15" fmla="*/ 39 h 155"/>
                    <a:gd name="T16" fmla="*/ 88 w 184"/>
                    <a:gd name="T17" fmla="*/ 26 h 155"/>
                    <a:gd name="T18" fmla="*/ 81 w 184"/>
                    <a:gd name="T19" fmla="*/ 49 h 155"/>
                    <a:gd name="T20" fmla="*/ 62 w 184"/>
                    <a:gd name="T21" fmla="*/ 60 h 155"/>
                    <a:gd name="T22" fmla="*/ 52 w 184"/>
                    <a:gd name="T23" fmla="*/ 67 h 155"/>
                    <a:gd name="T24" fmla="*/ 38 w 184"/>
                    <a:gd name="T25" fmla="*/ 77 h 155"/>
                    <a:gd name="T26" fmla="*/ 30 w 184"/>
                    <a:gd name="T27" fmla="*/ 102 h 155"/>
                    <a:gd name="T28" fmla="*/ 5 w 184"/>
                    <a:gd name="T29" fmla="*/ 93 h 155"/>
                    <a:gd name="T30" fmla="*/ 0 w 184"/>
                    <a:gd name="T31" fmla="*/ 111 h 155"/>
                    <a:gd name="T32" fmla="*/ 10 w 184"/>
                    <a:gd name="T33" fmla="*/ 138 h 155"/>
                    <a:gd name="T34" fmla="*/ 50 w 184"/>
                    <a:gd name="T35" fmla="*/ 109 h 155"/>
                    <a:gd name="T36" fmla="*/ 75 w 184"/>
                    <a:gd name="T37" fmla="*/ 103 h 155"/>
                    <a:gd name="T38" fmla="*/ 79 w 184"/>
                    <a:gd name="T39" fmla="*/ 115 h 155"/>
                    <a:gd name="T40" fmla="*/ 99 w 184"/>
                    <a:gd name="T41" fmla="*/ 143 h 155"/>
                    <a:gd name="T42" fmla="*/ 101 w 184"/>
                    <a:gd name="T43" fmla="*/ 135 h 155"/>
                    <a:gd name="T44" fmla="*/ 107 w 184"/>
                    <a:gd name="T45" fmla="*/ 135 h 155"/>
                    <a:gd name="T46" fmla="*/ 88 w 184"/>
                    <a:gd name="T47" fmla="*/ 108 h 155"/>
                    <a:gd name="T48" fmla="*/ 94 w 184"/>
                    <a:gd name="T49" fmla="*/ 99 h 155"/>
                    <a:gd name="T50" fmla="*/ 114 w 184"/>
                    <a:gd name="T51" fmla="*/ 127 h 155"/>
                    <a:gd name="T52" fmla="*/ 123 w 184"/>
                    <a:gd name="T53" fmla="*/ 144 h 155"/>
                    <a:gd name="T54" fmla="*/ 127 w 184"/>
                    <a:gd name="T55" fmla="*/ 154 h 155"/>
                    <a:gd name="T56" fmla="*/ 131 w 184"/>
                    <a:gd name="T57" fmla="*/ 136 h 155"/>
                    <a:gd name="T58" fmla="*/ 144 w 184"/>
                    <a:gd name="T59" fmla="*/ 130 h 155"/>
                    <a:gd name="T60" fmla="*/ 153 w 184"/>
                    <a:gd name="T61" fmla="*/ 126 h 155"/>
                    <a:gd name="T62" fmla="*/ 150 w 184"/>
                    <a:gd name="T63" fmla="*/ 113 h 155"/>
                    <a:gd name="T64" fmla="*/ 157 w 184"/>
                    <a:gd name="T65" fmla="*/ 90 h 155"/>
                    <a:gd name="T66" fmla="*/ 166 w 184"/>
                    <a:gd name="T67" fmla="*/ 93 h 155"/>
                    <a:gd name="T68" fmla="*/ 169 w 184"/>
                    <a:gd name="T69" fmla="*/ 103 h 155"/>
                    <a:gd name="T70" fmla="*/ 177 w 184"/>
                    <a:gd name="T71" fmla="*/ 98 h 155"/>
                    <a:gd name="T72" fmla="*/ 175 w 184"/>
                    <a:gd name="T73" fmla="*/ 95 h 155"/>
                    <a:gd name="T74" fmla="*/ 180 w 184"/>
                    <a:gd name="T75" fmla="*/ 81 h 155"/>
                    <a:gd name="T76" fmla="*/ 183 w 184"/>
                    <a:gd name="T77" fmla="*/ 98 h 155"/>
                    <a:gd name="T78" fmla="*/ 120 w 184"/>
                    <a:gd name="T79" fmla="*/ 0 h 15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55">
                      <a:moveTo>
                        <a:pt x="120" y="0"/>
                      </a:moveTo>
                      <a:lnTo>
                        <a:pt x="120" y="10"/>
                      </a:lnTo>
                      <a:lnTo>
                        <a:pt x="124" y="14"/>
                      </a:lnTo>
                      <a:lnTo>
                        <a:pt x="144" y="14"/>
                      </a:lnTo>
                      <a:lnTo>
                        <a:pt x="144" y="20"/>
                      </a:lnTo>
                      <a:lnTo>
                        <a:pt x="129" y="20"/>
                      </a:lnTo>
                      <a:lnTo>
                        <a:pt x="129" y="37"/>
                      </a:lnTo>
                      <a:lnTo>
                        <a:pt x="123" y="29"/>
                      </a:lnTo>
                      <a:lnTo>
                        <a:pt x="123" y="40"/>
                      </a:lnTo>
                      <a:lnTo>
                        <a:pt x="114" y="50"/>
                      </a:lnTo>
                      <a:lnTo>
                        <a:pt x="109" y="44"/>
                      </a:lnTo>
                      <a:lnTo>
                        <a:pt x="100" y="51"/>
                      </a:lnTo>
                      <a:lnTo>
                        <a:pt x="99" y="49"/>
                      </a:lnTo>
                      <a:lnTo>
                        <a:pt x="88" y="49"/>
                      </a:lnTo>
                      <a:lnTo>
                        <a:pt x="94" y="42"/>
                      </a:lnTo>
                      <a:lnTo>
                        <a:pt x="94" y="39"/>
                      </a:lnTo>
                      <a:lnTo>
                        <a:pt x="88" y="34"/>
                      </a:lnTo>
                      <a:lnTo>
                        <a:pt x="88" y="26"/>
                      </a:lnTo>
                      <a:lnTo>
                        <a:pt x="81" y="34"/>
                      </a:lnTo>
                      <a:lnTo>
                        <a:pt x="81" y="49"/>
                      </a:lnTo>
                      <a:lnTo>
                        <a:pt x="73" y="49"/>
                      </a:lnTo>
                      <a:lnTo>
                        <a:pt x="62" y="60"/>
                      </a:lnTo>
                      <a:lnTo>
                        <a:pt x="58" y="60"/>
                      </a:lnTo>
                      <a:lnTo>
                        <a:pt x="52" y="67"/>
                      </a:lnTo>
                      <a:lnTo>
                        <a:pt x="30" y="67"/>
                      </a:lnTo>
                      <a:lnTo>
                        <a:pt x="38" y="77"/>
                      </a:lnTo>
                      <a:lnTo>
                        <a:pt x="38" y="93"/>
                      </a:lnTo>
                      <a:lnTo>
                        <a:pt x="30" y="102"/>
                      </a:lnTo>
                      <a:lnTo>
                        <a:pt x="22" y="93"/>
                      </a:lnTo>
                      <a:lnTo>
                        <a:pt x="5" y="93"/>
                      </a:lnTo>
                      <a:lnTo>
                        <a:pt x="5" y="104"/>
                      </a:lnTo>
                      <a:lnTo>
                        <a:pt x="0" y="111"/>
                      </a:lnTo>
                      <a:lnTo>
                        <a:pt x="0" y="126"/>
                      </a:lnTo>
                      <a:lnTo>
                        <a:pt x="10" y="138"/>
                      </a:lnTo>
                      <a:lnTo>
                        <a:pt x="26" y="138"/>
                      </a:lnTo>
                      <a:lnTo>
                        <a:pt x="50" y="109"/>
                      </a:lnTo>
                      <a:lnTo>
                        <a:pt x="72" y="109"/>
                      </a:lnTo>
                      <a:lnTo>
                        <a:pt x="75" y="103"/>
                      </a:lnTo>
                      <a:lnTo>
                        <a:pt x="80" y="109"/>
                      </a:lnTo>
                      <a:lnTo>
                        <a:pt x="79" y="115"/>
                      </a:lnTo>
                      <a:lnTo>
                        <a:pt x="99" y="135"/>
                      </a:lnTo>
                      <a:lnTo>
                        <a:pt x="99" y="143"/>
                      </a:lnTo>
                      <a:lnTo>
                        <a:pt x="104" y="140"/>
                      </a:lnTo>
                      <a:lnTo>
                        <a:pt x="101" y="135"/>
                      </a:lnTo>
                      <a:lnTo>
                        <a:pt x="104" y="132"/>
                      </a:lnTo>
                      <a:lnTo>
                        <a:pt x="107" y="135"/>
                      </a:lnTo>
                      <a:lnTo>
                        <a:pt x="109" y="134"/>
                      </a:lnTo>
                      <a:lnTo>
                        <a:pt x="88" y="108"/>
                      </a:lnTo>
                      <a:lnTo>
                        <a:pt x="88" y="99"/>
                      </a:lnTo>
                      <a:lnTo>
                        <a:pt x="94" y="99"/>
                      </a:lnTo>
                      <a:lnTo>
                        <a:pt x="94" y="104"/>
                      </a:lnTo>
                      <a:lnTo>
                        <a:pt x="114" y="127"/>
                      </a:lnTo>
                      <a:lnTo>
                        <a:pt x="114" y="134"/>
                      </a:lnTo>
                      <a:lnTo>
                        <a:pt x="123" y="144"/>
                      </a:lnTo>
                      <a:lnTo>
                        <a:pt x="121" y="146"/>
                      </a:lnTo>
                      <a:lnTo>
                        <a:pt x="127" y="154"/>
                      </a:lnTo>
                      <a:lnTo>
                        <a:pt x="137" y="143"/>
                      </a:lnTo>
                      <a:lnTo>
                        <a:pt x="131" y="136"/>
                      </a:lnTo>
                      <a:lnTo>
                        <a:pt x="137" y="130"/>
                      </a:lnTo>
                      <a:lnTo>
                        <a:pt x="144" y="130"/>
                      </a:lnTo>
                      <a:lnTo>
                        <a:pt x="148" y="126"/>
                      </a:lnTo>
                      <a:lnTo>
                        <a:pt x="153" y="126"/>
                      </a:lnTo>
                      <a:lnTo>
                        <a:pt x="147" y="117"/>
                      </a:lnTo>
                      <a:lnTo>
                        <a:pt x="150" y="113"/>
                      </a:lnTo>
                      <a:lnTo>
                        <a:pt x="150" y="98"/>
                      </a:lnTo>
                      <a:lnTo>
                        <a:pt x="157" y="90"/>
                      </a:lnTo>
                      <a:lnTo>
                        <a:pt x="160" y="93"/>
                      </a:lnTo>
                      <a:lnTo>
                        <a:pt x="166" y="93"/>
                      </a:lnTo>
                      <a:lnTo>
                        <a:pt x="163" y="97"/>
                      </a:lnTo>
                      <a:lnTo>
                        <a:pt x="169" y="103"/>
                      </a:lnTo>
                      <a:lnTo>
                        <a:pt x="172" y="98"/>
                      </a:lnTo>
                      <a:lnTo>
                        <a:pt x="177" y="98"/>
                      </a:lnTo>
                      <a:lnTo>
                        <a:pt x="177" y="95"/>
                      </a:lnTo>
                      <a:lnTo>
                        <a:pt x="175" y="95"/>
                      </a:lnTo>
                      <a:lnTo>
                        <a:pt x="171" y="93"/>
                      </a:lnTo>
                      <a:lnTo>
                        <a:pt x="180" y="81"/>
                      </a:lnTo>
                      <a:lnTo>
                        <a:pt x="180" y="98"/>
                      </a:lnTo>
                      <a:lnTo>
                        <a:pt x="183" y="98"/>
                      </a:lnTo>
                      <a:lnTo>
                        <a:pt x="183" y="0"/>
                      </a:lnTo>
                      <a:lnTo>
                        <a:pt x="120"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2" name="Freeform 23"/>
                <p:cNvSpPr>
                  <a:spLocks/>
                </p:cNvSpPr>
                <p:nvPr/>
              </p:nvSpPr>
              <p:spPr bwMode="grayWhite">
                <a:xfrm>
                  <a:off x="4605" y="2991"/>
                  <a:ext cx="782" cy="553"/>
                </a:xfrm>
                <a:custGeom>
                  <a:avLst/>
                  <a:gdLst>
                    <a:gd name="T0" fmla="*/ 22 w 782"/>
                    <a:gd name="T1" fmla="*/ 145 h 553"/>
                    <a:gd name="T2" fmla="*/ 71 w 782"/>
                    <a:gd name="T3" fmla="*/ 96 h 553"/>
                    <a:gd name="T4" fmla="*/ 101 w 782"/>
                    <a:gd name="T5" fmla="*/ 130 h 553"/>
                    <a:gd name="T6" fmla="*/ 84 w 782"/>
                    <a:gd name="T7" fmla="*/ 128 h 553"/>
                    <a:gd name="T8" fmla="*/ 155 w 782"/>
                    <a:gd name="T9" fmla="*/ 123 h 553"/>
                    <a:gd name="T10" fmla="*/ 172 w 782"/>
                    <a:gd name="T11" fmla="*/ 79 h 553"/>
                    <a:gd name="T12" fmla="*/ 172 w 782"/>
                    <a:gd name="T13" fmla="*/ 89 h 553"/>
                    <a:gd name="T14" fmla="*/ 160 w 782"/>
                    <a:gd name="T15" fmla="*/ 123 h 553"/>
                    <a:gd name="T16" fmla="*/ 216 w 782"/>
                    <a:gd name="T17" fmla="*/ 95 h 553"/>
                    <a:gd name="T18" fmla="*/ 330 w 782"/>
                    <a:gd name="T19" fmla="*/ 16 h 553"/>
                    <a:gd name="T20" fmla="*/ 412 w 782"/>
                    <a:gd name="T21" fmla="*/ 20 h 553"/>
                    <a:gd name="T22" fmla="*/ 503 w 782"/>
                    <a:gd name="T23" fmla="*/ 10 h 553"/>
                    <a:gd name="T24" fmla="*/ 602 w 782"/>
                    <a:gd name="T25" fmla="*/ 51 h 553"/>
                    <a:gd name="T26" fmla="*/ 718 w 782"/>
                    <a:gd name="T27" fmla="*/ 65 h 553"/>
                    <a:gd name="T28" fmla="*/ 775 w 782"/>
                    <a:gd name="T29" fmla="*/ 112 h 553"/>
                    <a:gd name="T30" fmla="*/ 731 w 782"/>
                    <a:gd name="T31" fmla="*/ 148 h 553"/>
                    <a:gd name="T32" fmla="*/ 707 w 782"/>
                    <a:gd name="T33" fmla="*/ 194 h 553"/>
                    <a:gd name="T34" fmla="*/ 678 w 782"/>
                    <a:gd name="T35" fmla="*/ 196 h 553"/>
                    <a:gd name="T36" fmla="*/ 687 w 782"/>
                    <a:gd name="T37" fmla="*/ 132 h 553"/>
                    <a:gd name="T38" fmla="*/ 650 w 782"/>
                    <a:gd name="T39" fmla="*/ 166 h 553"/>
                    <a:gd name="T40" fmla="*/ 623 w 782"/>
                    <a:gd name="T41" fmla="*/ 196 h 553"/>
                    <a:gd name="T42" fmla="*/ 632 w 782"/>
                    <a:gd name="T43" fmla="*/ 228 h 553"/>
                    <a:gd name="T44" fmla="*/ 600 w 782"/>
                    <a:gd name="T45" fmla="*/ 276 h 553"/>
                    <a:gd name="T46" fmla="*/ 605 w 782"/>
                    <a:gd name="T47" fmla="*/ 315 h 553"/>
                    <a:gd name="T48" fmla="*/ 602 w 782"/>
                    <a:gd name="T49" fmla="*/ 296 h 553"/>
                    <a:gd name="T50" fmla="*/ 572 w 782"/>
                    <a:gd name="T51" fmla="*/ 299 h 553"/>
                    <a:gd name="T52" fmla="*/ 594 w 782"/>
                    <a:gd name="T53" fmla="*/ 356 h 553"/>
                    <a:gd name="T54" fmla="*/ 539 w 782"/>
                    <a:gd name="T55" fmla="*/ 423 h 553"/>
                    <a:gd name="T56" fmla="*/ 524 w 782"/>
                    <a:gd name="T57" fmla="*/ 442 h 553"/>
                    <a:gd name="T58" fmla="*/ 504 w 782"/>
                    <a:gd name="T59" fmla="*/ 507 h 553"/>
                    <a:gd name="T60" fmla="*/ 477 w 782"/>
                    <a:gd name="T61" fmla="*/ 508 h 553"/>
                    <a:gd name="T62" fmla="*/ 510 w 782"/>
                    <a:gd name="T63" fmla="*/ 552 h 553"/>
                    <a:gd name="T64" fmla="*/ 455 w 782"/>
                    <a:gd name="T65" fmla="*/ 449 h 553"/>
                    <a:gd name="T66" fmla="*/ 391 w 782"/>
                    <a:gd name="T67" fmla="*/ 428 h 553"/>
                    <a:gd name="T68" fmla="*/ 361 w 782"/>
                    <a:gd name="T69" fmla="*/ 495 h 553"/>
                    <a:gd name="T70" fmla="*/ 338 w 782"/>
                    <a:gd name="T71" fmla="*/ 530 h 553"/>
                    <a:gd name="T72" fmla="*/ 298 w 782"/>
                    <a:gd name="T73" fmla="*/ 425 h 553"/>
                    <a:gd name="T74" fmla="*/ 267 w 782"/>
                    <a:gd name="T75" fmla="*/ 436 h 553"/>
                    <a:gd name="T76" fmla="*/ 241 w 782"/>
                    <a:gd name="T77" fmla="*/ 391 h 553"/>
                    <a:gd name="T78" fmla="*/ 160 w 782"/>
                    <a:gd name="T79" fmla="*/ 366 h 553"/>
                    <a:gd name="T80" fmla="*/ 188 w 782"/>
                    <a:gd name="T81" fmla="*/ 414 h 553"/>
                    <a:gd name="T82" fmla="*/ 167 w 782"/>
                    <a:gd name="T83" fmla="*/ 445 h 553"/>
                    <a:gd name="T84" fmla="*/ 136 w 782"/>
                    <a:gd name="T85" fmla="*/ 434 h 553"/>
                    <a:gd name="T86" fmla="*/ 85 w 782"/>
                    <a:gd name="T87" fmla="*/ 355 h 553"/>
                    <a:gd name="T88" fmla="*/ 106 w 782"/>
                    <a:gd name="T89" fmla="*/ 310 h 553"/>
                    <a:gd name="T90" fmla="*/ 119 w 782"/>
                    <a:gd name="T91" fmla="*/ 276 h 553"/>
                    <a:gd name="T92" fmla="*/ 106 w 782"/>
                    <a:gd name="T93" fmla="*/ 162 h 553"/>
                    <a:gd name="T94" fmla="*/ 61 w 782"/>
                    <a:gd name="T95" fmla="*/ 138 h 553"/>
                    <a:gd name="T96" fmla="*/ 39 w 782"/>
                    <a:gd name="T97" fmla="*/ 150 h 553"/>
                    <a:gd name="T98" fmla="*/ 0 w 782"/>
                    <a:gd name="T99" fmla="*/ 162 h 5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82" h="553">
                      <a:moveTo>
                        <a:pt x="0" y="162"/>
                      </a:moveTo>
                      <a:lnTo>
                        <a:pt x="22" y="145"/>
                      </a:lnTo>
                      <a:lnTo>
                        <a:pt x="44" y="112"/>
                      </a:lnTo>
                      <a:lnTo>
                        <a:pt x="71" y="96"/>
                      </a:lnTo>
                      <a:lnTo>
                        <a:pt x="98" y="115"/>
                      </a:lnTo>
                      <a:lnTo>
                        <a:pt x="101" y="130"/>
                      </a:lnTo>
                      <a:lnTo>
                        <a:pt x="95" y="130"/>
                      </a:lnTo>
                      <a:lnTo>
                        <a:pt x="84" y="128"/>
                      </a:lnTo>
                      <a:lnTo>
                        <a:pt x="98" y="145"/>
                      </a:lnTo>
                      <a:lnTo>
                        <a:pt x="155" y="123"/>
                      </a:lnTo>
                      <a:lnTo>
                        <a:pt x="147" y="107"/>
                      </a:lnTo>
                      <a:lnTo>
                        <a:pt x="172" y="79"/>
                      </a:lnTo>
                      <a:lnTo>
                        <a:pt x="188" y="79"/>
                      </a:lnTo>
                      <a:lnTo>
                        <a:pt x="172" y="89"/>
                      </a:lnTo>
                      <a:lnTo>
                        <a:pt x="160" y="109"/>
                      </a:lnTo>
                      <a:lnTo>
                        <a:pt x="160" y="123"/>
                      </a:lnTo>
                      <a:lnTo>
                        <a:pt x="183" y="138"/>
                      </a:lnTo>
                      <a:lnTo>
                        <a:pt x="216" y="95"/>
                      </a:lnTo>
                      <a:lnTo>
                        <a:pt x="330" y="45"/>
                      </a:lnTo>
                      <a:lnTo>
                        <a:pt x="330" y="16"/>
                      </a:lnTo>
                      <a:lnTo>
                        <a:pt x="382" y="5"/>
                      </a:lnTo>
                      <a:lnTo>
                        <a:pt x="412" y="20"/>
                      </a:lnTo>
                      <a:lnTo>
                        <a:pt x="481" y="0"/>
                      </a:lnTo>
                      <a:lnTo>
                        <a:pt x="503" y="10"/>
                      </a:lnTo>
                      <a:lnTo>
                        <a:pt x="549" y="61"/>
                      </a:lnTo>
                      <a:lnTo>
                        <a:pt x="602" y="51"/>
                      </a:lnTo>
                      <a:lnTo>
                        <a:pt x="635" y="69"/>
                      </a:lnTo>
                      <a:lnTo>
                        <a:pt x="718" y="65"/>
                      </a:lnTo>
                      <a:lnTo>
                        <a:pt x="781" y="84"/>
                      </a:lnTo>
                      <a:lnTo>
                        <a:pt x="775" y="112"/>
                      </a:lnTo>
                      <a:lnTo>
                        <a:pt x="722" y="130"/>
                      </a:lnTo>
                      <a:lnTo>
                        <a:pt x="731" y="148"/>
                      </a:lnTo>
                      <a:lnTo>
                        <a:pt x="708" y="158"/>
                      </a:lnTo>
                      <a:lnTo>
                        <a:pt x="707" y="194"/>
                      </a:lnTo>
                      <a:lnTo>
                        <a:pt x="686" y="218"/>
                      </a:lnTo>
                      <a:lnTo>
                        <a:pt x="678" y="196"/>
                      </a:lnTo>
                      <a:lnTo>
                        <a:pt x="689" y="175"/>
                      </a:lnTo>
                      <a:lnTo>
                        <a:pt x="687" y="132"/>
                      </a:lnTo>
                      <a:lnTo>
                        <a:pt x="666" y="154"/>
                      </a:lnTo>
                      <a:lnTo>
                        <a:pt x="650" y="166"/>
                      </a:lnTo>
                      <a:lnTo>
                        <a:pt x="634" y="147"/>
                      </a:lnTo>
                      <a:lnTo>
                        <a:pt x="623" y="196"/>
                      </a:lnTo>
                      <a:lnTo>
                        <a:pt x="635" y="196"/>
                      </a:lnTo>
                      <a:lnTo>
                        <a:pt x="632" y="228"/>
                      </a:lnTo>
                      <a:lnTo>
                        <a:pt x="618" y="263"/>
                      </a:lnTo>
                      <a:lnTo>
                        <a:pt x="600" y="276"/>
                      </a:lnTo>
                      <a:lnTo>
                        <a:pt x="615" y="299"/>
                      </a:lnTo>
                      <a:lnTo>
                        <a:pt x="605" y="315"/>
                      </a:lnTo>
                      <a:lnTo>
                        <a:pt x="602" y="301"/>
                      </a:lnTo>
                      <a:lnTo>
                        <a:pt x="602" y="296"/>
                      </a:lnTo>
                      <a:lnTo>
                        <a:pt x="590" y="288"/>
                      </a:lnTo>
                      <a:lnTo>
                        <a:pt x="572" y="299"/>
                      </a:lnTo>
                      <a:lnTo>
                        <a:pt x="588" y="337"/>
                      </a:lnTo>
                      <a:lnTo>
                        <a:pt x="594" y="356"/>
                      </a:lnTo>
                      <a:lnTo>
                        <a:pt x="574" y="408"/>
                      </a:lnTo>
                      <a:lnTo>
                        <a:pt x="539" y="423"/>
                      </a:lnTo>
                      <a:lnTo>
                        <a:pt x="509" y="420"/>
                      </a:lnTo>
                      <a:lnTo>
                        <a:pt x="524" y="442"/>
                      </a:lnTo>
                      <a:lnTo>
                        <a:pt x="525" y="472"/>
                      </a:lnTo>
                      <a:lnTo>
                        <a:pt x="504" y="507"/>
                      </a:lnTo>
                      <a:lnTo>
                        <a:pt x="480" y="488"/>
                      </a:lnTo>
                      <a:lnTo>
                        <a:pt x="477" y="508"/>
                      </a:lnTo>
                      <a:lnTo>
                        <a:pt x="495" y="526"/>
                      </a:lnTo>
                      <a:lnTo>
                        <a:pt x="510" y="552"/>
                      </a:lnTo>
                      <a:lnTo>
                        <a:pt x="485" y="536"/>
                      </a:lnTo>
                      <a:lnTo>
                        <a:pt x="455" y="449"/>
                      </a:lnTo>
                      <a:lnTo>
                        <a:pt x="418" y="426"/>
                      </a:lnTo>
                      <a:lnTo>
                        <a:pt x="391" y="428"/>
                      </a:lnTo>
                      <a:lnTo>
                        <a:pt x="356" y="477"/>
                      </a:lnTo>
                      <a:lnTo>
                        <a:pt x="361" y="495"/>
                      </a:lnTo>
                      <a:lnTo>
                        <a:pt x="349" y="530"/>
                      </a:lnTo>
                      <a:lnTo>
                        <a:pt x="338" y="530"/>
                      </a:lnTo>
                      <a:lnTo>
                        <a:pt x="298" y="457"/>
                      </a:lnTo>
                      <a:lnTo>
                        <a:pt x="298" y="425"/>
                      </a:lnTo>
                      <a:lnTo>
                        <a:pt x="290" y="437"/>
                      </a:lnTo>
                      <a:lnTo>
                        <a:pt x="267" y="436"/>
                      </a:lnTo>
                      <a:lnTo>
                        <a:pt x="276" y="416"/>
                      </a:lnTo>
                      <a:lnTo>
                        <a:pt x="241" y="391"/>
                      </a:lnTo>
                      <a:lnTo>
                        <a:pt x="197" y="391"/>
                      </a:lnTo>
                      <a:lnTo>
                        <a:pt x="160" y="366"/>
                      </a:lnTo>
                      <a:lnTo>
                        <a:pt x="157" y="391"/>
                      </a:lnTo>
                      <a:lnTo>
                        <a:pt x="188" y="414"/>
                      </a:lnTo>
                      <a:lnTo>
                        <a:pt x="199" y="414"/>
                      </a:lnTo>
                      <a:lnTo>
                        <a:pt x="167" y="445"/>
                      </a:lnTo>
                      <a:lnTo>
                        <a:pt x="136" y="452"/>
                      </a:lnTo>
                      <a:lnTo>
                        <a:pt x="136" y="434"/>
                      </a:lnTo>
                      <a:lnTo>
                        <a:pt x="91" y="372"/>
                      </a:lnTo>
                      <a:lnTo>
                        <a:pt x="85" y="355"/>
                      </a:lnTo>
                      <a:lnTo>
                        <a:pt x="109" y="335"/>
                      </a:lnTo>
                      <a:lnTo>
                        <a:pt x="106" y="310"/>
                      </a:lnTo>
                      <a:lnTo>
                        <a:pt x="106" y="282"/>
                      </a:lnTo>
                      <a:lnTo>
                        <a:pt x="119" y="276"/>
                      </a:lnTo>
                      <a:lnTo>
                        <a:pt x="106" y="263"/>
                      </a:lnTo>
                      <a:lnTo>
                        <a:pt x="106" y="162"/>
                      </a:lnTo>
                      <a:lnTo>
                        <a:pt x="43" y="162"/>
                      </a:lnTo>
                      <a:lnTo>
                        <a:pt x="61" y="138"/>
                      </a:lnTo>
                      <a:lnTo>
                        <a:pt x="60" y="130"/>
                      </a:lnTo>
                      <a:lnTo>
                        <a:pt x="39" y="150"/>
                      </a:lnTo>
                      <a:lnTo>
                        <a:pt x="32" y="162"/>
                      </a:lnTo>
                      <a:lnTo>
                        <a:pt x="0" y="162"/>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3" name="Freeform 24"/>
                <p:cNvSpPr>
                  <a:spLocks/>
                </p:cNvSpPr>
                <p:nvPr/>
              </p:nvSpPr>
              <p:spPr bwMode="grayWhite">
                <a:xfrm>
                  <a:off x="5221" y="3217"/>
                  <a:ext cx="68" cy="113"/>
                </a:xfrm>
                <a:custGeom>
                  <a:avLst/>
                  <a:gdLst>
                    <a:gd name="T0" fmla="*/ 45 w 68"/>
                    <a:gd name="T1" fmla="*/ 0 h 113"/>
                    <a:gd name="T2" fmla="*/ 45 w 68"/>
                    <a:gd name="T3" fmla="*/ 14 h 113"/>
                    <a:gd name="T4" fmla="*/ 39 w 68"/>
                    <a:gd name="T5" fmla="*/ 23 h 113"/>
                    <a:gd name="T6" fmla="*/ 41 w 68"/>
                    <a:gd name="T7" fmla="*/ 38 h 113"/>
                    <a:gd name="T8" fmla="*/ 33 w 68"/>
                    <a:gd name="T9" fmla="*/ 58 h 113"/>
                    <a:gd name="T10" fmla="*/ 22 w 68"/>
                    <a:gd name="T11" fmla="*/ 77 h 113"/>
                    <a:gd name="T12" fmla="*/ 5 w 68"/>
                    <a:gd name="T13" fmla="*/ 89 h 113"/>
                    <a:gd name="T14" fmla="*/ 0 w 68"/>
                    <a:gd name="T15" fmla="*/ 110 h 113"/>
                    <a:gd name="T16" fmla="*/ 7 w 68"/>
                    <a:gd name="T17" fmla="*/ 112 h 113"/>
                    <a:gd name="T18" fmla="*/ 7 w 68"/>
                    <a:gd name="T19" fmla="*/ 92 h 113"/>
                    <a:gd name="T20" fmla="*/ 31 w 68"/>
                    <a:gd name="T21" fmla="*/ 91 h 113"/>
                    <a:gd name="T22" fmla="*/ 49 w 68"/>
                    <a:gd name="T23" fmla="*/ 78 h 113"/>
                    <a:gd name="T24" fmla="*/ 49 w 68"/>
                    <a:gd name="T25" fmla="*/ 51 h 113"/>
                    <a:gd name="T26" fmla="*/ 55 w 68"/>
                    <a:gd name="T27" fmla="*/ 41 h 113"/>
                    <a:gd name="T28" fmla="*/ 46 w 68"/>
                    <a:gd name="T29" fmla="*/ 24 h 113"/>
                    <a:gd name="T30" fmla="*/ 59 w 68"/>
                    <a:gd name="T31" fmla="*/ 19 h 113"/>
                    <a:gd name="T32" fmla="*/ 67 w 68"/>
                    <a:gd name="T33" fmla="*/ 5 h 113"/>
                    <a:gd name="T34" fmla="*/ 49 w 68"/>
                    <a:gd name="T35" fmla="*/ 7 h 113"/>
                    <a:gd name="T36" fmla="*/ 45 w 68"/>
                    <a:gd name="T37" fmla="*/ 0 h 1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8" h="113">
                      <a:moveTo>
                        <a:pt x="45" y="0"/>
                      </a:moveTo>
                      <a:lnTo>
                        <a:pt x="45" y="14"/>
                      </a:lnTo>
                      <a:lnTo>
                        <a:pt x="39" y="23"/>
                      </a:lnTo>
                      <a:lnTo>
                        <a:pt x="41" y="38"/>
                      </a:lnTo>
                      <a:lnTo>
                        <a:pt x="33" y="58"/>
                      </a:lnTo>
                      <a:lnTo>
                        <a:pt x="22" y="77"/>
                      </a:lnTo>
                      <a:lnTo>
                        <a:pt x="5" y="89"/>
                      </a:lnTo>
                      <a:lnTo>
                        <a:pt x="0" y="110"/>
                      </a:lnTo>
                      <a:lnTo>
                        <a:pt x="7" y="112"/>
                      </a:lnTo>
                      <a:lnTo>
                        <a:pt x="7" y="92"/>
                      </a:lnTo>
                      <a:lnTo>
                        <a:pt x="31" y="91"/>
                      </a:lnTo>
                      <a:lnTo>
                        <a:pt x="49" y="78"/>
                      </a:lnTo>
                      <a:lnTo>
                        <a:pt x="49" y="51"/>
                      </a:lnTo>
                      <a:lnTo>
                        <a:pt x="55" y="41"/>
                      </a:lnTo>
                      <a:lnTo>
                        <a:pt x="46" y="24"/>
                      </a:lnTo>
                      <a:lnTo>
                        <a:pt x="59" y="19"/>
                      </a:lnTo>
                      <a:lnTo>
                        <a:pt x="67" y="5"/>
                      </a:lnTo>
                      <a:lnTo>
                        <a:pt x="49" y="7"/>
                      </a:lnTo>
                      <a:lnTo>
                        <a:pt x="45"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4" name="Freeform 25"/>
                <p:cNvSpPr>
                  <a:spLocks/>
                </p:cNvSpPr>
                <p:nvPr/>
              </p:nvSpPr>
              <p:spPr bwMode="grayWhite">
                <a:xfrm>
                  <a:off x="4967" y="3518"/>
                  <a:ext cx="17" cy="26"/>
                </a:xfrm>
                <a:custGeom>
                  <a:avLst/>
                  <a:gdLst>
                    <a:gd name="T0" fmla="*/ 8 w 17"/>
                    <a:gd name="T1" fmla="*/ 0 h 26"/>
                    <a:gd name="T2" fmla="*/ 0 w 17"/>
                    <a:gd name="T3" fmla="*/ 11 h 26"/>
                    <a:gd name="T4" fmla="*/ 5 w 17"/>
                    <a:gd name="T5" fmla="*/ 25 h 26"/>
                    <a:gd name="T6" fmla="*/ 16 w 17"/>
                    <a:gd name="T7" fmla="*/ 15 h 26"/>
                    <a:gd name="T8" fmla="*/ 8 w 17"/>
                    <a:gd name="T9" fmla="*/ 0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26">
                      <a:moveTo>
                        <a:pt x="8" y="0"/>
                      </a:moveTo>
                      <a:lnTo>
                        <a:pt x="0" y="11"/>
                      </a:lnTo>
                      <a:lnTo>
                        <a:pt x="5" y="25"/>
                      </a:lnTo>
                      <a:lnTo>
                        <a:pt x="16" y="15"/>
                      </a:lnTo>
                      <a:lnTo>
                        <a:pt x="8"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5" name="Freeform 26"/>
                <p:cNvSpPr>
                  <a:spLocks/>
                </p:cNvSpPr>
                <p:nvPr/>
              </p:nvSpPr>
              <p:spPr bwMode="grayWhite">
                <a:xfrm>
                  <a:off x="5069" y="3545"/>
                  <a:ext cx="158" cy="68"/>
                </a:xfrm>
                <a:custGeom>
                  <a:avLst/>
                  <a:gdLst>
                    <a:gd name="T0" fmla="*/ 0 w 158"/>
                    <a:gd name="T1" fmla="*/ 0 h 68"/>
                    <a:gd name="T2" fmla="*/ 23 w 158"/>
                    <a:gd name="T3" fmla="*/ 5 h 68"/>
                    <a:gd name="T4" fmla="*/ 58 w 158"/>
                    <a:gd name="T5" fmla="*/ 29 h 68"/>
                    <a:gd name="T6" fmla="*/ 53 w 158"/>
                    <a:gd name="T7" fmla="*/ 43 h 68"/>
                    <a:gd name="T8" fmla="*/ 82 w 158"/>
                    <a:gd name="T9" fmla="*/ 55 h 68"/>
                    <a:gd name="T10" fmla="*/ 157 w 158"/>
                    <a:gd name="T11" fmla="*/ 55 h 68"/>
                    <a:gd name="T12" fmla="*/ 75 w 158"/>
                    <a:gd name="T13" fmla="*/ 67 h 68"/>
                    <a:gd name="T14" fmla="*/ 53 w 158"/>
                    <a:gd name="T15" fmla="*/ 43 h 68"/>
                    <a:gd name="T16" fmla="*/ 32 w 158"/>
                    <a:gd name="T17" fmla="*/ 38 h 68"/>
                    <a:gd name="T18" fmla="*/ 0 w 158"/>
                    <a:gd name="T19" fmla="*/ 0 h 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8" h="68">
                      <a:moveTo>
                        <a:pt x="0" y="0"/>
                      </a:moveTo>
                      <a:lnTo>
                        <a:pt x="23" y="5"/>
                      </a:lnTo>
                      <a:lnTo>
                        <a:pt x="58" y="29"/>
                      </a:lnTo>
                      <a:lnTo>
                        <a:pt x="53" y="43"/>
                      </a:lnTo>
                      <a:lnTo>
                        <a:pt x="82" y="55"/>
                      </a:lnTo>
                      <a:lnTo>
                        <a:pt x="157" y="55"/>
                      </a:lnTo>
                      <a:lnTo>
                        <a:pt x="75" y="67"/>
                      </a:lnTo>
                      <a:lnTo>
                        <a:pt x="53" y="43"/>
                      </a:lnTo>
                      <a:lnTo>
                        <a:pt x="32" y="38"/>
                      </a:lnTo>
                      <a:lnTo>
                        <a:pt x="0" y="0"/>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6" name="Freeform 27"/>
                <p:cNvSpPr>
                  <a:spLocks/>
                </p:cNvSpPr>
                <p:nvPr/>
              </p:nvSpPr>
              <p:spPr bwMode="grayWhite">
                <a:xfrm>
                  <a:off x="5195" y="3601"/>
                  <a:ext cx="169" cy="159"/>
                </a:xfrm>
                <a:custGeom>
                  <a:avLst/>
                  <a:gdLst>
                    <a:gd name="T0" fmla="*/ 135 w 169"/>
                    <a:gd name="T1" fmla="*/ 155 h 159"/>
                    <a:gd name="T2" fmla="*/ 127 w 169"/>
                    <a:gd name="T3" fmla="*/ 152 h 159"/>
                    <a:gd name="T4" fmla="*/ 110 w 169"/>
                    <a:gd name="T5" fmla="*/ 134 h 159"/>
                    <a:gd name="T6" fmla="*/ 92 w 169"/>
                    <a:gd name="T7" fmla="*/ 130 h 159"/>
                    <a:gd name="T8" fmla="*/ 88 w 169"/>
                    <a:gd name="T9" fmla="*/ 119 h 159"/>
                    <a:gd name="T10" fmla="*/ 78 w 169"/>
                    <a:gd name="T11" fmla="*/ 111 h 159"/>
                    <a:gd name="T12" fmla="*/ 62 w 169"/>
                    <a:gd name="T13" fmla="*/ 111 h 159"/>
                    <a:gd name="T14" fmla="*/ 44 w 169"/>
                    <a:gd name="T15" fmla="*/ 118 h 159"/>
                    <a:gd name="T16" fmla="*/ 28 w 169"/>
                    <a:gd name="T17" fmla="*/ 121 h 159"/>
                    <a:gd name="T18" fmla="*/ 10 w 169"/>
                    <a:gd name="T19" fmla="*/ 121 h 159"/>
                    <a:gd name="T20" fmla="*/ 10 w 169"/>
                    <a:gd name="T21" fmla="*/ 109 h 159"/>
                    <a:gd name="T22" fmla="*/ 3 w 169"/>
                    <a:gd name="T23" fmla="*/ 91 h 159"/>
                    <a:gd name="T24" fmla="*/ 2 w 169"/>
                    <a:gd name="T25" fmla="*/ 81 h 159"/>
                    <a:gd name="T26" fmla="*/ 2 w 169"/>
                    <a:gd name="T27" fmla="*/ 56 h 159"/>
                    <a:gd name="T28" fmla="*/ 31 w 169"/>
                    <a:gd name="T29" fmla="*/ 43 h 159"/>
                    <a:gd name="T30" fmla="*/ 34 w 169"/>
                    <a:gd name="T31" fmla="*/ 29 h 159"/>
                    <a:gd name="T32" fmla="*/ 40 w 169"/>
                    <a:gd name="T33" fmla="*/ 30 h 159"/>
                    <a:gd name="T34" fmla="*/ 55 w 169"/>
                    <a:gd name="T35" fmla="*/ 15 h 159"/>
                    <a:gd name="T36" fmla="*/ 70 w 169"/>
                    <a:gd name="T37" fmla="*/ 17 h 159"/>
                    <a:gd name="T38" fmla="*/ 80 w 169"/>
                    <a:gd name="T39" fmla="*/ 7 h 159"/>
                    <a:gd name="T40" fmla="*/ 89 w 169"/>
                    <a:gd name="T41" fmla="*/ 5 h 159"/>
                    <a:gd name="T42" fmla="*/ 103 w 169"/>
                    <a:gd name="T43" fmla="*/ 24 h 159"/>
                    <a:gd name="T44" fmla="*/ 116 w 169"/>
                    <a:gd name="T45" fmla="*/ 30 h 159"/>
                    <a:gd name="T46" fmla="*/ 117 w 169"/>
                    <a:gd name="T47" fmla="*/ 11 h 159"/>
                    <a:gd name="T48" fmla="*/ 122 w 169"/>
                    <a:gd name="T49" fmla="*/ 0 h 159"/>
                    <a:gd name="T50" fmla="*/ 132 w 169"/>
                    <a:gd name="T51" fmla="*/ 15 h 159"/>
                    <a:gd name="T52" fmla="*/ 140 w 169"/>
                    <a:gd name="T53" fmla="*/ 43 h 159"/>
                    <a:gd name="T54" fmla="*/ 156 w 169"/>
                    <a:gd name="T55" fmla="*/ 59 h 159"/>
                    <a:gd name="T56" fmla="*/ 165 w 169"/>
                    <a:gd name="T57" fmla="*/ 72 h 159"/>
                    <a:gd name="T58" fmla="*/ 168 w 169"/>
                    <a:gd name="T59" fmla="*/ 95 h 159"/>
                    <a:gd name="T60" fmla="*/ 157 w 169"/>
                    <a:gd name="T61" fmla="*/ 121 h 159"/>
                    <a:gd name="T62" fmla="*/ 155 w 169"/>
                    <a:gd name="T63" fmla="*/ 145 h 159"/>
                    <a:gd name="T64" fmla="*/ 140 w 169"/>
                    <a:gd name="T65" fmla="*/ 154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9" h="159">
                      <a:moveTo>
                        <a:pt x="140" y="154"/>
                      </a:moveTo>
                      <a:lnTo>
                        <a:pt x="135" y="155"/>
                      </a:lnTo>
                      <a:lnTo>
                        <a:pt x="132" y="158"/>
                      </a:lnTo>
                      <a:lnTo>
                        <a:pt x="127" y="152"/>
                      </a:lnTo>
                      <a:lnTo>
                        <a:pt x="112" y="145"/>
                      </a:lnTo>
                      <a:lnTo>
                        <a:pt x="110" y="134"/>
                      </a:lnTo>
                      <a:lnTo>
                        <a:pt x="105" y="130"/>
                      </a:lnTo>
                      <a:lnTo>
                        <a:pt x="92" y="130"/>
                      </a:lnTo>
                      <a:lnTo>
                        <a:pt x="92" y="122"/>
                      </a:lnTo>
                      <a:lnTo>
                        <a:pt x="88" y="119"/>
                      </a:lnTo>
                      <a:lnTo>
                        <a:pt x="87" y="112"/>
                      </a:lnTo>
                      <a:lnTo>
                        <a:pt x="78" y="111"/>
                      </a:lnTo>
                      <a:lnTo>
                        <a:pt x="70" y="109"/>
                      </a:lnTo>
                      <a:lnTo>
                        <a:pt x="62" y="111"/>
                      </a:lnTo>
                      <a:lnTo>
                        <a:pt x="62" y="112"/>
                      </a:lnTo>
                      <a:lnTo>
                        <a:pt x="44" y="118"/>
                      </a:lnTo>
                      <a:lnTo>
                        <a:pt x="44" y="121"/>
                      </a:lnTo>
                      <a:lnTo>
                        <a:pt x="28" y="121"/>
                      </a:lnTo>
                      <a:lnTo>
                        <a:pt x="20" y="126"/>
                      </a:lnTo>
                      <a:lnTo>
                        <a:pt x="10" y="121"/>
                      </a:lnTo>
                      <a:lnTo>
                        <a:pt x="10" y="119"/>
                      </a:lnTo>
                      <a:lnTo>
                        <a:pt x="10" y="109"/>
                      </a:lnTo>
                      <a:lnTo>
                        <a:pt x="7" y="99"/>
                      </a:lnTo>
                      <a:lnTo>
                        <a:pt x="3" y="91"/>
                      </a:lnTo>
                      <a:lnTo>
                        <a:pt x="5" y="84"/>
                      </a:lnTo>
                      <a:lnTo>
                        <a:pt x="2" y="81"/>
                      </a:lnTo>
                      <a:lnTo>
                        <a:pt x="0" y="66"/>
                      </a:lnTo>
                      <a:lnTo>
                        <a:pt x="2" y="56"/>
                      </a:lnTo>
                      <a:lnTo>
                        <a:pt x="11" y="48"/>
                      </a:lnTo>
                      <a:lnTo>
                        <a:pt x="31" y="43"/>
                      </a:lnTo>
                      <a:lnTo>
                        <a:pt x="36" y="36"/>
                      </a:lnTo>
                      <a:lnTo>
                        <a:pt x="34" y="29"/>
                      </a:lnTo>
                      <a:lnTo>
                        <a:pt x="39" y="27"/>
                      </a:lnTo>
                      <a:lnTo>
                        <a:pt x="40" y="30"/>
                      </a:lnTo>
                      <a:lnTo>
                        <a:pt x="42" y="25"/>
                      </a:lnTo>
                      <a:lnTo>
                        <a:pt x="55" y="15"/>
                      </a:lnTo>
                      <a:lnTo>
                        <a:pt x="62" y="20"/>
                      </a:lnTo>
                      <a:lnTo>
                        <a:pt x="70" y="17"/>
                      </a:lnTo>
                      <a:lnTo>
                        <a:pt x="72" y="9"/>
                      </a:lnTo>
                      <a:lnTo>
                        <a:pt x="80" y="7"/>
                      </a:lnTo>
                      <a:lnTo>
                        <a:pt x="78" y="1"/>
                      </a:lnTo>
                      <a:lnTo>
                        <a:pt x="89" y="5"/>
                      </a:lnTo>
                      <a:lnTo>
                        <a:pt x="98" y="3"/>
                      </a:lnTo>
                      <a:lnTo>
                        <a:pt x="103" y="24"/>
                      </a:lnTo>
                      <a:lnTo>
                        <a:pt x="110" y="30"/>
                      </a:lnTo>
                      <a:lnTo>
                        <a:pt x="116" y="30"/>
                      </a:lnTo>
                      <a:lnTo>
                        <a:pt x="119" y="17"/>
                      </a:lnTo>
                      <a:lnTo>
                        <a:pt x="117" y="11"/>
                      </a:lnTo>
                      <a:lnTo>
                        <a:pt x="119" y="1"/>
                      </a:lnTo>
                      <a:lnTo>
                        <a:pt x="122" y="0"/>
                      </a:lnTo>
                      <a:lnTo>
                        <a:pt x="127" y="12"/>
                      </a:lnTo>
                      <a:lnTo>
                        <a:pt x="132" y="15"/>
                      </a:lnTo>
                      <a:lnTo>
                        <a:pt x="135" y="27"/>
                      </a:lnTo>
                      <a:lnTo>
                        <a:pt x="140" y="43"/>
                      </a:lnTo>
                      <a:lnTo>
                        <a:pt x="147" y="47"/>
                      </a:lnTo>
                      <a:lnTo>
                        <a:pt x="156" y="59"/>
                      </a:lnTo>
                      <a:lnTo>
                        <a:pt x="157" y="65"/>
                      </a:lnTo>
                      <a:lnTo>
                        <a:pt x="165" y="72"/>
                      </a:lnTo>
                      <a:lnTo>
                        <a:pt x="168" y="85"/>
                      </a:lnTo>
                      <a:lnTo>
                        <a:pt x="168" y="95"/>
                      </a:lnTo>
                      <a:lnTo>
                        <a:pt x="165" y="111"/>
                      </a:lnTo>
                      <a:lnTo>
                        <a:pt x="157" y="121"/>
                      </a:lnTo>
                      <a:lnTo>
                        <a:pt x="155" y="134"/>
                      </a:lnTo>
                      <a:lnTo>
                        <a:pt x="155" y="145"/>
                      </a:lnTo>
                      <a:lnTo>
                        <a:pt x="147" y="147"/>
                      </a:lnTo>
                      <a:lnTo>
                        <a:pt x="140" y="154"/>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7" name="Freeform 28"/>
                <p:cNvSpPr>
                  <a:spLocks/>
                </p:cNvSpPr>
                <p:nvPr/>
              </p:nvSpPr>
              <p:spPr bwMode="grayWhite">
                <a:xfrm>
                  <a:off x="5330" y="3768"/>
                  <a:ext cx="17" cy="20"/>
                </a:xfrm>
                <a:custGeom>
                  <a:avLst/>
                  <a:gdLst>
                    <a:gd name="T0" fmla="*/ 8 w 17"/>
                    <a:gd name="T1" fmla="*/ 16 h 20"/>
                    <a:gd name="T2" fmla="*/ 2 w 17"/>
                    <a:gd name="T3" fmla="*/ 13 h 20"/>
                    <a:gd name="T4" fmla="*/ 2 w 17"/>
                    <a:gd name="T5" fmla="*/ 10 h 20"/>
                    <a:gd name="T6" fmla="*/ 2 w 17"/>
                    <a:gd name="T7" fmla="*/ 8 h 20"/>
                    <a:gd name="T8" fmla="*/ 1 w 17"/>
                    <a:gd name="T9" fmla="*/ 5 h 20"/>
                    <a:gd name="T10" fmla="*/ 0 w 17"/>
                    <a:gd name="T11" fmla="*/ 0 h 20"/>
                    <a:gd name="T12" fmla="*/ 2 w 17"/>
                    <a:gd name="T13" fmla="*/ 0 h 20"/>
                    <a:gd name="T14" fmla="*/ 8 w 17"/>
                    <a:gd name="T15" fmla="*/ 2 h 20"/>
                    <a:gd name="T16" fmla="*/ 11 w 17"/>
                    <a:gd name="T17" fmla="*/ 2 h 20"/>
                    <a:gd name="T18" fmla="*/ 12 w 17"/>
                    <a:gd name="T19" fmla="*/ 2 h 20"/>
                    <a:gd name="T20" fmla="*/ 16 w 17"/>
                    <a:gd name="T21" fmla="*/ 0 h 20"/>
                    <a:gd name="T22" fmla="*/ 16 w 17"/>
                    <a:gd name="T23" fmla="*/ 8 h 20"/>
                    <a:gd name="T24" fmla="*/ 14 w 17"/>
                    <a:gd name="T25" fmla="*/ 10 h 20"/>
                    <a:gd name="T26" fmla="*/ 12 w 17"/>
                    <a:gd name="T27" fmla="*/ 13 h 20"/>
                    <a:gd name="T28" fmla="*/ 12 w 17"/>
                    <a:gd name="T29" fmla="*/ 16 h 20"/>
                    <a:gd name="T30" fmla="*/ 11 w 17"/>
                    <a:gd name="T31" fmla="*/ 16 h 20"/>
                    <a:gd name="T32" fmla="*/ 11 w 17"/>
                    <a:gd name="T33" fmla="*/ 19 h 20"/>
                    <a:gd name="T34" fmla="*/ 8 w 17"/>
                    <a:gd name="T35" fmla="*/ 16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 h="20">
                      <a:moveTo>
                        <a:pt x="8" y="16"/>
                      </a:moveTo>
                      <a:lnTo>
                        <a:pt x="2" y="13"/>
                      </a:lnTo>
                      <a:lnTo>
                        <a:pt x="2" y="10"/>
                      </a:lnTo>
                      <a:lnTo>
                        <a:pt x="2" y="8"/>
                      </a:lnTo>
                      <a:lnTo>
                        <a:pt x="1" y="5"/>
                      </a:lnTo>
                      <a:lnTo>
                        <a:pt x="0" y="0"/>
                      </a:lnTo>
                      <a:lnTo>
                        <a:pt x="2" y="0"/>
                      </a:lnTo>
                      <a:lnTo>
                        <a:pt x="8" y="2"/>
                      </a:lnTo>
                      <a:lnTo>
                        <a:pt x="11" y="2"/>
                      </a:lnTo>
                      <a:lnTo>
                        <a:pt x="12" y="2"/>
                      </a:lnTo>
                      <a:lnTo>
                        <a:pt x="16" y="0"/>
                      </a:lnTo>
                      <a:lnTo>
                        <a:pt x="16" y="8"/>
                      </a:lnTo>
                      <a:lnTo>
                        <a:pt x="14" y="10"/>
                      </a:lnTo>
                      <a:lnTo>
                        <a:pt x="12" y="13"/>
                      </a:lnTo>
                      <a:lnTo>
                        <a:pt x="12" y="16"/>
                      </a:lnTo>
                      <a:lnTo>
                        <a:pt x="11" y="16"/>
                      </a:lnTo>
                      <a:lnTo>
                        <a:pt x="11" y="19"/>
                      </a:lnTo>
                      <a:lnTo>
                        <a:pt x="8" y="16"/>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8" name="Freeform 29"/>
                <p:cNvSpPr>
                  <a:spLocks/>
                </p:cNvSpPr>
                <p:nvPr/>
              </p:nvSpPr>
              <p:spPr bwMode="grayWhite">
                <a:xfrm>
                  <a:off x="4739" y="3587"/>
                  <a:ext cx="19" cy="76"/>
                </a:xfrm>
                <a:custGeom>
                  <a:avLst/>
                  <a:gdLst>
                    <a:gd name="T0" fmla="*/ 2 w 19"/>
                    <a:gd name="T1" fmla="*/ 26 h 76"/>
                    <a:gd name="T2" fmla="*/ 9 w 19"/>
                    <a:gd name="T3" fmla="*/ 20 h 76"/>
                    <a:gd name="T4" fmla="*/ 14 w 19"/>
                    <a:gd name="T5" fmla="*/ 0 h 76"/>
                    <a:gd name="T6" fmla="*/ 18 w 19"/>
                    <a:gd name="T7" fmla="*/ 30 h 76"/>
                    <a:gd name="T8" fmla="*/ 12 w 19"/>
                    <a:gd name="T9" fmla="*/ 67 h 76"/>
                    <a:gd name="T10" fmla="*/ 0 w 19"/>
                    <a:gd name="T11" fmla="*/ 75 h 76"/>
                    <a:gd name="T12" fmla="*/ 0 w 19"/>
                    <a:gd name="T13" fmla="*/ 57 h 76"/>
                    <a:gd name="T14" fmla="*/ 3 w 19"/>
                    <a:gd name="T15" fmla="*/ 45 h 76"/>
                    <a:gd name="T16" fmla="*/ 2 w 19"/>
                    <a:gd name="T17" fmla="*/ 26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76">
                      <a:moveTo>
                        <a:pt x="2" y="26"/>
                      </a:moveTo>
                      <a:lnTo>
                        <a:pt x="9" y="20"/>
                      </a:lnTo>
                      <a:lnTo>
                        <a:pt x="14" y="0"/>
                      </a:lnTo>
                      <a:lnTo>
                        <a:pt x="18" y="30"/>
                      </a:lnTo>
                      <a:lnTo>
                        <a:pt x="12" y="67"/>
                      </a:lnTo>
                      <a:lnTo>
                        <a:pt x="0" y="75"/>
                      </a:lnTo>
                      <a:lnTo>
                        <a:pt x="0" y="57"/>
                      </a:lnTo>
                      <a:lnTo>
                        <a:pt x="3" y="45"/>
                      </a:lnTo>
                      <a:lnTo>
                        <a:pt x="2" y="26"/>
                      </a:lnTo>
                    </a:path>
                  </a:pathLst>
                </a:custGeom>
                <a:solidFill>
                  <a:schemeClr val="bg1"/>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1027" name="Rectangle 30"/>
          <p:cNvSpPr>
            <a:spLocks noGrp="1" noChangeArrowheads="1"/>
          </p:cNvSpPr>
          <p:nvPr>
            <p:ph type="title"/>
          </p:nvPr>
        </p:nvSpPr>
        <p:spPr bwMode="auto">
          <a:xfrm>
            <a:off x="685800" y="28575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8" name="Rectangle 31"/>
          <p:cNvSpPr>
            <a:spLocks noGrp="1" noChangeArrowheads="1"/>
          </p:cNvSpPr>
          <p:nvPr>
            <p:ph type="body" idx="1"/>
          </p:nvPr>
        </p:nvSpPr>
        <p:spPr bwMode="auto">
          <a:xfrm>
            <a:off x="685800" y="165735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4848" name="Rectangle 32"/>
          <p:cNvSpPr>
            <a:spLocks noGrp="1" noChangeArrowheads="1"/>
          </p:cNvSpPr>
          <p:nvPr>
            <p:ph type="dt" sz="half" idx="2"/>
          </p:nvPr>
        </p:nvSpPr>
        <p:spPr bwMode="auto">
          <a:xfrm>
            <a:off x="6858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rtl="1">
              <a:defRPr sz="1400" smtClean="0">
                <a:latin typeface="+mn-lt"/>
              </a:defRPr>
            </a:lvl1pPr>
          </a:lstStyle>
          <a:p>
            <a:pPr>
              <a:defRPr/>
            </a:pPr>
            <a:endParaRPr lang="en-US" altLang="en-US"/>
          </a:p>
        </p:txBody>
      </p:sp>
      <p:sp>
        <p:nvSpPr>
          <p:cNvPr id="34849" name="Rectangle 33"/>
          <p:cNvSpPr>
            <a:spLocks noGrp="1" noChangeArrowheads="1"/>
          </p:cNvSpPr>
          <p:nvPr>
            <p:ph type="ftr" sz="quarter" idx="3"/>
          </p:nvPr>
        </p:nvSpPr>
        <p:spPr bwMode="auto">
          <a:xfrm>
            <a:off x="3124200" y="6400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ctr" rtl="1">
              <a:defRPr sz="1400" smtClean="0">
                <a:latin typeface="+mn-lt"/>
              </a:defRPr>
            </a:lvl1pPr>
          </a:lstStyle>
          <a:p>
            <a:pPr>
              <a:defRPr/>
            </a:pPr>
            <a:endParaRPr lang="en-US" altLang="en-US"/>
          </a:p>
        </p:txBody>
      </p:sp>
      <p:sp>
        <p:nvSpPr>
          <p:cNvPr id="34850" name="Rectangle 34"/>
          <p:cNvSpPr>
            <a:spLocks noGrp="1" noChangeArrowheads="1"/>
          </p:cNvSpPr>
          <p:nvPr>
            <p:ph type="sldNum" sz="quarter" idx="4"/>
          </p:nvPr>
        </p:nvSpPr>
        <p:spPr bwMode="auto">
          <a:xfrm>
            <a:off x="6553200" y="6399213"/>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rtl="1">
              <a:defRPr sz="1400" smtClean="0">
                <a:latin typeface="+mn-lt"/>
                <a:cs typeface="Times New Roman" panose="02020603050405020304" pitchFamily="18" charset="0"/>
              </a:defRPr>
            </a:lvl1pPr>
          </a:lstStyle>
          <a:p>
            <a:pPr>
              <a:defRPr/>
            </a:pPr>
            <a:fld id="{BB535915-CED2-4BA2-9A7A-05BDA28E5C1A}" type="slidenum">
              <a:rPr lang="he-IL" altLang="en-US"/>
              <a:pPr>
                <a:defRPr/>
              </a:pPr>
              <a:t>‹#›</a:t>
            </a:fld>
            <a:endParaRPr lang="en-US" altLang="en-US">
              <a:cs typeface="David" panose="020E0502060401010101" pitchFamily="34" charset="-79"/>
            </a:endParaRPr>
          </a:p>
        </p:txBody>
      </p:sp>
    </p:spTree>
  </p:cSld>
  <p:clrMap bg1="dk2" tx1="lt1" bg2="dk1"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charset="2"/>
        <a:buChar char="F"/>
        <a:defRPr sz="3200" kern="1200">
          <a:solidFill>
            <a:schemeClr val="tx1"/>
          </a:solidFill>
          <a:latin typeface="+mn-lt"/>
          <a:ea typeface="+mn-ea"/>
          <a:cs typeface="+mn-cs"/>
        </a:defRPr>
      </a:lvl1pPr>
      <a:lvl2pPr marL="742950" indent="-285750" algn="l" rtl="1"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1" eaLnBrk="0" fontAlgn="base" hangingPunct="0">
        <a:spcBef>
          <a:spcPct val="20000"/>
        </a:spcBef>
        <a:spcAft>
          <a:spcPct val="0"/>
        </a:spcAft>
        <a:buClr>
          <a:schemeClr val="accent2"/>
        </a:buClr>
        <a:buSzPct val="65000"/>
        <a:buFont typeface="Monotype Sorts"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100.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3.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02.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image" Target="../media/image54.wmf"/><Relationship Id="rId5" Type="http://schemas.openxmlformats.org/officeDocument/2006/relationships/image" Target="../media/image53.wmf"/><Relationship Id="rId4" Type="http://schemas.openxmlformats.org/officeDocument/2006/relationships/image" Target="../media/image52.wmf"/></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12.wmf"/><Relationship Id="rId4" Type="http://schemas.openxmlformats.org/officeDocument/2006/relationships/audio" Target="../media/audio2.wav"/></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4.wmf"/></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4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9.xml"/><Relationship Id="rId1" Type="http://schemas.openxmlformats.org/officeDocument/2006/relationships/slideLayout" Target="../slideLayouts/slideLayout14.xml"/><Relationship Id="rId5" Type="http://schemas.openxmlformats.org/officeDocument/2006/relationships/image" Target="../media/image25.png"/><Relationship Id="rId4" Type="http://schemas.openxmlformats.org/officeDocument/2006/relationships/hyperlink" Target="http://www.milk.org.il/index.asp"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https://gallery.mailchimp.com/274594a388f94071828c1ff78/images/d29ebf4b-94d3-4dce-8992-d2b2720be56a.jpg" TargetMode="Externa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en.wikipedia.org/wiki/File:Pre-mRNA_to_mRNA.svg"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png"/><Relationship Id="rId7" Type="http://schemas.openxmlformats.org/officeDocument/2006/relationships/image" Target="../media/image44.jpe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wmf"/></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77863" y="476250"/>
            <a:ext cx="7721600" cy="1728788"/>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r>
              <a:rPr lang="he-IL" altLang="he-IL" sz="6600" b="1" dirty="0" smtClean="0">
                <a:solidFill>
                  <a:schemeClr val="tx1"/>
                </a:solidFill>
                <a:latin typeface="Narkisim" panose="020E0502050101010101" pitchFamily="34" charset="-79"/>
                <a:cs typeface="Narkisim" panose="020E0502050101010101" pitchFamily="34" charset="-79"/>
              </a:rPr>
              <a:t>עקרונות השבחת בעלי חיים</a:t>
            </a:r>
            <a:endParaRPr lang="en-US" altLang="en-US" sz="6600" b="1" dirty="0" smtClean="0">
              <a:latin typeface="Narkisim" panose="020E0502050101010101" pitchFamily="34" charset="-79"/>
              <a:cs typeface="Narkisim" panose="020E0502050101010101" pitchFamily="34" charset="-79"/>
            </a:endParaRPr>
          </a:p>
        </p:txBody>
      </p:sp>
      <p:pic>
        <p:nvPicPr>
          <p:cNvPr id="1598468" name="Picture 4" descr="vol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17913" y="2506663"/>
            <a:ext cx="1908175"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txBox="1">
            <a:spLocks noChangeArrowheads="1"/>
          </p:cNvSpPr>
          <p:nvPr/>
        </p:nvSpPr>
        <p:spPr bwMode="auto">
          <a:xfrm>
            <a:off x="1189831" y="4337720"/>
            <a:ext cx="6697663" cy="2043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marL="0" indent="0" algn="ctr" rtl="0" eaLnBrk="0" fontAlgn="base" hangingPunct="0">
              <a:spcBef>
                <a:spcPct val="20000"/>
              </a:spcBef>
              <a:spcAft>
                <a:spcPct val="0"/>
              </a:spcAft>
              <a:buClr>
                <a:schemeClr val="tx2"/>
              </a:buClr>
              <a:buSzPct val="75000"/>
              <a:buFont typeface="Monotype Sorts" charset="2"/>
              <a:buNone/>
              <a:defRPr sz="3200" kern="1200">
                <a:solidFill>
                  <a:schemeClr val="tx1"/>
                </a:solidFill>
                <a:latin typeface="+mn-lt"/>
                <a:ea typeface="+mn-ea"/>
                <a:cs typeface="+mn-cs"/>
              </a:defRPr>
            </a:lvl1pPr>
            <a:lvl2pPr marL="742950" indent="-285750" algn="l" rtl="1"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1" eaLnBrk="0" fontAlgn="base" hangingPunct="0">
              <a:spcBef>
                <a:spcPct val="20000"/>
              </a:spcBef>
              <a:spcAft>
                <a:spcPct val="0"/>
              </a:spcAft>
              <a:buClr>
                <a:schemeClr val="accent2"/>
              </a:buClr>
              <a:buSzPct val="65000"/>
              <a:buFont typeface="Monotype Sorts"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1">
              <a:lnSpc>
                <a:spcPct val="90000"/>
              </a:lnSpc>
            </a:pPr>
            <a:r>
              <a:rPr lang="he-IL" altLang="he-IL" sz="4000" b="1" dirty="0" smtClean="0">
                <a:latin typeface="Narkisim" panose="020E0502050101010101" pitchFamily="34" charset="-79"/>
                <a:cs typeface="Narkisim" panose="020E0502050101010101" pitchFamily="34" charset="-79"/>
              </a:rPr>
              <a:t>יהודה </a:t>
            </a:r>
            <a:r>
              <a:rPr lang="he-IL" altLang="he-IL" sz="4000" b="1" dirty="0" err="1" smtClean="0">
                <a:latin typeface="Narkisim" panose="020E0502050101010101" pitchFamily="34" charset="-79"/>
                <a:cs typeface="Narkisim" panose="020E0502050101010101" pitchFamily="34" charset="-79"/>
              </a:rPr>
              <a:t>ולר</a:t>
            </a:r>
            <a:endParaRPr lang="he-IL" altLang="he-IL" sz="4000" b="1" dirty="0" smtClean="0">
              <a:latin typeface="Narkisim" panose="020E0502050101010101" pitchFamily="34" charset="-79"/>
              <a:cs typeface="Narkisim" panose="020E0502050101010101" pitchFamily="34" charset="-79"/>
            </a:endParaRPr>
          </a:p>
          <a:p>
            <a:pPr rtl="1" eaLnBrk="1" hangingPunct="1">
              <a:spcBef>
                <a:spcPts val="600"/>
              </a:spcBef>
            </a:pPr>
            <a:r>
              <a:rPr lang="he-IL" altLang="he-IL" sz="3600" i="1" dirty="0" smtClean="0">
                <a:latin typeface="Narkisim" panose="020E0502050101010101" pitchFamily="34" charset="-79"/>
                <a:cs typeface="Narkisim" panose="020E0502050101010101" pitchFamily="34" charset="-79"/>
              </a:rPr>
              <a:t>המכון לבעלי חיים</a:t>
            </a:r>
          </a:p>
          <a:p>
            <a:pPr rtl="1" eaLnBrk="1" hangingPunct="1">
              <a:spcBef>
                <a:spcPts val="600"/>
              </a:spcBef>
            </a:pPr>
            <a:r>
              <a:rPr lang="he-IL" altLang="he-IL" sz="3600" i="1" dirty="0" err="1" smtClean="0">
                <a:latin typeface="Narkisim" panose="020E0502050101010101" pitchFamily="34" charset="-79"/>
                <a:cs typeface="Narkisim" panose="020E0502050101010101" pitchFamily="34" charset="-79"/>
              </a:rPr>
              <a:t>מינהל</a:t>
            </a:r>
            <a:r>
              <a:rPr lang="he-IL" altLang="he-IL" sz="3600" i="1" dirty="0" smtClean="0">
                <a:latin typeface="Narkisim" panose="020E0502050101010101" pitchFamily="34" charset="-79"/>
                <a:cs typeface="Narkisim" panose="020E0502050101010101" pitchFamily="34" charset="-79"/>
              </a:rPr>
              <a:t> המחקר החקלאי</a:t>
            </a:r>
            <a:endParaRPr lang="en-US" altLang="he-IL" sz="3600" i="1" dirty="0" smtClean="0">
              <a:latin typeface="Narkisim" panose="020E0502050101010101" pitchFamily="34" charset="-79"/>
              <a:cs typeface="Narkisim" panose="020E0502050101010101" pitchFamily="34" charset="-79"/>
            </a:endParaRPr>
          </a:p>
        </p:txBody>
      </p:sp>
    </p:spTree>
  </p:cSld>
  <p:clrMapOvr>
    <a:masterClrMapping/>
  </p:clrMapOvr>
  <p:transition advTm="352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9" fill="hold" nodeType="clickEffect">
                                  <p:stCondLst>
                                    <p:cond delay="0"/>
                                  </p:stCondLst>
                                  <p:childTnLst>
                                    <p:set>
                                      <p:cBhvr>
                                        <p:cTn id="10" dur="1" fill="hold">
                                          <p:stCondLst>
                                            <p:cond delay="0"/>
                                          </p:stCondLst>
                                        </p:cTn>
                                        <p:tgtEl>
                                          <p:spTgt spid="1598468"/>
                                        </p:tgtEl>
                                        <p:attrNameLst>
                                          <p:attrName>style.visibility</p:attrName>
                                        </p:attrNameLst>
                                      </p:cBhvr>
                                      <p:to>
                                        <p:strVal val="visible"/>
                                      </p:to>
                                    </p:set>
                                    <p:anim calcmode="lin" valueType="num">
                                      <p:cBhvr additive="base">
                                        <p:cTn id="11" dur="500" fill="hold"/>
                                        <p:tgtEl>
                                          <p:spTgt spid="1598468"/>
                                        </p:tgtEl>
                                        <p:attrNameLst>
                                          <p:attrName>ppt_x</p:attrName>
                                        </p:attrNameLst>
                                      </p:cBhvr>
                                      <p:tavLst>
                                        <p:tav tm="0">
                                          <p:val>
                                            <p:strVal val="0-#ppt_w/2"/>
                                          </p:val>
                                        </p:tav>
                                        <p:tav tm="100000">
                                          <p:val>
                                            <p:strVal val="#ppt_x"/>
                                          </p:val>
                                        </p:tav>
                                      </p:tavLst>
                                    </p:anim>
                                    <p:anim calcmode="lin" valueType="num">
                                      <p:cBhvr additive="base">
                                        <p:cTn id="12" dur="500" fill="hold"/>
                                        <p:tgtEl>
                                          <p:spTgt spid="159846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4770" name="Rectangle 2"/>
          <p:cNvSpPr>
            <a:spLocks noChangeArrowheads="1"/>
          </p:cNvSpPr>
          <p:nvPr/>
        </p:nvSpPr>
        <p:spPr bwMode="auto">
          <a:xfrm>
            <a:off x="677863" y="228600"/>
            <a:ext cx="8126412"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b"/>
          <a:lstStyle>
            <a:lvl1pPr algn="ctr">
              <a:defRPr sz="4400" b="1">
                <a:solidFill>
                  <a:schemeClr val="tx2"/>
                </a:solidFill>
                <a:latin typeface="Arial" pitchFamily="34" charset="0"/>
                <a:cs typeface="Arial" pitchFamily="34" charset="0"/>
              </a:defRPr>
            </a:lvl1pPr>
            <a:lvl2pPr algn="ctr">
              <a:defRPr sz="4400" b="1">
                <a:solidFill>
                  <a:schemeClr val="tx2"/>
                </a:solidFill>
                <a:latin typeface="Arial" pitchFamily="34" charset="0"/>
                <a:cs typeface="Arial" pitchFamily="34" charset="0"/>
              </a:defRPr>
            </a:lvl2pPr>
            <a:lvl3pPr algn="ctr">
              <a:defRPr sz="4400" b="1">
                <a:solidFill>
                  <a:schemeClr val="tx2"/>
                </a:solidFill>
                <a:latin typeface="Arial" pitchFamily="34" charset="0"/>
                <a:cs typeface="Arial" pitchFamily="34" charset="0"/>
              </a:defRPr>
            </a:lvl3pPr>
            <a:lvl4pPr algn="ctr">
              <a:defRPr sz="4400" b="1">
                <a:solidFill>
                  <a:schemeClr val="tx2"/>
                </a:solidFill>
                <a:latin typeface="Arial" pitchFamily="34" charset="0"/>
                <a:cs typeface="Arial" pitchFamily="34" charset="0"/>
              </a:defRPr>
            </a:lvl4pPr>
            <a:lvl5pPr algn="ctr">
              <a:defRPr sz="4400" b="1">
                <a:solidFill>
                  <a:schemeClr val="tx2"/>
                </a:solidFill>
                <a:latin typeface="Arial" pitchFamily="34" charset="0"/>
                <a:cs typeface="Arial" pitchFamily="34" charset="0"/>
              </a:defRPr>
            </a:lvl5pPr>
            <a:lvl6pPr marL="457200" algn="ctr" rtl="0" eaLnBrk="0" fontAlgn="base" hangingPunct="0">
              <a:spcBef>
                <a:spcPct val="0"/>
              </a:spcBef>
              <a:spcAft>
                <a:spcPct val="0"/>
              </a:spcAft>
              <a:defRPr sz="4400" b="1">
                <a:solidFill>
                  <a:schemeClr val="tx2"/>
                </a:solidFill>
                <a:latin typeface="Arial" pitchFamily="34" charset="0"/>
                <a:cs typeface="Arial" pitchFamily="34" charset="0"/>
              </a:defRPr>
            </a:lvl6pPr>
            <a:lvl7pPr marL="914400" algn="ctr" rtl="0" eaLnBrk="0" fontAlgn="base" hangingPunct="0">
              <a:spcBef>
                <a:spcPct val="0"/>
              </a:spcBef>
              <a:spcAft>
                <a:spcPct val="0"/>
              </a:spcAft>
              <a:defRPr sz="4400" b="1">
                <a:solidFill>
                  <a:schemeClr val="tx2"/>
                </a:solidFill>
                <a:latin typeface="Arial" pitchFamily="34" charset="0"/>
                <a:cs typeface="Arial" pitchFamily="34" charset="0"/>
              </a:defRPr>
            </a:lvl7pPr>
            <a:lvl8pPr marL="1371600" algn="ctr" rtl="0" eaLnBrk="0" fontAlgn="base" hangingPunct="0">
              <a:spcBef>
                <a:spcPct val="0"/>
              </a:spcBef>
              <a:spcAft>
                <a:spcPct val="0"/>
              </a:spcAft>
              <a:defRPr sz="4400" b="1">
                <a:solidFill>
                  <a:schemeClr val="tx2"/>
                </a:solidFill>
                <a:latin typeface="Arial" pitchFamily="34" charset="0"/>
                <a:cs typeface="Arial" pitchFamily="34" charset="0"/>
              </a:defRPr>
            </a:lvl8pPr>
            <a:lvl9pPr marL="1828800" algn="ctr" rtl="0" eaLnBrk="0" fontAlgn="base" hangingPunct="0">
              <a:spcBef>
                <a:spcPct val="0"/>
              </a:spcBef>
              <a:spcAft>
                <a:spcPct val="0"/>
              </a:spcAft>
              <a:defRPr sz="4400" b="1">
                <a:solidFill>
                  <a:schemeClr val="tx2"/>
                </a:solidFill>
                <a:latin typeface="Arial" pitchFamily="34" charset="0"/>
                <a:cs typeface="Arial" pitchFamily="34" charset="0"/>
              </a:defRPr>
            </a:lvl9pPr>
          </a:lstStyle>
          <a:p>
            <a:pPr rtl="1"/>
            <a:r>
              <a:rPr lang="he-IL" altLang="he-IL" sz="6000" dirty="0" smtClean="0">
                <a:solidFill>
                  <a:schemeClr val="tx1"/>
                </a:solidFill>
                <a:latin typeface="Narkisim" panose="020E0502050101010101" pitchFamily="34" charset="-79"/>
                <a:cs typeface="Narkisim" panose="020E0502050101010101" pitchFamily="34" charset="-79"/>
              </a:rPr>
              <a:t>ארבעת מסלולי הורשה</a:t>
            </a:r>
            <a:endParaRPr lang="en-US" altLang="he-IL" sz="6000" dirty="0">
              <a:solidFill>
                <a:schemeClr val="tx1"/>
              </a:solidFill>
              <a:latin typeface="Narkisim" panose="020E0502050101010101" pitchFamily="34" charset="-79"/>
              <a:cs typeface="Narkisim" panose="020E0502050101010101" pitchFamily="34" charset="-79"/>
            </a:endParaRPr>
          </a:p>
        </p:txBody>
      </p:sp>
      <p:sp>
        <p:nvSpPr>
          <p:cNvPr id="3104771" name="Line 3"/>
          <p:cNvSpPr>
            <a:spLocks noChangeShapeType="1"/>
          </p:cNvSpPr>
          <p:nvPr/>
        </p:nvSpPr>
        <p:spPr bwMode="auto">
          <a:xfrm>
            <a:off x="2843213" y="3429000"/>
            <a:ext cx="0" cy="1223963"/>
          </a:xfrm>
          <a:prstGeom prst="line">
            <a:avLst/>
          </a:prstGeom>
          <a:noFill/>
          <a:ln w="1270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4772" name="Line 4"/>
          <p:cNvSpPr>
            <a:spLocks noChangeShapeType="1"/>
          </p:cNvSpPr>
          <p:nvPr/>
        </p:nvSpPr>
        <p:spPr bwMode="auto">
          <a:xfrm>
            <a:off x="3203575" y="3429000"/>
            <a:ext cx="3101975" cy="1255713"/>
          </a:xfrm>
          <a:prstGeom prst="line">
            <a:avLst/>
          </a:prstGeom>
          <a:noFill/>
          <a:ln w="508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4773" name="Line 5"/>
          <p:cNvSpPr>
            <a:spLocks noChangeShapeType="1"/>
          </p:cNvSpPr>
          <p:nvPr/>
        </p:nvSpPr>
        <p:spPr bwMode="auto">
          <a:xfrm>
            <a:off x="6516688" y="3500438"/>
            <a:ext cx="0" cy="1152525"/>
          </a:xfrm>
          <a:prstGeom prst="line">
            <a:avLst/>
          </a:prstGeom>
          <a:noFill/>
          <a:ln w="381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4774" name="Line 6"/>
          <p:cNvSpPr>
            <a:spLocks noChangeShapeType="1"/>
          </p:cNvSpPr>
          <p:nvPr/>
        </p:nvSpPr>
        <p:spPr bwMode="auto">
          <a:xfrm flipH="1">
            <a:off x="3130550" y="3429000"/>
            <a:ext cx="3025775" cy="1247775"/>
          </a:xfrm>
          <a:prstGeom prst="line">
            <a:avLst/>
          </a:prstGeom>
          <a:noFill/>
          <a:ln w="508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104775" name="Group 7"/>
          <p:cNvGrpSpPr>
            <a:grpSpLocks/>
          </p:cNvGrpSpPr>
          <p:nvPr/>
        </p:nvGrpSpPr>
        <p:grpSpPr bwMode="auto">
          <a:xfrm>
            <a:off x="5219700" y="1630363"/>
            <a:ext cx="3924300" cy="1727200"/>
            <a:chOff x="3288" y="1027"/>
            <a:chExt cx="2472" cy="1088"/>
          </a:xfrm>
        </p:grpSpPr>
        <p:grpSp>
          <p:nvGrpSpPr>
            <p:cNvPr id="3104776" name="Group 8"/>
            <p:cNvGrpSpPr>
              <a:grpSpLocks/>
            </p:cNvGrpSpPr>
            <p:nvPr/>
          </p:nvGrpSpPr>
          <p:grpSpPr bwMode="auto">
            <a:xfrm>
              <a:off x="3288" y="1027"/>
              <a:ext cx="1692" cy="1088"/>
              <a:chOff x="2230" y="1888"/>
              <a:chExt cx="1692" cy="1088"/>
            </a:xfrm>
          </p:grpSpPr>
          <p:sp>
            <p:nvSpPr>
              <p:cNvPr id="3104777" name="Rectangle 9"/>
              <p:cNvSpPr>
                <a:spLocks noChangeArrowheads="1"/>
              </p:cNvSpPr>
              <p:nvPr/>
            </p:nvSpPr>
            <p:spPr bwMode="auto">
              <a:xfrm>
                <a:off x="2230" y="1888"/>
                <a:ext cx="1688" cy="1088"/>
              </a:xfrm>
              <a:prstGeom prst="rect">
                <a:avLst/>
              </a:prstGeom>
              <a:solidFill>
                <a:schemeClr val="bg1"/>
              </a:soli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104778" name="Picture 10" descr="thecow2"/>
              <p:cNvPicPr>
                <a:picLocks noChangeAspect="1" noChangeArrowheads="1"/>
              </p:cNvPicPr>
              <p:nvPr/>
            </p:nvPicPr>
            <p:blipFill>
              <a:blip r:embed="rId3">
                <a:extLst>
                  <a:ext uri="{28A0092B-C50C-407E-A947-70E740481C1C}">
                    <a14:useLocalDpi xmlns:a14="http://schemas.microsoft.com/office/drawing/2010/main" val="0"/>
                  </a:ext>
                </a:extLst>
              </a:blip>
              <a:srcRect t="2531" r="3658" b="3796"/>
              <a:stretch>
                <a:fillRect/>
              </a:stretch>
            </p:blipFill>
            <p:spPr bwMode="auto">
              <a:xfrm>
                <a:off x="2245" y="1912"/>
                <a:ext cx="1677" cy="1055"/>
              </a:xfrm>
              <a:prstGeom prst="rect">
                <a:avLst/>
              </a:prstGeom>
              <a:noFill/>
              <a:ln w="9525">
                <a:solidFill>
                  <a:schemeClr val="bg2"/>
                </a:solidFill>
                <a:miter lim="800000"/>
                <a:headEnd/>
                <a:tailEnd/>
              </a:ln>
              <a:extLst>
                <a:ext uri="{909E8E84-426E-40DD-AFC4-6F175D3DCCD1}">
                  <a14:hiddenFill xmlns:a14="http://schemas.microsoft.com/office/drawing/2010/main">
                    <a:solidFill>
                      <a:schemeClr val="accent1"/>
                    </a:solidFill>
                  </a14:hiddenFill>
                </a:ext>
              </a:extLst>
            </p:spPr>
          </p:pic>
        </p:grpSp>
        <p:sp>
          <p:nvSpPr>
            <p:cNvPr id="3104779" name="Text Box 11"/>
            <p:cNvSpPr txBox="1">
              <a:spLocks noChangeArrowheads="1"/>
            </p:cNvSpPr>
            <p:nvPr/>
          </p:nvSpPr>
          <p:spPr bwMode="auto">
            <a:xfrm>
              <a:off x="5046" y="1298"/>
              <a:ext cx="714"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rtl="1">
                <a:spcBef>
                  <a:spcPct val="50000"/>
                </a:spcBef>
              </a:pPr>
              <a:r>
                <a:rPr lang="he-IL" altLang="he-IL" sz="3200" dirty="0" smtClean="0"/>
                <a:t>אם</a:t>
              </a:r>
              <a:endParaRPr lang="en-US" altLang="he-IL" sz="4400" dirty="0"/>
            </a:p>
          </p:txBody>
        </p:sp>
      </p:grpSp>
      <p:grpSp>
        <p:nvGrpSpPr>
          <p:cNvPr id="3104780" name="Group 12"/>
          <p:cNvGrpSpPr>
            <a:grpSpLocks/>
          </p:cNvGrpSpPr>
          <p:nvPr/>
        </p:nvGrpSpPr>
        <p:grpSpPr bwMode="auto">
          <a:xfrm>
            <a:off x="323850" y="1520825"/>
            <a:ext cx="3960813" cy="1884363"/>
            <a:chOff x="204" y="958"/>
            <a:chExt cx="2495" cy="1187"/>
          </a:xfrm>
        </p:grpSpPr>
        <p:sp>
          <p:nvSpPr>
            <p:cNvPr id="3104781" name="Text Box 13"/>
            <p:cNvSpPr txBox="1">
              <a:spLocks noChangeArrowheads="1"/>
            </p:cNvSpPr>
            <p:nvPr/>
          </p:nvSpPr>
          <p:spPr bwMode="auto">
            <a:xfrm>
              <a:off x="204" y="1298"/>
              <a:ext cx="667"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rtl="1">
                <a:spcBef>
                  <a:spcPct val="50000"/>
                </a:spcBef>
              </a:pPr>
              <a:r>
                <a:rPr lang="he-IL" altLang="he-IL" sz="3200" dirty="0" smtClean="0"/>
                <a:t>אב</a:t>
              </a:r>
              <a:endParaRPr lang="en-US" altLang="he-IL" sz="4400" dirty="0"/>
            </a:p>
          </p:txBody>
        </p:sp>
        <p:pic>
          <p:nvPicPr>
            <p:cNvPr id="3104782" name="Picture 14" descr="parim"/>
            <p:cNvPicPr>
              <a:picLocks noChangeAspect="1" noChangeArrowheads="1"/>
            </p:cNvPicPr>
            <p:nvPr/>
          </p:nvPicPr>
          <p:blipFill>
            <a:blip r:embed="rId4">
              <a:extLst>
                <a:ext uri="{28A0092B-C50C-407E-A947-70E740481C1C}">
                  <a14:useLocalDpi xmlns:a14="http://schemas.microsoft.com/office/drawing/2010/main" val="0"/>
                </a:ext>
              </a:extLst>
            </a:blip>
            <a:srcRect t="21666"/>
            <a:stretch>
              <a:fillRect/>
            </a:stretch>
          </p:blipFill>
          <p:spPr bwMode="auto">
            <a:xfrm>
              <a:off x="845" y="958"/>
              <a:ext cx="1854" cy="1187"/>
            </a:xfrm>
            <a:prstGeom prst="rect">
              <a:avLst/>
            </a:prstGeom>
            <a:noFill/>
            <a:ln w="9525">
              <a:solidFill>
                <a:schemeClr val="bg2"/>
              </a:solidFill>
              <a:miter lim="800000"/>
              <a:headEnd/>
              <a:tailEnd/>
            </a:ln>
            <a:extLst>
              <a:ext uri="{909E8E84-426E-40DD-AFC4-6F175D3DCCD1}">
                <a14:hiddenFill xmlns:a14="http://schemas.microsoft.com/office/drawing/2010/main">
                  <a:solidFill>
                    <a:schemeClr val="accent1"/>
                  </a:solidFill>
                </a14:hiddenFill>
              </a:ext>
            </a:extLst>
          </p:spPr>
        </p:pic>
      </p:grpSp>
      <p:grpSp>
        <p:nvGrpSpPr>
          <p:cNvPr id="3104783" name="Group 15"/>
          <p:cNvGrpSpPr>
            <a:grpSpLocks/>
          </p:cNvGrpSpPr>
          <p:nvPr/>
        </p:nvGrpSpPr>
        <p:grpSpPr bwMode="auto">
          <a:xfrm>
            <a:off x="5220076" y="4149725"/>
            <a:ext cx="3816352" cy="2462213"/>
            <a:chOff x="3560" y="2614"/>
            <a:chExt cx="2404" cy="1551"/>
          </a:xfrm>
        </p:grpSpPr>
        <p:sp>
          <p:nvSpPr>
            <p:cNvPr id="3104784" name="Text Box 16"/>
            <p:cNvSpPr txBox="1">
              <a:spLocks noChangeArrowheads="1"/>
            </p:cNvSpPr>
            <p:nvPr/>
          </p:nvSpPr>
          <p:spPr bwMode="auto">
            <a:xfrm>
              <a:off x="4726" y="2614"/>
              <a:ext cx="123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rtl="1">
                <a:spcBef>
                  <a:spcPct val="50000"/>
                </a:spcBef>
              </a:pPr>
              <a:r>
                <a:rPr lang="he-IL" altLang="he-IL" sz="3200" dirty="0" smtClean="0"/>
                <a:t>בת</a:t>
              </a:r>
              <a:endParaRPr lang="en-US" altLang="he-IL" sz="4400" dirty="0"/>
            </a:p>
          </p:txBody>
        </p:sp>
        <p:pic>
          <p:nvPicPr>
            <p:cNvPr id="3104785" name="Picture 17" descr="holstein-web-1"/>
            <p:cNvPicPr>
              <a:picLocks noChangeAspect="1" noChangeArrowheads="1"/>
            </p:cNvPicPr>
            <p:nvPr/>
          </p:nvPicPr>
          <p:blipFill>
            <a:blip r:embed="rId5">
              <a:extLst>
                <a:ext uri="{28A0092B-C50C-407E-A947-70E740481C1C}">
                  <a14:useLocalDpi xmlns:a14="http://schemas.microsoft.com/office/drawing/2010/main" val="0"/>
                </a:ext>
              </a:extLst>
            </a:blip>
            <a:srcRect r="6299" b="13319"/>
            <a:stretch>
              <a:fillRect/>
            </a:stretch>
          </p:blipFill>
          <p:spPr bwMode="auto">
            <a:xfrm>
              <a:off x="3560" y="3022"/>
              <a:ext cx="1633" cy="1143"/>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3104786" name="Group 18"/>
          <p:cNvGrpSpPr>
            <a:grpSpLocks/>
          </p:cNvGrpSpPr>
          <p:nvPr/>
        </p:nvGrpSpPr>
        <p:grpSpPr bwMode="auto">
          <a:xfrm>
            <a:off x="467544" y="4076700"/>
            <a:ext cx="3600450" cy="2549525"/>
            <a:chOff x="340" y="2568"/>
            <a:chExt cx="2268" cy="1606"/>
          </a:xfrm>
        </p:grpSpPr>
        <p:sp>
          <p:nvSpPr>
            <p:cNvPr id="3104787" name="Text Box 19"/>
            <p:cNvSpPr txBox="1">
              <a:spLocks noChangeArrowheads="1"/>
            </p:cNvSpPr>
            <p:nvPr/>
          </p:nvSpPr>
          <p:spPr bwMode="auto">
            <a:xfrm>
              <a:off x="340" y="2568"/>
              <a:ext cx="661" cy="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rtl="1">
                <a:spcBef>
                  <a:spcPct val="50000"/>
                </a:spcBef>
              </a:pPr>
              <a:r>
                <a:rPr lang="he-IL" altLang="he-IL" sz="3200" dirty="0" smtClean="0"/>
                <a:t>בן</a:t>
              </a:r>
              <a:endParaRPr lang="en-US" altLang="he-IL" sz="4400" dirty="0"/>
            </a:p>
          </p:txBody>
        </p:sp>
        <p:pic>
          <p:nvPicPr>
            <p:cNvPr id="3104788" name="Picture 20" descr="HartlineTitanic03-s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0" y="2974"/>
              <a:ext cx="1678" cy="1200"/>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95421520"/>
      </p:ext>
    </p:extLst>
  </p:cSld>
  <p:clrMapOvr>
    <a:masterClrMapping/>
  </p:clrMapOvr>
  <p:transition advTm="912"/>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104770"/>
                                        </p:tgtEl>
                                        <p:attrNameLst>
                                          <p:attrName>style.visibility</p:attrName>
                                        </p:attrNameLst>
                                      </p:cBhvr>
                                      <p:to>
                                        <p:strVal val="visible"/>
                                      </p:to>
                                    </p:set>
                                    <p:anim calcmode="lin" valueType="num">
                                      <p:cBhvr additive="base">
                                        <p:cTn id="7" dur="500" fill="hold"/>
                                        <p:tgtEl>
                                          <p:spTgt spid="3104770"/>
                                        </p:tgtEl>
                                        <p:attrNameLst>
                                          <p:attrName>ppt_x</p:attrName>
                                        </p:attrNameLst>
                                      </p:cBhvr>
                                      <p:tavLst>
                                        <p:tav tm="0">
                                          <p:val>
                                            <p:strVal val="#ppt_x"/>
                                          </p:val>
                                        </p:tav>
                                        <p:tav tm="100000">
                                          <p:val>
                                            <p:strVal val="#ppt_x"/>
                                          </p:val>
                                        </p:tav>
                                      </p:tavLst>
                                    </p:anim>
                                    <p:anim calcmode="lin" valueType="num">
                                      <p:cBhvr additive="base">
                                        <p:cTn id="8" dur="500" fill="hold"/>
                                        <p:tgtEl>
                                          <p:spTgt spid="3104770"/>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10478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104775"/>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10478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0478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310477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310477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310477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31047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4770" grpId="0" autoUpdateAnimBg="0"/>
      <p:bldP spid="3104771" grpId="0" animBg="1"/>
      <p:bldP spid="3104772" grpId="0" animBg="1"/>
      <p:bldP spid="3104773" grpId="0" animBg="1"/>
      <p:bldP spid="3104774"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6118225" cy="1143000"/>
          </a:xfrm>
        </p:spPr>
        <p:txBody>
          <a:bodyPr/>
          <a:lstStyle/>
          <a:p>
            <a:r>
              <a:rPr lang="en-US" altLang="en-US" b="1" smtClean="0">
                <a:latin typeface="Arial" panose="020B0604020202020204" pitchFamily="34" charset="0"/>
                <a:cs typeface="Arial" panose="020B0604020202020204" pitchFamily="34" charset="0"/>
              </a:rPr>
              <a:t>The bottom line</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altLang="en-US" sz="2400" smtClean="0">
                <a:latin typeface="Arial" panose="020B0604020202020204" pitchFamily="34" charset="0"/>
                <a:cs typeface="Arial" panose="020B0604020202020204" pitchFamily="34" charset="0"/>
              </a:rPr>
              <a:t>The difference between the mean EBV</a:t>
            </a:r>
            <a:r>
              <a:rPr lang="en-US" altLang="en-US" sz="2400" baseline="-25000" smtClean="0">
                <a:latin typeface="Arial" panose="020B0604020202020204" pitchFamily="34" charset="0"/>
                <a:cs typeface="Arial" panose="020B0604020202020204" pitchFamily="34" charset="0"/>
              </a:rPr>
              <a:t>14</a:t>
            </a:r>
            <a:r>
              <a:rPr lang="en-US" altLang="en-US" sz="2400" smtClean="0">
                <a:latin typeface="Arial" panose="020B0604020202020204" pitchFamily="34" charset="0"/>
                <a:cs typeface="Arial" panose="020B0604020202020204" pitchFamily="34" charset="0"/>
              </a:rPr>
              <a:t> of the bulls selected by GEBV and PA was 65 units.</a:t>
            </a:r>
          </a:p>
          <a:p>
            <a:pPr>
              <a:buFont typeface="Wingdings" panose="05000000000000000000" pitchFamily="2" charset="2"/>
              <a:buChar char="Ø"/>
            </a:pPr>
            <a:r>
              <a:rPr lang="en-US" altLang="en-US" sz="2400" smtClean="0">
                <a:latin typeface="Arial" panose="020B0604020202020204" pitchFamily="34" charset="0"/>
                <a:cs typeface="Arial" panose="020B0604020202020204" pitchFamily="34" charset="0"/>
              </a:rPr>
              <a:t>The mean generation interval from young bulls to their daughters is 4 years.</a:t>
            </a:r>
          </a:p>
          <a:p>
            <a:pPr>
              <a:buFont typeface="Wingdings" panose="05000000000000000000" pitchFamily="2" charset="2"/>
              <a:buChar char="Ø"/>
            </a:pPr>
            <a:r>
              <a:rPr lang="en-US" altLang="en-US" sz="2400" smtClean="0">
                <a:latin typeface="Arial" panose="020B0604020202020204" pitchFamily="34" charset="0"/>
                <a:cs typeface="Arial" panose="020B0604020202020204" pitchFamily="34" charset="0"/>
              </a:rPr>
              <a:t>If half of all inseminations are by young bulls then the annual genetic gain obtained by implementation of genomic evaluation will be 8 units per year (65/8).</a:t>
            </a:r>
          </a:p>
          <a:p>
            <a:pPr>
              <a:buFont typeface="Wingdings" panose="05000000000000000000" pitchFamily="2" charset="2"/>
              <a:buChar char="Ø"/>
            </a:pPr>
            <a:r>
              <a:rPr lang="en-US" altLang="en-US" sz="2400" smtClean="0">
                <a:latin typeface="Arial" panose="020B0604020202020204" pitchFamily="34" charset="0"/>
                <a:cs typeface="Arial" panose="020B0604020202020204" pitchFamily="34" charset="0"/>
              </a:rPr>
              <a:t>Since annual gain is currently 107 units this is a gain of 7%.</a:t>
            </a:r>
          </a:p>
          <a:p>
            <a:pPr>
              <a:buFont typeface="Wingdings" panose="05000000000000000000" pitchFamily="2" charset="2"/>
              <a:buChar char="Ø"/>
            </a:pPr>
            <a:r>
              <a:rPr lang="en-US" altLang="en-US" sz="2400" smtClean="0">
                <a:latin typeface="Arial" panose="020B0604020202020204" pitchFamily="34" charset="0"/>
                <a:cs typeface="Arial" panose="020B0604020202020204" pitchFamily="34" charset="0"/>
              </a:rPr>
              <a:t>Genomic selection of sires of sires, and increased use of young sires should result in further increased rate of genetic gain. </a:t>
            </a:r>
          </a:p>
        </p:txBody>
      </p:sp>
      <p:pic>
        <p:nvPicPr>
          <p:cNvPr id="4098" name="Picture 2" descr="C:\Users\weller2\AppData\Local\Microsoft\Windows\Temporary Internet Files\Content.IE5\9AZD6HZH\MC90029346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2225" y="333375"/>
            <a:ext cx="2332038" cy="11509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1" presetClass="entr" presetSubtype="1"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wheel(1)">
                                      <p:cBhvr>
                                        <p:cTn id="11" dur="2000"/>
                                        <p:tgtEl>
                                          <p:spTgt spid="409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684213" y="333375"/>
            <a:ext cx="7775575"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rtl="1"/>
            <a:r>
              <a:rPr lang="en-US" altLang="en-US" sz="4000" b="1">
                <a:solidFill>
                  <a:srgbClr val="FFFF00"/>
                </a:solidFill>
                <a:latin typeface="Helvetica" panose="020B0604020202020204" pitchFamily="34" charset="0"/>
                <a:cs typeface="Narkisim" panose="020E0502050101010101" pitchFamily="34" charset="-79"/>
              </a:rPr>
              <a:t>The Israeli “genomics” breeding program</a:t>
            </a:r>
            <a:r>
              <a:rPr lang="en-US" altLang="en-US" sz="4000" b="1">
                <a:solidFill>
                  <a:srgbClr val="FFFF00"/>
                </a:solidFill>
              </a:rPr>
              <a:t>, 2015 - </a:t>
            </a:r>
            <a:endParaRPr lang="en-US" altLang="en-US" sz="4000" b="1">
              <a:solidFill>
                <a:srgbClr val="FFFF00"/>
              </a:solidFill>
              <a:latin typeface="Helvetica" panose="020B0604020202020204" pitchFamily="34" charset="0"/>
              <a:cs typeface="Narkisim" panose="020E0502050101010101" pitchFamily="34" charset="-79"/>
            </a:endParaRPr>
          </a:p>
        </p:txBody>
      </p:sp>
      <p:sp>
        <p:nvSpPr>
          <p:cNvPr id="2118661" name="Rectangle 5"/>
          <p:cNvSpPr>
            <a:spLocks noChangeArrowheads="1"/>
          </p:cNvSpPr>
          <p:nvPr/>
        </p:nvSpPr>
        <p:spPr bwMode="auto">
          <a:xfrm>
            <a:off x="179388" y="2312988"/>
            <a:ext cx="2376487"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spcBef>
                <a:spcPct val="50000"/>
              </a:spcBef>
            </a:pPr>
            <a:r>
              <a:rPr lang="en-US" altLang="en-US" sz="2400">
                <a:cs typeface="Arial" panose="020B0604020202020204" pitchFamily="34" charset="0"/>
              </a:rPr>
              <a:t>~400 calves are selected for DNA analysis</a:t>
            </a:r>
          </a:p>
        </p:txBody>
      </p:sp>
      <p:sp>
        <p:nvSpPr>
          <p:cNvPr id="2118662" name="Rectangle 6"/>
          <p:cNvSpPr>
            <a:spLocks noChangeArrowheads="1"/>
          </p:cNvSpPr>
          <p:nvPr/>
        </p:nvSpPr>
        <p:spPr bwMode="auto">
          <a:xfrm>
            <a:off x="4572000" y="5805488"/>
            <a:ext cx="31289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rtl="1">
              <a:spcBef>
                <a:spcPct val="50000"/>
              </a:spcBef>
            </a:pPr>
            <a:r>
              <a:rPr lang="en-US" altLang="en-US" sz="2400">
                <a:cs typeface="Arial" panose="020B0604020202020204" pitchFamily="34" charset="0"/>
              </a:rPr>
              <a:t>20 bull calves are selected for service</a:t>
            </a:r>
          </a:p>
        </p:txBody>
      </p:sp>
      <p:sp>
        <p:nvSpPr>
          <p:cNvPr id="2118663" name="Line 7"/>
          <p:cNvSpPr>
            <a:spLocks noChangeShapeType="1"/>
          </p:cNvSpPr>
          <p:nvPr/>
        </p:nvSpPr>
        <p:spPr bwMode="auto">
          <a:xfrm>
            <a:off x="2484438" y="5445125"/>
            <a:ext cx="2087562" cy="601663"/>
          </a:xfrm>
          <a:prstGeom prst="line">
            <a:avLst/>
          </a:prstGeom>
          <a:noFill/>
          <a:ln w="508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18664" name="Line 8"/>
          <p:cNvSpPr>
            <a:spLocks noChangeShapeType="1"/>
          </p:cNvSpPr>
          <p:nvPr/>
        </p:nvSpPr>
        <p:spPr bwMode="auto">
          <a:xfrm flipV="1">
            <a:off x="6156325" y="5013325"/>
            <a:ext cx="0" cy="792163"/>
          </a:xfrm>
          <a:prstGeom prst="line">
            <a:avLst/>
          </a:prstGeom>
          <a:noFill/>
          <a:ln w="508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18665" name="Line 9"/>
          <p:cNvSpPr>
            <a:spLocks noChangeShapeType="1"/>
          </p:cNvSpPr>
          <p:nvPr/>
        </p:nvSpPr>
        <p:spPr bwMode="auto">
          <a:xfrm flipV="1">
            <a:off x="6637338" y="2840038"/>
            <a:ext cx="635000" cy="947737"/>
          </a:xfrm>
          <a:prstGeom prst="line">
            <a:avLst/>
          </a:prstGeom>
          <a:noFill/>
          <a:ln w="508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18666" name="Line 10"/>
          <p:cNvSpPr>
            <a:spLocks noChangeShapeType="1"/>
          </p:cNvSpPr>
          <p:nvPr/>
        </p:nvSpPr>
        <p:spPr bwMode="auto">
          <a:xfrm>
            <a:off x="1403350" y="3540125"/>
            <a:ext cx="0" cy="1184275"/>
          </a:xfrm>
          <a:prstGeom prst="line">
            <a:avLst/>
          </a:prstGeom>
          <a:noFill/>
          <a:ln w="571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18676" name="Line 20"/>
          <p:cNvSpPr>
            <a:spLocks noChangeShapeType="1"/>
          </p:cNvSpPr>
          <p:nvPr/>
        </p:nvSpPr>
        <p:spPr bwMode="auto">
          <a:xfrm flipH="1" flipV="1">
            <a:off x="4643438" y="2565400"/>
            <a:ext cx="215900" cy="576263"/>
          </a:xfrm>
          <a:prstGeom prst="line">
            <a:avLst/>
          </a:prstGeom>
          <a:noFill/>
          <a:ln w="508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18684" name="Rectangle 28"/>
          <p:cNvSpPr>
            <a:spLocks noChangeArrowheads="1"/>
          </p:cNvSpPr>
          <p:nvPr/>
        </p:nvSpPr>
        <p:spPr bwMode="auto">
          <a:xfrm>
            <a:off x="79375" y="4868863"/>
            <a:ext cx="254793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spcBef>
                <a:spcPct val="50000"/>
              </a:spcBef>
            </a:pPr>
            <a:r>
              <a:rPr lang="en-US" altLang="en-US" sz="2400">
                <a:cs typeface="Arial" panose="020B0604020202020204" pitchFamily="34" charset="0"/>
              </a:rPr>
              <a:t>Genotypes are determined and data analyzed</a:t>
            </a:r>
          </a:p>
        </p:txBody>
      </p:sp>
      <p:sp>
        <p:nvSpPr>
          <p:cNvPr id="2118685" name="Line 29"/>
          <p:cNvSpPr>
            <a:spLocks noChangeShapeType="1"/>
          </p:cNvSpPr>
          <p:nvPr/>
        </p:nvSpPr>
        <p:spPr bwMode="auto">
          <a:xfrm>
            <a:off x="7019925" y="4221163"/>
            <a:ext cx="865188" cy="503237"/>
          </a:xfrm>
          <a:prstGeom prst="line">
            <a:avLst/>
          </a:prstGeom>
          <a:noFill/>
          <a:ln w="508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18688" name="Rectangle 32"/>
          <p:cNvSpPr>
            <a:spLocks noChangeArrowheads="1"/>
          </p:cNvSpPr>
          <p:nvPr/>
        </p:nvSpPr>
        <p:spPr bwMode="auto">
          <a:xfrm>
            <a:off x="6240463" y="1700213"/>
            <a:ext cx="25415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spcBef>
                <a:spcPct val="50000"/>
              </a:spcBef>
            </a:pPr>
            <a:r>
              <a:rPr lang="en-US" altLang="en-US" sz="2400"/>
              <a:t>3 foreign bulls</a:t>
            </a:r>
          </a:p>
          <a:p>
            <a:pPr algn="ctr">
              <a:spcBef>
                <a:spcPct val="50000"/>
              </a:spcBef>
            </a:pPr>
            <a:r>
              <a:rPr lang="en-US" altLang="en-US" sz="2400"/>
              <a:t>4 local bulls</a:t>
            </a:r>
          </a:p>
        </p:txBody>
      </p:sp>
      <p:grpSp>
        <p:nvGrpSpPr>
          <p:cNvPr id="2" name="Group 44"/>
          <p:cNvGrpSpPr>
            <a:grpSpLocks/>
          </p:cNvGrpSpPr>
          <p:nvPr/>
        </p:nvGrpSpPr>
        <p:grpSpPr bwMode="auto">
          <a:xfrm>
            <a:off x="2339975" y="1735138"/>
            <a:ext cx="4217988" cy="1406525"/>
            <a:chOff x="1474" y="1093"/>
            <a:chExt cx="2657" cy="886"/>
          </a:xfrm>
        </p:grpSpPr>
        <p:sp>
          <p:nvSpPr>
            <p:cNvPr id="214039" name="Line 11"/>
            <p:cNvSpPr>
              <a:spLocks noChangeShapeType="1"/>
            </p:cNvSpPr>
            <p:nvPr/>
          </p:nvSpPr>
          <p:spPr bwMode="auto">
            <a:xfrm>
              <a:off x="3581" y="1242"/>
              <a:ext cx="500" cy="0"/>
            </a:xfrm>
            <a:prstGeom prst="line">
              <a:avLst/>
            </a:prstGeom>
            <a:noFill/>
            <a:ln w="571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4040" name="Line 12"/>
            <p:cNvSpPr>
              <a:spLocks noChangeShapeType="1"/>
            </p:cNvSpPr>
            <p:nvPr/>
          </p:nvSpPr>
          <p:spPr bwMode="auto">
            <a:xfrm flipH="1">
              <a:off x="1929" y="1789"/>
              <a:ext cx="1952" cy="0"/>
            </a:xfrm>
            <a:prstGeom prst="line">
              <a:avLst/>
            </a:prstGeom>
            <a:noFill/>
            <a:ln w="571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4041" name="Line 13"/>
            <p:cNvSpPr>
              <a:spLocks noChangeShapeType="1"/>
            </p:cNvSpPr>
            <p:nvPr/>
          </p:nvSpPr>
          <p:spPr bwMode="auto">
            <a:xfrm>
              <a:off x="1929" y="1093"/>
              <a:ext cx="0" cy="696"/>
            </a:xfrm>
            <a:prstGeom prst="line">
              <a:avLst/>
            </a:prstGeom>
            <a:noFill/>
            <a:ln w="571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4042" name="Line 14"/>
            <p:cNvSpPr>
              <a:spLocks noChangeShapeType="1"/>
            </p:cNvSpPr>
            <p:nvPr/>
          </p:nvSpPr>
          <p:spPr bwMode="auto">
            <a:xfrm flipH="1">
              <a:off x="1474" y="1392"/>
              <a:ext cx="455" cy="133"/>
            </a:xfrm>
            <a:prstGeom prst="line">
              <a:avLst/>
            </a:prstGeom>
            <a:noFill/>
            <a:ln w="571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4043" name="Line 15"/>
            <p:cNvSpPr>
              <a:spLocks noChangeShapeType="1"/>
            </p:cNvSpPr>
            <p:nvPr/>
          </p:nvSpPr>
          <p:spPr bwMode="auto">
            <a:xfrm>
              <a:off x="3581" y="1541"/>
              <a:ext cx="550" cy="0"/>
            </a:xfrm>
            <a:prstGeom prst="line">
              <a:avLst/>
            </a:prstGeom>
            <a:noFill/>
            <a:ln w="571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4044" name="Line 16"/>
            <p:cNvSpPr>
              <a:spLocks noChangeShapeType="1"/>
            </p:cNvSpPr>
            <p:nvPr/>
          </p:nvSpPr>
          <p:spPr bwMode="auto">
            <a:xfrm>
              <a:off x="3881" y="1541"/>
              <a:ext cx="0" cy="248"/>
            </a:xfrm>
            <a:prstGeom prst="line">
              <a:avLst/>
            </a:prstGeom>
            <a:noFill/>
            <a:ln w="571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4045" name="Line 17"/>
            <p:cNvSpPr>
              <a:spLocks noChangeShapeType="1"/>
            </p:cNvSpPr>
            <p:nvPr/>
          </p:nvSpPr>
          <p:spPr bwMode="auto">
            <a:xfrm flipV="1">
              <a:off x="3881" y="1093"/>
              <a:ext cx="0" cy="149"/>
            </a:xfrm>
            <a:prstGeom prst="line">
              <a:avLst/>
            </a:prstGeom>
            <a:noFill/>
            <a:ln w="571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4046" name="Line 18"/>
            <p:cNvSpPr>
              <a:spLocks noChangeShapeType="1"/>
            </p:cNvSpPr>
            <p:nvPr/>
          </p:nvSpPr>
          <p:spPr bwMode="auto">
            <a:xfrm>
              <a:off x="1929" y="1093"/>
              <a:ext cx="1952" cy="0"/>
            </a:xfrm>
            <a:prstGeom prst="line">
              <a:avLst/>
            </a:prstGeom>
            <a:noFill/>
            <a:ln w="571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4047" name="Line 19"/>
            <p:cNvSpPr>
              <a:spLocks noChangeShapeType="1"/>
            </p:cNvSpPr>
            <p:nvPr/>
          </p:nvSpPr>
          <p:spPr bwMode="auto">
            <a:xfrm flipV="1">
              <a:off x="1973" y="1344"/>
              <a:ext cx="363" cy="635"/>
            </a:xfrm>
            <a:prstGeom prst="line">
              <a:avLst/>
            </a:prstGeom>
            <a:noFill/>
            <a:ln w="508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4048" name="Rectangle 33"/>
            <p:cNvSpPr>
              <a:spLocks noChangeArrowheads="1"/>
            </p:cNvSpPr>
            <p:nvPr/>
          </p:nvSpPr>
          <p:spPr bwMode="auto">
            <a:xfrm>
              <a:off x="2130" y="1093"/>
              <a:ext cx="1450" cy="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spcBef>
                  <a:spcPct val="50000"/>
                </a:spcBef>
              </a:pPr>
              <a:r>
                <a:rPr lang="en-US" altLang="en-US" sz="2400"/>
                <a:t>500 elite cows</a:t>
              </a:r>
            </a:p>
            <a:p>
              <a:pPr algn="ctr">
                <a:spcBef>
                  <a:spcPct val="50000"/>
                </a:spcBef>
              </a:pPr>
              <a:r>
                <a:rPr lang="en-US" altLang="en-US" sz="2400"/>
                <a:t>500 elite cows</a:t>
              </a:r>
            </a:p>
          </p:txBody>
        </p:sp>
      </p:grpSp>
      <p:grpSp>
        <p:nvGrpSpPr>
          <p:cNvPr id="3" name="Group 34"/>
          <p:cNvGrpSpPr>
            <a:grpSpLocks/>
          </p:cNvGrpSpPr>
          <p:nvPr/>
        </p:nvGrpSpPr>
        <p:grpSpPr bwMode="auto">
          <a:xfrm>
            <a:off x="5364163" y="3644900"/>
            <a:ext cx="1589087" cy="1295400"/>
            <a:chOff x="3379" y="2296"/>
            <a:chExt cx="1001" cy="816"/>
          </a:xfrm>
        </p:grpSpPr>
        <p:sp>
          <p:nvSpPr>
            <p:cNvPr id="214036" name="Rectangle 35"/>
            <p:cNvSpPr>
              <a:spLocks noChangeArrowheads="1"/>
            </p:cNvSpPr>
            <p:nvPr/>
          </p:nvSpPr>
          <p:spPr bwMode="auto">
            <a:xfrm>
              <a:off x="3379" y="2312"/>
              <a:ext cx="998" cy="785"/>
            </a:xfrm>
            <a:prstGeom prst="rect">
              <a:avLst/>
            </a:prstGeom>
            <a:solidFill>
              <a:schemeClr val="bg1"/>
            </a:solidFill>
            <a:ln w="12700">
              <a:solidFill>
                <a:schemeClr val="tx1"/>
              </a:solidFill>
              <a:miter lim="800000"/>
              <a:headEnd/>
              <a:tailEnd/>
            </a:ln>
          </p:spPr>
          <p:txBody>
            <a:bodyPr wrap="none" anchor="ct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endParaRPr lang="en-US" altLang="en-US"/>
            </a:p>
          </p:txBody>
        </p:sp>
        <p:pic>
          <p:nvPicPr>
            <p:cNvPr id="214037" name="Picture 36" descr="parim"/>
            <p:cNvPicPr>
              <a:picLocks noChangeAspect="1" noChangeArrowheads="1"/>
            </p:cNvPicPr>
            <p:nvPr/>
          </p:nvPicPr>
          <p:blipFill>
            <a:blip r:embed="rId3">
              <a:extLst>
                <a:ext uri="{28A0092B-C50C-407E-A947-70E740481C1C}">
                  <a14:useLocalDpi xmlns:a14="http://schemas.microsoft.com/office/drawing/2010/main" val="0"/>
                </a:ext>
              </a:extLst>
            </a:blip>
            <a:srcRect t="21666"/>
            <a:stretch>
              <a:fillRect/>
            </a:stretch>
          </p:blipFill>
          <p:spPr bwMode="auto">
            <a:xfrm>
              <a:off x="3382" y="2512"/>
              <a:ext cx="998"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4038" name="Rectangle 37"/>
            <p:cNvSpPr>
              <a:spLocks noChangeArrowheads="1"/>
            </p:cNvSpPr>
            <p:nvPr/>
          </p:nvSpPr>
          <p:spPr bwMode="auto">
            <a:xfrm>
              <a:off x="3449" y="2296"/>
              <a:ext cx="88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spcBef>
                  <a:spcPct val="50000"/>
                </a:spcBef>
              </a:pPr>
              <a:r>
                <a:rPr lang="en-US" altLang="en-US" sz="2400">
                  <a:cs typeface="Narkisim" panose="020E0502050101010101" pitchFamily="34" charset="-79"/>
                </a:rPr>
                <a:t>40 bulls</a:t>
              </a:r>
            </a:p>
          </p:txBody>
        </p:sp>
      </p:grpSp>
      <p:grpSp>
        <p:nvGrpSpPr>
          <p:cNvPr id="4" name="Group 38"/>
          <p:cNvGrpSpPr>
            <a:grpSpLocks/>
          </p:cNvGrpSpPr>
          <p:nvPr/>
        </p:nvGrpSpPr>
        <p:grpSpPr bwMode="auto">
          <a:xfrm>
            <a:off x="2700338" y="3141663"/>
            <a:ext cx="2679700" cy="2159000"/>
            <a:chOff x="1791" y="1979"/>
            <a:chExt cx="1598" cy="1315"/>
          </a:xfrm>
        </p:grpSpPr>
        <p:sp>
          <p:nvSpPr>
            <p:cNvPr id="214033" name="Rectangle 39"/>
            <p:cNvSpPr>
              <a:spLocks noChangeArrowheads="1"/>
            </p:cNvSpPr>
            <p:nvPr/>
          </p:nvSpPr>
          <p:spPr bwMode="auto">
            <a:xfrm>
              <a:off x="1791" y="1979"/>
              <a:ext cx="1598" cy="1315"/>
            </a:xfrm>
            <a:prstGeom prst="rect">
              <a:avLst/>
            </a:prstGeom>
            <a:solidFill>
              <a:schemeClr val="bg1"/>
            </a:solidFill>
            <a:ln w="12700">
              <a:solidFill>
                <a:schemeClr val="tx1"/>
              </a:solidFill>
              <a:miter lim="800000"/>
              <a:headEnd/>
              <a:tailEnd/>
            </a:ln>
          </p:spPr>
          <p:txBody>
            <a:bodyPr wrap="none" anchor="ct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endParaRPr lang="en-US" altLang="en-US"/>
            </a:p>
          </p:txBody>
        </p:sp>
        <p:sp>
          <p:nvSpPr>
            <p:cNvPr id="214034" name="Rectangle 40"/>
            <p:cNvSpPr>
              <a:spLocks noChangeArrowheads="1"/>
            </p:cNvSpPr>
            <p:nvPr/>
          </p:nvSpPr>
          <p:spPr bwMode="auto">
            <a:xfrm>
              <a:off x="1891" y="1979"/>
              <a:ext cx="1352"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spcBef>
                  <a:spcPct val="50000"/>
                </a:spcBef>
              </a:pPr>
              <a:r>
                <a:rPr lang="en-US" altLang="en-US" sz="2400" dirty="0" smtClean="0">
                  <a:cs typeface="Narkisim" panose="020E0502050101010101" pitchFamily="34" charset="-79"/>
                </a:rPr>
                <a:t>135,000 </a:t>
              </a:r>
              <a:r>
                <a:rPr lang="en-US" altLang="en-US" sz="2400" dirty="0">
                  <a:cs typeface="Narkisim" panose="020E0502050101010101" pitchFamily="34" charset="-79"/>
                </a:rPr>
                <a:t>cows</a:t>
              </a:r>
            </a:p>
          </p:txBody>
        </p:sp>
        <p:pic>
          <p:nvPicPr>
            <p:cNvPr id="214035" name="Picture 41" descr="thecow2"/>
            <p:cNvPicPr>
              <a:picLocks noChangeAspect="1" noChangeArrowheads="1"/>
            </p:cNvPicPr>
            <p:nvPr/>
          </p:nvPicPr>
          <p:blipFill>
            <a:blip r:embed="rId4">
              <a:extLst>
                <a:ext uri="{28A0092B-C50C-407E-A947-70E740481C1C}">
                  <a14:useLocalDpi xmlns:a14="http://schemas.microsoft.com/office/drawing/2010/main" val="0"/>
                </a:ext>
              </a:extLst>
            </a:blip>
            <a:srcRect t="2531" r="3658" b="3796"/>
            <a:stretch>
              <a:fillRect/>
            </a:stretch>
          </p:blipFill>
          <p:spPr bwMode="auto">
            <a:xfrm>
              <a:off x="1791" y="2274"/>
              <a:ext cx="1588" cy="1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18699" name="Rectangle 43"/>
          <p:cNvSpPr>
            <a:spLocks noChangeArrowheads="1"/>
          </p:cNvSpPr>
          <p:nvPr/>
        </p:nvSpPr>
        <p:spPr bwMode="auto">
          <a:xfrm>
            <a:off x="7164388" y="4694238"/>
            <a:ext cx="172878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spcBef>
                <a:spcPct val="50000"/>
              </a:spcBef>
            </a:pPr>
            <a:r>
              <a:rPr lang="en-US" altLang="en-US" sz="2400"/>
              <a:t>20 bulls are culled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11866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11868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11867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18661"/>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2118666"/>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118684"/>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2118663"/>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118662"/>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nodeType="clickEffect">
                                  <p:stCondLst>
                                    <p:cond delay="0"/>
                                  </p:stCondLst>
                                  <p:childTnLst>
                                    <p:set>
                                      <p:cBhvr>
                                        <p:cTn id="54" dur="1" fill="hold">
                                          <p:stCondLst>
                                            <p:cond delay="0"/>
                                          </p:stCondLst>
                                        </p:cTn>
                                        <p:tgtEl>
                                          <p:spTgt spid="2118664"/>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nodeType="clickEffect">
                                  <p:stCondLst>
                                    <p:cond delay="0"/>
                                  </p:stCondLst>
                                  <p:childTnLst>
                                    <p:set>
                                      <p:cBhvr>
                                        <p:cTn id="58" dur="1" fill="hold">
                                          <p:stCondLst>
                                            <p:cond delay="0"/>
                                          </p:stCondLst>
                                        </p:cTn>
                                        <p:tgtEl>
                                          <p:spTgt spid="2118685"/>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1186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2118661" grpId="0"/>
      <p:bldP spid="2118662" grpId="0"/>
      <p:bldP spid="2118684" grpId="0"/>
      <p:bldP spid="2118688" grpId="0" autoUpdateAnimBg="0"/>
      <p:bldP spid="2118699"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088" y="285750"/>
            <a:ext cx="7631112" cy="1143000"/>
          </a:xfrm>
        </p:spPr>
        <p:txBody>
          <a:bodyPr/>
          <a:lstStyle/>
          <a:p>
            <a:pPr algn="l"/>
            <a:r>
              <a:rPr lang="en-US" altLang="en-US" sz="6000" b="1" smtClean="0">
                <a:latin typeface="Arial" panose="020B0604020202020204" pitchFamily="34" charset="0"/>
                <a:cs typeface="Arial" panose="020B0604020202020204" pitchFamily="34" charset="0"/>
              </a:rPr>
              <a:t>BUT!</a:t>
            </a:r>
          </a:p>
        </p:txBody>
      </p:sp>
      <p:sp>
        <p:nvSpPr>
          <p:cNvPr id="3" name="Content Placeholder 2"/>
          <p:cNvSpPr>
            <a:spLocks noGrp="1"/>
          </p:cNvSpPr>
          <p:nvPr>
            <p:ph idx="1"/>
          </p:nvPr>
        </p:nvSpPr>
        <p:spPr>
          <a:xfrm>
            <a:off x="685800" y="1412875"/>
            <a:ext cx="7772400" cy="4114800"/>
          </a:xfrm>
        </p:spPr>
        <p:txBody>
          <a:bodyPr/>
          <a:lstStyle/>
          <a:p>
            <a:pPr>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Genetic improvement is not like other technological advances.</a:t>
            </a:r>
          </a:p>
          <a:p>
            <a:pPr>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Genetic gains are cumulative and eternal.</a:t>
            </a:r>
          </a:p>
          <a:p>
            <a:pPr>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Thus the discounted cumulative value of genetic gain is equal to ~30 times the nominal annual value.</a:t>
            </a:r>
          </a:p>
        </p:txBody>
      </p:sp>
      <p:pic>
        <p:nvPicPr>
          <p:cNvPr id="1027" name="Picture 3" descr="C:\Users\weller2\AppData\Local\Microsoft\Windows\Temporary Internet Files\Content.IE5\YX22Q3HQ\MC9001965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25" y="4724400"/>
            <a:ext cx="177165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9" fill="hold" nodeType="clickEffect">
                                  <p:stCondLst>
                                    <p:cond delay="0"/>
                                  </p:stCondLst>
                                  <p:childTnLst>
                                    <p:set>
                                      <p:cBhvr>
                                        <p:cTn id="22" dur="1" fill="hold">
                                          <p:stCondLst>
                                            <p:cond delay="0"/>
                                          </p:stCondLst>
                                        </p:cTn>
                                        <p:tgtEl>
                                          <p:spTgt spid="1027"/>
                                        </p:tgtEl>
                                        <p:attrNameLst>
                                          <p:attrName>style.visibility</p:attrName>
                                        </p:attrNameLst>
                                      </p:cBhvr>
                                      <p:to>
                                        <p:strVal val="visible"/>
                                      </p:to>
                                    </p:set>
                                    <p:anim calcmode="lin" valueType="num">
                                      <p:cBhvr additive="base">
                                        <p:cTn id="23" dur="500" fill="hold"/>
                                        <p:tgtEl>
                                          <p:spTgt spid="1027"/>
                                        </p:tgtEl>
                                        <p:attrNameLst>
                                          <p:attrName>ppt_x</p:attrName>
                                        </p:attrNameLst>
                                      </p:cBhvr>
                                      <p:tavLst>
                                        <p:tav tm="0">
                                          <p:val>
                                            <p:strVal val="0-#ppt_w/2"/>
                                          </p:val>
                                        </p:tav>
                                        <p:tav tm="100000">
                                          <p:val>
                                            <p:strVal val="#ppt_x"/>
                                          </p:val>
                                        </p:tav>
                                      </p:tavLst>
                                    </p:anim>
                                    <p:anim calcmode="lin" valueType="num">
                                      <p:cBhvr additive="base">
                                        <p:cTn id="24" dur="500" fill="hold"/>
                                        <p:tgtEl>
                                          <p:spTgt spid="1027"/>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2" name="explod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7410" name="Rectangle 2"/>
          <p:cNvSpPr>
            <a:spLocks noGrp="1" noChangeArrowheads="1"/>
          </p:cNvSpPr>
          <p:nvPr>
            <p:ph type="title"/>
          </p:nvPr>
        </p:nvSpPr>
        <p:spPr>
          <a:xfrm>
            <a:off x="754993" y="332656"/>
            <a:ext cx="7772400" cy="1143000"/>
          </a:xfrm>
        </p:spPr>
        <p:txBody>
          <a:bodyPr/>
          <a:lstStyle/>
          <a:p>
            <a:r>
              <a:rPr lang="he-IL" altLang="he-IL" sz="8000" b="1" dirty="0" smtClean="0">
                <a:latin typeface="Narkisim" panose="020E0502050101010101" pitchFamily="34" charset="-79"/>
                <a:cs typeface="Narkisim" panose="020E0502050101010101" pitchFamily="34" charset="-79"/>
              </a:rPr>
              <a:t>תודה רבה!</a:t>
            </a:r>
            <a:endParaRPr lang="en-US" altLang="he-IL" sz="8000" b="1" dirty="0">
              <a:latin typeface="Narkisim" panose="020E0502050101010101" pitchFamily="34" charset="-79"/>
              <a:cs typeface="Narkisim" panose="020E0502050101010101" pitchFamily="34" charset="-79"/>
            </a:endParaRPr>
          </a:p>
        </p:txBody>
      </p:sp>
      <p:pic>
        <p:nvPicPr>
          <p:cNvPr id="3217412" name="Picture 4" descr="j0281722"/>
          <p:cNvPicPr>
            <a:picLocks noGrp="1" noChangeAspect="1" noChangeArrowheads="1"/>
          </p:cNvPicPr>
          <p:nvPr>
            <p:ph sz="half" idx="1"/>
          </p:nvPr>
        </p:nvPicPr>
        <p:blipFill>
          <a:blip r:embed="rId4" cstate="print">
            <a:extLst>
              <a:ext uri="{28A0092B-C50C-407E-A947-70E740481C1C}">
                <a14:useLocalDpi xmlns:a14="http://schemas.microsoft.com/office/drawing/2010/main" val="0"/>
              </a:ext>
            </a:extLst>
          </a:blip>
          <a:srcRect/>
          <a:stretch>
            <a:fillRect/>
          </a:stretch>
        </p:blipFill>
        <p:spPr>
          <a:xfrm>
            <a:off x="3487738" y="3429000"/>
            <a:ext cx="2311400" cy="1706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217413" name="Picture 5" descr="MCAN01857_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75375" y="3067050"/>
            <a:ext cx="2284413" cy="309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17414" name="Picture 6" descr="MCAN01856_000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 y="2995613"/>
            <a:ext cx="212090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26315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174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1741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21741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32" presetClass="emph" presetSubtype="0" repeatCount="5000" fill="hold" nodeType="clickEffect">
                                  <p:stCondLst>
                                    <p:cond delay="0"/>
                                  </p:stCondLst>
                                  <p:childTnLst>
                                    <p:animClr clrSpc="rgb" dir="cw">
                                      <p:cBhvr override="childStyle">
                                        <p:cTn id="18" dur="100" fill="hold"/>
                                        <p:tgtEl>
                                          <p:spTgt spid="3217414"/>
                                        </p:tgtEl>
                                        <p:attrNameLst>
                                          <p:attrName>style.color</p:attrName>
                                        </p:attrNameLst>
                                      </p:cBhvr>
                                      <p:to>
                                        <a:srgbClr val="660033"/>
                                      </p:to>
                                    </p:animClr>
                                    <p:animClr clrSpc="rgb" dir="cw">
                                      <p:cBhvr>
                                        <p:cTn id="19" dur="100" fill="hold"/>
                                        <p:tgtEl>
                                          <p:spTgt spid="3217414"/>
                                        </p:tgtEl>
                                        <p:attrNameLst>
                                          <p:attrName>fillcolor</p:attrName>
                                        </p:attrNameLst>
                                      </p:cBhvr>
                                      <p:to>
                                        <a:srgbClr val="660033"/>
                                      </p:to>
                                    </p:animClr>
                                    <p:set>
                                      <p:cBhvr>
                                        <p:cTn id="20" dur="100" fill="hold"/>
                                        <p:tgtEl>
                                          <p:spTgt spid="3217414"/>
                                        </p:tgtEl>
                                        <p:attrNameLst>
                                          <p:attrName>fill.type</p:attrName>
                                        </p:attrNameLst>
                                      </p:cBhvr>
                                      <p:to>
                                        <p:strVal val="solid"/>
                                      </p:to>
                                    </p:set>
                                    <p:set>
                                      <p:cBhvr>
                                        <p:cTn id="21" dur="100" fill="hold"/>
                                        <p:tgtEl>
                                          <p:spTgt spid="3217414"/>
                                        </p:tgtEl>
                                        <p:attrNameLst>
                                          <p:attrName>fill.on</p:attrName>
                                        </p:attrNameLst>
                                      </p:cBhvr>
                                      <p:to>
                                        <p:strVal val="true"/>
                                      </p:to>
                                    </p:set>
                                    <p:animRot by="120000">
                                      <p:cBhvr>
                                        <p:cTn id="22" dur="100" fill="hold">
                                          <p:stCondLst>
                                            <p:cond delay="0"/>
                                          </p:stCondLst>
                                        </p:cTn>
                                        <p:tgtEl>
                                          <p:spTgt spid="3217414"/>
                                        </p:tgtEl>
                                        <p:attrNameLst>
                                          <p:attrName>r</p:attrName>
                                        </p:attrNameLst>
                                      </p:cBhvr>
                                    </p:animRot>
                                    <p:animRot by="-240000">
                                      <p:cBhvr>
                                        <p:cTn id="23" dur="200" fill="hold">
                                          <p:stCondLst>
                                            <p:cond delay="200"/>
                                          </p:stCondLst>
                                        </p:cTn>
                                        <p:tgtEl>
                                          <p:spTgt spid="3217414"/>
                                        </p:tgtEl>
                                        <p:attrNameLst>
                                          <p:attrName>r</p:attrName>
                                        </p:attrNameLst>
                                      </p:cBhvr>
                                    </p:animRot>
                                    <p:animRot by="240000">
                                      <p:cBhvr>
                                        <p:cTn id="24" dur="200" fill="hold">
                                          <p:stCondLst>
                                            <p:cond delay="400"/>
                                          </p:stCondLst>
                                        </p:cTn>
                                        <p:tgtEl>
                                          <p:spTgt spid="3217414"/>
                                        </p:tgtEl>
                                        <p:attrNameLst>
                                          <p:attrName>r</p:attrName>
                                        </p:attrNameLst>
                                      </p:cBhvr>
                                    </p:animRot>
                                    <p:animRot by="-240000">
                                      <p:cBhvr>
                                        <p:cTn id="25" dur="200" fill="hold">
                                          <p:stCondLst>
                                            <p:cond delay="600"/>
                                          </p:stCondLst>
                                        </p:cTn>
                                        <p:tgtEl>
                                          <p:spTgt spid="3217414"/>
                                        </p:tgtEl>
                                        <p:attrNameLst>
                                          <p:attrName>r</p:attrName>
                                        </p:attrNameLst>
                                      </p:cBhvr>
                                    </p:animRot>
                                    <p:animRot by="120000">
                                      <p:cBhvr>
                                        <p:cTn id="26" dur="200" fill="hold">
                                          <p:stCondLst>
                                            <p:cond delay="800"/>
                                          </p:stCondLst>
                                        </p:cTn>
                                        <p:tgtEl>
                                          <p:spTgt spid="3217414"/>
                                        </p:tgtEl>
                                        <p:attrNameLst>
                                          <p:attrName>r</p:attrName>
                                        </p:attrNameLst>
                                      </p:cBhvr>
                                    </p:animRot>
                                  </p:childTnLst>
                                </p:cTn>
                              </p:par>
                            </p:childTnLst>
                          </p:cTn>
                        </p:par>
                      </p:childTnLst>
                    </p:cTn>
                  </p:par>
                  <p:par>
                    <p:cTn id="27" fill="hold" nodeType="clickPar">
                      <p:stCondLst>
                        <p:cond delay="indefinite"/>
                      </p:stCondLst>
                      <p:childTnLst>
                        <p:par>
                          <p:cTn id="28" fill="hold" nodeType="withGroup">
                            <p:stCondLst>
                              <p:cond delay="0"/>
                            </p:stCondLst>
                            <p:childTnLst>
                              <p:par>
                                <p:cTn id="29" presetID="32" presetClass="emph" presetSubtype="0" fill="hold" nodeType="clickEffect">
                                  <p:stCondLst>
                                    <p:cond delay="0"/>
                                  </p:stCondLst>
                                  <p:childTnLst>
                                    <p:animClr clrSpc="rgb" dir="cw">
                                      <p:cBhvr override="childStyle">
                                        <p:cTn id="30" dur="100" fill="hold"/>
                                        <p:tgtEl>
                                          <p:spTgt spid="3217413"/>
                                        </p:tgtEl>
                                        <p:attrNameLst>
                                          <p:attrName>style.color</p:attrName>
                                        </p:attrNameLst>
                                      </p:cBhvr>
                                      <p:to>
                                        <a:schemeClr val="bg2"/>
                                      </p:to>
                                    </p:animClr>
                                    <p:animClr clrSpc="rgb" dir="cw">
                                      <p:cBhvr>
                                        <p:cTn id="31" dur="100" fill="hold"/>
                                        <p:tgtEl>
                                          <p:spTgt spid="3217413"/>
                                        </p:tgtEl>
                                        <p:attrNameLst>
                                          <p:attrName>fillcolor</p:attrName>
                                        </p:attrNameLst>
                                      </p:cBhvr>
                                      <p:to>
                                        <a:schemeClr val="bg2"/>
                                      </p:to>
                                    </p:animClr>
                                    <p:set>
                                      <p:cBhvr>
                                        <p:cTn id="32" dur="100" fill="hold"/>
                                        <p:tgtEl>
                                          <p:spTgt spid="3217413"/>
                                        </p:tgtEl>
                                        <p:attrNameLst>
                                          <p:attrName>fill.type</p:attrName>
                                        </p:attrNameLst>
                                      </p:cBhvr>
                                      <p:to>
                                        <p:strVal val="solid"/>
                                      </p:to>
                                    </p:set>
                                    <p:set>
                                      <p:cBhvr>
                                        <p:cTn id="33" dur="100" fill="hold"/>
                                        <p:tgtEl>
                                          <p:spTgt spid="3217413"/>
                                        </p:tgtEl>
                                        <p:attrNameLst>
                                          <p:attrName>fill.on</p:attrName>
                                        </p:attrNameLst>
                                      </p:cBhvr>
                                      <p:to>
                                        <p:strVal val="true"/>
                                      </p:to>
                                    </p:set>
                                    <p:animRot by="120000">
                                      <p:cBhvr>
                                        <p:cTn id="34" dur="100" fill="hold">
                                          <p:stCondLst>
                                            <p:cond delay="0"/>
                                          </p:stCondLst>
                                        </p:cTn>
                                        <p:tgtEl>
                                          <p:spTgt spid="3217413"/>
                                        </p:tgtEl>
                                        <p:attrNameLst>
                                          <p:attrName>r</p:attrName>
                                        </p:attrNameLst>
                                      </p:cBhvr>
                                    </p:animRot>
                                    <p:animRot by="-240000">
                                      <p:cBhvr>
                                        <p:cTn id="35" dur="200" fill="hold">
                                          <p:stCondLst>
                                            <p:cond delay="200"/>
                                          </p:stCondLst>
                                        </p:cTn>
                                        <p:tgtEl>
                                          <p:spTgt spid="3217413"/>
                                        </p:tgtEl>
                                        <p:attrNameLst>
                                          <p:attrName>r</p:attrName>
                                        </p:attrNameLst>
                                      </p:cBhvr>
                                    </p:animRot>
                                    <p:animRot by="240000">
                                      <p:cBhvr>
                                        <p:cTn id="36" dur="200" fill="hold">
                                          <p:stCondLst>
                                            <p:cond delay="400"/>
                                          </p:stCondLst>
                                        </p:cTn>
                                        <p:tgtEl>
                                          <p:spTgt spid="3217413"/>
                                        </p:tgtEl>
                                        <p:attrNameLst>
                                          <p:attrName>r</p:attrName>
                                        </p:attrNameLst>
                                      </p:cBhvr>
                                    </p:animRot>
                                    <p:animRot by="-240000">
                                      <p:cBhvr>
                                        <p:cTn id="37" dur="200" fill="hold">
                                          <p:stCondLst>
                                            <p:cond delay="600"/>
                                          </p:stCondLst>
                                        </p:cTn>
                                        <p:tgtEl>
                                          <p:spTgt spid="3217413"/>
                                        </p:tgtEl>
                                        <p:attrNameLst>
                                          <p:attrName>r</p:attrName>
                                        </p:attrNameLst>
                                      </p:cBhvr>
                                    </p:animRot>
                                    <p:animRot by="120000">
                                      <p:cBhvr>
                                        <p:cTn id="38" dur="200" fill="hold">
                                          <p:stCondLst>
                                            <p:cond delay="800"/>
                                          </p:stCondLst>
                                        </p:cTn>
                                        <p:tgtEl>
                                          <p:spTgt spid="3217413"/>
                                        </p:tgtEl>
                                        <p:attrNameLst>
                                          <p:attrName>r</p:attrName>
                                        </p:attrNameLst>
                                      </p:cBhvr>
                                    </p:animRot>
                                  </p:childTnLst>
                                </p:cTn>
                              </p:par>
                              <p:par>
                                <p:cTn id="39" presetID="19" presetClass="entr" presetSubtype="10" repeatCount="2000" fill="hold" nodeType="withEffect">
                                  <p:stCondLst>
                                    <p:cond delay="0"/>
                                  </p:stCondLst>
                                  <p:childTnLst>
                                    <p:set>
                                      <p:cBhvr>
                                        <p:cTn id="40" dur="1" fill="hold">
                                          <p:stCondLst>
                                            <p:cond delay="0"/>
                                          </p:stCondLst>
                                        </p:cTn>
                                        <p:tgtEl>
                                          <p:spTgt spid="3217412"/>
                                        </p:tgtEl>
                                        <p:attrNameLst>
                                          <p:attrName>style.visibility</p:attrName>
                                        </p:attrNameLst>
                                      </p:cBhvr>
                                      <p:to>
                                        <p:strVal val="visible"/>
                                      </p:to>
                                    </p:set>
                                    <p:anim calcmode="lin" valueType="num">
                                      <p:cBhvr>
                                        <p:cTn id="41" dur="3000" fill="hold"/>
                                        <p:tgtEl>
                                          <p:spTgt spid="3217412"/>
                                        </p:tgtEl>
                                        <p:attrNameLst>
                                          <p:attrName>ppt_w</p:attrName>
                                        </p:attrNameLst>
                                      </p:cBhvr>
                                      <p:tavLst>
                                        <p:tav tm="0" fmla="#ppt_w*sin(2.5*pi*$)">
                                          <p:val>
                                            <p:fltVal val="0"/>
                                          </p:val>
                                        </p:tav>
                                        <p:tav tm="100000">
                                          <p:val>
                                            <p:fltVal val="1"/>
                                          </p:val>
                                        </p:tav>
                                      </p:tavLst>
                                    </p:anim>
                                    <p:anim calcmode="lin" valueType="num">
                                      <p:cBhvr>
                                        <p:cTn id="42" dur="3000" fill="hold"/>
                                        <p:tgtEl>
                                          <p:spTgt spid="3217412"/>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39"/>
                                            </p:cond>
                                          </p:stCondLst>
                                          <p:endCondLst>
                                            <p:cond evt="onStopAudio" delay="0">
                                              <p:tgtEl>
                                                <p:sldTgt/>
                                              </p:tgtEl>
                                            </p:cond>
                                          </p:endCondLst>
                                        </p:cTn>
                                        <p:tgtEl>
                                          <p:sndTgt r:embed="rId3"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74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bwMode="auto">
          <a:xfrm>
            <a:off x="0" y="0"/>
            <a:ext cx="9144000" cy="6795247"/>
          </a:xfrm>
          <a:prstGeom prst="rect">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Narkisim" panose="020E0502050101010101" pitchFamily="34" charset="-79"/>
              <a:cs typeface="Narkisim" panose="020E0502050101010101" pitchFamily="34" charset="-79"/>
            </a:endParaRPr>
          </a:p>
        </p:txBody>
      </p:sp>
      <p:sp>
        <p:nvSpPr>
          <p:cNvPr id="4" name="Rectangle 2"/>
          <p:cNvSpPr>
            <a:spLocks noChangeArrowheads="1"/>
          </p:cNvSpPr>
          <p:nvPr/>
        </p:nvSpPr>
        <p:spPr bwMode="auto">
          <a:xfrm>
            <a:off x="0" y="457201"/>
            <a:ext cx="9144000" cy="883568"/>
          </a:xfrm>
          <a:prstGeom prst="rect">
            <a:avLst/>
          </a:prstGeom>
          <a:noFill/>
          <a:ln w="9525">
            <a:noFill/>
            <a:miter lim="800000"/>
            <a:headEnd/>
            <a:tailEnd/>
          </a:ln>
        </p:spPr>
        <p:txBody>
          <a:bodyPr lIns="92075" tIns="46038" rIns="92075" bIns="46038" anchor="b"/>
          <a:lstStyle/>
          <a:p>
            <a:pPr algn="ctr" rtl="1"/>
            <a:r>
              <a:rPr lang="he-IL" sz="4400" b="1" dirty="0" smtClean="0">
                <a:solidFill>
                  <a:srgbClr val="FFFF00"/>
                </a:solidFill>
                <a:latin typeface="Narkisim" panose="020E0502050101010101" pitchFamily="34" charset="-79"/>
                <a:cs typeface="Narkisim" panose="020E0502050101010101" pitchFamily="34" charset="-79"/>
              </a:rPr>
              <a:t>תכנית הטיפוח הישראלית</a:t>
            </a:r>
            <a:r>
              <a:rPr lang="he-IL" sz="4400" b="1" smtClean="0">
                <a:solidFill>
                  <a:srgbClr val="FFFF00"/>
                </a:solidFill>
                <a:latin typeface="Narkisim" panose="020E0502050101010101" pitchFamily="34" charset="-79"/>
                <a:cs typeface="Narkisim" panose="020E0502050101010101" pitchFamily="34" charset="-79"/>
              </a:rPr>
              <a:t>: 1970-2014</a:t>
            </a:r>
            <a:endParaRPr lang="en-US" sz="4400" b="1" dirty="0">
              <a:solidFill>
                <a:srgbClr val="FFFF00"/>
              </a:solidFill>
              <a:latin typeface="Narkisim" panose="020E0502050101010101" pitchFamily="34" charset="-79"/>
              <a:cs typeface="Narkisim" panose="020E0502050101010101" pitchFamily="34" charset="-79"/>
            </a:endParaRPr>
          </a:p>
        </p:txBody>
      </p:sp>
      <p:sp>
        <p:nvSpPr>
          <p:cNvPr id="5" name="Rectangle 4"/>
          <p:cNvSpPr/>
          <p:nvPr/>
        </p:nvSpPr>
        <p:spPr bwMode="auto">
          <a:xfrm>
            <a:off x="0" y="0"/>
            <a:ext cx="9144000" cy="6795247"/>
          </a:xfrm>
          <a:prstGeom prst="rect">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Narkisim" panose="020E0502050101010101" pitchFamily="34" charset="-79"/>
              <a:cs typeface="Narkisim" panose="020E0502050101010101" pitchFamily="34" charset="-79"/>
            </a:endParaRPr>
          </a:p>
        </p:txBody>
      </p:sp>
      <p:sp>
        <p:nvSpPr>
          <p:cNvPr id="6" name="Rectangle 2"/>
          <p:cNvSpPr>
            <a:spLocks noChangeArrowheads="1"/>
          </p:cNvSpPr>
          <p:nvPr/>
        </p:nvSpPr>
        <p:spPr bwMode="auto">
          <a:xfrm>
            <a:off x="0" y="457201"/>
            <a:ext cx="9144000" cy="883568"/>
          </a:xfrm>
          <a:prstGeom prst="rect">
            <a:avLst/>
          </a:prstGeom>
          <a:noFill/>
          <a:ln w="9525">
            <a:noFill/>
            <a:miter lim="800000"/>
            <a:headEnd/>
            <a:tailEnd/>
          </a:ln>
        </p:spPr>
        <p:txBody>
          <a:bodyPr lIns="92075" tIns="46038" rIns="92075" bIns="46038" anchor="b"/>
          <a:lstStyle/>
          <a:p>
            <a:pPr algn="ctr" rtl="1"/>
            <a:r>
              <a:rPr lang="he-IL" sz="4400" b="1" dirty="0" smtClean="0">
                <a:solidFill>
                  <a:srgbClr val="FFFF00"/>
                </a:solidFill>
                <a:latin typeface="Narkisim" panose="020E0502050101010101" pitchFamily="34" charset="-79"/>
                <a:cs typeface="Narkisim" panose="020E0502050101010101" pitchFamily="34" charset="-79"/>
              </a:rPr>
              <a:t>תכנית הטיפוח הישראלית</a:t>
            </a:r>
            <a:r>
              <a:rPr lang="he-IL" sz="4400" b="1" smtClean="0">
                <a:solidFill>
                  <a:srgbClr val="FFFF00"/>
                </a:solidFill>
                <a:latin typeface="Narkisim" panose="020E0502050101010101" pitchFamily="34" charset="-79"/>
                <a:cs typeface="Narkisim" panose="020E0502050101010101" pitchFamily="34" charset="-79"/>
              </a:rPr>
              <a:t>: 1970-2014</a:t>
            </a:r>
            <a:endParaRPr lang="en-US" sz="4400" b="1" dirty="0">
              <a:solidFill>
                <a:srgbClr val="FFFF00"/>
              </a:solidFill>
              <a:latin typeface="Narkisim" panose="020E0502050101010101" pitchFamily="34" charset="-79"/>
              <a:cs typeface="Narkisim" panose="020E0502050101010101" pitchFamily="34" charset="-79"/>
            </a:endParaRPr>
          </a:p>
        </p:txBody>
      </p:sp>
      <p:sp>
        <p:nvSpPr>
          <p:cNvPr id="7" name="Rectangle 3"/>
          <p:cNvSpPr>
            <a:spLocks noChangeArrowheads="1"/>
          </p:cNvSpPr>
          <p:nvPr/>
        </p:nvSpPr>
        <p:spPr bwMode="auto">
          <a:xfrm>
            <a:off x="3381375" y="1735138"/>
            <a:ext cx="2301875" cy="462307"/>
          </a:xfrm>
          <a:prstGeom prst="rect">
            <a:avLst/>
          </a:prstGeom>
          <a:noFill/>
          <a:ln w="9525">
            <a:noFill/>
            <a:miter lim="800000"/>
            <a:headEnd/>
            <a:tailEnd/>
          </a:ln>
        </p:spPr>
        <p:txBody>
          <a:bodyPr lIns="92075" tIns="46038" rIns="92075" bIns="46038">
            <a:spAutoFit/>
          </a:bodyPr>
          <a:lstStyle/>
          <a:p>
            <a:pPr algn="ctr">
              <a:spcBef>
                <a:spcPct val="50000"/>
              </a:spcBef>
            </a:pPr>
            <a:r>
              <a:rPr lang="he-IL" sz="2400" smtClean="0">
                <a:latin typeface="Narkisim" panose="020E0502050101010101" pitchFamily="34" charset="-79"/>
                <a:cs typeface="Narkisim" panose="020E0502050101010101" pitchFamily="34" charset="-79"/>
              </a:rPr>
              <a:t>150 </a:t>
            </a:r>
            <a:r>
              <a:rPr lang="he-IL" sz="2400" dirty="0" smtClean="0">
                <a:latin typeface="Narkisim" panose="020E0502050101010101" pitchFamily="34" charset="-79"/>
                <a:cs typeface="Narkisim" panose="020E0502050101010101" pitchFamily="34" charset="-79"/>
              </a:rPr>
              <a:t>פרות עתודות</a:t>
            </a:r>
          </a:p>
        </p:txBody>
      </p:sp>
      <p:sp>
        <p:nvSpPr>
          <p:cNvPr id="8" name="Rectangle 4"/>
          <p:cNvSpPr>
            <a:spLocks noChangeArrowheads="1"/>
          </p:cNvSpPr>
          <p:nvPr/>
        </p:nvSpPr>
        <p:spPr bwMode="auto">
          <a:xfrm>
            <a:off x="6240463" y="1708243"/>
            <a:ext cx="2541587" cy="1016305"/>
          </a:xfrm>
          <a:prstGeom prst="rect">
            <a:avLst/>
          </a:prstGeom>
          <a:noFill/>
          <a:ln w="9525">
            <a:noFill/>
            <a:miter lim="800000"/>
            <a:headEnd/>
            <a:tailEnd/>
          </a:ln>
        </p:spPr>
        <p:txBody>
          <a:bodyPr lIns="92075" tIns="46038" rIns="92075" bIns="46038">
            <a:spAutoFit/>
          </a:bodyPr>
          <a:lstStyle/>
          <a:p>
            <a:pPr algn="ctr">
              <a:spcBef>
                <a:spcPct val="50000"/>
              </a:spcBef>
            </a:pPr>
            <a:r>
              <a:rPr lang="he-IL" sz="2400" dirty="0" smtClean="0">
                <a:latin typeface="Narkisim" panose="020E0502050101010101" pitchFamily="34" charset="-79"/>
                <a:cs typeface="Narkisim" panose="020E0502050101010101" pitchFamily="34" charset="-79"/>
              </a:rPr>
              <a:t> 5 פרי חו"ל</a:t>
            </a:r>
          </a:p>
          <a:p>
            <a:pPr algn="ctr">
              <a:spcBef>
                <a:spcPct val="50000"/>
              </a:spcBef>
            </a:pPr>
            <a:r>
              <a:rPr lang="he-IL" sz="2400" dirty="0" smtClean="0">
                <a:latin typeface="Narkisim" panose="020E0502050101010101" pitchFamily="34" charset="-79"/>
                <a:cs typeface="Narkisim" panose="020E0502050101010101" pitchFamily="34" charset="-79"/>
              </a:rPr>
              <a:t>5 פרים מקומיים</a:t>
            </a:r>
            <a:endParaRPr lang="en-US" sz="2400" dirty="0">
              <a:latin typeface="Narkisim" panose="020E0502050101010101" pitchFamily="34" charset="-79"/>
              <a:cs typeface="Narkisim" panose="020E0502050101010101" pitchFamily="34" charset="-79"/>
            </a:endParaRPr>
          </a:p>
        </p:txBody>
      </p:sp>
      <p:sp>
        <p:nvSpPr>
          <p:cNvPr id="9" name="Rectangle 5"/>
          <p:cNvSpPr>
            <a:spLocks noChangeArrowheads="1"/>
          </p:cNvSpPr>
          <p:nvPr/>
        </p:nvSpPr>
        <p:spPr bwMode="auto">
          <a:xfrm>
            <a:off x="107504" y="1958581"/>
            <a:ext cx="2224088" cy="462307"/>
          </a:xfrm>
          <a:prstGeom prst="rect">
            <a:avLst/>
          </a:prstGeom>
          <a:noFill/>
          <a:ln w="9525">
            <a:noFill/>
            <a:miter lim="800000"/>
            <a:headEnd/>
            <a:tailEnd/>
          </a:ln>
        </p:spPr>
        <p:txBody>
          <a:bodyPr lIns="92075" tIns="46038" rIns="92075" bIns="46038">
            <a:spAutoFit/>
          </a:bodyPr>
          <a:lstStyle/>
          <a:p>
            <a:pPr algn="ctr">
              <a:spcBef>
                <a:spcPct val="50000"/>
              </a:spcBef>
            </a:pPr>
            <a:r>
              <a:rPr lang="he-IL" sz="2400" smtClean="0">
                <a:latin typeface="Narkisim" panose="020E0502050101010101" pitchFamily="34" charset="-79"/>
                <a:cs typeface="Narkisim" panose="020E0502050101010101" pitchFamily="34" charset="-79"/>
              </a:rPr>
              <a:t>  50 </a:t>
            </a:r>
            <a:r>
              <a:rPr lang="he-IL" sz="2400" dirty="0" smtClean="0">
                <a:latin typeface="Narkisim" panose="020E0502050101010101" pitchFamily="34" charset="-79"/>
                <a:cs typeface="Narkisim" panose="020E0502050101010101" pitchFamily="34" charset="-79"/>
              </a:rPr>
              <a:t>עגלים</a:t>
            </a:r>
            <a:endParaRPr lang="en-US" sz="2400" dirty="0">
              <a:latin typeface="Narkisim" panose="020E0502050101010101" pitchFamily="34" charset="-79"/>
              <a:cs typeface="Narkisim" panose="020E0502050101010101" pitchFamily="34" charset="-79"/>
            </a:endParaRPr>
          </a:p>
        </p:txBody>
      </p:sp>
      <p:sp>
        <p:nvSpPr>
          <p:cNvPr id="10" name="Rectangle 6"/>
          <p:cNvSpPr>
            <a:spLocks noChangeArrowheads="1"/>
          </p:cNvSpPr>
          <p:nvPr/>
        </p:nvSpPr>
        <p:spPr bwMode="auto">
          <a:xfrm>
            <a:off x="1204813" y="2780928"/>
            <a:ext cx="1350963" cy="831639"/>
          </a:xfrm>
          <a:prstGeom prst="rect">
            <a:avLst/>
          </a:prstGeom>
          <a:noFill/>
          <a:ln w="9525">
            <a:noFill/>
            <a:miter lim="800000"/>
            <a:headEnd/>
            <a:tailEnd/>
          </a:ln>
        </p:spPr>
        <p:txBody>
          <a:bodyPr wrap="square" lIns="92075" tIns="46038" rIns="92075" bIns="46038">
            <a:spAutoFit/>
          </a:bodyPr>
          <a:lstStyle/>
          <a:p>
            <a:pPr algn="ctr">
              <a:spcBef>
                <a:spcPct val="50000"/>
              </a:spcBef>
            </a:pPr>
            <a:r>
              <a:rPr lang="en-US" sz="2400" smtClean="0">
                <a:latin typeface="Narkisim" panose="020E0502050101010101" pitchFamily="34" charset="-79"/>
                <a:cs typeface="Narkisim" panose="020E0502050101010101" pitchFamily="34" charset="-79"/>
              </a:rPr>
              <a:t>30,000 </a:t>
            </a:r>
            <a:r>
              <a:rPr lang="he-IL" sz="2400" dirty="0" smtClean="0">
                <a:latin typeface="Narkisim" panose="020E0502050101010101" pitchFamily="34" charset="-79"/>
                <a:cs typeface="Narkisim" panose="020E0502050101010101" pitchFamily="34" charset="-79"/>
              </a:rPr>
              <a:t>פרות</a:t>
            </a:r>
            <a:endParaRPr lang="en-US" sz="2400" dirty="0">
              <a:latin typeface="Narkisim" panose="020E0502050101010101" pitchFamily="34" charset="-79"/>
              <a:cs typeface="Narkisim" panose="020E0502050101010101" pitchFamily="34" charset="-79"/>
            </a:endParaRPr>
          </a:p>
        </p:txBody>
      </p:sp>
      <p:sp>
        <p:nvSpPr>
          <p:cNvPr id="11" name="Rectangle 7"/>
          <p:cNvSpPr>
            <a:spLocks noChangeArrowheads="1"/>
          </p:cNvSpPr>
          <p:nvPr/>
        </p:nvSpPr>
        <p:spPr bwMode="auto">
          <a:xfrm>
            <a:off x="203201" y="3865563"/>
            <a:ext cx="1270794" cy="831639"/>
          </a:xfrm>
          <a:prstGeom prst="rect">
            <a:avLst/>
          </a:prstGeom>
          <a:noFill/>
          <a:ln w="9525">
            <a:noFill/>
            <a:miter lim="800000"/>
            <a:headEnd/>
            <a:tailEnd/>
          </a:ln>
        </p:spPr>
        <p:txBody>
          <a:bodyPr wrap="square" lIns="92075" tIns="46038" rIns="92075" bIns="46038">
            <a:spAutoFit/>
          </a:bodyPr>
          <a:lstStyle/>
          <a:p>
            <a:pPr algn="ctr">
              <a:spcBef>
                <a:spcPct val="50000"/>
              </a:spcBef>
            </a:pPr>
            <a:r>
              <a:rPr lang="en-US" sz="2400" smtClean="0">
                <a:latin typeface="Narkisim" panose="020E0502050101010101" pitchFamily="34" charset="-79"/>
                <a:cs typeface="Narkisim" panose="020E0502050101010101" pitchFamily="34" charset="-79"/>
              </a:rPr>
              <a:t>5000 </a:t>
            </a:r>
            <a:r>
              <a:rPr lang="he-IL" sz="2400" dirty="0" smtClean="0">
                <a:latin typeface="Narkisim" panose="020E0502050101010101" pitchFamily="34" charset="-79"/>
                <a:cs typeface="Narkisim" panose="020E0502050101010101" pitchFamily="34" charset="-79"/>
              </a:rPr>
              <a:t>בנות</a:t>
            </a:r>
          </a:p>
        </p:txBody>
      </p:sp>
      <p:sp>
        <p:nvSpPr>
          <p:cNvPr id="12" name="Rectangle 8"/>
          <p:cNvSpPr>
            <a:spLocks noChangeArrowheads="1"/>
          </p:cNvSpPr>
          <p:nvPr/>
        </p:nvSpPr>
        <p:spPr bwMode="auto">
          <a:xfrm>
            <a:off x="282575" y="5630989"/>
            <a:ext cx="2779713" cy="462307"/>
          </a:xfrm>
          <a:prstGeom prst="rect">
            <a:avLst/>
          </a:prstGeom>
          <a:noFill/>
          <a:ln w="9525">
            <a:noFill/>
            <a:miter lim="800000"/>
            <a:headEnd/>
            <a:tailEnd/>
          </a:ln>
        </p:spPr>
        <p:txBody>
          <a:bodyPr lIns="92075" tIns="46038" rIns="92075" bIns="46038">
            <a:spAutoFit/>
          </a:bodyPr>
          <a:lstStyle/>
          <a:p>
            <a:pPr algn="ctr">
              <a:spcBef>
                <a:spcPct val="50000"/>
              </a:spcBef>
            </a:pPr>
            <a:r>
              <a:rPr lang="he-IL" sz="2400" dirty="0" smtClean="0">
                <a:latin typeface="Narkisim" panose="020E0502050101010101" pitchFamily="34" charset="-79"/>
                <a:cs typeface="Narkisim" panose="020E0502050101010101" pitchFamily="34" charset="-79"/>
              </a:rPr>
              <a:t>רשומות על בנות</a:t>
            </a:r>
            <a:endParaRPr lang="en-US" sz="2400" dirty="0">
              <a:latin typeface="Narkisim" panose="020E0502050101010101" pitchFamily="34" charset="-79"/>
              <a:cs typeface="Narkisim" panose="020E0502050101010101" pitchFamily="34" charset="-79"/>
            </a:endParaRPr>
          </a:p>
        </p:txBody>
      </p:sp>
      <p:sp>
        <p:nvSpPr>
          <p:cNvPr id="13" name="Rectangle 9"/>
          <p:cNvSpPr>
            <a:spLocks noChangeArrowheads="1"/>
          </p:cNvSpPr>
          <p:nvPr/>
        </p:nvSpPr>
        <p:spPr bwMode="auto">
          <a:xfrm>
            <a:off x="4651375" y="5443538"/>
            <a:ext cx="3416300" cy="462307"/>
          </a:xfrm>
          <a:prstGeom prst="rect">
            <a:avLst/>
          </a:prstGeom>
          <a:noFill/>
          <a:ln w="9525">
            <a:noFill/>
            <a:miter lim="800000"/>
            <a:headEnd/>
            <a:tailEnd/>
          </a:ln>
        </p:spPr>
        <p:txBody>
          <a:bodyPr lIns="92075" tIns="46038" rIns="92075" bIns="46038">
            <a:spAutoFit/>
          </a:bodyPr>
          <a:lstStyle/>
          <a:p>
            <a:pPr algn="ctr">
              <a:spcBef>
                <a:spcPct val="50000"/>
              </a:spcBef>
            </a:pPr>
            <a:r>
              <a:rPr lang="he-IL" sz="2400" dirty="0" smtClean="0">
                <a:latin typeface="Narkisim" panose="020E0502050101010101" pitchFamily="34" charset="-79"/>
                <a:cs typeface="Narkisim" panose="020E0502050101010101" pitchFamily="34" charset="-79"/>
              </a:rPr>
              <a:t>5 פרים בגיל 5 נבחרים</a:t>
            </a:r>
            <a:endParaRPr lang="en-US" sz="2400" dirty="0">
              <a:latin typeface="Narkisim" panose="020E0502050101010101" pitchFamily="34" charset="-79"/>
              <a:cs typeface="Narkisim" panose="020E0502050101010101" pitchFamily="34" charset="-79"/>
            </a:endParaRPr>
          </a:p>
        </p:txBody>
      </p:sp>
      <p:sp>
        <p:nvSpPr>
          <p:cNvPr id="14" name="Rectangle 10"/>
          <p:cNvSpPr>
            <a:spLocks noChangeArrowheads="1"/>
          </p:cNvSpPr>
          <p:nvPr/>
        </p:nvSpPr>
        <p:spPr bwMode="auto">
          <a:xfrm>
            <a:off x="4810125" y="6232525"/>
            <a:ext cx="3257550" cy="461963"/>
          </a:xfrm>
          <a:prstGeom prst="rect">
            <a:avLst/>
          </a:prstGeom>
          <a:noFill/>
          <a:ln w="9525">
            <a:noFill/>
            <a:miter lim="800000"/>
            <a:headEnd/>
            <a:tailEnd/>
          </a:ln>
        </p:spPr>
        <p:txBody>
          <a:bodyPr lIns="92075" tIns="46038" rIns="92075" bIns="46038">
            <a:spAutoFit/>
          </a:bodyPr>
          <a:lstStyle/>
          <a:p>
            <a:pPr algn="ctr">
              <a:spcBef>
                <a:spcPct val="50000"/>
              </a:spcBef>
            </a:pPr>
            <a:r>
              <a:rPr lang="he-IL" sz="2400" dirty="0" smtClean="0">
                <a:latin typeface="Narkisim" panose="020E0502050101010101" pitchFamily="34" charset="-79"/>
                <a:cs typeface="Narkisim" panose="020E0502050101010101" pitchFamily="34" charset="-79"/>
              </a:rPr>
              <a:t>45 פרים נפסלים</a:t>
            </a:r>
            <a:endParaRPr lang="en-US" sz="2400" dirty="0">
              <a:latin typeface="Narkisim" panose="020E0502050101010101" pitchFamily="34" charset="-79"/>
              <a:cs typeface="Narkisim" panose="020E0502050101010101" pitchFamily="34" charset="-79"/>
            </a:endParaRPr>
          </a:p>
        </p:txBody>
      </p:sp>
      <p:sp>
        <p:nvSpPr>
          <p:cNvPr id="15" name="Line 11"/>
          <p:cNvSpPr>
            <a:spLocks noChangeShapeType="1"/>
          </p:cNvSpPr>
          <p:nvPr/>
        </p:nvSpPr>
        <p:spPr bwMode="auto">
          <a:xfrm>
            <a:off x="1076325" y="4733925"/>
            <a:ext cx="477838" cy="788988"/>
          </a:xfrm>
          <a:prstGeom prst="line">
            <a:avLst/>
          </a:prstGeom>
          <a:noFill/>
          <a:ln w="38100">
            <a:solidFill>
              <a:schemeClr val="tx1"/>
            </a:solidFill>
            <a:round/>
            <a:headEnd type="none" w="sm" len="sm"/>
            <a:tailEnd type="stealth" w="med" len="lg"/>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16" name="Line 12"/>
          <p:cNvSpPr>
            <a:spLocks noChangeShapeType="1"/>
          </p:cNvSpPr>
          <p:nvPr/>
        </p:nvSpPr>
        <p:spPr bwMode="auto">
          <a:xfrm flipV="1">
            <a:off x="2744788" y="5602288"/>
            <a:ext cx="2144712" cy="393700"/>
          </a:xfrm>
          <a:prstGeom prst="line">
            <a:avLst/>
          </a:prstGeom>
          <a:noFill/>
          <a:ln w="50800">
            <a:solidFill>
              <a:schemeClr val="tx1"/>
            </a:solidFill>
            <a:round/>
            <a:headEnd type="none" w="sm" len="sm"/>
            <a:tailEnd type="stealth" w="med" len="lg"/>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17" name="Line 13"/>
          <p:cNvSpPr>
            <a:spLocks noChangeShapeType="1"/>
          </p:cNvSpPr>
          <p:nvPr/>
        </p:nvSpPr>
        <p:spPr bwMode="auto">
          <a:xfrm>
            <a:off x="2744788" y="5995988"/>
            <a:ext cx="2144712" cy="552450"/>
          </a:xfrm>
          <a:prstGeom prst="line">
            <a:avLst/>
          </a:prstGeom>
          <a:noFill/>
          <a:ln w="12700">
            <a:solidFill>
              <a:schemeClr val="tx1"/>
            </a:solidFill>
            <a:round/>
            <a:headEnd type="none" w="sm" len="sm"/>
            <a:tailEnd type="stealth" w="med" len="lg"/>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18" name="Line 14"/>
          <p:cNvSpPr>
            <a:spLocks noChangeShapeType="1"/>
          </p:cNvSpPr>
          <p:nvPr/>
        </p:nvSpPr>
        <p:spPr bwMode="auto">
          <a:xfrm flipV="1">
            <a:off x="6156325" y="4941888"/>
            <a:ext cx="0" cy="552450"/>
          </a:xfrm>
          <a:prstGeom prst="line">
            <a:avLst/>
          </a:prstGeom>
          <a:noFill/>
          <a:ln w="50800">
            <a:solidFill>
              <a:schemeClr val="tx1"/>
            </a:solidFill>
            <a:round/>
            <a:headEnd type="none" w="sm" len="sm"/>
            <a:tailEnd type="stealth" w="med" len="lg"/>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19" name="Line 15"/>
          <p:cNvSpPr>
            <a:spLocks noChangeShapeType="1"/>
          </p:cNvSpPr>
          <p:nvPr/>
        </p:nvSpPr>
        <p:spPr bwMode="auto">
          <a:xfrm flipV="1">
            <a:off x="6637338" y="2840038"/>
            <a:ext cx="635000" cy="947737"/>
          </a:xfrm>
          <a:prstGeom prst="line">
            <a:avLst/>
          </a:prstGeom>
          <a:noFill/>
          <a:ln w="50800">
            <a:solidFill>
              <a:schemeClr val="tx1"/>
            </a:solidFill>
            <a:round/>
            <a:headEnd type="none" w="sm" len="sm"/>
            <a:tailEnd type="stealth" w="med" len="lg"/>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20" name="Line 16"/>
          <p:cNvSpPr>
            <a:spLocks noChangeShapeType="1"/>
          </p:cNvSpPr>
          <p:nvPr/>
        </p:nvSpPr>
        <p:spPr bwMode="auto">
          <a:xfrm flipH="1" flipV="1">
            <a:off x="2240804" y="3313906"/>
            <a:ext cx="317500" cy="552450"/>
          </a:xfrm>
          <a:prstGeom prst="line">
            <a:avLst/>
          </a:prstGeom>
          <a:noFill/>
          <a:ln w="38100">
            <a:solidFill>
              <a:schemeClr val="tx1"/>
            </a:solidFill>
            <a:round/>
            <a:headEnd type="none" w="sm" len="sm"/>
            <a:tailEnd type="stealth" w="med" len="lg"/>
          </a:ln>
        </p:spPr>
        <p:txBody>
          <a:bodyPr wrap="none" anchor="ctr"/>
          <a:lstStyle/>
          <a:p>
            <a:endParaRPr lang="en-US" dirty="0">
              <a:latin typeface="Narkisim" panose="020E0502050101010101" pitchFamily="34" charset="-79"/>
              <a:cs typeface="Narkisim" panose="020E0502050101010101" pitchFamily="34" charset="-79"/>
            </a:endParaRPr>
          </a:p>
        </p:txBody>
      </p:sp>
      <p:grpSp>
        <p:nvGrpSpPr>
          <p:cNvPr id="21" name="Group 17"/>
          <p:cNvGrpSpPr>
            <a:grpSpLocks/>
          </p:cNvGrpSpPr>
          <p:nvPr/>
        </p:nvGrpSpPr>
        <p:grpSpPr bwMode="auto">
          <a:xfrm>
            <a:off x="758825" y="2524125"/>
            <a:ext cx="555625" cy="1184275"/>
            <a:chOff x="538" y="1590"/>
            <a:chExt cx="394" cy="746"/>
          </a:xfrm>
        </p:grpSpPr>
        <p:sp>
          <p:nvSpPr>
            <p:cNvPr id="22" name="Line 18"/>
            <p:cNvSpPr>
              <a:spLocks noChangeShapeType="1"/>
            </p:cNvSpPr>
            <p:nvPr/>
          </p:nvSpPr>
          <p:spPr bwMode="auto">
            <a:xfrm>
              <a:off x="538" y="1590"/>
              <a:ext cx="0" cy="746"/>
            </a:xfrm>
            <a:prstGeom prst="line">
              <a:avLst/>
            </a:prstGeom>
            <a:noFill/>
            <a:ln w="38100">
              <a:solidFill>
                <a:schemeClr val="tx1"/>
              </a:solidFill>
              <a:round/>
              <a:headEnd type="none" w="sm" len="sm"/>
              <a:tailEnd type="stealth" w="med" len="lg"/>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23" name="Line 19"/>
            <p:cNvSpPr>
              <a:spLocks noChangeShapeType="1"/>
            </p:cNvSpPr>
            <p:nvPr/>
          </p:nvSpPr>
          <p:spPr bwMode="auto">
            <a:xfrm flipH="1">
              <a:off x="538" y="1988"/>
              <a:ext cx="394" cy="0"/>
            </a:xfrm>
            <a:prstGeom prst="line">
              <a:avLst/>
            </a:prstGeom>
            <a:noFill/>
            <a:ln w="38100">
              <a:solidFill>
                <a:schemeClr val="tx1"/>
              </a:solidFill>
              <a:round/>
              <a:headEnd type="none" w="sm" len="sm"/>
              <a:tailEnd type="none" w="sm" len="sm"/>
            </a:ln>
          </p:spPr>
          <p:txBody>
            <a:bodyPr wrap="none" anchor="ctr"/>
            <a:lstStyle/>
            <a:p>
              <a:endParaRPr lang="en-US" dirty="0">
                <a:latin typeface="Narkisim" panose="020E0502050101010101" pitchFamily="34" charset="-79"/>
                <a:cs typeface="Narkisim" panose="020E0502050101010101" pitchFamily="34" charset="-79"/>
              </a:endParaRPr>
            </a:p>
          </p:txBody>
        </p:sp>
      </p:grpSp>
      <p:grpSp>
        <p:nvGrpSpPr>
          <p:cNvPr id="24" name="Group 20"/>
          <p:cNvGrpSpPr>
            <a:grpSpLocks/>
          </p:cNvGrpSpPr>
          <p:nvPr/>
        </p:nvGrpSpPr>
        <p:grpSpPr bwMode="auto">
          <a:xfrm>
            <a:off x="1973906" y="1735138"/>
            <a:ext cx="4584057" cy="1420812"/>
            <a:chOff x="1399" y="1093"/>
            <a:chExt cx="3248" cy="895"/>
          </a:xfrm>
        </p:grpSpPr>
        <p:grpSp>
          <p:nvGrpSpPr>
            <p:cNvPr id="25" name="Group 21"/>
            <p:cNvGrpSpPr>
              <a:grpSpLocks/>
            </p:cNvGrpSpPr>
            <p:nvPr/>
          </p:nvGrpSpPr>
          <p:grpSpPr bwMode="auto">
            <a:xfrm>
              <a:off x="1399" y="1093"/>
              <a:ext cx="3248" cy="696"/>
              <a:chOff x="1399" y="1093"/>
              <a:chExt cx="3248" cy="696"/>
            </a:xfrm>
          </p:grpSpPr>
          <p:sp>
            <p:nvSpPr>
              <p:cNvPr id="28" name="Line 22"/>
              <p:cNvSpPr>
                <a:spLocks noChangeShapeType="1"/>
              </p:cNvSpPr>
              <p:nvPr/>
            </p:nvSpPr>
            <p:spPr bwMode="auto">
              <a:xfrm>
                <a:off x="4028" y="1242"/>
                <a:ext cx="563" cy="0"/>
              </a:xfrm>
              <a:prstGeom prst="line">
                <a:avLst/>
              </a:prstGeom>
              <a:noFill/>
              <a:ln w="38100">
                <a:solidFill>
                  <a:schemeClr val="tx1"/>
                </a:solidFill>
                <a:round/>
                <a:headEnd type="none" w="sm" len="sm"/>
                <a:tailEnd type="none" w="sm" len="sm"/>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29" name="Line 23"/>
              <p:cNvSpPr>
                <a:spLocks noChangeShapeType="1"/>
              </p:cNvSpPr>
              <p:nvPr/>
            </p:nvSpPr>
            <p:spPr bwMode="auto">
              <a:xfrm flipH="1">
                <a:off x="2170" y="1789"/>
                <a:ext cx="2196" cy="0"/>
              </a:xfrm>
              <a:prstGeom prst="line">
                <a:avLst/>
              </a:prstGeom>
              <a:noFill/>
              <a:ln w="38100">
                <a:solidFill>
                  <a:schemeClr val="tx1"/>
                </a:solidFill>
                <a:round/>
                <a:headEnd type="none" w="sm" len="sm"/>
                <a:tailEnd type="none" w="sm" len="sm"/>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30" name="Line 24"/>
              <p:cNvSpPr>
                <a:spLocks noChangeShapeType="1"/>
              </p:cNvSpPr>
              <p:nvPr/>
            </p:nvSpPr>
            <p:spPr bwMode="auto">
              <a:xfrm>
                <a:off x="2170" y="1093"/>
                <a:ext cx="0" cy="696"/>
              </a:xfrm>
              <a:prstGeom prst="line">
                <a:avLst/>
              </a:prstGeom>
              <a:noFill/>
              <a:ln w="38100">
                <a:solidFill>
                  <a:schemeClr val="tx1"/>
                </a:solidFill>
                <a:round/>
                <a:headEnd type="none" w="sm" len="sm"/>
                <a:tailEnd type="none" w="sm" len="sm"/>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31" name="Line 25"/>
              <p:cNvSpPr>
                <a:spLocks noChangeShapeType="1"/>
              </p:cNvSpPr>
              <p:nvPr/>
            </p:nvSpPr>
            <p:spPr bwMode="auto">
              <a:xfrm flipH="1" flipV="1">
                <a:off x="1399" y="1392"/>
                <a:ext cx="771" cy="4"/>
              </a:xfrm>
              <a:prstGeom prst="line">
                <a:avLst/>
              </a:prstGeom>
              <a:noFill/>
              <a:ln w="38100">
                <a:solidFill>
                  <a:schemeClr val="tx1"/>
                </a:solidFill>
                <a:round/>
                <a:headEnd type="none" w="sm" len="sm"/>
                <a:tailEnd type="stealth" w="med" len="lg"/>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32" name="Line 26"/>
              <p:cNvSpPr>
                <a:spLocks noChangeShapeType="1"/>
              </p:cNvSpPr>
              <p:nvPr/>
            </p:nvSpPr>
            <p:spPr bwMode="auto">
              <a:xfrm>
                <a:off x="4028" y="1541"/>
                <a:ext cx="619" cy="0"/>
              </a:xfrm>
              <a:prstGeom prst="line">
                <a:avLst/>
              </a:prstGeom>
              <a:noFill/>
              <a:ln w="38100">
                <a:solidFill>
                  <a:schemeClr val="tx1"/>
                </a:solidFill>
                <a:round/>
                <a:headEnd type="none" w="sm" len="sm"/>
                <a:tailEnd type="none" w="sm" len="sm"/>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33" name="Line 27"/>
              <p:cNvSpPr>
                <a:spLocks noChangeShapeType="1"/>
              </p:cNvSpPr>
              <p:nvPr/>
            </p:nvSpPr>
            <p:spPr bwMode="auto">
              <a:xfrm>
                <a:off x="4366" y="1541"/>
                <a:ext cx="0" cy="248"/>
              </a:xfrm>
              <a:prstGeom prst="line">
                <a:avLst/>
              </a:prstGeom>
              <a:noFill/>
              <a:ln w="38100">
                <a:solidFill>
                  <a:schemeClr val="tx1"/>
                </a:solidFill>
                <a:round/>
                <a:headEnd type="none" w="sm" len="sm"/>
                <a:tailEnd type="none" w="sm" len="sm"/>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34" name="Line 28"/>
              <p:cNvSpPr>
                <a:spLocks noChangeShapeType="1"/>
              </p:cNvSpPr>
              <p:nvPr/>
            </p:nvSpPr>
            <p:spPr bwMode="auto">
              <a:xfrm flipV="1">
                <a:off x="4366" y="1093"/>
                <a:ext cx="0" cy="149"/>
              </a:xfrm>
              <a:prstGeom prst="line">
                <a:avLst/>
              </a:prstGeom>
              <a:noFill/>
              <a:ln w="38100">
                <a:solidFill>
                  <a:schemeClr val="tx1"/>
                </a:solidFill>
                <a:round/>
                <a:headEnd type="none" w="sm" len="sm"/>
                <a:tailEnd type="none" w="sm" len="sm"/>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35" name="Line 29"/>
              <p:cNvSpPr>
                <a:spLocks noChangeShapeType="1"/>
              </p:cNvSpPr>
              <p:nvPr/>
            </p:nvSpPr>
            <p:spPr bwMode="auto">
              <a:xfrm>
                <a:off x="2170" y="1093"/>
                <a:ext cx="2196" cy="0"/>
              </a:xfrm>
              <a:prstGeom prst="line">
                <a:avLst/>
              </a:prstGeom>
              <a:noFill/>
              <a:ln w="38100">
                <a:solidFill>
                  <a:schemeClr val="tx1"/>
                </a:solidFill>
                <a:round/>
                <a:headEnd type="none" w="sm" len="sm"/>
                <a:tailEnd type="none" w="sm" len="sm"/>
              </a:ln>
            </p:spPr>
            <p:txBody>
              <a:bodyPr wrap="none" anchor="ctr"/>
              <a:lstStyle/>
              <a:p>
                <a:endParaRPr lang="en-US" dirty="0">
                  <a:latin typeface="Narkisim" panose="020E0502050101010101" pitchFamily="34" charset="-79"/>
                  <a:cs typeface="Narkisim" panose="020E0502050101010101" pitchFamily="34" charset="-79"/>
                </a:endParaRPr>
              </a:p>
            </p:txBody>
          </p:sp>
        </p:grpSp>
        <p:sp>
          <p:nvSpPr>
            <p:cNvPr id="26" name="Line 30"/>
            <p:cNvSpPr>
              <a:spLocks noChangeShapeType="1"/>
            </p:cNvSpPr>
            <p:nvPr/>
          </p:nvSpPr>
          <p:spPr bwMode="auto">
            <a:xfrm flipV="1">
              <a:off x="2170" y="1242"/>
              <a:ext cx="282" cy="746"/>
            </a:xfrm>
            <a:prstGeom prst="line">
              <a:avLst/>
            </a:prstGeom>
            <a:noFill/>
            <a:ln w="38100">
              <a:solidFill>
                <a:schemeClr val="tx1"/>
              </a:solidFill>
              <a:round/>
              <a:headEnd type="none" w="sm" len="sm"/>
              <a:tailEnd type="stealth" w="med" len="lg"/>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27" name="Line 31"/>
            <p:cNvSpPr>
              <a:spLocks noChangeShapeType="1"/>
            </p:cNvSpPr>
            <p:nvPr/>
          </p:nvSpPr>
          <p:spPr bwMode="auto">
            <a:xfrm flipH="1" flipV="1">
              <a:off x="3127" y="1739"/>
              <a:ext cx="338" cy="249"/>
            </a:xfrm>
            <a:prstGeom prst="line">
              <a:avLst/>
            </a:prstGeom>
            <a:noFill/>
            <a:ln w="38100">
              <a:solidFill>
                <a:schemeClr val="tx1"/>
              </a:solidFill>
              <a:round/>
              <a:headEnd type="none" w="sm" len="sm"/>
              <a:tailEnd type="stealth" w="med" len="lg"/>
            </a:ln>
          </p:spPr>
          <p:txBody>
            <a:bodyPr wrap="none" anchor="ctr"/>
            <a:lstStyle/>
            <a:p>
              <a:endParaRPr lang="en-US" dirty="0">
                <a:latin typeface="Narkisim" panose="020E0502050101010101" pitchFamily="34" charset="-79"/>
                <a:cs typeface="Narkisim" panose="020E0502050101010101" pitchFamily="34" charset="-79"/>
              </a:endParaRPr>
            </a:p>
          </p:txBody>
        </p:sp>
      </p:grpSp>
      <p:grpSp>
        <p:nvGrpSpPr>
          <p:cNvPr id="36" name="Group 32"/>
          <p:cNvGrpSpPr>
            <a:grpSpLocks/>
          </p:cNvGrpSpPr>
          <p:nvPr/>
        </p:nvGrpSpPr>
        <p:grpSpPr bwMode="auto">
          <a:xfrm>
            <a:off x="2700338" y="3141663"/>
            <a:ext cx="2679700" cy="2159000"/>
            <a:chOff x="1791" y="1979"/>
            <a:chExt cx="1598" cy="1315"/>
          </a:xfrm>
        </p:grpSpPr>
        <p:sp>
          <p:nvSpPr>
            <p:cNvPr id="37" name="Rectangle 33"/>
            <p:cNvSpPr>
              <a:spLocks noChangeArrowheads="1"/>
            </p:cNvSpPr>
            <p:nvPr/>
          </p:nvSpPr>
          <p:spPr bwMode="auto">
            <a:xfrm>
              <a:off x="1791" y="1979"/>
              <a:ext cx="1598" cy="1315"/>
            </a:xfrm>
            <a:prstGeom prst="rect">
              <a:avLst/>
            </a:prstGeom>
            <a:solidFill>
              <a:schemeClr val="bg1"/>
            </a:solidFill>
            <a:ln w="12700">
              <a:solidFill>
                <a:schemeClr val="tx1"/>
              </a:solidFill>
              <a:miter lim="800000"/>
              <a:headEnd/>
              <a:tailEnd/>
            </a:ln>
          </p:spPr>
          <p:txBody>
            <a:bodyPr wrap="none" anchor="ctr"/>
            <a:lstStyle/>
            <a:p>
              <a:endParaRPr lang="en-US" dirty="0">
                <a:latin typeface="Narkisim" panose="020E0502050101010101" pitchFamily="34" charset="-79"/>
                <a:cs typeface="Narkisim" panose="020E0502050101010101" pitchFamily="34" charset="-79"/>
              </a:endParaRPr>
            </a:p>
          </p:txBody>
        </p:sp>
        <p:sp>
          <p:nvSpPr>
            <p:cNvPr id="38" name="Rectangle 34"/>
            <p:cNvSpPr>
              <a:spLocks noChangeArrowheads="1"/>
            </p:cNvSpPr>
            <p:nvPr/>
          </p:nvSpPr>
          <p:spPr bwMode="auto">
            <a:xfrm>
              <a:off x="1891" y="1979"/>
              <a:ext cx="1352" cy="282"/>
            </a:xfrm>
            <a:prstGeom prst="rect">
              <a:avLst/>
            </a:prstGeom>
            <a:noFill/>
            <a:ln w="9525">
              <a:noFill/>
              <a:miter lim="800000"/>
              <a:headEnd/>
              <a:tailEnd/>
            </a:ln>
          </p:spPr>
          <p:txBody>
            <a:bodyPr lIns="92075" tIns="46038" rIns="92075" bIns="46038">
              <a:spAutoFit/>
            </a:bodyPr>
            <a:lstStyle/>
            <a:p>
              <a:pPr algn="ctr">
                <a:spcBef>
                  <a:spcPct val="50000"/>
                </a:spcBef>
              </a:pPr>
              <a:r>
                <a:rPr lang="he-IL" sz="2400" dirty="0" smtClean="0">
                  <a:latin typeface="Narkisim" panose="020E0502050101010101" pitchFamily="34" charset="-79"/>
                  <a:cs typeface="Narkisim" panose="020E0502050101010101" pitchFamily="34" charset="-79"/>
                </a:rPr>
                <a:t>135,000 פרות</a:t>
              </a:r>
              <a:endParaRPr lang="en-US" sz="2400" dirty="0">
                <a:latin typeface="Narkisim" panose="020E0502050101010101" pitchFamily="34" charset="-79"/>
                <a:cs typeface="Narkisim" panose="020E0502050101010101" pitchFamily="34" charset="-79"/>
              </a:endParaRPr>
            </a:p>
          </p:txBody>
        </p:sp>
        <p:pic>
          <p:nvPicPr>
            <p:cNvPr id="39" name="Picture 35" descr="thecow2"/>
            <p:cNvPicPr>
              <a:picLocks noChangeAspect="1" noChangeArrowheads="1"/>
            </p:cNvPicPr>
            <p:nvPr/>
          </p:nvPicPr>
          <p:blipFill>
            <a:blip r:embed="rId2" cstate="print"/>
            <a:srcRect t="2531" r="3658" b="3796"/>
            <a:stretch>
              <a:fillRect/>
            </a:stretch>
          </p:blipFill>
          <p:spPr bwMode="auto">
            <a:xfrm>
              <a:off x="1791" y="2274"/>
              <a:ext cx="1588" cy="1020"/>
            </a:xfrm>
            <a:prstGeom prst="rect">
              <a:avLst/>
            </a:prstGeom>
            <a:noFill/>
            <a:ln w="9525">
              <a:noFill/>
              <a:miter lim="800000"/>
              <a:headEnd/>
              <a:tailEnd/>
            </a:ln>
          </p:spPr>
        </p:pic>
      </p:grpSp>
      <p:grpSp>
        <p:nvGrpSpPr>
          <p:cNvPr id="40" name="Group 36"/>
          <p:cNvGrpSpPr>
            <a:grpSpLocks/>
          </p:cNvGrpSpPr>
          <p:nvPr/>
        </p:nvGrpSpPr>
        <p:grpSpPr bwMode="auto">
          <a:xfrm>
            <a:off x="5387975" y="3644900"/>
            <a:ext cx="1589088" cy="1295400"/>
            <a:chOff x="3379" y="2296"/>
            <a:chExt cx="1001" cy="816"/>
          </a:xfrm>
        </p:grpSpPr>
        <p:sp>
          <p:nvSpPr>
            <p:cNvPr id="41" name="Rectangle 37"/>
            <p:cNvSpPr>
              <a:spLocks noChangeArrowheads="1"/>
            </p:cNvSpPr>
            <p:nvPr/>
          </p:nvSpPr>
          <p:spPr bwMode="auto">
            <a:xfrm>
              <a:off x="3379" y="2312"/>
              <a:ext cx="998" cy="785"/>
            </a:xfrm>
            <a:prstGeom prst="rect">
              <a:avLst/>
            </a:prstGeom>
            <a:solidFill>
              <a:schemeClr val="bg1"/>
            </a:solidFill>
            <a:ln w="12700">
              <a:solidFill>
                <a:schemeClr val="tx1"/>
              </a:solidFill>
              <a:miter lim="800000"/>
              <a:headEnd/>
              <a:tailEnd/>
            </a:ln>
          </p:spPr>
          <p:txBody>
            <a:bodyPr wrap="none" anchor="ctr"/>
            <a:lstStyle/>
            <a:p>
              <a:endParaRPr lang="en-US" dirty="0">
                <a:latin typeface="Narkisim" panose="020E0502050101010101" pitchFamily="34" charset="-79"/>
                <a:cs typeface="Narkisim" panose="020E0502050101010101" pitchFamily="34" charset="-79"/>
              </a:endParaRPr>
            </a:p>
          </p:txBody>
        </p:sp>
        <p:pic>
          <p:nvPicPr>
            <p:cNvPr id="42" name="Picture 38" descr="parim"/>
            <p:cNvPicPr>
              <a:picLocks noChangeAspect="1" noChangeArrowheads="1"/>
            </p:cNvPicPr>
            <p:nvPr/>
          </p:nvPicPr>
          <p:blipFill>
            <a:blip r:embed="rId3" cstate="print"/>
            <a:srcRect t="21666"/>
            <a:stretch>
              <a:fillRect/>
            </a:stretch>
          </p:blipFill>
          <p:spPr bwMode="auto">
            <a:xfrm>
              <a:off x="3382" y="2512"/>
              <a:ext cx="998" cy="600"/>
            </a:xfrm>
            <a:prstGeom prst="rect">
              <a:avLst/>
            </a:prstGeom>
            <a:noFill/>
            <a:ln w="9525">
              <a:noFill/>
              <a:miter lim="800000"/>
              <a:headEnd/>
              <a:tailEnd/>
            </a:ln>
          </p:spPr>
        </p:pic>
        <p:sp>
          <p:nvSpPr>
            <p:cNvPr id="43" name="Rectangle 39"/>
            <p:cNvSpPr>
              <a:spLocks noChangeArrowheads="1"/>
            </p:cNvSpPr>
            <p:nvPr/>
          </p:nvSpPr>
          <p:spPr bwMode="auto">
            <a:xfrm>
              <a:off x="3449" y="2296"/>
              <a:ext cx="883" cy="291"/>
            </a:xfrm>
            <a:prstGeom prst="rect">
              <a:avLst/>
            </a:prstGeom>
            <a:noFill/>
            <a:ln w="9525">
              <a:noFill/>
              <a:miter lim="800000"/>
              <a:headEnd/>
              <a:tailEnd/>
            </a:ln>
          </p:spPr>
          <p:txBody>
            <a:bodyPr lIns="92075" tIns="46038" rIns="92075" bIns="46038">
              <a:spAutoFit/>
            </a:bodyPr>
            <a:lstStyle/>
            <a:p>
              <a:pPr algn="ctr">
                <a:spcBef>
                  <a:spcPct val="50000"/>
                </a:spcBef>
              </a:pPr>
              <a:r>
                <a:rPr lang="he-IL" sz="2400" smtClean="0">
                  <a:latin typeface="Narkisim" panose="020E0502050101010101" pitchFamily="34" charset="-79"/>
                  <a:cs typeface="Narkisim" panose="020E0502050101010101" pitchFamily="34" charset="-79"/>
                </a:rPr>
                <a:t>20 </a:t>
              </a:r>
              <a:r>
                <a:rPr lang="he-IL" sz="2400" dirty="0" smtClean="0">
                  <a:latin typeface="Narkisim" panose="020E0502050101010101" pitchFamily="34" charset="-79"/>
                  <a:cs typeface="Narkisim" panose="020E0502050101010101" pitchFamily="34" charset="-79"/>
                </a:rPr>
                <a:t>פרים</a:t>
              </a:r>
              <a:endParaRPr lang="en-US" sz="2400" dirty="0">
                <a:latin typeface="Narkisim" panose="020E0502050101010101" pitchFamily="34" charset="-79"/>
                <a:cs typeface="Narkisim" panose="020E0502050101010101" pitchFamily="34" charset="-79"/>
              </a:endParaRPr>
            </a:p>
          </p:txBody>
        </p:sp>
      </p:grpSp>
      <p:sp>
        <p:nvSpPr>
          <p:cNvPr id="44" name="Rectangle 3"/>
          <p:cNvSpPr>
            <a:spLocks noChangeArrowheads="1"/>
          </p:cNvSpPr>
          <p:nvPr/>
        </p:nvSpPr>
        <p:spPr bwMode="auto">
          <a:xfrm>
            <a:off x="3421062" y="2215184"/>
            <a:ext cx="2301875" cy="462307"/>
          </a:xfrm>
          <a:prstGeom prst="rect">
            <a:avLst/>
          </a:prstGeom>
          <a:noFill/>
          <a:ln w="9525">
            <a:noFill/>
            <a:miter lim="800000"/>
            <a:headEnd/>
            <a:tailEnd/>
          </a:ln>
        </p:spPr>
        <p:txBody>
          <a:bodyPr lIns="92075" tIns="46038" rIns="92075" bIns="46038">
            <a:spAutoFit/>
          </a:bodyPr>
          <a:lstStyle/>
          <a:p>
            <a:pPr algn="ctr">
              <a:spcBef>
                <a:spcPct val="50000"/>
              </a:spcBef>
            </a:pPr>
            <a:r>
              <a:rPr lang="he-IL" sz="2400" smtClean="0">
                <a:latin typeface="Narkisim" panose="020E0502050101010101" pitchFamily="34" charset="-79"/>
                <a:cs typeface="Narkisim" panose="020E0502050101010101" pitchFamily="34" charset="-79"/>
              </a:rPr>
              <a:t>150 </a:t>
            </a:r>
            <a:r>
              <a:rPr lang="he-IL" sz="2400" dirty="0" smtClean="0">
                <a:latin typeface="Narkisim" panose="020E0502050101010101" pitchFamily="34" charset="-79"/>
                <a:cs typeface="Narkisim" panose="020E0502050101010101" pitchFamily="34" charset="-79"/>
              </a:rPr>
              <a:t>פרות עתודות</a:t>
            </a:r>
          </a:p>
        </p:txBody>
      </p:sp>
    </p:spTree>
    <p:extLst>
      <p:ext uri="{BB962C8B-B14F-4D97-AF65-F5344CB8AC3E}">
        <p14:creationId xmlns:p14="http://schemas.microsoft.com/office/powerpoint/2010/main" val="296758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animBg="1"/>
      <p:bldP spid="16" grpId="0" animBg="1"/>
      <p:bldP spid="17" grpId="0" animBg="1"/>
      <p:bldP spid="18" grpId="0" animBg="1"/>
      <p:bldP spid="19" grpId="0" animBg="1"/>
      <p:bldP spid="20" grpId="0" animBg="1"/>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8210" name="Rectangle 2"/>
          <p:cNvSpPr>
            <a:spLocks noGrp="1" noChangeArrowheads="1"/>
          </p:cNvSpPr>
          <p:nvPr>
            <p:ph type="ctrTitle"/>
          </p:nvPr>
        </p:nvSpPr>
        <p:spPr>
          <a:xfrm>
            <a:off x="677863" y="476250"/>
            <a:ext cx="7721600" cy="1728788"/>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rtl="1"/>
            <a:r>
              <a:rPr lang="he-IL" altLang="he-IL" sz="6000" b="1" dirty="0" smtClean="0">
                <a:solidFill>
                  <a:schemeClr val="tx1"/>
                </a:solidFill>
                <a:latin typeface="Narkisim" panose="020E0502050101010101" pitchFamily="34" charset="-79"/>
                <a:cs typeface="Narkisim" panose="020E0502050101010101" pitchFamily="34" charset="-79"/>
              </a:rPr>
              <a:t>הביטים כלכליים של השבחת בעלי חיים</a:t>
            </a:r>
            <a:endParaRPr lang="en-US" altLang="en-US" sz="6000" b="1" dirty="0" smtClean="0">
              <a:latin typeface="Narkisim" panose="020E0502050101010101" pitchFamily="34" charset="-79"/>
              <a:cs typeface="Narkisim" panose="020E0502050101010101" pitchFamily="34" charset="-79"/>
            </a:endParaRPr>
          </a:p>
        </p:txBody>
      </p:sp>
      <p:pic>
        <p:nvPicPr>
          <p:cNvPr id="6" name="Picture 4" descr="DOLL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6800" y="3789363"/>
            <a:ext cx="4403725"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352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58210"/>
                                        </p:tgtEl>
                                        <p:attrNameLst>
                                          <p:attrName>style.visibility</p:attrName>
                                        </p:attrNameLst>
                                      </p:cBhvr>
                                      <p:to>
                                        <p:strVal val="visible"/>
                                      </p:to>
                                    </p:set>
                                  </p:childTnLst>
                                </p:cTn>
                              </p:par>
                            </p:childTnLst>
                          </p:cTn>
                        </p:par>
                        <p:par>
                          <p:cTn id="7" fill="hold" nodeType="afterGroup">
                            <p:stCondLst>
                              <p:cond delay="0"/>
                            </p:stCondLst>
                            <p:childTnLst>
                              <p:par>
                                <p:cTn id="8" presetID="2" presetClass="entr" presetSubtype="8" fill="hold" nodeType="afterEffect">
                                  <p:stCondLst>
                                    <p:cond delay="2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8210"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lstStyle/>
          <a:p>
            <a:r>
              <a:rPr lang="en-US" altLang="en-US" sz="5400" b="1" dirty="0" smtClean="0">
                <a:solidFill>
                  <a:schemeClr val="accent2"/>
                </a:solidFill>
                <a:latin typeface="Arial" panose="020B0604020202020204" pitchFamily="34" charset="0"/>
                <a:cs typeface="Arial" panose="020B0604020202020204" pitchFamily="34" charset="0"/>
              </a:rPr>
              <a:t>Overview</a:t>
            </a:r>
            <a:endParaRPr lang="en-US" altLang="en-US" b="1" dirty="0" smtClean="0">
              <a:solidFill>
                <a:schemeClr val="accent2"/>
              </a:solidFill>
              <a:latin typeface="Arial" panose="020B0604020202020204" pitchFamily="34" charset="0"/>
              <a:cs typeface="Arial" panose="020B0604020202020204" pitchFamily="34" charset="0"/>
            </a:endParaRPr>
          </a:p>
        </p:txBody>
      </p:sp>
      <p:sp>
        <p:nvSpPr>
          <p:cNvPr id="1760259" name="Rectangle 3"/>
          <p:cNvSpPr>
            <a:spLocks noGrp="1" noChangeArrowheads="1"/>
          </p:cNvSpPr>
          <p:nvPr>
            <p:ph type="body" idx="1"/>
          </p:nvPr>
        </p:nvSpPr>
        <p:spPr>
          <a:xfrm>
            <a:off x="677863" y="1828800"/>
            <a:ext cx="7772400" cy="3113088"/>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buFont typeface="Wingdings" panose="05000000000000000000" pitchFamily="2" charset="2"/>
              <a:buChar char="Ø"/>
            </a:pPr>
            <a:r>
              <a:rPr lang="en-US" altLang="en-US" dirty="0" smtClean="0">
                <a:latin typeface="Arial" panose="020B0604020202020204" pitchFamily="34" charset="0"/>
                <a:cs typeface="Arial" panose="020B0604020202020204" pitchFamily="34" charset="0"/>
              </a:rPr>
              <a:t>Entities involved in genetic breeding</a:t>
            </a:r>
            <a:r>
              <a:rPr lang="he-IL" altLang="en-US" dirty="0">
                <a:latin typeface="Arial" panose="020B0604020202020204" pitchFamily="34" charset="0"/>
                <a:cs typeface="Arial" panose="020B0604020202020204" pitchFamily="34" charset="0"/>
              </a:rPr>
              <a:t>.</a:t>
            </a:r>
            <a:endParaRPr lang="en-US" altLang="en-US"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en-US" altLang="en-US" dirty="0" smtClean="0">
                <a:latin typeface="Arial" panose="020B0604020202020204" pitchFamily="34" charset="0"/>
                <a:cs typeface="Arial" panose="020B0604020202020204" pitchFamily="34" charset="0"/>
              </a:rPr>
              <a:t>Returns and costs in breeding programs</a:t>
            </a:r>
            <a:r>
              <a:rPr lang="he-IL" altLang="en-US" dirty="0" smtClean="0">
                <a:latin typeface="Arial" panose="020B0604020202020204" pitchFamily="34" charset="0"/>
                <a:cs typeface="Arial" panose="020B0604020202020204" pitchFamily="34" charset="0"/>
              </a:rPr>
              <a:t>.</a:t>
            </a:r>
            <a:endParaRPr lang="en-US" altLang="en-US"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en-US" altLang="en-US" dirty="0" smtClean="0">
                <a:latin typeface="Arial" panose="020B0604020202020204" pitchFamily="34" charset="0"/>
                <a:cs typeface="Arial" panose="020B0604020202020204" pitchFamily="34" charset="0"/>
              </a:rPr>
              <a:t>Long term economic evaluation of breeding programs</a:t>
            </a:r>
            <a:r>
              <a:rPr lang="he-IL" altLang="en-US" dirty="0" smtClean="0">
                <a:latin typeface="Arial" panose="020B0604020202020204" pitchFamily="34" charset="0"/>
                <a:cs typeface="Arial" panose="020B0604020202020204" pitchFamily="34" charset="0"/>
              </a:rPr>
              <a:t>.</a:t>
            </a:r>
            <a:endParaRPr lang="en-US" altLang="en-US"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en-US" altLang="en-US" dirty="0" smtClean="0">
                <a:latin typeface="Arial" panose="020B0604020202020204" pitchFamily="34" charset="0"/>
                <a:cs typeface="Arial" panose="020B0604020202020204" pitchFamily="34" charset="0"/>
              </a:rPr>
              <a:t>Crossbreeding and </a:t>
            </a:r>
            <a:r>
              <a:rPr lang="en-US" altLang="en-US" dirty="0" err="1" smtClean="0">
                <a:latin typeface="Arial" panose="020B0604020202020204" pitchFamily="34" charset="0"/>
                <a:cs typeface="Arial" panose="020B0604020202020204" pitchFamily="34" charset="0"/>
              </a:rPr>
              <a:t>heterosis</a:t>
            </a:r>
            <a:r>
              <a:rPr lang="he-IL" altLang="en-US" dirty="0" smtClean="0">
                <a:latin typeface="Arial" panose="020B0604020202020204" pitchFamily="34" charset="0"/>
                <a:cs typeface="Arial" panose="020B0604020202020204" pitchFamily="34" charset="0"/>
              </a:rPr>
              <a:t>.</a:t>
            </a:r>
            <a:endParaRPr lang="en-US" altLang="en-US" dirty="0" smtClean="0">
              <a:latin typeface="Arial" panose="020B0604020202020204" pitchFamily="34" charset="0"/>
              <a:cs typeface="Arial" panose="020B0604020202020204" pitchFamily="34" charset="0"/>
            </a:endParaRPr>
          </a:p>
        </p:txBody>
      </p:sp>
    </p:spTree>
  </p:cSld>
  <p:clrMapOvr>
    <a:masterClrMapping/>
  </p:clrMapOvr>
  <p:transition advTm="8256"/>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7602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7602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76025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7602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025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4610" name="Rectangle 2"/>
          <p:cNvSpPr>
            <a:spLocks noGrp="1" noChangeArrowheads="1"/>
          </p:cNvSpPr>
          <p:nvPr>
            <p:ph type="title"/>
          </p:nvPr>
        </p:nvSpPr>
        <p:spPr>
          <a:xfrm>
            <a:off x="541338" y="304800"/>
            <a:ext cx="8196262" cy="1143000"/>
          </a:xfrm>
        </p:spPr>
        <p:txBody>
          <a:bodyPr/>
          <a:lstStyle/>
          <a:p>
            <a:r>
              <a:rPr lang="en-US" altLang="en-US" b="1" smtClean="0">
                <a:solidFill>
                  <a:schemeClr val="accent2"/>
                </a:solidFill>
                <a:latin typeface="Arial" panose="020B0604020202020204" pitchFamily="34" charset="0"/>
                <a:cs typeface="Arial" panose="020B0604020202020204" pitchFamily="34" charset="0"/>
              </a:rPr>
              <a:t>Entities involved in genetic breeding</a:t>
            </a:r>
          </a:p>
        </p:txBody>
      </p:sp>
      <p:sp>
        <p:nvSpPr>
          <p:cNvPr id="1604611" name="Rectangle 3"/>
          <p:cNvSpPr>
            <a:spLocks noGrp="1" noChangeArrowheads="1"/>
          </p:cNvSpPr>
          <p:nvPr>
            <p:ph type="body" idx="1"/>
          </p:nvPr>
        </p:nvSpPr>
        <p:spPr>
          <a:xfrm>
            <a:off x="685800" y="1905000"/>
            <a:ext cx="7772400" cy="3867150"/>
          </a:xfrm>
        </p:spPr>
        <p:txBody>
          <a:bodyPr/>
          <a:lstStyle/>
          <a:p>
            <a:pPr>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Farmers</a:t>
            </a:r>
          </a:p>
          <a:p>
            <a:pPr>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Breeders (commercial or cooperative)</a:t>
            </a:r>
          </a:p>
          <a:p>
            <a:pPr>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Food processors</a:t>
            </a:r>
          </a:p>
          <a:p>
            <a:pPr>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Consumers</a:t>
            </a:r>
          </a:p>
          <a:p>
            <a:pPr>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Government</a:t>
            </a:r>
          </a:p>
        </p:txBody>
      </p:sp>
    </p:spTree>
  </p:cSld>
  <p:clrMapOvr>
    <a:masterClrMapping/>
  </p:clrMapOvr>
  <p:transition advTm="44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04610"/>
                                        </p:tgtEl>
                                        <p:attrNameLst>
                                          <p:attrName>style.visibility</p:attrName>
                                        </p:attrNameLst>
                                      </p:cBhvr>
                                      <p:to>
                                        <p:strVal val="visible"/>
                                      </p:to>
                                    </p:set>
                                    <p:anim calcmode="lin" valueType="num">
                                      <p:cBhvr additive="base">
                                        <p:cTn id="7" dur="500" fill="hold"/>
                                        <p:tgtEl>
                                          <p:spTgt spid="1604610"/>
                                        </p:tgtEl>
                                        <p:attrNameLst>
                                          <p:attrName>ppt_x</p:attrName>
                                        </p:attrNameLst>
                                      </p:cBhvr>
                                      <p:tavLst>
                                        <p:tav tm="0">
                                          <p:val>
                                            <p:strVal val="#ppt_x"/>
                                          </p:val>
                                        </p:tav>
                                        <p:tav tm="100000">
                                          <p:val>
                                            <p:strVal val="#ppt_x"/>
                                          </p:val>
                                        </p:tav>
                                      </p:tavLst>
                                    </p:anim>
                                    <p:anim calcmode="lin" valueType="num">
                                      <p:cBhvr additive="base">
                                        <p:cTn id="8" dur="500" fill="hold"/>
                                        <p:tgtEl>
                                          <p:spTgt spid="1604610"/>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04611">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04611">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04611">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04611">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046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4610" grpId="0" autoUpdateAnimBg="0"/>
      <p:bldP spid="1604611"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347200" cy="693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5" name="Rectangle 3"/>
          <p:cNvSpPr>
            <a:spLocks noGrp="1" noChangeArrowheads="1"/>
          </p:cNvSpPr>
          <p:nvPr>
            <p:ph type="title"/>
          </p:nvPr>
        </p:nvSpPr>
        <p:spPr>
          <a:xfrm>
            <a:off x="203200" y="285750"/>
            <a:ext cx="8940800" cy="857250"/>
          </a:xfrm>
        </p:spPr>
        <p:txBody>
          <a:bodyPr/>
          <a:lstStyle/>
          <a:p>
            <a:r>
              <a:rPr lang="en-US" altLang="en-US" smtClean="0">
                <a:solidFill>
                  <a:schemeClr val="tx1"/>
                </a:solidFill>
                <a:latin typeface="Arial" panose="020B0604020202020204" pitchFamily="34" charset="0"/>
                <a:cs typeface="Arial" panose="020B0604020202020204" pitchFamily="34" charset="0"/>
              </a:rPr>
              <a:t>Who gains from genetic improvement?</a:t>
            </a:r>
            <a:endParaRPr lang="en-US" altLang="en-US" smtClean="0">
              <a:solidFill>
                <a:schemeClr val="accent2"/>
              </a:solidFill>
              <a:latin typeface="Arial" panose="020B0604020202020204" pitchFamily="34" charset="0"/>
              <a:cs typeface="Arial" panose="020B0604020202020204" pitchFamily="34" charset="0"/>
            </a:endParaRPr>
          </a:p>
        </p:txBody>
      </p:sp>
      <p:grpSp>
        <p:nvGrpSpPr>
          <p:cNvPr id="1606660" name="Group 4"/>
          <p:cNvGrpSpPr>
            <a:grpSpLocks/>
          </p:cNvGrpSpPr>
          <p:nvPr/>
        </p:nvGrpSpPr>
        <p:grpSpPr bwMode="auto">
          <a:xfrm>
            <a:off x="2339975" y="2276475"/>
            <a:ext cx="2573338" cy="1006475"/>
            <a:chOff x="1474" y="1434"/>
            <a:chExt cx="1621" cy="634"/>
          </a:xfrm>
        </p:grpSpPr>
        <p:sp>
          <p:nvSpPr>
            <p:cNvPr id="28683" name="Text Box 5"/>
            <p:cNvSpPr txBox="1">
              <a:spLocks noChangeArrowheads="1"/>
            </p:cNvSpPr>
            <p:nvPr/>
          </p:nvSpPr>
          <p:spPr bwMode="auto">
            <a:xfrm>
              <a:off x="1474" y="1434"/>
              <a:ext cx="1621"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en-US" sz="2000"/>
                <a:t>Total genetic gain to the national economy</a:t>
              </a:r>
            </a:p>
          </p:txBody>
        </p:sp>
        <p:sp>
          <p:nvSpPr>
            <p:cNvPr id="28684" name="Line 6"/>
            <p:cNvSpPr>
              <a:spLocks noChangeShapeType="1"/>
            </p:cNvSpPr>
            <p:nvPr/>
          </p:nvSpPr>
          <p:spPr bwMode="auto">
            <a:xfrm>
              <a:off x="2426" y="1752"/>
              <a:ext cx="228" cy="226"/>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06663" name="Group 7"/>
          <p:cNvGrpSpPr>
            <a:grpSpLocks/>
          </p:cNvGrpSpPr>
          <p:nvPr/>
        </p:nvGrpSpPr>
        <p:grpSpPr bwMode="auto">
          <a:xfrm>
            <a:off x="5210175" y="3459163"/>
            <a:ext cx="2674938" cy="1006475"/>
            <a:chOff x="3198" y="2160"/>
            <a:chExt cx="1685" cy="634"/>
          </a:xfrm>
        </p:grpSpPr>
        <p:sp>
          <p:nvSpPr>
            <p:cNvPr id="28681" name="Text Box 8"/>
            <p:cNvSpPr txBox="1">
              <a:spLocks noChangeArrowheads="1"/>
            </p:cNvSpPr>
            <p:nvPr/>
          </p:nvSpPr>
          <p:spPr bwMode="auto">
            <a:xfrm>
              <a:off x="3560" y="2160"/>
              <a:ext cx="1323"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en-US" sz="2000"/>
                <a:t>Profit of breeders without competition</a:t>
              </a:r>
            </a:p>
          </p:txBody>
        </p:sp>
        <p:sp>
          <p:nvSpPr>
            <p:cNvPr id="28682" name="Line 9"/>
            <p:cNvSpPr>
              <a:spLocks noChangeShapeType="1"/>
            </p:cNvSpPr>
            <p:nvPr/>
          </p:nvSpPr>
          <p:spPr bwMode="auto">
            <a:xfrm>
              <a:off x="3198" y="2205"/>
              <a:ext cx="318" cy="227"/>
            </a:xfrm>
            <a:prstGeom prst="line">
              <a:avLst/>
            </a:prstGeom>
            <a:noFill/>
            <a:ln w="571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06666" name="Group 10"/>
          <p:cNvGrpSpPr>
            <a:grpSpLocks/>
          </p:cNvGrpSpPr>
          <p:nvPr/>
        </p:nvGrpSpPr>
        <p:grpSpPr bwMode="auto">
          <a:xfrm>
            <a:off x="3059113" y="4800600"/>
            <a:ext cx="3600450" cy="701675"/>
            <a:chOff x="1927" y="3024"/>
            <a:chExt cx="2268" cy="442"/>
          </a:xfrm>
        </p:grpSpPr>
        <p:sp>
          <p:nvSpPr>
            <p:cNvPr id="28679" name="Text Box 11"/>
            <p:cNvSpPr txBox="1">
              <a:spLocks noChangeArrowheads="1"/>
            </p:cNvSpPr>
            <p:nvPr/>
          </p:nvSpPr>
          <p:spPr bwMode="auto">
            <a:xfrm>
              <a:off x="1927" y="3024"/>
              <a:ext cx="2262"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spcBef>
                  <a:spcPct val="50000"/>
                </a:spcBef>
              </a:pPr>
              <a:r>
                <a:rPr lang="en-US" altLang="en-US" sz="2000"/>
                <a:t>Profit of breeders with competition</a:t>
              </a:r>
            </a:p>
          </p:txBody>
        </p:sp>
        <p:sp>
          <p:nvSpPr>
            <p:cNvPr id="28680" name="Line 12"/>
            <p:cNvSpPr>
              <a:spLocks noChangeShapeType="1"/>
            </p:cNvSpPr>
            <p:nvPr/>
          </p:nvSpPr>
          <p:spPr bwMode="auto">
            <a:xfrm flipH="1">
              <a:off x="3787" y="3067"/>
              <a:ext cx="408" cy="227"/>
            </a:xfrm>
            <a:prstGeom prst="line">
              <a:avLst/>
            </a:prstGeom>
            <a:noFill/>
            <a:ln w="571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transition advTm="672"/>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06660"/>
                                        </p:tgtEl>
                                        <p:attrNameLst>
                                          <p:attrName>style.visibility</p:attrName>
                                        </p:attrNameLst>
                                      </p:cBhvr>
                                      <p:to>
                                        <p:strVal val="visible"/>
                                      </p:to>
                                    </p:set>
                                    <p:anim calcmode="lin" valueType="num">
                                      <p:cBhvr additive="base">
                                        <p:cTn id="7" dur="500" fill="hold"/>
                                        <p:tgtEl>
                                          <p:spTgt spid="1606660"/>
                                        </p:tgtEl>
                                        <p:attrNameLst>
                                          <p:attrName>ppt_x</p:attrName>
                                        </p:attrNameLst>
                                      </p:cBhvr>
                                      <p:tavLst>
                                        <p:tav tm="0">
                                          <p:val>
                                            <p:strVal val="0-#ppt_w/2"/>
                                          </p:val>
                                        </p:tav>
                                        <p:tav tm="100000">
                                          <p:val>
                                            <p:strVal val="#ppt_x"/>
                                          </p:val>
                                        </p:tav>
                                      </p:tavLst>
                                    </p:anim>
                                    <p:anim calcmode="lin" valueType="num">
                                      <p:cBhvr additive="base">
                                        <p:cTn id="8" dur="500" fill="hold"/>
                                        <p:tgtEl>
                                          <p:spTgt spid="160666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1606663"/>
                                        </p:tgtEl>
                                        <p:attrNameLst>
                                          <p:attrName>style.visibility</p:attrName>
                                        </p:attrNameLst>
                                      </p:cBhvr>
                                      <p:to>
                                        <p:strVal val="visible"/>
                                      </p:to>
                                    </p:set>
                                    <p:anim calcmode="lin" valueType="num">
                                      <p:cBhvr additive="base">
                                        <p:cTn id="13" dur="500" fill="hold"/>
                                        <p:tgtEl>
                                          <p:spTgt spid="1606663"/>
                                        </p:tgtEl>
                                        <p:attrNameLst>
                                          <p:attrName>ppt_x</p:attrName>
                                        </p:attrNameLst>
                                      </p:cBhvr>
                                      <p:tavLst>
                                        <p:tav tm="0">
                                          <p:val>
                                            <p:strVal val="1+#ppt_w/2"/>
                                          </p:val>
                                        </p:tav>
                                        <p:tav tm="100000">
                                          <p:val>
                                            <p:strVal val="#ppt_x"/>
                                          </p:val>
                                        </p:tav>
                                      </p:tavLst>
                                    </p:anim>
                                    <p:anim calcmode="lin" valueType="num">
                                      <p:cBhvr additive="base">
                                        <p:cTn id="14" dur="500" fill="hold"/>
                                        <p:tgtEl>
                                          <p:spTgt spid="160666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606666"/>
                                        </p:tgtEl>
                                        <p:attrNameLst>
                                          <p:attrName>style.visibility</p:attrName>
                                        </p:attrNameLst>
                                      </p:cBhvr>
                                      <p:to>
                                        <p:strVal val="visible"/>
                                      </p:to>
                                    </p:set>
                                    <p:anim calcmode="lin" valueType="num">
                                      <p:cBhvr additive="base">
                                        <p:cTn id="19" dur="500" fill="hold"/>
                                        <p:tgtEl>
                                          <p:spTgt spid="1606666"/>
                                        </p:tgtEl>
                                        <p:attrNameLst>
                                          <p:attrName>ppt_x</p:attrName>
                                        </p:attrNameLst>
                                      </p:cBhvr>
                                      <p:tavLst>
                                        <p:tav tm="0">
                                          <p:val>
                                            <p:strVal val="#ppt_x"/>
                                          </p:val>
                                        </p:tav>
                                        <p:tav tm="100000">
                                          <p:val>
                                            <p:strVal val="#ppt_x"/>
                                          </p:val>
                                        </p:tav>
                                      </p:tavLst>
                                    </p:anim>
                                    <p:anim calcmode="lin" valueType="num">
                                      <p:cBhvr additive="base">
                                        <p:cTn id="20" dur="500" fill="hold"/>
                                        <p:tgtEl>
                                          <p:spTgt spid="16066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84834" name="Rectangle 2"/>
          <p:cNvSpPr>
            <a:spLocks noGrp="1" noChangeArrowheads="1"/>
          </p:cNvSpPr>
          <p:nvPr>
            <p:ph type="title"/>
          </p:nvPr>
        </p:nvSpPr>
        <p:spPr>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lstStyle/>
          <a:p>
            <a:r>
              <a:rPr lang="en-US" altLang="en-US" b="1" smtClean="0">
                <a:solidFill>
                  <a:schemeClr val="accent2"/>
                </a:solidFill>
                <a:latin typeface="Arial" panose="020B0604020202020204" pitchFamily="34" charset="0"/>
                <a:cs typeface="Arial" panose="020B0604020202020204" pitchFamily="34" charset="0"/>
              </a:rPr>
              <a:t>The objective function for animal breeding</a:t>
            </a:r>
          </a:p>
        </p:txBody>
      </p:sp>
      <p:sp>
        <p:nvSpPr>
          <p:cNvPr id="1784835" name="Rectangle 3"/>
          <p:cNvSpPr>
            <a:spLocks noGrp="1" noChangeArrowheads="1"/>
          </p:cNvSpPr>
          <p:nvPr>
            <p:ph type="body" idx="1"/>
          </p:nvPr>
        </p:nvSpPr>
        <p:spPr>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buSzTx/>
              <a:buFont typeface="Wingdings" panose="05000000000000000000" pitchFamily="2" charset="2"/>
              <a:buChar char="Ø"/>
            </a:pPr>
            <a:r>
              <a:rPr lang="en-US" altLang="en-US" smtClean="0">
                <a:solidFill>
                  <a:schemeClr val="tx2"/>
                </a:solidFill>
                <a:latin typeface="Arial" panose="020B0604020202020204" pitchFamily="34" charset="0"/>
                <a:cs typeface="Arial" panose="020B0604020202020204" pitchFamily="34" charset="0"/>
              </a:rPr>
              <a:t>Profit: </a:t>
            </a:r>
          </a:p>
          <a:p>
            <a:pPr lvl="1" rtl="0">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income - costs</a:t>
            </a:r>
          </a:p>
          <a:p>
            <a:pPr>
              <a:buSzTx/>
              <a:buFont typeface="Wingdings" panose="05000000000000000000" pitchFamily="2" charset="2"/>
              <a:buChar char="Ø"/>
            </a:pPr>
            <a:r>
              <a:rPr lang="en-US" altLang="en-US" smtClean="0">
                <a:solidFill>
                  <a:schemeClr val="tx2"/>
                </a:solidFill>
                <a:latin typeface="Arial" panose="020B0604020202020204" pitchFamily="34" charset="0"/>
                <a:cs typeface="Arial" panose="020B0604020202020204" pitchFamily="34" charset="0"/>
              </a:rPr>
              <a:t>Economic efficiency:</a:t>
            </a:r>
            <a:r>
              <a:rPr lang="en-US" altLang="en-US" smtClean="0">
                <a:latin typeface="Arial" panose="020B0604020202020204" pitchFamily="34" charset="0"/>
                <a:cs typeface="Arial" panose="020B0604020202020204" pitchFamily="34" charset="0"/>
              </a:rPr>
              <a:t>  </a:t>
            </a:r>
          </a:p>
          <a:p>
            <a:pPr lvl="1" rtl="0">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income/costs</a:t>
            </a:r>
          </a:p>
          <a:p>
            <a:pPr>
              <a:buSzTx/>
              <a:buFont typeface="Wingdings" panose="05000000000000000000" pitchFamily="2" charset="2"/>
              <a:buChar char="Ø"/>
            </a:pPr>
            <a:r>
              <a:rPr lang="en-US" altLang="en-US" smtClean="0">
                <a:solidFill>
                  <a:schemeClr val="tx2"/>
                </a:solidFill>
                <a:latin typeface="Arial" panose="020B0604020202020204" pitchFamily="34" charset="0"/>
                <a:cs typeface="Arial" panose="020B0604020202020204" pitchFamily="34" charset="0"/>
              </a:rPr>
              <a:t>Biological efficiency:  </a:t>
            </a:r>
          </a:p>
          <a:p>
            <a:pPr lvl="1" rtl="0">
              <a:buFont typeface="Wingdings" panose="05000000000000000000" pitchFamily="2" charset="2"/>
              <a:buChar char="Ø"/>
            </a:pPr>
            <a:r>
              <a:rPr lang="en-US" altLang="en-US" smtClean="0">
                <a:latin typeface="Arial" panose="020B0604020202020204" pitchFamily="34" charset="0"/>
                <a:cs typeface="Arial" panose="020B0604020202020204" pitchFamily="34" charset="0"/>
              </a:rPr>
              <a:t>energy of product/energy of production</a:t>
            </a:r>
          </a:p>
          <a:p>
            <a:pPr>
              <a:buSzTx/>
              <a:buFont typeface="Wingdings" panose="05000000000000000000" pitchFamily="2" charset="2"/>
              <a:buChar char="Ø"/>
            </a:pPr>
            <a:r>
              <a:rPr lang="en-US" altLang="en-US" smtClean="0">
                <a:solidFill>
                  <a:schemeClr val="tx2"/>
                </a:solidFill>
                <a:latin typeface="Arial" panose="020B0604020202020204" pitchFamily="34" charset="0"/>
                <a:cs typeface="Arial" panose="020B0604020202020204" pitchFamily="34" charset="0"/>
              </a:rPr>
              <a:t>Other?</a:t>
            </a:r>
          </a:p>
        </p:txBody>
      </p:sp>
    </p:spTree>
  </p:cSld>
  <p:clrMapOvr>
    <a:masterClrMapping/>
  </p:clrMapOvr>
  <p:transition advTm="416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784834"/>
                                        </p:tgtEl>
                                        <p:attrNameLst>
                                          <p:attrName>style.visibility</p:attrName>
                                        </p:attrNameLst>
                                      </p:cBhvr>
                                      <p:to>
                                        <p:strVal val="visible"/>
                                      </p:to>
                                    </p:set>
                                    <p:anim calcmode="lin" valueType="num">
                                      <p:cBhvr additive="base">
                                        <p:cTn id="7" dur="500" fill="hold"/>
                                        <p:tgtEl>
                                          <p:spTgt spid="1784834"/>
                                        </p:tgtEl>
                                        <p:attrNameLst>
                                          <p:attrName>ppt_x</p:attrName>
                                        </p:attrNameLst>
                                      </p:cBhvr>
                                      <p:tavLst>
                                        <p:tav tm="0">
                                          <p:val>
                                            <p:strVal val="#ppt_x"/>
                                          </p:val>
                                        </p:tav>
                                        <p:tav tm="100000">
                                          <p:val>
                                            <p:strVal val="#ppt_x"/>
                                          </p:val>
                                        </p:tav>
                                      </p:tavLst>
                                    </p:anim>
                                    <p:anim calcmode="lin" valueType="num">
                                      <p:cBhvr additive="base">
                                        <p:cTn id="8" dur="500" fill="hold"/>
                                        <p:tgtEl>
                                          <p:spTgt spid="178483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784835">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784835">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78483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784835">
                                            <p:txEl>
                                              <p:pRg st="3" end="3"/>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784835">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784835">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7848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4834" grpId="0" autoUpdateAnimBg="0"/>
      <p:bldP spid="178483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15874" name="Rectangle 2"/>
          <p:cNvSpPr>
            <a:spLocks noGrp="1" noChangeArrowheads="1"/>
          </p:cNvSpPr>
          <p:nvPr>
            <p:ph type="title"/>
          </p:nvPr>
        </p:nvSpPr>
        <p:spPr>
          <a:xfrm>
            <a:off x="0" y="285750"/>
            <a:ext cx="9144000" cy="781050"/>
          </a:xfrm>
        </p:spPr>
        <p:txBody>
          <a:bodyPr/>
          <a:lstStyle/>
          <a:p>
            <a:r>
              <a:rPr lang="en-US" altLang="en-US" sz="4800" b="1" smtClean="0">
                <a:solidFill>
                  <a:schemeClr val="accent2"/>
                </a:solidFill>
                <a:latin typeface="Arial" panose="020B0604020202020204" pitchFamily="34" charset="0"/>
                <a:cs typeface="Arial" panose="020B0604020202020204" pitchFamily="34" charset="0"/>
              </a:rPr>
              <a:t>Costs in breeding programs</a:t>
            </a:r>
            <a:endParaRPr lang="en-US" altLang="en-US" sz="4800" b="1" smtClean="0">
              <a:latin typeface="Arial" panose="020B0604020202020204" pitchFamily="34" charset="0"/>
              <a:cs typeface="Arial" panose="020B0604020202020204" pitchFamily="34" charset="0"/>
            </a:endParaRPr>
          </a:p>
        </p:txBody>
      </p:sp>
      <p:sp>
        <p:nvSpPr>
          <p:cNvPr id="1615875" name="Rectangle 3"/>
          <p:cNvSpPr>
            <a:spLocks noGrp="1" noChangeArrowheads="1"/>
          </p:cNvSpPr>
          <p:nvPr>
            <p:ph type="body" idx="1"/>
          </p:nvPr>
        </p:nvSpPr>
        <p:spPr>
          <a:xfrm>
            <a:off x="611188" y="1371600"/>
            <a:ext cx="7991475" cy="4114800"/>
          </a:xfrm>
        </p:spPr>
        <p:txBody>
          <a:bodyPr/>
          <a:lstStyle/>
          <a:p>
            <a:pPr>
              <a:lnSpc>
                <a:spcPct val="90000"/>
              </a:lnSpc>
              <a:buFont typeface="Monotype Sorts" charset="2"/>
              <a:buNone/>
            </a:pPr>
            <a:r>
              <a:rPr lang="en-US" altLang="en-US" sz="2800" dirty="0" smtClean="0">
                <a:solidFill>
                  <a:schemeClr val="tx2"/>
                </a:solidFill>
                <a:latin typeface="Arial" panose="020B0604020202020204" pitchFamily="34" charset="0"/>
                <a:cs typeface="Arial" panose="020B0604020202020204" pitchFamily="34" charset="0"/>
              </a:rPr>
              <a:t>After initial start-up costs, annual costs will tend to be constant.  The main cost elements in traditional breeding programs:</a:t>
            </a:r>
          </a:p>
          <a:p>
            <a:pPr>
              <a:lnSpc>
                <a:spcPct val="90000"/>
              </a:lnSpc>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Data recording (useful to farmers for herd management)</a:t>
            </a:r>
          </a:p>
          <a:p>
            <a:pPr>
              <a:lnSpc>
                <a:spcPct val="90000"/>
              </a:lnSpc>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Keeping nonproductive animals (males) for future breeding</a:t>
            </a:r>
          </a:p>
          <a:p>
            <a:pPr>
              <a:lnSpc>
                <a:spcPct val="90000"/>
              </a:lnSpc>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Progeny testing of candidate males</a:t>
            </a:r>
          </a:p>
          <a:p>
            <a:pPr>
              <a:lnSpc>
                <a:spcPct val="90000"/>
              </a:lnSpc>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Data analysis</a:t>
            </a:r>
          </a:p>
          <a:p>
            <a:pPr>
              <a:lnSpc>
                <a:spcPct val="90000"/>
              </a:lnSpc>
              <a:buFont typeface="Monotype Sorts" charset="2"/>
              <a:buNone/>
            </a:pPr>
            <a:r>
              <a:rPr lang="en-US" altLang="en-US" sz="2800" dirty="0" smtClean="0">
                <a:solidFill>
                  <a:schemeClr val="tx2"/>
                </a:solidFill>
                <a:latin typeface="Arial" panose="020B0604020202020204" pitchFamily="34" charset="0"/>
                <a:cs typeface="Arial" panose="020B0604020202020204" pitchFamily="34" charset="0"/>
              </a:rPr>
              <a:t>Generally, in traditional breeding programs, total direct costs are small relative to the value of genetic gain.</a:t>
            </a:r>
            <a:endParaRPr lang="en-US" altLang="en-US" sz="2800" dirty="0" smtClean="0">
              <a:latin typeface="Arial" panose="020B0604020202020204" pitchFamily="34" charset="0"/>
              <a:cs typeface="Arial" panose="020B0604020202020204" pitchFamily="34" charset="0"/>
            </a:endParaRPr>
          </a:p>
        </p:txBody>
      </p:sp>
    </p:spTree>
  </p:cSld>
  <p:clrMapOvr>
    <a:masterClrMapping/>
  </p:clrMapOvr>
  <p:transition advTm="1184"/>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15874"/>
                                        </p:tgtEl>
                                        <p:attrNameLst>
                                          <p:attrName>style.visibility</p:attrName>
                                        </p:attrNameLst>
                                      </p:cBhvr>
                                      <p:to>
                                        <p:strVal val="visible"/>
                                      </p:to>
                                    </p:set>
                                    <p:anim calcmode="lin" valueType="num">
                                      <p:cBhvr additive="base">
                                        <p:cTn id="7" dur="500" fill="hold"/>
                                        <p:tgtEl>
                                          <p:spTgt spid="1615874"/>
                                        </p:tgtEl>
                                        <p:attrNameLst>
                                          <p:attrName>ppt_x</p:attrName>
                                        </p:attrNameLst>
                                      </p:cBhvr>
                                      <p:tavLst>
                                        <p:tav tm="0">
                                          <p:val>
                                            <p:strVal val="#ppt_x"/>
                                          </p:val>
                                        </p:tav>
                                        <p:tav tm="100000">
                                          <p:val>
                                            <p:strVal val="#ppt_x"/>
                                          </p:val>
                                        </p:tav>
                                      </p:tavLst>
                                    </p:anim>
                                    <p:anim calcmode="lin" valueType="num">
                                      <p:cBhvr additive="base">
                                        <p:cTn id="8" dur="500" fill="hold"/>
                                        <p:tgtEl>
                                          <p:spTgt spid="161587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15875">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15875">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15875">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15875">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15875">
                                            <p:txEl>
                                              <p:pRg st="4" end="4"/>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6158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5874" grpId="0" autoUpdateAnimBg="0"/>
      <p:bldP spid="1615875"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17922" name="Rectangle 2"/>
          <p:cNvSpPr>
            <a:spLocks noGrp="1" noChangeArrowheads="1"/>
          </p:cNvSpPr>
          <p:nvPr>
            <p:ph type="body" idx="1"/>
          </p:nvPr>
        </p:nvSpPr>
        <p:spPr>
          <a:xfrm>
            <a:off x="757238" y="1844675"/>
            <a:ext cx="7772400" cy="4724400"/>
          </a:xfrm>
        </p:spPr>
        <p:txBody>
          <a:bodyPr/>
          <a:lstStyle/>
          <a:p>
            <a:pPr>
              <a:lnSpc>
                <a:spcPct val="90000"/>
              </a:lnSpc>
              <a:buFont typeface="Monotype Sorts" charset="2"/>
              <a:buNone/>
            </a:pPr>
            <a:r>
              <a:rPr lang="en-US" altLang="en-US" sz="2800" smtClean="0">
                <a:latin typeface="Arial" panose="020B0604020202020204" pitchFamily="34" charset="0"/>
                <a:cs typeface="Arial" panose="020B0604020202020204" pitchFamily="34" charset="0"/>
              </a:rPr>
              <a:t>For each of the four paths of inheritance, the genetic gain per generation, </a:t>
            </a:r>
            <a:r>
              <a:rPr lang="en-US" altLang="en-US" sz="2800" smtClean="0">
                <a:latin typeface="Arial" panose="020B0604020202020204" pitchFamily="34" charset="0"/>
                <a:cs typeface="Arial" panose="020B0604020202020204" pitchFamily="34" charset="0"/>
                <a:sym typeface="Symbol" panose="05050102010706020507" pitchFamily="18" charset="2"/>
              </a:rPr>
              <a:t>,</a:t>
            </a:r>
            <a:r>
              <a:rPr lang="en-US" altLang="en-US" sz="2800" smtClean="0">
                <a:latin typeface="Arial" panose="020B0604020202020204" pitchFamily="34" charset="0"/>
                <a:cs typeface="Arial" panose="020B0604020202020204" pitchFamily="34" charset="0"/>
              </a:rPr>
              <a:t> is computed as follows:</a:t>
            </a:r>
            <a:endParaRPr lang="en-US" altLang="en-US" sz="900" smtClean="0">
              <a:latin typeface="Arial" panose="020B0604020202020204" pitchFamily="34" charset="0"/>
              <a:cs typeface="Arial" panose="020B0604020202020204" pitchFamily="34" charset="0"/>
            </a:endParaRPr>
          </a:p>
          <a:p>
            <a:pPr algn="ctr">
              <a:lnSpc>
                <a:spcPct val="90000"/>
              </a:lnSpc>
              <a:spcBef>
                <a:spcPct val="0"/>
              </a:spcBef>
              <a:buFont typeface="Monotype Sorts" charset="2"/>
              <a:buNone/>
            </a:pPr>
            <a:r>
              <a:rPr lang="en-US" altLang="en-US" smtClean="0">
                <a:solidFill>
                  <a:schemeClr val="tx2"/>
                </a:solidFill>
                <a:latin typeface="Arial" panose="020B0604020202020204" pitchFamily="34" charset="0"/>
                <a:cs typeface="Arial" panose="020B0604020202020204" pitchFamily="34" charset="0"/>
                <a:sym typeface="Symbol" panose="05050102010706020507" pitchFamily="18" charset="2"/>
              </a:rPr>
              <a:t> = i  </a:t>
            </a:r>
            <a:r>
              <a:rPr lang="en-US" altLang="en-US"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a</a:t>
            </a:r>
            <a:endParaRPr lang="en-US" altLang="en-US" smtClean="0">
              <a:solidFill>
                <a:schemeClr val="tx2"/>
              </a:solidFill>
              <a:latin typeface="Arial" panose="020B0604020202020204" pitchFamily="34" charset="0"/>
              <a:cs typeface="Arial" panose="020B0604020202020204" pitchFamily="34" charset="0"/>
              <a:sym typeface="Symbol" panose="05050102010706020507" pitchFamily="18" charset="2"/>
            </a:endParaRPr>
          </a:p>
          <a:p>
            <a:pPr>
              <a:lnSpc>
                <a:spcPct val="90000"/>
              </a:lnSpc>
              <a:spcBef>
                <a:spcPct val="0"/>
              </a:spcBef>
              <a:buFont typeface="CommonBullets" pitchFamily="34" charset="2"/>
              <a:buNone/>
            </a:pPr>
            <a:r>
              <a:rPr lang="en-US" altLang="en-US" sz="2800" smtClean="0">
                <a:latin typeface="Arial" panose="020B0604020202020204" pitchFamily="34" charset="0"/>
                <a:cs typeface="Arial" panose="020B0604020202020204" pitchFamily="34" charset="0"/>
              </a:rPr>
              <a:t>Where:</a:t>
            </a:r>
          </a:p>
          <a:p>
            <a:pPr>
              <a:lnSpc>
                <a:spcPct val="90000"/>
              </a:lnSpc>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rPr>
              <a:t>i</a:t>
            </a:r>
            <a:r>
              <a:rPr lang="en-US" altLang="en-US" sz="2800" smtClean="0">
                <a:latin typeface="Arial" panose="020B0604020202020204" pitchFamily="34" charset="0"/>
                <a:cs typeface="Arial" panose="020B0604020202020204" pitchFamily="34" charset="0"/>
              </a:rPr>
              <a:t> = selection intensity, and is a function of the fraction of individuals selected as parents for the next generation.</a:t>
            </a:r>
            <a:r>
              <a:rPr lang="en-US" altLang="en-US" sz="2800" smtClean="0">
                <a:latin typeface="Arial" panose="020B0604020202020204" pitchFamily="34" charset="0"/>
                <a:cs typeface="Arial" panose="020B0604020202020204" pitchFamily="34" charset="0"/>
                <a:sym typeface="Symbol" panose="05050102010706020507" pitchFamily="18" charset="2"/>
              </a:rPr>
              <a:t> </a:t>
            </a:r>
          </a:p>
          <a:p>
            <a:pPr>
              <a:lnSpc>
                <a:spcPct val="90000"/>
              </a:lnSpc>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a:t>
            </a:r>
            <a:r>
              <a:rPr lang="en-US" altLang="en-US" sz="2800" smtClean="0">
                <a:latin typeface="Arial" panose="020B0604020202020204" pitchFamily="34" charset="0"/>
                <a:cs typeface="Arial" panose="020B0604020202020204" pitchFamily="34" charset="0"/>
                <a:sym typeface="Symbol" panose="05050102010706020507" pitchFamily="18" charset="2"/>
              </a:rPr>
              <a:t> = accuracy of the genetic evaluation, this is dependent on the heritability.</a:t>
            </a:r>
          </a:p>
          <a:p>
            <a:pPr>
              <a:lnSpc>
                <a:spcPct val="90000"/>
              </a:lnSpc>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a:t>
            </a:r>
            <a:r>
              <a:rPr lang="en-US" altLang="en-US" sz="2800"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a</a:t>
            </a:r>
            <a:r>
              <a:rPr lang="en-US" altLang="en-US" sz="2800" smtClean="0">
                <a:latin typeface="Arial" panose="020B0604020202020204" pitchFamily="34" charset="0"/>
                <a:cs typeface="Arial" panose="020B0604020202020204" pitchFamily="34" charset="0"/>
                <a:sym typeface="Symbol" panose="05050102010706020507" pitchFamily="18" charset="2"/>
              </a:rPr>
              <a:t> = additive genetic standard deviation</a:t>
            </a:r>
            <a:endParaRPr lang="en-US" altLang="en-US" sz="2800" smtClean="0">
              <a:latin typeface="Arial" panose="020B0604020202020204" pitchFamily="34" charset="0"/>
              <a:cs typeface="Arial" panose="020B0604020202020204" pitchFamily="34" charset="0"/>
            </a:endParaRPr>
          </a:p>
        </p:txBody>
      </p:sp>
      <p:sp>
        <p:nvSpPr>
          <p:cNvPr id="1617923" name="Rectangle 3"/>
          <p:cNvSpPr>
            <a:spLocks noGrp="1" noChangeArrowheads="1"/>
          </p:cNvSpPr>
          <p:nvPr>
            <p:ph type="title"/>
          </p:nvPr>
        </p:nvSpPr>
        <p:spPr>
          <a:noFill/>
        </p:spPr>
        <p:txBody>
          <a:bodyPr/>
          <a:lstStyle/>
          <a:p>
            <a:r>
              <a:rPr lang="en-US" altLang="en-US" sz="4000" b="1" smtClean="0">
                <a:solidFill>
                  <a:schemeClr val="accent2"/>
                </a:solidFill>
                <a:latin typeface="Arial" panose="020B0604020202020204" pitchFamily="34" charset="0"/>
                <a:cs typeface="Arial" panose="020B0604020202020204" pitchFamily="34" charset="0"/>
              </a:rPr>
              <a:t>Returns in breeding programs: genetic gain per generation</a:t>
            </a:r>
          </a:p>
        </p:txBody>
      </p:sp>
    </p:spTree>
  </p:cSld>
  <p:clrMapOvr>
    <a:masterClrMapping/>
  </p:clrMapOvr>
  <p:transition advTm="704"/>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17923"/>
                                        </p:tgtEl>
                                        <p:attrNameLst>
                                          <p:attrName>style.visibility</p:attrName>
                                        </p:attrNameLst>
                                      </p:cBhvr>
                                      <p:to>
                                        <p:strVal val="visible"/>
                                      </p:to>
                                    </p:set>
                                    <p:anim calcmode="lin" valueType="num">
                                      <p:cBhvr additive="base">
                                        <p:cTn id="7" dur="500" fill="hold"/>
                                        <p:tgtEl>
                                          <p:spTgt spid="1617923"/>
                                        </p:tgtEl>
                                        <p:attrNameLst>
                                          <p:attrName>ppt_x</p:attrName>
                                        </p:attrNameLst>
                                      </p:cBhvr>
                                      <p:tavLst>
                                        <p:tav tm="0">
                                          <p:val>
                                            <p:strVal val="#ppt_x"/>
                                          </p:val>
                                        </p:tav>
                                        <p:tav tm="100000">
                                          <p:val>
                                            <p:strVal val="#ppt_x"/>
                                          </p:val>
                                        </p:tav>
                                      </p:tavLst>
                                    </p:anim>
                                    <p:anim calcmode="lin" valueType="num">
                                      <p:cBhvr additive="base">
                                        <p:cTn id="8" dur="500" fill="hold"/>
                                        <p:tgtEl>
                                          <p:spTgt spid="1617923"/>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17922">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17922">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17922">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17922">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17922">
                                            <p:txEl>
                                              <p:pRg st="4" end="4"/>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61792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22" grpId="0" build="p" autoUpdateAnimBg="0"/>
      <p:bldP spid="1617923"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19970" name="Rectangle 2"/>
          <p:cNvSpPr>
            <a:spLocks noGrp="1" noChangeArrowheads="1"/>
          </p:cNvSpPr>
          <p:nvPr>
            <p:ph type="body" idx="1"/>
          </p:nvPr>
        </p:nvSpPr>
        <p:spPr>
          <a:xfrm>
            <a:off x="757238" y="1628775"/>
            <a:ext cx="7772400" cy="4724400"/>
          </a:xfrm>
        </p:spPr>
        <p:txBody>
          <a:bodyPr/>
          <a:lstStyle/>
          <a:p>
            <a:pPr>
              <a:lnSpc>
                <a:spcPct val="90000"/>
              </a:lnSpc>
              <a:buFont typeface="Monotype Sorts" charset="2"/>
              <a:buNone/>
            </a:pPr>
            <a:r>
              <a:rPr lang="en-US" altLang="en-US" smtClean="0">
                <a:latin typeface="Arial" panose="020B0604020202020204" pitchFamily="34" charset="0"/>
                <a:cs typeface="Arial" panose="020B0604020202020204" pitchFamily="34" charset="0"/>
              </a:rPr>
              <a:t>About 10% of sires are returned to general service.  Thus for the sire to dam path the selection intensity, i = 1.8.</a:t>
            </a:r>
          </a:p>
          <a:p>
            <a:pPr>
              <a:lnSpc>
                <a:spcPct val="90000"/>
              </a:lnSpc>
              <a:buFont typeface="Monotype Sorts" charset="2"/>
              <a:buNone/>
            </a:pPr>
            <a:r>
              <a:rPr lang="en-US" altLang="en-US" smtClean="0">
                <a:latin typeface="Arial" panose="020B0604020202020204" pitchFamily="34" charset="0"/>
                <a:cs typeface="Arial" panose="020B0604020202020204" pitchFamily="34" charset="0"/>
              </a:rPr>
              <a:t>The accuracy of sire evaluations, </a:t>
            </a:r>
            <a:r>
              <a:rPr lang="en-US" altLang="en-US" smtClean="0">
                <a:latin typeface="Arial" panose="020B0604020202020204" pitchFamily="34" charset="0"/>
                <a:cs typeface="Arial" panose="020B0604020202020204" pitchFamily="34" charset="0"/>
                <a:sym typeface="Symbol" panose="05050102010706020507" pitchFamily="18" charset="2"/>
              </a:rPr>
              <a:t> ≈ 0.9, and </a:t>
            </a:r>
            <a:r>
              <a:rPr lang="en-US" altLang="en-US" baseline="-25000" smtClean="0">
                <a:latin typeface="Arial" panose="020B0604020202020204" pitchFamily="34" charset="0"/>
                <a:cs typeface="Arial" panose="020B0604020202020204" pitchFamily="34" charset="0"/>
                <a:sym typeface="Symbol" panose="05050102010706020507" pitchFamily="18" charset="2"/>
              </a:rPr>
              <a:t>a</a:t>
            </a:r>
            <a:r>
              <a:rPr lang="en-US" altLang="en-US" smtClean="0">
                <a:latin typeface="Arial" panose="020B0604020202020204" pitchFamily="34" charset="0"/>
                <a:cs typeface="Arial" panose="020B0604020202020204" pitchFamily="34" charset="0"/>
                <a:sym typeface="Symbol" panose="05050102010706020507" pitchFamily="18" charset="2"/>
              </a:rPr>
              <a:t> ≈ 700 kg milk.  Then:</a:t>
            </a:r>
            <a:endParaRPr lang="en-US" altLang="en-US" sz="1000" smtClean="0">
              <a:latin typeface="Arial" panose="020B0604020202020204" pitchFamily="34" charset="0"/>
              <a:cs typeface="Arial" panose="020B0604020202020204" pitchFamily="34" charset="0"/>
            </a:endParaRPr>
          </a:p>
          <a:p>
            <a:pPr algn="ctr">
              <a:lnSpc>
                <a:spcPct val="90000"/>
              </a:lnSpc>
              <a:buFont typeface="Monotype Sorts" charset="2"/>
              <a:buNone/>
            </a:pPr>
            <a:r>
              <a:rPr lang="en-US" altLang="en-US" smtClean="0">
                <a:solidFill>
                  <a:schemeClr val="tx2"/>
                </a:solidFill>
                <a:latin typeface="Arial" panose="020B0604020202020204" pitchFamily="34" charset="0"/>
                <a:cs typeface="Arial" panose="020B0604020202020204" pitchFamily="34" charset="0"/>
                <a:sym typeface="Symbol" panose="05050102010706020507" pitchFamily="18" charset="2"/>
              </a:rPr>
              <a:t> </a:t>
            </a:r>
            <a:r>
              <a:rPr lang="en-US" altLang="en-US" smtClean="0">
                <a:latin typeface="Arial" panose="020B0604020202020204" pitchFamily="34" charset="0"/>
                <a:cs typeface="Arial" panose="020B0604020202020204" pitchFamily="34" charset="0"/>
                <a:sym typeface="Symbol" panose="05050102010706020507" pitchFamily="18" charset="2"/>
              </a:rPr>
              <a:t>= </a:t>
            </a:r>
            <a:r>
              <a:rPr lang="en-US" altLang="en-US" smtClean="0">
                <a:solidFill>
                  <a:schemeClr val="tx2"/>
                </a:solidFill>
                <a:latin typeface="Arial" panose="020B0604020202020204" pitchFamily="34" charset="0"/>
                <a:cs typeface="Arial" panose="020B0604020202020204" pitchFamily="34" charset="0"/>
                <a:sym typeface="Symbol" panose="05050102010706020507" pitchFamily="18" charset="2"/>
              </a:rPr>
              <a:t>i  </a:t>
            </a:r>
            <a:r>
              <a:rPr lang="en-US" altLang="en-US"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a</a:t>
            </a:r>
            <a:r>
              <a:rPr lang="en-US" altLang="en-US" smtClean="0">
                <a:latin typeface="Arial" panose="020B0604020202020204" pitchFamily="34" charset="0"/>
                <a:cs typeface="Arial" panose="020B0604020202020204" pitchFamily="34" charset="0"/>
                <a:sym typeface="Symbol" panose="05050102010706020507" pitchFamily="18" charset="2"/>
              </a:rPr>
              <a:t> </a:t>
            </a:r>
          </a:p>
          <a:p>
            <a:pPr algn="ctr">
              <a:lnSpc>
                <a:spcPct val="90000"/>
              </a:lnSpc>
              <a:buFont typeface="Monotype Sorts" charset="2"/>
              <a:buNone/>
            </a:pPr>
            <a:r>
              <a:rPr lang="en-US" altLang="en-US" smtClean="0">
                <a:latin typeface="Arial" panose="020B0604020202020204" pitchFamily="34" charset="0"/>
                <a:cs typeface="Arial" panose="020B0604020202020204" pitchFamily="34" charset="0"/>
                <a:sym typeface="Symbol" panose="05050102010706020507" pitchFamily="18" charset="2"/>
              </a:rPr>
              <a:t>= 1.8*0.9*700 = 1134 kg/generation.</a:t>
            </a:r>
          </a:p>
          <a:p>
            <a:pPr algn="ctr">
              <a:lnSpc>
                <a:spcPct val="90000"/>
              </a:lnSpc>
              <a:buFont typeface="Monotype Sorts" charset="2"/>
              <a:buNone/>
            </a:pPr>
            <a:r>
              <a:rPr lang="en-US" altLang="en-US" smtClean="0">
                <a:latin typeface="Arial" panose="020B0604020202020204" pitchFamily="34" charset="0"/>
                <a:cs typeface="Arial" panose="020B0604020202020204" pitchFamily="34" charset="0"/>
                <a:sym typeface="Symbol" panose="05050102010706020507" pitchFamily="18" charset="2"/>
              </a:rPr>
              <a:t>i and  will be different for the other three paths of selection.</a:t>
            </a:r>
          </a:p>
        </p:txBody>
      </p:sp>
      <p:sp>
        <p:nvSpPr>
          <p:cNvPr id="1619971" name="Rectangle 3"/>
          <p:cNvSpPr>
            <a:spLocks noGrp="1" noChangeArrowheads="1"/>
          </p:cNvSpPr>
          <p:nvPr>
            <p:ph type="title"/>
          </p:nvPr>
        </p:nvSpPr>
        <p:spPr>
          <a:noFill/>
        </p:spPr>
        <p:txBody>
          <a:bodyPr/>
          <a:lstStyle/>
          <a:p>
            <a:r>
              <a:rPr lang="en-US" altLang="en-US" smtClean="0">
                <a:solidFill>
                  <a:schemeClr val="accent2"/>
                </a:solidFill>
                <a:latin typeface="Arial" panose="020B0604020202020204" pitchFamily="34" charset="0"/>
                <a:cs typeface="Arial" panose="020B0604020202020204" pitchFamily="34" charset="0"/>
              </a:rPr>
              <a:t>Genetic gain per generation, example for milk production</a:t>
            </a:r>
          </a:p>
        </p:txBody>
      </p:sp>
    </p:spTree>
  </p:cSld>
  <p:clrMapOvr>
    <a:masterClrMapping/>
  </p:clrMapOvr>
  <p:transition advTm="704"/>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19971"/>
                                        </p:tgtEl>
                                        <p:attrNameLst>
                                          <p:attrName>style.visibility</p:attrName>
                                        </p:attrNameLst>
                                      </p:cBhvr>
                                      <p:to>
                                        <p:strVal val="visible"/>
                                      </p:to>
                                    </p:set>
                                    <p:anim calcmode="lin" valueType="num">
                                      <p:cBhvr additive="base">
                                        <p:cTn id="7" dur="500" fill="hold"/>
                                        <p:tgtEl>
                                          <p:spTgt spid="1619971"/>
                                        </p:tgtEl>
                                        <p:attrNameLst>
                                          <p:attrName>ppt_x</p:attrName>
                                        </p:attrNameLst>
                                      </p:cBhvr>
                                      <p:tavLst>
                                        <p:tav tm="0">
                                          <p:val>
                                            <p:strVal val="#ppt_x"/>
                                          </p:val>
                                        </p:tav>
                                        <p:tav tm="100000">
                                          <p:val>
                                            <p:strVal val="#ppt_x"/>
                                          </p:val>
                                        </p:tav>
                                      </p:tavLst>
                                    </p:anim>
                                    <p:anim calcmode="lin" valueType="num">
                                      <p:cBhvr additive="base">
                                        <p:cTn id="8" dur="500" fill="hold"/>
                                        <p:tgtEl>
                                          <p:spTgt spid="1619971"/>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19970">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19970">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19970">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19970">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1997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9970" grpId="0" build="p" autoUpdateAnimBg="0"/>
      <p:bldP spid="1619971"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z="6000" b="1" dirty="0" smtClean="0">
                <a:latin typeface="Narkisim" panose="020E0502050101010101" pitchFamily="34" charset="-79"/>
                <a:cs typeface="Narkisim" panose="020E0502050101010101" pitchFamily="34" charset="-79"/>
              </a:rPr>
              <a:t>תוכן</a:t>
            </a:r>
            <a:endParaRPr lang="en-US" sz="6000" b="1" dirty="0">
              <a:latin typeface="Narkisim" panose="020E0502050101010101" pitchFamily="34" charset="-79"/>
              <a:cs typeface="Narkisim" panose="020E0502050101010101" pitchFamily="34" charset="-79"/>
            </a:endParaRPr>
          </a:p>
        </p:txBody>
      </p:sp>
      <p:sp>
        <p:nvSpPr>
          <p:cNvPr id="3" name="Content Placeholder 2"/>
          <p:cNvSpPr>
            <a:spLocks noGrp="1"/>
          </p:cNvSpPr>
          <p:nvPr>
            <p:ph idx="1"/>
          </p:nvPr>
        </p:nvSpPr>
        <p:spPr>
          <a:xfrm>
            <a:off x="685800" y="1657350"/>
            <a:ext cx="8062664" cy="4114800"/>
          </a:xfrm>
        </p:spPr>
        <p:txBody>
          <a:bodyPr/>
          <a:lstStyle/>
          <a:p>
            <a:pPr algn="r" rtl="1">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מושגי יסוד בגנטיקה כמותית </a:t>
            </a:r>
            <a:r>
              <a:rPr lang="he-IL" dirty="0" err="1" smtClean="0">
                <a:latin typeface="Narkisim" panose="020E0502050101010101" pitchFamily="34" charset="-79"/>
                <a:cs typeface="Narkisim" panose="020E0502050101010101" pitchFamily="34" charset="-79"/>
              </a:rPr>
              <a:t>וסטטסטיקה</a:t>
            </a:r>
            <a:r>
              <a:rPr lang="he-IL" dirty="0" smtClean="0">
                <a:latin typeface="Narkisim" panose="020E0502050101010101" pitchFamily="34" charset="-79"/>
                <a:cs typeface="Narkisim" panose="020E0502050101010101" pitchFamily="34" charset="-79"/>
              </a:rPr>
              <a:t>.</a:t>
            </a:r>
          </a:p>
          <a:p>
            <a:pPr algn="r" rtl="1">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היבטים כלכליים של השבחת בעלי חיים.</a:t>
            </a:r>
          </a:p>
          <a:p>
            <a:pPr algn="r" rtl="1">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ההיסטוריה של טיפוח בקר בארץ.</a:t>
            </a:r>
          </a:p>
          <a:p>
            <a:pPr algn="r" rtl="1">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מבנה מערך הטיפוח הישראלי.</a:t>
            </a:r>
            <a:endParaRPr lang="en-US" dirty="0" smtClean="0">
              <a:latin typeface="Narkisim" panose="020E0502050101010101" pitchFamily="34" charset="-79"/>
              <a:cs typeface="Narkisim" panose="020E0502050101010101" pitchFamily="34" charset="-79"/>
            </a:endParaRPr>
          </a:p>
          <a:p>
            <a:pPr algn="r" rtl="1">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התכונות הכלולות באינדקס הטיפוח בארץ ובעולם.</a:t>
            </a:r>
          </a:p>
          <a:p>
            <a:pPr algn="r" rtl="1">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תוצאות הטיפוח בארץ.</a:t>
            </a:r>
          </a:p>
          <a:p>
            <a:pPr algn="r" rtl="1">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מיפוי גנום הבקר </a:t>
            </a:r>
            <a:r>
              <a:rPr lang="he-IL" dirty="0">
                <a:latin typeface="Narkisim" panose="020E0502050101010101" pitchFamily="34" charset="-79"/>
                <a:cs typeface="Narkisim" panose="020E0502050101010101" pitchFamily="34" charset="-79"/>
              </a:rPr>
              <a:t>ו</a:t>
            </a:r>
            <a:r>
              <a:rPr lang="he-IL" dirty="0" smtClean="0">
                <a:latin typeface="Narkisim" panose="020E0502050101010101" pitchFamily="34" charset="-79"/>
                <a:cs typeface="Narkisim" panose="020E0502050101010101" pitchFamily="34" charset="-79"/>
              </a:rPr>
              <a:t>סלקציה </a:t>
            </a:r>
            <a:r>
              <a:rPr lang="he-IL" dirty="0" err="1" smtClean="0">
                <a:latin typeface="Narkisim" panose="020E0502050101010101" pitchFamily="34" charset="-79"/>
                <a:cs typeface="Narkisim" panose="020E0502050101010101" pitchFamily="34" charset="-79"/>
              </a:rPr>
              <a:t>גינומית</a:t>
            </a:r>
            <a:r>
              <a:rPr lang="he-IL" dirty="0" smtClean="0">
                <a:latin typeface="Narkisim" panose="020E0502050101010101" pitchFamily="34" charset="-79"/>
                <a:cs typeface="Narkisim" panose="020E0502050101010101" pitchFamily="34" charset="-79"/>
              </a:rPr>
              <a:t>.</a:t>
            </a:r>
          </a:p>
          <a:p>
            <a:pPr algn="r" rtl="1">
              <a:buFont typeface="Wingdings" panose="05000000000000000000" pitchFamily="2" charset="2"/>
              <a:buChar char="Ø"/>
            </a:pPr>
            <a:endParaRPr lang="he-IL" dirty="0" smtClean="0">
              <a:latin typeface="Narkisim" panose="020E0502050101010101" pitchFamily="34" charset="-79"/>
              <a:cs typeface="Narkisim" panose="020E0502050101010101" pitchFamily="34" charset="-79"/>
            </a:endParaRPr>
          </a:p>
          <a:p>
            <a:pPr algn="r" rtl="1">
              <a:buFont typeface="Wingdings" panose="05000000000000000000" pitchFamily="2" charset="2"/>
              <a:buChar char="Ø"/>
            </a:pPr>
            <a:endParaRPr lang="he-IL" dirty="0" smtClean="0">
              <a:latin typeface="Narkisim" panose="020E0502050101010101" pitchFamily="34" charset="-79"/>
              <a:cs typeface="Narkisim" panose="020E0502050101010101" pitchFamily="34" charset="-79"/>
            </a:endParaRPr>
          </a:p>
          <a:p>
            <a:pPr algn="r" rtl="1">
              <a:buFont typeface="Wingdings" panose="05000000000000000000" pitchFamily="2" charset="2"/>
              <a:buChar char="Ø"/>
            </a:pPr>
            <a:endParaRPr lang="en-US" dirty="0">
              <a:latin typeface="Narkisim" panose="020E0502050101010101" pitchFamily="34" charset="-79"/>
              <a:cs typeface="Narkisim" panose="020E0502050101010101" pitchFamily="34" charset="-79"/>
            </a:endParaRPr>
          </a:p>
        </p:txBody>
      </p:sp>
    </p:spTree>
    <p:extLst>
      <p:ext uri="{BB962C8B-B14F-4D97-AF65-F5344CB8AC3E}">
        <p14:creationId xmlns:p14="http://schemas.microsoft.com/office/powerpoint/2010/main" val="274053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2018" name="Rectangle 2"/>
          <p:cNvSpPr>
            <a:spLocks noGrp="1" noChangeArrowheads="1"/>
          </p:cNvSpPr>
          <p:nvPr>
            <p:ph type="body" idx="1"/>
          </p:nvPr>
        </p:nvSpPr>
        <p:spPr>
          <a:xfrm>
            <a:off x="685800" y="1657350"/>
            <a:ext cx="7772400" cy="2686050"/>
          </a:xfrm>
        </p:spPr>
        <p:txBody>
          <a:bodyPr/>
          <a:lstStyle/>
          <a:p>
            <a:pPr>
              <a:lnSpc>
                <a:spcPct val="90000"/>
              </a:lnSpc>
              <a:buFont typeface="Monotype Sorts" charset="2"/>
              <a:buNone/>
            </a:pPr>
            <a:r>
              <a:rPr lang="en-US" altLang="en-US" smtClean="0">
                <a:solidFill>
                  <a:schemeClr val="tx2"/>
                </a:solidFill>
                <a:latin typeface="Arial" panose="020B0604020202020204" pitchFamily="34" charset="0"/>
                <a:cs typeface="Arial" panose="020B0604020202020204" pitchFamily="34" charset="0"/>
              </a:rPr>
              <a:t>The net genetic gain per year in a breeding program, </a:t>
            </a:r>
            <a:r>
              <a:rPr lang="en-US" altLang="en-US" smtClean="0">
                <a:solidFill>
                  <a:schemeClr val="tx2"/>
                </a:solidFill>
                <a:latin typeface="Arial" panose="020B0604020202020204" pitchFamily="34" charset="0"/>
                <a:cs typeface="Arial" panose="020B0604020202020204" pitchFamily="34" charset="0"/>
                <a:sym typeface="Symbol" panose="05050102010706020507" pitchFamily="18" charset="2"/>
              </a:rPr>
              <a:t>G is computed as follows:</a:t>
            </a:r>
          </a:p>
          <a:p>
            <a:pPr>
              <a:lnSpc>
                <a:spcPct val="60000"/>
              </a:lnSpc>
              <a:buFont typeface="Monotype Sorts" charset="2"/>
              <a:buNone/>
            </a:pPr>
            <a:endParaRPr lang="en-US" altLang="en-US" sz="1800" smtClean="0">
              <a:latin typeface="Arial" panose="020B0604020202020204" pitchFamily="34" charset="0"/>
              <a:cs typeface="Arial" panose="020B0604020202020204" pitchFamily="34" charset="0"/>
              <a:sym typeface="Symbol" panose="05050102010706020507" pitchFamily="18" charset="2"/>
            </a:endParaRPr>
          </a:p>
          <a:p>
            <a:pPr>
              <a:lnSpc>
                <a:spcPct val="70000"/>
              </a:lnSpc>
              <a:buFont typeface="Monotype Sorts" charset="2"/>
              <a:buNone/>
            </a:pPr>
            <a:r>
              <a:rPr lang="en-US" altLang="en-US" smtClean="0">
                <a:latin typeface="Arial" panose="020B0604020202020204" pitchFamily="34" charset="0"/>
                <a:cs typeface="Arial" panose="020B0604020202020204" pitchFamily="34" charset="0"/>
                <a:sym typeface="Symbol" panose="05050102010706020507" pitchFamily="18" charset="2"/>
              </a:rPr>
              <a:t>			 </a:t>
            </a:r>
            <a:r>
              <a:rPr lang="en-US" altLang="en-US" baseline="-25000" smtClean="0">
                <a:latin typeface="Arial" panose="020B0604020202020204" pitchFamily="34" charset="0"/>
                <a:cs typeface="Arial" panose="020B0604020202020204" pitchFamily="34" charset="0"/>
                <a:sym typeface="Symbol" panose="05050102010706020507" pitchFamily="18" charset="2"/>
              </a:rPr>
              <a:t>ss</a:t>
            </a:r>
            <a:r>
              <a:rPr lang="en-US" altLang="en-US" smtClean="0">
                <a:latin typeface="Arial" panose="020B0604020202020204" pitchFamily="34" charset="0"/>
                <a:cs typeface="Arial" panose="020B0604020202020204" pitchFamily="34" charset="0"/>
                <a:sym typeface="Symbol" panose="05050102010706020507" pitchFamily="18" charset="2"/>
              </a:rPr>
              <a:t> + </a:t>
            </a:r>
            <a:r>
              <a:rPr lang="en-US" altLang="en-US" baseline="-25000" smtClean="0">
                <a:latin typeface="Arial" panose="020B0604020202020204" pitchFamily="34" charset="0"/>
                <a:cs typeface="Arial" panose="020B0604020202020204" pitchFamily="34" charset="0"/>
                <a:sym typeface="Symbol" panose="05050102010706020507" pitchFamily="18" charset="2"/>
              </a:rPr>
              <a:t>sd</a:t>
            </a:r>
            <a:r>
              <a:rPr lang="en-US" altLang="en-US" smtClean="0">
                <a:latin typeface="Arial" panose="020B0604020202020204" pitchFamily="34" charset="0"/>
                <a:cs typeface="Arial" panose="020B0604020202020204" pitchFamily="34" charset="0"/>
                <a:sym typeface="Symbol" panose="05050102010706020507" pitchFamily="18" charset="2"/>
              </a:rPr>
              <a:t> + </a:t>
            </a:r>
            <a:r>
              <a:rPr lang="en-US" altLang="en-US" baseline="-25000" smtClean="0">
                <a:latin typeface="Arial" panose="020B0604020202020204" pitchFamily="34" charset="0"/>
                <a:cs typeface="Arial" panose="020B0604020202020204" pitchFamily="34" charset="0"/>
                <a:sym typeface="Symbol" panose="05050102010706020507" pitchFamily="18" charset="2"/>
              </a:rPr>
              <a:t>ds</a:t>
            </a:r>
            <a:r>
              <a:rPr lang="en-US" altLang="en-US" smtClean="0">
                <a:latin typeface="Arial" panose="020B0604020202020204" pitchFamily="34" charset="0"/>
                <a:cs typeface="Arial" panose="020B0604020202020204" pitchFamily="34" charset="0"/>
                <a:sym typeface="Symbol" panose="05050102010706020507" pitchFamily="18" charset="2"/>
              </a:rPr>
              <a:t> + </a:t>
            </a:r>
            <a:r>
              <a:rPr lang="en-US" altLang="en-US" baseline="-25000" smtClean="0">
                <a:latin typeface="Arial" panose="020B0604020202020204" pitchFamily="34" charset="0"/>
                <a:cs typeface="Arial" panose="020B0604020202020204" pitchFamily="34" charset="0"/>
                <a:sym typeface="Symbol" panose="05050102010706020507" pitchFamily="18" charset="2"/>
              </a:rPr>
              <a:t>dd</a:t>
            </a:r>
            <a:r>
              <a:rPr lang="en-US" altLang="en-US" smtClean="0">
                <a:latin typeface="Arial" panose="020B0604020202020204" pitchFamily="34" charset="0"/>
                <a:cs typeface="Arial" panose="020B0604020202020204" pitchFamily="34" charset="0"/>
                <a:sym typeface="Symbol" panose="05050102010706020507" pitchFamily="18" charset="2"/>
              </a:rPr>
              <a:t> </a:t>
            </a:r>
            <a:br>
              <a:rPr lang="en-US" altLang="en-US" smtClean="0">
                <a:latin typeface="Arial" panose="020B0604020202020204" pitchFamily="34" charset="0"/>
                <a:cs typeface="Arial" panose="020B0604020202020204" pitchFamily="34" charset="0"/>
                <a:sym typeface="Symbol" panose="05050102010706020507" pitchFamily="18" charset="2"/>
              </a:rPr>
            </a:br>
            <a:r>
              <a:rPr lang="en-US" altLang="en-US" smtClean="0">
                <a:latin typeface="Arial" panose="020B0604020202020204" pitchFamily="34" charset="0"/>
                <a:cs typeface="Arial" panose="020B0604020202020204" pitchFamily="34" charset="0"/>
                <a:sym typeface="Symbol" panose="05050102010706020507" pitchFamily="18" charset="2"/>
              </a:rPr>
              <a:t>G = </a:t>
            </a:r>
            <a:br>
              <a:rPr lang="en-US" altLang="en-US" smtClean="0">
                <a:latin typeface="Arial" panose="020B0604020202020204" pitchFamily="34" charset="0"/>
                <a:cs typeface="Arial" panose="020B0604020202020204" pitchFamily="34" charset="0"/>
                <a:sym typeface="Symbol" panose="05050102010706020507" pitchFamily="18" charset="2"/>
              </a:rPr>
            </a:br>
            <a:r>
              <a:rPr lang="en-US" altLang="en-US" smtClean="0">
                <a:latin typeface="Arial" panose="020B0604020202020204" pitchFamily="34" charset="0"/>
                <a:cs typeface="Arial" panose="020B0604020202020204" pitchFamily="34" charset="0"/>
                <a:sym typeface="Symbol" panose="05050102010706020507" pitchFamily="18" charset="2"/>
              </a:rPr>
              <a:t>		L</a:t>
            </a:r>
            <a:r>
              <a:rPr lang="en-US" altLang="en-US" baseline="-25000" smtClean="0">
                <a:latin typeface="Arial" panose="020B0604020202020204" pitchFamily="34" charset="0"/>
                <a:cs typeface="Arial" panose="020B0604020202020204" pitchFamily="34" charset="0"/>
                <a:sym typeface="Symbol" panose="05050102010706020507" pitchFamily="18" charset="2"/>
              </a:rPr>
              <a:t>ss</a:t>
            </a:r>
            <a:r>
              <a:rPr lang="en-US" altLang="en-US" smtClean="0">
                <a:latin typeface="Arial" panose="020B0604020202020204" pitchFamily="34" charset="0"/>
                <a:cs typeface="Arial" panose="020B0604020202020204" pitchFamily="34" charset="0"/>
                <a:sym typeface="Symbol" panose="05050102010706020507" pitchFamily="18" charset="2"/>
              </a:rPr>
              <a:t> + L</a:t>
            </a:r>
            <a:r>
              <a:rPr lang="en-US" altLang="en-US" baseline="-25000" smtClean="0">
                <a:latin typeface="Arial" panose="020B0604020202020204" pitchFamily="34" charset="0"/>
                <a:cs typeface="Arial" panose="020B0604020202020204" pitchFamily="34" charset="0"/>
                <a:sym typeface="Symbol" panose="05050102010706020507" pitchFamily="18" charset="2"/>
              </a:rPr>
              <a:t>sd</a:t>
            </a:r>
            <a:r>
              <a:rPr lang="en-US" altLang="en-US" smtClean="0">
                <a:latin typeface="Arial" panose="020B0604020202020204" pitchFamily="34" charset="0"/>
                <a:cs typeface="Arial" panose="020B0604020202020204" pitchFamily="34" charset="0"/>
                <a:sym typeface="Symbol" panose="05050102010706020507" pitchFamily="18" charset="2"/>
              </a:rPr>
              <a:t> + L</a:t>
            </a:r>
            <a:r>
              <a:rPr lang="en-US" altLang="en-US" baseline="-25000" smtClean="0">
                <a:latin typeface="Arial" panose="020B0604020202020204" pitchFamily="34" charset="0"/>
                <a:cs typeface="Arial" panose="020B0604020202020204" pitchFamily="34" charset="0"/>
                <a:sym typeface="Symbol" panose="05050102010706020507" pitchFamily="18" charset="2"/>
              </a:rPr>
              <a:t>ds</a:t>
            </a:r>
            <a:r>
              <a:rPr lang="en-US" altLang="en-US" smtClean="0">
                <a:latin typeface="Arial" panose="020B0604020202020204" pitchFamily="34" charset="0"/>
                <a:cs typeface="Arial" panose="020B0604020202020204" pitchFamily="34" charset="0"/>
                <a:sym typeface="Symbol" panose="05050102010706020507" pitchFamily="18" charset="2"/>
              </a:rPr>
              <a:t> + L</a:t>
            </a:r>
            <a:r>
              <a:rPr lang="en-US" altLang="en-US" baseline="-25000" smtClean="0">
                <a:latin typeface="Arial" panose="020B0604020202020204" pitchFamily="34" charset="0"/>
                <a:cs typeface="Arial" panose="020B0604020202020204" pitchFamily="34" charset="0"/>
                <a:sym typeface="Symbol" panose="05050102010706020507" pitchFamily="18" charset="2"/>
              </a:rPr>
              <a:t>dd</a:t>
            </a:r>
            <a:r>
              <a:rPr lang="en-US" altLang="en-US" smtClean="0">
                <a:latin typeface="Arial" panose="020B0604020202020204" pitchFamily="34" charset="0"/>
                <a:cs typeface="Arial" panose="020B0604020202020204" pitchFamily="34" charset="0"/>
                <a:sym typeface="Symbol" panose="05050102010706020507" pitchFamily="18" charset="2"/>
              </a:rPr>
              <a:t> </a:t>
            </a:r>
          </a:p>
          <a:p>
            <a:pPr>
              <a:lnSpc>
                <a:spcPct val="90000"/>
              </a:lnSpc>
              <a:buFont typeface="Monotype Sorts" charset="2"/>
              <a:buNone/>
            </a:pPr>
            <a:r>
              <a:rPr lang="en-US" altLang="en-US" smtClean="0">
                <a:solidFill>
                  <a:schemeClr val="tx2"/>
                </a:solidFill>
                <a:latin typeface="Arial" panose="020B0604020202020204" pitchFamily="34" charset="0"/>
                <a:cs typeface="Arial" panose="020B0604020202020204" pitchFamily="34" charset="0"/>
                <a:sym typeface="Symbol" panose="05050102010706020507" pitchFamily="18" charset="2"/>
              </a:rPr>
              <a:t>Where:</a:t>
            </a:r>
          </a:p>
          <a:p>
            <a:pPr>
              <a:lnSpc>
                <a:spcPct val="90000"/>
              </a:lnSpc>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a:t>
            </a:r>
            <a:r>
              <a:rPr lang="en-US" altLang="en-US" sz="2800"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ss</a:t>
            </a: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 </a:t>
            </a:r>
            <a:r>
              <a:rPr lang="en-US" altLang="en-US" sz="2800"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sd</a:t>
            </a: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 </a:t>
            </a:r>
            <a:r>
              <a:rPr lang="en-US" altLang="en-US" sz="2800"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ds</a:t>
            </a: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 </a:t>
            </a:r>
            <a:r>
              <a:rPr lang="en-US" altLang="en-US" sz="2800"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dd</a:t>
            </a: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 are the genetic gains along the four paths of inheritance</a:t>
            </a:r>
          </a:p>
          <a:p>
            <a:pPr>
              <a:lnSpc>
                <a:spcPct val="90000"/>
              </a:lnSpc>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L</a:t>
            </a:r>
            <a:r>
              <a:rPr lang="en-US" altLang="en-US" sz="2800"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ss</a:t>
            </a: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 L</a:t>
            </a:r>
            <a:r>
              <a:rPr lang="en-US" altLang="en-US" sz="2800"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sd</a:t>
            </a: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 L</a:t>
            </a:r>
            <a:r>
              <a:rPr lang="en-US" altLang="en-US" sz="2800"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ds</a:t>
            </a: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 L</a:t>
            </a:r>
            <a:r>
              <a:rPr lang="en-US" altLang="en-US" sz="2800" baseline="-25000" smtClean="0">
                <a:solidFill>
                  <a:schemeClr val="tx2"/>
                </a:solidFill>
                <a:latin typeface="Arial" panose="020B0604020202020204" pitchFamily="34" charset="0"/>
                <a:cs typeface="Arial" panose="020B0604020202020204" pitchFamily="34" charset="0"/>
                <a:sym typeface="Symbol" panose="05050102010706020507" pitchFamily="18" charset="2"/>
              </a:rPr>
              <a:t>dd</a:t>
            </a:r>
            <a:r>
              <a:rPr lang="en-US" altLang="en-US" sz="2800" smtClean="0">
                <a:solidFill>
                  <a:schemeClr val="tx2"/>
                </a:solidFill>
                <a:latin typeface="Arial" panose="020B0604020202020204" pitchFamily="34" charset="0"/>
                <a:cs typeface="Arial" panose="020B0604020202020204" pitchFamily="34" charset="0"/>
                <a:sym typeface="Symbol" panose="05050102010706020507" pitchFamily="18" charset="2"/>
              </a:rPr>
              <a:t> are the generation intervals along the four paths of inheritance</a:t>
            </a:r>
            <a:endParaRPr lang="en-US" altLang="en-US" sz="3600" smtClean="0">
              <a:solidFill>
                <a:schemeClr val="tx2"/>
              </a:solidFill>
              <a:latin typeface="Arial" panose="020B0604020202020204" pitchFamily="34" charset="0"/>
              <a:cs typeface="Arial" panose="020B0604020202020204" pitchFamily="34" charset="0"/>
              <a:sym typeface="Symbol" panose="05050102010706020507" pitchFamily="18" charset="2"/>
            </a:endParaRPr>
          </a:p>
        </p:txBody>
      </p:sp>
      <p:sp>
        <p:nvSpPr>
          <p:cNvPr id="1622019" name="Rectangle 3"/>
          <p:cNvSpPr>
            <a:spLocks noGrp="1" noChangeArrowheads="1"/>
          </p:cNvSpPr>
          <p:nvPr>
            <p:ph type="title"/>
          </p:nvPr>
        </p:nvSpPr>
        <p:spPr>
          <a:noFill/>
        </p:spPr>
        <p:txBody>
          <a:bodyPr/>
          <a:lstStyle/>
          <a:p>
            <a:r>
              <a:rPr lang="en-US" altLang="en-US" sz="4000" b="1" dirty="0" smtClean="0">
                <a:solidFill>
                  <a:schemeClr val="accent2"/>
                </a:solidFill>
                <a:latin typeface="Arial" panose="020B0604020202020204" pitchFamily="34" charset="0"/>
                <a:cs typeface="Arial" panose="020B0604020202020204" pitchFamily="34" charset="0"/>
              </a:rPr>
              <a:t>Returns in breeding programs: genetic gain per year</a:t>
            </a:r>
          </a:p>
        </p:txBody>
      </p:sp>
      <p:sp>
        <p:nvSpPr>
          <p:cNvPr id="1622020" name="Text Box 4"/>
          <p:cNvSpPr txBox="1">
            <a:spLocks noChangeArrowheads="1"/>
          </p:cNvSpPr>
          <p:nvPr/>
        </p:nvSpPr>
        <p:spPr bwMode="auto">
          <a:xfrm>
            <a:off x="474663" y="3989388"/>
            <a:ext cx="8059737" cy="116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endParaRPr lang="en-US" altLang="en-US">
              <a:solidFill>
                <a:schemeClr val="tx2"/>
              </a:solidFill>
              <a:sym typeface="Symbol" panose="05050102010706020507" pitchFamily="18" charset="2"/>
            </a:endParaRPr>
          </a:p>
          <a:p>
            <a:pPr>
              <a:spcBef>
                <a:spcPct val="50000"/>
              </a:spcBef>
            </a:pPr>
            <a:endParaRPr lang="en-US" altLang="en-US">
              <a:solidFill>
                <a:schemeClr val="tx2"/>
              </a:solidFill>
            </a:endParaRPr>
          </a:p>
        </p:txBody>
      </p:sp>
      <p:sp>
        <p:nvSpPr>
          <p:cNvPr id="1622021" name="Line 5"/>
          <p:cNvSpPr>
            <a:spLocks noChangeShapeType="1"/>
          </p:cNvSpPr>
          <p:nvPr/>
        </p:nvSpPr>
        <p:spPr bwMode="auto">
          <a:xfrm>
            <a:off x="2311400" y="3860800"/>
            <a:ext cx="386080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ransition advTm="896"/>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22019"/>
                                        </p:tgtEl>
                                        <p:attrNameLst>
                                          <p:attrName>style.visibility</p:attrName>
                                        </p:attrNameLst>
                                      </p:cBhvr>
                                      <p:to>
                                        <p:strVal val="visible"/>
                                      </p:to>
                                    </p:set>
                                    <p:anim calcmode="lin" valueType="num">
                                      <p:cBhvr additive="base">
                                        <p:cTn id="7" dur="500" fill="hold"/>
                                        <p:tgtEl>
                                          <p:spTgt spid="1622019"/>
                                        </p:tgtEl>
                                        <p:attrNameLst>
                                          <p:attrName>ppt_x</p:attrName>
                                        </p:attrNameLst>
                                      </p:cBhvr>
                                      <p:tavLst>
                                        <p:tav tm="0">
                                          <p:val>
                                            <p:strVal val="#ppt_x"/>
                                          </p:val>
                                        </p:tav>
                                        <p:tav tm="100000">
                                          <p:val>
                                            <p:strVal val="#ppt_x"/>
                                          </p:val>
                                        </p:tav>
                                      </p:tavLst>
                                    </p:anim>
                                    <p:anim calcmode="lin" valueType="num">
                                      <p:cBhvr additive="base">
                                        <p:cTn id="8" dur="500" fill="hold"/>
                                        <p:tgtEl>
                                          <p:spTgt spid="1622019"/>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499"/>
                                          </p:stCondLst>
                                        </p:cTn>
                                        <p:tgtEl>
                                          <p:spTgt spid="162202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22018">
                                            <p:txEl>
                                              <p:pRg st="0" end="0"/>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22018">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22018">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22018">
                                            <p:txEl>
                                              <p:pRg st="4" end="4"/>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622018">
                                            <p:txEl>
                                              <p:pRg st="5" end="5"/>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nodePh="1">
                                  <p:stCondLst>
                                    <p:cond delay="0"/>
                                  </p:stCondLst>
                                  <p:endCondLst>
                                    <p:cond evt="begin" delay="0">
                                      <p:tn val="35"/>
                                    </p:cond>
                                  </p:endCondLst>
                                  <p:childTnLst>
                                    <p:set>
                                      <p:cBhvr>
                                        <p:cTn id="36" dur="1" fill="hold">
                                          <p:stCondLst>
                                            <p:cond delay="499"/>
                                          </p:stCondLst>
                                        </p:cTn>
                                        <p:tgtEl>
                                          <p:spTgt spid="16220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2018" grpId="0" build="p" autoUpdateAnimBg="0"/>
      <p:bldP spid="1622019" grpId="0" autoUpdateAnimBg="0"/>
      <p:bldP spid="1622020"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4066" name="Rectangle 2"/>
          <p:cNvSpPr>
            <a:spLocks noGrp="1" noChangeArrowheads="1"/>
          </p:cNvSpPr>
          <p:nvPr>
            <p:ph type="title"/>
          </p:nvPr>
        </p:nvSpPr>
        <p:spPr>
          <a:xfrm>
            <a:off x="0" y="285750"/>
            <a:ext cx="9144000" cy="1009650"/>
          </a:xfrm>
        </p:spPr>
        <p:txBody>
          <a:bodyPr/>
          <a:lstStyle/>
          <a:p>
            <a:r>
              <a:rPr lang="en-US" altLang="en-US" sz="4800" b="1" smtClean="0">
                <a:solidFill>
                  <a:schemeClr val="accent2"/>
                </a:solidFill>
                <a:latin typeface="Arial" panose="020B0604020202020204" pitchFamily="34" charset="0"/>
                <a:cs typeface="Arial" panose="020B0604020202020204" pitchFamily="34" charset="0"/>
              </a:rPr>
              <a:t>Returns in breeding programs</a:t>
            </a:r>
          </a:p>
        </p:txBody>
      </p:sp>
      <p:sp>
        <p:nvSpPr>
          <p:cNvPr id="1624067" name="Rectangle 3"/>
          <p:cNvSpPr>
            <a:spLocks noGrp="1" noChangeArrowheads="1"/>
          </p:cNvSpPr>
          <p:nvPr>
            <p:ph type="body" idx="1"/>
          </p:nvPr>
        </p:nvSpPr>
        <p:spPr>
          <a:xfrm>
            <a:off x="812800" y="1752600"/>
            <a:ext cx="7772400" cy="3962400"/>
          </a:xfrm>
        </p:spPr>
        <p:txBody>
          <a:bodyPr/>
          <a:lstStyle/>
          <a:p>
            <a:pPr>
              <a:buFont typeface="Monotype Sorts" charset="2"/>
              <a:buNone/>
            </a:pPr>
            <a:r>
              <a:rPr lang="en-US" altLang="en-US" smtClean="0">
                <a:latin typeface="Arial" panose="020B0604020202020204" pitchFamily="34" charset="0"/>
                <a:cs typeface="Arial" panose="020B0604020202020204" pitchFamily="34" charset="0"/>
              </a:rPr>
              <a:t>Once a breeding program is implemented there was be an initial lag period.  </a:t>
            </a:r>
          </a:p>
          <a:p>
            <a:pPr>
              <a:buFont typeface="Monotype Sorts" charset="2"/>
              <a:buNone/>
            </a:pPr>
            <a:r>
              <a:rPr lang="en-US" altLang="en-US" smtClean="0">
                <a:latin typeface="Arial" panose="020B0604020202020204" pitchFamily="34" charset="0"/>
                <a:cs typeface="Arial" panose="020B0604020202020204" pitchFamily="34" charset="0"/>
              </a:rPr>
              <a:t>Eventually genetic gains will tend to be linear over time, unless breeding goals are modified. </a:t>
            </a:r>
          </a:p>
          <a:p>
            <a:pPr>
              <a:buFont typeface="Monotype Sorts" charset="2"/>
              <a:buNone/>
            </a:pPr>
            <a:r>
              <a:rPr lang="en-US" altLang="en-US" smtClean="0">
                <a:latin typeface="Arial" panose="020B0604020202020204" pitchFamily="34" charset="0"/>
                <a:cs typeface="Arial" panose="020B0604020202020204" pitchFamily="34" charset="0"/>
              </a:rPr>
              <a:t>Genetic gains of 1% production per year can be obtained in dairy cattle.</a:t>
            </a:r>
          </a:p>
        </p:txBody>
      </p:sp>
    </p:spTree>
  </p:cSld>
  <p:clrMapOvr>
    <a:masterClrMapping/>
  </p:clrMapOvr>
  <p:transition advTm="84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24066"/>
                                        </p:tgtEl>
                                        <p:attrNameLst>
                                          <p:attrName>style.visibility</p:attrName>
                                        </p:attrNameLst>
                                      </p:cBhvr>
                                      <p:to>
                                        <p:strVal val="visible"/>
                                      </p:to>
                                    </p:set>
                                    <p:anim calcmode="lin" valueType="num">
                                      <p:cBhvr additive="base">
                                        <p:cTn id="7" dur="500" fill="hold"/>
                                        <p:tgtEl>
                                          <p:spTgt spid="1624066"/>
                                        </p:tgtEl>
                                        <p:attrNameLst>
                                          <p:attrName>ppt_x</p:attrName>
                                        </p:attrNameLst>
                                      </p:cBhvr>
                                      <p:tavLst>
                                        <p:tav tm="0">
                                          <p:val>
                                            <p:strVal val="#ppt_x"/>
                                          </p:val>
                                        </p:tav>
                                        <p:tav tm="100000">
                                          <p:val>
                                            <p:strVal val="#ppt_x"/>
                                          </p:val>
                                        </p:tav>
                                      </p:tavLst>
                                    </p:anim>
                                    <p:anim calcmode="lin" valueType="num">
                                      <p:cBhvr additive="base">
                                        <p:cTn id="8" dur="500" fill="hold"/>
                                        <p:tgtEl>
                                          <p:spTgt spid="1624066"/>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24067">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24067">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240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4066" grpId="0" autoUpdateAnimBg="0"/>
      <p:bldP spid="1624067"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6114" name="Rectangle 2"/>
          <p:cNvSpPr>
            <a:spLocks noGrp="1" noChangeArrowheads="1"/>
          </p:cNvSpPr>
          <p:nvPr>
            <p:ph type="title"/>
          </p:nvPr>
        </p:nvSpPr>
        <p:spPr>
          <a:xfrm>
            <a:off x="1084263" y="285750"/>
            <a:ext cx="7178675" cy="1143000"/>
          </a:xfrm>
        </p:spPr>
        <p:txBody>
          <a:bodyPr/>
          <a:lstStyle/>
          <a:p>
            <a:r>
              <a:rPr lang="en-US" altLang="en-US" b="1" smtClean="0">
                <a:solidFill>
                  <a:schemeClr val="accent2"/>
                </a:solidFill>
                <a:latin typeface="Arial" panose="020B0604020202020204" pitchFamily="34" charset="0"/>
                <a:cs typeface="Arial" panose="020B0604020202020204" pitchFamily="34" charset="0"/>
              </a:rPr>
              <a:t>Economic evaluation of breeding programs</a:t>
            </a:r>
            <a:endParaRPr lang="en-US" altLang="en-US" b="1" smtClean="0">
              <a:latin typeface="Arial" panose="020B0604020202020204" pitchFamily="34" charset="0"/>
              <a:cs typeface="Arial" panose="020B0604020202020204" pitchFamily="34" charset="0"/>
            </a:endParaRPr>
          </a:p>
        </p:txBody>
      </p:sp>
      <p:sp>
        <p:nvSpPr>
          <p:cNvPr id="1626115" name="Rectangle 3"/>
          <p:cNvSpPr>
            <a:spLocks noGrp="1" noChangeArrowheads="1"/>
          </p:cNvSpPr>
          <p:nvPr>
            <p:ph type="body" idx="1"/>
          </p:nvPr>
        </p:nvSpPr>
        <p:spPr>
          <a:xfrm>
            <a:off x="677863" y="1981200"/>
            <a:ext cx="7991475" cy="4114800"/>
          </a:xfrm>
        </p:spPr>
        <p:txBody>
          <a:bodyPr/>
          <a:lstStyle/>
          <a:p>
            <a:pPr>
              <a:lnSpc>
                <a:spcPct val="90000"/>
              </a:lnSpc>
              <a:buFont typeface="Monotype Sorts" charset="2"/>
              <a:buNone/>
            </a:pPr>
            <a:r>
              <a:rPr lang="en-US" altLang="en-US" smtClean="0">
                <a:solidFill>
                  <a:schemeClr val="tx2"/>
                </a:solidFill>
                <a:latin typeface="Arial" panose="020B0604020202020204" pitchFamily="34" charset="0"/>
                <a:cs typeface="Arial" panose="020B0604020202020204" pitchFamily="34" charset="0"/>
              </a:rPr>
              <a:t>Investment in breeding is unique because:</a:t>
            </a:r>
          </a:p>
          <a:p>
            <a:pPr>
              <a:lnSpc>
                <a:spcPct val="90000"/>
              </a:lnSpc>
              <a:buFont typeface="Wingdings" panose="05000000000000000000" pitchFamily="2" charset="2"/>
              <a:buChar char="Ø"/>
            </a:pPr>
            <a:r>
              <a:rPr lang="en-US" altLang="en-US" sz="2800" smtClean="0">
                <a:latin typeface="Arial" panose="020B0604020202020204" pitchFamily="34" charset="0"/>
                <a:cs typeface="Arial" panose="020B0604020202020204" pitchFamily="34" charset="0"/>
              </a:rPr>
              <a:t>Genetic gains are eternal.  They are never “used up”, and never “wear out”.</a:t>
            </a:r>
          </a:p>
          <a:p>
            <a:pPr>
              <a:lnSpc>
                <a:spcPct val="90000"/>
              </a:lnSpc>
              <a:buFont typeface="Wingdings" panose="05000000000000000000" pitchFamily="2" charset="2"/>
              <a:buChar char="Ø"/>
            </a:pPr>
            <a:r>
              <a:rPr lang="en-US" altLang="en-US" sz="2800" smtClean="0">
                <a:latin typeface="Arial" panose="020B0604020202020204" pitchFamily="34" charset="0"/>
                <a:cs typeface="Arial" panose="020B0604020202020204" pitchFamily="34" charset="0"/>
              </a:rPr>
              <a:t>Genetic gains are cumulative.  For example, milk production has been increasing genetically at about 1% per year for the last 20 years.</a:t>
            </a:r>
            <a:endParaRPr lang="en-US" altLang="en-US" sz="3600" smtClean="0">
              <a:latin typeface="Arial" panose="020B0604020202020204" pitchFamily="34" charset="0"/>
              <a:cs typeface="Arial" panose="020B0604020202020204" pitchFamily="34" charset="0"/>
            </a:endParaRPr>
          </a:p>
          <a:p>
            <a:pPr>
              <a:lnSpc>
                <a:spcPct val="90000"/>
              </a:lnSpc>
              <a:buFont typeface="Monotype Sorts" charset="2"/>
              <a:buNone/>
            </a:pPr>
            <a:r>
              <a:rPr lang="en-US" altLang="en-US" smtClean="0">
                <a:solidFill>
                  <a:schemeClr val="tx2"/>
                </a:solidFill>
                <a:latin typeface="Arial" panose="020B0604020202020204" pitchFamily="34" charset="0"/>
                <a:cs typeface="Arial" panose="020B0604020202020204" pitchFamily="34" charset="0"/>
              </a:rPr>
              <a:t>Thus, a little bit of genetic gain goes a long</a:t>
            </a:r>
            <a:r>
              <a:rPr lang="en-US" altLang="en-US" smtClean="0">
                <a:latin typeface="Arial" panose="020B0604020202020204" pitchFamily="34" charset="0"/>
                <a:cs typeface="Arial" panose="020B0604020202020204" pitchFamily="34" charset="0"/>
              </a:rPr>
              <a:t> </a:t>
            </a:r>
            <a:r>
              <a:rPr lang="en-US" altLang="en-US" smtClean="0">
                <a:solidFill>
                  <a:schemeClr val="tx2"/>
                </a:solidFill>
                <a:latin typeface="Arial" panose="020B0604020202020204" pitchFamily="34" charset="0"/>
                <a:cs typeface="Arial" panose="020B0604020202020204" pitchFamily="34" charset="0"/>
              </a:rPr>
              <a:t>way.</a:t>
            </a:r>
          </a:p>
        </p:txBody>
      </p:sp>
    </p:spTree>
  </p:cSld>
  <p:clrMapOvr>
    <a:masterClrMapping/>
  </p:clrMapOvr>
  <p:transition advTm="8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26114"/>
                                        </p:tgtEl>
                                        <p:attrNameLst>
                                          <p:attrName>style.visibility</p:attrName>
                                        </p:attrNameLst>
                                      </p:cBhvr>
                                      <p:to>
                                        <p:strVal val="visible"/>
                                      </p:to>
                                    </p:set>
                                    <p:anim calcmode="lin" valueType="num">
                                      <p:cBhvr additive="base">
                                        <p:cTn id="7" dur="500" fill="hold"/>
                                        <p:tgtEl>
                                          <p:spTgt spid="1626114"/>
                                        </p:tgtEl>
                                        <p:attrNameLst>
                                          <p:attrName>ppt_x</p:attrName>
                                        </p:attrNameLst>
                                      </p:cBhvr>
                                      <p:tavLst>
                                        <p:tav tm="0">
                                          <p:val>
                                            <p:strVal val="#ppt_x"/>
                                          </p:val>
                                        </p:tav>
                                        <p:tav tm="100000">
                                          <p:val>
                                            <p:strVal val="#ppt_x"/>
                                          </p:val>
                                        </p:tav>
                                      </p:tavLst>
                                    </p:anim>
                                    <p:anim calcmode="lin" valueType="num">
                                      <p:cBhvr additive="base">
                                        <p:cTn id="8" dur="500" fill="hold"/>
                                        <p:tgtEl>
                                          <p:spTgt spid="162611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26115">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26115">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26115">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261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6114" grpId="0" autoUpdateAnimBg="0"/>
      <p:bldP spid="1626115"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8162" name="Rectangle 2"/>
          <p:cNvSpPr>
            <a:spLocks noGrp="1" noChangeArrowheads="1"/>
          </p:cNvSpPr>
          <p:nvPr>
            <p:ph type="title"/>
          </p:nvPr>
        </p:nvSpPr>
        <p:spPr>
          <a:xfrm>
            <a:off x="228600" y="285750"/>
            <a:ext cx="8763000" cy="1143000"/>
          </a:xfrm>
        </p:spPr>
        <p:txBody>
          <a:bodyPr/>
          <a:lstStyle/>
          <a:p>
            <a:r>
              <a:rPr lang="en-US" altLang="en-US" sz="4000" b="1" smtClean="0">
                <a:solidFill>
                  <a:schemeClr val="accent2"/>
                </a:solidFill>
                <a:latin typeface="Arial" panose="020B0604020202020204" pitchFamily="34" charset="0"/>
                <a:cs typeface="Arial" panose="020B0604020202020204" pitchFamily="34" charset="0"/>
              </a:rPr>
              <a:t>Computing discounted returns and costs with discrete generations</a:t>
            </a:r>
          </a:p>
        </p:txBody>
      </p:sp>
      <p:sp>
        <p:nvSpPr>
          <p:cNvPr id="1628163" name="Rectangle 3"/>
          <p:cNvSpPr>
            <a:spLocks noGrp="1" noChangeArrowheads="1"/>
          </p:cNvSpPr>
          <p:nvPr>
            <p:ph type="body" idx="1"/>
          </p:nvPr>
        </p:nvSpPr>
        <p:spPr>
          <a:xfrm>
            <a:off x="338138" y="2057400"/>
            <a:ext cx="8602662" cy="4114800"/>
          </a:xfrm>
        </p:spPr>
        <p:txBody>
          <a:bodyPr/>
          <a:lstStyle/>
          <a:p>
            <a:pPr>
              <a:buFont typeface="Monotype Sorts" charset="2"/>
              <a:buNone/>
            </a:pPr>
            <a:r>
              <a:rPr lang="en-US" altLang="en-US" sz="2800" smtClean="0">
                <a:solidFill>
                  <a:schemeClr val="tx2"/>
                </a:solidFill>
                <a:latin typeface="Arial" panose="020B0604020202020204" pitchFamily="34" charset="0"/>
                <a:cs typeface="Arial" panose="020B0604020202020204" pitchFamily="34" charset="0"/>
              </a:rPr>
              <a:t>Once a genetic gain is obtained, it is never lost, but its value must be discounted in future years.</a:t>
            </a:r>
            <a:endParaRPr lang="en-US" altLang="en-US" sz="1800" smtClean="0">
              <a:solidFill>
                <a:schemeClr val="tx2"/>
              </a:solidFill>
              <a:latin typeface="Arial" panose="020B0604020202020204" pitchFamily="34" charset="0"/>
              <a:cs typeface="Arial" panose="020B0604020202020204" pitchFamily="34" charset="0"/>
            </a:endParaRPr>
          </a:p>
          <a:p>
            <a:pPr>
              <a:lnSpc>
                <a:spcPct val="170000"/>
              </a:lnSpc>
              <a:buFont typeface="Monotype Sorts" charset="2"/>
              <a:buNone/>
            </a:pPr>
            <a:r>
              <a:rPr lang="en-US" altLang="en-US" sz="1800" smtClean="0">
                <a:solidFill>
                  <a:schemeClr val="tx2"/>
                </a:solidFill>
                <a:latin typeface="Arial" panose="020B0604020202020204" pitchFamily="34" charset="0"/>
                <a:cs typeface="Arial" panose="020B0604020202020204" pitchFamily="34" charset="0"/>
              </a:rPr>
              <a:t> </a:t>
            </a:r>
            <a:r>
              <a:rPr lang="en-US" altLang="en-US" sz="2800" smtClean="0">
                <a:solidFill>
                  <a:schemeClr val="tx2"/>
                </a:solidFill>
                <a:latin typeface="Arial" panose="020B0604020202020204" pitchFamily="34" charset="0"/>
                <a:cs typeface="Arial" panose="020B0604020202020204" pitchFamily="34" charset="0"/>
              </a:rPr>
              <a:t>Assume: </a:t>
            </a:r>
          </a:p>
          <a:p>
            <a:pPr>
              <a:buFont typeface="Wingdings" panose="05000000000000000000" pitchFamily="2" charset="2"/>
              <a:buChar char="Ø"/>
            </a:pPr>
            <a:r>
              <a:rPr lang="en-US" altLang="en-US" sz="2800" smtClean="0">
                <a:latin typeface="Arial" panose="020B0604020202020204" pitchFamily="34" charset="0"/>
                <a:cs typeface="Arial" panose="020B0604020202020204" pitchFamily="34" charset="0"/>
              </a:rPr>
              <a:t>V = The value of one year of genetic improvement </a:t>
            </a:r>
          </a:p>
          <a:p>
            <a:pPr>
              <a:buFont typeface="Wingdings" panose="05000000000000000000" pitchFamily="2" charset="2"/>
              <a:buChar char="Ø"/>
            </a:pPr>
            <a:r>
              <a:rPr lang="en-US" altLang="en-US" sz="2800" smtClean="0">
                <a:latin typeface="Arial" panose="020B0604020202020204" pitchFamily="34" charset="0"/>
                <a:cs typeface="Arial" panose="020B0604020202020204" pitchFamily="34" charset="0"/>
              </a:rPr>
              <a:t>d = The discount rate</a:t>
            </a:r>
          </a:p>
          <a:p>
            <a:pPr>
              <a:buFont typeface="Wingdings" panose="05000000000000000000" pitchFamily="2" charset="2"/>
              <a:buChar char="Ø"/>
            </a:pPr>
            <a:r>
              <a:rPr lang="en-US" altLang="en-US" sz="2800" smtClean="0">
                <a:latin typeface="Arial" panose="020B0604020202020204" pitchFamily="34" charset="0"/>
                <a:cs typeface="Arial" panose="020B0604020202020204" pitchFamily="34" charset="0"/>
              </a:rPr>
              <a:t>r = 1/(1+d)</a:t>
            </a:r>
          </a:p>
        </p:txBody>
      </p:sp>
    </p:spTree>
  </p:cSld>
  <p:clrMapOvr>
    <a:masterClrMapping/>
  </p:clrMapOvr>
  <p:transition advTm="76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28162"/>
                                        </p:tgtEl>
                                        <p:attrNameLst>
                                          <p:attrName>style.visibility</p:attrName>
                                        </p:attrNameLst>
                                      </p:cBhvr>
                                      <p:to>
                                        <p:strVal val="visible"/>
                                      </p:to>
                                    </p:set>
                                    <p:anim calcmode="lin" valueType="num">
                                      <p:cBhvr additive="base">
                                        <p:cTn id="7" dur="500" fill="hold"/>
                                        <p:tgtEl>
                                          <p:spTgt spid="1628162"/>
                                        </p:tgtEl>
                                        <p:attrNameLst>
                                          <p:attrName>ppt_x</p:attrName>
                                        </p:attrNameLst>
                                      </p:cBhvr>
                                      <p:tavLst>
                                        <p:tav tm="0">
                                          <p:val>
                                            <p:strVal val="#ppt_x"/>
                                          </p:val>
                                        </p:tav>
                                        <p:tav tm="100000">
                                          <p:val>
                                            <p:strVal val="#ppt_x"/>
                                          </p:val>
                                        </p:tav>
                                      </p:tavLst>
                                    </p:anim>
                                    <p:anim calcmode="lin" valueType="num">
                                      <p:cBhvr additive="base">
                                        <p:cTn id="8" dur="500" fill="hold"/>
                                        <p:tgtEl>
                                          <p:spTgt spid="162816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28163">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28163">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28163">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28163">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281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62" grpId="0" autoUpdateAnimBg="0"/>
      <p:bldP spid="1628163"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0210" name="Rectangle 2"/>
          <p:cNvSpPr>
            <a:spLocks noGrp="1" noChangeArrowheads="1"/>
          </p:cNvSpPr>
          <p:nvPr>
            <p:ph type="title"/>
          </p:nvPr>
        </p:nvSpPr>
        <p:spPr>
          <a:xfrm>
            <a:off x="228600" y="285750"/>
            <a:ext cx="8915400" cy="1543050"/>
          </a:xfrm>
        </p:spPr>
        <p:txBody>
          <a:bodyPr/>
          <a:lstStyle/>
          <a:p>
            <a:r>
              <a:rPr lang="en-US" altLang="en-US" sz="4000" b="1" dirty="0" smtClean="0">
                <a:solidFill>
                  <a:schemeClr val="accent2"/>
                </a:solidFill>
                <a:latin typeface="Arial" panose="020B0604020202020204" pitchFamily="34" charset="0"/>
                <a:cs typeface="Arial" panose="020B0604020202020204" pitchFamily="34" charset="0"/>
              </a:rPr>
              <a:t>The total value of a genetic gain, R, to year T is computed as follows:</a:t>
            </a:r>
            <a:br>
              <a:rPr lang="en-US" altLang="en-US" sz="4000" b="1" dirty="0" smtClean="0">
                <a:solidFill>
                  <a:schemeClr val="accent2"/>
                </a:solidFill>
                <a:latin typeface="Arial" panose="020B0604020202020204" pitchFamily="34" charset="0"/>
                <a:cs typeface="Arial" panose="020B0604020202020204" pitchFamily="34" charset="0"/>
              </a:rPr>
            </a:br>
            <a:endParaRPr lang="en-US" altLang="en-US" sz="4000" b="1" dirty="0" smtClean="0">
              <a:latin typeface="Arial" panose="020B0604020202020204" pitchFamily="34" charset="0"/>
              <a:cs typeface="Arial" panose="020B0604020202020204" pitchFamily="34" charset="0"/>
            </a:endParaRPr>
          </a:p>
        </p:txBody>
      </p:sp>
      <p:sp>
        <p:nvSpPr>
          <p:cNvPr id="1630211" name="Rectangle 3"/>
          <p:cNvSpPr>
            <a:spLocks noGrp="1" noChangeArrowheads="1"/>
          </p:cNvSpPr>
          <p:nvPr>
            <p:ph type="body" idx="1"/>
          </p:nvPr>
        </p:nvSpPr>
        <p:spPr>
          <a:xfrm>
            <a:off x="685800" y="1752600"/>
            <a:ext cx="7772400" cy="4114800"/>
          </a:xfrm>
        </p:spPr>
        <p:txBody>
          <a:bodyPr/>
          <a:lstStyle/>
          <a:p>
            <a:pPr>
              <a:lnSpc>
                <a:spcPct val="70000"/>
              </a:lnSpc>
              <a:buFont typeface="Monotype Sorts" charset="2"/>
              <a:buNone/>
            </a:pPr>
            <a:r>
              <a:rPr lang="en-US" altLang="en-US" sz="2800" dirty="0" smtClean="0">
                <a:latin typeface="Arial" panose="020B0604020202020204" pitchFamily="34" charset="0"/>
                <a:cs typeface="Arial" panose="020B0604020202020204" pitchFamily="34" charset="0"/>
              </a:rPr>
              <a:t>                                         </a:t>
            </a:r>
            <a:r>
              <a:rPr lang="en-US" altLang="en-US" sz="2000" dirty="0" smtClean="0">
                <a:latin typeface="Arial" panose="020B0604020202020204" pitchFamily="34" charset="0"/>
                <a:cs typeface="Arial" panose="020B0604020202020204" pitchFamily="34" charset="0"/>
              </a:rPr>
              <a:t>T-1</a:t>
            </a:r>
            <a:br>
              <a:rPr lang="en-US" altLang="en-US" sz="2000" dirty="0" smtClean="0">
                <a:latin typeface="Arial" panose="020B0604020202020204" pitchFamily="34" charset="0"/>
                <a:cs typeface="Arial" panose="020B0604020202020204" pitchFamily="34" charset="0"/>
              </a:rPr>
            </a:br>
            <a:r>
              <a:rPr lang="en-US" altLang="en-US" sz="2800" dirty="0" smtClean="0">
                <a:latin typeface="Arial" panose="020B0604020202020204" pitchFamily="34" charset="0"/>
                <a:cs typeface="Arial" panose="020B0604020202020204" pitchFamily="34" charset="0"/>
              </a:rPr>
              <a:t>R = V(r</a:t>
            </a:r>
            <a:r>
              <a:rPr lang="en-US" altLang="en-US" sz="2800" baseline="30000" dirty="0" smtClean="0">
                <a:latin typeface="Arial" panose="020B0604020202020204" pitchFamily="34" charset="0"/>
                <a:cs typeface="Arial" panose="020B0604020202020204" pitchFamily="34" charset="0"/>
              </a:rPr>
              <a:t>1</a:t>
            </a:r>
            <a:r>
              <a:rPr lang="en-US" altLang="en-US" sz="2800" dirty="0" smtClean="0">
                <a:latin typeface="Arial" panose="020B0604020202020204" pitchFamily="34" charset="0"/>
                <a:cs typeface="Arial" panose="020B0604020202020204" pitchFamily="34" charset="0"/>
              </a:rPr>
              <a:t> + r</a:t>
            </a:r>
            <a:r>
              <a:rPr lang="en-US" altLang="en-US" sz="2800" baseline="30000" dirty="0" smtClean="0">
                <a:latin typeface="Arial" panose="020B0604020202020204" pitchFamily="34" charset="0"/>
                <a:cs typeface="Arial" panose="020B0604020202020204" pitchFamily="34" charset="0"/>
              </a:rPr>
              <a:t>2</a:t>
            </a:r>
            <a:r>
              <a:rPr lang="en-US" altLang="en-US" sz="2800" dirty="0" smtClean="0">
                <a:latin typeface="Arial" panose="020B0604020202020204" pitchFamily="34" charset="0"/>
                <a:cs typeface="Arial" panose="020B0604020202020204" pitchFamily="34" charset="0"/>
              </a:rPr>
              <a:t> + …+ </a:t>
            </a:r>
            <a:r>
              <a:rPr lang="en-US" altLang="en-US" sz="2800" dirty="0" err="1" smtClean="0">
                <a:latin typeface="Arial" panose="020B0604020202020204" pitchFamily="34" charset="0"/>
                <a:cs typeface="Arial" panose="020B0604020202020204" pitchFamily="34" charset="0"/>
              </a:rPr>
              <a:t>r</a:t>
            </a:r>
            <a:r>
              <a:rPr lang="en-US" altLang="en-US" sz="2800" baseline="30000" dirty="0" err="1" smtClean="0">
                <a:latin typeface="Arial" panose="020B0604020202020204" pitchFamily="34" charset="0"/>
                <a:cs typeface="Arial" panose="020B0604020202020204" pitchFamily="34" charset="0"/>
              </a:rPr>
              <a:t>T</a:t>
            </a:r>
            <a:r>
              <a:rPr lang="en-US" altLang="en-US" sz="2800" dirty="0" smtClean="0">
                <a:latin typeface="Arial" panose="020B0604020202020204" pitchFamily="34" charset="0"/>
                <a:cs typeface="Arial" panose="020B0604020202020204" pitchFamily="34" charset="0"/>
              </a:rPr>
              <a:t>) = </a:t>
            </a:r>
            <a:r>
              <a:rPr lang="en-US" altLang="en-US" dirty="0" smtClean="0">
                <a:latin typeface="Arial" panose="020B0604020202020204" pitchFamily="34" charset="0"/>
                <a:cs typeface="Arial" panose="020B0604020202020204" pitchFamily="34" charset="0"/>
                <a:sym typeface="Symbol" panose="05050102010706020507" pitchFamily="18" charset="2"/>
              </a:rPr>
              <a:t></a:t>
            </a:r>
            <a:r>
              <a:rPr lang="en-US" altLang="en-US" sz="2800" dirty="0" smtClean="0">
                <a:latin typeface="Arial" panose="020B0604020202020204" pitchFamily="34" charset="0"/>
                <a:cs typeface="Arial" panose="020B0604020202020204" pitchFamily="34" charset="0"/>
                <a:sym typeface="Symbol" panose="05050102010706020507" pitchFamily="18" charset="2"/>
              </a:rPr>
              <a:t> V </a:t>
            </a:r>
            <a:r>
              <a:rPr lang="en-US" altLang="en-US" sz="2800" dirty="0" err="1" smtClean="0">
                <a:latin typeface="Arial" panose="020B0604020202020204" pitchFamily="34" charset="0"/>
                <a:cs typeface="Arial" panose="020B0604020202020204" pitchFamily="34" charset="0"/>
              </a:rPr>
              <a:t>r</a:t>
            </a:r>
            <a:r>
              <a:rPr lang="en-US" altLang="en-US" sz="2800" baseline="30000" dirty="0" err="1" smtClean="0">
                <a:latin typeface="Arial" panose="020B0604020202020204" pitchFamily="34" charset="0"/>
                <a:cs typeface="Arial" panose="020B0604020202020204" pitchFamily="34" charset="0"/>
              </a:rPr>
              <a:t>n</a:t>
            </a:r>
            <a:r>
              <a:rPr lang="en-US" altLang="en-US" sz="2800" dirty="0" smtClean="0">
                <a:latin typeface="Arial" panose="020B0604020202020204" pitchFamily="34" charset="0"/>
                <a:cs typeface="Arial" panose="020B0604020202020204" pitchFamily="34" charset="0"/>
              </a:rPr>
              <a:t> = V(1- </a:t>
            </a:r>
            <a:r>
              <a:rPr lang="en-US" altLang="en-US" sz="2800" dirty="0" err="1" smtClean="0">
                <a:latin typeface="Arial" panose="020B0604020202020204" pitchFamily="34" charset="0"/>
                <a:cs typeface="Arial" panose="020B0604020202020204" pitchFamily="34" charset="0"/>
              </a:rPr>
              <a:t>r</a:t>
            </a:r>
            <a:r>
              <a:rPr lang="en-US" altLang="en-US" sz="2800" baseline="30000" dirty="0" err="1" smtClean="0">
                <a:latin typeface="Arial" panose="020B0604020202020204" pitchFamily="34" charset="0"/>
                <a:cs typeface="Arial" panose="020B0604020202020204" pitchFamily="34" charset="0"/>
              </a:rPr>
              <a:t>T</a:t>
            </a:r>
            <a:r>
              <a:rPr lang="en-US" altLang="en-US" sz="2800" dirty="0" smtClean="0">
                <a:latin typeface="Arial" panose="020B0604020202020204" pitchFamily="34" charset="0"/>
                <a:cs typeface="Arial" panose="020B0604020202020204" pitchFamily="34" charset="0"/>
              </a:rPr>
              <a:t>)/(1-r)</a:t>
            </a:r>
            <a:br>
              <a:rPr lang="en-US" altLang="en-US" sz="2800" dirty="0" smtClean="0">
                <a:latin typeface="Arial" panose="020B0604020202020204" pitchFamily="34" charset="0"/>
                <a:cs typeface="Arial" panose="020B0604020202020204" pitchFamily="34" charset="0"/>
              </a:rPr>
            </a:br>
            <a:r>
              <a:rPr lang="en-US" altLang="en-US" sz="2800" dirty="0" smtClean="0">
                <a:latin typeface="Arial" panose="020B0604020202020204" pitchFamily="34" charset="0"/>
                <a:cs typeface="Arial" panose="020B0604020202020204" pitchFamily="34" charset="0"/>
              </a:rPr>
              <a:t>                                     </a:t>
            </a:r>
            <a:r>
              <a:rPr lang="en-US" altLang="en-US" sz="2000" dirty="0" smtClean="0">
                <a:latin typeface="Arial" panose="020B0604020202020204" pitchFamily="34" charset="0"/>
                <a:cs typeface="Arial" panose="020B0604020202020204" pitchFamily="34" charset="0"/>
              </a:rPr>
              <a:t>n=0</a:t>
            </a:r>
            <a:endParaRPr lang="en-US" altLang="en-US" sz="2800" dirty="0" smtClean="0">
              <a:latin typeface="Arial" panose="020B0604020202020204" pitchFamily="34" charset="0"/>
              <a:cs typeface="Arial" panose="020B0604020202020204" pitchFamily="34" charset="0"/>
            </a:endParaRPr>
          </a:p>
          <a:p>
            <a:pPr>
              <a:lnSpc>
                <a:spcPct val="150000"/>
              </a:lnSpc>
              <a:buFont typeface="Monotype Sorts" charset="2"/>
              <a:buNone/>
            </a:pPr>
            <a:r>
              <a:rPr lang="en-US" altLang="en-US" sz="2800" dirty="0" smtClean="0">
                <a:latin typeface="Arial" panose="020B0604020202020204" pitchFamily="34" charset="0"/>
                <a:cs typeface="Arial" panose="020B0604020202020204" pitchFamily="34" charset="0"/>
              </a:rPr>
              <a:t>For T = </a:t>
            </a:r>
            <a:r>
              <a:rPr lang="en-US" altLang="en-US" sz="2800" dirty="0" smtClean="0">
                <a:latin typeface="Arial" panose="020B0604020202020204" pitchFamily="34" charset="0"/>
                <a:cs typeface="Arial" panose="020B0604020202020204" pitchFamily="34" charset="0"/>
                <a:sym typeface="Symbol" panose="05050102010706020507" pitchFamily="18" charset="2"/>
              </a:rPr>
              <a:t>:	R = V/d</a:t>
            </a:r>
          </a:p>
          <a:p>
            <a:pPr>
              <a:buFont typeface="Monotype Sorts" charset="2"/>
              <a:buNone/>
            </a:pPr>
            <a:r>
              <a:rPr lang="en-US" altLang="en-US" sz="2800" dirty="0" smtClean="0">
                <a:solidFill>
                  <a:schemeClr val="tx2"/>
                </a:solidFill>
                <a:latin typeface="Arial" panose="020B0604020202020204" pitchFamily="34" charset="0"/>
                <a:cs typeface="Arial" panose="020B0604020202020204" pitchFamily="34" charset="0"/>
                <a:sym typeface="Symbol" panose="05050102010706020507" pitchFamily="18" charset="2"/>
              </a:rPr>
              <a:t>Example:  Genetic gain in dairy cattle = 100 kg/</a:t>
            </a:r>
            <a:r>
              <a:rPr lang="en-US" altLang="en-US" sz="2800" dirty="0" err="1" smtClean="0">
                <a:solidFill>
                  <a:schemeClr val="tx2"/>
                </a:solidFill>
                <a:latin typeface="Arial" panose="020B0604020202020204" pitchFamily="34" charset="0"/>
                <a:cs typeface="Arial" panose="020B0604020202020204" pitchFamily="34" charset="0"/>
                <a:sym typeface="Symbol" panose="05050102010706020507" pitchFamily="18" charset="2"/>
              </a:rPr>
              <a:t>yr</a:t>
            </a:r>
            <a:r>
              <a:rPr lang="en-US" altLang="en-US" sz="2800" dirty="0" smtClean="0">
                <a:solidFill>
                  <a:schemeClr val="tx2"/>
                </a:solidFill>
                <a:latin typeface="Arial" panose="020B0604020202020204" pitchFamily="34" charset="0"/>
                <a:cs typeface="Arial" panose="020B0604020202020204" pitchFamily="34" charset="0"/>
                <a:sym typeface="Symbol" panose="05050102010706020507" pitchFamily="18" charset="2"/>
              </a:rPr>
              <a:t>  (1%).  The marginal value is $0.1/kg.   Thus, V = $10/cow.  If d = 0.05, and the profit horizon is extended to infinity:  </a:t>
            </a:r>
          </a:p>
          <a:p>
            <a:pPr algn="ctr">
              <a:buFont typeface="Monotype Sorts" charset="2"/>
              <a:buNone/>
            </a:pPr>
            <a:r>
              <a:rPr lang="en-US" altLang="en-US" sz="2800" dirty="0" smtClean="0">
                <a:latin typeface="Arial" panose="020B0604020202020204" pitchFamily="34" charset="0"/>
                <a:cs typeface="Arial" panose="020B0604020202020204" pitchFamily="34" charset="0"/>
                <a:sym typeface="Symbol" panose="05050102010706020507" pitchFamily="18" charset="2"/>
              </a:rPr>
              <a:t>R = $10/.05 = $200/cow</a:t>
            </a:r>
            <a:endParaRPr lang="en-US" altLang="en-US" sz="2800" dirty="0" smtClean="0">
              <a:latin typeface="Arial" panose="020B0604020202020204" pitchFamily="34" charset="0"/>
              <a:cs typeface="Arial" panose="020B0604020202020204" pitchFamily="34" charset="0"/>
            </a:endParaRPr>
          </a:p>
        </p:txBody>
      </p:sp>
    </p:spTree>
  </p:cSld>
  <p:clrMapOvr>
    <a:masterClrMapping/>
  </p:clrMapOvr>
  <p:transition advTm="8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30210"/>
                                        </p:tgtEl>
                                        <p:attrNameLst>
                                          <p:attrName>style.visibility</p:attrName>
                                        </p:attrNameLst>
                                      </p:cBhvr>
                                      <p:to>
                                        <p:strVal val="visible"/>
                                      </p:to>
                                    </p:set>
                                    <p:anim calcmode="lin" valueType="num">
                                      <p:cBhvr additive="base">
                                        <p:cTn id="7" dur="500" fill="hold"/>
                                        <p:tgtEl>
                                          <p:spTgt spid="1630210"/>
                                        </p:tgtEl>
                                        <p:attrNameLst>
                                          <p:attrName>ppt_x</p:attrName>
                                        </p:attrNameLst>
                                      </p:cBhvr>
                                      <p:tavLst>
                                        <p:tav tm="0">
                                          <p:val>
                                            <p:strVal val="#ppt_x"/>
                                          </p:val>
                                        </p:tav>
                                        <p:tav tm="100000">
                                          <p:val>
                                            <p:strVal val="#ppt_x"/>
                                          </p:val>
                                        </p:tav>
                                      </p:tavLst>
                                    </p:anim>
                                    <p:anim calcmode="lin" valueType="num">
                                      <p:cBhvr additive="base">
                                        <p:cTn id="8" dur="500" fill="hold"/>
                                        <p:tgtEl>
                                          <p:spTgt spid="1630210"/>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30211">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30211">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30211">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302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0210" grpId="0" autoUpdateAnimBg="0"/>
      <p:bldP spid="1630211"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4306" name="Rectangle 2"/>
          <p:cNvSpPr>
            <a:spLocks noGrp="1" noChangeArrowheads="1"/>
          </p:cNvSpPr>
          <p:nvPr>
            <p:ph type="title"/>
          </p:nvPr>
        </p:nvSpPr>
        <p:spPr/>
        <p:txBody>
          <a:bodyPr/>
          <a:lstStyle/>
          <a:p>
            <a:r>
              <a:rPr lang="en-US" altLang="en-US" b="1" dirty="0" smtClean="0">
                <a:solidFill>
                  <a:schemeClr val="accent2"/>
                </a:solidFill>
                <a:latin typeface="Arial" panose="020B0604020202020204" pitchFamily="34" charset="0"/>
                <a:cs typeface="Arial" panose="020B0604020202020204" pitchFamily="34" charset="0"/>
              </a:rPr>
              <a:t>Genetic gain from an ongoing breeding program</a:t>
            </a:r>
            <a:endParaRPr lang="en-US" altLang="en-US" b="1" dirty="0" smtClean="0">
              <a:latin typeface="Arial" panose="020B0604020202020204" pitchFamily="34" charset="0"/>
              <a:cs typeface="Arial" panose="020B0604020202020204" pitchFamily="34" charset="0"/>
            </a:endParaRPr>
          </a:p>
        </p:txBody>
      </p:sp>
      <p:sp>
        <p:nvSpPr>
          <p:cNvPr id="1634307" name="Rectangle 3"/>
          <p:cNvSpPr>
            <a:spLocks noGrp="1" noChangeArrowheads="1"/>
          </p:cNvSpPr>
          <p:nvPr>
            <p:ph type="body" idx="1"/>
          </p:nvPr>
        </p:nvSpPr>
        <p:spPr>
          <a:xfrm>
            <a:off x="1016000" y="1828800"/>
            <a:ext cx="7442200" cy="4114800"/>
          </a:xfrm>
        </p:spPr>
        <p:txBody>
          <a:bodyPr/>
          <a:lstStyle/>
          <a:p>
            <a:pPr>
              <a:buFont typeface="Monotype Sorts" charset="2"/>
              <a:buNone/>
            </a:pPr>
            <a:r>
              <a:rPr lang="en-US" altLang="en-US" sz="2800" smtClean="0">
                <a:solidFill>
                  <a:schemeClr val="tx2"/>
                </a:solidFill>
                <a:latin typeface="Arial" panose="020B0604020202020204" pitchFamily="34" charset="0"/>
                <a:cs typeface="Arial" panose="020B0604020202020204" pitchFamily="34" charset="0"/>
              </a:rPr>
              <a:t>Assume an ongoing breeding program with an </a:t>
            </a:r>
            <a:r>
              <a:rPr lang="en-US" altLang="en-US" sz="2800" i="1" smtClean="0">
                <a:solidFill>
                  <a:schemeClr val="tx2"/>
                </a:solidFill>
                <a:latin typeface="Arial" panose="020B0604020202020204" pitchFamily="34" charset="0"/>
                <a:cs typeface="Arial" panose="020B0604020202020204" pitchFamily="34" charset="0"/>
              </a:rPr>
              <a:t>annual</a:t>
            </a:r>
            <a:r>
              <a:rPr lang="en-US" altLang="en-US" sz="2800" smtClean="0">
                <a:solidFill>
                  <a:schemeClr val="tx2"/>
                </a:solidFill>
                <a:latin typeface="Arial" panose="020B0604020202020204" pitchFamily="34" charset="0"/>
                <a:cs typeface="Arial" panose="020B0604020202020204" pitchFamily="34" charset="0"/>
              </a:rPr>
              <a:t> genetic gain of V.  Without discounting the value of this gain to year T will be a progression of the form: </a:t>
            </a:r>
          </a:p>
          <a:p>
            <a:pPr>
              <a:buFont typeface="Monotype Sorts" charset="2"/>
              <a:buNone/>
            </a:pPr>
            <a:r>
              <a:rPr lang="en-US" altLang="en-US" sz="2800" smtClean="0">
                <a:solidFill>
                  <a:schemeClr val="tx2"/>
                </a:solidFill>
                <a:latin typeface="Arial" panose="020B0604020202020204" pitchFamily="34" charset="0"/>
                <a:cs typeface="Arial" panose="020B0604020202020204" pitchFamily="34" charset="0"/>
              </a:rPr>
              <a:t>	</a:t>
            </a:r>
            <a:r>
              <a:rPr lang="en-US" altLang="en-US" sz="2800" smtClean="0">
                <a:latin typeface="Arial" panose="020B0604020202020204" pitchFamily="34" charset="0"/>
                <a:cs typeface="Arial" panose="020B0604020202020204" pitchFamily="34" charset="0"/>
              </a:rPr>
              <a:t>V + 2V +…+TV</a:t>
            </a:r>
            <a:endParaRPr lang="en-US" altLang="en-US" sz="2800" smtClean="0">
              <a:solidFill>
                <a:schemeClr val="tx2"/>
              </a:solidFill>
              <a:latin typeface="Arial" panose="020B0604020202020204" pitchFamily="34" charset="0"/>
              <a:cs typeface="Arial" panose="020B0604020202020204" pitchFamily="34" charset="0"/>
            </a:endParaRPr>
          </a:p>
          <a:p>
            <a:pPr>
              <a:buFont typeface="Monotype Sorts" charset="2"/>
              <a:buNone/>
            </a:pPr>
            <a:r>
              <a:rPr lang="en-US" altLang="en-US" sz="2800" smtClean="0">
                <a:solidFill>
                  <a:schemeClr val="tx2"/>
                </a:solidFill>
                <a:latin typeface="Arial" panose="020B0604020202020204" pitchFamily="34" charset="0"/>
                <a:cs typeface="Arial" panose="020B0604020202020204" pitchFamily="34" charset="0"/>
              </a:rPr>
              <a:t>Cumulative discounted returns will be a progression of the form:</a:t>
            </a:r>
          </a:p>
          <a:p>
            <a:pPr>
              <a:buFont typeface="Monotype Sorts" charset="2"/>
              <a:buNone/>
            </a:pPr>
            <a:r>
              <a:rPr lang="en-US" altLang="en-US" sz="2800" smtClean="0">
                <a:latin typeface="Arial" panose="020B0604020202020204" pitchFamily="34" charset="0"/>
                <a:cs typeface="Arial" panose="020B0604020202020204" pitchFamily="34" charset="0"/>
              </a:rPr>
              <a:t>V [r</a:t>
            </a:r>
            <a:r>
              <a:rPr lang="en-US" altLang="en-US" sz="2800" baseline="30000" smtClean="0">
                <a:latin typeface="Arial" panose="020B0604020202020204" pitchFamily="34" charset="0"/>
                <a:cs typeface="Arial" panose="020B0604020202020204" pitchFamily="34" charset="0"/>
              </a:rPr>
              <a:t>t</a:t>
            </a:r>
            <a:r>
              <a:rPr lang="en-US" altLang="en-US" sz="2800" smtClean="0">
                <a:latin typeface="Arial" panose="020B0604020202020204" pitchFamily="34" charset="0"/>
                <a:cs typeface="Arial" panose="020B0604020202020204" pitchFamily="34" charset="0"/>
              </a:rPr>
              <a:t> + 2r</a:t>
            </a:r>
            <a:r>
              <a:rPr lang="en-US" altLang="en-US" sz="2800" baseline="30000" smtClean="0">
                <a:latin typeface="Arial" panose="020B0604020202020204" pitchFamily="34" charset="0"/>
                <a:cs typeface="Arial" panose="020B0604020202020204" pitchFamily="34" charset="0"/>
              </a:rPr>
              <a:t>t+1 </a:t>
            </a:r>
            <a:r>
              <a:rPr lang="en-US" altLang="en-US" sz="2800" smtClean="0">
                <a:latin typeface="Arial" panose="020B0604020202020204" pitchFamily="34" charset="0"/>
                <a:cs typeface="Arial" panose="020B0604020202020204" pitchFamily="34" charset="0"/>
              </a:rPr>
              <a:t>+…+ ( T- t +1)r</a:t>
            </a:r>
            <a:r>
              <a:rPr lang="en-US" altLang="en-US" sz="2800" baseline="30000" smtClean="0">
                <a:latin typeface="Arial" panose="020B0604020202020204" pitchFamily="34" charset="0"/>
                <a:cs typeface="Arial" panose="020B0604020202020204" pitchFamily="34" charset="0"/>
              </a:rPr>
              <a:t>T </a:t>
            </a:r>
            <a:r>
              <a:rPr lang="en-US" altLang="en-US" sz="2800" smtClean="0">
                <a:latin typeface="Arial" panose="020B0604020202020204" pitchFamily="34" charset="0"/>
                <a:cs typeface="Arial" panose="020B0604020202020204" pitchFamily="34" charset="0"/>
              </a:rPr>
              <a:t>]</a:t>
            </a:r>
          </a:p>
        </p:txBody>
      </p:sp>
    </p:spTree>
  </p:cSld>
  <p:clrMapOvr>
    <a:masterClrMapping/>
  </p:clrMapOvr>
  <p:transition advTm="592"/>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34306"/>
                                        </p:tgtEl>
                                        <p:attrNameLst>
                                          <p:attrName>style.visibility</p:attrName>
                                        </p:attrNameLst>
                                      </p:cBhvr>
                                      <p:to>
                                        <p:strVal val="visible"/>
                                      </p:to>
                                    </p:set>
                                    <p:anim calcmode="lin" valueType="num">
                                      <p:cBhvr additive="base">
                                        <p:cTn id="7" dur="500" fill="hold"/>
                                        <p:tgtEl>
                                          <p:spTgt spid="1634306"/>
                                        </p:tgtEl>
                                        <p:attrNameLst>
                                          <p:attrName>ppt_x</p:attrName>
                                        </p:attrNameLst>
                                      </p:cBhvr>
                                      <p:tavLst>
                                        <p:tav tm="0">
                                          <p:val>
                                            <p:strVal val="#ppt_x"/>
                                          </p:val>
                                        </p:tav>
                                        <p:tav tm="100000">
                                          <p:val>
                                            <p:strVal val="#ppt_x"/>
                                          </p:val>
                                        </p:tav>
                                      </p:tavLst>
                                    </p:anim>
                                    <p:anim calcmode="lin" valueType="num">
                                      <p:cBhvr additive="base">
                                        <p:cTn id="8" dur="500" fill="hold"/>
                                        <p:tgtEl>
                                          <p:spTgt spid="1634306"/>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34307">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34307">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34307">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343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4306" grpId="0" autoUpdateAnimBg="0"/>
      <p:bldP spid="1634307"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6354" name="Rectangle 2"/>
          <p:cNvSpPr>
            <a:spLocks noGrp="1" noChangeArrowheads="1"/>
          </p:cNvSpPr>
          <p:nvPr>
            <p:ph type="title"/>
          </p:nvPr>
        </p:nvSpPr>
        <p:spPr/>
        <p:txBody>
          <a:bodyPr/>
          <a:lstStyle/>
          <a:p>
            <a:r>
              <a:rPr lang="en-US" altLang="en-US" b="1" smtClean="0">
                <a:solidFill>
                  <a:schemeClr val="accent2"/>
                </a:solidFill>
                <a:latin typeface="Arial" panose="020B0604020202020204" pitchFamily="34" charset="0"/>
                <a:cs typeface="Arial" panose="020B0604020202020204" pitchFamily="34" charset="0"/>
              </a:rPr>
              <a:t>Genetic gain from an ongoing breeding program</a:t>
            </a:r>
          </a:p>
        </p:txBody>
      </p:sp>
      <p:sp>
        <p:nvSpPr>
          <p:cNvPr id="1636355" name="Rectangle 3"/>
          <p:cNvSpPr>
            <a:spLocks noGrp="1" noChangeArrowheads="1"/>
          </p:cNvSpPr>
          <p:nvPr>
            <p:ph type="body" idx="1"/>
          </p:nvPr>
        </p:nvSpPr>
        <p:spPr>
          <a:xfrm>
            <a:off x="685800" y="1657350"/>
            <a:ext cx="8051800" cy="2132013"/>
          </a:xfrm>
        </p:spPr>
        <p:txBody>
          <a:bodyPr/>
          <a:lstStyle/>
          <a:p>
            <a:pPr>
              <a:buFont typeface="Monotype Sorts" charset="2"/>
              <a:buNone/>
            </a:pPr>
            <a:r>
              <a:rPr lang="en-US" altLang="en-US" smtClean="0">
                <a:solidFill>
                  <a:schemeClr val="tx2"/>
                </a:solidFill>
                <a:latin typeface="Arial" panose="020B0604020202020204" pitchFamily="34" charset="0"/>
                <a:cs typeface="Arial" panose="020B0604020202020204" pitchFamily="34" charset="0"/>
              </a:rPr>
              <a:t>The sum of the progression, R = total discounted returns from an ongoing breeding program, is computed as follows (Hill, 1971):</a:t>
            </a:r>
          </a:p>
          <a:p>
            <a:pPr>
              <a:buFont typeface="Monotype Sorts" charset="2"/>
              <a:buNone/>
            </a:pPr>
            <a:endParaRPr lang="en-US" altLang="en-US" smtClean="0">
              <a:latin typeface="Arial" panose="020B0604020202020204" pitchFamily="34" charset="0"/>
              <a:cs typeface="Arial" panose="020B0604020202020204" pitchFamily="34" charset="0"/>
            </a:endParaRPr>
          </a:p>
          <a:p>
            <a:pPr>
              <a:lnSpc>
                <a:spcPct val="80000"/>
              </a:lnSpc>
              <a:buFont typeface="Monotype Sorts" charset="2"/>
              <a:buNone/>
            </a:pPr>
            <a:r>
              <a:rPr lang="en-US" altLang="en-US" smtClean="0">
                <a:latin typeface="Arial" panose="020B0604020202020204" pitchFamily="34" charset="0"/>
                <a:cs typeface="Arial" panose="020B0604020202020204" pitchFamily="34" charset="0"/>
              </a:rPr>
              <a:t>	</a:t>
            </a:r>
          </a:p>
        </p:txBody>
      </p:sp>
      <p:grpSp>
        <p:nvGrpSpPr>
          <p:cNvPr id="1636356" name="Group 4"/>
          <p:cNvGrpSpPr>
            <a:grpSpLocks/>
          </p:cNvGrpSpPr>
          <p:nvPr/>
        </p:nvGrpSpPr>
        <p:grpSpPr bwMode="auto">
          <a:xfrm>
            <a:off x="900113" y="4005263"/>
            <a:ext cx="7127875" cy="2122487"/>
            <a:chOff x="567" y="2520"/>
            <a:chExt cx="4490" cy="1337"/>
          </a:xfrm>
        </p:grpSpPr>
        <p:grpSp>
          <p:nvGrpSpPr>
            <p:cNvPr id="65541" name="Group 5"/>
            <p:cNvGrpSpPr>
              <a:grpSpLocks/>
            </p:cNvGrpSpPr>
            <p:nvPr/>
          </p:nvGrpSpPr>
          <p:grpSpPr bwMode="auto">
            <a:xfrm>
              <a:off x="1428" y="2520"/>
              <a:ext cx="3448" cy="1104"/>
              <a:chOff x="1392" y="2208"/>
              <a:chExt cx="3216" cy="1104"/>
            </a:xfrm>
          </p:grpSpPr>
          <p:sp>
            <p:nvSpPr>
              <p:cNvPr id="65543" name="Line 6"/>
              <p:cNvSpPr>
                <a:spLocks noChangeShapeType="1"/>
              </p:cNvSpPr>
              <p:nvPr/>
            </p:nvSpPr>
            <p:spPr bwMode="auto">
              <a:xfrm flipH="1">
                <a:off x="1392" y="3312"/>
                <a:ext cx="19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4" name="Line 7"/>
              <p:cNvSpPr>
                <a:spLocks noChangeShapeType="1"/>
              </p:cNvSpPr>
              <p:nvPr/>
            </p:nvSpPr>
            <p:spPr bwMode="auto">
              <a:xfrm>
                <a:off x="4608" y="2208"/>
                <a:ext cx="0" cy="1104"/>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5" name="Line 8"/>
              <p:cNvSpPr>
                <a:spLocks noChangeShapeType="1"/>
              </p:cNvSpPr>
              <p:nvPr/>
            </p:nvSpPr>
            <p:spPr bwMode="auto">
              <a:xfrm flipH="1">
                <a:off x="4416" y="2208"/>
                <a:ext cx="19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6" name="Line 9"/>
              <p:cNvSpPr>
                <a:spLocks noChangeShapeType="1"/>
              </p:cNvSpPr>
              <p:nvPr/>
            </p:nvSpPr>
            <p:spPr bwMode="auto">
              <a:xfrm>
                <a:off x="1392" y="2208"/>
                <a:ext cx="0" cy="1104"/>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7" name="Line 10"/>
              <p:cNvSpPr>
                <a:spLocks noChangeShapeType="1"/>
              </p:cNvSpPr>
              <p:nvPr/>
            </p:nvSpPr>
            <p:spPr bwMode="auto">
              <a:xfrm flipH="1">
                <a:off x="4416" y="3312"/>
                <a:ext cx="19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8" name="Line 11"/>
              <p:cNvSpPr>
                <a:spLocks noChangeShapeType="1"/>
              </p:cNvSpPr>
              <p:nvPr/>
            </p:nvSpPr>
            <p:spPr bwMode="auto">
              <a:xfrm flipH="1">
                <a:off x="1392" y="2208"/>
                <a:ext cx="19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9" name="Line 12"/>
              <p:cNvSpPr>
                <a:spLocks noChangeShapeType="1"/>
              </p:cNvSpPr>
              <p:nvPr/>
            </p:nvSpPr>
            <p:spPr bwMode="auto">
              <a:xfrm>
                <a:off x="1488" y="2784"/>
                <a:ext cx="86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0" name="Line 13"/>
              <p:cNvSpPr>
                <a:spLocks noChangeShapeType="1"/>
              </p:cNvSpPr>
              <p:nvPr/>
            </p:nvSpPr>
            <p:spPr bwMode="auto">
              <a:xfrm>
                <a:off x="2928" y="2784"/>
                <a:ext cx="14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5542" name="Text Box 14"/>
            <p:cNvSpPr txBox="1">
              <a:spLocks noChangeArrowheads="1"/>
            </p:cNvSpPr>
            <p:nvPr/>
          </p:nvSpPr>
          <p:spPr bwMode="auto">
            <a:xfrm>
              <a:off x="567" y="2750"/>
              <a:ext cx="4490" cy="1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nSpc>
                  <a:spcPct val="80000"/>
                </a:lnSpc>
                <a:spcBef>
                  <a:spcPct val="20000"/>
                </a:spcBef>
                <a:buClr>
                  <a:schemeClr val="tx2"/>
                </a:buClr>
                <a:buSzPct val="75000"/>
                <a:buFont typeface="Monotype Sorts" charset="2"/>
                <a:buNone/>
              </a:pPr>
              <a:r>
                <a:rPr lang="en-US" altLang="en-US"/>
                <a:t>	       r</a:t>
              </a:r>
              <a:r>
                <a:rPr lang="en-US" altLang="en-US" baseline="30000"/>
                <a:t>t</a:t>
              </a:r>
              <a:r>
                <a:rPr lang="en-US" altLang="en-US"/>
                <a:t> – r</a:t>
              </a:r>
              <a:r>
                <a:rPr lang="en-US" altLang="en-US" baseline="30000"/>
                <a:t>T+1</a:t>
              </a:r>
              <a:r>
                <a:rPr lang="en-US" altLang="en-US"/>
                <a:t>	              (T – t + 1)r</a:t>
              </a:r>
              <a:r>
                <a:rPr lang="en-US" altLang="en-US" baseline="30000"/>
                <a:t>T+1</a:t>
              </a:r>
              <a:r>
                <a:rPr lang="en-US" altLang="en-US"/>
                <a:t> </a:t>
              </a:r>
              <a:br>
                <a:rPr lang="en-US" altLang="en-US"/>
              </a:br>
              <a:r>
                <a:rPr lang="en-US" altLang="en-US"/>
                <a:t>R =  V                        – </a:t>
              </a:r>
              <a:br>
                <a:rPr lang="en-US" altLang="en-US"/>
              </a:br>
              <a:r>
                <a:rPr lang="en-US" altLang="en-US"/>
                <a:t>	       (1 – r)</a:t>
              </a:r>
              <a:r>
                <a:rPr lang="en-US" altLang="en-US" baseline="30000"/>
                <a:t>2</a:t>
              </a:r>
              <a:r>
                <a:rPr lang="en-US" altLang="en-US"/>
                <a:t>		            1 – r</a:t>
              </a:r>
            </a:p>
            <a:p>
              <a:pPr>
                <a:spcBef>
                  <a:spcPct val="50000"/>
                </a:spcBef>
              </a:pPr>
              <a:endParaRPr lang="en-US" altLang="en-US"/>
            </a:p>
          </p:txBody>
        </p:sp>
      </p:grpSp>
    </p:spTree>
  </p:cSld>
  <p:clrMapOvr>
    <a:masterClrMapping/>
  </p:clrMapOvr>
  <p:transition advTm="60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635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1636355">
                                            <p:txEl>
                                              <p:pRg st="0" end="0"/>
                                            </p:txEl>
                                          </p:spTgt>
                                        </p:tgtEl>
                                        <p:attrNameLst>
                                          <p:attrName>style.visibility</p:attrName>
                                        </p:attrNameLst>
                                      </p:cBhvr>
                                      <p:to>
                                        <p:strVal val="visible"/>
                                      </p:to>
                                    </p:set>
                                    <p:anim calcmode="lin" valueType="num">
                                      <p:cBhvr additive="base">
                                        <p:cTn id="11" dur="500" fill="hold"/>
                                        <p:tgtEl>
                                          <p:spTgt spid="163635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6363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1636356"/>
                                        </p:tgtEl>
                                        <p:attrNameLst>
                                          <p:attrName>style.visibility</p:attrName>
                                        </p:attrNameLst>
                                      </p:cBhvr>
                                      <p:to>
                                        <p:strVal val="visible"/>
                                      </p:to>
                                    </p:set>
                                    <p:anim calcmode="lin" valueType="num">
                                      <p:cBhvr additive="base">
                                        <p:cTn id="17" dur="500" fill="hold"/>
                                        <p:tgtEl>
                                          <p:spTgt spid="1636356"/>
                                        </p:tgtEl>
                                        <p:attrNameLst>
                                          <p:attrName>ppt_x</p:attrName>
                                        </p:attrNameLst>
                                      </p:cBhvr>
                                      <p:tavLst>
                                        <p:tav tm="0">
                                          <p:val>
                                            <p:strVal val="#ppt_x"/>
                                          </p:val>
                                        </p:tav>
                                        <p:tav tm="100000">
                                          <p:val>
                                            <p:strVal val="#ppt_x"/>
                                          </p:val>
                                        </p:tav>
                                      </p:tavLst>
                                    </p:anim>
                                    <p:anim calcmode="lin" valueType="num">
                                      <p:cBhvr additive="base">
                                        <p:cTn id="18" dur="500" fill="hold"/>
                                        <p:tgtEl>
                                          <p:spTgt spid="16363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6354" grpId="0" autoUpdateAnimBg="0"/>
      <p:bldP spid="1636355"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402" name="Rectangle 2"/>
          <p:cNvSpPr>
            <a:spLocks noGrp="1" noChangeArrowheads="1"/>
          </p:cNvSpPr>
          <p:nvPr>
            <p:ph type="title"/>
          </p:nvPr>
        </p:nvSpPr>
        <p:spPr/>
        <p:txBody>
          <a:bodyPr/>
          <a:lstStyle/>
          <a:p>
            <a:r>
              <a:rPr lang="en-US" altLang="en-US" sz="4000" b="1" smtClean="0">
                <a:solidFill>
                  <a:schemeClr val="accent2"/>
                </a:solidFill>
                <a:latin typeface="Arial" panose="020B0604020202020204" pitchFamily="34" charset="0"/>
                <a:cs typeface="Arial" panose="020B0604020202020204" pitchFamily="34" charset="0"/>
              </a:rPr>
              <a:t>Genetic gain from an ongoing breeding program, example</a:t>
            </a:r>
          </a:p>
        </p:txBody>
      </p:sp>
      <p:sp>
        <p:nvSpPr>
          <p:cNvPr id="1638403" name="Rectangle 3"/>
          <p:cNvSpPr>
            <a:spLocks noGrp="1" noChangeArrowheads="1"/>
          </p:cNvSpPr>
          <p:nvPr>
            <p:ph type="body" idx="1"/>
          </p:nvPr>
        </p:nvSpPr>
        <p:spPr>
          <a:xfrm>
            <a:off x="677863" y="1981200"/>
            <a:ext cx="7772400" cy="4114800"/>
          </a:xfrm>
        </p:spPr>
        <p:txBody>
          <a:bodyPr/>
          <a:lstStyle/>
          <a:p>
            <a:pPr>
              <a:buFont typeface="Monotype Sorts" charset="2"/>
              <a:buNone/>
            </a:pPr>
            <a:r>
              <a:rPr lang="en-US" altLang="en-US" sz="2800" smtClean="0">
                <a:latin typeface="Arial" panose="020B0604020202020204" pitchFamily="34" charset="0"/>
                <a:cs typeface="Arial" panose="020B0604020202020204" pitchFamily="34" charset="0"/>
              </a:rPr>
              <a:t>Assume the following values:</a:t>
            </a:r>
          </a:p>
          <a:p>
            <a:pPr>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rPr>
              <a:t>Discount rate, d= 0.08</a:t>
            </a:r>
          </a:p>
          <a:p>
            <a:pPr>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rPr>
              <a:t>Profit horizon, T = 20 years</a:t>
            </a:r>
          </a:p>
          <a:p>
            <a:pPr>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rPr>
              <a:t>First returns after 5 years, t = 5</a:t>
            </a:r>
          </a:p>
          <a:p>
            <a:pPr>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rPr>
              <a:t>Nominal annual genetic gain V = $10/cow</a:t>
            </a:r>
          </a:p>
          <a:p>
            <a:pPr>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rPr>
              <a:t>	Then:</a:t>
            </a:r>
            <a:endParaRPr lang="en-US" altLang="en-US" sz="2800" smtClean="0">
              <a:latin typeface="Arial" panose="020B0604020202020204" pitchFamily="34" charset="0"/>
              <a:cs typeface="Arial" panose="020B0604020202020204" pitchFamily="34" charset="0"/>
            </a:endParaRPr>
          </a:p>
          <a:p>
            <a:pPr algn="ctr">
              <a:buFont typeface="Monotype Sorts" charset="2"/>
              <a:buNone/>
            </a:pPr>
            <a:r>
              <a:rPr lang="en-US" altLang="en-US" smtClean="0">
                <a:latin typeface="Arial" panose="020B0604020202020204" pitchFamily="34" charset="0"/>
                <a:cs typeface="Arial" panose="020B0604020202020204" pitchFamily="34" charset="0"/>
              </a:rPr>
              <a:t>R = 32.58V = $325.8/cow</a:t>
            </a:r>
            <a:endParaRPr lang="en-US" altLang="en-US" sz="2800" smtClean="0">
              <a:latin typeface="Arial" panose="020B0604020202020204" pitchFamily="34" charset="0"/>
              <a:cs typeface="Arial" panose="020B0604020202020204" pitchFamily="34" charset="0"/>
            </a:endParaRPr>
          </a:p>
        </p:txBody>
      </p:sp>
    </p:spTree>
  </p:cSld>
  <p:clrMapOvr>
    <a:masterClrMapping/>
  </p:clrMapOvr>
  <p:transition advTm="56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38402"/>
                                        </p:tgtEl>
                                        <p:attrNameLst>
                                          <p:attrName>style.visibility</p:attrName>
                                        </p:attrNameLst>
                                      </p:cBhvr>
                                      <p:to>
                                        <p:strVal val="visible"/>
                                      </p:to>
                                    </p:set>
                                    <p:anim calcmode="lin" valueType="num">
                                      <p:cBhvr additive="base">
                                        <p:cTn id="7" dur="500" fill="hold"/>
                                        <p:tgtEl>
                                          <p:spTgt spid="1638402"/>
                                        </p:tgtEl>
                                        <p:attrNameLst>
                                          <p:attrName>ppt_x</p:attrName>
                                        </p:attrNameLst>
                                      </p:cBhvr>
                                      <p:tavLst>
                                        <p:tav tm="0">
                                          <p:val>
                                            <p:strVal val="#ppt_x"/>
                                          </p:val>
                                        </p:tav>
                                        <p:tav tm="100000">
                                          <p:val>
                                            <p:strVal val="#ppt_x"/>
                                          </p:val>
                                        </p:tav>
                                      </p:tavLst>
                                    </p:anim>
                                    <p:anim calcmode="lin" valueType="num">
                                      <p:cBhvr additive="base">
                                        <p:cTn id="8" dur="500" fill="hold"/>
                                        <p:tgtEl>
                                          <p:spTgt spid="163840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38403">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38403">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38403">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38403">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38403">
                                            <p:txEl>
                                              <p:pRg st="4" end="4"/>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638403">
                                            <p:txEl>
                                              <p:pRg st="5" end="5"/>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163840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02" grpId="0" autoUpdateAnimBg="0"/>
      <p:bldP spid="163840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42498" name="Rectangle 2"/>
          <p:cNvSpPr>
            <a:spLocks noGrp="1" noChangeArrowheads="1"/>
          </p:cNvSpPr>
          <p:nvPr>
            <p:ph type="title"/>
          </p:nvPr>
        </p:nvSpPr>
        <p:spPr/>
        <p:txBody>
          <a:bodyPr/>
          <a:lstStyle/>
          <a:p>
            <a:r>
              <a:rPr lang="en-US" altLang="en-US" b="1" dirty="0" smtClean="0">
                <a:solidFill>
                  <a:schemeClr val="accent2"/>
                </a:solidFill>
                <a:latin typeface="Arial" panose="020B0604020202020204" pitchFamily="34" charset="0"/>
                <a:cs typeface="Arial" panose="020B0604020202020204" pitchFamily="34" charset="0"/>
              </a:rPr>
              <a:t>Total discounted costs of an ongoing breeding program</a:t>
            </a:r>
            <a:endParaRPr lang="en-US" altLang="en-US" b="1" dirty="0" smtClean="0">
              <a:latin typeface="Arial" panose="020B0604020202020204" pitchFamily="34" charset="0"/>
              <a:cs typeface="Arial" panose="020B0604020202020204" pitchFamily="34" charset="0"/>
            </a:endParaRPr>
          </a:p>
        </p:txBody>
      </p:sp>
      <p:sp>
        <p:nvSpPr>
          <p:cNvPr id="1642499" name="Rectangle 3"/>
          <p:cNvSpPr>
            <a:spLocks noGrp="1" noChangeArrowheads="1"/>
          </p:cNvSpPr>
          <p:nvPr>
            <p:ph type="body" idx="1"/>
          </p:nvPr>
        </p:nvSpPr>
        <p:spPr>
          <a:xfrm>
            <a:off x="677863" y="1905000"/>
            <a:ext cx="7772400" cy="4114800"/>
          </a:xfrm>
        </p:spPr>
        <p:txBody>
          <a:bodyPr/>
          <a:lstStyle/>
          <a:p>
            <a:pPr>
              <a:buFont typeface="Monotype Sorts" charset="2"/>
              <a:buNone/>
            </a:pPr>
            <a:r>
              <a:rPr lang="en-US" altLang="en-US" sz="2800" smtClean="0">
                <a:solidFill>
                  <a:schemeClr val="tx2"/>
                </a:solidFill>
                <a:latin typeface="Arial" panose="020B0604020202020204" pitchFamily="34" charset="0"/>
                <a:cs typeface="Arial" panose="020B0604020202020204" pitchFamily="34" charset="0"/>
              </a:rPr>
              <a:t>Unlike genetic gains, costs are not cumulative.  Assume an annual cost of C</a:t>
            </a:r>
            <a:r>
              <a:rPr lang="en-US" altLang="en-US" sz="2800" baseline="-25000" smtClean="0">
                <a:solidFill>
                  <a:schemeClr val="tx2"/>
                </a:solidFill>
                <a:latin typeface="Arial" panose="020B0604020202020204" pitchFamily="34" charset="0"/>
                <a:cs typeface="Arial" panose="020B0604020202020204" pitchFamily="34" charset="0"/>
              </a:rPr>
              <a:t>c</a:t>
            </a:r>
            <a:r>
              <a:rPr lang="en-US" altLang="en-US" sz="2800" smtClean="0">
                <a:solidFill>
                  <a:schemeClr val="tx2"/>
                </a:solidFill>
                <a:latin typeface="Arial" panose="020B0604020202020204" pitchFamily="34" charset="0"/>
                <a:cs typeface="Arial" panose="020B0604020202020204" pitchFamily="34" charset="0"/>
              </a:rPr>
              <a:t>.  Then total discounted costs, C, to profit horizon T are computed as follows:</a:t>
            </a:r>
          </a:p>
          <a:p>
            <a:pPr>
              <a:lnSpc>
                <a:spcPct val="80000"/>
              </a:lnSpc>
              <a:buFont typeface="Monotype Sorts" charset="2"/>
              <a:buNone/>
            </a:pPr>
            <a:endParaRPr lang="en-US" altLang="en-US" sz="1400" smtClean="0">
              <a:latin typeface="Arial" panose="020B0604020202020204" pitchFamily="34" charset="0"/>
              <a:cs typeface="Arial" panose="020B0604020202020204" pitchFamily="34" charset="0"/>
            </a:endParaRPr>
          </a:p>
          <a:p>
            <a:pPr algn="ctr">
              <a:lnSpc>
                <a:spcPct val="80000"/>
              </a:lnSpc>
              <a:buFont typeface="Monotype Sorts" charset="2"/>
              <a:buNone/>
            </a:pPr>
            <a:r>
              <a:rPr lang="en-US" altLang="en-US" sz="2800" smtClean="0">
                <a:latin typeface="Arial" panose="020B0604020202020204" pitchFamily="34" charset="0"/>
                <a:cs typeface="Arial" panose="020B0604020202020204" pitchFamily="34" charset="0"/>
              </a:rPr>
              <a:t>C = [C</a:t>
            </a:r>
            <a:r>
              <a:rPr lang="en-US" altLang="en-US" sz="2800" baseline="-25000" smtClean="0">
                <a:latin typeface="Arial" panose="020B0604020202020204" pitchFamily="34" charset="0"/>
                <a:cs typeface="Arial" panose="020B0604020202020204" pitchFamily="34" charset="0"/>
              </a:rPr>
              <a:t>c</a:t>
            </a:r>
            <a:r>
              <a:rPr lang="en-US" altLang="en-US" sz="2800" smtClean="0">
                <a:latin typeface="Arial" panose="020B0604020202020204" pitchFamily="34" charset="0"/>
                <a:cs typeface="Arial" panose="020B0604020202020204" pitchFamily="34" charset="0"/>
              </a:rPr>
              <a:t>r ( 1</a:t>
            </a:r>
            <a:r>
              <a:rPr lang="en-US" altLang="en-US" sz="2800" smtClean="0">
                <a:latin typeface="Arial" panose="020B0604020202020204" pitchFamily="34" charset="0"/>
                <a:cs typeface="Times New Roman" panose="02020603050405020304" pitchFamily="18" charset="0"/>
              </a:rPr>
              <a:t>–</a:t>
            </a:r>
            <a:r>
              <a:rPr lang="en-US" altLang="en-US" sz="2800" smtClean="0">
                <a:latin typeface="Arial" panose="020B0604020202020204" pitchFamily="34" charset="0"/>
                <a:cs typeface="Arial" panose="020B0604020202020204" pitchFamily="34" charset="0"/>
              </a:rPr>
              <a:t> r</a:t>
            </a:r>
            <a:r>
              <a:rPr lang="en-US" altLang="en-US" sz="2800" baseline="30000" smtClean="0">
                <a:latin typeface="Arial" panose="020B0604020202020204" pitchFamily="34" charset="0"/>
                <a:cs typeface="Arial" panose="020B0604020202020204" pitchFamily="34" charset="0"/>
              </a:rPr>
              <a:t>T</a:t>
            </a:r>
            <a:r>
              <a:rPr lang="en-US" altLang="en-US" sz="2800" smtClean="0">
                <a:latin typeface="Arial" panose="020B0604020202020204" pitchFamily="34" charset="0"/>
                <a:cs typeface="Arial" panose="020B0604020202020204" pitchFamily="34" charset="0"/>
              </a:rPr>
              <a:t> )]/(1 </a:t>
            </a:r>
            <a:r>
              <a:rPr lang="en-US" altLang="en-US" sz="2800" smtClean="0">
                <a:latin typeface="Arial" panose="020B0604020202020204" pitchFamily="34" charset="0"/>
                <a:cs typeface="Times New Roman" panose="02020603050405020304" pitchFamily="18" charset="0"/>
              </a:rPr>
              <a:t>–</a:t>
            </a:r>
            <a:r>
              <a:rPr lang="en-US" altLang="en-US" sz="2800" smtClean="0">
                <a:latin typeface="Arial" panose="020B0604020202020204" pitchFamily="34" charset="0"/>
                <a:cs typeface="Arial" panose="020B0604020202020204" pitchFamily="34" charset="0"/>
              </a:rPr>
              <a:t> r)</a:t>
            </a:r>
          </a:p>
          <a:p>
            <a:pPr algn="ctr">
              <a:lnSpc>
                <a:spcPct val="80000"/>
              </a:lnSpc>
              <a:buFont typeface="Monotype Sorts" charset="2"/>
              <a:buNone/>
            </a:pPr>
            <a:endParaRPr lang="en-US" altLang="en-US" sz="1600" smtClean="0">
              <a:latin typeface="Arial" panose="020B0604020202020204" pitchFamily="34" charset="0"/>
              <a:cs typeface="Arial" panose="020B0604020202020204" pitchFamily="34" charset="0"/>
            </a:endParaRPr>
          </a:p>
          <a:p>
            <a:pPr>
              <a:lnSpc>
                <a:spcPct val="80000"/>
              </a:lnSpc>
              <a:buFont typeface="Monotype Sorts" charset="2"/>
              <a:buNone/>
            </a:pPr>
            <a:r>
              <a:rPr lang="en-US" altLang="en-US" sz="2800" smtClean="0">
                <a:solidFill>
                  <a:schemeClr val="tx2"/>
                </a:solidFill>
                <a:latin typeface="Arial" panose="020B0604020202020204" pitchFamily="34" charset="0"/>
                <a:cs typeface="Arial" panose="020B0604020202020204" pitchFamily="34" charset="0"/>
              </a:rPr>
              <a:t>Using the same parameter values:</a:t>
            </a:r>
          </a:p>
          <a:p>
            <a:pPr algn="ctr">
              <a:lnSpc>
                <a:spcPct val="80000"/>
              </a:lnSpc>
              <a:buFont typeface="Monotype Sorts" charset="2"/>
              <a:buNone/>
            </a:pPr>
            <a:endParaRPr lang="en-US" altLang="en-US" sz="1600" smtClean="0">
              <a:latin typeface="Arial" panose="020B0604020202020204" pitchFamily="34" charset="0"/>
              <a:cs typeface="Arial" panose="020B0604020202020204" pitchFamily="34" charset="0"/>
            </a:endParaRPr>
          </a:p>
          <a:p>
            <a:pPr algn="ctr">
              <a:lnSpc>
                <a:spcPct val="80000"/>
              </a:lnSpc>
              <a:buFont typeface="Monotype Sorts" charset="2"/>
              <a:buNone/>
            </a:pPr>
            <a:r>
              <a:rPr lang="en-US" altLang="en-US" sz="2800" smtClean="0">
                <a:latin typeface="Arial" panose="020B0604020202020204" pitchFamily="34" charset="0"/>
                <a:cs typeface="Arial" panose="020B0604020202020204" pitchFamily="34" charset="0"/>
              </a:rPr>
              <a:t>C = 9.82C</a:t>
            </a:r>
            <a:r>
              <a:rPr lang="en-US" altLang="en-US" sz="2800" baseline="-25000" smtClean="0">
                <a:latin typeface="Arial" panose="020B0604020202020204" pitchFamily="34" charset="0"/>
                <a:cs typeface="Arial" panose="020B0604020202020204" pitchFamily="34" charset="0"/>
              </a:rPr>
              <a:t>c</a:t>
            </a:r>
          </a:p>
        </p:txBody>
      </p:sp>
    </p:spTree>
  </p:cSld>
  <p:clrMapOvr>
    <a:masterClrMapping/>
  </p:clrMapOvr>
  <p:transition advTm="576"/>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42498"/>
                                        </p:tgtEl>
                                        <p:attrNameLst>
                                          <p:attrName>style.visibility</p:attrName>
                                        </p:attrNameLst>
                                      </p:cBhvr>
                                      <p:to>
                                        <p:strVal val="visible"/>
                                      </p:to>
                                    </p:set>
                                    <p:anim calcmode="lin" valueType="num">
                                      <p:cBhvr additive="base">
                                        <p:cTn id="7" dur="500" fill="hold"/>
                                        <p:tgtEl>
                                          <p:spTgt spid="1642498"/>
                                        </p:tgtEl>
                                        <p:attrNameLst>
                                          <p:attrName>ppt_x</p:attrName>
                                        </p:attrNameLst>
                                      </p:cBhvr>
                                      <p:tavLst>
                                        <p:tav tm="0">
                                          <p:val>
                                            <p:strVal val="#ppt_x"/>
                                          </p:val>
                                        </p:tav>
                                        <p:tav tm="100000">
                                          <p:val>
                                            <p:strVal val="#ppt_x"/>
                                          </p:val>
                                        </p:tav>
                                      </p:tavLst>
                                    </p:anim>
                                    <p:anim calcmode="lin" valueType="num">
                                      <p:cBhvr additive="base">
                                        <p:cTn id="8" dur="500" fill="hold"/>
                                        <p:tgtEl>
                                          <p:spTgt spid="1642498"/>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42499">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42499">
                                            <p:txEl>
                                              <p:pRg st="2" end="2"/>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42499">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424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2498" grpId="0" autoUpdateAnimBg="0"/>
      <p:bldP spid="1642499"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44546" name="Rectangle 2"/>
          <p:cNvSpPr>
            <a:spLocks noGrp="1" noChangeArrowheads="1"/>
          </p:cNvSpPr>
          <p:nvPr>
            <p:ph type="title"/>
          </p:nvPr>
        </p:nvSpPr>
        <p:spPr/>
        <p:txBody>
          <a:bodyPr/>
          <a:lstStyle/>
          <a:p>
            <a:r>
              <a:rPr lang="en-US" altLang="en-US" b="1" dirty="0" smtClean="0">
                <a:solidFill>
                  <a:schemeClr val="accent2"/>
                </a:solidFill>
                <a:latin typeface="Arial" panose="020B0604020202020204" pitchFamily="34" charset="0"/>
                <a:cs typeface="Arial" panose="020B0604020202020204" pitchFamily="34" charset="0"/>
              </a:rPr>
              <a:t>Break-even costs for an ongoing breeding program</a:t>
            </a:r>
            <a:endParaRPr lang="en-US" altLang="en-US" b="1" dirty="0" smtClean="0">
              <a:latin typeface="Arial" panose="020B0604020202020204" pitchFamily="34" charset="0"/>
              <a:cs typeface="Arial" panose="020B0604020202020204" pitchFamily="34" charset="0"/>
            </a:endParaRPr>
          </a:p>
        </p:txBody>
      </p:sp>
      <p:sp>
        <p:nvSpPr>
          <p:cNvPr id="1644547" name="Rectangle 3"/>
          <p:cNvSpPr>
            <a:spLocks noGrp="1" noChangeArrowheads="1"/>
          </p:cNvSpPr>
          <p:nvPr>
            <p:ph type="body" idx="1"/>
          </p:nvPr>
        </p:nvSpPr>
        <p:spPr>
          <a:xfrm>
            <a:off x="677863" y="1828800"/>
            <a:ext cx="7772400" cy="4114800"/>
          </a:xfrm>
        </p:spPr>
        <p:txBody>
          <a:bodyPr/>
          <a:lstStyle/>
          <a:p>
            <a:pPr>
              <a:lnSpc>
                <a:spcPct val="90000"/>
              </a:lnSpc>
              <a:buFont typeface="Monotype Sorts" charset="2"/>
              <a:buNone/>
            </a:pPr>
            <a:r>
              <a:rPr lang="en-US" altLang="en-US" smtClean="0">
                <a:latin typeface="Arial" panose="020B0604020202020204" pitchFamily="34" charset="0"/>
                <a:cs typeface="Arial" panose="020B0604020202020204" pitchFamily="34" charset="0"/>
              </a:rPr>
              <a:t>At the break-even point total costs are equal to total gain, that is R = C.  Using the same parameter values:</a:t>
            </a:r>
          </a:p>
          <a:p>
            <a:pPr>
              <a:lnSpc>
                <a:spcPct val="90000"/>
              </a:lnSpc>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rPr>
              <a:t>Discount rate, d= 0.08</a:t>
            </a:r>
          </a:p>
          <a:p>
            <a:pPr>
              <a:lnSpc>
                <a:spcPct val="90000"/>
              </a:lnSpc>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rPr>
              <a:t>Profit horizon, T = 20 years</a:t>
            </a:r>
          </a:p>
          <a:p>
            <a:pPr>
              <a:lnSpc>
                <a:spcPct val="90000"/>
              </a:lnSpc>
              <a:buFont typeface="Wingdings" panose="05000000000000000000" pitchFamily="2" charset="2"/>
              <a:buChar char="Ø"/>
            </a:pPr>
            <a:r>
              <a:rPr lang="en-US" altLang="en-US" sz="2800" smtClean="0">
                <a:solidFill>
                  <a:schemeClr val="tx2"/>
                </a:solidFill>
                <a:latin typeface="Arial" panose="020B0604020202020204" pitchFamily="34" charset="0"/>
                <a:cs typeface="Arial" panose="020B0604020202020204" pitchFamily="34" charset="0"/>
              </a:rPr>
              <a:t>First returns after 5 years, t = 5</a:t>
            </a:r>
          </a:p>
          <a:p>
            <a:pPr algn="ctr">
              <a:lnSpc>
                <a:spcPct val="90000"/>
              </a:lnSpc>
              <a:buFont typeface="Monotype Sorts" charset="2"/>
              <a:buNone/>
            </a:pPr>
            <a:r>
              <a:rPr lang="en-US" altLang="en-US" smtClean="0">
                <a:latin typeface="Arial" panose="020B0604020202020204" pitchFamily="34" charset="0"/>
                <a:cs typeface="Arial" panose="020B0604020202020204" pitchFamily="34" charset="0"/>
              </a:rPr>
              <a:t>32.58V = R = C = 9.82C</a:t>
            </a:r>
            <a:r>
              <a:rPr lang="en-US" altLang="en-US" baseline="-25000" smtClean="0">
                <a:latin typeface="Arial" panose="020B0604020202020204" pitchFamily="34" charset="0"/>
                <a:cs typeface="Arial" panose="020B0604020202020204" pitchFamily="34" charset="0"/>
              </a:rPr>
              <a:t>c</a:t>
            </a:r>
          </a:p>
          <a:p>
            <a:pPr algn="ctr">
              <a:lnSpc>
                <a:spcPct val="90000"/>
              </a:lnSpc>
              <a:buFont typeface="Monotype Sorts" charset="2"/>
              <a:buNone/>
            </a:pPr>
            <a:r>
              <a:rPr lang="en-US" altLang="en-US" smtClean="0">
                <a:latin typeface="Arial" panose="020B0604020202020204" pitchFamily="34" charset="0"/>
                <a:cs typeface="Arial" panose="020B0604020202020204" pitchFamily="34" charset="0"/>
              </a:rPr>
              <a:t>V = 0.30C</a:t>
            </a:r>
            <a:r>
              <a:rPr lang="en-US" altLang="en-US" baseline="-25000" smtClean="0">
                <a:latin typeface="Arial" panose="020B0604020202020204" pitchFamily="34" charset="0"/>
                <a:cs typeface="Arial" panose="020B0604020202020204" pitchFamily="34" charset="0"/>
              </a:rPr>
              <a:t>c</a:t>
            </a:r>
            <a:r>
              <a:rPr lang="en-US" altLang="en-US" smtClean="0">
                <a:latin typeface="Arial" panose="020B0604020202020204" pitchFamily="34" charset="0"/>
                <a:cs typeface="Arial" panose="020B0604020202020204" pitchFamily="34" charset="0"/>
              </a:rPr>
              <a:t> </a:t>
            </a:r>
          </a:p>
          <a:p>
            <a:pPr>
              <a:lnSpc>
                <a:spcPct val="90000"/>
              </a:lnSpc>
              <a:buFont typeface="Monotype Sorts" charset="2"/>
              <a:buNone/>
            </a:pPr>
            <a:endParaRPr lang="en-US" altLang="en-US" smtClean="0">
              <a:latin typeface="Arial" panose="020B0604020202020204" pitchFamily="34" charset="0"/>
              <a:cs typeface="Arial" panose="020B0604020202020204" pitchFamily="34" charset="0"/>
            </a:endParaRPr>
          </a:p>
        </p:txBody>
      </p:sp>
    </p:spTree>
  </p:cSld>
  <p:clrMapOvr>
    <a:masterClrMapping/>
  </p:clrMapOvr>
  <p:transition advTm="512"/>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44546"/>
                                        </p:tgtEl>
                                        <p:attrNameLst>
                                          <p:attrName>style.visibility</p:attrName>
                                        </p:attrNameLst>
                                      </p:cBhvr>
                                      <p:to>
                                        <p:strVal val="visible"/>
                                      </p:to>
                                    </p:set>
                                    <p:anim calcmode="lin" valueType="num">
                                      <p:cBhvr additive="base">
                                        <p:cTn id="7" dur="500" fill="hold"/>
                                        <p:tgtEl>
                                          <p:spTgt spid="1644546"/>
                                        </p:tgtEl>
                                        <p:attrNameLst>
                                          <p:attrName>ppt_x</p:attrName>
                                        </p:attrNameLst>
                                      </p:cBhvr>
                                      <p:tavLst>
                                        <p:tav tm="0">
                                          <p:val>
                                            <p:strVal val="#ppt_x"/>
                                          </p:val>
                                        </p:tav>
                                        <p:tav tm="100000">
                                          <p:val>
                                            <p:strVal val="#ppt_x"/>
                                          </p:val>
                                        </p:tav>
                                      </p:tavLst>
                                    </p:anim>
                                    <p:anim calcmode="lin" valueType="num">
                                      <p:cBhvr additive="base">
                                        <p:cTn id="8" dur="500" fill="hold"/>
                                        <p:tgtEl>
                                          <p:spTgt spid="1644546"/>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44547">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44547">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44547">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44547">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44547">
                                            <p:txEl>
                                              <p:pRg st="4" end="4"/>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6445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4546" grpId="0" autoUpdateAnimBg="0"/>
      <p:bldP spid="164454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3" y="182563"/>
            <a:ext cx="8226425" cy="1477328"/>
          </a:xfrm>
        </p:spPr>
        <p:txBody>
          <a:bodyPr/>
          <a:lstStyle/>
          <a:p>
            <a:pPr algn="ctr"/>
            <a:r>
              <a:rPr lang="he-IL" sz="4800" b="1" dirty="0" smtClean="0">
                <a:solidFill>
                  <a:srgbClr val="FFFF00"/>
                </a:solidFill>
                <a:latin typeface="Narkisim" panose="020E0502050101010101" pitchFamily="34" charset="-79"/>
                <a:cs typeface="Narkisim" panose="020E0502050101010101" pitchFamily="34" charset="-79"/>
              </a:rPr>
              <a:t>תכונות כמותיות,</a:t>
            </a:r>
            <a:br>
              <a:rPr lang="he-IL" sz="4800" b="1" dirty="0" smtClean="0">
                <a:solidFill>
                  <a:srgbClr val="FFFF00"/>
                </a:solidFill>
                <a:latin typeface="Narkisim" panose="020E0502050101010101" pitchFamily="34" charset="-79"/>
                <a:cs typeface="Narkisim" panose="020E0502050101010101" pitchFamily="34" charset="-79"/>
              </a:rPr>
            </a:br>
            <a:r>
              <a:rPr lang="he-IL" sz="4800" b="1" dirty="0" smtClean="0">
                <a:solidFill>
                  <a:schemeClr val="bg1">
                    <a:lumMod val="75000"/>
                  </a:schemeClr>
                </a:solidFill>
                <a:latin typeface="Narkisim" panose="020E0502050101010101" pitchFamily="34" charset="-79"/>
                <a:cs typeface="Narkisim" panose="020E0502050101010101" pitchFamily="34" charset="-79"/>
              </a:rPr>
              <a:t> </a:t>
            </a:r>
            <a:r>
              <a:rPr lang="he-IL" sz="4800" b="1" dirty="0" smtClean="0">
                <a:solidFill>
                  <a:srgbClr val="FFFF00"/>
                </a:solidFill>
                <a:latin typeface="Narkisim" panose="020E0502050101010101" pitchFamily="34" charset="-79"/>
                <a:cs typeface="Narkisim" panose="020E0502050101010101" pitchFamily="34" charset="-79"/>
              </a:rPr>
              <a:t>המודל האינפיניטסימלי</a:t>
            </a:r>
            <a:endParaRPr lang="en-US" sz="4800" b="1" dirty="0">
              <a:solidFill>
                <a:srgbClr val="FFFF00"/>
              </a:solidFill>
              <a:latin typeface="Narkisim" panose="020E0502050101010101" pitchFamily="34" charset="-79"/>
              <a:cs typeface="Narkisim" panose="020E0502050101010101" pitchFamily="34" charset="-79"/>
            </a:endParaRPr>
          </a:p>
        </p:txBody>
      </p:sp>
      <p:sp>
        <p:nvSpPr>
          <p:cNvPr id="3" name="Content Placeholder 2"/>
          <p:cNvSpPr>
            <a:spLocks noGrp="1"/>
          </p:cNvSpPr>
          <p:nvPr>
            <p:ph idx="1"/>
          </p:nvPr>
        </p:nvSpPr>
        <p:spPr>
          <a:xfrm>
            <a:off x="685800" y="1834480"/>
            <a:ext cx="7772400" cy="4114800"/>
          </a:xfrm>
        </p:spPr>
        <p:txBody>
          <a:bodyPr/>
          <a:lstStyle/>
          <a:p>
            <a:pPr algn="r" rtl="1">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כמעט כל התכונות הכלכליות בבעלי-חיים חקלאיים הן תכונות כמותיות, הנקבעות ע"י מספר רב של גנים וגורמי סביבה.</a:t>
            </a:r>
          </a:p>
          <a:p>
            <a:pPr algn="r" rtl="1">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מאז שנות העשרים של המאה הקודמת, המודל השולט בניתוח גנטי של תכונות כמותיות הוא המודל האינפיניטסימלי (</a:t>
            </a:r>
            <a:r>
              <a:rPr lang="en-US" dirty="0" smtClean="0">
                <a:latin typeface="Narkisim" panose="020E0502050101010101" pitchFamily="34" charset="-79"/>
                <a:cs typeface="Narkisim" panose="020E0502050101010101" pitchFamily="34" charset="-79"/>
              </a:rPr>
              <a:t>infinitesimal model, Fisher 1918</a:t>
            </a:r>
            <a:r>
              <a:rPr lang="he-IL" dirty="0" smtClean="0">
                <a:latin typeface="Narkisim" panose="020E0502050101010101" pitchFamily="34" charset="-79"/>
                <a:cs typeface="Narkisim" panose="020E0502050101010101" pitchFamily="34" charset="-79"/>
              </a:rPr>
              <a:t>).</a:t>
            </a:r>
          </a:p>
          <a:p>
            <a:pPr algn="r" rtl="1">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כלומר, תכונות כמותיות נקבעות ע"י מספר רב של גנים עם השפעה קטנה ומצטברת.</a:t>
            </a:r>
            <a:endParaRPr lang="en-US" dirty="0">
              <a:latin typeface="Narkisim" panose="020E0502050101010101" pitchFamily="34" charset="-79"/>
              <a:cs typeface="Narkisim" panose="020E0502050101010101" pitchFamily="34" charset="-79"/>
            </a:endParaRPr>
          </a:p>
        </p:txBody>
      </p:sp>
    </p:spTree>
    <p:extLst>
      <p:ext uri="{BB962C8B-B14F-4D97-AF65-F5344CB8AC3E}">
        <p14:creationId xmlns:p14="http://schemas.microsoft.com/office/powerpoint/2010/main" val="3332970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46594" name="Rectangle 2"/>
          <p:cNvSpPr>
            <a:spLocks noGrp="1" noChangeArrowheads="1"/>
          </p:cNvSpPr>
          <p:nvPr>
            <p:ph type="title"/>
          </p:nvPr>
        </p:nvSpPr>
        <p:spPr>
          <a:xfrm>
            <a:off x="323850" y="285750"/>
            <a:ext cx="8496300" cy="1143000"/>
          </a:xfrm>
        </p:spPr>
        <p:txBody>
          <a:bodyPr/>
          <a:lstStyle/>
          <a:p>
            <a:r>
              <a:rPr lang="en-US" altLang="en-US" sz="4000" b="1" dirty="0" smtClean="0">
                <a:solidFill>
                  <a:schemeClr val="accent2"/>
                </a:solidFill>
                <a:latin typeface="Arial" panose="020B0604020202020204" pitchFamily="34" charset="0"/>
                <a:cs typeface="Arial" panose="020B0604020202020204" pitchFamily="34" charset="0"/>
              </a:rPr>
              <a:t>Break-even costs for an ongoing breeding program, example</a:t>
            </a:r>
          </a:p>
        </p:txBody>
      </p:sp>
      <p:sp>
        <p:nvSpPr>
          <p:cNvPr id="1646595" name="Rectangle 3"/>
          <p:cNvSpPr>
            <a:spLocks noGrp="1" noChangeArrowheads="1"/>
          </p:cNvSpPr>
          <p:nvPr>
            <p:ph type="body" sz="half" idx="1"/>
          </p:nvPr>
        </p:nvSpPr>
        <p:spPr>
          <a:xfrm>
            <a:off x="611188" y="1773238"/>
            <a:ext cx="7847012" cy="4114800"/>
          </a:xfrm>
        </p:spPr>
        <p:txBody>
          <a:bodyPr/>
          <a:lstStyle/>
          <a:p>
            <a:pPr>
              <a:lnSpc>
                <a:spcPct val="90000"/>
              </a:lnSpc>
              <a:buFont typeface="Monotype Sorts" charset="2"/>
              <a:buNone/>
            </a:pPr>
            <a:r>
              <a:rPr lang="en-US" altLang="en-US" sz="2400" smtClean="0">
                <a:solidFill>
                  <a:schemeClr val="tx2"/>
                </a:solidFill>
                <a:latin typeface="Arial" panose="020B0604020202020204" pitchFamily="34" charset="0"/>
                <a:cs typeface="Arial" panose="020B0604020202020204" pitchFamily="34" charset="0"/>
              </a:rPr>
              <a:t>Assume, V = $10/cow, and a population of 100,000 cows (situation in Israel).  Then:</a:t>
            </a:r>
            <a:endParaRPr lang="en-US" altLang="en-US" sz="2400" smtClean="0">
              <a:latin typeface="Arial" panose="020B0604020202020204" pitchFamily="34" charset="0"/>
              <a:cs typeface="Arial" panose="020B0604020202020204" pitchFamily="34" charset="0"/>
            </a:endParaRPr>
          </a:p>
          <a:p>
            <a:pPr>
              <a:lnSpc>
                <a:spcPct val="50000"/>
              </a:lnSpc>
              <a:buFont typeface="Monotype Sorts" charset="2"/>
              <a:buNone/>
            </a:pPr>
            <a:endParaRPr lang="en-US" altLang="en-US" sz="2400" smtClean="0">
              <a:latin typeface="Arial" panose="020B0604020202020204" pitchFamily="34" charset="0"/>
              <a:cs typeface="Arial" panose="020B0604020202020204" pitchFamily="34" charset="0"/>
            </a:endParaRPr>
          </a:p>
          <a:p>
            <a:pPr algn="ctr">
              <a:lnSpc>
                <a:spcPct val="50000"/>
              </a:lnSpc>
              <a:buFont typeface="Monotype Sorts" charset="2"/>
              <a:buNone/>
            </a:pPr>
            <a:r>
              <a:rPr lang="en-US" altLang="en-US" sz="2400" smtClean="0">
                <a:latin typeface="Arial" panose="020B0604020202020204" pitchFamily="34" charset="0"/>
                <a:cs typeface="Arial" panose="020B0604020202020204" pitchFamily="34" charset="0"/>
              </a:rPr>
              <a:t>V = $1,000,000 = 0.30C</a:t>
            </a:r>
            <a:r>
              <a:rPr lang="en-US" altLang="en-US" sz="2400" baseline="-25000" smtClean="0">
                <a:latin typeface="Arial" panose="020B0604020202020204" pitchFamily="34" charset="0"/>
                <a:cs typeface="Arial" panose="020B0604020202020204" pitchFamily="34" charset="0"/>
              </a:rPr>
              <a:t>c</a:t>
            </a:r>
          </a:p>
          <a:p>
            <a:pPr algn="ctr">
              <a:lnSpc>
                <a:spcPct val="50000"/>
              </a:lnSpc>
              <a:buFont typeface="Monotype Sorts" charset="2"/>
              <a:buNone/>
            </a:pPr>
            <a:endParaRPr lang="en-US" altLang="en-US" sz="2400" baseline="-25000" smtClean="0">
              <a:latin typeface="Arial" panose="020B0604020202020204" pitchFamily="34" charset="0"/>
              <a:cs typeface="Arial" panose="020B0604020202020204" pitchFamily="34" charset="0"/>
            </a:endParaRPr>
          </a:p>
          <a:p>
            <a:pPr algn="ctr">
              <a:lnSpc>
                <a:spcPct val="50000"/>
              </a:lnSpc>
              <a:buFont typeface="Monotype Sorts" charset="2"/>
              <a:buNone/>
            </a:pPr>
            <a:r>
              <a:rPr lang="en-US" altLang="en-US" sz="2400" smtClean="0">
                <a:latin typeface="Arial" panose="020B0604020202020204" pitchFamily="34" charset="0"/>
                <a:cs typeface="Arial" panose="020B0604020202020204" pitchFamily="34" charset="0"/>
              </a:rPr>
              <a:t>C</a:t>
            </a:r>
            <a:r>
              <a:rPr lang="en-US" altLang="en-US" sz="2400" baseline="-25000" smtClean="0">
                <a:latin typeface="Arial" panose="020B0604020202020204" pitchFamily="34" charset="0"/>
                <a:cs typeface="Arial" panose="020B0604020202020204" pitchFamily="34" charset="0"/>
              </a:rPr>
              <a:t>c</a:t>
            </a:r>
            <a:r>
              <a:rPr lang="en-US" altLang="en-US" sz="2400" smtClean="0">
                <a:latin typeface="Arial" panose="020B0604020202020204" pitchFamily="34" charset="0"/>
                <a:cs typeface="Arial" panose="020B0604020202020204" pitchFamily="34" charset="0"/>
              </a:rPr>
              <a:t> = $3,300,000</a:t>
            </a:r>
          </a:p>
          <a:p>
            <a:pPr algn="ctr">
              <a:lnSpc>
                <a:spcPct val="50000"/>
              </a:lnSpc>
              <a:buFont typeface="Monotype Sorts" charset="2"/>
              <a:buNone/>
            </a:pPr>
            <a:endParaRPr lang="en-US" altLang="en-US" sz="2400" smtClean="0">
              <a:latin typeface="Arial" panose="020B0604020202020204" pitchFamily="34" charset="0"/>
              <a:cs typeface="Arial" panose="020B0604020202020204" pitchFamily="34" charset="0"/>
            </a:endParaRPr>
          </a:p>
          <a:p>
            <a:pPr>
              <a:lnSpc>
                <a:spcPct val="90000"/>
              </a:lnSpc>
              <a:buFont typeface="Monotype Sorts" charset="2"/>
              <a:buNone/>
            </a:pPr>
            <a:r>
              <a:rPr lang="en-US" altLang="en-US" sz="2400" smtClean="0">
                <a:solidFill>
                  <a:schemeClr val="tx2"/>
                </a:solidFill>
                <a:latin typeface="Arial" panose="020B0604020202020204" pitchFamily="34" charset="0"/>
                <a:cs typeface="Arial" panose="020B0604020202020204" pitchFamily="34" charset="0"/>
              </a:rPr>
              <a:t>As long as annual costs are &lt; $3,300,000 profit will be positive in 20 years.</a:t>
            </a:r>
            <a:endParaRPr lang="en-US" altLang="en-US" sz="2400" baseline="-25000" smtClean="0">
              <a:latin typeface="Arial" panose="020B0604020202020204" pitchFamily="34" charset="0"/>
              <a:cs typeface="Arial" panose="020B0604020202020204" pitchFamily="34" charset="0"/>
            </a:endParaRPr>
          </a:p>
          <a:p>
            <a:pPr>
              <a:lnSpc>
                <a:spcPct val="90000"/>
              </a:lnSpc>
              <a:buFont typeface="Monotype Sorts" charset="2"/>
              <a:buNone/>
            </a:pPr>
            <a:r>
              <a:rPr lang="en-US" altLang="en-US" sz="2800" smtClean="0">
                <a:latin typeface="Arial" panose="020B0604020202020204" pitchFamily="34" charset="0"/>
                <a:cs typeface="Arial" panose="020B0604020202020204" pitchFamily="34" charset="0"/>
              </a:rPr>
              <a:t>In practice costs are much less, so breeding programs are very profitable!</a:t>
            </a:r>
            <a:endParaRPr lang="en-US" altLang="en-US" sz="2800" baseline="-25000" smtClean="0">
              <a:latin typeface="Arial" panose="020B0604020202020204" pitchFamily="34" charset="0"/>
              <a:cs typeface="Arial" panose="020B0604020202020204" pitchFamily="34" charset="0"/>
            </a:endParaRPr>
          </a:p>
        </p:txBody>
      </p:sp>
      <p:pic>
        <p:nvPicPr>
          <p:cNvPr id="1646596" name="Picture 4" descr="j0239207">
            <a:hlinkClick r:id="" action="ppaction://noaction">
              <a:snd r:embed="rId4" name="bomb.wav"/>
            </a:hlinkClick>
          </p:cNvPr>
          <p:cNvPicPr>
            <a:picLocks noGrp="1" noChangeAspect="1" noChangeArrowheads="1"/>
          </p:cNvPicPr>
          <p:nvPr>
            <p:ph sz="half" idx="2"/>
          </p:nvPr>
        </p:nvPicPr>
        <p:blipFill>
          <a:blip r:embed="rId5" cstate="print">
            <a:extLst>
              <a:ext uri="{28A0092B-C50C-407E-A947-70E740481C1C}">
                <a14:useLocalDpi xmlns:a14="http://schemas.microsoft.com/office/drawing/2010/main" val="0"/>
              </a:ext>
            </a:extLst>
          </a:blip>
          <a:srcRect/>
          <a:stretch>
            <a:fillRect/>
          </a:stretch>
        </p:blipFill>
        <p:spPr>
          <a:xfrm>
            <a:off x="7358063" y="4965700"/>
            <a:ext cx="1606550" cy="1776413"/>
          </a:xfrm>
          <a:solidFill>
            <a:schemeClr val="tx2"/>
          </a:solid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advTm="624"/>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46594"/>
                                        </p:tgtEl>
                                        <p:attrNameLst>
                                          <p:attrName>style.visibility</p:attrName>
                                        </p:attrNameLst>
                                      </p:cBhvr>
                                      <p:to>
                                        <p:strVal val="visible"/>
                                      </p:to>
                                    </p:set>
                                    <p:anim calcmode="lin" valueType="num">
                                      <p:cBhvr additive="base">
                                        <p:cTn id="7" dur="500" fill="hold"/>
                                        <p:tgtEl>
                                          <p:spTgt spid="1646594"/>
                                        </p:tgtEl>
                                        <p:attrNameLst>
                                          <p:attrName>ppt_x</p:attrName>
                                        </p:attrNameLst>
                                      </p:cBhvr>
                                      <p:tavLst>
                                        <p:tav tm="0">
                                          <p:val>
                                            <p:strVal val="#ppt_x"/>
                                          </p:val>
                                        </p:tav>
                                        <p:tav tm="100000">
                                          <p:val>
                                            <p:strVal val="#ppt_x"/>
                                          </p:val>
                                        </p:tav>
                                      </p:tavLst>
                                    </p:anim>
                                    <p:anim calcmode="lin" valueType="num">
                                      <p:cBhvr additive="base">
                                        <p:cTn id="8" dur="500" fill="hold"/>
                                        <p:tgtEl>
                                          <p:spTgt spid="164659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46595">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46595">
                                            <p:txEl>
                                              <p:pRg st="2" end="2"/>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46595">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46595">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46595">
                                            <p:txEl>
                                              <p:pRg st="7" end="7"/>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1" fill="hold" nodeType="clickEffect">
                                  <p:stCondLst>
                                    <p:cond delay="0"/>
                                  </p:stCondLst>
                                  <p:childTnLst>
                                    <p:set>
                                      <p:cBhvr>
                                        <p:cTn id="32" dur="1" fill="hold">
                                          <p:stCondLst>
                                            <p:cond delay="0"/>
                                          </p:stCondLst>
                                        </p:cTn>
                                        <p:tgtEl>
                                          <p:spTgt spid="1646596"/>
                                        </p:tgtEl>
                                        <p:attrNameLst>
                                          <p:attrName>style.visibility</p:attrName>
                                        </p:attrNameLst>
                                      </p:cBhvr>
                                      <p:to>
                                        <p:strVal val="visible"/>
                                      </p:to>
                                    </p:set>
                                    <p:anim calcmode="lin" valueType="num">
                                      <p:cBhvr additive="base">
                                        <p:cTn id="33" dur="500" fill="hold"/>
                                        <p:tgtEl>
                                          <p:spTgt spid="1646596"/>
                                        </p:tgtEl>
                                        <p:attrNameLst>
                                          <p:attrName>ppt_x</p:attrName>
                                        </p:attrNameLst>
                                      </p:cBhvr>
                                      <p:tavLst>
                                        <p:tav tm="0">
                                          <p:val>
                                            <p:strVal val="#ppt_x"/>
                                          </p:val>
                                        </p:tav>
                                        <p:tav tm="100000">
                                          <p:val>
                                            <p:strVal val="#ppt_x"/>
                                          </p:val>
                                        </p:tav>
                                      </p:tavLst>
                                    </p:anim>
                                    <p:anim calcmode="lin" valueType="num">
                                      <p:cBhvr additive="base">
                                        <p:cTn id="34" dur="500" fill="hold"/>
                                        <p:tgtEl>
                                          <p:spTgt spid="1646596"/>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3" name="explod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6594" grpId="0" autoUpdateAnimBg="0"/>
      <p:bldP spid="1646595"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48642" name="Rectangle 2"/>
          <p:cNvSpPr>
            <a:spLocks noGrp="1" noChangeArrowheads="1"/>
          </p:cNvSpPr>
          <p:nvPr>
            <p:ph type="title"/>
          </p:nvPr>
        </p:nvSpPr>
        <p:spPr>
          <a:xfrm>
            <a:off x="152400" y="285750"/>
            <a:ext cx="8763000" cy="1143000"/>
          </a:xfrm>
        </p:spPr>
        <p:txBody>
          <a:bodyPr/>
          <a:lstStyle/>
          <a:p>
            <a:r>
              <a:rPr lang="en-US" altLang="en-US" sz="3600" b="1" dirty="0" smtClean="0">
                <a:solidFill>
                  <a:schemeClr val="accent2"/>
                </a:solidFill>
                <a:latin typeface="Arial" panose="020B0604020202020204" pitchFamily="34" charset="0"/>
                <a:cs typeface="Arial" panose="020B0604020202020204" pitchFamily="34" charset="0"/>
              </a:rPr>
              <a:t>Economic justification of new biotechnology in breeding programs</a:t>
            </a:r>
            <a:endParaRPr lang="en-US" altLang="en-US" sz="3600" b="1" dirty="0" smtClean="0">
              <a:latin typeface="Arial" panose="020B0604020202020204" pitchFamily="34" charset="0"/>
              <a:cs typeface="Arial" panose="020B0604020202020204" pitchFamily="34" charset="0"/>
            </a:endParaRPr>
          </a:p>
        </p:txBody>
      </p:sp>
      <p:sp>
        <p:nvSpPr>
          <p:cNvPr id="1648643" name="Rectangle 3"/>
          <p:cNvSpPr>
            <a:spLocks noGrp="1" noChangeArrowheads="1"/>
          </p:cNvSpPr>
          <p:nvPr>
            <p:ph type="body" idx="1"/>
          </p:nvPr>
        </p:nvSpPr>
        <p:spPr>
          <a:xfrm>
            <a:off x="762000" y="1905000"/>
            <a:ext cx="7645400" cy="4114800"/>
          </a:xfrm>
        </p:spPr>
        <p:txBody>
          <a:bodyPr/>
          <a:lstStyle/>
          <a:p>
            <a:pPr>
              <a:buFont typeface="Monotype Sorts" charset="2"/>
              <a:buNone/>
            </a:pPr>
            <a:r>
              <a:rPr lang="en-US" altLang="en-US" sz="2800" dirty="0" smtClean="0">
                <a:latin typeface="Arial" panose="020B0604020202020204" pitchFamily="34" charset="0"/>
                <a:cs typeface="Arial" panose="020B0604020202020204" pitchFamily="34" charset="0"/>
              </a:rPr>
              <a:t>New biotechnology, such as multiple ovulation and embryo transfer, or marker-assisted selection can be very costly.  Are the costs justified?</a:t>
            </a:r>
          </a:p>
          <a:p>
            <a:pPr>
              <a:buFont typeface="Monotype Sorts" charset="2"/>
              <a:buNone/>
            </a:pPr>
            <a:r>
              <a:rPr lang="en-US" altLang="en-US" sz="2800" dirty="0" smtClean="0">
                <a:latin typeface="Arial" panose="020B0604020202020204" pitchFamily="34" charset="0"/>
                <a:cs typeface="Arial" panose="020B0604020202020204" pitchFamily="34" charset="0"/>
              </a:rPr>
              <a:t>Assume that genetic gain is increased by 10%.  Continuing the previous example, the cumulative net value will be </a:t>
            </a:r>
            <a:r>
              <a:rPr lang="en-US" altLang="en-US" sz="2800" dirty="0" smtClean="0">
                <a:solidFill>
                  <a:schemeClr val="tx2"/>
                </a:solidFill>
                <a:latin typeface="Arial" panose="020B0604020202020204" pitchFamily="34" charset="0"/>
                <a:cs typeface="Arial" panose="020B0604020202020204" pitchFamily="34" charset="0"/>
              </a:rPr>
              <a:t>$100,000</a:t>
            </a:r>
            <a:r>
              <a:rPr lang="en-US" altLang="en-US" sz="2800" dirty="0" smtClean="0">
                <a:latin typeface="Arial" panose="020B0604020202020204" pitchFamily="34" charset="0"/>
                <a:cs typeface="Arial" panose="020B0604020202020204" pitchFamily="34" charset="0"/>
              </a:rPr>
              <a:t>.  Additional annual costs of up to </a:t>
            </a:r>
            <a:r>
              <a:rPr lang="en-US" altLang="en-US" sz="2800" dirty="0" smtClean="0">
                <a:solidFill>
                  <a:schemeClr val="tx2"/>
                </a:solidFill>
                <a:latin typeface="Arial" panose="020B0604020202020204" pitchFamily="34" charset="0"/>
                <a:cs typeface="Arial" panose="020B0604020202020204" pitchFamily="34" charset="0"/>
              </a:rPr>
              <a:t>$330,000</a:t>
            </a:r>
            <a:r>
              <a:rPr lang="en-US" altLang="en-US" sz="2800" dirty="0" smtClean="0">
                <a:latin typeface="Arial" panose="020B0604020202020204" pitchFamily="34" charset="0"/>
                <a:cs typeface="Arial" panose="020B0604020202020204" pitchFamily="34" charset="0"/>
              </a:rPr>
              <a:t> can be justified.</a:t>
            </a:r>
          </a:p>
        </p:txBody>
      </p:sp>
    </p:spTree>
  </p:cSld>
  <p:clrMapOvr>
    <a:masterClrMapping/>
  </p:clrMapOvr>
  <p:transition advTm="624"/>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48642"/>
                                        </p:tgtEl>
                                        <p:attrNameLst>
                                          <p:attrName>style.visibility</p:attrName>
                                        </p:attrNameLst>
                                      </p:cBhvr>
                                      <p:to>
                                        <p:strVal val="visible"/>
                                      </p:to>
                                    </p:set>
                                    <p:anim calcmode="lin" valueType="num">
                                      <p:cBhvr additive="base">
                                        <p:cTn id="7" dur="500" fill="hold"/>
                                        <p:tgtEl>
                                          <p:spTgt spid="1648642"/>
                                        </p:tgtEl>
                                        <p:attrNameLst>
                                          <p:attrName>ppt_x</p:attrName>
                                        </p:attrNameLst>
                                      </p:cBhvr>
                                      <p:tavLst>
                                        <p:tav tm="0">
                                          <p:val>
                                            <p:strVal val="#ppt_x"/>
                                          </p:val>
                                        </p:tav>
                                        <p:tav tm="100000">
                                          <p:val>
                                            <p:strVal val="#ppt_x"/>
                                          </p:val>
                                        </p:tav>
                                      </p:tavLst>
                                    </p:anim>
                                    <p:anim calcmode="lin" valueType="num">
                                      <p:cBhvr additive="base">
                                        <p:cTn id="8" dur="500" fill="hold"/>
                                        <p:tgtEl>
                                          <p:spTgt spid="164864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48643">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486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42" grpId="0" autoUpdateAnimBg="0"/>
      <p:bldP spid="1648643"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en-US" sz="4400" b="1" dirty="0" smtClean="0">
                <a:latin typeface="Narkisim" panose="020E0502050101010101" pitchFamily="34" charset="-79"/>
                <a:cs typeface="Narkisim" panose="020E0502050101010101" pitchFamily="34" charset="-79"/>
              </a:rPr>
              <a:t> </a:t>
            </a:r>
            <a:r>
              <a:rPr lang="he-IL" sz="4400" b="1" dirty="0" smtClean="0">
                <a:latin typeface="Narkisim" panose="020E0502050101010101" pitchFamily="34" charset="-79"/>
                <a:cs typeface="Narkisim" panose="020E0502050101010101" pitchFamily="34" charset="-79"/>
              </a:rPr>
              <a:t>ומה עם טכנולוגיות רבייה חדשות?</a:t>
            </a:r>
            <a:endParaRPr lang="en-US" sz="4400" b="1" dirty="0">
              <a:latin typeface="Narkisim" panose="020E0502050101010101" pitchFamily="34" charset="-79"/>
              <a:cs typeface="Narkisim" panose="020E0502050101010101" pitchFamily="34" charset="-79"/>
            </a:endParaRPr>
          </a:p>
        </p:txBody>
      </p:sp>
      <p:sp>
        <p:nvSpPr>
          <p:cNvPr id="3" name="Content Placeholder 2"/>
          <p:cNvSpPr>
            <a:spLocks noGrp="1"/>
          </p:cNvSpPr>
          <p:nvPr>
            <p:ph idx="1"/>
          </p:nvPr>
        </p:nvSpPr>
        <p:spPr>
          <a:xfrm>
            <a:off x="2384737" y="2060848"/>
            <a:ext cx="6275040" cy="3688432"/>
          </a:xfrm>
        </p:spPr>
        <p:txBody>
          <a:bodyPr>
            <a:noAutofit/>
          </a:bodyPr>
          <a:lstStyle/>
          <a:p>
            <a:pPr algn="r" rtl="1">
              <a:lnSpc>
                <a:spcPct val="100000"/>
              </a:lnSpc>
              <a:buFont typeface="Wingdings" panose="05000000000000000000" pitchFamily="2" charset="2"/>
              <a:buChar char="Ø"/>
            </a:pPr>
            <a:r>
              <a:rPr lang="he-IL" sz="2800" dirty="0">
                <a:latin typeface="Narkisim" panose="020E0502050101010101" pitchFamily="34" charset="-79"/>
                <a:cs typeface="Narkisim" panose="020E0502050101010101" pitchFamily="34" charset="-79"/>
              </a:rPr>
              <a:t>מספר מחקרים צפו שלטכנולוגיות רביה חדשות כמו שאיבת ביציות והשתלת עוברים יהיו השפעות על סלקציה </a:t>
            </a:r>
            <a:r>
              <a:rPr lang="he-IL" sz="2800" dirty="0" err="1">
                <a:latin typeface="Narkisim" panose="020E0502050101010101" pitchFamily="34" charset="-79"/>
                <a:cs typeface="Narkisim" panose="020E0502050101010101" pitchFamily="34" charset="-79"/>
              </a:rPr>
              <a:t>גנומית</a:t>
            </a:r>
            <a:r>
              <a:rPr lang="he-IL" sz="2800" dirty="0">
                <a:latin typeface="Narkisim" panose="020E0502050101010101" pitchFamily="34" charset="-79"/>
                <a:cs typeface="Narkisim" panose="020E0502050101010101" pitchFamily="34" charset="-79"/>
              </a:rPr>
              <a:t>.  </a:t>
            </a:r>
            <a:endParaRPr lang="he-IL" sz="2800" dirty="0" smtClean="0">
              <a:latin typeface="Narkisim" panose="020E0502050101010101" pitchFamily="34" charset="-79"/>
              <a:cs typeface="Narkisim" panose="020E0502050101010101" pitchFamily="34" charset="-79"/>
            </a:endParaRPr>
          </a:p>
          <a:p>
            <a:pPr algn="r" rtl="1">
              <a:lnSpc>
                <a:spcPct val="100000"/>
              </a:lnSpc>
              <a:buFont typeface="Wingdings" panose="05000000000000000000" pitchFamily="2" charset="2"/>
              <a:buChar char="Ø"/>
            </a:pPr>
            <a:r>
              <a:rPr lang="he-IL" sz="2800" dirty="0" smtClean="0">
                <a:latin typeface="Narkisim" panose="020E0502050101010101" pitchFamily="34" charset="-79"/>
                <a:cs typeface="Narkisim" panose="020E0502050101010101" pitchFamily="34" charset="-79"/>
              </a:rPr>
              <a:t>פרט </a:t>
            </a:r>
            <a:r>
              <a:rPr lang="he-IL" sz="2800" dirty="0">
                <a:latin typeface="Narkisim" panose="020E0502050101010101" pitchFamily="34" charset="-79"/>
                <a:cs typeface="Narkisim" panose="020E0502050101010101" pitchFamily="34" charset="-79"/>
              </a:rPr>
              <a:t>לשימוש בתאי זרע ממוינים, לטכניקות רביה אחרות הייתה עד כה השפעה מזערית על תכניות טיפוח כלכליות, למרות תחזית חיובית לגבי </a:t>
            </a:r>
            <a:r>
              <a:rPr lang="he-IL" sz="2800" dirty="0" smtClean="0">
                <a:latin typeface="Narkisim" panose="020E0502050101010101" pitchFamily="34" charset="-79"/>
                <a:cs typeface="Narkisim" panose="020E0502050101010101" pitchFamily="34" charset="-79"/>
              </a:rPr>
              <a:t>ערכן הכלכלי לטיפוח</a:t>
            </a:r>
            <a:r>
              <a:rPr lang="he-IL" sz="2800" dirty="0">
                <a:latin typeface="Narkisim" panose="020E0502050101010101" pitchFamily="34" charset="-79"/>
                <a:cs typeface="Narkisim" panose="020E0502050101010101" pitchFamily="34" charset="-79"/>
              </a:rPr>
              <a:t>.</a:t>
            </a:r>
            <a:endParaRPr lang="en-US" sz="2800" dirty="0">
              <a:latin typeface="Narkisim" panose="020E0502050101010101" pitchFamily="34" charset="-79"/>
              <a:cs typeface="Narkisim" panose="020E0502050101010101" pitchFamily="34" charset="-79"/>
            </a:endParaRPr>
          </a:p>
          <a:p>
            <a:pPr algn="r" rtl="1">
              <a:lnSpc>
                <a:spcPct val="100000"/>
              </a:lnSpc>
              <a:buFont typeface="Wingdings" panose="05000000000000000000" pitchFamily="2" charset="2"/>
              <a:buChar char="Ø"/>
            </a:pPr>
            <a:endParaRPr lang="en-US" sz="2800" dirty="0">
              <a:latin typeface="Narkisim" panose="020E0502050101010101" pitchFamily="34" charset="-79"/>
              <a:cs typeface="Narkisim" panose="020E0502050101010101" pitchFamily="34" charset="-79"/>
            </a:endParaRPr>
          </a:p>
        </p:txBody>
      </p:sp>
      <p:pic>
        <p:nvPicPr>
          <p:cNvPr id="4" name="Picture 4" descr="MCj0186370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9512" y="3501008"/>
            <a:ext cx="2058987" cy="290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0518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19650" name="Rectangle 2"/>
          <p:cNvSpPr>
            <a:spLocks noGrp="1" noChangeArrowheads="1"/>
          </p:cNvSpPr>
          <p:nvPr>
            <p:ph type="title"/>
          </p:nvPr>
        </p:nvSpPr>
        <p:spPr/>
        <p:txBody>
          <a:bodyPr/>
          <a:lstStyle/>
          <a:p>
            <a:r>
              <a:rPr lang="en-US" altLang="en-US" sz="4800" b="1" dirty="0" smtClean="0">
                <a:solidFill>
                  <a:schemeClr val="accent2"/>
                </a:solidFill>
                <a:latin typeface="Arial" panose="020B0604020202020204" pitchFamily="34" charset="0"/>
                <a:cs typeface="Arial" panose="020B0604020202020204" pitchFamily="34" charset="0"/>
              </a:rPr>
              <a:t>Crossbreeding and </a:t>
            </a:r>
            <a:r>
              <a:rPr lang="en-US" altLang="en-US" sz="4800" b="1" dirty="0" err="1" smtClean="0">
                <a:solidFill>
                  <a:schemeClr val="accent2"/>
                </a:solidFill>
                <a:latin typeface="Arial" panose="020B0604020202020204" pitchFamily="34" charset="0"/>
                <a:cs typeface="Arial" panose="020B0604020202020204" pitchFamily="34" charset="0"/>
              </a:rPr>
              <a:t>heterosis</a:t>
            </a:r>
            <a:endParaRPr lang="en-US" altLang="en-US" sz="4800" b="1" dirty="0" smtClean="0">
              <a:solidFill>
                <a:schemeClr val="accent2"/>
              </a:solidFill>
              <a:latin typeface="Arial" panose="020B0604020202020204" pitchFamily="34" charset="0"/>
              <a:cs typeface="Arial" panose="020B0604020202020204" pitchFamily="34" charset="0"/>
            </a:endParaRPr>
          </a:p>
        </p:txBody>
      </p:sp>
      <p:sp>
        <p:nvSpPr>
          <p:cNvPr id="1819651" name="Rectangle 3"/>
          <p:cNvSpPr>
            <a:spLocks noGrp="1" noChangeArrowheads="1"/>
          </p:cNvSpPr>
          <p:nvPr>
            <p:ph type="body" idx="1"/>
          </p:nvPr>
        </p:nvSpPr>
        <p:spPr/>
        <p:txBody>
          <a:bodyPr/>
          <a:lstStyle/>
          <a:p>
            <a:pPr>
              <a:buFont typeface="Monotype Sorts" charset="2"/>
              <a:buNone/>
            </a:pPr>
            <a:r>
              <a:rPr lang="en-US" altLang="en-US" sz="2800" smtClean="0">
                <a:solidFill>
                  <a:schemeClr val="tx2"/>
                </a:solidFill>
                <a:latin typeface="Arial" panose="020B0604020202020204" pitchFamily="34" charset="0"/>
                <a:cs typeface="Arial" panose="020B0604020202020204" pitchFamily="34" charset="0"/>
              </a:rPr>
              <a:t>Often economic value of progeny is increased by cross breeding among different breeds or strains, as compared to selection within a single line.</a:t>
            </a:r>
          </a:p>
          <a:p>
            <a:pPr>
              <a:buFont typeface="Monotype Sorts" charset="2"/>
              <a:buNone/>
            </a:pPr>
            <a:endParaRPr lang="en-US" altLang="en-US" sz="1800" smtClean="0">
              <a:solidFill>
                <a:schemeClr val="tx2"/>
              </a:solidFill>
              <a:latin typeface="Arial" panose="020B0604020202020204" pitchFamily="34" charset="0"/>
              <a:cs typeface="Arial" panose="020B0604020202020204" pitchFamily="34" charset="0"/>
            </a:endParaRPr>
          </a:p>
          <a:p>
            <a:pPr>
              <a:buFont typeface="Monotype Sorts" charset="2"/>
              <a:buNone/>
            </a:pPr>
            <a:r>
              <a:rPr lang="en-US" altLang="en-US" smtClean="0">
                <a:latin typeface="Arial" panose="020B0604020202020204" pitchFamily="34" charset="0"/>
                <a:cs typeface="Arial" panose="020B0604020202020204" pitchFamily="34" charset="0"/>
              </a:rPr>
              <a:t>However:</a:t>
            </a:r>
          </a:p>
          <a:p>
            <a:pPr>
              <a:buFont typeface="Monotype Sorts" charset="2"/>
              <a:buNone/>
            </a:pPr>
            <a:r>
              <a:rPr lang="en-US" altLang="en-US" sz="2800" smtClean="0">
                <a:solidFill>
                  <a:schemeClr val="tx2"/>
                </a:solidFill>
                <a:latin typeface="Arial" panose="020B0604020202020204" pitchFamily="34" charset="0"/>
                <a:cs typeface="Arial" panose="020B0604020202020204" pitchFamily="34" charset="0"/>
              </a:rPr>
              <a:t>	Gains obtained by heterosis are not passed to future generations and are not cumulative!!!</a:t>
            </a:r>
            <a:endParaRPr lang="en-US" altLang="en-US" sz="2800" smtClean="0">
              <a:latin typeface="Arial" panose="020B0604020202020204" pitchFamily="34" charset="0"/>
              <a:cs typeface="Arial" panose="020B0604020202020204" pitchFamily="34" charset="0"/>
            </a:endParaRPr>
          </a:p>
        </p:txBody>
      </p:sp>
    </p:spTree>
  </p:cSld>
  <p:clrMapOvr>
    <a:masterClrMapping/>
  </p:clrMapOvr>
  <p:transition advTm="60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19650"/>
                                        </p:tgtEl>
                                        <p:attrNameLst>
                                          <p:attrName>style.visibility</p:attrName>
                                        </p:attrNameLst>
                                      </p:cBhvr>
                                      <p:to>
                                        <p:strVal val="visible"/>
                                      </p:to>
                                    </p:set>
                                    <p:anim calcmode="lin" valueType="num">
                                      <p:cBhvr additive="base">
                                        <p:cTn id="7" dur="500" fill="hold"/>
                                        <p:tgtEl>
                                          <p:spTgt spid="1819650"/>
                                        </p:tgtEl>
                                        <p:attrNameLst>
                                          <p:attrName>ppt_x</p:attrName>
                                        </p:attrNameLst>
                                      </p:cBhvr>
                                      <p:tavLst>
                                        <p:tav tm="0">
                                          <p:val>
                                            <p:strVal val="#ppt_x"/>
                                          </p:val>
                                        </p:tav>
                                        <p:tav tm="100000">
                                          <p:val>
                                            <p:strVal val="#ppt_x"/>
                                          </p:val>
                                        </p:tav>
                                      </p:tavLst>
                                    </p:anim>
                                    <p:anim calcmode="lin" valueType="num">
                                      <p:cBhvr additive="base">
                                        <p:cTn id="8" dur="500" fill="hold"/>
                                        <p:tgtEl>
                                          <p:spTgt spid="1819650"/>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819651">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819651">
                                            <p:txEl>
                                              <p:pRg st="2" end="2"/>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8196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9650" grpId="0" autoUpdateAnimBg="0"/>
      <p:bldP spid="1819651"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21698" name="Rectangle 2"/>
          <p:cNvSpPr>
            <a:spLocks noGrp="1" noChangeArrowheads="1"/>
          </p:cNvSpPr>
          <p:nvPr>
            <p:ph type="title"/>
          </p:nvPr>
        </p:nvSpPr>
        <p:spPr>
          <a:xfrm>
            <a:off x="0" y="285750"/>
            <a:ext cx="9144000" cy="857250"/>
          </a:xfrm>
        </p:spPr>
        <p:txBody>
          <a:bodyPr/>
          <a:lstStyle/>
          <a:p>
            <a:r>
              <a:rPr lang="en-US" altLang="en-US" sz="3600" b="1" dirty="0" smtClean="0">
                <a:solidFill>
                  <a:schemeClr val="accent2"/>
                </a:solidFill>
                <a:latin typeface="Arial" panose="020B0604020202020204" pitchFamily="34" charset="0"/>
                <a:cs typeface="Arial" panose="020B0604020202020204" pitchFamily="34" charset="0"/>
              </a:rPr>
              <a:t>The five types of </a:t>
            </a:r>
            <a:r>
              <a:rPr lang="en-US" altLang="en-US" sz="3600" b="1" dirty="0" err="1" smtClean="0">
                <a:solidFill>
                  <a:schemeClr val="accent2"/>
                </a:solidFill>
                <a:latin typeface="Arial" panose="020B0604020202020204" pitchFamily="34" charset="0"/>
                <a:cs typeface="Arial" panose="020B0604020202020204" pitchFamily="34" charset="0"/>
              </a:rPr>
              <a:t>heterosis</a:t>
            </a:r>
            <a:r>
              <a:rPr lang="en-US" altLang="en-US" sz="3600" b="1" dirty="0" smtClean="0">
                <a:solidFill>
                  <a:schemeClr val="accent2"/>
                </a:solidFill>
                <a:latin typeface="Arial" panose="020B0604020202020204" pitchFamily="34" charset="0"/>
                <a:cs typeface="Arial" panose="020B0604020202020204" pitchFamily="34" charset="0"/>
              </a:rPr>
              <a:t>, </a:t>
            </a:r>
            <a:r>
              <a:rPr lang="en-US" altLang="en-US" sz="3600" b="1" dirty="0" err="1" smtClean="0">
                <a:solidFill>
                  <a:schemeClr val="accent2"/>
                </a:solidFill>
                <a:latin typeface="Arial" panose="020B0604020202020204" pitchFamily="34" charset="0"/>
                <a:cs typeface="Arial" panose="020B0604020202020204" pitchFamily="34" charset="0"/>
              </a:rPr>
              <a:t>Moav</a:t>
            </a:r>
            <a:r>
              <a:rPr lang="en-US" altLang="en-US" sz="3600" b="1" dirty="0" smtClean="0">
                <a:solidFill>
                  <a:schemeClr val="accent2"/>
                </a:solidFill>
                <a:latin typeface="Arial" panose="020B0604020202020204" pitchFamily="34" charset="0"/>
                <a:cs typeface="Arial" panose="020B0604020202020204" pitchFamily="34" charset="0"/>
              </a:rPr>
              <a:t>, 1966</a:t>
            </a:r>
            <a:endParaRPr lang="en-US" altLang="en-US" sz="3600" b="1" dirty="0" smtClean="0">
              <a:latin typeface="Arial" panose="020B0604020202020204" pitchFamily="34" charset="0"/>
              <a:cs typeface="Arial" panose="020B0604020202020204" pitchFamily="34" charset="0"/>
            </a:endParaRPr>
          </a:p>
        </p:txBody>
      </p:sp>
      <p:sp>
        <p:nvSpPr>
          <p:cNvPr id="1821699" name="Rectangle 3"/>
          <p:cNvSpPr>
            <a:spLocks noGrp="1" noChangeArrowheads="1"/>
          </p:cNvSpPr>
          <p:nvPr>
            <p:ph type="body" idx="1"/>
          </p:nvPr>
        </p:nvSpPr>
        <p:spPr>
          <a:xfrm>
            <a:off x="406400" y="1371600"/>
            <a:ext cx="8399463" cy="4114800"/>
          </a:xfrm>
        </p:spPr>
        <p:txBody>
          <a:bodyPr/>
          <a:lstStyle/>
          <a:p>
            <a:pPr>
              <a:lnSpc>
                <a:spcPct val="90000"/>
              </a:lnSpc>
              <a:buFont typeface="Monotype Sorts" charset="2"/>
              <a:buNone/>
            </a:pPr>
            <a:r>
              <a:rPr lang="en-US" altLang="en-US" sz="2800" smtClean="0">
                <a:latin typeface="Arial" panose="020B0604020202020204" pitchFamily="34" charset="0"/>
                <a:cs typeface="Arial" panose="020B0604020202020204" pitchFamily="34" charset="0"/>
              </a:rPr>
              <a:t>1. Heterosis of component traits</a:t>
            </a:r>
            <a:r>
              <a:rPr lang="en-US" altLang="en-US" sz="2800" smtClean="0">
                <a:solidFill>
                  <a:schemeClr val="tx2"/>
                </a:solidFill>
                <a:latin typeface="Arial" panose="020B0604020202020204" pitchFamily="34" charset="0"/>
                <a:cs typeface="Arial" panose="020B0604020202020204" pitchFamily="34" charset="0"/>
              </a:rPr>
              <a:t> (true overdominance).  In plants this is termed “specific combining ability”.</a:t>
            </a:r>
          </a:p>
          <a:p>
            <a:pPr>
              <a:lnSpc>
                <a:spcPct val="90000"/>
              </a:lnSpc>
              <a:buFont typeface="Monotype Sorts" charset="2"/>
              <a:buNone/>
            </a:pPr>
            <a:r>
              <a:rPr lang="en-US" altLang="en-US" sz="2800" smtClean="0">
                <a:latin typeface="Arial" panose="020B0604020202020204" pitchFamily="34" charset="0"/>
                <a:cs typeface="Arial" panose="020B0604020202020204" pitchFamily="34" charset="0"/>
              </a:rPr>
              <a:t>2. Heterosis due to sex-linkage</a:t>
            </a:r>
            <a:r>
              <a:rPr lang="en-US" altLang="en-US" sz="2800" smtClean="0">
                <a:solidFill>
                  <a:schemeClr val="tx2"/>
                </a:solidFill>
                <a:latin typeface="Arial" panose="020B0604020202020204" pitchFamily="34" charset="0"/>
                <a:cs typeface="Arial" panose="020B0604020202020204" pitchFamily="34" charset="0"/>
              </a:rPr>
              <a:t>.  In mammals a male passes his Y chromosome to his sons.  Thus, there is no similarity between sire and son for genes located on the X chromosome.</a:t>
            </a:r>
          </a:p>
          <a:p>
            <a:pPr>
              <a:lnSpc>
                <a:spcPct val="90000"/>
              </a:lnSpc>
              <a:buFont typeface="Monotype Sorts" charset="2"/>
              <a:buNone/>
            </a:pPr>
            <a:r>
              <a:rPr lang="en-US" altLang="en-US" sz="2800" smtClean="0">
                <a:latin typeface="Arial" panose="020B0604020202020204" pitchFamily="34" charset="0"/>
                <a:cs typeface="Arial" panose="020B0604020202020204" pitchFamily="34" charset="0"/>
              </a:rPr>
              <a:t>3. Maternal effects.</a:t>
            </a:r>
            <a:r>
              <a:rPr lang="en-US" altLang="en-US" sz="2800" smtClean="0">
                <a:solidFill>
                  <a:schemeClr val="tx2"/>
                </a:solidFill>
                <a:latin typeface="Arial" panose="020B0604020202020204" pitchFamily="34" charset="0"/>
                <a:cs typeface="Arial" panose="020B0604020202020204" pitchFamily="34" charset="0"/>
              </a:rPr>
              <a:t>  The male contributes only half of the nuclear genetic material.  In mammals the female also contributes cytoplasmic genes (mitochondria), a prenatal maternal effect, and a postnatal maternal effect.  </a:t>
            </a:r>
          </a:p>
        </p:txBody>
      </p:sp>
    </p:spTree>
  </p:cSld>
  <p:clrMapOvr>
    <a:masterClrMapping/>
  </p:clrMapOvr>
  <p:transition advTm="64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21698"/>
                                        </p:tgtEl>
                                        <p:attrNameLst>
                                          <p:attrName>style.visibility</p:attrName>
                                        </p:attrNameLst>
                                      </p:cBhvr>
                                      <p:to>
                                        <p:strVal val="visible"/>
                                      </p:to>
                                    </p:set>
                                    <p:anim calcmode="lin" valueType="num">
                                      <p:cBhvr additive="base">
                                        <p:cTn id="7" dur="500" fill="hold"/>
                                        <p:tgtEl>
                                          <p:spTgt spid="1821698"/>
                                        </p:tgtEl>
                                        <p:attrNameLst>
                                          <p:attrName>ppt_x</p:attrName>
                                        </p:attrNameLst>
                                      </p:cBhvr>
                                      <p:tavLst>
                                        <p:tav tm="0">
                                          <p:val>
                                            <p:strVal val="#ppt_x"/>
                                          </p:val>
                                        </p:tav>
                                        <p:tav tm="100000">
                                          <p:val>
                                            <p:strVal val="#ppt_x"/>
                                          </p:val>
                                        </p:tav>
                                      </p:tavLst>
                                    </p:anim>
                                    <p:anim calcmode="lin" valueType="num">
                                      <p:cBhvr additive="base">
                                        <p:cTn id="8" dur="500" fill="hold"/>
                                        <p:tgtEl>
                                          <p:spTgt spid="1821698"/>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821699">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821699">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8216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1698" grpId="0" autoUpdateAnimBg="0"/>
      <p:bldP spid="1821699"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23746" name="Rectangle 2"/>
          <p:cNvSpPr>
            <a:spLocks noGrp="1" noChangeArrowheads="1"/>
          </p:cNvSpPr>
          <p:nvPr>
            <p:ph type="body" idx="1"/>
          </p:nvPr>
        </p:nvSpPr>
        <p:spPr/>
        <p:txBody>
          <a:bodyPr/>
          <a:lstStyle/>
          <a:p>
            <a:pPr>
              <a:buFont typeface="Monotype Sorts" charset="2"/>
              <a:buNone/>
            </a:pPr>
            <a:r>
              <a:rPr lang="en-US" altLang="en-US" sz="2800" dirty="0" smtClean="0">
                <a:latin typeface="Arial" panose="020B0604020202020204" pitchFamily="34" charset="0"/>
                <a:cs typeface="Arial" panose="020B0604020202020204" pitchFamily="34" charset="0"/>
              </a:rPr>
              <a:t>4. “Nonlinearity” </a:t>
            </a:r>
            <a:r>
              <a:rPr lang="en-US" altLang="en-US" sz="2800" dirty="0" err="1" smtClean="0">
                <a:latin typeface="Arial" panose="020B0604020202020204" pitchFamily="34" charset="0"/>
                <a:cs typeface="Arial" panose="020B0604020202020204" pitchFamily="34" charset="0"/>
              </a:rPr>
              <a:t>heterosis</a:t>
            </a:r>
            <a:r>
              <a:rPr lang="en-US" altLang="en-US" sz="2800" dirty="0" smtClean="0">
                <a:latin typeface="Arial" panose="020B0604020202020204" pitchFamily="34" charset="0"/>
                <a:cs typeface="Arial" panose="020B0604020202020204" pitchFamily="34" charset="0"/>
              </a:rPr>
              <a:t>. </a:t>
            </a:r>
            <a:r>
              <a:rPr lang="en-US" altLang="en-US" sz="2800" dirty="0" smtClean="0">
                <a:solidFill>
                  <a:srgbClr val="FFFF99"/>
                </a:solidFill>
                <a:latin typeface="Arial" panose="020B0604020202020204" pitchFamily="34" charset="0"/>
                <a:cs typeface="Arial" panose="020B0604020202020204" pitchFamily="34" charset="0"/>
              </a:rPr>
              <a:t>The economic value of a trait is not a linear function of the trait value.  This is generally true for conformation traits in dairy cattle.  </a:t>
            </a:r>
          </a:p>
          <a:p>
            <a:pPr>
              <a:buFont typeface="Monotype Sorts" charset="2"/>
              <a:buNone/>
            </a:pPr>
            <a:r>
              <a:rPr lang="en-US" altLang="en-US" sz="2800" dirty="0" smtClean="0">
                <a:latin typeface="Arial" panose="020B0604020202020204" pitchFamily="34" charset="0"/>
                <a:cs typeface="Arial" panose="020B0604020202020204" pitchFamily="34" charset="0"/>
              </a:rPr>
              <a:t>5. Sire-dam </a:t>
            </a:r>
            <a:r>
              <a:rPr lang="en-US" altLang="en-US" sz="2800" dirty="0" err="1" smtClean="0">
                <a:latin typeface="Arial" panose="020B0604020202020204" pitchFamily="34" charset="0"/>
                <a:cs typeface="Arial" panose="020B0604020202020204" pitchFamily="34" charset="0"/>
              </a:rPr>
              <a:t>heterosis</a:t>
            </a:r>
            <a:r>
              <a:rPr lang="en-US" altLang="en-US" sz="2800" dirty="0" smtClean="0">
                <a:solidFill>
                  <a:schemeClr val="tx2"/>
                </a:solidFill>
                <a:latin typeface="Arial" panose="020B0604020202020204" pitchFamily="34" charset="0"/>
                <a:cs typeface="Arial" panose="020B0604020202020204" pitchFamily="34" charset="0"/>
              </a:rPr>
              <a:t>.  This is the main justification for crossbreeding in poultry and swine.  The main trait required from the sire line is growth rate, while the main trait required from the female line is fertility.  Thus selection goals are different in the 2 lines.</a:t>
            </a:r>
          </a:p>
        </p:txBody>
      </p:sp>
      <p:sp>
        <p:nvSpPr>
          <p:cNvPr id="1823747" name="Rectangle 3"/>
          <p:cNvSpPr>
            <a:spLocks noGrp="1" noChangeArrowheads="1"/>
          </p:cNvSpPr>
          <p:nvPr>
            <p:ph type="title"/>
          </p:nvPr>
        </p:nvSpPr>
        <p:spPr>
          <a:noFill/>
        </p:spPr>
        <p:txBody>
          <a:bodyPr/>
          <a:lstStyle/>
          <a:p>
            <a:r>
              <a:rPr lang="en-US" altLang="en-US" b="1" dirty="0" smtClean="0">
                <a:solidFill>
                  <a:schemeClr val="accent2"/>
                </a:solidFill>
                <a:latin typeface="Arial" panose="020B0604020202020204" pitchFamily="34" charset="0"/>
                <a:cs typeface="Arial" panose="020B0604020202020204" pitchFamily="34" charset="0"/>
              </a:rPr>
              <a:t>The five types of </a:t>
            </a:r>
            <a:r>
              <a:rPr lang="en-US" altLang="en-US" b="1" dirty="0" err="1" smtClean="0">
                <a:solidFill>
                  <a:schemeClr val="accent2"/>
                </a:solidFill>
                <a:latin typeface="Arial" panose="020B0604020202020204" pitchFamily="34" charset="0"/>
                <a:cs typeface="Arial" panose="020B0604020202020204" pitchFamily="34" charset="0"/>
              </a:rPr>
              <a:t>heterosis</a:t>
            </a:r>
            <a:r>
              <a:rPr lang="en-US" altLang="en-US" b="1" dirty="0" smtClean="0">
                <a:solidFill>
                  <a:schemeClr val="accent2"/>
                </a:solidFill>
                <a:latin typeface="Arial" panose="020B0604020202020204" pitchFamily="34" charset="0"/>
                <a:cs typeface="Arial" panose="020B0604020202020204" pitchFamily="34" charset="0"/>
              </a:rPr>
              <a:t>, cont.</a:t>
            </a:r>
            <a:endParaRPr lang="en-US" altLang="en-US" b="1" dirty="0" smtClean="0">
              <a:latin typeface="Arial" panose="020B0604020202020204" pitchFamily="34" charset="0"/>
              <a:cs typeface="Arial" panose="020B0604020202020204" pitchFamily="34" charset="0"/>
            </a:endParaRPr>
          </a:p>
        </p:txBody>
      </p:sp>
    </p:spTree>
  </p:cSld>
  <p:clrMapOvr>
    <a:masterClrMapping/>
  </p:clrMapOvr>
  <p:transition advTm="496"/>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23747"/>
                                        </p:tgtEl>
                                        <p:attrNameLst>
                                          <p:attrName>style.visibility</p:attrName>
                                        </p:attrNameLst>
                                      </p:cBhvr>
                                      <p:to>
                                        <p:strVal val="visible"/>
                                      </p:to>
                                    </p:set>
                                    <p:anim calcmode="lin" valueType="num">
                                      <p:cBhvr additive="base">
                                        <p:cTn id="7" dur="500" fill="hold"/>
                                        <p:tgtEl>
                                          <p:spTgt spid="1823747"/>
                                        </p:tgtEl>
                                        <p:attrNameLst>
                                          <p:attrName>ppt_x</p:attrName>
                                        </p:attrNameLst>
                                      </p:cBhvr>
                                      <p:tavLst>
                                        <p:tav tm="0">
                                          <p:val>
                                            <p:strVal val="#ppt_x"/>
                                          </p:val>
                                        </p:tav>
                                        <p:tav tm="100000">
                                          <p:val>
                                            <p:strVal val="#ppt_x"/>
                                          </p:val>
                                        </p:tav>
                                      </p:tavLst>
                                    </p:anim>
                                    <p:anim calcmode="lin" valueType="num">
                                      <p:cBhvr additive="base">
                                        <p:cTn id="8" dur="500" fill="hold"/>
                                        <p:tgtEl>
                                          <p:spTgt spid="1823747"/>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823746">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82374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3746" grpId="0" build="p" autoUpdateAnimBg="0"/>
      <p:bldP spid="1823747"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33986" name="Rectangle 2"/>
          <p:cNvSpPr>
            <a:spLocks noGrp="1" noChangeArrowheads="1"/>
          </p:cNvSpPr>
          <p:nvPr>
            <p:ph type="title"/>
          </p:nvPr>
        </p:nvSpPr>
        <p:spPr>
          <a:xfrm>
            <a:off x="685800" y="285750"/>
            <a:ext cx="7772400" cy="78105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lstStyle/>
          <a:p>
            <a:r>
              <a:rPr lang="en-US" altLang="en-US" sz="4800" b="1" dirty="0" smtClean="0">
                <a:latin typeface="Arial" panose="020B0604020202020204" pitchFamily="34" charset="0"/>
                <a:cs typeface="Arial" panose="020B0604020202020204" pitchFamily="34" charset="0"/>
              </a:rPr>
              <a:t>Conclusions</a:t>
            </a:r>
          </a:p>
        </p:txBody>
      </p:sp>
      <p:sp>
        <p:nvSpPr>
          <p:cNvPr id="1833987" name="Rectangle 3"/>
          <p:cNvSpPr>
            <a:spLocks noGrp="1" noChangeArrowheads="1"/>
          </p:cNvSpPr>
          <p:nvPr>
            <p:ph type="body" idx="1"/>
          </p:nvPr>
        </p:nvSpPr>
        <p:spPr>
          <a:xfrm>
            <a:off x="677863" y="1447800"/>
            <a:ext cx="7772400" cy="4114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Investment in breeding is unique because genetic gains are eternal and cumulative. </a:t>
            </a:r>
          </a:p>
          <a:p>
            <a:pPr>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Thus investment in breeding is economically viable even if the nominal annual costs are greater than the nominal annual return.</a:t>
            </a:r>
            <a:endParaRPr lang="he-IL" altLang="en-US" sz="2800"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This is not the case for gains due to </a:t>
            </a:r>
            <a:r>
              <a:rPr lang="en-US" altLang="en-US" sz="2800" dirty="0" err="1" smtClean="0">
                <a:latin typeface="Arial" panose="020B0604020202020204" pitchFamily="34" charset="0"/>
                <a:cs typeface="Arial" panose="020B0604020202020204" pitchFamily="34" charset="0"/>
              </a:rPr>
              <a:t>heterosis</a:t>
            </a:r>
            <a:r>
              <a:rPr lang="en-US" altLang="en-US" sz="2800" dirty="0" smtClean="0">
                <a:latin typeface="Arial" panose="020B0604020202020204" pitchFamily="34" charset="0"/>
                <a:cs typeface="Arial" panose="020B0604020202020204" pitchFamily="34" charset="0"/>
              </a:rPr>
              <a:t>, or </a:t>
            </a:r>
            <a:r>
              <a:rPr lang="en-US" altLang="en-US" sz="2800" dirty="0" err="1" smtClean="0">
                <a:latin typeface="Arial" panose="020B0604020202020204" pitchFamily="34" charset="0"/>
                <a:cs typeface="Arial" panose="020B0604020202020204" pitchFamily="34" charset="0"/>
              </a:rPr>
              <a:t>agri</a:t>
            </a:r>
            <a:r>
              <a:rPr lang="en-US" altLang="en-US" sz="2800" dirty="0" smtClean="0">
                <a:latin typeface="Arial" panose="020B0604020202020204" pitchFamily="34" charset="0"/>
                <a:cs typeface="Arial" panose="020B0604020202020204" pitchFamily="34" charset="0"/>
              </a:rPr>
              <a:t>-technical improvements.  </a:t>
            </a:r>
          </a:p>
        </p:txBody>
      </p:sp>
    </p:spTree>
  </p:cSld>
  <p:clrMapOvr>
    <a:masterClrMapping/>
  </p:clrMapOvr>
  <p:transition advTm="656"/>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33986"/>
                                        </p:tgtEl>
                                        <p:attrNameLst>
                                          <p:attrName>style.visibility</p:attrName>
                                        </p:attrNameLst>
                                      </p:cBhvr>
                                      <p:to>
                                        <p:strVal val="visible"/>
                                      </p:to>
                                    </p:set>
                                    <p:anim calcmode="lin" valueType="num">
                                      <p:cBhvr additive="base">
                                        <p:cTn id="7" dur="500" fill="hold"/>
                                        <p:tgtEl>
                                          <p:spTgt spid="1833986"/>
                                        </p:tgtEl>
                                        <p:attrNameLst>
                                          <p:attrName>ppt_x</p:attrName>
                                        </p:attrNameLst>
                                      </p:cBhvr>
                                      <p:tavLst>
                                        <p:tav tm="0">
                                          <p:val>
                                            <p:strVal val="#ppt_x"/>
                                          </p:val>
                                        </p:tav>
                                        <p:tav tm="100000">
                                          <p:val>
                                            <p:strVal val="#ppt_x"/>
                                          </p:val>
                                        </p:tav>
                                      </p:tavLst>
                                    </p:anim>
                                    <p:anim calcmode="lin" valueType="num">
                                      <p:cBhvr additive="base">
                                        <p:cTn id="8" dur="500" fill="hold"/>
                                        <p:tgtEl>
                                          <p:spTgt spid="1833986"/>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833987">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833987">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8339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3986" grpId="0" autoUpdateAnimBg="0"/>
      <p:bldP spid="1833987"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a:xfrm>
            <a:off x="468313" y="692150"/>
            <a:ext cx="8207375" cy="3960813"/>
          </a:xfrm>
          <a:noFill/>
        </p:spPr>
        <p:txBody>
          <a:bodyPr/>
          <a:lstStyle/>
          <a:p>
            <a:r>
              <a:rPr lang="he-IL" altLang="en-US" sz="6000" b="1" dirty="0" smtClean="0">
                <a:latin typeface="Narkisim" panose="020E0502050101010101" pitchFamily="34" charset="-79"/>
                <a:cs typeface="Narkisim" panose="020E0502050101010101" pitchFamily="34" charset="-79"/>
              </a:rPr>
              <a:t>היסטוריות טיפוח בקר לחלב בארץ</a:t>
            </a:r>
            <a:endParaRPr lang="en-US" altLang="en-US" sz="6000" b="1" dirty="0" smtClean="0">
              <a:latin typeface="Narkisim" panose="020E0502050101010101" pitchFamily="34" charset="-79"/>
              <a:cs typeface="Narkisim" panose="020E0502050101010101" pitchFamily="34" charset="-79"/>
            </a:endParaRPr>
          </a:p>
        </p:txBody>
      </p:sp>
      <p:pic>
        <p:nvPicPr>
          <p:cNvPr id="1652739" name="Picture 3" descr="j023395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0063" y="4073525"/>
            <a:ext cx="3330575" cy="257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1652739"/>
                                        </p:tgtEl>
                                        <p:attrNameLst>
                                          <p:attrName>style.visibility</p:attrName>
                                        </p:attrNameLst>
                                      </p:cBhvr>
                                      <p:to>
                                        <p:strVal val="visible"/>
                                      </p:to>
                                    </p:set>
                                    <p:anim calcmode="lin" valueType="num">
                                      <p:cBhvr additive="base">
                                        <p:cTn id="7" dur="500" fill="hold"/>
                                        <p:tgtEl>
                                          <p:spTgt spid="1652739"/>
                                        </p:tgtEl>
                                        <p:attrNameLst>
                                          <p:attrName>ppt_x</p:attrName>
                                        </p:attrNameLst>
                                      </p:cBhvr>
                                      <p:tavLst>
                                        <p:tav tm="0">
                                          <p:val>
                                            <p:strVal val="#ppt_x"/>
                                          </p:val>
                                        </p:tav>
                                        <p:tav tm="100000">
                                          <p:val>
                                            <p:strVal val="#ppt_x"/>
                                          </p:val>
                                        </p:tav>
                                      </p:tavLst>
                                    </p:anim>
                                    <p:anim calcmode="lin" valueType="num">
                                      <p:cBhvr additive="base">
                                        <p:cTn id="8" dur="500" fill="hold"/>
                                        <p:tgtEl>
                                          <p:spTgt spid="1652739"/>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explod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54786" name="Rectangle 2"/>
          <p:cNvSpPr>
            <a:spLocks noGrp="1" noChangeArrowheads="1"/>
          </p:cNvSpPr>
          <p:nvPr>
            <p:ph type="title"/>
          </p:nvPr>
        </p:nvSpPr>
        <p:spPr>
          <a:xfrm>
            <a:off x="179388" y="1270000"/>
            <a:ext cx="3816350" cy="1727200"/>
          </a:xfrm>
          <a:noFill/>
        </p:spPr>
        <p:txBody>
          <a:bodyPr anchor="b"/>
          <a:lstStyle/>
          <a:p>
            <a:r>
              <a:rPr lang="en-US" altLang="en-US" sz="4800" smtClean="0">
                <a:latin typeface="Arial" panose="020B0604020202020204" pitchFamily="34" charset="0"/>
                <a:cs typeface="Arial" panose="020B0604020202020204" pitchFamily="34" charset="0"/>
              </a:rPr>
              <a:t>“In the beginning...”</a:t>
            </a:r>
          </a:p>
        </p:txBody>
      </p:sp>
      <p:sp>
        <p:nvSpPr>
          <p:cNvPr id="1654787" name="Rectangle 3"/>
          <p:cNvSpPr>
            <a:spLocks noGrp="1" noChangeArrowheads="1"/>
          </p:cNvSpPr>
          <p:nvPr>
            <p:ph type="body" sz="half" idx="1"/>
          </p:nvPr>
        </p:nvSpPr>
        <p:spPr>
          <a:xfrm>
            <a:off x="468313" y="3933825"/>
            <a:ext cx="8064500" cy="2159000"/>
          </a:xfrm>
          <a:noFill/>
        </p:spPr>
        <p:txBody>
          <a:bodyPr/>
          <a:lstStyle/>
          <a:p>
            <a:pPr>
              <a:buFont typeface="Monotype Sorts" charset="2"/>
              <a:buNone/>
            </a:pPr>
            <a:r>
              <a:rPr lang="en-US" altLang="en-US" sz="2800" smtClean="0">
                <a:latin typeface="Arial" panose="020B0604020202020204" pitchFamily="34" charset="0"/>
                <a:cs typeface="Arial" panose="020B0604020202020204" pitchFamily="34" charset="0"/>
              </a:rPr>
              <a:t>	The base for the development of the Israeli Holstein strain was the local Damascene breed; a small, red cow; that was gradually upgraded by importation of Friesian and Holstein genes from various sources.</a:t>
            </a:r>
          </a:p>
        </p:txBody>
      </p:sp>
      <p:pic>
        <p:nvPicPr>
          <p:cNvPr id="1654788" name="Picture 4"/>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3995738" y="717550"/>
            <a:ext cx="4751387" cy="2933700"/>
          </a:xfrm>
          <a:noFill/>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5478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nodeType="clickEffect">
                                  <p:stCondLst>
                                    <p:cond delay="0"/>
                                  </p:stCondLst>
                                  <p:childTnLst>
                                    <p:set>
                                      <p:cBhvr>
                                        <p:cTn id="10" dur="1" fill="hold">
                                          <p:stCondLst>
                                            <p:cond delay="0"/>
                                          </p:stCondLst>
                                        </p:cTn>
                                        <p:tgtEl>
                                          <p:spTgt spid="1654788"/>
                                        </p:tgtEl>
                                        <p:attrNameLst>
                                          <p:attrName>style.visibility</p:attrName>
                                        </p:attrNameLst>
                                      </p:cBhvr>
                                      <p:to>
                                        <p:strVal val="visible"/>
                                      </p:to>
                                    </p:set>
                                    <p:anim calcmode="lin" valueType="num">
                                      <p:cBhvr additive="base">
                                        <p:cTn id="11" dur="500" fill="hold"/>
                                        <p:tgtEl>
                                          <p:spTgt spid="1654788"/>
                                        </p:tgtEl>
                                        <p:attrNameLst>
                                          <p:attrName>ppt_x</p:attrName>
                                        </p:attrNameLst>
                                      </p:cBhvr>
                                      <p:tavLst>
                                        <p:tav tm="0">
                                          <p:val>
                                            <p:strVal val="0-#ppt_w/2"/>
                                          </p:val>
                                        </p:tav>
                                        <p:tav tm="100000">
                                          <p:val>
                                            <p:strVal val="#ppt_x"/>
                                          </p:val>
                                        </p:tav>
                                      </p:tavLst>
                                    </p:anim>
                                    <p:anim calcmode="lin" valueType="num">
                                      <p:cBhvr additive="base">
                                        <p:cTn id="12" dur="500" fill="hold"/>
                                        <p:tgtEl>
                                          <p:spTgt spid="1654788"/>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654787">
                                            <p:txEl>
                                              <p:pRg st="0" end="0"/>
                                            </p:txEl>
                                          </p:spTgt>
                                        </p:tgtEl>
                                        <p:attrNameLst>
                                          <p:attrName>style.visibility</p:attrName>
                                        </p:attrNameLst>
                                      </p:cBhvr>
                                      <p:to>
                                        <p:strVal val="visible"/>
                                      </p:to>
                                    </p:set>
                                    <p:anim calcmode="lin" valueType="num">
                                      <p:cBhvr additive="base">
                                        <p:cTn id="17" dur="500" fill="hold"/>
                                        <p:tgtEl>
                                          <p:spTgt spid="1654787">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5478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4786" grpId="0"/>
      <p:bldP spid="1654787"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noFill/>
        </p:spPr>
        <p:txBody>
          <a:bodyPr anchor="b"/>
          <a:lstStyle/>
          <a:p>
            <a:r>
              <a:rPr lang="en-US" altLang="en-US" smtClean="0">
                <a:latin typeface="Arial" panose="020B0604020202020204" pitchFamily="34" charset="0"/>
                <a:cs typeface="Arial" panose="020B0604020202020204" pitchFamily="34" charset="0"/>
              </a:rPr>
              <a:t>1925-1960</a:t>
            </a:r>
          </a:p>
        </p:txBody>
      </p:sp>
      <p:sp>
        <p:nvSpPr>
          <p:cNvPr id="1656835" name="Rectangle 3"/>
          <p:cNvSpPr>
            <a:spLocks noGrp="1" noChangeArrowheads="1"/>
          </p:cNvSpPr>
          <p:nvPr>
            <p:ph type="body" idx="1"/>
          </p:nvPr>
        </p:nvSpPr>
        <p:spPr>
          <a:xfrm>
            <a:off x="338138" y="1600200"/>
            <a:ext cx="8196262" cy="4114800"/>
          </a:xfrm>
          <a:noFill/>
        </p:spPr>
        <p:txBody>
          <a:bodyPr/>
          <a:lstStyle/>
          <a:p>
            <a:pPr>
              <a:lnSpc>
                <a:spcPct val="80000"/>
              </a:lnSpc>
              <a:buFont typeface="Monotype Sorts" charset="2"/>
              <a:buNone/>
            </a:pPr>
            <a:r>
              <a:rPr lang="en-US" altLang="en-US" sz="2800" b="1" smtClean="0">
                <a:solidFill>
                  <a:schemeClr val="accent2"/>
                </a:solidFill>
                <a:latin typeface="Arial" panose="020B0604020202020204" pitchFamily="34" charset="0"/>
                <a:cs typeface="Arial" panose="020B0604020202020204" pitchFamily="34" charset="0"/>
              </a:rPr>
              <a:t>Date  	Event</a:t>
            </a:r>
          </a:p>
          <a:p>
            <a:pPr>
              <a:lnSpc>
                <a:spcPct val="80000"/>
              </a:lnSpc>
              <a:buFont typeface="Monotype Sorts" charset="2"/>
              <a:buNone/>
            </a:pPr>
            <a:r>
              <a:rPr lang="en-US" altLang="en-US" sz="2800" smtClean="0">
                <a:latin typeface="Arial" panose="020B0604020202020204" pitchFamily="34" charset="0"/>
                <a:cs typeface="Arial" panose="020B0604020202020204" pitchFamily="34" charset="0"/>
              </a:rPr>
              <a:t>~1925	Importation of Friesian bulls from the 		Netherlands and Germany.</a:t>
            </a:r>
          </a:p>
          <a:p>
            <a:pPr>
              <a:lnSpc>
                <a:spcPct val="80000"/>
              </a:lnSpc>
              <a:buFont typeface="Monotype Sorts" charset="2"/>
              <a:buNone/>
            </a:pPr>
            <a:r>
              <a:rPr lang="en-US" altLang="en-US" sz="2800" smtClean="0">
                <a:latin typeface="Arial" panose="020B0604020202020204" pitchFamily="34" charset="0"/>
                <a:cs typeface="Arial" panose="020B0604020202020204" pitchFamily="34" charset="0"/>
              </a:rPr>
              <a:t>1947		Importation of 10 Holstein bulls from 		Canada.</a:t>
            </a:r>
          </a:p>
          <a:p>
            <a:pPr>
              <a:lnSpc>
                <a:spcPct val="80000"/>
              </a:lnSpc>
              <a:buFont typeface="Monotype Sorts" charset="2"/>
              <a:buNone/>
            </a:pPr>
            <a:r>
              <a:rPr lang="en-US" altLang="en-US" sz="2800" smtClean="0">
                <a:latin typeface="Arial" panose="020B0604020202020204" pitchFamily="34" charset="0"/>
                <a:cs typeface="Arial" panose="020B0604020202020204" pitchFamily="34" charset="0"/>
              </a:rPr>
              <a:t>1950-62	Importation of Holstein bulls and cows 		from the U. S.</a:t>
            </a:r>
          </a:p>
          <a:p>
            <a:pPr>
              <a:lnSpc>
                <a:spcPct val="80000"/>
              </a:lnSpc>
              <a:buFont typeface="Monotype Sorts" charset="2"/>
              <a:buNone/>
            </a:pPr>
            <a:r>
              <a:rPr lang="en-US" altLang="en-US" sz="2800" smtClean="0">
                <a:latin typeface="Arial" panose="020B0604020202020204" pitchFamily="34" charset="0"/>
                <a:cs typeface="Arial" panose="020B0604020202020204" pitchFamily="34" charset="0"/>
              </a:rPr>
              <a:t>~1955	First local sire evaluations for milk 			production. Establishment of the “ON” 		AI cooperative in the North of Israel.</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568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568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568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65683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6568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683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1143000"/>
          </a:xfrm>
        </p:spPr>
        <p:txBody>
          <a:bodyPr/>
          <a:lstStyle/>
          <a:p>
            <a:pPr rtl="1"/>
            <a:r>
              <a:rPr lang="he-IL" sz="5400" dirty="0" smtClean="0">
                <a:latin typeface="Narkisim" panose="020E0502050101010101" pitchFamily="34" charset="-79"/>
                <a:cs typeface="Narkisim" panose="020E0502050101010101" pitchFamily="34" charset="-79"/>
              </a:rPr>
              <a:t>מושגי יסוד בסטטיסטיקה</a:t>
            </a:r>
            <a:endParaRPr lang="en-US" sz="5400" dirty="0">
              <a:latin typeface="Narkisim" panose="020E0502050101010101" pitchFamily="34" charset="-79"/>
              <a:cs typeface="Narkisim" panose="020E0502050101010101" pitchFamily="34" charset="-79"/>
            </a:endParaRPr>
          </a:p>
        </p:txBody>
      </p:sp>
      <p:sp>
        <p:nvSpPr>
          <p:cNvPr id="3" name="Content Placeholder 2"/>
          <p:cNvSpPr>
            <a:spLocks noGrp="1"/>
          </p:cNvSpPr>
          <p:nvPr>
            <p:ph idx="1"/>
          </p:nvPr>
        </p:nvSpPr>
        <p:spPr>
          <a:xfrm>
            <a:off x="251520" y="1474440"/>
            <a:ext cx="8496944" cy="4114800"/>
          </a:xfrm>
        </p:spPr>
        <p:txBody>
          <a:bodyPr/>
          <a:lstStyle/>
          <a:p>
            <a:pPr marL="0" indent="0" algn="r" rtl="1">
              <a:buNone/>
            </a:pPr>
            <a:r>
              <a:rPr lang="he-IL" dirty="0" smtClean="0">
                <a:latin typeface="Narkisim" panose="020E0502050101010101" pitchFamily="34" charset="-79"/>
                <a:cs typeface="Narkisim" panose="020E0502050101010101" pitchFamily="34" charset="-79"/>
              </a:rPr>
              <a:t>מדגם:  </a:t>
            </a:r>
            <a:r>
              <a:rPr lang="en-US" dirty="0" smtClean="0">
                <a:latin typeface="Narkisim" panose="020E0502050101010101" pitchFamily="34" charset="-79"/>
                <a:cs typeface="Narkisim" panose="020E0502050101010101" pitchFamily="34" charset="-79"/>
              </a:rPr>
              <a:t>x</a:t>
            </a:r>
            <a:r>
              <a:rPr lang="en-US" baseline="-25000" dirty="0" smtClean="0">
                <a:latin typeface="Narkisim" panose="020E0502050101010101" pitchFamily="34" charset="-79"/>
                <a:cs typeface="Narkisim" panose="020E0502050101010101" pitchFamily="34" charset="-79"/>
              </a:rPr>
              <a:t>1</a:t>
            </a:r>
            <a:r>
              <a:rPr lang="en-US" dirty="0" smtClean="0">
                <a:latin typeface="Narkisim" panose="020E0502050101010101" pitchFamily="34" charset="-79"/>
                <a:cs typeface="Narkisim" panose="020E0502050101010101" pitchFamily="34" charset="-79"/>
              </a:rPr>
              <a:t>, x</a:t>
            </a:r>
            <a:r>
              <a:rPr lang="en-US" baseline="-25000" dirty="0" smtClean="0">
                <a:latin typeface="Narkisim" panose="020E0502050101010101" pitchFamily="34" charset="-79"/>
                <a:cs typeface="Narkisim" panose="020E0502050101010101" pitchFamily="34" charset="-79"/>
              </a:rPr>
              <a:t>2</a:t>
            </a:r>
            <a:r>
              <a:rPr lang="en-US" dirty="0" smtClean="0">
                <a:latin typeface="Narkisim" panose="020E0502050101010101" pitchFamily="34" charset="-79"/>
                <a:cs typeface="Narkisim" panose="020E0502050101010101" pitchFamily="34" charset="-79"/>
              </a:rPr>
              <a:t>, …x</a:t>
            </a:r>
            <a:r>
              <a:rPr lang="en-US" baseline="-25000" dirty="0" smtClean="0">
                <a:latin typeface="Narkisim" panose="020E0502050101010101" pitchFamily="34" charset="-79"/>
                <a:cs typeface="Narkisim" panose="020E0502050101010101" pitchFamily="34" charset="-79"/>
              </a:rPr>
              <a:t>i</a:t>
            </a:r>
            <a:r>
              <a:rPr lang="en-US" dirty="0" smtClean="0">
                <a:latin typeface="Narkisim" panose="020E0502050101010101" pitchFamily="34" charset="-79"/>
                <a:cs typeface="Narkisim" panose="020E0502050101010101" pitchFamily="34" charset="-79"/>
              </a:rPr>
              <a:t>…</a:t>
            </a:r>
            <a:r>
              <a:rPr lang="en-US" dirty="0" err="1" smtClean="0">
                <a:latin typeface="Narkisim" panose="020E0502050101010101" pitchFamily="34" charset="-79"/>
                <a:cs typeface="Narkisim" panose="020E0502050101010101" pitchFamily="34" charset="-79"/>
              </a:rPr>
              <a:t>x</a:t>
            </a:r>
            <a:r>
              <a:rPr lang="en-US" baseline="-25000" dirty="0" err="1" smtClean="0">
                <a:latin typeface="Narkisim" panose="020E0502050101010101" pitchFamily="34" charset="-79"/>
                <a:cs typeface="Narkisim" panose="020E0502050101010101" pitchFamily="34" charset="-79"/>
              </a:rPr>
              <a:t>n</a:t>
            </a:r>
            <a:endParaRPr lang="he-IL" baseline="-25000" dirty="0" smtClean="0">
              <a:latin typeface="Narkisim" panose="020E0502050101010101" pitchFamily="34" charset="-79"/>
              <a:cs typeface="Narkisim" panose="020E0502050101010101" pitchFamily="34" charset="-79"/>
            </a:endParaRPr>
          </a:p>
          <a:p>
            <a:pPr marL="0" indent="0" algn="r" rtl="1">
              <a:buNone/>
            </a:pPr>
            <a:r>
              <a:rPr lang="he-IL" dirty="0" smtClean="0">
                <a:latin typeface="Narkisim" panose="020E0502050101010101" pitchFamily="34" charset="-79"/>
                <a:cs typeface="Narkisim" panose="020E0502050101010101" pitchFamily="34" charset="-79"/>
              </a:rPr>
              <a:t>ממוצע: </a:t>
            </a:r>
            <a:r>
              <a:rPr lang="en-US" dirty="0" smtClean="0">
                <a:latin typeface="Narkisim" panose="020E0502050101010101" pitchFamily="34" charset="-79"/>
                <a:cs typeface="Narkisim" panose="020E0502050101010101" pitchFamily="34" charset="-79"/>
              </a:rPr>
              <a:t>[</a:t>
            </a:r>
            <a:r>
              <a:rPr lang="el-GR" dirty="0" smtClean="0">
                <a:cs typeface="Narkisim" panose="020E0502050101010101" pitchFamily="34" charset="-79"/>
              </a:rPr>
              <a:t>Σ </a:t>
            </a:r>
            <a:r>
              <a:rPr lang="en-US" dirty="0" smtClean="0">
                <a:latin typeface="Narkisim" panose="020E0502050101010101" pitchFamily="34" charset="-79"/>
                <a:cs typeface="Narkisim" panose="020E0502050101010101" pitchFamily="34" charset="-79"/>
              </a:rPr>
              <a:t>x</a:t>
            </a:r>
            <a:r>
              <a:rPr lang="en-US" baseline="-25000" dirty="0" smtClean="0">
                <a:latin typeface="Narkisim" panose="020E0502050101010101" pitchFamily="34" charset="-79"/>
                <a:cs typeface="Narkisim" panose="020E0502050101010101" pitchFamily="34" charset="-79"/>
              </a:rPr>
              <a:t>i</a:t>
            </a:r>
            <a:r>
              <a:rPr lang="en-US" dirty="0" smtClean="0">
                <a:latin typeface="Narkisim" panose="020E0502050101010101" pitchFamily="34" charset="-79"/>
                <a:cs typeface="Narkisim" panose="020E0502050101010101" pitchFamily="34" charset="-79"/>
              </a:rPr>
              <a:t>]/n = x</a:t>
            </a:r>
            <a:r>
              <a:rPr lang="he-IL" dirty="0" smtClean="0">
                <a:latin typeface="Narkisim" panose="020E0502050101010101" pitchFamily="34" charset="-79"/>
                <a:cs typeface="Narkisim" panose="020E0502050101010101" pitchFamily="34" charset="-79"/>
              </a:rPr>
              <a:t> </a:t>
            </a:r>
            <a:r>
              <a:rPr lang="en-US" dirty="0" smtClean="0">
                <a:latin typeface="Narkisim" panose="020E0502050101010101" pitchFamily="34" charset="-79"/>
                <a:cs typeface="Narkisim" panose="020E0502050101010101" pitchFamily="34" charset="-79"/>
              </a:rPr>
              <a:t>(Mean of x)</a:t>
            </a:r>
            <a:endParaRPr lang="he-IL" dirty="0" smtClean="0">
              <a:latin typeface="Narkisim" panose="020E0502050101010101" pitchFamily="34" charset="-79"/>
              <a:cs typeface="Narkisim" panose="020E0502050101010101" pitchFamily="34" charset="-79"/>
            </a:endParaRPr>
          </a:p>
          <a:p>
            <a:pPr marL="0" indent="0" algn="r" rtl="1">
              <a:buNone/>
            </a:pPr>
            <a:r>
              <a:rPr lang="he-IL" dirty="0" smtClean="0">
                <a:latin typeface="Narkisim" panose="020E0502050101010101" pitchFamily="34" charset="-79"/>
                <a:cs typeface="Narkisim" panose="020E0502050101010101" pitchFamily="34" charset="-79"/>
              </a:rPr>
              <a:t>השונות של משתנה</a:t>
            </a:r>
            <a:r>
              <a:rPr lang="el-GR" dirty="0">
                <a:cs typeface="Narkisim" panose="020E0502050101010101" pitchFamily="34" charset="-79"/>
              </a:rPr>
              <a:t> </a:t>
            </a:r>
            <a:r>
              <a:rPr lang="en-US" dirty="0" smtClean="0">
                <a:latin typeface="Narkisim" panose="020E0502050101010101" pitchFamily="34" charset="-79"/>
                <a:cs typeface="Narkisim" panose="020E0502050101010101" pitchFamily="34" charset="-79"/>
              </a:rPr>
              <a:t> [</a:t>
            </a:r>
            <a:r>
              <a:rPr lang="el-GR" dirty="0" smtClean="0">
                <a:cs typeface="Narkisim" panose="020E0502050101010101" pitchFamily="34" charset="-79"/>
              </a:rPr>
              <a:t>Σ</a:t>
            </a:r>
            <a:r>
              <a:rPr lang="en-US" dirty="0" smtClean="0">
                <a:latin typeface="Narkisim" panose="020E0502050101010101" pitchFamily="34" charset="-79"/>
                <a:cs typeface="Narkisim" panose="020E0502050101010101" pitchFamily="34" charset="-79"/>
              </a:rPr>
              <a:t>(x</a:t>
            </a:r>
            <a:r>
              <a:rPr lang="en-US" baseline="-25000" dirty="0" smtClean="0">
                <a:latin typeface="Narkisim" panose="020E0502050101010101" pitchFamily="34" charset="-79"/>
                <a:cs typeface="Narkisim" panose="020E0502050101010101" pitchFamily="34" charset="-79"/>
              </a:rPr>
              <a:t>i</a:t>
            </a:r>
            <a:r>
              <a:rPr lang="en-US" dirty="0" smtClean="0">
                <a:latin typeface="Narkisim" panose="020E0502050101010101" pitchFamily="34" charset="-79"/>
                <a:cs typeface="Narkisim" panose="020E0502050101010101" pitchFamily="34" charset="-79"/>
              </a:rPr>
              <a:t>-x)</a:t>
            </a:r>
            <a:r>
              <a:rPr lang="en-US" baseline="30000" dirty="0" smtClean="0">
                <a:latin typeface="Narkisim" panose="020E0502050101010101" pitchFamily="34" charset="-79"/>
                <a:cs typeface="Narkisim" panose="020E0502050101010101" pitchFamily="34" charset="-79"/>
              </a:rPr>
              <a:t>2</a:t>
            </a:r>
            <a:r>
              <a:rPr lang="en-US" dirty="0" smtClean="0">
                <a:latin typeface="Narkisim" panose="020E0502050101010101" pitchFamily="34" charset="-79"/>
                <a:cs typeface="Narkisim" panose="020E0502050101010101" pitchFamily="34" charset="-79"/>
              </a:rPr>
              <a:t>]/(n-1) = </a:t>
            </a:r>
            <a:r>
              <a:rPr lang="el-GR" dirty="0" smtClean="0">
                <a:cs typeface="Narkisim" panose="020E0502050101010101" pitchFamily="34" charset="-79"/>
              </a:rPr>
              <a:t>σ</a:t>
            </a:r>
            <a:r>
              <a:rPr lang="en-US" baseline="-25000" dirty="0" smtClean="0">
                <a:latin typeface="Narkisim" panose="020E0502050101010101" pitchFamily="34" charset="-79"/>
                <a:cs typeface="Narkisim" panose="020E0502050101010101" pitchFamily="34" charset="-79"/>
              </a:rPr>
              <a:t>x</a:t>
            </a:r>
            <a:r>
              <a:rPr lang="en-US" baseline="30000" dirty="0" smtClean="0">
                <a:latin typeface="Narkisim" panose="020E0502050101010101" pitchFamily="34" charset="-79"/>
                <a:cs typeface="Narkisim" panose="020E0502050101010101" pitchFamily="34" charset="-79"/>
              </a:rPr>
              <a:t>2</a:t>
            </a:r>
            <a:r>
              <a:rPr lang="en-US" dirty="0" smtClean="0">
                <a:latin typeface="Narkisim" panose="020E0502050101010101" pitchFamily="34" charset="-79"/>
                <a:cs typeface="Narkisim" panose="020E0502050101010101" pitchFamily="34" charset="-79"/>
              </a:rPr>
              <a:t> = x </a:t>
            </a:r>
            <a:endParaRPr lang="he-IL" dirty="0" smtClean="0">
              <a:latin typeface="Narkisim" panose="020E0502050101010101" pitchFamily="34" charset="-79"/>
              <a:cs typeface="Narkisim" panose="020E0502050101010101" pitchFamily="34" charset="-79"/>
            </a:endParaRPr>
          </a:p>
          <a:p>
            <a:pPr marL="0" indent="0" algn="ctr">
              <a:buNone/>
            </a:pPr>
            <a:r>
              <a:rPr lang="en-US" dirty="0" smtClean="0">
                <a:latin typeface="Narkisim" panose="020E0502050101010101" pitchFamily="34" charset="-79"/>
                <a:cs typeface="Narkisim" panose="020E0502050101010101" pitchFamily="34" charset="-79"/>
              </a:rPr>
              <a:t>(Variance of x)</a:t>
            </a:r>
          </a:p>
          <a:p>
            <a:pPr marL="0" indent="0" algn="r" rtl="1">
              <a:buNone/>
            </a:pPr>
            <a:r>
              <a:rPr lang="el-GR" dirty="0" smtClean="0">
                <a:cs typeface="Narkisim" panose="020E0502050101010101" pitchFamily="34" charset="-79"/>
              </a:rPr>
              <a:t>σ</a:t>
            </a:r>
            <a:r>
              <a:rPr lang="en-US" baseline="-25000" dirty="0" smtClean="0">
                <a:latin typeface="Narkisim" panose="020E0502050101010101" pitchFamily="34" charset="-79"/>
                <a:cs typeface="Narkisim" panose="020E0502050101010101" pitchFamily="34" charset="-79"/>
              </a:rPr>
              <a:t>x</a:t>
            </a:r>
            <a:r>
              <a:rPr lang="he-IL" baseline="-25000" dirty="0" smtClean="0">
                <a:latin typeface="Narkisim" panose="020E0502050101010101" pitchFamily="34" charset="-79"/>
                <a:cs typeface="Narkisim" panose="020E0502050101010101" pitchFamily="34" charset="-79"/>
              </a:rPr>
              <a:t> </a:t>
            </a:r>
            <a:r>
              <a:rPr lang="he-IL" dirty="0" smtClean="0">
                <a:latin typeface="Narkisim" panose="020E0502050101010101" pitchFamily="34" charset="-79"/>
                <a:cs typeface="Narkisim" panose="020E0502050101010101" pitchFamily="34" charset="-79"/>
              </a:rPr>
              <a:t>= סטית תקן של </a:t>
            </a:r>
            <a:r>
              <a:rPr lang="en-GB" dirty="0" smtClean="0">
                <a:latin typeface="Narkisim" panose="020E0502050101010101" pitchFamily="34" charset="-79"/>
                <a:cs typeface="Narkisim" panose="020E0502050101010101" pitchFamily="34" charset="-79"/>
              </a:rPr>
              <a:t>(Standard deviation of x) x</a:t>
            </a:r>
            <a:endParaRPr lang="he-IL" dirty="0" smtClean="0">
              <a:latin typeface="Narkisim" panose="020E0502050101010101" pitchFamily="34" charset="-79"/>
              <a:cs typeface="Narkisim" panose="020E0502050101010101" pitchFamily="34" charset="-79"/>
            </a:endParaRPr>
          </a:p>
          <a:p>
            <a:pPr marL="0" indent="0" algn="r" rtl="1">
              <a:buNone/>
            </a:pPr>
            <a:r>
              <a:rPr lang="he-IL" dirty="0" smtClean="0">
                <a:latin typeface="Narkisim" panose="020E0502050101010101" pitchFamily="34" charset="-79"/>
                <a:cs typeface="Narkisim" panose="020E0502050101010101" pitchFamily="34" charset="-79"/>
              </a:rPr>
              <a:t>השונות המשותפת של </a:t>
            </a:r>
            <a:r>
              <a:rPr lang="en-US" dirty="0" smtClean="0">
                <a:latin typeface="Narkisim" panose="020E0502050101010101" pitchFamily="34" charset="-79"/>
                <a:cs typeface="Narkisim" panose="020E0502050101010101" pitchFamily="34" charset="-79"/>
              </a:rPr>
              <a:t>x</a:t>
            </a:r>
            <a:r>
              <a:rPr lang="he-IL" dirty="0" smtClean="0">
                <a:latin typeface="Narkisim" panose="020E0502050101010101" pitchFamily="34" charset="-79"/>
                <a:cs typeface="Narkisim" panose="020E0502050101010101" pitchFamily="34" charset="-79"/>
              </a:rPr>
              <a:t> ו-</a:t>
            </a:r>
            <a:r>
              <a:rPr lang="el-GR" dirty="0" smtClean="0">
                <a:cs typeface="Narkisim" panose="020E0502050101010101" pitchFamily="34" charset="-79"/>
              </a:rPr>
              <a:t>Σ</a:t>
            </a:r>
            <a:r>
              <a:rPr lang="en-US" dirty="0" smtClean="0">
                <a:latin typeface="Narkisim" panose="020E0502050101010101" pitchFamily="34" charset="-79"/>
                <a:cs typeface="Narkisim" panose="020E0502050101010101" pitchFamily="34" charset="-79"/>
              </a:rPr>
              <a:t>[(</a:t>
            </a:r>
            <a:r>
              <a:rPr lang="en-US" dirty="0">
                <a:latin typeface="Narkisim" panose="020E0502050101010101" pitchFamily="34" charset="-79"/>
                <a:cs typeface="Narkisim" panose="020E0502050101010101" pitchFamily="34" charset="-79"/>
              </a:rPr>
              <a:t>x</a:t>
            </a:r>
            <a:r>
              <a:rPr lang="en-US" baseline="-25000" dirty="0">
                <a:latin typeface="Narkisim" panose="020E0502050101010101" pitchFamily="34" charset="-79"/>
                <a:cs typeface="Narkisim" panose="020E0502050101010101" pitchFamily="34" charset="-79"/>
              </a:rPr>
              <a:t>i</a:t>
            </a:r>
            <a:r>
              <a:rPr lang="en-US" dirty="0">
                <a:latin typeface="Narkisim" panose="020E0502050101010101" pitchFamily="34" charset="-79"/>
                <a:cs typeface="Narkisim" panose="020E0502050101010101" pitchFamily="34" charset="-79"/>
              </a:rPr>
              <a:t>-x</a:t>
            </a:r>
            <a:r>
              <a:rPr lang="en-US" dirty="0" smtClean="0">
                <a:latin typeface="Narkisim" panose="020E0502050101010101" pitchFamily="34" charset="-79"/>
                <a:cs typeface="Narkisim" panose="020E0502050101010101" pitchFamily="34" charset="-79"/>
              </a:rPr>
              <a:t>)(</a:t>
            </a:r>
            <a:r>
              <a:rPr lang="en-US" dirty="0" err="1" smtClean="0">
                <a:latin typeface="Narkisim" panose="020E0502050101010101" pitchFamily="34" charset="-79"/>
                <a:cs typeface="Narkisim" panose="020E0502050101010101" pitchFamily="34" charset="-79"/>
              </a:rPr>
              <a:t>y</a:t>
            </a:r>
            <a:r>
              <a:rPr lang="en-US" baseline="-25000" dirty="0" err="1" smtClean="0">
                <a:latin typeface="Narkisim" panose="020E0502050101010101" pitchFamily="34" charset="-79"/>
                <a:cs typeface="Narkisim" panose="020E0502050101010101" pitchFamily="34" charset="-79"/>
              </a:rPr>
              <a:t>i</a:t>
            </a:r>
            <a:r>
              <a:rPr lang="en-US" dirty="0" smtClean="0">
                <a:latin typeface="Narkisim" panose="020E0502050101010101" pitchFamily="34" charset="-79"/>
                <a:cs typeface="Narkisim" panose="020E0502050101010101" pitchFamily="34" charset="-79"/>
              </a:rPr>
              <a:t>-y)]/(n-2)=</a:t>
            </a:r>
            <a:r>
              <a:rPr lang="el-GR" dirty="0">
                <a:cs typeface="Narkisim" panose="020E0502050101010101" pitchFamily="34" charset="-79"/>
              </a:rPr>
              <a:t>σ</a:t>
            </a:r>
            <a:r>
              <a:rPr lang="en-US" baseline="-25000" dirty="0" err="1" smtClean="0">
                <a:latin typeface="Narkisim" panose="020E0502050101010101" pitchFamily="34" charset="-79"/>
                <a:cs typeface="Narkisim" panose="020E0502050101010101" pitchFamily="34" charset="-79"/>
              </a:rPr>
              <a:t>xy</a:t>
            </a:r>
            <a:r>
              <a:rPr lang="en-US" dirty="0" smtClean="0">
                <a:latin typeface="Narkisim" panose="020E0502050101010101" pitchFamily="34" charset="-79"/>
                <a:cs typeface="Narkisim" panose="020E0502050101010101" pitchFamily="34" charset="-79"/>
              </a:rPr>
              <a:t>=y</a:t>
            </a:r>
          </a:p>
          <a:p>
            <a:pPr marL="0" indent="0" algn="ctr" rtl="1">
              <a:buNone/>
            </a:pPr>
            <a:r>
              <a:rPr lang="en-US" dirty="0" smtClean="0">
                <a:latin typeface="Narkisim" panose="020E0502050101010101" pitchFamily="34" charset="-79"/>
                <a:cs typeface="Narkisim" panose="020E0502050101010101" pitchFamily="34" charset="-79"/>
              </a:rPr>
              <a:t>(Covariance of x and y)</a:t>
            </a:r>
            <a:endParaRPr lang="he-IL" dirty="0" smtClean="0">
              <a:latin typeface="Narkisim" panose="020E0502050101010101" pitchFamily="34" charset="-79"/>
              <a:cs typeface="Narkisim" panose="020E0502050101010101" pitchFamily="34" charset="-79"/>
            </a:endParaRPr>
          </a:p>
          <a:p>
            <a:pPr marL="0" indent="0" algn="r" rtl="1">
              <a:buNone/>
            </a:pPr>
            <a:r>
              <a:rPr lang="he-IL" dirty="0" smtClean="0">
                <a:latin typeface="Narkisim" panose="020E0502050101010101" pitchFamily="34" charset="-79"/>
                <a:cs typeface="Narkisim" panose="020E0502050101010101" pitchFamily="34" charset="-79"/>
              </a:rPr>
              <a:t>המתאם בין </a:t>
            </a:r>
            <a:r>
              <a:rPr lang="en-US" dirty="0" smtClean="0">
                <a:latin typeface="Narkisim" panose="020E0502050101010101" pitchFamily="34" charset="-79"/>
                <a:cs typeface="Narkisim" panose="020E0502050101010101" pitchFamily="34" charset="-79"/>
              </a:rPr>
              <a:t>x</a:t>
            </a:r>
            <a:r>
              <a:rPr lang="he-IL" dirty="0" smtClean="0">
                <a:latin typeface="Narkisim" panose="020E0502050101010101" pitchFamily="34" charset="-79"/>
                <a:cs typeface="Narkisim" panose="020E0502050101010101" pitchFamily="34" charset="-79"/>
              </a:rPr>
              <a:t> ו-</a:t>
            </a:r>
            <a:r>
              <a:rPr lang="en-US" dirty="0" smtClean="0">
                <a:latin typeface="Narkisim" panose="020E0502050101010101" pitchFamily="34" charset="-79"/>
                <a:cs typeface="Narkisim" panose="020E0502050101010101" pitchFamily="34" charset="-79"/>
              </a:rPr>
              <a:t>y</a:t>
            </a:r>
            <a:r>
              <a:rPr lang="he-IL" dirty="0" smtClean="0">
                <a:latin typeface="Narkisim" panose="020E0502050101010101" pitchFamily="34" charset="-79"/>
                <a:cs typeface="Narkisim" panose="020E0502050101010101" pitchFamily="34" charset="-79"/>
              </a:rPr>
              <a:t> = </a:t>
            </a:r>
            <a:r>
              <a:rPr lang="en-US" dirty="0" smtClean="0">
                <a:latin typeface="Narkisim" panose="020E0502050101010101" pitchFamily="34" charset="-79"/>
                <a:cs typeface="Narkisim" panose="020E0502050101010101" pitchFamily="34" charset="-79"/>
              </a:rPr>
              <a:t>r</a:t>
            </a:r>
            <a:r>
              <a:rPr lang="he-IL" dirty="0" smtClean="0">
                <a:latin typeface="Narkisim" panose="020E0502050101010101" pitchFamily="34" charset="-79"/>
                <a:cs typeface="Narkisim" panose="020E0502050101010101" pitchFamily="34" charset="-79"/>
              </a:rPr>
              <a:t> = </a:t>
            </a:r>
            <a:r>
              <a:rPr lang="el-GR" dirty="0" smtClean="0">
                <a:cs typeface="Narkisim" panose="020E0502050101010101" pitchFamily="34" charset="-79"/>
              </a:rPr>
              <a:t>σ</a:t>
            </a:r>
            <a:r>
              <a:rPr lang="en-US" baseline="-25000" dirty="0" err="1" smtClean="0">
                <a:latin typeface="Narkisim" panose="020E0502050101010101" pitchFamily="34" charset="-79"/>
                <a:cs typeface="Narkisim" panose="020E0502050101010101" pitchFamily="34" charset="-79"/>
              </a:rPr>
              <a:t>xy</a:t>
            </a:r>
            <a:r>
              <a:rPr lang="en-US" dirty="0" smtClean="0">
                <a:latin typeface="Narkisim" panose="020E0502050101010101" pitchFamily="34" charset="-79"/>
                <a:cs typeface="Narkisim" panose="020E0502050101010101" pitchFamily="34" charset="-79"/>
              </a:rPr>
              <a:t>/(</a:t>
            </a:r>
            <a:r>
              <a:rPr lang="el-GR" dirty="0">
                <a:cs typeface="Narkisim" panose="020E0502050101010101" pitchFamily="34" charset="-79"/>
              </a:rPr>
              <a:t>σ</a:t>
            </a:r>
            <a:r>
              <a:rPr lang="en-US" baseline="-25000" dirty="0" smtClean="0">
                <a:latin typeface="Narkisim" panose="020E0502050101010101" pitchFamily="34" charset="-79"/>
                <a:cs typeface="Narkisim" panose="020E0502050101010101" pitchFamily="34" charset="-79"/>
              </a:rPr>
              <a:t>x</a:t>
            </a:r>
            <a:r>
              <a:rPr lang="el-GR" dirty="0" smtClean="0">
                <a:cs typeface="Narkisim" panose="020E0502050101010101" pitchFamily="34" charset="-79"/>
              </a:rPr>
              <a:t>σ</a:t>
            </a:r>
            <a:r>
              <a:rPr lang="en-US" baseline="-25000" dirty="0" smtClean="0">
                <a:latin typeface="Narkisim" panose="020E0502050101010101" pitchFamily="34" charset="-79"/>
                <a:cs typeface="Narkisim" panose="020E0502050101010101" pitchFamily="34" charset="-79"/>
              </a:rPr>
              <a:t>y</a:t>
            </a:r>
            <a:r>
              <a:rPr lang="en-US" dirty="0" smtClean="0">
                <a:latin typeface="Narkisim" panose="020E0502050101010101" pitchFamily="34" charset="-79"/>
                <a:cs typeface="Narkisim" panose="020E0502050101010101" pitchFamily="34" charset="-79"/>
              </a:rPr>
              <a:t>)</a:t>
            </a:r>
            <a:r>
              <a:rPr lang="he-IL" dirty="0" smtClean="0">
                <a:latin typeface="Narkisim" panose="020E0502050101010101" pitchFamily="34" charset="-79"/>
                <a:cs typeface="Narkisim" panose="020E0502050101010101" pitchFamily="34" charset="-79"/>
              </a:rPr>
              <a:t> </a:t>
            </a:r>
            <a:r>
              <a:rPr lang="en-US" dirty="0" smtClean="0">
                <a:latin typeface="Narkisim" panose="020E0502050101010101" pitchFamily="34" charset="-79"/>
                <a:cs typeface="Narkisim" panose="020E0502050101010101" pitchFamily="34" charset="-79"/>
              </a:rPr>
              <a:t>(Correlation)</a:t>
            </a:r>
          </a:p>
          <a:p>
            <a:pPr marL="0" indent="0" algn="r" rtl="1">
              <a:buNone/>
            </a:pPr>
            <a:r>
              <a:rPr lang="he-IL" dirty="0">
                <a:latin typeface="Narkisim" panose="020E0502050101010101" pitchFamily="34" charset="-79"/>
                <a:cs typeface="Narkisim" panose="020E0502050101010101" pitchFamily="34" charset="-79"/>
              </a:rPr>
              <a:t>מקדם הקביעה, </a:t>
            </a:r>
            <a:r>
              <a:rPr lang="en-US" dirty="0">
                <a:latin typeface="Narkisim" panose="020E0502050101010101" pitchFamily="34" charset="-79"/>
                <a:cs typeface="Narkisim" panose="020E0502050101010101" pitchFamily="34" charset="-79"/>
              </a:rPr>
              <a:t>R</a:t>
            </a:r>
            <a:r>
              <a:rPr lang="en-US" baseline="30000" dirty="0">
                <a:latin typeface="Narkisim" panose="020E0502050101010101" pitchFamily="34" charset="-79"/>
                <a:cs typeface="Narkisim" panose="020E0502050101010101" pitchFamily="34" charset="-79"/>
              </a:rPr>
              <a:t>2</a:t>
            </a:r>
            <a:r>
              <a:rPr lang="he-IL" dirty="0">
                <a:latin typeface="Narkisim" panose="020E0502050101010101" pitchFamily="34" charset="-79"/>
                <a:cs typeface="Narkisim" panose="020E0502050101010101" pitchFamily="34" charset="-79"/>
              </a:rPr>
              <a:t> = </a:t>
            </a:r>
            <a:r>
              <a:rPr lang="en-US" dirty="0">
                <a:latin typeface="Narkisim" panose="020E0502050101010101" pitchFamily="34" charset="-79"/>
                <a:cs typeface="Narkisim" panose="020E0502050101010101" pitchFamily="34" charset="-79"/>
              </a:rPr>
              <a:t>r</a:t>
            </a:r>
            <a:r>
              <a:rPr lang="en-US" baseline="30000" dirty="0">
                <a:latin typeface="Narkisim" panose="020E0502050101010101" pitchFamily="34" charset="-79"/>
                <a:cs typeface="Narkisim" panose="020E0502050101010101" pitchFamily="34" charset="-79"/>
              </a:rPr>
              <a:t>2</a:t>
            </a:r>
            <a:r>
              <a:rPr lang="he-IL" baseline="30000" dirty="0">
                <a:latin typeface="Narkisim" panose="020E0502050101010101" pitchFamily="34" charset="-79"/>
                <a:cs typeface="Narkisim" panose="020E0502050101010101" pitchFamily="34" charset="-79"/>
              </a:rPr>
              <a:t> </a:t>
            </a:r>
            <a:r>
              <a:rPr lang="en-US" dirty="0">
                <a:latin typeface="Narkisim" panose="020E0502050101010101" pitchFamily="34" charset="-79"/>
                <a:cs typeface="Narkisim" panose="020E0502050101010101" pitchFamily="34" charset="-79"/>
              </a:rPr>
              <a:t>(Coefficient of determination)</a:t>
            </a:r>
            <a:endParaRPr lang="he-IL" baseline="30000" dirty="0">
              <a:latin typeface="Narkisim" panose="020E0502050101010101" pitchFamily="34" charset="-79"/>
              <a:cs typeface="Narkisim" panose="020E0502050101010101" pitchFamily="34" charset="-79"/>
            </a:endParaRPr>
          </a:p>
          <a:p>
            <a:pPr marL="0" indent="0" algn="r" rtl="1">
              <a:buNone/>
            </a:pPr>
            <a:endParaRPr lang="he-IL" dirty="0" smtClean="0">
              <a:latin typeface="Narkisim" panose="020E0502050101010101" pitchFamily="34" charset="-79"/>
              <a:cs typeface="Narkisim" panose="020E0502050101010101" pitchFamily="34" charset="-79"/>
            </a:endParaRPr>
          </a:p>
        </p:txBody>
      </p:sp>
      <p:cxnSp>
        <p:nvCxnSpPr>
          <p:cNvPr id="7" name="Straight Connector 6"/>
          <p:cNvCxnSpPr/>
          <p:nvPr/>
        </p:nvCxnSpPr>
        <p:spPr bwMode="auto">
          <a:xfrm>
            <a:off x="2435409" y="4508351"/>
            <a:ext cx="144016" cy="0"/>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p:cNvCxnSpPr/>
          <p:nvPr/>
        </p:nvCxnSpPr>
        <p:spPr bwMode="auto">
          <a:xfrm>
            <a:off x="1691680" y="4509120"/>
            <a:ext cx="144016" cy="0"/>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a:off x="2804126" y="2708920"/>
            <a:ext cx="215230" cy="0"/>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p:cNvCxnSpPr/>
          <p:nvPr/>
        </p:nvCxnSpPr>
        <p:spPr bwMode="auto">
          <a:xfrm>
            <a:off x="7274396" y="2204864"/>
            <a:ext cx="144016" cy="0"/>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429073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ltLang="en-US" smtClean="0">
                <a:latin typeface="Arial" panose="020B0604020202020204" pitchFamily="34" charset="0"/>
                <a:cs typeface="Arial" panose="020B0604020202020204" pitchFamily="34" charset="0"/>
              </a:rPr>
              <a:t>Baladi cow - 1920</a:t>
            </a:r>
          </a:p>
        </p:txBody>
      </p:sp>
      <p:pic>
        <p:nvPicPr>
          <p:cNvPr id="92163"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990600" y="1676400"/>
            <a:ext cx="5715000" cy="4114800"/>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altLang="en-US" smtClean="0">
                <a:latin typeface="Arial" panose="020B0604020202020204" pitchFamily="34" charset="0"/>
                <a:cs typeface="Arial" panose="020B0604020202020204" pitchFamily="34" charset="0"/>
              </a:rPr>
              <a:t>2</a:t>
            </a:r>
            <a:r>
              <a:rPr lang="en-US" altLang="en-US" baseline="30000" smtClean="0">
                <a:latin typeface="Arial" panose="020B0604020202020204" pitchFamily="34" charset="0"/>
                <a:cs typeface="Arial" panose="020B0604020202020204" pitchFamily="34" charset="0"/>
              </a:rPr>
              <a:t>nd</a:t>
            </a:r>
            <a:r>
              <a:rPr lang="en-US" altLang="en-US" smtClean="0">
                <a:latin typeface="Arial" panose="020B0604020202020204" pitchFamily="34" charset="0"/>
                <a:cs typeface="Arial" panose="020B0604020202020204" pitchFamily="34" charset="0"/>
              </a:rPr>
              <a:t> cross local x Dutch</a:t>
            </a:r>
          </a:p>
        </p:txBody>
      </p:sp>
      <p:pic>
        <p:nvPicPr>
          <p:cNvPr id="96259"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685800" y="1657350"/>
            <a:ext cx="6191250" cy="4114800"/>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ltLang="en-US" smtClean="0">
                <a:latin typeface="Arial" panose="020B0604020202020204" pitchFamily="34" charset="0"/>
                <a:cs typeface="Arial" panose="020B0604020202020204" pitchFamily="34" charset="0"/>
              </a:rPr>
              <a:t>Local X Dutch cross</a:t>
            </a:r>
          </a:p>
        </p:txBody>
      </p:sp>
      <p:pic>
        <p:nvPicPr>
          <p:cNvPr id="98307"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685800" y="1657350"/>
            <a:ext cx="6262688" cy="4114800"/>
          </a:xfr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altLang="en-US" smtClean="0">
                <a:latin typeface="Arial" panose="020B0604020202020204" pitchFamily="34" charset="0"/>
                <a:cs typeface="Arial" panose="020B0604020202020204" pitchFamily="34" charset="0"/>
              </a:rPr>
              <a:t>Damascene cow - 1940</a:t>
            </a:r>
          </a:p>
        </p:txBody>
      </p:sp>
      <p:pic>
        <p:nvPicPr>
          <p:cNvPr id="102403"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990600" y="1600200"/>
            <a:ext cx="5715000" cy="4408488"/>
          </a:xfr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altLang="en-US" smtClean="0">
                <a:latin typeface="Arial" panose="020B0604020202020204" pitchFamily="34" charset="0"/>
                <a:cs typeface="Arial" panose="020B0604020202020204" pitchFamily="34" charset="0"/>
              </a:rPr>
              <a:t>Damascene X Dutch cross</a:t>
            </a:r>
          </a:p>
        </p:txBody>
      </p:sp>
      <p:pic>
        <p:nvPicPr>
          <p:cNvPr id="104451"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685800" y="1657350"/>
            <a:ext cx="5791200" cy="4114800"/>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ctrTitle"/>
          </p:nvPr>
        </p:nvSpPr>
        <p:spPr>
          <a:xfrm>
            <a:off x="677863" y="1447800"/>
            <a:ext cx="7772400" cy="990600"/>
          </a:xfrm>
          <a:noFill/>
        </p:spPr>
        <p:txBody>
          <a:bodyPr/>
          <a:lstStyle/>
          <a:p>
            <a:r>
              <a:rPr lang="en-US" altLang="en-US" sz="4800" b="1" dirty="0" smtClean="0">
                <a:latin typeface="Arial" panose="020B0604020202020204" pitchFamily="34" charset="0"/>
                <a:cs typeface="Arial" panose="020B0604020202020204" pitchFamily="34" charset="0"/>
              </a:rPr>
              <a:t>The Structure of the Israeli Dairy Cattle Enterprise </a:t>
            </a:r>
            <a:endParaRPr lang="en-US" altLang="en-US" dirty="0" smtClean="0">
              <a:latin typeface="Arial" panose="020B0604020202020204" pitchFamily="34" charset="0"/>
              <a:cs typeface="Arial" panose="020B0604020202020204" pitchFamily="34" charset="0"/>
            </a:endParaRPr>
          </a:p>
        </p:txBody>
      </p:sp>
      <p:pic>
        <p:nvPicPr>
          <p:cNvPr id="1683459" name="Picture 3" descr="rosh-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3387725"/>
            <a:ext cx="4392612" cy="285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49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5" presetClass="entr" presetSubtype="0" fill="hold" nodeType="clickEffect">
                                  <p:stCondLst>
                                    <p:cond delay="0"/>
                                  </p:stCondLst>
                                  <p:childTnLst>
                                    <p:set>
                                      <p:cBhvr>
                                        <p:cTn id="10" dur="1" fill="hold">
                                          <p:stCondLst>
                                            <p:cond delay="0"/>
                                          </p:stCondLst>
                                        </p:cTn>
                                        <p:tgtEl>
                                          <p:spTgt spid="1683459"/>
                                        </p:tgtEl>
                                        <p:attrNameLst>
                                          <p:attrName>style.visibility</p:attrName>
                                        </p:attrNameLst>
                                      </p:cBhvr>
                                      <p:to>
                                        <p:strVal val="visible"/>
                                      </p:to>
                                    </p:set>
                                    <p:anim calcmode="lin" valueType="num">
                                      <p:cBhvr>
                                        <p:cTn id="11" dur="1000" fill="hold"/>
                                        <p:tgtEl>
                                          <p:spTgt spid="1683459"/>
                                        </p:tgtEl>
                                        <p:attrNameLst>
                                          <p:attrName>ppt_w</p:attrName>
                                        </p:attrNameLst>
                                      </p:cBhvr>
                                      <p:tavLst>
                                        <p:tav tm="0">
                                          <p:val>
                                            <p:strVal val="#ppt_w*0.70"/>
                                          </p:val>
                                        </p:tav>
                                        <p:tav tm="100000">
                                          <p:val>
                                            <p:strVal val="#ppt_w"/>
                                          </p:val>
                                        </p:tav>
                                      </p:tavLst>
                                    </p:anim>
                                    <p:anim calcmode="lin" valueType="num">
                                      <p:cBhvr>
                                        <p:cTn id="12" dur="1000" fill="hold"/>
                                        <p:tgtEl>
                                          <p:spTgt spid="1683459"/>
                                        </p:tgtEl>
                                        <p:attrNameLst>
                                          <p:attrName>ppt_h</p:attrName>
                                        </p:attrNameLst>
                                      </p:cBhvr>
                                      <p:tavLst>
                                        <p:tav tm="0">
                                          <p:val>
                                            <p:strVal val="#ppt_h"/>
                                          </p:val>
                                        </p:tav>
                                        <p:tav tm="100000">
                                          <p:val>
                                            <p:strVal val="#ppt_h"/>
                                          </p:val>
                                        </p:tav>
                                      </p:tavLst>
                                    </p:anim>
                                    <p:animEffect transition="in" filter="fade">
                                      <p:cBhvr>
                                        <p:cTn id="13" dur="1000"/>
                                        <p:tgtEl>
                                          <p:spTgt spid="1683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5986" name="Rectangle 2"/>
          <p:cNvSpPr>
            <a:spLocks noGrp="1" noChangeArrowheads="1"/>
          </p:cNvSpPr>
          <p:nvPr>
            <p:ph type="title"/>
          </p:nvPr>
        </p:nvSpPr>
        <p:spPr>
          <a:xfrm>
            <a:off x="406400" y="533400"/>
            <a:ext cx="8262938" cy="1143000"/>
          </a:xfrm>
          <a:noFill/>
        </p:spPr>
        <p:txBody>
          <a:bodyPr anchor="b"/>
          <a:lstStyle/>
          <a:p>
            <a:r>
              <a:rPr lang="en-US" altLang="en-US" b="1" dirty="0" smtClean="0">
                <a:latin typeface="Arial" panose="020B0604020202020204" pitchFamily="34" charset="0"/>
                <a:cs typeface="Arial" panose="020B0604020202020204" pitchFamily="34" charset="0"/>
              </a:rPr>
              <a:t>Current status of the Israeli dairy cattle population</a:t>
            </a:r>
          </a:p>
        </p:txBody>
      </p:sp>
      <p:sp>
        <p:nvSpPr>
          <p:cNvPr id="1705987" name="Rectangle 3"/>
          <p:cNvSpPr>
            <a:spLocks noGrp="1" noChangeArrowheads="1"/>
          </p:cNvSpPr>
          <p:nvPr>
            <p:ph type="body" idx="1"/>
          </p:nvPr>
        </p:nvSpPr>
        <p:spPr>
          <a:xfrm>
            <a:off x="677863" y="1905000"/>
            <a:ext cx="7772400" cy="3829050"/>
          </a:xfrm>
          <a:noFill/>
        </p:spPr>
        <p:txBody>
          <a:bodyPr/>
          <a:lstStyle/>
          <a:p>
            <a:pPr>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There are ~135,000 dairy cows in Israel. This number has increased only slightly over the last 40 years, while population has more than doubled.</a:t>
            </a:r>
          </a:p>
          <a:p>
            <a:pPr>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Nearly all dairy cows are Israeli Holsteins.  </a:t>
            </a:r>
          </a:p>
          <a:p>
            <a:pPr>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About 90% of the cows are in the national milk recording program. </a:t>
            </a:r>
          </a:p>
          <a:p>
            <a:pPr>
              <a:buFont typeface="Wingdings" panose="05000000000000000000" pitchFamily="2" charset="2"/>
              <a:buChar char="Ø"/>
            </a:pPr>
            <a:r>
              <a:rPr lang="en-US" altLang="en-US" sz="2800" dirty="0" smtClean="0">
                <a:latin typeface="Arial" panose="020B0604020202020204" pitchFamily="34" charset="0"/>
                <a:cs typeface="Arial" panose="020B0604020202020204" pitchFamily="34" charset="0"/>
              </a:rPr>
              <a:t>All breeding is by artificial insemination.</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0598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0598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05987">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05987">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059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5986" grpId="0"/>
      <p:bldP spid="1705987"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8274" name="Rectangle 2"/>
          <p:cNvSpPr>
            <a:spLocks noGrp="1" noChangeArrowheads="1"/>
          </p:cNvSpPr>
          <p:nvPr>
            <p:ph type="title"/>
          </p:nvPr>
        </p:nvSpPr>
        <p:spPr>
          <a:noFill/>
        </p:spPr>
        <p:txBody>
          <a:bodyPr anchor="b"/>
          <a:lstStyle/>
          <a:p>
            <a:r>
              <a:rPr lang="en-US" altLang="en-US" b="1" dirty="0" smtClean="0">
                <a:latin typeface="Arial" panose="020B0604020202020204" pitchFamily="34" charset="0"/>
                <a:cs typeface="Arial" panose="020B0604020202020204" pitchFamily="34" charset="0"/>
              </a:rPr>
              <a:t>Entities involved in dairy cattle breeding in Israel </a:t>
            </a:r>
          </a:p>
        </p:txBody>
      </p:sp>
      <p:grpSp>
        <p:nvGrpSpPr>
          <p:cNvPr id="1718275" name="Group 3"/>
          <p:cNvGrpSpPr>
            <a:grpSpLocks/>
          </p:cNvGrpSpPr>
          <p:nvPr/>
        </p:nvGrpSpPr>
        <p:grpSpPr bwMode="auto">
          <a:xfrm>
            <a:off x="323850" y="3429000"/>
            <a:ext cx="8177213" cy="3722688"/>
            <a:chOff x="204" y="2160"/>
            <a:chExt cx="5151" cy="2345"/>
          </a:xfrm>
        </p:grpSpPr>
        <p:pic>
          <p:nvPicPr>
            <p:cNvPr id="131079" name="Picture 4" descr="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1" y="2659"/>
              <a:ext cx="2294" cy="7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1080" name="Text Box 5"/>
            <p:cNvSpPr txBox="1">
              <a:spLocks noChangeArrowheads="1"/>
            </p:cNvSpPr>
            <p:nvPr/>
          </p:nvSpPr>
          <p:spPr bwMode="auto">
            <a:xfrm>
              <a:off x="204" y="2160"/>
              <a:ext cx="2721" cy="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20000"/>
                </a:spcBef>
                <a:buClr>
                  <a:schemeClr val="tx2"/>
                </a:buClr>
                <a:buSzPct val="75000"/>
                <a:buFont typeface="Wingdings" panose="05000000000000000000" pitchFamily="2" charset="2"/>
                <a:buNone/>
              </a:pPr>
              <a:r>
                <a:rPr lang="en-US" altLang="en-US"/>
                <a:t>The Israel Cattle Breeders Association (ICBA) manages the herdbook, which is responsible for data recording, management and analysis.</a:t>
              </a:r>
            </a:p>
            <a:p>
              <a:pPr>
                <a:spcBef>
                  <a:spcPct val="50000"/>
                </a:spcBef>
              </a:pPr>
              <a:endParaRPr lang="en-US" altLang="en-US"/>
            </a:p>
          </p:txBody>
        </p:sp>
      </p:grpSp>
      <p:grpSp>
        <p:nvGrpSpPr>
          <p:cNvPr id="1718278" name="Group 6"/>
          <p:cNvGrpSpPr>
            <a:grpSpLocks/>
          </p:cNvGrpSpPr>
          <p:nvPr/>
        </p:nvGrpSpPr>
        <p:grpSpPr bwMode="auto">
          <a:xfrm>
            <a:off x="395288" y="1768475"/>
            <a:ext cx="7848600" cy="1398588"/>
            <a:chOff x="249" y="1114"/>
            <a:chExt cx="4944" cy="881"/>
          </a:xfrm>
        </p:grpSpPr>
        <p:pic>
          <p:nvPicPr>
            <p:cNvPr id="131077" name="Picture 7"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1" y="1253"/>
              <a:ext cx="2132" cy="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8" name="Text Box 8"/>
            <p:cNvSpPr txBox="1">
              <a:spLocks noChangeArrowheads="1"/>
            </p:cNvSpPr>
            <p:nvPr/>
          </p:nvSpPr>
          <p:spPr bwMode="auto">
            <a:xfrm>
              <a:off x="249" y="1114"/>
              <a:ext cx="2676" cy="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en-US"/>
                <a:t>“Sion,” the national AI institute, is a nonprofit farmer cooperative.</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1827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nodeType="clickEffect">
                                  <p:stCondLst>
                                    <p:cond delay="0"/>
                                  </p:stCondLst>
                                  <p:childTnLst>
                                    <p:set>
                                      <p:cBhvr>
                                        <p:cTn id="10" dur="1" fill="hold">
                                          <p:stCondLst>
                                            <p:cond delay="0"/>
                                          </p:stCondLst>
                                        </p:cTn>
                                        <p:tgtEl>
                                          <p:spTgt spid="1718278"/>
                                        </p:tgtEl>
                                        <p:attrNameLst>
                                          <p:attrName>style.visibility</p:attrName>
                                        </p:attrNameLst>
                                      </p:cBhvr>
                                      <p:to>
                                        <p:strVal val="visible"/>
                                      </p:to>
                                    </p:set>
                                    <p:anim calcmode="lin" valueType="num">
                                      <p:cBhvr additive="base">
                                        <p:cTn id="11" dur="500" fill="hold"/>
                                        <p:tgtEl>
                                          <p:spTgt spid="1718278"/>
                                        </p:tgtEl>
                                        <p:attrNameLst>
                                          <p:attrName>ppt_x</p:attrName>
                                        </p:attrNameLst>
                                      </p:cBhvr>
                                      <p:tavLst>
                                        <p:tav tm="0">
                                          <p:val>
                                            <p:strVal val="0-#ppt_w/2"/>
                                          </p:val>
                                        </p:tav>
                                        <p:tav tm="100000">
                                          <p:val>
                                            <p:strVal val="#ppt_x"/>
                                          </p:val>
                                        </p:tav>
                                      </p:tavLst>
                                    </p:anim>
                                    <p:anim calcmode="lin" valueType="num">
                                      <p:cBhvr additive="base">
                                        <p:cTn id="12" dur="500" fill="hold"/>
                                        <p:tgtEl>
                                          <p:spTgt spid="1718278"/>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1718275"/>
                                        </p:tgtEl>
                                        <p:attrNameLst>
                                          <p:attrName>style.visibility</p:attrName>
                                        </p:attrNameLst>
                                      </p:cBhvr>
                                      <p:to>
                                        <p:strVal val="visible"/>
                                      </p:to>
                                    </p:set>
                                    <p:anim calcmode="lin" valueType="num">
                                      <p:cBhvr additive="base">
                                        <p:cTn id="17" dur="500" fill="hold"/>
                                        <p:tgtEl>
                                          <p:spTgt spid="1718275"/>
                                        </p:tgtEl>
                                        <p:attrNameLst>
                                          <p:attrName>ppt_x</p:attrName>
                                        </p:attrNameLst>
                                      </p:cBhvr>
                                      <p:tavLst>
                                        <p:tav tm="0">
                                          <p:val>
                                            <p:strVal val="0-#ppt_w/2"/>
                                          </p:val>
                                        </p:tav>
                                        <p:tav tm="100000">
                                          <p:val>
                                            <p:strVal val="#ppt_x"/>
                                          </p:val>
                                        </p:tav>
                                      </p:tavLst>
                                    </p:anim>
                                    <p:anim calcmode="lin" valueType="num">
                                      <p:cBhvr additive="base">
                                        <p:cTn id="18" dur="500" fill="hold"/>
                                        <p:tgtEl>
                                          <p:spTgt spid="17182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827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22" name="Rectangle 2"/>
          <p:cNvSpPr>
            <a:spLocks noGrp="1" noChangeArrowheads="1"/>
          </p:cNvSpPr>
          <p:nvPr>
            <p:ph type="title"/>
          </p:nvPr>
        </p:nvSpPr>
        <p:spPr>
          <a:noFill/>
        </p:spPr>
        <p:txBody>
          <a:bodyPr anchor="b"/>
          <a:lstStyle/>
          <a:p>
            <a:r>
              <a:rPr lang="en-US" altLang="en-US" sz="4000" b="1" dirty="0" smtClean="0">
                <a:latin typeface="Arial" panose="020B0604020202020204" pitchFamily="34" charset="0"/>
                <a:cs typeface="Arial" panose="020B0604020202020204" pitchFamily="34" charset="0"/>
              </a:rPr>
              <a:t>Entities involved in dairy cattle breeding in Israel, cont. </a:t>
            </a:r>
          </a:p>
        </p:txBody>
      </p:sp>
      <p:grpSp>
        <p:nvGrpSpPr>
          <p:cNvPr id="1720323" name="Group 3"/>
          <p:cNvGrpSpPr>
            <a:grpSpLocks/>
          </p:cNvGrpSpPr>
          <p:nvPr/>
        </p:nvGrpSpPr>
        <p:grpSpPr bwMode="auto">
          <a:xfrm>
            <a:off x="539750" y="1700213"/>
            <a:ext cx="7705725" cy="1728787"/>
            <a:chOff x="340" y="1071"/>
            <a:chExt cx="4854" cy="1089"/>
          </a:xfrm>
        </p:grpSpPr>
        <p:sp>
          <p:nvSpPr>
            <p:cNvPr id="133127" name="Text Box 4"/>
            <p:cNvSpPr txBox="1">
              <a:spLocks noChangeArrowheads="1"/>
            </p:cNvSpPr>
            <p:nvPr/>
          </p:nvSpPr>
          <p:spPr bwMode="auto">
            <a:xfrm>
              <a:off x="340" y="1253"/>
              <a:ext cx="2994"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5125" indent="-365125">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nSpc>
                  <a:spcPct val="90000"/>
                </a:lnSpc>
                <a:spcBef>
                  <a:spcPct val="20000"/>
                </a:spcBef>
                <a:buClr>
                  <a:schemeClr val="tx2"/>
                </a:buClr>
                <a:buSzPct val="75000"/>
                <a:buFont typeface="Wingdings" panose="05000000000000000000" pitchFamily="2" charset="2"/>
                <a:buNone/>
              </a:pPr>
              <a:r>
                <a:rPr lang="en-US" altLang="en-US"/>
                <a:t>“Shaham” – the extension service.</a:t>
              </a:r>
            </a:p>
          </p:txBody>
        </p:sp>
        <p:pic>
          <p:nvPicPr>
            <p:cNvPr id="133128" name="Picture 5" descr="top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3" y="1071"/>
              <a:ext cx="1361" cy="1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1720326" name="Group 6"/>
          <p:cNvGrpSpPr>
            <a:grpSpLocks/>
          </p:cNvGrpSpPr>
          <p:nvPr/>
        </p:nvGrpSpPr>
        <p:grpSpPr bwMode="auto">
          <a:xfrm>
            <a:off x="468313" y="3371850"/>
            <a:ext cx="7848600" cy="3081338"/>
            <a:chOff x="295" y="2124"/>
            <a:chExt cx="4944" cy="1941"/>
          </a:xfrm>
        </p:grpSpPr>
        <p:pic>
          <p:nvPicPr>
            <p:cNvPr id="133125" name="Picture 7" descr="log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3" y="2432"/>
              <a:ext cx="1406" cy="1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6" name="Text Box 8"/>
            <p:cNvSpPr txBox="1">
              <a:spLocks noChangeArrowheads="1"/>
            </p:cNvSpPr>
            <p:nvPr/>
          </p:nvSpPr>
          <p:spPr bwMode="auto">
            <a:xfrm>
              <a:off x="295" y="2124"/>
              <a:ext cx="3129" cy="1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5125" indent="-365125">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en-US"/>
                <a:t>The Israel Milk Marketing board assigns production quotas, allocates research funding (0.6% of farmer revenues), and is responsible for advertising of dairy product.</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203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nodeType="clickEffect">
                                  <p:stCondLst>
                                    <p:cond delay="0"/>
                                  </p:stCondLst>
                                  <p:childTnLst>
                                    <p:set>
                                      <p:cBhvr>
                                        <p:cTn id="10" dur="1" fill="hold">
                                          <p:stCondLst>
                                            <p:cond delay="0"/>
                                          </p:stCondLst>
                                        </p:cTn>
                                        <p:tgtEl>
                                          <p:spTgt spid="1720323"/>
                                        </p:tgtEl>
                                        <p:attrNameLst>
                                          <p:attrName>style.visibility</p:attrName>
                                        </p:attrNameLst>
                                      </p:cBhvr>
                                      <p:to>
                                        <p:strVal val="visible"/>
                                      </p:to>
                                    </p:set>
                                    <p:anim calcmode="lin" valueType="num">
                                      <p:cBhvr additive="base">
                                        <p:cTn id="11" dur="500" fill="hold"/>
                                        <p:tgtEl>
                                          <p:spTgt spid="1720323"/>
                                        </p:tgtEl>
                                        <p:attrNameLst>
                                          <p:attrName>ppt_x</p:attrName>
                                        </p:attrNameLst>
                                      </p:cBhvr>
                                      <p:tavLst>
                                        <p:tav tm="0">
                                          <p:val>
                                            <p:strVal val="0-#ppt_w/2"/>
                                          </p:val>
                                        </p:tav>
                                        <p:tav tm="100000">
                                          <p:val>
                                            <p:strVal val="#ppt_x"/>
                                          </p:val>
                                        </p:tav>
                                      </p:tavLst>
                                    </p:anim>
                                    <p:anim calcmode="lin" valueType="num">
                                      <p:cBhvr additive="base">
                                        <p:cTn id="12" dur="500" fill="hold"/>
                                        <p:tgtEl>
                                          <p:spTgt spid="1720323"/>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1720326"/>
                                        </p:tgtEl>
                                        <p:attrNameLst>
                                          <p:attrName>style.visibility</p:attrName>
                                        </p:attrNameLst>
                                      </p:cBhvr>
                                      <p:to>
                                        <p:strVal val="visible"/>
                                      </p:to>
                                    </p:set>
                                    <p:anim calcmode="lin" valueType="num">
                                      <p:cBhvr additive="base">
                                        <p:cTn id="17" dur="500" fill="hold"/>
                                        <p:tgtEl>
                                          <p:spTgt spid="1720326"/>
                                        </p:tgtEl>
                                        <p:attrNameLst>
                                          <p:attrName>ppt_x</p:attrName>
                                        </p:attrNameLst>
                                      </p:cBhvr>
                                      <p:tavLst>
                                        <p:tav tm="0">
                                          <p:val>
                                            <p:strVal val="0-#ppt_w/2"/>
                                          </p:val>
                                        </p:tav>
                                        <p:tav tm="100000">
                                          <p:val>
                                            <p:strVal val="#ppt_x"/>
                                          </p:val>
                                        </p:tav>
                                      </p:tavLst>
                                    </p:anim>
                                    <p:anim calcmode="lin" valueType="num">
                                      <p:cBhvr additive="base">
                                        <p:cTn id="18" dur="500" fill="hold"/>
                                        <p:tgtEl>
                                          <p:spTgt spid="17203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2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2370" name="Rectangle 2"/>
          <p:cNvSpPr>
            <a:spLocks noGrp="1" noChangeArrowheads="1"/>
          </p:cNvSpPr>
          <p:nvPr>
            <p:ph type="title"/>
          </p:nvPr>
        </p:nvSpPr>
        <p:spPr>
          <a:noFill/>
        </p:spPr>
        <p:txBody>
          <a:bodyPr anchor="b"/>
          <a:lstStyle/>
          <a:p>
            <a:r>
              <a:rPr lang="en-US" altLang="en-US" sz="4000" b="1" dirty="0" smtClean="0">
                <a:latin typeface="Arial" panose="020B0604020202020204" pitchFamily="34" charset="0"/>
                <a:cs typeface="Arial" panose="020B0604020202020204" pitchFamily="34" charset="0"/>
              </a:rPr>
              <a:t>Entities involved in dairy cattle breeding in Israel, </a:t>
            </a:r>
            <a:r>
              <a:rPr lang="en-US" altLang="en-US" sz="4000" b="1" dirty="0" err="1" smtClean="0">
                <a:latin typeface="Arial" panose="020B0604020202020204" pitchFamily="34" charset="0"/>
                <a:cs typeface="Arial" panose="020B0604020202020204" pitchFamily="34" charset="0"/>
              </a:rPr>
              <a:t>cont</a:t>
            </a:r>
            <a:r>
              <a:rPr lang="en-US" altLang="en-US" sz="4000" b="1" dirty="0" smtClean="0">
                <a:latin typeface="Arial" panose="020B0604020202020204" pitchFamily="34" charset="0"/>
                <a:cs typeface="Arial" panose="020B0604020202020204" pitchFamily="34" charset="0"/>
              </a:rPr>
              <a:t> </a:t>
            </a:r>
          </a:p>
        </p:txBody>
      </p:sp>
      <p:grpSp>
        <p:nvGrpSpPr>
          <p:cNvPr id="1722371" name="Group 3"/>
          <p:cNvGrpSpPr>
            <a:grpSpLocks/>
          </p:cNvGrpSpPr>
          <p:nvPr/>
        </p:nvGrpSpPr>
        <p:grpSpPr bwMode="auto">
          <a:xfrm>
            <a:off x="395288" y="2205038"/>
            <a:ext cx="8283575" cy="3081337"/>
            <a:chOff x="249" y="1389"/>
            <a:chExt cx="5218" cy="1941"/>
          </a:xfrm>
        </p:grpSpPr>
        <p:pic>
          <p:nvPicPr>
            <p:cNvPr id="135172" name="Picture 4" descr="vol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5" y="1752"/>
              <a:ext cx="1272" cy="12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5173" name="Text Box 5"/>
            <p:cNvSpPr txBox="1">
              <a:spLocks noChangeArrowheads="1"/>
            </p:cNvSpPr>
            <p:nvPr/>
          </p:nvSpPr>
          <p:spPr bwMode="auto">
            <a:xfrm>
              <a:off x="249" y="1389"/>
              <a:ext cx="3765" cy="1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65125" indent="-365125">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en-US"/>
                <a:t>The Department of Genetics of the Institute of Animal Sciences of the Agricultural Research Organization is responsible for genetic evaluations, genetic marker analysis, and confirmation of paternity of bull calves.</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2237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nodeType="clickEffect">
                                  <p:stCondLst>
                                    <p:cond delay="0"/>
                                  </p:stCondLst>
                                  <p:childTnLst>
                                    <p:set>
                                      <p:cBhvr>
                                        <p:cTn id="10" dur="1" fill="hold">
                                          <p:stCondLst>
                                            <p:cond delay="0"/>
                                          </p:stCondLst>
                                        </p:cTn>
                                        <p:tgtEl>
                                          <p:spTgt spid="1722371"/>
                                        </p:tgtEl>
                                        <p:attrNameLst>
                                          <p:attrName>style.visibility</p:attrName>
                                        </p:attrNameLst>
                                      </p:cBhvr>
                                      <p:to>
                                        <p:strVal val="visible"/>
                                      </p:to>
                                    </p:set>
                                    <p:anim calcmode="lin" valueType="num">
                                      <p:cBhvr additive="base">
                                        <p:cTn id="11" dur="500" fill="hold"/>
                                        <p:tgtEl>
                                          <p:spTgt spid="1722371"/>
                                        </p:tgtEl>
                                        <p:attrNameLst>
                                          <p:attrName>ppt_x</p:attrName>
                                        </p:attrNameLst>
                                      </p:cBhvr>
                                      <p:tavLst>
                                        <p:tav tm="0">
                                          <p:val>
                                            <p:strVal val="0-#ppt_w/2"/>
                                          </p:val>
                                        </p:tav>
                                        <p:tav tm="100000">
                                          <p:val>
                                            <p:strVal val="#ppt_x"/>
                                          </p:val>
                                        </p:tav>
                                      </p:tavLst>
                                    </p:anim>
                                    <p:anim calcmode="lin" valueType="num">
                                      <p:cBhvr additive="base">
                                        <p:cTn id="12" dur="500" fill="hold"/>
                                        <p:tgtEl>
                                          <p:spTgt spid="17223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237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85750"/>
            <a:ext cx="8424614" cy="1143000"/>
          </a:xfrm>
        </p:spPr>
        <p:txBody>
          <a:bodyPr/>
          <a:lstStyle/>
          <a:p>
            <a:pPr rtl="1"/>
            <a:r>
              <a:rPr lang="he-IL" sz="5400" dirty="0" smtClean="0">
                <a:latin typeface="Narkisim" panose="020E0502050101010101" pitchFamily="34" charset="-79"/>
                <a:cs typeface="Narkisim" panose="020E0502050101010101" pitchFamily="34" charset="-79"/>
              </a:rPr>
              <a:t>מושגי יסוד בסטטיסטיקה, המשך</a:t>
            </a:r>
            <a:endParaRPr lang="en-US" sz="5400" dirty="0">
              <a:latin typeface="Narkisim" panose="020E0502050101010101" pitchFamily="34" charset="-79"/>
              <a:cs typeface="Narkisim" panose="020E0502050101010101" pitchFamily="34" charset="-79"/>
            </a:endParaRPr>
          </a:p>
        </p:txBody>
      </p:sp>
      <p:sp>
        <p:nvSpPr>
          <p:cNvPr id="3" name="Content Placeholder 2"/>
          <p:cNvSpPr>
            <a:spLocks noGrp="1"/>
          </p:cNvSpPr>
          <p:nvPr>
            <p:ph idx="1"/>
          </p:nvPr>
        </p:nvSpPr>
        <p:spPr>
          <a:xfrm>
            <a:off x="251520" y="1618456"/>
            <a:ext cx="8640960" cy="4114800"/>
          </a:xfrm>
        </p:spPr>
        <p:txBody>
          <a:bodyPr/>
          <a:lstStyle/>
          <a:p>
            <a:pPr marL="0" indent="0" algn="r" rtl="1">
              <a:buNone/>
            </a:pPr>
            <a:r>
              <a:rPr lang="he-IL" dirty="0" smtClean="0">
                <a:latin typeface="Narkisim" panose="020E0502050101010101" pitchFamily="34" charset="-79"/>
                <a:cs typeface="Narkisim" panose="020E0502050101010101" pitchFamily="34" charset="-79"/>
              </a:rPr>
              <a:t>רגרסיה של </a:t>
            </a:r>
            <a:r>
              <a:rPr lang="en-US" dirty="0" smtClean="0">
                <a:latin typeface="Narkisim" panose="020E0502050101010101" pitchFamily="34" charset="-79"/>
                <a:cs typeface="Narkisim" panose="020E0502050101010101" pitchFamily="34" charset="-79"/>
              </a:rPr>
              <a:t>y</a:t>
            </a:r>
            <a:r>
              <a:rPr lang="he-IL" dirty="0" smtClean="0">
                <a:latin typeface="Narkisim" panose="020E0502050101010101" pitchFamily="34" charset="-79"/>
                <a:cs typeface="Narkisim" panose="020E0502050101010101" pitchFamily="34" charset="-79"/>
              </a:rPr>
              <a:t> על </a:t>
            </a:r>
            <a:r>
              <a:rPr lang="en-US" dirty="0" smtClean="0">
                <a:latin typeface="Narkisim" panose="020E0502050101010101" pitchFamily="34" charset="-79"/>
                <a:cs typeface="Narkisim" panose="020E0502050101010101" pitchFamily="34" charset="-79"/>
              </a:rPr>
              <a:t>x</a:t>
            </a:r>
            <a:r>
              <a:rPr lang="he-IL" dirty="0" smtClean="0">
                <a:latin typeface="Narkisim" panose="020E0502050101010101" pitchFamily="34" charset="-79"/>
                <a:cs typeface="Narkisim" panose="020E0502050101010101" pitchFamily="34" charset="-79"/>
              </a:rPr>
              <a:t> = </a:t>
            </a:r>
            <a:r>
              <a:rPr lang="el-GR" dirty="0">
                <a:cs typeface="Narkisim" panose="020E0502050101010101" pitchFamily="34" charset="-79"/>
              </a:rPr>
              <a:t>σ</a:t>
            </a:r>
            <a:r>
              <a:rPr lang="en-US" baseline="-25000" dirty="0" err="1" smtClean="0">
                <a:latin typeface="Narkisim" panose="020E0502050101010101" pitchFamily="34" charset="-79"/>
                <a:cs typeface="Narkisim" panose="020E0502050101010101" pitchFamily="34" charset="-79"/>
              </a:rPr>
              <a:t>xy</a:t>
            </a:r>
            <a:r>
              <a:rPr lang="en-US" dirty="0" smtClean="0">
                <a:latin typeface="Narkisim" panose="020E0502050101010101" pitchFamily="34" charset="-79"/>
                <a:cs typeface="Narkisim" panose="020E0502050101010101" pitchFamily="34" charset="-79"/>
              </a:rPr>
              <a:t>/(</a:t>
            </a:r>
            <a:r>
              <a:rPr lang="el-GR" dirty="0" smtClean="0">
                <a:cs typeface="Narkisim" panose="020E0502050101010101" pitchFamily="34" charset="-79"/>
              </a:rPr>
              <a:t>σ</a:t>
            </a:r>
            <a:r>
              <a:rPr lang="en-US" baseline="-25000" dirty="0" smtClean="0">
                <a:latin typeface="Narkisim" panose="020E0502050101010101" pitchFamily="34" charset="-79"/>
                <a:cs typeface="Narkisim" panose="020E0502050101010101" pitchFamily="34" charset="-79"/>
              </a:rPr>
              <a:t>x</a:t>
            </a:r>
            <a:r>
              <a:rPr lang="en-US" baseline="30000" dirty="0" smtClean="0">
                <a:latin typeface="Narkisim" panose="020E0502050101010101" pitchFamily="34" charset="-79"/>
                <a:cs typeface="Narkisim" panose="020E0502050101010101" pitchFamily="34" charset="-79"/>
              </a:rPr>
              <a:t>2</a:t>
            </a:r>
            <a:r>
              <a:rPr lang="en-US" dirty="0" smtClean="0">
                <a:latin typeface="Narkisim" panose="020E0502050101010101" pitchFamily="34" charset="-79"/>
                <a:cs typeface="Narkisim" panose="020E0502050101010101" pitchFamily="34" charset="-79"/>
              </a:rPr>
              <a:t>)</a:t>
            </a:r>
            <a:r>
              <a:rPr lang="he-IL" dirty="0" smtClean="0">
                <a:latin typeface="Narkisim" panose="020E0502050101010101" pitchFamily="34" charset="-79"/>
                <a:cs typeface="Narkisim" panose="020E0502050101010101" pitchFamily="34" charset="-79"/>
              </a:rPr>
              <a:t> (</a:t>
            </a:r>
            <a:r>
              <a:rPr lang="en-US" dirty="0" smtClean="0">
                <a:latin typeface="Narkisim" panose="020E0502050101010101" pitchFamily="34" charset="-79"/>
                <a:cs typeface="Narkisim" panose="020E0502050101010101" pitchFamily="34" charset="-79"/>
              </a:rPr>
              <a:t>(Regression of y on x</a:t>
            </a:r>
            <a:endParaRPr lang="he-IL" dirty="0" smtClean="0">
              <a:latin typeface="Narkisim" panose="020E0502050101010101" pitchFamily="34" charset="-79"/>
              <a:cs typeface="Narkisim" panose="020E0502050101010101" pitchFamily="34" charset="-79"/>
            </a:endParaRPr>
          </a:p>
          <a:p>
            <a:pPr marL="0" indent="0" algn="r" rtl="1">
              <a:buNone/>
            </a:pPr>
            <a:endParaRPr lang="he-IL" dirty="0" smtClean="0">
              <a:latin typeface="Narkisim" panose="020E0502050101010101" pitchFamily="34" charset="-79"/>
              <a:cs typeface="Narkisim" panose="020E0502050101010101" pitchFamily="34" charset="-79"/>
            </a:endParaRPr>
          </a:p>
          <a:p>
            <a:pPr marL="0" indent="0" algn="r" rtl="1">
              <a:buNone/>
            </a:pPr>
            <a:r>
              <a:rPr lang="he-IL" dirty="0" smtClean="0">
                <a:latin typeface="Narkisim" panose="020E0502050101010101" pitchFamily="34" charset="-79"/>
                <a:cs typeface="Narkisim" panose="020E0502050101010101" pitchFamily="34" charset="-79"/>
              </a:rPr>
              <a:t>השונות של סכום</a:t>
            </a:r>
          </a:p>
          <a:p>
            <a:pPr marL="0" indent="0" algn="r" rtl="1">
              <a:buNone/>
            </a:pPr>
            <a:r>
              <a:rPr lang="he-IL" dirty="0" smtClean="0">
                <a:latin typeface="Narkisim" panose="020E0502050101010101" pitchFamily="34" charset="-79"/>
                <a:cs typeface="Narkisim" panose="020E0502050101010101" pitchFamily="34" charset="-79"/>
              </a:rPr>
              <a:t> שני משתנים:</a:t>
            </a:r>
          </a:p>
          <a:p>
            <a:pPr marL="0" indent="0" algn="r" rtl="1">
              <a:buNone/>
            </a:pPr>
            <a:r>
              <a:rPr lang="he-IL" dirty="0" smtClean="0">
                <a:latin typeface="Narkisim" panose="020E0502050101010101" pitchFamily="34" charset="-79"/>
                <a:cs typeface="Narkisim" panose="020E0502050101010101" pitchFamily="34" charset="-79"/>
              </a:rPr>
              <a:t> </a:t>
            </a:r>
            <a:r>
              <a:rPr lang="en-US" dirty="0" smtClean="0">
                <a:latin typeface="Narkisim" panose="020E0502050101010101" pitchFamily="34" charset="-79"/>
                <a:cs typeface="Narkisim" panose="020E0502050101010101" pitchFamily="34" charset="-79"/>
              </a:rPr>
              <a:t>x + y = z</a:t>
            </a:r>
          </a:p>
          <a:p>
            <a:pPr marL="0" indent="0" algn="r">
              <a:buNone/>
            </a:pPr>
            <a:r>
              <a:rPr lang="el-GR" dirty="0">
                <a:cs typeface="Narkisim" panose="020E0502050101010101" pitchFamily="34" charset="-79"/>
              </a:rPr>
              <a:t>σ</a:t>
            </a:r>
            <a:r>
              <a:rPr lang="en-US" baseline="-25000" dirty="0" smtClean="0">
                <a:latin typeface="Narkisim" panose="020E0502050101010101" pitchFamily="34" charset="-79"/>
                <a:cs typeface="Narkisim" panose="020E0502050101010101" pitchFamily="34" charset="-79"/>
              </a:rPr>
              <a:t>x</a:t>
            </a:r>
            <a:r>
              <a:rPr lang="en-US" baseline="30000" dirty="0" smtClean="0">
                <a:latin typeface="Narkisim" panose="020E0502050101010101" pitchFamily="34" charset="-79"/>
                <a:cs typeface="Narkisim" panose="020E0502050101010101" pitchFamily="34" charset="-79"/>
              </a:rPr>
              <a:t>2</a:t>
            </a:r>
            <a:r>
              <a:rPr lang="el-GR" dirty="0">
                <a:cs typeface="Narkisim" panose="020E0502050101010101" pitchFamily="34" charset="-79"/>
              </a:rPr>
              <a:t> </a:t>
            </a:r>
            <a:r>
              <a:rPr lang="en-US" dirty="0" smtClean="0">
                <a:cs typeface="Narkisim" panose="020E0502050101010101" pitchFamily="34" charset="-79"/>
              </a:rPr>
              <a:t>+ </a:t>
            </a:r>
            <a:r>
              <a:rPr lang="el-GR" dirty="0" smtClean="0">
                <a:cs typeface="Narkisim" panose="020E0502050101010101" pitchFamily="34" charset="-79"/>
              </a:rPr>
              <a:t>σ</a:t>
            </a:r>
            <a:r>
              <a:rPr lang="en-US" baseline="-25000" dirty="0" smtClean="0">
                <a:latin typeface="Narkisim" panose="020E0502050101010101" pitchFamily="34" charset="-79"/>
                <a:cs typeface="Narkisim" panose="020E0502050101010101" pitchFamily="34" charset="-79"/>
              </a:rPr>
              <a:t>y</a:t>
            </a:r>
            <a:r>
              <a:rPr lang="en-US" baseline="30000" dirty="0" smtClean="0">
                <a:latin typeface="Narkisim" panose="020E0502050101010101" pitchFamily="34" charset="-79"/>
                <a:cs typeface="Narkisim" panose="020E0502050101010101" pitchFamily="34" charset="-79"/>
              </a:rPr>
              <a:t>2</a:t>
            </a:r>
            <a:r>
              <a:rPr lang="en-US" dirty="0" smtClean="0">
                <a:latin typeface="Narkisim" panose="020E0502050101010101" pitchFamily="34" charset="-79"/>
                <a:cs typeface="Narkisim" panose="020E0502050101010101" pitchFamily="34" charset="-79"/>
              </a:rPr>
              <a:t> + 2</a:t>
            </a:r>
            <a:r>
              <a:rPr lang="el-GR" dirty="0" smtClean="0">
                <a:cs typeface="Narkisim" panose="020E0502050101010101" pitchFamily="34" charset="-79"/>
              </a:rPr>
              <a:t>σ</a:t>
            </a:r>
            <a:r>
              <a:rPr lang="en-US" baseline="-25000" dirty="0" err="1" smtClean="0">
                <a:latin typeface="Narkisim" panose="020E0502050101010101" pitchFamily="34" charset="-79"/>
                <a:cs typeface="Narkisim" panose="020E0502050101010101" pitchFamily="34" charset="-79"/>
              </a:rPr>
              <a:t>xy</a:t>
            </a:r>
            <a:r>
              <a:rPr lang="en-US" dirty="0" smtClean="0">
                <a:latin typeface="Narkisim" panose="020E0502050101010101" pitchFamily="34" charset="-79"/>
                <a:cs typeface="Narkisim" panose="020E0502050101010101" pitchFamily="34" charset="-79"/>
              </a:rPr>
              <a:t> = </a:t>
            </a:r>
            <a:r>
              <a:rPr lang="el-GR" dirty="0" smtClean="0">
                <a:cs typeface="Narkisim" panose="020E0502050101010101" pitchFamily="34" charset="-79"/>
              </a:rPr>
              <a:t>σ</a:t>
            </a:r>
            <a:r>
              <a:rPr lang="en-US" baseline="-25000" dirty="0" smtClean="0">
                <a:latin typeface="Narkisim" panose="020E0502050101010101" pitchFamily="34" charset="-79"/>
                <a:cs typeface="Narkisim" panose="020E0502050101010101" pitchFamily="34" charset="-79"/>
              </a:rPr>
              <a:t>z</a:t>
            </a:r>
            <a:r>
              <a:rPr lang="en-US" baseline="30000" dirty="0" smtClean="0">
                <a:latin typeface="Narkisim" panose="020E0502050101010101" pitchFamily="34" charset="-79"/>
                <a:cs typeface="Narkisim" panose="020E0502050101010101" pitchFamily="34" charset="-79"/>
              </a:rPr>
              <a:t>2</a:t>
            </a:r>
            <a:r>
              <a:rPr lang="en-US" dirty="0" smtClean="0">
                <a:latin typeface="Narkisim" panose="020E0502050101010101" pitchFamily="34" charset="-79"/>
                <a:cs typeface="Narkisim" panose="020E0502050101010101" pitchFamily="34" charset="-79"/>
              </a:rPr>
              <a:t> </a:t>
            </a:r>
            <a:endParaRPr lang="he-IL" dirty="0" smtClean="0">
              <a:latin typeface="Narkisim" panose="020E0502050101010101" pitchFamily="34" charset="-79"/>
              <a:cs typeface="Narkisim" panose="020E0502050101010101" pitchFamily="34" charset="-79"/>
            </a:endParaRPr>
          </a:p>
        </p:txBody>
      </p:sp>
      <p:pic>
        <p:nvPicPr>
          <p:cNvPr id="3182594" name="Picture 2" descr="enter image description he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95" y="2348881"/>
            <a:ext cx="5124568" cy="4392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147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latin typeface="Arial" panose="020B0604020202020204" pitchFamily="34" charset="0"/>
                <a:cs typeface="Arial" panose="020B0604020202020204" pitchFamily="34" charset="0"/>
              </a:rPr>
              <a:t>Interbull</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08127" y="1268760"/>
            <a:ext cx="7772400" cy="4114800"/>
          </a:xfrm>
        </p:spPr>
        <p:txBody>
          <a:bodyPr/>
          <a:lstStyle/>
          <a:p>
            <a:pPr marL="0" indent="0">
              <a:buNone/>
            </a:pPr>
            <a:r>
              <a:rPr lang="en-US" sz="2800" dirty="0">
                <a:latin typeface="Arial" panose="020B0604020202020204" pitchFamily="34" charset="0"/>
                <a:cs typeface="Arial" panose="020B0604020202020204" pitchFamily="34" charset="0"/>
              </a:rPr>
              <a:t>INTERBULL </a:t>
            </a:r>
            <a:r>
              <a:rPr lang="en-US" sz="2800" dirty="0" smtClean="0">
                <a:latin typeface="Arial" panose="020B0604020202020204" pitchFamily="34" charset="0"/>
                <a:cs typeface="Arial" panose="020B0604020202020204" pitchFamily="34" charset="0"/>
              </a:rPr>
              <a:t>is </a:t>
            </a:r>
            <a:r>
              <a:rPr lang="en-US" sz="2800" dirty="0">
                <a:latin typeface="Arial" panose="020B0604020202020204" pitchFamily="34" charset="0"/>
                <a:cs typeface="Arial" panose="020B0604020202020204" pitchFamily="34" charset="0"/>
              </a:rPr>
              <a:t>a</a:t>
            </a:r>
            <a:r>
              <a:rPr lang="en-US" sz="2800" dirty="0" smtClean="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p</a:t>
            </a:r>
            <a:r>
              <a:rPr lang="en-US" sz="2800" dirty="0" smtClean="0">
                <a:latin typeface="Arial" panose="020B0604020202020204" pitchFamily="34" charset="0"/>
                <a:cs typeface="Arial" panose="020B0604020202020204" pitchFamily="34" charset="0"/>
              </a:rPr>
              <a:t>ermanent sub-committee </a:t>
            </a:r>
            <a:r>
              <a:rPr lang="en-US" sz="2800" dirty="0">
                <a:latin typeface="Arial" panose="020B0604020202020204" pitchFamily="34" charset="0"/>
                <a:cs typeface="Arial" panose="020B0604020202020204" pitchFamily="34" charset="0"/>
              </a:rPr>
              <a:t>o</a:t>
            </a:r>
            <a:r>
              <a:rPr lang="en-US" sz="2800" dirty="0" smtClean="0">
                <a:latin typeface="Arial" panose="020B0604020202020204" pitchFamily="34" charset="0"/>
                <a:cs typeface="Arial" panose="020B0604020202020204" pitchFamily="34" charset="0"/>
              </a:rPr>
              <a:t>f </a:t>
            </a:r>
            <a:r>
              <a:rPr lang="en-US" sz="2800" dirty="0">
                <a:latin typeface="Arial" panose="020B0604020202020204" pitchFamily="34" charset="0"/>
                <a:cs typeface="Arial" panose="020B0604020202020204" pitchFamily="34" charset="0"/>
              </a:rPr>
              <a:t>t</a:t>
            </a:r>
            <a:r>
              <a:rPr lang="en-US" sz="2800" dirty="0" smtClean="0">
                <a:latin typeface="Arial" panose="020B0604020202020204" pitchFamily="34" charset="0"/>
                <a:cs typeface="Arial" panose="020B0604020202020204" pitchFamily="34" charset="0"/>
              </a:rPr>
              <a:t>he </a:t>
            </a:r>
            <a:r>
              <a:rPr lang="en-US" sz="2800" dirty="0">
                <a:latin typeface="Arial" panose="020B0604020202020204" pitchFamily="34" charset="0"/>
                <a:cs typeface="Arial" panose="020B0604020202020204" pitchFamily="34" charset="0"/>
              </a:rPr>
              <a:t>International Committee </a:t>
            </a:r>
            <a:r>
              <a:rPr lang="en-US" sz="2800" dirty="0" smtClean="0">
                <a:latin typeface="Arial" panose="020B0604020202020204" pitchFamily="34" charset="0"/>
                <a:cs typeface="Arial" panose="020B0604020202020204" pitchFamily="34" charset="0"/>
              </a:rPr>
              <a:t>for </a:t>
            </a:r>
            <a:r>
              <a:rPr lang="en-US" sz="2800" dirty="0">
                <a:latin typeface="Arial" panose="020B0604020202020204" pitchFamily="34" charset="0"/>
                <a:cs typeface="Arial" panose="020B0604020202020204" pitchFamily="34" charset="0"/>
              </a:rPr>
              <a:t>Animal Recording (ICAR</a:t>
            </a:r>
            <a:r>
              <a:rPr lang="en-US" sz="2800" dirty="0" smtClean="0">
                <a:latin typeface="Arial" panose="020B0604020202020204" pitchFamily="34" charset="0"/>
                <a:cs typeface="Arial" panose="020B0604020202020204" pitchFamily="34" charset="0"/>
              </a:rPr>
              <a:t>).</a:t>
            </a:r>
            <a:r>
              <a:rPr lang="en-US" sz="2800" dirty="0">
                <a:latin typeface="Arial" panose="020B0604020202020204" pitchFamily="34" charset="0"/>
                <a:cs typeface="Arial" panose="020B0604020202020204" pitchFamily="34" charset="0"/>
              </a:rPr>
              <a:t> </a:t>
            </a:r>
            <a:endParaRPr lang="en-US" sz="2800"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en-US" sz="2800" dirty="0" err="1" smtClean="0">
                <a:latin typeface="Arial" panose="020B0604020202020204" pitchFamily="34" charset="0"/>
                <a:cs typeface="Arial" panose="020B0604020202020204" pitchFamily="34" charset="0"/>
              </a:rPr>
              <a:t>Interbull</a:t>
            </a:r>
            <a:r>
              <a:rPr lang="en-US" sz="2800" dirty="0" smtClean="0">
                <a:latin typeface="Arial" panose="020B0604020202020204" pitchFamily="34" charset="0"/>
                <a:cs typeface="Arial" panose="020B0604020202020204" pitchFamily="34" charset="0"/>
              </a:rPr>
              <a:t> validates the genetic evaluation methods of the partner countries, including Israel</a:t>
            </a:r>
            <a:r>
              <a:rPr lang="he-IL" sz="2800" dirty="0" smtClean="0">
                <a:latin typeface="Arial" panose="020B0604020202020204" pitchFamily="34" charset="0"/>
                <a:cs typeface="Arial" panose="020B0604020202020204" pitchFamily="34" charset="0"/>
              </a:rPr>
              <a:t>.</a:t>
            </a:r>
            <a:r>
              <a:rPr lang="en-US" sz="2800" dirty="0" smtClean="0">
                <a:latin typeface="Arial" panose="020B0604020202020204" pitchFamily="34" charset="0"/>
                <a:cs typeface="Arial" panose="020B0604020202020204" pitchFamily="34" charset="0"/>
              </a:rPr>
              <a:t> (</a:t>
            </a:r>
            <a:r>
              <a:rPr lang="he-IL" sz="2800" dirty="0" smtClean="0">
                <a:latin typeface="Arial" panose="020B0604020202020204" pitchFamily="34" charset="0"/>
                <a:cs typeface="Arial" panose="020B0604020202020204" pitchFamily="34" charset="0"/>
              </a:rPr>
              <a:t>כלומר "תעודת כשרות" למבחנים הגנטיים</a:t>
            </a:r>
            <a:r>
              <a:rPr lang="en-US" sz="2800" dirty="0" smtClean="0">
                <a:latin typeface="Arial" panose="020B0604020202020204" pitchFamily="34" charset="0"/>
                <a:cs typeface="Arial" panose="020B0604020202020204" pitchFamily="34" charset="0"/>
              </a:rPr>
              <a:t>)</a:t>
            </a:r>
          </a:p>
          <a:p>
            <a:pPr>
              <a:buFont typeface="Wingdings" panose="05000000000000000000" pitchFamily="2" charset="2"/>
              <a:buChar char="Ø"/>
            </a:pPr>
            <a:r>
              <a:rPr lang="en-US" sz="2800" dirty="0" err="1">
                <a:latin typeface="Arial" panose="020B0604020202020204" pitchFamily="34" charset="0"/>
                <a:cs typeface="Arial" panose="020B0604020202020204" pitchFamily="34" charset="0"/>
              </a:rPr>
              <a:t>Interbull</a:t>
            </a:r>
            <a:r>
              <a:rPr lang="en-US" sz="2800" dirty="0">
                <a:latin typeface="Arial" panose="020B0604020202020204" pitchFamily="34" charset="0"/>
                <a:cs typeface="Arial" panose="020B0604020202020204" pitchFamily="34" charset="0"/>
              </a:rPr>
              <a:t> computes international genetic evaluations for &gt;60,000 bulls based on bulls with daughters in several countries. </a:t>
            </a:r>
            <a:endParaRPr lang="en-US" sz="2800"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Based the international evaluations we can compare all foreign bulls to Israeli bulls. </a:t>
            </a:r>
            <a:endParaRPr lang="en-US" sz="2800" dirty="0">
              <a:latin typeface="Arial" panose="020B0604020202020204" pitchFamily="34" charset="0"/>
              <a:cs typeface="Arial" panose="020B0604020202020204" pitchFamily="34" charset="0"/>
            </a:endParaRPr>
          </a:p>
          <a:p>
            <a:pPr marL="0" indent="0" algn="l">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8264" y="1340768"/>
            <a:ext cx="2820042" cy="1841920"/>
          </a:xfrm>
          <a:prstGeom prst="rect">
            <a:avLst/>
          </a:prstGeom>
        </p:spPr>
      </p:pic>
    </p:spTree>
    <p:extLst>
      <p:ext uri="{BB962C8B-B14F-4D97-AF65-F5344CB8AC3E}">
        <p14:creationId xmlns:p14="http://schemas.microsoft.com/office/powerpoint/2010/main" val="393175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he-IL" sz="4800" b="1" dirty="0" err="1" smtClean="0">
                <a:latin typeface="Narkisim" panose="020E0502050101010101" pitchFamily="34" charset="-79"/>
                <a:cs typeface="Narkisim" panose="020E0502050101010101" pitchFamily="34" charset="-79"/>
              </a:rPr>
              <a:t>אינדקסי</a:t>
            </a:r>
            <a:r>
              <a:rPr lang="he-IL" sz="4800" b="1" dirty="0" smtClean="0">
                <a:latin typeface="Narkisim" panose="020E0502050101010101" pitchFamily="34" charset="-79"/>
                <a:cs typeface="Narkisim" panose="020E0502050101010101" pitchFamily="34" charset="-79"/>
              </a:rPr>
              <a:t> סלקציה בעולם ובארץ</a:t>
            </a:r>
            <a:endParaRPr lang="en-US" sz="4800" b="1" dirty="0">
              <a:latin typeface="Narkisim" panose="020E0502050101010101" pitchFamily="34" charset="-79"/>
              <a:cs typeface="Narkisim" panose="020E0502050101010101" pitchFamily="34" charset="-79"/>
            </a:endParaRPr>
          </a:p>
        </p:txBody>
      </p:sp>
      <p:pic>
        <p:nvPicPr>
          <p:cNvPr id="158722" name="Picture 2" descr="Image result for selection index pictu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276872"/>
            <a:ext cx="5124450" cy="3409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639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58722"/>
                                        </p:tgtEl>
                                        <p:attrNameLst>
                                          <p:attrName>style.visibility</p:attrName>
                                        </p:attrNameLst>
                                      </p:cBhvr>
                                      <p:to>
                                        <p:strVal val="visible"/>
                                      </p:to>
                                    </p:set>
                                    <p:anim calcmode="lin" valueType="num">
                                      <p:cBhvr additive="base">
                                        <p:cTn id="11" dur="500" fill="hold"/>
                                        <p:tgtEl>
                                          <p:spTgt spid="158722"/>
                                        </p:tgtEl>
                                        <p:attrNameLst>
                                          <p:attrName>ppt_x</p:attrName>
                                        </p:attrNameLst>
                                      </p:cBhvr>
                                      <p:tavLst>
                                        <p:tav tm="0">
                                          <p:val>
                                            <p:strVal val="#ppt_x"/>
                                          </p:val>
                                        </p:tav>
                                        <p:tav tm="100000">
                                          <p:val>
                                            <p:strVal val="#ppt_x"/>
                                          </p:val>
                                        </p:tav>
                                      </p:tavLst>
                                    </p:anim>
                                    <p:anim calcmode="lin" valueType="num">
                                      <p:cBhvr additive="base">
                                        <p:cTn id="12" dur="500" fill="hold"/>
                                        <p:tgtEl>
                                          <p:spTgt spid="1587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609600" y="0"/>
            <a:ext cx="7772400" cy="1196752"/>
          </a:xfrm>
        </p:spPr>
        <p:txBody>
          <a:bodyPr/>
          <a:lstStyle/>
          <a:p>
            <a:r>
              <a:rPr lang="he-IL" altLang="en-US" sz="4800" b="1" dirty="0" smtClean="0">
                <a:latin typeface="Narkisim" panose="020E0502050101010101" pitchFamily="34" charset="-79"/>
                <a:cs typeface="Narkisim" panose="020E0502050101010101" pitchFamily="34" charset="-79"/>
              </a:rPr>
              <a:t>תורשתיות לתכונות החשובות</a:t>
            </a:r>
            <a:endParaRPr lang="en-US" altLang="en-US" sz="4800" b="1" dirty="0" smtClean="0">
              <a:latin typeface="Narkisim" panose="020E0502050101010101" pitchFamily="34" charset="-79"/>
              <a:cs typeface="Narkisim" panose="020E0502050101010101" pitchFamily="34" charset="-79"/>
            </a:endParaRPr>
          </a:p>
        </p:txBody>
      </p:sp>
      <p:graphicFrame>
        <p:nvGraphicFramePr>
          <p:cNvPr id="1854467" name="Group 3"/>
          <p:cNvGraphicFramePr>
            <a:graphicFrameLocks noGrp="1"/>
          </p:cNvGraphicFramePr>
          <p:nvPr>
            <p:extLst>
              <p:ext uri="{D42A27DB-BD31-4B8C-83A1-F6EECF244321}">
                <p14:modId xmlns:p14="http://schemas.microsoft.com/office/powerpoint/2010/main" val="4123377980"/>
              </p:ext>
            </p:extLst>
          </p:nvPr>
        </p:nvGraphicFramePr>
        <p:xfrm>
          <a:off x="683568" y="1628800"/>
          <a:ext cx="7373938" cy="4611688"/>
        </p:xfrm>
        <a:graphic>
          <a:graphicData uri="http://schemas.openxmlformats.org/drawingml/2006/table">
            <a:tbl>
              <a:tblPr rtl="1"/>
              <a:tblGrid>
                <a:gridCol w="5614392">
                  <a:extLst>
                    <a:ext uri="{9D8B030D-6E8A-4147-A177-3AD203B41FA5}">
                      <a16:colId xmlns="" xmlns:a16="http://schemas.microsoft.com/office/drawing/2014/main" val="3396404989"/>
                    </a:ext>
                  </a:extLst>
                </a:gridCol>
                <a:gridCol w="1759546">
                  <a:extLst>
                    <a:ext uri="{9D8B030D-6E8A-4147-A177-3AD203B41FA5}">
                      <a16:colId xmlns="" xmlns:a16="http://schemas.microsoft.com/office/drawing/2014/main" val="919465836"/>
                    </a:ext>
                  </a:extLst>
                </a:gridCol>
              </a:tblGrid>
              <a:tr h="496888">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2"/>
                          </a:solidFill>
                          <a:effectLst/>
                          <a:latin typeface="Narkisim" panose="020E0502050101010101" pitchFamily="34" charset="-79"/>
                          <a:cs typeface="Narkisim" panose="020E0502050101010101" pitchFamily="34" charset="-79"/>
                        </a:rPr>
                        <a:t>התכונה</a:t>
                      </a:r>
                      <a:endParaRPr kumimoji="0" lang="en-US" altLang="en-US" sz="2400" b="0" i="0" u="none" strike="noStrike" cap="none" normalizeH="0" baseline="0" dirty="0" smtClean="0">
                        <a:ln>
                          <a:noFill/>
                        </a:ln>
                        <a:solidFill>
                          <a:schemeClr val="tx2"/>
                        </a:solidFill>
                        <a:effectLst/>
                        <a:latin typeface="Narkisim" panose="020E0502050101010101" pitchFamily="34" charset="-79"/>
                        <a:cs typeface="Narkisim" panose="020E0502050101010101" pitchFamily="34" charset="-79"/>
                      </a:endParaRPr>
                    </a:p>
                  </a:txBody>
                  <a:tcPr horzOverflow="overflow">
                    <a:lnL cap="flat">
                      <a:noFill/>
                    </a:lnL>
                    <a:lnR>
                      <a:noFill/>
                    </a:lnR>
                    <a:lnT w="28575" cap="flat" cmpd="sng" algn="ctr">
                      <a:solidFill>
                        <a:srgbClr val="FFFF00"/>
                      </a:solidFill>
                      <a:prstDash val="solid"/>
                      <a:round/>
                      <a:headEnd type="none" w="med" len="med"/>
                      <a:tailEnd type="none" w="med" len="med"/>
                    </a:lnT>
                    <a:lnB w="12700" cap="flat" cmpd="sng" algn="ctr">
                      <a:solidFill>
                        <a:schemeClr val="tx2"/>
                      </a:solidFill>
                      <a:prstDash val="solid"/>
                      <a:round/>
                      <a:headEnd type="none" w="sm" len="sm"/>
                      <a:tailEnd type="none" w="sm" len="sm"/>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2"/>
                          </a:solidFill>
                          <a:effectLst/>
                          <a:latin typeface="Narkisim" panose="020E0502050101010101" pitchFamily="34" charset="-79"/>
                          <a:cs typeface="Narkisim" panose="020E0502050101010101" pitchFamily="34" charset="-79"/>
                        </a:rPr>
                        <a:t>תורשתיות</a:t>
                      </a:r>
                      <a:endParaRPr kumimoji="0" lang="en-US" altLang="en-US" sz="2400" b="0" i="0" u="none" strike="noStrike" cap="none" normalizeH="0" baseline="0" dirty="0" smtClean="0">
                        <a:ln>
                          <a:noFill/>
                        </a:ln>
                        <a:solidFill>
                          <a:schemeClr val="tx2"/>
                        </a:solidFill>
                        <a:effectLst/>
                        <a:latin typeface="Narkisim" panose="020E0502050101010101" pitchFamily="34" charset="-79"/>
                        <a:cs typeface="Narkisim" panose="020E0502050101010101" pitchFamily="34" charset="-79"/>
                      </a:endParaRPr>
                    </a:p>
                  </a:txBody>
                  <a:tcPr horzOverflow="overflow">
                    <a:lnL>
                      <a:noFill/>
                    </a:lnL>
                    <a:lnR cap="flat">
                      <a:noFill/>
                    </a:lnR>
                    <a:lnT w="28575" cap="flat" cmpd="sng" algn="ctr">
                      <a:solidFill>
                        <a:srgbClr val="FFFF00"/>
                      </a:solidFill>
                      <a:prstDash val="solid"/>
                      <a:round/>
                      <a:headEnd type="none" w="med" len="med"/>
                      <a:tailEnd type="none" w="med" len="med"/>
                    </a:lnT>
                    <a:lnB w="12700" cap="flat" cmpd="sng" algn="ctr">
                      <a:solidFill>
                        <a:schemeClr val="tx2"/>
                      </a:solidFill>
                      <a:prstDash val="solid"/>
                      <a:round/>
                      <a:headEnd type="none" w="sm" len="sm"/>
                      <a:tailEnd type="none" w="sm" len="sm"/>
                    </a:lnB>
                    <a:lnTlToBr>
                      <a:noFill/>
                    </a:lnTlToBr>
                    <a:lnBlToTr>
                      <a:noFill/>
                    </a:lnBlToTr>
                    <a:noFill/>
                  </a:tcPr>
                </a:tc>
                <a:extLst>
                  <a:ext uri="{0D108BD9-81ED-4DB2-BD59-A6C34878D82A}">
                    <a16:rowId xmlns="" xmlns:a16="http://schemas.microsoft.com/office/drawing/2014/main" val="2191009400"/>
                  </a:ext>
                </a:extLst>
              </a:tr>
              <a:tr h="344488">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חלב, שומן, חלבון</a:t>
                      </a:r>
                      <a:endPar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horzOverflow="overflow">
                    <a:lnL cap="flat">
                      <a:noFill/>
                    </a:lnL>
                    <a:lnR>
                      <a:noFill/>
                    </a:lnR>
                    <a:lnT w="12700" cap="flat" cmpd="sng" algn="ctr">
                      <a:solidFill>
                        <a:schemeClr val="tx2"/>
                      </a:solidFill>
                      <a:prstDash val="solid"/>
                      <a:round/>
                      <a:headEnd type="none" w="sm" len="sm"/>
                      <a:tailEnd type="none" w="sm" len="sm"/>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~0.4</a:t>
                      </a:r>
                    </a:p>
                  </a:txBody>
                  <a:tcPr horzOverflow="overflow">
                    <a:lnL>
                      <a:noFill/>
                    </a:lnL>
                    <a:lnR cap="flat">
                      <a:noFill/>
                    </a:lnR>
                    <a:lnT w="12700" cap="flat" cmpd="sng" algn="ctr">
                      <a:solidFill>
                        <a:schemeClr val="tx2"/>
                      </a:solidFill>
                      <a:prstDash val="solid"/>
                      <a:round/>
                      <a:headEnd type="none" w="sm" len="sm"/>
                      <a:tailEnd type="none" w="sm" len="sm"/>
                    </a:lnT>
                    <a:lnB>
                      <a:noFill/>
                    </a:lnB>
                    <a:lnTlToBr>
                      <a:noFill/>
                    </a:lnTlToBr>
                    <a:lnBlToTr>
                      <a:noFill/>
                    </a:lnBlToTr>
                    <a:noFill/>
                  </a:tcPr>
                </a:tc>
                <a:extLst>
                  <a:ext uri="{0D108BD9-81ED-4DB2-BD59-A6C34878D82A}">
                    <a16:rowId xmlns="" xmlns:a16="http://schemas.microsoft.com/office/drawing/2014/main" val="4052125563"/>
                  </a:ext>
                </a:extLst>
              </a:tr>
              <a:tr h="344488">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לוג ריכוז תאים סומאטיים</a:t>
                      </a:r>
                      <a:endPar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horzOverflow="overflow">
                    <a:lnL cap="flat">
                      <a:noFill/>
                    </a:lnL>
                    <a:lnR>
                      <a:noFill/>
                    </a:lnR>
                    <a:lnT>
                      <a:noFill/>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0.25</a:t>
                      </a:r>
                    </a:p>
                  </a:txBody>
                  <a:tcP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218868929"/>
                  </a:ext>
                </a:extLst>
              </a:tr>
              <a:tr h="395288">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פוריות נקבית</a:t>
                      </a:r>
                      <a:endPar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horzOverflow="overflow">
                    <a:lnL cap="flat">
                      <a:noFill/>
                    </a:lnL>
                    <a:lnR>
                      <a:noFill/>
                    </a:lnR>
                    <a:lnT>
                      <a:noFill/>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0.02</a:t>
                      </a:r>
                    </a:p>
                  </a:txBody>
                  <a:tcP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386895945"/>
                  </a:ext>
                </a:extLst>
              </a:tr>
              <a:tr h="395288">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הישרדות</a:t>
                      </a:r>
                      <a:endPar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horzOverflow="overflow">
                    <a:lnL cap="flat">
                      <a:noFill/>
                    </a:lnL>
                    <a:lnR>
                      <a:noFill/>
                    </a:lnR>
                    <a:lnT>
                      <a:noFill/>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0.11</a:t>
                      </a:r>
                    </a:p>
                  </a:txBody>
                  <a:tcP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2428823496"/>
                  </a:ext>
                </a:extLst>
              </a:tr>
              <a:tr h="395288">
                <a:tc>
                  <a:txBody>
                    <a:bodyPr/>
                    <a:lstStyle/>
                    <a:p>
                      <a:pPr marL="0" marR="0" lvl="0" indent="0" algn="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התמדת יבול חלב למשך </a:t>
                      </a:r>
                      <a:r>
                        <a:rPr kumimoji="0" lang="he-IL" altLang="en-US" sz="2400" b="0" i="0" u="none" strike="noStrike" cap="none" normalizeH="0" baseline="0" dirty="0" err="1" smtClean="0">
                          <a:ln>
                            <a:noFill/>
                          </a:ln>
                          <a:solidFill>
                            <a:schemeClr val="tx1"/>
                          </a:solidFill>
                          <a:effectLst/>
                          <a:latin typeface="Narkisim" panose="020E0502050101010101" pitchFamily="34" charset="-79"/>
                          <a:cs typeface="Narkisim" panose="020E0502050101010101" pitchFamily="34" charset="-79"/>
                        </a:rPr>
                        <a:t>התחלובה</a:t>
                      </a:r>
                      <a:endPar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0.10</a:t>
                      </a:r>
                    </a:p>
                  </a:txBody>
                  <a:tcP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334522395"/>
                  </a:ext>
                </a:extLst>
              </a:tr>
              <a:tr h="395288">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2000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המלטה קשה</a:t>
                      </a:r>
                      <a:endPar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horzOverflow="overflow">
                    <a:lnL cap="flat">
                      <a:noFill/>
                    </a:lnL>
                    <a:lnR>
                      <a:noFill/>
                    </a:lnR>
                    <a:lnT>
                      <a:noFill/>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0.03</a:t>
                      </a:r>
                    </a:p>
                  </a:txBody>
                  <a:tcP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217731262"/>
                  </a:ext>
                </a:extLst>
              </a:tr>
              <a:tr h="395288">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2000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תמותת וולדות</a:t>
                      </a:r>
                      <a:endPar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horzOverflow="overflow">
                    <a:lnL cap="flat">
                      <a:noFill/>
                    </a:lnL>
                    <a:lnR>
                      <a:noFill/>
                    </a:lnR>
                    <a:lnT>
                      <a:noFill/>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0.015</a:t>
                      </a:r>
                    </a:p>
                  </a:txBody>
                  <a:tcP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743833946"/>
                  </a:ext>
                </a:extLst>
              </a:tr>
              <a:tr h="395288">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2000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תכונות שיפוט גופני</a:t>
                      </a:r>
                      <a:endPar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horzOverflow="overflow">
                    <a:lnL cap="flat">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a:t>
                      </a:r>
                      <a:r>
                        <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a:t>
                      </a: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7-</a:t>
                      </a:r>
                      <a:r>
                        <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0.35</a:t>
                      </a:r>
                    </a:p>
                  </a:txBody>
                  <a:tcPr horzOverflow="overflow">
                    <a:lnL>
                      <a:noFill/>
                    </a:lnL>
                    <a:lnR cap="flat">
                      <a:noFill/>
                    </a:lnR>
                    <a:lnT>
                      <a:noFill/>
                    </a:lnT>
                    <a:lnB w="28575" cap="flat" cmpd="sng" algn="ctr">
                      <a:no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3550827841"/>
                  </a:ext>
                </a:extLst>
              </a:tr>
              <a:tr h="395288">
                <a:tc>
                  <a:txBody>
                    <a:bodyPr/>
                    <a:lstStyle/>
                    <a:p>
                      <a:pPr marL="0" marR="0" lvl="0" indent="0" algn="r" defTabSz="914400" rtl="0" eaLnBrk="0" fontAlgn="base" latinLnBrk="0" hangingPunct="0">
                        <a:lnSpc>
                          <a:spcPct val="100000"/>
                        </a:lnSpc>
                        <a:spcBef>
                          <a:spcPct val="2000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מחלות מטבוליות</a:t>
                      </a:r>
                      <a:endPar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horzOverflow="overflow">
                    <a:lnL cap="flat">
                      <a:noFill/>
                    </a:lnL>
                    <a:lnR>
                      <a:noFill/>
                    </a:lnR>
                    <a:lnT>
                      <a:noFill/>
                    </a:lnT>
                    <a:lnB w="28575"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1" eaLnBrk="0" fontAlgn="base" latinLnBrk="0" hangingPunct="0">
                        <a:lnSpc>
                          <a:spcPct val="100000"/>
                        </a:lnSpc>
                        <a:spcBef>
                          <a:spcPct val="0"/>
                        </a:spcBef>
                        <a:spcAft>
                          <a:spcPct val="0"/>
                        </a:spcAft>
                        <a:buClr>
                          <a:schemeClr val="tx2"/>
                        </a:buClr>
                        <a:buSzPct val="75000"/>
                        <a:buFont typeface="Monotype Sorts" charset="2"/>
                        <a:buNone/>
                        <a:tabLst/>
                      </a:pPr>
                      <a:r>
                        <a:rPr kumimoji="0" lang="he-IL"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0.005-0.07</a:t>
                      </a:r>
                      <a:endParaRPr kumimoji="0" lang="en-US" altLang="en-US" sz="24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horzOverflow="overflow">
                    <a:lnL>
                      <a:noFill/>
                    </a:lnL>
                    <a:lnR cap="flat">
                      <a:noFill/>
                    </a:lnR>
                    <a:lnT>
                      <a:noFill/>
                    </a:lnT>
                    <a:lnB w="28575" cap="flat" cmpd="sng" algn="ctr">
                      <a:solidFill>
                        <a:srgbClr val="FFFF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2065625825"/>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54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1854467"/>
                                        </p:tgtEl>
                                        <p:attrNameLst>
                                          <p:attrName>style.visibility</p:attrName>
                                        </p:attrNameLst>
                                      </p:cBhvr>
                                      <p:to>
                                        <p:strVal val="visible"/>
                                      </p:to>
                                    </p:set>
                                    <p:animEffect transition="in" filter="wheel(1)">
                                      <p:cBhvr>
                                        <p:cTn id="11" dur="2000"/>
                                        <p:tgtEl>
                                          <p:spTgt spid="1854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792" y="269776"/>
            <a:ext cx="8278688" cy="1143000"/>
          </a:xfrm>
        </p:spPr>
        <p:txBody>
          <a:bodyPr/>
          <a:lstStyle/>
          <a:p>
            <a:r>
              <a:rPr lang="en-GB" sz="2000" b="0" dirty="0">
                <a:solidFill>
                  <a:schemeClr val="tx1"/>
                </a:solidFill>
                <a:latin typeface="Arial" panose="020B0604020202020204" pitchFamily="34" charset="0"/>
                <a:cs typeface="Arial" panose="020B0604020202020204" pitchFamily="34" charset="0"/>
              </a:rPr>
              <a:t>Selection indices used by the major commercial dairy cattle populations divided into production, conformation, SCS, longevity, fertility, calving traits and other traits in 2009, according to Stefan </a:t>
            </a:r>
            <a:r>
              <a:rPr lang="en-GB" sz="2000" b="0" dirty="0" err="1">
                <a:solidFill>
                  <a:schemeClr val="tx1"/>
                </a:solidFill>
                <a:latin typeface="Arial" panose="020B0604020202020204" pitchFamily="34" charset="0"/>
                <a:cs typeface="Arial" panose="020B0604020202020204" pitchFamily="34" charset="0"/>
              </a:rPr>
              <a:t>Rensing</a:t>
            </a:r>
            <a:r>
              <a:rPr lang="en-GB" sz="2000" b="0" dirty="0">
                <a:solidFill>
                  <a:schemeClr val="tx1"/>
                </a:solidFill>
                <a:latin typeface="Arial" panose="020B0604020202020204" pitchFamily="34" charset="0"/>
                <a:cs typeface="Arial" panose="020B0604020202020204" pitchFamily="34" charset="0"/>
              </a:rPr>
              <a:t>, </a:t>
            </a:r>
            <a:r>
              <a:rPr lang="en-GB" sz="2000" b="0" dirty="0" err="1">
                <a:solidFill>
                  <a:schemeClr val="tx1"/>
                </a:solidFill>
                <a:latin typeface="Arial" panose="020B0604020202020204" pitchFamily="34" charset="0"/>
                <a:cs typeface="Arial" panose="020B0604020202020204" pitchFamily="34" charset="0"/>
              </a:rPr>
              <a:t>Vereinigte</a:t>
            </a:r>
            <a:r>
              <a:rPr lang="en-GB" sz="2000" b="0" dirty="0">
                <a:solidFill>
                  <a:schemeClr val="tx1"/>
                </a:solidFill>
                <a:latin typeface="Arial" panose="020B0604020202020204" pitchFamily="34" charset="0"/>
                <a:cs typeface="Arial" panose="020B0604020202020204" pitchFamily="34" charset="0"/>
              </a:rPr>
              <a:t> </a:t>
            </a:r>
            <a:r>
              <a:rPr lang="en-GB" sz="2000" b="0" dirty="0" err="1">
                <a:solidFill>
                  <a:schemeClr val="tx1"/>
                </a:solidFill>
                <a:latin typeface="Arial" panose="020B0604020202020204" pitchFamily="34" charset="0"/>
                <a:cs typeface="Arial" panose="020B0604020202020204" pitchFamily="34" charset="0"/>
              </a:rPr>
              <a:t>Informationssysteme</a:t>
            </a:r>
            <a:r>
              <a:rPr lang="en-GB" sz="2000" b="0" dirty="0">
                <a:solidFill>
                  <a:schemeClr val="tx1"/>
                </a:solidFill>
                <a:latin typeface="Arial" panose="020B0604020202020204" pitchFamily="34" charset="0"/>
                <a:cs typeface="Arial" panose="020B0604020202020204" pitchFamily="34" charset="0"/>
              </a:rPr>
              <a:t> </a:t>
            </a:r>
            <a:r>
              <a:rPr lang="en-GB" sz="2000" b="0" dirty="0" err="1">
                <a:solidFill>
                  <a:schemeClr val="tx1"/>
                </a:solidFill>
                <a:latin typeface="Arial" panose="020B0604020202020204" pitchFamily="34" charset="0"/>
                <a:cs typeface="Arial" panose="020B0604020202020204" pitchFamily="34" charset="0"/>
              </a:rPr>
              <a:t>Tierhaltung</a:t>
            </a:r>
            <a:r>
              <a:rPr lang="en-GB" sz="2000" b="0" dirty="0">
                <a:solidFill>
                  <a:schemeClr val="tx1"/>
                </a:solidFill>
                <a:latin typeface="Arial" panose="020B0604020202020204" pitchFamily="34" charset="0"/>
                <a:cs typeface="Arial" panose="020B0604020202020204" pitchFamily="34" charset="0"/>
              </a:rPr>
              <a:t> (VIT) </a:t>
            </a:r>
            <a:r>
              <a:rPr lang="en-GB" sz="2000" b="0" dirty="0" err="1">
                <a:solidFill>
                  <a:schemeClr val="tx1"/>
                </a:solidFill>
                <a:latin typeface="Arial" panose="020B0604020202020204" pitchFamily="34" charset="0"/>
                <a:cs typeface="Arial" panose="020B0604020202020204" pitchFamily="34" charset="0"/>
              </a:rPr>
              <a:t>w.V</a:t>
            </a:r>
            <a:r>
              <a:rPr lang="en-GB" sz="2000" b="0" dirty="0">
                <a:solidFill>
                  <a:schemeClr val="tx1"/>
                </a:solidFill>
                <a:latin typeface="Arial" panose="020B0604020202020204" pitchFamily="34" charset="0"/>
                <a:cs typeface="Arial" panose="020B0604020202020204" pitchFamily="34" charset="0"/>
              </a:rPr>
              <a:t>., </a:t>
            </a:r>
            <a:r>
              <a:rPr lang="en-GB" sz="2000" b="0" dirty="0" err="1">
                <a:solidFill>
                  <a:schemeClr val="tx1"/>
                </a:solidFill>
                <a:latin typeface="Arial" panose="020B0604020202020204" pitchFamily="34" charset="0"/>
                <a:cs typeface="Arial" panose="020B0604020202020204" pitchFamily="34" charset="0"/>
              </a:rPr>
              <a:t>Verden</a:t>
            </a:r>
            <a:r>
              <a:rPr lang="en-GB" sz="2000" b="0" dirty="0">
                <a:solidFill>
                  <a:schemeClr val="tx1"/>
                </a:solidFill>
                <a:latin typeface="Arial" panose="020B0604020202020204" pitchFamily="34" charset="0"/>
                <a:cs typeface="Arial" panose="020B0604020202020204" pitchFamily="34" charset="0"/>
              </a:rPr>
              <a:t> (Germany).</a:t>
            </a:r>
            <a:endParaRPr lang="en-US" sz="2000" b="0" dirty="0">
              <a:solidFill>
                <a:schemeClr val="tx1"/>
              </a:solidFill>
              <a:latin typeface="Arial" panose="020B0604020202020204" pitchFamily="34" charset="0"/>
              <a:cs typeface="Arial" panose="020B0604020202020204" pitchFamily="34" charset="0"/>
            </a:endParaRPr>
          </a:p>
        </p:txBody>
      </p:sp>
      <p:pic>
        <p:nvPicPr>
          <p:cNvPr id="5" name="Picture 4"/>
          <p:cNvPicPr/>
          <p:nvPr/>
        </p:nvPicPr>
        <p:blipFill rotWithShape="1">
          <a:blip r:embed="rId2" cstate="print">
            <a:extLst>
              <a:ext uri="{28A0092B-C50C-407E-A947-70E740481C1C}">
                <a14:useLocalDpi xmlns:a14="http://schemas.microsoft.com/office/drawing/2010/main" val="0"/>
              </a:ext>
            </a:extLst>
          </a:blip>
          <a:srcRect l="7555" t="17574" r="5074" b="672"/>
          <a:stretch/>
        </p:blipFill>
        <p:spPr bwMode="auto">
          <a:xfrm>
            <a:off x="323850" y="1628800"/>
            <a:ext cx="8352605" cy="52292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20418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anose="020B0604020202020204" pitchFamily="34" charset="0"/>
                <a:cs typeface="Arial" panose="020B0604020202020204" pitchFamily="34" charset="0"/>
              </a:rPr>
              <a:t>US net merit index</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39552" y="1484784"/>
            <a:ext cx="7918648" cy="4114800"/>
          </a:xfrm>
        </p:spPr>
        <p:txBody>
          <a:bodyPr/>
          <a:lstStyle/>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Net </a:t>
            </a:r>
            <a:r>
              <a:rPr lang="en-US" sz="2800" dirty="0">
                <a:latin typeface="Arial" panose="020B0604020202020204" pitchFamily="34" charset="0"/>
                <a:cs typeface="Arial" panose="020B0604020202020204" pitchFamily="34" charset="0"/>
              </a:rPr>
              <a:t>Merit $ is updated periodically to include new traits and to reflect current economics. </a:t>
            </a:r>
            <a:endParaRPr lang="en-US" sz="2800"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At </a:t>
            </a:r>
            <a:r>
              <a:rPr lang="en-US" sz="2800" dirty="0">
                <a:latin typeface="Arial" panose="020B0604020202020204" pitchFamily="34" charset="0"/>
                <a:cs typeface="Arial" panose="020B0604020202020204" pitchFamily="34" charset="0"/>
              </a:rPr>
              <a:t>its 1994 introduction, Net Merit included five traits, and the 2018 update will include 14 traits or sub-indexes that combine information from 35 individual traits. </a:t>
            </a:r>
            <a:endParaRPr lang="en-US" sz="2800"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The </a:t>
            </a:r>
            <a:r>
              <a:rPr lang="en-US" sz="2800" dirty="0">
                <a:latin typeface="Arial" panose="020B0604020202020204" pitchFamily="34" charset="0"/>
                <a:cs typeface="Arial" panose="020B0604020202020204" pitchFamily="34" charset="0"/>
              </a:rPr>
              <a:t>evolution of NM$ </a:t>
            </a:r>
            <a:r>
              <a:rPr lang="en-US" sz="2800" dirty="0" smtClean="0">
                <a:latin typeface="Arial" panose="020B0604020202020204" pitchFamily="34" charset="0"/>
                <a:cs typeface="Arial" panose="020B0604020202020204" pitchFamily="34" charset="0"/>
              </a:rPr>
              <a:t>includes</a:t>
            </a:r>
            <a:r>
              <a:rPr lang="en-US" sz="2800" dirty="0">
                <a:latin typeface="Arial" panose="020B0604020202020204" pitchFamily="34" charset="0"/>
                <a:cs typeface="Arial" panose="020B0604020202020204" pitchFamily="34" charset="0"/>
              </a:rPr>
              <a:t> new fitness and fertility-related </a:t>
            </a:r>
            <a:r>
              <a:rPr lang="en-US" sz="2800" dirty="0" smtClean="0">
                <a:latin typeface="Arial" panose="020B0604020202020204" pitchFamily="34" charset="0"/>
                <a:cs typeface="Arial" panose="020B0604020202020204" pitchFamily="34" charset="0"/>
              </a:rPr>
              <a:t>traits.</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5728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gallery.mailchimp.com/274594a388f94071828c1ff78/images/d29ebf4b-94d3-4dce-8992-d2b2720be56a.jpg"/>
          <p:cNvPicPr>
            <a:picLocks noChangeAspect="1" noChangeArrowheads="1"/>
          </p:cNvPicPr>
          <p:nvPr/>
        </p:nvPicPr>
        <p:blipFill>
          <a:blip r:link="rId2">
            <a:extLst>
              <a:ext uri="{28A0092B-C50C-407E-A947-70E740481C1C}">
                <a14:useLocalDpi xmlns:a14="http://schemas.microsoft.com/office/drawing/2010/main" val="0"/>
              </a:ext>
            </a:extLst>
          </a:blip>
          <a:srcRect/>
          <a:stretch>
            <a:fillRect/>
          </a:stretch>
        </p:blipFill>
        <p:spPr bwMode="auto">
          <a:xfrm>
            <a:off x="6502" y="0"/>
            <a:ext cx="913749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0567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heel(1)">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23850" y="285750"/>
            <a:ext cx="8496300" cy="1143000"/>
          </a:xfrm>
        </p:spPr>
        <p:txBody>
          <a:bodyPr/>
          <a:lstStyle/>
          <a:p>
            <a:r>
              <a:rPr lang="en-US" sz="3600" b="1" dirty="0" smtClean="0">
                <a:latin typeface="Arial" charset="0"/>
                <a:cs typeface="Arial" charset="0"/>
              </a:rPr>
              <a:t>Development of the Israeli selection index during the last 30 years</a:t>
            </a:r>
          </a:p>
        </p:txBody>
      </p:sp>
      <p:graphicFrame>
        <p:nvGraphicFramePr>
          <p:cNvPr id="2101983" name="Group 735"/>
          <p:cNvGraphicFramePr>
            <a:graphicFrameLocks noGrp="1"/>
          </p:cNvGraphicFramePr>
          <p:nvPr>
            <p:ph idx="1"/>
            <p:extLst>
              <p:ext uri="{D42A27DB-BD31-4B8C-83A1-F6EECF244321}">
                <p14:modId xmlns:p14="http://schemas.microsoft.com/office/powerpoint/2010/main" val="418769083"/>
              </p:ext>
            </p:extLst>
          </p:nvPr>
        </p:nvGraphicFramePr>
        <p:xfrm>
          <a:off x="35496" y="1625564"/>
          <a:ext cx="9031458" cy="3955288"/>
        </p:xfrm>
        <a:graphic>
          <a:graphicData uri="http://schemas.openxmlformats.org/drawingml/2006/table">
            <a:tbl>
              <a:tblPr rtl="1"/>
              <a:tblGrid>
                <a:gridCol w="1554480">
                  <a:extLst>
                    <a:ext uri="{9D8B030D-6E8A-4147-A177-3AD203B41FA5}">
                      <a16:colId xmlns="" xmlns:a16="http://schemas.microsoft.com/office/drawing/2014/main" val="20000"/>
                    </a:ext>
                  </a:extLst>
                </a:gridCol>
                <a:gridCol w="675249">
                  <a:extLst>
                    <a:ext uri="{9D8B030D-6E8A-4147-A177-3AD203B41FA5}">
                      <a16:colId xmlns="" xmlns:a16="http://schemas.microsoft.com/office/drawing/2014/main" val="20001"/>
                    </a:ext>
                  </a:extLst>
                </a:gridCol>
                <a:gridCol w="675249">
                  <a:extLst>
                    <a:ext uri="{9D8B030D-6E8A-4147-A177-3AD203B41FA5}">
                      <a16:colId xmlns="" xmlns:a16="http://schemas.microsoft.com/office/drawing/2014/main" val="20002"/>
                    </a:ext>
                  </a:extLst>
                </a:gridCol>
                <a:gridCol w="822960">
                  <a:extLst>
                    <a:ext uri="{9D8B030D-6E8A-4147-A177-3AD203B41FA5}">
                      <a16:colId xmlns="" xmlns:a16="http://schemas.microsoft.com/office/drawing/2014/main" val="20003"/>
                    </a:ext>
                  </a:extLst>
                </a:gridCol>
                <a:gridCol w="822960">
                  <a:extLst>
                    <a:ext uri="{9D8B030D-6E8A-4147-A177-3AD203B41FA5}">
                      <a16:colId xmlns="" xmlns:a16="http://schemas.microsoft.com/office/drawing/2014/main" val="20004"/>
                    </a:ext>
                  </a:extLst>
                </a:gridCol>
                <a:gridCol w="822960">
                  <a:extLst>
                    <a:ext uri="{9D8B030D-6E8A-4147-A177-3AD203B41FA5}">
                      <a16:colId xmlns="" xmlns:a16="http://schemas.microsoft.com/office/drawing/2014/main" val="20005"/>
                    </a:ext>
                  </a:extLst>
                </a:gridCol>
                <a:gridCol w="731520">
                  <a:extLst>
                    <a:ext uri="{9D8B030D-6E8A-4147-A177-3AD203B41FA5}">
                      <a16:colId xmlns="" xmlns:a16="http://schemas.microsoft.com/office/drawing/2014/main" val="20006"/>
                    </a:ext>
                  </a:extLst>
                </a:gridCol>
                <a:gridCol w="731520">
                  <a:extLst>
                    <a:ext uri="{9D8B030D-6E8A-4147-A177-3AD203B41FA5}">
                      <a16:colId xmlns="" xmlns:a16="http://schemas.microsoft.com/office/drawing/2014/main" val="20007"/>
                    </a:ext>
                  </a:extLst>
                </a:gridCol>
                <a:gridCol w="731520">
                  <a:extLst>
                    <a:ext uri="{9D8B030D-6E8A-4147-A177-3AD203B41FA5}">
                      <a16:colId xmlns="" xmlns:a16="http://schemas.microsoft.com/office/drawing/2014/main" val="20008"/>
                    </a:ext>
                  </a:extLst>
                </a:gridCol>
                <a:gridCol w="731520">
                  <a:extLst>
                    <a:ext uri="{9D8B030D-6E8A-4147-A177-3AD203B41FA5}">
                      <a16:colId xmlns="" xmlns:a16="http://schemas.microsoft.com/office/drawing/2014/main" val="20009"/>
                    </a:ext>
                  </a:extLst>
                </a:gridCol>
                <a:gridCol w="731520">
                  <a:extLst>
                    <a:ext uri="{9D8B030D-6E8A-4147-A177-3AD203B41FA5}">
                      <a16:colId xmlns="" xmlns:a16="http://schemas.microsoft.com/office/drawing/2014/main" val="1309287676"/>
                    </a:ext>
                  </a:extLst>
                </a:gridCol>
              </a:tblGrid>
              <a:tr h="517525">
                <a:tc>
                  <a:txBody>
                    <a:bodyPr/>
                    <a:lstStyle/>
                    <a:p>
                      <a:pPr marL="0" marR="0" lvl="0" indent="0" algn="r" defTabSz="914400" rtl="1"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marL="0" marR="0" marT="0" marB="0" anchor="b" horzOverflow="overflow">
                    <a:lnL cap="flat">
                      <a:noFill/>
                    </a:lnL>
                    <a:lnR>
                      <a:noFill/>
                    </a:lnR>
                    <a:lnT w="12700" cap="flat" cmpd="sng" algn="ctr">
                      <a:solidFill>
                        <a:srgbClr val="FFFF00"/>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gridSpan="10">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he-IL" sz="2400" b="0"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rPr>
                        <a:t>שנת השינוי</a:t>
                      </a: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hMerge="1">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endPar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hMerge="1">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endPar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hMerge="1">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endPar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hMerge="1">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endPar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hMerge="1">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endPar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hMerge="1">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endPar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hMerge="1">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endParaRPr kumimoji="0" lang="he-IL"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cap="flat">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hMerge="1">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endParaRPr kumimoji="0" lang="he-IL"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cap="flat">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hMerge="1">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endParaRPr kumimoji="0" lang="he-IL"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cap="flat">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extLst>
                  <a:ext uri="{0D108BD9-81ED-4DB2-BD59-A6C34878D82A}">
                    <a16:rowId xmlns="" xmlns:a16="http://schemas.microsoft.com/office/drawing/2014/main" val="2177729593"/>
                  </a:ext>
                </a:extLst>
              </a:tr>
              <a:tr h="517525">
                <a:tc>
                  <a:txBody>
                    <a:bodyPr/>
                    <a:lstStyle/>
                    <a:p>
                      <a:pPr marL="0" marR="0" lvl="0" indent="0" algn="r" defTabSz="914400" rtl="1" eaLnBrk="0" fontAlgn="base" latinLnBrk="0" hangingPunct="0">
                        <a:lnSpc>
                          <a:spcPct val="85000"/>
                        </a:lnSpc>
                        <a:spcBef>
                          <a:spcPct val="0"/>
                        </a:spcBef>
                        <a:spcAft>
                          <a:spcPct val="0"/>
                        </a:spcAft>
                        <a:buClr>
                          <a:schemeClr val="tx2"/>
                        </a:buClr>
                        <a:buSzPct val="75000"/>
                        <a:buFont typeface="Monotype Sorts" charset="2"/>
                        <a:buNone/>
                        <a:tabLst/>
                      </a:pPr>
                      <a:r>
                        <a:rPr kumimoji="0" lang="he-IL" sz="20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rPr>
                        <a:t>התכונות</a:t>
                      </a:r>
                      <a:endParaRPr kumimoji="0" lang="en-US" sz="2000" b="0"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marL="0" marR="0" marT="0" marB="0" anchor="b" horzOverflow="overflow">
                    <a:lnL cap="flat">
                      <a:noFill/>
                    </a:lnL>
                    <a:lnR>
                      <a:noFill/>
                    </a:lnR>
                    <a:lnT w="12700" cap="flat" cmpd="sng" algn="ctr">
                      <a:no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1985</a:t>
                      </a: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1990</a:t>
                      </a: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1991</a:t>
                      </a: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1996</a:t>
                      </a: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2000</a:t>
                      </a: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2001</a:t>
                      </a: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2004</a:t>
                      </a:r>
                    </a:p>
                  </a:txBody>
                  <a:tcPr anchor="ctr" horzOverflow="overflow">
                    <a:lnL>
                      <a:noFill/>
                    </a:lnL>
                    <a:lnR>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cs typeface="Arial" pitchFamily="34" charset="0"/>
                        </a:rPr>
                        <a:t>2007</a:t>
                      </a:r>
                    </a:p>
                  </a:txBody>
                  <a:tcPr anchor="ctr" horzOverflow="overflow">
                    <a:lnL>
                      <a:noFill/>
                    </a:lnL>
                    <a:lnR cap="flat">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cs typeface="Arial" pitchFamily="34" charset="0"/>
                        </a:rPr>
                        <a:t>2011</a:t>
                      </a:r>
                      <a:endParaRPr kumimoji="0" lang="he-IL"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cap="flat">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ctr" defTabSz="914400" rtl="1" eaLnBrk="0" fontAlgn="base" latinLnBrk="0" hangingPunct="0">
                        <a:lnSpc>
                          <a:spcPct val="85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cs typeface="Arial" pitchFamily="34" charset="0"/>
                        </a:rPr>
                        <a:t>2016</a:t>
                      </a:r>
                      <a:endParaRPr kumimoji="0" lang="he-IL"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cap="flat">
                      <a:noFill/>
                    </a:lnR>
                    <a:lnT w="19050" cap="flat" cmpd="sng" algn="ctr">
                      <a:solidFill>
                        <a:srgbClr val="FFFF00"/>
                      </a:solidFill>
                      <a:prstDash val="solid"/>
                      <a:round/>
                      <a:headEnd type="none" w="sm" len="sm"/>
                      <a:tailEnd type="none" w="sm" len="sm"/>
                    </a:lnT>
                    <a:lnB w="19050" cap="flat" cmpd="sng" algn="ctr">
                      <a:solidFill>
                        <a:srgbClr val="FFFF00"/>
                      </a:solidFill>
                      <a:prstDash val="solid"/>
                      <a:round/>
                      <a:headEnd type="none" w="sm" len="sm"/>
                      <a:tailEnd type="none" w="sm" len="sm"/>
                    </a:lnB>
                    <a:lnTlToBr>
                      <a:noFill/>
                    </a:lnTlToBr>
                    <a:lnBlToTr>
                      <a:noFill/>
                    </a:lnBlToTr>
                    <a:noFill/>
                  </a:tcPr>
                </a:tc>
                <a:extLst>
                  <a:ext uri="{0D108BD9-81ED-4DB2-BD59-A6C34878D82A}">
                    <a16:rowId xmlns="" xmlns:a16="http://schemas.microsoft.com/office/drawing/2014/main" val="10001"/>
                  </a:ext>
                </a:extLst>
              </a:tr>
              <a:tr h="227013">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600" b="1" u="none" strike="noStrike" cap="none" normalizeH="0" baseline="0" dirty="0" smtClean="0">
                          <a:ln>
                            <a:noFill/>
                          </a:ln>
                          <a:effectLst/>
                          <a:latin typeface="Narkisim" panose="020E0502050101010101" pitchFamily="34" charset="-79"/>
                          <a:cs typeface="Narkisim" panose="020E0502050101010101" pitchFamily="34" charset="-79"/>
                        </a:rPr>
                        <a:t>חלב (ק"ג)</a:t>
                      </a:r>
                      <a:endParaRPr kumimoji="0" lang="en-US" sz="16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0" marR="0" marT="0" marB="0" anchor="ctr" horzOverflow="overflow">
                    <a:lnL cap="flat">
                      <a:noFill/>
                    </a:lnL>
                    <a:lnR>
                      <a:noFill/>
                    </a:lnR>
                    <a:lnT w="12700" cap="flat" cmpd="sng" algn="ctr">
                      <a:solidFill>
                        <a:srgbClr val="FFFF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0.51</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w="19050" cap="flat" cmpd="sng" algn="ctr">
                      <a:solidFill>
                        <a:srgbClr val="FFFF00"/>
                      </a:solidFill>
                      <a:prstDash val="solid"/>
                      <a:round/>
                      <a:headEnd type="none" w="sm" len="sm"/>
                      <a:tailEnd type="none" w="sm" len="sm"/>
                    </a:lnT>
                    <a:lnB>
                      <a:noFill/>
                    </a:lnB>
                    <a:lnTlToBr>
                      <a:noFill/>
                    </a:lnTlToBr>
                    <a:lnBlToTr>
                      <a:noFill/>
                    </a:lnBlToTr>
                    <a:noFill/>
                  </a:tcPr>
                </a:tc>
                <a:tc>
                  <a:txBody>
                    <a:bodyPr/>
                    <a:lstStyle/>
                    <a:p>
                      <a:pPr marL="342900" marR="0" lvl="0" indent="-342900" algn="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p>
                  </a:txBody>
                  <a:tcPr anchor="ctr" horzOverflow="overflow">
                    <a:lnL>
                      <a:noFill/>
                    </a:lnL>
                    <a:lnR>
                      <a:noFill/>
                    </a:lnR>
                    <a:lnT w="19050" cap="flat" cmpd="sng" algn="ctr">
                      <a:solidFill>
                        <a:srgbClr val="FFFF00"/>
                      </a:solidFill>
                      <a:prstDash val="solid"/>
                      <a:round/>
                      <a:headEnd type="none" w="sm" len="sm"/>
                      <a:tailEnd type="none" w="sm" len="sm"/>
                    </a:lnT>
                    <a:lnB>
                      <a:noFill/>
                    </a:lnB>
                    <a:lnTlToBr>
                      <a:noFill/>
                    </a:lnTlToBr>
                    <a:lnBlToTr>
                      <a:noFill/>
                    </a:lnBlToTr>
                    <a:noFill/>
                  </a:tcPr>
                </a:tc>
                <a:tc>
                  <a:txBody>
                    <a:bodyPr/>
                    <a:lstStyle/>
                    <a:p>
                      <a:pPr marL="342900" marR="0" lvl="0" indent="-342900" algn="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0.274-</a:t>
                      </a:r>
                    </a:p>
                  </a:txBody>
                  <a:tcPr anchor="ctr" horzOverflow="overflow">
                    <a:lnL>
                      <a:noFill/>
                    </a:lnL>
                    <a:lnR>
                      <a:noFill/>
                    </a:lnR>
                    <a:lnT w="19050" cap="flat" cmpd="sng" algn="ctr">
                      <a:solidFill>
                        <a:srgbClr val="FFFF00"/>
                      </a:solidFill>
                      <a:prstDash val="solid"/>
                      <a:round/>
                      <a:headEnd type="none" w="sm" len="sm"/>
                      <a:tailEnd type="none" w="sm" len="sm"/>
                    </a:lnT>
                    <a:lnB>
                      <a:noFill/>
                    </a:lnB>
                    <a:lnTlToBr>
                      <a:noFill/>
                    </a:lnTlToBr>
                    <a:lnBlToTr>
                      <a:noFill/>
                    </a:lnBlToTr>
                    <a:noFill/>
                  </a:tcPr>
                </a:tc>
                <a:tc>
                  <a:txBody>
                    <a:bodyPr/>
                    <a:lstStyle/>
                    <a:p>
                      <a:pPr marL="342900" marR="0" lvl="0" indent="-342900" algn="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0.274-</a:t>
                      </a:r>
                    </a:p>
                  </a:txBody>
                  <a:tcPr anchor="ctr" horzOverflow="overflow">
                    <a:lnL>
                      <a:noFill/>
                    </a:lnL>
                    <a:lnR>
                      <a:noFill/>
                    </a:lnR>
                    <a:lnT w="19050" cap="flat" cmpd="sng" algn="ctr">
                      <a:solidFill>
                        <a:srgbClr val="FFFF00"/>
                      </a:solidFill>
                      <a:prstDash val="solid"/>
                      <a:round/>
                      <a:headEnd type="none" w="sm" len="sm"/>
                      <a:tailEnd type="none" w="sm" len="sm"/>
                    </a:lnT>
                    <a:lnB>
                      <a:noFill/>
                    </a:lnB>
                    <a:lnTlToBr>
                      <a:noFill/>
                    </a:lnTlToBr>
                    <a:lnBlToTr>
                      <a:noFill/>
                    </a:lnBlToTr>
                    <a:noFill/>
                  </a:tcPr>
                </a:tc>
                <a:tc>
                  <a:txBody>
                    <a:bodyPr/>
                    <a:lstStyle/>
                    <a:p>
                      <a:pPr marL="342900" marR="0" lvl="0" indent="-342900" algn="r" defTabSz="914400" rtl="1"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0.274-</a:t>
                      </a:r>
                    </a:p>
                  </a:txBody>
                  <a:tcPr anchor="ctr" horzOverflow="overflow">
                    <a:lnL>
                      <a:noFill/>
                    </a:lnL>
                    <a:lnR>
                      <a:noFill/>
                    </a:lnR>
                    <a:lnT w="19050" cap="flat" cmpd="sng" algn="ctr">
                      <a:solidFill>
                        <a:srgbClr val="FFFF00"/>
                      </a:solidFill>
                      <a:prstDash val="solid"/>
                      <a:round/>
                      <a:headEnd type="none" w="sm" len="sm"/>
                      <a:tailEnd type="none" w="sm" len="sm"/>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0.22-</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w="19050" cap="flat" cmpd="sng" algn="ctr">
                      <a:solidFill>
                        <a:srgbClr val="FFFF00"/>
                      </a:solidFill>
                      <a:prstDash val="solid"/>
                      <a:round/>
                      <a:headEnd type="none" w="sm" len="sm"/>
                      <a:tailEnd type="none" w="sm" len="sm"/>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endParaRPr kumimoji="0" lang="en-US" sz="17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w="19050" cap="flat" cmpd="sng" algn="ctr">
                      <a:solidFill>
                        <a:srgbClr val="FFFF00"/>
                      </a:solidFill>
                      <a:prstDash val="solid"/>
                      <a:round/>
                      <a:headEnd type="none" w="sm" len="sm"/>
                      <a:tailEnd type="none" w="sm" len="sm"/>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w="19050" cap="flat" cmpd="sng" algn="ctr">
                      <a:solidFill>
                        <a:srgbClr val="FFFF00"/>
                      </a:solidFill>
                      <a:prstDash val="solid"/>
                      <a:round/>
                      <a:headEnd type="none" w="sm" len="sm"/>
                      <a:tailEnd type="none" w="sm" len="sm"/>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w="19050" cap="flat" cmpd="sng" algn="ctr">
                      <a:solidFill>
                        <a:srgbClr val="FFFF00"/>
                      </a:solidFill>
                      <a:prstDash val="solid"/>
                      <a:round/>
                      <a:headEnd type="none" w="sm" len="sm"/>
                      <a:tailEnd type="none" w="sm" len="sm"/>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a:t>
                      </a:r>
                    </a:p>
                  </a:txBody>
                  <a:tcPr anchor="ctr" horzOverflow="overflow">
                    <a:lnL>
                      <a:noFill/>
                    </a:lnL>
                    <a:lnR cap="flat">
                      <a:noFill/>
                    </a:lnR>
                    <a:lnT w="19050" cap="flat" cmpd="sng" algn="ctr">
                      <a:solidFill>
                        <a:srgbClr val="FFFF00"/>
                      </a:solidFill>
                      <a:prstDash val="solid"/>
                      <a:round/>
                      <a:headEnd type="none" w="sm" len="sm"/>
                      <a:tailEnd type="none" w="sm" len="sm"/>
                    </a:lnT>
                    <a:lnB>
                      <a:noFill/>
                    </a:lnB>
                    <a:lnTlToBr>
                      <a:noFill/>
                    </a:lnTlToBr>
                    <a:lnBlToTr>
                      <a:noFill/>
                    </a:lnBlToTr>
                    <a:noFill/>
                  </a:tcPr>
                </a:tc>
                <a:extLst>
                  <a:ext uri="{0D108BD9-81ED-4DB2-BD59-A6C34878D82A}">
                    <a16:rowId xmlns="" xmlns:a16="http://schemas.microsoft.com/office/drawing/2014/main" val="10002"/>
                  </a:ext>
                </a:extLst>
              </a:tr>
              <a:tr h="180975">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600" b="1" u="none" strike="noStrike" cap="none" normalizeH="0" baseline="0" dirty="0" smtClean="0">
                          <a:ln>
                            <a:noFill/>
                          </a:ln>
                          <a:effectLst/>
                          <a:latin typeface="Narkisim" panose="020E0502050101010101" pitchFamily="34" charset="-79"/>
                          <a:cs typeface="Narkisim" panose="020E0502050101010101" pitchFamily="34" charset="-79"/>
                        </a:rPr>
                        <a:t>שומן (ק"ג)</a:t>
                      </a:r>
                      <a:endParaRPr kumimoji="0" lang="en-US" sz="16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14</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endParaRPr kumimoji="0" lang="en-US" sz="17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6.41</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6.41</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6.41</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8.5</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6.3</a:t>
                      </a:r>
                      <a:endParaRPr kumimoji="0" lang="en-US" sz="17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6.3</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ea typeface="Times New Roman" pitchFamily="18" charset="0"/>
                          <a:cs typeface="Narkisim" pitchFamily="2" charset="-79"/>
                        </a:rPr>
                        <a:t>7.9</a:t>
                      </a:r>
                    </a:p>
                  </a:txBody>
                  <a:tcPr marL="54000" marR="54000" marT="18000" marB="18000" anchor="b"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ea typeface="Times New Roman" pitchFamily="18" charset="0"/>
                          <a:cs typeface="Narkisim" pitchFamily="2" charset="-79"/>
                        </a:rPr>
                        <a:t>8.48</a:t>
                      </a:r>
                    </a:p>
                  </a:txBody>
                  <a:tcPr marL="54000" marR="54000" marT="18000" marB="18000" anchor="b"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0003"/>
                  </a:ext>
                </a:extLst>
              </a:tr>
              <a:tr h="24765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600" b="1" u="none" strike="noStrike" cap="none" normalizeH="0" baseline="0" dirty="0" smtClean="0">
                          <a:ln>
                            <a:noFill/>
                          </a:ln>
                          <a:effectLst/>
                          <a:latin typeface="Narkisim" panose="020E0502050101010101" pitchFamily="34" charset="-79"/>
                          <a:cs typeface="Narkisim" panose="020E0502050101010101" pitchFamily="34" charset="-79"/>
                        </a:rPr>
                        <a:t>חלבון (ק"ג)</a:t>
                      </a:r>
                      <a:endParaRPr kumimoji="0" lang="en-US" sz="16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1.0</a:t>
                      </a:r>
                      <a:endParaRPr kumimoji="0" lang="en-US" sz="17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34.85</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34.85</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34.85</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31.0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25.4</a:t>
                      </a:r>
                      <a:endParaRPr kumimoji="0" lang="en-US" sz="17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25.4</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ea typeface="Times New Roman" pitchFamily="18" charset="0"/>
                          <a:cs typeface="Narkisim" pitchFamily="2" charset="-79"/>
                        </a:rPr>
                        <a:t>23.7</a:t>
                      </a:r>
                    </a:p>
                  </a:txBody>
                  <a:tcPr marL="54000" marR="54000" marT="18000" marB="18000" anchor="b"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ea typeface="Times New Roman" pitchFamily="18" charset="0"/>
                          <a:cs typeface="Narkisim" pitchFamily="2" charset="-79"/>
                        </a:rPr>
                        <a:t>21.2</a:t>
                      </a:r>
                    </a:p>
                  </a:txBody>
                  <a:tcPr marL="54000" marR="54000" marT="18000" marB="18000" anchor="b"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0004"/>
                  </a:ext>
                </a:extLst>
              </a:tr>
              <a:tr h="180975">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600" b="1" u="none" strike="noStrike" cap="none" normalizeH="0" baseline="0" dirty="0" err="1" smtClean="0">
                          <a:ln>
                            <a:noFill/>
                          </a:ln>
                          <a:effectLst/>
                          <a:latin typeface="Narkisim" panose="020E0502050101010101" pitchFamily="34" charset="-79"/>
                          <a:cs typeface="Narkisim" panose="020E0502050101010101" pitchFamily="34" charset="-79"/>
                        </a:rPr>
                        <a:t>רת"ס</a:t>
                      </a:r>
                      <a:r>
                        <a:rPr kumimoji="0" lang="he-IL" sz="1600" b="1" u="none" strike="noStrike" cap="none" normalizeH="0" baseline="0" dirty="0" smtClean="0">
                          <a:ln>
                            <a:noFill/>
                          </a:ln>
                          <a:effectLst/>
                          <a:latin typeface="Narkisim" panose="020E0502050101010101" pitchFamily="34" charset="-79"/>
                          <a:cs typeface="Narkisim" panose="020E0502050101010101" pitchFamily="34" charset="-79"/>
                        </a:rPr>
                        <a:t>*</a:t>
                      </a:r>
                      <a:endParaRPr kumimoji="0" lang="en-US" sz="16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300-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300-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300-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300-</a:t>
                      </a:r>
                      <a:endParaRPr kumimoji="0" lang="en-US" sz="17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300-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300-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300-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0005"/>
                  </a:ext>
                </a:extLst>
              </a:tr>
              <a:tr h="19685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600" b="1" u="none" strike="noStrike" cap="none" normalizeH="0" baseline="0" dirty="0" smtClean="0">
                          <a:ln>
                            <a:noFill/>
                          </a:ln>
                          <a:effectLst/>
                          <a:latin typeface="Narkisim" panose="020E0502050101010101" pitchFamily="34" charset="-79"/>
                          <a:cs typeface="Narkisim" panose="020E0502050101010101" pitchFamily="34" charset="-79"/>
                        </a:rPr>
                        <a:t>פוריות נקביות (%)</a:t>
                      </a:r>
                      <a:endParaRPr kumimoji="0" lang="en-US" sz="16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26.0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26.0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26.0</a:t>
                      </a:r>
                      <a:endParaRPr kumimoji="0" lang="en-US" sz="17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26.0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26.0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26.0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0006"/>
                  </a:ext>
                </a:extLst>
              </a:tr>
              <a:tr h="280988">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600" b="1" u="none" strike="noStrike" cap="none" normalizeH="0" baseline="0" dirty="0" smtClean="0">
                          <a:ln>
                            <a:noFill/>
                          </a:ln>
                          <a:effectLst/>
                          <a:latin typeface="Narkisim" panose="020E0502050101010101" pitchFamily="34" charset="-79"/>
                          <a:cs typeface="Narkisim" panose="020E0502050101010101" pitchFamily="34" charset="-79"/>
                        </a:rPr>
                        <a:t>הישרדות (ימים)</a:t>
                      </a:r>
                      <a:endParaRPr kumimoji="0" lang="en-US" sz="16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0.6</a:t>
                      </a:r>
                      <a:endParaRPr kumimoji="0" lang="en-US" sz="17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0.6</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0.6</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0.6</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0007"/>
                  </a:ext>
                </a:extLst>
              </a:tr>
              <a:tr h="34925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600" b="1" u="none" strike="noStrike" cap="none" normalizeH="0" baseline="0" dirty="0" smtClean="0">
                          <a:ln>
                            <a:noFill/>
                          </a:ln>
                          <a:effectLst/>
                          <a:latin typeface="Narkisim" panose="020E0502050101010101" pitchFamily="34" charset="-79"/>
                          <a:cs typeface="Narkisim" panose="020E0502050101010101" pitchFamily="34" charset="-79"/>
                        </a:rPr>
                        <a:t>התמדה (%)</a:t>
                      </a:r>
                      <a:endParaRPr kumimoji="0" lang="en-US" sz="1600" b="1"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endParaRPr kumimoji="0" lang="en-US" sz="17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cs typeface="Arial" pitchFamily="34" charset="0"/>
                        </a:rPr>
                        <a:t>10.0</a:t>
                      </a: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cs typeface="Arial" pitchFamily="34" charset="0"/>
                        </a:rPr>
                        <a:t>10.0</a:t>
                      </a: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cs typeface="Arial" pitchFamily="34" charset="0"/>
                        </a:rPr>
                        <a:t>10.0</a:t>
                      </a:r>
                    </a:p>
                  </a:txBody>
                  <a:tcPr anchor="ct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0008"/>
                  </a:ext>
                </a:extLst>
              </a:tr>
              <a:tr h="34925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600" b="1" u="none" strike="noStrike" cap="none" normalizeH="0" baseline="0" dirty="0" smtClean="0">
                          <a:ln>
                            <a:noFill/>
                          </a:ln>
                          <a:effectLst/>
                          <a:latin typeface="Narkisim" panose="020E0502050101010101" pitchFamily="34" charset="-79"/>
                          <a:cs typeface="Narkisim" panose="020E0502050101010101" pitchFamily="34" charset="-79"/>
                        </a:rPr>
                        <a:t>המלטות קשות (%)*</a:t>
                      </a:r>
                      <a:endParaRPr kumimoji="0" lang="en-US" sz="1600" b="1"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endParaRPr kumimoji="0" lang="en-US" sz="17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ea typeface="Times New Roman" pitchFamily="18" charset="0"/>
                          <a:cs typeface="Narkisim" pitchFamily="2" charset="-79"/>
                        </a:rPr>
                        <a:t>-3.0</a:t>
                      </a: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ea typeface="Times New Roman" pitchFamily="18" charset="0"/>
                          <a:cs typeface="Narkisim" pitchFamily="2" charset="-79"/>
                        </a:rPr>
                        <a:t>-3.0</a:t>
                      </a:r>
                    </a:p>
                  </a:txBody>
                  <a:tcPr anchor="ctr" horzOverflow="overflow">
                    <a:lnL>
                      <a:noFill/>
                    </a:lnL>
                    <a:lnR cap="flat">
                      <a:noFill/>
                    </a:lnR>
                    <a:lnT>
                      <a:noFill/>
                    </a:lnT>
                    <a:lnB>
                      <a:noFill/>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ea typeface="Times New Roman" pitchFamily="18" charset="0"/>
                          <a:cs typeface="Narkisim" pitchFamily="2" charset="-79"/>
                        </a:rPr>
                        <a:t>-3.0</a:t>
                      </a:r>
                    </a:p>
                  </a:txBody>
                  <a:tcPr anchor="ctr"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0009"/>
                  </a:ext>
                </a:extLst>
              </a:tr>
              <a:tr h="180975">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600" b="1" u="none" strike="noStrike" cap="none" normalizeH="0" baseline="0" dirty="0" smtClean="0">
                          <a:ln>
                            <a:noFill/>
                          </a:ln>
                          <a:effectLst/>
                          <a:latin typeface="Narkisim" panose="020E0502050101010101" pitchFamily="34" charset="-79"/>
                          <a:cs typeface="Narkisim" panose="020E0502050101010101" pitchFamily="34" charset="-79"/>
                        </a:rPr>
                        <a:t>תמותת וולדות (%)*</a:t>
                      </a:r>
                      <a:endParaRPr kumimoji="0" lang="en-US" sz="1600" b="1"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marL="0" marR="0" marT="0" marB="0" anchor="ctr" horzOverflow="overflow">
                    <a:lnL cap="flat">
                      <a:noFill/>
                    </a:lnL>
                    <a:lnR>
                      <a:noFill/>
                    </a:lnR>
                    <a:lnT>
                      <a:noFill/>
                    </a:lnT>
                    <a:lnB w="28575" cap="flat" cmpd="sng" algn="ctr">
                      <a:solidFill>
                        <a:srgbClr val="FFFF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w="28575" cap="flat" cmpd="sng" algn="ctr">
                      <a:solidFill>
                        <a:srgbClr val="FFFF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w="28575" cap="flat" cmpd="sng" algn="ctr">
                      <a:solidFill>
                        <a:srgbClr val="FFFF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w="28575" cap="flat" cmpd="sng" algn="ctr">
                      <a:solidFill>
                        <a:srgbClr val="FFFF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w="28575" cap="flat" cmpd="sng" algn="ctr">
                      <a:solidFill>
                        <a:srgbClr val="FFFF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w="28575" cap="flat" cmpd="sng" algn="ctr">
                      <a:solidFill>
                        <a:srgbClr val="FFFF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w="28575"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r" defTabSz="914400" rtl="0" eaLnBrk="0" fontAlgn="base" latinLnBrk="0" hangingPunct="0">
                        <a:lnSpc>
                          <a:spcPct val="85000"/>
                        </a:lnSpc>
                        <a:spcBef>
                          <a:spcPct val="0"/>
                        </a:spcBef>
                        <a:spcAft>
                          <a:spcPct val="0"/>
                        </a:spcAft>
                        <a:buClrTx/>
                        <a:buSzTx/>
                        <a:buFontTx/>
                        <a:buNone/>
                        <a:tabLst/>
                      </a:pPr>
                      <a:endParaRPr kumimoji="0" lang="en-US" sz="17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w="28575"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ea typeface="Times New Roman" pitchFamily="18" charset="0"/>
                          <a:cs typeface="Narkisim" pitchFamily="2" charset="-79"/>
                        </a:rPr>
                        <a:t>-6.0</a:t>
                      </a:r>
                    </a:p>
                  </a:txBody>
                  <a:tcPr anchor="ctr" horzOverflow="overflow">
                    <a:lnL>
                      <a:noFill/>
                    </a:lnL>
                    <a:lnR cap="flat">
                      <a:noFill/>
                    </a:lnR>
                    <a:lnT>
                      <a:noFill/>
                    </a:lnT>
                    <a:lnB w="28575"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ea typeface="Times New Roman" pitchFamily="18" charset="0"/>
                          <a:cs typeface="Narkisim" pitchFamily="2" charset="-79"/>
                        </a:rPr>
                        <a:t>-6.0</a:t>
                      </a:r>
                    </a:p>
                  </a:txBody>
                  <a:tcPr anchor="ctr" horzOverflow="overflow">
                    <a:lnL>
                      <a:noFill/>
                    </a:lnL>
                    <a:lnR cap="flat">
                      <a:noFill/>
                    </a:lnR>
                    <a:lnT>
                      <a:noFill/>
                    </a:lnT>
                    <a:lnB w="28575" cap="flat" cmpd="sng" algn="ctr">
                      <a:solidFill>
                        <a:srgbClr val="FFFF00"/>
                      </a:solidFill>
                      <a:prstDash val="solid"/>
                      <a:round/>
                      <a:headEnd type="none" w="sm" len="sm"/>
                      <a:tailEnd type="none" w="sm" len="sm"/>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ea typeface="Times New Roman" pitchFamily="18" charset="0"/>
                          <a:cs typeface="Narkisim" pitchFamily="2" charset="-79"/>
                        </a:rPr>
                        <a:t>-6.0</a:t>
                      </a:r>
                    </a:p>
                  </a:txBody>
                  <a:tcPr anchor="ctr" horzOverflow="overflow">
                    <a:lnL>
                      <a:noFill/>
                    </a:lnL>
                    <a:lnR cap="flat">
                      <a:noFill/>
                    </a:lnR>
                    <a:lnT>
                      <a:noFill/>
                    </a:lnT>
                    <a:lnB w="28575" cap="flat" cmpd="sng" algn="ctr">
                      <a:solidFill>
                        <a:srgbClr val="FFFF00"/>
                      </a:solidFill>
                      <a:prstDash val="solid"/>
                      <a:round/>
                      <a:headEnd type="none" w="sm" len="sm"/>
                      <a:tailEnd type="none" w="sm" len="sm"/>
                    </a:lnB>
                    <a:lnTlToBr>
                      <a:noFill/>
                    </a:lnTlToBr>
                    <a:lnBlToTr>
                      <a:noFill/>
                    </a:lnBlToTr>
                    <a:noFill/>
                  </a:tcPr>
                </a:tc>
                <a:extLst>
                  <a:ext uri="{0D108BD9-81ED-4DB2-BD59-A6C34878D82A}">
                    <a16:rowId xmlns="" xmlns:a16="http://schemas.microsoft.com/office/drawing/2014/main" val="10010"/>
                  </a:ext>
                </a:extLst>
              </a:tr>
            </a:tbl>
          </a:graphicData>
        </a:graphic>
      </p:graphicFrame>
      <p:sp>
        <p:nvSpPr>
          <p:cNvPr id="4" name="Rectangle 3"/>
          <p:cNvSpPr>
            <a:spLocks noChangeArrowheads="1"/>
          </p:cNvSpPr>
          <p:nvPr/>
        </p:nvSpPr>
        <p:spPr bwMode="auto">
          <a:xfrm>
            <a:off x="113668" y="2124468"/>
            <a:ext cx="648072" cy="3456384"/>
          </a:xfrm>
          <a:prstGeom prst="rect">
            <a:avLst/>
          </a:prstGeom>
          <a:noFill/>
          <a:ln w="38100" algn="ctr">
            <a:solidFill>
              <a:srgbClr val="FF0000"/>
            </a:solidFill>
            <a:round/>
            <a:headEnd type="none" w="sm" len="sm"/>
            <a:tailEnd type="none" w="sm" len="sm"/>
          </a:ln>
        </p:spPr>
        <p:txBody>
          <a:bodyPr/>
          <a:lstStyle/>
          <a:p>
            <a:endParaRPr lang="en-US"/>
          </a:p>
        </p:txBody>
      </p:sp>
      <p:sp>
        <p:nvSpPr>
          <p:cNvPr id="6" name="TextBox 5"/>
          <p:cNvSpPr txBox="1"/>
          <p:nvPr/>
        </p:nvSpPr>
        <p:spPr>
          <a:xfrm>
            <a:off x="2195736" y="5805264"/>
            <a:ext cx="4104456" cy="400110"/>
          </a:xfrm>
          <a:prstGeom prst="rect">
            <a:avLst/>
          </a:prstGeom>
          <a:noFill/>
        </p:spPr>
        <p:txBody>
          <a:bodyPr wrap="square" rtlCol="1">
            <a:spAutoFit/>
          </a:bodyPr>
          <a:lstStyle/>
          <a:p>
            <a:pPr algn="r" rtl="1"/>
            <a:r>
              <a:rPr lang="he-IL" sz="2000" dirty="0" smtClean="0"/>
              <a:t>*ערכים שלילים רצויים</a:t>
            </a:r>
            <a:endParaRPr lang="en-US" sz="2000" dirty="0"/>
          </a:p>
        </p:txBody>
      </p:sp>
    </p:spTree>
    <p:extLst>
      <p:ext uri="{BB962C8B-B14F-4D97-AF65-F5344CB8AC3E}">
        <p14:creationId xmlns:p14="http://schemas.microsoft.com/office/powerpoint/2010/main" val="53561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nodeType="clickEffect">
                                  <p:stCondLst>
                                    <p:cond delay="0"/>
                                  </p:stCondLst>
                                  <p:childTnLst>
                                    <p:set>
                                      <p:cBhvr>
                                        <p:cTn id="10" dur="1" fill="hold">
                                          <p:stCondLst>
                                            <p:cond delay="0"/>
                                          </p:stCondLst>
                                        </p:cTn>
                                        <p:tgtEl>
                                          <p:spTgt spid="2101983"/>
                                        </p:tgtEl>
                                        <p:attrNameLst>
                                          <p:attrName>style.visibility</p:attrName>
                                        </p:attrNameLst>
                                      </p:cBhvr>
                                      <p:to>
                                        <p:strVal val="visible"/>
                                      </p:to>
                                    </p:set>
                                    <p:animEffect transition="in" filter="diamond(in)">
                                      <p:cBhvr>
                                        <p:cTn id="11" dur="2000"/>
                                        <p:tgtEl>
                                          <p:spTgt spid="210198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0-#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4" grpId="0" animBg="1"/>
      <p:bldP spid="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548680"/>
            <a:ext cx="7772400" cy="1143000"/>
          </a:xfrm>
        </p:spPr>
        <p:txBody>
          <a:bodyPr/>
          <a:lstStyle/>
          <a:p>
            <a:pPr rtl="1"/>
            <a:r>
              <a:rPr lang="he-IL" sz="4000" b="1" dirty="0" smtClean="0">
                <a:latin typeface="Narkisim" panose="020E0502050101010101" pitchFamily="34" charset="-79"/>
                <a:cs typeface="Narkisim" panose="020E0502050101010101" pitchFamily="34" charset="-79"/>
              </a:rPr>
              <a:t>מתאמית גנטיים וסביבתיים בין רישום דלקת עטין וריכוז תאים סומאטיים</a:t>
            </a:r>
            <a:endParaRPr lang="en-US" sz="4000" b="1" dirty="0">
              <a:latin typeface="Narkisim" panose="020E0502050101010101" pitchFamily="34" charset="-79"/>
              <a:cs typeface="Narkisim" panose="020E0502050101010101" pitchFamily="34" charset="-79"/>
            </a:endParaRPr>
          </a:p>
        </p:txBody>
      </p:sp>
      <p:graphicFrame>
        <p:nvGraphicFramePr>
          <p:cNvPr id="3" name="Table 2"/>
          <p:cNvGraphicFramePr>
            <a:graphicFrameLocks noGrp="1"/>
          </p:cNvGraphicFramePr>
          <p:nvPr>
            <p:extLst>
              <p:ext uri="{D42A27DB-BD31-4B8C-83A1-F6EECF244321}">
                <p14:modId xmlns:p14="http://schemas.microsoft.com/office/powerpoint/2010/main" val="4169048544"/>
              </p:ext>
            </p:extLst>
          </p:nvPr>
        </p:nvGraphicFramePr>
        <p:xfrm>
          <a:off x="2483768" y="2564904"/>
          <a:ext cx="4534272" cy="1981200"/>
        </p:xfrm>
        <a:graphic>
          <a:graphicData uri="http://schemas.openxmlformats.org/drawingml/2006/table">
            <a:tbl>
              <a:tblPr rtl="1" firstRow="1" bandRow="1">
                <a:tableStyleId>{5C22544A-7EE6-4342-B048-85BDC9FD1C3A}</a:tableStyleId>
              </a:tblPr>
              <a:tblGrid>
                <a:gridCol w="1152128">
                  <a:extLst>
                    <a:ext uri="{9D8B030D-6E8A-4147-A177-3AD203B41FA5}">
                      <a16:colId xmlns="" xmlns:a16="http://schemas.microsoft.com/office/drawing/2014/main" val="165357943"/>
                    </a:ext>
                  </a:extLst>
                </a:gridCol>
                <a:gridCol w="1500381">
                  <a:extLst>
                    <a:ext uri="{9D8B030D-6E8A-4147-A177-3AD203B41FA5}">
                      <a16:colId xmlns="" xmlns:a16="http://schemas.microsoft.com/office/drawing/2014/main" val="1997701141"/>
                    </a:ext>
                  </a:extLst>
                </a:gridCol>
                <a:gridCol w="1881763">
                  <a:extLst>
                    <a:ext uri="{9D8B030D-6E8A-4147-A177-3AD203B41FA5}">
                      <a16:colId xmlns="" xmlns:a16="http://schemas.microsoft.com/office/drawing/2014/main" val="2397156852"/>
                    </a:ext>
                  </a:extLst>
                </a:gridCol>
              </a:tblGrid>
              <a:tr h="370840">
                <a:tc>
                  <a:txBody>
                    <a:bodyPr/>
                    <a:lstStyle/>
                    <a:p>
                      <a:pPr algn="ctr" rtl="0"/>
                      <a:endParaRPr lang="en-US" sz="2000" dirty="0">
                        <a:latin typeface="Narkisim" panose="020E0502050101010101" pitchFamily="34" charset="-79"/>
                        <a:cs typeface="Narkisim" panose="020E0502050101010101" pitchFamily="34" charset="-79"/>
                      </a:endParaRPr>
                    </a:p>
                  </a:txBody>
                  <a:tcPr/>
                </a:tc>
                <a:tc grid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he-IL" sz="2000" dirty="0" smtClean="0">
                          <a:latin typeface="Narkisim" panose="020E0502050101010101" pitchFamily="34" charset="-79"/>
                          <a:cs typeface="Narkisim" panose="020E0502050101010101" pitchFamily="34" charset="-79"/>
                        </a:rPr>
                        <a:t>מתאמים (</a:t>
                      </a:r>
                      <a:r>
                        <a:rPr lang="en-US" sz="2000" dirty="0" smtClean="0">
                          <a:latin typeface="Narkisim" panose="020E0502050101010101" pitchFamily="34" charset="-79"/>
                          <a:cs typeface="Narkisim" panose="020E0502050101010101" pitchFamily="34" charset="-79"/>
                        </a:rPr>
                        <a:t>127,220</a:t>
                      </a:r>
                      <a:r>
                        <a:rPr lang="he-IL" sz="2000" dirty="0" smtClean="0">
                          <a:latin typeface="Narkisim" panose="020E0502050101010101" pitchFamily="34" charset="-79"/>
                          <a:cs typeface="Narkisim" panose="020E0502050101010101" pitchFamily="34" charset="-79"/>
                        </a:rPr>
                        <a:t> פרות)</a:t>
                      </a:r>
                      <a:endParaRPr lang="en-US" sz="2000" dirty="0">
                        <a:latin typeface="Narkisim" panose="020E0502050101010101" pitchFamily="34" charset="-79"/>
                        <a:cs typeface="Narkisim" panose="020E0502050101010101" pitchFamily="34" charset="-79"/>
                      </a:endParaRPr>
                    </a:p>
                  </a:txBody>
                  <a:tcPr/>
                </a:tc>
                <a:tc hMerge="1">
                  <a:txBody>
                    <a:bodyPr/>
                    <a:lstStyle/>
                    <a:p>
                      <a:pPr algn="ctr" rtl="0"/>
                      <a:endParaRPr lang="en-US" sz="2000" dirty="0">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2172475108"/>
                  </a:ext>
                </a:extLst>
              </a:tr>
              <a:tr h="370840">
                <a:tc>
                  <a:txBody>
                    <a:bodyPr/>
                    <a:lstStyle/>
                    <a:p>
                      <a:pPr algn="ctr" rtl="0"/>
                      <a:r>
                        <a:rPr lang="he-IL" sz="2000" dirty="0" err="1" smtClean="0">
                          <a:solidFill>
                            <a:schemeClr val="tx1"/>
                          </a:solidFill>
                          <a:latin typeface="Narkisim" panose="020E0502050101010101" pitchFamily="34" charset="-79"/>
                          <a:cs typeface="Narkisim" panose="020E0502050101010101" pitchFamily="34" charset="-79"/>
                        </a:rPr>
                        <a:t>תחלובות</a:t>
                      </a:r>
                      <a:endParaRPr lang="en-US" sz="2000" dirty="0">
                        <a:solidFill>
                          <a:schemeClr val="tx1"/>
                        </a:solidFill>
                        <a:latin typeface="Narkisim" panose="020E0502050101010101" pitchFamily="34" charset="-79"/>
                        <a:cs typeface="Narkisim" panose="020E0502050101010101" pitchFamily="34" charset="-79"/>
                      </a:endParaRPr>
                    </a:p>
                  </a:txBody>
                  <a:tcPr>
                    <a:solidFill>
                      <a:schemeClr val="accent1"/>
                    </a:solidFill>
                  </a:tcPr>
                </a:tc>
                <a:tc>
                  <a:txBody>
                    <a:bodyPr/>
                    <a:lstStyle/>
                    <a:p>
                      <a:pPr algn="ctr" rtl="0"/>
                      <a:r>
                        <a:rPr lang="he-IL" sz="2000" dirty="0" smtClean="0">
                          <a:solidFill>
                            <a:schemeClr val="tx1"/>
                          </a:solidFill>
                          <a:latin typeface="Narkisim" panose="020E0502050101010101" pitchFamily="34" charset="-79"/>
                          <a:cs typeface="Narkisim" panose="020E0502050101010101" pitchFamily="34" charset="-79"/>
                        </a:rPr>
                        <a:t>גנטי</a:t>
                      </a:r>
                      <a:endParaRPr lang="en-US" sz="2000" dirty="0">
                        <a:solidFill>
                          <a:schemeClr val="tx1"/>
                        </a:solidFill>
                        <a:latin typeface="Narkisim" panose="020E0502050101010101" pitchFamily="34" charset="-79"/>
                        <a:cs typeface="Narkisim" panose="020E0502050101010101" pitchFamily="34" charset="-79"/>
                      </a:endParaRPr>
                    </a:p>
                  </a:txBody>
                  <a:tcPr>
                    <a:solidFill>
                      <a:schemeClr val="accent1"/>
                    </a:solidFill>
                  </a:tcPr>
                </a:tc>
                <a:tc>
                  <a:txBody>
                    <a:bodyPr/>
                    <a:lstStyle/>
                    <a:p>
                      <a:pPr algn="ctr" rtl="0"/>
                      <a:r>
                        <a:rPr lang="he-IL" sz="2000" dirty="0" smtClean="0">
                          <a:solidFill>
                            <a:schemeClr val="tx1"/>
                          </a:solidFill>
                          <a:latin typeface="Narkisim" panose="020E0502050101010101" pitchFamily="34" charset="-79"/>
                          <a:cs typeface="Narkisim" panose="020E0502050101010101" pitchFamily="34" charset="-79"/>
                        </a:rPr>
                        <a:t>סביבתי</a:t>
                      </a:r>
                      <a:endParaRPr lang="en-US" sz="2000" dirty="0">
                        <a:solidFill>
                          <a:schemeClr val="tx1"/>
                        </a:solidFill>
                        <a:latin typeface="Narkisim" panose="020E0502050101010101" pitchFamily="34" charset="-79"/>
                        <a:cs typeface="Narkisim" panose="020E0502050101010101" pitchFamily="34" charset="-79"/>
                      </a:endParaRPr>
                    </a:p>
                  </a:txBody>
                  <a:tcPr>
                    <a:solidFill>
                      <a:schemeClr val="accent1"/>
                    </a:solidFill>
                  </a:tcPr>
                </a:tc>
                <a:extLst>
                  <a:ext uri="{0D108BD9-81ED-4DB2-BD59-A6C34878D82A}">
                    <a16:rowId xmlns="" xmlns:a16="http://schemas.microsoft.com/office/drawing/2014/main" val="1885716747"/>
                  </a:ext>
                </a:extLst>
              </a:tr>
              <a:tr h="370840">
                <a:tc>
                  <a:txBody>
                    <a:bodyPr/>
                    <a:lstStyle/>
                    <a:p>
                      <a:pPr algn="ctr" rtl="0"/>
                      <a:r>
                        <a:rPr lang="en-US" sz="2000" dirty="0" smtClean="0">
                          <a:solidFill>
                            <a:schemeClr val="tx1"/>
                          </a:solidFill>
                          <a:latin typeface="Narkisim" panose="020E0502050101010101" pitchFamily="34" charset="-79"/>
                          <a:cs typeface="Narkisim" panose="020E0502050101010101" pitchFamily="34" charset="-79"/>
                        </a:rPr>
                        <a:t>1</a:t>
                      </a:r>
                      <a:endParaRPr lang="en-US" sz="2000" dirty="0">
                        <a:solidFill>
                          <a:schemeClr val="tx1"/>
                        </a:solidFill>
                        <a:latin typeface="Narkisim" panose="020E0502050101010101" pitchFamily="34" charset="-79"/>
                        <a:cs typeface="Narkisim" panose="020E0502050101010101" pitchFamily="34" charset="-79"/>
                      </a:endParaRPr>
                    </a:p>
                  </a:txBody>
                  <a:tcPr>
                    <a:solidFill>
                      <a:schemeClr val="accent1"/>
                    </a:solidFill>
                  </a:tcPr>
                </a:tc>
                <a:tc>
                  <a:txBody>
                    <a:bodyPr/>
                    <a:lstStyle/>
                    <a:p>
                      <a:pPr algn="ctr" rtl="0"/>
                      <a:r>
                        <a:rPr lang="en-US" sz="2000" dirty="0" smtClean="0">
                          <a:latin typeface="Narkisim" panose="020E0502050101010101" pitchFamily="34" charset="-79"/>
                          <a:cs typeface="Narkisim" panose="020E0502050101010101" pitchFamily="34" charset="-79"/>
                        </a:rPr>
                        <a:t>0.452</a:t>
                      </a:r>
                      <a:endParaRPr lang="en-US" sz="2000" dirty="0">
                        <a:latin typeface="Narkisim" panose="020E0502050101010101" pitchFamily="34" charset="-79"/>
                        <a:cs typeface="Narkisim" panose="020E0502050101010101" pitchFamily="34" charset="-79"/>
                      </a:endParaRPr>
                    </a:p>
                  </a:txBody>
                  <a:tcPr/>
                </a:tc>
                <a:tc>
                  <a:txBody>
                    <a:bodyPr/>
                    <a:lstStyle/>
                    <a:p>
                      <a:pPr algn="ctr" rtl="0"/>
                      <a:r>
                        <a:rPr lang="en-US" sz="2000" dirty="0" smtClean="0">
                          <a:latin typeface="Narkisim" panose="020E0502050101010101" pitchFamily="34" charset="-79"/>
                          <a:cs typeface="Narkisim" panose="020E0502050101010101" pitchFamily="34" charset="-79"/>
                        </a:rPr>
                        <a:t>0.099</a:t>
                      </a:r>
                      <a:endParaRPr lang="en-US" sz="2000" dirty="0">
                        <a:latin typeface="Narkisim" panose="020E0502050101010101" pitchFamily="34" charset="-79"/>
                        <a:cs typeface="Narkisim" panose="020E0502050101010101" pitchFamily="34" charset="-79"/>
                      </a:endParaRPr>
                    </a:p>
                  </a:txBody>
                  <a:tcPr/>
                </a:tc>
                <a:extLst>
                  <a:ext uri="{0D108BD9-81ED-4DB2-BD59-A6C34878D82A}">
                    <a16:rowId xmlns="" xmlns:a16="http://schemas.microsoft.com/office/drawing/2014/main" val="3304013777"/>
                  </a:ext>
                </a:extLst>
              </a:tr>
              <a:tr h="370840">
                <a:tc>
                  <a:txBody>
                    <a:bodyPr/>
                    <a:lstStyle/>
                    <a:p>
                      <a:pPr algn="ctr" rtl="0"/>
                      <a:r>
                        <a:rPr lang="en-US" sz="2000" dirty="0" smtClean="0">
                          <a:solidFill>
                            <a:schemeClr val="tx1"/>
                          </a:solidFill>
                          <a:latin typeface="Narkisim" panose="020E0502050101010101" pitchFamily="34" charset="-79"/>
                          <a:cs typeface="Narkisim" panose="020E0502050101010101" pitchFamily="34" charset="-79"/>
                        </a:rPr>
                        <a:t>2</a:t>
                      </a:r>
                      <a:endParaRPr lang="en-US" sz="2000" dirty="0">
                        <a:solidFill>
                          <a:schemeClr val="tx1"/>
                        </a:solidFill>
                        <a:latin typeface="Narkisim" panose="020E0502050101010101" pitchFamily="34" charset="-79"/>
                        <a:cs typeface="Narkisim" panose="020E0502050101010101" pitchFamily="34" charset="-79"/>
                      </a:endParaRPr>
                    </a:p>
                  </a:txBody>
                  <a:tcPr>
                    <a:solidFill>
                      <a:schemeClr val="accent1"/>
                    </a:solidFill>
                  </a:tcPr>
                </a:tc>
                <a:tc>
                  <a:txBody>
                    <a:bodyPr/>
                    <a:lstStyle/>
                    <a:p>
                      <a:pPr algn="ctr" rtl="0"/>
                      <a:r>
                        <a:rPr lang="en-US" sz="2000" dirty="0" smtClean="0">
                          <a:latin typeface="Narkisim" panose="020E0502050101010101" pitchFamily="34" charset="-79"/>
                          <a:cs typeface="Narkisim" panose="020E0502050101010101" pitchFamily="34" charset="-79"/>
                        </a:rPr>
                        <a:t>0.707</a:t>
                      </a:r>
                      <a:endParaRPr lang="en-US" sz="2000" dirty="0">
                        <a:latin typeface="Narkisim" panose="020E0502050101010101" pitchFamily="34" charset="-79"/>
                        <a:cs typeface="Narkisim" panose="020E0502050101010101" pitchFamily="34" charset="-79"/>
                      </a:endParaRPr>
                    </a:p>
                  </a:txBody>
                  <a:tcPr/>
                </a:tc>
                <a:tc>
                  <a:txBody>
                    <a:bodyPr/>
                    <a:lstStyle/>
                    <a:p>
                      <a:pPr algn="ctr" rtl="0"/>
                      <a:r>
                        <a:rPr lang="en-US" sz="2000" dirty="0" smtClean="0">
                          <a:latin typeface="Narkisim" panose="020E0502050101010101" pitchFamily="34" charset="-79"/>
                          <a:cs typeface="Narkisim" panose="020E0502050101010101" pitchFamily="34" charset="-79"/>
                        </a:rPr>
                        <a:t>0.139</a:t>
                      </a:r>
                      <a:endParaRPr lang="en-US" sz="2000" dirty="0">
                        <a:latin typeface="Narkisim" panose="020E0502050101010101" pitchFamily="34" charset="-79"/>
                        <a:cs typeface="Narkisim" panose="020E0502050101010101" pitchFamily="34" charset="-79"/>
                      </a:endParaRPr>
                    </a:p>
                  </a:txBody>
                  <a:tcPr/>
                </a:tc>
                <a:extLst>
                  <a:ext uri="{0D108BD9-81ED-4DB2-BD59-A6C34878D82A}">
                    <a16:rowId xmlns="" xmlns:a16="http://schemas.microsoft.com/office/drawing/2014/main" val="392760278"/>
                  </a:ext>
                </a:extLst>
              </a:tr>
              <a:tr h="370840">
                <a:tc>
                  <a:txBody>
                    <a:bodyPr/>
                    <a:lstStyle/>
                    <a:p>
                      <a:pPr algn="ctr" rtl="0"/>
                      <a:r>
                        <a:rPr lang="en-US" sz="2000" dirty="0" smtClean="0">
                          <a:solidFill>
                            <a:schemeClr val="tx1"/>
                          </a:solidFill>
                          <a:latin typeface="Narkisim" panose="020E0502050101010101" pitchFamily="34" charset="-79"/>
                          <a:cs typeface="Narkisim" panose="020E0502050101010101" pitchFamily="34" charset="-79"/>
                        </a:rPr>
                        <a:t>3</a:t>
                      </a:r>
                      <a:endParaRPr lang="en-US" sz="2000" dirty="0">
                        <a:solidFill>
                          <a:schemeClr val="tx1"/>
                        </a:solidFill>
                        <a:latin typeface="Narkisim" panose="020E0502050101010101" pitchFamily="34" charset="-79"/>
                        <a:cs typeface="Narkisim" panose="020E0502050101010101" pitchFamily="34" charset="-79"/>
                      </a:endParaRPr>
                    </a:p>
                  </a:txBody>
                  <a:tcPr>
                    <a:solidFill>
                      <a:schemeClr val="accent1"/>
                    </a:solidFill>
                  </a:tcPr>
                </a:tc>
                <a:tc>
                  <a:txBody>
                    <a:bodyPr/>
                    <a:lstStyle/>
                    <a:p>
                      <a:pPr algn="ctr" rtl="0"/>
                      <a:r>
                        <a:rPr lang="en-US" sz="2000" dirty="0" smtClean="0">
                          <a:latin typeface="Narkisim" panose="020E0502050101010101" pitchFamily="34" charset="-79"/>
                          <a:cs typeface="Narkisim" panose="020E0502050101010101" pitchFamily="34" charset="-79"/>
                        </a:rPr>
                        <a:t>0.818</a:t>
                      </a:r>
                      <a:endParaRPr lang="en-US" sz="2000" dirty="0">
                        <a:latin typeface="Narkisim" panose="020E0502050101010101" pitchFamily="34" charset="-79"/>
                        <a:cs typeface="Narkisim" panose="020E0502050101010101" pitchFamily="34" charset="-79"/>
                      </a:endParaRPr>
                    </a:p>
                  </a:txBody>
                  <a:tcPr/>
                </a:tc>
                <a:tc>
                  <a:txBody>
                    <a:bodyPr/>
                    <a:lstStyle/>
                    <a:p>
                      <a:pPr algn="ctr" rtl="0"/>
                      <a:r>
                        <a:rPr lang="en-US" sz="2000" dirty="0" smtClean="0">
                          <a:latin typeface="Narkisim" panose="020E0502050101010101" pitchFamily="34" charset="-79"/>
                          <a:cs typeface="Narkisim" panose="020E0502050101010101" pitchFamily="34" charset="-79"/>
                        </a:rPr>
                        <a:t>0.163</a:t>
                      </a:r>
                      <a:endParaRPr lang="en-US" sz="2000" dirty="0">
                        <a:latin typeface="Narkisim" panose="020E0502050101010101" pitchFamily="34" charset="-79"/>
                        <a:cs typeface="Narkisim" panose="020E0502050101010101" pitchFamily="34" charset="-79"/>
                      </a:endParaRPr>
                    </a:p>
                  </a:txBody>
                  <a:tcPr/>
                </a:tc>
                <a:extLst>
                  <a:ext uri="{0D108BD9-81ED-4DB2-BD59-A6C34878D82A}">
                    <a16:rowId xmlns="" xmlns:a16="http://schemas.microsoft.com/office/drawing/2014/main" val="3016103112"/>
                  </a:ext>
                </a:extLst>
              </a:tr>
            </a:tbl>
          </a:graphicData>
        </a:graphic>
      </p:graphicFrame>
    </p:spTree>
    <p:extLst>
      <p:ext uri="{BB962C8B-B14F-4D97-AF65-F5344CB8AC3E}">
        <p14:creationId xmlns:p14="http://schemas.microsoft.com/office/powerpoint/2010/main" val="3521917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7772400" cy="1199034"/>
          </a:xfrm>
        </p:spPr>
        <p:txBody>
          <a:bodyPr/>
          <a:lstStyle/>
          <a:p>
            <a:pPr rtl="1"/>
            <a:r>
              <a:rPr lang="he-IL" altLang="zh-CN" sz="3600" b="1" dirty="0" smtClean="0">
                <a:latin typeface="Narkisim" panose="020E0502050101010101" pitchFamily="34" charset="-79"/>
                <a:cs typeface="Narkisim" panose="020E0502050101010101" pitchFamily="34" charset="-79"/>
              </a:rPr>
              <a:t>משקל היחסי של התכונות הכלולות באינדקס הטיפוח הישראלי 11</a:t>
            </a:r>
            <a:r>
              <a:rPr lang="en-US" altLang="zh-CN" sz="3600" b="1" dirty="0" smtClean="0">
                <a:latin typeface="Narkisim" panose="020E0502050101010101" pitchFamily="34" charset="-79"/>
                <a:cs typeface="Narkisim" panose="020E0502050101010101" pitchFamily="34" charset="-79"/>
              </a:rPr>
              <a:t>PD</a:t>
            </a:r>
            <a:endParaRPr lang="he-IL" sz="3600" b="1" dirty="0">
              <a:latin typeface="Narkisim" panose="020E0502050101010101" pitchFamily="34" charset="-79"/>
              <a:cs typeface="Narkisim" panose="020E0502050101010101" pitchFamily="34" charset="-79"/>
            </a:endParaRPr>
          </a:p>
        </p:txBody>
      </p:sp>
      <p:graphicFrame>
        <p:nvGraphicFramePr>
          <p:cNvPr id="3" name="Table 2"/>
          <p:cNvGraphicFramePr>
            <a:graphicFrameLocks noGrp="1"/>
          </p:cNvGraphicFramePr>
          <p:nvPr>
            <p:extLst>
              <p:ext uri="{D42A27DB-BD31-4B8C-83A1-F6EECF244321}">
                <p14:modId xmlns:p14="http://schemas.microsoft.com/office/powerpoint/2010/main" val="724518763"/>
              </p:ext>
            </p:extLst>
          </p:nvPr>
        </p:nvGraphicFramePr>
        <p:xfrm>
          <a:off x="323528" y="1484784"/>
          <a:ext cx="8496944" cy="4258764"/>
        </p:xfrm>
        <a:graphic>
          <a:graphicData uri="http://schemas.openxmlformats.org/drawingml/2006/table">
            <a:tbl>
              <a:tblPr>
                <a:tableStyleId>{125E5076-3810-47DD-B79F-674D7AD40C01}</a:tableStyleId>
              </a:tblPr>
              <a:tblGrid>
                <a:gridCol w="2016224">
                  <a:extLst>
                    <a:ext uri="{9D8B030D-6E8A-4147-A177-3AD203B41FA5}">
                      <a16:colId xmlns="" xmlns:a16="http://schemas.microsoft.com/office/drawing/2014/main" val="20000"/>
                    </a:ext>
                  </a:extLst>
                </a:gridCol>
                <a:gridCol w="1134596">
                  <a:extLst>
                    <a:ext uri="{9D8B030D-6E8A-4147-A177-3AD203B41FA5}">
                      <a16:colId xmlns="" xmlns:a16="http://schemas.microsoft.com/office/drawing/2014/main" val="20001"/>
                    </a:ext>
                  </a:extLst>
                </a:gridCol>
                <a:gridCol w="1120291">
                  <a:extLst>
                    <a:ext uri="{9D8B030D-6E8A-4147-A177-3AD203B41FA5}">
                      <a16:colId xmlns="" xmlns:a16="http://schemas.microsoft.com/office/drawing/2014/main" val="20002"/>
                    </a:ext>
                  </a:extLst>
                </a:gridCol>
                <a:gridCol w="1144522">
                  <a:extLst>
                    <a:ext uri="{9D8B030D-6E8A-4147-A177-3AD203B41FA5}">
                      <a16:colId xmlns="" xmlns:a16="http://schemas.microsoft.com/office/drawing/2014/main" val="20003"/>
                    </a:ext>
                  </a:extLst>
                </a:gridCol>
                <a:gridCol w="1055104">
                  <a:extLst>
                    <a:ext uri="{9D8B030D-6E8A-4147-A177-3AD203B41FA5}">
                      <a16:colId xmlns="" xmlns:a16="http://schemas.microsoft.com/office/drawing/2014/main" val="20004"/>
                    </a:ext>
                  </a:extLst>
                </a:gridCol>
                <a:gridCol w="2026207">
                  <a:extLst>
                    <a:ext uri="{9D8B030D-6E8A-4147-A177-3AD203B41FA5}">
                      <a16:colId xmlns="" xmlns:a16="http://schemas.microsoft.com/office/drawing/2014/main" val="20005"/>
                    </a:ext>
                  </a:extLst>
                </a:gridCol>
              </a:tblGrid>
              <a:tr h="133432">
                <a:tc>
                  <a:txBody>
                    <a:bodyPr/>
                    <a:lstStyle/>
                    <a:p>
                      <a:pPr marL="0" marR="0" algn="ctr" rtl="1">
                        <a:lnSpc>
                          <a:spcPct val="100000"/>
                        </a:lnSpc>
                        <a:spcBef>
                          <a:spcPts val="0"/>
                        </a:spcBef>
                        <a:spcAft>
                          <a:spcPts val="0"/>
                        </a:spcAft>
                      </a:pPr>
                      <a:r>
                        <a:rPr lang="he-IL" sz="1800" b="1" dirty="0" smtClean="0">
                          <a:solidFill>
                            <a:srgbClr val="FFFF00"/>
                          </a:solidFill>
                          <a:latin typeface="Narkisim" panose="020E0502050101010101" pitchFamily="34" charset="-79"/>
                          <a:ea typeface="Calibri"/>
                          <a:cs typeface="Narkisim" panose="020E0502050101010101" pitchFamily="34" charset="-79"/>
                        </a:rPr>
                        <a:t>התקדמות</a:t>
                      </a:r>
                      <a:r>
                        <a:rPr lang="he-IL" sz="1800" b="1" baseline="0" dirty="0" smtClean="0">
                          <a:solidFill>
                            <a:srgbClr val="FFFF00"/>
                          </a:solidFill>
                          <a:latin typeface="Narkisim" panose="020E0502050101010101" pitchFamily="34" charset="-79"/>
                          <a:ea typeface="Calibri"/>
                          <a:cs typeface="Narkisim" panose="020E0502050101010101" pitchFamily="34" charset="-79"/>
                        </a:rPr>
                        <a:t> גנטית צפויה לאחר 10 שנים</a:t>
                      </a:r>
                      <a:endParaRPr lang="en-US" sz="1800" b="1" dirty="0" smtClean="0">
                        <a:solidFill>
                          <a:srgbClr val="FFFF00"/>
                        </a:solidFill>
                        <a:latin typeface="Narkisim" panose="020E0502050101010101" pitchFamily="34" charset="-79"/>
                        <a:ea typeface="Calibri"/>
                        <a:cs typeface="Narkisim" panose="020E0502050101010101" pitchFamily="34" charset="-79"/>
                      </a:endParaRPr>
                    </a:p>
                  </a:txBody>
                  <a:tcPr marL="42334" marR="42334" marT="13944" marB="13944" anchor="ctr">
                    <a:lnL w="12700" cap="flat" cmpd="sng" algn="ctr">
                      <a:solidFill>
                        <a:schemeClr val="tx1"/>
                      </a:solidFill>
                      <a:prstDash val="solid"/>
                      <a:round/>
                      <a:headEnd type="none" w="med" len="med"/>
                      <a:tailEnd type="none" w="med" len="med"/>
                    </a:lnL>
                  </a:tcPr>
                </a:tc>
                <a:tc>
                  <a:txBody>
                    <a:bodyPr/>
                    <a:lstStyle/>
                    <a:p>
                      <a:pPr marL="0" marR="0" algn="ctr" rtl="1">
                        <a:lnSpc>
                          <a:spcPct val="100000"/>
                        </a:lnSpc>
                        <a:spcBef>
                          <a:spcPts val="0"/>
                        </a:spcBef>
                        <a:spcAft>
                          <a:spcPts val="0"/>
                        </a:spcAft>
                      </a:pPr>
                      <a:r>
                        <a:rPr lang="he-IL" sz="1800" b="1" dirty="0" smtClean="0">
                          <a:latin typeface="Narkisim" panose="020E0502050101010101" pitchFamily="34" charset="-79"/>
                          <a:cs typeface="Narkisim" panose="020E0502050101010101" pitchFamily="34" charset="-79"/>
                        </a:rPr>
                        <a:t>אחוז מהאינדקס</a:t>
                      </a:r>
                      <a:endParaRPr lang="en-US" sz="1800" b="1" dirty="0" smtClean="0">
                        <a:latin typeface="Narkisim" panose="020E0502050101010101" pitchFamily="34" charset="-79"/>
                        <a:ea typeface="Calibri"/>
                        <a:cs typeface="Narkisim" panose="020E0502050101010101" pitchFamily="34" charset="-79"/>
                      </a:endParaRPr>
                    </a:p>
                  </a:txBody>
                  <a:tcPr marL="42334" marR="42334" marT="13944" marB="13944" anchor="ctr"/>
                </a:tc>
                <a:tc>
                  <a:txBody>
                    <a:bodyPr/>
                    <a:lstStyle/>
                    <a:p>
                      <a:pPr marL="0" marR="0" algn="ctr" rtl="1">
                        <a:lnSpc>
                          <a:spcPct val="100000"/>
                        </a:lnSpc>
                        <a:spcBef>
                          <a:spcPts val="0"/>
                        </a:spcBef>
                        <a:spcAft>
                          <a:spcPts val="0"/>
                        </a:spcAft>
                      </a:pPr>
                      <a:r>
                        <a:rPr lang="he-IL" sz="1800" b="1" dirty="0" smtClean="0">
                          <a:latin typeface="Narkisim" panose="020E0502050101010101" pitchFamily="34" charset="-79"/>
                          <a:cs typeface="Narkisim" panose="020E0502050101010101" pitchFamily="34" charset="-79"/>
                        </a:rPr>
                        <a:t>תרומה לאינדקס</a:t>
                      </a:r>
                      <a:endParaRPr lang="en-US" sz="1800" b="1" dirty="0">
                        <a:latin typeface="Narkisim" panose="020E0502050101010101" pitchFamily="34" charset="-79"/>
                        <a:ea typeface="Calibri"/>
                        <a:cs typeface="Narkisim" panose="020E0502050101010101" pitchFamily="34" charset="-79"/>
                      </a:endParaRPr>
                    </a:p>
                  </a:txBody>
                  <a:tcPr marL="42334" marR="42334" marT="13944" marB="13944" anchor="ctr"/>
                </a:tc>
                <a:tc>
                  <a:txBody>
                    <a:bodyPr/>
                    <a:lstStyle/>
                    <a:p>
                      <a:pPr marL="0" marR="0" algn="ctr" rtl="1">
                        <a:lnSpc>
                          <a:spcPct val="100000"/>
                        </a:lnSpc>
                        <a:spcBef>
                          <a:spcPts val="0"/>
                        </a:spcBef>
                        <a:spcAft>
                          <a:spcPts val="0"/>
                        </a:spcAft>
                      </a:pPr>
                      <a:r>
                        <a:rPr lang="he-IL" sz="1800" b="1" dirty="0" smtClean="0">
                          <a:latin typeface="Narkisim" panose="020E0502050101010101" pitchFamily="34" charset="-79"/>
                          <a:ea typeface="Calibri"/>
                          <a:cs typeface="Narkisim" panose="020E0502050101010101" pitchFamily="34" charset="-79"/>
                        </a:rPr>
                        <a:t>מקדם</a:t>
                      </a:r>
                      <a:r>
                        <a:rPr lang="he-IL" sz="1800" b="1" baseline="0" dirty="0" smtClean="0">
                          <a:latin typeface="Narkisim" panose="020E0502050101010101" pitchFamily="34" charset="-79"/>
                          <a:ea typeface="Calibri"/>
                          <a:cs typeface="Narkisim" panose="020E0502050101010101" pitchFamily="34" charset="-79"/>
                        </a:rPr>
                        <a:t> באינדקס</a:t>
                      </a:r>
                      <a:endParaRPr lang="en-US" sz="1800" b="1" dirty="0">
                        <a:latin typeface="Narkisim" panose="020E0502050101010101" pitchFamily="34" charset="-79"/>
                        <a:ea typeface="Calibri"/>
                        <a:cs typeface="Narkisim" panose="020E0502050101010101" pitchFamily="34" charset="-79"/>
                      </a:endParaRPr>
                    </a:p>
                  </a:txBody>
                  <a:tcPr marL="42334" marR="42334" marT="13944" marB="13944" anchor="ctr"/>
                </a:tc>
                <a:tc>
                  <a:txBody>
                    <a:bodyPr/>
                    <a:lstStyle/>
                    <a:p>
                      <a:pPr marL="0" marR="0" algn="ctr" rtl="1">
                        <a:lnSpc>
                          <a:spcPct val="100000"/>
                        </a:lnSpc>
                        <a:spcBef>
                          <a:spcPts val="0"/>
                        </a:spcBef>
                        <a:spcAft>
                          <a:spcPts val="0"/>
                        </a:spcAft>
                      </a:pPr>
                      <a:r>
                        <a:rPr lang="he-IL" sz="1800" b="1" dirty="0" smtClean="0">
                          <a:latin typeface="Narkisim" panose="020E0502050101010101" pitchFamily="34" charset="-79"/>
                          <a:cs typeface="Narkisim" panose="020E0502050101010101" pitchFamily="34" charset="-79"/>
                        </a:rPr>
                        <a:t>סטית תקן גנטי</a:t>
                      </a:r>
                      <a:endParaRPr lang="en-US" sz="1800" b="1" dirty="0">
                        <a:latin typeface="Narkisim" panose="020E0502050101010101" pitchFamily="34" charset="-79"/>
                        <a:ea typeface="Calibri"/>
                        <a:cs typeface="Narkisim" panose="020E0502050101010101" pitchFamily="34" charset="-79"/>
                      </a:endParaRPr>
                    </a:p>
                  </a:txBody>
                  <a:tcPr marL="42334" marR="42334" marT="13944" marB="13944" anchor="ctr">
                    <a:lnR w="12700" cap="flat" cmpd="sng" algn="ctr">
                      <a:solidFill>
                        <a:schemeClr val="bg1"/>
                      </a:solidFill>
                      <a:prstDash val="solid"/>
                      <a:round/>
                      <a:headEnd type="none" w="med" len="med"/>
                      <a:tailEnd type="none" w="med" len="med"/>
                    </a:lnR>
                  </a:tcPr>
                </a:tc>
                <a:tc>
                  <a:txBody>
                    <a:bodyPr/>
                    <a:lstStyle/>
                    <a:p>
                      <a:pPr marL="0" marR="0" lvl="0" indent="0" algn="r" defTabSz="914400" rtl="1" eaLnBrk="0" fontAlgn="base" latinLnBrk="0" hangingPunct="0">
                        <a:lnSpc>
                          <a:spcPct val="85000"/>
                        </a:lnSpc>
                        <a:spcBef>
                          <a:spcPct val="0"/>
                        </a:spcBef>
                        <a:spcAft>
                          <a:spcPct val="0"/>
                        </a:spcAft>
                        <a:buClr>
                          <a:schemeClr val="tx2"/>
                        </a:buClr>
                        <a:buSzPct val="75000"/>
                        <a:buFont typeface="Monotype Sorts" charset="2"/>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התכונה</a:t>
                      </a:r>
                      <a:endParaRPr kumimoji="0" lang="en-US" sz="1800" b="1"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p>
                      <a:pPr marL="0" marR="0" lvl="0" indent="0" algn="r" defTabSz="914400" rtl="1" eaLnBrk="0" fontAlgn="base" latinLnBrk="0" hangingPunct="0">
                        <a:lnSpc>
                          <a:spcPct val="85000"/>
                        </a:lnSpc>
                        <a:spcBef>
                          <a:spcPct val="0"/>
                        </a:spcBef>
                        <a:spcAft>
                          <a:spcPct val="0"/>
                        </a:spcAft>
                        <a:buClr>
                          <a:schemeClr val="tx2"/>
                        </a:buClr>
                        <a:buSzPct val="75000"/>
                        <a:buFont typeface="Monotype Sorts" charset="2"/>
                        <a:buNone/>
                        <a:tabLst/>
                      </a:pPr>
                      <a:endParaRPr kumimoji="0" lang="en-US" sz="1800" b="1" u="none" strike="noStrike" cap="none" normalizeH="0" baseline="0" dirty="0" smtClean="0">
                        <a:ln>
                          <a:noFill/>
                        </a:ln>
                        <a:effectLst/>
                        <a:latin typeface="Narkisim" panose="020E0502050101010101" pitchFamily="34" charset="-79"/>
                        <a:cs typeface="Narkisim" panose="020E0502050101010101" pitchFamily="34" charset="-79"/>
                      </a:endParaRPr>
                    </a:p>
                  </a:txBody>
                  <a:tcPr marL="91443" marR="91443" marT="45718" marB="45718"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0"/>
                  </a:ext>
                </a:extLst>
              </a:tr>
              <a:tr h="0">
                <a:tc>
                  <a:txBody>
                    <a:bodyPr/>
                    <a:lstStyle/>
                    <a:p>
                      <a:pPr algn="ctr" rtl="1" fontAlgn="b"/>
                      <a:r>
                        <a:rPr lang="en-US" sz="1800" b="0" i="0" u="none" strike="noStrike" dirty="0">
                          <a:solidFill>
                            <a:schemeClr val="tx2"/>
                          </a:solidFill>
                          <a:effectLst/>
                          <a:latin typeface="Arial" panose="020B0604020202020204" pitchFamily="34" charset="0"/>
                          <a:cs typeface="Arial" panose="020B0604020202020204" pitchFamily="34" charset="0"/>
                        </a:rPr>
                        <a:t>952</a:t>
                      </a:r>
                    </a:p>
                  </a:txBody>
                  <a:tcPr marL="7620" marR="7620" marT="7620" marB="0" anchor="ctr">
                    <a:lnL w="12700" cap="flat" cmpd="sng" algn="ctr">
                      <a:solidFill>
                        <a:schemeClr val="tx1"/>
                      </a:solidFill>
                      <a:prstDash val="solid"/>
                      <a:round/>
                      <a:headEnd type="none" w="med" len="med"/>
                      <a:tailEnd type="none" w="med" len="med"/>
                    </a:lnL>
                    <a:noFill/>
                  </a:tcPr>
                </a:tc>
                <a:tc>
                  <a:txBody>
                    <a:bodyPr/>
                    <a:lstStyle/>
                    <a:p>
                      <a:pPr algn="ctr" fontAlgn="b"/>
                      <a:r>
                        <a:rPr lang="en-US" sz="1800" b="0" i="0" u="none" strike="noStrike" dirty="0" smtClean="0">
                          <a:solidFill>
                            <a:schemeClr val="tx1"/>
                          </a:solidFill>
                          <a:effectLst/>
                          <a:latin typeface="Arial" panose="020B0604020202020204" pitchFamily="34" charset="0"/>
                          <a:cs typeface="Arial" panose="020B0604020202020204" pitchFamily="34" charset="0"/>
                        </a:rPr>
                        <a:t>0.0</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noFill/>
                  </a:tcPr>
                </a:tc>
                <a:tc>
                  <a:txBody>
                    <a:bodyPr/>
                    <a:lstStyle/>
                    <a:p>
                      <a:pPr marL="0" marR="0" algn="ctr" rtl="0">
                        <a:lnSpc>
                          <a:spcPct val="115000"/>
                        </a:lnSpc>
                        <a:spcBef>
                          <a:spcPts val="0"/>
                        </a:spcBef>
                        <a:spcAft>
                          <a:spcPts val="1000"/>
                        </a:spcAft>
                      </a:pPr>
                      <a:r>
                        <a:rPr lang="en-US" sz="1800" dirty="0" smtClean="0">
                          <a:latin typeface="Arial" pitchFamily="34" charset="0"/>
                          <a:ea typeface="Calibri"/>
                          <a:cs typeface="Arial" pitchFamily="34" charset="0"/>
                        </a:rPr>
                        <a:t>0</a:t>
                      </a:r>
                      <a:endParaRPr lang="en-US" sz="1800" dirty="0">
                        <a:latin typeface="Arial" pitchFamily="34" charset="0"/>
                        <a:ea typeface="Calibri"/>
                        <a:cs typeface="Arial" pitchFamily="34" charset="0"/>
                      </a:endParaRPr>
                    </a:p>
                  </a:txBody>
                  <a:tcPr marL="42333" marR="42333" marT="13945" marB="13945" anchor="ctr">
                    <a:noFill/>
                  </a:tcPr>
                </a:tc>
                <a:tc>
                  <a:txBody>
                    <a:bodyPr/>
                    <a:lstStyle/>
                    <a:p>
                      <a:pPr marL="342900" marR="0" lvl="0" indent="-342900" algn="ctr" defTabSz="914400" rtl="0" eaLnBrk="0" fontAlgn="base" latinLnBrk="0" hangingPunct="0">
                        <a:lnSpc>
                          <a:spcPct val="85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a:t>
                      </a:r>
                    </a:p>
                  </a:txBody>
                  <a:tcPr anchor="ctr" horzOverflow="overflow">
                    <a:noFill/>
                  </a:tcPr>
                </a:tc>
                <a:tc>
                  <a:txBody>
                    <a:bodyPr/>
                    <a:lstStyle/>
                    <a:p>
                      <a:pPr marL="0" marR="0" algn="ctr" rtl="1">
                        <a:lnSpc>
                          <a:spcPct val="100000"/>
                        </a:lnSpc>
                        <a:spcBef>
                          <a:spcPts val="0"/>
                        </a:spcBef>
                        <a:spcAft>
                          <a:spcPts val="0"/>
                        </a:spcAft>
                      </a:pPr>
                      <a:r>
                        <a:rPr lang="en-US" sz="1800" dirty="0" smtClean="0">
                          <a:solidFill>
                            <a:schemeClr val="tx1"/>
                          </a:solidFill>
                          <a:latin typeface="Arial" panose="020B0604020202020204" pitchFamily="34" charset="0"/>
                          <a:cs typeface="Arial" panose="020B0604020202020204" pitchFamily="34" charset="0"/>
                        </a:rPr>
                        <a:t>910</a:t>
                      </a:r>
                      <a:endParaRPr lang="en-US" sz="1800" dirty="0">
                        <a:solidFill>
                          <a:schemeClr val="tx1"/>
                        </a:solidFill>
                        <a:latin typeface="Arial" pitchFamily="34" charset="0"/>
                        <a:ea typeface="Calibri"/>
                        <a:cs typeface="Arial" panose="020B0604020202020204" pitchFamily="34" charset="0"/>
                      </a:endParaRPr>
                    </a:p>
                  </a:txBody>
                  <a:tcPr marL="42334" marR="42334" marT="13944" marB="13944" anchor="ctr">
                    <a:lnR w="12700" cap="flat" cmpd="sng" algn="ctr">
                      <a:solidFill>
                        <a:schemeClr val="bg1"/>
                      </a:solidFill>
                      <a:prstDash val="solid"/>
                      <a:round/>
                      <a:headEnd type="none" w="med" len="med"/>
                      <a:tailEnd type="none" w="med" len="med"/>
                    </a:lnR>
                    <a:noFill/>
                  </a:tcPr>
                </a:tc>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חלב (ק"ג)</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1"/>
                  </a:ext>
                </a:extLst>
              </a:tr>
              <a:tr h="147642">
                <a:tc>
                  <a:txBody>
                    <a:bodyPr/>
                    <a:lstStyle/>
                    <a:p>
                      <a:pPr algn="ctr" rtl="1" fontAlgn="b"/>
                      <a:r>
                        <a:rPr lang="en-US" sz="1800" b="0" i="0" u="none" strike="noStrike" dirty="0">
                          <a:solidFill>
                            <a:schemeClr val="tx2"/>
                          </a:solidFill>
                          <a:effectLst/>
                          <a:latin typeface="Arial" panose="020B0604020202020204" pitchFamily="34" charset="0"/>
                          <a:cs typeface="Arial" panose="020B0604020202020204" pitchFamily="34" charset="0"/>
                        </a:rPr>
                        <a:t>40.0</a:t>
                      </a:r>
                    </a:p>
                  </a:txBody>
                  <a:tcPr marL="7620" marR="7620" marT="7620" marB="0" anchor="ctr">
                    <a:lnL w="12700" cap="flat" cmpd="sng" algn="ctr">
                      <a:solidFill>
                        <a:schemeClr val="tx1"/>
                      </a:solidFill>
                      <a:prstDash val="solid"/>
                      <a:round/>
                      <a:headEnd type="none" w="med" len="med"/>
                      <a:tailEnd type="none" w="med" len="med"/>
                    </a:lnL>
                    <a:noFill/>
                  </a:tcPr>
                </a:tc>
                <a:tc>
                  <a:txBody>
                    <a:bodyPr/>
                    <a:lstStyle/>
                    <a:p>
                      <a:pPr algn="ctr" fontAlgn="b"/>
                      <a:r>
                        <a:rPr lang="en-US" sz="1800" b="0" i="0" u="none" strike="noStrike" dirty="0" smtClean="0">
                          <a:solidFill>
                            <a:schemeClr val="tx1"/>
                          </a:solidFill>
                          <a:effectLst/>
                          <a:latin typeface="Arial" panose="020B0604020202020204" pitchFamily="34" charset="0"/>
                          <a:cs typeface="Arial" panose="020B0604020202020204" pitchFamily="34" charset="0"/>
                        </a:rPr>
                        <a:t>21.2</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noFill/>
                  </a:tcPr>
                </a:tc>
                <a:tc>
                  <a:txBody>
                    <a:bodyPr/>
                    <a:lstStyle/>
                    <a:p>
                      <a:pPr algn="ctr" fontAlgn="b"/>
                      <a:r>
                        <a:rPr lang="en-US" sz="1800" b="0" i="0" u="none" strike="noStrike" dirty="0">
                          <a:solidFill>
                            <a:schemeClr val="tx1"/>
                          </a:solidFill>
                          <a:latin typeface="Arial" pitchFamily="34" charset="0"/>
                          <a:cs typeface="Arial" pitchFamily="34" charset="0"/>
                        </a:rPr>
                        <a:t>253.6</a:t>
                      </a:r>
                    </a:p>
                  </a:txBody>
                  <a:tcPr marL="9525" marR="9525" marT="9525" marB="0" anchor="c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ea typeface="Times New Roman" pitchFamily="18" charset="0"/>
                          <a:cs typeface="Narkisim" pitchFamily="2" charset="-79"/>
                        </a:rPr>
                        <a:t>8.48</a:t>
                      </a:r>
                    </a:p>
                  </a:txBody>
                  <a:tcPr marL="54000" marR="54000" marT="18000" marB="18000" anchor="b" horzOverflow="overflow">
                    <a:noFill/>
                  </a:tcPr>
                </a:tc>
                <a:tc>
                  <a:txBody>
                    <a:bodyPr/>
                    <a:lstStyle/>
                    <a:p>
                      <a:pPr marL="0" marR="0" algn="ctr" rtl="1">
                        <a:lnSpc>
                          <a:spcPct val="100000"/>
                        </a:lnSpc>
                        <a:spcBef>
                          <a:spcPts val="0"/>
                        </a:spcBef>
                        <a:spcAft>
                          <a:spcPts val="0"/>
                        </a:spcAft>
                      </a:pPr>
                      <a:r>
                        <a:rPr lang="en-US" sz="1800" dirty="0" smtClean="0">
                          <a:solidFill>
                            <a:schemeClr val="tx1"/>
                          </a:solidFill>
                          <a:latin typeface="Arial" panose="020B0604020202020204" pitchFamily="34" charset="0"/>
                          <a:cs typeface="Arial" panose="020B0604020202020204" pitchFamily="34" charset="0"/>
                        </a:rPr>
                        <a:t>32.1</a:t>
                      </a:r>
                      <a:endParaRPr lang="en-US" sz="1800" dirty="0">
                        <a:solidFill>
                          <a:schemeClr val="tx1"/>
                        </a:solidFill>
                        <a:latin typeface="Arial" pitchFamily="34" charset="0"/>
                        <a:ea typeface="Calibri"/>
                        <a:cs typeface="Arial" panose="020B0604020202020204" pitchFamily="34" charset="0"/>
                      </a:endParaRPr>
                    </a:p>
                  </a:txBody>
                  <a:tcPr marL="42334" marR="42334" marT="13944" marB="13944" anchor="ctr">
                    <a:lnR w="12700" cap="flat" cmpd="sng" algn="ctr">
                      <a:solidFill>
                        <a:schemeClr val="bg1"/>
                      </a:solidFill>
                      <a:prstDash val="solid"/>
                      <a:round/>
                      <a:headEnd type="none" w="med" len="med"/>
                      <a:tailEnd type="none" w="med" len="med"/>
                    </a:lnR>
                    <a:noFill/>
                  </a:tcPr>
                </a:tc>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שומן (ק"ג)</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2"/>
                  </a:ext>
                </a:extLst>
              </a:tr>
              <a:tr h="140649">
                <a:tc>
                  <a:txBody>
                    <a:bodyPr/>
                    <a:lstStyle/>
                    <a:p>
                      <a:pPr algn="ctr" rtl="1" fontAlgn="b"/>
                      <a:r>
                        <a:rPr lang="en-US" sz="1800" b="0" i="0" u="none" strike="noStrike" dirty="0">
                          <a:solidFill>
                            <a:schemeClr val="tx2"/>
                          </a:solidFill>
                          <a:effectLst/>
                          <a:latin typeface="Arial" panose="020B0604020202020204" pitchFamily="34" charset="0"/>
                          <a:cs typeface="Arial" panose="020B0604020202020204" pitchFamily="34" charset="0"/>
                        </a:rPr>
                        <a:t>29.8</a:t>
                      </a:r>
                    </a:p>
                  </a:txBody>
                  <a:tcPr marL="7620" marR="7620" marT="7620" marB="0" anchor="ctr">
                    <a:lnL w="12700" cap="flat" cmpd="sng" algn="ctr">
                      <a:solidFill>
                        <a:schemeClr val="tx1"/>
                      </a:solidFill>
                      <a:prstDash val="solid"/>
                      <a:round/>
                      <a:headEnd type="none" w="med" len="med"/>
                      <a:tailEnd type="none" w="med" len="med"/>
                    </a:lnL>
                    <a:noFill/>
                  </a:tcPr>
                </a:tc>
                <a:tc>
                  <a:txBody>
                    <a:bodyPr/>
                    <a:lstStyle/>
                    <a:p>
                      <a:pPr algn="ctr" fontAlgn="b"/>
                      <a:r>
                        <a:rPr lang="en-US" sz="1800" b="0" i="0" u="none" strike="noStrike" dirty="0" smtClean="0">
                          <a:solidFill>
                            <a:schemeClr val="tx1"/>
                          </a:solidFill>
                          <a:effectLst/>
                          <a:latin typeface="Arial" panose="020B0604020202020204" pitchFamily="34" charset="0"/>
                          <a:cs typeface="Arial" panose="020B0604020202020204" pitchFamily="34" charset="0"/>
                        </a:rPr>
                        <a:t>37.3</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noFill/>
                  </a:tcPr>
                </a:tc>
                <a:tc>
                  <a:txBody>
                    <a:bodyPr/>
                    <a:lstStyle/>
                    <a:p>
                      <a:pPr algn="ctr" fontAlgn="b"/>
                      <a:r>
                        <a:rPr lang="en-US" sz="1800" b="0" i="0" u="none" strike="noStrike" dirty="0">
                          <a:solidFill>
                            <a:schemeClr val="tx1"/>
                          </a:solidFill>
                          <a:latin typeface="Arial" pitchFamily="34" charset="0"/>
                          <a:cs typeface="Arial" pitchFamily="34" charset="0"/>
                        </a:rPr>
                        <a:t>535.6</a:t>
                      </a:r>
                    </a:p>
                  </a:txBody>
                  <a:tcPr marL="9525" marR="9525" marT="9525" marB="0" anchor="c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ea typeface="Times New Roman" pitchFamily="18" charset="0"/>
                          <a:cs typeface="Narkisim" pitchFamily="2" charset="-79"/>
                        </a:rPr>
                        <a:t>21.2</a:t>
                      </a:r>
                    </a:p>
                  </a:txBody>
                  <a:tcPr marL="54000" marR="54000" marT="18000" marB="18000" anchor="b" horzOverflow="overflow">
                    <a:noFill/>
                  </a:tcPr>
                </a:tc>
                <a:tc>
                  <a:txBody>
                    <a:bodyPr/>
                    <a:lstStyle/>
                    <a:p>
                      <a:pPr marL="0" marR="0" algn="ctr" rtl="1">
                        <a:lnSpc>
                          <a:spcPct val="100000"/>
                        </a:lnSpc>
                        <a:spcBef>
                          <a:spcPts val="0"/>
                        </a:spcBef>
                        <a:spcAft>
                          <a:spcPts val="0"/>
                        </a:spcAft>
                      </a:pPr>
                      <a:r>
                        <a:rPr lang="en-US" sz="1800" dirty="0" smtClean="0">
                          <a:solidFill>
                            <a:schemeClr val="tx1"/>
                          </a:solidFill>
                          <a:latin typeface="Arial" panose="020B0604020202020204" pitchFamily="34" charset="0"/>
                          <a:cs typeface="Arial" panose="020B0604020202020204" pitchFamily="34" charset="0"/>
                        </a:rPr>
                        <a:t>22.6</a:t>
                      </a:r>
                      <a:endParaRPr lang="en-US" sz="1800" dirty="0">
                        <a:solidFill>
                          <a:schemeClr val="tx1"/>
                        </a:solidFill>
                        <a:latin typeface="Arial" pitchFamily="34" charset="0"/>
                        <a:ea typeface="Calibri"/>
                        <a:cs typeface="Arial" panose="020B0604020202020204" pitchFamily="34" charset="0"/>
                      </a:endParaRPr>
                    </a:p>
                  </a:txBody>
                  <a:tcPr marL="42334" marR="42334" marT="13944" marB="13944" anchor="ctr">
                    <a:lnR w="12700" cap="flat" cmpd="sng" algn="ctr">
                      <a:solidFill>
                        <a:schemeClr val="bg1"/>
                      </a:solidFill>
                      <a:prstDash val="solid"/>
                      <a:round/>
                      <a:headEnd type="none" w="med" len="med"/>
                      <a:tailEnd type="none" w="med" len="med"/>
                    </a:lnR>
                    <a:noFill/>
                  </a:tcPr>
                </a:tc>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חלבון (ק"ג)</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3"/>
                  </a:ext>
                </a:extLst>
              </a:tr>
              <a:tr h="277672">
                <a:tc>
                  <a:txBody>
                    <a:bodyPr/>
                    <a:lstStyle/>
                    <a:p>
                      <a:pPr algn="ctr" rtl="1" fontAlgn="b"/>
                      <a:r>
                        <a:rPr lang="en-US" sz="1800" b="0" i="0" u="none" strike="noStrike" dirty="0">
                          <a:solidFill>
                            <a:schemeClr val="tx2"/>
                          </a:solidFill>
                          <a:effectLst/>
                          <a:latin typeface="Arial" panose="020B0604020202020204" pitchFamily="34" charset="0"/>
                          <a:cs typeface="Arial" panose="020B0604020202020204" pitchFamily="34" charset="0"/>
                        </a:rPr>
                        <a:t>-0.13</a:t>
                      </a:r>
                    </a:p>
                  </a:txBody>
                  <a:tcPr marL="7620" marR="7620" marT="7620" marB="0" anchor="ctr">
                    <a:lnL w="12700" cap="flat" cmpd="sng" algn="ctr">
                      <a:solidFill>
                        <a:schemeClr val="tx1"/>
                      </a:solidFill>
                      <a:prstDash val="solid"/>
                      <a:round/>
                      <a:headEnd type="none" w="med" len="med"/>
                      <a:tailEnd type="none" w="med" len="med"/>
                    </a:lnL>
                    <a:noFill/>
                  </a:tcPr>
                </a:tc>
                <a:tc>
                  <a:txBody>
                    <a:bodyPr/>
                    <a:lstStyle/>
                    <a:p>
                      <a:pPr algn="ctr" fontAlgn="b"/>
                      <a:r>
                        <a:rPr lang="en-US" sz="1800" b="0" i="0" u="none" strike="noStrike" dirty="0" smtClean="0">
                          <a:solidFill>
                            <a:schemeClr val="tx1"/>
                          </a:solidFill>
                          <a:effectLst/>
                          <a:latin typeface="Arial" panose="020B0604020202020204" pitchFamily="34" charset="0"/>
                          <a:cs typeface="Arial" panose="020B0604020202020204" pitchFamily="34" charset="0"/>
                        </a:rPr>
                        <a:t>11.0</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noFill/>
                  </a:tcPr>
                </a:tc>
                <a:tc>
                  <a:txBody>
                    <a:bodyPr/>
                    <a:lstStyle/>
                    <a:p>
                      <a:pPr algn="ctr" fontAlgn="b"/>
                      <a:r>
                        <a:rPr lang="en-US" sz="1800" b="0" i="0" u="none" strike="noStrike" dirty="0">
                          <a:solidFill>
                            <a:schemeClr val="tx1"/>
                          </a:solidFill>
                          <a:latin typeface="Arial" pitchFamily="34" charset="0"/>
                          <a:cs typeface="Arial" pitchFamily="34" charset="0"/>
                        </a:rPr>
                        <a:t>141.0</a:t>
                      </a:r>
                    </a:p>
                  </a:txBody>
                  <a:tcPr marL="9525" marR="9525" marT="9525" marB="0" anchor="ctr">
                    <a:noFill/>
                  </a:tcPr>
                </a:tc>
                <a:tc>
                  <a:txBody>
                    <a:bodyPr/>
                    <a:lstStyle/>
                    <a:p>
                      <a:pPr marL="342900" marR="0" lvl="0" indent="-342900" algn="ct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300-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noFill/>
                  </a:tcPr>
                </a:tc>
                <a:tc>
                  <a:txBody>
                    <a:bodyPr/>
                    <a:lstStyle/>
                    <a:p>
                      <a:pPr marL="0" marR="0" algn="ctr" rtl="1">
                        <a:lnSpc>
                          <a:spcPct val="100000"/>
                        </a:lnSpc>
                        <a:spcBef>
                          <a:spcPts val="0"/>
                        </a:spcBef>
                        <a:spcAft>
                          <a:spcPts val="0"/>
                        </a:spcAft>
                      </a:pPr>
                      <a:r>
                        <a:rPr lang="en-US" sz="1800" dirty="0" smtClean="0">
                          <a:solidFill>
                            <a:schemeClr val="tx1"/>
                          </a:solidFill>
                          <a:latin typeface="Arial" panose="020B0604020202020204" pitchFamily="34" charset="0"/>
                          <a:cs typeface="Arial" panose="020B0604020202020204" pitchFamily="34" charset="0"/>
                        </a:rPr>
                        <a:t>0.47</a:t>
                      </a:r>
                      <a:endParaRPr lang="en-US" sz="1800" dirty="0">
                        <a:solidFill>
                          <a:schemeClr val="tx1"/>
                        </a:solidFill>
                        <a:latin typeface="Arial" pitchFamily="34" charset="0"/>
                        <a:ea typeface="Calibri"/>
                        <a:cs typeface="Arial" panose="020B0604020202020204" pitchFamily="34" charset="0"/>
                      </a:endParaRPr>
                    </a:p>
                  </a:txBody>
                  <a:tcPr marL="42334" marR="42334" marT="13944" marB="13944" anchor="ctr">
                    <a:lnR w="12700" cap="flat" cmpd="sng" algn="ctr">
                      <a:solidFill>
                        <a:schemeClr val="bg1"/>
                      </a:solidFill>
                      <a:prstDash val="solid"/>
                      <a:round/>
                      <a:headEnd type="none" w="med" len="med"/>
                      <a:tailEnd type="none" w="med" len="med"/>
                    </a:lnR>
                    <a:noFill/>
                  </a:tcPr>
                </a:tc>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err="1" smtClean="0">
                          <a:ln>
                            <a:noFill/>
                          </a:ln>
                          <a:effectLst/>
                          <a:latin typeface="Narkisim" panose="020E0502050101010101" pitchFamily="34" charset="-79"/>
                          <a:cs typeface="Narkisim" panose="020E0502050101010101" pitchFamily="34" charset="-79"/>
                        </a:rPr>
                        <a:t>רת"ס</a:t>
                      </a: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4"/>
                  </a:ext>
                </a:extLst>
              </a:tr>
              <a:tr h="126663">
                <a:tc>
                  <a:txBody>
                    <a:bodyPr/>
                    <a:lstStyle/>
                    <a:p>
                      <a:pPr algn="ctr" rtl="1" fontAlgn="b"/>
                      <a:r>
                        <a:rPr lang="en-US" sz="1800" b="0" i="0" u="none" strike="noStrike" dirty="0">
                          <a:solidFill>
                            <a:schemeClr val="tx2"/>
                          </a:solidFill>
                          <a:effectLst/>
                          <a:latin typeface="Arial" panose="020B0604020202020204" pitchFamily="34" charset="0"/>
                          <a:cs typeface="Arial" panose="020B0604020202020204" pitchFamily="34" charset="0"/>
                        </a:rPr>
                        <a:t>0.43</a:t>
                      </a:r>
                    </a:p>
                  </a:txBody>
                  <a:tcPr marL="7620" marR="7620" marT="7620" marB="0" anchor="ctr">
                    <a:lnL w="12700" cap="flat" cmpd="sng" algn="ctr">
                      <a:solidFill>
                        <a:schemeClr val="tx1"/>
                      </a:solidFill>
                      <a:prstDash val="solid"/>
                      <a:round/>
                      <a:headEnd type="none" w="med" len="med"/>
                      <a:tailEnd type="none" w="med" len="med"/>
                    </a:lnL>
                    <a:noFill/>
                  </a:tcPr>
                </a:tc>
                <a:tc>
                  <a:txBody>
                    <a:bodyPr/>
                    <a:lstStyle/>
                    <a:p>
                      <a:pPr algn="ctr" fontAlgn="b"/>
                      <a:r>
                        <a:rPr lang="en-US" sz="1800" b="0" i="0" u="none" strike="noStrike" dirty="0" smtClean="0">
                          <a:solidFill>
                            <a:schemeClr val="tx1"/>
                          </a:solidFill>
                          <a:effectLst/>
                          <a:latin typeface="Arial" panose="020B0604020202020204" pitchFamily="34" charset="0"/>
                          <a:cs typeface="Arial" panose="020B0604020202020204" pitchFamily="34" charset="0"/>
                        </a:rPr>
                        <a:t>14.4</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noFill/>
                  </a:tcPr>
                </a:tc>
                <a:tc>
                  <a:txBody>
                    <a:bodyPr/>
                    <a:lstStyle/>
                    <a:p>
                      <a:pPr algn="ctr" fontAlgn="b"/>
                      <a:r>
                        <a:rPr lang="en-US" sz="1800" b="0" i="0" u="none" strike="noStrike" dirty="0">
                          <a:solidFill>
                            <a:schemeClr val="tx1"/>
                          </a:solidFill>
                          <a:latin typeface="Arial" pitchFamily="34" charset="0"/>
                          <a:cs typeface="Arial" pitchFamily="34" charset="0"/>
                        </a:rPr>
                        <a:t>184.6</a:t>
                      </a:r>
                    </a:p>
                  </a:txBody>
                  <a:tcPr marL="9525" marR="9525" marT="9525" marB="0" anchor="ctr">
                    <a:noFill/>
                  </a:tcPr>
                </a:tc>
                <a:tc>
                  <a:txBody>
                    <a:bodyPr/>
                    <a:lstStyle/>
                    <a:p>
                      <a:pPr marL="342900" marR="0" lvl="0" indent="-342900" algn="ct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26.0</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noFill/>
                  </a:tcPr>
                </a:tc>
                <a:tc>
                  <a:txBody>
                    <a:bodyPr/>
                    <a:lstStyle/>
                    <a:p>
                      <a:pPr marL="0" marR="0" algn="ctr" rtl="1">
                        <a:lnSpc>
                          <a:spcPct val="100000"/>
                        </a:lnSpc>
                        <a:spcBef>
                          <a:spcPts val="0"/>
                        </a:spcBef>
                        <a:spcAft>
                          <a:spcPts val="0"/>
                        </a:spcAft>
                      </a:pPr>
                      <a:r>
                        <a:rPr lang="en-US" sz="1800" dirty="0" smtClean="0">
                          <a:solidFill>
                            <a:schemeClr val="tx1"/>
                          </a:solidFill>
                          <a:latin typeface="Arial" panose="020B0604020202020204" pitchFamily="34" charset="0"/>
                          <a:cs typeface="Arial" panose="020B0604020202020204" pitchFamily="34" charset="0"/>
                        </a:rPr>
                        <a:t>7.1</a:t>
                      </a:r>
                      <a:endParaRPr lang="en-US" sz="1800" dirty="0">
                        <a:solidFill>
                          <a:schemeClr val="tx1"/>
                        </a:solidFill>
                        <a:latin typeface="Arial" pitchFamily="34" charset="0"/>
                        <a:ea typeface="Calibri"/>
                        <a:cs typeface="Arial" panose="020B0604020202020204" pitchFamily="34" charset="0"/>
                      </a:endParaRPr>
                    </a:p>
                  </a:txBody>
                  <a:tcPr marL="42334" marR="42334" marT="13944" marB="13944" anchor="ctr">
                    <a:lnR w="12700" cap="flat" cmpd="sng" algn="ctr">
                      <a:solidFill>
                        <a:schemeClr val="bg1"/>
                      </a:solidFill>
                      <a:prstDash val="solid"/>
                      <a:round/>
                      <a:headEnd type="none" w="med" len="med"/>
                      <a:tailEnd type="none" w="med" len="med"/>
                    </a:lnR>
                    <a:noFill/>
                  </a:tcPr>
                </a:tc>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פוריות נקביות (%)</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5"/>
                  </a:ext>
                </a:extLst>
              </a:tr>
              <a:tr h="119670">
                <a:tc>
                  <a:txBody>
                    <a:bodyPr/>
                    <a:lstStyle/>
                    <a:p>
                      <a:pPr algn="ctr" rtl="1" fontAlgn="b"/>
                      <a:r>
                        <a:rPr lang="en-US" sz="1800" b="0" i="0" u="none" strike="noStrike" dirty="0" smtClean="0">
                          <a:solidFill>
                            <a:schemeClr val="tx2"/>
                          </a:solidFill>
                          <a:effectLst/>
                          <a:latin typeface="Arial" panose="020B0604020202020204" pitchFamily="34" charset="0"/>
                          <a:cs typeface="Arial" panose="020B0604020202020204" pitchFamily="34" charset="0"/>
                        </a:rPr>
                        <a:t>137</a:t>
                      </a:r>
                      <a:endParaRPr lang="en-US" sz="1800" b="0" i="0" u="none" strike="noStrike" dirty="0">
                        <a:solidFill>
                          <a:schemeClr val="tx2"/>
                        </a:solidFill>
                        <a:effectLst/>
                        <a:latin typeface="Arial" panose="020B0604020202020204" pitchFamily="34" charset="0"/>
                        <a:cs typeface="Arial"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noFill/>
                  </a:tcPr>
                </a:tc>
                <a:tc>
                  <a:txBody>
                    <a:bodyPr/>
                    <a:lstStyle/>
                    <a:p>
                      <a:pPr algn="ctr" fontAlgn="b"/>
                      <a:r>
                        <a:rPr lang="en-US" sz="1800" b="0" i="0" u="none" strike="noStrike" dirty="0" smtClean="0">
                          <a:solidFill>
                            <a:schemeClr val="tx1"/>
                          </a:solidFill>
                          <a:effectLst/>
                          <a:latin typeface="Arial" panose="020B0604020202020204" pitchFamily="34" charset="0"/>
                          <a:cs typeface="Arial" panose="020B0604020202020204" pitchFamily="34" charset="0"/>
                        </a:rPr>
                        <a:t>9.6</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noFill/>
                  </a:tcPr>
                </a:tc>
                <a:tc>
                  <a:txBody>
                    <a:bodyPr/>
                    <a:lstStyle/>
                    <a:p>
                      <a:pPr algn="ctr" fontAlgn="b"/>
                      <a:r>
                        <a:rPr lang="en-US" sz="1800" b="0" i="0" u="none" strike="noStrike" dirty="0">
                          <a:solidFill>
                            <a:schemeClr val="tx1"/>
                          </a:solidFill>
                          <a:latin typeface="Arial" pitchFamily="34" charset="0"/>
                          <a:cs typeface="Arial" pitchFamily="34" charset="0"/>
                        </a:rPr>
                        <a:t>123.0</a:t>
                      </a:r>
                    </a:p>
                  </a:txBody>
                  <a:tcPr marL="9525" marR="9525" marT="9525" marB="0" anchor="ctr">
                    <a:noFill/>
                  </a:tcPr>
                </a:tc>
                <a:tc>
                  <a:txBody>
                    <a:bodyPr/>
                    <a:lstStyle/>
                    <a:p>
                      <a:pPr marL="342900" marR="0" lvl="0" indent="-342900" algn="ctr" defTabSz="914400" rtl="0" eaLnBrk="0" fontAlgn="base" latinLnBrk="0" hangingPunct="0">
                        <a:lnSpc>
                          <a:spcPct val="85000"/>
                        </a:lnSpc>
                        <a:spcBef>
                          <a:spcPct val="0"/>
                        </a:spcBef>
                        <a:spcAft>
                          <a:spcPct val="0"/>
                        </a:spcAft>
                        <a:buClrTx/>
                        <a:buSzTx/>
                        <a:buFontTx/>
                        <a:buNone/>
                        <a:tabLst/>
                      </a:pPr>
                      <a:r>
                        <a:rPr kumimoji="0" lang="he-IL"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0.6</a:t>
                      </a:r>
                      <a:endParaRPr kumimoji="0" lang="en-US" sz="17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nchor="ctr" horzOverflow="overflow">
                    <a:noFill/>
                  </a:tcPr>
                </a:tc>
                <a:tc>
                  <a:txBody>
                    <a:bodyPr/>
                    <a:lstStyle/>
                    <a:p>
                      <a:pPr marL="0" marR="0" algn="ctr" rtl="1">
                        <a:lnSpc>
                          <a:spcPct val="100000"/>
                        </a:lnSpc>
                        <a:spcBef>
                          <a:spcPts val="0"/>
                        </a:spcBef>
                        <a:spcAft>
                          <a:spcPts val="0"/>
                        </a:spcAft>
                      </a:pPr>
                      <a:r>
                        <a:rPr lang="en-US" sz="1800" dirty="0" smtClean="0">
                          <a:solidFill>
                            <a:schemeClr val="tx1"/>
                          </a:solidFill>
                          <a:latin typeface="Arial" panose="020B0604020202020204" pitchFamily="34" charset="0"/>
                          <a:cs typeface="Arial" panose="020B0604020202020204" pitchFamily="34" charset="0"/>
                        </a:rPr>
                        <a:t>205</a:t>
                      </a:r>
                      <a:endParaRPr lang="en-US" sz="1800" dirty="0">
                        <a:solidFill>
                          <a:schemeClr val="tx1"/>
                        </a:solidFill>
                        <a:latin typeface="Arial" pitchFamily="34" charset="0"/>
                        <a:ea typeface="Calibri"/>
                        <a:cs typeface="Arial" panose="020B0604020202020204" pitchFamily="34" charset="0"/>
                      </a:endParaRPr>
                    </a:p>
                  </a:txBody>
                  <a:tcPr marL="42334" marR="42334" marT="13944" marB="13944" anchor="ctr">
                    <a:lnR w="12700" cap="flat" cmpd="sng" algn="ctr">
                      <a:solidFill>
                        <a:schemeClr val="bg1"/>
                      </a:solidFill>
                      <a:prstDash val="solid"/>
                      <a:round/>
                      <a:headEnd type="none" w="med" len="med"/>
                      <a:tailEnd type="none" w="med" len="med"/>
                    </a:lnR>
                    <a:noFill/>
                  </a:tcPr>
                </a:tc>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הישרדות (ימים)</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6"/>
                  </a:ext>
                </a:extLst>
              </a:tr>
              <a:tr h="0">
                <a:tc>
                  <a:txBody>
                    <a:bodyPr/>
                    <a:lstStyle/>
                    <a:p>
                      <a:pPr algn="ctr" rtl="1" fontAlgn="b"/>
                      <a:r>
                        <a:rPr lang="en-US" sz="1800" b="0" i="0" u="none" strike="noStrike" dirty="0">
                          <a:solidFill>
                            <a:schemeClr val="tx2"/>
                          </a:solidFill>
                          <a:effectLst/>
                          <a:latin typeface="Arial" panose="020B0604020202020204" pitchFamily="34" charset="0"/>
                          <a:cs typeface="Arial" panose="020B0604020202020204" pitchFamily="34" charset="0"/>
                        </a:rPr>
                        <a:t>3.28</a:t>
                      </a:r>
                    </a:p>
                  </a:txBody>
                  <a:tcPr marL="7620" marR="7620" marT="7620" marB="0" anchor="ctr">
                    <a:lnL w="12700" cap="flat" cmpd="sng" algn="ctr">
                      <a:solidFill>
                        <a:schemeClr val="tx1"/>
                      </a:solidFill>
                      <a:prstDash val="solid"/>
                      <a:round/>
                      <a:headEnd type="none" w="med" len="med"/>
                      <a:tailEnd type="none" w="med" len="med"/>
                    </a:lnL>
                    <a:noFill/>
                  </a:tcPr>
                </a:tc>
                <a:tc>
                  <a:txBody>
                    <a:bodyPr/>
                    <a:lstStyle/>
                    <a:p>
                      <a:pPr algn="ctr" fontAlgn="b"/>
                      <a:r>
                        <a:rPr lang="en-US" sz="1800" b="0" i="0" u="none" strike="noStrike" dirty="0" smtClean="0">
                          <a:solidFill>
                            <a:schemeClr val="tx1"/>
                          </a:solidFill>
                          <a:effectLst/>
                          <a:latin typeface="Arial" panose="020B0604020202020204" pitchFamily="34" charset="0"/>
                          <a:cs typeface="Arial" panose="020B0604020202020204" pitchFamily="34" charset="0"/>
                        </a:rPr>
                        <a:t>4.2</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noFill/>
                  </a:tcPr>
                </a:tc>
                <a:tc>
                  <a:txBody>
                    <a:bodyPr/>
                    <a:lstStyle/>
                    <a:p>
                      <a:pPr algn="ctr" fontAlgn="b"/>
                      <a:r>
                        <a:rPr lang="en-US" sz="1800" b="0" i="0" u="none" strike="noStrike" dirty="0">
                          <a:solidFill>
                            <a:schemeClr val="tx1"/>
                          </a:solidFill>
                          <a:latin typeface="Arial" pitchFamily="34" charset="0"/>
                          <a:cs typeface="Arial" pitchFamily="34" charset="0"/>
                        </a:rPr>
                        <a:t>54.4</a:t>
                      </a:r>
                    </a:p>
                  </a:txBody>
                  <a:tcPr marL="9525" marR="9525" marT="9525" marB="0" anchor="ctr">
                    <a:noFill/>
                  </a:tcPr>
                </a:tc>
                <a:tc>
                  <a:txBody>
                    <a:bodyPr/>
                    <a:lstStyle/>
                    <a:p>
                      <a:pPr marL="342900" marR="0" lvl="0" indent="-342900" algn="ctr" defTabSz="914400" rtl="0" eaLnBrk="0" fontAlgn="base" latinLnBrk="0" hangingPunct="0">
                        <a:lnSpc>
                          <a:spcPct val="85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cs typeface="Arial" pitchFamily="34" charset="0"/>
                        </a:rPr>
                        <a:t>10.0</a:t>
                      </a:r>
                    </a:p>
                  </a:txBody>
                  <a:tcPr anchor="ctr" horzOverflow="overflow">
                    <a:noFill/>
                  </a:tcPr>
                </a:tc>
                <a:tc>
                  <a:txBody>
                    <a:bodyPr/>
                    <a:lstStyle/>
                    <a:p>
                      <a:pPr marL="0" marR="0" algn="ctr" rtl="1">
                        <a:lnSpc>
                          <a:spcPct val="100000"/>
                        </a:lnSpc>
                        <a:spcBef>
                          <a:spcPts val="0"/>
                        </a:spcBef>
                        <a:spcAft>
                          <a:spcPts val="0"/>
                        </a:spcAft>
                      </a:pPr>
                      <a:r>
                        <a:rPr lang="en-US" sz="1800" dirty="0" smtClean="0">
                          <a:solidFill>
                            <a:schemeClr val="tx1"/>
                          </a:solidFill>
                          <a:latin typeface="Arial" panose="020B0604020202020204" pitchFamily="34" charset="0"/>
                          <a:cs typeface="Arial" panose="020B0604020202020204" pitchFamily="34" charset="0"/>
                        </a:rPr>
                        <a:t>5.44</a:t>
                      </a:r>
                      <a:endParaRPr lang="en-US" sz="1800" dirty="0">
                        <a:solidFill>
                          <a:schemeClr val="tx1"/>
                        </a:solidFill>
                        <a:latin typeface="Arial" pitchFamily="34" charset="0"/>
                        <a:ea typeface="Calibri"/>
                        <a:cs typeface="Arial" panose="020B0604020202020204" pitchFamily="34" charset="0"/>
                      </a:endParaRPr>
                    </a:p>
                  </a:txBody>
                  <a:tcPr marL="42334" marR="42334" marT="13944" marB="13944" anchor="ctr">
                    <a:lnR w="12700" cap="flat" cmpd="sng" algn="ctr">
                      <a:solidFill>
                        <a:schemeClr val="bg1"/>
                      </a:solidFill>
                      <a:prstDash val="solid"/>
                      <a:round/>
                      <a:headEnd type="none" w="med" len="med"/>
                      <a:tailEnd type="none" w="med" len="med"/>
                    </a:lnR>
                    <a:noFill/>
                  </a:tcPr>
                </a:tc>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התמדה (%)</a:t>
                      </a:r>
                      <a:endParaRPr kumimoji="0" lang="en-US" sz="1800" b="1"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marL="91443" marR="91443" marT="45718" marB="457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7"/>
                  </a:ext>
                </a:extLst>
              </a:tr>
              <a:tr h="0">
                <a:tc>
                  <a:txBody>
                    <a:bodyPr/>
                    <a:lstStyle/>
                    <a:p>
                      <a:pPr algn="ctr" rtl="1" fontAlgn="b"/>
                      <a:r>
                        <a:rPr lang="en-US" sz="1800" b="0" i="0" u="none" strike="noStrike" dirty="0">
                          <a:solidFill>
                            <a:schemeClr val="tx2"/>
                          </a:solidFill>
                          <a:effectLst/>
                          <a:latin typeface="Arial" panose="020B0604020202020204" pitchFamily="34" charset="0"/>
                          <a:cs typeface="Arial" panose="020B0604020202020204" pitchFamily="34" charset="0"/>
                        </a:rPr>
                        <a:t>-0.76</a:t>
                      </a:r>
                    </a:p>
                  </a:txBody>
                  <a:tcPr marL="7620" marR="7620" marT="7620" marB="0" anchor="ctr">
                    <a:lnL w="12700" cap="flat" cmpd="sng" algn="ctr">
                      <a:solidFill>
                        <a:schemeClr val="tx1"/>
                      </a:solidFill>
                      <a:prstDash val="solid"/>
                      <a:round/>
                      <a:headEnd type="none" w="med" len="med"/>
                      <a:tailEnd type="none" w="med" len="med"/>
                    </a:lnL>
                    <a:noFill/>
                  </a:tcPr>
                </a:tc>
                <a:tc>
                  <a:txBody>
                    <a:bodyPr/>
                    <a:lstStyle/>
                    <a:p>
                      <a:pPr algn="ctr" fontAlgn="b"/>
                      <a:r>
                        <a:rPr lang="en-US" sz="1800" b="0" i="0" u="none" strike="noStrike" dirty="0" smtClean="0">
                          <a:solidFill>
                            <a:schemeClr val="tx1"/>
                          </a:solidFill>
                          <a:effectLst/>
                          <a:latin typeface="Arial" panose="020B0604020202020204" pitchFamily="34" charset="0"/>
                          <a:cs typeface="Arial" panose="020B0604020202020204" pitchFamily="34" charset="0"/>
                        </a:rPr>
                        <a:t>1.3</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noFill/>
                  </a:tcPr>
                </a:tc>
                <a:tc>
                  <a:txBody>
                    <a:bodyPr/>
                    <a:lstStyle/>
                    <a:p>
                      <a:pPr algn="ctr" fontAlgn="b"/>
                      <a:r>
                        <a:rPr lang="en-US" sz="1800" b="0" i="0" u="none" strike="noStrike" dirty="0">
                          <a:solidFill>
                            <a:schemeClr val="tx1"/>
                          </a:solidFill>
                          <a:latin typeface="Arial" pitchFamily="34" charset="0"/>
                          <a:cs typeface="Arial" pitchFamily="34" charset="0"/>
                        </a:rPr>
                        <a:t>16.4</a:t>
                      </a:r>
                    </a:p>
                  </a:txBody>
                  <a:tcPr marL="9525" marR="9525" marT="9525" marB="0" anchor="c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ea typeface="Times New Roman" pitchFamily="18" charset="0"/>
                          <a:cs typeface="Narkisim" pitchFamily="2" charset="-79"/>
                        </a:rPr>
                        <a:t>-3.0</a:t>
                      </a:r>
                    </a:p>
                  </a:txBody>
                  <a:tcPr anchor="ctr" horzOverflow="overflow">
                    <a:noFill/>
                  </a:tcPr>
                </a:tc>
                <a:tc>
                  <a:txBody>
                    <a:bodyPr/>
                    <a:lstStyle/>
                    <a:p>
                      <a:pPr marL="0" marR="0" algn="ctr" rtl="1">
                        <a:lnSpc>
                          <a:spcPct val="100000"/>
                        </a:lnSpc>
                        <a:spcBef>
                          <a:spcPts val="0"/>
                        </a:spcBef>
                        <a:spcAft>
                          <a:spcPts val="0"/>
                        </a:spcAft>
                      </a:pPr>
                      <a:r>
                        <a:rPr lang="en-US" sz="1800" dirty="0" smtClean="0">
                          <a:solidFill>
                            <a:schemeClr val="tx1"/>
                          </a:solidFill>
                          <a:latin typeface="Arial" panose="020B0604020202020204" pitchFamily="34" charset="0"/>
                          <a:cs typeface="Arial" panose="020B0604020202020204" pitchFamily="34" charset="0"/>
                        </a:rPr>
                        <a:t>5.45</a:t>
                      </a:r>
                      <a:endParaRPr lang="en-US" sz="1800" dirty="0">
                        <a:solidFill>
                          <a:schemeClr val="tx1"/>
                        </a:solidFill>
                        <a:latin typeface="Arial" pitchFamily="34" charset="0"/>
                        <a:ea typeface="Calibri"/>
                        <a:cs typeface="Arial" panose="020B0604020202020204" pitchFamily="34" charset="0"/>
                      </a:endParaRPr>
                    </a:p>
                  </a:txBody>
                  <a:tcPr marL="42334" marR="42334" marT="13944" marB="13944" anchor="ctr">
                    <a:lnR w="12700" cap="flat" cmpd="sng" algn="ctr">
                      <a:solidFill>
                        <a:schemeClr val="bg1"/>
                      </a:solidFill>
                      <a:prstDash val="solid"/>
                      <a:round/>
                      <a:headEnd type="none" w="med" len="med"/>
                      <a:tailEnd type="none" w="med" len="med"/>
                    </a:lnR>
                    <a:noFill/>
                  </a:tcPr>
                </a:tc>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המלטות קשות (%)*</a:t>
                      </a:r>
                      <a:endParaRPr kumimoji="0" lang="en-US" sz="1800" b="1"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marL="91443" marR="91443" marT="45718" marB="457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8"/>
                  </a:ext>
                </a:extLst>
              </a:tr>
              <a:tr h="159139">
                <a:tc>
                  <a:txBody>
                    <a:bodyPr/>
                    <a:lstStyle/>
                    <a:p>
                      <a:pPr algn="ctr" rtl="1" fontAlgn="b"/>
                      <a:r>
                        <a:rPr lang="en-US" sz="1800" b="0" i="0" u="none" strike="noStrike" dirty="0">
                          <a:solidFill>
                            <a:schemeClr val="tx2"/>
                          </a:solidFill>
                          <a:effectLst/>
                          <a:latin typeface="Arial" panose="020B0604020202020204" pitchFamily="34" charset="0"/>
                          <a:cs typeface="Arial" panose="020B0604020202020204" pitchFamily="34" charset="0"/>
                        </a:rPr>
                        <a:t>-0.28</a:t>
                      </a:r>
                    </a:p>
                  </a:txBody>
                  <a:tcPr marL="7620" marR="7620" marT="7620" marB="0" anchor="ct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noFill/>
                  </a:tcPr>
                </a:tc>
                <a:tc>
                  <a:txBody>
                    <a:bodyPr/>
                    <a:lstStyle/>
                    <a:p>
                      <a:pPr algn="ctr" fontAlgn="b"/>
                      <a:r>
                        <a:rPr lang="en-US" sz="1800" b="0" i="0" u="none" strike="noStrike" dirty="0" smtClean="0">
                          <a:solidFill>
                            <a:schemeClr val="tx1"/>
                          </a:solidFill>
                          <a:effectLst/>
                          <a:latin typeface="Arial" panose="020B0604020202020204" pitchFamily="34" charset="0"/>
                          <a:cs typeface="Arial" panose="020B0604020202020204" pitchFamily="34" charset="0"/>
                        </a:rPr>
                        <a:t>1.0</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lnB w="12700" cap="flat" cmpd="sng" algn="ctr">
                      <a:noFill/>
                      <a:prstDash val="solid"/>
                      <a:round/>
                      <a:headEnd type="none" w="med" len="med"/>
                      <a:tailEnd type="none" w="med" len="med"/>
                    </a:lnB>
                    <a:noFill/>
                  </a:tcPr>
                </a:tc>
                <a:tc>
                  <a:txBody>
                    <a:bodyPr/>
                    <a:lstStyle/>
                    <a:p>
                      <a:pPr algn="ctr" fontAlgn="b"/>
                      <a:r>
                        <a:rPr lang="en-US" sz="1800" b="0" i="0" u="none" strike="noStrike" dirty="0">
                          <a:solidFill>
                            <a:schemeClr val="tx1"/>
                          </a:solidFill>
                          <a:latin typeface="Arial" pitchFamily="34" charset="0"/>
                          <a:cs typeface="Arial" pitchFamily="34" charset="0"/>
                        </a:rPr>
                        <a:t>13.3</a:t>
                      </a:r>
                    </a:p>
                  </a:txBody>
                  <a:tcPr marL="9525" marR="9525" marT="9525" marB="0" anchor="ctr">
                    <a:lnB w="12700" cap="flat" cmpd="sng" algn="ctr">
                      <a:noFill/>
                      <a:prstDash val="solid"/>
                      <a:round/>
                      <a:headEnd type="none" w="med" len="med"/>
                      <a:tailEnd type="none" w="med" len="med"/>
                    </a:lnB>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pitchFamily="34" charset="0"/>
                          <a:ea typeface="Times New Roman" pitchFamily="18" charset="0"/>
                          <a:cs typeface="Narkisim" pitchFamily="2" charset="-79"/>
                        </a:rPr>
                        <a:t>-6.0</a:t>
                      </a:r>
                    </a:p>
                  </a:txBody>
                  <a:tcPr anchor="ctr" horzOverflow="overflow">
                    <a:lnB w="12700" cap="flat" cmpd="sng" algn="ctr">
                      <a:noFill/>
                      <a:prstDash val="solid"/>
                      <a:round/>
                      <a:headEnd type="none" w="med" len="med"/>
                      <a:tailEnd type="none" w="med" len="med"/>
                    </a:lnB>
                    <a:noFill/>
                  </a:tcPr>
                </a:tc>
                <a:tc>
                  <a:txBody>
                    <a:bodyPr/>
                    <a:lstStyle/>
                    <a:p>
                      <a:pPr marL="0" marR="0" algn="ctr" rtl="1">
                        <a:lnSpc>
                          <a:spcPct val="100000"/>
                        </a:lnSpc>
                        <a:spcBef>
                          <a:spcPts val="0"/>
                        </a:spcBef>
                        <a:spcAft>
                          <a:spcPts val="0"/>
                        </a:spcAft>
                      </a:pPr>
                      <a:r>
                        <a:rPr lang="en-US" sz="1800" dirty="0" smtClean="0">
                          <a:solidFill>
                            <a:schemeClr val="tx1"/>
                          </a:solidFill>
                          <a:latin typeface="Arial" panose="020B0604020202020204" pitchFamily="34" charset="0"/>
                          <a:cs typeface="Arial" panose="020B0604020202020204" pitchFamily="34" charset="0"/>
                        </a:rPr>
                        <a:t>2.21</a:t>
                      </a:r>
                      <a:endParaRPr lang="en-US" sz="1800" dirty="0">
                        <a:solidFill>
                          <a:schemeClr val="tx1"/>
                        </a:solidFill>
                        <a:latin typeface="Arial" pitchFamily="34" charset="0"/>
                        <a:ea typeface="Calibri"/>
                        <a:cs typeface="Arial" panose="020B0604020202020204" pitchFamily="34" charset="0"/>
                      </a:endParaRPr>
                    </a:p>
                  </a:txBody>
                  <a:tcPr marL="42334" marR="42334" marT="13944" marB="13944" anchor="ctr">
                    <a:lnR w="12700" cap="flat" cmpd="sng" algn="ctr">
                      <a:solidFill>
                        <a:schemeClr val="bg1"/>
                      </a:solidFill>
                      <a:prstDash val="solid"/>
                      <a:round/>
                      <a:headEnd type="none" w="med" len="med"/>
                      <a:tailEnd type="none" w="med" len="med"/>
                    </a:lnR>
                    <a:lnB w="12700" cap="flat" cmpd="sng" algn="ctr">
                      <a:noFill/>
                      <a:prstDash val="solid"/>
                      <a:round/>
                      <a:headEnd type="none" w="med" len="med"/>
                      <a:tailEnd type="none" w="med" len="med"/>
                    </a:lnB>
                    <a:noFill/>
                  </a:tcPr>
                </a:tc>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תמותת וולדות (%)*</a:t>
                      </a:r>
                      <a:endParaRPr kumimoji="0" lang="en-US" sz="1800" b="1"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marL="91443" marR="91443" marT="45718" marB="457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9"/>
                  </a:ext>
                </a:extLst>
              </a:tr>
              <a:tr h="390432">
                <a:tc>
                  <a:txBody>
                    <a:bodyPr/>
                    <a:lstStyle/>
                    <a:p>
                      <a:pPr marL="0" marR="0" lvl="0" indent="0" algn="ctr" defTabSz="914400" rtl="0" eaLnBrk="1" fontAlgn="base" latinLnBrk="0" hangingPunct="1">
                        <a:lnSpc>
                          <a:spcPct val="115000"/>
                        </a:lnSpc>
                        <a:spcBef>
                          <a:spcPct val="0"/>
                        </a:spcBef>
                        <a:spcAft>
                          <a:spcPct val="0"/>
                        </a:spcAft>
                        <a:buClrTx/>
                        <a:buSzTx/>
                        <a:buFontTx/>
                        <a:buNone/>
                        <a:tabLst/>
                        <a:defRPr/>
                      </a:pPr>
                      <a:r>
                        <a:rPr lang="en-US" sz="1800" b="1" dirty="0" smtClean="0">
                          <a:solidFill>
                            <a:srgbClr val="FFFF00"/>
                          </a:solidFill>
                          <a:effectLst/>
                          <a:latin typeface="Arial" panose="020B0604020202020204" pitchFamily="34" charset="0"/>
                          <a:cs typeface="Arial" panose="020B0604020202020204" pitchFamily="34" charset="0"/>
                        </a:rPr>
                        <a:t>1137</a:t>
                      </a:r>
                      <a:endParaRPr lang="en-US" sz="1800" b="1" dirty="0" smtClean="0">
                        <a:solidFill>
                          <a:srgbClr val="FFFF00"/>
                        </a:solidFill>
                        <a:effectLst/>
                        <a:latin typeface="Arial" panose="020B0604020202020204" pitchFamily="34" charset="0"/>
                        <a:ea typeface="Calibri"/>
                        <a:cs typeface="Arial" panose="020B0604020202020204" pitchFamily="34" charset="0"/>
                      </a:endParaRPr>
                    </a:p>
                  </a:txBody>
                  <a:tcPr marL="68580" marR="68580" marT="0" marB="0" anchor="ctr"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US" sz="1800" b="0" i="0" u="none" strike="noStrike" dirty="0" smtClean="0">
                          <a:solidFill>
                            <a:schemeClr val="tx1"/>
                          </a:solidFill>
                          <a:effectLst/>
                          <a:latin typeface="Arial" panose="020B0604020202020204" pitchFamily="34" charset="0"/>
                          <a:cs typeface="Arial" panose="020B0604020202020204" pitchFamily="34" charset="0"/>
                        </a:rPr>
                        <a:t>100.00</a:t>
                      </a:r>
                      <a:endParaRPr lang="en-US" sz="18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US" sz="1800" b="0" i="0" u="none" strike="noStrike" dirty="0" smtClean="0">
                          <a:solidFill>
                            <a:schemeClr val="tx1"/>
                          </a:solidFill>
                          <a:latin typeface="Arial" pitchFamily="34" charset="0"/>
                          <a:cs typeface="Arial" pitchFamily="34" charset="0"/>
                        </a:rPr>
                        <a:t>1284</a:t>
                      </a:r>
                      <a:endParaRPr lang="en-US" sz="1800" b="0" i="0" u="none" strike="noStrike" dirty="0">
                        <a:solidFill>
                          <a:schemeClr val="tx1"/>
                        </a:solidFill>
                        <a:latin typeface="Arial" pitchFamily="34" charset="0"/>
                        <a:cs typeface="Arial" pitchFamily="34" charset="0"/>
                      </a:endParaRPr>
                    </a:p>
                  </a:txBody>
                  <a:tcPr marL="9525" marR="9525" marT="9525"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rtl="1">
                        <a:lnSpc>
                          <a:spcPct val="100000"/>
                        </a:lnSpc>
                        <a:spcBef>
                          <a:spcPts val="0"/>
                        </a:spcBef>
                        <a:spcAft>
                          <a:spcPts val="0"/>
                        </a:spcAft>
                      </a:pPr>
                      <a:endParaRPr lang="en-US" sz="1800" dirty="0">
                        <a:solidFill>
                          <a:schemeClr val="tx1"/>
                        </a:solidFill>
                        <a:latin typeface="Arial" pitchFamily="34" charset="0"/>
                        <a:ea typeface="Times New Roman"/>
                        <a:cs typeface="Arial" panose="020B0604020202020204" pitchFamily="34" charset="0"/>
                      </a:endParaRPr>
                    </a:p>
                  </a:txBody>
                  <a:tcPr marL="42334" marR="42334" marT="13944" marB="13944"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rtl="1">
                        <a:lnSpc>
                          <a:spcPct val="100000"/>
                        </a:lnSpc>
                        <a:spcBef>
                          <a:spcPts val="0"/>
                        </a:spcBef>
                        <a:spcAft>
                          <a:spcPts val="0"/>
                        </a:spcAft>
                      </a:pPr>
                      <a:endParaRPr lang="en-US" sz="1800" dirty="0">
                        <a:solidFill>
                          <a:schemeClr val="tx1"/>
                        </a:solidFill>
                        <a:latin typeface="Arial" pitchFamily="34" charset="0"/>
                        <a:ea typeface="Times New Roman"/>
                        <a:cs typeface="Arial" panose="020B0604020202020204" pitchFamily="34" charset="0"/>
                      </a:endParaRPr>
                    </a:p>
                  </a:txBody>
                  <a:tcPr marL="42334" marR="42334" marT="13944" marB="13944"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r" rtl="1">
                        <a:lnSpc>
                          <a:spcPct val="100000"/>
                        </a:lnSpc>
                        <a:spcBef>
                          <a:spcPts val="0"/>
                        </a:spcBef>
                        <a:spcAft>
                          <a:spcPts val="0"/>
                        </a:spcAft>
                      </a:pPr>
                      <a:r>
                        <a:rPr lang="he-IL" sz="1800" b="1" dirty="0" smtClean="0">
                          <a:latin typeface="Narkisim" panose="020E0502050101010101" pitchFamily="34" charset="-79"/>
                          <a:cs typeface="Narkisim" panose="020E0502050101010101" pitchFamily="34" charset="-79"/>
                        </a:rPr>
                        <a:t>סה"כ</a:t>
                      </a:r>
                      <a:endParaRPr lang="en-US" sz="1800" b="1" dirty="0">
                        <a:latin typeface="Narkisim" panose="020E0502050101010101" pitchFamily="34" charset="-79"/>
                        <a:cs typeface="Narkisim" panose="020E0502050101010101" pitchFamily="34" charset="-79"/>
                      </a:endParaRPr>
                    </a:p>
                  </a:txBody>
                  <a:tcPr marL="91443" marR="91443" marT="45718" marB="45718" anchor="ctr" horzOverflow="overflow">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0"/>
                  </a:ext>
                </a:extLst>
              </a:tr>
            </a:tbl>
          </a:graphicData>
        </a:graphic>
      </p:graphicFrame>
      <p:sp>
        <p:nvSpPr>
          <p:cNvPr id="5" name="TextBox 4"/>
          <p:cNvSpPr txBox="1"/>
          <p:nvPr/>
        </p:nvSpPr>
        <p:spPr>
          <a:xfrm>
            <a:off x="1640794" y="6033482"/>
            <a:ext cx="5883533" cy="400110"/>
          </a:xfrm>
          <a:prstGeom prst="rect">
            <a:avLst/>
          </a:prstGeom>
          <a:noFill/>
        </p:spPr>
        <p:txBody>
          <a:bodyPr wrap="square" rtlCol="1">
            <a:spAutoFit/>
          </a:bodyPr>
          <a:lstStyle/>
          <a:p>
            <a:r>
              <a:rPr lang="he-IL" sz="2000" dirty="0" smtClean="0">
                <a:latin typeface="Narkisim" panose="020E0502050101010101" pitchFamily="34" charset="-79"/>
                <a:cs typeface="Narkisim" panose="020E0502050101010101" pitchFamily="34" charset="-79"/>
              </a:rPr>
              <a:t>*תכונות עם ערכים שליליים בעלי ערך כלכלי גבוה יותר</a:t>
            </a:r>
            <a:endParaRPr lang="en-US" sz="2000" dirty="0" smtClean="0">
              <a:latin typeface="Narkisim" panose="020E0502050101010101" pitchFamily="34" charset="-79"/>
              <a:cs typeface="Narkisim" panose="020E0502050101010101" pitchFamily="34" charset="-79"/>
            </a:endParaRPr>
          </a:p>
        </p:txBody>
      </p:sp>
      <p:sp>
        <p:nvSpPr>
          <p:cNvPr id="4" name="Rectangle 3"/>
          <p:cNvSpPr/>
          <p:nvPr/>
        </p:nvSpPr>
        <p:spPr>
          <a:xfrm>
            <a:off x="755576" y="2780928"/>
            <a:ext cx="8064896" cy="3600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Tree>
    <p:extLst>
      <p:ext uri="{BB962C8B-B14F-4D97-AF65-F5344CB8AC3E}">
        <p14:creationId xmlns:p14="http://schemas.microsoft.com/office/powerpoint/2010/main" val="1111405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1"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4"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he-IL" sz="3200" b="1" dirty="0" smtClean="0">
                <a:latin typeface="Narkisim" panose="020E0502050101010101" pitchFamily="34" charset="-79"/>
                <a:cs typeface="Narkisim" panose="020E0502050101010101" pitchFamily="34" charset="-79"/>
              </a:rPr>
              <a:t>הנטיות הגנטיות הצפויות והנטיות בפעל בעשור האחרון לפי האינדקס 16</a:t>
            </a:r>
            <a:r>
              <a:rPr lang="en-US" sz="3200" b="1" dirty="0" smtClean="0">
                <a:latin typeface="Narkisim" panose="020E0502050101010101" pitchFamily="34" charset="-79"/>
                <a:cs typeface="Narkisim" panose="020E0502050101010101" pitchFamily="34" charset="-79"/>
              </a:rPr>
              <a:t>PD</a:t>
            </a:r>
            <a:endParaRPr lang="en-US" sz="3200" b="1" dirty="0">
              <a:latin typeface="Narkisim" panose="020E0502050101010101" pitchFamily="34" charset="-79"/>
              <a:cs typeface="Narkisim" panose="020E0502050101010101" pitchFamily="34" charset="-79"/>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68196828"/>
              </p:ext>
            </p:extLst>
          </p:nvPr>
        </p:nvGraphicFramePr>
        <p:xfrm>
          <a:off x="952569" y="1901066"/>
          <a:ext cx="7200800" cy="4343364"/>
        </p:xfrm>
        <a:graphic>
          <a:graphicData uri="http://schemas.openxmlformats.org/drawingml/2006/table">
            <a:tbl>
              <a:tblPr rtl="1" firstRow="1" firstCol="1" bandRow="1">
                <a:tableStyleId>{5C22544A-7EE6-4342-B048-85BDC9FD1C3A}</a:tableStyleId>
              </a:tblPr>
              <a:tblGrid>
                <a:gridCol w="1918073">
                  <a:extLst>
                    <a:ext uri="{9D8B030D-6E8A-4147-A177-3AD203B41FA5}">
                      <a16:colId xmlns="" xmlns:a16="http://schemas.microsoft.com/office/drawing/2014/main" val="20000"/>
                    </a:ext>
                  </a:extLst>
                </a:gridCol>
                <a:gridCol w="1394295">
                  <a:extLst>
                    <a:ext uri="{9D8B030D-6E8A-4147-A177-3AD203B41FA5}">
                      <a16:colId xmlns="" xmlns:a16="http://schemas.microsoft.com/office/drawing/2014/main" val="20001"/>
                    </a:ext>
                  </a:extLst>
                </a:gridCol>
                <a:gridCol w="1368152">
                  <a:extLst>
                    <a:ext uri="{9D8B030D-6E8A-4147-A177-3AD203B41FA5}">
                      <a16:colId xmlns="" xmlns:a16="http://schemas.microsoft.com/office/drawing/2014/main" val="20002"/>
                    </a:ext>
                  </a:extLst>
                </a:gridCol>
                <a:gridCol w="2520280">
                  <a:extLst>
                    <a:ext uri="{9D8B030D-6E8A-4147-A177-3AD203B41FA5}">
                      <a16:colId xmlns="" xmlns:a16="http://schemas.microsoft.com/office/drawing/2014/main" val="20003"/>
                    </a:ext>
                  </a:extLst>
                </a:gridCol>
              </a:tblGrid>
              <a:tr h="134496">
                <a:tc>
                  <a:txBody>
                    <a:bodyPr/>
                    <a:lstStyle/>
                    <a:p>
                      <a:pPr algn="r" rtl="0">
                        <a:lnSpc>
                          <a:spcPct val="115000"/>
                        </a:lnSpc>
                        <a:spcAft>
                          <a:spcPts val="0"/>
                        </a:spcAft>
                      </a:pPr>
                      <a:r>
                        <a:rPr lang="en-US" sz="2000" dirty="0">
                          <a:effectLst/>
                          <a:latin typeface="Narkisim" panose="020E0502050101010101" pitchFamily="34" charset="-79"/>
                          <a:cs typeface="Narkisim" panose="020E0502050101010101" pitchFamily="34" charset="-79"/>
                        </a:rPr>
                        <a:t> </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gridSpan="3">
                  <a:txBody>
                    <a:bodyPr/>
                    <a:lstStyle/>
                    <a:p>
                      <a:pPr algn="ctr" rtl="0">
                        <a:lnSpc>
                          <a:spcPct val="115000"/>
                        </a:lnSpc>
                        <a:spcAft>
                          <a:spcPts val="0"/>
                        </a:spcAft>
                      </a:pPr>
                      <a:r>
                        <a:rPr lang="he-IL" sz="2000" dirty="0" smtClean="0">
                          <a:effectLst/>
                          <a:latin typeface="Narkisim" panose="020E0502050101010101" pitchFamily="34" charset="-79"/>
                          <a:cs typeface="Narkisim" panose="020E0502050101010101" pitchFamily="34" charset="-79"/>
                        </a:rPr>
                        <a:t>נטיות גנטיות בעשור האחרון </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327333">
                <a:tc>
                  <a:txBody>
                    <a:bodyPr/>
                    <a:lstStyle/>
                    <a:p>
                      <a:pPr algn="r" rtl="0">
                        <a:lnSpc>
                          <a:spcPct val="115000"/>
                        </a:lnSpc>
                        <a:spcAft>
                          <a:spcPts val="0"/>
                        </a:spcAft>
                      </a:pPr>
                      <a:r>
                        <a:rPr lang="he-IL" sz="2000" dirty="0" smtClean="0">
                          <a:effectLst/>
                          <a:latin typeface="Narkisim" panose="020E0502050101010101" pitchFamily="34" charset="-79"/>
                          <a:cs typeface="Narkisim" panose="020E0502050101010101" pitchFamily="34" charset="-79"/>
                        </a:rPr>
                        <a:t>התכונה</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rtl="0">
                        <a:lnSpc>
                          <a:spcPct val="115000"/>
                        </a:lnSpc>
                        <a:spcAft>
                          <a:spcPts val="0"/>
                        </a:spcAft>
                      </a:pPr>
                      <a:r>
                        <a:rPr lang="he-IL" sz="2000" b="1" dirty="0" smtClean="0">
                          <a:solidFill>
                            <a:schemeClr val="tx1"/>
                          </a:solidFill>
                          <a:effectLst/>
                          <a:latin typeface="Narkisim" panose="020E0502050101010101" pitchFamily="34" charset="-79"/>
                          <a:cs typeface="Narkisim" panose="020E0502050101010101" pitchFamily="34" charset="-79"/>
                        </a:rPr>
                        <a:t>צפוי</a:t>
                      </a:r>
                      <a:endParaRPr lang="en-US" sz="2000" b="1" dirty="0">
                        <a:solidFill>
                          <a:schemeClr val="tx1"/>
                        </a:solidFill>
                        <a:effectLst/>
                        <a:latin typeface="Narkisim" panose="020E0502050101010101" pitchFamily="34" charset="-79"/>
                        <a:ea typeface="Calibri"/>
                        <a:cs typeface="Narkisim" panose="020E0502050101010101" pitchFamily="34" charset="-79"/>
                      </a:endParaRPr>
                    </a:p>
                  </a:txBody>
                  <a:tcPr marL="68580" marR="68580" marT="0" marB="0">
                    <a:solidFill>
                      <a:srgbClr val="00AE9D"/>
                    </a:solidFill>
                  </a:tcPr>
                </a:tc>
                <a:tc>
                  <a:txBody>
                    <a:bodyPr/>
                    <a:lstStyle/>
                    <a:p>
                      <a:pPr algn="ctr" rtl="0">
                        <a:lnSpc>
                          <a:spcPct val="115000"/>
                        </a:lnSpc>
                        <a:spcAft>
                          <a:spcPts val="0"/>
                        </a:spcAft>
                      </a:pPr>
                      <a:r>
                        <a:rPr lang="he-IL" sz="2000" b="1" dirty="0" smtClean="0">
                          <a:solidFill>
                            <a:schemeClr val="tx1"/>
                          </a:solidFill>
                          <a:effectLst/>
                          <a:latin typeface="Narkisim" panose="020E0502050101010101" pitchFamily="34" charset="-79"/>
                          <a:cs typeface="Narkisim" panose="020E0502050101010101" pitchFamily="34" charset="-79"/>
                        </a:rPr>
                        <a:t>התקבל</a:t>
                      </a:r>
                      <a:endParaRPr lang="en-US" sz="2000" b="1" dirty="0">
                        <a:solidFill>
                          <a:schemeClr val="tx1"/>
                        </a:solidFill>
                        <a:effectLst/>
                        <a:latin typeface="Narkisim" panose="020E0502050101010101" pitchFamily="34" charset="-79"/>
                        <a:ea typeface="Calibri"/>
                        <a:cs typeface="Narkisim" panose="020E0502050101010101" pitchFamily="34" charset="-79"/>
                      </a:endParaRPr>
                    </a:p>
                  </a:txBody>
                  <a:tcPr marL="68580" marR="68580" marT="0" marB="0">
                    <a:solidFill>
                      <a:srgbClr val="00AE9D"/>
                    </a:solidFill>
                  </a:tcPr>
                </a:tc>
                <a:tc>
                  <a:txBody>
                    <a:bodyPr/>
                    <a:lstStyle/>
                    <a:p>
                      <a:pPr algn="ctr" rtl="0">
                        <a:lnSpc>
                          <a:spcPct val="115000"/>
                        </a:lnSpc>
                        <a:spcAft>
                          <a:spcPts val="0"/>
                        </a:spcAft>
                      </a:pPr>
                      <a:r>
                        <a:rPr lang="he-IL" sz="2000" b="1" dirty="0" smtClean="0">
                          <a:solidFill>
                            <a:schemeClr val="tx1"/>
                          </a:solidFill>
                          <a:effectLst/>
                          <a:latin typeface="Narkisim" panose="020E0502050101010101" pitchFamily="34" charset="-79"/>
                          <a:cs typeface="Narkisim" panose="020E0502050101010101" pitchFamily="34" charset="-79"/>
                        </a:rPr>
                        <a:t>התקבל/צפוי</a:t>
                      </a:r>
                      <a:endParaRPr lang="en-US" sz="2000" b="1" dirty="0">
                        <a:solidFill>
                          <a:schemeClr val="tx1"/>
                        </a:solidFill>
                        <a:effectLst/>
                        <a:latin typeface="Narkisim" panose="020E0502050101010101" pitchFamily="34" charset="-79"/>
                        <a:ea typeface="Calibri"/>
                        <a:cs typeface="Narkisim" panose="020E0502050101010101" pitchFamily="34" charset="-79"/>
                      </a:endParaRPr>
                    </a:p>
                  </a:txBody>
                  <a:tcPr marL="68580" marR="68580" marT="0" marB="0">
                    <a:solidFill>
                      <a:srgbClr val="00AE9D"/>
                    </a:solidFill>
                  </a:tcPr>
                </a:tc>
                <a:extLst>
                  <a:ext uri="{0D108BD9-81ED-4DB2-BD59-A6C34878D82A}">
                    <a16:rowId xmlns="" xmlns:a16="http://schemas.microsoft.com/office/drawing/2014/main" val="10001"/>
                  </a:ext>
                </a:extLst>
              </a:tr>
              <a:tr h="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חלב (ק"ג)</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tc>
                <a:tc>
                  <a:txBody>
                    <a:bodyPr/>
                    <a:lstStyle/>
                    <a:p>
                      <a:pPr algn="ctr" rtl="1" fontAlgn="b"/>
                      <a:r>
                        <a:rPr lang="en-US" sz="2000" b="0" i="0" u="none" strike="noStrike" dirty="0">
                          <a:solidFill>
                            <a:schemeClr val="bg2"/>
                          </a:solidFill>
                          <a:effectLst/>
                          <a:latin typeface="Narkisim" panose="020E0502050101010101" pitchFamily="34" charset="-79"/>
                          <a:cs typeface="Narkisim" panose="020E0502050101010101" pitchFamily="34" charset="-79"/>
                        </a:rPr>
                        <a:t>952</a:t>
                      </a:r>
                    </a:p>
                  </a:txBody>
                  <a:tcPr marL="7620" marR="7620" marT="7620" marB="0" anchor="ctr"/>
                </a:tc>
                <a:tc>
                  <a:txBody>
                    <a:bodyPr/>
                    <a:lstStyle/>
                    <a:p>
                      <a:pPr algn="ctr" rtl="0">
                        <a:lnSpc>
                          <a:spcPct val="115000"/>
                        </a:lnSpc>
                        <a:spcAft>
                          <a:spcPts val="0"/>
                        </a:spcAft>
                      </a:pPr>
                      <a:r>
                        <a:rPr lang="en-US" sz="2000" dirty="0" smtClean="0">
                          <a:effectLst/>
                          <a:latin typeface="Narkisim" panose="020E0502050101010101" pitchFamily="34" charset="-79"/>
                          <a:cs typeface="Narkisim" panose="020E0502050101010101" pitchFamily="34" charset="-79"/>
                        </a:rPr>
                        <a:t>740</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fontAlgn="b"/>
                      <a:r>
                        <a:rPr lang="en-US" sz="2000" b="0" i="0" u="none" strike="noStrike" dirty="0">
                          <a:solidFill>
                            <a:srgbClr val="000000"/>
                          </a:solidFill>
                          <a:effectLst/>
                          <a:latin typeface="Narkisim" panose="020E0502050101010101" pitchFamily="34" charset="-79"/>
                          <a:cs typeface="Narkisim" panose="020E0502050101010101" pitchFamily="34" charset="-79"/>
                        </a:rPr>
                        <a:t>0.78</a:t>
                      </a:r>
                    </a:p>
                  </a:txBody>
                  <a:tcPr marL="7620" marR="7620" marT="7620" marB="0" anchor="b"/>
                </a:tc>
                <a:extLst>
                  <a:ext uri="{0D108BD9-81ED-4DB2-BD59-A6C34878D82A}">
                    <a16:rowId xmlns="" xmlns:a16="http://schemas.microsoft.com/office/drawing/2014/main" val="10002"/>
                  </a:ext>
                </a:extLst>
              </a:tr>
              <a:tr h="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שומן (ק"ג)</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tc>
                <a:tc>
                  <a:txBody>
                    <a:bodyPr/>
                    <a:lstStyle/>
                    <a:p>
                      <a:pPr algn="ctr" rtl="1" fontAlgn="b"/>
                      <a:r>
                        <a:rPr lang="en-US" sz="2000" b="0" i="0" u="none" strike="noStrike" dirty="0">
                          <a:solidFill>
                            <a:schemeClr val="bg2"/>
                          </a:solidFill>
                          <a:effectLst/>
                          <a:latin typeface="Narkisim" panose="020E0502050101010101" pitchFamily="34" charset="-79"/>
                          <a:cs typeface="Narkisim" panose="020E0502050101010101" pitchFamily="34" charset="-79"/>
                        </a:rPr>
                        <a:t>40.0</a:t>
                      </a:r>
                    </a:p>
                  </a:txBody>
                  <a:tcPr marL="7620" marR="7620" marT="7620" marB="0" anchor="ctr"/>
                </a:tc>
                <a:tc>
                  <a:txBody>
                    <a:bodyPr/>
                    <a:lstStyle/>
                    <a:p>
                      <a:pPr algn="ctr" rtl="0">
                        <a:lnSpc>
                          <a:spcPct val="115000"/>
                        </a:lnSpc>
                        <a:spcAft>
                          <a:spcPts val="0"/>
                        </a:spcAft>
                      </a:pPr>
                      <a:r>
                        <a:rPr lang="en-US" sz="2000" dirty="0" smtClean="0">
                          <a:effectLst/>
                          <a:latin typeface="Narkisim" panose="020E0502050101010101" pitchFamily="34" charset="-79"/>
                          <a:cs typeface="Narkisim" panose="020E0502050101010101" pitchFamily="34" charset="-79"/>
                        </a:rPr>
                        <a:t>34.0</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fontAlgn="b"/>
                      <a:r>
                        <a:rPr lang="en-US" sz="2000" b="0" i="0" u="none" strike="noStrike" dirty="0">
                          <a:solidFill>
                            <a:srgbClr val="000000"/>
                          </a:solidFill>
                          <a:effectLst/>
                          <a:latin typeface="Narkisim" panose="020E0502050101010101" pitchFamily="34" charset="-79"/>
                          <a:cs typeface="Narkisim" panose="020E0502050101010101" pitchFamily="34" charset="-79"/>
                        </a:rPr>
                        <a:t>0.85</a:t>
                      </a:r>
                    </a:p>
                  </a:txBody>
                  <a:tcPr marL="7620" marR="7620" marT="7620" marB="0" anchor="b"/>
                </a:tc>
                <a:extLst>
                  <a:ext uri="{0D108BD9-81ED-4DB2-BD59-A6C34878D82A}">
                    <a16:rowId xmlns="" xmlns:a16="http://schemas.microsoft.com/office/drawing/2014/main" val="10003"/>
                  </a:ext>
                </a:extLst>
              </a:tr>
              <a:tr h="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חלבון (ק"ג)</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tc>
                <a:tc>
                  <a:txBody>
                    <a:bodyPr/>
                    <a:lstStyle/>
                    <a:p>
                      <a:pPr algn="ctr" rtl="1" fontAlgn="b"/>
                      <a:r>
                        <a:rPr lang="en-US" sz="2000" b="0" i="0" u="none" strike="noStrike" dirty="0">
                          <a:solidFill>
                            <a:schemeClr val="bg2"/>
                          </a:solidFill>
                          <a:effectLst/>
                          <a:latin typeface="Narkisim" panose="020E0502050101010101" pitchFamily="34" charset="-79"/>
                          <a:cs typeface="Narkisim" panose="020E0502050101010101" pitchFamily="34" charset="-79"/>
                        </a:rPr>
                        <a:t>29.8</a:t>
                      </a:r>
                    </a:p>
                  </a:txBody>
                  <a:tcPr marL="7620" marR="7620" marT="7620" marB="0" anchor="ctr"/>
                </a:tc>
                <a:tc>
                  <a:txBody>
                    <a:bodyPr/>
                    <a:lstStyle/>
                    <a:p>
                      <a:pPr algn="ctr" rtl="0">
                        <a:lnSpc>
                          <a:spcPct val="115000"/>
                        </a:lnSpc>
                        <a:spcAft>
                          <a:spcPts val="0"/>
                        </a:spcAft>
                      </a:pPr>
                      <a:r>
                        <a:rPr lang="en-US" sz="2000" dirty="0" smtClean="0">
                          <a:effectLst/>
                          <a:latin typeface="Narkisim" panose="020E0502050101010101" pitchFamily="34" charset="-79"/>
                          <a:cs typeface="Narkisim" panose="020E0502050101010101" pitchFamily="34" charset="-79"/>
                        </a:rPr>
                        <a:t>31.8</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fontAlgn="b"/>
                      <a:r>
                        <a:rPr lang="en-US" sz="2000" b="0" i="0" u="none" strike="noStrike" dirty="0">
                          <a:solidFill>
                            <a:srgbClr val="000000"/>
                          </a:solidFill>
                          <a:effectLst/>
                          <a:latin typeface="Narkisim" panose="020E0502050101010101" pitchFamily="34" charset="-79"/>
                          <a:cs typeface="Narkisim" panose="020E0502050101010101" pitchFamily="34" charset="-79"/>
                        </a:rPr>
                        <a:t>1.07</a:t>
                      </a:r>
                    </a:p>
                  </a:txBody>
                  <a:tcPr marL="7620" marR="7620" marT="7620" marB="0" anchor="b"/>
                </a:tc>
                <a:extLst>
                  <a:ext uri="{0D108BD9-81ED-4DB2-BD59-A6C34878D82A}">
                    <a16:rowId xmlns="" xmlns:a16="http://schemas.microsoft.com/office/drawing/2014/main" val="10004"/>
                  </a:ext>
                </a:extLst>
              </a:tr>
              <a:tr h="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err="1" smtClean="0">
                          <a:ln>
                            <a:noFill/>
                          </a:ln>
                          <a:effectLst/>
                          <a:latin typeface="Narkisim" panose="020E0502050101010101" pitchFamily="34" charset="-79"/>
                          <a:cs typeface="Narkisim" panose="020E0502050101010101" pitchFamily="34" charset="-79"/>
                        </a:rPr>
                        <a:t>רת"ס</a:t>
                      </a: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tc>
                <a:tc>
                  <a:txBody>
                    <a:bodyPr/>
                    <a:lstStyle/>
                    <a:p>
                      <a:pPr algn="ctr" rtl="1" fontAlgn="b"/>
                      <a:r>
                        <a:rPr lang="en-US" sz="2000" b="0" i="0" u="none" strike="noStrike" dirty="0">
                          <a:solidFill>
                            <a:schemeClr val="bg2"/>
                          </a:solidFill>
                          <a:effectLst/>
                          <a:latin typeface="Narkisim" panose="020E0502050101010101" pitchFamily="34" charset="-79"/>
                          <a:cs typeface="Narkisim" panose="020E0502050101010101" pitchFamily="34" charset="-79"/>
                        </a:rPr>
                        <a:t>-0.13</a:t>
                      </a:r>
                    </a:p>
                  </a:txBody>
                  <a:tcPr marL="7620" marR="7620" marT="7620" marB="0" anchor="ctr"/>
                </a:tc>
                <a:tc>
                  <a:txBody>
                    <a:bodyPr/>
                    <a:lstStyle/>
                    <a:p>
                      <a:pPr algn="ctr" rtl="0">
                        <a:lnSpc>
                          <a:spcPct val="115000"/>
                        </a:lnSpc>
                        <a:spcAft>
                          <a:spcPts val="0"/>
                        </a:spcAft>
                      </a:pPr>
                      <a:r>
                        <a:rPr lang="en-US" sz="2000" dirty="0">
                          <a:effectLst/>
                          <a:latin typeface="Narkisim" panose="020E0502050101010101" pitchFamily="34" charset="-79"/>
                          <a:cs typeface="Narkisim" panose="020E0502050101010101" pitchFamily="34" charset="-79"/>
                        </a:rPr>
                        <a:t>-</a:t>
                      </a:r>
                      <a:r>
                        <a:rPr lang="en-US" sz="2000" dirty="0" smtClean="0">
                          <a:effectLst/>
                          <a:latin typeface="Narkisim" panose="020E0502050101010101" pitchFamily="34" charset="-79"/>
                          <a:cs typeface="Narkisim" panose="020E0502050101010101" pitchFamily="34" charset="-79"/>
                        </a:rPr>
                        <a:t>0.19</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fontAlgn="b"/>
                      <a:r>
                        <a:rPr lang="en-US" sz="2000" b="0" i="0" u="none" strike="noStrike" dirty="0">
                          <a:solidFill>
                            <a:srgbClr val="000000"/>
                          </a:solidFill>
                          <a:effectLst/>
                          <a:latin typeface="Narkisim" panose="020E0502050101010101" pitchFamily="34" charset="-79"/>
                          <a:cs typeface="Narkisim" panose="020E0502050101010101" pitchFamily="34" charset="-79"/>
                        </a:rPr>
                        <a:t>1.47</a:t>
                      </a:r>
                    </a:p>
                  </a:txBody>
                  <a:tcPr marL="7620" marR="7620" marT="7620" marB="0" anchor="b"/>
                </a:tc>
                <a:extLst>
                  <a:ext uri="{0D108BD9-81ED-4DB2-BD59-A6C34878D82A}">
                    <a16:rowId xmlns="" xmlns:a16="http://schemas.microsoft.com/office/drawing/2014/main" val="10005"/>
                  </a:ext>
                </a:extLst>
              </a:tr>
              <a:tr h="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פוריות נקביות (%)</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tc>
                <a:tc>
                  <a:txBody>
                    <a:bodyPr/>
                    <a:lstStyle/>
                    <a:p>
                      <a:pPr algn="ctr" rtl="1" fontAlgn="b"/>
                      <a:r>
                        <a:rPr lang="en-US" sz="2000" b="0" i="0" u="none" strike="noStrike" dirty="0">
                          <a:solidFill>
                            <a:schemeClr val="bg2"/>
                          </a:solidFill>
                          <a:effectLst/>
                          <a:latin typeface="Narkisim" panose="020E0502050101010101" pitchFamily="34" charset="-79"/>
                          <a:cs typeface="Narkisim" panose="020E0502050101010101" pitchFamily="34" charset="-79"/>
                        </a:rPr>
                        <a:t>0.43</a:t>
                      </a:r>
                    </a:p>
                  </a:txBody>
                  <a:tcPr marL="7620" marR="7620" marT="7620" marB="0" anchor="ctr"/>
                </a:tc>
                <a:tc>
                  <a:txBody>
                    <a:bodyPr/>
                    <a:lstStyle/>
                    <a:p>
                      <a:pPr algn="ctr" rtl="0">
                        <a:lnSpc>
                          <a:spcPct val="115000"/>
                        </a:lnSpc>
                        <a:spcAft>
                          <a:spcPts val="0"/>
                        </a:spcAft>
                      </a:pPr>
                      <a:r>
                        <a:rPr lang="en-US" sz="2000" dirty="0" smtClean="0">
                          <a:effectLst/>
                          <a:latin typeface="Narkisim" panose="020E0502050101010101" pitchFamily="34" charset="-79"/>
                          <a:cs typeface="Narkisim" panose="020E0502050101010101" pitchFamily="34" charset="-79"/>
                        </a:rPr>
                        <a:t>2.93</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fontAlgn="b"/>
                      <a:r>
                        <a:rPr lang="en-US" sz="2000" b="0" i="0" u="none" strike="noStrike" dirty="0">
                          <a:solidFill>
                            <a:srgbClr val="000000"/>
                          </a:solidFill>
                          <a:effectLst/>
                          <a:latin typeface="Narkisim" panose="020E0502050101010101" pitchFamily="34" charset="-79"/>
                          <a:cs typeface="Narkisim" panose="020E0502050101010101" pitchFamily="34" charset="-79"/>
                        </a:rPr>
                        <a:t>6.86</a:t>
                      </a:r>
                    </a:p>
                  </a:txBody>
                  <a:tcPr marL="7620" marR="7620" marT="7620" marB="0" anchor="b"/>
                </a:tc>
                <a:extLst>
                  <a:ext uri="{0D108BD9-81ED-4DB2-BD59-A6C34878D82A}">
                    <a16:rowId xmlns="" xmlns:a16="http://schemas.microsoft.com/office/drawing/2014/main" val="10006"/>
                  </a:ext>
                </a:extLst>
              </a:tr>
              <a:tr h="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הישרדות (ימים)</a:t>
                      </a:r>
                      <a:endParaRPr kumimoji="0" lang="en-US" sz="1800" b="1" i="0" u="none" strike="noStrike" cap="none" normalizeH="0" baseline="0" dirty="0" smtClean="0">
                        <a:ln>
                          <a:noFill/>
                        </a:ln>
                        <a:solidFill>
                          <a:schemeClr val="tx1"/>
                        </a:solidFill>
                        <a:effectLst/>
                        <a:latin typeface="Narkisim" panose="020E0502050101010101" pitchFamily="34" charset="-79"/>
                        <a:ea typeface="Times New Roman" pitchFamily="18" charset="0"/>
                        <a:cs typeface="Narkisim" panose="020E0502050101010101" pitchFamily="34" charset="-79"/>
                      </a:endParaRPr>
                    </a:p>
                  </a:txBody>
                  <a:tcPr marL="91443" marR="91443" marT="45718" marB="45718" anchor="ctr" horzOverflow="overflow"/>
                </a:tc>
                <a:tc>
                  <a:txBody>
                    <a:bodyPr/>
                    <a:lstStyle/>
                    <a:p>
                      <a:pPr algn="ctr" rtl="1" fontAlgn="b"/>
                      <a:r>
                        <a:rPr lang="en-US" sz="2000" b="0" i="0" u="none" strike="noStrike" dirty="0" smtClean="0">
                          <a:solidFill>
                            <a:schemeClr val="bg2"/>
                          </a:solidFill>
                          <a:effectLst/>
                          <a:latin typeface="Narkisim" panose="020E0502050101010101" pitchFamily="34" charset="-79"/>
                          <a:cs typeface="Narkisim" panose="020E0502050101010101" pitchFamily="34" charset="-79"/>
                        </a:rPr>
                        <a:t>137</a:t>
                      </a:r>
                      <a:endParaRPr lang="en-US" sz="2000" b="0" i="0" u="none" strike="noStrike" dirty="0">
                        <a:solidFill>
                          <a:schemeClr val="bg2"/>
                        </a:solidFill>
                        <a:effectLst/>
                        <a:latin typeface="Narkisim" panose="020E0502050101010101" pitchFamily="34" charset="-79"/>
                        <a:cs typeface="Narkisim" panose="020E0502050101010101" pitchFamily="34" charset="-79"/>
                      </a:endParaRPr>
                    </a:p>
                  </a:txBody>
                  <a:tcPr marL="7620" marR="7620" marT="7620" marB="0" anchor="ctr"/>
                </a:tc>
                <a:tc>
                  <a:txBody>
                    <a:bodyPr/>
                    <a:lstStyle/>
                    <a:p>
                      <a:pPr algn="ctr" rtl="0">
                        <a:lnSpc>
                          <a:spcPct val="115000"/>
                        </a:lnSpc>
                        <a:spcAft>
                          <a:spcPts val="0"/>
                        </a:spcAft>
                      </a:pPr>
                      <a:r>
                        <a:rPr lang="en-US" sz="2000" dirty="0" smtClean="0">
                          <a:effectLst/>
                          <a:latin typeface="Narkisim" panose="020E0502050101010101" pitchFamily="34" charset="-79"/>
                          <a:cs typeface="Narkisim" panose="020E0502050101010101" pitchFamily="34" charset="-79"/>
                        </a:rPr>
                        <a:t>178</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fontAlgn="b"/>
                      <a:r>
                        <a:rPr lang="en-US" sz="2000" b="0" i="0" u="none" strike="noStrike" dirty="0">
                          <a:solidFill>
                            <a:srgbClr val="000000"/>
                          </a:solidFill>
                          <a:effectLst/>
                          <a:latin typeface="Narkisim" panose="020E0502050101010101" pitchFamily="34" charset="-79"/>
                          <a:cs typeface="Narkisim" panose="020E0502050101010101" pitchFamily="34" charset="-79"/>
                        </a:rPr>
                        <a:t>1.30</a:t>
                      </a:r>
                    </a:p>
                  </a:txBody>
                  <a:tcPr marL="7620" marR="7620" marT="7620" marB="0" anchor="b"/>
                </a:tc>
                <a:extLst>
                  <a:ext uri="{0D108BD9-81ED-4DB2-BD59-A6C34878D82A}">
                    <a16:rowId xmlns="" xmlns:a16="http://schemas.microsoft.com/office/drawing/2014/main" val="10007"/>
                  </a:ext>
                </a:extLst>
              </a:tr>
              <a:tr h="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התמדה (%)</a:t>
                      </a:r>
                      <a:endParaRPr kumimoji="0" lang="en-US" sz="1800" b="1"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marL="91443" marR="91443" marT="45718" marB="45718" anchor="ctr" horzOverflow="overflow"/>
                </a:tc>
                <a:tc>
                  <a:txBody>
                    <a:bodyPr/>
                    <a:lstStyle/>
                    <a:p>
                      <a:pPr algn="ctr" rtl="1" fontAlgn="b"/>
                      <a:r>
                        <a:rPr lang="en-US" sz="2000" b="0" i="0" u="none" strike="noStrike" dirty="0">
                          <a:solidFill>
                            <a:schemeClr val="bg2"/>
                          </a:solidFill>
                          <a:effectLst/>
                          <a:latin typeface="Narkisim" panose="020E0502050101010101" pitchFamily="34" charset="-79"/>
                          <a:cs typeface="Narkisim" panose="020E0502050101010101" pitchFamily="34" charset="-79"/>
                        </a:rPr>
                        <a:t>3.28</a:t>
                      </a:r>
                    </a:p>
                  </a:txBody>
                  <a:tcPr marL="7620" marR="7620" marT="7620" marB="0" anchor="ctr"/>
                </a:tc>
                <a:tc>
                  <a:txBody>
                    <a:bodyPr/>
                    <a:lstStyle/>
                    <a:p>
                      <a:pPr algn="ctr" rtl="0">
                        <a:lnSpc>
                          <a:spcPct val="115000"/>
                        </a:lnSpc>
                        <a:spcAft>
                          <a:spcPts val="0"/>
                        </a:spcAft>
                      </a:pPr>
                      <a:r>
                        <a:rPr lang="en-US" sz="2000" dirty="0" smtClean="0">
                          <a:effectLst/>
                          <a:latin typeface="Narkisim" panose="020E0502050101010101" pitchFamily="34" charset="-79"/>
                          <a:cs typeface="Narkisim" panose="020E0502050101010101" pitchFamily="34" charset="-79"/>
                        </a:rPr>
                        <a:t>0.89</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fontAlgn="b"/>
                      <a:r>
                        <a:rPr lang="en-US" sz="2000" b="0" i="0" u="none" strike="noStrike" dirty="0">
                          <a:solidFill>
                            <a:srgbClr val="000000"/>
                          </a:solidFill>
                          <a:effectLst/>
                          <a:latin typeface="Narkisim" panose="020E0502050101010101" pitchFamily="34" charset="-79"/>
                          <a:cs typeface="Narkisim" panose="020E0502050101010101" pitchFamily="34" charset="-79"/>
                        </a:rPr>
                        <a:t>0.27</a:t>
                      </a:r>
                    </a:p>
                  </a:txBody>
                  <a:tcPr marL="7620" marR="7620" marT="7620" marB="0" anchor="b"/>
                </a:tc>
                <a:extLst>
                  <a:ext uri="{0D108BD9-81ED-4DB2-BD59-A6C34878D82A}">
                    <a16:rowId xmlns="" xmlns:a16="http://schemas.microsoft.com/office/drawing/2014/main" val="10008"/>
                  </a:ext>
                </a:extLst>
              </a:tr>
              <a:tr h="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המלטות קשות (%)*</a:t>
                      </a:r>
                      <a:endParaRPr kumimoji="0" lang="en-US" sz="1800" b="1"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marL="91443" marR="91443" marT="45718" marB="45718" anchor="ctr" horzOverflow="overflow"/>
                </a:tc>
                <a:tc>
                  <a:txBody>
                    <a:bodyPr/>
                    <a:lstStyle/>
                    <a:p>
                      <a:pPr algn="ctr" rtl="1" fontAlgn="b"/>
                      <a:r>
                        <a:rPr lang="en-US" sz="2000" b="0" i="0" u="none" strike="noStrike" dirty="0">
                          <a:solidFill>
                            <a:schemeClr val="bg2"/>
                          </a:solidFill>
                          <a:effectLst/>
                          <a:latin typeface="Narkisim" panose="020E0502050101010101" pitchFamily="34" charset="-79"/>
                          <a:cs typeface="Narkisim" panose="020E0502050101010101" pitchFamily="34" charset="-79"/>
                        </a:rPr>
                        <a:t>-0.76</a:t>
                      </a:r>
                    </a:p>
                  </a:txBody>
                  <a:tcPr marL="7620" marR="7620" marT="7620" marB="0" anchor="ctr"/>
                </a:tc>
                <a:tc>
                  <a:txBody>
                    <a:bodyPr/>
                    <a:lstStyle/>
                    <a:p>
                      <a:pPr algn="ctr" rtl="0">
                        <a:lnSpc>
                          <a:spcPct val="115000"/>
                        </a:lnSpc>
                        <a:spcAft>
                          <a:spcPts val="0"/>
                        </a:spcAft>
                      </a:pPr>
                      <a:r>
                        <a:rPr lang="en-US" sz="2000" dirty="0" smtClean="0">
                          <a:effectLst/>
                          <a:latin typeface="Narkisim" panose="020E0502050101010101" pitchFamily="34" charset="-79"/>
                          <a:cs typeface="Narkisim" panose="020E0502050101010101" pitchFamily="34" charset="-79"/>
                        </a:rPr>
                        <a:t>-0.92</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fontAlgn="b"/>
                      <a:r>
                        <a:rPr lang="en-US" sz="2000" b="0" i="0" u="none" strike="noStrike" dirty="0">
                          <a:solidFill>
                            <a:srgbClr val="000000"/>
                          </a:solidFill>
                          <a:effectLst/>
                          <a:latin typeface="Narkisim" panose="020E0502050101010101" pitchFamily="34" charset="-79"/>
                          <a:cs typeface="Narkisim" panose="020E0502050101010101" pitchFamily="34" charset="-79"/>
                        </a:rPr>
                        <a:t>1.21</a:t>
                      </a:r>
                    </a:p>
                  </a:txBody>
                  <a:tcPr marL="7620" marR="7620" marT="7620" marB="0" anchor="b"/>
                </a:tc>
                <a:extLst>
                  <a:ext uri="{0D108BD9-81ED-4DB2-BD59-A6C34878D82A}">
                    <a16:rowId xmlns="" xmlns:a16="http://schemas.microsoft.com/office/drawing/2014/main" val="10009"/>
                  </a:ext>
                </a:extLst>
              </a:tr>
              <a:tr h="0">
                <a:tc>
                  <a:txBody>
                    <a:bodyPr/>
                    <a:lstStyle/>
                    <a:p>
                      <a:pPr marL="342900" marR="0" lvl="0" indent="-342900" algn="r" defTabSz="914400" rtl="1" eaLnBrk="0" fontAlgn="base" latinLnBrk="0" hangingPunct="0">
                        <a:lnSpc>
                          <a:spcPct val="100000"/>
                        </a:lnSpc>
                        <a:spcBef>
                          <a:spcPts val="0"/>
                        </a:spcBef>
                        <a:spcAft>
                          <a:spcPts val="0"/>
                        </a:spcAft>
                        <a:buClrTx/>
                        <a:buSzTx/>
                        <a:buFontTx/>
                        <a:buNone/>
                        <a:tabLst/>
                      </a:pPr>
                      <a:r>
                        <a:rPr kumimoji="0" lang="he-IL" sz="1800" b="1" u="none" strike="noStrike" cap="none" normalizeH="0" baseline="0" dirty="0" smtClean="0">
                          <a:ln>
                            <a:noFill/>
                          </a:ln>
                          <a:effectLst/>
                          <a:latin typeface="Narkisim" panose="020E0502050101010101" pitchFamily="34" charset="-79"/>
                          <a:cs typeface="Narkisim" panose="020E0502050101010101" pitchFamily="34" charset="-79"/>
                        </a:rPr>
                        <a:t>תמותת וולדות (%)*</a:t>
                      </a:r>
                      <a:endParaRPr kumimoji="0" lang="en-US" sz="1800" b="1" i="0" u="none" strike="noStrike" cap="none" normalizeH="0" baseline="0" dirty="0" smtClean="0">
                        <a:ln>
                          <a:noFill/>
                        </a:ln>
                        <a:solidFill>
                          <a:schemeClr val="tx1"/>
                        </a:solidFill>
                        <a:effectLst/>
                        <a:latin typeface="Narkisim" panose="020E0502050101010101" pitchFamily="34" charset="-79"/>
                        <a:cs typeface="Narkisim" panose="020E0502050101010101" pitchFamily="34" charset="-79"/>
                      </a:endParaRPr>
                    </a:p>
                  </a:txBody>
                  <a:tcPr marL="91443" marR="91443" marT="45718" marB="45718" anchor="ctr" horzOverflow="overflow"/>
                </a:tc>
                <a:tc>
                  <a:txBody>
                    <a:bodyPr/>
                    <a:lstStyle/>
                    <a:p>
                      <a:pPr algn="ctr" rtl="1" fontAlgn="b"/>
                      <a:r>
                        <a:rPr lang="en-US" sz="2000" b="0" i="0" u="none" strike="noStrike" dirty="0">
                          <a:solidFill>
                            <a:schemeClr val="bg2"/>
                          </a:solidFill>
                          <a:effectLst/>
                          <a:latin typeface="Narkisim" panose="020E0502050101010101" pitchFamily="34" charset="-79"/>
                          <a:cs typeface="Narkisim" panose="020E0502050101010101" pitchFamily="34" charset="-79"/>
                        </a:rPr>
                        <a:t>-0.28</a:t>
                      </a:r>
                    </a:p>
                  </a:txBody>
                  <a:tcPr marL="7620" marR="7620" marT="7620" marB="0" anchor="ctr"/>
                </a:tc>
                <a:tc>
                  <a:txBody>
                    <a:bodyPr/>
                    <a:lstStyle/>
                    <a:p>
                      <a:pPr algn="ctr" rtl="0">
                        <a:lnSpc>
                          <a:spcPct val="115000"/>
                        </a:lnSpc>
                        <a:spcAft>
                          <a:spcPts val="0"/>
                        </a:spcAft>
                      </a:pPr>
                      <a:r>
                        <a:rPr lang="en-US" sz="2000" dirty="0">
                          <a:effectLst/>
                          <a:latin typeface="Narkisim" panose="020E0502050101010101" pitchFamily="34" charset="-79"/>
                          <a:cs typeface="Narkisim" panose="020E0502050101010101" pitchFamily="34" charset="-79"/>
                        </a:rPr>
                        <a:t>-</a:t>
                      </a:r>
                      <a:r>
                        <a:rPr lang="en-US" sz="2000" dirty="0" smtClean="0">
                          <a:effectLst/>
                          <a:latin typeface="Narkisim" panose="020E0502050101010101" pitchFamily="34" charset="-79"/>
                          <a:cs typeface="Narkisim" panose="020E0502050101010101" pitchFamily="34" charset="-79"/>
                        </a:rPr>
                        <a:t>0.38</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fontAlgn="b"/>
                      <a:r>
                        <a:rPr lang="en-US" sz="2000" b="0" i="0" u="none" strike="noStrike" dirty="0">
                          <a:solidFill>
                            <a:srgbClr val="000000"/>
                          </a:solidFill>
                          <a:effectLst/>
                          <a:latin typeface="Narkisim" panose="020E0502050101010101" pitchFamily="34" charset="-79"/>
                          <a:cs typeface="Narkisim" panose="020E0502050101010101" pitchFamily="34" charset="-79"/>
                        </a:rPr>
                        <a:t>1.38</a:t>
                      </a:r>
                    </a:p>
                  </a:txBody>
                  <a:tcPr marL="7620" marR="7620" marT="7620" marB="0" anchor="b"/>
                </a:tc>
                <a:extLst>
                  <a:ext uri="{0D108BD9-81ED-4DB2-BD59-A6C34878D82A}">
                    <a16:rowId xmlns="" xmlns:a16="http://schemas.microsoft.com/office/drawing/2014/main" val="10010"/>
                  </a:ext>
                </a:extLst>
              </a:tr>
              <a:tr h="0">
                <a:tc>
                  <a:txBody>
                    <a:bodyPr/>
                    <a:lstStyle/>
                    <a:p>
                      <a:pPr algn="r" rtl="0">
                        <a:lnSpc>
                          <a:spcPct val="115000"/>
                        </a:lnSpc>
                        <a:spcAft>
                          <a:spcPts val="0"/>
                        </a:spcAft>
                      </a:pPr>
                      <a:r>
                        <a:rPr lang="en-US" sz="2000" dirty="0" smtClean="0">
                          <a:effectLst/>
                          <a:latin typeface="Narkisim" panose="020E0502050101010101" pitchFamily="34" charset="-79"/>
                          <a:cs typeface="Narkisim" panose="020E0502050101010101" pitchFamily="34" charset="-79"/>
                        </a:rPr>
                        <a:t>PD16</a:t>
                      </a:r>
                      <a:endParaRPr lang="en-US" sz="2000"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rtl="0">
                        <a:lnSpc>
                          <a:spcPct val="115000"/>
                        </a:lnSpc>
                        <a:spcAft>
                          <a:spcPts val="0"/>
                        </a:spcAft>
                      </a:pPr>
                      <a:r>
                        <a:rPr lang="en-US" sz="2000" b="1" dirty="0" smtClean="0">
                          <a:effectLst/>
                          <a:latin typeface="Narkisim" panose="020E0502050101010101" pitchFamily="34" charset="-79"/>
                          <a:cs typeface="Narkisim" panose="020E0502050101010101" pitchFamily="34" charset="-79"/>
                        </a:rPr>
                        <a:t>1284</a:t>
                      </a:r>
                      <a:endParaRPr lang="en-US" sz="2000" b="1"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rtl="0">
                        <a:lnSpc>
                          <a:spcPct val="115000"/>
                        </a:lnSpc>
                        <a:spcAft>
                          <a:spcPts val="0"/>
                        </a:spcAft>
                      </a:pPr>
                      <a:r>
                        <a:rPr lang="en-US" sz="2000" b="1" dirty="0" smtClean="0">
                          <a:effectLst/>
                          <a:latin typeface="Narkisim" panose="020E0502050101010101" pitchFamily="34" charset="-79"/>
                          <a:cs typeface="Narkisim" panose="020E0502050101010101" pitchFamily="34" charset="-79"/>
                        </a:rPr>
                        <a:t>1221</a:t>
                      </a:r>
                      <a:endParaRPr lang="en-US" sz="2000" b="1" dirty="0">
                        <a:effectLst/>
                        <a:latin typeface="Narkisim" panose="020E0502050101010101" pitchFamily="34" charset="-79"/>
                        <a:ea typeface="Calibri"/>
                        <a:cs typeface="Narkisim" panose="020E0502050101010101" pitchFamily="34" charset="-79"/>
                      </a:endParaRPr>
                    </a:p>
                  </a:txBody>
                  <a:tcPr marL="68580" marR="68580" marT="0" marB="0"/>
                </a:tc>
                <a:tc>
                  <a:txBody>
                    <a:bodyPr/>
                    <a:lstStyle/>
                    <a:p>
                      <a:pPr algn="ctr" fontAlgn="b"/>
                      <a:r>
                        <a:rPr lang="en-US" sz="2000" b="1" i="0" u="none" strike="noStrike" dirty="0">
                          <a:solidFill>
                            <a:srgbClr val="000000"/>
                          </a:solidFill>
                          <a:effectLst/>
                          <a:latin typeface="Narkisim" panose="020E0502050101010101" pitchFamily="34" charset="-79"/>
                          <a:cs typeface="Narkisim" panose="020E0502050101010101" pitchFamily="34" charset="-79"/>
                        </a:rPr>
                        <a:t>0.95</a:t>
                      </a:r>
                    </a:p>
                  </a:txBody>
                  <a:tcPr marL="7620" marR="7620" marT="7620" marB="0" anchor="b"/>
                </a:tc>
                <a:extLst>
                  <a:ext uri="{0D108BD9-81ED-4DB2-BD59-A6C34878D82A}">
                    <a16:rowId xmlns="" xmlns:a16="http://schemas.microsoft.com/office/drawing/2014/main" val="10011"/>
                  </a:ext>
                </a:extLst>
              </a:tr>
            </a:tbl>
          </a:graphicData>
        </a:graphic>
      </p:graphicFrame>
      <p:sp>
        <p:nvSpPr>
          <p:cNvPr id="3" name="Rectangle 2"/>
          <p:cNvSpPr/>
          <p:nvPr/>
        </p:nvSpPr>
        <p:spPr bwMode="auto">
          <a:xfrm>
            <a:off x="981125" y="4061306"/>
            <a:ext cx="7172244" cy="360040"/>
          </a:xfrm>
          <a:prstGeom prst="rect">
            <a:avLst/>
          </a:prstGeom>
          <a:noFill/>
          <a:ln w="38100" algn="ctr">
            <a:solidFill>
              <a:srgbClr val="FF0000"/>
            </a:solidFill>
            <a:round/>
            <a:headEnd type="none" w="sm" len="sm"/>
            <a:tailEnd type="none" w="sm" len="sm"/>
          </a:ln>
        </p:spPr>
        <p:txBody>
          <a:bodyPr rtlCol="0" anchor="ctr"/>
          <a:lstStyle/>
          <a:p>
            <a:pPr algn="ctr"/>
            <a:endParaRPr lang="en-US"/>
          </a:p>
        </p:txBody>
      </p:sp>
      <p:sp>
        <p:nvSpPr>
          <p:cNvPr id="5" name="Rectangle 4"/>
          <p:cNvSpPr/>
          <p:nvPr/>
        </p:nvSpPr>
        <p:spPr bwMode="auto">
          <a:xfrm>
            <a:off x="971599" y="4788208"/>
            <a:ext cx="7181769" cy="360040"/>
          </a:xfrm>
          <a:prstGeom prst="rect">
            <a:avLst/>
          </a:prstGeom>
          <a:noFill/>
          <a:ln w="38100" algn="ctr">
            <a:solidFill>
              <a:srgbClr val="FF0000"/>
            </a:solidFill>
            <a:round/>
            <a:headEnd type="none" w="sm" len="sm"/>
            <a:tailEnd type="none" w="sm" len="sm"/>
          </a:ln>
        </p:spPr>
        <p:txBody>
          <a:bodyPr rtlCol="0" anchor="ctr"/>
          <a:lstStyle/>
          <a:p>
            <a:pPr algn="ctr"/>
            <a:endParaRPr lang="en-US"/>
          </a:p>
        </p:txBody>
      </p:sp>
    </p:spTree>
    <p:extLst>
      <p:ext uri="{BB962C8B-B14F-4D97-AF65-F5344CB8AC3E}">
        <p14:creationId xmlns:p14="http://schemas.microsoft.com/office/powerpoint/2010/main" val="1525292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1"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he-IL" sz="5400" dirty="0" smtClean="0">
                <a:latin typeface="Narkisim" panose="020E0502050101010101" pitchFamily="34" charset="-79"/>
                <a:cs typeface="Narkisim" panose="020E0502050101010101" pitchFamily="34" charset="-79"/>
              </a:rPr>
              <a:t>מושגי יסוד בגנטיקה כמותית</a:t>
            </a:r>
            <a:endParaRPr lang="en-US" sz="5400" dirty="0">
              <a:latin typeface="Narkisim" panose="020E0502050101010101" pitchFamily="34" charset="-79"/>
              <a:cs typeface="Narkisim" panose="020E0502050101010101" pitchFamily="34" charset="-79"/>
            </a:endParaRPr>
          </a:p>
        </p:txBody>
      </p:sp>
      <p:sp>
        <p:nvSpPr>
          <p:cNvPr id="3" name="Content Placeholder 2"/>
          <p:cNvSpPr>
            <a:spLocks noGrp="1"/>
          </p:cNvSpPr>
          <p:nvPr>
            <p:ph idx="1"/>
          </p:nvPr>
        </p:nvSpPr>
        <p:spPr>
          <a:xfrm>
            <a:off x="251520" y="1484784"/>
            <a:ext cx="8496944" cy="4114800"/>
          </a:xfrm>
        </p:spPr>
        <p:txBody>
          <a:bodyPr/>
          <a:lstStyle/>
          <a:p>
            <a:pPr marL="0" indent="0" algn="r" rtl="1">
              <a:buNone/>
            </a:pPr>
            <a:r>
              <a:rPr lang="he-IL" sz="2800" dirty="0" smtClean="0">
                <a:latin typeface="Narkisim" panose="020E0502050101010101" pitchFamily="34" charset="-79"/>
                <a:cs typeface="Narkisim" panose="020E0502050101010101" pitchFamily="34" charset="-79"/>
              </a:rPr>
              <a:t>השונות </a:t>
            </a:r>
            <a:r>
              <a:rPr lang="he-IL" sz="2800" dirty="0" err="1" smtClean="0">
                <a:latin typeface="Narkisim" panose="020E0502050101010101" pitchFamily="34" charset="-79"/>
                <a:cs typeface="Narkisim" panose="020E0502050101010101" pitchFamily="34" charset="-79"/>
              </a:rPr>
              <a:t>הפנוטיפית</a:t>
            </a:r>
            <a:r>
              <a:rPr lang="he-IL" sz="2800" dirty="0" smtClean="0">
                <a:latin typeface="Narkisim" panose="020E0502050101010101" pitchFamily="34" charset="-79"/>
                <a:cs typeface="Narkisim" panose="020E0502050101010101" pitchFamily="34" charset="-79"/>
              </a:rPr>
              <a:t> =</a:t>
            </a:r>
            <a:r>
              <a:rPr lang="el-GR" sz="2800" dirty="0" smtClean="0">
                <a:cs typeface="Narkisim" panose="020E0502050101010101" pitchFamily="34" charset="-79"/>
              </a:rPr>
              <a:t>σ</a:t>
            </a:r>
            <a:r>
              <a:rPr lang="en-US" sz="2800" baseline="-25000" dirty="0">
                <a:latin typeface="Narkisim" panose="020E0502050101010101" pitchFamily="34" charset="-79"/>
                <a:cs typeface="Narkisim" panose="020E0502050101010101" pitchFamily="34" charset="-79"/>
              </a:rPr>
              <a:t>p</a:t>
            </a:r>
            <a:r>
              <a:rPr lang="en-US" sz="2800" baseline="30000" dirty="0">
                <a:latin typeface="Narkisim" panose="020E0502050101010101" pitchFamily="34" charset="-79"/>
                <a:cs typeface="Narkisim" panose="020E0502050101010101" pitchFamily="34" charset="-79"/>
              </a:rPr>
              <a:t>2</a:t>
            </a:r>
            <a:r>
              <a:rPr lang="en-US" sz="2800" dirty="0">
                <a:latin typeface="Narkisim" panose="020E0502050101010101" pitchFamily="34" charset="-79"/>
                <a:cs typeface="Narkisim" panose="020E0502050101010101" pitchFamily="34" charset="-79"/>
              </a:rPr>
              <a:t> </a:t>
            </a:r>
            <a:endParaRPr lang="he-IL" sz="2800" dirty="0" smtClean="0">
              <a:latin typeface="Narkisim" panose="020E0502050101010101" pitchFamily="34" charset="-79"/>
              <a:cs typeface="Narkisim" panose="020E0502050101010101" pitchFamily="34" charset="-79"/>
            </a:endParaRPr>
          </a:p>
          <a:p>
            <a:pPr marL="0" indent="0" algn="r" rtl="1">
              <a:buNone/>
            </a:pPr>
            <a:r>
              <a:rPr lang="he-IL" sz="2800" dirty="0" smtClean="0">
                <a:latin typeface="Narkisim" panose="020E0502050101010101" pitchFamily="34" charset="-79"/>
                <a:cs typeface="Narkisim" panose="020E0502050101010101" pitchFamily="34" charset="-79"/>
              </a:rPr>
              <a:t>השונות הגנטית התוספתית</a:t>
            </a:r>
            <a:r>
              <a:rPr lang="el-GR" sz="2800" dirty="0" smtClean="0">
                <a:cs typeface="Narkisim" panose="020E0502050101010101" pitchFamily="34" charset="-79"/>
              </a:rPr>
              <a:t>σ</a:t>
            </a:r>
            <a:r>
              <a:rPr lang="en-US" sz="2800" baseline="-25000" dirty="0" smtClean="0">
                <a:latin typeface="Narkisim" panose="020E0502050101010101" pitchFamily="34" charset="-79"/>
                <a:cs typeface="Narkisim" panose="020E0502050101010101" pitchFamily="34" charset="-79"/>
              </a:rPr>
              <a:t>a</a:t>
            </a:r>
            <a:r>
              <a:rPr lang="en-US" sz="2800" baseline="30000" dirty="0" smtClean="0">
                <a:latin typeface="Narkisim" panose="020E0502050101010101" pitchFamily="34" charset="-79"/>
                <a:cs typeface="Narkisim" panose="020E0502050101010101" pitchFamily="34" charset="-79"/>
              </a:rPr>
              <a:t>2</a:t>
            </a:r>
            <a:r>
              <a:rPr lang="en-US" sz="2800" dirty="0" smtClean="0">
                <a:latin typeface="Narkisim" panose="020E0502050101010101" pitchFamily="34" charset="-79"/>
                <a:cs typeface="Narkisim" panose="020E0502050101010101" pitchFamily="34" charset="-79"/>
              </a:rPr>
              <a:t> </a:t>
            </a:r>
            <a:r>
              <a:rPr lang="en-US" sz="2800" dirty="0">
                <a:latin typeface="Narkisim" panose="020E0502050101010101" pitchFamily="34" charset="-79"/>
                <a:cs typeface="Narkisim" panose="020E0502050101010101" pitchFamily="34" charset="-79"/>
              </a:rPr>
              <a:t>= </a:t>
            </a:r>
          </a:p>
          <a:p>
            <a:pPr marL="0" indent="0" algn="r" rtl="1">
              <a:buNone/>
            </a:pPr>
            <a:r>
              <a:rPr lang="he-IL" sz="2800" dirty="0">
                <a:latin typeface="Narkisim" panose="020E0502050101010101" pitchFamily="34" charset="-79"/>
                <a:cs typeface="Narkisim" panose="020E0502050101010101" pitchFamily="34" charset="-79"/>
              </a:rPr>
              <a:t>השונות </a:t>
            </a:r>
            <a:r>
              <a:rPr lang="he-IL" sz="2800" dirty="0" err="1" smtClean="0">
                <a:latin typeface="Narkisim" panose="020E0502050101010101" pitchFamily="34" charset="-79"/>
                <a:cs typeface="Narkisim" panose="020E0502050101010101" pitchFamily="34" charset="-79"/>
              </a:rPr>
              <a:t>הפרתית</a:t>
            </a:r>
            <a:r>
              <a:rPr lang="el-GR" sz="2800" dirty="0" smtClean="0">
                <a:cs typeface="Narkisim" panose="020E0502050101010101" pitchFamily="34" charset="-79"/>
              </a:rPr>
              <a:t>σ</a:t>
            </a:r>
            <a:r>
              <a:rPr lang="en-US" sz="2800" baseline="-25000" dirty="0" smtClean="0">
                <a:latin typeface="Narkisim" panose="020E0502050101010101" pitchFamily="34" charset="-79"/>
                <a:cs typeface="Narkisim" panose="020E0502050101010101" pitchFamily="34" charset="-79"/>
              </a:rPr>
              <a:t>c</a:t>
            </a:r>
            <a:r>
              <a:rPr lang="en-US" sz="2800" baseline="30000" dirty="0" smtClean="0">
                <a:latin typeface="Narkisim" panose="020E0502050101010101" pitchFamily="34" charset="-79"/>
                <a:cs typeface="Narkisim" panose="020E0502050101010101" pitchFamily="34" charset="-79"/>
              </a:rPr>
              <a:t>2</a:t>
            </a:r>
            <a:r>
              <a:rPr lang="en-US" sz="2800" dirty="0" smtClean="0">
                <a:latin typeface="Narkisim" panose="020E0502050101010101" pitchFamily="34" charset="-79"/>
                <a:cs typeface="Narkisim" panose="020E0502050101010101" pitchFamily="34" charset="-79"/>
              </a:rPr>
              <a:t> </a:t>
            </a:r>
            <a:r>
              <a:rPr lang="en-US" sz="2800" dirty="0">
                <a:latin typeface="Narkisim" panose="020E0502050101010101" pitchFamily="34" charset="-79"/>
                <a:cs typeface="Narkisim" panose="020E0502050101010101" pitchFamily="34" charset="-79"/>
              </a:rPr>
              <a:t>= </a:t>
            </a:r>
          </a:p>
          <a:p>
            <a:pPr marL="0" indent="0" algn="r" rtl="1">
              <a:buNone/>
            </a:pPr>
            <a:r>
              <a:rPr lang="he-IL" sz="2800" dirty="0" smtClean="0">
                <a:latin typeface="Narkisim" panose="020E0502050101010101" pitchFamily="34" charset="-79"/>
                <a:cs typeface="Narkisim" panose="020E0502050101010101" pitchFamily="34" charset="-79"/>
              </a:rPr>
              <a:t>תורשתיות</a:t>
            </a:r>
            <a:r>
              <a:rPr lang="el-GR" sz="2800" dirty="0">
                <a:cs typeface="Narkisim" panose="020E0502050101010101" pitchFamily="34" charset="-79"/>
              </a:rPr>
              <a:t> </a:t>
            </a:r>
            <a:r>
              <a:rPr lang="en-US" sz="2800" dirty="0" smtClean="0">
                <a:cs typeface="Narkisim" panose="020E0502050101010101" pitchFamily="34" charset="-79"/>
              </a:rPr>
              <a:t>  (</a:t>
            </a:r>
            <a:r>
              <a:rPr lang="en-US" sz="2800" dirty="0" smtClean="0">
                <a:latin typeface="Narkisim" panose="020E0502050101010101" pitchFamily="34" charset="-79"/>
                <a:cs typeface="Narkisim" panose="020E0502050101010101" pitchFamily="34" charset="-79"/>
              </a:rPr>
              <a:t>heritability</a:t>
            </a:r>
            <a:r>
              <a:rPr lang="en-US" sz="2800" dirty="0" smtClean="0">
                <a:cs typeface="Narkisim" panose="020E0502050101010101" pitchFamily="34" charset="-79"/>
              </a:rPr>
              <a:t>) </a:t>
            </a:r>
            <a:r>
              <a:rPr lang="el-GR" sz="2800" dirty="0" smtClean="0">
                <a:cs typeface="Narkisim" panose="020E0502050101010101" pitchFamily="34" charset="-79"/>
              </a:rPr>
              <a:t>σ</a:t>
            </a:r>
            <a:r>
              <a:rPr lang="en-US" sz="2800" baseline="-25000" dirty="0" smtClean="0">
                <a:latin typeface="Narkisim" panose="020E0502050101010101" pitchFamily="34" charset="-79"/>
                <a:cs typeface="Narkisim" panose="020E0502050101010101" pitchFamily="34" charset="-79"/>
              </a:rPr>
              <a:t>a</a:t>
            </a:r>
            <a:r>
              <a:rPr lang="en-US" sz="2800" baseline="30000" dirty="0" smtClean="0">
                <a:latin typeface="Narkisim" panose="020E0502050101010101" pitchFamily="34" charset="-79"/>
                <a:cs typeface="Narkisim" panose="020E0502050101010101" pitchFamily="34" charset="-79"/>
              </a:rPr>
              <a:t>2</a:t>
            </a:r>
            <a:r>
              <a:rPr lang="en-US" sz="2800" dirty="0" smtClean="0">
                <a:latin typeface="Narkisim" panose="020E0502050101010101" pitchFamily="34" charset="-79"/>
                <a:cs typeface="Narkisim" panose="020E0502050101010101" pitchFamily="34" charset="-79"/>
              </a:rPr>
              <a:t>/</a:t>
            </a:r>
            <a:r>
              <a:rPr lang="el-GR" sz="2800" dirty="0" smtClean="0">
                <a:cs typeface="Narkisim" panose="020E0502050101010101" pitchFamily="34" charset="-79"/>
              </a:rPr>
              <a:t>σ</a:t>
            </a:r>
            <a:r>
              <a:rPr lang="en-US" sz="2800" baseline="-25000" dirty="0">
                <a:latin typeface="Narkisim" panose="020E0502050101010101" pitchFamily="34" charset="-79"/>
                <a:cs typeface="Narkisim" panose="020E0502050101010101" pitchFamily="34" charset="-79"/>
              </a:rPr>
              <a:t>p</a:t>
            </a:r>
            <a:r>
              <a:rPr lang="en-US" sz="2800" baseline="30000" dirty="0">
                <a:latin typeface="Narkisim" panose="020E0502050101010101" pitchFamily="34" charset="-79"/>
                <a:cs typeface="Narkisim" panose="020E0502050101010101" pitchFamily="34" charset="-79"/>
              </a:rPr>
              <a:t>2</a:t>
            </a:r>
            <a:r>
              <a:rPr lang="en-US" sz="2800" dirty="0">
                <a:latin typeface="Narkisim" panose="020E0502050101010101" pitchFamily="34" charset="-79"/>
                <a:cs typeface="Narkisim" panose="020E0502050101010101" pitchFamily="34" charset="-79"/>
              </a:rPr>
              <a:t> = </a:t>
            </a:r>
          </a:p>
          <a:p>
            <a:pPr marL="0" indent="0" algn="r" rtl="1">
              <a:buNone/>
            </a:pPr>
            <a:r>
              <a:rPr lang="en-US" sz="2800" dirty="0" smtClean="0">
                <a:latin typeface="Narkisim" panose="020E0502050101010101" pitchFamily="34" charset="-79"/>
                <a:cs typeface="Narkisim" panose="020E0502050101010101" pitchFamily="34" charset="-79"/>
              </a:rPr>
              <a:t> </a:t>
            </a:r>
            <a:r>
              <a:rPr lang="el-GR" sz="2800" dirty="0" smtClean="0">
                <a:cs typeface="Narkisim" panose="020E0502050101010101" pitchFamily="34" charset="-79"/>
              </a:rPr>
              <a:t>σ</a:t>
            </a:r>
            <a:r>
              <a:rPr lang="en-US" sz="2800" baseline="-25000" dirty="0" smtClean="0">
                <a:latin typeface="Narkisim" panose="020E0502050101010101" pitchFamily="34" charset="-79"/>
                <a:cs typeface="Narkisim" panose="020E0502050101010101" pitchFamily="34" charset="-79"/>
              </a:rPr>
              <a:t>c</a:t>
            </a:r>
            <a:r>
              <a:rPr lang="en-US" sz="2800" baseline="30000" dirty="0" smtClean="0">
                <a:latin typeface="Narkisim" panose="020E0502050101010101" pitchFamily="34" charset="-79"/>
                <a:cs typeface="Narkisim" panose="020E0502050101010101" pitchFamily="34" charset="-79"/>
              </a:rPr>
              <a:t>2</a:t>
            </a:r>
            <a:r>
              <a:rPr lang="en-US" sz="2800" dirty="0" smtClean="0">
                <a:latin typeface="Narkisim" panose="020E0502050101010101" pitchFamily="34" charset="-79"/>
                <a:cs typeface="Narkisim" panose="020E0502050101010101" pitchFamily="34" charset="-79"/>
              </a:rPr>
              <a:t>/</a:t>
            </a:r>
            <a:r>
              <a:rPr lang="el-GR" sz="2800" dirty="0">
                <a:cs typeface="Narkisim" panose="020E0502050101010101" pitchFamily="34" charset="-79"/>
              </a:rPr>
              <a:t>σ</a:t>
            </a:r>
            <a:r>
              <a:rPr lang="en-US" sz="2800" baseline="-25000" dirty="0">
                <a:latin typeface="Narkisim" panose="020E0502050101010101" pitchFamily="34" charset="-79"/>
                <a:cs typeface="Narkisim" panose="020E0502050101010101" pitchFamily="34" charset="-79"/>
              </a:rPr>
              <a:t>p</a:t>
            </a:r>
            <a:r>
              <a:rPr lang="en-US" sz="2800" baseline="30000" dirty="0">
                <a:latin typeface="Narkisim" panose="020E0502050101010101" pitchFamily="34" charset="-79"/>
                <a:cs typeface="Narkisim" panose="020E0502050101010101" pitchFamily="34" charset="-79"/>
              </a:rPr>
              <a:t>2</a:t>
            </a:r>
            <a:r>
              <a:rPr lang="en-US" sz="2800" dirty="0">
                <a:latin typeface="Narkisim" panose="020E0502050101010101" pitchFamily="34" charset="-79"/>
                <a:cs typeface="Narkisim" panose="020E0502050101010101" pitchFamily="34" charset="-79"/>
              </a:rPr>
              <a:t> = </a:t>
            </a:r>
            <a:r>
              <a:rPr lang="en-US" sz="2800" dirty="0" smtClean="0">
                <a:latin typeface="Narkisim" panose="020E0502050101010101" pitchFamily="34" charset="-79"/>
                <a:cs typeface="Narkisim" panose="020E0502050101010101" pitchFamily="34" charset="-79"/>
              </a:rPr>
              <a:t>Repeatability</a:t>
            </a:r>
            <a:endParaRPr lang="he-IL" sz="2800" dirty="0" smtClean="0">
              <a:latin typeface="Narkisim" panose="020E0502050101010101" pitchFamily="34" charset="-79"/>
              <a:cs typeface="Narkisim" panose="020E0502050101010101" pitchFamily="34" charset="-79"/>
            </a:endParaRPr>
          </a:p>
          <a:p>
            <a:pPr marL="0" indent="0" algn="r" rtl="1">
              <a:buNone/>
            </a:pPr>
            <a:r>
              <a:rPr lang="he-IL" sz="2800" dirty="0" smtClean="0">
                <a:latin typeface="Narkisim" panose="020E0502050101010101" pitchFamily="34" charset="-79"/>
                <a:cs typeface="Narkisim" panose="020E0502050101010101" pitchFamily="34" charset="-79"/>
              </a:rPr>
              <a:t>אומדן הורשה = </a:t>
            </a:r>
            <a:r>
              <a:rPr lang="en-US" sz="2800" dirty="0" smtClean="0">
                <a:latin typeface="Narkisim" panose="020E0502050101010101" pitchFamily="34" charset="-79"/>
                <a:cs typeface="Narkisim" panose="020E0502050101010101" pitchFamily="34" charset="-79"/>
              </a:rPr>
              <a:t>estimated breeding value</a:t>
            </a:r>
          </a:p>
          <a:p>
            <a:pPr marL="0" indent="0" algn="r" rtl="1">
              <a:buNone/>
            </a:pPr>
            <a:r>
              <a:rPr lang="he-IL" sz="2800" dirty="0" smtClean="0">
                <a:latin typeface="Narkisim" panose="020E0502050101010101" pitchFamily="34" charset="-79"/>
                <a:cs typeface="Narkisim" panose="020E0502050101010101" pitchFamily="34" charset="-79"/>
              </a:rPr>
              <a:t>דיוק = המתאם בין אומדן ההורשה והערך הגנטי </a:t>
            </a:r>
            <a:r>
              <a:rPr lang="he-IL" sz="2800" dirty="0" err="1" smtClean="0">
                <a:latin typeface="Narkisim" panose="020E0502050101010101" pitchFamily="34" charset="-79"/>
                <a:cs typeface="Narkisim" panose="020E0502050101010101" pitchFamily="34" charset="-79"/>
              </a:rPr>
              <a:t>האמיתי</a:t>
            </a:r>
            <a:r>
              <a:rPr lang="he-IL" sz="2800" dirty="0" smtClean="0">
                <a:latin typeface="Narkisim" panose="020E0502050101010101" pitchFamily="34" charset="-79"/>
                <a:cs typeface="Narkisim" panose="020E0502050101010101" pitchFamily="34" charset="-79"/>
              </a:rPr>
              <a:t> (</a:t>
            </a:r>
            <a:r>
              <a:rPr lang="en-US" sz="2800" dirty="0" smtClean="0">
                <a:latin typeface="Narkisim" panose="020E0502050101010101" pitchFamily="34" charset="-79"/>
                <a:cs typeface="Narkisim" panose="020E0502050101010101" pitchFamily="34" charset="-79"/>
              </a:rPr>
              <a:t>accuracy</a:t>
            </a:r>
            <a:r>
              <a:rPr lang="he-IL" sz="2800" dirty="0" smtClean="0">
                <a:latin typeface="Narkisim" panose="020E0502050101010101" pitchFamily="34" charset="-79"/>
                <a:cs typeface="Narkisim" panose="020E0502050101010101" pitchFamily="34" charset="-79"/>
              </a:rPr>
              <a:t>)</a:t>
            </a:r>
          </a:p>
          <a:p>
            <a:pPr marL="0" indent="0" algn="r" rtl="1">
              <a:buNone/>
            </a:pPr>
            <a:r>
              <a:rPr lang="he-IL" sz="2800" dirty="0" smtClean="0">
                <a:latin typeface="Narkisim" panose="020E0502050101010101" pitchFamily="34" charset="-79"/>
                <a:cs typeface="Narkisim" panose="020E0502050101010101" pitchFamily="34" charset="-79"/>
              </a:rPr>
              <a:t>הישנות = דיוק בריבוע (</a:t>
            </a:r>
            <a:r>
              <a:rPr lang="en-US" sz="2800" dirty="0" smtClean="0">
                <a:latin typeface="Narkisim" panose="020E0502050101010101" pitchFamily="34" charset="-79"/>
                <a:cs typeface="Narkisim" panose="020E0502050101010101" pitchFamily="34" charset="-79"/>
              </a:rPr>
              <a:t>reliability</a:t>
            </a:r>
            <a:r>
              <a:rPr lang="he-IL" sz="2800" dirty="0" smtClean="0">
                <a:latin typeface="Narkisim" panose="020E0502050101010101" pitchFamily="34" charset="-79"/>
                <a:cs typeface="Narkisim" panose="020E0502050101010101" pitchFamily="34" charset="-79"/>
              </a:rPr>
              <a:t>) = מקדם הקביעה</a:t>
            </a:r>
          </a:p>
        </p:txBody>
      </p:sp>
    </p:spTree>
    <p:extLst>
      <p:ext uri="{BB962C8B-B14F-4D97-AF65-F5344CB8AC3E}">
        <p14:creationId xmlns:p14="http://schemas.microsoft.com/office/powerpoint/2010/main" val="2071316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1908" name="Rectangle 4"/>
          <p:cNvSpPr>
            <a:spLocks noGrp="1" noChangeArrowheads="1"/>
          </p:cNvSpPr>
          <p:nvPr>
            <p:ph type="ctrTitle"/>
          </p:nvPr>
        </p:nvSpPr>
        <p:spPr>
          <a:xfrm>
            <a:off x="685800" y="692150"/>
            <a:ext cx="7772400" cy="2943225"/>
          </a:xfrm>
        </p:spPr>
        <p:txBody>
          <a:bodyPr/>
          <a:lstStyle/>
          <a:p>
            <a:pPr rtl="1"/>
            <a:r>
              <a:rPr lang="he-IL" altLang="he-IL" sz="6000" b="1" dirty="0" smtClean="0">
                <a:latin typeface="Narkisim" panose="020E0502050101010101" pitchFamily="34" charset="-79"/>
                <a:cs typeface="Narkisim" panose="020E0502050101010101" pitchFamily="34" charset="-79"/>
              </a:rPr>
              <a:t>מודל "הפרט הבודד"</a:t>
            </a:r>
            <a:br>
              <a:rPr lang="he-IL" altLang="he-IL" sz="6000" b="1" dirty="0" smtClean="0">
                <a:latin typeface="Narkisim" panose="020E0502050101010101" pitchFamily="34" charset="-79"/>
                <a:cs typeface="Narkisim" panose="020E0502050101010101" pitchFamily="34" charset="-79"/>
              </a:rPr>
            </a:br>
            <a:r>
              <a:rPr lang="en-US" altLang="he-IL" sz="4800" b="1" dirty="0" smtClean="0">
                <a:latin typeface="Narkisim" panose="020E0502050101010101" pitchFamily="34" charset="-79"/>
                <a:cs typeface="Narkisim" panose="020E0502050101010101" pitchFamily="34" charset="-79"/>
              </a:rPr>
              <a:t>(</a:t>
            </a:r>
            <a:r>
              <a:rPr lang="en-US" altLang="he-IL" sz="4800" b="1" dirty="0" smtClean="0">
                <a:latin typeface="Arial" panose="020B0604020202020204" pitchFamily="34" charset="0"/>
                <a:cs typeface="Arial" panose="020B0604020202020204" pitchFamily="34" charset="0"/>
              </a:rPr>
              <a:t>Individual animal model</a:t>
            </a:r>
            <a:r>
              <a:rPr lang="en-US" altLang="he-IL" sz="4800" b="1" dirty="0" smtClean="0">
                <a:latin typeface="Narkisim" panose="020E0502050101010101" pitchFamily="34" charset="-79"/>
                <a:cs typeface="Narkisim" panose="020E0502050101010101" pitchFamily="34" charset="-79"/>
              </a:rPr>
              <a:t>)</a:t>
            </a:r>
            <a:endParaRPr lang="en-US" altLang="he-IL" sz="4800" b="1" dirty="0">
              <a:latin typeface="Narkisim" panose="020E0502050101010101" pitchFamily="34" charset="-79"/>
              <a:cs typeface="Narkisim" panose="020E0502050101010101" pitchFamily="34" charset="-79"/>
            </a:endParaRPr>
          </a:p>
        </p:txBody>
      </p:sp>
      <p:pic>
        <p:nvPicPr>
          <p:cNvPr id="2811911" name="Picture 7" descr="MCj0198623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27425" y="3708400"/>
            <a:ext cx="2232025" cy="314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46630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1190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81191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mph" presetSubtype="0" fill="hold" nodeType="clickEffect">
                                  <p:stCondLst>
                                    <p:cond delay="0"/>
                                  </p:stCondLst>
                                  <p:childTnLst>
                                    <p:animRot by="21600000">
                                      <p:cBhvr>
                                        <p:cTn id="14" dur="2000" fill="hold"/>
                                        <p:tgtEl>
                                          <p:spTgt spid="28119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190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anose="020B0604020202020204" pitchFamily="34" charset="0"/>
                <a:cs typeface="Arial" panose="020B0604020202020204" pitchFamily="34" charset="0"/>
              </a:rPr>
              <a:t>The individual animal model</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The individual animal model (IAM) is the basic model used for genetic evaluation in Israel.</a:t>
            </a:r>
          </a:p>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A genetic evaluation is computed for all animals included in the analysis based on all known relationships (&gt;1,000,000 cows and bulls).</a:t>
            </a:r>
          </a:p>
          <a:p>
            <a:pPr>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The model also accounts for herd-year-season effects.  Two seasons are assumed for each herd year.</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744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8130" y="285750"/>
            <a:ext cx="8134350" cy="825514"/>
          </a:xfrm>
        </p:spPr>
        <p:txBody>
          <a:bodyPr/>
          <a:lstStyle/>
          <a:p>
            <a:pPr rtl="1"/>
            <a:r>
              <a:rPr lang="he-IL" sz="4000" b="1" dirty="0" smtClean="0">
                <a:latin typeface="Narkisim" panose="020E0502050101010101" pitchFamily="34" charset="-79"/>
                <a:cs typeface="Narkisim" panose="020E0502050101010101" pitchFamily="34" charset="-79"/>
              </a:rPr>
              <a:t>מטריצת הייחוסים</a:t>
            </a:r>
            <a:endParaRPr lang="en-US" sz="4000" b="1" dirty="0">
              <a:latin typeface="Narkisim" panose="020E0502050101010101" pitchFamily="34" charset="-79"/>
              <a:cs typeface="Narkisim" panose="020E0502050101010101" pitchFamily="34" charset="-79"/>
            </a:endParaRPr>
          </a:p>
        </p:txBody>
      </p:sp>
      <p:graphicFrame>
        <p:nvGraphicFramePr>
          <p:cNvPr id="4" name="Table 3"/>
          <p:cNvGraphicFramePr>
            <a:graphicFrameLocks noGrp="1"/>
          </p:cNvGraphicFramePr>
          <p:nvPr>
            <p:extLst>
              <p:ext uri="{D42A27DB-BD31-4B8C-83A1-F6EECF244321}">
                <p14:modId xmlns:p14="http://schemas.microsoft.com/office/powerpoint/2010/main" val="3934240405"/>
              </p:ext>
            </p:extLst>
          </p:nvPr>
        </p:nvGraphicFramePr>
        <p:xfrm>
          <a:off x="827584" y="4293096"/>
          <a:ext cx="7553932" cy="2208276"/>
        </p:xfrm>
        <a:graphic>
          <a:graphicData uri="http://schemas.openxmlformats.org/drawingml/2006/table">
            <a:tbl>
              <a:tblPr firstRow="1" firstCol="1" bandRow="1">
                <a:tableStyleId>{5C22544A-7EE6-4342-B048-85BDC9FD1C3A}</a:tableStyleId>
              </a:tblPr>
              <a:tblGrid>
                <a:gridCol w="540000">
                  <a:extLst>
                    <a:ext uri="{9D8B030D-6E8A-4147-A177-3AD203B41FA5}">
                      <a16:colId xmlns="" xmlns:a16="http://schemas.microsoft.com/office/drawing/2014/main" val="20000"/>
                    </a:ext>
                  </a:extLst>
                </a:gridCol>
                <a:gridCol w="230966">
                  <a:extLst>
                    <a:ext uri="{9D8B030D-6E8A-4147-A177-3AD203B41FA5}">
                      <a16:colId xmlns="" xmlns:a16="http://schemas.microsoft.com/office/drawing/2014/main" val="20001"/>
                    </a:ext>
                  </a:extLst>
                </a:gridCol>
                <a:gridCol w="792000">
                  <a:extLst>
                    <a:ext uri="{9D8B030D-6E8A-4147-A177-3AD203B41FA5}">
                      <a16:colId xmlns="" xmlns:a16="http://schemas.microsoft.com/office/drawing/2014/main" val="20002"/>
                    </a:ext>
                  </a:extLst>
                </a:gridCol>
                <a:gridCol w="792000">
                  <a:extLst>
                    <a:ext uri="{9D8B030D-6E8A-4147-A177-3AD203B41FA5}">
                      <a16:colId xmlns="" xmlns:a16="http://schemas.microsoft.com/office/drawing/2014/main" val="20003"/>
                    </a:ext>
                  </a:extLst>
                </a:gridCol>
                <a:gridCol w="792000">
                  <a:extLst>
                    <a:ext uri="{9D8B030D-6E8A-4147-A177-3AD203B41FA5}">
                      <a16:colId xmlns="" xmlns:a16="http://schemas.microsoft.com/office/drawing/2014/main" val="20004"/>
                    </a:ext>
                  </a:extLst>
                </a:gridCol>
                <a:gridCol w="1044000">
                  <a:extLst>
                    <a:ext uri="{9D8B030D-6E8A-4147-A177-3AD203B41FA5}">
                      <a16:colId xmlns="" xmlns:a16="http://schemas.microsoft.com/office/drawing/2014/main" val="20005"/>
                    </a:ext>
                  </a:extLst>
                </a:gridCol>
                <a:gridCol w="1044000">
                  <a:extLst>
                    <a:ext uri="{9D8B030D-6E8A-4147-A177-3AD203B41FA5}">
                      <a16:colId xmlns="" xmlns:a16="http://schemas.microsoft.com/office/drawing/2014/main" val="20006"/>
                    </a:ext>
                  </a:extLst>
                </a:gridCol>
                <a:gridCol w="1044000">
                  <a:extLst>
                    <a:ext uri="{9D8B030D-6E8A-4147-A177-3AD203B41FA5}">
                      <a16:colId xmlns="" xmlns:a16="http://schemas.microsoft.com/office/drawing/2014/main" val="20007"/>
                    </a:ext>
                  </a:extLst>
                </a:gridCol>
                <a:gridCol w="1044000">
                  <a:extLst>
                    <a:ext uri="{9D8B030D-6E8A-4147-A177-3AD203B41FA5}">
                      <a16:colId xmlns="" xmlns:a16="http://schemas.microsoft.com/office/drawing/2014/main" val="20008"/>
                    </a:ext>
                  </a:extLst>
                </a:gridCol>
                <a:gridCol w="230966">
                  <a:extLst>
                    <a:ext uri="{9D8B030D-6E8A-4147-A177-3AD203B41FA5}">
                      <a16:colId xmlns="" xmlns:a16="http://schemas.microsoft.com/office/drawing/2014/main" val="20009"/>
                    </a:ext>
                  </a:extLst>
                </a:gridCol>
              </a:tblGrid>
              <a:tr h="27436">
                <a:tc>
                  <a:txBody>
                    <a:bodyPr/>
                    <a:lstStyle/>
                    <a:p>
                      <a:pPr marR="76200" algn="l" rtl="0">
                        <a:lnSpc>
                          <a:spcPct val="115000"/>
                        </a:lnSpc>
                        <a:spcBef>
                          <a:spcPts val="600"/>
                        </a:spcBef>
                        <a:spcAft>
                          <a:spcPts val="600"/>
                        </a:spcAft>
                      </a:pPr>
                      <a:endParaRPr lang="en-US" sz="1800" b="0" dirty="0">
                        <a:solidFill>
                          <a:schemeClr val="tx1"/>
                        </a:solidFill>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1" dirty="0" smtClean="0">
                          <a:solidFill>
                            <a:schemeClr val="tx2"/>
                          </a:solidFill>
                          <a:effectLst/>
                          <a:latin typeface="Arial" panose="020B0604020202020204" pitchFamily="34" charset="0"/>
                          <a:cs typeface="Arial" panose="020B0604020202020204" pitchFamily="34" charset="0"/>
                        </a:rPr>
                        <a:t>1.000</a:t>
                      </a:r>
                      <a:endParaRPr lang="en-US" sz="1800" b="1" dirty="0">
                        <a:solidFill>
                          <a:schemeClr val="tx2"/>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0.5000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0.50000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0.75000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0.62500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0">
                <a:tc>
                  <a:txBody>
                    <a:bodyPr/>
                    <a:lstStyle/>
                    <a:p>
                      <a:pPr marR="76200" algn="l" rtl="0">
                        <a:lnSpc>
                          <a:spcPct val="115000"/>
                        </a:lnSpc>
                        <a:spcBef>
                          <a:spcPts val="600"/>
                        </a:spcBef>
                        <a:spcAft>
                          <a:spcPts val="600"/>
                        </a:spcAft>
                      </a:pPr>
                      <a:endParaRPr lang="en-US" sz="1800" b="0" dirty="0">
                        <a:solidFill>
                          <a:schemeClr val="tx1"/>
                        </a:solidFill>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1" dirty="0" smtClean="0">
                          <a:solidFill>
                            <a:schemeClr val="tx2"/>
                          </a:solidFill>
                          <a:effectLst/>
                          <a:latin typeface="Arial" panose="020B0604020202020204" pitchFamily="34" charset="0"/>
                          <a:cs typeface="Arial" panose="020B0604020202020204" pitchFamily="34" charset="0"/>
                        </a:rPr>
                        <a:t>1.00</a:t>
                      </a:r>
                      <a:endParaRPr lang="en-US" sz="1800" b="1" dirty="0">
                        <a:solidFill>
                          <a:schemeClr val="tx2"/>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0.5000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0.25000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0.25000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0.25000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0">
                <a:tc>
                  <a:txBody>
                    <a:bodyPr/>
                    <a:lstStyle/>
                    <a:p>
                      <a:pPr marR="76200" algn="l" rtl="0">
                        <a:lnSpc>
                          <a:spcPct val="115000"/>
                        </a:lnSpc>
                        <a:spcBef>
                          <a:spcPts val="600"/>
                        </a:spcBef>
                        <a:spcAft>
                          <a:spcPts val="600"/>
                        </a:spcAft>
                      </a:pPr>
                      <a:r>
                        <a:rPr lang="en-US" sz="1800" b="1" dirty="0" smtClean="0">
                          <a:solidFill>
                            <a:schemeClr val="tx1"/>
                          </a:solidFill>
                          <a:effectLst/>
                          <a:latin typeface="Calibri"/>
                          <a:ea typeface="Calibri"/>
                          <a:cs typeface="Arial"/>
                        </a:rPr>
                        <a:t>A</a:t>
                      </a:r>
                      <a:r>
                        <a:rPr lang="en-US" sz="1800" b="0" dirty="0" smtClean="0">
                          <a:solidFill>
                            <a:schemeClr val="tx1"/>
                          </a:solidFill>
                          <a:effectLst/>
                          <a:latin typeface="Calibri"/>
                          <a:ea typeface="Calibri"/>
                          <a:cs typeface="Arial"/>
                        </a:rPr>
                        <a:t> =</a:t>
                      </a:r>
                      <a:endParaRPr lang="en-US" sz="1800" b="0" dirty="0">
                        <a:solidFill>
                          <a:schemeClr val="tx1"/>
                        </a:solidFill>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1" smtClean="0">
                          <a:solidFill>
                            <a:schemeClr val="tx2"/>
                          </a:solidFill>
                          <a:effectLst/>
                          <a:latin typeface="Arial" panose="020B0604020202020204" pitchFamily="34" charset="0"/>
                          <a:cs typeface="Arial" panose="020B0604020202020204" pitchFamily="34" charset="0"/>
                        </a:rPr>
                        <a:t>1.000</a:t>
                      </a:r>
                      <a:endParaRPr lang="en-US" sz="1800" b="1" dirty="0">
                        <a:solidFill>
                          <a:schemeClr val="tx2"/>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0.2500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0.62500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0.37500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0.50000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0">
                <a:tc>
                  <a:txBody>
                    <a:bodyPr/>
                    <a:lstStyle/>
                    <a:p>
                      <a:pPr marR="76200" algn="l" rtl="0">
                        <a:lnSpc>
                          <a:spcPct val="115000"/>
                        </a:lnSpc>
                        <a:spcBef>
                          <a:spcPts val="600"/>
                        </a:spcBef>
                        <a:spcAft>
                          <a:spcPts val="600"/>
                        </a:spcAft>
                      </a:pPr>
                      <a:endParaRPr lang="en-US" sz="1800" b="0" dirty="0">
                        <a:solidFill>
                          <a:schemeClr val="tx1"/>
                        </a:solidFill>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0.50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0.250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1" smtClean="0">
                          <a:solidFill>
                            <a:schemeClr val="tx2"/>
                          </a:solidFill>
                          <a:effectLst/>
                          <a:latin typeface="Arial" panose="020B0604020202020204" pitchFamily="34" charset="0"/>
                          <a:cs typeface="Arial" panose="020B0604020202020204" pitchFamily="34" charset="0"/>
                        </a:rPr>
                        <a:t>1.0000</a:t>
                      </a:r>
                      <a:endParaRPr lang="en-US" sz="1800" b="1" dirty="0">
                        <a:solidFill>
                          <a:schemeClr val="tx2"/>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0.62500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0.75000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0.68750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0">
                <a:tc>
                  <a:txBody>
                    <a:bodyPr/>
                    <a:lstStyle/>
                    <a:p>
                      <a:pPr marR="76200" algn="l" rtl="0">
                        <a:lnSpc>
                          <a:spcPct val="115000"/>
                        </a:lnSpc>
                        <a:spcBef>
                          <a:spcPts val="600"/>
                        </a:spcBef>
                        <a:spcAft>
                          <a:spcPts val="600"/>
                        </a:spcAft>
                      </a:pPr>
                      <a:endParaRPr lang="en-US" sz="1800" b="0" dirty="0">
                        <a:solidFill>
                          <a:schemeClr val="tx1"/>
                        </a:solidFill>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0.25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0.625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0.6250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1" smtClean="0">
                          <a:solidFill>
                            <a:schemeClr val="tx2"/>
                          </a:solidFill>
                          <a:effectLst/>
                          <a:latin typeface="Arial" panose="020B0604020202020204" pitchFamily="34" charset="0"/>
                          <a:cs typeface="Arial" panose="020B0604020202020204" pitchFamily="34" charset="0"/>
                        </a:rPr>
                        <a:t>1.12500</a:t>
                      </a:r>
                      <a:endParaRPr lang="en-US" sz="1800" b="1" dirty="0">
                        <a:solidFill>
                          <a:schemeClr val="tx2"/>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0.56250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0.84375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0">
                <a:tc>
                  <a:txBody>
                    <a:bodyPr/>
                    <a:lstStyle/>
                    <a:p>
                      <a:pPr marR="76200" algn="l" rtl="0">
                        <a:lnSpc>
                          <a:spcPct val="115000"/>
                        </a:lnSpc>
                        <a:spcBef>
                          <a:spcPts val="600"/>
                        </a:spcBef>
                        <a:spcAft>
                          <a:spcPts val="600"/>
                        </a:spcAft>
                      </a:pPr>
                      <a:endParaRPr lang="en-US" sz="1800" b="0" dirty="0">
                        <a:solidFill>
                          <a:schemeClr val="tx1"/>
                        </a:solidFill>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0.750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0.25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0.375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0.7500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0.56250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1" smtClean="0">
                          <a:solidFill>
                            <a:schemeClr val="tx2"/>
                          </a:solidFill>
                          <a:effectLst/>
                          <a:latin typeface="Arial" panose="020B0604020202020204" pitchFamily="34" charset="0"/>
                          <a:cs typeface="Arial" panose="020B0604020202020204" pitchFamily="34" charset="0"/>
                        </a:rPr>
                        <a:t>1.25000</a:t>
                      </a:r>
                      <a:endParaRPr lang="en-US" sz="1800" b="1" dirty="0">
                        <a:solidFill>
                          <a:schemeClr val="tx2"/>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0.90625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r h="0">
                <a:tc>
                  <a:txBody>
                    <a:bodyPr/>
                    <a:lstStyle/>
                    <a:p>
                      <a:pPr marR="76200" algn="l" rtl="0">
                        <a:lnSpc>
                          <a:spcPct val="115000"/>
                        </a:lnSpc>
                        <a:spcBef>
                          <a:spcPts val="600"/>
                        </a:spcBef>
                        <a:spcAft>
                          <a:spcPts val="600"/>
                        </a:spcAft>
                      </a:pPr>
                      <a:endParaRPr lang="en-US" sz="1800" b="0" dirty="0">
                        <a:solidFill>
                          <a:schemeClr val="tx1"/>
                        </a:solidFill>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smtClean="0">
                          <a:solidFill>
                            <a:schemeClr val="tx1"/>
                          </a:solidFill>
                          <a:effectLst/>
                          <a:latin typeface="Arial" panose="020B0604020202020204" pitchFamily="34" charset="0"/>
                          <a:cs typeface="Arial" panose="020B0604020202020204" pitchFamily="34" charset="0"/>
                        </a:rPr>
                        <a:t>0.625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0.25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0.500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0.6875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0.84375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smtClean="0">
                          <a:solidFill>
                            <a:schemeClr val="tx1"/>
                          </a:solidFill>
                          <a:effectLst/>
                          <a:latin typeface="Arial" panose="020B0604020202020204" pitchFamily="34" charset="0"/>
                          <a:cs typeface="Arial" panose="020B0604020202020204" pitchFamily="34" charset="0"/>
                        </a:rPr>
                        <a:t>0.90625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1" dirty="0">
                          <a:solidFill>
                            <a:schemeClr val="tx2"/>
                          </a:solidFill>
                          <a:effectLst/>
                          <a:latin typeface="Arial" panose="020B0604020202020204" pitchFamily="34" charset="0"/>
                          <a:cs typeface="Arial" panose="020B0604020202020204" pitchFamily="34" charset="0"/>
                        </a:rPr>
                        <a:t>1.28125</a:t>
                      </a:r>
                      <a:endParaRPr lang="en-US" sz="1800" b="1" dirty="0">
                        <a:solidFill>
                          <a:schemeClr val="tx2"/>
                        </a:solidFill>
                        <a:effectLst/>
                        <a:latin typeface="Arial" panose="020B0604020202020204" pitchFamily="34" charset="0"/>
                        <a:ea typeface="Calibri"/>
                        <a:cs typeface="Arial" panose="020B0604020202020204"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R="76200" algn="l" rtl="0">
                        <a:lnSpc>
                          <a:spcPct val="115000"/>
                        </a:lnSpc>
                        <a:spcBef>
                          <a:spcPts val="600"/>
                        </a:spcBef>
                        <a:spcAft>
                          <a:spcPts val="600"/>
                        </a:spcAft>
                      </a:pPr>
                      <a:r>
                        <a:rPr lang="en-US" sz="1800" b="0" dirty="0">
                          <a:solidFill>
                            <a:schemeClr val="tx1"/>
                          </a:solidFill>
                          <a:effectLst/>
                        </a:rPr>
                        <a:t> </a:t>
                      </a:r>
                      <a:endParaRPr lang="en-US" sz="1800" b="0" dirty="0">
                        <a:solidFill>
                          <a:schemeClr val="tx1"/>
                        </a:solidFill>
                        <a:effectLst/>
                        <a:latin typeface="Calibri"/>
                        <a:ea typeface="Calibri"/>
                        <a:cs typeface="Arial"/>
                      </a:endParaRPr>
                    </a:p>
                  </a:txBody>
                  <a:tcPr marL="68580" marR="68580" marT="0" marB="0">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6"/>
                  </a:ext>
                </a:extLst>
              </a:tr>
            </a:tbl>
          </a:graphicData>
        </a:graphic>
      </p:graphicFrame>
      <p:sp>
        <p:nvSpPr>
          <p:cNvPr id="5" name="Rectangle 2"/>
          <p:cNvSpPr>
            <a:spLocks noChangeArrowheads="1"/>
          </p:cNvSpPr>
          <p:nvPr/>
        </p:nvSpPr>
        <p:spPr bwMode="auto">
          <a:xfrm>
            <a:off x="4211961" y="1832273"/>
            <a:ext cx="3672408" cy="1268245"/>
          </a:xfrm>
          <a:prstGeom prst="rect">
            <a:avLst/>
          </a:prstGeom>
          <a:noFill/>
          <a:ln>
            <a:noFill/>
          </a:ln>
          <a:effectLst/>
        </p:spPr>
        <p:txBody>
          <a:bodyPr vert="horz" wrap="square" lIns="79350" tIns="79350" rIns="79350" bIns="7935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lang="he-IL" altLang="he-IL" sz="2400" dirty="0" smtClean="0">
                <a:solidFill>
                  <a:srgbClr val="FFFFFF"/>
                </a:solidFill>
                <a:cs typeface="Arial" panose="020B0604020202020204" pitchFamily="34" charset="0"/>
              </a:rPr>
              <a:t>פרטים</a:t>
            </a:r>
            <a:r>
              <a:rPr lang="en-US" altLang="he-IL" sz="2400" dirty="0" smtClean="0">
                <a:solidFill>
                  <a:srgbClr val="FFFFFF"/>
                </a:solidFill>
                <a:cs typeface="Arial" panose="020B0604020202020204" pitchFamily="34" charset="0"/>
              </a:rPr>
              <a:t> = (1,2,3,4,5,6,7)</a:t>
            </a:r>
          </a:p>
          <a:p>
            <a:pPr marL="0" marR="0" lvl="0" indent="0" defTabSz="914400" eaLnBrk="1" fontAlgn="base" latinLnBrk="0" hangingPunct="1">
              <a:lnSpc>
                <a:spcPct val="100000"/>
              </a:lnSpc>
              <a:spcBef>
                <a:spcPct val="0"/>
              </a:spcBef>
              <a:spcAft>
                <a:spcPct val="0"/>
              </a:spcAft>
              <a:buClrTx/>
              <a:buSzTx/>
              <a:buFontTx/>
              <a:buNone/>
              <a:tabLst/>
            </a:pPr>
            <a:r>
              <a:rPr lang="he-IL" altLang="he-IL" sz="2400" dirty="0" smtClean="0">
                <a:solidFill>
                  <a:srgbClr val="FFFFFF"/>
                </a:solidFill>
                <a:cs typeface="Arial" panose="020B0604020202020204" pitchFamily="34" charset="0"/>
              </a:rPr>
              <a:t>אבא</a:t>
            </a:r>
            <a:r>
              <a:rPr kumimoji="0" lang="en-US" altLang="he-IL" sz="2400" b="0" i="0" u="none" strike="noStrike" cap="none" normalizeH="0" dirty="0" smtClean="0">
                <a:ln>
                  <a:noFill/>
                </a:ln>
                <a:solidFill>
                  <a:srgbClr val="FFFFFF"/>
                </a:solidFill>
                <a:effectLst/>
                <a:cs typeface="Arial" panose="020B0604020202020204" pitchFamily="34" charset="0"/>
              </a:rPr>
              <a:t>   = (0,0,1,1,3,1,5)</a:t>
            </a:r>
            <a:endParaRPr kumimoji="0" lang="he-IL" altLang="he-IL" sz="2400" b="0" i="0" u="none" strike="noStrike" cap="none" normalizeH="0" baseline="0" dirty="0" smtClean="0">
              <a:ln>
                <a:noFill/>
              </a:ln>
              <a:solidFill>
                <a:srgbClr val="FFFFFF"/>
              </a:solidFill>
              <a:effectLst/>
              <a:cs typeface="Arial" panose="020B0604020202020204" pitchFamily="34" charset="0"/>
            </a:endParaRPr>
          </a:p>
          <a:p>
            <a:pPr marL="0" marR="0" lvl="0" indent="0" defTabSz="914400" eaLnBrk="1" fontAlgn="base" latinLnBrk="0" hangingPunct="1">
              <a:lnSpc>
                <a:spcPct val="100000"/>
              </a:lnSpc>
              <a:spcBef>
                <a:spcPct val="0"/>
              </a:spcBef>
              <a:spcAft>
                <a:spcPct val="0"/>
              </a:spcAft>
              <a:buClrTx/>
              <a:buSzTx/>
              <a:buFontTx/>
              <a:buNone/>
              <a:tabLst/>
            </a:pPr>
            <a:r>
              <a:rPr kumimoji="0" lang="he-IL" altLang="he-IL" sz="2400" b="0" i="0" u="none" strike="noStrike" cap="none" normalizeH="0" baseline="0" dirty="0" err="1" smtClean="0">
                <a:ln>
                  <a:noFill/>
                </a:ln>
                <a:solidFill>
                  <a:srgbClr val="FFFFFF"/>
                </a:solidFill>
                <a:effectLst/>
                <a:cs typeface="Arial" panose="020B0604020202020204" pitchFamily="34" charset="0"/>
              </a:rPr>
              <a:t>אמא</a:t>
            </a:r>
            <a:r>
              <a:rPr lang="en-US" altLang="he-IL" sz="2400" dirty="0" smtClean="0">
                <a:solidFill>
                  <a:srgbClr val="FFFFFF"/>
                </a:solidFill>
                <a:cs typeface="Arial" panose="020B0604020202020204" pitchFamily="34" charset="0"/>
              </a:rPr>
              <a:t>  = </a:t>
            </a:r>
            <a:r>
              <a:rPr kumimoji="0" lang="he-IL" altLang="he-IL" sz="2400" b="0" i="0" u="none" strike="noStrike" cap="none" normalizeH="0" baseline="0" dirty="0" smtClean="0">
                <a:ln>
                  <a:noFill/>
                </a:ln>
                <a:solidFill>
                  <a:srgbClr val="FFFFFF"/>
                </a:solidFill>
                <a:effectLst/>
                <a:cs typeface="Arial" panose="020B0604020202020204" pitchFamily="34" charset="0"/>
              </a:rPr>
              <a:t>(0,0,0,2,4,4,6)</a:t>
            </a:r>
            <a:r>
              <a:rPr kumimoji="0" lang="he-IL" altLang="he-IL" sz="2400" b="0" i="0" u="none" strike="noStrike" cap="none" normalizeH="0" baseline="0" dirty="0" smtClean="0">
                <a:ln>
                  <a:noFill/>
                </a:ln>
                <a:solidFill>
                  <a:schemeClr val="tx1"/>
                </a:solidFill>
                <a:effectLst/>
                <a:cs typeface="Arial" panose="020B0604020202020204" pitchFamily="34" charset="0"/>
              </a:rPr>
              <a:t> </a:t>
            </a:r>
          </a:p>
        </p:txBody>
      </p:sp>
      <p:grpSp>
        <p:nvGrpSpPr>
          <p:cNvPr id="26" name="Group 25"/>
          <p:cNvGrpSpPr/>
          <p:nvPr/>
        </p:nvGrpSpPr>
        <p:grpSpPr>
          <a:xfrm>
            <a:off x="467544" y="1124744"/>
            <a:ext cx="3018656" cy="2808312"/>
            <a:chOff x="467544" y="1700808"/>
            <a:chExt cx="3018656" cy="2808312"/>
          </a:xfrm>
        </p:grpSpPr>
        <p:sp>
          <p:nvSpPr>
            <p:cNvPr id="3" name="Oval 2"/>
            <p:cNvSpPr/>
            <p:nvPr/>
          </p:nvSpPr>
          <p:spPr bwMode="auto">
            <a:xfrm>
              <a:off x="1475656" y="1700808"/>
              <a:ext cx="504056" cy="504056"/>
            </a:xfrm>
            <a:prstGeom prst="ellipse">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noFill/>
                <a:effectLst/>
                <a:cs typeface="Arial" panose="020B0604020202020204" pitchFamily="34" charset="0"/>
              </a:endParaRPr>
            </a:p>
          </p:txBody>
        </p:sp>
        <p:sp>
          <p:nvSpPr>
            <p:cNvPr id="6" name="Rectangle 5"/>
            <p:cNvSpPr/>
            <p:nvPr/>
          </p:nvSpPr>
          <p:spPr bwMode="auto">
            <a:xfrm>
              <a:off x="2483768" y="1700808"/>
              <a:ext cx="504056" cy="504056"/>
            </a:xfrm>
            <a:prstGeom prst="rect">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cs typeface="Arial" panose="020B0604020202020204" pitchFamily="34" charset="0"/>
              </a:endParaRPr>
            </a:p>
          </p:txBody>
        </p:sp>
        <p:sp>
          <p:nvSpPr>
            <p:cNvPr id="7" name="Rectangle 6"/>
            <p:cNvSpPr/>
            <p:nvPr/>
          </p:nvSpPr>
          <p:spPr bwMode="auto">
            <a:xfrm>
              <a:off x="467544" y="1700808"/>
              <a:ext cx="504056" cy="504056"/>
            </a:xfrm>
            <a:prstGeom prst="rect">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cs typeface="Arial" panose="020B0604020202020204" pitchFamily="34" charset="0"/>
              </a:endParaRPr>
            </a:p>
          </p:txBody>
        </p:sp>
        <p:sp>
          <p:nvSpPr>
            <p:cNvPr id="8" name="Oval 7"/>
            <p:cNvSpPr/>
            <p:nvPr/>
          </p:nvSpPr>
          <p:spPr bwMode="auto">
            <a:xfrm>
              <a:off x="971600" y="2466395"/>
              <a:ext cx="504056" cy="504056"/>
            </a:xfrm>
            <a:prstGeom prst="ellipse">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noFill/>
                <a:effectLst/>
                <a:cs typeface="Arial" panose="020B0604020202020204" pitchFamily="34" charset="0"/>
              </a:endParaRPr>
            </a:p>
          </p:txBody>
        </p:sp>
        <p:sp>
          <p:nvSpPr>
            <p:cNvPr id="9" name="Rectangle 8"/>
            <p:cNvSpPr/>
            <p:nvPr/>
          </p:nvSpPr>
          <p:spPr bwMode="auto">
            <a:xfrm>
              <a:off x="1979712" y="2462228"/>
              <a:ext cx="504056" cy="504056"/>
            </a:xfrm>
            <a:prstGeom prst="rect">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cs typeface="Arial" panose="020B0604020202020204" pitchFamily="34" charset="0"/>
              </a:endParaRPr>
            </a:p>
          </p:txBody>
        </p:sp>
        <p:sp>
          <p:nvSpPr>
            <p:cNvPr id="10" name="Oval 9"/>
            <p:cNvSpPr/>
            <p:nvPr/>
          </p:nvSpPr>
          <p:spPr bwMode="auto">
            <a:xfrm>
              <a:off x="2982144" y="2452914"/>
              <a:ext cx="504056" cy="504056"/>
            </a:xfrm>
            <a:prstGeom prst="ellipse">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noFill/>
                <a:effectLst/>
                <a:cs typeface="Arial" panose="020B0604020202020204" pitchFamily="34" charset="0"/>
              </a:endParaRPr>
            </a:p>
          </p:txBody>
        </p:sp>
        <p:sp>
          <p:nvSpPr>
            <p:cNvPr id="11" name="Oval 10"/>
            <p:cNvSpPr/>
            <p:nvPr/>
          </p:nvSpPr>
          <p:spPr bwMode="auto">
            <a:xfrm>
              <a:off x="1479501" y="3212976"/>
              <a:ext cx="504056" cy="504056"/>
            </a:xfrm>
            <a:prstGeom prst="ellipse">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noFill/>
                <a:effectLst/>
                <a:cs typeface="Arial" panose="020B0604020202020204" pitchFamily="34" charset="0"/>
              </a:endParaRPr>
            </a:p>
          </p:txBody>
        </p:sp>
        <p:sp>
          <p:nvSpPr>
            <p:cNvPr id="12" name="Rectangle 11"/>
            <p:cNvSpPr/>
            <p:nvPr/>
          </p:nvSpPr>
          <p:spPr bwMode="auto">
            <a:xfrm>
              <a:off x="2486844" y="3212976"/>
              <a:ext cx="504056" cy="504056"/>
            </a:xfrm>
            <a:prstGeom prst="rect">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cs typeface="Arial" panose="020B0604020202020204" pitchFamily="34" charset="0"/>
              </a:endParaRPr>
            </a:p>
          </p:txBody>
        </p:sp>
        <p:sp>
          <p:nvSpPr>
            <p:cNvPr id="13" name="Rectangle 12"/>
            <p:cNvSpPr/>
            <p:nvPr/>
          </p:nvSpPr>
          <p:spPr bwMode="auto">
            <a:xfrm>
              <a:off x="1983557" y="4005064"/>
              <a:ext cx="504056" cy="504056"/>
            </a:xfrm>
            <a:prstGeom prst="rect">
              <a:avLst/>
            </a:prstGeom>
            <a:noFill/>
            <a:ln w="28575" cap="flat" cmpd="sng" algn="ctr">
              <a:solidFill>
                <a:schemeClr val="tx1"/>
              </a:solidFill>
              <a:prstDash val="solid"/>
              <a:round/>
              <a:headEnd type="none" w="sm" len="sm"/>
              <a:tailEnd type="none" w="sm" len="sm"/>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cs typeface="Arial" panose="020B0604020202020204" pitchFamily="34" charset="0"/>
              </a:endParaRPr>
            </a:p>
          </p:txBody>
        </p:sp>
        <p:cxnSp>
          <p:nvCxnSpPr>
            <p:cNvPr id="15" name="Straight Connector 14"/>
            <p:cNvCxnSpPr>
              <a:stCxn id="7" idx="3"/>
              <a:endCxn id="3" idx="2"/>
            </p:cNvCxnSpPr>
            <p:nvPr/>
          </p:nvCxnSpPr>
          <p:spPr bwMode="auto">
            <a:xfrm>
              <a:off x="971600" y="1952836"/>
              <a:ext cx="504056" cy="0"/>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p:cNvCxnSpPr/>
            <p:nvPr/>
          </p:nvCxnSpPr>
          <p:spPr bwMode="auto">
            <a:xfrm>
              <a:off x="1979712" y="1952836"/>
              <a:ext cx="504056" cy="0"/>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16"/>
            <p:cNvCxnSpPr/>
            <p:nvPr/>
          </p:nvCxnSpPr>
          <p:spPr bwMode="auto">
            <a:xfrm>
              <a:off x="1475656" y="2704942"/>
              <a:ext cx="504056" cy="0"/>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p:cNvCxnSpPr/>
            <p:nvPr/>
          </p:nvCxnSpPr>
          <p:spPr bwMode="auto">
            <a:xfrm>
              <a:off x="2487613" y="2704942"/>
              <a:ext cx="504056" cy="0"/>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a:off x="1983557" y="3465004"/>
              <a:ext cx="504056" cy="0"/>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a:endCxn id="8" idx="0"/>
            </p:cNvCxnSpPr>
            <p:nvPr/>
          </p:nvCxnSpPr>
          <p:spPr bwMode="auto">
            <a:xfrm>
              <a:off x="1223628" y="1952836"/>
              <a:ext cx="0" cy="513559"/>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a:off x="2231740" y="1943522"/>
              <a:ext cx="0" cy="513559"/>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a:off x="1711524" y="2699417"/>
              <a:ext cx="0" cy="513559"/>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a:off x="2739641" y="2718423"/>
              <a:ext cx="0" cy="513559"/>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Connector 24"/>
            <p:cNvCxnSpPr/>
            <p:nvPr/>
          </p:nvCxnSpPr>
          <p:spPr bwMode="auto">
            <a:xfrm>
              <a:off x="2235585" y="3460252"/>
              <a:ext cx="0" cy="513559"/>
            </a:xfrm>
            <a:prstGeom prst="line">
              <a:avLst/>
            </a:prstGeom>
            <a:solidFill>
              <a:schemeClr val="accent1"/>
            </a:solidFill>
            <a:ln w="28575"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7" name="TextBox 26"/>
          <p:cNvSpPr txBox="1"/>
          <p:nvPr/>
        </p:nvSpPr>
        <p:spPr>
          <a:xfrm>
            <a:off x="899592" y="1179925"/>
            <a:ext cx="2586608" cy="2677656"/>
          </a:xfrm>
          <a:prstGeom prst="rect">
            <a:avLst/>
          </a:prstGeom>
          <a:noFill/>
        </p:spPr>
        <p:txBody>
          <a:bodyPr wrap="square" rtlCol="1">
            <a:spAutoFit/>
          </a:bodyPr>
          <a:lstStyle/>
          <a:p>
            <a:r>
              <a:rPr lang="en-US" sz="2400" dirty="0" smtClean="0">
                <a:cs typeface="Arial" panose="020B0604020202020204" pitchFamily="34" charset="0"/>
              </a:rPr>
              <a:t>       1          2</a:t>
            </a:r>
          </a:p>
          <a:p>
            <a:endParaRPr lang="en-US" sz="2400" dirty="0">
              <a:cs typeface="Arial" panose="020B0604020202020204" pitchFamily="34" charset="0"/>
            </a:endParaRPr>
          </a:p>
          <a:p>
            <a:r>
              <a:rPr lang="en-US" sz="2400" dirty="0" smtClean="0">
                <a:cs typeface="Arial" panose="020B0604020202020204" pitchFamily="34" charset="0"/>
              </a:rPr>
              <a:t>  3         4         </a:t>
            </a:r>
            <a:r>
              <a:rPr lang="he-IL" sz="2400" dirty="0" smtClean="0">
                <a:cs typeface="Arial" panose="020B0604020202020204" pitchFamily="34" charset="0"/>
              </a:rPr>
              <a:t> </a:t>
            </a:r>
            <a:r>
              <a:rPr lang="en-US" sz="2400" dirty="0" smtClean="0">
                <a:cs typeface="Arial" panose="020B0604020202020204" pitchFamily="34" charset="0"/>
              </a:rPr>
              <a:t>1</a:t>
            </a:r>
          </a:p>
          <a:p>
            <a:endParaRPr lang="en-US" sz="2400" dirty="0">
              <a:cs typeface="Arial" panose="020B0604020202020204" pitchFamily="34" charset="0"/>
            </a:endParaRPr>
          </a:p>
          <a:p>
            <a:r>
              <a:rPr lang="en-US" sz="2400" dirty="0" smtClean="0">
                <a:cs typeface="Arial" panose="020B0604020202020204" pitchFamily="34" charset="0"/>
              </a:rPr>
              <a:t>       5          6</a:t>
            </a:r>
          </a:p>
          <a:p>
            <a:endParaRPr lang="en-US" sz="2400" dirty="0">
              <a:cs typeface="Arial" panose="020B0604020202020204" pitchFamily="34" charset="0"/>
            </a:endParaRPr>
          </a:p>
          <a:p>
            <a:r>
              <a:rPr lang="en-US" sz="2400" dirty="0" smtClean="0">
                <a:cs typeface="Arial" panose="020B0604020202020204" pitchFamily="34" charset="0"/>
              </a:rPr>
              <a:t>             7</a:t>
            </a:r>
            <a:endParaRPr lang="en-US" sz="2400" dirty="0">
              <a:cs typeface="Arial" panose="020B0604020202020204" pitchFamily="34" charset="0"/>
            </a:endParaRPr>
          </a:p>
        </p:txBody>
      </p:sp>
    </p:spTree>
    <p:extLst>
      <p:ext uri="{BB962C8B-B14F-4D97-AF65-F5344CB8AC3E}">
        <p14:creationId xmlns:p14="http://schemas.microsoft.com/office/powerpoint/2010/main" val="3917963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2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36512" y="144463"/>
            <a:ext cx="9144000" cy="1052512"/>
          </a:xfrm>
        </p:spPr>
        <p:txBody>
          <a:bodyPr/>
          <a:lstStyle/>
          <a:p>
            <a:r>
              <a:rPr lang="en-US" altLang="en-US" sz="4000" b="1" dirty="0" smtClean="0">
                <a:latin typeface="Arial" panose="020B0604020202020204" pitchFamily="34" charset="0"/>
                <a:cs typeface="Arial" panose="020B0604020202020204" pitchFamily="34" charset="0"/>
              </a:rPr>
              <a:t>Genetic Evaluation Methods in Israel</a:t>
            </a:r>
          </a:p>
        </p:txBody>
      </p:sp>
      <p:graphicFrame>
        <p:nvGraphicFramePr>
          <p:cNvPr id="1852419" name="Group 3"/>
          <p:cNvGraphicFramePr>
            <a:graphicFrameLocks noGrp="1"/>
          </p:cNvGraphicFramePr>
          <p:nvPr>
            <p:extLst>
              <p:ext uri="{D42A27DB-BD31-4B8C-83A1-F6EECF244321}">
                <p14:modId xmlns:p14="http://schemas.microsoft.com/office/powerpoint/2010/main" val="1433168077"/>
              </p:ext>
            </p:extLst>
          </p:nvPr>
        </p:nvGraphicFramePr>
        <p:xfrm>
          <a:off x="0" y="1390650"/>
          <a:ext cx="9144000" cy="3719030"/>
        </p:xfrm>
        <a:graphic>
          <a:graphicData uri="http://schemas.openxmlformats.org/drawingml/2006/table">
            <a:tbl>
              <a:tblPr/>
              <a:tblGrid>
                <a:gridCol w="1484313">
                  <a:extLst>
                    <a:ext uri="{9D8B030D-6E8A-4147-A177-3AD203B41FA5}">
                      <a16:colId xmlns="" xmlns:a16="http://schemas.microsoft.com/office/drawing/2014/main" val="561214961"/>
                    </a:ext>
                  </a:extLst>
                </a:gridCol>
                <a:gridCol w="1095375">
                  <a:extLst>
                    <a:ext uri="{9D8B030D-6E8A-4147-A177-3AD203B41FA5}">
                      <a16:colId xmlns="" xmlns:a16="http://schemas.microsoft.com/office/drawing/2014/main" val="2260560285"/>
                    </a:ext>
                  </a:extLst>
                </a:gridCol>
                <a:gridCol w="2063750">
                  <a:extLst>
                    <a:ext uri="{9D8B030D-6E8A-4147-A177-3AD203B41FA5}">
                      <a16:colId xmlns="" xmlns:a16="http://schemas.microsoft.com/office/drawing/2014/main" val="2043235911"/>
                    </a:ext>
                  </a:extLst>
                </a:gridCol>
                <a:gridCol w="2089150">
                  <a:extLst>
                    <a:ext uri="{9D8B030D-6E8A-4147-A177-3AD203B41FA5}">
                      <a16:colId xmlns="" xmlns:a16="http://schemas.microsoft.com/office/drawing/2014/main" val="1127957113"/>
                    </a:ext>
                  </a:extLst>
                </a:gridCol>
                <a:gridCol w="182562">
                  <a:extLst>
                    <a:ext uri="{9D8B030D-6E8A-4147-A177-3AD203B41FA5}">
                      <a16:colId xmlns="" xmlns:a16="http://schemas.microsoft.com/office/drawing/2014/main" val="623006585"/>
                    </a:ext>
                  </a:extLst>
                </a:gridCol>
                <a:gridCol w="2228850">
                  <a:extLst>
                    <a:ext uri="{9D8B030D-6E8A-4147-A177-3AD203B41FA5}">
                      <a16:colId xmlns="" xmlns:a16="http://schemas.microsoft.com/office/drawing/2014/main" val="111090633"/>
                    </a:ext>
                  </a:extLst>
                </a:gridCol>
              </a:tblGrid>
              <a:tr h="396300">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Analysis</a:t>
                      </a:r>
                    </a:p>
                  </a:txBody>
                  <a:tcPr marT="45727" marB="45727" horzOverflow="overflow">
                    <a:lnL cap="flat">
                      <a:noFill/>
                    </a:lnL>
                    <a:lnR>
                      <a:noFill/>
                    </a:lnR>
                    <a:lnT w="28575" cap="flat" cmpd="sng" algn="ctr">
                      <a:solidFill>
                        <a:schemeClr val="tx1"/>
                      </a:solidFill>
                      <a:prstDash val="solid"/>
                      <a:round/>
                      <a:headEnd type="none" w="sm" len="sm"/>
                      <a:tailEnd type="none" w="sm" len="sm"/>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Parities</a:t>
                      </a:r>
                    </a:p>
                  </a:txBody>
                  <a:tcPr marT="45727" marB="45727" horzOverflow="overflow">
                    <a:lnL>
                      <a:noFill/>
                    </a:lnL>
                    <a:lnR>
                      <a:noFill/>
                    </a:lnR>
                    <a:lnT w="28575" cap="flat" cmpd="sng" algn="ctr">
                      <a:solidFill>
                        <a:schemeClr val="tx1"/>
                      </a:solidFill>
                      <a:prstDash val="solid"/>
                      <a:round/>
                      <a:headEnd type="none" w="sm" len="sm"/>
                      <a:tailEnd type="none" w="sm" len="sm"/>
                    </a:lnT>
                    <a:lnB>
                      <a:noFill/>
                    </a:lnB>
                    <a:lnTlToBr>
                      <a:noFill/>
                    </a:lnTlToBr>
                    <a:lnBlToTr>
                      <a:noFill/>
                    </a:lnBlToTr>
                    <a:noFill/>
                  </a:tcPr>
                </a:tc>
                <a:tc gridSpan="2">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Effects</a:t>
                      </a:r>
                    </a:p>
                  </a:txBody>
                  <a:tcPr marT="45727" marB="45727" horzOverflow="overflow">
                    <a:lnL>
                      <a:noFill/>
                    </a:lnL>
                    <a:lnR>
                      <a:noFill/>
                    </a:lnR>
                    <a:lnT w="28575" cap="flat" cmpd="sng" algn="ctr">
                      <a:solidFill>
                        <a:schemeClr val="tx1"/>
                      </a:solidFill>
                      <a:prstDash val="solid"/>
                      <a:round/>
                      <a:headEnd type="none" w="sm" len="sm"/>
                      <a:tailEnd type="none" w="sm" len="sm"/>
                    </a:lnT>
                    <a:lnB w="12700" cap="flat" cmpd="sng" algn="ctr">
                      <a:solidFill>
                        <a:schemeClr val="tx2"/>
                      </a:solidFill>
                      <a:prstDash val="solid"/>
                      <a:round/>
                      <a:headEnd type="none" w="sm" len="sm"/>
                      <a:tailEnd type="none" w="sm" len="sm"/>
                    </a:lnB>
                    <a:lnTlToBr>
                      <a:noFill/>
                    </a:lnTlToBr>
                    <a:lnBlToTr>
                      <a:noFill/>
                    </a:lnBlToTr>
                    <a:noFill/>
                  </a:tcPr>
                </a:tc>
                <a:tc hMerge="1">
                  <a:txBody>
                    <a:bodyPr/>
                    <a:lstStyle/>
                    <a:p>
                      <a:endParaRPr lang="en-US"/>
                    </a:p>
                  </a:txBody>
                  <a:tcPr/>
                </a:tc>
                <a:tc gridSpan="2">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Traits</a:t>
                      </a:r>
                    </a:p>
                  </a:txBody>
                  <a:tcPr marT="45727" marB="45727" horzOverflow="overflow">
                    <a:lnL>
                      <a:noFill/>
                    </a:lnL>
                    <a:lnR cap="flat">
                      <a:noFill/>
                    </a:lnR>
                    <a:lnT w="28575" cap="flat" cmpd="sng" algn="ctr">
                      <a:solidFill>
                        <a:schemeClr val="tx1"/>
                      </a:solidFill>
                      <a:prstDash val="solid"/>
                      <a:round/>
                      <a:headEnd type="none" w="sm" len="sm"/>
                      <a:tailEnd type="none" w="sm" len="sm"/>
                    </a:lnT>
                    <a:lnB w="12700" cap="flat" cmpd="sng" algn="ctr">
                      <a:solidFill>
                        <a:schemeClr val="tx2"/>
                      </a:solidFill>
                      <a:prstDash val="solid"/>
                      <a:round/>
                      <a:headEnd type="none" w="sm" len="sm"/>
                      <a:tailEnd type="none" w="sm" len="sm"/>
                    </a:lnB>
                    <a:lnTlToBr>
                      <a:noFill/>
                    </a:lnTlToBr>
                    <a:lnBlToTr>
                      <a:noFill/>
                    </a:lnBlToTr>
                    <a:noFill/>
                  </a:tcPr>
                </a:tc>
                <a:tc hMerge="1">
                  <a:txBody>
                    <a:bodyPr/>
                    <a:lstStyle/>
                    <a:p>
                      <a:endParaRPr lang="en-US"/>
                    </a:p>
                  </a:txBody>
                  <a:tcPr/>
                </a:tc>
                <a:extLst>
                  <a:ext uri="{0D108BD9-81ED-4DB2-BD59-A6C34878D82A}">
                    <a16:rowId xmlns="" xmlns:a16="http://schemas.microsoft.com/office/drawing/2014/main" val="1915898358"/>
                  </a:ext>
                </a:extLst>
              </a:tr>
              <a:tr h="396300">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Model</a:t>
                      </a:r>
                    </a:p>
                  </a:txBody>
                  <a:tcPr marT="45727" marB="45727" horzOverflow="overflow">
                    <a:lnL cap="flat">
                      <a:noFill/>
                    </a:lnL>
                    <a:lnR>
                      <a:noFill/>
                    </a:lnR>
                    <a:lnT>
                      <a:noFill/>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endParaRPr kumimoji="0" lang="en-US" altLang="en-US"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endParaRPr>
                    </a:p>
                  </a:txBody>
                  <a:tcPr marT="45727" marB="45727" horzOverflow="overflow">
                    <a:lnL>
                      <a:noFill/>
                    </a:lnL>
                    <a:lnR>
                      <a:noFill/>
                    </a:lnR>
                    <a:lnT>
                      <a:noFill/>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Random</a:t>
                      </a:r>
                    </a:p>
                  </a:txBody>
                  <a:tcPr marT="45727" marB="45727" horzOverflow="overflow">
                    <a:lnL>
                      <a:noFill/>
                    </a:lnL>
                    <a:lnR>
                      <a:noFill/>
                    </a:lnR>
                    <a:lnT w="12700" cap="flat" cmpd="sng" algn="ctr">
                      <a:solidFill>
                        <a:schemeClr val="tx2"/>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gridSpan="2">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rPr>
                        <a:t>Fixed</a:t>
                      </a:r>
                    </a:p>
                  </a:txBody>
                  <a:tcPr marT="45727" marB="45727" horzOverflow="overflow">
                    <a:lnL>
                      <a:noFill/>
                    </a:lnL>
                    <a:lnR>
                      <a:noFill/>
                    </a:lnR>
                    <a:lnT w="12700" cap="flat" cmpd="sng" algn="ctr">
                      <a:solidFill>
                        <a:schemeClr val="tx2"/>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hMerge="1">
                  <a:txBody>
                    <a:bodyPr/>
                    <a:lstStyle/>
                    <a:p>
                      <a:endParaRPr lang="en-US"/>
                    </a:p>
                  </a:txBody>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endParaRPr kumimoji="0" lang="en-US" altLang="en-US" sz="2000" b="0" i="0" u="none" strike="noStrike" cap="none" normalizeH="0" baseline="0" smtClean="0">
                        <a:ln>
                          <a:noFill/>
                        </a:ln>
                        <a:solidFill>
                          <a:schemeClr val="tx2"/>
                        </a:solidFill>
                        <a:effectLst/>
                        <a:latin typeface="Arial" panose="020B0604020202020204" pitchFamily="34" charset="0"/>
                        <a:cs typeface="Arial" panose="020B0604020202020204" pitchFamily="34" charset="0"/>
                      </a:endParaRPr>
                    </a:p>
                  </a:txBody>
                  <a:tcPr marT="45727" marB="45727" horzOverflow="overflow">
                    <a:lnL>
                      <a:noFill/>
                    </a:lnL>
                    <a:lnR cap="flat">
                      <a:noFill/>
                    </a:lnR>
                    <a:lnT>
                      <a:noFill/>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 xmlns:a16="http://schemas.microsoft.com/office/drawing/2014/main" val="3269926656"/>
                  </a:ext>
                </a:extLst>
              </a:tr>
              <a:tr h="396300">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Multitrait</a:t>
                      </a:r>
                    </a:p>
                  </a:txBody>
                  <a:tcPr marT="45727" marB="45727" horzOverflow="overflow">
                    <a:lnL cap="flat">
                      <a:noFill/>
                    </a:lnL>
                    <a:lnR>
                      <a:noFill/>
                    </a:lnR>
                    <a:lnT w="12700" cap="flat" cmpd="sng" algn="ctr">
                      <a:solidFill>
                        <a:schemeClr val="tx1"/>
                      </a:solidFill>
                      <a:prstDash val="solid"/>
                      <a:round/>
                      <a:headEnd type="none" w="sm" len="sm"/>
                      <a:tailEnd type="none" w="sm" len="sm"/>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1 - 5</a:t>
                      </a:r>
                    </a:p>
                  </a:txBody>
                  <a:tcPr marT="45727" marB="45727" horzOverflow="overflow">
                    <a:lnL>
                      <a:noFill/>
                    </a:lnL>
                    <a:lnR>
                      <a:noFill/>
                    </a:lnR>
                    <a:lnT w="12700" cap="flat" cmpd="sng" algn="ctr">
                      <a:solidFill>
                        <a:schemeClr val="tx1"/>
                      </a:solidFill>
                      <a:prstDash val="solid"/>
                      <a:round/>
                      <a:headEnd type="none" w="sm" len="sm"/>
                      <a:tailEnd type="none" w="sm" len="sm"/>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Genetic</a:t>
                      </a:r>
                    </a:p>
                  </a:txBody>
                  <a:tcPr marT="45727" marB="45727" horzOverflow="overflow">
                    <a:lnL>
                      <a:noFill/>
                    </a:lnL>
                    <a:lnR>
                      <a:noFill/>
                    </a:lnR>
                    <a:lnT w="12700" cap="flat" cmpd="sng" algn="ctr">
                      <a:solidFill>
                        <a:schemeClr val="tx1"/>
                      </a:solidFill>
                      <a:prstDash val="solid"/>
                      <a:round/>
                      <a:headEnd type="none" w="sm" len="sm"/>
                      <a:tailEnd type="none" w="sm" len="sm"/>
                    </a:lnT>
                    <a:lnB>
                      <a:noFill/>
                    </a:lnB>
                    <a:lnTlToBr>
                      <a:noFill/>
                    </a:lnTlToBr>
                    <a:lnBlToTr>
                      <a:noFill/>
                    </a:lnBlToTr>
                    <a:noFill/>
                  </a:tcPr>
                </a:tc>
                <a:tc gridSpan="2">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dirty="0" err="1" smtClean="0">
                          <a:ln>
                            <a:noFill/>
                          </a:ln>
                          <a:solidFill>
                            <a:schemeClr val="tx1"/>
                          </a:solidFill>
                          <a:effectLst/>
                          <a:latin typeface="Arial" panose="020B0604020202020204" pitchFamily="34" charset="0"/>
                          <a:cs typeface="Arial" panose="020B0604020202020204" pitchFamily="34" charset="0"/>
                        </a:rPr>
                        <a:t>HYS</a:t>
                      </a:r>
                      <a:r>
                        <a:rPr kumimoji="0" lang="en-US" altLang="en-US" sz="2000" b="0" i="0" u="none" strike="noStrike" cap="none" normalizeH="0" baseline="30000" dirty="0" err="1" smtClean="0">
                          <a:ln>
                            <a:noFill/>
                          </a:ln>
                          <a:solidFill>
                            <a:schemeClr val="tx1"/>
                          </a:solidFill>
                          <a:effectLst/>
                          <a:latin typeface="Arial" panose="020B0604020202020204" pitchFamily="34" charset="0"/>
                          <a:cs typeface="Arial" panose="020B0604020202020204" pitchFamily="34" charset="0"/>
                        </a:rPr>
                        <a:t>a</a:t>
                      </a: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t>
                      </a:r>
                      <a:r>
                        <a:rPr kumimoji="0" lang="he-IL"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parity, </a:t>
                      </a:r>
                    </a:p>
                  </a:txBody>
                  <a:tcPr marT="45727" marB="45727" horzOverflow="overflow">
                    <a:lnL>
                      <a:noFill/>
                    </a:lnL>
                    <a:lnR>
                      <a:noFill/>
                    </a:lnR>
                    <a:lnT w="12700" cap="flat" cmpd="sng" algn="ctr">
                      <a:solidFill>
                        <a:schemeClr val="tx1"/>
                      </a:solidFill>
                      <a:prstDash val="solid"/>
                      <a:round/>
                      <a:headEnd type="none" w="sm" len="sm"/>
                      <a:tailEnd type="none" w="sm" len="sm"/>
                    </a:lnT>
                    <a:lnB>
                      <a:noFill/>
                    </a:lnB>
                    <a:lnTlToBr>
                      <a:noFill/>
                    </a:lnTlToBr>
                    <a:lnBlToTr>
                      <a:noFill/>
                    </a:lnBlToTr>
                    <a:noFill/>
                  </a:tcPr>
                </a:tc>
                <a:tc hMerge="1">
                  <a:txBody>
                    <a:bodyPr/>
                    <a:lstStyle/>
                    <a:p>
                      <a:endParaRPr lang="en-US"/>
                    </a:p>
                  </a:txBody>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Milk, fat, protein</a:t>
                      </a:r>
                    </a:p>
                  </a:txBody>
                  <a:tcPr marT="45727" marB="45727" horzOverflow="overflow">
                    <a:lnL>
                      <a:noFill/>
                    </a:lnL>
                    <a:lnR cap="flat">
                      <a:noFill/>
                    </a:lnR>
                    <a:lnT w="12700" cap="flat" cmpd="sng" algn="ctr">
                      <a:solidFill>
                        <a:schemeClr val="tx1"/>
                      </a:solidFill>
                      <a:prstDash val="solid"/>
                      <a:round/>
                      <a:headEnd type="none" w="sm" len="sm"/>
                      <a:tailEnd type="none" w="sm" len="sm"/>
                    </a:lnT>
                    <a:lnB>
                      <a:noFill/>
                    </a:lnB>
                    <a:lnTlToBr>
                      <a:noFill/>
                    </a:lnTlToBr>
                    <a:lnBlToTr>
                      <a:noFill/>
                    </a:lnBlToTr>
                    <a:noFill/>
                  </a:tcPr>
                </a:tc>
                <a:extLst>
                  <a:ext uri="{0D108BD9-81ED-4DB2-BD59-A6C34878D82A}">
                    <a16:rowId xmlns="" xmlns:a16="http://schemas.microsoft.com/office/drawing/2014/main" val="3433807776"/>
                  </a:ext>
                </a:extLst>
              </a:tr>
              <a:tr h="396300">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animal</a:t>
                      </a:r>
                    </a:p>
                  </a:txBody>
                  <a:tcPr marT="45727" marB="45727" horzOverflow="overflow">
                    <a:lnL cap="flat">
                      <a:noFill/>
                    </a:lnL>
                    <a:lnR>
                      <a:noFill/>
                    </a:lnR>
                    <a:lnT>
                      <a:noFill/>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endPar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a:noFill/>
                    </a:lnL>
                    <a:lnR>
                      <a:noFill/>
                    </a:lnR>
                    <a:lnT>
                      <a:noFill/>
                    </a:lnT>
                    <a:lnB>
                      <a:noFill/>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endPar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a:noFill/>
                    </a:lnL>
                    <a:lnR>
                      <a:noFill/>
                    </a:lnR>
                    <a:lnT>
                      <a:noFill/>
                    </a:lnT>
                    <a:lnB>
                      <a:noFill/>
                    </a:lnB>
                    <a:lnTlToBr>
                      <a:noFill/>
                    </a:lnTlToBr>
                    <a:lnBlToTr>
                      <a:noFill/>
                    </a:lnBlToTr>
                    <a:noFill/>
                  </a:tcPr>
                </a:tc>
                <a:tc gridSpan="2">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genetic group</a:t>
                      </a:r>
                    </a:p>
                  </a:txBody>
                  <a:tcPr marT="45727" marB="45727"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SCS,</a:t>
                      </a:r>
                      <a:r>
                        <a:rPr kumimoji="0" lang="he-IL"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fertility</a:t>
                      </a:r>
                    </a:p>
                  </a:txBody>
                  <a:tcPr marT="45727" marB="45727" horzOverflow="overflow">
                    <a:lnL>
                      <a:noFill/>
                    </a:lnL>
                    <a:lnR cap="flat">
                      <a:noFill/>
                    </a:lnR>
                    <a:lnT>
                      <a:noFill/>
                    </a:lnT>
                    <a:lnB>
                      <a:noFill/>
                    </a:lnB>
                    <a:lnTlToBr>
                      <a:noFill/>
                    </a:lnTlToBr>
                    <a:lnBlToTr>
                      <a:noFill/>
                    </a:lnBlToTr>
                    <a:noFill/>
                  </a:tcPr>
                </a:tc>
                <a:extLst>
                  <a:ext uri="{0D108BD9-81ED-4DB2-BD59-A6C34878D82A}">
                    <a16:rowId xmlns="" xmlns:a16="http://schemas.microsoft.com/office/drawing/2014/main" val="1618170033"/>
                  </a:ext>
                </a:extLst>
              </a:tr>
              <a:tr h="396300">
                <a:tc>
                  <a:txBody>
                    <a:body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cap="flat">
                      <a:noFill/>
                    </a:lnL>
                    <a:lnR>
                      <a:noFill/>
                    </a:lnR>
                    <a:lnT w="12700" cap="flat" cmpd="sng" algn="ctr">
                      <a:no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1-2</a:t>
                      </a:r>
                    </a:p>
                  </a:txBody>
                  <a:tcPr marT="45727" marB="45727" horzOverflow="overflow">
                    <a:lnL>
                      <a:noFill/>
                    </a:lnL>
                    <a:lnR>
                      <a:noFill/>
                    </a:lnR>
                    <a:lnT w="12700" cap="flat" cmpd="sng" algn="ctr">
                      <a:no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Genetic, sire of calf</a:t>
                      </a:r>
                    </a:p>
                  </a:txBody>
                  <a:tcPr marT="45727" marB="45727" horzOverflow="overflow">
                    <a:lnL>
                      <a:noFill/>
                    </a:lnL>
                    <a:lnR>
                      <a:noFill/>
                    </a:lnR>
                    <a:lnT w="12700" cap="flat" cmpd="sng" algn="ctr">
                      <a:no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gridSpan="2">
                  <a:txBody>
                    <a:body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HYS, parity, genetic group</a:t>
                      </a:r>
                    </a:p>
                  </a:txBody>
                  <a:tcPr marT="45727" marB="45727" horzOverflow="overflow">
                    <a:lnL>
                      <a:noFill/>
                    </a:lnL>
                    <a:lnR>
                      <a:noFill/>
                    </a:lnR>
                    <a:lnT w="12700" cap="flat" cmpd="sng" algn="ctr">
                      <a:no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hMerge="1">
                  <a:txBody>
                    <a:bodyPr/>
                    <a:lstStyle/>
                    <a:p>
                      <a:endParaRPr lang="en-US"/>
                    </a:p>
                  </a:txBody>
                  <a:tcPr/>
                </a:tc>
                <a:tc>
                  <a:txBody>
                    <a:body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calving ease, stillbirth</a:t>
                      </a:r>
                    </a:p>
                  </a:txBody>
                  <a:tcPr marT="45727" marB="45727" horzOverflow="overflow">
                    <a:lnL>
                      <a:noFill/>
                    </a:lnL>
                    <a:lnR cap="flat">
                      <a:noFill/>
                    </a:lnR>
                    <a:lnT w="12700" cap="flat" cmpd="sng" algn="ctr">
                      <a:no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 xmlns:a16="http://schemas.microsoft.com/office/drawing/2014/main" val="404246095"/>
                  </a:ext>
                </a:extLst>
              </a:tr>
              <a:tr h="716388">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Single trait</a:t>
                      </a:r>
                    </a:p>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animal</a:t>
                      </a:r>
                    </a:p>
                  </a:txBody>
                  <a:tcPr marT="45727" marB="45727" horzOverflow="overflow">
                    <a:lnL cap="flat">
                      <a:noFill/>
                    </a:lnL>
                    <a:lnR>
                      <a:noFill/>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t>
                      </a:r>
                    </a:p>
                  </a:txBody>
                  <a:tcPr marT="45727" marB="45727" horzOverflow="overflow">
                    <a:lnL>
                      <a:noFill/>
                    </a:lnL>
                    <a:lnR>
                      <a:noFill/>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Genetic</a:t>
                      </a:r>
                    </a:p>
                  </a:txBody>
                  <a:tcPr marT="45727" marB="45727" horzOverflow="overflow">
                    <a:lnL>
                      <a:noFill/>
                    </a:lnL>
                    <a:lnR>
                      <a:noFill/>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gridSpan="2">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HYS, genetic </a:t>
                      </a:r>
                      <a:endParaRPr kumimoji="0" lang="he-IL"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group</a:t>
                      </a:r>
                    </a:p>
                  </a:txBody>
                  <a:tcPr marT="45727" marB="45727" horzOverflow="overflow">
                    <a:lnL>
                      <a:noFill/>
                    </a:lnL>
                    <a:lnR>
                      <a:noFill/>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hMerge="1">
                  <a:txBody>
                    <a:bodyPr/>
                    <a:lstStyle/>
                    <a:p>
                      <a:endParaRPr lang="en-US"/>
                    </a:p>
                  </a:txBody>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Longevity, 15 fonformation traits</a:t>
                      </a:r>
                    </a:p>
                  </a:txBody>
                  <a:tcPr marT="45727" marB="45727" horzOverflow="overflow">
                    <a:lnL>
                      <a:noFill/>
                    </a:lnL>
                    <a:lnR cap="flat">
                      <a:noFill/>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 xmlns:a16="http://schemas.microsoft.com/office/drawing/2014/main" val="657609100"/>
                  </a:ext>
                </a:extLst>
              </a:tr>
              <a:tr h="716388">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Sire-MGS</a:t>
                      </a:r>
                    </a:p>
                  </a:txBody>
                  <a:tcPr marT="45727" marB="45727" horzOverflow="overflow">
                    <a:lnL cap="flat">
                      <a:noFill/>
                    </a:lnL>
                    <a:lnR>
                      <a:noFill/>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0</a:t>
                      </a:r>
                      <a:endParaRPr kumimoji="0" lang="he-IL"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1-6</a:t>
                      </a:r>
                    </a:p>
                  </a:txBody>
                  <a:tcPr marT="45727" marB="45727" horzOverflow="overflow">
                    <a:lnL>
                      <a:noFill/>
                    </a:lnL>
                    <a:lnR>
                      <a:noFill/>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Inseminator, HYS, sire, MGS</a:t>
                      </a:r>
                    </a:p>
                  </a:txBody>
                  <a:tcPr marT="45727" marB="45727" horzOverflow="overflow">
                    <a:lnL>
                      <a:noFill/>
                    </a:lnL>
                    <a:lnR>
                      <a:noFill/>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gridSpan="2">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(See below)</a:t>
                      </a:r>
                    </a:p>
                  </a:txBody>
                  <a:tcPr marT="45727" marB="45727" horzOverflow="overflow">
                    <a:lnL>
                      <a:noFill/>
                    </a:lnL>
                    <a:lnR>
                      <a:noFill/>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hMerge="1">
                  <a:txBody>
                    <a:bodyPr/>
                    <a:lstStyle/>
                    <a:p>
                      <a:endParaRPr lang="en-US"/>
                    </a:p>
                  </a:txBody>
                  <a:tcPr/>
                </a:tc>
                <a:tc>
                  <a:txBody>
                    <a:bodyPr/>
                    <a:lstStyle>
                      <a:lvl1pPr>
                        <a:spcBef>
                          <a:spcPct val="20000"/>
                        </a:spcBef>
                        <a:buClr>
                          <a:schemeClr val="tx2"/>
                        </a:buClr>
                        <a:buSzPct val="75000"/>
                        <a:buFont typeface="Monotype Sorts" charset="2"/>
                        <a:defRPr sz="2800">
                          <a:solidFill>
                            <a:schemeClr val="tx1"/>
                          </a:solidFill>
                          <a:latin typeface="Times New Roman" panose="02020603050405020304" pitchFamily="18" charset="0"/>
                        </a:defRPr>
                      </a:lvl1pPr>
                      <a:lvl2pPr rtl="1">
                        <a:spcBef>
                          <a:spcPct val="20000"/>
                        </a:spcBef>
                        <a:buClr>
                          <a:schemeClr val="tx1"/>
                        </a:buClr>
                        <a:defRPr sz="2400">
                          <a:solidFill>
                            <a:schemeClr val="tx1"/>
                          </a:solidFill>
                          <a:latin typeface="Times New Roman" panose="02020603050405020304" pitchFamily="18" charset="0"/>
                        </a:defRPr>
                      </a:lvl2pPr>
                      <a:lvl3pPr rtl="1">
                        <a:spcBef>
                          <a:spcPct val="20000"/>
                        </a:spcBef>
                        <a:buClr>
                          <a:schemeClr val="accent2"/>
                        </a:buClr>
                        <a:buSzPct val="65000"/>
                        <a:buFont typeface="Monotype Sorts" charset="2"/>
                        <a:defRPr sz="2000">
                          <a:solidFill>
                            <a:schemeClr val="tx1"/>
                          </a:solidFill>
                          <a:latin typeface="Times New Roman" panose="02020603050405020304" pitchFamily="18" charset="0"/>
                        </a:defRPr>
                      </a:lvl3pPr>
                      <a:lvl4pPr>
                        <a:spcBef>
                          <a:spcPct val="20000"/>
                        </a:spcBef>
                        <a:buClr>
                          <a:schemeClr val="tx1"/>
                        </a:buClr>
                        <a:defRPr>
                          <a:solidFill>
                            <a:schemeClr val="tx1"/>
                          </a:solidFill>
                          <a:latin typeface="Times New Roman" panose="02020603050405020304" pitchFamily="18" charset="0"/>
                        </a:defRPr>
                      </a:lvl4pPr>
                      <a:lvl5pPr>
                        <a:spcBef>
                          <a:spcPct val="20000"/>
                        </a:spcBef>
                        <a:buClr>
                          <a:schemeClr val="tx2"/>
                        </a:buClr>
                        <a:defRPr>
                          <a:solidFill>
                            <a:schemeClr val="tx1"/>
                          </a:solidFill>
                          <a:latin typeface="Times New Roman" panose="02020603050405020304" pitchFamily="18" charset="0"/>
                        </a:defRPr>
                      </a:lvl5pPr>
                      <a:lvl6pPr eaLnBrk="0" fontAlgn="base" hangingPunct="0">
                        <a:spcBef>
                          <a:spcPct val="20000"/>
                        </a:spcBef>
                        <a:spcAft>
                          <a:spcPct val="0"/>
                        </a:spcAft>
                        <a:buClr>
                          <a:schemeClr val="tx2"/>
                        </a:buClr>
                        <a:defRPr>
                          <a:solidFill>
                            <a:schemeClr val="tx1"/>
                          </a:solidFill>
                          <a:latin typeface="Times New Roman" panose="02020603050405020304" pitchFamily="18" charset="0"/>
                        </a:defRPr>
                      </a:lvl6pPr>
                      <a:lvl7pPr eaLnBrk="0" fontAlgn="base" hangingPunct="0">
                        <a:spcBef>
                          <a:spcPct val="20000"/>
                        </a:spcBef>
                        <a:spcAft>
                          <a:spcPct val="0"/>
                        </a:spcAft>
                        <a:buClr>
                          <a:schemeClr val="tx2"/>
                        </a:buClr>
                        <a:defRPr>
                          <a:solidFill>
                            <a:schemeClr val="tx1"/>
                          </a:solidFill>
                          <a:latin typeface="Times New Roman" panose="02020603050405020304" pitchFamily="18" charset="0"/>
                        </a:defRPr>
                      </a:lvl7pPr>
                      <a:lvl8pPr eaLnBrk="0" fontAlgn="base" hangingPunct="0">
                        <a:spcBef>
                          <a:spcPct val="20000"/>
                        </a:spcBef>
                        <a:spcAft>
                          <a:spcPct val="0"/>
                        </a:spcAft>
                        <a:buClr>
                          <a:schemeClr val="tx2"/>
                        </a:buClr>
                        <a:defRPr>
                          <a:solidFill>
                            <a:schemeClr val="tx1"/>
                          </a:solidFill>
                          <a:latin typeface="Times New Roman" panose="02020603050405020304" pitchFamily="18" charset="0"/>
                        </a:defRPr>
                      </a:lvl8pPr>
                      <a:lvl9pPr eaLnBrk="0" fontAlgn="base" hangingPunct="0">
                        <a:spcBef>
                          <a:spcPct val="20000"/>
                        </a:spcBef>
                        <a:spcAft>
                          <a:spcPct val="0"/>
                        </a:spcAft>
                        <a:buClr>
                          <a:schemeClr val="tx2"/>
                        </a:buClr>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
                        </a:spcBef>
                        <a:spcAft>
                          <a:spcPct val="0"/>
                        </a:spcAft>
                        <a:buClr>
                          <a:schemeClr val="tx2"/>
                        </a:buClr>
                        <a:buSzPct val="75000"/>
                        <a:buFont typeface="Monotype Sorts" charset="2"/>
                        <a:buNone/>
                        <a:tabLst/>
                      </a:pPr>
                      <a:r>
                        <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conception rate</a:t>
                      </a:r>
                    </a:p>
                  </a:txBody>
                  <a:tcPr marT="45727" marB="45727" horzOverflow="overflow">
                    <a:lnL>
                      <a:noFill/>
                    </a:lnL>
                    <a:lnR cap="flat">
                      <a:noFill/>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 xmlns:a16="http://schemas.microsoft.com/office/drawing/2014/main" val="3464151230"/>
                  </a:ext>
                </a:extLst>
              </a:tr>
            </a:tbl>
          </a:graphicData>
        </a:graphic>
      </p:graphicFrame>
      <p:sp>
        <p:nvSpPr>
          <p:cNvPr id="143415" name="Text Box 73"/>
          <p:cNvSpPr txBox="1">
            <a:spLocks noChangeArrowheads="1"/>
          </p:cNvSpPr>
          <p:nvPr/>
        </p:nvSpPr>
        <p:spPr bwMode="auto">
          <a:xfrm>
            <a:off x="179388" y="5445224"/>
            <a:ext cx="878522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en-US" sz="2400" baseline="30000" dirty="0" err="1" smtClean="0"/>
              <a:t>a</a:t>
            </a:r>
            <a:r>
              <a:rPr lang="en-US" altLang="en-US" sz="2400" dirty="0" err="1" smtClean="0"/>
              <a:t>HYS</a:t>
            </a:r>
            <a:r>
              <a:rPr lang="en-US" altLang="en-US" sz="2400" dirty="0" smtClean="0"/>
              <a:t>= herd-year-season</a:t>
            </a:r>
          </a:p>
          <a:p>
            <a:pPr>
              <a:spcBef>
                <a:spcPct val="50000"/>
              </a:spcBef>
            </a:pPr>
            <a:r>
              <a:rPr lang="en-US" altLang="en-US" sz="2400" dirty="0" smtClean="0"/>
              <a:t>* </a:t>
            </a:r>
            <a:r>
              <a:rPr lang="en-US" altLang="en-US" sz="2400" dirty="0"/>
              <a:t>First parity for conformation traits, parities 1-8 for longevity.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1852419"/>
                                        </p:tgtEl>
                                        <p:attrNameLst>
                                          <p:attrName>style.visibility</p:attrName>
                                        </p:attrNameLst>
                                      </p:cBhvr>
                                      <p:to>
                                        <p:strVal val="visible"/>
                                      </p:to>
                                    </p:set>
                                    <p:animEffect transition="in" filter="randombar(horizontal)">
                                      <p:cBhvr>
                                        <p:cTn id="11" dur="500"/>
                                        <p:tgtEl>
                                          <p:spTgt spid="185241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434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2" grpId="0"/>
      <p:bldP spid="14341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0610" name="Rectangle 2"/>
          <p:cNvSpPr>
            <a:spLocks noGrp="1" noChangeArrowheads="1"/>
          </p:cNvSpPr>
          <p:nvPr>
            <p:ph type="title"/>
          </p:nvPr>
        </p:nvSpPr>
        <p:spPr/>
        <p:txBody>
          <a:bodyPr/>
          <a:lstStyle/>
          <a:p>
            <a:r>
              <a:rPr lang="en-US" altLang="en-US" sz="4000" b="1" smtClean="0">
                <a:latin typeface="Arial" panose="020B0604020202020204" pitchFamily="34" charset="0"/>
                <a:cs typeface="Arial" panose="020B0604020202020204" pitchFamily="34" charset="0"/>
              </a:rPr>
              <a:t>The multitrait animal model, why?</a:t>
            </a:r>
          </a:p>
        </p:txBody>
      </p:sp>
      <p:sp>
        <p:nvSpPr>
          <p:cNvPr id="1860611" name="Rectangle 3"/>
          <p:cNvSpPr>
            <a:spLocks noGrp="1" noChangeArrowheads="1"/>
          </p:cNvSpPr>
          <p:nvPr>
            <p:ph type="body" idx="1"/>
          </p:nvPr>
        </p:nvSpPr>
        <p:spPr/>
        <p:txBody>
          <a:bodyPr/>
          <a:lstStyle/>
          <a:p>
            <a:pPr>
              <a:lnSpc>
                <a:spcPct val="80000"/>
              </a:lnSpc>
              <a:buFont typeface="Monotype Sorts" charset="2"/>
              <a:buNone/>
            </a:pPr>
            <a:r>
              <a:rPr lang="en-US" altLang="en-US" smtClean="0">
                <a:latin typeface="Arial" panose="020B0604020202020204" pitchFamily="34" charset="0"/>
                <a:cs typeface="Arial" panose="020B0604020202020204" pitchFamily="34" charset="0"/>
              </a:rPr>
              <a:t>Many studies have shown that genetic correlations are incomplete between parities.</a:t>
            </a:r>
          </a:p>
          <a:p>
            <a:pPr>
              <a:lnSpc>
                <a:spcPct val="80000"/>
              </a:lnSpc>
              <a:buFont typeface="Monotype Sorts" charset="2"/>
              <a:buNone/>
            </a:pPr>
            <a:r>
              <a:rPr lang="en-US" altLang="en-US" smtClean="0">
                <a:latin typeface="Arial" panose="020B0604020202020204" pitchFamily="34" charset="0"/>
                <a:cs typeface="Arial" panose="020B0604020202020204" pitchFamily="34" charset="0"/>
              </a:rPr>
              <a:t>That is daughters of certain bulls are “late maturing” while daughters of other bulls are “early maturing”.</a:t>
            </a:r>
          </a:p>
          <a:p>
            <a:pPr>
              <a:lnSpc>
                <a:spcPct val="80000"/>
              </a:lnSpc>
              <a:buFont typeface="Monotype Sorts" charset="2"/>
              <a:buNone/>
            </a:pPr>
            <a:r>
              <a:rPr lang="en-US" altLang="en-US" smtClean="0">
                <a:latin typeface="Arial" panose="020B0604020202020204" pitchFamily="34" charset="0"/>
                <a:cs typeface="Arial" panose="020B0604020202020204" pitchFamily="34" charset="0"/>
              </a:rPr>
              <a:t>Bulls are generally selected based on the first parity records of their daughters.</a:t>
            </a:r>
          </a:p>
          <a:p>
            <a:pPr>
              <a:lnSpc>
                <a:spcPct val="80000"/>
              </a:lnSpc>
              <a:buFont typeface="Monotype Sorts" charset="2"/>
              <a:buNone/>
            </a:pPr>
            <a:r>
              <a:rPr lang="en-US" altLang="en-US" smtClean="0">
                <a:latin typeface="Arial" panose="020B0604020202020204" pitchFamily="34" charset="0"/>
                <a:cs typeface="Arial" panose="020B0604020202020204" pitchFamily="34" charset="0"/>
              </a:rPr>
              <a:t>As later parity records accumulate the bull evaluation changes due to the effect of later parities.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606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60611">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60611">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60611">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606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0610" grpId="0"/>
      <p:bldP spid="1860611"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96450" name="Group 2"/>
          <p:cNvGraphicFramePr>
            <a:graphicFrameLocks noGrp="1"/>
          </p:cNvGraphicFramePr>
          <p:nvPr>
            <p:ph idx="1"/>
            <p:extLst/>
          </p:nvPr>
        </p:nvGraphicFramePr>
        <p:xfrm>
          <a:off x="757238" y="1657350"/>
          <a:ext cx="7414592" cy="3640265"/>
        </p:xfrm>
        <a:graphic>
          <a:graphicData uri="http://schemas.openxmlformats.org/drawingml/2006/table">
            <a:tbl>
              <a:tblPr rtl="1"/>
              <a:tblGrid>
                <a:gridCol w="767811">
                  <a:extLst>
                    <a:ext uri="{9D8B030D-6E8A-4147-A177-3AD203B41FA5}">
                      <a16:colId xmlns="" xmlns:a16="http://schemas.microsoft.com/office/drawing/2014/main" val="20000"/>
                    </a:ext>
                  </a:extLst>
                </a:gridCol>
                <a:gridCol w="1313000">
                  <a:extLst>
                    <a:ext uri="{9D8B030D-6E8A-4147-A177-3AD203B41FA5}">
                      <a16:colId xmlns="" xmlns:a16="http://schemas.microsoft.com/office/drawing/2014/main" val="20001"/>
                    </a:ext>
                  </a:extLst>
                </a:gridCol>
                <a:gridCol w="1325116">
                  <a:extLst>
                    <a:ext uri="{9D8B030D-6E8A-4147-A177-3AD203B41FA5}">
                      <a16:colId xmlns="" xmlns:a16="http://schemas.microsoft.com/office/drawing/2014/main" val="20002"/>
                    </a:ext>
                  </a:extLst>
                </a:gridCol>
                <a:gridCol w="1325116">
                  <a:extLst>
                    <a:ext uri="{9D8B030D-6E8A-4147-A177-3AD203B41FA5}">
                      <a16:colId xmlns="" xmlns:a16="http://schemas.microsoft.com/office/drawing/2014/main" val="20003"/>
                    </a:ext>
                  </a:extLst>
                </a:gridCol>
                <a:gridCol w="1387405">
                  <a:extLst>
                    <a:ext uri="{9D8B030D-6E8A-4147-A177-3AD203B41FA5}">
                      <a16:colId xmlns="" xmlns:a16="http://schemas.microsoft.com/office/drawing/2014/main" val="20004"/>
                    </a:ext>
                  </a:extLst>
                </a:gridCol>
                <a:gridCol w="1296144">
                  <a:extLst>
                    <a:ext uri="{9D8B030D-6E8A-4147-A177-3AD203B41FA5}">
                      <a16:colId xmlns="" xmlns:a16="http://schemas.microsoft.com/office/drawing/2014/main" val="20005"/>
                    </a:ext>
                  </a:extLst>
                </a:gridCol>
              </a:tblGrid>
              <a:tr h="520700">
                <a:tc>
                  <a:txBody>
                    <a:bodyPr/>
                    <a:lstStyle/>
                    <a:p>
                      <a:pPr marL="0" marR="0" lvl="0" indent="0" algn="ctr" defTabSz="914400" rtl="0" eaLnBrk="0" fontAlgn="base" latinLnBrk="0" hangingPunct="0">
                        <a:lnSpc>
                          <a:spcPct val="90000"/>
                        </a:lnSpc>
                        <a:spcBef>
                          <a:spcPct val="0"/>
                        </a:spcBef>
                        <a:spcAft>
                          <a:spcPct val="0"/>
                        </a:spcAft>
                        <a:buClr>
                          <a:schemeClr val="tx2"/>
                        </a:buClr>
                        <a:buSzPct val="75000"/>
                        <a:buFont typeface="Monotype Sorts" charset="2"/>
                        <a:buNone/>
                        <a:tabLst/>
                      </a:pPr>
                      <a:endParaRPr kumimoji="0" lang="en-US" sz="3200" b="0" i="0" u="none" strike="noStrike" cap="none" normalizeH="0" baseline="0" dirty="0" smtClean="0">
                        <a:ln>
                          <a:noFill/>
                        </a:ln>
                        <a:solidFill>
                          <a:schemeClr val="tx1"/>
                        </a:solidFill>
                        <a:effectLst/>
                        <a:latin typeface="Times New Roman" pitchFamily="18" charset="0"/>
                        <a:cs typeface="Narkisim" pitchFamily="2" charset="-79"/>
                      </a:endParaRPr>
                    </a:p>
                  </a:txBody>
                  <a:tcPr anchor="b" horzOverflow="overflow">
                    <a:lnL cap="flat">
                      <a:noFill/>
                    </a:lnL>
                    <a:lnR>
                      <a:noFill/>
                    </a:lnR>
                    <a:lnT w="28575" cap="flat" cmpd="sng" algn="ctr">
                      <a:solidFill>
                        <a:srgbClr val="FFFF66"/>
                      </a:solidFill>
                      <a:prstDash val="solid"/>
                      <a:round/>
                      <a:headEnd type="none" w="med" len="med"/>
                      <a:tailEnd type="none" w="med" len="med"/>
                    </a:lnT>
                    <a:lnB>
                      <a:noFill/>
                    </a:lnB>
                    <a:lnTlToBr>
                      <a:noFill/>
                    </a:lnTlToBr>
                    <a:lnBlToTr>
                      <a:noFill/>
                    </a:lnBlToTr>
                    <a:noFill/>
                  </a:tcPr>
                </a:tc>
                <a:tc gridSpan="5">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1" lang="he-IL" sz="3200" b="1" i="0" u="none" strike="noStrike" cap="none" normalizeH="0" baseline="0" dirty="0" err="1" smtClean="0">
                          <a:ln>
                            <a:noFill/>
                          </a:ln>
                          <a:solidFill>
                            <a:srgbClr val="FFFF99"/>
                          </a:solidFill>
                          <a:effectLst/>
                          <a:latin typeface="Narkisim" panose="020E0502050101010101" pitchFamily="34" charset="-79"/>
                          <a:cs typeface="Narkisim" panose="020E0502050101010101" pitchFamily="34" charset="-79"/>
                        </a:rPr>
                        <a:t>תחלובה</a:t>
                      </a:r>
                      <a:endParaRPr kumimoji="1" lang="he-IL" sz="3200" b="1" i="0" u="none" strike="noStrike" cap="none" normalizeH="0" baseline="0" dirty="0" smtClean="0">
                        <a:ln>
                          <a:noFill/>
                        </a:ln>
                        <a:solidFill>
                          <a:srgbClr val="FFFF99"/>
                        </a:solidFill>
                        <a:effectLst/>
                        <a:latin typeface="Narkisim" panose="020E0502050101010101" pitchFamily="34" charset="-79"/>
                        <a:cs typeface="Narkisim" panose="020E0502050101010101" pitchFamily="34" charset="-79"/>
                      </a:endParaRPr>
                    </a:p>
                  </a:txBody>
                  <a:tcPr anchor="b" horzOverflow="overflow">
                    <a:lnL>
                      <a:noFill/>
                    </a:lnL>
                    <a:lnR cap="flat">
                      <a:noFill/>
                    </a:lnR>
                    <a:lnT w="28575" cap="flat" cmpd="sng" algn="ctr">
                      <a:solidFill>
                        <a:srgbClr val="FFFF66"/>
                      </a:solidFill>
                      <a:prstDash val="solid"/>
                      <a:round/>
                      <a:headEnd type="none" w="med" len="med"/>
                      <a:tailEnd type="none" w="med" len="med"/>
                    </a:lnT>
                    <a:lnB w="28575" cap="flat" cmpd="sng" algn="ctr">
                      <a:solidFill>
                        <a:srgbClr val="FFFF66"/>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519113">
                <a:tc>
                  <a:txBody>
                    <a:bodyPr/>
                    <a:lstStyle/>
                    <a:p>
                      <a:pPr marL="0" marR="0" lvl="0" indent="0" algn="ctr" defTabSz="914400" rtl="0" eaLnBrk="0" fontAlgn="base" latinLnBrk="0" hangingPunct="0">
                        <a:lnSpc>
                          <a:spcPct val="90000"/>
                        </a:lnSpc>
                        <a:spcBef>
                          <a:spcPct val="0"/>
                        </a:spcBef>
                        <a:spcAft>
                          <a:spcPct val="0"/>
                        </a:spcAft>
                        <a:buClr>
                          <a:schemeClr val="tx2"/>
                        </a:buClr>
                        <a:buSzPct val="75000"/>
                        <a:buFont typeface="Monotype Sorts" charset="2"/>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cap="flat">
                      <a:noFill/>
                    </a:lnL>
                    <a:lnR>
                      <a:noFill/>
                    </a:lnR>
                    <a:lnT>
                      <a:noFill/>
                    </a:lnT>
                    <a:lnB w="28575" cap="flat" cmpd="sng" algn="ctr">
                      <a:solidFill>
                        <a:srgbClr val="FFFF66"/>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he-IL"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a:t>
                      </a:r>
                    </a:p>
                  </a:txBody>
                  <a:tcPr anchor="b" horzOverflow="overflow">
                    <a:lnL>
                      <a:noFill/>
                    </a:lnL>
                    <a:lnR>
                      <a:noFill/>
                    </a:lnR>
                    <a:lnT w="28575" cap="flat" cmpd="sng" algn="ctr">
                      <a:solidFill>
                        <a:srgbClr val="FFFF66"/>
                      </a:solidFill>
                      <a:prstDash val="solid"/>
                      <a:round/>
                      <a:headEnd type="none" w="med" len="med"/>
                      <a:tailEnd type="none" w="med" len="med"/>
                    </a:lnT>
                    <a:lnB w="28575" cap="flat" cmpd="sng" algn="ctr">
                      <a:solidFill>
                        <a:srgbClr val="FFFF66"/>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he-IL" sz="2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p>
                  </a:txBody>
                  <a:tcPr anchor="b" horzOverflow="overflow">
                    <a:lnL>
                      <a:noFill/>
                    </a:lnL>
                    <a:lnR>
                      <a:noFill/>
                    </a:lnR>
                    <a:lnT w="28575" cap="flat" cmpd="sng" algn="ctr">
                      <a:solidFill>
                        <a:srgbClr val="FFFF66"/>
                      </a:solidFill>
                      <a:prstDash val="solid"/>
                      <a:round/>
                      <a:headEnd type="none" w="med" len="med"/>
                      <a:tailEnd type="none" w="med" len="med"/>
                    </a:lnT>
                    <a:lnB w="28575" cap="flat" cmpd="sng" algn="ctr">
                      <a:solidFill>
                        <a:srgbClr val="FFFF66"/>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he-IL" sz="2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a:t>
                      </a:r>
                    </a:p>
                  </a:txBody>
                  <a:tcPr anchor="b" horzOverflow="overflow">
                    <a:lnL>
                      <a:noFill/>
                    </a:lnL>
                    <a:lnR>
                      <a:noFill/>
                    </a:lnR>
                    <a:lnT w="28575" cap="flat" cmpd="sng" algn="ctr">
                      <a:solidFill>
                        <a:srgbClr val="FFFF66"/>
                      </a:solidFill>
                      <a:prstDash val="solid"/>
                      <a:round/>
                      <a:headEnd type="none" w="med" len="med"/>
                      <a:tailEnd type="none" w="med" len="med"/>
                    </a:lnT>
                    <a:lnB w="28575" cap="flat" cmpd="sng" algn="ctr">
                      <a:solidFill>
                        <a:srgbClr val="FFFF66"/>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he-IL" sz="2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4</a:t>
                      </a:r>
                    </a:p>
                  </a:txBody>
                  <a:tcPr anchor="b" horzOverflow="overflow">
                    <a:lnL>
                      <a:noFill/>
                    </a:lnL>
                    <a:lnR>
                      <a:noFill/>
                    </a:lnR>
                    <a:lnT w="28575" cap="flat" cmpd="sng" algn="ctr">
                      <a:solidFill>
                        <a:srgbClr val="FFFF66"/>
                      </a:solidFill>
                      <a:prstDash val="solid"/>
                      <a:round/>
                      <a:headEnd type="none" w="med" len="med"/>
                      <a:tailEnd type="none" w="med" len="med"/>
                    </a:lnT>
                    <a:lnB w="28575" cap="flat" cmpd="sng" algn="ctr">
                      <a:solidFill>
                        <a:srgbClr val="FFFF66"/>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he-IL" sz="2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5</a:t>
                      </a:r>
                    </a:p>
                  </a:txBody>
                  <a:tcPr anchor="b" horzOverflow="overflow">
                    <a:lnL>
                      <a:noFill/>
                    </a:lnL>
                    <a:lnR cap="flat">
                      <a:noFill/>
                    </a:lnR>
                    <a:lnT w="28575" cap="flat" cmpd="sng" algn="ctr">
                      <a:solidFill>
                        <a:srgbClr val="FFFF66"/>
                      </a:solidFill>
                      <a:prstDash val="solid"/>
                      <a:round/>
                      <a:headEnd type="none" w="med" len="med"/>
                      <a:tailEnd type="none" w="med" len="med"/>
                    </a:lnT>
                    <a:lnB w="28575" cap="flat" cmpd="sng" algn="ctr">
                      <a:solidFill>
                        <a:srgbClr val="FFFF66"/>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506413">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he-IL"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a:t>
                      </a:r>
                    </a:p>
                  </a:txBody>
                  <a:tcPr anchor="b" horzOverflow="overflow">
                    <a:lnL cap="flat">
                      <a:noFill/>
                    </a:lnL>
                    <a:lnR>
                      <a:noFill/>
                    </a:lnR>
                    <a:lnT w="28575" cap="flat" cmpd="sng" algn="ctr">
                      <a:solidFill>
                        <a:srgbClr val="FFFF66"/>
                      </a:solidFill>
                      <a:prstDash val="solid"/>
                      <a:round/>
                      <a:headEnd type="none" w="med" len="med"/>
                      <a:tailEnd type="none" w="med" len="med"/>
                    </a:lnT>
                    <a:lnB>
                      <a:noFill/>
                    </a:lnB>
                    <a:lnTlToBr>
                      <a:noFill/>
                    </a:lnTlToBr>
                    <a:lnBlToTr>
                      <a:noFill/>
                    </a:lnBlToTr>
                    <a:noFill/>
                  </a:tcPr>
                </a:tc>
                <a:tc>
                  <a:txBody>
                    <a:bodyPr/>
                    <a:lstStyle/>
                    <a:p>
                      <a:pPr algn="ctr" rtl="1">
                        <a:spcAft>
                          <a:spcPts val="0"/>
                        </a:spcAft>
                      </a:pPr>
                      <a:r>
                        <a:rPr lang="he-IL" sz="2800" b="1" dirty="0">
                          <a:solidFill>
                            <a:srgbClr val="FFFF00"/>
                          </a:solidFill>
                          <a:latin typeface="Arial" pitchFamily="34" charset="0"/>
                          <a:ea typeface="Calibri"/>
                          <a:cs typeface="Arial" pitchFamily="34" charset="0"/>
                        </a:rPr>
                        <a:t>0.34</a:t>
                      </a:r>
                      <a:r>
                        <a:rPr lang="he-IL" sz="2800" dirty="0">
                          <a:solidFill>
                            <a:srgbClr val="FFFF00"/>
                          </a:solidFill>
                          <a:latin typeface="Arial" pitchFamily="34" charset="0"/>
                          <a:ea typeface="Calibri"/>
                          <a:cs typeface="Arial" pitchFamily="34" charset="0"/>
                        </a:rPr>
                        <a:t> </a:t>
                      </a:r>
                      <a:endParaRPr lang="en-US" sz="2800" dirty="0">
                        <a:solidFill>
                          <a:srgbClr val="FFFF00"/>
                        </a:solidFill>
                        <a:latin typeface="Arial" pitchFamily="34" charset="0"/>
                        <a:ea typeface="Calibri"/>
                        <a:cs typeface="Arial" pitchFamily="34" charset="0"/>
                      </a:endParaRPr>
                    </a:p>
                  </a:txBody>
                  <a:tcPr anchor="b">
                    <a:lnL>
                      <a:noFill/>
                    </a:lnL>
                    <a:lnR>
                      <a:noFill/>
                    </a:lnR>
                    <a:lnT w="28575" cap="flat" cmpd="sng" algn="ctr">
                      <a:solidFill>
                        <a:srgbClr val="FFFF66"/>
                      </a:solidFill>
                      <a:prstDash val="solid"/>
                      <a:round/>
                      <a:headEnd type="none" w="med" len="med"/>
                      <a:tailEnd type="none" w="med" len="med"/>
                    </a:lnT>
                    <a:lnB>
                      <a:noFill/>
                    </a:lnB>
                    <a:lnTlToBr>
                      <a:noFill/>
                    </a:lnTlToBr>
                    <a:lnBlToTr>
                      <a:noFill/>
                    </a:lnBlToTr>
                    <a:noFill/>
                  </a:tcPr>
                </a:tc>
                <a:tc>
                  <a:txBody>
                    <a:bodyPr/>
                    <a:lstStyle/>
                    <a:p>
                      <a:pPr algn="ctr" rtl="1">
                        <a:spcAft>
                          <a:spcPts val="0"/>
                        </a:spcAft>
                      </a:pPr>
                      <a:r>
                        <a:rPr lang="he-IL" sz="2800">
                          <a:latin typeface="Arial" pitchFamily="34" charset="0"/>
                          <a:ea typeface="Calibri"/>
                          <a:cs typeface="Arial" pitchFamily="34" charset="0"/>
                        </a:rPr>
                        <a:t>0.89</a:t>
                      </a:r>
                      <a:endParaRPr lang="en-US" sz="2800">
                        <a:latin typeface="Arial" pitchFamily="34" charset="0"/>
                        <a:ea typeface="Calibri"/>
                        <a:cs typeface="Arial" pitchFamily="34" charset="0"/>
                      </a:endParaRPr>
                    </a:p>
                  </a:txBody>
                  <a:tcPr anchor="b">
                    <a:lnL>
                      <a:noFill/>
                    </a:lnL>
                    <a:lnR>
                      <a:noFill/>
                    </a:lnR>
                    <a:lnT w="28575" cap="flat" cmpd="sng" algn="ctr">
                      <a:solidFill>
                        <a:srgbClr val="FFFF66"/>
                      </a:solidFill>
                      <a:prstDash val="solid"/>
                      <a:round/>
                      <a:headEnd type="none" w="med" len="med"/>
                      <a:tailEnd type="none" w="med" len="med"/>
                    </a:lnT>
                    <a:lnB>
                      <a:noFill/>
                    </a:lnB>
                    <a:lnTlToBr>
                      <a:noFill/>
                    </a:lnTlToBr>
                    <a:lnBlToTr>
                      <a:noFill/>
                    </a:lnBlToTr>
                    <a:noFill/>
                  </a:tcPr>
                </a:tc>
                <a:tc>
                  <a:txBody>
                    <a:bodyPr/>
                    <a:lstStyle/>
                    <a:p>
                      <a:pPr algn="ctr" rtl="1">
                        <a:spcAft>
                          <a:spcPts val="0"/>
                        </a:spcAft>
                      </a:pPr>
                      <a:r>
                        <a:rPr lang="he-IL" sz="2800">
                          <a:latin typeface="Arial" pitchFamily="34" charset="0"/>
                          <a:ea typeface="Calibri"/>
                          <a:cs typeface="Arial" pitchFamily="34" charset="0"/>
                        </a:rPr>
                        <a:t>0.85</a:t>
                      </a:r>
                      <a:endParaRPr lang="en-US" sz="2800">
                        <a:latin typeface="Arial" pitchFamily="34" charset="0"/>
                        <a:ea typeface="Calibri"/>
                        <a:cs typeface="Arial" pitchFamily="34" charset="0"/>
                      </a:endParaRPr>
                    </a:p>
                  </a:txBody>
                  <a:tcPr anchor="b">
                    <a:lnL>
                      <a:noFill/>
                    </a:lnL>
                    <a:lnR>
                      <a:noFill/>
                    </a:lnR>
                    <a:lnT w="28575" cap="flat" cmpd="sng" algn="ctr">
                      <a:solidFill>
                        <a:srgbClr val="FFFF66"/>
                      </a:solidFill>
                      <a:prstDash val="solid"/>
                      <a:round/>
                      <a:headEnd type="none" w="med" len="med"/>
                      <a:tailEnd type="none" w="med" len="med"/>
                    </a:lnT>
                    <a:lnB>
                      <a:noFill/>
                    </a:lnB>
                    <a:lnTlToBr>
                      <a:noFill/>
                    </a:lnTlToBr>
                    <a:lnBlToTr>
                      <a:noFill/>
                    </a:lnBlToTr>
                    <a:noFill/>
                  </a:tcPr>
                </a:tc>
                <a:tc>
                  <a:txBody>
                    <a:bodyPr/>
                    <a:lstStyle/>
                    <a:p>
                      <a:pPr algn="ctr" rtl="1">
                        <a:spcAft>
                          <a:spcPts val="0"/>
                        </a:spcAft>
                      </a:pPr>
                      <a:r>
                        <a:rPr lang="he-IL" sz="2800">
                          <a:latin typeface="Arial" pitchFamily="34" charset="0"/>
                          <a:ea typeface="Calibri"/>
                          <a:cs typeface="Arial" pitchFamily="34" charset="0"/>
                        </a:rPr>
                        <a:t>0.77</a:t>
                      </a:r>
                      <a:endParaRPr lang="en-US" sz="2800">
                        <a:latin typeface="Arial" pitchFamily="34" charset="0"/>
                        <a:ea typeface="Calibri"/>
                        <a:cs typeface="Arial" pitchFamily="34" charset="0"/>
                      </a:endParaRPr>
                    </a:p>
                  </a:txBody>
                  <a:tcPr anchor="b">
                    <a:lnL>
                      <a:noFill/>
                    </a:lnL>
                    <a:lnR>
                      <a:noFill/>
                    </a:lnR>
                    <a:lnT w="28575" cap="flat" cmpd="sng" algn="ctr">
                      <a:solidFill>
                        <a:srgbClr val="FFFF66"/>
                      </a:solidFill>
                      <a:prstDash val="solid"/>
                      <a:round/>
                      <a:headEnd type="none" w="med" len="med"/>
                      <a:tailEnd type="none" w="med" len="med"/>
                    </a:lnT>
                    <a:lnB>
                      <a:noFill/>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0.67 </a:t>
                      </a:r>
                      <a:endParaRPr lang="en-US" sz="2800" dirty="0">
                        <a:latin typeface="Arial" pitchFamily="34" charset="0"/>
                        <a:ea typeface="Calibri"/>
                        <a:cs typeface="Arial" pitchFamily="34" charset="0"/>
                      </a:endParaRPr>
                    </a:p>
                  </a:txBody>
                  <a:tcPr>
                    <a:lnL>
                      <a:noFill/>
                    </a:lnL>
                    <a:lnR cap="flat">
                      <a:noFill/>
                    </a:lnR>
                    <a:lnT w="28575" cap="flat" cmpd="sng" algn="ctr">
                      <a:solidFill>
                        <a:srgbClr val="FFFF66"/>
                      </a:solidFill>
                      <a:prstDash val="solid"/>
                      <a:round/>
                      <a:headEnd type="none" w="med" len="med"/>
                      <a:tailEnd type="none" w="med" len="med"/>
                    </a:lnT>
                    <a:lnB>
                      <a:noFill/>
                    </a:lnB>
                    <a:lnTlToBr>
                      <a:noFill/>
                    </a:lnTlToBr>
                    <a:lnBlToTr>
                      <a:noFill/>
                    </a:lnBlToTr>
                    <a:noFill/>
                  </a:tcPr>
                </a:tc>
                <a:extLst>
                  <a:ext uri="{0D108BD9-81ED-4DB2-BD59-A6C34878D82A}">
                    <a16:rowId xmlns="" xmlns:a16="http://schemas.microsoft.com/office/drawing/2014/main" val="10002"/>
                  </a:ext>
                </a:extLst>
              </a:tr>
              <a:tr h="506413">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he-IL"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a:t>
                      </a:r>
                    </a:p>
                  </a:txBody>
                  <a:tcPr anchor="b" horzOverflow="overflow">
                    <a:lnL cap="flat">
                      <a:noFill/>
                    </a:lnL>
                    <a:lnR>
                      <a:noFill/>
                    </a:lnR>
                    <a:lnT>
                      <a:noFill/>
                    </a:lnT>
                    <a:lnB>
                      <a:noFill/>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0.54 </a:t>
                      </a:r>
                      <a:endParaRPr lang="en-US" sz="2800" dirty="0">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b="1" dirty="0">
                          <a:solidFill>
                            <a:srgbClr val="FFFF00"/>
                          </a:solidFill>
                          <a:latin typeface="Arial" pitchFamily="34" charset="0"/>
                          <a:ea typeface="Calibri"/>
                          <a:cs typeface="Arial" pitchFamily="34" charset="0"/>
                        </a:rPr>
                        <a:t>0.29</a:t>
                      </a:r>
                      <a:r>
                        <a:rPr lang="he-IL" sz="2800" dirty="0">
                          <a:solidFill>
                            <a:srgbClr val="FFFF00"/>
                          </a:solidFill>
                          <a:latin typeface="Arial" pitchFamily="34" charset="0"/>
                          <a:ea typeface="Calibri"/>
                          <a:cs typeface="Arial" pitchFamily="34" charset="0"/>
                        </a:rPr>
                        <a:t> </a:t>
                      </a:r>
                      <a:endParaRPr lang="en-US" sz="2800" dirty="0">
                        <a:solidFill>
                          <a:srgbClr val="FFFF00"/>
                        </a:solidFill>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a:latin typeface="Arial" pitchFamily="34" charset="0"/>
                          <a:ea typeface="Calibri"/>
                          <a:cs typeface="Arial" pitchFamily="34" charset="0"/>
                        </a:rPr>
                        <a:t>0.98</a:t>
                      </a:r>
                      <a:endParaRPr lang="en-US" sz="2800">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a:latin typeface="Arial" pitchFamily="34" charset="0"/>
                          <a:ea typeface="Calibri"/>
                          <a:cs typeface="Arial" pitchFamily="34" charset="0"/>
                        </a:rPr>
                        <a:t>0.92</a:t>
                      </a:r>
                      <a:endParaRPr lang="en-US" sz="2800">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0.83 </a:t>
                      </a:r>
                      <a:endParaRPr lang="en-US" sz="2800" dirty="0">
                        <a:latin typeface="Arial" pitchFamily="34" charset="0"/>
                        <a:ea typeface="Calibri"/>
                        <a:cs typeface="Arial" pitchFamily="34" charset="0"/>
                      </a:endParaRPr>
                    </a:p>
                  </a:txBody>
                  <a:tcPr>
                    <a:lnL>
                      <a:noFill/>
                    </a:lnL>
                    <a:lnR cap="flat">
                      <a:noFill/>
                    </a:lnR>
                    <a:lnT>
                      <a:noFill/>
                    </a:lnT>
                    <a:lnB>
                      <a:noFill/>
                    </a:lnB>
                    <a:lnTlToBr>
                      <a:noFill/>
                    </a:lnTlToBr>
                    <a:lnBlToTr>
                      <a:noFill/>
                    </a:lnBlToTr>
                    <a:noFill/>
                  </a:tcPr>
                </a:tc>
                <a:extLst>
                  <a:ext uri="{0D108BD9-81ED-4DB2-BD59-A6C34878D82A}">
                    <a16:rowId xmlns="" xmlns:a16="http://schemas.microsoft.com/office/drawing/2014/main" val="10003"/>
                  </a:ext>
                </a:extLst>
              </a:tr>
              <a:tr h="506413">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he-IL"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a:t>
                      </a:r>
                    </a:p>
                  </a:txBody>
                  <a:tcPr anchor="b" horzOverflow="overflow">
                    <a:lnL cap="flat">
                      <a:noFill/>
                    </a:lnL>
                    <a:lnR>
                      <a:noFill/>
                    </a:lnR>
                    <a:lnT>
                      <a:noFill/>
                    </a:lnT>
                    <a:lnB>
                      <a:noFill/>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0.48 </a:t>
                      </a:r>
                      <a:endParaRPr lang="en-US" sz="2800" dirty="0">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a:latin typeface="Arial" pitchFamily="34" charset="0"/>
                          <a:ea typeface="Calibri"/>
                          <a:cs typeface="Arial" pitchFamily="34" charset="0"/>
                        </a:rPr>
                        <a:t>0.59 </a:t>
                      </a:r>
                      <a:endParaRPr lang="en-US" sz="2800">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b="1" dirty="0">
                          <a:solidFill>
                            <a:srgbClr val="FFFF00"/>
                          </a:solidFill>
                          <a:latin typeface="Arial" pitchFamily="34" charset="0"/>
                          <a:ea typeface="Calibri"/>
                          <a:cs typeface="Arial" pitchFamily="34" charset="0"/>
                        </a:rPr>
                        <a:t>0.27</a:t>
                      </a:r>
                      <a:r>
                        <a:rPr lang="he-IL" sz="2800" dirty="0">
                          <a:solidFill>
                            <a:srgbClr val="FFFF00"/>
                          </a:solidFill>
                          <a:latin typeface="Arial" pitchFamily="34" charset="0"/>
                          <a:ea typeface="Calibri"/>
                          <a:cs typeface="Arial" pitchFamily="34" charset="0"/>
                        </a:rPr>
                        <a:t> </a:t>
                      </a:r>
                      <a:endParaRPr lang="en-US" sz="2800" dirty="0">
                        <a:solidFill>
                          <a:srgbClr val="FFFF00"/>
                        </a:solidFill>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0.98</a:t>
                      </a:r>
                      <a:endParaRPr lang="en-US" sz="2800" dirty="0">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0.91</a:t>
                      </a:r>
                      <a:endParaRPr lang="en-US" sz="2800" dirty="0">
                        <a:latin typeface="Arial" pitchFamily="34" charset="0"/>
                        <a:ea typeface="Calibri"/>
                        <a:cs typeface="Arial" pitchFamily="34" charset="0"/>
                      </a:endParaRPr>
                    </a:p>
                  </a:txBody>
                  <a:tcPr>
                    <a:lnL>
                      <a:noFill/>
                    </a:lnL>
                    <a:lnR cap="flat">
                      <a:noFill/>
                    </a:lnR>
                    <a:lnT>
                      <a:noFill/>
                    </a:lnT>
                    <a:lnB>
                      <a:noFill/>
                    </a:lnB>
                    <a:lnTlToBr>
                      <a:noFill/>
                    </a:lnTlToBr>
                    <a:lnBlToTr>
                      <a:noFill/>
                    </a:lnBlToTr>
                    <a:noFill/>
                  </a:tcPr>
                </a:tc>
                <a:extLst>
                  <a:ext uri="{0D108BD9-81ED-4DB2-BD59-A6C34878D82A}">
                    <a16:rowId xmlns="" xmlns:a16="http://schemas.microsoft.com/office/drawing/2014/main" val="10004"/>
                  </a:ext>
                </a:extLst>
              </a:tr>
              <a:tr h="506413">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he-IL"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a:t>
                      </a:r>
                    </a:p>
                  </a:txBody>
                  <a:tcPr anchor="b" horzOverflow="overflow">
                    <a:lnL cap="flat">
                      <a:noFill/>
                    </a:lnL>
                    <a:lnR>
                      <a:noFill/>
                    </a:lnR>
                    <a:lnT>
                      <a:noFill/>
                    </a:lnT>
                    <a:lnB>
                      <a:noFill/>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0.41 </a:t>
                      </a:r>
                      <a:endParaRPr lang="en-US" sz="2800" dirty="0">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0.52 </a:t>
                      </a:r>
                      <a:endParaRPr lang="en-US" sz="2800" dirty="0">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a:latin typeface="Arial" pitchFamily="34" charset="0"/>
                          <a:ea typeface="Calibri"/>
                          <a:cs typeface="Arial" pitchFamily="34" charset="0"/>
                        </a:rPr>
                        <a:t>0.59 </a:t>
                      </a:r>
                      <a:endParaRPr lang="en-US" sz="2800">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b="1" dirty="0">
                          <a:solidFill>
                            <a:srgbClr val="FFFF00"/>
                          </a:solidFill>
                          <a:latin typeface="Arial" pitchFamily="34" charset="0"/>
                          <a:ea typeface="Calibri"/>
                          <a:cs typeface="Arial" pitchFamily="34" charset="0"/>
                        </a:rPr>
                        <a:t>0.23</a:t>
                      </a:r>
                      <a:r>
                        <a:rPr lang="he-IL" sz="2800" dirty="0">
                          <a:solidFill>
                            <a:srgbClr val="FFFF00"/>
                          </a:solidFill>
                          <a:latin typeface="Arial" pitchFamily="34" charset="0"/>
                          <a:ea typeface="Calibri"/>
                          <a:cs typeface="Arial" pitchFamily="34" charset="0"/>
                        </a:rPr>
                        <a:t> </a:t>
                      </a:r>
                      <a:endParaRPr lang="en-US" sz="2800" dirty="0">
                        <a:solidFill>
                          <a:srgbClr val="FFFF00"/>
                        </a:solidFill>
                        <a:latin typeface="Arial" pitchFamily="34" charset="0"/>
                        <a:ea typeface="Calibri"/>
                        <a:cs typeface="Arial" pitchFamily="34" charset="0"/>
                      </a:endParaRPr>
                    </a:p>
                  </a:txBody>
                  <a:tcPr anchor="b">
                    <a:lnL>
                      <a:noFill/>
                    </a:lnL>
                    <a:lnR>
                      <a:noFill/>
                    </a:lnR>
                    <a:lnT>
                      <a:noFill/>
                    </a:lnT>
                    <a:lnB>
                      <a:noFill/>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0.97</a:t>
                      </a:r>
                      <a:endParaRPr lang="en-US" sz="2800" dirty="0">
                        <a:latin typeface="Arial" pitchFamily="34" charset="0"/>
                        <a:ea typeface="Calibri"/>
                        <a:cs typeface="Arial" pitchFamily="34" charset="0"/>
                      </a:endParaRPr>
                    </a:p>
                  </a:txBody>
                  <a:tcPr>
                    <a:lnL>
                      <a:noFill/>
                    </a:lnL>
                    <a:lnR cap="flat">
                      <a:noFill/>
                    </a:lnR>
                    <a:lnT>
                      <a:noFill/>
                    </a:lnT>
                    <a:lnB>
                      <a:noFill/>
                    </a:lnB>
                    <a:lnTlToBr>
                      <a:noFill/>
                    </a:lnTlToBr>
                    <a:lnBlToTr>
                      <a:noFill/>
                    </a:lnBlToTr>
                    <a:noFill/>
                  </a:tcPr>
                </a:tc>
                <a:extLst>
                  <a:ext uri="{0D108BD9-81ED-4DB2-BD59-A6C34878D82A}">
                    <a16:rowId xmlns="" xmlns:a16="http://schemas.microsoft.com/office/drawing/2014/main" val="10005"/>
                  </a:ext>
                </a:extLst>
              </a:tr>
              <a:tr h="506413">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he-IL"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a:t>
                      </a:r>
                    </a:p>
                  </a:txBody>
                  <a:tcPr anchor="b" horzOverflow="overflow">
                    <a:lnL cap="flat">
                      <a:noFill/>
                    </a:lnL>
                    <a:lnR>
                      <a:noFill/>
                    </a:lnR>
                    <a:lnT>
                      <a:noFill/>
                    </a:lnT>
                    <a:lnB w="28575" cap="flat" cmpd="sng" algn="ctr">
                      <a:solidFill>
                        <a:srgbClr val="FFFF66"/>
                      </a:solidFill>
                      <a:prstDash val="solid"/>
                      <a:round/>
                      <a:headEnd type="none" w="med" len="med"/>
                      <a:tailEnd type="none" w="med" len="med"/>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0.28 </a:t>
                      </a:r>
                      <a:endParaRPr lang="en-US" sz="2800" dirty="0">
                        <a:latin typeface="Arial" pitchFamily="34" charset="0"/>
                        <a:ea typeface="Calibri"/>
                        <a:cs typeface="Arial" pitchFamily="34" charset="0"/>
                      </a:endParaRPr>
                    </a:p>
                  </a:txBody>
                  <a:tcPr anchor="b">
                    <a:lnL>
                      <a:noFill/>
                    </a:lnL>
                    <a:lnR>
                      <a:noFill/>
                    </a:lnR>
                    <a:lnT>
                      <a:noFill/>
                    </a:lnT>
                    <a:lnB w="28575" cap="flat" cmpd="sng" algn="ctr">
                      <a:solidFill>
                        <a:srgbClr val="FFFF66"/>
                      </a:solidFill>
                      <a:prstDash val="solid"/>
                      <a:round/>
                      <a:headEnd type="none" w="med" len="med"/>
                      <a:tailEnd type="none" w="med" len="med"/>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0.43 </a:t>
                      </a:r>
                      <a:endParaRPr lang="en-US" sz="2800" dirty="0">
                        <a:latin typeface="Arial" pitchFamily="34" charset="0"/>
                        <a:ea typeface="Calibri"/>
                        <a:cs typeface="Arial" pitchFamily="34" charset="0"/>
                      </a:endParaRPr>
                    </a:p>
                  </a:txBody>
                  <a:tcPr anchor="b">
                    <a:lnL>
                      <a:noFill/>
                    </a:lnL>
                    <a:lnR>
                      <a:noFill/>
                    </a:lnR>
                    <a:lnT>
                      <a:noFill/>
                    </a:lnT>
                    <a:lnB w="28575" cap="flat" cmpd="sng" algn="ctr">
                      <a:solidFill>
                        <a:srgbClr val="FFFF66"/>
                      </a:solidFill>
                      <a:prstDash val="solid"/>
                      <a:round/>
                      <a:headEnd type="none" w="med" len="med"/>
                      <a:tailEnd type="none" w="med" len="med"/>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0.43 </a:t>
                      </a:r>
                      <a:endParaRPr lang="en-US" sz="2800" dirty="0">
                        <a:latin typeface="Arial" pitchFamily="34" charset="0"/>
                        <a:ea typeface="Calibri"/>
                        <a:cs typeface="Arial" pitchFamily="34" charset="0"/>
                      </a:endParaRPr>
                    </a:p>
                  </a:txBody>
                  <a:tcPr anchor="b">
                    <a:lnL>
                      <a:noFill/>
                    </a:lnL>
                    <a:lnR>
                      <a:noFill/>
                    </a:lnR>
                    <a:lnT>
                      <a:noFill/>
                    </a:lnT>
                    <a:lnB w="28575" cap="flat" cmpd="sng" algn="ctr">
                      <a:solidFill>
                        <a:srgbClr val="FFFF66"/>
                      </a:solidFill>
                      <a:prstDash val="solid"/>
                      <a:round/>
                      <a:headEnd type="none" w="med" len="med"/>
                      <a:tailEnd type="none" w="med" len="med"/>
                    </a:lnB>
                    <a:lnTlToBr>
                      <a:noFill/>
                    </a:lnTlToBr>
                    <a:lnBlToTr>
                      <a:noFill/>
                    </a:lnBlToTr>
                    <a:noFill/>
                  </a:tcPr>
                </a:tc>
                <a:tc>
                  <a:txBody>
                    <a:bodyPr/>
                    <a:lstStyle/>
                    <a:p>
                      <a:pPr algn="ctr" rtl="1">
                        <a:spcAft>
                          <a:spcPts val="0"/>
                        </a:spcAft>
                      </a:pPr>
                      <a:r>
                        <a:rPr lang="he-IL" sz="2800" dirty="0">
                          <a:latin typeface="Arial" pitchFamily="34" charset="0"/>
                          <a:ea typeface="Calibri"/>
                          <a:cs typeface="Arial" pitchFamily="34" charset="0"/>
                        </a:rPr>
                        <a:t>0.52 </a:t>
                      </a:r>
                      <a:endParaRPr lang="en-US" sz="2800" dirty="0">
                        <a:latin typeface="Arial" pitchFamily="34" charset="0"/>
                        <a:ea typeface="Calibri"/>
                        <a:cs typeface="Arial" pitchFamily="34" charset="0"/>
                      </a:endParaRPr>
                    </a:p>
                  </a:txBody>
                  <a:tcPr anchor="b">
                    <a:lnL>
                      <a:noFill/>
                    </a:lnL>
                    <a:lnR>
                      <a:noFill/>
                    </a:lnR>
                    <a:lnT>
                      <a:noFill/>
                    </a:lnT>
                    <a:lnB w="28575" cap="flat" cmpd="sng" algn="ctr">
                      <a:solidFill>
                        <a:srgbClr val="FFFF66"/>
                      </a:solidFill>
                      <a:prstDash val="solid"/>
                      <a:round/>
                      <a:headEnd type="none" w="med" len="med"/>
                      <a:tailEnd type="none" w="med" len="med"/>
                    </a:lnB>
                    <a:lnTlToBr>
                      <a:noFill/>
                    </a:lnTlToBr>
                    <a:lnBlToTr>
                      <a:noFill/>
                    </a:lnBlToTr>
                    <a:noFill/>
                  </a:tcPr>
                </a:tc>
                <a:tc>
                  <a:txBody>
                    <a:bodyPr/>
                    <a:lstStyle/>
                    <a:p>
                      <a:pPr algn="ctr" rtl="1">
                        <a:spcAft>
                          <a:spcPts val="0"/>
                        </a:spcAft>
                      </a:pPr>
                      <a:r>
                        <a:rPr lang="he-IL" sz="2800" b="1" dirty="0">
                          <a:solidFill>
                            <a:srgbClr val="FFFF00"/>
                          </a:solidFill>
                          <a:latin typeface="Arial" pitchFamily="34" charset="0"/>
                          <a:ea typeface="Calibri"/>
                          <a:cs typeface="Arial" pitchFamily="34" charset="0"/>
                        </a:rPr>
                        <a:t>0.15</a:t>
                      </a:r>
                      <a:r>
                        <a:rPr lang="he-IL" sz="2800" dirty="0">
                          <a:solidFill>
                            <a:srgbClr val="FFFF00"/>
                          </a:solidFill>
                          <a:latin typeface="Arial" pitchFamily="34" charset="0"/>
                          <a:ea typeface="Calibri"/>
                          <a:cs typeface="Arial" pitchFamily="34" charset="0"/>
                        </a:rPr>
                        <a:t> </a:t>
                      </a:r>
                      <a:endParaRPr lang="en-US" sz="2800" dirty="0">
                        <a:solidFill>
                          <a:srgbClr val="FFFF00"/>
                        </a:solidFill>
                        <a:latin typeface="Arial" pitchFamily="34" charset="0"/>
                        <a:ea typeface="Calibri"/>
                        <a:cs typeface="Arial" pitchFamily="34" charset="0"/>
                      </a:endParaRPr>
                    </a:p>
                  </a:txBody>
                  <a:tcPr>
                    <a:lnL>
                      <a:noFill/>
                    </a:lnL>
                    <a:lnR cap="flat">
                      <a:noFill/>
                    </a:lnR>
                    <a:lnT>
                      <a:noFill/>
                    </a:lnT>
                    <a:lnB w="28575" cap="flat" cmpd="sng" algn="ctr">
                      <a:solidFill>
                        <a:srgbClr val="FFFF66"/>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sp>
        <p:nvSpPr>
          <p:cNvPr id="42029" name="Rectangle 57"/>
          <p:cNvSpPr>
            <a:spLocks noGrp="1" noChangeArrowheads="1"/>
          </p:cNvSpPr>
          <p:nvPr>
            <p:ph type="title"/>
          </p:nvPr>
        </p:nvSpPr>
        <p:spPr>
          <a:xfrm>
            <a:off x="395288" y="285750"/>
            <a:ext cx="8497887" cy="1143000"/>
          </a:xfrm>
          <a:noFill/>
        </p:spPr>
        <p:txBody>
          <a:bodyPr/>
          <a:lstStyle/>
          <a:p>
            <a:r>
              <a:rPr lang="he-IL" sz="4000" b="1" dirty="0" smtClean="0">
                <a:solidFill>
                  <a:srgbClr val="FFFF00"/>
                </a:solidFill>
                <a:latin typeface="Narkisim" panose="020E0502050101010101" pitchFamily="34" charset="-79"/>
                <a:cs typeface="Narkisim" panose="020E0502050101010101" pitchFamily="34" charset="-79"/>
              </a:rPr>
              <a:t>תורשתיות ומתאמים גנטיים וסביבתיים עבור תנובת חלבון </a:t>
            </a:r>
            <a:r>
              <a:rPr lang="he-IL" sz="4000" b="1" dirty="0" err="1" smtClean="0">
                <a:solidFill>
                  <a:srgbClr val="FFFF00"/>
                </a:solidFill>
                <a:latin typeface="Narkisim" panose="020E0502050101010101" pitchFamily="34" charset="-79"/>
                <a:cs typeface="Narkisim" panose="020E0502050101010101" pitchFamily="34" charset="-79"/>
              </a:rPr>
              <a:t>בתחלובות</a:t>
            </a:r>
            <a:r>
              <a:rPr lang="he-IL" sz="4000" b="1" dirty="0" smtClean="0">
                <a:solidFill>
                  <a:srgbClr val="FFFF00"/>
                </a:solidFill>
                <a:latin typeface="Narkisim" panose="020E0502050101010101" pitchFamily="34" charset="-79"/>
                <a:cs typeface="Narkisim" panose="020E0502050101010101" pitchFamily="34" charset="-79"/>
              </a:rPr>
              <a:t> 5-1</a:t>
            </a:r>
            <a:endParaRPr lang="en-US" sz="4000" b="1" dirty="0" smtClean="0">
              <a:solidFill>
                <a:srgbClr val="FFFF00"/>
              </a:solidFill>
              <a:latin typeface="Narkisim" panose="020E0502050101010101" pitchFamily="34" charset="-79"/>
              <a:cs typeface="Narkisim" panose="020E0502050101010101" pitchFamily="34" charset="-79"/>
            </a:endParaRPr>
          </a:p>
        </p:txBody>
      </p:sp>
      <p:sp>
        <p:nvSpPr>
          <p:cNvPr id="42030" name="Text Box 58"/>
          <p:cNvSpPr txBox="1">
            <a:spLocks noChangeArrowheads="1"/>
          </p:cNvSpPr>
          <p:nvPr/>
        </p:nvSpPr>
        <p:spPr bwMode="auto">
          <a:xfrm>
            <a:off x="503238" y="5516563"/>
            <a:ext cx="8137525" cy="954107"/>
          </a:xfrm>
          <a:prstGeom prst="rect">
            <a:avLst/>
          </a:prstGeom>
          <a:noFill/>
          <a:ln w="12700">
            <a:noFill/>
            <a:miter lim="800000"/>
            <a:headEnd type="none" w="sm" len="sm"/>
            <a:tailEnd type="none" w="sm" len="sm"/>
          </a:ln>
        </p:spPr>
        <p:txBody>
          <a:bodyPr>
            <a:spAutoFit/>
          </a:bodyPr>
          <a:lstStyle/>
          <a:p>
            <a:pPr algn="ctr">
              <a:spcBef>
                <a:spcPct val="50000"/>
              </a:spcBef>
            </a:pPr>
            <a:r>
              <a:rPr lang="he-IL" sz="2800" dirty="0" smtClean="0">
                <a:latin typeface="Narkisim" panose="020E0502050101010101" pitchFamily="34" charset="-79"/>
                <a:cs typeface="Narkisim" panose="020E0502050101010101" pitchFamily="34" charset="-79"/>
              </a:rPr>
              <a:t>תורשתיות על האלכסון, מתאמים גנטיים מעל לאלכסון ומתאמים סביבתיים מתחת לאלכסון.</a:t>
            </a:r>
            <a:endParaRPr lang="en-US" sz="2800" dirty="0">
              <a:latin typeface="Narkisim" panose="020E0502050101010101" pitchFamily="34" charset="-79"/>
              <a:cs typeface="Narkisim" panose="020E0502050101010101" pitchFamily="34" charset="-79"/>
            </a:endParaRPr>
          </a:p>
        </p:txBody>
      </p:sp>
    </p:spTree>
    <p:extLst>
      <p:ext uri="{BB962C8B-B14F-4D97-AF65-F5344CB8AC3E}">
        <p14:creationId xmlns:p14="http://schemas.microsoft.com/office/powerpoint/2010/main" val="2754963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0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nodeType="clickEffect">
                                  <p:stCondLst>
                                    <p:cond delay="0"/>
                                  </p:stCondLst>
                                  <p:childTnLst>
                                    <p:set>
                                      <p:cBhvr>
                                        <p:cTn id="10" dur="1" fill="hold">
                                          <p:stCondLst>
                                            <p:cond delay="0"/>
                                          </p:stCondLst>
                                        </p:cTn>
                                        <p:tgtEl>
                                          <p:spTgt spid="1896450"/>
                                        </p:tgtEl>
                                        <p:attrNameLst>
                                          <p:attrName>style.visibility</p:attrName>
                                        </p:attrNameLst>
                                      </p:cBhvr>
                                      <p:to>
                                        <p:strVal val="visible"/>
                                      </p:to>
                                    </p:set>
                                    <p:animEffect transition="in" filter="diamond(in)">
                                      <p:cBhvr>
                                        <p:cTn id="11" dur="2000"/>
                                        <p:tgtEl>
                                          <p:spTgt spid="189645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2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29" grpId="0"/>
      <p:bldP spid="42030"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latin typeface="Narkisim" panose="020E0502050101010101" pitchFamily="34" charset="-79"/>
                <a:cs typeface="Narkisim" panose="020E0502050101010101" pitchFamily="34" charset="-79"/>
              </a:rPr>
              <a:t>תוצאות הטיפוח בארץ</a:t>
            </a:r>
            <a:endParaRPr lang="en-US" b="1" dirty="0">
              <a:latin typeface="Narkisim" panose="020E0502050101010101" pitchFamily="34" charset="-79"/>
              <a:cs typeface="Narkisim" panose="020E0502050101010101" pitchFamily="34" charset="-79"/>
            </a:endParaRPr>
          </a:p>
        </p:txBody>
      </p:sp>
      <p:sp>
        <p:nvSpPr>
          <p:cNvPr id="3" name="Content Placeholder 2"/>
          <p:cNvSpPr>
            <a:spLocks noGrp="1"/>
          </p:cNvSpPr>
          <p:nvPr>
            <p:ph idx="1"/>
          </p:nvPr>
        </p:nvSpPr>
        <p:spPr/>
        <p:txBody>
          <a:bodyPr/>
          <a:lstStyle/>
          <a:p>
            <a:pPr marL="0" indent="0" algn="r" rtl="1">
              <a:buNone/>
            </a:pPr>
            <a:r>
              <a:rPr lang="he-IL" dirty="0" smtClean="0">
                <a:latin typeface="Narkisim" panose="020E0502050101010101" pitchFamily="34" charset="-79"/>
                <a:cs typeface="Narkisim" panose="020E0502050101010101" pitchFamily="34" charset="-79"/>
              </a:rPr>
              <a:t>אנחנו מחשבים גם נטיות גנטיות ונטיות </a:t>
            </a:r>
            <a:r>
              <a:rPr lang="he-IL" dirty="0" err="1" smtClean="0">
                <a:latin typeface="Narkisim" panose="020E0502050101010101" pitchFamily="34" charset="-79"/>
                <a:cs typeface="Narkisim" panose="020E0502050101010101" pitchFamily="34" charset="-79"/>
              </a:rPr>
              <a:t>פנוטיפיות</a:t>
            </a:r>
            <a:r>
              <a:rPr lang="he-IL" dirty="0" smtClean="0">
                <a:latin typeface="Narkisim" panose="020E0502050101010101" pitchFamily="34" charset="-79"/>
                <a:cs typeface="Narkisim" panose="020E0502050101010101" pitchFamily="34" charset="-79"/>
              </a:rPr>
              <a:t> עבור כל התכונות באינדקס הטיפוח.</a:t>
            </a:r>
            <a:endParaRPr lang="en-US" dirty="0" smtClean="0">
              <a:latin typeface="Narkisim" panose="020E0502050101010101" pitchFamily="34" charset="-79"/>
              <a:cs typeface="Narkisim" panose="020E0502050101010101" pitchFamily="34" charset="-79"/>
            </a:endParaRPr>
          </a:p>
          <a:p>
            <a:pPr marL="0" indent="0" algn="r" rtl="1">
              <a:buNone/>
            </a:pPr>
            <a:r>
              <a:rPr lang="he-IL" dirty="0" smtClean="0">
                <a:latin typeface="Narkisim" panose="020E0502050101010101" pitchFamily="34" charset="-79"/>
                <a:cs typeface="Narkisim" panose="020E0502050101010101" pitchFamily="34" charset="-79"/>
              </a:rPr>
              <a:t>בשקפים הבאים נציג רק את הנטיות </a:t>
            </a:r>
            <a:r>
              <a:rPr lang="he-IL" dirty="0" err="1" smtClean="0">
                <a:latin typeface="Narkisim" panose="020E0502050101010101" pitchFamily="34" charset="-79"/>
                <a:cs typeface="Narkisim" panose="020E0502050101010101" pitchFamily="34" charset="-79"/>
              </a:rPr>
              <a:t>הפנוטיפיות</a:t>
            </a:r>
            <a:r>
              <a:rPr lang="he-IL" dirty="0" smtClean="0">
                <a:latin typeface="Narkisim" panose="020E0502050101010101" pitchFamily="34" charset="-79"/>
                <a:cs typeface="Narkisim" panose="020E0502050101010101" pitchFamily="34" charset="-79"/>
              </a:rPr>
              <a:t>.</a:t>
            </a:r>
            <a:endParaRPr lang="en-US" dirty="0">
              <a:latin typeface="Narkisim" panose="020E0502050101010101" pitchFamily="34" charset="-79"/>
              <a:cs typeface="Narkisim" panose="020E0502050101010101" pitchFamily="34" charset="-79"/>
            </a:endParaRPr>
          </a:p>
        </p:txBody>
      </p:sp>
    </p:spTree>
    <p:extLst>
      <p:ext uri="{BB962C8B-B14F-4D97-AF65-F5344CB8AC3E}">
        <p14:creationId xmlns:p14="http://schemas.microsoft.com/office/powerpoint/2010/main" val="2561352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p:cNvPicPr>
            <a:picLocks noChangeAspect="1" noChangeArrowheads="1"/>
          </p:cNvPicPr>
          <p:nvPr/>
        </p:nvPicPr>
        <p:blipFill>
          <a:blip r:embed="rId3" cstate="print"/>
          <a:srcRect/>
          <a:stretch>
            <a:fillRect/>
          </a:stretch>
        </p:blipFill>
        <p:spPr bwMode="auto">
          <a:xfrm>
            <a:off x="2" y="1"/>
            <a:ext cx="9143998" cy="6858000"/>
          </a:xfrm>
          <a:prstGeom prst="rect">
            <a:avLst/>
          </a:prstGeom>
          <a:noFill/>
          <a:ln w="9525">
            <a:noFill/>
            <a:miter lim="800000"/>
            <a:headEnd/>
            <a:tailEnd/>
          </a:ln>
        </p:spPr>
      </p:pic>
    </p:spTree>
    <p:extLst>
      <p:ext uri="{BB962C8B-B14F-4D97-AF65-F5344CB8AC3E}">
        <p14:creationId xmlns:p14="http://schemas.microsoft.com/office/powerpoint/2010/main" val="215683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11618"/>
                                        </p:tgtEl>
                                        <p:attrNameLst>
                                          <p:attrName>style.visibility</p:attrName>
                                        </p:attrNameLst>
                                      </p:cBhvr>
                                      <p:to>
                                        <p:strVal val="visible"/>
                                      </p:to>
                                    </p:set>
                                    <p:animEffect transition="in" filter="diamond(in)">
                                      <p:cBhvr>
                                        <p:cTn id="7" dur="2000"/>
                                        <p:tgtEl>
                                          <p:spTgt spid="111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27992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3843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16" y="285750"/>
            <a:ext cx="8820472" cy="1143000"/>
          </a:xfrm>
        </p:spPr>
        <p:txBody>
          <a:bodyPr/>
          <a:lstStyle/>
          <a:p>
            <a:pPr rtl="1"/>
            <a:r>
              <a:rPr lang="he-IL" dirty="0" smtClean="0"/>
              <a:t>עצמת </a:t>
            </a:r>
            <a:r>
              <a:rPr lang="he-IL" dirty="0" smtClean="0">
                <a:latin typeface="Narkisim" panose="020E0502050101010101" pitchFamily="34" charset="-79"/>
                <a:cs typeface="Narkisim" panose="020E0502050101010101" pitchFamily="34" charset="-79"/>
              </a:rPr>
              <a:t>סלקציה</a:t>
            </a:r>
            <a:r>
              <a:rPr lang="he-IL" dirty="0" smtClean="0"/>
              <a:t> (</a:t>
            </a:r>
            <a:r>
              <a:rPr lang="en-US" dirty="0" smtClean="0">
                <a:latin typeface="Arial" panose="020B0604020202020204" pitchFamily="34" charset="0"/>
                <a:cs typeface="Arial" panose="020B0604020202020204" pitchFamily="34" charset="0"/>
              </a:rPr>
              <a:t>selection intensity</a:t>
            </a:r>
            <a:r>
              <a:rPr lang="he-IL" dirty="0" smtClean="0"/>
              <a:t>)</a:t>
            </a:r>
            <a:endParaRPr lang="en-US" dirty="0"/>
          </a:p>
        </p:txBody>
      </p:sp>
      <p:sp>
        <p:nvSpPr>
          <p:cNvPr id="3" name="Content Placeholder 2"/>
          <p:cNvSpPr>
            <a:spLocks noGrp="1"/>
          </p:cNvSpPr>
          <p:nvPr>
            <p:ph idx="1"/>
          </p:nvPr>
        </p:nvSpPr>
        <p:spPr/>
        <p:txBody>
          <a:bodyPr/>
          <a:lstStyle/>
          <a:p>
            <a:pPr marL="0" indent="0" algn="r" rtl="1">
              <a:buNone/>
            </a:pPr>
            <a:r>
              <a:rPr lang="he-IL" dirty="0" smtClean="0">
                <a:latin typeface="Narkisim" panose="020E0502050101010101" pitchFamily="34" charset="-79"/>
                <a:cs typeface="Narkisim" panose="020E0502050101010101" pitchFamily="34" charset="-79"/>
              </a:rPr>
              <a:t>ההפרש בין ממוצע קבוצת הנבחר לעומת הממוצע הכללי ביחידות של סטית תקן. </a:t>
            </a:r>
            <a:endParaRPr lang="en-US" dirty="0">
              <a:latin typeface="Narkisim" panose="020E0502050101010101" pitchFamily="34" charset="-79"/>
              <a:cs typeface="Narkisim" panose="020E0502050101010101" pitchFamily="34" charset="-79"/>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4580" t="14596" r="-3147" b="-11948"/>
          <a:stretch/>
        </p:blipFill>
        <p:spPr>
          <a:xfrm>
            <a:off x="2808472" y="2924944"/>
            <a:ext cx="6012000" cy="3060000"/>
          </a:xfrm>
          <a:prstGeom prst="rect">
            <a:avLst/>
          </a:prstGeom>
        </p:spPr>
      </p:pic>
      <p:cxnSp>
        <p:nvCxnSpPr>
          <p:cNvPr id="8" name="Straight Connector 7"/>
          <p:cNvCxnSpPr/>
          <p:nvPr/>
        </p:nvCxnSpPr>
        <p:spPr bwMode="auto">
          <a:xfrm>
            <a:off x="6840600" y="4725144"/>
            <a:ext cx="0" cy="720080"/>
          </a:xfrm>
          <a:prstGeom prst="line">
            <a:avLst/>
          </a:prstGeom>
          <a:solidFill>
            <a:schemeClr val="accent1"/>
          </a:solidFill>
          <a:ln w="38100" cap="flat" cmpd="sng" algn="ctr">
            <a:solidFill>
              <a:schemeClr val="bg2"/>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1" name="Group 10"/>
          <p:cNvGrpSpPr/>
          <p:nvPr/>
        </p:nvGrpSpPr>
        <p:grpSpPr>
          <a:xfrm>
            <a:off x="5472448" y="5445224"/>
            <a:ext cx="504056" cy="883260"/>
            <a:chOff x="5472448" y="5445224"/>
            <a:chExt cx="504056" cy="883260"/>
          </a:xfrm>
        </p:grpSpPr>
        <p:sp>
          <p:nvSpPr>
            <p:cNvPr id="9" name="TextBox 8"/>
            <p:cNvSpPr txBox="1"/>
            <p:nvPr/>
          </p:nvSpPr>
          <p:spPr>
            <a:xfrm>
              <a:off x="5472448" y="5805264"/>
              <a:ext cx="504056" cy="523220"/>
            </a:xfrm>
            <a:prstGeom prst="rect">
              <a:avLst/>
            </a:prstGeom>
            <a:noFill/>
          </p:spPr>
          <p:txBody>
            <a:bodyPr wrap="square" rtlCol="1">
              <a:spAutoFit/>
            </a:bodyPr>
            <a:lstStyle/>
            <a:p>
              <a:r>
                <a:rPr lang="he-IL" smtClean="0"/>
                <a:t>µ</a:t>
              </a:r>
              <a:r>
                <a:rPr lang="he-IL" baseline="-25000" smtClean="0"/>
                <a:t>0</a:t>
              </a:r>
              <a:endParaRPr lang="en-US" baseline="-25000" dirty="0"/>
            </a:p>
          </p:txBody>
        </p:sp>
        <p:cxnSp>
          <p:nvCxnSpPr>
            <p:cNvPr id="12" name="Straight Arrow Connector 11"/>
            <p:cNvCxnSpPr>
              <a:stCxn id="9" idx="0"/>
            </p:cNvCxnSpPr>
            <p:nvPr/>
          </p:nvCxnSpPr>
          <p:spPr bwMode="auto">
            <a:xfrm flipV="1">
              <a:off x="5724476" y="5445224"/>
              <a:ext cx="0" cy="360040"/>
            </a:xfrm>
            <a:prstGeom prst="straightConnector1">
              <a:avLst/>
            </a:prstGeom>
            <a:solidFill>
              <a:schemeClr val="accent1"/>
            </a:solidFill>
            <a:ln w="38100" cap="flat" cmpd="sng" algn="ctr">
              <a:solidFill>
                <a:schemeClr val="accent1"/>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 name="Group 6"/>
          <p:cNvGrpSpPr/>
          <p:nvPr/>
        </p:nvGrpSpPr>
        <p:grpSpPr>
          <a:xfrm>
            <a:off x="7056624" y="5417604"/>
            <a:ext cx="648072" cy="891716"/>
            <a:chOff x="7056624" y="5417604"/>
            <a:chExt cx="648072" cy="891716"/>
          </a:xfrm>
        </p:grpSpPr>
        <p:sp>
          <p:nvSpPr>
            <p:cNvPr id="10" name="TextBox 9"/>
            <p:cNvSpPr txBox="1"/>
            <p:nvPr/>
          </p:nvSpPr>
          <p:spPr>
            <a:xfrm>
              <a:off x="7056624" y="5786100"/>
              <a:ext cx="648072" cy="523220"/>
            </a:xfrm>
            <a:prstGeom prst="rect">
              <a:avLst/>
            </a:prstGeom>
            <a:noFill/>
          </p:spPr>
          <p:txBody>
            <a:bodyPr wrap="square" rtlCol="1">
              <a:spAutoFit/>
            </a:bodyPr>
            <a:lstStyle/>
            <a:p>
              <a:r>
                <a:rPr lang="he-IL" dirty="0" smtClean="0"/>
                <a:t>µ</a:t>
              </a:r>
              <a:r>
                <a:rPr lang="en-US" baseline="-25000" dirty="0" smtClean="0"/>
                <a:t>s</a:t>
              </a:r>
              <a:endParaRPr lang="en-US" baseline="-25000" dirty="0"/>
            </a:p>
          </p:txBody>
        </p:sp>
        <p:cxnSp>
          <p:nvCxnSpPr>
            <p:cNvPr id="14" name="Straight Arrow Connector 13"/>
            <p:cNvCxnSpPr/>
            <p:nvPr/>
          </p:nvCxnSpPr>
          <p:spPr bwMode="auto">
            <a:xfrm flipV="1">
              <a:off x="7200640" y="5417604"/>
              <a:ext cx="0" cy="360040"/>
            </a:xfrm>
            <a:prstGeom prst="straightConnector1">
              <a:avLst/>
            </a:prstGeom>
            <a:solidFill>
              <a:schemeClr val="accent1"/>
            </a:solidFill>
            <a:ln w="38100" cap="flat" cmpd="sng" algn="ctr">
              <a:solidFill>
                <a:schemeClr val="accent1"/>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 name="TextBox 5"/>
          <p:cNvSpPr txBox="1"/>
          <p:nvPr/>
        </p:nvSpPr>
        <p:spPr>
          <a:xfrm>
            <a:off x="360200" y="5858108"/>
            <a:ext cx="4139792" cy="523220"/>
          </a:xfrm>
          <a:prstGeom prst="rect">
            <a:avLst/>
          </a:prstGeom>
          <a:noFill/>
        </p:spPr>
        <p:txBody>
          <a:bodyPr wrap="square" rtlCol="1">
            <a:spAutoFit/>
          </a:bodyPr>
          <a:lstStyle/>
          <a:p>
            <a:r>
              <a:rPr lang="en-US" dirty="0" smtClean="0"/>
              <a:t>µ</a:t>
            </a:r>
            <a:r>
              <a:rPr lang="en-US" baseline="-25000" dirty="0" smtClean="0"/>
              <a:t>s</a:t>
            </a:r>
            <a:r>
              <a:rPr lang="en-US" dirty="0" smtClean="0"/>
              <a:t> - </a:t>
            </a:r>
            <a:r>
              <a:rPr lang="he-IL" dirty="0" smtClean="0"/>
              <a:t>µ</a:t>
            </a:r>
            <a:r>
              <a:rPr lang="en-US" baseline="-25000" dirty="0" smtClean="0"/>
              <a:t>o</a:t>
            </a:r>
            <a:r>
              <a:rPr lang="en-US" dirty="0" smtClean="0"/>
              <a:t> =</a:t>
            </a:r>
            <a:r>
              <a:rPr lang="he-IL" dirty="0" smtClean="0"/>
              <a:t>עצמת הסלקציה </a:t>
            </a:r>
            <a:endParaRPr lang="en-US" baseline="-25000" dirty="0"/>
          </a:p>
        </p:txBody>
      </p:sp>
    </p:spTree>
    <p:extLst>
      <p:ext uri="{BB962C8B-B14F-4D97-AF65-F5344CB8AC3E}">
        <p14:creationId xmlns:p14="http://schemas.microsoft.com/office/powerpoint/2010/main" val="721596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18870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467544" y="260648"/>
            <a:ext cx="8352928" cy="523220"/>
          </a:xfrm>
          <a:prstGeom prst="rect">
            <a:avLst/>
          </a:prstGeom>
          <a:noFill/>
        </p:spPr>
        <p:txBody>
          <a:bodyPr wrap="square" rtlCol="0">
            <a:spAutoFit/>
          </a:bodyPr>
          <a:lstStyle/>
          <a:p>
            <a:endParaRPr lang="en-US" dirty="0"/>
          </a:p>
        </p:txBody>
      </p:sp>
      <p:sp>
        <p:nvSpPr>
          <p:cNvPr id="5" name="TextBox 4"/>
          <p:cNvSpPr txBox="1"/>
          <p:nvPr/>
        </p:nvSpPr>
        <p:spPr>
          <a:xfrm>
            <a:off x="251520" y="116632"/>
            <a:ext cx="8640960" cy="892552"/>
          </a:xfrm>
          <a:prstGeom prst="rect">
            <a:avLst/>
          </a:prstGeom>
          <a:noFill/>
        </p:spPr>
        <p:txBody>
          <a:bodyPr wrap="square" rtlCol="0">
            <a:spAutoFit/>
          </a:bodyPr>
          <a:lstStyle/>
          <a:p>
            <a:pPr algn="ctr"/>
            <a:r>
              <a:rPr lang="en-US" sz="2600" b="1" dirty="0" smtClean="0"/>
              <a:t>First </a:t>
            </a:r>
            <a:r>
              <a:rPr lang="en-US" sz="2600" b="1" dirty="0"/>
              <a:t>and second parity annual means for </a:t>
            </a:r>
            <a:r>
              <a:rPr lang="en-US" sz="2600" b="1" dirty="0" smtClean="0"/>
              <a:t>difficult calving </a:t>
            </a:r>
            <a:r>
              <a:rPr lang="en-US" sz="2600" b="1" dirty="0"/>
              <a:t>(DC) and stillbirth (SB) by the cows’ birth year </a:t>
            </a:r>
          </a:p>
        </p:txBody>
      </p:sp>
    </p:spTree>
    <p:extLst>
      <p:ext uri="{BB962C8B-B14F-4D97-AF65-F5344CB8AC3E}">
        <p14:creationId xmlns:p14="http://schemas.microsoft.com/office/powerpoint/2010/main" val="406719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2530" name="Rectangle 2"/>
          <p:cNvSpPr>
            <a:spLocks noGrp="1" noChangeArrowheads="1"/>
          </p:cNvSpPr>
          <p:nvPr>
            <p:ph type="title"/>
          </p:nvPr>
        </p:nvSpPr>
        <p:spPr/>
        <p:txBody>
          <a:bodyPr/>
          <a:lstStyle/>
          <a:p>
            <a:r>
              <a:rPr lang="en-US" b="1" smtClean="0">
                <a:latin typeface="Arial" charset="0"/>
                <a:cs typeface="Arial" charset="0"/>
              </a:rPr>
              <a:t>Conclusions with respect to phenotypic trends</a:t>
            </a:r>
          </a:p>
        </p:txBody>
      </p:sp>
      <p:sp>
        <p:nvSpPr>
          <p:cNvPr id="1942531" name="Rectangle 3"/>
          <p:cNvSpPr>
            <a:spLocks noGrp="1" noChangeArrowheads="1"/>
          </p:cNvSpPr>
          <p:nvPr>
            <p:ph type="body" idx="1"/>
          </p:nvPr>
        </p:nvSpPr>
        <p:spPr>
          <a:xfrm>
            <a:off x="685800" y="1988840"/>
            <a:ext cx="7772400" cy="4177010"/>
          </a:xfrm>
        </p:spPr>
        <p:txBody>
          <a:bodyPr/>
          <a:lstStyle/>
          <a:p>
            <a:pPr>
              <a:lnSpc>
                <a:spcPct val="90000"/>
              </a:lnSpc>
              <a:buClr>
                <a:schemeClr val="accent2"/>
              </a:buClr>
              <a:buFont typeface="Wingdings" pitchFamily="2" charset="2"/>
              <a:buChar char="Ø"/>
            </a:pPr>
            <a:r>
              <a:rPr lang="en-US" sz="2800" dirty="0" smtClean="0">
                <a:latin typeface="Arial" charset="0"/>
                <a:cs typeface="Arial" charset="0"/>
              </a:rPr>
              <a:t>Trends were positive for production traits, negative for SCS (economically favorable), and negative for female fertility.</a:t>
            </a:r>
          </a:p>
          <a:p>
            <a:pPr>
              <a:lnSpc>
                <a:spcPct val="90000"/>
              </a:lnSpc>
              <a:buClr>
                <a:schemeClr val="accent2"/>
              </a:buClr>
              <a:buFont typeface="Wingdings" pitchFamily="2" charset="2"/>
              <a:buChar char="Ø"/>
            </a:pPr>
            <a:r>
              <a:rPr lang="en-US" sz="2800" dirty="0" smtClean="0">
                <a:latin typeface="Arial" charset="0"/>
                <a:cs typeface="Arial" charset="0"/>
              </a:rPr>
              <a:t>Trends were negative for fat and protein concentrations until 1991, and since then positive.</a:t>
            </a:r>
          </a:p>
          <a:p>
            <a:pPr>
              <a:lnSpc>
                <a:spcPct val="90000"/>
              </a:lnSpc>
              <a:buClr>
                <a:schemeClr val="accent2"/>
              </a:buClr>
              <a:buFont typeface="Wingdings" pitchFamily="2" charset="2"/>
              <a:buChar char="Ø"/>
            </a:pPr>
            <a:r>
              <a:rPr lang="en-US" sz="2800" dirty="0" smtClean="0">
                <a:latin typeface="Arial" charset="0"/>
                <a:cs typeface="Arial" charset="0"/>
              </a:rPr>
              <a:t>The trend for first parity dystocia was “positive” (economically unfavorable), and negligible for stillbirth.</a:t>
            </a:r>
          </a:p>
        </p:txBody>
      </p:sp>
    </p:spTree>
    <p:extLst>
      <p:ext uri="{BB962C8B-B14F-4D97-AF65-F5344CB8AC3E}">
        <p14:creationId xmlns:p14="http://schemas.microsoft.com/office/powerpoint/2010/main" val="90394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25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253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253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4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2530" grpId="0"/>
      <p:bldP spid="1942531"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96752"/>
            <a:ext cx="4536504" cy="1224136"/>
          </a:xfrm>
        </p:spPr>
        <p:txBody>
          <a:bodyPr>
            <a:noAutofit/>
          </a:bodyPr>
          <a:lstStyle/>
          <a:p>
            <a:pPr algn="ctr"/>
            <a:r>
              <a:rPr lang="he-IL" sz="5400" b="1" dirty="0" smtClean="0">
                <a:latin typeface="Narkisim" panose="020E0502050101010101" pitchFamily="34" charset="-79"/>
                <a:cs typeface="Narkisim" panose="020E0502050101010101" pitchFamily="34" charset="-79"/>
              </a:rPr>
              <a:t>ומה עם הגנים?</a:t>
            </a:r>
            <a:endParaRPr lang="en-US" sz="5400" b="1" dirty="0">
              <a:latin typeface="Narkisim" panose="020E0502050101010101" pitchFamily="34" charset="-79"/>
              <a:cs typeface="Narkisim" panose="020E0502050101010101" pitchFamily="34" charset="-79"/>
            </a:endParaRPr>
          </a:p>
        </p:txBody>
      </p:sp>
      <p:sp>
        <p:nvSpPr>
          <p:cNvPr id="3" name="Content Placeholder 2"/>
          <p:cNvSpPr>
            <a:spLocks noGrp="1"/>
          </p:cNvSpPr>
          <p:nvPr>
            <p:ph idx="1"/>
          </p:nvPr>
        </p:nvSpPr>
        <p:spPr>
          <a:xfrm>
            <a:off x="611560" y="2996952"/>
            <a:ext cx="8062664" cy="2847206"/>
          </a:xfrm>
        </p:spPr>
        <p:txBody>
          <a:bodyPr>
            <a:noAutofit/>
          </a:bodyPr>
          <a:lstStyle/>
          <a:p>
            <a:pPr algn="r" rtl="1">
              <a:lnSpc>
                <a:spcPct val="100000"/>
              </a:lnSpc>
              <a:buFont typeface="Wingdings" panose="05000000000000000000" pitchFamily="2" charset="2"/>
              <a:buChar char="Ø"/>
            </a:pPr>
            <a:r>
              <a:rPr lang="he-IL" sz="2400" dirty="0">
                <a:latin typeface="Narkisim" panose="020E0502050101010101" pitchFamily="34" charset="-79"/>
                <a:cs typeface="Narkisim" panose="020E0502050101010101" pitchFamily="34" charset="-79"/>
              </a:rPr>
              <a:t>לפני סלקציה </a:t>
            </a:r>
            <a:r>
              <a:rPr lang="he-IL" sz="2400" dirty="0" err="1">
                <a:latin typeface="Narkisim" panose="020E0502050101010101" pitchFamily="34" charset="-79"/>
                <a:cs typeface="Narkisim" panose="020E0502050101010101" pitchFamily="34" charset="-79"/>
              </a:rPr>
              <a:t>גנומית</a:t>
            </a:r>
            <a:r>
              <a:rPr lang="he-IL" sz="2400" dirty="0">
                <a:latin typeface="Narkisim" panose="020E0502050101010101" pitchFamily="34" charset="-79"/>
                <a:cs typeface="Narkisim" panose="020E0502050101010101" pitchFamily="34" charset="-79"/>
              </a:rPr>
              <a:t>, רב המחקרים שניסו לדמות את הגנים המשפיעים הניחו התפלגות של מספר גנים עיקריים והרבה גנים עם השפעה קטנה. </a:t>
            </a:r>
            <a:endParaRPr lang="he-IL" sz="2400" dirty="0" smtClean="0">
              <a:latin typeface="Narkisim" panose="020E0502050101010101" pitchFamily="34" charset="-79"/>
              <a:cs typeface="Narkisim" panose="020E0502050101010101" pitchFamily="34" charset="-79"/>
            </a:endParaRPr>
          </a:p>
          <a:p>
            <a:pPr algn="r" rtl="1">
              <a:lnSpc>
                <a:spcPct val="100000"/>
              </a:lnSpc>
              <a:buFont typeface="Wingdings" panose="05000000000000000000" pitchFamily="2" charset="2"/>
              <a:buChar char="Ø"/>
            </a:pPr>
            <a:r>
              <a:rPr lang="he-IL" sz="2400" dirty="0" smtClean="0">
                <a:latin typeface="Narkisim" panose="020E0502050101010101" pitchFamily="34" charset="-79"/>
                <a:cs typeface="Narkisim" panose="020E0502050101010101" pitchFamily="34" charset="-79"/>
              </a:rPr>
              <a:t>עד כה נמצאו בוודאות רק 2 גנים המשפיעים על תכונות ייצור.</a:t>
            </a:r>
          </a:p>
          <a:p>
            <a:pPr algn="r" rtl="1">
              <a:lnSpc>
                <a:spcPct val="100000"/>
              </a:lnSpc>
              <a:buFont typeface="Wingdings" panose="05000000000000000000" pitchFamily="2" charset="2"/>
              <a:buChar char="Ø"/>
            </a:pPr>
            <a:r>
              <a:rPr lang="he-IL" sz="2400" dirty="0" smtClean="0">
                <a:latin typeface="Narkisim" panose="020E0502050101010101" pitchFamily="34" charset="-79"/>
                <a:cs typeface="Narkisim" panose="020E0502050101010101" pitchFamily="34" charset="-79"/>
              </a:rPr>
              <a:t>התברר </a:t>
            </a:r>
            <a:r>
              <a:rPr lang="he-IL" sz="2400" dirty="0">
                <a:latin typeface="Narkisim" panose="020E0502050101010101" pitchFamily="34" charset="-79"/>
                <a:cs typeface="Narkisim" panose="020E0502050101010101" pitchFamily="34" charset="-79"/>
              </a:rPr>
              <a:t>שכל תכונה שנחקרה מבוקרת על ידי אלפי אתרים פולימורפים המסבירים את השונות הגנטית. </a:t>
            </a:r>
            <a:endParaRPr lang="he-IL" sz="2400" dirty="0" smtClean="0">
              <a:latin typeface="Narkisim" panose="020E0502050101010101" pitchFamily="34" charset="-79"/>
              <a:cs typeface="Narkisim" panose="020E0502050101010101" pitchFamily="34" charset="-79"/>
            </a:endParaRPr>
          </a:p>
          <a:p>
            <a:pPr algn="r" rtl="1">
              <a:lnSpc>
                <a:spcPct val="100000"/>
              </a:lnSpc>
              <a:buFont typeface="Wingdings" panose="05000000000000000000" pitchFamily="2" charset="2"/>
              <a:buChar char="Ø"/>
            </a:pPr>
            <a:r>
              <a:rPr lang="he-IL" sz="2400" dirty="0" smtClean="0">
                <a:latin typeface="Narkisim" panose="020E0502050101010101" pitchFamily="34" charset="-79"/>
                <a:cs typeface="Narkisim" panose="020E0502050101010101" pitchFamily="34" charset="-79"/>
              </a:rPr>
              <a:t>לפיכך </a:t>
            </a:r>
            <a:r>
              <a:rPr lang="he-IL" sz="2400" dirty="0">
                <a:latin typeface="Narkisim" panose="020E0502050101010101" pitchFamily="34" charset="-79"/>
                <a:cs typeface="Narkisim" panose="020E0502050101010101" pitchFamily="34" charset="-79"/>
              </a:rPr>
              <a:t>המודל </a:t>
            </a:r>
            <a:r>
              <a:rPr lang="he-IL" sz="2400" dirty="0" err="1">
                <a:latin typeface="Narkisim" panose="020E0502050101010101" pitchFamily="34" charset="-79"/>
                <a:cs typeface="Narkisim" panose="020E0502050101010101" pitchFamily="34" charset="-79"/>
              </a:rPr>
              <a:t>האינפיטיסימאלי</a:t>
            </a:r>
            <a:r>
              <a:rPr lang="he-IL" sz="2400" dirty="0">
                <a:latin typeface="Narkisim" panose="020E0502050101010101" pitchFamily="34" charset="-79"/>
                <a:cs typeface="Narkisim" panose="020E0502050101010101" pitchFamily="34" charset="-79"/>
              </a:rPr>
              <a:t> של תכונות </a:t>
            </a:r>
            <a:r>
              <a:rPr lang="he-IL" sz="2400" dirty="0" smtClean="0">
                <a:latin typeface="Narkisim" panose="020E0502050101010101" pitchFamily="34" charset="-79"/>
                <a:cs typeface="Narkisim" panose="020E0502050101010101" pitchFamily="34" charset="-79"/>
              </a:rPr>
              <a:t>כמותיות, </a:t>
            </a:r>
            <a:r>
              <a:rPr lang="he-IL" sz="2400" dirty="0">
                <a:latin typeface="Narkisim" panose="020E0502050101010101" pitchFamily="34" charset="-79"/>
                <a:cs typeface="Narkisim" panose="020E0502050101010101" pitchFamily="34" charset="-79"/>
              </a:rPr>
              <a:t>המושפעות על ידי מספר רב של גנים עם השפעה קטנה </a:t>
            </a:r>
            <a:r>
              <a:rPr lang="he-IL" sz="2400" dirty="0" smtClean="0">
                <a:latin typeface="Narkisim" panose="020E0502050101010101" pitchFamily="34" charset="-79"/>
                <a:cs typeface="Narkisim" panose="020E0502050101010101" pitchFamily="34" charset="-79"/>
              </a:rPr>
              <a:t>ומצטברת, </a:t>
            </a:r>
            <a:r>
              <a:rPr lang="he-IL" sz="2400" dirty="0">
                <a:latin typeface="Narkisim" panose="020E0502050101010101" pitchFamily="34" charset="-79"/>
                <a:cs typeface="Narkisim" panose="020E0502050101010101" pitchFamily="34" charset="-79"/>
              </a:rPr>
              <a:t>הוא בבסיסו נכון.</a:t>
            </a:r>
            <a:endParaRPr lang="en-US" sz="2400" dirty="0">
              <a:latin typeface="Narkisim" panose="020E0502050101010101" pitchFamily="34" charset="-79"/>
              <a:cs typeface="Narkisim" panose="020E0502050101010101" pitchFamily="34" charset="-79"/>
            </a:endParaRPr>
          </a:p>
        </p:txBody>
      </p:sp>
      <p:pic>
        <p:nvPicPr>
          <p:cNvPr id="1026" name="Picture 2" descr="C:\Users\weller2\AppData\Local\Microsoft\Windows\Temporary Internet Files\Content.IE5\3R50OPEC\learning-genetics[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9398"/>
            <a:ext cx="3054102" cy="2797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7110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randombar(horizontal)">
                                      <p:cBhvr>
                                        <p:cTn id="11" dur="500"/>
                                        <p:tgtEl>
                                          <p:spTgt spid="102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9602" name="Rectangle 2"/>
          <p:cNvSpPr>
            <a:spLocks noGrp="1" noChangeArrowheads="1"/>
          </p:cNvSpPr>
          <p:nvPr>
            <p:ph type="ctrTitle"/>
          </p:nvPr>
        </p:nvSpPr>
        <p:spPr>
          <a:xfrm>
            <a:off x="685800" y="1844675"/>
            <a:ext cx="7772400" cy="1863725"/>
          </a:xfrm>
        </p:spPr>
        <p:txBody>
          <a:bodyPr/>
          <a:lstStyle/>
          <a:p>
            <a:r>
              <a:rPr lang="en-US" altLang="he-IL" sz="4800" b="1" smtClean="0">
                <a:solidFill>
                  <a:srgbClr val="FFFF00"/>
                </a:solidFill>
                <a:latin typeface="Arial" panose="020B0604020202020204" pitchFamily="34" charset="0"/>
                <a:cs typeface="Arial" panose="020B0604020202020204" pitchFamily="34" charset="0"/>
              </a:rPr>
              <a:t>Mapping the Mammalian Genome, </a:t>
            </a:r>
            <a:br>
              <a:rPr lang="en-US" altLang="he-IL" sz="4800" b="1" smtClean="0">
                <a:solidFill>
                  <a:srgbClr val="FFFF00"/>
                </a:solidFill>
                <a:latin typeface="Arial" panose="020B0604020202020204" pitchFamily="34" charset="0"/>
                <a:cs typeface="Arial" panose="020B0604020202020204" pitchFamily="34" charset="0"/>
              </a:rPr>
            </a:br>
            <a:r>
              <a:rPr lang="en-US" altLang="he-IL" sz="4800" b="1" smtClean="0">
                <a:solidFill>
                  <a:srgbClr val="FFFF00"/>
                </a:solidFill>
                <a:latin typeface="Arial" panose="020B0604020202020204" pitchFamily="34" charset="0"/>
                <a:cs typeface="Arial" panose="020B0604020202020204" pitchFamily="34" charset="0"/>
              </a:rPr>
              <a:t>types of genetic markers</a:t>
            </a:r>
          </a:p>
        </p:txBody>
      </p:sp>
      <p:pic>
        <p:nvPicPr>
          <p:cNvPr id="2329603" name="Picture 3" descr="j023396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5600" y="3952875"/>
            <a:ext cx="3313113" cy="2860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2960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9" presetClass="entr" presetSubtype="10" repeatCount="indefinite" fill="hold" nodeType="clickEffect">
                                  <p:stCondLst>
                                    <p:cond delay="0"/>
                                  </p:stCondLst>
                                  <p:childTnLst>
                                    <p:set>
                                      <p:cBhvr>
                                        <p:cTn id="10" dur="1" fill="hold">
                                          <p:stCondLst>
                                            <p:cond delay="0"/>
                                          </p:stCondLst>
                                        </p:cTn>
                                        <p:tgtEl>
                                          <p:spTgt spid="2329603"/>
                                        </p:tgtEl>
                                        <p:attrNameLst>
                                          <p:attrName>style.visibility</p:attrName>
                                        </p:attrNameLst>
                                      </p:cBhvr>
                                      <p:to>
                                        <p:strVal val="visible"/>
                                      </p:to>
                                    </p:set>
                                    <p:anim calcmode="lin" valueType="num">
                                      <p:cBhvr>
                                        <p:cTn id="11" dur="5000" fill="hold"/>
                                        <p:tgtEl>
                                          <p:spTgt spid="2329603"/>
                                        </p:tgtEl>
                                        <p:attrNameLst>
                                          <p:attrName>ppt_w</p:attrName>
                                        </p:attrNameLst>
                                      </p:cBhvr>
                                      <p:tavLst>
                                        <p:tav tm="0" fmla="#ppt_w*sin(2.5*pi*$)">
                                          <p:val>
                                            <p:fltVal val="0"/>
                                          </p:val>
                                        </p:tav>
                                        <p:tav tm="100000">
                                          <p:val>
                                            <p:fltVal val="1"/>
                                          </p:val>
                                        </p:tav>
                                      </p:tavLst>
                                    </p:anim>
                                    <p:anim calcmode="lin" valueType="num">
                                      <p:cBhvr>
                                        <p:cTn id="12" dur="5000" fill="hold"/>
                                        <p:tgtEl>
                                          <p:spTgt spid="232960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960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4482" name="Rectangle 2"/>
          <p:cNvSpPr>
            <a:spLocks noGrp="1" noChangeArrowheads="1"/>
          </p:cNvSpPr>
          <p:nvPr>
            <p:ph type="title"/>
          </p:nvPr>
        </p:nvSpPr>
        <p:spPr>
          <a:xfrm>
            <a:off x="385763" y="277813"/>
            <a:ext cx="8509000" cy="1139825"/>
          </a:xfrm>
        </p:spPr>
        <p:txBody>
          <a:bodyPr/>
          <a:lstStyle/>
          <a:p>
            <a:r>
              <a:rPr lang="en-US" altLang="he-IL" sz="4000" b="1" smtClean="0">
                <a:solidFill>
                  <a:srgbClr val="FFFF00"/>
                </a:solidFill>
                <a:latin typeface="Arial" panose="020B0604020202020204" pitchFamily="34" charset="0"/>
                <a:cs typeface="Arial" panose="020B0604020202020204" pitchFamily="34" charset="0"/>
              </a:rPr>
              <a:t>Mapping the Mammalian Genome</a:t>
            </a:r>
          </a:p>
        </p:txBody>
      </p:sp>
      <p:sp>
        <p:nvSpPr>
          <p:cNvPr id="1684483" name="Rectangle 3"/>
          <p:cNvSpPr>
            <a:spLocks noChangeArrowheads="1"/>
          </p:cNvSpPr>
          <p:nvPr/>
        </p:nvSpPr>
        <p:spPr bwMode="auto">
          <a:xfrm>
            <a:off x="685800" y="1628775"/>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tx2"/>
              </a:buClr>
              <a:buSzPct val="75000"/>
              <a:buFont typeface="Monotype Sorts" charset="2"/>
              <a:buChar char="F"/>
              <a:defRPr sz="3200">
                <a:solidFill>
                  <a:schemeClr val="tx1"/>
                </a:solidFill>
                <a:latin typeface="Times New Roman" panose="02020603050405020304" pitchFamily="18" charset="0"/>
              </a:defRPr>
            </a:lvl1pPr>
            <a:lvl2pPr marL="742950" indent="-285750" rtl="1">
              <a:spcBef>
                <a:spcPct val="20000"/>
              </a:spcBef>
              <a:buClr>
                <a:schemeClr val="tx1"/>
              </a:buClr>
              <a:buChar char="–"/>
              <a:defRPr sz="2800">
                <a:solidFill>
                  <a:schemeClr val="tx1"/>
                </a:solidFill>
                <a:latin typeface="Times New Roman" panose="02020603050405020304" pitchFamily="18" charset="0"/>
              </a:defRPr>
            </a:lvl2pPr>
            <a:lvl3pPr marL="1143000" indent="-228600" rtl="1">
              <a:spcBef>
                <a:spcPct val="20000"/>
              </a:spcBef>
              <a:buClr>
                <a:schemeClr val="accent2"/>
              </a:buClr>
              <a:buSzPct val="65000"/>
              <a:buFont typeface="Monotype Sorts"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buFont typeface="Wingdings" panose="05000000000000000000" pitchFamily="2" charset="2"/>
              <a:buNone/>
            </a:pPr>
            <a:r>
              <a:rPr lang="en-US" altLang="he-IL" sz="2800">
                <a:latin typeface="Arial" panose="020B0604020202020204" pitchFamily="34" charset="0"/>
                <a:cs typeface="Arial" panose="020B0604020202020204" pitchFamily="34" charset="0"/>
              </a:rPr>
              <a:t>Each chromosome is a single double strand of DNA, and all genes are arranged linearly.  The mammalian genome consists of:</a:t>
            </a:r>
          </a:p>
          <a:p>
            <a:pPr>
              <a:buFont typeface="Wingdings" panose="05000000000000000000" pitchFamily="2" charset="2"/>
              <a:buChar char="Ø"/>
            </a:pPr>
            <a:r>
              <a:rPr lang="en-US" altLang="he-IL" sz="2800">
                <a:latin typeface="Arial" panose="020B0604020202020204" pitchFamily="34" charset="0"/>
                <a:cs typeface="Arial" panose="020B0604020202020204" pitchFamily="34" charset="0"/>
              </a:rPr>
              <a:t>15-35 chromosome pairs </a:t>
            </a:r>
          </a:p>
          <a:p>
            <a:pPr>
              <a:buFont typeface="Wingdings" panose="05000000000000000000" pitchFamily="2" charset="2"/>
              <a:buChar char="Ø"/>
            </a:pPr>
            <a:r>
              <a:rPr lang="en-US" altLang="he-IL" sz="2800">
                <a:latin typeface="Arial" panose="020B0604020202020204" pitchFamily="34" charset="0"/>
                <a:cs typeface="Arial" panose="020B0604020202020204" pitchFamily="34" charset="0"/>
              </a:rPr>
              <a:t>~3000 centi-Morgans (recombination units)</a:t>
            </a:r>
          </a:p>
          <a:p>
            <a:pPr>
              <a:buFont typeface="Wingdings" panose="05000000000000000000" pitchFamily="2" charset="2"/>
              <a:buChar char="Ø"/>
            </a:pPr>
            <a:r>
              <a:rPr lang="en-US" altLang="he-IL" sz="2800">
                <a:latin typeface="Arial" panose="020B0604020202020204" pitchFamily="34" charset="0"/>
                <a:cs typeface="Arial" panose="020B0604020202020204" pitchFamily="34" charset="0"/>
              </a:rPr>
              <a:t>~25,000 genes </a:t>
            </a:r>
          </a:p>
          <a:p>
            <a:pPr>
              <a:buFont typeface="Wingdings" panose="05000000000000000000" pitchFamily="2" charset="2"/>
              <a:buChar char="Ø"/>
            </a:pPr>
            <a:r>
              <a:rPr lang="en-US" altLang="he-IL" sz="2800">
                <a:latin typeface="Arial" panose="020B0604020202020204" pitchFamily="34" charset="0"/>
                <a:cs typeface="Arial" panose="020B0604020202020204" pitchFamily="34" charset="0"/>
              </a:rPr>
              <a:t>~3x10</a:t>
            </a:r>
            <a:r>
              <a:rPr lang="en-US" altLang="he-IL" sz="2800" baseline="30000">
                <a:latin typeface="Arial" panose="020B0604020202020204" pitchFamily="34" charset="0"/>
                <a:cs typeface="Arial" panose="020B0604020202020204" pitchFamily="34" charset="0"/>
              </a:rPr>
              <a:t>9</a:t>
            </a:r>
            <a:r>
              <a:rPr lang="en-US" altLang="he-IL" sz="2800">
                <a:latin typeface="Arial" panose="020B0604020202020204" pitchFamily="34" charset="0"/>
                <a:cs typeface="Arial" panose="020B0604020202020204" pitchFamily="34" charset="0"/>
              </a:rPr>
              <a:t> DNA base pairs.</a:t>
            </a:r>
          </a:p>
          <a:p>
            <a:pPr>
              <a:buFont typeface="Wingdings" panose="05000000000000000000" pitchFamily="2" charset="2"/>
              <a:buNone/>
            </a:pPr>
            <a:endParaRPr lang="en-US" altLang="he-IL" sz="280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84482"/>
                                        </p:tgtEl>
                                        <p:attrNameLst>
                                          <p:attrName>style.visibility</p:attrName>
                                        </p:attrNameLst>
                                      </p:cBhvr>
                                      <p:to>
                                        <p:strVal val="visible"/>
                                      </p:to>
                                    </p:set>
                                    <p:anim calcmode="lin" valueType="num">
                                      <p:cBhvr additive="base">
                                        <p:cTn id="7" dur="500" fill="hold"/>
                                        <p:tgtEl>
                                          <p:spTgt spid="1684482"/>
                                        </p:tgtEl>
                                        <p:attrNameLst>
                                          <p:attrName>ppt_x</p:attrName>
                                        </p:attrNameLst>
                                      </p:cBhvr>
                                      <p:tavLst>
                                        <p:tav tm="0">
                                          <p:val>
                                            <p:strVal val="#ppt_x"/>
                                          </p:val>
                                        </p:tav>
                                        <p:tav tm="100000">
                                          <p:val>
                                            <p:strVal val="#ppt_x"/>
                                          </p:val>
                                        </p:tav>
                                      </p:tavLst>
                                    </p:anim>
                                    <p:anim calcmode="lin" valueType="num">
                                      <p:cBhvr additive="base">
                                        <p:cTn id="8" dur="500" fill="hold"/>
                                        <p:tgtEl>
                                          <p:spTgt spid="168448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84483">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84483">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84483">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84483">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84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4482" grpId="0"/>
      <p:bldP spid="1684483" grpId="0" build="p"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5832" y="332656"/>
            <a:ext cx="2890664" cy="2143075"/>
          </a:xfrm>
        </p:spPr>
        <p:txBody>
          <a:bodyPr/>
          <a:lstStyle/>
          <a:p>
            <a:r>
              <a:rPr lang="he-IL" sz="5400" b="1" dirty="0" err="1" smtClean="0">
                <a:solidFill>
                  <a:srgbClr val="FFFF00"/>
                </a:solidFill>
                <a:effectLst/>
                <a:cs typeface="Narkisim" pitchFamily="2" charset="-79"/>
              </a:rPr>
              <a:t>אינטרונים</a:t>
            </a:r>
            <a:r>
              <a:rPr lang="he-IL" sz="5400" b="1" dirty="0" smtClean="0">
                <a:solidFill>
                  <a:srgbClr val="FFFF00"/>
                </a:solidFill>
                <a:effectLst/>
                <a:cs typeface="Narkisim" pitchFamily="2" charset="-79"/>
              </a:rPr>
              <a:t> </a:t>
            </a:r>
            <a:r>
              <a:rPr lang="he-IL" sz="5400" b="1" dirty="0" err="1" smtClean="0">
                <a:solidFill>
                  <a:srgbClr val="FFFF00"/>
                </a:solidFill>
                <a:effectLst/>
                <a:cs typeface="Narkisim" pitchFamily="2" charset="-79"/>
              </a:rPr>
              <a:t>ואקסנים</a:t>
            </a:r>
            <a:r>
              <a:rPr lang="he-IL" sz="5400" b="1" dirty="0" smtClean="0">
                <a:solidFill>
                  <a:srgbClr val="FFFF00"/>
                </a:solidFill>
                <a:effectLst/>
                <a:cs typeface="Narkisim" pitchFamily="2" charset="-79"/>
              </a:rPr>
              <a:t> ב-דנא</a:t>
            </a:r>
            <a:endParaRPr lang="en-US" sz="5400" b="1" dirty="0">
              <a:solidFill>
                <a:srgbClr val="FFFF00"/>
              </a:solidFill>
              <a:effectLst/>
              <a:cs typeface="Narkisim" pitchFamily="2" charset="-79"/>
            </a:endParaRPr>
          </a:p>
        </p:txBody>
      </p:sp>
      <p:sp>
        <p:nvSpPr>
          <p:cNvPr id="3" name="Content Placeholder 2"/>
          <p:cNvSpPr>
            <a:spLocks noGrp="1"/>
          </p:cNvSpPr>
          <p:nvPr>
            <p:ph idx="1"/>
          </p:nvPr>
        </p:nvSpPr>
        <p:spPr>
          <a:xfrm>
            <a:off x="683568" y="2708920"/>
            <a:ext cx="8208912" cy="3117949"/>
          </a:xfrm>
        </p:spPr>
        <p:txBody>
          <a:bodyPr/>
          <a:lstStyle/>
          <a:p>
            <a:pPr algn="r" rtl="1">
              <a:buFont typeface="Wingdings" panose="05000000000000000000" pitchFamily="2" charset="2"/>
              <a:buChar char="Ø"/>
            </a:pPr>
            <a:r>
              <a:rPr lang="he-IL" sz="2800" dirty="0" smtClean="0">
                <a:effectLst/>
                <a:cs typeface="Narkisim" pitchFamily="2" charset="-79"/>
              </a:rPr>
              <a:t>בכל היצורים העליים המידע ליצירת חלבון אינו רציף לאורך ה-דנא, ונמצא רק ב"אקסונים".</a:t>
            </a:r>
          </a:p>
          <a:p>
            <a:pPr algn="r" rtl="1">
              <a:buFont typeface="Wingdings" panose="05000000000000000000" pitchFamily="2" charset="2"/>
              <a:buChar char="Ø"/>
            </a:pPr>
            <a:r>
              <a:rPr lang="he-IL" sz="2800" dirty="0" smtClean="0">
                <a:effectLst/>
                <a:cs typeface="Narkisim" pitchFamily="2" charset="-79"/>
              </a:rPr>
              <a:t>תמיד קיימים קטעים הנקראים "</a:t>
            </a:r>
            <a:r>
              <a:rPr lang="he-IL" sz="2800" dirty="0" err="1" smtClean="0">
                <a:effectLst/>
                <a:cs typeface="Narkisim" pitchFamily="2" charset="-79"/>
              </a:rPr>
              <a:t>אינטרונים</a:t>
            </a:r>
            <a:r>
              <a:rPr lang="he-IL" sz="2800" dirty="0" smtClean="0">
                <a:effectLst/>
                <a:cs typeface="Narkisim" pitchFamily="2" charset="-79"/>
              </a:rPr>
              <a:t>" שאינם כוללים מידע לחלבון.  </a:t>
            </a:r>
          </a:p>
          <a:p>
            <a:pPr algn="r" rtl="1">
              <a:buFont typeface="Wingdings" panose="05000000000000000000" pitchFamily="2" charset="2"/>
              <a:buChar char="Ø"/>
            </a:pPr>
            <a:r>
              <a:rPr lang="he-IL" sz="2800" dirty="0" err="1" smtClean="0">
                <a:effectLst/>
                <a:cs typeface="Narkisim" pitchFamily="2" charset="-79"/>
              </a:rPr>
              <a:t>האינטרונים</a:t>
            </a:r>
            <a:r>
              <a:rPr lang="he-IL" sz="2800" dirty="0" smtClean="0">
                <a:effectLst/>
                <a:cs typeface="Narkisim" pitchFamily="2" charset="-79"/>
              </a:rPr>
              <a:t> נחתכים החוצה מתוך הרצף של ה-</a:t>
            </a:r>
            <a:r>
              <a:rPr lang="he-IL" sz="2800" dirty="0" err="1" smtClean="0">
                <a:effectLst/>
                <a:cs typeface="Narkisim" pitchFamily="2" charset="-79"/>
              </a:rPr>
              <a:t>רנא</a:t>
            </a:r>
            <a:r>
              <a:rPr lang="he-IL" sz="2800" dirty="0" smtClean="0">
                <a:effectLst/>
                <a:cs typeface="Narkisim" pitchFamily="2" charset="-79"/>
              </a:rPr>
              <a:t>.</a:t>
            </a:r>
          </a:p>
          <a:p>
            <a:pPr algn="r" rtl="1">
              <a:buFont typeface="Wingdings" panose="05000000000000000000" pitchFamily="2" charset="2"/>
              <a:buChar char="Ø"/>
            </a:pPr>
            <a:r>
              <a:rPr lang="he-IL" sz="2800" dirty="0" smtClean="0">
                <a:effectLst/>
                <a:cs typeface="Narkisim" pitchFamily="2" charset="-79"/>
              </a:rPr>
              <a:t>בכל גן יש לפחות </a:t>
            </a:r>
            <a:r>
              <a:rPr lang="he-IL" sz="2800" dirty="0" err="1" smtClean="0">
                <a:effectLst/>
                <a:cs typeface="Narkisim" pitchFamily="2" charset="-79"/>
              </a:rPr>
              <a:t>אינטרון</a:t>
            </a:r>
            <a:r>
              <a:rPr lang="he-IL" sz="2800" dirty="0" smtClean="0">
                <a:effectLst/>
                <a:cs typeface="Narkisim" pitchFamily="2" charset="-79"/>
              </a:rPr>
              <a:t> אחד, אבל יכול להיות גם יותר מעשרה </a:t>
            </a:r>
            <a:r>
              <a:rPr lang="he-IL" sz="2800" dirty="0" err="1" smtClean="0">
                <a:effectLst/>
                <a:cs typeface="Narkisim" pitchFamily="2" charset="-79"/>
              </a:rPr>
              <a:t>אינטריונים</a:t>
            </a:r>
            <a:r>
              <a:rPr lang="he-IL" sz="2800" dirty="0" smtClean="0">
                <a:effectLst/>
                <a:cs typeface="Narkisim" pitchFamily="2" charset="-79"/>
              </a:rPr>
              <a:t> בגן אחד.</a:t>
            </a:r>
          </a:p>
          <a:p>
            <a:pPr algn="r" rtl="1">
              <a:buFont typeface="Wingdings" panose="05000000000000000000" pitchFamily="2" charset="2"/>
              <a:buChar char="Ø"/>
            </a:pPr>
            <a:r>
              <a:rPr lang="he-IL" sz="2800" dirty="0" smtClean="0">
                <a:effectLst/>
                <a:cs typeface="Narkisim" pitchFamily="2" charset="-79"/>
              </a:rPr>
              <a:t>בדרך כלל </a:t>
            </a:r>
            <a:r>
              <a:rPr lang="he-IL" sz="2800" dirty="0" err="1" smtClean="0">
                <a:effectLst/>
                <a:cs typeface="Narkisim" pitchFamily="2" charset="-79"/>
              </a:rPr>
              <a:t>האינטרונים</a:t>
            </a:r>
            <a:r>
              <a:rPr lang="he-IL" sz="2800" dirty="0" smtClean="0">
                <a:effectLst/>
                <a:cs typeface="Narkisim" pitchFamily="2" charset="-79"/>
              </a:rPr>
              <a:t> יותר ארוכים מהאקסונים. </a:t>
            </a:r>
            <a:endParaRPr lang="en-US" sz="2800" dirty="0">
              <a:effectLst/>
              <a:cs typeface="Narkisim" pitchFamily="2" charset="-79"/>
            </a:endParaRPr>
          </a:p>
        </p:txBody>
      </p:sp>
      <p:pic>
        <p:nvPicPr>
          <p:cNvPr id="18434" name="Picture 2" descr="http://upload.wikimedia.org/wikipedia/commons/thumb/d/df/Pre-mRNA_to_mRNA.svg/420px-Pre-mRNA_to_mRNA.svg.png">
            <a:hlinkClick r:id="rId3"/>
          </p:cNvPr>
          <p:cNvPicPr>
            <a:picLocks noChangeAspect="1" noChangeArrowheads="1"/>
          </p:cNvPicPr>
          <p:nvPr/>
        </p:nvPicPr>
        <p:blipFill>
          <a:blip r:embed="rId4" cstate="print"/>
          <a:srcRect/>
          <a:stretch>
            <a:fillRect/>
          </a:stretch>
        </p:blipFill>
        <p:spPr bwMode="auto">
          <a:xfrm>
            <a:off x="107504" y="548680"/>
            <a:ext cx="6048672" cy="1872208"/>
          </a:xfrm>
          <a:prstGeom prst="rect">
            <a:avLst/>
          </a:prstGeom>
          <a:solidFill>
            <a:schemeClr val="tx1"/>
          </a:solidFill>
        </p:spPr>
      </p:pic>
    </p:spTree>
    <p:extLst>
      <p:ext uri="{BB962C8B-B14F-4D97-AF65-F5344CB8AC3E}">
        <p14:creationId xmlns:p14="http://schemas.microsoft.com/office/powerpoint/2010/main" val="300811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8434"/>
                                        </p:tgtEl>
                                        <p:attrNameLst>
                                          <p:attrName>style.visibility</p:attrName>
                                        </p:attrNameLst>
                                      </p:cBhvr>
                                      <p:to>
                                        <p:strVal val="visible"/>
                                      </p:to>
                                    </p:set>
                                    <p:anim calcmode="lin" valueType="num">
                                      <p:cBhvr additive="base">
                                        <p:cTn id="11" dur="500" fill="hold"/>
                                        <p:tgtEl>
                                          <p:spTgt spid="18434"/>
                                        </p:tgtEl>
                                        <p:attrNameLst>
                                          <p:attrName>ppt_x</p:attrName>
                                        </p:attrNameLst>
                                      </p:cBhvr>
                                      <p:tavLst>
                                        <p:tav tm="0">
                                          <p:val>
                                            <p:strVal val="#ppt_x"/>
                                          </p:val>
                                        </p:tav>
                                        <p:tav tm="100000">
                                          <p:val>
                                            <p:strVal val="#ppt_x"/>
                                          </p:val>
                                        </p:tav>
                                      </p:tavLst>
                                    </p:anim>
                                    <p:anim calcmode="lin" valueType="num">
                                      <p:cBhvr additive="base">
                                        <p:cTn id="12"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0626" name="Rectangle 2"/>
          <p:cNvSpPr>
            <a:spLocks noGrp="1" noChangeArrowheads="1"/>
          </p:cNvSpPr>
          <p:nvPr>
            <p:ph type="title"/>
          </p:nvPr>
        </p:nvSpPr>
        <p:spPr>
          <a:xfrm>
            <a:off x="323850" y="285750"/>
            <a:ext cx="8134350" cy="849313"/>
          </a:xfrm>
        </p:spPr>
        <p:txBody>
          <a:bodyPr/>
          <a:lstStyle/>
          <a:p>
            <a:r>
              <a:rPr lang="en-US" altLang="he-IL" b="1" smtClean="0">
                <a:solidFill>
                  <a:srgbClr val="FFFF00"/>
                </a:solidFill>
                <a:latin typeface="Arial" panose="020B0604020202020204" pitchFamily="34" charset="0"/>
                <a:cs typeface="Arial" panose="020B0604020202020204" pitchFamily="34" charset="0"/>
              </a:rPr>
              <a:t>Types of genome maps</a:t>
            </a:r>
          </a:p>
        </p:txBody>
      </p:sp>
      <p:sp>
        <p:nvSpPr>
          <p:cNvPr id="1690627" name="Rectangle 3"/>
          <p:cNvSpPr>
            <a:spLocks noChangeArrowheads="1"/>
          </p:cNvSpPr>
          <p:nvPr/>
        </p:nvSpPr>
        <p:spPr bwMode="auto">
          <a:xfrm>
            <a:off x="323850" y="1371600"/>
            <a:ext cx="8570913"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tx2"/>
              </a:buClr>
              <a:buSzPct val="75000"/>
              <a:buFont typeface="Monotype Sorts" charset="2"/>
              <a:buChar char="F"/>
              <a:defRPr sz="3200">
                <a:solidFill>
                  <a:schemeClr val="tx1"/>
                </a:solidFill>
                <a:latin typeface="Times New Roman" panose="02020603050405020304" pitchFamily="18" charset="0"/>
              </a:defRPr>
            </a:lvl1pPr>
            <a:lvl2pPr marL="742950" indent="-285750" rtl="1">
              <a:spcBef>
                <a:spcPct val="20000"/>
              </a:spcBef>
              <a:buClr>
                <a:schemeClr val="tx1"/>
              </a:buClr>
              <a:buChar char="–"/>
              <a:defRPr sz="2800">
                <a:solidFill>
                  <a:schemeClr val="tx1"/>
                </a:solidFill>
                <a:latin typeface="Times New Roman" panose="02020603050405020304" pitchFamily="18" charset="0"/>
              </a:defRPr>
            </a:lvl2pPr>
            <a:lvl3pPr marL="1143000" indent="-228600" rtl="1">
              <a:spcBef>
                <a:spcPct val="20000"/>
              </a:spcBef>
              <a:buClr>
                <a:schemeClr val="accent2"/>
              </a:buClr>
              <a:buSzPct val="65000"/>
              <a:buFont typeface="Monotype Sorts"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buFont typeface="Wingdings" panose="05000000000000000000" pitchFamily="2" charset="2"/>
              <a:buChar char="Ø"/>
            </a:pPr>
            <a:r>
              <a:rPr lang="en-US" altLang="he-IL" sz="2400">
                <a:solidFill>
                  <a:srgbClr val="FFFF00"/>
                </a:solidFill>
                <a:latin typeface="Arial" panose="020B0604020202020204" pitchFamily="34" charset="0"/>
                <a:cs typeface="Arial" panose="020B0604020202020204" pitchFamily="34" charset="0"/>
              </a:rPr>
              <a:t>Genetic maps</a:t>
            </a:r>
            <a:r>
              <a:rPr lang="en-US" altLang="he-IL" sz="2400">
                <a:latin typeface="Arial" panose="020B0604020202020204" pitchFamily="34" charset="0"/>
                <a:cs typeface="Arial" panose="020B0604020202020204" pitchFamily="34" charset="0"/>
              </a:rPr>
              <a:t> – based on genetic recombination between genetic markers at meiosis.  Units are % recombination (centi-Morgans, cM).</a:t>
            </a:r>
          </a:p>
          <a:p>
            <a:pPr>
              <a:buFont typeface="Wingdings" panose="05000000000000000000" pitchFamily="2" charset="2"/>
              <a:buChar char="Ø"/>
            </a:pPr>
            <a:r>
              <a:rPr lang="en-US" altLang="he-IL" sz="2400">
                <a:solidFill>
                  <a:srgbClr val="FFFF00"/>
                </a:solidFill>
                <a:latin typeface="Arial" panose="020B0604020202020204" pitchFamily="34" charset="0"/>
                <a:cs typeface="Arial" panose="020B0604020202020204" pitchFamily="34" charset="0"/>
              </a:rPr>
              <a:t>Radiation hybrid maps</a:t>
            </a:r>
            <a:r>
              <a:rPr lang="en-US" altLang="he-IL" sz="2400">
                <a:latin typeface="Arial" panose="020B0604020202020204" pitchFamily="34" charset="0"/>
                <a:cs typeface="Arial" panose="020B0604020202020204" pitchFamily="34" charset="0"/>
              </a:rPr>
              <a:t> – cell lines in which rodent cells have been fused to X-ray irradiated cells from a different species.</a:t>
            </a:r>
          </a:p>
          <a:p>
            <a:pPr>
              <a:buFont typeface="Wingdings" panose="05000000000000000000" pitchFamily="2" charset="2"/>
              <a:buChar char="Ø"/>
            </a:pPr>
            <a:r>
              <a:rPr lang="en-US" altLang="he-IL" sz="2400">
                <a:solidFill>
                  <a:srgbClr val="FFFF00"/>
                </a:solidFill>
                <a:latin typeface="Arial" panose="020B0604020202020204" pitchFamily="34" charset="0"/>
                <a:cs typeface="Arial" panose="020B0604020202020204" pitchFamily="34" charset="0"/>
              </a:rPr>
              <a:t>Comparative maps</a:t>
            </a:r>
            <a:r>
              <a:rPr lang="en-US" altLang="he-IL" sz="2400">
                <a:latin typeface="Arial" panose="020B0604020202020204" pitchFamily="34" charset="0"/>
                <a:cs typeface="Arial" panose="020B0604020202020204" pitchFamily="34" charset="0"/>
              </a:rPr>
              <a:t> – chromosomal segments are conserved across species.  The closer the species are related, the larger the conserved segments. Thus the location of genes in one species can be predicted from the location of these genes in another species.  </a:t>
            </a:r>
          </a:p>
          <a:p>
            <a:pPr>
              <a:buFont typeface="Wingdings" panose="05000000000000000000" pitchFamily="2" charset="2"/>
              <a:buChar char="Ø"/>
            </a:pPr>
            <a:r>
              <a:rPr lang="en-US" altLang="he-IL" sz="2400">
                <a:solidFill>
                  <a:srgbClr val="FFFF00"/>
                </a:solidFill>
                <a:latin typeface="Arial" panose="020B0604020202020204" pitchFamily="34" charset="0"/>
                <a:cs typeface="Arial" panose="020B0604020202020204" pitchFamily="34" charset="0"/>
              </a:rPr>
              <a:t>Physical maps</a:t>
            </a:r>
            <a:r>
              <a:rPr lang="en-US" altLang="he-IL" sz="2400">
                <a:latin typeface="Arial" panose="020B0604020202020204" pitchFamily="34" charset="0"/>
                <a:cs typeface="Arial" panose="020B0604020202020204" pitchFamily="34" charset="0"/>
              </a:rPr>
              <a:t> – the actual DNA sequence.  Units are DNA base pairs.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90626"/>
                                        </p:tgtEl>
                                        <p:attrNameLst>
                                          <p:attrName>style.visibility</p:attrName>
                                        </p:attrNameLst>
                                      </p:cBhvr>
                                      <p:to>
                                        <p:strVal val="visible"/>
                                      </p:to>
                                    </p:set>
                                    <p:anim calcmode="lin" valueType="num">
                                      <p:cBhvr additive="base">
                                        <p:cTn id="7" dur="500" fill="hold"/>
                                        <p:tgtEl>
                                          <p:spTgt spid="1690626"/>
                                        </p:tgtEl>
                                        <p:attrNameLst>
                                          <p:attrName>ppt_x</p:attrName>
                                        </p:attrNameLst>
                                      </p:cBhvr>
                                      <p:tavLst>
                                        <p:tav tm="0">
                                          <p:val>
                                            <p:strVal val="#ppt_x"/>
                                          </p:val>
                                        </p:tav>
                                        <p:tav tm="100000">
                                          <p:val>
                                            <p:strVal val="#ppt_x"/>
                                          </p:val>
                                        </p:tav>
                                      </p:tavLst>
                                    </p:anim>
                                    <p:anim calcmode="lin" valueType="num">
                                      <p:cBhvr additive="base">
                                        <p:cTn id="8" dur="500" fill="hold"/>
                                        <p:tgtEl>
                                          <p:spTgt spid="1690626"/>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90627">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90627">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90627">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906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0626" grpId="0"/>
      <p:bldP spid="1690627" grpId="0" build="p"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2674" name="Rectangle 2"/>
          <p:cNvSpPr>
            <a:spLocks noGrp="1" noChangeArrowheads="1"/>
          </p:cNvSpPr>
          <p:nvPr>
            <p:ph type="title"/>
          </p:nvPr>
        </p:nvSpPr>
        <p:spPr/>
        <p:txBody>
          <a:bodyPr/>
          <a:lstStyle/>
          <a:p>
            <a:r>
              <a:rPr lang="en-US" altLang="he-IL" b="1" smtClean="0">
                <a:solidFill>
                  <a:srgbClr val="FFFF00"/>
                </a:solidFill>
                <a:latin typeface="Arial" panose="020B0604020202020204" pitchFamily="34" charset="0"/>
                <a:cs typeface="Arial" panose="020B0604020202020204" pitchFamily="34" charset="0"/>
              </a:rPr>
              <a:t>Comparison of scales, </a:t>
            </a:r>
            <a:br>
              <a:rPr lang="en-US" altLang="he-IL" b="1" smtClean="0">
                <a:solidFill>
                  <a:srgbClr val="FFFF00"/>
                </a:solidFill>
                <a:latin typeface="Arial" panose="020B0604020202020204" pitchFamily="34" charset="0"/>
                <a:cs typeface="Arial" panose="020B0604020202020204" pitchFamily="34" charset="0"/>
              </a:rPr>
            </a:br>
            <a:r>
              <a:rPr lang="en-US" altLang="he-IL" b="1" smtClean="0">
                <a:solidFill>
                  <a:srgbClr val="FFFF00"/>
                </a:solidFill>
                <a:latin typeface="Arial" panose="020B0604020202020204" pitchFamily="34" charset="0"/>
                <a:cs typeface="Arial" panose="020B0604020202020204" pitchFamily="34" charset="0"/>
              </a:rPr>
              <a:t>the mammalian genome</a:t>
            </a:r>
          </a:p>
        </p:txBody>
      </p:sp>
      <p:sp>
        <p:nvSpPr>
          <p:cNvPr id="1692675" name="Rectangle 3"/>
          <p:cNvSpPr>
            <a:spLocks noGrp="1" noChangeArrowheads="1"/>
          </p:cNvSpPr>
          <p:nvPr>
            <p:ph type="body" sz="half" idx="1"/>
          </p:nvPr>
        </p:nvSpPr>
        <p:spPr>
          <a:xfrm>
            <a:off x="827088" y="2401888"/>
            <a:ext cx="6324600" cy="2052637"/>
          </a:xfrm>
        </p:spPr>
        <p:txBody>
          <a:bodyPr/>
          <a:lstStyle/>
          <a:p>
            <a:pPr marL="0" indent="0">
              <a:buFont typeface="Wingdings" panose="05000000000000000000" pitchFamily="2" charset="2"/>
              <a:buNone/>
            </a:pPr>
            <a:r>
              <a:rPr lang="en-US" altLang="he-IL" smtClean="0">
                <a:latin typeface="Arial" panose="020B0604020202020204" pitchFamily="34" charset="0"/>
                <a:cs typeface="Arial" panose="020B0604020202020204" pitchFamily="34" charset="0"/>
              </a:rPr>
              <a:t>1% recombination (1 cM) =</a:t>
            </a:r>
          </a:p>
          <a:p>
            <a:pPr marL="0" indent="0">
              <a:buFont typeface="Wingdings" panose="05000000000000000000" pitchFamily="2" charset="2"/>
              <a:buNone/>
            </a:pPr>
            <a:r>
              <a:rPr lang="en-US" altLang="he-IL" smtClean="0">
                <a:latin typeface="Arial" panose="020B0604020202020204" pitchFamily="34" charset="0"/>
                <a:cs typeface="Arial" panose="020B0604020202020204" pitchFamily="34" charset="0"/>
              </a:rPr>
              <a:t>~ 8 genes</a:t>
            </a:r>
          </a:p>
          <a:p>
            <a:pPr marL="0" indent="0">
              <a:buFont typeface="Wingdings" panose="05000000000000000000" pitchFamily="2" charset="2"/>
              <a:buNone/>
            </a:pPr>
            <a:r>
              <a:rPr lang="en-US" altLang="he-IL" smtClean="0">
                <a:latin typeface="Arial" panose="020B0604020202020204" pitchFamily="34" charset="0"/>
                <a:cs typeface="Arial" panose="020B0604020202020204" pitchFamily="34" charset="0"/>
              </a:rPr>
              <a:t>~ 1,000,000 base pairs</a:t>
            </a:r>
          </a:p>
        </p:txBody>
      </p:sp>
      <p:pic>
        <p:nvPicPr>
          <p:cNvPr id="1692676" name="Picture 4" descr="j0287328"/>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5435600" y="3141663"/>
            <a:ext cx="2495550" cy="3260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92674"/>
                                        </p:tgtEl>
                                        <p:attrNameLst>
                                          <p:attrName>style.visibility</p:attrName>
                                        </p:attrNameLst>
                                      </p:cBhvr>
                                      <p:to>
                                        <p:strVal val="visible"/>
                                      </p:to>
                                    </p:set>
                                    <p:anim calcmode="lin" valueType="num">
                                      <p:cBhvr additive="base">
                                        <p:cTn id="7" dur="500" fill="hold"/>
                                        <p:tgtEl>
                                          <p:spTgt spid="1692674"/>
                                        </p:tgtEl>
                                        <p:attrNameLst>
                                          <p:attrName>ppt_x</p:attrName>
                                        </p:attrNameLst>
                                      </p:cBhvr>
                                      <p:tavLst>
                                        <p:tav tm="0">
                                          <p:val>
                                            <p:strVal val="#ppt_x"/>
                                          </p:val>
                                        </p:tav>
                                        <p:tav tm="100000">
                                          <p:val>
                                            <p:strVal val="#ppt_x"/>
                                          </p:val>
                                        </p:tav>
                                      </p:tavLst>
                                    </p:anim>
                                    <p:anim calcmode="lin" valueType="num">
                                      <p:cBhvr additive="base">
                                        <p:cTn id="8" dur="500" fill="hold"/>
                                        <p:tgtEl>
                                          <p:spTgt spid="169267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9" presetClass="entr" presetSubtype="10" repeatCount="indefinite" fill="hold" nodeType="clickEffect">
                                  <p:stCondLst>
                                    <p:cond delay="0"/>
                                  </p:stCondLst>
                                  <p:childTnLst>
                                    <p:set>
                                      <p:cBhvr>
                                        <p:cTn id="12" dur="1" fill="hold">
                                          <p:stCondLst>
                                            <p:cond delay="0"/>
                                          </p:stCondLst>
                                        </p:cTn>
                                        <p:tgtEl>
                                          <p:spTgt spid="1692676"/>
                                        </p:tgtEl>
                                        <p:attrNameLst>
                                          <p:attrName>style.visibility</p:attrName>
                                        </p:attrNameLst>
                                      </p:cBhvr>
                                      <p:to>
                                        <p:strVal val="visible"/>
                                      </p:to>
                                    </p:set>
                                    <p:anim calcmode="lin" valueType="num">
                                      <p:cBhvr>
                                        <p:cTn id="13" dur="5000" fill="hold"/>
                                        <p:tgtEl>
                                          <p:spTgt spid="1692676"/>
                                        </p:tgtEl>
                                        <p:attrNameLst>
                                          <p:attrName>ppt_w</p:attrName>
                                        </p:attrNameLst>
                                      </p:cBhvr>
                                      <p:tavLst>
                                        <p:tav tm="0" fmla="#ppt_w*sin(2.5*pi*$)">
                                          <p:val>
                                            <p:fltVal val="0"/>
                                          </p:val>
                                        </p:tav>
                                        <p:tav tm="100000">
                                          <p:val>
                                            <p:fltVal val="1"/>
                                          </p:val>
                                        </p:tav>
                                      </p:tavLst>
                                    </p:anim>
                                    <p:anim calcmode="lin" valueType="num">
                                      <p:cBhvr>
                                        <p:cTn id="14" dur="5000" fill="hold"/>
                                        <p:tgtEl>
                                          <p:spTgt spid="1692676"/>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92675">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92675">
                                            <p:txEl>
                                              <p:pRg st="1" end="1"/>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926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2674" grpId="0"/>
      <p:bldP spid="1692675"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4722" name="Rectangle 2"/>
          <p:cNvSpPr>
            <a:spLocks noGrp="1" noChangeArrowheads="1"/>
          </p:cNvSpPr>
          <p:nvPr>
            <p:ph type="title"/>
          </p:nvPr>
        </p:nvSpPr>
        <p:spPr/>
        <p:txBody>
          <a:bodyPr/>
          <a:lstStyle/>
          <a:p>
            <a:r>
              <a:rPr lang="en-US" altLang="he-IL" b="1" smtClean="0">
                <a:solidFill>
                  <a:srgbClr val="FFFF00"/>
                </a:solidFill>
                <a:latin typeface="Arial" panose="020B0604020202020204" pitchFamily="34" charset="0"/>
                <a:cs typeface="Arial" panose="020B0604020202020204" pitchFamily="34" charset="0"/>
              </a:rPr>
              <a:t>Classes of genetic markers</a:t>
            </a:r>
          </a:p>
        </p:txBody>
      </p:sp>
      <p:sp>
        <p:nvSpPr>
          <p:cNvPr id="1694723" name="Rectangle 3"/>
          <p:cNvSpPr>
            <a:spLocks noGrp="1" noChangeArrowheads="1"/>
          </p:cNvSpPr>
          <p:nvPr>
            <p:ph type="body" idx="1"/>
          </p:nvPr>
        </p:nvSpPr>
        <p:spPr>
          <a:xfrm>
            <a:off x="252413" y="1600200"/>
            <a:ext cx="8642350" cy="4530725"/>
          </a:xfrm>
        </p:spPr>
        <p:txBody>
          <a:bodyPr/>
          <a:lstStyle/>
          <a:p>
            <a:pPr>
              <a:lnSpc>
                <a:spcPct val="90000"/>
              </a:lnSpc>
              <a:buFont typeface="Wingdings" panose="05000000000000000000" pitchFamily="2" charset="2"/>
              <a:buNone/>
            </a:pPr>
            <a:r>
              <a:rPr lang="en-US" altLang="he-IL" sz="2800" dirty="0" smtClean="0">
                <a:latin typeface="Arial" panose="020B0604020202020204" pitchFamily="34" charset="0"/>
                <a:cs typeface="Arial" panose="020B0604020202020204" pitchFamily="34" charset="0"/>
              </a:rPr>
              <a:t>Genetic maps are based on “genetic markers” – genome sites that can be followed across pedigrees.  The more polymorphic a marker, the more useful it is for mapping. </a:t>
            </a:r>
            <a:endParaRPr lang="en-US" altLang="he-IL" sz="2800" dirty="0" smtClean="0">
              <a:solidFill>
                <a:srgbClr val="FFFF00"/>
              </a:solidFill>
              <a:latin typeface="Arial" panose="020B0604020202020204" pitchFamily="34" charset="0"/>
              <a:cs typeface="Arial" panose="020B0604020202020204" pitchFamily="34" charset="0"/>
            </a:endParaRPr>
          </a:p>
          <a:p>
            <a:pPr>
              <a:lnSpc>
                <a:spcPct val="90000"/>
              </a:lnSpc>
              <a:buClr>
                <a:schemeClr val="accent2"/>
              </a:buClr>
              <a:buFont typeface="Wingdings" panose="05000000000000000000" pitchFamily="2" charset="2"/>
              <a:buChar char="Ø"/>
            </a:pPr>
            <a:r>
              <a:rPr lang="en-US" altLang="he-IL" sz="2800" dirty="0" smtClean="0">
                <a:solidFill>
                  <a:srgbClr val="FFFF00"/>
                </a:solidFill>
                <a:latin typeface="Arial" panose="020B0604020202020204" pitchFamily="34" charset="0"/>
                <a:cs typeface="Arial" panose="020B0604020202020204" pitchFamily="34" charset="0"/>
              </a:rPr>
              <a:t>Type I markers</a:t>
            </a:r>
            <a:r>
              <a:rPr lang="en-US" altLang="he-IL" sz="2800" dirty="0" smtClean="0">
                <a:latin typeface="Arial" panose="020B0604020202020204" pitchFamily="34" charset="0"/>
                <a:cs typeface="Arial" panose="020B0604020202020204" pitchFamily="34" charset="0"/>
              </a:rPr>
              <a:t> – coding genes, low polymorphism</a:t>
            </a:r>
          </a:p>
          <a:p>
            <a:pPr>
              <a:lnSpc>
                <a:spcPct val="90000"/>
              </a:lnSpc>
              <a:buClr>
                <a:schemeClr val="accent2"/>
              </a:buClr>
              <a:buFont typeface="Wingdings" panose="05000000000000000000" pitchFamily="2" charset="2"/>
              <a:buChar char="Ø"/>
            </a:pPr>
            <a:r>
              <a:rPr lang="en-US" altLang="he-IL" sz="2800" dirty="0" smtClean="0">
                <a:solidFill>
                  <a:srgbClr val="FFFF00"/>
                </a:solidFill>
                <a:latin typeface="Arial" panose="020B0604020202020204" pitchFamily="34" charset="0"/>
                <a:cs typeface="Arial" panose="020B0604020202020204" pitchFamily="34" charset="0"/>
              </a:rPr>
              <a:t>Type II markers</a:t>
            </a:r>
            <a:r>
              <a:rPr lang="en-US" altLang="he-IL" sz="2800" dirty="0" smtClean="0">
                <a:latin typeface="Arial" panose="020B0604020202020204" pitchFamily="34" charset="0"/>
                <a:cs typeface="Arial" panose="020B0604020202020204" pitchFamily="34" charset="0"/>
              </a:rPr>
              <a:t> – generally noncoding regions (introns), highly polymorphic</a:t>
            </a:r>
          </a:p>
          <a:p>
            <a:pPr lvl="1" rtl="0">
              <a:lnSpc>
                <a:spcPct val="90000"/>
              </a:lnSpc>
            </a:pPr>
            <a:r>
              <a:rPr lang="en-US" altLang="he-IL" sz="2400" dirty="0" smtClean="0">
                <a:latin typeface="Arial" panose="020B0604020202020204" pitchFamily="34" charset="0"/>
                <a:cs typeface="Arial" panose="020B0604020202020204" pitchFamily="34" charset="0"/>
              </a:rPr>
              <a:t>Restriction fragment length polymorphisms (RLFP) </a:t>
            </a:r>
          </a:p>
          <a:p>
            <a:pPr lvl="1" rtl="0">
              <a:lnSpc>
                <a:spcPct val="90000"/>
              </a:lnSpc>
            </a:pPr>
            <a:r>
              <a:rPr lang="en-US" altLang="he-IL" sz="2400" dirty="0" smtClean="0">
                <a:latin typeface="Arial" panose="020B0604020202020204" pitchFamily="34" charset="0"/>
                <a:cs typeface="Arial" panose="020B0604020202020204" pitchFamily="34" charset="0"/>
              </a:rPr>
              <a:t>DNA Microsatellites, or short tandem repeats (STR)</a:t>
            </a:r>
          </a:p>
          <a:p>
            <a:pPr lvl="1" rtl="0">
              <a:lnSpc>
                <a:spcPct val="90000"/>
              </a:lnSpc>
            </a:pPr>
            <a:r>
              <a:rPr lang="en-US" altLang="he-IL" sz="2400" dirty="0" smtClean="0">
                <a:latin typeface="Arial" panose="020B0604020202020204" pitchFamily="34" charset="0"/>
                <a:cs typeface="Arial" panose="020B0604020202020204" pitchFamily="34" charset="0"/>
              </a:rPr>
              <a:t>Single nucleotide polymorphisms (SNP)</a:t>
            </a:r>
          </a:p>
          <a:p>
            <a:pPr lvl="1" rtl="0">
              <a:lnSpc>
                <a:spcPct val="90000"/>
              </a:lnSpc>
              <a:buFontTx/>
              <a:buNone/>
            </a:pPr>
            <a:endParaRPr lang="en-US" altLang="he-IL" sz="2400"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94722"/>
                                        </p:tgtEl>
                                        <p:attrNameLst>
                                          <p:attrName>style.visibility</p:attrName>
                                        </p:attrNameLst>
                                      </p:cBhvr>
                                      <p:to>
                                        <p:strVal val="visible"/>
                                      </p:to>
                                    </p:set>
                                    <p:anim calcmode="lin" valueType="num">
                                      <p:cBhvr additive="base">
                                        <p:cTn id="7" dur="500" fill="hold"/>
                                        <p:tgtEl>
                                          <p:spTgt spid="1694722"/>
                                        </p:tgtEl>
                                        <p:attrNameLst>
                                          <p:attrName>ppt_x</p:attrName>
                                        </p:attrNameLst>
                                      </p:cBhvr>
                                      <p:tavLst>
                                        <p:tav tm="0">
                                          <p:val>
                                            <p:strVal val="#ppt_x"/>
                                          </p:val>
                                        </p:tav>
                                        <p:tav tm="100000">
                                          <p:val>
                                            <p:strVal val="#ppt_x"/>
                                          </p:val>
                                        </p:tav>
                                      </p:tavLst>
                                    </p:anim>
                                    <p:anim calcmode="lin" valueType="num">
                                      <p:cBhvr additive="base">
                                        <p:cTn id="8" dur="500" fill="hold"/>
                                        <p:tgtEl>
                                          <p:spTgt spid="169472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94723">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94723">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94723">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94723">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94723">
                                            <p:txEl>
                                              <p:pRg st="4" end="4"/>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947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4722" grpId="0"/>
      <p:bldP spid="1694723"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3568" y="476672"/>
            <a:ext cx="8207375" cy="2063130"/>
          </a:xfrm>
        </p:spPr>
        <p:txBody>
          <a:bodyPr/>
          <a:lstStyle/>
          <a:p>
            <a:r>
              <a:rPr lang="he-IL" sz="6600" dirty="0" smtClean="0">
                <a:latin typeface="Narkisim" panose="020E0502050101010101" pitchFamily="34" charset="-79"/>
                <a:cs typeface="Narkisim" panose="020E0502050101010101" pitchFamily="34" charset="-79"/>
              </a:rPr>
              <a:t>תכנית טיפוח בקר לחלב בישראל</a:t>
            </a:r>
            <a:r>
              <a:rPr lang="en-US" sz="4000" dirty="0" smtClean="0">
                <a:latin typeface="Arial" charset="0"/>
                <a:cs typeface="Arial" charset="0"/>
              </a:rPr>
              <a:t/>
            </a:r>
            <a:br>
              <a:rPr lang="en-US" sz="4000" dirty="0" smtClean="0">
                <a:latin typeface="Arial" charset="0"/>
                <a:cs typeface="Arial" charset="0"/>
              </a:rPr>
            </a:br>
            <a:endParaRPr lang="en-US" sz="4000" dirty="0" smtClean="0">
              <a:latin typeface="Arial" charset="0"/>
              <a:cs typeface="Arial" charset="0"/>
            </a:endParaRPr>
          </a:p>
        </p:txBody>
      </p:sp>
      <p:grpSp>
        <p:nvGrpSpPr>
          <p:cNvPr id="2" name="Group 3"/>
          <p:cNvGrpSpPr>
            <a:grpSpLocks/>
          </p:cNvGrpSpPr>
          <p:nvPr/>
        </p:nvGrpSpPr>
        <p:grpSpPr bwMode="auto">
          <a:xfrm>
            <a:off x="1187624" y="2861369"/>
            <a:ext cx="6983413" cy="4017963"/>
            <a:chOff x="2608" y="799"/>
            <a:chExt cx="3096" cy="1762"/>
          </a:xfrm>
        </p:grpSpPr>
        <p:pic>
          <p:nvPicPr>
            <p:cNvPr id="31748" name="Picture 4" descr="TMP1"/>
            <p:cNvPicPr>
              <a:picLocks noChangeAspect="1" noChangeArrowheads="1"/>
            </p:cNvPicPr>
            <p:nvPr/>
          </p:nvPicPr>
          <p:blipFill>
            <a:blip r:embed="rId3" cstate="print"/>
            <a:srcRect t="14151"/>
            <a:stretch>
              <a:fillRect/>
            </a:stretch>
          </p:blipFill>
          <p:spPr bwMode="auto">
            <a:xfrm>
              <a:off x="2608" y="799"/>
              <a:ext cx="3096" cy="1574"/>
            </a:xfrm>
            <a:prstGeom prst="rect">
              <a:avLst/>
            </a:prstGeom>
            <a:noFill/>
            <a:ln w="9525">
              <a:noFill/>
              <a:miter lim="800000"/>
              <a:headEnd/>
              <a:tailEnd/>
            </a:ln>
          </p:spPr>
        </p:pic>
        <p:sp>
          <p:nvSpPr>
            <p:cNvPr id="31749" name="Text Box 5"/>
            <p:cNvSpPr txBox="1">
              <a:spLocks noChangeArrowheads="1"/>
            </p:cNvSpPr>
            <p:nvPr/>
          </p:nvSpPr>
          <p:spPr bwMode="auto">
            <a:xfrm>
              <a:off x="2608" y="2387"/>
              <a:ext cx="3061" cy="174"/>
            </a:xfrm>
            <a:prstGeom prst="rect">
              <a:avLst/>
            </a:prstGeom>
            <a:noFill/>
            <a:ln w="9525">
              <a:noFill/>
              <a:miter lim="800000"/>
              <a:headEnd/>
              <a:tailEnd/>
            </a:ln>
          </p:spPr>
          <p:txBody>
            <a:bodyPr>
              <a:spAutoFit/>
            </a:bodyPr>
            <a:lstStyle/>
            <a:p>
              <a:pPr marL="360363" indent="-360363" eaLnBrk="1" hangingPunct="1"/>
              <a:endParaRPr lang="en-US" sz="2000">
                <a:cs typeface="Arial" charset="0"/>
              </a:endParaRPr>
            </a:p>
          </p:txBody>
        </p:sp>
      </p:grpSp>
    </p:spTree>
    <p:extLst>
      <p:ext uri="{BB962C8B-B14F-4D97-AF65-F5344CB8AC3E}">
        <p14:creationId xmlns:p14="http://schemas.microsoft.com/office/powerpoint/2010/main" val="52605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5986" name="Rectangle 2"/>
          <p:cNvSpPr>
            <a:spLocks noGrp="1" noChangeArrowheads="1"/>
          </p:cNvSpPr>
          <p:nvPr>
            <p:ph type="ctrTitle"/>
          </p:nvPr>
        </p:nvSpPr>
        <p:spPr>
          <a:xfrm>
            <a:off x="539750" y="620713"/>
            <a:ext cx="7772400" cy="1800225"/>
          </a:xfrm>
        </p:spPr>
        <p:txBody>
          <a:bodyPr/>
          <a:lstStyle/>
          <a:p>
            <a:r>
              <a:rPr lang="en-US" altLang="he-IL" sz="6600" b="1" smtClean="0">
                <a:latin typeface="Arial" panose="020B0604020202020204" pitchFamily="34" charset="0"/>
                <a:cs typeface="Arial" panose="020B0604020202020204" pitchFamily="34" charset="0"/>
              </a:rPr>
              <a:t>DNA-level polymorphisms</a:t>
            </a:r>
          </a:p>
        </p:txBody>
      </p:sp>
      <p:sp>
        <p:nvSpPr>
          <p:cNvPr id="1705990" name="Freeform 6" descr="arraybkgd"/>
          <p:cNvSpPr>
            <a:spLocks/>
          </p:cNvSpPr>
          <p:nvPr/>
        </p:nvSpPr>
        <p:spPr bwMode="auto">
          <a:xfrm>
            <a:off x="3482975" y="2565400"/>
            <a:ext cx="5410200" cy="3200400"/>
          </a:xfrm>
          <a:custGeom>
            <a:avLst/>
            <a:gdLst>
              <a:gd name="T0" fmla="*/ 309426 w 2273"/>
              <a:gd name="T1" fmla="*/ 136916 h 1309"/>
              <a:gd name="T2" fmla="*/ 547447 w 2273"/>
              <a:gd name="T3" fmla="*/ 264051 h 1309"/>
              <a:gd name="T4" fmla="*/ 407015 w 2273"/>
              <a:gd name="T5" fmla="*/ 498764 h 1309"/>
              <a:gd name="T6" fmla="*/ 197557 w 2273"/>
              <a:gd name="T7" fmla="*/ 870391 h 1309"/>
              <a:gd name="T8" fmla="*/ 80927 w 2273"/>
              <a:gd name="T9" fmla="*/ 1036646 h 1309"/>
              <a:gd name="T10" fmla="*/ 30943 w 2273"/>
              <a:gd name="T11" fmla="*/ 1290918 h 1309"/>
              <a:gd name="T12" fmla="*/ 164234 w 2273"/>
              <a:gd name="T13" fmla="*/ 1378935 h 1309"/>
              <a:gd name="T14" fmla="*/ 314187 w 2273"/>
              <a:gd name="T15" fmla="*/ 1364265 h 1309"/>
              <a:gd name="T16" fmla="*/ 649795 w 2273"/>
              <a:gd name="T17" fmla="*/ 1327591 h 1309"/>
              <a:gd name="T18" fmla="*/ 1130596 w 2273"/>
              <a:gd name="T19" fmla="*/ 1371600 h 1309"/>
              <a:gd name="T20" fmla="*/ 1335294 w 2273"/>
              <a:gd name="T21" fmla="*/ 1601422 h 1309"/>
              <a:gd name="T22" fmla="*/ 1542371 w 2273"/>
              <a:gd name="T23" fmla="*/ 1990165 h 1309"/>
              <a:gd name="T24" fmla="*/ 1751829 w 2273"/>
              <a:gd name="T25" fmla="*/ 2146640 h 1309"/>
              <a:gd name="T26" fmla="*/ 1975568 w 2273"/>
              <a:gd name="T27" fmla="*/ 2200428 h 1309"/>
              <a:gd name="T28" fmla="*/ 2104099 w 2273"/>
              <a:gd name="T29" fmla="*/ 2508488 h 1309"/>
              <a:gd name="T30" fmla="*/ 1975568 w 2273"/>
              <a:gd name="T31" fmla="*/ 2904565 h 1309"/>
              <a:gd name="T32" fmla="*/ 1877980 w 2273"/>
              <a:gd name="T33" fmla="*/ 3109938 h 1309"/>
              <a:gd name="T34" fmla="*/ 2154083 w 2273"/>
              <a:gd name="T35" fmla="*/ 2958353 h 1309"/>
              <a:gd name="T36" fmla="*/ 2244531 w 2273"/>
              <a:gd name="T37" fmla="*/ 2850776 h 1309"/>
              <a:gd name="T38" fmla="*/ 2375442 w 2273"/>
              <a:gd name="T39" fmla="*/ 2625844 h 1309"/>
              <a:gd name="T40" fmla="*/ 2275473 w 2273"/>
              <a:gd name="T41" fmla="*/ 3029256 h 1309"/>
              <a:gd name="T42" fmla="*/ 2370682 w 2273"/>
              <a:gd name="T43" fmla="*/ 3149057 h 1309"/>
              <a:gd name="T44" fmla="*/ 2542056 w 2273"/>
              <a:gd name="T45" fmla="*/ 3002361 h 1309"/>
              <a:gd name="T46" fmla="*/ 2546817 w 2273"/>
              <a:gd name="T47" fmla="*/ 2662518 h 1309"/>
              <a:gd name="T48" fmla="*/ 2675347 w 2273"/>
              <a:gd name="T49" fmla="*/ 2151529 h 1309"/>
              <a:gd name="T50" fmla="*/ 3179950 w 2273"/>
              <a:gd name="T51" fmla="*/ 2254216 h 1309"/>
              <a:gd name="T52" fmla="*/ 3570304 w 2273"/>
              <a:gd name="T53" fmla="*/ 2290890 h 1309"/>
              <a:gd name="T54" fmla="*/ 3808324 w 2273"/>
              <a:gd name="T55" fmla="*/ 2268886 h 1309"/>
              <a:gd name="T56" fmla="*/ 4193917 w 2273"/>
              <a:gd name="T57" fmla="*/ 2087961 h 1309"/>
              <a:gd name="T58" fmla="*/ 4358151 w 2273"/>
              <a:gd name="T59" fmla="*/ 2166199 h 1309"/>
              <a:gd name="T60" fmla="*/ 4462879 w 2273"/>
              <a:gd name="T61" fmla="*/ 2322674 h 1309"/>
              <a:gd name="T62" fmla="*/ 4565228 w 2273"/>
              <a:gd name="T63" fmla="*/ 2239547 h 1309"/>
              <a:gd name="T64" fmla="*/ 4677098 w 2273"/>
              <a:gd name="T65" fmla="*/ 2254216 h 1309"/>
              <a:gd name="T66" fmla="*/ 4762785 w 2273"/>
              <a:gd name="T67" fmla="*/ 2535382 h 1309"/>
              <a:gd name="T68" fmla="*/ 4603311 w 2273"/>
              <a:gd name="T69" fmla="*/ 2985247 h 1309"/>
              <a:gd name="T70" fmla="*/ 4610452 w 2273"/>
              <a:gd name="T71" fmla="*/ 3200400 h 1309"/>
              <a:gd name="T72" fmla="*/ 4957962 w 2273"/>
              <a:gd name="T73" fmla="*/ 3046370 h 1309"/>
              <a:gd name="T74" fmla="*/ 5005566 w 2273"/>
              <a:gd name="T75" fmla="*/ 2941239 h 1309"/>
              <a:gd name="T76" fmla="*/ 5126956 w 2273"/>
              <a:gd name="T77" fmla="*/ 2322674 h 1309"/>
              <a:gd name="T78" fmla="*/ 5126956 w 2273"/>
              <a:gd name="T79" fmla="*/ 1828800 h 1309"/>
              <a:gd name="T80" fmla="*/ 5138857 w 2273"/>
              <a:gd name="T81" fmla="*/ 1256689 h 1309"/>
              <a:gd name="T82" fmla="*/ 5255487 w 2273"/>
              <a:gd name="T83" fmla="*/ 1095324 h 1309"/>
              <a:gd name="T84" fmla="*/ 5205503 w 2273"/>
              <a:gd name="T85" fmla="*/ 2410691 h 1309"/>
              <a:gd name="T86" fmla="*/ 5374497 w 2273"/>
              <a:gd name="T87" fmla="*/ 2554941 h 1309"/>
              <a:gd name="T88" fmla="*/ 5322133 w 2273"/>
              <a:gd name="T89" fmla="*/ 1740783 h 1309"/>
              <a:gd name="T90" fmla="*/ 5374497 w 2273"/>
              <a:gd name="T91" fmla="*/ 290945 h 1309"/>
              <a:gd name="T92" fmla="*/ 5215023 w 2273"/>
              <a:gd name="T93" fmla="*/ 166255 h 1309"/>
              <a:gd name="T94" fmla="*/ 5019847 w 2273"/>
              <a:gd name="T95" fmla="*/ 107576 h 1309"/>
              <a:gd name="T96" fmla="*/ 4569989 w 2273"/>
              <a:gd name="T97" fmla="*/ 2445 h 1309"/>
              <a:gd name="T98" fmla="*/ 4055865 w 2273"/>
              <a:gd name="T99" fmla="*/ 97797 h 1309"/>
              <a:gd name="T100" fmla="*/ 3575064 w 2273"/>
              <a:gd name="T101" fmla="*/ 171144 h 1309"/>
              <a:gd name="T102" fmla="*/ 3184711 w 2273"/>
              <a:gd name="T103" fmla="*/ 210263 h 1309"/>
              <a:gd name="T104" fmla="*/ 2834821 w 2273"/>
              <a:gd name="T105" fmla="*/ 210263 h 1309"/>
              <a:gd name="T106" fmla="*/ 2420666 w 2273"/>
              <a:gd name="T107" fmla="*/ 188259 h 1309"/>
              <a:gd name="T108" fmla="*/ 2030313 w 2273"/>
              <a:gd name="T109" fmla="*/ 193149 h 1309"/>
              <a:gd name="T110" fmla="*/ 1606637 w 2273"/>
              <a:gd name="T111" fmla="*/ 271386 h 1309"/>
              <a:gd name="T112" fmla="*/ 1251986 w 2273"/>
              <a:gd name="T113" fmla="*/ 278721 h 1309"/>
              <a:gd name="T114" fmla="*/ 906857 w 2273"/>
              <a:gd name="T115" fmla="*/ 215153 h 1309"/>
              <a:gd name="T116" fmla="*/ 480801 w 2273"/>
              <a:gd name="T117" fmla="*/ 132026 h 130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73" h="1309">
                <a:moveTo>
                  <a:pt x="204" y="62"/>
                </a:moveTo>
                <a:lnTo>
                  <a:pt x="191" y="62"/>
                </a:lnTo>
                <a:lnTo>
                  <a:pt x="179" y="62"/>
                </a:lnTo>
                <a:lnTo>
                  <a:pt x="169" y="62"/>
                </a:lnTo>
                <a:lnTo>
                  <a:pt x="160" y="61"/>
                </a:lnTo>
                <a:lnTo>
                  <a:pt x="152" y="60"/>
                </a:lnTo>
                <a:lnTo>
                  <a:pt x="145" y="59"/>
                </a:lnTo>
                <a:lnTo>
                  <a:pt x="139" y="58"/>
                </a:lnTo>
                <a:lnTo>
                  <a:pt x="136" y="55"/>
                </a:lnTo>
                <a:lnTo>
                  <a:pt x="131" y="54"/>
                </a:lnTo>
                <a:lnTo>
                  <a:pt x="130" y="56"/>
                </a:lnTo>
                <a:lnTo>
                  <a:pt x="131" y="62"/>
                </a:lnTo>
                <a:lnTo>
                  <a:pt x="136" y="68"/>
                </a:lnTo>
                <a:lnTo>
                  <a:pt x="140" y="71"/>
                </a:lnTo>
                <a:lnTo>
                  <a:pt x="148" y="75"/>
                </a:lnTo>
                <a:lnTo>
                  <a:pt x="159" y="78"/>
                </a:lnTo>
                <a:lnTo>
                  <a:pt x="171" y="83"/>
                </a:lnTo>
                <a:lnTo>
                  <a:pt x="186" y="86"/>
                </a:lnTo>
                <a:lnTo>
                  <a:pt x="202" y="90"/>
                </a:lnTo>
                <a:lnTo>
                  <a:pt x="219" y="91"/>
                </a:lnTo>
                <a:lnTo>
                  <a:pt x="235" y="92"/>
                </a:lnTo>
                <a:lnTo>
                  <a:pt x="230" y="108"/>
                </a:lnTo>
                <a:lnTo>
                  <a:pt x="229" y="122"/>
                </a:lnTo>
                <a:lnTo>
                  <a:pt x="225" y="136"/>
                </a:lnTo>
                <a:lnTo>
                  <a:pt x="215" y="147"/>
                </a:lnTo>
                <a:lnTo>
                  <a:pt x="208" y="153"/>
                </a:lnTo>
                <a:lnTo>
                  <a:pt x="201" y="160"/>
                </a:lnTo>
                <a:lnTo>
                  <a:pt x="195" y="168"/>
                </a:lnTo>
                <a:lnTo>
                  <a:pt x="189" y="175"/>
                </a:lnTo>
                <a:lnTo>
                  <a:pt x="183" y="183"/>
                </a:lnTo>
                <a:lnTo>
                  <a:pt x="178" y="191"/>
                </a:lnTo>
                <a:lnTo>
                  <a:pt x="175" y="198"/>
                </a:lnTo>
                <a:lnTo>
                  <a:pt x="171" y="204"/>
                </a:lnTo>
                <a:lnTo>
                  <a:pt x="166" y="215"/>
                </a:lnTo>
                <a:lnTo>
                  <a:pt x="161" y="227"/>
                </a:lnTo>
                <a:lnTo>
                  <a:pt x="155" y="240"/>
                </a:lnTo>
                <a:lnTo>
                  <a:pt x="148" y="250"/>
                </a:lnTo>
                <a:lnTo>
                  <a:pt x="136" y="267"/>
                </a:lnTo>
                <a:lnTo>
                  <a:pt x="125" y="283"/>
                </a:lnTo>
                <a:lnTo>
                  <a:pt x="115" y="301"/>
                </a:lnTo>
                <a:lnTo>
                  <a:pt x="106" y="317"/>
                </a:lnTo>
                <a:lnTo>
                  <a:pt x="98" y="332"/>
                </a:lnTo>
                <a:lnTo>
                  <a:pt x="89" y="346"/>
                </a:lnTo>
                <a:lnTo>
                  <a:pt x="83" y="356"/>
                </a:lnTo>
                <a:lnTo>
                  <a:pt x="76" y="365"/>
                </a:lnTo>
                <a:lnTo>
                  <a:pt x="69" y="372"/>
                </a:lnTo>
                <a:lnTo>
                  <a:pt x="64" y="379"/>
                </a:lnTo>
                <a:lnTo>
                  <a:pt x="58" y="386"/>
                </a:lnTo>
                <a:lnTo>
                  <a:pt x="55" y="393"/>
                </a:lnTo>
                <a:lnTo>
                  <a:pt x="50" y="399"/>
                </a:lnTo>
                <a:lnTo>
                  <a:pt x="47" y="404"/>
                </a:lnTo>
                <a:lnTo>
                  <a:pt x="45" y="410"/>
                </a:lnTo>
                <a:lnTo>
                  <a:pt x="41" y="415"/>
                </a:lnTo>
                <a:lnTo>
                  <a:pt x="38" y="419"/>
                </a:lnTo>
                <a:lnTo>
                  <a:pt x="34" y="424"/>
                </a:lnTo>
                <a:lnTo>
                  <a:pt x="30" y="430"/>
                </a:lnTo>
                <a:lnTo>
                  <a:pt x="25" y="435"/>
                </a:lnTo>
                <a:lnTo>
                  <a:pt x="20" y="441"/>
                </a:lnTo>
                <a:lnTo>
                  <a:pt x="16" y="447"/>
                </a:lnTo>
                <a:lnTo>
                  <a:pt x="11" y="453"/>
                </a:lnTo>
                <a:lnTo>
                  <a:pt x="7" y="457"/>
                </a:lnTo>
                <a:lnTo>
                  <a:pt x="1" y="471"/>
                </a:lnTo>
                <a:lnTo>
                  <a:pt x="0" y="488"/>
                </a:lnTo>
                <a:lnTo>
                  <a:pt x="3" y="507"/>
                </a:lnTo>
                <a:lnTo>
                  <a:pt x="9" y="522"/>
                </a:lnTo>
                <a:lnTo>
                  <a:pt x="13" y="528"/>
                </a:lnTo>
                <a:lnTo>
                  <a:pt x="18" y="533"/>
                </a:lnTo>
                <a:lnTo>
                  <a:pt x="25" y="539"/>
                </a:lnTo>
                <a:lnTo>
                  <a:pt x="32" y="544"/>
                </a:lnTo>
                <a:lnTo>
                  <a:pt x="38" y="548"/>
                </a:lnTo>
                <a:lnTo>
                  <a:pt x="45" y="552"/>
                </a:lnTo>
                <a:lnTo>
                  <a:pt x="49" y="555"/>
                </a:lnTo>
                <a:lnTo>
                  <a:pt x="53" y="558"/>
                </a:lnTo>
                <a:lnTo>
                  <a:pt x="55" y="560"/>
                </a:lnTo>
                <a:lnTo>
                  <a:pt x="58" y="561"/>
                </a:lnTo>
                <a:lnTo>
                  <a:pt x="63" y="563"/>
                </a:lnTo>
                <a:lnTo>
                  <a:pt x="69" y="564"/>
                </a:lnTo>
                <a:lnTo>
                  <a:pt x="74" y="566"/>
                </a:lnTo>
                <a:lnTo>
                  <a:pt x="80" y="566"/>
                </a:lnTo>
                <a:lnTo>
                  <a:pt x="87" y="567"/>
                </a:lnTo>
                <a:lnTo>
                  <a:pt x="94" y="568"/>
                </a:lnTo>
                <a:lnTo>
                  <a:pt x="101" y="569"/>
                </a:lnTo>
                <a:lnTo>
                  <a:pt x="107" y="569"/>
                </a:lnTo>
                <a:lnTo>
                  <a:pt x="114" y="568"/>
                </a:lnTo>
                <a:lnTo>
                  <a:pt x="118" y="566"/>
                </a:lnTo>
                <a:lnTo>
                  <a:pt x="124" y="563"/>
                </a:lnTo>
                <a:lnTo>
                  <a:pt x="129" y="561"/>
                </a:lnTo>
                <a:lnTo>
                  <a:pt x="132" y="558"/>
                </a:lnTo>
                <a:lnTo>
                  <a:pt x="136" y="554"/>
                </a:lnTo>
                <a:lnTo>
                  <a:pt x="142" y="547"/>
                </a:lnTo>
                <a:lnTo>
                  <a:pt x="148" y="540"/>
                </a:lnTo>
                <a:lnTo>
                  <a:pt x="153" y="536"/>
                </a:lnTo>
                <a:lnTo>
                  <a:pt x="155" y="533"/>
                </a:lnTo>
                <a:lnTo>
                  <a:pt x="171" y="536"/>
                </a:lnTo>
                <a:lnTo>
                  <a:pt x="190" y="539"/>
                </a:lnTo>
                <a:lnTo>
                  <a:pt x="209" y="541"/>
                </a:lnTo>
                <a:lnTo>
                  <a:pt x="231" y="543"/>
                </a:lnTo>
                <a:lnTo>
                  <a:pt x="252" y="544"/>
                </a:lnTo>
                <a:lnTo>
                  <a:pt x="273" y="543"/>
                </a:lnTo>
                <a:lnTo>
                  <a:pt x="292" y="540"/>
                </a:lnTo>
                <a:lnTo>
                  <a:pt x="311" y="536"/>
                </a:lnTo>
                <a:lnTo>
                  <a:pt x="329" y="530"/>
                </a:lnTo>
                <a:lnTo>
                  <a:pt x="350" y="526"/>
                </a:lnTo>
                <a:lnTo>
                  <a:pt x="371" y="525"/>
                </a:lnTo>
                <a:lnTo>
                  <a:pt x="391" y="525"/>
                </a:lnTo>
                <a:lnTo>
                  <a:pt x="411" y="529"/>
                </a:lnTo>
                <a:lnTo>
                  <a:pt x="430" y="533"/>
                </a:lnTo>
                <a:lnTo>
                  <a:pt x="447" y="540"/>
                </a:lnTo>
                <a:lnTo>
                  <a:pt x="462" y="549"/>
                </a:lnTo>
                <a:lnTo>
                  <a:pt x="475" y="561"/>
                </a:lnTo>
                <a:lnTo>
                  <a:pt x="488" y="573"/>
                </a:lnTo>
                <a:lnTo>
                  <a:pt x="501" y="583"/>
                </a:lnTo>
                <a:lnTo>
                  <a:pt x="512" y="593"/>
                </a:lnTo>
                <a:lnTo>
                  <a:pt x="523" y="604"/>
                </a:lnTo>
                <a:lnTo>
                  <a:pt x="532" y="612"/>
                </a:lnTo>
                <a:lnTo>
                  <a:pt x="539" y="620"/>
                </a:lnTo>
                <a:lnTo>
                  <a:pt x="543" y="625"/>
                </a:lnTo>
                <a:lnTo>
                  <a:pt x="547" y="631"/>
                </a:lnTo>
                <a:lnTo>
                  <a:pt x="551" y="638"/>
                </a:lnTo>
                <a:lnTo>
                  <a:pt x="556" y="646"/>
                </a:lnTo>
                <a:lnTo>
                  <a:pt x="561" y="655"/>
                </a:lnTo>
                <a:lnTo>
                  <a:pt x="566" y="667"/>
                </a:lnTo>
                <a:lnTo>
                  <a:pt x="571" y="680"/>
                </a:lnTo>
                <a:lnTo>
                  <a:pt x="576" y="695"/>
                </a:lnTo>
                <a:lnTo>
                  <a:pt x="580" y="712"/>
                </a:lnTo>
                <a:lnTo>
                  <a:pt x="586" y="729"/>
                </a:lnTo>
                <a:lnTo>
                  <a:pt x="592" y="745"/>
                </a:lnTo>
                <a:lnTo>
                  <a:pt x="600" y="760"/>
                </a:lnTo>
                <a:lnTo>
                  <a:pt x="609" y="775"/>
                </a:lnTo>
                <a:lnTo>
                  <a:pt x="621" y="789"/>
                </a:lnTo>
                <a:lnTo>
                  <a:pt x="633" y="802"/>
                </a:lnTo>
                <a:lnTo>
                  <a:pt x="648" y="814"/>
                </a:lnTo>
                <a:lnTo>
                  <a:pt x="664" y="826"/>
                </a:lnTo>
                <a:lnTo>
                  <a:pt x="670" y="829"/>
                </a:lnTo>
                <a:lnTo>
                  <a:pt x="677" y="834"/>
                </a:lnTo>
                <a:lnTo>
                  <a:pt x="685" y="839"/>
                </a:lnTo>
                <a:lnTo>
                  <a:pt x="694" y="846"/>
                </a:lnTo>
                <a:lnTo>
                  <a:pt x="702" y="851"/>
                </a:lnTo>
                <a:lnTo>
                  <a:pt x="712" y="858"/>
                </a:lnTo>
                <a:lnTo>
                  <a:pt x="718" y="864"/>
                </a:lnTo>
                <a:lnTo>
                  <a:pt x="724" y="870"/>
                </a:lnTo>
                <a:lnTo>
                  <a:pt x="729" y="874"/>
                </a:lnTo>
                <a:lnTo>
                  <a:pt x="736" y="878"/>
                </a:lnTo>
                <a:lnTo>
                  <a:pt x="744" y="881"/>
                </a:lnTo>
                <a:lnTo>
                  <a:pt x="752" y="882"/>
                </a:lnTo>
                <a:lnTo>
                  <a:pt x="760" y="885"/>
                </a:lnTo>
                <a:lnTo>
                  <a:pt x="768" y="886"/>
                </a:lnTo>
                <a:lnTo>
                  <a:pt x="775" y="888"/>
                </a:lnTo>
                <a:lnTo>
                  <a:pt x="781" y="890"/>
                </a:lnTo>
                <a:lnTo>
                  <a:pt x="788" y="893"/>
                </a:lnTo>
                <a:lnTo>
                  <a:pt x="796" y="896"/>
                </a:lnTo>
                <a:lnTo>
                  <a:pt x="806" y="897"/>
                </a:lnTo>
                <a:lnTo>
                  <a:pt x="819" y="900"/>
                </a:lnTo>
                <a:lnTo>
                  <a:pt x="830" y="900"/>
                </a:lnTo>
                <a:lnTo>
                  <a:pt x="842" y="901"/>
                </a:lnTo>
                <a:lnTo>
                  <a:pt x="853" y="900"/>
                </a:lnTo>
                <a:lnTo>
                  <a:pt x="863" y="899"/>
                </a:lnTo>
                <a:lnTo>
                  <a:pt x="864" y="922"/>
                </a:lnTo>
                <a:lnTo>
                  <a:pt x="866" y="947"/>
                </a:lnTo>
                <a:lnTo>
                  <a:pt x="868" y="968"/>
                </a:lnTo>
                <a:lnTo>
                  <a:pt x="873" y="981"/>
                </a:lnTo>
                <a:lnTo>
                  <a:pt x="879" y="990"/>
                </a:lnTo>
                <a:lnTo>
                  <a:pt x="883" y="999"/>
                </a:lnTo>
                <a:lnTo>
                  <a:pt x="886" y="1010"/>
                </a:lnTo>
                <a:lnTo>
                  <a:pt x="884" y="1026"/>
                </a:lnTo>
                <a:lnTo>
                  <a:pt x="882" y="1039"/>
                </a:lnTo>
                <a:lnTo>
                  <a:pt x="879" y="1056"/>
                </a:lnTo>
                <a:lnTo>
                  <a:pt x="874" y="1077"/>
                </a:lnTo>
                <a:lnTo>
                  <a:pt x="869" y="1100"/>
                </a:lnTo>
                <a:lnTo>
                  <a:pt x="865" y="1122"/>
                </a:lnTo>
                <a:lnTo>
                  <a:pt x="859" y="1142"/>
                </a:lnTo>
                <a:lnTo>
                  <a:pt x="853" y="1157"/>
                </a:lnTo>
                <a:lnTo>
                  <a:pt x="849" y="1166"/>
                </a:lnTo>
                <a:lnTo>
                  <a:pt x="841" y="1175"/>
                </a:lnTo>
                <a:lnTo>
                  <a:pt x="835" y="1182"/>
                </a:lnTo>
                <a:lnTo>
                  <a:pt x="830" y="1188"/>
                </a:lnTo>
                <a:lnTo>
                  <a:pt x="826" y="1193"/>
                </a:lnTo>
                <a:lnTo>
                  <a:pt x="822" y="1198"/>
                </a:lnTo>
                <a:lnTo>
                  <a:pt x="815" y="1205"/>
                </a:lnTo>
                <a:lnTo>
                  <a:pt x="807" y="1214"/>
                </a:lnTo>
                <a:lnTo>
                  <a:pt x="797" y="1225"/>
                </a:lnTo>
                <a:lnTo>
                  <a:pt x="788" y="1235"/>
                </a:lnTo>
                <a:lnTo>
                  <a:pt x="780" y="1245"/>
                </a:lnTo>
                <a:lnTo>
                  <a:pt x="773" y="1254"/>
                </a:lnTo>
                <a:lnTo>
                  <a:pt x="768" y="1261"/>
                </a:lnTo>
                <a:lnTo>
                  <a:pt x="777" y="1267"/>
                </a:lnTo>
                <a:lnTo>
                  <a:pt x="789" y="1272"/>
                </a:lnTo>
                <a:lnTo>
                  <a:pt x="801" y="1274"/>
                </a:lnTo>
                <a:lnTo>
                  <a:pt x="816" y="1274"/>
                </a:lnTo>
                <a:lnTo>
                  <a:pt x="831" y="1272"/>
                </a:lnTo>
                <a:lnTo>
                  <a:pt x="846" y="1267"/>
                </a:lnTo>
                <a:lnTo>
                  <a:pt x="863" y="1261"/>
                </a:lnTo>
                <a:lnTo>
                  <a:pt x="876" y="1252"/>
                </a:lnTo>
                <a:lnTo>
                  <a:pt x="888" y="1242"/>
                </a:lnTo>
                <a:lnTo>
                  <a:pt x="896" y="1231"/>
                </a:lnTo>
                <a:lnTo>
                  <a:pt x="902" y="1222"/>
                </a:lnTo>
                <a:lnTo>
                  <a:pt x="904" y="1215"/>
                </a:lnTo>
                <a:lnTo>
                  <a:pt x="905" y="1210"/>
                </a:lnTo>
                <a:lnTo>
                  <a:pt x="905" y="1205"/>
                </a:lnTo>
                <a:lnTo>
                  <a:pt x="907" y="1203"/>
                </a:lnTo>
                <a:lnTo>
                  <a:pt x="912" y="1206"/>
                </a:lnTo>
                <a:lnTo>
                  <a:pt x="918" y="1212"/>
                </a:lnTo>
                <a:lnTo>
                  <a:pt x="922" y="1215"/>
                </a:lnTo>
                <a:lnTo>
                  <a:pt x="927" y="1215"/>
                </a:lnTo>
                <a:lnTo>
                  <a:pt x="932" y="1211"/>
                </a:lnTo>
                <a:lnTo>
                  <a:pt x="936" y="1201"/>
                </a:lnTo>
                <a:lnTo>
                  <a:pt x="941" y="1190"/>
                </a:lnTo>
                <a:lnTo>
                  <a:pt x="943" y="1177"/>
                </a:lnTo>
                <a:lnTo>
                  <a:pt x="943" y="1166"/>
                </a:lnTo>
                <a:lnTo>
                  <a:pt x="943" y="1132"/>
                </a:lnTo>
                <a:lnTo>
                  <a:pt x="948" y="1072"/>
                </a:lnTo>
                <a:lnTo>
                  <a:pt x="957" y="1009"/>
                </a:lnTo>
                <a:lnTo>
                  <a:pt x="972" y="970"/>
                </a:lnTo>
                <a:lnTo>
                  <a:pt x="979" y="986"/>
                </a:lnTo>
                <a:lnTo>
                  <a:pt x="983" y="996"/>
                </a:lnTo>
                <a:lnTo>
                  <a:pt x="988" y="1004"/>
                </a:lnTo>
                <a:lnTo>
                  <a:pt x="992" y="1010"/>
                </a:lnTo>
                <a:lnTo>
                  <a:pt x="995" y="1024"/>
                </a:lnTo>
                <a:lnTo>
                  <a:pt x="997" y="1048"/>
                </a:lnTo>
                <a:lnTo>
                  <a:pt x="998" y="1074"/>
                </a:lnTo>
                <a:lnTo>
                  <a:pt x="1000" y="1093"/>
                </a:lnTo>
                <a:lnTo>
                  <a:pt x="998" y="1110"/>
                </a:lnTo>
                <a:lnTo>
                  <a:pt x="995" y="1128"/>
                </a:lnTo>
                <a:lnTo>
                  <a:pt x="990" y="1145"/>
                </a:lnTo>
                <a:lnTo>
                  <a:pt x="987" y="1159"/>
                </a:lnTo>
                <a:lnTo>
                  <a:pt x="982" y="1174"/>
                </a:lnTo>
                <a:lnTo>
                  <a:pt x="975" y="1191"/>
                </a:lnTo>
                <a:lnTo>
                  <a:pt x="971" y="1210"/>
                </a:lnTo>
                <a:lnTo>
                  <a:pt x="968" y="1223"/>
                </a:lnTo>
                <a:lnTo>
                  <a:pt x="963" y="1231"/>
                </a:lnTo>
                <a:lnTo>
                  <a:pt x="956" y="1239"/>
                </a:lnTo>
                <a:lnTo>
                  <a:pt x="949" y="1249"/>
                </a:lnTo>
                <a:lnTo>
                  <a:pt x="942" y="1258"/>
                </a:lnTo>
                <a:lnTo>
                  <a:pt x="935" y="1267"/>
                </a:lnTo>
                <a:lnTo>
                  <a:pt x="929" y="1275"/>
                </a:lnTo>
                <a:lnTo>
                  <a:pt x="925" y="1281"/>
                </a:lnTo>
                <a:lnTo>
                  <a:pt x="922" y="1286"/>
                </a:lnTo>
                <a:lnTo>
                  <a:pt x="935" y="1288"/>
                </a:lnTo>
                <a:lnTo>
                  <a:pt x="950" y="1290"/>
                </a:lnTo>
                <a:lnTo>
                  <a:pt x="965" y="1290"/>
                </a:lnTo>
                <a:lnTo>
                  <a:pt x="981" y="1290"/>
                </a:lnTo>
                <a:lnTo>
                  <a:pt x="996" y="1288"/>
                </a:lnTo>
                <a:lnTo>
                  <a:pt x="1010" y="1284"/>
                </a:lnTo>
                <a:lnTo>
                  <a:pt x="1023" y="1280"/>
                </a:lnTo>
                <a:lnTo>
                  <a:pt x="1033" y="1274"/>
                </a:lnTo>
                <a:lnTo>
                  <a:pt x="1047" y="1261"/>
                </a:lnTo>
                <a:lnTo>
                  <a:pt x="1053" y="1251"/>
                </a:lnTo>
                <a:lnTo>
                  <a:pt x="1054" y="1243"/>
                </a:lnTo>
                <a:lnTo>
                  <a:pt x="1055" y="1237"/>
                </a:lnTo>
                <a:lnTo>
                  <a:pt x="1057" y="1231"/>
                </a:lnTo>
                <a:lnTo>
                  <a:pt x="1061" y="1227"/>
                </a:lnTo>
                <a:lnTo>
                  <a:pt x="1064" y="1226"/>
                </a:lnTo>
                <a:lnTo>
                  <a:pt x="1068" y="1228"/>
                </a:lnTo>
                <a:lnTo>
                  <a:pt x="1071" y="1229"/>
                </a:lnTo>
                <a:lnTo>
                  <a:pt x="1073" y="1227"/>
                </a:lnTo>
                <a:lnTo>
                  <a:pt x="1076" y="1221"/>
                </a:lnTo>
                <a:lnTo>
                  <a:pt x="1077" y="1214"/>
                </a:lnTo>
                <a:lnTo>
                  <a:pt x="1079" y="1203"/>
                </a:lnTo>
                <a:lnTo>
                  <a:pt x="1081" y="1186"/>
                </a:lnTo>
                <a:lnTo>
                  <a:pt x="1081" y="1169"/>
                </a:lnTo>
                <a:lnTo>
                  <a:pt x="1078" y="1155"/>
                </a:lnTo>
                <a:lnTo>
                  <a:pt x="1074" y="1139"/>
                </a:lnTo>
                <a:lnTo>
                  <a:pt x="1072" y="1115"/>
                </a:lnTo>
                <a:lnTo>
                  <a:pt x="1070" y="1089"/>
                </a:lnTo>
                <a:lnTo>
                  <a:pt x="1069" y="1063"/>
                </a:lnTo>
                <a:lnTo>
                  <a:pt x="1070" y="1025"/>
                </a:lnTo>
                <a:lnTo>
                  <a:pt x="1073" y="998"/>
                </a:lnTo>
                <a:lnTo>
                  <a:pt x="1076" y="977"/>
                </a:lnTo>
                <a:lnTo>
                  <a:pt x="1077" y="955"/>
                </a:lnTo>
                <a:lnTo>
                  <a:pt x="1077" y="937"/>
                </a:lnTo>
                <a:lnTo>
                  <a:pt x="1077" y="915"/>
                </a:lnTo>
                <a:lnTo>
                  <a:pt x="1076" y="892"/>
                </a:lnTo>
                <a:lnTo>
                  <a:pt x="1072" y="872"/>
                </a:lnTo>
                <a:lnTo>
                  <a:pt x="1099" y="877"/>
                </a:lnTo>
                <a:lnTo>
                  <a:pt x="1124" y="880"/>
                </a:lnTo>
                <a:lnTo>
                  <a:pt x="1148" y="885"/>
                </a:lnTo>
                <a:lnTo>
                  <a:pt x="1172" y="889"/>
                </a:lnTo>
                <a:lnTo>
                  <a:pt x="1195" y="894"/>
                </a:lnTo>
                <a:lnTo>
                  <a:pt x="1217" y="897"/>
                </a:lnTo>
                <a:lnTo>
                  <a:pt x="1238" y="902"/>
                </a:lnTo>
                <a:lnTo>
                  <a:pt x="1259" y="905"/>
                </a:lnTo>
                <a:lnTo>
                  <a:pt x="1277" y="910"/>
                </a:lnTo>
                <a:lnTo>
                  <a:pt x="1293" y="913"/>
                </a:lnTo>
                <a:lnTo>
                  <a:pt x="1310" y="917"/>
                </a:lnTo>
                <a:lnTo>
                  <a:pt x="1323" y="919"/>
                </a:lnTo>
                <a:lnTo>
                  <a:pt x="1336" y="922"/>
                </a:lnTo>
                <a:lnTo>
                  <a:pt x="1346" y="924"/>
                </a:lnTo>
                <a:lnTo>
                  <a:pt x="1354" y="925"/>
                </a:lnTo>
                <a:lnTo>
                  <a:pt x="1361" y="926"/>
                </a:lnTo>
                <a:lnTo>
                  <a:pt x="1375" y="927"/>
                </a:lnTo>
                <a:lnTo>
                  <a:pt x="1394" y="928"/>
                </a:lnTo>
                <a:lnTo>
                  <a:pt x="1413" y="930"/>
                </a:lnTo>
                <a:lnTo>
                  <a:pt x="1435" y="932"/>
                </a:lnTo>
                <a:lnTo>
                  <a:pt x="1456" y="933"/>
                </a:lnTo>
                <a:lnTo>
                  <a:pt x="1474" y="934"/>
                </a:lnTo>
                <a:lnTo>
                  <a:pt x="1489" y="935"/>
                </a:lnTo>
                <a:lnTo>
                  <a:pt x="1500" y="937"/>
                </a:lnTo>
                <a:lnTo>
                  <a:pt x="1507" y="937"/>
                </a:lnTo>
                <a:lnTo>
                  <a:pt x="1513" y="938"/>
                </a:lnTo>
                <a:lnTo>
                  <a:pt x="1520" y="939"/>
                </a:lnTo>
                <a:lnTo>
                  <a:pt x="1526" y="940"/>
                </a:lnTo>
                <a:lnTo>
                  <a:pt x="1532" y="941"/>
                </a:lnTo>
                <a:lnTo>
                  <a:pt x="1536" y="943"/>
                </a:lnTo>
                <a:lnTo>
                  <a:pt x="1542" y="945"/>
                </a:lnTo>
                <a:lnTo>
                  <a:pt x="1547" y="947"/>
                </a:lnTo>
                <a:lnTo>
                  <a:pt x="1564" y="941"/>
                </a:lnTo>
                <a:lnTo>
                  <a:pt x="1581" y="935"/>
                </a:lnTo>
                <a:lnTo>
                  <a:pt x="1600" y="928"/>
                </a:lnTo>
                <a:lnTo>
                  <a:pt x="1617" y="922"/>
                </a:lnTo>
                <a:lnTo>
                  <a:pt x="1634" y="915"/>
                </a:lnTo>
                <a:lnTo>
                  <a:pt x="1651" y="908"/>
                </a:lnTo>
                <a:lnTo>
                  <a:pt x="1668" y="900"/>
                </a:lnTo>
                <a:lnTo>
                  <a:pt x="1684" y="893"/>
                </a:lnTo>
                <a:lnTo>
                  <a:pt x="1699" y="886"/>
                </a:lnTo>
                <a:lnTo>
                  <a:pt x="1714" y="879"/>
                </a:lnTo>
                <a:lnTo>
                  <a:pt x="1728" y="872"/>
                </a:lnTo>
                <a:lnTo>
                  <a:pt x="1740" y="866"/>
                </a:lnTo>
                <a:lnTo>
                  <a:pt x="1752" y="859"/>
                </a:lnTo>
                <a:lnTo>
                  <a:pt x="1762" y="854"/>
                </a:lnTo>
                <a:lnTo>
                  <a:pt x="1771" y="849"/>
                </a:lnTo>
                <a:lnTo>
                  <a:pt x="1780" y="844"/>
                </a:lnTo>
                <a:lnTo>
                  <a:pt x="1788" y="851"/>
                </a:lnTo>
                <a:lnTo>
                  <a:pt x="1796" y="857"/>
                </a:lnTo>
                <a:lnTo>
                  <a:pt x="1803" y="863"/>
                </a:lnTo>
                <a:lnTo>
                  <a:pt x="1808" y="867"/>
                </a:lnTo>
                <a:lnTo>
                  <a:pt x="1814" y="872"/>
                </a:lnTo>
                <a:lnTo>
                  <a:pt x="1820" y="875"/>
                </a:lnTo>
                <a:lnTo>
                  <a:pt x="1823" y="878"/>
                </a:lnTo>
                <a:lnTo>
                  <a:pt x="1827" y="880"/>
                </a:lnTo>
                <a:lnTo>
                  <a:pt x="1831" y="886"/>
                </a:lnTo>
                <a:lnTo>
                  <a:pt x="1835" y="894"/>
                </a:lnTo>
                <a:lnTo>
                  <a:pt x="1836" y="903"/>
                </a:lnTo>
                <a:lnTo>
                  <a:pt x="1838" y="912"/>
                </a:lnTo>
                <a:lnTo>
                  <a:pt x="1841" y="919"/>
                </a:lnTo>
                <a:lnTo>
                  <a:pt x="1845" y="925"/>
                </a:lnTo>
                <a:lnTo>
                  <a:pt x="1850" y="928"/>
                </a:lnTo>
                <a:lnTo>
                  <a:pt x="1853" y="931"/>
                </a:lnTo>
                <a:lnTo>
                  <a:pt x="1856" y="941"/>
                </a:lnTo>
                <a:lnTo>
                  <a:pt x="1860" y="949"/>
                </a:lnTo>
                <a:lnTo>
                  <a:pt x="1867" y="953"/>
                </a:lnTo>
                <a:lnTo>
                  <a:pt x="1875" y="950"/>
                </a:lnTo>
                <a:lnTo>
                  <a:pt x="1882" y="942"/>
                </a:lnTo>
                <a:lnTo>
                  <a:pt x="1889" y="933"/>
                </a:lnTo>
                <a:lnTo>
                  <a:pt x="1892" y="924"/>
                </a:lnTo>
                <a:lnTo>
                  <a:pt x="1894" y="917"/>
                </a:lnTo>
                <a:lnTo>
                  <a:pt x="1895" y="910"/>
                </a:lnTo>
                <a:lnTo>
                  <a:pt x="1898" y="903"/>
                </a:lnTo>
                <a:lnTo>
                  <a:pt x="1905" y="897"/>
                </a:lnTo>
                <a:lnTo>
                  <a:pt x="1912" y="894"/>
                </a:lnTo>
                <a:lnTo>
                  <a:pt x="1917" y="896"/>
                </a:lnTo>
                <a:lnTo>
                  <a:pt x="1918" y="905"/>
                </a:lnTo>
                <a:lnTo>
                  <a:pt x="1918" y="916"/>
                </a:lnTo>
                <a:lnTo>
                  <a:pt x="1917" y="924"/>
                </a:lnTo>
                <a:lnTo>
                  <a:pt x="1918" y="928"/>
                </a:lnTo>
                <a:lnTo>
                  <a:pt x="1920" y="931"/>
                </a:lnTo>
                <a:lnTo>
                  <a:pt x="1922" y="931"/>
                </a:lnTo>
                <a:lnTo>
                  <a:pt x="1927" y="931"/>
                </a:lnTo>
                <a:lnTo>
                  <a:pt x="1932" y="945"/>
                </a:lnTo>
                <a:lnTo>
                  <a:pt x="1939" y="955"/>
                </a:lnTo>
                <a:lnTo>
                  <a:pt x="1947" y="957"/>
                </a:lnTo>
                <a:lnTo>
                  <a:pt x="1955" y="949"/>
                </a:lnTo>
                <a:lnTo>
                  <a:pt x="1960" y="935"/>
                </a:lnTo>
                <a:lnTo>
                  <a:pt x="1965" y="922"/>
                </a:lnTo>
                <a:lnTo>
                  <a:pt x="1967" y="909"/>
                </a:lnTo>
                <a:lnTo>
                  <a:pt x="1968" y="899"/>
                </a:lnTo>
                <a:lnTo>
                  <a:pt x="1977" y="896"/>
                </a:lnTo>
                <a:lnTo>
                  <a:pt x="1983" y="894"/>
                </a:lnTo>
                <a:lnTo>
                  <a:pt x="1989" y="889"/>
                </a:lnTo>
                <a:lnTo>
                  <a:pt x="1992" y="882"/>
                </a:lnTo>
                <a:lnTo>
                  <a:pt x="1996" y="918"/>
                </a:lnTo>
                <a:lnTo>
                  <a:pt x="2002" y="946"/>
                </a:lnTo>
                <a:lnTo>
                  <a:pt x="2005" y="972"/>
                </a:lnTo>
                <a:lnTo>
                  <a:pt x="2005" y="1000"/>
                </a:lnTo>
                <a:lnTo>
                  <a:pt x="2001" y="1037"/>
                </a:lnTo>
                <a:lnTo>
                  <a:pt x="1995" y="1068"/>
                </a:lnTo>
                <a:lnTo>
                  <a:pt x="1988" y="1093"/>
                </a:lnTo>
                <a:lnTo>
                  <a:pt x="1981" y="1116"/>
                </a:lnTo>
                <a:lnTo>
                  <a:pt x="1973" y="1135"/>
                </a:lnTo>
                <a:lnTo>
                  <a:pt x="1965" y="1152"/>
                </a:lnTo>
                <a:lnTo>
                  <a:pt x="1956" y="1168"/>
                </a:lnTo>
                <a:lnTo>
                  <a:pt x="1948" y="1184"/>
                </a:lnTo>
                <a:lnTo>
                  <a:pt x="1941" y="1199"/>
                </a:lnTo>
                <a:lnTo>
                  <a:pt x="1936" y="1211"/>
                </a:lnTo>
                <a:lnTo>
                  <a:pt x="1934" y="1219"/>
                </a:lnTo>
                <a:lnTo>
                  <a:pt x="1934" y="1221"/>
                </a:lnTo>
                <a:lnTo>
                  <a:pt x="1927" y="1226"/>
                </a:lnTo>
                <a:lnTo>
                  <a:pt x="1919" y="1234"/>
                </a:lnTo>
                <a:lnTo>
                  <a:pt x="1910" y="1244"/>
                </a:lnTo>
                <a:lnTo>
                  <a:pt x="1899" y="1256"/>
                </a:lnTo>
                <a:lnTo>
                  <a:pt x="1890" y="1267"/>
                </a:lnTo>
                <a:lnTo>
                  <a:pt x="1882" y="1277"/>
                </a:lnTo>
                <a:lnTo>
                  <a:pt x="1876" y="1286"/>
                </a:lnTo>
                <a:lnTo>
                  <a:pt x="1872" y="1291"/>
                </a:lnTo>
                <a:lnTo>
                  <a:pt x="1896" y="1299"/>
                </a:lnTo>
                <a:lnTo>
                  <a:pt x="1918" y="1305"/>
                </a:lnTo>
                <a:lnTo>
                  <a:pt x="1937" y="1309"/>
                </a:lnTo>
                <a:lnTo>
                  <a:pt x="1955" y="1307"/>
                </a:lnTo>
                <a:lnTo>
                  <a:pt x="1971" y="1304"/>
                </a:lnTo>
                <a:lnTo>
                  <a:pt x="1985" y="1297"/>
                </a:lnTo>
                <a:lnTo>
                  <a:pt x="1998" y="1287"/>
                </a:lnTo>
                <a:lnTo>
                  <a:pt x="2012" y="1272"/>
                </a:lnTo>
                <a:lnTo>
                  <a:pt x="2027" y="1269"/>
                </a:lnTo>
                <a:lnTo>
                  <a:pt x="2042" y="1265"/>
                </a:lnTo>
                <a:lnTo>
                  <a:pt x="2055" y="1261"/>
                </a:lnTo>
                <a:lnTo>
                  <a:pt x="2065" y="1256"/>
                </a:lnTo>
                <a:lnTo>
                  <a:pt x="2074" y="1251"/>
                </a:lnTo>
                <a:lnTo>
                  <a:pt x="2083" y="1246"/>
                </a:lnTo>
                <a:lnTo>
                  <a:pt x="2088" y="1243"/>
                </a:lnTo>
                <a:lnTo>
                  <a:pt x="2092" y="1239"/>
                </a:lnTo>
                <a:lnTo>
                  <a:pt x="2096" y="1235"/>
                </a:lnTo>
                <a:lnTo>
                  <a:pt x="2098" y="1228"/>
                </a:lnTo>
                <a:lnTo>
                  <a:pt x="2096" y="1220"/>
                </a:lnTo>
                <a:lnTo>
                  <a:pt x="2092" y="1211"/>
                </a:lnTo>
                <a:lnTo>
                  <a:pt x="2088" y="1203"/>
                </a:lnTo>
                <a:lnTo>
                  <a:pt x="2087" y="1197"/>
                </a:lnTo>
                <a:lnTo>
                  <a:pt x="2089" y="1196"/>
                </a:lnTo>
                <a:lnTo>
                  <a:pt x="2095" y="1198"/>
                </a:lnTo>
                <a:lnTo>
                  <a:pt x="2103" y="1203"/>
                </a:lnTo>
                <a:lnTo>
                  <a:pt x="2112" y="1203"/>
                </a:lnTo>
                <a:lnTo>
                  <a:pt x="2119" y="1197"/>
                </a:lnTo>
                <a:lnTo>
                  <a:pt x="2123" y="1184"/>
                </a:lnTo>
                <a:lnTo>
                  <a:pt x="2124" y="1155"/>
                </a:lnTo>
                <a:lnTo>
                  <a:pt x="2129" y="1108"/>
                </a:lnTo>
                <a:lnTo>
                  <a:pt x="2133" y="1061"/>
                </a:lnTo>
                <a:lnTo>
                  <a:pt x="2137" y="1026"/>
                </a:lnTo>
                <a:lnTo>
                  <a:pt x="2139" y="1013"/>
                </a:lnTo>
                <a:lnTo>
                  <a:pt x="2142" y="994"/>
                </a:lnTo>
                <a:lnTo>
                  <a:pt x="2148" y="972"/>
                </a:lnTo>
                <a:lnTo>
                  <a:pt x="2154" y="950"/>
                </a:lnTo>
                <a:lnTo>
                  <a:pt x="2161" y="928"/>
                </a:lnTo>
                <a:lnTo>
                  <a:pt x="2168" y="909"/>
                </a:lnTo>
                <a:lnTo>
                  <a:pt x="2175" y="892"/>
                </a:lnTo>
                <a:lnTo>
                  <a:pt x="2182" y="880"/>
                </a:lnTo>
                <a:lnTo>
                  <a:pt x="2190" y="860"/>
                </a:lnTo>
                <a:lnTo>
                  <a:pt x="2189" y="842"/>
                </a:lnTo>
                <a:lnTo>
                  <a:pt x="2183" y="822"/>
                </a:lnTo>
                <a:lnTo>
                  <a:pt x="2176" y="805"/>
                </a:lnTo>
                <a:lnTo>
                  <a:pt x="2170" y="789"/>
                </a:lnTo>
                <a:lnTo>
                  <a:pt x="2162" y="769"/>
                </a:lnTo>
                <a:lnTo>
                  <a:pt x="2154" y="748"/>
                </a:lnTo>
                <a:lnTo>
                  <a:pt x="2147" y="725"/>
                </a:lnTo>
                <a:lnTo>
                  <a:pt x="2139" y="703"/>
                </a:lnTo>
                <a:lnTo>
                  <a:pt x="2133" y="681"/>
                </a:lnTo>
                <a:lnTo>
                  <a:pt x="2129" y="664"/>
                </a:lnTo>
                <a:lnTo>
                  <a:pt x="2127" y="649"/>
                </a:lnTo>
                <a:lnTo>
                  <a:pt x="2129" y="634"/>
                </a:lnTo>
                <a:lnTo>
                  <a:pt x="2132" y="615"/>
                </a:lnTo>
                <a:lnTo>
                  <a:pt x="2137" y="592"/>
                </a:lnTo>
                <a:lnTo>
                  <a:pt x="2144" y="567"/>
                </a:lnTo>
                <a:lnTo>
                  <a:pt x="2151" y="540"/>
                </a:lnTo>
                <a:lnTo>
                  <a:pt x="2159" y="514"/>
                </a:lnTo>
                <a:lnTo>
                  <a:pt x="2165" y="488"/>
                </a:lnTo>
                <a:lnTo>
                  <a:pt x="2174" y="465"/>
                </a:lnTo>
                <a:lnTo>
                  <a:pt x="2180" y="445"/>
                </a:lnTo>
                <a:lnTo>
                  <a:pt x="2187" y="425"/>
                </a:lnTo>
                <a:lnTo>
                  <a:pt x="2192" y="408"/>
                </a:lnTo>
                <a:lnTo>
                  <a:pt x="2197" y="392"/>
                </a:lnTo>
                <a:lnTo>
                  <a:pt x="2201" y="378"/>
                </a:lnTo>
                <a:lnTo>
                  <a:pt x="2205" y="365"/>
                </a:lnTo>
                <a:lnTo>
                  <a:pt x="2209" y="354"/>
                </a:lnTo>
                <a:lnTo>
                  <a:pt x="2214" y="343"/>
                </a:lnTo>
                <a:lnTo>
                  <a:pt x="2208" y="448"/>
                </a:lnTo>
                <a:lnTo>
                  <a:pt x="2205" y="543"/>
                </a:lnTo>
                <a:lnTo>
                  <a:pt x="2202" y="620"/>
                </a:lnTo>
                <a:lnTo>
                  <a:pt x="2201" y="676"/>
                </a:lnTo>
                <a:lnTo>
                  <a:pt x="2201" y="720"/>
                </a:lnTo>
                <a:lnTo>
                  <a:pt x="2201" y="761"/>
                </a:lnTo>
                <a:lnTo>
                  <a:pt x="2201" y="797"/>
                </a:lnTo>
                <a:lnTo>
                  <a:pt x="2200" y="826"/>
                </a:lnTo>
                <a:lnTo>
                  <a:pt x="2198" y="865"/>
                </a:lnTo>
                <a:lnTo>
                  <a:pt x="2194" y="909"/>
                </a:lnTo>
                <a:lnTo>
                  <a:pt x="2191" y="951"/>
                </a:lnTo>
                <a:lnTo>
                  <a:pt x="2187" y="986"/>
                </a:lnTo>
                <a:lnTo>
                  <a:pt x="2189" y="1016"/>
                </a:lnTo>
                <a:lnTo>
                  <a:pt x="2194" y="1046"/>
                </a:lnTo>
                <a:lnTo>
                  <a:pt x="2201" y="1074"/>
                </a:lnTo>
                <a:lnTo>
                  <a:pt x="2208" y="1097"/>
                </a:lnTo>
                <a:lnTo>
                  <a:pt x="2215" y="1116"/>
                </a:lnTo>
                <a:lnTo>
                  <a:pt x="2223" y="1137"/>
                </a:lnTo>
                <a:lnTo>
                  <a:pt x="2230" y="1158"/>
                </a:lnTo>
                <a:lnTo>
                  <a:pt x="2233" y="1176"/>
                </a:lnTo>
                <a:lnTo>
                  <a:pt x="2244" y="1138"/>
                </a:lnTo>
                <a:lnTo>
                  <a:pt x="2252" y="1090"/>
                </a:lnTo>
                <a:lnTo>
                  <a:pt x="2258" y="1045"/>
                </a:lnTo>
                <a:lnTo>
                  <a:pt x="2262" y="1014"/>
                </a:lnTo>
                <a:lnTo>
                  <a:pt x="2266" y="1002"/>
                </a:lnTo>
                <a:lnTo>
                  <a:pt x="2269" y="998"/>
                </a:lnTo>
                <a:lnTo>
                  <a:pt x="2270" y="988"/>
                </a:lnTo>
                <a:lnTo>
                  <a:pt x="2268" y="966"/>
                </a:lnTo>
                <a:lnTo>
                  <a:pt x="2263" y="931"/>
                </a:lnTo>
                <a:lnTo>
                  <a:pt x="2258" y="892"/>
                </a:lnTo>
                <a:lnTo>
                  <a:pt x="2252" y="855"/>
                </a:lnTo>
                <a:lnTo>
                  <a:pt x="2246" y="828"/>
                </a:lnTo>
                <a:lnTo>
                  <a:pt x="2240" y="779"/>
                </a:lnTo>
                <a:lnTo>
                  <a:pt x="2236" y="712"/>
                </a:lnTo>
                <a:lnTo>
                  <a:pt x="2233" y="636"/>
                </a:lnTo>
                <a:lnTo>
                  <a:pt x="2232" y="559"/>
                </a:lnTo>
                <a:lnTo>
                  <a:pt x="2233" y="469"/>
                </a:lnTo>
                <a:lnTo>
                  <a:pt x="2242" y="374"/>
                </a:lnTo>
                <a:lnTo>
                  <a:pt x="2251" y="294"/>
                </a:lnTo>
                <a:lnTo>
                  <a:pt x="2257" y="243"/>
                </a:lnTo>
                <a:lnTo>
                  <a:pt x="2265" y="212"/>
                </a:lnTo>
                <a:lnTo>
                  <a:pt x="2271" y="180"/>
                </a:lnTo>
                <a:lnTo>
                  <a:pt x="2273" y="151"/>
                </a:lnTo>
                <a:lnTo>
                  <a:pt x="2265" y="128"/>
                </a:lnTo>
                <a:lnTo>
                  <a:pt x="2258" y="119"/>
                </a:lnTo>
                <a:lnTo>
                  <a:pt x="2251" y="111"/>
                </a:lnTo>
                <a:lnTo>
                  <a:pt x="2243" y="105"/>
                </a:lnTo>
                <a:lnTo>
                  <a:pt x="2236" y="99"/>
                </a:lnTo>
                <a:lnTo>
                  <a:pt x="2229" y="94"/>
                </a:lnTo>
                <a:lnTo>
                  <a:pt x="2223" y="91"/>
                </a:lnTo>
                <a:lnTo>
                  <a:pt x="2217" y="88"/>
                </a:lnTo>
                <a:lnTo>
                  <a:pt x="2213" y="84"/>
                </a:lnTo>
                <a:lnTo>
                  <a:pt x="2208" y="81"/>
                </a:lnTo>
                <a:lnTo>
                  <a:pt x="2202" y="77"/>
                </a:lnTo>
                <a:lnTo>
                  <a:pt x="2197" y="73"/>
                </a:lnTo>
                <a:lnTo>
                  <a:pt x="2191" y="68"/>
                </a:lnTo>
                <a:lnTo>
                  <a:pt x="2185" y="65"/>
                </a:lnTo>
                <a:lnTo>
                  <a:pt x="2179" y="60"/>
                </a:lnTo>
                <a:lnTo>
                  <a:pt x="2174" y="58"/>
                </a:lnTo>
                <a:lnTo>
                  <a:pt x="2168" y="55"/>
                </a:lnTo>
                <a:lnTo>
                  <a:pt x="2162" y="54"/>
                </a:lnTo>
                <a:lnTo>
                  <a:pt x="2155" y="53"/>
                </a:lnTo>
                <a:lnTo>
                  <a:pt x="2147" y="53"/>
                </a:lnTo>
                <a:lnTo>
                  <a:pt x="2138" y="52"/>
                </a:lnTo>
                <a:lnTo>
                  <a:pt x="2129" y="50"/>
                </a:lnTo>
                <a:lnTo>
                  <a:pt x="2118" y="47"/>
                </a:lnTo>
                <a:lnTo>
                  <a:pt x="2109" y="44"/>
                </a:lnTo>
                <a:lnTo>
                  <a:pt x="2100" y="39"/>
                </a:lnTo>
                <a:lnTo>
                  <a:pt x="2089" y="33"/>
                </a:lnTo>
                <a:lnTo>
                  <a:pt x="2076" y="28"/>
                </a:lnTo>
                <a:lnTo>
                  <a:pt x="2059" y="21"/>
                </a:lnTo>
                <a:lnTo>
                  <a:pt x="2041" y="14"/>
                </a:lnTo>
                <a:lnTo>
                  <a:pt x="2021" y="9"/>
                </a:lnTo>
                <a:lnTo>
                  <a:pt x="2002" y="5"/>
                </a:lnTo>
                <a:lnTo>
                  <a:pt x="1982" y="1"/>
                </a:lnTo>
                <a:lnTo>
                  <a:pt x="1963" y="0"/>
                </a:lnTo>
                <a:lnTo>
                  <a:pt x="1943" y="0"/>
                </a:lnTo>
                <a:lnTo>
                  <a:pt x="1920" y="1"/>
                </a:lnTo>
                <a:lnTo>
                  <a:pt x="1897" y="2"/>
                </a:lnTo>
                <a:lnTo>
                  <a:pt x="1873" y="5"/>
                </a:lnTo>
                <a:lnTo>
                  <a:pt x="1849" y="8"/>
                </a:lnTo>
                <a:lnTo>
                  <a:pt x="1824" y="13"/>
                </a:lnTo>
                <a:lnTo>
                  <a:pt x="1801" y="17"/>
                </a:lnTo>
                <a:lnTo>
                  <a:pt x="1780" y="23"/>
                </a:lnTo>
                <a:lnTo>
                  <a:pt x="1768" y="26"/>
                </a:lnTo>
                <a:lnTo>
                  <a:pt x="1754" y="30"/>
                </a:lnTo>
                <a:lnTo>
                  <a:pt x="1739" y="33"/>
                </a:lnTo>
                <a:lnTo>
                  <a:pt x="1722" y="37"/>
                </a:lnTo>
                <a:lnTo>
                  <a:pt x="1704" y="40"/>
                </a:lnTo>
                <a:lnTo>
                  <a:pt x="1685" y="44"/>
                </a:lnTo>
                <a:lnTo>
                  <a:pt x="1665" y="47"/>
                </a:lnTo>
                <a:lnTo>
                  <a:pt x="1646" y="51"/>
                </a:lnTo>
                <a:lnTo>
                  <a:pt x="1626" y="54"/>
                </a:lnTo>
                <a:lnTo>
                  <a:pt x="1606" y="58"/>
                </a:lnTo>
                <a:lnTo>
                  <a:pt x="1586" y="61"/>
                </a:lnTo>
                <a:lnTo>
                  <a:pt x="1568" y="63"/>
                </a:lnTo>
                <a:lnTo>
                  <a:pt x="1549" y="66"/>
                </a:lnTo>
                <a:lnTo>
                  <a:pt x="1532" y="68"/>
                </a:lnTo>
                <a:lnTo>
                  <a:pt x="1516" y="69"/>
                </a:lnTo>
                <a:lnTo>
                  <a:pt x="1502" y="70"/>
                </a:lnTo>
                <a:lnTo>
                  <a:pt x="1488" y="71"/>
                </a:lnTo>
                <a:lnTo>
                  <a:pt x="1474" y="73"/>
                </a:lnTo>
                <a:lnTo>
                  <a:pt x="1459" y="74"/>
                </a:lnTo>
                <a:lnTo>
                  <a:pt x="1444" y="75"/>
                </a:lnTo>
                <a:lnTo>
                  <a:pt x="1429" y="77"/>
                </a:lnTo>
                <a:lnTo>
                  <a:pt x="1414" y="78"/>
                </a:lnTo>
                <a:lnTo>
                  <a:pt x="1399" y="81"/>
                </a:lnTo>
                <a:lnTo>
                  <a:pt x="1383" y="82"/>
                </a:lnTo>
                <a:lnTo>
                  <a:pt x="1368" y="83"/>
                </a:lnTo>
                <a:lnTo>
                  <a:pt x="1353" y="85"/>
                </a:lnTo>
                <a:lnTo>
                  <a:pt x="1338" y="86"/>
                </a:lnTo>
                <a:lnTo>
                  <a:pt x="1323" y="86"/>
                </a:lnTo>
                <a:lnTo>
                  <a:pt x="1310" y="88"/>
                </a:lnTo>
                <a:lnTo>
                  <a:pt x="1297" y="88"/>
                </a:lnTo>
                <a:lnTo>
                  <a:pt x="1284" y="88"/>
                </a:lnTo>
                <a:lnTo>
                  <a:pt x="1273" y="88"/>
                </a:lnTo>
                <a:lnTo>
                  <a:pt x="1261" y="88"/>
                </a:lnTo>
                <a:lnTo>
                  <a:pt x="1248" y="86"/>
                </a:lnTo>
                <a:lnTo>
                  <a:pt x="1235" y="86"/>
                </a:lnTo>
                <a:lnTo>
                  <a:pt x="1221" y="86"/>
                </a:lnTo>
                <a:lnTo>
                  <a:pt x="1206" y="86"/>
                </a:lnTo>
                <a:lnTo>
                  <a:pt x="1191" y="86"/>
                </a:lnTo>
                <a:lnTo>
                  <a:pt x="1175" y="86"/>
                </a:lnTo>
                <a:lnTo>
                  <a:pt x="1160" y="86"/>
                </a:lnTo>
                <a:lnTo>
                  <a:pt x="1142" y="86"/>
                </a:lnTo>
                <a:lnTo>
                  <a:pt x="1126" y="86"/>
                </a:lnTo>
                <a:lnTo>
                  <a:pt x="1110" y="86"/>
                </a:lnTo>
                <a:lnTo>
                  <a:pt x="1094" y="85"/>
                </a:lnTo>
                <a:lnTo>
                  <a:pt x="1078" y="84"/>
                </a:lnTo>
                <a:lnTo>
                  <a:pt x="1062" y="83"/>
                </a:lnTo>
                <a:lnTo>
                  <a:pt x="1047" y="82"/>
                </a:lnTo>
                <a:lnTo>
                  <a:pt x="1032" y="79"/>
                </a:lnTo>
                <a:lnTo>
                  <a:pt x="1017" y="77"/>
                </a:lnTo>
                <a:lnTo>
                  <a:pt x="1002" y="76"/>
                </a:lnTo>
                <a:lnTo>
                  <a:pt x="986" y="75"/>
                </a:lnTo>
                <a:lnTo>
                  <a:pt x="971" y="74"/>
                </a:lnTo>
                <a:lnTo>
                  <a:pt x="955" y="73"/>
                </a:lnTo>
                <a:lnTo>
                  <a:pt x="940" y="73"/>
                </a:lnTo>
                <a:lnTo>
                  <a:pt x="925" y="73"/>
                </a:lnTo>
                <a:lnTo>
                  <a:pt x="910" y="74"/>
                </a:lnTo>
                <a:lnTo>
                  <a:pt x="895" y="74"/>
                </a:lnTo>
                <a:lnTo>
                  <a:pt x="880" y="76"/>
                </a:lnTo>
                <a:lnTo>
                  <a:pt x="867" y="77"/>
                </a:lnTo>
                <a:lnTo>
                  <a:pt x="853" y="79"/>
                </a:lnTo>
                <a:lnTo>
                  <a:pt x="842" y="82"/>
                </a:lnTo>
                <a:lnTo>
                  <a:pt x="830" y="85"/>
                </a:lnTo>
                <a:lnTo>
                  <a:pt x="820" y="89"/>
                </a:lnTo>
                <a:lnTo>
                  <a:pt x="811" y="92"/>
                </a:lnTo>
                <a:lnTo>
                  <a:pt x="792" y="99"/>
                </a:lnTo>
                <a:lnTo>
                  <a:pt x="773" y="105"/>
                </a:lnTo>
                <a:lnTo>
                  <a:pt x="753" y="108"/>
                </a:lnTo>
                <a:lnTo>
                  <a:pt x="733" y="109"/>
                </a:lnTo>
                <a:lnTo>
                  <a:pt x="713" y="111"/>
                </a:lnTo>
                <a:lnTo>
                  <a:pt x="693" y="112"/>
                </a:lnTo>
                <a:lnTo>
                  <a:pt x="675" y="111"/>
                </a:lnTo>
                <a:lnTo>
                  <a:pt x="657" y="111"/>
                </a:lnTo>
                <a:lnTo>
                  <a:pt x="648" y="111"/>
                </a:lnTo>
                <a:lnTo>
                  <a:pt x="638" y="111"/>
                </a:lnTo>
                <a:lnTo>
                  <a:pt x="625" y="111"/>
                </a:lnTo>
                <a:lnTo>
                  <a:pt x="613" y="112"/>
                </a:lnTo>
                <a:lnTo>
                  <a:pt x="599" y="112"/>
                </a:lnTo>
                <a:lnTo>
                  <a:pt x="584" y="112"/>
                </a:lnTo>
                <a:lnTo>
                  <a:pt x="570" y="113"/>
                </a:lnTo>
                <a:lnTo>
                  <a:pt x="555" y="113"/>
                </a:lnTo>
                <a:lnTo>
                  <a:pt x="540" y="113"/>
                </a:lnTo>
                <a:lnTo>
                  <a:pt x="526" y="114"/>
                </a:lnTo>
                <a:lnTo>
                  <a:pt x="512" y="114"/>
                </a:lnTo>
                <a:lnTo>
                  <a:pt x="500" y="113"/>
                </a:lnTo>
                <a:lnTo>
                  <a:pt x="488" y="113"/>
                </a:lnTo>
                <a:lnTo>
                  <a:pt x="479" y="112"/>
                </a:lnTo>
                <a:lnTo>
                  <a:pt x="471" y="111"/>
                </a:lnTo>
                <a:lnTo>
                  <a:pt x="464" y="109"/>
                </a:lnTo>
                <a:lnTo>
                  <a:pt x="451" y="106"/>
                </a:lnTo>
                <a:lnTo>
                  <a:pt x="435" y="101"/>
                </a:lnTo>
                <a:lnTo>
                  <a:pt x="418" y="97"/>
                </a:lnTo>
                <a:lnTo>
                  <a:pt x="399" y="92"/>
                </a:lnTo>
                <a:lnTo>
                  <a:pt x="381" y="88"/>
                </a:lnTo>
                <a:lnTo>
                  <a:pt x="365" y="84"/>
                </a:lnTo>
                <a:lnTo>
                  <a:pt x="350" y="81"/>
                </a:lnTo>
                <a:lnTo>
                  <a:pt x="337" y="78"/>
                </a:lnTo>
                <a:lnTo>
                  <a:pt x="322" y="66"/>
                </a:lnTo>
                <a:lnTo>
                  <a:pt x="308" y="56"/>
                </a:lnTo>
                <a:lnTo>
                  <a:pt x="295" y="48"/>
                </a:lnTo>
                <a:lnTo>
                  <a:pt x="281" y="44"/>
                </a:lnTo>
                <a:lnTo>
                  <a:pt x="265" y="43"/>
                </a:lnTo>
                <a:lnTo>
                  <a:pt x="246" y="43"/>
                </a:lnTo>
                <a:lnTo>
                  <a:pt x="227" y="47"/>
                </a:lnTo>
                <a:lnTo>
                  <a:pt x="202" y="54"/>
                </a:lnTo>
                <a:lnTo>
                  <a:pt x="200" y="55"/>
                </a:lnTo>
                <a:lnTo>
                  <a:pt x="200" y="56"/>
                </a:lnTo>
                <a:lnTo>
                  <a:pt x="201" y="59"/>
                </a:lnTo>
                <a:lnTo>
                  <a:pt x="204" y="62"/>
                </a:lnTo>
                <a:close/>
              </a:path>
            </a:pathLst>
          </a:custGeom>
          <a:blipFill dpi="0" rotWithShape="0">
            <a:blip r:embed="rId3"/>
            <a:srcRect/>
            <a:stretch>
              <a:fillRect/>
            </a:stretch>
          </a:blipFill>
          <a:ln w="9525">
            <a:solidFill>
              <a:schemeClr val="tx1"/>
            </a:solidFill>
            <a:round/>
            <a:headEnd/>
            <a:tailEnd/>
          </a:ln>
          <a:effectLst>
            <a:outerShdw dist="107763" dir="18900000" algn="ctr" rotWithShape="0">
              <a:srgbClr val="808080"/>
            </a:outerShdw>
          </a:effectLst>
        </p:spPr>
        <p:txBody>
          <a:bodyPr/>
          <a:lstStyle/>
          <a:p>
            <a:endParaRPr lang="en-US"/>
          </a:p>
        </p:txBody>
      </p:sp>
      <p:sp>
        <p:nvSpPr>
          <p:cNvPr id="1705991" name="Rectangle 7"/>
          <p:cNvSpPr>
            <a:spLocks noChangeArrowheads="1"/>
          </p:cNvSpPr>
          <p:nvPr/>
        </p:nvSpPr>
        <p:spPr bwMode="auto">
          <a:xfrm>
            <a:off x="360363" y="4652963"/>
            <a:ext cx="8027987" cy="151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266700" indent="-266700">
              <a:spcBef>
                <a:spcPct val="20000"/>
              </a:spcBef>
              <a:buClr>
                <a:schemeClr val="tx2"/>
              </a:buClr>
              <a:buSzPct val="75000"/>
              <a:buFont typeface="Monotype Sorts" charset="2"/>
              <a:buChar char="F"/>
              <a:defRPr sz="3200">
                <a:solidFill>
                  <a:schemeClr val="tx1"/>
                </a:solidFill>
                <a:latin typeface="Times New Roman" panose="02020603050405020304" pitchFamily="18" charset="0"/>
              </a:defRPr>
            </a:lvl1pPr>
            <a:lvl2pPr marL="742950" indent="-285750" rtl="1">
              <a:spcBef>
                <a:spcPct val="20000"/>
              </a:spcBef>
              <a:buClr>
                <a:schemeClr val="tx1"/>
              </a:buClr>
              <a:buChar char="–"/>
              <a:defRPr sz="2800">
                <a:solidFill>
                  <a:schemeClr val="tx1"/>
                </a:solidFill>
                <a:latin typeface="Times New Roman" panose="02020603050405020304" pitchFamily="18" charset="0"/>
              </a:defRPr>
            </a:lvl2pPr>
            <a:lvl3pPr marL="1143000" indent="-228600" rtl="1">
              <a:spcBef>
                <a:spcPct val="20000"/>
              </a:spcBef>
              <a:buClr>
                <a:schemeClr val="accent2"/>
              </a:buClr>
              <a:buSzPct val="65000"/>
              <a:buFont typeface="Monotype Sorts"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buFont typeface="Wingdings" panose="05000000000000000000" pitchFamily="2" charset="2"/>
              <a:buChar char="Ø"/>
            </a:pPr>
            <a:r>
              <a:rPr lang="en-US" altLang="he-IL">
                <a:latin typeface="Arial" panose="020B0604020202020204" pitchFamily="34" charset="0"/>
                <a:cs typeface="Arial" panose="020B0604020202020204" pitchFamily="34" charset="0"/>
              </a:rPr>
              <a:t>DNA microsatellites</a:t>
            </a:r>
          </a:p>
          <a:p>
            <a:pPr>
              <a:buFont typeface="Wingdings" panose="05000000000000000000" pitchFamily="2" charset="2"/>
              <a:buChar char="Ø"/>
            </a:pPr>
            <a:r>
              <a:rPr lang="en-US" altLang="he-IL">
                <a:latin typeface="Arial" panose="020B0604020202020204" pitchFamily="34" charset="0"/>
                <a:cs typeface="Arial" panose="020B0604020202020204" pitchFamily="34" charset="0"/>
              </a:rPr>
              <a:t>Single nucleotide polymorphisms (SNP)</a:t>
            </a:r>
          </a:p>
          <a:p>
            <a:pPr>
              <a:buFont typeface="Wingdings" panose="05000000000000000000" pitchFamily="2" charset="2"/>
              <a:buChar char="Ø"/>
            </a:pPr>
            <a:r>
              <a:rPr lang="en-US" altLang="he-IL">
                <a:latin typeface="Arial" panose="020B0604020202020204" pitchFamily="34" charset="0"/>
                <a:cs typeface="Arial" panose="020B0604020202020204" pitchFamily="34" charset="0"/>
              </a:rPr>
              <a:t>Copy number variation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0598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ntr" presetSubtype="0" fill="hold" nodeType="clickEffect">
                                  <p:stCondLst>
                                    <p:cond delay="0"/>
                                  </p:stCondLst>
                                  <p:childTnLst>
                                    <p:set>
                                      <p:cBhvr>
                                        <p:cTn id="10" dur="1" fill="hold">
                                          <p:stCondLst>
                                            <p:cond delay="0"/>
                                          </p:stCondLst>
                                        </p:cTn>
                                        <p:tgtEl>
                                          <p:spTgt spid="1705990"/>
                                        </p:tgtEl>
                                        <p:attrNameLst>
                                          <p:attrName>style.visibility</p:attrName>
                                        </p:attrNameLst>
                                      </p:cBhvr>
                                      <p:to>
                                        <p:strVal val="visible"/>
                                      </p:to>
                                    </p:set>
                                    <p:animEffect transition="in" filter="dissolve">
                                      <p:cBhvr>
                                        <p:cTn id="11" dur="500"/>
                                        <p:tgtEl>
                                          <p:spTgt spid="170599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1705991">
                                            <p:txEl>
                                              <p:pRg st="0" end="0"/>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499"/>
                                          </p:stCondLst>
                                        </p:cTn>
                                        <p:tgtEl>
                                          <p:spTgt spid="1705991">
                                            <p:txEl>
                                              <p:pRg st="1" end="1"/>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17059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5986" grpId="0"/>
      <p:bldP spid="1705991" grpId="0" build="p"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474663" y="304800"/>
            <a:ext cx="8448675" cy="1143000"/>
          </a:xfrm>
        </p:spPr>
        <p:txBody>
          <a:bodyPr/>
          <a:lstStyle/>
          <a:p>
            <a:r>
              <a:rPr lang="en-US" altLang="he-IL" b="1" dirty="0" smtClean="0">
                <a:latin typeface="Arial" panose="020B0604020202020204" pitchFamily="34" charset="0"/>
                <a:cs typeface="Arial" panose="020B0604020202020204" pitchFamily="34" charset="0"/>
              </a:rPr>
              <a:t>The polymerase chain reaction</a:t>
            </a:r>
          </a:p>
        </p:txBody>
      </p:sp>
      <p:grpSp>
        <p:nvGrpSpPr>
          <p:cNvPr id="1713155" name="Group 3"/>
          <p:cNvGrpSpPr>
            <a:grpSpLocks/>
          </p:cNvGrpSpPr>
          <p:nvPr/>
        </p:nvGrpSpPr>
        <p:grpSpPr bwMode="auto">
          <a:xfrm>
            <a:off x="474663" y="1447800"/>
            <a:ext cx="3251200" cy="1219200"/>
            <a:chOff x="299" y="912"/>
            <a:chExt cx="2048" cy="768"/>
          </a:xfrm>
        </p:grpSpPr>
        <p:sp>
          <p:nvSpPr>
            <p:cNvPr id="190514" name="Line 4"/>
            <p:cNvSpPr>
              <a:spLocks noChangeShapeType="1"/>
            </p:cNvSpPr>
            <p:nvPr/>
          </p:nvSpPr>
          <p:spPr bwMode="auto">
            <a:xfrm>
              <a:off x="512" y="1200"/>
              <a:ext cx="1835" cy="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515" name="Line 5"/>
            <p:cNvSpPr>
              <a:spLocks noChangeShapeType="1"/>
            </p:cNvSpPr>
            <p:nvPr/>
          </p:nvSpPr>
          <p:spPr bwMode="auto">
            <a:xfrm>
              <a:off x="512" y="1392"/>
              <a:ext cx="299" cy="0"/>
            </a:xfrm>
            <a:prstGeom prst="line">
              <a:avLst/>
            </a:prstGeom>
            <a:noFill/>
            <a:ln w="38100">
              <a:solidFill>
                <a:schemeClr val="accent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516" name="Text Box 6"/>
            <p:cNvSpPr txBox="1">
              <a:spLocks noChangeArrowheads="1"/>
            </p:cNvSpPr>
            <p:nvPr/>
          </p:nvSpPr>
          <p:spPr bwMode="auto">
            <a:xfrm>
              <a:off x="683" y="912"/>
              <a:ext cx="136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DNA strand</a:t>
              </a:r>
            </a:p>
          </p:txBody>
        </p:sp>
        <p:sp>
          <p:nvSpPr>
            <p:cNvPr id="190517" name="Text Box 7"/>
            <p:cNvSpPr txBox="1">
              <a:spLocks noChangeArrowheads="1"/>
            </p:cNvSpPr>
            <p:nvPr/>
          </p:nvSpPr>
          <p:spPr bwMode="auto">
            <a:xfrm>
              <a:off x="299" y="1392"/>
              <a:ext cx="85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solidFill>
                    <a:schemeClr val="accent2"/>
                  </a:solidFill>
                </a:rPr>
                <a:t>Primer</a:t>
              </a:r>
            </a:p>
          </p:txBody>
        </p:sp>
      </p:grpSp>
      <p:grpSp>
        <p:nvGrpSpPr>
          <p:cNvPr id="1713160" name="Group 8"/>
          <p:cNvGrpSpPr>
            <a:grpSpLocks/>
          </p:cNvGrpSpPr>
          <p:nvPr/>
        </p:nvGrpSpPr>
        <p:grpSpPr bwMode="auto">
          <a:xfrm>
            <a:off x="5486400" y="3886200"/>
            <a:ext cx="3657600" cy="457200"/>
            <a:chOff x="3888" y="1392"/>
            <a:chExt cx="2448" cy="288"/>
          </a:xfrm>
        </p:grpSpPr>
        <p:sp>
          <p:nvSpPr>
            <p:cNvPr id="190510" name="Line 9"/>
            <p:cNvSpPr>
              <a:spLocks noChangeShapeType="1"/>
            </p:cNvSpPr>
            <p:nvPr/>
          </p:nvSpPr>
          <p:spPr bwMode="auto">
            <a:xfrm>
              <a:off x="4128" y="1392"/>
              <a:ext cx="336" cy="0"/>
            </a:xfrm>
            <a:prstGeom prst="line">
              <a:avLst/>
            </a:prstGeom>
            <a:noFill/>
            <a:ln w="38100">
              <a:solidFill>
                <a:schemeClr val="accent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511" name="Text Box 10"/>
            <p:cNvSpPr txBox="1">
              <a:spLocks noChangeArrowheads="1"/>
            </p:cNvSpPr>
            <p:nvPr/>
          </p:nvSpPr>
          <p:spPr bwMode="auto">
            <a:xfrm>
              <a:off x="3888" y="1392"/>
              <a:ext cx="96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solidFill>
                    <a:schemeClr val="accent2"/>
                  </a:solidFill>
                </a:rPr>
                <a:t>Primer</a:t>
              </a:r>
            </a:p>
          </p:txBody>
        </p:sp>
        <p:sp>
          <p:nvSpPr>
            <p:cNvPr id="190512" name="Line 11"/>
            <p:cNvSpPr>
              <a:spLocks noChangeShapeType="1"/>
            </p:cNvSpPr>
            <p:nvPr/>
          </p:nvSpPr>
          <p:spPr bwMode="auto">
            <a:xfrm>
              <a:off x="4464" y="1392"/>
              <a:ext cx="1632" cy="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513" name="Text Box 12"/>
            <p:cNvSpPr txBox="1">
              <a:spLocks noChangeArrowheads="1"/>
            </p:cNvSpPr>
            <p:nvPr/>
          </p:nvSpPr>
          <p:spPr bwMode="auto">
            <a:xfrm>
              <a:off x="4608" y="1392"/>
              <a:ext cx="17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Synthesized DNA</a:t>
              </a:r>
            </a:p>
          </p:txBody>
        </p:sp>
      </p:grpSp>
      <p:grpSp>
        <p:nvGrpSpPr>
          <p:cNvPr id="1713165" name="Group 13"/>
          <p:cNvGrpSpPr>
            <a:grpSpLocks/>
          </p:cNvGrpSpPr>
          <p:nvPr/>
        </p:nvGrpSpPr>
        <p:grpSpPr bwMode="auto">
          <a:xfrm>
            <a:off x="3860800" y="1524000"/>
            <a:ext cx="1549400" cy="1143000"/>
            <a:chOff x="2736" y="960"/>
            <a:chExt cx="1008" cy="720"/>
          </a:xfrm>
        </p:grpSpPr>
        <p:sp>
          <p:nvSpPr>
            <p:cNvPr id="190507" name="Line 14"/>
            <p:cNvSpPr>
              <a:spLocks noChangeShapeType="1"/>
            </p:cNvSpPr>
            <p:nvPr/>
          </p:nvSpPr>
          <p:spPr bwMode="auto">
            <a:xfrm>
              <a:off x="2880" y="1344"/>
              <a:ext cx="672" cy="0"/>
            </a:xfrm>
            <a:prstGeom prst="line">
              <a:avLst/>
            </a:prstGeom>
            <a:noFill/>
            <a:ln w="571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508" name="Text Box 15"/>
            <p:cNvSpPr txBox="1">
              <a:spLocks noChangeArrowheads="1"/>
            </p:cNvSpPr>
            <p:nvPr/>
          </p:nvSpPr>
          <p:spPr bwMode="auto">
            <a:xfrm>
              <a:off x="2736" y="960"/>
              <a:ext cx="10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Synthesis</a:t>
              </a:r>
            </a:p>
          </p:txBody>
        </p:sp>
        <p:sp>
          <p:nvSpPr>
            <p:cNvPr id="190509" name="Text Box 16"/>
            <p:cNvSpPr txBox="1">
              <a:spLocks noChangeArrowheads="1"/>
            </p:cNvSpPr>
            <p:nvPr/>
          </p:nvSpPr>
          <p:spPr bwMode="auto">
            <a:xfrm>
              <a:off x="2928" y="1392"/>
              <a:ext cx="72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(60</a:t>
              </a:r>
              <a:r>
                <a:rPr lang="en-US" altLang="he-IL" sz="2400" baseline="30000">
                  <a:latin typeface="David" panose="020E0502060401010101" pitchFamily="34" charset="-79"/>
                </a:rPr>
                <a:t>o</a:t>
              </a:r>
              <a:r>
                <a:rPr lang="en-US" altLang="he-IL" sz="2400"/>
                <a:t>C)</a:t>
              </a:r>
            </a:p>
          </p:txBody>
        </p:sp>
      </p:grpSp>
      <p:grpSp>
        <p:nvGrpSpPr>
          <p:cNvPr id="1713169" name="Group 17"/>
          <p:cNvGrpSpPr>
            <a:grpSpLocks/>
          </p:cNvGrpSpPr>
          <p:nvPr/>
        </p:nvGrpSpPr>
        <p:grpSpPr bwMode="auto">
          <a:xfrm>
            <a:off x="5943600" y="2743200"/>
            <a:ext cx="2235200" cy="885825"/>
            <a:chOff x="3744" y="1728"/>
            <a:chExt cx="1408" cy="558"/>
          </a:xfrm>
        </p:grpSpPr>
        <p:sp>
          <p:nvSpPr>
            <p:cNvPr id="190505" name="Line 18"/>
            <p:cNvSpPr>
              <a:spLocks noChangeShapeType="1"/>
            </p:cNvSpPr>
            <p:nvPr/>
          </p:nvSpPr>
          <p:spPr bwMode="auto">
            <a:xfrm>
              <a:off x="4512" y="1728"/>
              <a:ext cx="0" cy="528"/>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506" name="Text Box 19"/>
            <p:cNvSpPr txBox="1">
              <a:spLocks noChangeArrowheads="1"/>
            </p:cNvSpPr>
            <p:nvPr/>
          </p:nvSpPr>
          <p:spPr bwMode="auto">
            <a:xfrm>
              <a:off x="3744" y="1768"/>
              <a:ext cx="1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Melting    (90</a:t>
              </a:r>
              <a:r>
                <a:rPr lang="en-US" altLang="he-IL" sz="2400" baseline="30000">
                  <a:latin typeface="David" panose="020E0502060401010101" pitchFamily="34" charset="-79"/>
                </a:rPr>
                <a:t>o</a:t>
              </a:r>
              <a:r>
                <a:rPr lang="en-US" altLang="he-IL" sz="2400"/>
                <a:t>C)</a:t>
              </a:r>
            </a:p>
          </p:txBody>
        </p:sp>
      </p:grpSp>
      <p:grpSp>
        <p:nvGrpSpPr>
          <p:cNvPr id="1713172" name="Group 20"/>
          <p:cNvGrpSpPr>
            <a:grpSpLocks/>
          </p:cNvGrpSpPr>
          <p:nvPr/>
        </p:nvGrpSpPr>
        <p:grpSpPr bwMode="auto">
          <a:xfrm>
            <a:off x="5410200" y="1447800"/>
            <a:ext cx="3733800" cy="1066800"/>
            <a:chOff x="3408" y="912"/>
            <a:chExt cx="2352" cy="672"/>
          </a:xfrm>
        </p:grpSpPr>
        <p:sp>
          <p:nvSpPr>
            <p:cNvPr id="190498" name="Line 21"/>
            <p:cNvSpPr>
              <a:spLocks noChangeShapeType="1"/>
            </p:cNvSpPr>
            <p:nvPr/>
          </p:nvSpPr>
          <p:spPr bwMode="auto">
            <a:xfrm>
              <a:off x="3648" y="1200"/>
              <a:ext cx="1872" cy="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99" name="Text Box 22"/>
            <p:cNvSpPr txBox="1">
              <a:spLocks noChangeArrowheads="1"/>
            </p:cNvSpPr>
            <p:nvPr/>
          </p:nvSpPr>
          <p:spPr bwMode="auto">
            <a:xfrm>
              <a:off x="3840" y="912"/>
              <a:ext cx="136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DNA strand</a:t>
              </a:r>
            </a:p>
          </p:txBody>
        </p:sp>
        <p:grpSp>
          <p:nvGrpSpPr>
            <p:cNvPr id="190500" name="Group 23"/>
            <p:cNvGrpSpPr>
              <a:grpSpLocks/>
            </p:cNvGrpSpPr>
            <p:nvPr/>
          </p:nvGrpSpPr>
          <p:grpSpPr bwMode="auto">
            <a:xfrm>
              <a:off x="3408" y="1296"/>
              <a:ext cx="2352" cy="288"/>
              <a:chOff x="3888" y="1392"/>
              <a:chExt cx="2448" cy="288"/>
            </a:xfrm>
          </p:grpSpPr>
          <p:sp>
            <p:nvSpPr>
              <p:cNvPr id="190501" name="Line 24"/>
              <p:cNvSpPr>
                <a:spLocks noChangeShapeType="1"/>
              </p:cNvSpPr>
              <p:nvPr/>
            </p:nvSpPr>
            <p:spPr bwMode="auto">
              <a:xfrm>
                <a:off x="4128" y="1392"/>
                <a:ext cx="336" cy="0"/>
              </a:xfrm>
              <a:prstGeom prst="line">
                <a:avLst/>
              </a:prstGeom>
              <a:noFill/>
              <a:ln w="38100">
                <a:solidFill>
                  <a:schemeClr val="accent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502" name="Text Box 25"/>
              <p:cNvSpPr txBox="1">
                <a:spLocks noChangeArrowheads="1"/>
              </p:cNvSpPr>
              <p:nvPr/>
            </p:nvSpPr>
            <p:spPr bwMode="auto">
              <a:xfrm>
                <a:off x="3888" y="1392"/>
                <a:ext cx="96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solidFill>
                      <a:schemeClr val="accent2"/>
                    </a:solidFill>
                  </a:rPr>
                  <a:t>Primer</a:t>
                </a:r>
              </a:p>
            </p:txBody>
          </p:sp>
          <p:sp>
            <p:nvSpPr>
              <p:cNvPr id="190503" name="Line 26"/>
              <p:cNvSpPr>
                <a:spLocks noChangeShapeType="1"/>
              </p:cNvSpPr>
              <p:nvPr/>
            </p:nvSpPr>
            <p:spPr bwMode="auto">
              <a:xfrm>
                <a:off x="4464" y="1392"/>
                <a:ext cx="1632" cy="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504" name="Text Box 27"/>
              <p:cNvSpPr txBox="1">
                <a:spLocks noChangeArrowheads="1"/>
              </p:cNvSpPr>
              <p:nvPr/>
            </p:nvSpPr>
            <p:spPr bwMode="auto">
              <a:xfrm>
                <a:off x="4608" y="1392"/>
                <a:ext cx="17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Synthesized DNA</a:t>
                </a:r>
              </a:p>
            </p:txBody>
          </p:sp>
        </p:grpSp>
      </p:grpSp>
      <p:grpSp>
        <p:nvGrpSpPr>
          <p:cNvPr id="1713180" name="Group 28"/>
          <p:cNvGrpSpPr>
            <a:grpSpLocks/>
          </p:cNvGrpSpPr>
          <p:nvPr/>
        </p:nvGrpSpPr>
        <p:grpSpPr bwMode="auto">
          <a:xfrm>
            <a:off x="6027738" y="4572000"/>
            <a:ext cx="2235200" cy="838200"/>
            <a:chOff x="3797" y="2880"/>
            <a:chExt cx="1408" cy="528"/>
          </a:xfrm>
        </p:grpSpPr>
        <p:sp>
          <p:nvSpPr>
            <p:cNvPr id="190496" name="Line 29"/>
            <p:cNvSpPr>
              <a:spLocks noChangeShapeType="1"/>
            </p:cNvSpPr>
            <p:nvPr/>
          </p:nvSpPr>
          <p:spPr bwMode="auto">
            <a:xfrm>
              <a:off x="4560" y="2880"/>
              <a:ext cx="0" cy="528"/>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97" name="Text Box 30"/>
            <p:cNvSpPr txBox="1">
              <a:spLocks noChangeArrowheads="1"/>
            </p:cNvSpPr>
            <p:nvPr/>
          </p:nvSpPr>
          <p:spPr bwMode="auto">
            <a:xfrm>
              <a:off x="3797" y="2928"/>
              <a:ext cx="14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Cooling   (60</a:t>
              </a:r>
              <a:r>
                <a:rPr lang="en-US" altLang="he-IL" sz="2400" baseline="30000">
                  <a:latin typeface="David" panose="020E0502060401010101" pitchFamily="34" charset="-79"/>
                </a:rPr>
                <a:t>o</a:t>
              </a:r>
              <a:r>
                <a:rPr lang="en-US" altLang="he-IL" sz="2400"/>
                <a:t>C)</a:t>
              </a:r>
            </a:p>
          </p:txBody>
        </p:sp>
      </p:grpSp>
      <p:grpSp>
        <p:nvGrpSpPr>
          <p:cNvPr id="1713183" name="Group 31"/>
          <p:cNvGrpSpPr>
            <a:grpSpLocks/>
          </p:cNvGrpSpPr>
          <p:nvPr/>
        </p:nvGrpSpPr>
        <p:grpSpPr bwMode="auto">
          <a:xfrm>
            <a:off x="4064000" y="5105400"/>
            <a:ext cx="1574800" cy="1143000"/>
            <a:chOff x="2560" y="3216"/>
            <a:chExt cx="992" cy="720"/>
          </a:xfrm>
        </p:grpSpPr>
        <p:sp>
          <p:nvSpPr>
            <p:cNvPr id="190493" name="Line 32"/>
            <p:cNvSpPr>
              <a:spLocks noChangeShapeType="1"/>
            </p:cNvSpPr>
            <p:nvPr/>
          </p:nvSpPr>
          <p:spPr bwMode="auto">
            <a:xfrm>
              <a:off x="2688" y="3600"/>
              <a:ext cx="597" cy="0"/>
            </a:xfrm>
            <a:prstGeom prst="line">
              <a:avLst/>
            </a:prstGeom>
            <a:noFill/>
            <a:ln w="571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94" name="Text Box 33"/>
            <p:cNvSpPr txBox="1">
              <a:spLocks noChangeArrowheads="1"/>
            </p:cNvSpPr>
            <p:nvPr/>
          </p:nvSpPr>
          <p:spPr bwMode="auto">
            <a:xfrm>
              <a:off x="2560" y="3216"/>
              <a:ext cx="99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Synthesis</a:t>
              </a:r>
            </a:p>
          </p:txBody>
        </p:sp>
        <p:sp>
          <p:nvSpPr>
            <p:cNvPr id="190495" name="Text Box 34"/>
            <p:cNvSpPr txBox="1">
              <a:spLocks noChangeArrowheads="1"/>
            </p:cNvSpPr>
            <p:nvPr/>
          </p:nvSpPr>
          <p:spPr bwMode="auto">
            <a:xfrm>
              <a:off x="2731" y="3648"/>
              <a:ext cx="77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(60</a:t>
              </a:r>
              <a:r>
                <a:rPr lang="en-US" altLang="he-IL" sz="2400" baseline="30000">
                  <a:latin typeface="David" panose="020E0502060401010101" pitchFamily="34" charset="-79"/>
                </a:rPr>
                <a:t>o</a:t>
              </a:r>
              <a:r>
                <a:rPr lang="en-US" altLang="he-IL" sz="2400"/>
                <a:t>C)</a:t>
              </a:r>
            </a:p>
          </p:txBody>
        </p:sp>
      </p:grpSp>
      <p:grpSp>
        <p:nvGrpSpPr>
          <p:cNvPr id="1713187" name="Group 35"/>
          <p:cNvGrpSpPr>
            <a:grpSpLocks/>
          </p:cNvGrpSpPr>
          <p:nvPr/>
        </p:nvGrpSpPr>
        <p:grpSpPr bwMode="auto">
          <a:xfrm>
            <a:off x="5410200" y="5257800"/>
            <a:ext cx="3733800" cy="1066800"/>
            <a:chOff x="3888" y="3216"/>
            <a:chExt cx="2448" cy="672"/>
          </a:xfrm>
        </p:grpSpPr>
        <p:sp>
          <p:nvSpPr>
            <p:cNvPr id="190487" name="Line 36"/>
            <p:cNvSpPr>
              <a:spLocks noChangeShapeType="1"/>
            </p:cNvSpPr>
            <p:nvPr/>
          </p:nvSpPr>
          <p:spPr bwMode="auto">
            <a:xfrm>
              <a:off x="4128" y="3600"/>
              <a:ext cx="336" cy="0"/>
            </a:xfrm>
            <a:prstGeom prst="line">
              <a:avLst/>
            </a:prstGeom>
            <a:noFill/>
            <a:ln w="38100">
              <a:solidFill>
                <a:schemeClr val="accent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88" name="Text Box 37"/>
            <p:cNvSpPr txBox="1">
              <a:spLocks noChangeArrowheads="1"/>
            </p:cNvSpPr>
            <p:nvPr/>
          </p:nvSpPr>
          <p:spPr bwMode="auto">
            <a:xfrm>
              <a:off x="3888" y="3600"/>
              <a:ext cx="96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solidFill>
                    <a:schemeClr val="accent2"/>
                  </a:solidFill>
                </a:rPr>
                <a:t>Primer</a:t>
              </a:r>
            </a:p>
          </p:txBody>
        </p:sp>
        <p:sp>
          <p:nvSpPr>
            <p:cNvPr id="190489" name="Line 38"/>
            <p:cNvSpPr>
              <a:spLocks noChangeShapeType="1"/>
            </p:cNvSpPr>
            <p:nvPr/>
          </p:nvSpPr>
          <p:spPr bwMode="auto">
            <a:xfrm>
              <a:off x="4464" y="3600"/>
              <a:ext cx="1632" cy="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90" name="Text Box 39"/>
            <p:cNvSpPr txBox="1">
              <a:spLocks noChangeArrowheads="1"/>
            </p:cNvSpPr>
            <p:nvPr/>
          </p:nvSpPr>
          <p:spPr bwMode="auto">
            <a:xfrm>
              <a:off x="4608" y="3600"/>
              <a:ext cx="17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Synthesized DNA</a:t>
              </a:r>
            </a:p>
          </p:txBody>
        </p:sp>
        <p:sp>
          <p:nvSpPr>
            <p:cNvPr id="190491" name="Line 40"/>
            <p:cNvSpPr>
              <a:spLocks noChangeShapeType="1"/>
            </p:cNvSpPr>
            <p:nvPr/>
          </p:nvSpPr>
          <p:spPr bwMode="auto">
            <a:xfrm>
              <a:off x="5664" y="3504"/>
              <a:ext cx="336" cy="0"/>
            </a:xfrm>
            <a:prstGeom prst="line">
              <a:avLst/>
            </a:prstGeom>
            <a:noFill/>
            <a:ln w="38100">
              <a:solidFill>
                <a:schemeClr val="accent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92" name="Text Box 41"/>
            <p:cNvSpPr txBox="1">
              <a:spLocks noChangeArrowheads="1"/>
            </p:cNvSpPr>
            <p:nvPr/>
          </p:nvSpPr>
          <p:spPr bwMode="auto">
            <a:xfrm>
              <a:off x="5520" y="3216"/>
              <a:ext cx="7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solidFill>
                    <a:schemeClr val="accent2"/>
                  </a:solidFill>
                </a:rPr>
                <a:t>Primer</a:t>
              </a:r>
            </a:p>
          </p:txBody>
        </p:sp>
      </p:grpSp>
      <p:grpSp>
        <p:nvGrpSpPr>
          <p:cNvPr id="1713194" name="Group 42"/>
          <p:cNvGrpSpPr>
            <a:grpSpLocks/>
          </p:cNvGrpSpPr>
          <p:nvPr/>
        </p:nvGrpSpPr>
        <p:grpSpPr bwMode="auto">
          <a:xfrm>
            <a:off x="228600" y="5181600"/>
            <a:ext cx="3810000" cy="1066800"/>
            <a:chOff x="144" y="3264"/>
            <a:chExt cx="2400" cy="672"/>
          </a:xfrm>
        </p:grpSpPr>
        <p:sp>
          <p:nvSpPr>
            <p:cNvPr id="190479" name="Line 43"/>
            <p:cNvSpPr>
              <a:spLocks noChangeShapeType="1"/>
            </p:cNvSpPr>
            <p:nvPr/>
          </p:nvSpPr>
          <p:spPr bwMode="auto">
            <a:xfrm>
              <a:off x="427" y="3648"/>
              <a:ext cx="298" cy="0"/>
            </a:xfrm>
            <a:prstGeom prst="line">
              <a:avLst/>
            </a:prstGeom>
            <a:noFill/>
            <a:ln w="38100">
              <a:solidFill>
                <a:schemeClr val="accent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80" name="Text Box 44"/>
            <p:cNvSpPr txBox="1">
              <a:spLocks noChangeArrowheads="1"/>
            </p:cNvSpPr>
            <p:nvPr/>
          </p:nvSpPr>
          <p:spPr bwMode="auto">
            <a:xfrm>
              <a:off x="213" y="3648"/>
              <a:ext cx="85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solidFill>
                    <a:schemeClr val="accent2"/>
                  </a:solidFill>
                </a:rPr>
                <a:t>Primer</a:t>
              </a:r>
            </a:p>
          </p:txBody>
        </p:sp>
        <p:sp>
          <p:nvSpPr>
            <p:cNvPr id="190481" name="Line 45"/>
            <p:cNvSpPr>
              <a:spLocks noChangeShapeType="1"/>
            </p:cNvSpPr>
            <p:nvPr/>
          </p:nvSpPr>
          <p:spPr bwMode="auto">
            <a:xfrm>
              <a:off x="725" y="3648"/>
              <a:ext cx="1366" cy="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82" name="Text Box 46"/>
            <p:cNvSpPr txBox="1">
              <a:spLocks noChangeArrowheads="1"/>
            </p:cNvSpPr>
            <p:nvPr/>
          </p:nvSpPr>
          <p:spPr bwMode="auto">
            <a:xfrm>
              <a:off x="853" y="3648"/>
              <a:ext cx="169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Synthesized DNA</a:t>
              </a:r>
            </a:p>
          </p:txBody>
        </p:sp>
        <p:sp>
          <p:nvSpPr>
            <p:cNvPr id="190483" name="Line 47"/>
            <p:cNvSpPr>
              <a:spLocks noChangeShapeType="1"/>
            </p:cNvSpPr>
            <p:nvPr/>
          </p:nvSpPr>
          <p:spPr bwMode="auto">
            <a:xfrm>
              <a:off x="1792" y="3552"/>
              <a:ext cx="299" cy="0"/>
            </a:xfrm>
            <a:prstGeom prst="line">
              <a:avLst/>
            </a:prstGeom>
            <a:noFill/>
            <a:ln w="38100">
              <a:solidFill>
                <a:schemeClr val="accent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84" name="Text Box 48"/>
            <p:cNvSpPr txBox="1">
              <a:spLocks noChangeArrowheads="1"/>
            </p:cNvSpPr>
            <p:nvPr/>
          </p:nvSpPr>
          <p:spPr bwMode="auto">
            <a:xfrm>
              <a:off x="1664" y="3264"/>
              <a:ext cx="68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solidFill>
                    <a:schemeClr val="accent2"/>
                  </a:solidFill>
                </a:rPr>
                <a:t>Primer</a:t>
              </a:r>
            </a:p>
          </p:txBody>
        </p:sp>
        <p:sp>
          <p:nvSpPr>
            <p:cNvPr id="190485" name="Line 49"/>
            <p:cNvSpPr>
              <a:spLocks noChangeShapeType="1"/>
            </p:cNvSpPr>
            <p:nvPr/>
          </p:nvSpPr>
          <p:spPr bwMode="auto">
            <a:xfrm>
              <a:off x="427" y="3552"/>
              <a:ext cx="1365" cy="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86" name="Text Box 50"/>
            <p:cNvSpPr txBox="1">
              <a:spLocks noChangeArrowheads="1"/>
            </p:cNvSpPr>
            <p:nvPr/>
          </p:nvSpPr>
          <p:spPr bwMode="auto">
            <a:xfrm>
              <a:off x="144" y="3264"/>
              <a:ext cx="181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Synthesized DNA</a:t>
              </a:r>
            </a:p>
          </p:txBody>
        </p:sp>
      </p:grpSp>
      <p:grpSp>
        <p:nvGrpSpPr>
          <p:cNvPr id="1713203" name="Group 51"/>
          <p:cNvGrpSpPr>
            <a:grpSpLocks/>
          </p:cNvGrpSpPr>
          <p:nvPr/>
        </p:nvGrpSpPr>
        <p:grpSpPr bwMode="auto">
          <a:xfrm>
            <a:off x="838200" y="3733800"/>
            <a:ext cx="2235200" cy="1050925"/>
            <a:chOff x="512" y="2496"/>
            <a:chExt cx="1408" cy="662"/>
          </a:xfrm>
        </p:grpSpPr>
        <p:sp>
          <p:nvSpPr>
            <p:cNvPr id="190477" name="Line 52"/>
            <p:cNvSpPr>
              <a:spLocks noChangeShapeType="1"/>
            </p:cNvSpPr>
            <p:nvPr/>
          </p:nvSpPr>
          <p:spPr bwMode="auto">
            <a:xfrm>
              <a:off x="1248" y="2496"/>
              <a:ext cx="0" cy="528"/>
            </a:xfrm>
            <a:prstGeom prst="line">
              <a:avLst/>
            </a:prstGeom>
            <a:noFill/>
            <a:ln w="571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78" name="Text Box 53"/>
            <p:cNvSpPr txBox="1">
              <a:spLocks noChangeArrowheads="1"/>
            </p:cNvSpPr>
            <p:nvPr/>
          </p:nvSpPr>
          <p:spPr bwMode="auto">
            <a:xfrm>
              <a:off x="512" y="2640"/>
              <a:ext cx="1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spcBef>
                  <a:spcPct val="50000"/>
                </a:spcBef>
              </a:pPr>
              <a:r>
                <a:rPr lang="en-US" altLang="he-IL" sz="2400"/>
                <a:t>Melting   (90</a:t>
              </a:r>
              <a:r>
                <a:rPr lang="en-US" altLang="he-IL" sz="2400" baseline="30000">
                  <a:latin typeface="David" panose="020E0502060401010101" pitchFamily="34" charset="-79"/>
                </a:rPr>
                <a:t>o</a:t>
              </a:r>
              <a:r>
                <a:rPr lang="en-US" altLang="he-IL" sz="2400"/>
                <a:t>C)</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71315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71316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171317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171316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171316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1713180"/>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499"/>
                                          </p:stCondLst>
                                        </p:cTn>
                                        <p:tgtEl>
                                          <p:spTgt spid="1713187"/>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1713183"/>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499"/>
                                          </p:stCondLst>
                                        </p:cTn>
                                        <p:tgtEl>
                                          <p:spTgt spid="1713194"/>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499"/>
                                          </p:stCondLst>
                                        </p:cTn>
                                        <p:tgtEl>
                                          <p:spTgt spid="17132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08034" name="Rectangle 2"/>
          <p:cNvSpPr>
            <a:spLocks noGrp="1" noChangeArrowheads="1"/>
          </p:cNvSpPr>
          <p:nvPr>
            <p:ph type="title"/>
          </p:nvPr>
        </p:nvSpPr>
        <p:spPr>
          <a:xfrm>
            <a:off x="323850" y="285750"/>
            <a:ext cx="8134350" cy="857250"/>
          </a:xfrm>
        </p:spPr>
        <p:txBody>
          <a:bodyPr anchor="b"/>
          <a:lstStyle/>
          <a:p>
            <a:r>
              <a:rPr lang="en-US" altLang="he-IL" b="1" smtClean="0">
                <a:latin typeface="Arial" panose="020B0604020202020204" pitchFamily="34" charset="0"/>
                <a:cs typeface="Arial" panose="020B0604020202020204" pitchFamily="34" charset="0"/>
              </a:rPr>
              <a:t>DNA microsatellites</a:t>
            </a:r>
          </a:p>
        </p:txBody>
      </p:sp>
      <p:sp>
        <p:nvSpPr>
          <p:cNvPr id="1708035" name="Rectangle 3"/>
          <p:cNvSpPr>
            <a:spLocks noGrp="1" noChangeArrowheads="1"/>
          </p:cNvSpPr>
          <p:nvPr>
            <p:ph type="body" idx="1"/>
          </p:nvPr>
        </p:nvSpPr>
        <p:spPr>
          <a:xfrm>
            <a:off x="620713" y="1600200"/>
            <a:ext cx="8150225" cy="4495800"/>
          </a:xfrm>
        </p:spPr>
        <p:txBody>
          <a:bodyPr/>
          <a:lstStyle/>
          <a:p>
            <a:pPr marL="0" indent="0" algn="ctr">
              <a:lnSpc>
                <a:spcPct val="90000"/>
              </a:lnSpc>
              <a:buNone/>
            </a:pPr>
            <a:r>
              <a:rPr lang="en-US" altLang="he-IL" dirty="0" err="1" smtClean="0">
                <a:latin typeface="Arial" panose="020B0604020202020204" pitchFamily="34" charset="0"/>
                <a:cs typeface="Arial" panose="020B0604020202020204" pitchFamily="34" charset="0"/>
              </a:rPr>
              <a:t>tgccttaa</a:t>
            </a:r>
            <a:r>
              <a:rPr lang="en-US" altLang="he-IL" dirty="0" smtClean="0">
                <a:solidFill>
                  <a:srgbClr val="66FF33"/>
                </a:solidFill>
                <a:latin typeface="Arial" panose="020B0604020202020204" pitchFamily="34" charset="0"/>
                <a:cs typeface="Arial" panose="020B0604020202020204" pitchFamily="34" charset="0"/>
              </a:rPr>
              <a:t> </a:t>
            </a:r>
            <a:r>
              <a:rPr lang="en-US" altLang="he-IL" dirty="0" err="1" smtClean="0">
                <a:solidFill>
                  <a:srgbClr val="66FF33"/>
                </a:solidFill>
                <a:latin typeface="Arial" panose="020B0604020202020204" pitchFamily="34" charset="0"/>
                <a:cs typeface="Arial" panose="020B0604020202020204" pitchFamily="34" charset="0"/>
              </a:rPr>
              <a:t>tgtgtgtgtgtgtgtgtgtg</a:t>
            </a:r>
            <a:r>
              <a:rPr lang="en-US" altLang="he-IL" dirty="0" smtClean="0">
                <a:latin typeface="Arial" panose="020B0604020202020204" pitchFamily="34" charset="0"/>
                <a:cs typeface="Arial" panose="020B0604020202020204" pitchFamily="34" charset="0"/>
              </a:rPr>
              <a:t> </a:t>
            </a:r>
            <a:r>
              <a:rPr lang="en-US" altLang="he-IL" dirty="0" err="1" smtClean="0">
                <a:latin typeface="Arial" panose="020B0604020202020204" pitchFamily="34" charset="0"/>
                <a:cs typeface="Arial" panose="020B0604020202020204" pitchFamily="34" charset="0"/>
              </a:rPr>
              <a:t>gtactca</a:t>
            </a:r>
            <a:endParaRPr lang="en-US" altLang="he-IL" dirty="0" smtClean="0">
              <a:latin typeface="Arial" panose="020B0604020202020204" pitchFamily="34" charset="0"/>
              <a:cs typeface="Arial" panose="020B0604020202020204" pitchFamily="34" charset="0"/>
            </a:endParaRPr>
          </a:p>
          <a:p>
            <a:pPr marL="0" indent="0" algn="ctr">
              <a:lnSpc>
                <a:spcPct val="90000"/>
              </a:lnSpc>
              <a:buNone/>
            </a:pPr>
            <a:r>
              <a:rPr lang="en-US" altLang="he-IL" sz="1800" dirty="0" smtClean="0">
                <a:latin typeface="Arial" panose="020B0604020202020204" pitchFamily="34" charset="0"/>
                <a:cs typeface="Arial" panose="020B0604020202020204" pitchFamily="34" charset="0"/>
              </a:rPr>
              <a:t> </a:t>
            </a:r>
          </a:p>
          <a:p>
            <a:pPr>
              <a:lnSpc>
                <a:spcPct val="90000"/>
              </a:lnSpc>
              <a:buFont typeface="Wingdings" panose="05000000000000000000" pitchFamily="2" charset="2"/>
              <a:buChar char="Ø"/>
            </a:pPr>
            <a:r>
              <a:rPr lang="en-US" altLang="he-IL" sz="2800" dirty="0" smtClean="0">
                <a:latin typeface="Arial" panose="020B0604020202020204" pitchFamily="34" charset="0"/>
                <a:cs typeface="Arial" panose="020B0604020202020204" pitchFamily="34" charset="0"/>
              </a:rPr>
              <a:t>DNA microsatellites are tandem repeats of a short core motif (1-4 nucleotides), such as TG.</a:t>
            </a:r>
          </a:p>
          <a:p>
            <a:pPr>
              <a:lnSpc>
                <a:spcPct val="90000"/>
              </a:lnSpc>
              <a:buFont typeface="Wingdings" panose="05000000000000000000" pitchFamily="2" charset="2"/>
              <a:buChar char="Ø"/>
            </a:pPr>
            <a:r>
              <a:rPr lang="en-US" altLang="he-IL" sz="2800" dirty="0" smtClean="0">
                <a:latin typeface="Arial" panose="020B0604020202020204" pitchFamily="34" charset="0"/>
                <a:cs typeface="Arial" panose="020B0604020202020204" pitchFamily="34" charset="0"/>
              </a:rPr>
              <a:t>Microsatellites are highly polymorphic in the number of repeats, and prevalent throughout the mammalian genome. </a:t>
            </a:r>
          </a:p>
          <a:p>
            <a:pPr>
              <a:lnSpc>
                <a:spcPct val="90000"/>
              </a:lnSpc>
              <a:buFont typeface="Wingdings" panose="05000000000000000000" pitchFamily="2" charset="2"/>
              <a:buChar char="Ø"/>
            </a:pPr>
            <a:r>
              <a:rPr lang="en-US" altLang="he-IL" sz="2800" dirty="0" smtClean="0">
                <a:latin typeface="Arial" panose="020B0604020202020204" pitchFamily="34" charset="0"/>
                <a:cs typeface="Arial" panose="020B0604020202020204" pitchFamily="34" charset="0"/>
              </a:rPr>
              <a:t>Until 2008 microsatellites were the preferred marker for QTL detection in segregating populations.</a:t>
            </a:r>
          </a:p>
        </p:txBody>
      </p:sp>
      <p:sp>
        <p:nvSpPr>
          <p:cNvPr id="1708036" name="Rectangle 4"/>
          <p:cNvSpPr>
            <a:spLocks noChangeArrowheads="1"/>
          </p:cNvSpPr>
          <p:nvPr/>
        </p:nvSpPr>
        <p:spPr bwMode="auto">
          <a:xfrm>
            <a:off x="1354138" y="1651000"/>
            <a:ext cx="6638925" cy="609600"/>
          </a:xfrm>
          <a:prstGeom prst="rect">
            <a:avLst/>
          </a:prstGeom>
          <a:noFill/>
          <a:ln w="28575">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endParaRPr lang="en-US" altLang="en-US">
              <a:cs typeface="Arial" panose="020B0604020202020204"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0803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70803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708035">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708035">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708035">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708035">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7080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8034" grpId="0"/>
      <p:bldP spid="1708035" grpId="0" build="p" autoUpdateAnimBg="0"/>
      <p:bldP spid="1708036"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2370" name="Rectangle 2"/>
          <p:cNvSpPr>
            <a:spLocks noGrp="1" noChangeArrowheads="1"/>
          </p:cNvSpPr>
          <p:nvPr>
            <p:ph type="title"/>
          </p:nvPr>
        </p:nvSpPr>
        <p:spPr>
          <a:xfrm>
            <a:off x="266700" y="457200"/>
            <a:ext cx="8610600" cy="1447800"/>
          </a:xfrm>
        </p:spPr>
        <p:txBody>
          <a:bodyPr/>
          <a:lstStyle/>
          <a:p>
            <a:pPr>
              <a:lnSpc>
                <a:spcPct val="85000"/>
              </a:lnSpc>
            </a:pPr>
            <a:r>
              <a:rPr lang="en-US" altLang="en-US" sz="6000" b="1" smtClean="0">
                <a:solidFill>
                  <a:srgbClr val="FFFF00"/>
                </a:solidFill>
                <a:latin typeface="Arial" panose="020B0604020202020204" pitchFamily="34" charset="0"/>
                <a:cs typeface="Arial" panose="020B0604020202020204" pitchFamily="34" charset="0"/>
              </a:rPr>
              <a:t>Definition of SNPs</a:t>
            </a:r>
          </a:p>
        </p:txBody>
      </p:sp>
      <p:grpSp>
        <p:nvGrpSpPr>
          <p:cNvPr id="1722371" name="Group 3"/>
          <p:cNvGrpSpPr>
            <a:grpSpLocks/>
          </p:cNvGrpSpPr>
          <p:nvPr/>
        </p:nvGrpSpPr>
        <p:grpSpPr bwMode="auto">
          <a:xfrm>
            <a:off x="838200" y="2209800"/>
            <a:ext cx="7427913" cy="3595688"/>
            <a:chOff x="528" y="1392"/>
            <a:chExt cx="4679" cy="2265"/>
          </a:xfrm>
        </p:grpSpPr>
        <p:pic>
          <p:nvPicPr>
            <p:cNvPr id="1955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 y="1392"/>
              <a:ext cx="4679" cy="2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589" name="Text Box 5"/>
            <p:cNvSpPr txBox="1">
              <a:spLocks noChangeArrowheads="1"/>
            </p:cNvSpPr>
            <p:nvPr/>
          </p:nvSpPr>
          <p:spPr bwMode="auto">
            <a:xfrm>
              <a:off x="1728" y="3363"/>
              <a:ext cx="3360" cy="294"/>
            </a:xfrm>
            <a:prstGeom prst="rect">
              <a:avLst/>
            </a:prstGeom>
            <a:solidFill>
              <a:srgbClr val="EBC8D5"/>
            </a:solidFill>
            <a:ln w="9525">
              <a:solidFill>
                <a:srgbClr val="EBC8D5"/>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r>
                <a:rPr kumimoji="1" lang="en-US" altLang="en-US" sz="2400" b="1">
                  <a:solidFill>
                    <a:srgbClr val="FF0000"/>
                  </a:solidFill>
                  <a:cs typeface="Arial" panose="020B0604020202020204" pitchFamily="34" charset="0"/>
                </a:rPr>
                <a:t>Single Nucleotide polymorphism</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2237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7223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2370"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3394" name="Rectangle 2"/>
          <p:cNvSpPr>
            <a:spLocks noGrp="1" noChangeArrowheads="1"/>
          </p:cNvSpPr>
          <p:nvPr>
            <p:ph type="title"/>
          </p:nvPr>
        </p:nvSpPr>
        <p:spPr/>
        <p:txBody>
          <a:bodyPr/>
          <a:lstStyle/>
          <a:p>
            <a:r>
              <a:rPr lang="en-US" altLang="en-US" sz="4800" b="1" smtClean="0">
                <a:latin typeface="Arial" panose="020B0604020202020204" pitchFamily="34" charset="0"/>
                <a:cs typeface="Arial" panose="020B0604020202020204" pitchFamily="34" charset="0"/>
              </a:rPr>
              <a:t>Definition of SNPs, cont.</a:t>
            </a:r>
            <a:endParaRPr lang="en-US" altLang="he-IL" sz="4800" b="1" smtClean="0">
              <a:latin typeface="Arial" panose="020B0604020202020204" pitchFamily="34" charset="0"/>
              <a:cs typeface="Arial" panose="020B0604020202020204" pitchFamily="34" charset="0"/>
            </a:endParaRPr>
          </a:p>
        </p:txBody>
      </p:sp>
      <p:sp>
        <p:nvSpPr>
          <p:cNvPr id="1723395" name="Rectangle 3"/>
          <p:cNvSpPr>
            <a:spLocks noGrp="1" noChangeArrowheads="1"/>
          </p:cNvSpPr>
          <p:nvPr>
            <p:ph type="body" idx="1"/>
          </p:nvPr>
        </p:nvSpPr>
        <p:spPr>
          <a:xfrm>
            <a:off x="468313" y="1690688"/>
            <a:ext cx="8207375" cy="4114800"/>
          </a:xfrm>
        </p:spPr>
        <p:txBody>
          <a:bodyPr/>
          <a:lstStyle/>
          <a:p>
            <a:pPr>
              <a:lnSpc>
                <a:spcPct val="80000"/>
              </a:lnSpc>
              <a:spcBef>
                <a:spcPts val="1200"/>
              </a:spcBef>
              <a:buClr>
                <a:schemeClr val="accent2"/>
              </a:buClr>
              <a:buFont typeface="Wingdings" panose="05000000000000000000" pitchFamily="2" charset="2"/>
              <a:buChar char="Ø"/>
            </a:pPr>
            <a:r>
              <a:rPr lang="en-US" altLang="he-IL" dirty="0" smtClean="0">
                <a:latin typeface="Arial" panose="020B0604020202020204" pitchFamily="34" charset="0"/>
                <a:cs typeface="Arial" panose="020B0604020202020204" pitchFamily="34" charset="0"/>
              </a:rPr>
              <a:t>For a variation to be considered a SNP, it must occur in at least 1% of the population. </a:t>
            </a:r>
          </a:p>
          <a:p>
            <a:pPr>
              <a:lnSpc>
                <a:spcPct val="80000"/>
              </a:lnSpc>
              <a:spcBef>
                <a:spcPts val="1200"/>
              </a:spcBef>
              <a:buClr>
                <a:schemeClr val="accent2"/>
              </a:buClr>
              <a:buFont typeface="Wingdings" panose="05000000000000000000" pitchFamily="2" charset="2"/>
              <a:buChar char="Ø"/>
            </a:pPr>
            <a:r>
              <a:rPr lang="en-US" altLang="he-IL" dirty="0" smtClean="0">
                <a:latin typeface="Arial" panose="020B0604020202020204" pitchFamily="34" charset="0"/>
                <a:cs typeface="Arial" panose="020B0604020202020204" pitchFamily="34" charset="0"/>
              </a:rPr>
              <a:t>SNPs occur every 100 to 300 bases along the 3-billion-base human genome. </a:t>
            </a:r>
          </a:p>
          <a:p>
            <a:pPr>
              <a:lnSpc>
                <a:spcPct val="80000"/>
              </a:lnSpc>
              <a:spcBef>
                <a:spcPts val="1200"/>
              </a:spcBef>
              <a:buClr>
                <a:schemeClr val="accent2"/>
              </a:buClr>
              <a:buFont typeface="Wingdings" panose="05000000000000000000" pitchFamily="2" charset="2"/>
              <a:buChar char="Ø"/>
            </a:pPr>
            <a:r>
              <a:rPr lang="en-US" altLang="he-IL" dirty="0" smtClean="0">
                <a:latin typeface="Arial" panose="020B0604020202020204" pitchFamily="34" charset="0"/>
                <a:cs typeface="Arial" panose="020B0604020202020204" pitchFamily="34" charset="0"/>
              </a:rPr>
              <a:t>Two of every three SNPs involve the replacement of cytosine (C) with thymine (T).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2339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2339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23395">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233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3394" grpId="0"/>
      <p:bldP spid="1723395"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8062913" cy="1143000"/>
          </a:xfrm>
        </p:spPr>
        <p:txBody>
          <a:bodyPr/>
          <a:lstStyle/>
          <a:p>
            <a:r>
              <a:rPr lang="en-US" altLang="en-US" b="1" smtClean="0">
                <a:latin typeface="Arial" panose="020B0604020202020204" pitchFamily="34" charset="0"/>
                <a:cs typeface="Arial" panose="020B0604020202020204" pitchFamily="34" charset="0"/>
              </a:rPr>
              <a:t>Copy number variation (CNV)</a:t>
            </a:r>
          </a:p>
        </p:txBody>
      </p:sp>
      <p:sp>
        <p:nvSpPr>
          <p:cNvPr id="3" name="Rectangle 2"/>
          <p:cNvSpPr>
            <a:spLocks noChangeArrowheads="1"/>
          </p:cNvSpPr>
          <p:nvPr/>
        </p:nvSpPr>
        <p:spPr bwMode="auto">
          <a:xfrm>
            <a:off x="673100" y="1484313"/>
            <a:ext cx="7993063"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buClr>
                <a:srgbClr val="FFFF00"/>
              </a:buClr>
              <a:buFont typeface="Wingdings" panose="05000000000000000000" pitchFamily="2" charset="2"/>
              <a:buChar char="Ø"/>
            </a:pPr>
            <a:r>
              <a:rPr lang="en-US" altLang="en-US"/>
              <a:t>CNV is defined as the repetition of sections of the genome, including entire genes, and the number of repeats in the genome varies between individuals.</a:t>
            </a:r>
          </a:p>
          <a:p>
            <a:pPr>
              <a:buClr>
                <a:srgbClr val="FFFF00"/>
              </a:buClr>
              <a:buFont typeface="Wingdings" panose="05000000000000000000" pitchFamily="2" charset="2"/>
              <a:buChar char="Ø"/>
            </a:pPr>
            <a:r>
              <a:rPr lang="en-US" altLang="en-US"/>
              <a:t>Approximately two thirds of the entire human genome is composed of repeats and 4.8-9.5% of the human genome can be classified as copy number variations.</a:t>
            </a:r>
          </a:p>
          <a:p>
            <a:pPr>
              <a:buClr>
                <a:srgbClr val="FFFF00"/>
              </a:buClr>
              <a:buFont typeface="Wingdings" panose="05000000000000000000" pitchFamily="2" charset="2"/>
              <a:buChar char="Ø"/>
            </a:pPr>
            <a:r>
              <a:rPr lang="en-US" altLang="en-US"/>
              <a:t>CNV apparently also effects quantitative traits, but is more difficult to detect than microsatellites or SNPs.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3728" y="692696"/>
            <a:ext cx="4536504" cy="642392"/>
          </a:xfrm>
        </p:spPr>
        <p:txBody>
          <a:bodyPr>
            <a:noAutofit/>
          </a:bodyPr>
          <a:lstStyle/>
          <a:p>
            <a:pPr algn="ctr" rtl="1"/>
            <a:r>
              <a:rPr lang="he-IL" sz="5400" b="1" dirty="0" smtClean="0">
                <a:latin typeface="Narkisim" panose="020E0502050101010101" pitchFamily="34" charset="-79"/>
                <a:cs typeface="Narkisim" panose="020E0502050101010101" pitchFamily="34" charset="-79"/>
              </a:rPr>
              <a:t>סלקציה </a:t>
            </a:r>
            <a:r>
              <a:rPr lang="he-IL" sz="5400" b="1" dirty="0" err="1" smtClean="0">
                <a:latin typeface="Narkisim" panose="020E0502050101010101" pitchFamily="34" charset="-79"/>
                <a:cs typeface="Narkisim" panose="020E0502050101010101" pitchFamily="34" charset="-79"/>
              </a:rPr>
              <a:t>גנומית</a:t>
            </a:r>
            <a:endParaRPr lang="he-IL" sz="5400" b="1" dirty="0">
              <a:latin typeface="Narkisim" panose="020E0502050101010101" pitchFamily="34" charset="-79"/>
              <a:cs typeface="Narkisim" panose="020E0502050101010101" pitchFamily="34" charset="-79"/>
            </a:endParaRPr>
          </a:p>
        </p:txBody>
      </p:sp>
      <p:sp>
        <p:nvSpPr>
          <p:cNvPr id="5" name="Content Placeholder 4"/>
          <p:cNvSpPr>
            <a:spLocks noGrp="1"/>
          </p:cNvSpPr>
          <p:nvPr>
            <p:ph idx="1"/>
          </p:nvPr>
        </p:nvSpPr>
        <p:spPr>
          <a:xfrm>
            <a:off x="529208" y="1700808"/>
            <a:ext cx="8003232" cy="4297363"/>
          </a:xfrm>
        </p:spPr>
        <p:txBody>
          <a:bodyPr>
            <a:noAutofit/>
          </a:bodyPr>
          <a:lstStyle/>
          <a:p>
            <a:pPr algn="r" rtl="1">
              <a:lnSpc>
                <a:spcPct val="100000"/>
              </a:lnSpc>
              <a:buFont typeface="Wingdings" panose="05000000000000000000" pitchFamily="2" charset="2"/>
              <a:buChar char="Ø"/>
            </a:pPr>
            <a:r>
              <a:rPr lang="he-IL" sz="2800" dirty="0">
                <a:latin typeface="Narkisim" panose="020E0502050101010101" pitchFamily="34" charset="-79"/>
                <a:cs typeface="Narkisim" panose="020E0502050101010101" pitchFamily="34" charset="-79"/>
              </a:rPr>
              <a:t>עם הכניסה של שבבי דנ"א הנושאים יותר מ-50,000 סמנים גנטיים בשנת 2008, סלקציה </a:t>
            </a:r>
            <a:r>
              <a:rPr lang="he-IL" sz="2800" dirty="0" err="1">
                <a:latin typeface="Narkisim" panose="020E0502050101010101" pitchFamily="34" charset="-79"/>
                <a:cs typeface="Narkisim" panose="020E0502050101010101" pitchFamily="34" charset="-79"/>
              </a:rPr>
              <a:t>גנומית</a:t>
            </a:r>
            <a:r>
              <a:rPr lang="he-IL" sz="2800" dirty="0">
                <a:latin typeface="Narkisim" panose="020E0502050101010101" pitchFamily="34" charset="-79"/>
                <a:cs typeface="Narkisim" panose="020E0502050101010101" pitchFamily="34" charset="-79"/>
              </a:rPr>
              <a:t> הפכה למציאות.  </a:t>
            </a:r>
            <a:endParaRPr lang="he-IL" sz="2800" dirty="0" smtClean="0">
              <a:latin typeface="Narkisim" panose="020E0502050101010101" pitchFamily="34" charset="-79"/>
              <a:cs typeface="Narkisim" panose="020E0502050101010101" pitchFamily="34" charset="-79"/>
            </a:endParaRPr>
          </a:p>
          <a:p>
            <a:pPr algn="r" rtl="1">
              <a:lnSpc>
                <a:spcPct val="100000"/>
              </a:lnSpc>
              <a:buFont typeface="Wingdings" panose="05000000000000000000" pitchFamily="2" charset="2"/>
              <a:buChar char="Ø"/>
            </a:pPr>
            <a:r>
              <a:rPr lang="he-IL" sz="2800" dirty="0" smtClean="0">
                <a:latin typeface="Narkisim" panose="020E0502050101010101" pitchFamily="34" charset="-79"/>
                <a:cs typeface="Narkisim" panose="020E0502050101010101" pitchFamily="34" charset="-79"/>
              </a:rPr>
              <a:t>טכנולוגיה </a:t>
            </a:r>
            <a:r>
              <a:rPr lang="he-IL" sz="2800" dirty="0">
                <a:latin typeface="Narkisim" panose="020E0502050101010101" pitchFamily="34" charset="-79"/>
                <a:cs typeface="Narkisim" panose="020E0502050101010101" pitchFamily="34" charset="-79"/>
              </a:rPr>
              <a:t>זו הוטמעה בהצלחה בארה"ב, קנדה, ניו-זילנד, אוסטרליה, צרפת, הולנד, גרמניה והארצות הסקנדינביות.  </a:t>
            </a:r>
            <a:endParaRPr lang="he-IL" sz="2800" dirty="0" smtClean="0">
              <a:latin typeface="Narkisim" panose="020E0502050101010101" pitchFamily="34" charset="-79"/>
              <a:cs typeface="Narkisim" panose="020E0502050101010101" pitchFamily="34" charset="-79"/>
            </a:endParaRPr>
          </a:p>
          <a:p>
            <a:pPr algn="r" rtl="1">
              <a:lnSpc>
                <a:spcPct val="100000"/>
              </a:lnSpc>
              <a:buFont typeface="Wingdings" panose="05000000000000000000" pitchFamily="2" charset="2"/>
              <a:buChar char="Ø"/>
            </a:pPr>
            <a:r>
              <a:rPr lang="he-IL" sz="2800" dirty="0" smtClean="0">
                <a:latin typeface="Narkisim" panose="020E0502050101010101" pitchFamily="34" charset="-79"/>
                <a:cs typeface="Narkisim" panose="020E0502050101010101" pitchFamily="34" charset="-79"/>
              </a:rPr>
              <a:t>אימוץ </a:t>
            </a:r>
            <a:r>
              <a:rPr lang="he-IL" sz="2800" dirty="0">
                <a:latin typeface="Narkisim" panose="020E0502050101010101" pitchFamily="34" charset="-79"/>
                <a:cs typeface="Narkisim" panose="020E0502050101010101" pitchFamily="34" charset="-79"/>
              </a:rPr>
              <a:t>תכניות סלקציה </a:t>
            </a:r>
            <a:r>
              <a:rPr lang="he-IL" sz="2800" dirty="0" err="1">
                <a:latin typeface="Narkisim" panose="020E0502050101010101" pitchFamily="34" charset="-79"/>
                <a:cs typeface="Narkisim" panose="020E0502050101010101" pitchFamily="34" charset="-79"/>
              </a:rPr>
              <a:t>גנומית</a:t>
            </a:r>
            <a:r>
              <a:rPr lang="he-IL" sz="2800" dirty="0">
                <a:latin typeface="Narkisim" panose="020E0502050101010101" pitchFamily="34" charset="-79"/>
                <a:cs typeface="Narkisim" panose="020E0502050101010101" pitchFamily="34" charset="-79"/>
              </a:rPr>
              <a:t> בארצות טיפוח מובילות הביא לשינויים משמעותיים בתעשיית בקר לחלב. </a:t>
            </a:r>
            <a:endParaRPr lang="he-IL" sz="2800" dirty="0" smtClean="0">
              <a:latin typeface="Narkisim" panose="020E0502050101010101" pitchFamily="34" charset="-79"/>
              <a:cs typeface="Narkisim" panose="020E0502050101010101" pitchFamily="34" charset="-79"/>
            </a:endParaRPr>
          </a:p>
          <a:p>
            <a:pPr algn="r" rtl="1">
              <a:lnSpc>
                <a:spcPct val="100000"/>
              </a:lnSpc>
              <a:buFont typeface="Wingdings" panose="05000000000000000000" pitchFamily="2" charset="2"/>
              <a:buChar char="Ø"/>
            </a:pPr>
            <a:r>
              <a:rPr lang="he-IL" sz="2800" dirty="0" smtClean="0">
                <a:latin typeface="Narkisim" panose="020E0502050101010101" pitchFamily="34" charset="-79"/>
                <a:cs typeface="Narkisim" panose="020E0502050101010101" pitchFamily="34" charset="-79"/>
              </a:rPr>
              <a:t>בארץ שיאון חתם הסכם עם </a:t>
            </a:r>
            <a:r>
              <a:rPr lang="en-US" sz="2800" dirty="0" smtClean="0">
                <a:latin typeface="Narkisim" panose="020E0502050101010101" pitchFamily="34" charset="-79"/>
                <a:cs typeface="Narkisim" panose="020E0502050101010101" pitchFamily="34" charset="-79"/>
              </a:rPr>
              <a:t>CRV</a:t>
            </a:r>
            <a:r>
              <a:rPr lang="he-IL" sz="2800" dirty="0" smtClean="0">
                <a:latin typeface="Narkisim" panose="020E0502050101010101" pitchFamily="34" charset="-79"/>
                <a:cs typeface="Narkisim" panose="020E0502050101010101" pitchFamily="34" charset="-79"/>
              </a:rPr>
              <a:t> לחשב א"ה </a:t>
            </a:r>
            <a:r>
              <a:rPr lang="he-IL" sz="2800" dirty="0" err="1" smtClean="0">
                <a:latin typeface="Narkisim" panose="020E0502050101010101" pitchFamily="34" charset="-79"/>
                <a:cs typeface="Narkisim" panose="020E0502050101010101" pitchFamily="34" charset="-79"/>
              </a:rPr>
              <a:t>גנומיים</a:t>
            </a:r>
            <a:r>
              <a:rPr lang="he-IL" sz="2800" dirty="0" smtClean="0">
                <a:latin typeface="Narkisim" panose="020E0502050101010101" pitchFamily="34" charset="-79"/>
                <a:cs typeface="Narkisim" panose="020E0502050101010101" pitchFamily="34" charset="-79"/>
              </a:rPr>
              <a:t> עבור פרים ישראלים. </a:t>
            </a:r>
          </a:p>
          <a:p>
            <a:pPr algn="r" rtl="1">
              <a:lnSpc>
                <a:spcPct val="100000"/>
              </a:lnSpc>
              <a:buFont typeface="Wingdings" panose="05000000000000000000" pitchFamily="2" charset="2"/>
              <a:buChar char="Ø"/>
            </a:pPr>
            <a:endParaRPr lang="he-IL" sz="2800" dirty="0">
              <a:latin typeface="Narkisim" panose="020E0502050101010101" pitchFamily="34" charset="-79"/>
              <a:cs typeface="Narkisim" panose="020E0502050101010101" pitchFamily="34" charset="-79"/>
            </a:endParaRPr>
          </a:p>
        </p:txBody>
      </p:sp>
    </p:spTree>
    <p:custDataLst>
      <p:tags r:id="rId1"/>
    </p:custDataLst>
    <p:extLst>
      <p:ext uri="{BB962C8B-B14F-4D97-AF65-F5344CB8AC3E}">
        <p14:creationId xmlns:p14="http://schemas.microsoft.com/office/powerpoint/2010/main" val="588757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4770" name="Rectangle 2"/>
          <p:cNvSpPr>
            <a:spLocks noChangeArrowheads="1"/>
          </p:cNvSpPr>
          <p:nvPr/>
        </p:nvSpPr>
        <p:spPr bwMode="auto">
          <a:xfrm>
            <a:off x="677863" y="354013"/>
            <a:ext cx="8126412"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b"/>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r>
              <a:rPr lang="en-US" altLang="he-IL" sz="4000" b="1">
                <a:solidFill>
                  <a:srgbClr val="FFFF00"/>
                </a:solidFill>
                <a:cs typeface="Arial" panose="020B0604020202020204" pitchFamily="34" charset="0"/>
              </a:rPr>
              <a:t>Computation of genomic estimated breeding values</a:t>
            </a:r>
          </a:p>
        </p:txBody>
      </p:sp>
      <p:sp>
        <p:nvSpPr>
          <p:cNvPr id="3104771" name="Line 3"/>
          <p:cNvSpPr>
            <a:spLocks noChangeShapeType="1"/>
          </p:cNvSpPr>
          <p:nvPr/>
        </p:nvSpPr>
        <p:spPr bwMode="auto">
          <a:xfrm>
            <a:off x="6443663" y="3357563"/>
            <a:ext cx="0" cy="1084262"/>
          </a:xfrm>
          <a:prstGeom prst="line">
            <a:avLst/>
          </a:prstGeom>
          <a:noFill/>
          <a:ln w="1270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 name="Group 2"/>
          <p:cNvGrpSpPr>
            <a:grpSpLocks/>
          </p:cNvGrpSpPr>
          <p:nvPr/>
        </p:nvGrpSpPr>
        <p:grpSpPr bwMode="auto">
          <a:xfrm>
            <a:off x="1341438" y="1484313"/>
            <a:ext cx="7262812" cy="1939925"/>
            <a:chOff x="1341438" y="1484784"/>
            <a:chExt cx="7263010" cy="1938992"/>
          </a:xfrm>
        </p:grpSpPr>
        <p:pic>
          <p:nvPicPr>
            <p:cNvPr id="216072" name="Picture 14" descr="parim"/>
            <p:cNvPicPr>
              <a:picLocks noChangeAspect="1" noChangeArrowheads="1"/>
            </p:cNvPicPr>
            <p:nvPr/>
          </p:nvPicPr>
          <p:blipFill>
            <a:blip r:embed="rId3">
              <a:extLst>
                <a:ext uri="{28A0092B-C50C-407E-A947-70E740481C1C}">
                  <a14:useLocalDpi xmlns:a14="http://schemas.microsoft.com/office/drawing/2010/main" val="0"/>
                </a:ext>
              </a:extLst>
            </a:blip>
            <a:srcRect t="21666"/>
            <a:stretch>
              <a:fillRect/>
            </a:stretch>
          </p:blipFill>
          <p:spPr bwMode="auto">
            <a:xfrm>
              <a:off x="1341438" y="1520825"/>
              <a:ext cx="2943225" cy="1884363"/>
            </a:xfrm>
            <a:prstGeom prst="rect">
              <a:avLst/>
            </a:prstGeom>
            <a:noFill/>
            <a:ln w="9525">
              <a:solidFill>
                <a:schemeClr val="bg2"/>
              </a:solidFill>
              <a:miter lim="800000"/>
              <a:headEnd/>
              <a:tailEnd/>
            </a:ln>
            <a:extLst>
              <a:ext uri="{909E8E84-426E-40DD-AFC4-6F175D3DCCD1}">
                <a14:hiddenFill xmlns:a14="http://schemas.microsoft.com/office/drawing/2010/main">
                  <a:solidFill>
                    <a:schemeClr val="accent1"/>
                  </a:solidFill>
                </a14:hiddenFill>
              </a:ext>
            </a:extLst>
          </p:spPr>
        </p:pic>
        <p:sp>
          <p:nvSpPr>
            <p:cNvPr id="216073" name="TextBox 1"/>
            <p:cNvSpPr txBox="1">
              <a:spLocks noChangeArrowheads="1"/>
            </p:cNvSpPr>
            <p:nvPr/>
          </p:nvSpPr>
          <p:spPr bwMode="auto">
            <a:xfrm>
              <a:off x="4644008" y="1484784"/>
              <a:ext cx="396044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r>
                <a:rPr lang="en-US" altLang="en-US" sz="2400"/>
                <a:t>The effect of each SNP is determined on adult bulls that have genotypes and genetic evaluations based on daughter records.</a:t>
              </a:r>
            </a:p>
          </p:txBody>
        </p:sp>
      </p:grpSp>
      <p:grpSp>
        <p:nvGrpSpPr>
          <p:cNvPr id="4" name="Group 3"/>
          <p:cNvGrpSpPr>
            <a:grpSpLocks/>
          </p:cNvGrpSpPr>
          <p:nvPr/>
        </p:nvGrpSpPr>
        <p:grpSpPr bwMode="auto">
          <a:xfrm>
            <a:off x="1341438" y="4483100"/>
            <a:ext cx="7407275" cy="2051050"/>
            <a:chOff x="1404169" y="4575369"/>
            <a:chExt cx="7407026" cy="2050856"/>
          </a:xfrm>
        </p:grpSpPr>
        <p:pic>
          <p:nvPicPr>
            <p:cNvPr id="216070" name="Picture 20" descr="HartlineTitanic03-s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4169" y="4721225"/>
              <a:ext cx="2663825" cy="1905000"/>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216071" name="TextBox 22"/>
            <p:cNvSpPr txBox="1">
              <a:spLocks noChangeArrowheads="1"/>
            </p:cNvSpPr>
            <p:nvPr/>
          </p:nvSpPr>
          <p:spPr bwMode="auto">
            <a:xfrm>
              <a:off x="4562723" y="4575369"/>
              <a:ext cx="424847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r>
                <a:rPr lang="en-US" altLang="en-US" sz="2400"/>
                <a:t>Genomic evaluations are computed for bull calves with genotypes, but without daughter records, based on the SNP effects and pedigree.  </a:t>
              </a:r>
            </a:p>
          </p:txBody>
        </p:sp>
      </p:grpSp>
    </p:spTree>
  </p:cSld>
  <p:clrMapOvr>
    <a:masterClrMapping/>
  </p:clrMapOvr>
  <p:transition advTm="912"/>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104770"/>
                                        </p:tgtEl>
                                        <p:attrNameLst>
                                          <p:attrName>style.visibility</p:attrName>
                                        </p:attrNameLst>
                                      </p:cBhvr>
                                      <p:to>
                                        <p:strVal val="visible"/>
                                      </p:to>
                                    </p:set>
                                    <p:anim calcmode="lin" valueType="num">
                                      <p:cBhvr additive="base">
                                        <p:cTn id="7" dur="500" fill="hold"/>
                                        <p:tgtEl>
                                          <p:spTgt spid="3104770"/>
                                        </p:tgtEl>
                                        <p:attrNameLst>
                                          <p:attrName>ppt_x</p:attrName>
                                        </p:attrNameLst>
                                      </p:cBhvr>
                                      <p:tavLst>
                                        <p:tav tm="0">
                                          <p:val>
                                            <p:strVal val="#ppt_x"/>
                                          </p:val>
                                        </p:tav>
                                        <p:tav tm="100000">
                                          <p:val>
                                            <p:strVal val="#ppt_x"/>
                                          </p:val>
                                        </p:tav>
                                      </p:tavLst>
                                    </p:anim>
                                    <p:anim calcmode="lin" valueType="num">
                                      <p:cBhvr additive="base">
                                        <p:cTn id="8" dur="500" fill="hold"/>
                                        <p:tgtEl>
                                          <p:spTgt spid="3104770"/>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499"/>
                                          </p:stCondLst>
                                        </p:cTn>
                                        <p:tgtEl>
                                          <p:spTgt spid="310477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4770" grpId="0" autoUpdateAnimBg="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330200" y="1412875"/>
            <a:ext cx="8562975" cy="5392738"/>
            <a:chOff x="352013" y="432972"/>
            <a:chExt cx="9144000" cy="6332537"/>
          </a:xfrm>
        </p:grpSpPr>
        <p:pic>
          <p:nvPicPr>
            <p:cNvPr id="2181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013" y="432972"/>
              <a:ext cx="9144000" cy="633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p:cNvCxnSpPr/>
            <p:nvPr/>
          </p:nvCxnSpPr>
          <p:spPr>
            <a:xfrm>
              <a:off x="1286078" y="3143454"/>
              <a:ext cx="7501334" cy="186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18118" name="TextBox 9"/>
            <p:cNvSpPr txBox="1">
              <a:spLocks noChangeArrowheads="1"/>
            </p:cNvSpPr>
            <p:nvPr/>
          </p:nvSpPr>
          <p:spPr bwMode="auto">
            <a:xfrm>
              <a:off x="6573996" y="686607"/>
              <a:ext cx="2840216" cy="433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r>
                <a:rPr lang="fr-FR" altLang="en-US" sz="1800" i="1">
                  <a:solidFill>
                    <a:srgbClr val="4D4D4F"/>
                  </a:solidFill>
                </a:rPr>
                <a:t>Goddard &amp; Hayes, 2009</a:t>
              </a:r>
              <a:endParaRPr lang="en-GB" altLang="en-US" sz="1800" i="1">
                <a:solidFill>
                  <a:srgbClr val="4D4D4F"/>
                </a:solidFill>
              </a:endParaRPr>
            </a:p>
          </p:txBody>
        </p:sp>
      </p:grpSp>
      <p:sp>
        <p:nvSpPr>
          <p:cNvPr id="7" name="Title 6"/>
          <p:cNvSpPr>
            <a:spLocks noGrp="1"/>
          </p:cNvSpPr>
          <p:nvPr>
            <p:ph type="title"/>
          </p:nvPr>
        </p:nvSpPr>
        <p:spPr>
          <a:xfrm>
            <a:off x="606425" y="260350"/>
            <a:ext cx="7772400" cy="1143000"/>
          </a:xfrm>
        </p:spPr>
        <p:txBody>
          <a:bodyPr/>
          <a:lstStyle/>
          <a:p>
            <a:pPr rtl="1"/>
            <a:r>
              <a:rPr lang="en-US" altLang="en-US" sz="2800" b="1" smtClean="0">
                <a:latin typeface="Arial" panose="020B0604020202020204" pitchFamily="34" charset="0"/>
                <a:cs typeface="Arial" panose="020B0604020202020204" pitchFamily="34" charset="0"/>
              </a:rPr>
              <a:t>The accuracy of GEBV for young animals as a function of the number of animals with genotypes and phenotypic evaluations</a:t>
            </a:r>
            <a:br>
              <a:rPr lang="en-US" altLang="en-US" sz="2800" b="1" smtClean="0">
                <a:latin typeface="Arial" panose="020B0604020202020204" pitchFamily="34" charset="0"/>
                <a:cs typeface="Arial" panose="020B0604020202020204" pitchFamily="34" charset="0"/>
              </a:rPr>
            </a:br>
            <a:endParaRPr lang="en-US" altLang="en-US" sz="2800" b="1" smtClean="0">
              <a:latin typeface="Arial" panose="020B0604020202020204" pitchFamily="34" charset="0"/>
              <a:cs typeface="Arial" panose="020B0604020202020204"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6" presetClass="entr" presetSubtype="16"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circle(in)">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1" smtClean="0">
                <a:latin typeface="Arial" panose="020B0604020202020204" pitchFamily="34" charset="0"/>
                <a:cs typeface="Arial" panose="020B0604020202020204" pitchFamily="34" charset="0"/>
              </a:rPr>
              <a:t>Establishment of multi-country consortiums </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altLang="en-US" sz="2400" smtClean="0">
                <a:latin typeface="Arial" panose="020B0604020202020204" pitchFamily="34" charset="0"/>
                <a:cs typeface="Arial" panose="020B0604020202020204" pitchFamily="34" charset="0"/>
              </a:rPr>
              <a:t>Until the advent of genomic evaluation, gains in efficiency of breeding programs due to increase in scale were minimal above population sizes of ~100,000 milk-recorded cows. </a:t>
            </a:r>
          </a:p>
          <a:p>
            <a:pPr>
              <a:buFont typeface="Wingdings" panose="05000000000000000000" pitchFamily="2" charset="2"/>
              <a:buChar char="Ø"/>
            </a:pPr>
            <a:r>
              <a:rPr lang="en-US" altLang="en-US" sz="2400" smtClean="0">
                <a:latin typeface="Arial" panose="020B0604020202020204" pitchFamily="34" charset="0"/>
                <a:cs typeface="Arial" panose="020B0604020202020204" pitchFamily="34" charset="0"/>
              </a:rPr>
              <a:t>With genomic evaluation, there is a consensus that the main factor limiting the accuracy of genomic evaluations is the number of bulls with genotypes and daughter records.</a:t>
            </a:r>
          </a:p>
          <a:p>
            <a:pPr>
              <a:buFont typeface="Wingdings" panose="05000000000000000000" pitchFamily="2" charset="2"/>
              <a:buChar char="Ø"/>
            </a:pPr>
            <a:r>
              <a:rPr lang="en-US" altLang="en-US" sz="2400" smtClean="0">
                <a:latin typeface="Arial" panose="020B0604020202020204" pitchFamily="34" charset="0"/>
                <a:cs typeface="Arial" panose="020B0604020202020204" pitchFamily="34" charset="0"/>
              </a:rPr>
              <a:t>Thus even the largest countries are pooling resources to conduct multi-national genomic selection programs: Eurogenomics and the North American Council on Dairy Cattle Breeding.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59891"/>
            <a:ext cx="6575909" cy="615553"/>
          </a:xfrm>
        </p:spPr>
        <p:txBody>
          <a:bodyPr/>
          <a:lstStyle/>
          <a:p>
            <a:pPr algn="ctr"/>
            <a:r>
              <a:rPr lang="he-IL" b="1" dirty="0" smtClean="0">
                <a:solidFill>
                  <a:srgbClr val="FFFF00"/>
                </a:solidFill>
                <a:latin typeface="Narkisim" panose="020E0502050101010101" pitchFamily="34" charset="-79"/>
                <a:cs typeface="Narkisim" panose="020E0502050101010101" pitchFamily="34" charset="-79"/>
              </a:rPr>
              <a:t>הפרדוקס של טיפוח בקר לחלב</a:t>
            </a:r>
            <a:endParaRPr lang="en-US" b="1" dirty="0">
              <a:solidFill>
                <a:srgbClr val="FFFF00"/>
              </a:solidFill>
              <a:latin typeface="Narkisim" panose="020E0502050101010101" pitchFamily="34" charset="-79"/>
              <a:cs typeface="Narkisim" panose="020E0502050101010101" pitchFamily="34" charset="-79"/>
            </a:endParaRPr>
          </a:p>
        </p:txBody>
      </p:sp>
      <p:sp>
        <p:nvSpPr>
          <p:cNvPr id="3" name="Content Placeholder 2"/>
          <p:cNvSpPr>
            <a:spLocks noGrp="1"/>
          </p:cNvSpPr>
          <p:nvPr>
            <p:ph idx="1"/>
          </p:nvPr>
        </p:nvSpPr>
        <p:spPr>
          <a:xfrm>
            <a:off x="328227" y="1721902"/>
            <a:ext cx="8409871" cy="4555093"/>
          </a:xfrm>
        </p:spPr>
        <p:txBody>
          <a:bodyPr/>
          <a:lstStyle/>
          <a:p>
            <a:pPr marL="0" indent="0" algn="r" rtl="1">
              <a:spcAft>
                <a:spcPts val="1200"/>
              </a:spcAft>
              <a:buNone/>
            </a:pPr>
            <a:r>
              <a:rPr lang="he-IL" dirty="0" smtClean="0">
                <a:latin typeface="Narkisim" panose="020E0502050101010101" pitchFamily="34" charset="-79"/>
                <a:cs typeface="Narkisim" panose="020E0502050101010101" pitchFamily="34" charset="-79"/>
              </a:rPr>
              <a:t>כמעט כל התכונות הכלכליות באים לביטוי רק בנקבות,</a:t>
            </a:r>
          </a:p>
          <a:p>
            <a:pPr marL="0" indent="0" algn="ctr" rtl="1">
              <a:spcAft>
                <a:spcPts val="1200"/>
              </a:spcAft>
              <a:buNone/>
            </a:pPr>
            <a:r>
              <a:rPr lang="he-IL" dirty="0" smtClean="0">
                <a:latin typeface="Narkisim" panose="020E0502050101010101" pitchFamily="34" charset="-79"/>
                <a:cs typeface="Narkisim" panose="020E0502050101010101" pitchFamily="34" charset="-79"/>
              </a:rPr>
              <a:t>אבל:</a:t>
            </a:r>
          </a:p>
          <a:p>
            <a:pPr marL="0" indent="0" algn="r" rtl="1">
              <a:spcAft>
                <a:spcPts val="1200"/>
              </a:spcAft>
              <a:buNone/>
            </a:pPr>
            <a:r>
              <a:rPr lang="he-IL" dirty="0" smtClean="0">
                <a:latin typeface="Narkisim" panose="020E0502050101010101" pitchFamily="34" charset="-79"/>
                <a:cs typeface="Narkisim" panose="020E0502050101010101" pitchFamily="34" charset="-79"/>
              </a:rPr>
              <a:t>פוריות נקבית מאוד מוגבלת. פוריות זכרית, עם הזרעה מלאכותית כמעט בלתי מוגבלת.  יש פרים עם אלפי צאצאים.</a:t>
            </a:r>
          </a:p>
          <a:p>
            <a:pPr algn="r" rtl="1">
              <a:spcAft>
                <a:spcPts val="1200"/>
              </a:spcAft>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הפתרון המסורתי – מבחן צאצאים של פרים צעירים.</a:t>
            </a:r>
          </a:p>
          <a:p>
            <a:pPr algn="r" rtl="1">
              <a:spcAft>
                <a:spcPts val="1200"/>
              </a:spcAft>
              <a:buFont typeface="Wingdings" panose="05000000000000000000" pitchFamily="2" charset="2"/>
              <a:buChar char="Ø"/>
            </a:pPr>
            <a:r>
              <a:rPr lang="he-IL" dirty="0" smtClean="0">
                <a:latin typeface="Narkisim" panose="020E0502050101010101" pitchFamily="34" charset="-79"/>
                <a:cs typeface="Narkisim" panose="020E0502050101010101" pitchFamily="34" charset="-79"/>
              </a:rPr>
              <a:t>הפתרון החדש – חישוב אומדני הורשה </a:t>
            </a:r>
            <a:r>
              <a:rPr lang="he-IL" dirty="0" err="1" smtClean="0">
                <a:latin typeface="Narkisim" panose="020E0502050101010101" pitchFamily="34" charset="-79"/>
                <a:cs typeface="Narkisim" panose="020E0502050101010101" pitchFamily="34" charset="-79"/>
              </a:rPr>
              <a:t>גנומי</a:t>
            </a:r>
            <a:r>
              <a:rPr lang="he-IL" dirty="0" smtClean="0">
                <a:latin typeface="Narkisim" panose="020E0502050101010101" pitchFamily="34" charset="-79"/>
                <a:cs typeface="Narkisim" panose="020E0502050101010101" pitchFamily="34" charset="-79"/>
              </a:rPr>
              <a:t> של פרים צעירים. </a:t>
            </a:r>
          </a:p>
        </p:txBody>
      </p:sp>
      <p:pic>
        <p:nvPicPr>
          <p:cNvPr id="1027" name="Picture 3" descr="C:\Users\weller2\AppData\Local\Microsoft\Windows\Temporary Internet Files\Content.IE5\9GLZ2T2L\ist2_2334825_puzzled_kids_cartoon[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5189" y="8238"/>
            <a:ext cx="2022336" cy="1713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3247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6" presetClass="emph" presetSubtype="0" fill="hold" nodeType="clickEffect">
                                  <p:stCondLst>
                                    <p:cond delay="0"/>
                                  </p:stCondLst>
                                  <p:childTnLst>
                                    <p:animScale>
                                      <p:cBhvr>
                                        <p:cTn id="34" dur="2000" fill="hold"/>
                                        <p:tgtEl>
                                          <p:spTgt spid="102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60350"/>
            <a:ext cx="8134350" cy="1143000"/>
          </a:xfrm>
        </p:spPr>
        <p:txBody>
          <a:bodyPr/>
          <a:lstStyle/>
          <a:p>
            <a:r>
              <a:rPr lang="en-US" altLang="en-US" b="1" smtClean="0">
                <a:latin typeface="Arial" panose="020B0604020202020204" pitchFamily="34" charset="0"/>
                <a:cs typeface="Arial" panose="020B0604020202020204" pitchFamily="34" charset="0"/>
              </a:rPr>
              <a:t>The major consortiums for genomic evaluation</a:t>
            </a:r>
          </a:p>
        </p:txBody>
      </p:sp>
      <p:sp>
        <p:nvSpPr>
          <p:cNvPr id="3" name="Content Placeholder 2"/>
          <p:cNvSpPr>
            <a:spLocks noGrp="1"/>
          </p:cNvSpPr>
          <p:nvPr>
            <p:ph idx="1"/>
          </p:nvPr>
        </p:nvSpPr>
        <p:spPr>
          <a:xfrm>
            <a:off x="288925" y="1916113"/>
            <a:ext cx="8604250" cy="3384550"/>
          </a:xfrm>
        </p:spPr>
        <p:txBody>
          <a:bodyPr/>
          <a:lstStyle/>
          <a:p>
            <a:pPr>
              <a:buFont typeface="Wingdings" panose="05000000000000000000" pitchFamily="2" charset="2"/>
              <a:buChar char="Ø"/>
              <a:defRPr/>
            </a:pPr>
            <a:r>
              <a:rPr lang="en-US" sz="3600" b="1" dirty="0" smtClean="0">
                <a:latin typeface="Arial" panose="020B0604020202020204" pitchFamily="34" charset="0"/>
                <a:cs typeface="Arial" panose="020B0604020202020204" pitchFamily="34" charset="0"/>
              </a:rPr>
              <a:t>Council on Dairy Cattle </a:t>
            </a:r>
            <a:r>
              <a:rPr lang="en-US" sz="3600" b="1" dirty="0">
                <a:latin typeface="Arial" panose="020B0604020202020204" pitchFamily="34" charset="0"/>
                <a:cs typeface="Arial" panose="020B0604020202020204" pitchFamily="34" charset="0"/>
              </a:rPr>
              <a:t>B</a:t>
            </a:r>
            <a:r>
              <a:rPr lang="en-US" sz="3600" b="1" dirty="0" smtClean="0">
                <a:latin typeface="Arial" panose="020B0604020202020204" pitchFamily="34" charset="0"/>
                <a:cs typeface="Arial" panose="020B0604020202020204" pitchFamily="34" charset="0"/>
              </a:rPr>
              <a:t>reeding: </a:t>
            </a:r>
            <a:endParaRPr lang="en-US" sz="3600" b="1" dirty="0">
              <a:latin typeface="Arial" panose="020B0604020202020204" pitchFamily="34" charset="0"/>
              <a:cs typeface="Arial" panose="020B0604020202020204" pitchFamily="34" charset="0"/>
            </a:endParaRPr>
          </a:p>
          <a:p>
            <a:pPr marL="0" indent="0">
              <a:buFont typeface="Monotype Sorts" charset="2"/>
              <a:buNone/>
              <a:defRPr/>
            </a:pPr>
            <a:r>
              <a:rPr lang="en-US" sz="2400" dirty="0" smtClean="0">
                <a:latin typeface="Arial" panose="020B0604020202020204" pitchFamily="34" charset="0"/>
                <a:cs typeface="Arial" panose="020B0604020202020204" pitchFamily="34" charset="0"/>
              </a:rPr>
              <a:t>	27,000 genotyped bulls, 2 million genotyped animals</a:t>
            </a:r>
          </a:p>
          <a:p>
            <a:pPr marL="985838" indent="-627063">
              <a:buFont typeface="Monotype Sorts" charset="2"/>
              <a:buAutoNum type="arabicPeriod"/>
              <a:tabLst>
                <a:tab pos="896938" algn="l"/>
              </a:tabLst>
              <a:defRPr/>
            </a:pPr>
            <a:r>
              <a:rPr lang="en-US" sz="2000" dirty="0" smtClean="0">
                <a:latin typeface="Arial" panose="020B0604020202020204" pitchFamily="34" charset="0"/>
                <a:cs typeface="Arial" panose="020B0604020202020204" pitchFamily="34" charset="0"/>
              </a:rPr>
              <a:t>United States</a:t>
            </a:r>
          </a:p>
          <a:p>
            <a:pPr marL="985838" indent="-627063">
              <a:buFont typeface="Monotype Sorts" charset="2"/>
              <a:buAutoNum type="arabicPeriod"/>
              <a:tabLst>
                <a:tab pos="896938" algn="l"/>
              </a:tabLst>
              <a:defRPr/>
            </a:pPr>
            <a:r>
              <a:rPr lang="en-US" sz="2000" dirty="0" smtClean="0">
                <a:latin typeface="Arial" panose="020B0604020202020204" pitchFamily="34" charset="0"/>
                <a:cs typeface="Arial" panose="020B0604020202020204" pitchFamily="34" charset="0"/>
              </a:rPr>
              <a:t>Canada </a:t>
            </a:r>
          </a:p>
          <a:p>
            <a:pPr marL="985838" indent="-627063">
              <a:buFont typeface="Monotype Sorts" charset="2"/>
              <a:buAutoNum type="arabicPeriod"/>
              <a:tabLst>
                <a:tab pos="896938" algn="l"/>
              </a:tabLst>
              <a:defRPr/>
            </a:pPr>
            <a:r>
              <a:rPr lang="en-US" sz="2000" dirty="0" smtClean="0">
                <a:latin typeface="Arial" panose="020B0604020202020204" pitchFamily="34" charset="0"/>
                <a:cs typeface="Arial" panose="020B0604020202020204" pitchFamily="34" charset="0"/>
              </a:rPr>
              <a:t>United Kingdom</a:t>
            </a:r>
          </a:p>
          <a:p>
            <a:pPr marL="985838" indent="-627063">
              <a:buFont typeface="Monotype Sorts" charset="2"/>
              <a:buAutoNum type="arabicPeriod"/>
              <a:tabLst>
                <a:tab pos="896938" algn="l"/>
              </a:tabLst>
              <a:defRPr/>
            </a:pPr>
            <a:r>
              <a:rPr lang="en-US" sz="2000" dirty="0" smtClean="0">
                <a:latin typeface="Arial" panose="020B0604020202020204" pitchFamily="34" charset="0"/>
                <a:cs typeface="Arial" panose="020B0604020202020204" pitchFamily="34" charset="0"/>
              </a:rPr>
              <a:t>Italy</a:t>
            </a:r>
          </a:p>
          <a:p>
            <a:pPr marL="358775" indent="0">
              <a:buFont typeface="Monotype Sorts" charset="2"/>
              <a:buNone/>
              <a:tabLst>
                <a:tab pos="896938" algn="l"/>
              </a:tabLst>
              <a:defRPr/>
            </a:pPr>
            <a:endParaRPr lang="en-US" sz="200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3676650"/>
            <a:ext cx="3722688" cy="164941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eurogenomics.com/mediastore/fckEditor/image/Carte_EuropeGenomics_points(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1468" y="908720"/>
            <a:ext cx="2571750" cy="29718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VOLUTION"/>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1348992" y="5373216"/>
            <a:ext cx="14040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MCB Krasne"/>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251520" y="4248384"/>
            <a:ext cx="13320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PFHBiPM"/>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a:stretch/>
        </p:blipFill>
        <p:spPr bwMode="auto">
          <a:xfrm>
            <a:off x="7243674" y="5301208"/>
            <a:ext cx="14760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Conafe"/>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a:stretch/>
        </p:blipFill>
        <p:spPr bwMode="auto">
          <a:xfrm>
            <a:off x="4267892" y="5378718"/>
            <a:ext cx="11520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CRV"/>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a:stretch/>
        </p:blipFill>
        <p:spPr bwMode="auto">
          <a:xfrm>
            <a:off x="2843808" y="4255042"/>
            <a:ext cx="1620000" cy="898218"/>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Viking Genetic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22602" y="4248384"/>
            <a:ext cx="2286000" cy="90487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48736" y="933690"/>
            <a:ext cx="4608512" cy="1446550"/>
          </a:xfrm>
          <a:prstGeom prst="rect">
            <a:avLst/>
          </a:prstGeom>
          <a:noFill/>
        </p:spPr>
        <p:txBody>
          <a:bodyPr wrap="square" rtlCol="1">
            <a:spAutoFit/>
          </a:bodyPr>
          <a:lstStyle/>
          <a:p>
            <a:pPr algn="ctr" rtl="1"/>
            <a:r>
              <a:rPr lang="he-IL" sz="4400" b="1" dirty="0" smtClean="0">
                <a:latin typeface="Narkisim" panose="020E0502050101010101" pitchFamily="34" charset="-79"/>
                <a:cs typeface="Narkisim" panose="020E0502050101010101" pitchFamily="34" charset="-79"/>
              </a:rPr>
              <a:t>ארגונים החברים</a:t>
            </a:r>
          </a:p>
          <a:p>
            <a:pPr algn="ctr" rtl="1"/>
            <a:r>
              <a:rPr lang="he-IL" sz="4400" b="1" dirty="0" smtClean="0">
                <a:latin typeface="Narkisim" panose="020E0502050101010101" pitchFamily="34" charset="-79"/>
                <a:cs typeface="Narkisim" panose="020E0502050101010101" pitchFamily="34" charset="-79"/>
              </a:rPr>
              <a:t> ב-</a:t>
            </a:r>
            <a:r>
              <a:rPr lang="en-US" sz="4000" b="1" dirty="0" err="1" smtClean="0">
                <a:cs typeface="Arial" panose="020B0604020202020204" pitchFamily="34" charset="0"/>
              </a:rPr>
              <a:t>EuroGenomics</a:t>
            </a:r>
            <a:endParaRPr lang="en-US" sz="4000" b="1" dirty="0">
              <a:cs typeface="Arial" panose="020B0604020202020204" pitchFamily="34" charset="0"/>
            </a:endParaRPr>
          </a:p>
        </p:txBody>
      </p:sp>
      <p:sp>
        <p:nvSpPr>
          <p:cNvPr id="3" name="Rectangle 2"/>
          <p:cNvSpPr/>
          <p:nvPr/>
        </p:nvSpPr>
        <p:spPr>
          <a:xfrm>
            <a:off x="687358" y="2600196"/>
            <a:ext cx="4316690" cy="954107"/>
          </a:xfrm>
          <a:prstGeom prst="rect">
            <a:avLst/>
          </a:prstGeom>
        </p:spPr>
        <p:txBody>
          <a:bodyPr wrap="square">
            <a:spAutoFit/>
          </a:bodyPr>
          <a:lstStyle/>
          <a:p>
            <a:pPr marL="0" indent="0" algn="r" rtl="1">
              <a:buFont typeface="Monotype Sorts" charset="2"/>
              <a:buNone/>
              <a:defRPr/>
            </a:pPr>
            <a:r>
              <a:rPr lang="he-IL" dirty="0" smtClean="0">
                <a:latin typeface="Narkisim" panose="020E0502050101010101" pitchFamily="34" charset="-79"/>
                <a:cs typeface="Narkisim" panose="020E0502050101010101" pitchFamily="34" charset="-79"/>
              </a:rPr>
              <a:t>34,000 פרים, 1.6 מיליון פרטים עם גנוטיפים</a:t>
            </a:r>
            <a:r>
              <a:rPr lang="en-US" dirty="0" smtClean="0">
                <a:latin typeface="Narkisim" panose="020E0502050101010101" pitchFamily="34" charset="-79"/>
                <a:cs typeface="Narkisim" panose="020E0502050101010101" pitchFamily="34" charset="-79"/>
              </a:rPr>
              <a:t> </a:t>
            </a:r>
            <a:endParaRPr lang="en-US" dirty="0">
              <a:latin typeface="Narkisim" panose="020E0502050101010101" pitchFamily="34" charset="-79"/>
              <a:cs typeface="Narkisim" panose="020E0502050101010101" pitchFamily="34" charset="-79"/>
            </a:endParaRPr>
          </a:p>
        </p:txBody>
      </p:sp>
    </p:spTree>
    <p:extLst>
      <p:ext uri="{BB962C8B-B14F-4D97-AF65-F5344CB8AC3E}">
        <p14:creationId xmlns:p14="http://schemas.microsoft.com/office/powerpoint/2010/main" val="1453682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5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6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6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1" smtClean="0">
                <a:latin typeface="Arial" panose="020B0604020202020204" pitchFamily="34" charset="0"/>
                <a:cs typeface="Arial" panose="020B0604020202020204" pitchFamily="34" charset="0"/>
              </a:rPr>
              <a:t>Small breeds and small countries</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altLang="en-US" dirty="0" smtClean="0">
                <a:latin typeface="Arial" panose="020B0604020202020204" pitchFamily="34" charset="0"/>
                <a:cs typeface="Arial" panose="020B0604020202020204" pitchFamily="34" charset="0"/>
              </a:rPr>
              <a:t>Smaller countries that are not able to join the large consortiums, such as Israel and Ireland, have initiated joint genomic evaluations with larger countries.</a:t>
            </a:r>
          </a:p>
          <a:p>
            <a:pPr>
              <a:buFont typeface="Wingdings" panose="05000000000000000000" pitchFamily="2" charset="2"/>
              <a:buChar char="Ø"/>
            </a:pPr>
            <a:r>
              <a:rPr lang="en-US" altLang="en-US" dirty="0" smtClean="0">
                <a:latin typeface="Arial" panose="020B0604020202020204" pitchFamily="34" charset="0"/>
                <a:cs typeface="Arial" panose="020B0604020202020204" pitchFamily="34" charset="0"/>
              </a:rPr>
              <a:t>In addition </a:t>
            </a:r>
            <a:r>
              <a:rPr lang="en-US" altLang="en-US" dirty="0" err="1" smtClean="0">
                <a:latin typeface="Arial" panose="020B0604020202020204" pitchFamily="34" charset="0"/>
                <a:cs typeface="Arial" panose="020B0604020202020204" pitchFamily="34" charset="0"/>
              </a:rPr>
              <a:t>Interbull</a:t>
            </a:r>
            <a:r>
              <a:rPr lang="en-US" altLang="en-US" dirty="0" smtClean="0">
                <a:latin typeface="Arial" panose="020B0604020202020204" pitchFamily="34" charset="0"/>
                <a:cs typeface="Arial" panose="020B0604020202020204" pitchFamily="34" charset="0"/>
              </a:rPr>
              <a:t> has initiated “</a:t>
            </a:r>
            <a:r>
              <a:rPr lang="en-US" altLang="en-US" dirty="0" err="1">
                <a:latin typeface="Arial" panose="020B0604020202020204" pitchFamily="34" charset="0"/>
                <a:cs typeface="Arial" panose="020B0604020202020204" pitchFamily="34" charset="0"/>
              </a:rPr>
              <a:t>I</a:t>
            </a:r>
            <a:r>
              <a:rPr lang="en-US" altLang="en-US" dirty="0" err="1" smtClean="0">
                <a:latin typeface="Arial" panose="020B0604020202020204" pitchFamily="34" charset="0"/>
                <a:cs typeface="Arial" panose="020B0604020202020204" pitchFamily="34" charset="0"/>
              </a:rPr>
              <a:t>ntergenomics</a:t>
            </a:r>
            <a:r>
              <a:rPr lang="en-US" altLang="en-US" dirty="0" smtClean="0">
                <a:latin typeface="Arial" panose="020B0604020202020204" pitchFamily="34" charset="0"/>
                <a:cs typeface="Arial" panose="020B0604020202020204" pitchFamily="34" charset="0"/>
              </a:rPr>
              <a:t>” a Holstein consortium for the small countries.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1" smtClean="0">
                <a:latin typeface="Arial" panose="020B0604020202020204" pitchFamily="34" charset="0"/>
                <a:cs typeface="Arial" panose="020B0604020202020204" pitchFamily="34" charset="0"/>
              </a:rPr>
              <a:t>The CRV-Sion contract</a:t>
            </a:r>
            <a:endParaRPr lang="en-US" altLang="en-US" smtClean="0"/>
          </a:p>
        </p:txBody>
      </p:sp>
      <p:sp>
        <p:nvSpPr>
          <p:cNvPr id="3" name="Content Placeholder 2"/>
          <p:cNvSpPr>
            <a:spLocks noGrp="1"/>
          </p:cNvSpPr>
          <p:nvPr>
            <p:ph idx="1"/>
          </p:nvPr>
        </p:nvSpPr>
        <p:spPr>
          <a:xfrm>
            <a:off x="685800" y="1341438"/>
            <a:ext cx="7772400" cy="3509962"/>
          </a:xfrm>
        </p:spPr>
        <p:txBody>
          <a:bodyPr/>
          <a:lstStyle/>
          <a:p>
            <a:pPr marL="0" indent="0">
              <a:buFont typeface="Monotype Sorts" charset="2"/>
              <a:buNone/>
            </a:pPr>
            <a:r>
              <a:rPr lang="en-US" altLang="en-US" smtClean="0">
                <a:latin typeface="Arial" panose="020B0604020202020204" pitchFamily="34" charset="0"/>
                <a:cs typeface="Arial" panose="020B0604020202020204" pitchFamily="34" charset="0"/>
              </a:rPr>
              <a:t>Sion, the Israeli AI institute signed an agreement with CRV (Holland Genetics) to compute genomic evaluations for all Israeli bull calves with genotypes.</a:t>
            </a:r>
          </a:p>
          <a:p>
            <a:pPr marL="0" indent="0">
              <a:buFont typeface="Monotype Sorts" charset="2"/>
              <a:buNone/>
            </a:pPr>
            <a:endParaRPr lang="en-US" altLang="en-US"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87688" y="3654425"/>
            <a:ext cx="5867400"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3237" name="AutoShape 2" descr="to the CRV homepage"/>
          <p:cNvSpPr>
            <a:spLocks noChangeAspect="1" noChangeArrowheads="1"/>
          </p:cNvSpPr>
          <p:nvPr/>
        </p:nvSpPr>
        <p:spPr bwMode="auto">
          <a:xfrm>
            <a:off x="8923338"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endParaRPr lang="en-US" altLang="en-US"/>
          </a:p>
        </p:txBody>
      </p:sp>
      <p:grpSp>
        <p:nvGrpSpPr>
          <p:cNvPr id="9" name="Group 8"/>
          <p:cNvGrpSpPr>
            <a:grpSpLocks/>
          </p:cNvGrpSpPr>
          <p:nvPr/>
        </p:nvGrpSpPr>
        <p:grpSpPr bwMode="auto">
          <a:xfrm>
            <a:off x="4279900" y="4868863"/>
            <a:ext cx="2303463" cy="1368425"/>
            <a:chOff x="4279229" y="4869160"/>
            <a:chExt cx="2304256" cy="1368152"/>
          </a:xfrm>
        </p:grpSpPr>
        <p:sp>
          <p:nvSpPr>
            <p:cNvPr id="223240" name="Rectangle 7"/>
            <p:cNvSpPr>
              <a:spLocks noChangeArrowheads="1"/>
            </p:cNvSpPr>
            <p:nvPr/>
          </p:nvSpPr>
          <p:spPr bwMode="auto">
            <a:xfrm>
              <a:off x="4279229" y="4869160"/>
              <a:ext cx="2304256" cy="1368152"/>
            </a:xfrm>
            <a:prstGeom prst="rect">
              <a:avLst/>
            </a:prstGeom>
            <a:solidFill>
              <a:schemeClr val="tx1"/>
            </a:solidFill>
            <a:ln w="12700" algn="ctr">
              <a:solidFill>
                <a:schemeClr val="tx1"/>
              </a:solidFill>
              <a:round/>
              <a:headEnd type="none" w="sm" len="sm"/>
              <a:tailEnd type="none" w="sm" len="sm"/>
            </a:ln>
          </p:spPr>
          <p:txBody>
            <a:bodyPr anchor="ct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endParaRPr lang="en-US" altLang="en-US"/>
            </a:p>
          </p:txBody>
        </p:sp>
        <p:pic>
          <p:nvPicPr>
            <p:cNvPr id="223241"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4949678"/>
              <a:ext cx="2006746" cy="12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Picture 2" descr="C:\Users\weller2\AppData\Local\Microsoft\Windows\Temporary Internet Files\Content.IE5\LM9YFG5W\MC90019632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088" y="4076700"/>
            <a:ext cx="19621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1703388"/>
          </a:xfrm>
        </p:spPr>
        <p:txBody>
          <a:bodyPr/>
          <a:lstStyle/>
          <a:p>
            <a:r>
              <a:rPr lang="en-US" altLang="en-US" b="1" smtClean="0">
                <a:latin typeface="Arial" panose="020B0604020202020204" pitchFamily="34" charset="0"/>
                <a:cs typeface="Arial" panose="020B0604020202020204" pitchFamily="34" charset="0"/>
              </a:rPr>
              <a:t>The basis for evaluation of genomic estimated breeding values (GEBV)</a:t>
            </a:r>
          </a:p>
        </p:txBody>
      </p:sp>
      <p:sp>
        <p:nvSpPr>
          <p:cNvPr id="3" name="Content Placeholder 2"/>
          <p:cNvSpPr>
            <a:spLocks noGrp="1"/>
          </p:cNvSpPr>
          <p:nvPr>
            <p:ph idx="1"/>
          </p:nvPr>
        </p:nvSpPr>
        <p:spPr>
          <a:xfrm>
            <a:off x="179388" y="2276475"/>
            <a:ext cx="8856662" cy="3673475"/>
          </a:xfrm>
        </p:spPr>
        <p:txBody>
          <a:bodyPr/>
          <a:lstStyle/>
          <a:p>
            <a:pPr marL="514350" indent="-514350">
              <a:buFont typeface="+mj-lt"/>
              <a:buAutoNum type="arabicPeriod"/>
              <a:defRPr/>
            </a:pPr>
            <a:r>
              <a:rPr lang="en-US" sz="2800" dirty="0" smtClean="0">
                <a:latin typeface="Arial" panose="020B0604020202020204" pitchFamily="34" charset="0"/>
                <a:cs typeface="Arial" panose="020B0604020202020204" pitchFamily="34" charset="0"/>
              </a:rPr>
              <a:t>Training population - older animals</a:t>
            </a:r>
          </a:p>
          <a:p>
            <a:pPr marL="514350" indent="-514350">
              <a:buFont typeface="+mj-lt"/>
              <a:buAutoNum type="arabicPeriod"/>
              <a:defRPr/>
            </a:pPr>
            <a:r>
              <a:rPr lang="en-US" sz="2800" dirty="0" smtClean="0">
                <a:latin typeface="Arial" panose="020B0604020202020204" pitchFamily="34" charset="0"/>
                <a:cs typeface="Arial" panose="020B0604020202020204" pitchFamily="34" charset="0"/>
              </a:rPr>
              <a:t>Validation population - younger animals</a:t>
            </a:r>
          </a:p>
          <a:p>
            <a:pPr marL="514350" indent="-514350">
              <a:buFont typeface="+mj-lt"/>
              <a:buAutoNum type="arabicPeriod"/>
              <a:defRPr/>
            </a:pPr>
            <a:endParaRPr lang="en-US" sz="2800" dirty="0" smtClean="0">
              <a:latin typeface="Arial" panose="020B0604020202020204" pitchFamily="34" charset="0"/>
              <a:cs typeface="Arial" panose="020B0604020202020204" pitchFamily="34" charset="0"/>
            </a:endParaRPr>
          </a:p>
          <a:p>
            <a:pPr>
              <a:buFont typeface="Wingdings" panose="05000000000000000000" pitchFamily="2" charset="2"/>
              <a:buChar char="Ø"/>
              <a:defRPr/>
            </a:pPr>
            <a:r>
              <a:rPr lang="en-US" sz="2400" dirty="0" smtClean="0">
                <a:latin typeface="Arial" panose="020B0604020202020204" pitchFamily="34" charset="0"/>
                <a:cs typeface="Arial" panose="020B0604020202020204" pitchFamily="34" charset="0"/>
              </a:rPr>
              <a:t>Marker effects are derived based on the EBV of the training population </a:t>
            </a:r>
            <a:endParaRPr lang="en-US" sz="2400" dirty="0">
              <a:latin typeface="Arial" panose="020B0604020202020204" pitchFamily="34" charset="0"/>
              <a:cs typeface="Arial" panose="020B0604020202020204" pitchFamily="34" charset="0"/>
            </a:endParaRPr>
          </a:p>
          <a:p>
            <a:pPr>
              <a:buFont typeface="Wingdings" panose="05000000000000000000" pitchFamily="2" charset="2"/>
              <a:buChar char="Ø"/>
              <a:defRPr/>
            </a:pPr>
            <a:r>
              <a:rPr lang="en-US" sz="2400" dirty="0">
                <a:latin typeface="Arial" panose="020B0604020202020204" pitchFamily="34" charset="0"/>
                <a:cs typeface="Arial" panose="020B0604020202020204" pitchFamily="34" charset="0"/>
              </a:rPr>
              <a:t>T</a:t>
            </a:r>
            <a:r>
              <a:rPr lang="en-US" sz="2400" dirty="0" smtClean="0">
                <a:latin typeface="Arial" panose="020B0604020202020204" pitchFamily="34" charset="0"/>
                <a:cs typeface="Arial" panose="020B0604020202020204" pitchFamily="34" charset="0"/>
              </a:rPr>
              <a:t>hese effects are used to compute GEBV for the validation population.</a:t>
            </a:r>
          </a:p>
          <a:p>
            <a:pPr>
              <a:buFont typeface="Wingdings" panose="05000000000000000000" pitchFamily="2" charset="2"/>
              <a:buChar char="Ø"/>
              <a:defRPr/>
            </a:pPr>
            <a:r>
              <a:rPr lang="en-US" sz="2400" dirty="0" smtClean="0">
                <a:latin typeface="Arial" panose="020B0604020202020204" pitchFamily="34" charset="0"/>
                <a:cs typeface="Arial" panose="020B0604020202020204" pitchFamily="34" charset="0"/>
              </a:rPr>
              <a:t>The GEBV of the validation bulls are then compared to their EBV based only on pedigree and EBV based on progeny test.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1" smtClean="0">
                <a:latin typeface="Arial" panose="020B0604020202020204" pitchFamily="34" charset="0"/>
                <a:cs typeface="Arial" panose="020B0604020202020204" pitchFamily="34" charset="0"/>
              </a:rPr>
              <a:t>The training population</a:t>
            </a:r>
            <a:endParaRPr lang="he-IL" altLang="en-US" b="1" smtClean="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5800" y="1557338"/>
            <a:ext cx="7772400" cy="1584325"/>
          </a:xfrm>
        </p:spPr>
        <p:txBody>
          <a:bodyPr/>
          <a:lstStyle/>
          <a:p>
            <a:pPr>
              <a:buFont typeface="Wingdings" panose="05000000000000000000" pitchFamily="2" charset="2"/>
              <a:buChar char="Ø"/>
            </a:pPr>
            <a:r>
              <a:rPr lang="en-GB" altLang="en-US" sz="2400" smtClean="0">
                <a:latin typeface="Arial" panose="020B0604020202020204" pitchFamily="34" charset="0"/>
                <a:cs typeface="Arial" panose="020B0604020202020204" pitchFamily="34" charset="0"/>
              </a:rPr>
              <a:t>4</a:t>
            </a:r>
            <a:r>
              <a:rPr lang="en-US" altLang="en-US" sz="2400" smtClean="0">
                <a:latin typeface="Arial" panose="020B0604020202020204" pitchFamily="34" charset="0"/>
                <a:cs typeface="Arial" panose="020B0604020202020204" pitchFamily="34" charset="0"/>
              </a:rPr>
              <a:t>,</a:t>
            </a:r>
            <a:r>
              <a:rPr lang="en-GB" altLang="en-US" sz="2400" smtClean="0">
                <a:latin typeface="Arial" panose="020B0604020202020204" pitchFamily="34" charset="0"/>
                <a:cs typeface="Arial" panose="020B0604020202020204" pitchFamily="34" charset="0"/>
              </a:rPr>
              <a:t>010 </a:t>
            </a:r>
            <a:r>
              <a:rPr lang="en-US" altLang="en-US" sz="2400" smtClean="0">
                <a:latin typeface="Arial" panose="020B0604020202020204" pitchFamily="34" charset="0"/>
                <a:cs typeface="Arial" panose="020B0604020202020204" pitchFamily="34" charset="0"/>
              </a:rPr>
              <a:t>Dutch Holstein bulls born prior 2005</a:t>
            </a:r>
            <a:r>
              <a:rPr lang="en-US" altLang="en-US" sz="2400" smtClean="0">
                <a:solidFill>
                  <a:srgbClr val="00B050"/>
                </a:solidFill>
                <a:latin typeface="Arial" panose="020B0604020202020204" pitchFamily="34" charset="0"/>
                <a:cs typeface="Arial" panose="020B0604020202020204" pitchFamily="34" charset="0"/>
              </a:rPr>
              <a:t> </a:t>
            </a:r>
          </a:p>
          <a:p>
            <a:pPr>
              <a:buFont typeface="Wingdings" panose="05000000000000000000" pitchFamily="2" charset="2"/>
              <a:buChar char="Ø"/>
            </a:pPr>
            <a:r>
              <a:rPr lang="en-US" altLang="en-US" sz="2400" smtClean="0">
                <a:latin typeface="Arial" panose="020B0604020202020204" pitchFamily="34" charset="0"/>
                <a:cs typeface="Arial" panose="020B0604020202020204" pitchFamily="34" charset="0"/>
              </a:rPr>
              <a:t>713 Israeli Holstein bulls born prior 2005</a:t>
            </a:r>
            <a:r>
              <a:rPr lang="en-US" altLang="en-US" sz="2400" smtClean="0">
                <a:solidFill>
                  <a:srgbClr val="00B050"/>
                </a:solidFill>
                <a:latin typeface="Arial" panose="020B0604020202020204" pitchFamily="34" charset="0"/>
                <a:cs typeface="Arial" panose="020B0604020202020204" pitchFamily="34" charset="0"/>
              </a:rPr>
              <a:t> </a:t>
            </a:r>
            <a:endParaRPr lang="he-IL" altLang="en-US" sz="2400" smtClean="0"/>
          </a:p>
        </p:txBody>
      </p:sp>
      <p:sp>
        <p:nvSpPr>
          <p:cNvPr id="4" name="Content Placeholder 2"/>
          <p:cNvSpPr txBox="1">
            <a:spLocks/>
          </p:cNvSpPr>
          <p:nvPr/>
        </p:nvSpPr>
        <p:spPr bwMode="auto">
          <a:xfrm>
            <a:off x="827088" y="4797425"/>
            <a:ext cx="7556500" cy="1368425"/>
          </a:xfrm>
          <a:prstGeom prst="rect">
            <a:avLst/>
          </a:prstGeom>
          <a:noFill/>
          <a:ln w="9525">
            <a:noFill/>
            <a:miter lim="800000"/>
            <a:headEnd/>
            <a:tailEnd/>
          </a:ln>
        </p:spPr>
        <p:txBody>
          <a:bodyPr lIns="92075" tIns="46038" rIns="92075" bIns="46038"/>
          <a:lstStyle>
            <a:lvl1pPr marL="342900" indent="-342900" algn="l" rtl="0" eaLnBrk="0" fontAlgn="base" hangingPunct="0">
              <a:spcBef>
                <a:spcPct val="20000"/>
              </a:spcBef>
              <a:spcAft>
                <a:spcPct val="0"/>
              </a:spcAft>
              <a:buClr>
                <a:schemeClr val="tx2"/>
              </a:buClr>
              <a:buSzPct val="75000"/>
              <a:buFont typeface="Monotype Sorts" charset="2"/>
              <a:buChar char="F"/>
              <a:defRPr sz="3200">
                <a:solidFill>
                  <a:schemeClr val="tx1"/>
                </a:solidFill>
                <a:latin typeface="+mn-lt"/>
                <a:ea typeface="+mn-ea"/>
                <a:cs typeface="+mn-cs"/>
              </a:defRPr>
            </a:lvl1pPr>
            <a:lvl2pPr marL="742950" indent="-285750" algn="l" rtl="1" eaLnBrk="0" fontAlgn="base" hangingPunct="0">
              <a:spcBef>
                <a:spcPct val="20000"/>
              </a:spcBef>
              <a:spcAft>
                <a:spcPct val="0"/>
              </a:spcAft>
              <a:buClr>
                <a:schemeClr val="tx1"/>
              </a:buClr>
              <a:buChar char="–"/>
              <a:defRPr sz="2800">
                <a:solidFill>
                  <a:schemeClr val="tx1"/>
                </a:solidFill>
                <a:latin typeface="+mn-lt"/>
              </a:defRPr>
            </a:lvl2pPr>
            <a:lvl3pPr marL="1143000" indent="-228600" algn="l" rtl="1" eaLnBrk="0" fontAlgn="base" hangingPunct="0">
              <a:spcBef>
                <a:spcPct val="20000"/>
              </a:spcBef>
              <a:spcAft>
                <a:spcPct val="0"/>
              </a:spcAft>
              <a:buClr>
                <a:schemeClr val="accent2"/>
              </a:buClr>
              <a:buSzPct val="65000"/>
              <a:buFont typeface="Monotype Sorts" charset="2"/>
              <a:buChar char="u"/>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eaLnBrk="0" fontAlgn="base" hangingPunct="0">
              <a:spcBef>
                <a:spcPct val="20000"/>
              </a:spcBef>
              <a:spcAft>
                <a:spcPct val="0"/>
              </a:spcAft>
              <a:buClr>
                <a:schemeClr val="tx2"/>
              </a:buClr>
              <a:buChar char="•"/>
              <a:defRPr sz="2000">
                <a:solidFill>
                  <a:schemeClr val="tx1"/>
                </a:solidFill>
                <a:latin typeface="+mn-lt"/>
              </a:defRPr>
            </a:lvl6pPr>
            <a:lvl7pPr marL="2971800" indent="-228600" algn="l" rtl="0" eaLnBrk="0" fontAlgn="base" hangingPunct="0">
              <a:spcBef>
                <a:spcPct val="20000"/>
              </a:spcBef>
              <a:spcAft>
                <a:spcPct val="0"/>
              </a:spcAft>
              <a:buClr>
                <a:schemeClr val="tx2"/>
              </a:buClr>
              <a:buChar char="•"/>
              <a:defRPr sz="2000">
                <a:solidFill>
                  <a:schemeClr val="tx1"/>
                </a:solidFill>
                <a:latin typeface="+mn-lt"/>
              </a:defRPr>
            </a:lvl7pPr>
            <a:lvl8pPr marL="3429000" indent="-228600" algn="l" rtl="0" eaLnBrk="0" fontAlgn="base" hangingPunct="0">
              <a:spcBef>
                <a:spcPct val="20000"/>
              </a:spcBef>
              <a:spcAft>
                <a:spcPct val="0"/>
              </a:spcAft>
              <a:buClr>
                <a:schemeClr val="tx2"/>
              </a:buClr>
              <a:buChar char="•"/>
              <a:defRPr sz="2000">
                <a:solidFill>
                  <a:schemeClr val="tx1"/>
                </a:solidFill>
                <a:latin typeface="+mn-lt"/>
              </a:defRPr>
            </a:lvl8pPr>
            <a:lvl9pPr marL="3886200" indent="-228600" algn="l" rtl="0" eaLnBrk="0" fontAlgn="base" hangingPunct="0">
              <a:spcBef>
                <a:spcPct val="20000"/>
              </a:spcBef>
              <a:spcAft>
                <a:spcPct val="0"/>
              </a:spcAft>
              <a:buClr>
                <a:schemeClr val="tx2"/>
              </a:buClr>
              <a:buChar char="•"/>
              <a:defRPr sz="2000">
                <a:solidFill>
                  <a:schemeClr val="tx1"/>
                </a:solidFill>
                <a:latin typeface="+mn-lt"/>
              </a:defRPr>
            </a:lvl9pPr>
          </a:lstStyle>
          <a:p>
            <a:pPr marL="0" indent="0">
              <a:buFont typeface="Monotype Sorts" charset="2"/>
              <a:buNone/>
              <a:defRPr/>
            </a:pPr>
            <a:r>
              <a:rPr lang="en-US" sz="2400" kern="0" dirty="0" smtClean="0">
                <a:latin typeface="Arial" panose="020B0604020202020204" pitchFamily="34" charset="0"/>
                <a:cs typeface="Arial" panose="020B0604020202020204" pitchFamily="34" charset="0"/>
              </a:rPr>
              <a:t>185 Israeli Holstein bulls with genotypes born between 2005-2008 and with accuracies &gt; 0.87 in the 2004 evaluation.</a:t>
            </a:r>
            <a:endParaRPr lang="he-IL" sz="2400" kern="0" dirty="0" smtClean="0"/>
          </a:p>
          <a:p>
            <a:pPr>
              <a:defRPr/>
            </a:pPr>
            <a:endParaRPr lang="he-IL" sz="2400" kern="0" dirty="0"/>
          </a:p>
        </p:txBody>
      </p:sp>
      <p:sp>
        <p:nvSpPr>
          <p:cNvPr id="5" name="Title 1"/>
          <p:cNvSpPr txBox="1">
            <a:spLocks/>
          </p:cNvSpPr>
          <p:nvPr/>
        </p:nvSpPr>
        <p:spPr bwMode="auto">
          <a:xfrm>
            <a:off x="539750" y="3068638"/>
            <a:ext cx="7772400" cy="1071562"/>
          </a:xfrm>
          <a:prstGeom prst="rect">
            <a:avLst/>
          </a:prstGeom>
          <a:noFill/>
          <a:ln w="9525">
            <a:noFill/>
            <a:miter lim="800000"/>
            <a:headEnd/>
            <a:tailEnd/>
          </a:ln>
        </p:spPr>
        <p:txBody>
          <a:bodyPr lIns="92075" tIns="46038" rIns="92075" bIns="46038"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defRPr/>
            </a:pPr>
            <a:r>
              <a:rPr lang="en-US" b="1" kern="0" dirty="0" smtClean="0">
                <a:latin typeface="Arial" panose="020B0604020202020204" pitchFamily="34" charset="0"/>
                <a:cs typeface="Arial" panose="020B0604020202020204" pitchFamily="34" charset="0"/>
              </a:rPr>
              <a:t>The validation population</a:t>
            </a:r>
            <a:endParaRPr lang="he-IL" kern="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P spid="5"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84213" y="692150"/>
            <a:ext cx="7772400" cy="1143000"/>
          </a:xfrm>
        </p:spPr>
        <p:txBody>
          <a:bodyPr/>
          <a:lstStyle/>
          <a:p>
            <a:r>
              <a:rPr lang="en-US" altLang="en-US" sz="7200" b="1" smtClean="0">
                <a:latin typeface="Arial" panose="020B0604020202020204" pitchFamily="34" charset="0"/>
                <a:cs typeface="Arial" panose="020B0604020202020204" pitchFamily="34" charset="0"/>
              </a:rPr>
              <a:t>Results</a:t>
            </a:r>
            <a:endParaRPr lang="en-US" altLang="en-US" sz="7200" smtClean="0"/>
          </a:p>
        </p:txBody>
      </p:sp>
      <p:pic>
        <p:nvPicPr>
          <p:cNvPr id="3075" name="Picture 3" descr="C:\Users\weller2\AppData\Local\Microsoft\Windows\Temporary Internet Files\Content.IE5\LM9YFG5W\MC90004499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8013" y="2276475"/>
            <a:ext cx="2614612" cy="20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a:spLocks noChangeArrowheads="1"/>
          </p:cNvSpPr>
          <p:nvPr/>
        </p:nvSpPr>
        <p:spPr bwMode="auto">
          <a:xfrm>
            <a:off x="714375" y="4652963"/>
            <a:ext cx="80645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r>
              <a:rPr lang="en-US" altLang="en-US" sz="2400" b="1"/>
              <a:t>Weller, J. I., </a:t>
            </a:r>
            <a:r>
              <a:rPr lang="en-US" altLang="en-US" sz="2400"/>
              <a:t>Stoop, W. M., Eding, H., Schrooten, C. and Ezra, E. (2015)</a:t>
            </a:r>
            <a:r>
              <a:rPr lang="en-US" altLang="en-US" sz="2400" b="1"/>
              <a:t>  </a:t>
            </a:r>
            <a:endParaRPr lang="en-US" altLang="en-US" sz="2400"/>
          </a:p>
          <a:p>
            <a:r>
              <a:rPr lang="en-US" altLang="en-US" sz="2400"/>
              <a:t>Genomic evaluation of a relatively small dairy cattle population by combination with a larger population.</a:t>
            </a:r>
          </a:p>
          <a:p>
            <a:r>
              <a:rPr lang="en-US" altLang="en-US" sz="2400" i="1"/>
              <a:t>J. Dairy Sci. </a:t>
            </a:r>
            <a:r>
              <a:rPr lang="en-US" altLang="en-US" sz="2400" b="1"/>
              <a:t>98</a:t>
            </a:r>
            <a:r>
              <a:rPr lang="en-US" altLang="en-US" sz="2400"/>
              <a:t>; 4945–4955.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5" presetClass="entr" presetSubtype="0" fill="hold" nodeType="clickEffect">
                                  <p:stCondLst>
                                    <p:cond delay="0"/>
                                  </p:stCondLst>
                                  <p:childTnLst>
                                    <p:set>
                                      <p:cBhvr>
                                        <p:cTn id="10" dur="1" fill="hold">
                                          <p:stCondLst>
                                            <p:cond delay="0"/>
                                          </p:stCondLst>
                                        </p:cTn>
                                        <p:tgtEl>
                                          <p:spTgt spid="3075"/>
                                        </p:tgtEl>
                                        <p:attrNameLst>
                                          <p:attrName>style.visibility</p:attrName>
                                        </p:attrNameLst>
                                      </p:cBhvr>
                                      <p:to>
                                        <p:strVal val="visible"/>
                                      </p:to>
                                    </p:set>
                                    <p:animEffect transition="in" filter="fade">
                                      <p:cBhvr>
                                        <p:cTn id="11" dur="2000"/>
                                        <p:tgtEl>
                                          <p:spTgt spid="3075"/>
                                        </p:tgtEl>
                                      </p:cBhvr>
                                    </p:animEffect>
                                    <p:anim calcmode="lin" valueType="num">
                                      <p:cBhvr>
                                        <p:cTn id="12" dur="2000" fill="hold"/>
                                        <p:tgtEl>
                                          <p:spTgt spid="3075"/>
                                        </p:tgtEl>
                                        <p:attrNameLst>
                                          <p:attrName>ppt_w</p:attrName>
                                        </p:attrNameLst>
                                      </p:cBhvr>
                                      <p:tavLst>
                                        <p:tav tm="0" fmla="#ppt_w*sin(2.5*pi*$)">
                                          <p:val>
                                            <p:fltVal val="0"/>
                                          </p:val>
                                        </p:tav>
                                        <p:tav tm="100000">
                                          <p:val>
                                            <p:fltVal val="1"/>
                                          </p:val>
                                        </p:tav>
                                      </p:tavLst>
                                    </p:anim>
                                    <p:anim calcmode="lin" valueType="num">
                                      <p:cBhvr>
                                        <p:cTn id="13" dur="2000" fill="hold"/>
                                        <p:tgtEl>
                                          <p:spTgt spid="3075"/>
                                        </p:tgtEl>
                                        <p:attrNameLst>
                                          <p:attrName>ppt_h</p:attrName>
                                        </p:attrNameLst>
                                      </p:cBhvr>
                                      <p:tavLst>
                                        <p:tav tm="0">
                                          <p:val>
                                            <p:strVal val="#ppt_h"/>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2800" smtClean="0">
                <a:latin typeface="Arial" panose="020B0604020202020204" pitchFamily="34" charset="0"/>
                <a:cs typeface="Arial" panose="020B0604020202020204" pitchFamily="34" charset="0"/>
              </a:rPr>
              <a:t>Correlations of genomic evaluations (GEBV) and parent average evaluations (PA) with May 2014 genetic evaluations of the validation bulls.</a:t>
            </a:r>
            <a:endParaRPr lang="he-IL" altLang="en-US" sz="2800" smtClean="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nvGraphicFramePr>
        <p:xfrm>
          <a:off x="323850" y="1773238"/>
          <a:ext cx="8424863" cy="4556760"/>
        </p:xfrm>
        <a:graphic>
          <a:graphicData uri="http://schemas.openxmlformats.org/drawingml/2006/table">
            <a:tbl>
              <a:tblPr>
                <a:noFill/>
                <a:tableStyleId>{D113A9D2-9D6B-4929-AA2D-F23B5EE8CBE7}</a:tableStyleId>
              </a:tblPr>
              <a:tblGrid>
                <a:gridCol w="2808287">
                  <a:extLst>
                    <a:ext uri="{9D8B030D-6E8A-4147-A177-3AD203B41FA5}">
                      <a16:colId xmlns="" xmlns:a16="http://schemas.microsoft.com/office/drawing/2014/main" val="20000"/>
                    </a:ext>
                  </a:extLst>
                </a:gridCol>
                <a:gridCol w="1224126">
                  <a:extLst>
                    <a:ext uri="{9D8B030D-6E8A-4147-A177-3AD203B41FA5}">
                      <a16:colId xmlns="" xmlns:a16="http://schemas.microsoft.com/office/drawing/2014/main" val="20001"/>
                    </a:ext>
                  </a:extLst>
                </a:gridCol>
                <a:gridCol w="1260521">
                  <a:extLst>
                    <a:ext uri="{9D8B030D-6E8A-4147-A177-3AD203B41FA5}">
                      <a16:colId xmlns="" xmlns:a16="http://schemas.microsoft.com/office/drawing/2014/main" val="20002"/>
                    </a:ext>
                  </a:extLst>
                </a:gridCol>
                <a:gridCol w="1421141">
                  <a:extLst>
                    <a:ext uri="{9D8B030D-6E8A-4147-A177-3AD203B41FA5}">
                      <a16:colId xmlns="" xmlns:a16="http://schemas.microsoft.com/office/drawing/2014/main" val="20003"/>
                    </a:ext>
                  </a:extLst>
                </a:gridCol>
                <a:gridCol w="1710788">
                  <a:extLst>
                    <a:ext uri="{9D8B030D-6E8A-4147-A177-3AD203B41FA5}">
                      <a16:colId xmlns="" xmlns:a16="http://schemas.microsoft.com/office/drawing/2014/main" val="20004"/>
                    </a:ext>
                  </a:extLst>
                </a:gridCol>
              </a:tblGrid>
              <a:tr h="350471">
                <a:tc>
                  <a:txBody>
                    <a:bodyPr/>
                    <a:lstStyle/>
                    <a:p>
                      <a:pPr algn="l" rtl="0">
                        <a:lnSpc>
                          <a:spcPct val="115000"/>
                        </a:lnSpc>
                        <a:spcAft>
                          <a:spcPts val="0"/>
                        </a:spcAft>
                      </a:pPr>
                      <a:endParaRPr lang="en-US" sz="2000" dirty="0">
                        <a:effectLst/>
                        <a:latin typeface="Arial" panose="020B0604020202020204" pitchFamily="34" charset="0"/>
                        <a:ea typeface="MS Mincho"/>
                        <a:cs typeface="Arial" panose="020B0604020202020204" pitchFamily="34" charset="0"/>
                      </a:endParaRPr>
                    </a:p>
                  </a:txBody>
                  <a:tcPr marL="68579" marR="68579" marT="0" marB="0" anchor="b">
                    <a:lnT w="28575" cap="flat" cmpd="sng" algn="ctr">
                      <a:solidFill>
                        <a:schemeClr val="tx1"/>
                      </a:solidFill>
                      <a:prstDash val="solid"/>
                      <a:round/>
                      <a:headEnd type="none" w="med" len="med"/>
                      <a:tailEnd type="none" w="med" len="med"/>
                    </a:lnT>
                    <a:solidFill>
                      <a:schemeClr val="accent1">
                        <a:lumMod val="75000"/>
                      </a:schemeClr>
                    </a:solidFill>
                  </a:tcPr>
                </a:tc>
                <a:tc>
                  <a:txBody>
                    <a:bodyPr/>
                    <a:lstStyle/>
                    <a:p>
                      <a:pPr algn="ctr" rtl="0">
                        <a:lnSpc>
                          <a:spcPct val="115000"/>
                        </a:lnSpc>
                        <a:spcAft>
                          <a:spcPts val="0"/>
                        </a:spcAft>
                      </a:pPr>
                      <a:r>
                        <a:rPr lang="en-US" sz="2000" dirty="0" smtClean="0">
                          <a:effectLst/>
                          <a:latin typeface="Arial" panose="020B0604020202020204" pitchFamily="34" charset="0"/>
                          <a:ea typeface="MS Mincho"/>
                          <a:cs typeface="Arial" panose="020B0604020202020204" pitchFamily="34" charset="0"/>
                        </a:rPr>
                        <a:t>Number</a:t>
                      </a:r>
                      <a:endParaRPr lang="en-US" sz="2000" dirty="0">
                        <a:effectLst/>
                        <a:latin typeface="Arial" panose="020B0604020202020204" pitchFamily="34" charset="0"/>
                        <a:ea typeface="MS Mincho"/>
                        <a:cs typeface="Arial" panose="020B0604020202020204" pitchFamily="34" charset="0"/>
                      </a:endParaRPr>
                    </a:p>
                  </a:txBody>
                  <a:tcPr marL="68579" marR="68579" marT="0" marB="0">
                    <a:lnT w="28575" cap="flat" cmpd="sng" algn="ctr">
                      <a:solidFill>
                        <a:schemeClr val="tx1"/>
                      </a:solidFill>
                      <a:prstDash val="solid"/>
                      <a:round/>
                      <a:headEnd type="none" w="med" len="med"/>
                      <a:tailEnd type="none" w="med" len="med"/>
                    </a:lnT>
                    <a:solidFill>
                      <a:schemeClr val="accent1">
                        <a:lumMod val="75000"/>
                      </a:schemeClr>
                    </a:solidFill>
                  </a:tcPr>
                </a:tc>
                <a:tc>
                  <a:txBody>
                    <a:bodyPr/>
                    <a:lstStyle/>
                    <a:p>
                      <a:pPr algn="ctr" rtl="0">
                        <a:lnSpc>
                          <a:spcPct val="115000"/>
                        </a:lnSpc>
                        <a:spcAft>
                          <a:spcPts val="0"/>
                        </a:spcAft>
                      </a:pPr>
                      <a:r>
                        <a:rPr lang="en-US" sz="2000" dirty="0" smtClean="0">
                          <a:effectLst/>
                          <a:latin typeface="Arial" panose="020B0604020202020204" pitchFamily="34" charset="0"/>
                          <a:ea typeface="MS Mincho"/>
                          <a:cs typeface="Arial" panose="020B0604020202020204" pitchFamily="34" charset="0"/>
                        </a:rPr>
                        <a:t>% of</a:t>
                      </a:r>
                      <a:endParaRPr lang="en-US" sz="2000" dirty="0">
                        <a:effectLst/>
                        <a:latin typeface="Arial" panose="020B0604020202020204" pitchFamily="34" charset="0"/>
                        <a:ea typeface="MS Mincho"/>
                        <a:cs typeface="Arial" panose="020B0604020202020204" pitchFamily="34" charset="0"/>
                      </a:endParaRPr>
                    </a:p>
                  </a:txBody>
                  <a:tcPr marL="68579" marR="68579" marT="0" marB="0">
                    <a:lnT w="28575" cap="flat" cmpd="sng" algn="ctr">
                      <a:solidFill>
                        <a:schemeClr val="tx1"/>
                      </a:solidFill>
                      <a:prstDash val="solid"/>
                      <a:round/>
                      <a:headEnd type="none" w="med" len="med"/>
                      <a:tailEnd type="none" w="med" len="med"/>
                    </a:lnT>
                    <a:solidFill>
                      <a:schemeClr val="accent1">
                        <a:lumMod val="75000"/>
                      </a:schemeClr>
                    </a:solidFill>
                  </a:tcPr>
                </a:tc>
                <a:tc gridSpan="2">
                  <a:txBody>
                    <a:bodyPr/>
                    <a:lstStyle/>
                    <a:p>
                      <a:pPr algn="ctr" rtl="0">
                        <a:lnSpc>
                          <a:spcPct val="115000"/>
                        </a:lnSpc>
                        <a:spcAft>
                          <a:spcPts val="0"/>
                        </a:spcAft>
                      </a:pPr>
                      <a:r>
                        <a:rPr lang="en-US" sz="2000" dirty="0" smtClean="0">
                          <a:effectLst/>
                          <a:latin typeface="Arial" panose="020B0604020202020204" pitchFamily="34" charset="0"/>
                          <a:cs typeface="Arial" panose="020B0604020202020204" pitchFamily="34" charset="0"/>
                        </a:rPr>
                        <a:t>Correlations</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75000"/>
                      </a:schemeClr>
                    </a:solidFill>
                  </a:tcPr>
                </a:tc>
                <a:tc hMerge="1">
                  <a:txBody>
                    <a:bodyPr/>
                    <a:lstStyle/>
                    <a:p>
                      <a:pPr algn="ctr">
                        <a:lnSpc>
                          <a:spcPct val="115000"/>
                        </a:lnSpc>
                        <a:spcAft>
                          <a:spcPts val="0"/>
                        </a:spcAft>
                      </a:pPr>
                      <a:endParaRPr lang="en-US" sz="1200" dirty="0">
                        <a:effectLst/>
                        <a:latin typeface="Times New Roman"/>
                        <a:ea typeface="MS Mincho"/>
                      </a:endParaRPr>
                    </a:p>
                  </a:txBody>
                  <a:tcPr marL="68580" marR="68580" marT="0" marB="0" anchor="b"/>
                </a:tc>
                <a:extLst>
                  <a:ext uri="{0D108BD9-81ED-4DB2-BD59-A6C34878D82A}">
                    <a16:rowId xmlns="" xmlns:a16="http://schemas.microsoft.com/office/drawing/2014/main" val="10000"/>
                  </a:ext>
                </a:extLst>
              </a:tr>
              <a:tr h="350471">
                <a:tc>
                  <a:txBody>
                    <a:bodyPr/>
                    <a:lstStyle/>
                    <a:p>
                      <a:pPr algn="l" rtl="0">
                        <a:lnSpc>
                          <a:spcPct val="115000"/>
                        </a:lnSpc>
                        <a:spcAft>
                          <a:spcPts val="0"/>
                        </a:spcAft>
                      </a:pPr>
                      <a:r>
                        <a:rPr lang="en-US" sz="2000" dirty="0">
                          <a:effectLst/>
                          <a:latin typeface="Arial" panose="020B0604020202020204" pitchFamily="34" charset="0"/>
                          <a:cs typeface="Arial" panose="020B0604020202020204" pitchFamily="34" charset="0"/>
                        </a:rPr>
                        <a:t>Trait</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lnB w="28575"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a:lnSpc>
                          <a:spcPct val="115000"/>
                        </a:lnSpc>
                        <a:spcAft>
                          <a:spcPts val="0"/>
                        </a:spcAft>
                      </a:pPr>
                      <a:r>
                        <a:rPr lang="en-US" sz="2000" dirty="0" smtClean="0">
                          <a:effectLst/>
                          <a:latin typeface="Arial" panose="020B0604020202020204" pitchFamily="34" charset="0"/>
                          <a:cs typeface="Arial" panose="020B0604020202020204" pitchFamily="34" charset="0"/>
                        </a:rPr>
                        <a:t>of bulls</a:t>
                      </a:r>
                      <a:endParaRPr lang="en-US" sz="2000" dirty="0">
                        <a:effectLst/>
                        <a:latin typeface="Arial" panose="020B0604020202020204" pitchFamily="34" charset="0"/>
                        <a:ea typeface="MS Mincho"/>
                        <a:cs typeface="Arial" panose="020B0604020202020204" pitchFamily="34" charset="0"/>
                      </a:endParaRPr>
                    </a:p>
                  </a:txBody>
                  <a:tcPr marL="68579" marR="68579" marT="0" marB="0">
                    <a:lnB w="28575"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a:lnSpc>
                          <a:spcPct val="115000"/>
                        </a:lnSpc>
                        <a:spcAft>
                          <a:spcPts val="0"/>
                        </a:spcAft>
                      </a:pPr>
                      <a:r>
                        <a:rPr lang="en-US" sz="2000" dirty="0" smtClean="0">
                          <a:effectLst/>
                          <a:latin typeface="Arial" panose="020B0604020202020204" pitchFamily="34" charset="0"/>
                          <a:cs typeface="Arial" panose="020B0604020202020204" pitchFamily="34" charset="0"/>
                        </a:rPr>
                        <a:t>index</a:t>
                      </a:r>
                      <a:r>
                        <a:rPr lang="en-US" sz="2000" dirty="0">
                          <a:effectLst/>
                          <a:latin typeface="Arial" panose="020B0604020202020204" pitchFamily="34" charset="0"/>
                          <a:cs typeface="Arial" panose="020B0604020202020204" pitchFamily="34" charset="0"/>
                        </a:rPr>
                        <a:t> </a:t>
                      </a:r>
                      <a:endParaRPr lang="en-US" sz="2000" dirty="0">
                        <a:effectLst/>
                        <a:latin typeface="Arial" panose="020B0604020202020204" pitchFamily="34" charset="0"/>
                        <a:ea typeface="MS Mincho"/>
                        <a:cs typeface="Arial" panose="020B0604020202020204" pitchFamily="34" charset="0"/>
                      </a:endParaRPr>
                    </a:p>
                  </a:txBody>
                  <a:tcPr marL="68579" marR="68579" marT="0" marB="0">
                    <a:lnB w="28575"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GEBV</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a:lnSpc>
                          <a:spcPct val="115000"/>
                        </a:lnSpc>
                        <a:spcAft>
                          <a:spcPts val="0"/>
                        </a:spcAft>
                      </a:pPr>
                      <a:r>
                        <a:rPr lang="en-US" sz="2000" dirty="0" smtClean="0">
                          <a:effectLst/>
                          <a:latin typeface="Arial" panose="020B0604020202020204" pitchFamily="34" charset="0"/>
                          <a:cs typeface="Arial" panose="020B0604020202020204" pitchFamily="34" charset="0"/>
                        </a:rPr>
                        <a:t>PA</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75000"/>
                      </a:schemeClr>
                    </a:solidFill>
                  </a:tcPr>
                </a:tc>
                <a:extLst>
                  <a:ext uri="{0D108BD9-81ED-4DB2-BD59-A6C34878D82A}">
                    <a16:rowId xmlns="" xmlns:a16="http://schemas.microsoft.com/office/drawing/2014/main" val="10001"/>
                  </a:ext>
                </a:extLst>
              </a:tr>
              <a:tr h="350471">
                <a:tc>
                  <a:txBody>
                    <a:bodyPr/>
                    <a:lstStyle/>
                    <a:p>
                      <a:pPr algn="l" rtl="0">
                        <a:lnSpc>
                          <a:spcPct val="115000"/>
                        </a:lnSpc>
                        <a:spcAft>
                          <a:spcPts val="0"/>
                        </a:spcAft>
                      </a:pPr>
                      <a:r>
                        <a:rPr lang="en-US" sz="2000" dirty="0" smtClean="0">
                          <a:effectLst/>
                          <a:latin typeface="Arial" panose="020B0604020202020204" pitchFamily="34" charset="0"/>
                          <a:cs typeface="Arial" panose="020B0604020202020204" pitchFamily="34" charset="0"/>
                        </a:rPr>
                        <a:t>Israeli</a:t>
                      </a:r>
                      <a:r>
                        <a:rPr lang="en-US" sz="2000" baseline="0" dirty="0" smtClean="0">
                          <a:effectLst/>
                          <a:latin typeface="Arial" panose="020B0604020202020204" pitchFamily="34" charset="0"/>
                          <a:cs typeface="Arial" panose="020B0604020202020204" pitchFamily="34" charset="0"/>
                        </a:rPr>
                        <a:t> selection index</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lnT w="28575" cap="flat" cmpd="sng" algn="ctr">
                      <a:solidFill>
                        <a:schemeClr val="tx1"/>
                      </a:solidFill>
                      <a:prstDash val="solid"/>
                      <a:round/>
                      <a:headEnd type="none" w="med" len="med"/>
                      <a:tailEnd type="none" w="med" len="med"/>
                    </a:lnT>
                    <a:solidFill>
                      <a:schemeClr val="accent1">
                        <a:lumMod val="75000"/>
                      </a:schemeClr>
                    </a:solidFill>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174</a:t>
                      </a:r>
                      <a:endParaRPr lang="en-US" sz="2000" dirty="0">
                        <a:effectLst/>
                        <a:latin typeface="Arial" panose="020B0604020202020204" pitchFamily="34" charset="0"/>
                        <a:ea typeface="MS Mincho"/>
                        <a:cs typeface="Arial" panose="020B0604020202020204" pitchFamily="34" charset="0"/>
                      </a:endParaRPr>
                    </a:p>
                  </a:txBody>
                  <a:tcPr marL="68579" marR="68579" marT="0" marB="0">
                    <a:lnT w="28575" cap="flat" cmpd="sng" algn="ctr">
                      <a:solidFill>
                        <a:schemeClr val="tx1"/>
                      </a:solidFill>
                      <a:prstDash val="solid"/>
                      <a:round/>
                      <a:headEnd type="none" w="med" len="med"/>
                      <a:tailEnd type="none" w="med" len="med"/>
                    </a:lnT>
                  </a:tcPr>
                </a:tc>
                <a:tc>
                  <a:txBody>
                    <a:bodyPr/>
                    <a:lstStyle/>
                    <a:p>
                      <a:pPr algn="ctr"/>
                      <a:r>
                        <a:rPr lang="en-US" sz="2000" dirty="0" smtClean="0">
                          <a:latin typeface="Arial" panose="020B0604020202020204" pitchFamily="34" charset="0"/>
                          <a:cs typeface="Arial" panose="020B0604020202020204" pitchFamily="34" charset="0"/>
                        </a:rPr>
                        <a:t>100</a:t>
                      </a:r>
                      <a:endParaRPr lang="en-US" sz="2000" dirty="0">
                        <a:latin typeface="Arial" panose="020B0604020202020204" pitchFamily="34" charset="0"/>
                        <a:cs typeface="Arial" panose="020B0604020202020204" pitchFamily="34" charset="0"/>
                      </a:endParaRPr>
                    </a:p>
                  </a:txBody>
                  <a:tcPr marL="42334" marR="42334" marT="13942" marB="13942" anchor="ctr">
                    <a:lnT w="28575" cap="flat" cmpd="sng" algn="ctr">
                      <a:solidFill>
                        <a:schemeClr val="tx1"/>
                      </a:solidFill>
                      <a:prstDash val="solid"/>
                      <a:round/>
                      <a:headEnd type="none" w="med" len="med"/>
                      <a:tailEnd type="none" w="med" len="med"/>
                    </a:lnT>
                  </a:tcPr>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0.59</a:t>
                      </a:r>
                      <a:endParaRPr lang="en-US" sz="2000">
                        <a:effectLst/>
                        <a:latin typeface="Arial" panose="020B0604020202020204" pitchFamily="34" charset="0"/>
                        <a:ea typeface="MS Mincho"/>
                        <a:cs typeface="Arial" panose="020B0604020202020204" pitchFamily="34" charset="0"/>
                      </a:endParaRPr>
                    </a:p>
                  </a:txBody>
                  <a:tcPr marL="68579" marR="68579" marT="0" marB="0" anchor="b">
                    <a:lnT w="28575" cap="flat" cmpd="sng" algn="ctr">
                      <a:solidFill>
                        <a:schemeClr val="tx1"/>
                      </a:solidFill>
                      <a:prstDash val="solid"/>
                      <a:round/>
                      <a:headEnd type="none" w="med" len="med"/>
                      <a:tailEnd type="none" w="med" len="med"/>
                    </a:lnT>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0.44</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lnT w="28575" cap="flat" cmpd="sng" algn="ctr">
                      <a:solidFill>
                        <a:schemeClr val="tx1"/>
                      </a:solidFill>
                      <a:prstDash val="solid"/>
                      <a:round/>
                      <a:headEnd type="none" w="med" len="med"/>
                      <a:tailEnd type="none" w="med" len="med"/>
                    </a:lnT>
                  </a:tcPr>
                </a:tc>
                <a:extLst>
                  <a:ext uri="{0D108BD9-81ED-4DB2-BD59-A6C34878D82A}">
                    <a16:rowId xmlns="" xmlns:a16="http://schemas.microsoft.com/office/drawing/2014/main" val="10002"/>
                  </a:ext>
                </a:extLst>
              </a:tr>
              <a:tr h="350471">
                <a:tc>
                  <a:txBody>
                    <a:bodyPr/>
                    <a:lstStyle/>
                    <a:p>
                      <a:pPr algn="l" rtl="0">
                        <a:lnSpc>
                          <a:spcPct val="115000"/>
                        </a:lnSpc>
                        <a:spcAft>
                          <a:spcPts val="0"/>
                        </a:spcAft>
                      </a:pPr>
                      <a:r>
                        <a:rPr lang="en-US" sz="2000" dirty="0">
                          <a:effectLst/>
                          <a:latin typeface="Arial" panose="020B0604020202020204" pitchFamily="34" charset="0"/>
                          <a:cs typeface="Arial" panose="020B0604020202020204" pitchFamily="34" charset="0"/>
                        </a:rPr>
                        <a:t>Milk (kg)</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solidFill>
                      <a:schemeClr val="accent1">
                        <a:lumMod val="75000"/>
                      </a:schemeClr>
                    </a:solidFill>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185</a:t>
                      </a:r>
                      <a:endParaRPr lang="en-US" sz="2000" dirty="0">
                        <a:effectLst/>
                        <a:latin typeface="Arial" panose="020B0604020202020204" pitchFamily="34" charset="0"/>
                        <a:ea typeface="MS Mincho"/>
                        <a:cs typeface="Arial" panose="020B0604020202020204" pitchFamily="34" charset="0"/>
                      </a:endParaRPr>
                    </a:p>
                  </a:txBody>
                  <a:tcPr marL="68579" marR="68579" marT="0" marB="0"/>
                </a:tc>
                <a:tc>
                  <a:txBody>
                    <a:bodyPr/>
                    <a:lstStyle/>
                    <a:p>
                      <a:pPr marL="0" marR="0" algn="ctr" rtl="0">
                        <a:lnSpc>
                          <a:spcPct val="100000"/>
                        </a:lnSpc>
                        <a:spcBef>
                          <a:spcPts val="0"/>
                        </a:spcBef>
                        <a:spcAft>
                          <a:spcPts val="0"/>
                        </a:spcAft>
                      </a:pPr>
                      <a:r>
                        <a:rPr lang="en-US" sz="2000" dirty="0" smtClean="0">
                          <a:solidFill>
                            <a:schemeClr val="tx1"/>
                          </a:solidFill>
                          <a:latin typeface="Arial" panose="020B0604020202020204" pitchFamily="34" charset="0"/>
                          <a:cs typeface="Arial" panose="020B0604020202020204" pitchFamily="34" charset="0"/>
                        </a:rPr>
                        <a:t>0</a:t>
                      </a:r>
                      <a:endParaRPr lang="en-US" sz="2000" dirty="0">
                        <a:solidFill>
                          <a:schemeClr val="tx1"/>
                        </a:solidFill>
                        <a:latin typeface="Arial" pitchFamily="34" charset="0"/>
                        <a:ea typeface="Calibri"/>
                        <a:cs typeface="Arial" panose="020B0604020202020204" pitchFamily="34" charset="0"/>
                      </a:endParaRPr>
                    </a:p>
                  </a:txBody>
                  <a:tcPr marL="42334" marR="42334" marT="13942" marB="13942" anchor="ctr"/>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0.6</a:t>
                      </a:r>
                      <a:r>
                        <a:rPr lang="ar-SA" sz="2000">
                          <a:effectLst/>
                          <a:latin typeface="Arial" panose="020B0604020202020204" pitchFamily="34" charset="0"/>
                          <a:cs typeface="Arial" panose="020B0604020202020204" pitchFamily="34" charset="0"/>
                        </a:rPr>
                        <a:t>5</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0.</a:t>
                      </a:r>
                      <a:r>
                        <a:rPr lang="ar-SA" sz="2000" dirty="0">
                          <a:effectLst/>
                          <a:latin typeface="Arial" panose="020B0604020202020204" pitchFamily="34" charset="0"/>
                          <a:cs typeface="Arial" panose="020B0604020202020204" pitchFamily="34" charset="0"/>
                        </a:rPr>
                        <a:t>52</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tc>
                <a:extLst>
                  <a:ext uri="{0D108BD9-81ED-4DB2-BD59-A6C34878D82A}">
                    <a16:rowId xmlns="" xmlns:a16="http://schemas.microsoft.com/office/drawing/2014/main" val="10003"/>
                  </a:ext>
                </a:extLst>
              </a:tr>
              <a:tr h="350471">
                <a:tc>
                  <a:txBody>
                    <a:bodyPr/>
                    <a:lstStyle/>
                    <a:p>
                      <a:pPr algn="l" rtl="0">
                        <a:lnSpc>
                          <a:spcPct val="115000"/>
                        </a:lnSpc>
                        <a:spcAft>
                          <a:spcPts val="0"/>
                        </a:spcAft>
                      </a:pPr>
                      <a:r>
                        <a:rPr lang="en-US" sz="2000" dirty="0">
                          <a:effectLst/>
                          <a:latin typeface="Arial" panose="020B0604020202020204" pitchFamily="34" charset="0"/>
                          <a:cs typeface="Arial" panose="020B0604020202020204" pitchFamily="34" charset="0"/>
                        </a:rPr>
                        <a:t>Fat (kg)</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solidFill>
                      <a:schemeClr val="accent1">
                        <a:lumMod val="75000"/>
                      </a:schemeClr>
                    </a:solidFill>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185</a:t>
                      </a:r>
                      <a:endParaRPr lang="en-US" sz="2000" dirty="0">
                        <a:effectLst/>
                        <a:latin typeface="Arial" panose="020B0604020202020204" pitchFamily="34" charset="0"/>
                        <a:ea typeface="MS Mincho"/>
                        <a:cs typeface="Arial" panose="020B0604020202020204" pitchFamily="34" charset="0"/>
                      </a:endParaRPr>
                    </a:p>
                  </a:txBody>
                  <a:tcPr marL="68579" marR="68579" marT="0" marB="0"/>
                </a:tc>
                <a:tc>
                  <a:txBody>
                    <a:bodyPr/>
                    <a:lstStyle/>
                    <a:p>
                      <a:pPr algn="ctr" fontAlgn="b">
                        <a:lnSpc>
                          <a:spcPct val="100000"/>
                        </a:lnSpc>
                        <a:spcBef>
                          <a:spcPts val="0"/>
                        </a:spcBef>
                        <a:spcAft>
                          <a:spcPts val="0"/>
                        </a:spcAft>
                      </a:pPr>
                      <a:r>
                        <a:rPr lang="en-US" sz="2000" u="none" strike="noStrike" dirty="0">
                          <a:solidFill>
                            <a:schemeClr val="tx1"/>
                          </a:solidFill>
                          <a:latin typeface="Arial" panose="020B0604020202020204" pitchFamily="34" charset="0"/>
                          <a:cs typeface="Arial" panose="020B0604020202020204" pitchFamily="34" charset="0"/>
                        </a:rPr>
                        <a:t>19.2</a:t>
                      </a:r>
                      <a:endParaRPr lang="en-US" sz="2000" b="0" i="0" u="none" strike="noStrike" dirty="0">
                        <a:solidFill>
                          <a:schemeClr val="tx1"/>
                        </a:solidFill>
                        <a:latin typeface="Arial" pitchFamily="34" charset="0"/>
                        <a:cs typeface="Arial" panose="020B0604020202020204" pitchFamily="34" charset="0"/>
                      </a:endParaRPr>
                    </a:p>
                  </a:txBody>
                  <a:tcPr marL="9525" marR="9525" marT="9524" marB="0" anchor="ctr"/>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0.6</a:t>
                      </a:r>
                      <a:r>
                        <a:rPr lang="ar-SA" sz="2000">
                          <a:effectLst/>
                          <a:latin typeface="Arial" panose="020B0604020202020204" pitchFamily="34" charset="0"/>
                          <a:cs typeface="Arial" panose="020B0604020202020204" pitchFamily="34" charset="0"/>
                        </a:rPr>
                        <a:t>7</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0.</a:t>
                      </a:r>
                      <a:r>
                        <a:rPr lang="ar-SA" sz="2000" dirty="0">
                          <a:effectLst/>
                          <a:latin typeface="Arial" panose="020B0604020202020204" pitchFamily="34" charset="0"/>
                          <a:cs typeface="Arial" panose="020B0604020202020204" pitchFamily="34" charset="0"/>
                        </a:rPr>
                        <a:t>51</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tc>
                <a:extLst>
                  <a:ext uri="{0D108BD9-81ED-4DB2-BD59-A6C34878D82A}">
                    <a16:rowId xmlns="" xmlns:a16="http://schemas.microsoft.com/office/drawing/2014/main" val="10004"/>
                  </a:ext>
                </a:extLst>
              </a:tr>
              <a:tr h="350471">
                <a:tc>
                  <a:txBody>
                    <a:bodyPr/>
                    <a:lstStyle/>
                    <a:p>
                      <a:pPr algn="l" rtl="0">
                        <a:lnSpc>
                          <a:spcPct val="115000"/>
                        </a:lnSpc>
                        <a:spcAft>
                          <a:spcPts val="0"/>
                        </a:spcAft>
                      </a:pPr>
                      <a:r>
                        <a:rPr lang="en-US" sz="2000" dirty="0">
                          <a:effectLst/>
                          <a:latin typeface="Arial" panose="020B0604020202020204" pitchFamily="34" charset="0"/>
                          <a:cs typeface="Arial" panose="020B0604020202020204" pitchFamily="34" charset="0"/>
                        </a:rPr>
                        <a:t>Protein (kg)</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solidFill>
                      <a:schemeClr val="accent1">
                        <a:lumMod val="75000"/>
                      </a:schemeClr>
                    </a:solidFill>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185</a:t>
                      </a:r>
                      <a:endParaRPr lang="en-US" sz="2000" dirty="0">
                        <a:effectLst/>
                        <a:latin typeface="Arial" panose="020B0604020202020204" pitchFamily="34" charset="0"/>
                        <a:ea typeface="MS Mincho"/>
                        <a:cs typeface="Arial" panose="020B0604020202020204" pitchFamily="34" charset="0"/>
                      </a:endParaRPr>
                    </a:p>
                  </a:txBody>
                  <a:tcPr marL="68579" marR="68579" marT="0" marB="0"/>
                </a:tc>
                <a:tc>
                  <a:txBody>
                    <a:bodyPr/>
                    <a:lstStyle/>
                    <a:p>
                      <a:pPr algn="ctr" fontAlgn="b">
                        <a:lnSpc>
                          <a:spcPct val="100000"/>
                        </a:lnSpc>
                        <a:spcBef>
                          <a:spcPts val="0"/>
                        </a:spcBef>
                        <a:spcAft>
                          <a:spcPts val="0"/>
                        </a:spcAft>
                      </a:pPr>
                      <a:r>
                        <a:rPr lang="en-US" sz="2000" u="none" strike="noStrike" dirty="0">
                          <a:solidFill>
                            <a:schemeClr val="tx1"/>
                          </a:solidFill>
                          <a:latin typeface="Arial" panose="020B0604020202020204" pitchFamily="34" charset="0"/>
                          <a:cs typeface="Arial" panose="020B0604020202020204" pitchFamily="34" charset="0"/>
                        </a:rPr>
                        <a:t>40.5</a:t>
                      </a:r>
                      <a:endParaRPr lang="en-US" sz="2000" b="0" i="0" u="none" strike="noStrike" dirty="0">
                        <a:solidFill>
                          <a:schemeClr val="tx1"/>
                        </a:solidFill>
                        <a:latin typeface="Arial" pitchFamily="34" charset="0"/>
                        <a:cs typeface="Arial" panose="020B0604020202020204" pitchFamily="34" charset="0"/>
                      </a:endParaRPr>
                    </a:p>
                  </a:txBody>
                  <a:tcPr marL="9525" marR="9525" marT="9524" marB="0" anchor="ctr"/>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0.6</a:t>
                      </a:r>
                      <a:r>
                        <a:rPr lang="ar-SA" sz="2000">
                          <a:effectLst/>
                          <a:latin typeface="Arial" panose="020B0604020202020204" pitchFamily="34" charset="0"/>
                          <a:cs typeface="Arial" panose="020B0604020202020204" pitchFamily="34" charset="0"/>
                        </a:rPr>
                        <a:t>3</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0.4</a:t>
                      </a:r>
                      <a:r>
                        <a:rPr lang="ar-SA" sz="2000">
                          <a:effectLst/>
                          <a:latin typeface="Arial" panose="020B0604020202020204" pitchFamily="34" charset="0"/>
                          <a:cs typeface="Arial" panose="020B0604020202020204" pitchFamily="34" charset="0"/>
                        </a:rPr>
                        <a:t>9</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extLst>
                  <a:ext uri="{0D108BD9-81ED-4DB2-BD59-A6C34878D82A}">
                    <a16:rowId xmlns="" xmlns:a16="http://schemas.microsoft.com/office/drawing/2014/main" val="10005"/>
                  </a:ext>
                </a:extLst>
              </a:tr>
              <a:tr h="350471">
                <a:tc>
                  <a:txBody>
                    <a:bodyPr/>
                    <a:lstStyle/>
                    <a:p>
                      <a:pPr algn="l" rtl="0">
                        <a:lnSpc>
                          <a:spcPct val="115000"/>
                        </a:lnSpc>
                        <a:spcAft>
                          <a:spcPts val="0"/>
                        </a:spcAft>
                      </a:pPr>
                      <a:r>
                        <a:rPr lang="en-US" sz="2000" dirty="0" smtClean="0">
                          <a:effectLst/>
                          <a:latin typeface="Arial" panose="020B0604020202020204" pitchFamily="34" charset="0"/>
                          <a:cs typeface="Arial" panose="020B0604020202020204" pitchFamily="34" charset="0"/>
                        </a:rPr>
                        <a:t>Somatic cell score</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solidFill>
                      <a:schemeClr val="accent1">
                        <a:lumMod val="75000"/>
                      </a:schemeClr>
                    </a:solidFill>
                  </a:tcPr>
                </a:tc>
                <a:tc>
                  <a:txBody>
                    <a:bodyPr/>
                    <a:lstStyle/>
                    <a:p>
                      <a:pPr algn="ctr" rtl="0">
                        <a:lnSpc>
                          <a:spcPct val="115000"/>
                        </a:lnSpc>
                        <a:spcAft>
                          <a:spcPts val="0"/>
                        </a:spcAft>
                      </a:pPr>
                      <a:r>
                        <a:rPr lang="ar-SA" sz="2000" dirty="0">
                          <a:effectLst/>
                          <a:latin typeface="Arial" panose="020B0604020202020204" pitchFamily="34" charset="0"/>
                          <a:cs typeface="Arial" panose="020B0604020202020204" pitchFamily="34" charset="0"/>
                        </a:rPr>
                        <a:t>176</a:t>
                      </a:r>
                      <a:endParaRPr lang="en-US" sz="2000" dirty="0">
                        <a:effectLst/>
                        <a:latin typeface="Arial" panose="020B0604020202020204" pitchFamily="34" charset="0"/>
                        <a:ea typeface="MS Mincho"/>
                        <a:cs typeface="Arial" panose="020B0604020202020204" pitchFamily="34" charset="0"/>
                      </a:endParaRPr>
                    </a:p>
                  </a:txBody>
                  <a:tcPr marL="68579" marR="68579" marT="0" marB="0"/>
                </a:tc>
                <a:tc>
                  <a:txBody>
                    <a:bodyPr/>
                    <a:lstStyle/>
                    <a:p>
                      <a:pPr algn="ctr" fontAlgn="b">
                        <a:lnSpc>
                          <a:spcPct val="100000"/>
                        </a:lnSpc>
                        <a:spcBef>
                          <a:spcPts val="0"/>
                        </a:spcBef>
                        <a:spcAft>
                          <a:spcPts val="0"/>
                        </a:spcAft>
                      </a:pPr>
                      <a:r>
                        <a:rPr lang="en-US" sz="2000" u="none" strike="noStrike" dirty="0">
                          <a:solidFill>
                            <a:schemeClr val="tx1"/>
                          </a:solidFill>
                          <a:latin typeface="Arial" panose="020B0604020202020204" pitchFamily="34" charset="0"/>
                          <a:cs typeface="Arial" panose="020B0604020202020204" pitchFamily="34" charset="0"/>
                        </a:rPr>
                        <a:t>10.7</a:t>
                      </a:r>
                      <a:endParaRPr lang="en-US" sz="2000" b="0" i="0" u="none" strike="noStrike" dirty="0">
                        <a:solidFill>
                          <a:schemeClr val="tx1"/>
                        </a:solidFill>
                        <a:latin typeface="Arial" pitchFamily="34" charset="0"/>
                        <a:cs typeface="Arial" panose="020B0604020202020204" pitchFamily="34" charset="0"/>
                      </a:endParaRPr>
                    </a:p>
                  </a:txBody>
                  <a:tcPr marL="9525" marR="9525" marT="9524" marB="0" anchor="ctr"/>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0.6</a:t>
                      </a:r>
                      <a:r>
                        <a:rPr lang="ar-SA" sz="2000">
                          <a:effectLst/>
                          <a:latin typeface="Arial" panose="020B0604020202020204" pitchFamily="34" charset="0"/>
                          <a:cs typeface="Arial" panose="020B0604020202020204" pitchFamily="34" charset="0"/>
                        </a:rPr>
                        <a:t>4</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0.5</a:t>
                      </a:r>
                      <a:r>
                        <a:rPr lang="ar-SA" sz="2000" dirty="0">
                          <a:effectLst/>
                          <a:latin typeface="Arial" panose="020B0604020202020204" pitchFamily="34" charset="0"/>
                          <a:cs typeface="Arial" panose="020B0604020202020204" pitchFamily="34" charset="0"/>
                        </a:rPr>
                        <a:t>2</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tc>
                <a:extLst>
                  <a:ext uri="{0D108BD9-81ED-4DB2-BD59-A6C34878D82A}">
                    <a16:rowId xmlns="" xmlns:a16="http://schemas.microsoft.com/office/drawing/2014/main" val="10006"/>
                  </a:ext>
                </a:extLst>
              </a:tr>
              <a:tr h="350471">
                <a:tc>
                  <a:txBody>
                    <a:bodyPr/>
                    <a:lstStyle/>
                    <a:p>
                      <a:pPr algn="l" rtl="0">
                        <a:lnSpc>
                          <a:spcPct val="115000"/>
                        </a:lnSpc>
                        <a:spcAft>
                          <a:spcPts val="0"/>
                        </a:spcAft>
                      </a:pPr>
                      <a:r>
                        <a:rPr lang="en-US" sz="2000" dirty="0" smtClean="0">
                          <a:effectLst/>
                          <a:latin typeface="Arial" panose="020B0604020202020204" pitchFamily="34" charset="0"/>
                          <a:cs typeface="Arial" panose="020B0604020202020204" pitchFamily="34" charset="0"/>
                        </a:rPr>
                        <a:t>Female fertility </a:t>
                      </a:r>
                      <a:r>
                        <a:rPr lang="en-US" sz="2000" dirty="0">
                          <a:effectLst/>
                          <a:latin typeface="Arial" panose="020B0604020202020204" pitchFamily="34" charset="0"/>
                          <a:cs typeface="Arial" panose="020B0604020202020204" pitchFamily="34" charset="0"/>
                        </a:rPr>
                        <a:t>(%)</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solidFill>
                      <a:schemeClr val="accent1">
                        <a:lumMod val="75000"/>
                      </a:schemeClr>
                    </a:solidFill>
                  </a:tcPr>
                </a:tc>
                <a:tc>
                  <a:txBody>
                    <a:bodyPr/>
                    <a:lstStyle/>
                    <a:p>
                      <a:pPr algn="ctr" rtl="0">
                        <a:lnSpc>
                          <a:spcPct val="115000"/>
                        </a:lnSpc>
                        <a:spcAft>
                          <a:spcPts val="0"/>
                        </a:spcAft>
                      </a:pPr>
                      <a:r>
                        <a:rPr lang="ar-SA" sz="2000" dirty="0">
                          <a:effectLst/>
                          <a:latin typeface="Arial" panose="020B0604020202020204" pitchFamily="34" charset="0"/>
                          <a:cs typeface="Arial" panose="020B0604020202020204" pitchFamily="34" charset="0"/>
                        </a:rPr>
                        <a:t>176</a:t>
                      </a:r>
                      <a:endParaRPr lang="en-US" sz="2000" dirty="0">
                        <a:effectLst/>
                        <a:latin typeface="Arial" panose="020B0604020202020204" pitchFamily="34" charset="0"/>
                        <a:ea typeface="MS Mincho"/>
                        <a:cs typeface="Arial" panose="020B0604020202020204" pitchFamily="34" charset="0"/>
                      </a:endParaRPr>
                    </a:p>
                  </a:txBody>
                  <a:tcPr marL="68579" marR="68579" marT="0" marB="0"/>
                </a:tc>
                <a:tc>
                  <a:txBody>
                    <a:bodyPr/>
                    <a:lstStyle/>
                    <a:p>
                      <a:pPr algn="ctr" fontAlgn="b">
                        <a:lnSpc>
                          <a:spcPct val="100000"/>
                        </a:lnSpc>
                        <a:spcBef>
                          <a:spcPts val="0"/>
                        </a:spcBef>
                        <a:spcAft>
                          <a:spcPts val="0"/>
                        </a:spcAft>
                      </a:pPr>
                      <a:r>
                        <a:rPr lang="en-US" sz="2000" u="none" strike="noStrike" dirty="0">
                          <a:solidFill>
                            <a:schemeClr val="tx1"/>
                          </a:solidFill>
                          <a:latin typeface="Arial" panose="020B0604020202020204" pitchFamily="34" charset="0"/>
                          <a:cs typeface="Arial" panose="020B0604020202020204" pitchFamily="34" charset="0"/>
                        </a:rPr>
                        <a:t>14.0</a:t>
                      </a:r>
                      <a:endParaRPr lang="en-US" sz="2000" b="0" i="0" u="none" strike="noStrike" dirty="0">
                        <a:solidFill>
                          <a:schemeClr val="tx1"/>
                        </a:solidFill>
                        <a:latin typeface="Arial" pitchFamily="34" charset="0"/>
                        <a:cs typeface="Arial" panose="020B0604020202020204" pitchFamily="34" charset="0"/>
                      </a:endParaRPr>
                    </a:p>
                  </a:txBody>
                  <a:tcPr marL="9525" marR="9525" marT="9524" marB="0" anchor="ctr"/>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a:t>
                      </a:r>
                      <a:r>
                        <a:rPr lang="ar-SA" sz="2000">
                          <a:effectLst/>
                          <a:latin typeface="Arial" panose="020B0604020202020204" pitchFamily="34" charset="0"/>
                          <a:cs typeface="Arial" panose="020B0604020202020204" pitchFamily="34" charset="0"/>
                        </a:rPr>
                        <a:t>70</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0.6</a:t>
                      </a:r>
                      <a:r>
                        <a:rPr lang="ar-SA" sz="2000">
                          <a:effectLst/>
                          <a:latin typeface="Arial" panose="020B0604020202020204" pitchFamily="34" charset="0"/>
                          <a:cs typeface="Arial" panose="020B0604020202020204" pitchFamily="34" charset="0"/>
                        </a:rPr>
                        <a:t>5</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extLst>
                  <a:ext uri="{0D108BD9-81ED-4DB2-BD59-A6C34878D82A}">
                    <a16:rowId xmlns="" xmlns:a16="http://schemas.microsoft.com/office/drawing/2014/main" val="10007"/>
                  </a:ext>
                </a:extLst>
              </a:tr>
              <a:tr h="350471">
                <a:tc>
                  <a:txBody>
                    <a:bodyPr/>
                    <a:lstStyle/>
                    <a:p>
                      <a:pPr algn="l" rtl="0">
                        <a:lnSpc>
                          <a:spcPct val="115000"/>
                        </a:lnSpc>
                        <a:spcAft>
                          <a:spcPts val="0"/>
                        </a:spcAft>
                      </a:pPr>
                      <a:r>
                        <a:rPr lang="en-US" sz="2000" dirty="0">
                          <a:effectLst/>
                          <a:latin typeface="Arial" panose="020B0604020202020204" pitchFamily="34" charset="0"/>
                          <a:cs typeface="Arial" panose="020B0604020202020204" pitchFamily="34" charset="0"/>
                        </a:rPr>
                        <a:t>Longevity (d)</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solidFill>
                      <a:schemeClr val="accent1">
                        <a:lumMod val="75000"/>
                      </a:schemeClr>
                    </a:solidFill>
                  </a:tcPr>
                </a:tc>
                <a:tc>
                  <a:txBody>
                    <a:bodyPr/>
                    <a:lstStyle/>
                    <a:p>
                      <a:pPr algn="ctr" rtl="0">
                        <a:lnSpc>
                          <a:spcPct val="115000"/>
                        </a:lnSpc>
                        <a:spcAft>
                          <a:spcPts val="0"/>
                        </a:spcAft>
                      </a:pPr>
                      <a:r>
                        <a:rPr lang="ar-SA" sz="2000" dirty="0">
                          <a:effectLst/>
                          <a:latin typeface="Arial" panose="020B0604020202020204" pitchFamily="34" charset="0"/>
                          <a:cs typeface="Arial" panose="020B0604020202020204" pitchFamily="34" charset="0"/>
                        </a:rPr>
                        <a:t>176</a:t>
                      </a:r>
                      <a:endParaRPr lang="en-US" sz="2000" dirty="0">
                        <a:effectLst/>
                        <a:latin typeface="Arial" panose="020B0604020202020204" pitchFamily="34" charset="0"/>
                        <a:ea typeface="MS Mincho"/>
                        <a:cs typeface="Arial" panose="020B0604020202020204" pitchFamily="34" charset="0"/>
                      </a:endParaRPr>
                    </a:p>
                  </a:txBody>
                  <a:tcPr marL="68579" marR="68579" marT="0" marB="0"/>
                </a:tc>
                <a:tc>
                  <a:txBody>
                    <a:bodyPr/>
                    <a:lstStyle/>
                    <a:p>
                      <a:pPr algn="ctr" fontAlgn="b">
                        <a:lnSpc>
                          <a:spcPct val="100000"/>
                        </a:lnSpc>
                        <a:spcBef>
                          <a:spcPts val="0"/>
                        </a:spcBef>
                        <a:spcAft>
                          <a:spcPts val="0"/>
                        </a:spcAft>
                      </a:pPr>
                      <a:r>
                        <a:rPr lang="en-US" sz="2000" u="none" strike="noStrike" dirty="0">
                          <a:solidFill>
                            <a:schemeClr val="tx1"/>
                          </a:solidFill>
                          <a:latin typeface="Arial" panose="020B0604020202020204" pitchFamily="34" charset="0"/>
                          <a:cs typeface="Arial" panose="020B0604020202020204" pitchFamily="34" charset="0"/>
                        </a:rPr>
                        <a:t>9.3</a:t>
                      </a:r>
                      <a:endParaRPr lang="en-US" sz="2000" b="0" i="0" u="none" strike="noStrike" dirty="0">
                        <a:solidFill>
                          <a:schemeClr val="tx1"/>
                        </a:solidFill>
                        <a:latin typeface="Arial" pitchFamily="34" charset="0"/>
                        <a:cs typeface="Arial" panose="020B0604020202020204" pitchFamily="34" charset="0"/>
                      </a:endParaRPr>
                    </a:p>
                  </a:txBody>
                  <a:tcPr marL="9525" marR="9525" marT="9524" marB="0" anchor="ctr"/>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0.45</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0.3</a:t>
                      </a:r>
                      <a:r>
                        <a:rPr lang="ar-SA" sz="2000">
                          <a:effectLst/>
                          <a:latin typeface="Arial" panose="020B0604020202020204" pitchFamily="34" charset="0"/>
                          <a:cs typeface="Arial" panose="020B0604020202020204" pitchFamily="34" charset="0"/>
                        </a:rPr>
                        <a:t>7</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extLst>
                  <a:ext uri="{0D108BD9-81ED-4DB2-BD59-A6C34878D82A}">
                    <a16:rowId xmlns="" xmlns:a16="http://schemas.microsoft.com/office/drawing/2014/main" val="10008"/>
                  </a:ext>
                </a:extLst>
              </a:tr>
              <a:tr h="350471">
                <a:tc>
                  <a:txBody>
                    <a:bodyPr/>
                    <a:lstStyle/>
                    <a:p>
                      <a:pPr algn="l" rtl="0">
                        <a:lnSpc>
                          <a:spcPct val="115000"/>
                        </a:lnSpc>
                        <a:spcAft>
                          <a:spcPts val="0"/>
                        </a:spcAft>
                      </a:pPr>
                      <a:r>
                        <a:rPr lang="en-US" sz="2000" dirty="0">
                          <a:effectLst/>
                          <a:latin typeface="Arial" panose="020B0604020202020204" pitchFamily="34" charset="0"/>
                          <a:cs typeface="Arial" panose="020B0604020202020204" pitchFamily="34" charset="0"/>
                        </a:rPr>
                        <a:t>Dystocia, maternal (%)</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solidFill>
                      <a:schemeClr val="accent1">
                        <a:lumMod val="75000"/>
                      </a:schemeClr>
                    </a:solidFill>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181</a:t>
                      </a:r>
                      <a:endParaRPr lang="en-US" sz="2000" dirty="0">
                        <a:effectLst/>
                        <a:latin typeface="Arial" panose="020B0604020202020204" pitchFamily="34" charset="0"/>
                        <a:ea typeface="MS Mincho"/>
                        <a:cs typeface="Arial" panose="020B0604020202020204" pitchFamily="34" charset="0"/>
                      </a:endParaRPr>
                    </a:p>
                  </a:txBody>
                  <a:tcPr marL="68579" marR="68579" marT="0" marB="0"/>
                </a:tc>
                <a:tc>
                  <a:txBody>
                    <a:bodyPr/>
                    <a:lstStyle/>
                    <a:p>
                      <a:pPr algn="ctr" fontAlgn="b">
                        <a:lnSpc>
                          <a:spcPct val="100000"/>
                        </a:lnSpc>
                        <a:spcBef>
                          <a:spcPts val="0"/>
                        </a:spcBef>
                        <a:spcAft>
                          <a:spcPts val="0"/>
                        </a:spcAft>
                      </a:pPr>
                      <a:r>
                        <a:rPr lang="en-US" sz="2000" u="none" strike="noStrike" dirty="0">
                          <a:solidFill>
                            <a:schemeClr val="tx1"/>
                          </a:solidFill>
                          <a:latin typeface="Arial" panose="020B0604020202020204" pitchFamily="34" charset="0"/>
                          <a:cs typeface="Arial" panose="020B0604020202020204" pitchFamily="34" charset="0"/>
                        </a:rPr>
                        <a:t>1.2</a:t>
                      </a:r>
                      <a:endParaRPr lang="en-US" sz="2000" b="0" i="0" u="none" strike="noStrike" dirty="0">
                        <a:solidFill>
                          <a:schemeClr val="tx1"/>
                        </a:solidFill>
                        <a:latin typeface="Arial" pitchFamily="34" charset="0"/>
                        <a:cs typeface="Arial" panose="020B0604020202020204" pitchFamily="34" charset="0"/>
                      </a:endParaRPr>
                    </a:p>
                  </a:txBody>
                  <a:tcPr marL="9525" marR="9525" marT="9524" marB="0" anchor="ctr"/>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0.36</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0.35</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extLst>
                  <a:ext uri="{0D108BD9-81ED-4DB2-BD59-A6C34878D82A}">
                    <a16:rowId xmlns="" xmlns:a16="http://schemas.microsoft.com/office/drawing/2014/main" val="10009"/>
                  </a:ext>
                </a:extLst>
              </a:tr>
              <a:tr h="350471">
                <a:tc>
                  <a:txBody>
                    <a:bodyPr/>
                    <a:lstStyle/>
                    <a:p>
                      <a:pPr algn="l" rtl="0">
                        <a:lnSpc>
                          <a:spcPct val="115000"/>
                        </a:lnSpc>
                        <a:spcAft>
                          <a:spcPts val="0"/>
                        </a:spcAft>
                      </a:pPr>
                      <a:r>
                        <a:rPr lang="en-US" sz="2000" dirty="0">
                          <a:effectLst/>
                          <a:latin typeface="Arial" panose="020B0604020202020204" pitchFamily="34" charset="0"/>
                          <a:cs typeface="Arial" panose="020B0604020202020204" pitchFamily="34" charset="0"/>
                        </a:rPr>
                        <a:t>Stillbirth, maternal (%)</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solidFill>
                      <a:schemeClr val="accent1">
                        <a:lumMod val="75000"/>
                      </a:schemeClr>
                    </a:solidFill>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181</a:t>
                      </a:r>
                      <a:endParaRPr lang="en-US" sz="2000" dirty="0">
                        <a:effectLst/>
                        <a:latin typeface="Arial" panose="020B0604020202020204" pitchFamily="34" charset="0"/>
                        <a:ea typeface="MS Mincho"/>
                        <a:cs typeface="Arial" panose="020B0604020202020204" pitchFamily="34" charset="0"/>
                      </a:endParaRPr>
                    </a:p>
                  </a:txBody>
                  <a:tcPr marL="68579" marR="68579" marT="0" marB="0"/>
                </a:tc>
                <a:tc>
                  <a:txBody>
                    <a:bodyPr/>
                    <a:lstStyle/>
                    <a:p>
                      <a:pPr algn="ctr" fontAlgn="b">
                        <a:lnSpc>
                          <a:spcPct val="100000"/>
                        </a:lnSpc>
                        <a:spcBef>
                          <a:spcPts val="0"/>
                        </a:spcBef>
                        <a:spcAft>
                          <a:spcPts val="0"/>
                        </a:spcAft>
                      </a:pPr>
                      <a:r>
                        <a:rPr lang="en-US" sz="2000" u="none" strike="noStrike" dirty="0">
                          <a:solidFill>
                            <a:schemeClr val="tx1"/>
                          </a:solidFill>
                          <a:latin typeface="Arial" panose="020B0604020202020204" pitchFamily="34" charset="0"/>
                          <a:cs typeface="Arial" panose="020B0604020202020204" pitchFamily="34" charset="0"/>
                        </a:rPr>
                        <a:t>1.0</a:t>
                      </a:r>
                      <a:endParaRPr lang="en-US" sz="2000" b="0" i="0" u="none" strike="noStrike" dirty="0">
                        <a:solidFill>
                          <a:schemeClr val="tx1"/>
                        </a:solidFill>
                        <a:latin typeface="Arial" pitchFamily="34" charset="0"/>
                        <a:cs typeface="Arial" panose="020B0604020202020204" pitchFamily="34" charset="0"/>
                      </a:endParaRPr>
                    </a:p>
                  </a:txBody>
                  <a:tcPr marL="9525" marR="9525" marT="9524" marB="0" anchor="ctr"/>
                </a:tc>
                <a:tc>
                  <a:txBody>
                    <a:bodyPr/>
                    <a:lstStyle/>
                    <a:p>
                      <a:pPr algn="ctr" rtl="0">
                        <a:lnSpc>
                          <a:spcPct val="115000"/>
                        </a:lnSpc>
                        <a:spcAft>
                          <a:spcPts val="0"/>
                        </a:spcAft>
                      </a:pPr>
                      <a:r>
                        <a:rPr lang="en-US" sz="2000">
                          <a:effectLst/>
                          <a:latin typeface="Arial" panose="020B0604020202020204" pitchFamily="34" charset="0"/>
                          <a:cs typeface="Arial" panose="020B0604020202020204" pitchFamily="34" charset="0"/>
                        </a:rPr>
                        <a:t>0.31</a:t>
                      </a:r>
                      <a:endParaRPr lang="en-US" sz="2000">
                        <a:effectLst/>
                        <a:latin typeface="Arial" panose="020B0604020202020204" pitchFamily="34" charset="0"/>
                        <a:ea typeface="MS Mincho"/>
                        <a:cs typeface="Arial" panose="020B0604020202020204" pitchFamily="34" charset="0"/>
                      </a:endParaRPr>
                    </a:p>
                  </a:txBody>
                  <a:tcPr marL="68579" marR="68579" marT="0" marB="0" anchor="b"/>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0.26</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tc>
                <a:extLst>
                  <a:ext uri="{0D108BD9-81ED-4DB2-BD59-A6C34878D82A}">
                    <a16:rowId xmlns="" xmlns:a16="http://schemas.microsoft.com/office/drawing/2014/main" val="10010"/>
                  </a:ext>
                </a:extLst>
              </a:tr>
              <a:tr h="350471">
                <a:tc>
                  <a:txBody>
                    <a:bodyPr/>
                    <a:lstStyle/>
                    <a:p>
                      <a:pPr algn="l" rtl="0">
                        <a:lnSpc>
                          <a:spcPct val="115000"/>
                        </a:lnSpc>
                        <a:spcAft>
                          <a:spcPts val="0"/>
                        </a:spcAft>
                      </a:pPr>
                      <a:r>
                        <a:rPr lang="en-US" sz="2000" dirty="0">
                          <a:effectLst/>
                          <a:latin typeface="Arial" panose="020B0604020202020204" pitchFamily="34" charset="0"/>
                          <a:cs typeface="Arial" panose="020B0604020202020204" pitchFamily="34" charset="0"/>
                        </a:rPr>
                        <a:t>Dystocia, direct (%)</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solidFill>
                      <a:schemeClr val="accent1">
                        <a:lumMod val="75000"/>
                      </a:schemeClr>
                    </a:solidFill>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27</a:t>
                      </a:r>
                      <a:endParaRPr lang="en-US" sz="2000" dirty="0">
                        <a:effectLst/>
                        <a:latin typeface="Arial" panose="020B0604020202020204" pitchFamily="34" charset="0"/>
                        <a:ea typeface="MS Mincho"/>
                        <a:cs typeface="Arial" panose="020B0604020202020204" pitchFamily="34" charset="0"/>
                      </a:endParaRPr>
                    </a:p>
                  </a:txBody>
                  <a:tcPr marL="68579" marR="68579" marT="0" marB="0"/>
                </a:tc>
                <a:tc>
                  <a:txBody>
                    <a:bodyPr/>
                    <a:lstStyle/>
                    <a:p>
                      <a:endParaRPr lang="en-US" sz="2000" dirty="0">
                        <a:latin typeface="Arial" panose="020B0604020202020204" pitchFamily="34" charset="0"/>
                        <a:cs typeface="Arial" panose="020B0604020202020204" pitchFamily="34" charset="0"/>
                      </a:endParaRPr>
                    </a:p>
                  </a:txBody>
                  <a:tcPr marL="9525" marR="9525" marT="9524" marB="0" anchor="ct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0.47</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0.33</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tc>
                <a:extLst>
                  <a:ext uri="{0D108BD9-81ED-4DB2-BD59-A6C34878D82A}">
                    <a16:rowId xmlns="" xmlns:a16="http://schemas.microsoft.com/office/drawing/2014/main" val="10011"/>
                  </a:ext>
                </a:extLst>
              </a:tr>
              <a:tr h="350471">
                <a:tc>
                  <a:txBody>
                    <a:bodyPr/>
                    <a:lstStyle/>
                    <a:p>
                      <a:pPr algn="l" rtl="0">
                        <a:lnSpc>
                          <a:spcPct val="115000"/>
                        </a:lnSpc>
                        <a:spcAft>
                          <a:spcPts val="0"/>
                        </a:spcAft>
                      </a:pPr>
                      <a:r>
                        <a:rPr lang="en-US" sz="2000" dirty="0">
                          <a:effectLst/>
                          <a:latin typeface="Arial" panose="020B0604020202020204" pitchFamily="34" charset="0"/>
                          <a:cs typeface="Arial" panose="020B0604020202020204" pitchFamily="34" charset="0"/>
                        </a:rPr>
                        <a:t>Stillbirth, direct (%)</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lnB w="28575"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27</a:t>
                      </a:r>
                      <a:endParaRPr lang="en-US" sz="2000" dirty="0">
                        <a:effectLst/>
                        <a:latin typeface="Arial" panose="020B0604020202020204" pitchFamily="34" charset="0"/>
                        <a:ea typeface="MS Mincho"/>
                        <a:cs typeface="Arial" panose="020B0604020202020204" pitchFamily="34" charset="0"/>
                      </a:endParaRPr>
                    </a:p>
                  </a:txBody>
                  <a:tcPr marL="68579" marR="68579" marT="0" marB="0">
                    <a:lnB w="28575"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 </a:t>
                      </a:r>
                      <a:endParaRPr lang="en-US" sz="2000" dirty="0">
                        <a:effectLst/>
                        <a:latin typeface="Arial" panose="020B0604020202020204" pitchFamily="34" charset="0"/>
                        <a:ea typeface="MS Mincho"/>
                        <a:cs typeface="Arial" panose="020B0604020202020204" pitchFamily="34" charset="0"/>
                      </a:endParaRPr>
                    </a:p>
                  </a:txBody>
                  <a:tcPr marL="68579" marR="68579" marT="0" marB="0">
                    <a:lnB w="28575"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0.28</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lnB w="28575"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2000" dirty="0">
                          <a:effectLst/>
                          <a:latin typeface="Arial" panose="020B0604020202020204" pitchFamily="34" charset="0"/>
                          <a:cs typeface="Arial" panose="020B0604020202020204" pitchFamily="34" charset="0"/>
                        </a:rPr>
                        <a:t>0.24</a:t>
                      </a:r>
                      <a:endParaRPr lang="en-US" sz="2000" dirty="0">
                        <a:effectLst/>
                        <a:latin typeface="Arial" panose="020B0604020202020204" pitchFamily="34" charset="0"/>
                        <a:ea typeface="MS Mincho"/>
                        <a:cs typeface="Arial" panose="020B0604020202020204" pitchFamily="34" charset="0"/>
                      </a:endParaRPr>
                    </a:p>
                  </a:txBody>
                  <a:tcPr marL="68579" marR="68579" marT="0" marB="0" anchor="b">
                    <a:lnB w="285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2"/>
                  </a:ext>
                </a:extLst>
              </a:tr>
            </a:tbl>
          </a:graphicData>
        </a:graphic>
      </p:graphicFrame>
      <p:sp>
        <p:nvSpPr>
          <p:cNvPr id="4" name="Rectangle 3"/>
          <p:cNvSpPr>
            <a:spLocks noChangeArrowheads="1"/>
          </p:cNvSpPr>
          <p:nvPr/>
        </p:nvSpPr>
        <p:spPr bwMode="auto">
          <a:xfrm>
            <a:off x="323850" y="3546475"/>
            <a:ext cx="8424863" cy="287338"/>
          </a:xfrm>
          <a:prstGeom prst="rect">
            <a:avLst/>
          </a:prstGeom>
          <a:noFill/>
          <a:ln w="28575" algn="ctr">
            <a:solidFill>
              <a:srgbClr val="FF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 presetClass="entr" presetSubtype="1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heckerboard(across)">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1"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918450" cy="1143000"/>
          </a:xfrm>
        </p:spPr>
        <p:txBody>
          <a:bodyPr/>
          <a:lstStyle/>
          <a:p>
            <a:r>
              <a:rPr lang="en-US" altLang="en-US" sz="2400" smtClean="0">
                <a:latin typeface="Arial" panose="020B0604020202020204" pitchFamily="34" charset="0"/>
                <a:cs typeface="Arial" panose="020B0604020202020204" pitchFamily="34" charset="0"/>
              </a:rPr>
              <a:t>Regression of 2014 EBV on GEBV of the 174 validation bulls for the Israeli selection index.  Solid line is the regression, dotted line is the line of unbiased estimation of the 2014 EBV by the GEBV.</a:t>
            </a:r>
            <a:endParaRPr lang="he-IL" altLang="en-US" sz="2400" smtClean="0">
              <a:latin typeface="Arial" panose="020B0604020202020204" pitchFamily="34" charset="0"/>
              <a:cs typeface="Arial" panose="020B0604020202020204" pitchFamily="34" charset="0"/>
            </a:endParaRPr>
          </a:p>
        </p:txBody>
      </p:sp>
      <p:graphicFrame>
        <p:nvGraphicFramePr>
          <p:cNvPr id="3" name="Chart 2"/>
          <p:cNvGraphicFramePr>
            <a:graphicFrameLocks/>
          </p:cNvGraphicFramePr>
          <p:nvPr>
            <p:extLst>
              <p:ext uri="{D42A27DB-BD31-4B8C-83A1-F6EECF244321}">
                <p14:modId xmlns:p14="http://schemas.microsoft.com/office/powerpoint/2010/main" val="1402261419"/>
              </p:ext>
            </p:extLst>
          </p:nvPr>
        </p:nvGraphicFramePr>
        <p:xfrm>
          <a:off x="633413" y="1722438"/>
          <a:ext cx="7589837" cy="5070475"/>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a:cxnSpLocks noChangeShapeType="1"/>
          </p:cNvCxnSpPr>
          <p:nvPr/>
        </p:nvCxnSpPr>
        <p:spPr bwMode="auto">
          <a:xfrm flipV="1">
            <a:off x="1331913" y="1916113"/>
            <a:ext cx="6408737" cy="4249737"/>
          </a:xfrm>
          <a:prstGeom prst="line">
            <a:avLst/>
          </a:prstGeom>
          <a:noFill/>
          <a:ln w="28575" algn="ctr">
            <a:solidFill>
              <a:schemeClr val="tx1"/>
            </a:solidFill>
            <a:prstDash val="dash"/>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2063750"/>
          </a:xfrm>
        </p:spPr>
        <p:txBody>
          <a:bodyPr/>
          <a:lstStyle/>
          <a:p>
            <a:r>
              <a:rPr lang="en-US" altLang="en-US" sz="2800" smtClean="0">
                <a:latin typeface="Arial" panose="020B0604020202020204" pitchFamily="34" charset="0"/>
                <a:cs typeface="Arial" panose="020B0604020202020204" pitchFamily="34" charset="0"/>
              </a:rPr>
              <a:t>Means and SD of the 10 validation bulls among 85 bulls born between 2007-2008 with the highest evaluations by either GEBV or PA for the Israeli selection index, PD11. </a:t>
            </a:r>
            <a:br>
              <a:rPr lang="en-US" altLang="en-US" sz="2800" smtClean="0">
                <a:latin typeface="Arial" panose="020B0604020202020204" pitchFamily="34" charset="0"/>
                <a:cs typeface="Arial" panose="020B0604020202020204" pitchFamily="34" charset="0"/>
              </a:rPr>
            </a:br>
            <a:endParaRPr lang="he-IL" altLang="en-US" sz="2800" smtClean="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nvGraphicFramePr>
        <p:xfrm>
          <a:off x="468313" y="2205038"/>
          <a:ext cx="8064499" cy="3291840"/>
        </p:xfrm>
        <a:graphic>
          <a:graphicData uri="http://schemas.openxmlformats.org/drawingml/2006/table">
            <a:tbl>
              <a:tblPr>
                <a:tableStyleId>{5C22544A-7EE6-4342-B048-85BDC9FD1C3A}</a:tableStyleId>
              </a:tblPr>
              <a:tblGrid>
                <a:gridCol w="216012">
                  <a:extLst>
                    <a:ext uri="{9D8B030D-6E8A-4147-A177-3AD203B41FA5}">
                      <a16:colId xmlns="" xmlns:a16="http://schemas.microsoft.com/office/drawing/2014/main" val="20000"/>
                    </a:ext>
                  </a:extLst>
                </a:gridCol>
                <a:gridCol w="3637820">
                  <a:extLst>
                    <a:ext uri="{9D8B030D-6E8A-4147-A177-3AD203B41FA5}">
                      <a16:colId xmlns="" xmlns:a16="http://schemas.microsoft.com/office/drawing/2014/main" val="20001"/>
                    </a:ext>
                  </a:extLst>
                </a:gridCol>
                <a:gridCol w="1977607">
                  <a:extLst>
                    <a:ext uri="{9D8B030D-6E8A-4147-A177-3AD203B41FA5}">
                      <a16:colId xmlns="" xmlns:a16="http://schemas.microsoft.com/office/drawing/2014/main" val="20002"/>
                    </a:ext>
                  </a:extLst>
                </a:gridCol>
                <a:gridCol w="1359891">
                  <a:extLst>
                    <a:ext uri="{9D8B030D-6E8A-4147-A177-3AD203B41FA5}">
                      <a16:colId xmlns="" xmlns:a16="http://schemas.microsoft.com/office/drawing/2014/main" val="20003"/>
                    </a:ext>
                  </a:extLst>
                </a:gridCol>
                <a:gridCol w="873169">
                  <a:extLst>
                    <a:ext uri="{9D8B030D-6E8A-4147-A177-3AD203B41FA5}">
                      <a16:colId xmlns="" xmlns:a16="http://schemas.microsoft.com/office/drawing/2014/main" val="20004"/>
                    </a:ext>
                  </a:extLst>
                </a:gridCol>
              </a:tblGrid>
              <a:tr h="365654">
                <a:tc gridSpan="2">
                  <a:txBody>
                    <a:bodyPr/>
                    <a:lstStyle/>
                    <a:p>
                      <a:pPr algn="l" rtl="0">
                        <a:lnSpc>
                          <a:spcPct val="100000"/>
                        </a:lnSpc>
                        <a:spcAft>
                          <a:spcPts val="0"/>
                        </a:spcAft>
                      </a:pP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75000"/>
                      </a:schemeClr>
                    </a:solidFill>
                  </a:tcPr>
                </a:tc>
                <a:tc hMerge="1">
                  <a:txBody>
                    <a:bodyPr/>
                    <a:lstStyle/>
                    <a:p>
                      <a:pPr rtl="1"/>
                      <a:endParaRPr lang="he-IL"/>
                    </a:p>
                  </a:txBody>
                  <a:tcPr/>
                </a:tc>
                <a:tc>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75000"/>
                      </a:schemeClr>
                    </a:solidFill>
                  </a:tcPr>
                </a:tc>
                <a:tc gridSpan="2">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PD11</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hMerge="1">
                  <a:txBody>
                    <a:bodyPr/>
                    <a:lstStyle/>
                    <a:p>
                      <a:pPr rtl="1"/>
                      <a:endParaRPr lang="he-IL"/>
                    </a:p>
                  </a:txBody>
                  <a:tcPr/>
                </a:tc>
                <a:extLst>
                  <a:ext uri="{0D108BD9-81ED-4DB2-BD59-A6C34878D82A}">
                    <a16:rowId xmlns="" xmlns:a16="http://schemas.microsoft.com/office/drawing/2014/main" val="10000"/>
                  </a:ext>
                </a:extLst>
              </a:tr>
              <a:tr h="365654">
                <a:tc gridSpan="2">
                  <a:txBody>
                    <a:bodyPr/>
                    <a:lstStyle/>
                    <a:p>
                      <a:pPr algn="l" rtl="0">
                        <a:lnSpc>
                          <a:spcPct val="100000"/>
                        </a:lnSpc>
                        <a:spcAft>
                          <a:spcPts val="0"/>
                        </a:spcAft>
                      </a:pPr>
                      <a:r>
                        <a:rPr lang="en-US" sz="2400" dirty="0" smtClean="0">
                          <a:solidFill>
                            <a:schemeClr val="tx1"/>
                          </a:solidFill>
                          <a:effectLst/>
                          <a:latin typeface="Arial" panose="020B0604020202020204" pitchFamily="34" charset="0"/>
                          <a:cs typeface="Arial" panose="020B0604020202020204" pitchFamily="34" charset="0"/>
                        </a:rPr>
                        <a:t>Selection </a:t>
                      </a:r>
                      <a:r>
                        <a:rPr lang="en-US" sz="2400" dirty="0">
                          <a:solidFill>
                            <a:schemeClr val="tx1"/>
                          </a:solidFill>
                          <a:effectLst/>
                          <a:latin typeface="Arial" panose="020B0604020202020204" pitchFamily="34" charset="0"/>
                          <a:cs typeface="Arial" panose="020B0604020202020204" pitchFamily="34" charset="0"/>
                        </a:rPr>
                        <a:t>of bulls by:</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0" marR="0" marT="0" marB="0" anchor="ct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hMerge="1">
                  <a:txBody>
                    <a:bodyPr/>
                    <a:lstStyle/>
                    <a:p>
                      <a:pPr algn="l" rtl="0">
                        <a:lnSpc>
                          <a:spcPct val="115000"/>
                        </a:lnSpc>
                        <a:spcAft>
                          <a:spcPts val="0"/>
                        </a:spcAft>
                      </a:pPr>
                      <a:endParaRPr lang="en-US" sz="2400" dirty="0">
                        <a:effectLst/>
                        <a:latin typeface="Arial" panose="020B0604020202020204" pitchFamily="34" charset="0"/>
                        <a:ea typeface="MS Mincho"/>
                        <a:cs typeface="Arial" panose="020B0604020202020204" pitchFamily="34" charset="0"/>
                      </a:endParaRPr>
                    </a:p>
                  </a:txBody>
                  <a:tcPr marL="68580" marR="68580" marT="0" marB="0" anchor="b"/>
                </a:tc>
                <a:tc>
                  <a:txBody>
                    <a:bodyPr/>
                    <a:lstStyle/>
                    <a:p>
                      <a:pPr algn="l" rtl="0">
                        <a:lnSpc>
                          <a:spcPct val="100000"/>
                        </a:lnSpc>
                        <a:spcAft>
                          <a:spcPts val="0"/>
                        </a:spcAft>
                      </a:pPr>
                      <a:r>
                        <a:rPr lang="en-US" sz="2400" dirty="0" smtClean="0">
                          <a:solidFill>
                            <a:schemeClr val="tx1"/>
                          </a:solidFill>
                          <a:effectLst/>
                          <a:latin typeface="Arial" panose="020B0604020202020204" pitchFamily="34" charset="0"/>
                          <a:cs typeface="Arial" panose="020B0604020202020204" pitchFamily="34" charset="0"/>
                        </a:rPr>
                        <a:t>Evaluation*</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Mean</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SD</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extLst>
                  <a:ext uri="{0D108BD9-81ED-4DB2-BD59-A6C34878D82A}">
                    <a16:rowId xmlns="" xmlns:a16="http://schemas.microsoft.com/office/drawing/2014/main" val="10001"/>
                  </a:ext>
                </a:extLst>
              </a:tr>
              <a:tr h="365654">
                <a:tc>
                  <a:txBody>
                    <a:bodyPr/>
                    <a:lstStyle/>
                    <a:p>
                      <a:pPr>
                        <a:lnSpc>
                          <a:spcPct val="115000"/>
                        </a:lnSpc>
                        <a:spcAft>
                          <a:spcPts val="0"/>
                        </a:spcAft>
                      </a:pPr>
                      <a:r>
                        <a:rPr lang="en-US" sz="1200">
                          <a:effectLst/>
                        </a:rPr>
                        <a:t> </a:t>
                      </a:r>
                      <a:endParaRPr lang="en-US" sz="1200">
                        <a:effectLst/>
                        <a:latin typeface="Times New Roman"/>
                        <a:ea typeface="MS Mincho"/>
                      </a:endParaRPr>
                    </a:p>
                  </a:txBody>
                  <a:tcPr marL="0" marR="0" marT="0" marB="0" anchor="ctr">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GEBV</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GEBV</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ctr" rtl="0">
                        <a:lnSpc>
                          <a:spcPct val="100000"/>
                        </a:lnSpc>
                        <a:spcAft>
                          <a:spcPts val="0"/>
                        </a:spcAft>
                      </a:pPr>
                      <a:r>
                        <a:rPr lang="ar-SA" sz="2400" dirty="0">
                          <a:solidFill>
                            <a:schemeClr val="tx1"/>
                          </a:solidFill>
                          <a:effectLst/>
                          <a:latin typeface="Arial" panose="020B0604020202020204" pitchFamily="34" charset="0"/>
                          <a:cs typeface="Arial" panose="020B0604020202020204" pitchFamily="34" charset="0"/>
                        </a:rPr>
                        <a:t>852</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3</a:t>
                      </a:r>
                      <a:r>
                        <a:rPr lang="ar-SA" sz="2400" dirty="0">
                          <a:solidFill>
                            <a:schemeClr val="tx1"/>
                          </a:solidFill>
                          <a:effectLst/>
                          <a:latin typeface="Arial" panose="020B0604020202020204" pitchFamily="34" charset="0"/>
                          <a:cs typeface="Arial" panose="020B0604020202020204" pitchFamily="34" charset="0"/>
                        </a:rPr>
                        <a:t>5</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365654">
                <a:tc>
                  <a:txBody>
                    <a:bodyPr/>
                    <a:lstStyle/>
                    <a:p>
                      <a:pPr>
                        <a:lnSpc>
                          <a:spcPct val="115000"/>
                        </a:lnSpc>
                        <a:spcAft>
                          <a:spcPts val="0"/>
                        </a:spcAft>
                      </a:pPr>
                      <a:r>
                        <a:rPr lang="en-US" sz="1200">
                          <a:effectLst/>
                        </a:rPr>
                        <a:t> </a:t>
                      </a:r>
                      <a:endParaRPr lang="en-US" sz="1200">
                        <a:effectLst/>
                        <a:latin typeface="Times New Roman"/>
                        <a:ea typeface="MS Mincho"/>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en-US" sz="2400" dirty="0" smtClean="0">
                          <a:solidFill>
                            <a:schemeClr val="tx1"/>
                          </a:solidFill>
                          <a:effectLst/>
                          <a:latin typeface="Arial" panose="020B0604020202020204" pitchFamily="34" charset="0"/>
                          <a:cs typeface="Arial" panose="020B0604020202020204" pitchFamily="34" charset="0"/>
                        </a:rPr>
                        <a:t>EBV</a:t>
                      </a:r>
                      <a:r>
                        <a:rPr lang="en-US" sz="2400" baseline="-25000" dirty="0" smtClean="0">
                          <a:solidFill>
                            <a:schemeClr val="tx1"/>
                          </a:solidFill>
                          <a:effectLst/>
                          <a:latin typeface="Arial" panose="020B0604020202020204" pitchFamily="34" charset="0"/>
                          <a:cs typeface="Arial" panose="020B0604020202020204" pitchFamily="34" charset="0"/>
                        </a:rPr>
                        <a:t>2014</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753</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234</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365654">
                <a:tc>
                  <a:txBody>
                    <a:bodyPr/>
                    <a:lstStyle/>
                    <a:p>
                      <a:pPr>
                        <a:lnSpc>
                          <a:spcPct val="115000"/>
                        </a:lnSpc>
                        <a:spcAft>
                          <a:spcPts val="0"/>
                        </a:spcAft>
                      </a:pPr>
                      <a:r>
                        <a:rPr lang="en-US" sz="1200">
                          <a:effectLst/>
                        </a:rPr>
                        <a:t> </a:t>
                      </a:r>
                      <a:endParaRPr lang="en-US" sz="1200">
                        <a:effectLst/>
                        <a:latin typeface="Times New Roman"/>
                        <a:ea typeface="MS Mincho"/>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ar-SA"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365654">
                <a:tc>
                  <a:txBody>
                    <a:bodyPr/>
                    <a:lstStyle/>
                    <a:p>
                      <a:pPr>
                        <a:lnSpc>
                          <a:spcPct val="115000"/>
                        </a:lnSpc>
                        <a:spcAft>
                          <a:spcPts val="0"/>
                        </a:spcAft>
                      </a:pPr>
                      <a:r>
                        <a:rPr lang="en-US" sz="1200">
                          <a:effectLst/>
                        </a:rPr>
                        <a:t> </a:t>
                      </a:r>
                      <a:endParaRPr lang="en-US" sz="1200">
                        <a:effectLst/>
                        <a:latin typeface="Times New Roman"/>
                        <a:ea typeface="MS Mincho"/>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PA</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PA</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836</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24</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r h="365654">
                <a:tc>
                  <a:txBody>
                    <a:bodyPr/>
                    <a:lstStyle/>
                    <a:p>
                      <a:pPr>
                        <a:lnSpc>
                          <a:spcPct val="115000"/>
                        </a:lnSpc>
                        <a:spcAft>
                          <a:spcPts val="0"/>
                        </a:spcAft>
                      </a:pPr>
                      <a:r>
                        <a:rPr lang="en-US" sz="1200">
                          <a:effectLst/>
                        </a:rPr>
                        <a:t> </a:t>
                      </a:r>
                      <a:endParaRPr lang="en-US" sz="1200">
                        <a:effectLst/>
                        <a:latin typeface="Times New Roman"/>
                        <a:ea typeface="MS Mincho"/>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en-US" sz="2400" dirty="0" smtClean="0">
                          <a:solidFill>
                            <a:schemeClr val="tx1"/>
                          </a:solidFill>
                          <a:effectLst/>
                          <a:latin typeface="Arial" panose="020B0604020202020204" pitchFamily="34" charset="0"/>
                          <a:cs typeface="Arial" panose="020B0604020202020204" pitchFamily="34" charset="0"/>
                        </a:rPr>
                        <a:t>EBV</a:t>
                      </a:r>
                      <a:r>
                        <a:rPr lang="en-US" sz="2400" baseline="-25000" dirty="0" smtClean="0">
                          <a:solidFill>
                            <a:schemeClr val="tx1"/>
                          </a:solidFill>
                          <a:effectLst/>
                          <a:latin typeface="Arial" panose="020B0604020202020204" pitchFamily="34" charset="0"/>
                          <a:cs typeface="Arial" panose="020B0604020202020204" pitchFamily="34" charset="0"/>
                        </a:rPr>
                        <a:t>2014</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688</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205</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6"/>
                  </a:ext>
                </a:extLst>
              </a:tr>
              <a:tr h="365654">
                <a:tc>
                  <a:txBody>
                    <a:bodyPr/>
                    <a:lstStyle/>
                    <a:p>
                      <a:pPr>
                        <a:lnSpc>
                          <a:spcPct val="115000"/>
                        </a:lnSpc>
                        <a:spcAft>
                          <a:spcPts val="0"/>
                        </a:spcAft>
                      </a:pPr>
                      <a:r>
                        <a:rPr lang="en-US" sz="1200" dirty="0">
                          <a:effectLst/>
                        </a:rPr>
                        <a:t> </a:t>
                      </a:r>
                      <a:endParaRPr lang="en-US" sz="1200" dirty="0">
                        <a:effectLst/>
                        <a:latin typeface="Times New Roman"/>
                        <a:ea typeface="MS Mincho"/>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l" rtl="0">
                        <a:lnSpc>
                          <a:spcPct val="100000"/>
                        </a:lnSpc>
                        <a:spcAft>
                          <a:spcPts val="0"/>
                        </a:spcAft>
                      </a:pPr>
                      <a:r>
                        <a:rPr lang="ar-SA"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7"/>
                  </a:ext>
                </a:extLst>
              </a:tr>
              <a:tr h="365654">
                <a:tc gridSpan="2">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r>
                        <a:rPr lang="en-US" sz="2400" dirty="0" smtClean="0">
                          <a:solidFill>
                            <a:schemeClr val="tx1"/>
                          </a:solidFill>
                          <a:effectLst/>
                          <a:latin typeface="Arial" panose="020B0604020202020204" pitchFamily="34" charset="0"/>
                          <a:cs typeface="Arial" panose="020B0604020202020204" pitchFamily="34" charset="0"/>
                        </a:rPr>
                        <a:t>Difference </a:t>
                      </a:r>
                      <a:r>
                        <a:rPr lang="en-US" sz="2400" dirty="0">
                          <a:solidFill>
                            <a:schemeClr val="tx1"/>
                          </a:solidFill>
                          <a:effectLst/>
                          <a:latin typeface="Arial" panose="020B0604020202020204" pitchFamily="34" charset="0"/>
                          <a:cs typeface="Arial" panose="020B0604020202020204" pitchFamily="34" charset="0"/>
                        </a:rPr>
                        <a:t>in mean </a:t>
                      </a:r>
                      <a:r>
                        <a:rPr lang="en-US" sz="2400" dirty="0" smtClean="0">
                          <a:solidFill>
                            <a:schemeClr val="tx1"/>
                          </a:solidFill>
                          <a:effectLst/>
                          <a:latin typeface="Arial" panose="020B0604020202020204" pitchFamily="34" charset="0"/>
                          <a:cs typeface="Arial" panose="020B0604020202020204" pitchFamily="34" charset="0"/>
                        </a:rPr>
                        <a:t>EBV</a:t>
                      </a:r>
                      <a:r>
                        <a:rPr lang="en-US" sz="2400" baseline="-25000" dirty="0" smtClean="0">
                          <a:solidFill>
                            <a:schemeClr val="tx1"/>
                          </a:solidFill>
                          <a:effectLst/>
                          <a:latin typeface="Arial" panose="020B0604020202020204" pitchFamily="34" charset="0"/>
                          <a:cs typeface="Arial" panose="020B0604020202020204" pitchFamily="34" charset="0"/>
                        </a:rPr>
                        <a:t>2014</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0" marR="0" marT="0" marB="0" anchor="ct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hMerge="1">
                  <a:txBody>
                    <a:bodyPr/>
                    <a:lstStyle/>
                    <a:p>
                      <a:pPr algn="l" rtl="0">
                        <a:lnSpc>
                          <a:spcPct val="115000"/>
                        </a:lnSpc>
                        <a:spcAft>
                          <a:spcPts val="0"/>
                        </a:spcAft>
                      </a:pPr>
                      <a:endParaRPr lang="en-US" sz="2400" dirty="0">
                        <a:effectLst/>
                        <a:latin typeface="Arial" panose="020B0604020202020204" pitchFamily="34" charset="0"/>
                        <a:ea typeface="MS Mincho"/>
                        <a:cs typeface="Arial" panose="020B0604020202020204" pitchFamily="34" charset="0"/>
                      </a:endParaRPr>
                    </a:p>
                  </a:txBody>
                  <a:tcPr marL="68580" marR="68580" marT="0" marB="0" anchor="b"/>
                </a:tc>
                <a:tc>
                  <a:txBody>
                    <a:bodyPr/>
                    <a:lstStyle/>
                    <a:p>
                      <a:pPr algn="l"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GEBV - PA</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rtl="0">
                        <a:lnSpc>
                          <a:spcPct val="100000"/>
                        </a:lnSpc>
                        <a:spcAft>
                          <a:spcPts val="0"/>
                        </a:spcAft>
                      </a:pPr>
                      <a:r>
                        <a:rPr lang="en-US" sz="2400" b="1" dirty="0">
                          <a:solidFill>
                            <a:srgbClr val="FFFF00"/>
                          </a:solidFill>
                          <a:effectLst/>
                          <a:latin typeface="Arial" panose="020B0604020202020204" pitchFamily="34" charset="0"/>
                          <a:cs typeface="Arial" panose="020B0604020202020204" pitchFamily="34" charset="0"/>
                        </a:rPr>
                        <a:t>65</a:t>
                      </a:r>
                      <a:endParaRPr lang="en-US" sz="2400" b="1" dirty="0">
                        <a:solidFill>
                          <a:srgbClr val="FFFF00"/>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lnSpc>
                          <a:spcPct val="100000"/>
                        </a:lnSpc>
                        <a:spcAft>
                          <a:spcPts val="0"/>
                        </a:spcAft>
                      </a:pPr>
                      <a:r>
                        <a:rPr lang="en-US" sz="2400" dirty="0">
                          <a:solidFill>
                            <a:schemeClr val="tx1"/>
                          </a:solidFill>
                          <a:effectLst/>
                          <a:latin typeface="Arial" panose="020B0604020202020204" pitchFamily="34" charset="0"/>
                          <a:cs typeface="Arial" panose="020B0604020202020204" pitchFamily="34" charset="0"/>
                        </a:rPr>
                        <a:t> </a:t>
                      </a:r>
                      <a:endParaRPr lang="en-US" sz="2400" dirty="0">
                        <a:solidFill>
                          <a:schemeClr val="tx1"/>
                        </a:solidFill>
                        <a:effectLst/>
                        <a:latin typeface="Arial" panose="020B0604020202020204" pitchFamily="34" charset="0"/>
                        <a:ea typeface="MS Mincho"/>
                        <a:cs typeface="Arial" panose="020B0604020202020204" pitchFamily="34" charset="0"/>
                      </a:endParaRPr>
                    </a:p>
                  </a:txBody>
                  <a:tcPr marL="68577" marR="68577" marT="0" marB="0"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8"/>
                  </a:ext>
                </a:extLst>
              </a:tr>
            </a:tbl>
          </a:graphicData>
        </a:graphic>
      </p:graphicFrame>
      <p:sp>
        <p:nvSpPr>
          <p:cNvPr id="4" name="TextBox 3"/>
          <p:cNvSpPr txBox="1">
            <a:spLocks noChangeArrowheads="1"/>
          </p:cNvSpPr>
          <p:nvPr/>
        </p:nvSpPr>
        <p:spPr bwMode="auto">
          <a:xfrm>
            <a:off x="1042988" y="5876925"/>
            <a:ext cx="7129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cs typeface="David" panose="020E0502060401010101" pitchFamily="34" charset="-79"/>
              </a:defRPr>
            </a:lvl1pPr>
            <a:lvl2pPr marL="742950" indent="-285750">
              <a:defRPr sz="2800">
                <a:solidFill>
                  <a:schemeClr val="tx1"/>
                </a:solidFill>
                <a:latin typeface="Arial" panose="020B0604020202020204" pitchFamily="34" charset="0"/>
                <a:cs typeface="David" panose="020E0502060401010101" pitchFamily="34" charset="-79"/>
              </a:defRPr>
            </a:lvl2pPr>
            <a:lvl3pPr marL="1143000" indent="-228600">
              <a:defRPr sz="2800">
                <a:solidFill>
                  <a:schemeClr val="tx1"/>
                </a:solidFill>
                <a:latin typeface="Arial" panose="020B0604020202020204" pitchFamily="34" charset="0"/>
                <a:cs typeface="David" panose="020E0502060401010101" pitchFamily="34" charset="-79"/>
              </a:defRPr>
            </a:lvl3pPr>
            <a:lvl4pPr marL="1600200" indent="-228600">
              <a:defRPr sz="2800">
                <a:solidFill>
                  <a:schemeClr val="tx1"/>
                </a:solidFill>
                <a:latin typeface="Arial" panose="020B0604020202020204" pitchFamily="34" charset="0"/>
                <a:cs typeface="David" panose="020E0502060401010101" pitchFamily="34" charset="-79"/>
              </a:defRPr>
            </a:lvl4pPr>
            <a:lvl5pPr marL="2057400" indent="-228600">
              <a:defRPr sz="2800">
                <a:solidFill>
                  <a:schemeClr val="tx1"/>
                </a:solidFill>
                <a:latin typeface="Arial" panose="020B0604020202020204" pitchFamily="34" charset="0"/>
                <a:cs typeface="David" panose="020E0502060401010101" pitchFamily="34" charset="-79"/>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David" panose="020E0502060401010101" pitchFamily="34" charset="-79"/>
              </a:defRPr>
            </a:lvl9pPr>
          </a:lstStyle>
          <a:p>
            <a:pPr algn="ctr"/>
            <a:r>
              <a:rPr lang="en-US" altLang="en-US" sz="2000"/>
              <a:t>*EBV</a:t>
            </a:r>
            <a:r>
              <a:rPr lang="en-US" altLang="en-US" sz="2000" baseline="-25000"/>
              <a:t>2014</a:t>
            </a:r>
            <a:r>
              <a:rPr lang="en-US" altLang="en-US" sz="2000"/>
              <a:t> = Current EBV based on progeny test</a:t>
            </a:r>
          </a:p>
        </p:txBody>
      </p:sp>
      <p:sp>
        <p:nvSpPr>
          <p:cNvPr id="5" name="Rectangle 4"/>
          <p:cNvSpPr/>
          <p:nvPr/>
        </p:nvSpPr>
        <p:spPr bwMode="auto">
          <a:xfrm>
            <a:off x="6588125" y="4403725"/>
            <a:ext cx="720725" cy="358775"/>
          </a:xfrm>
          <a:prstGeom prst="rect">
            <a:avLst/>
          </a:prstGeom>
          <a:noFill/>
          <a:ln w="28575" algn="ctr">
            <a:solidFill>
              <a:srgbClr val="FFFF00"/>
            </a:solidFill>
            <a:round/>
            <a:headEnd type="none" w="sm" len="sm"/>
            <a:tailEnd type="none" w="sm" len="sm"/>
          </a:ln>
        </p:spPr>
        <p:txBody>
          <a:bodyPr anchor="ctr"/>
          <a:lstStyle/>
          <a:p>
            <a:pPr algn="ctr">
              <a:defRPr/>
            </a:pPr>
            <a:endParaRPr lang="en-US">
              <a:ln>
                <a:solidFill>
                  <a:srgbClr val="FFFF00"/>
                </a:solidFill>
              </a:ln>
              <a:noFill/>
            </a:endParaRPr>
          </a:p>
        </p:txBody>
      </p:sp>
      <p:sp>
        <p:nvSpPr>
          <p:cNvPr id="6" name="Rectangle 5"/>
          <p:cNvSpPr/>
          <p:nvPr/>
        </p:nvSpPr>
        <p:spPr bwMode="auto">
          <a:xfrm>
            <a:off x="6597650" y="3328988"/>
            <a:ext cx="720725" cy="358775"/>
          </a:xfrm>
          <a:prstGeom prst="rect">
            <a:avLst/>
          </a:prstGeom>
          <a:noFill/>
          <a:ln w="28575" algn="ctr">
            <a:solidFill>
              <a:srgbClr val="FFFF00"/>
            </a:solidFill>
            <a:round/>
            <a:headEnd type="none" w="sm" len="sm"/>
            <a:tailEnd type="none" w="sm" len="sm"/>
          </a:ln>
        </p:spPr>
        <p:txBody>
          <a:bodyPr anchor="ctr"/>
          <a:lstStyle/>
          <a:p>
            <a:pPr algn="ctr">
              <a:defRPr/>
            </a:pPr>
            <a:endParaRPr lang="en-US">
              <a:ln>
                <a:solidFill>
                  <a:srgbClr val="FFFF00"/>
                </a:solidFill>
              </a:ln>
              <a:noFill/>
            </a:endParaRPr>
          </a:p>
        </p:txBody>
      </p:sp>
      <p:sp>
        <p:nvSpPr>
          <p:cNvPr id="7" name="Rectangle 6"/>
          <p:cNvSpPr/>
          <p:nvPr/>
        </p:nvSpPr>
        <p:spPr bwMode="auto">
          <a:xfrm>
            <a:off x="6599238" y="5141913"/>
            <a:ext cx="720725" cy="360362"/>
          </a:xfrm>
          <a:prstGeom prst="rect">
            <a:avLst/>
          </a:prstGeom>
          <a:noFill/>
          <a:ln w="28575" algn="ctr">
            <a:solidFill>
              <a:srgbClr val="FFFF00"/>
            </a:solidFill>
            <a:round/>
            <a:headEnd type="none" w="sm" len="sm"/>
            <a:tailEnd type="none" w="sm" len="sm"/>
          </a:ln>
        </p:spPr>
        <p:txBody>
          <a:bodyPr anchor="ctr"/>
          <a:lstStyle/>
          <a:p>
            <a:pPr algn="ctr">
              <a:defRPr/>
            </a:pPr>
            <a:endParaRPr lang="en-US">
              <a:ln>
                <a:solidFill>
                  <a:srgbClr val="FFFF00"/>
                </a:solidFill>
              </a:ln>
              <a:no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 presetClass="entr" presetSubtype="1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heckerboard(across)">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animBg="1"/>
      <p:bldP spid="6" grpId="0" animBg="1"/>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DVSECTIONID" val="wjzqUzkCEyRs7MDbtn22K6"/>
</p:tagLst>
</file>

<file path=ppt/theme/theme1.xml><?xml version="1.0" encoding="utf-8"?>
<a:theme xmlns:a="http://schemas.openxmlformats.org/drawingml/2006/main" name="International">
  <a:themeElements>
    <a:clrScheme name="">
      <a:dk1>
        <a:srgbClr val="000000"/>
      </a:dk1>
      <a:lt1>
        <a:srgbClr val="FFFFFF"/>
      </a:lt1>
      <a:dk2>
        <a:srgbClr val="993366"/>
      </a:dk2>
      <a:lt2>
        <a:srgbClr val="FFFF99"/>
      </a:lt2>
      <a:accent1>
        <a:srgbClr val="009966"/>
      </a:accent1>
      <a:accent2>
        <a:srgbClr val="00CCCC"/>
      </a:accent2>
      <a:accent3>
        <a:srgbClr val="CAADB8"/>
      </a:accent3>
      <a:accent4>
        <a:srgbClr val="DADADA"/>
      </a:accent4>
      <a:accent5>
        <a:srgbClr val="AACAB8"/>
      </a:accent5>
      <a:accent6>
        <a:srgbClr val="00B9B9"/>
      </a:accent6>
      <a:hlink>
        <a:srgbClr val="000080"/>
      </a:hlink>
      <a:folHlink>
        <a:srgbClr val="9999FF"/>
      </a:folHlink>
    </a:clrScheme>
    <a:fontScheme name="Internati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he-IL" altLang="en-US" sz="2800" b="0" i="0" u="none" strike="noStrike" cap="none" normalizeH="0" baseline="0" smtClean="0">
            <a:ln>
              <a:noFill/>
            </a:ln>
            <a:solidFill>
              <a:schemeClr val="tx1"/>
            </a:solidFill>
            <a:effectLst/>
            <a:latin typeface="Arial" panose="020B0604020202020204" pitchFamily="34" charset="0"/>
            <a:cs typeface="David" panose="020E0502060401010101" pitchFamily="34" charset="-79"/>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he-IL" altLang="en-US" sz="2800" b="0" i="0" u="none" strike="noStrike" cap="none" normalizeH="0" baseline="0" smtClean="0">
            <a:ln>
              <a:noFill/>
            </a:ln>
            <a:solidFill>
              <a:schemeClr val="tx1"/>
            </a:solidFill>
            <a:effectLst/>
            <a:latin typeface="Arial" panose="020B0604020202020204" pitchFamily="34" charset="0"/>
            <a:cs typeface="David" panose="020E0502060401010101" pitchFamily="34" charset="-79"/>
          </a:defRPr>
        </a:defPPr>
      </a:lstStyle>
    </a:lnDef>
  </a:objectDefaults>
  <a:extraClrSchemeLst>
    <a:extraClrScheme>
      <a:clrScheme name="International 1">
        <a:dk1>
          <a:srgbClr val="000000"/>
        </a:dk1>
        <a:lt1>
          <a:srgbClr val="FFFFFF"/>
        </a:lt1>
        <a:dk2>
          <a:srgbClr val="0000FF"/>
        </a:dk2>
        <a:lt2>
          <a:srgbClr val="FFFF99"/>
        </a:lt2>
        <a:accent1>
          <a:srgbClr val="009966"/>
        </a:accent1>
        <a:accent2>
          <a:srgbClr val="00CCCC"/>
        </a:accent2>
        <a:accent3>
          <a:srgbClr val="AAAAFF"/>
        </a:accent3>
        <a:accent4>
          <a:srgbClr val="DADADA"/>
        </a:accent4>
        <a:accent5>
          <a:srgbClr val="AACAB8"/>
        </a:accent5>
        <a:accent6>
          <a:srgbClr val="00B9B9"/>
        </a:accent6>
        <a:hlink>
          <a:srgbClr val="000080"/>
        </a:hlink>
        <a:folHlink>
          <a:srgbClr val="9999FF"/>
        </a:folHlink>
      </a:clrScheme>
      <a:clrMap bg1="dk2" tx1="lt1" bg2="dk1" tx2="lt2" accent1="accent1" accent2="accent2" accent3="accent3" accent4="accent4" accent5="accent5" accent6="accent6" hlink="hlink" folHlink="folHlink"/>
    </a:extraClrScheme>
    <a:extraClrScheme>
      <a:clrScheme name="International 2">
        <a:dk1>
          <a:srgbClr val="000000"/>
        </a:dk1>
        <a:lt1>
          <a:srgbClr val="FFFFFF"/>
        </a:lt1>
        <a:dk2>
          <a:srgbClr val="000080"/>
        </a:dk2>
        <a:lt2>
          <a:srgbClr val="003399"/>
        </a:lt2>
        <a:accent1>
          <a:srgbClr val="9999FF"/>
        </a:accent1>
        <a:accent2>
          <a:srgbClr val="FF99FF"/>
        </a:accent2>
        <a:accent3>
          <a:srgbClr val="FFFFFF"/>
        </a:accent3>
        <a:accent4>
          <a:srgbClr val="000000"/>
        </a:accent4>
        <a:accent5>
          <a:srgbClr val="CACAFF"/>
        </a:accent5>
        <a:accent6>
          <a:srgbClr val="E78AE7"/>
        </a:accent6>
        <a:hlink>
          <a:srgbClr val="85ADFF"/>
        </a:hlink>
        <a:folHlink>
          <a:srgbClr val="00CCCC"/>
        </a:folHlink>
      </a:clrScheme>
      <a:clrMap bg1="lt1" tx1="dk1" bg2="lt2" tx2="dk2" accent1="accent1" accent2="accent2" accent3="accent3" accent4="accent4" accent5="accent5" accent6="accent6" hlink="hlink" folHlink="folHlink"/>
    </a:extraClrScheme>
    <a:extraClrScheme>
      <a:clrScheme name="International 3">
        <a:dk1>
          <a:srgbClr val="000000"/>
        </a:dk1>
        <a:lt1>
          <a:srgbClr val="FFFFFF"/>
        </a:lt1>
        <a:dk2>
          <a:srgbClr val="000000"/>
        </a:dk2>
        <a:lt2>
          <a:srgbClr val="5F5F5F"/>
        </a:lt2>
        <a:accent1>
          <a:srgbClr val="CBCBCB"/>
        </a:accent1>
        <a:accent2>
          <a:srgbClr val="969696"/>
        </a:accent2>
        <a:accent3>
          <a:srgbClr val="FFFFFF"/>
        </a:accent3>
        <a:accent4>
          <a:srgbClr val="000000"/>
        </a:accent4>
        <a:accent5>
          <a:srgbClr val="E2E2E2"/>
        </a:accent5>
        <a:accent6>
          <a:srgbClr val="878787"/>
        </a:accent6>
        <a:hlink>
          <a:srgbClr val="DDDDDD"/>
        </a:hlink>
        <a:folHlink>
          <a:srgbClr val="EAEAE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C:\MSOffice\Templates\Presentation Designs\International.pot</Template>
  <TotalTime>47600</TotalTime>
  <Pages>28</Pages>
  <Words>4633</Words>
  <Application>Microsoft Office PowerPoint</Application>
  <PresentationFormat>‫הצגה על המסך (4:3)</PresentationFormat>
  <Paragraphs>914</Paragraphs>
  <Slides>103</Slides>
  <Notes>64</Notes>
  <HiddenSlides>0</HiddenSlides>
  <MMClips>0</MMClips>
  <ScaleCrop>false</ScaleCrop>
  <HeadingPairs>
    <vt:vector size="6" baseType="variant">
      <vt:variant>
        <vt:lpstr>גופנים בשימוש</vt:lpstr>
      </vt:variant>
      <vt:variant>
        <vt:i4>11</vt:i4>
      </vt:variant>
      <vt:variant>
        <vt:lpstr>ערכת נושא</vt:lpstr>
      </vt:variant>
      <vt:variant>
        <vt:i4>1</vt:i4>
      </vt:variant>
      <vt:variant>
        <vt:lpstr>כותרות שקופיות</vt:lpstr>
      </vt:variant>
      <vt:variant>
        <vt:i4>103</vt:i4>
      </vt:variant>
    </vt:vector>
  </HeadingPairs>
  <TitlesOfParts>
    <vt:vector size="115" baseType="lpstr">
      <vt:lpstr>MS Mincho</vt:lpstr>
      <vt:lpstr>Arial</vt:lpstr>
      <vt:lpstr>Calibri</vt:lpstr>
      <vt:lpstr>CommonBullets</vt:lpstr>
      <vt:lpstr>David</vt:lpstr>
      <vt:lpstr>Helvetica</vt:lpstr>
      <vt:lpstr>Monotype Sorts</vt:lpstr>
      <vt:lpstr>Narkisim</vt:lpstr>
      <vt:lpstr>Symbol</vt:lpstr>
      <vt:lpstr>Times New Roman</vt:lpstr>
      <vt:lpstr>Wingdings</vt:lpstr>
      <vt:lpstr>International</vt:lpstr>
      <vt:lpstr>עקרונות השבחת בעלי חיים</vt:lpstr>
      <vt:lpstr>תוכן</vt:lpstr>
      <vt:lpstr>תכונות כמותיות,  המודל האינפיניטסימלי</vt:lpstr>
      <vt:lpstr>מושגי יסוד בסטטיסטיקה</vt:lpstr>
      <vt:lpstr>מושגי יסוד בסטטיסטיקה, המשך</vt:lpstr>
      <vt:lpstr>מושגי יסוד בגנטיקה כמותית</vt:lpstr>
      <vt:lpstr>עצמת סלקציה (selection intensity)</vt:lpstr>
      <vt:lpstr>תכנית טיפוח בקר לחלב בישראל </vt:lpstr>
      <vt:lpstr>הפרדוקס של טיפוח בקר לחלב</vt:lpstr>
      <vt:lpstr>מצגת של PowerPoint</vt:lpstr>
      <vt:lpstr>מצגת של PowerPoint</vt:lpstr>
      <vt:lpstr>הביטים כלכליים של השבחת בעלי חיים</vt:lpstr>
      <vt:lpstr>Overview</vt:lpstr>
      <vt:lpstr>Entities involved in genetic breeding</vt:lpstr>
      <vt:lpstr>Who gains from genetic improvement?</vt:lpstr>
      <vt:lpstr>The objective function for animal breeding</vt:lpstr>
      <vt:lpstr>Costs in breeding programs</vt:lpstr>
      <vt:lpstr>Returns in breeding programs: genetic gain per generation</vt:lpstr>
      <vt:lpstr>Genetic gain per generation, example for milk production</vt:lpstr>
      <vt:lpstr>Returns in breeding programs: genetic gain per year</vt:lpstr>
      <vt:lpstr>Returns in breeding programs</vt:lpstr>
      <vt:lpstr>Economic evaluation of breeding programs</vt:lpstr>
      <vt:lpstr>Computing discounted returns and costs with discrete generations</vt:lpstr>
      <vt:lpstr>The total value of a genetic gain, R, to year T is computed as follows: </vt:lpstr>
      <vt:lpstr>Genetic gain from an ongoing breeding program</vt:lpstr>
      <vt:lpstr>Genetic gain from an ongoing breeding program</vt:lpstr>
      <vt:lpstr>Genetic gain from an ongoing breeding program, example</vt:lpstr>
      <vt:lpstr>Total discounted costs of an ongoing breeding program</vt:lpstr>
      <vt:lpstr>Break-even costs for an ongoing breeding program</vt:lpstr>
      <vt:lpstr>Break-even costs for an ongoing breeding program, example</vt:lpstr>
      <vt:lpstr>Economic justification of new biotechnology in breeding programs</vt:lpstr>
      <vt:lpstr> ומה עם טכנולוגיות רבייה חדשות?</vt:lpstr>
      <vt:lpstr>Crossbreeding and heterosis</vt:lpstr>
      <vt:lpstr>The five types of heterosis, Moav, 1966</vt:lpstr>
      <vt:lpstr>The five types of heterosis, cont.</vt:lpstr>
      <vt:lpstr>Conclusions</vt:lpstr>
      <vt:lpstr>היסטוריות טיפוח בקר לחלב בארץ</vt:lpstr>
      <vt:lpstr>“In the beginning...”</vt:lpstr>
      <vt:lpstr>1925-1960</vt:lpstr>
      <vt:lpstr>Baladi cow - 1920</vt:lpstr>
      <vt:lpstr>2nd cross local x Dutch</vt:lpstr>
      <vt:lpstr>Local X Dutch cross</vt:lpstr>
      <vt:lpstr>Damascene cow - 1940</vt:lpstr>
      <vt:lpstr>Damascene X Dutch cross</vt:lpstr>
      <vt:lpstr>The Structure of the Israeli Dairy Cattle Enterprise </vt:lpstr>
      <vt:lpstr>Current status of the Israeli dairy cattle population</vt:lpstr>
      <vt:lpstr>Entities involved in dairy cattle breeding in Israel </vt:lpstr>
      <vt:lpstr>Entities involved in dairy cattle breeding in Israel, cont. </vt:lpstr>
      <vt:lpstr>Entities involved in dairy cattle breeding in Israel, cont </vt:lpstr>
      <vt:lpstr>Interbull</vt:lpstr>
      <vt:lpstr>אינדקסי סלקציה בעולם ובארץ</vt:lpstr>
      <vt:lpstr>תורשתיות לתכונות החשובות</vt:lpstr>
      <vt:lpstr>Selection indices used by the major commercial dairy cattle populations divided into production, conformation, SCS, longevity, fertility, calving traits and other traits in 2009, according to Stefan Rensing, Vereinigte Informationssysteme Tierhaltung (VIT) w.V., Verden (Germany).</vt:lpstr>
      <vt:lpstr>US net merit index</vt:lpstr>
      <vt:lpstr>מצגת של PowerPoint</vt:lpstr>
      <vt:lpstr>Development of the Israeli selection index during the last 30 years</vt:lpstr>
      <vt:lpstr>מתאמית גנטיים וסביבתיים בין רישום דלקת עטין וריכוז תאים סומאטיים</vt:lpstr>
      <vt:lpstr>משקל היחסי של התכונות הכלולות באינדקס הטיפוח הישראלי 11PD</vt:lpstr>
      <vt:lpstr>הנטיות הגנטיות הצפויות והנטיות בפעל בעשור האחרון לפי האינדקס 16PD</vt:lpstr>
      <vt:lpstr>מודל "הפרט הבודד" (Individual animal model)</vt:lpstr>
      <vt:lpstr>The individual animal model</vt:lpstr>
      <vt:lpstr>מטריצת הייחוסים</vt:lpstr>
      <vt:lpstr>Genetic Evaluation Methods in Israel</vt:lpstr>
      <vt:lpstr>The multitrait animal model, why?</vt:lpstr>
      <vt:lpstr>תורשתיות ומתאמים גנטיים וסביבתיים עבור תנובת חלבון בתחלובות 5-1</vt:lpstr>
      <vt:lpstr>תוצאות הטיפוח בארץ</vt:lpstr>
      <vt:lpstr>מצגת של PowerPoint</vt:lpstr>
      <vt:lpstr>מצגת של PowerPoint</vt:lpstr>
      <vt:lpstr>מצגת של PowerPoint</vt:lpstr>
      <vt:lpstr>מצגת של PowerPoint</vt:lpstr>
      <vt:lpstr>מצגת של PowerPoint</vt:lpstr>
      <vt:lpstr>Conclusions with respect to phenotypic trends</vt:lpstr>
      <vt:lpstr>ומה עם הגנים?</vt:lpstr>
      <vt:lpstr>Mapping the Mammalian Genome,  types of genetic markers</vt:lpstr>
      <vt:lpstr>Mapping the Mammalian Genome</vt:lpstr>
      <vt:lpstr>אינטרונים ואקסנים ב-דנא</vt:lpstr>
      <vt:lpstr>Types of genome maps</vt:lpstr>
      <vt:lpstr>Comparison of scales,  the mammalian genome</vt:lpstr>
      <vt:lpstr>Classes of genetic markers</vt:lpstr>
      <vt:lpstr>DNA-level polymorphisms</vt:lpstr>
      <vt:lpstr>The polymerase chain reaction</vt:lpstr>
      <vt:lpstr>DNA microsatellites</vt:lpstr>
      <vt:lpstr>Definition of SNPs</vt:lpstr>
      <vt:lpstr>Definition of SNPs, cont.</vt:lpstr>
      <vt:lpstr>Copy number variation (CNV)</vt:lpstr>
      <vt:lpstr>סלקציה גנומית</vt:lpstr>
      <vt:lpstr>מצגת של PowerPoint</vt:lpstr>
      <vt:lpstr>The accuracy of GEBV for young animals as a function of the number of animals with genotypes and phenotypic evaluations </vt:lpstr>
      <vt:lpstr>Establishment of multi-country consortiums </vt:lpstr>
      <vt:lpstr>The major consortiums for genomic evaluation</vt:lpstr>
      <vt:lpstr>מצגת של PowerPoint</vt:lpstr>
      <vt:lpstr>Small breeds and small countries</vt:lpstr>
      <vt:lpstr>The CRV-Sion contract</vt:lpstr>
      <vt:lpstr>The basis for evaluation of genomic estimated breeding values (GEBV)</vt:lpstr>
      <vt:lpstr>The training population</vt:lpstr>
      <vt:lpstr>Results</vt:lpstr>
      <vt:lpstr>Correlations of genomic evaluations (GEBV) and parent average evaluations (PA) with May 2014 genetic evaluations of the validation bulls.</vt:lpstr>
      <vt:lpstr>Regression of 2014 EBV on GEBV of the 174 validation bulls for the Israeli selection index.  Solid line is the regression, dotted line is the line of unbiased estimation of the 2014 EBV by the GEBV.</vt:lpstr>
      <vt:lpstr>Means and SD of the 10 validation bulls among 85 bulls born between 2007-2008 with the highest evaluations by either GEBV or PA for the Israeli selection index, PD11.  </vt:lpstr>
      <vt:lpstr>The bottom line</vt:lpstr>
      <vt:lpstr>מצגת של PowerPoint</vt:lpstr>
      <vt:lpstr>BUT!</vt:lpstr>
      <vt:lpstr>תודה רבה!</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Selection Indices for Non-linear Breeding Objectives</dc:title>
  <dc:subject/>
  <dc:creator>J. I. Weller</dc:creator>
  <cp:keywords/>
  <dc:description/>
  <cp:lastModifiedBy>user</cp:lastModifiedBy>
  <cp:revision>439</cp:revision>
  <cp:lastPrinted>1601-01-01T00:00:00Z</cp:lastPrinted>
  <dcterms:created xsi:type="dcterms:W3CDTF">1996-01-08T13:46:16Z</dcterms:created>
  <dcterms:modified xsi:type="dcterms:W3CDTF">2018-10-25T08:34:43Z</dcterms:modified>
</cp:coreProperties>
</file>