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handoutMasterIdLst>
    <p:handoutMasterId r:id="rId35"/>
  </p:handoutMasterIdLst>
  <p:sldIdLst>
    <p:sldId id="262" r:id="rId2"/>
    <p:sldId id="292" r:id="rId3"/>
    <p:sldId id="278" r:id="rId4"/>
    <p:sldId id="285" r:id="rId5"/>
    <p:sldId id="286" r:id="rId6"/>
    <p:sldId id="287" r:id="rId7"/>
    <p:sldId id="291" r:id="rId8"/>
    <p:sldId id="293" r:id="rId9"/>
    <p:sldId id="306" r:id="rId10"/>
    <p:sldId id="299" r:id="rId11"/>
    <p:sldId id="288" r:id="rId12"/>
    <p:sldId id="289" r:id="rId13"/>
    <p:sldId id="298" r:id="rId14"/>
    <p:sldId id="300" r:id="rId15"/>
    <p:sldId id="290" r:id="rId16"/>
    <p:sldId id="264" r:id="rId17"/>
    <p:sldId id="294" r:id="rId18"/>
    <p:sldId id="296" r:id="rId19"/>
    <p:sldId id="307" r:id="rId20"/>
    <p:sldId id="297" r:id="rId21"/>
    <p:sldId id="295" r:id="rId22"/>
    <p:sldId id="301" r:id="rId23"/>
    <p:sldId id="302" r:id="rId24"/>
    <p:sldId id="303" r:id="rId25"/>
    <p:sldId id="312" r:id="rId26"/>
    <p:sldId id="281" r:id="rId27"/>
    <p:sldId id="282" r:id="rId28"/>
    <p:sldId id="311" r:id="rId29"/>
    <p:sldId id="284" r:id="rId30"/>
    <p:sldId id="283" r:id="rId31"/>
    <p:sldId id="304" r:id="rId32"/>
    <p:sldId id="305" r:id="rId33"/>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ACEF"/>
    <a:srgbClr val="A89ACA"/>
    <a:srgbClr val="015740"/>
    <a:srgbClr val="88888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377" autoAdjust="0"/>
    <p:restoredTop sz="82857" autoAdjust="0"/>
  </p:normalViewPr>
  <p:slideViewPr>
    <p:cSldViewPr snapToGrid="0" snapToObjects="1">
      <p:cViewPr varScale="1">
        <p:scale>
          <a:sx n="89" d="100"/>
          <a:sy n="89" d="100"/>
        </p:scale>
        <p:origin x="900" y="6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0" d="100"/>
        <a:sy n="60" d="100"/>
      </p:scale>
      <p:origin x="0" y="108"/>
    </p:cViewPr>
  </p:sorterViewPr>
  <p:notesViewPr>
    <p:cSldViewPr snapToGrid="0" snapToObjects="1">
      <p:cViewPr varScale="1">
        <p:scale>
          <a:sx n="122" d="100"/>
          <a:sy n="122" d="100"/>
        </p:scale>
        <p:origin x="3864" y="2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47CC640-5A5B-454A-9D56-2CC2522A9372}"/>
              </a:ext>
            </a:extLst>
          </p:cNvPr>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1D970EE-DE91-7E42-8AE5-8382D274EBA0}"/>
              </a:ext>
            </a:extLst>
          </p:cNvPr>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9B86226B-8D2B-CE4E-B668-DA71486D4FBD}" type="datetimeFigureOut">
              <a:rPr lang="en-US" smtClean="0"/>
              <a:t>10/10/2019</a:t>
            </a:fld>
            <a:endParaRPr lang="en-US"/>
          </a:p>
        </p:txBody>
      </p:sp>
      <p:sp>
        <p:nvSpPr>
          <p:cNvPr id="4" name="Footer Placeholder 3">
            <a:extLst>
              <a:ext uri="{FF2B5EF4-FFF2-40B4-BE49-F238E27FC236}">
                <a16:creationId xmlns:a16="http://schemas.microsoft.com/office/drawing/2014/main" id="{E7B6A247-D02B-BA4C-969E-82EDFA99FA4C}"/>
              </a:ext>
            </a:extLst>
          </p:cNvPr>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15B75E8-CCD8-9142-BE46-38E7AFE3D9CA}"/>
              </a:ext>
            </a:extLst>
          </p:cNvPr>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A300FE86-3C3F-BA48-B26A-AEF51C99C8DA}" type="slidenum">
              <a:rPr lang="en-US" smtClean="0"/>
              <a:t>‹#›</a:t>
            </a:fld>
            <a:endParaRPr lang="en-US"/>
          </a:p>
        </p:txBody>
      </p:sp>
    </p:spTree>
    <p:extLst>
      <p:ext uri="{BB962C8B-B14F-4D97-AF65-F5344CB8AC3E}">
        <p14:creationId xmlns:p14="http://schemas.microsoft.com/office/powerpoint/2010/main" val="3570518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EE68CE6D-42F0-AF48-A4A0-61DD05B4450C}" type="datetimeFigureOut">
              <a:rPr lang="en-US" smtClean="0"/>
              <a:t>10/10/2019</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64474893-5134-C14E-A49C-685A7450AE7B}" type="slidenum">
              <a:rPr lang="en-US" smtClean="0"/>
              <a:t>‹#›</a:t>
            </a:fld>
            <a:endParaRPr lang="en-US"/>
          </a:p>
        </p:txBody>
      </p:sp>
    </p:spTree>
    <p:extLst>
      <p:ext uri="{BB962C8B-B14F-4D97-AF65-F5344CB8AC3E}">
        <p14:creationId xmlns:p14="http://schemas.microsoft.com/office/powerpoint/2010/main" val="778458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1</a:t>
            </a:fld>
            <a:endParaRPr lang="en-US"/>
          </a:p>
        </p:txBody>
      </p:sp>
    </p:spTree>
    <p:extLst>
      <p:ext uri="{BB962C8B-B14F-4D97-AF65-F5344CB8AC3E}">
        <p14:creationId xmlns:p14="http://schemas.microsoft.com/office/powerpoint/2010/main" val="39995625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he-IL" sz="1200" b="1" kern="1200" baseline="0" dirty="0">
                <a:solidFill>
                  <a:schemeClr val="tx1"/>
                </a:solidFill>
                <a:effectLst/>
                <a:latin typeface="+mn-lt"/>
                <a:ea typeface="+mn-ea"/>
                <a:cs typeface="+mn-cs"/>
              </a:rPr>
              <a:t>להבדיל מהשקנאי </a:t>
            </a:r>
            <a:r>
              <a:rPr lang="he-IL" sz="1200" kern="1200" baseline="0" dirty="0">
                <a:solidFill>
                  <a:schemeClr val="tx1"/>
                </a:solidFill>
                <a:effectLst/>
                <a:latin typeface="+mn-lt"/>
                <a:ea typeface="+mn-ea"/>
                <a:cs typeface="+mn-cs"/>
              </a:rPr>
              <a:t>-מין שנמצא </a:t>
            </a:r>
            <a:r>
              <a:rPr lang="he-IL" sz="1200" b="1" kern="1200" baseline="0" dirty="0">
                <a:solidFill>
                  <a:schemeClr val="tx1"/>
                </a:solidFill>
                <a:effectLst/>
                <a:latin typeface="+mn-lt"/>
                <a:ea typeface="+mn-ea"/>
                <a:cs typeface="+mn-cs"/>
              </a:rPr>
              <a:t>בסכנת הכחדה</a:t>
            </a:r>
            <a:r>
              <a:rPr lang="he-IL" sz="1200" b="0" kern="1200" baseline="0" dirty="0">
                <a:solidFill>
                  <a:schemeClr val="tx1"/>
                </a:solidFill>
                <a:effectLst/>
                <a:latin typeface="+mn-lt"/>
                <a:ea typeface="+mn-ea"/>
                <a:cs typeface="+mn-cs"/>
              </a:rPr>
              <a:t> ומין נודד-חולף בארצנו-</a:t>
            </a:r>
            <a:endParaRPr lang="he-IL" sz="1200" kern="1200" baseline="0" dirty="0">
              <a:solidFill>
                <a:schemeClr val="tx1"/>
              </a:solidFill>
              <a:effectLst/>
              <a:latin typeface="+mn-lt"/>
              <a:ea typeface="+mn-ea"/>
              <a:cs typeface="+mn-cs"/>
            </a:endParaRPr>
          </a:p>
          <a:p>
            <a:pPr marL="0" marR="0" indent="0" algn="r" defTabSz="914400" rtl="0" eaLnBrk="1" fontAlgn="auto" latinLnBrk="0" hangingPunct="1">
              <a:lnSpc>
                <a:spcPct val="100000"/>
              </a:lnSpc>
              <a:spcBef>
                <a:spcPts val="0"/>
              </a:spcBef>
              <a:spcAft>
                <a:spcPts val="0"/>
              </a:spcAft>
              <a:buClrTx/>
              <a:buSzTx/>
              <a:buFontTx/>
              <a:buNone/>
              <a:tabLst/>
              <a:defRPr/>
            </a:pPr>
            <a:r>
              <a:rPr lang="he-IL" sz="1200" kern="1200" baseline="0" dirty="0">
                <a:solidFill>
                  <a:schemeClr val="tx1"/>
                </a:solidFill>
                <a:effectLst/>
                <a:latin typeface="+mn-lt"/>
                <a:ea typeface="+mn-ea"/>
                <a:cs typeface="+mn-cs"/>
              </a:rPr>
              <a:t>ישנם מינים מקומיים </a:t>
            </a:r>
            <a:r>
              <a:rPr lang="he-IL" sz="1200" b="0" kern="1200" dirty="0">
                <a:solidFill>
                  <a:schemeClr val="tx1"/>
                </a:solidFill>
                <a:effectLst/>
                <a:latin typeface="+mn-lt"/>
                <a:ea typeface="+mn-ea"/>
                <a:cs typeface="+mn-cs"/>
              </a:rPr>
              <a:t>אשר התרבו מאוד בעשורים האחרונים</a:t>
            </a:r>
            <a:endParaRPr lang="en-US" sz="1200" b="0" kern="1200" dirty="0">
              <a:solidFill>
                <a:schemeClr val="tx1"/>
              </a:solidFill>
              <a:effectLst/>
              <a:latin typeface="+mn-lt"/>
              <a:ea typeface="+mn-ea"/>
              <a:cs typeface="+mn-cs"/>
            </a:endParaRPr>
          </a:p>
          <a:p>
            <a:pPr algn="r" rtl="0"/>
            <a:r>
              <a:rPr lang="en-US" sz="1200" b="0" kern="1200" dirty="0">
                <a:solidFill>
                  <a:schemeClr val="tx1"/>
                </a:solidFill>
                <a:effectLst/>
                <a:latin typeface="+mn-lt"/>
                <a:ea typeface="+mn-ea"/>
                <a:cs typeface="+mn-cs"/>
              </a:rPr>
              <a:t>-</a:t>
            </a:r>
            <a:r>
              <a:rPr lang="en-US" sz="1200" b="0" kern="1200" baseline="0" dirty="0">
                <a:solidFill>
                  <a:schemeClr val="tx1"/>
                </a:solidFill>
                <a:effectLst/>
                <a:latin typeface="+mn-lt"/>
                <a:ea typeface="+mn-ea"/>
                <a:cs typeface="+mn-cs"/>
              </a:rPr>
              <a:t>  </a:t>
            </a:r>
            <a:r>
              <a:rPr lang="he-IL" sz="1200" b="0" kern="1200" dirty="0">
                <a:solidFill>
                  <a:schemeClr val="tx1"/>
                </a:solidFill>
                <a:effectLst/>
                <a:latin typeface="+mn-lt"/>
                <a:ea typeface="+mn-ea"/>
                <a:cs typeface="+mn-cs"/>
              </a:rPr>
              <a:t>תוך הפרת מאזן המינים האקולוגי </a:t>
            </a:r>
            <a:r>
              <a:rPr lang="he-IL" sz="1200" b="1" kern="1200" dirty="0">
                <a:solidFill>
                  <a:schemeClr val="tx1"/>
                </a:solidFill>
                <a:effectLst/>
                <a:latin typeface="+mn-lt"/>
                <a:ea typeface="+mn-ea"/>
                <a:cs typeface="+mn-cs"/>
              </a:rPr>
              <a:t>המוגדרים  מינים מתפרצים כגון - חזירי בר, תנים ודרבנים.</a:t>
            </a:r>
          </a:p>
          <a:p>
            <a:pPr algn="r" rtl="0"/>
            <a:endParaRPr lang="he-IL" sz="1200" b="1" kern="1200" dirty="0">
              <a:solidFill>
                <a:schemeClr val="tx1"/>
              </a:solidFill>
              <a:effectLst/>
              <a:latin typeface="+mn-lt"/>
              <a:ea typeface="+mn-ea"/>
              <a:cs typeface="+mn-cs"/>
            </a:endParaRPr>
          </a:p>
          <a:p>
            <a:pPr algn="r" rtl="0"/>
            <a:r>
              <a:rPr lang="he-IL" sz="1200" b="1" kern="1200" baseline="0" dirty="0">
                <a:solidFill>
                  <a:schemeClr val="tx1"/>
                </a:solidFill>
                <a:effectLst/>
                <a:latin typeface="+mn-lt"/>
                <a:ea typeface="+mn-ea"/>
                <a:cs typeface="+mn-cs"/>
              </a:rPr>
              <a:t>זמינות המזון </a:t>
            </a:r>
            <a:r>
              <a:rPr lang="he-IL" sz="1200" b="0" kern="1200" baseline="0" dirty="0">
                <a:solidFill>
                  <a:schemeClr val="tx1"/>
                </a:solidFill>
                <a:effectLst/>
                <a:latin typeface="+mn-lt"/>
                <a:ea typeface="+mn-ea"/>
                <a:cs typeface="+mn-cs"/>
              </a:rPr>
              <a:t>לחיות הבר בחקלאות- </a:t>
            </a:r>
            <a:r>
              <a:rPr lang="he-IL" sz="1200" b="1" kern="1200" baseline="0" dirty="0">
                <a:solidFill>
                  <a:schemeClr val="tx1"/>
                </a:solidFill>
                <a:effectLst/>
                <a:latin typeface="+mn-lt"/>
                <a:ea typeface="+mn-ea"/>
                <a:cs typeface="+mn-cs"/>
              </a:rPr>
              <a:t>היבולים והפסולת החקלאית, </a:t>
            </a:r>
            <a:r>
              <a:rPr lang="he-IL" sz="1200" b="0" kern="1200" baseline="0" dirty="0">
                <a:solidFill>
                  <a:schemeClr val="tx1"/>
                </a:solidFill>
                <a:effectLst/>
                <a:latin typeface="+mn-lt"/>
                <a:ea typeface="+mn-ea"/>
                <a:cs typeface="+mn-cs"/>
              </a:rPr>
              <a:t>הוא גורם מרכזי לתופעת </a:t>
            </a:r>
            <a:r>
              <a:rPr lang="he-IL" sz="1200" b="1" kern="1200" baseline="0" dirty="0">
                <a:solidFill>
                  <a:schemeClr val="tx1"/>
                </a:solidFill>
                <a:effectLst/>
                <a:latin typeface="+mn-lt"/>
                <a:ea typeface="+mn-ea"/>
                <a:cs typeface="+mn-cs"/>
              </a:rPr>
              <a:t>המינים המתפרצים- </a:t>
            </a:r>
            <a:r>
              <a:rPr lang="he-IL" sz="1200" b="0" kern="1200" baseline="0" dirty="0">
                <a:solidFill>
                  <a:schemeClr val="tx1"/>
                </a:solidFill>
                <a:effectLst/>
                <a:latin typeface="+mn-lt"/>
                <a:ea typeface="+mn-ea"/>
                <a:cs typeface="+mn-cs"/>
              </a:rPr>
              <a:t>התרבות של מינים שונים מעבר לכושר הנשיאה שלהם בטבע</a:t>
            </a:r>
            <a:r>
              <a:rPr lang="he-IL" sz="1200" b="1" kern="1200" baseline="0" dirty="0">
                <a:solidFill>
                  <a:schemeClr val="tx1"/>
                </a:solidFill>
                <a:effectLst/>
                <a:latin typeface="+mn-lt"/>
                <a:ea typeface="+mn-ea"/>
                <a:cs typeface="+mn-cs"/>
              </a:rPr>
              <a:t>.</a:t>
            </a:r>
          </a:p>
          <a:p>
            <a:pPr algn="r" rtl="0"/>
            <a:endParaRPr lang="he-IL" sz="1200" b="1" kern="1200" baseline="0" dirty="0">
              <a:solidFill>
                <a:schemeClr val="tx1"/>
              </a:solidFill>
              <a:effectLst/>
              <a:latin typeface="+mn-lt"/>
              <a:ea typeface="+mn-ea"/>
              <a:cs typeface="+mn-cs"/>
            </a:endParaRPr>
          </a:p>
          <a:p>
            <a:pPr marL="0" marR="0" indent="0" algn="r" defTabSz="914400" rtl="0" eaLnBrk="1" fontAlgn="auto" latinLnBrk="0" hangingPunct="1">
              <a:lnSpc>
                <a:spcPct val="100000"/>
              </a:lnSpc>
              <a:spcBef>
                <a:spcPts val="0"/>
              </a:spcBef>
              <a:spcAft>
                <a:spcPts val="0"/>
              </a:spcAft>
              <a:buClrTx/>
              <a:buSzTx/>
              <a:buFontTx/>
              <a:buNone/>
              <a:tabLst/>
              <a:defRPr/>
            </a:pPr>
            <a:r>
              <a:rPr lang="he-IL" dirty="0"/>
              <a:t>התופעה של מינים מתפרצים פוגעת הן במערך האקולוגי בטבע והן בחקלאות-היא יוצרת לחץ עודף של חיות הבר  גם על האיזון הטבעי וגם  על התוצרת החקלאית   </a:t>
            </a:r>
          </a:p>
          <a:p>
            <a:pPr marL="0" marR="0" indent="0" algn="r"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pPr algn="r"/>
            <a:r>
              <a:rPr lang="he-IL" sz="1200" b="1" kern="1200" baseline="0" dirty="0">
                <a:solidFill>
                  <a:schemeClr val="tx1"/>
                </a:solidFill>
                <a:effectLst/>
                <a:latin typeface="+mn-lt"/>
                <a:ea typeface="+mn-ea"/>
                <a:cs typeface="+mn-cs"/>
              </a:rPr>
              <a:t> </a:t>
            </a:r>
            <a:r>
              <a:rPr lang="he-IL" sz="1200" b="1" kern="1200" dirty="0">
                <a:solidFill>
                  <a:schemeClr val="tx1"/>
                </a:solidFill>
                <a:effectLst/>
                <a:latin typeface="+mn-lt"/>
                <a:ea typeface="+mn-ea"/>
                <a:cs typeface="+mn-cs"/>
              </a:rPr>
              <a:t> </a:t>
            </a:r>
          </a:p>
          <a:p>
            <a:pPr algn="r"/>
            <a:endParaRPr lang="he-IL" sz="1200" b="1" kern="1200" dirty="0">
              <a:solidFill>
                <a:schemeClr val="tx1"/>
              </a:solidFill>
              <a:effectLst/>
              <a:latin typeface="+mn-lt"/>
              <a:ea typeface="+mn-ea"/>
              <a:cs typeface="+mn-cs"/>
            </a:endParaRPr>
          </a:p>
          <a:p>
            <a:pPr algn="r"/>
            <a:r>
              <a:rPr lang="he-IL" sz="1200" b="1" kern="1200" dirty="0">
                <a:solidFill>
                  <a:schemeClr val="tx1"/>
                </a:solidFill>
                <a:effectLst/>
                <a:latin typeface="+mn-lt"/>
                <a:ea typeface="+mn-ea"/>
                <a:cs typeface="+mn-cs"/>
              </a:rPr>
              <a:t> .</a:t>
            </a:r>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10</a:t>
            </a:fld>
            <a:endParaRPr lang="en-US"/>
          </a:p>
        </p:txBody>
      </p:sp>
    </p:spTree>
    <p:extLst>
      <p:ext uri="{BB962C8B-B14F-4D97-AF65-F5344CB8AC3E}">
        <p14:creationId xmlns:p14="http://schemas.microsoft.com/office/powerpoint/2010/main" val="1732672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r"/>
            <a:endParaRPr lang="en-US" dirty="0"/>
          </a:p>
          <a:p>
            <a:pPr algn="r"/>
            <a:r>
              <a:rPr lang="he-IL" dirty="0"/>
              <a:t>לזמינות של מזון יש השפעה ישירה ומשמעותית על אוכלוסיית הטורפים כגון תנים, שועלים, זאבים. </a:t>
            </a:r>
          </a:p>
          <a:p>
            <a:pPr marL="0" marR="0" indent="0" algn="r" defTabSz="914400" rtl="0" eaLnBrk="1" fontAlgn="auto" latinLnBrk="0" hangingPunct="1">
              <a:lnSpc>
                <a:spcPct val="100000"/>
              </a:lnSpc>
              <a:spcBef>
                <a:spcPts val="0"/>
              </a:spcBef>
              <a:spcAft>
                <a:spcPts val="0"/>
              </a:spcAft>
              <a:buClrTx/>
              <a:buSzTx/>
              <a:buFontTx/>
              <a:buNone/>
              <a:tabLst/>
              <a:defRPr/>
            </a:pPr>
            <a:r>
              <a:rPr lang="he-IL" sz="1200" kern="1200" dirty="0">
                <a:solidFill>
                  <a:schemeClr val="tx1"/>
                </a:solidFill>
                <a:effectLst/>
                <a:latin typeface="+mn-lt"/>
                <a:ea typeface="+mn-ea"/>
                <a:cs typeface="+mn-cs"/>
              </a:rPr>
              <a:t>משקים</a:t>
            </a:r>
            <a:r>
              <a:rPr lang="he-IL" sz="1200" kern="1200" baseline="0" dirty="0">
                <a:solidFill>
                  <a:schemeClr val="tx1"/>
                </a:solidFill>
                <a:effectLst/>
                <a:latin typeface="+mn-lt"/>
                <a:ea typeface="+mn-ea"/>
                <a:cs typeface="+mn-cs"/>
              </a:rPr>
              <a:t>  שסביבם פסולת אורגנית </a:t>
            </a:r>
            <a:r>
              <a:rPr lang="he-IL" sz="1200" kern="1200" dirty="0">
                <a:solidFill>
                  <a:schemeClr val="tx1"/>
                </a:solidFill>
                <a:effectLst/>
                <a:latin typeface="+mn-lt"/>
                <a:ea typeface="+mn-ea"/>
                <a:cs typeface="+mn-cs"/>
              </a:rPr>
              <a:t> ופגרים של בעלי חיים,  הם משאבי קיום עבור</a:t>
            </a:r>
            <a:r>
              <a:rPr lang="he-IL" sz="1200" kern="1200" baseline="0" dirty="0">
                <a:solidFill>
                  <a:schemeClr val="tx1"/>
                </a:solidFill>
                <a:effectLst/>
                <a:latin typeface="+mn-lt"/>
                <a:ea typeface="+mn-ea"/>
                <a:cs typeface="+mn-cs"/>
              </a:rPr>
              <a:t> טורפים. פעילות אדם זו </a:t>
            </a:r>
            <a:r>
              <a:rPr lang="he-IL" sz="1200" kern="1200" dirty="0">
                <a:solidFill>
                  <a:schemeClr val="tx1"/>
                </a:solidFill>
                <a:effectLst/>
                <a:latin typeface="+mn-lt"/>
                <a:ea typeface="+mn-ea"/>
                <a:cs typeface="+mn-cs"/>
              </a:rPr>
              <a:t> נחשבת כגורם מרכזי  לעלייה בצפיפות אוכלוסיות של מיני טורפים.</a:t>
            </a:r>
            <a:r>
              <a:rPr lang="he-IL" sz="1200" kern="1200" baseline="0" dirty="0">
                <a:solidFill>
                  <a:schemeClr val="tx1"/>
                </a:solidFill>
                <a:effectLst/>
                <a:latin typeface="+mn-lt"/>
                <a:ea typeface="+mn-ea"/>
                <a:cs typeface="+mn-cs"/>
              </a:rPr>
              <a:t> </a:t>
            </a:r>
            <a:endParaRPr lang="en-US" altLang="he-IL" dirty="0"/>
          </a:p>
          <a:p>
            <a:pPr algn="r"/>
            <a:r>
              <a:rPr lang="he-IL" b="1" dirty="0"/>
              <a:t>אמצעי פשוט של פעולות תברואה-סניטציה</a:t>
            </a:r>
            <a:r>
              <a:rPr lang="he-IL" dirty="0"/>
              <a:t>, נמצא יעיל מאוד תוך זמן קצר. </a:t>
            </a:r>
          </a:p>
          <a:p>
            <a:pPr algn="r"/>
            <a:r>
              <a:rPr lang="he-IL" baseline="0" dirty="0"/>
              <a:t>מא</a:t>
            </a:r>
            <a:r>
              <a:rPr lang="he-IL" dirty="0"/>
              <a:t>חר שאמצעי זה משפיע על ה 'גיוס' של פרטים לאוכלוסייה ועל  השרידות שלהם כלומר </a:t>
            </a:r>
            <a:r>
              <a:rPr lang="he-IL" baseline="0" dirty="0"/>
              <a:t>על גודל האוכלוסייה שלהם</a:t>
            </a:r>
            <a:endParaRPr lang="he-IL" dirty="0"/>
          </a:p>
          <a:p>
            <a:pPr algn="r"/>
            <a:r>
              <a:rPr lang="he-IL" dirty="0"/>
              <a:t>השפעתו נמשכת לטווח הארוך. </a:t>
            </a:r>
          </a:p>
          <a:p>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11</a:t>
            </a:fld>
            <a:endParaRPr lang="en-US"/>
          </a:p>
        </p:txBody>
      </p:sp>
    </p:spTree>
    <p:extLst>
      <p:ext uri="{BB962C8B-B14F-4D97-AF65-F5344CB8AC3E}">
        <p14:creationId xmlns:p14="http://schemas.microsoft.com/office/powerpoint/2010/main" val="17489628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he-IL" dirty="0"/>
              <a:t>רשות הטבע והגנים  מובילה מהלכים לשיתופי פעולה עם החקלאים ועם משרדי הממשלה הרלבנטיים </a:t>
            </a:r>
            <a:r>
              <a:rPr lang="he-IL" b="0" dirty="0"/>
              <a:t>על מנת  ליישם ולהפעיל </a:t>
            </a:r>
            <a:r>
              <a:rPr lang="he-IL" b="1" dirty="0"/>
              <a:t>פעולות סניטציה-פינוי פסולת כחלק בלתי נפרד מפעילות החקלאים </a:t>
            </a:r>
            <a:r>
              <a:rPr lang="he-IL" b="0" dirty="0"/>
              <a:t>בשטח-בעלי לולים, בעלי עדרים ומשקי חי</a:t>
            </a:r>
          </a:p>
          <a:p>
            <a:pPr algn="r"/>
            <a:endParaRPr lang="he-IL" b="0" dirty="0"/>
          </a:p>
          <a:p>
            <a:pPr algn="r"/>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12</a:t>
            </a:fld>
            <a:endParaRPr lang="en-US"/>
          </a:p>
        </p:txBody>
      </p:sp>
    </p:spTree>
    <p:extLst>
      <p:ext uri="{BB962C8B-B14F-4D97-AF65-F5344CB8AC3E}">
        <p14:creationId xmlns:p14="http://schemas.microsoft.com/office/powerpoint/2010/main" val="37914577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r"/>
            <a:r>
              <a:rPr lang="he-IL" dirty="0"/>
              <a:t>אחת </a:t>
            </a:r>
            <a:r>
              <a:rPr lang="he-IL" b="1" dirty="0"/>
              <a:t>התופעות הנלוות להתפרצות של מינים כמו התנים</a:t>
            </a:r>
            <a:r>
              <a:rPr lang="he-IL" dirty="0"/>
              <a:t> היא סכנת הרעלות מידי החקלאים. עדרי הבקר בגולן מהווים מקור מזון עבור טורפים כמו התן והזאב</a:t>
            </a:r>
          </a:p>
          <a:p>
            <a:pPr algn="r"/>
            <a:r>
              <a:rPr lang="he-IL" dirty="0"/>
              <a:t> פגרים שנשארו בשטח מעודדים את התרבות הטורפים שפוגעים בעדרים ע"י טריפת בני בקר צעירים או חלשים. </a:t>
            </a:r>
            <a:r>
              <a:rPr lang="he-IL" b="1" dirty="0"/>
              <a:t>מצב זה עלול לגרום לחקלאים  לנקוט בפעולה לא חוקית - הרעלה</a:t>
            </a:r>
            <a:r>
              <a:rPr lang="he-IL" dirty="0"/>
              <a:t>.</a:t>
            </a:r>
          </a:p>
          <a:p>
            <a:pPr algn="r"/>
            <a:r>
              <a:rPr lang="he-IL" dirty="0"/>
              <a:t> פגר מורעל שמונח בשטח ושנועד לפגוע בטורף שמאיים על שלום העדר, עלול לפגוע  קשות במארג המזון ובמגוון הביולוגי, </a:t>
            </a:r>
            <a:r>
              <a:rPr lang="he-IL" b="1" dirty="0"/>
              <a:t>כדוגמת הפגיעה הדרמטית באוכלוסיית הנשרים ברמת הגולן</a:t>
            </a:r>
            <a:r>
              <a:rPr lang="he-IL" dirty="0"/>
              <a:t>. </a:t>
            </a:r>
          </a:p>
          <a:p>
            <a:pPr algn="r"/>
            <a:endParaRPr lang="en-US" dirty="0"/>
          </a:p>
          <a:p>
            <a:pPr algn="r"/>
            <a:r>
              <a:rPr lang="he-IL" dirty="0"/>
              <a:t>פעולות הסניטציה – פינוי מוסדר של פגרי פרות מהשטח לאתר ייעודי להטמנת פגרים-  מצמצמות את כמות הטורפים מפחיתות את לחץ הטריפה והפגיעה שלהם בעדרים ומקטינה</a:t>
            </a:r>
            <a:r>
              <a:rPr lang="he-IL" baseline="0" dirty="0"/>
              <a:t> את סכנת </a:t>
            </a:r>
            <a:r>
              <a:rPr lang="he-IL" baseline="0" dirty="0" err="1"/>
              <a:t>ההרעלות</a:t>
            </a:r>
            <a:r>
              <a:rPr lang="he-IL" baseline="0" dirty="0"/>
              <a:t> </a:t>
            </a:r>
          </a:p>
          <a:p>
            <a:pPr algn="r"/>
            <a:endParaRPr lang="he-IL" dirty="0"/>
          </a:p>
          <a:p>
            <a:endParaRPr lang="he-IL" dirty="0"/>
          </a:p>
          <a:p>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13</a:t>
            </a:fld>
            <a:endParaRPr lang="en-US"/>
          </a:p>
        </p:txBody>
      </p:sp>
    </p:spTree>
    <p:extLst>
      <p:ext uri="{BB962C8B-B14F-4D97-AF65-F5344CB8AC3E}">
        <p14:creationId xmlns:p14="http://schemas.microsoft.com/office/powerpoint/2010/main" val="39302510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14</a:t>
            </a:fld>
            <a:endParaRPr lang="en-US"/>
          </a:p>
        </p:txBody>
      </p:sp>
    </p:spTree>
    <p:extLst>
      <p:ext uri="{BB962C8B-B14F-4D97-AF65-F5344CB8AC3E}">
        <p14:creationId xmlns:p14="http://schemas.microsoft.com/office/powerpoint/2010/main" val="24653364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r"/>
            <a:r>
              <a:rPr lang="he-IL" b="1" dirty="0"/>
              <a:t>החלקות החקלאיות עבור חיות הבר הן כמו ' עמדת מזנון זמין מהיר'- </a:t>
            </a:r>
            <a:r>
              <a:rPr lang="he-IL" dirty="0"/>
              <a:t>במקום להוציא אנרגיה בחיפוש אחר מזון, החלקה 'מציעה' לבעל החיים אנרגיה זמינה ומרוכזת ומהווה מקור משיכה עבורו.</a:t>
            </a:r>
          </a:p>
          <a:p>
            <a:pPr algn="r"/>
            <a:r>
              <a:rPr lang="he-IL" dirty="0"/>
              <a:t>לא רק הגידולים עצמם-יבולים וחיות משק הן המקור למשיכת חיות הבר אלא גם  מקורות המים: נזקי חיות בר לצנרת הינה תופעה ידועה, הקיימת בכל אזורי הארץ. בעלי החיים זקוקים למים, ומערכות ההשקיה מהוות עבורם מקור נוח וזמין.</a:t>
            </a:r>
          </a:p>
          <a:p>
            <a:pPr algn="r"/>
            <a:r>
              <a:rPr lang="he-IL" dirty="0"/>
              <a:t>מיהן חיות הבר שמזיקות לחקלאות? מהו אופי הפגיעה בגידולים? </a:t>
            </a:r>
          </a:p>
          <a:p>
            <a:pPr algn="r"/>
            <a:r>
              <a:rPr lang="he-IL" dirty="0"/>
              <a:t>בכל מקום בארץ תמונת המצב של נזקי החקלאות מחיות הבר היא מעט שונה וקשורה במאפיינים הגאוגרפיים, באופי הגידולים ובתפוצת מיני בעלי החיים. </a:t>
            </a:r>
          </a:p>
          <a:p>
            <a:pPr algn="r"/>
            <a:r>
              <a:rPr lang="he-IL" dirty="0"/>
              <a:t>חיות הבר המזיקות הן יונקים צמחונים וטורפים, בעלי כנף, ואף זוחלים-שפוגעים  בגידולים ובתשתיות המים.</a:t>
            </a:r>
          </a:p>
          <a:p>
            <a:pPr algn="r"/>
            <a:r>
              <a:rPr lang="he-IL" dirty="0"/>
              <a:t>רב הנזקים נגרמים בשעות החשיכה, זמן הפעילות של מרבית בעלי החיים. להלן דוגמאות ממקומות שונים בארץ, חלק מהתמונות לקוחות ממצלמות מעקב שהונחו בשטח החקלאי על ידי פקחי רשות</a:t>
            </a:r>
            <a:r>
              <a:rPr lang="he-IL" baseline="0" dirty="0"/>
              <a:t> הטבע והגנים:</a:t>
            </a:r>
            <a:endParaRPr lang="he-IL" dirty="0"/>
          </a:p>
          <a:p>
            <a:pPr algn="r"/>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15</a:t>
            </a:fld>
            <a:endParaRPr lang="en-US"/>
          </a:p>
        </p:txBody>
      </p:sp>
    </p:spTree>
    <p:extLst>
      <p:ext uri="{BB962C8B-B14F-4D97-AF65-F5344CB8AC3E}">
        <p14:creationId xmlns:p14="http://schemas.microsoft.com/office/powerpoint/2010/main" val="35286302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r" rtl="1"/>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16</a:t>
            </a:fld>
            <a:endParaRPr lang="en-US"/>
          </a:p>
        </p:txBody>
      </p:sp>
    </p:spTree>
    <p:extLst>
      <p:ext uri="{BB962C8B-B14F-4D97-AF65-F5344CB8AC3E}">
        <p14:creationId xmlns:p14="http://schemas.microsoft.com/office/powerpoint/2010/main" val="4473956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17</a:t>
            </a:fld>
            <a:endParaRPr lang="en-US"/>
          </a:p>
        </p:txBody>
      </p:sp>
    </p:spTree>
    <p:extLst>
      <p:ext uri="{BB962C8B-B14F-4D97-AF65-F5344CB8AC3E}">
        <p14:creationId xmlns:p14="http://schemas.microsoft.com/office/powerpoint/2010/main" val="5360102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18</a:t>
            </a:fld>
            <a:endParaRPr lang="en-US"/>
          </a:p>
        </p:txBody>
      </p:sp>
    </p:spTree>
    <p:extLst>
      <p:ext uri="{BB962C8B-B14F-4D97-AF65-F5344CB8AC3E}">
        <p14:creationId xmlns:p14="http://schemas.microsoft.com/office/powerpoint/2010/main" val="41114480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19</a:t>
            </a:fld>
            <a:endParaRPr lang="en-US"/>
          </a:p>
        </p:txBody>
      </p:sp>
    </p:spTree>
    <p:extLst>
      <p:ext uri="{BB962C8B-B14F-4D97-AF65-F5344CB8AC3E}">
        <p14:creationId xmlns:p14="http://schemas.microsoft.com/office/powerpoint/2010/main" val="1667230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r" rtl="1"/>
            <a:r>
              <a:rPr lang="he-IL" dirty="0"/>
              <a:t> גידולים חקלאיים הם  גורם משיכה לחיות הבר  (כפי שמוכר לנו  כבר במשלים  כגון 'השועל והכרם' או 'השועל בלול התרנגולות)</a:t>
            </a:r>
          </a:p>
          <a:p>
            <a:pPr algn="r" rtl="1"/>
            <a:r>
              <a:rPr lang="he-IL" sz="1200" kern="1200" dirty="0">
                <a:solidFill>
                  <a:schemeClr val="tx1"/>
                </a:solidFill>
                <a:effectLst/>
                <a:latin typeface="+mn-lt"/>
                <a:ea typeface="+mn-ea"/>
                <a:cs typeface="+mn-cs"/>
              </a:rPr>
              <a:t>המפגש בין חיות הבר לגידולים חקלאיים אינו רק בעיה של החקלאים שיבולם ניזוק.</a:t>
            </a:r>
          </a:p>
          <a:p>
            <a:pPr algn="r" rtl="1"/>
            <a:r>
              <a:rPr lang="he-IL" baseline="0" dirty="0"/>
              <a:t> בנושא הנזקים לחקלאות מחיות הבר </a:t>
            </a:r>
            <a:r>
              <a:rPr lang="he-IL" b="1" baseline="0" dirty="0"/>
              <a:t>יש שני צדדים שנפגעים –גם החקלאי וגם הטבע .</a:t>
            </a:r>
            <a:r>
              <a:rPr lang="he-IL" b="1" dirty="0"/>
              <a:t> </a:t>
            </a:r>
          </a:p>
          <a:p>
            <a:pPr algn="r" rtl="1"/>
            <a:r>
              <a:rPr lang="he-IL" baseline="0" dirty="0"/>
              <a:t> התוצרת החקלאית  הופכת ל</a:t>
            </a:r>
            <a:r>
              <a:rPr lang="he-IL" dirty="0"/>
              <a:t>מקור מזון נוסף לחיות הבר-</a:t>
            </a:r>
            <a:r>
              <a:rPr lang="he-IL" baseline="0" dirty="0"/>
              <a:t> מה  שפוגע כמובן בפרנסת החקלאים.</a:t>
            </a:r>
          </a:p>
          <a:p>
            <a:pPr algn="r" rtl="1"/>
            <a:r>
              <a:rPr lang="he-IL" baseline="0" dirty="0"/>
              <a:t>אך זמינות המזון מהחקלאות עבור חיות הבר  משפיעה ופוגעת ישירות באיזון  בטבע – חיות הבר מתרבות מעבר לכושר הנשיאה הטבעי של השטח.</a:t>
            </a:r>
          </a:p>
          <a:p>
            <a:pPr algn="r" rtl="1"/>
            <a:r>
              <a:rPr lang="he-IL" baseline="0" dirty="0"/>
              <a:t>תופעה זו מביאה להתרבות והתפרצות של מינים, ובאה על חשבון  מגוון מינים .</a:t>
            </a:r>
          </a:p>
          <a:p>
            <a:pPr algn="r" rtl="1"/>
            <a:r>
              <a:rPr lang="he-IL" baseline="0" dirty="0"/>
              <a:t> תופעת המינים המתפרצים-משפיעה ופוגעת  במארג המינים הטבעי, ומגדילה את לחץ הפגיעה של חיות בר ביבולים.</a:t>
            </a:r>
          </a:p>
          <a:p>
            <a:pPr algn="r" rtl="1"/>
            <a:r>
              <a:rPr lang="he-IL" dirty="0"/>
              <a:t>בימינו, נושא נזקי החקלאות מחיות בר  הינו תופעה רחבה שקשורה בפגיעה כלכלית גדולה ומשמעותית בחקלאים מצד אחד ,ומצד שני באתגר בשמירת הטבע וחיות הבר.</a:t>
            </a:r>
          </a:p>
          <a:p>
            <a:pPr algn="r" rtl="1"/>
            <a:r>
              <a:rPr lang="he-IL" b="1" dirty="0"/>
              <a:t>הקונפליקט</a:t>
            </a:r>
            <a:r>
              <a:rPr lang="he-IL" b="1" baseline="0" dirty="0"/>
              <a:t> </a:t>
            </a:r>
            <a:r>
              <a:rPr lang="he-IL" b="1" dirty="0"/>
              <a:t>נעוץ בהשפעה ההדדית של החקלאות על חיות הבר ולהיפך</a:t>
            </a:r>
            <a:endParaRPr lang="he-IL" dirty="0"/>
          </a:p>
          <a:p>
            <a:pPr algn="r" rtl="1"/>
            <a:endParaRPr lang="he-IL" dirty="0"/>
          </a:p>
          <a:p>
            <a:pPr algn="r" rtl="1"/>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2</a:t>
            </a:fld>
            <a:endParaRPr lang="en-US"/>
          </a:p>
        </p:txBody>
      </p:sp>
    </p:spTree>
    <p:extLst>
      <p:ext uri="{BB962C8B-B14F-4D97-AF65-F5344CB8AC3E}">
        <p14:creationId xmlns:p14="http://schemas.microsoft.com/office/powerpoint/2010/main" val="33794156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r"/>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20</a:t>
            </a:fld>
            <a:endParaRPr lang="en-US"/>
          </a:p>
        </p:txBody>
      </p:sp>
    </p:spTree>
    <p:extLst>
      <p:ext uri="{BB962C8B-B14F-4D97-AF65-F5344CB8AC3E}">
        <p14:creationId xmlns:p14="http://schemas.microsoft.com/office/powerpoint/2010/main" val="10265770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21</a:t>
            </a:fld>
            <a:endParaRPr lang="en-US"/>
          </a:p>
        </p:txBody>
      </p:sp>
    </p:spTree>
    <p:extLst>
      <p:ext uri="{BB962C8B-B14F-4D97-AF65-F5344CB8AC3E}">
        <p14:creationId xmlns:p14="http://schemas.microsoft.com/office/powerpoint/2010/main" val="30580018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1200" kern="1200" dirty="0">
                <a:solidFill>
                  <a:schemeClr val="tx1"/>
                </a:solidFill>
                <a:effectLst/>
                <a:latin typeface="+mn-lt"/>
                <a:ea typeface="+mn-ea"/>
                <a:cs typeface="+mn-cs"/>
              </a:rPr>
              <a:t>חזיר הבר הוא בעל חיים אוכל כל - הוא ניזון מכל סוגי המזונות :פירות, זרעים, פקעות, פטריות, חסרי חוליות, בעלי חיים קטנים ופגרים.- </a:t>
            </a:r>
            <a:r>
              <a:rPr lang="he-IL" dirty="0"/>
              <a:t>מצטיין בחוש ריח יוצא מהכלל</a:t>
            </a:r>
          </a:p>
          <a:p>
            <a:pPr marL="0" marR="0" indent="0" algn="r" defTabSz="914400" rtl="1" eaLnBrk="1" fontAlgn="auto" latinLnBrk="0" hangingPunct="1">
              <a:lnSpc>
                <a:spcPct val="100000"/>
              </a:lnSpc>
              <a:spcBef>
                <a:spcPts val="0"/>
              </a:spcBef>
              <a:spcAft>
                <a:spcPts val="0"/>
              </a:spcAft>
              <a:buClrTx/>
              <a:buSzTx/>
              <a:buFontTx/>
              <a:buNone/>
              <a:tabLst/>
              <a:defRPr/>
            </a:pPr>
            <a:r>
              <a:rPr lang="he-IL" sz="1200" kern="1200" dirty="0">
                <a:solidFill>
                  <a:schemeClr val="tx1"/>
                </a:solidFill>
                <a:effectLst/>
                <a:latin typeface="+mn-lt"/>
                <a:ea typeface="+mn-ea"/>
                <a:cs typeface="+mn-cs"/>
              </a:rPr>
              <a:t>ברמה ארצית חזיר-הבר </a:t>
            </a:r>
            <a:r>
              <a:rPr lang="he-IL" sz="1200" strike="noStrike" kern="1200" dirty="0">
                <a:solidFill>
                  <a:schemeClr val="tx1"/>
                </a:solidFill>
                <a:effectLst/>
                <a:latin typeface="+mn-lt"/>
                <a:ea typeface="+mn-ea"/>
                <a:cs typeface="+mn-cs"/>
              </a:rPr>
              <a:t>הוא מהבולטים והמובילים </a:t>
            </a:r>
            <a:r>
              <a:rPr lang="he-IL" sz="1200" kern="1200" dirty="0">
                <a:solidFill>
                  <a:schemeClr val="tx1"/>
                </a:solidFill>
                <a:effectLst/>
                <a:latin typeface="+mn-lt"/>
                <a:ea typeface="+mn-ea"/>
                <a:cs typeface="+mn-cs"/>
              </a:rPr>
              <a:t>מבחינת מספר האירועים הקשורים לנזקים לחקלאות מחיות-בר, ועיקר הנזק שנגרם הוא  בגידולי שדה ומטעים:</a:t>
            </a:r>
            <a:r>
              <a:rPr lang="he-IL" dirty="0"/>
              <a:t> </a:t>
            </a:r>
          </a:p>
          <a:p>
            <a:pPr marL="0" marR="0" indent="0" algn="r" defTabSz="914400" rtl="1" eaLnBrk="1" fontAlgn="auto" latinLnBrk="0" hangingPunct="1">
              <a:lnSpc>
                <a:spcPct val="100000"/>
              </a:lnSpc>
              <a:spcBef>
                <a:spcPts val="0"/>
              </a:spcBef>
              <a:spcAft>
                <a:spcPts val="0"/>
              </a:spcAft>
              <a:buClrTx/>
              <a:buSzTx/>
              <a:buFontTx/>
              <a:buNone/>
              <a:tabLst/>
              <a:defRPr/>
            </a:pPr>
            <a:r>
              <a:rPr lang="he-IL" b="1" dirty="0"/>
              <a:t> אכילת פירות נשירים ושבירת ענפי עצים כדי להגיע לפרי, אכילת ענפים של עצים צעירים, נבירה בקרקע במטעים ובכרמים בחיפוש מזון תת-קרקעי, רביצה בחלקות, קריעה של מערכות השקיה וממטרות העשויים פלסטיק.</a:t>
            </a:r>
          </a:p>
          <a:p>
            <a:pPr marL="0" marR="0" indent="0" algn="r" defTabSz="914400" rtl="1" eaLnBrk="1" fontAlgn="auto" latinLnBrk="0" hangingPunct="1">
              <a:lnSpc>
                <a:spcPct val="100000"/>
              </a:lnSpc>
              <a:spcBef>
                <a:spcPts val="0"/>
              </a:spcBef>
              <a:spcAft>
                <a:spcPts val="0"/>
              </a:spcAft>
              <a:buClrTx/>
              <a:buSzTx/>
              <a:buFontTx/>
              <a:buNone/>
              <a:tabLst/>
              <a:defRPr/>
            </a:pPr>
            <a:r>
              <a:rPr lang="he-IL" sz="1200" kern="1200" dirty="0">
                <a:solidFill>
                  <a:schemeClr val="tx1"/>
                </a:solidFill>
                <a:effectLst/>
                <a:latin typeface="+mn-lt"/>
                <a:ea typeface="+mn-ea"/>
                <a:cs typeface="+mn-cs"/>
              </a:rPr>
              <a:t> התרבותם של חזירי בר לכדי ממדים של התפרצות במקומות שונים בישראל </a:t>
            </a:r>
            <a:r>
              <a:rPr lang="he-IL" sz="1200" b="0" kern="1200" dirty="0">
                <a:solidFill>
                  <a:schemeClr val="tx1"/>
                </a:solidFill>
                <a:effectLst/>
                <a:latin typeface="+mn-lt"/>
                <a:ea typeface="+mn-ea"/>
                <a:cs typeface="+mn-cs"/>
              </a:rPr>
              <a:t>נובעת בעיקר מזמינות מזון הקיים בחקלאות</a:t>
            </a:r>
          </a:p>
          <a:p>
            <a:pPr marL="0" marR="0" indent="0" algn="r" defTabSz="914400" rtl="1" eaLnBrk="1" fontAlgn="auto" latinLnBrk="0" hangingPunct="1">
              <a:lnSpc>
                <a:spcPct val="100000"/>
              </a:lnSpc>
              <a:spcBef>
                <a:spcPts val="0"/>
              </a:spcBef>
              <a:spcAft>
                <a:spcPts val="0"/>
              </a:spcAft>
              <a:buClrTx/>
              <a:buSzTx/>
              <a:buFontTx/>
              <a:buNone/>
              <a:tabLst/>
              <a:defRPr/>
            </a:pPr>
            <a:r>
              <a:rPr lang="he-IL" b="0" dirty="0"/>
              <a:t>גידולים חקלאיים מגדילים את מצאי המזון ובכך גם את יכולת הנשיאה של השטח את חזירי הבר</a:t>
            </a:r>
          </a:p>
          <a:p>
            <a:pPr algn="r" rtl="1"/>
            <a:r>
              <a:rPr lang="he-IL" sz="1200" b="0" kern="1200" dirty="0">
                <a:solidFill>
                  <a:schemeClr val="tx1"/>
                </a:solidFill>
                <a:effectLst/>
                <a:latin typeface="+mn-lt"/>
                <a:ea typeface="+mn-ea"/>
                <a:cs typeface="+mn-cs"/>
              </a:rPr>
              <a:t>בשל כמותם הרבה, גודלם, ויכולות הלמידה וההסתגלות המהירות של חזירי הבר לאמצעי מיגון שונים, הפגיעה שלהם בחלקות וביבולים קשה ומתמשכת לאורך  כל השנה, עם שיאים בעונות ההמלטות והבשלת הפרי .</a:t>
            </a:r>
          </a:p>
          <a:p>
            <a:pPr marL="0" marR="0" indent="0" algn="r" defTabSz="914400" rtl="1" eaLnBrk="1" fontAlgn="auto" latinLnBrk="0" hangingPunct="1">
              <a:lnSpc>
                <a:spcPct val="100000"/>
              </a:lnSpc>
              <a:spcBef>
                <a:spcPts val="0"/>
              </a:spcBef>
              <a:spcAft>
                <a:spcPts val="0"/>
              </a:spcAft>
              <a:buClrTx/>
              <a:buSzTx/>
              <a:buFontTx/>
              <a:buNone/>
              <a:tabLst/>
              <a:defRPr/>
            </a:pPr>
            <a:r>
              <a:rPr lang="he-IL" sz="1200" b="1" kern="1200" dirty="0">
                <a:solidFill>
                  <a:schemeClr val="tx1"/>
                </a:solidFill>
                <a:effectLst/>
                <a:latin typeface="+mn-lt"/>
                <a:ea typeface="+mn-ea"/>
                <a:cs typeface="+mn-cs"/>
              </a:rPr>
              <a:t>חזיר-בר הוא חיית בר מוגנת אין לפגוע בה, או </a:t>
            </a:r>
            <a:r>
              <a:rPr lang="he-IL" sz="1200" b="1" kern="1200" dirty="0" err="1">
                <a:solidFill>
                  <a:schemeClr val="tx1"/>
                </a:solidFill>
                <a:effectLst/>
                <a:latin typeface="+mn-lt"/>
                <a:ea typeface="+mn-ea"/>
                <a:cs typeface="+mn-cs"/>
              </a:rPr>
              <a:t>לצודה</a:t>
            </a:r>
            <a:r>
              <a:rPr lang="he-IL" sz="1200" b="1" kern="1200" dirty="0">
                <a:solidFill>
                  <a:schemeClr val="tx1"/>
                </a:solidFill>
                <a:effectLst/>
                <a:latin typeface="+mn-lt"/>
                <a:ea typeface="+mn-ea"/>
                <a:cs typeface="+mn-cs"/>
              </a:rPr>
              <a:t>, ללא היתר בכתב מרשות הטבע והגנים.</a:t>
            </a:r>
            <a:endParaRPr lang="en-US" sz="1200" kern="1200" dirty="0">
              <a:solidFill>
                <a:schemeClr val="tx1"/>
              </a:solidFill>
              <a:effectLst/>
              <a:latin typeface="+mn-lt"/>
              <a:ea typeface="+mn-ea"/>
              <a:cs typeface="+mn-cs"/>
            </a:endParaRPr>
          </a:p>
          <a:p>
            <a:pPr algn="r" rtl="1"/>
            <a:endParaRPr lang="he-IL" sz="1200" b="0" kern="1200" dirty="0">
              <a:solidFill>
                <a:schemeClr val="tx1"/>
              </a:solidFill>
              <a:effectLst/>
              <a:latin typeface="+mn-lt"/>
              <a:ea typeface="+mn-ea"/>
              <a:cs typeface="+mn-cs"/>
            </a:endParaRPr>
          </a:p>
          <a:p>
            <a:pPr algn="r" rtl="1"/>
            <a:endParaRPr lang="he-IL" sz="1200" b="0" kern="1200" dirty="0">
              <a:solidFill>
                <a:schemeClr val="tx1"/>
              </a:solidFill>
              <a:effectLst/>
              <a:latin typeface="+mn-lt"/>
              <a:ea typeface="+mn-ea"/>
              <a:cs typeface="+mn-cs"/>
            </a:endParaRPr>
          </a:p>
          <a:p>
            <a:pPr rtl="1"/>
            <a:r>
              <a:rPr lang="he-IL" sz="1200" b="0" kern="1200" dirty="0">
                <a:solidFill>
                  <a:schemeClr val="tx1"/>
                </a:solidFill>
                <a:effectLst/>
                <a:latin typeface="+mn-lt"/>
                <a:ea typeface="+mn-ea"/>
                <a:cs typeface="+mn-cs"/>
              </a:rPr>
              <a:t>.  </a:t>
            </a:r>
            <a:endParaRPr lang="en-US" sz="1200" b="0" kern="1200" dirty="0">
              <a:solidFill>
                <a:schemeClr val="tx1"/>
              </a:solidFill>
              <a:effectLst/>
              <a:latin typeface="+mn-lt"/>
              <a:ea typeface="+mn-ea"/>
              <a:cs typeface="+mn-cs"/>
            </a:endParaRPr>
          </a:p>
          <a:p>
            <a:r>
              <a:rPr lang="he-IL" sz="1200" b="0" kern="1200" dirty="0">
                <a:solidFill>
                  <a:schemeClr val="tx1"/>
                </a:solidFill>
                <a:effectLst/>
                <a:latin typeface="+mn-lt"/>
                <a:ea typeface="+mn-ea"/>
                <a:cs typeface="+mn-cs"/>
              </a:rPr>
              <a:t> </a:t>
            </a:r>
            <a:endParaRPr lang="en-US" sz="1200" b="0" kern="1200" dirty="0">
              <a:solidFill>
                <a:schemeClr val="tx1"/>
              </a:solidFill>
              <a:effectLst/>
              <a:latin typeface="+mn-lt"/>
              <a:ea typeface="+mn-ea"/>
              <a:cs typeface="+mn-cs"/>
            </a:endParaRPr>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22</a:t>
            </a:fld>
            <a:endParaRPr lang="en-US"/>
          </a:p>
        </p:txBody>
      </p:sp>
    </p:spTree>
    <p:extLst>
      <p:ext uri="{BB962C8B-B14F-4D97-AF65-F5344CB8AC3E}">
        <p14:creationId xmlns:p14="http://schemas.microsoft.com/office/powerpoint/2010/main" val="11361923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r"/>
            <a:r>
              <a:rPr lang="he-IL" dirty="0"/>
              <a:t>איך החקלאי יכול לצמצמם את הנזק שנגרם ליבול שלו בחלקה מידי חזירי הבר?</a:t>
            </a:r>
          </a:p>
          <a:p>
            <a:pPr algn="r"/>
            <a:r>
              <a:rPr lang="he-IL" dirty="0"/>
              <a:t>מיגון החלקה-גידור נכון, </a:t>
            </a:r>
          </a:p>
          <a:p>
            <a:pPr algn="r"/>
            <a:r>
              <a:rPr lang="he-IL" dirty="0"/>
              <a:t>מיגון אמצעי השקיה-וריסוס דוחה על די ריח, </a:t>
            </a:r>
          </a:p>
          <a:p>
            <a:pPr algn="r"/>
            <a:r>
              <a:rPr lang="he-IL" dirty="0"/>
              <a:t>הרתעה בקול- תותחי גז, רדיו פועל בקול וכלבי שמירה בחלקה מונעים חדירת חזירי בר. </a:t>
            </a:r>
          </a:p>
          <a:p>
            <a:pPr algn="r"/>
            <a:r>
              <a:rPr lang="he-IL" dirty="0"/>
              <a:t>ישנם אמצעים עם גלאים אוטומטיים שמשמיעים קולות בתדרים שדוחים בעלי חיים או משפריצים מים.  </a:t>
            </a:r>
          </a:p>
          <a:p>
            <a:pPr algn="r"/>
            <a:r>
              <a:rPr lang="he-IL" b="1" dirty="0"/>
              <a:t>יש להחליף מקום ושיטות הרתעה לעיתים קרובות למנוע  את ההסתגלות של חזירי הבר.</a:t>
            </a:r>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23</a:t>
            </a:fld>
            <a:endParaRPr lang="en-US"/>
          </a:p>
        </p:txBody>
      </p:sp>
    </p:spTree>
    <p:extLst>
      <p:ext uri="{BB962C8B-B14F-4D97-AF65-F5344CB8AC3E}">
        <p14:creationId xmlns:p14="http://schemas.microsoft.com/office/powerpoint/2010/main" val="31434982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r"/>
            <a:r>
              <a:rPr lang="he-IL" dirty="0"/>
              <a:t>רט"ג מפעילה פקחים ייעודיים למניעת נזקים לחקלאות </a:t>
            </a:r>
            <a:r>
              <a:rPr lang="he-IL" b="1" dirty="0"/>
              <a:t>שיכולים להנחות את החקלאים ולסייע במניעה  ובטיפול</a:t>
            </a:r>
            <a:r>
              <a:rPr lang="he-IL" dirty="0"/>
              <a:t> נקודתי של נזקים מחיות הבר,</a:t>
            </a:r>
            <a:r>
              <a:rPr lang="he-IL" baseline="0" dirty="0"/>
              <a:t> </a:t>
            </a:r>
            <a:r>
              <a:rPr lang="he-IL" dirty="0"/>
              <a:t>ייעוץ והנחייה במיגון החלקות, </a:t>
            </a:r>
            <a:r>
              <a:rPr lang="he-IL" b="1" dirty="0"/>
              <a:t>ודילול נקודתי בשטח </a:t>
            </a:r>
            <a:r>
              <a:rPr lang="he-IL" b="1" baseline="0" dirty="0"/>
              <a:t>של הפרטים המזיקים.</a:t>
            </a:r>
            <a:endParaRPr lang="he-IL" b="1" dirty="0"/>
          </a:p>
          <a:p>
            <a:pPr algn="r"/>
            <a:endParaRPr lang="he-IL" b="1" dirty="0"/>
          </a:p>
          <a:p>
            <a:pPr marL="0" marR="0" indent="0" algn="r" defTabSz="914400" rtl="0" eaLnBrk="1" fontAlgn="auto" latinLnBrk="0" hangingPunct="1">
              <a:lnSpc>
                <a:spcPct val="100000"/>
              </a:lnSpc>
              <a:spcBef>
                <a:spcPts val="0"/>
              </a:spcBef>
              <a:spcAft>
                <a:spcPts val="0"/>
              </a:spcAft>
              <a:buClrTx/>
              <a:buSzTx/>
              <a:buFontTx/>
              <a:buNone/>
              <a:tabLst/>
              <a:defRPr/>
            </a:pPr>
            <a:r>
              <a:rPr lang="he-IL" b="1" dirty="0"/>
              <a:t>לרט"ג הסמכות להוציא היתרי ציד  ככלי מסייע במניעת נזקים בעיקר מצד  מינים מתפרצים</a:t>
            </a:r>
            <a:r>
              <a:rPr lang="en-US" sz="1200" b="1" kern="1200" dirty="0">
                <a:solidFill>
                  <a:schemeClr val="tx1"/>
                </a:solidFill>
                <a:effectLst/>
                <a:latin typeface="+mn-lt"/>
                <a:ea typeface="+mn-ea"/>
                <a:cs typeface="+mn-cs"/>
              </a:rPr>
              <a:t>   </a:t>
            </a:r>
          </a:p>
          <a:p>
            <a:pPr marL="0" marR="0" indent="0" algn="r" defTabSz="914400" rtl="0" eaLnBrk="1" fontAlgn="auto" latinLnBrk="0" hangingPunct="1">
              <a:lnSpc>
                <a:spcPct val="100000"/>
              </a:lnSpc>
              <a:spcBef>
                <a:spcPts val="0"/>
              </a:spcBef>
              <a:spcAft>
                <a:spcPts val="0"/>
              </a:spcAft>
              <a:buClrTx/>
              <a:buSzTx/>
              <a:buFontTx/>
              <a:buNone/>
              <a:tabLst/>
              <a:defRPr/>
            </a:pPr>
            <a:r>
              <a:rPr lang="he-IL" sz="1200" b="1" kern="1200" dirty="0">
                <a:solidFill>
                  <a:schemeClr val="tx1"/>
                </a:solidFill>
                <a:effectLst/>
                <a:latin typeface="+mn-lt"/>
                <a:ea typeface="+mn-ea"/>
                <a:cs typeface="+mn-cs"/>
              </a:rPr>
              <a:t>היתרי הציד </a:t>
            </a:r>
            <a:r>
              <a:rPr lang="he-IL" sz="1200" b="0" kern="1200" dirty="0">
                <a:solidFill>
                  <a:schemeClr val="tx1"/>
                </a:solidFill>
                <a:effectLst/>
                <a:latin typeface="+mn-lt"/>
                <a:ea typeface="+mn-ea"/>
                <a:cs typeface="+mn-cs"/>
              </a:rPr>
              <a:t>מוגבלים בזמן, במקום ובכמות,  </a:t>
            </a:r>
            <a:r>
              <a:rPr lang="he-IL" sz="1200" b="1" kern="1200" dirty="0">
                <a:solidFill>
                  <a:schemeClr val="tx1"/>
                </a:solidFill>
                <a:effectLst/>
                <a:latin typeface="+mn-lt"/>
                <a:ea typeface="+mn-ea"/>
                <a:cs typeface="+mn-cs"/>
              </a:rPr>
              <a:t>ומהווים</a:t>
            </a:r>
            <a:r>
              <a:rPr lang="he-IL" sz="1200" b="1" kern="1200" baseline="0" dirty="0">
                <a:solidFill>
                  <a:schemeClr val="tx1"/>
                </a:solidFill>
                <a:effectLst/>
                <a:latin typeface="+mn-lt"/>
                <a:ea typeface="+mn-ea"/>
                <a:cs typeface="+mn-cs"/>
              </a:rPr>
              <a:t> אחד ה</a:t>
            </a:r>
            <a:r>
              <a:rPr lang="he-IL" sz="1200" b="1" kern="1200" dirty="0">
                <a:solidFill>
                  <a:schemeClr val="tx1"/>
                </a:solidFill>
                <a:effectLst/>
                <a:latin typeface="+mn-lt"/>
                <a:ea typeface="+mn-ea"/>
                <a:cs typeface="+mn-cs"/>
              </a:rPr>
              <a:t>כלים לדילול אוכלוסיות אלו.</a:t>
            </a:r>
            <a:endParaRPr lang="he-IL" b="1" dirty="0"/>
          </a:p>
          <a:p>
            <a:pPr algn="r"/>
            <a:r>
              <a:rPr lang="he-IL" dirty="0"/>
              <a:t> </a:t>
            </a:r>
          </a:p>
          <a:p>
            <a:pPr algn="r"/>
            <a:r>
              <a:rPr lang="he-IL" dirty="0"/>
              <a:t>ממשק זה מתנהל באמצעות ירי של פקחי רט"ג, אך בעיקר ע"י הכוונת ציידים בהיתרים. ציד חזירי בר בהיתר הוא שיטה יעילה </a:t>
            </a:r>
            <a:r>
              <a:rPr lang="he-IL" b="1" dirty="0"/>
              <a:t>לצמצום נזקים לטווח הקצר</a:t>
            </a:r>
            <a:r>
              <a:rPr lang="he-IL" dirty="0"/>
              <a:t>. </a:t>
            </a:r>
          </a:p>
          <a:p>
            <a:pPr algn="r"/>
            <a:r>
              <a:rPr lang="he-IL" b="1" dirty="0"/>
              <a:t>הציד מותר רק לציידים ברישיון המחזיקים בהיתר בכתב מרשות </a:t>
            </a:r>
            <a:endParaRPr lang="en-US" b="1" dirty="0"/>
          </a:p>
          <a:p>
            <a:pPr algn="r"/>
            <a:r>
              <a:rPr lang="en-US" b="1" dirty="0"/>
              <a:t> </a:t>
            </a:r>
            <a:r>
              <a:rPr lang="he-IL" b="1" dirty="0"/>
              <a:t>הטבע והגנים</a:t>
            </a:r>
            <a:r>
              <a:rPr lang="he-IL" dirty="0"/>
              <a:t>.  </a:t>
            </a:r>
          </a:p>
          <a:p>
            <a:pPr algn="r"/>
            <a:endParaRPr lang="he-IL" dirty="0"/>
          </a:p>
          <a:p>
            <a:pPr algn="r"/>
            <a:r>
              <a:rPr lang="he-IL" b="1" baseline="0" dirty="0"/>
              <a:t>  </a:t>
            </a:r>
          </a:p>
          <a:p>
            <a:pPr algn="r"/>
            <a:endParaRPr lang="he-IL" dirty="0"/>
          </a:p>
          <a:p>
            <a:pPr algn="r"/>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24</a:t>
            </a:fld>
            <a:endParaRPr lang="en-US"/>
          </a:p>
        </p:txBody>
      </p:sp>
    </p:spTree>
    <p:extLst>
      <p:ext uri="{BB962C8B-B14F-4D97-AF65-F5344CB8AC3E}">
        <p14:creationId xmlns:p14="http://schemas.microsoft.com/office/powerpoint/2010/main" val="6832559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r"/>
            <a:endParaRPr lang="en-US" dirty="0"/>
          </a:p>
          <a:p>
            <a:pPr algn="r" rtl="1"/>
            <a:r>
              <a:rPr lang="he-IL" sz="1200" strike="noStrike" kern="1200" dirty="0">
                <a:solidFill>
                  <a:schemeClr val="tx1"/>
                </a:solidFill>
                <a:effectLst/>
                <a:latin typeface="+mn-lt"/>
                <a:ea typeface="+mn-ea"/>
                <a:cs typeface="+mn-cs"/>
              </a:rPr>
              <a:t>צמצום הנזקים הנגרמים לחקלאות מחזירי- בר  מתבסס על אינטרס משותף לחקלאים </a:t>
            </a:r>
            <a:r>
              <a:rPr lang="he-IL" sz="1200" strike="noStrike" kern="1200" dirty="0" err="1">
                <a:solidFill>
                  <a:schemeClr val="tx1"/>
                </a:solidFill>
                <a:effectLst/>
                <a:latin typeface="+mn-lt"/>
                <a:ea typeface="+mn-ea"/>
                <a:cs typeface="+mn-cs"/>
              </a:rPr>
              <a:t>ולרט"ג</a:t>
            </a:r>
            <a:r>
              <a:rPr lang="he-IL" sz="1200" strike="noStrike" kern="1200" dirty="0">
                <a:solidFill>
                  <a:schemeClr val="tx1"/>
                </a:solidFill>
                <a:effectLst/>
                <a:latin typeface="+mn-lt"/>
                <a:ea typeface="+mn-ea"/>
                <a:cs typeface="+mn-cs"/>
              </a:rPr>
              <a:t>, ודורש שילוב דרכים:</a:t>
            </a:r>
            <a:endParaRPr lang="en-US" sz="1200" strike="noStrike" kern="1200" dirty="0">
              <a:solidFill>
                <a:schemeClr val="tx1"/>
              </a:solidFill>
              <a:effectLst/>
              <a:latin typeface="+mn-lt"/>
              <a:ea typeface="+mn-ea"/>
              <a:cs typeface="+mn-cs"/>
            </a:endParaRPr>
          </a:p>
          <a:p>
            <a:pPr algn="r"/>
            <a:r>
              <a:rPr lang="he-IL" sz="1200" kern="1200" dirty="0">
                <a:solidFill>
                  <a:schemeClr val="tx1"/>
                </a:solidFill>
                <a:effectLst/>
                <a:latin typeface="+mn-lt"/>
                <a:ea typeface="+mn-ea"/>
                <a:cs typeface="+mn-cs"/>
              </a:rPr>
              <a:t>שילוב של מיגון החלקה ,צמצום גורמי המשיכה </a:t>
            </a:r>
            <a:r>
              <a:rPr lang="he-IL" sz="1200" kern="1200" dirty="0" err="1">
                <a:solidFill>
                  <a:schemeClr val="tx1"/>
                </a:solidFill>
                <a:effectLst/>
                <a:latin typeface="+mn-lt"/>
                <a:ea typeface="+mn-ea"/>
                <a:cs typeface="+mn-cs"/>
              </a:rPr>
              <a:t>בחלקה,ושימוש</a:t>
            </a:r>
            <a:r>
              <a:rPr lang="he-IL" sz="1200" kern="1200" dirty="0">
                <a:solidFill>
                  <a:schemeClr val="tx1"/>
                </a:solidFill>
                <a:effectLst/>
                <a:latin typeface="+mn-lt"/>
                <a:ea typeface="+mn-ea"/>
                <a:cs typeface="+mn-cs"/>
              </a:rPr>
              <a:t> באמצעי הרתעה שונים על ידי החקלאי, עם ממשק דילול אוכלוסיית חזירי הבר כמין מתפרץ</a:t>
            </a:r>
            <a:r>
              <a:rPr lang="he-IL" sz="1200" kern="1200" baseline="0" dirty="0">
                <a:solidFill>
                  <a:schemeClr val="tx1"/>
                </a:solidFill>
                <a:effectLst/>
                <a:latin typeface="+mn-lt"/>
                <a:ea typeface="+mn-ea"/>
                <a:cs typeface="+mn-cs"/>
              </a:rPr>
              <a:t> בירי </a:t>
            </a:r>
            <a:r>
              <a:rPr lang="he-IL" sz="1200" kern="1200" dirty="0">
                <a:solidFill>
                  <a:schemeClr val="tx1"/>
                </a:solidFill>
                <a:effectLst/>
                <a:latin typeface="+mn-lt"/>
                <a:ea typeface="+mn-ea"/>
                <a:cs typeface="+mn-cs"/>
              </a:rPr>
              <a:t>בפיקוח של </a:t>
            </a:r>
            <a:r>
              <a:rPr lang="he-IL" sz="1200" kern="1200" dirty="0" err="1">
                <a:solidFill>
                  <a:schemeClr val="tx1"/>
                </a:solidFill>
                <a:effectLst/>
                <a:latin typeface="+mn-lt"/>
                <a:ea typeface="+mn-ea"/>
                <a:cs typeface="+mn-cs"/>
              </a:rPr>
              <a:t>רט"ג</a:t>
            </a:r>
            <a:r>
              <a:rPr lang="he-IL" sz="1200" kern="1200" dirty="0">
                <a:solidFill>
                  <a:schemeClr val="tx1"/>
                </a:solidFill>
                <a:effectLst/>
                <a:latin typeface="+mn-lt"/>
                <a:ea typeface="+mn-ea"/>
                <a:cs typeface="+mn-cs"/>
              </a:rPr>
              <a:t>.</a:t>
            </a:r>
          </a:p>
          <a:p>
            <a:pPr algn="r"/>
            <a:r>
              <a:rPr lang="he-IL" sz="1200" kern="1200" dirty="0">
                <a:solidFill>
                  <a:schemeClr val="tx1"/>
                </a:solidFill>
                <a:effectLst/>
                <a:latin typeface="+mn-lt"/>
                <a:ea typeface="+mn-ea"/>
                <a:cs typeface="+mn-cs"/>
              </a:rPr>
              <a:t> </a:t>
            </a:r>
          </a:p>
          <a:p>
            <a:pPr algn="r"/>
            <a:r>
              <a:rPr lang="he-IL" sz="1200" kern="1200" dirty="0">
                <a:solidFill>
                  <a:schemeClr val="tx1"/>
                </a:solidFill>
                <a:effectLst/>
                <a:latin typeface="+mn-lt"/>
                <a:ea typeface="+mn-ea"/>
                <a:cs typeface="+mn-cs"/>
              </a:rPr>
              <a:t>המאמץ המשותף עונה הן על הצורך של החקלאי להוריד את לחץ הנזקים מצד חזירי הבר על יבוליו, והן על הצורך של </a:t>
            </a:r>
            <a:r>
              <a:rPr lang="he-IL" sz="1200" kern="1200" dirty="0" err="1">
                <a:solidFill>
                  <a:schemeClr val="tx1"/>
                </a:solidFill>
                <a:effectLst/>
                <a:latin typeface="+mn-lt"/>
                <a:ea typeface="+mn-ea"/>
                <a:cs typeface="+mn-cs"/>
              </a:rPr>
              <a:t>רטג</a:t>
            </a:r>
            <a:r>
              <a:rPr lang="he-IL" sz="1200" kern="1200" dirty="0">
                <a:solidFill>
                  <a:schemeClr val="tx1"/>
                </a:solidFill>
                <a:effectLst/>
                <a:latin typeface="+mn-lt"/>
                <a:ea typeface="+mn-ea"/>
                <a:cs typeface="+mn-cs"/>
              </a:rPr>
              <a:t>- למנוע ככל שניתן את הגישה של חזירי הבר למקורות המזון החקלאיים, ולצמצם ולווסת את אוכלוסיית החזירים המתפרצת. </a:t>
            </a:r>
          </a:p>
          <a:p>
            <a:pPr algn="r"/>
            <a:r>
              <a:rPr lang="he-IL" sz="1200" kern="1200" dirty="0">
                <a:solidFill>
                  <a:schemeClr val="tx1"/>
                </a:solidFill>
                <a:effectLst/>
                <a:latin typeface="+mn-lt"/>
                <a:ea typeface="+mn-ea"/>
                <a:cs typeface="+mn-cs"/>
              </a:rPr>
              <a:t>אוכלוסייה כזו עלולה להפר את המאזן הטבעי ולפגוע במגוון הביולוגי שעל שמירתו מופקדת הרשות. </a:t>
            </a:r>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25</a:t>
            </a:fld>
            <a:endParaRPr lang="en-US"/>
          </a:p>
        </p:txBody>
      </p:sp>
    </p:spTree>
    <p:extLst>
      <p:ext uri="{BB962C8B-B14F-4D97-AF65-F5344CB8AC3E}">
        <p14:creationId xmlns:p14="http://schemas.microsoft.com/office/powerpoint/2010/main" val="6380756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he-IL" sz="1200" b="0" kern="1200" dirty="0">
                <a:solidFill>
                  <a:schemeClr val="tx1"/>
                </a:solidFill>
                <a:effectLst/>
                <a:latin typeface="+mn-lt"/>
                <a:ea typeface="+mn-ea"/>
                <a:cs typeface="+mn-cs"/>
              </a:rPr>
              <a:t>המין המוביל בנזקי חקלאות בערבה הוא הזאב. עיקר הנזקים שהוא מסב הוא לצנרת במטעים </a:t>
            </a:r>
          </a:p>
          <a:p>
            <a:pPr marL="0" marR="0" indent="0" algn="r" defTabSz="914400" rtl="0" eaLnBrk="1" fontAlgn="auto" latinLnBrk="0" hangingPunct="1">
              <a:lnSpc>
                <a:spcPct val="100000"/>
              </a:lnSpc>
              <a:spcBef>
                <a:spcPts val="0"/>
              </a:spcBef>
              <a:spcAft>
                <a:spcPts val="0"/>
              </a:spcAft>
              <a:buClrTx/>
              <a:buSzTx/>
              <a:buFontTx/>
              <a:buNone/>
              <a:tabLst/>
              <a:defRPr/>
            </a:pPr>
            <a:r>
              <a:rPr lang="he-IL" sz="1200" b="0" kern="1200" dirty="0">
                <a:solidFill>
                  <a:schemeClr val="tx1"/>
                </a:solidFill>
                <a:effectLst/>
                <a:latin typeface="+mn-lt"/>
                <a:ea typeface="+mn-ea"/>
                <a:cs typeface="+mn-cs"/>
              </a:rPr>
              <a:t>מחקר שמטרתו לבדוק מה מידת התלות של זאבי המדבר ביישובי האדם ובבסיסי הצבא בערבה העלה  </a:t>
            </a:r>
            <a:r>
              <a:rPr lang="he-IL" sz="1200" kern="1200" dirty="0">
                <a:solidFill>
                  <a:schemeClr val="tx1"/>
                </a:solidFill>
                <a:effectLst/>
                <a:latin typeface="+mn-lt"/>
                <a:ea typeface="+mn-ea"/>
                <a:cs typeface="+mn-cs"/>
              </a:rPr>
              <a:t>כי ישנם פרטים שמעבירים את עיקר חייהם בשטחי חקלאות, מחנות צבא ומזבלות, כשהם נהנים משפע המזון הזמין. הזאבים בעבר נאלצו להרחיק נדוד ולעמול קשה כדי להשיג טרף ,ועתה הם זוכים </a:t>
            </a:r>
            <a:r>
              <a:rPr lang="he-IL" sz="1200" b="1" kern="1200" dirty="0">
                <a:solidFill>
                  <a:schemeClr val="tx1"/>
                </a:solidFill>
                <a:effectLst/>
                <a:latin typeface="+mn-lt"/>
                <a:ea typeface="+mn-ea"/>
                <a:cs typeface="+mn-cs"/>
              </a:rPr>
              <a:t>ב'שיפור תנאים' בקרבת יישובי האדם</a:t>
            </a:r>
            <a:r>
              <a:rPr lang="he-IL" sz="1200" kern="1200" dirty="0">
                <a:solidFill>
                  <a:schemeClr val="tx1"/>
                </a:solidFill>
                <a:effectLst/>
                <a:latin typeface="+mn-lt"/>
                <a:ea typeface="+mn-ea"/>
                <a:cs typeface="+mn-cs"/>
              </a:rPr>
              <a:t>, והתרבו מעבר ליכולת הנשיאה של השטח הטבעי. </a:t>
            </a:r>
          </a:p>
          <a:p>
            <a:pPr marL="0" marR="0" indent="0" algn="r"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a:t>
            </a:r>
            <a:r>
              <a:rPr lang="he-IL" sz="1200" kern="1200" dirty="0">
                <a:solidFill>
                  <a:schemeClr val="tx1"/>
                </a:solidFill>
                <a:effectLst/>
                <a:latin typeface="+mn-lt"/>
                <a:ea typeface="+mn-ea"/>
                <a:cs typeface="+mn-cs"/>
              </a:rPr>
              <a:t>מטורף עז שהתקיים מטרף טבעי במרחבים, הפך הזאב לנלווה אל יישובי האדם כשהוא פוגע לעתים במשק החי.</a:t>
            </a:r>
          </a:p>
          <a:p>
            <a:pPr marL="0" marR="0" indent="0" algn="r" defTabSz="914400" rtl="0" eaLnBrk="1" fontAlgn="auto" latinLnBrk="0" hangingPunct="1">
              <a:lnSpc>
                <a:spcPct val="100000"/>
              </a:lnSpc>
              <a:spcBef>
                <a:spcPts val="0"/>
              </a:spcBef>
              <a:spcAft>
                <a:spcPts val="0"/>
              </a:spcAft>
              <a:buClrTx/>
              <a:buSzTx/>
              <a:buFontTx/>
              <a:buNone/>
              <a:tabLst/>
              <a:defRPr/>
            </a:pPr>
            <a:r>
              <a:rPr lang="he-IL" sz="1200" kern="1200" dirty="0">
                <a:solidFill>
                  <a:schemeClr val="tx1"/>
                </a:solidFill>
                <a:effectLst/>
                <a:latin typeface="+mn-lt"/>
                <a:ea typeface="+mn-ea"/>
                <a:cs typeface="+mn-cs"/>
              </a:rPr>
              <a:t>בסרטון- אפשרות להתרשמות מחית הבר המרשימה ומהקונפליקט אתה. </a:t>
            </a:r>
          </a:p>
          <a:p>
            <a:pPr marL="0" marR="0" indent="0" algn="r"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 </a:t>
            </a:r>
            <a:r>
              <a:rPr lang="he-IL" sz="1200" b="1" kern="1200" dirty="0">
                <a:solidFill>
                  <a:schemeClr val="tx1"/>
                </a:solidFill>
                <a:effectLst/>
                <a:latin typeface="+mn-lt"/>
                <a:ea typeface="+mn-ea"/>
                <a:cs typeface="+mn-cs"/>
              </a:rPr>
              <a:t>מהי המשמעות של 'תנאים נוחים' לזאבים בקרבת יישובי האדם? כיצד זה נראה מהצד של החקלאי?</a:t>
            </a:r>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26</a:t>
            </a:fld>
            <a:endParaRPr lang="en-US"/>
          </a:p>
        </p:txBody>
      </p:sp>
    </p:spTree>
    <p:extLst>
      <p:ext uri="{BB962C8B-B14F-4D97-AF65-F5344CB8AC3E}">
        <p14:creationId xmlns:p14="http://schemas.microsoft.com/office/powerpoint/2010/main" val="26927113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r" rtl="1"/>
            <a:r>
              <a:rPr lang="he-IL" sz="1200" kern="1200" dirty="0">
                <a:solidFill>
                  <a:schemeClr val="tx1"/>
                </a:solidFill>
                <a:effectLst/>
                <a:latin typeface="+mn-lt"/>
                <a:ea typeface="+mn-ea"/>
                <a:cs typeface="+mn-cs"/>
              </a:rPr>
              <a:t>נכנסים לנעליו של החקלאי: </a:t>
            </a:r>
          </a:p>
          <a:p>
            <a:pPr algn="r" rtl="1"/>
            <a:r>
              <a:rPr lang="he-IL" sz="1200" kern="1200" dirty="0">
                <a:solidFill>
                  <a:schemeClr val="tx1"/>
                </a:solidFill>
                <a:effectLst/>
                <a:latin typeface="+mn-lt"/>
                <a:ea typeface="+mn-ea"/>
                <a:cs typeface="+mn-cs"/>
              </a:rPr>
              <a:t>מצלמות אבטחה של החקלאים ביישוב תיעדו פעילות זאבים באזור המרעה של הבקר ובדיר כבשים.</a:t>
            </a:r>
            <a:r>
              <a:rPr lang="he-IL" sz="1200" kern="1200" baseline="0" dirty="0">
                <a:solidFill>
                  <a:schemeClr val="tx1"/>
                </a:solidFill>
                <a:effectLst/>
                <a:latin typeface="+mn-lt"/>
                <a:ea typeface="+mn-ea"/>
                <a:cs typeface="+mn-cs"/>
              </a:rPr>
              <a:t> </a:t>
            </a:r>
          </a:p>
          <a:p>
            <a:pPr algn="r" rtl="1"/>
            <a:r>
              <a:rPr lang="he-IL" sz="1200" kern="1200" dirty="0">
                <a:solidFill>
                  <a:schemeClr val="tx1"/>
                </a:solidFill>
                <a:effectLst/>
                <a:latin typeface="+mn-lt"/>
                <a:ea typeface="+mn-ea"/>
                <a:cs typeface="+mn-cs"/>
              </a:rPr>
              <a:t>ואירוע טריפה קיצוני שהתרחש במושב עופר בכרמל</a:t>
            </a:r>
          </a:p>
          <a:p>
            <a:pPr algn="r" rtl="1"/>
            <a:r>
              <a:rPr lang="he-IL" sz="1200" kern="1200" dirty="0">
                <a:solidFill>
                  <a:schemeClr val="tx1"/>
                </a:solidFill>
                <a:effectLst/>
                <a:latin typeface="+mn-lt"/>
                <a:ea typeface="+mn-ea"/>
                <a:cs typeface="+mn-cs"/>
              </a:rPr>
              <a:t>באירוע נקטלו 20 כבשים בלילה אחד על ידי שני זאבים שחדרו לדיר. שומר שהוצב שם בעקבות האירוע הבריח בלילה שלאחריו צמד זאבים שנצפו קופצים מעל הגדר הגבוהה של המכלאה -מעל 2 מטר. </a:t>
            </a:r>
          </a:p>
          <a:p>
            <a:pPr marL="0" marR="0" indent="0" algn="r" defTabSz="914400" rtl="1" eaLnBrk="1" fontAlgn="auto" latinLnBrk="0" hangingPunct="1">
              <a:lnSpc>
                <a:spcPct val="100000"/>
              </a:lnSpc>
              <a:spcBef>
                <a:spcPts val="0"/>
              </a:spcBef>
              <a:spcAft>
                <a:spcPts val="0"/>
              </a:spcAft>
              <a:buClrTx/>
              <a:buSzTx/>
              <a:buFontTx/>
              <a:buNone/>
              <a:tabLst/>
              <a:defRPr/>
            </a:pPr>
            <a:r>
              <a:rPr lang="he-IL" sz="1200" b="1" kern="1200" dirty="0">
                <a:solidFill>
                  <a:schemeClr val="tx1"/>
                </a:solidFill>
                <a:effectLst/>
                <a:latin typeface="+mn-lt"/>
                <a:ea typeface="+mn-ea"/>
                <a:cs typeface="+mn-cs"/>
              </a:rPr>
              <a:t>חיות הבר מוגנות על פי החוק, וכל פגיעה בהן היא עבירה על החוק.</a:t>
            </a:r>
            <a:r>
              <a:rPr lang="he-IL" sz="1200" kern="1200" dirty="0">
                <a:solidFill>
                  <a:schemeClr val="tx1"/>
                </a:solidFill>
                <a:effectLst/>
                <a:latin typeface="+mn-lt"/>
                <a:ea typeface="+mn-ea"/>
                <a:cs typeface="+mn-cs"/>
              </a:rPr>
              <a:t> לחקלאי אסור לפגוע בטורף שהסב לו נזק, על דעת עצמו.</a:t>
            </a:r>
            <a:endParaRPr lang="en-US" sz="1200" kern="1200" dirty="0">
              <a:solidFill>
                <a:schemeClr val="tx1"/>
              </a:solidFill>
              <a:effectLst/>
              <a:latin typeface="+mn-lt"/>
              <a:ea typeface="+mn-ea"/>
              <a:cs typeface="+mn-cs"/>
            </a:endParaRPr>
          </a:p>
          <a:p>
            <a:pPr algn="r" rtl="1"/>
            <a:r>
              <a:rPr lang="he-IL" sz="1200" kern="1200" dirty="0">
                <a:solidFill>
                  <a:schemeClr val="tx1"/>
                </a:solidFill>
                <a:effectLst/>
                <a:latin typeface="+mn-lt"/>
                <a:ea typeface="+mn-ea"/>
                <a:cs typeface="+mn-cs"/>
              </a:rPr>
              <a:t>מהם הנזקים שנגרמו לחקלאי?  כיצד</a:t>
            </a:r>
            <a:r>
              <a:rPr lang="he-IL" sz="1200" kern="1200" baseline="0" dirty="0">
                <a:solidFill>
                  <a:schemeClr val="tx1"/>
                </a:solidFill>
                <a:effectLst/>
                <a:latin typeface="+mn-lt"/>
                <a:ea typeface="+mn-ea"/>
                <a:cs typeface="+mn-cs"/>
              </a:rPr>
              <a:t> הוא מרגיש ? </a:t>
            </a:r>
            <a:r>
              <a:rPr lang="he-IL" sz="1200" kern="1200" dirty="0">
                <a:solidFill>
                  <a:schemeClr val="tx1"/>
                </a:solidFill>
                <a:effectLst/>
                <a:latin typeface="+mn-lt"/>
                <a:ea typeface="+mn-ea"/>
                <a:cs typeface="+mn-cs"/>
              </a:rPr>
              <a:t>מהם</a:t>
            </a:r>
            <a:r>
              <a:rPr lang="he-IL" sz="1200" kern="1200" baseline="0" dirty="0">
                <a:solidFill>
                  <a:schemeClr val="tx1"/>
                </a:solidFill>
                <a:effectLst/>
                <a:latin typeface="+mn-lt"/>
                <a:ea typeface="+mn-ea"/>
                <a:cs typeface="+mn-cs"/>
              </a:rPr>
              <a:t> הכלים שעומדים לרשותו למניעת הנזק? –נעלה את הנושא בסימולציה לדיון .</a:t>
            </a:r>
            <a:endParaRPr lang="he-IL" sz="1200" kern="1200" dirty="0">
              <a:solidFill>
                <a:schemeClr val="tx1"/>
              </a:solidFill>
              <a:effectLst/>
              <a:latin typeface="+mn-lt"/>
              <a:ea typeface="+mn-ea"/>
              <a:cs typeface="+mn-cs"/>
            </a:endParaRPr>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27</a:t>
            </a:fld>
            <a:endParaRPr lang="en-US"/>
          </a:p>
        </p:txBody>
      </p:sp>
    </p:spTree>
    <p:extLst>
      <p:ext uri="{BB962C8B-B14F-4D97-AF65-F5344CB8AC3E}">
        <p14:creationId xmlns:p14="http://schemas.microsoft.com/office/powerpoint/2010/main" val="33397492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r" rtl="1"/>
            <a:r>
              <a:rPr lang="he-IL" sz="1200" kern="1200" dirty="0">
                <a:solidFill>
                  <a:schemeClr val="tx1"/>
                </a:solidFill>
                <a:effectLst/>
                <a:latin typeface="+mn-lt"/>
                <a:ea typeface="+mn-ea"/>
                <a:cs typeface="+mn-cs"/>
              </a:rPr>
              <a:t>בעזרת שני סיפורי המקרה של חיות בר שונות נכיר לעומק את האינטרסים והעמדות של החקלאים ושל שומרי הטבע בקונפליקט,  ובעיקר-היכן האינטרסים של שני הצדדים</a:t>
            </a:r>
            <a:r>
              <a:rPr lang="he-IL" sz="1200" b="1" kern="1200" dirty="0">
                <a:solidFill>
                  <a:schemeClr val="tx1"/>
                </a:solidFill>
                <a:effectLst/>
                <a:latin typeface="+mn-lt"/>
                <a:ea typeface="+mn-ea"/>
                <a:cs typeface="+mn-cs"/>
              </a:rPr>
              <a:t>..... נפגשים</a:t>
            </a:r>
            <a:r>
              <a:rPr lang="he-IL"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algn="r" rtl="1"/>
            <a:r>
              <a:rPr lang="he-IL" sz="1200" b="1" kern="1200" dirty="0">
                <a:solidFill>
                  <a:schemeClr val="tx1"/>
                </a:solidFill>
                <a:effectLst/>
                <a:latin typeface="+mn-lt"/>
                <a:ea typeface="+mn-ea"/>
                <a:cs typeface="+mn-cs"/>
              </a:rPr>
              <a:t>השקנאי- </a:t>
            </a:r>
            <a:r>
              <a:rPr lang="he-IL" sz="1200" b="0" kern="1200" dirty="0">
                <a:solidFill>
                  <a:schemeClr val="tx1"/>
                </a:solidFill>
                <a:effectLst/>
                <a:latin typeface="+mn-lt"/>
                <a:ea typeface="+mn-ea"/>
                <a:cs typeface="+mn-cs"/>
              </a:rPr>
              <a:t>עוף נודד המצוי בסכנת הכחדה עולמית</a:t>
            </a:r>
            <a:r>
              <a:rPr lang="he-IL" sz="1200" b="1" kern="1200" dirty="0">
                <a:solidFill>
                  <a:schemeClr val="tx1"/>
                </a:solidFill>
                <a:effectLst/>
                <a:latin typeface="+mn-lt"/>
                <a:ea typeface="+mn-ea"/>
                <a:cs typeface="+mn-cs"/>
              </a:rPr>
              <a:t>, והזאב </a:t>
            </a:r>
            <a:r>
              <a:rPr lang="he-IL" sz="1200" b="0" kern="1200" dirty="0">
                <a:solidFill>
                  <a:schemeClr val="tx1"/>
                </a:solidFill>
                <a:effectLst/>
                <a:latin typeface="+mn-lt"/>
                <a:ea typeface="+mn-ea"/>
                <a:cs typeface="+mn-cs"/>
              </a:rPr>
              <a:t>מין  מקומי שהפך למין מלווה אדם .</a:t>
            </a:r>
            <a:r>
              <a:rPr lang="he-IL" sz="1200" b="1" kern="1200" dirty="0">
                <a:solidFill>
                  <a:schemeClr val="tx1"/>
                </a:solidFill>
                <a:effectLst/>
                <a:latin typeface="+mn-lt"/>
                <a:ea typeface="+mn-ea"/>
                <a:cs typeface="+mn-cs"/>
              </a:rPr>
              <a:t>שניהם בעלי חיים מוגנים על פי חוק,  ומעורבים בקונפליקט בענפי חקלאות שונים</a:t>
            </a:r>
            <a:r>
              <a:rPr lang="he-IL"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algn="r" rtl="1"/>
            <a:r>
              <a:rPr lang="he-IL" sz="1200" u="sng" kern="1200" dirty="0">
                <a:solidFill>
                  <a:schemeClr val="tx1"/>
                </a:solidFill>
                <a:effectLst/>
                <a:latin typeface="+mn-lt"/>
                <a:ea typeface="+mn-ea"/>
                <a:cs typeface="+mn-cs"/>
              </a:rPr>
              <a:t>הפעלה: </a:t>
            </a:r>
            <a:r>
              <a:rPr lang="he-IL" sz="1200" kern="1200" dirty="0">
                <a:solidFill>
                  <a:schemeClr val="tx1"/>
                </a:solidFill>
                <a:effectLst/>
                <a:latin typeface="+mn-lt"/>
                <a:ea typeface="+mn-ea"/>
                <a:cs typeface="+mn-cs"/>
              </a:rPr>
              <a:t>סימולציה לדיון משותף של נציגי </a:t>
            </a:r>
            <a:r>
              <a:rPr lang="he-IL" sz="1200" kern="1200" dirty="0" err="1">
                <a:solidFill>
                  <a:schemeClr val="tx1"/>
                </a:solidFill>
                <a:effectLst/>
                <a:latin typeface="+mn-lt"/>
                <a:ea typeface="+mn-ea"/>
                <a:cs typeface="+mn-cs"/>
              </a:rPr>
              <a:t>רט"ג</a:t>
            </a:r>
            <a:r>
              <a:rPr lang="he-IL" sz="1200" kern="1200" dirty="0">
                <a:solidFill>
                  <a:schemeClr val="tx1"/>
                </a:solidFill>
                <a:effectLst/>
                <a:latin typeface="+mn-lt"/>
                <a:ea typeface="+mn-ea"/>
                <a:cs typeface="+mn-cs"/>
              </a:rPr>
              <a:t> והחקלאים. </a:t>
            </a:r>
          </a:p>
          <a:p>
            <a:pPr algn="r" rtl="1"/>
            <a:r>
              <a:rPr lang="he-IL" sz="1200" kern="1200" dirty="0">
                <a:solidFill>
                  <a:schemeClr val="tx1"/>
                </a:solidFill>
                <a:effectLst/>
                <a:latin typeface="+mn-lt"/>
                <a:ea typeface="+mn-ea"/>
                <a:cs typeface="+mn-cs"/>
              </a:rPr>
              <a:t>בכדי לדון בנושא נזקי החקלאות מחיות בר </a:t>
            </a:r>
            <a:r>
              <a:rPr lang="he-IL" sz="1200" b="1" kern="1200" dirty="0">
                <a:solidFill>
                  <a:schemeClr val="tx1"/>
                </a:solidFill>
                <a:effectLst/>
                <a:latin typeface="+mn-lt"/>
                <a:ea typeface="+mn-ea"/>
                <a:cs typeface="+mn-cs"/>
              </a:rPr>
              <a:t>"נקבעת פגישה בין נציגי </a:t>
            </a:r>
            <a:r>
              <a:rPr lang="he-IL" sz="1200" b="1" kern="1200" dirty="0" err="1">
                <a:solidFill>
                  <a:schemeClr val="tx1"/>
                </a:solidFill>
                <a:effectLst/>
                <a:latin typeface="+mn-lt"/>
                <a:ea typeface="+mn-ea"/>
                <a:cs typeface="+mn-cs"/>
              </a:rPr>
              <a:t>רט"ג</a:t>
            </a:r>
            <a:r>
              <a:rPr lang="he-IL" sz="1200" b="1" kern="1200" dirty="0">
                <a:solidFill>
                  <a:schemeClr val="tx1"/>
                </a:solidFill>
                <a:effectLst/>
                <a:latin typeface="+mn-lt"/>
                <a:ea typeface="+mn-ea"/>
                <a:cs typeface="+mn-cs"/>
              </a:rPr>
              <a:t> ובין נציגי החקלאים."</a:t>
            </a:r>
            <a:endParaRPr lang="en-US" sz="1200" b="1" kern="1200" dirty="0">
              <a:solidFill>
                <a:schemeClr val="tx1"/>
              </a:solidFill>
              <a:effectLst/>
              <a:latin typeface="+mn-lt"/>
              <a:ea typeface="+mn-ea"/>
              <a:cs typeface="+mn-cs"/>
            </a:endParaRPr>
          </a:p>
          <a:p>
            <a:pPr algn="r" rtl="1"/>
            <a:r>
              <a:rPr lang="he-IL" sz="1200" u="sng" kern="1200" dirty="0">
                <a:solidFill>
                  <a:schemeClr val="tx1"/>
                </a:solidFill>
                <a:effectLst/>
                <a:latin typeface="+mn-lt"/>
                <a:ea typeface="+mn-ea"/>
                <a:cs typeface="+mn-cs"/>
              </a:rPr>
              <a:t>הכיתה נחלקת ל-4 קבוצות.</a:t>
            </a:r>
            <a:endParaRPr lang="en-US" sz="1200" kern="1200" dirty="0">
              <a:solidFill>
                <a:schemeClr val="tx1"/>
              </a:solidFill>
              <a:effectLst/>
              <a:latin typeface="+mn-lt"/>
              <a:ea typeface="+mn-ea"/>
              <a:cs typeface="+mn-cs"/>
            </a:endParaRPr>
          </a:p>
          <a:p>
            <a:pPr algn="r" rtl="1"/>
            <a:r>
              <a:rPr lang="he-IL" sz="1200" kern="1200" dirty="0">
                <a:solidFill>
                  <a:schemeClr val="tx1"/>
                </a:solidFill>
                <a:effectLst/>
                <a:latin typeface="+mn-lt"/>
                <a:ea typeface="+mn-ea"/>
                <a:cs typeface="+mn-cs"/>
              </a:rPr>
              <a:t>1.קבוצת חקלאים-מענף המדגה.</a:t>
            </a:r>
            <a:endParaRPr lang="en-US" sz="1200" kern="1200" dirty="0">
              <a:solidFill>
                <a:schemeClr val="tx1"/>
              </a:solidFill>
              <a:effectLst/>
              <a:latin typeface="+mn-lt"/>
              <a:ea typeface="+mn-ea"/>
              <a:cs typeface="+mn-cs"/>
            </a:endParaRPr>
          </a:p>
          <a:p>
            <a:pPr algn="r" rtl="1"/>
            <a:r>
              <a:rPr lang="he-IL" sz="1200" kern="1200" dirty="0">
                <a:solidFill>
                  <a:schemeClr val="tx1"/>
                </a:solidFill>
                <a:effectLst/>
                <a:latin typeface="+mn-lt"/>
                <a:ea typeface="+mn-ea"/>
                <a:cs typeface="+mn-cs"/>
              </a:rPr>
              <a:t>2. קבוצת חקלאים מענפי</a:t>
            </a:r>
            <a:r>
              <a:rPr lang="he-IL" sz="1200" kern="1200" baseline="0" dirty="0">
                <a:solidFill>
                  <a:schemeClr val="tx1"/>
                </a:solidFill>
                <a:effectLst/>
                <a:latin typeface="+mn-lt"/>
                <a:ea typeface="+mn-ea"/>
                <a:cs typeface="+mn-cs"/>
              </a:rPr>
              <a:t> הצאן והבקר.</a:t>
            </a:r>
            <a:endParaRPr lang="he-IL" sz="1200" kern="1200" dirty="0">
              <a:solidFill>
                <a:schemeClr val="tx1"/>
              </a:solidFill>
              <a:effectLst/>
              <a:latin typeface="+mn-lt"/>
              <a:ea typeface="+mn-ea"/>
              <a:cs typeface="+mn-cs"/>
            </a:endParaRPr>
          </a:p>
          <a:p>
            <a:pPr algn="r" rtl="1"/>
            <a:r>
              <a:rPr lang="he-IL" sz="1200" kern="1200" dirty="0">
                <a:solidFill>
                  <a:schemeClr val="tx1"/>
                </a:solidFill>
                <a:effectLst/>
                <a:latin typeface="+mn-lt"/>
                <a:ea typeface="+mn-ea"/>
                <a:cs typeface="+mn-cs"/>
              </a:rPr>
              <a:t>3. נציגי </a:t>
            </a:r>
            <a:r>
              <a:rPr lang="he-IL" sz="1200" kern="1200" dirty="0" err="1">
                <a:solidFill>
                  <a:schemeClr val="tx1"/>
                </a:solidFill>
                <a:effectLst/>
                <a:latin typeface="+mn-lt"/>
                <a:ea typeface="+mn-ea"/>
                <a:cs typeface="+mn-cs"/>
              </a:rPr>
              <a:t>רט"ג</a:t>
            </a:r>
            <a:r>
              <a:rPr lang="he-IL" sz="1200" kern="1200" dirty="0">
                <a:solidFill>
                  <a:schemeClr val="tx1"/>
                </a:solidFill>
                <a:effectLst/>
                <a:latin typeface="+mn-lt"/>
                <a:ea typeface="+mn-ea"/>
                <a:cs typeface="+mn-cs"/>
              </a:rPr>
              <a:t> בנוגע לנושא השקנאים.</a:t>
            </a:r>
            <a:endParaRPr lang="en-US" sz="1200" kern="1200" dirty="0">
              <a:solidFill>
                <a:schemeClr val="tx1"/>
              </a:solidFill>
              <a:effectLst/>
              <a:latin typeface="+mn-lt"/>
              <a:ea typeface="+mn-ea"/>
              <a:cs typeface="+mn-cs"/>
            </a:endParaRPr>
          </a:p>
          <a:p>
            <a:pPr algn="r" rtl="1"/>
            <a:r>
              <a:rPr lang="he-IL" sz="1200" kern="1200" dirty="0">
                <a:solidFill>
                  <a:schemeClr val="tx1"/>
                </a:solidFill>
                <a:effectLst/>
                <a:latin typeface="+mn-lt"/>
                <a:ea typeface="+mn-ea"/>
                <a:cs typeface="+mn-cs"/>
              </a:rPr>
              <a:t>4. נציגי </a:t>
            </a:r>
            <a:r>
              <a:rPr lang="he-IL" sz="1200" kern="1200" dirty="0" err="1">
                <a:solidFill>
                  <a:schemeClr val="tx1"/>
                </a:solidFill>
                <a:effectLst/>
                <a:latin typeface="+mn-lt"/>
                <a:ea typeface="+mn-ea"/>
                <a:cs typeface="+mn-cs"/>
              </a:rPr>
              <a:t>רט"ג</a:t>
            </a:r>
            <a:r>
              <a:rPr lang="he-IL" sz="1200" kern="1200" dirty="0">
                <a:solidFill>
                  <a:schemeClr val="tx1"/>
                </a:solidFill>
                <a:effectLst/>
                <a:latin typeface="+mn-lt"/>
                <a:ea typeface="+mn-ea"/>
                <a:cs typeface="+mn-cs"/>
              </a:rPr>
              <a:t> בנוגע לנושא הזאבים.</a:t>
            </a:r>
            <a:endParaRPr lang="en-US" sz="1200" kern="1200" dirty="0">
              <a:solidFill>
                <a:schemeClr val="tx1"/>
              </a:solidFill>
              <a:effectLst/>
              <a:latin typeface="+mn-lt"/>
              <a:ea typeface="+mn-ea"/>
              <a:cs typeface="+mn-cs"/>
            </a:endParaRPr>
          </a:p>
          <a:p>
            <a:pPr algn="r" rtl="1"/>
            <a:r>
              <a:rPr lang="he-IL"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algn="r"/>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28</a:t>
            </a:fld>
            <a:endParaRPr lang="en-US"/>
          </a:p>
        </p:txBody>
      </p:sp>
    </p:spTree>
    <p:extLst>
      <p:ext uri="{BB962C8B-B14F-4D97-AF65-F5344CB8AC3E}">
        <p14:creationId xmlns:p14="http://schemas.microsoft.com/office/powerpoint/2010/main" val="5555632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r"/>
            <a:r>
              <a:rPr lang="he-IL" b="0" dirty="0"/>
              <a:t>החקלאים רוצים </a:t>
            </a:r>
            <a:r>
              <a:rPr lang="he-IL" b="1" dirty="0"/>
              <a:t>להרחיק את השקנאים </a:t>
            </a:r>
            <a:r>
              <a:rPr lang="he-IL" b="0" dirty="0"/>
              <a:t>מברכות הדגים בכדי לצמצם את הנזק לשלל הדייג, ואילו שיעור ניכר מהשקנאים העוצרים בישראל במהלך הנדידה כדי לאכול, חייבים לאכול כדי לאסוף את האנרגיה הדרושה להמשך נדידתם למזרח אפריקה. </a:t>
            </a:r>
          </a:p>
          <a:p>
            <a:pPr algn="r"/>
            <a:r>
              <a:rPr lang="he-IL" dirty="0"/>
              <a:t> השקנאי מין מוגן בסכנת הכחדה. החוק  בארץ אוסר על פגיעה בשקנאים, והם מוגנים גם על ידי אמנה בינלאומית עליה חתומה מדינת ישראל.  </a:t>
            </a:r>
          </a:p>
          <a:p>
            <a:pPr algn="r"/>
            <a:endParaRPr lang="he-IL" dirty="0"/>
          </a:p>
          <a:p>
            <a:pPr algn="r"/>
            <a:r>
              <a:rPr lang="he-IL" dirty="0"/>
              <a:t>הזאב- טורף  שהפך נלווה  למשק האדם, בעל כושר תנועה</a:t>
            </a:r>
            <a:r>
              <a:rPr lang="he-IL" baseline="0" dirty="0"/>
              <a:t> מפותח, ויכולת טריפה גבוהה- </a:t>
            </a:r>
          </a:p>
          <a:p>
            <a:pPr algn="r"/>
            <a:r>
              <a:rPr lang="he-IL" baseline="0" dirty="0"/>
              <a:t>בענף הצאן- </a:t>
            </a:r>
            <a:r>
              <a:rPr lang="he-IL" b="1" baseline="0" dirty="0"/>
              <a:t>פגיעה מידי זאבים </a:t>
            </a:r>
            <a:r>
              <a:rPr lang="he-IL" baseline="0" dirty="0"/>
              <a:t>עם פוטנציאל לנזק כלכלי גבוה למגדלים. </a:t>
            </a:r>
          </a:p>
          <a:p>
            <a:pPr algn="r"/>
            <a:r>
              <a:rPr lang="en-US" baseline="0" dirty="0"/>
              <a:t>          </a:t>
            </a:r>
            <a:r>
              <a:rPr lang="he-IL" baseline="0" dirty="0"/>
              <a:t>הזאב-חית בר מוגנת על פי חוק.</a:t>
            </a:r>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29</a:t>
            </a:fld>
            <a:endParaRPr lang="en-US"/>
          </a:p>
        </p:txBody>
      </p:sp>
    </p:spTree>
    <p:extLst>
      <p:ext uri="{BB962C8B-B14F-4D97-AF65-F5344CB8AC3E}">
        <p14:creationId xmlns:p14="http://schemas.microsoft.com/office/powerpoint/2010/main" val="3363098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r" rtl="1"/>
            <a:r>
              <a:rPr lang="he-IL" sz="1200" kern="1200" dirty="0">
                <a:solidFill>
                  <a:schemeClr val="tx1"/>
                </a:solidFill>
                <a:effectLst/>
                <a:latin typeface="+mn-lt"/>
                <a:ea typeface="+mn-ea"/>
                <a:cs typeface="+mn-cs"/>
              </a:rPr>
              <a:t>היכרות עם הקונפליקט הקיים בין חקלאות ובין שמירת הטבע </a:t>
            </a:r>
            <a:endParaRPr lang="en-US" sz="1200" kern="1200" dirty="0">
              <a:solidFill>
                <a:schemeClr val="tx1"/>
              </a:solidFill>
              <a:effectLst/>
              <a:latin typeface="+mn-lt"/>
              <a:ea typeface="+mn-ea"/>
              <a:cs typeface="+mn-cs"/>
            </a:endParaRPr>
          </a:p>
          <a:p>
            <a:pPr algn="r" rtl="1"/>
            <a:r>
              <a:rPr lang="he-IL" sz="1200" kern="1200" dirty="0">
                <a:solidFill>
                  <a:schemeClr val="tx1"/>
                </a:solidFill>
                <a:effectLst/>
                <a:latin typeface="+mn-lt"/>
                <a:ea typeface="+mn-ea"/>
                <a:cs typeface="+mn-cs"/>
              </a:rPr>
              <a:t>חשיפה לצורך המשותף לגורמי שמירת הטבע ולחקלאים במציאת דרכים לצמצום הקונפליקט:</a:t>
            </a:r>
          </a:p>
          <a:p>
            <a:pPr algn="r" rtl="1"/>
            <a:r>
              <a:rPr lang="he-IL" sz="1200" kern="1200" dirty="0">
                <a:solidFill>
                  <a:schemeClr val="tx1"/>
                </a:solidFill>
                <a:effectLst/>
                <a:latin typeface="+mn-lt"/>
                <a:ea typeface="+mn-ea"/>
                <a:cs typeface="+mn-cs"/>
              </a:rPr>
              <a:t> </a:t>
            </a:r>
            <a:r>
              <a:rPr lang="he-IL" sz="1200" b="1" kern="1200" dirty="0">
                <a:solidFill>
                  <a:schemeClr val="tx1"/>
                </a:solidFill>
                <a:effectLst/>
                <a:latin typeface="+mn-lt"/>
                <a:ea typeface="+mn-ea"/>
                <a:cs typeface="+mn-cs"/>
              </a:rPr>
              <a:t>צמצום הנזקים לחקלאות מחיות הבר וצמצום הפגיעה במגוון המינים בטבע מהשפעות החקלאות</a:t>
            </a:r>
            <a:r>
              <a:rPr lang="he-IL" sz="1200"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pPr algn="r" rtl="1"/>
            <a:r>
              <a:rPr lang="he-IL" sz="1200" kern="1200" dirty="0">
                <a:solidFill>
                  <a:schemeClr val="tx1"/>
                </a:solidFill>
                <a:effectLst/>
                <a:latin typeface="+mn-lt"/>
                <a:ea typeface="+mn-ea"/>
                <a:cs typeface="+mn-cs"/>
              </a:rPr>
              <a:t>רכישת ידע, הבנה, פיתוח תפיסה ועמדה אחראית של  חקלאים-לעתיד ביחס לסביבה הטבעית. </a:t>
            </a:r>
          </a:p>
          <a:p>
            <a:pPr algn="r" rtl="1"/>
            <a:endParaRPr lang="he-IL" sz="1200" kern="1200" dirty="0">
              <a:solidFill>
                <a:schemeClr val="tx1"/>
              </a:solidFill>
              <a:effectLst/>
              <a:latin typeface="+mn-lt"/>
              <a:ea typeface="+mn-ea"/>
              <a:cs typeface="+mn-cs"/>
            </a:endParaRPr>
          </a:p>
          <a:p>
            <a:pPr algn="r" rtl="1"/>
            <a:r>
              <a:rPr lang="he-IL" sz="1200" kern="1200" dirty="0">
                <a:solidFill>
                  <a:schemeClr val="tx1"/>
                </a:solidFill>
                <a:effectLst/>
                <a:latin typeface="+mn-lt"/>
                <a:ea typeface="+mn-ea"/>
                <a:cs typeface="+mn-cs"/>
              </a:rPr>
              <a:t>נתחיל בסיפור</a:t>
            </a:r>
            <a:r>
              <a:rPr lang="he-IL" sz="1200" kern="1200" baseline="0" dirty="0">
                <a:solidFill>
                  <a:schemeClr val="tx1"/>
                </a:solidFill>
                <a:effectLst/>
                <a:latin typeface="+mn-lt"/>
                <a:ea typeface="+mn-ea"/>
                <a:cs typeface="+mn-cs"/>
              </a:rPr>
              <a:t> מקרה כדוגמה לקונפליקט.(השקנאים באים)</a:t>
            </a:r>
            <a:endParaRPr lang="en-US" sz="1200" kern="1200" dirty="0">
              <a:solidFill>
                <a:schemeClr val="tx1"/>
              </a:solidFill>
              <a:effectLst/>
              <a:latin typeface="+mn-lt"/>
              <a:ea typeface="+mn-ea"/>
              <a:cs typeface="+mn-cs"/>
            </a:endParaRPr>
          </a:p>
          <a:p>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3</a:t>
            </a:fld>
            <a:endParaRPr lang="en-US"/>
          </a:p>
        </p:txBody>
      </p:sp>
    </p:spTree>
    <p:extLst>
      <p:ext uri="{BB962C8B-B14F-4D97-AF65-F5344CB8AC3E}">
        <p14:creationId xmlns:p14="http://schemas.microsoft.com/office/powerpoint/2010/main" val="31373002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r" rtl="1"/>
            <a:r>
              <a:rPr lang="he-IL" sz="1200" kern="1200" dirty="0">
                <a:solidFill>
                  <a:schemeClr val="tx1"/>
                </a:solidFill>
                <a:effectLst/>
                <a:latin typeface="+mn-lt"/>
                <a:ea typeface="+mn-ea"/>
                <a:cs typeface="+mn-cs"/>
              </a:rPr>
              <a:t>דרך של קיימות  מונעת  פגיעה בבעלי החיים ומצמצת את הפגיעה בתוצרת של החקלאי. דרך זו דורשת  תכנון ושיתוף פעולה בין הגורמים המעורבים:</a:t>
            </a:r>
            <a:endParaRPr lang="en-US" sz="1200" kern="1200" dirty="0">
              <a:solidFill>
                <a:schemeClr val="tx1"/>
              </a:solidFill>
              <a:effectLst/>
              <a:latin typeface="+mn-lt"/>
              <a:ea typeface="+mn-ea"/>
              <a:cs typeface="+mn-cs"/>
            </a:endParaRPr>
          </a:p>
          <a:p>
            <a:pPr algn="r" rtl="1"/>
            <a:r>
              <a:rPr lang="he-IL" sz="1200" u="sng" kern="1200" dirty="0">
                <a:solidFill>
                  <a:schemeClr val="tx1"/>
                </a:solidFill>
                <a:effectLst/>
                <a:latin typeface="+mn-lt"/>
                <a:ea typeface="+mn-ea"/>
                <a:cs typeface="+mn-cs"/>
              </a:rPr>
              <a:t>האמצעים שחקלאים יכולים  להפעיל-למיגון והרתעה.</a:t>
            </a:r>
            <a:endParaRPr lang="en-US" sz="1200" kern="1200" dirty="0">
              <a:solidFill>
                <a:schemeClr val="tx1"/>
              </a:solidFill>
              <a:effectLst/>
              <a:latin typeface="+mn-lt"/>
              <a:ea typeface="+mn-ea"/>
              <a:cs typeface="+mn-cs"/>
            </a:endParaRPr>
          </a:p>
          <a:p>
            <a:pPr algn="r" rtl="1"/>
            <a:r>
              <a:rPr lang="he-IL" sz="1200" kern="1200" dirty="0">
                <a:solidFill>
                  <a:schemeClr val="tx1"/>
                </a:solidFill>
                <a:effectLst/>
                <a:latin typeface="+mn-lt"/>
                <a:ea typeface="+mn-ea"/>
                <a:cs typeface="+mn-cs"/>
              </a:rPr>
              <a:t>מיגון הבריכות-ברשת או/ וכבלים ארוכים שנמתחים מעל הבריכות, מונעים מהשקנאים</a:t>
            </a:r>
            <a:r>
              <a:rPr lang="he-IL" sz="1200" kern="1200" baseline="0" dirty="0">
                <a:solidFill>
                  <a:schemeClr val="tx1"/>
                </a:solidFill>
                <a:effectLst/>
                <a:latin typeface="+mn-lt"/>
                <a:ea typeface="+mn-ea"/>
                <a:cs typeface="+mn-cs"/>
              </a:rPr>
              <a:t> נחיתה המונית </a:t>
            </a:r>
            <a:r>
              <a:rPr lang="he-IL" sz="1200" kern="1200" dirty="0">
                <a:solidFill>
                  <a:schemeClr val="tx1"/>
                </a:solidFill>
                <a:effectLst/>
                <a:latin typeface="+mn-lt"/>
                <a:ea typeface="+mn-ea"/>
                <a:cs typeface="+mn-cs"/>
              </a:rPr>
              <a:t>בבריכות. </a:t>
            </a:r>
            <a:endParaRPr lang="en-US" sz="1200" kern="1200" dirty="0">
              <a:solidFill>
                <a:schemeClr val="tx1"/>
              </a:solidFill>
              <a:effectLst/>
              <a:latin typeface="+mn-lt"/>
              <a:ea typeface="+mn-ea"/>
              <a:cs typeface="+mn-cs"/>
            </a:endParaRPr>
          </a:p>
          <a:p>
            <a:pPr algn="r" rtl="1"/>
            <a:r>
              <a:rPr lang="he-IL" sz="1200" kern="1200" dirty="0">
                <a:solidFill>
                  <a:schemeClr val="tx1"/>
                </a:solidFill>
                <a:effectLst/>
                <a:latin typeface="+mn-lt"/>
                <a:ea typeface="+mn-ea"/>
                <a:cs typeface="+mn-cs"/>
              </a:rPr>
              <a:t>הרתעה- אמצעי הגירוש כוללים שימוש באמצעים </a:t>
            </a:r>
            <a:r>
              <a:rPr lang="he-IL" sz="1200" kern="1200" dirty="0" err="1">
                <a:solidFill>
                  <a:schemeClr val="tx1"/>
                </a:solidFill>
                <a:effectLst/>
                <a:latin typeface="+mn-lt"/>
                <a:ea typeface="+mn-ea"/>
                <a:cs typeface="+mn-cs"/>
              </a:rPr>
              <a:t>פירוטכנים</a:t>
            </a:r>
            <a:r>
              <a:rPr lang="he-IL" sz="1200" kern="1200" dirty="0">
                <a:solidFill>
                  <a:schemeClr val="tx1"/>
                </a:solidFill>
                <a:effectLst/>
                <a:latin typeface="+mn-lt"/>
                <a:ea typeface="+mn-ea"/>
                <a:cs typeface="+mn-cs"/>
              </a:rPr>
              <a:t> ,תותחי גז, וכדורי נפץ, ללא שימוש בתחמושת חיה, בעבודה מתואמת של  צוותים בין המדגים והבריכות. </a:t>
            </a:r>
            <a:endParaRPr lang="en-US" sz="1200" kern="1200" dirty="0">
              <a:solidFill>
                <a:schemeClr val="tx1"/>
              </a:solidFill>
              <a:effectLst/>
              <a:latin typeface="+mn-lt"/>
              <a:ea typeface="+mn-ea"/>
              <a:cs typeface="+mn-cs"/>
            </a:endParaRPr>
          </a:p>
          <a:p>
            <a:pPr algn="r" rtl="1"/>
            <a:r>
              <a:rPr lang="he-IL" sz="1200" kern="1200" dirty="0">
                <a:solidFill>
                  <a:schemeClr val="tx1"/>
                </a:solidFill>
                <a:effectLst/>
                <a:latin typeface="+mn-lt"/>
                <a:ea typeface="+mn-ea"/>
                <a:cs typeface="+mn-cs"/>
              </a:rPr>
              <a:t>אמצעים אלו , מרחיקים את השקנאים מהבריכות עצמן.  אך שקנאי רעב  ומותש לא יכול להמשיך בנדידה שלו, וכך  זמן השהייה של השקנאים עלול להתארך  והקונפליקט עם המדגים והלחץ עליהם להימשך. </a:t>
            </a:r>
            <a:endParaRPr lang="en-US" sz="1200" kern="1200" dirty="0">
              <a:solidFill>
                <a:schemeClr val="tx1"/>
              </a:solidFill>
              <a:effectLst/>
              <a:latin typeface="+mn-lt"/>
              <a:ea typeface="+mn-ea"/>
              <a:cs typeface="+mn-cs"/>
            </a:endParaRPr>
          </a:p>
          <a:p>
            <a:pPr algn="r" rtl="1"/>
            <a:r>
              <a:rPr lang="he-IL" sz="1200" u="sng" kern="1200" dirty="0">
                <a:solidFill>
                  <a:schemeClr val="tx1"/>
                </a:solidFill>
                <a:effectLst/>
                <a:latin typeface="+mn-lt"/>
                <a:ea typeface="+mn-ea"/>
                <a:cs typeface="+mn-cs"/>
              </a:rPr>
              <a:t>אמצעים בהפעלה משותפת של  גורמי שמירת הטבע והחקלאים-האכלה יזומה.</a:t>
            </a:r>
            <a:endParaRPr lang="en-US" sz="1200" kern="1200" dirty="0">
              <a:solidFill>
                <a:schemeClr val="tx1"/>
              </a:solidFill>
              <a:effectLst/>
              <a:latin typeface="+mn-lt"/>
              <a:ea typeface="+mn-ea"/>
              <a:cs typeface="+mn-cs"/>
            </a:endParaRPr>
          </a:p>
          <a:p>
            <a:pPr algn="r" rtl="1"/>
            <a:r>
              <a:rPr lang="he-IL" sz="1200" kern="1200" dirty="0">
                <a:solidFill>
                  <a:schemeClr val="tx1"/>
                </a:solidFill>
                <a:effectLst/>
                <a:latin typeface="+mn-lt"/>
                <a:ea typeface="+mn-ea"/>
                <a:cs typeface="+mn-cs"/>
              </a:rPr>
              <a:t>הממשק בפרויקט מבוסס על העברת דגים לבריכות ייעודיות  להאכלת שקנאים בשני מוקדים בארץ- בעמק החולה ובעמק חפר. (הדייגים מוכרים את הכמות הנדרשת לפרויקט)  </a:t>
            </a:r>
            <a:endParaRPr lang="en-US" sz="1200" kern="1200" dirty="0">
              <a:solidFill>
                <a:schemeClr val="tx1"/>
              </a:solidFill>
              <a:effectLst/>
              <a:latin typeface="+mn-lt"/>
              <a:ea typeface="+mn-ea"/>
              <a:cs typeface="+mn-cs"/>
            </a:endParaRPr>
          </a:p>
          <a:p>
            <a:pPr algn="r" rtl="1"/>
            <a:r>
              <a:rPr lang="he-IL" sz="1200" kern="1200" dirty="0">
                <a:solidFill>
                  <a:schemeClr val="tx1"/>
                </a:solidFill>
                <a:effectLst/>
                <a:latin typeface="+mn-lt"/>
                <a:ea typeface="+mn-ea"/>
                <a:cs typeface="+mn-cs"/>
              </a:rPr>
              <a:t>בבריכות אלו  השקנאים יכולים לאכול בבטחה ובכך פוחתת הגעתם לבריכות או לקרבת הבסיסים. גם דגים מ'הטלת פרא'  מועברים לבריכות אלה, אולם הדבר תלוי בממשק של המדגים. (הטלת פרא-היא אכלוס טבעי של בריכות הדגים בדגים שאינם דגי המטרה של המגדל. לרב אמנונים שיוצרים נזק לחקלאות בכך שהם מתחרים עם דגי המטרה על משאבים כמו מזון ומקום). במקרים אלו  בריכת ההאכלה היא אף פתרון לעודפי התוצרת של המדגה שמונע בעיות  נלוות של פסולת חקלאית  בענף , ועידוד מינים מתפרצים כמו תנים ושועלים.</a:t>
            </a:r>
            <a:endParaRPr lang="en-US" sz="1200" kern="1200" dirty="0">
              <a:solidFill>
                <a:schemeClr val="tx1"/>
              </a:solidFill>
              <a:effectLst/>
              <a:latin typeface="+mn-lt"/>
              <a:ea typeface="+mn-ea"/>
              <a:cs typeface="+mn-cs"/>
            </a:endParaRPr>
          </a:p>
          <a:p>
            <a:pPr algn="r" rtl="1"/>
            <a:r>
              <a:rPr lang="he-IL" sz="1200" b="1" kern="1200" dirty="0">
                <a:solidFill>
                  <a:schemeClr val="tx1"/>
                </a:solidFill>
                <a:effectLst/>
                <a:latin typeface="+mn-lt"/>
                <a:ea typeface="+mn-ea"/>
                <a:cs typeface="+mn-cs"/>
              </a:rPr>
              <a:t>האכלה בבריכות ייעודיות אלו בעיתוי נכון בשילוב עם גירוש באמצעים יעילים מבריכות הדגים(רעש וירי זיקוקים)  מפחיתים את הנזק הכלכלי העצום הנגרם למגדלים, ומאפשרים לשקנאים להמשיך בדרכם  תוך צמצום  זמן השהייה שלהם והנזק הנגרם להם  לעיתים בזמן הזה.</a:t>
            </a:r>
            <a:endParaRPr lang="en-US" sz="1200" b="1" kern="1200" dirty="0">
              <a:solidFill>
                <a:schemeClr val="tx1"/>
              </a:solidFill>
              <a:effectLst/>
              <a:latin typeface="+mn-lt"/>
              <a:ea typeface="+mn-ea"/>
              <a:cs typeface="+mn-cs"/>
            </a:endParaRPr>
          </a:p>
          <a:p>
            <a:pPr algn="r"/>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30</a:t>
            </a:fld>
            <a:endParaRPr lang="en-US"/>
          </a:p>
        </p:txBody>
      </p:sp>
    </p:spTree>
    <p:extLst>
      <p:ext uri="{BB962C8B-B14F-4D97-AF65-F5344CB8AC3E}">
        <p14:creationId xmlns:p14="http://schemas.microsoft.com/office/powerpoint/2010/main" val="33349220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r"/>
            <a:r>
              <a:rPr lang="he-IL" baseline="0" dirty="0"/>
              <a:t> חשיבות התקשורת בין החקלאים </a:t>
            </a:r>
            <a:r>
              <a:rPr lang="he-IL" baseline="0" dirty="0" err="1"/>
              <a:t>ורט"ג</a:t>
            </a:r>
            <a:r>
              <a:rPr lang="he-IL" baseline="0" dirty="0"/>
              <a:t>:  השילוב של פעולות שבאחריות החקלאי עם הפעולות שאפשריות בעזרת פקח נזקי חקלאות.</a:t>
            </a:r>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31</a:t>
            </a:fld>
            <a:endParaRPr lang="en-US"/>
          </a:p>
        </p:txBody>
      </p:sp>
    </p:spTree>
    <p:extLst>
      <p:ext uri="{BB962C8B-B14F-4D97-AF65-F5344CB8AC3E}">
        <p14:creationId xmlns:p14="http://schemas.microsoft.com/office/powerpoint/2010/main" val="5610170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1200" kern="1200" dirty="0">
                <a:solidFill>
                  <a:schemeClr val="tx1"/>
                </a:solidFill>
                <a:effectLst/>
                <a:latin typeface="+mn-lt"/>
                <a:ea typeface="+mn-ea"/>
                <a:cs typeface="+mn-cs"/>
              </a:rPr>
              <a:t> </a:t>
            </a:r>
          </a:p>
          <a:p>
            <a:pPr algn="r" rtl="1"/>
            <a:endParaRPr lang="en-US" sz="1200" b="1" kern="1200" dirty="0">
              <a:solidFill>
                <a:schemeClr val="tx1"/>
              </a:solidFill>
              <a:effectLst/>
              <a:latin typeface="+mn-lt"/>
              <a:ea typeface="+mn-ea"/>
              <a:cs typeface="+mn-cs"/>
            </a:endParaRPr>
          </a:p>
          <a:p>
            <a:pPr algn="r" rtl="1"/>
            <a:r>
              <a:rPr lang="he-IL" sz="1200" kern="1200" dirty="0">
                <a:solidFill>
                  <a:schemeClr val="tx1"/>
                </a:solidFill>
                <a:effectLst/>
                <a:latin typeface="+mn-lt"/>
                <a:ea typeface="+mn-ea"/>
                <a:cs typeface="+mn-cs"/>
              </a:rPr>
              <a:t>החקלאים  וגורמי שמירת הטבע אינם נמצאים משני צדי המתרס אלא הינם </a:t>
            </a:r>
            <a:r>
              <a:rPr lang="he-IL" sz="1200" b="1" kern="1200" dirty="0">
                <a:solidFill>
                  <a:schemeClr val="tx1"/>
                </a:solidFill>
                <a:effectLst/>
                <a:latin typeface="+mn-lt"/>
                <a:ea typeface="+mn-ea"/>
                <a:cs typeface="+mn-cs"/>
              </a:rPr>
              <a:t>בעלי אינטרס משותף</a:t>
            </a:r>
            <a:r>
              <a:rPr lang="he-IL" sz="1200" kern="1200" dirty="0">
                <a:solidFill>
                  <a:schemeClr val="tx1"/>
                </a:solidFill>
                <a:effectLst/>
                <a:latin typeface="+mn-lt"/>
                <a:ea typeface="+mn-ea"/>
                <a:cs typeface="+mn-cs"/>
              </a:rPr>
              <a:t>- </a:t>
            </a:r>
            <a:r>
              <a:rPr lang="he-IL" sz="1200" b="1" kern="1200" dirty="0">
                <a:solidFill>
                  <a:schemeClr val="tx1"/>
                </a:solidFill>
                <a:effectLst/>
                <a:latin typeface="+mn-lt"/>
                <a:ea typeface="+mn-ea"/>
                <a:cs typeface="+mn-cs"/>
              </a:rPr>
              <a:t>צמצום הנזקים לחקלאות מחיות הבר ושמירה על האיזון בטבע הם שני צדדים של אותו המטבע. </a:t>
            </a:r>
          </a:p>
          <a:p>
            <a:pPr marL="0" marR="0" indent="0" algn="r" defTabSz="914400" rtl="1" eaLnBrk="1" fontAlgn="auto" latinLnBrk="0" hangingPunct="1">
              <a:lnSpc>
                <a:spcPct val="100000"/>
              </a:lnSpc>
              <a:spcBef>
                <a:spcPts val="0"/>
              </a:spcBef>
              <a:spcAft>
                <a:spcPts val="0"/>
              </a:spcAft>
              <a:buClrTx/>
              <a:buSzTx/>
              <a:buFontTx/>
              <a:buNone/>
              <a:tabLst/>
              <a:defRPr/>
            </a:pPr>
            <a:r>
              <a:rPr lang="he-IL" sz="1200" kern="1200" dirty="0">
                <a:solidFill>
                  <a:schemeClr val="tx1"/>
                </a:solidFill>
                <a:effectLst/>
                <a:latin typeface="+mn-lt"/>
                <a:ea typeface="+mn-ea"/>
                <a:cs typeface="+mn-cs"/>
              </a:rPr>
              <a:t>שילוב  פעולות יכול להביא לצמצום הקונפליקט:</a:t>
            </a:r>
          </a:p>
          <a:p>
            <a:pPr marL="0" marR="0" indent="0" algn="r" defTabSz="914400" rtl="1" eaLnBrk="1" fontAlgn="auto" latinLnBrk="0" hangingPunct="1">
              <a:lnSpc>
                <a:spcPct val="100000"/>
              </a:lnSpc>
              <a:spcBef>
                <a:spcPts val="0"/>
              </a:spcBef>
              <a:spcAft>
                <a:spcPts val="0"/>
              </a:spcAft>
              <a:buClrTx/>
              <a:buSzTx/>
              <a:buFontTx/>
              <a:buNone/>
              <a:tabLst/>
              <a:defRPr/>
            </a:pPr>
            <a:r>
              <a:rPr lang="he-IL" sz="1200" kern="1200" dirty="0">
                <a:solidFill>
                  <a:schemeClr val="tx1"/>
                </a:solidFill>
                <a:effectLst/>
                <a:latin typeface="+mn-lt"/>
                <a:ea typeface="+mn-ea"/>
                <a:cs typeface="+mn-cs"/>
              </a:rPr>
              <a:t>במקרה של מין בסכנת הכחדה-מציאת פתרון מקיים לשני הצדדים.</a:t>
            </a:r>
            <a:endParaRPr lang="en-US" sz="1200" kern="120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endParaRPr lang="he-IL" sz="1200" kern="120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he-IL" sz="1200" kern="1200" dirty="0">
                <a:solidFill>
                  <a:schemeClr val="tx1"/>
                </a:solidFill>
                <a:effectLst/>
                <a:latin typeface="+mn-lt"/>
                <a:ea typeface="+mn-ea"/>
                <a:cs typeface="+mn-cs"/>
              </a:rPr>
              <a:t>במקרים</a:t>
            </a:r>
            <a:r>
              <a:rPr lang="he-IL" sz="1200" kern="1200" baseline="0" dirty="0">
                <a:solidFill>
                  <a:schemeClr val="tx1"/>
                </a:solidFill>
                <a:effectLst/>
                <a:latin typeface="+mn-lt"/>
                <a:ea typeface="+mn-ea"/>
                <a:cs typeface="+mn-cs"/>
              </a:rPr>
              <a:t> של מינים מתפרצים-</a:t>
            </a:r>
            <a:r>
              <a:rPr lang="he-IL" sz="1200" kern="1200" dirty="0">
                <a:solidFill>
                  <a:schemeClr val="tx1"/>
                </a:solidFill>
                <a:effectLst/>
                <a:latin typeface="+mn-lt"/>
                <a:ea typeface="+mn-ea"/>
                <a:cs typeface="+mn-cs"/>
              </a:rPr>
              <a:t>צמצום של גורמי משיכה בחקלאות עבור חיות הבר  מצד החקלאים כגון </a:t>
            </a:r>
            <a:r>
              <a:rPr lang="he-IL" sz="1200" b="0" kern="1200" dirty="0">
                <a:solidFill>
                  <a:schemeClr val="tx1"/>
                </a:solidFill>
                <a:effectLst/>
                <a:latin typeface="+mn-lt"/>
                <a:ea typeface="+mn-ea"/>
                <a:cs typeface="+mn-cs"/>
              </a:rPr>
              <a:t>מיגון מתאים, הרתעה, סניטציה-</a:t>
            </a:r>
            <a:r>
              <a:rPr lang="he-IL" sz="1200" b="0" kern="1200" baseline="0" dirty="0">
                <a:solidFill>
                  <a:schemeClr val="tx1"/>
                </a:solidFill>
                <a:effectLst/>
                <a:latin typeface="+mn-lt"/>
                <a:ea typeface="+mn-ea"/>
                <a:cs typeface="+mn-cs"/>
              </a:rPr>
              <a:t> </a:t>
            </a:r>
            <a:r>
              <a:rPr lang="he-IL" sz="1200" b="1" kern="1200" baseline="0" dirty="0">
                <a:solidFill>
                  <a:schemeClr val="tx1"/>
                </a:solidFill>
                <a:effectLst/>
                <a:latin typeface="+mn-lt"/>
                <a:ea typeface="+mn-ea"/>
                <a:cs typeface="+mn-cs"/>
              </a:rPr>
              <a:t>פחות מזון זמין לחיות הבר, צמצום המינים המתפרצים.</a:t>
            </a:r>
            <a:endParaRPr lang="he-IL" sz="1200" b="1" kern="120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he-IL" sz="1200" kern="1200" dirty="0">
                <a:solidFill>
                  <a:schemeClr val="tx1"/>
                </a:solidFill>
                <a:effectLst/>
                <a:latin typeface="+mn-lt"/>
                <a:ea typeface="+mn-ea"/>
                <a:cs typeface="+mn-cs"/>
              </a:rPr>
              <a:t>במקביל- מעורבות של פקחים ייעודיים של רשות הטבע והגנים לנזקי חקלאות שיכולים להנחות את החקלאים ולסייע בדילול נקודתי של מינים מתפרצים. </a:t>
            </a:r>
          </a:p>
          <a:p>
            <a:pPr marL="0" marR="0" indent="0" algn="r" defTabSz="914400" rtl="1" eaLnBrk="1" fontAlgn="auto" latinLnBrk="0" hangingPunct="1">
              <a:lnSpc>
                <a:spcPct val="100000"/>
              </a:lnSpc>
              <a:spcBef>
                <a:spcPts val="0"/>
              </a:spcBef>
              <a:spcAft>
                <a:spcPts val="0"/>
              </a:spcAft>
              <a:buClrTx/>
              <a:buSzTx/>
              <a:buFontTx/>
              <a:buNone/>
              <a:tabLst/>
              <a:defRPr/>
            </a:pPr>
            <a:r>
              <a:rPr lang="he-IL" sz="1200" kern="1200" dirty="0">
                <a:solidFill>
                  <a:schemeClr val="tx1"/>
                </a:solidFill>
                <a:effectLst/>
                <a:latin typeface="+mn-lt"/>
                <a:ea typeface="+mn-ea"/>
                <a:cs typeface="+mn-cs"/>
              </a:rPr>
              <a:t>כל אלו מובילים הן לשמירת הטבע –שמירה על </a:t>
            </a:r>
            <a:r>
              <a:rPr lang="he-IL" sz="1200" kern="1200" baseline="0" dirty="0">
                <a:solidFill>
                  <a:schemeClr val="tx1"/>
                </a:solidFill>
                <a:effectLst/>
                <a:latin typeface="+mn-lt"/>
                <a:ea typeface="+mn-ea"/>
                <a:cs typeface="+mn-cs"/>
              </a:rPr>
              <a:t> מגוון המינים , והן </a:t>
            </a:r>
            <a:r>
              <a:rPr lang="he-IL" sz="1200" kern="1200" dirty="0">
                <a:solidFill>
                  <a:schemeClr val="tx1"/>
                </a:solidFill>
                <a:effectLst/>
                <a:latin typeface="+mn-lt"/>
                <a:ea typeface="+mn-ea"/>
                <a:cs typeface="+mn-cs"/>
              </a:rPr>
              <a:t>לשמירה על יבולי החקלאים.</a:t>
            </a:r>
            <a:endParaRPr lang="en-US" sz="1200" kern="120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he-IL" dirty="0"/>
              <a:t>צמצום הקונפליקט = הגנה על החקלאות ועל הטבע.</a:t>
            </a:r>
          </a:p>
          <a:p>
            <a:pPr algn="r" rtl="1"/>
            <a:endParaRPr lang="he-IL" sz="1200" kern="1200" dirty="0">
              <a:solidFill>
                <a:schemeClr val="tx1"/>
              </a:solidFill>
              <a:effectLst/>
              <a:latin typeface="+mn-lt"/>
              <a:ea typeface="+mn-ea"/>
              <a:cs typeface="+mn-cs"/>
            </a:endParaRPr>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32</a:t>
            </a:fld>
            <a:endParaRPr lang="en-US"/>
          </a:p>
        </p:txBody>
      </p:sp>
    </p:spTree>
    <p:extLst>
      <p:ext uri="{BB962C8B-B14F-4D97-AF65-F5344CB8AC3E}">
        <p14:creationId xmlns:p14="http://schemas.microsoft.com/office/powerpoint/2010/main" val="114680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r"/>
            <a:r>
              <a:rPr lang="he-IL" dirty="0"/>
              <a:t>שקנאי מצוי הוא עוף גדול וכבד. משקלו של שקנאי בוגר עשוי להגיע לעשרה ק"ג ואורך מוטת כנפיו לכ-3.5 מ'. </a:t>
            </a:r>
          </a:p>
          <a:p>
            <a:pPr algn="r"/>
            <a:r>
              <a:rPr lang="he-IL" dirty="0"/>
              <a:t>השקנאי ניזון מדגים שהוא לוכד במקורו התחתון שהוא קרום דמוי שק, ועל שמו נקרא – שקנאי. </a:t>
            </a:r>
          </a:p>
          <a:p>
            <a:pPr algn="r"/>
            <a:r>
              <a:rPr lang="he-IL" b="1" dirty="0"/>
              <a:t>השקנאים נודדים מאתרי הקינון באירופה, למעונות החורף באפריקה חולפים פעמיים בשנה בשמי הארץ. נדידת הסתיו. ששיאה לרוב באוקטובר, נמשכת כ-3 חודשים.  כ- 40,000 שקנאים חולפים אז בשמי הארץ.. </a:t>
            </a:r>
            <a:endParaRPr lang="en-US" sz="1200" kern="1200" dirty="0">
              <a:solidFill>
                <a:schemeClr val="tx1"/>
              </a:solidFill>
              <a:effectLst/>
              <a:latin typeface="+mn-lt"/>
              <a:ea typeface="+mn-ea"/>
              <a:cs typeface="+mn-cs"/>
            </a:endParaRPr>
          </a:p>
          <a:p>
            <a:pPr algn="r"/>
            <a:r>
              <a:rPr lang="he-IL" sz="1200" kern="1200" dirty="0">
                <a:solidFill>
                  <a:schemeClr val="tx1"/>
                </a:solidFill>
                <a:effectLst/>
                <a:latin typeface="+mn-lt"/>
                <a:ea typeface="+mn-ea"/>
                <a:cs typeface="+mn-cs"/>
              </a:rPr>
              <a:t>ארץ ישראל נמצאת בנתיב נדידה של השקנאים מאירופה לאפריקה. </a:t>
            </a:r>
            <a:r>
              <a:rPr lang="he-IL" sz="1200" b="1" kern="1200" dirty="0">
                <a:solidFill>
                  <a:schemeClr val="tx1"/>
                </a:solidFill>
                <a:effectLst/>
                <a:latin typeface="+mn-lt"/>
                <a:ea typeface="+mn-ea"/>
                <a:cs typeface="+mn-cs"/>
              </a:rPr>
              <a:t>כאן-היו הביצות של מישור החוף והאגם הגדול בעמק החולה </a:t>
            </a:r>
            <a:r>
              <a:rPr lang="he-IL" sz="1200" kern="1200" dirty="0">
                <a:solidFill>
                  <a:schemeClr val="tx1"/>
                </a:solidFill>
                <a:effectLst/>
                <a:latin typeface="+mn-lt"/>
                <a:ea typeface="+mn-ea"/>
                <a:cs typeface="+mn-cs"/>
              </a:rPr>
              <a:t>והעצירה בארץ היא </a:t>
            </a:r>
            <a:r>
              <a:rPr lang="he-IL" sz="1200" b="1" kern="1200" dirty="0">
                <a:solidFill>
                  <a:schemeClr val="tx1"/>
                </a:solidFill>
                <a:effectLst/>
                <a:latin typeface="+mn-lt"/>
                <a:ea typeface="+mn-ea"/>
                <a:cs typeface="+mn-cs"/>
              </a:rPr>
              <a:t>תחנת תדלוק הכרחית בדרכם</a:t>
            </a:r>
            <a:r>
              <a:rPr lang="he-IL" sz="1200" kern="1200" dirty="0">
                <a:solidFill>
                  <a:schemeClr val="tx1"/>
                </a:solidFill>
                <a:effectLst/>
                <a:latin typeface="+mn-lt"/>
                <a:ea typeface="+mn-ea"/>
                <a:cs typeface="+mn-cs"/>
              </a:rPr>
              <a:t>. </a:t>
            </a:r>
          </a:p>
          <a:p>
            <a:pPr algn="r"/>
            <a:endParaRPr lang="he-IL" dirty="0"/>
          </a:p>
          <a:p>
            <a:pPr algn="r"/>
            <a:r>
              <a:rPr lang="he-IL" dirty="0"/>
              <a:t>השקנאי</a:t>
            </a:r>
            <a:r>
              <a:rPr lang="he-IL" baseline="0" dirty="0"/>
              <a:t>  -מוגדר </a:t>
            </a:r>
            <a:r>
              <a:rPr lang="he-IL" dirty="0"/>
              <a:t> בסכנת הכחדה עולמית.</a:t>
            </a:r>
            <a:r>
              <a:rPr lang="en-US" sz="1200" kern="1200" dirty="0">
                <a:solidFill>
                  <a:schemeClr val="tx1"/>
                </a:solidFill>
                <a:effectLst/>
                <a:latin typeface="+mn-lt"/>
                <a:ea typeface="+mn-ea"/>
                <a:cs typeface="+mn-cs"/>
              </a:rPr>
              <a:t> </a:t>
            </a:r>
            <a:endParaRPr lang="he-IL" dirty="0"/>
          </a:p>
          <a:p>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4</a:t>
            </a:fld>
            <a:endParaRPr lang="en-US"/>
          </a:p>
        </p:txBody>
      </p:sp>
    </p:spTree>
    <p:extLst>
      <p:ext uri="{BB962C8B-B14F-4D97-AF65-F5344CB8AC3E}">
        <p14:creationId xmlns:p14="http://schemas.microsoft.com/office/powerpoint/2010/main" val="1865878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r"/>
            <a:r>
              <a:rPr lang="he-IL" dirty="0"/>
              <a:t>השקנאים סבלו במהלך המאה ה-20 מפגיעה בבתי הגידול הלחים ברחבי אירופה, והם מוגדרים מין בסיכון. </a:t>
            </a:r>
          </a:p>
          <a:p>
            <a:pPr algn="r"/>
            <a:r>
              <a:rPr lang="he-IL" dirty="0"/>
              <a:t>בעבר נהנו השקנאים שעברו בישראל במהלך נדידתם משפע דגה באגם החולה ובביצות מישור החוף. מקומות אלו שימשו להם תחנות "התדלוק" האחרונות, לפני חציית המדבר בישראל ובאפריקה. </a:t>
            </a:r>
          </a:p>
          <a:p>
            <a:pPr algn="r"/>
            <a:r>
              <a:rPr lang="he-IL" dirty="0"/>
              <a:t>אולם בעשורים האחרונים יובשו או הצטמצמו מרבית מקווי המים הטבעיים בתחומי ישראל, ולפיכך נאלצים השקנאים למצוא את המזון הדרוש להם להמשך הנדידה בברכות הדגים, ברכות שבהן חקלאים מגדלים דגים למאכל.</a:t>
            </a:r>
          </a:p>
          <a:p>
            <a:pPr algn="r" rtl="1"/>
            <a:r>
              <a:rPr lang="he-IL" sz="1200"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pPr algn="r" rtl="1"/>
            <a:r>
              <a:rPr lang="he-IL" sz="1200" kern="1200" dirty="0">
                <a:solidFill>
                  <a:schemeClr val="tx1"/>
                </a:solidFill>
                <a:effectLst/>
                <a:latin typeface="+mn-lt"/>
                <a:ea typeface="+mn-ea"/>
                <a:cs typeface="+mn-cs"/>
              </a:rPr>
              <a:t> ייבוש הביצות ובתי הגידול הלחים- עלול היה</a:t>
            </a:r>
            <a:r>
              <a:rPr lang="he-IL" sz="1200" kern="1200" baseline="0" dirty="0">
                <a:solidFill>
                  <a:schemeClr val="tx1"/>
                </a:solidFill>
                <a:effectLst/>
                <a:latin typeface="+mn-lt"/>
                <a:ea typeface="+mn-ea"/>
                <a:cs typeface="+mn-cs"/>
              </a:rPr>
              <a:t> </a:t>
            </a:r>
            <a:r>
              <a:rPr lang="he-IL" sz="1200" kern="1200" dirty="0">
                <a:solidFill>
                  <a:schemeClr val="tx1"/>
                </a:solidFill>
                <a:effectLst/>
                <a:latin typeface="+mn-lt"/>
                <a:ea typeface="+mn-ea"/>
                <a:cs typeface="+mn-cs"/>
              </a:rPr>
              <a:t>להיות מכת מוות לשקנאים הנודדים. </a:t>
            </a:r>
            <a:r>
              <a:rPr lang="he-IL" sz="1200" b="1" kern="1200" dirty="0">
                <a:solidFill>
                  <a:schemeClr val="tx1"/>
                </a:solidFill>
                <a:effectLst/>
                <a:latin typeface="+mn-lt"/>
                <a:ea typeface="+mn-ea"/>
                <a:cs typeface="+mn-cs"/>
              </a:rPr>
              <a:t>עבור השקנאים-השתנה מקור המזון אך המיקום נותר הכרחי כשהיה</a:t>
            </a:r>
            <a:r>
              <a:rPr lang="he-IL" sz="1200"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5</a:t>
            </a:fld>
            <a:endParaRPr lang="en-US"/>
          </a:p>
        </p:txBody>
      </p:sp>
    </p:spTree>
    <p:extLst>
      <p:ext uri="{BB962C8B-B14F-4D97-AF65-F5344CB8AC3E}">
        <p14:creationId xmlns:p14="http://schemas.microsoft.com/office/powerpoint/2010/main" val="940039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he-IL" sz="1200" b="0" kern="1200" dirty="0">
                <a:solidFill>
                  <a:schemeClr val="tx1"/>
                </a:solidFill>
                <a:effectLst/>
                <a:latin typeface="+mn-lt"/>
                <a:ea typeface="+mn-ea"/>
                <a:cs typeface="+mn-cs"/>
              </a:rPr>
              <a:t>נקודת החיכוך- "אירוח" עשרות אלפי שקנאים, שכל אחד מהם חייב לאכול כק"ג דגים ליום על מנת לצבור אנרגיה להמשך מסעו לאפריקה, גורם אובדן של מאות טונות של דגים ולנזקים המוערכים במיליוני שקלים בשנה למגדלי הדגים</a:t>
            </a:r>
            <a:endParaRPr lang="en-US" sz="1200" b="0" kern="1200" dirty="0">
              <a:solidFill>
                <a:schemeClr val="tx1"/>
              </a:solidFill>
              <a:effectLst/>
              <a:latin typeface="+mn-lt"/>
              <a:ea typeface="+mn-ea"/>
              <a:cs typeface="+mn-cs"/>
            </a:endParaRPr>
          </a:p>
          <a:p>
            <a:pPr marL="0" marR="0" indent="0" algn="r" defTabSz="914400" rtl="0" eaLnBrk="1" fontAlgn="auto" latinLnBrk="0" hangingPunct="1">
              <a:lnSpc>
                <a:spcPct val="100000"/>
              </a:lnSpc>
              <a:spcBef>
                <a:spcPts val="0"/>
              </a:spcBef>
              <a:spcAft>
                <a:spcPts val="0"/>
              </a:spcAft>
              <a:buClrTx/>
              <a:buSzTx/>
              <a:buFontTx/>
              <a:buNone/>
              <a:tabLst/>
              <a:defRPr/>
            </a:pPr>
            <a:r>
              <a:rPr lang="he-IL" sz="1200" b="0" kern="1200" dirty="0">
                <a:solidFill>
                  <a:schemeClr val="tx1"/>
                </a:solidFill>
                <a:effectLst/>
                <a:latin typeface="+mn-lt"/>
                <a:ea typeface="+mn-ea"/>
                <a:cs typeface="+mn-cs"/>
              </a:rPr>
              <a:t>השינוי של בתי הגידול הטבעיים נעשה על ידי האדם.</a:t>
            </a:r>
          </a:p>
          <a:p>
            <a:pPr marL="0" marR="0" indent="0" algn="r" defTabSz="914400" rtl="0" eaLnBrk="1" fontAlgn="auto" latinLnBrk="0" hangingPunct="1">
              <a:lnSpc>
                <a:spcPct val="100000"/>
              </a:lnSpc>
              <a:spcBef>
                <a:spcPts val="0"/>
              </a:spcBef>
              <a:spcAft>
                <a:spcPts val="0"/>
              </a:spcAft>
              <a:buClrTx/>
              <a:buSzTx/>
              <a:buFontTx/>
              <a:buNone/>
              <a:tabLst/>
              <a:defRPr/>
            </a:pPr>
            <a:r>
              <a:rPr lang="he-IL" sz="1200" b="0" kern="1200" dirty="0">
                <a:solidFill>
                  <a:schemeClr val="tx1"/>
                </a:solidFill>
                <a:effectLst/>
                <a:latin typeface="+mn-lt"/>
                <a:ea typeface="+mn-ea"/>
                <a:cs typeface="+mn-cs"/>
              </a:rPr>
              <a:t> החקלאות, כחלק מההתיישבות ,יוצרת את השינוי בטבע מצד אחד, ומצד שני-סופגת את הנזקים וההשלכות מהשינוי </a:t>
            </a:r>
          </a:p>
          <a:p>
            <a:pPr marL="0" marR="0" indent="0" algn="r" defTabSz="914400" rtl="0" eaLnBrk="1" fontAlgn="auto" latinLnBrk="0" hangingPunct="1">
              <a:lnSpc>
                <a:spcPct val="100000"/>
              </a:lnSpc>
              <a:spcBef>
                <a:spcPts val="0"/>
              </a:spcBef>
              <a:spcAft>
                <a:spcPts val="0"/>
              </a:spcAft>
              <a:buClrTx/>
              <a:buSzTx/>
              <a:buFontTx/>
              <a:buNone/>
              <a:tabLst/>
              <a:defRPr/>
            </a:pPr>
            <a:r>
              <a:rPr lang="he-IL" sz="1200" b="0" kern="1200" dirty="0">
                <a:solidFill>
                  <a:schemeClr val="tx1"/>
                </a:solidFill>
                <a:effectLst/>
                <a:latin typeface="+mn-lt"/>
                <a:ea typeface="+mn-ea"/>
                <a:cs typeface="+mn-cs"/>
              </a:rPr>
              <a:t>השקנאי הוא עוף מוגן ובסכנת הכחדה-אין לפגוע בו. </a:t>
            </a:r>
          </a:p>
          <a:p>
            <a:pPr marL="0" marR="0" indent="0" algn="r" defTabSz="914400" rtl="0" eaLnBrk="1" fontAlgn="auto" latinLnBrk="0" hangingPunct="1">
              <a:lnSpc>
                <a:spcPct val="100000"/>
              </a:lnSpc>
              <a:spcBef>
                <a:spcPts val="0"/>
              </a:spcBef>
              <a:spcAft>
                <a:spcPts val="0"/>
              </a:spcAft>
              <a:buClrTx/>
              <a:buSzTx/>
              <a:buFontTx/>
              <a:buNone/>
              <a:tabLst/>
              <a:defRPr/>
            </a:pPr>
            <a:r>
              <a:rPr lang="he-IL" sz="1200" b="0" kern="1200" dirty="0">
                <a:solidFill>
                  <a:schemeClr val="tx1"/>
                </a:solidFill>
                <a:effectLst/>
                <a:latin typeface="+mn-lt"/>
                <a:ea typeface="+mn-ea"/>
                <a:cs typeface="+mn-cs"/>
              </a:rPr>
              <a:t>מה</a:t>
            </a:r>
            <a:r>
              <a:rPr lang="he-IL" sz="1200" b="0" kern="1200" baseline="0" dirty="0">
                <a:solidFill>
                  <a:schemeClr val="tx1"/>
                </a:solidFill>
                <a:effectLst/>
                <a:latin typeface="+mn-lt"/>
                <a:ea typeface="+mn-ea"/>
                <a:cs typeface="+mn-cs"/>
              </a:rPr>
              <a:t> ניתן לעשות?</a:t>
            </a:r>
            <a:endParaRPr lang="he-IL" sz="1200" b="0" kern="1200" dirty="0">
              <a:solidFill>
                <a:schemeClr val="tx1"/>
              </a:solidFill>
              <a:effectLst/>
              <a:latin typeface="+mn-lt"/>
              <a:ea typeface="+mn-ea"/>
              <a:cs typeface="+mn-cs"/>
            </a:endParaRPr>
          </a:p>
          <a:p>
            <a:pPr marL="0" marR="0" indent="0" algn="r" defTabSz="914400" rtl="0" eaLnBrk="1" fontAlgn="auto" latinLnBrk="0" hangingPunct="1">
              <a:lnSpc>
                <a:spcPct val="100000"/>
              </a:lnSpc>
              <a:spcBef>
                <a:spcPts val="0"/>
              </a:spcBef>
              <a:spcAft>
                <a:spcPts val="0"/>
              </a:spcAft>
              <a:buClrTx/>
              <a:buSzTx/>
              <a:buFontTx/>
              <a:buNone/>
              <a:tabLst/>
              <a:defRPr/>
            </a:pPr>
            <a:r>
              <a:rPr lang="he-IL" sz="1800" b="1" kern="1200" baseline="0" dirty="0">
                <a:solidFill>
                  <a:schemeClr val="tx1"/>
                </a:solidFill>
                <a:effectLst/>
                <a:latin typeface="+mn-lt"/>
                <a:ea typeface="+mn-ea"/>
                <a:cs typeface="+mn-cs"/>
              </a:rPr>
              <a:t>סיפור השקנאים מחדד </a:t>
            </a:r>
            <a:r>
              <a:rPr lang="he-IL" sz="1200" b="1" kern="1200" dirty="0">
                <a:solidFill>
                  <a:schemeClr val="tx1"/>
                </a:solidFill>
                <a:effectLst/>
                <a:latin typeface="+mn-lt"/>
                <a:ea typeface="+mn-ea"/>
                <a:cs typeface="+mn-cs"/>
              </a:rPr>
              <a:t>את הקשר בין  החקלאות - היעלמות של בית גידול טבעי והחלפתו בענף חקלאי</a:t>
            </a:r>
            <a:r>
              <a:rPr lang="he-IL" sz="1200" b="1" kern="1200" baseline="0" dirty="0">
                <a:solidFill>
                  <a:schemeClr val="tx1"/>
                </a:solidFill>
                <a:effectLst/>
                <a:latin typeface="+mn-lt"/>
                <a:ea typeface="+mn-ea"/>
                <a:cs typeface="+mn-cs"/>
              </a:rPr>
              <a:t> ו</a:t>
            </a:r>
            <a:r>
              <a:rPr lang="he-IL" sz="1200" b="1" kern="1200" dirty="0">
                <a:solidFill>
                  <a:schemeClr val="tx1"/>
                </a:solidFill>
                <a:effectLst/>
                <a:latin typeface="+mn-lt"/>
                <a:ea typeface="+mn-ea"/>
                <a:cs typeface="+mn-cs"/>
              </a:rPr>
              <a:t>בין שמירת טבע ושמירה על מגוון המינים </a:t>
            </a:r>
          </a:p>
          <a:p>
            <a:pPr algn="r" rtl="1"/>
            <a:r>
              <a:rPr lang="he-IL" sz="1200" b="1" kern="1200" dirty="0">
                <a:solidFill>
                  <a:schemeClr val="tx1"/>
                </a:solidFill>
                <a:effectLst/>
                <a:latin typeface="+mn-lt"/>
                <a:ea typeface="+mn-ea"/>
                <a:cs typeface="+mn-cs"/>
              </a:rPr>
              <a:t>ואת הקונפליקט שנוצר סביב הנזקים לחקלאות.   </a:t>
            </a:r>
            <a:endParaRPr lang="en-US" sz="1200" kern="1200" dirty="0">
              <a:solidFill>
                <a:schemeClr val="tx1"/>
              </a:solidFill>
              <a:effectLst/>
              <a:latin typeface="+mn-lt"/>
              <a:ea typeface="+mn-ea"/>
              <a:cs typeface="+mn-cs"/>
            </a:endParaRPr>
          </a:p>
          <a:p>
            <a:pPr algn="r" rtl="1"/>
            <a:r>
              <a:rPr lang="he-IL" sz="1200" kern="1200" dirty="0">
                <a:solidFill>
                  <a:schemeClr val="tx1"/>
                </a:solidFill>
                <a:effectLst/>
                <a:latin typeface="+mn-lt"/>
                <a:ea typeface="+mn-ea"/>
                <a:cs typeface="+mn-cs"/>
              </a:rPr>
              <a:t>בהמשך השיעור נעמיק בחיפוש אחר פתרון לקונפליקט הספציפי הזה  שיבהיר את האחריות המשותפת של הצדדים.</a:t>
            </a:r>
            <a:endParaRPr lang="en-US" sz="1200" kern="1200" dirty="0">
              <a:solidFill>
                <a:schemeClr val="tx1"/>
              </a:solidFill>
              <a:effectLst/>
              <a:latin typeface="+mn-lt"/>
              <a:ea typeface="+mn-ea"/>
              <a:cs typeface="+mn-cs"/>
            </a:endParaRPr>
          </a:p>
          <a:p>
            <a:pPr algn="r"/>
            <a:r>
              <a:rPr lang="he-IL" sz="1200" b="0" kern="1200" baseline="0" dirty="0">
                <a:solidFill>
                  <a:schemeClr val="tx1"/>
                </a:solidFill>
                <a:effectLst/>
                <a:latin typeface="+mn-lt"/>
                <a:ea typeface="+mn-ea"/>
                <a:cs typeface="+mn-cs"/>
              </a:rPr>
              <a:t>מי נמצא בצד השני בקונפליקט- </a:t>
            </a:r>
            <a:r>
              <a:rPr lang="he-IL" sz="1200" b="1" kern="1200" baseline="0" dirty="0">
                <a:solidFill>
                  <a:schemeClr val="tx1"/>
                </a:solidFill>
                <a:effectLst/>
                <a:latin typeface="+mn-lt"/>
                <a:ea typeface="+mn-ea"/>
                <a:cs typeface="+mn-cs"/>
              </a:rPr>
              <a:t>מי הגוף האחראי על שמירת הטבע וחיות הבר? </a:t>
            </a:r>
          </a:p>
          <a:p>
            <a:pPr algn="r"/>
            <a:r>
              <a:rPr lang="he-IL" sz="1200" b="1" kern="1200" baseline="0" dirty="0">
                <a:solidFill>
                  <a:schemeClr val="tx1"/>
                </a:solidFill>
                <a:effectLst/>
                <a:latin typeface="+mn-lt"/>
                <a:ea typeface="+mn-ea"/>
                <a:cs typeface="+mn-cs"/>
              </a:rPr>
              <a:t> </a:t>
            </a:r>
            <a:endParaRPr lang="he-IL" sz="1200" b="1" kern="1200" dirty="0">
              <a:solidFill>
                <a:schemeClr val="tx1"/>
              </a:solidFill>
              <a:effectLst/>
              <a:latin typeface="+mn-lt"/>
              <a:ea typeface="+mn-ea"/>
              <a:cs typeface="+mn-cs"/>
            </a:endParaRPr>
          </a:p>
          <a:p>
            <a:pPr algn="r"/>
            <a:r>
              <a:rPr lang="he-IL" sz="1200" b="1" kern="1200" dirty="0">
                <a:solidFill>
                  <a:schemeClr val="tx1"/>
                </a:solidFill>
                <a:effectLst/>
                <a:latin typeface="+mn-lt"/>
                <a:ea typeface="+mn-ea"/>
                <a:cs typeface="+mn-cs"/>
              </a:rPr>
              <a:t> </a:t>
            </a:r>
            <a:r>
              <a:rPr lang="he-IL" sz="1200" kern="1200" dirty="0">
                <a:solidFill>
                  <a:schemeClr val="tx1"/>
                </a:solidFill>
                <a:effectLst/>
                <a:latin typeface="+mn-lt"/>
                <a:ea typeface="+mn-ea"/>
                <a:cs typeface="+mn-cs"/>
              </a:rPr>
              <a:t> </a:t>
            </a:r>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6</a:t>
            </a:fld>
            <a:endParaRPr lang="en-US"/>
          </a:p>
        </p:txBody>
      </p:sp>
    </p:spTree>
    <p:extLst>
      <p:ext uri="{BB962C8B-B14F-4D97-AF65-F5344CB8AC3E}">
        <p14:creationId xmlns:p14="http://schemas.microsoft.com/office/powerpoint/2010/main" val="7506884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r"/>
            <a:r>
              <a:rPr lang="he-IL" sz="1200" kern="1200" dirty="0">
                <a:solidFill>
                  <a:schemeClr val="tx1"/>
                </a:solidFill>
                <a:effectLst/>
                <a:latin typeface="+mn-lt"/>
                <a:ea typeface="+mn-ea"/>
                <a:cs typeface="+mn-cs"/>
              </a:rPr>
              <a:t>רשות הטבע והגנים היא הרשות הממשלתית האמונה מטעם המדינה על יישום ואכיפה של חוקי שמירת ערכי הטבע והמורשת. </a:t>
            </a:r>
          </a:p>
          <a:p>
            <a:pPr algn="r"/>
            <a:r>
              <a:rPr lang="he-IL" sz="1200" kern="1200" dirty="0">
                <a:solidFill>
                  <a:schemeClr val="tx1"/>
                </a:solidFill>
                <a:effectLst/>
                <a:latin typeface="+mn-lt"/>
                <a:ea typeface="+mn-ea"/>
                <a:cs typeface="+mn-cs"/>
              </a:rPr>
              <a:t>הרשות</a:t>
            </a:r>
            <a:r>
              <a:rPr lang="he-IL" sz="1200" kern="1200" baseline="0" dirty="0">
                <a:solidFill>
                  <a:schemeClr val="tx1"/>
                </a:solidFill>
                <a:effectLst/>
                <a:latin typeface="+mn-lt"/>
                <a:ea typeface="+mn-ea"/>
                <a:cs typeface="+mn-cs"/>
              </a:rPr>
              <a:t> </a:t>
            </a:r>
            <a:r>
              <a:rPr lang="he-IL" sz="1200" kern="1200" dirty="0">
                <a:solidFill>
                  <a:schemeClr val="tx1"/>
                </a:solidFill>
                <a:effectLst/>
                <a:latin typeface="+mn-lt"/>
                <a:ea typeface="+mn-ea"/>
                <a:cs typeface="+mn-cs"/>
              </a:rPr>
              <a:t>אחראית על ניהול שמורות הטבע, הגנים הלאומיים ורשימה ארוכה של ערכי טבע מוגנים מחוץ לשטחים אלו </a:t>
            </a:r>
            <a:r>
              <a:rPr lang="he-IL" sz="1200" b="1" kern="1200" dirty="0">
                <a:solidFill>
                  <a:schemeClr val="tx1"/>
                </a:solidFill>
                <a:effectLst/>
                <a:latin typeface="+mn-lt"/>
                <a:ea typeface="+mn-ea"/>
                <a:cs typeface="+mn-cs"/>
              </a:rPr>
              <a:t>במטרה לשמור על המגוון הביולוגי</a:t>
            </a:r>
            <a:r>
              <a:rPr lang="he-IL" sz="1200" kern="1200" dirty="0">
                <a:solidFill>
                  <a:schemeClr val="tx1"/>
                </a:solidFill>
                <a:effectLst/>
                <a:latin typeface="+mn-lt"/>
                <a:ea typeface="+mn-ea"/>
                <a:cs typeface="+mn-cs"/>
              </a:rPr>
              <a:t>.</a:t>
            </a:r>
          </a:p>
          <a:p>
            <a:pPr algn="r"/>
            <a:r>
              <a:rPr lang="he-IL" sz="1200" kern="1200" dirty="0">
                <a:solidFill>
                  <a:schemeClr val="tx1"/>
                </a:solidFill>
                <a:effectLst/>
                <a:latin typeface="+mn-lt"/>
                <a:ea typeface="+mn-ea"/>
                <a:cs typeface="+mn-cs"/>
              </a:rPr>
              <a:t>שמירה על המגוון- הגנה על מינים בסכנת</a:t>
            </a:r>
            <a:r>
              <a:rPr lang="he-IL" sz="1200" kern="1200" baseline="0" dirty="0">
                <a:solidFill>
                  <a:schemeClr val="tx1"/>
                </a:solidFill>
                <a:effectLst/>
                <a:latin typeface="+mn-lt"/>
                <a:ea typeface="+mn-ea"/>
                <a:cs typeface="+mn-cs"/>
              </a:rPr>
              <a:t> הכחדה, והתמודדות עם מינים מתפרצים (בהמשך).</a:t>
            </a:r>
            <a:r>
              <a:rPr lang="he-IL" sz="1200" kern="1200" dirty="0">
                <a:solidFill>
                  <a:schemeClr val="tx1"/>
                </a:solidFill>
                <a:effectLst/>
                <a:latin typeface="+mn-lt"/>
                <a:ea typeface="+mn-ea"/>
                <a:cs typeface="+mn-cs"/>
              </a:rPr>
              <a:t> </a:t>
            </a:r>
          </a:p>
          <a:p>
            <a:pPr algn="r"/>
            <a:r>
              <a:rPr lang="he-IL" sz="1200" kern="1200" dirty="0">
                <a:solidFill>
                  <a:schemeClr val="tx1"/>
                </a:solidFill>
                <a:effectLst/>
                <a:latin typeface="+mn-lt"/>
                <a:ea typeface="+mn-ea"/>
                <a:cs typeface="+mn-cs"/>
              </a:rPr>
              <a:t>כפי שרואים בסרטון הפרסום של רט"ג למען חיות הבר, הרשות 'מייצגת' את הצרכים שלהן להגנה במפגש עם האדם</a:t>
            </a:r>
            <a:endParaRPr lang="he-IL" baseline="0" dirty="0"/>
          </a:p>
          <a:p>
            <a:pPr algn="r"/>
            <a:endParaRPr lang="he-IL" baseline="0" dirty="0"/>
          </a:p>
          <a:p>
            <a:pPr marL="0" marR="0" indent="0" algn="r" defTabSz="914400" rtl="0" eaLnBrk="1" fontAlgn="auto" latinLnBrk="0" hangingPunct="1">
              <a:lnSpc>
                <a:spcPct val="100000"/>
              </a:lnSpc>
              <a:spcBef>
                <a:spcPts val="0"/>
              </a:spcBef>
              <a:spcAft>
                <a:spcPts val="0"/>
              </a:spcAft>
              <a:buClrTx/>
              <a:buSzTx/>
              <a:buFontTx/>
              <a:buNone/>
              <a:tabLst/>
              <a:defRPr/>
            </a:pPr>
            <a:r>
              <a:rPr lang="he-IL" dirty="0"/>
              <a:t>.</a:t>
            </a:r>
          </a:p>
          <a:p>
            <a:pPr algn="r"/>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7</a:t>
            </a:fld>
            <a:endParaRPr lang="en-US"/>
          </a:p>
        </p:txBody>
      </p:sp>
    </p:spTree>
    <p:extLst>
      <p:ext uri="{BB962C8B-B14F-4D97-AF65-F5344CB8AC3E}">
        <p14:creationId xmlns:p14="http://schemas.microsoft.com/office/powerpoint/2010/main" val="39311158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he-IL" sz="1200" kern="1200" dirty="0">
                <a:solidFill>
                  <a:schemeClr val="tx1"/>
                </a:solidFill>
                <a:effectLst/>
                <a:latin typeface="+mn-lt"/>
                <a:ea typeface="+mn-ea"/>
                <a:cs typeface="+mn-cs"/>
              </a:rPr>
              <a:t>רט"ג, הכפופה למשרד להגנת הסביבה </a:t>
            </a:r>
            <a:r>
              <a:rPr lang="he-IL" sz="1200" b="1" kern="1200" dirty="0">
                <a:solidFill>
                  <a:schemeClr val="tx1"/>
                </a:solidFill>
                <a:effectLst/>
                <a:latin typeface="+mn-lt"/>
                <a:ea typeface="+mn-ea"/>
                <a:cs typeface="+mn-cs"/>
              </a:rPr>
              <a:t>פועלת על בסיס שני חוקים מכוננים</a:t>
            </a:r>
            <a:r>
              <a:rPr lang="he-IL" sz="1200"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pPr marL="0" marR="0" indent="0" algn="r" defTabSz="914400" rtl="0" eaLnBrk="1" fontAlgn="auto" latinLnBrk="0" hangingPunct="1">
              <a:lnSpc>
                <a:spcPct val="100000"/>
              </a:lnSpc>
              <a:spcBef>
                <a:spcPts val="0"/>
              </a:spcBef>
              <a:spcAft>
                <a:spcPts val="0"/>
              </a:spcAft>
              <a:buClrTx/>
              <a:buSzTx/>
              <a:buFontTx/>
              <a:buNone/>
              <a:tabLst/>
              <a:defRPr/>
            </a:pPr>
            <a:r>
              <a:rPr lang="he-IL" sz="1200"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a:t>
            </a:r>
            <a:r>
              <a:rPr lang="he-IL" sz="1200" kern="1200" dirty="0">
                <a:solidFill>
                  <a:schemeClr val="tx1"/>
                </a:solidFill>
                <a:effectLst/>
                <a:latin typeface="+mn-lt"/>
                <a:ea typeface="+mn-ea"/>
                <a:cs typeface="+mn-cs"/>
              </a:rPr>
              <a:t>חוק גנים לאומיים, שמורות טבע ואתרי הנצחה התשנ"ח 1998 .</a:t>
            </a:r>
            <a:r>
              <a:rPr lang="he-IL" dirty="0"/>
              <a:t> הרשות אחראית על ניהול שמורות הטבע, הגנים הלאומיים ועל רשימה ארוכה של ערכי טבע מוגנים</a:t>
            </a:r>
            <a:endParaRPr lang="he-IL" sz="1200" kern="1200" dirty="0">
              <a:solidFill>
                <a:schemeClr val="tx1"/>
              </a:solidFill>
              <a:effectLst/>
              <a:latin typeface="+mn-lt"/>
              <a:ea typeface="+mn-ea"/>
              <a:cs typeface="+mn-cs"/>
            </a:endParaRPr>
          </a:p>
          <a:p>
            <a:pPr marL="0" marR="0" indent="0" algn="r" defTabSz="914400" rtl="0" eaLnBrk="1" fontAlgn="auto" latinLnBrk="0" hangingPunct="1">
              <a:lnSpc>
                <a:spcPct val="100000"/>
              </a:lnSpc>
              <a:spcBef>
                <a:spcPts val="0"/>
              </a:spcBef>
              <a:spcAft>
                <a:spcPts val="0"/>
              </a:spcAft>
              <a:buClrTx/>
              <a:buSzTx/>
              <a:buFontTx/>
              <a:buNone/>
              <a:tabLst/>
              <a:defRPr/>
            </a:pPr>
            <a:r>
              <a:rPr lang="he-IL" sz="1200" kern="1200" dirty="0">
                <a:solidFill>
                  <a:schemeClr val="tx1"/>
                </a:solidFill>
                <a:effectLst/>
                <a:latin typeface="+mn-lt"/>
                <a:ea typeface="+mn-ea"/>
                <a:cs typeface="+mn-cs"/>
              </a:rPr>
              <a:t>וכן החוק להגנת חיות הבר שחוקק בשנת 1955 ונועד להסדיר את נושא הציד.</a:t>
            </a:r>
          </a:p>
          <a:p>
            <a:pPr marL="0" marR="0" indent="0" algn="r" defTabSz="914400" rtl="0" eaLnBrk="1" fontAlgn="auto" latinLnBrk="0" hangingPunct="1">
              <a:lnSpc>
                <a:spcPct val="100000"/>
              </a:lnSpc>
              <a:spcBef>
                <a:spcPts val="0"/>
              </a:spcBef>
              <a:spcAft>
                <a:spcPts val="0"/>
              </a:spcAft>
              <a:buClrTx/>
              <a:buSzTx/>
              <a:buFontTx/>
              <a:buNone/>
              <a:tabLst/>
              <a:defRPr/>
            </a:pPr>
            <a:r>
              <a:rPr lang="he-IL" sz="1200" kern="1200" dirty="0">
                <a:solidFill>
                  <a:schemeClr val="tx1"/>
                </a:solidFill>
                <a:effectLst/>
                <a:latin typeface="+mn-lt"/>
                <a:ea typeface="+mn-ea"/>
                <a:cs typeface="+mn-cs"/>
              </a:rPr>
              <a:t>היעל  </a:t>
            </a:r>
            <a:r>
              <a:rPr lang="he-IL" sz="1200" b="1" kern="1200" dirty="0">
                <a:solidFill>
                  <a:schemeClr val="tx1"/>
                </a:solidFill>
                <a:effectLst/>
                <a:latin typeface="+mn-lt"/>
                <a:ea typeface="+mn-ea"/>
                <a:cs typeface="+mn-cs"/>
              </a:rPr>
              <a:t>שנבחרה להופיע בסמל של רט"ג  מבטאת את ההצלחה בהגנה על חיות הבר</a:t>
            </a:r>
            <a:r>
              <a:rPr lang="he-IL" sz="1200" kern="1200" dirty="0">
                <a:solidFill>
                  <a:schemeClr val="tx1"/>
                </a:solidFill>
                <a:effectLst/>
                <a:latin typeface="+mn-lt"/>
                <a:ea typeface="+mn-ea"/>
                <a:cs typeface="+mn-cs"/>
              </a:rPr>
              <a:t>: עם קום המדינה שרדו בישראל מספר מצומצם של יעלים באזור מדבר יהודה. בעקבות מאמצי שימור שהופנו כלפי אוכלוסיית היעלים, על בסיס חוק הגנת חיות הבר ואכיפת איסור הציד, השתקמה האוכלוסייה וכיום היעל היא חית בר נפוצה בנופי ארצנו.</a:t>
            </a:r>
          </a:p>
          <a:p>
            <a:pPr marL="0" marR="0" indent="0" algn="r" defTabSz="914400" rtl="0" eaLnBrk="1" fontAlgn="auto" latinLnBrk="0" hangingPunct="1">
              <a:lnSpc>
                <a:spcPct val="100000"/>
              </a:lnSpc>
              <a:spcBef>
                <a:spcPts val="0"/>
              </a:spcBef>
              <a:spcAft>
                <a:spcPts val="0"/>
              </a:spcAft>
              <a:buClrTx/>
              <a:buSzTx/>
              <a:buFontTx/>
              <a:buNone/>
              <a:tabLst/>
              <a:defRPr/>
            </a:pPr>
            <a:r>
              <a:rPr lang="he-IL" sz="1200" kern="1200" dirty="0">
                <a:solidFill>
                  <a:schemeClr val="tx1"/>
                </a:solidFill>
                <a:effectLst/>
                <a:latin typeface="+mn-lt"/>
                <a:ea typeface="+mn-ea"/>
                <a:cs typeface="+mn-cs"/>
              </a:rPr>
              <a:t>החוק כשלעצמו אינו מספיק כדי להגן על בעלי החיים, ולכן צריך שימצא גם מי שיאכוף אותו. כדי להרתיע ציידים-עבריינים מלפגוע בחיות הבר, מוטל על פקחי רשות הטבע והגנים לבצע מגוון פעולות פיקוח ואכיפה על מנת למנוע צ</a:t>
            </a:r>
            <a:r>
              <a:rPr lang="he-IL" dirty="0"/>
              <a:t>ייד לא מבוקר ולהביא לדין עבריינים.</a:t>
            </a:r>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8</a:t>
            </a:fld>
            <a:endParaRPr lang="en-US"/>
          </a:p>
        </p:txBody>
      </p:sp>
    </p:spTree>
    <p:extLst>
      <p:ext uri="{BB962C8B-B14F-4D97-AF65-F5344CB8AC3E}">
        <p14:creationId xmlns:p14="http://schemas.microsoft.com/office/powerpoint/2010/main" val="22393490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r"/>
            <a:r>
              <a:rPr lang="he-IL" dirty="0"/>
              <a:t>אחת</a:t>
            </a:r>
            <a:r>
              <a:rPr lang="he-IL" baseline="0" dirty="0"/>
              <a:t> ממטרות הפעילות המרכזיות של רשות הטבע והגנים  היא שמירה על המגוון הביולוגי- בעזרת חוקים, אכיפה, מחקר וניטור, הסברה, הכרזת שמורות טבע וניהולן- שמירה על מגוון המינים בטבע.</a:t>
            </a:r>
            <a:endParaRPr lang="he-IL" dirty="0"/>
          </a:p>
        </p:txBody>
      </p:sp>
      <p:sp>
        <p:nvSpPr>
          <p:cNvPr id="4" name="מציין מיקום של מספר שקופית 3"/>
          <p:cNvSpPr>
            <a:spLocks noGrp="1"/>
          </p:cNvSpPr>
          <p:nvPr>
            <p:ph type="sldNum" sz="quarter" idx="10"/>
          </p:nvPr>
        </p:nvSpPr>
        <p:spPr/>
        <p:txBody>
          <a:bodyPr/>
          <a:lstStyle/>
          <a:p>
            <a:fld id="{64474893-5134-C14E-A49C-685A7450AE7B}" type="slidenum">
              <a:rPr lang="en-US" smtClean="0"/>
              <a:t>9</a:t>
            </a:fld>
            <a:endParaRPr lang="en-US"/>
          </a:p>
        </p:txBody>
      </p:sp>
    </p:spTree>
    <p:extLst>
      <p:ext uri="{BB962C8B-B14F-4D97-AF65-F5344CB8AC3E}">
        <p14:creationId xmlns:p14="http://schemas.microsoft.com/office/powerpoint/2010/main" val="18227909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9F8ADBA4-9025-FA46-8462-0201C4F37BA0}"/>
              </a:ext>
            </a:extLst>
          </p:cNvPr>
          <p:cNvSpPr>
            <a:spLocks noGrp="1"/>
          </p:cNvSpPr>
          <p:nvPr>
            <p:ph type="body" sz="quarter" idx="10" hasCustomPrompt="1"/>
          </p:nvPr>
        </p:nvSpPr>
        <p:spPr>
          <a:xfrm>
            <a:off x="2493108" y="3079138"/>
            <a:ext cx="6017480" cy="781660"/>
          </a:xfrm>
        </p:spPr>
        <p:txBody>
          <a:bodyPr>
            <a:normAutofit/>
          </a:bodyPr>
          <a:lstStyle>
            <a:lvl1pPr marL="0" indent="0" algn="r" rtl="1">
              <a:buNone/>
              <a:defRPr sz="4000" b="1">
                <a:solidFill>
                  <a:schemeClr val="bg1"/>
                </a:solidFill>
              </a:defRPr>
            </a:lvl1pPr>
          </a:lstStyle>
          <a:p>
            <a:pPr lvl="0"/>
            <a:r>
              <a:rPr lang="he-IL" dirty="0"/>
              <a:t>כותרת</a:t>
            </a:r>
            <a:endParaRPr lang="en-US" dirty="0"/>
          </a:p>
        </p:txBody>
      </p:sp>
      <p:sp>
        <p:nvSpPr>
          <p:cNvPr id="12" name="Text Placeholder 10">
            <a:extLst>
              <a:ext uri="{FF2B5EF4-FFF2-40B4-BE49-F238E27FC236}">
                <a16:creationId xmlns:a16="http://schemas.microsoft.com/office/drawing/2014/main" id="{5C1BE0CE-B033-F04D-8818-501004B72A03}"/>
              </a:ext>
            </a:extLst>
          </p:cNvPr>
          <p:cNvSpPr>
            <a:spLocks noGrp="1"/>
          </p:cNvSpPr>
          <p:nvPr>
            <p:ph type="body" sz="quarter" idx="11" hasCustomPrompt="1"/>
          </p:nvPr>
        </p:nvSpPr>
        <p:spPr>
          <a:xfrm>
            <a:off x="2493108" y="3923200"/>
            <a:ext cx="6017480" cy="781660"/>
          </a:xfrm>
        </p:spPr>
        <p:txBody>
          <a:bodyPr>
            <a:normAutofit/>
          </a:bodyPr>
          <a:lstStyle>
            <a:lvl1pPr marL="0" indent="0" algn="r" rtl="1">
              <a:buNone/>
              <a:defRPr sz="2400" b="0">
                <a:solidFill>
                  <a:schemeClr val="bg1"/>
                </a:solidFill>
              </a:defRPr>
            </a:lvl1pPr>
          </a:lstStyle>
          <a:p>
            <a:pPr lvl="0"/>
            <a:r>
              <a:rPr lang="he-IL" dirty="0"/>
              <a:t>כותב המצגת</a:t>
            </a:r>
            <a:endParaRPr lang="en-US" dirty="0"/>
          </a:p>
        </p:txBody>
      </p:sp>
      <p:pic>
        <p:nvPicPr>
          <p:cNvPr id="2" name="Picture 1">
            <a:extLst>
              <a:ext uri="{FF2B5EF4-FFF2-40B4-BE49-F238E27FC236}">
                <a16:creationId xmlns:a16="http://schemas.microsoft.com/office/drawing/2014/main" id="{53CC4877-09B0-8247-8FA9-02D01D1AC853}"/>
              </a:ext>
            </a:extLst>
          </p:cNvPr>
          <p:cNvPicPr>
            <a:picLocks noChangeAspect="1"/>
          </p:cNvPicPr>
          <p:nvPr userDrawn="1"/>
        </p:nvPicPr>
        <p:blipFill>
          <a:blip r:embed="rId3">
            <a:alphaModFix amt="10000"/>
          </a:blip>
          <a:stretch>
            <a:fillRect/>
          </a:stretch>
        </p:blipFill>
        <p:spPr>
          <a:xfrm>
            <a:off x="-413434" y="3923200"/>
            <a:ext cx="4976007" cy="3272358"/>
          </a:xfrm>
          <a:prstGeom prst="rect">
            <a:avLst/>
          </a:prstGeom>
        </p:spPr>
      </p:pic>
    </p:spTree>
    <p:extLst>
      <p:ext uri="{BB962C8B-B14F-4D97-AF65-F5344CB8AC3E}">
        <p14:creationId xmlns:p14="http://schemas.microsoft.com/office/powerpoint/2010/main" val="1565102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796627" y="2157493"/>
            <a:ext cx="3600000" cy="3979019"/>
          </a:xfrm>
        </p:spPr>
        <p:txBody>
          <a:bodyPr/>
          <a:lstStyle/>
          <a:p>
            <a:pPr marL="171450" indent="-171450" algn="l" defTabSz="685800" rtl="0"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rgbClr val="A89ACA"/>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4905480" y="2157493"/>
            <a:ext cx="3600000" cy="3979019"/>
          </a:xfrm>
        </p:spPr>
        <p:txBody>
          <a:bodyPr/>
          <a:lstStyle/>
          <a:p>
            <a:pPr marL="171450" indent="-171450" algn="l" defTabSz="685800" rtl="0" eaLnBrk="1" latinLnBrk="0" hangingPunct="1">
              <a:lnSpc>
                <a:spcPct val="90000"/>
              </a:lnSpc>
              <a:spcBef>
                <a:spcPts val="750"/>
              </a:spcBef>
              <a:buFont typeface="Arial" panose="020B0604020202020204" pitchFamily="34" charset="0"/>
              <a:buChar char="•"/>
            </a:pPr>
            <a:endParaRPr lang="en-US" dirty="0"/>
          </a:p>
        </p:txBody>
      </p:sp>
      <p:sp>
        <p:nvSpPr>
          <p:cNvPr id="18" name="Text Placeholder 41">
            <a:extLst>
              <a:ext uri="{FF2B5EF4-FFF2-40B4-BE49-F238E27FC236}">
                <a16:creationId xmlns:a16="http://schemas.microsoft.com/office/drawing/2014/main" id="{F9D5A551-8158-5F41-B9E3-23472E2529AC}"/>
              </a:ext>
            </a:extLst>
          </p:cNvPr>
          <p:cNvSpPr>
            <a:spLocks noGrp="1"/>
          </p:cNvSpPr>
          <p:nvPr>
            <p:ph type="body" sz="quarter" idx="21" hasCustomPrompt="1"/>
          </p:nvPr>
        </p:nvSpPr>
        <p:spPr>
          <a:xfrm>
            <a:off x="6791570" y="6448635"/>
            <a:ext cx="2024063" cy="309562"/>
          </a:xfrm>
        </p:spPr>
        <p:txBody>
          <a:bodyPr rIns="0">
            <a:noAutofit/>
          </a:bodyPr>
          <a:lstStyle>
            <a:lvl1pPr marL="0" indent="0" algn="r" rtl="1">
              <a:buNone/>
              <a:defRPr sz="1200">
                <a:solidFill>
                  <a:schemeClr val="bg1"/>
                </a:solidFill>
              </a:defRPr>
            </a:lvl1pPr>
          </a:lstStyle>
          <a:p>
            <a:pPr lvl="0"/>
            <a:r>
              <a:rPr lang="he-IL" dirty="0"/>
              <a:t>שם המצגת</a:t>
            </a:r>
            <a:endParaRPr lang="en-US" dirty="0"/>
          </a:p>
        </p:txBody>
      </p:sp>
      <p:sp>
        <p:nvSpPr>
          <p:cNvPr id="19" name="Text Placeholder 41">
            <a:extLst>
              <a:ext uri="{FF2B5EF4-FFF2-40B4-BE49-F238E27FC236}">
                <a16:creationId xmlns:a16="http://schemas.microsoft.com/office/drawing/2014/main" id="{BE203C0C-2539-5F4A-A276-E8562BF33E9A}"/>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4274118594"/>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2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796627" y="2493108"/>
            <a:ext cx="3600000" cy="364340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rgbClr val="A89ACA"/>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4905480" y="2493108"/>
            <a:ext cx="3600000" cy="364340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dirty="0"/>
          </a:p>
        </p:txBody>
      </p:sp>
      <p:sp>
        <p:nvSpPr>
          <p:cNvPr id="15" name="Text Placeholder 41">
            <a:extLst>
              <a:ext uri="{FF2B5EF4-FFF2-40B4-BE49-F238E27FC236}">
                <a16:creationId xmlns:a16="http://schemas.microsoft.com/office/drawing/2014/main" id="{486FB2D3-456D-6B4A-AFD8-8C2E9C87A02C}"/>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16" name="Text Placeholder 41">
            <a:extLst>
              <a:ext uri="{FF2B5EF4-FFF2-40B4-BE49-F238E27FC236}">
                <a16:creationId xmlns:a16="http://schemas.microsoft.com/office/drawing/2014/main" id="{7FF84EE0-F8CF-F140-9A9A-E91F6FFF2608}"/>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18" name="Text Placeholder 41">
            <a:extLst>
              <a:ext uri="{FF2B5EF4-FFF2-40B4-BE49-F238E27FC236}">
                <a16:creationId xmlns:a16="http://schemas.microsoft.com/office/drawing/2014/main" id="{7A3C9A62-8B10-3841-8FC3-6246B517041C}"/>
              </a:ext>
            </a:extLst>
          </p:cNvPr>
          <p:cNvSpPr>
            <a:spLocks noGrp="1"/>
          </p:cNvSpPr>
          <p:nvPr>
            <p:ph type="body" sz="quarter" idx="24" hasCustomPrompt="1"/>
          </p:nvPr>
        </p:nvSpPr>
        <p:spPr>
          <a:xfrm>
            <a:off x="4939083" y="2088820"/>
            <a:ext cx="3566397" cy="309562"/>
          </a:xfrm>
        </p:spPr>
        <p:txBody>
          <a:bodyPr rIns="0" anchor="t" anchorCtr="0">
            <a:noAutofit/>
          </a:bodyPr>
          <a:lstStyle>
            <a:lvl1pPr marL="0" indent="0" algn="r" rtl="1">
              <a:buNone/>
              <a:defRPr sz="2000" b="0">
                <a:solidFill>
                  <a:schemeClr val="bg1"/>
                </a:solidFill>
              </a:defRPr>
            </a:lvl1pPr>
          </a:lstStyle>
          <a:p>
            <a:pPr lvl="0"/>
            <a:r>
              <a:rPr lang="he-IL" dirty="0"/>
              <a:t>כותרת תמונה</a:t>
            </a:r>
            <a:endParaRPr lang="en-US" dirty="0"/>
          </a:p>
        </p:txBody>
      </p:sp>
      <p:sp>
        <p:nvSpPr>
          <p:cNvPr id="19" name="Text Placeholder 41">
            <a:extLst>
              <a:ext uri="{FF2B5EF4-FFF2-40B4-BE49-F238E27FC236}">
                <a16:creationId xmlns:a16="http://schemas.microsoft.com/office/drawing/2014/main" id="{92686282-610C-2047-9AF5-4719F5DF1F7C}"/>
              </a:ext>
            </a:extLst>
          </p:cNvPr>
          <p:cNvSpPr>
            <a:spLocks noGrp="1"/>
          </p:cNvSpPr>
          <p:nvPr>
            <p:ph type="body" sz="quarter" idx="25" hasCustomPrompt="1"/>
          </p:nvPr>
        </p:nvSpPr>
        <p:spPr>
          <a:xfrm>
            <a:off x="812560" y="2096636"/>
            <a:ext cx="3566397" cy="309562"/>
          </a:xfrm>
        </p:spPr>
        <p:txBody>
          <a:bodyPr rIns="0" anchor="t" anchorCtr="0">
            <a:noAutofit/>
          </a:bodyPr>
          <a:lstStyle>
            <a:lvl1pPr marL="0" indent="0" algn="r" rtl="1">
              <a:buNone/>
              <a:defRPr sz="2000" b="0">
                <a:solidFill>
                  <a:schemeClr val="bg1"/>
                </a:solidFill>
              </a:defRPr>
            </a:lvl1pPr>
          </a:lstStyle>
          <a:p>
            <a:pPr lvl="0"/>
            <a:r>
              <a:rPr lang="he-IL" dirty="0"/>
              <a:t>כותרת תמונה</a:t>
            </a:r>
            <a:endParaRPr lang="en-US" dirty="0"/>
          </a:p>
        </p:txBody>
      </p:sp>
    </p:spTree>
    <p:extLst>
      <p:ext uri="{BB962C8B-B14F-4D97-AF65-F5344CB8AC3E}">
        <p14:creationId xmlns:p14="http://schemas.microsoft.com/office/powerpoint/2010/main" val="1226470538"/>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תמונה_אח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221760" y="2069644"/>
            <a:ext cx="6206488"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3" name="Text Placeholder 41">
            <a:extLst>
              <a:ext uri="{FF2B5EF4-FFF2-40B4-BE49-F238E27FC236}">
                <a16:creationId xmlns:a16="http://schemas.microsoft.com/office/drawing/2014/main" id="{8633BD27-B62A-B745-A9DD-F0A8322A0BF9}"/>
              </a:ext>
            </a:extLst>
          </p:cNvPr>
          <p:cNvSpPr>
            <a:spLocks noGrp="1"/>
          </p:cNvSpPr>
          <p:nvPr>
            <p:ph type="body" sz="quarter" idx="19" hasCustomPrompt="1"/>
          </p:nvPr>
        </p:nvSpPr>
        <p:spPr>
          <a:xfrm>
            <a:off x="6791570" y="2069644"/>
            <a:ext cx="2024063" cy="3979019"/>
          </a:xfrm>
        </p:spPr>
        <p:txBody>
          <a:bodyPr/>
          <a:lstStyle>
            <a:lvl1pPr marL="0" indent="0" algn="r" rtl="1">
              <a:buNone/>
              <a:defRPr sz="1800">
                <a:solidFill>
                  <a:schemeClr val="bg1"/>
                </a:solidFill>
              </a:defRPr>
            </a:lvl1pPr>
          </a:lstStyle>
          <a:p>
            <a:pPr lvl="0"/>
            <a:r>
              <a:rPr lang="he-IL" dirty="0"/>
              <a:t>תוכן</a:t>
            </a:r>
            <a:endParaRPr lang="en-US" dirty="0"/>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rgbClr val="A89ACA"/>
                </a:solidFill>
              </a:defRPr>
            </a:lvl1pPr>
          </a:lstStyle>
          <a:p>
            <a:pPr lvl="0"/>
            <a:r>
              <a:rPr lang="he-IL" dirty="0"/>
              <a:t>כותרת ראשית</a:t>
            </a:r>
            <a:endParaRPr lang="en-US" dirty="0"/>
          </a:p>
        </p:txBody>
      </p:sp>
      <p:sp>
        <p:nvSpPr>
          <p:cNvPr id="53" name="Text Placeholder 41">
            <a:extLst>
              <a:ext uri="{FF2B5EF4-FFF2-40B4-BE49-F238E27FC236}">
                <a16:creationId xmlns:a16="http://schemas.microsoft.com/office/drawing/2014/main" id="{62EC46D5-6B8E-9A4F-AEE3-51613B550910}"/>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54" name="Text Placeholder 41">
            <a:extLst>
              <a:ext uri="{FF2B5EF4-FFF2-40B4-BE49-F238E27FC236}">
                <a16:creationId xmlns:a16="http://schemas.microsoft.com/office/drawing/2014/main" id="{78343A22-4076-5445-8D86-F4E500890891}"/>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1322281440"/>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solidFill>
                  <a:srgbClr val="A89ACA"/>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pic>
        <p:nvPicPr>
          <p:cNvPr id="13" name="Picture 12">
            <a:extLst>
              <a:ext uri="{FF2B5EF4-FFF2-40B4-BE49-F238E27FC236}">
                <a16:creationId xmlns:a16="http://schemas.microsoft.com/office/drawing/2014/main" id="{A4F7FC2E-971B-D44B-A545-EBB6B12F2DCA}"/>
              </a:ext>
            </a:extLst>
          </p:cNvPr>
          <p:cNvPicPr>
            <a:picLocks noChangeAspect="1"/>
          </p:cNvPicPr>
          <p:nvPr userDrawn="1"/>
        </p:nvPicPr>
        <p:blipFill>
          <a:blip r:embed="rId3"/>
          <a:stretch>
            <a:fillRect/>
          </a:stretch>
        </p:blipFill>
        <p:spPr>
          <a:xfrm rot="12794237">
            <a:off x="-914064" y="3938365"/>
            <a:ext cx="3119238" cy="2316826"/>
          </a:xfrm>
          <a:prstGeom prst="rect">
            <a:avLst/>
          </a:prstGeom>
        </p:spPr>
      </p:pic>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Tree>
    <p:extLst>
      <p:ext uri="{BB962C8B-B14F-4D97-AF65-F5344CB8AC3E}">
        <p14:creationId xmlns:p14="http://schemas.microsoft.com/office/powerpoint/2010/main" val="23406882"/>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solidFill>
                  <a:srgbClr val="A89ACA"/>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pic>
        <p:nvPicPr>
          <p:cNvPr id="4" name="Picture 3">
            <a:extLst>
              <a:ext uri="{FF2B5EF4-FFF2-40B4-BE49-F238E27FC236}">
                <a16:creationId xmlns:a16="http://schemas.microsoft.com/office/drawing/2014/main" id="{C6EBB2B0-84A3-AF41-9D6C-9B3B425EC28D}"/>
              </a:ext>
            </a:extLst>
          </p:cNvPr>
          <p:cNvPicPr>
            <a:picLocks noChangeAspect="1"/>
          </p:cNvPicPr>
          <p:nvPr userDrawn="1"/>
        </p:nvPicPr>
        <p:blipFill>
          <a:blip r:embed="rId3"/>
          <a:stretch>
            <a:fillRect/>
          </a:stretch>
        </p:blipFill>
        <p:spPr>
          <a:xfrm>
            <a:off x="-272141" y="3634295"/>
            <a:ext cx="3467100" cy="3454400"/>
          </a:xfrm>
          <a:prstGeom prst="rect">
            <a:avLst/>
          </a:prstGeom>
        </p:spPr>
      </p:pic>
    </p:spTree>
    <p:extLst>
      <p:ext uri="{BB962C8B-B14F-4D97-AF65-F5344CB8AC3E}">
        <p14:creationId xmlns:p14="http://schemas.microsoft.com/office/powerpoint/2010/main" val="1258123192"/>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פרח_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solidFill>
                  <a:srgbClr val="A89ACA"/>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pic>
        <p:nvPicPr>
          <p:cNvPr id="3" name="Picture 2">
            <a:extLst>
              <a:ext uri="{FF2B5EF4-FFF2-40B4-BE49-F238E27FC236}">
                <a16:creationId xmlns:a16="http://schemas.microsoft.com/office/drawing/2014/main" id="{BF8C5DA0-B435-A34F-9AC8-5FA04F984562}"/>
              </a:ext>
            </a:extLst>
          </p:cNvPr>
          <p:cNvPicPr>
            <a:picLocks noChangeAspect="1"/>
          </p:cNvPicPr>
          <p:nvPr userDrawn="1"/>
        </p:nvPicPr>
        <p:blipFill>
          <a:blip r:embed="rId3"/>
          <a:stretch>
            <a:fillRect/>
          </a:stretch>
        </p:blipFill>
        <p:spPr>
          <a:xfrm>
            <a:off x="409817" y="4171885"/>
            <a:ext cx="2768600" cy="2794000"/>
          </a:xfrm>
          <a:prstGeom prst="rect">
            <a:avLst/>
          </a:prstGeom>
        </p:spPr>
      </p:pic>
    </p:spTree>
    <p:extLst>
      <p:ext uri="{BB962C8B-B14F-4D97-AF65-F5344CB8AC3E}">
        <p14:creationId xmlns:p14="http://schemas.microsoft.com/office/powerpoint/2010/main" val="991157982"/>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 ינשוף 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solidFill>
                  <a:srgbClr val="A89ACA"/>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pic>
        <p:nvPicPr>
          <p:cNvPr id="3" name="Picture 2">
            <a:extLst>
              <a:ext uri="{FF2B5EF4-FFF2-40B4-BE49-F238E27FC236}">
                <a16:creationId xmlns:a16="http://schemas.microsoft.com/office/drawing/2014/main" id="{A64BB640-BE8A-4146-84A5-C2FAD94ADCF5}"/>
              </a:ext>
            </a:extLst>
          </p:cNvPr>
          <p:cNvPicPr>
            <a:picLocks noChangeAspect="1"/>
          </p:cNvPicPr>
          <p:nvPr userDrawn="1"/>
        </p:nvPicPr>
        <p:blipFill>
          <a:blip r:embed="rId3"/>
          <a:stretch>
            <a:fillRect/>
          </a:stretch>
        </p:blipFill>
        <p:spPr>
          <a:xfrm>
            <a:off x="0" y="4196144"/>
            <a:ext cx="2800285" cy="2856742"/>
          </a:xfrm>
          <a:prstGeom prst="rect">
            <a:avLst/>
          </a:prstGeom>
        </p:spPr>
      </p:pic>
    </p:spTree>
    <p:extLst>
      <p:ext uri="{BB962C8B-B14F-4D97-AF65-F5344CB8AC3E}">
        <p14:creationId xmlns:p14="http://schemas.microsoft.com/office/powerpoint/2010/main" val="3112843805"/>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2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4" name="Picture Placeholder 25">
            <a:extLst>
              <a:ext uri="{FF2B5EF4-FFF2-40B4-BE49-F238E27FC236}">
                <a16:creationId xmlns:a16="http://schemas.microsoft.com/office/drawing/2014/main" id="{EB1D14AE-4A19-9A41-AC41-677DD9143521}"/>
              </a:ext>
            </a:extLst>
          </p:cNvPr>
          <p:cNvSpPr>
            <a:spLocks noGrp="1"/>
          </p:cNvSpPr>
          <p:nvPr>
            <p:ph type="pic" sz="quarter" idx="14"/>
          </p:nvPr>
        </p:nvSpPr>
        <p:spPr>
          <a:xfrm>
            <a:off x="304926" y="2145770"/>
            <a:ext cx="2880000" cy="3959482"/>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3548248" y="2141863"/>
            <a:ext cx="2880000"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3" name="Text Placeholder 41">
            <a:extLst>
              <a:ext uri="{FF2B5EF4-FFF2-40B4-BE49-F238E27FC236}">
                <a16:creationId xmlns:a16="http://schemas.microsoft.com/office/drawing/2014/main" id="{8633BD27-B62A-B745-A9DD-F0A8322A0BF9}"/>
              </a:ext>
            </a:extLst>
          </p:cNvPr>
          <p:cNvSpPr>
            <a:spLocks noGrp="1"/>
          </p:cNvSpPr>
          <p:nvPr>
            <p:ph type="body" sz="quarter" idx="19" hasCustomPrompt="1"/>
          </p:nvPr>
        </p:nvSpPr>
        <p:spPr>
          <a:xfrm>
            <a:off x="6791570" y="2141863"/>
            <a:ext cx="2024063" cy="3979019"/>
          </a:xfrm>
        </p:spPr>
        <p:txBody>
          <a:bodyPr/>
          <a:lstStyle>
            <a:lvl1pPr marL="0" indent="0" algn="r" rtl="1">
              <a:buNone/>
              <a:defRPr sz="1800">
                <a:solidFill>
                  <a:schemeClr val="bg1"/>
                </a:solidFill>
              </a:defRPr>
            </a:lvl1pPr>
          </a:lstStyle>
          <a:p>
            <a:pPr lvl="0"/>
            <a:r>
              <a:rPr lang="he-IL" dirty="0"/>
              <a:t>תוכן</a:t>
            </a:r>
            <a:endParaRPr lang="en-US" dirty="0"/>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rgbClr val="A89ACA"/>
                </a:solidFill>
              </a:defRPr>
            </a:lvl1pPr>
          </a:lstStyle>
          <a:p>
            <a:pPr lvl="0"/>
            <a:r>
              <a:rPr lang="he-IL" dirty="0"/>
              <a:t>כותרת ראשית</a:t>
            </a:r>
            <a:endParaRPr lang="en-US" dirty="0"/>
          </a:p>
        </p:txBody>
      </p:sp>
      <p:sp>
        <p:nvSpPr>
          <p:cNvPr id="18" name="Text Placeholder 41">
            <a:extLst>
              <a:ext uri="{FF2B5EF4-FFF2-40B4-BE49-F238E27FC236}">
                <a16:creationId xmlns:a16="http://schemas.microsoft.com/office/drawing/2014/main" id="{F891B9E9-1831-9B4B-B172-C148632E99B1}"/>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19" name="Text Placeholder 41">
            <a:extLst>
              <a:ext uri="{FF2B5EF4-FFF2-40B4-BE49-F238E27FC236}">
                <a16:creationId xmlns:a16="http://schemas.microsoft.com/office/drawing/2014/main" id="{AE5AB5E9-7045-064A-8154-623C8E1046E3}"/>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574980965"/>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3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4" name="Picture Placeholder 25">
            <a:extLst>
              <a:ext uri="{FF2B5EF4-FFF2-40B4-BE49-F238E27FC236}">
                <a16:creationId xmlns:a16="http://schemas.microsoft.com/office/drawing/2014/main" id="{EB1D14AE-4A19-9A41-AC41-677DD9143521}"/>
              </a:ext>
            </a:extLst>
          </p:cNvPr>
          <p:cNvSpPr>
            <a:spLocks noGrp="1"/>
          </p:cNvSpPr>
          <p:nvPr>
            <p:ph type="pic" sz="quarter" idx="14"/>
          </p:nvPr>
        </p:nvSpPr>
        <p:spPr>
          <a:xfrm>
            <a:off x="414342" y="2123337"/>
            <a:ext cx="2520000" cy="3959482"/>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3223941" y="2113569"/>
            <a:ext cx="2520000"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rgbClr val="A89ACA"/>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6033541" y="2113569"/>
            <a:ext cx="2520000"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18" name="Text Placeholder 41">
            <a:extLst>
              <a:ext uri="{FF2B5EF4-FFF2-40B4-BE49-F238E27FC236}">
                <a16:creationId xmlns:a16="http://schemas.microsoft.com/office/drawing/2014/main" id="{5B76D2AE-716F-8444-8E52-B5E84C264D16}"/>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19" name="Text Placeholder 41">
            <a:extLst>
              <a:ext uri="{FF2B5EF4-FFF2-40B4-BE49-F238E27FC236}">
                <a16:creationId xmlns:a16="http://schemas.microsoft.com/office/drawing/2014/main" id="{A0DE49B4-78FF-D24B-A160-1B331CAAC627}"/>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4117604207"/>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4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4" name="Picture Placeholder 25">
            <a:extLst>
              <a:ext uri="{FF2B5EF4-FFF2-40B4-BE49-F238E27FC236}">
                <a16:creationId xmlns:a16="http://schemas.microsoft.com/office/drawing/2014/main" id="{EB1D14AE-4A19-9A41-AC41-677DD9143521}"/>
              </a:ext>
            </a:extLst>
          </p:cNvPr>
          <p:cNvSpPr>
            <a:spLocks noGrp="1"/>
          </p:cNvSpPr>
          <p:nvPr>
            <p:ph type="pic" sz="quarter" idx="14"/>
          </p:nvPr>
        </p:nvSpPr>
        <p:spPr>
          <a:xfrm>
            <a:off x="1787250" y="2041522"/>
            <a:ext cx="2520000" cy="199537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4518696" y="4190757"/>
            <a:ext cx="2520000" cy="1973877"/>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rgbClr val="A89ACA"/>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4518696" y="2041522"/>
            <a:ext cx="2520000" cy="2005142"/>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18" name="Text Placeholder 41">
            <a:extLst>
              <a:ext uri="{FF2B5EF4-FFF2-40B4-BE49-F238E27FC236}">
                <a16:creationId xmlns:a16="http://schemas.microsoft.com/office/drawing/2014/main" id="{5B76D2AE-716F-8444-8E52-B5E84C264D16}"/>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alpha val="50000"/>
                  </a:schemeClr>
                </a:solidFill>
              </a:defRPr>
            </a:lvl1pPr>
          </a:lstStyle>
          <a:p>
            <a:pPr lvl="0"/>
            <a:r>
              <a:rPr lang="he-IL" dirty="0"/>
              <a:t>שם הפרק</a:t>
            </a:r>
            <a:endParaRPr lang="en-US" dirty="0"/>
          </a:p>
        </p:txBody>
      </p:sp>
      <p:sp>
        <p:nvSpPr>
          <p:cNvPr id="13" name="Picture Placeholder 25">
            <a:extLst>
              <a:ext uri="{FF2B5EF4-FFF2-40B4-BE49-F238E27FC236}">
                <a16:creationId xmlns:a16="http://schemas.microsoft.com/office/drawing/2014/main" id="{77A907BC-D612-944E-A2CC-8D6EC9C6F6BA}"/>
              </a:ext>
            </a:extLst>
          </p:cNvPr>
          <p:cNvSpPr>
            <a:spLocks noGrp="1"/>
          </p:cNvSpPr>
          <p:nvPr>
            <p:ph type="pic" sz="quarter" idx="24"/>
          </p:nvPr>
        </p:nvSpPr>
        <p:spPr>
          <a:xfrm>
            <a:off x="1787250" y="4169260"/>
            <a:ext cx="2520000" cy="199537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Tree>
    <p:extLst>
      <p:ext uri="{BB962C8B-B14F-4D97-AF65-F5344CB8AC3E}">
        <p14:creationId xmlns:p14="http://schemas.microsoft.com/office/powerpoint/2010/main" val="1781296616"/>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תמונה_אח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221760" y="2069644"/>
            <a:ext cx="6206488"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3" name="Text Placeholder 41">
            <a:extLst>
              <a:ext uri="{FF2B5EF4-FFF2-40B4-BE49-F238E27FC236}">
                <a16:creationId xmlns:a16="http://schemas.microsoft.com/office/drawing/2014/main" id="{8633BD27-B62A-B745-A9DD-F0A8322A0BF9}"/>
              </a:ext>
            </a:extLst>
          </p:cNvPr>
          <p:cNvSpPr>
            <a:spLocks noGrp="1"/>
          </p:cNvSpPr>
          <p:nvPr>
            <p:ph type="body" sz="quarter" idx="19" hasCustomPrompt="1"/>
          </p:nvPr>
        </p:nvSpPr>
        <p:spPr>
          <a:xfrm>
            <a:off x="6791570" y="2069644"/>
            <a:ext cx="2024063" cy="3979019"/>
          </a:xfrm>
        </p:spPr>
        <p:txBody>
          <a:bodyPr/>
          <a:lstStyle>
            <a:lvl1pPr marL="0" indent="0" algn="r" rtl="1">
              <a:buNone/>
              <a:defRPr sz="1800">
                <a:solidFill>
                  <a:schemeClr val="bg1"/>
                </a:solidFill>
              </a:defRPr>
            </a:lvl1pPr>
          </a:lstStyle>
          <a:p>
            <a:pPr lvl="0"/>
            <a:r>
              <a:rPr lang="he-IL" dirty="0"/>
              <a:t>תוכן</a:t>
            </a:r>
            <a:endParaRPr lang="en-US" dirty="0"/>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rgbClr val="A89ACA"/>
                </a:solidFill>
              </a:defRPr>
            </a:lvl1pPr>
          </a:lstStyle>
          <a:p>
            <a:pPr lvl="0"/>
            <a:r>
              <a:rPr lang="he-IL" dirty="0"/>
              <a:t>כותרת ראשית</a:t>
            </a:r>
            <a:endParaRPr lang="en-US" dirty="0"/>
          </a:p>
        </p:txBody>
      </p:sp>
      <p:sp>
        <p:nvSpPr>
          <p:cNvPr id="53" name="Text Placeholder 41">
            <a:extLst>
              <a:ext uri="{FF2B5EF4-FFF2-40B4-BE49-F238E27FC236}">
                <a16:creationId xmlns:a16="http://schemas.microsoft.com/office/drawing/2014/main" id="{62EC46D5-6B8E-9A4F-AEE3-51613B550910}"/>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54" name="Text Placeholder 41">
            <a:extLst>
              <a:ext uri="{FF2B5EF4-FFF2-40B4-BE49-F238E27FC236}">
                <a16:creationId xmlns:a16="http://schemas.microsoft.com/office/drawing/2014/main" id="{78343A22-4076-5445-8D86-F4E500890891}"/>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3559733958"/>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2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796627" y="2157493"/>
            <a:ext cx="3600000" cy="3979019"/>
          </a:xfrm>
        </p:spPr>
        <p:txBody>
          <a:bodyPr/>
          <a:lstStyle/>
          <a:p>
            <a:pPr marL="171450" indent="-171450" algn="l" defTabSz="685800" rtl="0"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rgbClr val="A89ACA"/>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4905480" y="2157493"/>
            <a:ext cx="3600000" cy="3979019"/>
          </a:xfrm>
        </p:spPr>
        <p:txBody>
          <a:bodyPr/>
          <a:lstStyle/>
          <a:p>
            <a:pPr marL="171450" indent="-171450" algn="l" defTabSz="685800" rtl="0" eaLnBrk="1" latinLnBrk="0" hangingPunct="1">
              <a:lnSpc>
                <a:spcPct val="90000"/>
              </a:lnSpc>
              <a:spcBef>
                <a:spcPts val="750"/>
              </a:spcBef>
              <a:buFont typeface="Arial" panose="020B0604020202020204" pitchFamily="34" charset="0"/>
              <a:buChar char="•"/>
            </a:pPr>
            <a:endParaRPr lang="en-US" dirty="0"/>
          </a:p>
        </p:txBody>
      </p:sp>
      <p:sp>
        <p:nvSpPr>
          <p:cNvPr id="18" name="Text Placeholder 41">
            <a:extLst>
              <a:ext uri="{FF2B5EF4-FFF2-40B4-BE49-F238E27FC236}">
                <a16:creationId xmlns:a16="http://schemas.microsoft.com/office/drawing/2014/main" id="{F9D5A551-8158-5F41-B9E3-23472E2529AC}"/>
              </a:ext>
            </a:extLst>
          </p:cNvPr>
          <p:cNvSpPr>
            <a:spLocks noGrp="1"/>
          </p:cNvSpPr>
          <p:nvPr>
            <p:ph type="body" sz="quarter" idx="21" hasCustomPrompt="1"/>
          </p:nvPr>
        </p:nvSpPr>
        <p:spPr>
          <a:xfrm>
            <a:off x="6791570" y="6448635"/>
            <a:ext cx="2024063" cy="309562"/>
          </a:xfrm>
        </p:spPr>
        <p:txBody>
          <a:bodyPr rIns="0">
            <a:noAutofit/>
          </a:bodyPr>
          <a:lstStyle>
            <a:lvl1pPr marL="0" indent="0" algn="r" rtl="1">
              <a:buNone/>
              <a:defRPr sz="1200">
                <a:solidFill>
                  <a:schemeClr val="bg1"/>
                </a:solidFill>
              </a:defRPr>
            </a:lvl1pPr>
          </a:lstStyle>
          <a:p>
            <a:pPr lvl="0"/>
            <a:r>
              <a:rPr lang="he-IL" dirty="0"/>
              <a:t>שם המצגת</a:t>
            </a:r>
            <a:endParaRPr lang="en-US" dirty="0"/>
          </a:p>
        </p:txBody>
      </p:sp>
      <p:sp>
        <p:nvSpPr>
          <p:cNvPr id="19" name="Text Placeholder 41">
            <a:extLst>
              <a:ext uri="{FF2B5EF4-FFF2-40B4-BE49-F238E27FC236}">
                <a16:creationId xmlns:a16="http://schemas.microsoft.com/office/drawing/2014/main" id="{BE203C0C-2539-5F4A-A276-E8562BF33E9A}"/>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1065732036"/>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2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796627" y="2493108"/>
            <a:ext cx="3600000" cy="364340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rgbClr val="A89ACA"/>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4905480" y="2493108"/>
            <a:ext cx="3600000" cy="364340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dirty="0"/>
          </a:p>
        </p:txBody>
      </p:sp>
      <p:sp>
        <p:nvSpPr>
          <p:cNvPr id="15" name="Text Placeholder 41">
            <a:extLst>
              <a:ext uri="{FF2B5EF4-FFF2-40B4-BE49-F238E27FC236}">
                <a16:creationId xmlns:a16="http://schemas.microsoft.com/office/drawing/2014/main" id="{486FB2D3-456D-6B4A-AFD8-8C2E9C87A02C}"/>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16" name="Text Placeholder 41">
            <a:extLst>
              <a:ext uri="{FF2B5EF4-FFF2-40B4-BE49-F238E27FC236}">
                <a16:creationId xmlns:a16="http://schemas.microsoft.com/office/drawing/2014/main" id="{7FF84EE0-F8CF-F140-9A9A-E91F6FFF2608}"/>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18" name="Text Placeholder 41">
            <a:extLst>
              <a:ext uri="{FF2B5EF4-FFF2-40B4-BE49-F238E27FC236}">
                <a16:creationId xmlns:a16="http://schemas.microsoft.com/office/drawing/2014/main" id="{7A3C9A62-8B10-3841-8FC3-6246B517041C}"/>
              </a:ext>
            </a:extLst>
          </p:cNvPr>
          <p:cNvSpPr>
            <a:spLocks noGrp="1"/>
          </p:cNvSpPr>
          <p:nvPr>
            <p:ph type="body" sz="quarter" idx="24" hasCustomPrompt="1"/>
          </p:nvPr>
        </p:nvSpPr>
        <p:spPr>
          <a:xfrm>
            <a:off x="4939083" y="2088820"/>
            <a:ext cx="3566397" cy="309562"/>
          </a:xfrm>
        </p:spPr>
        <p:txBody>
          <a:bodyPr rIns="0" anchor="t" anchorCtr="0">
            <a:noAutofit/>
          </a:bodyPr>
          <a:lstStyle>
            <a:lvl1pPr marL="0" indent="0" algn="r" rtl="1">
              <a:buNone/>
              <a:defRPr sz="2000" b="0">
                <a:solidFill>
                  <a:schemeClr val="bg1"/>
                </a:solidFill>
              </a:defRPr>
            </a:lvl1pPr>
          </a:lstStyle>
          <a:p>
            <a:pPr lvl="0"/>
            <a:r>
              <a:rPr lang="he-IL" dirty="0"/>
              <a:t>כותרת תמונה</a:t>
            </a:r>
            <a:endParaRPr lang="en-US" dirty="0"/>
          </a:p>
        </p:txBody>
      </p:sp>
      <p:sp>
        <p:nvSpPr>
          <p:cNvPr id="19" name="Text Placeholder 41">
            <a:extLst>
              <a:ext uri="{FF2B5EF4-FFF2-40B4-BE49-F238E27FC236}">
                <a16:creationId xmlns:a16="http://schemas.microsoft.com/office/drawing/2014/main" id="{92686282-610C-2047-9AF5-4719F5DF1F7C}"/>
              </a:ext>
            </a:extLst>
          </p:cNvPr>
          <p:cNvSpPr>
            <a:spLocks noGrp="1"/>
          </p:cNvSpPr>
          <p:nvPr>
            <p:ph type="body" sz="quarter" idx="25" hasCustomPrompt="1"/>
          </p:nvPr>
        </p:nvSpPr>
        <p:spPr>
          <a:xfrm>
            <a:off x="812560" y="2096636"/>
            <a:ext cx="3566397" cy="309562"/>
          </a:xfrm>
        </p:spPr>
        <p:txBody>
          <a:bodyPr rIns="0" anchor="t" anchorCtr="0">
            <a:noAutofit/>
          </a:bodyPr>
          <a:lstStyle>
            <a:lvl1pPr marL="0" indent="0" algn="r" rtl="1">
              <a:buNone/>
              <a:defRPr sz="2000" b="0">
                <a:solidFill>
                  <a:schemeClr val="bg1"/>
                </a:solidFill>
              </a:defRPr>
            </a:lvl1pPr>
          </a:lstStyle>
          <a:p>
            <a:pPr lvl="0"/>
            <a:r>
              <a:rPr lang="he-IL" dirty="0"/>
              <a:t>כותרת תמונה</a:t>
            </a:r>
            <a:endParaRPr lang="en-US" dirty="0"/>
          </a:p>
        </p:txBody>
      </p:sp>
    </p:spTree>
    <p:extLst>
      <p:ext uri="{BB962C8B-B14F-4D97-AF65-F5344CB8AC3E}">
        <p14:creationId xmlns:p14="http://schemas.microsoft.com/office/powerpoint/2010/main" val="1647288966"/>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9F8ADBA4-9025-FA46-8462-0201C4F37BA0}"/>
              </a:ext>
            </a:extLst>
          </p:cNvPr>
          <p:cNvSpPr>
            <a:spLocks noGrp="1"/>
          </p:cNvSpPr>
          <p:nvPr>
            <p:ph type="body" sz="quarter" idx="10" hasCustomPrompt="1"/>
          </p:nvPr>
        </p:nvSpPr>
        <p:spPr>
          <a:xfrm>
            <a:off x="2493108" y="3079138"/>
            <a:ext cx="6017480" cy="781660"/>
          </a:xfrm>
        </p:spPr>
        <p:txBody>
          <a:bodyPr>
            <a:normAutofit/>
          </a:bodyPr>
          <a:lstStyle>
            <a:lvl1pPr marL="0" indent="0" algn="r" rtl="1">
              <a:buNone/>
              <a:defRPr sz="4000" b="1">
                <a:solidFill>
                  <a:schemeClr val="bg1"/>
                </a:solidFill>
              </a:defRPr>
            </a:lvl1pPr>
          </a:lstStyle>
          <a:p>
            <a:pPr lvl="0"/>
            <a:r>
              <a:rPr lang="he-IL" dirty="0"/>
              <a:t>כותרת</a:t>
            </a:r>
            <a:endParaRPr lang="en-US" dirty="0"/>
          </a:p>
        </p:txBody>
      </p:sp>
      <p:sp>
        <p:nvSpPr>
          <p:cNvPr id="12" name="Text Placeholder 10">
            <a:extLst>
              <a:ext uri="{FF2B5EF4-FFF2-40B4-BE49-F238E27FC236}">
                <a16:creationId xmlns:a16="http://schemas.microsoft.com/office/drawing/2014/main" id="{5C1BE0CE-B033-F04D-8818-501004B72A03}"/>
              </a:ext>
            </a:extLst>
          </p:cNvPr>
          <p:cNvSpPr>
            <a:spLocks noGrp="1"/>
          </p:cNvSpPr>
          <p:nvPr>
            <p:ph type="body" sz="quarter" idx="11" hasCustomPrompt="1"/>
          </p:nvPr>
        </p:nvSpPr>
        <p:spPr>
          <a:xfrm>
            <a:off x="2493108" y="3923200"/>
            <a:ext cx="6017480" cy="781660"/>
          </a:xfrm>
        </p:spPr>
        <p:txBody>
          <a:bodyPr>
            <a:normAutofit/>
          </a:bodyPr>
          <a:lstStyle>
            <a:lvl1pPr marL="0" indent="0" algn="r" rtl="1">
              <a:buNone/>
              <a:defRPr sz="2400" b="0">
                <a:solidFill>
                  <a:schemeClr val="bg1"/>
                </a:solidFill>
              </a:defRPr>
            </a:lvl1pPr>
          </a:lstStyle>
          <a:p>
            <a:pPr lvl="0"/>
            <a:r>
              <a:rPr lang="he-IL" dirty="0"/>
              <a:t>כותב המצגת</a:t>
            </a:r>
            <a:endParaRPr lang="en-US" dirty="0"/>
          </a:p>
        </p:txBody>
      </p:sp>
      <p:pic>
        <p:nvPicPr>
          <p:cNvPr id="2" name="Picture 1">
            <a:extLst>
              <a:ext uri="{FF2B5EF4-FFF2-40B4-BE49-F238E27FC236}">
                <a16:creationId xmlns:a16="http://schemas.microsoft.com/office/drawing/2014/main" id="{53CC4877-09B0-8247-8FA9-02D01D1AC853}"/>
              </a:ext>
            </a:extLst>
          </p:cNvPr>
          <p:cNvPicPr>
            <a:picLocks noChangeAspect="1"/>
          </p:cNvPicPr>
          <p:nvPr userDrawn="1"/>
        </p:nvPicPr>
        <p:blipFill>
          <a:blip r:embed="rId3">
            <a:alphaModFix amt="10000"/>
          </a:blip>
          <a:stretch>
            <a:fillRect/>
          </a:stretch>
        </p:blipFill>
        <p:spPr>
          <a:xfrm>
            <a:off x="-413434" y="3923200"/>
            <a:ext cx="4976007" cy="3272358"/>
          </a:xfrm>
          <a:prstGeom prst="rect">
            <a:avLst/>
          </a:prstGeom>
        </p:spPr>
      </p:pic>
    </p:spTree>
    <p:extLst>
      <p:ext uri="{BB962C8B-B14F-4D97-AF65-F5344CB8AC3E}">
        <p14:creationId xmlns:p14="http://schemas.microsoft.com/office/powerpoint/2010/main" val="12725116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תמונה_אח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221760" y="2069644"/>
            <a:ext cx="6206488"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3" name="Text Placeholder 41">
            <a:extLst>
              <a:ext uri="{FF2B5EF4-FFF2-40B4-BE49-F238E27FC236}">
                <a16:creationId xmlns:a16="http://schemas.microsoft.com/office/drawing/2014/main" id="{8633BD27-B62A-B745-A9DD-F0A8322A0BF9}"/>
              </a:ext>
            </a:extLst>
          </p:cNvPr>
          <p:cNvSpPr>
            <a:spLocks noGrp="1"/>
          </p:cNvSpPr>
          <p:nvPr>
            <p:ph type="body" sz="quarter" idx="19" hasCustomPrompt="1"/>
          </p:nvPr>
        </p:nvSpPr>
        <p:spPr>
          <a:xfrm>
            <a:off x="6791570" y="2069644"/>
            <a:ext cx="2024063" cy="3979019"/>
          </a:xfrm>
        </p:spPr>
        <p:txBody>
          <a:bodyPr/>
          <a:lstStyle>
            <a:lvl1pPr marL="0" indent="0" algn="r" rtl="1">
              <a:buNone/>
              <a:defRPr sz="1800">
                <a:solidFill>
                  <a:schemeClr val="bg1"/>
                </a:solidFill>
              </a:defRPr>
            </a:lvl1pPr>
          </a:lstStyle>
          <a:p>
            <a:pPr lvl="0"/>
            <a:r>
              <a:rPr lang="he-IL" dirty="0"/>
              <a:t>תוכן</a:t>
            </a:r>
            <a:endParaRPr lang="en-US" dirty="0"/>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4"/>
                </a:solidFill>
              </a:defRPr>
            </a:lvl1pPr>
          </a:lstStyle>
          <a:p>
            <a:pPr lvl="0"/>
            <a:r>
              <a:rPr lang="he-IL" dirty="0"/>
              <a:t>כותרת ראשית</a:t>
            </a:r>
            <a:endParaRPr lang="en-US" dirty="0"/>
          </a:p>
        </p:txBody>
      </p:sp>
      <p:sp>
        <p:nvSpPr>
          <p:cNvPr id="53" name="Text Placeholder 41">
            <a:extLst>
              <a:ext uri="{FF2B5EF4-FFF2-40B4-BE49-F238E27FC236}">
                <a16:creationId xmlns:a16="http://schemas.microsoft.com/office/drawing/2014/main" id="{62EC46D5-6B8E-9A4F-AEE3-51613B550910}"/>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54" name="Text Placeholder 41">
            <a:extLst>
              <a:ext uri="{FF2B5EF4-FFF2-40B4-BE49-F238E27FC236}">
                <a16:creationId xmlns:a16="http://schemas.microsoft.com/office/drawing/2014/main" id="{78343A22-4076-5445-8D86-F4E500890891}"/>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2" name="מלבן 1"/>
          <p:cNvSpPr/>
          <p:nvPr userDrawn="1"/>
        </p:nvSpPr>
        <p:spPr>
          <a:xfrm>
            <a:off x="3899380" y="3244334"/>
            <a:ext cx="1345240" cy="369332"/>
          </a:xfrm>
          <a:prstGeom prst="rect">
            <a:avLst/>
          </a:prstGeom>
        </p:spPr>
        <p:txBody>
          <a:bodyPr wrap="none">
            <a:spAutoFit/>
          </a:bodyPr>
          <a:lstStyle/>
          <a:p>
            <a:r>
              <a:rPr lang="he-IL" dirty="0"/>
              <a:t>"שועל בכרם"</a:t>
            </a:r>
          </a:p>
        </p:txBody>
      </p:sp>
    </p:spTree>
    <p:extLst>
      <p:ext uri="{BB962C8B-B14F-4D97-AF65-F5344CB8AC3E}">
        <p14:creationId xmlns:p14="http://schemas.microsoft.com/office/powerpoint/2010/main" val="2494303180"/>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solidFill>
                  <a:schemeClr val="accent4"/>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pic>
        <p:nvPicPr>
          <p:cNvPr id="2" name="Picture 1">
            <a:extLst>
              <a:ext uri="{FF2B5EF4-FFF2-40B4-BE49-F238E27FC236}">
                <a16:creationId xmlns:a16="http://schemas.microsoft.com/office/drawing/2014/main" id="{64C90AAF-41F9-5741-9985-3482E13B849B}"/>
              </a:ext>
            </a:extLst>
          </p:cNvPr>
          <p:cNvPicPr>
            <a:picLocks noChangeAspect="1"/>
          </p:cNvPicPr>
          <p:nvPr userDrawn="1"/>
        </p:nvPicPr>
        <p:blipFill>
          <a:blip r:embed="rId3"/>
          <a:stretch>
            <a:fillRect/>
          </a:stretch>
        </p:blipFill>
        <p:spPr>
          <a:xfrm rot="12971365">
            <a:off x="-1135550" y="3866199"/>
            <a:ext cx="3313558" cy="2461157"/>
          </a:xfrm>
          <a:prstGeom prst="rect">
            <a:avLst/>
          </a:prstGeom>
        </p:spPr>
      </p:pic>
    </p:spTree>
    <p:extLst>
      <p:ext uri="{BB962C8B-B14F-4D97-AF65-F5344CB8AC3E}">
        <p14:creationId xmlns:p14="http://schemas.microsoft.com/office/powerpoint/2010/main" val="3441350019"/>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solidFill>
                  <a:schemeClr val="accent4"/>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pic>
        <p:nvPicPr>
          <p:cNvPr id="2" name="Picture 1">
            <a:extLst>
              <a:ext uri="{FF2B5EF4-FFF2-40B4-BE49-F238E27FC236}">
                <a16:creationId xmlns:a16="http://schemas.microsoft.com/office/drawing/2014/main" id="{F781B701-1DEF-9A45-84FA-A42140AC53D7}"/>
              </a:ext>
            </a:extLst>
          </p:cNvPr>
          <p:cNvPicPr>
            <a:picLocks noChangeAspect="1"/>
          </p:cNvPicPr>
          <p:nvPr userDrawn="1"/>
        </p:nvPicPr>
        <p:blipFill>
          <a:blip r:embed="rId3"/>
          <a:stretch>
            <a:fillRect/>
          </a:stretch>
        </p:blipFill>
        <p:spPr>
          <a:xfrm>
            <a:off x="-272141" y="3634295"/>
            <a:ext cx="3467100" cy="3454400"/>
          </a:xfrm>
          <a:prstGeom prst="rect">
            <a:avLst/>
          </a:prstGeom>
        </p:spPr>
      </p:pic>
    </p:spTree>
    <p:extLst>
      <p:ext uri="{BB962C8B-B14F-4D97-AF65-F5344CB8AC3E}">
        <p14:creationId xmlns:p14="http://schemas.microsoft.com/office/powerpoint/2010/main" val="920433113"/>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פרח_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solidFill>
                  <a:schemeClr val="accent4"/>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pic>
        <p:nvPicPr>
          <p:cNvPr id="2" name="Picture 1">
            <a:extLst>
              <a:ext uri="{FF2B5EF4-FFF2-40B4-BE49-F238E27FC236}">
                <a16:creationId xmlns:a16="http://schemas.microsoft.com/office/drawing/2014/main" id="{A2D9F068-4E79-6C45-9A31-689D7C296170}"/>
              </a:ext>
            </a:extLst>
          </p:cNvPr>
          <p:cNvPicPr>
            <a:picLocks noChangeAspect="1"/>
          </p:cNvPicPr>
          <p:nvPr userDrawn="1"/>
        </p:nvPicPr>
        <p:blipFill>
          <a:blip r:embed="rId3"/>
          <a:stretch>
            <a:fillRect/>
          </a:stretch>
        </p:blipFill>
        <p:spPr>
          <a:xfrm>
            <a:off x="409817" y="4171884"/>
            <a:ext cx="2768600" cy="2794000"/>
          </a:xfrm>
          <a:prstGeom prst="rect">
            <a:avLst/>
          </a:prstGeom>
        </p:spPr>
      </p:pic>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Tree>
    <p:extLst>
      <p:ext uri="{BB962C8B-B14F-4D97-AF65-F5344CB8AC3E}">
        <p14:creationId xmlns:p14="http://schemas.microsoft.com/office/powerpoint/2010/main" val="2040310776"/>
      </p:ext>
    </p:extLst>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 ינשוף 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solidFill>
                  <a:schemeClr val="accent4"/>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pic>
        <p:nvPicPr>
          <p:cNvPr id="2" name="Picture 1">
            <a:extLst>
              <a:ext uri="{FF2B5EF4-FFF2-40B4-BE49-F238E27FC236}">
                <a16:creationId xmlns:a16="http://schemas.microsoft.com/office/drawing/2014/main" id="{CDCCEE77-356E-DF46-AACD-04BB13299EDE}"/>
              </a:ext>
            </a:extLst>
          </p:cNvPr>
          <p:cNvPicPr>
            <a:picLocks noChangeAspect="1"/>
          </p:cNvPicPr>
          <p:nvPr userDrawn="1"/>
        </p:nvPicPr>
        <p:blipFill>
          <a:blip r:embed="rId3"/>
          <a:stretch>
            <a:fillRect/>
          </a:stretch>
        </p:blipFill>
        <p:spPr>
          <a:xfrm>
            <a:off x="-77773" y="4205440"/>
            <a:ext cx="2926169" cy="2985164"/>
          </a:xfrm>
          <a:prstGeom prst="rect">
            <a:avLst/>
          </a:prstGeom>
        </p:spPr>
      </p:pic>
    </p:spTree>
    <p:extLst>
      <p:ext uri="{BB962C8B-B14F-4D97-AF65-F5344CB8AC3E}">
        <p14:creationId xmlns:p14="http://schemas.microsoft.com/office/powerpoint/2010/main" val="2796789178"/>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2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4" name="Picture Placeholder 25">
            <a:extLst>
              <a:ext uri="{FF2B5EF4-FFF2-40B4-BE49-F238E27FC236}">
                <a16:creationId xmlns:a16="http://schemas.microsoft.com/office/drawing/2014/main" id="{EB1D14AE-4A19-9A41-AC41-677DD9143521}"/>
              </a:ext>
            </a:extLst>
          </p:cNvPr>
          <p:cNvSpPr>
            <a:spLocks noGrp="1"/>
          </p:cNvSpPr>
          <p:nvPr>
            <p:ph type="pic" sz="quarter" idx="14"/>
          </p:nvPr>
        </p:nvSpPr>
        <p:spPr>
          <a:xfrm>
            <a:off x="304926" y="2145770"/>
            <a:ext cx="2880000" cy="3959482"/>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3548248" y="2141863"/>
            <a:ext cx="2880000"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3" name="Text Placeholder 41">
            <a:extLst>
              <a:ext uri="{FF2B5EF4-FFF2-40B4-BE49-F238E27FC236}">
                <a16:creationId xmlns:a16="http://schemas.microsoft.com/office/drawing/2014/main" id="{8633BD27-B62A-B745-A9DD-F0A8322A0BF9}"/>
              </a:ext>
            </a:extLst>
          </p:cNvPr>
          <p:cNvSpPr>
            <a:spLocks noGrp="1"/>
          </p:cNvSpPr>
          <p:nvPr>
            <p:ph type="body" sz="quarter" idx="19" hasCustomPrompt="1"/>
          </p:nvPr>
        </p:nvSpPr>
        <p:spPr>
          <a:xfrm>
            <a:off x="6791570" y="2141863"/>
            <a:ext cx="2024063" cy="3979019"/>
          </a:xfrm>
        </p:spPr>
        <p:txBody>
          <a:bodyPr/>
          <a:lstStyle>
            <a:lvl1pPr marL="0" indent="0" algn="r" rtl="1">
              <a:buNone/>
              <a:defRPr sz="1800">
                <a:solidFill>
                  <a:schemeClr val="bg1"/>
                </a:solidFill>
              </a:defRPr>
            </a:lvl1pPr>
          </a:lstStyle>
          <a:p>
            <a:pPr lvl="0"/>
            <a:r>
              <a:rPr lang="he-IL" dirty="0"/>
              <a:t>תוכן</a:t>
            </a:r>
            <a:endParaRPr lang="en-US" dirty="0"/>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4"/>
                </a:solidFill>
              </a:defRPr>
            </a:lvl1pPr>
          </a:lstStyle>
          <a:p>
            <a:pPr lvl="0"/>
            <a:r>
              <a:rPr lang="he-IL" dirty="0"/>
              <a:t>כותרת ראשית</a:t>
            </a:r>
            <a:endParaRPr lang="en-US" dirty="0"/>
          </a:p>
        </p:txBody>
      </p:sp>
      <p:sp>
        <p:nvSpPr>
          <p:cNvPr id="18" name="Text Placeholder 41">
            <a:extLst>
              <a:ext uri="{FF2B5EF4-FFF2-40B4-BE49-F238E27FC236}">
                <a16:creationId xmlns:a16="http://schemas.microsoft.com/office/drawing/2014/main" id="{F891B9E9-1831-9B4B-B172-C148632E99B1}"/>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19" name="Text Placeholder 41">
            <a:extLst>
              <a:ext uri="{FF2B5EF4-FFF2-40B4-BE49-F238E27FC236}">
                <a16:creationId xmlns:a16="http://schemas.microsoft.com/office/drawing/2014/main" id="{AE5AB5E9-7045-064A-8154-623C8E1046E3}"/>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965527716"/>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3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4" name="Picture Placeholder 25">
            <a:extLst>
              <a:ext uri="{FF2B5EF4-FFF2-40B4-BE49-F238E27FC236}">
                <a16:creationId xmlns:a16="http://schemas.microsoft.com/office/drawing/2014/main" id="{EB1D14AE-4A19-9A41-AC41-677DD9143521}"/>
              </a:ext>
            </a:extLst>
          </p:cNvPr>
          <p:cNvSpPr>
            <a:spLocks noGrp="1"/>
          </p:cNvSpPr>
          <p:nvPr>
            <p:ph type="pic" sz="quarter" idx="14"/>
          </p:nvPr>
        </p:nvSpPr>
        <p:spPr>
          <a:xfrm>
            <a:off x="414342" y="2123337"/>
            <a:ext cx="2520000" cy="3959482"/>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3223941" y="2113569"/>
            <a:ext cx="2520000"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4"/>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6033541" y="2113569"/>
            <a:ext cx="2520000"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18" name="Text Placeholder 41">
            <a:extLst>
              <a:ext uri="{FF2B5EF4-FFF2-40B4-BE49-F238E27FC236}">
                <a16:creationId xmlns:a16="http://schemas.microsoft.com/office/drawing/2014/main" id="{5B76D2AE-716F-8444-8E52-B5E84C264D16}"/>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19" name="Text Placeholder 41">
            <a:extLst>
              <a:ext uri="{FF2B5EF4-FFF2-40B4-BE49-F238E27FC236}">
                <a16:creationId xmlns:a16="http://schemas.microsoft.com/office/drawing/2014/main" id="{A0DE49B4-78FF-D24B-A160-1B331CAAC627}"/>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103343980"/>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solidFill>
                  <a:srgbClr val="A89ACA"/>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pic>
        <p:nvPicPr>
          <p:cNvPr id="13" name="Picture 12">
            <a:extLst>
              <a:ext uri="{FF2B5EF4-FFF2-40B4-BE49-F238E27FC236}">
                <a16:creationId xmlns:a16="http://schemas.microsoft.com/office/drawing/2014/main" id="{A4F7FC2E-971B-D44B-A545-EBB6B12F2DCA}"/>
              </a:ext>
            </a:extLst>
          </p:cNvPr>
          <p:cNvPicPr>
            <a:picLocks noChangeAspect="1"/>
          </p:cNvPicPr>
          <p:nvPr userDrawn="1"/>
        </p:nvPicPr>
        <p:blipFill>
          <a:blip r:embed="rId3"/>
          <a:stretch>
            <a:fillRect/>
          </a:stretch>
        </p:blipFill>
        <p:spPr>
          <a:xfrm rot="12794237">
            <a:off x="-914064" y="3938365"/>
            <a:ext cx="3119238" cy="2316826"/>
          </a:xfrm>
          <a:prstGeom prst="rect">
            <a:avLst/>
          </a:prstGeom>
        </p:spPr>
      </p:pic>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Tree>
    <p:extLst>
      <p:ext uri="{BB962C8B-B14F-4D97-AF65-F5344CB8AC3E}">
        <p14:creationId xmlns:p14="http://schemas.microsoft.com/office/powerpoint/2010/main" val="23386310"/>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4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4" name="Picture Placeholder 25">
            <a:extLst>
              <a:ext uri="{FF2B5EF4-FFF2-40B4-BE49-F238E27FC236}">
                <a16:creationId xmlns:a16="http://schemas.microsoft.com/office/drawing/2014/main" id="{EB1D14AE-4A19-9A41-AC41-677DD9143521}"/>
              </a:ext>
            </a:extLst>
          </p:cNvPr>
          <p:cNvSpPr>
            <a:spLocks noGrp="1"/>
          </p:cNvSpPr>
          <p:nvPr>
            <p:ph type="pic" sz="quarter" idx="14"/>
          </p:nvPr>
        </p:nvSpPr>
        <p:spPr>
          <a:xfrm>
            <a:off x="1787250" y="2041522"/>
            <a:ext cx="2520000" cy="199537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4518696" y="4190757"/>
            <a:ext cx="2520000" cy="1973877"/>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4"/>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4518696" y="2041522"/>
            <a:ext cx="2520000" cy="2005142"/>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18" name="Text Placeholder 41">
            <a:extLst>
              <a:ext uri="{FF2B5EF4-FFF2-40B4-BE49-F238E27FC236}">
                <a16:creationId xmlns:a16="http://schemas.microsoft.com/office/drawing/2014/main" id="{5B76D2AE-716F-8444-8E52-B5E84C264D16}"/>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alpha val="50000"/>
                  </a:schemeClr>
                </a:solidFill>
              </a:defRPr>
            </a:lvl1pPr>
          </a:lstStyle>
          <a:p>
            <a:pPr lvl="0"/>
            <a:r>
              <a:rPr lang="he-IL" dirty="0"/>
              <a:t>שם הפרק</a:t>
            </a:r>
            <a:endParaRPr lang="en-US" dirty="0"/>
          </a:p>
        </p:txBody>
      </p:sp>
      <p:sp>
        <p:nvSpPr>
          <p:cNvPr id="13" name="Picture Placeholder 25">
            <a:extLst>
              <a:ext uri="{FF2B5EF4-FFF2-40B4-BE49-F238E27FC236}">
                <a16:creationId xmlns:a16="http://schemas.microsoft.com/office/drawing/2014/main" id="{77A907BC-D612-944E-A2CC-8D6EC9C6F6BA}"/>
              </a:ext>
            </a:extLst>
          </p:cNvPr>
          <p:cNvSpPr>
            <a:spLocks noGrp="1"/>
          </p:cNvSpPr>
          <p:nvPr>
            <p:ph type="pic" sz="quarter" idx="24"/>
          </p:nvPr>
        </p:nvSpPr>
        <p:spPr>
          <a:xfrm>
            <a:off x="1787250" y="4169260"/>
            <a:ext cx="2520000" cy="199537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Tree>
    <p:extLst>
      <p:ext uri="{BB962C8B-B14F-4D97-AF65-F5344CB8AC3E}">
        <p14:creationId xmlns:p14="http://schemas.microsoft.com/office/powerpoint/2010/main" val="74569169"/>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_2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796627" y="2157493"/>
            <a:ext cx="3600000" cy="3979019"/>
          </a:xfrm>
        </p:spPr>
        <p:txBody>
          <a:bodyPr/>
          <a:lstStyle/>
          <a:p>
            <a:pPr marL="171450" indent="-171450" algn="l" defTabSz="685800" rtl="0"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4"/>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4905480" y="2157493"/>
            <a:ext cx="3600000" cy="3979019"/>
          </a:xfrm>
        </p:spPr>
        <p:txBody>
          <a:bodyPr/>
          <a:lstStyle/>
          <a:p>
            <a:pPr marL="171450" indent="-171450" algn="l" defTabSz="685800" rtl="0" eaLnBrk="1" latinLnBrk="0" hangingPunct="1">
              <a:lnSpc>
                <a:spcPct val="90000"/>
              </a:lnSpc>
              <a:spcBef>
                <a:spcPts val="750"/>
              </a:spcBef>
              <a:buFont typeface="Arial" panose="020B0604020202020204" pitchFamily="34" charset="0"/>
              <a:buChar char="•"/>
            </a:pPr>
            <a:endParaRPr lang="en-US" dirty="0"/>
          </a:p>
        </p:txBody>
      </p:sp>
      <p:sp>
        <p:nvSpPr>
          <p:cNvPr id="18" name="Text Placeholder 41">
            <a:extLst>
              <a:ext uri="{FF2B5EF4-FFF2-40B4-BE49-F238E27FC236}">
                <a16:creationId xmlns:a16="http://schemas.microsoft.com/office/drawing/2014/main" id="{F9D5A551-8158-5F41-B9E3-23472E2529AC}"/>
              </a:ext>
            </a:extLst>
          </p:cNvPr>
          <p:cNvSpPr>
            <a:spLocks noGrp="1"/>
          </p:cNvSpPr>
          <p:nvPr>
            <p:ph type="body" sz="quarter" idx="21" hasCustomPrompt="1"/>
          </p:nvPr>
        </p:nvSpPr>
        <p:spPr>
          <a:xfrm>
            <a:off x="6791570" y="6448635"/>
            <a:ext cx="2024063" cy="309562"/>
          </a:xfrm>
        </p:spPr>
        <p:txBody>
          <a:bodyPr rIns="0">
            <a:noAutofit/>
          </a:bodyPr>
          <a:lstStyle>
            <a:lvl1pPr marL="0" indent="0" algn="r" rtl="1">
              <a:buNone/>
              <a:defRPr sz="1200">
                <a:solidFill>
                  <a:schemeClr val="bg1"/>
                </a:solidFill>
              </a:defRPr>
            </a:lvl1pPr>
          </a:lstStyle>
          <a:p>
            <a:pPr lvl="0"/>
            <a:r>
              <a:rPr lang="he-IL" dirty="0"/>
              <a:t>שם המצגת</a:t>
            </a:r>
            <a:endParaRPr lang="en-US" dirty="0"/>
          </a:p>
        </p:txBody>
      </p:sp>
      <p:sp>
        <p:nvSpPr>
          <p:cNvPr id="19" name="Text Placeholder 41">
            <a:extLst>
              <a:ext uri="{FF2B5EF4-FFF2-40B4-BE49-F238E27FC236}">
                <a16:creationId xmlns:a16="http://schemas.microsoft.com/office/drawing/2014/main" id="{BE203C0C-2539-5F4A-A276-E8562BF33E9A}"/>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1971574836"/>
      </p:ext>
    </p:extLst>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5_2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796627" y="2493108"/>
            <a:ext cx="3600000" cy="364340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4"/>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4905480" y="2493108"/>
            <a:ext cx="3600000" cy="364340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dirty="0"/>
          </a:p>
        </p:txBody>
      </p:sp>
      <p:sp>
        <p:nvSpPr>
          <p:cNvPr id="15" name="Text Placeholder 41">
            <a:extLst>
              <a:ext uri="{FF2B5EF4-FFF2-40B4-BE49-F238E27FC236}">
                <a16:creationId xmlns:a16="http://schemas.microsoft.com/office/drawing/2014/main" id="{486FB2D3-456D-6B4A-AFD8-8C2E9C87A02C}"/>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16" name="Text Placeholder 41">
            <a:extLst>
              <a:ext uri="{FF2B5EF4-FFF2-40B4-BE49-F238E27FC236}">
                <a16:creationId xmlns:a16="http://schemas.microsoft.com/office/drawing/2014/main" id="{7FF84EE0-F8CF-F140-9A9A-E91F6FFF2608}"/>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18" name="Text Placeholder 41">
            <a:extLst>
              <a:ext uri="{FF2B5EF4-FFF2-40B4-BE49-F238E27FC236}">
                <a16:creationId xmlns:a16="http://schemas.microsoft.com/office/drawing/2014/main" id="{7A3C9A62-8B10-3841-8FC3-6246B517041C}"/>
              </a:ext>
            </a:extLst>
          </p:cNvPr>
          <p:cNvSpPr>
            <a:spLocks noGrp="1"/>
          </p:cNvSpPr>
          <p:nvPr>
            <p:ph type="body" sz="quarter" idx="24" hasCustomPrompt="1"/>
          </p:nvPr>
        </p:nvSpPr>
        <p:spPr>
          <a:xfrm>
            <a:off x="4939083" y="2088820"/>
            <a:ext cx="3566397" cy="309562"/>
          </a:xfrm>
        </p:spPr>
        <p:txBody>
          <a:bodyPr rIns="0" anchor="t" anchorCtr="0">
            <a:noAutofit/>
          </a:bodyPr>
          <a:lstStyle>
            <a:lvl1pPr marL="0" indent="0" algn="r" rtl="1">
              <a:buNone/>
              <a:defRPr sz="2000" b="0">
                <a:solidFill>
                  <a:schemeClr val="bg1"/>
                </a:solidFill>
              </a:defRPr>
            </a:lvl1pPr>
          </a:lstStyle>
          <a:p>
            <a:pPr lvl="0"/>
            <a:r>
              <a:rPr lang="he-IL" dirty="0"/>
              <a:t>כותרת תמונה</a:t>
            </a:r>
            <a:endParaRPr lang="en-US" dirty="0"/>
          </a:p>
        </p:txBody>
      </p:sp>
      <p:sp>
        <p:nvSpPr>
          <p:cNvPr id="19" name="Text Placeholder 41">
            <a:extLst>
              <a:ext uri="{FF2B5EF4-FFF2-40B4-BE49-F238E27FC236}">
                <a16:creationId xmlns:a16="http://schemas.microsoft.com/office/drawing/2014/main" id="{92686282-610C-2047-9AF5-4719F5DF1F7C}"/>
              </a:ext>
            </a:extLst>
          </p:cNvPr>
          <p:cNvSpPr>
            <a:spLocks noGrp="1"/>
          </p:cNvSpPr>
          <p:nvPr>
            <p:ph type="body" sz="quarter" idx="25" hasCustomPrompt="1"/>
          </p:nvPr>
        </p:nvSpPr>
        <p:spPr>
          <a:xfrm>
            <a:off x="812560" y="2096636"/>
            <a:ext cx="3566397" cy="309562"/>
          </a:xfrm>
        </p:spPr>
        <p:txBody>
          <a:bodyPr rIns="0" anchor="t" anchorCtr="0">
            <a:noAutofit/>
          </a:bodyPr>
          <a:lstStyle>
            <a:lvl1pPr marL="0" indent="0" algn="r" rtl="1">
              <a:buNone/>
              <a:defRPr sz="2000" b="0">
                <a:solidFill>
                  <a:schemeClr val="bg1"/>
                </a:solidFill>
              </a:defRPr>
            </a:lvl1pPr>
          </a:lstStyle>
          <a:p>
            <a:pPr lvl="0"/>
            <a:r>
              <a:rPr lang="he-IL" dirty="0"/>
              <a:t>כותרת תמונה</a:t>
            </a:r>
            <a:endParaRPr lang="en-US" dirty="0"/>
          </a:p>
        </p:txBody>
      </p:sp>
    </p:spTree>
    <p:extLst>
      <p:ext uri="{BB962C8B-B14F-4D97-AF65-F5344CB8AC3E}">
        <p14:creationId xmlns:p14="http://schemas.microsoft.com/office/powerpoint/2010/main" val="460756684"/>
      </p:ext>
    </p:extLst>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9F8ADBA4-9025-FA46-8462-0201C4F37BA0}"/>
              </a:ext>
            </a:extLst>
          </p:cNvPr>
          <p:cNvSpPr>
            <a:spLocks noGrp="1"/>
          </p:cNvSpPr>
          <p:nvPr>
            <p:ph type="body" sz="quarter" idx="10" hasCustomPrompt="1"/>
          </p:nvPr>
        </p:nvSpPr>
        <p:spPr>
          <a:xfrm>
            <a:off x="2493108" y="3079138"/>
            <a:ext cx="6017480" cy="781660"/>
          </a:xfrm>
        </p:spPr>
        <p:txBody>
          <a:bodyPr>
            <a:normAutofit/>
          </a:bodyPr>
          <a:lstStyle>
            <a:lvl1pPr marL="0" indent="0" algn="r" rtl="1">
              <a:buNone/>
              <a:defRPr sz="4000" b="1">
                <a:solidFill>
                  <a:schemeClr val="bg1"/>
                </a:solidFill>
              </a:defRPr>
            </a:lvl1pPr>
          </a:lstStyle>
          <a:p>
            <a:pPr lvl="0"/>
            <a:r>
              <a:rPr lang="he-IL" dirty="0"/>
              <a:t>כותרת</a:t>
            </a:r>
            <a:endParaRPr lang="en-US" dirty="0"/>
          </a:p>
        </p:txBody>
      </p:sp>
      <p:sp>
        <p:nvSpPr>
          <p:cNvPr id="12" name="Text Placeholder 10">
            <a:extLst>
              <a:ext uri="{FF2B5EF4-FFF2-40B4-BE49-F238E27FC236}">
                <a16:creationId xmlns:a16="http://schemas.microsoft.com/office/drawing/2014/main" id="{5C1BE0CE-B033-F04D-8818-501004B72A03}"/>
              </a:ext>
            </a:extLst>
          </p:cNvPr>
          <p:cNvSpPr>
            <a:spLocks noGrp="1"/>
          </p:cNvSpPr>
          <p:nvPr>
            <p:ph type="body" sz="quarter" idx="11" hasCustomPrompt="1"/>
          </p:nvPr>
        </p:nvSpPr>
        <p:spPr>
          <a:xfrm>
            <a:off x="2493108" y="3923200"/>
            <a:ext cx="6017480" cy="781660"/>
          </a:xfrm>
        </p:spPr>
        <p:txBody>
          <a:bodyPr>
            <a:normAutofit/>
          </a:bodyPr>
          <a:lstStyle>
            <a:lvl1pPr marL="0" indent="0" algn="r" rtl="1">
              <a:buNone/>
              <a:defRPr sz="2400" b="0">
                <a:solidFill>
                  <a:schemeClr val="bg1"/>
                </a:solidFill>
              </a:defRPr>
            </a:lvl1pPr>
          </a:lstStyle>
          <a:p>
            <a:pPr lvl="0"/>
            <a:r>
              <a:rPr lang="he-IL" dirty="0"/>
              <a:t>כותב המצגת</a:t>
            </a:r>
            <a:endParaRPr lang="en-US" dirty="0"/>
          </a:p>
        </p:txBody>
      </p:sp>
      <p:pic>
        <p:nvPicPr>
          <p:cNvPr id="2" name="Picture 1">
            <a:extLst>
              <a:ext uri="{FF2B5EF4-FFF2-40B4-BE49-F238E27FC236}">
                <a16:creationId xmlns:a16="http://schemas.microsoft.com/office/drawing/2014/main" id="{53CC4877-09B0-8247-8FA9-02D01D1AC853}"/>
              </a:ext>
            </a:extLst>
          </p:cNvPr>
          <p:cNvPicPr>
            <a:picLocks noChangeAspect="1"/>
          </p:cNvPicPr>
          <p:nvPr userDrawn="1"/>
        </p:nvPicPr>
        <p:blipFill>
          <a:blip r:embed="rId3">
            <a:alphaModFix amt="10000"/>
          </a:blip>
          <a:stretch>
            <a:fillRect/>
          </a:stretch>
        </p:blipFill>
        <p:spPr>
          <a:xfrm>
            <a:off x="-413434" y="3923200"/>
            <a:ext cx="4976007" cy="3272358"/>
          </a:xfrm>
          <a:prstGeom prst="rect">
            <a:avLst/>
          </a:prstGeom>
        </p:spPr>
      </p:pic>
    </p:spTree>
    <p:extLst>
      <p:ext uri="{BB962C8B-B14F-4D97-AF65-F5344CB8AC3E}">
        <p14:creationId xmlns:p14="http://schemas.microsoft.com/office/powerpoint/2010/main" val="37433647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_תמונה_אח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221760" y="2069644"/>
            <a:ext cx="6206488"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3" name="Text Placeholder 41">
            <a:extLst>
              <a:ext uri="{FF2B5EF4-FFF2-40B4-BE49-F238E27FC236}">
                <a16:creationId xmlns:a16="http://schemas.microsoft.com/office/drawing/2014/main" id="{8633BD27-B62A-B745-A9DD-F0A8322A0BF9}"/>
              </a:ext>
            </a:extLst>
          </p:cNvPr>
          <p:cNvSpPr>
            <a:spLocks noGrp="1"/>
          </p:cNvSpPr>
          <p:nvPr>
            <p:ph type="body" sz="quarter" idx="19" hasCustomPrompt="1"/>
          </p:nvPr>
        </p:nvSpPr>
        <p:spPr>
          <a:xfrm>
            <a:off x="6791570" y="2069644"/>
            <a:ext cx="2024063" cy="3979019"/>
          </a:xfrm>
        </p:spPr>
        <p:txBody>
          <a:bodyPr/>
          <a:lstStyle>
            <a:lvl1pPr marL="0" indent="0" algn="r" rtl="1">
              <a:buNone/>
              <a:defRPr sz="1800">
                <a:solidFill>
                  <a:schemeClr val="bg1"/>
                </a:solidFill>
              </a:defRPr>
            </a:lvl1pPr>
          </a:lstStyle>
          <a:p>
            <a:pPr lvl="0"/>
            <a:r>
              <a:rPr lang="he-IL" dirty="0"/>
              <a:t>תוכן</a:t>
            </a:r>
            <a:endParaRPr lang="en-US" dirty="0"/>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6"/>
                </a:solidFill>
              </a:defRPr>
            </a:lvl1pPr>
          </a:lstStyle>
          <a:p>
            <a:pPr lvl="0"/>
            <a:r>
              <a:rPr lang="he-IL" dirty="0"/>
              <a:t>כותרת ראשית</a:t>
            </a:r>
            <a:endParaRPr lang="en-US" dirty="0"/>
          </a:p>
        </p:txBody>
      </p:sp>
      <p:sp>
        <p:nvSpPr>
          <p:cNvPr id="53" name="Text Placeholder 41">
            <a:extLst>
              <a:ext uri="{FF2B5EF4-FFF2-40B4-BE49-F238E27FC236}">
                <a16:creationId xmlns:a16="http://schemas.microsoft.com/office/drawing/2014/main" id="{62EC46D5-6B8E-9A4F-AEE3-51613B550910}"/>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54" name="Text Placeholder 41">
            <a:extLst>
              <a:ext uri="{FF2B5EF4-FFF2-40B4-BE49-F238E27FC236}">
                <a16:creationId xmlns:a16="http://schemas.microsoft.com/office/drawing/2014/main" id="{78343A22-4076-5445-8D86-F4E500890891}"/>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358665410"/>
      </p:ext>
    </p:extLst>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6_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ln>
                  <a:noFill/>
                </a:ln>
                <a:solidFill>
                  <a:schemeClr val="accent6"/>
                </a:solidFill>
              </a:defRPr>
            </a:lvl1pPr>
          </a:lstStyle>
          <a:p>
            <a:pPr lvl="0"/>
            <a:r>
              <a:rPr lang="he-IL" dirty="0"/>
              <a:t>כותרת ראשית</a:t>
            </a:r>
            <a:endParaRPr lang="en-US" dirty="0"/>
          </a:p>
        </p:txBody>
      </p:sp>
      <p:pic>
        <p:nvPicPr>
          <p:cNvPr id="2" name="Picture 1">
            <a:extLst>
              <a:ext uri="{FF2B5EF4-FFF2-40B4-BE49-F238E27FC236}">
                <a16:creationId xmlns:a16="http://schemas.microsoft.com/office/drawing/2014/main" id="{29BB7326-AC9B-6F47-8425-78FEF0F3647A}"/>
              </a:ext>
            </a:extLst>
          </p:cNvPr>
          <p:cNvPicPr>
            <a:picLocks noChangeAspect="1"/>
          </p:cNvPicPr>
          <p:nvPr userDrawn="1"/>
        </p:nvPicPr>
        <p:blipFill>
          <a:blip r:embed="rId3"/>
          <a:stretch>
            <a:fillRect/>
          </a:stretch>
        </p:blipFill>
        <p:spPr>
          <a:xfrm rot="12995213">
            <a:off x="-1238084" y="3903287"/>
            <a:ext cx="3649921" cy="2710992"/>
          </a:xfrm>
          <a:prstGeom prst="rect">
            <a:avLst/>
          </a:prstGeom>
        </p:spPr>
      </p:pic>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marL="0" indent="0" algn="r" rtl="1">
              <a:lnSpc>
                <a:spcPct val="150000"/>
              </a:lnSpc>
              <a:buClr>
                <a:schemeClr val="bg1"/>
              </a:buClr>
              <a:buNone/>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Tree>
    <p:extLst>
      <p:ext uri="{BB962C8B-B14F-4D97-AF65-F5344CB8AC3E}">
        <p14:creationId xmlns:p14="http://schemas.microsoft.com/office/powerpoint/2010/main" val="2294352013"/>
      </p:ext>
    </p:extLst>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_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solidFill>
                  <a:schemeClr val="accent6"/>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pic>
        <p:nvPicPr>
          <p:cNvPr id="2" name="Picture 1">
            <a:extLst>
              <a:ext uri="{FF2B5EF4-FFF2-40B4-BE49-F238E27FC236}">
                <a16:creationId xmlns:a16="http://schemas.microsoft.com/office/drawing/2014/main" id="{FA05133F-BB96-2D4E-90A2-8011725DA14A}"/>
              </a:ext>
            </a:extLst>
          </p:cNvPr>
          <p:cNvPicPr>
            <a:picLocks noChangeAspect="1"/>
          </p:cNvPicPr>
          <p:nvPr userDrawn="1"/>
        </p:nvPicPr>
        <p:blipFill>
          <a:blip r:embed="rId3"/>
          <a:stretch>
            <a:fillRect/>
          </a:stretch>
        </p:blipFill>
        <p:spPr>
          <a:xfrm>
            <a:off x="-272141" y="3634295"/>
            <a:ext cx="3467100" cy="3454400"/>
          </a:xfrm>
          <a:prstGeom prst="rect">
            <a:avLst/>
          </a:prstGeom>
        </p:spPr>
      </p:pic>
    </p:spTree>
    <p:extLst>
      <p:ext uri="{BB962C8B-B14F-4D97-AF65-F5344CB8AC3E}">
        <p14:creationId xmlns:p14="http://schemas.microsoft.com/office/powerpoint/2010/main" val="1862372"/>
      </p:ext>
    </p:extLst>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_פרח_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solidFill>
                  <a:schemeClr val="accent6"/>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pic>
        <p:nvPicPr>
          <p:cNvPr id="2" name="Picture 1">
            <a:extLst>
              <a:ext uri="{FF2B5EF4-FFF2-40B4-BE49-F238E27FC236}">
                <a16:creationId xmlns:a16="http://schemas.microsoft.com/office/drawing/2014/main" id="{059D9BD8-8FE5-374D-961B-9BB4DF54B954}"/>
              </a:ext>
            </a:extLst>
          </p:cNvPr>
          <p:cNvPicPr>
            <a:picLocks noChangeAspect="1"/>
          </p:cNvPicPr>
          <p:nvPr userDrawn="1"/>
        </p:nvPicPr>
        <p:blipFill>
          <a:blip r:embed="rId3"/>
          <a:stretch>
            <a:fillRect/>
          </a:stretch>
        </p:blipFill>
        <p:spPr>
          <a:xfrm>
            <a:off x="409817" y="4171884"/>
            <a:ext cx="2768600" cy="2794000"/>
          </a:xfrm>
          <a:prstGeom prst="rect">
            <a:avLst/>
          </a:prstGeom>
        </p:spPr>
      </p:pic>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Tree>
    <p:extLst>
      <p:ext uri="{BB962C8B-B14F-4D97-AF65-F5344CB8AC3E}">
        <p14:creationId xmlns:p14="http://schemas.microsoft.com/office/powerpoint/2010/main" val="2578513476"/>
      </p:ext>
    </p:extLst>
  </p:cSld>
  <p:clrMapOvr>
    <a:overrideClrMapping bg1="lt1" tx1="dk1" bg2="lt2" tx2="dk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 ינשוף 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solidFill>
                  <a:schemeClr val="accent6"/>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pic>
        <p:nvPicPr>
          <p:cNvPr id="4" name="Picture 3">
            <a:extLst>
              <a:ext uri="{FF2B5EF4-FFF2-40B4-BE49-F238E27FC236}">
                <a16:creationId xmlns:a16="http://schemas.microsoft.com/office/drawing/2014/main" id="{2706DD86-9743-7847-AB4F-16EE36CD912B}"/>
              </a:ext>
            </a:extLst>
          </p:cNvPr>
          <p:cNvPicPr>
            <a:picLocks noChangeAspect="1"/>
          </p:cNvPicPr>
          <p:nvPr userDrawn="1"/>
        </p:nvPicPr>
        <p:blipFill>
          <a:blip r:embed="rId3"/>
          <a:stretch>
            <a:fillRect/>
          </a:stretch>
        </p:blipFill>
        <p:spPr>
          <a:xfrm>
            <a:off x="-81588" y="4196144"/>
            <a:ext cx="2963460" cy="3023207"/>
          </a:xfrm>
          <a:prstGeom prst="rect">
            <a:avLst/>
          </a:prstGeom>
        </p:spPr>
      </p:pic>
    </p:spTree>
    <p:extLst>
      <p:ext uri="{BB962C8B-B14F-4D97-AF65-F5344CB8AC3E}">
        <p14:creationId xmlns:p14="http://schemas.microsoft.com/office/powerpoint/2010/main" val="1563851443"/>
      </p:ext>
    </p:extLst>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2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4" name="Picture Placeholder 25">
            <a:extLst>
              <a:ext uri="{FF2B5EF4-FFF2-40B4-BE49-F238E27FC236}">
                <a16:creationId xmlns:a16="http://schemas.microsoft.com/office/drawing/2014/main" id="{EB1D14AE-4A19-9A41-AC41-677DD9143521}"/>
              </a:ext>
            </a:extLst>
          </p:cNvPr>
          <p:cNvSpPr>
            <a:spLocks noGrp="1"/>
          </p:cNvSpPr>
          <p:nvPr>
            <p:ph type="pic" sz="quarter" idx="14"/>
          </p:nvPr>
        </p:nvSpPr>
        <p:spPr>
          <a:xfrm>
            <a:off x="304926" y="2145770"/>
            <a:ext cx="2880000" cy="3959482"/>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3548248" y="2141863"/>
            <a:ext cx="2880000"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3" name="Text Placeholder 41">
            <a:extLst>
              <a:ext uri="{FF2B5EF4-FFF2-40B4-BE49-F238E27FC236}">
                <a16:creationId xmlns:a16="http://schemas.microsoft.com/office/drawing/2014/main" id="{8633BD27-B62A-B745-A9DD-F0A8322A0BF9}"/>
              </a:ext>
            </a:extLst>
          </p:cNvPr>
          <p:cNvSpPr>
            <a:spLocks noGrp="1"/>
          </p:cNvSpPr>
          <p:nvPr>
            <p:ph type="body" sz="quarter" idx="19" hasCustomPrompt="1"/>
          </p:nvPr>
        </p:nvSpPr>
        <p:spPr>
          <a:xfrm>
            <a:off x="6791570" y="2141863"/>
            <a:ext cx="2024063" cy="3979019"/>
          </a:xfrm>
        </p:spPr>
        <p:txBody>
          <a:bodyPr/>
          <a:lstStyle>
            <a:lvl1pPr marL="0" indent="0" algn="r" rtl="1">
              <a:buNone/>
              <a:defRPr sz="1800">
                <a:solidFill>
                  <a:schemeClr val="bg1"/>
                </a:solidFill>
              </a:defRPr>
            </a:lvl1pPr>
          </a:lstStyle>
          <a:p>
            <a:pPr lvl="0"/>
            <a:r>
              <a:rPr lang="he-IL" dirty="0"/>
              <a:t>תוכן</a:t>
            </a:r>
            <a:endParaRPr lang="en-US" dirty="0"/>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6"/>
                </a:solidFill>
              </a:defRPr>
            </a:lvl1pPr>
          </a:lstStyle>
          <a:p>
            <a:pPr lvl="0"/>
            <a:r>
              <a:rPr lang="he-IL" dirty="0"/>
              <a:t>כותרת ראשית</a:t>
            </a:r>
            <a:endParaRPr lang="en-US" dirty="0"/>
          </a:p>
        </p:txBody>
      </p:sp>
      <p:sp>
        <p:nvSpPr>
          <p:cNvPr id="18" name="Text Placeholder 41">
            <a:extLst>
              <a:ext uri="{FF2B5EF4-FFF2-40B4-BE49-F238E27FC236}">
                <a16:creationId xmlns:a16="http://schemas.microsoft.com/office/drawing/2014/main" id="{F891B9E9-1831-9B4B-B172-C148632E99B1}"/>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19" name="Text Placeholder 41">
            <a:extLst>
              <a:ext uri="{FF2B5EF4-FFF2-40B4-BE49-F238E27FC236}">
                <a16:creationId xmlns:a16="http://schemas.microsoft.com/office/drawing/2014/main" id="{AE5AB5E9-7045-064A-8154-623C8E1046E3}"/>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1225842780"/>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solidFill>
                  <a:srgbClr val="A89ACA"/>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pic>
        <p:nvPicPr>
          <p:cNvPr id="4" name="Picture 3">
            <a:extLst>
              <a:ext uri="{FF2B5EF4-FFF2-40B4-BE49-F238E27FC236}">
                <a16:creationId xmlns:a16="http://schemas.microsoft.com/office/drawing/2014/main" id="{C6EBB2B0-84A3-AF41-9D6C-9B3B425EC28D}"/>
              </a:ext>
            </a:extLst>
          </p:cNvPr>
          <p:cNvPicPr>
            <a:picLocks noChangeAspect="1"/>
          </p:cNvPicPr>
          <p:nvPr userDrawn="1"/>
        </p:nvPicPr>
        <p:blipFill>
          <a:blip r:embed="rId3"/>
          <a:stretch>
            <a:fillRect/>
          </a:stretch>
        </p:blipFill>
        <p:spPr>
          <a:xfrm>
            <a:off x="-272141" y="3634295"/>
            <a:ext cx="3467100" cy="3454400"/>
          </a:xfrm>
          <a:prstGeom prst="rect">
            <a:avLst/>
          </a:prstGeom>
        </p:spPr>
      </p:pic>
    </p:spTree>
    <p:extLst>
      <p:ext uri="{BB962C8B-B14F-4D97-AF65-F5344CB8AC3E}">
        <p14:creationId xmlns:p14="http://schemas.microsoft.com/office/powerpoint/2010/main" val="196265403"/>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3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4" name="Picture Placeholder 25">
            <a:extLst>
              <a:ext uri="{FF2B5EF4-FFF2-40B4-BE49-F238E27FC236}">
                <a16:creationId xmlns:a16="http://schemas.microsoft.com/office/drawing/2014/main" id="{EB1D14AE-4A19-9A41-AC41-677DD9143521}"/>
              </a:ext>
            </a:extLst>
          </p:cNvPr>
          <p:cNvSpPr>
            <a:spLocks noGrp="1"/>
          </p:cNvSpPr>
          <p:nvPr>
            <p:ph type="pic" sz="quarter" idx="14"/>
          </p:nvPr>
        </p:nvSpPr>
        <p:spPr>
          <a:xfrm>
            <a:off x="414342" y="2123337"/>
            <a:ext cx="2520000" cy="3959482"/>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3223941" y="2113569"/>
            <a:ext cx="2520000"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6"/>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6033541" y="2113569"/>
            <a:ext cx="2520000"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18" name="Text Placeholder 41">
            <a:extLst>
              <a:ext uri="{FF2B5EF4-FFF2-40B4-BE49-F238E27FC236}">
                <a16:creationId xmlns:a16="http://schemas.microsoft.com/office/drawing/2014/main" id="{5B76D2AE-716F-8444-8E52-B5E84C264D16}"/>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19" name="Text Placeholder 41">
            <a:extLst>
              <a:ext uri="{FF2B5EF4-FFF2-40B4-BE49-F238E27FC236}">
                <a16:creationId xmlns:a16="http://schemas.microsoft.com/office/drawing/2014/main" id="{A0DE49B4-78FF-D24B-A160-1B331CAAC627}"/>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3700477395"/>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4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4" name="Picture Placeholder 25">
            <a:extLst>
              <a:ext uri="{FF2B5EF4-FFF2-40B4-BE49-F238E27FC236}">
                <a16:creationId xmlns:a16="http://schemas.microsoft.com/office/drawing/2014/main" id="{EB1D14AE-4A19-9A41-AC41-677DD9143521}"/>
              </a:ext>
            </a:extLst>
          </p:cNvPr>
          <p:cNvSpPr>
            <a:spLocks noGrp="1"/>
          </p:cNvSpPr>
          <p:nvPr>
            <p:ph type="pic" sz="quarter" idx="14"/>
          </p:nvPr>
        </p:nvSpPr>
        <p:spPr>
          <a:xfrm>
            <a:off x="1787250" y="2041522"/>
            <a:ext cx="2520000" cy="199537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4518696" y="4190757"/>
            <a:ext cx="2520000" cy="1973877"/>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6"/>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4518696" y="2041522"/>
            <a:ext cx="2520000" cy="2005142"/>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18" name="Text Placeholder 41">
            <a:extLst>
              <a:ext uri="{FF2B5EF4-FFF2-40B4-BE49-F238E27FC236}">
                <a16:creationId xmlns:a16="http://schemas.microsoft.com/office/drawing/2014/main" id="{5B76D2AE-716F-8444-8E52-B5E84C264D16}"/>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alpha val="50000"/>
                  </a:schemeClr>
                </a:solidFill>
              </a:defRPr>
            </a:lvl1pPr>
          </a:lstStyle>
          <a:p>
            <a:pPr lvl="0"/>
            <a:r>
              <a:rPr lang="he-IL" dirty="0"/>
              <a:t>שם הפרק</a:t>
            </a:r>
            <a:endParaRPr lang="en-US" dirty="0"/>
          </a:p>
        </p:txBody>
      </p:sp>
      <p:sp>
        <p:nvSpPr>
          <p:cNvPr id="13" name="Picture Placeholder 25">
            <a:extLst>
              <a:ext uri="{FF2B5EF4-FFF2-40B4-BE49-F238E27FC236}">
                <a16:creationId xmlns:a16="http://schemas.microsoft.com/office/drawing/2014/main" id="{77A907BC-D612-944E-A2CC-8D6EC9C6F6BA}"/>
              </a:ext>
            </a:extLst>
          </p:cNvPr>
          <p:cNvSpPr>
            <a:spLocks noGrp="1"/>
          </p:cNvSpPr>
          <p:nvPr>
            <p:ph type="pic" sz="quarter" idx="24"/>
          </p:nvPr>
        </p:nvSpPr>
        <p:spPr>
          <a:xfrm>
            <a:off x="1787250" y="4169260"/>
            <a:ext cx="2520000" cy="199537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Tree>
    <p:extLst>
      <p:ext uri="{BB962C8B-B14F-4D97-AF65-F5344CB8AC3E}">
        <p14:creationId xmlns:p14="http://schemas.microsoft.com/office/powerpoint/2010/main" val="4028238930"/>
      </p:ext>
    </p:extLst>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6_2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796627" y="2157493"/>
            <a:ext cx="3600000" cy="3979019"/>
          </a:xfrm>
        </p:spPr>
        <p:txBody>
          <a:bodyPr/>
          <a:lstStyle/>
          <a:p>
            <a:pPr marL="171450" indent="-171450" algn="l" defTabSz="685800" rtl="0"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6"/>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4905480" y="2157493"/>
            <a:ext cx="3600000" cy="3979019"/>
          </a:xfrm>
        </p:spPr>
        <p:txBody>
          <a:bodyPr/>
          <a:lstStyle/>
          <a:p>
            <a:pPr marL="171450" indent="-171450" algn="l" defTabSz="685800" rtl="0" eaLnBrk="1" latinLnBrk="0" hangingPunct="1">
              <a:lnSpc>
                <a:spcPct val="90000"/>
              </a:lnSpc>
              <a:spcBef>
                <a:spcPts val="750"/>
              </a:spcBef>
              <a:buFont typeface="Arial" panose="020B0604020202020204" pitchFamily="34" charset="0"/>
              <a:buChar char="•"/>
            </a:pPr>
            <a:endParaRPr lang="en-US" dirty="0"/>
          </a:p>
        </p:txBody>
      </p:sp>
      <p:sp>
        <p:nvSpPr>
          <p:cNvPr id="18" name="Text Placeholder 41">
            <a:extLst>
              <a:ext uri="{FF2B5EF4-FFF2-40B4-BE49-F238E27FC236}">
                <a16:creationId xmlns:a16="http://schemas.microsoft.com/office/drawing/2014/main" id="{F9D5A551-8158-5F41-B9E3-23472E2529AC}"/>
              </a:ext>
            </a:extLst>
          </p:cNvPr>
          <p:cNvSpPr>
            <a:spLocks noGrp="1"/>
          </p:cNvSpPr>
          <p:nvPr>
            <p:ph type="body" sz="quarter" idx="21" hasCustomPrompt="1"/>
          </p:nvPr>
        </p:nvSpPr>
        <p:spPr>
          <a:xfrm>
            <a:off x="6791570" y="6448635"/>
            <a:ext cx="2024063" cy="309562"/>
          </a:xfrm>
        </p:spPr>
        <p:txBody>
          <a:bodyPr rIns="0">
            <a:noAutofit/>
          </a:bodyPr>
          <a:lstStyle>
            <a:lvl1pPr marL="0" indent="0" algn="r" rtl="1">
              <a:buNone/>
              <a:defRPr sz="1200">
                <a:solidFill>
                  <a:schemeClr val="bg1"/>
                </a:solidFill>
              </a:defRPr>
            </a:lvl1pPr>
          </a:lstStyle>
          <a:p>
            <a:pPr lvl="0"/>
            <a:r>
              <a:rPr lang="he-IL" dirty="0"/>
              <a:t>שם המצגת</a:t>
            </a:r>
            <a:endParaRPr lang="en-US" dirty="0"/>
          </a:p>
        </p:txBody>
      </p:sp>
      <p:sp>
        <p:nvSpPr>
          <p:cNvPr id="19" name="Text Placeholder 41">
            <a:extLst>
              <a:ext uri="{FF2B5EF4-FFF2-40B4-BE49-F238E27FC236}">
                <a16:creationId xmlns:a16="http://schemas.microsoft.com/office/drawing/2014/main" id="{BE203C0C-2539-5F4A-A276-E8562BF33E9A}"/>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3416975957"/>
      </p:ext>
    </p:extLst>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7_2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796627" y="2493108"/>
            <a:ext cx="3600000" cy="364340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6"/>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4905480" y="2493108"/>
            <a:ext cx="3600000" cy="364340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dirty="0"/>
          </a:p>
        </p:txBody>
      </p:sp>
      <p:sp>
        <p:nvSpPr>
          <p:cNvPr id="15" name="Text Placeholder 41">
            <a:extLst>
              <a:ext uri="{FF2B5EF4-FFF2-40B4-BE49-F238E27FC236}">
                <a16:creationId xmlns:a16="http://schemas.microsoft.com/office/drawing/2014/main" id="{486FB2D3-456D-6B4A-AFD8-8C2E9C87A02C}"/>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16" name="Text Placeholder 41">
            <a:extLst>
              <a:ext uri="{FF2B5EF4-FFF2-40B4-BE49-F238E27FC236}">
                <a16:creationId xmlns:a16="http://schemas.microsoft.com/office/drawing/2014/main" id="{7FF84EE0-F8CF-F140-9A9A-E91F6FFF2608}"/>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18" name="Text Placeholder 41">
            <a:extLst>
              <a:ext uri="{FF2B5EF4-FFF2-40B4-BE49-F238E27FC236}">
                <a16:creationId xmlns:a16="http://schemas.microsoft.com/office/drawing/2014/main" id="{7A3C9A62-8B10-3841-8FC3-6246B517041C}"/>
              </a:ext>
            </a:extLst>
          </p:cNvPr>
          <p:cNvSpPr>
            <a:spLocks noGrp="1"/>
          </p:cNvSpPr>
          <p:nvPr>
            <p:ph type="body" sz="quarter" idx="24" hasCustomPrompt="1"/>
          </p:nvPr>
        </p:nvSpPr>
        <p:spPr>
          <a:xfrm>
            <a:off x="4939083" y="2088820"/>
            <a:ext cx="3566397" cy="309562"/>
          </a:xfrm>
        </p:spPr>
        <p:txBody>
          <a:bodyPr rIns="0" anchor="t" anchorCtr="0">
            <a:noAutofit/>
          </a:bodyPr>
          <a:lstStyle>
            <a:lvl1pPr marL="0" indent="0" algn="r" rtl="1">
              <a:buNone/>
              <a:defRPr sz="2000" b="0">
                <a:solidFill>
                  <a:schemeClr val="bg1"/>
                </a:solidFill>
              </a:defRPr>
            </a:lvl1pPr>
          </a:lstStyle>
          <a:p>
            <a:pPr lvl="0"/>
            <a:r>
              <a:rPr lang="he-IL" dirty="0"/>
              <a:t>כותרת תמונה</a:t>
            </a:r>
            <a:endParaRPr lang="en-US" dirty="0"/>
          </a:p>
        </p:txBody>
      </p:sp>
      <p:sp>
        <p:nvSpPr>
          <p:cNvPr id="19" name="Text Placeholder 41">
            <a:extLst>
              <a:ext uri="{FF2B5EF4-FFF2-40B4-BE49-F238E27FC236}">
                <a16:creationId xmlns:a16="http://schemas.microsoft.com/office/drawing/2014/main" id="{92686282-610C-2047-9AF5-4719F5DF1F7C}"/>
              </a:ext>
            </a:extLst>
          </p:cNvPr>
          <p:cNvSpPr>
            <a:spLocks noGrp="1"/>
          </p:cNvSpPr>
          <p:nvPr>
            <p:ph type="body" sz="quarter" idx="25" hasCustomPrompt="1"/>
          </p:nvPr>
        </p:nvSpPr>
        <p:spPr>
          <a:xfrm>
            <a:off x="812560" y="2096636"/>
            <a:ext cx="3566397" cy="309562"/>
          </a:xfrm>
        </p:spPr>
        <p:txBody>
          <a:bodyPr rIns="0" anchor="t" anchorCtr="0">
            <a:noAutofit/>
          </a:bodyPr>
          <a:lstStyle>
            <a:lvl1pPr marL="0" indent="0" algn="r" rtl="1">
              <a:buNone/>
              <a:defRPr sz="2000" b="0">
                <a:solidFill>
                  <a:schemeClr val="bg1"/>
                </a:solidFill>
              </a:defRPr>
            </a:lvl1pPr>
          </a:lstStyle>
          <a:p>
            <a:pPr lvl="0"/>
            <a:r>
              <a:rPr lang="he-IL" dirty="0"/>
              <a:t>כותרת תמונה</a:t>
            </a:r>
            <a:endParaRPr lang="en-US" dirty="0"/>
          </a:p>
        </p:txBody>
      </p:sp>
    </p:spTree>
    <p:extLst>
      <p:ext uri="{BB962C8B-B14F-4D97-AF65-F5344CB8AC3E}">
        <p14:creationId xmlns:p14="http://schemas.microsoft.com/office/powerpoint/2010/main" val="83564687"/>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_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9F8ADBA4-9025-FA46-8462-0201C4F37BA0}"/>
              </a:ext>
            </a:extLst>
          </p:cNvPr>
          <p:cNvSpPr>
            <a:spLocks noGrp="1"/>
          </p:cNvSpPr>
          <p:nvPr>
            <p:ph type="body" sz="quarter" idx="10" hasCustomPrompt="1"/>
          </p:nvPr>
        </p:nvSpPr>
        <p:spPr>
          <a:xfrm>
            <a:off x="2493108" y="3079138"/>
            <a:ext cx="6017480" cy="781660"/>
          </a:xfrm>
        </p:spPr>
        <p:txBody>
          <a:bodyPr>
            <a:normAutofit/>
          </a:bodyPr>
          <a:lstStyle>
            <a:lvl1pPr marL="0" indent="0" algn="r" rtl="1">
              <a:buNone/>
              <a:defRPr sz="4000" b="1">
                <a:solidFill>
                  <a:schemeClr val="bg1"/>
                </a:solidFill>
              </a:defRPr>
            </a:lvl1pPr>
          </a:lstStyle>
          <a:p>
            <a:pPr lvl="0"/>
            <a:r>
              <a:rPr lang="he-IL" dirty="0"/>
              <a:t>כותרת</a:t>
            </a:r>
            <a:endParaRPr lang="en-US" dirty="0"/>
          </a:p>
        </p:txBody>
      </p:sp>
      <p:sp>
        <p:nvSpPr>
          <p:cNvPr id="12" name="Text Placeholder 10">
            <a:extLst>
              <a:ext uri="{FF2B5EF4-FFF2-40B4-BE49-F238E27FC236}">
                <a16:creationId xmlns:a16="http://schemas.microsoft.com/office/drawing/2014/main" id="{5C1BE0CE-B033-F04D-8818-501004B72A03}"/>
              </a:ext>
            </a:extLst>
          </p:cNvPr>
          <p:cNvSpPr>
            <a:spLocks noGrp="1"/>
          </p:cNvSpPr>
          <p:nvPr>
            <p:ph type="body" sz="quarter" idx="11" hasCustomPrompt="1"/>
          </p:nvPr>
        </p:nvSpPr>
        <p:spPr>
          <a:xfrm>
            <a:off x="2493108" y="3923200"/>
            <a:ext cx="6017480" cy="781660"/>
          </a:xfrm>
        </p:spPr>
        <p:txBody>
          <a:bodyPr>
            <a:normAutofit/>
          </a:bodyPr>
          <a:lstStyle>
            <a:lvl1pPr marL="0" indent="0" algn="r" rtl="1">
              <a:buNone/>
              <a:defRPr sz="2400" b="0">
                <a:solidFill>
                  <a:schemeClr val="bg1"/>
                </a:solidFill>
              </a:defRPr>
            </a:lvl1pPr>
          </a:lstStyle>
          <a:p>
            <a:pPr lvl="0"/>
            <a:r>
              <a:rPr lang="he-IL" dirty="0"/>
              <a:t>כותב המצגת</a:t>
            </a:r>
            <a:endParaRPr lang="en-US" dirty="0"/>
          </a:p>
        </p:txBody>
      </p:sp>
      <p:pic>
        <p:nvPicPr>
          <p:cNvPr id="2" name="Picture 1">
            <a:extLst>
              <a:ext uri="{FF2B5EF4-FFF2-40B4-BE49-F238E27FC236}">
                <a16:creationId xmlns:a16="http://schemas.microsoft.com/office/drawing/2014/main" id="{53CC4877-09B0-8247-8FA9-02D01D1AC853}"/>
              </a:ext>
            </a:extLst>
          </p:cNvPr>
          <p:cNvPicPr>
            <a:picLocks noChangeAspect="1"/>
          </p:cNvPicPr>
          <p:nvPr userDrawn="1"/>
        </p:nvPicPr>
        <p:blipFill>
          <a:blip r:embed="rId3">
            <a:alphaModFix amt="10000"/>
          </a:blip>
          <a:stretch>
            <a:fillRect/>
          </a:stretch>
        </p:blipFill>
        <p:spPr>
          <a:xfrm>
            <a:off x="-413434" y="3923200"/>
            <a:ext cx="4976007" cy="3272358"/>
          </a:xfrm>
          <a:prstGeom prst="rect">
            <a:avLst/>
          </a:prstGeom>
        </p:spPr>
      </p:pic>
    </p:spTree>
    <p:extLst>
      <p:ext uri="{BB962C8B-B14F-4D97-AF65-F5344CB8AC3E}">
        <p14:creationId xmlns:p14="http://schemas.microsoft.com/office/powerpoint/2010/main" val="33050881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_תמונה_אח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221760" y="2069644"/>
            <a:ext cx="6206488"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3" name="Text Placeholder 41">
            <a:extLst>
              <a:ext uri="{FF2B5EF4-FFF2-40B4-BE49-F238E27FC236}">
                <a16:creationId xmlns:a16="http://schemas.microsoft.com/office/drawing/2014/main" id="{8633BD27-B62A-B745-A9DD-F0A8322A0BF9}"/>
              </a:ext>
            </a:extLst>
          </p:cNvPr>
          <p:cNvSpPr>
            <a:spLocks noGrp="1"/>
          </p:cNvSpPr>
          <p:nvPr>
            <p:ph type="body" sz="quarter" idx="19" hasCustomPrompt="1"/>
          </p:nvPr>
        </p:nvSpPr>
        <p:spPr>
          <a:xfrm>
            <a:off x="6791570" y="2069644"/>
            <a:ext cx="2024063" cy="3979019"/>
          </a:xfrm>
        </p:spPr>
        <p:txBody>
          <a:bodyPr/>
          <a:lstStyle>
            <a:lvl1pPr marL="0" indent="0" algn="r" rtl="1">
              <a:buNone/>
              <a:defRPr sz="1800">
                <a:solidFill>
                  <a:schemeClr val="bg1"/>
                </a:solidFill>
              </a:defRPr>
            </a:lvl1pPr>
          </a:lstStyle>
          <a:p>
            <a:pPr lvl="0"/>
            <a:r>
              <a:rPr lang="he-IL" dirty="0"/>
              <a:t>תוכן</a:t>
            </a:r>
            <a:endParaRPr lang="en-US" dirty="0"/>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1"/>
                </a:solidFill>
              </a:defRPr>
            </a:lvl1pPr>
          </a:lstStyle>
          <a:p>
            <a:pPr lvl="0"/>
            <a:r>
              <a:rPr lang="he-IL" dirty="0"/>
              <a:t>כותרת ראשית</a:t>
            </a:r>
            <a:endParaRPr lang="en-US" dirty="0"/>
          </a:p>
        </p:txBody>
      </p:sp>
      <p:sp>
        <p:nvSpPr>
          <p:cNvPr id="53" name="Text Placeholder 41">
            <a:extLst>
              <a:ext uri="{FF2B5EF4-FFF2-40B4-BE49-F238E27FC236}">
                <a16:creationId xmlns:a16="http://schemas.microsoft.com/office/drawing/2014/main" id="{62EC46D5-6B8E-9A4F-AEE3-51613B550910}"/>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54" name="Text Placeholder 41">
            <a:extLst>
              <a:ext uri="{FF2B5EF4-FFF2-40B4-BE49-F238E27FC236}">
                <a16:creationId xmlns:a16="http://schemas.microsoft.com/office/drawing/2014/main" id="{78343A22-4076-5445-8D86-F4E500890891}"/>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673687619"/>
      </p:ext>
    </p:extLst>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8_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594289D4-D826-D049-A10F-42C9EA567AD1}"/>
              </a:ext>
            </a:extLst>
          </p:cNvPr>
          <p:cNvPicPr>
            <a:picLocks noChangeAspect="1"/>
          </p:cNvPicPr>
          <p:nvPr userDrawn="1"/>
        </p:nvPicPr>
        <p:blipFill>
          <a:blip r:embed="rId3"/>
          <a:stretch>
            <a:fillRect/>
          </a:stretch>
        </p:blipFill>
        <p:spPr>
          <a:xfrm rot="12888024">
            <a:off x="-1107045" y="3859766"/>
            <a:ext cx="3505200" cy="2603500"/>
          </a:xfrm>
          <a:prstGeom prst="rect">
            <a:avLst/>
          </a:prstGeom>
        </p:spPr>
      </p:pic>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solidFill>
                  <a:schemeClr val="accent1"/>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Tree>
    <p:extLst>
      <p:ext uri="{BB962C8B-B14F-4D97-AF65-F5344CB8AC3E}">
        <p14:creationId xmlns:p14="http://schemas.microsoft.com/office/powerpoint/2010/main" val="1465573079"/>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9_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a:ln>
            <a:solidFill>
              <a:srgbClr val="34ACEF"/>
            </a:solidFill>
          </a:ln>
        </p:spPr>
        <p:txBody>
          <a:bodyPr lIns="144000" rIns="0" anchor="ctr" anchorCtr="0">
            <a:noAutofit/>
          </a:bodyPr>
          <a:lstStyle>
            <a:lvl1pPr marL="0" indent="0" algn="r" rtl="1">
              <a:buNone/>
              <a:defRPr sz="3200" b="1">
                <a:solidFill>
                  <a:srgbClr val="34ACEF"/>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pic>
        <p:nvPicPr>
          <p:cNvPr id="2" name="Picture 1">
            <a:extLst>
              <a:ext uri="{FF2B5EF4-FFF2-40B4-BE49-F238E27FC236}">
                <a16:creationId xmlns:a16="http://schemas.microsoft.com/office/drawing/2014/main" id="{EF4D37FA-69BF-E14C-8A98-7DA7D4407115}"/>
              </a:ext>
            </a:extLst>
          </p:cNvPr>
          <p:cNvPicPr>
            <a:picLocks noChangeAspect="1"/>
          </p:cNvPicPr>
          <p:nvPr userDrawn="1"/>
        </p:nvPicPr>
        <p:blipFill>
          <a:blip r:embed="rId3"/>
          <a:stretch>
            <a:fillRect/>
          </a:stretch>
        </p:blipFill>
        <p:spPr>
          <a:xfrm>
            <a:off x="-280737" y="3634295"/>
            <a:ext cx="3467100" cy="3454400"/>
          </a:xfrm>
          <a:prstGeom prst="rect">
            <a:avLst/>
          </a:prstGeom>
        </p:spPr>
      </p:pic>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Tree>
    <p:extLst>
      <p:ext uri="{BB962C8B-B14F-4D97-AF65-F5344CB8AC3E}">
        <p14:creationId xmlns:p14="http://schemas.microsoft.com/office/powerpoint/2010/main" val="2805903746"/>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_פרח_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solidFill>
                  <a:schemeClr val="accent1"/>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pic>
        <p:nvPicPr>
          <p:cNvPr id="2" name="Picture 1">
            <a:extLst>
              <a:ext uri="{FF2B5EF4-FFF2-40B4-BE49-F238E27FC236}">
                <a16:creationId xmlns:a16="http://schemas.microsoft.com/office/drawing/2014/main" id="{894649FB-4E10-8047-8187-C640970164B0}"/>
              </a:ext>
            </a:extLst>
          </p:cNvPr>
          <p:cNvPicPr>
            <a:picLocks noChangeAspect="1"/>
          </p:cNvPicPr>
          <p:nvPr userDrawn="1"/>
        </p:nvPicPr>
        <p:blipFill>
          <a:blip r:embed="rId3"/>
          <a:stretch>
            <a:fillRect/>
          </a:stretch>
        </p:blipFill>
        <p:spPr>
          <a:xfrm>
            <a:off x="406742" y="4171884"/>
            <a:ext cx="2768600" cy="2794000"/>
          </a:xfrm>
          <a:prstGeom prst="rect">
            <a:avLst/>
          </a:prstGeom>
        </p:spPr>
      </p:pic>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Tree>
    <p:extLst>
      <p:ext uri="{BB962C8B-B14F-4D97-AF65-F5344CB8AC3E}">
        <p14:creationId xmlns:p14="http://schemas.microsoft.com/office/powerpoint/2010/main" val="3840219836"/>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_ ינשוף 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solidFill>
                  <a:schemeClr val="accent1"/>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pic>
        <p:nvPicPr>
          <p:cNvPr id="2" name="Picture 1">
            <a:extLst>
              <a:ext uri="{FF2B5EF4-FFF2-40B4-BE49-F238E27FC236}">
                <a16:creationId xmlns:a16="http://schemas.microsoft.com/office/drawing/2014/main" id="{83AC8988-79D0-CF49-9728-EE62E8246515}"/>
              </a:ext>
            </a:extLst>
          </p:cNvPr>
          <p:cNvPicPr>
            <a:picLocks noChangeAspect="1"/>
          </p:cNvPicPr>
          <p:nvPr userDrawn="1"/>
        </p:nvPicPr>
        <p:blipFill>
          <a:blip r:embed="rId3"/>
          <a:stretch>
            <a:fillRect/>
          </a:stretch>
        </p:blipFill>
        <p:spPr>
          <a:xfrm>
            <a:off x="-73435" y="4193720"/>
            <a:ext cx="2954199" cy="3013759"/>
          </a:xfrm>
          <a:prstGeom prst="rect">
            <a:avLst/>
          </a:prstGeom>
        </p:spPr>
      </p:pic>
    </p:spTree>
    <p:extLst>
      <p:ext uri="{BB962C8B-B14F-4D97-AF65-F5344CB8AC3E}">
        <p14:creationId xmlns:p14="http://schemas.microsoft.com/office/powerpoint/2010/main" val="2801334807"/>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פרח_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solidFill>
                  <a:srgbClr val="A89ACA"/>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pic>
        <p:nvPicPr>
          <p:cNvPr id="3" name="Picture 2">
            <a:extLst>
              <a:ext uri="{FF2B5EF4-FFF2-40B4-BE49-F238E27FC236}">
                <a16:creationId xmlns:a16="http://schemas.microsoft.com/office/drawing/2014/main" id="{BF8C5DA0-B435-A34F-9AC8-5FA04F984562}"/>
              </a:ext>
            </a:extLst>
          </p:cNvPr>
          <p:cNvPicPr>
            <a:picLocks noChangeAspect="1"/>
          </p:cNvPicPr>
          <p:nvPr userDrawn="1"/>
        </p:nvPicPr>
        <p:blipFill>
          <a:blip r:embed="rId3"/>
          <a:stretch>
            <a:fillRect/>
          </a:stretch>
        </p:blipFill>
        <p:spPr>
          <a:xfrm>
            <a:off x="409817" y="4171885"/>
            <a:ext cx="2768600" cy="2794000"/>
          </a:xfrm>
          <a:prstGeom prst="rect">
            <a:avLst/>
          </a:prstGeom>
        </p:spPr>
      </p:pic>
    </p:spTree>
    <p:extLst>
      <p:ext uri="{BB962C8B-B14F-4D97-AF65-F5344CB8AC3E}">
        <p14:creationId xmlns:p14="http://schemas.microsoft.com/office/powerpoint/2010/main" val="3833695401"/>
      </p:ext>
    </p:extLst>
  </p:cSld>
  <p:clrMapOvr>
    <a:overrideClrMapping bg1="lt1" tx1="dk1" bg2="lt2" tx2="dk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_2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4" name="Picture Placeholder 25">
            <a:extLst>
              <a:ext uri="{FF2B5EF4-FFF2-40B4-BE49-F238E27FC236}">
                <a16:creationId xmlns:a16="http://schemas.microsoft.com/office/drawing/2014/main" id="{EB1D14AE-4A19-9A41-AC41-677DD9143521}"/>
              </a:ext>
            </a:extLst>
          </p:cNvPr>
          <p:cNvSpPr>
            <a:spLocks noGrp="1"/>
          </p:cNvSpPr>
          <p:nvPr>
            <p:ph type="pic" sz="quarter" idx="14"/>
          </p:nvPr>
        </p:nvSpPr>
        <p:spPr>
          <a:xfrm>
            <a:off x="304926" y="2145770"/>
            <a:ext cx="2880000" cy="3959482"/>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3548248" y="2141863"/>
            <a:ext cx="2880000"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3" name="Text Placeholder 41">
            <a:extLst>
              <a:ext uri="{FF2B5EF4-FFF2-40B4-BE49-F238E27FC236}">
                <a16:creationId xmlns:a16="http://schemas.microsoft.com/office/drawing/2014/main" id="{8633BD27-B62A-B745-A9DD-F0A8322A0BF9}"/>
              </a:ext>
            </a:extLst>
          </p:cNvPr>
          <p:cNvSpPr>
            <a:spLocks noGrp="1"/>
          </p:cNvSpPr>
          <p:nvPr>
            <p:ph type="body" sz="quarter" idx="19" hasCustomPrompt="1"/>
          </p:nvPr>
        </p:nvSpPr>
        <p:spPr>
          <a:xfrm>
            <a:off x="6791570" y="2141863"/>
            <a:ext cx="2024063" cy="3979019"/>
          </a:xfrm>
        </p:spPr>
        <p:txBody>
          <a:bodyPr/>
          <a:lstStyle>
            <a:lvl1pPr marL="0" indent="0" algn="r" rtl="1">
              <a:buNone/>
              <a:defRPr sz="1800">
                <a:solidFill>
                  <a:schemeClr val="bg1"/>
                </a:solidFill>
              </a:defRPr>
            </a:lvl1pPr>
          </a:lstStyle>
          <a:p>
            <a:pPr lvl="0"/>
            <a:r>
              <a:rPr lang="he-IL" dirty="0"/>
              <a:t>תוכן</a:t>
            </a:r>
            <a:endParaRPr lang="en-US" dirty="0"/>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1"/>
                </a:solidFill>
              </a:defRPr>
            </a:lvl1pPr>
          </a:lstStyle>
          <a:p>
            <a:pPr lvl="0"/>
            <a:r>
              <a:rPr lang="he-IL" dirty="0"/>
              <a:t>כותרת ראשית</a:t>
            </a:r>
            <a:endParaRPr lang="en-US" dirty="0"/>
          </a:p>
        </p:txBody>
      </p:sp>
      <p:sp>
        <p:nvSpPr>
          <p:cNvPr id="18" name="Text Placeholder 41">
            <a:extLst>
              <a:ext uri="{FF2B5EF4-FFF2-40B4-BE49-F238E27FC236}">
                <a16:creationId xmlns:a16="http://schemas.microsoft.com/office/drawing/2014/main" id="{F891B9E9-1831-9B4B-B172-C148632E99B1}"/>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19" name="Text Placeholder 41">
            <a:extLst>
              <a:ext uri="{FF2B5EF4-FFF2-40B4-BE49-F238E27FC236}">
                <a16:creationId xmlns:a16="http://schemas.microsoft.com/office/drawing/2014/main" id="{AE5AB5E9-7045-064A-8154-623C8E1046E3}"/>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4097939312"/>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4_3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4" name="Picture Placeholder 25">
            <a:extLst>
              <a:ext uri="{FF2B5EF4-FFF2-40B4-BE49-F238E27FC236}">
                <a16:creationId xmlns:a16="http://schemas.microsoft.com/office/drawing/2014/main" id="{EB1D14AE-4A19-9A41-AC41-677DD9143521}"/>
              </a:ext>
            </a:extLst>
          </p:cNvPr>
          <p:cNvSpPr>
            <a:spLocks noGrp="1"/>
          </p:cNvSpPr>
          <p:nvPr>
            <p:ph type="pic" sz="quarter" idx="14"/>
          </p:nvPr>
        </p:nvSpPr>
        <p:spPr>
          <a:xfrm>
            <a:off x="414342" y="2123337"/>
            <a:ext cx="2520000" cy="3959482"/>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3223941" y="2113569"/>
            <a:ext cx="2520000"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1"/>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6033541" y="2113569"/>
            <a:ext cx="2520000"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18" name="Text Placeholder 41">
            <a:extLst>
              <a:ext uri="{FF2B5EF4-FFF2-40B4-BE49-F238E27FC236}">
                <a16:creationId xmlns:a16="http://schemas.microsoft.com/office/drawing/2014/main" id="{5B76D2AE-716F-8444-8E52-B5E84C264D16}"/>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19" name="Text Placeholder 41">
            <a:extLst>
              <a:ext uri="{FF2B5EF4-FFF2-40B4-BE49-F238E27FC236}">
                <a16:creationId xmlns:a16="http://schemas.microsoft.com/office/drawing/2014/main" id="{A0DE49B4-78FF-D24B-A160-1B331CAAC627}"/>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3149136919"/>
      </p:ext>
    </p:extLst>
  </p:cSld>
  <p:clrMapOvr>
    <a:overrideClrMapping bg1="lt1" tx1="dk1" bg2="lt2" tx2="dk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4_4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4" name="Picture Placeholder 25">
            <a:extLst>
              <a:ext uri="{FF2B5EF4-FFF2-40B4-BE49-F238E27FC236}">
                <a16:creationId xmlns:a16="http://schemas.microsoft.com/office/drawing/2014/main" id="{EB1D14AE-4A19-9A41-AC41-677DD9143521}"/>
              </a:ext>
            </a:extLst>
          </p:cNvPr>
          <p:cNvSpPr>
            <a:spLocks noGrp="1"/>
          </p:cNvSpPr>
          <p:nvPr>
            <p:ph type="pic" sz="quarter" idx="14"/>
          </p:nvPr>
        </p:nvSpPr>
        <p:spPr>
          <a:xfrm>
            <a:off x="1787250" y="2041522"/>
            <a:ext cx="2520000" cy="199537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4518696" y="4190757"/>
            <a:ext cx="2520000" cy="1973877"/>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1"/>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4518696" y="2041522"/>
            <a:ext cx="2520000" cy="2005142"/>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18" name="Text Placeholder 41">
            <a:extLst>
              <a:ext uri="{FF2B5EF4-FFF2-40B4-BE49-F238E27FC236}">
                <a16:creationId xmlns:a16="http://schemas.microsoft.com/office/drawing/2014/main" id="{5B76D2AE-716F-8444-8E52-B5E84C264D16}"/>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alpha val="50000"/>
                  </a:schemeClr>
                </a:solidFill>
              </a:defRPr>
            </a:lvl1pPr>
          </a:lstStyle>
          <a:p>
            <a:pPr lvl="0"/>
            <a:r>
              <a:rPr lang="he-IL" dirty="0"/>
              <a:t>שם הפרק</a:t>
            </a:r>
            <a:endParaRPr lang="en-US" dirty="0"/>
          </a:p>
        </p:txBody>
      </p:sp>
      <p:sp>
        <p:nvSpPr>
          <p:cNvPr id="13" name="Picture Placeholder 25">
            <a:extLst>
              <a:ext uri="{FF2B5EF4-FFF2-40B4-BE49-F238E27FC236}">
                <a16:creationId xmlns:a16="http://schemas.microsoft.com/office/drawing/2014/main" id="{77A907BC-D612-944E-A2CC-8D6EC9C6F6BA}"/>
              </a:ext>
            </a:extLst>
          </p:cNvPr>
          <p:cNvSpPr>
            <a:spLocks noGrp="1"/>
          </p:cNvSpPr>
          <p:nvPr>
            <p:ph type="pic" sz="quarter" idx="24"/>
          </p:nvPr>
        </p:nvSpPr>
        <p:spPr>
          <a:xfrm>
            <a:off x="1787250" y="4169260"/>
            <a:ext cx="2520000" cy="199537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Tree>
    <p:extLst>
      <p:ext uri="{BB962C8B-B14F-4D97-AF65-F5344CB8AC3E}">
        <p14:creationId xmlns:p14="http://schemas.microsoft.com/office/powerpoint/2010/main" val="2250626476"/>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8_2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796627" y="2157493"/>
            <a:ext cx="3600000" cy="3979019"/>
          </a:xfrm>
        </p:spPr>
        <p:txBody>
          <a:bodyPr/>
          <a:lstStyle/>
          <a:p>
            <a:pPr marL="171450" indent="-171450" algn="l" defTabSz="685800" rtl="0"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1"/>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4905480" y="2157493"/>
            <a:ext cx="3600000" cy="3979019"/>
          </a:xfrm>
        </p:spPr>
        <p:txBody>
          <a:bodyPr/>
          <a:lstStyle/>
          <a:p>
            <a:pPr marL="171450" indent="-171450" algn="l" defTabSz="685800" rtl="0" eaLnBrk="1" latinLnBrk="0" hangingPunct="1">
              <a:lnSpc>
                <a:spcPct val="90000"/>
              </a:lnSpc>
              <a:spcBef>
                <a:spcPts val="750"/>
              </a:spcBef>
              <a:buFont typeface="Arial" panose="020B0604020202020204" pitchFamily="34" charset="0"/>
              <a:buChar char="•"/>
            </a:pPr>
            <a:endParaRPr lang="en-US" dirty="0"/>
          </a:p>
        </p:txBody>
      </p:sp>
      <p:sp>
        <p:nvSpPr>
          <p:cNvPr id="18" name="Text Placeholder 41">
            <a:extLst>
              <a:ext uri="{FF2B5EF4-FFF2-40B4-BE49-F238E27FC236}">
                <a16:creationId xmlns:a16="http://schemas.microsoft.com/office/drawing/2014/main" id="{F9D5A551-8158-5F41-B9E3-23472E2529AC}"/>
              </a:ext>
            </a:extLst>
          </p:cNvPr>
          <p:cNvSpPr>
            <a:spLocks noGrp="1"/>
          </p:cNvSpPr>
          <p:nvPr>
            <p:ph type="body" sz="quarter" idx="21" hasCustomPrompt="1"/>
          </p:nvPr>
        </p:nvSpPr>
        <p:spPr>
          <a:xfrm>
            <a:off x="6791570" y="6448635"/>
            <a:ext cx="2024063" cy="309562"/>
          </a:xfrm>
        </p:spPr>
        <p:txBody>
          <a:bodyPr rIns="0">
            <a:noAutofit/>
          </a:bodyPr>
          <a:lstStyle>
            <a:lvl1pPr marL="0" indent="0" algn="r" rtl="1">
              <a:buNone/>
              <a:defRPr sz="1200">
                <a:solidFill>
                  <a:schemeClr val="bg1"/>
                </a:solidFill>
              </a:defRPr>
            </a:lvl1pPr>
          </a:lstStyle>
          <a:p>
            <a:pPr lvl="0"/>
            <a:r>
              <a:rPr lang="he-IL" dirty="0"/>
              <a:t>שם המצגת</a:t>
            </a:r>
            <a:endParaRPr lang="en-US" dirty="0"/>
          </a:p>
        </p:txBody>
      </p:sp>
      <p:sp>
        <p:nvSpPr>
          <p:cNvPr id="19" name="Text Placeholder 41">
            <a:extLst>
              <a:ext uri="{FF2B5EF4-FFF2-40B4-BE49-F238E27FC236}">
                <a16:creationId xmlns:a16="http://schemas.microsoft.com/office/drawing/2014/main" id="{BE203C0C-2539-5F4A-A276-E8562BF33E9A}"/>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1858697112"/>
      </p:ext>
    </p:extLst>
  </p:cSld>
  <p:clrMapOvr>
    <a:overrideClrMapping bg1="lt1" tx1="dk1" bg2="lt2" tx2="dk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9_2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796627" y="2493108"/>
            <a:ext cx="3600000" cy="364340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1"/>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4905480" y="2493108"/>
            <a:ext cx="3600000" cy="364340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dirty="0"/>
          </a:p>
        </p:txBody>
      </p:sp>
      <p:sp>
        <p:nvSpPr>
          <p:cNvPr id="15" name="Text Placeholder 41">
            <a:extLst>
              <a:ext uri="{FF2B5EF4-FFF2-40B4-BE49-F238E27FC236}">
                <a16:creationId xmlns:a16="http://schemas.microsoft.com/office/drawing/2014/main" id="{486FB2D3-456D-6B4A-AFD8-8C2E9C87A02C}"/>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16" name="Text Placeholder 41">
            <a:extLst>
              <a:ext uri="{FF2B5EF4-FFF2-40B4-BE49-F238E27FC236}">
                <a16:creationId xmlns:a16="http://schemas.microsoft.com/office/drawing/2014/main" id="{7FF84EE0-F8CF-F140-9A9A-E91F6FFF2608}"/>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18" name="Text Placeholder 41">
            <a:extLst>
              <a:ext uri="{FF2B5EF4-FFF2-40B4-BE49-F238E27FC236}">
                <a16:creationId xmlns:a16="http://schemas.microsoft.com/office/drawing/2014/main" id="{7A3C9A62-8B10-3841-8FC3-6246B517041C}"/>
              </a:ext>
            </a:extLst>
          </p:cNvPr>
          <p:cNvSpPr>
            <a:spLocks noGrp="1"/>
          </p:cNvSpPr>
          <p:nvPr>
            <p:ph type="body" sz="quarter" idx="24" hasCustomPrompt="1"/>
          </p:nvPr>
        </p:nvSpPr>
        <p:spPr>
          <a:xfrm>
            <a:off x="4939083" y="2088820"/>
            <a:ext cx="3566397" cy="309562"/>
          </a:xfrm>
        </p:spPr>
        <p:txBody>
          <a:bodyPr rIns="0" anchor="t" anchorCtr="0">
            <a:noAutofit/>
          </a:bodyPr>
          <a:lstStyle>
            <a:lvl1pPr marL="0" indent="0" algn="r" rtl="1">
              <a:buNone/>
              <a:defRPr sz="2000" b="0">
                <a:solidFill>
                  <a:schemeClr val="bg1"/>
                </a:solidFill>
              </a:defRPr>
            </a:lvl1pPr>
          </a:lstStyle>
          <a:p>
            <a:pPr lvl="0"/>
            <a:r>
              <a:rPr lang="he-IL" dirty="0"/>
              <a:t>כותרת תמונה</a:t>
            </a:r>
            <a:endParaRPr lang="en-US" dirty="0"/>
          </a:p>
        </p:txBody>
      </p:sp>
      <p:sp>
        <p:nvSpPr>
          <p:cNvPr id="19" name="Text Placeholder 41">
            <a:extLst>
              <a:ext uri="{FF2B5EF4-FFF2-40B4-BE49-F238E27FC236}">
                <a16:creationId xmlns:a16="http://schemas.microsoft.com/office/drawing/2014/main" id="{92686282-610C-2047-9AF5-4719F5DF1F7C}"/>
              </a:ext>
            </a:extLst>
          </p:cNvPr>
          <p:cNvSpPr>
            <a:spLocks noGrp="1"/>
          </p:cNvSpPr>
          <p:nvPr>
            <p:ph type="body" sz="quarter" idx="25" hasCustomPrompt="1"/>
          </p:nvPr>
        </p:nvSpPr>
        <p:spPr>
          <a:xfrm>
            <a:off x="812560" y="2096636"/>
            <a:ext cx="3566397" cy="309562"/>
          </a:xfrm>
        </p:spPr>
        <p:txBody>
          <a:bodyPr rIns="0" anchor="t" anchorCtr="0">
            <a:noAutofit/>
          </a:bodyPr>
          <a:lstStyle>
            <a:lvl1pPr marL="0" indent="0" algn="r" rtl="1">
              <a:buNone/>
              <a:defRPr sz="2000" b="0">
                <a:solidFill>
                  <a:schemeClr val="bg1"/>
                </a:solidFill>
              </a:defRPr>
            </a:lvl1pPr>
          </a:lstStyle>
          <a:p>
            <a:pPr lvl="0"/>
            <a:r>
              <a:rPr lang="he-IL" dirty="0"/>
              <a:t>כותרת תמונה</a:t>
            </a:r>
            <a:endParaRPr lang="en-US" dirty="0"/>
          </a:p>
        </p:txBody>
      </p:sp>
    </p:spTree>
    <p:extLst>
      <p:ext uri="{BB962C8B-B14F-4D97-AF65-F5344CB8AC3E}">
        <p14:creationId xmlns:p14="http://schemas.microsoft.com/office/powerpoint/2010/main" val="1370879988"/>
      </p:ext>
    </p:extLst>
  </p:cSld>
  <p:clrMapOvr>
    <a:overrideClrMapping bg1="lt1" tx1="dk1" bg2="lt2" tx2="dk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5_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9F8ADBA4-9025-FA46-8462-0201C4F37BA0}"/>
              </a:ext>
            </a:extLst>
          </p:cNvPr>
          <p:cNvSpPr>
            <a:spLocks noGrp="1"/>
          </p:cNvSpPr>
          <p:nvPr>
            <p:ph type="body" sz="quarter" idx="10" hasCustomPrompt="1"/>
          </p:nvPr>
        </p:nvSpPr>
        <p:spPr>
          <a:xfrm>
            <a:off x="2493108" y="3079138"/>
            <a:ext cx="6017480" cy="781660"/>
          </a:xfrm>
        </p:spPr>
        <p:txBody>
          <a:bodyPr>
            <a:normAutofit/>
          </a:bodyPr>
          <a:lstStyle>
            <a:lvl1pPr marL="0" indent="0" algn="r" rtl="1">
              <a:buNone/>
              <a:defRPr sz="4000" b="1">
                <a:solidFill>
                  <a:schemeClr val="bg1"/>
                </a:solidFill>
              </a:defRPr>
            </a:lvl1pPr>
          </a:lstStyle>
          <a:p>
            <a:pPr lvl="0"/>
            <a:r>
              <a:rPr lang="he-IL" dirty="0"/>
              <a:t>כותרת</a:t>
            </a:r>
            <a:endParaRPr lang="en-US" dirty="0"/>
          </a:p>
        </p:txBody>
      </p:sp>
      <p:sp>
        <p:nvSpPr>
          <p:cNvPr id="12" name="Text Placeholder 10">
            <a:extLst>
              <a:ext uri="{FF2B5EF4-FFF2-40B4-BE49-F238E27FC236}">
                <a16:creationId xmlns:a16="http://schemas.microsoft.com/office/drawing/2014/main" id="{5C1BE0CE-B033-F04D-8818-501004B72A03}"/>
              </a:ext>
            </a:extLst>
          </p:cNvPr>
          <p:cNvSpPr>
            <a:spLocks noGrp="1"/>
          </p:cNvSpPr>
          <p:nvPr>
            <p:ph type="body" sz="quarter" idx="11" hasCustomPrompt="1"/>
          </p:nvPr>
        </p:nvSpPr>
        <p:spPr>
          <a:xfrm>
            <a:off x="2493108" y="3923200"/>
            <a:ext cx="6017480" cy="781660"/>
          </a:xfrm>
        </p:spPr>
        <p:txBody>
          <a:bodyPr>
            <a:normAutofit/>
          </a:bodyPr>
          <a:lstStyle>
            <a:lvl1pPr marL="0" indent="0" algn="r" rtl="1">
              <a:buNone/>
              <a:defRPr sz="2400" b="0">
                <a:solidFill>
                  <a:schemeClr val="bg1"/>
                </a:solidFill>
              </a:defRPr>
            </a:lvl1pPr>
          </a:lstStyle>
          <a:p>
            <a:pPr lvl="0"/>
            <a:r>
              <a:rPr lang="he-IL" dirty="0"/>
              <a:t>כותב המצגת</a:t>
            </a:r>
            <a:endParaRPr lang="en-US" dirty="0"/>
          </a:p>
        </p:txBody>
      </p:sp>
      <p:pic>
        <p:nvPicPr>
          <p:cNvPr id="2" name="Picture 1">
            <a:extLst>
              <a:ext uri="{FF2B5EF4-FFF2-40B4-BE49-F238E27FC236}">
                <a16:creationId xmlns:a16="http://schemas.microsoft.com/office/drawing/2014/main" id="{53CC4877-09B0-8247-8FA9-02D01D1AC853}"/>
              </a:ext>
            </a:extLst>
          </p:cNvPr>
          <p:cNvPicPr>
            <a:picLocks noChangeAspect="1"/>
          </p:cNvPicPr>
          <p:nvPr userDrawn="1"/>
        </p:nvPicPr>
        <p:blipFill>
          <a:blip r:embed="rId3">
            <a:alphaModFix amt="10000"/>
          </a:blip>
          <a:stretch>
            <a:fillRect/>
          </a:stretch>
        </p:blipFill>
        <p:spPr>
          <a:xfrm>
            <a:off x="-413434" y="3923200"/>
            <a:ext cx="4976007" cy="3272358"/>
          </a:xfrm>
          <a:prstGeom prst="rect">
            <a:avLst/>
          </a:prstGeom>
        </p:spPr>
      </p:pic>
    </p:spTree>
    <p:extLst>
      <p:ext uri="{BB962C8B-B14F-4D97-AF65-F5344CB8AC3E}">
        <p14:creationId xmlns:p14="http://schemas.microsoft.com/office/powerpoint/2010/main" val="11162938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5_תמונה_אח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221760" y="2069644"/>
            <a:ext cx="6206488"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3" name="Text Placeholder 41">
            <a:extLst>
              <a:ext uri="{FF2B5EF4-FFF2-40B4-BE49-F238E27FC236}">
                <a16:creationId xmlns:a16="http://schemas.microsoft.com/office/drawing/2014/main" id="{8633BD27-B62A-B745-A9DD-F0A8322A0BF9}"/>
              </a:ext>
            </a:extLst>
          </p:cNvPr>
          <p:cNvSpPr>
            <a:spLocks noGrp="1"/>
          </p:cNvSpPr>
          <p:nvPr>
            <p:ph type="body" sz="quarter" idx="19" hasCustomPrompt="1"/>
          </p:nvPr>
        </p:nvSpPr>
        <p:spPr>
          <a:xfrm>
            <a:off x="6791570" y="2069644"/>
            <a:ext cx="2024063" cy="3979019"/>
          </a:xfrm>
        </p:spPr>
        <p:txBody>
          <a:bodyPr/>
          <a:lstStyle>
            <a:lvl1pPr marL="0" indent="0" algn="r" rtl="1">
              <a:buNone/>
              <a:defRPr sz="1800">
                <a:solidFill>
                  <a:schemeClr val="bg1"/>
                </a:solidFill>
              </a:defRPr>
            </a:lvl1pPr>
          </a:lstStyle>
          <a:p>
            <a:pPr lvl="0"/>
            <a:r>
              <a:rPr lang="he-IL" dirty="0"/>
              <a:t>תוכן</a:t>
            </a:r>
            <a:endParaRPr lang="en-US" dirty="0"/>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2"/>
                </a:solidFill>
              </a:defRPr>
            </a:lvl1pPr>
          </a:lstStyle>
          <a:p>
            <a:pPr lvl="0"/>
            <a:r>
              <a:rPr lang="he-IL" dirty="0"/>
              <a:t>כותרת ראשית</a:t>
            </a:r>
            <a:endParaRPr lang="en-US" dirty="0"/>
          </a:p>
        </p:txBody>
      </p:sp>
      <p:sp>
        <p:nvSpPr>
          <p:cNvPr id="53" name="Text Placeholder 41">
            <a:extLst>
              <a:ext uri="{FF2B5EF4-FFF2-40B4-BE49-F238E27FC236}">
                <a16:creationId xmlns:a16="http://schemas.microsoft.com/office/drawing/2014/main" id="{62EC46D5-6B8E-9A4F-AEE3-51613B550910}"/>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54" name="Text Placeholder 41">
            <a:extLst>
              <a:ext uri="{FF2B5EF4-FFF2-40B4-BE49-F238E27FC236}">
                <a16:creationId xmlns:a16="http://schemas.microsoft.com/office/drawing/2014/main" id="{78343A22-4076-5445-8D86-F4E500890891}"/>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3712055609"/>
      </p:ext>
    </p:extLst>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0_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721D63C2-B5A8-0D4A-8A5D-5C090F76E095}"/>
              </a:ext>
            </a:extLst>
          </p:cNvPr>
          <p:cNvPicPr>
            <a:picLocks noChangeAspect="1"/>
          </p:cNvPicPr>
          <p:nvPr userDrawn="1"/>
        </p:nvPicPr>
        <p:blipFill>
          <a:blip r:embed="rId3"/>
          <a:stretch>
            <a:fillRect/>
          </a:stretch>
        </p:blipFill>
        <p:spPr>
          <a:xfrm rot="12735012">
            <a:off x="-1203554" y="3735801"/>
            <a:ext cx="3505200" cy="2603500"/>
          </a:xfrm>
          <a:prstGeom prst="rect">
            <a:avLst/>
          </a:prstGeom>
        </p:spPr>
      </p:pic>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solidFill>
                  <a:schemeClr val="accent2"/>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Tree>
    <p:extLst>
      <p:ext uri="{BB962C8B-B14F-4D97-AF65-F5344CB8AC3E}">
        <p14:creationId xmlns:p14="http://schemas.microsoft.com/office/powerpoint/2010/main" val="1440017613"/>
      </p:ext>
    </p:extLst>
  </p:cSld>
  <p:clrMapOvr>
    <a:overrideClrMapping bg1="lt1" tx1="dk1" bg2="lt2" tx2="dk2" accent1="accent1" accent2="accent2" accent3="accent3" accent4="accent4" accent5="accent5" accent6="accent6" hlink="hlink" folHlink="folHlink"/>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1_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solidFill>
                  <a:schemeClr val="accent2"/>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pic>
        <p:nvPicPr>
          <p:cNvPr id="2" name="Picture 1">
            <a:extLst>
              <a:ext uri="{FF2B5EF4-FFF2-40B4-BE49-F238E27FC236}">
                <a16:creationId xmlns:a16="http://schemas.microsoft.com/office/drawing/2014/main" id="{749F7C48-9411-0C4E-B3E8-E3D4C09E1C5D}"/>
              </a:ext>
            </a:extLst>
          </p:cNvPr>
          <p:cNvPicPr>
            <a:picLocks noChangeAspect="1"/>
          </p:cNvPicPr>
          <p:nvPr userDrawn="1"/>
        </p:nvPicPr>
        <p:blipFill>
          <a:blip r:embed="rId3"/>
          <a:stretch>
            <a:fillRect/>
          </a:stretch>
        </p:blipFill>
        <p:spPr>
          <a:xfrm>
            <a:off x="-272141" y="3634294"/>
            <a:ext cx="3467100" cy="3454400"/>
          </a:xfrm>
          <a:prstGeom prst="rect">
            <a:avLst/>
          </a:prstGeom>
        </p:spPr>
      </p:pic>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Tree>
    <p:extLst>
      <p:ext uri="{BB962C8B-B14F-4D97-AF65-F5344CB8AC3E}">
        <p14:creationId xmlns:p14="http://schemas.microsoft.com/office/powerpoint/2010/main" val="296189080"/>
      </p:ext>
    </p:extLst>
  </p:cSld>
  <p:clrMapOvr>
    <a:overrideClrMapping bg1="lt1" tx1="dk1" bg2="lt2" tx2="dk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5_פרח_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solidFill>
                  <a:schemeClr val="accent2"/>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pic>
        <p:nvPicPr>
          <p:cNvPr id="2" name="Picture 1">
            <a:extLst>
              <a:ext uri="{FF2B5EF4-FFF2-40B4-BE49-F238E27FC236}">
                <a16:creationId xmlns:a16="http://schemas.microsoft.com/office/drawing/2014/main" id="{40C4409D-DC08-AF49-B83D-1297AFB2EB4F}"/>
              </a:ext>
            </a:extLst>
          </p:cNvPr>
          <p:cNvPicPr>
            <a:picLocks noChangeAspect="1"/>
          </p:cNvPicPr>
          <p:nvPr userDrawn="1"/>
        </p:nvPicPr>
        <p:blipFill>
          <a:blip r:embed="rId3"/>
          <a:stretch>
            <a:fillRect/>
          </a:stretch>
        </p:blipFill>
        <p:spPr>
          <a:xfrm>
            <a:off x="409817" y="4171885"/>
            <a:ext cx="2768600" cy="2794000"/>
          </a:xfrm>
          <a:prstGeom prst="rect">
            <a:avLst/>
          </a:prstGeom>
        </p:spPr>
      </p:pic>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Tree>
    <p:extLst>
      <p:ext uri="{BB962C8B-B14F-4D97-AF65-F5344CB8AC3E}">
        <p14:creationId xmlns:p14="http://schemas.microsoft.com/office/powerpoint/2010/main" val="2517110472"/>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 ינשוף 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solidFill>
                  <a:srgbClr val="A89ACA"/>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pic>
        <p:nvPicPr>
          <p:cNvPr id="3" name="Picture 2">
            <a:extLst>
              <a:ext uri="{FF2B5EF4-FFF2-40B4-BE49-F238E27FC236}">
                <a16:creationId xmlns:a16="http://schemas.microsoft.com/office/drawing/2014/main" id="{A64BB640-BE8A-4146-84A5-C2FAD94ADCF5}"/>
              </a:ext>
            </a:extLst>
          </p:cNvPr>
          <p:cNvPicPr>
            <a:picLocks noChangeAspect="1"/>
          </p:cNvPicPr>
          <p:nvPr userDrawn="1"/>
        </p:nvPicPr>
        <p:blipFill>
          <a:blip r:embed="rId3"/>
          <a:stretch>
            <a:fillRect/>
          </a:stretch>
        </p:blipFill>
        <p:spPr>
          <a:xfrm>
            <a:off x="0" y="4196144"/>
            <a:ext cx="2800285" cy="2856742"/>
          </a:xfrm>
          <a:prstGeom prst="rect">
            <a:avLst/>
          </a:prstGeom>
        </p:spPr>
      </p:pic>
    </p:spTree>
    <p:extLst>
      <p:ext uri="{BB962C8B-B14F-4D97-AF65-F5344CB8AC3E}">
        <p14:creationId xmlns:p14="http://schemas.microsoft.com/office/powerpoint/2010/main" val="1719740760"/>
      </p:ext>
    </p:extLst>
  </p:cSld>
  <p:clrMapOvr>
    <a:overrideClrMapping bg1="lt1" tx1="dk1" bg2="lt2" tx2="dk2" accent1="accent1" accent2="accent2" accent3="accent3" accent4="accent4" accent5="accent5" accent6="accent6" hlink="hlink" folHlink="folHlink"/>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5_ ינשוף טקסט בבולטים">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43015" y="1852248"/>
            <a:ext cx="6517911"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flipV="1">
            <a:off x="2243015" y="6338278"/>
            <a:ext cx="6572620" cy="1563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43015" y="1435270"/>
            <a:ext cx="6517910" cy="416978"/>
          </a:xfrm>
        </p:spPr>
        <p:txBody>
          <a:bodyPr lIns="144000" rIns="0" anchor="ctr" anchorCtr="0">
            <a:noAutofit/>
          </a:bodyPr>
          <a:lstStyle>
            <a:lvl1pPr marL="0" indent="0" algn="r" rtl="1">
              <a:buNone/>
              <a:defRPr sz="3200" b="1">
                <a:solidFill>
                  <a:schemeClr val="accent2"/>
                </a:solidFill>
              </a:defRPr>
            </a:lvl1pPr>
          </a:lstStyle>
          <a:p>
            <a:pPr lvl="0"/>
            <a:r>
              <a:rPr lang="he-IL" dirty="0"/>
              <a:t>כותרת ראשית</a:t>
            </a:r>
            <a:endParaRPr lang="en-US" dirty="0"/>
          </a:p>
        </p:txBody>
      </p:sp>
      <p:sp>
        <p:nvSpPr>
          <p:cNvPr id="10" name="Text Placeholder 9">
            <a:extLst>
              <a:ext uri="{FF2B5EF4-FFF2-40B4-BE49-F238E27FC236}">
                <a16:creationId xmlns:a16="http://schemas.microsoft.com/office/drawing/2014/main" id="{EA03F7C5-C7B7-FF46-A642-EC18D57A05CD}"/>
              </a:ext>
            </a:extLst>
          </p:cNvPr>
          <p:cNvSpPr>
            <a:spLocks noGrp="1"/>
          </p:cNvSpPr>
          <p:nvPr>
            <p:ph type="body" sz="quarter" idx="23" hasCustomPrompt="1"/>
          </p:nvPr>
        </p:nvSpPr>
        <p:spPr>
          <a:xfrm>
            <a:off x="2243015" y="2048105"/>
            <a:ext cx="6553202" cy="3892550"/>
          </a:xfrm>
        </p:spPr>
        <p:txBody>
          <a:bodyPr/>
          <a:lstStyle>
            <a:lvl1pPr algn="r" rtl="1">
              <a:lnSpc>
                <a:spcPct val="150000"/>
              </a:lnSpc>
              <a:buClr>
                <a:schemeClr val="bg1"/>
              </a:buClr>
              <a:defRPr>
                <a:solidFill>
                  <a:schemeClr val="bg1"/>
                </a:solidFill>
              </a:defRPr>
            </a:lvl1pPr>
            <a:lvl2pPr algn="r" rtl="1">
              <a:defRPr/>
            </a:lvl2pPr>
          </a:lstStyle>
          <a:p>
            <a:pPr lvl="0"/>
            <a:r>
              <a:rPr lang="he-IL" dirty="0"/>
              <a:t>טקסט בבולטים</a:t>
            </a:r>
          </a:p>
          <a:p>
            <a:pPr lvl="0"/>
            <a:endParaRPr lang="en-US" dirty="0"/>
          </a:p>
          <a:p>
            <a:pPr lvl="1"/>
            <a:endParaRPr lang="en-US" dirty="0"/>
          </a:p>
        </p:txBody>
      </p:sp>
      <p:sp>
        <p:nvSpPr>
          <p:cNvPr id="28" name="Text Placeholder 41">
            <a:extLst>
              <a:ext uri="{FF2B5EF4-FFF2-40B4-BE49-F238E27FC236}">
                <a16:creationId xmlns:a16="http://schemas.microsoft.com/office/drawing/2014/main" id="{80351F07-372C-964D-9122-8DE7F4711F92}"/>
              </a:ext>
            </a:extLst>
          </p:cNvPr>
          <p:cNvSpPr>
            <a:spLocks noGrp="1"/>
          </p:cNvSpPr>
          <p:nvPr>
            <p:ph type="body" sz="quarter" idx="21" hasCustomPrompt="1"/>
          </p:nvPr>
        </p:nvSpPr>
        <p:spPr>
          <a:xfrm>
            <a:off x="6791572"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pic>
        <p:nvPicPr>
          <p:cNvPr id="2" name="Picture 1">
            <a:extLst>
              <a:ext uri="{FF2B5EF4-FFF2-40B4-BE49-F238E27FC236}">
                <a16:creationId xmlns:a16="http://schemas.microsoft.com/office/drawing/2014/main" id="{70B2D662-2B74-BE4F-BA3F-B04A7A381C96}"/>
              </a:ext>
            </a:extLst>
          </p:cNvPr>
          <p:cNvPicPr>
            <a:picLocks noChangeAspect="1"/>
          </p:cNvPicPr>
          <p:nvPr userDrawn="1"/>
        </p:nvPicPr>
        <p:blipFill>
          <a:blip r:embed="rId3"/>
          <a:stretch>
            <a:fillRect/>
          </a:stretch>
        </p:blipFill>
        <p:spPr>
          <a:xfrm>
            <a:off x="-77774" y="4181690"/>
            <a:ext cx="2934262" cy="2993421"/>
          </a:xfrm>
          <a:prstGeom prst="rect">
            <a:avLst/>
          </a:prstGeom>
        </p:spPr>
      </p:pic>
      <p:sp>
        <p:nvSpPr>
          <p:cNvPr id="29" name="Text Placeholder 41">
            <a:extLst>
              <a:ext uri="{FF2B5EF4-FFF2-40B4-BE49-F238E27FC236}">
                <a16:creationId xmlns:a16="http://schemas.microsoft.com/office/drawing/2014/main" id="{1D7F99A5-4E69-5D44-986E-B4E5F8A6180C}"/>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30" name="Slide Number Placeholder 5">
            <a:extLst>
              <a:ext uri="{FF2B5EF4-FFF2-40B4-BE49-F238E27FC236}">
                <a16:creationId xmlns:a16="http://schemas.microsoft.com/office/drawing/2014/main" id="{5149E7CF-DC26-F34D-AC3F-5C45C9BEC057}"/>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Tree>
    <p:extLst>
      <p:ext uri="{BB962C8B-B14F-4D97-AF65-F5344CB8AC3E}">
        <p14:creationId xmlns:p14="http://schemas.microsoft.com/office/powerpoint/2010/main" val="1933088012"/>
      </p:ext>
    </p:extLst>
  </p:cSld>
  <p:clrMapOvr>
    <a:overrideClrMapping bg1="lt1" tx1="dk1" bg2="lt2" tx2="dk2" accent1="accent1" accent2="accent2" accent3="accent3" accent4="accent4" accent5="accent5" accent6="accent6" hlink="hlink" folHlink="folHlink"/>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5_2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4" name="Picture Placeholder 25">
            <a:extLst>
              <a:ext uri="{FF2B5EF4-FFF2-40B4-BE49-F238E27FC236}">
                <a16:creationId xmlns:a16="http://schemas.microsoft.com/office/drawing/2014/main" id="{EB1D14AE-4A19-9A41-AC41-677DD9143521}"/>
              </a:ext>
            </a:extLst>
          </p:cNvPr>
          <p:cNvSpPr>
            <a:spLocks noGrp="1"/>
          </p:cNvSpPr>
          <p:nvPr>
            <p:ph type="pic" sz="quarter" idx="14"/>
          </p:nvPr>
        </p:nvSpPr>
        <p:spPr>
          <a:xfrm>
            <a:off x="304926" y="2145770"/>
            <a:ext cx="2880000" cy="3959482"/>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3548248" y="2141863"/>
            <a:ext cx="2880000"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3" name="Text Placeholder 41">
            <a:extLst>
              <a:ext uri="{FF2B5EF4-FFF2-40B4-BE49-F238E27FC236}">
                <a16:creationId xmlns:a16="http://schemas.microsoft.com/office/drawing/2014/main" id="{8633BD27-B62A-B745-A9DD-F0A8322A0BF9}"/>
              </a:ext>
            </a:extLst>
          </p:cNvPr>
          <p:cNvSpPr>
            <a:spLocks noGrp="1"/>
          </p:cNvSpPr>
          <p:nvPr>
            <p:ph type="body" sz="quarter" idx="19" hasCustomPrompt="1"/>
          </p:nvPr>
        </p:nvSpPr>
        <p:spPr>
          <a:xfrm>
            <a:off x="6791570" y="2141863"/>
            <a:ext cx="2024063" cy="3979019"/>
          </a:xfrm>
        </p:spPr>
        <p:txBody>
          <a:bodyPr/>
          <a:lstStyle>
            <a:lvl1pPr marL="0" indent="0" algn="r" rtl="1">
              <a:buNone/>
              <a:defRPr sz="1800">
                <a:solidFill>
                  <a:schemeClr val="bg1"/>
                </a:solidFill>
              </a:defRPr>
            </a:lvl1pPr>
          </a:lstStyle>
          <a:p>
            <a:pPr lvl="0"/>
            <a:r>
              <a:rPr lang="he-IL" dirty="0"/>
              <a:t>תוכן</a:t>
            </a:r>
            <a:endParaRPr lang="en-US" dirty="0"/>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2"/>
                </a:solidFill>
              </a:defRPr>
            </a:lvl1pPr>
          </a:lstStyle>
          <a:p>
            <a:pPr lvl="0"/>
            <a:r>
              <a:rPr lang="he-IL" dirty="0"/>
              <a:t>כותרת ראשית</a:t>
            </a:r>
            <a:endParaRPr lang="en-US" dirty="0"/>
          </a:p>
        </p:txBody>
      </p:sp>
      <p:sp>
        <p:nvSpPr>
          <p:cNvPr id="18" name="Text Placeholder 41">
            <a:extLst>
              <a:ext uri="{FF2B5EF4-FFF2-40B4-BE49-F238E27FC236}">
                <a16:creationId xmlns:a16="http://schemas.microsoft.com/office/drawing/2014/main" id="{F891B9E9-1831-9B4B-B172-C148632E99B1}"/>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19" name="Text Placeholder 41">
            <a:extLst>
              <a:ext uri="{FF2B5EF4-FFF2-40B4-BE49-F238E27FC236}">
                <a16:creationId xmlns:a16="http://schemas.microsoft.com/office/drawing/2014/main" id="{AE5AB5E9-7045-064A-8154-623C8E1046E3}"/>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2720725696"/>
      </p:ext>
    </p:extLst>
  </p:cSld>
  <p:clrMapOvr>
    <a:overrideClrMapping bg1="lt1" tx1="dk1" bg2="lt2" tx2="dk2" accent1="accent1" accent2="accent2" accent3="accent3" accent4="accent4" accent5="accent5" accent6="accent6" hlink="hlink" folHlink="folHlink"/>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5_3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4" name="Picture Placeholder 25">
            <a:extLst>
              <a:ext uri="{FF2B5EF4-FFF2-40B4-BE49-F238E27FC236}">
                <a16:creationId xmlns:a16="http://schemas.microsoft.com/office/drawing/2014/main" id="{EB1D14AE-4A19-9A41-AC41-677DD9143521}"/>
              </a:ext>
            </a:extLst>
          </p:cNvPr>
          <p:cNvSpPr>
            <a:spLocks noGrp="1"/>
          </p:cNvSpPr>
          <p:nvPr>
            <p:ph type="pic" sz="quarter" idx="14"/>
          </p:nvPr>
        </p:nvSpPr>
        <p:spPr>
          <a:xfrm>
            <a:off x="414342" y="2123337"/>
            <a:ext cx="2520000" cy="3959482"/>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3223941" y="2113569"/>
            <a:ext cx="2520000"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2"/>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6033541" y="2113569"/>
            <a:ext cx="2520000"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18" name="Text Placeholder 41">
            <a:extLst>
              <a:ext uri="{FF2B5EF4-FFF2-40B4-BE49-F238E27FC236}">
                <a16:creationId xmlns:a16="http://schemas.microsoft.com/office/drawing/2014/main" id="{5B76D2AE-716F-8444-8E52-B5E84C264D16}"/>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19" name="Text Placeholder 41">
            <a:extLst>
              <a:ext uri="{FF2B5EF4-FFF2-40B4-BE49-F238E27FC236}">
                <a16:creationId xmlns:a16="http://schemas.microsoft.com/office/drawing/2014/main" id="{A0DE49B4-78FF-D24B-A160-1B331CAAC627}"/>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3636952335"/>
      </p:ext>
    </p:extLst>
  </p:cSld>
  <p:clrMapOvr>
    <a:overrideClrMapping bg1="lt1" tx1="dk1" bg2="lt2" tx2="dk2" accent1="accent1" accent2="accent2" accent3="accent3" accent4="accent4" accent5="accent5" accent6="accent6" hlink="hlink" folHlink="folHlink"/>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5_4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4" name="Picture Placeholder 25">
            <a:extLst>
              <a:ext uri="{FF2B5EF4-FFF2-40B4-BE49-F238E27FC236}">
                <a16:creationId xmlns:a16="http://schemas.microsoft.com/office/drawing/2014/main" id="{EB1D14AE-4A19-9A41-AC41-677DD9143521}"/>
              </a:ext>
            </a:extLst>
          </p:cNvPr>
          <p:cNvSpPr>
            <a:spLocks noGrp="1"/>
          </p:cNvSpPr>
          <p:nvPr>
            <p:ph type="pic" sz="quarter" idx="14"/>
          </p:nvPr>
        </p:nvSpPr>
        <p:spPr>
          <a:xfrm>
            <a:off x="1787250" y="2041522"/>
            <a:ext cx="2520000" cy="199537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4518696" y="4190757"/>
            <a:ext cx="2520000" cy="1973877"/>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2"/>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4518696" y="2041522"/>
            <a:ext cx="2520000" cy="2005142"/>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18" name="Text Placeholder 41">
            <a:extLst>
              <a:ext uri="{FF2B5EF4-FFF2-40B4-BE49-F238E27FC236}">
                <a16:creationId xmlns:a16="http://schemas.microsoft.com/office/drawing/2014/main" id="{5B76D2AE-716F-8444-8E52-B5E84C264D16}"/>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alpha val="50000"/>
                  </a:schemeClr>
                </a:solidFill>
              </a:defRPr>
            </a:lvl1pPr>
          </a:lstStyle>
          <a:p>
            <a:pPr lvl="0"/>
            <a:r>
              <a:rPr lang="he-IL" dirty="0"/>
              <a:t>שם הפרק</a:t>
            </a:r>
            <a:endParaRPr lang="en-US" dirty="0"/>
          </a:p>
        </p:txBody>
      </p:sp>
      <p:sp>
        <p:nvSpPr>
          <p:cNvPr id="13" name="Picture Placeholder 25">
            <a:extLst>
              <a:ext uri="{FF2B5EF4-FFF2-40B4-BE49-F238E27FC236}">
                <a16:creationId xmlns:a16="http://schemas.microsoft.com/office/drawing/2014/main" id="{77A907BC-D612-944E-A2CC-8D6EC9C6F6BA}"/>
              </a:ext>
            </a:extLst>
          </p:cNvPr>
          <p:cNvSpPr>
            <a:spLocks noGrp="1"/>
          </p:cNvSpPr>
          <p:nvPr>
            <p:ph type="pic" sz="quarter" idx="24"/>
          </p:nvPr>
        </p:nvSpPr>
        <p:spPr>
          <a:xfrm>
            <a:off x="1787250" y="4169260"/>
            <a:ext cx="2520000" cy="199537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Tree>
    <p:extLst>
      <p:ext uri="{BB962C8B-B14F-4D97-AF65-F5344CB8AC3E}">
        <p14:creationId xmlns:p14="http://schemas.microsoft.com/office/powerpoint/2010/main" val="3987854860"/>
      </p:ext>
    </p:extLst>
  </p:cSld>
  <p:clrMapOvr>
    <a:overrideClrMapping bg1="lt1" tx1="dk1" bg2="lt2" tx2="dk2" accent1="accent1" accent2="accent2" accent3="accent3" accent4="accent4" accent5="accent5" accent6="accent6" hlink="hlink" folHlink="folHlink"/>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0_2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796627" y="2157493"/>
            <a:ext cx="3600000" cy="3979019"/>
          </a:xfrm>
        </p:spPr>
        <p:txBody>
          <a:bodyPr/>
          <a:lstStyle/>
          <a:p>
            <a:pPr marL="171450" indent="-171450" algn="l" defTabSz="685800" rtl="0"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2"/>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4905480" y="2157493"/>
            <a:ext cx="3600000" cy="3979019"/>
          </a:xfrm>
        </p:spPr>
        <p:txBody>
          <a:bodyPr/>
          <a:lstStyle/>
          <a:p>
            <a:pPr marL="171450" indent="-171450" algn="l" defTabSz="685800" rtl="0" eaLnBrk="1" latinLnBrk="0" hangingPunct="1">
              <a:lnSpc>
                <a:spcPct val="90000"/>
              </a:lnSpc>
              <a:spcBef>
                <a:spcPts val="750"/>
              </a:spcBef>
              <a:buFont typeface="Arial" panose="020B0604020202020204" pitchFamily="34" charset="0"/>
              <a:buChar char="•"/>
            </a:pPr>
            <a:endParaRPr lang="en-US" dirty="0"/>
          </a:p>
        </p:txBody>
      </p:sp>
      <p:sp>
        <p:nvSpPr>
          <p:cNvPr id="18" name="Text Placeholder 41">
            <a:extLst>
              <a:ext uri="{FF2B5EF4-FFF2-40B4-BE49-F238E27FC236}">
                <a16:creationId xmlns:a16="http://schemas.microsoft.com/office/drawing/2014/main" id="{F9D5A551-8158-5F41-B9E3-23472E2529AC}"/>
              </a:ext>
            </a:extLst>
          </p:cNvPr>
          <p:cNvSpPr>
            <a:spLocks noGrp="1"/>
          </p:cNvSpPr>
          <p:nvPr>
            <p:ph type="body" sz="quarter" idx="21" hasCustomPrompt="1"/>
          </p:nvPr>
        </p:nvSpPr>
        <p:spPr>
          <a:xfrm>
            <a:off x="6791570" y="6448635"/>
            <a:ext cx="2024063" cy="309562"/>
          </a:xfrm>
        </p:spPr>
        <p:txBody>
          <a:bodyPr rIns="0">
            <a:noAutofit/>
          </a:bodyPr>
          <a:lstStyle>
            <a:lvl1pPr marL="0" indent="0" algn="r" rtl="1">
              <a:buNone/>
              <a:defRPr sz="1200">
                <a:solidFill>
                  <a:schemeClr val="bg1"/>
                </a:solidFill>
              </a:defRPr>
            </a:lvl1pPr>
          </a:lstStyle>
          <a:p>
            <a:pPr lvl="0"/>
            <a:r>
              <a:rPr lang="he-IL" dirty="0"/>
              <a:t>שם המצגת</a:t>
            </a:r>
            <a:endParaRPr lang="en-US" dirty="0"/>
          </a:p>
        </p:txBody>
      </p:sp>
      <p:sp>
        <p:nvSpPr>
          <p:cNvPr id="19" name="Text Placeholder 41">
            <a:extLst>
              <a:ext uri="{FF2B5EF4-FFF2-40B4-BE49-F238E27FC236}">
                <a16:creationId xmlns:a16="http://schemas.microsoft.com/office/drawing/2014/main" id="{BE203C0C-2539-5F4A-A276-E8562BF33E9A}"/>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4036106631"/>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1_2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796627" y="2493108"/>
            <a:ext cx="3600000" cy="364340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chemeClr val="accent2"/>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4905480" y="2493108"/>
            <a:ext cx="3600000" cy="364340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dirty="0"/>
          </a:p>
        </p:txBody>
      </p:sp>
      <p:sp>
        <p:nvSpPr>
          <p:cNvPr id="15" name="Text Placeholder 41">
            <a:extLst>
              <a:ext uri="{FF2B5EF4-FFF2-40B4-BE49-F238E27FC236}">
                <a16:creationId xmlns:a16="http://schemas.microsoft.com/office/drawing/2014/main" id="{486FB2D3-456D-6B4A-AFD8-8C2E9C87A02C}"/>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16" name="Text Placeholder 41">
            <a:extLst>
              <a:ext uri="{FF2B5EF4-FFF2-40B4-BE49-F238E27FC236}">
                <a16:creationId xmlns:a16="http://schemas.microsoft.com/office/drawing/2014/main" id="{7FF84EE0-F8CF-F140-9A9A-E91F6FFF2608}"/>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18" name="Text Placeholder 41">
            <a:extLst>
              <a:ext uri="{FF2B5EF4-FFF2-40B4-BE49-F238E27FC236}">
                <a16:creationId xmlns:a16="http://schemas.microsoft.com/office/drawing/2014/main" id="{7A3C9A62-8B10-3841-8FC3-6246B517041C}"/>
              </a:ext>
            </a:extLst>
          </p:cNvPr>
          <p:cNvSpPr>
            <a:spLocks noGrp="1"/>
          </p:cNvSpPr>
          <p:nvPr>
            <p:ph type="body" sz="quarter" idx="24" hasCustomPrompt="1"/>
          </p:nvPr>
        </p:nvSpPr>
        <p:spPr>
          <a:xfrm>
            <a:off x="4939083" y="2088820"/>
            <a:ext cx="3566397" cy="309562"/>
          </a:xfrm>
        </p:spPr>
        <p:txBody>
          <a:bodyPr rIns="0" anchor="t" anchorCtr="0">
            <a:noAutofit/>
          </a:bodyPr>
          <a:lstStyle>
            <a:lvl1pPr marL="0" indent="0" algn="r" rtl="1">
              <a:buNone/>
              <a:defRPr sz="2000" b="0">
                <a:solidFill>
                  <a:schemeClr val="bg1"/>
                </a:solidFill>
              </a:defRPr>
            </a:lvl1pPr>
          </a:lstStyle>
          <a:p>
            <a:pPr lvl="0"/>
            <a:r>
              <a:rPr lang="he-IL" dirty="0"/>
              <a:t>כותרת תמונה</a:t>
            </a:r>
            <a:endParaRPr lang="en-US" dirty="0"/>
          </a:p>
        </p:txBody>
      </p:sp>
      <p:sp>
        <p:nvSpPr>
          <p:cNvPr id="19" name="Text Placeholder 41">
            <a:extLst>
              <a:ext uri="{FF2B5EF4-FFF2-40B4-BE49-F238E27FC236}">
                <a16:creationId xmlns:a16="http://schemas.microsoft.com/office/drawing/2014/main" id="{92686282-610C-2047-9AF5-4719F5DF1F7C}"/>
              </a:ext>
            </a:extLst>
          </p:cNvPr>
          <p:cNvSpPr>
            <a:spLocks noGrp="1"/>
          </p:cNvSpPr>
          <p:nvPr>
            <p:ph type="body" sz="quarter" idx="25" hasCustomPrompt="1"/>
          </p:nvPr>
        </p:nvSpPr>
        <p:spPr>
          <a:xfrm>
            <a:off x="812560" y="2096636"/>
            <a:ext cx="3566397" cy="309562"/>
          </a:xfrm>
        </p:spPr>
        <p:txBody>
          <a:bodyPr rIns="0" anchor="t" anchorCtr="0">
            <a:noAutofit/>
          </a:bodyPr>
          <a:lstStyle>
            <a:lvl1pPr marL="0" indent="0" algn="r" rtl="1">
              <a:buNone/>
              <a:defRPr sz="2000" b="0">
                <a:solidFill>
                  <a:schemeClr val="bg1"/>
                </a:solidFill>
              </a:defRPr>
            </a:lvl1pPr>
          </a:lstStyle>
          <a:p>
            <a:pPr lvl="0"/>
            <a:r>
              <a:rPr lang="he-IL" dirty="0"/>
              <a:t>כותרת תמונה</a:t>
            </a:r>
            <a:endParaRPr lang="en-US" dirty="0"/>
          </a:p>
        </p:txBody>
      </p:sp>
    </p:spTree>
    <p:extLst>
      <p:ext uri="{BB962C8B-B14F-4D97-AF65-F5344CB8AC3E}">
        <p14:creationId xmlns:p14="http://schemas.microsoft.com/office/powerpoint/2010/main" val="2038296261"/>
      </p:ext>
    </p:extLst>
  </p:cSld>
  <p:clrMapOvr>
    <a:overrideClrMapping bg1="lt1" tx1="dk1" bg2="lt2" tx2="dk2" accent1="accent1" accent2="accent2" accent3="accent3" accent4="accent4" accent5="accent5" accent6="accent6" hlink="hlink" folHlink="folHlink"/>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2תמונותאנכיות">
    <p:bg>
      <p:bgRef idx="1001">
        <a:schemeClr val="bg1"/>
      </p:bgRef>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BF687E-56A6-C64F-9D08-0CFF5821F88B}"/>
              </a:ext>
            </a:extLst>
          </p:cNvPr>
          <p:cNvCxnSpPr/>
          <p:nvPr userDrawn="1"/>
        </p:nvCxnSpPr>
        <p:spPr>
          <a:xfrm flipH="1">
            <a:off x="6783754" y="867508"/>
            <a:ext cx="2024184" cy="0"/>
          </a:xfrm>
          <a:prstGeom prst="line">
            <a:avLst/>
          </a:prstGeom>
          <a:ln>
            <a:solidFill>
              <a:srgbClr val="01574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312616" y="875324"/>
            <a:ext cx="6260122" cy="0"/>
          </a:xfrm>
          <a:prstGeom prst="line">
            <a:avLst/>
          </a:prstGeom>
          <a:ln>
            <a:solidFill>
              <a:srgbClr val="01574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DEB6C68-B530-3743-9CCE-FAD9C645ED92}"/>
              </a:ext>
            </a:extLst>
          </p:cNvPr>
          <p:cNvCxnSpPr/>
          <p:nvPr userDrawn="1"/>
        </p:nvCxnSpPr>
        <p:spPr>
          <a:xfrm flipH="1">
            <a:off x="6791570" y="6353908"/>
            <a:ext cx="2024184" cy="0"/>
          </a:xfrm>
          <a:prstGeom prst="line">
            <a:avLst/>
          </a:prstGeom>
          <a:ln>
            <a:solidFill>
              <a:srgbClr val="01574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312616" y="6353908"/>
            <a:ext cx="6260122" cy="0"/>
          </a:xfrm>
          <a:prstGeom prst="line">
            <a:avLst/>
          </a:prstGeom>
          <a:ln>
            <a:solidFill>
              <a:srgbClr val="015740"/>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rgbClr val="015740"/>
                </a:solidFill>
              </a:rPr>
              <a:pPr algn="l" rtl="1"/>
              <a:t>‹#›</a:t>
            </a:fld>
            <a:endParaRPr lang="en-US" dirty="0">
              <a:solidFill>
                <a:srgbClr val="015740"/>
              </a:solidFill>
            </a:endParaRPr>
          </a:p>
        </p:txBody>
      </p:sp>
      <p:sp>
        <p:nvSpPr>
          <p:cNvPr id="26" name="Picture Placeholder 25">
            <a:extLst>
              <a:ext uri="{FF2B5EF4-FFF2-40B4-BE49-F238E27FC236}">
                <a16:creationId xmlns:a16="http://schemas.microsoft.com/office/drawing/2014/main" id="{103CC644-4452-BC4D-AC9D-726A18972237}"/>
              </a:ext>
            </a:extLst>
          </p:cNvPr>
          <p:cNvSpPr>
            <a:spLocks noGrp="1"/>
          </p:cNvSpPr>
          <p:nvPr>
            <p:ph type="pic" sz="quarter" idx="10"/>
          </p:nvPr>
        </p:nvSpPr>
        <p:spPr>
          <a:xfrm>
            <a:off x="312617" y="974388"/>
            <a:ext cx="2880000" cy="5105981"/>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36" name="Picture Placeholder 25">
            <a:extLst>
              <a:ext uri="{FF2B5EF4-FFF2-40B4-BE49-F238E27FC236}">
                <a16:creationId xmlns:a16="http://schemas.microsoft.com/office/drawing/2014/main" id="{C69D1394-D27C-DB4C-8CF9-111DB596F927}"/>
              </a:ext>
            </a:extLst>
          </p:cNvPr>
          <p:cNvSpPr>
            <a:spLocks noGrp="1"/>
          </p:cNvSpPr>
          <p:nvPr>
            <p:ph type="pic" sz="quarter" idx="15"/>
          </p:nvPr>
        </p:nvSpPr>
        <p:spPr>
          <a:xfrm>
            <a:off x="3673232" y="950942"/>
            <a:ext cx="2880000" cy="5129427"/>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pic>
        <p:nvPicPr>
          <p:cNvPr id="40" name="Picture 39">
            <a:extLst>
              <a:ext uri="{FF2B5EF4-FFF2-40B4-BE49-F238E27FC236}">
                <a16:creationId xmlns:a16="http://schemas.microsoft.com/office/drawing/2014/main" id="{4A5B7B5E-E3E8-E74F-B6CD-B4AA6B481E6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12616" y="172655"/>
            <a:ext cx="797169" cy="621875"/>
          </a:xfrm>
          <a:prstGeom prst="rect">
            <a:avLst/>
          </a:prstGeom>
        </p:spPr>
      </p:pic>
      <p:sp>
        <p:nvSpPr>
          <p:cNvPr id="42" name="Text Placeholder 41">
            <a:extLst>
              <a:ext uri="{FF2B5EF4-FFF2-40B4-BE49-F238E27FC236}">
                <a16:creationId xmlns:a16="http://schemas.microsoft.com/office/drawing/2014/main" id="{7512240C-D7FF-9C46-AE24-DF9D2FF45027}"/>
              </a:ext>
            </a:extLst>
          </p:cNvPr>
          <p:cNvSpPr>
            <a:spLocks noGrp="1"/>
          </p:cNvSpPr>
          <p:nvPr>
            <p:ph type="body" sz="quarter" idx="18" hasCustomPrompt="1"/>
          </p:nvPr>
        </p:nvSpPr>
        <p:spPr>
          <a:xfrm>
            <a:off x="6791325" y="484188"/>
            <a:ext cx="2024063" cy="309562"/>
          </a:xfrm>
        </p:spPr>
        <p:txBody>
          <a:bodyPr>
            <a:noAutofit/>
          </a:bodyPr>
          <a:lstStyle>
            <a:lvl1pPr marL="0" indent="0" algn="r" rtl="1">
              <a:buNone/>
              <a:defRPr sz="2000"/>
            </a:lvl1pPr>
          </a:lstStyle>
          <a:p>
            <a:pPr lvl="0"/>
            <a:r>
              <a:rPr lang="he-IL" dirty="0"/>
              <a:t>כותרת ראשית</a:t>
            </a:r>
            <a:endParaRPr lang="en-US" dirty="0"/>
          </a:p>
        </p:txBody>
      </p:sp>
      <p:sp>
        <p:nvSpPr>
          <p:cNvPr id="43" name="Text Placeholder 41">
            <a:extLst>
              <a:ext uri="{FF2B5EF4-FFF2-40B4-BE49-F238E27FC236}">
                <a16:creationId xmlns:a16="http://schemas.microsoft.com/office/drawing/2014/main" id="{8633BD27-B62A-B745-A9DD-F0A8322A0BF9}"/>
              </a:ext>
            </a:extLst>
          </p:cNvPr>
          <p:cNvSpPr>
            <a:spLocks noGrp="1"/>
          </p:cNvSpPr>
          <p:nvPr>
            <p:ph type="body" sz="quarter" idx="19" hasCustomPrompt="1"/>
          </p:nvPr>
        </p:nvSpPr>
        <p:spPr>
          <a:xfrm>
            <a:off x="6799140" y="976557"/>
            <a:ext cx="2024063" cy="2892058"/>
          </a:xfrm>
        </p:spPr>
        <p:txBody>
          <a:bodyPr/>
          <a:lstStyle>
            <a:lvl1pPr marL="0" indent="0" algn="r" rtl="1">
              <a:buNone/>
              <a:defRPr sz="1800"/>
            </a:lvl1pPr>
          </a:lstStyle>
          <a:p>
            <a:pPr lvl="0"/>
            <a:r>
              <a:rPr lang="he-IL" dirty="0"/>
              <a:t>תוכן</a:t>
            </a:r>
            <a:endParaRPr lang="en-US" dirty="0"/>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4540494" y="492003"/>
            <a:ext cx="2024063" cy="309562"/>
          </a:xfrm>
        </p:spPr>
        <p:txBody>
          <a:bodyPr>
            <a:noAutofit/>
          </a:bodyPr>
          <a:lstStyle>
            <a:lvl1pPr marL="0" indent="0" algn="r" rtl="1">
              <a:buNone/>
              <a:defRPr sz="1800"/>
            </a:lvl1pPr>
          </a:lstStyle>
          <a:p>
            <a:pPr lvl="0"/>
            <a:r>
              <a:rPr lang="he-IL" dirty="0"/>
              <a:t>כותרת משנית</a:t>
            </a:r>
            <a:endParaRPr lang="en-US" dirty="0"/>
          </a:p>
        </p:txBody>
      </p:sp>
      <p:sp>
        <p:nvSpPr>
          <p:cNvPr id="45" name="Text Placeholder 41">
            <a:extLst>
              <a:ext uri="{FF2B5EF4-FFF2-40B4-BE49-F238E27FC236}">
                <a16:creationId xmlns:a16="http://schemas.microsoft.com/office/drawing/2014/main" id="{72FBD7C1-7AD5-C743-83F2-C08A74C5E424}"/>
              </a:ext>
            </a:extLst>
          </p:cNvPr>
          <p:cNvSpPr>
            <a:spLocks noGrp="1"/>
          </p:cNvSpPr>
          <p:nvPr>
            <p:ph type="body" sz="quarter" idx="21" hasCustomPrompt="1"/>
          </p:nvPr>
        </p:nvSpPr>
        <p:spPr>
          <a:xfrm>
            <a:off x="6775694" y="6408250"/>
            <a:ext cx="2024063" cy="309562"/>
          </a:xfrm>
        </p:spPr>
        <p:txBody>
          <a:bodyPr>
            <a:noAutofit/>
          </a:bodyPr>
          <a:lstStyle>
            <a:lvl1pPr marL="0" indent="0" algn="r" rtl="1">
              <a:buNone/>
              <a:defRPr sz="1200">
                <a:solidFill>
                  <a:srgbClr val="015740"/>
                </a:solidFill>
              </a:defRPr>
            </a:lvl1pPr>
          </a:lstStyle>
          <a:p>
            <a:pPr lvl="0"/>
            <a:r>
              <a:rPr lang="he-IL" dirty="0"/>
              <a:t>שם המצגת</a:t>
            </a:r>
            <a:endParaRPr lang="en-US" dirty="0"/>
          </a:p>
        </p:txBody>
      </p:sp>
      <p:sp>
        <p:nvSpPr>
          <p:cNvPr id="46" name="Text Placeholder 41">
            <a:extLst>
              <a:ext uri="{FF2B5EF4-FFF2-40B4-BE49-F238E27FC236}">
                <a16:creationId xmlns:a16="http://schemas.microsoft.com/office/drawing/2014/main" id="{28D0318A-D208-8E47-9F03-331C810155E8}"/>
              </a:ext>
            </a:extLst>
          </p:cNvPr>
          <p:cNvSpPr>
            <a:spLocks noGrp="1"/>
          </p:cNvSpPr>
          <p:nvPr>
            <p:ph type="body" sz="quarter" idx="22" hasCustomPrompt="1"/>
          </p:nvPr>
        </p:nvSpPr>
        <p:spPr>
          <a:xfrm>
            <a:off x="4548310" y="6423880"/>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28430618"/>
      </p:ext>
    </p:extLst>
  </p:cSld>
  <p:clrMapOvr>
    <a:overrideClrMapping bg1="lt1" tx1="dk1" bg2="lt2" tx2="dk2" accent1="accent1" accent2="accent2" accent3="accent3" accent4="accent4" accent5="accent5" accent6="accent6" hlink="hlink" folHlink="folHlink"/>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2תמונות אופקיות">
    <p:bg>
      <p:bgRef idx="1001">
        <a:schemeClr val="bg1"/>
      </p:bgRef>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BF687E-56A6-C64F-9D08-0CFF5821F88B}"/>
              </a:ext>
            </a:extLst>
          </p:cNvPr>
          <p:cNvCxnSpPr/>
          <p:nvPr userDrawn="1"/>
        </p:nvCxnSpPr>
        <p:spPr>
          <a:xfrm flipH="1">
            <a:off x="6783754" y="867508"/>
            <a:ext cx="2024184" cy="0"/>
          </a:xfrm>
          <a:prstGeom prst="line">
            <a:avLst/>
          </a:prstGeom>
          <a:ln>
            <a:solidFill>
              <a:srgbClr val="01574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312616" y="875324"/>
            <a:ext cx="6260122" cy="0"/>
          </a:xfrm>
          <a:prstGeom prst="line">
            <a:avLst/>
          </a:prstGeom>
          <a:ln>
            <a:solidFill>
              <a:srgbClr val="01574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DEB6C68-B530-3743-9CCE-FAD9C645ED92}"/>
              </a:ext>
            </a:extLst>
          </p:cNvPr>
          <p:cNvCxnSpPr/>
          <p:nvPr userDrawn="1"/>
        </p:nvCxnSpPr>
        <p:spPr>
          <a:xfrm flipH="1">
            <a:off x="6791570" y="6353908"/>
            <a:ext cx="2024184" cy="0"/>
          </a:xfrm>
          <a:prstGeom prst="line">
            <a:avLst/>
          </a:prstGeom>
          <a:ln>
            <a:solidFill>
              <a:srgbClr val="01574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312616" y="6353908"/>
            <a:ext cx="6260122" cy="0"/>
          </a:xfrm>
          <a:prstGeom prst="line">
            <a:avLst/>
          </a:prstGeom>
          <a:ln>
            <a:solidFill>
              <a:srgbClr val="015740"/>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rgbClr val="015740"/>
                </a:solidFill>
              </a:rPr>
              <a:pPr algn="l" rtl="1"/>
              <a:t>‹#›</a:t>
            </a:fld>
            <a:endParaRPr lang="en-US" dirty="0">
              <a:solidFill>
                <a:srgbClr val="015740"/>
              </a:solidFill>
            </a:endParaRPr>
          </a:p>
        </p:txBody>
      </p:sp>
      <p:sp>
        <p:nvSpPr>
          <p:cNvPr id="26" name="Picture Placeholder 25">
            <a:extLst>
              <a:ext uri="{FF2B5EF4-FFF2-40B4-BE49-F238E27FC236}">
                <a16:creationId xmlns:a16="http://schemas.microsoft.com/office/drawing/2014/main" id="{103CC644-4452-BC4D-AC9D-726A18972237}"/>
              </a:ext>
            </a:extLst>
          </p:cNvPr>
          <p:cNvSpPr>
            <a:spLocks noGrp="1"/>
          </p:cNvSpPr>
          <p:nvPr>
            <p:ph type="pic" sz="quarter" idx="10"/>
          </p:nvPr>
        </p:nvSpPr>
        <p:spPr>
          <a:xfrm>
            <a:off x="312616" y="974389"/>
            <a:ext cx="6240615" cy="2261180"/>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36" name="Picture Placeholder 25">
            <a:extLst>
              <a:ext uri="{FF2B5EF4-FFF2-40B4-BE49-F238E27FC236}">
                <a16:creationId xmlns:a16="http://schemas.microsoft.com/office/drawing/2014/main" id="{C69D1394-D27C-DB4C-8CF9-111DB596F927}"/>
              </a:ext>
            </a:extLst>
          </p:cNvPr>
          <p:cNvSpPr>
            <a:spLocks noGrp="1"/>
          </p:cNvSpPr>
          <p:nvPr>
            <p:ph type="pic" sz="quarter" idx="15"/>
          </p:nvPr>
        </p:nvSpPr>
        <p:spPr>
          <a:xfrm>
            <a:off x="312616" y="3423138"/>
            <a:ext cx="6240616" cy="2657231"/>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pic>
        <p:nvPicPr>
          <p:cNvPr id="40" name="Picture 39">
            <a:extLst>
              <a:ext uri="{FF2B5EF4-FFF2-40B4-BE49-F238E27FC236}">
                <a16:creationId xmlns:a16="http://schemas.microsoft.com/office/drawing/2014/main" id="{4A5B7B5E-E3E8-E74F-B6CD-B4AA6B481E6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12616" y="172655"/>
            <a:ext cx="797169" cy="621875"/>
          </a:xfrm>
          <a:prstGeom prst="rect">
            <a:avLst/>
          </a:prstGeom>
        </p:spPr>
      </p:pic>
      <p:sp>
        <p:nvSpPr>
          <p:cNvPr id="42" name="Text Placeholder 41">
            <a:extLst>
              <a:ext uri="{FF2B5EF4-FFF2-40B4-BE49-F238E27FC236}">
                <a16:creationId xmlns:a16="http://schemas.microsoft.com/office/drawing/2014/main" id="{7512240C-D7FF-9C46-AE24-DF9D2FF45027}"/>
              </a:ext>
            </a:extLst>
          </p:cNvPr>
          <p:cNvSpPr>
            <a:spLocks noGrp="1"/>
          </p:cNvSpPr>
          <p:nvPr>
            <p:ph type="body" sz="quarter" idx="18" hasCustomPrompt="1"/>
          </p:nvPr>
        </p:nvSpPr>
        <p:spPr>
          <a:xfrm>
            <a:off x="6791325" y="484188"/>
            <a:ext cx="2024063" cy="309562"/>
          </a:xfrm>
        </p:spPr>
        <p:txBody>
          <a:bodyPr>
            <a:noAutofit/>
          </a:bodyPr>
          <a:lstStyle>
            <a:lvl1pPr marL="0" indent="0" algn="r" rtl="1">
              <a:buNone/>
              <a:defRPr sz="2000"/>
            </a:lvl1pPr>
          </a:lstStyle>
          <a:p>
            <a:pPr lvl="0"/>
            <a:r>
              <a:rPr lang="he-IL" dirty="0"/>
              <a:t>כותרת ראשית</a:t>
            </a:r>
            <a:endParaRPr lang="en-US" dirty="0"/>
          </a:p>
        </p:txBody>
      </p:sp>
      <p:sp>
        <p:nvSpPr>
          <p:cNvPr id="43" name="Text Placeholder 41">
            <a:extLst>
              <a:ext uri="{FF2B5EF4-FFF2-40B4-BE49-F238E27FC236}">
                <a16:creationId xmlns:a16="http://schemas.microsoft.com/office/drawing/2014/main" id="{8633BD27-B62A-B745-A9DD-F0A8322A0BF9}"/>
              </a:ext>
            </a:extLst>
          </p:cNvPr>
          <p:cNvSpPr>
            <a:spLocks noGrp="1"/>
          </p:cNvSpPr>
          <p:nvPr>
            <p:ph type="body" sz="quarter" idx="19" hasCustomPrompt="1"/>
          </p:nvPr>
        </p:nvSpPr>
        <p:spPr>
          <a:xfrm>
            <a:off x="6799140" y="976557"/>
            <a:ext cx="2024063" cy="2892058"/>
          </a:xfrm>
        </p:spPr>
        <p:txBody>
          <a:bodyPr/>
          <a:lstStyle>
            <a:lvl1pPr marL="0" indent="0" algn="r" rtl="1">
              <a:buNone/>
              <a:defRPr sz="1800"/>
            </a:lvl1pPr>
          </a:lstStyle>
          <a:p>
            <a:pPr lvl="0"/>
            <a:r>
              <a:rPr lang="he-IL" dirty="0"/>
              <a:t>תוכן</a:t>
            </a:r>
            <a:endParaRPr lang="en-US" dirty="0"/>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4540494" y="492003"/>
            <a:ext cx="2024063" cy="309562"/>
          </a:xfrm>
        </p:spPr>
        <p:txBody>
          <a:bodyPr>
            <a:noAutofit/>
          </a:bodyPr>
          <a:lstStyle>
            <a:lvl1pPr marL="0" indent="0" algn="r" rtl="1">
              <a:buNone/>
              <a:defRPr sz="1800"/>
            </a:lvl1pPr>
          </a:lstStyle>
          <a:p>
            <a:pPr lvl="0"/>
            <a:r>
              <a:rPr lang="he-IL" dirty="0"/>
              <a:t>כותרת משנית</a:t>
            </a:r>
            <a:endParaRPr lang="en-US" dirty="0"/>
          </a:p>
        </p:txBody>
      </p:sp>
      <p:sp>
        <p:nvSpPr>
          <p:cNvPr id="45" name="Text Placeholder 41">
            <a:extLst>
              <a:ext uri="{FF2B5EF4-FFF2-40B4-BE49-F238E27FC236}">
                <a16:creationId xmlns:a16="http://schemas.microsoft.com/office/drawing/2014/main" id="{72FBD7C1-7AD5-C743-83F2-C08A74C5E424}"/>
              </a:ext>
            </a:extLst>
          </p:cNvPr>
          <p:cNvSpPr>
            <a:spLocks noGrp="1"/>
          </p:cNvSpPr>
          <p:nvPr>
            <p:ph type="body" sz="quarter" idx="21" hasCustomPrompt="1"/>
          </p:nvPr>
        </p:nvSpPr>
        <p:spPr>
          <a:xfrm>
            <a:off x="6775694" y="6408250"/>
            <a:ext cx="2024063" cy="309562"/>
          </a:xfrm>
        </p:spPr>
        <p:txBody>
          <a:bodyPr>
            <a:noAutofit/>
          </a:bodyPr>
          <a:lstStyle>
            <a:lvl1pPr marL="0" indent="0" algn="r" rtl="1">
              <a:buNone/>
              <a:defRPr sz="1200">
                <a:solidFill>
                  <a:srgbClr val="015740"/>
                </a:solidFill>
              </a:defRPr>
            </a:lvl1pPr>
          </a:lstStyle>
          <a:p>
            <a:pPr lvl="0"/>
            <a:r>
              <a:rPr lang="he-IL" dirty="0"/>
              <a:t>שם המצגת</a:t>
            </a:r>
            <a:endParaRPr lang="en-US" dirty="0"/>
          </a:p>
        </p:txBody>
      </p:sp>
      <p:sp>
        <p:nvSpPr>
          <p:cNvPr id="46" name="Text Placeholder 41">
            <a:extLst>
              <a:ext uri="{FF2B5EF4-FFF2-40B4-BE49-F238E27FC236}">
                <a16:creationId xmlns:a16="http://schemas.microsoft.com/office/drawing/2014/main" id="{28D0318A-D208-8E47-9F03-331C810155E8}"/>
              </a:ext>
            </a:extLst>
          </p:cNvPr>
          <p:cNvSpPr>
            <a:spLocks noGrp="1"/>
          </p:cNvSpPr>
          <p:nvPr>
            <p:ph type="body" sz="quarter" idx="22" hasCustomPrompt="1"/>
          </p:nvPr>
        </p:nvSpPr>
        <p:spPr>
          <a:xfrm>
            <a:off x="4548310" y="6423880"/>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1306551047"/>
      </p:ext>
    </p:extLst>
  </p:cSld>
  <p:clrMapOvr>
    <a:overrideClrMapping bg1="lt1" tx1="dk1" bg2="lt2" tx2="dk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תמונהאחת">
    <p:bg>
      <p:bgRef idx="1001">
        <a:schemeClr val="bg1"/>
      </p:bgRef>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BF687E-56A6-C64F-9D08-0CFF5821F88B}"/>
              </a:ext>
            </a:extLst>
          </p:cNvPr>
          <p:cNvCxnSpPr/>
          <p:nvPr userDrawn="1"/>
        </p:nvCxnSpPr>
        <p:spPr>
          <a:xfrm flipH="1">
            <a:off x="6783754" y="867508"/>
            <a:ext cx="2024184" cy="0"/>
          </a:xfrm>
          <a:prstGeom prst="line">
            <a:avLst/>
          </a:prstGeom>
          <a:ln>
            <a:solidFill>
              <a:srgbClr val="01574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312616" y="875324"/>
            <a:ext cx="6260122" cy="0"/>
          </a:xfrm>
          <a:prstGeom prst="line">
            <a:avLst/>
          </a:prstGeom>
          <a:ln>
            <a:solidFill>
              <a:srgbClr val="01574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DEB6C68-B530-3743-9CCE-FAD9C645ED92}"/>
              </a:ext>
            </a:extLst>
          </p:cNvPr>
          <p:cNvCxnSpPr/>
          <p:nvPr userDrawn="1"/>
        </p:nvCxnSpPr>
        <p:spPr>
          <a:xfrm flipH="1">
            <a:off x="6791570" y="6353908"/>
            <a:ext cx="2024184" cy="0"/>
          </a:xfrm>
          <a:prstGeom prst="line">
            <a:avLst/>
          </a:prstGeom>
          <a:ln>
            <a:solidFill>
              <a:srgbClr val="01574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312616" y="6353908"/>
            <a:ext cx="6260122" cy="0"/>
          </a:xfrm>
          <a:prstGeom prst="line">
            <a:avLst/>
          </a:prstGeom>
          <a:ln>
            <a:solidFill>
              <a:srgbClr val="015740"/>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rgbClr val="015740"/>
                </a:solidFill>
              </a:rPr>
              <a:pPr algn="l" rtl="1"/>
              <a:t>‹#›</a:t>
            </a:fld>
            <a:endParaRPr lang="en-US" dirty="0">
              <a:solidFill>
                <a:srgbClr val="015740"/>
              </a:solidFill>
            </a:endParaRPr>
          </a:p>
        </p:txBody>
      </p:sp>
      <p:sp>
        <p:nvSpPr>
          <p:cNvPr id="26" name="Picture Placeholder 25">
            <a:extLst>
              <a:ext uri="{FF2B5EF4-FFF2-40B4-BE49-F238E27FC236}">
                <a16:creationId xmlns:a16="http://schemas.microsoft.com/office/drawing/2014/main" id="{103CC644-4452-BC4D-AC9D-726A18972237}"/>
              </a:ext>
            </a:extLst>
          </p:cNvPr>
          <p:cNvSpPr>
            <a:spLocks noGrp="1"/>
          </p:cNvSpPr>
          <p:nvPr>
            <p:ph type="pic" sz="quarter" idx="10"/>
          </p:nvPr>
        </p:nvSpPr>
        <p:spPr>
          <a:xfrm>
            <a:off x="312616" y="974389"/>
            <a:ext cx="6240615" cy="528309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pic>
        <p:nvPicPr>
          <p:cNvPr id="40" name="Picture 39">
            <a:extLst>
              <a:ext uri="{FF2B5EF4-FFF2-40B4-BE49-F238E27FC236}">
                <a16:creationId xmlns:a16="http://schemas.microsoft.com/office/drawing/2014/main" id="{4A5B7B5E-E3E8-E74F-B6CD-B4AA6B481E6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12616" y="172655"/>
            <a:ext cx="797169" cy="621875"/>
          </a:xfrm>
          <a:prstGeom prst="rect">
            <a:avLst/>
          </a:prstGeom>
        </p:spPr>
      </p:pic>
      <p:sp>
        <p:nvSpPr>
          <p:cNvPr id="42" name="Text Placeholder 41">
            <a:extLst>
              <a:ext uri="{FF2B5EF4-FFF2-40B4-BE49-F238E27FC236}">
                <a16:creationId xmlns:a16="http://schemas.microsoft.com/office/drawing/2014/main" id="{7512240C-D7FF-9C46-AE24-DF9D2FF45027}"/>
              </a:ext>
            </a:extLst>
          </p:cNvPr>
          <p:cNvSpPr>
            <a:spLocks noGrp="1"/>
          </p:cNvSpPr>
          <p:nvPr>
            <p:ph type="body" sz="quarter" idx="18" hasCustomPrompt="1"/>
          </p:nvPr>
        </p:nvSpPr>
        <p:spPr>
          <a:xfrm>
            <a:off x="6791325" y="484188"/>
            <a:ext cx="2024063" cy="309562"/>
          </a:xfrm>
        </p:spPr>
        <p:txBody>
          <a:bodyPr>
            <a:noAutofit/>
          </a:bodyPr>
          <a:lstStyle>
            <a:lvl1pPr marL="0" indent="0" algn="r" rtl="1">
              <a:buNone/>
              <a:defRPr sz="2000"/>
            </a:lvl1pPr>
          </a:lstStyle>
          <a:p>
            <a:pPr lvl="0"/>
            <a:r>
              <a:rPr lang="he-IL" dirty="0"/>
              <a:t>כותרת ראשית</a:t>
            </a:r>
            <a:endParaRPr lang="en-US" dirty="0"/>
          </a:p>
        </p:txBody>
      </p:sp>
      <p:sp>
        <p:nvSpPr>
          <p:cNvPr id="43" name="Text Placeholder 41">
            <a:extLst>
              <a:ext uri="{FF2B5EF4-FFF2-40B4-BE49-F238E27FC236}">
                <a16:creationId xmlns:a16="http://schemas.microsoft.com/office/drawing/2014/main" id="{8633BD27-B62A-B745-A9DD-F0A8322A0BF9}"/>
              </a:ext>
            </a:extLst>
          </p:cNvPr>
          <p:cNvSpPr>
            <a:spLocks noGrp="1"/>
          </p:cNvSpPr>
          <p:nvPr>
            <p:ph type="body" sz="quarter" idx="19" hasCustomPrompt="1"/>
          </p:nvPr>
        </p:nvSpPr>
        <p:spPr>
          <a:xfrm>
            <a:off x="6799140" y="976557"/>
            <a:ext cx="2024063" cy="2892058"/>
          </a:xfrm>
        </p:spPr>
        <p:txBody>
          <a:bodyPr/>
          <a:lstStyle>
            <a:lvl1pPr marL="0" indent="0" algn="r" rtl="1">
              <a:buNone/>
              <a:defRPr sz="1800"/>
            </a:lvl1pPr>
          </a:lstStyle>
          <a:p>
            <a:pPr lvl="0"/>
            <a:r>
              <a:rPr lang="he-IL" dirty="0"/>
              <a:t>תוכן</a:t>
            </a:r>
            <a:endParaRPr lang="en-US" dirty="0"/>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4540494" y="492003"/>
            <a:ext cx="2024063" cy="309562"/>
          </a:xfrm>
        </p:spPr>
        <p:txBody>
          <a:bodyPr>
            <a:noAutofit/>
          </a:bodyPr>
          <a:lstStyle>
            <a:lvl1pPr marL="0" indent="0" algn="r" rtl="1">
              <a:buNone/>
              <a:defRPr sz="1800"/>
            </a:lvl1pPr>
          </a:lstStyle>
          <a:p>
            <a:pPr lvl="0"/>
            <a:r>
              <a:rPr lang="he-IL" dirty="0"/>
              <a:t>כותרת משנית</a:t>
            </a:r>
            <a:endParaRPr lang="en-US" dirty="0"/>
          </a:p>
        </p:txBody>
      </p:sp>
      <p:sp>
        <p:nvSpPr>
          <p:cNvPr id="45" name="Text Placeholder 41">
            <a:extLst>
              <a:ext uri="{FF2B5EF4-FFF2-40B4-BE49-F238E27FC236}">
                <a16:creationId xmlns:a16="http://schemas.microsoft.com/office/drawing/2014/main" id="{72FBD7C1-7AD5-C743-83F2-C08A74C5E424}"/>
              </a:ext>
            </a:extLst>
          </p:cNvPr>
          <p:cNvSpPr>
            <a:spLocks noGrp="1"/>
          </p:cNvSpPr>
          <p:nvPr>
            <p:ph type="body" sz="quarter" idx="21" hasCustomPrompt="1"/>
          </p:nvPr>
        </p:nvSpPr>
        <p:spPr>
          <a:xfrm>
            <a:off x="6775694" y="6408250"/>
            <a:ext cx="2024063" cy="309562"/>
          </a:xfrm>
        </p:spPr>
        <p:txBody>
          <a:bodyPr>
            <a:noAutofit/>
          </a:bodyPr>
          <a:lstStyle>
            <a:lvl1pPr marL="0" indent="0" algn="r" rtl="1">
              <a:buNone/>
              <a:defRPr sz="1200">
                <a:solidFill>
                  <a:srgbClr val="015740"/>
                </a:solidFill>
              </a:defRPr>
            </a:lvl1pPr>
          </a:lstStyle>
          <a:p>
            <a:pPr lvl="0"/>
            <a:r>
              <a:rPr lang="he-IL" dirty="0"/>
              <a:t>שם המצגת</a:t>
            </a:r>
            <a:endParaRPr lang="en-US" dirty="0"/>
          </a:p>
        </p:txBody>
      </p:sp>
      <p:sp>
        <p:nvSpPr>
          <p:cNvPr id="46" name="Text Placeholder 41">
            <a:extLst>
              <a:ext uri="{FF2B5EF4-FFF2-40B4-BE49-F238E27FC236}">
                <a16:creationId xmlns:a16="http://schemas.microsoft.com/office/drawing/2014/main" id="{28D0318A-D208-8E47-9F03-331C810155E8}"/>
              </a:ext>
            </a:extLst>
          </p:cNvPr>
          <p:cNvSpPr>
            <a:spLocks noGrp="1"/>
          </p:cNvSpPr>
          <p:nvPr>
            <p:ph type="body" sz="quarter" idx="22" hasCustomPrompt="1"/>
          </p:nvPr>
        </p:nvSpPr>
        <p:spPr>
          <a:xfrm>
            <a:off x="4548310" y="6423880"/>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83745656"/>
      </p:ext>
    </p:extLst>
  </p:cSld>
  <p:clrMapOvr>
    <a:overrideClrMapping bg1="lt1" tx1="dk1" bg2="lt2" tx2="dk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טקסטבבולטים">
    <p:bg>
      <p:bgRef idx="1001">
        <a:schemeClr val="bg1"/>
      </p:bgRef>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BF687E-56A6-C64F-9D08-0CFF5821F88B}"/>
              </a:ext>
            </a:extLst>
          </p:cNvPr>
          <p:cNvCxnSpPr/>
          <p:nvPr userDrawn="1"/>
        </p:nvCxnSpPr>
        <p:spPr>
          <a:xfrm flipH="1">
            <a:off x="6783754" y="867508"/>
            <a:ext cx="2024184" cy="0"/>
          </a:xfrm>
          <a:prstGeom prst="line">
            <a:avLst/>
          </a:prstGeom>
          <a:ln>
            <a:solidFill>
              <a:srgbClr val="01574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312616" y="875324"/>
            <a:ext cx="6260122" cy="0"/>
          </a:xfrm>
          <a:prstGeom prst="line">
            <a:avLst/>
          </a:prstGeom>
          <a:ln>
            <a:solidFill>
              <a:srgbClr val="01574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DEB6C68-B530-3743-9CCE-FAD9C645ED92}"/>
              </a:ext>
            </a:extLst>
          </p:cNvPr>
          <p:cNvCxnSpPr/>
          <p:nvPr userDrawn="1"/>
        </p:nvCxnSpPr>
        <p:spPr>
          <a:xfrm flipH="1">
            <a:off x="6791570" y="6353908"/>
            <a:ext cx="2024184" cy="0"/>
          </a:xfrm>
          <a:prstGeom prst="line">
            <a:avLst/>
          </a:prstGeom>
          <a:ln>
            <a:solidFill>
              <a:srgbClr val="01574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312616" y="6353908"/>
            <a:ext cx="6260122" cy="0"/>
          </a:xfrm>
          <a:prstGeom prst="line">
            <a:avLst/>
          </a:prstGeom>
          <a:ln>
            <a:solidFill>
              <a:srgbClr val="015740"/>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rgbClr val="015740"/>
                </a:solidFill>
              </a:rPr>
              <a:pPr algn="l" rtl="1"/>
              <a:t>‹#›</a:t>
            </a:fld>
            <a:endParaRPr lang="en-US" dirty="0">
              <a:solidFill>
                <a:srgbClr val="015740"/>
              </a:solidFill>
            </a:endParaRPr>
          </a:p>
        </p:txBody>
      </p:sp>
      <p:pic>
        <p:nvPicPr>
          <p:cNvPr id="40" name="Picture 39">
            <a:extLst>
              <a:ext uri="{FF2B5EF4-FFF2-40B4-BE49-F238E27FC236}">
                <a16:creationId xmlns:a16="http://schemas.microsoft.com/office/drawing/2014/main" id="{4A5B7B5E-E3E8-E74F-B6CD-B4AA6B481E6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12616" y="172655"/>
            <a:ext cx="797169" cy="621875"/>
          </a:xfrm>
          <a:prstGeom prst="rect">
            <a:avLst/>
          </a:prstGeom>
        </p:spPr>
      </p:pic>
      <p:sp>
        <p:nvSpPr>
          <p:cNvPr id="42" name="Text Placeholder 41">
            <a:extLst>
              <a:ext uri="{FF2B5EF4-FFF2-40B4-BE49-F238E27FC236}">
                <a16:creationId xmlns:a16="http://schemas.microsoft.com/office/drawing/2014/main" id="{7512240C-D7FF-9C46-AE24-DF9D2FF45027}"/>
              </a:ext>
            </a:extLst>
          </p:cNvPr>
          <p:cNvSpPr>
            <a:spLocks noGrp="1"/>
          </p:cNvSpPr>
          <p:nvPr>
            <p:ph type="body" sz="quarter" idx="18" hasCustomPrompt="1"/>
          </p:nvPr>
        </p:nvSpPr>
        <p:spPr>
          <a:xfrm>
            <a:off x="6791325" y="484188"/>
            <a:ext cx="2024063" cy="309562"/>
          </a:xfrm>
        </p:spPr>
        <p:txBody>
          <a:bodyPr>
            <a:noAutofit/>
          </a:bodyPr>
          <a:lstStyle>
            <a:lvl1pPr marL="0" indent="0" algn="r" rtl="1">
              <a:buNone/>
              <a:defRPr sz="2000"/>
            </a:lvl1pPr>
          </a:lstStyle>
          <a:p>
            <a:pPr lvl="0"/>
            <a:r>
              <a:rPr lang="he-IL" dirty="0"/>
              <a:t>כותרת ראשית</a:t>
            </a:r>
            <a:endParaRPr lang="en-US" dirty="0"/>
          </a:p>
        </p:txBody>
      </p:sp>
      <p:sp>
        <p:nvSpPr>
          <p:cNvPr id="43" name="Text Placeholder 41">
            <a:extLst>
              <a:ext uri="{FF2B5EF4-FFF2-40B4-BE49-F238E27FC236}">
                <a16:creationId xmlns:a16="http://schemas.microsoft.com/office/drawing/2014/main" id="{8633BD27-B62A-B745-A9DD-F0A8322A0BF9}"/>
              </a:ext>
            </a:extLst>
          </p:cNvPr>
          <p:cNvSpPr>
            <a:spLocks noGrp="1"/>
          </p:cNvSpPr>
          <p:nvPr>
            <p:ph type="body" sz="quarter" idx="19" hasCustomPrompt="1"/>
          </p:nvPr>
        </p:nvSpPr>
        <p:spPr>
          <a:xfrm>
            <a:off x="6799140" y="976557"/>
            <a:ext cx="2024063" cy="2892058"/>
          </a:xfrm>
        </p:spPr>
        <p:txBody>
          <a:bodyPr/>
          <a:lstStyle>
            <a:lvl1pPr marL="0" indent="0" algn="r" rtl="1">
              <a:buNone/>
              <a:defRPr sz="1800"/>
            </a:lvl1pPr>
          </a:lstStyle>
          <a:p>
            <a:pPr lvl="0"/>
            <a:r>
              <a:rPr lang="he-IL" dirty="0"/>
              <a:t>תוכן</a:t>
            </a:r>
            <a:endParaRPr lang="en-US" dirty="0"/>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4540494" y="492003"/>
            <a:ext cx="2024063" cy="309562"/>
          </a:xfrm>
        </p:spPr>
        <p:txBody>
          <a:bodyPr>
            <a:noAutofit/>
          </a:bodyPr>
          <a:lstStyle>
            <a:lvl1pPr marL="0" indent="0" algn="r" rtl="1">
              <a:buNone/>
              <a:defRPr sz="1800"/>
            </a:lvl1pPr>
          </a:lstStyle>
          <a:p>
            <a:pPr lvl="0"/>
            <a:r>
              <a:rPr lang="he-IL" dirty="0"/>
              <a:t>כותרת משנית</a:t>
            </a:r>
            <a:endParaRPr lang="en-US" dirty="0"/>
          </a:p>
        </p:txBody>
      </p:sp>
      <p:sp>
        <p:nvSpPr>
          <p:cNvPr id="45" name="Text Placeholder 41">
            <a:extLst>
              <a:ext uri="{FF2B5EF4-FFF2-40B4-BE49-F238E27FC236}">
                <a16:creationId xmlns:a16="http://schemas.microsoft.com/office/drawing/2014/main" id="{72FBD7C1-7AD5-C743-83F2-C08A74C5E424}"/>
              </a:ext>
            </a:extLst>
          </p:cNvPr>
          <p:cNvSpPr>
            <a:spLocks noGrp="1"/>
          </p:cNvSpPr>
          <p:nvPr>
            <p:ph type="body" sz="quarter" idx="21" hasCustomPrompt="1"/>
          </p:nvPr>
        </p:nvSpPr>
        <p:spPr>
          <a:xfrm>
            <a:off x="6775694" y="6408250"/>
            <a:ext cx="2024063" cy="309562"/>
          </a:xfrm>
        </p:spPr>
        <p:txBody>
          <a:bodyPr>
            <a:noAutofit/>
          </a:bodyPr>
          <a:lstStyle>
            <a:lvl1pPr marL="0" indent="0" algn="r" rtl="1">
              <a:buNone/>
              <a:defRPr sz="1200">
                <a:solidFill>
                  <a:srgbClr val="015740"/>
                </a:solidFill>
              </a:defRPr>
            </a:lvl1pPr>
          </a:lstStyle>
          <a:p>
            <a:pPr lvl="0"/>
            <a:r>
              <a:rPr lang="he-IL" dirty="0"/>
              <a:t>שם המצגת</a:t>
            </a:r>
            <a:endParaRPr lang="en-US" dirty="0"/>
          </a:p>
        </p:txBody>
      </p:sp>
      <p:sp>
        <p:nvSpPr>
          <p:cNvPr id="46" name="Text Placeholder 41">
            <a:extLst>
              <a:ext uri="{FF2B5EF4-FFF2-40B4-BE49-F238E27FC236}">
                <a16:creationId xmlns:a16="http://schemas.microsoft.com/office/drawing/2014/main" id="{28D0318A-D208-8E47-9F03-331C810155E8}"/>
              </a:ext>
            </a:extLst>
          </p:cNvPr>
          <p:cNvSpPr>
            <a:spLocks noGrp="1"/>
          </p:cNvSpPr>
          <p:nvPr>
            <p:ph type="body" sz="quarter" idx="22" hasCustomPrompt="1"/>
          </p:nvPr>
        </p:nvSpPr>
        <p:spPr>
          <a:xfrm>
            <a:off x="4548310" y="6423880"/>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
        <p:nvSpPr>
          <p:cNvPr id="15" name="Content Placeholder 7">
            <a:extLst>
              <a:ext uri="{FF2B5EF4-FFF2-40B4-BE49-F238E27FC236}">
                <a16:creationId xmlns:a16="http://schemas.microsoft.com/office/drawing/2014/main" id="{A652953F-957B-244E-B83D-A1C5F88AE355}"/>
              </a:ext>
            </a:extLst>
          </p:cNvPr>
          <p:cNvSpPr>
            <a:spLocks noGrp="1"/>
          </p:cNvSpPr>
          <p:nvPr>
            <p:ph sz="quarter" idx="10" hasCustomPrompt="1"/>
          </p:nvPr>
        </p:nvSpPr>
        <p:spPr>
          <a:xfrm>
            <a:off x="312616" y="1141985"/>
            <a:ext cx="6251941" cy="5115498"/>
          </a:xfrm>
        </p:spPr>
        <p:txBody>
          <a:bodyPr/>
          <a:lstStyle>
            <a:lvl1pPr algn="r" rtl="1">
              <a:lnSpc>
                <a:spcPct val="150000"/>
              </a:lnSpc>
              <a:defRPr sz="1800">
                <a:solidFill>
                  <a:srgbClr val="004437"/>
                </a:solidFill>
              </a:defRPr>
            </a:lvl1pPr>
            <a:lvl2pPr algn="r" rtl="1">
              <a:defRPr/>
            </a:lvl2pPr>
            <a:lvl3pPr algn="r" rtl="1">
              <a:defRPr/>
            </a:lvl3pPr>
            <a:lvl4pPr algn="r" rtl="1">
              <a:defRPr/>
            </a:lvl4pPr>
            <a:lvl5pPr algn="r" rtl="1">
              <a:defRPr/>
            </a:lvl5pPr>
          </a:lstStyle>
          <a:p>
            <a:pPr lvl="0"/>
            <a:r>
              <a:rPr lang="he-IL" dirty="0"/>
              <a:t>טקסט בבולטים</a:t>
            </a:r>
          </a:p>
          <a:p>
            <a:pPr lvl="0"/>
            <a:endParaRPr lang="he-IL" dirty="0"/>
          </a:p>
          <a:p>
            <a:pPr lvl="0"/>
            <a:endParaRPr lang="he-IL" dirty="0"/>
          </a:p>
          <a:p>
            <a:pPr lvl="0"/>
            <a:endParaRPr lang="he-IL" dirty="0"/>
          </a:p>
          <a:p>
            <a:pPr lvl="0"/>
            <a:endParaRPr lang="he-IL" dirty="0"/>
          </a:p>
          <a:p>
            <a:pPr lvl="0"/>
            <a:endParaRPr lang="he-IL" dirty="0"/>
          </a:p>
          <a:p>
            <a:pPr lvl="0"/>
            <a:endParaRPr lang="he-IL" dirty="0"/>
          </a:p>
          <a:p>
            <a:pPr lvl="0"/>
            <a:endParaRPr lang="en-US" dirty="0"/>
          </a:p>
        </p:txBody>
      </p:sp>
    </p:spTree>
    <p:extLst>
      <p:ext uri="{BB962C8B-B14F-4D97-AF65-F5344CB8AC3E}">
        <p14:creationId xmlns:p14="http://schemas.microsoft.com/office/powerpoint/2010/main" val="270708006"/>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4" name="Picture Placeholder 25">
            <a:extLst>
              <a:ext uri="{FF2B5EF4-FFF2-40B4-BE49-F238E27FC236}">
                <a16:creationId xmlns:a16="http://schemas.microsoft.com/office/drawing/2014/main" id="{EB1D14AE-4A19-9A41-AC41-677DD9143521}"/>
              </a:ext>
            </a:extLst>
          </p:cNvPr>
          <p:cNvSpPr>
            <a:spLocks noGrp="1"/>
          </p:cNvSpPr>
          <p:nvPr>
            <p:ph type="pic" sz="quarter" idx="14"/>
          </p:nvPr>
        </p:nvSpPr>
        <p:spPr>
          <a:xfrm>
            <a:off x="304926" y="2145770"/>
            <a:ext cx="2880000" cy="3959482"/>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3548248" y="2141863"/>
            <a:ext cx="2880000"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3" name="Text Placeholder 41">
            <a:extLst>
              <a:ext uri="{FF2B5EF4-FFF2-40B4-BE49-F238E27FC236}">
                <a16:creationId xmlns:a16="http://schemas.microsoft.com/office/drawing/2014/main" id="{8633BD27-B62A-B745-A9DD-F0A8322A0BF9}"/>
              </a:ext>
            </a:extLst>
          </p:cNvPr>
          <p:cNvSpPr>
            <a:spLocks noGrp="1"/>
          </p:cNvSpPr>
          <p:nvPr>
            <p:ph type="body" sz="quarter" idx="19" hasCustomPrompt="1"/>
          </p:nvPr>
        </p:nvSpPr>
        <p:spPr>
          <a:xfrm>
            <a:off x="6791570" y="2141863"/>
            <a:ext cx="2024063" cy="3979019"/>
          </a:xfrm>
        </p:spPr>
        <p:txBody>
          <a:bodyPr/>
          <a:lstStyle>
            <a:lvl1pPr marL="0" indent="0" algn="r" rtl="1">
              <a:buNone/>
              <a:defRPr sz="1800">
                <a:solidFill>
                  <a:schemeClr val="bg1"/>
                </a:solidFill>
              </a:defRPr>
            </a:lvl1pPr>
          </a:lstStyle>
          <a:p>
            <a:pPr lvl="0"/>
            <a:r>
              <a:rPr lang="he-IL" dirty="0"/>
              <a:t>תוכן</a:t>
            </a:r>
            <a:endParaRPr lang="en-US" dirty="0"/>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rgbClr val="A89ACA"/>
                </a:solidFill>
              </a:defRPr>
            </a:lvl1pPr>
          </a:lstStyle>
          <a:p>
            <a:pPr lvl="0"/>
            <a:r>
              <a:rPr lang="he-IL" dirty="0"/>
              <a:t>כותרת ראשית</a:t>
            </a:r>
            <a:endParaRPr lang="en-US" dirty="0"/>
          </a:p>
        </p:txBody>
      </p:sp>
      <p:sp>
        <p:nvSpPr>
          <p:cNvPr id="18" name="Text Placeholder 41">
            <a:extLst>
              <a:ext uri="{FF2B5EF4-FFF2-40B4-BE49-F238E27FC236}">
                <a16:creationId xmlns:a16="http://schemas.microsoft.com/office/drawing/2014/main" id="{F891B9E9-1831-9B4B-B172-C148632E99B1}"/>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19" name="Text Placeholder 41">
            <a:extLst>
              <a:ext uri="{FF2B5EF4-FFF2-40B4-BE49-F238E27FC236}">
                <a16:creationId xmlns:a16="http://schemas.microsoft.com/office/drawing/2014/main" id="{AE5AB5E9-7045-064A-8154-623C8E1046E3}"/>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750500270"/>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4" name="Picture Placeholder 25">
            <a:extLst>
              <a:ext uri="{FF2B5EF4-FFF2-40B4-BE49-F238E27FC236}">
                <a16:creationId xmlns:a16="http://schemas.microsoft.com/office/drawing/2014/main" id="{EB1D14AE-4A19-9A41-AC41-677DD9143521}"/>
              </a:ext>
            </a:extLst>
          </p:cNvPr>
          <p:cNvSpPr>
            <a:spLocks noGrp="1"/>
          </p:cNvSpPr>
          <p:nvPr>
            <p:ph type="pic" sz="quarter" idx="14"/>
          </p:nvPr>
        </p:nvSpPr>
        <p:spPr>
          <a:xfrm>
            <a:off x="414342" y="2123337"/>
            <a:ext cx="2520000" cy="3959482"/>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3223941" y="2113569"/>
            <a:ext cx="2520000"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rgbClr val="A89ACA"/>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6033541" y="2113569"/>
            <a:ext cx="2520000" cy="3979019"/>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18" name="Text Placeholder 41">
            <a:extLst>
              <a:ext uri="{FF2B5EF4-FFF2-40B4-BE49-F238E27FC236}">
                <a16:creationId xmlns:a16="http://schemas.microsoft.com/office/drawing/2014/main" id="{5B76D2AE-716F-8444-8E52-B5E84C264D16}"/>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solidFill>
              </a:defRPr>
            </a:lvl1pPr>
          </a:lstStyle>
          <a:p>
            <a:pPr lvl="0"/>
            <a:r>
              <a:rPr lang="he-IL" dirty="0"/>
              <a:t>שם המצגת</a:t>
            </a:r>
            <a:endParaRPr lang="en-US" dirty="0"/>
          </a:p>
        </p:txBody>
      </p:sp>
      <p:sp>
        <p:nvSpPr>
          <p:cNvPr id="19" name="Text Placeholder 41">
            <a:extLst>
              <a:ext uri="{FF2B5EF4-FFF2-40B4-BE49-F238E27FC236}">
                <a16:creationId xmlns:a16="http://schemas.microsoft.com/office/drawing/2014/main" id="{A0DE49B4-78FF-D24B-A160-1B331CAAC627}"/>
              </a:ext>
            </a:extLst>
          </p:cNvPr>
          <p:cNvSpPr>
            <a:spLocks noGrp="1"/>
          </p:cNvSpPr>
          <p:nvPr>
            <p:ph type="body" sz="quarter" idx="22" hasCustomPrompt="1"/>
          </p:nvPr>
        </p:nvSpPr>
        <p:spPr>
          <a:xfrm>
            <a:off x="4518696" y="6448635"/>
            <a:ext cx="2024063" cy="309562"/>
          </a:xfrm>
        </p:spPr>
        <p:txBody>
          <a:bodyPr>
            <a:noAutofit/>
          </a:bodyPr>
          <a:lstStyle>
            <a:lvl1pPr marL="0" indent="0" algn="r" rtl="1">
              <a:buNone/>
              <a:defRPr sz="1200">
                <a:solidFill>
                  <a:srgbClr val="888889"/>
                </a:solidFill>
              </a:defRPr>
            </a:lvl1pPr>
          </a:lstStyle>
          <a:p>
            <a:pPr lvl="0"/>
            <a:r>
              <a:rPr lang="he-IL" dirty="0"/>
              <a:t>שם הפרק</a:t>
            </a:r>
            <a:endParaRPr lang="en-US" dirty="0"/>
          </a:p>
        </p:txBody>
      </p:sp>
    </p:spTree>
    <p:extLst>
      <p:ext uri="{BB962C8B-B14F-4D97-AF65-F5344CB8AC3E}">
        <p14:creationId xmlns:p14="http://schemas.microsoft.com/office/powerpoint/2010/main" val="366023201"/>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 תמונות">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893DFFA2-19B3-B94A-B2BC-7FE8D9D40108}"/>
              </a:ext>
            </a:extLst>
          </p:cNvPr>
          <p:cNvCxnSpPr>
            <a:cxnSpLocks/>
          </p:cNvCxnSpPr>
          <p:nvPr userDrawn="1"/>
        </p:nvCxnSpPr>
        <p:spPr>
          <a:xfrm flipH="1">
            <a:off x="221760" y="185224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9A977B9-670D-5C48-A13D-D91983F0E32A}"/>
              </a:ext>
            </a:extLst>
          </p:cNvPr>
          <p:cNvCxnSpPr>
            <a:cxnSpLocks/>
          </p:cNvCxnSpPr>
          <p:nvPr userDrawn="1"/>
        </p:nvCxnSpPr>
        <p:spPr>
          <a:xfrm flipH="1">
            <a:off x="221760" y="6353908"/>
            <a:ext cx="859387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FF043C66-1877-FA4B-B615-AE0DA9B5D7C0}"/>
              </a:ext>
            </a:extLst>
          </p:cNvPr>
          <p:cNvSpPr txBox="1">
            <a:spLocks/>
          </p:cNvSpPr>
          <p:nvPr userDrawn="1"/>
        </p:nvSpPr>
        <p:spPr>
          <a:xfrm>
            <a:off x="221760" y="6338278"/>
            <a:ext cx="376115"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1"/>
            <a:fld id="{1A1518C2-62E5-F446-8E1A-0BEBFDA5EF4D}" type="slidenum">
              <a:rPr lang="en-US" smtClean="0">
                <a:solidFill>
                  <a:schemeClr val="bg1"/>
                </a:solidFill>
              </a:rPr>
              <a:pPr algn="l" rtl="1"/>
              <a:t>‹#›</a:t>
            </a:fld>
            <a:endParaRPr lang="en-US" dirty="0">
              <a:solidFill>
                <a:schemeClr val="bg1"/>
              </a:solidFill>
            </a:endParaRPr>
          </a:p>
        </p:txBody>
      </p:sp>
      <p:sp>
        <p:nvSpPr>
          <p:cNvPr id="34" name="Picture Placeholder 25">
            <a:extLst>
              <a:ext uri="{FF2B5EF4-FFF2-40B4-BE49-F238E27FC236}">
                <a16:creationId xmlns:a16="http://schemas.microsoft.com/office/drawing/2014/main" id="{EB1D14AE-4A19-9A41-AC41-677DD9143521}"/>
              </a:ext>
            </a:extLst>
          </p:cNvPr>
          <p:cNvSpPr>
            <a:spLocks noGrp="1"/>
          </p:cNvSpPr>
          <p:nvPr>
            <p:ph type="pic" sz="quarter" idx="14"/>
          </p:nvPr>
        </p:nvSpPr>
        <p:spPr>
          <a:xfrm>
            <a:off x="1787250" y="2041522"/>
            <a:ext cx="2520000" cy="199537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38" name="Picture Placeholder 25">
            <a:extLst>
              <a:ext uri="{FF2B5EF4-FFF2-40B4-BE49-F238E27FC236}">
                <a16:creationId xmlns:a16="http://schemas.microsoft.com/office/drawing/2014/main" id="{CC81B5DE-1C2C-E54B-BA53-67E42F6FAE82}"/>
              </a:ext>
            </a:extLst>
          </p:cNvPr>
          <p:cNvSpPr>
            <a:spLocks noGrp="1"/>
          </p:cNvSpPr>
          <p:nvPr>
            <p:ph type="pic" sz="quarter" idx="17"/>
          </p:nvPr>
        </p:nvSpPr>
        <p:spPr>
          <a:xfrm>
            <a:off x="4518696" y="4190757"/>
            <a:ext cx="2520000" cy="1973877"/>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44" name="Text Placeholder 41">
            <a:extLst>
              <a:ext uri="{FF2B5EF4-FFF2-40B4-BE49-F238E27FC236}">
                <a16:creationId xmlns:a16="http://schemas.microsoft.com/office/drawing/2014/main" id="{C25C860E-41AB-E149-B38F-752594CC63BF}"/>
              </a:ext>
            </a:extLst>
          </p:cNvPr>
          <p:cNvSpPr>
            <a:spLocks noGrp="1"/>
          </p:cNvSpPr>
          <p:nvPr>
            <p:ph type="body" sz="quarter" idx="20" hasCustomPrompt="1"/>
          </p:nvPr>
        </p:nvSpPr>
        <p:spPr>
          <a:xfrm>
            <a:off x="221760" y="1325290"/>
            <a:ext cx="8593994" cy="526957"/>
          </a:xfrm>
        </p:spPr>
        <p:txBody>
          <a:bodyPr anchor="t" anchorCtr="0">
            <a:noAutofit/>
          </a:bodyPr>
          <a:lstStyle>
            <a:lvl1pPr marL="0" indent="0" algn="r" rtl="1">
              <a:buNone/>
              <a:defRPr sz="3200" b="1">
                <a:solidFill>
                  <a:srgbClr val="A89ACA"/>
                </a:solidFill>
              </a:defRPr>
            </a:lvl1pPr>
          </a:lstStyle>
          <a:p>
            <a:pPr lvl="0"/>
            <a:r>
              <a:rPr lang="he-IL" dirty="0"/>
              <a:t>כותרת ראשית</a:t>
            </a:r>
            <a:endParaRPr lang="en-US" dirty="0"/>
          </a:p>
        </p:txBody>
      </p:sp>
      <p:sp>
        <p:nvSpPr>
          <p:cNvPr id="12" name="Picture Placeholder 25">
            <a:extLst>
              <a:ext uri="{FF2B5EF4-FFF2-40B4-BE49-F238E27FC236}">
                <a16:creationId xmlns:a16="http://schemas.microsoft.com/office/drawing/2014/main" id="{CFABA5B8-48C9-5448-8731-DCA41372577E}"/>
              </a:ext>
            </a:extLst>
          </p:cNvPr>
          <p:cNvSpPr>
            <a:spLocks noGrp="1"/>
          </p:cNvSpPr>
          <p:nvPr>
            <p:ph type="pic" sz="quarter" idx="23"/>
          </p:nvPr>
        </p:nvSpPr>
        <p:spPr>
          <a:xfrm>
            <a:off x="4518696" y="2041522"/>
            <a:ext cx="2520000" cy="2005142"/>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
        <p:nvSpPr>
          <p:cNvPr id="18" name="Text Placeholder 41">
            <a:extLst>
              <a:ext uri="{FF2B5EF4-FFF2-40B4-BE49-F238E27FC236}">
                <a16:creationId xmlns:a16="http://schemas.microsoft.com/office/drawing/2014/main" id="{5B76D2AE-716F-8444-8E52-B5E84C264D16}"/>
              </a:ext>
            </a:extLst>
          </p:cNvPr>
          <p:cNvSpPr>
            <a:spLocks noGrp="1"/>
          </p:cNvSpPr>
          <p:nvPr>
            <p:ph type="body" sz="quarter" idx="21" hasCustomPrompt="1"/>
          </p:nvPr>
        </p:nvSpPr>
        <p:spPr>
          <a:xfrm>
            <a:off x="6791570" y="6448635"/>
            <a:ext cx="2024063" cy="309562"/>
          </a:xfrm>
        </p:spPr>
        <p:txBody>
          <a:bodyPr>
            <a:noAutofit/>
          </a:bodyPr>
          <a:lstStyle>
            <a:lvl1pPr marL="0" indent="0" algn="r" rtl="1">
              <a:buNone/>
              <a:defRPr sz="1200">
                <a:solidFill>
                  <a:schemeClr val="bg1">
                    <a:alpha val="50000"/>
                  </a:schemeClr>
                </a:solidFill>
              </a:defRPr>
            </a:lvl1pPr>
          </a:lstStyle>
          <a:p>
            <a:pPr lvl="0"/>
            <a:r>
              <a:rPr lang="he-IL" dirty="0"/>
              <a:t>שם הפרק</a:t>
            </a:r>
            <a:endParaRPr lang="en-US" dirty="0"/>
          </a:p>
        </p:txBody>
      </p:sp>
      <p:sp>
        <p:nvSpPr>
          <p:cNvPr id="13" name="Picture Placeholder 25">
            <a:extLst>
              <a:ext uri="{FF2B5EF4-FFF2-40B4-BE49-F238E27FC236}">
                <a16:creationId xmlns:a16="http://schemas.microsoft.com/office/drawing/2014/main" id="{77A907BC-D612-944E-A2CC-8D6EC9C6F6BA}"/>
              </a:ext>
            </a:extLst>
          </p:cNvPr>
          <p:cNvSpPr>
            <a:spLocks noGrp="1"/>
          </p:cNvSpPr>
          <p:nvPr>
            <p:ph type="pic" sz="quarter" idx="24"/>
          </p:nvPr>
        </p:nvSpPr>
        <p:spPr>
          <a:xfrm>
            <a:off x="1787250" y="4169260"/>
            <a:ext cx="2520000" cy="1995374"/>
          </a:xfrm>
        </p:spPr>
        <p:txBody>
          <a:bodyPr/>
          <a:lstStyle/>
          <a:p>
            <a:pPr marL="171450" indent="-171450" algn="r" defTabSz="685800" rtl="1" eaLnBrk="1" latinLnBrk="0" hangingPunct="1">
              <a:lnSpc>
                <a:spcPct val="90000"/>
              </a:lnSpc>
              <a:spcBef>
                <a:spcPts val="750"/>
              </a:spcBef>
              <a:buFont typeface="Arial" panose="020B0604020202020204" pitchFamily="34" charset="0"/>
              <a:buChar char="•"/>
            </a:pPr>
            <a:endParaRPr lang="en-US"/>
          </a:p>
        </p:txBody>
      </p:sp>
    </p:spTree>
    <p:extLst>
      <p:ext uri="{BB962C8B-B14F-4D97-AF65-F5344CB8AC3E}">
        <p14:creationId xmlns:p14="http://schemas.microsoft.com/office/powerpoint/2010/main" val="1183758591"/>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C0E9D04-C784-A84E-A893-B2B693411A4B}"/>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4403BD7-5FC6-0A4E-8164-6AEBC2CC448C}"/>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9D19EA-AB18-BE44-B99A-4584FDF1F672}"/>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758A08F-42CB-8D43-8BE1-4090CB95A67D}" type="datetimeFigureOut">
              <a:rPr lang="en-US" smtClean="0"/>
              <a:t>10/10/2019</a:t>
            </a:fld>
            <a:endParaRPr lang="en-US"/>
          </a:p>
        </p:txBody>
      </p:sp>
      <p:sp>
        <p:nvSpPr>
          <p:cNvPr id="5" name="Footer Placeholder 4">
            <a:extLst>
              <a:ext uri="{FF2B5EF4-FFF2-40B4-BE49-F238E27FC236}">
                <a16:creationId xmlns:a16="http://schemas.microsoft.com/office/drawing/2014/main" id="{E3F61515-6803-A34F-9FAE-C1B96E32BBA8}"/>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E32A0A-B5B3-A94B-9835-1D867A394649}"/>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A1518C2-62E5-F446-8E1A-0BEBFDA5EF4D}" type="slidenum">
              <a:rPr lang="en-US" smtClean="0"/>
              <a:t>‹#›</a:t>
            </a:fld>
            <a:endParaRPr lang="en-US"/>
          </a:p>
        </p:txBody>
      </p:sp>
    </p:spTree>
    <p:extLst>
      <p:ext uri="{BB962C8B-B14F-4D97-AF65-F5344CB8AC3E}">
        <p14:creationId xmlns:p14="http://schemas.microsoft.com/office/powerpoint/2010/main" val="2137125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8" r:id="rId3"/>
    <p:sldLayoutId id="2147483692" r:id="rId4"/>
    <p:sldLayoutId id="2147483695" r:id="rId5"/>
    <p:sldLayoutId id="2147483694" r:id="rId6"/>
    <p:sldLayoutId id="2147483687" r:id="rId7"/>
    <p:sldLayoutId id="2147483689" r:id="rId8"/>
    <p:sldLayoutId id="2147483693" r:id="rId9"/>
    <p:sldLayoutId id="2147483690" r:id="rId10"/>
    <p:sldLayoutId id="2147483691" r:id="rId11"/>
    <p:sldLayoutId id="2147483699" r:id="rId12"/>
    <p:sldLayoutId id="2147483700" r:id="rId13"/>
    <p:sldLayoutId id="2147483701" r:id="rId14"/>
    <p:sldLayoutId id="2147483702" r:id="rId15"/>
    <p:sldLayoutId id="2147483703" r:id="rId16"/>
    <p:sldLayoutId id="2147483704" r:id="rId17"/>
    <p:sldLayoutId id="2147483705" r:id="rId18"/>
    <p:sldLayoutId id="2147483706" r:id="rId19"/>
    <p:sldLayoutId id="2147483707" r:id="rId20"/>
    <p:sldLayoutId id="2147483708" r:id="rId21"/>
    <p:sldLayoutId id="2147483709" r:id="rId22"/>
    <p:sldLayoutId id="2147483710" r:id="rId23"/>
    <p:sldLayoutId id="2147483711" r:id="rId24"/>
    <p:sldLayoutId id="2147483712" r:id="rId25"/>
    <p:sldLayoutId id="2147483713" r:id="rId26"/>
    <p:sldLayoutId id="2147483714" r:id="rId27"/>
    <p:sldLayoutId id="2147483715" r:id="rId28"/>
    <p:sldLayoutId id="2147483716" r:id="rId29"/>
    <p:sldLayoutId id="2147483717" r:id="rId30"/>
    <p:sldLayoutId id="2147483718" r:id="rId31"/>
    <p:sldLayoutId id="2147483719" r:id="rId32"/>
    <p:sldLayoutId id="2147483720" r:id="rId33"/>
    <p:sldLayoutId id="2147483721" r:id="rId34"/>
    <p:sldLayoutId id="2147483722" r:id="rId35"/>
    <p:sldLayoutId id="2147483723" r:id="rId36"/>
    <p:sldLayoutId id="2147483724" r:id="rId37"/>
    <p:sldLayoutId id="2147483725" r:id="rId38"/>
    <p:sldLayoutId id="2147483726" r:id="rId39"/>
    <p:sldLayoutId id="2147483727" r:id="rId40"/>
    <p:sldLayoutId id="2147483728" r:id="rId41"/>
    <p:sldLayoutId id="2147483729" r:id="rId42"/>
    <p:sldLayoutId id="2147483730" r:id="rId43"/>
    <p:sldLayoutId id="2147483731" r:id="rId44"/>
    <p:sldLayoutId id="2147483732" r:id="rId45"/>
    <p:sldLayoutId id="2147483733" r:id="rId46"/>
    <p:sldLayoutId id="2147483734" r:id="rId47"/>
    <p:sldLayoutId id="2147483735" r:id="rId48"/>
    <p:sldLayoutId id="2147483736" r:id="rId49"/>
    <p:sldLayoutId id="2147483737" r:id="rId50"/>
    <p:sldLayoutId id="2147483738" r:id="rId51"/>
    <p:sldLayoutId id="2147483739" r:id="rId52"/>
    <p:sldLayoutId id="2147483740" r:id="rId53"/>
    <p:sldLayoutId id="2147483741" r:id="rId54"/>
    <p:sldLayoutId id="2147483742" r:id="rId55"/>
    <p:sldLayoutId id="2147483743" r:id="rId56"/>
    <p:sldLayoutId id="2147483744" r:id="rId57"/>
    <p:sldLayoutId id="2147483745" r:id="rId58"/>
    <p:sldLayoutId id="2147483746" r:id="rId59"/>
    <p:sldLayoutId id="2147483747" r:id="rId60"/>
    <p:sldLayoutId id="2147483748" r:id="rId61"/>
    <p:sldLayoutId id="2147483749" r:id="rId62"/>
    <p:sldLayoutId id="2147483750" r:id="rId63"/>
    <p:sldLayoutId id="2147483751" r:id="rId64"/>
    <p:sldLayoutId id="2147483752" r:id="rId65"/>
    <p:sldLayoutId id="2147483682" r:id="rId66"/>
    <p:sldLayoutId id="2147483683" r:id="rId67"/>
    <p:sldLayoutId id="2147483684" r:id="rId68"/>
    <p:sldLayoutId id="2147483685" r:id="rId69"/>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1.xml"/><Relationship Id="rId1" Type="http://schemas.openxmlformats.org/officeDocument/2006/relationships/slideLayout" Target="../slideLayouts/slideLayout23.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s>
</file>

<file path=ppt/slides/_rels/slide1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3.xml"/><Relationship Id="rId1" Type="http://schemas.openxmlformats.org/officeDocument/2006/relationships/slideLayout" Target="../slideLayouts/slideLayout23.xml"/><Relationship Id="rId5" Type="http://schemas.openxmlformats.org/officeDocument/2006/relationships/image" Target="../media/image47.jpeg"/><Relationship Id="rId4" Type="http://schemas.openxmlformats.org/officeDocument/2006/relationships/image" Target="../media/image46.jpeg"/></Relationships>
</file>

<file path=ppt/slides/_rels/slide1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6.xml"/><Relationship Id="rId1" Type="http://schemas.openxmlformats.org/officeDocument/2006/relationships/slideLayout" Target="../slideLayouts/slideLayout23.xml"/><Relationship Id="rId4" Type="http://schemas.openxmlformats.org/officeDocument/2006/relationships/image" Target="../media/image51.jpeg"/></Relationships>
</file>

<file path=ppt/slides/_rels/slide1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7.xml"/><Relationship Id="rId1" Type="http://schemas.openxmlformats.org/officeDocument/2006/relationships/slideLayout" Target="../slideLayouts/slideLayout23.xml"/><Relationship Id="rId4" Type="http://schemas.openxmlformats.org/officeDocument/2006/relationships/image" Target="../media/image53.jpeg"/></Relationships>
</file>

<file path=ppt/slides/_rels/slide18.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18.xml"/><Relationship Id="rId1" Type="http://schemas.openxmlformats.org/officeDocument/2006/relationships/slideLayout" Target="../slideLayouts/slideLayout23.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55.jpeg"/></Relationships>
</file>

<file path=ppt/slides/_rels/slide19.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19.xml"/><Relationship Id="rId1" Type="http://schemas.openxmlformats.org/officeDocument/2006/relationships/slideLayout" Target="../slideLayouts/slideLayout23.xml"/><Relationship Id="rId4" Type="http://schemas.openxmlformats.org/officeDocument/2006/relationships/image" Target="../media/image59.jpeg"/></Relationships>
</file>

<file path=ppt/slides/_rels/slide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xml"/><Relationship Id="rId1" Type="http://schemas.openxmlformats.org/officeDocument/2006/relationships/slideLayout" Target="../slideLayouts/slideLayout23.xml"/><Relationship Id="rId4" Type="http://schemas.openxmlformats.org/officeDocument/2006/relationships/image" Target="../media/image30.jpeg"/></Relationships>
</file>

<file path=ppt/slides/_rels/slide20.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20.xml"/><Relationship Id="rId1" Type="http://schemas.openxmlformats.org/officeDocument/2006/relationships/slideLayout" Target="../slideLayouts/slideLayout23.xml"/><Relationship Id="rId4" Type="http://schemas.openxmlformats.org/officeDocument/2006/relationships/image" Target="../media/image61.png"/></Relationships>
</file>

<file path=ppt/slides/_rels/slide21.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21.xml"/><Relationship Id="rId1" Type="http://schemas.openxmlformats.org/officeDocument/2006/relationships/slideLayout" Target="../slideLayouts/slideLayout23.xml"/><Relationship Id="rId4" Type="http://schemas.openxmlformats.org/officeDocument/2006/relationships/image" Target="../media/image63.png"/></Relationships>
</file>

<file path=ppt/slides/_rels/slide22.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22.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23.xml"/><Relationship Id="rId1" Type="http://schemas.openxmlformats.org/officeDocument/2006/relationships/slideLayout" Target="../slideLayouts/slideLayout23.xml"/><Relationship Id="rId5" Type="http://schemas.openxmlformats.org/officeDocument/2006/relationships/image" Target="../media/image67.jpeg"/><Relationship Id="rId4" Type="http://schemas.openxmlformats.org/officeDocument/2006/relationships/image" Target="../media/image66.jpeg"/></Relationships>
</file>

<file path=ppt/slides/_rels/slide24.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24.xml"/><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25.xml"/><Relationship Id="rId1" Type="http://schemas.openxmlformats.org/officeDocument/2006/relationships/slideLayout" Target="../slideLayouts/slideLayout23.xml"/><Relationship Id="rId5" Type="http://schemas.openxmlformats.org/officeDocument/2006/relationships/image" Target="../media/image71.jpeg"/><Relationship Id="rId4" Type="http://schemas.openxmlformats.org/officeDocument/2006/relationships/image" Target="../media/image70.jpeg"/></Relationships>
</file>

<file path=ppt/slides/_rels/slide26.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26.xml"/><Relationship Id="rId1" Type="http://schemas.openxmlformats.org/officeDocument/2006/relationships/slideLayout" Target="../slideLayouts/slideLayout23.xml"/><Relationship Id="rId4" Type="http://schemas.openxmlformats.org/officeDocument/2006/relationships/hyperlink" Target="https://www.parks.org.il/video/&#1494;&#1488;&#1489;-&#1492;&#1506;&#1512;&#1489;&#1492;"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27.xml"/><Relationship Id="rId1" Type="http://schemas.openxmlformats.org/officeDocument/2006/relationships/slideLayout" Target="../slideLayouts/slideLayout28.xml"/><Relationship Id="rId5" Type="http://schemas.openxmlformats.org/officeDocument/2006/relationships/image" Target="../media/image75.jpeg"/><Relationship Id="rId4" Type="http://schemas.openxmlformats.org/officeDocument/2006/relationships/image" Target="../media/image74.jpeg"/></Relationships>
</file>

<file path=ppt/slides/_rels/slide28.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28.xml"/><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29.xml"/><Relationship Id="rId1" Type="http://schemas.openxmlformats.org/officeDocument/2006/relationships/slideLayout" Target="../slideLayouts/slideLayout28.xml"/><Relationship Id="rId4" Type="http://schemas.openxmlformats.org/officeDocument/2006/relationships/image" Target="../media/image78.jpeg"/></Relationships>
</file>

<file path=ppt/slides/_rels/slide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30.xml"/><Relationship Id="rId1" Type="http://schemas.openxmlformats.org/officeDocument/2006/relationships/slideLayout" Target="../slideLayouts/slideLayout28.xml"/><Relationship Id="rId4" Type="http://schemas.openxmlformats.org/officeDocument/2006/relationships/image" Target="../media/image80.jpeg"/></Relationships>
</file>

<file path=ppt/slides/_rels/slide31.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31.xml"/><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32.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4.xml"/><Relationship Id="rId1" Type="http://schemas.openxmlformats.org/officeDocument/2006/relationships/slideLayout" Target="../slideLayouts/slideLayout23.xml"/><Relationship Id="rId4" Type="http://schemas.openxmlformats.org/officeDocument/2006/relationships/image" Target="../media/image33.jpeg"/></Relationships>
</file>

<file path=ppt/slides/_rels/slide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7.xml"/><Relationship Id="rId1" Type="http://schemas.openxmlformats.org/officeDocument/2006/relationships/slideLayout" Target="../slideLayouts/slideLayout23.xml"/><Relationship Id="rId4" Type="http://schemas.openxmlformats.org/officeDocument/2006/relationships/hyperlink" Target="https://www.youtube.com/watch?v=AldCHk0x0z8"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CDD23D88-AF7D-B345-8F52-8C10486B5CA5}"/>
              </a:ext>
            </a:extLst>
          </p:cNvPr>
          <p:cNvSpPr>
            <a:spLocks noGrp="1"/>
          </p:cNvSpPr>
          <p:nvPr>
            <p:ph type="body" sz="quarter" idx="10"/>
          </p:nvPr>
        </p:nvSpPr>
        <p:spPr>
          <a:xfrm>
            <a:off x="1500650" y="1117368"/>
            <a:ext cx="6017480" cy="781660"/>
          </a:xfrm>
        </p:spPr>
        <p:txBody>
          <a:bodyPr/>
          <a:lstStyle/>
          <a:p>
            <a:pPr algn="ctr"/>
            <a:r>
              <a:rPr lang="he-IL" dirty="0"/>
              <a:t>"שועל בכרם"</a:t>
            </a:r>
          </a:p>
          <a:p>
            <a:pPr algn="ctr"/>
            <a:endParaRPr lang="en-US" dirty="0"/>
          </a:p>
        </p:txBody>
      </p:sp>
      <p:sp>
        <p:nvSpPr>
          <p:cNvPr id="7" name="Text Placeholder 6">
            <a:extLst>
              <a:ext uri="{FF2B5EF4-FFF2-40B4-BE49-F238E27FC236}">
                <a16:creationId xmlns:a16="http://schemas.microsoft.com/office/drawing/2014/main" id="{FC6A4503-D112-C94A-BA23-598C4127CDFA}"/>
              </a:ext>
            </a:extLst>
          </p:cNvPr>
          <p:cNvSpPr>
            <a:spLocks noGrp="1"/>
          </p:cNvSpPr>
          <p:nvPr>
            <p:ph type="body" sz="quarter" idx="11"/>
          </p:nvPr>
        </p:nvSpPr>
        <p:spPr>
          <a:xfrm>
            <a:off x="1281079" y="1702365"/>
            <a:ext cx="6744541" cy="902294"/>
          </a:xfrm>
        </p:spPr>
        <p:txBody>
          <a:bodyPr>
            <a:normAutofit lnSpcReduction="10000"/>
          </a:bodyPr>
          <a:lstStyle/>
          <a:p>
            <a:pPr algn="ctr"/>
            <a:r>
              <a:rPr lang="he-IL" sz="2800" b="1" dirty="0"/>
              <a:t>צמצום הקונפליקט בין חקלאות לשמירת הטבע</a:t>
            </a:r>
          </a:p>
          <a:p>
            <a:pPr algn="ctr"/>
            <a:r>
              <a:rPr lang="he-IL" b="1" dirty="0"/>
              <a:t>מערך שיעור עבור הוראת מדעי החקלאות</a:t>
            </a:r>
          </a:p>
          <a:p>
            <a:endParaRPr lang="he-IL" b="1" dirty="0"/>
          </a:p>
          <a:p>
            <a:endParaRPr lang="en-US" sz="2800" b="1" dirty="0"/>
          </a:p>
        </p:txBody>
      </p:sp>
      <p:pic>
        <p:nvPicPr>
          <p:cNvPr id="1026"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176908" y="2661070"/>
            <a:ext cx="6695339" cy="3570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103338" y="6273316"/>
            <a:ext cx="2943147" cy="369332"/>
          </a:xfrm>
          <a:prstGeom prst="rect">
            <a:avLst/>
          </a:prstGeom>
          <a:noFill/>
        </p:spPr>
        <p:txBody>
          <a:bodyPr wrap="square" rtlCol="1">
            <a:spAutoFit/>
          </a:bodyPr>
          <a:lstStyle/>
          <a:p>
            <a:pPr rtl="1"/>
            <a:r>
              <a:rPr lang="he-IL" b="1" dirty="0">
                <a:solidFill>
                  <a:schemeClr val="bg1"/>
                </a:solidFill>
              </a:rPr>
              <a:t>כתבה וערכה: רחלי גלבוע</a:t>
            </a:r>
          </a:p>
        </p:txBody>
      </p:sp>
    </p:spTree>
    <p:extLst>
      <p:ext uri="{BB962C8B-B14F-4D97-AF65-F5344CB8AC3E}">
        <p14:creationId xmlns:p14="http://schemas.microsoft.com/office/powerpoint/2010/main" val="12026374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טקסט 2"/>
          <p:cNvSpPr>
            <a:spLocks noGrp="1"/>
          </p:cNvSpPr>
          <p:nvPr>
            <p:ph type="body" sz="quarter" idx="19"/>
          </p:nvPr>
        </p:nvSpPr>
        <p:spPr>
          <a:xfrm>
            <a:off x="6919809" y="2008684"/>
            <a:ext cx="2024063" cy="3979019"/>
          </a:xfrm>
        </p:spPr>
        <p:txBody>
          <a:bodyPr>
            <a:normAutofit/>
          </a:bodyPr>
          <a:lstStyle/>
          <a:p>
            <a:r>
              <a:rPr lang="he-IL" dirty="0"/>
              <a:t>התרבות מינים  מעבר לכושר הנשיאה  שלהם בטבע.</a:t>
            </a:r>
          </a:p>
          <a:p>
            <a:endParaRPr lang="he-IL" dirty="0"/>
          </a:p>
          <a:p>
            <a:r>
              <a:rPr lang="he-IL" dirty="0"/>
              <a:t>הפרת  מאזן המינים האקולוגי </a:t>
            </a:r>
          </a:p>
          <a:p>
            <a:endParaRPr lang="he-IL" dirty="0"/>
          </a:p>
          <a:p>
            <a:r>
              <a:rPr lang="he-IL" dirty="0"/>
              <a:t>פגיעה גם בטבע וגם נזקים לחקלאות</a:t>
            </a:r>
          </a:p>
        </p:txBody>
      </p:sp>
      <p:sp>
        <p:nvSpPr>
          <p:cNvPr id="4" name="מציין מיקום טקסט 3"/>
          <p:cNvSpPr>
            <a:spLocks noGrp="1"/>
          </p:cNvSpPr>
          <p:nvPr>
            <p:ph type="body" sz="quarter" idx="20"/>
          </p:nvPr>
        </p:nvSpPr>
        <p:spPr>
          <a:xfrm>
            <a:off x="221639" y="1325290"/>
            <a:ext cx="8593994" cy="526957"/>
          </a:xfrm>
        </p:spPr>
        <p:txBody>
          <a:bodyPr/>
          <a:lstStyle/>
          <a:p>
            <a:pPr algn="ctr"/>
            <a:r>
              <a:rPr lang="he-IL" dirty="0"/>
              <a:t>מינים מתפרצים- איום על מגוון המינים</a:t>
            </a:r>
          </a:p>
        </p:txBody>
      </p:sp>
      <p:pic>
        <p:nvPicPr>
          <p:cNvPr id="9218" name="Picture 2"/>
          <p:cNvPicPr>
            <a:picLocks noGrp="1" noChangeAspect="1" noChangeArrowheads="1"/>
          </p:cNvPicPr>
          <p:nvPr>
            <p:ph type="pic" sz="quarter" idx="17"/>
          </p:nvPr>
        </p:nvPicPr>
        <p:blipFill>
          <a:blip r:embed="rId3" cstate="screen">
            <a:extLst>
              <a:ext uri="{28A0092B-C50C-407E-A947-70E740481C1C}">
                <a14:useLocalDpi xmlns:a14="http://schemas.microsoft.com/office/drawing/2010/main"/>
              </a:ext>
            </a:extLst>
          </a:blip>
          <a:srcRect/>
          <a:stretch>
            <a:fillRect/>
          </a:stretch>
        </p:blipFill>
        <p:spPr bwMode="auto">
          <a:xfrm>
            <a:off x="221639" y="2112979"/>
            <a:ext cx="6206488" cy="3979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87079" y="5784997"/>
            <a:ext cx="1486244" cy="246221"/>
          </a:xfrm>
          <a:prstGeom prst="rect">
            <a:avLst/>
          </a:prstGeom>
          <a:noFill/>
        </p:spPr>
        <p:txBody>
          <a:bodyPr wrap="square" rtlCol="1">
            <a:spAutoFit/>
          </a:bodyPr>
          <a:lstStyle/>
          <a:p>
            <a:pPr algn="r"/>
            <a:r>
              <a:rPr lang="he-IL" sz="1000" dirty="0">
                <a:solidFill>
                  <a:schemeClr val="bg1"/>
                </a:solidFill>
              </a:rPr>
              <a:t>צילום: דורון ניסים</a:t>
            </a:r>
          </a:p>
        </p:txBody>
      </p:sp>
    </p:spTree>
    <p:extLst>
      <p:ext uri="{BB962C8B-B14F-4D97-AF65-F5344CB8AC3E}">
        <p14:creationId xmlns:p14="http://schemas.microsoft.com/office/powerpoint/2010/main" val="9132816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מציין מיקום טקסט 14"/>
          <p:cNvSpPr>
            <a:spLocks noGrp="1"/>
          </p:cNvSpPr>
          <p:nvPr>
            <p:ph type="body" sz="quarter" idx="19"/>
          </p:nvPr>
        </p:nvSpPr>
        <p:spPr>
          <a:xfrm>
            <a:off x="6807992" y="2069644"/>
            <a:ext cx="2024063" cy="3979019"/>
          </a:xfrm>
        </p:spPr>
        <p:txBody>
          <a:bodyPr>
            <a:normAutofit/>
          </a:bodyPr>
          <a:lstStyle/>
          <a:p>
            <a:endParaRPr lang="he-IL" dirty="0"/>
          </a:p>
          <a:p>
            <a:endParaRPr lang="he-IL" dirty="0"/>
          </a:p>
          <a:p>
            <a:endParaRPr lang="he-IL" dirty="0"/>
          </a:p>
          <a:p>
            <a:endParaRPr lang="he-IL" dirty="0"/>
          </a:p>
          <a:p>
            <a:endParaRPr lang="he-IL" dirty="0"/>
          </a:p>
          <a:p>
            <a:endParaRPr lang="he-IL" dirty="0"/>
          </a:p>
          <a:p>
            <a:endParaRPr lang="he-IL" dirty="0"/>
          </a:p>
          <a:p>
            <a:endParaRPr lang="he-IL" dirty="0"/>
          </a:p>
        </p:txBody>
      </p:sp>
      <p:sp>
        <p:nvSpPr>
          <p:cNvPr id="16" name="מציין מיקום טקסט 15"/>
          <p:cNvSpPr>
            <a:spLocks noGrp="1"/>
          </p:cNvSpPr>
          <p:nvPr>
            <p:ph type="body" sz="quarter" idx="20"/>
          </p:nvPr>
        </p:nvSpPr>
        <p:spPr>
          <a:xfrm>
            <a:off x="238061" y="1325290"/>
            <a:ext cx="8593994" cy="526957"/>
          </a:xfrm>
        </p:spPr>
        <p:txBody>
          <a:bodyPr/>
          <a:lstStyle/>
          <a:p>
            <a:pPr algn="ctr"/>
            <a:r>
              <a:rPr lang="he-IL" dirty="0"/>
              <a:t>חקלאות  ומינים מתפרצים</a:t>
            </a:r>
          </a:p>
        </p:txBody>
      </p:sp>
      <p:pic>
        <p:nvPicPr>
          <p:cNvPr id="3077" name="Picture 5"/>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401731" y="4326391"/>
            <a:ext cx="2229803" cy="1711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107973" y="4326391"/>
            <a:ext cx="3293758" cy="1711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Grp="1" noChangeAspect="1" noChangeArrowheads="1"/>
          </p:cNvPicPr>
          <p:nvPr>
            <p:ph type="pic" sz="quarter" idx="17"/>
          </p:nvPr>
        </p:nvPicPr>
        <p:blipFill>
          <a:blip r:embed="rId5" cstate="screen">
            <a:extLst>
              <a:ext uri="{28A0092B-C50C-407E-A947-70E740481C1C}">
                <a14:useLocalDpi xmlns:a14="http://schemas.microsoft.com/office/drawing/2010/main"/>
              </a:ext>
            </a:extLst>
          </a:blip>
          <a:srcRect/>
          <a:stretch>
            <a:fillRect/>
          </a:stretch>
        </p:blipFill>
        <p:spPr bwMode="auto">
          <a:xfrm>
            <a:off x="107973" y="2069644"/>
            <a:ext cx="3532291" cy="2264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387331" y="2069644"/>
            <a:ext cx="2244203" cy="2264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015447" y="1984908"/>
            <a:ext cx="2937346" cy="2585323"/>
          </a:xfrm>
          <a:prstGeom prst="rect">
            <a:avLst/>
          </a:prstGeom>
          <a:noFill/>
        </p:spPr>
        <p:txBody>
          <a:bodyPr wrap="square" rtlCol="1">
            <a:spAutoFit/>
          </a:bodyPr>
          <a:lstStyle/>
          <a:p>
            <a:pPr algn="r"/>
            <a:r>
              <a:rPr lang="he-IL" dirty="0">
                <a:solidFill>
                  <a:schemeClr val="bg1"/>
                </a:solidFill>
              </a:rPr>
              <a:t>פסולת חקלאית- זמינות של מזון </a:t>
            </a:r>
          </a:p>
          <a:p>
            <a:pPr algn="r"/>
            <a:endParaRPr lang="he-IL" dirty="0">
              <a:solidFill>
                <a:schemeClr val="bg1"/>
              </a:solidFill>
            </a:endParaRPr>
          </a:p>
          <a:p>
            <a:pPr algn="r"/>
            <a:r>
              <a:rPr lang="he-IL" dirty="0">
                <a:solidFill>
                  <a:schemeClr val="bg1"/>
                </a:solidFill>
              </a:rPr>
              <a:t>השפעה על גידול </a:t>
            </a:r>
          </a:p>
          <a:p>
            <a:pPr algn="r"/>
            <a:r>
              <a:rPr lang="he-IL" dirty="0">
                <a:solidFill>
                  <a:schemeClr val="bg1"/>
                </a:solidFill>
              </a:rPr>
              <a:t>אוכלוסייה של  חיות הבר</a:t>
            </a:r>
          </a:p>
          <a:p>
            <a:pPr algn="r"/>
            <a:endParaRPr lang="he-IL" dirty="0">
              <a:solidFill>
                <a:schemeClr val="bg1"/>
              </a:solidFill>
            </a:endParaRPr>
          </a:p>
          <a:p>
            <a:pPr algn="r"/>
            <a:endParaRPr lang="he-IL" dirty="0">
              <a:solidFill>
                <a:schemeClr val="bg1"/>
              </a:solidFill>
            </a:endParaRPr>
          </a:p>
          <a:p>
            <a:pPr algn="r"/>
            <a:r>
              <a:rPr lang="he-IL" dirty="0">
                <a:solidFill>
                  <a:schemeClr val="bg1"/>
                </a:solidFill>
              </a:rPr>
              <a:t>סניטציה- אמצעי משפיע לטווח ארוך</a:t>
            </a:r>
          </a:p>
        </p:txBody>
      </p:sp>
    </p:spTree>
    <p:extLst>
      <p:ext uri="{BB962C8B-B14F-4D97-AF65-F5344CB8AC3E}">
        <p14:creationId xmlns:p14="http://schemas.microsoft.com/office/powerpoint/2010/main" val="20033230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ציין מיקום טקסט 3"/>
          <p:cNvSpPr>
            <a:spLocks noGrp="1"/>
          </p:cNvSpPr>
          <p:nvPr>
            <p:ph type="body" sz="quarter" idx="20"/>
          </p:nvPr>
        </p:nvSpPr>
        <p:spPr/>
        <p:txBody>
          <a:bodyPr/>
          <a:lstStyle/>
          <a:p>
            <a:pPr algn="ctr"/>
            <a:r>
              <a:rPr lang="he-IL" dirty="0"/>
              <a:t>פרסום לחקלאים- סניטציה</a:t>
            </a:r>
          </a:p>
        </p:txBody>
      </p:sp>
      <p:pic>
        <p:nvPicPr>
          <p:cNvPr id="5122"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0629" y="2386149"/>
            <a:ext cx="8913050" cy="3208892"/>
          </a:xfrm>
          <a:prstGeom prst="rect">
            <a:avLst/>
          </a:prstGeom>
          <a:noFill/>
          <a:ln w="9525">
            <a:solidFill>
              <a:schemeClr val="bg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588291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טקסט 2"/>
          <p:cNvSpPr>
            <a:spLocks noGrp="1"/>
          </p:cNvSpPr>
          <p:nvPr>
            <p:ph type="body" sz="quarter" idx="19"/>
          </p:nvPr>
        </p:nvSpPr>
        <p:spPr>
          <a:xfrm>
            <a:off x="6928730" y="1915886"/>
            <a:ext cx="2024063" cy="4071817"/>
          </a:xfrm>
        </p:spPr>
        <p:txBody>
          <a:bodyPr/>
          <a:lstStyle/>
          <a:p>
            <a:pPr>
              <a:lnSpc>
                <a:spcPct val="150000"/>
              </a:lnSpc>
            </a:pPr>
            <a:r>
              <a:rPr lang="he-IL" b="1" dirty="0"/>
              <a:t>הרעלות מכוונות מחטיאות את המטרה</a:t>
            </a:r>
          </a:p>
          <a:p>
            <a:pPr>
              <a:lnSpc>
                <a:spcPct val="150000"/>
              </a:lnSpc>
            </a:pPr>
            <a:r>
              <a:rPr lang="he-IL" b="1" dirty="0"/>
              <a:t>מנוגדות לחוק ופוגעות באדם ובטבע</a:t>
            </a:r>
            <a:r>
              <a:rPr lang="he-IL" dirty="0"/>
              <a:t>.</a:t>
            </a:r>
            <a:endParaRPr lang="en-US" dirty="0"/>
          </a:p>
          <a:p>
            <a:endParaRPr lang="he-IL" dirty="0"/>
          </a:p>
        </p:txBody>
      </p:sp>
      <p:sp>
        <p:nvSpPr>
          <p:cNvPr id="4" name="מציין מיקום טקסט 3"/>
          <p:cNvSpPr>
            <a:spLocks noGrp="1"/>
          </p:cNvSpPr>
          <p:nvPr>
            <p:ph type="body" sz="quarter" idx="20"/>
          </p:nvPr>
        </p:nvSpPr>
        <p:spPr/>
        <p:txBody>
          <a:bodyPr/>
          <a:lstStyle/>
          <a:p>
            <a:pPr algn="ctr"/>
            <a:r>
              <a:rPr lang="he-IL" dirty="0"/>
              <a:t>ריבוי טורפים בטבע- סכנת הרעלות לחיות הבר</a:t>
            </a:r>
          </a:p>
        </p:txBody>
      </p:sp>
      <p:sp>
        <p:nvSpPr>
          <p:cNvPr id="5" name="מציין מיקום טקסט 4"/>
          <p:cNvSpPr>
            <a:spLocks noGrp="1"/>
          </p:cNvSpPr>
          <p:nvPr>
            <p:ph type="body" sz="quarter" idx="21"/>
          </p:nvPr>
        </p:nvSpPr>
        <p:spPr/>
        <p:txBody>
          <a:bodyPr/>
          <a:lstStyle/>
          <a:p>
            <a:endParaRPr lang="he-IL"/>
          </a:p>
        </p:txBody>
      </p:sp>
      <p:sp>
        <p:nvSpPr>
          <p:cNvPr id="6" name="מציין מיקום טקסט 5"/>
          <p:cNvSpPr>
            <a:spLocks noGrp="1"/>
          </p:cNvSpPr>
          <p:nvPr>
            <p:ph type="body" sz="quarter" idx="22"/>
          </p:nvPr>
        </p:nvSpPr>
        <p:spPr/>
        <p:txBody>
          <a:bodyPr/>
          <a:lstStyle/>
          <a:p>
            <a:endParaRPr lang="he-IL"/>
          </a:p>
        </p:txBody>
      </p:sp>
      <p:pic>
        <p:nvPicPr>
          <p:cNvPr id="11267" name="Picture 3"/>
          <p:cNvPicPr>
            <a:picLocks noGrp="1" noChangeAspect="1" noChangeArrowheads="1"/>
          </p:cNvPicPr>
          <p:nvPr>
            <p:ph type="pic" sz="quarter" idx="17"/>
          </p:nvPr>
        </p:nvPicPr>
        <p:blipFill rotWithShape="1">
          <a:blip r:embed="rId3" cstate="screen">
            <a:extLst>
              <a:ext uri="{28A0092B-C50C-407E-A947-70E740481C1C}">
                <a14:useLocalDpi xmlns:a14="http://schemas.microsoft.com/office/drawing/2010/main"/>
              </a:ext>
            </a:extLst>
          </a:blip>
          <a:srcRect/>
          <a:stretch/>
        </p:blipFill>
        <p:spPr bwMode="auto">
          <a:xfrm>
            <a:off x="2746479" y="3992100"/>
            <a:ext cx="4045091" cy="1759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8" name="Picture 4"/>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b="-9074"/>
          <a:stretch/>
        </p:blipFill>
        <p:spPr bwMode="auto">
          <a:xfrm>
            <a:off x="274320" y="3992100"/>
            <a:ext cx="2472158" cy="1927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262466" y="2102339"/>
            <a:ext cx="6529104" cy="1889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262466" y="3745878"/>
            <a:ext cx="1486244" cy="246221"/>
          </a:xfrm>
          <a:prstGeom prst="rect">
            <a:avLst/>
          </a:prstGeom>
          <a:noFill/>
        </p:spPr>
        <p:txBody>
          <a:bodyPr wrap="square" rtlCol="1">
            <a:spAutoFit/>
          </a:bodyPr>
          <a:lstStyle/>
          <a:p>
            <a:r>
              <a:rPr lang="he-IL" sz="1000" dirty="0"/>
              <a:t>צילום: דיויד </a:t>
            </a:r>
            <a:r>
              <a:rPr lang="he-IL" sz="1000" dirty="0" err="1"/>
              <a:t>רזק</a:t>
            </a:r>
            <a:endParaRPr lang="he-IL" sz="1000" dirty="0"/>
          </a:p>
        </p:txBody>
      </p:sp>
    </p:spTree>
    <p:extLst>
      <p:ext uri="{BB962C8B-B14F-4D97-AF65-F5344CB8AC3E}">
        <p14:creationId xmlns:p14="http://schemas.microsoft.com/office/powerpoint/2010/main" val="29346192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ציין מיקום טקסט 3"/>
          <p:cNvSpPr>
            <a:spLocks noGrp="1"/>
          </p:cNvSpPr>
          <p:nvPr>
            <p:ph type="body" sz="quarter" idx="20"/>
          </p:nvPr>
        </p:nvSpPr>
        <p:spPr/>
        <p:txBody>
          <a:bodyPr/>
          <a:lstStyle/>
          <a:p>
            <a:pPr algn="ctr"/>
            <a:r>
              <a:rPr lang="he-IL" dirty="0"/>
              <a:t>פרסום לחקלאים- מניעת הרעלות</a:t>
            </a:r>
          </a:p>
        </p:txBody>
      </p:sp>
      <p:sp>
        <p:nvSpPr>
          <p:cNvPr id="5" name="מציין מיקום טקסט 4"/>
          <p:cNvSpPr>
            <a:spLocks noGrp="1"/>
          </p:cNvSpPr>
          <p:nvPr>
            <p:ph type="body" sz="quarter" idx="21"/>
          </p:nvPr>
        </p:nvSpPr>
        <p:spPr/>
        <p:txBody>
          <a:bodyPr/>
          <a:lstStyle/>
          <a:p>
            <a:endParaRPr lang="he-IL"/>
          </a:p>
        </p:txBody>
      </p:sp>
      <p:sp>
        <p:nvSpPr>
          <p:cNvPr id="6" name="מציין מיקום טקסט 5"/>
          <p:cNvSpPr>
            <a:spLocks noGrp="1"/>
          </p:cNvSpPr>
          <p:nvPr>
            <p:ph type="body" sz="quarter" idx="22"/>
          </p:nvPr>
        </p:nvSpPr>
        <p:spPr/>
        <p:txBody>
          <a:bodyPr/>
          <a:lstStyle/>
          <a:p>
            <a:endParaRPr lang="he-IL"/>
          </a:p>
        </p:txBody>
      </p:sp>
      <p:pic>
        <p:nvPicPr>
          <p:cNvPr id="614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7046" y="2415744"/>
            <a:ext cx="8820150" cy="3119438"/>
          </a:xfrm>
          <a:prstGeom prst="rect">
            <a:avLst/>
          </a:prstGeom>
          <a:noFill/>
          <a:ln w="25400">
            <a:solidFill>
              <a:schemeClr val="bg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5692996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טקסט 2"/>
          <p:cNvSpPr>
            <a:spLocks noGrp="1"/>
          </p:cNvSpPr>
          <p:nvPr>
            <p:ph type="body" sz="quarter" idx="19"/>
          </p:nvPr>
        </p:nvSpPr>
        <p:spPr>
          <a:xfrm>
            <a:off x="6928851" y="2008684"/>
            <a:ext cx="2024063" cy="3979019"/>
          </a:xfrm>
        </p:spPr>
        <p:txBody>
          <a:bodyPr>
            <a:normAutofit/>
          </a:bodyPr>
          <a:lstStyle/>
          <a:p>
            <a:r>
              <a:rPr lang="he-IL" dirty="0"/>
              <a:t>נזקים לחקלאות מידי חיות הבר:</a:t>
            </a:r>
          </a:p>
          <a:p>
            <a:endParaRPr lang="he-IL" dirty="0"/>
          </a:p>
          <a:p>
            <a:r>
              <a:rPr lang="he-IL" dirty="0"/>
              <a:t>פגיעה ביבול, בחיות המשק, בצנרת ובציוד</a:t>
            </a:r>
          </a:p>
          <a:p>
            <a:endParaRPr lang="he-IL" dirty="0"/>
          </a:p>
          <a:p>
            <a:r>
              <a:rPr lang="he-IL" dirty="0"/>
              <a:t>נזק כלכלי לחקלאים</a:t>
            </a:r>
          </a:p>
          <a:p>
            <a:endParaRPr lang="he-IL" dirty="0"/>
          </a:p>
        </p:txBody>
      </p:sp>
      <p:sp>
        <p:nvSpPr>
          <p:cNvPr id="4" name="מציין מיקום טקסט 3"/>
          <p:cNvSpPr>
            <a:spLocks noGrp="1"/>
          </p:cNvSpPr>
          <p:nvPr>
            <p:ph type="body" sz="quarter" idx="20"/>
          </p:nvPr>
        </p:nvSpPr>
        <p:spPr>
          <a:xfrm>
            <a:off x="268883" y="1312341"/>
            <a:ext cx="8499625" cy="1007833"/>
          </a:xfrm>
        </p:spPr>
        <p:txBody>
          <a:bodyPr/>
          <a:lstStyle/>
          <a:p>
            <a:pPr algn="ctr"/>
            <a:r>
              <a:rPr lang="he-IL" dirty="0"/>
              <a:t>גידולים חקלאיים  ומינים מתפרצים</a:t>
            </a:r>
          </a:p>
        </p:txBody>
      </p:sp>
      <p:sp>
        <p:nvSpPr>
          <p:cNvPr id="5" name="מציין מיקום טקסט 4"/>
          <p:cNvSpPr>
            <a:spLocks noGrp="1"/>
          </p:cNvSpPr>
          <p:nvPr>
            <p:ph type="body" sz="quarter" idx="21"/>
          </p:nvPr>
        </p:nvSpPr>
        <p:spPr/>
        <p:txBody>
          <a:bodyPr/>
          <a:lstStyle/>
          <a:p>
            <a:endParaRPr lang="he-IL"/>
          </a:p>
        </p:txBody>
      </p:sp>
      <p:sp>
        <p:nvSpPr>
          <p:cNvPr id="6" name="מציין מיקום טקסט 5"/>
          <p:cNvSpPr>
            <a:spLocks noGrp="1"/>
          </p:cNvSpPr>
          <p:nvPr>
            <p:ph type="body" sz="quarter" idx="22"/>
          </p:nvPr>
        </p:nvSpPr>
        <p:spPr/>
        <p:txBody>
          <a:bodyPr/>
          <a:lstStyle/>
          <a:p>
            <a:endParaRPr lang="he-IL"/>
          </a:p>
        </p:txBody>
      </p:sp>
      <p:pic>
        <p:nvPicPr>
          <p:cNvPr id="614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5169" y="2130604"/>
            <a:ext cx="6089688" cy="3862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77487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מציין מיקום טקסט 14"/>
          <p:cNvSpPr>
            <a:spLocks noGrp="1"/>
          </p:cNvSpPr>
          <p:nvPr>
            <p:ph type="body" sz="quarter" idx="19"/>
          </p:nvPr>
        </p:nvSpPr>
        <p:spPr/>
        <p:txBody>
          <a:bodyPr>
            <a:normAutofit/>
          </a:bodyPr>
          <a:lstStyle/>
          <a:p>
            <a:endParaRPr lang="he-IL" dirty="0"/>
          </a:p>
          <a:p>
            <a:endParaRPr lang="he-IL" dirty="0"/>
          </a:p>
          <a:p>
            <a:endParaRPr lang="he-IL" dirty="0"/>
          </a:p>
          <a:p>
            <a:endParaRPr lang="he-IL" dirty="0"/>
          </a:p>
          <a:p>
            <a:endParaRPr lang="he-IL" dirty="0"/>
          </a:p>
          <a:p>
            <a:endParaRPr lang="he-IL" dirty="0"/>
          </a:p>
          <a:p>
            <a:endParaRPr lang="he-IL" dirty="0"/>
          </a:p>
          <a:p>
            <a:endParaRPr lang="he-IL" dirty="0"/>
          </a:p>
        </p:txBody>
      </p:sp>
      <p:sp>
        <p:nvSpPr>
          <p:cNvPr id="16" name="מציין מיקום טקסט 15"/>
          <p:cNvSpPr>
            <a:spLocks noGrp="1"/>
          </p:cNvSpPr>
          <p:nvPr>
            <p:ph type="body" sz="quarter" idx="20"/>
          </p:nvPr>
        </p:nvSpPr>
        <p:spPr>
          <a:xfrm>
            <a:off x="188138" y="1303518"/>
            <a:ext cx="8661116" cy="857566"/>
          </a:xfrm>
        </p:spPr>
        <p:txBody>
          <a:bodyPr/>
          <a:lstStyle/>
          <a:p>
            <a:pPr algn="ctr"/>
            <a:r>
              <a:rPr lang="he-IL" dirty="0"/>
              <a:t>מי אכל מהדייסה שלי? חיות הבר ונזקי חקלאות</a:t>
            </a:r>
          </a:p>
        </p:txBody>
      </p:sp>
      <p:sp>
        <p:nvSpPr>
          <p:cNvPr id="17" name="מציין מיקום טקסט 16"/>
          <p:cNvSpPr>
            <a:spLocks noGrp="1"/>
          </p:cNvSpPr>
          <p:nvPr>
            <p:ph type="body" sz="quarter" idx="21"/>
          </p:nvPr>
        </p:nvSpPr>
        <p:spPr/>
        <p:txBody>
          <a:bodyPr/>
          <a:lstStyle/>
          <a:p>
            <a:endParaRPr lang="he-IL"/>
          </a:p>
        </p:txBody>
      </p:sp>
      <p:sp>
        <p:nvSpPr>
          <p:cNvPr id="18" name="מציין מיקום טקסט 17"/>
          <p:cNvSpPr>
            <a:spLocks noGrp="1"/>
          </p:cNvSpPr>
          <p:nvPr>
            <p:ph type="body" sz="quarter" idx="22"/>
          </p:nvPr>
        </p:nvSpPr>
        <p:spPr/>
        <p:txBody>
          <a:bodyPr/>
          <a:lstStyle/>
          <a:p>
            <a:endParaRPr lang="he-IL"/>
          </a:p>
        </p:txBody>
      </p:sp>
      <p:pic>
        <p:nvPicPr>
          <p:cNvPr id="6149" name="Picture 5"/>
          <p:cNvPicPr>
            <a:picLocks noGrp="1" noChangeAspect="1" noChangeArrowheads="1"/>
          </p:cNvPicPr>
          <p:nvPr>
            <p:ph type="pic" sz="quarter" idx="17"/>
          </p:nvPr>
        </p:nvPicPr>
        <p:blipFill>
          <a:blip r:embed="rId3" cstate="screen">
            <a:extLst>
              <a:ext uri="{28A0092B-C50C-407E-A947-70E740481C1C}">
                <a14:useLocalDpi xmlns:a14="http://schemas.microsoft.com/office/drawing/2010/main"/>
              </a:ext>
            </a:extLst>
          </a:blip>
          <a:srcRect/>
          <a:stretch>
            <a:fillRect/>
          </a:stretch>
        </p:blipFill>
        <p:spPr bwMode="auto">
          <a:xfrm>
            <a:off x="261197" y="2100276"/>
            <a:ext cx="6206488" cy="3979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802965" y="1978356"/>
            <a:ext cx="2172584" cy="369332"/>
          </a:xfrm>
          <a:prstGeom prst="rect">
            <a:avLst/>
          </a:prstGeom>
          <a:noFill/>
        </p:spPr>
        <p:txBody>
          <a:bodyPr wrap="square" rtlCol="1">
            <a:spAutoFit/>
          </a:bodyPr>
          <a:lstStyle/>
          <a:p>
            <a:pPr algn="r"/>
            <a:r>
              <a:rPr lang="he-IL" dirty="0">
                <a:solidFill>
                  <a:schemeClr val="bg1"/>
                </a:solidFill>
              </a:rPr>
              <a:t>עורב אפור</a:t>
            </a:r>
          </a:p>
        </p:txBody>
      </p:sp>
      <p:pic>
        <p:nvPicPr>
          <p:cNvPr id="10242"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963004" y="2438521"/>
            <a:ext cx="1913466" cy="3168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6467685" y="5360634"/>
            <a:ext cx="1486244" cy="246221"/>
          </a:xfrm>
          <a:prstGeom prst="rect">
            <a:avLst/>
          </a:prstGeom>
          <a:noFill/>
        </p:spPr>
        <p:txBody>
          <a:bodyPr wrap="square" rtlCol="1">
            <a:spAutoFit/>
          </a:bodyPr>
          <a:lstStyle/>
          <a:p>
            <a:pPr algn="r"/>
            <a:r>
              <a:rPr lang="he-IL" sz="1000" dirty="0">
                <a:solidFill>
                  <a:schemeClr val="bg1"/>
                </a:solidFill>
              </a:rPr>
              <a:t>צילום: בן רוזנברג</a:t>
            </a:r>
          </a:p>
        </p:txBody>
      </p:sp>
    </p:spTree>
    <p:extLst>
      <p:ext uri="{BB962C8B-B14F-4D97-AF65-F5344CB8AC3E}">
        <p14:creationId xmlns:p14="http://schemas.microsoft.com/office/powerpoint/2010/main" val="648088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4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טקסט 2"/>
          <p:cNvSpPr>
            <a:spLocks noGrp="1"/>
          </p:cNvSpPr>
          <p:nvPr>
            <p:ph type="body" sz="quarter" idx="19"/>
          </p:nvPr>
        </p:nvSpPr>
        <p:spPr>
          <a:xfrm>
            <a:off x="6943970" y="2008684"/>
            <a:ext cx="2024063" cy="3979019"/>
          </a:xfrm>
        </p:spPr>
        <p:txBody>
          <a:bodyPr/>
          <a:lstStyle/>
          <a:p>
            <a:r>
              <a:rPr lang="he-IL" dirty="0"/>
              <a:t>תן זהוב</a:t>
            </a:r>
          </a:p>
        </p:txBody>
      </p:sp>
      <p:sp>
        <p:nvSpPr>
          <p:cNvPr id="4" name="מציין מיקום טקסט 3"/>
          <p:cNvSpPr>
            <a:spLocks noGrp="1"/>
          </p:cNvSpPr>
          <p:nvPr>
            <p:ph type="body" sz="quarter" idx="20"/>
          </p:nvPr>
        </p:nvSpPr>
        <p:spPr>
          <a:xfrm>
            <a:off x="221639" y="1329211"/>
            <a:ext cx="8593994" cy="526957"/>
          </a:xfrm>
        </p:spPr>
        <p:txBody>
          <a:bodyPr/>
          <a:lstStyle/>
          <a:p>
            <a:pPr algn="ctr"/>
            <a:r>
              <a:rPr lang="he-IL" dirty="0"/>
              <a:t>מי אכל מהדייסה שלי? חיות הבר ונזקי חקלאות</a:t>
            </a:r>
          </a:p>
        </p:txBody>
      </p:sp>
      <p:sp>
        <p:nvSpPr>
          <p:cNvPr id="5" name="מציין מיקום טקסט 4"/>
          <p:cNvSpPr>
            <a:spLocks noGrp="1"/>
          </p:cNvSpPr>
          <p:nvPr>
            <p:ph type="body" sz="quarter" idx="21"/>
          </p:nvPr>
        </p:nvSpPr>
        <p:spPr/>
        <p:txBody>
          <a:bodyPr/>
          <a:lstStyle/>
          <a:p>
            <a:endParaRPr lang="he-IL"/>
          </a:p>
        </p:txBody>
      </p:sp>
      <p:sp>
        <p:nvSpPr>
          <p:cNvPr id="6" name="מציין מיקום טקסט 5"/>
          <p:cNvSpPr>
            <a:spLocks noGrp="1"/>
          </p:cNvSpPr>
          <p:nvPr>
            <p:ph type="body" sz="quarter" idx="22"/>
          </p:nvPr>
        </p:nvSpPr>
        <p:spPr/>
        <p:txBody>
          <a:bodyPr/>
          <a:lstStyle/>
          <a:p>
            <a:endParaRPr lang="he-IL"/>
          </a:p>
        </p:txBody>
      </p:sp>
      <p:pic>
        <p:nvPicPr>
          <p:cNvPr id="717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7548" y="2001911"/>
            <a:ext cx="4406248" cy="4046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891461" y="2423160"/>
            <a:ext cx="3978220" cy="2806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7209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טקסט 2"/>
          <p:cNvSpPr>
            <a:spLocks noGrp="1"/>
          </p:cNvSpPr>
          <p:nvPr>
            <p:ph type="body" sz="quarter" idx="19"/>
          </p:nvPr>
        </p:nvSpPr>
        <p:spPr>
          <a:xfrm>
            <a:off x="7833360" y="2036168"/>
            <a:ext cx="1119433" cy="3979019"/>
          </a:xfrm>
        </p:spPr>
        <p:txBody>
          <a:bodyPr>
            <a:normAutofit/>
          </a:bodyPr>
          <a:lstStyle/>
          <a:p>
            <a:r>
              <a:rPr lang="he-IL" dirty="0" err="1"/>
              <a:t>דררה</a:t>
            </a:r>
            <a:endParaRPr lang="he-IL" dirty="0"/>
          </a:p>
          <a:p>
            <a:endParaRPr lang="he-IL" dirty="0"/>
          </a:p>
          <a:p>
            <a:endParaRPr lang="he-IL" dirty="0"/>
          </a:p>
          <a:p>
            <a:endParaRPr lang="he-IL" dirty="0"/>
          </a:p>
          <a:p>
            <a:endParaRPr lang="he-IL" dirty="0"/>
          </a:p>
          <a:p>
            <a:endParaRPr lang="he-IL" dirty="0"/>
          </a:p>
          <a:p>
            <a:endParaRPr lang="he-IL" dirty="0"/>
          </a:p>
          <a:p>
            <a:endParaRPr lang="he-IL" dirty="0"/>
          </a:p>
          <a:p>
            <a:endParaRPr lang="he-IL" dirty="0"/>
          </a:p>
          <a:p>
            <a:endParaRPr lang="he-IL" dirty="0"/>
          </a:p>
        </p:txBody>
      </p:sp>
      <p:sp>
        <p:nvSpPr>
          <p:cNvPr id="4" name="מציין מיקום טקסט 3"/>
          <p:cNvSpPr>
            <a:spLocks noGrp="1"/>
          </p:cNvSpPr>
          <p:nvPr>
            <p:ph type="body" sz="quarter" idx="20"/>
          </p:nvPr>
        </p:nvSpPr>
        <p:spPr/>
        <p:txBody>
          <a:bodyPr/>
          <a:lstStyle/>
          <a:p>
            <a:pPr algn="ctr"/>
            <a:r>
              <a:rPr lang="he-IL" dirty="0"/>
              <a:t>מי אכל מהדייסה שלי? חיות הבר ונזקי חקלאות</a:t>
            </a:r>
          </a:p>
          <a:p>
            <a:pPr algn="ctr"/>
            <a:endParaRPr lang="he-IL" dirty="0"/>
          </a:p>
        </p:txBody>
      </p:sp>
      <p:sp>
        <p:nvSpPr>
          <p:cNvPr id="5" name="מציין מיקום טקסט 4"/>
          <p:cNvSpPr>
            <a:spLocks noGrp="1"/>
          </p:cNvSpPr>
          <p:nvPr>
            <p:ph type="body" sz="quarter" idx="21"/>
          </p:nvPr>
        </p:nvSpPr>
        <p:spPr/>
        <p:txBody>
          <a:bodyPr/>
          <a:lstStyle/>
          <a:p>
            <a:endParaRPr lang="he-IL"/>
          </a:p>
        </p:txBody>
      </p:sp>
      <p:sp>
        <p:nvSpPr>
          <p:cNvPr id="6" name="מציין מיקום טקסט 5"/>
          <p:cNvSpPr>
            <a:spLocks noGrp="1"/>
          </p:cNvSpPr>
          <p:nvPr>
            <p:ph type="body" sz="quarter" idx="22"/>
          </p:nvPr>
        </p:nvSpPr>
        <p:spPr/>
        <p:txBody>
          <a:bodyPr/>
          <a:lstStyle/>
          <a:p>
            <a:endParaRPr lang="he-IL"/>
          </a:p>
        </p:txBody>
      </p:sp>
      <p:pic>
        <p:nvPicPr>
          <p:cNvPr id="9218" name="Picture 2"/>
          <p:cNvPicPr>
            <a:picLocks noGrp="1" noChangeAspect="1" noChangeArrowheads="1"/>
          </p:cNvPicPr>
          <p:nvPr>
            <p:ph type="pic" sz="quarter" idx="17"/>
          </p:nvPr>
        </p:nvPicPr>
        <p:blipFill rotWithShape="1">
          <a:blip r:embed="rId3" cstate="screen">
            <a:extLst>
              <a:ext uri="{28A0092B-C50C-407E-A947-70E740481C1C}">
                <a14:useLocalDpi xmlns:a14="http://schemas.microsoft.com/office/drawing/2010/main"/>
              </a:ext>
            </a:extLst>
          </a:blip>
          <a:srcRect/>
          <a:stretch/>
        </p:blipFill>
        <p:spPr bwMode="auto">
          <a:xfrm>
            <a:off x="259079" y="2141031"/>
            <a:ext cx="2566195" cy="3825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2825274" y="2141031"/>
            <a:ext cx="2602336" cy="3825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6" name="Picture 2"/>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5724684" y="2547778"/>
            <a:ext cx="1636150" cy="2592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7360834" y="2547778"/>
            <a:ext cx="1495541" cy="256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970885" y="5630333"/>
            <a:ext cx="913448" cy="369332"/>
          </a:xfrm>
          <a:prstGeom prst="rect">
            <a:avLst/>
          </a:prstGeom>
          <a:noFill/>
        </p:spPr>
        <p:txBody>
          <a:bodyPr wrap="square" rtlCol="1">
            <a:spAutoFit/>
          </a:bodyPr>
          <a:lstStyle/>
          <a:p>
            <a:endParaRPr lang="he-IL" dirty="0"/>
          </a:p>
        </p:txBody>
      </p:sp>
      <p:sp>
        <p:nvSpPr>
          <p:cNvPr id="7" name="TextBox 6"/>
          <p:cNvSpPr txBox="1"/>
          <p:nvPr/>
        </p:nvSpPr>
        <p:spPr>
          <a:xfrm>
            <a:off x="7351286" y="4824302"/>
            <a:ext cx="1754095" cy="246221"/>
          </a:xfrm>
          <a:prstGeom prst="rect">
            <a:avLst/>
          </a:prstGeom>
          <a:noFill/>
        </p:spPr>
        <p:txBody>
          <a:bodyPr wrap="square" rtlCol="1">
            <a:spAutoFit/>
          </a:bodyPr>
          <a:lstStyle/>
          <a:p>
            <a:r>
              <a:rPr lang="he-IL" sz="1000" dirty="0">
                <a:solidFill>
                  <a:schemeClr val="bg1"/>
                </a:solidFill>
              </a:rPr>
              <a:t>צילום: עזרא חדד</a:t>
            </a:r>
          </a:p>
        </p:txBody>
      </p:sp>
      <p:sp>
        <p:nvSpPr>
          <p:cNvPr id="8" name="TextBox 7"/>
          <p:cNvSpPr txBox="1"/>
          <p:nvPr/>
        </p:nvSpPr>
        <p:spPr>
          <a:xfrm>
            <a:off x="5721303" y="4851355"/>
            <a:ext cx="1007056" cy="246223"/>
          </a:xfrm>
          <a:prstGeom prst="rect">
            <a:avLst/>
          </a:prstGeom>
          <a:noFill/>
        </p:spPr>
        <p:txBody>
          <a:bodyPr wrap="square" rtlCol="1">
            <a:spAutoFit/>
          </a:bodyPr>
          <a:lstStyle/>
          <a:p>
            <a:pPr algn="r"/>
            <a:r>
              <a:rPr lang="he-IL" sz="1000" dirty="0" err="1">
                <a:solidFill>
                  <a:schemeClr val="bg1"/>
                </a:solidFill>
              </a:rPr>
              <a:t>צילום:ליאור</a:t>
            </a:r>
            <a:r>
              <a:rPr lang="he-IL" sz="1000" dirty="0">
                <a:solidFill>
                  <a:schemeClr val="bg1"/>
                </a:solidFill>
              </a:rPr>
              <a:t> כסלו</a:t>
            </a:r>
          </a:p>
        </p:txBody>
      </p:sp>
      <p:sp>
        <p:nvSpPr>
          <p:cNvPr id="13" name="מציין מיקום טקסט 2"/>
          <p:cNvSpPr txBox="1">
            <a:spLocks/>
          </p:cNvSpPr>
          <p:nvPr/>
        </p:nvSpPr>
        <p:spPr>
          <a:xfrm>
            <a:off x="6224831" y="2078892"/>
            <a:ext cx="1119433" cy="3979019"/>
          </a:xfrm>
          <a:prstGeom prst="rect">
            <a:avLst/>
          </a:prstGeom>
        </p:spPr>
        <p:txBody>
          <a:bodyPr vert="horz" lIns="91440" tIns="45720" rIns="91440" bIns="45720" rtlCol="0">
            <a:normAutofit/>
          </a:bodyPr>
          <a:lstStyle>
            <a:lvl1pPr marL="0" indent="0" algn="r" defTabSz="685800" rtl="1" eaLnBrk="1" latinLnBrk="0" hangingPunct="1">
              <a:lnSpc>
                <a:spcPct val="90000"/>
              </a:lnSpc>
              <a:spcBef>
                <a:spcPts val="750"/>
              </a:spcBef>
              <a:buFont typeface="Arial" panose="020B0604020202020204" pitchFamily="34" charset="0"/>
              <a:buNone/>
              <a:defRPr sz="1800"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he-IL" dirty="0"/>
              <a:t>בולבול</a:t>
            </a:r>
          </a:p>
          <a:p>
            <a:endParaRPr lang="he-IL" dirty="0"/>
          </a:p>
          <a:p>
            <a:endParaRPr lang="he-IL" dirty="0"/>
          </a:p>
          <a:p>
            <a:endParaRPr lang="he-IL" dirty="0"/>
          </a:p>
          <a:p>
            <a:endParaRPr lang="he-IL" dirty="0"/>
          </a:p>
          <a:p>
            <a:endParaRPr lang="he-IL" dirty="0"/>
          </a:p>
          <a:p>
            <a:endParaRPr lang="he-IL" dirty="0"/>
          </a:p>
          <a:p>
            <a:endParaRPr lang="he-IL" dirty="0"/>
          </a:p>
          <a:p>
            <a:endParaRPr lang="he-IL" dirty="0"/>
          </a:p>
          <a:p>
            <a:endParaRPr lang="he-IL" dirty="0"/>
          </a:p>
        </p:txBody>
      </p:sp>
    </p:spTree>
    <p:extLst>
      <p:ext uri="{BB962C8B-B14F-4D97-AF65-F5344CB8AC3E}">
        <p14:creationId xmlns:p14="http://schemas.microsoft.com/office/powerpoint/2010/main" val="1043928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26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26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P spid="8"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טקסט 2"/>
          <p:cNvSpPr>
            <a:spLocks noGrp="1"/>
          </p:cNvSpPr>
          <p:nvPr>
            <p:ph type="body" sz="quarter" idx="19"/>
          </p:nvPr>
        </p:nvSpPr>
        <p:spPr>
          <a:xfrm>
            <a:off x="6928730" y="2008684"/>
            <a:ext cx="2024063" cy="3979019"/>
          </a:xfrm>
        </p:spPr>
        <p:txBody>
          <a:bodyPr/>
          <a:lstStyle/>
          <a:p>
            <a:r>
              <a:rPr lang="he-IL" dirty="0"/>
              <a:t>חרדון צב</a:t>
            </a:r>
          </a:p>
        </p:txBody>
      </p:sp>
      <p:sp>
        <p:nvSpPr>
          <p:cNvPr id="4" name="מציין מיקום טקסט 3"/>
          <p:cNvSpPr>
            <a:spLocks noGrp="1"/>
          </p:cNvSpPr>
          <p:nvPr>
            <p:ph type="body" sz="quarter" idx="20"/>
          </p:nvPr>
        </p:nvSpPr>
        <p:spPr/>
        <p:txBody>
          <a:bodyPr/>
          <a:lstStyle/>
          <a:p>
            <a:pPr algn="ctr"/>
            <a:r>
              <a:rPr lang="he-IL" dirty="0"/>
              <a:t>מי אכל מהדייסה שלי? חיות הבר ונזקי חקלאות</a:t>
            </a:r>
          </a:p>
          <a:p>
            <a:pPr algn="ctr"/>
            <a:endParaRPr lang="he-IL" dirty="0"/>
          </a:p>
        </p:txBody>
      </p:sp>
      <p:sp>
        <p:nvSpPr>
          <p:cNvPr id="5" name="מציין מיקום טקסט 4"/>
          <p:cNvSpPr>
            <a:spLocks noGrp="1"/>
          </p:cNvSpPr>
          <p:nvPr>
            <p:ph type="body" sz="quarter" idx="21"/>
          </p:nvPr>
        </p:nvSpPr>
        <p:spPr/>
        <p:txBody>
          <a:bodyPr/>
          <a:lstStyle/>
          <a:p>
            <a:endParaRPr lang="he-IL"/>
          </a:p>
        </p:txBody>
      </p:sp>
      <p:sp>
        <p:nvSpPr>
          <p:cNvPr id="6" name="מציין מיקום טקסט 5"/>
          <p:cNvSpPr>
            <a:spLocks noGrp="1"/>
          </p:cNvSpPr>
          <p:nvPr>
            <p:ph type="body" sz="quarter" idx="22"/>
          </p:nvPr>
        </p:nvSpPr>
        <p:spPr/>
        <p:txBody>
          <a:bodyPr/>
          <a:lstStyle/>
          <a:p>
            <a:endParaRPr lang="he-IL"/>
          </a:p>
        </p:txBody>
      </p:sp>
      <p:pic>
        <p:nvPicPr>
          <p:cNvPr id="3074" name="Picture 2"/>
          <p:cNvPicPr>
            <a:picLocks noGrp="1" noChangeAspect="1" noChangeArrowheads="1"/>
          </p:cNvPicPr>
          <p:nvPr>
            <p:ph type="pic" sz="quarter" idx="17"/>
          </p:nvPr>
        </p:nvPicPr>
        <p:blipFill rotWithShape="1">
          <a:blip r:embed="rId3" cstate="screen">
            <a:extLst>
              <a:ext uri="{28A0092B-C50C-407E-A947-70E740481C1C}">
                <a14:useLocalDpi xmlns:a14="http://schemas.microsoft.com/office/drawing/2010/main"/>
              </a:ext>
            </a:extLst>
          </a:blip>
          <a:srcRect l="10514" r="10375"/>
          <a:stretch/>
        </p:blipFill>
        <p:spPr bwMode="auto">
          <a:xfrm>
            <a:off x="259080" y="2115364"/>
            <a:ext cx="5593080" cy="3979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5874313" y="2423160"/>
            <a:ext cx="3002402"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5943600" y="3777139"/>
            <a:ext cx="1284429" cy="246221"/>
          </a:xfrm>
          <a:prstGeom prst="rect">
            <a:avLst/>
          </a:prstGeom>
          <a:noFill/>
        </p:spPr>
        <p:txBody>
          <a:bodyPr wrap="square" rtlCol="1">
            <a:spAutoFit/>
          </a:bodyPr>
          <a:lstStyle/>
          <a:p>
            <a:r>
              <a:rPr lang="he-IL" sz="1000" dirty="0">
                <a:solidFill>
                  <a:schemeClr val="bg1"/>
                </a:solidFill>
              </a:rPr>
              <a:t>צילום: דורון ניסים</a:t>
            </a:r>
          </a:p>
        </p:txBody>
      </p:sp>
      <p:sp>
        <p:nvSpPr>
          <p:cNvPr id="10" name="TextBox 9"/>
          <p:cNvSpPr txBox="1"/>
          <p:nvPr/>
        </p:nvSpPr>
        <p:spPr>
          <a:xfrm>
            <a:off x="259080" y="5848162"/>
            <a:ext cx="1284429" cy="246221"/>
          </a:xfrm>
          <a:prstGeom prst="rect">
            <a:avLst/>
          </a:prstGeom>
          <a:noFill/>
        </p:spPr>
        <p:txBody>
          <a:bodyPr wrap="square" rtlCol="1">
            <a:spAutoFit/>
          </a:bodyPr>
          <a:lstStyle/>
          <a:p>
            <a:r>
              <a:rPr lang="he-IL" sz="1000" dirty="0" err="1">
                <a:solidFill>
                  <a:schemeClr val="bg1"/>
                </a:solidFill>
              </a:rPr>
              <a:t>צילום:דורון</a:t>
            </a:r>
            <a:r>
              <a:rPr lang="he-IL" sz="1000" dirty="0">
                <a:solidFill>
                  <a:schemeClr val="bg1"/>
                </a:solidFill>
              </a:rPr>
              <a:t> ניסים</a:t>
            </a:r>
          </a:p>
        </p:txBody>
      </p:sp>
    </p:spTree>
    <p:extLst>
      <p:ext uri="{BB962C8B-B14F-4D97-AF65-F5344CB8AC3E}">
        <p14:creationId xmlns:p14="http://schemas.microsoft.com/office/powerpoint/2010/main" val="301236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טקסט 2"/>
          <p:cNvSpPr>
            <a:spLocks noGrp="1"/>
          </p:cNvSpPr>
          <p:nvPr>
            <p:ph type="body" sz="quarter" idx="19"/>
          </p:nvPr>
        </p:nvSpPr>
        <p:spPr>
          <a:xfrm>
            <a:off x="6154731" y="1993258"/>
            <a:ext cx="2782944" cy="4125788"/>
          </a:xfrm>
        </p:spPr>
        <p:txBody>
          <a:bodyPr>
            <a:normAutofit/>
          </a:bodyPr>
          <a:lstStyle/>
          <a:p>
            <a:r>
              <a:rPr lang="he-IL" b="1" dirty="0"/>
              <a:t>גידולים חקלאיים -</a:t>
            </a:r>
          </a:p>
          <a:p>
            <a:r>
              <a:rPr lang="he-IL" b="1" dirty="0"/>
              <a:t>גורם משיכה ומקור מזון נוסף לחיות הבר.</a:t>
            </a:r>
          </a:p>
          <a:p>
            <a:endParaRPr lang="he-IL" dirty="0"/>
          </a:p>
          <a:p>
            <a:r>
              <a:rPr lang="he-IL" dirty="0"/>
              <a:t>מצד החקלאים:</a:t>
            </a:r>
          </a:p>
          <a:p>
            <a:r>
              <a:rPr lang="he-IL" dirty="0"/>
              <a:t>פגיעה ישירה בפרנסה.</a:t>
            </a:r>
          </a:p>
          <a:p>
            <a:endParaRPr lang="he-IL" dirty="0"/>
          </a:p>
          <a:p>
            <a:r>
              <a:rPr lang="he-IL" dirty="0"/>
              <a:t>מצד שמירת הטבע:</a:t>
            </a:r>
          </a:p>
          <a:p>
            <a:r>
              <a:rPr lang="he-IL" dirty="0"/>
              <a:t>התרבות של חיות הבר מעבר לכושר נשיאה טבעי.</a:t>
            </a:r>
          </a:p>
          <a:p>
            <a:r>
              <a:rPr lang="he-IL" dirty="0"/>
              <a:t>מינים מתפרצים-פגיעה במגוון המינים בטבע.</a:t>
            </a:r>
          </a:p>
          <a:p>
            <a:endParaRPr lang="he-IL" dirty="0"/>
          </a:p>
          <a:p>
            <a:endParaRPr lang="he-IL" dirty="0"/>
          </a:p>
        </p:txBody>
      </p:sp>
      <p:sp>
        <p:nvSpPr>
          <p:cNvPr id="4" name="מציין מיקום טקסט 3"/>
          <p:cNvSpPr>
            <a:spLocks noGrp="1"/>
          </p:cNvSpPr>
          <p:nvPr>
            <p:ph type="body" sz="quarter" idx="20"/>
          </p:nvPr>
        </p:nvSpPr>
        <p:spPr/>
        <p:txBody>
          <a:bodyPr/>
          <a:lstStyle/>
          <a:p>
            <a:pPr algn="ctr"/>
            <a:r>
              <a:rPr lang="he-IL" dirty="0"/>
              <a:t>מה בקונפליקט ?</a:t>
            </a:r>
          </a:p>
        </p:txBody>
      </p:sp>
      <p:pic>
        <p:nvPicPr>
          <p:cNvPr id="9219" name="Picture 3" descr="C:\Users\rachelig\Desktop\תמונות מבן\תנים (2)_130708_BEN.jpg"/>
          <p:cNvPicPr>
            <a:picLocks noGrp="1" noChangeAspect="1" noChangeArrowheads="1"/>
          </p:cNvPicPr>
          <p:nvPr>
            <p:ph type="pic" sz="quarter" idx="17"/>
          </p:nvPr>
        </p:nvPicPr>
        <p:blipFill rotWithShape="1">
          <a:blip r:embed="rId3" cstate="screen">
            <a:extLst>
              <a:ext uri="{28A0092B-C50C-407E-A947-70E740481C1C}">
                <a14:useLocalDpi xmlns:a14="http://schemas.microsoft.com/office/drawing/2010/main"/>
              </a:ext>
            </a:extLst>
          </a:blip>
          <a:srcRect/>
          <a:stretch/>
        </p:blipFill>
        <p:spPr bwMode="auto">
          <a:xfrm>
            <a:off x="221665" y="2059763"/>
            <a:ext cx="2656694" cy="3979019"/>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78359" y="2059763"/>
            <a:ext cx="2924704" cy="397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316819" y="5781634"/>
            <a:ext cx="1486244" cy="246221"/>
          </a:xfrm>
          <a:prstGeom prst="rect">
            <a:avLst/>
          </a:prstGeom>
          <a:noFill/>
        </p:spPr>
        <p:txBody>
          <a:bodyPr wrap="square" rtlCol="1">
            <a:spAutoFit/>
          </a:bodyPr>
          <a:lstStyle/>
          <a:p>
            <a:pPr algn="r"/>
            <a:r>
              <a:rPr lang="he-IL" sz="1000" dirty="0">
                <a:solidFill>
                  <a:schemeClr val="bg1"/>
                </a:solidFill>
              </a:rPr>
              <a:t>צילום: לירון טל</a:t>
            </a:r>
          </a:p>
        </p:txBody>
      </p:sp>
      <p:sp>
        <p:nvSpPr>
          <p:cNvPr id="12" name="TextBox 11"/>
          <p:cNvSpPr txBox="1"/>
          <p:nvPr/>
        </p:nvSpPr>
        <p:spPr>
          <a:xfrm>
            <a:off x="-287079" y="5784997"/>
            <a:ext cx="1486244" cy="246221"/>
          </a:xfrm>
          <a:prstGeom prst="rect">
            <a:avLst/>
          </a:prstGeom>
          <a:noFill/>
        </p:spPr>
        <p:txBody>
          <a:bodyPr wrap="square" rtlCol="1">
            <a:spAutoFit/>
          </a:bodyPr>
          <a:lstStyle/>
          <a:p>
            <a:pPr algn="r"/>
            <a:r>
              <a:rPr lang="he-IL" sz="1000" dirty="0">
                <a:solidFill>
                  <a:schemeClr val="bg1"/>
                </a:solidFill>
              </a:rPr>
              <a:t>צילום: בן רוזנברג</a:t>
            </a:r>
          </a:p>
        </p:txBody>
      </p:sp>
    </p:spTree>
    <p:extLst>
      <p:ext uri="{BB962C8B-B14F-4D97-AF65-F5344CB8AC3E}">
        <p14:creationId xmlns:p14="http://schemas.microsoft.com/office/powerpoint/2010/main" val="27556342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טקסט 2"/>
          <p:cNvSpPr>
            <a:spLocks noGrp="1"/>
          </p:cNvSpPr>
          <p:nvPr>
            <p:ph type="body" sz="quarter" idx="19"/>
          </p:nvPr>
        </p:nvSpPr>
        <p:spPr>
          <a:xfrm>
            <a:off x="6928730" y="2008684"/>
            <a:ext cx="2024063" cy="3979019"/>
          </a:xfrm>
        </p:spPr>
        <p:txBody>
          <a:bodyPr/>
          <a:lstStyle/>
          <a:p>
            <a:r>
              <a:rPr lang="he-IL" dirty="0"/>
              <a:t>דרבן</a:t>
            </a:r>
          </a:p>
        </p:txBody>
      </p:sp>
      <p:sp>
        <p:nvSpPr>
          <p:cNvPr id="4" name="מציין מיקום טקסט 3"/>
          <p:cNvSpPr>
            <a:spLocks noGrp="1"/>
          </p:cNvSpPr>
          <p:nvPr>
            <p:ph type="body" sz="quarter" idx="20"/>
          </p:nvPr>
        </p:nvSpPr>
        <p:spPr/>
        <p:txBody>
          <a:bodyPr/>
          <a:lstStyle/>
          <a:p>
            <a:pPr algn="ctr"/>
            <a:r>
              <a:rPr lang="he-IL" dirty="0"/>
              <a:t>מי אכל מהדייסה שלי? חיות הבר ונזקי חקלאות</a:t>
            </a:r>
          </a:p>
          <a:p>
            <a:pPr algn="ctr"/>
            <a:endParaRPr lang="he-IL" dirty="0"/>
          </a:p>
        </p:txBody>
      </p:sp>
      <p:pic>
        <p:nvPicPr>
          <p:cNvPr id="10242" name="Picture 2"/>
          <p:cNvPicPr>
            <a:picLocks noGrp="1" noChangeAspect="1" noChangeArrowheads="1"/>
          </p:cNvPicPr>
          <p:nvPr>
            <p:ph type="pic" sz="quarter" idx="17"/>
          </p:nvPr>
        </p:nvPicPr>
        <p:blipFill rotWithShape="1">
          <a:blip r:embed="rId3" cstate="screen">
            <a:extLst>
              <a:ext uri="{28A0092B-C50C-407E-A947-70E740481C1C}">
                <a14:useLocalDpi xmlns:a14="http://schemas.microsoft.com/office/drawing/2010/main"/>
              </a:ext>
            </a:extLst>
          </a:blip>
          <a:srcRect/>
          <a:stretch/>
        </p:blipFill>
        <p:spPr bwMode="auto">
          <a:xfrm>
            <a:off x="259080" y="2130604"/>
            <a:ext cx="5486400" cy="3979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0"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148633" y="2423159"/>
            <a:ext cx="2727960" cy="1767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0607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2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טקסט 2"/>
          <p:cNvSpPr>
            <a:spLocks noGrp="1"/>
          </p:cNvSpPr>
          <p:nvPr>
            <p:ph type="body" sz="quarter" idx="19"/>
          </p:nvPr>
        </p:nvSpPr>
        <p:spPr>
          <a:xfrm>
            <a:off x="6952302" y="2001675"/>
            <a:ext cx="2024063" cy="3979019"/>
          </a:xfrm>
        </p:spPr>
        <p:txBody>
          <a:bodyPr/>
          <a:lstStyle/>
          <a:p>
            <a:r>
              <a:rPr lang="he-IL" dirty="0"/>
              <a:t>חזיר בר</a:t>
            </a:r>
          </a:p>
        </p:txBody>
      </p:sp>
      <p:sp>
        <p:nvSpPr>
          <p:cNvPr id="4" name="מציין מיקום טקסט 3"/>
          <p:cNvSpPr>
            <a:spLocks noGrp="1"/>
          </p:cNvSpPr>
          <p:nvPr>
            <p:ph type="body" sz="quarter" idx="20"/>
          </p:nvPr>
        </p:nvSpPr>
        <p:spPr>
          <a:xfrm>
            <a:off x="321411" y="1330653"/>
            <a:ext cx="8593994" cy="526957"/>
          </a:xfrm>
        </p:spPr>
        <p:txBody>
          <a:bodyPr/>
          <a:lstStyle/>
          <a:p>
            <a:pPr algn="ctr"/>
            <a:r>
              <a:rPr lang="he-IL" dirty="0"/>
              <a:t>מי אכל מהדייסה שלי? חיות הבר ונזקי חקלאות</a:t>
            </a:r>
          </a:p>
          <a:p>
            <a:pPr algn="ctr"/>
            <a:endParaRPr lang="he-IL" dirty="0"/>
          </a:p>
        </p:txBody>
      </p:sp>
      <p:sp>
        <p:nvSpPr>
          <p:cNvPr id="5" name="מציין מיקום טקסט 4"/>
          <p:cNvSpPr>
            <a:spLocks noGrp="1"/>
          </p:cNvSpPr>
          <p:nvPr>
            <p:ph type="body" sz="quarter" idx="21"/>
          </p:nvPr>
        </p:nvSpPr>
        <p:spPr/>
        <p:txBody>
          <a:bodyPr/>
          <a:lstStyle/>
          <a:p>
            <a:endParaRPr lang="he-IL"/>
          </a:p>
        </p:txBody>
      </p:sp>
      <p:sp>
        <p:nvSpPr>
          <p:cNvPr id="6" name="מציין מיקום טקסט 5"/>
          <p:cNvSpPr>
            <a:spLocks noGrp="1"/>
          </p:cNvSpPr>
          <p:nvPr>
            <p:ph type="body" sz="quarter" idx="22"/>
          </p:nvPr>
        </p:nvSpPr>
        <p:spPr/>
        <p:txBody>
          <a:bodyPr/>
          <a:lstStyle/>
          <a:p>
            <a:endParaRPr lang="he-IL"/>
          </a:p>
        </p:txBody>
      </p:sp>
      <p:pic>
        <p:nvPicPr>
          <p:cNvPr id="8194"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4831" y="2138835"/>
            <a:ext cx="5006716" cy="3755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5571174" y="2440092"/>
            <a:ext cx="3305420" cy="2299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0191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טקסט 2"/>
          <p:cNvSpPr>
            <a:spLocks noGrp="1"/>
          </p:cNvSpPr>
          <p:nvPr>
            <p:ph type="body" sz="quarter" idx="19"/>
          </p:nvPr>
        </p:nvSpPr>
        <p:spPr>
          <a:xfrm>
            <a:off x="5786846" y="2039164"/>
            <a:ext cx="3181187" cy="4278905"/>
          </a:xfrm>
        </p:spPr>
        <p:txBody>
          <a:bodyPr>
            <a:normAutofit lnSpcReduction="10000"/>
          </a:bodyPr>
          <a:lstStyle/>
          <a:p>
            <a:r>
              <a:rPr lang="he-IL" dirty="0"/>
              <a:t>היונק הגדול בישראל , </a:t>
            </a:r>
          </a:p>
          <a:p>
            <a:r>
              <a:rPr lang="he-IL" dirty="0"/>
              <a:t>הנפוץ ביותר בצפון ובמרכזה</a:t>
            </a:r>
          </a:p>
          <a:p>
            <a:endParaRPr lang="he-IL" dirty="0"/>
          </a:p>
          <a:p>
            <a:r>
              <a:rPr lang="he-IL" dirty="0"/>
              <a:t>אוכל כל </a:t>
            </a:r>
          </a:p>
          <a:p>
            <a:endParaRPr lang="he-IL" dirty="0"/>
          </a:p>
          <a:p>
            <a:r>
              <a:rPr lang="he-IL" dirty="0"/>
              <a:t>חי בקבוצות קטנות</a:t>
            </a:r>
          </a:p>
          <a:p>
            <a:endParaRPr lang="he-IL" dirty="0"/>
          </a:p>
          <a:p>
            <a:r>
              <a:rPr lang="he-IL" dirty="0"/>
              <a:t>בעל יכולת למידה מהירה</a:t>
            </a:r>
          </a:p>
          <a:p>
            <a:endParaRPr lang="he-IL" dirty="0"/>
          </a:p>
          <a:p>
            <a:r>
              <a:rPr lang="he-IL" dirty="0"/>
              <a:t>בעל כושר הסתגלות מהירה לסביבת האדם</a:t>
            </a:r>
          </a:p>
          <a:p>
            <a:endParaRPr lang="he-IL" dirty="0"/>
          </a:p>
          <a:p>
            <a:r>
              <a:rPr lang="he-IL" dirty="0"/>
              <a:t>חית בר מוגנת על פי חוק</a:t>
            </a:r>
          </a:p>
          <a:p>
            <a:endParaRPr lang="he-IL" dirty="0"/>
          </a:p>
          <a:p>
            <a:endParaRPr lang="he-IL" dirty="0"/>
          </a:p>
          <a:p>
            <a:endParaRPr lang="he-IL" dirty="0"/>
          </a:p>
          <a:p>
            <a:endParaRPr lang="he-IL" dirty="0"/>
          </a:p>
        </p:txBody>
      </p:sp>
      <p:sp>
        <p:nvSpPr>
          <p:cNvPr id="4" name="מציין מיקום טקסט 3"/>
          <p:cNvSpPr>
            <a:spLocks noGrp="1"/>
          </p:cNvSpPr>
          <p:nvPr>
            <p:ph type="body" sz="quarter" idx="20"/>
          </p:nvPr>
        </p:nvSpPr>
        <p:spPr/>
        <p:txBody>
          <a:bodyPr/>
          <a:lstStyle/>
          <a:p>
            <a:pPr algn="ctr"/>
            <a:r>
              <a:rPr lang="he-IL" dirty="0"/>
              <a:t>חזיר הבר- מין מתפרץ מוביל בנזקים לחקלאות</a:t>
            </a:r>
          </a:p>
        </p:txBody>
      </p:sp>
      <p:sp>
        <p:nvSpPr>
          <p:cNvPr id="5" name="מציין מיקום טקסט 4"/>
          <p:cNvSpPr>
            <a:spLocks noGrp="1"/>
          </p:cNvSpPr>
          <p:nvPr>
            <p:ph type="body" sz="quarter" idx="21"/>
          </p:nvPr>
        </p:nvSpPr>
        <p:spPr/>
        <p:txBody>
          <a:bodyPr/>
          <a:lstStyle/>
          <a:p>
            <a:endParaRPr lang="he-IL"/>
          </a:p>
        </p:txBody>
      </p:sp>
      <p:sp>
        <p:nvSpPr>
          <p:cNvPr id="6" name="מציין מיקום טקסט 5"/>
          <p:cNvSpPr>
            <a:spLocks noGrp="1"/>
          </p:cNvSpPr>
          <p:nvPr>
            <p:ph type="body" sz="quarter" idx="22"/>
          </p:nvPr>
        </p:nvSpPr>
        <p:spPr/>
        <p:txBody>
          <a:bodyPr/>
          <a:lstStyle/>
          <a:p>
            <a:endParaRPr lang="he-IL"/>
          </a:p>
        </p:txBody>
      </p:sp>
      <p:pic>
        <p:nvPicPr>
          <p:cNvPr id="4099" name="Picture 3"/>
          <p:cNvPicPr>
            <a:picLocks noGrp="1" noChangeAspect="1" noChangeArrowheads="1"/>
          </p:cNvPicPr>
          <p:nvPr>
            <p:ph type="pic" sz="quarter" idx="17"/>
          </p:nvPr>
        </p:nvPicPr>
        <p:blipFill>
          <a:blip r:embed="rId3" cstate="screen">
            <a:extLst>
              <a:ext uri="{28A0092B-C50C-407E-A947-70E740481C1C}">
                <a14:useLocalDpi xmlns:a14="http://schemas.microsoft.com/office/drawing/2010/main"/>
              </a:ext>
            </a:extLst>
          </a:blip>
          <a:srcRect/>
          <a:stretch>
            <a:fillRect/>
          </a:stretch>
        </p:blipFill>
        <p:spPr bwMode="auto">
          <a:xfrm>
            <a:off x="221760" y="2148840"/>
            <a:ext cx="5655072" cy="3625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40362" y="5500880"/>
            <a:ext cx="1486244" cy="246221"/>
          </a:xfrm>
          <a:prstGeom prst="rect">
            <a:avLst/>
          </a:prstGeom>
          <a:noFill/>
        </p:spPr>
        <p:txBody>
          <a:bodyPr wrap="square" rtlCol="1">
            <a:spAutoFit/>
          </a:bodyPr>
          <a:lstStyle/>
          <a:p>
            <a:pPr algn="r"/>
            <a:r>
              <a:rPr lang="he-IL" sz="1000" dirty="0">
                <a:solidFill>
                  <a:schemeClr val="bg1"/>
                </a:solidFill>
              </a:rPr>
              <a:t>צילום: בן רוזנברג</a:t>
            </a:r>
          </a:p>
        </p:txBody>
      </p:sp>
    </p:spTree>
    <p:extLst>
      <p:ext uri="{BB962C8B-B14F-4D97-AF65-F5344CB8AC3E}">
        <p14:creationId xmlns:p14="http://schemas.microsoft.com/office/powerpoint/2010/main" val="1445083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טקסט 2"/>
          <p:cNvSpPr>
            <a:spLocks noGrp="1"/>
          </p:cNvSpPr>
          <p:nvPr>
            <p:ph type="body" sz="quarter" idx="19"/>
          </p:nvPr>
        </p:nvSpPr>
        <p:spPr>
          <a:xfrm>
            <a:off x="6677026" y="2039164"/>
            <a:ext cx="2291008" cy="3979019"/>
          </a:xfrm>
        </p:spPr>
        <p:txBody>
          <a:bodyPr>
            <a:normAutofit lnSpcReduction="10000"/>
          </a:bodyPr>
          <a:lstStyle/>
          <a:p>
            <a:pPr marL="285750" indent="-285750">
              <a:buFont typeface="Wingdings" panose="05000000000000000000" pitchFamily="2" charset="2"/>
              <a:buChar char="v"/>
            </a:pPr>
            <a:r>
              <a:rPr lang="he-IL" dirty="0"/>
              <a:t>צמצום גורם משיכה- איסוף נשר של יבול מהחלקה</a:t>
            </a:r>
          </a:p>
          <a:p>
            <a:endParaRPr lang="he-IL" dirty="0"/>
          </a:p>
          <a:p>
            <a:pPr marL="285750" indent="-285750">
              <a:buFont typeface="Wingdings" panose="05000000000000000000" pitchFamily="2" charset="2"/>
              <a:buChar char="v"/>
            </a:pPr>
            <a:r>
              <a:rPr lang="he-IL" dirty="0"/>
              <a:t>מיגון- גידור נכון ומותאם, מיגון אמצעי השקיה</a:t>
            </a:r>
          </a:p>
          <a:p>
            <a:endParaRPr lang="he-IL" dirty="0"/>
          </a:p>
          <a:p>
            <a:pPr marL="285750" indent="-285750">
              <a:buFont typeface="Wingdings" panose="05000000000000000000" pitchFamily="2" charset="2"/>
              <a:buChar char="v"/>
            </a:pPr>
            <a:r>
              <a:rPr lang="he-IL" dirty="0"/>
              <a:t>הרתעה- קול, תותח גז, כלבים</a:t>
            </a:r>
          </a:p>
          <a:p>
            <a:endParaRPr lang="he-IL" dirty="0"/>
          </a:p>
          <a:p>
            <a:pPr marL="285750" indent="-285750">
              <a:buFont typeface="Wingdings" panose="05000000000000000000" pitchFamily="2" charset="2"/>
              <a:buChar char="v"/>
            </a:pPr>
            <a:r>
              <a:rPr lang="he-IL" dirty="0"/>
              <a:t>למניעת הסתגלות -    החלפת מקום ושיטת התרעה</a:t>
            </a:r>
          </a:p>
        </p:txBody>
      </p:sp>
      <p:sp>
        <p:nvSpPr>
          <p:cNvPr id="4" name="מציין מיקום טקסט 3"/>
          <p:cNvSpPr>
            <a:spLocks noGrp="1"/>
          </p:cNvSpPr>
          <p:nvPr>
            <p:ph type="body" sz="quarter" idx="20"/>
          </p:nvPr>
        </p:nvSpPr>
        <p:spPr/>
        <p:txBody>
          <a:bodyPr/>
          <a:lstStyle/>
          <a:p>
            <a:pPr algn="ctr"/>
            <a:r>
              <a:rPr lang="he-IL" dirty="0"/>
              <a:t>אילו אמצעים חקלאים יכולים להפעיל לצמצום הנזק? </a:t>
            </a:r>
          </a:p>
        </p:txBody>
      </p:sp>
      <p:pic>
        <p:nvPicPr>
          <p:cNvPr id="5123"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63613" y="4137446"/>
            <a:ext cx="4716522" cy="2108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58752" y="2119004"/>
            <a:ext cx="1572680" cy="20830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4" name="Picture 2"/>
          <p:cNvPicPr>
            <a:picLocks noGrp="1" noChangeAspect="1" noChangeArrowheads="1"/>
          </p:cNvPicPr>
          <p:nvPr>
            <p:ph type="pic" sz="quarter" idx="17"/>
          </p:nvPr>
        </p:nvPicPr>
        <p:blipFill>
          <a:blip r:embed="rId5" cstate="screen">
            <a:extLst>
              <a:ext uri="{28A0092B-C50C-407E-A947-70E740481C1C}">
                <a14:useLocalDpi xmlns:a14="http://schemas.microsoft.com/office/drawing/2010/main"/>
              </a:ext>
            </a:extLst>
          </a:blip>
          <a:srcRect/>
          <a:stretch>
            <a:fillRect/>
          </a:stretch>
        </p:blipFill>
        <p:spPr bwMode="auto">
          <a:xfrm>
            <a:off x="1813547" y="2134244"/>
            <a:ext cx="3166588" cy="2029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3493891" y="3891225"/>
            <a:ext cx="1486244" cy="246221"/>
          </a:xfrm>
          <a:prstGeom prst="rect">
            <a:avLst/>
          </a:prstGeom>
          <a:noFill/>
        </p:spPr>
        <p:txBody>
          <a:bodyPr wrap="square" rtlCol="1">
            <a:spAutoFit/>
          </a:bodyPr>
          <a:lstStyle/>
          <a:p>
            <a:pPr algn="r"/>
            <a:r>
              <a:rPr lang="he-IL" sz="1000" dirty="0">
                <a:solidFill>
                  <a:schemeClr val="bg1"/>
                </a:solidFill>
              </a:rPr>
              <a:t>צילום: דורון ניסים</a:t>
            </a:r>
          </a:p>
        </p:txBody>
      </p:sp>
    </p:spTree>
    <p:extLst>
      <p:ext uri="{BB962C8B-B14F-4D97-AF65-F5344CB8AC3E}">
        <p14:creationId xmlns:p14="http://schemas.microsoft.com/office/powerpoint/2010/main" val="3810976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טקסט 2"/>
          <p:cNvSpPr>
            <a:spLocks noGrp="1"/>
          </p:cNvSpPr>
          <p:nvPr>
            <p:ph type="body" sz="quarter" idx="19"/>
          </p:nvPr>
        </p:nvSpPr>
        <p:spPr>
          <a:xfrm>
            <a:off x="6334125" y="2008684"/>
            <a:ext cx="2618668" cy="3979019"/>
          </a:xfrm>
        </p:spPr>
        <p:txBody>
          <a:bodyPr>
            <a:noAutofit/>
          </a:bodyPr>
          <a:lstStyle/>
          <a:p>
            <a:pPr marL="285750" indent="-285750">
              <a:lnSpc>
                <a:spcPct val="100000"/>
              </a:lnSpc>
              <a:buFont typeface="Wingdings" panose="05000000000000000000" pitchFamily="2" charset="2"/>
              <a:buChar char="v"/>
            </a:pPr>
            <a:r>
              <a:rPr lang="he-IL" dirty="0"/>
              <a:t>פקחים אזוריים ייעודיים לנזקי חקלאות-  הנחייה וסיוע לחקלאים.</a:t>
            </a:r>
          </a:p>
          <a:p>
            <a:pPr marL="285750" indent="-285750">
              <a:lnSpc>
                <a:spcPct val="100000"/>
              </a:lnSpc>
              <a:buFont typeface="Wingdings" panose="05000000000000000000" pitchFamily="2" charset="2"/>
              <a:buChar char="v"/>
            </a:pPr>
            <a:endParaRPr lang="he-IL" dirty="0"/>
          </a:p>
          <a:p>
            <a:pPr marL="285750" indent="-285750">
              <a:lnSpc>
                <a:spcPct val="100000"/>
              </a:lnSpc>
              <a:buFont typeface="Wingdings" panose="05000000000000000000" pitchFamily="2" charset="2"/>
              <a:buChar char="v"/>
            </a:pPr>
            <a:r>
              <a:rPr lang="he-IL" dirty="0"/>
              <a:t>ירי על ידי פקחים  והכוונת ציידים    בהיתרים.</a:t>
            </a:r>
          </a:p>
          <a:p>
            <a:pPr marL="285750" indent="-285750">
              <a:lnSpc>
                <a:spcPct val="100000"/>
              </a:lnSpc>
              <a:buFont typeface="Wingdings" panose="05000000000000000000" pitchFamily="2" charset="2"/>
              <a:buChar char="v"/>
            </a:pPr>
            <a:endParaRPr lang="he-IL" dirty="0"/>
          </a:p>
          <a:p>
            <a:pPr marL="285750" indent="-285750">
              <a:lnSpc>
                <a:spcPct val="100000"/>
              </a:lnSpc>
              <a:buFont typeface="Wingdings" panose="05000000000000000000" pitchFamily="2" charset="2"/>
              <a:buChar char="v"/>
            </a:pPr>
            <a:r>
              <a:rPr lang="he-IL" dirty="0"/>
              <a:t>יעיל לצמצום נזקים מקומית ולטווח קצר.</a:t>
            </a:r>
          </a:p>
          <a:p>
            <a:pPr marL="285750" indent="-285750">
              <a:lnSpc>
                <a:spcPct val="100000"/>
              </a:lnSpc>
              <a:buFont typeface="Wingdings" panose="05000000000000000000" pitchFamily="2" charset="2"/>
              <a:buChar char="v"/>
            </a:pPr>
            <a:endParaRPr lang="he-IL" dirty="0"/>
          </a:p>
          <a:p>
            <a:pPr marL="285750" indent="-285750">
              <a:lnSpc>
                <a:spcPct val="100000"/>
              </a:lnSpc>
              <a:buFont typeface="Wingdings" panose="05000000000000000000" pitchFamily="2" charset="2"/>
              <a:buChar char="v"/>
            </a:pPr>
            <a:r>
              <a:rPr lang="he-IL" dirty="0"/>
              <a:t>הציד מותר רק לציידים ברישיון ובהיתר </a:t>
            </a:r>
            <a:r>
              <a:rPr lang="he-IL" dirty="0" err="1"/>
              <a:t>מרט"ג</a:t>
            </a:r>
            <a:r>
              <a:rPr lang="he-IL" dirty="0"/>
              <a:t>.</a:t>
            </a:r>
          </a:p>
        </p:txBody>
      </p:sp>
      <p:sp>
        <p:nvSpPr>
          <p:cNvPr id="4" name="מציין מיקום טקסט 3"/>
          <p:cNvSpPr>
            <a:spLocks noGrp="1"/>
          </p:cNvSpPr>
          <p:nvPr>
            <p:ph type="body" sz="quarter" idx="20"/>
          </p:nvPr>
        </p:nvSpPr>
        <p:spPr/>
        <p:txBody>
          <a:bodyPr/>
          <a:lstStyle/>
          <a:p>
            <a:pPr algn="ctr"/>
            <a:r>
              <a:rPr lang="he-IL" dirty="0"/>
              <a:t>דילול של  מין מתפרץ- ממשק בשמירת טבע</a:t>
            </a:r>
          </a:p>
        </p:txBody>
      </p:sp>
      <p:pic>
        <p:nvPicPr>
          <p:cNvPr id="13315" name="Picture 3"/>
          <p:cNvPicPr>
            <a:picLocks noGrp="1" noChangeAspect="1" noChangeArrowheads="1"/>
          </p:cNvPicPr>
          <p:nvPr>
            <p:ph type="pic" sz="quarter" idx="17"/>
          </p:nvPr>
        </p:nvPicPr>
        <p:blipFill>
          <a:blip r:embed="rId3" cstate="screen">
            <a:extLst>
              <a:ext uri="{28A0092B-C50C-407E-A947-70E740481C1C}">
                <a14:useLocalDpi xmlns:a14="http://schemas.microsoft.com/office/drawing/2010/main"/>
              </a:ext>
            </a:extLst>
          </a:blip>
          <a:srcRect/>
          <a:stretch>
            <a:fillRect/>
          </a:stretch>
        </p:blipFill>
        <p:spPr bwMode="auto">
          <a:xfrm>
            <a:off x="221760" y="2130604"/>
            <a:ext cx="6206488" cy="3979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704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טקסט 2"/>
          <p:cNvSpPr>
            <a:spLocks noGrp="1"/>
          </p:cNvSpPr>
          <p:nvPr>
            <p:ph type="body" sz="quarter" idx="19"/>
          </p:nvPr>
        </p:nvSpPr>
        <p:spPr>
          <a:xfrm>
            <a:off x="5664076" y="2013568"/>
            <a:ext cx="3273478" cy="4412333"/>
          </a:xfrm>
        </p:spPr>
        <p:txBody>
          <a:bodyPr>
            <a:noAutofit/>
          </a:bodyPr>
          <a:lstStyle/>
          <a:p>
            <a:r>
              <a:rPr lang="he-IL" dirty="0"/>
              <a:t>צורך משותף לחקלאים ולשמירת הטבע: </a:t>
            </a:r>
          </a:p>
          <a:p>
            <a:r>
              <a:rPr lang="he-IL" dirty="0"/>
              <a:t>הורדת לחץ הנזקים על היבול</a:t>
            </a:r>
          </a:p>
          <a:p>
            <a:r>
              <a:rPr lang="he-IL" dirty="0"/>
              <a:t>וויסות אוכלוסייה מתפרצת.</a:t>
            </a:r>
          </a:p>
          <a:p>
            <a:endParaRPr lang="he-IL" dirty="0"/>
          </a:p>
          <a:p>
            <a:r>
              <a:rPr lang="he-IL" dirty="0"/>
              <a:t>החקלאים:</a:t>
            </a:r>
          </a:p>
          <a:p>
            <a:r>
              <a:rPr lang="he-IL" dirty="0"/>
              <a:t>מניעה, מיגון, הרתעה.</a:t>
            </a:r>
          </a:p>
          <a:p>
            <a:endParaRPr lang="he-IL" dirty="0"/>
          </a:p>
          <a:p>
            <a:r>
              <a:rPr lang="he-IL" dirty="0"/>
              <a:t>רשות הטבע והגנים:</a:t>
            </a:r>
          </a:p>
          <a:p>
            <a:r>
              <a:rPr lang="he-IL" dirty="0"/>
              <a:t>ממשק דילול מינים מתפרצים</a:t>
            </a:r>
          </a:p>
          <a:p>
            <a:r>
              <a:rPr lang="he-IL" dirty="0"/>
              <a:t>הנחייה וסיוע של פקח נזקי חקלאות</a:t>
            </a:r>
          </a:p>
          <a:p>
            <a:endParaRPr lang="he-IL" dirty="0"/>
          </a:p>
          <a:p>
            <a:endParaRPr lang="he-IL" dirty="0"/>
          </a:p>
        </p:txBody>
      </p:sp>
      <p:sp>
        <p:nvSpPr>
          <p:cNvPr id="4" name="מציין מיקום טקסט 3"/>
          <p:cNvSpPr>
            <a:spLocks noGrp="1"/>
          </p:cNvSpPr>
          <p:nvPr>
            <p:ph type="body" sz="quarter" idx="20"/>
          </p:nvPr>
        </p:nvSpPr>
        <p:spPr/>
        <p:txBody>
          <a:bodyPr/>
          <a:lstStyle/>
          <a:p>
            <a:r>
              <a:rPr lang="he-IL" dirty="0"/>
              <a:t>מניעת הגישה של חזירי הבר לחלקות- אינטרס אחד</a:t>
            </a:r>
          </a:p>
        </p:txBody>
      </p:sp>
      <p:pic>
        <p:nvPicPr>
          <p:cNvPr id="7170" name="Picture 2"/>
          <p:cNvPicPr>
            <a:picLocks noGrp="1" noChangeAspect="1" noChangeArrowheads="1"/>
          </p:cNvPicPr>
          <p:nvPr>
            <p:ph type="pic" sz="quarter" idx="17"/>
          </p:nvPr>
        </p:nvPicPr>
        <p:blipFill rotWithShape="1">
          <a:blip r:embed="rId3" cstate="screen">
            <a:extLst>
              <a:ext uri="{28A0092B-C50C-407E-A947-70E740481C1C}">
                <a14:useLocalDpi xmlns:a14="http://schemas.microsoft.com/office/drawing/2010/main"/>
              </a:ext>
            </a:extLst>
          </a:blip>
          <a:srcRect/>
          <a:stretch/>
        </p:blipFill>
        <p:spPr bwMode="auto">
          <a:xfrm>
            <a:off x="242801" y="2133600"/>
            <a:ext cx="5081760" cy="19027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221760" y="4053839"/>
            <a:ext cx="5081760" cy="20421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descr="G:\Merchav-Carmel\MH-Carmel\תמונות\דיויד רזק\חזיר בר\21200577_1575608515793724_8445911145159037615_o (1).jp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l="-6"/>
          <a:stretch/>
        </p:blipFill>
        <p:spPr bwMode="auto">
          <a:xfrm>
            <a:off x="221760" y="3564082"/>
            <a:ext cx="5102801" cy="2614744"/>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262466" y="5921863"/>
            <a:ext cx="1486244" cy="246221"/>
          </a:xfrm>
          <a:prstGeom prst="rect">
            <a:avLst/>
          </a:prstGeom>
          <a:noFill/>
        </p:spPr>
        <p:txBody>
          <a:bodyPr wrap="square" rtlCol="1">
            <a:spAutoFit/>
          </a:bodyPr>
          <a:lstStyle/>
          <a:p>
            <a:r>
              <a:rPr lang="he-IL" sz="1000" dirty="0">
                <a:solidFill>
                  <a:schemeClr val="bg1"/>
                </a:solidFill>
              </a:rPr>
              <a:t>צילום: דיויד </a:t>
            </a:r>
            <a:r>
              <a:rPr lang="he-IL" sz="1000" dirty="0" err="1">
                <a:solidFill>
                  <a:schemeClr val="bg1"/>
                </a:solidFill>
              </a:rPr>
              <a:t>רזק</a:t>
            </a:r>
            <a:endParaRPr lang="he-IL" sz="1000" dirty="0">
              <a:solidFill>
                <a:schemeClr val="bg1"/>
              </a:solidFill>
            </a:endParaRPr>
          </a:p>
        </p:txBody>
      </p:sp>
    </p:spTree>
    <p:extLst>
      <p:ext uri="{BB962C8B-B14F-4D97-AF65-F5344CB8AC3E}">
        <p14:creationId xmlns:p14="http://schemas.microsoft.com/office/powerpoint/2010/main" val="12729275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טקסט 2"/>
          <p:cNvSpPr>
            <a:spLocks noGrp="1"/>
          </p:cNvSpPr>
          <p:nvPr>
            <p:ph type="body" sz="quarter" idx="19"/>
          </p:nvPr>
        </p:nvSpPr>
        <p:spPr>
          <a:xfrm>
            <a:off x="6595888" y="2023924"/>
            <a:ext cx="2387385" cy="3979019"/>
          </a:xfrm>
        </p:spPr>
        <p:txBody>
          <a:bodyPr>
            <a:normAutofit/>
          </a:bodyPr>
          <a:lstStyle/>
          <a:p>
            <a:r>
              <a:rPr lang="he-IL" dirty="0"/>
              <a:t>'שיפור תנאים' בקרבת יישובי האדם- מחנות צבא, מזבלות, שטחי חקלאות.</a:t>
            </a:r>
          </a:p>
          <a:p>
            <a:endParaRPr lang="he-IL" dirty="0"/>
          </a:p>
          <a:p>
            <a:r>
              <a:rPr lang="he-IL" dirty="0"/>
              <a:t>הזאב -נלווה אל יישובי האדם .פגיעה במשק החי, ובחלקות חקלאיות. </a:t>
            </a:r>
          </a:p>
          <a:p>
            <a:endParaRPr lang="he-IL" dirty="0"/>
          </a:p>
          <a:p>
            <a:r>
              <a:rPr lang="he-IL" dirty="0"/>
              <a:t>התרבות טורפים מעבר ליכולת הנשיאה של השטח הטבעי. </a:t>
            </a:r>
          </a:p>
        </p:txBody>
      </p:sp>
      <p:sp>
        <p:nvSpPr>
          <p:cNvPr id="4" name="מציין מיקום טקסט 3"/>
          <p:cNvSpPr>
            <a:spLocks noGrp="1"/>
          </p:cNvSpPr>
          <p:nvPr>
            <p:ph type="body" sz="quarter" idx="20"/>
          </p:nvPr>
        </p:nvSpPr>
        <p:spPr/>
        <p:txBody>
          <a:bodyPr/>
          <a:lstStyle/>
          <a:p>
            <a:pPr algn="ctr"/>
            <a:r>
              <a:rPr lang="he-IL" dirty="0"/>
              <a:t>מין מוביל בנזקי חקלאות בערבה- הזאב</a:t>
            </a:r>
          </a:p>
        </p:txBody>
      </p:sp>
      <p:pic>
        <p:nvPicPr>
          <p:cNvPr id="4098"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2240" y="2098153"/>
            <a:ext cx="5802088" cy="3768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מלבן 7">
            <a:hlinkClick r:id="rId4"/>
          </p:cNvPr>
          <p:cNvSpPr/>
          <p:nvPr/>
        </p:nvSpPr>
        <p:spPr>
          <a:xfrm>
            <a:off x="6142708" y="5526294"/>
            <a:ext cx="1702081" cy="430887"/>
          </a:xfrm>
          <a:prstGeom prst="rect">
            <a:avLst/>
          </a:prstGeom>
        </p:spPr>
        <p:txBody>
          <a:bodyPr wrap="square">
            <a:spAutoFit/>
          </a:bodyPr>
          <a:lstStyle/>
          <a:p>
            <a:r>
              <a:rPr lang="he-IL" sz="2200" b="1" dirty="0">
                <a:solidFill>
                  <a:schemeClr val="bg1"/>
                </a:solidFill>
              </a:rPr>
              <a:t>לחץ לצפייה</a:t>
            </a:r>
            <a:endParaRPr lang="en-US" sz="2200" b="1" dirty="0">
              <a:solidFill>
                <a:schemeClr val="bg1"/>
              </a:solidFill>
            </a:endParaRPr>
          </a:p>
        </p:txBody>
      </p:sp>
    </p:spTree>
    <p:extLst>
      <p:ext uri="{BB962C8B-B14F-4D97-AF65-F5344CB8AC3E}">
        <p14:creationId xmlns:p14="http://schemas.microsoft.com/office/powerpoint/2010/main" val="32770437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מציין מיקום טקסט 5120"/>
          <p:cNvSpPr>
            <a:spLocks noGrp="1"/>
          </p:cNvSpPr>
          <p:nvPr>
            <p:ph type="body" sz="quarter" idx="20"/>
          </p:nvPr>
        </p:nvSpPr>
        <p:spPr/>
        <p:txBody>
          <a:bodyPr/>
          <a:lstStyle/>
          <a:p>
            <a:pPr algn="ctr"/>
            <a:r>
              <a:rPr lang="he-IL" dirty="0"/>
              <a:t>"זאב </a:t>
            </a:r>
            <a:r>
              <a:rPr lang="he-IL" dirty="0" err="1"/>
              <a:t>זאב</a:t>
            </a:r>
            <a:r>
              <a:rPr lang="he-IL" dirty="0"/>
              <a:t>"  - סיפור מקרה ממושב עופר בכרמל</a:t>
            </a:r>
          </a:p>
          <a:p>
            <a:pPr algn="ctr"/>
            <a:endParaRPr lang="he-IL" dirty="0"/>
          </a:p>
        </p:txBody>
      </p:sp>
      <p:pic>
        <p:nvPicPr>
          <p:cNvPr id="5122" name="Picture 2" descr="C:\Users\rachelig\Desktop\תמונות מבן\זאבים בעופר.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167711" y="4191001"/>
            <a:ext cx="2710107" cy="1411982"/>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rachelig\Desktop\תמונות מבן\IMG-20170918-WA0014.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167711" y="2127761"/>
            <a:ext cx="2695393" cy="2063240"/>
          </a:xfrm>
          <a:prstGeom prst="rect">
            <a:avLst/>
          </a:prstGeom>
          <a:noFill/>
          <a:extLst>
            <a:ext uri="{909E8E84-426E-40DD-AFC4-6F175D3DCCD1}">
              <a14:hiddenFill xmlns:a14="http://schemas.microsoft.com/office/drawing/2010/main">
                <a:solidFill>
                  <a:srgbClr val="FFFFFF"/>
                </a:solidFill>
              </a14:hiddenFill>
            </a:ext>
          </a:extLst>
        </p:spPr>
      </p:pic>
      <p:pic>
        <p:nvPicPr>
          <p:cNvPr id="16386" name="Picture 2" descr="C:\Users\rachelig\Desktop\תמונות מבן\IMG-20180430-WA0001.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52240" y="2112520"/>
            <a:ext cx="5150337" cy="38627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13845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מציין מיקום טקסט 9"/>
          <p:cNvSpPr>
            <a:spLocks noGrp="1"/>
          </p:cNvSpPr>
          <p:nvPr>
            <p:ph type="body" sz="quarter" idx="20"/>
          </p:nvPr>
        </p:nvSpPr>
        <p:spPr/>
        <p:txBody>
          <a:bodyPr/>
          <a:lstStyle/>
          <a:p>
            <a:pPr algn="ctr"/>
            <a:r>
              <a:rPr lang="he-IL" dirty="0"/>
              <a:t>שני צדדים לבעיה</a:t>
            </a:r>
          </a:p>
        </p:txBody>
      </p:sp>
      <p:pic>
        <p:nvPicPr>
          <p:cNvPr id="7"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99013" y="2090155"/>
            <a:ext cx="5982360" cy="4101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281373" y="2090154"/>
            <a:ext cx="2534381" cy="2308324"/>
          </a:xfrm>
          <a:prstGeom prst="rect">
            <a:avLst/>
          </a:prstGeom>
          <a:noFill/>
        </p:spPr>
        <p:txBody>
          <a:bodyPr wrap="square" rtlCol="1">
            <a:spAutoFit/>
          </a:bodyPr>
          <a:lstStyle/>
          <a:p>
            <a:pPr algn="r"/>
            <a:r>
              <a:rPr lang="he-IL" dirty="0">
                <a:solidFill>
                  <a:schemeClr val="bg1"/>
                </a:solidFill>
              </a:rPr>
              <a:t>נציגים של: </a:t>
            </a:r>
          </a:p>
          <a:p>
            <a:pPr algn="r"/>
            <a:r>
              <a:rPr lang="en-US" dirty="0">
                <a:solidFill>
                  <a:schemeClr val="bg1"/>
                </a:solidFill>
              </a:rPr>
              <a:t>  </a:t>
            </a:r>
            <a:r>
              <a:rPr lang="he-IL" dirty="0">
                <a:solidFill>
                  <a:schemeClr val="bg1"/>
                </a:solidFill>
              </a:rPr>
              <a:t>ענפי המדגה הצאן והבקר</a:t>
            </a:r>
          </a:p>
          <a:p>
            <a:pPr algn="r"/>
            <a:endParaRPr lang="he-IL" dirty="0">
              <a:solidFill>
                <a:schemeClr val="bg1"/>
              </a:solidFill>
            </a:endParaRPr>
          </a:p>
          <a:p>
            <a:pPr algn="r"/>
            <a:r>
              <a:rPr lang="he-IL" dirty="0">
                <a:solidFill>
                  <a:schemeClr val="bg1"/>
                </a:solidFill>
              </a:rPr>
              <a:t>נציגים של:</a:t>
            </a:r>
          </a:p>
          <a:p>
            <a:pPr algn="r"/>
            <a:r>
              <a:rPr lang="he-IL" dirty="0">
                <a:solidFill>
                  <a:schemeClr val="bg1"/>
                </a:solidFill>
              </a:rPr>
              <a:t>רשות הטבע והגנים</a:t>
            </a:r>
          </a:p>
          <a:p>
            <a:pPr algn="r"/>
            <a:endParaRPr lang="he-IL" dirty="0">
              <a:solidFill>
                <a:schemeClr val="bg1"/>
              </a:solidFill>
            </a:endParaRPr>
          </a:p>
          <a:p>
            <a:pPr algn="r"/>
            <a:endParaRPr lang="he-IL" dirty="0">
              <a:solidFill>
                <a:schemeClr val="bg1"/>
              </a:solidFill>
            </a:endParaRPr>
          </a:p>
          <a:p>
            <a:pPr algn="r"/>
            <a:r>
              <a:rPr lang="he-IL" dirty="0">
                <a:solidFill>
                  <a:schemeClr val="bg1"/>
                </a:solidFill>
              </a:rPr>
              <a:t> </a:t>
            </a:r>
          </a:p>
        </p:txBody>
      </p:sp>
    </p:spTree>
    <p:extLst>
      <p:ext uri="{BB962C8B-B14F-4D97-AF65-F5344CB8AC3E}">
        <p14:creationId xmlns:p14="http://schemas.microsoft.com/office/powerpoint/2010/main" val="4271881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ה 1"/>
          <p:cNvSpPr>
            <a:spLocks noGrp="1"/>
          </p:cNvSpPr>
          <p:nvPr>
            <p:ph type="pic" sz="quarter" idx="14"/>
          </p:nvPr>
        </p:nvSpPr>
        <p:spPr/>
      </p:sp>
      <p:sp>
        <p:nvSpPr>
          <p:cNvPr id="4" name="מציין מיקום טקסט 3"/>
          <p:cNvSpPr>
            <a:spLocks noGrp="1"/>
          </p:cNvSpPr>
          <p:nvPr>
            <p:ph type="body" sz="quarter" idx="19"/>
          </p:nvPr>
        </p:nvSpPr>
        <p:spPr>
          <a:xfrm>
            <a:off x="6439369" y="2023850"/>
            <a:ext cx="2513424" cy="3979019"/>
          </a:xfrm>
        </p:spPr>
        <p:txBody>
          <a:bodyPr>
            <a:noAutofit/>
          </a:bodyPr>
          <a:lstStyle/>
          <a:p>
            <a:r>
              <a:rPr lang="he-IL" b="1" dirty="0"/>
              <a:t>שקנאים בענף המדגה</a:t>
            </a:r>
          </a:p>
          <a:p>
            <a:r>
              <a:rPr lang="he-IL" b="1" dirty="0"/>
              <a:t>זאבים בענף הצאן.</a:t>
            </a:r>
          </a:p>
          <a:p>
            <a:endParaRPr lang="he-IL" dirty="0"/>
          </a:p>
          <a:p>
            <a:r>
              <a:rPr lang="he-IL" dirty="0"/>
              <a:t>מהם הנזקים  שנגרמים לכם-למה שאתם מייצגים?</a:t>
            </a:r>
          </a:p>
          <a:p>
            <a:endParaRPr lang="he-IL" dirty="0"/>
          </a:p>
          <a:p>
            <a:r>
              <a:rPr lang="he-IL" dirty="0"/>
              <a:t>מהן הציפיות שלכם מהשותפים לקונפליקט?</a:t>
            </a:r>
          </a:p>
          <a:p>
            <a:endParaRPr lang="he-IL" dirty="0"/>
          </a:p>
          <a:p>
            <a:r>
              <a:rPr lang="he-IL" dirty="0"/>
              <a:t>כיצד אתם מציעים לפעול לצמצום הבעיה?</a:t>
            </a:r>
          </a:p>
        </p:txBody>
      </p:sp>
      <p:sp>
        <p:nvSpPr>
          <p:cNvPr id="5" name="מציין מיקום טקסט 4"/>
          <p:cNvSpPr>
            <a:spLocks noGrp="1"/>
          </p:cNvSpPr>
          <p:nvPr>
            <p:ph type="body" sz="quarter" idx="20"/>
          </p:nvPr>
        </p:nvSpPr>
        <p:spPr/>
        <p:txBody>
          <a:bodyPr/>
          <a:lstStyle/>
          <a:p>
            <a:pPr algn="ctr"/>
            <a:r>
              <a:rPr lang="he-IL" dirty="0"/>
              <a:t>סימולציה-דיון של נציגי חקלאים ונציגי </a:t>
            </a:r>
            <a:r>
              <a:rPr lang="he-IL" dirty="0" err="1"/>
              <a:t>רט"ג</a:t>
            </a:r>
            <a:endParaRPr lang="he-IL" dirty="0"/>
          </a:p>
        </p:txBody>
      </p:sp>
      <p:sp>
        <p:nvSpPr>
          <p:cNvPr id="8" name="מציין מיקום של תמונה 1"/>
          <p:cNvSpPr txBox="1">
            <a:spLocks/>
          </p:cNvSpPr>
          <p:nvPr/>
        </p:nvSpPr>
        <p:spPr>
          <a:xfrm>
            <a:off x="221760" y="2161400"/>
            <a:ext cx="2880000" cy="3959482"/>
          </a:xfrm>
          <a:prstGeom prst="rect">
            <a:avLst/>
          </a:prstGeom>
        </p:spPr>
      </p:sp>
      <p:pic>
        <p:nvPicPr>
          <p:cNvPr id="10242" name="Picture 2" descr="G:\Merchav-Carmel\MH-Carmel\תמונות\דיויד רזק\שקנאים\21741310_1587952644559311_8985505695867112994_o.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618"/>
          <a:stretch/>
        </p:blipFill>
        <p:spPr bwMode="auto">
          <a:xfrm>
            <a:off x="235650" y="2170984"/>
            <a:ext cx="2934036" cy="384887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rachelig\AppData\Local\Microsoft\Windows\Temporary Internet Files\Content.Outlook\7YBM0JV8\IMG_7738.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169686" y="2129561"/>
            <a:ext cx="2739216" cy="3888548"/>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4422658" y="5750671"/>
            <a:ext cx="1486244" cy="246221"/>
          </a:xfrm>
          <a:prstGeom prst="rect">
            <a:avLst/>
          </a:prstGeom>
          <a:noFill/>
        </p:spPr>
        <p:txBody>
          <a:bodyPr wrap="square" rtlCol="1">
            <a:spAutoFit/>
          </a:bodyPr>
          <a:lstStyle/>
          <a:p>
            <a:pPr algn="r"/>
            <a:r>
              <a:rPr lang="he-IL" sz="1000" dirty="0">
                <a:solidFill>
                  <a:schemeClr val="bg1"/>
                </a:solidFill>
              </a:rPr>
              <a:t>צילום: ניר הרשקוביץ</a:t>
            </a:r>
          </a:p>
        </p:txBody>
      </p:sp>
    </p:spTree>
    <p:extLst>
      <p:ext uri="{BB962C8B-B14F-4D97-AF65-F5344CB8AC3E}">
        <p14:creationId xmlns:p14="http://schemas.microsoft.com/office/powerpoint/2010/main" val="168181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9">
            <a:extLst>
              <a:ext uri="{FF2B5EF4-FFF2-40B4-BE49-F238E27FC236}">
                <a16:creationId xmlns:a16="http://schemas.microsoft.com/office/drawing/2014/main" id="{DD657AA0-238E-DD4D-BB60-5D0351E8C755}"/>
              </a:ext>
            </a:extLst>
          </p:cNvPr>
          <p:cNvSpPr>
            <a:spLocks noGrp="1"/>
          </p:cNvSpPr>
          <p:nvPr>
            <p:ph type="body" sz="quarter" idx="19"/>
          </p:nvPr>
        </p:nvSpPr>
        <p:spPr>
          <a:xfrm>
            <a:off x="6426448" y="2069644"/>
            <a:ext cx="2526346" cy="3979019"/>
          </a:xfrm>
        </p:spPr>
        <p:txBody>
          <a:bodyPr>
            <a:normAutofit/>
          </a:bodyPr>
          <a:lstStyle/>
          <a:p>
            <a:pPr marL="285750" indent="-285750">
              <a:buFont typeface="Wingdings" panose="05000000000000000000" pitchFamily="2" charset="2"/>
              <a:buChar char="v"/>
            </a:pPr>
            <a:r>
              <a:rPr lang="he-IL" dirty="0"/>
              <a:t>זיהוי הצורך המשותף לגורמי שמירת הטבע ולחקלאים בצמצום הקונפליקט.</a:t>
            </a:r>
          </a:p>
          <a:p>
            <a:endParaRPr lang="he-IL" dirty="0"/>
          </a:p>
          <a:p>
            <a:pPr marL="285750" indent="-285750">
              <a:buFont typeface="Wingdings" panose="05000000000000000000" pitchFamily="2" charset="2"/>
              <a:buChar char="v"/>
            </a:pPr>
            <a:r>
              <a:rPr lang="he-IL" dirty="0"/>
              <a:t> הכרות עם הדרכים לצמצום הנזקים לחקלאות מחיות בר, ולצמצום הפגיעה במגוון המינים בטבע.</a:t>
            </a:r>
          </a:p>
          <a:p>
            <a:endParaRPr lang="he-IL" dirty="0"/>
          </a:p>
          <a:p>
            <a:pPr marL="285750" indent="-285750">
              <a:buFont typeface="Wingdings" panose="05000000000000000000" pitchFamily="2" charset="2"/>
              <a:buChar char="v"/>
            </a:pPr>
            <a:r>
              <a:rPr lang="he-IL" dirty="0"/>
              <a:t>פיתוח עמדה אחראית של חקלאים לעתיד ביחס לסביבה הטבעית.</a:t>
            </a:r>
            <a:endParaRPr lang="en-US" dirty="0"/>
          </a:p>
        </p:txBody>
      </p:sp>
      <p:sp>
        <p:nvSpPr>
          <p:cNvPr id="19" name="Text Placeholder 10">
            <a:extLst>
              <a:ext uri="{FF2B5EF4-FFF2-40B4-BE49-F238E27FC236}">
                <a16:creationId xmlns:a16="http://schemas.microsoft.com/office/drawing/2014/main" id="{6E4DBBC6-69FB-5F4D-A82A-7BFED21F1C52}"/>
              </a:ext>
            </a:extLst>
          </p:cNvPr>
          <p:cNvSpPr>
            <a:spLocks noGrp="1"/>
          </p:cNvSpPr>
          <p:nvPr>
            <p:ph type="body" sz="quarter" idx="20"/>
          </p:nvPr>
        </p:nvSpPr>
        <p:spPr>
          <a:xfrm>
            <a:off x="221760" y="1325290"/>
            <a:ext cx="8593994" cy="526957"/>
          </a:xfrm>
        </p:spPr>
        <p:txBody>
          <a:bodyPr/>
          <a:lstStyle/>
          <a:p>
            <a:pPr algn="ctr"/>
            <a:r>
              <a:rPr lang="he-IL" dirty="0"/>
              <a:t>מטרות הפעילות</a:t>
            </a:r>
            <a:endParaRPr lang="en-US" dirty="0"/>
          </a:p>
        </p:txBody>
      </p:sp>
      <p:pic>
        <p:nvPicPr>
          <p:cNvPr id="16386" name="Picture 2" descr="G:\Merchav-Carmel\MH-Carmel\תמונות\דיויד רזק\חזיר בר\21200469_1575607912460451_2669145942834591389_o (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1760" y="2069644"/>
            <a:ext cx="4997451" cy="4037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139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מציין מיקום טקסט 8"/>
          <p:cNvSpPr>
            <a:spLocks noGrp="1"/>
          </p:cNvSpPr>
          <p:nvPr>
            <p:ph type="body" sz="quarter" idx="19"/>
          </p:nvPr>
        </p:nvSpPr>
        <p:spPr>
          <a:xfrm>
            <a:off x="5676900" y="2050423"/>
            <a:ext cx="3291134" cy="3979019"/>
          </a:xfrm>
        </p:spPr>
        <p:txBody>
          <a:bodyPr>
            <a:noAutofit/>
          </a:bodyPr>
          <a:lstStyle/>
          <a:p>
            <a:r>
              <a:rPr lang="he-IL" b="1" dirty="0"/>
              <a:t>החקלאים - הרתעה:</a:t>
            </a:r>
          </a:p>
          <a:p>
            <a:pPr marL="285750" indent="-285750">
              <a:buFont typeface="Wingdings" panose="05000000000000000000" pitchFamily="2" charset="2"/>
              <a:buChar char="v"/>
            </a:pPr>
            <a:r>
              <a:rPr lang="he-IL" dirty="0"/>
              <a:t>מיגון הבריכות</a:t>
            </a:r>
          </a:p>
          <a:p>
            <a:pPr marL="285750" indent="-285750">
              <a:buFont typeface="Wingdings" panose="05000000000000000000" pitchFamily="2" charset="2"/>
              <a:buChar char="v"/>
            </a:pPr>
            <a:r>
              <a:rPr lang="he-IL" dirty="0"/>
              <a:t>אמצעי גירוש ללא תחמושת חיה-קול, נפץ, תנועה.</a:t>
            </a:r>
          </a:p>
          <a:p>
            <a:endParaRPr lang="he-IL" b="1" dirty="0"/>
          </a:p>
          <a:p>
            <a:r>
              <a:rPr lang="he-IL" b="1" dirty="0" err="1"/>
              <a:t>רט"ג</a:t>
            </a:r>
            <a:r>
              <a:rPr lang="he-IL" b="1" dirty="0"/>
              <a:t> בשיתוף החקלאים - האכלה יזומה </a:t>
            </a:r>
          </a:p>
          <a:p>
            <a:pPr marL="285750" indent="-285750">
              <a:buFont typeface="Wingdings" panose="05000000000000000000" pitchFamily="2" charset="2"/>
              <a:buChar char="v"/>
            </a:pPr>
            <a:r>
              <a:rPr lang="he-IL" dirty="0"/>
              <a:t>במוקדי האכלה-השקנאים 'מתדלקים' להמשך המסע</a:t>
            </a:r>
          </a:p>
          <a:p>
            <a:pPr marL="285750" indent="-285750">
              <a:buFont typeface="Wingdings" panose="05000000000000000000" pitchFamily="2" charset="2"/>
              <a:buChar char="v"/>
            </a:pPr>
            <a:r>
              <a:rPr lang="he-IL" dirty="0"/>
              <a:t>בהאכלה -הדגים מהטלות פרא- מגדלי הדגים מרוויחים</a:t>
            </a:r>
          </a:p>
          <a:p>
            <a:pPr marL="285750" indent="-285750">
              <a:buFont typeface="Wingdings" panose="05000000000000000000" pitchFamily="2" charset="2"/>
              <a:buChar char="v"/>
            </a:pPr>
            <a:r>
              <a:rPr lang="he-IL" dirty="0"/>
              <a:t>נמנעת זריקת עודפי תוצרת- סניטציה, צמצום מינים פולשים.</a:t>
            </a:r>
          </a:p>
          <a:p>
            <a:endParaRPr lang="he-IL" dirty="0"/>
          </a:p>
          <a:p>
            <a:endParaRPr lang="he-IL" dirty="0"/>
          </a:p>
        </p:txBody>
      </p:sp>
      <p:sp>
        <p:nvSpPr>
          <p:cNvPr id="10" name="מציין מיקום טקסט 9"/>
          <p:cNvSpPr>
            <a:spLocks noGrp="1"/>
          </p:cNvSpPr>
          <p:nvPr>
            <p:ph type="body" sz="quarter" idx="20"/>
          </p:nvPr>
        </p:nvSpPr>
        <p:spPr/>
        <p:txBody>
          <a:bodyPr/>
          <a:lstStyle/>
          <a:p>
            <a:r>
              <a:rPr lang="he-IL" dirty="0"/>
              <a:t>שקנאים: פתרונות של קיימות- שילוב פעולות </a:t>
            </a:r>
          </a:p>
        </p:txBody>
      </p:sp>
      <p:pic>
        <p:nvPicPr>
          <p:cNvPr id="18435"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60250" y="2164722"/>
            <a:ext cx="4776960" cy="2240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descr="C:\Users\rachelig\Desktop\תמונות לרחלי\שקנאים במשמר השרון6-עדי אשכנזי.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260250" y="4099559"/>
            <a:ext cx="4776960" cy="220980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60250" y="6063139"/>
            <a:ext cx="1486244" cy="246221"/>
          </a:xfrm>
          <a:prstGeom prst="rect">
            <a:avLst/>
          </a:prstGeom>
          <a:noFill/>
        </p:spPr>
        <p:txBody>
          <a:bodyPr wrap="square" rtlCol="1">
            <a:spAutoFit/>
          </a:bodyPr>
          <a:lstStyle/>
          <a:p>
            <a:r>
              <a:rPr lang="he-IL" sz="1000" dirty="0">
                <a:solidFill>
                  <a:schemeClr val="bg1"/>
                </a:solidFill>
              </a:rPr>
              <a:t>צילום: עדי אשכנזי</a:t>
            </a:r>
          </a:p>
        </p:txBody>
      </p:sp>
      <p:sp>
        <p:nvSpPr>
          <p:cNvPr id="11" name="TextBox 10"/>
          <p:cNvSpPr txBox="1"/>
          <p:nvPr/>
        </p:nvSpPr>
        <p:spPr>
          <a:xfrm>
            <a:off x="3617641" y="3862198"/>
            <a:ext cx="1486244" cy="246221"/>
          </a:xfrm>
          <a:prstGeom prst="rect">
            <a:avLst/>
          </a:prstGeom>
          <a:noFill/>
        </p:spPr>
        <p:txBody>
          <a:bodyPr wrap="square" rtlCol="1">
            <a:spAutoFit/>
          </a:bodyPr>
          <a:lstStyle/>
          <a:p>
            <a:pPr algn="r"/>
            <a:r>
              <a:rPr lang="he-IL" sz="1000" dirty="0">
                <a:solidFill>
                  <a:schemeClr val="bg1"/>
                </a:solidFill>
              </a:rPr>
              <a:t>צילום: בן רוזנברג</a:t>
            </a:r>
          </a:p>
        </p:txBody>
      </p:sp>
    </p:spTree>
    <p:extLst>
      <p:ext uri="{BB962C8B-B14F-4D97-AF65-F5344CB8AC3E}">
        <p14:creationId xmlns:p14="http://schemas.microsoft.com/office/powerpoint/2010/main" val="1517370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טקסט 2"/>
          <p:cNvSpPr>
            <a:spLocks noGrp="1"/>
          </p:cNvSpPr>
          <p:nvPr>
            <p:ph type="body" sz="quarter" idx="19"/>
          </p:nvPr>
        </p:nvSpPr>
        <p:spPr>
          <a:xfrm>
            <a:off x="6773092" y="2008684"/>
            <a:ext cx="2179702" cy="3979019"/>
          </a:xfrm>
        </p:spPr>
        <p:txBody>
          <a:bodyPr>
            <a:normAutofit lnSpcReduction="10000"/>
          </a:bodyPr>
          <a:lstStyle/>
          <a:p>
            <a:r>
              <a:rPr lang="he-IL" b="1" dirty="0"/>
              <a:t>באחריות החקלאים:</a:t>
            </a:r>
          </a:p>
          <a:p>
            <a:pPr marL="285750" indent="-285750">
              <a:buFont typeface="Wingdings" panose="05000000000000000000" pitchFamily="2" charset="2"/>
              <a:buChar char="v"/>
            </a:pPr>
            <a:r>
              <a:rPr lang="he-IL" dirty="0"/>
              <a:t>מיגון נכון ומתאים לדיר, למכלאה</a:t>
            </a:r>
          </a:p>
          <a:p>
            <a:pPr marL="285750" indent="-285750">
              <a:buFont typeface="Wingdings" panose="05000000000000000000" pitchFamily="2" charset="2"/>
              <a:buChar char="v"/>
            </a:pPr>
            <a:r>
              <a:rPr lang="he-IL" dirty="0"/>
              <a:t>שמירה על סניטציה </a:t>
            </a:r>
          </a:p>
          <a:p>
            <a:pPr marL="285750" indent="-285750">
              <a:buFont typeface="Wingdings" panose="05000000000000000000" pitchFamily="2" charset="2"/>
              <a:buChar char="v"/>
            </a:pPr>
            <a:r>
              <a:rPr lang="he-IL" dirty="0"/>
              <a:t>קשר ישיר עם פקח רט"ג למניעת נזקים לחקלאות </a:t>
            </a:r>
          </a:p>
          <a:p>
            <a:endParaRPr lang="he-IL" b="1" dirty="0"/>
          </a:p>
          <a:p>
            <a:r>
              <a:rPr lang="he-IL" b="1" dirty="0"/>
              <a:t>באחריות רט"ג:</a:t>
            </a:r>
          </a:p>
          <a:p>
            <a:pPr marL="285750" indent="-285750">
              <a:buFont typeface="Wingdings" panose="05000000000000000000" pitchFamily="2" charset="2"/>
              <a:buChar char="v"/>
            </a:pPr>
            <a:r>
              <a:rPr lang="he-IL" dirty="0"/>
              <a:t>ניטור ומעקב אחר פעילות הטורפים</a:t>
            </a:r>
          </a:p>
          <a:p>
            <a:pPr marL="285750" indent="-285750">
              <a:buFont typeface="Wingdings" panose="05000000000000000000" pitchFamily="2" charset="2"/>
              <a:buChar char="v"/>
            </a:pPr>
            <a:r>
              <a:rPr lang="he-IL" dirty="0"/>
              <a:t>הרתעה </a:t>
            </a:r>
          </a:p>
          <a:p>
            <a:pPr marL="285750" indent="-285750">
              <a:buFont typeface="Wingdings" panose="05000000000000000000" pitchFamily="2" charset="2"/>
              <a:buChar char="v"/>
            </a:pPr>
            <a:r>
              <a:rPr lang="he-IL" dirty="0"/>
              <a:t>דילול במידת הצורך</a:t>
            </a:r>
          </a:p>
        </p:txBody>
      </p:sp>
      <p:sp>
        <p:nvSpPr>
          <p:cNvPr id="4" name="מציין מיקום טקסט 3"/>
          <p:cNvSpPr>
            <a:spLocks noGrp="1"/>
          </p:cNvSpPr>
          <p:nvPr>
            <p:ph type="body" sz="quarter" idx="20"/>
          </p:nvPr>
        </p:nvSpPr>
        <p:spPr/>
        <p:txBody>
          <a:bodyPr/>
          <a:lstStyle/>
          <a:p>
            <a:pPr algn="ctr"/>
            <a:r>
              <a:rPr lang="he-IL" dirty="0"/>
              <a:t>זאבים: סניטציה וניטור</a:t>
            </a:r>
          </a:p>
        </p:txBody>
      </p:sp>
      <p:sp>
        <p:nvSpPr>
          <p:cNvPr id="5" name="מציין מיקום טקסט 4"/>
          <p:cNvSpPr>
            <a:spLocks noGrp="1"/>
          </p:cNvSpPr>
          <p:nvPr>
            <p:ph type="body" sz="quarter" idx="21"/>
          </p:nvPr>
        </p:nvSpPr>
        <p:spPr/>
        <p:txBody>
          <a:bodyPr/>
          <a:lstStyle/>
          <a:p>
            <a:endParaRPr lang="he-IL"/>
          </a:p>
        </p:txBody>
      </p:sp>
      <p:sp>
        <p:nvSpPr>
          <p:cNvPr id="6" name="מציין מיקום טקסט 5"/>
          <p:cNvSpPr>
            <a:spLocks noGrp="1"/>
          </p:cNvSpPr>
          <p:nvPr>
            <p:ph type="body" sz="quarter" idx="22"/>
          </p:nvPr>
        </p:nvSpPr>
        <p:spPr/>
        <p:txBody>
          <a:bodyPr/>
          <a:lstStyle/>
          <a:p>
            <a:endParaRPr lang="he-IL"/>
          </a:p>
        </p:txBody>
      </p:sp>
      <p:pic>
        <p:nvPicPr>
          <p:cNvPr id="11266" name="Picture 2"/>
          <p:cNvPicPr>
            <a:picLocks noGrp="1" noChangeAspect="1" noChangeArrowheads="1"/>
          </p:cNvPicPr>
          <p:nvPr>
            <p:ph type="pic" sz="quarter" idx="17"/>
          </p:nvPr>
        </p:nvPicPr>
        <p:blipFill>
          <a:blip r:embed="rId3" cstate="screen">
            <a:extLst>
              <a:ext uri="{28A0092B-C50C-407E-A947-70E740481C1C}">
                <a14:useLocalDpi xmlns:a14="http://schemas.microsoft.com/office/drawing/2010/main"/>
              </a:ext>
            </a:extLst>
          </a:blip>
          <a:srcRect/>
          <a:stretch>
            <a:fillRect/>
          </a:stretch>
        </p:blipFill>
        <p:spPr bwMode="auto">
          <a:xfrm>
            <a:off x="252240" y="2130604"/>
            <a:ext cx="6206488" cy="3979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02090" y="5863402"/>
            <a:ext cx="1486244" cy="246221"/>
          </a:xfrm>
          <a:prstGeom prst="rect">
            <a:avLst/>
          </a:prstGeom>
          <a:noFill/>
        </p:spPr>
        <p:txBody>
          <a:bodyPr wrap="square" rtlCol="1">
            <a:spAutoFit/>
          </a:bodyPr>
          <a:lstStyle/>
          <a:p>
            <a:pPr algn="r"/>
            <a:r>
              <a:rPr lang="he-IL" sz="1000" dirty="0">
                <a:solidFill>
                  <a:schemeClr val="bg1"/>
                </a:solidFill>
              </a:rPr>
              <a:t>צילום: ניר הרשקוביץ</a:t>
            </a:r>
          </a:p>
        </p:txBody>
      </p:sp>
    </p:spTree>
    <p:extLst>
      <p:ext uri="{BB962C8B-B14F-4D97-AF65-F5344CB8AC3E}">
        <p14:creationId xmlns:p14="http://schemas.microsoft.com/office/powerpoint/2010/main" val="4142472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טקסט 2"/>
          <p:cNvSpPr>
            <a:spLocks noGrp="1"/>
          </p:cNvSpPr>
          <p:nvPr>
            <p:ph type="body" sz="quarter" idx="19"/>
          </p:nvPr>
        </p:nvSpPr>
        <p:spPr>
          <a:xfrm>
            <a:off x="6913490" y="2008684"/>
            <a:ext cx="2024063" cy="3979019"/>
          </a:xfrm>
        </p:spPr>
        <p:txBody>
          <a:bodyPr>
            <a:normAutofit fontScale="70000" lnSpcReduction="20000"/>
          </a:bodyPr>
          <a:lstStyle/>
          <a:p>
            <a:r>
              <a:rPr lang="he-IL" sz="2200" dirty="0"/>
              <a:t>שילוב פעולות  של חקלאים ושל </a:t>
            </a:r>
            <a:r>
              <a:rPr lang="he-IL" sz="2200" dirty="0" err="1"/>
              <a:t>רט"ג</a:t>
            </a:r>
            <a:endParaRPr lang="he-IL" sz="2200" dirty="0"/>
          </a:p>
          <a:p>
            <a:endParaRPr lang="he-IL" sz="2200" dirty="0"/>
          </a:p>
          <a:p>
            <a:r>
              <a:rPr lang="he-IL" sz="2200" dirty="0"/>
              <a:t>צמצום גורמי המשיכה בחקלאות עבור חיות הבר</a:t>
            </a:r>
          </a:p>
          <a:p>
            <a:endParaRPr lang="he-IL" sz="2200" dirty="0"/>
          </a:p>
          <a:p>
            <a:r>
              <a:rPr lang="he-IL" sz="2200" dirty="0"/>
              <a:t>צמצום תופעת המינים המתפרצים</a:t>
            </a:r>
          </a:p>
          <a:p>
            <a:endParaRPr lang="he-IL" sz="2200" dirty="0"/>
          </a:p>
          <a:p>
            <a:endParaRPr lang="he-IL" sz="2200" dirty="0"/>
          </a:p>
          <a:p>
            <a:r>
              <a:rPr lang="he-IL" sz="2200" dirty="0"/>
              <a:t>מניעת הפגיעה ביבולים מידי חיות הבר</a:t>
            </a:r>
          </a:p>
          <a:p>
            <a:endParaRPr lang="he-IL" sz="2200" dirty="0"/>
          </a:p>
          <a:p>
            <a:endParaRPr lang="he-IL" sz="2200" dirty="0"/>
          </a:p>
          <a:p>
            <a:r>
              <a:rPr lang="he-IL" sz="2200" dirty="0"/>
              <a:t>שמירה על המגוון הביולוגי</a:t>
            </a:r>
          </a:p>
          <a:p>
            <a:endParaRPr lang="he-IL" dirty="0"/>
          </a:p>
          <a:p>
            <a:endParaRPr lang="he-IL" dirty="0"/>
          </a:p>
          <a:p>
            <a:endParaRPr lang="he-IL" dirty="0"/>
          </a:p>
        </p:txBody>
      </p:sp>
      <p:sp>
        <p:nvSpPr>
          <p:cNvPr id="4" name="מציין מיקום טקסט 3"/>
          <p:cNvSpPr>
            <a:spLocks noGrp="1"/>
          </p:cNvSpPr>
          <p:nvPr>
            <p:ph type="body" sz="quarter" idx="20"/>
          </p:nvPr>
        </p:nvSpPr>
        <p:spPr>
          <a:xfrm>
            <a:off x="221639" y="1351415"/>
            <a:ext cx="8593994" cy="526957"/>
          </a:xfrm>
        </p:spPr>
        <p:txBody>
          <a:bodyPr/>
          <a:lstStyle/>
          <a:p>
            <a:pPr algn="ctr"/>
            <a:r>
              <a:rPr lang="he-IL" dirty="0"/>
              <a:t>חקלאות ושמירת טבע בדו קיום-כיצד?</a:t>
            </a:r>
          </a:p>
        </p:txBody>
      </p:sp>
      <p:pic>
        <p:nvPicPr>
          <p:cNvPr id="3074" name="Picture 2" descr="G:\Merchav-Carmel\MH-Carmel\תמונות\דיויד רזק\שקנאים\23847389_1660217600666148_256066206844001243_o.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2568" y="2116580"/>
            <a:ext cx="6366391" cy="35406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4296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מציין מיקום טקסט 8"/>
          <p:cNvSpPr>
            <a:spLocks noGrp="1"/>
          </p:cNvSpPr>
          <p:nvPr>
            <p:ph type="body" sz="quarter" idx="19"/>
          </p:nvPr>
        </p:nvSpPr>
        <p:spPr>
          <a:xfrm>
            <a:off x="6278138" y="2071438"/>
            <a:ext cx="2659674" cy="3979019"/>
          </a:xfrm>
        </p:spPr>
        <p:txBody>
          <a:bodyPr>
            <a:normAutofit fontScale="92500" lnSpcReduction="20000"/>
          </a:bodyPr>
          <a:lstStyle/>
          <a:p>
            <a:r>
              <a:rPr lang="he-IL" sz="1900" dirty="0"/>
              <a:t>השקנאי- עוף נודד וניזון מדגים. </a:t>
            </a:r>
          </a:p>
          <a:p>
            <a:endParaRPr lang="he-IL" sz="1900" dirty="0"/>
          </a:p>
          <a:p>
            <a:r>
              <a:rPr lang="he-IL" sz="1900" dirty="0"/>
              <a:t>ארץ ישראל נמצאת בנתיב נדידה של השקנאים מאירופה לאפריקה. </a:t>
            </a:r>
          </a:p>
          <a:p>
            <a:endParaRPr lang="he-IL" sz="1900" dirty="0"/>
          </a:p>
          <a:p>
            <a:r>
              <a:rPr lang="he-IL" sz="1900" dirty="0"/>
              <a:t>בעבר, הביצות במישור החוף ובעמק החולה היו 'תחנות התדלוק' האחרונות  לשקנאים לפני חצייתם את המדבר</a:t>
            </a:r>
          </a:p>
          <a:p>
            <a:endParaRPr lang="he-IL" sz="1900" dirty="0"/>
          </a:p>
          <a:p>
            <a:r>
              <a:rPr lang="he-IL" sz="1900" dirty="0"/>
              <a:t>השקנאי-  מוגדר כיום  בסכנת הכחדה עולמית.</a:t>
            </a:r>
          </a:p>
          <a:p>
            <a:endParaRPr lang="he-IL" sz="1900" dirty="0"/>
          </a:p>
          <a:p>
            <a:endParaRPr lang="he-IL" dirty="0"/>
          </a:p>
          <a:p>
            <a:endParaRPr lang="he-IL" dirty="0"/>
          </a:p>
        </p:txBody>
      </p:sp>
      <p:sp>
        <p:nvSpPr>
          <p:cNvPr id="10" name="מציין מיקום טקסט 9"/>
          <p:cNvSpPr>
            <a:spLocks noGrp="1"/>
          </p:cNvSpPr>
          <p:nvPr>
            <p:ph type="body" sz="quarter" idx="20"/>
          </p:nvPr>
        </p:nvSpPr>
        <p:spPr/>
        <p:txBody>
          <a:bodyPr/>
          <a:lstStyle/>
          <a:p>
            <a:pPr algn="ctr"/>
            <a:r>
              <a:rPr lang="he-IL" dirty="0"/>
              <a:t>סיפור מקרה-השקנאים באים</a:t>
            </a:r>
          </a:p>
        </p:txBody>
      </p:sp>
      <p:pic>
        <p:nvPicPr>
          <p:cNvPr id="17411" name="Picture 3" descr="G:\Merchav-Carmel\MH-Carmel\תמונות\דיויד רזק\שקנאים\22426182_1615458531808722_3505786300740327901_o.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21760" y="2061874"/>
            <a:ext cx="5951233" cy="1828800"/>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G:\Merchav-Carmel\MH-Carmel\תמונות\דיויד רזק\שקנאים\21731505_1588056591215583_5165850724143856068_o.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221760" y="3881702"/>
            <a:ext cx="5951233" cy="220531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21760" y="5789789"/>
            <a:ext cx="1486244" cy="246221"/>
          </a:xfrm>
          <a:prstGeom prst="rect">
            <a:avLst/>
          </a:prstGeom>
          <a:noFill/>
        </p:spPr>
        <p:txBody>
          <a:bodyPr wrap="square" rtlCol="1">
            <a:spAutoFit/>
          </a:bodyPr>
          <a:lstStyle/>
          <a:p>
            <a:r>
              <a:rPr lang="he-IL" sz="1000" dirty="0">
                <a:solidFill>
                  <a:schemeClr val="bg1"/>
                </a:solidFill>
              </a:rPr>
              <a:t>צילום: דיויד </a:t>
            </a:r>
            <a:r>
              <a:rPr lang="he-IL" sz="1000" dirty="0" err="1">
                <a:solidFill>
                  <a:schemeClr val="bg1"/>
                </a:solidFill>
              </a:rPr>
              <a:t>רזק</a:t>
            </a:r>
            <a:endParaRPr lang="he-IL" sz="1000" dirty="0">
              <a:solidFill>
                <a:schemeClr val="bg1"/>
              </a:solidFill>
            </a:endParaRPr>
          </a:p>
        </p:txBody>
      </p:sp>
    </p:spTree>
    <p:extLst>
      <p:ext uri="{BB962C8B-B14F-4D97-AF65-F5344CB8AC3E}">
        <p14:creationId xmlns:p14="http://schemas.microsoft.com/office/powerpoint/2010/main" val="531202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מציין מיקום טקסט 8"/>
          <p:cNvSpPr>
            <a:spLocks noGrp="1"/>
          </p:cNvSpPr>
          <p:nvPr>
            <p:ph type="body" sz="quarter" idx="19"/>
          </p:nvPr>
        </p:nvSpPr>
        <p:spPr>
          <a:xfrm>
            <a:off x="6077174" y="2005406"/>
            <a:ext cx="2845139" cy="3906098"/>
          </a:xfrm>
        </p:spPr>
        <p:txBody>
          <a:bodyPr>
            <a:noAutofit/>
          </a:bodyPr>
          <a:lstStyle/>
          <a:p>
            <a:r>
              <a:rPr lang="he-IL" dirty="0"/>
              <a:t>בעשורים האחרונים יובשו והצטמצמו מרבית מקווי המים הטבעיים בתחומי ישראל.</a:t>
            </a:r>
          </a:p>
          <a:p>
            <a:endParaRPr lang="he-IL" dirty="0"/>
          </a:p>
          <a:p>
            <a:r>
              <a:rPr lang="he-IL" dirty="0"/>
              <a:t>בחלק מהאתרים שיובשו, הוקם ענף חקלאי- בריכות דגים למאכל.</a:t>
            </a:r>
          </a:p>
          <a:p>
            <a:endParaRPr lang="he-IL" dirty="0"/>
          </a:p>
          <a:p>
            <a:r>
              <a:rPr lang="he-IL" dirty="0"/>
              <a:t>השקנאים נאלצים למצוא את המזון הדרוש להם להמשך הנדידה –בברכות החקלאיות.</a:t>
            </a:r>
          </a:p>
          <a:p>
            <a:endParaRPr lang="he-IL" dirty="0"/>
          </a:p>
          <a:p>
            <a:endParaRPr lang="he-IL" dirty="0"/>
          </a:p>
        </p:txBody>
      </p:sp>
      <p:sp>
        <p:nvSpPr>
          <p:cNvPr id="10" name="מציין מיקום טקסט 9"/>
          <p:cNvSpPr>
            <a:spLocks noGrp="1"/>
          </p:cNvSpPr>
          <p:nvPr>
            <p:ph type="body" sz="quarter" idx="20"/>
          </p:nvPr>
        </p:nvSpPr>
        <p:spPr/>
        <p:txBody>
          <a:bodyPr/>
          <a:lstStyle/>
          <a:p>
            <a:pPr algn="ctr"/>
            <a:r>
              <a:rPr lang="he-IL" dirty="0"/>
              <a:t>השקנאים וענף המדגה</a:t>
            </a:r>
          </a:p>
          <a:p>
            <a:endParaRPr lang="he-IL" dirty="0"/>
          </a:p>
        </p:txBody>
      </p:sp>
      <p:pic>
        <p:nvPicPr>
          <p:cNvPr id="14338" name="Picture 2"/>
          <p:cNvPicPr>
            <a:picLocks noGrp="1" noChangeAspect="1" noChangeArrowheads="1"/>
          </p:cNvPicPr>
          <p:nvPr>
            <p:ph type="pic" sz="quarter" idx="17"/>
          </p:nvPr>
        </p:nvPicPr>
        <p:blipFill>
          <a:blip r:embed="rId3" cstate="screen">
            <a:extLst>
              <a:ext uri="{28A0092B-C50C-407E-A947-70E740481C1C}">
                <a14:useLocalDpi xmlns:a14="http://schemas.microsoft.com/office/drawing/2010/main"/>
              </a:ext>
            </a:extLst>
          </a:blip>
          <a:srcRect/>
          <a:stretch>
            <a:fillRect/>
          </a:stretch>
        </p:blipFill>
        <p:spPr bwMode="auto">
          <a:xfrm>
            <a:off x="222250" y="2066924"/>
            <a:ext cx="5605188" cy="39817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87079" y="5784997"/>
            <a:ext cx="1486244" cy="246221"/>
          </a:xfrm>
          <a:prstGeom prst="rect">
            <a:avLst/>
          </a:prstGeom>
          <a:noFill/>
        </p:spPr>
        <p:txBody>
          <a:bodyPr wrap="square" rtlCol="1">
            <a:spAutoFit/>
          </a:bodyPr>
          <a:lstStyle/>
          <a:p>
            <a:pPr algn="r"/>
            <a:r>
              <a:rPr lang="he-IL" sz="1000" dirty="0">
                <a:solidFill>
                  <a:schemeClr val="bg1"/>
                </a:solidFill>
              </a:rPr>
              <a:t>צילום: בן רוזנברג</a:t>
            </a:r>
          </a:p>
        </p:txBody>
      </p:sp>
    </p:spTree>
    <p:extLst>
      <p:ext uri="{BB962C8B-B14F-4D97-AF65-F5344CB8AC3E}">
        <p14:creationId xmlns:p14="http://schemas.microsoft.com/office/powerpoint/2010/main" val="3012894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מציין מיקום של תמונה 7"/>
          <p:cNvSpPr>
            <a:spLocks noGrp="1"/>
          </p:cNvSpPr>
          <p:nvPr>
            <p:ph type="pic" sz="quarter" idx="17"/>
          </p:nvPr>
        </p:nvSpPr>
        <p:spPr>
          <a:xfrm>
            <a:off x="221760" y="2142566"/>
            <a:ext cx="5497722" cy="3906098"/>
          </a:xfrm>
        </p:spPr>
      </p:sp>
      <p:sp>
        <p:nvSpPr>
          <p:cNvPr id="9" name="מציין מיקום טקסט 8"/>
          <p:cNvSpPr>
            <a:spLocks noGrp="1"/>
          </p:cNvSpPr>
          <p:nvPr>
            <p:ph type="body" sz="quarter" idx="19"/>
          </p:nvPr>
        </p:nvSpPr>
        <p:spPr>
          <a:xfrm>
            <a:off x="5928360" y="2005405"/>
            <a:ext cx="3009193" cy="3906098"/>
          </a:xfrm>
        </p:spPr>
        <p:txBody>
          <a:bodyPr>
            <a:noAutofit/>
          </a:bodyPr>
          <a:lstStyle/>
          <a:p>
            <a:r>
              <a:rPr lang="he-IL" dirty="0"/>
              <a:t>בריכות הדגים- הפכו למקור המזון לשקנאים הנודדים.</a:t>
            </a:r>
          </a:p>
          <a:p>
            <a:endParaRPr lang="he-IL" dirty="0"/>
          </a:p>
          <a:p>
            <a:r>
              <a:rPr lang="he-IL" dirty="0"/>
              <a:t>איום ונזק כלכלי לענף המדגה.</a:t>
            </a:r>
          </a:p>
          <a:p>
            <a:endParaRPr lang="he-IL" dirty="0"/>
          </a:p>
          <a:p>
            <a:r>
              <a:rPr lang="he-IL" dirty="0"/>
              <a:t>השקנאי-עוף מוגן לפי החוק במדינה ולפי אמנה בינלאומית שישראל חתומה עליה.</a:t>
            </a:r>
          </a:p>
          <a:p>
            <a:r>
              <a:rPr lang="he-IL" dirty="0"/>
              <a:t>אין לפגוע בו!</a:t>
            </a:r>
          </a:p>
          <a:p>
            <a:endParaRPr lang="he-IL" dirty="0"/>
          </a:p>
          <a:p>
            <a:r>
              <a:rPr lang="he-IL" dirty="0"/>
              <a:t>מה ניתן לעשות כדי להגן הן על השקנאים והן על החקלאים? </a:t>
            </a:r>
            <a:endParaRPr lang="he-IL" strike="sngStrike" dirty="0"/>
          </a:p>
        </p:txBody>
      </p:sp>
      <p:sp>
        <p:nvSpPr>
          <p:cNvPr id="10" name="מציין מיקום טקסט 9"/>
          <p:cNvSpPr>
            <a:spLocks noGrp="1"/>
          </p:cNvSpPr>
          <p:nvPr>
            <p:ph type="body" sz="quarter" idx="20"/>
          </p:nvPr>
        </p:nvSpPr>
        <p:spPr/>
        <p:txBody>
          <a:bodyPr/>
          <a:lstStyle/>
          <a:p>
            <a:pPr algn="ctr"/>
            <a:r>
              <a:rPr lang="he-IL" dirty="0"/>
              <a:t>השקנאים וענף המדגה-קונפליקט</a:t>
            </a:r>
          </a:p>
          <a:p>
            <a:endParaRPr lang="he-IL" dirty="0"/>
          </a:p>
        </p:txBody>
      </p:sp>
      <p:pic>
        <p:nvPicPr>
          <p:cNvPr id="13" name="Picture 2" descr="G:\Merchav-Carmel\MH-Carmel\תמונות\דיויד רזק\שקנאים\22555417_1622258191128756_7640239016777281946_o.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1760" y="2078723"/>
            <a:ext cx="5497722" cy="4107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86994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ה 1"/>
          <p:cNvSpPr>
            <a:spLocks noGrp="1"/>
          </p:cNvSpPr>
          <p:nvPr>
            <p:ph type="pic" sz="quarter" idx="17"/>
          </p:nvPr>
        </p:nvSpPr>
        <p:spPr/>
      </p:sp>
      <p:sp>
        <p:nvSpPr>
          <p:cNvPr id="3" name="מציין מיקום טקסט 2"/>
          <p:cNvSpPr>
            <a:spLocks noGrp="1"/>
          </p:cNvSpPr>
          <p:nvPr>
            <p:ph type="body" sz="quarter" idx="19"/>
          </p:nvPr>
        </p:nvSpPr>
        <p:spPr>
          <a:xfrm>
            <a:off x="6797936" y="2007016"/>
            <a:ext cx="2154857" cy="2176404"/>
          </a:xfrm>
        </p:spPr>
        <p:txBody>
          <a:bodyPr/>
          <a:lstStyle/>
          <a:p>
            <a:r>
              <a:rPr lang="he-IL" b="1" dirty="0"/>
              <a:t>המטרה -שמירה על המגוון הביולוגי</a:t>
            </a:r>
          </a:p>
          <a:p>
            <a:endParaRPr lang="he-IL" b="1" dirty="0"/>
          </a:p>
          <a:p>
            <a:r>
              <a:rPr lang="he-IL" b="1" dirty="0"/>
              <a:t>מינים בסכנת הכחדה</a:t>
            </a:r>
          </a:p>
          <a:p>
            <a:r>
              <a:rPr lang="he-IL" b="1" dirty="0"/>
              <a:t>מינים מתפרצים. </a:t>
            </a:r>
          </a:p>
          <a:p>
            <a:endParaRPr lang="he-IL" b="1" dirty="0"/>
          </a:p>
          <a:p>
            <a:endParaRPr lang="he-IL" b="1" dirty="0"/>
          </a:p>
        </p:txBody>
      </p:sp>
      <p:sp>
        <p:nvSpPr>
          <p:cNvPr id="4" name="מציין מיקום טקסט 3"/>
          <p:cNvSpPr>
            <a:spLocks noGrp="1"/>
          </p:cNvSpPr>
          <p:nvPr>
            <p:ph type="body" sz="quarter" idx="20"/>
          </p:nvPr>
        </p:nvSpPr>
        <p:spPr>
          <a:xfrm>
            <a:off x="1" y="1321398"/>
            <a:ext cx="9054352" cy="713730"/>
          </a:xfrm>
        </p:spPr>
        <p:txBody>
          <a:bodyPr/>
          <a:lstStyle/>
          <a:p>
            <a:r>
              <a:rPr lang="he-IL" dirty="0"/>
              <a:t>רשות הטבע והגנים-  כדי שחיות הבר יהיו כאן גם מחר</a:t>
            </a:r>
          </a:p>
        </p:txBody>
      </p:sp>
      <p:pic>
        <p:nvPicPr>
          <p:cNvPr id="1026"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853" r="1" b="1895"/>
          <a:stretch/>
        </p:blipFill>
        <p:spPr bwMode="auto">
          <a:xfrm>
            <a:off x="221759" y="2067976"/>
            <a:ext cx="6206489" cy="4108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מלבן 6">
            <a:hlinkClick r:id="rId4"/>
          </p:cNvPr>
          <p:cNvSpPr/>
          <p:nvPr/>
        </p:nvSpPr>
        <p:spPr>
          <a:xfrm>
            <a:off x="6542758" y="5821569"/>
            <a:ext cx="1702081" cy="1107996"/>
          </a:xfrm>
          <a:prstGeom prst="rect">
            <a:avLst/>
          </a:prstGeom>
        </p:spPr>
        <p:txBody>
          <a:bodyPr wrap="square">
            <a:spAutoFit/>
          </a:bodyPr>
          <a:lstStyle/>
          <a:p>
            <a:r>
              <a:rPr lang="he-IL" sz="2200" b="1" dirty="0">
                <a:solidFill>
                  <a:schemeClr val="bg1"/>
                </a:solidFill>
              </a:rPr>
              <a:t>לחץ לצפייה</a:t>
            </a:r>
          </a:p>
          <a:p>
            <a:endParaRPr lang="en-US" sz="2200" b="1" dirty="0">
              <a:solidFill>
                <a:schemeClr val="bg1"/>
              </a:solidFill>
            </a:endParaRPr>
          </a:p>
          <a:p>
            <a:endParaRPr lang="he-IL" sz="2200" b="1" dirty="0">
              <a:solidFill>
                <a:schemeClr val="bg1"/>
              </a:solidFill>
            </a:endParaRPr>
          </a:p>
        </p:txBody>
      </p:sp>
    </p:spTree>
    <p:extLst>
      <p:ext uri="{BB962C8B-B14F-4D97-AF65-F5344CB8AC3E}">
        <p14:creationId xmlns:p14="http://schemas.microsoft.com/office/powerpoint/2010/main" val="2389463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טקסט 2"/>
          <p:cNvSpPr>
            <a:spLocks noGrp="1"/>
          </p:cNvSpPr>
          <p:nvPr>
            <p:ph type="body" sz="quarter" idx="19"/>
          </p:nvPr>
        </p:nvSpPr>
        <p:spPr>
          <a:xfrm>
            <a:off x="6780128" y="2005406"/>
            <a:ext cx="2172786" cy="4058498"/>
          </a:xfrm>
        </p:spPr>
        <p:txBody>
          <a:bodyPr>
            <a:normAutofit/>
          </a:bodyPr>
          <a:lstStyle/>
          <a:p>
            <a:r>
              <a:rPr lang="he-IL" dirty="0"/>
              <a:t>רשות ממשלתית  כפופה למשרד להגנת הסביבה.</a:t>
            </a:r>
          </a:p>
          <a:p>
            <a:endParaRPr lang="he-IL" dirty="0"/>
          </a:p>
          <a:p>
            <a:r>
              <a:rPr lang="he-IL" dirty="0"/>
              <a:t>החוק להגנת חיות הבר תשט”ו 1955.</a:t>
            </a:r>
          </a:p>
          <a:p>
            <a:endParaRPr lang="he-IL" dirty="0"/>
          </a:p>
          <a:p>
            <a:r>
              <a:rPr lang="he-IL" dirty="0"/>
              <a:t>חוק גנים לאומיים, שמורות טבע, אתרים לאומיים ואתרי הנצחה תשנ”ח 1998.</a:t>
            </a:r>
          </a:p>
          <a:p>
            <a:endParaRPr lang="he-IL" dirty="0"/>
          </a:p>
          <a:p>
            <a:endParaRPr lang="he-IL" dirty="0"/>
          </a:p>
          <a:p>
            <a:endParaRPr lang="he-IL" dirty="0"/>
          </a:p>
          <a:p>
            <a:endParaRPr lang="he-IL" dirty="0"/>
          </a:p>
        </p:txBody>
      </p:sp>
      <p:sp>
        <p:nvSpPr>
          <p:cNvPr id="4" name="מציין מיקום טקסט 3"/>
          <p:cNvSpPr>
            <a:spLocks noGrp="1"/>
          </p:cNvSpPr>
          <p:nvPr>
            <p:ph type="body" sz="quarter" idx="20"/>
          </p:nvPr>
        </p:nvSpPr>
        <p:spPr/>
        <p:txBody>
          <a:bodyPr/>
          <a:lstStyle/>
          <a:p>
            <a:pPr algn="ctr"/>
            <a:r>
              <a:rPr lang="he-IL" dirty="0"/>
              <a:t>שמירת טבע מטעם החוק</a:t>
            </a:r>
          </a:p>
        </p:txBody>
      </p:sp>
      <p:pic>
        <p:nvPicPr>
          <p:cNvPr id="15362" name="Picture 2"/>
          <p:cNvPicPr>
            <a:picLocks noGrp="1" noChangeAspect="1" noChangeArrowheads="1"/>
          </p:cNvPicPr>
          <p:nvPr>
            <p:ph type="pic" sz="quarter" idx="17"/>
          </p:nvPr>
        </p:nvPicPr>
        <p:blipFill>
          <a:blip r:embed="rId3" cstate="screen">
            <a:extLst>
              <a:ext uri="{28A0092B-C50C-407E-A947-70E740481C1C}">
                <a14:useLocalDpi xmlns:a14="http://schemas.microsoft.com/office/drawing/2010/main"/>
              </a:ext>
            </a:extLst>
          </a:blip>
          <a:srcRect/>
          <a:stretch>
            <a:fillRect/>
          </a:stretch>
        </p:blipFill>
        <p:spPr bwMode="auto">
          <a:xfrm>
            <a:off x="237000" y="2069644"/>
            <a:ext cx="6206488" cy="3979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87079" y="5784997"/>
            <a:ext cx="1486244" cy="246221"/>
          </a:xfrm>
          <a:prstGeom prst="rect">
            <a:avLst/>
          </a:prstGeom>
          <a:noFill/>
        </p:spPr>
        <p:txBody>
          <a:bodyPr wrap="square" rtlCol="1">
            <a:spAutoFit/>
          </a:bodyPr>
          <a:lstStyle/>
          <a:p>
            <a:pPr algn="r"/>
            <a:r>
              <a:rPr lang="he-IL" sz="1000" dirty="0">
                <a:solidFill>
                  <a:schemeClr val="bg1"/>
                </a:solidFill>
              </a:rPr>
              <a:t>צילום: עזרא חדד</a:t>
            </a:r>
          </a:p>
        </p:txBody>
      </p:sp>
    </p:spTree>
    <p:extLst>
      <p:ext uri="{BB962C8B-B14F-4D97-AF65-F5344CB8AC3E}">
        <p14:creationId xmlns:p14="http://schemas.microsoft.com/office/powerpoint/2010/main" val="1912378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טקסט 2"/>
          <p:cNvSpPr>
            <a:spLocks noGrp="1"/>
          </p:cNvSpPr>
          <p:nvPr>
            <p:ph type="body" sz="quarter" idx="19"/>
          </p:nvPr>
        </p:nvSpPr>
        <p:spPr>
          <a:xfrm>
            <a:off x="6913490" y="2008684"/>
            <a:ext cx="2024063" cy="3979019"/>
          </a:xfrm>
        </p:spPr>
        <p:txBody>
          <a:bodyPr/>
          <a:lstStyle/>
          <a:p>
            <a:r>
              <a:rPr lang="he-IL" dirty="0"/>
              <a:t>מתוך מצלמת מעקב     של פקח </a:t>
            </a:r>
          </a:p>
          <a:p>
            <a:r>
              <a:rPr lang="he-IL" dirty="0"/>
              <a:t>לנזקי חקלאות </a:t>
            </a:r>
          </a:p>
          <a:p>
            <a:endParaRPr lang="he-IL" dirty="0"/>
          </a:p>
          <a:p>
            <a:endParaRPr lang="he-IL" dirty="0"/>
          </a:p>
          <a:p>
            <a:endParaRPr lang="he-IL" dirty="0"/>
          </a:p>
          <a:p>
            <a:endParaRPr lang="he-IL" dirty="0"/>
          </a:p>
          <a:p>
            <a:endParaRPr lang="he-IL" dirty="0"/>
          </a:p>
          <a:p>
            <a:endParaRPr lang="he-IL" dirty="0"/>
          </a:p>
          <a:p>
            <a:endParaRPr lang="he-IL" dirty="0"/>
          </a:p>
          <a:p>
            <a:r>
              <a:rPr lang="he-IL" dirty="0"/>
              <a:t>סרטון לצפייה</a:t>
            </a:r>
          </a:p>
        </p:txBody>
      </p:sp>
      <p:sp>
        <p:nvSpPr>
          <p:cNvPr id="4" name="מציין מיקום טקסט 3"/>
          <p:cNvSpPr>
            <a:spLocks noGrp="1"/>
          </p:cNvSpPr>
          <p:nvPr>
            <p:ph type="body" sz="quarter" idx="20"/>
          </p:nvPr>
        </p:nvSpPr>
        <p:spPr/>
        <p:txBody>
          <a:bodyPr/>
          <a:lstStyle/>
          <a:p>
            <a:pPr algn="ctr"/>
            <a:r>
              <a:rPr lang="he-IL" dirty="0"/>
              <a:t>המטרה- שמירה על מגוון המינים</a:t>
            </a:r>
          </a:p>
        </p:txBody>
      </p:sp>
      <p:pic>
        <p:nvPicPr>
          <p:cNvPr id="3074" name="Picture 2"/>
          <p:cNvPicPr>
            <a:picLocks noGrp="1" noChangeAspect="1" noChangeArrowheads="1"/>
          </p:cNvPicPr>
          <p:nvPr>
            <p:ph type="pic" sz="quarter" idx="17"/>
          </p:nvPr>
        </p:nvPicPr>
        <p:blipFill>
          <a:blip r:embed="rId3" cstate="screen">
            <a:extLst>
              <a:ext uri="{28A0092B-C50C-407E-A947-70E740481C1C}">
                <a14:useLocalDpi xmlns:a14="http://schemas.microsoft.com/office/drawing/2010/main"/>
              </a:ext>
            </a:extLst>
          </a:blip>
          <a:srcRect/>
          <a:stretch>
            <a:fillRect/>
          </a:stretch>
        </p:blipFill>
        <p:spPr bwMode="auto">
          <a:xfrm>
            <a:off x="336271" y="2075359"/>
            <a:ext cx="6206488" cy="3979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36271" y="5741482"/>
            <a:ext cx="1486244" cy="246221"/>
          </a:xfrm>
          <a:prstGeom prst="rect">
            <a:avLst/>
          </a:prstGeom>
          <a:noFill/>
        </p:spPr>
        <p:txBody>
          <a:bodyPr wrap="square" rtlCol="1">
            <a:spAutoFit/>
          </a:bodyPr>
          <a:lstStyle/>
          <a:p>
            <a:r>
              <a:rPr lang="he-IL" sz="1000" dirty="0"/>
              <a:t>צילום: ערן </a:t>
            </a:r>
            <a:r>
              <a:rPr lang="he-IL" sz="1000" dirty="0" err="1"/>
              <a:t>היימס</a:t>
            </a:r>
            <a:endParaRPr lang="he-IL" sz="1000" dirty="0"/>
          </a:p>
        </p:txBody>
      </p:sp>
    </p:spTree>
    <p:extLst>
      <p:ext uri="{BB962C8B-B14F-4D97-AF65-F5344CB8AC3E}">
        <p14:creationId xmlns:p14="http://schemas.microsoft.com/office/powerpoint/2010/main" val="902296542"/>
      </p:ext>
    </p:extLst>
  </p:cSld>
  <p:clrMapOvr>
    <a:masterClrMapping/>
  </p:clrMapOvr>
</p:sld>
</file>

<file path=ppt/theme/theme1.xml><?xml version="1.0" encoding="utf-8"?>
<a:theme xmlns:a="http://schemas.openxmlformats.org/drawingml/2006/main" name="Office Theme">
  <a:themeElements>
    <a:clrScheme name="ratag">
      <a:dk1>
        <a:srgbClr val="004B3F"/>
      </a:dk1>
      <a:lt1>
        <a:srgbClr val="FFFFFF"/>
      </a:lt1>
      <a:dk2>
        <a:srgbClr val="004B3F"/>
      </a:dk2>
      <a:lt2>
        <a:srgbClr val="EEECE1"/>
      </a:lt2>
      <a:accent1>
        <a:srgbClr val="48BDEF"/>
      </a:accent1>
      <a:accent2>
        <a:srgbClr val="B7D92C"/>
      </a:accent2>
      <a:accent3>
        <a:srgbClr val="B6AAA7"/>
      </a:accent3>
      <a:accent4>
        <a:srgbClr val="EB7154"/>
      </a:accent4>
      <a:accent5>
        <a:srgbClr val="B59CC6"/>
      </a:accent5>
      <a:accent6>
        <a:srgbClr val="FAE54A"/>
      </a:accent6>
      <a:hlink>
        <a:srgbClr val="005445"/>
      </a:hlink>
      <a:folHlink>
        <a:srgbClr val="B59CC6"/>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54615</TotalTime>
  <Words>3595</Words>
  <Application>Microsoft Office PowerPoint</Application>
  <PresentationFormat>‫הצגה על המסך (4:3)</PresentationFormat>
  <Paragraphs>444</Paragraphs>
  <Slides>32</Slides>
  <Notes>32</Notes>
  <HiddenSlides>0</HiddenSlides>
  <MMClips>0</MMClips>
  <ScaleCrop>false</ScaleCrop>
  <HeadingPairs>
    <vt:vector size="6" baseType="variant">
      <vt:variant>
        <vt:lpstr>גופנים בשימוש</vt:lpstr>
      </vt:variant>
      <vt:variant>
        <vt:i4>4</vt:i4>
      </vt:variant>
      <vt:variant>
        <vt:lpstr>ערכת נושא</vt:lpstr>
      </vt:variant>
      <vt:variant>
        <vt:i4>1</vt:i4>
      </vt:variant>
      <vt:variant>
        <vt:lpstr>כותרות שקופיות</vt:lpstr>
      </vt:variant>
      <vt:variant>
        <vt:i4>32</vt:i4>
      </vt:variant>
    </vt:vector>
  </HeadingPairs>
  <TitlesOfParts>
    <vt:vector size="37" baseType="lpstr">
      <vt:lpstr>Arial</vt:lpstr>
      <vt:lpstr>Calibri</vt:lpstr>
      <vt:lpstr>Calibri Light</vt:lpstr>
      <vt:lpstr>Wingdings</vt:lpstr>
      <vt:lpstr>Office Theme</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sigalviente@gmail.com</dc:creator>
  <cp:lastModifiedBy>רונית נעמן נאמן</cp:lastModifiedBy>
  <cp:revision>558</cp:revision>
  <cp:lastPrinted>2018-11-29T08:16:58Z</cp:lastPrinted>
  <dcterms:created xsi:type="dcterms:W3CDTF">2018-06-11T07:03:09Z</dcterms:created>
  <dcterms:modified xsi:type="dcterms:W3CDTF">2019-10-10T08:36:38Z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18200450</vt:lpwstr>
  </property>
  <property fmtid="{D5CDD505-2E9C-101B-9397-08002B2CF9AE}" pid="3" name="NXPowerLiteSettings">
    <vt:lpwstr>C7000400038000</vt:lpwstr>
  </property>
  <property fmtid="{D5CDD505-2E9C-101B-9397-08002B2CF9AE}" pid="4" name="NXPowerLiteVersion">
    <vt:lpwstr>S8.2.3</vt:lpwstr>
  </property>
</Properties>
</file>