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124"/>
  </p:notesMasterIdLst>
  <p:sldIdLst>
    <p:sldId id="278" r:id="rId2"/>
    <p:sldId id="256" r:id="rId3"/>
    <p:sldId id="299" r:id="rId4"/>
    <p:sldId id="277" r:id="rId5"/>
    <p:sldId id="389" r:id="rId6"/>
    <p:sldId id="302" r:id="rId7"/>
    <p:sldId id="280" r:id="rId8"/>
    <p:sldId id="279" r:id="rId9"/>
    <p:sldId id="304" r:id="rId10"/>
    <p:sldId id="258" r:id="rId11"/>
    <p:sldId id="300" r:id="rId12"/>
    <p:sldId id="305" r:id="rId13"/>
    <p:sldId id="396" r:id="rId14"/>
    <p:sldId id="411" r:id="rId15"/>
    <p:sldId id="412" r:id="rId16"/>
    <p:sldId id="310" r:id="rId17"/>
    <p:sldId id="392" r:id="rId18"/>
    <p:sldId id="391" r:id="rId19"/>
    <p:sldId id="394" r:id="rId20"/>
    <p:sldId id="397" r:id="rId21"/>
    <p:sldId id="382" r:id="rId22"/>
    <p:sldId id="387" r:id="rId23"/>
    <p:sldId id="422" r:id="rId24"/>
    <p:sldId id="423" r:id="rId25"/>
    <p:sldId id="424" r:id="rId26"/>
    <p:sldId id="453" r:id="rId27"/>
    <p:sldId id="366" r:id="rId28"/>
    <p:sldId id="370" r:id="rId29"/>
    <p:sldId id="380" r:id="rId30"/>
    <p:sldId id="437" r:id="rId31"/>
    <p:sldId id="433" r:id="rId32"/>
    <p:sldId id="434" r:id="rId33"/>
    <p:sldId id="435" r:id="rId34"/>
    <p:sldId id="448" r:id="rId35"/>
    <p:sldId id="439" r:id="rId36"/>
    <p:sldId id="449" r:id="rId37"/>
    <p:sldId id="357" r:id="rId38"/>
    <p:sldId id="440" r:id="rId39"/>
    <p:sldId id="450" r:id="rId40"/>
    <p:sldId id="311" r:id="rId41"/>
    <p:sldId id="306" r:id="rId42"/>
    <p:sldId id="447" r:id="rId43"/>
    <p:sldId id="283" r:id="rId44"/>
    <p:sldId id="452" r:id="rId45"/>
    <p:sldId id="438" r:id="rId46"/>
    <p:sldId id="361" r:id="rId47"/>
    <p:sldId id="362" r:id="rId48"/>
    <p:sldId id="457" r:id="rId49"/>
    <p:sldId id="363" r:id="rId50"/>
    <p:sldId id="260" r:id="rId51"/>
    <p:sldId id="298" r:id="rId52"/>
    <p:sldId id="263" r:id="rId53"/>
    <p:sldId id="301" r:id="rId54"/>
    <p:sldId id="275" r:id="rId55"/>
    <p:sldId id="458" r:id="rId56"/>
    <p:sldId id="459" r:id="rId57"/>
    <p:sldId id="460" r:id="rId58"/>
    <p:sldId id="461" r:id="rId59"/>
    <p:sldId id="462" r:id="rId60"/>
    <p:sldId id="473" r:id="rId61"/>
    <p:sldId id="463" r:id="rId62"/>
    <p:sldId id="464" r:id="rId63"/>
    <p:sldId id="465" r:id="rId64"/>
    <p:sldId id="466" r:id="rId65"/>
    <p:sldId id="467" r:id="rId66"/>
    <p:sldId id="468" r:id="rId67"/>
    <p:sldId id="469" r:id="rId68"/>
    <p:sldId id="470" r:id="rId69"/>
    <p:sldId id="471" r:id="rId70"/>
    <p:sldId id="472"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409" r:id="rId103"/>
    <p:sldId id="410" r:id="rId104"/>
    <p:sldId id="413" r:id="rId105"/>
    <p:sldId id="414" r:id="rId106"/>
    <p:sldId id="425" r:id="rId107"/>
    <p:sldId id="426" r:id="rId108"/>
    <p:sldId id="427" r:id="rId109"/>
    <p:sldId id="428" r:id="rId110"/>
    <p:sldId id="429" r:id="rId111"/>
    <p:sldId id="430" r:id="rId112"/>
    <p:sldId id="431" r:id="rId113"/>
    <p:sldId id="432" r:id="rId114"/>
    <p:sldId id="421" r:id="rId115"/>
    <p:sldId id="442" r:id="rId116"/>
    <p:sldId id="443" r:id="rId117"/>
    <p:sldId id="444" r:id="rId118"/>
    <p:sldId id="445" r:id="rId119"/>
    <p:sldId id="446" r:id="rId120"/>
    <p:sldId id="454" r:id="rId121"/>
    <p:sldId id="455" r:id="rId122"/>
    <p:sldId id="456" r:id="rId123"/>
  </p:sldIdLst>
  <p:sldSz cx="12192000" cy="6858000"/>
  <p:notesSz cx="6797675" cy="9926638"/>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765" autoAdjust="0"/>
    <p:restoredTop sz="94660"/>
  </p:normalViewPr>
  <p:slideViewPr>
    <p:cSldViewPr snapToGrid="0" showGuides="1">
      <p:cViewPr varScale="1">
        <p:scale>
          <a:sx n="66" d="100"/>
          <a:sy n="66" d="100"/>
        </p:scale>
        <p:origin x="78" y="258"/>
      </p:cViewPr>
      <p:guideLst>
        <p:guide orient="horz" pos="2160"/>
        <p:guide pos="3840"/>
      </p:guideLst>
    </p:cSldViewPr>
  </p:slideViewPr>
  <p:notesTextViewPr>
    <p:cViewPr>
      <p:scale>
        <a:sx n="1" d="1"/>
        <a:sy n="1" d="1"/>
      </p:scale>
      <p:origin x="0" y="0"/>
    </p:cViewPr>
  </p:notesTextViewPr>
  <p:sorterViewPr>
    <p:cViewPr>
      <p:scale>
        <a:sx n="140" d="100"/>
        <a:sy n="140" d="100"/>
      </p:scale>
      <p:origin x="0" y="-2622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52016" y="0"/>
            <a:ext cx="2945659" cy="498056"/>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74" y="0"/>
            <a:ext cx="2945659" cy="498056"/>
          </a:xfrm>
          <a:prstGeom prst="rect">
            <a:avLst/>
          </a:prstGeom>
        </p:spPr>
        <p:txBody>
          <a:bodyPr vert="horz" lIns="91440" tIns="45720" rIns="91440" bIns="45720" rtlCol="1"/>
          <a:lstStyle>
            <a:lvl1pPr algn="l">
              <a:defRPr sz="1200"/>
            </a:lvl1pPr>
          </a:lstStyle>
          <a:p>
            <a:fld id="{9F063009-0664-4A84-8C25-C5E33287D840}" type="datetimeFigureOut">
              <a:rPr lang="he-IL" smtClean="0"/>
              <a:t>כ"ח/סיון/תשע"ט</a:t>
            </a:fld>
            <a:endParaRPr lang="he-IL"/>
          </a:p>
        </p:txBody>
      </p:sp>
      <p:sp>
        <p:nvSpPr>
          <p:cNvPr id="4" name="מציין מיקום של תמונת שקופית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79768" y="4777194"/>
            <a:ext cx="5438140" cy="3908614"/>
          </a:xfrm>
          <a:prstGeom prst="rect">
            <a:avLst/>
          </a:prstGeom>
        </p:spPr>
        <p:txBody>
          <a:bodyPr vert="horz" lIns="91440" tIns="45720" rIns="91440" bIns="45720" rtlCol="1"/>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52016" y="9428584"/>
            <a:ext cx="2945659" cy="498055"/>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74" y="9428584"/>
            <a:ext cx="2945659" cy="498055"/>
          </a:xfrm>
          <a:prstGeom prst="rect">
            <a:avLst/>
          </a:prstGeom>
        </p:spPr>
        <p:txBody>
          <a:bodyPr vert="horz" lIns="91440" tIns="45720" rIns="91440" bIns="45720" rtlCol="1" anchor="b"/>
          <a:lstStyle>
            <a:lvl1pPr algn="l">
              <a:defRPr sz="1200"/>
            </a:lvl1pPr>
          </a:lstStyle>
          <a:p>
            <a:fld id="{628BC0EB-41F9-406B-9BC7-E01E91ED219C}" type="slidenum">
              <a:rPr lang="he-IL" smtClean="0"/>
              <a:t>‹#›</a:t>
            </a:fld>
            <a:endParaRPr lang="he-IL"/>
          </a:p>
        </p:txBody>
      </p:sp>
    </p:spTree>
    <p:extLst>
      <p:ext uri="{BB962C8B-B14F-4D97-AF65-F5344CB8AC3E}">
        <p14:creationId xmlns:p14="http://schemas.microsoft.com/office/powerpoint/2010/main" val="386835748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xmlns="" id="{39DFDB98-BE2A-40EC-81E8-58E0B07562F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7FE8725-1D1F-464B-BCEF-2AE03AF3DAE6}" type="slidenum">
              <a:rPr lang="he-IL" altLang="en-US"/>
              <a:pPr eaLnBrk="1" hangingPunct="1"/>
              <a:t>79</a:t>
            </a:fld>
            <a:endParaRPr lang="en-US" altLang="en-US"/>
          </a:p>
        </p:txBody>
      </p:sp>
      <p:sp>
        <p:nvSpPr>
          <p:cNvPr id="56323" name="Rectangle 7">
            <a:extLst>
              <a:ext uri="{FF2B5EF4-FFF2-40B4-BE49-F238E27FC236}">
                <a16:creationId xmlns:a16="http://schemas.microsoft.com/office/drawing/2014/main" xmlns="" id="{E7DFE0B0-D889-4C2D-B922-1F18539C0FBE}"/>
              </a:ext>
            </a:extLst>
          </p:cNvPr>
          <p:cNvSpPr txBox="1">
            <a:spLocks noGrp="1" noChangeArrowheads="1"/>
          </p:cNvSpPr>
          <p:nvPr/>
        </p:nvSpPr>
        <p:spPr bwMode="auto">
          <a:xfrm>
            <a:off x="1574" y="9428583"/>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fld id="{A90E8122-66EC-4F65-8623-4A10B27578B0}" type="slidenum">
              <a:rPr lang="he-IL" altLang="en-US" sz="1200"/>
              <a:pPr algn="l" eaLnBrk="1" hangingPunct="1"/>
              <a:t>79</a:t>
            </a:fld>
            <a:endParaRPr lang="en-US" altLang="en-US" sz="1200"/>
          </a:p>
        </p:txBody>
      </p:sp>
      <p:sp>
        <p:nvSpPr>
          <p:cNvPr id="56324" name="Rectangle 2">
            <a:extLst>
              <a:ext uri="{FF2B5EF4-FFF2-40B4-BE49-F238E27FC236}">
                <a16:creationId xmlns:a16="http://schemas.microsoft.com/office/drawing/2014/main" xmlns="" id="{67514C1B-7041-48FC-B1F4-5046D722724F}"/>
              </a:ext>
            </a:extLst>
          </p:cNvPr>
          <p:cNvSpPr>
            <a:spLocks noGrp="1" noRot="1" noChangeAspect="1" noChangeArrowheads="1" noTextEdit="1"/>
          </p:cNvSpPr>
          <p:nvPr>
            <p:ph type="sldImg"/>
          </p:nvPr>
        </p:nvSpPr>
        <p:spPr>
          <a:ln/>
        </p:spPr>
      </p:sp>
      <p:sp>
        <p:nvSpPr>
          <p:cNvPr id="56325" name="Rectangle 3">
            <a:extLst>
              <a:ext uri="{FF2B5EF4-FFF2-40B4-BE49-F238E27FC236}">
                <a16:creationId xmlns:a16="http://schemas.microsoft.com/office/drawing/2014/main" xmlns="" id="{C4F7B9D6-2453-4908-835F-58154FD1027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01429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DD5B43CF-915F-4568-A431-912772D19303}" type="datetime8">
              <a:rPr lang="he-IL" smtClean="0"/>
              <a:t>01 יולי 19</a:t>
            </a:fld>
            <a:endParaRPr lang="he-IL"/>
          </a:p>
        </p:txBody>
      </p:sp>
      <p:sp>
        <p:nvSpPr>
          <p:cNvPr id="5" name="מציין מיקום של כותרת תחתונה 4"/>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6" name="מציין מיקום של מספר שקופית 5"/>
          <p:cNvSpPr>
            <a:spLocks noGrp="1"/>
          </p:cNvSpPr>
          <p:nvPr>
            <p:ph type="sldNum" sz="quarter" idx="12"/>
          </p:nvPr>
        </p:nvSpPr>
        <p:spPr/>
        <p:txBody>
          <a:bodyPr/>
          <a:lstStyle/>
          <a:p>
            <a:fld id="{B7CF3771-8121-49D4-A75F-25A9AE89A912}" type="slidenum">
              <a:rPr lang="he-IL" smtClean="0"/>
              <a:t>‹#›</a:t>
            </a:fld>
            <a:endParaRPr lang="he-IL"/>
          </a:p>
        </p:txBody>
      </p:sp>
    </p:spTree>
    <p:extLst>
      <p:ext uri="{BB962C8B-B14F-4D97-AF65-F5344CB8AC3E}">
        <p14:creationId xmlns:p14="http://schemas.microsoft.com/office/powerpoint/2010/main" val="3474454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3DAEA3E5-9215-4FB1-B789-451F10E2A804}" type="datetime8">
              <a:rPr lang="he-IL" smtClean="0"/>
              <a:t>01 יולי 19</a:t>
            </a:fld>
            <a:endParaRPr lang="he-IL"/>
          </a:p>
        </p:txBody>
      </p:sp>
      <p:sp>
        <p:nvSpPr>
          <p:cNvPr id="5" name="מציין מיקום של כותרת תחתונה 4"/>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6" name="מציין מיקום של מספר שקופית 5"/>
          <p:cNvSpPr>
            <a:spLocks noGrp="1"/>
          </p:cNvSpPr>
          <p:nvPr>
            <p:ph type="sldNum" sz="quarter" idx="12"/>
          </p:nvPr>
        </p:nvSpPr>
        <p:spPr/>
        <p:txBody>
          <a:bodyPr/>
          <a:lstStyle/>
          <a:p>
            <a:fld id="{B7CF3771-8121-49D4-A75F-25A9AE89A912}" type="slidenum">
              <a:rPr lang="he-IL" smtClean="0"/>
              <a:t>‹#›</a:t>
            </a:fld>
            <a:endParaRPr lang="he-IL"/>
          </a:p>
        </p:txBody>
      </p:sp>
    </p:spTree>
    <p:extLst>
      <p:ext uri="{BB962C8B-B14F-4D97-AF65-F5344CB8AC3E}">
        <p14:creationId xmlns:p14="http://schemas.microsoft.com/office/powerpoint/2010/main" val="3078076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483CD743-5D37-4A6D-BE49-8A47326FE853}" type="datetime8">
              <a:rPr lang="he-IL" smtClean="0"/>
              <a:t>01 יולי 19</a:t>
            </a:fld>
            <a:endParaRPr lang="he-IL"/>
          </a:p>
        </p:txBody>
      </p:sp>
      <p:sp>
        <p:nvSpPr>
          <p:cNvPr id="5" name="מציין מיקום של כותרת תחתונה 4"/>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6" name="מציין מיקום של מספר שקופית 5"/>
          <p:cNvSpPr>
            <a:spLocks noGrp="1"/>
          </p:cNvSpPr>
          <p:nvPr>
            <p:ph type="sldNum" sz="quarter" idx="12"/>
          </p:nvPr>
        </p:nvSpPr>
        <p:spPr/>
        <p:txBody>
          <a:bodyPr/>
          <a:lstStyle/>
          <a:p>
            <a:fld id="{B7CF3771-8121-49D4-A75F-25A9AE89A912}" type="slidenum">
              <a:rPr lang="he-IL" smtClean="0"/>
              <a:t>‹#›</a:t>
            </a:fld>
            <a:endParaRPr lang="he-IL"/>
          </a:p>
        </p:txBody>
      </p:sp>
    </p:spTree>
    <p:extLst>
      <p:ext uri="{BB962C8B-B14F-4D97-AF65-F5344CB8AC3E}">
        <p14:creationId xmlns:p14="http://schemas.microsoft.com/office/powerpoint/2010/main" val="12165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8B5A90A9-389E-49E0-A42F-47CBCE2F7D05}" type="datetime8">
              <a:rPr lang="he-IL" smtClean="0"/>
              <a:t>01 יולי 19</a:t>
            </a:fld>
            <a:endParaRPr lang="he-IL"/>
          </a:p>
        </p:txBody>
      </p:sp>
      <p:sp>
        <p:nvSpPr>
          <p:cNvPr id="5" name="מציין מיקום של כותרת תחתונה 4"/>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6" name="מציין מיקום של מספר שקופית 5"/>
          <p:cNvSpPr>
            <a:spLocks noGrp="1"/>
          </p:cNvSpPr>
          <p:nvPr>
            <p:ph type="sldNum" sz="quarter" idx="12"/>
          </p:nvPr>
        </p:nvSpPr>
        <p:spPr/>
        <p:txBody>
          <a:bodyPr/>
          <a:lstStyle/>
          <a:p>
            <a:fld id="{B7CF3771-8121-49D4-A75F-25A9AE89A912}" type="slidenum">
              <a:rPr lang="he-IL" smtClean="0"/>
              <a:t>‹#›</a:t>
            </a:fld>
            <a:endParaRPr lang="he-IL"/>
          </a:p>
        </p:txBody>
      </p:sp>
    </p:spTree>
    <p:extLst>
      <p:ext uri="{BB962C8B-B14F-4D97-AF65-F5344CB8AC3E}">
        <p14:creationId xmlns:p14="http://schemas.microsoft.com/office/powerpoint/2010/main" val="2055330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ערוך סגנונות טקסט של תבנית בסיס</a:t>
            </a:r>
          </a:p>
        </p:txBody>
      </p:sp>
      <p:sp>
        <p:nvSpPr>
          <p:cNvPr id="4" name="מציין מיקום של תאריך 3"/>
          <p:cNvSpPr>
            <a:spLocks noGrp="1"/>
          </p:cNvSpPr>
          <p:nvPr>
            <p:ph type="dt" sz="half" idx="10"/>
          </p:nvPr>
        </p:nvSpPr>
        <p:spPr/>
        <p:txBody>
          <a:bodyPr/>
          <a:lstStyle/>
          <a:p>
            <a:fld id="{F2E3DBF5-D0B5-42AC-A18B-0A65A9292F16}" type="datetime8">
              <a:rPr lang="he-IL" smtClean="0"/>
              <a:t>01 יולי 19</a:t>
            </a:fld>
            <a:endParaRPr lang="he-IL"/>
          </a:p>
        </p:txBody>
      </p:sp>
      <p:sp>
        <p:nvSpPr>
          <p:cNvPr id="5" name="מציין מיקום של כותרת תחתונה 4"/>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6" name="מציין מיקום של מספר שקופית 5"/>
          <p:cNvSpPr>
            <a:spLocks noGrp="1"/>
          </p:cNvSpPr>
          <p:nvPr>
            <p:ph type="sldNum" sz="quarter" idx="12"/>
          </p:nvPr>
        </p:nvSpPr>
        <p:spPr/>
        <p:txBody>
          <a:bodyPr/>
          <a:lstStyle/>
          <a:p>
            <a:fld id="{B7CF3771-8121-49D4-A75F-25A9AE89A912}" type="slidenum">
              <a:rPr lang="he-IL" smtClean="0"/>
              <a:t>‹#›</a:t>
            </a:fld>
            <a:endParaRPr lang="he-IL"/>
          </a:p>
        </p:txBody>
      </p:sp>
    </p:spTree>
    <p:extLst>
      <p:ext uri="{BB962C8B-B14F-4D97-AF65-F5344CB8AC3E}">
        <p14:creationId xmlns:p14="http://schemas.microsoft.com/office/powerpoint/2010/main" val="3069785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1825625"/>
            <a:ext cx="51816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72200" y="1825625"/>
            <a:ext cx="51816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C9D0F3B0-549E-413F-8CD1-EF88AD2F8017}" type="datetime8">
              <a:rPr lang="he-IL" smtClean="0"/>
              <a:t>01 יולי 19</a:t>
            </a:fld>
            <a:endParaRPr lang="he-IL"/>
          </a:p>
        </p:txBody>
      </p:sp>
      <p:sp>
        <p:nvSpPr>
          <p:cNvPr id="6" name="מציין מיקום של כותרת תחתונה 5"/>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7" name="מציין מיקום של מספר שקופית 6"/>
          <p:cNvSpPr>
            <a:spLocks noGrp="1"/>
          </p:cNvSpPr>
          <p:nvPr>
            <p:ph type="sldNum" sz="quarter" idx="12"/>
          </p:nvPr>
        </p:nvSpPr>
        <p:spPr/>
        <p:txBody>
          <a:bodyPr/>
          <a:lstStyle/>
          <a:p>
            <a:fld id="{B7CF3771-8121-49D4-A75F-25A9AE89A912}" type="slidenum">
              <a:rPr lang="he-IL" smtClean="0"/>
              <a:t>‹#›</a:t>
            </a:fld>
            <a:endParaRPr lang="he-IL"/>
          </a:p>
        </p:txBody>
      </p:sp>
    </p:spTree>
    <p:extLst>
      <p:ext uri="{BB962C8B-B14F-4D97-AF65-F5344CB8AC3E}">
        <p14:creationId xmlns:p14="http://schemas.microsoft.com/office/powerpoint/2010/main" val="1021348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A9B3C4AB-390D-4A4F-96FB-07F5F9279B76}" type="datetime8">
              <a:rPr lang="he-IL" smtClean="0"/>
              <a:t>01 יולי 19</a:t>
            </a:fld>
            <a:endParaRPr lang="he-IL"/>
          </a:p>
        </p:txBody>
      </p:sp>
      <p:sp>
        <p:nvSpPr>
          <p:cNvPr id="8" name="מציין מיקום של כותרת תחתונה 7"/>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9" name="מציין מיקום של מספר שקופית 8"/>
          <p:cNvSpPr>
            <a:spLocks noGrp="1"/>
          </p:cNvSpPr>
          <p:nvPr>
            <p:ph type="sldNum" sz="quarter" idx="12"/>
          </p:nvPr>
        </p:nvSpPr>
        <p:spPr/>
        <p:txBody>
          <a:bodyPr/>
          <a:lstStyle/>
          <a:p>
            <a:fld id="{B7CF3771-8121-49D4-A75F-25A9AE89A912}" type="slidenum">
              <a:rPr lang="he-IL" smtClean="0"/>
              <a:t>‹#›</a:t>
            </a:fld>
            <a:endParaRPr lang="he-IL"/>
          </a:p>
        </p:txBody>
      </p:sp>
    </p:spTree>
    <p:extLst>
      <p:ext uri="{BB962C8B-B14F-4D97-AF65-F5344CB8AC3E}">
        <p14:creationId xmlns:p14="http://schemas.microsoft.com/office/powerpoint/2010/main" val="4074543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7427DD66-E4E4-408E-A2D4-471F213B67BE}" type="datetime8">
              <a:rPr lang="he-IL" smtClean="0"/>
              <a:t>01 יולי 19</a:t>
            </a:fld>
            <a:endParaRPr lang="he-IL"/>
          </a:p>
        </p:txBody>
      </p:sp>
      <p:sp>
        <p:nvSpPr>
          <p:cNvPr id="4" name="מציין מיקום של כותרת תחתונה 3"/>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5" name="מציין מיקום של מספר שקופית 4"/>
          <p:cNvSpPr>
            <a:spLocks noGrp="1"/>
          </p:cNvSpPr>
          <p:nvPr>
            <p:ph type="sldNum" sz="quarter" idx="12"/>
          </p:nvPr>
        </p:nvSpPr>
        <p:spPr/>
        <p:txBody>
          <a:bodyPr/>
          <a:lstStyle/>
          <a:p>
            <a:fld id="{B7CF3771-8121-49D4-A75F-25A9AE89A912}" type="slidenum">
              <a:rPr lang="he-IL" smtClean="0"/>
              <a:t>‹#›</a:t>
            </a:fld>
            <a:endParaRPr lang="he-IL"/>
          </a:p>
        </p:txBody>
      </p:sp>
    </p:spTree>
    <p:extLst>
      <p:ext uri="{BB962C8B-B14F-4D97-AF65-F5344CB8AC3E}">
        <p14:creationId xmlns:p14="http://schemas.microsoft.com/office/powerpoint/2010/main" val="1228282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10D52E41-0535-452A-AC00-55B4FD3A04BF}" type="datetime8">
              <a:rPr lang="he-IL" smtClean="0"/>
              <a:t>01 יולי 19</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4" name="מציין מיקום של מספר שקופית 3"/>
          <p:cNvSpPr>
            <a:spLocks noGrp="1"/>
          </p:cNvSpPr>
          <p:nvPr>
            <p:ph type="sldNum" sz="quarter" idx="12"/>
          </p:nvPr>
        </p:nvSpPr>
        <p:spPr/>
        <p:txBody>
          <a:bodyPr/>
          <a:lstStyle/>
          <a:p>
            <a:fld id="{B7CF3771-8121-49D4-A75F-25A9AE89A912}" type="slidenum">
              <a:rPr lang="he-IL" smtClean="0"/>
              <a:t>‹#›</a:t>
            </a:fld>
            <a:endParaRPr lang="he-IL"/>
          </a:p>
        </p:txBody>
      </p:sp>
    </p:spTree>
    <p:extLst>
      <p:ext uri="{BB962C8B-B14F-4D97-AF65-F5344CB8AC3E}">
        <p14:creationId xmlns:p14="http://schemas.microsoft.com/office/powerpoint/2010/main" val="1272826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מציין מיקום של תאריך 4"/>
          <p:cNvSpPr>
            <a:spLocks noGrp="1"/>
          </p:cNvSpPr>
          <p:nvPr>
            <p:ph type="dt" sz="half" idx="10"/>
          </p:nvPr>
        </p:nvSpPr>
        <p:spPr/>
        <p:txBody>
          <a:bodyPr/>
          <a:lstStyle/>
          <a:p>
            <a:fld id="{6AEC4A38-37A8-4404-905D-4DD51FA4C11B}" type="datetime8">
              <a:rPr lang="he-IL" smtClean="0"/>
              <a:t>01 יולי 19</a:t>
            </a:fld>
            <a:endParaRPr lang="he-IL"/>
          </a:p>
        </p:txBody>
      </p:sp>
      <p:sp>
        <p:nvSpPr>
          <p:cNvPr id="6" name="מציין מיקום של כותרת תחתונה 5"/>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7" name="מציין מיקום של מספר שקופית 6"/>
          <p:cNvSpPr>
            <a:spLocks noGrp="1"/>
          </p:cNvSpPr>
          <p:nvPr>
            <p:ph type="sldNum" sz="quarter" idx="12"/>
          </p:nvPr>
        </p:nvSpPr>
        <p:spPr/>
        <p:txBody>
          <a:bodyPr/>
          <a:lstStyle/>
          <a:p>
            <a:fld id="{B7CF3771-8121-49D4-A75F-25A9AE89A912}" type="slidenum">
              <a:rPr lang="he-IL" smtClean="0"/>
              <a:t>‹#›</a:t>
            </a:fld>
            <a:endParaRPr lang="he-IL"/>
          </a:p>
        </p:txBody>
      </p:sp>
    </p:spTree>
    <p:extLst>
      <p:ext uri="{BB962C8B-B14F-4D97-AF65-F5344CB8AC3E}">
        <p14:creationId xmlns:p14="http://schemas.microsoft.com/office/powerpoint/2010/main" val="2520871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מציין מיקום של תאריך 4"/>
          <p:cNvSpPr>
            <a:spLocks noGrp="1"/>
          </p:cNvSpPr>
          <p:nvPr>
            <p:ph type="dt" sz="half" idx="10"/>
          </p:nvPr>
        </p:nvSpPr>
        <p:spPr/>
        <p:txBody>
          <a:bodyPr/>
          <a:lstStyle/>
          <a:p>
            <a:fld id="{32693DCF-7F01-44C3-931A-4E207AB08DCE}" type="datetime8">
              <a:rPr lang="he-IL" smtClean="0"/>
              <a:t>01 יולי 19</a:t>
            </a:fld>
            <a:endParaRPr lang="he-IL"/>
          </a:p>
        </p:txBody>
      </p:sp>
      <p:sp>
        <p:nvSpPr>
          <p:cNvPr id="6" name="מציין מיקום של כותרת תחתונה 5"/>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7" name="מציין מיקום של מספר שקופית 6"/>
          <p:cNvSpPr>
            <a:spLocks noGrp="1"/>
          </p:cNvSpPr>
          <p:nvPr>
            <p:ph type="sldNum" sz="quarter" idx="12"/>
          </p:nvPr>
        </p:nvSpPr>
        <p:spPr/>
        <p:txBody>
          <a:bodyPr/>
          <a:lstStyle/>
          <a:p>
            <a:fld id="{B7CF3771-8121-49D4-A75F-25A9AE89A912}" type="slidenum">
              <a:rPr lang="he-IL" smtClean="0"/>
              <a:t>‹#›</a:t>
            </a:fld>
            <a:endParaRPr lang="he-IL"/>
          </a:p>
        </p:txBody>
      </p:sp>
    </p:spTree>
    <p:extLst>
      <p:ext uri="{BB962C8B-B14F-4D97-AF65-F5344CB8AC3E}">
        <p14:creationId xmlns:p14="http://schemas.microsoft.com/office/powerpoint/2010/main" val="3678589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1AC3D33-42B7-44A3-A719-1B00577713BF}" type="datetime8">
              <a:rPr lang="he-IL" smtClean="0"/>
              <a:t>01 יולי 19</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he-IL" smtClean="0"/>
              <a:t>חקלאות וסביבה - מהדורת ניסוי - 2019 -  כל הזכויות שמורות - אמיר ברנע</a:t>
            </a:r>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7CF3771-8121-49D4-A75F-25A9AE89A912}" type="slidenum">
              <a:rPr lang="he-IL" smtClean="0"/>
              <a:t>‹#›</a:t>
            </a:fld>
            <a:endParaRPr lang="he-IL"/>
          </a:p>
        </p:txBody>
      </p:sp>
    </p:spTree>
    <p:extLst>
      <p:ext uri="{BB962C8B-B14F-4D97-AF65-F5344CB8AC3E}">
        <p14:creationId xmlns:p14="http://schemas.microsoft.com/office/powerpoint/2010/main" val="182850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storage.cet.ac.il/PresentationBaRibua/consumption_final_web/story_html5.html" TargetMode="External"/><Relationship Id="rId7" Type="http://schemas.openxmlformats.org/officeDocument/2006/relationships/hyperlink" Target="http://magazine.isees.org.il/CurrentIssue.aspx?IssueId=31" TargetMode="External"/><Relationship Id="rId2" Type="http://schemas.openxmlformats.org/officeDocument/2006/relationships/hyperlink" Target="http://kids.gov.il/sababa/pages/world.html" TargetMode="External"/><Relationship Id="rId1" Type="http://schemas.openxmlformats.org/officeDocument/2006/relationships/slideLayout" Target="../slideLayouts/slideLayout7.xml"/><Relationship Id="rId6" Type="http://schemas.openxmlformats.org/officeDocument/2006/relationships/hyperlink" Target="http://www.zavit.org.il/" TargetMode="External"/><Relationship Id="rId11" Type="http://schemas.openxmlformats.org/officeDocument/2006/relationships/image" Target="../media/image1.png"/><Relationship Id="rId5" Type="http://schemas.openxmlformats.org/officeDocument/2006/relationships/hyperlink" Target="https://www.moag.gov.il/Pages/HomePage.aspx" TargetMode="External"/><Relationship Id="rId10" Type="http://schemas.openxmlformats.org/officeDocument/2006/relationships/image" Target="../media/image5.png"/><Relationship Id="rId4" Type="http://schemas.openxmlformats.org/officeDocument/2006/relationships/hyperlink" Target="https://www.hayadan.org.il/" TargetMode="External"/><Relationship Id="rId9" Type="http://schemas.openxmlformats.org/officeDocument/2006/relationships/image" Target="../media/image4.png"/></Relationships>
</file>

<file path=ppt/slides/_rels/slide100.xml.rels><?xml version="1.0" encoding="UTF-8" standalone="yes"?>
<Relationships xmlns="http://schemas.openxmlformats.org/package/2006/relationships"><Relationship Id="rId2" Type="http://schemas.openxmlformats.org/officeDocument/2006/relationships/hyperlink" Target="https://www.youtube.com/watch?v=mGS9lYndZxw" TargetMode="Externa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hyperlink" Target="http://kids.gov.il/sababa/pages/ecofoot/" TargetMode="Externa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hyperlink" Target="https://www.nap.edu/catalog/25121/environmental-engineering-for-the-21st-century-addressing-grand-challenges" TargetMode="External"/><Relationship Id="rId2" Type="http://schemas.openxmlformats.org/officeDocument/2006/relationships/image" Target="../media/image51.emf"/><Relationship Id="rId1" Type="http://schemas.openxmlformats.org/officeDocument/2006/relationships/slideLayout" Target="../slideLayouts/slideLayout7.xml"/><Relationship Id="rId5" Type="http://schemas.openxmlformats.org/officeDocument/2006/relationships/image" Target="../media/image53.emf"/><Relationship Id="rId4" Type="http://schemas.openxmlformats.org/officeDocument/2006/relationships/image" Target="../media/image52.emf"/></Relationships>
</file>

<file path=ppt/slides/_rels/slide104.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7.xml"/><Relationship Id="rId4" Type="http://schemas.openxmlformats.org/officeDocument/2006/relationships/image" Target="../media/image58.emf"/></Relationships>
</file>

<file path=ppt/slides/_rels/slide10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6.emf"/><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6.emf"/><Relationship Id="rId1" Type="http://schemas.openxmlformats.org/officeDocument/2006/relationships/slideLayout" Target="../slideLayouts/slideLayout7.xml"/><Relationship Id="rId4" Type="http://schemas.openxmlformats.org/officeDocument/2006/relationships/image" Target="../media/image61.emf"/></Relationships>
</file>

<file path=ppt/slides/_rels/slide109.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56.emf"/><Relationship Id="rId1" Type="http://schemas.openxmlformats.org/officeDocument/2006/relationships/slideLayout" Target="../slideLayouts/slideLayout7.xml"/><Relationship Id="rId4" Type="http://schemas.openxmlformats.org/officeDocument/2006/relationships/image" Target="../media/image63.emf"/></Relationships>
</file>

<file path=ppt/slides/_rels/slide11.xml.rels><?xml version="1.0" encoding="UTF-8" standalone="yes"?>
<Relationships xmlns="http://schemas.openxmlformats.org/package/2006/relationships"><Relationship Id="rId3" Type="http://schemas.openxmlformats.org/officeDocument/2006/relationships/hyperlink" Target="https://californiaeei.org/" TargetMode="External"/><Relationship Id="rId2" Type="http://schemas.openxmlformats.org/officeDocument/2006/relationships/hyperlink" Target="https://www.moag.gov.il/subject/lechabek_etz/Itineraries_stories_Trees/Pages/default.aspx" TargetMode="Externa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10.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56.emf"/><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hyperlink" Target="http://www.hamaarag.org.il/sites/default/files/media/file/report/field_report_report_file/snr_web_2016.pdf" TargetMode="External"/><Relationship Id="rId1" Type="http://schemas.openxmlformats.org/officeDocument/2006/relationships/slideLayout" Target="../slideLayouts/slideLayout7.xml"/><Relationship Id="rId6" Type="http://schemas.openxmlformats.org/officeDocument/2006/relationships/image" Target="../media/image67.emf"/><Relationship Id="rId5" Type="http://schemas.openxmlformats.org/officeDocument/2006/relationships/image" Target="../media/image66.emf"/><Relationship Id="rId4" Type="http://schemas.openxmlformats.org/officeDocument/2006/relationships/image" Target="../media/image65.emf"/></Relationships>
</file>

<file path=ppt/slides/_rels/slide11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hyperlink" Target="http://www.hamaarag.org.il/sites/default/files/media/file/report/field_report_report_file/snr_web_2016.pdf" TargetMode="External"/><Relationship Id="rId1" Type="http://schemas.openxmlformats.org/officeDocument/2006/relationships/slideLayout" Target="../slideLayouts/slideLayout7.xml"/><Relationship Id="rId5" Type="http://schemas.openxmlformats.org/officeDocument/2006/relationships/image" Target="../media/image69.emf"/><Relationship Id="rId4" Type="http://schemas.openxmlformats.org/officeDocument/2006/relationships/image" Target="../media/image68.emf"/></Relationships>
</file>

<file path=ppt/slides/_rels/slide1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hyperlink" Target="http://www.hamaarag.org.il/sites/default/files/media/file/report/field_report_report_file/snr_web_2016.pdf" TargetMode="External"/><Relationship Id="rId1" Type="http://schemas.openxmlformats.org/officeDocument/2006/relationships/slideLayout" Target="../slideLayouts/slideLayout7.xml"/><Relationship Id="rId5" Type="http://schemas.openxmlformats.org/officeDocument/2006/relationships/image" Target="../media/image71.emf"/><Relationship Id="rId4" Type="http://schemas.openxmlformats.org/officeDocument/2006/relationships/image" Target="../media/image70.emf"/></Relationships>
</file>

<file path=ppt/slides/_rels/slide114.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hyperlink" Target="https://www.nfb.ca/film/earth_keepers/" TargetMode="External"/><Relationship Id="rId2" Type="http://schemas.openxmlformats.org/officeDocument/2006/relationships/hyperlink" Target="https://www.nfb.ca/directors/sylvie-van-brabant/" TargetMode="Externa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fao.org/home/en/" TargetMode="External"/><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1.emf"/><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16.xml.rels><?xml version="1.0" encoding="UTF-8" standalone="yes"?>
<Relationships xmlns="http://schemas.openxmlformats.org/package/2006/relationships"><Relationship Id="rId2" Type="http://schemas.openxmlformats.org/officeDocument/2006/relationships/hyperlink" Target="https://www.ted.com/talks/sara_menker_a_global_food_crisis_may_be_only_a_decade_away/transcript"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www.sviva.gov.il/subjectsEnv/Agroecology/Agro-WasteWater/Pages/default.aspx#GovXParagraphTitle1" TargetMode="External"/><Relationship Id="rId7" Type="http://schemas.openxmlformats.org/officeDocument/2006/relationships/hyperlink" Target="http://www.sviva.gov.il/subjectsEnv/Agroecology/Agro-WasteWater/Pages/default.aspx#GovXParagraphTitle6" TargetMode="External"/><Relationship Id="rId2" Type="http://schemas.openxmlformats.org/officeDocument/2006/relationships/hyperlink" Target="http://www.sviva.gov.il/subjectsEnv/Agroecology/Agro-WasteWater/Pages/default.aspx" TargetMode="External"/><Relationship Id="rId1" Type="http://schemas.openxmlformats.org/officeDocument/2006/relationships/slideLayout" Target="../slideLayouts/slideLayout7.xml"/><Relationship Id="rId6" Type="http://schemas.openxmlformats.org/officeDocument/2006/relationships/hyperlink" Target="http://www.sviva.gov.il/subjectsEnv/Agroecology/Agro-WasteWater/Pages/default.aspx#GovXParagraphTitle4" TargetMode="External"/><Relationship Id="rId5" Type="http://schemas.openxmlformats.org/officeDocument/2006/relationships/hyperlink" Target="http://www.sviva.gov.il/subjectsEnv/Agroecology/Agro-WasteWater/Pages/default.aspx#GovXParagraphTitle3" TargetMode="External"/><Relationship Id="rId4" Type="http://schemas.openxmlformats.org/officeDocument/2006/relationships/hyperlink" Target="http://www.sviva.gov.il/subjectsEnv/Agroecology/Agro-WasteWater/Pages/default.aspx#GovXParagraphTitle2"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sviva.gov.il/subjectsEnv/Agroecology/Agro-waste/Herbal-Waste" TargetMode="External"/><Relationship Id="rId2" Type="http://schemas.openxmlformats.org/officeDocument/2006/relationships/hyperlink" Target="http://www.sviva.gov.il/subjectsEnv/Agroecology/Agro-waste/Pages/PlasticWaste-Agro.aspx" TargetMode="External"/><Relationship Id="rId1" Type="http://schemas.openxmlformats.org/officeDocument/2006/relationships/slideLayout" Target="../slideLayouts/slideLayout7.xml"/><Relationship Id="rId6" Type="http://schemas.openxmlformats.org/officeDocument/2006/relationships/hyperlink" Target="http://www.sviva.gov.il/subjectsEnv/Agroecology/Agro-waste/Pages/Packaging-Pesticides.aspx" TargetMode="External"/><Relationship Id="rId5" Type="http://schemas.openxmlformats.org/officeDocument/2006/relationships/hyperlink" Target="http://www.sviva.gov.il/subjectsEnv/Agroecology/Agro-waste/Pages/Carcasses.aspx" TargetMode="External"/><Relationship Id="rId4" Type="http://schemas.openxmlformats.org/officeDocument/2006/relationships/hyperlink" Target="http://www.sviva.gov.il/subjectsEnv/Agroecology/Agro-waste/Animal-wastes"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hyperlink" Target="http://www.hamaarag.org.il/sites/default/files/media/file/report/field_report_report_file/snr_web_2016.pdf" TargetMode="External"/><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nfb.ca/film/eco-pirate_the_story_of_paul_watson/"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noaa.gov/"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hyperlink" Target="http://lib.cet.ac.il/pages/item.asp?item=6566"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file:///F:\%D7%97%D7%A7%D7%9C%D7%90%D7%95%D7%AA%20%D7%9B%D7%AA%D7%99%D7%91%D7%AA%20%D7%99%D7%97%D7%99%20%D7%9C%D7%99%D7%9E%D7%95%D7%93%20%D7%95%D7%90%D7%91%D7%99%20%D7%9B%D7%95%D7%9C%D7%9C\%D7%AA%D7%A0%D7%95%D7%A2%D7%AA%20%D7%94%D7%90%D7%93%D7%9E%D7%94%20-%20%D7%9E%D7%91%D7%98%20%D7%9E%D7%9F%20%D7%94%D7%A9%D7%98%D7%97%20%D7%A2%D7%9C%20%D7%9E%D7%A6%D7%91%20%D7%A7%D7%A8%D7%A7%D7%A2%D7%95%D7%AA%20%D7%99%D7%A9%D7%A8%D7%90%D7%9C%202013.pdf" TargetMode="External"/><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youtube.com/watch?v=HiodKuBKz0M&amp;feature=youtu.be" TargetMode="Externa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hyperlink" Target="https://www.ted.com/talks/greta_thunberg_school_strike_for_climate_save_the_world_by_changing_the_rules?utm_source=newsletter_weekly_2019-01-26&amp;utm_campaign=newsletter_weekly&amp;utm_medium=email&amp;utm_content=top_left_button" TargetMode="Externa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hyperlink" Target="http://www.sviva.gov.il/subjectsEnv/Agroecology/Management-Agricultural/Pages/default.aspx"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hyperlink" Target="https://www.hayadan.org.il/author/assaf" TargetMode="External"/><Relationship Id="rId2" Type="http://schemas.openxmlformats.org/officeDocument/2006/relationships/hyperlink" Target="https://www.hayadan.org.il/bioacoustics-1901192" TargetMode="External"/><Relationship Id="rId1" Type="http://schemas.openxmlformats.org/officeDocument/2006/relationships/slideLayout" Target="../slideLayouts/slideLayout7.xml"/><Relationship Id="rId4" Type="http://schemas.openxmlformats.org/officeDocument/2006/relationships/hyperlink" Target="https://www.hayadan.org.il/2019/01" TargetMode="External"/></Relationships>
</file>

<file path=ppt/slides/_rels/slide51.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hyperlink" Target="https://www.moag.gov.il/yhidotmisrad/dovrut/publication/2018/Pages/agrotech.aspx" TargetMode="Externa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https://www.hayadan.org.il/2018/09" TargetMode="External"/><Relationship Id="rId2" Type="http://schemas.openxmlformats.org/officeDocument/2006/relationships/hyperlink" Target="https://www.hayadan.org.il/author/assaf" TargetMode="External"/><Relationship Id="rId1" Type="http://schemas.openxmlformats.org/officeDocument/2006/relationships/slideLayout" Target="../slideLayouts/slideLayout7.xml"/><Relationship Id="rId4" Type="http://schemas.openxmlformats.org/officeDocument/2006/relationships/hyperlink" Target="https://www.hayadan.org.il/agriculture-can-absorb-carbon-1109182"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5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5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5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hyperlink" Target="http://www.zavit.org.il/%D7%A7%D7%A8%D7%99%D7%A1%D7%AA%D7%94-%D7%94%D7%A9%D7%A7%D7%98%D7%94-%D7%A9%D7%9C-%D7%9E%D7%9E%D7%9C%D7%9B%D7%AA-%D7%94%D7%97%D7%A8%D7%A7%D7%99%D7%9D/" TargetMode="Externa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hyperlink" Target="https://www.youtube.com/channel/UCliT4Dc2JUMM6QVhMo0ENrQ" TargetMode="External"/><Relationship Id="rId2" Type="http://schemas.openxmlformats.org/officeDocument/2006/relationships/hyperlink" Target="https://youtu.be/mlgpS_7FRzA" TargetMode="External"/><Relationship Id="rId1" Type="http://schemas.openxmlformats.org/officeDocument/2006/relationships/slideLayout" Target="../slideLayouts/slideLayout7.xml"/><Relationship Id="rId4" Type="http://schemas.openxmlformats.org/officeDocument/2006/relationships/hyperlink" Target="https://www.youtube.com/redirect?q=https://www.nap.edu/catalog/21852&amp;v=mlgpS_7FRzA&amp;redir_token=frMMi0wIYrsvYhYH-YpECH6ehD58MTU0ODk0NjA4N0AxNTQ4ODU5Njg3&amp;event=video_description" TargetMode="External"/></Relationships>
</file>

<file path=ppt/slides/_rels/slide63.xml.rels><?xml version="1.0" encoding="UTF-8" standalone="yes"?>
<Relationships xmlns="http://schemas.openxmlformats.org/package/2006/relationships"><Relationship Id="rId2" Type="http://schemas.openxmlformats.org/officeDocument/2006/relationships/hyperlink" Target="https://www.youtube.com/watch?v=4HnzxlHoOOo&amp;feature=youtu.be" TargetMode="Externa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hyperlink" Target="http://www.zavit.org.il/%D7%91%D7%95%D7%90%D7%95-%D7%A0%D7%93%D7%91%D7%A8-%D7%A8%D7%92%D7%A2-%D7%A2%D7%9C-%D7%97%D7%95%D7%9E%D7%A8%D7%99-%D7%94%D7%93%D7%91%D7%A8%D7%94/" TargetMode="Externa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hyperlink" Target="http://m.agrisupportonline.com/news/csvread.pl?show=7314&amp;mytemplate=tp2" TargetMode="External"/><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66.xml.rels><?xml version="1.0" encoding="UTF-8" standalone="yes"?>
<Relationships xmlns="http://schemas.openxmlformats.org/package/2006/relationships"><Relationship Id="rId2" Type="http://schemas.openxmlformats.org/officeDocument/2006/relationships/hyperlink" Target="http://www.zavit.org.il/%D7%9B%D7%9E%D7%94-%D7%A9%D7%95%D7%95%D7%94-%D7%94%D7%A9%D7%93%D7%94-%D7%A9%D7%9C%D7%9B%D7%9D/" TargetMode="Externa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hyperlink" Target="http://www.zavit.org.il/%D7%9B%D7%9E%D7%94-%D7%A9%D7%95%D7%95%D7%94-%D7%94%D7%A9%D7%93%D7%94-%D7%A9%D7%9C%D7%9B%D7%9D/" TargetMode="External"/><Relationship Id="rId2" Type="http://schemas.openxmlformats.org/officeDocument/2006/relationships/hyperlink" Target="http://www.mdpi.com/2073-445X/4/4/938" TargetMode="Externa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aliforniaeei.org/curriculum/unit?unitid=64" TargetMode="External"/><Relationship Id="rId2" Type="http://schemas.openxmlformats.org/officeDocument/2006/relationships/hyperlink" Target="https://youtu.be/HiodKuBKz0M" TargetMode="Externa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01445" y="610311"/>
            <a:ext cx="10434617" cy="3631763"/>
          </a:xfrm>
          <a:prstGeom prst="rect">
            <a:avLst/>
          </a:prstGeom>
        </p:spPr>
        <p:txBody>
          <a:bodyPr wrap="square">
            <a:spAutoFit/>
          </a:bodyPr>
          <a:lstStyle/>
          <a:p>
            <a:r>
              <a:rPr lang="he-IL" sz="4000" b="1" u="sng" dirty="0" smtClean="0">
                <a:solidFill>
                  <a:srgbClr val="3333FF"/>
                </a:solidFill>
                <a:latin typeface="David" pitchFamily="34" charset="-79"/>
                <a:cs typeface="David" pitchFamily="34" charset="-79"/>
              </a:rPr>
              <a:t>הצעה </a:t>
            </a:r>
            <a:r>
              <a:rPr lang="he-IL" sz="4000" b="1" u="sng" dirty="0">
                <a:solidFill>
                  <a:srgbClr val="3333FF"/>
                </a:solidFill>
                <a:latin typeface="David" pitchFamily="34" charset="-79"/>
                <a:cs typeface="David" pitchFamily="34" charset="-79"/>
              </a:rPr>
              <a:t>לגבי כתיבת </a:t>
            </a:r>
            <a:r>
              <a:rPr lang="he-IL" sz="4000" b="1" u="sng" dirty="0" smtClean="0">
                <a:solidFill>
                  <a:srgbClr val="3333FF"/>
                </a:solidFill>
                <a:latin typeface="David" pitchFamily="34" charset="-79"/>
                <a:cs typeface="David" pitchFamily="34" charset="-79"/>
              </a:rPr>
              <a:t>יחידת </a:t>
            </a:r>
            <a:r>
              <a:rPr lang="he-IL" sz="4000" b="1" u="sng" dirty="0">
                <a:solidFill>
                  <a:srgbClr val="3333FF"/>
                </a:solidFill>
                <a:latin typeface="David" pitchFamily="34" charset="-79"/>
                <a:cs typeface="David" pitchFamily="34" charset="-79"/>
              </a:rPr>
              <a:t>לימוד - חקלאות וסביבה </a:t>
            </a:r>
          </a:p>
          <a:p>
            <a:endParaRPr lang="he-IL" b="1" dirty="0" smtClean="0">
              <a:solidFill>
                <a:srgbClr val="3333FF"/>
              </a:solidFill>
              <a:latin typeface="David" pitchFamily="34" charset="-79"/>
              <a:cs typeface="David" pitchFamily="34" charset="-79"/>
            </a:endParaRPr>
          </a:p>
          <a:p>
            <a:r>
              <a:rPr lang="he-IL" sz="3600" b="1" dirty="0" smtClean="0">
                <a:solidFill>
                  <a:srgbClr val="3333FF"/>
                </a:solidFill>
                <a:latin typeface="David" pitchFamily="34" charset="-79"/>
                <a:cs typeface="David" pitchFamily="34" charset="-79"/>
              </a:rPr>
              <a:t>עבור תכנית </a:t>
            </a:r>
            <a:r>
              <a:rPr lang="he-IL" sz="3600" b="1" dirty="0">
                <a:solidFill>
                  <a:srgbClr val="3333FF"/>
                </a:solidFill>
                <a:latin typeface="David" pitchFamily="34" charset="-79"/>
                <a:cs typeface="David" pitchFamily="34" charset="-79"/>
              </a:rPr>
              <a:t>לימודים חדשה במדעי החקלאות בהיקף של חמש </a:t>
            </a:r>
            <a:r>
              <a:rPr lang="he-IL" sz="3600" b="1" dirty="0" smtClean="0">
                <a:solidFill>
                  <a:srgbClr val="3333FF"/>
                </a:solidFill>
                <a:latin typeface="David" pitchFamily="34" charset="-79"/>
                <a:cs typeface="David" pitchFamily="34" charset="-79"/>
              </a:rPr>
              <a:t>יחידות</a:t>
            </a:r>
            <a:endParaRPr lang="he-IL" sz="3600" b="1" dirty="0">
              <a:solidFill>
                <a:srgbClr val="3333FF"/>
              </a:solidFill>
              <a:latin typeface="David" pitchFamily="34" charset="-79"/>
              <a:cs typeface="David" pitchFamily="34" charset="-79"/>
            </a:endParaRPr>
          </a:p>
          <a:p>
            <a:endParaRPr lang="he-IL" sz="3600" b="1" u="sng" dirty="0">
              <a:latin typeface="David" pitchFamily="34" charset="-79"/>
              <a:cs typeface="David" pitchFamily="34" charset="-79"/>
            </a:endParaRPr>
          </a:p>
          <a:p>
            <a:r>
              <a:rPr lang="he-IL" sz="3200" b="1" dirty="0">
                <a:latin typeface="David" pitchFamily="34" charset="-79"/>
                <a:cs typeface="David" pitchFamily="34" charset="-79"/>
              </a:rPr>
              <a:t>מוגש ע"י: </a:t>
            </a:r>
            <a:r>
              <a:rPr lang="he-IL" sz="3200" b="1" dirty="0" smtClean="0">
                <a:latin typeface="David" pitchFamily="34" charset="-79"/>
                <a:cs typeface="David" pitchFamily="34" charset="-79"/>
              </a:rPr>
              <a:t>אמיר </a:t>
            </a:r>
            <a:r>
              <a:rPr lang="he-IL" sz="3200" b="1" dirty="0">
                <a:latin typeface="David" pitchFamily="34" charset="-79"/>
                <a:cs typeface="David" pitchFamily="34" charset="-79"/>
              </a:rPr>
              <a:t>ברנע</a:t>
            </a:r>
          </a:p>
          <a:p>
            <a:r>
              <a:rPr lang="he-IL" sz="3200" b="1" dirty="0" smtClean="0">
                <a:latin typeface="David" pitchFamily="34" charset="-79"/>
                <a:cs typeface="David" pitchFamily="34" charset="-79"/>
              </a:rPr>
              <a:t>053-6484160   </a:t>
            </a:r>
            <a:r>
              <a:rPr lang="en-US" sz="3200" b="1" dirty="0" smtClean="0">
                <a:latin typeface="David" pitchFamily="34" charset="-79"/>
                <a:cs typeface="David" pitchFamily="34" charset="-79"/>
              </a:rPr>
              <a:t>amir.creativity@gmail.com</a:t>
            </a:r>
            <a:endParaRPr lang="he-IL" sz="3200" b="1" dirty="0">
              <a:latin typeface="David" pitchFamily="34" charset="-79"/>
              <a:cs typeface="David" pitchFamily="34" charset="-79"/>
            </a:endParaRPr>
          </a:p>
        </p:txBody>
      </p:sp>
      <p:sp>
        <p:nvSpPr>
          <p:cNvPr id="5" name="כותרת משנה 2"/>
          <p:cNvSpPr>
            <a:spLocks noGrp="1"/>
          </p:cNvSpPr>
          <p:nvPr>
            <p:ph type="subTitle" idx="1"/>
          </p:nvPr>
        </p:nvSpPr>
        <p:spPr>
          <a:xfrm>
            <a:off x="1548579" y="5430633"/>
            <a:ext cx="9144000" cy="925717"/>
          </a:xfrm>
        </p:spPr>
        <p:txBody>
          <a:bodyPr/>
          <a:lstStyle/>
          <a:p>
            <a:r>
              <a:rPr lang="he-IL" b="1" dirty="0" smtClean="0">
                <a:latin typeface="David" panose="020E0502060401010101" pitchFamily="34" charset="-79"/>
                <a:cs typeface="David" panose="020E0502060401010101" pitchFamily="34" charset="-79"/>
              </a:rPr>
              <a:t>גרסת ניסוי - 012019</a:t>
            </a:r>
          </a:p>
          <a:p>
            <a:r>
              <a:rPr lang="he-IL" b="1" dirty="0" smtClean="0">
                <a:latin typeface="David" panose="020E0502060401010101" pitchFamily="34" charset="-79"/>
                <a:cs typeface="David" panose="020E0502060401010101" pitchFamily="34" charset="-79"/>
              </a:rPr>
              <a:t>ד"ר אמיר ברנע - 2019 -  כל הזכויות שמורות</a:t>
            </a:r>
            <a:endParaRPr lang="he-IL" b="1"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2195551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10</a:t>
            </a:fld>
            <a:endParaRPr lang="he-IL"/>
          </a:p>
        </p:txBody>
      </p:sp>
      <p:sp>
        <p:nvSpPr>
          <p:cNvPr id="7" name="TextBox 6"/>
          <p:cNvSpPr txBox="1"/>
          <p:nvPr/>
        </p:nvSpPr>
        <p:spPr>
          <a:xfrm>
            <a:off x="3296653" y="383458"/>
            <a:ext cx="8133347" cy="707886"/>
          </a:xfrm>
          <a:prstGeom prst="rect">
            <a:avLst/>
          </a:prstGeom>
          <a:noFill/>
        </p:spPr>
        <p:txBody>
          <a:bodyPr wrap="square" rtlCol="1">
            <a:spAutoFit/>
          </a:bodyPr>
          <a:lstStyle/>
          <a:p>
            <a:r>
              <a:rPr lang="he-IL" sz="4000" b="1" dirty="0" smtClean="0">
                <a:solidFill>
                  <a:srgbClr val="0000FF"/>
                </a:solidFill>
                <a:latin typeface="David" panose="020E0502060401010101" pitchFamily="34" charset="-79"/>
                <a:cs typeface="David" panose="020E0502060401010101" pitchFamily="34" charset="-79"/>
              </a:rPr>
              <a:t>ה. </a:t>
            </a:r>
            <a:r>
              <a:rPr lang="he-IL" sz="4000" b="1" dirty="0">
                <a:solidFill>
                  <a:srgbClr val="0000FF"/>
                </a:solidFill>
                <a:latin typeface="David" panose="020E0502060401010101" pitchFamily="34" charset="-79"/>
                <a:cs typeface="David" panose="020E0502060401010101" pitchFamily="34" charset="-79"/>
              </a:rPr>
              <a:t>אתרים </a:t>
            </a:r>
            <a:r>
              <a:rPr lang="he-IL" sz="4000" b="1" dirty="0" smtClean="0">
                <a:solidFill>
                  <a:srgbClr val="0000FF"/>
                </a:solidFill>
                <a:latin typeface="David" panose="020E0502060401010101" pitchFamily="34" charset="-79"/>
                <a:cs typeface="David" panose="020E0502060401010101" pitchFamily="34" charset="-79"/>
              </a:rPr>
              <a:t>ומקורות מומלצים</a:t>
            </a:r>
            <a:endParaRPr lang="he-IL" sz="4000" b="1" dirty="0">
              <a:solidFill>
                <a:srgbClr val="0000FF"/>
              </a:solidFill>
              <a:latin typeface="David" panose="020E0502060401010101" pitchFamily="34" charset="-79"/>
              <a:cs typeface="David" panose="020E0502060401010101" pitchFamily="34" charset="-79"/>
            </a:endParaRPr>
          </a:p>
        </p:txBody>
      </p:sp>
      <p:graphicFrame>
        <p:nvGraphicFramePr>
          <p:cNvPr id="8" name="טבלה 7"/>
          <p:cNvGraphicFramePr>
            <a:graphicFrameLocks noGrp="1"/>
          </p:cNvGraphicFramePr>
          <p:nvPr>
            <p:extLst>
              <p:ext uri="{D42A27DB-BD31-4B8C-83A1-F6EECF244321}">
                <p14:modId xmlns:p14="http://schemas.microsoft.com/office/powerpoint/2010/main" val="3664153681"/>
              </p:ext>
            </p:extLst>
          </p:nvPr>
        </p:nvGraphicFramePr>
        <p:xfrm>
          <a:off x="487043" y="1318260"/>
          <a:ext cx="10774515" cy="4759960"/>
        </p:xfrm>
        <a:graphic>
          <a:graphicData uri="http://schemas.openxmlformats.org/drawingml/2006/table">
            <a:tbl>
              <a:tblPr rtl="1" firstRow="1" bandRow="1">
                <a:tableStyleId>{5C22544A-7EE6-4342-B048-85BDC9FD1C3A}</a:tableStyleId>
              </a:tblPr>
              <a:tblGrid>
                <a:gridCol w="512693">
                  <a:extLst>
                    <a:ext uri="{9D8B030D-6E8A-4147-A177-3AD203B41FA5}">
                      <a16:colId xmlns:a16="http://schemas.microsoft.com/office/drawing/2014/main" xmlns="" val="3800087999"/>
                    </a:ext>
                  </a:extLst>
                </a:gridCol>
                <a:gridCol w="4251036">
                  <a:extLst>
                    <a:ext uri="{9D8B030D-6E8A-4147-A177-3AD203B41FA5}">
                      <a16:colId xmlns:a16="http://schemas.microsoft.com/office/drawing/2014/main" xmlns="" val="2522019676"/>
                    </a:ext>
                  </a:extLst>
                </a:gridCol>
                <a:gridCol w="6010786">
                  <a:extLst>
                    <a:ext uri="{9D8B030D-6E8A-4147-A177-3AD203B41FA5}">
                      <a16:colId xmlns:a16="http://schemas.microsoft.com/office/drawing/2014/main" xmlns="" val="3847286566"/>
                    </a:ext>
                  </a:extLst>
                </a:gridCol>
              </a:tblGrid>
              <a:tr h="370840">
                <a:tc>
                  <a:txBody>
                    <a:bodyPr/>
                    <a:lstStyle/>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23774935"/>
                  </a:ext>
                </a:extLst>
              </a:tr>
              <a:tr h="370840">
                <a:tc>
                  <a:txBody>
                    <a:bodyPr/>
                    <a:lstStyle/>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hlinkClick r:id="rId2"/>
                        </a:rPr>
                        <a:t>http://kids.gov.il/sababa/pages/world.html</a:t>
                      </a:r>
                      <a:endParaRPr kumimoji="0" lang="he-IL" sz="1800" b="0" i="0" u="none" strike="noStrike" kern="1200" cap="none" spc="0" normalizeH="0" baseline="0" noProof="0" dirty="0" smtClean="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501581621"/>
                  </a:ext>
                </a:extLst>
              </a:tr>
              <a:tr h="370840">
                <a:tc>
                  <a:txBody>
                    <a:bodyPr/>
                    <a:lstStyle/>
                    <a:p>
                      <a:pPr rtl="1"/>
                      <a:endParaRPr lang="he-IL"/>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t>קיימות</a:t>
                      </a:r>
                      <a:r>
                        <a:rPr lang="he-IL" baseline="0" dirty="0" smtClean="0"/>
                        <a:t> וצריכה בעולם המודרני</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3"/>
                        </a:rPr>
                        <a:t>https://storage.cet.ac.il/PresentationBaRibua/consumption_final_web/story_html5.html</a:t>
                      </a:r>
                      <a:endParaRPr lang="he-IL" dirty="0" smtClean="0"/>
                    </a:p>
                    <a:p>
                      <a:pPr algn="l" rtl="0"/>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252526333"/>
                  </a:ext>
                </a:extLst>
              </a:tr>
              <a:tr h="370840">
                <a:tc>
                  <a:txBody>
                    <a:bodyPr/>
                    <a:lstStyle/>
                    <a:p>
                      <a:pPr rtl="1"/>
                      <a:endParaRPr lang="he-IL"/>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dirty="0" smtClean="0"/>
                    </a:p>
                    <a:p>
                      <a:pPr rtl="1"/>
                      <a:endParaRPr lang="he-IL" dirty="0" smtClean="0"/>
                    </a:p>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4"/>
                        </a:rPr>
                        <a:t>https://www.hayadan.org.il/</a:t>
                      </a:r>
                      <a:endParaRPr lang="en-US" dirty="0" smtClean="0"/>
                    </a:p>
                    <a:p>
                      <a:pPr algn="l" rtl="0"/>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440102778"/>
                  </a:ext>
                </a:extLst>
              </a:tr>
              <a:tr h="370840">
                <a:tc>
                  <a:txBody>
                    <a:bodyPr/>
                    <a:lstStyle/>
                    <a:p>
                      <a:pPr rtl="1"/>
                      <a:endParaRPr lang="he-IL"/>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t>משרד החקלאות</a:t>
                      </a:r>
                      <a:r>
                        <a:rPr lang="he-IL" baseline="0" dirty="0" smtClean="0"/>
                        <a:t> ופיתוח הכפר</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dirty="0" smtClean="0">
                          <a:hlinkClick r:id="rId5"/>
                        </a:rPr>
                        <a:t>https://www.moag.gov.il/Pages/HomePage.aspx</a:t>
                      </a:r>
                      <a:endParaRPr lang="he-IL" dirty="0" smtClean="0"/>
                    </a:p>
                    <a:p>
                      <a:pPr algn="l" rtl="0"/>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106859018"/>
                  </a:ext>
                </a:extLst>
              </a:tr>
              <a:tr h="370840">
                <a:tc>
                  <a:txBody>
                    <a:bodyPr/>
                    <a:lstStyle/>
                    <a:p>
                      <a:pPr rtl="1"/>
                      <a:endParaRPr lang="he-IL"/>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dirty="0" smtClean="0"/>
                    </a:p>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dirty="0" smtClean="0">
                          <a:hlinkClick r:id="rId6"/>
                        </a:rPr>
                        <a:t>http://www.zavit.org.il/</a:t>
                      </a:r>
                      <a:endParaRPr lang="he-IL" dirty="0" smtClean="0"/>
                    </a:p>
                    <a:p>
                      <a:pPr algn="l" rtl="0"/>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696433649"/>
                  </a:ext>
                </a:extLst>
              </a:tr>
              <a:tr h="370840">
                <a:tc>
                  <a:txBody>
                    <a:bodyPr/>
                    <a:lstStyle/>
                    <a:p>
                      <a:pPr rtl="1"/>
                      <a:endParaRPr lang="he-IL"/>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dirty="0" smtClean="0">
                          <a:hlinkClick r:id="rId7"/>
                        </a:rPr>
                        <a:t>http://magazine.isees.org.il/CurrentIssue.aspx?IssueId=31</a:t>
                      </a:r>
                      <a:endParaRPr lang="en-US" dirty="0" smtClean="0"/>
                    </a:p>
                    <a:p>
                      <a:pPr marL="0" marR="0" lvl="0" indent="0" algn="r" defTabSz="914400" rtl="1" eaLnBrk="1" fontAlgn="auto" latinLnBrk="0" hangingPunct="1">
                        <a:lnSpc>
                          <a:spcPct val="100000"/>
                        </a:lnSpc>
                        <a:spcBef>
                          <a:spcPts val="0"/>
                        </a:spcBef>
                        <a:spcAft>
                          <a:spcPts val="0"/>
                        </a:spcAft>
                        <a:buClrTx/>
                        <a:buSzTx/>
                        <a:buFontTx/>
                        <a:buNone/>
                        <a:tabLst/>
                        <a:defRPr/>
                      </a:pPr>
                      <a:r>
                        <a:rPr lang="he-IL" dirty="0" smtClean="0">
                          <a:solidFill>
                            <a:schemeClr val="tx1"/>
                          </a:solidFill>
                        </a:rPr>
                        <a:t>גליון מס' 1/פברואר -2013 – מתמקד בחקלאות וסביבה</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378753444"/>
                  </a:ext>
                </a:extLst>
              </a:tr>
            </a:tbl>
          </a:graphicData>
        </a:graphic>
      </p:graphicFrame>
      <p:pic>
        <p:nvPicPr>
          <p:cNvPr id="6" name="תמונה 5"/>
          <p:cNvPicPr>
            <a:picLocks noChangeAspect="1"/>
          </p:cNvPicPr>
          <p:nvPr/>
        </p:nvPicPr>
        <p:blipFill>
          <a:blip r:embed="rId8"/>
          <a:stretch>
            <a:fillRect/>
          </a:stretch>
        </p:blipFill>
        <p:spPr>
          <a:xfrm>
            <a:off x="8858485" y="1738846"/>
            <a:ext cx="1694835" cy="554784"/>
          </a:xfrm>
          <a:prstGeom prst="rect">
            <a:avLst/>
          </a:prstGeom>
        </p:spPr>
      </p:pic>
      <p:pic>
        <p:nvPicPr>
          <p:cNvPr id="12" name="תמונה 11"/>
          <p:cNvPicPr>
            <a:picLocks noChangeAspect="1"/>
          </p:cNvPicPr>
          <p:nvPr/>
        </p:nvPicPr>
        <p:blipFill>
          <a:blip r:embed="rId9"/>
          <a:stretch>
            <a:fillRect/>
          </a:stretch>
        </p:blipFill>
        <p:spPr>
          <a:xfrm>
            <a:off x="8871312" y="3405460"/>
            <a:ext cx="1682008" cy="585559"/>
          </a:xfrm>
          <a:prstGeom prst="rect">
            <a:avLst/>
          </a:prstGeom>
        </p:spPr>
      </p:pic>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pic>
        <p:nvPicPr>
          <p:cNvPr id="4" name="תמונה 3"/>
          <p:cNvPicPr>
            <a:picLocks noChangeAspect="1"/>
          </p:cNvPicPr>
          <p:nvPr/>
        </p:nvPicPr>
        <p:blipFill>
          <a:blip r:embed="rId10"/>
          <a:stretch>
            <a:fillRect/>
          </a:stretch>
        </p:blipFill>
        <p:spPr>
          <a:xfrm>
            <a:off x="8199699" y="4849226"/>
            <a:ext cx="2381614" cy="456914"/>
          </a:xfrm>
          <a:prstGeom prst="rect">
            <a:avLst/>
          </a:prstGeom>
        </p:spPr>
      </p:pic>
      <p:pic>
        <p:nvPicPr>
          <p:cNvPr id="5" name="Picture 4"/>
          <p:cNvPicPr>
            <a:picLocks noChangeAspect="1"/>
          </p:cNvPicPr>
          <p:nvPr/>
        </p:nvPicPr>
        <p:blipFill rotWithShape="1">
          <a:blip r:embed="rId11"/>
          <a:srcRect l="39714" t="33772"/>
          <a:stretch/>
        </p:blipFill>
        <p:spPr>
          <a:xfrm>
            <a:off x="8153400" y="5533056"/>
            <a:ext cx="2481944" cy="478448"/>
          </a:xfrm>
          <a:prstGeom prst="rect">
            <a:avLst/>
          </a:prstGeom>
        </p:spPr>
      </p:pic>
    </p:spTree>
    <p:extLst>
      <p:ext uri="{BB962C8B-B14F-4D97-AF65-F5344CB8AC3E}">
        <p14:creationId xmlns:p14="http://schemas.microsoft.com/office/powerpoint/2010/main" val="121288687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02" name="כותרת 1">
            <a:extLst>
              <a:ext uri="{FF2B5EF4-FFF2-40B4-BE49-F238E27FC236}">
                <a16:creationId xmlns:a16="http://schemas.microsoft.com/office/drawing/2014/main" xmlns="" id="{37C04DEF-A55B-4610-BC28-AD0E2A0460D0}"/>
              </a:ext>
            </a:extLst>
          </p:cNvPr>
          <p:cNvSpPr>
            <a:spLocks noGrp="1"/>
          </p:cNvSpPr>
          <p:nvPr>
            <p:ph type="title"/>
          </p:nvPr>
        </p:nvSpPr>
        <p:spPr/>
        <p:txBody>
          <a:bodyPr/>
          <a:lstStyle/>
          <a:p>
            <a:endParaRPr lang="ar-SA" altLang="en-US"/>
          </a:p>
        </p:txBody>
      </p:sp>
      <p:sp>
        <p:nvSpPr>
          <p:cNvPr id="51203" name="מציין מיקום תוכן 2">
            <a:extLst>
              <a:ext uri="{FF2B5EF4-FFF2-40B4-BE49-F238E27FC236}">
                <a16:creationId xmlns:a16="http://schemas.microsoft.com/office/drawing/2014/main" xmlns="" id="{1F66B0CE-EC6D-41CB-84E2-8E1A6AED3275}"/>
              </a:ext>
            </a:extLst>
          </p:cNvPr>
          <p:cNvSpPr>
            <a:spLocks noGrp="1"/>
          </p:cNvSpPr>
          <p:nvPr>
            <p:ph idx="1"/>
          </p:nvPr>
        </p:nvSpPr>
        <p:spPr/>
        <p:txBody>
          <a:bodyPr/>
          <a:lstStyle/>
          <a:p>
            <a:pPr marL="0" indent="0">
              <a:buNone/>
            </a:pPr>
            <a:r>
              <a:rPr lang="he-IL" altLang="en-US"/>
              <a:t>חקלאות אקולוגית</a:t>
            </a:r>
          </a:p>
          <a:p>
            <a:pPr marL="0" indent="0">
              <a:buNone/>
            </a:pPr>
            <a:r>
              <a:rPr lang="en-US" altLang="en-US">
                <a:hlinkClick r:id="rId2"/>
              </a:rPr>
              <a:t>https://www.youtube.com/watch?v=mGS9lYndZxw</a:t>
            </a:r>
            <a:endParaRPr lang="he-IL" altLang="en-US"/>
          </a:p>
          <a:p>
            <a:pPr marL="0" indent="0">
              <a:buNone/>
            </a:pPr>
            <a:r>
              <a:rPr lang="he-IL" altLang="en-US"/>
              <a:t>חקלאות אורגנית</a:t>
            </a:r>
          </a:p>
          <a:p>
            <a:pPr marL="0" indent="0">
              <a:buNone/>
            </a:pPr>
            <a:r>
              <a:rPr lang="en-US" altLang="en-US"/>
              <a:t>https://www.youtube.com/watch?v=Awy_8nUztN8</a:t>
            </a:r>
            <a:endParaRPr lang="he-IL" altLang="en-US"/>
          </a:p>
        </p:txBody>
      </p:sp>
    </p:spTree>
    <p:extLst>
      <p:ext uri="{BB962C8B-B14F-4D97-AF65-F5344CB8AC3E}">
        <p14:creationId xmlns:p14="http://schemas.microsoft.com/office/powerpoint/2010/main" val="3701409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226" name="כותרת 1">
            <a:extLst>
              <a:ext uri="{FF2B5EF4-FFF2-40B4-BE49-F238E27FC236}">
                <a16:creationId xmlns:a16="http://schemas.microsoft.com/office/drawing/2014/main" xmlns="" id="{4763BC8B-CB88-45D7-BEEB-0D810747CAE6}"/>
              </a:ext>
            </a:extLst>
          </p:cNvPr>
          <p:cNvSpPr>
            <a:spLocks noGrp="1"/>
          </p:cNvSpPr>
          <p:nvPr>
            <p:ph type="title"/>
          </p:nvPr>
        </p:nvSpPr>
        <p:spPr>
          <a:xfrm>
            <a:off x="1981200" y="274639"/>
            <a:ext cx="8229600" cy="490537"/>
          </a:xfrm>
        </p:spPr>
        <p:txBody>
          <a:bodyPr>
            <a:normAutofit fontScale="90000"/>
          </a:bodyPr>
          <a:lstStyle/>
          <a:p>
            <a:r>
              <a:rPr lang="he-IL" altLang="en-US"/>
              <a:t>שאלות</a:t>
            </a:r>
          </a:p>
        </p:txBody>
      </p:sp>
      <p:pic>
        <p:nvPicPr>
          <p:cNvPr id="52227" name="Picture 2">
            <a:extLst>
              <a:ext uri="{FF2B5EF4-FFF2-40B4-BE49-F238E27FC236}">
                <a16:creationId xmlns:a16="http://schemas.microsoft.com/office/drawing/2014/main" xmlns="" id="{68147E46-145A-4106-B232-9BBBAEEA6676}"/>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416051" y="333376"/>
            <a:ext cx="9390063" cy="6811963"/>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228" name="TextBox 3">
            <a:extLst>
              <a:ext uri="{FF2B5EF4-FFF2-40B4-BE49-F238E27FC236}">
                <a16:creationId xmlns:a16="http://schemas.microsoft.com/office/drawing/2014/main" xmlns="" id="{D62B10AB-D456-4946-9132-BA8B7AF2166F}"/>
              </a:ext>
            </a:extLst>
          </p:cNvPr>
          <p:cNvSpPr txBox="1">
            <a:spLocks noChangeArrowheads="1"/>
          </p:cNvSpPr>
          <p:nvPr/>
        </p:nvSpPr>
        <p:spPr bwMode="auto">
          <a:xfrm>
            <a:off x="2351089" y="333376"/>
            <a:ext cx="1800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he-IL" altLang="en-US"/>
              <a:t>מקיף הקריה אשדוד</a:t>
            </a:r>
          </a:p>
        </p:txBody>
      </p:sp>
    </p:spTree>
    <p:extLst>
      <p:ext uri="{BB962C8B-B14F-4D97-AF65-F5344CB8AC3E}">
        <p14:creationId xmlns:p14="http://schemas.microsoft.com/office/powerpoint/2010/main" val="2558477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מציין מיקום של מספר שקופית 2"/>
          <p:cNvSpPr>
            <a:spLocks noGrp="1"/>
          </p:cNvSpPr>
          <p:nvPr>
            <p:ph type="sldNum" sz="quarter" idx="12"/>
          </p:nvPr>
        </p:nvSpPr>
        <p:spPr/>
        <p:txBody>
          <a:bodyPr/>
          <a:lstStyle/>
          <a:p>
            <a:fld id="{B7CF3771-8121-49D4-A75F-25A9AE89A912}" type="slidenum">
              <a:rPr lang="he-IL" smtClean="0"/>
              <a:t>102</a:t>
            </a:fld>
            <a:endParaRPr lang="he-IL"/>
          </a:p>
        </p:txBody>
      </p:sp>
      <p:sp>
        <p:nvSpPr>
          <p:cNvPr id="4" name="TextBox 3"/>
          <p:cNvSpPr txBox="1"/>
          <p:nvPr/>
        </p:nvSpPr>
        <p:spPr>
          <a:xfrm>
            <a:off x="4038600" y="383458"/>
            <a:ext cx="7391400" cy="707886"/>
          </a:xfrm>
          <a:prstGeom prst="rect">
            <a:avLst/>
          </a:prstGeom>
          <a:noFill/>
        </p:spPr>
        <p:txBody>
          <a:bodyPr wrap="square" rtlCol="1">
            <a:spAutoFit/>
          </a:bodyPr>
          <a:lstStyle/>
          <a:p>
            <a:r>
              <a:rPr lang="he-IL" sz="4000" b="1" dirty="0" smtClean="0">
                <a:solidFill>
                  <a:srgbClr val="0000FF"/>
                </a:solidFill>
                <a:latin typeface="David" panose="020E0502060401010101" pitchFamily="34" charset="-79"/>
                <a:cs typeface="David" panose="020E0502060401010101" pitchFamily="34" charset="-79"/>
              </a:rPr>
              <a:t>ה. מילון מונחים</a:t>
            </a:r>
            <a:endParaRPr lang="he-IL" sz="4000" b="1" dirty="0">
              <a:solidFill>
                <a:srgbClr val="0000FF"/>
              </a:solidFill>
              <a:latin typeface="David" panose="020E0502060401010101" pitchFamily="34" charset="-79"/>
              <a:cs typeface="David" panose="020E0502060401010101" pitchFamily="34" charset="-79"/>
            </a:endParaRPr>
          </a:p>
        </p:txBody>
      </p:sp>
      <p:graphicFrame>
        <p:nvGraphicFramePr>
          <p:cNvPr id="5" name="טבלה 4"/>
          <p:cNvGraphicFramePr>
            <a:graphicFrameLocks noGrp="1"/>
          </p:cNvGraphicFramePr>
          <p:nvPr>
            <p:extLst>
              <p:ext uri="{D42A27DB-BD31-4B8C-83A1-F6EECF244321}">
                <p14:modId xmlns:p14="http://schemas.microsoft.com/office/powerpoint/2010/main" val="3677880933"/>
              </p:ext>
            </p:extLst>
          </p:nvPr>
        </p:nvGraphicFramePr>
        <p:xfrm>
          <a:off x="532106" y="1091344"/>
          <a:ext cx="10774515" cy="5415280"/>
        </p:xfrm>
        <a:graphic>
          <a:graphicData uri="http://schemas.openxmlformats.org/drawingml/2006/table">
            <a:tbl>
              <a:tblPr rtl="1" firstRow="1" bandRow="1">
                <a:tableStyleId>{5C22544A-7EE6-4342-B048-85BDC9FD1C3A}</a:tableStyleId>
              </a:tblPr>
              <a:tblGrid>
                <a:gridCol w="674716">
                  <a:extLst>
                    <a:ext uri="{9D8B030D-6E8A-4147-A177-3AD203B41FA5}">
                      <a16:colId xmlns:a16="http://schemas.microsoft.com/office/drawing/2014/main" xmlns="" val="3800087999"/>
                    </a:ext>
                  </a:extLst>
                </a:gridCol>
                <a:gridCol w="2695073">
                  <a:extLst>
                    <a:ext uri="{9D8B030D-6E8A-4147-A177-3AD203B41FA5}">
                      <a16:colId xmlns:a16="http://schemas.microsoft.com/office/drawing/2014/main" xmlns="" val="2522019676"/>
                    </a:ext>
                  </a:extLst>
                </a:gridCol>
                <a:gridCol w="7404726">
                  <a:extLst>
                    <a:ext uri="{9D8B030D-6E8A-4147-A177-3AD203B41FA5}">
                      <a16:colId xmlns:a16="http://schemas.microsoft.com/office/drawing/2014/main" xmlns="" val="3847286566"/>
                    </a:ext>
                  </a:extLst>
                </a:gridCol>
              </a:tblGrid>
              <a:tr h="370840">
                <a:tc>
                  <a:txBody>
                    <a:bodyPr/>
                    <a:lstStyle/>
                    <a:p>
                      <a:pPr rtl="1"/>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מונח</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קישור הערות...</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23774935"/>
                  </a:ext>
                </a:extLst>
              </a:tr>
              <a:tr h="370840">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latin typeface="David" panose="020E0502060401010101" pitchFamily="34" charset="-79"/>
                          <a:cs typeface="David" panose="020E0502060401010101" pitchFamily="34" charset="-79"/>
                        </a:rPr>
                        <a:t>חקלאות בת קיימא </a:t>
                      </a:r>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latin typeface="David" panose="020E0502060401010101" pitchFamily="34" charset="-79"/>
                          <a:cs typeface="David" panose="020E0502060401010101" pitchFamily="34" charset="-79"/>
                        </a:rPr>
                        <a:t>חקלאות המבוססת על גישה </a:t>
                      </a:r>
                    </a:p>
                    <a:p>
                      <a:pPr rtl="1"/>
                      <a:r>
                        <a:rPr lang="he-IL" dirty="0" smtClean="0">
                          <a:latin typeface="David" panose="020E0502060401010101" pitchFamily="34" charset="-79"/>
                          <a:cs typeface="David" panose="020E0502060401010101" pitchFamily="34" charset="-79"/>
                        </a:rPr>
                        <a:t>המשלבת את צורכי הפיתוח וצורכי החברה עם הצורך לשמור על הסביבה. </a:t>
                      </a:r>
                    </a:p>
                    <a:p>
                      <a:pPr rtl="1"/>
                      <a:r>
                        <a:rPr lang="he-IL" dirty="0" smtClean="0">
                          <a:latin typeface="David" panose="020E0502060401010101" pitchFamily="34" charset="-79"/>
                          <a:cs typeface="David" panose="020E0502060401010101" pitchFamily="34" charset="-79"/>
                        </a:rPr>
                        <a:t>לפי גישה זו, כל פיתוח וכל פעילות בהווה צריכים להתבצע תוך ראיית צורכי </a:t>
                      </a:r>
                    </a:p>
                    <a:p>
                      <a:pPr rtl="1"/>
                      <a:r>
                        <a:rPr lang="he-IL" dirty="0" smtClean="0">
                          <a:latin typeface="David" panose="020E0502060401010101" pitchFamily="34" charset="-79"/>
                          <a:cs typeface="David" panose="020E0502060401010101" pitchFamily="34" charset="-79"/>
                        </a:rPr>
                        <a:t>האוכלוסייה - גם בהווה וגם בעתיד.</a:t>
                      </a:r>
                    </a:p>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621819942"/>
                  </a:ext>
                </a:extLst>
              </a:tr>
              <a:tr h="370840">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latin typeface="David" panose="020E0502060401010101" pitchFamily="34" charset="-79"/>
                          <a:cs typeface="David" panose="020E0502060401010101" pitchFamily="34" charset="-79"/>
                        </a:rPr>
                        <a:t>טביעת רגל אקולוגית </a:t>
                      </a:r>
                    </a:p>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David" panose="020E0502060401010101" pitchFamily="34" charset="-79"/>
                          <a:cs typeface="David" panose="020E0502060401010101" pitchFamily="34" charset="-79"/>
                          <a:hlinkClick r:id="rId2"/>
                        </a:rPr>
                        <a:t>http://kids.gov.il/sababa/pages/ecofoot/</a:t>
                      </a:r>
                      <a:endParaRPr lang="he-IL" dirty="0" smtClean="0">
                        <a:latin typeface="David" panose="020E0502060401010101" pitchFamily="34" charset="-79"/>
                        <a:cs typeface="David" panose="020E0502060401010101" pitchFamily="34" charset="-79"/>
                      </a:endParaRPr>
                    </a:p>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501581621"/>
                  </a:ext>
                </a:extLst>
              </a:tr>
              <a:tr h="370840">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latin typeface="David" panose="020E0502060401010101" pitchFamily="34" charset="-79"/>
                          <a:cs typeface="David" panose="020E0502060401010101" pitchFamily="34" charset="-79"/>
                        </a:rPr>
                        <a:t>הידלדלות הקרקע</a:t>
                      </a:r>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latin typeface="David" panose="020E0502060401010101" pitchFamily="34" charset="-79"/>
                          <a:cs typeface="David" panose="020E0502060401010101" pitchFamily="34" charset="-79"/>
                        </a:rPr>
                        <a:t>ירידה באיכות הקרקע בשל  סחיפתה ואובדן פוריותה. בדרך כלל </a:t>
                      </a:r>
                      <a:r>
                        <a:rPr lang="he-IL" baseline="0" dirty="0" smtClean="0">
                          <a:latin typeface="David" panose="020E0502060401010101" pitchFamily="34" charset="-79"/>
                          <a:cs typeface="David" panose="020E0502060401010101" pitchFamily="34" charset="-79"/>
                        </a:rPr>
                        <a:t> נגרמת </a:t>
                      </a:r>
                      <a:r>
                        <a:rPr lang="he-IL" dirty="0" smtClean="0">
                          <a:latin typeface="David" panose="020E0502060401010101" pitchFamily="34" charset="-79"/>
                          <a:cs typeface="David" panose="020E0502060401010101" pitchFamily="34" charset="-79"/>
                        </a:rPr>
                        <a:t> בשל פעילות אנושית</a:t>
                      </a:r>
                      <a:r>
                        <a:rPr lang="he-IL" baseline="0" dirty="0" smtClean="0">
                          <a:latin typeface="David" panose="020E0502060401010101" pitchFamily="34" charset="-79"/>
                          <a:cs typeface="David" panose="020E0502060401010101" pitchFamily="34" charset="-79"/>
                        </a:rPr>
                        <a:t> ולא תהליכים טבעיים.</a:t>
                      </a:r>
                      <a:endParaRPr lang="he-IL" dirty="0" smtClean="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252526333"/>
                  </a:ext>
                </a:extLst>
              </a:tr>
              <a:tr h="370840">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440102778"/>
                  </a:ext>
                </a:extLst>
              </a:tr>
              <a:tr h="370840">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106859018"/>
                  </a:ext>
                </a:extLst>
              </a:tr>
              <a:tr h="370840">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latin typeface="David" panose="020E0502060401010101" pitchFamily="34" charset="-79"/>
                          <a:cs typeface="David" panose="020E0502060401010101" pitchFamily="34" charset="-79"/>
                        </a:rPr>
                        <a:t>עיבוד יֶתֶר</a:t>
                      </a:r>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smtClean="0">
                          <a:latin typeface="David" panose="020E0502060401010101" pitchFamily="34" charset="-79"/>
                          <a:cs typeface="David" panose="020E0502060401010101" pitchFamily="34" charset="-79"/>
                        </a:rPr>
                        <a:t>עיבוד </a:t>
                      </a:r>
                      <a:r>
                        <a:rPr lang="he-IL" dirty="0" smtClean="0">
                          <a:latin typeface="David" panose="020E0502060401010101" pitchFamily="34" charset="-79"/>
                          <a:cs typeface="David" panose="020E0502060401010101" pitchFamily="34" charset="-79"/>
                        </a:rPr>
                        <a:t>הקרקע באותה יחידת שטח בתכיפות גבוהה, ללא שמירה על איזון בין מה שנלקח מן הקרקע למה שמוחזר אליה. </a:t>
                      </a:r>
                    </a:p>
                    <a:p>
                      <a:pPr rtl="1"/>
                      <a:r>
                        <a:rPr lang="he-IL" dirty="0" smtClean="0">
                          <a:latin typeface="David" panose="020E0502060401010101" pitchFamily="34" charset="-79"/>
                          <a:cs typeface="David" panose="020E0502060401010101" pitchFamily="34" charset="-79"/>
                        </a:rPr>
                        <a:t>עיבוד יתר גורם להרס מבנה הקרקע ולירידה בפוריותה.</a:t>
                      </a:r>
                    </a:p>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696433649"/>
                  </a:ext>
                </a:extLst>
              </a:tr>
              <a:tr h="370840">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378753444"/>
                  </a:ext>
                </a:extLst>
              </a:tr>
            </a:tbl>
          </a:graphicData>
        </a:graphic>
      </p:graphicFrame>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28931951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103</a:t>
            </a:fld>
            <a:endParaRPr lang="he-IL"/>
          </a:p>
        </p:txBody>
      </p:sp>
      <p:pic>
        <p:nvPicPr>
          <p:cNvPr id="4" name="תמונה 3"/>
          <p:cNvPicPr>
            <a:picLocks noChangeAspect="1"/>
          </p:cNvPicPr>
          <p:nvPr/>
        </p:nvPicPr>
        <p:blipFill>
          <a:blip r:embed="rId2"/>
          <a:stretch>
            <a:fillRect/>
          </a:stretch>
        </p:blipFill>
        <p:spPr>
          <a:xfrm>
            <a:off x="2611130" y="1125563"/>
            <a:ext cx="7720395" cy="2114350"/>
          </a:xfrm>
          <a:prstGeom prst="rect">
            <a:avLst/>
          </a:prstGeom>
        </p:spPr>
      </p:pic>
      <p:pic>
        <p:nvPicPr>
          <p:cNvPr id="5" name="תמונה 4">
            <a:hlinkClick r:id="rId3"/>
          </p:cNvPr>
          <p:cNvPicPr>
            <a:picLocks noChangeAspect="1"/>
          </p:cNvPicPr>
          <p:nvPr/>
        </p:nvPicPr>
        <p:blipFill>
          <a:blip r:embed="rId4"/>
          <a:stretch>
            <a:fillRect/>
          </a:stretch>
        </p:blipFill>
        <p:spPr>
          <a:xfrm>
            <a:off x="373257" y="515219"/>
            <a:ext cx="5910958" cy="563813"/>
          </a:xfrm>
          <a:prstGeom prst="rect">
            <a:avLst/>
          </a:prstGeom>
        </p:spPr>
      </p:pic>
      <p:pic>
        <p:nvPicPr>
          <p:cNvPr id="7" name="תמונה 6">
            <a:hlinkClick r:id="rId3"/>
          </p:cNvPr>
          <p:cNvPicPr>
            <a:picLocks noChangeAspect="1"/>
          </p:cNvPicPr>
          <p:nvPr/>
        </p:nvPicPr>
        <p:blipFill>
          <a:blip r:embed="rId5"/>
          <a:stretch>
            <a:fillRect/>
          </a:stretch>
        </p:blipFill>
        <p:spPr>
          <a:xfrm>
            <a:off x="240632" y="1125563"/>
            <a:ext cx="2262145" cy="3154047"/>
          </a:xfrm>
          <a:prstGeom prst="rect">
            <a:avLst/>
          </a:prstGeom>
        </p:spPr>
      </p:pic>
      <p:sp>
        <p:nvSpPr>
          <p:cNvPr id="8" name="TextBox 7"/>
          <p:cNvSpPr txBox="1"/>
          <p:nvPr/>
        </p:nvSpPr>
        <p:spPr>
          <a:xfrm>
            <a:off x="7090611" y="2999873"/>
            <a:ext cx="4808622" cy="2308324"/>
          </a:xfrm>
          <a:prstGeom prst="rect">
            <a:avLst/>
          </a:prstGeom>
          <a:noFill/>
        </p:spPr>
        <p:txBody>
          <a:bodyPr wrap="square" rtlCol="1">
            <a:spAutoFit/>
          </a:bodyPr>
          <a:lstStyle/>
          <a:p>
            <a:r>
              <a:rPr lang="he-IL" b="1" dirty="0" smtClean="0"/>
              <a:t>יחסי חקלאות סביבה והאתגרים שמציבים דורשים מהנדסי סביבה – הזדמנות לקריירה עבור תלמידנו </a:t>
            </a:r>
          </a:p>
          <a:p>
            <a:r>
              <a:rPr lang="he-IL" dirty="0" smtClean="0"/>
              <a:t>להם ההכשרה, הכישורים והמיצוב להתמודד עם:</a:t>
            </a:r>
          </a:p>
          <a:p>
            <a:r>
              <a:rPr lang="he-IL" dirty="0" smtClean="0"/>
              <a:t>א. אספקת מזון, מים ואנרגיה ברי קיימא</a:t>
            </a:r>
          </a:p>
          <a:p>
            <a:r>
              <a:rPr lang="he-IL" dirty="0" smtClean="0"/>
              <a:t>ב. מיתון שינויי האקלים והתאמה להשפעותיו</a:t>
            </a:r>
          </a:p>
          <a:p>
            <a:r>
              <a:rPr lang="he-IL" dirty="0" smtClean="0"/>
              <a:t>ג. יצירת ערים בריאות, יעילות ועמידות</a:t>
            </a:r>
          </a:p>
          <a:p>
            <a:r>
              <a:rPr lang="he-IL" dirty="0" smtClean="0"/>
              <a:t>ד. עידוד ותמיכה בקבלת החלטות וביצוע פעולות מבוססות מחקר</a:t>
            </a:r>
            <a:endParaRPr lang="he-IL" dirty="0"/>
          </a:p>
        </p:txBody>
      </p:sp>
    </p:spTree>
    <p:extLst>
      <p:ext uri="{BB962C8B-B14F-4D97-AF65-F5344CB8AC3E}">
        <p14:creationId xmlns:p14="http://schemas.microsoft.com/office/powerpoint/2010/main" val="181118390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104</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pic>
        <p:nvPicPr>
          <p:cNvPr id="5" name="תמונה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339705" cy="6305436"/>
          </a:xfrm>
          <a:prstGeom prst="rect">
            <a:avLst/>
          </a:prstGeom>
        </p:spPr>
      </p:pic>
    </p:spTree>
    <p:extLst>
      <p:ext uri="{BB962C8B-B14F-4D97-AF65-F5344CB8AC3E}">
        <p14:creationId xmlns:p14="http://schemas.microsoft.com/office/powerpoint/2010/main" val="2191650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105</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2107" y="156545"/>
            <a:ext cx="4509997" cy="6344839"/>
          </a:xfrm>
          <a:prstGeom prst="rect">
            <a:avLst/>
          </a:prstGeom>
        </p:spPr>
      </p:pic>
    </p:spTree>
    <p:extLst>
      <p:ext uri="{BB962C8B-B14F-4D97-AF65-F5344CB8AC3E}">
        <p14:creationId xmlns:p14="http://schemas.microsoft.com/office/powerpoint/2010/main" val="1139499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106</a:t>
            </a:fld>
            <a:endParaRPr lang="he-IL"/>
          </a:p>
        </p:txBody>
      </p:sp>
      <p:pic>
        <p:nvPicPr>
          <p:cNvPr id="4" name="Picture 3"/>
          <p:cNvPicPr>
            <a:picLocks noChangeAspect="1"/>
          </p:cNvPicPr>
          <p:nvPr/>
        </p:nvPicPr>
        <p:blipFill>
          <a:blip r:embed="rId2"/>
          <a:stretch>
            <a:fillRect/>
          </a:stretch>
        </p:blipFill>
        <p:spPr>
          <a:xfrm>
            <a:off x="7858129" y="288989"/>
            <a:ext cx="3960451" cy="2921000"/>
          </a:xfrm>
          <a:prstGeom prst="rect">
            <a:avLst/>
          </a:prstGeom>
        </p:spPr>
      </p:pic>
      <p:pic>
        <p:nvPicPr>
          <p:cNvPr id="5" name="Picture 4"/>
          <p:cNvPicPr>
            <a:picLocks noChangeAspect="1"/>
          </p:cNvPicPr>
          <p:nvPr/>
        </p:nvPicPr>
        <p:blipFill>
          <a:blip r:embed="rId3"/>
          <a:stretch>
            <a:fillRect/>
          </a:stretch>
        </p:blipFill>
        <p:spPr>
          <a:xfrm>
            <a:off x="9838355" y="3400619"/>
            <a:ext cx="1802164" cy="1068744"/>
          </a:xfrm>
          <a:prstGeom prst="rect">
            <a:avLst/>
          </a:prstGeom>
        </p:spPr>
      </p:pic>
      <p:pic>
        <p:nvPicPr>
          <p:cNvPr id="6" name="Picture 5"/>
          <p:cNvPicPr>
            <a:picLocks noChangeAspect="1"/>
          </p:cNvPicPr>
          <p:nvPr/>
        </p:nvPicPr>
        <p:blipFill>
          <a:blip r:embed="rId4"/>
          <a:stretch>
            <a:fillRect/>
          </a:stretch>
        </p:blipFill>
        <p:spPr>
          <a:xfrm>
            <a:off x="958580" y="523939"/>
            <a:ext cx="6803851" cy="2451100"/>
          </a:xfrm>
          <a:prstGeom prst="rect">
            <a:avLst/>
          </a:prstGeom>
        </p:spPr>
      </p:pic>
      <p:sp>
        <p:nvSpPr>
          <p:cNvPr id="7" name="TextBox 6"/>
          <p:cNvSpPr txBox="1"/>
          <p:nvPr/>
        </p:nvSpPr>
        <p:spPr>
          <a:xfrm>
            <a:off x="838200" y="1331523"/>
            <a:ext cx="1872915" cy="1200329"/>
          </a:xfrm>
          <a:prstGeom prst="rect">
            <a:avLst/>
          </a:prstGeom>
          <a:noFill/>
          <a:ln w="28575">
            <a:solidFill>
              <a:schemeClr val="tx1"/>
            </a:solidFill>
          </a:ln>
        </p:spPr>
        <p:txBody>
          <a:bodyPr wrap="square" rtlCol="1">
            <a:spAutoFit/>
          </a:bodyPr>
          <a:lstStyle/>
          <a:p>
            <a:r>
              <a:rPr lang="he-IL" b="1" dirty="0" smtClean="0"/>
              <a:t>השפעות החקלאות על סביבה -</a:t>
            </a:r>
            <a:endParaRPr lang="he-IL" b="1" dirty="0"/>
          </a:p>
          <a:p>
            <a:r>
              <a:rPr lang="he-IL" b="1" dirty="0" smtClean="0"/>
              <a:t>כוונים להעמקה </a:t>
            </a:r>
            <a:endParaRPr lang="he-IL" dirty="0" smtClean="0"/>
          </a:p>
        </p:txBody>
      </p:sp>
    </p:spTree>
    <p:extLst>
      <p:ext uri="{BB962C8B-B14F-4D97-AF65-F5344CB8AC3E}">
        <p14:creationId xmlns:p14="http://schemas.microsoft.com/office/powerpoint/2010/main" val="398684329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107</a:t>
            </a:fld>
            <a:endParaRPr lang="he-IL"/>
          </a:p>
        </p:txBody>
      </p:sp>
      <p:pic>
        <p:nvPicPr>
          <p:cNvPr id="4" name="Picture 3"/>
          <p:cNvPicPr>
            <a:picLocks noChangeAspect="1"/>
          </p:cNvPicPr>
          <p:nvPr/>
        </p:nvPicPr>
        <p:blipFill>
          <a:blip r:embed="rId2"/>
          <a:stretch>
            <a:fillRect/>
          </a:stretch>
        </p:blipFill>
        <p:spPr>
          <a:xfrm>
            <a:off x="9741159" y="288989"/>
            <a:ext cx="2077421" cy="1532186"/>
          </a:xfrm>
          <a:prstGeom prst="rect">
            <a:avLst/>
          </a:prstGeom>
        </p:spPr>
      </p:pic>
      <p:pic>
        <p:nvPicPr>
          <p:cNvPr id="7" name="Picture 6"/>
          <p:cNvPicPr>
            <a:picLocks noChangeAspect="1"/>
          </p:cNvPicPr>
          <p:nvPr/>
        </p:nvPicPr>
        <p:blipFill>
          <a:blip r:embed="rId3"/>
          <a:stretch>
            <a:fillRect/>
          </a:stretch>
        </p:blipFill>
        <p:spPr>
          <a:xfrm>
            <a:off x="1920290" y="214311"/>
            <a:ext cx="7362376" cy="6324601"/>
          </a:xfrm>
          <a:prstGeom prst="rect">
            <a:avLst/>
          </a:prstGeom>
        </p:spPr>
      </p:pic>
    </p:spTree>
    <p:extLst>
      <p:ext uri="{BB962C8B-B14F-4D97-AF65-F5344CB8AC3E}">
        <p14:creationId xmlns:p14="http://schemas.microsoft.com/office/powerpoint/2010/main" val="131054121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108</a:t>
            </a:fld>
            <a:endParaRPr lang="he-IL"/>
          </a:p>
        </p:txBody>
      </p:sp>
      <p:pic>
        <p:nvPicPr>
          <p:cNvPr id="4" name="Picture 3"/>
          <p:cNvPicPr>
            <a:picLocks noChangeAspect="1"/>
          </p:cNvPicPr>
          <p:nvPr/>
        </p:nvPicPr>
        <p:blipFill>
          <a:blip r:embed="rId2"/>
          <a:stretch>
            <a:fillRect/>
          </a:stretch>
        </p:blipFill>
        <p:spPr>
          <a:xfrm>
            <a:off x="9741159" y="288989"/>
            <a:ext cx="2077421" cy="1532186"/>
          </a:xfrm>
          <a:prstGeom prst="rect">
            <a:avLst/>
          </a:prstGeom>
        </p:spPr>
      </p:pic>
      <p:pic>
        <p:nvPicPr>
          <p:cNvPr id="5" name="Picture 4"/>
          <p:cNvPicPr>
            <a:picLocks noChangeAspect="1"/>
          </p:cNvPicPr>
          <p:nvPr/>
        </p:nvPicPr>
        <p:blipFill>
          <a:blip r:embed="rId3"/>
          <a:stretch>
            <a:fillRect/>
          </a:stretch>
        </p:blipFill>
        <p:spPr>
          <a:xfrm>
            <a:off x="2209800" y="288989"/>
            <a:ext cx="7260826" cy="2476500"/>
          </a:xfrm>
          <a:prstGeom prst="rect">
            <a:avLst/>
          </a:prstGeom>
        </p:spPr>
      </p:pic>
      <p:pic>
        <p:nvPicPr>
          <p:cNvPr id="8" name="Picture 7"/>
          <p:cNvPicPr>
            <a:picLocks noChangeAspect="1"/>
          </p:cNvPicPr>
          <p:nvPr/>
        </p:nvPicPr>
        <p:blipFill>
          <a:blip r:embed="rId4"/>
          <a:stretch>
            <a:fillRect/>
          </a:stretch>
        </p:blipFill>
        <p:spPr>
          <a:xfrm>
            <a:off x="2057475" y="2609850"/>
            <a:ext cx="7413151" cy="3746500"/>
          </a:xfrm>
          <a:prstGeom prst="rect">
            <a:avLst/>
          </a:prstGeom>
        </p:spPr>
      </p:pic>
    </p:spTree>
    <p:extLst>
      <p:ext uri="{BB962C8B-B14F-4D97-AF65-F5344CB8AC3E}">
        <p14:creationId xmlns:p14="http://schemas.microsoft.com/office/powerpoint/2010/main" val="3459520407"/>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109</a:t>
            </a:fld>
            <a:endParaRPr lang="he-IL"/>
          </a:p>
        </p:txBody>
      </p:sp>
      <p:pic>
        <p:nvPicPr>
          <p:cNvPr id="4" name="Picture 3"/>
          <p:cNvPicPr>
            <a:picLocks noChangeAspect="1"/>
          </p:cNvPicPr>
          <p:nvPr/>
        </p:nvPicPr>
        <p:blipFill>
          <a:blip r:embed="rId2"/>
          <a:stretch>
            <a:fillRect/>
          </a:stretch>
        </p:blipFill>
        <p:spPr>
          <a:xfrm>
            <a:off x="9741159" y="288989"/>
            <a:ext cx="2077421" cy="1532186"/>
          </a:xfrm>
          <a:prstGeom prst="rect">
            <a:avLst/>
          </a:prstGeom>
        </p:spPr>
      </p:pic>
      <p:pic>
        <p:nvPicPr>
          <p:cNvPr id="6" name="Picture 5"/>
          <p:cNvPicPr>
            <a:picLocks noChangeAspect="1"/>
          </p:cNvPicPr>
          <p:nvPr/>
        </p:nvPicPr>
        <p:blipFill rotWithShape="1">
          <a:blip r:embed="rId3"/>
          <a:srcRect t="69692"/>
          <a:stretch/>
        </p:blipFill>
        <p:spPr>
          <a:xfrm>
            <a:off x="2038814" y="401216"/>
            <a:ext cx="7413151" cy="1601237"/>
          </a:xfrm>
          <a:prstGeom prst="rect">
            <a:avLst/>
          </a:prstGeom>
        </p:spPr>
      </p:pic>
      <p:pic>
        <p:nvPicPr>
          <p:cNvPr id="7" name="Picture 6"/>
          <p:cNvPicPr>
            <a:picLocks noChangeAspect="1"/>
          </p:cNvPicPr>
          <p:nvPr/>
        </p:nvPicPr>
        <p:blipFill>
          <a:blip r:embed="rId4"/>
          <a:stretch>
            <a:fillRect/>
          </a:stretch>
        </p:blipFill>
        <p:spPr>
          <a:xfrm>
            <a:off x="2038814" y="2311400"/>
            <a:ext cx="7413151" cy="2235200"/>
          </a:xfrm>
          <a:prstGeom prst="rect">
            <a:avLst/>
          </a:prstGeom>
        </p:spPr>
      </p:pic>
    </p:spTree>
    <p:extLst>
      <p:ext uri="{BB962C8B-B14F-4D97-AF65-F5344CB8AC3E}">
        <p14:creationId xmlns:p14="http://schemas.microsoft.com/office/powerpoint/2010/main" val="40935834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11</a:t>
            </a:fld>
            <a:endParaRPr lang="he-IL"/>
          </a:p>
        </p:txBody>
      </p:sp>
      <p:graphicFrame>
        <p:nvGraphicFramePr>
          <p:cNvPr id="8" name="טבלה 7"/>
          <p:cNvGraphicFramePr>
            <a:graphicFrameLocks noGrp="1"/>
          </p:cNvGraphicFramePr>
          <p:nvPr>
            <p:extLst>
              <p:ext uri="{D42A27DB-BD31-4B8C-83A1-F6EECF244321}">
                <p14:modId xmlns:p14="http://schemas.microsoft.com/office/powerpoint/2010/main" val="1063018763"/>
              </p:ext>
            </p:extLst>
          </p:nvPr>
        </p:nvGraphicFramePr>
        <p:xfrm>
          <a:off x="454959" y="1252908"/>
          <a:ext cx="10774515" cy="1925320"/>
        </p:xfrm>
        <a:graphic>
          <a:graphicData uri="http://schemas.openxmlformats.org/drawingml/2006/table">
            <a:tbl>
              <a:tblPr rtl="1" firstRow="1" bandRow="1">
                <a:tableStyleId>{5C22544A-7EE6-4342-B048-85BDC9FD1C3A}</a:tableStyleId>
              </a:tblPr>
              <a:tblGrid>
                <a:gridCol w="1748502">
                  <a:extLst>
                    <a:ext uri="{9D8B030D-6E8A-4147-A177-3AD203B41FA5}">
                      <a16:colId xmlns:a16="http://schemas.microsoft.com/office/drawing/2014/main" xmlns="" val="3800087999"/>
                    </a:ext>
                  </a:extLst>
                </a:gridCol>
                <a:gridCol w="3015227">
                  <a:extLst>
                    <a:ext uri="{9D8B030D-6E8A-4147-A177-3AD203B41FA5}">
                      <a16:colId xmlns:a16="http://schemas.microsoft.com/office/drawing/2014/main" xmlns="" val="2522019676"/>
                    </a:ext>
                  </a:extLst>
                </a:gridCol>
                <a:gridCol w="6010786">
                  <a:extLst>
                    <a:ext uri="{9D8B030D-6E8A-4147-A177-3AD203B41FA5}">
                      <a16:colId xmlns:a16="http://schemas.microsoft.com/office/drawing/2014/main" xmlns="" val="3847286566"/>
                    </a:ext>
                  </a:extLst>
                </a:gridCol>
              </a:tblGrid>
              <a:tr h="370840">
                <a:tc>
                  <a:txBody>
                    <a:bodyPr/>
                    <a:lstStyle/>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23774935"/>
                  </a:ext>
                </a:extLst>
              </a:tr>
              <a:tr h="370840">
                <a:tc>
                  <a:txBody>
                    <a:bodyPr/>
                    <a:lstStyle/>
                    <a:p>
                      <a:pPr rtl="1"/>
                      <a:endParaRPr lang="he-IL"/>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dirty="0" smtClean="0"/>
                    </a:p>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https://californiaeei.org/</a:t>
                      </a:r>
                    </a:p>
                    <a:p>
                      <a:pPr marL="0" marR="0" indent="0" algn="l" defTabSz="914400" rtl="0" eaLnBrk="1" fontAlgn="auto" latinLnBrk="0" hangingPunct="1">
                        <a:lnSpc>
                          <a:spcPct val="100000"/>
                        </a:lnSpc>
                        <a:spcBef>
                          <a:spcPts val="0"/>
                        </a:spcBef>
                        <a:spcAft>
                          <a:spcPts val="0"/>
                        </a:spcAft>
                        <a:buClrTx/>
                        <a:buSzTx/>
                        <a:buFontTx/>
                        <a:buNone/>
                        <a:tabLst/>
                        <a:defRPr/>
                      </a:pP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501581621"/>
                  </a:ext>
                </a:extLst>
              </a:tr>
              <a:tr h="501182">
                <a:tc>
                  <a:txBody>
                    <a:bodyPr/>
                    <a:lstStyle/>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t>מסלולי טיול וסיפורי עצים</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dirty="0" smtClean="0">
                          <a:hlinkClick r:id="rId2"/>
                        </a:rPr>
                        <a:t>https://www.moag.gov.il/subject/lechabek_etz/Itineraries_stories_Trees/Pages/default.aspx</a:t>
                      </a:r>
                      <a:endParaRPr lang="he-IL" dirty="0" smtClean="0"/>
                    </a:p>
                    <a:p>
                      <a:pPr algn="l" rtl="0"/>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696433649"/>
                  </a:ext>
                </a:extLst>
              </a:tr>
            </a:tbl>
          </a:graphicData>
        </a:graphic>
      </p:graphicFrame>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6" name="TextBox 5"/>
          <p:cNvSpPr txBox="1"/>
          <p:nvPr/>
        </p:nvSpPr>
        <p:spPr>
          <a:xfrm>
            <a:off x="3296653" y="383458"/>
            <a:ext cx="8133347" cy="707886"/>
          </a:xfrm>
          <a:prstGeom prst="rect">
            <a:avLst/>
          </a:prstGeom>
          <a:noFill/>
        </p:spPr>
        <p:txBody>
          <a:bodyPr wrap="square" rtlCol="1">
            <a:spAutoFit/>
          </a:bodyPr>
          <a:lstStyle/>
          <a:p>
            <a:r>
              <a:rPr lang="he-IL" sz="4000" b="1" dirty="0" smtClean="0">
                <a:solidFill>
                  <a:srgbClr val="0000FF"/>
                </a:solidFill>
                <a:latin typeface="David" panose="020E0502060401010101" pitchFamily="34" charset="-79"/>
                <a:cs typeface="David" panose="020E0502060401010101" pitchFamily="34" charset="-79"/>
              </a:rPr>
              <a:t>ה. </a:t>
            </a:r>
            <a:r>
              <a:rPr lang="he-IL" sz="4000" b="1" dirty="0">
                <a:solidFill>
                  <a:srgbClr val="0000FF"/>
                </a:solidFill>
                <a:latin typeface="David" panose="020E0502060401010101" pitchFamily="34" charset="-79"/>
                <a:cs typeface="David" panose="020E0502060401010101" pitchFamily="34" charset="-79"/>
              </a:rPr>
              <a:t>אתרים </a:t>
            </a:r>
            <a:r>
              <a:rPr lang="he-IL" sz="4000" b="1" dirty="0" smtClean="0">
                <a:solidFill>
                  <a:srgbClr val="0000FF"/>
                </a:solidFill>
                <a:latin typeface="David" panose="020E0502060401010101" pitchFamily="34" charset="-79"/>
                <a:cs typeface="David" panose="020E0502060401010101" pitchFamily="34" charset="-79"/>
              </a:rPr>
              <a:t>ומקורות מומלצים - המשך</a:t>
            </a:r>
            <a:endParaRPr lang="he-IL" sz="4000" b="1" dirty="0">
              <a:solidFill>
                <a:srgbClr val="0000FF"/>
              </a:solidFill>
              <a:latin typeface="David" panose="020E0502060401010101" pitchFamily="34" charset="-79"/>
              <a:cs typeface="David" panose="020E0502060401010101" pitchFamily="34" charset="-79"/>
            </a:endParaRPr>
          </a:p>
        </p:txBody>
      </p:sp>
      <p:pic>
        <p:nvPicPr>
          <p:cNvPr id="7" name="Picture 2" descr="EEI Logo">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35154" y="1674577"/>
            <a:ext cx="2905625" cy="528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46568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110</a:t>
            </a:fld>
            <a:endParaRPr lang="he-IL"/>
          </a:p>
        </p:txBody>
      </p:sp>
      <p:pic>
        <p:nvPicPr>
          <p:cNvPr id="4" name="Picture 3"/>
          <p:cNvPicPr>
            <a:picLocks noChangeAspect="1"/>
          </p:cNvPicPr>
          <p:nvPr/>
        </p:nvPicPr>
        <p:blipFill>
          <a:blip r:embed="rId2"/>
          <a:stretch>
            <a:fillRect/>
          </a:stretch>
        </p:blipFill>
        <p:spPr>
          <a:xfrm>
            <a:off x="9741159" y="288989"/>
            <a:ext cx="2077421" cy="1532186"/>
          </a:xfrm>
          <a:prstGeom prst="rect">
            <a:avLst/>
          </a:prstGeom>
        </p:spPr>
      </p:pic>
      <p:pic>
        <p:nvPicPr>
          <p:cNvPr id="5" name="Picture 4"/>
          <p:cNvPicPr>
            <a:picLocks noChangeAspect="1"/>
          </p:cNvPicPr>
          <p:nvPr/>
        </p:nvPicPr>
        <p:blipFill>
          <a:blip r:embed="rId3"/>
          <a:stretch>
            <a:fillRect/>
          </a:stretch>
        </p:blipFill>
        <p:spPr>
          <a:xfrm>
            <a:off x="1501068" y="288989"/>
            <a:ext cx="7920901" cy="5575301"/>
          </a:xfrm>
          <a:prstGeom prst="rect">
            <a:avLst/>
          </a:prstGeom>
        </p:spPr>
      </p:pic>
    </p:spTree>
    <p:extLst>
      <p:ext uri="{BB962C8B-B14F-4D97-AF65-F5344CB8AC3E}">
        <p14:creationId xmlns:p14="http://schemas.microsoft.com/office/powerpoint/2010/main" val="3501645492"/>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111</a:t>
            </a:fld>
            <a:endParaRPr lang="he-IL"/>
          </a:p>
        </p:txBody>
      </p:sp>
      <p:pic>
        <p:nvPicPr>
          <p:cNvPr id="4" name="Picture 3">
            <a:hlinkClick r:id="rId2"/>
          </p:cNvPr>
          <p:cNvPicPr>
            <a:picLocks noChangeAspect="1"/>
          </p:cNvPicPr>
          <p:nvPr/>
        </p:nvPicPr>
        <p:blipFill>
          <a:blip r:embed="rId3"/>
          <a:stretch>
            <a:fillRect/>
          </a:stretch>
        </p:blipFill>
        <p:spPr>
          <a:xfrm>
            <a:off x="8416753" y="550506"/>
            <a:ext cx="3211156" cy="4257481"/>
          </a:xfrm>
          <a:prstGeom prst="rect">
            <a:avLst/>
          </a:prstGeom>
        </p:spPr>
      </p:pic>
      <p:pic>
        <p:nvPicPr>
          <p:cNvPr id="5" name="Picture 4"/>
          <p:cNvPicPr>
            <a:picLocks noChangeAspect="1"/>
          </p:cNvPicPr>
          <p:nvPr/>
        </p:nvPicPr>
        <p:blipFill>
          <a:blip r:embed="rId4"/>
          <a:stretch>
            <a:fillRect/>
          </a:stretch>
        </p:blipFill>
        <p:spPr>
          <a:xfrm>
            <a:off x="4649924" y="273567"/>
            <a:ext cx="3503476" cy="5956301"/>
          </a:xfrm>
          <a:prstGeom prst="rect">
            <a:avLst/>
          </a:prstGeom>
        </p:spPr>
      </p:pic>
      <p:pic>
        <p:nvPicPr>
          <p:cNvPr id="6" name="Picture 5"/>
          <p:cNvPicPr>
            <a:picLocks noChangeAspect="1"/>
          </p:cNvPicPr>
          <p:nvPr/>
        </p:nvPicPr>
        <p:blipFill>
          <a:blip r:embed="rId5"/>
          <a:stretch>
            <a:fillRect/>
          </a:stretch>
        </p:blipFill>
        <p:spPr>
          <a:xfrm>
            <a:off x="1086195" y="550506"/>
            <a:ext cx="3300376" cy="3124200"/>
          </a:xfrm>
          <a:prstGeom prst="rect">
            <a:avLst/>
          </a:prstGeom>
        </p:spPr>
      </p:pic>
      <p:pic>
        <p:nvPicPr>
          <p:cNvPr id="7" name="Picture 6"/>
          <p:cNvPicPr>
            <a:picLocks noChangeAspect="1"/>
          </p:cNvPicPr>
          <p:nvPr/>
        </p:nvPicPr>
        <p:blipFill>
          <a:blip r:embed="rId6"/>
          <a:stretch>
            <a:fillRect/>
          </a:stretch>
        </p:blipFill>
        <p:spPr>
          <a:xfrm>
            <a:off x="1162357" y="3674706"/>
            <a:ext cx="3148051" cy="990600"/>
          </a:xfrm>
          <a:prstGeom prst="rect">
            <a:avLst/>
          </a:prstGeom>
        </p:spPr>
      </p:pic>
    </p:spTree>
    <p:extLst>
      <p:ext uri="{BB962C8B-B14F-4D97-AF65-F5344CB8AC3E}">
        <p14:creationId xmlns:p14="http://schemas.microsoft.com/office/powerpoint/2010/main" val="248825899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112</a:t>
            </a:fld>
            <a:endParaRPr lang="he-IL"/>
          </a:p>
        </p:txBody>
      </p:sp>
      <p:pic>
        <p:nvPicPr>
          <p:cNvPr id="4" name="Picture 3">
            <a:hlinkClick r:id="rId2"/>
          </p:cNvPr>
          <p:cNvPicPr>
            <a:picLocks noChangeAspect="1"/>
          </p:cNvPicPr>
          <p:nvPr/>
        </p:nvPicPr>
        <p:blipFill>
          <a:blip r:embed="rId3"/>
          <a:stretch>
            <a:fillRect/>
          </a:stretch>
        </p:blipFill>
        <p:spPr>
          <a:xfrm>
            <a:off x="8379431" y="323849"/>
            <a:ext cx="3211156" cy="4257481"/>
          </a:xfrm>
          <a:prstGeom prst="rect">
            <a:avLst/>
          </a:prstGeom>
        </p:spPr>
      </p:pic>
      <p:pic>
        <p:nvPicPr>
          <p:cNvPr id="8" name="Picture 7"/>
          <p:cNvPicPr>
            <a:picLocks noChangeAspect="1"/>
          </p:cNvPicPr>
          <p:nvPr/>
        </p:nvPicPr>
        <p:blipFill>
          <a:blip r:embed="rId4"/>
          <a:stretch>
            <a:fillRect/>
          </a:stretch>
        </p:blipFill>
        <p:spPr>
          <a:xfrm>
            <a:off x="4396049" y="323849"/>
            <a:ext cx="3757351" cy="6032501"/>
          </a:xfrm>
          <a:prstGeom prst="rect">
            <a:avLst/>
          </a:prstGeom>
        </p:spPr>
      </p:pic>
      <p:pic>
        <p:nvPicPr>
          <p:cNvPr id="9" name="Picture 8"/>
          <p:cNvPicPr>
            <a:picLocks noChangeAspect="1"/>
          </p:cNvPicPr>
          <p:nvPr/>
        </p:nvPicPr>
        <p:blipFill>
          <a:blip r:embed="rId5"/>
          <a:stretch>
            <a:fillRect/>
          </a:stretch>
        </p:blipFill>
        <p:spPr>
          <a:xfrm>
            <a:off x="1044898" y="323849"/>
            <a:ext cx="3351151" cy="5981701"/>
          </a:xfrm>
          <a:prstGeom prst="rect">
            <a:avLst/>
          </a:prstGeom>
        </p:spPr>
      </p:pic>
    </p:spTree>
    <p:extLst>
      <p:ext uri="{BB962C8B-B14F-4D97-AF65-F5344CB8AC3E}">
        <p14:creationId xmlns:p14="http://schemas.microsoft.com/office/powerpoint/2010/main" val="162659403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113</a:t>
            </a:fld>
            <a:endParaRPr lang="he-IL"/>
          </a:p>
        </p:txBody>
      </p:sp>
      <p:pic>
        <p:nvPicPr>
          <p:cNvPr id="4" name="Picture 3">
            <a:hlinkClick r:id="rId2"/>
          </p:cNvPr>
          <p:cNvPicPr>
            <a:picLocks noChangeAspect="1"/>
          </p:cNvPicPr>
          <p:nvPr/>
        </p:nvPicPr>
        <p:blipFill>
          <a:blip r:embed="rId3"/>
          <a:stretch>
            <a:fillRect/>
          </a:stretch>
        </p:blipFill>
        <p:spPr>
          <a:xfrm>
            <a:off x="8379431" y="323849"/>
            <a:ext cx="3211156" cy="4257481"/>
          </a:xfrm>
          <a:prstGeom prst="rect">
            <a:avLst/>
          </a:prstGeom>
        </p:spPr>
      </p:pic>
      <p:pic>
        <p:nvPicPr>
          <p:cNvPr id="5" name="Picture 4"/>
          <p:cNvPicPr>
            <a:picLocks noChangeAspect="1"/>
          </p:cNvPicPr>
          <p:nvPr/>
        </p:nvPicPr>
        <p:blipFill>
          <a:blip r:embed="rId4"/>
          <a:stretch>
            <a:fillRect/>
          </a:stretch>
        </p:blipFill>
        <p:spPr>
          <a:xfrm>
            <a:off x="4700699" y="323849"/>
            <a:ext cx="3452701" cy="2235200"/>
          </a:xfrm>
          <a:prstGeom prst="rect">
            <a:avLst/>
          </a:prstGeom>
        </p:spPr>
      </p:pic>
      <p:pic>
        <p:nvPicPr>
          <p:cNvPr id="6" name="Picture 5"/>
          <p:cNvPicPr>
            <a:picLocks noChangeAspect="1"/>
          </p:cNvPicPr>
          <p:nvPr/>
        </p:nvPicPr>
        <p:blipFill>
          <a:blip r:embed="rId5"/>
          <a:stretch>
            <a:fillRect/>
          </a:stretch>
        </p:blipFill>
        <p:spPr>
          <a:xfrm>
            <a:off x="1185758" y="323849"/>
            <a:ext cx="3401926" cy="5245101"/>
          </a:xfrm>
          <a:prstGeom prst="rect">
            <a:avLst/>
          </a:prstGeom>
        </p:spPr>
      </p:pic>
    </p:spTree>
    <p:extLst>
      <p:ext uri="{BB962C8B-B14F-4D97-AF65-F5344CB8AC3E}">
        <p14:creationId xmlns:p14="http://schemas.microsoft.com/office/powerpoint/2010/main" val="2601243903"/>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3250" name="Picture 2">
            <a:extLst>
              <a:ext uri="{FF2B5EF4-FFF2-40B4-BE49-F238E27FC236}">
                <a16:creationId xmlns:a16="http://schemas.microsoft.com/office/drawing/2014/main" xmlns="" id="{873F7056-BA86-42F5-9B9C-03D068EC7EE8}"/>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784778" y="908052"/>
            <a:ext cx="10409238" cy="4174312"/>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3538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E01C4E88-F0B5-4599-9C57-18EB13735CA5}" type="slidenum">
              <a:rPr lang="he-IL" smtClean="0"/>
              <a:t>115</a:t>
            </a:fld>
            <a:endParaRPr lang="he-IL"/>
          </a:p>
        </p:txBody>
      </p:sp>
      <p:sp>
        <p:nvSpPr>
          <p:cNvPr id="4" name="מלבן 3"/>
          <p:cNvSpPr/>
          <p:nvPr/>
        </p:nvSpPr>
        <p:spPr>
          <a:xfrm>
            <a:off x="329381" y="205781"/>
            <a:ext cx="11533238" cy="6515694"/>
          </a:xfrm>
          <a:prstGeom prst="rect">
            <a:avLst/>
          </a:prstGeom>
        </p:spPr>
        <p:txBody>
          <a:bodyPr wrap="square">
            <a:spAutoFit/>
          </a:bodyPr>
          <a:lstStyle/>
          <a:p>
            <a:pPr marR="228600">
              <a:lnSpc>
                <a:spcPct val="150000"/>
              </a:lnSpc>
            </a:pPr>
            <a:r>
              <a:rPr lang="he-IL" sz="1400" b="1" dirty="0">
                <a:latin typeface="Arial" panose="020B0604020202020204" pitchFamily="34" charset="0"/>
                <a:ea typeface="Times New Roman" panose="02020603050405020304" pitchFamily="18" charset="0"/>
              </a:rPr>
              <a:t>א.6. היבטים סביבתיים</a:t>
            </a:r>
            <a:endParaRPr lang="en-US" sz="1400" dirty="0">
              <a:latin typeface="Arial" panose="020B0604020202020204" pitchFamily="34" charset="0"/>
              <a:ea typeface="Times New Roman" panose="02020603050405020304" pitchFamily="18" charset="0"/>
            </a:endParaRPr>
          </a:p>
          <a:p>
            <a:pPr marR="228600">
              <a:lnSpc>
                <a:spcPct val="150000"/>
              </a:lnSpc>
            </a:pPr>
            <a:r>
              <a:rPr lang="he-IL" sz="1400" dirty="0">
                <a:latin typeface="Arial" panose="020B0604020202020204" pitchFamily="34" charset="0"/>
                <a:ea typeface="Times New Roman" panose="02020603050405020304" pitchFamily="18" charset="0"/>
              </a:rPr>
              <a:t>מפגעים סביבתיים הקשורים בענפי הצומח. </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השפעות שימוש בכימיקלים בהדברה כימית </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זיהום שכונות מגורים על ידי רחף של תרסיסי החומרים. </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פגיעה ממגע ישיר עם החומר או שאיפתו.</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שאריות חומרי הדברה על היבול. </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זיהום מי התהום. </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פגיעה בחרקים ואורגניזמים אחרים שאינם  מזיקים לחקלאות. </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פגיעה באויבים טבעיים </a:t>
            </a:r>
            <a:r>
              <a:rPr lang="he-IL" sz="1400" dirty="0" err="1">
                <a:latin typeface="Arial" panose="020B0604020202020204" pitchFamily="34" charset="0"/>
                <a:ea typeface="Times New Roman" panose="02020603050405020304" pitchFamily="18" charset="0"/>
              </a:rPr>
              <a:t>ובמאביקים</a:t>
            </a:r>
            <a:r>
              <a:rPr lang="he-IL" sz="1400" dirty="0">
                <a:latin typeface="Arial" panose="020B0604020202020204" pitchFamily="34" charset="0"/>
                <a:ea typeface="Times New Roman" panose="02020603050405020304" pitchFamily="18" charset="0"/>
              </a:rPr>
              <a:t> פוטנציאליים.</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שימוש מופרז בכימיקלים עלול לגרום להתפתחות עמידות של מזיקים, גורמי מחלות ועשבים רעים.</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שפכים</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השפעות סביבתיות על קרקעות ומי תהום על ידי: שפכים של בתי בד, תשטיפים של ערמות זבל, ערמות </a:t>
            </a:r>
            <a:r>
              <a:rPr lang="he-IL" sz="1400" dirty="0" err="1">
                <a:latin typeface="Arial" panose="020B0604020202020204" pitchFamily="34" charset="0"/>
                <a:ea typeface="Times New Roman" panose="02020603050405020304" pitchFamily="18" charset="0"/>
              </a:rPr>
              <a:t>קומפוסט</a:t>
            </a:r>
            <a:r>
              <a:rPr lang="he-IL" sz="1400" dirty="0">
                <a:latin typeface="Arial" panose="020B0604020202020204" pitchFamily="34" charset="0"/>
                <a:ea typeface="Times New Roman" panose="02020603050405020304" pitchFamily="18" charset="0"/>
              </a:rPr>
              <a:t>, פסולת חקלאית ועודפי תוצרת חקלאית, מי נקז של חממות.</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שימוש בכמות מופרזת של דשנים עלול לגרום להמלחת הקרקע ולזיהום מי תהום. </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השקיה</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המלחת קרקע על ידי: שיטות השקיה לא מותאמות לתנאי האקלים ולסוג הקרקע, שימוש במי השקיה בעלי ריכוז מלחים גבוה, השקיה במועדים לא מתאימים כמו טמפרטורה גבוהה בשעות היום, שימוש בלתי  מבוקר במי קולחים בהשקיה. </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עיבוד קרקע יבשה או רטובה מדי </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פגיעה אפשרית בסטרוקטורה ובטקסטורה של הקרקע (יכולת יצור, יצירת סחף). </a:t>
            </a:r>
            <a:endParaRPr lang="en-US" sz="1400" dirty="0">
              <a:latin typeface="Arial" panose="020B0604020202020204" pitchFamily="34" charset="0"/>
              <a:ea typeface="Times New Roman" panose="02020603050405020304" pitchFamily="18" charset="0"/>
            </a:endParaRPr>
          </a:p>
          <a:p>
            <a:pPr marL="342900" marR="228600" lvl="0" indent="-342900">
              <a:lnSpc>
                <a:spcPct val="150000"/>
              </a:lnSpc>
              <a:buFont typeface="Symbol" panose="05050102010706020507" pitchFamily="18" charset="2"/>
              <a:buChar char=""/>
            </a:pPr>
            <a:r>
              <a:rPr lang="he-IL" sz="1400" dirty="0">
                <a:latin typeface="Arial" panose="020B0604020202020204" pitchFamily="34" charset="0"/>
                <a:ea typeface="Times New Roman" panose="02020603050405020304" pitchFamily="18" charset="0"/>
              </a:rPr>
              <a:t>הצטברות פסולת חקלאית בלתי מתכלה כמו פלסטיק, קלקר</a:t>
            </a:r>
            <a:r>
              <a:rPr lang="he-IL" sz="1400" dirty="0" smtClean="0">
                <a:latin typeface="Arial" panose="020B0604020202020204" pitchFamily="34" charset="0"/>
                <a:ea typeface="Times New Roman" panose="02020603050405020304" pitchFamily="18" charset="0"/>
              </a:rPr>
              <a:t>.</a:t>
            </a:r>
            <a:endParaRPr lang="en-US" sz="1400" dirty="0">
              <a:latin typeface="Arial" panose="020B0604020202020204" pitchFamily="34" charset="0"/>
              <a:ea typeface="Times New Roman" panose="02020603050405020304" pitchFamily="18" charset="0"/>
            </a:endParaRPr>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1825606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116</a:t>
            </a:fld>
            <a:endParaRPr lang="he-IL"/>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2690" y="236483"/>
            <a:ext cx="5029199" cy="5881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0515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117</a:t>
            </a:fld>
            <a:endParaRPr lang="he-IL"/>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3603" y="1261814"/>
            <a:ext cx="7829550" cy="301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מלבן 4"/>
          <p:cNvSpPr/>
          <p:nvPr/>
        </p:nvSpPr>
        <p:spPr>
          <a:xfrm>
            <a:off x="9195993" y="553928"/>
            <a:ext cx="2467342" cy="707886"/>
          </a:xfrm>
          <a:prstGeom prst="rect">
            <a:avLst/>
          </a:prstGeom>
        </p:spPr>
        <p:txBody>
          <a:bodyPr wrap="none">
            <a:spAutoFit/>
          </a:bodyPr>
          <a:lstStyle/>
          <a:p>
            <a:r>
              <a:rPr lang="he-IL" sz="4000" b="1" dirty="0" smtClean="0">
                <a:solidFill>
                  <a:srgbClr val="0000FF"/>
                </a:solidFill>
                <a:latin typeface="David" panose="020E0502060401010101" pitchFamily="34" charset="-79"/>
                <a:ea typeface="+mj-ea"/>
                <a:cs typeface="David" panose="020E0502060401010101" pitchFamily="34" charset="-79"/>
              </a:rPr>
              <a:t>בירוא יערות</a:t>
            </a:r>
            <a:endParaRPr lang="he-IL" sz="4000" b="1" dirty="0">
              <a:solidFill>
                <a:srgbClr val="0000FF"/>
              </a:solidFill>
              <a:latin typeface="David" panose="020E0502060401010101" pitchFamily="34" charset="-79"/>
              <a:ea typeface="+mj-ea"/>
              <a:cs typeface="David" panose="020E0502060401010101" pitchFamily="34" charset="-79"/>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8828" y="4415167"/>
            <a:ext cx="7934325"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7812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118</a:t>
            </a:fld>
            <a:endParaRPr lang="he-IL"/>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7100" y="657225"/>
            <a:ext cx="8001000" cy="554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4806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119</a:t>
            </a:fld>
            <a:endParaRPr lang="he-IL"/>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3519" y="549658"/>
            <a:ext cx="8551573" cy="3580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994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12</a:t>
            </a:fld>
            <a:endParaRPr lang="he-IL"/>
          </a:p>
        </p:txBody>
      </p:sp>
      <p:sp>
        <p:nvSpPr>
          <p:cNvPr id="4" name="כותרת 1"/>
          <p:cNvSpPr txBox="1">
            <a:spLocks/>
          </p:cNvSpPr>
          <p:nvPr/>
        </p:nvSpPr>
        <p:spPr>
          <a:xfrm>
            <a:off x="2622581" y="205529"/>
            <a:ext cx="9178193" cy="589936"/>
          </a:xfrm>
          <a:prstGeom prst="rect">
            <a:avLst/>
          </a:prstGeom>
        </p:spPr>
        <p:txBody>
          <a:bodyPr>
            <a:normAutofit fontScale="90000" lnSpcReduction="200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he-IL" b="1" dirty="0" smtClean="0">
                <a:solidFill>
                  <a:srgbClr val="0000FF"/>
                </a:solidFill>
                <a:latin typeface="David" panose="020E0502060401010101" pitchFamily="34" charset="-79"/>
                <a:cs typeface="David" panose="020E0502060401010101" pitchFamily="34" charset="-79"/>
              </a:rPr>
              <a:t>ו. מפגש מס' 1</a:t>
            </a:r>
            <a:endParaRPr lang="he-IL" sz="4800" dirty="0">
              <a:solidFill>
                <a:srgbClr val="0000FF"/>
              </a:solidFill>
              <a:latin typeface="David" panose="020E0502060401010101" pitchFamily="34" charset="-79"/>
              <a:cs typeface="David" panose="020E0502060401010101" pitchFamily="34" charset="-79"/>
            </a:endParaRPr>
          </a:p>
        </p:txBody>
      </p:sp>
      <p:graphicFrame>
        <p:nvGraphicFramePr>
          <p:cNvPr id="6" name="טבלה 5"/>
          <p:cNvGraphicFramePr>
            <a:graphicFrameLocks noGrp="1"/>
          </p:cNvGraphicFramePr>
          <p:nvPr>
            <p:extLst>
              <p:ext uri="{D42A27DB-BD31-4B8C-83A1-F6EECF244321}">
                <p14:modId xmlns:p14="http://schemas.microsoft.com/office/powerpoint/2010/main" val="4271035437"/>
              </p:ext>
            </p:extLst>
          </p:nvPr>
        </p:nvGraphicFramePr>
        <p:xfrm>
          <a:off x="391226" y="967010"/>
          <a:ext cx="11409548" cy="5308600"/>
        </p:xfrm>
        <a:graphic>
          <a:graphicData uri="http://schemas.openxmlformats.org/drawingml/2006/table">
            <a:tbl>
              <a:tblPr rtl="1" firstRow="1" bandRow="1">
                <a:tableStyleId>{5C22544A-7EE6-4342-B048-85BDC9FD1C3A}</a:tableStyleId>
              </a:tblPr>
              <a:tblGrid>
                <a:gridCol w="522699">
                  <a:extLst>
                    <a:ext uri="{9D8B030D-6E8A-4147-A177-3AD203B41FA5}">
                      <a16:colId xmlns:a16="http://schemas.microsoft.com/office/drawing/2014/main" xmlns="" val="1640858532"/>
                    </a:ext>
                  </a:extLst>
                </a:gridCol>
                <a:gridCol w="1812980">
                  <a:extLst>
                    <a:ext uri="{9D8B030D-6E8A-4147-A177-3AD203B41FA5}">
                      <a16:colId xmlns:a16="http://schemas.microsoft.com/office/drawing/2014/main" xmlns="" val="1986004122"/>
                    </a:ext>
                  </a:extLst>
                </a:gridCol>
                <a:gridCol w="3433263">
                  <a:extLst>
                    <a:ext uri="{9D8B030D-6E8A-4147-A177-3AD203B41FA5}">
                      <a16:colId xmlns:a16="http://schemas.microsoft.com/office/drawing/2014/main" xmlns="" val="4056911927"/>
                    </a:ext>
                  </a:extLst>
                </a:gridCol>
                <a:gridCol w="5640606">
                  <a:extLst>
                    <a:ext uri="{9D8B030D-6E8A-4147-A177-3AD203B41FA5}">
                      <a16:colId xmlns:a16="http://schemas.microsoft.com/office/drawing/2014/main" xmlns="" val="780934501"/>
                    </a:ext>
                  </a:extLst>
                </a:gridCol>
              </a:tblGrid>
              <a:tr h="370840">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שם המפגש</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רציונל</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solidFill>
                            <a:schemeClr val="tx1"/>
                          </a:solidFill>
                          <a:latin typeface="David" panose="020E0502060401010101" pitchFamily="34" charset="-79"/>
                          <a:cs typeface="David" panose="020E0502060401010101" pitchFamily="34" charset="-79"/>
                        </a:rPr>
                        <a:t>תיאור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291995828"/>
                  </a:ext>
                </a:extLst>
              </a:tr>
              <a:tr h="370840">
                <a:tc>
                  <a:txBody>
                    <a:bodyPr/>
                    <a:lstStyle/>
                    <a:p>
                      <a:pPr rtl="1"/>
                      <a:r>
                        <a:rPr lang="he-IL" dirty="0" smtClean="0">
                          <a:latin typeface="David" panose="020E0502060401010101" pitchFamily="34" charset="-79"/>
                          <a:cs typeface="David" panose="020E0502060401010101" pitchFamily="34" charset="-79"/>
                        </a:rPr>
                        <a:t>1</a:t>
                      </a:r>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rtl="1"/>
                      <a:r>
                        <a:rPr lang="he-IL" b="1" dirty="0" smtClean="0">
                          <a:latin typeface="David" panose="020E0502060401010101" pitchFamily="34" charset="-79"/>
                          <a:cs typeface="David" panose="020E0502060401010101" pitchFamily="34" charset="-79"/>
                        </a:rPr>
                        <a:t>אספקת מזון לאנושות - האתגר הבלתי נתפס</a:t>
                      </a:r>
                      <a:endParaRPr lang="he-IL" b="1"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rtl="1"/>
                      <a:r>
                        <a:rPr lang="he-IL" dirty="0" smtClean="0">
                          <a:latin typeface="David" panose="020E0502060401010101" pitchFamily="34" charset="-79"/>
                          <a:cs typeface="David" panose="020E0502060401010101" pitchFamily="34" charset="-79"/>
                        </a:rPr>
                        <a:t>אתגר אספקת מזון לכלל האנושות ממחיש את משמעות והשפעת הקשרים  בין חקלאות לסביבה. </a:t>
                      </a:r>
                    </a:p>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latin typeface="David" panose="020E0502060401010101" pitchFamily="34" charset="-79"/>
                          <a:cs typeface="David" panose="020E0502060401010101" pitchFamily="34" charset="-79"/>
                        </a:rPr>
                        <a:t>ערכים של קיום, זכות למזון ראוי ובריא יחד עם ערכות הדדיות וקיימות מזמנים דיונים בעלי משמעות ללומדים.</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latin typeface="David" panose="020E0502060401010101" pitchFamily="34" charset="-79"/>
                          <a:cs typeface="David" panose="020E0502060401010101" pitchFamily="34" charset="-79"/>
                        </a:rPr>
                        <a:t>חקלאות תפקיד עיקרי, חיוני ודחוף לתזונת האנושות בהווה ובעתיד. יש להבין את השפעות החקלאות על הסביבה והמקשות על השגת יעד זה. חיוני ללמוד את סוגי הקשרים הבסיסיים בין חקלאות לסביבה על מנת להתמודד בהצלחה עם האתגר. </a:t>
                      </a:r>
                    </a:p>
                    <a:p>
                      <a:pPr marL="0" marR="0" indent="0" algn="r" defTabSz="914400" rtl="1" eaLnBrk="1" fontAlgn="auto" latinLnBrk="0" hangingPunct="1">
                        <a:lnSpc>
                          <a:spcPct val="100000"/>
                        </a:lnSpc>
                        <a:spcBef>
                          <a:spcPts val="0"/>
                        </a:spcBef>
                        <a:spcAft>
                          <a:spcPts val="0"/>
                        </a:spcAft>
                        <a:buClrTx/>
                        <a:buSzTx/>
                        <a:buFontTx/>
                        <a:buNone/>
                        <a:tabLst/>
                        <a:defRPr/>
                      </a:pPr>
                      <a:endParaRPr lang="he-IL" dirty="0" smtClean="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xmlns="" val="953176606"/>
                  </a:ext>
                </a:extLst>
              </a:tr>
              <a:tr h="370840">
                <a:tc>
                  <a:txBody>
                    <a:bodyPr/>
                    <a:lstStyle/>
                    <a:p>
                      <a:pPr rtl="1"/>
                      <a:r>
                        <a:rPr lang="he-IL" dirty="0" smtClean="0">
                          <a:latin typeface="David" panose="020E0502060401010101" pitchFamily="34" charset="-79"/>
                          <a:cs typeface="David" panose="020E0502060401010101" pitchFamily="34" charset="-79"/>
                        </a:rPr>
                        <a:t>2</a:t>
                      </a:r>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b="1" dirty="0" smtClean="0">
                          <a:solidFill>
                            <a:schemeClr val="tx1"/>
                          </a:solidFill>
                          <a:latin typeface="David" panose="020E0502060401010101" pitchFamily="34" charset="-79"/>
                          <a:cs typeface="David" panose="020E0502060401010101" pitchFamily="34" charset="-79"/>
                        </a:rPr>
                        <a:t>3.5 מ"ר של מחסה לאדם -כיצד מתמודדים עם אסונות טבע ?</a:t>
                      </a:r>
                      <a:endParaRPr lang="he-IL" b="1"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אסונות טבע</a:t>
                      </a:r>
                      <a:r>
                        <a:rPr lang="he-IL" baseline="0" dirty="0" smtClean="0">
                          <a:solidFill>
                            <a:schemeClr val="tx1"/>
                          </a:solidFill>
                          <a:latin typeface="David" panose="020E0502060401010101" pitchFamily="34" charset="-79"/>
                          <a:cs typeface="David" panose="020E0502060401010101" pitchFamily="34" charset="-79"/>
                        </a:rPr>
                        <a:t> ממחישים נקודות קיצון במערכות הקשרים הסבוכות של כדור הארץ ובהן – המערכות החקלאיות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חקלאות משפיעה מהותית על הסביבה בהיבטים רבים: שימוש במשאבים, איכות המים, האוויר והקרקע, מגורי, תיירות ופנאי. כתוצאה של פעולה אנושית והמתבצעת על שטח נרחב. בישראל ובמדינות רבות היא המשפיעה העיקרית על הסביבה..</a:t>
                      </a:r>
                    </a:p>
                    <a:p>
                      <a:pPr rtl="1"/>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938906830"/>
                  </a:ext>
                </a:extLst>
              </a:tr>
              <a:tr h="370840">
                <a:tc>
                  <a:txBody>
                    <a:bodyPr/>
                    <a:lstStyle/>
                    <a:p>
                      <a:pPr rtl="1"/>
                      <a:r>
                        <a:rPr lang="he-IL" dirty="0" smtClean="0">
                          <a:latin typeface="David" panose="020E0502060401010101" pitchFamily="34" charset="-79"/>
                          <a:cs typeface="David" panose="020E0502060401010101" pitchFamily="34" charset="-79"/>
                        </a:rPr>
                        <a:t>3</a:t>
                      </a:r>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b="1" dirty="0" smtClean="0">
                          <a:solidFill>
                            <a:schemeClr val="tx1"/>
                          </a:solidFill>
                          <a:latin typeface="David" panose="020E0502060401010101" pitchFamily="34" charset="-79"/>
                          <a:cs typeface="David" panose="020E0502060401010101" pitchFamily="34" charset="-79"/>
                        </a:rPr>
                        <a:t>החיפוש</a:t>
                      </a:r>
                      <a:r>
                        <a:rPr lang="he-IL" b="1" baseline="0" dirty="0" smtClean="0">
                          <a:solidFill>
                            <a:schemeClr val="tx1"/>
                          </a:solidFill>
                          <a:latin typeface="David" panose="020E0502060401010101" pitchFamily="34" charset="-79"/>
                          <a:cs typeface="David" panose="020E0502060401010101" pitchFamily="34" charset="-79"/>
                        </a:rPr>
                        <a:t> אחר הקשר - המערכת הסמויה מן העין</a:t>
                      </a:r>
                      <a:endParaRPr lang="he-IL" b="1"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זיהוי</a:t>
                      </a:r>
                      <a:r>
                        <a:rPr lang="he-IL" baseline="0" dirty="0" smtClean="0">
                          <a:solidFill>
                            <a:schemeClr val="tx1"/>
                          </a:solidFill>
                          <a:latin typeface="David" panose="020E0502060401010101" pitchFamily="34" charset="-79"/>
                          <a:cs typeface="David" panose="020E0502060401010101" pitchFamily="34" charset="-79"/>
                        </a:rPr>
                        <a:t> והחקר הקשרים בין חקלאות לסביבה מחייב שימוש בטכנולוגיות לחישה, מדידה ופיתוח פתרונות</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לחקלאות חלק במערכת הביוספרית המורכבת של כדור הארץ. קשרים והשפעות, חלקם ישירים וניתנים להבנה והסבר וחלקם סמויים מן העין ולא בהכרח ידועים ומובנים מדעית. דוגמה מוכרת היא התחממות גלובלית והקשר עם 'אפקט החממה'. חישה מרחוק וטכנולוגיות אחרות מאפשרות זיהוי, מדידה ופיתוח מענים להשפעות קשרים אלו.</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892977701"/>
                  </a:ext>
                </a:extLst>
              </a:tr>
            </a:tbl>
          </a:graphicData>
        </a:graphic>
      </p:graphicFrame>
    </p:spTree>
    <p:extLst>
      <p:ext uri="{BB962C8B-B14F-4D97-AF65-F5344CB8AC3E}">
        <p14:creationId xmlns:p14="http://schemas.microsoft.com/office/powerpoint/2010/main" val="1667417496"/>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120</a:t>
            </a:fld>
            <a:endParaRPr lang="he-IL"/>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5531" y="123168"/>
            <a:ext cx="6742654" cy="6734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418897" y="1292772"/>
            <a:ext cx="2727434" cy="369332"/>
          </a:xfrm>
          <a:prstGeom prst="rect">
            <a:avLst/>
          </a:prstGeom>
          <a:noFill/>
        </p:spPr>
        <p:txBody>
          <a:bodyPr wrap="square" rtlCol="1">
            <a:spAutoFit/>
          </a:bodyPr>
          <a:lstStyle/>
          <a:p>
            <a:r>
              <a:rPr lang="he-IL" b="1" dirty="0" smtClean="0">
                <a:solidFill>
                  <a:srgbClr val="FF0000"/>
                </a:solidFill>
              </a:rPr>
              <a:t>להכין שאלות חדשות</a:t>
            </a:r>
            <a:endParaRPr lang="he-IL" b="1" dirty="0">
              <a:solidFill>
                <a:srgbClr val="FF0000"/>
              </a:solidFill>
            </a:endParaRPr>
          </a:p>
        </p:txBody>
      </p:sp>
    </p:spTree>
    <p:extLst>
      <p:ext uri="{BB962C8B-B14F-4D97-AF65-F5344CB8AC3E}">
        <p14:creationId xmlns:p14="http://schemas.microsoft.com/office/powerpoint/2010/main" val="1174742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לבן 1"/>
          <p:cNvSpPr/>
          <p:nvPr/>
        </p:nvSpPr>
        <p:spPr>
          <a:xfrm>
            <a:off x="502501" y="1513154"/>
            <a:ext cx="11186998" cy="2585323"/>
          </a:xfrm>
          <a:prstGeom prst="rect">
            <a:avLst/>
          </a:prstGeom>
        </p:spPr>
        <p:txBody>
          <a:bodyPr wrap="square">
            <a:spAutoFit/>
          </a:bodyPr>
          <a:lstStyle/>
          <a:p>
            <a:pPr algn="l" rtl="0"/>
            <a:r>
              <a:rPr lang="en-US" b="1" i="0" dirty="0" smtClean="0">
                <a:solidFill>
                  <a:srgbClr val="0000FF"/>
                </a:solidFill>
                <a:effectLst/>
                <a:latin typeface="Ciutadella-Regular"/>
              </a:rPr>
              <a:t>Earth Keepers</a:t>
            </a:r>
          </a:p>
          <a:p>
            <a:pPr algn="l" rtl="0"/>
            <a:r>
              <a:rPr lang="en-US" b="0" i="0" u="none" strike="noStrike" dirty="0" smtClean="0">
                <a:solidFill>
                  <a:srgbClr val="0085CA"/>
                </a:solidFill>
                <a:effectLst/>
                <a:latin typeface="Ciutadella-Regular"/>
                <a:hlinkClick r:id="rId2" tooltip="More films by Sylvie Van Brabant"/>
              </a:rPr>
              <a:t>Sylvie Van Brabant</a:t>
            </a:r>
            <a:endParaRPr lang="en-US" b="0" i="0" dirty="0" smtClean="0">
              <a:solidFill>
                <a:srgbClr val="000000"/>
              </a:solidFill>
              <a:effectLst/>
              <a:latin typeface="Ciutadella-Regular"/>
            </a:endParaRPr>
          </a:p>
          <a:p>
            <a:pPr algn="l" rtl="0"/>
            <a:r>
              <a:rPr lang="en-US" b="0" i="0" dirty="0" smtClean="0">
                <a:solidFill>
                  <a:srgbClr val="63666A"/>
                </a:solidFill>
                <a:effectLst/>
                <a:latin typeface="Suisse"/>
              </a:rPr>
              <a:t>2009 | 1 h 22 min</a:t>
            </a:r>
          </a:p>
          <a:p>
            <a:pPr algn="l" rtl="0">
              <a:buFont typeface="Arial" panose="020B0604020202020204" pitchFamily="34" charset="0"/>
              <a:buChar char="•"/>
            </a:pPr>
            <a:r>
              <a:rPr lang="en-US" b="0" i="0" u="none" strike="noStrike" cap="all" dirty="0" smtClean="0">
                <a:solidFill>
                  <a:srgbClr val="000000"/>
                </a:solidFill>
                <a:effectLst/>
                <a:latin typeface="Ciutadella-Regular"/>
                <a:hlinkClick r:id="rId3"/>
              </a:rPr>
              <a:t>SYNOPSIShttps://www.nfb.ca/film/earth_keepers/</a:t>
            </a:r>
            <a:endParaRPr lang="en-US" b="0" i="0" dirty="0" smtClean="0">
              <a:solidFill>
                <a:srgbClr val="000000"/>
              </a:solidFill>
              <a:effectLst/>
              <a:latin typeface="Suisse"/>
            </a:endParaRPr>
          </a:p>
          <a:p>
            <a:pPr algn="l" rtl="0">
              <a:buFont typeface="Arial" panose="020B0604020202020204" pitchFamily="34" charset="0"/>
              <a:buChar char="•"/>
            </a:pPr>
            <a:r>
              <a:rPr lang="en-US" b="0" i="0" u="none" strike="noStrike" cap="all" dirty="0" smtClean="0">
                <a:solidFill>
                  <a:srgbClr val="000000"/>
                </a:solidFill>
                <a:effectLst/>
                <a:latin typeface="Ciutadella-Regular"/>
                <a:hlinkClick r:id="rId3"/>
              </a:rPr>
              <a:t>EDUCATION</a:t>
            </a:r>
            <a:endParaRPr lang="en-US" b="0" i="0" dirty="0" smtClean="0">
              <a:solidFill>
                <a:srgbClr val="000000"/>
              </a:solidFill>
              <a:effectLst/>
              <a:latin typeface="Suisse"/>
            </a:endParaRPr>
          </a:p>
          <a:p>
            <a:pPr algn="l"/>
            <a:r>
              <a:rPr lang="en-US" b="0" i="0" dirty="0" smtClean="0">
                <a:solidFill>
                  <a:srgbClr val="000000"/>
                </a:solidFill>
                <a:effectLst/>
                <a:latin typeface="Suisse"/>
              </a:rPr>
              <a:t>This feature documentary by Sylvie Van Brabant introduces us to Mikael </a:t>
            </a:r>
            <a:r>
              <a:rPr lang="en-US" b="0" i="0" dirty="0" err="1" smtClean="0">
                <a:solidFill>
                  <a:srgbClr val="000000"/>
                </a:solidFill>
                <a:effectLst/>
                <a:latin typeface="Suisse"/>
              </a:rPr>
              <a:t>Rioux</a:t>
            </a:r>
            <a:r>
              <a:rPr lang="en-US" b="0" i="0" dirty="0" smtClean="0">
                <a:solidFill>
                  <a:srgbClr val="000000"/>
                </a:solidFill>
                <a:effectLst/>
                <a:latin typeface="Suisse"/>
              </a:rPr>
              <a:t>, a young Québécois activist who founded </a:t>
            </a:r>
            <a:r>
              <a:rPr lang="en-US" b="0" i="0" dirty="0" err="1" smtClean="0">
                <a:solidFill>
                  <a:srgbClr val="000000"/>
                </a:solidFill>
                <a:effectLst/>
                <a:latin typeface="Suisse"/>
              </a:rPr>
              <a:t>Échofête</a:t>
            </a:r>
            <a:r>
              <a:rPr lang="en-US" b="0" i="0" dirty="0" smtClean="0">
                <a:solidFill>
                  <a:srgbClr val="000000"/>
                </a:solidFill>
                <a:effectLst/>
                <a:latin typeface="Suisse"/>
              </a:rPr>
              <a:t>, Quebec’s first environmental festival. Spurred by his passionate concern for the world his son will inherit, </a:t>
            </a:r>
            <a:r>
              <a:rPr lang="en-US" b="0" i="0" dirty="0" err="1" smtClean="0">
                <a:solidFill>
                  <a:srgbClr val="000000"/>
                </a:solidFill>
                <a:effectLst/>
                <a:latin typeface="Suisse"/>
              </a:rPr>
              <a:t>Rioux</a:t>
            </a:r>
            <a:r>
              <a:rPr lang="en-US" b="0" i="0" dirty="0" smtClean="0">
                <a:solidFill>
                  <a:srgbClr val="000000"/>
                </a:solidFill>
                <a:effectLst/>
                <a:latin typeface="Suisse"/>
              </a:rPr>
              <a:t> goes on a global quest to meet 7 visionaries with concrete solutions to ecological problems. Together, they offer a survival guide for our planet and a journey back to hope.</a:t>
            </a:r>
            <a:endParaRPr lang="en-US" b="0" i="0" dirty="0">
              <a:solidFill>
                <a:srgbClr val="000000"/>
              </a:solidFill>
              <a:effectLst/>
              <a:latin typeface="Suisse"/>
            </a:endParaRPr>
          </a:p>
        </p:txBody>
      </p:sp>
      <p:sp>
        <p:nvSpPr>
          <p:cNvPr id="3" name="מציין מיקום של מספר שקופית 2"/>
          <p:cNvSpPr>
            <a:spLocks noGrp="1"/>
          </p:cNvSpPr>
          <p:nvPr>
            <p:ph type="sldNum" sz="quarter" idx="12"/>
          </p:nvPr>
        </p:nvSpPr>
        <p:spPr/>
        <p:txBody>
          <a:bodyPr/>
          <a:lstStyle/>
          <a:p>
            <a:fld id="{E01C4E88-F0B5-4599-9C57-18EB13735CA5}" type="slidenum">
              <a:rPr lang="he-IL" smtClean="0"/>
              <a:t>121</a:t>
            </a:fld>
            <a:endParaRPr lang="he-IL"/>
          </a:p>
        </p:txBody>
      </p:sp>
      <p:sp>
        <p:nvSpPr>
          <p:cNvPr id="4" name="AutoShape 2" descr="NFB - ON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sp>
        <p:nvSpPr>
          <p:cNvPr id="5" name="מציין מיקום של כותרת תחתונה 4"/>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8" name="מלבן 7"/>
          <p:cNvSpPr/>
          <p:nvPr/>
        </p:nvSpPr>
        <p:spPr>
          <a:xfrm>
            <a:off x="732430" y="452053"/>
            <a:ext cx="10727140" cy="892552"/>
          </a:xfrm>
          <a:prstGeom prst="rect">
            <a:avLst/>
          </a:prstGeom>
          <a:ln w="12700">
            <a:solidFill>
              <a:schemeClr val="tx1"/>
            </a:solidFill>
          </a:ln>
        </p:spPr>
        <p:txBody>
          <a:bodyPr wrap="square">
            <a:spAutoFit/>
          </a:bodyPr>
          <a:lstStyle/>
          <a:p>
            <a:r>
              <a:rPr lang="he-IL" sz="2800" b="1" dirty="0">
                <a:solidFill>
                  <a:srgbClr val="0000FF"/>
                </a:solidFill>
                <a:latin typeface="Assistant"/>
              </a:rPr>
              <a:t>'שומרי האדמה' </a:t>
            </a:r>
            <a:r>
              <a:rPr lang="he-IL" sz="2400" dirty="0" smtClean="0">
                <a:latin typeface="David" panose="020E0502060401010101" pitchFamily="34" charset="-79"/>
                <a:cs typeface="David" panose="020E0502060401010101" pitchFamily="34" charset="-79"/>
              </a:rPr>
              <a:t>סרט קנדי המציג פעיל סביבה שיסד את פסטיבל קוויבק לסביבה. הסרט מתאר מפגש עם שבע אנשי חזון בעלי פתרונות מעשיים לבעיות סביבתיות</a:t>
            </a:r>
            <a:endParaRPr lang="he-IL" sz="2400"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162256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E01C4E88-F0B5-4599-9C57-18EB13735CA5}" type="slidenum">
              <a:rPr lang="he-IL" smtClean="0"/>
              <a:t>122</a:t>
            </a:fld>
            <a:endParaRPr lang="he-IL"/>
          </a:p>
        </p:txBody>
      </p:sp>
      <p:pic>
        <p:nvPicPr>
          <p:cNvPr id="2050" name="Picture 2" descr="×ª××× × ××××× ×××××: ââ××§×¡×ââ"/>
          <p:cNvPicPr>
            <a:picLocks noChangeAspect="1" noChangeArrowheads="1"/>
          </p:cNvPicPr>
          <p:nvPr/>
        </p:nvPicPr>
        <p:blipFill rotWithShape="1">
          <a:blip r:embed="rId2">
            <a:extLst>
              <a:ext uri="{28A0092B-C50C-407E-A947-70E740481C1C}">
                <a14:useLocalDpi xmlns:a14="http://schemas.microsoft.com/office/drawing/2010/main" val="0"/>
              </a:ext>
            </a:extLst>
          </a:blip>
          <a:srcRect l="21360" t="11673" r="21447" b="15923"/>
          <a:stretch/>
        </p:blipFill>
        <p:spPr bwMode="auto">
          <a:xfrm>
            <a:off x="449178" y="721895"/>
            <a:ext cx="5229727" cy="3689684"/>
          </a:xfrm>
          <a:prstGeom prst="rect">
            <a:avLst/>
          </a:prstGeom>
          <a:noFill/>
          <a:extLst>
            <a:ext uri="{909E8E84-426E-40DD-AFC4-6F175D3DCCD1}">
              <a14:hiddenFill xmlns:a14="http://schemas.microsoft.com/office/drawing/2010/main">
                <a:solidFill>
                  <a:srgbClr val="FFFFFF"/>
                </a:solidFill>
              </a14:hiddenFill>
            </a:ext>
          </a:extLst>
        </p:spPr>
      </p:pic>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3791056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13</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pic>
        <p:nvPicPr>
          <p:cNvPr id="4" name="תמונה 3"/>
          <p:cNvPicPr>
            <a:picLocks noChangeAspect="1"/>
          </p:cNvPicPr>
          <p:nvPr/>
        </p:nvPicPr>
        <p:blipFill rotWithShape="1">
          <a:blip r:embed="rId2" cstate="print">
            <a:extLst>
              <a:ext uri="{28A0092B-C50C-407E-A947-70E740481C1C}">
                <a14:useLocalDpi xmlns:a14="http://schemas.microsoft.com/office/drawing/2010/main" val="0"/>
              </a:ext>
            </a:extLst>
          </a:blip>
          <a:srcRect l="4914" t="5420" r="8434" b="11713"/>
          <a:stretch/>
        </p:blipFill>
        <p:spPr>
          <a:xfrm>
            <a:off x="469232" y="180474"/>
            <a:ext cx="6485021" cy="3801980"/>
          </a:xfrm>
          <a:prstGeom prst="rect">
            <a:avLst/>
          </a:prstGeom>
        </p:spPr>
      </p:pic>
      <p:sp>
        <p:nvSpPr>
          <p:cNvPr id="5" name="TextBox 4"/>
          <p:cNvSpPr txBox="1"/>
          <p:nvPr/>
        </p:nvSpPr>
        <p:spPr>
          <a:xfrm>
            <a:off x="8277726" y="312821"/>
            <a:ext cx="3489158" cy="1200329"/>
          </a:xfrm>
          <a:prstGeom prst="rect">
            <a:avLst/>
          </a:prstGeom>
          <a:noFill/>
          <a:ln w="28575">
            <a:solidFill>
              <a:schemeClr val="tx1"/>
            </a:solidFill>
          </a:ln>
        </p:spPr>
        <p:txBody>
          <a:bodyPr wrap="square" rtlCol="1">
            <a:spAutoFit/>
          </a:bodyPr>
          <a:lstStyle/>
          <a:p>
            <a:r>
              <a:rPr lang="he-IL" b="1" dirty="0" smtClean="0"/>
              <a:t>מזון הינו צורך בסיסי לקיום החיים</a:t>
            </a:r>
          </a:p>
          <a:p>
            <a:r>
              <a:rPr lang="he-IL" dirty="0" smtClean="0"/>
              <a:t>השווה את פירמידת השפע לפירמידת הצרכים של החוקר מאסלו – מה דומה ומה שונה ?</a:t>
            </a:r>
            <a:endParaRPr lang="he-IL" dirty="0"/>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9966" b="70096"/>
          <a:stretch/>
        </p:blipFill>
        <p:spPr bwMode="auto">
          <a:xfrm>
            <a:off x="2646040" y="4093854"/>
            <a:ext cx="9120844" cy="1236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91564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14</a:t>
            </a:fld>
            <a:endParaRPr lang="he-IL"/>
          </a:p>
        </p:txBody>
      </p:sp>
      <p:sp>
        <p:nvSpPr>
          <p:cNvPr id="5" name="מלבן 4"/>
          <p:cNvSpPr/>
          <p:nvPr/>
        </p:nvSpPr>
        <p:spPr>
          <a:xfrm>
            <a:off x="7363327" y="433525"/>
            <a:ext cx="3974012" cy="1631216"/>
          </a:xfrm>
          <a:prstGeom prst="rect">
            <a:avLst/>
          </a:prstGeom>
        </p:spPr>
        <p:txBody>
          <a:bodyPr wrap="square">
            <a:spAutoFit/>
          </a:bodyPr>
          <a:lstStyle/>
          <a:p>
            <a:r>
              <a:rPr lang="he-IL" sz="2800" b="1" dirty="0">
                <a:solidFill>
                  <a:srgbClr val="0000FF"/>
                </a:solidFill>
                <a:latin typeface="David" panose="020E0502060401010101" pitchFamily="34" charset="-79"/>
                <a:cs typeface="David" panose="020E0502060401010101" pitchFamily="34" charset="-79"/>
              </a:rPr>
              <a:t>יום המזון העולמי</a:t>
            </a:r>
          </a:p>
          <a:p>
            <a:r>
              <a:rPr lang="he-IL" dirty="0" smtClean="0">
                <a:latin typeface="David" panose="020E0502060401010101" pitchFamily="34" charset="-79"/>
                <a:cs typeface="David" panose="020E0502060401010101" pitchFamily="34" charset="-79"/>
              </a:rPr>
              <a:t>יום </a:t>
            </a:r>
            <a:r>
              <a:rPr lang="he-IL" dirty="0">
                <a:latin typeface="David" panose="020E0502060401010101" pitchFamily="34" charset="-79"/>
                <a:cs typeface="David" panose="020E0502060401010101" pitchFamily="34" charset="-79"/>
              </a:rPr>
              <a:t>המזון העולמי (</a:t>
            </a:r>
            <a:r>
              <a:rPr lang="en-US" dirty="0">
                <a:latin typeface="David" panose="020E0502060401010101" pitchFamily="34" charset="-79"/>
                <a:cs typeface="David" panose="020E0502060401010101" pitchFamily="34" charset="-79"/>
              </a:rPr>
              <a:t>World Food </a:t>
            </a:r>
            <a:r>
              <a:rPr lang="en-US" dirty="0" smtClean="0">
                <a:latin typeface="David" panose="020E0502060401010101" pitchFamily="34" charset="-79"/>
                <a:cs typeface="David" panose="020E0502060401010101" pitchFamily="34" charset="-79"/>
              </a:rPr>
              <a:t>Day </a:t>
            </a:r>
            <a:r>
              <a:rPr lang="he-IL" dirty="0" smtClean="0">
                <a:latin typeface="David" panose="020E0502060401010101" pitchFamily="34" charset="-79"/>
                <a:cs typeface="David" panose="020E0502060401010101" pitchFamily="34" charset="-79"/>
              </a:rPr>
              <a:t> או </a:t>
            </a:r>
            <a:r>
              <a:rPr lang="en-US" dirty="0" smtClean="0">
                <a:latin typeface="David" panose="020E0502060401010101" pitchFamily="34" charset="-79"/>
                <a:cs typeface="David" panose="020E0502060401010101" pitchFamily="34" charset="-79"/>
              </a:rPr>
              <a:t>(WFD</a:t>
            </a:r>
            <a:r>
              <a:rPr lang="he-IL" dirty="0" smtClean="0">
                <a:latin typeface="David" panose="020E0502060401010101" pitchFamily="34" charset="-79"/>
                <a:cs typeface="David" panose="020E0502060401010101" pitchFamily="34" charset="-79"/>
              </a:rPr>
              <a:t> מצוין </a:t>
            </a:r>
            <a:r>
              <a:rPr lang="he-IL" dirty="0">
                <a:latin typeface="David" panose="020E0502060401010101" pitchFamily="34" charset="-79"/>
                <a:cs typeface="David" panose="020E0502060401010101" pitchFamily="34" charset="-79"/>
              </a:rPr>
              <a:t>בעולם ב-16 באוקטובר מדי שנה. ביום זה חוגג ארגון המזון והחקלאות של האומות המאוחדות את היווסדו, בשנת 1945.</a:t>
            </a:r>
          </a:p>
        </p:txBody>
      </p:sp>
      <p:pic>
        <p:nvPicPr>
          <p:cNvPr id="6" name="תמונה 5"/>
          <p:cNvPicPr>
            <a:picLocks noChangeAspect="1"/>
          </p:cNvPicPr>
          <p:nvPr/>
        </p:nvPicPr>
        <p:blipFill>
          <a:blip r:embed="rId2"/>
          <a:stretch>
            <a:fillRect/>
          </a:stretch>
        </p:blipFill>
        <p:spPr>
          <a:xfrm>
            <a:off x="231775" y="2846522"/>
            <a:ext cx="1356262" cy="1565866"/>
          </a:xfrm>
          <a:prstGeom prst="rect">
            <a:avLst/>
          </a:prstGeom>
        </p:spPr>
      </p:pic>
      <p:sp>
        <p:nvSpPr>
          <p:cNvPr id="7" name="AutoShape 5" descr="FA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8" name="תמונה 7">
            <a:hlinkClick r:id="rId3"/>
          </p:cNvPr>
          <p:cNvPicPr>
            <a:picLocks noChangeAspect="1"/>
          </p:cNvPicPr>
          <p:nvPr/>
        </p:nvPicPr>
        <p:blipFill>
          <a:blip r:embed="rId4"/>
          <a:stretch>
            <a:fillRect/>
          </a:stretch>
        </p:blipFill>
        <p:spPr>
          <a:xfrm>
            <a:off x="307975" y="513026"/>
            <a:ext cx="6344093" cy="951614"/>
          </a:xfrm>
          <a:prstGeom prst="rect">
            <a:avLst/>
          </a:prstGeom>
        </p:spPr>
      </p:pic>
      <p:pic>
        <p:nvPicPr>
          <p:cNvPr id="10" name="תמונה 9"/>
          <p:cNvPicPr>
            <a:picLocks noChangeAspect="1"/>
          </p:cNvPicPr>
          <p:nvPr/>
        </p:nvPicPr>
        <p:blipFill>
          <a:blip r:embed="rId5"/>
          <a:stretch>
            <a:fillRect/>
          </a:stretch>
        </p:blipFill>
        <p:spPr>
          <a:xfrm>
            <a:off x="1827689" y="2846522"/>
            <a:ext cx="5652503" cy="1318862"/>
          </a:xfrm>
          <a:prstGeom prst="rect">
            <a:avLst/>
          </a:prstGeom>
        </p:spPr>
      </p:pic>
      <p:sp>
        <p:nvSpPr>
          <p:cNvPr id="9" name="TextBox 8"/>
          <p:cNvSpPr txBox="1"/>
          <p:nvPr/>
        </p:nvSpPr>
        <p:spPr>
          <a:xfrm>
            <a:off x="7719844" y="2905789"/>
            <a:ext cx="3701716" cy="1200329"/>
          </a:xfrm>
          <a:prstGeom prst="rect">
            <a:avLst/>
          </a:prstGeom>
          <a:noFill/>
          <a:ln w="28575">
            <a:solidFill>
              <a:schemeClr val="tx1"/>
            </a:solidFill>
          </a:ln>
        </p:spPr>
        <p:txBody>
          <a:bodyPr wrap="square" rtlCol="1">
            <a:spAutoFit/>
          </a:bodyPr>
          <a:lstStyle/>
          <a:p>
            <a:r>
              <a:rPr lang="he-IL" sz="3600" b="1" dirty="0" smtClean="0">
                <a:latin typeface="David" panose="020E0502060401010101" pitchFamily="34" charset="-79"/>
                <a:cs typeface="David" panose="020E0502060401010101" pitchFamily="34" charset="-79"/>
              </a:rPr>
              <a:t>אתגרי העולם בהגעה לאפס רעב ב-2030 !</a:t>
            </a:r>
            <a:endParaRPr lang="he-IL" sz="3600" b="1"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12147714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15</a:t>
            </a:fld>
            <a:endParaRPr lang="he-IL"/>
          </a:p>
        </p:txBody>
      </p:sp>
      <p:pic>
        <p:nvPicPr>
          <p:cNvPr id="6" name="תמונה 5"/>
          <p:cNvPicPr>
            <a:picLocks noChangeAspect="1"/>
          </p:cNvPicPr>
          <p:nvPr/>
        </p:nvPicPr>
        <p:blipFill>
          <a:blip r:embed="rId2"/>
          <a:stretch>
            <a:fillRect/>
          </a:stretch>
        </p:blipFill>
        <p:spPr>
          <a:xfrm>
            <a:off x="155575" y="160338"/>
            <a:ext cx="877377" cy="1012972"/>
          </a:xfrm>
          <a:prstGeom prst="rect">
            <a:avLst/>
          </a:prstGeom>
        </p:spPr>
      </p:pic>
      <p:sp>
        <p:nvSpPr>
          <p:cNvPr id="7" name="AutoShape 5" descr="FA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10" name="תמונה 9"/>
          <p:cNvPicPr>
            <a:picLocks noChangeAspect="1"/>
          </p:cNvPicPr>
          <p:nvPr/>
        </p:nvPicPr>
        <p:blipFill>
          <a:blip r:embed="rId3"/>
          <a:stretch>
            <a:fillRect/>
          </a:stretch>
        </p:blipFill>
        <p:spPr>
          <a:xfrm>
            <a:off x="8153400" y="92414"/>
            <a:ext cx="3436088" cy="801720"/>
          </a:xfrm>
          <a:prstGeom prst="rect">
            <a:avLst/>
          </a:prstGeom>
        </p:spPr>
      </p:pic>
      <p:pic>
        <p:nvPicPr>
          <p:cNvPr id="4" name="תמונה 3"/>
          <p:cNvPicPr>
            <a:picLocks noChangeAspect="1"/>
          </p:cNvPicPr>
          <p:nvPr/>
        </p:nvPicPr>
        <p:blipFill>
          <a:blip r:embed="rId4">
            <a:grayscl/>
            <a:lum contrast="40000"/>
          </a:blip>
          <a:stretch>
            <a:fillRect/>
          </a:stretch>
        </p:blipFill>
        <p:spPr>
          <a:xfrm>
            <a:off x="1312005" y="53593"/>
            <a:ext cx="6562342" cy="6750814"/>
          </a:xfrm>
          <a:prstGeom prst="rect">
            <a:avLst/>
          </a:prstGeom>
        </p:spPr>
      </p:pic>
      <p:sp>
        <p:nvSpPr>
          <p:cNvPr id="9" name="TextBox 8"/>
          <p:cNvSpPr txBox="1"/>
          <p:nvPr/>
        </p:nvSpPr>
        <p:spPr>
          <a:xfrm>
            <a:off x="8153400" y="1173310"/>
            <a:ext cx="3701716" cy="1200329"/>
          </a:xfrm>
          <a:prstGeom prst="rect">
            <a:avLst/>
          </a:prstGeom>
          <a:noFill/>
          <a:ln w="28575">
            <a:solidFill>
              <a:schemeClr val="tx1"/>
            </a:solidFill>
          </a:ln>
        </p:spPr>
        <p:txBody>
          <a:bodyPr wrap="square" rtlCol="1">
            <a:spAutoFit/>
          </a:bodyPr>
          <a:lstStyle/>
          <a:p>
            <a:r>
              <a:rPr lang="he-IL" sz="3600" b="1" dirty="0" smtClean="0">
                <a:latin typeface="David" panose="020E0502060401010101" pitchFamily="34" charset="-79"/>
                <a:cs typeface="David" panose="020E0502060401010101" pitchFamily="34" charset="-79"/>
              </a:rPr>
              <a:t>אתגרי העולם בהגעה לאפס רעב ב-2030 !</a:t>
            </a:r>
            <a:endParaRPr lang="he-IL" sz="3600" b="1" dirty="0">
              <a:latin typeface="David" panose="020E0502060401010101" pitchFamily="34" charset="-79"/>
              <a:cs typeface="David" panose="020E0502060401010101" pitchFamily="34" charset="-79"/>
            </a:endParaRPr>
          </a:p>
        </p:txBody>
      </p:sp>
      <p:sp>
        <p:nvSpPr>
          <p:cNvPr id="11" name="TextBox 10"/>
          <p:cNvSpPr txBox="1"/>
          <p:nvPr/>
        </p:nvSpPr>
        <p:spPr>
          <a:xfrm>
            <a:off x="8365958" y="2652815"/>
            <a:ext cx="3489158" cy="1200329"/>
          </a:xfrm>
          <a:prstGeom prst="rect">
            <a:avLst/>
          </a:prstGeom>
          <a:noFill/>
          <a:ln w="28575">
            <a:solidFill>
              <a:schemeClr val="tx1"/>
            </a:solidFill>
          </a:ln>
        </p:spPr>
        <p:txBody>
          <a:bodyPr wrap="square" rtlCol="1">
            <a:spAutoFit/>
          </a:bodyPr>
          <a:lstStyle/>
          <a:p>
            <a:r>
              <a:rPr lang="he-IL" b="1" dirty="0" smtClean="0"/>
              <a:t>מהו רעב ? מהו רעב כרוני ?</a:t>
            </a:r>
          </a:p>
          <a:p>
            <a:r>
              <a:rPr lang="he-IL" dirty="0" smtClean="0"/>
              <a:t>רשימת נתונים עדכנית לגבי העולם.</a:t>
            </a:r>
          </a:p>
          <a:p>
            <a:r>
              <a:rPr lang="he-IL" dirty="0" smtClean="0"/>
              <a:t>כחלק מלמידה לאבחנה בין רעב לתת-תזונה</a:t>
            </a:r>
            <a:endParaRPr lang="he-IL" dirty="0"/>
          </a:p>
        </p:txBody>
      </p:sp>
    </p:spTree>
    <p:extLst>
      <p:ext uri="{BB962C8B-B14F-4D97-AF65-F5344CB8AC3E}">
        <p14:creationId xmlns:p14="http://schemas.microsoft.com/office/powerpoint/2010/main" val="16932529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16</a:t>
            </a:fld>
            <a:endParaRPr lang="he-IL"/>
          </a:p>
        </p:txBody>
      </p:sp>
      <p:sp>
        <p:nvSpPr>
          <p:cNvPr id="6" name="מלבן 5"/>
          <p:cNvSpPr/>
          <p:nvPr/>
        </p:nvSpPr>
        <p:spPr>
          <a:xfrm>
            <a:off x="324853" y="254078"/>
            <a:ext cx="10840451" cy="1384995"/>
          </a:xfrm>
          <a:prstGeom prst="rect">
            <a:avLst/>
          </a:prstGeom>
        </p:spPr>
        <p:txBody>
          <a:bodyPr wrap="square">
            <a:spAutoFit/>
          </a:bodyPr>
          <a:lstStyle/>
          <a:p>
            <a:pPr algn="l" rtl="0"/>
            <a:r>
              <a:rPr lang="en-US" sz="2800" dirty="0">
                <a:solidFill>
                  <a:srgbClr val="0000FF"/>
                </a:solidFill>
              </a:rPr>
              <a:t>Sara </a:t>
            </a:r>
            <a:r>
              <a:rPr lang="en-US" sz="2800" dirty="0" err="1">
                <a:solidFill>
                  <a:srgbClr val="0000FF"/>
                </a:solidFill>
              </a:rPr>
              <a:t>Menker</a:t>
            </a:r>
            <a:endParaRPr lang="en-US" sz="2800" dirty="0">
              <a:solidFill>
                <a:srgbClr val="0000FF"/>
              </a:solidFill>
            </a:endParaRPr>
          </a:p>
          <a:p>
            <a:pPr algn="l" rtl="0"/>
            <a:r>
              <a:rPr lang="en-US" sz="2800" dirty="0" err="1" smtClean="0">
                <a:solidFill>
                  <a:srgbClr val="0000FF"/>
                </a:solidFill>
              </a:rPr>
              <a:t>TEDGlobal</a:t>
            </a:r>
            <a:r>
              <a:rPr lang="en-US" sz="2800" dirty="0" smtClean="0">
                <a:solidFill>
                  <a:srgbClr val="0000FF"/>
                </a:solidFill>
              </a:rPr>
              <a:t> </a:t>
            </a:r>
            <a:r>
              <a:rPr lang="en-US" sz="2800" dirty="0">
                <a:solidFill>
                  <a:srgbClr val="0000FF"/>
                </a:solidFill>
              </a:rPr>
              <a:t>2017</a:t>
            </a:r>
          </a:p>
          <a:p>
            <a:pPr algn="l" rtl="0"/>
            <a:r>
              <a:rPr lang="en-US" sz="2800" b="1" dirty="0">
                <a:solidFill>
                  <a:srgbClr val="0000FF"/>
                </a:solidFill>
              </a:rPr>
              <a:t>A global </a:t>
            </a:r>
            <a:r>
              <a:rPr lang="en-US" sz="2800" b="1" dirty="0">
                <a:solidFill>
                  <a:srgbClr val="0000FF"/>
                </a:solidFill>
                <a:hlinkClick r:id="rId2"/>
              </a:rPr>
              <a:t>food</a:t>
            </a:r>
            <a:r>
              <a:rPr lang="en-US" sz="2800" b="1" dirty="0">
                <a:solidFill>
                  <a:srgbClr val="0000FF"/>
                </a:solidFill>
              </a:rPr>
              <a:t> crisis may be less than a decade away</a:t>
            </a:r>
            <a:endParaRPr lang="he-IL" sz="2800" b="1" dirty="0">
              <a:solidFill>
                <a:srgbClr val="0000FF"/>
              </a:solidFill>
            </a:endParaRPr>
          </a:p>
        </p:txBody>
      </p:sp>
      <p:sp>
        <p:nvSpPr>
          <p:cNvPr id="7" name="מלבן 6"/>
          <p:cNvSpPr/>
          <p:nvPr/>
        </p:nvSpPr>
        <p:spPr>
          <a:xfrm>
            <a:off x="324853" y="2887579"/>
            <a:ext cx="11345779" cy="2862322"/>
          </a:xfrm>
          <a:prstGeom prst="rect">
            <a:avLst/>
          </a:prstGeom>
        </p:spPr>
        <p:txBody>
          <a:bodyPr wrap="square">
            <a:spAutoFit/>
          </a:bodyPr>
          <a:lstStyle/>
          <a:p>
            <a:r>
              <a:rPr lang="he-IL" dirty="0">
                <a:latin typeface="David" panose="020E0502060401010101" pitchFamily="34" charset="-79"/>
                <a:cs typeface="David" panose="020E0502060401010101" pitchFamily="34" charset="-79"/>
              </a:rPr>
              <a:t>איש איננו יודע שעבדנו על הבעיה הזאת, וזאת הפעם הראשונה בה אני חושפת את מה שגילינו. </a:t>
            </a:r>
            <a:r>
              <a:rPr lang="he-IL" b="1" dirty="0">
                <a:latin typeface="David" panose="020E0502060401010101" pitchFamily="34" charset="-79"/>
                <a:cs typeface="David" panose="020E0502060401010101" pitchFamily="34" charset="-79"/>
              </a:rPr>
              <a:t>גילינו שלמעשה, נקודת המפנה נמצאת במרחק של עשור אחד. גילינו שבעולם יהיה מחסור של 214 טריליון קלוריות עד 2027. העולם איננו נמצא בעמדה שתאפשר לו לסגור פער זה.</a:t>
            </a:r>
          </a:p>
          <a:p>
            <a:r>
              <a:rPr lang="he-IL" dirty="0" smtClean="0">
                <a:latin typeface="David" panose="020E0502060401010101" pitchFamily="34" charset="-79"/>
                <a:cs typeface="David" panose="020E0502060401010101" pitchFamily="34" charset="-79"/>
              </a:rPr>
              <a:t>שימו </a:t>
            </a:r>
            <a:r>
              <a:rPr lang="he-IL" dirty="0">
                <a:latin typeface="David" panose="020E0502060401010101" pitchFamily="34" charset="-79"/>
                <a:cs typeface="David" panose="020E0502060401010101" pitchFamily="34" charset="-79"/>
              </a:rPr>
              <a:t>לב שאני מנסחת זאת אחרת מכפי שהתחלתי, וזה נעשה בכוונה, כי עד כה הכימות בבעיה הזאת נעשה במסות: חשיבה בקילוגרמים, בטונות, בגרמים, כל מיני יחידות מידה של מסות. מדוע מדברים על מזון במונחי משקל? כי זה קל. אנו יכולים להביט בתצלום ולקבוע מעמס של ספינה בעזרת מחשבון פשוט. אנו יודעים לשקול משאיות, מטוסים ועגלות רתומות לשוורים. אבל מה שחשוב לנו במזון הוא הערך התזונתי. לא כל המזונות זהים, אפילו אם משקלם זהה. את זה למדתי באופן בלתי-אמצעי כשעברתי מאתיופיה לארה"ב כדי ללמוד באוניברסיטה. כשחזרתי הביתה, אבי, שהתרגש מאד לפגוש אותי, בירך אותי בשאלה מדוע אני שמנה. מסתבר שהאכילה של בערך אותה כמות מזון כמו באתיופיה, אבל באמריקה, גרמה לגזרתי להתמלא במידה מסוימת. ולכן עלינו להתייחס לקלוריות ולא לכמויות. הקלוריות הן שמקיימות אותנו.</a:t>
            </a:r>
          </a:p>
        </p:txBody>
      </p:sp>
      <p:sp>
        <p:nvSpPr>
          <p:cNvPr id="8" name="מלבן 7"/>
          <p:cNvSpPr/>
          <p:nvPr/>
        </p:nvSpPr>
        <p:spPr>
          <a:xfrm>
            <a:off x="324854" y="1609646"/>
            <a:ext cx="11444035" cy="954107"/>
          </a:xfrm>
          <a:prstGeom prst="rect">
            <a:avLst/>
          </a:prstGeom>
        </p:spPr>
        <p:txBody>
          <a:bodyPr wrap="square">
            <a:spAutoFit/>
          </a:bodyPr>
          <a:lstStyle/>
          <a:p>
            <a:pPr algn="l" rtl="0"/>
            <a:r>
              <a:rPr lang="en-US" sz="1400" dirty="0"/>
              <a:t>Sara </a:t>
            </a:r>
            <a:r>
              <a:rPr lang="en-US" sz="1400" dirty="0" err="1"/>
              <a:t>Menker</a:t>
            </a:r>
            <a:r>
              <a:rPr lang="en-US" sz="1400" dirty="0"/>
              <a:t> quit a career in commodities trading to figure out how the global value chain of agriculture works. Her discoveries have led to some startling predictions: "We could have a tipping point in global food and agriculture if surging demand surpasses the agricultural system's structural capacity to produce food," she says. "People could starve and governments may fall." Menker's models predict that this scenario could happen in a decade -- that the world could be short 214 trillion calories per year by 2027. She offers a vision of this impossible world as well as some steps we can take today to avoid it.</a:t>
            </a:r>
            <a:endParaRPr lang="he-IL" sz="1400" dirty="0"/>
          </a:p>
        </p:txBody>
      </p:sp>
      <p:sp>
        <p:nvSpPr>
          <p:cNvPr id="9" name="TextBox 8"/>
          <p:cNvSpPr txBox="1"/>
          <p:nvPr/>
        </p:nvSpPr>
        <p:spPr>
          <a:xfrm>
            <a:off x="5149516" y="141804"/>
            <a:ext cx="6773779" cy="646331"/>
          </a:xfrm>
          <a:prstGeom prst="rect">
            <a:avLst/>
          </a:prstGeom>
          <a:noFill/>
          <a:ln w="28575">
            <a:solidFill>
              <a:schemeClr val="tx1"/>
            </a:solidFill>
          </a:ln>
        </p:spPr>
        <p:txBody>
          <a:bodyPr wrap="square" rtlCol="1">
            <a:spAutoFit/>
          </a:bodyPr>
          <a:lstStyle/>
          <a:p>
            <a:r>
              <a:rPr lang="he-IL" b="1" dirty="0" smtClean="0"/>
              <a:t>בחינה אחרת של המזון – במונחי קלוריות נדרשות ולא משקל כמקובל</a:t>
            </a:r>
          </a:p>
          <a:p>
            <a:r>
              <a:rPr lang="he-IL" b="1" dirty="0" smtClean="0"/>
              <a:t>מה ההשלכות ? </a:t>
            </a:r>
            <a:r>
              <a:rPr lang="he-IL" dirty="0" smtClean="0"/>
              <a:t>צפייה בסרט ודיון...</a:t>
            </a:r>
            <a:endParaRPr lang="he-IL" dirty="0"/>
          </a:p>
        </p:txBody>
      </p:sp>
    </p:spTree>
    <p:extLst>
      <p:ext uri="{BB962C8B-B14F-4D97-AF65-F5344CB8AC3E}">
        <p14:creationId xmlns:p14="http://schemas.microsoft.com/office/powerpoint/2010/main" val="810752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17</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pic>
        <p:nvPicPr>
          <p:cNvPr id="4" name="תמונה 3"/>
          <p:cNvPicPr>
            <a:picLocks noChangeAspect="1"/>
          </p:cNvPicPr>
          <p:nvPr/>
        </p:nvPicPr>
        <p:blipFill rotWithShape="1">
          <a:blip r:embed="rId2" cstate="print">
            <a:extLst>
              <a:ext uri="{28A0092B-C50C-407E-A947-70E740481C1C}">
                <a14:useLocalDpi xmlns:a14="http://schemas.microsoft.com/office/drawing/2010/main" val="0"/>
              </a:ext>
            </a:extLst>
          </a:blip>
          <a:srcRect l="9364" r="8372" b="22982"/>
          <a:stretch/>
        </p:blipFill>
        <p:spPr>
          <a:xfrm>
            <a:off x="228599" y="348915"/>
            <a:ext cx="4896854" cy="4138864"/>
          </a:xfrm>
          <a:prstGeom prst="rect">
            <a:avLst/>
          </a:prstGeom>
        </p:spPr>
      </p:pic>
      <p:pic>
        <p:nvPicPr>
          <p:cNvPr id="5" name="תמונה 4"/>
          <p:cNvPicPr>
            <a:picLocks noChangeAspect="1"/>
          </p:cNvPicPr>
          <p:nvPr/>
        </p:nvPicPr>
        <p:blipFill rotWithShape="1">
          <a:blip r:embed="rId2" cstate="print">
            <a:extLst>
              <a:ext uri="{28A0092B-C50C-407E-A947-70E740481C1C}">
                <a14:useLocalDpi xmlns:a14="http://schemas.microsoft.com/office/drawing/2010/main" val="0"/>
              </a:ext>
            </a:extLst>
          </a:blip>
          <a:srcRect t="78459" b="4017"/>
          <a:stretch/>
        </p:blipFill>
        <p:spPr>
          <a:xfrm>
            <a:off x="5001126" y="433136"/>
            <a:ext cx="7073125" cy="1118937"/>
          </a:xfrm>
          <a:prstGeom prst="rect">
            <a:avLst/>
          </a:prstGeom>
        </p:spPr>
      </p:pic>
      <p:sp>
        <p:nvSpPr>
          <p:cNvPr id="6" name="מלבן מעוגל 5"/>
          <p:cNvSpPr/>
          <p:nvPr/>
        </p:nvSpPr>
        <p:spPr>
          <a:xfrm>
            <a:off x="5293895" y="433136"/>
            <a:ext cx="6521116" cy="565485"/>
          </a:xfrm>
          <a:prstGeom prst="round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he-IL"/>
          </a:p>
        </p:txBody>
      </p:sp>
      <p:sp>
        <p:nvSpPr>
          <p:cNvPr id="7" name="TextBox 6"/>
          <p:cNvSpPr txBox="1"/>
          <p:nvPr/>
        </p:nvSpPr>
        <p:spPr>
          <a:xfrm>
            <a:off x="6891368" y="2153718"/>
            <a:ext cx="3489158" cy="1200329"/>
          </a:xfrm>
          <a:prstGeom prst="rect">
            <a:avLst/>
          </a:prstGeom>
          <a:noFill/>
          <a:ln w="28575">
            <a:solidFill>
              <a:schemeClr val="tx1"/>
            </a:solidFill>
          </a:ln>
        </p:spPr>
        <p:txBody>
          <a:bodyPr wrap="square" rtlCol="1">
            <a:spAutoFit/>
          </a:bodyPr>
          <a:lstStyle/>
          <a:p>
            <a:r>
              <a:rPr lang="he-IL" b="1" dirty="0" smtClean="0"/>
              <a:t>תת תוזנה משפיעה על כל אחד משבעה אנשים על-פני כדור הארץ.</a:t>
            </a:r>
          </a:p>
          <a:p>
            <a:r>
              <a:rPr lang="he-IL" dirty="0" smtClean="0"/>
              <a:t>החלוקה אינה שווה ועיקרם באפריקה ובאסיה.</a:t>
            </a:r>
          </a:p>
        </p:txBody>
      </p:sp>
    </p:spTree>
    <p:extLst>
      <p:ext uri="{BB962C8B-B14F-4D97-AF65-F5344CB8AC3E}">
        <p14:creationId xmlns:p14="http://schemas.microsoft.com/office/powerpoint/2010/main" val="12771364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18</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5217" y="303464"/>
            <a:ext cx="7288531" cy="5784731"/>
          </a:xfrm>
          <a:prstGeom prst="rect">
            <a:avLst/>
          </a:prstGeom>
        </p:spPr>
      </p:pic>
      <p:sp>
        <p:nvSpPr>
          <p:cNvPr id="5" name="TextBox 4"/>
          <p:cNvSpPr txBox="1"/>
          <p:nvPr/>
        </p:nvSpPr>
        <p:spPr>
          <a:xfrm>
            <a:off x="8153400" y="914465"/>
            <a:ext cx="3489158" cy="1200329"/>
          </a:xfrm>
          <a:prstGeom prst="rect">
            <a:avLst/>
          </a:prstGeom>
          <a:noFill/>
          <a:ln w="28575">
            <a:solidFill>
              <a:schemeClr val="tx1"/>
            </a:solidFill>
          </a:ln>
        </p:spPr>
        <p:txBody>
          <a:bodyPr wrap="square" rtlCol="1">
            <a:spAutoFit/>
          </a:bodyPr>
          <a:lstStyle/>
          <a:p>
            <a:r>
              <a:rPr lang="he-IL" b="1" dirty="0" smtClean="0"/>
              <a:t>ארגונים - כארגון המזון והחקלאות העולמי פועלים לצמצום תת-התזונה</a:t>
            </a:r>
            <a:r>
              <a:rPr lang="he-IL" dirty="0" smtClean="0"/>
              <a:t>.</a:t>
            </a:r>
          </a:p>
          <a:p>
            <a:r>
              <a:rPr lang="he-IL" dirty="0" smtClean="0"/>
              <a:t>האתגר – מחיקת הבעיה...</a:t>
            </a:r>
          </a:p>
          <a:p>
            <a:r>
              <a:rPr lang="he-IL" dirty="0" smtClean="0"/>
              <a:t>האם אפשרי ?</a:t>
            </a:r>
          </a:p>
        </p:txBody>
      </p:sp>
    </p:spTree>
    <p:extLst>
      <p:ext uri="{BB962C8B-B14F-4D97-AF65-F5344CB8AC3E}">
        <p14:creationId xmlns:p14="http://schemas.microsoft.com/office/powerpoint/2010/main" val="10460146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19</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5064" y="240367"/>
            <a:ext cx="7327071" cy="6377266"/>
          </a:xfrm>
          <a:prstGeom prst="rect">
            <a:avLst/>
          </a:prstGeom>
        </p:spPr>
      </p:pic>
      <p:sp>
        <p:nvSpPr>
          <p:cNvPr id="5" name="TextBox 4"/>
          <p:cNvSpPr txBox="1"/>
          <p:nvPr/>
        </p:nvSpPr>
        <p:spPr>
          <a:xfrm>
            <a:off x="8153400" y="593622"/>
            <a:ext cx="3489158" cy="2308324"/>
          </a:xfrm>
          <a:prstGeom prst="rect">
            <a:avLst/>
          </a:prstGeom>
          <a:noFill/>
          <a:ln w="28575">
            <a:solidFill>
              <a:schemeClr val="tx1"/>
            </a:solidFill>
          </a:ln>
        </p:spPr>
        <p:txBody>
          <a:bodyPr wrap="square" rtlCol="1">
            <a:spAutoFit/>
          </a:bodyPr>
          <a:lstStyle/>
          <a:p>
            <a:r>
              <a:rPr lang="he-IL" b="1" dirty="0" smtClean="0"/>
              <a:t>חלק מבעית החוסר במזון נובעת  אובדן בשל תהליכים מגידול בשדה ועד לצלחת.</a:t>
            </a:r>
          </a:p>
          <a:p>
            <a:r>
              <a:rPr lang="he-IL" dirty="0" smtClean="0"/>
              <a:t>ערוך סקר לגבי גידול המוכר לך והגדל בסביבתך. ראיין את המגדל לגבי שלבים בהם יש אובדן ופחת. מה הסיבות ?</a:t>
            </a:r>
          </a:p>
          <a:p>
            <a:endParaRPr lang="he-IL" dirty="0" smtClean="0"/>
          </a:p>
        </p:txBody>
      </p:sp>
    </p:spTree>
    <p:extLst>
      <p:ext uri="{BB962C8B-B14F-4D97-AF65-F5344CB8AC3E}">
        <p14:creationId xmlns:p14="http://schemas.microsoft.com/office/powerpoint/2010/main" val="24267456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639096" y="663677"/>
            <a:ext cx="10913807" cy="2057400"/>
          </a:xfrm>
        </p:spPr>
        <p:txBody>
          <a:bodyPr>
            <a:normAutofit fontScale="90000"/>
          </a:bodyPr>
          <a:lstStyle/>
          <a:p>
            <a:r>
              <a:rPr lang="he-IL" b="1" dirty="0" smtClean="0">
                <a:solidFill>
                  <a:srgbClr val="0000FF"/>
                </a:solidFill>
                <a:latin typeface="David" panose="020E0502060401010101" pitchFamily="34" charset="-79"/>
                <a:cs typeface="David" panose="020E0502060401010101" pitchFamily="34" charset="-79"/>
              </a:rPr>
              <a:t>חקלאות וסביבה - יחידת לימוד בחקלאות</a:t>
            </a:r>
            <a:r>
              <a:rPr lang="he-IL" dirty="0" smtClean="0">
                <a:solidFill>
                  <a:srgbClr val="0000FF"/>
                </a:solidFill>
                <a:latin typeface="David" panose="020E0502060401010101" pitchFamily="34" charset="-79"/>
                <a:cs typeface="David" panose="020E0502060401010101" pitchFamily="34" charset="-79"/>
              </a:rPr>
              <a:t> </a:t>
            </a:r>
            <a:br>
              <a:rPr lang="he-IL" dirty="0" smtClean="0">
                <a:solidFill>
                  <a:srgbClr val="0000FF"/>
                </a:solidFill>
                <a:latin typeface="David" panose="020E0502060401010101" pitchFamily="34" charset="-79"/>
                <a:cs typeface="David" panose="020E0502060401010101" pitchFamily="34" charset="-79"/>
              </a:rPr>
            </a:br>
            <a:r>
              <a:rPr lang="he-IL" sz="4800" b="1" dirty="0">
                <a:solidFill>
                  <a:srgbClr val="0000FF"/>
                </a:solidFill>
                <a:latin typeface="David" pitchFamily="34" charset="-79"/>
                <a:cs typeface="David" pitchFamily="34" charset="-79"/>
              </a:rPr>
              <a:t>תכנית לימודים חדשה במדעי החקלאות בהיקף של חמש </a:t>
            </a:r>
            <a:r>
              <a:rPr lang="he-IL" sz="4800" b="1" dirty="0" smtClean="0">
                <a:solidFill>
                  <a:srgbClr val="0000FF"/>
                </a:solidFill>
                <a:latin typeface="David" pitchFamily="34" charset="-79"/>
                <a:cs typeface="David" pitchFamily="34" charset="-79"/>
              </a:rPr>
              <a:t>יחידות</a:t>
            </a:r>
            <a:endParaRPr lang="he-IL" sz="4800" dirty="0">
              <a:solidFill>
                <a:srgbClr val="0000FF"/>
              </a:solidFill>
              <a:latin typeface="David" panose="020E0502060401010101" pitchFamily="34" charset="-79"/>
              <a:cs typeface="David" panose="020E0502060401010101" pitchFamily="34" charset="-79"/>
            </a:endParaRPr>
          </a:p>
        </p:txBody>
      </p:sp>
      <p:sp>
        <p:nvSpPr>
          <p:cNvPr id="3" name="כותרת משנה 2"/>
          <p:cNvSpPr>
            <a:spLocks noGrp="1"/>
          </p:cNvSpPr>
          <p:nvPr>
            <p:ph type="subTitle" idx="1"/>
          </p:nvPr>
        </p:nvSpPr>
        <p:spPr>
          <a:xfrm>
            <a:off x="1548579" y="5430633"/>
            <a:ext cx="9144000" cy="925717"/>
          </a:xfrm>
        </p:spPr>
        <p:txBody>
          <a:bodyPr/>
          <a:lstStyle/>
          <a:p>
            <a:r>
              <a:rPr lang="he-IL" b="1" dirty="0" smtClean="0">
                <a:latin typeface="David" panose="020E0502060401010101" pitchFamily="34" charset="-79"/>
                <a:cs typeface="David" panose="020E0502060401010101" pitchFamily="34" charset="-79"/>
              </a:rPr>
              <a:t>גרסת ניסוי - 012019</a:t>
            </a:r>
          </a:p>
          <a:p>
            <a:r>
              <a:rPr lang="he-IL" b="1" dirty="0" smtClean="0">
                <a:latin typeface="David" panose="020E0502060401010101" pitchFamily="34" charset="-79"/>
                <a:cs typeface="David" panose="020E0502060401010101" pitchFamily="34" charset="-79"/>
              </a:rPr>
              <a:t>ד"ר אמיר ברנע - 2019 -  כל הזכויות שמורות</a:t>
            </a:r>
            <a:endParaRPr lang="he-IL" b="1"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42887843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20</a:t>
            </a:fld>
            <a:endParaRPr lang="he-IL"/>
          </a:p>
        </p:txBody>
      </p:sp>
      <p:sp>
        <p:nvSpPr>
          <p:cNvPr id="3" name="Rectangle 2"/>
          <p:cNvSpPr/>
          <p:nvPr/>
        </p:nvSpPr>
        <p:spPr>
          <a:xfrm>
            <a:off x="553453" y="2359758"/>
            <a:ext cx="11089105" cy="1938992"/>
          </a:xfrm>
          <a:prstGeom prst="rect">
            <a:avLst/>
          </a:prstGeom>
        </p:spPr>
        <p:txBody>
          <a:bodyPr wrap="square">
            <a:spAutoFit/>
          </a:bodyPr>
          <a:lstStyle/>
          <a:p>
            <a:r>
              <a:rPr lang="he-IL" sz="2400" b="1" dirty="0">
                <a:solidFill>
                  <a:srgbClr val="0000FF"/>
                </a:solidFill>
                <a:latin typeface="David" panose="020E0502060401010101" pitchFamily="34" charset="-79"/>
                <a:cs typeface="David" panose="020E0502060401010101" pitchFamily="34" charset="-79"/>
              </a:rPr>
              <a:t>”אי אפשר לאכול הכול“</a:t>
            </a:r>
          </a:p>
          <a:p>
            <a:r>
              <a:rPr lang="he-IL" sz="2400" dirty="0">
                <a:latin typeface="David" panose="020E0502060401010101" pitchFamily="34" charset="-79"/>
                <a:cs typeface="David" panose="020E0502060401010101" pitchFamily="34" charset="-79"/>
              </a:rPr>
              <a:t>זיהוי מניעים ומכשולים בדרך לצמצום אובדן מזון </a:t>
            </a:r>
            <a:r>
              <a:rPr lang="he-IL" sz="2400" dirty="0" smtClean="0">
                <a:latin typeface="David" panose="020E0502060401010101" pitchFamily="34" charset="-79"/>
                <a:cs typeface="David" panose="020E0502060401010101" pitchFamily="34" charset="-79"/>
              </a:rPr>
              <a:t>ביתי. ניהול </a:t>
            </a:r>
            <a:r>
              <a:rPr lang="he-IL" sz="2400" dirty="0">
                <a:latin typeface="David" panose="020E0502060401010101" pitchFamily="34" charset="-79"/>
                <a:cs typeface="David" panose="020E0502060401010101" pitchFamily="34" charset="-79"/>
              </a:rPr>
              <a:t>המזון בבית של כל אחד מאתנו כרוך גם בהשלכת מזון לאשפה</a:t>
            </a:r>
            <a:r>
              <a:rPr lang="he-IL" sz="2400" dirty="0" smtClean="0">
                <a:latin typeface="David" panose="020E0502060401010101" pitchFamily="34" charset="-79"/>
                <a:cs typeface="David" panose="020E0502060401010101" pitchFamily="34" charset="-79"/>
              </a:rPr>
              <a:t>. בעולם </a:t>
            </a:r>
            <a:r>
              <a:rPr lang="he-IL" sz="2400" dirty="0">
                <a:latin typeface="David" panose="020E0502060401010101" pitchFamily="34" charset="-79"/>
                <a:cs typeface="David" panose="020E0502060401010101" pitchFamily="34" charset="-79"/>
              </a:rPr>
              <a:t>מושקעים מאמצים לצמצם אובדן מזון המיועד למאכל אדם, וזאת</a:t>
            </a:r>
          </a:p>
          <a:p>
            <a:r>
              <a:rPr lang="he-IL" sz="2400" dirty="0">
                <a:latin typeface="David" panose="020E0502060401010101" pitchFamily="34" charset="-79"/>
                <a:cs typeface="David" panose="020E0502060401010101" pitchFamily="34" charset="-79"/>
              </a:rPr>
              <a:t>במטרה לצמצם את ההשפעות השליליות של צריכת מזון מוגזמת </a:t>
            </a:r>
            <a:r>
              <a:rPr lang="he-IL" sz="2400" dirty="0" smtClean="0">
                <a:latin typeface="David" panose="020E0502060401010101" pitchFamily="34" charset="-79"/>
                <a:cs typeface="David" panose="020E0502060401010101" pitchFamily="34" charset="-79"/>
              </a:rPr>
              <a:t>במשקי הבית</a:t>
            </a:r>
            <a:r>
              <a:rPr lang="he-IL" sz="2400" dirty="0">
                <a:latin typeface="David" panose="020E0502060401010101" pitchFamily="34" charset="-79"/>
                <a:cs typeface="David" panose="020E0502060401010101" pitchFamily="34" charset="-79"/>
              </a:rPr>
              <a:t>. מה גורם לנו לזרוק אוכל, ומה מונע מאתנו לעשות זאת? </a:t>
            </a:r>
          </a:p>
        </p:txBody>
      </p:sp>
      <p:sp>
        <p:nvSpPr>
          <p:cNvPr id="5" name="Rectangle 4"/>
          <p:cNvSpPr/>
          <p:nvPr/>
        </p:nvSpPr>
        <p:spPr>
          <a:xfrm>
            <a:off x="4749800" y="4417358"/>
            <a:ext cx="6892758" cy="1477328"/>
          </a:xfrm>
          <a:prstGeom prst="rect">
            <a:avLst/>
          </a:prstGeom>
        </p:spPr>
        <p:txBody>
          <a:bodyPr wrap="square">
            <a:spAutoFit/>
          </a:bodyPr>
          <a:lstStyle/>
          <a:p>
            <a:pPr algn="just"/>
            <a:r>
              <a:rPr lang="he-IL" b="1" dirty="0">
                <a:solidFill>
                  <a:srgbClr val="003333"/>
                </a:solidFill>
                <a:latin typeface="David" panose="020E0502060401010101" pitchFamily="34" charset="-79"/>
                <a:cs typeface="David" panose="020E0502060401010101" pitchFamily="34" charset="-79"/>
              </a:rPr>
              <a:t>מאמר מעובד מאת גילת בריל בעלון מורי הביולוגיה ומורי מדעי הסביבה 193</a:t>
            </a:r>
            <a:endParaRPr lang="he-IL" dirty="0">
              <a:solidFill>
                <a:srgbClr val="003333"/>
              </a:solidFill>
              <a:latin typeface="David" panose="020E0502060401010101" pitchFamily="34" charset="-79"/>
              <a:cs typeface="David" panose="020E0502060401010101" pitchFamily="34" charset="-79"/>
            </a:endParaRPr>
          </a:p>
          <a:p>
            <a:pPr algn="just"/>
            <a:r>
              <a:rPr lang="he-IL" dirty="0">
                <a:solidFill>
                  <a:srgbClr val="003333"/>
                </a:solidFill>
                <a:latin typeface="David" panose="020E0502060401010101" pitchFamily="34" charset="-79"/>
                <a:cs typeface="David" panose="020E0502060401010101" pitchFamily="34" charset="-79"/>
              </a:rPr>
              <a:t>תיאור מחקר איכותני המנסה לבדוק מהם המניעים לזריקת מזון במשקי הבית, ומה עשוי לצמצם אותה. המחקר מתקשר למאמצים המושקעים בעולם להפחית אובדן מזון המיועד למאכל אדם, וזאת במטרה לצמצם את ההשפעות השליליות של צריכת מזון מוגזמת במשקי הבית</a:t>
            </a:r>
            <a:r>
              <a:rPr lang="he-IL" dirty="0" smtClean="0">
                <a:solidFill>
                  <a:srgbClr val="003333"/>
                </a:solidFill>
                <a:latin typeface="David" panose="020E0502060401010101" pitchFamily="34" charset="-79"/>
                <a:cs typeface="David" panose="020E0502060401010101" pitchFamily="34" charset="-79"/>
              </a:rPr>
              <a:t>.</a:t>
            </a:r>
            <a:endParaRPr lang="he-IL" dirty="0">
              <a:solidFill>
                <a:srgbClr val="003333"/>
              </a:solidFill>
              <a:latin typeface="David" panose="020E0502060401010101" pitchFamily="34" charset="-79"/>
              <a:cs typeface="David" panose="020E0502060401010101" pitchFamily="34" charset="-79"/>
            </a:endParaRPr>
          </a:p>
        </p:txBody>
      </p:sp>
      <p:sp>
        <p:nvSpPr>
          <p:cNvPr id="4" name="מציין מיקום של כותרת תחתונה 3"/>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6" name="TextBox 5"/>
          <p:cNvSpPr txBox="1"/>
          <p:nvPr/>
        </p:nvSpPr>
        <p:spPr>
          <a:xfrm>
            <a:off x="7700210" y="499961"/>
            <a:ext cx="3830053" cy="1200329"/>
          </a:xfrm>
          <a:prstGeom prst="rect">
            <a:avLst/>
          </a:prstGeom>
          <a:noFill/>
          <a:ln w="28575">
            <a:solidFill>
              <a:schemeClr val="tx1"/>
            </a:solidFill>
          </a:ln>
        </p:spPr>
        <p:txBody>
          <a:bodyPr wrap="square" rtlCol="1">
            <a:spAutoFit/>
          </a:bodyPr>
          <a:lstStyle/>
          <a:p>
            <a:r>
              <a:rPr lang="he-IL" b="1" dirty="0" smtClean="0"/>
              <a:t>כיצד אנו יכולים לתרום לחסכון במזון ?</a:t>
            </a:r>
          </a:p>
          <a:p>
            <a:r>
              <a:rPr lang="he-IL" dirty="0" smtClean="0"/>
              <a:t>ערוך סקר לגבי גידול המוכר לך והגדל בסביבתך. ראיין את המגדל לגבי שלבים בהם יש אובדן ופחת. מה הסיבות ?</a:t>
            </a:r>
          </a:p>
        </p:txBody>
      </p:sp>
    </p:spTree>
    <p:extLst>
      <p:ext uri="{BB962C8B-B14F-4D97-AF65-F5344CB8AC3E}">
        <p14:creationId xmlns:p14="http://schemas.microsoft.com/office/powerpoint/2010/main" val="25582755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21</a:t>
            </a:fld>
            <a:endParaRPr lang="he-IL"/>
          </a:p>
        </p:txBody>
      </p:sp>
      <p:sp>
        <p:nvSpPr>
          <p:cNvPr id="4" name="Rectangle 3"/>
          <p:cNvSpPr/>
          <p:nvPr/>
        </p:nvSpPr>
        <p:spPr>
          <a:xfrm>
            <a:off x="373224" y="398812"/>
            <a:ext cx="11252719" cy="2646878"/>
          </a:xfrm>
          <a:prstGeom prst="rect">
            <a:avLst/>
          </a:prstGeom>
        </p:spPr>
        <p:txBody>
          <a:bodyPr wrap="square">
            <a:spAutoFit/>
          </a:bodyPr>
          <a:lstStyle/>
          <a:p>
            <a:r>
              <a:rPr lang="he-IL" sz="4000" b="1" dirty="0" smtClean="0">
                <a:solidFill>
                  <a:srgbClr val="0000FF"/>
                </a:solidFill>
                <a:latin typeface="David" panose="020E0502060401010101" pitchFamily="34" charset="-79"/>
                <a:ea typeface="+mj-ea"/>
                <a:cs typeface="David" panose="020E0502060401010101" pitchFamily="34" charset="-79"/>
              </a:rPr>
              <a:t>השפעות החקלאות - פגיעה </a:t>
            </a:r>
            <a:r>
              <a:rPr lang="he-IL" sz="4000" b="1" dirty="0">
                <a:solidFill>
                  <a:srgbClr val="0000FF"/>
                </a:solidFill>
                <a:latin typeface="David" panose="020E0502060401010101" pitchFamily="34" charset="-79"/>
                <a:ea typeface="+mj-ea"/>
                <a:cs typeface="David" panose="020E0502060401010101" pitchFamily="34" charset="-79"/>
              </a:rPr>
              <a:t>בסביבה</a:t>
            </a:r>
          </a:p>
          <a:p>
            <a:r>
              <a:rPr lang="he-IL" dirty="0"/>
              <a:t>​</a:t>
            </a:r>
            <a:r>
              <a:rPr lang="he-IL" b="1" dirty="0">
                <a:latin typeface="David" panose="020E0502060401010101" pitchFamily="34" charset="-79"/>
                <a:cs typeface="David" panose="020E0502060401010101" pitchFamily="34" charset="-79"/>
              </a:rPr>
              <a:t>הצורך בהדברה: </a:t>
            </a:r>
            <a:r>
              <a:rPr lang="he-IL" dirty="0">
                <a:latin typeface="David" panose="020E0502060401010101" pitchFamily="34" charset="-79"/>
                <a:cs typeface="David" panose="020E0502060401010101" pitchFamily="34" charset="-79"/>
              </a:rPr>
              <a:t>כדי לקיים חקלאות המסוגלת לעמוד בצרכי היצור מזון באופן מסחרי ומספק, חייבים  לעשות שימוש בחומרי הדברה.</a:t>
            </a:r>
          </a:p>
          <a:p>
            <a:r>
              <a:rPr lang="he-IL" b="1" dirty="0">
                <a:latin typeface="David" panose="020E0502060401010101" pitchFamily="34" charset="-79"/>
                <a:cs typeface="David" panose="020E0502060401010101" pitchFamily="34" charset="-79"/>
              </a:rPr>
              <a:t>שימוש בחומרים מסוכנים: </a:t>
            </a:r>
            <a:r>
              <a:rPr lang="he-IL" dirty="0">
                <a:latin typeface="David" panose="020E0502060401010101" pitchFamily="34" charset="-79"/>
                <a:cs typeface="David" panose="020E0502060401010101" pitchFamily="34" charset="-79"/>
              </a:rPr>
              <a:t>כדי לבצע הדברה אפקטיבית החיונית ליצור תוצרת חקלאית מספקת אין ברירה, אלא להשתמש בחומרים רעילים העלולים לפגוע בסביבה.</a:t>
            </a:r>
          </a:p>
          <a:p>
            <a:r>
              <a:rPr lang="he-IL" b="1" dirty="0">
                <a:latin typeface="David" panose="020E0502060401010101" pitchFamily="34" charset="-79"/>
                <a:cs typeface="David" panose="020E0502060401010101" pitchFamily="34" charset="-79"/>
              </a:rPr>
              <a:t>הפרת האיזון הטבעי</a:t>
            </a:r>
            <a:r>
              <a:rPr lang="he-IL" dirty="0">
                <a:latin typeface="David" panose="020E0502060401010101" pitchFamily="34" charset="-79"/>
                <a:cs typeface="David" panose="020E0502060401010101" pitchFamily="34" charset="-79"/>
              </a:rPr>
              <a:t>: הפעילות החקלאית היא אחת הדרכים המשמעותיות ביותר בהן האדם מפר את האיזון הטבעי של סביבתו, בשל היקף השטחים המשמשים ליצור התוצרת החקלאית ביחס לגודל השטחים המשמשים את יתר הפעילות האנושית.</a:t>
            </a:r>
          </a:p>
          <a:p>
            <a:r>
              <a:rPr lang="he-IL" b="1" dirty="0">
                <a:latin typeface="David" panose="020E0502060401010101" pitchFamily="34" charset="-79"/>
                <a:cs typeface="David" panose="020E0502060401010101" pitchFamily="34" charset="-79"/>
              </a:rPr>
              <a:t>פליטת גזי חממה</a:t>
            </a:r>
            <a:r>
              <a:rPr lang="he-IL" dirty="0">
                <a:latin typeface="David" panose="020E0502060401010101" pitchFamily="34" charset="-79"/>
                <a:cs typeface="David" panose="020E0502060401010101" pitchFamily="34" charset="-79"/>
              </a:rPr>
              <a:t>: הפרת האיזון הטבעי, מעבר לנזקים הסביבתיים, פוגעת ואף מסכנת את קיום המין האנושי. יש מדענים הגורסים כי תרומה משמעותית מאוד להתחממות הגלובלית נובעת משימוש בדשנים חנקניים בחקלאות.</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9943" y="3124632"/>
            <a:ext cx="6096000" cy="315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090864" y="4054688"/>
            <a:ext cx="3426994" cy="646331"/>
          </a:xfrm>
          <a:prstGeom prst="rect">
            <a:avLst/>
          </a:prstGeom>
          <a:noFill/>
          <a:ln w="28575">
            <a:solidFill>
              <a:schemeClr val="tx1"/>
            </a:solidFill>
          </a:ln>
        </p:spPr>
        <p:txBody>
          <a:bodyPr wrap="square" rtlCol="1">
            <a:spAutoFit/>
          </a:bodyPr>
          <a:lstStyle/>
          <a:p>
            <a:r>
              <a:rPr lang="he-IL" b="1" dirty="0" smtClean="0"/>
              <a:t>בחינת סוגי ההשפעות של החקלאות על הסביבה</a:t>
            </a:r>
            <a:endParaRPr lang="he-IL" dirty="0" smtClean="0"/>
          </a:p>
        </p:txBody>
      </p:sp>
    </p:spTree>
    <p:extLst>
      <p:ext uri="{BB962C8B-B14F-4D97-AF65-F5344CB8AC3E}">
        <p14:creationId xmlns:p14="http://schemas.microsoft.com/office/powerpoint/2010/main" val="35745033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22</a:t>
            </a:fld>
            <a:endParaRPr lang="he-IL"/>
          </a:p>
        </p:txBody>
      </p:sp>
      <p:sp>
        <p:nvSpPr>
          <p:cNvPr id="4" name="Rectangle 3"/>
          <p:cNvSpPr/>
          <p:nvPr/>
        </p:nvSpPr>
        <p:spPr>
          <a:xfrm>
            <a:off x="6195311" y="320277"/>
            <a:ext cx="5349541" cy="707886"/>
          </a:xfrm>
          <a:prstGeom prst="rect">
            <a:avLst/>
          </a:prstGeom>
        </p:spPr>
        <p:txBody>
          <a:bodyPr wrap="none">
            <a:spAutoFit/>
          </a:bodyPr>
          <a:lstStyle/>
          <a:p>
            <a:r>
              <a:rPr lang="he-IL" sz="4000" b="1" dirty="0" smtClean="0">
                <a:solidFill>
                  <a:srgbClr val="0000FF"/>
                </a:solidFill>
                <a:latin typeface="David" panose="020E0502060401010101" pitchFamily="34" charset="-79"/>
                <a:ea typeface="+mj-ea"/>
                <a:cs typeface="David" panose="020E0502060401010101" pitchFamily="34" charset="-79"/>
              </a:rPr>
              <a:t>השפעת החקלאות - הדברה</a:t>
            </a:r>
            <a:endParaRPr lang="he-IL" sz="4000" b="1" dirty="0">
              <a:solidFill>
                <a:srgbClr val="0000FF"/>
              </a:solidFill>
              <a:latin typeface="David" panose="020E0502060401010101" pitchFamily="34" charset="-79"/>
              <a:ea typeface="+mj-ea"/>
              <a:cs typeface="David" panose="020E0502060401010101" pitchFamily="34" charset="-79"/>
            </a:endParaRPr>
          </a:p>
        </p:txBody>
      </p:sp>
      <p:sp>
        <p:nvSpPr>
          <p:cNvPr id="5" name="Rectangle 4"/>
          <p:cNvSpPr/>
          <p:nvPr/>
        </p:nvSpPr>
        <p:spPr>
          <a:xfrm>
            <a:off x="304801" y="1028163"/>
            <a:ext cx="11240052" cy="1015663"/>
          </a:xfrm>
          <a:prstGeom prst="rect">
            <a:avLst/>
          </a:prstGeom>
        </p:spPr>
        <p:txBody>
          <a:bodyPr wrap="square">
            <a:spAutoFit/>
          </a:bodyPr>
          <a:lstStyle/>
          <a:p>
            <a:r>
              <a:rPr lang="he-IL" sz="2000" dirty="0" smtClean="0">
                <a:latin typeface="David" panose="020E0502060401010101" pitchFamily="34" charset="-79"/>
                <a:cs typeface="David" panose="020E0502060401010101" pitchFamily="34" charset="-79"/>
              </a:rPr>
              <a:t>הדברה </a:t>
            </a:r>
            <a:r>
              <a:rPr lang="he-IL" sz="2000" dirty="0">
                <a:latin typeface="David" panose="020E0502060401010101" pitchFamily="34" charset="-79"/>
                <a:cs typeface="David" panose="020E0502060401010101" pitchFamily="34" charset="-79"/>
              </a:rPr>
              <a:t>חקלאית היא רצף של פעולות חקלאיות ממוקדות ביוזמה ובביצוע אנושי. מטרת ההדברה החקלאית היא צמצום או מניעת נזקים הנגרמים לתוצרת החקלאית על ידי אורגניזמים. נזקים אלו פוגעים ביצור האופטימאלי של היבולים ויש להם ערך כלכלי עצום. ההדברה החקלאית נועדה למזער את הנזק הכלכלי, אך יש לה השפעות סביבתיות נרחבות.</a:t>
            </a:r>
          </a:p>
        </p:txBody>
      </p:sp>
      <p:sp>
        <p:nvSpPr>
          <p:cNvPr id="7" name="Rectangle 5"/>
          <p:cNvSpPr/>
          <p:nvPr/>
        </p:nvSpPr>
        <p:spPr>
          <a:xfrm>
            <a:off x="838200" y="2307262"/>
            <a:ext cx="10706652" cy="2031325"/>
          </a:xfrm>
          <a:prstGeom prst="rect">
            <a:avLst/>
          </a:prstGeom>
        </p:spPr>
        <p:txBody>
          <a:bodyPr wrap="square">
            <a:spAutoFit/>
          </a:bodyPr>
          <a:lstStyle/>
          <a:p>
            <a:r>
              <a:rPr lang="he-IL" b="1" dirty="0">
                <a:latin typeface="David" panose="020E0502060401010101" pitchFamily="34" charset="-79"/>
                <a:cs typeface="David" panose="020E0502060401010101" pitchFamily="34" charset="-79"/>
              </a:rPr>
              <a:t>תחומי ההדברה החקלאית</a:t>
            </a:r>
          </a:p>
          <a:p>
            <a:pPr marL="342900" indent="-342900">
              <a:buFont typeface="+mj-lt"/>
              <a:buAutoNum type="arabicPeriod"/>
            </a:pPr>
            <a:r>
              <a:rPr lang="he-IL" dirty="0">
                <a:latin typeface="David" panose="020E0502060401010101" pitchFamily="34" charset="-79"/>
                <a:cs typeface="David" panose="020E0502060401010101" pitchFamily="34" charset="-79"/>
              </a:rPr>
              <a:t>​הדברה כימית – שימוש בחומרים כימיים הפוגעים במזיקים</a:t>
            </a:r>
          </a:p>
          <a:p>
            <a:pPr marL="342900" indent="-342900">
              <a:buFont typeface="+mj-lt"/>
              <a:buAutoNum type="arabicPeriod"/>
            </a:pPr>
            <a:r>
              <a:rPr lang="he-IL" dirty="0">
                <a:latin typeface="David" panose="020E0502060401010101" pitchFamily="34" charset="-79"/>
                <a:cs typeface="David" panose="020E0502060401010101" pitchFamily="34" charset="-79"/>
              </a:rPr>
              <a:t>הדברה קולטוראלית (מכנית ופיזיקאלית) - עיבודי קרקע, שימוש במלכודות, רשתות ויריעות</a:t>
            </a:r>
          </a:p>
          <a:p>
            <a:pPr marL="342900" indent="-342900">
              <a:buFont typeface="+mj-lt"/>
              <a:buAutoNum type="arabicPeriod"/>
            </a:pPr>
            <a:r>
              <a:rPr lang="he-IL" dirty="0">
                <a:latin typeface="David" panose="020E0502060401010101" pitchFamily="34" charset="-79"/>
                <a:cs typeface="David" panose="020E0502060401010101" pitchFamily="34" charset="-79"/>
              </a:rPr>
              <a:t>הדברה ביולוגית - שימוש באורגניזמים מועילים כדי להדביר מזיקים</a:t>
            </a:r>
          </a:p>
          <a:p>
            <a:pPr marL="342900" indent="-342900">
              <a:buFont typeface="+mj-lt"/>
              <a:buAutoNum type="arabicPeriod"/>
            </a:pPr>
            <a:r>
              <a:rPr lang="he-IL" dirty="0">
                <a:latin typeface="David" panose="020E0502060401010101" pitchFamily="34" charset="-79"/>
                <a:cs typeface="David" panose="020E0502060401010101" pitchFamily="34" charset="-79"/>
              </a:rPr>
              <a:t>טכניקות טרנסגניות להדברה - יצירת שינויים מלאכותיים בגנים ובתכונות של גידולי החקלאות או המזיקים.</a:t>
            </a:r>
          </a:p>
          <a:p>
            <a:pPr marL="342900" indent="-342900">
              <a:buFont typeface="+mj-lt"/>
              <a:buAutoNum type="arabicPeriod"/>
            </a:pPr>
            <a:r>
              <a:rPr lang="he-IL" dirty="0">
                <a:latin typeface="David" panose="020E0502060401010101" pitchFamily="34" charset="-79"/>
                <a:cs typeface="David" panose="020E0502060401010101" pitchFamily="34" charset="-79"/>
              </a:rPr>
              <a:t>הדברה משולבת (</a:t>
            </a:r>
            <a:r>
              <a:rPr lang="en-US" dirty="0">
                <a:latin typeface="David" panose="020E0502060401010101" pitchFamily="34" charset="-79"/>
                <a:cs typeface="David" panose="020E0502060401010101" pitchFamily="34" charset="-79"/>
              </a:rPr>
              <a:t>IPM, integrated pest management)– </a:t>
            </a:r>
            <a:r>
              <a:rPr lang="he-IL" dirty="0">
                <a:latin typeface="David" panose="020E0502060401010101" pitchFamily="34" charset="-79"/>
                <a:cs typeface="David" panose="020E0502060401010101" pitchFamily="34" charset="-79"/>
              </a:rPr>
              <a:t>שימוש במספר שיטות במשולב כדי להפחית שימוש בחומרי הדברה כימיים.</a:t>
            </a:r>
          </a:p>
        </p:txBody>
      </p:sp>
      <p:sp>
        <p:nvSpPr>
          <p:cNvPr id="9" name="TextBox 8"/>
          <p:cNvSpPr txBox="1"/>
          <p:nvPr/>
        </p:nvSpPr>
        <p:spPr>
          <a:xfrm>
            <a:off x="1652338" y="4701137"/>
            <a:ext cx="3426994" cy="646331"/>
          </a:xfrm>
          <a:prstGeom prst="rect">
            <a:avLst/>
          </a:prstGeom>
          <a:noFill/>
          <a:ln w="28575">
            <a:solidFill>
              <a:schemeClr val="tx1"/>
            </a:solidFill>
          </a:ln>
        </p:spPr>
        <p:txBody>
          <a:bodyPr wrap="square" rtlCol="1">
            <a:spAutoFit/>
          </a:bodyPr>
          <a:lstStyle/>
          <a:p>
            <a:r>
              <a:rPr lang="he-IL" b="1" dirty="0" smtClean="0"/>
              <a:t>הרחבת הלמידה לגבי השפעת ההדברה לסוגיה על הסביבה</a:t>
            </a:r>
            <a:endParaRPr lang="he-IL" dirty="0" smtClean="0"/>
          </a:p>
        </p:txBody>
      </p:sp>
    </p:spTree>
    <p:extLst>
      <p:ext uri="{BB962C8B-B14F-4D97-AF65-F5344CB8AC3E}">
        <p14:creationId xmlns:p14="http://schemas.microsoft.com/office/powerpoint/2010/main" val="75838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23</a:t>
            </a:fld>
            <a:endParaRPr lang="he-IL"/>
          </a:p>
        </p:txBody>
      </p:sp>
      <p:sp>
        <p:nvSpPr>
          <p:cNvPr id="4" name="Rectangle 3"/>
          <p:cNvSpPr/>
          <p:nvPr/>
        </p:nvSpPr>
        <p:spPr>
          <a:xfrm>
            <a:off x="4406358" y="320277"/>
            <a:ext cx="7138494" cy="707886"/>
          </a:xfrm>
          <a:prstGeom prst="rect">
            <a:avLst/>
          </a:prstGeom>
        </p:spPr>
        <p:txBody>
          <a:bodyPr wrap="none">
            <a:spAutoFit/>
          </a:bodyPr>
          <a:lstStyle/>
          <a:p>
            <a:r>
              <a:rPr lang="he-IL" sz="4000" b="1" dirty="0" smtClean="0">
                <a:solidFill>
                  <a:srgbClr val="0000FF"/>
                </a:solidFill>
                <a:latin typeface="David" panose="020E0502060401010101" pitchFamily="34" charset="-79"/>
                <a:ea typeface="+mj-ea"/>
                <a:cs typeface="David" panose="020E0502060401010101" pitchFamily="34" charset="-79"/>
              </a:rPr>
              <a:t>השפעת החקלאות - הדברה - המשך </a:t>
            </a:r>
            <a:endParaRPr lang="he-IL" sz="4000" b="1" dirty="0">
              <a:solidFill>
                <a:srgbClr val="0000FF"/>
              </a:solidFill>
              <a:latin typeface="David" panose="020E0502060401010101" pitchFamily="34" charset="-79"/>
              <a:ea typeface="+mj-ea"/>
              <a:cs typeface="David" panose="020E0502060401010101" pitchFamily="34" charset="-79"/>
            </a:endParaRPr>
          </a:p>
        </p:txBody>
      </p:sp>
      <p:sp>
        <p:nvSpPr>
          <p:cNvPr id="8" name="Rectangle 7"/>
          <p:cNvSpPr/>
          <p:nvPr/>
        </p:nvSpPr>
        <p:spPr>
          <a:xfrm>
            <a:off x="647148" y="1219636"/>
            <a:ext cx="10897704" cy="3170099"/>
          </a:xfrm>
          <a:prstGeom prst="rect">
            <a:avLst/>
          </a:prstGeom>
        </p:spPr>
        <p:txBody>
          <a:bodyPr wrap="square">
            <a:spAutoFit/>
          </a:bodyPr>
          <a:lstStyle/>
          <a:p>
            <a:r>
              <a:rPr lang="he-IL" sz="2000" dirty="0" smtClean="0">
                <a:latin typeface="David" panose="020E0502060401010101" pitchFamily="34" charset="-79"/>
                <a:cs typeface="David" panose="020E0502060401010101" pitchFamily="34" charset="-79"/>
              </a:rPr>
              <a:t>יצור </a:t>
            </a:r>
            <a:r>
              <a:rPr lang="he-IL" sz="2000" dirty="0">
                <a:latin typeface="David" panose="020E0502060401010101" pitchFamily="34" charset="-79"/>
                <a:cs typeface="David" panose="020E0502060401010101" pitchFamily="34" charset="-79"/>
              </a:rPr>
              <a:t>תוצרת חקלאית כרוך בהדברה ודיכוי גורמים טבעיים המתחרים בגידולים או פוגמים ביבולם. הגידולים החקלאיים מתחרים בעשביה שאינה רצויה על הקרקע  המים, האור וחומרי ההזנה. הפעולה הבסיסית המקדימה יצור חקלאי היא שינוי ואף סילוק התכסית הצמחית הטבעית, כדי להכשיר קרקע ליצור חקלאי – החל בסילוק טרשים דרך כריתת יערות וכלה בבניית חממות לגידול תוצרת במנותק מהקרקע. </a:t>
            </a:r>
          </a:p>
          <a:p>
            <a:r>
              <a:rPr lang="he-IL" sz="2000" dirty="0" smtClean="0">
                <a:latin typeface="David" panose="020E0502060401010101" pitchFamily="34" charset="-79"/>
                <a:cs typeface="David" panose="020E0502060401010101" pitchFamily="34" charset="-79"/>
              </a:rPr>
              <a:t>יונקים</a:t>
            </a:r>
            <a:r>
              <a:rPr lang="he-IL" sz="2000" dirty="0">
                <a:latin typeface="David" panose="020E0502060401010101" pitchFamily="34" charset="-79"/>
                <a:cs typeface="David" panose="020E0502060401010101" pitchFamily="34" charset="-79"/>
              </a:rPr>
              <a:t>, עופות, זוחלים, חרקים, פטריות וחיידקים המתקיימים מהגידולים החקלאיים פוגעים בגודל היבול ואיכותו. גידולי בעלי החיים חשופים לפגיעתם של בעלי חיים אחרים, צמחים וגורמי מחלות.</a:t>
            </a:r>
          </a:p>
          <a:p>
            <a:r>
              <a:rPr lang="he-IL" sz="2000" dirty="0">
                <a:latin typeface="David" panose="020E0502060401010101" pitchFamily="34" charset="-79"/>
                <a:cs typeface="David" panose="020E0502060401010101" pitchFamily="34" charset="-79"/>
              </a:rPr>
              <a:t>החקלאות בת ימינו מושתתת על הדברת פגעי עולם החי והצומח של התוצרת החקלאית לסוגיה.</a:t>
            </a:r>
          </a:p>
          <a:p>
            <a:r>
              <a:rPr lang="he-IL" sz="2000" dirty="0">
                <a:latin typeface="David" panose="020E0502060401010101" pitchFamily="34" charset="-79"/>
                <a:cs typeface="David" panose="020E0502060401010101" pitchFamily="34" charset="-79"/>
              </a:rPr>
              <a:t>לכל פעולות ההדברה יש השפעה סביבתית: בקצה האחד ניתן למצוא רעלים המדבירים את הפגעים ועלולים לפגוע גם במה שאינו הפגע, ובקצה השני של קשת האמצעים להדברה ניתן למצוא הנדסה גנטית של הגידול המקנה לו עמידות לפגעים, אך יכולה להאיץ ברירה טבעית של פגעים "משופרים</a:t>
            </a:r>
            <a:r>
              <a:rPr lang="he-IL" sz="2000" dirty="0" smtClean="0">
                <a:latin typeface="David" panose="020E0502060401010101" pitchFamily="34" charset="-79"/>
                <a:cs typeface="David" panose="020E0502060401010101" pitchFamily="34" charset="-79"/>
              </a:rPr>
              <a:t>".</a:t>
            </a:r>
            <a:endParaRPr lang="he-IL" sz="2000" dirty="0">
              <a:latin typeface="David" panose="020E0502060401010101" pitchFamily="34" charset="-79"/>
              <a:cs typeface="David" panose="020E0502060401010101" pitchFamily="34" charset="-79"/>
            </a:endParaRPr>
          </a:p>
        </p:txBody>
      </p:sp>
      <p:sp>
        <p:nvSpPr>
          <p:cNvPr id="7" name="TextBox 6"/>
          <p:cNvSpPr txBox="1"/>
          <p:nvPr/>
        </p:nvSpPr>
        <p:spPr>
          <a:xfrm>
            <a:off x="1652338" y="4701137"/>
            <a:ext cx="3426994" cy="646331"/>
          </a:xfrm>
          <a:prstGeom prst="rect">
            <a:avLst/>
          </a:prstGeom>
          <a:noFill/>
          <a:ln w="28575">
            <a:solidFill>
              <a:schemeClr val="tx1"/>
            </a:solidFill>
          </a:ln>
        </p:spPr>
        <p:txBody>
          <a:bodyPr wrap="square" rtlCol="1">
            <a:spAutoFit/>
          </a:bodyPr>
          <a:lstStyle/>
          <a:p>
            <a:r>
              <a:rPr lang="he-IL" b="1" dirty="0" smtClean="0"/>
              <a:t>הרחבת הלמידה לגבי השפעת ההדברה לסוגיה על הסביבה</a:t>
            </a:r>
            <a:endParaRPr lang="he-IL" dirty="0" smtClean="0"/>
          </a:p>
        </p:txBody>
      </p:sp>
    </p:spTree>
    <p:extLst>
      <p:ext uri="{BB962C8B-B14F-4D97-AF65-F5344CB8AC3E}">
        <p14:creationId xmlns:p14="http://schemas.microsoft.com/office/powerpoint/2010/main" val="16833288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24</a:t>
            </a:fld>
            <a:endParaRPr lang="he-IL"/>
          </a:p>
        </p:txBody>
      </p:sp>
      <p:sp>
        <p:nvSpPr>
          <p:cNvPr id="4" name="Rectangle 3"/>
          <p:cNvSpPr/>
          <p:nvPr/>
        </p:nvSpPr>
        <p:spPr>
          <a:xfrm>
            <a:off x="6096000" y="406355"/>
            <a:ext cx="5477782" cy="707886"/>
          </a:xfrm>
          <a:prstGeom prst="rect">
            <a:avLst/>
          </a:prstGeom>
        </p:spPr>
        <p:txBody>
          <a:bodyPr wrap="none">
            <a:spAutoFit/>
          </a:bodyPr>
          <a:lstStyle/>
          <a:p>
            <a:r>
              <a:rPr lang="he-IL" sz="4000" b="1" dirty="0" smtClean="0">
                <a:solidFill>
                  <a:srgbClr val="0000FF"/>
                </a:solidFill>
                <a:latin typeface="David" panose="020E0502060401010101" pitchFamily="34" charset="-79"/>
                <a:ea typeface="+mj-ea"/>
                <a:cs typeface="David" panose="020E0502060401010101" pitchFamily="34" charset="-79"/>
              </a:rPr>
              <a:t>השפעת החקלאות - שפכים </a:t>
            </a:r>
            <a:endParaRPr lang="he-IL" sz="4000" b="1" dirty="0">
              <a:solidFill>
                <a:srgbClr val="0000FF"/>
              </a:solidFill>
              <a:latin typeface="David" panose="020E0502060401010101" pitchFamily="34" charset="-79"/>
              <a:ea typeface="+mj-ea"/>
              <a:cs typeface="David" panose="020E0502060401010101" pitchFamily="34" charset="-79"/>
            </a:endParaRPr>
          </a:p>
        </p:txBody>
      </p:sp>
      <p:sp>
        <p:nvSpPr>
          <p:cNvPr id="5" name="Rectangle 4"/>
          <p:cNvSpPr/>
          <p:nvPr/>
        </p:nvSpPr>
        <p:spPr>
          <a:xfrm>
            <a:off x="657727" y="1182231"/>
            <a:ext cx="10916056" cy="2677656"/>
          </a:xfrm>
          <a:prstGeom prst="rect">
            <a:avLst/>
          </a:prstGeom>
        </p:spPr>
        <p:txBody>
          <a:bodyPr wrap="square">
            <a:spAutoFit/>
          </a:bodyPr>
          <a:lstStyle/>
          <a:p>
            <a:r>
              <a:rPr lang="he-IL" sz="2400" dirty="0" smtClean="0"/>
              <a:t>​</a:t>
            </a:r>
            <a:r>
              <a:rPr lang="he-IL" sz="2400" dirty="0">
                <a:latin typeface="David" panose="020E0502060401010101" pitchFamily="34" charset="-79"/>
                <a:cs typeface="David" panose="020E0502060401010101" pitchFamily="34" charset="-79"/>
              </a:rPr>
              <a:t>גידול חיות </a:t>
            </a:r>
            <a:r>
              <a:rPr lang="he-IL" sz="2400" dirty="0">
                <a:latin typeface="David" panose="020E0502060401010101" pitchFamily="34" charset="-79"/>
                <a:cs typeface="David" panose="020E0502060401010101" pitchFamily="34" charset="-79"/>
                <a:hlinkClick r:id="rId2"/>
              </a:rPr>
              <a:t>משק</a:t>
            </a:r>
            <a:r>
              <a:rPr lang="he-IL" sz="2400" dirty="0">
                <a:latin typeface="David" panose="020E0502060401010101" pitchFamily="34" charset="-79"/>
                <a:cs typeface="David" panose="020E0502060401010101" pitchFamily="34" charset="-79"/>
              </a:rPr>
              <a:t> במכלולים מלווה ביצירת כמות משמעותית של שפכים. השפכים נוצרים מהפרשות בעלי החיים וממים המשמשים לשטיפות ולתחזוקת המבנים. כמויות השפכים הגדולות נוצרות ברפתות החלב ובחזיריות. לעומת זאת, בלולים ובדירי צאן לא נוצרים בפועל </a:t>
            </a:r>
            <a:r>
              <a:rPr lang="he-IL" sz="2400" dirty="0" smtClean="0">
                <a:latin typeface="David" panose="020E0502060401010101" pitchFamily="34" charset="-79"/>
                <a:cs typeface="David" panose="020E0502060401010101" pitchFamily="34" charset="-79"/>
              </a:rPr>
              <a:t>שפכים </a:t>
            </a:r>
            <a:r>
              <a:rPr lang="he-IL" sz="2400" dirty="0">
                <a:latin typeface="David" panose="020E0502060401010101" pitchFamily="34" charset="-79"/>
                <a:cs typeface="David" panose="020E0502060401010101" pitchFamily="34" charset="-79"/>
              </a:rPr>
              <a:t>בגלל האופי היבש של ההפרשות. לשפכי בעלי חיים יש פוטנציאל זיהום גבוה ולכן נדרשים המגדלים לטפל בשפכים באופן מלא ועל פי חוק. ענף חקלאי נוסף המייצר כמויות שפכים גדולות הוא גידול זיתי שמן. שפכי בתי בד, "עקר", הם חומר קשה לטיפול המחייב התייחסות מיוחדת. ברכות הדגים מייצרות מי פלט, שהם המים העודפים המוזרמים החוצה מהבריכות. מי הפלט מוזרמים לנחלים.</a:t>
            </a:r>
          </a:p>
        </p:txBody>
      </p:sp>
      <p:graphicFrame>
        <p:nvGraphicFramePr>
          <p:cNvPr id="6" name="Table 8"/>
          <p:cNvGraphicFramePr>
            <a:graphicFrameLocks noGrp="1"/>
          </p:cNvGraphicFramePr>
          <p:nvPr>
            <p:extLst>
              <p:ext uri="{D42A27DB-BD31-4B8C-83A1-F6EECF244321}">
                <p14:modId xmlns:p14="http://schemas.microsoft.com/office/powerpoint/2010/main" val="3190994133"/>
              </p:ext>
            </p:extLst>
          </p:nvPr>
        </p:nvGraphicFramePr>
        <p:xfrm>
          <a:off x="8153400" y="3927877"/>
          <a:ext cx="3120668" cy="1828800"/>
        </p:xfrm>
        <a:graphic>
          <a:graphicData uri="http://schemas.openxmlformats.org/drawingml/2006/table">
            <a:tbl>
              <a:tblPr/>
              <a:tblGrid>
                <a:gridCol w="3120668">
                  <a:extLst>
                    <a:ext uri="{9D8B030D-6E8A-4147-A177-3AD203B41FA5}">
                      <a16:colId xmlns:a16="http://schemas.microsoft.com/office/drawing/2014/main" xmlns="" val="1842998592"/>
                    </a:ext>
                  </a:extLst>
                </a:gridCol>
              </a:tblGrid>
              <a:tr h="0">
                <a:tc>
                  <a:txBody>
                    <a:bodyPr/>
                    <a:lstStyle/>
                    <a:p>
                      <a:pPr marL="342900" indent="-342900" algn="r" rtl="1">
                        <a:buFont typeface="+mj-lt"/>
                        <a:buAutoNum type="arabicPeriod"/>
                      </a:pPr>
                      <a:r>
                        <a:rPr lang="he-IL" sz="2400" u="none" strike="noStrike" dirty="0" smtClean="0">
                          <a:solidFill>
                            <a:srgbClr val="055BB4"/>
                          </a:solidFill>
                          <a:effectLst/>
                          <a:latin typeface="David" panose="020E0502060401010101" pitchFamily="34" charset="-79"/>
                          <a:cs typeface="David" panose="020E0502060401010101" pitchFamily="34" charset="-79"/>
                          <a:hlinkClick r:id="rId3" tooltip="שפכי בתי בד"/>
                        </a:rPr>
                        <a:t>שפכי </a:t>
                      </a:r>
                      <a:r>
                        <a:rPr lang="he-IL" sz="2400" u="none" strike="noStrike" dirty="0">
                          <a:solidFill>
                            <a:srgbClr val="055BB4"/>
                          </a:solidFill>
                          <a:effectLst/>
                          <a:latin typeface="David" panose="020E0502060401010101" pitchFamily="34" charset="-79"/>
                          <a:cs typeface="David" panose="020E0502060401010101" pitchFamily="34" charset="-79"/>
                          <a:hlinkClick r:id="rId3" tooltip="שפכי בתי בד"/>
                        </a:rPr>
                        <a:t>בתי בד</a:t>
                      </a:r>
                      <a:endParaRPr lang="he-IL" sz="2400" dirty="0">
                        <a:effectLst/>
                        <a:latin typeface="David" panose="020E0502060401010101" pitchFamily="34" charset="-79"/>
                        <a:cs typeface="David" panose="020E0502060401010101" pitchFamily="34" charset="-79"/>
                      </a:endParaRPr>
                    </a:p>
                    <a:p>
                      <a:pPr marL="342900" indent="-342900" algn="r" rtl="1">
                        <a:buFont typeface="+mj-lt"/>
                        <a:buAutoNum type="arabicPeriod"/>
                      </a:pPr>
                      <a:r>
                        <a:rPr lang="he-IL" sz="2400" u="none" strike="noStrike" dirty="0">
                          <a:solidFill>
                            <a:srgbClr val="055BB4"/>
                          </a:solidFill>
                          <a:effectLst/>
                          <a:latin typeface="David" panose="020E0502060401010101" pitchFamily="34" charset="-79"/>
                          <a:cs typeface="David" panose="020E0502060401010101" pitchFamily="34" charset="-79"/>
                          <a:hlinkClick r:id="rId4" tooltip="שפכים מחזיריות"/>
                        </a:rPr>
                        <a:t>שפכים מחזיריות</a:t>
                      </a:r>
                      <a:endParaRPr lang="he-IL" sz="2400" dirty="0">
                        <a:effectLst/>
                        <a:latin typeface="David" panose="020E0502060401010101" pitchFamily="34" charset="-79"/>
                        <a:cs typeface="David" panose="020E0502060401010101" pitchFamily="34" charset="-79"/>
                      </a:endParaRPr>
                    </a:p>
                    <a:p>
                      <a:pPr marL="342900" indent="-342900" algn="r" rtl="1">
                        <a:buFont typeface="+mj-lt"/>
                        <a:buAutoNum type="arabicPeriod"/>
                      </a:pPr>
                      <a:r>
                        <a:rPr lang="he-IL" sz="2400" u="none" strike="noStrike" dirty="0">
                          <a:solidFill>
                            <a:srgbClr val="055BB4"/>
                          </a:solidFill>
                          <a:effectLst/>
                          <a:latin typeface="David" panose="020E0502060401010101" pitchFamily="34" charset="-79"/>
                          <a:cs typeface="David" panose="020E0502060401010101" pitchFamily="34" charset="-79"/>
                          <a:hlinkClick r:id="rId5" tooltip="שפכים ברפתות חלב"/>
                        </a:rPr>
                        <a:t>שפכים ברפתות חלב</a:t>
                      </a:r>
                      <a:endParaRPr lang="he-IL" sz="2400" dirty="0">
                        <a:effectLst/>
                        <a:latin typeface="David" panose="020E0502060401010101" pitchFamily="34" charset="-79"/>
                        <a:cs typeface="David" panose="020E0502060401010101" pitchFamily="34" charset="-79"/>
                      </a:endParaRPr>
                    </a:p>
                    <a:p>
                      <a:pPr marL="342900" indent="-342900" algn="r" rtl="1">
                        <a:buFont typeface="+mj-lt"/>
                        <a:buAutoNum type="arabicPeriod"/>
                      </a:pPr>
                      <a:r>
                        <a:rPr lang="he-IL" sz="2400" u="sng" dirty="0">
                          <a:solidFill>
                            <a:srgbClr val="055BB4"/>
                          </a:solidFill>
                          <a:effectLst/>
                          <a:latin typeface="David" panose="020E0502060401010101" pitchFamily="34" charset="-79"/>
                          <a:cs typeface="David" panose="020E0502060401010101" pitchFamily="34" charset="-79"/>
                          <a:hlinkClick r:id="rId6" tooltip="מי פלט מבריכות דגים"/>
                        </a:rPr>
                        <a:t>מי פלט מבריכות דגים</a:t>
                      </a:r>
                      <a:endParaRPr lang="he-IL" sz="2400" dirty="0">
                        <a:effectLst/>
                        <a:latin typeface="David" panose="020E0502060401010101" pitchFamily="34" charset="-79"/>
                        <a:cs typeface="David" panose="020E0502060401010101" pitchFamily="34" charset="-79"/>
                      </a:endParaRPr>
                    </a:p>
                    <a:p>
                      <a:pPr marL="342900" indent="-342900" algn="r" rtl="1">
                        <a:buFont typeface="+mj-lt"/>
                        <a:buAutoNum type="arabicPeriod"/>
                      </a:pPr>
                      <a:r>
                        <a:rPr lang="he-IL" sz="2400" u="none" strike="noStrike" dirty="0" smtClean="0">
                          <a:solidFill>
                            <a:srgbClr val="055BB4"/>
                          </a:solidFill>
                          <a:effectLst/>
                          <a:latin typeface="David" panose="020E0502060401010101" pitchFamily="34" charset="-79"/>
                          <a:cs typeface="David" panose="020E0502060401010101" pitchFamily="34" charset="-79"/>
                          <a:hlinkClick r:id="rId7" tooltip="שפכים ברפתות חלב"/>
                        </a:rPr>
                        <a:t>שפכים </a:t>
                      </a:r>
                      <a:r>
                        <a:rPr lang="he-IL" sz="2400" u="none" strike="noStrike" dirty="0">
                          <a:solidFill>
                            <a:srgbClr val="055BB4"/>
                          </a:solidFill>
                          <a:effectLst/>
                          <a:latin typeface="David" panose="020E0502060401010101" pitchFamily="34" charset="-79"/>
                          <a:cs typeface="David" panose="020E0502060401010101" pitchFamily="34" charset="-79"/>
                          <a:hlinkClick r:id="rId7" tooltip="שפכים ברפתות חלב"/>
                        </a:rPr>
                        <a:t>ברפתות חלב</a:t>
                      </a:r>
                      <a:endParaRPr lang="he-IL" sz="2400" dirty="0">
                        <a:effectLst/>
                        <a:latin typeface="David" panose="020E0502060401010101" pitchFamily="34" charset="-79"/>
                        <a:cs typeface="David" panose="020E0502060401010101" pitchFamily="34" charset="-79"/>
                      </a:endParaRPr>
                    </a:p>
                  </a:txBody>
                  <a:tcPr marL="0" marR="0" marT="0" marB="0">
                    <a:lnL>
                      <a:noFill/>
                    </a:lnL>
                    <a:lnR>
                      <a:noFill/>
                    </a:lnR>
                    <a:lnT>
                      <a:noFill/>
                    </a:lnT>
                    <a:lnB>
                      <a:noFill/>
                    </a:lnB>
                  </a:tcPr>
                </a:tc>
                <a:extLst>
                  <a:ext uri="{0D108BD9-81ED-4DB2-BD59-A6C34878D82A}">
                    <a16:rowId xmlns:a16="http://schemas.microsoft.com/office/drawing/2014/main" xmlns="" val="1461731037"/>
                  </a:ext>
                </a:extLst>
              </a:tr>
            </a:tbl>
          </a:graphicData>
        </a:graphic>
      </p:graphicFrame>
    </p:spTree>
    <p:extLst>
      <p:ext uri="{BB962C8B-B14F-4D97-AF65-F5344CB8AC3E}">
        <p14:creationId xmlns:p14="http://schemas.microsoft.com/office/powerpoint/2010/main" val="33219826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25</a:t>
            </a:fld>
            <a:endParaRPr lang="he-IL"/>
          </a:p>
        </p:txBody>
      </p:sp>
      <p:sp>
        <p:nvSpPr>
          <p:cNvPr id="4" name="Rectangle 3"/>
          <p:cNvSpPr/>
          <p:nvPr/>
        </p:nvSpPr>
        <p:spPr>
          <a:xfrm>
            <a:off x="689811" y="1029453"/>
            <a:ext cx="10992852" cy="3416320"/>
          </a:xfrm>
          <a:prstGeom prst="rect">
            <a:avLst/>
          </a:prstGeom>
        </p:spPr>
        <p:txBody>
          <a:bodyPr wrap="square">
            <a:spAutoFit/>
          </a:bodyPr>
          <a:lstStyle/>
          <a:p>
            <a:r>
              <a:rPr lang="he-IL" sz="2400" dirty="0">
                <a:latin typeface="David" panose="020E0502060401010101" pitchFamily="34" charset="-79"/>
                <a:cs typeface="David" panose="020E0502060401010101" pitchFamily="34" charset="-79"/>
              </a:rPr>
              <a:t>פסולת חקלאית היא הפסולת הנוצרת בפעילות החקלאית. כמות הפסולת החקלאית לסוגיה מצטברת ליותר מ-3 מיליון טון בשנה, סדר גודל הדומה לזה של הפסולת העירונית בישראל. רוב הפסולת החקלאית היא פרש ממשקי בעלי חיים וכן פסולת צמחית. שיעור ניכר מהפסולת החקלאית אינו מטופל בצורה מניחה את הדעת. פסולת חקלאית שאינה מטופלת עלולה לגרום למפגעים קשים של ריחות רעים, זבובים, העברת מחלות, זיהום קרקע, מים ואוויר</a:t>
            </a:r>
            <a:r>
              <a:rPr lang="he-IL" sz="2400" dirty="0" smtClean="0">
                <a:latin typeface="David" panose="020E0502060401010101" pitchFamily="34" charset="-79"/>
                <a:cs typeface="David" panose="020E0502060401010101" pitchFamily="34" charset="-79"/>
              </a:rPr>
              <a:t>.</a:t>
            </a:r>
          </a:p>
          <a:p>
            <a:r>
              <a:rPr lang="he-IL" sz="2400" b="1" dirty="0" smtClean="0">
                <a:latin typeface="David" panose="020E0502060401010101" pitchFamily="34" charset="-79"/>
                <a:cs typeface="David" panose="020E0502060401010101" pitchFamily="34" charset="-79"/>
              </a:rPr>
              <a:t>סוגי </a:t>
            </a:r>
            <a:r>
              <a:rPr lang="he-IL" sz="2400" b="1" dirty="0">
                <a:latin typeface="David" panose="020E0502060401010101" pitchFamily="34" charset="-79"/>
                <a:cs typeface="David" panose="020E0502060401010101" pitchFamily="34" charset="-79"/>
              </a:rPr>
              <a:t>הפסולת </a:t>
            </a:r>
            <a:r>
              <a:rPr lang="he-IL" sz="2400" b="1" dirty="0" smtClean="0">
                <a:latin typeface="David" panose="020E0502060401010101" pitchFamily="34" charset="-79"/>
                <a:cs typeface="David" panose="020E0502060401010101" pitchFamily="34" charset="-79"/>
              </a:rPr>
              <a:t>החקלאית</a:t>
            </a:r>
            <a:endParaRPr lang="he-IL" sz="2400" b="1" dirty="0">
              <a:latin typeface="David" panose="020E0502060401010101" pitchFamily="34" charset="-79"/>
              <a:cs typeface="David" panose="020E0502060401010101" pitchFamily="34" charset="-79"/>
            </a:endParaRPr>
          </a:p>
          <a:p>
            <a:r>
              <a:rPr lang="he-IL" sz="2400" dirty="0">
                <a:latin typeface="David" panose="020E0502060401010101" pitchFamily="34" charset="-79"/>
                <a:cs typeface="David" panose="020E0502060401010101" pitchFamily="34" charset="-79"/>
              </a:rPr>
              <a:t>כללית, הפסולת החקלאית כוללת פסולת אורגנית - פרש, פגרים ופסולת צמחית, ופסולת אי-אורגנית – פלסטיק ושאריות חומרי הדברה. בנוסף המגזר החקלאי מייצר גם פסולות נוספות, שאינן מובהקות למגזר החקלאי – כגון קרטון (מבתי אריזה), צמיגים (טרקטורים), שמן וכו'. </a:t>
            </a:r>
          </a:p>
        </p:txBody>
      </p:sp>
      <p:sp>
        <p:nvSpPr>
          <p:cNvPr id="5" name="Rectangle 4"/>
          <p:cNvSpPr/>
          <p:nvPr/>
        </p:nvSpPr>
        <p:spPr>
          <a:xfrm>
            <a:off x="6528688" y="271219"/>
            <a:ext cx="5153975" cy="707886"/>
          </a:xfrm>
          <a:prstGeom prst="rect">
            <a:avLst/>
          </a:prstGeom>
        </p:spPr>
        <p:txBody>
          <a:bodyPr wrap="none">
            <a:spAutoFit/>
          </a:bodyPr>
          <a:lstStyle/>
          <a:p>
            <a:r>
              <a:rPr lang="he-IL" sz="4000" b="1" dirty="0" smtClean="0">
                <a:solidFill>
                  <a:srgbClr val="0000FF"/>
                </a:solidFill>
                <a:latin typeface="David" panose="020E0502060401010101" pitchFamily="34" charset="-79"/>
                <a:ea typeface="+mj-ea"/>
                <a:cs typeface="David" panose="020E0502060401010101" pitchFamily="34" charset="-79"/>
              </a:rPr>
              <a:t>השפעת החקלאות -פסולת</a:t>
            </a:r>
            <a:endParaRPr lang="he-IL" sz="4000" b="1" dirty="0">
              <a:solidFill>
                <a:srgbClr val="0000FF"/>
              </a:solidFill>
              <a:latin typeface="David" panose="020E0502060401010101" pitchFamily="34" charset="-79"/>
              <a:ea typeface="+mj-ea"/>
              <a:cs typeface="David" panose="020E0502060401010101" pitchFamily="34" charset="-79"/>
            </a:endParaRPr>
          </a:p>
        </p:txBody>
      </p:sp>
      <p:sp>
        <p:nvSpPr>
          <p:cNvPr id="9" name="Rectangle 8"/>
          <p:cNvSpPr/>
          <p:nvPr/>
        </p:nvSpPr>
        <p:spPr>
          <a:xfrm>
            <a:off x="8610599" y="4449449"/>
            <a:ext cx="3072063" cy="1938992"/>
          </a:xfrm>
          <a:prstGeom prst="rect">
            <a:avLst/>
          </a:prstGeom>
        </p:spPr>
        <p:txBody>
          <a:bodyPr wrap="square">
            <a:spAutoFit/>
          </a:bodyPr>
          <a:lstStyle/>
          <a:p>
            <a:pPr>
              <a:buFont typeface="+mj-lt"/>
              <a:buAutoNum type="arabicPeriod"/>
            </a:pPr>
            <a:r>
              <a:rPr lang="he-IL" sz="2400" dirty="0">
                <a:solidFill>
                  <a:srgbClr val="055BB4"/>
                </a:solidFill>
                <a:latin typeface="David" panose="020E0502060401010101" pitchFamily="34" charset="-79"/>
                <a:cs typeface="David" panose="020E0502060401010101" pitchFamily="34" charset="-79"/>
                <a:hlinkClick r:id="rId2"/>
              </a:rPr>
              <a:t>פלסטיק</a:t>
            </a:r>
            <a:endParaRPr lang="he-IL" sz="2400" dirty="0">
              <a:solidFill>
                <a:srgbClr val="000000"/>
              </a:solidFill>
              <a:latin typeface="David" panose="020E0502060401010101" pitchFamily="34" charset="-79"/>
              <a:cs typeface="David" panose="020E0502060401010101" pitchFamily="34" charset="-79"/>
            </a:endParaRPr>
          </a:p>
          <a:p>
            <a:pPr>
              <a:buFont typeface="+mj-lt"/>
              <a:buAutoNum type="arabicPeriod"/>
            </a:pPr>
            <a:r>
              <a:rPr lang="he-IL" sz="2400" u="sng" dirty="0">
                <a:solidFill>
                  <a:srgbClr val="055BB4"/>
                </a:solidFill>
                <a:latin typeface="David" panose="020E0502060401010101" pitchFamily="34" charset="-79"/>
                <a:cs typeface="David" panose="020E0502060401010101" pitchFamily="34" charset="-79"/>
                <a:hlinkClick r:id="rId3"/>
              </a:rPr>
              <a:t>פסולת צמחית</a:t>
            </a:r>
            <a:endParaRPr lang="he-IL" sz="2400" dirty="0">
              <a:solidFill>
                <a:srgbClr val="000000"/>
              </a:solidFill>
              <a:latin typeface="David" panose="020E0502060401010101" pitchFamily="34" charset="-79"/>
              <a:cs typeface="David" panose="020E0502060401010101" pitchFamily="34" charset="-79"/>
            </a:endParaRPr>
          </a:p>
          <a:p>
            <a:pPr>
              <a:buFont typeface="+mj-lt"/>
              <a:buAutoNum type="arabicPeriod"/>
            </a:pPr>
            <a:r>
              <a:rPr lang="he-IL" sz="2400" dirty="0">
                <a:solidFill>
                  <a:srgbClr val="055BB4"/>
                </a:solidFill>
                <a:latin typeface="David" panose="020E0502060401010101" pitchFamily="34" charset="-79"/>
                <a:cs typeface="David" panose="020E0502060401010101" pitchFamily="34" charset="-79"/>
                <a:hlinkClick r:id="rId4"/>
              </a:rPr>
              <a:t>פרש בעלי חיים</a:t>
            </a:r>
            <a:endParaRPr lang="he-IL" sz="2400" dirty="0">
              <a:solidFill>
                <a:srgbClr val="000000"/>
              </a:solidFill>
              <a:latin typeface="David" panose="020E0502060401010101" pitchFamily="34" charset="-79"/>
              <a:cs typeface="David" panose="020E0502060401010101" pitchFamily="34" charset="-79"/>
            </a:endParaRPr>
          </a:p>
          <a:p>
            <a:pPr>
              <a:buFont typeface="+mj-lt"/>
              <a:buAutoNum type="arabicPeriod"/>
            </a:pPr>
            <a:r>
              <a:rPr lang="he-IL" sz="2400" dirty="0">
                <a:solidFill>
                  <a:srgbClr val="055BB4"/>
                </a:solidFill>
                <a:latin typeface="David" panose="020E0502060401010101" pitchFamily="34" charset="-79"/>
                <a:cs typeface="David" panose="020E0502060401010101" pitchFamily="34" charset="-79"/>
                <a:hlinkClick r:id="rId5"/>
              </a:rPr>
              <a:t>פגרים</a:t>
            </a:r>
            <a:endParaRPr lang="he-IL" sz="2400" dirty="0">
              <a:solidFill>
                <a:srgbClr val="000000"/>
              </a:solidFill>
              <a:latin typeface="David" panose="020E0502060401010101" pitchFamily="34" charset="-79"/>
              <a:cs typeface="David" panose="020E0502060401010101" pitchFamily="34" charset="-79"/>
            </a:endParaRPr>
          </a:p>
          <a:p>
            <a:pPr>
              <a:buFont typeface="+mj-lt"/>
              <a:buAutoNum type="arabicPeriod"/>
            </a:pPr>
            <a:r>
              <a:rPr lang="he-IL" sz="2400" dirty="0">
                <a:solidFill>
                  <a:srgbClr val="055BB4"/>
                </a:solidFill>
                <a:latin typeface="David" panose="020E0502060401010101" pitchFamily="34" charset="-79"/>
                <a:cs typeface="David" panose="020E0502060401010101" pitchFamily="34" charset="-79"/>
                <a:hlinkClick r:id="rId6"/>
              </a:rPr>
              <a:t>אריזות חומרי הדברה</a:t>
            </a:r>
            <a:endParaRPr lang="he-IL" sz="2400" b="0" i="0" dirty="0">
              <a:solidFill>
                <a:srgbClr val="000000"/>
              </a:solidFill>
              <a:effectLst/>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18777846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7CF3771-8121-49D4-A75F-25A9AE89A912}" type="slidenum">
              <a:rPr lang="he-IL" smtClean="0"/>
              <a:t>26</a:t>
            </a:fld>
            <a:endParaRPr lang="he-IL"/>
          </a:p>
        </p:txBody>
      </p:sp>
      <p:sp>
        <p:nvSpPr>
          <p:cNvPr id="5" name="Rectangle 4"/>
          <p:cNvSpPr/>
          <p:nvPr/>
        </p:nvSpPr>
        <p:spPr>
          <a:xfrm>
            <a:off x="610078" y="0"/>
            <a:ext cx="11277122" cy="6063198"/>
          </a:xfrm>
          <a:prstGeom prst="rect">
            <a:avLst/>
          </a:prstGeom>
        </p:spPr>
        <p:txBody>
          <a:bodyPr wrap="square">
            <a:spAutoFit/>
          </a:bodyPr>
          <a:lstStyle/>
          <a:p>
            <a:r>
              <a:rPr lang="he-IL" sz="2800" b="1" dirty="0">
                <a:solidFill>
                  <a:srgbClr val="0000FF"/>
                </a:solidFill>
                <a:latin typeface="David" panose="020E0502060401010101" pitchFamily="34" charset="-79"/>
                <a:cs typeface="David" panose="020E0502060401010101" pitchFamily="34" charset="-79"/>
              </a:rPr>
              <a:t>בכל מקום בו האדם התיישב, שינינו את תנאי החיים של בעלי החיים באופן קיצוני</a:t>
            </a:r>
            <a:r>
              <a:rPr lang="he-IL" sz="2800" dirty="0">
                <a:latin typeface="David" panose="020E0502060401010101" pitchFamily="34" charset="-79"/>
                <a:cs typeface="David" panose="020E0502060401010101" pitchFamily="34" charset="-79"/>
              </a:rPr>
              <a:t>. </a:t>
            </a:r>
            <a:endParaRPr lang="he-IL" sz="2800" dirty="0" smtClean="0">
              <a:latin typeface="David" panose="020E0502060401010101" pitchFamily="34" charset="-79"/>
              <a:cs typeface="David" panose="020E0502060401010101" pitchFamily="34" charset="-79"/>
            </a:endParaRPr>
          </a:p>
          <a:p>
            <a:r>
              <a:rPr lang="he-IL" dirty="0" smtClean="0">
                <a:latin typeface="David" panose="020E0502060401010101" pitchFamily="34" charset="-79"/>
                <a:cs typeface="David" panose="020E0502060401010101" pitchFamily="34" charset="-79"/>
              </a:rPr>
              <a:t>שינויים </a:t>
            </a:r>
            <a:r>
              <a:rPr lang="he-IL" dirty="0">
                <a:latin typeface="David" panose="020E0502060401010101" pitchFamily="34" charset="-79"/>
                <a:cs typeface="David" panose="020E0502060401010101" pitchFamily="34" charset="-79"/>
              </a:rPr>
              <a:t>אלו </a:t>
            </a:r>
            <a:r>
              <a:rPr lang="he-IL" dirty="0" smtClean="0">
                <a:latin typeface="David" panose="020E0502060401010101" pitchFamily="34" charset="-79"/>
                <a:cs typeface="David" panose="020E0502060401010101" pitchFamily="34" charset="-79"/>
              </a:rPr>
              <a:t>התבצעו בדרכים </a:t>
            </a:r>
            <a:r>
              <a:rPr lang="he-IL" dirty="0">
                <a:latin typeface="David" panose="020E0502060401010101" pitchFamily="34" charset="-79"/>
                <a:cs typeface="David" panose="020E0502060401010101" pitchFamily="34" charset="-79"/>
              </a:rPr>
              <a:t>שונות:</a:t>
            </a:r>
          </a:p>
          <a:p>
            <a:r>
              <a:rPr lang="he-IL" dirty="0">
                <a:latin typeface="David" panose="020E0502060401010101" pitchFamily="34" charset="-79"/>
                <a:cs typeface="David" panose="020E0502060401010101" pitchFamily="34" charset="-79"/>
              </a:rPr>
              <a:t>א. הרס ישיר של אזורי מחייה טבעיים כדי להפוך אותם לשטחי מגורים, חקלאות, תעשייה, </a:t>
            </a:r>
            <a:r>
              <a:rPr lang="he-IL" dirty="0" smtClean="0">
                <a:latin typeface="David" panose="020E0502060401010101" pitchFamily="34" charset="-79"/>
                <a:cs typeface="David" panose="020E0502060401010101" pitchFamily="34" charset="-79"/>
              </a:rPr>
              <a:t>בטחון ותחבורה</a:t>
            </a:r>
            <a:r>
              <a:rPr lang="he-IL" dirty="0">
                <a:latin typeface="David" panose="020E0502060401010101" pitchFamily="34" charset="-79"/>
                <a:cs typeface="David" panose="020E0502060401010101" pitchFamily="34" charset="-79"/>
              </a:rPr>
              <a:t>.</a:t>
            </a:r>
          </a:p>
          <a:p>
            <a:r>
              <a:rPr lang="he-IL" dirty="0">
                <a:latin typeface="David" panose="020E0502060401010101" pitchFamily="34" charset="-79"/>
                <a:cs typeface="David" panose="020E0502060401010101" pitchFamily="34" charset="-79"/>
              </a:rPr>
              <a:t>ב. שאיבת מי תהום והורדת מפלס האקוויפר. בעקבות זאת התייבשות ותמותת צמחים, </a:t>
            </a:r>
            <a:r>
              <a:rPr lang="he-IL" dirty="0" smtClean="0">
                <a:latin typeface="David" panose="020E0502060401010101" pitchFamily="34" charset="-79"/>
                <a:cs typeface="David" panose="020E0502060401010101" pitchFamily="34" charset="-79"/>
              </a:rPr>
              <a:t>וירידה ביכולת </a:t>
            </a:r>
            <a:r>
              <a:rPr lang="he-IL" dirty="0">
                <a:latin typeface="David" panose="020E0502060401010101" pitchFamily="34" charset="-79"/>
                <a:cs typeface="David" panose="020E0502060401010101" pitchFamily="34" charset="-79"/>
              </a:rPr>
              <a:t>הסביבה לספק לבעלי חיים מזון ומסתור מטורפים ומקשיי אקלים.</a:t>
            </a:r>
          </a:p>
          <a:p>
            <a:r>
              <a:rPr lang="he-IL" dirty="0">
                <a:latin typeface="David" panose="020E0502060401010101" pitchFamily="34" charset="-79"/>
                <a:cs typeface="David" panose="020E0502060401010101" pitchFamily="34" charset="-79"/>
              </a:rPr>
              <a:t>ג. סלילת דרכים ובניית מבנים הטתה נתיבי זרימה של מי נגר, ייבשה אזורים מסויימים, </a:t>
            </a:r>
            <a:r>
              <a:rPr lang="he-IL" dirty="0" smtClean="0">
                <a:latin typeface="David" panose="020E0502060401010101" pitchFamily="34" charset="-79"/>
                <a:cs typeface="David" panose="020E0502060401010101" pitchFamily="34" charset="-79"/>
              </a:rPr>
              <a:t>העשירה במים וגרמה </a:t>
            </a:r>
            <a:r>
              <a:rPr lang="he-IL" dirty="0">
                <a:latin typeface="David" panose="020E0502060401010101" pitchFamily="34" charset="-79"/>
                <a:cs typeface="David" panose="020E0502060401010101" pitchFamily="34" charset="-79"/>
              </a:rPr>
              <a:t>לשינויים אקולוגים בקני מידה מקומיים.</a:t>
            </a:r>
          </a:p>
          <a:p>
            <a:r>
              <a:rPr lang="he-IL" dirty="0">
                <a:latin typeface="David" panose="020E0502060401010101" pitchFamily="34" charset="-79"/>
                <a:cs typeface="David" panose="020E0502060401010101" pitchFamily="34" charset="-79"/>
              </a:rPr>
              <a:t>ד. ציד בעלי חיים ע"י האדם. בנוסף לדילול האוכלוסייה הציד משנה את דפוסי ההתנהגות </a:t>
            </a:r>
            <a:r>
              <a:rPr lang="he-IL" dirty="0" smtClean="0">
                <a:latin typeface="David" panose="020E0502060401010101" pitchFamily="34" charset="-79"/>
                <a:cs typeface="David" panose="020E0502060401010101" pitchFamily="34" charset="-79"/>
              </a:rPr>
              <a:t>של הנותרים </a:t>
            </a:r>
            <a:r>
              <a:rPr lang="he-IL" dirty="0">
                <a:latin typeface="David" panose="020E0502060401010101" pitchFamily="34" charset="-79"/>
                <a:cs typeface="David" panose="020E0502060401010101" pitchFamily="34" charset="-79"/>
              </a:rPr>
              <a:t>ומשנה יחסי כוחות בתוך המין ובין מינים.</a:t>
            </a:r>
          </a:p>
          <a:p>
            <a:r>
              <a:rPr lang="he-IL" dirty="0">
                <a:latin typeface="David" panose="020E0502060401010101" pitchFamily="34" charset="-79"/>
                <a:cs typeface="David" panose="020E0502060401010101" pitchFamily="34" charset="-79"/>
              </a:rPr>
              <a:t>ה. פיתוח סביבה וייצור משאבים שמאפשרים לאוכלוסיות גדולות של בעלי חיים להתרבות </a:t>
            </a:r>
            <a:r>
              <a:rPr lang="he-IL" dirty="0" smtClean="0">
                <a:latin typeface="David" panose="020E0502060401010101" pitchFamily="34" charset="-79"/>
                <a:cs typeface="David" panose="020E0502060401010101" pitchFamily="34" charset="-79"/>
              </a:rPr>
              <a:t>בקרבת האדם</a:t>
            </a:r>
            <a:r>
              <a:rPr lang="he-IL" dirty="0">
                <a:latin typeface="David" panose="020E0502060401010101" pitchFamily="34" charset="-79"/>
                <a:cs typeface="David" panose="020E0502060401010101" pitchFamily="34" charset="-79"/>
              </a:rPr>
              <a:t>: יתושים, זבובים, תיקנים, עכברים, חולדות, חתולים, יונים, דרורים ועוד.</a:t>
            </a:r>
          </a:p>
          <a:p>
            <a:r>
              <a:rPr lang="he-IL" dirty="0">
                <a:latin typeface="David" panose="020E0502060401010101" pitchFamily="34" charset="-79"/>
                <a:cs typeface="David" panose="020E0502060401010101" pitchFamily="34" charset="-79"/>
              </a:rPr>
              <a:t>ו. תמיכה בבעלי חיים המסתגלים לקרבת אדם על חשבון אוכלוסייה קודמת )שועל מצוי ע"ח </a:t>
            </a:r>
            <a:r>
              <a:rPr lang="he-IL" dirty="0" smtClean="0">
                <a:latin typeface="David" panose="020E0502060401010101" pitchFamily="34" charset="-79"/>
                <a:cs typeface="David" panose="020E0502060401010101" pitchFamily="34" charset="-79"/>
              </a:rPr>
              <a:t>שועל חולות</a:t>
            </a:r>
            <a:r>
              <a:rPr lang="he-IL" dirty="0">
                <a:latin typeface="David" panose="020E0502060401010101" pitchFamily="34" charset="-79"/>
                <a:cs typeface="David" panose="020E0502060401010101" pitchFamily="34" charset="-79"/>
              </a:rPr>
              <a:t>, חוגלה ע"ח קורא, דרור הבית ע"ח דרור הירדן ועוד(.</a:t>
            </a:r>
          </a:p>
          <a:p>
            <a:r>
              <a:rPr lang="he-IL" dirty="0">
                <a:latin typeface="David" panose="020E0502060401010101" pitchFamily="34" charset="-79"/>
                <a:cs typeface="David" panose="020E0502060401010101" pitchFamily="34" charset="-79"/>
              </a:rPr>
              <a:t>ז. הרעלה ישירה ומשנית ע"י שימוש בקוטלי חרקים.</a:t>
            </a:r>
          </a:p>
          <a:p>
            <a:r>
              <a:rPr lang="he-IL" dirty="0">
                <a:latin typeface="David" panose="020E0502060401010101" pitchFamily="34" charset="-79"/>
                <a:cs typeface="David" panose="020E0502060401010101" pitchFamily="34" charset="-79"/>
              </a:rPr>
              <a:t>ח. החדרת מי ביוב, דשנים ורעלים לקרקע, וגזים רעילים לאטמוספירה.</a:t>
            </a:r>
          </a:p>
          <a:p>
            <a:r>
              <a:rPr lang="he-IL" dirty="0">
                <a:latin typeface="David" panose="020E0502060401010101" pitchFamily="34" charset="-79"/>
                <a:cs typeface="David" panose="020E0502060401010101" pitchFamily="34" charset="-79"/>
              </a:rPr>
              <a:t>ט. פיזור פסולת חקלאית סביב שטחי החקלאות )חומר אורגני, שאריות פלסטיק, פסולת </a:t>
            </a:r>
            <a:r>
              <a:rPr lang="he-IL" dirty="0" smtClean="0">
                <a:latin typeface="David" panose="020E0502060401010101" pitchFamily="34" charset="-79"/>
                <a:cs typeface="David" panose="020E0502060401010101" pitchFamily="34" charset="-79"/>
              </a:rPr>
              <a:t>בניין ומיכון </a:t>
            </a:r>
            <a:r>
              <a:rPr lang="he-IL" dirty="0">
                <a:latin typeface="David" panose="020E0502060401010101" pitchFamily="34" charset="-79"/>
                <a:cs typeface="David" panose="020E0502060401010101" pitchFamily="34" charset="-79"/>
              </a:rPr>
              <a:t>חקלאי(. חלק מהפסולת משמש כמזון לבעלי חיים רבים </a:t>
            </a:r>
            <a:r>
              <a:rPr lang="he-IL" dirty="0" smtClean="0">
                <a:latin typeface="David" panose="020E0502060401010101" pitchFamily="34" charset="-79"/>
                <a:cs typeface="David" panose="020E0502060401010101" pitchFamily="34" charset="-79"/>
              </a:rPr>
              <a:t>ובכללם לזנבנים, וחלק מהפסולת </a:t>
            </a:r>
            <a:r>
              <a:rPr lang="he-IL" dirty="0">
                <a:latin typeface="David" panose="020E0502060401010101" pitchFamily="34" charset="-79"/>
                <a:cs typeface="David" panose="020E0502060401010101" pitchFamily="34" charset="-79"/>
              </a:rPr>
              <a:t>משמש כמקום מסתור לבעלי חיים שונים.</a:t>
            </a:r>
          </a:p>
          <a:p>
            <a:r>
              <a:rPr lang="he-IL" dirty="0">
                <a:latin typeface="David" panose="020E0502060401010101" pitchFamily="34" charset="-79"/>
                <a:cs typeface="David" panose="020E0502060401010101" pitchFamily="34" charset="-79"/>
              </a:rPr>
              <a:t>י. לכידה ולעיתים מוות של בעלי חיים שנכנסים לחממות כדי לחפש מזון או למצוא מסתור.</a:t>
            </a:r>
          </a:p>
          <a:p>
            <a:r>
              <a:rPr lang="he-IL" dirty="0" smtClean="0">
                <a:latin typeface="David" panose="020E0502060401010101" pitchFamily="34" charset="-79"/>
                <a:cs typeface="David" panose="020E0502060401010101" pitchFamily="34" charset="-79"/>
              </a:rPr>
              <a:t>יא</a:t>
            </a:r>
            <a:r>
              <a:rPr lang="he-IL" dirty="0">
                <a:latin typeface="David" panose="020E0502060401010101" pitchFamily="34" charset="-79"/>
                <a:cs typeface="David" panose="020E0502060401010101" pitchFamily="34" charset="-79"/>
              </a:rPr>
              <a:t>. הגברת נוכחות האדם בגלל צרכי בטחון, תיירות, חינוך ומדע מגבילה את פעילות בעלי </a:t>
            </a:r>
            <a:r>
              <a:rPr lang="he-IL" dirty="0" smtClean="0">
                <a:latin typeface="David" panose="020E0502060401010101" pitchFamily="34" charset="-79"/>
                <a:cs typeface="David" panose="020E0502060401010101" pitchFamily="34" charset="-79"/>
              </a:rPr>
              <a:t>החיים בזמן </a:t>
            </a:r>
            <a:r>
              <a:rPr lang="he-IL" dirty="0">
                <a:latin typeface="David" panose="020E0502060401010101" pitchFamily="34" charset="-79"/>
                <a:cs typeface="David" panose="020E0502060401010101" pitchFamily="34" charset="-79"/>
              </a:rPr>
              <a:t>ובמרחב.</a:t>
            </a:r>
          </a:p>
          <a:p>
            <a:r>
              <a:rPr lang="he-IL" dirty="0" err="1">
                <a:latin typeface="David" panose="020E0502060401010101" pitchFamily="34" charset="-79"/>
                <a:cs typeface="David" panose="020E0502060401010101" pitchFamily="34" charset="-79"/>
              </a:rPr>
              <a:t>יב</a:t>
            </a:r>
            <a:r>
              <a:rPr lang="he-IL" dirty="0">
                <a:latin typeface="David" panose="020E0502060401010101" pitchFamily="34" charset="-79"/>
                <a:cs typeface="David" panose="020E0502060401010101" pitchFamily="34" charset="-79"/>
              </a:rPr>
              <a:t>. העברת בעלי חיים מאזור אחד של כדור הארץ לאזורים אחרים )בכוונה או בשוגג, במודע </a:t>
            </a:r>
            <a:r>
              <a:rPr lang="he-IL" dirty="0" smtClean="0">
                <a:latin typeface="David" panose="020E0502060401010101" pitchFamily="34" charset="-79"/>
                <a:cs typeface="David" panose="020E0502060401010101" pitchFamily="34" charset="-79"/>
              </a:rPr>
              <a:t>או ללא </a:t>
            </a:r>
            <a:r>
              <a:rPr lang="he-IL" dirty="0">
                <a:latin typeface="David" panose="020E0502060401010101" pitchFamily="34" charset="-79"/>
                <a:cs typeface="David" panose="020E0502060401010101" pitchFamily="34" charset="-79"/>
              </a:rPr>
              <a:t>ידיעה( משפיעה לא רק עליהם, אלא גם על הסביבות מהן נלקחו ואליהן הועברו. </a:t>
            </a:r>
          </a:p>
        </p:txBody>
      </p:sp>
      <p:sp>
        <p:nvSpPr>
          <p:cNvPr id="6" name="Rectangle 5"/>
          <p:cNvSpPr/>
          <p:nvPr/>
        </p:nvSpPr>
        <p:spPr>
          <a:xfrm>
            <a:off x="2649821" y="6352143"/>
            <a:ext cx="9016291" cy="369332"/>
          </a:xfrm>
          <a:prstGeom prst="rect">
            <a:avLst/>
          </a:prstGeom>
          <a:solidFill>
            <a:schemeClr val="bg1">
              <a:lumMod val="95000"/>
            </a:schemeClr>
          </a:solidFill>
        </p:spPr>
        <p:txBody>
          <a:bodyPr wrap="square">
            <a:spAutoFit/>
          </a:bodyPr>
          <a:lstStyle/>
          <a:p>
            <a:r>
              <a:rPr lang="he-IL" b="1" dirty="0">
                <a:latin typeface="David" panose="020E0502060401010101" pitchFamily="34" charset="-79"/>
                <a:cs typeface="David" panose="020E0502060401010101" pitchFamily="34" charset="-79"/>
              </a:rPr>
              <a:t>השפעת שטחי החקלאות על האקולוגיה וההתנהגות של הזנבן </a:t>
            </a:r>
            <a:r>
              <a:rPr lang="he-IL" b="1" dirty="0" smtClean="0">
                <a:latin typeface="David" panose="020E0502060401010101" pitchFamily="34" charset="-79"/>
                <a:cs typeface="David" panose="020E0502060401010101" pitchFamily="34" charset="-79"/>
              </a:rPr>
              <a:t>הערבי </a:t>
            </a:r>
            <a:r>
              <a:rPr lang="he-IL" dirty="0" smtClean="0">
                <a:latin typeface="David" panose="020E0502060401010101" pitchFamily="34" charset="-79"/>
                <a:cs typeface="David" panose="020E0502060401010101" pitchFamily="34" charset="-79"/>
              </a:rPr>
              <a:t>2017 רוני </a:t>
            </a:r>
            <a:r>
              <a:rPr lang="he-IL" dirty="0">
                <a:latin typeface="David" panose="020E0502060401010101" pitchFamily="34" charset="-79"/>
                <a:cs typeface="David" panose="020E0502060401010101" pitchFamily="34" charset="-79"/>
              </a:rPr>
              <a:t>אוסטרייכר</a:t>
            </a:r>
          </a:p>
        </p:txBody>
      </p:sp>
      <p:sp>
        <p:nvSpPr>
          <p:cNvPr id="3" name="מציין מיקום של כותרת תחתונה 2"/>
          <p:cNvSpPr>
            <a:spLocks noGrp="1"/>
          </p:cNvSpPr>
          <p:nvPr>
            <p:ph type="ftr" sz="quarter" idx="11"/>
          </p:nvPr>
        </p:nvSpPr>
        <p:spPr>
          <a:xfrm>
            <a:off x="1981200" y="5987018"/>
            <a:ext cx="4114800" cy="365125"/>
          </a:xfrm>
        </p:spPr>
        <p:txBody>
          <a:bodyPr/>
          <a:lstStyle/>
          <a:p>
            <a:r>
              <a:rPr lang="he-IL" dirty="0" smtClean="0"/>
              <a:t>חקלאות וסביבה - מהדורת ניסוי - 2019 -  כל הזכויות שמורות - אמיר ברנע</a:t>
            </a:r>
            <a:endParaRPr lang="he-IL" dirty="0"/>
          </a:p>
        </p:txBody>
      </p:sp>
    </p:spTree>
    <p:extLst>
      <p:ext uri="{BB962C8B-B14F-4D97-AF65-F5344CB8AC3E}">
        <p14:creationId xmlns:p14="http://schemas.microsoft.com/office/powerpoint/2010/main" val="41599061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27</a:t>
            </a:fld>
            <a:endParaRPr lang="he-IL"/>
          </a:p>
        </p:txBody>
      </p:sp>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2338" b="3234"/>
          <a:stretch/>
        </p:blipFill>
        <p:spPr bwMode="auto">
          <a:xfrm>
            <a:off x="2272239" y="1373179"/>
            <a:ext cx="9820239" cy="4300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324" y="5482706"/>
            <a:ext cx="3964129" cy="755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מלבן 3"/>
          <p:cNvSpPr/>
          <p:nvPr/>
        </p:nvSpPr>
        <p:spPr>
          <a:xfrm>
            <a:off x="3463411" y="209202"/>
            <a:ext cx="8393643" cy="1200329"/>
          </a:xfrm>
          <a:prstGeom prst="rect">
            <a:avLst/>
          </a:prstGeom>
        </p:spPr>
        <p:txBody>
          <a:bodyPr wrap="none">
            <a:spAutoFit/>
          </a:bodyPr>
          <a:lstStyle/>
          <a:p>
            <a:r>
              <a:rPr lang="he-IL" sz="3600" b="1" dirty="0" smtClean="0">
                <a:solidFill>
                  <a:srgbClr val="0000FF"/>
                </a:solidFill>
                <a:latin typeface="David" panose="020E0502060401010101" pitchFamily="34" charset="-79"/>
                <a:cs typeface="David" panose="020E0502060401010101" pitchFamily="34" charset="-79"/>
              </a:rPr>
              <a:t>כיצד מתמודדים עם אתגרים והשפעות השליליות</a:t>
            </a:r>
          </a:p>
          <a:p>
            <a:r>
              <a:rPr lang="he-IL" sz="3600" b="1" dirty="0" smtClean="0">
                <a:solidFill>
                  <a:srgbClr val="0000FF"/>
                </a:solidFill>
                <a:latin typeface="David" panose="020E0502060401010101" pitchFamily="34" charset="-79"/>
                <a:cs typeface="David" panose="020E0502060401010101" pitchFamily="34" charset="-79"/>
              </a:rPr>
              <a:t>של החקלאות על הסביבה ?</a:t>
            </a:r>
            <a:endParaRPr lang="he-IL" sz="3600" b="1" dirty="0">
              <a:solidFill>
                <a:srgbClr val="0000FF"/>
              </a:solidFill>
              <a:latin typeface="David" panose="020E0502060401010101" pitchFamily="34" charset="-79"/>
              <a:cs typeface="David" panose="020E0502060401010101" pitchFamily="34" charset="-79"/>
            </a:endParaRPr>
          </a:p>
        </p:txBody>
      </p:sp>
      <p:sp>
        <p:nvSpPr>
          <p:cNvPr id="7" name="TextBox 6"/>
          <p:cNvSpPr txBox="1"/>
          <p:nvPr/>
        </p:nvSpPr>
        <p:spPr>
          <a:xfrm>
            <a:off x="399324" y="608276"/>
            <a:ext cx="1872915" cy="646331"/>
          </a:xfrm>
          <a:prstGeom prst="rect">
            <a:avLst/>
          </a:prstGeom>
          <a:noFill/>
          <a:ln w="28575">
            <a:solidFill>
              <a:schemeClr val="tx1"/>
            </a:solidFill>
          </a:ln>
        </p:spPr>
        <p:txBody>
          <a:bodyPr wrap="square" rtlCol="1">
            <a:spAutoFit/>
          </a:bodyPr>
          <a:lstStyle/>
          <a:p>
            <a:r>
              <a:rPr lang="he-IL" b="1" dirty="0" smtClean="0"/>
              <a:t>ראה עוד מהתכנית</a:t>
            </a:r>
          </a:p>
          <a:p>
            <a:r>
              <a:rPr lang="he-IL" b="1" dirty="0" smtClean="0"/>
              <a:t>בכוונים להעמקה </a:t>
            </a:r>
            <a:endParaRPr lang="he-IL" dirty="0" smtClean="0"/>
          </a:p>
        </p:txBody>
      </p:sp>
    </p:spTree>
    <p:extLst>
      <p:ext uri="{BB962C8B-B14F-4D97-AF65-F5344CB8AC3E}">
        <p14:creationId xmlns:p14="http://schemas.microsoft.com/office/powerpoint/2010/main" val="32911069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28</a:t>
            </a:fld>
            <a:endParaRPr lang="he-IL"/>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2755" y="1128548"/>
            <a:ext cx="8758453" cy="4037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494" y="5490902"/>
            <a:ext cx="3768612" cy="71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מלבן 7"/>
          <p:cNvSpPr/>
          <p:nvPr/>
        </p:nvSpPr>
        <p:spPr>
          <a:xfrm>
            <a:off x="2919663" y="334601"/>
            <a:ext cx="8691545" cy="646331"/>
          </a:xfrm>
          <a:prstGeom prst="rect">
            <a:avLst/>
          </a:prstGeom>
        </p:spPr>
        <p:txBody>
          <a:bodyPr wrap="square">
            <a:spAutoFit/>
          </a:bodyPr>
          <a:lstStyle/>
          <a:p>
            <a:r>
              <a:rPr lang="he-IL" sz="3600" b="1" dirty="0" smtClean="0">
                <a:solidFill>
                  <a:srgbClr val="0000FF"/>
                </a:solidFill>
                <a:latin typeface="David" panose="020E0502060401010101" pitchFamily="34" charset="-79"/>
                <a:cs typeface="David" panose="020E0502060401010101" pitchFamily="34" charset="-79"/>
              </a:rPr>
              <a:t>חקלאות וסביבה - המאפיינים הייחודים לישראל</a:t>
            </a:r>
            <a:endParaRPr lang="he-IL" sz="3600" b="1" dirty="0">
              <a:solidFill>
                <a:srgbClr val="0000FF"/>
              </a:solidFill>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23926431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29</a:t>
            </a:fld>
            <a:endParaRPr lang="he-IL"/>
          </a:p>
        </p:txBody>
      </p:sp>
      <p:pic>
        <p:nvPicPr>
          <p:cNvPr id="4" name="Picture 3">
            <a:hlinkClick r:id="rId2"/>
          </p:cNvPr>
          <p:cNvPicPr>
            <a:picLocks noChangeAspect="1"/>
          </p:cNvPicPr>
          <p:nvPr/>
        </p:nvPicPr>
        <p:blipFill>
          <a:blip r:embed="rId3"/>
          <a:stretch>
            <a:fillRect/>
          </a:stretch>
        </p:blipFill>
        <p:spPr>
          <a:xfrm>
            <a:off x="10422293" y="323850"/>
            <a:ext cx="1168293" cy="1548970"/>
          </a:xfrm>
          <a:prstGeom prst="rect">
            <a:avLst/>
          </a:prstGeom>
        </p:spPr>
      </p:pic>
      <p:pic>
        <p:nvPicPr>
          <p:cNvPr id="7" name="Picture 6"/>
          <p:cNvPicPr>
            <a:picLocks noChangeAspect="1"/>
          </p:cNvPicPr>
          <p:nvPr/>
        </p:nvPicPr>
        <p:blipFill>
          <a:blip r:embed="rId4"/>
          <a:stretch>
            <a:fillRect/>
          </a:stretch>
        </p:blipFill>
        <p:spPr>
          <a:xfrm>
            <a:off x="5411754" y="266737"/>
            <a:ext cx="4545282" cy="6272175"/>
          </a:xfrm>
          <a:prstGeom prst="rect">
            <a:avLst/>
          </a:prstGeom>
        </p:spPr>
      </p:pic>
      <p:sp>
        <p:nvSpPr>
          <p:cNvPr id="6" name="TextBox 5"/>
          <p:cNvSpPr txBox="1"/>
          <p:nvPr/>
        </p:nvSpPr>
        <p:spPr>
          <a:xfrm>
            <a:off x="1270887" y="498170"/>
            <a:ext cx="2424362" cy="1754326"/>
          </a:xfrm>
          <a:prstGeom prst="rect">
            <a:avLst/>
          </a:prstGeom>
          <a:noFill/>
          <a:ln w="28575">
            <a:solidFill>
              <a:schemeClr val="tx1"/>
            </a:solidFill>
          </a:ln>
        </p:spPr>
        <p:txBody>
          <a:bodyPr wrap="square" rtlCol="1">
            <a:spAutoFit/>
          </a:bodyPr>
          <a:lstStyle/>
          <a:p>
            <a:r>
              <a:rPr lang="he-IL" b="1" dirty="0" smtClean="0"/>
              <a:t>תמונת המצב בישראל מבחינת שימושי קרקע -</a:t>
            </a:r>
          </a:p>
          <a:p>
            <a:r>
              <a:rPr lang="he-IL" dirty="0" smtClean="0"/>
              <a:t>הדגשת השימוש הרב בקרקע לצרכי חקלאות.</a:t>
            </a:r>
          </a:p>
          <a:p>
            <a:r>
              <a:rPr lang="he-IL" dirty="0" smtClean="0"/>
              <a:t>השוואה ע"י התלמידים למדינות אחרות</a:t>
            </a:r>
          </a:p>
        </p:txBody>
      </p:sp>
    </p:spTree>
    <p:extLst>
      <p:ext uri="{BB962C8B-B14F-4D97-AF65-F5344CB8AC3E}">
        <p14:creationId xmlns:p14="http://schemas.microsoft.com/office/powerpoint/2010/main" val="27854056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3</a:t>
            </a:fld>
            <a:endParaRPr lang="he-IL"/>
          </a:p>
        </p:txBody>
      </p:sp>
      <p:sp>
        <p:nvSpPr>
          <p:cNvPr id="4" name="כותרת 1"/>
          <p:cNvSpPr txBox="1">
            <a:spLocks/>
          </p:cNvSpPr>
          <p:nvPr/>
        </p:nvSpPr>
        <p:spPr>
          <a:xfrm>
            <a:off x="8300884" y="266635"/>
            <a:ext cx="3249561" cy="589936"/>
          </a:xfrm>
          <a:prstGeom prst="rect">
            <a:avLst/>
          </a:prstGeom>
        </p:spPr>
        <p:txBody>
          <a:bodyPr>
            <a:normAutofit fontScale="90000" lnSpcReduction="100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he-IL" b="1" dirty="0" smtClean="0">
                <a:solidFill>
                  <a:srgbClr val="0000FF"/>
                </a:solidFill>
                <a:latin typeface="David" panose="020E0502060401010101" pitchFamily="34" charset="-79"/>
                <a:cs typeface="David" panose="020E0502060401010101" pitchFamily="34" charset="-79"/>
              </a:rPr>
              <a:t>איגרת למורה</a:t>
            </a:r>
            <a:endParaRPr lang="he-IL" sz="4800" dirty="0">
              <a:solidFill>
                <a:srgbClr val="0000FF"/>
              </a:solidFill>
              <a:latin typeface="David" panose="020E0502060401010101" pitchFamily="34" charset="-79"/>
              <a:cs typeface="David" panose="020E0502060401010101" pitchFamily="34" charset="-79"/>
            </a:endParaRPr>
          </a:p>
        </p:txBody>
      </p:sp>
      <p:sp>
        <p:nvSpPr>
          <p:cNvPr id="5" name="TextBox 4"/>
          <p:cNvSpPr txBox="1"/>
          <p:nvPr/>
        </p:nvSpPr>
        <p:spPr>
          <a:xfrm>
            <a:off x="291286" y="856571"/>
            <a:ext cx="11259159" cy="4678204"/>
          </a:xfrm>
          <a:prstGeom prst="rect">
            <a:avLst/>
          </a:prstGeom>
          <a:noFill/>
        </p:spPr>
        <p:txBody>
          <a:bodyPr wrap="square" rtlCol="1">
            <a:spAutoFit/>
          </a:bodyPr>
          <a:lstStyle/>
          <a:p>
            <a:r>
              <a:rPr lang="he-IL" dirty="0" smtClean="0">
                <a:latin typeface="David" panose="020E0502060401010101" pitchFamily="34" charset="-79"/>
                <a:cs typeface="David" panose="020E0502060401010101" pitchFamily="34" charset="-79"/>
              </a:rPr>
              <a:t>שלום רב,</a:t>
            </a:r>
          </a:p>
          <a:p>
            <a:r>
              <a:rPr lang="he-IL" dirty="0" smtClean="0">
                <a:latin typeface="David" panose="020E0502060401010101" pitchFamily="34" charset="-79"/>
                <a:cs typeface="David" panose="020E0502060401010101" pitchFamily="34" charset="-79"/>
              </a:rPr>
              <a:t>מצורפים בזאת תכני מפגשי הלמידה במסגרת המבוא למדעי החקלאות - חקלאות וסביבה. </a:t>
            </a:r>
          </a:p>
          <a:p>
            <a:r>
              <a:rPr lang="he-IL" dirty="0" smtClean="0">
                <a:latin typeface="David" panose="020E0502060401010101" pitchFamily="34" charset="-79"/>
                <a:cs typeface="David" panose="020E0502060401010101" pitchFamily="34" charset="-79"/>
              </a:rPr>
              <a:t>זאת בהתאם תכנית </a:t>
            </a:r>
            <a:r>
              <a:rPr lang="he-IL" dirty="0">
                <a:latin typeface="David" panose="020E0502060401010101" pitchFamily="34" charset="-79"/>
                <a:cs typeface="David" panose="020E0502060401010101" pitchFamily="34" charset="-79"/>
              </a:rPr>
              <a:t>לימודים חדשה במדעי החקלאות בהיקף של חמש </a:t>
            </a:r>
            <a:r>
              <a:rPr lang="he-IL" dirty="0" smtClean="0">
                <a:latin typeface="David" panose="020E0502060401010101" pitchFamily="34" charset="-79"/>
                <a:cs typeface="David" panose="020E0502060401010101" pitchFamily="34" charset="-79"/>
              </a:rPr>
              <a:t>יחידות. </a:t>
            </a:r>
            <a:endParaRPr lang="he-IL" dirty="0">
              <a:latin typeface="David" panose="020E0502060401010101" pitchFamily="34" charset="-79"/>
              <a:cs typeface="David" panose="020E0502060401010101" pitchFamily="34" charset="-79"/>
            </a:endParaRPr>
          </a:p>
          <a:p>
            <a:r>
              <a:rPr lang="he-IL" dirty="0" smtClean="0">
                <a:latin typeface="David" panose="020E0502060401010101" pitchFamily="34" charset="-79"/>
                <a:cs typeface="David" panose="020E0502060401010101" pitchFamily="34" charset="-79"/>
              </a:rPr>
              <a:t>לנוחותך מצורפים:</a:t>
            </a:r>
          </a:p>
          <a:p>
            <a:pPr marL="342900" indent="-342900">
              <a:buFont typeface="+mj-cs"/>
              <a:buAutoNum type="hebrew2Minus"/>
            </a:pPr>
            <a:r>
              <a:rPr lang="he-IL" dirty="0" smtClean="0">
                <a:latin typeface="David" panose="020E0502060401010101" pitchFamily="34" charset="-79"/>
                <a:cs typeface="David" panose="020E0502060401010101" pitchFamily="34" charset="-79"/>
              </a:rPr>
              <a:t>תקציר</a:t>
            </a:r>
          </a:p>
          <a:p>
            <a:pPr marL="342900" indent="-342900">
              <a:buFont typeface="+mj-cs"/>
              <a:buAutoNum type="hebrew2Minus"/>
            </a:pPr>
            <a:r>
              <a:rPr lang="he-IL" dirty="0" smtClean="0">
                <a:latin typeface="David" panose="020E0502060401010101" pitchFamily="34" charset="-79"/>
                <a:cs typeface="David" panose="020E0502060401010101" pitchFamily="34" charset="-79"/>
              </a:rPr>
              <a:t>נושאי המפגשים – רציונל ותיאור קצר</a:t>
            </a:r>
          </a:p>
          <a:p>
            <a:pPr marL="342900" indent="-342900">
              <a:buFont typeface="+mj-cs"/>
              <a:buAutoNum type="hebrew2Minus"/>
            </a:pPr>
            <a:r>
              <a:rPr lang="he-IL" dirty="0" smtClean="0">
                <a:latin typeface="David" panose="020E0502060401010101" pitchFamily="34" charset="-79"/>
                <a:cs typeface="David" panose="020E0502060401010101" pitchFamily="34" charset="-79"/>
              </a:rPr>
              <a:t>עקרונות </a:t>
            </a:r>
            <a:r>
              <a:rPr lang="he-IL" dirty="0">
                <a:latin typeface="David" panose="020E0502060401010101" pitchFamily="34" charset="-79"/>
                <a:cs typeface="David" panose="020E0502060401010101" pitchFamily="34" charset="-79"/>
              </a:rPr>
              <a:t>מנחים </a:t>
            </a:r>
            <a:r>
              <a:rPr lang="he-IL" dirty="0" smtClean="0">
                <a:latin typeface="David" panose="020E0502060401010101" pitchFamily="34" charset="-79"/>
                <a:cs typeface="David" panose="020E0502060401010101" pitchFamily="34" charset="-79"/>
              </a:rPr>
              <a:t>להוראת של מפגשי הלמידה</a:t>
            </a:r>
          </a:p>
          <a:p>
            <a:pPr marL="342900" indent="-342900">
              <a:buFont typeface="+mj-cs"/>
              <a:buAutoNum type="hebrew2Minus"/>
            </a:pPr>
            <a:r>
              <a:rPr lang="he-IL" dirty="0" smtClean="0">
                <a:latin typeface="David" panose="020E0502060401010101" pitchFamily="34" charset="-79"/>
                <a:cs typeface="David" panose="020E0502060401010101" pitchFamily="34" charset="-79"/>
              </a:rPr>
              <a:t>לחקירה נוספת - הצעות להעמקה ולהרחבה </a:t>
            </a:r>
          </a:p>
          <a:p>
            <a:pPr marL="342900" indent="-342900">
              <a:buFont typeface="+mj-cs"/>
              <a:buAutoNum type="hebrew2Minus"/>
            </a:pPr>
            <a:r>
              <a:rPr lang="he-IL" dirty="0" smtClean="0">
                <a:latin typeface="David" panose="020E0502060401010101" pitchFamily="34" charset="-79"/>
                <a:cs typeface="David" panose="020E0502060401010101" pitchFamily="34" charset="-79"/>
              </a:rPr>
              <a:t>אתרים ומקורות מומלצים [לרוב יימצא קישור בכותרת או בגוף המקור]</a:t>
            </a:r>
          </a:p>
          <a:p>
            <a:pPr marL="342900" indent="-342900">
              <a:buFont typeface="+mj-cs"/>
              <a:buAutoNum type="hebrew2Minus"/>
            </a:pPr>
            <a:r>
              <a:rPr lang="he-IL" dirty="0" smtClean="0">
                <a:latin typeface="David" panose="020E0502060401010101" pitchFamily="34" charset="-79"/>
                <a:cs typeface="David" panose="020E0502060401010101" pitchFamily="34" charset="-79"/>
              </a:rPr>
              <a:t>מפגש מס' 1 – אספקת מזון לאנושות – האתגר הבלתי נתפס</a:t>
            </a:r>
          </a:p>
          <a:p>
            <a:pPr marL="342900" indent="-342900">
              <a:buFont typeface="+mj-cs"/>
              <a:buAutoNum type="hebrew2Minus"/>
            </a:pPr>
            <a:r>
              <a:rPr lang="he-IL" dirty="0" smtClean="0">
                <a:latin typeface="David" panose="020E0502060401010101" pitchFamily="34" charset="-79"/>
                <a:cs typeface="David" panose="020E0502060401010101" pitchFamily="34" charset="-79"/>
              </a:rPr>
              <a:t>מפגש מס' 2 </a:t>
            </a:r>
            <a:r>
              <a:rPr lang="he-IL" dirty="0">
                <a:latin typeface="David" panose="020E0502060401010101" pitchFamily="34" charset="-79"/>
                <a:cs typeface="David" panose="020E0502060401010101" pitchFamily="34" charset="-79"/>
              </a:rPr>
              <a:t>- 3.5 מ"ר של מחסה לאדם -כיצד מתמודדים עם אסונות טבע ?</a:t>
            </a:r>
          </a:p>
          <a:p>
            <a:pPr marL="342900" indent="-342900">
              <a:buFont typeface="+mj-cs"/>
              <a:buAutoNum type="hebrew2Minus"/>
            </a:pPr>
            <a:r>
              <a:rPr lang="he-IL" dirty="0" smtClean="0">
                <a:latin typeface="David" panose="020E0502060401010101" pitchFamily="34" charset="-79"/>
                <a:cs typeface="David" panose="020E0502060401010101" pitchFamily="34" charset="-79"/>
              </a:rPr>
              <a:t>מפגש מס' 3 </a:t>
            </a:r>
            <a:r>
              <a:rPr lang="he-IL" dirty="0">
                <a:latin typeface="David" panose="020E0502060401010101" pitchFamily="34" charset="-79"/>
                <a:cs typeface="David" panose="020E0502060401010101" pitchFamily="34" charset="-79"/>
              </a:rPr>
              <a:t>- החיפוש אחר הקשר – המערכת הסמויה מן העין</a:t>
            </a:r>
          </a:p>
          <a:p>
            <a:pPr marL="342900" indent="-342900">
              <a:buFont typeface="+mj-cs"/>
              <a:buAutoNum type="hebrew2Minus"/>
            </a:pPr>
            <a:endParaRPr lang="he-IL" dirty="0" smtClean="0">
              <a:latin typeface="David" panose="020E0502060401010101" pitchFamily="34" charset="-79"/>
              <a:cs typeface="David" panose="020E0502060401010101" pitchFamily="34" charset="-79"/>
            </a:endParaRPr>
          </a:p>
          <a:p>
            <a:pPr marL="342900" indent="-342900">
              <a:buFont typeface="+mj-cs"/>
              <a:buAutoNum type="hebrew2Minus"/>
            </a:pPr>
            <a:endParaRPr lang="he-IL" dirty="0">
              <a:latin typeface="David" panose="020E0502060401010101" pitchFamily="34" charset="-79"/>
              <a:cs typeface="David" panose="020E0502060401010101" pitchFamily="34" charset="-79"/>
            </a:endParaRPr>
          </a:p>
          <a:p>
            <a:endParaRPr lang="he-IL" dirty="0">
              <a:latin typeface="David" panose="020E0502060401010101" pitchFamily="34" charset="-79"/>
              <a:cs typeface="David" panose="020E0502060401010101" pitchFamily="34" charset="-79"/>
            </a:endParaRPr>
          </a:p>
          <a:p>
            <a:pPr algn="l"/>
            <a:r>
              <a:rPr lang="he-IL" sz="2800" b="1" dirty="0" smtClean="0">
                <a:solidFill>
                  <a:srgbClr val="3333FF"/>
                </a:solidFill>
                <a:latin typeface="David" pitchFamily="34" charset="-79"/>
                <a:cs typeface="David" pitchFamily="34" charset="-79"/>
              </a:rPr>
              <a:t>בהצלחה !</a:t>
            </a:r>
            <a:endParaRPr lang="he-IL" sz="2800" b="1" dirty="0">
              <a:solidFill>
                <a:srgbClr val="3333FF"/>
              </a:solidFill>
              <a:latin typeface="David" pitchFamily="34" charset="-79"/>
              <a:cs typeface="David" pitchFamily="34" charset="-79"/>
            </a:endParaRPr>
          </a:p>
        </p:txBody>
      </p:sp>
      <p:sp>
        <p:nvSpPr>
          <p:cNvPr id="6" name="מלבן 5"/>
          <p:cNvSpPr/>
          <p:nvPr/>
        </p:nvSpPr>
        <p:spPr>
          <a:xfrm>
            <a:off x="381648" y="4967481"/>
            <a:ext cx="6096000" cy="892552"/>
          </a:xfrm>
          <a:prstGeom prst="rect">
            <a:avLst/>
          </a:prstGeom>
          <a:ln>
            <a:solidFill>
              <a:schemeClr val="tx1"/>
            </a:solidFill>
          </a:ln>
        </p:spPr>
        <p:txBody>
          <a:bodyPr>
            <a:spAutoFit/>
          </a:bodyPr>
          <a:lstStyle/>
          <a:p>
            <a:pPr algn="l" rtl="0"/>
            <a:r>
              <a:rPr lang="en-US" sz="2400" dirty="0" smtClean="0">
                <a:latin typeface="Bodoni MT Black" panose="02070A03080606020203" pitchFamily="18" charset="0"/>
              </a:rPr>
              <a:t>Homin</a:t>
            </a:r>
            <a:r>
              <a:rPr lang="en-US" sz="2400" b="1" dirty="0" smtClean="0">
                <a:latin typeface="Bodoni MT Black" panose="02070A03080606020203" pitchFamily="18" charset="0"/>
              </a:rPr>
              <a:t>ē</a:t>
            </a:r>
            <a:r>
              <a:rPr lang="en-US" sz="2400" dirty="0" smtClean="0">
                <a:latin typeface="Bodoni MT Black" panose="02070A03080606020203" pitchFamily="18" charset="0"/>
              </a:rPr>
              <a:t>s, dum docent, discunt. </a:t>
            </a:r>
          </a:p>
          <a:p>
            <a:pPr algn="l" rtl="0"/>
            <a:r>
              <a:rPr lang="en-US" sz="2400" dirty="0" smtClean="0">
                <a:latin typeface="Bodoni MT Black" panose="02070A03080606020203" pitchFamily="18" charset="0"/>
              </a:rPr>
              <a:t>Men learn while teaching</a:t>
            </a:r>
            <a:r>
              <a:rPr lang="en-US" sz="2800" dirty="0" smtClean="0">
                <a:latin typeface="Bodoni MT Black" panose="02070A03080606020203" pitchFamily="18" charset="0"/>
              </a:rPr>
              <a:t>.         </a:t>
            </a:r>
            <a:r>
              <a:rPr lang="en-US" dirty="0" smtClean="0">
                <a:latin typeface="Bodoni MT Black" panose="02070A03080606020203" pitchFamily="18" charset="0"/>
              </a:rPr>
              <a:t>Seneca</a:t>
            </a:r>
            <a:endParaRPr lang="he-IL" dirty="0">
              <a:latin typeface="Bodoni MT Black" panose="02070A03080606020203" pitchFamily="18" charset="0"/>
            </a:endParaRPr>
          </a:p>
        </p:txBody>
      </p:sp>
    </p:spTree>
    <p:extLst>
      <p:ext uri="{BB962C8B-B14F-4D97-AF65-F5344CB8AC3E}">
        <p14:creationId xmlns:p14="http://schemas.microsoft.com/office/powerpoint/2010/main" val="17196522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30</a:t>
            </a:fld>
            <a:endParaRPr lang="he-IL"/>
          </a:p>
        </p:txBody>
      </p:sp>
      <p:pic>
        <p:nvPicPr>
          <p:cNvPr id="1026" name="Picture 2" descr="https://ci4.googleusercontent.com/proxy/Bhje6Ax9C-mFUJIRxfLqM4zNA4Ar0319Y7EhGYdXw75nHYgeAgSS5GEXy4RkaHv24l6ySm-CO1rXCUROfbSBipOZAQ4koglXIfEuzcuGElR7GAWN_DVxF5Ml2LOBjpc6Mf3uPWSlOsGjVcpQaK8yLgNlNPgnOxiZBHg=s0-d-e1-ft#https://gallery.mailchimp.com/07487d1456302a286cf9c4ccc/images/7faf5c40-b6b5-404c-818f-75d9c372e93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399" y="306189"/>
            <a:ext cx="9350375" cy="5259586"/>
          </a:xfrm>
          <a:prstGeom prst="rect">
            <a:avLst/>
          </a:prstGeom>
          <a:noFill/>
          <a:extLst>
            <a:ext uri="{909E8E84-426E-40DD-AFC4-6F175D3DCCD1}">
              <a14:hiddenFill xmlns:a14="http://schemas.microsoft.com/office/drawing/2010/main">
                <a:solidFill>
                  <a:srgbClr val="FFFFFF"/>
                </a:solidFill>
              </a14:hiddenFill>
            </a:ext>
          </a:extLst>
        </p:spPr>
      </p:pic>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30145766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31</a:t>
            </a:fld>
            <a:endParaRPr lang="he-IL"/>
          </a:p>
        </p:txBody>
      </p:sp>
      <p:sp>
        <p:nvSpPr>
          <p:cNvPr id="4" name="כותרת 1"/>
          <p:cNvSpPr txBox="1">
            <a:spLocks/>
          </p:cNvSpPr>
          <p:nvPr/>
        </p:nvSpPr>
        <p:spPr>
          <a:xfrm>
            <a:off x="2622581" y="205529"/>
            <a:ext cx="9178193" cy="589936"/>
          </a:xfrm>
          <a:prstGeom prst="rect">
            <a:avLst/>
          </a:prstGeom>
        </p:spPr>
        <p:txBody>
          <a:bodyPr>
            <a:normAutofit fontScale="90000" lnSpcReduction="100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he-IL" b="1" dirty="0" smtClean="0">
                <a:solidFill>
                  <a:srgbClr val="0000FF"/>
                </a:solidFill>
                <a:latin typeface="David" panose="020E0502060401010101" pitchFamily="34" charset="-79"/>
                <a:cs typeface="David" panose="020E0502060401010101" pitchFamily="34" charset="-79"/>
              </a:rPr>
              <a:t>ב. מפגש מס' 2 -</a:t>
            </a:r>
            <a:endParaRPr lang="he-IL" sz="4800" dirty="0">
              <a:solidFill>
                <a:srgbClr val="0000FF"/>
              </a:solidFill>
              <a:latin typeface="David" panose="020E0502060401010101" pitchFamily="34" charset="-79"/>
              <a:cs typeface="David" panose="020E0502060401010101" pitchFamily="34" charset="-79"/>
            </a:endParaRPr>
          </a:p>
        </p:txBody>
      </p:sp>
      <p:graphicFrame>
        <p:nvGraphicFramePr>
          <p:cNvPr id="6" name="טבלה 5"/>
          <p:cNvGraphicFramePr>
            <a:graphicFrameLocks noGrp="1"/>
          </p:cNvGraphicFramePr>
          <p:nvPr>
            <p:extLst/>
          </p:nvPr>
        </p:nvGraphicFramePr>
        <p:xfrm>
          <a:off x="391226" y="967010"/>
          <a:ext cx="11409548" cy="5308600"/>
        </p:xfrm>
        <a:graphic>
          <a:graphicData uri="http://schemas.openxmlformats.org/drawingml/2006/table">
            <a:tbl>
              <a:tblPr rtl="1" firstRow="1" bandRow="1">
                <a:tableStyleId>{5C22544A-7EE6-4342-B048-85BDC9FD1C3A}</a:tableStyleId>
              </a:tblPr>
              <a:tblGrid>
                <a:gridCol w="522699">
                  <a:extLst>
                    <a:ext uri="{9D8B030D-6E8A-4147-A177-3AD203B41FA5}">
                      <a16:colId xmlns:a16="http://schemas.microsoft.com/office/drawing/2014/main" xmlns="" val="1640858532"/>
                    </a:ext>
                  </a:extLst>
                </a:gridCol>
                <a:gridCol w="1812980">
                  <a:extLst>
                    <a:ext uri="{9D8B030D-6E8A-4147-A177-3AD203B41FA5}">
                      <a16:colId xmlns:a16="http://schemas.microsoft.com/office/drawing/2014/main" xmlns="" val="1986004122"/>
                    </a:ext>
                  </a:extLst>
                </a:gridCol>
                <a:gridCol w="3433263">
                  <a:extLst>
                    <a:ext uri="{9D8B030D-6E8A-4147-A177-3AD203B41FA5}">
                      <a16:colId xmlns:a16="http://schemas.microsoft.com/office/drawing/2014/main" xmlns="" val="4056911927"/>
                    </a:ext>
                  </a:extLst>
                </a:gridCol>
                <a:gridCol w="5640606">
                  <a:extLst>
                    <a:ext uri="{9D8B030D-6E8A-4147-A177-3AD203B41FA5}">
                      <a16:colId xmlns:a16="http://schemas.microsoft.com/office/drawing/2014/main" xmlns="" val="780934501"/>
                    </a:ext>
                  </a:extLst>
                </a:gridCol>
              </a:tblGrid>
              <a:tr h="370840">
                <a:tc>
                  <a:txBody>
                    <a:bodyPr/>
                    <a:lstStyle/>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שם המפגש</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רציונל</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solidFill>
                            <a:schemeClr val="tx1"/>
                          </a:solidFill>
                          <a:latin typeface="David" panose="020E0502060401010101" pitchFamily="34" charset="-79"/>
                          <a:cs typeface="David" panose="020E0502060401010101" pitchFamily="34" charset="-79"/>
                        </a:rPr>
                        <a:t>תיאור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291995828"/>
                  </a:ext>
                </a:extLst>
              </a:tr>
              <a:tr h="370840">
                <a:tc>
                  <a:txBody>
                    <a:bodyPr/>
                    <a:lstStyle/>
                    <a:p>
                      <a:pPr rtl="1"/>
                      <a:r>
                        <a:rPr lang="he-IL" dirty="0" smtClean="0"/>
                        <a:t>1</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b="1" dirty="0" smtClean="0">
                          <a:solidFill>
                            <a:schemeClr val="tx1"/>
                          </a:solidFill>
                          <a:latin typeface="David" panose="020E0502060401010101" pitchFamily="34" charset="-79"/>
                          <a:cs typeface="David" panose="020E0502060401010101" pitchFamily="34" charset="-79"/>
                        </a:rPr>
                        <a:t>אספקת מזון לאנושות - האתגר הבלתי נתפס</a:t>
                      </a:r>
                      <a:endParaRPr lang="he-IL" b="1"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baseline="0" dirty="0" smtClean="0">
                          <a:solidFill>
                            <a:schemeClr val="tx1"/>
                          </a:solidFill>
                          <a:latin typeface="David" panose="020E0502060401010101" pitchFamily="34" charset="-79"/>
                          <a:cs typeface="David" panose="020E0502060401010101" pitchFamily="34" charset="-79"/>
                        </a:rPr>
                        <a:t>אתגר אספקת מזון לכלל האנושות ממחיש את משמעות והשפעת הקשרים  בין חקלאות לסביבה. </a:t>
                      </a:r>
                    </a:p>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solidFill>
                            <a:schemeClr val="tx1"/>
                          </a:solidFill>
                          <a:latin typeface="David" panose="020E0502060401010101" pitchFamily="34" charset="-79"/>
                          <a:cs typeface="David" panose="020E0502060401010101" pitchFamily="34" charset="-79"/>
                        </a:rPr>
                        <a:t>ערכים של קיום, זכות למזון ראוי ובריא יחד עם ערכות הדדיות וקיימות מזמנים דיונים בעלי משמעות ללומדים.</a:t>
                      </a:r>
                      <a:endParaRPr lang="he-IL" baseline="0" dirty="0" smtClean="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solidFill>
                            <a:schemeClr val="tx1"/>
                          </a:solidFill>
                          <a:latin typeface="David" panose="020E0502060401010101" pitchFamily="34" charset="-79"/>
                          <a:cs typeface="David" panose="020E0502060401010101" pitchFamily="34" charset="-79"/>
                        </a:rPr>
                        <a:t>חקלאות תפקיד עיקרי,</a:t>
                      </a:r>
                      <a:r>
                        <a:rPr lang="he-IL" baseline="0" dirty="0" smtClean="0">
                          <a:solidFill>
                            <a:schemeClr val="tx1"/>
                          </a:solidFill>
                          <a:latin typeface="David" panose="020E0502060401010101" pitchFamily="34" charset="-79"/>
                          <a:cs typeface="David" panose="020E0502060401010101" pitchFamily="34" charset="-79"/>
                        </a:rPr>
                        <a:t> חיוני ודחוף </a:t>
                      </a:r>
                      <a:r>
                        <a:rPr lang="he-IL" dirty="0" smtClean="0">
                          <a:solidFill>
                            <a:schemeClr val="tx1"/>
                          </a:solidFill>
                          <a:latin typeface="David" panose="020E0502060401010101" pitchFamily="34" charset="-79"/>
                          <a:cs typeface="David" panose="020E0502060401010101" pitchFamily="34" charset="-79"/>
                        </a:rPr>
                        <a:t>לתזונת האנושות בהווה ובעתיד.</a:t>
                      </a:r>
                      <a:r>
                        <a:rPr lang="he-IL" baseline="0" dirty="0" smtClean="0">
                          <a:solidFill>
                            <a:schemeClr val="tx1"/>
                          </a:solidFill>
                          <a:latin typeface="David" panose="020E0502060401010101" pitchFamily="34" charset="-79"/>
                          <a:cs typeface="David" panose="020E0502060401010101" pitchFamily="34" charset="-79"/>
                        </a:rPr>
                        <a:t> יש להבין את השפעות החקלאות על הסביבה והמקשות על השגת יעד זה.</a:t>
                      </a:r>
                      <a:r>
                        <a:rPr lang="he-IL" dirty="0" smtClean="0">
                          <a:solidFill>
                            <a:schemeClr val="tx1"/>
                          </a:solidFill>
                          <a:latin typeface="David" panose="020E0502060401010101" pitchFamily="34" charset="-79"/>
                          <a:cs typeface="David" panose="020E0502060401010101" pitchFamily="34" charset="-79"/>
                        </a:rPr>
                        <a:t> </a:t>
                      </a:r>
                      <a:r>
                        <a:rPr lang="he-IL" baseline="0" dirty="0" smtClean="0">
                          <a:solidFill>
                            <a:schemeClr val="tx1"/>
                          </a:solidFill>
                          <a:latin typeface="David" panose="020E0502060401010101" pitchFamily="34" charset="-79"/>
                          <a:cs typeface="David" panose="020E0502060401010101" pitchFamily="34" charset="-79"/>
                        </a:rPr>
                        <a:t>חיוני ללמוד את סוגי הקשרים הבסיסיים בין חקלאות לסביבה על מנת להתמודד בהצלחה עם האתגר. </a:t>
                      </a:r>
                      <a:endParaRPr lang="he-IL" dirty="0" smtClean="0">
                        <a:solidFill>
                          <a:schemeClr val="tx1"/>
                        </a:solidFill>
                        <a:latin typeface="David" panose="020E0502060401010101" pitchFamily="34" charset="-79"/>
                        <a:cs typeface="David" panose="020E0502060401010101" pitchFamily="34" charset="-79"/>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he-IL" dirty="0" smtClean="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953176606"/>
                  </a:ext>
                </a:extLst>
              </a:tr>
              <a:tr h="370840">
                <a:tc>
                  <a:txBody>
                    <a:bodyPr/>
                    <a:lstStyle/>
                    <a:p>
                      <a:pPr rtl="1"/>
                      <a:r>
                        <a:rPr lang="he-IL" dirty="0" smtClean="0"/>
                        <a:t>2</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r>
                        <a:rPr lang="he-IL" b="1" dirty="0" smtClean="0">
                          <a:solidFill>
                            <a:schemeClr val="tx1"/>
                          </a:solidFill>
                          <a:latin typeface="David" panose="020E0502060401010101" pitchFamily="34" charset="-79"/>
                          <a:cs typeface="David" panose="020E0502060401010101" pitchFamily="34" charset="-79"/>
                        </a:rPr>
                        <a:t>3.5 מ"ר של מחסה לאדם -כיצד מתמודדים עם אסונות טבע ?</a:t>
                      </a:r>
                      <a:endParaRPr lang="he-IL" b="1"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אסונות טבע</a:t>
                      </a:r>
                      <a:r>
                        <a:rPr lang="he-IL" baseline="0" dirty="0" smtClean="0">
                          <a:solidFill>
                            <a:schemeClr val="tx1"/>
                          </a:solidFill>
                          <a:latin typeface="David" panose="020E0502060401010101" pitchFamily="34" charset="-79"/>
                          <a:cs typeface="David" panose="020E0502060401010101" pitchFamily="34" charset="-79"/>
                        </a:rPr>
                        <a:t> ממחישים נקודות קיצון במערכות הקשרים הסבוכות של כדור הארץ ובהן – המערכות החקלאיות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חקלאות משפיעה מהותית על הסביבה בהיבטים רבים: שימוש במשאבים, איכות המים, האוויר והקרקע, מגורי, תיירות ופנאי. כתוצאה של פעולה אנושית והמתבצעת על שטח נרחב. בישראל ובמדינות רבות היא המשפיעה העיקרית על הסביבה..</a:t>
                      </a:r>
                    </a:p>
                    <a:p>
                      <a:pPr rtl="1"/>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xmlns="" val="938906830"/>
                  </a:ext>
                </a:extLst>
              </a:tr>
              <a:tr h="370840">
                <a:tc>
                  <a:txBody>
                    <a:bodyPr/>
                    <a:lstStyle/>
                    <a:p>
                      <a:pPr rtl="1"/>
                      <a:r>
                        <a:rPr lang="he-IL" dirty="0" smtClean="0"/>
                        <a:t>3</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b="1" dirty="0" smtClean="0">
                          <a:solidFill>
                            <a:schemeClr val="tx1"/>
                          </a:solidFill>
                          <a:latin typeface="David" panose="020E0502060401010101" pitchFamily="34" charset="-79"/>
                          <a:cs typeface="David" panose="020E0502060401010101" pitchFamily="34" charset="-79"/>
                        </a:rPr>
                        <a:t>החיפוש</a:t>
                      </a:r>
                      <a:r>
                        <a:rPr lang="he-IL" b="1" baseline="0" dirty="0" smtClean="0">
                          <a:solidFill>
                            <a:schemeClr val="tx1"/>
                          </a:solidFill>
                          <a:latin typeface="David" panose="020E0502060401010101" pitchFamily="34" charset="-79"/>
                          <a:cs typeface="David" panose="020E0502060401010101" pitchFamily="34" charset="-79"/>
                        </a:rPr>
                        <a:t> אחר הקשר - המערכת הסמויה מן העין</a:t>
                      </a:r>
                      <a:endParaRPr lang="he-IL" b="1"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זיהוי</a:t>
                      </a:r>
                      <a:r>
                        <a:rPr lang="he-IL" baseline="0" dirty="0" smtClean="0">
                          <a:solidFill>
                            <a:schemeClr val="tx1"/>
                          </a:solidFill>
                          <a:latin typeface="David" panose="020E0502060401010101" pitchFamily="34" charset="-79"/>
                          <a:cs typeface="David" panose="020E0502060401010101" pitchFamily="34" charset="-79"/>
                        </a:rPr>
                        <a:t> והחקר הקשרים בין חקלאות לסביבה מחייב שימוש בטכנולוגיות לחישה, מדידה ופיתוח פתרונות</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לחקלאות חלק במערכת הביוספרית המורכבת  שח כדור הארץ. קשרים והשפעות, חלקם ישירים וניתנים להבנה והסבר וחלקם סמויים מן העין ולא בהכרח ידועים ומובנים מדעית. דוגמה מוכרת היא התחממות גלובלית והקשר עם 'אפקט החממה'. חישה מרחוק וטכנולוגיות אחרות מאפשרות זיהוי, מדידה ופיתוח מענים להשפעות קשרים אלו.</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892977701"/>
                  </a:ext>
                </a:extLst>
              </a:tr>
            </a:tbl>
          </a:graphicData>
        </a:graphic>
      </p:graphicFrame>
    </p:spTree>
    <p:extLst>
      <p:ext uri="{BB962C8B-B14F-4D97-AF65-F5344CB8AC3E}">
        <p14:creationId xmlns:p14="http://schemas.microsoft.com/office/powerpoint/2010/main" val="15537005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E01C4E88-F0B5-4599-9C57-18EB13735CA5}" type="slidenum">
              <a:rPr lang="he-IL" smtClean="0"/>
              <a:t>32</a:t>
            </a:fld>
            <a:endParaRPr lang="he-IL"/>
          </a:p>
        </p:txBody>
      </p:sp>
      <p:sp>
        <p:nvSpPr>
          <p:cNvPr id="3" name="מלבן 2"/>
          <p:cNvSpPr/>
          <p:nvPr/>
        </p:nvSpPr>
        <p:spPr>
          <a:xfrm>
            <a:off x="728814" y="1526458"/>
            <a:ext cx="9040761" cy="2585323"/>
          </a:xfrm>
          <a:prstGeom prst="rect">
            <a:avLst/>
          </a:prstGeom>
        </p:spPr>
        <p:txBody>
          <a:bodyPr wrap="square">
            <a:spAutoFit/>
          </a:bodyPr>
          <a:lstStyle/>
          <a:p>
            <a:pPr algn="l" rtl="0"/>
            <a:r>
              <a:rPr lang="en-US" b="0" i="0" dirty="0" smtClean="0">
                <a:solidFill>
                  <a:srgbClr val="000000"/>
                </a:solidFill>
                <a:effectLst/>
                <a:latin typeface="Suisse"/>
              </a:rPr>
              <a:t>This feature-length documentary traces the extraordinary life of Captain Paul Watson, formerly of Greenpeace and currently one of the most controversial figures in the environmental movement. The film examines Watson’s history as an activist as well as the impact his career choice has had on his personal life. From the genesis of Greenpeace to the sinking of a pirate whaling ship off the coast of Portugal, and from clashes with fishermen in the </a:t>
            </a:r>
            <a:r>
              <a:rPr lang="en-US" b="0" i="0" dirty="0" smtClean="0">
                <a:solidFill>
                  <a:srgbClr val="000000"/>
                </a:solidFill>
                <a:effectLst/>
                <a:latin typeface="Suisse"/>
                <a:hlinkClick r:id="rId2"/>
              </a:rPr>
              <a:t>Galapagos</a:t>
            </a:r>
            <a:r>
              <a:rPr lang="en-US" b="0" i="0" dirty="0" smtClean="0">
                <a:solidFill>
                  <a:srgbClr val="000000"/>
                </a:solidFill>
                <a:effectLst/>
                <a:latin typeface="Suisse"/>
              </a:rPr>
              <a:t> to his recent headline-grabbing battles with a Japanese whaling fleet in Antarctica, the film chronicles how Captain Watson has repeatedly flouted the law so that he can battle head-on what he sees as the more serious problem: the illegal poachers of the world.</a:t>
            </a:r>
            <a:endParaRPr lang="he-IL" dirty="0"/>
          </a:p>
        </p:txBody>
      </p:sp>
      <p:sp>
        <p:nvSpPr>
          <p:cNvPr id="4" name="מלבן 3"/>
          <p:cNvSpPr/>
          <p:nvPr/>
        </p:nvSpPr>
        <p:spPr>
          <a:xfrm>
            <a:off x="838199" y="825599"/>
            <a:ext cx="8821993" cy="584775"/>
          </a:xfrm>
          <a:prstGeom prst="rect">
            <a:avLst/>
          </a:prstGeom>
        </p:spPr>
        <p:txBody>
          <a:bodyPr wrap="square">
            <a:spAutoFit/>
          </a:bodyPr>
          <a:lstStyle/>
          <a:p>
            <a:pPr algn="l"/>
            <a:r>
              <a:rPr lang="en-US" sz="3200" b="1" i="0" dirty="0" smtClean="0">
                <a:solidFill>
                  <a:srgbClr val="000000"/>
                </a:solidFill>
                <a:effectLst/>
                <a:latin typeface="Ciutadella-Regular"/>
              </a:rPr>
              <a:t>Eco-Pirate: The Story of Paul Watson</a:t>
            </a:r>
            <a:endParaRPr lang="en-US" sz="3200" b="1" i="0" dirty="0">
              <a:solidFill>
                <a:srgbClr val="000000"/>
              </a:solidFill>
              <a:effectLst/>
              <a:latin typeface="Ciutadella-Regular"/>
            </a:endParaRPr>
          </a:p>
        </p:txBody>
      </p:sp>
      <p:pic>
        <p:nvPicPr>
          <p:cNvPr id="5" name="תמונה 4"/>
          <p:cNvPicPr>
            <a:picLocks noChangeAspect="1"/>
          </p:cNvPicPr>
          <p:nvPr/>
        </p:nvPicPr>
        <p:blipFill>
          <a:blip r:embed="rId3"/>
          <a:stretch>
            <a:fillRect/>
          </a:stretch>
        </p:blipFill>
        <p:spPr>
          <a:xfrm>
            <a:off x="9660193" y="1410374"/>
            <a:ext cx="2164022" cy="3250116"/>
          </a:xfrm>
          <a:prstGeom prst="rect">
            <a:avLst/>
          </a:prstGeom>
        </p:spPr>
      </p:pic>
      <p:sp>
        <p:nvSpPr>
          <p:cNvPr id="6" name="מציין מיקום של כותרת תחתונה 5"/>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7" name="TextBox 6"/>
          <p:cNvSpPr txBox="1"/>
          <p:nvPr/>
        </p:nvSpPr>
        <p:spPr>
          <a:xfrm>
            <a:off x="997618" y="4602024"/>
            <a:ext cx="4825665" cy="1477328"/>
          </a:xfrm>
          <a:prstGeom prst="rect">
            <a:avLst/>
          </a:prstGeom>
          <a:noFill/>
          <a:ln w="28575">
            <a:solidFill>
              <a:schemeClr val="tx1"/>
            </a:solidFill>
          </a:ln>
        </p:spPr>
        <p:txBody>
          <a:bodyPr wrap="square" rtlCol="1">
            <a:spAutoFit/>
          </a:bodyPr>
          <a:lstStyle/>
          <a:p>
            <a:r>
              <a:rPr lang="he-IL" b="1" dirty="0" smtClean="0"/>
              <a:t>סיפור אישי של לוחם למען הסביבה – פול וטסון</a:t>
            </a:r>
          </a:p>
          <a:p>
            <a:r>
              <a:rPr lang="he-IL" dirty="0" smtClean="0"/>
              <a:t>בעברו מ'גרינפיס' על המאבק שניהל נגד גורמים רבי עוצמה הפוגעים בסביבה ובאיזה דרכים פעל.</a:t>
            </a:r>
          </a:p>
          <a:p>
            <a:r>
              <a:rPr lang="he-IL" dirty="0" smtClean="0"/>
              <a:t>בסיס לדיון על ערכים מתנגשים – שמירת הסביבה עבורנו ועבור הדורות הבאים אל מול שמירת החוק</a:t>
            </a:r>
          </a:p>
        </p:txBody>
      </p:sp>
    </p:spTree>
    <p:extLst>
      <p:ext uri="{BB962C8B-B14F-4D97-AF65-F5344CB8AC3E}">
        <p14:creationId xmlns:p14="http://schemas.microsoft.com/office/powerpoint/2010/main" val="38885788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33</a:t>
            </a:fld>
            <a:endParaRPr lang="he-IL"/>
          </a:p>
        </p:txBody>
      </p:sp>
      <p:sp>
        <p:nvSpPr>
          <p:cNvPr id="4" name="מלבן 3"/>
          <p:cNvSpPr/>
          <p:nvPr/>
        </p:nvSpPr>
        <p:spPr>
          <a:xfrm>
            <a:off x="460375" y="2045451"/>
            <a:ext cx="2394823" cy="369332"/>
          </a:xfrm>
          <a:prstGeom prst="rect">
            <a:avLst/>
          </a:prstGeom>
        </p:spPr>
        <p:txBody>
          <a:bodyPr wrap="none">
            <a:spAutoFit/>
          </a:bodyPr>
          <a:lstStyle/>
          <a:p>
            <a:r>
              <a:rPr lang="en-US" dirty="0">
                <a:hlinkClick r:id="rId2"/>
              </a:rPr>
              <a:t>https://www.noaa.gov</a:t>
            </a:r>
            <a:r>
              <a:rPr lang="en-US" dirty="0" smtClean="0">
                <a:hlinkClick r:id="rId2"/>
              </a:rPr>
              <a:t>/</a:t>
            </a:r>
            <a:endParaRPr lang="he-IL" dirty="0" smtClean="0"/>
          </a:p>
        </p:txBody>
      </p:sp>
      <p:sp>
        <p:nvSpPr>
          <p:cNvPr id="5" name="AutoShape 2" descr="×ª××¦××ª ×ª××× × ×¢×××¨ âªNOAAâ¬â"/>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6" name="תמונה 5"/>
          <p:cNvPicPr>
            <a:picLocks noChangeAspect="1"/>
          </p:cNvPicPr>
          <p:nvPr/>
        </p:nvPicPr>
        <p:blipFill>
          <a:blip r:embed="rId3"/>
          <a:stretch>
            <a:fillRect/>
          </a:stretch>
        </p:blipFill>
        <p:spPr>
          <a:xfrm>
            <a:off x="460375" y="383757"/>
            <a:ext cx="1438275" cy="1438275"/>
          </a:xfrm>
          <a:prstGeom prst="rect">
            <a:avLst/>
          </a:prstGeom>
        </p:spPr>
      </p:pic>
      <p:sp>
        <p:nvSpPr>
          <p:cNvPr id="9" name="מלבן 8"/>
          <p:cNvSpPr/>
          <p:nvPr/>
        </p:nvSpPr>
        <p:spPr>
          <a:xfrm>
            <a:off x="2855198" y="383757"/>
            <a:ext cx="8855539" cy="3293209"/>
          </a:xfrm>
          <a:prstGeom prst="rect">
            <a:avLst/>
          </a:prstGeom>
        </p:spPr>
        <p:txBody>
          <a:bodyPr wrap="square">
            <a:spAutoFit/>
          </a:bodyPr>
          <a:lstStyle/>
          <a:p>
            <a:r>
              <a:rPr lang="he-IL" sz="4000" b="1" dirty="0">
                <a:solidFill>
                  <a:srgbClr val="0000FF"/>
                </a:solidFill>
                <a:latin typeface="David" panose="020E0502060401010101" pitchFamily="34" charset="-79"/>
                <a:cs typeface="David" panose="020E0502060401010101" pitchFamily="34" charset="-79"/>
              </a:rPr>
              <a:t>מנהל האוקיינוסים והאטמוספירה הלאומי</a:t>
            </a:r>
          </a:p>
          <a:p>
            <a:r>
              <a:rPr lang="he-IL" sz="2400" dirty="0">
                <a:latin typeface="David" panose="020E0502060401010101" pitchFamily="34" charset="-79"/>
                <a:cs typeface="David" panose="020E0502060401010101" pitchFamily="34" charset="-79"/>
              </a:rPr>
              <a:t>סוכנות </a:t>
            </a:r>
            <a:r>
              <a:rPr lang="he-IL" sz="2400" dirty="0" smtClean="0">
                <a:latin typeface="David" panose="020E0502060401010101" pitchFamily="34" charset="-79"/>
                <a:cs typeface="David" panose="020E0502060401010101" pitchFamily="34" charset="-79"/>
              </a:rPr>
              <a:t>ממשלתית פדרלית</a:t>
            </a:r>
            <a:endParaRPr lang="he-IL" sz="2400" dirty="0">
              <a:latin typeface="David" panose="020E0502060401010101" pitchFamily="34" charset="-79"/>
              <a:cs typeface="David" panose="020E0502060401010101" pitchFamily="34" charset="-79"/>
            </a:endParaRPr>
          </a:p>
          <a:p>
            <a:r>
              <a:rPr lang="he-IL" sz="2400" dirty="0" smtClean="0">
                <a:latin typeface="David" panose="020E0502060401010101" pitchFamily="34" charset="-79"/>
                <a:cs typeface="David" panose="020E0502060401010101" pitchFamily="34" charset="-79"/>
              </a:rPr>
              <a:t>מִנהל </a:t>
            </a:r>
            <a:r>
              <a:rPr lang="he-IL" sz="2400" dirty="0">
                <a:latin typeface="David" panose="020E0502060401010101" pitchFamily="34" charset="-79"/>
                <a:cs typeface="David" panose="020E0502060401010101" pitchFamily="34" charset="-79"/>
              </a:rPr>
              <a:t>האוקיינוסים והאטמוספירה הלאומי הוא סוכנות מדעית בתוך מחלקת המסחר של ארצות הברית, המתמקדת במצב האוקיינוסים והאטמוספירה. </a:t>
            </a:r>
            <a:endParaRPr lang="he-IL" sz="2400" dirty="0" smtClean="0">
              <a:latin typeface="David" panose="020E0502060401010101" pitchFamily="34" charset="-79"/>
              <a:cs typeface="David" panose="020E0502060401010101" pitchFamily="34" charset="-79"/>
            </a:endParaRPr>
          </a:p>
          <a:p>
            <a:r>
              <a:rPr lang="he-IL" sz="2400" dirty="0" smtClean="0">
                <a:latin typeface="David" panose="020E0502060401010101" pitchFamily="34" charset="-79"/>
                <a:cs typeface="David" panose="020E0502060401010101" pitchFamily="34" charset="-79"/>
              </a:rPr>
              <a:t>ה-</a:t>
            </a:r>
            <a:r>
              <a:rPr lang="en-US" sz="2400" dirty="0" smtClean="0">
                <a:latin typeface="David" panose="020E0502060401010101" pitchFamily="34" charset="-79"/>
                <a:cs typeface="David" panose="020E0502060401010101" pitchFamily="34" charset="-79"/>
              </a:rPr>
              <a:t> NOAA </a:t>
            </a:r>
            <a:r>
              <a:rPr lang="he-IL" sz="2400" dirty="0">
                <a:latin typeface="David" panose="020E0502060401010101" pitchFamily="34" charset="-79"/>
                <a:cs typeface="David" panose="020E0502060401010101" pitchFamily="34" charset="-79"/>
              </a:rPr>
              <a:t>מתריעה מפני מזג אוויר מסוכן, יוצרת מפות ורישומים של האוקיינוסים והשמיים, מדריכה את השימוש וההגנה על משאבי האוקיינוסים והחופים, ומבצעת מחקרים במטרה לשפר את ההבנה אודות הסביבה בה אנו חיים. ויקיפדיה</a:t>
            </a:r>
          </a:p>
        </p:txBody>
      </p:sp>
      <p:sp>
        <p:nvSpPr>
          <p:cNvPr id="10" name="TextBox 9"/>
          <p:cNvSpPr txBox="1"/>
          <p:nvPr/>
        </p:nvSpPr>
        <p:spPr>
          <a:xfrm>
            <a:off x="559050" y="5077050"/>
            <a:ext cx="11073900" cy="523220"/>
          </a:xfrm>
          <a:prstGeom prst="rect">
            <a:avLst/>
          </a:prstGeom>
          <a:noFill/>
          <a:ln w="28575">
            <a:solidFill>
              <a:schemeClr val="tx1"/>
            </a:solidFill>
          </a:ln>
        </p:spPr>
        <p:txBody>
          <a:bodyPr wrap="square" rtlCol="1">
            <a:spAutoFit/>
          </a:bodyPr>
          <a:lstStyle/>
          <a:p>
            <a:r>
              <a:rPr lang="he-IL" sz="2800" b="1" dirty="0" smtClean="0">
                <a:latin typeface="David" panose="020E0502060401010101" pitchFamily="34" charset="-79"/>
                <a:cs typeface="David" panose="020E0502060401010101" pitchFamily="34" charset="-79"/>
              </a:rPr>
              <a:t>מעקב ומחקר אחר גורמי מזג האוויר הגורמים לאסונות: טורנדו, צונמי ועוד... </a:t>
            </a:r>
            <a:endParaRPr lang="he-IL" sz="2800" b="1" dirty="0">
              <a:latin typeface="David" panose="020E0502060401010101" pitchFamily="34" charset="-79"/>
              <a:cs typeface="David" panose="020E0502060401010101" pitchFamily="34" charset="-79"/>
            </a:endParaRPr>
          </a:p>
        </p:txBody>
      </p:sp>
      <p:sp>
        <p:nvSpPr>
          <p:cNvPr id="11" name="TextBox 10"/>
          <p:cNvSpPr txBox="1"/>
          <p:nvPr/>
        </p:nvSpPr>
        <p:spPr>
          <a:xfrm>
            <a:off x="559050" y="3814867"/>
            <a:ext cx="4825665" cy="369332"/>
          </a:xfrm>
          <a:prstGeom prst="rect">
            <a:avLst/>
          </a:prstGeom>
          <a:noFill/>
          <a:ln w="28575">
            <a:solidFill>
              <a:schemeClr val="tx1"/>
            </a:solidFill>
          </a:ln>
        </p:spPr>
        <p:txBody>
          <a:bodyPr wrap="square" rtlCol="1">
            <a:spAutoFit/>
          </a:bodyPr>
          <a:lstStyle/>
          <a:p>
            <a:r>
              <a:rPr lang="he-IL" b="1" dirty="0" smtClean="0"/>
              <a:t>מקור מידע מרכזי לגבי אסונות טבע</a:t>
            </a:r>
          </a:p>
        </p:txBody>
      </p:sp>
    </p:spTree>
    <p:extLst>
      <p:ext uri="{BB962C8B-B14F-4D97-AF65-F5344CB8AC3E}">
        <p14:creationId xmlns:p14="http://schemas.microsoft.com/office/powerpoint/2010/main" val="5865406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a:extLst>
              <a:ext uri="{FF2B5EF4-FFF2-40B4-BE49-F238E27FC236}">
                <a16:creationId xmlns:a16="http://schemas.microsoft.com/office/drawing/2014/main" xmlns="" id="{96F40F5E-DCFA-45EC-A488-4C683DD5E76E}"/>
              </a:ext>
            </a:extLst>
          </p:cNvPr>
          <p:cNvSpPr>
            <a:spLocks noGrp="1" noChangeArrowheads="1"/>
          </p:cNvSpPr>
          <p:nvPr>
            <p:ph type="body" idx="1"/>
          </p:nvPr>
        </p:nvSpPr>
        <p:spPr>
          <a:xfrm>
            <a:off x="214948" y="1900425"/>
            <a:ext cx="11762103" cy="4702953"/>
          </a:xfrm>
        </p:spPr>
        <p:txBody>
          <a:bodyPr>
            <a:noAutofit/>
          </a:bodyPr>
          <a:lstStyle/>
          <a:p>
            <a:pPr eaLnBrk="1" hangingPunct="1"/>
            <a:r>
              <a:rPr lang="he-IL" altLang="en-US" sz="3200" dirty="0">
                <a:latin typeface="David" panose="020E0502060401010101" pitchFamily="34" charset="-79"/>
                <a:cs typeface="David" panose="020E0502060401010101" pitchFamily="34" charset="-79"/>
              </a:rPr>
              <a:t>החל משנות ה- 60 של המאה העשרים מתרחש בסאהל </a:t>
            </a:r>
            <a:r>
              <a:rPr lang="he-IL" altLang="en-US" sz="3200" dirty="0" smtClean="0">
                <a:latin typeface="David" panose="020E0502060401010101" pitchFamily="34" charset="-79"/>
                <a:cs typeface="David" panose="020E0502060401010101" pitchFamily="34" charset="-79"/>
              </a:rPr>
              <a:t>באפריקה תהליך </a:t>
            </a:r>
            <a:r>
              <a:rPr lang="he-IL" altLang="en-US" sz="3200" dirty="0" smtClean="0">
                <a:latin typeface="David" panose="020E0502060401010101" pitchFamily="34" charset="-79"/>
                <a:cs typeface="David" panose="020E0502060401010101" pitchFamily="34" charset="-79"/>
                <a:hlinkClick r:id="rId2"/>
              </a:rPr>
              <a:t>מידבור</a:t>
            </a:r>
            <a:r>
              <a:rPr lang="he-IL" altLang="en-US" sz="3200" dirty="0">
                <a:latin typeface="David" panose="020E0502060401010101" pitchFamily="34" charset="-79"/>
                <a:cs typeface="David" panose="020E0502060401010101" pitchFamily="34" charset="-79"/>
              </a:rPr>
              <a:t>, שבמהלכו הולכות ומתרבות באזור תופעות טבע האופייניות למדבריות. </a:t>
            </a:r>
          </a:p>
          <a:p>
            <a:r>
              <a:rPr lang="he-IL" altLang="en-US" sz="3200" dirty="0">
                <a:latin typeface="David" panose="020E0502060401010101" pitchFamily="34" charset="-79"/>
                <a:cs typeface="David" panose="020E0502060401010101" pitchFamily="34" charset="-79"/>
              </a:rPr>
              <a:t>שנות בצורת רבות ורצופות שפקדו את האזור, גורמות לתופעות של יובש ההולכות ומשתלטות על הנוף: נהרות מתייבשים, אגמים מצטמקים, הצמחייה נעלמת במהירות, וחוליות (דיונות) המתפשטות ממדבר </a:t>
            </a:r>
            <a:r>
              <a:rPr lang="he-IL" altLang="en-US" sz="3200" dirty="0" smtClean="0">
                <a:latin typeface="David" panose="020E0502060401010101" pitchFamily="34" charset="-79"/>
                <a:cs typeface="David" panose="020E0502060401010101" pitchFamily="34" charset="-79"/>
              </a:rPr>
              <a:t>סהרה </a:t>
            </a:r>
            <a:r>
              <a:rPr lang="he-IL" altLang="en-US" sz="3200" dirty="0">
                <a:latin typeface="David" panose="020E0502060401010101" pitchFamily="34" charset="-79"/>
                <a:cs typeface="David" panose="020E0502060401010101" pitchFamily="34" charset="-79"/>
              </a:rPr>
              <a:t>לכיוון הסאהל הולכות ומכסות שטחים מיושבים. </a:t>
            </a:r>
            <a:endParaRPr lang="he-IL" altLang="en-US" sz="3200" dirty="0" smtClean="0">
              <a:latin typeface="David" panose="020E0502060401010101" pitchFamily="34" charset="-79"/>
              <a:cs typeface="David" panose="020E0502060401010101" pitchFamily="34" charset="-79"/>
            </a:endParaRPr>
          </a:p>
          <a:p>
            <a:r>
              <a:rPr lang="he-IL" altLang="en-US" sz="3200" dirty="0" smtClean="0">
                <a:latin typeface="David" panose="020E0502060401010101" pitchFamily="34" charset="-79"/>
                <a:cs typeface="David" panose="020E0502060401010101" pitchFamily="34" charset="-79"/>
              </a:rPr>
              <a:t>נראה </a:t>
            </a:r>
            <a:r>
              <a:rPr lang="he-IL" altLang="en-US" sz="3200" dirty="0">
                <a:latin typeface="David" panose="020E0502060401010101" pitchFamily="34" charset="-79"/>
                <a:cs typeface="David" panose="020E0502060401010101" pitchFamily="34" charset="-79"/>
              </a:rPr>
              <a:t>שתהליך המידבור בסאהל הוא תוצאה של שילוב בין שינויים באקלים האזור, לבין השינויים שחלו באורח החיים של האוכלוסייה – הגידול של אוכלוסיית האזור, והניצול האינטנסיבי של המשאבים בידי </a:t>
            </a:r>
            <a:r>
              <a:rPr lang="he-IL" altLang="en-US" sz="3200" dirty="0" smtClean="0">
                <a:latin typeface="David" panose="020E0502060401010101" pitchFamily="34" charset="-79"/>
                <a:cs typeface="David" panose="020E0502060401010101" pitchFamily="34" charset="-79"/>
              </a:rPr>
              <a:t>התושבים.</a:t>
            </a:r>
            <a:endParaRPr lang="he-IL" altLang="en-US" sz="3200" dirty="0">
              <a:latin typeface="David" panose="020E0502060401010101" pitchFamily="34" charset="-79"/>
              <a:cs typeface="David" panose="020E0502060401010101" pitchFamily="34" charset="-79"/>
            </a:endParaRPr>
          </a:p>
        </p:txBody>
      </p:sp>
      <p:sp>
        <p:nvSpPr>
          <p:cNvPr id="4" name="Rectangle 3">
            <a:extLst>
              <a:ext uri="{FF2B5EF4-FFF2-40B4-BE49-F238E27FC236}">
                <a16:creationId xmlns:a16="http://schemas.microsoft.com/office/drawing/2014/main" xmlns="" id="{CA5EDBFD-EC3E-40FA-8946-1143D135508B}"/>
              </a:ext>
            </a:extLst>
          </p:cNvPr>
          <p:cNvSpPr txBox="1">
            <a:spLocks noChangeArrowheads="1"/>
          </p:cNvSpPr>
          <p:nvPr/>
        </p:nvSpPr>
        <p:spPr>
          <a:xfrm>
            <a:off x="2587256" y="3836139"/>
            <a:ext cx="8229600" cy="3021861"/>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en-US" dirty="0">
              <a:solidFill>
                <a:srgbClr val="FF0066"/>
              </a:solidFill>
            </a:endParaRPr>
          </a:p>
        </p:txBody>
      </p:sp>
      <p:sp>
        <p:nvSpPr>
          <p:cNvPr id="6" name="Rectangle 3">
            <a:extLst>
              <a:ext uri="{FF2B5EF4-FFF2-40B4-BE49-F238E27FC236}">
                <a16:creationId xmlns:a16="http://schemas.microsoft.com/office/drawing/2014/main" xmlns="" id="{2B347293-7386-41CC-9890-16599F6C48A8}"/>
              </a:ext>
            </a:extLst>
          </p:cNvPr>
          <p:cNvSpPr txBox="1">
            <a:spLocks noChangeArrowheads="1"/>
          </p:cNvSpPr>
          <p:nvPr/>
        </p:nvSpPr>
        <p:spPr>
          <a:xfrm>
            <a:off x="3112168" y="455552"/>
            <a:ext cx="8543073" cy="657726"/>
          </a:xfrm>
          <a:prstGeom prst="rect">
            <a:avLst/>
          </a:prstGeom>
        </p:spPr>
        <p:txBody>
          <a:bodyPr vert="horz" lIns="91440" tIns="45720" rIns="91440" bIns="45720" rtlCol="1">
            <a:normAutofit fontScale="70000" lnSpcReduction="20000"/>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buFont typeface="Arial" panose="020B0604020202020204" pitchFamily="34" charset="0"/>
              <a:buNone/>
            </a:pPr>
            <a:r>
              <a:rPr lang="he-IL" altLang="en-US" sz="3600" b="1" dirty="0" smtClean="0">
                <a:solidFill>
                  <a:srgbClr val="0000FF"/>
                </a:solidFill>
                <a:latin typeface="David" panose="020E0502060401010101" pitchFamily="34" charset="-79"/>
                <a:ea typeface="+mj-ea"/>
                <a:cs typeface="David" panose="020E0502060401010101" pitchFamily="34" charset="-79"/>
              </a:rPr>
              <a:t>אסון הסהאל באפריקה –</a:t>
            </a:r>
          </a:p>
          <a:p>
            <a:pPr marL="0" indent="0">
              <a:spcBef>
                <a:spcPct val="0"/>
              </a:spcBef>
              <a:buFont typeface="Arial" panose="020B0604020202020204" pitchFamily="34" charset="0"/>
              <a:buNone/>
            </a:pPr>
            <a:r>
              <a:rPr lang="he-IL" altLang="en-US" sz="3600" b="1" dirty="0" smtClean="0">
                <a:solidFill>
                  <a:srgbClr val="0000FF"/>
                </a:solidFill>
                <a:latin typeface="David" panose="020E0502060401010101" pitchFamily="34" charset="-79"/>
                <a:ea typeface="+mj-ea"/>
                <a:cs typeface="David" panose="020E0502060401010101" pitchFamily="34" charset="-79"/>
              </a:rPr>
              <a:t> דוגמא לתהליך המדבור</a:t>
            </a:r>
          </a:p>
          <a:p>
            <a:pPr marL="0" indent="0">
              <a:spcBef>
                <a:spcPct val="0"/>
              </a:spcBef>
              <a:buFont typeface="Arial" panose="020B0604020202020204" pitchFamily="34" charset="0"/>
              <a:buNone/>
            </a:pPr>
            <a:endParaRPr lang="he-IL" altLang="en-US" sz="3600" b="1" dirty="0">
              <a:solidFill>
                <a:srgbClr val="0000FF"/>
              </a:solidFill>
              <a:latin typeface="David" panose="020E0502060401010101" pitchFamily="34" charset="-79"/>
              <a:ea typeface="+mj-ea"/>
              <a:cs typeface="David" panose="020E0502060401010101" pitchFamily="34" charset="-79"/>
            </a:endParaRPr>
          </a:p>
        </p:txBody>
      </p:sp>
      <p:sp>
        <p:nvSpPr>
          <p:cNvPr id="7" name="TextBox 6"/>
          <p:cNvSpPr txBox="1"/>
          <p:nvPr/>
        </p:nvSpPr>
        <p:spPr>
          <a:xfrm>
            <a:off x="1489492" y="378570"/>
            <a:ext cx="4825665" cy="1200329"/>
          </a:xfrm>
          <a:prstGeom prst="rect">
            <a:avLst/>
          </a:prstGeom>
          <a:noFill/>
          <a:ln w="28575">
            <a:solidFill>
              <a:schemeClr val="tx1"/>
            </a:solidFill>
          </a:ln>
        </p:spPr>
        <p:txBody>
          <a:bodyPr wrap="square" rtlCol="1">
            <a:spAutoFit/>
          </a:bodyPr>
          <a:lstStyle/>
          <a:p>
            <a:r>
              <a:rPr lang="he-IL" b="1" dirty="0" smtClean="0"/>
              <a:t>אסון טבע עם השלכות סביבתיות לא חייב להתרחש ברגע ובאופן פתאומי – </a:t>
            </a:r>
            <a:r>
              <a:rPr lang="he-IL" dirty="0" smtClean="0"/>
              <a:t>הוא יכול להמשך שנים, תחילה ללא סימנים בולטים ואחר הופך לאסון של יבשת - אפריקה</a:t>
            </a:r>
          </a:p>
        </p:txBody>
      </p:sp>
    </p:spTree>
    <p:extLst>
      <p:ext uri="{BB962C8B-B14F-4D97-AF65-F5344CB8AC3E}">
        <p14:creationId xmlns:p14="http://schemas.microsoft.com/office/powerpoint/2010/main" val="4239998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nodePh="1">
                                  <p:stCondLst>
                                    <p:cond delay="0"/>
                                  </p:stCondLst>
                                  <p:endCondLst>
                                    <p:cond evt="begin" delay="0">
                                      <p:tn val="17"/>
                                    </p:cond>
                                  </p:end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4" grpId="0" build="p"/>
      <p:bldP spid="6"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a:extLst>
              <a:ext uri="{FF2B5EF4-FFF2-40B4-BE49-F238E27FC236}">
                <a16:creationId xmlns:a16="http://schemas.microsoft.com/office/drawing/2014/main" xmlns="" id="{2B347293-7386-41CC-9890-16599F6C48A8}"/>
              </a:ext>
            </a:extLst>
          </p:cNvPr>
          <p:cNvSpPr>
            <a:spLocks noGrp="1" noChangeArrowheads="1"/>
          </p:cNvSpPr>
          <p:nvPr>
            <p:ph type="body" idx="1"/>
          </p:nvPr>
        </p:nvSpPr>
        <p:spPr>
          <a:xfrm>
            <a:off x="6096000" y="455552"/>
            <a:ext cx="5559242" cy="1373248"/>
          </a:xfrm>
        </p:spPr>
        <p:txBody>
          <a:bodyPr>
            <a:normAutofit/>
          </a:bodyPr>
          <a:lstStyle/>
          <a:p>
            <a:pPr marL="0" indent="0">
              <a:spcBef>
                <a:spcPct val="0"/>
              </a:spcBef>
              <a:buNone/>
            </a:pPr>
            <a:r>
              <a:rPr lang="he-IL" altLang="en-US" sz="3600" b="1" dirty="0" smtClean="0">
                <a:solidFill>
                  <a:srgbClr val="0000FF"/>
                </a:solidFill>
                <a:latin typeface="David" panose="020E0502060401010101" pitchFamily="34" charset="-79"/>
                <a:ea typeface="+mj-ea"/>
                <a:cs typeface="David" panose="020E0502060401010101" pitchFamily="34" charset="-79"/>
              </a:rPr>
              <a:t>אסון הסהאל באפריקה – </a:t>
            </a:r>
          </a:p>
          <a:p>
            <a:pPr marL="0" indent="0">
              <a:spcBef>
                <a:spcPct val="0"/>
              </a:spcBef>
              <a:buNone/>
            </a:pPr>
            <a:r>
              <a:rPr lang="he-IL" altLang="en-US" sz="3600" b="1" dirty="0" smtClean="0">
                <a:solidFill>
                  <a:srgbClr val="0000FF"/>
                </a:solidFill>
                <a:latin typeface="David" panose="020E0502060401010101" pitchFamily="34" charset="-79"/>
                <a:ea typeface="+mj-ea"/>
                <a:cs typeface="David" panose="020E0502060401010101" pitchFamily="34" charset="-79"/>
              </a:rPr>
              <a:t>דוגמא לתהליך המדבור - </a:t>
            </a:r>
            <a:r>
              <a:rPr lang="he-IL" altLang="en-US" sz="3600" b="1" i="1" dirty="0" smtClean="0">
                <a:solidFill>
                  <a:srgbClr val="0000FF"/>
                </a:solidFill>
                <a:latin typeface="David" panose="020E0502060401010101" pitchFamily="34" charset="-79"/>
                <a:ea typeface="+mj-ea"/>
                <a:cs typeface="David" panose="020E0502060401010101" pitchFamily="34" charset="-79"/>
              </a:rPr>
              <a:t>המשך</a:t>
            </a:r>
          </a:p>
          <a:p>
            <a:pPr marL="0" indent="0">
              <a:spcBef>
                <a:spcPct val="0"/>
              </a:spcBef>
              <a:buNone/>
            </a:pPr>
            <a:endParaRPr lang="he-IL" altLang="en-US" sz="3600" b="1" dirty="0">
              <a:solidFill>
                <a:srgbClr val="0000FF"/>
              </a:solidFill>
              <a:latin typeface="David" panose="020E0502060401010101" pitchFamily="34" charset="-79"/>
              <a:ea typeface="+mj-ea"/>
              <a:cs typeface="David" panose="020E0502060401010101" pitchFamily="34" charset="-79"/>
            </a:endParaRPr>
          </a:p>
        </p:txBody>
      </p:sp>
      <p:sp>
        <p:nvSpPr>
          <p:cNvPr id="2" name="מלבן 1"/>
          <p:cNvSpPr/>
          <p:nvPr/>
        </p:nvSpPr>
        <p:spPr>
          <a:xfrm>
            <a:off x="385012" y="2156015"/>
            <a:ext cx="11270230" cy="4031873"/>
          </a:xfrm>
          <a:prstGeom prst="rect">
            <a:avLst/>
          </a:prstGeom>
        </p:spPr>
        <p:txBody>
          <a:bodyPr wrap="square">
            <a:spAutoFit/>
          </a:bodyPr>
          <a:lstStyle/>
          <a:p>
            <a:pPr>
              <a:spcBef>
                <a:spcPct val="0"/>
              </a:spcBef>
            </a:pPr>
            <a:r>
              <a:rPr lang="he-IL" altLang="en-US" sz="3200" b="1" dirty="0">
                <a:latin typeface="David" panose="020E0502060401010101" pitchFamily="34" charset="-79"/>
                <a:cs typeface="David" panose="020E0502060401010101" pitchFamily="34" charset="-79"/>
              </a:rPr>
              <a:t>שרשרת התהליכים </a:t>
            </a:r>
            <a:r>
              <a:rPr lang="he-IL" altLang="en-US" sz="3200" dirty="0">
                <a:latin typeface="David" panose="020E0502060401010101" pitchFamily="34" charset="-79"/>
                <a:cs typeface="David" panose="020E0502060401010101" pitchFamily="34" charset="-79"/>
              </a:rPr>
              <a:t>:ריבוי אוכלוסיה – רעיית יתר – הכחדת הצומח – עליה בכמות החום </a:t>
            </a:r>
            <a:r>
              <a:rPr lang="he-IL" altLang="en-US" sz="3200" dirty="0" smtClean="0">
                <a:latin typeface="David" panose="020E0502060401010101" pitchFamily="34" charset="-79"/>
                <a:cs typeface="David" panose="020E0502060401010101" pitchFamily="34" charset="-79"/>
              </a:rPr>
              <a:t>הבורחת  </a:t>
            </a:r>
            <a:r>
              <a:rPr lang="he-IL" altLang="en-US" sz="3200" dirty="0">
                <a:latin typeface="David" panose="020E0502060401010101" pitchFamily="34" charset="-79"/>
                <a:cs typeface="David" panose="020E0502060401010101" pitchFamily="34" charset="-79"/>
              </a:rPr>
              <a:t>מהאזור – ייבוש הקרקע – בריחת קרקע ע"י רוחות. </a:t>
            </a:r>
          </a:p>
          <a:p>
            <a:pPr>
              <a:lnSpc>
                <a:spcPct val="100000"/>
              </a:lnSpc>
              <a:buNone/>
            </a:pPr>
            <a:r>
              <a:rPr lang="he-IL" altLang="en-US" sz="3200" b="1" dirty="0">
                <a:latin typeface="David" panose="020E0502060401010101" pitchFamily="34" charset="-79"/>
                <a:cs typeface="David" panose="020E0502060401010101" pitchFamily="34" charset="-79"/>
              </a:rPr>
              <a:t>התוצאה</a:t>
            </a:r>
            <a:r>
              <a:rPr lang="he-IL" altLang="en-US" sz="3200" dirty="0">
                <a:latin typeface="David" panose="020E0502060401010101" pitchFamily="34" charset="-79"/>
                <a:cs typeface="David" panose="020E0502060401010101" pitchFamily="34" charset="-79"/>
              </a:rPr>
              <a:t>: </a:t>
            </a:r>
            <a:r>
              <a:rPr lang="he-IL" sz="3200" dirty="0">
                <a:latin typeface="David" panose="020E0502060401010101" pitchFamily="34" charset="-79"/>
                <a:cs typeface="David" panose="020E0502060401010101" pitchFamily="34" charset="-79"/>
              </a:rPr>
              <a:t>שנות הבצורת הרבות המוני בני-אדם ובעלי-חיים סובלים מרעב ומצמא, רבים עוזבים את האזור והופכים לפליטים, ורבים חולים במחלות קשות או מתים בגלל הרעב והמחסור</a:t>
            </a:r>
            <a:endParaRPr lang="en-US" sz="3200" dirty="0">
              <a:latin typeface="David" panose="020E0502060401010101" pitchFamily="34" charset="-79"/>
              <a:cs typeface="David" panose="020E0502060401010101" pitchFamily="34" charset="-79"/>
            </a:endParaRPr>
          </a:p>
          <a:p>
            <a:pPr>
              <a:defRPr/>
            </a:pPr>
            <a:endParaRPr lang="he-IL" sz="3200" dirty="0">
              <a:latin typeface="David" panose="020E0502060401010101" pitchFamily="34" charset="-79"/>
              <a:cs typeface="David" panose="020E0502060401010101" pitchFamily="34" charset="-79"/>
            </a:endParaRPr>
          </a:p>
          <a:p>
            <a:pPr>
              <a:defRPr/>
            </a:pPr>
            <a:r>
              <a:rPr lang="he-IL" sz="3200" dirty="0">
                <a:latin typeface="David" panose="020E0502060401010101" pitchFamily="34" charset="-79"/>
                <a:cs typeface="David" panose="020E0502060401010101" pitchFamily="34" charset="-79"/>
              </a:rPr>
              <a:t>מידבור בניג'ר</a:t>
            </a:r>
          </a:p>
          <a:p>
            <a:pPr>
              <a:defRPr/>
            </a:pPr>
            <a:r>
              <a:rPr lang="en-US" sz="3200" dirty="0">
                <a:latin typeface="David" panose="020E0502060401010101" pitchFamily="34" charset="-79"/>
                <a:cs typeface="David" panose="020E0502060401010101" pitchFamily="34" charset="-79"/>
              </a:rPr>
              <a:t>https://www.youtube.com/watch?v=vhrWCGIlku4</a:t>
            </a:r>
          </a:p>
        </p:txBody>
      </p:sp>
      <p:sp>
        <p:nvSpPr>
          <p:cNvPr id="4" name="TextBox 3"/>
          <p:cNvSpPr txBox="1"/>
          <p:nvPr/>
        </p:nvSpPr>
        <p:spPr>
          <a:xfrm>
            <a:off x="719471" y="772844"/>
            <a:ext cx="4825665" cy="369332"/>
          </a:xfrm>
          <a:prstGeom prst="rect">
            <a:avLst/>
          </a:prstGeom>
          <a:noFill/>
          <a:ln w="28575">
            <a:solidFill>
              <a:schemeClr val="tx1"/>
            </a:solidFill>
          </a:ln>
        </p:spPr>
        <p:txBody>
          <a:bodyPr wrap="square" rtlCol="1">
            <a:spAutoFit/>
          </a:bodyPr>
          <a:lstStyle/>
          <a:p>
            <a:r>
              <a:rPr lang="he-IL" b="1" dirty="0" smtClean="0"/>
              <a:t>למידת שרשרת התהליכים שהובילו אסון הסהאל </a:t>
            </a:r>
            <a:endParaRPr lang="he-IL" dirty="0" smtClean="0"/>
          </a:p>
        </p:txBody>
      </p:sp>
    </p:spTree>
    <p:extLst>
      <p:ext uri="{BB962C8B-B14F-4D97-AF65-F5344CB8AC3E}">
        <p14:creationId xmlns:p14="http://schemas.microsoft.com/office/powerpoint/2010/main" val="33118554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a:extLst>
              <a:ext uri="{FF2B5EF4-FFF2-40B4-BE49-F238E27FC236}">
                <a16:creationId xmlns:a16="http://schemas.microsoft.com/office/drawing/2014/main" xmlns="" id="{2B347293-7386-41CC-9890-16599F6C48A8}"/>
              </a:ext>
            </a:extLst>
          </p:cNvPr>
          <p:cNvSpPr>
            <a:spLocks noGrp="1" noChangeArrowheads="1"/>
          </p:cNvSpPr>
          <p:nvPr>
            <p:ph type="body" idx="1"/>
          </p:nvPr>
        </p:nvSpPr>
        <p:spPr>
          <a:xfrm>
            <a:off x="6096000" y="455552"/>
            <a:ext cx="5559242" cy="1405332"/>
          </a:xfrm>
        </p:spPr>
        <p:txBody>
          <a:bodyPr>
            <a:normAutofit/>
          </a:bodyPr>
          <a:lstStyle/>
          <a:p>
            <a:pPr marL="0" indent="0">
              <a:spcBef>
                <a:spcPct val="0"/>
              </a:spcBef>
              <a:buNone/>
            </a:pPr>
            <a:r>
              <a:rPr lang="he-IL" altLang="en-US" sz="3600" b="1" dirty="0" smtClean="0">
                <a:solidFill>
                  <a:srgbClr val="0000FF"/>
                </a:solidFill>
                <a:latin typeface="David" panose="020E0502060401010101" pitchFamily="34" charset="-79"/>
                <a:ea typeface="+mj-ea"/>
                <a:cs typeface="David" panose="020E0502060401010101" pitchFamily="34" charset="-79"/>
              </a:rPr>
              <a:t>אסון הסהאל באפריקה – </a:t>
            </a:r>
          </a:p>
          <a:p>
            <a:pPr marL="0" indent="0">
              <a:spcBef>
                <a:spcPct val="0"/>
              </a:spcBef>
              <a:buNone/>
            </a:pPr>
            <a:r>
              <a:rPr lang="he-IL" altLang="en-US" sz="3600" b="1" dirty="0" smtClean="0">
                <a:solidFill>
                  <a:srgbClr val="0000FF"/>
                </a:solidFill>
                <a:latin typeface="David" panose="020E0502060401010101" pitchFamily="34" charset="-79"/>
                <a:ea typeface="+mj-ea"/>
                <a:cs typeface="David" panose="020E0502060401010101" pitchFamily="34" charset="-79"/>
              </a:rPr>
              <a:t>דוגמא לתהליך המדבור - </a:t>
            </a:r>
            <a:r>
              <a:rPr lang="he-IL" altLang="en-US" sz="3600" b="1" i="1" dirty="0" smtClean="0">
                <a:solidFill>
                  <a:srgbClr val="0000FF"/>
                </a:solidFill>
                <a:latin typeface="David" panose="020E0502060401010101" pitchFamily="34" charset="-79"/>
                <a:ea typeface="+mj-ea"/>
                <a:cs typeface="David" panose="020E0502060401010101" pitchFamily="34" charset="-79"/>
              </a:rPr>
              <a:t>המשך</a:t>
            </a:r>
          </a:p>
          <a:p>
            <a:pPr marL="0" indent="0">
              <a:spcBef>
                <a:spcPct val="0"/>
              </a:spcBef>
              <a:buNone/>
            </a:pPr>
            <a:endParaRPr lang="he-IL" altLang="en-US" sz="3600" b="1" dirty="0">
              <a:solidFill>
                <a:srgbClr val="0000FF"/>
              </a:solidFill>
              <a:latin typeface="David" panose="020E0502060401010101" pitchFamily="34" charset="-79"/>
              <a:ea typeface="+mj-ea"/>
              <a:cs typeface="David" panose="020E0502060401010101" pitchFamily="34" charset="-79"/>
            </a:endParaRPr>
          </a:p>
        </p:txBody>
      </p:sp>
      <p:sp>
        <p:nvSpPr>
          <p:cNvPr id="2" name="מלבן 1"/>
          <p:cNvSpPr/>
          <p:nvPr/>
        </p:nvSpPr>
        <p:spPr>
          <a:xfrm>
            <a:off x="4459705" y="2027678"/>
            <a:ext cx="7195537" cy="4031873"/>
          </a:xfrm>
          <a:prstGeom prst="rect">
            <a:avLst/>
          </a:prstGeom>
        </p:spPr>
        <p:txBody>
          <a:bodyPr wrap="square">
            <a:spAutoFit/>
          </a:bodyPr>
          <a:lstStyle/>
          <a:p>
            <a:pPr>
              <a:spcBef>
                <a:spcPct val="0"/>
              </a:spcBef>
            </a:pPr>
            <a:r>
              <a:rPr lang="he-IL" altLang="en-US" sz="3200" b="1" dirty="0">
                <a:latin typeface="David" panose="020E0502060401010101" pitchFamily="34" charset="-79"/>
                <a:cs typeface="David" panose="020E0502060401010101" pitchFamily="34" charset="-79"/>
              </a:rPr>
              <a:t>רעיית יתר </a:t>
            </a:r>
            <a:r>
              <a:rPr lang="he-IL" altLang="en-US" sz="3200" dirty="0" smtClean="0">
                <a:latin typeface="David" panose="020E0502060401010101" pitchFamily="34" charset="-79"/>
                <a:cs typeface="David" panose="020E0502060401010101" pitchFamily="34" charset="-79"/>
              </a:rPr>
              <a:t>היא:</a:t>
            </a:r>
          </a:p>
          <a:p>
            <a:pPr>
              <a:spcBef>
                <a:spcPct val="0"/>
              </a:spcBef>
            </a:pPr>
            <a:r>
              <a:rPr lang="he-IL" altLang="en-US" sz="3200" dirty="0" smtClean="0">
                <a:latin typeface="David" panose="020E0502060401010101" pitchFamily="34" charset="-79"/>
                <a:cs typeface="David" panose="020E0502060401010101" pitchFamily="34" charset="-79"/>
              </a:rPr>
              <a:t> </a:t>
            </a:r>
            <a:r>
              <a:rPr lang="he-IL" altLang="en-US" sz="3200" dirty="0">
                <a:latin typeface="David" panose="020E0502060401010101" pitchFamily="34" charset="-79"/>
                <a:cs typeface="David" panose="020E0502060401010101" pitchFamily="34" charset="-79"/>
              </a:rPr>
              <a:t>הכנסת מרעה לשטח מעל ליכולת הנשיאה תוך </a:t>
            </a:r>
            <a:endParaRPr lang="he-IL" altLang="en-US" sz="3200" dirty="0" smtClean="0">
              <a:latin typeface="David" panose="020E0502060401010101" pitchFamily="34" charset="-79"/>
              <a:cs typeface="David" panose="020E0502060401010101" pitchFamily="34" charset="-79"/>
            </a:endParaRPr>
          </a:p>
          <a:p>
            <a:pPr>
              <a:spcBef>
                <a:spcPct val="0"/>
              </a:spcBef>
            </a:pPr>
            <a:r>
              <a:rPr lang="he-IL" altLang="en-US" sz="3200" dirty="0" smtClean="0">
                <a:latin typeface="David" panose="020E0502060401010101" pitchFamily="34" charset="-79"/>
                <a:cs typeface="David" panose="020E0502060401010101" pitchFamily="34" charset="-79"/>
              </a:rPr>
              <a:t>גרימת </a:t>
            </a:r>
            <a:r>
              <a:rPr lang="he-IL" altLang="en-US" sz="3200" dirty="0">
                <a:latin typeface="David" panose="020E0502060401010101" pitchFamily="34" charset="-79"/>
                <a:cs typeface="David" panose="020E0502060401010101" pitchFamily="34" charset="-79"/>
              </a:rPr>
              <a:t>נזק בלתי הפיך לשטח.</a:t>
            </a:r>
          </a:p>
          <a:p>
            <a:pPr>
              <a:spcBef>
                <a:spcPct val="0"/>
              </a:spcBef>
            </a:pPr>
            <a:r>
              <a:rPr lang="he-IL" altLang="en-US" sz="3200" dirty="0" smtClean="0">
                <a:latin typeface="David" panose="020E0502060401010101" pitchFamily="34" charset="-79"/>
                <a:cs typeface="David" panose="020E0502060401010101" pitchFamily="34" charset="-79"/>
              </a:rPr>
              <a:t>עיבוד </a:t>
            </a:r>
            <a:r>
              <a:rPr lang="he-IL" altLang="en-US" sz="3200" dirty="0">
                <a:latin typeface="David" panose="020E0502060401010101" pitchFamily="34" charset="-79"/>
                <a:cs typeface="David" panose="020E0502060401010101" pitchFamily="34" charset="-79"/>
              </a:rPr>
              <a:t>יתר ורעיית יתר מעודדים:</a:t>
            </a:r>
          </a:p>
          <a:p>
            <a:pPr>
              <a:spcBef>
                <a:spcPct val="0"/>
              </a:spcBef>
            </a:pPr>
            <a:r>
              <a:rPr lang="he-IL" altLang="en-US" sz="3200" dirty="0" smtClean="0">
                <a:latin typeface="David" panose="020E0502060401010101" pitchFamily="34" charset="-79"/>
                <a:cs typeface="David" panose="020E0502060401010101" pitchFamily="34" charset="-79"/>
              </a:rPr>
              <a:t>התגברות </a:t>
            </a:r>
            <a:r>
              <a:rPr lang="he-IL" altLang="en-US" sz="3200" dirty="0">
                <a:latin typeface="David" panose="020E0502060401010101" pitchFamily="34" charset="-79"/>
                <a:cs typeface="David" panose="020E0502060401010101" pitchFamily="34" charset="-79"/>
              </a:rPr>
              <a:t>נגר עילי.</a:t>
            </a:r>
          </a:p>
          <a:p>
            <a:pPr>
              <a:spcBef>
                <a:spcPct val="0"/>
              </a:spcBef>
            </a:pPr>
            <a:r>
              <a:rPr lang="he-IL" altLang="en-US" sz="3200" dirty="0">
                <a:latin typeface="David" panose="020E0502060401010101" pitchFamily="34" charset="-79"/>
                <a:cs typeface="David" panose="020E0502060401010101" pitchFamily="34" charset="-79"/>
              </a:rPr>
              <a:t>התגברות סחיפת קרקע.</a:t>
            </a:r>
          </a:p>
          <a:p>
            <a:pPr>
              <a:spcBef>
                <a:spcPct val="0"/>
              </a:spcBef>
            </a:pPr>
            <a:r>
              <a:rPr lang="he-IL" altLang="en-US" sz="3200" dirty="0">
                <a:latin typeface="David" panose="020E0502060401010101" pitchFamily="34" charset="-79"/>
                <a:cs typeface="David" panose="020E0502060401010101" pitchFamily="34" charset="-79"/>
              </a:rPr>
              <a:t>אובדן חומרי מזון בקרקע.</a:t>
            </a:r>
          </a:p>
          <a:p>
            <a:pPr>
              <a:spcBef>
                <a:spcPct val="0"/>
              </a:spcBef>
            </a:pPr>
            <a:r>
              <a:rPr lang="he-IL" altLang="en-US" sz="3200" dirty="0">
                <a:latin typeface="David" panose="020E0502060401010101" pitchFamily="34" charset="-79"/>
                <a:cs typeface="David" panose="020E0502060401010101" pitchFamily="34" charset="-79"/>
              </a:rPr>
              <a:t>צמצום הכיסוי הצמחי, חשיפת פני השטח. </a:t>
            </a:r>
          </a:p>
        </p:txBody>
      </p:sp>
      <p:sp>
        <p:nvSpPr>
          <p:cNvPr id="4" name="TextBox 3"/>
          <p:cNvSpPr txBox="1"/>
          <p:nvPr/>
        </p:nvSpPr>
        <p:spPr>
          <a:xfrm>
            <a:off x="366545" y="660550"/>
            <a:ext cx="4825665" cy="369332"/>
          </a:xfrm>
          <a:prstGeom prst="rect">
            <a:avLst/>
          </a:prstGeom>
          <a:noFill/>
          <a:ln w="28575">
            <a:solidFill>
              <a:schemeClr val="tx1"/>
            </a:solidFill>
          </a:ln>
        </p:spPr>
        <p:txBody>
          <a:bodyPr wrap="square" rtlCol="1">
            <a:spAutoFit/>
          </a:bodyPr>
          <a:lstStyle/>
          <a:p>
            <a:r>
              <a:rPr lang="he-IL" b="1" dirty="0" smtClean="0"/>
              <a:t>למידת שרשרת התהליכים שהובילו אסון הסהאל </a:t>
            </a:r>
            <a:endParaRPr lang="he-IL" dirty="0" smtClean="0"/>
          </a:p>
        </p:txBody>
      </p:sp>
    </p:spTree>
    <p:extLst>
      <p:ext uri="{BB962C8B-B14F-4D97-AF65-F5344CB8AC3E}">
        <p14:creationId xmlns:p14="http://schemas.microsoft.com/office/powerpoint/2010/main" val="28554041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37</a:t>
            </a:fld>
            <a:endParaRPr lang="he-IL"/>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12" y="139700"/>
            <a:ext cx="7800975" cy="658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מלבן 3"/>
          <p:cNvSpPr/>
          <p:nvPr/>
        </p:nvSpPr>
        <p:spPr>
          <a:xfrm>
            <a:off x="7769736" y="36515"/>
            <a:ext cx="4185761" cy="954107"/>
          </a:xfrm>
          <a:prstGeom prst="rect">
            <a:avLst/>
          </a:prstGeom>
        </p:spPr>
        <p:txBody>
          <a:bodyPr wrap="none">
            <a:spAutoFit/>
          </a:bodyPr>
          <a:lstStyle/>
          <a:p>
            <a:pPr>
              <a:spcBef>
                <a:spcPct val="0"/>
              </a:spcBef>
            </a:pPr>
            <a:r>
              <a:rPr lang="he-IL" altLang="en-US" sz="2800" b="1" dirty="0">
                <a:solidFill>
                  <a:srgbClr val="0000FF"/>
                </a:solidFill>
                <a:latin typeface="David" panose="020E0502060401010101" pitchFamily="34" charset="-79"/>
                <a:cs typeface="David" panose="020E0502060401010101" pitchFamily="34" charset="-79"/>
              </a:rPr>
              <a:t>אסון הסהאל באפריקה </a:t>
            </a:r>
            <a:r>
              <a:rPr lang="he-IL" altLang="en-US" sz="2800" b="1" dirty="0" smtClean="0">
                <a:solidFill>
                  <a:srgbClr val="0000FF"/>
                </a:solidFill>
                <a:latin typeface="David" panose="020E0502060401010101" pitchFamily="34" charset="-79"/>
                <a:cs typeface="David" panose="020E0502060401010101" pitchFamily="34" charset="-79"/>
              </a:rPr>
              <a:t>-</a:t>
            </a:r>
          </a:p>
          <a:p>
            <a:pPr>
              <a:spcBef>
                <a:spcPct val="0"/>
              </a:spcBef>
            </a:pPr>
            <a:r>
              <a:rPr lang="he-IL" altLang="en-US" sz="2800" b="1" dirty="0" smtClean="0">
                <a:solidFill>
                  <a:srgbClr val="0000FF"/>
                </a:solidFill>
                <a:latin typeface="David" panose="020E0502060401010101" pitchFamily="34" charset="-79"/>
                <a:cs typeface="David" panose="020E0502060401010101" pitchFamily="34" charset="-79"/>
              </a:rPr>
              <a:t>דוגמא </a:t>
            </a:r>
            <a:r>
              <a:rPr lang="he-IL" altLang="en-US" sz="2800" b="1" dirty="0">
                <a:solidFill>
                  <a:srgbClr val="0000FF"/>
                </a:solidFill>
                <a:latin typeface="David" panose="020E0502060401010101" pitchFamily="34" charset="-79"/>
                <a:cs typeface="David" panose="020E0502060401010101" pitchFamily="34" charset="-79"/>
              </a:rPr>
              <a:t>לתהליך </a:t>
            </a:r>
            <a:r>
              <a:rPr lang="he-IL" altLang="en-US" sz="2800" b="1" dirty="0" smtClean="0">
                <a:solidFill>
                  <a:srgbClr val="0000FF"/>
                </a:solidFill>
                <a:latin typeface="David" panose="020E0502060401010101" pitchFamily="34" charset="-79"/>
                <a:cs typeface="David" panose="020E0502060401010101" pitchFamily="34" charset="-79"/>
              </a:rPr>
              <a:t>המדבור </a:t>
            </a:r>
            <a:r>
              <a:rPr lang="he-IL" altLang="en-US" sz="2800" b="1" i="1" dirty="0" smtClean="0">
                <a:solidFill>
                  <a:srgbClr val="0000FF"/>
                </a:solidFill>
                <a:latin typeface="David" panose="020E0502060401010101" pitchFamily="34" charset="-79"/>
                <a:cs typeface="David" panose="020E0502060401010101" pitchFamily="34" charset="-79"/>
              </a:rPr>
              <a:t>המשך</a:t>
            </a:r>
            <a:endParaRPr lang="he-IL" altLang="en-US" sz="2800" b="1" i="1" dirty="0">
              <a:solidFill>
                <a:srgbClr val="0000FF"/>
              </a:solidFill>
              <a:latin typeface="David" panose="020E0502060401010101" pitchFamily="34" charset="-79"/>
              <a:cs typeface="David" panose="020E0502060401010101" pitchFamily="34" charset="-79"/>
            </a:endParaRPr>
          </a:p>
        </p:txBody>
      </p:sp>
      <p:pic>
        <p:nvPicPr>
          <p:cNvPr id="6" name="Picture 5" descr="Mapa2">
            <a:extLst>
              <a:ext uri="{FF2B5EF4-FFF2-40B4-BE49-F238E27FC236}">
                <a16:creationId xmlns:a16="http://schemas.microsoft.com/office/drawing/2014/main" xmlns="" id="{DA091D55-44E9-4BFB-9503-A7D1AC0A0C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2462" y="1100801"/>
            <a:ext cx="3829659" cy="514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76811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descr="Mapa1">
            <a:extLst>
              <a:ext uri="{FF2B5EF4-FFF2-40B4-BE49-F238E27FC236}">
                <a16:creationId xmlns:a16="http://schemas.microsoft.com/office/drawing/2014/main" xmlns="" id="{AB9DAC62-E460-440C-B690-9627364091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4826" y="908051"/>
            <a:ext cx="8308975" cy="558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ext Box 6">
            <a:extLst>
              <a:ext uri="{FF2B5EF4-FFF2-40B4-BE49-F238E27FC236}">
                <a16:creationId xmlns:a16="http://schemas.microsoft.com/office/drawing/2014/main" xmlns="" id="{55E0C11C-A5F7-4A37-908E-EB2CD34C46FB}"/>
              </a:ext>
            </a:extLst>
          </p:cNvPr>
          <p:cNvSpPr txBox="1">
            <a:spLocks noChangeArrowheads="1"/>
          </p:cNvSpPr>
          <p:nvPr/>
        </p:nvSpPr>
        <p:spPr bwMode="auto">
          <a:xfrm>
            <a:off x="4151314" y="224590"/>
            <a:ext cx="383765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he-IL" altLang="en-US" sz="3200" b="1" dirty="0">
                <a:solidFill>
                  <a:srgbClr val="0000FF"/>
                </a:solidFill>
                <a:latin typeface="David" panose="020E0502060401010101" pitchFamily="34" charset="-79"/>
                <a:ea typeface="+mj-ea"/>
                <a:cs typeface="David" panose="020E0502060401010101" pitchFamily="34" charset="-79"/>
              </a:rPr>
              <a:t>אזורי מידבור בעולם</a:t>
            </a:r>
            <a:endParaRPr lang="en-US" altLang="en-US" sz="3200" b="1" dirty="0">
              <a:solidFill>
                <a:srgbClr val="0000FF"/>
              </a:solidFill>
              <a:latin typeface="David" panose="020E0502060401010101" pitchFamily="34" charset="-79"/>
              <a:ea typeface="+mj-ea"/>
              <a:cs typeface="David" panose="020E0502060401010101" pitchFamily="34" charset="-79"/>
            </a:endParaRPr>
          </a:p>
        </p:txBody>
      </p:sp>
    </p:spTree>
    <p:extLst>
      <p:ext uri="{BB962C8B-B14F-4D97-AF65-F5344CB8AC3E}">
        <p14:creationId xmlns:p14="http://schemas.microsoft.com/office/powerpoint/2010/main" val="40440152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39</a:t>
            </a:fld>
            <a:endParaRPr lang="he-IL"/>
          </a:p>
        </p:txBody>
      </p:sp>
      <p:pic>
        <p:nvPicPr>
          <p:cNvPr id="3074" name="Picture 2" descr="http://magazine.isees.org.il/Files/Issue/1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4448" y="747388"/>
            <a:ext cx="5362575" cy="35623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99730" y="747388"/>
            <a:ext cx="5416963" cy="4154984"/>
          </a:xfrm>
          <a:prstGeom prst="rect">
            <a:avLst/>
          </a:prstGeom>
        </p:spPr>
        <p:txBody>
          <a:bodyPr wrap="square">
            <a:spAutoFit/>
          </a:bodyPr>
          <a:lstStyle/>
          <a:p>
            <a:r>
              <a:rPr lang="he-IL" sz="2400" b="1" dirty="0">
                <a:solidFill>
                  <a:srgbClr val="0000FF"/>
                </a:solidFill>
                <a:latin typeface="David" panose="020E0502060401010101" pitchFamily="34" charset="-79"/>
                <a:ea typeface="+mj-ea"/>
                <a:cs typeface="David" panose="020E0502060401010101" pitchFamily="34" charset="-79"/>
              </a:rPr>
              <a:t>איבוד אינטנסיבי | צילום: רמי זיידנברג</a:t>
            </a:r>
          </a:p>
          <a:p>
            <a:pPr algn="just"/>
            <a:r>
              <a:rPr lang="he-IL" sz="2400" dirty="0">
                <a:solidFill>
                  <a:srgbClr val="000000"/>
                </a:solidFill>
                <a:latin typeface="David" panose="020E0502060401010101" pitchFamily="34" charset="-79"/>
                <a:cs typeface="David" panose="020E0502060401010101" pitchFamily="34" charset="-79"/>
              </a:rPr>
              <a:t>תהליך מדאיג של אבדן משאב הקרקע כתוצאה מסחיפה נגרם בעקבות עיבוד אינטנסיבי של הקרקע והתייחסות אליה כאל מצע לגידול זרעים בלבד. שיטות של 'עיבוד משמר קרקע' הוכחו כיעילות, אך היקף השימוש שנעשה בהן בישראל מצומצם מדי</a:t>
            </a:r>
            <a:r>
              <a:rPr lang="he-IL" sz="2400" dirty="0" smtClean="0">
                <a:solidFill>
                  <a:srgbClr val="000000"/>
                </a:solidFill>
                <a:latin typeface="David" panose="020E0502060401010101" pitchFamily="34" charset="-79"/>
                <a:cs typeface="David" panose="020E0502060401010101" pitchFamily="34" charset="-79"/>
              </a:rPr>
              <a:t>.</a:t>
            </a:r>
          </a:p>
          <a:p>
            <a:pPr algn="just"/>
            <a:endParaRPr lang="he-IL" sz="2400" dirty="0">
              <a:solidFill>
                <a:srgbClr val="787874"/>
              </a:solidFill>
              <a:latin typeface="David" panose="020E0502060401010101" pitchFamily="34" charset="-79"/>
              <a:cs typeface="David" panose="020E0502060401010101" pitchFamily="34" charset="-79"/>
            </a:endParaRPr>
          </a:p>
          <a:p>
            <a:pPr algn="just"/>
            <a:r>
              <a:rPr lang="he-IL" sz="2400" dirty="0" smtClean="0">
                <a:solidFill>
                  <a:srgbClr val="000000"/>
                </a:solidFill>
                <a:latin typeface="David" panose="020E0502060401010101" pitchFamily="34" charset="-79"/>
                <a:cs typeface="David" panose="020E0502060401010101" pitchFamily="34" charset="-79"/>
              </a:rPr>
              <a:t>ערוץ </a:t>
            </a:r>
            <a:r>
              <a:rPr lang="he-IL" sz="2400" dirty="0">
                <a:solidFill>
                  <a:srgbClr val="000000"/>
                </a:solidFill>
                <a:latin typeface="David" panose="020E0502060401010101" pitchFamily="34" charset="-79"/>
                <a:cs typeface="David" panose="020E0502060401010101" pitchFamily="34" charset="-79"/>
              </a:rPr>
              <a:t>בשדה חיטה שהתחתר בחורף הנוכחי לאחר שתי סופות גשמים חזקות בלבד (דצמבר 2012 - ינואר 2013, קיבוץ אלונים). </a:t>
            </a:r>
          </a:p>
        </p:txBody>
      </p:sp>
      <p:sp>
        <p:nvSpPr>
          <p:cNvPr id="5" name="Rectangle 4"/>
          <p:cNvSpPr/>
          <p:nvPr/>
        </p:nvSpPr>
        <p:spPr>
          <a:xfrm>
            <a:off x="791778" y="5532884"/>
            <a:ext cx="11025339" cy="461665"/>
          </a:xfrm>
          <a:prstGeom prst="rect">
            <a:avLst/>
          </a:prstGeom>
        </p:spPr>
        <p:txBody>
          <a:bodyPr wrap="square">
            <a:spAutoFit/>
          </a:bodyPr>
          <a:lstStyle/>
          <a:p>
            <a:pPr algn="just"/>
            <a:r>
              <a:rPr lang="he-IL" sz="2400" b="1" dirty="0" smtClean="0">
                <a:solidFill>
                  <a:srgbClr val="787874"/>
                </a:solidFill>
                <a:latin typeface="David" panose="020E0502060401010101" pitchFamily="34" charset="-79"/>
                <a:cs typeface="David" panose="020E0502060401010101" pitchFamily="34" charset="-79"/>
              </a:rPr>
              <a:t>מאמר: תנועת </a:t>
            </a:r>
            <a:r>
              <a:rPr lang="he-IL" sz="2400" b="1" dirty="0">
                <a:solidFill>
                  <a:srgbClr val="787874"/>
                </a:solidFill>
                <a:latin typeface="David" panose="020E0502060401010101" pitchFamily="34" charset="-79"/>
                <a:cs typeface="David" panose="020E0502060401010101" pitchFamily="34" charset="-79"/>
              </a:rPr>
              <a:t>האדמה - מבט מן השטח על מצב קרקעות </a:t>
            </a:r>
            <a:r>
              <a:rPr lang="he-IL" sz="2400" b="1" dirty="0" smtClean="0">
                <a:solidFill>
                  <a:srgbClr val="787874"/>
                </a:solidFill>
                <a:latin typeface="David" panose="020E0502060401010101" pitchFamily="34" charset="-79"/>
                <a:cs typeface="David" panose="020E0502060401010101" pitchFamily="34" charset="-79"/>
                <a:hlinkClick r:id="rId3"/>
              </a:rPr>
              <a:t>ישראל</a:t>
            </a:r>
            <a:r>
              <a:rPr lang="he-IL" sz="2400" b="1" dirty="0" smtClean="0">
                <a:solidFill>
                  <a:srgbClr val="787874"/>
                </a:solidFill>
                <a:latin typeface="David" panose="020E0502060401010101" pitchFamily="34" charset="-79"/>
                <a:cs typeface="David" panose="020E0502060401010101" pitchFamily="34" charset="-79"/>
              </a:rPr>
              <a:t> 2013 </a:t>
            </a:r>
            <a:r>
              <a:rPr lang="he-IL" sz="2400" dirty="0" smtClean="0">
                <a:solidFill>
                  <a:srgbClr val="787874"/>
                </a:solidFill>
                <a:latin typeface="David" panose="020E0502060401010101" pitchFamily="34" charset="-79"/>
                <a:cs typeface="David" panose="020E0502060401010101" pitchFamily="34" charset="-79"/>
              </a:rPr>
              <a:t>רמי </a:t>
            </a:r>
            <a:r>
              <a:rPr lang="he-IL" sz="2400" dirty="0">
                <a:solidFill>
                  <a:srgbClr val="787874"/>
                </a:solidFill>
                <a:latin typeface="David" panose="020E0502060401010101" pitchFamily="34" charset="-79"/>
                <a:cs typeface="David" panose="020E0502060401010101" pitchFamily="34" charset="-79"/>
              </a:rPr>
              <a:t>זיידנברג</a:t>
            </a:r>
            <a:endParaRPr lang="he-IL" sz="2400" b="0" i="0" dirty="0">
              <a:solidFill>
                <a:srgbClr val="787874"/>
              </a:solidFill>
              <a:effectLst/>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32622130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4</a:t>
            </a:fld>
            <a:endParaRPr lang="he-IL"/>
          </a:p>
        </p:txBody>
      </p:sp>
      <p:sp>
        <p:nvSpPr>
          <p:cNvPr id="3" name="TextBox 2"/>
          <p:cNvSpPr txBox="1"/>
          <p:nvPr/>
        </p:nvSpPr>
        <p:spPr>
          <a:xfrm>
            <a:off x="4888010" y="288758"/>
            <a:ext cx="6784258" cy="707886"/>
          </a:xfrm>
          <a:prstGeom prst="rect">
            <a:avLst/>
          </a:prstGeom>
          <a:noFill/>
        </p:spPr>
        <p:txBody>
          <a:bodyPr wrap="square" rtlCol="1">
            <a:spAutoFit/>
          </a:bodyPr>
          <a:lstStyle/>
          <a:p>
            <a:r>
              <a:rPr lang="he-IL" sz="4000" b="1" dirty="0" smtClean="0">
                <a:solidFill>
                  <a:srgbClr val="0000FF"/>
                </a:solidFill>
                <a:latin typeface="David" panose="020E0502060401010101" pitchFamily="34" charset="-79"/>
                <a:cs typeface="David" panose="020E0502060401010101" pitchFamily="34" charset="-79"/>
              </a:rPr>
              <a:t>א</a:t>
            </a:r>
            <a:r>
              <a:rPr lang="he-IL" sz="4000" b="1" dirty="0">
                <a:solidFill>
                  <a:srgbClr val="0000FF"/>
                </a:solidFill>
                <a:latin typeface="David" panose="020E0502060401010101" pitchFamily="34" charset="-79"/>
                <a:cs typeface="David" panose="020E0502060401010101" pitchFamily="34" charset="-79"/>
              </a:rPr>
              <a:t>. </a:t>
            </a:r>
            <a:r>
              <a:rPr lang="he-IL" sz="4000" b="1" dirty="0" smtClean="0">
                <a:solidFill>
                  <a:srgbClr val="0000FF"/>
                </a:solidFill>
                <a:latin typeface="David" panose="020E0502060401010101" pitchFamily="34" charset="-79"/>
                <a:cs typeface="David" panose="020E0502060401010101" pitchFamily="34" charset="-79"/>
              </a:rPr>
              <a:t>תקציר -חקלאות וסביבה</a:t>
            </a:r>
            <a:endParaRPr lang="he-IL" sz="4000" b="1" dirty="0">
              <a:solidFill>
                <a:srgbClr val="0000FF"/>
              </a:solidFill>
              <a:latin typeface="David" panose="020E0502060401010101" pitchFamily="34" charset="-79"/>
              <a:cs typeface="David" panose="020E0502060401010101" pitchFamily="34" charset="-79"/>
            </a:endParaRPr>
          </a:p>
        </p:txBody>
      </p:sp>
      <p:sp>
        <p:nvSpPr>
          <p:cNvPr id="4" name="TextBox 3"/>
          <p:cNvSpPr txBox="1"/>
          <p:nvPr/>
        </p:nvSpPr>
        <p:spPr>
          <a:xfrm>
            <a:off x="449179" y="1136064"/>
            <a:ext cx="11335384" cy="4585871"/>
          </a:xfrm>
          <a:prstGeom prst="rect">
            <a:avLst/>
          </a:prstGeom>
          <a:noFill/>
        </p:spPr>
        <p:txBody>
          <a:bodyPr wrap="square" rtlCol="1">
            <a:spAutoFit/>
          </a:bodyPr>
          <a:lstStyle/>
          <a:p>
            <a:r>
              <a:rPr lang="he-IL" dirty="0" smtClean="0">
                <a:latin typeface="David" panose="020E0502060401010101" pitchFamily="34" charset="-79"/>
                <a:cs typeface="David" panose="020E0502060401010101" pitchFamily="34" charset="-79"/>
              </a:rPr>
              <a:t>חקלאות משפיעה מהותית על הסביבה בהיבטים רבים: שימוש במשאבים, איכות המים, האוויר והקרקע, מגורים, תיירות ופנאי. כתוצאה של פעולה אנושית והמתבצעת על שטח נרחב. בישראל ובמדינות רבות היא המשפיעה העיקרית על הסביבה: הגידול החקלאי עושה </a:t>
            </a:r>
            <a:r>
              <a:rPr lang="he-IL" dirty="0">
                <a:latin typeface="David" panose="020E0502060401010101" pitchFamily="34" charset="-79"/>
                <a:cs typeface="David" panose="020E0502060401010101" pitchFamily="34" charset="-79"/>
              </a:rPr>
              <a:t>שימוש נרחב בשטחים </a:t>
            </a:r>
            <a:r>
              <a:rPr lang="he-IL" dirty="0" smtClean="0">
                <a:latin typeface="David" panose="020E0502060401010101" pitchFamily="34" charset="-79"/>
                <a:cs typeface="David" panose="020E0502060401010101" pitchFamily="34" charset="-79"/>
              </a:rPr>
              <a:t>פתוחים,  ניצול וזיהום מקורות מים טבעיים, תכשירים להדברה ודישון ועד פסולת רבה, רעילה ואשר אינה מתפרקת.</a:t>
            </a:r>
          </a:p>
          <a:p>
            <a:endParaRPr lang="he-IL" sz="800" dirty="0" smtClean="0">
              <a:latin typeface="David" panose="020E0502060401010101" pitchFamily="34" charset="-79"/>
              <a:cs typeface="David" panose="020E0502060401010101" pitchFamily="34" charset="-79"/>
            </a:endParaRPr>
          </a:p>
          <a:p>
            <a:r>
              <a:rPr lang="he-IL" dirty="0" smtClean="0">
                <a:latin typeface="David" panose="020E0502060401010101" pitchFamily="34" charset="-79"/>
                <a:cs typeface="David" panose="020E0502060401010101" pitchFamily="34" charset="-79"/>
              </a:rPr>
              <a:t>החקלאות היא חלק ממערכת מורכבת ביוספרית בה קיימים קשרים והשפעות, חלקם ישירים וניתנים להבנה והסבר וחלקם סמויים מן העין ולא בהכרח ידועים ומובנים מדעית. הדוגמה המוכרת ביותר היא ההתחממות הגלובלית והקשר עם 'אפקט החממה'. </a:t>
            </a:r>
          </a:p>
          <a:p>
            <a:endParaRPr lang="he-IL" sz="800" dirty="0" smtClean="0">
              <a:latin typeface="David" panose="020E0502060401010101" pitchFamily="34" charset="-79"/>
              <a:cs typeface="David" panose="020E0502060401010101" pitchFamily="34" charset="-79"/>
            </a:endParaRPr>
          </a:p>
          <a:p>
            <a:r>
              <a:rPr lang="he-IL" dirty="0" smtClean="0">
                <a:latin typeface="David" panose="020E0502060401010101" pitchFamily="34" charset="-79"/>
                <a:cs typeface="David" panose="020E0502060401010101" pitchFamily="34" charset="-79"/>
              </a:rPr>
              <a:t>החקלאות</a:t>
            </a:r>
            <a:r>
              <a:rPr lang="he-IL" dirty="0">
                <a:latin typeface="David" panose="020E0502060401010101" pitchFamily="34" charset="-79"/>
                <a:cs typeface="David" panose="020E0502060401010101" pitchFamily="34" charset="-79"/>
              </a:rPr>
              <a:t>, והחקלאים מצויים בדיאלוג ובמאבק תמידי מול </a:t>
            </a:r>
            <a:r>
              <a:rPr lang="he-IL" dirty="0" smtClean="0">
                <a:latin typeface="David" panose="020E0502060401010101" pitchFamily="34" charset="-79"/>
                <a:cs typeface="David" panose="020E0502060401010101" pitchFamily="34" charset="-79"/>
              </a:rPr>
              <a:t>שימור </a:t>
            </a:r>
            <a:r>
              <a:rPr lang="he-IL" dirty="0">
                <a:latin typeface="David" panose="020E0502060401010101" pitchFamily="34" charset="-79"/>
                <a:cs typeface="David" panose="020E0502060401010101" pitchFamily="34" charset="-79"/>
              </a:rPr>
              <a:t>הסביבה, תוך חיפוש האיזון בין הצורך הקריטי בחקלאות לבין הרצון לקיים את כדור הארץ </a:t>
            </a:r>
            <a:r>
              <a:rPr lang="he-IL" dirty="0" smtClean="0">
                <a:latin typeface="David" panose="020E0502060401010101" pitchFamily="34" charset="-79"/>
                <a:cs typeface="David" panose="020E0502060401010101" pitchFamily="34" charset="-79"/>
              </a:rPr>
              <a:t> </a:t>
            </a:r>
            <a:r>
              <a:rPr lang="he-IL" dirty="0">
                <a:latin typeface="David" panose="020E0502060401010101" pitchFamily="34" charset="-79"/>
                <a:cs typeface="David" panose="020E0502060401010101" pitchFamily="34" charset="-79"/>
              </a:rPr>
              <a:t>לדורות הבאים. חלק מהפתרונות לניגוד אינטרסים זה מצוי בפיתוח של </a:t>
            </a:r>
            <a:r>
              <a:rPr lang="he-IL" dirty="0" smtClean="0">
                <a:latin typeface="David" panose="020E0502060401010101" pitchFamily="34" charset="-79"/>
                <a:cs typeface="David" panose="020E0502060401010101" pitchFamily="34" charset="-79"/>
              </a:rPr>
              <a:t>גישות וטכנולוגיות חדשניות, הדברה </a:t>
            </a:r>
            <a:r>
              <a:rPr lang="he-IL" dirty="0">
                <a:latin typeface="David" panose="020E0502060401010101" pitchFamily="34" charset="-79"/>
                <a:cs typeface="David" panose="020E0502060401010101" pitchFamily="34" charset="-79"/>
              </a:rPr>
              <a:t>משולבת ובחקלאות אורגאנית.</a:t>
            </a:r>
          </a:p>
          <a:p>
            <a:endParaRPr lang="he-IL" sz="800" dirty="0" smtClean="0">
              <a:latin typeface="David" panose="020E0502060401010101" pitchFamily="34" charset="-79"/>
              <a:cs typeface="David" panose="020E0502060401010101" pitchFamily="34" charset="-79"/>
            </a:endParaRPr>
          </a:p>
          <a:p>
            <a:r>
              <a:rPr lang="he-IL" dirty="0" smtClean="0">
                <a:latin typeface="David" panose="020E0502060401010101" pitchFamily="34" charset="-79"/>
                <a:cs typeface="David" panose="020E0502060401010101" pitchFamily="34" charset="-79"/>
              </a:rPr>
              <a:t>חיוניות ודחיפות תרומת החקלאות לתזונת העולם בהווה ובעתיד מחייבת אותנו להבנה ולפעולה בגין ההשפעות הללו. כך ערכים של קיום, זכות למזון ראוי ומספק יחד עם ערכות הדדיות וקיימות מזמנים דיונים בעלי משמעות ללומדים.</a:t>
            </a:r>
          </a:p>
          <a:p>
            <a:endParaRPr lang="he-IL" sz="800" dirty="0" smtClean="0">
              <a:latin typeface="David" panose="020E0502060401010101" pitchFamily="34" charset="-79"/>
              <a:cs typeface="David" panose="020E0502060401010101" pitchFamily="34" charset="-79"/>
            </a:endParaRPr>
          </a:p>
          <a:p>
            <a:r>
              <a:rPr lang="he-IL" dirty="0" smtClean="0">
                <a:latin typeface="David" panose="020E0502060401010101" pitchFamily="34" charset="-79"/>
                <a:cs typeface="David" panose="020E0502060401010101" pitchFamily="34" charset="-79"/>
              </a:rPr>
              <a:t>המטרה היא יצירת מודעות סביבתית גבוהה וידע עדכני. לחינוך דור אזרח חדש המבין את חיוניות החקלאות בישראל יחד עם הבנת צרכי הסביבה. דור מעורב ואחראי בפעולותיו כלפי הסביבה.</a:t>
            </a:r>
          </a:p>
          <a:p>
            <a:endParaRPr lang="he-IL" sz="800" dirty="0" smtClean="0">
              <a:latin typeface="David" panose="020E0502060401010101" pitchFamily="34" charset="-79"/>
              <a:cs typeface="David" panose="020E0502060401010101" pitchFamily="34" charset="-79"/>
            </a:endParaRPr>
          </a:p>
          <a:p>
            <a:r>
              <a:rPr lang="he-IL" dirty="0" smtClean="0">
                <a:latin typeface="David" panose="020E0502060401010101" pitchFamily="34" charset="-79"/>
                <a:cs typeface="David" panose="020E0502060401010101" pitchFamily="34" charset="-79"/>
              </a:rPr>
              <a:t>היחידה מורכבת משלושה מפגשים - בכל אחד הלמידה מתפתחת בעקבות סיפורים קצרים היוצרים חיבור ומשמעות עדכניים ללומדים.</a:t>
            </a:r>
            <a:endParaRPr lang="he-IL" dirty="0">
              <a:latin typeface="David" panose="020E0502060401010101" pitchFamily="34" charset="-79"/>
              <a:cs typeface="David" panose="020E0502060401010101" pitchFamily="34" charset="-79"/>
            </a:endParaRPr>
          </a:p>
        </p:txBody>
      </p:sp>
      <p:sp>
        <p:nvSpPr>
          <p:cNvPr id="6" name="מציין מיקום של כותרת תחתונה 5"/>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14791928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40</a:t>
            </a:fld>
            <a:endParaRPr lang="he-IL"/>
          </a:p>
        </p:txBody>
      </p:sp>
      <p:sp>
        <p:nvSpPr>
          <p:cNvPr id="4" name="AutoShape 2" descr="data:image/png;base64,iVBORw0KGgoAAAANSUhEUgAAAtcAAAGZCAYAAABCNB3cAAAgAElEQVR4Xuy9yY+laXbed+48xDxkRGTknFnV1SK7hSYsmLC44o4G7IW9kOSFNxYkLyXA3tgLG7YBywBtC9bGMEzYfwxBEDJFUmR3dVXXlPMQGfN058H4Pc97bkQ3u8VhYdiAbyFRmRH3fvf73uG8z3nOc86p/P3feTyfTKfR7/fj6Og0VleW4s7WZvT6/RgOh3H37t3Y2NiIyWQS8/k8GtVKNBpN/VlaWorBYBD1ej2q1WocHh5G//o6Yh7R6Xai3W7FZNKPwcB/dnZ3YmN9I5aWOzGdTuPq6irOz8/j8vIynjx5EtVqLaaTiHmlFu1OV9e5uLyI4WAczWZT3zEc9mI2m0a1FjGbzfRnPBrHZDqJeq0b48k4RsOR3tvtdnWP/L1arUej0dAz8Kw8z3gwjPFkFHxRs1WPZqMeTx491XtiXovJeB6DwTim01m02514/+FNRExjNhtFvT6PeoNr1nVvPA/XHY8nMZmMYzqZRqvRiHano+/XPVdrsbq6GqsrK/p5pVKJVrMZo/E4jo6OotfrxXg81v95dTudiEolhsNBTCYjjfXZ6Vm0O+3Y3t7Wd1UqVV1nNBrr2vfu3dN88Wc+m8dI9zPRPdRqtei027r+v/yX/1fMYx7X19cap9/+7d+Oi4uL+P3f//1YWV6Ojx8P9D3379+P5eVlXYNn5P3M92g00nPzXuZgHp4Lft5ut2NzczOmU+6vEu/evdPYsJ663aV48vix5oKfXfeuo1ara1zPzs71jG/evIzrXi8++eSTaDUb0V1qx9nZmX7HGov5PJqNRlxeXOjeHz9+orX0/sN7fR/PWa81YmNzM6qVZqytrsfOzt1Y31jX/feue7G+vq7r8cxnZ6fRH03i4uIy5pV6rK5txsrKRqxv7sTy8kp8ODiMq+tezKbzuO5dxPJyN5aWqxrHi8szje3a2losLy9Fo17X+DBWs/ksGvWW1hP3f3Z2EScnZxon1jvjyn1HzOLDu9fxxeefx/e+92m8evUqdnfvxL39vRgP+jG67sX15WU8e/YkDo+O4ujkOE7OLiK0xpdj/+5+rKys6ftWllei0+no79PJJGazeUwm05hM51pTMa9Ghf8q9ajUalGpVvXjaqUSk/kssAXT2SyefvJpLC0vx2gy0TyfnBzHt99+Gz/5yefx8OHjqNZqsbK6onXH+qzUa1Gr8uyN6HS7UWd+ri7j6PBIe7NRb2qtMl+MDfPEdd+8eaN7rVaqsba+Fpsbm/od++Hg4EBjx9qbTab6Hn5Wq1Zie2srHt67F48esZbq0Wq1Y3VtNYaDQUR4zV1eXkSz2dL1WTONZlNjvr62HlfXVzEaDuPk9DSWl5ZiubukNcvamcc0To6PdX+j8SgqlVm0Wi3ZI/7P/j4/O9E6Zy55Hn7OOmBfshZY6/yp1+raZ+xrbNFkPNFa0FTM51pD2L+oRJwcn0S15vngu5aWlzSXjAX7hevyb67Le7F1s+lM48y1GFs+x33dvbsXm+sbuhRzsdTt6uesTcaTfceYM9Zcm2fl53rm0Sjm84rmcjKb6nOD4SDara7udTgaRqfdibdv3+q9XOPBg0cx5oyoRFxd9TSPXOvlyxdxfHwS9+/fi83NLdkE5oH5YG3yvDzDj3/842i3m7G7txPdTjs6ZZyxe/mclWrF9rvX11i/fPlSNoR1g61g7hjni/MLvY81cHp2qvHa378X1UotTk9Pfd48fSb7uLV1x/MymereGAOuyZwyNzs7Owu7xrNubq5rz7DPT05OtLabDZ9NfJZ75O/syWazEfV6zWfNZKw1kuPLPa2trkWj2ZANyHnh3vju5aVljTufZQ1yxi1elYil7lIcnxzrR3yGe2BcsYs+b2a6fz7PtVlf11fXOm8fPHysBfbi+QufDbVq1Ko1jVmlyphs6dxnfTCmv/jifdPZWJ+Jysz2o1rV87HeF/PU59wf6Lqs21azpe/KPc14clYzZ+xR7jn3DT8bDIZaI9j89+/fy8ZdXV4Le2xtb2kvjcdT7Tn2NfsEe67rzWbaL7yYT8addc7zJmZh3rnn/mioseEznEWc09yj9nxUZeMwIePJVNebzSuyk3ryalX4oCcMMo2JzsKK/1S0Hb2d+TnjW6l4/VSNX2qjQcymU61FXqxBzlLmsyZbMJM9bXdaun6vd6155QxjTWkOgvcx59rtes5qbR6z6RjLo2dnLdVqbdlgMNblZS+ur3tRqzaj08EmT2IwHMr2My9gtYcPH0YfLFKZx7yCPQDrNOLjx8O4vr7UPbG+sROslck4YmNjM9rtbkQNLMdZwhlkHMCffI1GQ80TUIv/828wFnPGfHHdpaXl6Pd7WhO5F3h25s9DX4tGo6rnxcYxxrz3/PxU71lZXdWz5N7hnFhZWYnz8wt9nzARz6S90/A9Mm9zcJPXJetf6xq7qftlDm03eWmtz7BlnPeeXzAdn6n8vd95PE9DcnR0FmurBteAGxulfQHiBNf1WvhmGi0Zcw+EAQUHKZPPDXY6bRvsaQHX/Z4Oi7W19djYWNPgCUhe97RY2CwJrkHOmiCB68sYDAzkDK69CTACfqiZruMDvBvDMphs4narLcPJAFUqTITBNQPPxI8GA32uUuHgrQnI3d29q0Vaibo2rsD1ZK7PAqww9hHjqNXnWvwsNowaG4TrshF/EVzz/SzeBbheXY12qxW1Ot/Z0kQeHR3/BXCNQTJwZiGOtNAwjiyQra1tG/My0QBtnnXnzh2BSsA1YJADz+/z5shFCqgBXGDYGbMf/ehH2kh/9K/+le4NcM3337t/bwGuuQbjzTxo4WFQ222N6VzGcar7xPitr68tQNTp6ZmAEWPDPO7t7ekQYDNzb61WU0bERqATb968iosLA+1mqxFLSx0BRZ7l48ePWuTj0SguLy51jxgBgev377XYGe9arRHraxtRrTYErvf27skZYvwwpHfu3NF4/DJw3emuRKvVjbX1nVheWY2Dj4dxdXUd09k8ptNRrK+v/g3B9XmcnJwvwDXzKGAV07g4O4l3b15r3gCxd+/uxuNHD6I6n8bwCnB9Fbu7238BXC8trcTdvbsG17Op1obB9fxvBK7HUwPyvf17Mrrj2VRrH1Dy4cOHeP3qVTRbHc35ytqq1h/f+zcF169fvy6HekV2huf/VeCafXB0dBj1ajXubG/H/t6enD/2H/sIZx5HFYvNOsGRSiAnYuCXgGuONIAn4JpxY10DGBJcs56xNaxNzCnXYC9fC7gDEkM2JME1AB0n9y8D16w99muvb3DNujw+Ov6l4JqxT3Dd7XS1L05OTwwiprO4WoDrJYEUgO/e7m6sF3Dxy8F1Tw7VXwdcYxe5VwBRs9gIzgKefXNzewGuZ9OQzeBge/HihezaXw6u/1zzdwOuDfaxt3LsWWMVH3yMb4Jrxo2xxKYIGPf6cX5xrnnBJuB4ME57e3ejEtUFuL64uNI6396+oz2jg/IWAODvfO7Ro0f6Ls45CKKtLTsNeZhzdmptVCsGqgWQ2pYZfCS4xvYyj4zLXwVct0ROASCxdzfgmvWGHQbc85wJbP864BrngLm8TbzM5lOtCc717lL3/z3g+uOhiJNfBq4nk9mvBNesk/8fXP/NwfWD+w+EOW6Da9avicCraLWbvxRct9qdqECUTiFrcHSS3IPkxBEwYZhOEPsBLAAoBVz3ivMMWdXvD2Rvfw5cD4ey8f8mcI3N6S4tad+Ar0SuNBoC3Bfn5/ruG3DdKA4JONEA+68FrkXG+hxI4ghsVPnH/+BHc4w1G+34+FSsHAecWNjhMO5s34m1tdWFd1WrV6LZaMnDA8RgJPg/nvRw0I/hYChvDcDEw0TFXknv+krX5ADbv7eng7taDBIDgHHC+5pOGfqqwXXxynsDs6FiTMd9AblazUAvvV282Hq9q0HrD/p6WN7PPSS4xuDJKxmNdChNCygHXDebAM9mLLWX5L3BXI/Hs+j3Adcw1zBT85jNJxEVWGhAZpngZkPjw3UZXLO8s2g3G3pO7oPvZTJhjuWJtloyYDC58rbOzvRZsVkwJ4DOdlsHOhM9HPbFrDJPAEMOccYBp4EXzy9mutOJ9cJcs/g4QOQhAoprNR8M9boWEQCV7zo+PhabjmcMa3p1eSlwwpjv37srEMC98W/+Xq9xXXviXFNMPxBRANhMFocKP2aOxXRM7VXygilMth+Hi+virbMgeYZ3794KXHM44rwQ6cBZA8gxToCmw48ftUk45HAo2JAwHGKu6zUxxmxUPPPVtY3Y3NhWFATWkDW6u7sTa+vrcu7Oz8+CNXZ5dRXzqHMnmnvANZvxw8cjgWvWTLvTEJu1slrTer68Otd3YshXlpcWjqbWZmGu+Tvfe3p2HifHyVw/jpWVVYF7HIs6TMZkpGeDxYMh+96nz2J9ZSkmvYFAQ71eEWt9dHwcJ+cXMmCA693d3VheWi3M9bIOR8A1Tkgy1zgG2phzG7dfxVwDromWNFvtqNUbMZ3jRNYMqgooeP78peZydR22flngqtZsikVJ5rrWqGv+bphrmAGc5nZhkkNrAIco9wYMZDrysHKHHw8XLNd8ynpjP15Hu9kSc72+uiYnTt9PtGAy0X1xPcgBHGgcKoyl5qLR0P3CGIq5Ho30fRjxtRUfxIA1QMbR4WEAbsYj7FkBUNi1djswVTMiZWVfJ3MtO7jk9Zxj9cuY69OzM9kT2E3A9dXlVTx/8VxjhR3kP17YB/aznAQx1+vR7Xa0fo+Oj3RwzIkAKlpodpApxsZgIwCN2ouNhqJgP8dcX1/LHv1qcF01W3OLuT78eGzmuth8/o5ja0d/WsA1UYU7ui6OE44i9y5wvbWlOfrlzPXPg+tWE6YIUA1ZYTCZ4Jr9x1p78fKFD8lCMBx8PFBkI6NnzDWfkd2VUzLUPmS8iSCxTmCu0xbxf8aQccIu4zSm7WOfct29vR3ZlXwv10jih3tJAoI1YdLJjDYsI04P7+V84lrJXDOOYlXHEzkDvP8XmWt+Zw8gFhHMZK63Nre055nnvypzrfMMtvFWVDNJq2Sr/x9hriHDCtP8q5hrziKiEKur65o7iD3YapNTHUUhHV070R9HA+3g8RJJ81dhrsEV1b8mc80YErUmQvz/Oeb6OmrV1i9lrje3NnXOEQnkbIZtx8ayNhhfnN56gwhxTeuOtTKdEpnkbCdCUQ+OnMl4qHHh7OLnuVeMlTJSNFAkDVu5srIckHGyf10rHNhHrG9sDPZSNn5mcrPRMGmazi4gHeaafZ5sswgXiJFGQ+c0+IafYRf4ziRIFcFT5KdmBcQIhQJR0X8zc122pd7PWoPoVNT+f/gv/8P5oI+3f6EwOwAH8MdDAa45TGCAoXMxJIBavgx2kp3O4Q3oYKHXK1UxL74hQo2ExTjY5jEamm3hgNza2hBDieHBGAG8MDBcfzyGkSZU2ZJx47DrDYYyegzwgi1uMHmm4WFgh0MYZTMMgKT09M1+IBlpKjyb8gauV6/U5FmBOtptgHhNUa6+wlG1mE8rYq7xjuXNdwkf1MVyV6sAYQyejb7YBYXgANozPS+sDouFZ01my0DTC0YSkdVVhyDLAaoDXZNjMAuTwEQzRycnpwoFAgZWV1cWISwWCeBZYdm5wSubA0DJYoaZ5vocvGwGwBPvZ/z4Nz8X8z4citmBbSLky1qASYLZw+HgugB3Du8E6QI1hMgUHvdYa+NwIGq9eD0QRXGYzyH0DLMj1bAxvwmtnJ2eyGPW56uwhTg+LbGTbCI2x5vXr+P05FTfiaM3GvG9Bu+WAdUERlZXN6LZbMflxbUOXtYn9w4DCLi1wzaKq15fzw7IHo4ALP1YWoZJ3YrrHs4hERbC0ZXY2FyPra0lyWYGg2vNPYYchl2SlAZGyPKLUBhuGtdXV3HBoX58pnG+t78v2QWbEaeuOgdgz7WOv/jipzEaD+PRg/uxTZQHp1Pj2tdcslcPkC0ghVjdKCHXtoAZc9VqdcT0WRaCgfPetROEs8MSqCukidEUACmyEMC1MHhUvS7kQFUF8Jjj9fWN+Prrb3WIbWwRAiTcWItmkT8h/2h3O56nBNeTiQwzYXnmhnvDGPP3lBeJ6eu0BZpwknAg5OAjUWB/1pAHdSUBwdFaknNelcOAnIvriy0mKjVV6CkadaJKDa1jnj0NJawrz4IhZf/x3Rtra7oeThQhT1h6RQBm4xiOBvo7xle2D6e9XtV65N641o0Tb2dS9mA81j0A7LFHCfQVrWm3BKBkr1jPb98IXLMWuQ9sB8+L7WW8sD+AMeR2PCcOMQ4X4Jp/y8YhUeNz3a6ei//rnsve0WFSDsiUs7CeMtzL4YXNBsixbthDgGtJuAb9ePvmve6XOUs2+fuffT/27t6Ns9NzrWs8j92dvXjz5m08f/5ce4pDmggoe8QsVEf71DIEx85/9rOfRbfb1t4igsj4MmbDkSV8GVIXATGz3ccWKio4mcpxZt2wx5FG7e7tSiLHd3L/2M7Dj0dax4pcKgxfiZVl2wCuD5DOcWNNwH5xTUckicjV49mzp3oWxpr7SAKHz6fTkedBnpfcP1IaXlozOL7Tie6Te4NpZ96YZ+5PzvrKquaNZ0OSQ7RAezj8Pedn53pmwAHgUudLsbU+D+xgEnlJsMx64Znu3NnVXpOzUp5B+1JyLe932dG/qiwEe1Kt2HlD4seUzua6b9YL952sfd5L7g9FnYvzpDHEgRdA4cwbCKBhaw4+HER3ablIGeoil3Ag9/fvLyQ5PBvOOlFZnoe5FFnV6/0c6cH4icVcIULZiv5wqD3I+HN+Q+Jw//wOeRQ2GZs5GSMLqcSUP6xDxg/bPJtFv5z/lkgiCbH9XMhC5rdkIZWqyBRrIiwLqfyCLAS7wRkCXpIKoGM8xFpkjTCX6Rhxj3znbMaJ86tlIfV6R2fSZBKS11xD2NQA1x2tT53PwifYEjvkSaJxVtTqkF8m5jiy2QMC18hCJIsyMUDUuNYAb0WMhn3hF3ASmNEOvj/D84F1eB7IDtYbz6ro9GSqv7NecGaxGZzvMNnCF8wVEeo6thKc6T3chyi+OCskiQkmgPRte897mD+D65qicIw3hLDPs/pfANfcB9fKlxjucnbyoHy31ntRfPCdld/7n/7RHFAm1N3rawJTf2X9j1+F71KIlBuxB2KUz4TLmyiAEAYv9TiEBFgEvDCUrKcW+mYYVABI1QsVZkBhhDEMb13GHe+DEMR1v6+FzmZgU6EJY3PwcAKHBbDyQBhzDH1u3mSTeQLuEYDEwGxvb8XayrrVUVU0lYQxxnF9eR2XF1cxHnNIeiEinpL3tNSM1ZXlWF1bjkaTxcxhZKPCGOBx4Z1xbxjl8XAk474Jk7y5qbAHTC+LCQOSTDD3gyG0Y8OCZgyQ1nTLQkbmAMDpxfHRkQ57Np03/VyODQuTBVSvNwV++b67d+8tQsOwWwAVFglzlmEPnovNxXxwXzB2sNcvXr6UUdrc3Ii1tRUv9sK65+HNYcSzMg5m7M3a4wikwTQJZwBi8Mt44cGiZyO6UBMI4Hm5lqIdYaDOehhPkMQMBc5Z9Fr81aqcBcC1NftINrxuOUzSe+RwWl3ZlCyk1xvG+/fvtGY4yDCgbHbmB61uu9uNt2/fxXfPX0R/OI6xPON2rK6sRbu1rH2AVgsdL/e2tbUifXSzZVY3HUruk2e5YQkBP74n5E1Xl5ZBoVdOZg2Wun99KeaavQXb1x/0Yn9vJzbWVqJdb4pBHQx6MnowAS/evFFewoP7j+VMynigudS+asjRSnANC58AhXXD/qpVGwJCNhA+TDkWuLa1gjjFLH1LB3hunuPp06dBSP3rr7+OrTvbmi/mqd7k/1MZVsA17CTgGqkDQII1p4NpYqeRNZf6UsABBhTjBDP16vUr6fowFuxfohu7G1ty7AC28/m0OMoALYNkxl8OyNj5Dg6VG2iix5ZTjg5ONENFdoP9JUkSNglpV4kwwHwwRxzOS0uE8p1TwiGR111CF1xkW4wt487eAkzw2XSgLQlzPoYcgWazOMHMQ00yutQBs5ZhpXEIsHVEA+UclIgUP1N4tBxIAi4Lx5aQn58r7YoODY1NTWBBDHsB9WK553Ox3vxeLHZ4D+qgGCB9qwXOFuMJY9TvDXUN5kQ68GYjnj19FhubG3JeAUbspdPT8/ijP/ojsVj8DmaVe2ffcDiy7pkvfScyruJQEaFifhTFqgBmxnF1jRQvJSE3+TV8hnsFTLFfYL6kc6xUBLqQSgGCsaeM18tXr+Lg4GM5ZLHDdUcvpwbqzAvrkPvk+bHlSOM4gzweA50Zf+fv/Fvx+Mlj2RDsZTKiCa7zHlgD0nXWvOaTceP3Iqsq1sZjt3ES5PTIfo2j2WoqosL/GWsce/YG96v8AZEh/rt03I2mNctTEz2pA2VMMlrIz3UOaw0SlfKaECjW/vB3EynIufnLwLUADbYfHZCYxu4ix4DxwCHgviW1KqRH7pN0kvgs98H7eYaM+Pj/kDRICyayFdVKXec3P2cdE/m5f//hAvDwF85d1gOvJK7YXwmmkmRQ7sX6uuYAcE3ejaUC2BewivMlRE7IuasYXCONnDsSBuBkHeHL98r92gHCxtRirmi8zwPWMLZXcXnOIGEfguCjICp3G1wnYaeTE9KFcVak3HY6GVKeSQTnFA08MkDG0dHpRgNcZc21HUAiiz73IDB7PaSx6LmXteewPYxDOj/ONfHelHyCCCBaceVnwBSz/0wicZaIBBw7xwu7hjSE8+Pykgg00t6esE/K97D3yl8RsQgbbW0+P/McO5cPEL63tytbklI/QDfvMWlnZzAjRib3DMAzwp6EAEQx3yuHochbIWV4nyUmN2QM50ji1ozwsY/BOswvGITnETmsnCbLtxL3aC/+3v/8j5mRmCgxySBGdLoYXw6pii9SlvC0DDr/5NAG8AFc8bR5wTh0OoAnH8rp+aTkQQPWMKvkxAd0ulDwU3sGgJ56Q/fy/v2hBvT8EiPWUJgAbR1Gk4PDIQkYsRuBOYuExDEOdj7LtQkhYVAweLnRYFMAnzB96MjBdIDW8xM+jy536HuaADMsvahUpmJW9u7uRKfTEOjrdhsl4XMaBx8/FsejFR8+vI/zU0s9cAjuw6KsrMgAMS5ikpUYgkNh1jtBB8/u8QIUTcVSYwgA3Rh5noMFy7NIM615KwmLyELKIUGyGxIfnBG+k88aXBucAsqYVxadQutRWTBA3D9gFAOzd3fPzx8+hDDMZhoBUfZaWXE8C/cNyLGxJKrBwvPaYsEnk22JDoa+Eatra1GvZWJVS8mlgCgn5aCbPJdeO1lv1hpzf33V01wxBjoYSsIl43J97aQnnotw4sb6lgwmh+X5+WUJKxmUoff/9R/+uu7xz/7sz+Ld+8O46qErXRa7hEdOSBfv+eT8OA4PP0azVY0f/PoPtPF5PrMINsQYNeZSh+PQUo/c4GxEQAiAlLnAyN+/u2+Og/ke9+OrL7+MYX8Q+3f34smTR7HUacX11aWcTLFS83k8f/lGwODZs090/ZE8faJBOCfMBSCI+5oqskP0hwOC/QwArtdbOigkmapVZRzFqHHQFbCdyWb8nrllX7FvmEekK40W0hvY/fWoFpsh9guDrEPHhhNQytrJCAfyD1hYDsLT42Np42BJcLA5RK2DP9dztBuN2NjakvRHTPeQ5KNLrTHuj/3bxZDPZlrf/F/scsmFkJaaxKU2muy2rslzci3lPdQgB4ZKGGXdWN9sh48/5IesbzhRkt8RbVjqdsSWszccsXLkAjsEm8j9i4VRUnd7wTRy7OJU4qiQdMd4iBUde42wjhfaakXpDMz5GXML8JOEgTWEs9aHDJnJFjIO/F/jIhmEmXbNKQmM19f6P3sN+5D7Syw0AF3z5qgkzwVgEKgcOTHTSYR23rg+wJOo3PadbZML/ZFkRPv37scf/uEfxhdffBG/+Zu/KXvtJNCJpCywkYwr+14sGE51HVs61rlx3WMvj6IioGXHOs8OySvKAcY9EH3CEfvqq690j4Dqrc07YvxxTBgvAADRCM4FEy4TjRM2hGfHEWAOmD/NYbUqGwH7CQtu56Sus+TTTz+Jv/tb/07cv3dfLDfX43cYUQExgJCiaCOBfcYUZo35UvKZWD5H+rDHRC4Anzigiv4UR485zfmTw3ll+8E5QaRvwQJXy+FOrgsSobCEy7bYCZmMS0aWWZNO3DIhBahNG8k56miv7VKBiCVh7ufwa4mAzQSwcJj0HeWelVTLVTjXmK+CKyR1LOQbDq2iiyXSrbOivD+B4wJcT53cx/MQgXM04VhjDHje3rZMhzXNv5nLr77+WuCJdce8p1TIUXLvJ85k/vBZ4BJOPXZAyYk9pIIXOm/zxZgBYgVmK048lN4d1pazaEiiJONAxBZIRLI4dtBjzZqeoP0tjlyrAWFWU4EIPiMUX/JkRHCUXDLAI+N4JUJmNTodFAMG2B43ro09GCl6G8HZjK2DOUY262grNzsa4ZThZIPdIARsv1nHkBlcE1uMXeXv+dJZho5aGKOcGUQ78YARUtZMso5GJvx4X6ttaeLF+akiM4BlrfEilc2oWtonS3yZG0uzyG/AHjJf5EWAgUiMZl9xFkNK2AmsaG1kUqEkKDUTk0T4wVzkWB0eHWo9gIcEyjVFxrWsi1yz3LPGtUh0OaszR49xSScto70+a533Z3KzrrNM5+r/8c//0zmHMBIQEvE04TLgeAA3BiEndDoZFf1uNc7Pr+LVyzcKFT95/MSicHkSGBsMNcbYiy8rR7DR0Sxn4qgWnRJBamJR8A4xfjzgxfm1GJJ3Hw4FWJaWugJCGDcYVS5ScjbFvrBY2BjXvUGcnpzI6GKUHj9+LG0dk/Xixcu4vr5SIhRVD2BR11eXBZbwshrVhg6ig4PTOPhASJDEPRtYIl4kmu3v70arDUsFQCaRsKv7HQ4Zr7q8GL4fPxPng4X19OkzSQHYd2Is8MabRKgAACAASURBVF6VmT9UuBLjC4OAkcNY2RA2tSl1sC6vFLbOWdS8RwcyyVAXsLdXCwYGo4HkgblcXV2L3Z0dZ8QXlktApA+T2jf7X1gTvDEWFSFgxohMfxJKd+/csU6yvDSHLE7GvLBjmRzlbHkbfTskNh6MgR0xA2qeyZnZ9saVVNowM23PuO4kgclQTo8rzrBB6xqLJuBbxoj7HQjEsX75DgyqDySHfwziOwIgjhJwYF1Fq2kdP/f87NNP4tmzZxrvr75+EX/+ky9jOJxrHE9PznWNe/ceRFRn8fHwY4xGPWVUP33yRAeeNmPYsVBFBLT+JWlXIc4SzsOpIRwnsD0c6fpPnzxWdQQiOTEbSyJwfXEZG+tr8eTxo1jqtqIPC1WkBhiT58/fxMXldezfu2e2XyE1Ayo2OwzoeGIPHaeCtQn6d6THshCqhWDMkrnUIQAjJk02xtPREN6DBOT05ExjjZFCNgSriQMnVgRmo8ijeD4OmJRC2XBac898AGIAnqzf44+HAtSW9nhNc3+sA+m5C8Mp+zN2dYG5wpZmHMTSAAZLmA+WGyccgy/5Dyw6TKGMqR2TDBFKEgQzSAZ6rx8HB+/ljOzv70mPz/O0sWEthxz5jgSGwWG/kEBNS8RpJmCtygPzmcAfQE/Mda+ER+ehAyIdY4U9V9cW+QDcM3s1M9gVvqYCDM+hqI6dXPYbr5S54Sgkk859K5KiCBHJ1jPL/i4vNa4AkXRUcl5kg8thw1wCZLSPetf6Htaw9JndjmwTa57kviQJOp0lEQTMvfXJY9lqvisz8DX/RJgI51YNLgBxPAp2HwmOAIHABYBxFCOFzR1SZ0xTe8yYnp07ssn82SmhKtCuDl/m2jknU9k62Z1WU1FJgJMlhvy+VG0ojkxKS5Ai8B0QEwBr9utv/ua/Hd/77Hu6PucP10iZhtaFkhVd7YnPkoyNLWCNMSciMKrOU+J+GR/WyvHJiZwdyUCy6tTI1UX4w1ohoY/5ffDggZyRnHvt0yK1Yi55ATSYL1WfItoCKFIeiu0qEkk+w/tTJ645QVZSNKwGGGbCf/Fl9tf5DGhvmW+eKROSAfAZ4ZBjMR5LSy7wVqrW+Pu8f/mOZKx931TdAiy6UpcIIWQW84rs9us3byUV4f4fPXysikEAa5wr3ksVGREOo5HexxrB/t6OLqSshDwASCJVy5AE1EnzHzmTS7UIR1SZO9s4+GJkizwbDiWjPlB+1iAGw56ifnUqyDDekA5FuuX8DaREjVjuthUJRh4i9n9ix29S8loYP/5tFjtiJFtLDga5X17XYq7nyFhxzvvR7w2iUqEAAHk3RHFg/fuaV+Z7MMhz3wmyJKZz/nCd09MTAeMuNleFKHD8YYddpajRJC9KQsFbuAtjhEN3Uy1EcoioRkVRDcjAnnPgigZCOViSp7rSmiKnkpJ4/fGMVOhi7pC+6Zxut1SVjJcTi13pg2uRK5dnHp+BfOFn3DPOCLk57IPXb95oLlARQCYm82wn06QgsjY7o8wrpG1FOWnYQWwI5yQ/5zOWgjA33ls6H4r8EXCtKOn/9rv/cG4qexxTkuKgx5sN3SSHtB/Ch5ImHCDOxhcD04uffv6FmEGMjquIAAqRfVgni+TCxnKyMIzosR3uhJ1kYTmsBEiU4etg+ACZhOdO45vvXmjyAbEMPhvj4aN7OoQyC9QHebNIP2B2rxYl4DCQErJf9eKbb74TK/bgwX1tRjbogwf3YntrTV6W9eGjODm6iDev3sXFZU+LB+O3utaNR48exN39HTHzGABrfs1s3/a+mdBmrS4wwube2tyO733ve5pYhWlKhRUWI4l5LBq+O4EYzyMtXQk358F340uHmCscErTysNCSwEh76cQtJ9kt6zsxzLA5eCOpHRKzXIAPc8Tf+Z58Fg6ak5OjhQFUBmwxyukccKAkAyqAXdYLf+da+axcm7HgOZMtUYi/lB+SyrcAffB2HhT1BuDfmmM5X4SuqHrSIunI8gMx1lcwc2OBGHRPhL1ghGASR0O8SrPueK4AMIz1kLJo52ZIWVNkRz94/Ciur4fx+U9+Fs9fvlNFEpgBDB2VQ1ZWl+Q1n52fKJnu2SdPY293r4yR58+l38C77B3vG56NQwjDz9rAoAAOMNaUL2LNczjVatM4OPgQ3WYrHty/J8eGfACBtoHHDhD61c+Qjgxj/95DJw+XhB2eZTDMgxVQaweE6JLDWz5UMUwcABwOKsdXkk4HrGnZT4PrZHk3t7d0DbSPzKtAnUKWTSXa8ndrlNGekcRiL14AquRGKKpR2Cuuj/E8PDiQY8QBhzFnfbAvSaRW/gHM/9VVDHpF+qJIxGo0kUcQDSHXojDRSG0APQBNvpPDHyAEWGSfGayZYRA4GY8lx2IfVebkBPS1dwSuiwZbYIiE7B6gv5Q6lLa0psRHGWJkG11XGmG9ZDg+ZRZyDDg0R75f/Z+k6sJ0YDf5GYCA7wMEsv9Zk5RES5aUa6euV/pzQFbFoXCu5widNeGSHbS87xlHJFTv3r/TtZBp8Hs7TmaNtUYr1VJ6kGRn65iltYc9ZJ8F8iBX33hw/74rBc1giVxC69Xr1/H1V9/E97//fbHGfBYQDrDBHnBopqwByMb3A54gTkiEVtUZNo5skhlR1pJYdRBGxSCf8QI0UkqOcXO+gxNJV5bXBFoTfCpiNjTA5bPK4en1Amcgy7Smk8TvcBpTpsM6/OyzzyQzALD81m/9XT2nIhVL1rUbBJn4YU/Zsb+SppkxYz3zb+bViduWOsFaE4Hl79gBl7VDo2ophRP067G8shzv373XXiF5lO9kvTnJvZAwJULB2AJoIHcsRYPtdiTD0oDU31sSxHNniVTulXWC7l0RHuTAExLhb584htmWPuR6cXlUQCxRLSIVOIs4UVnSkPc7Cc5VdZJEug2uGcPMHci5UqRh5BJnrkyFlAyC7Hm8f/dBdocSjN/77DPtedYXEjDmBAkQUg++g3sTGaAIuXMM2FtIJ80GdwSQINFYk0Qm37x5t5CQErFkvohacR4zUQDGXin7CR667A9ERHHGYU/Je2m2XeItK135HLFEBkKPdQtRMEMlUKIq7BXlmghbINSb6tlaxbkWdpIUz9dSkl+vL7mhorWA6+WVWFmx5K1ShQ0mQkqyPRH1D3Hw4Sj6fQNUmG7sGtdinlolt40xYh1mDsecJH9V7cHeOrE2X4ybcMHUOXhi9+cwykSfXJ4YUO5zxxH2lB5xDUWvKFtMIrHkaiYgpJWvuaqSSEeiddrPAGhX4klFg3TvJR8Eoi4dU+ZLzkNJcKRwgxMwjVVyH7isI2cfZWGdBM7/mU+ijOwlP5efw5IZE6SyjTNH1SxJhfWvROV//x//YZYR8CFcxNkCasWoycOnbm6phDHoDVS3lkn98suvBD7Q3rFg0VoTNm00XaYu9bOquVh0oUvLTLyzlV2P1+Cag45DjGu7ZqFDW1989W28e/deYF0an1pV7DGbGeOTYTJqGgtolRArRtIJYwCxrkIi7z98jMPDIwEjQDcTRAb4vf1d1YUk8YXn6l0O4+3b9wob4jFj/DY2VxWm37+3Gzq/Ctuq0GBhkaw/t+EjGsCBgUeLhIGD8uGjRwtGT96SygI605iXSsyp1qnrdLIpzNo4eQZvFyCixV/YUNhrgQQmVt6+M/IBkjLoJaMdsM5CTW9NwAtmBcNWQupivYr2WeHNa/RSaKhdpgkgzX3z/VxbiYkKR5qFtoOBdq0mJgcgnOE4Jzy6IooJERhS61CdvGEgSjRAyZkz2Gy0sa5wwsbqC0T74LGHbikEn9OYS3M7cQ3qi0uzkn3mwcwlz4BBRZMJOP0CCcZgqPA2YAgd8c7OvrRrHw/P4rvvnsfRkcuesV7rTRsGe+w1h8a3twSQYRUs83Gtc4wG68vafNdHfvPmtZiqWqUq4+XqOtTtbsbe7t1otgCdJ7HS7YrRvru3K0DPAQH7yB7AAf38858KKD969FResuchXAO1D2tNSNZMIsZN89FqC5ApZGVxeIkyOMnQrFtf6wETKUYaxovklu6S5pI620QFAIDiMZQwOY6BmBBXCOLngOtM5GNuUtqQjCtrC23/wYcPOhCxqBh5nHYiAuzXEWHaUl+92TA44fesbQEIJUtRS9w6QMYAkMO/WUspX4KhByik8cNg4qAw9tTlZ80qaabV1nzCyHK/kkwAwCWhstZ+qQuQs/1StnrJWcikIFXTIGpQ5CL8H6OfMpAkKzKRL/Wxut9aTUw3THXK3QBp3utDRalUL7lk3XPAse+QiDHvloOhE++WZFqzmIoCXlwK4Jhx3tLBgM3hvr3nrD3OSgsQCjis/PvswuXu0PhTZ58QLSwxdo7IGDIfHNrPf/pFHB0eKyqInZGshghjqaOu3JASqcJO2ZmiHKoBB0uyUWeeORtcfQjnNyVAucb12aEPPcYPiYf2gKp9LGkMGXP2EcRD1i0GBAJSsTfICXAALBXxoZgSAuYbZ5ZxfPDwoQ5LEjcBcooIlMQnvjvBGj9jTQH+sIfMEeOqnJCrS50fjHWeq4wZEVj2nSsGhYgBR268Fhgv5oQzCYDF+ZFOhli6wogDQG4igC4jZkkIVbFUfkvrhPGBWMAhTqDpcDZ5VC6nu7KyJEdRiZQl8esmLa/AqZJX4jU0FmBDRsP+pHTh9ta29n7mVJgQcIQ682oSYCXIyoiSHS4TPTh1w9HY+ViTqXIusD2vXpKT8VFr+t69+4o4WlLpfcnn0eLzORwtnHdyRIhqyunGaVk2blD0G8dvZTlWVtZ1f8zZ8+9elOpRRImqchg4I7gH7l1O07WlJIwz6/Ti6lKgkuuzHrGHzCF23/0v/EwYSCJi1qi7uICZa7OnyboncYfGeHl1RXMHI81Zwu+EU3pIIynleRE9SSGx1V3hGySs5IwgEcG+kZzPefbN199pLJj7iwsY/qFssBxCWOKVFTkTrBnGy8QAiYEG1+lwMW62X06Sn804wzHlAOtSPGKWSYCZ2+CzBEfUa9ByJmy28qlK8nxGucnhoKSoIs7lnnl2OYNEe5HXKBkXcOtzFylZ6qKRufA+bCdns50jS0LMQFtak2X0bgg+R/GRhSQh4iiKpaZ5hmKzRDhTj18Or5142dP/85//I/KXfFCW8BvF0gF5ACFTcGY4xW4BevvUGURGcanKEqcnl9r4GFU8axZure4DFXBE2EN/KDlWWB4VlC+egx6yaFfEoJSybkw8i/jF2/fx8sWrEs7GyxpJC0kJsiw5hdddCReJ5zOqG3t8LAMh1lbMRjd61wMxLIR1dnd24+7+Xty5s6nEMRgUdKUM0OX5dbx5/U7lCRkXvOY725vx+MnD2NkFlLOJKBkIMHQ1DCf0eSNJZ6tScgYhZM8DoJ48farFQkUWxpTDi5BDZnqz0eyBjbXY5aWWZiCEUaT5LKXs8llh9ghfJANlryrL7rkaCAuQxZuao9RspV4IbzAZPcCLk20w1GTo0kCFijAOo8P0MWeqL1y076qxWkAyBicPCAxNOhHcnzN8bw4Dl1V0iMeJdQ49mdHCyOIolBrlJRFBHv3MuQFZIYHFrvqvfA6HpugNveGcVJgHm0LtZIo322IbMgScTB7gemsbNnpJm/Krr7+NjwcHJbRrg7m6vq61xoHNvDx4eF+1lwGkSsRUEqbXNfOBsWUBn56ZReFeNtbXDUSz0YNY/JFA3p2trdjfvxvLK0saExzFPEzRw8PMOBFwSxtdwEPSpFH0shzdVV9VN8Ro1GDBAF4rJaxsh00VQypUXPC+yWoKHBLcM98BQGJcj09PdOAgMdHBJL2gWWCSQBNEO6HH4eoM97I2sA0c4qpOdE51h4/apzLSlWosd9mnZoeUPFLK3cEcUVsc0DQZjgQmVRGEdV1D22ynQdGUAhLS8FepSISdKRESwA9gMfWo9XmoRBzRBzWT4QCjvjcSoysqS+BswFxfaWxIGuKwA4RzICsZuCSUEaHKusvcD/NqJ89hc8lUUkI2GAr0cBAaTHP/Ppi1lqkwMXAVkDT8CtOjiy6NcVJLq/yH4uhqHPIAINl8iDabUleuSsABzcEp28uhVljPDP8n6KJx1yKXAYkLyZXlvZAo7HeAsZ59NlPZPcCOD04OICrZkLS7tAj7cxAytgAvgGQy46wba7m9VwS8GItS6lWSCtWMdgQHBp/nzT98NnN1UpoE2GGf8F5VXWm3BcbRfbO/9vb2db08CA1SzrQ3BfBUgrCpsdra3o4f/uAHi+RFbAf3qOY2RdvLHsURY+wVDRiRjHn1c1UdsjymJCyF3GGdA765Ds/GH8aU++VZTGrNBPRT1y/WsjiLvCfnPBMQpeG/IsEUO2xAzJxAzKg8XaWq34tFFV/i84JnandcM5774TqSHiAFkJTMdKWS/QoTDiikUQ8Am7UKG2/SynPFuDpi5kZncqBU8sxMOT9Pxy4jwAtHQZUtZopAY6OJzHBfSDaQyTC31C9/8OBhkRN4PzKeb4t0RGdlqxknxzQPsoZXMpPCoGqfqblZNza2tiVx5WevXr3W+8lVAbSyRwHq2EIcedtKSK2+yBskopLg1IjWVySZzERotNYmO0y8sG8tY1qLFTnCgDuz9JBkF2VuLL2hT8Nq3NmltCZRaBcgMNjsSyv9/v2B7Cn7XP08mk3JHyh/CbbJnAzqhH88PIw3r99qrTM/jCXPgmMCtoBpz6g5eAnbw77pk3DI5BMdMQO7kIdMpwBlokOOlMJgq19CkQ+p1B0N95qe99R0K1F3YC2+zzDLZZWHoghD5r5Q3s9NXkTOKXcFZxEM6cIS4AhhGUWoXP6PayELYc2DVXFcWMHJTqtqWiEVUhriiK0JMTuEJh5UdUTNdXa1DhN7cRa5cZEjkfxJPFv5vd/9T+YLzUgpcyRtmw63IgVRKZW5axkqscAd0w4OjuL16zfKFOcQJouaxCMWAR2ClDxVp/QAbo09lyzDgkHk79q4mrZMSkSx5DqyJJ5JjH52Gd98843kHNmsBE0koWNYJoV41HzCJcMW+lZlbI8MXBVeWJZX9fr1SxlRDD9SDToGohWHnaqS9EUG9/FpfPvtizg4OBQ7h0GFLX/48EGsrS1L7iLWSsypD8T0ZhQeJkQkVsxjCIPiRdyJOyV8xgbLe2VsMuEqtUOSVRQPy0yitcrWfVoXn1ILMRBKHrwpMcPnAci3RfpsNL6He144VbcE+QYsBrNinEsFBnWKygoDSFAISZYEBUtEfF0ZSOQt6H0Lq4iBcKk/Z47rQFDFDjskODXIJ2Cg7Y06CSjrewOwc2xJQfg5Le9CM+VM7FzYLHKzMk6sYV3YG2ZjOjmD54H1gg05+PhhobeCoeOAWF/3xuxdD2VsiXgoYQInZ2lVBxPMK3PIAby3u6MudBglJAMT9KIlhEQtbcAXm9DVecZKBESqg3cO6EAycnR8qDX27OmTRXibz2IMGS/WEMCa8aYLHxUcmF8AqcK+ZFsPh2YqL3vx/sOBjGOt0Y71jc3Y2tzU3CuK4MybkrzszmXSDXKgDOxAoWHFieVn78qziumh1NsStYCJMA2iPzCbKFxdMqmtqzfAY4uroVPZo4RsVcx/NJKRZH/J6GYFnEo12oBGgDM60RIVocQlESGFKzuw1DWFX2vIzADWt2RJgH9l7MMOlXq3dDa8OKepkUvera+uquoAcyEdngxuOEQtiY8ZdQ4C7APaYAAqzn2G6Fln2CnqLKs2u3TsLueUcotkITlYczwA57B8sMm2Xe4FIMe3dC9kPF0aD8mW9YkJCPg3do9uiEhisAkJqhjTjDjqsBq6FKA1wIRpec4i+ysJrIZhZmOPTk4cFo+Ijc0trWsnojmCwPdxmJMf8Ob1G+01OqWyLiE1THqYHaRB1tXVhZg/wGoCSUUWh4OFTAwWzywZmVdOZONQ5RrY7ovLc503AEHIHEVK25YA6VAvXQnZ69JjHxbg0HUyKOPIvFOXmwOSQzFLxWW3YElYioQL5wD5IDpn9hXXBSDAIrO/eWX1CzXWoWPt6oolX2dnqhDCwtN+Kxp9gdwOdfvdsRCgyj0A+MW2nxwv7LPzQojGFIel7ZJhrCtV5ypyqHR6srKDSoteujmYXkWvnuUcOWHtONL5FxBEfWfADcSBqynxvAIzMIIjbIzfwxjjoKhkIUz8OPN/eiJhsJesSeRYOBeutmInOO0x46S8CzoQFz2/iJdyjubZ4+pC5Aucq+Y9vxd7fXkdL1+9FODmmQDYfCdzTGlF1j22FjY9q6Vgv/iTBIudAxM/akw3x4FZkb1bWV0TcAWwfvhIgYMz2dfuspPkGCfVQR44oZi1KoBY7l8ArURoUnoJeOOsA0yyz5FZIEuhWywv2OPBgC7BTuZWpQ/JG9rCOA8fPVDOEGdhF/kLVU76fZ0ZlLxUk7Ny9vPdy8tr8fDBg9i/t689x9mKDeT5sWXv3r/R2eUkwZ6S9QHXwgetjkr54lAgxfx48DHGUzejkX6uRNJ1dlPNZcJ1aeDkpEp1sFyATCRl7GGcqbbWlvoVlKg7NoSxJN/IEkKXFLYDQnS8o3OGZ+ff+bK02JWemDuIrLTbSJyTiGKfM9eKkE2sqedPrkk34fNVTeY50sf4Z/UzA2Z+P447d+javLwgTZTXUBKwFzdXZDOV//Wf/cdzhSpLZY+sHc0bWTeZkJDtu7UZirb3zRszyuh3+ELA9f37+06YqRnt89DKyFy0q3R5lUyiAlRZbXDTZlXVIyuEuCkIfh6nl714++6twkFOanMbcQMgOj5uyNDyHFk9Ixm11CaxeVmofPfZ2Yk8bV7UQr13FxYDPd8oWqWKAlIAmmWQbIhel00FmIHpJtSCdIHJhu0ya1u6/Kgz0UQLGPYUA2BmoCpAT2gf5vr+gwdyRLRgyytbUatudyklk0AyN28mhPCs1lxh/AzYUjeNZ6YNXjZ5ykocrh6JNdeGK0loWky3pCm5HsSclPrZRCCSscEQmIWwjjlDepLEDAbaDGjOstyN6mCWNsfJuGS4iXt3SSnLTMQENpEhsX4I9cCoF5CM8wfLBbOjmshuPSt5hbo22UFLBsSb6Ocz0flZDXaBey8MEev8/IISjqeKAPAZjClhtO07d1TOz2zGm/jiyy8EsB8/fibjhrSBtYyzwLgRvbl/70E0WrD8A40Ba/hf/+s/EUDnvtG8ckgD7AEcjx4+FChxAu6VdIvbdwA0Lt9IFRqugYHiwGDTk8TDc+KA8rvU6LJOTtTyGYelIcN4dHwih2JnlyiNk36oyjAcwoq6/FUefDZQI0lXYCvQ7BP6Z4xgGkmqZNzX1jfi/sP7rqBychKHGOniTKqSj+pRu1pGsqGSjdTqzhG4uNT4VeZzMTjKn5CcxKF0SlOtUb5tbqdslchTqy3pFkk/rLsO8ggSaqmpj2NH7Xuy+GdzsXS1Zj0u+zBBl5pX7BF7gH2RLdOpb40dYfwkjSpMhSI0pYOr1hAylxnNpACWy9r3jKOSRak20sN5cxKV9fY+YLOJDNdKtpzP4bCwDmDvVIJt4m61qgqh0oVO9LVm2M8rNrOULuV3sE07O3dke8VCqq6sNbsZOUqW22vaAPH8wkwp7Gp+T9ogyAcdNMWpUPmsFprTJcmpGAf2AocWz/oHf/AHAgTY0bv7+wJBX375s3j0+FF8+smnmlfV5O5fy04nM5WspqMdTubLkoE8P8L/ZJEkWWhgt89kU5kvrpWdGhPMML7IBWAuGUfuJQEYjKOd+pbkGIwZ0gE+w/NwbjBGnCfaQycnpUb3nfjbf/uHrsddXlrPVD+o12RHZYMnYwElac1716V0XCkRdqvOuZItC2vK/wWSY661wHUBroBz1gsOgrru7uwsmGyzaDdJkimryA6W2RgGNlnlykoUhHu0XGBdshAn/jsyLJlC6V2AtM3yKgN6kz9uyW6Jw0TAFaeQiABOk65Rznf3trAUMNk9WE2zi5a75PVTknRb4gKwllOoiJgdXd4P0MUZt57eZ+lLFSe41s8YIydUuqEO44GDwTqj2RBypWQhvXfcmIy1x1mOsw+gXt/cVFSD6mLc77sP1Ec/dCSuXtUzr6068lOZT11aDqekMK95/5qnX2h+5AguUqhenKl0JXXwk2ScR78/kkOI7VVt6Kq7x/Js5HqprORkHA01aalp/4Fjvv3mW/UQYczEQC/RuM7lHDlLIFWyJj/OGffx6tULAXM+h72l6VoHSZpw1R03qtvYdA3+N29iwFlWelEwn444gNFIYMa2so/JucEGTRbMNWf3jZSKPW7SzhIKHAqTOSqpJxbaicu8OGeIhEE+MQ449gt7VXEJVueIpczUEkWX7wWfVHW2GCxD4pnUcjTGDh8v1TUvEaJknpOU8799P7YzlpMwD67GBcaYqU/F7ZcSNf/Ff/MfcRToDalT9wNYT5NeSoaFGFAMOGCMQUfLxDpgM1K4X5U5NreiWrMR5oYEsCvWOrEIlSFcDh/VL1ainA8jZZYXNhsjwsRfXFg/CzihrE5qprI+rjzW0sJWh9tiIKzjTfCQnj6Di0FooIPrmkVQkxISAFSb8UIVIujiheOQLOfuLkXr96TzpWU1h4H0N2Lg7Yikvk1GTe3d3YKZ7/7uu+8U4uLFYslOivLKSuIivxNoVojROj3G0OX2zG6ji2IcJY8oYQ19vzTxlqWwePN3qjGsRE032cAA4KUuQo/Fy5Q+71ZpGoUBAdjKfDczrY1ROjuqCQeZxEWfSmMDDjbYWFi5lAWkkeHafMbJD9ZI4xnTvZNIAIZB0gGaYRAGYk2oD4vBvxi4QdEz3WIHeE7LS1yvMnWs6XzIWajB0NLcx5s6D1ocLtf+pMQb4MbsBkYQwEwdVVhq1hwb7etvvol379+LbQRUwdyRJIHmmvVCQh3dH3OtMQ/sE+RTMBaa+6WluP/gfjx58kRhKwwaYJMufcz73bv76mJKaA8miRDn5dW1yiD95Cc/afct+gAAIABJREFU0b1/73ufiTlk/NIZUIKVqoM4RDUcTXSocF+NZid29+4KFAFUWJc0zgHMJtPGuDAeGDgAqcsquQoPC1tNKRT6JKJSVxIzOQTsSWQBYtpKt0QlDooNWlqwBZIMlFq0yGyUsNKoqzuiAOfenkDat19/o4MU2Uwm93zy5Ens7GzHdOIQrBo+lVA1+1EVhgCXklKMo720JO34x+MjHUAcEk3kHNS3VRKTK8cstTs6nJlfjCX7hP0sRgsNLOArNXTFcWO982LclYjToZaykyNZ64rKcWiHNcwc3Mo2b9w0jsIpcc1uHyYKwxcnR5pGRXUs1VGzmPncgFLacJcadM1YN5lxIo0T0PJw4vfYN5xIXjCagA0cMtbu7RrDyVLCPDG3RCbcvIEqJEjqXIEj9YewWlzrxz/+PO6gRV13iSvAzh//8R8LvP7Gb/yG7o97U5e3mIuVUzURtSR2nXvWkxPpva5U+xo2vTCzztXwoYhzyjqXLaKN8sh7mQ6lrF/1RShlBwH1/OE5cFTNVlrGZ0229df8nrFm/PkZVaMA8LDIHPiffPJMIAUgzZrls8lAs96zJjBnEM4H96DGR622k2GpZETTGBKiS41v5yYAqPp6dmQijJOSp6S7vRKIZs7Zs7w/gUU6fXmW8nPleZBcT+OfietCZ0JhjrVLS+Lg1OVsiohSUp67gbJeLi6dZK2eEhubmgs6L+vaBagDALlf5oCxYkwysuiItGuIp5MoIF9qgouxL2dJaujlQJZzO4kR1WVXy/uaGFSeh8gQf6dCEU4U2AN8QCSJMYJVpDsoa0TVtmh+1O+rQRE5W9izdDIkX12hCldX+916+/dKBm93lqLVXJKNuLieCeyCjujKvLLUEeGCs9mh/bfyeELdmK1bNzOLBldnUulsmKwrHQth+y96ToC8OkMWwflVUbk9oqPHR+cxKjk7NCa7u383Hj9+qDHnnMRJIAprGcI83r59o6RbSYqaruWsM35pWQ2DHE11VNnkXFPf8/z5d/Hh/QeNq8nHlrTlfB9jSf4Rc4lTy3i7oZJzurKaGcD46Phc587G+q7OCufuWI5msos8Ls/HbeKLuTC4JsJrrJgSIjtrjgyxFrO6j/GkST/397AigjNcstCiX1dZTLTvBVctwHIhSbI2u3OASt3yUqM8o9+p/S/G3hivSFONOVzAQB29SzPBBNi6p9/9L/4D2XJ1MeM/dWwqXXdKCRdrYQujgZ5UzPU03r97F1988aWYXSh/wC7h7Ds71KTNqhS+HoYz65pmAgYb1+Ca7yuyiqK7syeB90n9WYv1CYeT8c5AZTUMgA2HdrbH5gDgWfLwyxquGTY0+LUIHlYRZ0Ed11Qeri3GzGWr3AUJeQPeHt7g6tqK2Ak0npS54bAAqLhygBd9Vi9RUmDJik1tH2yI2Ze+QoZqBVwOZ0AIhjeBuBwTvKuSLCk2Wk1X6mLobvRp1nYlA46hchKfy9A5HI3T4vnQz2DUSqvPZMslESk6qlxMYo+L953sEc8qWQNMMeBEZcNc59JltcwI4xV6QVsjhbFVveOyObRBKCDft+Gl5B4by0lrLqOm9qpKgnJlAWmgimZNDDhgKDvxlXq0CzlLZlPDgpWEKsA1xlaHvea9pXUr1lm1Sw1IOcgB/OwZNISttg9VRQsm43j37oP0wtyPEp+WlxQ67l/3xexivHxwOaFV+nvVecWBaOmgpjQjrKPqHl9dqgqHGNtqRQDz6dPHcuJ4dqIoJDURMfj8Jz/RwQj7JsOlyinlOcpaoeY043p8dBqHRyR1XUVUGmIwAP5O5JponXO/rG/uF4PNMzI2g9IUgTGQVIewooyaGxcwDlxHDCba4gT5CpnPxZ4L0Cr5zln4CgPPQxVCVGaptOBeWVrS+oT5pCLCuzdvdeizt500NIhnjx+pDCZVh3CEMNgYRsmklO1PNvlQrLhCddNJnAEkKQFWDu9Wpy02B7kCkhKt7emkOHTWDkvHX2p2ow13lzjXL5azKNZyqDlgPmAi02GBVcXeMF6seT4L+4jtQS7g716RBtQRJ9fIzlyJGzKiyJsK25GVJNScQeVNLQGybMJEBXuX5089bOrAuTZ/iJKwV1kXOFvMTbI0ZqHsfNO7QPKBjXU5fQAu8k0yQS/lCKxVnJblZUcQAXCp5f6TP/kT7eNf+7Vf0zgALrHnyIdwxFhr0oUrOdVZ+TwqOkrZjtLtVwyRKlQR3XKTKOXPLFMlym2tmQM5ly2aVrjUGBEWnFWBxlJ3WXYH1n8yU4OYjCiSgMd+Yy9TpQcChP3PWKkKyvqqnDz2N58njI7DrHbykjVgI7PBlqtZEAFL54dxZj2KraWkYkmuZ3z4uZKba9Rcv4nwKHG7OJ6AYQCPSuiV/BXZlbllM96bliBlmcKUDWVFEUldKtVFEzbsIOsSaUiGz1MqSCk52ynkCI7oZCO4ZAAZW+YIu0OVBL6Pz6A/ZZzFHJekRANcSp9SbhNwZ1lFgmzZVHXivMn5SeDCNTm7sn41xBTPsbq2rjP062++FtOrpNbVVUk6SHBUZLBUn8D2fvvdt3F8BENrlj1rmq+vr6iGPecXhMTp6VEcfDyMs/PLGI+IeEaMZlSCoDxpRKNG4rkdobt7e7FDdZ5GLWYQDoLfRNxrpVIKmnZLz5KpB/QHFYbAHThBjNG4qm7AdD99894Sw/OzK1fJCSJlLSkCOA/4XjTXOAlKPC4VgTiDnj9/IYLD5xTSLZfZg4WmUhmkCXvQCdNLulcqsLGHIS1xCMEHRJ2RXHE23dndk9PMHvP7XqmBGC/mku8ABx4cnaoaUbVKhRyIP5wrn9kGuEj2jPNUgWpR0cYRcNdJd5TZBJkBL5iRuWHcVPWplJFlzyVxaEWbJSHZXwOgq+hQwZQuDXzTeEmERiEmk5hzbmNWdy9/z67GmbgA8VkKLQi/lFr8NxJnP3Oy3ZV/9p//+3N7F85MFvAsoJB/52FjaZHpcG+mebx7+y4+/+nnblfeBIACMu6rnrPYTDWccUc2J6wIOZeOOC4Nlt64WAVCSjVPHI+ZWkZYLIwWE4h+j7AKhxRgno1suYfZD0DjwvstrTylVyyhuGzfmXqrG9G6y03Rwt31Dpn0kTYxxgBNpjKRlcVMeaCJGkkko5CZ8Jo46XZm0aRbHR6jKkb4c5mdbJbCz4VhZOwwoupeWJIEBU5LuCFrR6c+yIsLb5Dsdap2eHy550xwZMWpXnTpCqW6jNK/mZnj99LHZgm98n+Wq767tA5l0QqEqta3QYbCLCrN49I1yWwnCE/nhu9SC2jJS6wL11oti30yddKMtVBm29kvSu5S3VUXitf4lRayHKy6h9QxUsWjhCJve8ZcNw11MvsJrtUFs9JYaMzMRjoxA/DGushaxeiVdQgpKchawmwy8eE9VWzaYnBx1vDkmUNYTPS9Yp7ubMvrh5V6+vRJ/PCHP1QSHYcbhy+hOTpvwuARxSAkR1Ualygyo4pjybzC1gAOuCbPzKGcXfykw2dtqkUyLNypEnSvr2Bgrc2W4dzd1XienBKZcTUdwDNjwnMyRpcwI7QtbmUycEf65SzWn5nqJO4Qck8trXSH9bocBteXpaavmSwONUAJwEFOULWq51YzlOlMABQmH0kA64q5hBk7Pj6Ke7u7YhBJ8kFuI21osxlbmxvRUtLvLK4vaRJ1LOCAc6Ccg5JgZmbaZbKykgW2zPfnaiMGr5YnMOZyinqMg0sOOsJhsMqBgAPAdbFFXJd/yzYWDaZsQKOp+dy5u7eoFgGYSKZYmsNb5RsliWCPEhWj3JSkZ8t6VpJJE3TJphZtd9pQabzpZghpoUiDm6dgw4gK0PCIF9EZfsYBLX13SVDS4dtd1ZqtaT84G04dPamSUZKzAY/ffPOtnvWzz/6W1jtrMmVjgOu1tdX4/vf/litXqNa/vw+5AnOdkiHWrr5eFQO8jzVvJcE+JQNK/uwQtl7RmlfHQ5JCfbS6Ik5piQ7gYn3j9MBY48gxFiZrrsXaMbeE26kAwnpgH7LOqFYlVlY2lYTeVR3uWt/zmfYwh7c6zFEqUlUURorW8W+uw3OmXENtqqeTojFeclvt0o4ezbkSLMv5yJyxFpgzdMZ8B4m2WSpOILqAEZ5bUiGkDXVXtkmblayvq20MnTBftT6fM5OzzQy9SztiI7mWzujSJERVqQrbCfBZrJOSA8D3U3IXZ1tkDiXoJLtxiV0cKZ7FVaQqC1Ij2UTO7ZsOv4U4KZ2c8/xxdYa6dcnKbznQ9+DQ8TyAPeyhHLsiX3vy+KmkeTln3BvvY31mxZzcL5zpJjgog0i5wLP4cHAoQuL62nW2x7P2IvFbrRfQHrfq8fDBQ2maqVcddLKm02LJYXApRJ4fEuDGiRRWUF1kkCZSUap/rcdkOo8XL9/Gi1evRXBg69V1VwflTITDJ58+EynQWbKkkbFlruwYWKrz+tUrRcYB25WKHZi1tU2x+Uj7VHmLWtmqOAYIDq1Vxgd2H2zF/WaDne2dPe0R1gXjiGOMY56yCp6HfXZ86sTIQd9RUFeZgrACF+IA8seEoJq+KGrt6LClFa5nLjZajWlsc6gS5siZO0intDRxgAuOFY00+u8iPQJmOkqFBEVv+gX5GzIRKysSl2Vemklks+OK3N8C1ll8IIG9sZ4jOnwf848jojMCIvG//8/+vXkC6vw/oRh1ZiwLIUPiBitoqQBJhCPexk9/+lPdpBjHlstokaXKBCr8XrW+id8nQHQWrR84wZBDXNZrAdB4MA5DldW7vBRIUH3hMzpq9bUxs2pGAty8nvvW20kQqCseJGEeFg9Mg8v6UQTf2hmMhN9Llj5hCpdr4bvRebLgKMPFIkM2AihUOBr90y1wKvCNx6YyXWZg3U7eEg7APwCD50xZRBo469LRdS2JteM9qjtcagYLpBQHR4ZUUYYbbauKzRdwZM2Rx1jj7jUWNTXecQ1K7jMXUeqzE/xnhyg8eu6bgxPWWga06XriYqCybmWpAiIHTTIfzy3PT1WOBNv5fjFtqqWOzMNHpDN0hzGC5VWzCTt3PJeSNWAri47V68kg3wX1/Typs04DkGOQv2NcaPOatZ8pOQbrpdI8CilRfgcWnQ1TdO1TdxRVpY0SZoKp/fJnX8aXX36hg/fhw0d6BowG18QoUkCfkBx7Aqb7hFq1jx7H9z/7zGXtDg/FtKrN7wydrTVnMC/Pnj0RSDJzXxNDA9tG+I9yeByUKjlXKj4IkCnbH7DdlNN2eHSsiA+H6SWSl8FQyVywEYBqrsPQU1bNLandGZXkGNWpFvtj1pL7TdBOyBoD7nq+ndi/eze6Kys/lw8By31yciyjnywhDCH5Bleq4OBmL5R2A4BQdYA1weGPA8NnOWBckm0a2xubsiusCRx2S39mkuE0atU4PjyNnmQ913FyeqokIA4kscLYp047jk+O5KDomUoJSeIaymQvpaDy4EqG2mvU1RIEpMSyuG20Il8l0Vj6QdZtSfbh0KM7GNIekl0lW6tEIJ260HOZSYURV/KYWFUfEAmQE6BlVIrvZ31rz3c9L1yT7mzU3WX9cC2t8b7bROPM8m/Y8gQz9LdXeVA6vVIBZUr9YR9kW1vueJfyqEzwwWaqg2CEtKysL66XieTJXLPv/vRP/1TX+P73P9NaYv6x4wAOQuLsXTsMBmLpAEsOWArDShyYSVGS37h8GrIAXgDTTFbj33wHYwMw5buIOAGunciMpMrSPcLbNBLj2jia3CfniTuCzvVM5DtQ+ScTyk2QWD9tEOnW2qxTnpuxZtwzQT2BphwoavyW90OCMBe8jzkERKHnRaKnHAGcuuFIAAnwi8zy008/lVOR4fLMKRLxdYvcUSLowq7Z4dCaLecbtpuIMveNs6MqQlfu4OjSZg3tSTU2Kd1HkwBJwODKIhrGBZnBWYkze3HhDpisc8At482cAPTZe6wLz5nrTDP/AL5W205rylqyCkXKUW13aVTV8PecX8jmMPawqay1ZKOxew/uPxQYhaFF1sLaYjwBjjlG3CtrgrWLba7V3F13NO4r2gdz3e+7k+FgQtUf14qm0RxOImOA07N/d1dlh4n5gwmFaVTP2V2JmSMiAJJuFQJJDVPEqDoBO6rgEEoj0oL8UuzzT7/4mStYKXIzVlk9ZCEQKitrrucuEqrmes6cfYzt27fvxEJjUykl646SMO0bqozG/FN5RNKrCpI920Gqp/35n/25uhgyRmLbaa63vqXuzDg3jDlYQNIQlc80MGXOyY3jZ6OxozhUPeHekzxVfkzH+FASplJFyZK/xF6lMyLdKgtAB1yjGFA1KEXr7cxleVGvRBMxJnxd3Y4z4sYxNO7is6mxtorBdtEg21Jaa7et2kg5ib8jX47kq9hHwYusU5GhdePKbHanJMf/7p/+u/NE+QlIpaSXPhYPBOYzHxwwRtkuA1FYCETxGAgZ8GZTukjp01aWXdOxkskDBpR5YDDILFh5M6Wah4AQso6UMUycVJTta+0NOjnitn7HQMhid/eIv6neoXCn2m7XXK3gVkvhnOwF81NK6BEuofU5P2eRX5y5gc3Ozl2XhxqhU3PNRBwHQIi9bSqswLBS9L6i5C2xgovKGwYFee8pxch7xHCSRcs4Aubx7ielE1OO2w2I9IJwl6Km5kolu0rN8EzAcdMQg087TOqftGh57PCJK4cwp4a5DoukQXD5RGtUs2kG4EO6dUUcnNChBMYCwJM1ZowAr3pPiVQky+yNZY2qZB9iua6CLqAG6AaMZgtdyizXaILrPJgVCsVrBAAVh4DNlJ8BwDvzfSRtmzcTGk+6llFX3clj9jrtLK6uLGm+WAsyVGqB67A/84Oh+eKLz/V89+8/0Ocx2oTOcAxpqKSGK+OJOnexEaWBox19OaC4FlEBGXdqnF9c6YDCmOrwlESrJTB7dMT3fankXtU0LolsqVeUY0Ykp9sRQ4exhQmhGyO3j9Hodqkq0VAlkUOSp6iYsb652BsC1pNpbKohCbV7XRw/w+oYWMBrhpRZywDZDqFGnD001OswTRUDyUvu2x3SADP7e3fdSvwMucQsuowzjTGqVR2WrBMAFPIpxlLrtVKJzbV1yQFIHtrYhCmeKzLAIdppNuLd6w/Ru+qrOhHh/Xv7d+NHv/EjVQZhfLini4szGT9H0WwzKrcMP3PB4c2eV/ivsNByFKuUEKSaisPmJjUMAPk3DgdsPqCXXAolW2+su/RUqSktOYkkK26KwryzznC2MxLD9aSpLfkqCdq0zktDD+5fz91Ga95UuJuwN2HUbKmdUgTsEwwvTK8amXQ4mENafJxMRRepCLKxLsYWPav3OXaTveT5Z6/D/mILADs4ZBAL1nqP9CwAVeacdZoOG1GZrNrBs5HlL9tWShLKoS214ZN5F+tTnEaV2qSKUGFWsR2SPKnEJD0RXCGHtUMip6tetATweC/dVHW4t12Zgs9ReYqfARx4L84CFRd4biXG0fJ+HUBhQKDoEBr/asUJkGPKg/p7s/FOsu9OnMqEKZM7gJnUiWODzGDWDK4PDxfElJNVZ3LCYRMZT3Tr2dCI66IDz0TUDH1zD4xZ6u51Fi3K6uIQjvQsdFHmnrkGz4wDxX5AcsMzMv+S9pTQPdfE8WWN5Hng7rMmdLLBEvOP7ANgyFph7J8+fSpbzXjn2YMDg31hPJQnRRQiSRJVjfK44WCqp0CJZgOMSPxj/SkqAFCqM34H8eUXX+rnPBfvu7PtRjZIIsgF4MyHRCDHg+tzf4w5a4fnBWDP5z0RN7Mpz0EHXTCHEwwHY0e1AHjNFhEtiLeposwblAelNjTSB5qdcZ81a8UZJ+wLz8nYytEqia+ucEFJw1GMZ1RnoftqVwmV5OZ89bNv4hQ5GWfw3E4t+V4UVFjfdKljR76GC/CODaAvBzZfkpF5Q/aISm4AefYczibyJroBowlvNT0PPDNEKesCp0ulISn/uGx1AN937/592WYaGuFsSa5V6sND3qh5WJ+oCw1XXJKSBmUiFH+OADTrrshf6QrOezTvIsjQXoMNqUW/4XFXU0Iqg/h9fF5VuxRFd24Kf3ipy6icF3CPMYxbOpgYvB3JNrh27pcVDOQsuGkNxEgSW+kkSEvPWV504nZMp4pMEuHi59jJLGEqcJ0AxIDXA8IfMquTNSEbVBmQ3GApe8TNcAgqG/foqDRa2ZCBYlI4WDAYbvDgRAczpW4Ew3elF69BIrwCK5RpjdJX+mEys9SMjMNcqecUfX/rZY0iLOeNQJ7Nl+GFfCufy3BYPjPfQwiJw5KF8v79Bx0WDDT6PDaVOvigXylsIZ5LTgDPqCoWClFMZfxZzPzeYQ9LV/Jg5l5SbkHIV3WEB8OotxDyU66ou2h1nADH4QovqtSDch3GTw5KxXIbC+15nxc/rxyTuWo/O6yaNbcBnnYSXA6Hg88MSUOMBtf0ugCQmuXkTwJehUtK1rjrS7ulcurrGGsZ6clU0go+SzlFPGokIawhFnlX44XT5fJPZFXDSFr24zXEtVgnN2V4bqqC5CGT61nNbFQH24lfI9Ujd/In+QK4G/wOVpNWsiqDVsVpQC9H+2iSXGmmYw01Y6hyirt7OlRg8WD9qK3LoQVLzTpVg4211VLeri8Aoo6ZLcukCEmSvMhnUyuvahGTqUL4WepN9z6Zah3++Y9/HG9ev3Y5OLXoNouHs2N2oBn1ZkMh0K+++k5A3401XJsX5xipB4CblrqKRKhGfCXm05t62nv73Fe7lKQ6N9gju7qEJK2Fs4aaOeMZVB+dfUbJKB3w7q7GfRPSxWg9K3XeP1AikOYZxfnmcxyCrA2AF++FmYXB5oBellbTe/jho30dDDREwLghCwHU8Qx0aXMyKhWF/HduG+am1SrRlLIfAYpybkoDHpo4fPjw0QlpxZCL9SjrH5BC1Cr3kg26nXcOa9Y8IJXDfWNrS4yGZCWFWVHzmlLCEhAOU5g6REVkStIs1+O52Gdps7iG18ZETCbkBfcN0IOVOz07lzPHmsk9fDsZOn9GJj9rXV3jxALNdJ+AEWwNn8mIEHaQNa9qJgLYLtnV6ZIfsqK1g/2HLeYzZrydfJm2gv0GIE1ZAXpPmi5xHd6XB3Q+cwIgyAtXYLK+XGMj3TaJxwCg65iN7ZjzXUpsI2+lJLZnyFr1qst+Ywy436++/kqfefrkqcqhQaZkojCh/q0tO3JZ8jRZY0CtnqV0YHOpMCeK5X0JXGdljKIxZZ7cLXfFZ5wEnm6tzHML+JfujLlWcAC41g9+8AOVRVOkc+DqWXIiShJo7gkB4cIEGoCUjnEkxKIzXlmOx6XCELaXvYLjizPJPSFrcRM4JwMqsjiipOeF/s4YCjwMenIGs/IL40FonjMZqRxEG6wnkQPekwmgSmztu8kOz8j4KkpVQDpjph4FZfwgAtRMSLlRrugAlmC9YJ8ZN/bpN99+I5urqMqcHKDl4iC5ghiVJgCZ2Ej2IuNH9IJ7SAJrOiMhsxKzQGpEH4dRXFzN4+qyH8Op5TKwvNhXRbrHfXXoxCZJxikH0JFqlR72DtScZQIhWCWJLsbq6roXHw+PVbGJKlcsgF4P3fdZnJITQeUllZhzZE3JiTvbSjJUNTb1oLBkVbK0ivcADhvPenVJ7sFVXF31tcftpLdVpQgb5X1jHMPcsB+p/894IvfFngmbKKFwOR49fiy7rmhEYoCSAyBpxWym6jvv3n4opT5LHhbgukTnJF8slZGy1K7sQkngduQDApQu39X44Q9/fVEJKdl6zsGDw4/K8eH8Yd6wiWbcbf+Bf5JjlSRoxkZESkl6TFkp0R2kr3YyXbmEZ2OsFKm/1SgvbXM6BqxT53sQ+XVyrxl5HEDr7Sv/y3/19+d5wLCQDV6tw0JnyO9UplohBpeY4pVsq5g6EgUGhEsq1sWtuJuQgPqM7Htrg9NzSGOV4Nr/9vUToNlLcdghgRD3xkZhEJSxWgC2u+DddJA0e10Kl6v2rxmIlJ3cBtdm052JnVR/MrZ4khhjdJ/cDhsFIEy7UrGkas9auosRSlESng8CbyrrCWUwSjh30Xe+ZLyyINRelVao87k1uHTju6QbH80z1hzSkAazOCiLlvQu6l5hNS2Yc7PUXMv6Tzw3j3+WW1R5MBgyDsJwwloyY3hnfE4trEuVBMYyq4vwbGxM/p+gIqUYOa82zs6sxdFgg6IlZh7SYPOMrDPKESIX6C5RcaHUXC0Jc2PVibaGnVqrHEAJetiAdvRcJz3rsLpyizccxfsJT2H0eC/3qwiLymER4sXYX0uTzP3we5K31CFUoJHqGFxnqg3DGgMsw0oyvxxYMMMYM4Aae4DEQzZ1lr3Cq01WkiVOWT0OHBxQDqCdOzsyErlZadl+eX2letT8cYk/7zlYBQ5dWBjWPOUhuSdAKfcOmFSHwlZT6/abb17oQKPzGM9MwwNCwYBt2Oq21mg76GAocDi03pOxo0mODtghzUTQkV4r1FwvDCJAJgEDawy2zcZxVcaf/Q9bzJ1/+913krMAtmXc1zd03xii1GsuKhaV6jcYcq4DoFWiZ2kshbO2s7OpvQxbKUeb9ULTJckNlhQWpuY4xp4KAJWY6qDf3d0qzaTarlCB0S21UzHGlKg7Pj7T8+Y643STvInoFG15i1PIApGFKp0omWO+m33C+8n2xylk/WfbZBlf9OU67Kib64o92ITUY4qtgm1Rs5hSbxhHWW2OXY2EwRBrU6nKGcf+qjxWdS77C3DnEMucBB2SRLaoInHhNtQ4MMy7HW5HEGFtsEPsV2rgfjg40J61ZKgkG+ozdlI4XCAgXKnHGkdVNykgT3Kb0mTG4BnWsyZWSAlKhaBYSNkoO1UkYhY2uLeCzw1HCBzFAuRex4TubgXIY5OockDCHCCKe5AdLh07sXH8jHKXVPgBaGJ3VJoQXTq1ptttsdk7d8ysS66jKF8CVeuIYeV4qf0xJQRLeckEHqwZHADvJeEgAAAgAElEQVTmGdAHgNReKcBfUb2Zk6N4D8CVOSUyouvWa4rK4FQCrLlPgduhu0gSUXDjLSdCap9QP1/yRp+D3Cfjml2KsUdcy7pXJ9nBsBFVYD0ohylB1y0gm+PIfKmBz9XFwgZiv7EzjrK4VrPanKuTn/OcWOe8OMt4H+CRe2OdwhwD6tmDCdBEGImE4lw22whoZr+mIwOm4BzBVtIKnegEa5dBZL1iW3HgIDfYCyV1QPdGpB2GPaOP1vJSkpLvsBwUBvbiahoX59cxmBi3WBffkExjOOw5MZWoteSf2Af2h2tnO3J+0+YbvbExCFFul19EeiLJ3DFJlqWDcLWhfQwhghNPsjmMOucXY2QZC709tnS/o8lwEUkCADNUnGdURnn79oPWiip0FvBKYIA1wbiS2A65g511LXWqplh6Q1IvIJs1qEjk2rqicaxlOf1IdaRxp928nQ8wGt2HXzx/FZeXOCngEKQrJlGxZZJmKSpWymwqOu1KaKxTnunevbuKCtG+/dNPP5FNdb14JztynithWXJda7SV4yJZIcHlqhJMU7ZiR5b8BIP9lL0m1pQ+foBNARuYENQevy1rFTHsJl83+Ws3eDXxZBIQWZK18i/+638wx5gmM5mGRmHLlrXSYlkFrouGtxSEZ+NhUDiY2OB4rNl9SIYJlmtiQ5Ab5TZzzWBhfF2dxEZUf4QUAUzW0LAgAEKpneY9DK7aoipRig4+1gFjYJSgJEbKh5M12daR53ckEDTr6s2QDPht9t7vcx1EDTzatr7ZGLdRJpxQah4WSQHGgcVOeNGtSh3y0iYtNYDlsBQmW8mMa2s6DJgYFhqNQ9SWVi3ECeeW5jEl2ZH7yuTQlJmkQVV4rUg4ZPhKdy6OBBZQao94n/SjTpVdJCvqGQt7lveOIWFD6XtLMg2bEqOeXSZzffieYfCL5EcaO9dNhd0lMZWDn+fl/jDc6AtJZmOshyPXJOa7GWeNA7WvkY4wx4vEFwlYilM2swwHlkoshmUeVyWMr0ogt/SF9kQpyTiSnp8wOcMAYEYqkjU1FSoqB5KYu05rUZ8coASwBeAI/BJu7PXik2fPxMa7db2fwQmn9Xj+/JWMHgeAapCqJT2hQ68T2B+FLMUkMuckFHa14elKRihU1VXwjEtyCHkBrrZghxIHj3sC6M/nHHC0XaYyC3IDA63VlTUBAxjvKYl3JM9VXHXATjTzwIE9UXIgBo21Lg291jClpxpy/rhP7ABOLyACTTdaaMoTMsZoXF+/fiVgCSBJ5p5JysQSd7iyFk4ONpVoAJ84ZCVCkuymohbol4sj4M5enrvtzXUnbW4Brt/G8fFhNOqV6LRbsSq9otnvboeGCc0gdQ5QoHqtavVNmTqa3jgSYtsz0CGmMpIqRerk0LQlbs6xqvBlj7rAvWtVUGEfOBfFCaO87PDa6RRgKCyJ2POMttFApzR6KihuEfHJpiNJOgA8VBGIsnTqomaWCsAnoFZyT2hHbNbF9kohdyIYpSKRZBeSxVwGUQWAnBtvOVGPKCROmYEbyb4uj8n1skxWEjOMF6F3bFqWBXM9cJghtPx1h/aLJJBxlPygRM64t9T7ao0UoIaD4TJ+AwFoyi4mUBTw2NnRv/M+iBSxDrFT7EGAFX9gbh/cf6Bno+cBDCZrh2dUFz6qMhQ7zbhm1Q3GjfvJKKUrqbQ0p8qfuLxcRGcPDy1bAURmTW7WbTo8VOxQfXQ07zPX7mccWHMCze22QCPOJTILdPvMEYmOjFVGF5QM311yWbISWeYz6YRoLUIa4CRRladUlsmkUPS5fC47dzL22n/lrMxrOrLWF5iRbrdRL42VnBTJukjpJXObjW4SLGNPOVeQHIjgEBtMpGFVe4BXVoDKqlOJFZDQ8H3MCeOpSMFooKosr9+8jpcvXxWJpB1EQCMglEYqAs+lqhDPhX2FoODafLfbfmMTAXoUYKBrJ63bR3FKMvjQTh3RTWyMJR+usMR8YIfAL5aGNKNDe3Kq+ADISjleckQ447DzyBxYQ6fnOPIncXJ8XuwY+4I6/j6nsLew29nqG4zCeaKuizt3dO2x9Mk4LoBjotzWdsNes87lyIysQcGuDsY+i3D8YK/Vqp5eGyWZH4cSx5c1g9wGR5S9TNQz10UWL4AYWFnBabzBLlS1ev36bRx+PI2rK/LlvE4hpMAcqQ5Idlh2UzkPjnqwLra3NzVGGxuUAqXCUVf7WQRLiVgz/ynBSCkRTvvt6N5tqbNxjiMJTnK8aTbH3AJtE+e4jXpKbtNBcsKiZSjGkVl9LqtnZRSO8c3olhIaU8Qu3WxhPLkBhZOL1jabCyj0UVq/YugYFLxXsmc5WFMmkOGlLL92G9jmjTrk5wdmcPIlElvMkMMiNugukZZichgkwkGAOCYBY5TvsdebHuRNQlyyHALf2hjWuHF97i8PQ545w5m8D68+AbdYbTzzRRHxsdgVNgPAh0QhHQ7FCOfCN4vv9sUOD93UAVfbZUp0NUlscJUC2DOV1iotagE/3AfeItcyAnLyIM/Oz+x1WZPOGKRWXuw0kowpbYcJ4znTnOd3J06Hh90Mhda9palIOUABYApRF/04G0ZjiFZZpbYcCtE4ypHKmp8Ge/LayaxXlvqRk4cqlE9aEVCGQacLHGATo8QYuMR2RQacG4bZ5mAmrIjuzR6pyyEaDFairmQEl/4xUzeOs0vLNpiXLH2GkRRjKzYbNs/3zn1mBQmPN4k06N9pWOHEJ+niaUxyeWkJCxGaekP5B1988YXuF+YUlghWnrEGFHB4wbgAePku9orCSQqLer1yPdhYAPoKtcJLq/vVVRJpr9WdjnXG5r26vCiOa+niqYYj1r+qlTbXI1FyShY8bdDP9Cxra64yQjt0Ro4Q6XXfTPrqkkt+aV2o8yI1o6lXO5WTwp4gcsN9MVYGddhuV8fB8HRK5Z40nGLWScY8PbFjWsDd7YRXjHtqjW9Lp1hjADgl3dHxs5QKtYEk0x09Oe3IzfwDkp4+eay1wfgQwqb0IS2GORBnc7S8ruFrp2ZZa8gG0VExHJBpdvaUHm8gZ1rlPWFPYYh1oHEo2+Hl+7Vv1Cb9WiW0Wh26qLq6EPPKmAI6nOlu++ZuqoUVQ4JXWE4ABNKeZE1dIdMHgprN9JyIppbVpWIIewAnQY4vda2pxrOokoQT64iW9YeFjYcxFQOLdKurfYaziHMPYPOh6BbhvFgzqpXPHJZat3wHr5Q1ZagfmQU2hsiNGL+SCwI446DNRCJsixyOiXNceE4lfJXyWexr7BPrBYebmrwctDzjytKy5p11meCaw5EIEjaaeWFNMNw4d4CqG0mjO6QuL3clDWH+3O1vL9hvPkhtpzPiZaevRFchn0odcTm+7987h6CUoft4cCSbAJOO9jdbl3OvgHAiXm5s5EiENMalqo7JmRWBCs5W1hrsNbXxFWGju2hpypUNg/heSSiK1CYjKpBS2H6+n/ng2gIPJamMNcN6MxjEJrikI3tatruQQ9wz3wkjDMijHF9Wm8FZwe5xz67F7moePCNSu6y/rcolaPRLtRyeF4ALgOL9WlflvBPL6W2yGJsE13yOZ4DdpTso/QF611QCcq4AjDgglNrnvBwpKjXhAZ8fDzQH2DaIlKVlumZCylgGgc3sXVOq9CouroauHjYiYc4ysDzbVYs93Mq8XQg91pNIQ+UxkThsyYl0vEvLduJonz4Yyi4iAaHJF9HTStUFCxIkqjqQovSc53RdpG71Tty7v68xZt2wr/i+JA1Yt2r88vqNWp0jA5Pchj0GkTB0tBaWAPJjj6Te1VVHt5sNRRuJMrPuqMQCpmE8tA9KcrjIui4KBaIh64pGup+Bgf27t+/j5IQoh+12SrfY2z9PajoawdkBJvC6J/rXjTvbmyrFm4mQjlLiJN5US0mMxp7MNXRb2sH3JpiWHLeAa+OrK+eJSdd+ExlLIM49GWI5QmQdtwmLJGH5e0aJ1OJeJSWd4CwM89/+k9+ZKzO1aPzSe+aLWZyAAi90tLz2IHXoTc0iqMvPyam6zJGgwEVTFsH/82YTOKduNsOMC29CnRpLyTWYV7X/9afEnMvIOVsfwzCdWh+ssGppB57M1wKkFyY8DY6lLvaAxUxQ2qiI8q0jaham0I0vUnfEos6MX4X0tL9mRZPsutpsAsL1LEodWCUEIielVFLRRi9GS4ZQ4RqHfxlnAIvZWofLMVhXRWfJ+2ExOay4lwyjJXOT2nh3ILppF65DseqwFd3nVG+56BBhzrKcngC5WoPbAHPwJ+uQBzvP5DI+DrXlpuegJHQjPanqpd/oyPGwMaDcOwlnHz+itb1U2JxxZcGyjqrUD11bV9IFWmLmhTrMbFjAOgkDMhzUMVbNaFqm0mzC8FoMXDlcOKiUbFStCFyru9fFpUofKszZcDF9noeQ3Mnxqa6N/pnfo8HkYObQpWoLCYi8Pw8fNjpVcjhg7j96KPYWto8DloMYZwPgDMOgKhQd1igdCOeKwPB8GDXGxvsjtH5gYlw2DHDdFQOLtpuMdEA1Bf/JdNezXJwVxssl7dxw6UydF1fX1wQSYGFwel69ehvvPzjJbG11S3M7L+F2AbUx3eXWYmPN2k6FysbIQUjSG6hKSLaz/b+ZehMwy9OyvPup7dQ5tW9d1V29d8/CCIyQfJ/5lLAJTPgABYFhFVDGYWQxcWERhhlgUAzgKIJfJJEY45UYI7LFz0iGQWEUjSCyzMosvXfX1rVvp9aT63ff73Oqaq6+uqfq1Dn///t/32e5n/u5HwwwvLacqshewclZ7guqRTqUdj1LHDGJCAhZdlIn2kDgyZomEp3VnaRB6dwWPjPJvcp6pWlFVbGS9OVQEPYT5U5L5q1pX3TVPEENWtHOLkNyOsu1O9jgefk+10QzUBC/b6qnlDSY5MmAKSTfpAbj/ZMj552kEfCAgHn6bKMEpaLbqPpRxvsWpRHJUxYtfy4ULjzXJjSvry+QODS1qTTqFHQ6B8bwfQJwJK+SCkCAqv6WZpOY+b3aH9t2FtbG3hvHnbQrePiyh9Kw9xAi26TOEvjigNzpz88IlHhdJvAkJgTYybUl0WRdKGHzmky+QQjlP0rjpqTrkCMtiiZqkCZhELrNOtcUkJGckYQrSd7a0uccHD3Y5NDy7Pks7MIeLcV0P5pnn3j8cdlm7Cf3NDjUr6CAXg/2IPfO/fK+BNfpd/QMCqcz92ci16ILFflLaTC3Yus83h3VCfwqtAQS12xCs32Zj/n5RSGIab9tpwtNqUwl5PPUTwEvu1ZTYMbzBHXmfRNkSfusJEUSq/aZPCP2NqoZKE0oESJYbWtt0g+5B9ZNVAuSacnIwYMtFYainc/7SUlleEhBGA1w3Av+HDSa5whgwP5yY2yXbWHpOWC/KxhCQlFJu/c1PHT2O4H8fn+T9yRRBCV2BpFMz6APxj6HXo7zFy4oUGVf6Ax0VoTKDvQPNdHwjElYR9bB/GQaG9ejr99N2QPDPbpHJ2y7avpeXGZc+VqsrFlTvVlZI3RW1tvQHq1VrLIy0A/nl+Z+V4M9DM73yf7i/dXEWTjSyKW6z4Mm6l3RGtSgKpDNQ6ygCTJ8Rnu0uy+OnTgWR48dVeDJtfFQvSec6POZ7MeLGv9ejxamrqIcAxVJlbjNqGukvZWpSNzwdYlOcwY5Izw/KjJT01ZZUkKzsqJzKIC00hbDI8xOYFDNkPY4vpzPXlhYFgUN3rfZBJ2FKusehaSPZUyWNLzOaod80fj4WFHosSCGARDrteeQL2yrdb09QTtjoLwPx3QdpZpKf5KZC1ZWudyMobY0xMegR9r+DK4zwZM4AmAwAbu0+Z14G0Ffk1/QvkZtTjHqVrTc+fbnK7hO2DyDYQ56b29/U7sU56ZuWFBmtEnDTV50NcPNsVFiQpwbcSzftYdGZ6m3mUloIpeRa1MNilKFKCg7CgRJDBMpsPC4u3DFtWk30pwoeGYUGaArI8mDuW9k8P7fSeOUHGUT/G3cNSGwINuZubA2bDjJU9GAUTSZ87O5RgKsy1euaN2QcxKfuQR/GC5+vyn7JRUCZ0aSK+RgFEMufiZjdFdXSxe4y8xucrSguhF3d9ZaFrCobjS5iN5MytoKz9oGwuL8udkITMm40OtUxaFI3OWGpxSUZUYhPBpv3qkDKw5+oWBQTuJ3UoqP68tx6OjJMlTn3NlzSsbW0BfW4B64wGsxJwmtFTm/6667TgE1gSTrwDOR4SYY0iauixaRpXWvf0RFyIX1sLMcXt/0lDtJRi0s6mDBGU1+PQcqy68nT52UkUINg2ecjTsaGcyernZGT2+fgnQGGBBcU3HgekCVdZB7PbkOY4XxU4Nuydh5RgQZGFm0rkEyuHd8HoG1p2ChrLEuh3fi+PE4MDKse2EvECTwOiT+LA9F8BBCyCwRaapUb39PHD16TMkaBvrSpYmYnLqqoLhS6RI6iWJFf9+gJxW2t4omwlAErlWjyTdBOJZiboEyvAM5uNzSiS8DYbqL5jDPXQgHr6P/gfPZ2irDTbDL89PQkakpGXdoI5wFrpfkLgOZ7Lvg+SRtSsOP1Fzr4IMvOdHCW5amb9GGxrkw9COlPNmYBE+mV0Gt6pLhNspHAzBqCIyBXhP9RQ6/NPGWtF77qlqpxAAc8j7KujSDGgEiiWKPZ4JQ6zbFTTSCohpEMKimneRSt7RqX3ENTnZp9rPWK5xHRhBrrHc7TXIlOFaTDY2qruoYnTEPVVWKsi6JkLuB2PrHGQhmMzpoGgFXqk5wprDTyIyyP9g/lNoJUg4fOdxMKjOoEU9Y3OdNcfhlT9tI4qgobQi55OxSeSOZ4/dwNii4UKbO5Ih0WECChkgtOwiBw1wQRgEz21bmwQ5MTk02efU4cuxEV7WmfUXQjGPPCoaDawf+muw3NaUggbUj6WTtUbXi74XFOSWB/C5Na/gxAqD9CQs+bQsqUOll4doUIMG9LsNsGG6Gw9VzbezG4kI5i319Cj6o0sFx59nRfAu/n3+rf4izvG/i5v6Jv1wz55/7ICDABvF+XDOfxZepiS59e0CYtfHn5+ZEgWGAEOsDyk1FgrVjr6ffN+qIv1lrKnXkOHV8C71DVGGwXwns4PMTpOH3AAV4fzUkdzFwjXNWmlZBqtWM6Cplc+w6wbWmKxt8YS9JjKBQREwDM4iViYeS2sKFT4UUgA1UlMQfl0pHexweP6ykRkPSiF2KYkUin96T05Ku4yGCdB89Phz9/SQwW4GEOrSMlaVtUb2WS1Mutoazp/MsKtuuni0zLXgfuMmgyKrkuUlI+8QUP/e4+I/P8tWZOSl8XLp0OdY3DDjZPzlw4/lxzvgbUIXpkeNHxuP4iWM6a9ghqdd00OfVHb3QZlpb4+r8nILcxcX52N32+knlTUF2o9DX1qJSqcWRw4eVjEDD4/3Uf1Crqh+IM0qMR0zDs1taZeKsefNWFHGDMjadPYnaB9VpknkNbFqgqoG0K5NfLe1qf+bhcRnDONay/C4BO3MeQKNZg/QLPDP2tXvs6H+hcdBVdcCerN5wr55eTDO/k9sEUlyttxAH9gr7nL0OoiOZlNyccptUlqzWc/awa5q+ve4GWd4rY0OfRSe5Le99y3MaGEI3xHgzGEIvGreSuIFnYi1YDn5SJEAcMHocfFQ0KFWktnN2huYo3szM09gniiJurpoz9qbiaNgKAWy4gzgHlxi99maiMSAb67QYNE7qffY0pVMCyDQNQ//iGJeG3px4Jjm90qkvRw46UNDmLAvmlB8j10bS5eQ1qtyqGDxcNuYjDz+sv0EeGd4A7YPfAYl1mWhvoqKC330jUpP/zTrxvhxqAis2mYMEyyDxx/ftg5M0hqwW7Ocv5vhzYbwl0ue9QUvVLayhDOuxu2VkL6c2ipqDESlGm18VBzmpKCWYz8lIPDEHCmVs8/q6mjbYgATXx48cbSYKUiMJq37QtHF1YUHcOZ7h6dOn5UC4Nw4Qz4JgU3SkMs1rsw4lwAmCytw4FUdEMvpqmuD7HW5KSg4cASoydVANcoAHe5iGPHiNGCzOAqgSDov1QAuVoLlDTbEVXRN0KNaM9dZEtcKPI9iGOy6kqiQ+Visx1xjlDBRoGCZzww03mBZT39Tns1YcVO7z6LFjcejgWGxu1NW4k+UnSt5orcqwIcdWQ1prTkE3CZKakVt2FfT3dBNMV2N+bjEuXJoo6EGvBw2srMTgIBz3toJc90n9hOeN4SOY5nkvrdgIcu8kf8rId13hQG0kgz2a6ngGBI4guvAopWVdxh3zOu6N9/fUL7juvmYhVjpXluLCuZjC0BLtpRqBQ8tkkMAJI834eJItkhLOCN87euyw7JMarXZQFnClKZUdNIKdnhE09NfKEBUxi+BRkDQXPXoFUEVnFQ1opoYWqgDXrkBWakEuxXMG+/q6RGUj2Yn2DiFyaL66tGvKVvKdCXJIFdhj2DRKrgRnBNc4LNF6VIre0Xp7IA6KN34fHBXgBELgCShkI7ol+jpFN2LdOZfZVMdrCdJoeurr7SmDuGg+5xy2iRKA1CP7WspImnhbhvGUYVBOuu2kNBa9FeWJTJSM4uPs9lMbCL5wRhmgJqeXTaZBDGoKK2AL8wl2qIg4AM0EG05oKg8ImS1VPSU4JeDl7CQ3P4efJJIlXuf2lqab4j9Mh3SAR4mc6hgUsESjCUb4HDVHiVZjNStsCfsIP2LqBsPAzLfWNFLod+t+pqgDpSpFS3ubqpHYG5x6rdqlgJRANSsqKvc3Qkg9NohzTEJIcnDm7Bl9PqilkoQa+41qGAkc+2fvjGAnsBs8f436LrKd7FMoa6IgFlsqG0/DLBVB7HtJkLG/GjcvKoOVnjLwF9hSJuQKvUNoYKPuaZzREFLL5/JvUUqoJpaeLBKxnDDIvtyP6iathr2cFBJJ8wmIatN7ZH9YDpoiWfn2P30nzp45K3vK+ec5okQl1bKKBQ0MCnnuBOeAiuaDDz6kwBapu2uvO6ymZ9ojVtc8G2ANST7su0A1A2qcK579xjqNs4WiqMSLQVisNQh1V1ThmWg4ktW1CLozuIZ6wRdAEwE+Td9I2HnNbFOwFcjGZhIGCkwvB5UBEl+CRny3bacT8B415LdLCYj47NKlC7EwbyUlJS9UCIrO/QKyeQrou9WDwD5NeinXRoMriQ8ABNVaaCazVJBKr1lSMLgGBokh88c9Iju7tQnNFCoslNll+TfW23Ga6RhCeIvMK/8v2mFHm+haR48dEZ3KailW40mNd1eTHH/xxZq64j2oxJLXEnOw7/gZ92XKrBtpiU010EpAle1LxnTaZ2U+SoI+/J2grJTw+gfKRG4r2VFRxg6w//lsqzrtRMsHf+GFjWwAwSjImBZ+Sn6Qy1/eoMk3wTBx8TlGV8hrCUg5iKnvmka0Kfwtzl/h1gm9drZKp7soBYKs6BKnkcT6gymjws9wrC4lWM86vzyi3c7O718+o/y/gq593O2kwWRGyb2x+CwOXyB6GMpEnDKIzYBWYulcS0GzWSOMBH9jxC9dvqx/M63y+AkGjKC/O6UHyWdxndmdms2EvF7dt2UEMJ+xAQq2YWeeEoQYIPiifo+9wRKiLpSGlP3Bda6R3r+oTygrFu/I47N5PYio1i4HCBUEW2h7ac7C+OI02Adq8CoZp7qamcpZGsDIVtWYsbQUCxqN2iqjwBATxteSJfPlwGgtdlqsWIFBGYYLdvCgVDv4fQW4o6MeZFISrA0NzTD6yOh0qbmo2c46vh4Gsyn6A4M8UrnCJW3GdVtSi+vFCSGgj7PAQMKHMxrgwRrj44fV6EQzJtUTjBeC/wpq4UTW0DZGR3lJn0vQzOslY7XbsFJAnxt3QMXR1OVZpJRed61LawqSRIBK8IkUHwnF9MxUnHnscQWPSU9aXFoQBYl7GRwa0D0sKpjcUcWopc0JhrVeD8XS0lo8/PBjcjyohEiiadWawKw9mqoEY4NMncMJUV7s7dH7Uq6EEoKONcEc10mQyXMHSSFZlL51SbhUzoV7itPs7StTq7xf1HSlQRzWV+YMZtl9f3ANKuHpbOYuKvks071ySiL7nHVmTaAggK5oZPPQsJyoO7apjpg36sajVAVKPrkVh3gvKmEEy7zWHGFk3uCE0lRZiRYoHDS0lUoE94NKgAKsIhXa1W1lF+g5TLMUEoRGelE/YJ2SQ8nZoZKDXSAQI7bHaOvzSJzpoq/bHskG0VBddIBNNUK5qEMJjibJ0mS9irrNVmk+rJk/WwaL2GY6qeccJT8QW8P+zOAUal8OfZHSk3Tm3eBskMKOxnKOe/KBdlAkw07GEilCShFQgYAxp8hi1wwImBOZqJD7IMqZLlxkHDcOU3uyWpO9gFomnXqoK91WpcoKZtprJzxhPfBaTagme4Tng14w+1xJXcPBGEgno7C530xWeG7N9ysBDPehyoCoeTtNJ85rZbcJ7vELu3toadrlnWi4gjM5Jck3rp0zhpPnerAZ2DmeK4k2CQl7iP1I8irOeKMRx44f0+tYj2x8VcJXBtpkwID9SQoNAYaCjgXLJvLZ6cszmFZjep3ppzmF1yhh9hwZWTQVhvvNJtSkeYnysjCvQI5gB5vI3qTSx17MwDlHwvN7vJeonUVektekGkgGRDm7gTPKc0Z6U+Nayv50A96jer5NCTmGOEEvOHRIIEJObEx0k2fOa6H3MZ2Q719z7bE4Ap+5ryvqm0jZQXdr1bTa5VUCJtskc4gZe76tCs3C/JwSPcvOujcK291NLwZKVcgRlyZHBqql5CXnAYABf/DEmbOxvlaX/woF705eBZiAkBO7bO/E7CIiDpZqPXTIdIwufF4ZwlbV1F4SEEClUCJ97gIKHqvRAWpMrNXuXhDoPDTzk1AngMV1q6mfOGK3oUSfygeI92Wq8pcuN6k27C8abHkd63nq9Kk4cvhokTCe0H7j/Ik2urquWJH9m2c+q+EZxPJ69ia8dRJdDXM6QPXfspWXplEAACAASURBVL88L/aYz6X75ahokuyK+kQFCvrpmtF19nOi2oJPaJJHnaZUUjlfqfpG7GuJTds3AzyeOIkfSMaF1E8KyGyaiCnSyDeynpwvzoB+9yO//JMNHcYygjdLMxm0wQESzUNC+pbVEQ1AMkyedIRhwEA3KR9SAbGawF5zCripByEIgSoBHDeqsmaLkSqVCcrgCAKtDHZx2KDgRrI9zTERdI31FhydUx+NYKd0SjbH2VC6pCkEtugvUpJKY5tluDTYWRbI0r6Ch9I0AloA78pT8qy4IipEUTdgY/NaEDben4BTEltFVN7Zv8dqwy/cjxLxPTUnFrQd1ESZvMqnbmDgoGcJgnshW5bqA5zPfUNgeA3Xrcl0NFZqhK3XlrXJ94GXisOUTusu6hskPaB8e/x2grBUR6HQ4USBRhhrXWoohJo+rfaRGpN8n8BMDl66s+4Qx5ELBa5vyihx3Vaf6VfzRpEbLuiL+f9qiNI0RzJFeJiWKOtRaZeynhusQH62dnZj/PBhJT4YS+9vGkrWhaZwMD22HD4govtL4sCRbSsAEgoyLLSHiYcg3tKD7TQPjBIYyAaBK/cG0oSEHn9zPngWDl7c5MlaqhN8mVHQi7G7sy0NZhAuHGQG1iDo7HHK6Rcv0NcwJ6NJNQSEFzkpkjUiQgesdaEq0kBtd+kfB3rw4NEgDnn0sTOinFQ73SyHvjc8WSgROCcCHinCdHXJMfQODooWcuHiZa1RZ1eXjKpoY6L7WONcBgvZMiTXCEAwTm1tapKhCZS9QsCV1AP2M+j95saWUKhMtFWGL+cd+T8MnTTFZdys8JEJcu55kiYCUQIu1lrPto3AoUfoucrPJIwtUNx6PTK+TARMxCMpANpLNMYNDMqgu+To0e0q6G1vKTgcQN2gVlP5FORbDY91egB2olbzxEwpOpRypVWwCMRp/vVXOhfGvBelKNkE9k1qHrOnWAeh9/DgEzUrwEels2aEtKAlGtW8aYqNGuRK5Qs0hX/T6MU54TxS1iSYmJicjAvnz8fo6FiMHx7X/uJ8K0hZWWlK8Kk0je5tuQGCptEDY6KR6LzW11XxNB1kRYMwzBVGRaJwZgv1jfOQTVimr3gPpJ9IHX7OueXrrFDE3mZ/gfKBrAsJLQoSbvQ6oFtPsMd7hcmUnQpgSMAI0vrgxLY6+GNP8IwJ7IRIDdLYZR/EV9JtpAiggWguGnPNvC/vR7IMskdgxfnmi3PM4I4EbprN47u7GnfuSpSlUvfAHMv1gfhz3kiULLtnhR6u6/4H7lfyh1wgwUS+f29fj2wYgZj7ddZlZwgwSLqwGSDzAhJmZ/W8+H2ta0GnCbo4cyQhrD1ASFI1syHNtBP3BgCmSPe7qDFxTth/2CRig6xks2dA/p3gou3t5Mslfids/EwxRkF2JeVaqqx8pudfUIkMTxcsA0fwj4A94uTPzQvdNxppewyNjT6aQwfHtd/VVIjiVRsVti75EKqljz/2mOzU2MEDcfAgMn7YUBRJNmJ9bUd0vOnZBa2r5gQU+UXsHOcL+g32w9x9KFaFFqOx3dCm2BsomBk4k8Z9rUv3C9UCNaXHnzijAFSqQoUqKiBoy1RS9h7nZmZ+XpUS9smRo4dVbUTdRgDZ1kbssKYCbgBzqvKlVyYn5C/m5hmL3hqdtW75AKbwUsWVdnoJsKkYs7/wSewD1oD72t5tFDDFvRUEklRcsHXYcp7pdddfF89/3vOVVN37lXvjoYceLvuExLv0m+2bhJvAivehkWseO4pc1VpHUTQ5pgoie0cgUlGIwicY/Ua5pVIqLL3at9jxRJA5j9mrwH5V5aLNMSeBMftF8zVKHwAmzsCtk2++zJAwjz516g38FKpomW7M9bAHH3v0Mfmelo++82UNiW0DY5eBIdyhkL3yUJHsQs4rA0sWm5/BVSV7IRtASi2b/tKBCL0uyLHRaY+HsXas0SgF2hoG4hvBsOlaNBXSgbBH8OZ4a7imEO5BK1J70B7FyIp1kfdTP7QQUkGwpJ5GnBMYYCiLNJe40SUgVeNHWVS9MyhVGUSS6HoTdd43vdI8UWf3OPeZqWmVUlgXSnt8Fp9j3hoUCq7BQ1pytDifrYC6NHLm5+uglewty6QE2RgIR6AtbqwoFQSuN2kVZHtScqjxDO1/xXIv0+WsXIAKgtFFAlbK7TYKdhjiuKrxkqzWWp38kRwVyUKh9YAm8czgDbOZcTLVmiekacLZKg0tqA1Y/o3fh6eODjKbnkBWwdLSYhw7fjzGDh4qEllDCmqFrKhpkvVYlwNQyYiybBkKwt6Eawz63NLmQ8q6E0gS9Ld3dMpYK8Fqb1dgi+FV2V0jlJdkwAggORvsC7TE6xpTjvRjj/aokp1tNFFXJGzPcz1x4oTRK8qIO7t2GEXHVpSoHNJDxNtokVHg5xjsrmqXniGoPdfDob9y5XIsLc3FxMQVoaZofxJ4g5jwPfaXehSKkD/BeaOtISdK0D184GB09w5Je/Ts2XOxtEjQREPigO4HPp8nW1Iihxawrmd19OQJlZonpiaFohLciGdX1BPUGKvn2yZUHjSbgIy9zBRGKjb8DBuBgU8qE+eDYJuBLTwTlypBcBtqKLQShgeWELganTLHNUuJ3s9uWs0ATj0A+qJS0K/gnqCQgT68DxxQHAe2C5vEXuc9nfjw3Dc9ya4ABUZY2jSBjXWkoYipq90a+OFkZnVlOepc7+aqzhXd8/QOkZhtFPUZl0BNW2PtDFSYX4p6j5AaNTmRPKDRSmUIFMQJjxqgSGw0kMfImWxCm6tEQqZLMIjjz6oj+9jXuFKqAHsDu7SfVRZf1rnDmcK7xJ7yXt/4xjckh5mDYlIiTehspSInevzYcfP1Wyx9x/PiHgmunjjzhHj7eS2y8cxAKE3EohcUBJDnJoCl8JdZF/ZKUv5yjxA0MiwHwIIAmsC4v9dcYZ4jcnXYQJqRc58wn4D1xUcR8LNeQsUGLdfoptJt9T5gW3r7TN/LUrX9F9cuA9ik/2R1F/17SuucHVU/KCcXtS2pUDBOvAstZNtQmoShe5BYc7ZSOx8bQMUlBwCJ4725pet2gm5JRM4094r9SfUP2fUuD2kjKMWO8zxYIwdNm9Hb0yfKG2vLkBeuQRzVWpfOPs9GQ2FaWuP7939fny3VlP5eAQxCtssUTdEPFASbJpJDYgw+ubeC++M6dK0kugKC2mV72dsZVHHekiNtSlAJsIucaiY6aYNL3mjbram3bpgkmCJhyJkb7Gslg22tooaMjR1qKi/lfsqGbICOC+dpiJzR/mRQy9Bgf1S7rSZF8Ez1bmKGwSwMwHEFSDFFoZe4aXlD+4lgX5zzIs2p6Z4l/tAzEj3Qfs/r0haXL12JBx58MFZXjFzDMdbAE2IEKBAkduxLJnSCjM5BHWyPA2MohxyJA8OoWfW6YX6d5sfN6IfL3o2yWEVrc+782Xjkkcfs1zsd2KsSjPa1JiO7N4Rrh+JBFU0ynEUidnW9ruRNwEBLq3o28NPYmDNPXFQie+tbbo033/oWoeaf+p1PxBc+/4Umt5x74Ly4GmyVovRZrhQZEMMuI2cohZWermCoE4okqbREMkDPUKq0QLtzXMccEtNTJJpRxCrY3zqXReIwE3nsCwkg945NAXE28GcZX1UCkppYnncmfASOUmoqQAdrBkLPM+eMfuub35JeeMtvvufljWwWTKk4IHcCCzUKFckhskCLdVtujQNsQ7ciRwbfhg8Qp45hEzQGFvFzGfN9GtkZxGUpz4fIIuBGsFzyQ+faSHAOE7GUFE6A4DoD9HQ4e4GvqRJZgkiKh4LRotNq2kSZHlkQFIK25DSyvCqhko2itlGaONkUiZxl4JscYwLubOIgiCTgAA3FSGKksptXDUstLTJsrJFQfkoRRVpH718caSLmKsOVbnnrrXqQxF5CYImgnGzFwRCvrqg+ZPlbSHnKdRX1Er2fxmN7WA3rvUkjQdHAJWi13BpdydAGjELsSGeTMgnGtlNlchlOjZFfdmextGjdUc37a6yy0HeaFBkz3Kdgi4YUxOs5zLyGBqGxsYMq/Q/0I+9khQonfJTiaVqqy1mSdU5PTatUyD3jWJA3UkVmh892Ew8JFp9drVJiptnPWbsCbMbU0okuaTOLxnO/vAdrBxLCe/LMCGYp5YPS8R50cxO4q2R77FiRJXK1gO9xJlSW1NhaVGJAYdzkglEUgo7GLpq8nfDHUD3YlXwYwcLaGgjyeaG4T7r+uqKKQElyJa5MTKnsyrqwdzVKu83TulbWlqO7dyBGDx6N9rZKXLxwMc6eu6igCKpLazulUXP6WE8azpaXFmNoYDCOX3uNjN3k9JToCKZlWC1CDnUN3veOdatp0KlUlOCw/iQYR8YP65rg6hFQc+/ZRGq00gFH0p1ZJ3GeS4LLZ3sapitQBAmpRY8+bFbMQO7ZL0LBVZ1hND1jj90Mkzy91FXP4DqngnG97AXKuXr2CoYJgtsl4efEzIGwqjLqJ8Ch+/7VJLTjcma1q6MMZmmRWgj3loGvB6+wH6zeI/qJ6DUlWIbDXAYZ8HtCaiWh2Sm+O2sJpYTvqYJIk7G433syeSodqzpklIz9x9Ag6Eu8T9IhksPp4RWNODA6JvWjTMbvueceqTHxPh5m4yQouY1Pe9rTdBZ5XzVstbbJmXDuZrKKIEpdiwMtDVXy0KFMgpq9IsgPwhPV4A3Lp2InUpc+QQ0qN9gH9h7UFQKqoQHPBuAPwTF7FBvJWvHc8R88T5JUAgH21PDwYJw4eULIrapXrVECsDEFNSkXJ4CI+1fe51kAOShHgaaqLFsCC0z7MSfelc7daG1xb4ypLkY0aBI2ZWNHfhO9/6QMgKRLNrCofPC+oIO8PjnlVqhx3wfrz/sr4W1AZXQ/Dckdr+d8SBFi2/utp8eVZSg6VOc4s9hVkhaeHbKh2AUatbGnVAXwVwTdcHJFQRT1BNoRTe1WW1ICV1Qb6BHgXnk2JLb8XFMSe/tE38PW5JnmzGZjI6/LteIa+Lykb9jXFr5zoelA3+L3CfbY3/gZmuE1ZQ9N5CWX5zmTNBjSe0IzqSoO0nOvlAoVMpEV2UooNywgSRe8d+5dPSag+bNzMTkzGytLy67cpYxumWDIGnDP+M6t+oZs+siBUZ13D08xXVUKL+xXzdRoFcLNc6H68eCDD8bM9Jz2cksrZzFUdS1xtfqTsDWrNOYvLiux6KTpcHQ0xg4cEMdcjZS7AKWbqiTSpFyjwtWyExcvXxR1hmSwtc1SxPg9VaplN5C1NWhQrfXED9/4NIELVEvYkwNDgwJRe/toNjypqvAjj8BXPx/nzl0QFeJnf+62eO8ddykR/cTH7orPf/5zMbs46/3XOxBPfcqNGt40MzkZ3/72t0uVu6E5CqLUdHXF8573vLjxxqfEN75xXzzwwP2KQX/ohqfG6MGxOH3yWvkfzjfnCltw//0P6m+eEzms+9csrcj1sr8FMOBLNEzP1UXT/ioxMjyiZBNkXxN+ey3vKf9W6MdK9AsokzFfM54tIE9WnAiukUEkKWu5+z2vkH9r8h+lxmEVCBwBxsm6uXYC3BivBU7XwIuVVZVbWXCVWItagzroy8hzBRilCz8D4cwugOZtTAtCKAh0V46W4I3FlSh3mT6V4zpZPGu25gQvozF8liT7iuarOaSmE+CkhYxrhr1Lf2ww7i+REonEI/+GsZdjb5W8WAYXSfvgfpLSwuemUXeZuaHD3o5GYumMTQQClFSjNSVnaMk8q5OYcpOBOynK3vtb3cLKA24CcHDtDmWCeg+58T3lGlnqzg4nDTxGQMEepa1CyWHNnIy4eUDXAB9RTYdF4q5MyJNmdieOo0giCeVvV7ZqyknR6Vyju3lFhg9ONFm7DSjdwnA/PeIcPhN7BX3hs2fOCF2FW0aAzgE6dep0jIww5RD+V48CIR786vpqrK4u6SBh0OAxso7QIjgYZ86eEy95ea2uhAAUXKVjofzotVrJBcSCIIFnjRyTkxIoUHvjTKEZ8NmUNLk++Nk4pgy+p6ZndHhxCNqDSl7cxMJh53lRRia44OcgOG5krMvA8JxwbnRnu/kJFYQl0Sfgj3GfGICeWlecOHFcihgO2neCYRUEsPDBZeDbTI3CCa5vrEdnV0+MHBgP2j1pvDh38ZKMzMjIaHRK4siIDxQV0Hf27DWnTkXPEOj4StTVPJgSkQ7EfR43hcIblWwNFK9BAVhrDBYJt8+i0ZCe3m4ZQH4XB9Paaik6Ga1iWwhgOV/7K0jNpLCoJnAuKavDU+QsUPblmZMQ8t4kLXDZhVYIKfbQm0y2haCXCYbqD2DwimyTx/S6UuOqBvWRzir7thoDPW4s435JQNZXV1yBUzXC9qKljcTRSBNppxR4pIiAli8VH5J7AhAkLWvRA7+0QVMc2toufStQk2ZuJVqEhDlgho5EYITDldQeNqecZU+FRWfb8olcI2tCoqWu/UKlS+5qUmzMW4T3jhY5VUgr9rC2um8FvQ6q+UOghaoAqCa/x6RDgkBeIwS9DAAC+eTfaPeSHLJOTT65xgTvFF6yRw2z/8WpLpU1zob05HFwu0i+WvEDkAI1D/6QeNJQht3kzCb3mjXA3rGHCKT5/+9+97uyQ1DNSJagE2laooCaVlU0uCf+rUCpNFrZb3kab2sjdH5ZE/7fUqmm6WWlE18iRE4jvC1Hmsi8gs59oAjne2pyuomSg7hxXyR42YzImXflw9VYEkZ8GbYbW8Hz4GerawtaZ1FiiloTk+yErIEICyzwGcAPcX0abNRRUYWR555DwuQnGDNfVD1At+GCQ89R1bc0rKckL/ee9BCk0jzW2ioofLEPExQhyeG5OmG2X+J1+CGeR6pp8Df/v1dNdnBt341krKu9rMnc7IKQTBJ73gu7R9JDgzev9cTdDp9FVeYZaOYR6fgAro1Yh2ZIErikGA0OM6WzW+cbtZDp2Tn1DiXvl+fPeU3+OevOv7exi0WCUuPbVbk3K0DPTzxs0xI4U/3Fj0DHOXPmvBSVKhV8xk5IIo6QT/1kINkOuutUNZjdoEFPbVIlY3CO3990XMAOAuxKR2fstOzElckrceE81JCF2G04yFQCWdR+llfQ+V+THXnhTS+J1992W5x78P740F0firX6mptOu7vjGc94bvz0z/xMTM5cjT/+w9+P733vnxQLAm7d9KKXxq/9xt26t7t//f3xpS99Ida3SHa34yk3Pi3e+/474/obboz/9bnPxqc//XtKvFFkgQKH3X7ZT/1UvPVt74iDx6+L7/3jffG7n7w7Ll++FDvbLfGiF70obnvbv4nOHiRtoQYBHK7EP9z39firv/pqPPjgA7G766oIgB3VqS6UipSMzCueEC2nxFnEQPw/Z5/zDhUu+7sUXK9TFTfgmH0NYkZAc1KvRupgm9WA32a/8l7qIYN9cfd7bm5k+QVDkcGzIPKS3ShaZzgIpZ0dGz4cOtE+mw20DjUIjCM3IeSaUm7NmobO5k3YSx6bKChlrLdf4yYXZW7NYHxPUJ2sl5viRixH57HsQr+kUejgOofCJA9bmaoW1OW9fF1ek8qRpROZzNPj2t20oGC3jMTk2rKRK6X7eA8C9iydYDz4ngx3GcCixofdXVEfOIyU5+TcigoHSE02f+430iDX/C4OOYPulOxSJ2qh1qTBaWZUBSXJICW549yPgpYioWPenLlnGBqunT+SIIQCTzC9ta0gMJ+d1qygrqkYgkPh+5UyAlbGWfyoukrD5gLDR60WBwjS5OZTd41bzkuoVqUiTuLMzFwZhtOQM/OQILq9kRnqiBWkuwpdg0BxZ3eriN3vCJHFcZw5c057FMTCsnrdTc3diclpfRZKLnw2kxU5FKdOnRJaTvADqkcgJMrJyqqlunp74vHHz7gBprdHpVwC9kx2MNQ85wsXLygL17Ou1jztrkhBqelnlkEQRjuVPY+MyLlziLPJaak0ZMhprizKiI4dGFXDTf8AgYE5aDRnztL8NDOjKgkoAI4ItLWz0q3pWpVOMnjKm1djas58z+6ufu1LDMrSyqJ+F8cEDeLo+OGo9PUqoOuDMtPTHXMLC3FlYkLPDNPmoSouoefkOg2pKYFSRRUZN/6wxkzcGhigibVFVJSd7YaMMrxukFn249aG1TFEAdNeKzKGRbEi9zhBOlUzpLRQXcH+wC/le1wPn8faCHEZGChIv+lDmkJGWV1JlBNMOchtT2K0pKF7SbY360qKGGxwaOygRqoTbJHIUdnhmtnXjNtl23dWSYKpcjRim2BdwRWNnb2ydRl8Eshz5ml4oiqAA6AqwXWz9/Q6ktrC+xPHcXk5JqenVSauoTRSkjZT1lxJSvkpnCujwAm+oEdpFHqZ/ska4ghcNRlQzwBqCSBPlrlkYAYNTkZHuU7uEzQPfieoMZ+jYHFzQ5xt9hC0G5CiVIQgiEPLmTXl/GoSn/S32bcMW3CjJmXzlNFK/ViugfeUfVj1iG7+jY3gj8vKUJ+uyibTI0BAJnRfGvg7eg2Ok3V74IHvWycZZYXdnRgaHlRJGDQV+0rg74mqRmNTRYProH4gzeeCULFnNIhjBeoB1bO9pIjnl3aWSguVXgIp9pCTbtPp8C80KGIrSNhBdvl8AmYSP+wmaDJrgP/JRnsFqmXIB8+D3+O+NjY81Rf6GGuqoLQFBJSKmJvcHWi3ixbCmmC71DhcACxR6DRcyCg7Z4ygjrPS242iB/QOj7/2EJx13Sv+g5hAQAGB/qrHvhc30AxO+DkBjGXLPN48gTjuK3u2xIXt6FBvg5QzNDiJyjU+z7EEhyPBrrU1qwVxZjc2kalEf33L/mx2tjTSWpaSiwLZtx7+mCgEAAH000xcmYiHHn5IlC784ZEjR4Viot7D8KS5+UXtN6lQLK6osu8zT0XW2vY93W5MBylVczQ2GPpFK3x9T1LkD/6pGzqg7L2FCfA1Fy5cih888gOJO5iySSMzI795Ju47YE81Wtpik+rH0oqUqnjeVo6qRi+0p/5+SYdyz1ANo6MlZuauxsSVKSUQsMjsN/HLpvtCF+zrH4qX/ORPxbNvenn09g/F3OzVeNubXh2XJh6P666/Pl78kpfEM5/xUzF67GjMTE7Ef/n9T8UD9//v2N6uC93/seffHLff+cHY3tyJ3/nYnXHffffG4vKsZHf/xTOeG7/6qx+Kw0euiSe+//fx82+9LdZXF6PRgC7cEc96/vPjlltvi9PX3Sgw7u/u+3L8u0/9Vly6eDGmr67GzTe/Jt773g9HR7USre2WH2ZNN+ub8Xdf+5v4z3/4H+PMmYcEDta62j05uJMEDLDD2vyObamimcKhdesymEYiyx7ALinmU6XSMorYz+yT4X0UBznwbJ43fGROD22CyRlc54crwKa02NYmR69SPtkpGWMZZMDB50JA8PgZndY4OIxjyvOk9mtOfFMgWqbdZIBt5MC8aU94K9zmMmCFgNvXZefCwc6pdSyiEWixk5sBIIGnA2sf0iwb5msyUPTaeIgLe1d82OY0HtMjWMHkNXJ4lAmW5pL8fa6BAJnroCSAsdVks6IraYp5q1BUeEqUI0ECMnA3bwfuORmueeMgCp7k5uwhExSV/gvJ3oih/7j07OQhA/TMoHhfkNAmqlrQMU1spHkAnvDx4ypNkSWSdYMGi49YGhM1dGTfuGf+DfrK32T3SA7xO3BS1VYKh0ooB8GfS5Y2mg7ECUYwCqgqMHacLzZndqU3O3VLyUrcPCZibm9FtYIcHOXwDZX7FCh0dcooepCBJcDm5hbUwAc6y71oGl4L9JbdmLhipBeDpEYfqS2sawIalIZatVvd1T4kLrFiYHE+vC+TqyampoV0E5BjIJUstrdJJWbiyhUFGyM0SQ0MKMAGuecL53L+3HkhhaC7NG1yHaDzoguBlKy6lMU9E3zOzl3Vvjk0NqrPhMPO/UrDlsmR6/W4eP6COtwxvi7Dg/4MRkelGuv1baF/0D4WVpAMwymiz72h721s1VVhIXDjGeJwBkYP2JBL1xVJvmWhKqClPZJ5IwihzG35LgepHZqaxx+XsEHHrAbU1V2N/oFulZ6lKlSpyQGiew6vG8dI4uTeCKM1e81tLrHzPJIiRvmXioMbiLrLvczr3jG8pqA0tD9wngQqDJzgLPH5fE9DbhiMMTIiZ5d0CUtfrgc1dfNNGU9tDi0SfmpC23UQI/tGyVFDLgiM4Q5uS7oLtKyLysHIAX2OOs1JOKCyMA9AHH+jJDRNWkKPSbM+H0yfUHJeqAI0VuGoZKdKmTuVN6y9D3rGpEGSKoLNLZXH1VDaVHkw9cHSXBXZLO7X0noOTvh8NJ/T/hOEjCH7RaJYZLiwg/z77FkkxDYUdCdXkX2uhs9Vl1YJAjWNtHAts5lN5740mZkqZLUo7Fzq4HJe+APKxPuYR1zX72XZnbUlwMY2sqe0v0pAy+9evcpZHZbtnpmZcqKLZjPOtQc02L0Okk8r15gIeHNARZmgyrXhV7i+yYlpU6aKzjjXSNAOnQA1EDU1aZQ9VLfdoJOI4JbAmGdO5Rf0jgSdQI7fZR0Jrkl2WVBsjxqzy5jzVOHQVMXii+DHQ1Wq1yl/W+t6i+qzAJhOv8fqqpBxrptrUFM2gWEH1I51fc+jva337sos8rLdMdAHpQdk2Vx4Ki0kTkpgRke1z/Ed2AkqH9n/Y5lKB9Lq4wIN18AmEiBXqXg/nquqSYUby5pjG1kP7DX9EAbQ0sfZLwqIazGauLkFJQSKCg2TXB+NfwuqAIr+VJqtQ1QNqGND2pPQQJA9JXk788QT6mGheZieFJ4LA7k4JytrSC76PRkuw/t5voSTl05sH3M+drY1lGyGZvNoyNd3VAwaQpvk3jijQwN9QtAlp0mFrLMi38LIcfyi9stuxHaDZB0hB2svU/1gkiOUPvjG2HX2BueG8yB7NjwUQ319Qsn7e/uj2lOLtY11BdYAV5xX+zaDI57I2zkPBQAAIABJREFUGXH99T8UL3/1G+NJT/m/oqunX8H1W376FXHh8mPxrGc9O958y8/G6PjTJTVLVfWPPv2JeOiBbwqZp+r5I899Zdx+54f0DH7n43fGN//+b2O3sS6xgh/+v/9lvPNX7ohD48fje//wtXjH298WOxvrMTA0HM9+7vPiDW/+uRg/dq18+zf/4evxnz/z/8VDDz6ovVmt9se1190QNz3/J0uPT29cd90PRe9gr+giywuL8cU/+1z8h3//qWhvp0JA1Q0KEHEVw5A61B/DGQDYYF/xbN0j4X0l6c8Va9NTjTPP3bFXUvuSdZEVFa1hiWs5++LXlwZWxWO/8UsvbeRhSuoGH4gB5/Bk+QBEjIeYaBfNJWwwAgIcFRsVJ6qMS012Dlj5MAVbKcAPl6s0t3FAkm9MhuEDTVmDwNYDIHJMbpY7CZw83tzqIIlal0SiNEtkl/0+PnMReN7/ejkk/isosJy6glSX1nOEsEpRcIIK320PjVdsXrJMq4Twu0ZoXGLEGPM90E+a0/gCHYVXlslBBmYYu/2Nl/vRfg2uUDDDwbA6SpZE+SzeKyfgZebkkqXLVSmDRblQ4v8EiwSv29vaaKAcGA9puwYOw8/AKi17yQuGm+eEQVXJn/I2clgVAmeXSkjMhH7IWWP4aS5kUlWbgrV6MfaUuZcWPR0RpNd60OZe4fh6+skuKe3Ae5vR+h0YGVNWura6HG2t0ECGom+gV/SexeUlB8KiRTDWfEVjqHFI7BbKU6wNDprATGXDCsGMqUfsLfRDhwZHFIirRLzpkavieBW+JAHpd75/v4JgJi3SdIHiApv+7Llzcf7cOa1nT1+v6FKgJHwWQT6fj840f0DduFfWC7QE1B0HRkmTMmdOLePaeEYHR0cK8rcWFy9fVoJAOZBE9sqlyzEze1XPRtcLoloMM8E19y6+J8++BsqBOglrtBwt7Uy46lHgvLiyLI3lajeUhYamdmIPuPfkL3eWRh6mUqF20tHUem5REw1ld3TBCeLZe3DcqS5sbFlOkIENfX2DDlKWV+KRRx+Ly5MTsb6+HesolzBaW8MkLEfFXqTpjoQQ1JjrwXFQ6p9Dy1fNmG5co0qAs05kIpNxSu0goFlpIikB2SWgYu3hmCa1i6oL906FRWony0sqyRIck/ArGKMBsVTYxO1V8t0ux0KJdH5xWbZvZGRMzXasB3uUPY4yEueOgFpjyaGhtRYVkfZOBd4aC66ysJubRO/aqLupVn0tDi6gdAhrVNm5WwhjUk2w0awHwYSHrDDWeLE5SZQ1w5FrMBBKDlB2CBJ6eqX7q4BAVYcBnV1NUkWLu8tqKexhkgAQ12ygY52F7kh/n0TGCj45mY6f8TnsJewD5wrkOLnYQoUKTc0d//Apt9z83FlRMghSyWtIuBjsA4c1kWuh4WVwTU5hA4jh/vkMEgk1uPbR5DesZ2wFgZRwNQUwHSq0NRIV5M6ySRQnyt6D+++EwKVi1gvU0IOlrKDAZ/I92cztHQXUoMZ8AbaQ8GF39u9XqgjQ1VCuIehW0yiUp/KMSdgzsctGLwKC9fpyk7K1ulbXnqD/gHPPGpJg8NymyvrB9+3r7VbzKveS+597Ty1qPnOYIGaUxJ7zwuuZarugfxOw895QiUjU+N39XHOCJfYCX6C42bhIUqpEimmQhcIilJC9rmnEpgklx9lIrkEkhpMADZvWaIohKDHJJP4xGm4iZk9yTSDCVAmkBFbkY/ld1paK4cHxce2ZxvaOaAoTk1PyEVzDyBjgR7fsJvuW79Mw6QY6UxwdALoRHTswd5XBMJfkH5WU1jpl42tq/KdCHwquee7sGxRr+vtR3mnRmWLfKjHdafVUxdIMSCK3ygA1Sd8RlDvGWF9ztYk1Ys3YHwOMWifpHBqQJCH3vbGxJlWV5SWfKZ636E2FRgXXum/gQNzy5nfEj/74C6RN/abXviw2tualg03l7vSpZ8bPveMtMTs1E//pU3fHww/876jWWgS8/LMff03cfvsdsbxaj0/d/aH4xn1fjVoFTvVOPOWfPyN+6Zd/NcYOHon77v1KvONtb4veamc876ab4k233honr71eZ+mv//Zr8Qd/8B/i+//499GyuxW1KmABvRX0JB2WD8D2DQyMxqGDh+Jnbv25GDs0GhfPX4677nhfnDvzRHR1A2Jge9q1rpzfuavT8qlU5bNpmj0pEHLV4BJJD8/X9BhUxMxiYB9BUUu1l4yJ2bdUF/g7q1b4u0S5W26/9XkNkGhpGsJd0xhJZIZsLLKhhM2lDl3J3sxp0/JhbCiMRZYX1MTDhlGDFVMWHaiqBESZjPn1ff1yGnIqhZcmX1om/um1lEs3HZzmoIa8AQ9TcUm9GQgXJFrydoUH56DVOqrJz07EOQNXU3CZdmbutvnGBJimtuT1i+ZSNc1FJT5KX5TH29zklZx1rgknpkxdygcoTnCgWmRsQVN5jyxvpjQMr8+HkgaF1+XnZTNZGkDW0pwtI0JGwKzEYUUUKD7WbTaf3BUCgms1KZWGMowtSIveQw7dZUioOTh/rZf/Ml/Z3BrRRaS8QSAGf1rNWn7G+cfqJkaUeY5Cpyhfl+lMrE/smJPL2FOta/kMnDhOeXDQk5cINJ15tmnfaV23uLeq0B6QhrXNDVGVLMcV5v21tgodJphKHVqQl9TLJMBkP3vqFFUH0Ixx6XFzrRhb9ptoCwQ9G+a7n794RVOrSBRR8Lj22uuUjOH4NaRjckKI06HxcSkxiA9MQqTpYu5x8KB4c3LV2Fi0r/neytJikyLBE6AxZ0ATUEkEVkSDoeyJsYF+wh6k4QtEt39wOOob62qYkhJaCwirx7C3U2XQQCg4a9z7fOw0diRhtMJAi/n52GIPlH3QRRmupa3Z6a/nyL4kqKCKokZYxp57SER/b584z+w590mATjHNDicBRaC3aAoPKOiooGW+WlfD0AMPPhKPPvpYbGyit46ObEP3QXBx/fXXK6mampgUOoetAtXXc9twAgsqxrOlIfQoAS1DXCjT0oCpZmAnv5ksYbN6eruEIKnJqHVvehdnif0vmT1NT8RQ90d3jxtzRRWQykWb1hwHy5rg3DHQLql3q7EtB4EI5SpTNTU+dweFEoY49MYgzlVDmHYUEKspryB8QkwAKOiv2DEAkfQFgm0BAQXMIBAmaQU9Sw6wp+a5fE1gALoLSkPQrXNPgkS/RNGrhXbXJSqApa2yecjDe6r6LChXM1fdRMy9ch657/22l9/1YAf3Hri3puFJpFdntEdYe5KcdFhZjVOCDKCzBVJsXWUlA0xrnJg0J15TQIeswNPYtVwlU1R7enQ93Kf54OvNaYKuEg2LEsAzYA/JN2iJyxj7wofNIBEbj0FRVRQN9y43y6pBD0BBcnMEfvjQXq1rNiISQJFc6zq2djQIhiCXRJsAVlSm7S1VpkQLKn6C/Tp+aFx7h34MoWqLS6qUJHKmRmjRHovM3dqq+NMAOQvL6CHvqmpCoOFqsdWaSIBAedkfHvVuf4F9TTQ5JcpY55GhPukqI1FJwIZ9nZ6+qvUSdagCku9KUnKo+RlBYw6AkS8tspKcXX6P55S+M5MqSdICyonKwn4xkp59RdyD6DoKaAiu4ZTTYMm+tLwoVAPWUhS8eehiV+L8+fOyDTQBspd4T+wDSUO/mjZLL1Rbh6T3Ll+ZUIzT1dOt8eBMR8UmLMwvyO6KA9/VrecPXYT31Hv1D5SeNPfAuMJimukgYFGFZGxb9A1irfX1Vb1O/9+d48MndE5Bpjd3HFzzb021rRMQ11Xd5o96a9YMdHEN+Bf6kkgAacgeHRmK/iLbKL+iSY9GZ9l/EwI1PAytrQ1b0Bpv/flfjlf/7C3i8b/ulf9v1Dfno0f32ogf+9FXxAd+/UMxMzEdv/9bH40Hvvd30dvXHsury/H057wq3vWu98RKfSs+8bEPxlfv+YvobIc7HnHjjzwz3vWu22N8/Fj89Vf+Ov7Nv/6FeOGPPyveeMst8aSn3igb8bW/uS8+/snfiu/+07eiEptRbY/o7uosfOlqHBgZL8og2GlX+2+59a1x86tv1l6/+yMfia/ee2/09PCzRhw4MKj4gTO/vrYshS3AkkzUsvGZc81ZZ79R6SNRobKaMRaJJwkvIABnhoTQ4ZBRbyvVuWGWJAt6jprB73rHixqpHZiNIeLzlalpTR50QXNxbHSE49TIkDCMvKkoGAi3g5xIoNwz6DMr1eEpGqEYbZqfxDUUuk1A2unSaVEk4PN1OCXpYwm5nEJl6oSRhqR+OID2iNVsfnCQ58zCmtcZIxatbfHgFNE3S5Icujy8bkZwIMHnZOkykRnrIBOkmFaAgUoeFdfga3HzpAPnNm1Y854w0tY2TQkmG5GiJVyaJYyCW8Eg5fswgJlUJPKfaHrKDSYtxMmJD7cC9aJBDm/WFBMHeMS0Km/SbV6oNSCSop0QqRa+1/5kRutgiRdvtKZMmwNJqXqsr5l7vVF3JaStXc/dGfNatDe2ndB1UMqkUcDDBhR477YILaGBUgHI4KBQbIIH5CErHTUNfCFYPMCo2452OW4hbK0gCnVNlOLQ0MDnkcE1DXgQHUjIyZaMKc+EYJT1gipCQJ7NKpRAeb7VLg6ckS0khTkDlmDr1fUxaIVyJs5LUxAXratNCdL0pj29cCWcjOYujTAK8MrABnH2SwMPKBv7S8NFqlWXAHfNeyTAhhdNQwt7iHVRqSta1P3OcIPuHsrUfUIuQBzpFCcBa5NsW4cQnZm5Gf9+ncE6W2reJMMH0dhWErOlhi4mzHHdA1IF2hHqzH1Roh6CD9qHvJdLx+xRniFBpxRsanDlpIOhhBxkFAfb19MXlVpfzC0uxz33fj2++93vxOYmNIaOiAYBL9SBLpVvNVhqY1N2JQNHlA8YwsOeyUY07oUOetYLBzJ9dUblUxIlrgsH7kmoULKyIdol8TxHrCvVNCYzop9O06WoZhWvAbZAAW7pYchGXnWko8EvOUY3VxEocK+aFofyh4KD3djeZG08xGV4cEDvL4lPnOjKioZXULkhwBKyKrvXqUAu9xKNTzk6XE1ipcTPa9w/0BJXLoMw09hLE7irSokOs7a8xvx420j+DTdRTZEaFe+mXAIYkjkqJpwX7DBO/+FHHjbHvciUZaBMUxF6udgZAjcqb5gSAAbOJkFm+g9VNwvCmQE2tIoEYDgHrA/vw7nji/cF0WUvqjFNcn9VXXMOROHc0qNBNQVFK+wdygr4KgJrnhfl9O0dI6i8J++TqClrgF+cm7mqyo4Cyr6+gt46mCQgFkAgWUFPPsR/4R84C/R2QL27dMV9StlbwXPGmZMEJJCVvH9sJ+tDsEilJ8+T6C6Bn0NS1M15AhyKfc/XWXvfdAFVLlG7aml1xYBpjiSSamyE7mTKlZFMJCAJaD3gievqqpryBQI7OuKmcGwiwSe0C5JInjPqJOcvXCjNYKY+sXYghyQcuUYGS1xV1nkrQFuzcl5mLHg9LfurhlmGdUhf33GDwS78Wkd01Sz358QS9JGmSvtkGuvZM0oeyowHLBFVHnwC4AT0Rkl49g9oLeBYcy9I9eFbhqAdbW2p2kBiCZWCfgpAJfaRA9QOV3GRr4Nn4QJ+MyE7MDIUPV3QMQGl0N6nouMKGHQ81gIgAKqkEuBlFF92hVTv7phqCQCCrCqNjth0nvFG3c/K1WwLBQic6qrF2AEGqJkCpGq6Gr9XBPyQqOKnstrZ0tIRtWp/3HbbL8bLXvt6VbLf+LqfjJmr58pk1Go8//lvjNs/eEdMX5mKT3/8N+LB7/19dPVSpd6Mpzzjp+Jd7/7V2NptjV//4Hvir+/9y+iptcTG1m7c+CP/Mt71ztvjyJET8eW/+Er82oc/HHd94L3x7Be8QLacce3vfs974n/c8z+jo6UR1bad6Km1wTSP+bmrMTA4FKMHDpW5GZ2x06hEfX0jnve8F8Ydd94pkOOTv/lb8aUvfjEG+zslsTl+eBQ1Rl0b1D3JYrZb6U4N02UgDftMEojR6smo2H4kCiXd2WMe/6YrP+wnfC9frBv2l3VPumHKZCpR/sTtr22ANOcgE35Bm7DITgn6Lo7eSK27fIkqjh9D4Luq4ATHl4FidlsKWW5tFRyvYAmjVagmOC+cjKgNOPOAGwNSDhptHUFJYGEMB4d0yKamp/Q+1h91oMzrmw0bRY8zMxMcFYFJDjLg9Q4OfR8KRAi+FWsV2TRNYjPXe/8Xr5VBQGIKonsYASMgUhOQpMPKVLnSyZySeWxqBelqXHBghLPHSHAgMeA8FL6s6703gjmNZqLBThTM007tXDKlTEpcKnOy4PKepx5mkoT8D2sLykdJVxJYZTETvc+xv+5q5pqc7eUa5YhoIz0eAb+nH+4xoKwVDg/EYmnZhs0yRA6ulT1r+AuvpVzeKo4izwZFAlFRNnfi4NiYPh/aAPcGOmApxqpQYwLA2UXLPmG0/Uyh8Xhf0IjHeoPUwoNmnWkAE+VgywkLX6mjS6Jp5ITyU0NOgQoK7+M2T3j8FU3Ngi/J8yBhgZONI8muYTdceg+lTjDvRwCK4xaaX1/TzznEnB3oA6AX8Ac7SyBrWpEb80CA/f+m8GDk2Udq0hpiohUlzB4Z6Acfeiimp+YkoVTr7o0d5ZCYKvjy25Jo6u0dkHE9c/ZxrU2d5KZlV8kCz5aztrtlhQEmkSKHqIFLra4i0NRH1QKkemTUQzlAtVNxgWYwBbLSbU0a145oBiDx7I/hkdGodPXE5Mxc3HPv1+L73/ue1hu7Qqc7nFBeb1Rh3o1CVbiONcsIrq8rcEHfG2SC62XvyfChRa5hL0au69LX9llgn9hBm7oCogPtiH0gNBA+ZXeXkFEQIJArI4Y70u7G8eX4aVA+ckwoSAQhnPNKK5xIP7tUP8gqFI4c1J7/h5ak6bUB55ygvSawYQHlDsZflwEpFtqMqHZ16++sirEXVYovY8gvXrwkZ6+hUkyMbW1TwklSjx2kUsPnsqbYznQgrPf+hB2wg/2cTog1WVicK4oZVdGZWGMmtlFt4BwmAOEgHr3amlA/7Al7VUNRaJSTJn+PqjVGjEhSDIpwxjLBYR8lx5rzojkBKDKUkfHwY9dXVj1Q48gRJQ9KmDc31KdA0Ol9txtjY6OqSGW1E3lLECqP3kaL2g1eaZ8Tecahsk+W5he0v9lLUo/pH9AYc4LfnJwKao5N8QCdTQEAOH1+/uQnPzmuXJ7Us8DBsX+zJGjeuxM/7vfipcvyJ8eOHpMNgfecQbLADhLEjnYhp0mHIbgSxWZgQD+TskRzgE+L9hTnnoZx9hW2PqkvUkEpPQ2iPdB0SL9B8Xlg3p7EuhtHj4zHwYMHdM5ocIYCx/qw/u2dtbgkXX5PhoRSo4FUSg5tn3Xmh02LyebTpn9BT1+T8kjmbXsBXnI/qLlcGuGugnI+ScD5EnAQLaLUUVVkMIsabdVI64ExPCuejcAz9Xu5lwMbOTo2FocOHlYgDboNaDMxMRmPP/G4zk2i0tADJiYuC71GqZjryEozyQpUVim2tBUVNMURO0rIRgYAH8pAkgZNt51x+PB4maboII21gHsN/Q1+9PziioJrJZxBNXYzVqArImrQ2ikbx5kmwXRlwE3kalaUwo95/DwL/IYoZ5tOojg/2DDOuIQMAgWzlnjjm94er3/zrZJ4/bk3vSIuXv5BoZ1uxLOf9Zr4vc/8+zjz6Jn4xK99OB554FsxMNQqZPc5L31zvPe9t8dOS3vc9f5fjnu+/BexuDQn/vJLXvqKePd77ojx8ePxl3/5lfjgnXfGO3/hrfHK17wmWop4xKd+79Px6T/8TFyduhJHxgZjqLcjFhdmhe5LYaxajc2NbQ1wa2tnQm0l3vDTt8Qtb3mb9sDdH/1IfOHP/iy6ujtjYX42jh87JNBWg9bwRaLR1UW5knpbW2ecOHEyjh47rHPL2jJRFuUsknaqReol6qAaBs3RgF3GQZw5krisqqla0LdH8RLnWtxTdYRT4vHEuuTZpnYqmTgPRIMDwoMSeHiJcrP5MNhkdGqI6elpSmJhPMjYyfw5aDJgQhdblTESdK2tr4rDapF1qyawIbgBmrgwZhhmDIOnjhVd5qKN6kDX8naaVibNWKPA+5EanKCycEnC+WDmwJZETDBkWe7bPxVSmtQV00zUAVAaDrOkpUbm0oi4R0/hoO0h43xeZuPOppGT6pDBye5oo1JOAlzO22tUtLPwUAoCON5LSKccLpUCD6rIRouUDpIBYiR1ab7jswnuuSccgNaIoD6bQykRS3PTn50VCKFQKyviIosasOsms0SYqDYoixdiOyiHt7K6pGBSwQwOUAgEGTQDTJhyR9Oj5QRxuCjPsBYbq/XmfWC06Ugm2MZJ8qWucxKFTSvY8P7Wft2U4ZOuaKfpCdnUIk1mIQ7teo240CAAMmo0pNIQB++VQUrsR8sFQpc4f/FSrCytR/8AASsKHA7WMtNjnUA+QFmlNFKGs2DQ2fvZJAxaJ9kptNppYASJZRhLb28ph5KxMxFrSes+NDSg4EBKBZKZ3BJX1jrbNPCsyKDAQSPIZCQ2uuEXL04owOqS7FibDDFPmDXjOWBY4eBOTk0ob1hBJaJWVfBKUgbyRjlwfm5WjpnrUJPVAkiNk1x4hCAkBNegQB3Sud1QUItuM4kTqJIQsNI4JtS3KPK0tXfGwup6nD1/IR546FFxUt1E5sCQAD0pDVCVclASpVjGYNN8qQRsc1N7jDXmusz3p6kQ3VdLJ6Uih2lSTq4VqNfcqHfx0kUF6EoAi565Gu5APCrI4zm4ZkyxwIEyPa9J3WqvaPiVKljtFVVAQErsfC2ph40gADp27KiCW8qz0sSvmGeqvgsknTY9YVT7og8teAMeHahrDHjkPYlR6oWnAoh49dum+/AHBIv3AiFlL+EMsOPmf7ualc1d7EvsC3xRjZIfGTZoADI8MBC7O1sK0k6fPt3UBsZRmS4IUGJ6gp4tNJNiH5Mznk2K0NCGBt1gmLY5m7UT1HCQTEVwTXaC301esnxUo6Gqy2B/vwJ4q/rQLEfC6gYxuLkAP9IdFr/ae1Al9MZmk1LHeHvoRzhcvzczBcxTdoC/IJt1/PgJ2Tm4utdfd53Qe6hh7EHQW6ucrNgmwA0mMC60AFBPgn3OrugMhU5I1Y3zawrMtvY0ny3Zxc2tJofWoIEnyWKv6MGgMqC9Wig57DMoKKyT1X88GIqkhACffXbhwnlxroUCl2FMoLK8H/YA38o5SsUcVUlL9bfS2R7HjkBzG5edYk/h10GI+cz2Ks3m2+bfA0a0NEpfA1M27cuwz5wL1itBsP3UkKzIUPnJiqtGh1dMBUxhAzduk0ij5+xhJ3hGbPbE1FVJ6xE8YpNGxw7JlvAz7Lg0sfeJA9D0Dk3o8PjRGDuEIk6fguPpq7NqcmRv4CdrtW5rX2/6+czPe0KrpxIzSZLGf89+0JTF4qtRpaHBbmxkWIOP6E+qAChVOmJwqF/N1LWqz6I0mLd2NZb8woXLcZk5Bsse481XfWMr6lS3NPgNYM/a4+h+88WwM9E/ty1AQWUKFZwEAkX/anjQkJDbQmvStNk6gXcj3vH298Trb7ktFhdm4vWvemmcO/9gExF/1jNfHZ/89O/GhTMX4pMf+fV48Hv/EP2Dnnnx9Oe8It73/julivOhO94Z/+OLn4u19WXt55982SvjfbffFYfGj8V9X/vbeMc73h4/fP3puPk1r40f/1c3RU9fvxKG3/3Mp+O//dc/iq3V+RjsBaCAwgkdtEXShARr+O/2jq44ffraeP/7PxzX3/BUPYdf/8D748t/+eXY2d1kpG6cOA5YVRXFDYkU3md5hUmb9tsU7k+fviZuuOE6UnpVNqleY9PYZ5xvVW86KqJucob58rwKV/TxBcRSvI41xpZiR0WT/tg7X97gjZKDpA76Hpeg9SCK5isPEZ4WiAVRvUbkFgfDmzLsgwCRciaODr4dJSuCMDYfAQYXnYiYJjsSWFOeW1mOtaIb62EkUEzgOLsb1yiWx4YKFV8DOTfnyqMsPdqb12IYXY7em1yWwyd4yASkCd1n4E1wnciwEN6C5iaPmp+JiqLuZCPcOGypWLQ0JKlFsyPfT8UBld7Fz3ZjZ2bfiSrztzlh8/qbjN6DTjoKXQNTkZQNiPNGVZIi4sTBSiVJicmfcY1JYcFYWSaJ4JqJWd0yyASg4mSTWZdKAdku1y2jhzPQabUAfpOCs29wAIaU4HBjndHha2ps4hoVdJTuWa5lfd1BIF88Sw3qKBWS+YUpy57t1CWqf+Lk8Thx/JQ2J9eRFB3K62x2riM3b4SdlXjkqZ4iA0STgqf4keShwECQxT7nGYGaacx0uORoh07gYe4s2T9GG2erBESqCnOWQtvYVhnx5OlTpaEWrfQOoZmU2eg/6NUI1g03xO5YhpFgD9RNtJdqTY0u3AdBOIaN6YTWW7aQfbXD0864NkqHogdp3dhjrpTwxbpqLPeAqR8ERBi3f/rOd+LyhIPr3j5Q7y4P5tjy1El+P6spm/UNBSFL62sxPIJMmwfs4DD7e3rlkLi2gf5eN9AwlY7ehsI9IykYHRsRN7QTuU69v7VuSXgtnYkDY6CEUSzpMm9vx8UrU/GDx89Il3yhKLTgSHMYTk4ro/lTEzirFXH24aryutOotdSqzcTbE986NA2MYCVVg/SeXVXL4gnBcP8IBjf3NtcsXh7a+gS9QhOhhnRGtavqxENDjgAfnCS7gcWUke0tTzrl59BueJYusZsfzNkGnMBeYYQ53nAV6+trcgCgWw74QbN3lZDxN7bUlI/NZsDG+tsGexwxto+kDhtMsAGXkumL9XUrDHEvaYOM/HHdlNWxTUbw4NWSVMJPhcaj6iE8+v5+l5EX50StYCocQRWvwwYqSIYOQ8Oukjd3E1jxAKWVioKXHOkNEouzSvu6nw6HLWTvkRCYp23AhL8uQvRxAAAgAElEQVTxF5K1LP0v/B6JVTZXch6YyEeDqdSFNt0YS/WBZ4fNA6vgjJMk4QcczPHc9jTCcziLAhAACxKm+kaTBokfUpPy9lY8/MgjoqWllvPKihujeb6ceWwD92kNZQ9yyWqw/C4jvFM1o79fyGui9VRTUleaNU4qBD4aZSP47LmPqQzwGSRu2IqFUhnk86SjD20uWpRAYo/4TAIJ7AvTlaF1kITgJ1gTfLK1s5eEUpPUDg4NxBES+P6B6GGQWLQIwdX4aGTO2lqUTEAVAqEX7a+MN8/R5vj0pJNCx9l/RvLfqgCXUjt7iiCR98Gmwuve3S4TGsVptuITjb2cK34XPjixxsramip50KN4PnwRdwD2zc7DTXciBIqNXWZ2gRSeNGugT3Z2dm7a6ik72+pfYfIm553rmZ1d0jnjjGJrXJUJUcjUg1SoTjvFF3R3U+XrF42PdSDB6OurKfDmj/14SOEJPzw1eTUuXr7iQVxSC2FiIxU5JHJpei6VY+mqE9y7AVpV6zKjAmBDMnGo41Rtf6AxSZuceQVbm6oQUJXaUON7S9x226/E69/8FgXXb3jVy2Ny6oziK/4848deGR/++Ifj0rmL8du/9mvxrX/4erS1A6a1xXNe8vq4/c4P6xl84I53xuc++yexte1elxe/+CfiAx/8tzF+5GR8/d6vxNtpaKy0xclrro3XveEN8YIX/YSUva4uLsRnP/vf4guf/a+xODupqieV7xMnT8Xho6eiBojKUJru/njWc18QP/6CF4u+9zd/81fx2x//jbh88YJ6dbBvR48eieHhgRg5MKzG/JWVpVhcmrV92UBdZlc++JprTuneGOxEZQc6J2dQtE+oclKpMRUwmQEZb1BFo79FPSzMeBgxyKQA/FN3vL6BsRGPpCVURtFo2QFGCPcbAdCURLJ9N/Gxwf3ALaWD4SIw5M0JwMngcKL8TBPw5DCMuuXcdwwB76mBAdLNZHKQeVQZSKIvi7NgQ+DwUyYpZ7zvcbG2tUgcIgxl8u1MB4Yi4MBYqhUKrl3eZhMo2yyl+5w+mcMTJCfH4WMggMomdpaJSotTTjf10FCM4CwjZOB8aJkAZF6n7r/w0rOsx/tw/ZT1eYggadyrqBTNyYtGjLOpw2XbMipaTZKWOuK+0ohyDawzTtMNRA52TVnxdCh4zzgq7pvnwWeQkfNeGB8cCgmUDPsO0xsbCpals9pnB0EWR4lU17C7q+fMfpETKJroTqVN6HbJykMWUh+Z615anpVM4cxVULjWOHX6VFx7+loj1kwFKw2qyA+xX1BAAHnjeQ8NH1DACEojFK7IRjooJxnc0HVjYDFG3JsC+W2GC1gOzrxYj0jNplAQJqonGB8cjMe1U4bzwB8c/ejBQ9rj3d19QsexihjtR37wA60lSJkoRHAZNQzDDVlSakF1RsmHexXW66sa2kDExms4mOhL89yN3K0WQwh/15rtcmYKzNf0XFAa4f5p+mP4yAP3PxAT0xNCWyog9e2eNsrnE0ASlGHIST56u7q0NvNrK1LqcROYdZxJHNnnfNHcKA3toiSzQZLLVKue7qiBENS6xDXmmUGb4d7NK+wRUo4T5FpF/WptCYbv/ON3vhvnL1yKxWU4xuYtiiZESViNrkYSCai5bnHQacJl5PXhw1IrwDEJGRbX1V3wy0s0Z5GYoNNtJZrmICMh0G44tp6vFX4qnUysXG1OvGStCDA9EKjdk9tqNRlfUWaK8gxBOqCDSrbQsBhtT2VJDhfEslXBFjx+wINmh7B6g62hDJqVxtuUli1XO0Bb4ayyH4sWuZUCaE5aVbMpDpJrYC2gVJGYXJ2bjYcfejhmpq82Odqg2Hw49CAFSD3WjHblzWslHrWu2TJwyQXGP9Q31krwuisbl4k7e8ASg1YSEk2trU0lfEls9jCGmUEeLutTASBIyd83BYMg05REK1Usy4aKirFqqg5nHrvJfksJQ86Jex/MkyboxbablmWQwcPArMvN/oF2BArPlyh9mww8sfoIn+M5BB4CRIOggp7iS/AdnHsPe6rGww8/rAFY7G/ZCAZUHTggBSHZBCasrq7JR44eOKj1kVby8rISRFF6itYwATCflSh8AjWpHc336VcgiUqEOtFcKJOgtZl8IFvK56txsLtH/py1IBDGd2PvONfYAUrZSvZJQjqrlp+ED764KHrC0tKCgIGhof44MDgsgAaqFGcbuzo1OSlptt32VvUHoNYBTQBfmEkdiTpUKGRTs38GVFE2sUi9un/JIMjaivWyPT11r48DMGprwypYfNEg7cDIdp2gkkEpoNRrsmFMMTwou5iJNT0D02X4FkH4kqiT21JRorlxcASKm/0wFCMSS+zi4OCIKhPIORLU85nT0zNNu2OJSwsTYPvpiFYso6EvS7GzvaHqPnuDoVq8x/AQNEWomS3yB06iUFIR2Bqz8wtx7ty5mJsz0EIDs5Js7MuuEWrEU9SHoVhlj77Jm6ha3ddjG12z4o4RcKs/ceZYYyqBILmbG4245ZZ/HW98y9tjYeFqvPalL475hQklw4BP//yfvSj+3R98WnSw3/3YR+Of/vFvY33d8zFuevkb493vu1PP8I73/VJ8/s/+O2mr+k6e/4Kb4kN3/UYcPX59fP1//bmC6076aXr74ujJU3HLz789nvmsZ4taNDM9GV/40z+Oz/3pH8fc7IyYPze/6jXxsptfp/1JRaBW7YoDB48olrh47rH45Cfvjnvu+Z/yDbHriZ9QbsbHx+LwkfHo7WLexHpcvTopP80eA6kHeIM6Q4LsCjc9Gh5gxb8zqU2wlHOjsKb0INKwzjqy39kvqpSMjjq4/s13v7JhGoTl5rJRhwV3AGJpkfzDa3mzRLM4tDhMAt4U/ufDk2KCnAsbl5v1+G93smIUaIrwIAk0rOksJgA0DQLDS0mVQ+lyskumvilnbCkXhBHgoB87dlw/2+MZ26imUgYoH8bVKJYbeUR/gZRQBobw2RqXrgZE665S5hH9pQR6GYwlf4/DMYACiho9FgrXEkQzP9/IkEjzLeZLZmc2BpSMietKzhzIzv7hMUaerVjRRD4kD2g5I5Ij7oWAOa9ZI5ArRk34fTtMCuMNZX7mYZEMmSNN0G65Ojeaco3eYIyVZc06NYmTxiAUIbh30UXUWmGKRqL7Tlo85ZHrUaCEGH+rAwH2Sk7IpIQzPTUZl6+cl9weBwfddLQ0laWWYK9SZU064uyZ83Hu/Dk16IyVbnpQi9z0JHwEt4DR4v5t0vjTUTSuG7GytqrBFwQqBBdZusOYYqBw/tYvpWy5I94djYPQSBgYwD6D+tHVA/JGwNyhgBXOHuv0ne98RxzsgcF+GS2CMtZBo5MLX19oJ3rENdQj2pRYMtmLpAd0lmcJfQfD7sl5Cwq21LjUAcLBc/XwltViAIaHx0QdYZ1X6xtx7uzZWFie132A8G8g2SZHhuY1yLODffbcyJA50I2ONlFASKwI6tmjjJgmmGCg0PZWXQ0ivdUurVulUDDE52y4edcMV094Za9aHo5ktjv6egbUlMdeX1pZiYuXLsWjjz/hplRGsa9z5qnEtGnNuF4xsEgIyvRAAprB/gFPWCvDQ6LhxIkv7kmVq3WXxHHklU5XSsShZyhMd7flQFMnnqEt4jWyj41AqTkP2VCaGVvdSMffBKW8jqST5torVyZ0L9hKmrs4/2qA0TRVqldGi/r7PABEgQLTWcs0Q5IGhk+g2iAaU4c1zOk/WFpd0XWyt7GNoIg4VewNqhtpU9mz7NFjx4/FU578FK0vfFhmEZC8a/jUjpVweCa83txzGoVdVchqnip3yJT1dOk9qcYQnEmdZcU88JRkZS2VSNU3yiRAV4J4P+y/nbe5n+wR9ozFgPjbo5ZxYHwm/+YZJrAiDfyrs0JVAWzYW9kQRxKBzT977qzODaCHfJDkE92XQSN0R7vHxltfvL2cpSWrlPSan8y/SaAJLjgLoMGyqRt13Qf3y7PoRPe/VDDh5XIjgD88K8AXAQVLSwpCoK2xXjQV0iDFGolvjPykPm/enM7lZQV8vJa1Fspb0DGCYF5n+2GAhD0IJcf8XyT/epQEyLnPzysIu3zlslWu2q3nDm9b1d4iaZjN2wRyUjTQHARrvWdFkETP6lbrkpWcm78qcYFqpT0GCZL7oDJ4EAco7dzsnGTbNgNdeCgPlvGUtvzUlM4T9wjg0NtLDABVAQCvW1UWV1TMstR9rqCgUQCJIkNpKpcTvwbDVcQn5wxY/YOgV03Lyyuy99wP+vnEHshhcv88A+YScB7mmZA5NaU1uzIxpcQLqt8wylIDg9q/JGlUP5gICyWN4BpfTW8GvhVgkGuFGkCSjk3ALvMM9yqNVs8iuNakYvZeT08MDUP1G4vhIeIQesdoHPWwG2yGpjI2WqUYdOHixZiauir7puRjZU3a19ARFRBuoqxmGqwcnyieBrTYXwTXVrDgbLsniRjGVCTHB8jvUnlDDvWnX3dr3Przv6BGwte96pUxO3c5RoYP6PmcPPUv4jd/625VJv7oDz4djz16f8zOXJDdfOErfzre94G7RFGBFvL5z/2pGAbYrv/nR38s7vjAh+LkqafEV7/0J/FLv/iL0cnAl+7egLB36PjpeNWrXxMvvfk1UWlrj2/+7X3x2x/9SJw9+0RsNnbjl37lXfGGW8ytzi8+86HvfSe+9MU/jT///7+gYUri8W860QasPDA6HMePHVHDuBS05q82k1fGzRsYIBlCG9vN2/gPEnZL8lkxL2M/9mGyAuw/8N+rUpHBzvCZPFf1LX3grTc1QGjFr0SCibKlULzUjLQRZ7NxIK2naAUOocIaENGlTawyen1DhpzOWykQLCxq2hRIZ5YYQUjo1OUgerLUojM3uEcM/ejoKILwi3JaGsVe5NBs/B2A8G8WB44gwX5y8poNeRrdSzboBjYbcweqHA51dAL7S6HEBogyJ5/J76QckBpuKDNugGS4JI62NyVImrr4fznhFhP72YTuwvc6JU0jUfnUC7Z2tWV0CKTM2wGhtxIBD9Y8OwfPyNXxffEs9b4uI6VMkeTWdLCdOPAfDzw/wyVyU1sIpdXgRvAtRQpoINbO5oCCmulZbrtsqkAnaFrtdUd04YBls2hqQObGT867AzhzvhL1N3/butge+mFjPj0zGZMTE7G9s6H7kL5soQV1djLalc5dD19w86P3AX80trqMo+b5kWnCJ+beQXtl0NnwEWoYArHQaOntHR0skF/uk+/j+AkoPHnMPEohD2UPPv3pT48T11wbEyA2M7OlUkCZcFaGHT1iUJvBATTgh43EiFfroNq8w0FpdrOFV1YW9Tzh3aEGQXJTVVczhxzel6sUu7senERgRQDP86RDH+cJGs5n8f5CX5eWYpehPiBhdTf1aR9sE5SbH4Zjxsmz306fPhWdXV0KQDgnGoLEgKjRAzEIH25tLZgaKdpMWQcQyLaONiE0G0VpgzOOIc+BE7pn9SpAM6jE/OKCuvBp7gJ5peSm2lFra/T2D1uLt163nOGVK7G8PK+zi2oHa3by5HEhEgq0tAdBoEE6zbfd3fZ0PtahWnFjXX1zTfaH60rpSleH7IvYB+IWq0pkuTUZ0DYjsexXzrbOchkCQZCfgbeUTSI0nGhyalr2kcCOJJ9gm4SJMceACypd77jaxDUT8J84fiJOnDgme8hzphlvaXlRgTbPgsY59Yp02jGTBPL+QiOpDi4txfe//339+4Yf+iFdC/tPEwBX1/V6cYV7zH0lQHAQaxvO2aAhjbXn+6wtNCNoJ7wPFASSiscff7SpbMFrWE/zPR1AWIbVPR/4EtH31GPivapkpSQ1oGBGrjcUeLFn+Sz2ixspkQycFeLmYNeT6KCegd6ydt/+9rf1XKlgqFG5vUNSd+xRkEqCUIJdhnqx3mgxYz9VIVRgZ8nU+QWqjctCnbEhVgug/6NP1VpVJtBSLmPneQ9RhgrlhbXgdzzABprCYCyCTF+6rKSDIF69RBVPupR8JZJ6RX+c+8KmZbMUii8ErFyzqJDwZ8tQNyrE/KEikI2jrAXlbIJA1Cz4PlQ5zqISkYVFNfiJKrFCRWe7DO/pdZVagaRtLedF9h7bArVLg1mg9bm61tfTFQcPuv9DSVNbuwAL9tTaBsM3tjUZFpuyubWhAJbrYk+QKHHt7Bs171Y7tK84F6JVlaqwkpiiR8z3khpI0qAEmva0QsVwVdcBIskt68baPPWpN+oZsafooSFJ5HwR+GBPWAdsInHDhcuXpDfeiW734SNlz1gJbXWlrnvAr6Mnze+6CulplplcqlJXlMGghLBXNAxOw6LaZSOx81SziJmg2F1zzekYGqwpAKXahE3BvqhHgYboLSiVDMRZkF/Mvp2lZegc2HBoUhsxv4r9W3UVTrEZtE6DExaZcEUKoSDxsUVxgTrl/hHWlz3IZ83NLcWTn/y0eMaPPVPB/Z/+9z+J+vqKJQU1/rsrfuInfkIN9Y88/GCsKuGm/2c5XvyKm+NDH/lYRFstPvLBd8cXv/BZxSaAjNdcd128+Wd/Nk4cOxlf/os/j//4mc8IpEMhjMrP+sZ2HDt+PH7xl38lfvjGG+NLn/98fPELnxPla2J6Kt7wpp+J17z2DfLLGEP6Bh75wSPxpS9+Ph5BrWhrU5rtrN3KEmoeDrBROKJXaAgZPcVCVKmshMUQKL6H/WPvc4+cVfYN/ofzzLPGJmV1xXbPwIx9RYvoT1Yoc3Btu9MbLXf9wgsbZLAEWQQGGZXzpjnljF+yIkWbuyzbaYIZltPgIu2AhFcZ1aHsXjI0Nh/ZPQEDi+xhCgwq6Gl2DdN4sLy8oAw60RWCzfV1c2SlTlLKzxxKgn8WQtllraagxjqWRkFkIDRe3QGqUXcCbDew8V6p5ECpXxykIqrORvM6INvS5oY/SROiJ2l+Y6I7CtZXVzVA5NBBKCmhRMKlURwpmbhVREyLICM1v1sBbikxpFHJ7mkh6kV5xEkMyGyqnJBcVHR42WTigxXHluL7It+XyW/JE2eT5wANXs8G5NqsvFKkV6S+0s5M3CbSTVk+0QFKdSqRF86qEKzSka5SCWillDzo0LVUFkGJM3n48p626QYWN6QwXERlRjiYu1QjKLmjLuPg2UEasmweSMGm1bATVEBWVuQ4cEY4KoIPDBfP4PKlCcsojYyILgTPmkPiNXd2irOZXyBopiRuZD2VX0DD+VKTXkenkEAcGEbs6U9/WjzpKTfKOOOQbZTmZYSpCDDp0Fxt05H4ypHRKsGOjemAtkvRpE26zh7G0qazQcDbumsExN3OHuCxvOheAp7trgYzNWJ9E345QSrO1BMRE9FstLV6UllpqCQQQYXQTRdD+pyr09OqWnHuaMDi/kRRGhpWUNVV6ZBSwtZ6XRML9V6LlvzrGxiI3oFecRY3Gw09R84kgRnnW0jTtitM5gZvq8nozNmzkmNj7xF0thBUtrfFyOghNYch8feDR38Q586dlYwaDZOnTp5UUM1zgm6lc61R1QRo6000tVqpCCkX/aJI99HEgkPBMOIwCdg4i6xZo+EEVtSpojSBA8xAOu0J+0sULxBBKkgVV9j4QsWF4BcUe4IGpKVl6VvzGdn7QaCctiwTbjUr9vapTHzk6LieHUkiAWt9002u7C3K7thQnCUAhKlDHt8LTYu9/M1vfUt2EOUUBhvh6M+fv6CyvqY9kr+gEEHpfAd1mSEluOxh9hYBGQE2zoU9ykSz/RUozh6ca9thKEueSqlzn9xSuLAkq0VijaQyaW6ppc0z4Fo4mwx5Mr3EjYPcb1IAkjaRY76lNtTRIceF7efaCJax8Tc86UkKuAncHnrooXjiicdl3zORUi9QaVASjVESbqYFra4taz+wr0ii04dgxyQV2e8qHX0l7BGevRFLJqjuKWrgB7FJ2FmeOUOXFFCOmQfPOSDBzupeVhbFMyZAhEKkQW3YTNv//X6BJAzKJs+NNQB4yLH2rCXBIXQP0Ru4P4a0qMFvTddBU9zFCxd9Dxq7Dd/XFND9Wsw8T/snI+Km4aH1jy5/i0ZKU0bH/2v+BNU7ziEBW6NQzlZARd1zIj47jYftbsLkOdlOW1oO6p+m35ZeJt0ztMaWhsAQV3CxdQ4GsWEkcG4a9bVyTwZqCLKheSFjOFIalRFY2FYjtyrURTMbHWn8BmdqGeQRJRtmR3TSV1GLcSgFh8bj8uVpJT7pswxUGRDCNqcvx9/TEI//kh0ug9uswU0SFzE/P2t51qLCNTY6EkcOH4ghDedBntAUUs2b2AaAciWLuIOpwEz/NeBGfEPFoU+J8+zSonyhkhB6PArVkfXnvJkSUqWAqeehuK74eJIkkhJVsesbMTlJU/+u9trurivdHUx+JHmtdMS5s5OqXrN2mnDaxSh3qo5r8dx/9cK448P/NqKtI+781V+Mr957j/dfpUO+Al+MXbo6Na314PdBwElMNjat33/t9dfH4fFD8YOHHlY1iXWm1wlA9tDhY6Ip8ntrVIWQz52fE9XFg8XcQ7K6TH9JzkGRSGr01LrUAEwclZxrAmPOhvtmAGKrzSnJ+HICbFW+yuC8pJ5xXtLmAcSxF0VNA3zs9xlVovq7H3h9w2LuW2qsMS/NwxZcokAz0QoVIu6rQ9dNEtKdLdJWbBg2lRQmihh/vk+izDrUPT06KHxhvAg0yBDuv/9+3QidujgMNfU0PGlRiLKMQs1NLuh79njEMpsiUXYWzYMMrCec0jMmo1fE9cOBEjglZ4uAE2eXfBuMRJZ1MgB20yQlmE0j3RyUOcaFX9ahU5PP4cPNg0aWpMBvEWNrhQAeUKLGHBg1FKH/W4Y4SCqMTv/S4EJ3Ol9CmDBsymgbCm6lN9vpchhj6YXAqaRt/t6B4QMKNpOmk+V6MmjWQGVuuNVFUpH75fU+eOahNyd0MkKUcpQ4vnuausmNNfpHg9feuFBJDqqT1jqjVn9xcJtl30wKjJR4Nk2qCrS2IsdklQKCGZUNy7SkDFYxDmSMBI8Y/9yTPEsSrScePyunxWQpKBvQKdiPVhNwUMC1aeJd6fbme3wWe4PrRHkDPj0lt8Wl5Zhl4MrOTpw6dVK0EIIZ9RmQXU9OqqIAekzwb847gyKWPSIVpKbSqeBFTYdFDYG71zmRNCBBBg5/NVpjR/QFy7216D3X1sxjllLM7o4GRXCoCRy4PxxeSjry0Lg/6TWXqXVS/tkFwbQEGueEM9OCk6OKg645a8AUPpCpWi02GV6xsKD77KlSJidQXnbJcaBfkxMxKATY7C2GLhCcgZqxL1KP++rV+VhdceVHJbe6hwfhbPlbFY7uPvGn11asQkATaUtsC2GkvIfBz0TYFTLTBUCw3dBck7oJAZf3MU5qI3bWzUUUKtrTFd29dOdb6F/cRvGjncSD0m3vWjrTlCa/t+whdgc5Qji5pSrlxNdNyOfOX4xLly6rYmLKkLXE+aOhODtWwKCZDiQfBZKkgsEdzQqXzmFD86u1x3iGXCeOX4olXO+OdZSxTUmJMaXFSRnXLo3vqRkjU9jeLqbC7vVggNpzPdgxztXx48cU0PA6qEicSTeeMonTaic8L1DppLXl8BpNryznJs80tFjei7PJ9XCW89qF9M7AfTTqit3LIM8yg0yj9PRHElx8AEGAVI7W0X4+InUcnik+gwEnBJ1XrlxqcordpwM1xJQTkFiuF1tFkkGAQEMralQEICg0sBfdwLYb1z/pevGbhYrOz2vCZw4b4TpYOyULpYkaG4kaC8kV5xPu9djoQT3rtfq6Gu1yuBrviYQlib+ak8t5ZV8nSsYsB9BaUYQkd9uqtSBIyEppDv3CH3l+gvtJjh4/pnt44MEHCg0IGb5ZnQPrObuynHuF56eqdQGn3JuxIj9H8C5teWhg8IKFxrunqo2KCr5aNLCK5gaAatLoh1oQZ5akm8+Db9zdY6GE7J/KplfsmpoCAdWYhldew/etWuUmPWKO7H1KG8u+JAbAryftyEGv+5PS16sKDJ102YNUqPqJ/1+p6hlS1WPPocjR3z+k6ZbsJ0AYgD+qEuxXknnR3YSUGsGsdSG60KEA2BWHLgXVJM8ava7729LsAffSLCvgpYn4xMljqga0RfH1AIp1EoxOUVFYl0cffzQee/wJVWRFUZT+fZ/OkypA+LYyHEhj5mmGVd8XymGe3NpacZXOcYXXiv3MXgZAYk9OTU1Hfc3UWdRI+L2OFiPgfA/fqkqDQAUqsRVx6UlObvo/XL3pq65plub1vHt+93zmKU5mRGZGVE6RmVhlFS1NWyCC0iCW7YCIUkIpLdIgNF3YDa3SjS0ogtBifxD84h/gZ61G1PrQUGZZZls5RMZ4TkSccU9nz/Mrv9+11t6neweHc2Lvd7/v89zPfa/hWte61l/+l4c//M//K4mB/+Xf/sPhf/+H/9D7tiqo/Q0VibNPUsdeY89y/Tw73u/O/XuCI1TN+D32Snw28ySYNDmTQS4M2WJY3Hn6/po2m9jzpEDVGp5ETw2CGCLO6SUx1qy+wKs4z8ngASGg+9hXWL1SVi8RSMAnl+RvQJL0GAHycRbbnitt+g/+zr83sYFDvi3BR8qrcQ6ZxmdrfPEZ2eR2xPJ3BZo9OEHEbExGPaVDZ1MRuDS3EzSbLJcuawNJ6SOrOsPPPn8iKoaBJPLP64JmgF4R1HNQO7hm05LVcp04AT4X54djIzskSeDm5R4V/1PuosF10Bvey8OhAkMI/ly3PG/HP5ey8WyQ13Ayy+hQIq9GL8sP6L6WIXhw7/5VcxvXoNNXmpDScDicot/VaGnpq7vWqzQGeuyBFJkuPit6jZScSg9cHiPoIIiwnNxROvPX1l0rNicNF9wbGR/rH+WPabmK3ZRlsxeboTJ7nz08RROlaG/z+ujLRgWF0pua2dA7WtWkhkiEQ3kU2SPQ7jnK8evylXkphjtSgxmO0xQSr98sMo2aCMH3lwlaodVL8V8AACAASURBVBvh4kZPuZt9svfG3gMH1ilaJU/EHiTD5NlhdF5L5SjHSLkadKEkutrocH2ieCsrVyg+2rH8HIlBGgQxSpTeSaQs1c/Oi1KBeXNdaWadSrA9NWXg3Qo5JFYmGzVWF6dKMgbXkIO5MD9jkMvAmIsIsTMHyuXQeB4eigI//fLJsDhesnrSHFIlK4sagvOAT31VynLt89WBOueRgEO9efZwTUaDs3upfOayknuz1RhGB7qVE4ZCofmL0+Q1DIcAlYInyn0dHKhC8uLFc8uNhwcnQd7hb19OfD3BGgFYBkylL2OE3N3RQWlp0zjIJNdRGhxriIao41Gk92jIZF3laztBNOeUc4Ps1FQEcTwb0sTm05jK86FyhfM9Yxpk0cZOGSlWTY7ek9r7qYQxTYe1gvPfiTG/y72+3kDTlUSYJpck+hCwaJoxuZyNJq7TX0WowzHn2TDGnvcjkAFZclrkxYVTNxPUBgFtZ6W9Rvptb294/ep10OTLlMeln6GGohwizmd+uHP3jiV4k51XL0XjQO88wwy5WUWRJAAA++j5i2cGmcwYQIKtA3/+Zq9auqfK5XS/qHm0WgifzbXDYeTcc49cE8kwCCtBNs+Dcjec1iQHE/cfqCXrxjphYwi+sPPYnp4ayB5FnQrJTq+D9wdsmIBilqzlKk20qQwhK9cgR6trYAdA1bCvBEmcRfYm74cthr7CVFC+/9WXX171ukjfwoZXUNV84UbrCdBZD84BZ4/3bNk37A57n3WGP0/g/s7jxwbt+ELOQWuLs79BRrk37Aw+jQRAhYm3el5YSPY1e4mgNA5+7Nph/wn0oGW8fPk6YIL9M6GqBI2MCkkSydrnRU9iHahuse4tQNA+H8TZQIMGSOhZBZIQSLOGBNf4c3wcgeCdOzc96wwE6+ZdaJY9wRHrpp2ufp2lSmi5XhMzqaoZlELFijOe6lKp1FQQ5zC0aqoWOLk4Nwbg+lRaOsvgIZrWsDme7wUGi8lQ8xqQZIutImiF/pNx49hjKpC8Dl8O9Yh9TfC9ufV6+MlPfuK10tSu+ohJENKP0BxjLzc3SXaPpVOwluxREsMPP/z+sDSekwrnUKzxkrJ4TPzExwL6Eex9/vkX+pOFcXpZSGz4TOOSA+g5zNBgwA9KL3tXdCIZAWNEHaK2Y7W6Bi7bfzE9E1m5bWQno8ZyOZob5mngR8GKs2mz6b5INM8Zu6FdmJu3cff3/spfGf6T//TvDMPoYvi7f/tvDH/0v/5vV8lHEsZ+NhlOJPrrmT21YhtlmCg5kUxnaFe+3704VvWgsdJHUoOaWNewJ5JIXbMCUn02KWQCZcWsmdI48Z5436bgRm0myQqgGGvVFRWun0QFYCq9b9g+YpjrplfsG18tcTr6b/7G700o0/CAmgPLItqFClpBGf80ncfdbJVmnAS1ZkFwQq+4K+hWRztZznI1aVxJsOG854IsgY50GW5nJ9nEo4cPvXicxvFRFEx4HQtBo0gHh/K2ShZOzukCPFZ0eJmct3uFvmOclachUKkSZiMrmUjG+JqoL3Sg1o2DLVUGDYNDgmOWIlJj4A0ASy7ONTNgnxbJ499PnzxVooXrBBnnfUErQPYa8QiHFgH4yNRJ2SBYU50lslY8VEuH5zxscNdQTBbZHOg4E5xXBYFyNDJGNAPKXS9OOIeEBrT+amPFZu1R97xnGkqvVVEIdNi0bEgMj2iyzX01lZNDkvqfX22oCRBEzun0nyW5YFPCI8soW9YU4wA6Ywc/eqHVkMRl6qDmSBaQ94ohFfUu/jEGrysVOMJvMNBozAj3UDIILHA2OGoCPBCL7PHJ8Orlhhw8noeDSmjCqeYsfs73rCAU99bnoq5oUVkuLobl1XWTQBzf642NIDqgvTjI5WVRMeV+bFgFpRiLtoF6msUT9KqcMRvKB9qwFVQ40nk0GnYJtpn86aAjRzjVXjrVoMPF5TMIjHCmGLkEB6k+gczgsKFCmOyCshatympD0ZMazSSpBG2iZMuiM4mVjJ+x60xolD84NzfcvhHHzJ6/pOS2vDTcQEcYRYjS92bfd8MxASMSZYcHlFTPDc6QZ+IrU2GpagQpDzIISkRgBFqViYxT05T9aAacGWbopuf5nx6qPzxPwlicaC6cM+hqTTGMKgOf+MIgaqjd4vmdKZU3RsPBCcnmkfc9PUfzmtYi7bpF5Qql7LKqKUHqsEOT0bQBDE7ZwS1Se0iADpQl4/8X5kE404gtZaUS0h7gEarCdGgSJLOXkQok8HIYxtqqe1yKQjUjsUcJwvhDEiiqe3oiAknwyNmj34AKDHxX9gfJIA6cRjuST35GYA9YQcDXX5RkW96PsqpBCmcHiTUCvwUatOeH0VSmw43HqYboGEEe52aHb777rteLcgv3C7XKCYU0lbKnRgFHpI+VVGHvyaZw8ZkEd5kGiDTmidM33//O+yZxVFJYwwzEAbFqBQmQt0z2Y4AECb4SjTruo2Fz85WTY5GodPrpuKVUT4ZDVIbY54z7FsVH/xoO/b770b4UbN10KEIgnXH+I9F4nvPte/e050wHJWhR07y0s7G3PBt8AYEnKB3r8/ARjdwglcgIpuGMYMZqSiF0S+P5K8nWLlnTwN2qFg1+8Df7Br+BEkIDCPg+UdvjY89aTydkzxHsttITfHxew/tgy3qYUAc1fXabliHdhWZnBknNz3vdO9tQSBPI376DvbzhQBVUebAZUmLwXfaEsEcSYxBfwMe1x6tGnZvU9dhzgsPaqOxhYgwrgSdR/iF549pJavSXNAfazD8azkvDXGS35ntMw43Gv1QfE+j77i4Npwf2z2AJFDigb0ttaGYPhJ7D3sMWf/H080LnbwzPa3Ju+/pWPOOaUBqBOkKTqM3fMgGmhx/84HvDg3t3PR+LC4vDwwePMsPgMGDLwwfveEY++eRjaRKpRK2EJlaBalSSUt15AU98a8vkA3lEG5dXxj57+NxygtEeL/omvUcXZxfD0cHRcKrqUVXwpB8CJqAFj6pWpDuRXU2PRQAwONB/8S/9peHf/4P/0H6gf/Df//3hT/7kT3wO2JEkdpEFFWytgSv4E4Aiq+IlW8qeisxyKiVSPqGGypVP8y7nxT0tPYrhLvG1HYOQVMs9x2YjJ1z9ZJ148Vn6/WpQbGpI/7znZljlr6Zm+N7EPU015rMSG8VWB5SusZxc7d/8g9+dUCLlJnjIUeIIBcBAqMYfd6DnG1pqCW+2M00nlMkRre52m2UupXiEO5XMgS8I9gT0dCDjIAgsXm9cT3kEqcKgNfmcYEspnwpGKGc297F5aSw0jo6soQfgsDDhaaVcaomplU8who73TtbejQqH8OVwimcgAEjX0Ng4f9Vsyf056IGSLO+vwgSi+yiegLagJkFGO3+lCsKiU05BeYLSP6oB8M94+JR5kOKy7L6ch3ewB5eYblW4xHMqT/DQT04YN30huohBGS+uDDMLc3aGOyAExO7kwoBMmgRoHsoEBMZk/SX1lmYSqCVzOhocZo/3ZI1J4yltkuBcXjI5rhoHPYxwxbN2XSrhmdo8Wc+XQ5vhBnFuc3OlQX4JPwl+FaVPfgk90CjEaLyIhgxiMxFyYWGqmsCCWoh0XES7mHWnQ51GDwwqXfSUiXn2NNhIs0G6rAbMWFqnwRrUSMrOm0j6jBlAENSrDxSoBN9jVHiXtMPPRCqO7uBDA1e5VTZjgYRE+g2HC++YQTMgsVwfiAPrjXPB4LZeO/eNketgyb04Sp8Agc7W5oZa0hMcA42JNOUxsOXmreGrr58NT558Mdy4ecuAsY0F68b+Zf05d8iMsS85/HxOqFQ1sKCqSkFn6QcYhVt6AvoXWSHKgjQYgl5Q/eC8sxfZOzwPhwlRTpud0QnTyMX6N6+tBzpx/ngWUR1hyAk6utueJZpkQVAxtKIZl+eipTdurA7rBD7IsN1alrMnBxP6A2VQOsOL199Nz6yfCd70YBPkYqGuOILo3besWrhISDyyjwn29/YZVgCvmSFD08PlJLYQpAiHz9piqLlWNGOxeUozzs/lvOyidYqzQ8owvQWqljCdDnpPKWSoxT0NdzKlRpKfpkSoNe+EwU2DPwI89h6l7AcPH2g3sDUEyCKPcAYZV34Z3WKRwJqcGqpWjbmemzfRhwKCygl7g3Iu8mtQLwhC2MfcL02trBVII3YXCgwgC0kqz0yZzHLoo1GQ69ZXlgaFdOnsnLx99h7oO7YA/reTFsvWwftnvYI4sbaxL91kx2u5v6ZgUD2xgoAs2voN75V9xvvxubz+8eMHw+oajc8kNlFxAGW97j2JLWQKG+jeeBx7Hc3hUBfgJ/MazonSp9rb9BulAbgSoYMD90ImZiLzGscqmkevyCwBPvYK5J6pcpk+TCCAfeLfrDfVRe6JBAhASiTfCgFN2ZkMq5M/AM2edQARPpvzx31x/4AFLRGprazKJNfMGlJSb5kw3r+1qVE+eSClkcFuDPoi4L1Qzo7340vVK2QW4TVzftFQLiCEdaffhLWi2ZE9yV6GF82ZWlhYkvq5ts7kUfocMvqbai4VNdadc8N+bqoRQM7N9Uxwjf8OHS7+GzrltOiqqlMXqVKJaNr/FW1zG22LCoYtw34ahJcAgH0gymnavukztGGvEnF4zZzP3X3k2zYMQnkGneCF0npfShHPe2tnW0rIFV1Knz7nnnr04IE2RZWgi0y23Nh4KVBFpYXnQ+zy8MGDxBvTmUDLueez+UINCgEFEN0vnjzxM6kKCRgBzNHnpGhDZJW3tjaqJ2gkZYfbmmWCKH1O5+g7r/v7VBEEZI6QyQT5PrCPLEphmXCtwljJf/JGPeSvKTFcP5WNtRvrVmJYV2IdngPPlSRERQ0FBiL+0IAQay6FtGix/E2i97a+Oeeo6UskRbxP00Dgqovsm6QxxySTKuMDQvklNqHawXviJ/RbJ6jTpT+kRRP8nIr5eA/+4DeJjziH7O0++9yDNKNKQHlPVaZqcJZ24Pf/8gcT0C21dVeXvYnMqw+topsWUlbLBk/EHg5ephJFjq2zAP6fLAWn1IG76Kzo0azSMGQmBJcsAje6vwc6FU1Zpv10KY/PXxjPVkmYJCBlEIfKKG8X1L3H56Yhhklh4RXZqMhUMjWu09RkcyaBTGVhCfpDD0E+icCG94vqAaVoKBU0MaWUD2pDMiIaP5POcTajCDqDWngI85FhSyBDOYbOZUZWPzcTstnKps2jK+UOrsMAm87dw0PRsHB/V214ODvn9YfD2XHGzy8urw1zSwspxatjPDucH597OHgv1poNwO9R0gr6SNCaa8fgsz6gWRhjuOP8TqMUaWSJk3G4jwHYdRNTVwDMDEuWLc+CCZmh3iQAD9eSMhcBWNQdjs12z86PLYshI0eZzabPKdBHAp8E0m3woo4SFJJnuScHM6OGu9OXayTgs4nLfcphyjqDxnRpi3XkWim7peeA8jRNntBeIk91/yENXpHm6j/8HF7asxfPNdg4Du4dpIBmNsu7KyvDrVt3lF8j6OYsiZK7f9AtXtIJn55Vic5yVQI/1o3PevNme3jDyGV6C5aWRa45Twbvq6siFOjNw/kS8V1aCrWo1pvPY/99+eXTKrEF+VGbu4KyoLlBMTpjB+3Y3YlDfvyNx6LtcJoZx07lg3uhnE51ICXIVIm2DqMNKuqLhvTRkVQJEjSVaOq5oVGbyljoBaGChBsrh9gRs+hPHw/LK+Ph0b17coFv3462MEf1kKZXxiBXUxOlOZvAuHf+Y89MTWy+WhnPiaS8TV1SbaDK0DSVgsyQOBFU4VBZX66DM4W1o7zNB8M1tmwJyndG4oaePFWlCxU7cDrr6zd11o0io3LD8xE1n6UBaCmNtNs7Ogn2IIkh96aDMbh9OfzsZz/TYf3wwx8O9+/dN8CR+nHOgI6XOpFH70Qlg/cggOXcEjBjm0BZeP5ffP7En5l0iWztee7fsRfhro6PgJ1ACnSYc0BJnyoTmtmcq/Bg04/DWrE35PbOB7nncwmSDAgo5w6hxbRkH+g7GsJp1gqYkoZDJpWGRsDnEqgRwJOIoHJBMPfpJ594r1wjA4PQY+7EReQcB3h0PHzx5DOTyt/47neqOXF7ODs91G8gK4gNi4OPxNbm5rY8z/v3H/r+jHq+d//+8P7737mSG2SfEtzgRwimQOu4dmxAv18oQvMGvkhK6i/gWMPvrpK0w67Y9xeX2hPWNDaSamCCWqqzkQyM/jeABvlGqqmBaQmkb95aNRki4QzvPokyQR/VCO4tSV3OJ0maQNE8Q4Lua+N5dqxD1I1mVGmgsohNlAO/sWnDsQ3vczQdUxlb9poMzsquh7N+ZLDC10oNu0pVFpUiRqBnr62u4adJnBZsMOP38GnYT+6LdeaaCFbkMJfmcwN4gESp4s4JRmHTBVvOix4isp1hZqlwBlElFlA32kR6ZG9SJ5/YS4aLAZSkLypUhVAR4rePTyc2qgsEnjNB87XXyd7nzIJKkyRyNj7/4guvHyAFVJyEhefDDAwH59y86fVHF/yVa0Azu0BFzaJgrR8/fOw1QBPkD/HCnTsPVb3B/hAX0KdAUo4fN/6SWZCYyim+Z4AkleBDE+Szzs8S90xNqTQUOdPbQZad8slkTeQMYQ0gWxfAAJ+V+Rru6GtKR1WyWQcro8NgAo/EqmprTM+sxlmS8iiapKeN4Nq+OaZHsl4CLpvD118/K0Au+yWBcmQl1aoniIVNoWISU3MTj3FPUo3POVfQaEN/xKcav5SUYwDXHiAWAYzY5wBpiXUS9/HZrTjDOWx6W9OAu1pilQSGANry9eUz+Td+99FEGR66KRFaJ/Clk74aeHhgokSQwM0GE7SknHd9I7nIlimh0/hk2GRy0xlqENHzJcWC28PYZ2/ygsNBY0kyDowUMD+LmMaPZMg8XG6I8nEC6ugfE5DgrMKXo3kuhPJoOgYF431DOwgaHx4sJYPWWo5qBw+BA0ZwTXaEk22EJUop4eaGWwdalMlRZo5wNstQhnuSLLeRfK4RKoiBH+/PCPcq52IA00gVvhTIHsGdTYYK+kONiEYyI8J7AIEoeUnVZT3Cd2cwysEB/HGQ1A5qzh2CQPam8ahmEZ8tSHJJ8WAIUHLY3d2WQ4tB06hPZ2xwb/Au37DeKS0FGSLrM7i2mzpa0awzQQIZ7OYGuuZvhsNjNiGapec2dWEkVtd4vkmWWu6G547+JqVEuq8JCuZrCpdB8n4aU3T8XTKsAyKXFTSU7mr5/zFAHIKXGwyGyT7mnqMkc504ph/gTDoLzwBDsQpnfDUoM06JCWhSMtbXdJAolBC8O1zn4MBS8cpyOHkZZBPprDailsHnKIsnCeE6WCuaUnDS7MVGiBpVzrmL0eB7BA44vZTiswbcqxMw4SBa/t5yP7LGoU5cilo2f501dRQzVKeTjHLld/t5v/PoHRtC2eOvX7xSXWT/KMkkiDafCWpwZNZ+OcyBWl2Eb91jt9ljg6NrLw0yRF3Wb145BiUeVxhRfdPOebYdyTvNJzfXV4dvvPOOiRaBNRzqYyfX8XlQP6ImYPKjMYWvHApYghtsxLJ7mC/W3WDuFIrTpVUpguaL84kNqwZ3dQ+7NXVLeliVKfl9g2BKpFNxNDPzGRZEQHOiYZ8YkLA3aJbq8mOfu63XW3HEpycmNgQ92CuQZ9YUB7W3HxUbnhNIkNxVE5BQEthHBJz2T5yfm6iyLztY4XvYma+/fh7JPxuqsIGXUkzgKxO0N0BBcIgj4Ty93ngtFxS6SAeRXE+CFSoWeeYNOPD9tVUGlYSW1/aBdYK3yB9KtylFTw3Pvn7m/gXVw6Y2tQXbBkqEPeb6+EJmi/NHE/CtGzeHx0ilra5k6NkwMqD3cyifa/dD5kGf/+jojdUimkXDyUyvB02Hn332uTaWtd/a3Bk+/+KJzv6DD37DIJo9S2CB70gvRxB1JFhRUqEaRWKeITdBb6EFQV3ifba2dlShADHmjKnBvL+fyhHKDdhjVBTojTk9sbLJOnRViXs/w1/a5zBrgsvPVsZR8mlfwq7n3jsxalpYP0sCZc4K9wDHGy10+zt234j+374dShDn3nNbVVY4+Xw2VSWUHqiYXfcyxGfD9ecs20RN8+vUcNWQz/RPpENRaYLCc/NW1LOgEWGHsJn8bjeIsb+ln5g00+OTMj8oa5fhCd+aRy+tTSk05NXO5NSqh++ALCgmgz4jvj3D1OxdqoTHCtkEGTUodEe5nqn4u1TBBvf4xSWxSsQEOPMkioBR7AvuDfTXwUXLS34fv+s00IvQH7EXy+Ox/TYE4gJnBK5bW/Yk7e/vlE0iIRisRM7NMidhXYCJpB2K1q2b97T32GmCWXuaasImChioTfW8idxz/IrAJUDIQYZ0EbMoI7pAr8yaDf8E/tMjqp9UrJEP3Qy15MUL7wck3T46aYShdoIS42t4n7WbVGlBxdNPwjqRqLDf+B0mxSJlyLPENuITuQc+lyovwTWxHp+J7jh78G0gl2fVSeSVfan75f1A4Yk1mnHB3+4hVJ9qqA8N+kpXljJcV3LZW52cJLaLTcdfausYTGa/GQPbMiBMKuPydaN2U81a7a0DbJHrNJuB4FEiJ0OE65IghwNlA0BJvVxUh364sxEu583Vdq2hC3aYn16mnHd2Nty+RYbHBMNIyNDBT9YJooqxJ0tCjSGc5ZpWJlKc8eYdXHPQWcRo5gbp07lVA0YMaA4jBjnBYHh9HLzm9VhOKgTezMgSQNBDMrwY7pQ22TQpBeSzUirkMzF6odGwXjwgR5AWb6gnJcUwEMClNNWBD1zRcOuCYOBAoYJAdSCzZVPg/Eh4eCZBvkLF4MCoqzgdpJvPQO0gwQS8W5qdziyHsvFOTo+Gly9fDEccfLVarzV75aSXJiqIZHRiD6Nrvohc3HSau5AoQn+7nLnNhPDkSglF41oDQAho6bTGEWFcCPA4NBuvd6wOLIzhiqV0SL1N5zWF44NHlZKhQ0fWKDFmbCsDXMzOuclJNHXZ9Bx+giCbUQtVE91A1muR0bJktRlSwH1glHbe7CmVxdjvJFwMb0l/QJwbJVAaqPaqesAkw6VhmcE7VCREQgcDMbn6HDqk3saLfo+kMo52OcoZaOTWPmINWW8MEfcmH58ymMHykhk5ZUPOU/iq8CajPWzTJoo8ZQS4Xp6nOtpVrg6HMZP94CbjbLhGDajSbkdR8pDrHykxpTirsYSzgRNABYT1lllQw5Gef/V1EubzU/dQKFlRkDmr5OS8NImbN3c1pRBVgTJcUStYz3lkmuEQGb97BHPzTEOk2QT062JYqLL3MKBgRII0GaaqUsY9cKai/pLqGRLw3DtnkVI993dzHWTlclhZpgIEjWd/ONxnSh8VEippKB9g4Bn2QFB2aFUAjiy2weesHjtqN7F3rDu8YTmmyEwWUsL+JqBh3+N0l9fg1aYcyzpyXo8PjiNHSLl5mslv6/Lp2c9UN9i3BPysMc/r2fOgOVQxVCEYLxZavGzlggZFAiaQE1DxDtI4zyJ/JcnmRLhbDPJYtSGQfYENJ4FUaYRJcrtvSm859AbsJE22vK4TOhLiVrnh/EltuUmZec3f4ZrbTlE1jI2jChUkSXrS0uKwvESyGhpKEqQgmlwz1/nq9avhyRdPhnfffVd0nz2CDBhrTyLjJDWoABeXkcycY79nZgINsdvbTNKjypgzjf+gn4Jre/bspdeTRmbG3cfuc+YYNAL6z/pgy/h99+locKQy++Orr74ULAL9x/bwjEhQUGoicKB5EerJymo7/vR8ENzQGC29Qk3o+aiWuFdjl9m7asMDVi2EToS/Ex073ksT8NJipiHj9A+ibHDVR1OUkMgcnnr99Lc03aYpI3D43333Pf0PyKLXh271Pk3fr31v9iNJAv/m5z29zuqU8ogVJ9Dr4POFNjA3rKwQHGbeQBosZ1IZXwi4ZZCE/xN8W5Iiwh5z9HtR09IDUbMXPOE0NmcICk4uNpvKE58NSJY1cmQ7VSw/h52axlsAPsA9XYjrPBn2D6ikosZzOczOATSggBY5wIAc+J5UsLhe/C7BLnaPc8P9c35v3Lrl2qAaIcpe/R0EjoyPJ04AHORc88w5q/Crv372NPrqJK5IAD54YDWW8wiFELuFD5iZAXhcGvZ2dob33ntPrvzHv/7Yigexgf02Rf/LPItQrUiCdlGbIX47T9MswXWqzVPuCwCaxQX6XKioTvmeAGIk2Yf7h8PUkFgnUyNJXOkFee31OLX5RoYxsfbcO2eHxPMv/HN/wSmxf/zHf6zST8QlojzC+eacjJVWBZRLPwp9PjTqEwux55LsVJznjA8ytAZ3z10fYhN8Y6hfbI2And1v5p78pySCbdhUCtJs3H0rfWR2drhxk2nf6KFnOFQH9DR7UjFg/xJ8Y+/43FSad7WdvD4+bRhG/9G//mPVQlqaB941h4+FlGJBQ5mC7RkTzSTFRqzDFeUPc+ppSLxGLAlAcZ4GWgTXZjdjNymUDxpR4IOKUnu4UwIhsGNzROom5bxudEqAEVWAhvD7ARCMgTB3ybAR6pbAimJE1B48brX5MTx8cUC5Z8p5OAyOMp8hd6fKUWwCDEcH82l4jNxPZ1pdNuPeg3YnYMv43NT3Mjo8412D/szJISPJIBiiXIyBcEQn3b0zcHPpvKeUcy88xNLTjiRiZLco6b15A1/wchhNKH5P5Gni+DgsTO/iwbORCOg6MWLNRD0NVsJ5NRatgT3RZL2+b6kmljWjHCLKyv1Sumb6HfsGObDSaz06QgFgd5hMTess1tduyhenFM/v0VDEPYIsmYWPEjShodk6rCiksM7ck7oZTDwsqUjk5QhMvAcQDXh6DL/BgNQoWeX16uB5OFU+QRP01KYSAeF2bAR4c3A94QIixzOIRmBM5m1szUFu7VzWlv8nAGeIAQgw19GIPg6hpQtNDGtyIeVjSpP8LkZKNH53V4pJN/oqjccI3bS6tQAAIABJREFUbCa8yeWPEgRG03N6OfJzQQl4HxIzrosyLxxpDDVSakHNmYRI78P0VdWIPYrElBQn1rjOPc8wDYmH7jWoEceHR+E5Oo0RlJ1xsQmeKLuyL2dmMvqaAD4l8oz05d9Li2kGkSLTTUcgIDhLVA9UgEF79tRRy2hJT9P0JiJyFO7sNNWGDHjCaUXmMFiByRfSkdU9T3Mv98Y9sg7T0ynl8v8XZyBf0N5mtUVMPSPotPGpmr48F6enw/abN1d8bTiSXR5kLxBgUzFyqmWVl7kZ1qKbqkiIVCHY3/e8QB1xshu9EUhyUuJ/a9IgwX7THaKtvu/z4Xs4N1B++J68P4gldAB5pydIRu4Os4xxd8odjXQ050YO9P333y8lpin5mwRloqErTANNQzaBeTslHHy657Hxx9qw8C2zX3g9a8O+xV6TFFgVsIpXPEpQa/iORVHjbGAj2fvcC4kIARX0I4JpElfK7KDyIIG//vjXqnZ88P4H8kr5PbnNw0TwRlodjYULoeOhxR75Peh9GybJ/8TUvKp0sD7YONYyxcYkix1gO+W1qkrcSwJANNxX1NaFmoM/AfxgHUHcsemL4+jcgvDpa/SDyEIyqI3enbEc2asK2PaOQVnGg0dZxeRtvDCsLIdCwjPkHrAzZ2dHqU7MzgxbGygiRa6URKqfmwl2yY7ilzqo1g+pjnUhAsszkfYFeETleXEcH1+qUDxXrgeqEu9thfXw4ErODfSbZx2u8jDcWIuMo1Wv8dIwNWIYHM8BNPrQ4Pr+g+hjNwhlY+XSsvbPPYw9nJ0Zzop2RuKMnbfBeBS+N8leNyp2HwX3mUAJOkoa2qWj0Ybo9JT0hGGXiC8ySIXgOpMy2bfYAkEbADJpjVCgopdPL5ZVR5S5zo7sjRlGM9prPmf91s3qM2JYHjrXNDEvWCWamoQqKb2BygaVssvL4bNPP1XPv2k17GOTxGkQ6z19l0k8fScLrT5z7Nll2uVXTxkMlEoPVSOBjOPoMo+mKi7j/pB3PT5SHpI90PsgVjPPAnBhlURwvHwlqiA99OBwuPTa02Nyehobgc20so+cHYOOCiUn8YtO/pFJKnv2pz/96bC/lwFDLDBrwvkWyS9Ndt4LvwSllXkBgoH2JaQqyT16X8WnjnJX+mB4lqmcXw/2IjkSnS7VOKY+Nl+6g2Wep4yLqt7y3pxDkk58rb0uVfXjc6zqkXSenRtc0w/D2eqfkVhBw+IsOrn6D3//L05a0cIbVgYvsmUGMYUKp+TAzQQmNzOQ94QuJKNfU46xHI9e5ihGgv9nc5ANgFiR6Tko5IDgOgcgwToNCSxGUA8WGyOeBsK3gqz58GMwoCw+n8vreS3GNXSPaDimNlwl4whgVtCT+8IoJCBIUIEsFwhVq4awCVNOjZGRPlNyYP2w+YTW50yDUjKg1vI2ESikJ/KGlFeQGosygYMjangEURxrxkPGyDEk4aNf/sIHCpLHcAg4c3RSG1iB+KlNOvKBippuIRF4LIcNA4og+3e/9z2RIn5ORtg0HDlfBtUXw8FhqDDSB3g/uGuTqEvYDFIqE+EmhdLBsw/na1AInkSF4B9uGO8LhwtE6OgoMn6U3XgtGtG8jsMMEhfFBSgV0BoYRpASV48+N5Gqhti52SQ7BF0ZtTur4kMjaSQoBhOyatOUEmOJ/BvaFmkGTXPD9HC4dzBsvGJyWRQXQM1x3VOz7N9BPqRlo5KDGjnwIGVNSpgEMySFUHdwEI32Zapiqho4IZsla5AQSUgQxBWDYQwuOulkvvC5M1nvwGDekdkVWGkcoCUUHYN1Af1rxQcCQcrLOIvIei1KM8AB6aDgyZYeKyPDu5k3jiJSWCbRx0cGZ0G9guARxGUMNechXL7JhL0xLfLAdMfw+Fc9m2q8rubauA6NIEM3KlE9Pz22NBpufM7N2fGJQfAwdTrcWF8Zxoug+ZFCnJ46046gfX92gg7xxXB+in3h8zPZUIoSCkInkVB69JAO+xk5k17vQK9G+Mjq45tozprIok9tlaySbfYvz457gj+ZvYgyT6odGVlMAzc2IUNVoPRQgYLbPJ4f60yQqIqNTAJLaffGzYzP5otAQuqQZf9Zy8cECTtvSK53h82N18MBcojVi+EEV3jqFdyGxrEhmkbVy6a827d0fiQgUGK4Nr7P8wB94Vlg60G8W3vdISHVuMx6d1DG301du4DeU5UqbSbIzmlmImAX2Y/KdtpQx/CgPZv3WFMSCOzf4cFePQsqouEFY4fg/XLGuc4Mbpodfv7zn3tu4P7DM15bCbWOvXhV+q9glH0DhxT0NIAGdn0w+Nje2dCBUmon4MF2J3G4LCobQ8lClcIXElx2MhMd6SC4PAMqJ9s7JAQ0ONGMu6oNwJmzB09OklQvr9AYPhi8RWWBwCrUMCgD2GESC54fAWsQX9Skcl44+yvLN+X+ZuIuiOGhyC8BPYEDalRdsernwTNhn5F4kHRhAwkUsE0+I3za5WUmCVeJnt/hflkfKiCCL6U2QsCNfWJPwDcGcW2O91dfMlzlLNzZpaXhnYcP3Mf4O3WYtU0Z4PPi5Zd+7sI4iXZAmQRIDZZ1AyI+iL2GPYyNSiwBLZLrAoXWN1dDmfKeDOEqdFKQDGoB1efp2eHoOI3waNxzXS1eQLyuPnSpPLQMGzzs7n2xUkklrFRJsButJ0/DKfMNqMwul6Qwg7JYR36PxJ/rXF1OhYu1V2yhuclPn2rrObfYoo5zqPRb3ZRilkmhUOYEd6wKpAEcbjT7EHsjYECihV+cmh4ODjcFKgww6aFD/riq5A085hyEVsTgGIBLzgE2KUErsyro8Tq2spakJJLNDSa6Vy6iDAYSjKgAZxTKSsvWsW8a9JRPP04FjT3pbBQAVPYZNu30xHOBzU7ylopfK7sJhOKnUKxDRQtPXz0APFvsR1dwsCvEqnyRlDe3WkpyqQZxPdjAHoiF7fnggw+8Nu6JxJ89J5334MC9wllnjaLdfkPb0sPSqCBhY6UZ/a0/+N0JfFh+mazjW9/+VnXA1lhtFhnorqW7kGWqbKH5KNA7riF4lATQTM7Y7TRZZQLeCpJhi0siaUG6o1OcqV4JdIVHKlPpwBen52h0EUM4QwmkyYqaI3qFiNW0HbK+qFpcy8914K3VK5oATvJtWgAhGXyqPuiN0vI3D4cyig/Jz0nHfwjtaWgUpVEJIMFEN03ygU3B6CCf6+HL0iMH7y2pOTYAa/TrX/3S0cYYMaQIaWK6fQOKTUpbY9CIARkinPepk4swqDxkGgug+mDQke3jMzBCGDsbTmsEsQL4yP1VwyevOzkj8Yk8GcgK65WDvWqixBfBVnfxEoxzNzRtcEh4Lm+URMRRpynx4OBUQzDn4bo93FiHY3tTdGYyBd2FwwC6mqqBFByaTgngnJRJiTCBoo8Q3iJB9yzT88J9Zx3y7LpxMIOOeDY4NfYkQbbZN6OhT86G/V3krg4t+XJYvn7xYtja3R3u33tkKY/yGA1fcU4LBlEcOpqgeD+ePesKukW5jsAHRL7Ln+xTAqWuAGAU2a+sFUkQRgCeJ4kWzwaDy/d0iqxnVQGuyqkkYOwb6S84D3Q/I0PFfgTJwsmp2V6NSBhjmkhOzkN1mBpNrhAquvoJYqDKsKg9MITP68YOysbdvBhHBwd1VQOqE71zOz0CUxmwMjszNYyXg0ixH3CUTne14jAzHO3vSn8RxZyfk0spIi9acTasry8NN27CaeT+oSfRjAxCcjpsb+ZaQFWSvIPupRkJnmUaW9DQXxNZ//rZs0yHu/eORp9940RKE9koOMAxJWgL6shePRT59/5tNEujC5MTMfzYLZyResEra6FayUtJEwy0LD4LoIL3QI6Q3/EsLjL9LKgLewcHARoFish5YB9/9BET2b7U3q1VCRKndnycwBcOLrQxZEdpgAQxoWoiRW80qChDo/DZKVzBQz+XpAc6jvSiakTEhnMt2I5uPI0zm6opjqESKTvaiCYasyB/2CsDiFmTKM5rzhWjpQ8ioVjKRNgGqW9vtkX7Iq+ZChLrAFr9AO5qDRRiv6FsQlMlzY3SV+bmDXA5M+xXggwcNddGM5TyXQWgsFeghDx9+mR48eKZ7/vonYcGKqFDhQoYicForAdAuJ68GQm3koAzMExgdXICSnykcgfrCcCDT+ScolrL75EUcl88nzeMVjcBoWco10vS3rxoAl2SWdaKCtT1ZMkHIqSghdg+Pn95OTxi9jgVJbWtazaCAVlNe2Qvkzxx5qHVqLQ1F3BDLXiUSk4i18fzTU9T+iWuAaoghki9YnB5HfYbW4gMKL9LpQGgBE786lKawAg84JITZN67+9B13tvfvELFe8AU1J0Gk/hM7okzhg0+O0HtieZAqsXhvOMXUhVKRbjpke63muDJ+vZ0YmIEPrvnGsC/J/6I/Ozlla51kuU0yssnPoHqB9CXkeZORl1YHG7eumOACzJOv4+VI0bOb27J5RacOL3UB/AHDjN+kZiBc62qE36I5vm9XWkhSlvCES/dZc4gfuHB/XuKEDQtAWoKEwidKVDJiQBhyXemEk48kKrq8QnDxd4MBwe7w3kpoqjxLe3qWlHDayQOOOF7BNDTw2g6A7NoxrZxFN8uPWfBnq7EbrEXVqqoOFSzZKPCxBedNHW1JFREkqk5AQ4qrg7xqR4wJ1mSeNKcu7VV01tPCyzNXuRLOmExEZQDVP5uIq3GQWOjkcEu+xtfxn4PgAG9JywDr7tUdfj/7nVgzwBgkqh3Jct973TuNNsKSpZIAeg1ryUOYg/iG1JhOhtGf/Vf+9EEw8ympRMbbVJKsgScXXLhAhuJbUSRcpuGvDi73LTDAZQTiz4smQ8HAEOkRq4OioE1GYMdVYDiognbUza+RkqzmCWnUtIobPRGefh8stYgi9HmjRELZxen7FSwmv6EUevMx0JgGZmUGoJIKiTfCihVIm6N15TQU3og6OLfPKTObHid1xB6r4c80nUZsc7PlASsRKWpIyLbfHZtkka3+QUQjl/8/BceRDYANI8Hd++Fe8vhKp3KBPIZncpDxvmwtjyDr77+Sq1dmvL4PTJM9Hc54EincZDgxNvoUJUCboAmCBsod1F8CFqJ4SQQyKAfGi8XTHyuhgvAt4fms7Un0oFaxME+El9nw3hhdTg7vxxOKOtWILi8umZQQSaLrJdrOB2d9R7+Y0Ph0opJy+E5HDA44FEKwLijUCH9YIryIbJMTPJCPggViRkrJClD5qDOjsdyar98+szrGC8u2xgD4n5+cSL/EMextn5bZPbrr5BYOqxxyGveH8+FNc4gDahOe649JVsGdrC/baI9gyoVehHXy17g+RAMw3XjfHAYLdCFlHpVvvKaOTc1JKN5l+whkpY41vD1GxXFqPNsRHunp4ef/PjHw8rS8vDV0y8rAYwIP2vRmrUYWCeGul5MiqQqcaZjwOljPEWIOb/jhWF+MdqjPB8QDZIGFFJCtQqn3+EshfDz3nGiTKmEvwr6fGJyYvOLzVAZGMAeR0uYQGJ1lWbljE1mUiMDdWg0Rf+b9f7q6yc+A8ais29Zu/e/8x0lzb768oXjnuHXY39UPFgkUdowiLp9+25KguNF98cXn3/hexJ8gdTxGiorvKb57uHWxfATGNCQiENbWaIpZ364JGGBK8+0zFu3fc4E9g1GqJuO6o5TG6cHBvBAB+MeeMaoVbz3jW+avP7yo4+G/+8f/78OlHj3298R0YQuhh0gwMHBMgGQ/U9iQE+DusW3bl3J02Gf3mwjW5WSOMGTfGK4/A4xuS8aSnMftohglb+5ni4fY8162BW23soQz5IqAaoN51mDboC1F6M4uqA3gg3zGZ7D+756+dwkxgogXHXPeQZWsQcadcRJ4cR++7d/e/je978X1GiPBsFlg1KeQ0vopVcolQjKygQas7Mp8fK658+/thQN4strscMAQtgkqY01UyC2PQg8yD/XTmUN9I4153xErgtFj2MYCCYpNDjKiV1cufYvE8CRQ+0fY94b3bf6NJMJw6wx6givXr4wUCMZVrmnVCvu3qF5c204OUulxCl706faLgI8rs3Rz1CO6BWgyW1zS583M50BNiur8HgfVVA/MWCM2xuF1gbXumwOfoGgoWk8BJIGb0yMpeKqqs6ByNzrjZcmSTw7gguTBvoRqPLOzqpaQ0MvgSXvg08OYpoGeGwQ19x7pAMZfi4PvlRDaEYliSXhZN3DrcVfMv8i1En2Rs8IwO+zXzOjAOrSpWvCs1AmcHnpatS8s7msysLFJmCfM5nBb2NT8X/sD849ySk9N6L4aPXTNOdsjEPX46CqepPJ9DC3MF/KIHkGNs2Xdr5VlepdevrlU88tNhE7gF3nPrB58KqlnTqQ7zJ9HDSm31y37yCVokhwZiZDKgDosrPHFhdH+vfnz7/U5zqHYWHRM6WkZPVF2GuGsssJ4NaplWY09qdmsNVokRPvEkRH118KWwXpDUJ2NVLQq4Ldlillb/J8bHwvkIvnMj+XuCE8/5JPFX1P/NLsAYIpqYg1LCqV87ANmlXQoEB/nwTJuRxyPfP+TUvjtTy3ZmVkfgjKcEHORbnnoyXPWeS1IuClTMV1dGLMM23uOL/b+xBg0Wv6d/7F9ya8OQa9S/pMH/OAljqGkDyUhwoO1LW1qSw3jXHlZtP8FrI5maHqIjbU0BVFYJuSPiUuXpcJalFx6MAjjYK8LsY7Umy85loCTq3nUj7ojJP/z/ezCeQA1jjXBMChnvBF8GvJyKCnmhktP1WziQ8mjX49lbGDct4fo5hhF+FGcv9pmEzjJHrS4XhndOvb6HnzEZ3wxe/UOFJRaMcbB8F2hHu4OHKQfvmrX5oVcVBvrnPAbg431teULFK2TspBNpya2s+eSTWgzPzJJ59YnsSZcUOR6Uu5P6oXGee6tkZ5D5rGYo2KT3LEveBM0Gym2YDn4tCS+Wg3Q1exOYHfQ8aI9z45V+6KSYmffvLZ8Mknnw431u8OM3Pzw6tNmmfoMl+RIsL0OTYzjYskV2eTKLbw2SZtoGirTMS6MZwNkZsjwZKAw4GsYShzSLJRmqViQhMW2SvNSshTWequ4GZxPIwmo2EL5ZJDRtVSDlstCR90OOG3Tg1booKvRbilRJWONQi1SHhpluP0MGSgGDaHLGb0PM9ClYcKKAkkCYp4ViAf7D+MpGdIas6h9/bg4UPvGyfK78wXT5n77PJaIyzNeeTaQDbQrMWxNb+MEtd3P/hg+L/+j/9z+KM/+qNC7FDNSKCv1rslPxpqZm3ylDMmAh5+tvSONUqd4dFPpnNfODaug6YoVHZ+9rN/PNy+hbxbmkHORyP3LJUPtvKdO3eHbzx+HEdCg97Kip/F1DKcqU2x0m7SHH1xmQqXwdNcglz2IRQAAma0YrFdjx8/8n4549wvk9L294+GL79kFDk6wdzvtEkeiQ/Ok2dFAsB+AT0i0GcPqplc8omca5IVtPq79wPHxB/ABRwn1ZCZqXDnKdAQOLAuN7nXb3yj+iBS4TBJqeYjnXZV0HiGNC9RkuyBCQRzKAAwDv7oNBrvNGOR+HG9TDoE5SRo5KyrUqB2ffjGIMEEN3RekAxz/W3/bP69vBzu3r1tovDLX/5SW/Tg/n2RWGwQyJKNbweR/WSvzDnGPU2OAC88+83tDZ9hgpMksgRoafREYutUVI/nxFmiWYp7xS5x/nHI3CvXhH4/7/lmZ9sk4ssvv7Lx8jd/8zd9Ntg5HDvrz5mOolIku2hWZI1AAUkYUKKSOuPAlj3Xin4ivkjWkSqjpJ7iYab3ud+nkTxcMvHknBIA9Ihpnhm2HERcBPsUxA9ePuO6URYKRc/K5kxsAKVt6AM22Pv9qKYAZmA/oZQQnGOHLEGfMWSI5I5rZb1nnAYL8AQ/fHrmTD1lknuCa+x262kTrIJm25S1DrWG4OskjX/TUDXCOea9uRfWnM8UxBoNNuPxb2w56DHvA6q+tbOjQgn31RrZG5uv3Is819juhWFthQmbUfniiz3EeWPvZd27MT/qOh0U8ZnsR/pyLi7PtJGAEqk+Zcw6+5AlyZCaBGVdDVNVpHxv95AAfjUYARDhWSVIVJ4XMYWAUfbA1OA04h2Ca+khRXvlXppmSjBuckwTZcUU6VM4HvYPj4qGGFEEZULts2JoXnjO9p4sRXqOeyZoc8bEcShjJJ1NuaWXA+WZplsxXjyBPmoht4Z33nkkCm9CpOReQJhuel9dYwAP7//CxkzpZ+NlaU9U1EgeeeYg0fhtLtcqNb0a5wSfBEnpXzFeq6bG5kBfob5UiZ0x0kOlcpZk4UK/OEvDbTfXWt1H/aakYrX32BT7EqgahKrK/mCNsCmNfGfaZ+jCPN/EXmFSdGzK57COVtVMOOYCZjTIShxYKLsJeVWzpRrXvAv2JXsae9xVovQhZmAM98Oz43k25UqgQYEFet8iIjD6N/+Fb054KPfv3hV1o+xAgxA3ywp3095sibATQBtsu+BBZ5NVkJUmuJFLdZ4LcaqfwQ8LXmgx5tandz0ljo19/VV6dkONYK9mpXSsXgfjVwFCOcme3ijCYPNhmoAUoi9ed49D57N6ImGC+4iMc+A8fPLLW56teNzF8RF1IvsisFUruxsbi3xfJabWWmQtWQMTCv7tdMtwpKwIOLJ5IkpFNoRD6MQDOg4PDAQMDrVO2hLuqTSEO0jaqMsLWgFHFCm+A6kFBIkErjxsSvCMgyUI4LmIptcobUn7ILoL0dJFekl+4mKQeZ/paGRJ9/kLFCO2h9cbm+qYYoS//4Pvmmlj5OWYra4OZPDnZxz86GjjwGm2ZNjN663o+xrMjNd8PYaCJhBQj6mZkUHl8SlauaDQo2E8tzjcWLsxrN9heARl4C2dRCPefSAJYEDXYnCDlhFgYeDu37unEciY+kgPEQywFlQ5bEASEUlDKclgJmiGi8xatPwa+5DPbFQTo4VzIunIQA60f1c8K+lVyIRJkhH2AFSTyfmFnOr0EEQFRFfPUALKYgf7nr9QOlb9rOZWcpakFZGknZNA0Gg3NSz7mlAYaILhuRJsU0r/xS9+4TXLxXWyF4NSMu5VTrUNHPA/p4f79+9JEwN5IoBLOfVUubiXG6FFEDgTIP7O7/yOMnZ0hb/33rdt2LMRaTxWRcEAl6Th3sPh/W9/2/vB+aB6cbi/L/0BFAzkLQnpvAglAcz+AePAL4cJaix0uU9B/UklbDxO1zb0jzSwsV4ZynLzxh3XiySG/YMRpGLyg+9/3+Drp3/6pyoRgKAhDcd9fPOb7w6rK2veF07PBsSZaekXBI+U2AnAuFabm5TrXPC88H2ULQy+d+HcDTY7wsXMRMainwFMWNVLU1723Gh47713PaegyCQgKzXOXYrP3Lzo29MvvxJFDc+7Bt1ILYnqErak9xAW1PMo77oHnUQDOUEptit7SBk21rOQWxsqa5qkjWQ9EVZZSia1hTaH4yRgJoCkm4GvrEshQdAELLWjvHBsMDYzPTLpv3XnjnuV93MaL/rAc2ggDyoRYC/gs3744YfDe+++qwwfz4BkfW9766qiEAkughN0pSei3yoC7WzbqIyNZ+Q2CDCIIeeBPUIiaYBM0EVk4SS6C0vC2L5Qe5IQERS2jGbbAf8u8IRAnmegukVVgHHMJqPldEGaSSIInrpcjk0i8WbvJJE5sFrklN3paasuBEEqMNRrSRCSwCSAE7Oqa2dYCMAGAVN883k05OejIMX/9yAM5w2U/KI0oGkaAa/RRYJYKDlc6+utzZTx6dvZ7mEpoa/R6EyixP3ekxqWwBNKBw9fNQWmqR5m2A8j3Q2Wyq5iC7HhXBcABRKKTm80eYUmEjlU/k3DO88begIxBrYqtInrsj52CUoClR7OPzYUAIv3oKLpGju/4VL9ewE2VVrSKC0f94KKeOiDVvFaBxtZ3Pk0ahtIHezXMKhheLOXuQnTUwz0IanaVW0INBhkmHW4dfeOtAUpMCfH7ik+i3XEHkDj4HoA57AjCgOUnCABeQ+rI0lrf4BdCyc8Eq0M32Kd19ZQMJqIqmf68aW9SSZgpfWecxC67dkFw43SJA/fPOhvAEJe1xSU3s8AApwN7IR85krsr6mL/R6hYqa3rqhkRUvpALrBVe+9+P78zZ5Q25/GaRrqq38I2wdwgA/nWpuKhL3jddCc+/MateZcGMfYGBs0vFVC4p+j398oegOorGUDaawv19AVl/QXRj8+oEZQbs4VAfzoP/i9Dx1/TpMcvCAcVYJrOvRTqiZos/xe6LTl4B59XhmjP2cMcQXAOH/5mwTXoNz8AcA2IypZPJFmkEmk/5LNasw7gAbzLvTYEdvVOVqE6bcC20jjmenU9ECMagL2yJ4Z3NZXy+jlentISTRFRX/JhkTLgwibBhQSLT9bVL+aqES8CwWsh4eBF92v5COUhGysJBqBzuWy1xqzzpbaW2bmIo2jBBWRwMnIefmFrzedzre/uysvFMcjb3UBQv+qSQ7BnVMILXnNpDkA1QVKosrUJADF6XFoMX40FZIRP/7mY9FKZXLm4aSmZB+tT/Q1d4bPP/vCKUxsqIcPH6gPS+BIIAAPGGUGgjQMGgEBDvTrr18ML1+9Hl6+hk8VYzs7nyYl9gDyRSBFKChwvwfHKacqe7NyQyextBpEjWCQjQ2ajbSjlQ2afmjgsMElCiI26FVDEQoLTke0kS26neFMo8iS7Bv0BP4mRprrw8lwChtlYR8SiDkFzEAiVRQ+i6CNdYPrys+aLhTFk2X3J4gV92tpDsRPbj06xuE3SxOpcc8YUVUDQIBu31Zv2uspvrnGDX7w/kHx4glCQ7/KPg4/jOfbhpp7s9xN4x7OGDQFpGx62sYaqAcE5wTXIM08OxqjWoqM99vYysAHvs89oodM4gaidmP9lsoIOPj5pUX3FcgGRh6lGJzCo4f0DrwzfP7ZZw4CYt1AEQnwsAFUGzDYSGexr3FdNvMUAAAgAElEQVS2O5ubGVDiMEgkKNEazVAWqm4mUdvbV/Sr2dlwSFkj7v03PvhgeLO7737mvH76yadJ3Hrq2jHDjO6K3FKuJeBmf/DeDFronhSSIVBvkinWBKd95z4atEsp8b9iCuHucHyKbviJDbScS4IP9iqOOgoXGZdNUIbzY3+wlwgmmOimzCTDoKanTTTgudJ0ic0ABOGebDCj493XZFy0yi0mXWhPr4pad4DLPaTfIpx0gkJ+J4h2ZDu5LoCIVg8hkE9j0sIwQuKzxmH3EC5KpAdHKG8EbEnvTRRCrGMTmEM3AgFzBHGUDZJQL2rTW6MdRQIbpIfJ8PVXXw1Pnj6VMvbw/gMb7QmGWPcTkV5UpVJFzBmgp2FGxBkQQCWjGphx9+4tP4dgqfV619ZXteM05RFo8rk4ZuzY7Vu34hyHyAo63GVmtiawxTeyDrwnjcysX88EYF1JGgkYU4WkJD/nmUVlxEEpVZFTbcFKV3jY2CCAAaYjWr29kkyNreLenMBZCbulc0Gw/Nxx7NAmpkEtEyhxTlhvEFmCOGX5KHfXlLou1as3TfC8tf3WVMDIpa3fvOHT5ZliWwEGkIeF0vDxxx97/UjI3bqJ2kQAog6yeH+uE166krdTLTiAf81QIfjaNKzql04OTQjmZyKrxzoQGEUsgLMEeDDrnkFRgzPztoIX10cDPTaWcyBwROO/VZLQ0wh47SEocCJNcZdy4u03OkUZJT4kczJAUiNpmZkFBNdp2OW8sMe/fv5apHZ5aU0FHZOz01Z1YuLsnP0zVADZr9g8+0/m54ZX1XBNKCKlYzy230Aapmg6Qf2ca68IBH6NprqZGSsDPN8gwtCY0ltBsy22At+QKYvIlJZAw2lUhVhfh/Ihq2ryRcWeBt5Mjob+EiAwjfnqf1dM19RZA/pWbyu/09V81k5+tGBh+NZdseiAtcFSnleSrwyE4f/Zp6wHvw/gQSJP4t6vC3CaZJnXsR7s+W5CNOGo+NJBQhVXsjcJrp2UW8h44rLEYFQnsk9OIjZRoFej2K3kZeA+M6scJ/aM30lsFWBv9Pf++r8yMcipm+NvIfUeuOIo62tOTOgb100fLK5SKASqRo2JHCk1NyLrRqaBx46fINaWaGqEag7idfCrUSz+KQsiV7oaEDsj95M0QKEGND88mtWhlDQHPCOzEzwnk4k2dhY2XNjqLaxgehRVidpQou+FPnKQe73C8WEwDJnhxHI3CywdAMSJ0kdJ1fWm5IN8cIwAd2T5ZBiB/Nf6c3/ygmpQwwyjTSHjy8siQD93OMjzZ8+HLz7/XN1hyqmglDQJMnEsEwcxakEiTymDb20mOF1iGt/McHiI5F+4qwyIIADD+Xz3e78xfPiTH4bPx0FfXopjtOQdMX3QaJRHXr18bZDLhqYMjdPn/ZORJsjmgOmoRqNhc3t7ePr0q+HXnyQwZ30JrvvQIetDM8cUDW8E/6cEvUEnHz9milhKQckmU94DkUX03ua61TQRETSJMlcDBFl1gqg9pYOOi9OFgXMAwdz8gANmf0AlwBmQHfeZ6CYrS0JOnktQhhFrZD/7IHxUkLnma11JJdUoX77PPXFAQYp5FgS1BNSgAc25Zh9wrco68Vnz8wbXrLOC+qVww17WEJ6fGVhPLumKj5Yq+6RpJN0AtLOz5fotUgKjEZbPLDTPpsZD+LzLolbQUwhY4ew7ktmEE2WY8LlBXz777FNRwvnxUjrTj9Fapiw3cQQ0PGKqYigbIH1H0Mz18f4EuNBBQAapFtg4Kw1odiD4oSQM5xLDBWf89cYrzQv0IQJOUDzum/XmnkB3Dw73osk+D3WnHOLsnAaQAJUkk/3qqPCSy5STX8MBCAxAHhptadSG6+Jz4GpzPuVJz84afNBEqUxZDYKSzkTpHUO/t5sJf6urJjLsOWwOe5nfb7knnCn3+YMf/MBKFGtJ6b/LsgThzSVlL5BEgtSbWO0f2OhMgMJzYl9iC1g/xkj3syd4BBVm/wZl2S8da+hXcP2z51N5Stle6tJ4yX2IvGc3u3aJtCkm8PCxdXJV92joiToPgSmUjEcPeUY0PFK9ilPjXIWuksZpeP5qt88v2DD38z//uQnSj3704fDOo0dZC+z6ZdQJqO5w3mx8Hjjvca6huS3am8E9j8c0cl8Y1GI/4jRDd0qvRL3H9LSJXztW7C7PFSdsZWkmDr8rYuy9KC6dyofmvHIvBCvcW5r/3uis2a/4KFHTizTHi9Q1d/309GpSKvsofqlmB5C800wK7UX+d5pGQYf5fRNZpTRDI5F+SVWimrbwbfzhXtGTVnK0fHxzUAmsSQBJlrinRmfZ/wSF7VN5ngTpN25EgvDP//zPtYH87h3AFXwMggPeb4JnEmzHah8i65kpoA7VWgiYINXx1i0raiR8Nn7PZP+lUhDqJs3sINfTUzlvAh5ToaR2AJQgKX0/BPRQjFKV4fNqzQuk009U5Y7XR70KTnWqEPoYZF4LdeVv6IjKNJayUlcSnz576b3OzI6l0oBa49/xfzPKVy7p19irJoHHJ1bVaJZmXfD3zle4ZP4BTZMZz50KUwZFsa/YSzsMmzo5cQ+xbitrUBrTp8TQue4Ls2IERUW1j5HXwfvx1dKNUEUFmQQAQ508Pw89qxMvAVKAwCYUXMGUEVWYGaV63wPlEk8lDuugut/j7f/n/d9mIvQe66C6bQzPFjuDr2d9pplWRNwppTaf3TEZ/+6Avt9bsAHJwRoq47UWaNoAal4TqjDr2vSPjjc6fmuQtZ8LawKKToySWLUYGwTX/+3f+rekhUQjMMNSuvSVMsfUMKPEVUonHeHrBAupJpvwIkv+jsw6BzoX7AXhyovfRoZmNlOoTox/xLqDPk9rGBvi7QfTixKd0wR7ZFZ2oVbmEeif/w+iiOO+DoCyuUH2uC8yVsv8GqUseORdqpW9NRWrfEhHbGdNMQ4LXmcT8G2OsVGTMm2aGzE2lltVOEG7O44T5xADd25QbokBBwZn2KagGs9thzhqCGjhBo1ga7GxXj5/7vSjp0+fDm92tixDE4S+8/hxpjlV5sh1dekX+gPBpNP4nBBFQBWe4u7Bvpqy/8xv/WRAGJ4O5bnS6DV5QXrr+NCDn+QEdYsEZBzGSKplbCxICQ6Bv8eLKa1sv6GBZmf4+OPPh08//UJEYmFxuRqKLh3zTfk2Mjvh7LPO7AOMCJxD1hONT54zvMxf//rX7hnKuThmnA9fOGicJ8aC61O6zWdCtss0qG27vHGGyXpTaWAkM88YpKxlEuV1Opqc8jZBVMqKnBv2Smes/E2wSyBA0MX1MH58Y+N1GmxrrCqfiUPmE0WMt7YsgbOPQOoIRsx8SWRJdksKkmsSgZmLweWLICJyZofy79kr8HSxHXD4+9yiUU1wmWeUZBTnD5WF5Ip9TzUDtIXgGvmzhw8fidN3ECFvjkA+M4eHl69eqEqD4d7Y3hFtwfHglEBVp+fmh9/6rX92uHXztiO4997sRXgfLi5UFjr8bWRGnjODOLhGmgE//PCHVkRI2lnX1y9f2mBkc+cYzdfQepr7Fq3fA4OKTLCDV4tzQhLvYnj+8oWNZZY+K3kNCnvsXiOh5zmzLji7JMg12Y0hJXcYc8xAmAV53SQJ+4eHonRyuDc3vD6bNUGW4FdPz9aktrNhQZ3vRe1SKkzXAwjYSz/96Z+agEBbYS+r1VzTLFFXYhoegSsUIJPLMuImtycnw3fef3/49re+LSLFqF8qHrwfdu7db37T4KfLwTiPIIoZ3NXd8BkbjHJHqkSaQe1swBUGTeB8EvQkQOcsGOAqFzkxednazmTeBNDjNPneuWXABXWJewBd4r15DWeT88Dz7MAWTX7Qqh99+KPhg/e/YynWRkWqkZcJznkt1yCXugLJOEgaBhdVoOF5UI1ySFIl3QRINGhzvgmKeSYggVwn9weFjjvH5hqcnDJxDl+CjGONa6+hUT3S2uZyHLs8TxIS1jhqHKF3BRTgfTJHIf6Lc8DreDacDWh8eV14qOyv/h2bOh3dvnnVcAla3X5ufrxsdQjADp9sEEUwbzAdP0kQHRlSgo0Eryo9XU5MqrhWgl3WooMUStn6qhrEhkQsiRyNw6DX2K9QA2a1R6s0ji4tB5SRAnJhoplmuh1tiPdYQaNrUfMklA0FLYRgPYoilfJ/IwZ3oRUe2VV+lwSSNeQe2Wf8QiT5UAyiMX1nAEygCZqGU2hHVIhU5qLx3f1QvRPnmaib5AlVjaCPvAabr+pExSbYBtazedTSFHf3hp1tBjCl4oRtTZX4fFhcXVNqkoSFtRLZPDsTUFEWV4AjVBH2UOQME4SngXNaH5Z9vZI+gmq45awSU3AWeI6nJwxygR5K4y6VXILrk2RXzgmgmh/ZVc90NfDu7KJXTx8I1fXEegSjrH03I3aw2lX7jrFDMKUS33FZ2AAqeLW6R9mMpsOFcht6LF8E9p5d6U8Be7FdXEhTcJwKWddN7Biefa6Ca2oetyo/Ra/sawXsMa61b+qa5tJJZr9Hx5i9d6WcFBvCxJZeDyaJQ79UrpfEPDzwTvLaN4/+3l//Vye8gePPb9AIlQlWTaOwWa4ccksXsdh9oDEkvj4numgWueEc6lA/wj+uca5oGtv5H44gm5RGJRtlaorhTAW7jq6uh9acnBxGqBnJjNmUIJCNqmsUaqJWZ2o8iNx8Or6b4N4PBR5XU1rYvJYToLrYWJJyKELsfIVUn7HrOGUOowt/ENWGpiSAlIhkK+eTLug4zgWVHjA4fFZoCpQ4U4Lg+05lYtjIQkolHmRJ+ZfQTr3+i9MMFqBh8aNf/0rkbmG8qHQVxjGldZQ0KIWHcN98KgJqm+7SzuPB/Pr5M8uZP/zx953Qt7K6LGeUB2jyZJPdhpwm/v/Rw8euA+W9DuBp/sOI0eENxYB1Z3gAn4PeKAH3ky+fGWAvzC8O6zdvXQ2ucPDE8cmwubPjNfOe733rWyo8sA9A/0A9G33iOijN0a3OurIHQKowtBhe0CKMW6TweF0ab0A02kl1Qw8oHwHAnTv3I26vbGHRLqobPWVKjEaQEgwczhanyDXS8MnvkqBgXJk2tbsHNWdksE3gzLO0K/vwYDhDTcThHzWKvfh8KQmPwvtnpLiJV+Qf3XOiUzlfZ3VuRGFBdefhvCP5Ncba1VCgy2HzdXSq4fwRiO/s7hhsYrRpwCT44nO5NnZEy13ijEi62cfNJ+O8saZQIDRU09PD85evhy+efOFz5tlDEUEa6Z//3d8dHtx/6F74s5/+P1Y8cAicIaoldLfTAe8QoKJMMHDge9/7roHA3l6cMc7I5MSGoPAkqaCwpznD7GWM5/37LYuExB20l3F41c+fD3t7nE+qTEn8YyzR5p9VsjAOeqL+NnQV+PMm0KOp4RvffGxwzefxHFlvqE4gSSoSbG8aXFM9sOR5Wr0oc7PDjVs3bfrlrID6sf/4HPYR55kgmCSAvfuY5KoCLPYkr231GoK8dN6fDrcpB6+tpfKABGbpGBMcXZ6FtiBP8fDQ9f6AATK3mBzIdLn0D0DRYC0ot/J8cBrd8Pz2QIbQos6Hi9OUeIMURd/e5p7DI4dvof7E545m0tTHnnJ/nx5lAAvXewoPNU3SDb5AhUBRYmYa9Yyvhi+ehLvOWvz4xz+W0wj6hgY88nKzUyPfm0oCTZmc/xfPnl1N5KTBEDUXKnoELioj9ERVmpBXV6U10EuAnUwgFuoTCTHng/I9gRbce/Yla3CFlkoPgNeKfjTTRpnfkLHQmTqIhFskMXlmPAdsFskigRA0gOcvnruv2g+hBkEwgu3GVnSjcyOjJDGsNfsm9JCsnxQVtcUvhskIUQGoD5Tga0Ld+ZmJ/Z3bdw3k7LM5PEyD6My0ySzv2+eI5JjksqsXPL+V9WgHCx4pU8dEw4lJLPutpSkvz0+sliD7mgpxfDvXLKe5/JAN5lW9aAoS32N9GzmE7th+l7Xj++wzKFf4Syo/nEPWh2AWe91oJCgl9t5pj/ZxEJRjO+CNL/u+nv+jQ9ek4wr8GGeF92E9POP7yLTmfvHhNtINw9VgJ84wgfgh60L1av9QSVOSJvYACPblVMAf9qw9GdWDwmcgKMCeaXqWlc3pUI1ETRfmrxpWuQb8AImzUrC7u1eN1thurpekin3YPWGsObZTPj1xFEGz+yNqXNjh7nugSRteO+PiTVQquM407aDMJj72pmWaqEFp0ZdIbFK1vqbo8nN+V6ScXg1oTBVDdeDblXy+z/11EA9YxL+7STAU3nzRX+BwsUnQcYNgGAk1gVO/WRO2g2YnuG7QhPtIE3yqQTabQlOr8/E2Gt7odoDIyL92Nfvt4DyJUWJLf+d//u/+2oQLYmGSNYab0iVTsqh5fqGgdBai+To8GDYFpRw3A6ohlXH4sIvT2tSNcIdoKjnXKRypG0g5LxlugmZK4As2u9Bwg+EgKPDCOahSucOH7mtS27d0jnswDe/rgy9OTfjKjdqlO9mN4BAMkJ5M3mP3md1UAyfvy4JxXx4au4BTTmeNMAKgH7xHByAh+jPVDy4rSE3QIZAnPpMHkwdOKeZCWbK+NjN6OVk0hBS9hKyMbGlMp/eUQRMb1gCrUNjnz59JtYBi4KhnOPQEMVJKgtgnk2V4x86w8+bAw0Owsrq2ojHA8bNON+/cVCUBJHx1HQH85WrOGQ1bmxsijBjFhw8eh1tY924T4hEJU4Zr8FkR6QcZp0wWysaLl6+H16+3VehYXF650t7kwIIUIKGWMcwnovBfP3/h8zaQn57WqIQ3yujcrH2PAmf9CIJoPnN4jEYcJ5eyK8+dbuk2/o3i8t6gMewXrpm/cZo4GhyhWqbVNAKCkWrKxfCNb3xTJJNA8eNPPvb77COHQzh5DccbLWYMLI4u5+tco6SBqb3Ntffe5uA3AsLYcO4ve4/BI0E1PDOTUIss4Z0RBNDbcOnrGfnqOZGTuq9zYggOzj70hCRNKzRMrq+Z3FnWnkKWMCgO74tT7WRblL7G7OYMDcpEvd7ctBK0vbEpSgxf9uJyavj+D34wfOeD7w/ffu+94dcffTR8+vFn4UJjAxhCRNa/vKTTDvJ3aXALf5/9n2ulMnJiQHCPoIAzVVUf1uHBO480+Gl6ieC/f8tbPhpOJhfu31cvoRDt6Hj4PZwrUx65VyW8ZkDJT2yyDBc6Kg/Yovt37/gc4VOCvKcMmsoYe90KxM6OjWa8D2ecPQg1xlKhDUBQmWiiQ4I0WuF9v4AVXA9BHbx8FUkuJwZv8vC3tp0Ihl2xrF5THMMxPdHWYKsdYrO3n4ACh8HQLZ/rSZAdpNVqbDibie/xjEVWbYCNwkH4wOkVgIPP2r5+8dIzjT49+xqaD01odseDGM4GqWYUdALPlarq7V313UAL4d5AobrkyrNxL10O/gy1I5RyoA798Ac/NNCzWndxnsT4aN/JtawFCTN9IuwHgvDHjx4awG9svh5ev3wl4MA5hVuKc2/nCDeVtSW4JnBVHhCJVeTuCuBhXVDfIAhmL3GGDJyp4F5cSGEjYeCrJLG9D2wd648D5714Xjxr1Jik95nQvNL38XPOHLaXdSS4bmk79kSQ/UttEuc69EGqr6mYJDjIdOQJDQm1TqGrMAgpawtdrxNQPpPPEFEmMFcCNlNoOZuOVa/qFK/lWZOI8AUNSZWgUt5gb2GLSbZJvqyqDBO545xTwDoHhczMRgYR0AAgbGo0rCyT6KMZHRlTgjv2KZ85P5MR4QZEZWt39/YFnaAFABLQD3H/3gPtIck5z0aZxUqo2v8bV7CWUzNqwHcPDusS1DtTXPk+No/zyrpypt/ssbaxf7yWtWCN+LdAWA0XOaXqAm1zkmoE10IVEDuyexi9dypXLZerYhfccSrdpTzBPuf5khQSjPJ+qbSn+q5vUO87PV88J/2gsVuJKsglRz2DicHLw517d4cZ1ryCf84va97yfR2Y4lc7eI28cny1draonfxbxQ4UZyoeNG4psOK6+lDBJZV/KoFHR1I3+SziGIAM4gvOG+G5vV8mJlEIIzHn/QECu1rT8VwStRaaSPN/x4LMKGkRCoPomsIdMC57yQpUzSxwaFKp5rDGTnit4LoBWqvaszNWzvp5eN6L1ZDzFi5596Fcod7/y//4N21oDCJSHdfVrGdZqscVl2wYb4rBobTFBuEw0YSg5i4cvYrq+T4blIPo4BBntt8U6aNMg0FBGzLE/+uymw1MTKdCR1odxFH4x07qSdMGGwyDkKliQc44rI5tLcm1ltJrFRMerItbEnidKacJAI3DRbMmNm5rd3vIQRPV6VyUQxj+VWWC5+d29ZPtNtLgZi80SR5QZdTSHMhUu1MXySdKjARGNXKWa0zQlxJjuMPnJjCry2S00FYuzNylhxRfD4cOxQPnDCoCEkUmT4Dd05Y644Nripze5UVGVJvdjdFuzfPiwC4sjaVU0F1Pw4Wye9W1LG1Io4daSUb9ssZKHZHpnqrBo/QTnDKaX7gmG1os9aXJ8fSMvTUvD62DRj6LYAbnz/4SqRmNRB1tHEEnvJtD1TGNJGI4/TStLOuI8zzGNXb31HvEOXKYeTYkSfLVahQ2qBWOh+/1OHmeOTQUHCNoKw4sxjqGjmCQ54TWMAkGgRjUAIwipXF1i+/dk+sb1YHTjDheT8kd48jfTphUy7Q4X3CpbdSIlqpJayWJZuwmktkfUZ9pqajJMLkkM2dyIQ5pMszaB1Hno9AYxnxzfWiXBp1cHBZKIit7JBWepj21o+lynsbEKY1BAUAETICraZTPhlvPyNuf/eznnosPf/KbNorh3GiAyqdMTD4YTIJz4dymgoWcEU04J+qOi3apm41jSSkde6VE1Uz4jxhJrhlbs7GxZQDI4vBM3uztD8eUlWexcTRO7roPW0IJSpY9HSb2lLDR4KZCAS/+OCiN9J2RjZlU3Hhu8Gv50naVShL71il083MGSXwGo6OD5oRWQGCfgVnQquY849CbtjYZbhNahEg4Y3QPj6weObFxZzvNp+Px8PDRIyUXSaTRuD44PDLJVJkh3L0MwkDO8ujYASI91Q5pOxAYgruNjVeZiHjntracNe9yOAkiv7eyQtK1MLx6+Wp4+uSJ13TzRmT0whc/cK/cvX/Xs4NtcIDSzIyoMvcE/QTqEYEZnHjONcFQqHK5bp4diCO2nWZt3hsFIv5YYkY2jD4BkuPtjeHl8xfVBExVj0mei9Kp1tdWwv0/ObJXIQ4/kpNbOwywyQAnEgnsfU+tdCDKbCgWUSiAOrZj0oXtg0fbY6q7/Gv/TWnjGnjMxHE3qMS9p0cn6hZRtUjC22h2VDPO5ZOCkvM8UnVjWmxoOOyxlpLl/jOVtOh3Bu+Rmnv5ejPDZmxQDnp7cpxGSZIkkl8T7OIcs8YoBqU3Kqe/UTfoXtg10Fb2VFMgOPehIkUqNprFGdxEJYzXQhuLugf3j149GvNJQBsh128DEEyN0hd0GplS/T1qXcenrgfvI1ovJS+SdSvLSz6jnsjXlbUkOYBZEQ2Q194UkOOoVXDe2H9SIpBkLb5w95FF1jBJC9d7JF0piCzf0x4Vl5zr4nv8/PwSDXEShCwl74H9dvx7gRPY7W6GZW/yTFgrG5enpgTpCK4dpuXsglP9CAlM7FMAS94DANImx5Oc2UaMwd6yj9NEjH1couqJn2UuCNV0R7unKho528hrWsOuRk/er+m4jnwniTsqymUpg3g9aN7XfBGpHIXaesEG3SUacHLkecPnQm9s6hmf0fQj7qWnrwbUidhA6GppLO24rlHzDq7zcen5UyS6pjrKRuDZUOWsPduotc3TRa+zYsKQwppb0Yg292AiW/KS2OJOdIoNcw32Vo9eJx6j/+m//qsT0MuMHudGUEDIG8Jl61HePFCMMKUgN5ODBIqHe3Rg9nlqgwU8nghyc+EccAwXD0I0VI5bulB7o2Ow+wDbdKd+Z0aV8no3eSG/TmgcL1YjArSL08jlWOpsKSrKmBl7mYyOBYkcmoEMsjf7exqabECQqBklc7rcEWMJHzQTj3gfpOLcQNVt6njTQhU7AOLhqERRHN9IQcGfrJJuyfo0n8pAo0Z8GrQ3VaR0lNm564w0ZrT2JAmGPHMaJUq5JEkMwvCHw9bWa+kJBJEgw521pWQULVGcxtzsos4tScfpwEALkBzpNiiPOBgmEnzeryWjy6sxus0JzzQxOL7h8W5vH+rAaKIkyH/x8mU18ZAIgdIyhTOToKTsFF2F5w/H0YYVDAzPi3HJh4fDxuaGjXJXJRkR7Aw1wDCY3Rf/WU7qwkKUCIrOg6VlvQ3EkSdS8unQZ8u1gwCBlLsuc/MiYc2N72bYlumD8uA1NnptWfa6ARUDwB8UB2gIXFoK35z7wwnwvlQ75NW9NVymM2CpO4UY9Mh5FXtonn0LLbC9oTu3He1tIU/TMnWeoBvG25UTs9QYx2IT13mStjigGOIOrsmBWK9WCHKPFmrf0pqsc0sxdb/CVVl2NKVs5D/6R/+3A5BWb9w2ICOQf7XxymcGYsb+JYlGwxVkls90kuL9+wOVGPYlxljEdSbNYNiBDv67iaXRQX6+tUO5NFxinSTyWyJlULxSlYDLTKJDMKYRR/XFahNNO0nYRXRJbkGhpMpEceAe3GGnXmYMPfuGZI01JSDyDDEh8fYddej7/PC7OEP6I0BTSQ4IOvb3D4cnT55Ky2A/tpZ3EJzQcaDfdOMgwRlNrVBNCEJYDxBkFX0KAMFxg9Bz/qBTgFIuLWWgBgkfAQx0KuwNmuR8D2Dl4HDffQP6nSCThJ5ksgZMlNzY8jLDoM7kgUPzQnN/aRV6WMrpJMBcSz4zaCT2lmAfO2JTZA1u4HlL66HZ9M1uKRpNVEH43ne/63VgyyL5n7HqJEC+P/z+y3MpHadHR3K6OfcgYMdHTNDEmd8KMkm1o8ALbJ5KATXuns9mHyAT18gZ+4RkuQN67aTqQAFABDVGTJYAACAASURBVEGqIpj9kkSfNQhPmKbn8L+b2hH99krO671Ej09CHXFvg6AtrbiXsBXqvVejPDZL9QuD3aCHHazjQ5+9eOn643uplCW4ToMbiRx7XqSy+np4L5s8q/+IKojN8/Nz7p0GKwAMmkYgaiiSnABSRLYokgGvWGe0nzPFjmvnntOAHLUKFajk5E4EdTIMZl+7SuWGz9rZ2rKHw4bH4h9zvSDkfV1BN1NB5t/dJNoypY1wXtNFgjJiA8OVDc0usqWpZvE+Sc5SvUTByj0oLY5JuBFiCPcXWkXEBiiUc24IltlnrA32YeP15nBwwd4aX2lou04MnyIZHSZWPbGnHVtg73mO2KW2/S3wEGQiybpAEGpTJaGXADvTFefm0ldh47WAHfc6W7SFGhimbHICUaqRoVmkGqlvKaWQ9qPESzzbxIYJ+FkXU2I1swMmdvXfgHeSZ8Mz72rDjTVUZUL74ZxI+ykQl/ejiqPMYw1jUT738jJysUgkVrLTSaJLUsg+64HNbZWQDBcnwA8gKaJtXBeRA/ZDB9t9tnuADHsyyiNpeO97F+xxUGJlpIVklwP1L4P+/+Hv/v6EF8srUrYuHFUeJk084QcfDtubW6I18OBAejFYloBEi3FY+XOleFBjLS1jlp6zDSwOrojmK16IG84QmnTEcoMgRE7smmW8bMrTfJ9rZDEITLjWZDGN9oTb3dPg2FQ5CNksohWqoqSczgHqrMhNrYRgGiUS6EQCj+vgMDl5qpBVDpXBBwj/ZNBAcRj5bBu2HHELMnfd+JZmjkykI0PCkKDbi5RTSw/yO2RrnbHh/JJMBB0AveO1bFh2D3Qd1jOlEAIseKR70ipAi+Fxhr8VdZJMVoKmAecthhGBdQwCnx2N86nhBOUE+KaLYzVcWB8Ojs5pKkExBwbUIzzxHFaudWt7P5PxdqhYpHmsFVNMyjSENGow5CdloeZgYqTI5mnYIxmSPwWKW5JIlHV1iHUtlKTJ+qOxuWCJGkPVBj8lvjxLKC5on3Lw0QxX6qjKaZTvW3GCfQNqnXJW0BfOABeK3BzBudyuQrBxIBlJndyZg0hCFN4kqNq0AZdjsmk2RGy/GmrTjHQtWUmFR3kt+bDRwGWvK4FZGqB9nqKFni5us/iRM1HZucP0edANLorPSPNuDIkqJUgVlpC+DSTzmXiF809JMefgagBSGeA2xN1LIZodqW3R7OzFVJcYSPLixevhz/7sz4avvnohL3N3l0pEGohPLhj+8nh4eP++wTCNqdw7SCWcdewC3ERQG/YHlQMcL82OOPc0hZVjKB1lggloGy3hxYroCJGA8+xDu8l+4x8md6MMu+Ce5cEXLYY9xPRS1ptnB9rCGdjdifzgP+G4ldQ7lo4ETYHR5FTpcJ7zBHZU+7Z3DKCwrQRtsV0j6UZoxpN4smeQi3TcvcNK4JzvDp9++lHxieMU4LVOtKPRQMeWcF6wN1z/6WGCfVUnioaG1rONdio5BI1lj2OLLHnDUXaIz5SVI2wnWxqndHJ0anKytJCGbOQKpcGo1gEFadreAhq02JeLK4ytR00isn9Br2hGQhZx3mcRh3jh2rK/caQbr7Z0YCQDGRqTHhP7WFQvOBUQIdG6e+fO8PDBQ20O481PkDabiW3id+CZsk4kMKJTBNMG/EmMDbDKl3QZms+1olrV1CQtPKNNke4kVASN4ekSGOoDRiNtJ43WoIIiwlYqaByM7yApiBpDKJcGue5P1p6BSBuRRjPYC8CEH1E5Y5bG5Bpu4tCaAEdq59u0joTdiYNM+Gz2DddN9ePWzQcGPAR5rGnTG7zGUl9RJ1sUsxS4qhGxy+1WwVQRQ1P9+Kox0wm0FdhyTlUJWUaNalpf99LR3gnM08cRJFnfrnJGKFWCQtvb2hL2cpSuUt1wiBZV2OVlzzyIOr8PjU3KTEkUcv3hTsfO2QtQUwjb97O2BJypPncz7LXkmwCanHt00nd8H+RouUa+IvMKnSnyu+HpcvYmItxSvZwBMgqN6JCK8s5wjA8ZLwzHR6HcsQ5AeVZUSUSw+dXL0E2TJjwVpDe6a4IDXxnwCPARP+hkx1DhEnulykAlni958sfQWhgyk/PP0LT0V1QQzSTts9Pi8UeuNxKPqWi0RKrBdw0OdB/XHBPbFxm4VImGP0NQghhlnmccagW2S1YC/S0O+KsZEFUZEbmfSZWZmJMzQZJnE/rpqfaGBBwgwODVfjiSvVKUc/+mStUTxlGaaeWTCGGEv8+1dHLG//PcO+l69913h/fff999QJCP3W5qZL/27YStg+lG0zvIHv39/+LfnbBo7ZBAJKAOgGavrzMAYcE3fvEMofPzK4mnlK3CVWI/icLVw2wdTy4Aw6VW4dmZNAHLQtMh6rf4ngYKRNmOb/QaRwMNjRhdggsCo55sxw33+xjkgt4WD81O9MryfSCUTNRzDu2E6zVDLW5nG3451TMxHgYsVaJnIxtIVDkJ2gLX2pkTD5CSupJ6JUJOAsI1y8U6PL7KPHkPjHbKXDSejcOhns4QkGhxkyAEFYlsYOSYlIslRDCAYrOXEgnjWq+yrwS6l5ehrISPdV3mldstFy38Jp6xFQVQZMtNad4zsTDQvmED1ID+snrSNythiFOSc1TSQinNBNF4+WrT4Pr0NLzfYZSkJl3Z6cBOQyhjbaPvSrn4hGCvEMOMlo9sEsG5+tfzC5alaNhJMHDoPsAxZURsGtTSPJqSY49IJynA4MjdJGjaeZMSVzk6rhMdafYZxoSkASOHEWS/4CC2UdWoRkgdY8kMoUjB9CqeZ75HV3kVqKYG9UYfPXpg0IjzJjEIfzTJjaiBJbcE1jwjnr9ySiAqBEGNFBRi0qN3dVrlpGkim4E6MbocRvAoS7u4S1TIYEZGLTw6HJiog7zhIDhpzk43dc51NbLWvmjj4TjvQg96Ld5WaeIzV9fWlOPEnmxuMAXwo+Gzz54MlxOezewwqrHmt2/e1CZgxERaK3BlH/Z1sU/ZC+hNg5qKLpWOL0EgwSDPnn+zj/g9pe4qCbMg77MO9YP77kSd97XBUknD9FSEDz0Mcw5hyiAdgjWUX55//aU2BzoQAaQjuFdDESFwJFAn0QxtaHY4n1xKYWiVD4IOnAbJBvJklJEzXp5eAZqpknBRjmeaIZSR09P0akDBwZ5yTUvrqzpubB/7mmvnTEP5YSJE694TXCsFuLYsisvZy8S1POvmi4Nkk1zAZ2Z9cMQp4xPohPI1PXTwOjIozjj177ifPvviU8v4/O78eCwAQ3DNc5FqNJuKI1Jh2vnixRJ0ECzYC7IBZ/7kakw1gQy8UQJr+xaWV6QQUVF99713hxuMBj9Bq/9wGNv3kfHRjoleXx/u3WPEPYHeTqZAHhy4N3hP0G0qJlC/MmyIysOq66uKzdycyR/BgMnYcOnvw/klESEAFhyoYRQEEE0zoAJKsMk1w+FPQhu7Hx+Xyq9KIYVguyeZB4D+/fGh9ihIOIjsik3i9lpUFZf3ZD+wvlScsXdUDKgOcF3sb5KCO7cfWJ1gXaF58EX1BKlDklUWS/S3gBN9QA07a04+e4wkDNoO547AjGCp6Zo9aRh0kgCeNWYvEghL5TiG1hJE3Z4ig6oAY9hEmzxp/pZPPR2Ob/FjuU9oVpx9kq1O/PgMAmoBuVKAaKoY3+N5xh9E873RaaUVy3a5V+kbK2pPV/l4VgTXAh34anWjMymy6XDYSNYBX4VPRXObKhmNdrzvsRXqNIbPrVAxvRxevHjla/m8WfwniPiIoViZOoy/wheZ9Lw1X4PPZP1Mymr+CJWAcL8jSShI6c9CPYpAQxB3+NZ49oBXUI2u1aYMsNF8VnUtUr9R8LiW0utKagf52Nnmwyv+UHzjDjw7uJTHvBKVtJaVZD0Ylse5Yr9Ebzr2CluE0kurdHH+sZVQ39gbPBMorZxBvrp6LOBa0xLZ+0wL7qouyDXc7TzzCGGkEhqQle93cMzeAFzDDn/729/2PQjo3ZfEZDASCs1/O7j+p4PqK+DlP/uP/6UJi8DB45vNefGQzILaJpDghnhIvJbXsbkwlhkzHiSbzv80jxHERbYE3Ijgx1JJdamzEa40S4s7asApBzRBldwW+TCRdOJzCOjPT0+uoPprXvWMDwsjHa3tfLEZWgKI61G3GumeoyP1oQnOuG6ap/Jgs+AGPGfhpPLZSmvJ20zG8/bmQcmBzaZkE6VF5dYYUxspGbJaOcV5hMPJcUnCmQEeaaiPD8I953O5f7LSSPCAWmaqpSWfKtXLIaxSSpcVWVPl9Pa2NTaryzQipvOYUb8JrpHwAf2P8gMbByQbw21zVZVrSVpBaqDB9HNZHKd6ICpQkjStKNFNVhySpy9fOpo5nDhQqjkbu/gi0WkOk1xGJlSd06SUjnVcPtShUDiW0rl/COI1uapeGKhPMgGMLBbjQlOIwV4fuGq46ySAz24ajmjs1LTJIwdGLVKQewLwoiSBXC+trLin4FvTYIU+sIFqBcRyVGtNZ2cow65biaApB/QarVSuE5k5HP3DR/ddB8e2N00FQycnMLw0/lhNoBxpYpk/GMMc5jgTVTtwrqDEkyRgc7OjYabQ61CSIoMYQ91a7kGmLXFV9zRrkzJigmuZa8Xl14DpBN46U5aFr5tKrqaQVkLaAbkPvJKcnCc4rG+Gze2U/s8m4V/SlGSJe2pmePVy00bIzz/7XKOKo2h6GY4HqsDdW7cM1NTMpWyofQiNQzRiHiSWZxDuMlw77cDJybC7y1CioBpRuTiUkwhisjCmmpLkG/SHBJ8EAUUCNH3hcn/59OmwvAjV4IbXQIWNhrYut5+cXWQ62w73GLks+MHYBIJRhltwzpEHQ+lmYZEBH7eU+Hdi5eKigxtA8QATdvd2XIee8MgeoDmZoRsMfUAGjX3Ps5Off3Hhnr1365YIuGOpi8eOeoY9MaKAKHNE95VEncCQtd4/3B+2NzeieY8iEcoTZ+n+5/pJuuN8qTKCZs5bocBBv3r+LE3YVBSn4shJSEDMV9eWHGPO/fHejVTDGZdjCkXw9Gy4sXbT9fnVr37lGnGf2P2mAhEIsxO5Hs7UwtyCzW0kNcNF5P2wFXM8m2rMV/ISkGJqSntPoMAa8Tk9JtlGspLxNLip5mn6JbDd0WFmEEtQUaQRWTP+zWey96T0ObkywU2j4UGpQ6FkAmDsbM4798WacUapbgEyUMEhyVS3/O5dpUN5Dhzy3kei3VYpaLiM+gQ+8+zyummLwI51+vTTz5XWZD8IgE1PSefh3lW9YZri6YmBHXtD+mIpXwk+SYeiEXNeJJJ1Ixh2QmgpaXG2qJRIG7xx40qHH8ChVYVs5r+cmHRBI8rE5HMTRRJUAnF47QTxrGc3CtokSy/MUrT7Oe9tsznDBj7Y80XAwOhUc51cuxKDVXXj3luCkvfu73cF3sRcux1pwg6eOtDlmogHuqcgfGLkC0HQZ22cJvDfOzjwmXC/2Bl+vnwjg2OYs9DoKGcjdJw0YPJzPqP7fqyqFQhDNYX7ydwKtO33fVYEgdg2+7wqSOyKelMK3X/YCCiXhXY74K8AB0EUbEFxua2Alo1sIYoO3vVRpYYWxkIQcxSSBNtK/YaYgyTJpu61lfDtqx+BeAkbZoJhc68jRtPbRsxTdJMOeLE3xDOZUv21e/fLrxA82L2Sdo6+OAAZA3VQJMqwJRL2sxNkfQOsNM0xg+4Q8Wgd9aDsPA/2K/77W+99R19JVZX77GmrDYpd7Q/7ga7Xs6tS7I3RX/u3f2fCA8JxcYOgeo5mvkQTc5yBDJS/qsuSX5YfdnzkoWND52LToIfMkYb1IuUxgkcpI9VMyOLh/J1OCJ+3JitysR6QmmCkTI5ak+EiWVKgbNANjkwROymdWoeopOTghL8apd6Bss0FNhVEoo8sGSOGE+Ng03xEctFIvKXBgxxMkeHiBY2rkaI5YPLTbDg5Gw726YifuEHmF9KExJoTSKjMAO4zMz08f5YyB8Hr+TmZ0hvlewgiMSQdJDSfdHY2WSTvbYZUZXg3Q+mAIo0k5UOU/sDXkGlTytbYoLqAQsjOG98DVAxkmLIhDW4YQQ6lzRf7e9IfaNwSNRdFnR/mZsYlL5TOdTYgvFIMNIcPdGhjc2vY2IX7nbIpzwOUiGSB4ImDhMFJZj3vZrYTvjir/D+SZQS7zX8iQOQQOh59ZkanwLrHscGVPBdpZq+pl1sTFy1xlpwdQQWOxq51ufPpwI4eOpI9lHgXVFdRNYJqxMVFdLQ//tggDseGs+N1QbKYWoWoP2dk0dItARd7jOfNHlLrHNQOzvoINYSJWtQcVIIyuK4inwZ3KVM1P9PDqZoNZaw00dCkRVkcQ0N2rkFjOIAoysyAtr5NjT35c6oURXiOataH8kQAEC5a6ZJeacymucUAW9Sa4LqHQ13llKFa+R4px4kSvBVct2GkA90SqsMREmBvbu04pfNyNJfKiddO8HljOD3Jmv/yV5GVNOgqx4NdIAC5dfPGsMSgh7OMH8a2oG0djurKMDdOMIbONpy5oPM0tfBeMbjsxW42ljIDbeEsjX9M12w1EtYc3nToPIvu1fN6rqhecAYJ+NSCZfz18amNiaAr2rPx4nBhnwSxXySyeL7YVRzyzVtIQ45NcNm77AuuDSfCXkC6DT7xRx/9ymdOQAevWCUVgAInHkajn2cAcsk+fXCXYUOg4MOAvjlB286bratGrvW1VUvt0idMtA91IBeoNZyQtDLOHHUeptqhXz3SQTI+HtuZnsnrcqua8suhwmk/UK0B/UQybQVu+ZJBFF/KXlVFCnunQtMU0wvfyL/ndRlh/LUofECE0DkioTefybWTSyeLQv2QjobOuAN0uF6GZOxrQ1gPzg8Ut9ZVtor51iCQRvSsnk4uPWPsOwJG5TaVfXt4RQWR3kFQc3IkrYfnkgQukrBcT/Ov+f9uEu4pcSS2KZ0HcCLYBrnD5qCSAmUN/0FyZEP8ENvJfsJeQNmLBF/oE6yXwMckfo4AEZ+nlODLjUJLkQANf5k/2LQGKvDJDHuyMgAFq8awu84FTBiETQVI6oDT96px5+yxlvrDjqv4tbzieuAbkK3kfflKD0CkbNkoUIZA1tP8uOJ+Q4GIvQLVhjPmwDH7ajId1/NWwXPrDkcA4f/n6s1iI0+zK78bG4MR3HfmvlTW0lXVi9wtqdXbjKXxtOGR1caMBpbHmPHDGAJs2IABP9geWN5gGPMmAbZhv9gD2APbgKEnG34btUZya0bqrbq71qysymQmM8nkTgYZwYggGcbvnPuRKbNRqGouEf/4/7/vfveee+456WZ5aUDjbnQBNEpsskyeE35LJnp4vCSqSlLVFb9yF60gKJA0SX6X60NXnDOBDiY0yP3DAxUJ0ETIG7megQz0DK5ZhKAW7QTukO8r8xSFN04cKl320t3k+lBRKn4IBSwSFS/V00pifcmHzo4Ewd65SpErtHywADsNx1elgX0Zy5Wa+XwTrVAglB0LNYeSs06lqCJ5F4CVSbUR/QmBDsjCci5yjomrrPPnTJ0d1ojyK80xeBjYpllXHVPpp7dbuhazAY7j888ex2OGnkW7zZ5pUiB9lkNhHXmA+oTONvHeRRvvKc8Q5R2mGXueylRfqWqd9mJ5eVXrRvNjlw6sKTqQIhU6r/knATPLcNrlUnnaf/BvfWuEFqShek8Ug5Zw8JHQeLBwzMNPJBYDDEkO1Z4rVZY4sSTPEdrQDNx4UMwDKN48vcvkU3A+wSVVHgqJvlT8/B1tJTY6r6OKu0rAQkUEPhlcIvNyXpUoUlslF0PhmsqZKykiRa9ZqK3slHuXdIEyqUvCYakgqyxIQ1RtyYbaxEb4PIHO9bBAafGic8uDNeJs+9nhKagHm9QuQlT1tUpLBYfdAZFLIpDzgB00CMxCGqtIu3gjesCAnCftRxNBKhxfAlMZ9x6Nqgp4LEjup/SleyDDGFBYJo42IddJACNB1WRxhcTQVfTwrKi32Ppcw14ZFMqwBUGdAwS5LN7juNeNnb1dJUWX3PnLjWEurgdtsFJ2W4bfKwWQ25zn1ppM+R42LJU/ckskYbTBKfx0kJzZJAh0kc0M8iGTE0kgeViOTeZJYatHOPjgCmlOqzbWmVtSFAEcXOXwZg9gZ00yX21Y/xSuqTn4dGMQ+ocbie30mF7HDo1X1TD/DU2H3y8VrToTHJLTVlqBpzu/MCc0h5/hMU3iaCtai+yjb85183x4HQ5/2rOiI52DeoA+O4EsnSIXd1ecNj67kHdZ1xA8jWgT7J1M8z23UAuXWQHn8ncccHXv5dblyWwP2Lroc7D260r5ISU2GTCRni0a5oeH8eLFZhz3BupwEEtoreIsigERicXjx2uKG1wLCDR7kcKHwxPUg5jkYR5c58zBkyoQNCQpqrgAZN2ynmSUUK+L2sR1bG6+1J5z23Qg/q4OVQr5MfM4KQxRbeBwR7aNwM9h+vTpmtV4xsdidmYujYtQtzmW7Bl7CQ4+d4c91+likcx9x158TtcNvSChIxUCfEkrOZMeYgPPhQOKtVAcSDV0ja05KioU8RSJGvZqWEkn6W+sKZ4Ve2L75XYaonhQS212DraMz3DEeYZ8Lu4jnTJeq9bAVdBDmNIobiCxVlPcJ5Z3u6BY2H6DLLqDeXYBkgrwYuQPdA5VmonJtmQuWSdKzi+QCkXffN6IOIfYifWE7YTrRJUZClarXD5XVmN6ajIPR1NWhCbCa5b0m5FKYkrZa8QF1iTPDdRuZm5Og5zEy8WZWT1vfp9n+6r7a2lBi3IB51e0xn7s7e+Z9jOGWRXqWo5ZPDuegfe792zZK6xj2VYLYHIxO966aomXodQC5GiIm8E5AAEZnLkQLF1CrpU4IStqzSqhAuGksMwmCQXe29fvEAcMYqQVeHLwWa98Tp4JtCb2lzjeKFWlgQvXrEIjreDpxvKexFcWOEUPSUvpZjsx9cCfRAboUMuanRjsWZ8yKFgSyEJ3KFQ4PieJ1M7ulpVBpic1uAqi7W4AhQZnGupkds7UnBMJWM58GGm1opVnuhx/C2KtdZNqZoVLW2bTyH/cNTdaWugpdveD122Pg7LO7PMRMRQ3+UKgh95fVFt8LM7lj0FSauUwd89n2FsYUYG+I22Ypkt8dj4Hv+suNqZgFhcohVSRVORzFRBOfyNdcbtGF0Rb4ETqUwsUTKUpx2rzk0l6obMUhJrYWJJN5VNVn5XWU4cyVlcuw/VIvleyxwYiSV6JLZzbPusRMBhpH/Nzf0ETM3rtbj6zWc6z2JPkPMiR8nlYM5xtFk5wh5X3JQ8ABOh17bnCuih0P8tQsifYe6YjNRptxR3lZw2bzZW1IXU4nYkFeCo0kjzX0mzQwJRnZfyMPNhpQMz0zpJcCxz7j373r42sF0yAtCxSaVuVh0VrmEOTm+zkxS5kxX7cQ109JaVyEYLHpmEME85L21tDaq8g1UXSS3rIpz09ZDateMHSi7XCQ6lG2fwzUzZ24JpBe0FQC3KmFnZWroUiQOAtmp9aMKnuAacbaLnQCQoHx6ikZXxsc2oLU7WRcgCgLEwCwWlacHeODvXQSLDZbdKWpRVLC1Ft4al48OC1WFpAL7cZTx4/jZcvQVtOpIQh/pUQNIKTKQCSH0yk0cBgOh+JD2lEUNVlTnuL66VE221ZSfrJYMMGEaCD0n5ODiPv5aEU2rJGi8WvQmIQiSxV5CiR2HlOfClJKZ5J95HVCApBi1DySzhBHprPrMXliQn9N/eXe1LafiW5ZtNqWCa7Cm5TGUkgWIu/Ow1/tyLzAjh8/JvDFFoJaCaby85XFEtND12ABqHHqcBg9LCgsXLkJBCnDBaLjoDgoUPQln68eLFh/ibT8NNT+j7JjKeqSfjguNMtYQij7sPkbHDJoWTICJRT8y0ynrHzFgc12s4gZ7TnQSFl8z3rYFStmsKA+gvVNZ+tmcM/mLKY5uPDA5QempQQbOTPpYNtTjvXBIfO+rEu3HTgY0urSX2SbRcbkm9SgJCIkda8+NxFHA0jKbmXgo45sfZrGGnX4X3mDkRJEjRDQNJDYkGCeLCvJOMiqkYCxlqx/mw9Pvz4Yw3fzEwjp9cUEri+/kLrnsEb9jifUzxt0JFGLaan2kKYuVegiyCHHEasf6tt+FBDZk0cw9Syv3bNHSoV7/t26ASxZq1rMlxDTGeXyh8Ujh7kchHI5+0P3GWyK5fVIQj+QuEqdFAGGuDUoc3zq9e05nmWHHw9rKCPjaqCtJJEsi88d+JiiC/ek32pmDczKbdMkmo+L4XVVXva3gIqjKG+1UwbIUZCaTrEwIRZGAx6uuhoT8fqyopQJc9coJFyLtoTr8vwtNQcoBShOy8lI5tnELd0gGk4G4UDuzlyL4gT7npcCL3m+mYmp/NzmAfP+uE6NMMxZ3ROe4d5jNSg5vU9AI2y0aE6E7wHiDZ7jY3MPeM+8beAF5a25N6fpDuukwP+pyHnY+vNg/jymUm037j/QLGBZ8p1cG84tFFQ4t9Fh1v0gi7ylaivbAlwYr/SUuZsM/o+rrXvVrVjnRWq2BOevSFeQh0A7KEoY10p4WZgND+P1pLkFhlSRRHLLW3pAGXRAKBDrFCXVa6iTRWd2lvQ0Jo2GOGaiallAI/9U7jf4oqPRuKyctTgfluGaLkund1wqgd2mAQh1OfKQWwhsDmXwQyMzxpr5Ns23MkJZwtnmAqtpL6JPpn8a/5G94+c4+z8FdfBWXlhCCwZoNVdFRhBwkVMJ8/gfqs7RNE07fvhwW2fm0ahod24eOWaZfaiQU46XcRtz1mxL60WZiMS/ptnYwUXAzMuAgAyKC7oDFCUAeY5UTs98zmGjwBriN/Z2cV63Wcqa2F+cVGvBagFjlGk9AQEZAKsszw7j/IqSKpIocepew2VBMlSqT45XoC+K1/LAXhT8RLo0eBuAm6ID2S8KYYnhTZXZsJ4FtwbOXanS62oiCm3zPrGnZqucAAAIABJREFUnZPXf7m5WXACS01CP0lJW90P1ep0YCnQPbNW8spSlIEWc68BSopM4p27d0TzoMPC9yWY0KgICQdQ8xwfBZzNerh/7GFiutSDBhTOJP2gy8xunQvJ5lp4zsSrApJykYUVUEwLC5eflFR0Yp2BgLrkvpz/7qh5vTjPZV2qA5iDn5X/7N//zRFICYgQLXEOH4aGSiulAZKaZV2R2XHwd8KpBCWNJliAhfujG6ig54OcoEiw0DLPDwOao4pSfFN4s/DZPHTHIa42CRyscYxVnHiPqGxEJ3Eiy2uVwIyJjRLipKRwffDvPEBzdukm52TE6HORcmNDCOXIzahDR0ighzWVhKemKN+HEnH79q2YpsISIurr29xEBq8fqyvL8eTRR/HZo4cx3mzEG2/ci1/99rdi0MFm9CI+fP/TePL5ZhwddmN/59AJELJLHApZhbkN4wBd1AX075TdcsLq+2CnRHPibCVstyUPaVxJDnH/S9LqjoCHHvieBlvSYY7EWi3vwVBVIvePw4kgxu8TcPn7MthE3s/BeShkyIFPChuJVhBIVEHmgiTZ5z4SvJ2gUOFmGFRLykib0QMPLGgYq54tQdn6kuiRGFpphs/M7xQEw4WW2z78Pc/aaIrfj2fM3xixq0tmks/DOuCAIuGSssnkRGqwWkGCIERgdRGJ4gla7IMYXrjVJjT44jxqFfMVeTYk5nC5CRLinYOskyhOM6DnAV+S61aLQw3TECsnkMQ3odKIU5mBnYBKm5RAqdYURRQoM69r7pi0cUHy4F4nz1zKAgYZErX2cKE5cAwaecgNHm4ZACnBnCejAlOUEEcEoSw5gDPsM7hIJ+QgBwJH4h/iqteemhAFi8ILbjqPbXZ+UUXYxw8fKehOqysw7qGVlzvSwDfVxKotBEv+0JJOrCOKpr4QK5IF7uOd27dV7P3iF++L8rS8sqIFhXpHebYkaUUD3TxR1gfWwb0401DQhTp3rAOSa1NMtq5kodqgd9C9PAdA9+FiZMrHEC7tKTMJLgw12d+ayEE0WtqoGHioWzQOEgeks8bSyltt+2ypzkxHu8V6gZNvgy8s3xXAUf4ZUQQc58HDoNJUXAz7kuhE4YAkjWvoZzxj/9Khub664lmM7BxZ0aKiGRT2GmuhoMKs126vH1tbu5rVKOoYGGXQBeB1NjesBKMulDSK+0q+oRnevH5diQLocrG9Pz4+Ei/9CsQYjzroVtIkoA5onUxOKqkuoAdxDZUdJ7K0c+ld20TLMymYt7hzxFeRieP96SCIVjJjp0F4/teWr3k9X0DlGzciK4540/NF6ayre4gpUb/rAVIlPEbOQeStDtVSIsfadZKACREdSRf1nPEUKKIlkeCdOOnzHnMHyJ0jK1DotdU5sZMpCChrkJjAOUNhwjr38KxjP69HPIUnjioS10k83t5+Gc+erl+2vvnMDGvxuu+//74KPfwMLJ9r9z8nC+5iEtdA7I87J0npcxwmQXPBbeUv1hbvz+czQuzhMc4Tfg/wBf5qmbsx4mo1KOIXSQ+ACfFaogNVzjJ00Y9FSYWysrKyJDMbSR0O7TNQ5rQkHZtDusWmXbzgRK6Jo+xtJ/d0I9DP93wYf+uOM10YvCegFdlqHsqW1pPOYdSOrBXuveKZLNYIybWlaz3nQgF+xHxTeiKI8nj9mvY3LqmaI8gCjOKSr+KJ4VIgodREfAtCzedFyo79QSKKTC3UBZ07Knh4/+wqFm/wBNsKZVYgYEoQ2gOiby63vE7INXyOcs9LkUWs5H0AtnieOtMuzZ9McRJ4im+I5s4sdlGeP+eTUe2rubqyzjDtQm6UopwzhffiXty/d1/gEw7UVuxB9rGlxJ5uoxF6u3/yb56lB1GJsZZQHQ4RpBipwJX5Uc798Ufaa4BD6gg6X3Fn1gO1/DdnYkHcReWSYMYVnVKgS+aRpVtzOST5D//jvzPiTcEv2KgEC1XmOa1btKw5BLx4nfkXPejy5kpgUT1IC3BQnKJdqORY3GUPWrEjJZmixN2EBrUmJLsESZ4WrTcGBx8IJQ+GB3XcgaPc0SKlkjXSiGQPXMqUNtPNsfY1n0s3LrUhleiH0Q8eAJ9jCjexudmkUKDwUVNyZHqDhwx1Y5WY9mSSwcHz5hfejKXllUt+ORuPIHXnlrmSP/zBH8f29kYsL0zHO28/ULUMRQPTiadPX8SL55t6r+NDeGknMTofj8npWSUane6ppIxOszoTTy8RALcfLV+of8PPvHFd94mFxWFSkF82Ps+oUHj4t6ktXlAEB6EGJ5gruM1B8OH+kmCwDtbXn8uBjKDNc+ZwJPCwVlj85jRh296PLQaipJNLsldRq5prEOcr9UqVSE7aoIUWO4FGiInkp3x9/JvrgLbiz2CUphRmDnjmgaWcSmqdcz/8OfhdFShoKute2aae5y9udQ49qSUnBMumDRys/A7Br9AvOExYX1qf3B+S6+lpce5cdI6i0jCnDvk9EoHJVluKK0L9sDDPAF4KGFBmkmauq1phbgAOopFrClF4ahw+UnTRpLInu51zkqQTzL0nG6BYFMgt2vdJhYKTJl1ZLG7NC2XNM4gpVFVuX/WoN1E7QUXHwUWa8OzTLHY0qJJGTS5GbGpR2t2lKCM405ImwPFsQG4oREj2KHpF82q2PLxba8Tq6rWUzhuIX7q8tKr1sLO9J0MGc6YLcmejDJALkNzDw/3o90+SqtPQYN2XvvQlDdD85Kc/jefr6z7ker24ffOWlB84rO/cuat1sbOzrcOErg6JuTmvjhUgQhwQyDOWASRey6olrHUP4oKSCS3VPIflykCoD47QWcY1sa1byIE3N7cohNvdqPPY3TEnXO6paYpDMQtSTeFeVBdKIs4LMSRLJwzKmIbZDvZjf3c3ncMMAHCgsJZ5RrJZz3mUicmWCgzc0Vj3bpNbJq+0zUW3mab44fXPNcDYH+RaUlE6UkHJnAFrmvd4/PgzIXEeiiV2DOKkP9Sam5+ZjZnJybh1/ZoOxKmJqTi7GMTGi41Ye/osjrsnioWzCyBR7UQvfYBzTdzPwkOVHBbOcpKQtOY4hQ0mXhSYJHU8S0vgNZUAeVgq9NyIP7jVgWArxmTco2sqvWKkyTKrGZ2laYnQOis88YxAnxtjVk/SQLZoZ3bL1fwCMo8DD/dRhLv1DD/bVCm2FBSAvX3rOov6NLIFunXvjQBb4/9c9xp6EjEaRMxo/rYQutt37sgdlpjJ8cZ7Tk9NBDJiJN08Bzjrx53uZfFTOo7E1wIisI5B94kHAj/SJVYdhBwmBLFEh16GNymRKrMQqYNxRnMWJXhCxzbPzWLMIqCk3xeFgP3i/WYuvwqcpBQAvJSY3euao601QOdPrpKLOvPPz031KCZoHjZLl1rodEqKUvEI07ME/Yh3/Ix1q2sbMfhorjfxSbK37Ql9Hn7GfdJAG2saxaj9fd0j3hvKYJH4VZIIH/0cyVsP6EP3sMZ3My6gRdTqcjbl8yjuSFjA15nzhZcywLp2V1sZjx2XSGiV1DZQT7ELKu7BxNwCdmrvZoEpEEmiCO4wKoZnMcN6Zs3zM56Bh2vt6mnqh/052E+leyM6CjMFWdTQxeFc9JkB0MoQPRbmtlQvz4DfKVbkJQ/Q+Yx5TSrDlC4Vz5jPc3RwoELxxvXrKiDoGqG8w02fQRp1cT47XJybpsDyVTwLOOegjByf9IVYQxGRBC3UEynCQRVKPj48b+9+A8ZpFli6sEquc65IOQP5bzmPNRfl53VFq7HkZuUP/ou/P2LxUR0K6hYfLyVnUsaGN9WwVLb4eXO3hN2KKNrRo7T5JsBQLZSESDe6VMPS+zShnSfBwcNrlMOtIAVCU/OBFw1LTX2eAbubh0kri01q3pBvDwgU5InScrQETE3fe9XWvCRuVGwMsBHISF6pipXM+E5roRYu94BWZKOh5HJz66URwhRq1yHQbsV3vvOt+OovfSn+2Z/9WXzw3o9ib2cjmvWIxYV2DIen8dt/+3uxev1GfPrpozg+6oqLODWxEju7B/Gzn3waJ10GBVfi+BTHvz1VxAwYgnbbFMODF24TGoZkwTKkSBDDPZPNyxfXZAqLh0ULiuqBU28ovtyKGqmNTADX8xEPkcGZkVqibOprq9cUXEmA2IS8JwFD2sBYqMUoOqeWlNNmPztXW5pnSjAvqLKniG3rzAAbBQHrgOJjaWlZiJURddMf+CqteetWO8ErXwxyeYN7k4uPzYBGHgasASFqJ9BbjOAZufaaL0M+JbEmqAvxV6vTCjDwPuGncoCCrKEbS9qHSyUBWQM6bctDsRcZBAQxFb1IKA0SQ0YMCCjsEQo41i5JCx0WkmMjcAxq0II0Jxq1AJ4jpkDcS55JY6wl8wAndhdRoaMh2lUlxsatJXuRlBAhkeOe7geBkWPkWepjK083ks8el0FRDpTaedCVeelysB/gScsOe3tHeurlkCDB4NmSQLBG9g+OfAhCG0rpscm2JeHgKDIM22i29Ho8dwoVEDqWNUkoz6rf99wGiQrrEmWIdhs3UTisXSuiREVzHrweaKKD4+CSoy9795lZDQiiRvN8/blMajRoC5I5N6ciivggJIrOxNiYqAilEOL5UjTwc6HVOmDX4733firrb37fqA8dOiNHpgZYa3x2Zl5JEF9cP4c2VBnuGdfBe9EG5SDns+JwWgpEdzcY6IGb2BNqT4INjeX4yGYwJE5QKNifVGEcosUkSPQO0DoUBmZnZeagLtPhvtY5XTsSRu7DwuJy8sgtL8YMB2ghhyMDfNyHlWvcl4vY3tqJZ+tr8WLjhdz5iDNCzWoeILy2vBoLs7Mxk4PmxJjxceyy+5Ile775Ija3tyS16SQy0fa+qQOsGZII1svu3m4c7O4ZVT4fqJO0em017t66Hcg5QuN68vhJrF5biVu3b1uDN5MXJ1OetSDG0A0VrREVrE5HcVB83mrNLreb23ruRVWE5yFqA/zqWTvAMpAs7uf2tgZUy895Bqx/BttY1ySfF+ckkaDpqBz1Y3sXYworRJiDiwFQXdfFOjJ1z7MaPB/HFw9vRtjuHL46JkhQOMSBFuzmuFjoWaZ9OYlxx8MKJSCBvDdr7lWFLaFw6VBnx8qGhq5JtKRKcoiPAIo7LhiJjUbM0Yxvm6MPPSp5wza4sdwoMY1YTyFGl6xQZ+iGUgwKKSTGJehx0kEFhY7uhVBsfn9xYS5m5+g+GIxTbJVkqxWxbANvmmjpdKrgpdMKTSal7Ep3Gr646Hqp2ESCRz1GcaYCd3lZRRoJG/Fez7rd1utsbGxKfYgvO3W2nbirO9GL7inxiuR6TOuOPUbhDDhBUXx45AJSnRnOquzoG7BO9YlXBsb5PjmKOtTEkJaLZRJPDLs0DI3qB4ATbskk2MxOZGItylnGfK27VIQqVEWBh6kAIn+Q9E8QXVOOkZ7z4ffIN0QRTTDqUmwhRjrziE+FXkGhJxWXBJaKtwPnEx8Et+niWskzXVicE7jB98jbirQusQXxBwFtemYuFCyQYLoJ/7+IZbAmzwAG+tCNyElMWxa4JMpdDv8mDfYvCUaInmfud+Gy89rkmFKQY5aNMwqwWPrkVX0Oil7WQHl+ld//vb8/kvSXhpBIHnHTsS4xN1tJhiY4zfUBzWABV6o2eyma0R6+c1uCBUQANbpq3q/5bTx8azGqZSSuDDbY5hyaR2jrUiHMJEUklnxfMjBXnE4R7NlIMDtT1YNAwiIqCb/50h56UOIk90kjArSGqWxo9WnIgknVlKPTUAOTySA3p30VAiSGVDx8nyTtCUmh5OwOtNGlX1yrxZe++EWiaHz4wUcxXpuPzt5enBwcxIPXh7GyMhV/73d/PSZu3Ir3vv+HGvScmp6IX/sr/2qctxfj4Q8+ix//xecx0boe1bF2PFt/rsXRH8LFJnkyUgv1gkNBkntM5M7g5GW9bQ4HAgkLiTYQBzYBrHALNQyTBwXBn3YfiRe/p6REXPaekvQybKIECTH4NJwoaBrJNZtM7fW40D3FHITfh150fHQUz5+ua9iTBMADfG51FnoJBhAcnLwmn4HXvHnj5uXASbkG1p5bShNK7DjYSvEACg/y6raNCxArYXjNsu60ni/c7gItZF0VXiKJg3lgnqbWMFHd8mO8LkUTyisczCQq/FxI2iloEnQgcy8vkXnRoVDFcZJzNchRhgLpqvC37C/PM/D30m0Hd5aUng1reD+0P1lfjTFz+aRVPYLS4rWv95Db1TAuAgqMuXrQN0A7pdJSNXJRrXpvq52WLTD+RkiOOj4MKzFMW1Ux5+RylFPxY5qmxnWTz8+z2dnactI2P5saxJgS2VoX4xpeA5ST1jIH9OwcQ4JLOrC4X/No8IrDiN45PP7QWoRbf3jQkdwa18K6tzxjVcNacEnRyy8ZK2uD5JpCiIJ5ZnpSrVMdDKk6VFBI0HSeyYPXXotWc1zIHkGb5EVcy5098VonJ80J5v7yWaG4gJAVvWDWASjLZ48fS7mkp4FWZhagrzim2UkNM5NZJag8x/n5JSGhHIq0+klC0M1mDb7c3BZKw6FsylXbBjg5NDMKWwGPwgOip9JGt9wc6hma+UiDFu4ln5M4qXjMfMPYK052cWH6xTzdFWQIkTOc1gESI6OltKwZ3i3uhlAqeAasKbpzUGhAf5Gh5PnIRbFv/imDuyrWUZigbSurZicVvEelRkt6KPMT1jUDc6YneQCWz+n9aiUNixo4qdKgFeoN6naexqePPpVkJvzbe/dBb13wAiiQTPH86DZxXR7sNAWE523HWoaaGSAdxu7WrvaVEyI6OnQXnLyom6QWPq9D/N9VmCG5ojtEUs8z/XztiTp+INQcxDxPKE5a590rV0HmDNibBTqzoo+930qyAHBBQTYzPWWDK+4Prn/S2gZJLXJ5Y7H+/JkHedOBjrOXIU4ly3QJZmfVYhfNJl1IGWjkPlEBCC3nnmlobOcyphWqYVGKkBzjEDqh6S/cj2pabvOgzId30sPnKYUISjo4YpI4cS0UvZrNKgoRMvlgGH1c58fGi+cudABe5ucUg8lTNOgHZ1/iCFA2OPP66lTL2CyLCiXUJFpF7QL5uCzcSMwB5yjqOA+IA6xl1IugNUmthTVTb6Sk4JbiMd0G7qG7rqdKmucX+V2vU8UcOZ6exmkqrrBmnZgzk3CiORTWsOIrpl+vyJsWwKsg+wKqYqSimLOITo0t7mtxwFnYM2WL58kXa7rMfJjvbJCNfwqq7ULDdEmh2IoxllkuSaNovmlAV0BPziSd3xoqn8phS59xPGv2vEyzsntJrOQ+Sq6U3FEAhGfMHKtwm/bwvvYXnVSAU8DX7DzzO56zs5GUJPRS29pJ+tWsitBzj+gLeAGUPO70ooN0peRRu6ky4lyHIvZVHW+px4heY3YGibQV8+yPwjOWL8i5aSjcIz53r3uk842/RdmKtVn5d3/nOyMSB6ax4cMh/E8ALfbG/Ew3DFdFArUWqTlPTNEQgHmQQkA0iWnlBGXwwQ23IYr5r6Xl7cNeNIdUGpFaBFP605bUYiEKDdKkNUNNiNGbz+Xv9Ww92qzr/8t6eG7OQzNJBWChuN3f1iFvzlpNSR7DQZpUFYpnlMMW6p4sVjCnomTSmcGOwyNtmBKwn7/ciK3tHbmrsXgxhKC/887bb0f36CQ+/uhhLM/fiul2K452duJf+KV6LC9PxN/47Tdj6fV78dPv/5/xcovg1Yjf/K3fidrqO7G71okf/pP34mCvGs32khbC4Aw+JmgtusoD0QWYrC+yegQoFi73zuhmHhA7O1p0mBFMTDIolyY90tf0ZhA/Tm0xHJ8mtGjs4tizda7k3szPRcXC+sjmEZJQ2ZSlYvOTs6FQMaaOuY8MyEp/Msn+tOF5nrIgz0llgsfe3o7QSr2XBk2m4sb1G/q9Ivmmiec0JGq3J6Uo4UE2B0eur/BIC6oP5aKYNEhjU5JlRulQnBGfOwdCynBosbKVxFnTFClNNGtoOO1ux6zdzWegUCz8K6vL2HlMlrmsLQ3e+GBX8Cwj6Zn8OPElMWfTWgkizk1h4ZAohSjJNcG0WjNHjEOs0y2216BfHmx10oV5j5N1+IKyOhfFywVuo+EiRKNnpQXG8KU46wy49lTEOhGvKkiyDilqGMAULQhpLR3W3lviazYZ5qlJAUTDyI16zC0sivdMkaGOi+TmOMxsDqShGdxXRxEvN7e0R9W1oFioQVcymsIXBy0JB+jz1SDqSFxhbtz1a0aleabr2CZ3T7SmZYCRRiXsf5IGyWhBRcoEgGfF2mUNUThvvHgRb7zxuh0BU1aSBMU6ykicTWrt89lZ+6g7EJ9e7r5U4AbdA2kUZW1o+TPzapErBcmZ12flOgjcPD/LStkASc8bU5KWEX8bo+Q1TrcDGUCMZSSnJzc6BiTPY0ZJ/HTyV93GphtlG2xrULPHoJ/w+vB3QS9BJz25j5yf19PFOYmgzTB4fiSXfF4pUoSTGWYxSDBYOzJcglqTjnnsfR4Yn7F/2lMXSy3gAUAGQ5dLMTe/KAWP8fZUOp/anZDYe6p5AToCTrZ5McnqyQDMBQZFgxJRuRwid1oRNYROm1RR0EZfWtYhSWu4UOFUhJ6DOLrzqYQi5TqVDJrhocOfz8zvyThJ6iIe5rdrrIfBtW1J4IamMnLf19af2Sjo6DiG5yO14P3+LnD5ffNRjS77GnwWmWLkWGJ3PNQVcNO0M5+G8Rrmtlqxyh1VNM15JoqNgAI5kM+aFxiBQMDUpAe66C4r0TetiS8+L3H32vXr2jskkDK5SfWPoo9ssAmqJM93kNQ9EGwPf2HkZG5683IuikSEApu5DO4PaK80oqWm5aS/nCXEHmgaXPfejrukrIs5ZAgnSCrtmkqiWdbYoN8TdVHUOIYbhYYPctDT2s0FqBM3vE/XFkScQWkn9yq+GWBMHq15+iT0Lrq5HwYzaop/dp3tCMFdWFqW4hTnFGsDaiR77wBHwVQb4zNrCFLKRp4B4nXh4NtdNbsV6ljSObX6EfGOa5ZaEkUahV8ChhpwHjhe2y0ZaprV26yCYfBFtN208OY1Tf0CjPFriW+fHQV1f+n65iwWaweaizo4Urtp2Y2TOKJ47rXqToINA7k3fI/4Qr5V8hIBf0h1ahYG11NWY8oMp+yj/R1q+py+ZrvF2kPBnWuBsjmHVTrWxSCMTqYS8TNol6gqjYuGQ/JL8STpY8nlmv6pwo5PltLJyh9zDRP3DOoxi5CgFZx8uaEaTOH+AhpwRhBPKCbkkvqb37g/Quf5jQcPVIWvrT2JmVlaNZ4Wvn37ttu3VGxpj16cpAoB3glCI1o5VMcbFi95t/dtO0mgYPEWtK1YhfI9HKO4aSvLK2p3wYHmiwMRJIp7QJAkGQQxoZq5fuOGPtzmxoYWIxuIvyOo8v3lxSUFEx4yixCUif9W1ZeyMOa7jYn3JJOBwUDogLhJ6UHP32LY8OL5C20I7JlR9kADeXtvTwsXndbB6Vl87au/EvOT8/Gnf/qn0azPxPzURAxPOvHOW2gnTsT3/s7teO3rvxSHGz+Jo+09tXXf+vKvRG3hfhy8OIuf/vHHsblJ0F1V1RWVGSXWZ8Na9Ic9T99WXIFyQIiTxkBfaoeXJFMGGxze47grmmbBoU/io6JDahLnl8Y0FBDqAKR1a2mjlfaaCnZt9Kx4ed6qxKkGPaBE4sB9o33Ev9nsqHlYc9fT2jLvkKqBETQ6IkWGr3C0fN3jClYFheAzimY01lKyIfpAoqIeaLAmsgYc4YSNYfvu5FYe9eKsDi0feOOG1oq41inPJ4Q7daBlKqN7hNyXpci8CX1/cgQ6D3YtzBxBcQsUsg7rj/0zOHf7mTa/qVQkuXaUHGSxyD0oyXW1cq5gJz33bPeCnii5VocHOSUknKjE2VeW/TI1yq8D0sVzoW1J0kpgpIo3N23c11UGfSpVHTQUbDw31Cz4p7QnPZzKa9tqm72FuQmBG74rz9aatbxvTftHXRUOAxRn2nb35PNCpyJwg2Zw5aKXwV2fmFSg4sAq6AsyhyQkrA0Kyb2dHd32N998y4Oo52cK2gzZsHYJaLx3WRtrjx9L6QLFEJ49OsUg5pKV1Fq05TSJoxIRhrraE0nLONYswdOnz3QfOHSM/lqLniK+tESlBJMGJfvH++LyGjl38v3k2ZM02wARGROietofKoHn52+/9baScIbOipGMazAUbJgzsSIKhQxUhHYb2kA/GjUX0nwWih0SbEy8QKKR+pSqBrKp+wd6Hf7h3rBPaa2LwtU5lHMo8V8AiehDUzp09vfhBu8JkecaoN0IaJmcjKmZSQEPtOFlsw5lZ8iA5ZFiLAPd7HPsnkkMx1vNmG5PeN2f02GxLi5qMOjaT0zNWnIxEqDJIVlJimbbX50xuQSSFFhJysOX7OMrZSGKQ84SrgNagVF8gIfCfb9KlnROjXkWhLgAxcJdIA9iKQF4BTlXx06HvLFl7fV0KyWz45xDi1hGbKmeJWOSM5qZFONFaQclFpIrkEsX6SpCWGMa3sWKGqTe1DTiV+mMkViKVjc7ba1kFcEuXuFTiR6UUqQkwXQ7+SycE6gsFORekorFVv5sqLOB1+A+UGwRm9mPHsx1N4/BSvaNzgkSIy7GzUHdt2J2RQFS5AjL+USRTOGzv++1qgQaek4OkTKgyfvLICUVLSioiUVcv+hYQgRRsLCkmqifJM3iVKP+ENGesL4290uJK7QOdRiteGQ+diVOB/DhnZdQFBBrXAQj/2mVFGLqRPsK7DPAB7A31B4vLo58xqnpWe0NJ8RVIdYy0NnZjqNjn9ugtSTI5DhTs3MJ0JypACM2lmdgDwE75RaedMl/NHjLXs2hfA2gi8JwNVwuOoW4wPbWuHp+p3+JtlDQbIp0uVxL2jMt5Dm/UH85QSkHYywXrO7oeIB8agrwyd0y0ZdyPgCXUahRABaiLmkuIE3qpGCSoJJcD50088X+dVfhAAAgAElEQVRrFI49zQyAA3ceyoC9qcbcm7I3+f3y/0vnmp/JXK53GosLS+oKwjCA8z+4wBV1GMdHXu+cZ+PS5J7SvebZQn9CUtEFLui6Ox+8D2tE0sMd5nVMySuDu6wbkmrOIn3mf+O7XxzBpcWcgWAJKtjv48JkRz6S1Xv37sr8gsOLC+Aml4BeuK8EZi94T8drmFE6o0aE4Q2DQJtbi4uONyotFb4IiDq8xsa0uaWfPApNkcreFdUGyQSCQJvvSvXKgyTRIrCjSEDiy+LlYS4uLZhonpPfJalgQwvez0pIToi1ipLrkw6mAVPSt4WiAM+W6oyg9eHHH8X3v/99OVSBbH788Sexub0T/b4Hf1jUb77xRrzx+uvxp3/yJ7E4ORHXlyeif7IZX3iTZK8T3/gr1+I73/0Xo1I7FvIP/6cxNRVRa8XZoB37z/Zi0B+L7vGN+Kf/9M+i310JaMet1lzUm3C8PYlNsqLEMIfuQOAJ+BouS9UMOhAgVjwThhF5ZjKAAUUU54/EIavNTAapVqnuSFg07Akaho4r2XVuEA1CyaDBAckVsrlGljjb1bOijUkLiHYThzOJcuE6+WAjQHNIu4os1boO5rQLVpKuVowTDvESQZIk1G6+NIcWlTL/uJ3Opm+mbT0cLSMBvBbJxy0NfxpNLNrBshF/xdSG5w3roAzllGElGUjkvbeEE3w5t9Kk6wu6NbIwPujUSFx8Wu7tS95yMMDINV1UdaAyqOEEAcH7kdul05PZzkzUGf5znfsFKk4xVVrHHkiVlFi3o3Vpjq736eeffx7P1tfj5NhDiA5GI+lrk1iwXgie7J3uaU8T29wnDgr4rUK7RCtiOKZmNGl/R4EY0w8WI7zYr3/960qStzR4ggveZNRQXjgmOTuXuyloMYiXiqpa1Yfr2ZnWJofxJTKUAyYgG6BExJiiS0/Ao4vEs0KtR/GmjjwfiG0ogfzwgw/i2bN1PRs+xxtvviUEhYBX9E1ZD9x71iZUAgI5RQioCygFyejHH390adFLgCXxkB51DiWBTHHQNcY89FMfq6sjxvolEeU5fPzJR2kAYydYWobr6xvxySef6Pru3rkfbWgz27sqmJcWsewmufPhyiF9fHhkc5hrq6JG0O2BH8+BgF25PlMahMh2HEOrLDZ5TfYwa4r4DYIrBE2ujgwIhYahWVf70MRS/3Vj050mEgLa28RA/v+NGzdjapaEw464FCskGThX6nAS0n0RH338kZRExFOesZmEaGXnoUE79hDnwLKey5ReA/1xVEl0RkxOxfVrq6kI4NhqXnQ1JqZaqYhBZxHjlV1ZxfvQOxKdgf2kAh1ZNKlemA9PMcjhx1ngtQmqPOZBTbqu4kwaLLqkisnxz4oKxF3uX0kEilypeO+ZJBtZc8Lpf2w01j3xvIxaysPUw67iftyJly83de9VNGR7n8SSuK7ErO7OVElk6HZp9kga6UgDIttnpQ1RupJLOt4iaSJOG4Hj89H5oOgCaKFI5JyTQ2eH4b2h1EOk88xAMYktST76wsfWNQYcQavbMqQeemMP8Xw4N5zMei5LoAButuJnu/OMDjr3i/vLXiZWs4+lM59DjSSFh3CTD48kgEAXh2FcO0MataS4HFc8ozhxl3Ws6XVSlCzQYhcQgWRbKn+RQKqriOqINLz5G2J06RDW3KkWEBieM1hZTsEAm/YU2kOR6SW+sYfKwB69QeIJcyk7u7tag2cpPiDDOma8UhPdSmh2lcT8isTQahzMcdj2nC8nniDwDOkd/2UZz1c0q9UNABhECALEVQYspqkIsJHbs41k+DKd0bRIUSOF/FrukP3IwCv0JmueW+ca0AJKD+unoOambthkkPtGYg1vXdThIu0q0y4LW4yUsNqsDtaxzuiicJYD9Fzf+TBpbZfqJ06yOX+LyEGh0BSuOPuVgoqzhfXAc1An6YRBYz7HueZ3QLWR2qXrKYdSqB7MSci3gU4U3Vz2vmU+nUNay9xeCsQD9pwHOjkjjFxPROXf+de/PdIgUMoJAW2TZPNg5ZSHLufcjFADG2WQDEAtME2EL9MwjDbOzy+mXi8P1JuMgEQg4+DjJrTb07pI/q5QQIRonp7GQQZekutSPZPYcWhYrN8uOqAlpZJiQ0p+5+xcXCC7LjFdnB8yB1fWnz3T4uA1JJ/3itWmJ8tH0ag24ue/+LmQDx8KU/Huu+/Kvpe2Nrw+3heNUNDs7d1ttYUPj0BwMZ9oxHf/5d+IR59+Eovtsfir3/5KLM5V4ua1QfzFX/xJvPbmePz6d389otGXZS9SWc2FmYiLSkR7ObpbJzEa1qM1+4344//nj+LxI8TjQTLGotHKRG4IqkGRMqV7rmQ0+eiFQkHA5EF/9NFHWtivP3hdKBQL385u5hmTaAstgQNW9BxT73NMbUhXdSxiNiD3jpYwKASczysFD9AEo6IERA7zhflZOaWxmF2ZeuKZ58Oz5qBgjZFUqfWNpvWUW9tGHdwqK7xlDl0+L0kJCxqEAOSMYMNCxx1PwQK0mbYxaE6cCSnlfihZAP0WBcPIOgGR+zOW+uf8t+zuCYZDc9fKxLXpQlctTwdSEFuCI1Ppppocd/tSeQGZGtWQS4TTZqknyUhWfUBPtqZzGpvnQocGjrG13Qt/1SoDtp0G+OIgkHGDKFEEB2v3PnuyFk/X12TkgSENSBDXu/58PZ6uPY0OvLMOPMsxtWbvv3ZfrwN/mS6M7Inh56U8loY50j2Le9lqI/tn9Q2QhNQ/0v1GfonJbpIn2tIkuuzVSiby0vZuWUKJQ4xhoOnZ2Us1DhLoMnhEcSTVif4gNp4/FzrATADPWG3W/X0V4tyXBw8e5HrCYXZZzxeLchBprfPCxavV4m/8K7+pLhxrin0gbvX+gfSdWS8UCkI+si3P59rft5mWYt75uRBe1i+HCQUFa4m4xmGvNdSCZ38RJyg3wDG8uAhmCkh0CN6sd3WMLtyR4/pmZ3mdmqbjSQSsz+o5EZ4FB/T+zo7eU5+3PR77ezvRUkeFjtmO9pBat8fHQl9Btkt3sKx7Dd6oe9XRddPN4lADcb5z966K24efPoqjk46excbGlpB+DlB1XUQpgs4Ab5s5miuaH2vBw7AjDT2zjnTAksilAoFpfBziTV0nCR8JG3tkbm5BceTly20l5MgKkjShlsT3b6gYti60qEOz01J/QU6NfWGaEhrlRSPc+1TPRK1yAykeMLPbr1rimqExWsm6uCq8bOpD/Cc55PeILQyYk/QJwZ+YUAeDOMd+YJ1IdUvPlAEuG4wpSa+bF318bHt0XufTR49VfJO0QZWhZS0990yM+FvcGkEMzdlnfoA5Gl+PDKugNx2jm36kz0nSzHPFJIxnDdedTgcJ1nBgHWliIqZErFO6ukrG5ViJoo/dZzWIK6pNT90h1g5nAOuUM4+1y+fjb0cjCm5TmuzINx1Pn65rTVKAsZ7t1jipQT4l7zkTwlpiv7JvSWSJf+wT3pP7yJf48RpEH4oSpMHrOiZHLkLa4nrDvSdJI04OjTjnfjZv2Ai1aCBZNDHnQexjHQD8cN/4W37He6OqhIy/53OWYc0iIsB5VSy44UxDhdFwvOZ3/A8bDNqNqHUnXcmL0jEQAgoNS2eBaSxyn67XFdtOTk5l6lNmAsSfThM2nbfkXKjjdDwvVlBraHkksho4lNmeedCAIkoINQtn5gAIK9dC0q9OaSqAiIokuTnPXun+oxfeZU7BxVE5Y12QoORmrXXOSdYXZwT0FyhZPEtes8QjzzW5884QIGtf9CgU5ChEsygrXWzi3tnAHW91OoV2VzU7wloonSW+/yqlFwSaDi+5K4DM7u6+1i1rH847nVGSYHUGsnCn9UGyTIzhteQsrlwAqqwBMJ45r+F1AL0WKcx2kJmxllgnZRat8nv/3vdGHCxk3qomWfhjtN9ImpmUReIOFotbZVSvfF8DNLkoZOCQGslKILKdJdvSmvWKCzeFDb63R7vJcmZM9xd+lITu+xjKWLqt/C1VOoGARc8H0QHWPVFlrbZbTrfOznrAjgVA0KXK5WHy4EkgX7x4oQdYNCMpKIx8IqGDHBwHXzd+/OMfxcOHj1TpLi7MxF/99d+Iv/7XvyuEBy4o7cbPP/tc9wiWK18H+0fx6OFa7O124vrN8Xj+/HHcWO3Gv/TXfjVu3J6O6qgf//v/+r/EnVu34xvf+VaMSFbYALTWGkeQSuOschFrH63F/kEvvvSFvxvP1rbiz/85C+IkDg/Q/h7KsWpqErlEBo/sQKgKk7Z+71SIXhn4IXGAE8ln5LDgc/K7IKkcEBwUBBACHOjPa/df0+sStDTIIxMg2pBIb9nYgCCu4RQq7NMT37+hJ2ZBH8bGjNYY9WHAQowqbVQOH36HwaUi9cjre1DBSXThUVmaysNHRQIJ1YDmeEOIqhHyg9jZgSLEdHhTm4B7IH3oihGpiUkrqfD5xbVjklvobOhwlE413K7kqUHVsKY42AMa7vDGaQfVotW0wQAVcam4pePeIHkej2oDDV50flnDRipQjiCQDM+KmQ4i+xw2bXGYQVEwm6EDo6Akh0APxVCkcPiyD1i7Jz0KUvM82QME8IWFVRUtBHsSMYrHoqGrtm12bugcQStYXFyOH/7wR9ojXLPl4CyjBSeULgUHI8WlggSDTuKUMnhMYTIWY3U47i4AcM2jxv7ow4/0mrfv3M6BsV40WxQBTemIymgEVDMRVQ2wScWCQdYxBbqFhSUlYBR/rG3xGkEzWdunpyqSCF7QNR59+qnoJiS8fGZiDs9MdKEzJ4z8W4n0YKChva985avqanDvhMhPTKgYAOVm/RGv+F2QORAZX0MnXjx/rsRErnij0OfmerlnvBbvr5glTWLa0Mg9FllDc/JIUlmD7EekIkuhJ/nJNjrJRqPUSt6G8nShZFyyjzUPams2AKAgW9bsy8nJloAP6Agc4uZqt5VwkXyTBPJcMKsqCktcB4XO5saW2twrK9fErRbPeKyeut5HSW1yh0ldxvG2ijC1rFPDllhDMkmM5tndvXtH+5CCmm4BP+c6XPDsxubmtgokjEtIGmmJ04IFvWctkPwXZO/zzz9TV+XWzZtS5OD8IRGQUx7o2dSEEGchpv2ulCi4TxzqxBoojrwW95/rQcbN/21TFNY/cY77w9/aGdNybHInJt7JRIhC3SY8olykChCvLRBK0mfW7CdxprN5bfW6io1u1zKiKh5RfEL67uhEIA3nFuommgUBbQX5S7BBiX4i7nzOorbEmkNlhkSU9cuaQXayIN7EPIoi2dEL6btQoqWB/kTh0OzmmdIdEK0vExcNxad8YSk0kK4snZRXucfENyU0AagAjehQnPovf/nLQuFNw3BHB4oUs1HsJd4PFJVkndczpc0a1HTN+CzukNzQZ4IShpW4CyevO+6RVcOG0QZ4Y6ZCVFDiY1frnDXO62j4/dideP4ROKAh92LiQ/JMkdGM06Hl6KDAiRqaZi3idaNc1WcI1om20czjS61lwCJdV54dluyE9ugilJ8zF8DfcU/4NO4M0YW0iZuLMdNK1JdE6Sx9EYi/ttquS0hC8q/n7jJzltpjzsk0cYhkXecOP5M3QVIaUk8e7rq6sK8ownEPzUvnWljPSB7bgbIYAomrz/zEK0Y3cvGWoIOdEvkipsOpV6cvjWNKJ6fMb6FRL2pK0or4fHw2U2GcFwhU0vO2QAGvYQUmKKKWeCaP0WBkFtfEcPKAet1FHa/HvhVYBIOCWY6257VEt8kcpS8qjMHjQc8AG3OBl58fMYnDIw2cu6hBjz4NnwYGAznzBGyyfv7b//LfHkkbuXOkRUq7mKqUA562lKRw9GE9Ia7hLnHNzF0kKLBROHgg5ZN40XLiC+1ZAhFBicOM3+UCtrehPsCRupLyU7UAf6i8Nsw3dBCldGCNYxHmWyCWORF7SsV/oMUqq9j6uA5bbj7oKgl5uV5pKopvaQckXo82Ew9Hi/4UHnAlzkcnsbu7HZ1jG6e02pNx++7rcevWbbX2Dw7ggTEcFPHuu+8ogDK0IAfAERxBBvFextrap7EwtxNvvHU7Fm7ORbXdjD/63/6x5NFef+P1mFxejMlWM2rtVtTnJyNOGAwaxMbaVhwe9uOtB38rnj/bif/7//ogej3Q1EpU6yMpgxD8XWlT7IBGwAEzl1nIbGr2Sqg+DURkMToYeBCr5VYdQYiAS1DjMFLVLXSX6h1OFdQETzK32k0lZzxHXotkAGF460ta6o/vn3SPLhMLfof7DarIoSjDAlGF4LW5KmTT8FyLs2IZmrSZhgslVBpA5j1EOaX/hr6EHjJFH/eE92GolMOZL1AtSYstuI0vRFoyRadx2j32etK0ubnZJaEV9SkPuzaSdnQ3sDA/x8reUjwEWReMUHFs6qOBtSoDh7WojxHsPYBIgcv66jClLI1tT8Mz/MX9LSoNBEjQa9btJbdrZH4ySPAv3n8/9g6O1JY9PDjyhL506RdSecVDxByObGwC05Mna9KYhnPGPeT5fv3r34yf/exnSgRI+NjL4pvihtizjJi0sRsesmIPFf10yiSurXviBGhpyc5u01MTShqJiIj7I81GkotFt55tq61Ay+cj1nAdHEK7u0i5PVOyaboFZlEVPU+SCYptqF0gY0+fPpW+qRCw/QN1jhgEmmKAL+3OSRbUImbADopamveAkrtDM1DCrPGVqlVJ4P2aY3mYjoitWFxaFJIN2Yn9QTJIa9cmIQeKeyS6cJJpO5IcUHBz3agasWZBPRhALtJiVr5wEgBSxhfXzb5hTZc5D75PMs9zYM1yj3A6hBJy1DmMvd29ONxHYaQZd+/dleYv3FsQYzRviQdvfeEtyQRyz1gHrDtcYKGgcY9I6ECdMOtxTCA5bkgtg4MDTWPiBvJjrFcKJj7z1taO9peS3FZLVDyum5jL/mbtgzLzbKF48N+g7TxLUXv2duP99z+Mh588dFu/PSHEdnf/UP9N3CFZ4PUxPiK5oJAgZlmTHhWiRcUiilF1GlOzmWKVRIrWL+/L37AmjTzb94B7puIn6YmsJZLVgloTmCgmW82WEhbOMu4Pe2FmFh7vmD4z18Ta5G95zij7oJbCOqBYJZ7MTM/p2RafBA10ob1Lu/qicqnvz/4vRaeUEth3aeAiRJYhU+hLjcblYJiH6TaEPIoyB31NJljzNuKgA4jyiWicDMh6LociTm38OgO0NgxRAR62E+cMeLm9pYKAoTLuP7SqQjPhfnH//ftc01hMTE3rc1E0MfsEFYB7Nzk1rZa74zVdxe1LlFGKZEnn4Pncv39P3Sz2Bl1zOhZFvYVnytlGQsz98HwH7fue/S4q0KNI3sc0BItfA+uE71G8OZllqNjxjGK7Xq3H7LwLda4VkEZd8CpJrgcBxc2uhPYL94h9zzopFA5eS+Zt+nndNIeRgS5R/WQgZFU01glnLc+Iz8tze/biufnLLRR2YAQ4CRYHHJUpCnmoBiSSWdQLhcYRsAw8SinFnh3QXOwEXIx1PChtUrzjtoz3kpopZY4ESFmvFL/lnCw8bwAbkGeehaQjlWPVpIJjICjVYDTc7zk7D2h7IF2maHx2EPTSGWb+QW7M3Oczo/dpsS7qV9OmgXyPToLmsVCtqzmp1uB9JtsCcUWHcXJt/xVT0zijOU/c4bY3C/eP+IzqW00CB+4ke4bnXOSBsue6x44TFD7F24FiAHCBIXriAu9FcU/xMOgy2N67/J6e+f/4X//uSPqpDC5UvWC4ydwgsnjpRMP3lB4viYHtWY3g2XYSSSyhz2dD8ce2kbTp9XSgkmSwwAkStI1ZSLI6zwFEJxtjcZ5ToGoroITABplym+nSaSa1m/n/BD7TP9IAow70f3C5+fm5B+lsf80XsL5MHM7PhVKRLJJwW/CdSqcSZxd7cXi0H/0BHPCzuBihp70oHU+oGYUoz2eHKsK/CQDI86BnSiV6cfE0rl2bjy9+pRZTE+OxeOt6NGcX4xf/5I/i5z/+UUS1EV/56lfizbfeFAIxe/+2+NcXZ/3o7Q9j2K9GdXQnNjd240c/AlVjkJAKd6AWDwtD08+pGe6Wp9EzCgSZhuSQgZIhaAppMY/2sxalNhocXiT8bOXL5LoKnLOBEj/49iXggU56UMSWphyg3C9Xo6btkLjCpyt0IQ0BjEZCiCmKkD5UEXbMQjS6h8xXGVIorUAlxzmly/e4dhILqXuk09f21lYcdY61mUHe2BwkFm6fgejZGRHEmUBJQCvoOCwOUM3SatKkfRO5Rj7/uezGabsLjWOCGknIAdPoToaK/S5Jvjc79wMepRG7UdSEwq6u3lDw5R7wGWTv2kW5YaCCiEPPlS9yf5YaKlxz+H8e7iPYXoj3BueaooIWlyxWpbpCJwEdXst8gQLevkWBeRFra88VWkGjQVl4/V/91W8K2Wc4l6KXgmVpcUUI+lEXPvWBpKHo6ogrLeUUFxkEEcmP7e8J6bEFOYWVKS9uoVHBM5m9H8zjCg0dh38/I4kkB3qrKkiFRw6d7B3bp3PdfG4OdQZibty8KTT36dqaEjoKIiufQFGh5Qv64ml6gnmhm/G8CIp8Dz6k0QfT11i7UhIYDKI1MSVklMMFVALEjHtBgstCZx0RcEk4CO7MgAiNm5kRhQ3uISYh7q54yKsYI7hIgjpEK9tumNB1KH5dnNEpZO2hq4uqjzsBXCMHufjxxJc8+Fh7xAsSbu4RTnvIWPHhSKzobpAgvfbaPfGa0fPmtbgm9MQZWiXWlQFHwCcdSNW6iiIKkj//879Q4r28tBAbmy9l+gPKbWrErg4Qro3iu9AwoCHQhWRtsNeJ30+frqkY4n4Sw6FklDY3Q7YYcVG0cN9OB8xvsP4HOrxIAjwLYBqhWvyi+NCNBFiYUhLOP3Q+ieMlweLvWI/EL55pQdg5i9h3rCUhhwwMQu9ZXNQ9Y3/wuzxvBuf4GdciycccnlQspFA+tG28FQmgQ6Kl7JmiYns+Oz2r+0mMpQDhPXZ39nLGw0ga78X65L21HhhMe8UAyLMilRicDXTvWHN8cf/Z89JjhybRMEf/zp2bl057C5qpQH7W+4r4x/paWXE3QQNqdDGTFiJlmVSXEWUubbTV1U33XroHoOIUKXDnKXgw0uJsxKwGYxXTG0jCKD7acplEKWpjc1Ng2/Xrq0YhpX19oiL8137t67oWCmaZyTFsS3cmB7+5dlFmah6iB+CwrO8wLlKOtJ8UPs4XdR0SOOOsglvL77IeiMGcD9BX0UeHagL9hmcNmiseNF4KF+cqZLmH7ooOlYewZqFHYA7GtZI8Wyoz3Y5B5jX0aLoD+5t8SdQHDZWbOvlic1OfgXWpocu+CyGrhnA+oJJhwQHlWVIvq6mYLBLI5hc79mlIODvG4mbnPBP3YhpOfs4K2dDHBSxrinjEe6+vP7ukX/J9Phf3wsAVevDsj3qsLC+LGuT7ZRaBOjZ7e+nyafCT7rS6f5lLFoSaAv9CNJ0cBk4KBp+hsArELBizTbqVeIxKlw53maErHSEKF9ZT0dDWmYC9PLG3QWfJUoZSZdLwNSZXOb+U7qE6e5LGRTym2CnFtc8M7j9xCUMhO2/y+y5gZBVrg8TUrlfn+/f/039Tlm8EC5Bq69JaasXOisnXYVL6Fd6Ppihz+lZao6ee9u+dmKfDAgIZI8G1HiBBzxydcoiKP5NOShi0yPUR6TtJwBkV18BcLi63OLDaPNfmYyOZ34ZBi9Fbtf/PrTVKUEYnVwR9Wu8kX1QwaRwxyyBTCtyj0tAYq8RxdyP29rdieP5SCTMV4eFBVXy5nV0Ga2jlGN19++239V4gWuYSW49xcvI03vniW/HlL89Ht3OkyeBarRk/+cEP4sc/+qFEzb/2K78S77z9rhKNa3BBUUXodOL5s5fxbG0j9nbYoHA178Ts3HxUqxj72LES2M0cI1MNVGkmGlyqVxuAWApLkjEpoE+g5DVKaxcbbkmSMfSC1fKljnn1UrRerRk4xNhrJ0+Z+4nts2TjZFbjNjiJg50yCb4Mm3iynoAjFEjoRE+0Hsm4tXF6MxWINSjkJrsloKY8WyH0Jx2hniRAoByy2j5CGg23xamsYNGYnBFSLuRRlqgOdLJDlua0xpCNQHU6Si7LkJo3b1+SVkVXmPUH31OfV26hHtL1wWpZwhyYV5AC9WM6nADOQTYjPimIpdFzkGnQKx3oGiBCmix5nJMTCkysfT4vcobcg8NDeLIVGXywx0j0Ci+MmEpLe4L7CNrW7cb9e3dc8GEdLsrQiZJ5EOD5hWUVrSCLGKmwN2ZBXIXsew8qmYDWo4Ta8lwM4hGQCExSe8Hmli5SxWuwFGwUauoQgBhRbNAVOgP19+uBfsjMR+L71vamhez5CTuJqsMky+NJJeU8550tc6NJoorsYXFK5H6xp1XoSMv0WPeEL14PDq/2ZzBsY24uz4dEFb3wu3fuin7APuZz8jw3Nzf0OtyrYiVOzKNT5tgCAoicKJQnYgRFCYms+fxcB/fFQ7OmTGgdSMrRPHyjJLbxrsicoSUXOtA+EGQOC6QHH3/+uToPdKso/iiKcDvkNSdyqLYcLEqmq9BQZrQHiZMawktlkY2XG7KlV/w49/DsWGNcNA3u9Xs/fc+uknW3+0lIKfyETNfqSgY0D9E7ERVJ1IbVVcVZvu7dv6eYQ9Ik51b0d8ea4suTOLB3uD8MxPEcuM+7ewd6rgAf7AtQTxaDh2N9YMkoChUfEEWSt0z+oDxYSszGFhT5JMzEAZBrGU7gaLe0qAHol1sv1fmwjF+o88F6w4SGopDXXZxfEIXEA4oMMNlyni/znbNIw/l1rBFzs5OSitzf21WxBXADxY7n6YM94snaWmy93FQXCS4o1KKbN24o7q2tPdWhr2Q1qQvcL/aEEmPiY99JPgkLa5UChqF7KBdy7axU4s6d20rWKQAJvMRmujUAUFL2Ou3rPCYxLOYc2H1z3xqXpFwAACAASURBVO0qCLWwp/3OPheFsEji4Uqs8zv3p5RlXAQjr8n5AGdecW91JRMjUzDZC/sH7Jm23p/Bb2IBxRgJ9RtvviHVGkAXOi4k6fDoeW8SLGKqFD0kF2mvDe2l8aZ5xL2egBbONpJv7gvXyrPnZ5ZQBPg4EWLPeoL6OjHBwCv5AR0qlCOIb54TQ2mM9xdNayuHtCcnXQz23DFjHfBM5OyrApp/APOMdjohM11S3O8zJ8gCkVS4M7Q47tc87eusK4P2AlEEYrgjRBEh3Xlmxkiy1UHGjfJcxTn3hHVWTz8KzmQ+E/eIQWoXWqaBsJasbDGh7p0pSFYLY10VPwjLotLZt7ISn4fOBHHL0pScywx4HmpuCsCD85IAQlHOnpZ0ZqL6lgtO6UrJC1rKViBc5jIUIEp806BQwC5nRHqQWArT0rGeTzA4KA636DU21ELOtHSmRaMcGYxiT3Eusm6Fsksz3p+DfcU65v153/IZuU7ONz6XAWUYFVb5OQfuTvIrz5Wz7FJc7L/5D/+1kVCwHAhkAYNK0FpmeII/4CFheCITguRUc8AV62Wyd9qqW5svlWAQzFhEHAbQTKSZiKWo2TW+UBHAPbjDQz467uhwY9GxqIU4MYCTw4tCxdLGVE6FSeSfnAKdHFfyAJdHSJMspAeWj5pZEArHgb/29GkMNMgxpSqriTWpNB2pGlGLGEXnZD0OD3fiIrbV1mJhPXl8HE/WnsfDh0wt2ziH/fG1X/6aplvZCHfu3FKFzEE0Mcl1jMdEqxv7O7uq3mIY8ejTR7G9R0v/Iq5dW4rbN2/rn6jVpc170DmJyUmcv07jJz95T8XBV3/563H9+g3xesuzwJxD/CuehcwUalFJ7rWMcngwch902idkz3py2Xq6kpDCNts6q7REzF8STUITxR74Y0HxPVBzqmCQGKln9JFNasQF8n2nfT07FqwWmwagCW4+iDQtjexSiwVNImTklqBkx0DTHMRJ7BymZXmZBmbanKEGhiMZfDlOa2xPnLdaOJfp7XMIdTpqYe6y+NRnVhvwIBP8wP1sabdiAVS9aTSB9dc7PdF6KZ+DwAzqSIVunrhd6LyRvK3kaigzi77asic9F5MyUWiM6zOK0pQDkPw3a9jtaAY1kMoymgV6zhre3n4pvXmUeqA/mGM/LutoAld9rKmW+uTknO4vfFiQQh793NxMKqc0dVM++/xza2HX6rG58VIBnf1YAmYlaEt6QtpDXuaAIlFX5irYM5dOakLNLYfE/Sla3kVhgddikKnb73mg7cxUG3VT1EK14RB7z4mKXRg5iBkUVLciqRV2jq0q6LPeX0WniRsqBmp1xRASoJJ4MGTMMzPihxY8kpaW0CKg8nxFl2AIuoXuudVUijpMaamaxsQwGs50FbkxipeZw55GEeFfduIU2TCZ8+jWXBZKkl9Mx0Wup9l0MSupJzmNhQ5sJVhKWuA4W66Mz0WhAIfQGuEUNc2Yak8J0Lg47cnohe5EMbehMwdyy2cplsVDZhAwQkFlQsO+IHn72sscRCS+XFP3+Fj87eHFedy5dUeqCfC3LePZl8EToALPnOSaBIz1Ojczr2QBSoYRKIrshpIn6cv2oO7V1bmBRzs9O6c1XYaW4cITF/mZjgrxnIcxUFetEnsk59AA6o1oT03KMXVqZloFI4W6ipm0fn7w2gMVF8RlkqMiB6aksRzKOchcAJvPPvvMJiJ0XGem1RUoA10kGWVgtCDhFK2jM/Ovx8drcXrS1VAqnUPOna997Ws6/KEQjrfaQva2tjdFMyCJ4rMvLSyIo/3w4Sfmi9eqkiYETQQEgLuM0yMDWBQhrEMGOU1jOpbC1+w04gCnOlnv37+v4gyuee/EyiMkYMQmxeD+QMU6rf4rl2NMl6z7W7qwFM4eEhzpWriHvCedJAEE6E63rX4Dck0SAk0HEKAAZpf64OpIQTk51Fpj/3L6U7SyH3n+UvXBFEb3aVfJLM9VhmPjzXj0qZ9NA749FMVWOxp55mPG4vPIiiSlK2MZPXcM+FvOG0AMg1H11CTvRhvH13FoD32pVwAYwFene4FqGdfLGkbdh7Wh+6i5DGhGjbh796aHl1Oj2THQaCkxgyLBQKE14osGt8+PC8UcGdGApqvApVNfUxG4vbOVaiVt3R/zfbcFynCmE1PIY9gn7DHWQE1ukc1LuqPoQC3maTwHRVzn/bjvVs5Z1DrnHooKnJ+R35VzbdK0+D7f47mpUIGCo3O4E0eHyLgyT2NRCRJ1nKdZq+wJWZtjJFWrKkYBaJkt4N8nmRBoqbmZlLrN9Ve45opdmahzphAvWd8k0KwvYgPdMclHsj51dhmscvIOn3qomT7i0uSkh+55TQ+ZX8QJ2vqpYlZAPV6bZJ24S5y16yuzTHRY8JcwLbYkILZzcxJe+f1/8LdHRuw8TS55mxYftCbdTA+HeSGAiIgXKUqH9VN4yEq+0pWxIKlOdpyEKDE5h6vpyVkOAriKLFS34iaEZsLJhGtH9U8gJDkBiePg4ne5TlaQOEqDU6EbbKZWC4I/lZv1lau1s5jgAGJYsl6Jd9/9Ytx865147//95/Fk7UVMz8zbkfECredM+MVvGsbe4Ubs72N/u63FBKq68YLEfCM++KgT7RZWwPDMuvHO21+I84uOrvvu3duuWkHk6igGnMThzpYsgiemkBeczUEvZLWaqpKXlhxI9w878fjx43j99Tfje9/7m9JN/sM//D/i5z//WfzaN7+tQO9hExuRSFQ+kVjTeNBedHInXefUdRV6rGLILlncN9BmOfPJ8cymFqr+aGmk25+QQBmhVI2a5AbjGmZn5sRLlDoLQ1fNMZkkMKzD76uCRO1AAyEeJCoDrhyUbo/JjD6HIqxhKiOEel3JGAmgOKepLVlQwMvKMPVllYwtur1nu2ySeCOi6Lsq2dd6dWLN9XOYkaCy0VZWlhRAub5O50C8WYo2CqTCTeNAKogVh1QxX4E3WdY3G5R1T9DlXvX6Nphgw7Lh3fIiiWLwsi5UDO4iaDYtX7tm+flx31kfFBIEPJ4VSTBoPMgMQWl+biGRkZHWEMkQCQdJJMXvnfv38kA5kyHEk6dPZVO/sLigQVyCJqcBe5FgD3+Tz8m+45CVUdD5SAkdrd2SmJOUa89WGtFsNaPT2RN/HRoRbVuQZqhFBB6QSVq1TL8TvLk2kjMUdzhICICgHKwH2bgnSibLaU3UW/t32DfK1UidcBBfkFuZ2KQOPfe/tLdlHa11Y/UK8ww9ZM2zU/Bs2KxEKMQFqHlX1wUKaRMU0Fq7v3kgyX9XOmvm29mE6WB/T0mhDlwVFaZYcW38w41WS3TkbpNNtTJ+ClUFxa7rcC7xEOxBur3orNNGhsfZw33OMw7qIF1U1dkYhxubKOWEhrbQDLeBDBgKSC7r9KCDEU3E3Xt3pNTCfXLSi44tihMddzlwFEzEXdxPEKMcOC6xXvrLkkzDhh0UEMc2DwAWNRXrv7pY5hBG1YL7XlSo2FMFgao2AAhc4PPeDMEWPXa6jTwr0DESrmvXr10qEFAQFAUqzif+P+uJpI8kYuslGu/Hl0YwRWoMeps40CgiYPpzfBzrL17E3u6OE532hN5DCebFSG6dFBXu7hgU4HlzrQABUGCkPFStiLLD+3/p3Xe1viUtmANdVvQ4vTTYYE94wM9DtJJThMcrwKgZDB6We8+z4rlyj8VBhz+qmOfZJc6pGzduqRNBR4qf0YkQUAJdjATk5MSmQUtLUsogQRJPPGkpJGriOJ94UJ3XstztkeJ84c6rKz03K4Monjv3nHuIBCJrhP82BQ8q49Co+OGRkGtUT/h9ePqARir08JYAaa5UFevk5TCiI2cax5MnTyVRBzBDbIAe0my1pdLFmXL92nVdG6/FcwWNV7cBZZQ9y+ZR8Wrf1Om+WK0MVR2GRceb3MuhcgYKnsW5ef0NawvqJ69J8UXHlLjMPeJcQwr0nXfeuaR6mKfNHrXxEfcb/jivQ2wUfzlVui4R/aNDDfWWQUjWMcVZQe3LmuV562xJFJnXhK/NmtIcRqejWHcWLlCJYawVdabSiZTYSoLP86bLcuPmDX0GUSiYjet7KLt0bEQ1RFZ1clJrnmRVzpkdA6EUQtwT4rHPZgsDkOe9/sZb8dabb8X77/8iPv/8sQpgrgfFJs5irkHntYYWz2NqGkfcKXfLytC+6DmWrBS/m7mLBBHJ/4gLFFCcr2iws1943tybwm8vlA4pyqVxF6AhRTGgDXuzMCrYC+5EkDfW9IzLWnZn1jrYUKJIYUR/qrkbm9l15jb5//6H/+rvjSzGf3UAue1tJ6pS2RM4NKnaYHAjjStso+GhN2n/jqkqUYs2OTIsYipvgrZNcJjyNHdKPxOXB/3hqRgbx4rTQz9FqYIHreHJpBqwAc3XhOiO3BmvBypGoLfDXK+Hq9xhnHSQy9mPb3zzW/Fbv/078eF7v4j3P3goRzBJ5Zzjfki7kaiOOcpZHHW34/BgLy5GbiuDaG1vXcTTZxvx6SOGOCZifIy25TDeeONBDM4OxfVdWV1SK5LPhqg/qNLL9adxcLAb461aLC3RZhwqiVtdXRSnd2FhOe7dvx9Pn72QzvDC/FLcvnNfhcinn34UH3zwfty9/yC++tWv6YEb+3cxoBa4TEYsiWiraqgbKR5fbHQ9RqzOhJLDbOMLAcOgAc61/pZCinuBvq4NQ/gqKiQcxpZRamqDqQWFYxEyPiBeJ3a8UlUpzV9bsXKf2UysiVEOIDjpxDQBN0JaxEztegLZrWGk0vzZKBao1lnoBAY2YFmrRgGbskolQPCZeJaFbsDhUa94w3hyfWDZv6NDBVnQMoIYqAVtbhKJmqgjLiavuFZpUyuFDg/64B5YCkh3Ymw+IMdPIZdW3wG5IuHXTHLVagwEWhJs+KIaZhpZxpANDaLL9YP0ENT4/ARLVEOev3ghPjRBDloH/Mfpqdl4/4MP49oNG4GQJH/1l7+moM79RHKPApXZBxIHrhHpzc6hBz85ONbXnyZ9AqSHoN2K8+F5rD9blyIHz2PzJTbntk5HSpODcmvrhQ4m1hSBkoObQg5UCfSle2rpP7Xl5OZ6pf9rKSMPUsHDY/1S/HAv+Z4Kl1zb4pVWMYUgkXDnS1qlklokATK5m6IEfjXrmT2kbo20yhl6qdDY8g7CAU9tXJA9qxcgR8jpK9BU6CZBs8xQ2LGsxCSSQg5yXp8YyUeRIydWwcyXXDqQlk6R5xKKkhJXUV5fMRXFGO5P+ghYMQaL+5F+TzrDtXq0x20nLsOYsZbUZqo5eEVXieKAgpl1S7Is22C6FBTCULhEJTsXfxkpM9YdSdvJSU8JpTilBwepERwqiqCbFfqN3BVz/ob1bKdM69RynZYapNg3Z5qCwnJtI0mHcZ+F/KRBF3/LmpQLpLijifiggd5sXQ7o0nVATo0466HWKXVKUY1hP/PFftI8zWgkhBWEFrUDzRMNkFvzADhJLDGCmCP6DpSIzpESQM3xaFCtacm2tFbme1Au7EiIbjjgAhbu7IeLePz5Z6m5i0PilmTUcAx18R2iFrIPlldWNZP0k5/8ND0emFUwD18mFpICO49K3aowrFnfS9SsrNLgIpQZjXb0oHv1B+q8kFDs7O4pWQKRG6L6kFQwWuC89ouNDXFmb924KXRYn5dnfnioNY8Mnjoo8p+wbvmlFrOs301p0LXIMbAllJ+Cl31Aci1FKah/Gpi07j9Uql1oXWPugnLvQWiR2zV18OIy+SwSlqxDhrehQ6FcRKetMd4UMML9QIGIs3kqOzYUkSp6RTlqaz/yc6nmMJtVDYET6lyoI1vVQPbq6ko0GwkmEYeb47EwO6v7+ezZM505RWlLPPyTovWN+syCwBmDQ1emQtrf2eEnHog+lbMP/B5nFmpDosCpa0XSbPURugSsFQzyFubdxUNlh+KS84H8ShRSJfinon1xvsCnZ2+ghMHsBTQlKDp2Uca0jK57W5+FIpr9QzyTakxK+rLeoS0Rh69Q9a66fpwTnOXKvxIUZT9SdJAo8zxZEyTaxHL08FnXn3z8STx8+FDPjM8LZYe9qCJhd9dDtQJUZ3QdnhFAsQM6leUT6XCq+5KUD/YxRy6JNbQwikten/hETmEnXYQ4KIK9VnWmZXJNXCUe00WV5j8urZzXxMYEJgUmZ05sUQdopTX93jkDguDWMpNyUaGTJTvZmWlH5b/7z39nRAAmYBQ5E9tgD1XtFlWQgroQMHlJudmxoKBVXKQzXt3cUrv8GMXlRhHQSDQ44EGpuRn8fwIjAVBDJFR1+qCG/7lgbgpBoSA9ZfBN3J2UguH3qhWSNKV2arMfHaFliIYl7YOD+OIX341vfvs34s9+8M/iZ+9/ouRAQv0j2kEDDSBxo2QLe04wPo246ChJYlMfHYYUTjY2mHKF6kACN4oHr78Wg3OsZTuxvIh6gge8GKIj4Vhfe6jWF9X6wjwV/jCePHkcExOVaLXNXwRVH4hPdRZ7u0fRqMMZuyZ1CRQiVlduxBtvvKmkFh6VhhVq1tPlGRVUF6F1NjCHnqQT1alwi0XEf3Hk/djFqU3JHK7Jf1eSEEsHaYAg23YEdTjjntZ1Ysx9l9Zpc1wDlppKb4yJ3sPvQWORxTStqBziYKhKPHqesZw7Efa3E9mImjsH06yo44EVNsohw3FDDzMZFSjOVbSRMDCDK8xgqw9F8argV8Hj1mCDAzjIFl0Q/671XSW7Q5FC644uiMxlPPxarM1NLfH1XQ2ClqTd7mW8J65NSN4pp8MRcjiIgyN046nsPcUN5ardxgIX5BElDq/3RoN7wGAX8oxVIWIEb0/G2ymVYA/dgkDHgYNZUnO8reA1t7CgQMV+WlpZuUxQJ6ZAitC9YKYCegkOpmOxs71l6lXNcoyWKUP55tCtv8FQQ4/Xr98TigqKZArEcUy0poXSdY7pQk0qoDJUdU96yVBGGHKcipMeyQoujI04luuj5wR4P5Kf8tmIN+6WWKKuKNu48GVvuiA3X3lM0/K85yWqkJPg4nRLlslSiV5PBFKvba2qlJDjmZIInJ6e+/3OnYyUwRp1zlpuQ7Pmy35Sly7bi6JRVes6IB07jHqTdBek3Om8u3ileNDAr5xBrOwjnmLGOc89JK+Xfw8GonzxfKYmmD8gob2IcYbdADFYbxeDaFC4pdoKrnUe4rZtufe2NZ5P00BKh3/DRQrrHNqPVE8OD7XWWXMgxXgMUMBp7iWlsOgSStdddB7r5lYrFFVXxiuepfE0Pr9e9hCJPAVjW4oAFEwGccSxTES4dK105sAr18FuCVAbj1lDGgRR/G+GP+vcR+twUwBoPgAAAuohUm1jTbV3oUBYxtKSX5oHkTOpZfYAjsqsD/dNsyZVUxVVyGFUgqydZM7smVA4pawdKgTWFfuRewe/2F1ex11eD3Up/l3mXkgQODfV7WDAlc5OdnN4fkWJgmRIsSS5rXgk8N64CPL73B/iiZA4DbRZg1p0qukptfCJewxZiy6EQ20NLfVj3RMbEJ0ohpsjzFBdnrWpO11oH6YDHGZ3yIoN1gaHkral67ERCl0HG4txPoLq8/9RsuH9yDt4bj7zL/T3xHnNDMga29KJfFHkra+/cJfw7Dw2t7ZziL8m3WiZeUkpwiooJHF+bmjx01nkHnXd8R4b156iqEFQV5xknn9UNBzMF/GF1yn5iNZD7o3y7MrPnVw5wTbX2omrgYCu7n3pTIkKOzVlNFYKG81g/qtwvAF/4EKTEzFo+InUdRjus/sxe577y/qjUIR2B5ggvv/srDoSIwY9A0313ezW2chNhkHI3EmJaDdevHiucwg2AUPNgH1QeQE7OQsocIoinJSzxNhyTGavQVXRXAZ0E2RzoRDlbBz3WYiyxDKs0sbvQRfmHAY04yoplsfwbiCJq9bFgujj5SFuOec5BYqVmi79GKACTtKlsO47uYbpaMx0YRpkyha5i4eOTVdln3dP4cpfUTVVMBIXc8aC63V+k1LNxPtuT+uK12m2LS/qDq/PmcyvM6/WGGNU/uAf/M2ROE+JVLpiBgE0d4YXkU4h6J+SbhQgLoSmQNL0mxjFQYIMdETHiSTvCFx2mDLnFDSUat5IEFUagY2bW4j73JzSYpDjktoBHjArB2M5jPkEaqmPQFRADvfURup2aaEh1QRH3IoBE+3pePTZ49jZO4xxVC/GmtE/pX1vcXoOJlbd4KxrxYYRPGycAGnvcKByCKPBW4/9/a4WFtXn0bEHT+Aig1iAIH3x3deFGL73kx/E8+fPYnERbpMth9effSaxf5IR89tpDVp1JYLAyoKZjvmFVfHqcH80j4dJYctlcWhRxclJKIe/EF/XAF+2GBU4ccnU4AfPBSc/9CJ9WLDQxUNDfSQHS6UxPe7D2Am2daGlqjBuhRiCE4GCxWcUmQPKCCjPCI4gbRd45AR7te4ZuEAnGfk7WXAzDdywTCIN8RyiND0C6oTRrjLQozXYsO451826VGKjAsGTukJA0yiDDV8OT5LAV/+O+2XusxHVYh3r70EvooOY9rOZ9BVK0uVaz8nm0rLjddjQHNx8Zipc8ccCPXbkCX2gS7pnsq1nD22FIEMAhd/FnhgwTNmET2gEjENX1vZn/O6skmsqbg5Pgsat27c0qQ8KRcuUvUZyTfEqREk6yea5W8XGsnvon4Ms8Zoe/mNYDnUB2thot4LowkE/jLnZZb2OTW0ckFtjRlArFYZpCH5dJaeYNpH4ch+4Ltr9XDOOb+gYw0fmOa0/Q8ViIGoMSVBmrkLCNH9xZIMGDTZnWxBMGaQCxE70mONOUld62gPsCyEuWTy6tGRt+L67oLfmdKGWcRhd8fTMp+Qa+R26GnA82WcUekUqr9DkOEiIF7wuB4TQcuVWRunLkKtrXBe4mo3IYWTXvba3liqElBBsJcx+k/EECNXhQYzOzqUfvazuFwokzRidu+XNZ78YnkppqNWwI2FN1LmzaGRiyvteXPSVaKs4QPaLZAUp0EzqSa75HrQpdRnO0N2mmxMxM8dAFPQv8+spulUUYt+d3S7AlDL/4e+bJqZCPx1leeYoBlH4UCiIZiR5Otsqg1YrIdR+wbgISouTFt6Pz81sB4CNB5+twqNEkK5IAi6KY8W/QA6a7oiIs+m20qVWLvFIXFw5qhpVd+wwDxPki3XBvdNQbNrKGzSyhXhBAFVQZSEBospZINk+ugTndipmvZMQEYe97j3s3cMUJmOzqUj+HVA2dVSyG6JCLLuXuCYbcEoaklSPUPLwZ+RnrCeKC1A67nuhCSoepeQor602d62u9UaxRYImfq8UmOhMWb2iXAffEyJLNwnN4XFk92YEUGxtbyu5sR12zZSRvV0NkeG6ybOBYy7FqFFor6sQSooA1wkKC62ldD6IW3RcUKxhXfH86c5ha132fqG0IUfqosMCCqwlkjDejFhcVFw8gEeHyrMZdVLrBFkMvLh4Uocjr61cZwFauB8l0S40Qf27UL+yo0kBI0m5lMujiNIzqlV0PaDU+DiwRumkiII5Oxs72zt6DhQB5Ag65+hKDKyIof3CQGdKMPIgUXNCFUwDrWn6wjofb7d0/oLQkvPxDAFNKOjZu3Te8QfgTGIol7N87cmaVhvrqihsFIlc9qkT0KY6UEKtc5idtcFZCD2wzNHYxIico2GqGIPV5Ci8RiM51SNUgeg6Qi20XjfmZ89fPBcFhc4Pw4nQkzmTOA941lA6uR8Ub1Z066kLrMQZqmfLZz4URM5JxV3FKdY0z4HOsjt77Ee+X0Bd1nJJrtUpV65sDXnW1v8/sb6kYP/Bf/JbI21CbVojLKrCSJxF2WbQzTqaZcExndksU68plSLUJ7knpXIjyNoe1Al7u2UXIirIK5TIhw+/C4emuCaSPJGE+HrcFmVhGoWxTIta92fYecJHhLu5rWCGLnGlSsI/iHOE4bsncUKLs1KLFklge1KfDARNurs13A5nnXD3rZVcr1LZTMf5WTW2dw5VWU21Z4UU7u13VOXw+7Rm1GrmQJ6ZjgevvRa3b82L03TaR25qN0YjDjOG72qSdYN/xGARD0q8UiFmoxgbh7M4reAxNbkSy8urcXJ8Hi9fMqlrYw3xMzOJHpwaPXFlzr3in3LgOLn2YEm6a8Kd5n45pnuwa9yDkgoSGkTE5prPjvEACiXw8T2NXqaD2Uhcg+geOQxQ1o6KLJwfQfv0+kxj+wtUEaSvtG8JSqwrfs5m8ET+SK0sAqauMQdcoRqQVLFRSGyMfJuPNTjtxocffqDPwBAoS2ZpacUSSBdn2sTiYOsQAZnyoVTWfeHBkZBIZgfkAd6w+PxuJ7nYtPIIiQ//iCsmE4u2E60sKNg7ujfw1rVua7p2WvXiljd4vjictaz/Pu4pcZRKKOhY691+V/cAakWRdcLsRDMRqQPKoFarZS1yEh9TJVxoSM4O3nu1Giur1xUAKIwYVkQtQS39s3Ml5sOzngpFmx5YuQM9d5LT58+3FQtQgTDSexoV7N1VlEIHIHbUxRNlnXQOD4RiQgEZJrXGBTLotYNekUOiuJB7HPzfgwP9Dm1t2vh2c+vHWK4vIYCJUMtim7Y86h37B6JHcXCTTLIeuD8aLCJOSJvVrmMcrKwpDiQOAb03FAqheLSaiTl13X9MZzikocTEqKY5A37WaDpRI26g5kNsipoRzuEFccyHlugXZdQltVRZB+Ipy9HTnH1NoOuQhdPYVoEKcvv4yZPY3NrSPWAt3bx5PW7eWJF+Mp+xd3qsezY87Su57hztR20wkpRfbWSEqzXRihvXrytRQWpU3RqZ0Jh2ReHGIcpQOOuFe9rBbQ8E/sJJpYr05Duej+DWdkSh4oCVWkx+SpBjOmqSxdKZYZkyURlEFWPvcAD72TEPg9mK6DTpQFerUOg7CfTgkAtnfkcJ9riTA15LsZDnKp9i3DTNteTglpRYzQNu/IzkW3zblAUrKCP3BzSrlgAAIABJREFUH4CgSEmqCErTj5LUa75H6lUc9oVKYjSaTmJBdzVcW60KzZUSg+YPvJdY/6agMFSXpjRJYRANitiAy640uH3f9TmIeRQkWUCoA5mGbdwPnp1Nbi7MxZ6bFQoJvVGFpWpLzzuROJBQGaiwMpRmCLITUyzfta/KWkhNc36/5AXl+qCHujPAvvS9NQJtSU6rLAGqnCnpOjy18RxAFlxz4iqfE4CNgUPRHHJIjfcqg66sfVBsunjHva5EE0h2+OJaGEyDv82yQ/JP1MW2nz9rjwKF4hSAjsSOvWWpOR+DAlWaybVtJIXp8hkATgGwWdHCBZ47Ih7S83Woc5PytqXAJ67rGlPz+rK7odk1A2VGt5178feoGoGaS1Yvz1F3hYoIBEk7D9XzCiWHysRNa4Pz68nak7Qgd5dN2t3pIeK8yQZrxEVoGIAMLlDP1FEk2VdRUgmpcvEsBI7lQCRzHeoeZJIqp+XscvjeWked4XKAQLoTxDjWgYYuaw0BdDxzONei7lUdOzBe41xnQBXpR1xSqRVRzyFuUaSw5ngNKwSBIoc8LrifFAZ8ZuKmBzndOSg0wGOoQQyucyZnIQAgTJIOCKTzAMnfLKzkn6J9wnqDVuQZRB6CPdpM+SOu68GYe+hH8t//3t8aWU+zkLI9qa3WZlbWOgNSS1Bafgyd1IzayJzlbKQqlEWhhCkFw0G2FZykNoLUjVsC4qJm0KEaKtqWRgy84dUSrPHQnEBaxsWB1AYjE+YPBwuc36HlgwYt3F+QEGRSkGhhkhT5nXNPamNWwCaKSuzuH6niqYaRPh4USYNah0OoFJPRGp+OtbUNVW3w6LguqkEFYW44SXET/euuDsfvfve78XLjWfzP/9M/imurc/H66/eiPziO4+N9HWYT4yg1sNnRD+Zw8oYp1U+lQvunFlGFSsLQ22ycdEhK6BgkdUI8U05l2qo9t/VItAdDSXTJqlYW4chgOeFgk2NFzgAMb8bmdwWPli5Wn4M4lVZrXzSZ0npUi1Vta7h2tM7tlsUiA4kmqKvlk7alQl1ojzGEgMnARNtVba8nnqeRR1ukmgNlgwdQejYp1TvGJyisSNUFLihJzrE1UVmTkoBiIGnoZBjU6dNHj8QrX1m9FpO6B9MuvlCQUFXLmuJ2j2KsjqC8h8skKam+gHlp6lpk60v6w0tLyYVl6PEounLg62uDck+h6ro1WFdCQ9uNqlw23tKQdXtQQxwMrxwfXepak5CwbijMcJXjNUpbvk2rjGJPwdlT9S9eoo3KvnALHptzWuRKwk+Q+DOaegKdS9U/XaeGdcDPzsRxc/JHwnAq1IeKPKoczhNx7dp16RJz4KFegyzdo0+fxMryarz5+juiKbG/XruH3NogDqGuzM+k4YR5pb0TD9ZAcny+/lIdLIafoGsVlJFdy/ux7lWwdU9kTMDhCkL74MHrSl7h9Kmdn0oQBHU+N6gM94QhPygr7CHNBMAFzIOe+98ap+VKfDEHmPWrzk0W6BpaSTWiglgpSedAn50RygGyw73kIIL/yprn0GaASMYNUdXwrigDGjikI2K+vWOoeaoFBVEgFkriJNTaqNwmz3/wfNAEXnu6JnkxEEEVgpWIOzdvxVtvvaX/z+GBMsXJ8X4c0TLd3Y5+50TIaUHnJ9vtuL66EivLSwI3RNlrVMW3Z73wxtKDn2zbwliWzDUbo4TpLcc9lDhIJrVJ1DXieRFXuDZoZaZK2QWQ4tlyoBTSbsuCNnFglU6UzLnGJ5Qo87dQpHj/Jso6OQiqpI/YjwpRuDBk3RITKHyVGOFG2W4rFjFICMrH/RRfODsVBZARUJRdg4J6sxa4ZuKkKS3FJt0Oder8KZkCyXWHREVRmCaig11Jnl0Y+T3WLfGIIozzS/MbooQwRIUBiN0IC/JJLKb9ftzvRZ0EOGlLvFZrAq50TSoGPBNr2XtGgIOQGClTE9Q3BEiQ9JCYYK89pvt10uPscJtb2tBSxiJJdJJlYMWov1WQ3FEhbvEMdW+SDqC5keK+28C/wjNTAoY0i8J+hk5qtQaSaO4Rv7e952KZZ05c4ufQNohvFEYUySC2orW0PI8Fos19JbnmHOF5WbnEZlesQz0zHF25t4rnFRXkpv3RkUjjkTSa4j1KUlqSYjaXUHwoeSiUdU6EDrM3tJYYQk5nQO4b/GAMa5h7IebbxMT7zvxrukt0pMzR5tlpzUka1kUtr2tgysICrA3WmrpMI0va8rkko6mk3nupxBT7zZg7XAZAURnizAAcBEzkecr4qih2pAa85WjplHpGSJ1T9K+xORcv/VzD0uL1Q3cEcUbWT27XlkcULTgnwDx3YTnUUrUIRMvklWRZUr25N0GzuS90IUQhyTUnR90E7gBk6TqDXkMnLcUaXR+ukY6XaSBQPqHBuXsuHwokMlMdjOKO/UhxRcwjVyoFRw8KX+rdU5TSKeZmmhYC64FOqKnP8ueAGqJBZvskcN95P3c30simauMg7a1/9A//7qi0kbTROCKyteUFY+T6Et1UFjiKuoZ9vLF5YdEHsgXhNhhTwDn4k+06Bh41mJdJN6+jJGRsLKs/b24dJqA7IGQM2zGemSoh3HQWGqhfpUIr7zSiwuDEIP4/tt7sx9LsuvI7N6Yb85zzPFTWQLJISYDUBkS1aUHuftCrX8wGDDTQ7bZh+8V/gF/khv3Ubo/wAw3BhtGWALf7yUBDD4bcTYoiWRRJFYtkFauycs6MjHm+EXHvNX6/dU5kyuggCpnMuMP3ne8Me6+99lr7uy/l556c7YqOJ/hO5jw6NnSx69gzOuFk2jvAFnhfJI6u4UiknZWDvcOyuwNfe1guXbhWnj59JWpy7y6OaJGOYeKYEWrzOe9kITD5wz/8w/In/+x/L//iX/xZuXdnqbz73j2R69PT8E9tmmMTGwG1zQHFguJHlOGUBUNKNGfWNzmJAsRkOdjvlYPD6AN36JYWhZoo29ubOrMdbx+YeV6+dLlcv37NxWkHdm0QawHViSVYEqCJyA7NJTBgYR2TvfbPEmhXQw8WEodYQwVz0FcsumoiMzecsGShNoT11ThmgpG1sjnQsAkCdmF11ayzldfIOGP9HGMHNtY2JpST+G42VA5OutjRq6V5ohnaoNRy7959Ax82u0gxoS97ZvPLMbxfGtjUxY0z5MRoGtokpdRSPhsy393QxEYhYMFSfmdzB9snuOY5Tdagj8pFkxJk4bIhp+Q7YlMnHdogCqFVEQyRFfec36DsbBTrm5sevgvzkbrinrEVFuHDItgS76hlOuaZOqKT0aLHUAZkksCfJksydwM3zCcqB5s1dvPWLRu9QEQ///zXIpCxT1+1eW7t1Wt1ufk+kKSUxGkgnCi3bt51HYC+cxAiAUZS9+jpYw2krl+9XAbD47isjSNZdFZGJ0CLc1DJAWd+Hacke04D6YIaRVs9JV6s7ItNRg2BhFcKFYU1xrWBsBNcgTbzO9B6ggbmBsHz/Cz8U3TGJ21O5d5aUCCFw8YUTI8SDO5sbqqjy1rhWYOUjFT6xMEx+0BK1jZ2MWM6Hb9rd48KR2SZCILiKBjJreZAaW+CDdwJ3kQ56mewNvhPtzACzBrY7WxulV99+qkcdXZaKXgczP1+WZpbUN6q8Ui1Pz7E7baWZDGjqMkhgRfI/tzMTFlaBtEEjABJy2v6yqBGHkxnWgJX9cyXUhUcwXm0VDWbHEKDTnicBEQtkOCZplowk/usJebQynIw0ezcksacFyNlggpNNbJyr5qZKrOTs+cuc7yO+YdRCokUKBh7EvMAZ10S3Lhbzntgsi4AUaLvTiM0TVu7qXBANawBFK8naWyVOAOyUZwRAyLIea/IuXbz+jxU3mhNklijjdvcaCzcXwCjBHnsCVZPCEzh1qMQRaLEmTkI0qu8F4kakob9szgGV9SWoGdyZjbPQvT5De1F5LZDw9aY+uicu6ohTZL4oeZTDO7hqG7v7Z6beoWOyXmagI39jnG3Ebw2bbF3hUZFc2WetQ2VVhcCesVwC7+Kk8rZjyyd7oG1X4r9CWCEzyUxer2xWXtPspcBpGA4ZNDcT49BC9z5nEa1032QsYBSWJUsupPjnhGsQ3Sxabxmf71x45qmNZymVr5RoJE3f2oVSrUXNagD7mkGhsIW9ygyTc8Ymt196WTcQ6P8SEupGtHpkxnzMzgvCYlscE5HbjUoCg0pmvCRObQ6XOk40hBqRaaBL3wXlXjOT0HHSi0h8GsGQiScg9M4N1JJ4lkxH7a2tzz/WwWFedPs5VFC4hriih0QiUCzAZcmD2PM+9AbddhkLtbr5xxhHONTkASrrQmpSxX4JLi2qVGqVGI0AQQ103vRufdzQhO1nybwr6+zKg3VVVfKKC2lNyRVEMaJoB5QE3qXrpejSEVT6Yp7J/fH2hfIxBSIMbIhfNz5Ivf97X6CmhTxrDgToDXlWkJV4792rSDd8SuIkyjPXjqRLA7ug9dDb7JprHT+5L/9R0MQP2kg9cNaFuafDkfTqKB8mYyFrMgPrRfne7lr0Zjwp/iPH/V+fXixaG7qESoroCFYjRdc4MM3DoJm8T6EBJ6hLgR1DQIXHttwQCmzV3b3n9pZ2x/g8AjaEnUMShRYh68srZbZ6YVyOgB9Pit7+7GzpOltdn5WfdnjPRrT9svjLzbKxsZpuf/OVWW6COZWV5fPOalcixqd05PnpYg7d+6WDz/8evlnf/In5V//q5+U3/iN6+XylYvlqIdqRW0YJGwycYg6QTiZmUTJelMnHnZoMIWzSKkYu/I0tpGJkhSQGcLRpgyJ5NQJbnFzc+XBO/e0Sg4nNmUhJpRqLzwv+WWgeSmFITvHIc1ioyErKGwyKjYQslXQBmTBeJ58XmiA0TmP213Q/qg8xJ3p6PjUQw8FB+gLlICpFHDvSohhJtTrlfVqEDAxng5vy45n6DZPGZCw0fEdbOZs1tq3G1RuqD/KmDx48J5lQwKbmVk4djFF+OUvf6lUHDJ23MdJj0adIzNSOaSoa5xUGcpOAtPQTrAxrVzt/sADqqvKx3QZVr3LchzeKlJujTJCkwrZeJ4raGmMBECU0P3kIOGgQsmGoG84mgDWMtRpDmwMV2Lbe2pCwQq8cvW6Yw0V6dbtW1E22N+3u399HRcxOKZddWbZYJZWlqvU1JkBB4owqH7wOp4RHd7Hp8d2uhOoaeeqZfOC7+NQHhvrlt/8jd8oy6tXypNHj6UmscEzdx4/eeRcuH37ts8XjvSly8sGx/B5aT7E5ZRNjdIfhyibPdfdJBGTpKakypzjuh4+/MLA5979+xU9wBFxTc4hCif80ITUjBfa++TUgTYTgM/Mll9/9pkIC4Ey6xoLTeY+JUibXOvhq5IBQfoJklzzBkaWIc+iGxsXOJQa4mgm8lRRzMOjntQnEUnmlhSEGMHwb0H+glBznawRngWAw5C1Vxt9UTZIBauIgj15/KQ8f/GqHB3HsW2im0ZOEMAZgiGMl5hHqOisYymd7zHggnLE3jI4tempI0I8IZcS6gf7Ja54WpgPBjYwofACn5g5AEoPHYZ/5/X6HCAvOghaw/ipDlXCaW3l8vogy9lZtPFZuxxuIPiWtMuI984BG5pYaICNchGABSfUlMjbPkPAIypUisE194h5B0ll1Kmiex6aDo3lqY6QPLCvsz83MMCKlG6PmRfsJWoFkxShhz4+7riq5V6/l+CrAUY2V4HOskeRXNQqhWoeIG57BP9JNKzcDaLB776u2UUCT+YFe5mN4GNBVveRs4QjrxoPQEckBZsiS9ONb54McYbL2KpogCsvDb/Q7sZoLOe7aMjb87Oa8sPZafjuHKiMMwlXHBVDYSD4ZDwAA9j/mbMajKiC1BrmA7TRF8O9HOs5EVojqDU/7BFUIDnzG+h27glQHSPtdarSjCakVZaz9becgzyoveheOBq/CNRcaACsplZcn5XJ/rDM0yxOsN478T2eUwSDtUokvxe7+6OjsqN6WaoNiAeIdjIHpb/yjAjkojDlvrO64rlhEzV62FAS1NcODZN7b9WWxs8mOIySRbXxFuHN2iHQYz63yknmSdRAGkXXvXFszH2N7ydOYg3HKr11ddBZVsrWxobrGrdfYjTWnvcCoowRXzU/arFdTFsoVMWSnWsShRcJ76TXpzbzikjXBuwGOjXwpTWV29+jFHD8UAAhpEXWNR1aYpqnCa4NWr2/AIsZo/RPpKKQCpHIsffaMQnizygShdrEGrHXY4TYKa7VUhdVZCLOI6nAOTXfw3OykggwWMdam3TUzThjT3Bm3C87u9tpNK1nlw28+/vp35uZMbZhP0yPYkBmAgK+G017x/mf/0//WVwPahNXe2S5ofqfpP1WOkrwZXBdg1w2MDefuki5Qc1Mard+TGXGzkXHKQeBQDJ4MQAI0T9aj2kGSvNPRUSlDoQ/Z0m18hWjgkCzxUHZ398uuwfPRQVp3gGxpqudQA3+JlWM1eWLpTs+XQ6OyUzOylGvlmksPWHS0S293bhU7W4dlPXNQw9znO+4V2Vkljncu97Ly7VX5RAReyRhpqc9qNiYfvxXP9GK/c6ti/KZ0Pudmoz5zMAyauXx1GyNjYYFRaCS8gklmzSg9c8o38FXj4MZcko7OxkzObKlRNP44KDcunmjfO2rX/E6o7MMbQJKyr4bXpzMsLLOIcGhbJNPtaQnq3cTY5MBiahyZfK2WYCD6Jkqk0cFQQfPSKcR2LVJrWMXTZp2B+NYSaJQyvYuahrH0S2ewKGrVzY2d+IKOj1voBeKSZAVPpfNCcoEZWQ2Q5BqFgBI58sXL93gLly47NiCdC9UW2YWwxdffFHGxzrlnXceOGf3dwlWWyIzWo5xirTcPJALiEoGm576r7UUyKHFfI6EGeVWkFeUGM/MdFk6XA/IAbxclSd6oGozlsVpsmHjuVwDWeY56ASOfoNOsuokQtkkVBIwkOvYDMhmdvPWHQOHmfm5cv36jfIMRL7aMkOngYrCtTOezBF4cyQIBMkEOvwOhJdmx2tXr6U01j+Nfa2NSdsGl7q/7ewaeF25nCrM0pXr5c//5b8s3/3uX+iiRhKD4g3zABQVjjQOglSGQMEp75KIUDmiokIScOHiBTdcgmQOC65H5LP2TYDcMUdIHAm6vvLVr7geeD1IJMooHKbNVIIAjf0g9IgTO9rZv9jc2YMI6LkHaFxLK0tluttVp5hxJilD+kp1hf0DtV1pnCNgB+Vg39rcXHeuk0yodlGCevFdBNd0r0MZQd/d5l0oUzbBJNhO/0j4+gbaamIfiZDzTE6rFbgo7CJGGSSEQxtIsRZ+tfZazjrrNKYTkYxCg5em0RjmHJa1V69EKa24gWhR8pe+d1L6UFY0/SKZxVY9LnIkClwHr8f45fqN6yZzciC3qdDMWOGgHEsgO5SyFudOAlz57mb/b6QorSqiV6z0WgNH2L/SKwMVIoZJbzj3E2NxOmU/QLeduQC9hWejmoe207inYmg2q9wX18h6JHAjiPIA9eAPTYa10qoTcTKlbwFq32TtpYhBkvxgLavTjI0aC/OmJX6NQmIlUapjqh0BRZIQhieawM2eDOyPkRftnTjniQOhsEi3qKX7RkeiaVmTHcAU6Qo0BeJACNIW3XX2EAAKKBbsP2pa25Ae3jYbD//fAHUy/UeEDwBE3G9LugioCVR1J6Q50aoaal8ZB2lQTb6S8avldM4x7ltzJRtZ0yfFeAdRjbQka4BnyJqgt4nrUOKsqjoloUtyqrHHZOhgDSnncxKoZi+ySlQVNwQ6cAx0PwxXmX4Knh24b6MKNNWeoKDFsaNaYoNytcWWSgeNZhz6HmgyvH2QVeh+UQWB3pWGvCC8STpirAbKH55xaEpJMCraqy4/cy/qU41fzZkTZ0T6YNLsx5jyLEhkSfRtOHWvmLZBj/nOtbC/sucoP4vBDmcwFX6pJZWKJb+Z3SkmVMw7A1OaFRVJiChBM/tr8Xij7SqtKLqPygrKP7m39sMzarEW/QWMrd4WNS5gT0drnDlJ8M1+SrxlVajKM0uDMTElcaHiTt/ETCiYVCua4ECtwADyRd4ZZTZckLOmqGBIzVJytzYcA+yd0b9BVRNzm0gns4cLvg6Ze6h1HaQqQlXJvoUohTDH+S6olfiucH9UXzlz2Cd4/pwB/Gllil4PqprQ1PCDGDAWdR3XxlaecVNL6fyf/8N/SpIhFcTgu/KwghSnE5LSEx3ics5sesumxqRrzWBOXG5I+awsfDcdCfxkFdFQVQ5octLgmk3zHP2oTIMqRVt5yDz0EPeVnWFka1Mj35VJPlp6Jwfl8eOHZWPnicGjdojeEFnesd97ckJJhoAN/jGTvmMpJIcEAzxpuW5icCqy2j89kf9DkyF25Rwct+7eKh9+7WtBRX/9WXn+4qUyOBxIBB046oEqkO1GxzfJQvifocqQOTWXPyWbzIy6Lg4Dv4qcbKyjfLJXBn2kycgq6SonqyIYBIVO4xabMmoPp/tH5e7dO+WD9x64QJmcNGoQ7ClFQ8m2lmFjJ58FanDnYkjTRhvT9gwHI7GdbdJBqSSkMdCyJ/JSVa/WSoRBT+zQm56omxLSXr0qHVizaDfdYVw4Ld+KVqf5DX48GzqbP0YoanXbSYxVMfa4OwavoD2gKOHgRnmGhUZHr1lwP+YoINYE18wPxp3pBuoPuoP00OLcosGnttmUiGam3SxUs6DaMj1dtqB0VP1tFDi4Nkt4NrbCTcOyPEipXGDkfCZT3qPhFPQBFQooDQSMyKKlWhTOGvSOre0EBbhO0szIewn8LLeCvCGjtXeopizIx/PnrzQOIcBmvKGagMA2jmsaPKOSwAaN5TKKAOhZ83qaothsbIwdIq8XHiN8cOg2y6ur5aMf/qA8evSofPCVr4h2czBw2PH82DvY7NHhZi6Dam9trLvuuC9oQCBrjA2blnw+dHdNZuaCJB0e+nc2JZ4t30HXNwYcjA+JBXMzyDlqCEF+WCsglMwTu88PD6vtd8cSMgGt0m0aYiyIfPEaD+23uKh8FwgtByBNUc3GmjUN/W0UlLCWzpXnxJFuj+aaQzdDdkWTL8rmWsfXhspKB9IFESm56owGfYe5yVwmOIdSMuiPeF3Pn78sG/BTa6My88KgsVPK8uKiFA+e9+RUeKVoX/MToxYUkuiHQQ6ua6I5Y98FzZ2g4BPlbADFAuR6WGYm51QkMDirVD2NKJT4PCnIOAY4SRl+a2fTZ6Je9SkWw1Apwj3m4ArXeyi3n3GmGuX2iuFSdeblHtc31rUAB8zgAGUfko53EBUi5gbryCDB5segRbwGihbBnKjrXMrAQYRzGPpZteGMwIzghH8joWwVHvbD84Z9ZB4nY27T5lAL7kw0FhYrUh7eqOoqVS8cVLjRGRo3mYPdimaHhvcgwNCT0pYfUx6pIZZ8h6UzSA8EawQ6GNzQcLcPyuuNHXme8OB5rzRE9qLacChtS2SQxs6+SaAUA/bE8WjqT4xF7hGDNFwk2SNPUXhRYWRUTWgR9Cofyt7N6xNwJ2E4MiDMvfJMogBTVcKqwVJbg64BEiobtSc9Dxs9h4qDzXKi9jE2CyCTxvfIzVV7cE7xKsUpLaY2/bfAnoSISOsc2OsyD5OInpwiYdkTFNM5sAw1E9M50f0KlS0a77vlqHfq2asKBC6FVKSPUoWV1jiXPUfXSpDsOg6NmtUaL6kYhN+ffp70N1SK0Eka8aWM9PtWxTgDCCyTjKe5nmSWqhHzGWBCi/sLF2r/UFSf6fVhjnHmoP7RJO6sLlS6Q2swZek1umYYAQSXGd8mXEBvVALkSHee4+FV8EDlrNpPxe+iGR16kw6qjK8c5PSDpbF1nCOwcrrR/U9sqVb/DLbjNOFH4x5wI8ocFVCtjsetr4tragmPyl6jyGCmMg2g0TuJ/jTjMeinLyx7SEAr6MLpf0lsw77GfsC+B9WV/Qw2j0Y54+Pu/8QB/L71RTDn+S7OUdB49mbObtZ2q0D1yWBq0nUem/7pP/2PhkwG8ZkqISVa4z6JxmVzYXzDfU65M7yxphgRgvsbfWAbKyr23YJrDi8ukkdIwCDpv5VP3RpaCaA25aTdz+CQsnkQxKhQ2EjiZGLh9cqXjx6WR88+dVDHumwa8MJA0PoiLns76F8PytZ2LmpmZrTQaMXCoTmCxrfD/dMyN4aN7LUyMzUh7I8OZVF+D4m5UUvxIGNrG6/kS4KaUjpIx28mLv+e8kjMFQhwgn4QZOyGI3i4XxbmZsuD+/fLnTs3DYZOjjCpyUb5+NFjkcuRURY2wTcSMaceMOr+Elir97tvk9zU+Ei5ffNWuXH1iogMGzcaxJHci9lOmhPTyOLB3g6mWjKhUzecvMpPo6JAE5e0njT+pfkjHD3QCjYxsnpNeYSBcpCkWSjyOkqlEXR2il3xVA1Y9HBjKcW1TLctbNMSnfLOTFhAgdOlO1rKaCfNe1JQ0oRC0KkO89Gxrl84dKGtDEp7eLin9iYqKTs7kRlbnJ+zrLq3S9LVMzEaHxlTnxXEEOmxxeVlNwU2EEr1PHvKUqCLbGTLK8uK5INgSzvpTqqUAfI70nSKT08KTWXNzpxEZ/XCG5cuWLyh7eyajOHQCb+MZ7CxHk1PnjMblzQWmy9AQiPHFdOBqJboujgM55fDgcNZK/WZWYPpV69eG6CANotYIei/suJ7STLifJYkOEFEx05xAgQ2NapPt27fNFhx7igZtVe++Pxz5zU6qXwuQZ18aPRmz05U0LGPo9MxIYJy1ezHuR5Qdht7TMijm4oeLv8Gh57SHqj13sF+SGrnqFYsnwnyRIz6ofdweHNAgQp//utfl92tLZMK9YGrckTKuG+0aAkSbeqliWoPJ0AoN8uRxgKhhF5Wm83wDtLBTFoYDS5n5zx8AnA4+BzwyHISVNsfopFL1Er4LhSLQqWihyJmBZxtHDY7O/tvHRwpcbZAXAtj9moPx750D5pa0/TQssloAAAgAElEQVTJ+KXjn98tLMxKSbu4uhyaV0kyTQIXxHToOtEFlJItKH4tyyJ7xRg0ZBCklYQV5Qqumb6B46NebQKbMohPgx90r6766FCEqEZBjaJ3hoCNpH9+ftn5xnxnDin3avm8NtVD41M5CGWHXdFsPhdaEGfNk6dP1UhmzqH603pyCEpZxzx31oZVhNExkX6QTsZbRH5y8ryxknVCkMV3Qz/C3IXkLv0pVBPHy6WLKyo4cO3MV4Id1o29DZV/31wUbZrtHXhPE8rTYWrEIR8jtDGCFMrIbHCYeqD/3x9Ero/gTLOjkTIyJJQuZX17TzAFYg0nXvM1aCCWDbAVFaxV+5Sp6TWoEqfDTpJZrnfcCstR2aGk3Tsx2RK9A7MqkaWb6FItCa1nwHmLIAFI3f6+yHTooKGRNLoJeyrPoTWpJ3MorjsCHyoiXCuJypS8/Mj68h4q16x99hcCJIASnlGURjJujBljzHnMmgNpJsi0DwKaSHUIVfVGKdmcTygoEdRKPSW4JikZVlk9daBHRSO5bukZNC+Oj4p2SzNCv7+e6fye9QbF9PXaa8FBknWaBfn8edY6wfsgMpUzJJxj0UOPQVlRexwAqumzc62sMdY3iRN/B1ggsENOj2fEnGbesQ801Rj441Qk+/QAHYLmRvmpAZ9KJzeFmkqFS0UgVf+WSI1N0CeSqhIAmQkqVKYqr8sLBX9UMwqYSfLxhvZFtSoMhRpZ+mzZj8AWHfvqiYEqiRXpifD1QzU6dvyaKydrrJlZMbfiUUC8kT48G8rHu57JTfEoPVNB8/f3AFkOjE0FYPZpOqf6XUz+SUqtEHW7npfs6ex7hwcBIPlpz2J8Iglna34V3FL0IC6UR7WCl8ZVxjVrgpikxUCd/+2//vsG123g2HRDtieTqHJRcqmzAYYHlO71ZhcZ05Jk4635goXDwKTDGuWN5h1f+dp2yoa2Edmm9v6EWLqKVdmToKopO4ZjjVRU34CXQWZzhvf57OXD8IYmUJSonKiCkP5R2dnCjISgkcCaUstcmUPLFvkaDC6Q6to7KLtra+X69Qvlwf3bZjYnfWRfusr2vXj1SnSLQHN6ls76UhYWV2yUzEaTkgCNgSyiudlFmxxpHOJQohmLYI+GssfPHpUTtBgnJ8s3Pvwg5R+dI9GHBkFdL0ivra1tOhlXV3C/g7eKyUPKRTxYVAJoaiQZwMTj1pXLJkYs+IX5Wf8MckBHd8qheV7Rc2WcOPhYQaByzS1PjKVKP+l6dzYsx0goVq1gsuqXr3Cz3K6c6oVaxeA507FNkyiNVGgJx50JwxiQUfjuyn0hqQNXkOaz2mXt5MVCF47T3oEHq+YuU7MGbNgUt1IaPGI+48XaKxFnjDZv37pj8E9CRXOWOR8ZNZqz+7tqPMeNk4PjtFy8kIPy5fNXLqxLV6+JL4GiY7HLpgd3G+qN5buZaRcX80FXvNLxQOf+PnjvfQ9KeN5sziR/XQ59rJRHKTk9L73eoQtbST0lIdlwugbFzKshgVa/X149f20pPKgAIvhTJjZkzTdu3THglOOsaUul0Rweu/i5j9Z0QnDBnPnxj39iAvfBBx/YZLowN69bGxxxxm7t9Vq5f+9++epXvxopuf5Z+fivf+ZBkOak6XLlyiU3Ujb6tm42Xr8uN2/eEk0l6KFBljWowH5naLDCYY0SCcE1tAwOMygpBGyg0SQ4BJhUHZhXcNaamx+HDQ2Ox6Cp8JarkUgrUzMfE2iliZX7YpOWL0qD2/prkWUPr6quQPCT8m549bpjVkUdNFQ5DHnWBMiW4auraRpuTlM9M8DIvqlBjk1k3bK7s+dzxPSHgNCGtOHQsWcsuG5UZFR9OI47mWjhBM3H6Ncj/xfjITiKOo5tb8fJjNI1KhA0JB2SkPVVRuhO0E3/RhaTfpPuxGhZXlkoy8vVjKNz4qFCQsh855pWVi7UhCbfxzMAJSaoffzoS78zpj18B43g4U6DfkalgH07fEiCap6nQVVtJj05zWGqBOt4SvqgVjwzgqVwhztl9dKqSRGBwubmhlUd5j7VCfYMGw2rkoLeCSfhdoIct+oECXZzmmt9DPxJ1Qq6E3ODYCaVjyC853S17Z3yo48+0k2OqmNoj5VHqTZ7KHQzs6NlYX7KffzevXvlt3/nd8rdu3flxDKeXpN9HSdlBwDm9avyep195VgZ1jmCWRJYzUqGZRnesFSEfukM+wZPTYmKa+534kKIy+vpybEIq8kNfN1aQbMptBsfg1GUMtjj6QPo4pQ8Vnpnb8w1Lq4sifjvwlNGMtNGSxDjCdWSeK6DDqAIFYDRMoBWwXMCLYR2cwL4Ex65OAtShIIk1XmzBszhZ6fZi/nN3EJUgL1wsc6RFpA1jm0cMUHMK/++ngdWfivXmKCyOfhq+gMVC+3wqlxD/9D0DMFb5NlO+wn8POtAy712bOVpdiV5hOI34vnID+uXKhJVrJYw0JfTnDvZc9lroGMxnxYX5jwjoeAtzaVR9mxYKzpefwLMw6N9g3TmOHudxiu1CpAG2gSnjCtzkkqqVfoCojrjGKK4I6AEKg69Eyt4+L0bG+eoMfsB05bznPGUIgYIqQQhSG90zsN3RrEsew8gFvFUa6y0CbeyGNqfALMtAU5fVj47/OgYAJmkVfSeOd1ovuF7p/EzPHColjEpgk75em3NmDLU3DjFsmbCfuBzA6DYPCjfGiZAqgwkngTkrGmM/tZfx7GVcV7fQKd9x7OEuXHjxnWBG9TUFHvo4CSeCixJgjSiQVRC6IPjGQGmuWcDntIUeXjgvoSKEuBR8y1A5e18rBpl7jt/9Pd8iq2h0bJLleRpBhyE2jynVnZzYDlwapMhi6xxcxhsJ8twxMBZrUkuuEoeNX1NS4gV4QRlMHf238LxO0ckRNNoCkjAenQSpxweFpP04ABqQcj5h71NN6de/0Qr4sNjSgRBeF+s4RJF+Xm63Lp1w2w3Nts9O/WRCOTfXj59qMzOjatkkKBxoXPEKRCUeL+sXFgtt2/eMCMvnTM5pGTXoORkTmeYTiAJQ+UKafox9FHHyodf+3q5ffNm+fSXvyif/Oyj8vlnv5IG8MG7t+Wz3rtz16Dj2bNnVT6wlC8//7K8fPXKgIzFSbDDJgwq++6775fRkdOyvv6ibO+8LtNTk+WqSFWkx8YwwbEDeM/xjHUxkzvJDAEJfFOdD7GhLXlmJAckCVVCNs6QY0ESmAihgpyVvd2DbJxyo1MWVntyZqbMTBO0wzmdENmGd9tk/LCcPuzFYYoEIRlfeFqML4uKQ5Hrc2Eq5XhWHj16LDePDJRrxLmSjPXzLx/ZDQxnnM2JjQepNJ4P5UsOXbROoTZFa3XMQJekBK4VMoy7u9vOUYKPxhNj/Pjul2twtUnKZg0ACYZB97Y3twyQsnkcl/fef79cXF21DI/z1clprzy4d99Amu+iTMshS+WCAAK06vLlK2V8YqasrdFAu2VPAXMYvWGd+NAoH45EyWNq1jG8eOmiz4L18OrVS6XrQOAI3hh/Pgf0g+8lUCR4ROruyZPH4Z9TsVBXdcpArtFUHjx44DyEKzo/M+s1vnz5wmCIjRzzIxIJeguYX6wJxhZuNLQb/j1W5xj1hBrROIcG3GreD53fIBp8FpuWCOD+vkko108FgTlAUG514FwRITJQou27SBpm7jp35IXSpZ7D3B4NeP5w2zHP0YUspke8l0OJ50wg6IFjQrfrvOP/83mLcwtp4K3SgRxGr16/9vtwuvQ9bLSHhyLwNAAyVjdv3HAcg74NqpzbQCT+iy8eyutbW3tlQ02shWdDtRkOy5Ur1wy2QIYtbbvXYX0dehlziLUHisimD2LN9hmNabr+xxG995BjfLqTBIadMhyFh0iAixwqEmlQNjKHWI/MA354htwHY8R2zKEFnQD7+emZuVDbSIprdZM1xzhO2EwXG/dLFy6Vu3fu1sQlzwwk2IobjpHoP2t2FeUdGmkBdODrQxlBPo55wV5ogAgPfguzrkPXHw27BDXaHCN7Vl0ouWaSM/Yw9knmZZKGSGPJmT9Boz8KItGoj7a7VIEqI0tVJwnwrNUt1jpzEgUBJP8oG3MoU5W5fed2uXXzpohjQ4gvXrpUFhZmrA7Bxd1FF5/rP9gxaR1BhYMgeQ/QIw1zoT6mUY29LI2x6Y2x/F4VS0hueFY8A5WR2MOpGiiRBg1j4Hix1piv6M8TVPakVvT8/pOzJKmsOZJRrN0vaujULa/XXvpdBINU5ZQcc68hkE3ZP2MZBYkOAFytUEfXnFMkag8CbrUKybPjWUCXaEFYVJTintsk09yfCWRc0wTGafIDTSV2YE4y76lSkozJ0TeAhj+MoyeqUKyJU7nIfJ5qNN2pqNl0cfo8LLu7aLXPG+hxTkhpQNaNKpiNyWmgB2xijXsmUWmbmTFpev7sWZmdpmqzkOZWekloqJ6eEaEG9T+plSB8GDJPI7VncqiMaKpnrfrP2DIX5QPrAhqH2sb1tgI9PiZ9hc8CPRVprXx8QBSeC+9nnfCdxnKsLYCN9e1qlIRQxFkoS6Ohdvos/C/B63ly6RPMjw3WVFDrPG2BddDwap7V3IxrP4rxk/0wVHWQiiUgD2jbKH/2D41DBcN0aCIxyPG++3lAWqoTUd6BTtb09PkMgAWAKRo48WagqsD4srdAfdzd27bSxr55/5370hc5Dzn7kP5UVves/8YmviqLmYRbkYGLHopzv6QpHeCO8RMAPlfxqcn4W+PV+V//q/+AewwlpJpsND51HYkImjeDBXhtctxaJyfPKDSSRO6RjyJYbsR+H0zV+81BWBsUE1XFRr0OuLyfSinRtEG6QZru1EklowHF6pMVsiGSfKKCMVIGnSA9BG4E1ps7DPau2cfLta0CTWb1Itn7vJudBhHqDKKzSmZzs6wszpbnz56W1y+xWSVYmzZDJ6AnMOX+rl2/Vm7euF5ePHta+oNeeNMoHhwil3dYujNIxc2WX3/5uDx6/Dy62oPR8v77H5S/+wd/UHrHB+XJw8/L4y+/8PMvX1op62uvnVxXr1520+OhgoiDUCAppyTSCc1WW2Z7N2/cLH/rb/1b5cE7N9X23N5eMzgY9MKNC0cuLk3KQ9UDhsNY1O8k2aCLu+rFdkbTxJI20YwLf2q5Wp3N2KgtRVJCHJ908VLqZ6NrjSBMXv7jmW5twe0dK++++56Omfybk7UqvbAZJMCYCRfYhsksDhCi5ZWV8ujxYxsmg+YduAmwWfA7bGK3dvfKzPSsqCIZOqgPAQYKCIXGreUlny+oH4fgytKSZeCnT1JeBgk4PctCblwwDl4kfja3dlTpIFji3+gsJ6giKIZDCIrB8yKII+i5cwsFDXiTQXTQNed9bCwE22wUbJIGRv1TG+1Qf8HilnGZmJpS8aKDFXTvJLJZk8zBsTI/NWtzBghOzHBAaIZm40Eukd/aLI8fPSkPGO9hmhVBal++eGEAA4LMPAK1xljH664cNjYvG2fUHB4vt27dcvPGXv3xkyeOjaiJzVg5FAmAeM3Tp48do4aMENDxHOERkrixUUYBoCfdie+CwsMP70/X+ZnPnM2StWcpeYnqBEnEmvMOpFuVmdevY2vdnZT2QyLA9UBPYX8CnVV6i8NHnjcIZleOKWg+921S0AuKjYQflY1ol4eygDoHr4M+gOINexfGLiBUV69ckw5CkM6ewxwjKeFeQDVBNAmYeT9BCAkme+Lz5y/KD374Q9936fJlE6O//Xv/tgnen//5n0vz4f6pyHHIEEASKEWKq3LXMdhp+rpy/eLgOqho8rDaes/PE/DTTHlQymiME5T3nIrbYRQbKXXiQlvNkzQUiwlH2x8OdmjQg5+/kH9rcqJwZk+iCU1wDcWLNQQP/J3776ShsyplSDWCczmF8tFoOexhr57kHBoIB7Z8ZHnABIsoggBWxA2XEyUlW1Qdsge10j1BIf/parmHQylNaGMivRyEBk7VjEhanU2a4T+TrEuXunkj+wZoIdWyKmNK5YJ5mB4GnOKeOvf4bpJZuZgjsV0meAv3GuUHzpRQYbC2hlKwsDAtNeICzVOnyF++KJuba44D+7SSnlR8bJImCEZNAiWgmNdwH4wJCQ/f1ZQLWF/0f6iTv7tnFYr9jUCAkIBgenNnr7x88Uw0j73D5HgXXvxYubC6Ui6srJaFBZRXisHs8uJCWcDJmHV+GrdOKEc8v6bpz/nJGjhvjK8UJ2Yja48kgWqBSj1WnfZ9Puz5gjuVMsfcAomGHiff3kbQvjKeVOpo9IfSQ1VFeTgpEnW/rp4LAEEkdgBtg0H2VtBbxo29CNScoJf5xffDy57sQs/ie/YNVmnQ5/2ng4HXwB6igkSV4lR5Y4zG2y0TLk5HzhMpefZYDcuFZXrJZny+7CvSuo4OPUMjDxcwAGCQOcW9CwhJWUgSqJJFNShyf9IIhooKqDq0164BM881Zm6s5dFI1uLsO01yuOpcYa2o+jPKebitUhTqKsQ93DNJHEkB+yNrlZOf72n9Uo2tkPUbV2T7SyptQzC1eiok/mv8azj9Qc+5RvZ/1noS2DwXYj9NiADlpuJdAT0JAQgkdKkIkFykNwAacVekGgYD8ys0RHqMup6dmxs7dd7HbIazj8QIhZZLl1bcl1FTEfzBnbZEto9qBmi2MZLMjSipKZlMDFQdZhEg4CzSrbQmE+5NVdnnrbg6gOGf/jf/MMh1zTD5e+sI5ubNnByQahtcbSGDgobHG6HtqHyY8dRPtIygTEqaAbh4KQuiiMkGmvQcf+cn7wn9pAXnmEDwXrMHBxszh/AWDa45WvSlj5zVId3V/VL2Do/KLz75ovz0Zz8rW9t7ZYVg7cKlsre9Jy8QDzWDdx9ZghQORVCPTz/9VUETGsORNpBNZ5Hmq/nZaekb/cGBQZY6xjhJ0lS2sOqB8ennT8rBYa9MTs2W42NoCMPyt7/5TRU9DvZ3yuef/qLcv3+nTE9OlL/68Y9JR8qdu7fkayWxGBd55YBl4bComSwsWhb0ew/eLw/evVVWLyyVzvBUnuTu1proDeh2Pxx+N00mLtWGkx4Umr2yu7Nv0NA6zl3cqrrEQe683KHj1mm4bb5mTJkwNjJF5ZHpG4FXh2V1DjafT7UQTgIUFQUOP8Y4DUgpqYMERRVg4bz8RvmZ5IdNgdI8C2D14iUX4UcffaR5ByoLjHu4rMcGVbuHBF3rZX52vvQ7oOB7pVsGHjxkrHy3yBAHr25oR2VWVY+RsrW96TgTELKZ8R60twniQWMIEtk0KSHx/dev3TDgQlmiNdxRpqJEjKGBTDWSxsqFI3jjvi1jH0cOkBKfaJrBNq6I8EtRP7lkFzcTWxR1MJQCBTrCoQLfGySbLmcOWLhlTV0FVJgxZ9NnvGjQ4IeN/Fz3/PBI1I1DhvUIkslByTXw3Lgm7in29sicHYr0c0usszSBLpVbN2+5QVLKJxmkYZPvsat9WAx462bgdfLZVHbOaSHzCzEZ2dvzWpkjfC8NhkgXch1BBwbl5VqsmEOHgrtIAnYcndunz5wjHBI8Y+6F0iq0DMb8ybNnjuPkRBp4WeOt65v+CV7PnOFeGQPkPNmY7U6HFnCIle60B2LQyaUY+dTyK4gp8woqSKNAMf5cE42gNPjB07129YZ9ChvbW+5jjAdKOHC7qaD86KMf2Vfx27/9O16T8k97u3LfeUbsi2zsJNdcI2uUQwvaGtKPoxPsG+PlFH+AYb/MLsyWyUm48ZgooYCQjn+b4LrQlS544NtISIPjDPS1BNkkJDwbEHkCB6sOGrF0qiRg1DYOdV7sKaOnyxklevsdrpbFpYXzZi0QKZ4FQQ5zqAciLrpENXCvNlSBqNlJdY40Ww6GtsP+XlVJuBbmBoc1ts8kN62psR1wckUxwdHsJ01MTebN882mxDQqU02y8tBFNvSqaDTjTHLEvTRggvdvbq1rbNOQLZ5h6z3iWlNK3vYMYV6wb8NXTiPZWQJw1BZokqJhvnNSrly+VFaWF71GAmXWnXKczQERZB2nRl6vLfZSWV29YIWwSdKyDhMI0SeCOsVBFFYOMo/YF0hCBS/qZxGQMP5QJPgZH++U2emue+Li3Jx7BGdR7+DQNX58eGCAa6PvWBpA9/ehoqV/hyOcHhjkz7RGr+h6a2Dm9eoMnzIXkyyYxOo6G3fEhuS2ypgUmBqAtbHm/zfqmxQFqiYi6h3lMQGvADOgMwGew3ufJqHEUtamtpgiwd8luKZPgrFTG58krPp6sNeAVrM38Z0036lAcXioWhW0GfaYa/QDKKs4sEJGcgY1h/1aTwz0wFGgco1wnwPnRQuuNY+xObhK7anTHGUL7kl3U5xaaWAm6aPaC4Jv/BPTJKVtj5Hy/NJ7XlhYNrCewgl4igrWpKZbP//45+XXv/7Ce8GLACoXAAbJS0yhogontQR6Ue3xUGa57h0tXuS1jCVrJeSwODwbT1UVLBDlUAlB2dPcyLgTQ/G8WSv8EOxaqaF3BvOoWqlptL/GmmiIN8+d5sjpqZwrgH8kDwA3a54VOMlGX3x+frq8++59aSEodR1B02HO+Fypnnfd09KrkM7e2MuHtuZ/9JqNAQwy96C0kei+AaX//4G1wfX/8U/+wTDcnED7b39gsvs0FTaqBptHy664QbUXdYWqo/uW4kgOzEpDqIYjNmPUTCcBdbU4r85ibooE+lVxJMEQ3dxpUGxB+ng30j1B3Ku17QjBC8H1SaF7c//wuHz6qy/KT3/6M0uNy6sXyug4/GmMIzbdDIKck2n35D8/ePCOWe+Tx48NKDHJoARgs6J0lRjBzM1OecgeHe2GFuHHUNKZKTPzS5aAn7xYj63xzDw03+j1Xr1afv/3vyWX8wc/+F5ZXlosK1AgJrvlxvUruqVRugvP/LQcHezbQEnwenDIxgTn/MxN7urly+XKlQvlwsXlMtYB2UcAPmXQlHVwlgrC2YxZOsPw+DhEOdTIjG12BHmicRHOrxJMoW0wPnbzdjplaXmlTM7QMEeTFVy3oDXbOzQNbjn2IEGU79rhBsoM2sFE5DWX4YQXmkqYvIPy+PETkRZsmwlo3fxo/qlKJiwakO2bt267EF+tvXJ+wI9r1ZAeASyHihzUNNly6HLfNBdubG6INl6+fNHAmWAJBJhAgCAR2hNjR2LG57C4aWzZ3zvyoCJpIrgUVZmFX41zVbq/URogmweVUS/88LDMTU97ANH0cvXSFTnPa2uoe/QcM77TTVqeV1BbAjn46FGeWVXKkM2d8WS82cBUH6hcR9YDAdc777xjEEAg+9lnn/nc+HfuDR1wNqk2rvyOA5/vAP0B8SAgJdDnwNja3jFoAE0AKbhy+YqbFQ27zDfuz3L7+nrQ6N6xm/3i0qKBqY6aNFQeHlZXr0aZCV+4UcYYL8p8SbyixW6X/Si8+D2b9GgSZYPc3NgM4lMpGryWcWH+kXBwPQQOHDIopnCdO7s73j+BEteFeydjt7SEJOFBJD1HUn6Fy8i6pAqDPjybPs+ShiK+S21bEFb4v8NhgToDVQX0cm193Y236SnzLJSa7LKWsXE/MbBuCBY9E1yj+rgYumiEMmOAw3cxv6GbUEGD449DK+P7a66/No+T0PGMvvcX3630GBJaKk4EzFHbMbimEYyK1QSd7lCMaHRkPyBBSon96rVrBuioo7CmmDdqzVtJwOXt0GRRYx74vrgPDnElm1JRieBaTqQKQjGeoOGPxjmSYsYplCm45TGjYo+lCtMayWzSYg/qFNdDqHqR3wKAUQHCPhS6+tkLIlXGM2PdMJDp3cn6YE7z05rr+FMuK4mxPO3jSgWJNnZ3esq5zPpn38BKm8SV/ZDnDSJPIMi82djYtD9nCTR6YcFEqlHIGE/mHgGJWupV71qzKpA7mlV3kRE9SQMxhhY0hu5tOI6rK0vOa/oLtIXvdMry6rJjGm38JCFU31aWV9xfuF6ba6UFRHdfpY4KeOnod15NDgDWqHc8T6pdBDxUu6ioJQ7Q+k/vB1yYMS/a3NgSjNre3PAZxFYa6hQKJXC+6RmBXgOtsPLpAT32U2nkuRMYMn9ev147d7ejuV/5zIk0o9Ij07j1PCeQbMGOk+roO+hLwUxwupUqwcSEFCv2R844pc+q50acUk8MimasciVg5H3xMeg4L2iqQ7YV4QX2SoLS0CpHy8WVZd9D0s11eB7SiImm+mEodyQ6zAmC5OahwDyPHTzxTiqVVng0yOmLHrNGGRdQWOYSVAXuP0YuNGGm14Hfs1fYKLmQOcb5zjnJmbuPK26N4fg7eyGILrQm3HvpLRO97uMb8Lo8fPhlefn6lbQSqHgxVloo07Mznv/hbqfBVe42ggeV7quqUPMcGVAZDJ2pBaECrvKix0zIoU/xecQcUSRClapoasZncr60YN540KA1als0q0eWtjVrVldw6GW1T2lqetZG/khY9soXn39RHj586DUtLs6XhcU5G65pctdngt6FY1Se4nDqGh/vui85nyuXHCCF5xVwOCAxKmKhlsV91x7DqrLTmnjfDrI7/8sffVv788acEn1uHI8aWKslSv+xutX5rz2AZCpv3sPvmpuUXKiaxQiz1yyoaXa2wDlKGwmyA7NXB6LaFEkZoaGhLXPBiKHxguBbgRwTC0pO5+F3QA87ZXd731LsCY0G492ysQWHbi2arcfhM3Evh0d7NmN94xtf8/4+//QzS68Yx3BIQNcARdbtD1Sx9EVmTk97ZqA8sK0drFXPythEeNOfP3phgMsGPtZhwZ6UyYnx8pu/+Rsecr/45c/lAN67fr28//575eaNq6qJEMix6TER4eUZ5HqIxEb+tJeDYGVpsVxYXSqLGisky0QVgN+BTJGUQNoPv77K/oyilUn2fmZ5nUCKDSMTCN57SoYcsJohVAUXDtH5xQUbECnX8d6Z6XAWX7x4VV6vrYuK0MDZtCFbgM0zC1err4MkB9nr168MjGheAy5uvTUAACAASURBVOXAllk0BstVaSjJhlGJ4RCghM41sYFTauR9mGjAPWeL54BgM2joLOPEc+NzSKQaj42gspVquDcOVtA0E0GqBR6ORyJ/29skNtsmHSR78jKHxXKh1s5KqaHgkL+D2GiZWvVJGQdKkQS08PFBxvhsuq0JbJBmg7rCJk1iAPefZ+cmPuwUuJuUKdFxtmFvWDzAm5wZGxvXwqFx69bt8vjJY5vfMleyoaXDmjJcNMIb+su4pCt/Umc41GkeP3mqHjdBFpsxzUwEWDxTkFjGCjoDpUUCCNbklAcCaBoBduyS03QUpBzEBeoMZWo23das04JrnnmqGlu+j0CGe2IdN140109wzfzm76x76RqHSTo4tJm38KWVGOM6JkmikVXaVdUElYzp6SixgAJa5j8Mtzc9Hx2DSAJ7rk3EUfQeKk7oH2y2UF/eeee+Se9ff/yJlY02t/iTdUF5GXSxHcjQDUCgoXpwvwRRXD/fDXJNZYBnGsfBRVFsDth7999xPn3ve98z+GA+sYeyhn74wx96bTzHw2PoUFiSx3jp9eauz01DkGnkB6FfwEdPIxLrnHFknAlWmCtcA41xXEPoRFu6qpKIXVhecU5qdoTZSRejmEn3jHPjl/6x13312tUCXkdQTiLBPiZdrOonm1hQSdndNwDmx8+uDYzoD1OpTIB8aHWRH/YkkulWVreSh7FMRc3gM7TnwDNW+qx+NvO0VXa4N9fv6JiOp6hIECBFOpImzxXfR6DEnKaXYG83TU18JmOAn8DVK5fjrFiVZzgXOKS1Z7biEeBGTnSV0qT5UwT06LgsLS2UK1cvl7ESQ5KxkdwvqCPfzTodnRiVftb2BMvxJcpBKjZoChYEPtzRyKHZv1QriENs4KuMLWu9IZwtsSPwPYMvOQwKSi8LQTjDzgnKHnB0dCpAAHecpIv7S18D1I8AXySJVlfUeo7LI2PB+LQfGwl36IEI/a6PPGAdPxBvkEieBdVkkhC+gyCoodzsYQATPCf04Nmz+b4f/uAHUgqZfwSTACCR+UVRibWw72ubux5/BkU9s+oLLeSTX/zC+2mqN9IWsJWfiuGJwWGVeOM6OEegLkhroH9lCsfccKHlUNPwXKmyxE4BqzB/GzHoZG9JlWL+nAY5NZ0khftmnjFv52YXAkz0BzE5AvlGClc2GCAVcz37B2u4qa8wlgTMJGrLF1atvI5zBmxvlRfPX5X17c3SowdpJM6kjBfUNtYXc6j1Q7H/qKuuAUtUvt6m+6bpMOIVASnjYP2GThJ4Vp3qfRTbYgbVZFXjDZCKDe8lyYNwzNwA3AyfPw2feSbpzWPdhgkBnYq5C8I86jn25aMvbQR95/69cuEiVZZUdPjcTqnAJZLBVdlMShAVP/ep9I5J57NZ8y1flWobb8CfkOr896Hm/c2fzv/8X/x7Q6PwtxBnG56Ux0rGYInfDH60jJjBvJHM48BJ53h4100I3gdU9URTWmgyMGSTyXaaHFNrkmiXxuXY1FOF69Ow0EoNI8mAKjdbsfGzTIaTk+hhqofMMKrRiJQfHJl8Jsoh+4d0/SPSf+bGw7PrjA7L4tJ8WVlZ8FB89eKVGdO9e7fK/bu3LOuS6ZFNMSHJgJrkUTrXcUyjBHhYpmfnPdBfrG2kvAoa2kM2aaRcWF6yLE3WvLmxbpB95dJKxq9KNrFATBw0kTmTu0eGG91uNlE4a3EbW16MHfDKEkLqCPRHv5QFE/k89FGjVy5niwZLM9EE2O0ZtdKHyUutCLhBV0tbbZqrZB+LHwQYDmaTtkKXO9zWaD8zkfkdwWEL4Plsg0RK20gNWTbsejAkWMetrqqZaNiQeaYhUT1g5xbmDVKR49vc3vL1PH82O4o6JERkvp2xCUv9yk3V0i2IWFs052VIXbu6GaOq3MG4hPuYRFHt1ZGOyDvvJ0C6dPlKuIQnkdLjh2RGx7uJCZsESQAoH7II4RJzcBOsE/hcv37TA1iJuGwdkaWkYY/kFY77aKfsHXCYwUuvJjH9MxND1Q8mJgz6kvxdc+N0vE5yeFHuY3w5zJM4jBnk8lyvXbnq+uLvXDMBPMg3PFL+7b333nOdoooCP5uGVChArGMOLJJmqDgEtATaBDvpqg7vlgMMBBB6Bcg6FQoOB4J0ytOMR2zq0xfA94JGkQxQGYBOQTNlDBambLZlEyYw4hBnntEwS6AP+sz/5xlx8GuqMz8vGsXngpLSeASSwb+nYbFfZSS5hvydgKWh/uw5KKEw50EzCXY40HmG/Md4gbqkzJ3SIq/VprsXlIkDhDnFQQu6T4IWI5QcwASyVKRAqHkd1YebN2+LjrMGCZzYJ//6Z3/tM37v/fd8zdUrVz1EMVHyOzgMdnbL1SvX5Q7/P//vX5QnT59Y3QGJAbDY3N51HbIn2JiMtv/ktHvR6upFEUWujcOY8d7YWBPR4zmTELF/JBAimOiUSegdViaDFo8M+6qTXL1yySSEoJ15RUWGoEr6XSeNtMzRUKmyp/As+G6cClkTk1M43w1MnqGdMH5cE68VLa68xzQt7cdUY+KNIUpL6t9uuGeFGbRQuQFhX1nN50gr5PA/UTebQxZ1B1A/Zf2G/XIAeHKOoB4YSDHurWFXJBH+qO5wQVn39w4NftgT2byYM7Oz6ZEAUBEtBKwYHXF9EVg1Tir7IdQvjgAC+AXoCfMztbnqyPOHoJ1zAQdPaQuan/Qs/bN3yHdm75uccv0L7JhIz7mW+VyqLzxLFJ2oDqhg04PnGhfhVJlJRmNfvb+7r1pC48pznymTY/gxKBcuZt11Bhh2BBBjr2fe8NylFRqssN0FVQ49CsUejJxQkwn3uAVwjA/fAbUG+hycdarBGFmRtOOwSj9Idww79QUDXCpo+g2MDEuv8u75jDzpBHr7ByRmSTg7lUs7Uhtd6XWClsO1nvYwSNsuh/sgwtUlujbHCk5BobPyFEWJRodkrnL2pNEU5BvTqv0Yo1TaHXsd641npyytIGIqgsxT1ij7RAO/ZqEczmDmlpirVIMqniv7DiAizclcN+OphCQGUgvzBtcAEFTk1l8zbjsGzfQECHJiwlYlTLlPkg/GNCg0zdLIIQaJDkUkCjrp1wuVROCCPqEaN3qqKR9K4HxWNtc3yrOnT51LvIcqPXtr0203IdZVGzpygmvjjxqPMk/U3J/A9yHmbowrajokgPx/6EuMBX01d27fKjOznFlcSMaYM81qAokqSlskxZxryOJWlS3GriXnhvY1HuoLVA6kxKr3Xv8zNh3+G4Lr7/zRvz9MWTY/wuR6uINgQguIuHfjqVEuYqHqGlUh/iBKBHOJ+htDRFpJVSZojYvh88EPjsVr+Nop6zW9UDa6cHR4UKFkeG188iDlOnN4LdZpcsmGOxxEvD7GMqfaVdLkxiSi38By3QgLmcaIsXJ8krKGiMjspGoClO5EDeC7jo6Uy5dWlbmzPEWX9X7QyelJukn7pXdGoyFi6pRSEUQflAuXLpvNb+7CZ+PQ6JltglbcuHalXLl82c1lfzdl+PmZyfLi5XPRsBzuKaGKIGhjShmXBjI2Mcp/cUnSKIJMfWZarhwlQ5obWynjHOVP/SCp1jCJTrJx+MMxflFKjIVUqQckFmZ7LA7GqqomNN57I/FHYg9XrBODIj6bgxL0ls2Ufis26ywyBNijnUpCR3DI82Bs1YGti5Agm8PDrnj1OftOaD6PQ5T5wqYGN84yqCZF6YbXwRHXTDbHWt1AEYV5oWwdi4lu7kplgjdLtk5OS9MO48K8ElXrxN2OII45we+0jte6eWBwyGcRsDJYlOK02OW+UWmhUasfw4bG9yQIRXLqnQfviH5DsXC8ajAFBcO+gxFUZkbL/hEIHwh0jC5MbFDhqfrzPEM2Tg7KHNysmaHGO/fu3nWNEajyHQQUHAiUhEHLmB8qqdR+Ca6xIXQEA00NoykrNPOe+/fviyCBZoHqg3jw8+umeQ1KUktuBMwmnq9fR0JpCjWTDQMvEhQSFjY8eNNRqBiRN92SeugRBJSTVkkmfQ5pZJkuC/NL0oya+yHfwybPPVn5qCpC0ES4b0qEcbI89pmL0tZeE4K9BDyL7k+XLl7K4b21pc17VDtOTApIEj779FNpN6ivgBgh18hzgw5G0keAj6whcwNqyO1btzwoeU9Dh7i+eeW9wvfkmkkA4ZvDF1QhhMrHTuQ3L12+FOmtkxMrFfQJ3Lt73zVFcP3+B18xYP5X3/+BwTVUKqpANMtCGeHQdu+sCk5UQW7fuSPtCjkskj6TY2VQI3vKfGLvaYFtSqUjZQKanDQEdLy7OtCuLC/IHeYwIyAnueIzGU+SD9HmvX2TaD4vcm0JHviMV+uM905ZWFhKQgB1jxyz0lh4j1z7+py5jwQmVVUAHqbzYiHVCQKUqmDEXGd9M2cJeKNbTRM0TWe8f1iuX7viM4B+x1zg91NdZOhOQg2iwlQBltarwOsIblq1Fz6mylZHcVdk3zrYDZ3v5i3cMOkVCge8VWptfGRuzmNYMmHzLuMMOh6lmLPaWB//AGTLCCJJFgnQeKbME/ZgJdsOU5GU7jfejQU4a12nznnHEy4660AFBpoWKzIZM5o0r6kCxt5ugBxNd+afusSVnsbaQ8OYoI6zmHGZmpiy0sh6JbBvSjRQrtjXuTfpAYAhqo7QGJ1rU11Cl+IAe/yQ+AJKsCa4bxI6giiuZXNnxzVKEIvEaCq0NKRxX1hcc17gmRDAISZvNPQjPgD1iapXGrO7juusvTQEfawFlCagTe1ub9Wma+KFEc9nlHIIrDnH4bhbyQSx5myhrwEzNPfC0JrsZ2CNE2jr99CLG3LV2ZfeAJg5BmUugJ1nfu010yl5ZtrXBIPND/ENoCEUuj4Gc9UsDiOtrkogecbMUebecQ+6I1XYSFJGRIIEcLmakYV+C8XS3iDZCYnTNLCzpyp9cApJ6JQY2Ubjg0rjSHNgbQwcGTFJZf+TdogE5DhgCc6IzQMBE6kYKkWGeWBV2eorvRwa85CA0ecVyVrjsuOzsvZ6s7x6+dL9QLfsSxelZdJYTByH9j9zFZS/ebh0+q1JOL2FXD9znjO/0RgFuqpiC1UgKTHBwmolkIAf0PnfEFz/yT/5B0OR4YooeCBxcNeSEBfLyOucd86DxU0rnd7yZShTQQinSQEo3awmDY9uzFBC1EZEqielZjY+XqtguXqQp25eR8eHbmaKmleLZE1JakAG8hruZvg7SB15QHrdKVcShNmdTCByEr1NgkrKuwRF8LWVq3PSnjnYraRdOulOJZvtnR3HKrYDkogWJET70zIA7lDHsW/wBFLOw97fJ3A5Kc2c5qDytFjcNPtQcl9eWnC8QFePyMbVVaWj/7CU0WGZm5lLfl25C9xnK/EZdDEmdD8TFMJlU4g+DmxuiKq4RMeZceKH8Q+1B7SaMmEWbJIT0PsYTDS+NIhUqxa08lioKRqT1gyVMlmktSJXQ2c7izhC+SwIFq6cwNrx22R8WBByxym7zWHokqoE//HcmNx8VtMX5bqZ9BzK/Fgp6KWkrKU8Hd26yp2ZtMFhpCzPgqGpVb1Vyj7SOILqG0Raag7NBESO4WI81fRWxjGJHIuV55Bmm25t5DkywETfmUy5dRhzTSanbO50XY+m3NUSTZIZtJCbyD8HBPMIOoCUihO6+HfL3MKiYygX/IRyNBKF0EBWXHdQahg3NsmLFy9FilATC5oUozscmgWykFAbslZb2Zbvbc15NIHGCCcbPa9ZXV3x80BH+QHVALUn0OV30CfkHZ72RMIYRwJMNk2CBKg8dGCD8O7sYolOMhrDB66dg4MANF3uG3KM+X54raC3NJ+Ed7kXjXsNZggy38w1GvIIrrkPeHYc+jwj9iIObTZTPvPKtWuizHTSUzbmEOIwJzHkNdquj44alGt5Poo50ZSycLwPRRcSNJ6rZjo3b9oAxLO8e++euvkofcCNZoz5PIJ0Pu9Xv/qVf+e7+JHv6V4RWoRuobUEzZwH2WeugLoT1DPHfvrTnzpWjAXjT6CBrJT3duVKmZsHIe/YZAva/Off/ddWTN59/33RbMZPSSrpJyjHvEwj88SEQT8JHcG1VRQoN1tb9qaAtqNYwR4FEkhQyyHNM8RxVNtjmpF45rM0wM2VudlpubpWai5eSOJcgw6eO+oSSn9WbWb2FJSdSNBevXyR5GN2tjSDJZWF4A5TIX1TZ88hXg2v2NMJmEkeGEsCXuYwc5y9DSRTo53+oOzuQBPatTeAwxfAhbOHtX/12uXK76WpdjlNuHVvpidBcxuCXUGllLOZe+Fax/zLKioo6SBBKd95dnLm94LKQQPiOe/tQd8aGOQLTk1MlOvXQ6nj+b54+bLMzy2KxlKN47UGV5MkOuz1AX8IElknjGk7XwFy2Eftj6JNXnpm8X4uyNWe8lnS7BhUO/0vUj7JZtCFrvempOxZmjt39w8Eohhn3sP+QgJIdZjSPI1inD+AETEUgndcTbE2N+OqSfImB/dYpL9x1lHNQqOadUKQnHUSDjfrnnjBitgkwMVQOpbGNr2eFY4BqiL1fPDcM7FO4y5ruVVwmCvuqTY9hjo00wUNhUKZ4HhpESroBSsZunAeA7S8ocSSckSpKNr6UcqKJKBNkRV553f8MFZQT2zgrFx+qhNUGvldkyfmM9jjSU64B+ZlzIE65Qg/kErfFUFGavigyhCOhfoDTQ7QM1Vq+iuoQkd1yfNRsDSUElDgRt2QxjMy4rrJmZZeH51dMUmhf4D4q55jrRIs1bfea1M0aftzuNLhLJso1Sq4qjPoz+OcOpK4Lk3AW8Z//Bu/E71WwrkG1m+ZD8WnI3Hg8XEqNo8fPVWql2QdNTdiLcBMm9RdP+n/AcFOBT4SpmFIIEcaKqp65LVvLBRnYqSsCRadEpH+3yD39NGorlcbH1tCaPz9z//7/3gYSkBKdpp4VCtLHnQ69qNvGbJ+5LqcMDRiKeGUSdMoBc0v/lz/shN6QYLKcNJYXOpDVr41k8IAYBg7XC1iqzNQK03pyDSSrnHDvMrvaQhtGSKBFJRFl0Gzn7GUVgqBSspY0ltsxEyAniA9pZbZWRrFFkpnFKoJDQwoitAJDB/tuPSOT2xOOTqAc8bvI9tCQxTZKpsTHehcU6w4eRBkTuGj2iSifM1ZOToIkgLnTc/7btOg5mFx/wmOeT/j7/ud0AmkyUrbuEMpaRKGNp/ShGkVIY0qZmKaaYS605KdxpliU7H8o+Y5G2Z7X1DhVhJTM7eiX96TQVOMTnxetdGlZbdswASxTM4W4DNfEnAWXdbsEq6/b88ypjKhhCRJCO0o7nKg1OGEmzlXvWF5xGTrNUjks5D8Muiv+sh21Y+ikbur5E8y8xE1nNlg5LWO0ODUs+Oaecq85HV8dygPXdExnjVXRve95c7Gc6zjozyUh0+MYlgXlPPhm+qUNzpqMMH9Qw0gYOU6QZo5DoPuReqLMh4HPN3pPD82Zu2nRcmp/KSxCVTae6BpTFSJRpnZIGudjoEemxGBB8+DoImgkOBR+cHTU6/j7r27Jrk///nPRe0IRjWC6E6Wr33tazqVci8iFqyfYSgPsRLmgJwrqDwQNMPTBJUG+cZOmMCL18Ll5uCgP4Egh8SYwBTkUkfA2jwNJWL/8EhaBn/n/Ta8nUVXnvnNs+cQZvw4iNkUWfc8lw+++tXa4PnY9SCavL7ugdca5RqKDyofk4ldA2tNdLqTjgdjT5BEIJhNGHdDEgY4u1GJ4JlFBjMHN88X4x4CZe6Za1pcWi5fonf98oXjScCRhrfIVjLHeHb8Owg/18I183ysKAyH/jtBt8+RqgamNzXx+viXv3DvYW9dXFyR4sP+SxIlVcxGnKjmEEQyhx59+WUcMcdCRUGB58Ovf1je/+D98snHn6gfyzO6dPFyLX1nD+KssKQP1aULes3YjIhIrV68kH2wov7q3FflIJJd1iWgBVKaVFU4bx5++TB9Ld2UZgkYWp+PFDb3pdgQ8++6ZBKEiKJFFpT1zRpgvDm/SMoZZw561nNMQzqiyFQ4WTusDyg1fCeJH9UTgjyax7OOQmUU4apKVxz+7M1quis7Vs8VS+epqsXoIk1wr9demTgwh+G0b+9sGcC0PZgklWZFNkbOVg59qH4AKb0TnD9B5pH2nFHuEySP6yEwUSUEVRQCB412qo54FQzIuKFtPxNU3n6IcN1TQSbQgWuNSdyoASkBu/xhey3WyxcPv/RIIqFljjMnqQayx6WPh72KZH7G+1AWt/Yt0BfBZ7qPqJh0XAbqOFOdgdIzo08DwTDzHPnCcM2JM6Kaw72SGHAeNQUtPtfg6dzNL+6WTXiANci9h2qShk7OXqRXbVrEClslI2iwJ55/uffQkKB7cJ5SLWC+kriDcidAC4WyAVVcF8g6e2muIYEja5T1nR4XdN7jLg09DjAolFoobVROS1mu3HXoDo0aQvNiM9aygC/FjDkSypUmY5rvGRydr5lmvMU+ybPgexugyD2SWBvPHB05j+WcV4MvKg/hI2dPUoLOqtYbA6hmVBP1nihB8XlNzYV1J2UEZ+QKMtAXxL5PP5I+GcdH5fAgEo1UY6ga8jzyfKJzjvGWc7sq2AVcZQyOrHZBDXq9tuG6R+3nwuqqlXw+k4rH2DgxLMAR4BdUqgC6aaCMzr0VfMCxGi8YXLPuoUlBabORNLElD9E+NSrM/Gl8ck6yT9z2p//0Pxw2hDiNTy34C7rJ0w7HJ2/mQOdQ4YsDs4e+YZZiRsHkDtragq7ImgQdt5SQrw5vxZJ+yPLJVML3blnVOUJRs8BW4krJNxlqy8yhg0STsHY8a5YS7jEopK5xWNDWQKgF/21z4x6wveRQ6oxxP3ExDJIdjjKHOgGL1pyh7re7yYKytBDlFTvpYQJrZxtzntHq9jZgU1LP8agM+wkA20NPolOTlcppb02dcrH94RMjFeNY4DhIyUI+VEWsrQpoJu47EiDHQjR6rGnE41CTK08ZmAOwNZJ6WIRXpfOSUmyopsTxrh0uvL81TKZrPAYAorWdUQ8YEH5+PBjH4AqmHHxwuBOE10SBBo7ZclK7q0U4jrLB8Jr0MySL5tCLFE6QATrp+eH7OTwat7bH95Ko1MMnCcCogWHvNAcWgS+lR3nMHFiDEQ1yQCS5LqgNjB2IbPhs0/IuOQC5JtQ8DLqnQS3GDNwahxppqKb0wOtBcvnz3XffFTn7xSc00pyVyYlJD/Rbd+6Un/zkJ+XlyzXVK1RkGPYNVLk+OaMzs3Iyo48bicMcxDT0gaiF6kIwg24yQSj3wX9SYFgDo2PKD714/lw1FUqybLYctgTGHKAEJ3bRV64rQTANpH/n7/4dN0ok7kB4aMYlCP3447+OwYZl90URd8YC+SkQi49//rGug1/54INzB7HGb2OOEMSyp+i8urenagpjwoYJusleA0cYNQ2eOTzuzz79zIZG9xh0l497HvogFyQANIzOzM+V3/qt3ypPnz2OOVMp8sul6ExET5xNXl315WWfD3sIVBYl99T/Ds+W+157RVBxGrvthXnnCq8FdeaHhIJ1QyDOmBOU8x/rgc+mH4Pghs9jP+GQzJrpG9Azzndu36k890n1xnkOjHFzWPy93/u98sd//MflRz/6UaqFVdKMdbC5u2OS2YK9WZqalqHx7HqY37h100oE66AFCsra7e5pSpSm0Vz3V77ylbK+tl4efvHQCh33475Lojs+WsY6mVNUftCFvXrlyjknmTmb3oZwh1spHJSLps/WPHlwnEpXNIRTnehOzQZ9RUe6nj0EUQQTPJNUm/pWgeS8C6BEipXXs6Yj6RWOeKvIGCRXdzgP6rp/M8dtZqznCrSWqdr4xj7na1tDv9TGADLnFT72Ng7gqhHMHmv1FnOTkci/Sek6OZFywJny8hV7wa7PiYa8pu2/uhQHzUhzTtnXAHrKHoVcG2j30gIScXHj47z68tEjx43AgL6gltQg6ak8IoADyUUPSbeuc53vo5qhkpRyZnkf84Jg7RzQqb9DEvKTTz4p129c93VwfJkz7l/YcUvFQk1kpjqvQu/EHQ8FrEhPMs6CcgJpAbRYC9AnuD4+1wa7aZIApEAbQnlUG8Mj48e1EnSjjuE5XNUs2J+h+DDnpHidnrgHqfBQXQ8D5sTxuVUfNMYbnDoPqQgTsKYSEZReGqt9LEvl0pXLzl0DMlDkOhcY4+ao2GSJASagl6UauForvf2ye7Dvet5aT3WF4I3gmX3z5s1rQfcPMWcLpQdDmtas2HrgmB88w4XZqEPZ6CqDALAhlR3iC9Y980u2ga6vIOJDnxF9Odwbn53gPxQhPkulHikViX3elsAkIA71KPUkElJUliK4kKbHfMac65LnwPpif6U6SfVgujsRLwLpiFHbunzlimcK4QbrXwqOxnSoE6WxUnpbpRLv7ByUp0+elYcPn7iuAT7iSYH+NTLCsWCfmkKykYA9jaktnovkcKrmbZ/Jn4mzeG+bT8pGG+MlWRC9rsF1wNC/+dP5v/7H/2RoVltpGwTPiWIa9F35zm+R+Xl9g/+ZxefIcZ3kbyuOmL1pBx4eGDcIQsUESRbyloafOopVoQJ0tZZQGn/ShS8KnIxRBJUgy+7myPJRhksQFySe18uTGUAtiDg7wSsLVBQWb/oqQejGKoGdwDDBIYNuiaVKtJgxMdH8TBKGCI9L5fB+qBlkTDKm4dYx2RtNoz1cvj+udTE5IEvk1KJU1ySkkh1VXej6XPw2xqo+Izf4JpHTBN7r9UfwPXpMqSikOdJmJxdGeFgc0EmGaOTrn/P0zM6Hof5EWH7c721lFD4abmFkoODeB12X19VjswpFwmelxA/ZZxIos3/Q6+kprWr5iUxd9GnhFjMW2qlXblpQNfS5QeeDmIOCULLl2XMPUBzu33sn7m4nNEnQXZym3KCde7VEjgwY6gQjOo3JEUMXdSS8P+SSOKDnZiP/RHmWe2va9IfEIAAAIABJREFU2wRxM+jjToauAp+Qg/LLL79QUSFc7lBnmGccRLhtgi7gpEcQC6WDH7J57mN2ZkrTIO7lvXffU38XNRHkCltjDPUIkgcOKRtE5boNDSaZr2TklBrTNJREkxJsysRsTkcewgw+G53ozQJW2csGhuyWNggiso8eKhJ5e7v+jpI1KBPXDV8ddOMP/uDftQnvZz/7mQcEATRBLJsjP+OT4yKf2KOjCfuNr3/jvKzLocdcp4LDHOEAYmY3yUDLh2Nj5dmLHFDQICxroziztuGBB+LKxs5hSgMm1wDyzbMCDd47ODAgALHiXkAoebYkOgQ6BOwY5XBYcY2Wb0dH5TiTTIASM49IhG7euhnVGMCEWlF6qEPoWHU9HJ7TTfgs94TBwKD4xo0bjkdzY8wBfVqePXvuQcBh9PjxU5MDAlsOIxBvJP6g3EB94eHQs/G73/zd8sMf/LD85V/+peV9y6/DgRx2SuDcF6gRgQ4pPp36BN4cpCh6NMkvguuLly5bRSAZ+OyzX7nOL1+96vxkr2a9M8Ykl1w7CBa0qyTi0fbtnUTyDiSMEj/PkfdCyeC5kqC2JEJApn92rn0O5Sc9ByTwURdAYcmkB6v1EpBDKsPunutYXv3pmfOIMwS77xx8AQt0xmTd0YeACkDdv1sgRLAneNQJGtaoj7wH/i7SoFyO6ihVRag5srn3yPeOhXM7jFn7NlyhnjE57TnB8+VAJ3hpms3MJ6hV6S1KUJPEec/vjvwewfh+DZ7HNaAiUAK4Yd6g2wwth882WK/qFMxNEhkQfYKRUBcyJqwfkHPMtwhcSWKfYb40HBQCep4f72V9k7yELztapruTBr809rHGmTvz80v2t4jKVpm4YB/MlgQr/LTAnr+HuhlQTrk5KJk+2ya1m+AbBJVroZqB6gxBlw2v+5G9beuP6yam4HPb+UlSxWuoTEY/u2vljf2oUeZ43KG2kIxkDxNQ6wysSEktnYSrHeldvo/9SOnRqemysroYU6caGzRQi4Auajjsu+F48xwYt0j2rboXMA9seqVyvRPENu+BL4wUK5KY4Z3HsGusnODYam9SKD6sWwJlrm1lKYAAzzjyl7AD2HtJ5vdSpdNfgCbimPtwDqfvAKA0xjWcJcqtsqbq+uHf04AZ11vuicQSSg73plyfjs2sCRSKGLfoggt41LiRZHJpednxYyyZ+yiuqYxloDpwznGGcV2e69i9I4LQnRDE6MrXL7kWtKapWO8fWR2EFsKzonoHGMEepAym4OKwzMwS1+JZwDygGg7IGqYA38Xa5j5Y/ySsBNfGBYKX0Rpnr/G6EcyQ6pb4jvik4pl/I7ru/N/f+c+HcnKq9FoCWLp9YznagssWMLNZWeazvBDx+PbT+NaWHJs7kplkbHbZjPlRD9IOVJQ/EpSpkXmKm1oOrpDhq3991bLmdcpJVbctrjlc2ZRmRDTrxZgkVL5yy2rzqwSR6lY3FFkCfqTY+OGB65ZlZ2n4cDp8VVTDIL5mciA8ZsLnkygcofDOq9MPyF8lzCdwT/DNQ2lyXTxUG+0GdNJHiodxa3JprQmR66PRTWWJijL4WcbPCS6jxpKN/+2fHAKRMwOpaBtgK48196WMzxvr2lZCFkUgGaHK0E+DIUjzzPyCCFO4tDF0mOiiqEKjKYs8zZSWVE0C8pQsB07HGWpvH/T1WBTFjZhnWY0GCKy55kZTgoeJdJ1IO5ly5V/2Tt80rdDYZed6TcZmNEWAm1q8zqZNnGaX2AUTsMGFZ/GADsOr4w2gPGxSj778Qhvd+/fvGfRjcT6/uGhzGYcowSfP69WrF2baww5zrViiwpKcIIrAd3SCRs9O2dneLR9++KGNbxxqoE8ba6+8DhQc7t27H+7d8WH5y+9/v9ICkKk7MBhik+Mw4TWMe1NAIYhhHrFxEgTbTLaxEZ62wXeqATlQOpGr29lx7JkzHC6MU4KooLUcBLyfOUmAi7Pg4fFh+fzzL/wMgutWzUqCiHPbmIHp+tZ6+d53v2fQ/e1vf7v8/u//O+XP/uzPDGT5bp32DoL+8l3Ly6GNBFlZctN/+Ojx+brhIGG9YHeLLB2BJf92585tPxNNXsbEppmJ8bKzt2cAAWWBZ0mgTZLw/e9/30ACFJjAkmCbZ8hcg9tMYMs1cF/q8C4tifTz/0mEQfIIeKG6xMxn37l8/959gw7tuI8i48d98d0Ehvw7840DQ43i02bxy/OI6Rbj/PRZmh8ZQw6QNIZ1ys2bN0TJqer85Kc/MdlUPWJysgZWh+X9Dz4Q8eQARNsWLjZzHYUXuK8cFEqdDXNQc6gxZiQd/AnqzOtIJJm/BCH0BcAhh7NO9YDgjKSDuUggCCoac5azcuv2rXKDpjCqKay5zW2VUQwORkKZY5wJJMcoHVeqGPOP8cCsirWNqU7bLzl3qFIY8FUHRehbUhfrfG4KPgSzlPd5TnKKLeUmwBNxtl+GADtJP9/LHs+8h09P8LuvOVCaH6VftR6Wau1NYMy6cC/Tmj4OctL4RuNgSjIDusqa5jpYK42Ow/6kgc9waOLFmUFlSpUltJQPY3YBt5q9jyDtrH9S+4rGy+WLF6VroKpDUEXyw3dqkHV8KmIsb7c2vdH0zNl0/8ED5xXB8fbunrS2Lmv10iX3az4P23TBFMyXxruOBz+fffZr9w/44HwwQSvPJGV69Jhp6gckS0LEOmX9hr6WQLX1hthYaBIR1aJW+WGMWHuoXSCXSTUFGk1URUJJ5R75Pqvmda0TvOFnwDixXuhdgZ6CUhDBYDtTnVf2pqRKzVGXak1Mu6YnocgFuQflDT3pUCDG6urcVAQHKmWToDoUEhJG5ASR0wv1NdTO8OUZe0CUBgAQI9Hcbq8RkpU0y56B+CbugmrAPav0pLRwfjh/Sf5QsRJxHp+IUAAmNlDMAJsO0uSLBXhkSyMgQdyAOgzXwxwg2SJA5odxZ4zo14gsXqWAVnqLqi8VhEV1hLndKsVWtAqVlUkpsux7gATH9HE0B8bpmfR/qHbFmutJNUyCha72WFky8UtwLVIPj318zH1ragYQi2vcLye96vKMK7MVtzWpnJwHaGhTQYj1eqgs4+MkwYxzKF5SnSuFtanpmNgBSEwnISWeSo/JpLEM44g8Kd9tJVgqURxTg2AmuYwkcqd0/vS/+0fDCNFn0stVcgPIxFPL1PJWeNN2DxvUBt3Ri76WChuJ3S+p5O/2gAgEDFpPTs47q21UQhea7lPL1rUztc6ihh7zGVxsI7cHvQaRiJteK88ZOtfNE3ckBlq0xgcIL/WtkqB0jWTRKkiIwgV5ZCOkdEvAI8l/MQoObQKaJSvWD6odTU4zYfjcVVnF14684QeGmvJGhrDdEwEihxKHgsFOTTjgCRGwJUAnAyvlrDWd+BA7ZQw1DN0UoZu068vhwUJqD5vXyjeTFpNrwh2Q92WjyuaGxmOQnSh38N2qcPCcKrpOXCwXjPkwGn76rDqxdNRnAXMvdvdWjv3ZaTL500EaKPnhmVvuqshP45r6fiSkxtKg5/+vyRTJmfNpEFWMlsknOUtTJJvfxtamCztluln/nQNL3elqZmCnthz2yATxHCybwwc8pFlyWN57/30PPe7jydOn0ZuenApa3MeaO/NiIPI28PcpkfcNbKZnOQhCD7L0Zoc45idwb6fL8RGNQq/Lt37/W6o2qFAyHEa+j4J1p9hUh1MoTX8grDwPuJrf/N3fE539+ccfl7XXr8+feWg5cYJs3HCCXJ5Pq/gwt5CWREcbHjQHPEF6XK2QK0pHO2N6/cYNkQDGC8oCY2+Z+uTEgI6gkkCU94IaMIdD80rPAuMBcsznErjxPKC7IFNIwMohzPulBVWR/iAFx/6eNcx3P3r8REURDlzkHUExaWjkkIOjx7MzkN7eEa3mEGa+EzTnecyXw+OD84CO1xPMs/Fy7xzsbR6ZcOztOn6gTcpnnZ6e0zOsZLFOy1BEfmp6xkCb5IP5QiDN3OAecqClua4FAhzavCa0kHCzmRv592WRJmW9xsbL8xdJFJpmO5/J5xDIM6c9+I/hS4a2wrWj88rcWFxecg/jQDfx4bAfBllnnXCNvJ5gmfny4N0H53KMJFj0NYCSf+tb3/J3jx8+Lt/97vfK1OSscoC8b339lcogcG/ZuwjKATx4diLf01Nl5cKqcxJu5M7BXnThkb3sdk14+R0JAhrLSTbe7BMk5lZJW/M1fFn2RbmYXdFDLNJVgMGNrjtZ3QyzlkASeR17B8+QvY8f/RQI9npRmmpKAcwf5gINo8+ePTHYaeMUGmMAkyZRGgWFqFCEd4o02KGmYQS7lPnT8HaiznrK/yQhBBM0fJ84D6kaEdy2SnCC1TS7s3+zlqgeYXAm1/2sX27euFYW5mbKL3/1K41U6C8C7IimO26b+zaqcia1ucE8u3ApgfjaFpSEcOZxVCOoJFF69Pix+xLPUE65km0LruVXmCe9xvUVicYln6U9BuqZ95LcHWTesz+otkRZX9Qx6Cw/njtI4tW+B+YCc5wkD8MPPptxgSKFcRh7MsmCToL4DlS5uDQ8J4aI2k+UiwiwHz/+0jWCao20hcNDg2zGQBqfut9wlfMMCTw5u+B+8zlQchqg0+ivfDYoNIGxdA4aqGuPFWuJ/c2kqsrVErmAovJ8ORPZkwiunzzBNZbnMldBkaDcnncj5i21Lymc70Y+FZzr99VOn/AMQQ4wngN8vme/YCmUSwyZcu4YA0GXoppkEy6ywxdVkJFiYzU4leL0gaFKk3PV/1U/EwJJzg+es/0uVhqiPAXnmu+PAECMfuCsW3mWsw4HOsIVAfCSLDCWXSkcSGqGLmbSBS+/KprQ4wRgxY+UopqMI78MsBdXRkCn69qcU5lhfAng9/YJ5pmTNCL3TEoElI8j30c/Hmg1CnDcJ3Gs7rxWtuIPwjxnrvDd0AmJJTkjW8LMnOQZSGHhDIZm8p1//PekhbSAjIfbkAJRYiccgW/+/naTXbPoFiWuga0NAxWdbdG83B8klGg+QYaIEpZ0Ajh03GzHgaNkENJ5XLEaD0a0g2CuSuyEtJ2ubD5bK0pdHyM4z/UjH8dmZTlJd7WgzQTklvL4fIK7GvDb0AfRPc/bQ5VJdK4sUekDlg5qc2e850O8NyPXVrXxdaCtBC1hwTKB/L76WoJlA+SKiJ8j2uodV0UU76s+D83R0wUeofZi49B50F+RftaAJhEE87WpwqBaze+MkTyjaq/KNXMwOQcqL9uJXw1lwk3ql9MhQS7B/6jjbrPmIJQHDgyeGeiEzTsEZwTCyiKNlcnutJOU8eSQSXASK1ECAxA4DkYWkA2kyAPVLJr7j6xSmjeZg1xraxqLHmuMFAy8y1DeMBuKPHF5UWkmDT+xK/LSAp10Vof60xIQ7ldlitMztVtBfy2NHR7WakMUEDgMHD+uf2amNvMFZWfTJfA7OOi5yaSxFRUPTDpGdUOkfMYhcvnqJTdW7onvsnKxS5a8odwaGqtsfFevXs/87MRqm/ndOGugUmTVbOLISTVOaKsMJRFByz16y8xNngXNUKAtNFNZmq5NYHG/HHczVi6tDFPO06zi1OB4amZG+gJzhDKs6F+V9uJeGU+d4KqGLYhYS4J4Zl//+tc9QKkA5KDrOocO9o/ClZ6dLTQYEqx89OO/spqgxjSl7MGgfPCVr4ZbXANFEI2/+qsfe/DD1WYOgFCzt3DwPnvxzGSb/YekgOdDgMgzpImT8jrXDzrLc6GqwD6AljYBq3zLi0lIaEbkhwam5eVV/w3Um/EgUGU+NEoL19EQaMaXxM9GsbHw82lOJcBhfDFQaeVdKhf2E+zFbp69qOmQE8jbVEvSOxFXwMiopRJB6V+ZuqrzS7DE5zAvRdBHRsvlK5dExRlLEicCcpDTX336qffG8sHKmeTKsmlnXFMTgtm9nYAWIEE3b9xUkYYf9JK3t5GbHC/vvPtAxJwJglsmXMXdw0ha2tDeGXE+UskSsa42yQS0nBfcC/NCNalKMeJam4oQz0oJzaOjIH5QQ9jHbBgfhKOMHNrcvMlwK+XyuY0KyDWlORbTqlBI+PPDD78msss9SgGwvafuodUcTZ6r0pzR5LeJ/jTnzP7unsEE+vNNSvP0NGVug+vW5N+dMLlkfyHp9J4BJuSqA2Cls4eEJYEpfM/wVKGQ3b97x3lEBYU1yX0TPEEna7rqbX+XskCAS+MdsnWgrbVJFNiMOUFQAoDw7Pkzx9QkANDLZ9Et/eHAfZB74srYA/kLc1qjLZUxEjwxPsxzjXRqNYyARNCmlHM5wIbmk3DSLI2MKDQtxoXzWtpYbZbmmVNN0dlQpQ6qXnEgldLjelzyzPj880/dg65eRWIxDYEHhzTAbYkUU8wQYJng7hM3cE/sKSCffFa3G8dLkhvmAsmfdMbKI2a/IplpSTLrWOCnmfGUUqZnpqS3tOZlrgOOMFS27mQUZ6D5cD1+ziDywQEEUXk6K50q7eq6qZS0ie50wDzPBBIWuO9QasbL+utUlQaDaIQTLDLOujbCXx6nKX/Jvhuv16pKPoMkrgFvAIt4SzA/g7CHdsTzEHXWnIezddIxAkVuAIDqJ+pVgwBDEepWXfQ0KhI/qqQ2lX4je7COjtMDhWETHO6aEGugU5u93Sv8j2eahlqqYgBYnA/MScaU82s4hDbKfOV6iQmoDHRV8EETXkWtTlydZ6pkbxwxox4S1Tps66dDYxsbi6nYJmDKpuOhW2RVxqF/gGqdQM13/vG3h7w5tNxkcK0ZLSLhCcbGKneQB8eFsDmxcStPVEt8lj5YiALNCV5jWBIda17PYOEkJh9Og5PweBrSzfs8gBtPtkkEJnqvgWEyqjRQpFGPTSJNE9Ew5nc0ncX8ADQuQWqQ2WS6URGp2sA1OIPHxoYiknewHwUI5WRq8AbyW1HShOHNzj3NleE1h4fzNoKchjzE/iOJo6W4FqPYZ6cMnMTGVrh09Dd799q4qJILyUTd3A3udeMLD8smx5E07Fmmsaky/MAcDLGWbwYBTcNSdI1qQFUKsFxcOdRBOwdFo3rlFXFEgoMVE4gujS9jlFIoLV/02RNMxg4cpZXMF+71bZUYnlE7yFq5iQl62o9zEoGgfN/a4Q7y6MFgc14UDVqZC44pG4kJDvJOqHegM0rDBA2mlRvLIJl0gDJVipKoNihAzfqD1g9FIUGNmdMErCqF1yoBfydR4H7SRJL5jBoDfw8dAbQMd0g2m+jogl5STgVJYR3sbO95iC8uIVn3Klbb+3EmBNECscBFbGNz3fIrmymv4bBHtgrW1LXrWHyPer1sehwyszMYCiWgkNNOKVU0I+hrQ3gZM4NpEp6xCOsbVHdTdSBTZwNsCbcpbQ1uDAj6Z6J8vC6lPjbNqMdk7uc7p+fnpBUQSKfhKWPEPKXUxg/lbZC269dvuIZttOpiFb/oXMM+nqZEDrxPfv7zlAunJqu5BwYmyzbnPH36RDSsNdbaV1DLm7v7u+dVGuZr9oU0Y6nbOjLqvECqDprLN7/5TYPrjz76yKqENCPWdX8QaTLKztjcr170cwnKGSu1lqFfwFsHGd7ajJxV5ZtaLVMzPVbd/HubmwS+PEfG5e7de5Zw2YcIrnlW/I451xqxeO/Y+KjJLHPDpr+jo3L79h2vkUYmkBb01NnLCDa5d9YVc6gpyzB/0pkf91ODD6hfBKezc3L+L65ctnrS+MFNozzWwiDQ6cRvjYtf+8bXNeP4/OEXGk7xvbgi8sNrSK7d/zDTgFuL4sxuLNbZW1pVIbrynlCOryhbbZAGMQfVblWHRjvwTDPgTeWrJTMtCc+4s2dH8ksTstMT75VDEwSXoIugoj2ndtaEop1r8fNqdVd6oApY3bK5vu4hDH3GfguaWGemzlFT0W8buOdEZpn7165elQrAZwcdT7OVp4zmYFR2sVJH/QD1rbFy8/p1qyDMFz6j8brZp2/eiPrJs+fP/QzOCOmeEzGqOiUxqwpRZ5XOx/pknrNeuWYqUqBy7COgmtIhCT4qKNOcQ+ndIJhiDaFlrgqITfoTBvJNO5h9g7XJNbd5IhjWHEPn593LQKzllld5vVZpomJFUkkQ4zmK6pY9SgAfAXtohCZJQHWJZ3Pj+jUrUUE8o1ZGQtUQVObsm1gHAIRAa9rEGRMS1gDJnjJyFXlvyDmxEuoU3DcJiShspTY2cNHzQJ+K9AGQbBzsH1sd6A96UjxwWQao417KoKfBSncKqkWC3lHkB7fT6B1kGloVqHunbK2vnVPQ6DdiLTx7msZk5lziHuKN3FurhgMKYMhCssT6ZG2zZ3HeQCOkAshezLjavG+D39l5hZd1wzxxv1tcFNQByKRa4nWKopNokFAhRzzjvAjwlfVJQE4iwznimX9ymirLyEhcW5FbRAqxfrd0kYMDq6HytYdp5NQSBMfQWhHPvUK1Jbbtl7MTgD0SevrbYAIMy1kvsS6Vda6Ve1H5R4Q98QSDTzWIe5TgU6lIjA1rg+tpzaStCbSBKp3v/JffHsqjaQYwrbmvhmuNj2ZmbnY4eV76ZhGwadN8RrbXFlE0fNM5HQOCUBfc0JA1AUmcjKOZ8L46jFArIo8TJDQ2vTYNyt+qJPOqNsLv2+ZmJo+pjdqtIMSZBAkwW4Ni9LvZlBkgr28c5ZJ0HitPk5zgHAHioWoKUt3X2GFE7iqKwmdHMjAHuCR4Efcg/G0DTkCbJMOgoyH7rQG0aoPzPhs9aTKsJhhcE5QPObCV69waESkPMTkIVNUjOddajEQc9+9BXBEKN0dMeWpZ2zGuGxKTBySSzTjd1UGYs0GOl9NaPdCattqj0wnP/x+fAHWcNngne2woUQxbKKEF3Sf4YoxsBqpNBC2obUYmjeoBzzAuSNFHD90Aial0+4bvljnFgfR2IpPnW+3ex9P5buWg8qGysYIIJOlIpSSLne/i+cZqHT4qNA8kf+BCVg5n78SDJ+o22TQJHNgMQH1QYuAglmZymIbKYX9UXhibAKX/6dkZFzWb6PQU1xbb77W1DRFomi12d3D0Ijs/Lbdv3S53771jcLq7u01KqNNWdzKJGYcJG9LnXzwUCUTrk/JUSypptIrecNzQmo061wiay4atO+I0smromzJ34u5IkMCh0KT6GDs2FxLr7AfRAWcN9XqRLnvTbT6qkoMOXRubBsQ8NSXkKg2JzyCgJbiBy+1z7iWoYePlGkHGb91Ek3mxfPzxzw00bly/Xp4+e+a85Vm8ePHy/+PqTYIkP5MrP4+MjIiMyMh9X2pfgKpCoVDYGt3obpIip9kLxySjRmyZaY668CgdJJNO0mXmotvoIh1kMplkRkljI2pIzoxx2OQ0GzsaQAGFQu37mntm5RqRsch+731fVo0SVlaFzMj/8i3+uT9//vyADiXuJAZRBzdosFE4eJgYZ9LPBBDsfXXiS1x81iXIh1EeS+3xGfNGy3Hr5i0dUKDc6v7ZS6v0dY2NHBsq0/tedPjCGcZ5UmvkpNrAHLhAi85uFP2W5KSz5+Ca8jnUTHBAuDfvxdqwukIhHj18pL8pdGQ/4VDzbtmowzfl81wb51o2lcMqaYaDhvL7A4N17VfS/DjbHKzQkxgXObFbW7G+uipqA7xX6hgOKWMyo6ZYUGJwEHhGqxlZX57nVqAHr5GCrKTfzTM8W1yU88N6EYIrXf4wkiopPUu7Qg0ymmxJO/YoxXtK7RYc8DFerE8BElmdSvKxVhngHEJRh66CjK/5uoladiDv6SwaexgeOkg+ajDYrOPHjynbSuCkLpQ9pgL6mXNTDVNCcoG9uk7Cq19zDQndXMnIkp0g4OWZyXSpsVVSeMHeMl4orag4VDURKHNZpUqgSRGnnbPB3UR5AvY39C6pc0lG1usVW4Ujxnowr3vbutKpEJ9gRhm8/WZyXCgacyE65zHvznrPwRoFjdQbUDNBsTXPmvsdYP+Zb76g9ahRWMMOEHaANQCSR9AIeCJEnO+BoNZRPHF3TJ6Vr3t37yaaW1tONO+HHWCtkBnCxoqnjwZ26qhHYJQlW9n3oLNQOrIjTzYpB8PZb2As8piw/1zT4zoyxga6Emgz1xGPn6LUbToTuz7HYJjRU1BXbI2oX6pZcbCeQQaj4EaImSt+zp7Egd1vN2JkiOZLI9oTzFtzb9vSqEP9UaIpHDro3a7GRVQ2VGF6sRmTmq8rVy7LDzPNZNhAy/pmsp8DMTrqtvS5oBQ7gk9z8uTpAzoctU9SbElFrex3nps9kzvdChykAH3PKHgOfjKlT4ox1ArI8TXdbb/REM2kub9zUMDM+ZGlI1kLUl0aHBDHurnvhkKcp+x9HH/sf+4LAA0GsGBhhcZtdBcdSZlVg5qAmCD1ACf4nrhT2DvK6Uz/pLO2/Z79vbwGvH9RMMPBziAIZ20OHNR5OHXSJJADXLPKWlYDcx1hDqRkk3CuhWgoekvajThrSQouc38YKBaHuMEVPwCGmZuwuHPzFkXCMgh2rtFiVkvrpAyRnV07My/aifIrDCRwfG6cog2bCheoemfQeckDpCHxbnGu1ZlqdzfGxkfVaciILYYYfWWMcWoPqyYAFos3HSAXMTZUzJY7UbrK1UWC1sd05yr3o0/yd1nyT4bdaEb+kgOYJF+EeBz8xJ19zEu1DibvmFFsHA2cIwwHX33lijYC9xeHM3URYnEjnJ9RxU7LFfFCyEU3MfquBjIpnWLqitOf+fnEU0aOjtQObaa7pttkhELFjwixk54pksJyQwaMg+epGF1RdmjxykZygQ7PJ359VjoRqm7Hjp/LAWPxK+qkmNCIG++DgyKHuDcHLZkiJCkPpQp9mBo5omuo0UmXTnqNWnpqV9xgkGRH4OJGJvlI0ZUSL5Yx471AHYyAu4MVB2FGxcQlA9VeXdXG50DQOkahZGJCtB21Lh4dTzq1qFaYBwsHzpG85QTZmOvrHEAUozH+bMyyOp2hWwxlZHFhNXqiFONjU/GjH/8fJKsnAAAgAElEQVQ43rz4dmzv7sStG1djeLQW29vP49KlT7V+ME4EOc8WlmJNiENJqK+5z/tSDdB623HXL9NhHARaPQfUxwoi7F8KaTCi62vPLdtXq9s5XcdpclChDqi7uwkhoUqeAicfQKwT0txK3aFGk3iIGB+hhE06ehpFAT3BUWdvw5dzsVqW+to4qAvgUCJIopARLrCMYGNPDh/UDaT5eLeMXnmd7chu8AUqznWfLiw4u9Vux8KzhQN+9cT4hFATpJzu3L0jJ5YDGo45dBBSgblG4c2Lb8bv/t7vimsNAIrzjCY46A/P9dVXX+n6HAzPdFC55XZ2IviMCo900HRVJMrfPCtjC9c6q1wI0Z9D39yoDylzDhgc6Hp9UO9C2pTxpqjr8aPHOty0B3p7heQ/fvxIGSUcJ9YLzgj35Bq0JCagw5lgnWVnCYrI559+JuRdChFqaT6jDAFqGKx50EGKSHGWpmdm9TPWEk4tjsD9hw+jPjSgMVUnyNWVmJyY0v4RfabW72KrTtvFj1I68BmAo4pikPikFEntIfW1F0ODSJpZIxekW43OUgYAPj7jzhfrQNQgHE06KdaqBzQ79rErxFj3LmpD/hLkj3Hn2aEFYYsePniodeGic+8RvjL3PhfJ51oDsotbG7TXRgIsZbJKcJP3dA3mUw1huF6JboOuEWEuWNeWRN0XYGVbDVhgBSxAN8ajub8n3i0OuQLGrW1lN+D3sub5njrhVasp82bKAQEEwAAONm9hkKEjZ9Ja3a6tAollHbJe+R4OEEAJDiFr2sitiwnzOEjCjdqlclUOHmACgY1qFyYmXPS7uSlaFzKdBKjQsUTR6XS1zihGzkglPgUFiewdbGzuNDs7NydqJv5HdmBxZgk0M7LMGiTwy0XVVu7wXvOZS/Mg+wIZIIB6w/e55tDAoDIJBH0SCuhaFpYsEgGXzp1EncxZCNNDLR1J0KF7NBsxOTEmpxebz70AFpeWFjQWYHPDQ4MxOgLy26+18PjRfa2z0XF6IfTYKdw1d1q2PAU0x46eVCb722+/0bUAFnk/alNQErFSWY+0ozNAld+PAIS9fPzEMdkBss9yWhcWtW54xgzOEazToCXTQgj+eD/OF4Jp9k8uAMwoOc8t3XSKKrdQmnokUM+dpl0oaMWvrgpOCbTIyOztUwMDLaqqGjA56E0XN/L+gCw849qGu3KOj89qD7ugn86NPbHGGkXxhMxvhyw2jeDKWtetZsOgIbJ8DfdGALwicC6RdaUOTzVXBPzWeT/gv3fcLZsg391uDQzzrlnhxtkr+42F//1/+M+7uV02ETc7zkL/RvNUzJgOYQaODcXgSE85VV9nbpW6LSaqB4uWl6nLKTZfxgoERha4jpBH2mOL1uAmADjXObWXD+GMOCr9TlojoYwsFKfcSb+vauAxUHCsiIYzMsJE8jyZp6uW6kWc7lREmDQmOeBpIMJz8952QH0Icx++VNSZOFdGirMkYEoRpuJL8a1papPb3CaJQBnJJIYuqSZ1xzJHMPPMjeS70xKcR3UNTLqXKpqEeiKnDiTeGuJ4bYynnekcLJmKIppFcvwRo88OeXaCuSZps9X1dSkYgAgiqWOelZ1Wcb163IRkaJACJvNzTeh39X5O4WHoSeNnIyljA2+acVUFNukcG2VREJK+cS5OkWQcvMD+usZPCPtL7yBnEP3npMPelxBsFSmlhhCm2/TG81SgB58zHwZE5FxbKHU6mLkWl6lWLYOVeYoYLZwUECAOm6zXi0EidSg0QBJX/dr8on4MjjjL0EUeb1TOPA5hNsIag729A81r0r8YRhwkxpJik3ajFr1FAquBuHXrpuYAXl6juRnt7kb8/h/8IGZmxuPTzz7T5xaXOFBBZKei3TUPzmgJ6S0MvivCMSqMH9qrGA1QNVASvg//j0MI4wkdxQ2XQESH1FIZR0MoUhofVbgnTVO3snbQxT5jrBgztXNeWtGzsA8tk7Uhg4QjmrmKOXMgZ3BrS06m18ULnj7zZQUO68Gy53EoTp4+FffuucU7qbqM2PEs3JPiJhxBEGl4p8wnNA+uxTq5fee21gFoPmsVqT4oPioEAqWgLXh//UD6EOcAxwfVEWQFoYXghOPgQyfh+b+7+p2CNd6VA5S0OJ+n6BPqivS8V53+hh/76itnZTvJSuSWyHfu3NOYwjvnb1NYHPzhYDtFC3UNHLMjB/LYUZRrmirwYV75PM42HPGpyUk5Vo8e+aDEVp44flwABGNpHnRBjuTxY8fijTfeiKePn8Rnn32m93iZS764sBynT56OsfERvbezFebnz83Oa/4J8mRTU7Ma5govFocFrjPUMeaCL/YZHGBsvFuJWyLLFJqCELTdxrbqEMZGp0TXcTtuijFBeu10uo231T+YW2zCDmoWkWo5Ejeaa8pBSrQw1hYZAgIA9OevXb0mW/jK6VeUecCmCc1NDSjshLrgXydhsq8HhY3qqEoDJ6PJOIgb0uT2HuK+2cFmHbIeee8jhw5rTJiL7MhLdlWd4TjIuzoDxQ0uw4GnXmMnHj58pGCVuTPKuq33h19MRpj78yyivSWtYGm+J13p3AhHzkTSkcbxJ10/RIdLQJ+2kTzeB2UjAm0VgqV29hubz8X9r1UImLb1TgBmgDaZasFnHz15LBAGLX3mEbAKZyWj3VnVg7Ed6K/r2XlO1sKzp091P9Bo3puxU3YKcLCnmCR/Xe+Tf8Y9tDZEVbOaCtk4rofDyziZwuVagBz0nTxx3JKTSSuZn6lR1h7t6w1IyIlKlC8BUokiy5onwMAWMIZoN0ewJu1cPltw9on7Irc3UO+PQ4dmdO8b165rjWArLAsXsmuizhAEgbK3WzE3d1hFxzevX4snT58qIFTGmay++P/QZnlO7wlUqZh/9oz3R0nBOGpA/YPU4lhmjw6VrCOe/9LXX4vmoYJ47UsygW5JzjrFwc1ysJ4/AhgzCBjzSqIJrq1R0G1dbHwBZeiTljXnUVbqaairMPLGLvpg35dU8wNwQxH6SiwvUwuxq4zl5ASghOX5lD3vdGJ5cTG2aDrURfVtR5KK/fU+B6vtfa0f8aKT/CGNaKghoV/BbnpPbCnBDs8IYIb/h6/FmO41diSDmev2AO5qffb1sla7Chr//H/6L0QLcQRqh42Jkb5yQnZN7bAeqOB+FeOZF+ziKKNfWbrP/dhbWuzqmIdGsQoVnXp35a2rns33tmSZUy2prXgS+xcfEdc78QHZCJm3rAK9RLGAXK821MlYMBmmahj1ZAIsT2e5NjU9EBfPxpyNQ3QE1cFkeB9m/mPpFo8NCif+fxv0F8UsGkMQ/1SMWeqlZbIb84gvnVqI52fj8zhaLFC+VOxIweVLsn2kf5yyaknWxtxvN2NxYxcjjTSnEV9dF/f3hE4yyamDnWg0qajRAYsDCJAdut+hwUxh2+lTpxVN5vflkir6USvhegwP4Tx2tOnYzDSpUOAjyTynYp8tLLqhQ0L5uV8u9MsKL0ZLM62AKmQic5oD0ByFw388UVooXHmRhnERiqN06QuT80mUm1yQys+4fgOJPbWmTZXqMmhIEaGq4fWIUREdRRSCygHFJxfQ5mpr3p35ITjAUfA1CmrBy2rI78UYgLhI/QDutIpRdrSHKB7EyQIlJbJWN6jUOtna2ANWPNgpRmN3P658ez3+7//rn8e9+3eVJsZgjE9U4x/9yc/jwhvn4utLl2NtHQS5Ets7jaj1DyYD4W5sWc8d3VMQudyEhAN3dRkUcVJO2LNnT6KvryRkij0OLYSDgX/zTDjYBzQuOpYpVW9KlNP8HWkxcwjokKGRDDw8nFl1VQunNCUvWVFVN4WMN26Y/sB9KEi0QgH7CiSf9t6z7pha6JFTSvDy5AnqJBQpg/hOx5lz55KD8VDOC4gYjj3vymegWICIkxrG2RscHhIqTZoZGgD7XeoxfRWhFvz/qdOnTI3YdMMLbA4HH043TinOKmsbJQ2kGH/zm9+oqQYBJfcE9WVt4FRIoWFiPGZmZzS3riUoitOPg4K9mJ2ZS4fuUzte1Zquh1EXJUSFP1WhTBwOOC5cnyCWOgXuwf9T6Mo+43kJKPg90ro4z4wt9BscVGWj9vY09iiw8Mw4QswxfGPsLFQkuKDcKzsi2E+czwf3HkZvD4ojw/Hd1SspUEG6shCjY3aYoIO88uor+ptnYP5n5ufizJkz+hx2h7WiTEWxR4WJ3JeDHS1ezggoSxxu2AkON/ighZ6S9g9oNoVMKtSEokYhdCpoz44z7yP5rZYr/7NKSLsFcg2Fw9q2fG55ZVUpe9YEhaOsNQJAqEhQRbTeU70G51pfFWfVZ2ZK1xppg1aWgnoCvUxfhDoDQp3lHbkXWRFRBFZXZV9BclHEMLiSJVtp3uVMXaNp6TLbZ5Ql2OdksayBredrutkO8mXYQ2y71WVQlBmModFRFf2JIkHxNmn355vmDoPMSUEhlElkTKld8oFSONgvd+/eU9CaM5+MH2g09pt1wf5E4QibyBmnwq++iuwNIA7rlXXEGHD+s2Z5FuwkPxMfe68hcElZA3jMrFH4tkmmk7Vi5DE3BnFN036jqYxAlrnFSbXSmYEiU1DJlIIs4yi7IyVnTtamxrJhM2hJr0zAxrrONcY1wsV4rJ/sB2iOqflKVEz2IuAZZ7mpKhTEGdFf32CdmfeO/aezKZ+fmZlw7Y6aVJHBLEW9v6YzmaMenwodbvYMWTRsJOcM+UcoI9euXVWWDDqNMqkU9SaKDtSMn/70D5XloyMvgT1fEgOgDqZWlx1QUy3pU4MoD8e1a9fj2tXvdDYyzpx7UNfEy0/0Md4d+4A9XVpalCynqLPYsYoDq75q2TYBul7Vbe7lREta2H6IqB+p8y4B80GH6yI+UK8cWtYVQap03NUpmXUM7dS9HnQei5YCuk69GEBlI2pVg0rcUcBTfy3GR4YTWNGJlaXVWFxYUidgnk3ZEqHmUIXghkMpacTq+lqsrzH2rvuj3oU6oFqfVfOcHU/Npf7l//xfKvBWaichsh50N2wR2iiZLMPdolQkR0lefXKUczEUC0KB/Et6zkrZ+7vWO06Oqg7o5NjnrlmZriB6QFLG4B7qDJm0TTnsOAi4TkYOZNCSpB0bVf3eldoyepsdWi84ywbxxQIxpcATQ/SPEeJXOIiRg8k/Y2cS2SmtlIqSeF8VPCYaiNF+c9h7i5DtLdh+UCiam9QorWTBehYfG0Za4Kl7WG7JXkroOocaXCIMB3QJFgAbLfMw4Sg7EYBKgxvBiK8oeToXAOraILSJBsDm5LmkWJA0jBnjjPx587BQ3Po0O4jcWxzF9XU9uxo6QFfB0NfQ1t0R15Pf53tsBgwZBzmOLU9pZ5b5S62Mg3kha4GBNu+NqJX0JagzThsptr5iipxJ7RTZsMhjOcATt4r1l3iyzAH/NtJAtE3AhPKJKTx2Dr2GVTWfdNHNK7dIPcbEc9MQd3hfLY8LMkQYejUxUuo2pMNJmgsHjTXEvdafr5tS1LMfQ4P1GBmtx8zclCkbHQ4Fd5mkEJCx6R+sRxeZn21SpI/i8YMH8fTBs1hZXk3Uo3bMzk3EP/yTfxAnz70Sj28txpdffRe7u1PRLZRjedUtn0HG80aXoH56d1AJDiodBEVXluNYg6yA6H/55Rfx5OljGSRnXTpydKamZzSfOMBYepwKxojxPnLkmOY8I+zqdKqmPVbDmJs/LPTm9p07Opy4F5mD7767IufaqfOKaAc8G9JxZALgqII64aDjFKiJzTocYnjdlgbkem++/ZauAQrMvEoxpb9ffFfUUOBoc7jxDFyfKnQOFw51DiG1Ht/YkKND0xjmGgeLA4M5Vvv1rS0phjD3Z149I0eR52FfsUb4c+XKVa3ToeFBOWbS7R4aluMJLeLVM68KAR8bHzP1YHkpHtx/cCADijPBvsmKOPB02Xc0faFqH2qcimzIONRqel8Oz2p/VZknAAbUKRQI7OzKduNQ4wh+/MknB1QzHDXeQ1X9jYauxVgzHpwDjB/vI4pKT1GOpu/pznXoW4M0Z5T8o48+0ufn5w8LcQZZIpg9eeqUmu6gM04nybt376hIEwlI1UAUTR9h3eHAQiHAkcK5l1pPyxQfHE8oFS7uK8Tq+kr00cxjFA33qiT+0GuWpn3qdJmLjOR4Sb6uVwW4oqCoH8KLMwFHjPdmvrFJWYWFQIr1RP0CwEFuJMJY8P8gZRkw8pnp+2MvctGq7HTKxrAnoOYwhvnMVbE0DsGOUVSoHgTxXIMxtEoXUmj2b123EpJwYw44o48cOZwoDziOKES0054Zkv1m/Fg3oMmidpbLGm/WIk4mBZyT4xMq4P3iyy+kPDI+OnpAFzQwYolNZ4PMecc+6lwRZdAOKnOUbQ334/wUd399Xb8Hl9a1CS3R9bK0IWeUMg5CBvd83uxsi1tMsEzGSddIZy1qQgQPnD3YC/kNapqyFbvbOzr33E25qfVMJpa5zdKO2abrfVLxm6QEJHsIkLUlWc1XX31VAghQTKCAETQRJLm1fe467MnJWdCcZQLAk3xwiYzCYIxPjMT6+kqsrlrPX9SJxraeizFkf0l9Zb+jomJsOM4bZ40k/lQAaPUNApfN7ecqUJ+dmBPCDW3m+vVrOqeHh0YPMpesOYKDX/zi5/H6hdfj7v37sh1ca7/ZFiBAYIMNphYFe6E6jWJRQSVdOXHOsf08H7KcjDuFfqDXpgibfkWwi91CvcodjAuac8Ykrxmuzz7HoVfwVncWGfvVSN0u4e2vrK3H8vJK7OxYkhLAh/lDwx2E2/Qb+2vYCvY212lL7ICMBJTXiA57JqjBY40C9tpZn5+d1v7h+oAY/GEdqehU2SH0+OnOaSUv0YPURAfH3YCzqZXsSzM6XgaIC3/1v/xX9LOwGoLQavMwc0SqDntJRxhz9LITmaP4TBXJPC1pNUuxwwVj/GcnzaoW5kmBdpuDIzQ70USkMJKKU7LBMofOhHV38TK6buTSiHouiHNKkYp+6zUfFBnK2TaCnTUvJfOWmt3kBjR2jq20kTv/icKQIH/uqaIUnHPun9qOisJ3UPTnVt6iaRzIGCZ6TXL8WLw8JxEUY8AhIK3XXbQTrcnKOKHXbf3tHnejwnFRcUslOi8ZcarIxWVKqLlmPHHEXf5n3vdBoJCQ/ZzGN4ps1FYUldQSVGhlxwGJWpGnIj/z/ozK5uBFznX/gNIpoCE4C9xbzSYaIKDmzIOAqPZfzqzRJHiFrDsZVlAmzXfqcigNTadUq2Xzuxl7N2roRns/pYVL0HycZiZYk0xWsVe63NCOHEx0qL/WPZTOg1f9UgCl5+hGPHz0OBp7TaX5Oew4OPgBKDXpYr4wuJC8uS7rl5bOalohg4UT5CBCbWobyKkNxuEjMzE4gk50I5oNun41RbkQH73WL/51mSxPazt2tzciWlSPb6vqGtYW0fiFt87Fa+9fiNJAPVZv9sRf/uXfxqMnQ9HT2xd7zY6qz1njqKiAIjC+UEpkPMeQKRpUAxtelcJJN0JBbxUHYkPKHfcf3FFGB1oLaTw4kziczCEV4fDw6J6H84v6Cc4kwR8IY9a+h98JEj49Myd0/MbNmxrriQm6iKHj7XSwi9K6CjhARED3+HJjFjfp4KDLqJJS90kiD4edIjwcxCzXybOxlkF5uTYHEY7RO++8o66Ld+6Bum0I/eT/6TpHe2/WOlJgBJogpvw/CDJKJBysOCkcRKxv7g9KhNGFS41zCdeRsQbp4vDinvyMQ5fD5M0339Q7ff/7308c8QcaRxBtDs9vvv5GB5LS2KkIkyCea1+48IbsIildPkNQwEEGHQCVDSkJbG2KG85B66Kipg5x7vv5559rvXKYcT14nhzod27fljPOWDFmmZPJPMDBnp2e0Xu7FqMhe0nPrSePH2u9cJDfuH4jtXbGuQIxbOh9Dx89KoeKIjR42ThxOPGyBXQKRLNcjVz29Qz8G0ofmR0kKPkcQQmO2OoKmrn7si/8DFoBzvXMzHy0Wl3NaQZm+D2cNQKSrB0vlLZjDrxQQTlHKCgZYDHCDfjgrn3sY84vAiiuCzWH+2tdJDUmtzj34cqX7b2dxOzEq1C8Wj3g+HKNl9W4GA9+x/Q65FWt9OQT2TRECwJk2w1lEyS0KmeEvUlTIavu2DnkoJf2spo5ua09Z0pGGGmewzrkMzgb0AJeP/+6nvGDjz40R72/rmCTNQH9DS49exa+K+tIVLkBUHdndsVjVcYEdabUIyN1Q2b+rYDkTDDUJCG6qXlJdlKc8bLyC/fCnlCsfuLkCQc3UIeSsgh7jzP73GvnDrJLjP/G8001/5EcrJxr1CeGD+pcxANOc8U9RE9N/GlRWSX32ysq0eTEeJw5c/aFXVxacjFnooIw1i+ffdxramLCCjGpeyRnNvJ/p06diNNnT8XW5nrcvnFddg06SLcDmOQeBMwVyD7IMYWjyqipeBW6ovnE9YH+AHBjDpZXliRLeHhuXtkOKCyM8+XLlxXYu+FeUePDeffa+XPx3ve/J/rszVs3TUltW0FmR2CFqSqsBwJcbDnZNTLUOPvUZuDXqJibAG1oKI4cPSrb++ghWcVVnZFSDFlakoMNiCCFkl5TdjiXmV/AlTKodrXPNRw1+hLQPApk3p2i1zaex/LKSqyuQPGwmgc+geqIWsnv6JqWxe+Kbsrc4hsG2dWIcm/B2YE+U84qpRSsFigsrSStajvUnOOAnSD2rAGoJrnBjJrFdFGCqgqosdiGfVveC44385bXuGimH/2Lf6IOjY7qUpoA69k1h03SPYl/zfdYkLkbIr+XHWsWh4xSboRCNJZulqg6loJKQuo4LqAHmQOaHcdML8Gg8ZWRYat2IJnmSAmUMxelOPX9gt/MwjYfFHUMF7dwH96Fgc7tO/k782B5j5yO4lkwHuK5vdSMJdMoMrqsiUzdElkQprD4XpkGk/xad15LhphFTaTHQuYQw8EmFZc1udXlKileIL6uQruEAnP9PjmRbl4jugTcKuRmMGyBNuoLrnXucgn0kQsZ1d3xoJ270Qct7JTmzwU7Gv8UJGS0nwXIgQ0ij+OWZfv4LPcHXeNQA8HFGWescEj420ETlbkcRO5kxi0d8VtSjHciWuTQ4CDl+TH6W1t0d6PRgduwO4PitqONhgtMsnY3a4dDUuneUkXdlTAiOdjpin/XjVbuKkZhixx6NqXTSxggPgN9ASNHtNvkOUDXhocV8W6ASlNsJB3UVvSUTDMxX5SAAW58SfP6+NlDda08cmQmKv0VOZXR3Ym+CpXlFLFmuhEoQjMKzefR092Lgb5C9NdwWhHiJ1pvx2sXTsfQRD3KtXI8vHMs/uZXn8by6tGo9uMwdYWQbD7fiO29He1dOjruNymi6ovJ6bmYm5mPjfWtWFvZUGU/usUKvsRBJbPUiuUVpJx65dyIO0f3uRS45UKxzKUm24NDZa51RcU5HAoc0lyTd5QjQxvaWr/sgNYFSMNLqh5cF8cPZw4niP3C2mBMT5w4LkOH4+ti114hKdJkTQ4NBhpahBFsnHN4rq40xwbxLgQJBLF8Bps3Mz0jBByHHuMLl5MDSvs48wLVLtfa6kJL0P8uV8TbU+o38XtBorGBvDeHC47dK6+8ovXPXmCv49TAfeQeWSWCgIXDDN42FIysKoJDB2oMrYUgD8SXpjg4OEr7Dw4pKENLGscDh5brM98g2bnxDO/I/yMVyHzQmAfnXDUCq1BECvo93k3Bwvi4HTF018cntN9xxB49vC+noFKpySHGln516StRW3ByaB5CRoFMFXNHtzXuw/sw3owzdoR7gajzpcwngeNBhhQqTSlGxmjpvClkjowDQMfurpU2sG9widsd9sZQ9PX1x9LKst4N6gHF7dgaBQjDcElNCWuqhbiDOSPcHRVjZ9lGHGfVD0HdSfxzbCNzRSBAIJbVQ3g/smEvo1dG0qxKxBpgfPk9noP755ofZQySIyDt3JTt5dxAGSrLDOb2y+oQXHL2E3tJUKM6HGxWt6vOpNyb9YTtlqMtapWlBFn8rj/qkRNWkFbvtgJHtPJZf6xV1F+kLawMME1ZrECEc621Ozion0EzwVnj99hX6p2Q9ouyzUi0vtSZkYwB/G7mELQdCgP8bICpPH75bCU3wXMRbEGt6rY7Cmx4dpz0fB/sC2gsAT/ILupFKEkYdQZp3E5F5RRX103bS1lh1h3nu3wBnjfJAYP6i5JV64/2fkPrApsB6ixt/+Vl/aExST5jGXd+h/nlHX7w3nvx3vfes1+TaqmwZ/V6NYbHB6LT3tc5Qg2OClv7rETCWBNIszbWNtwlEUcOgEoZExoRNRsxPjkeg6rvQXZxU9rMJQGOEW+/83aMj00oU/fdd98qmEWNCp+JzGez3ZQ9Yi4pFGY8m7tuFLW331VWhS7CUOZA7M+fv2B97113571186Zss3sfVLR26FUwNT0dC8+eqfkQvov26s6u3m95aVH7MWeS5KOkPhx7zZYylGQL+bn4/0lFbnN7N5ZXVwXMwYnGx2G/+eyHT24ArtOxDC/UuPwFwMhZDuA4VK/G2PBwDAxaLrexux270FZaRsNdd4fDXE8OtsFMZdzXqTOhB0ctJifHVURMsIC/JpquZKiduZESW2o2piAR/+3yv/1n3Uy/eLFQaJ9Nmt8KCpYxM1/JBU9uDe6NZBRAHflSNXXmskJPYCDcwpX0SCm1kXUFaEZJshybG5y4TbYfEAkiS9jxskRAbArpPHLoiutmp4lB4v58w1X4dMNz5a/RWiOeKihIGt3whk15MV8Mh5dFyybkPkQoipbg16S0H04j+sW5YYMQHQYVbk5yrnkenOGsUiL1DTSf4eQoKnf6S45y0p0EBWYjWYMzUVZIPZBqlNRSCnyobsa5TmmWBpX1onokKo9ogZaWUUGp+ONJxi7RYeSYppRGRloyUi7tV6WHkWsyFyzPM39zEGdaCFG8DFXSiKk8UpIAACAASURBVBa/To6YiwnFZ5b0YFuLMnd5ykGanfei26HntsRJ/xsUFy66eK/SuyTti2QUVJOU0k3ZAssWWuHG90zBIYeWnEUrAxSK/C7cTLooESmjq9kw/Wd7yzKFEiSxgooPN+vhckfXEkB5KEdfzUoEIHegcKSpcWAePHoYQ4MDEqZnzou9VTn3z5bhbIZQ5Y1tKvafx8S45Y8ozkT3FORgZ8cI0GilLwZrjZifKsTh+eWYmqR6Ggm+bpw4ORYb23tR6y/Eo4Ufx1eX7sTW7kW9F4j52XOntH/u3r+rtb6zDW8VZKsTlSqd0KaiWChpTliT7VZRhxjdrhhncfvKPWp5TKofI8O74jDy8/e+/33tiy+//EqIEA4MjgP7BkeadcOBkZvUrK6sx8DQkJxDHEAOzazWwRoAcWFNgRowxyhXSJ1CmrerKlbkWUzXMcWH9aWDaH1Nxt4peTeaYs1wH/YSgQ2HUy6eZHXXBweU7uRnOH+iFIGs7JFStyIH8+6GC67gz3uI5+W6OK7HT5yIq999p/cmKOB3CZq4DnuD57OCT1EcWQ5QaCLML3Od1zTvSxEg9oZxY72jYgLaz7MDKsBzBIHchMu6sqpxIhDAkVHTA4EDW6KF8DsPHz7QZ1CgIQhgbClCo2gTBxTUEYoGHMks+0mWgazFxTcvyilkfLCJjDvZm6ePH6vIipoLghE+C3+b96yWa0LQBXzsuess3HacY/G5t93VjXewopTrd7DTNKnAySTTAQ2JNsjot2v+1eWNgxWt4abOGcbCAdiOmteUSxWdA3Lyz51TRk3UQaQxqziGw7I9onHBy+zpURDDuGF/R0fGtMcJZPh/UuNuIQ5SX5aNIHMBus96Ee0KSdCOaTTiCycwJBdKm9ayr0Al0+OYIxxfWsEzx4xLRrb5jNQ6EoUxOwrW40fStKQ9R/Fz1uymBgO7hQNI9ojgyY081nXgE0SRZcOe8cUeg0pBIML48D4EGw/u35eNZ000Ubih4JhMptSmKLAeEF2SwJTnfPrkifaAA4SC0EeAKPYhZzNBkLI+NSs+8J6ZQ05GEzT07r17bjqWzvWsSlUt91k5Ym/PnUXbHel1cw0CQTKI7En2CWuNdeA6hKooBDjYTQX6dq4JAqDvuOjXCKeAHtDTpKFN+oLr7+3ZhsFjVza/EArWCXwJ+Hge1EyofRIQiXAAWUbOpf4+/cKh6QkVCUOnYs0zPqoBGRqI58+RWC0IsCmPDEWnpxw97WZ0m1vRUx2NbqETj699I9UaxpwzDUojftfDh/eVqdL8IwIAB53mMnCxG9t6tjcuXtDeoFbj/r07ctCx5QAeOIE4q6I6Do/E6VdeEc1wZRU9/ePSlyZLQ7E2qDnnDDUXc3OzWkvsHfYH1BPmmH1F0HvutdfilVdOK0vy8NFDU+VUhzWgAPjLL76ImzdvyS9QgFZ3gxUV/rbIqPap4RVAFP7S0OiQVExW1jbixq3bmtP9pmvdaLBF0TSZkWbTqmKdDjx7Z5xcbNkbvQWAVq7XiemJMaH7ZmJ1owmXu4GUYDeqNRfjlnpoRoX+NaAb9n1HoCk2h3vV+ssxOjooAGNlacWgSuKZs38yxzoLcDhL1InC5b/5H7s8eF5guRJO3Q5TVMYG0KNl6by0GLNzxN8ZOVbkDv9I/CnSfTjB1s7ESHPQ4HQwAUrJaBOb9yz0TIV/uZjDknUMHD/NRooNw6bHyGRNVg5yoeqtfR3ORBWmOpjTbBUTK4jIqU/Fh+rqRWSvimB4ZKaTZPpE5gRnxJz3wRnMzmnm2GW+lZDeVIDJBmMSuJ/5qdZC/PfSYMkoZ66OqpU5lFPnI6Jf0SdUpGgkvYeOR5LU2hN5n2es1twpsd1x0MPnGK9cIQ7K4Xe0U8+X6RcOXF7m1XMfozA2jIyZOYBEg/ir5qhnJC8XBInLmLjnefxycJNTfVyHa+cKe76fnfD8uznoUBZEvCdXv+sgS4i7F2RH61aGLqGXOXuQMx84f34W2Cgc6qSH+lObWuQfaYtLe1ia3lhWR6hDQjoY29ydi7WEUVHKncg3pbroKEb0fu+hZclwDsoleM59UShSJLcXm0lXu9JXjsWVRbUwn50Zl9OFA7a+vhnXr9+K1VV0P8fjFKm3nvUYG9iO2ZmlOHFsMArFVRVzvfX2oVhcXYn6YCW+u/lOfP7bG7HfeU+pvb3Gfhw5OivnYGl1Wdx7Dp5qH+jVDv3d5ACrYIxDSAonm1Gr9ivNTvW5gti+Xrd4Hx6V05NlrHDAKIphTEEpWTc4UvxhncKNdIMYdKKdTr527YbSmCDM0Dv4Xa6DQwOKzP+DMoMYmdft1uM0QuHf0DakzU1jnKRPm9O7rIn64OAB0g2Sxfz4+WwDOHxBhXEICa5wrnGC5Qyj4727K3UMfg9UDScj6xjjpDM/GpMSz7apzxG0guiCVucW2dAZOHy+/fZbgQcYYdQNoGnMzE7L8RO1qa8qbjXvApKPvBed/SjOhIYjh+fBA+1dDkuQa5wS2iYfPXpc+4fCRNYJyDyHJusIVJEDjMOcQ50A7unTJzp4uRdoMYcJ40IwAF0Ex+g3f//3cnx5XgqBUBVhzLDNGWEnGAFxm5yajLnZQ6K1MHevnD5pDeNKLX77xRfSMcaZxamk+Efa8GXztHEAM4eeMYQPf+fubTlB8Jw3d5i3dlSrZQVTOHSMJe+IQ1IoljQOF994w5rAayjDoEWMzrmVP5gTkDjsNPKDKsAcJ9XelCNWFOWDdLB1k1knvCsBG//P5whQ+L6biNHFsOXUersl6TvGnWfm3IR3mulfrEUBDaljsLSse8zlxu7zB3QcecssgcfvaG0BTiXUPGcOeR++70I70Hd4pK59Yh3jmCwtLogWwjNLcSRlnjgPJZU2MqI9zn5h7LkmAIBoMyMj8ezJM6XvQePYv2Tm5BxwxgqIcNEcz8h8EAi7KyLKEAaxuEe+NuO2vLTiAmFlDo3kC0kv9ipAR20IB5vuvLlZlKiPAGQlHJmR5FxviN4pHnI3RBEAbeZ6ZGc4b9hHmQKGTVP7bni/a1bEMG3F9E8CC6f73QwmA1tkC9xSvqmxQuKPcQacw7mmABcbiucFCrutBintqA/SRpyul9AUHASVimHd6qFhnS3iKU9MxPDIkFqBq5+AMhEGG1HRoFHNkVcvRLk+Fp21BwIT2MsMGuBG/8hI3LtxXajy5uaGbCVF3kuLz9QNtVZCGWUjpqYmNQ/YNuym9J5TZ15sFw4r64/xO3vmXJw4eTJu3b4rJ3J0YlI2AAQa5RHsJaph2HrmhZ8RVD0g+7S3p4BDWZcU7B45fNhqLs+e6bzA/4Kyd/fWLT2DfINO6Dywm2vZRoF7UjYhCKrGoaOH4pVXXg2Q6y8vfS0Fn97ePq1NssEGVsg4uIgSyVoJYihj78xRuZe9BKDbiXmpetG2fM20mhra3QboKA5Wi3NAYwVdFtpgvVBflWmspTLqW3SedRMfdao+qNPDHzK91IGba9vkK33w//wTtT83JcAbQJ4FN0yOkhyw5JCBDtmZftF4Q8hxrw1LXrBCuV9SYcjOFoubgcQxFOUiScWpkjM5QlLLwOmkNcpBoaEjViaF1BI/1+btZRMY8TWKnhza1I4cAwGyqCi1EOLMuuI3oqyCSkG+Vj5JbdPFzyMyAQFPhYsZbVFXyNQhMcvNKCoXh9xOJ78PCgHfl8+zyHXg6zPWRcZgK0UiZQCoAUY/MNo5JanWphof0FQXgmI0EShhnDW+e27EILRQi8Pj6udwQaf0JOGyJT6ZOn2p1akd8dy8xrI/RnrVVOcl/rv4UorIXnRD4x0kCZUyCi9nHXLRJAuN983rgutYecUoV04HvuwU8+yMB4ZWTm56TimjHLR8t56tdbQP4gXTTlJAou8eyIfI9ImKVICznWgQqAjwh6AqI/YUhyplxDhXiPp3hKARVBAgseEHBlzIibHDQTl2/JgCDygAS8vImkGDQa5oWFH52uq2jG2lrxZLGyvxeOFpjA5b0WJgmKKc7fjuyo1YXUfeqBbjtUoM9m3EqflOHJp/GkcOD0ezw+FZitcvHInltfWYmJqKq9dOx6efX4li6c1YoMX19k7UR2ZiF+mgAnuoowYF9RqoUjvKvUlqj6Bvd1d7CacCPdxjJ46ryJFimOGhcSGdtXpVjtzis8WoD1q1Y2B4SEEGB7Yk2qAmgU6lJgnMCalakFXmn+tk1QzJaqWGLTjf8D/5DPPNHmFPHzp0VPaF/yfQxbFh7eYMiQJudTolyCzF4DCNE1a1ljgMcaLgMvO3kEmq4JPiDmsvq2JwDxROQMTgRitQQEqsVjtAurOSCOogHFw4zaTfcVS5rhokNQnorTSBAspTlFeQpJufi6EheL9k0SiEKgp1BpnDsWH98lw4hMtLawIojh47LNvB/VCOAO3H+UF/GScTZI6xV+fFlVVJU4FQkT04c/aM5gB7R2aM8cJhwKHBMZRKBZr9bRpfTCQHuiAlDwwrh8fjJw81FgpSdqyOAJUAOwvqg03EfrPXGSeenXFgbDIaS/EhAYHUAujKuL6mtUd6n2JO0Hv2O0iYD6x17WscThw5bOL9h/cUqOXmEdh3/ojHPj6ZAgXbdeyoGhwlzq4K3eoghUg+FqM2YA1nkD+cLwqHGXccAWwF14PuwjVQiEDeUAobIFjJtMiRS91EQeysxGNQAknA3JkPe4pzkxU3sA0UDuZ6FuwfNKzMzTTX2lxtZcxyfwm+lzSncfRUQKcOf5lKwbnRF8uLSzE7NyPHiv2Sx4v9ocyz2sebKohTJiWWXquWQNVh77EPXWDelWweNoHmHzim7B/Q73xGsW4zLQxby97hbCGgc8q+JaDAjXCs6Z+DhLzH2fOMO44K65x393OZzsi/xWMlw9VqaR8wvlAy+BK4AXKd/Ac1tytXVMtBZoXnpxcB6wUeMHQHjPPQyHDMzszq2QgaOV8JaEqpozLOmVD2JAUL7YQgD2RWQQ7cd1y5VgiJnp6eiPGxEalIbK4vCcjYbSI64MYwzDvoKo6yC1ndXdeN7pwZhnKBreAcGJydBw6PDs2fHj+WncEZzSIMvO/GxpoyYFz/4aP7sl/tdvIBevF1YBBwjoPu7mutz85Rw7AWn3z8mTNrjUacOXsuvv+D9wO5Txr3HDp8VHsKTXfURJiHV8+e0XPx3NgY9sSVb7+VPSHgYC3wPYLVH/3wh+JfM64UQH755ZeigXVb5ver1TnZgV37J3yvkjoH817bqouKOHTkUJw8fVrzdePmrVhcWlYnSvweZQK6UFrLsv0GfAqptooOyu7PUOmlkzH1C604NDcnGdTNrRWNy1CdOgl3i97d3TrwZZXdKUCNQRVmJwboAtpP9hypWgJjBxjYkL1dy2kSHGS6y54CJ0Q4AI1dG1f41Z/9d4L+nAbxJldkkSggbCCnyF1ikVP7TuvtW5UgITscLhzS4jFLMcMdEBk8FyCaBuCWs06x50KWA75ajgLUBckHAYY3q2qY9mFuEk64UM/kjGcEUxskaUjzXjyX5Z6KB6lLPkthgIohed8ciSTnWMhXcq454E0pMfKenTeMFil/UncqozxQ4TD/mwiK5ycazmlE/p93lm5iqshVyjkVV7jQMfE97QGaklJw1zoMC06feGQJFWdhQM5Xp66kaakq+W73gD+kyU6IdP5bMyrdbZ7XzosKK+lElcTw1VFRDXgs78TYcy3+mCZCcQKaxC4kzI6xqm2TIoEQun43AbKTnrS94UmnYlnGJT+jrkPhJmlSKqqTM35QuJo1ZROFRXKIOSJUGGgOmnjmqiVIKjVdKDkhrnXudpnKW1T8p+BO69w0nAp8d6qhW+Z8SQ6ptW+Ur04aMGJh4YmiZpzr0bEROzSq0F+PjQ3QLR++G+u7omwMD0/E2s52PH6WJZPGo9ZfjeWVjbhy5Xo09gcVVPQ2t2O4fyfOnazE0cMLceTwULRiQejd62+ciGarN4aGx+PatePx2eeXY799XKoMyP9FGfSzEYUK4we9AWUZqDl7UehsSdLv2JH5mJudVrOEZrejyuzt5zuxtLAey4s4PGRb9mNmbkaBBc5qvyQM+6NYLgmFpM0xyKxUf1JHMsYbR8VpYZyjTTl0OF84aKwPDnTGle+poQ70MQWbRg/c6trtlhWMy1HwXDjz0SN9X4pUb9y6qX1tJ8dSg6xTHAe+1ASjmPRv4UbTWGQHZMqGEQcyUz7ghXIdDnUQY6Xs0Yqu9AmhhkeYD32uC1UC1ALnA8dL7cbX1sRH5nlpNMM+ffDwgVQc+MJ5xLkmYCEQw8EACaUoj3EeHRuWQ4SBl3M+OKT1+957P9D7/9mf/Z9azXzWgUDdgTmNjCYn3GZ+eUl7GC4j6U9UTgjscQpBrqABcMj//Oc/12F46/bNg66S2AMcaygfAAvMDegw6NvK0rKKlaiez+PHQcu/cbBBP4XEb+3E119/raYtONQ82zrI9fSU+OaMI6gyKV9swvT0pMaS8T40f0g289/+zV+7kUpfX9y/d08oPPNGVmnzOVSsfnFCcX5YO3TqZOyxEXTyBI2m1TpzT3MbxoqgmP0PPYMCSdYia5QgEIQR9PT993+ogP3yt9/KccjZWhXHQYVMlAIcC7KZpr+ROfP6VPO1HlMToalwfdYqP2N9cmayrwQIiZtqKkI+e7X3kxa9zxQ72ZylzniCeLr1uag0aziAo6L4QAUiYHHGxoo+jOvRI0cO5CZxUkFfb968obOEQI35s+Rmf9Qootuj2BppzE3ZOJwT3oN3YI5wxtnL7EU+Q5BCUMCaMr2QbDPUTjsZUEO0l9RAKjXI6evTmUgRMM9r+oyparyXOMHUvbTRKIb64+Bb2SZ1m+SctLABfzOX0KdUeCmU1GcUGRMCUPY54wrNgTmiKQpjjlINyLUar9H7ghoq0Ud8RuNwg9KOjLoImLHA4WcORofrMToyJJpmp0WDoHJsbK4qCMDvEUUyFcZKjavjbAA2iACT9ySAxMEn284+kzxg40VTJIIG9hxrDaeaeaKACIm+vcZufPLJx7GysmgufSBEkM9UglUyVKNx/vzr4qT/m3/z18527+7G3NyheP+HP1TjFBpWERCTMaA4mf1BhpEMHxkjAljqOpBC/ezTT+PmrdvK9M3Nk6m7p8DhjTcuKBOGLSKwpqiSdUEWwQCeA1FRKqsVUT+QslT9wX5Tij+ck9U666tf5wIUOIrmI3rdwGdrB8KqlLXkdyHnrCJEqMvsOwsklApI4nWjWGjF7PSUCtcLxbbq0aJNV9cdrT3EAQiAzKroFbceSg57iKZpZAHZ51Akn2+siy7DM1XgaNedZZUvlUQZMsSnrDl+xId//k+FXPOVHZyMeBoVtMMtJzZJ6GUHm0HjANQLKe1l6TkccqfpCtGrhetUOw4qg8FAe/EbgcoGzA5S7n5oGkou/JBjC+SfJL7Y/JnnmZ3FjKaDogldzp0nU3trGqj4rY2841wLBZO8CnSPTrRS0YMLYOBKW6sSRy9LtAjlF4pAW1YbS/O8XfCU0eth5K3E5XrR5IBrycgmJ1P3TAT4bERVaJNVOLLmuJDmpjVdoytENf8uB9AQrWSZ5LYNd34WF3+5+jr/UXCQkG1zBs0759k9p+6UmN/FFJ8X1BB+l59nbnhGpV+mgLyM1HCd7IDz7jx3pgGJU57oLllfPVNk8oZ8edHS8h1HQfdKkpE4EPl6ROygAsq1SKkm34utha4rrnDyvxkTy91GOxXrtZTSpQCyFb0BstgbtbIpMoSdHaq7mw0ZsUYTJA+0tRzjE2NRLDlrAprX01vWRu20Sc8jUM9hQKOWodjc68aThaWolPvlkLNPni2txPUbt2PjueUlS/tbMTHcjtdOD8bxo4sxN1eLbu9KDAz2x6sXz0V98mwUCvVYWzkfT27djydPurG5taM/C6shI9AQZ29bPL1ykZTnVtRKW3H40FycODobI0P1GBjojwqyd0MjUSwOxAe//iJ+++m3sb3t5grI2RFcLi7D32NP0c6ceoR+yWzhxOU9ZPkxa6JL+7NWNYcRrfak/6qMzf6+HEHmD4fJhSnWgwV5o+27eKWp6xoHig7PVFPBGKNkgTygu3VtOM2XZOVwksyvNTIMx5yUNkZTn6nXDwptMy2A9Q+aB+LJF8+Ri9MUMJZpqrTv4qK9PSmI4MgyDqDABFwg5WpiQ7o4Fe09uH9P6ByHKV9C6EpOj2O4OVAJRggoVHCl9tyW9lJaskSwRsOIeSGPDx48int37ykbAHfyrTfflqoDTjLOoJpSwMeMQpw9e06Ugr/6q7/SvRkX7rG8vKixJhBBFhHeNU43jjyIFM09vr387YGMJJxNHJYH9+6ngLmp8eEaUALgNLL/soLLtWs3RRcAKeT9lELvrytgoTCTeSRbgo2SQsLkuNYR/Oz3339frdY///y3ygjhOGc6GsGL9MsnZiX7yO/QAp5i1w8//Ci+/vqSgj6yF8wPvF7AnpMnTqh7Jjr+pTLBFXzqlmgwOEs4rKxZxg6lhzNnXtV9kA+8c+euzjQVUelZUDdpKwi31OqLJip21o3mMzZck3nF/uo8yWoGqcAQ5weefEb8+R3mFESMz2fKSP637SQ1H0XJsfGMeR5+/OMfq4iNoJJ1zzvRqXhqakLjzr1BEnGKca75N0WRpNitGd/S+0v+lPOi7doD0FvJrQ4OyjlmzKReAVeVRmPqYPlAdCooMvx+rT5woIvMOWZnEq3qigpy2UPQmBg7iudwPEFNsfcq8uvv17zjVALe8f+Se00ZTJ0hBOQdFzur0d0BdbUg5JixImhVsLyxKYUZ1hrPBxJ+//4jFaTzzBJowPEttOWo9dfo14CKGXbguegkSEpClyJALXTIVK1IyWmwXo3x0SGNDVQNhAVyo7FcsI29yHZDgMXMjAI66g9qNY8nyh8TdC6VEMC+bGOmvfJ8BNEey5KKLUXN2dmMy1e+jc31tZiZmVL2tdG0fGjOBk5OTivwws+6dOkbz+k6HXzL8dZbb8fhI8d03mA/cIbJYk3PzugZ8X/UxRVq0c6u1JE+/+zzuHHzhrJbR44e0fUACgjkyPocPnJE+1oUk4UFOevYRbL4AAt8ZmSEzGc1Wl26Le8lqtSm6CObqREbIBG/Y+W5orJl1qrHVwG0tA9C52HVYaFs0OOgCrl3lkNvTzcmxkYU3EKbxbbubT0/oMxW+hwAVWumF/PFGIjHPz0n+8xeAGggcN3c3JZNnp2xyEGWfgQI6a24vi0XKMuf+s2/gBaS2pAnNNnEcHODubmc4QMk25ERTgoRhwoWJbljOgGGUKRyqAdJZ1kRnAoe3e6YL4oCiT5ARHEa+RJ9ISGY+W82DwcShoRnIKJ18RLOZqrKTPQFpZ/UXnZTByGDw+9KDHyfiMVtLYV0JVk/npdFlHnFohokZQ1vYhfk8Ry5MIRFIP3Z2Tktpv7BwXh8/74MPkaBseHzRHxMgFDP1DDHvHA/N86k04RbWhRMHBtKdA11MWSBuEgr0zjU+hvyfWojynX4vRGaEUhk3TrHkvfRuODwWTPVDrRd1UzDyH+/ME6ew4ykZAcbp53vZ15hdojFL+p2FfRwaAqpV8OXF/QR8waNdORNnzWos+PsTIaVXfK/My0lP1sOynLGIqdsWXvOqqTaAHnPB0Sm5HgTVDmYEjotB4Z7+cDaV4thRpbgSL3sZURx5gGp+8oEYzwfBSbo5Fo+DmPKoeEWsNaXhuNV6O2J1Y01OV4Y2SXJCSGnWIjtrUI8fbIUjRbc7wE54hub25L/QyOYwsJaTydmp4tx/rXpODS/E6NjOEzr0VctxbHTR6M6dDgGBidjaP73qWuJvZ0S/b9if68Ri/c5sHfi0bO1uH7tO+mhNneXY2npSQz37cTFi2dicrw3dndXKPGI1n4lpqbm4823fxHfXXkSn3x8PSrVAe0hEFWci/02aWOjUaQuWQcg9FsYll5Q6rrQl6ZQFzp5ukkF8w0nmrSxK+5XUudOHH8X/uEcg7CxJ3G2ccQICmVnDppKQQGig6u1oPk5hTi0Qi5X+uLKle/EL+a+blHr9ZptQG4/DCrD/r3/4L5+fvjQYT0b6C4HQVYc4WdQPUCIOUDYb0jmqWahG+Ies86RvgOJUSfGQkGOIZky0GyQcNRnQL5xtAiMVUw4OJik1+wAEIQsLLiL5ezMtIw7aBv8bTIGaBJPTU5rPHEOck0FAczr5y8o1Usx261bd+Ss4WBSVPXGGxfFBQVxopUzTjYIFgcz2QzmhkORjpQgwEht4SD/zu/8jgqmfvPBB5LqYy3BA7WCBBreyOS5KAx+Mw4H40UxHyll+OKg0/0DRn/Y6yBhzBfvyLlBoIMDR9CCU/L1pW/EEf7JT/5Q18BmcV2+fvCD94Xa4RCCimUUFXSMAzwXq4JOcl/sPE4BaLck8bpkBVbFBeUwxlbNzR3VWQHvGzSRNSHONoW3kxNqqEJh4N279/X8/JtAnMBdNvGl5li8E0WVriMxip01mMUB3qDNtRsKYYe5D3PIs0FdYZ3A2eTMZC1gR3NWkHWLc6aAO3X3A1jBUTA9Y0v0oD/+j/9YQRLOAcEo65XAgy/WE2uY4ERnxciInOZcp2S5MRzSsHpVDfUQp+9zt0QcB74/NjZywDEH6cSJx6FnnfLyNH0am6AboVur6xyspwYlpZLmnWdknUERQucd55pzOt+P8eEP760Oj+Wy7Kiz5Ygp2KnmXM7SfTn7SrZSTUQaDQU5uU6D4JF3Ae1kLVEH8+zpE13bpNduTE2OxdjoUDT2NqMp7ef92GtR/FaQ84z0K3PY3wfntxnFoH6CRiZ1BZmMawaqFMTCL091Xvmczc41axvEF+eXuWXPUNjHHgjOiVRXBo98ZHIqyoMj0VhajCi0Y2t7MxaePY1Hjx+5+LDbisFBdLCdYaeeBaSZgtZjR45Zs39vV11bkdWDu83nTpw4AMIFdwAAIABJREFUqaAGR5exwrFmTyGhSfMn3oHgA4AFPwVA4LPPPo1PPv1UjjJBbG4XzvU557EHXBsAgYCC67H2sLOvnT/vn5fowEi7++fao4BPFL2vSiMbrWxUuDrRVZMZdbLwuQ2/mrqpHrdOt49ViRI1CfgnqaC6VGhb4KJcEm2HMaWZDPum0AEoKQa1T+UytYFQZ6yT/fTJM0t8jo3KXrHOeJbc/Zt9DiABBQt/hp9hk1irI6PjDoYAgFIfjcK//t/+G8PWSfsx843z92QvEtLJYeeq/qrgejd0MMLFzzLVA+PF58SRTA04suOUUWyuS/TB4iMiFZUkSRJZCxsCu+XbsqHCGO82kKQxdUIV1EjUqZDPjhmGksmCT8oBpw5GpIyVhrNYunSf0bsWPyaRz8Ubd7cup8lc/Jg3ch4HNUgR967noNsdRocDS1WmOP17Lijk/iyiTNFQSjwVG+bulBwEXI/7cV8QAQUgBCoYETmcVjPIyLB1ro1u4JjzLnBqbXCs8qKxSHQPp9GcTn9Zm9MBTUKGEmUkZyiyg53pHnC5cwv1zA/k9zPFQy1F63XNF5qY8N60Vmh7/f/TfuX7FEIQUDBOeYyFrOcsSip8zOswG1wMnRycpG1ulMaou5xrNLSVZTHNCU5WdtKZM34G+moqkJ1wdWDqwkknUnbjGfjVfb0gKZsRra3or/ZGpUiQZDmsQg8pQ9NO+E9rSrxtqFvtWN9cj939PTmNar86MKINGJ1SXPnmXly69F3s7PULQajWhsQDf64ClF0Z/MFSJwaH0JnujdGR9Rgepkr6uQpWSXF1YiDKlcHoq52Rcz48ejhm547EwOBwDE+fj0LfvFrx7q48iqWlZ/Hw/pV49vRhrDzBianE1GRPbO8sxu7uRvTEcIyMTsXb3/9HsdccjI//7nIsreBU4qiwLktR7ivJsWdPNlLxSVn666694NBa33gepd4+owzSBN4SwvHzf/hHMnDffHNZCKKKdQpWd1G6fuGZHB3mkUBEXSr7aKvrtrcYaVQxWGMYP/YLP8MOnT13Ll45c1btwDmkceyfPXuqg5S5BvE9efKEKuhpsEA6jzQ13EvJzyGbtrYmh4yDHzsCqsRBeVvV6svORKQDX0FCuyX0j/upzqRa0SHEZ3BesSNWCGrF8DBoxqCKEeGOq/nC4MABvxS0nHs19tqSyfrZz/4wbt2+Hf/qX/3ruHP7Tkq0FVRkROU6Bjx3UOTvCxcuxgcffCCHhY6mOFoU4vEOUDVwoo4fPxb/2T/+x/HBb/4+Pvzwg/j4k480fseOHlGQcPW7q+IbYr94vj/90z+NsbGJ+OjDj+LSpUsO+paWxR/PSC2ONDQLbJsky44e03h/+NGHGi9apzPXOLSz83Px/g/eF50ARwzHDZSd4AEni5Q7Y83XhTcumBM+PqHnZ66zxCDrkLFkfHFGWBdqA982NzjLnuIk8Jw4mHTGxIIyVwR2OEEEH0ePnNR9vr18WU4N48FcsB5nZ6fjzNmzaqHMesM27zbdVdPtpF1UmO9hRNqNVngmAKO+lHUg8AFsQb8YW5Al8TjfCMQJFPkdZVnIjoIO1/tTMR4Hv9dVBhgAERhH0m3YZjTcCXx++cs/EYhDloTAhACBOYCTS/t6nHSuZaTbQStUGJxBFlnmnzIfBHALC3RTpXtmv4rjcD5wvFVn0NurYDIrnbhJDK2+6UQ6EYeOuAiOPUWmSlzjQc8bCClzx5yyRnFO2DNkjPis5Pewv1C5knONLWaPkIUQeJVkY3Nxs6y4ADM3wusk7W0BYulsUJOXpJ3NHMzNzKrQF8omDjnA3/nXkKnrj8Vnj2JzfUW2//kudIWmrqk9TS1Dr6ky/RVopWSBXUzL+KoB0/Cwa8N0Nne1H+YPHdLeIhhkvvli/t75wY+iPjQcNy9/rTXqxixVAQymUtajb2IyCt1idAHO9ilAX5adZNwIzHZ2t2Jx8ZnmkGJ9nFsFzj3FmBibUBbH7d0LCoJY51C7WIPZ3yEQY56uXb8mh5bumfIBgq6cND0bUTB2+87t+NWvfqXAiT3KGpAWu+QITe3EmYaLj72DfoHaC3aatSGkuK8iv2Bt7bm5/0+fxtMnDgz3oILhO1bKsQVFZn9fah74Ms1GOzovOdf4WnRGpGyOzHr2AXtj393By2VlxdjbwGZQIK15TcaxGkPD1Gs0Y3MLB3o9trfcnZdggoxvzl7mBkqy3QMDyhAQBFD8yTjjiNdqg0npzawEjd1f/a//dfdlZJCXz06XOblQBSxAn3l2asbR7kqGDGPE98U3K/S4hbe67LnIT6n5xIvOmtO5OhrOpNJsFFqVHRVyyEoCKOkbs0F5hlzs0CRlT5pW7ZHNe800CrdRd/MaJpvnImrmAMXZg0MI8g0Cw4LI/F8WlWgLqU17duD4ef6MHLoUgNixdTt0kCg7FxT67JusLvSCbkAutpFDp0JB88VASTLSyzUtt+SmKkLsQYJVMIqT7QitIv6sn5lW57nzF8WSpGzaLWs1o6XM88ngJEm5fNBnJzPTP16miWSE2kFEblhgB1VOdKsphzM7+Nmg5e/xzJmPnlPyQnTSs/AO2SmWTGHi32bn3mPrqniem/uwhv59598ofp6HnBqyZra+mwItU2BeSDX2yDFhHaC5inOod4fOVMbRr6gYgoYq6GYS0DAPtT4qyzdja3M5Bmt90VckLUc2AARrRw5idJEBgse2HdublnCrVqg5QPe9NxrNVaFR3//RWzF//Fjsd1rx8d99Ev/u330ZjX1TVaK3P/rrg2rnSsEh6VqoKKtrS7G6vhy1akkpSSSliNK7BdBzd3VbSm1sMaoYZf4cmjsV09Nz0e3UYnxqJsam56K5uRx725tx++5XsbT4MFr7C9FukZbsjcHhI9FXrceRQ29Hqz0cH39wLZ4uUEtRilanR0EeKE656uZK7UJRQTHKJByKFH2srbkN8eT0bMpyed+DWOBMQmPAccA2YOAxYqxbITqFgpwCEBVQpamphBCn4I/0P4g0bcaxMyB0HNLWhK7E+Quv614cXKSScchYl7lA8pe//E/lJHEokN6emJpUapiDEOP46aefynHIcm2nTp5SyvO3n/9WBha0gkOA9/vpT3+qe3/51ZfiF6tGokDDC+vWv37hvGwZjqXbXLe053lunpdrcJCxx+Acs3ahrZCx4POgTGjVXr16TYgJHGXQ7du3b+leOCZ8BsUO7AYILc/Idali517Xr11VFoHMXrXqbmi//OV/IoQX9Y1LX38lzjPSY7Rv532opSDzdvOGNbVx1NXZrliUs8/4vfvOexpbF/MV5dSp4Uh9QO+EzaOgk0OSezEfjBt24OzZszqgcfaguoyNTwjVwo6raQ9FdPttpY05wHgfwIlc8JqLJjmgQekomJI28F5Dv8+6IqgiiMMhRM0EJYWTp04qzf3kyTOdM48ePJKDhAMLegj3k8CHQiXukR15FGNIu0veDeQ41RBwP8mISdPWZwJF8mSg1PRo1zQp8DbeiTPKqXDQ4g3NVS4g5+wDE+KgxklmLzA2Ixp3/z7/L+nT1OyKd4P7S6deHBRk827euhE/+9lP5ZCxj+yMh2saItTCGrvEOmNP8IfnIpOUi69YpwA4yCyyjhlT1hv71LRHq3+8ECxw5sl0P5oW7cbqKgWHBfHsGUtsNwGbM9qmZJLRe/zosVHOmRntCYJwUEWeW8IEqqXyWYmNy75HHgdlYdMZwf7N4J+6FQf9AEopgDCt1LQigy8UFjOuoxTiDo/E87W1aLT25eiPj1N83oq5mfGoVaCTbMTtu9fi+fpaVMvwfnclTiAgJ9UT5WCJseHPQK3f2Zrk1FOzgf3AEeWLbJgca3yN3t44fuJ4DA0Oy3FVI65tUw/4HdrU06dhC7UmFHWGh9WlECnArJmeEXGCVWzD02ePBWjMzMyJbsF48DzHjh+X487e5PtomjvbYCdfNkWNYyrasxQlyn72VfR9utLyXFAMoUt99uln8qF4Lz4jrfgoCN0m4OVZmP/5I4eVCYPy5T1ufXwp9jT2habfuX03lmg/vrgUu61mjI1PRhQBm3alQ9/X59oWgB53LcW/8VlfKVGT0In2Pt1V8TlRELNEYa2vEofmXdCIIgvZB36PegUye93Yl/168OCOAn6KYXkPFYovLwnVB0yRvGaPxS+wkw8f3tM+ZlxxrJlrZEGzkhTrVj4fyLWLGU04xzBYn9pKDGzy7FAdcGPbRM20woX6QZWmi8jYQFxYihBS+6Bo0C1Pde3E+1WjGNFGiHa8wXmGHH1aloe0NciZ25xnx5CMvxD01Dacl1DrahX9WWieiJNOV2xwUAl+l2gRI9ZI6TQNdOL68nOhEKLAQIWxY5tpDLnClndS5KWF1KNIW+T7blfSahg8jDZtnPmC24fjLyCZe5SMiPMsXIfNwrWkDbqXiuZS8QqdGaWbqImy2gb6ljgP7caeFiff43qqEN/e1AJhKigsEvrtOr4DrnXmMPO+L9NgMlXF6Hbq1JnmnvlVIY/Shnau83xk5MZGdFc0l4xS8xnWB18H85coQeJZYxyzKky6p5F205FML0FL1S3Cc8GtKUFJKpBNlgouBRynzp8y5qlGwIEjnzeqQSS9uUMRxb7Sxb1qs246jqkqBUWealZRcEVys7EelVJPFIVMQ7eB10UjChAW6C9kWRrxfB0EqhMjQ8jajcjJfr5Fa/Gx+Mkf/W6Up6eCUvOrn1yKrz7/MnrKE7G5tRtbu53oHxg0RaTgKv9CF27skniBtVpJFCPeC8etPtAnKT0Ok211N3RApOY76mJF8VAtVpZpB1uKUydfCZqhqcCovR7t9m502mjCrkeh0IpSZTwmJ2djava1aO7V4+G9jdjYKsb6BprvNF9oqO1vb7lotL/Yq0B1lyKvpjvajY9NCknpq4E6U8xqrXCcFSJ8+K+Hjx6RfSDtr86X9QEd3tu7O/Hxxx/HzVu3lGo8fepVGTZsz+3btEzfjZMnX3mRLu/pMT/w7h2tkddePy9UBCR0aXnZ9IsU8JMNO3nilAwkDqVsS0pPQ/PA+QfZ42DjgGHd8Rn+fenrS0I7cY5wjFgLFO1w+ICOnj13Vo7lnTt2fPkd+L88L44jvNKzZ18VoidKR1+ftGBRNWCvMg6vvfa6gpNbt27L+fMzdA4anWSdZJ6LsQPpY2yOHD6mg5r7cvhJnYI22rsuFiRQ2d7aUQoW2sXw8KCcHhxAlFVocX/t2pU4efJU/OiHP4rrN67Fp598kqh+cKQHhR7hdFAc+913V+PixbfksHGAkgnAKcD2Q9XBecRZxeGn4yeBAY4TqF0ubsZhcJZuP44dOy4byFzBa+bwJaiQTFq7JZ1v7A579g//8KdCYlVv0lOMK1e+lnYu8pc5UMexc3F8R2sOoOPBw/susC/1qrCNbOvWBjrb1v0H1Zdaz8CQ1hOOHEHVL3/5S+0VONwKutSgZUX/5mBnn/EeBBzMa00dXK2es9NwIMWYsUeQ7gO15CvX3mTgwyCBEV7WX862cB/WYO41oUxIcnBxkDhz1F04dZW8fuNqfO977ynAMbcXB9JnDJkJnpVAyN3l6vqZMsIDg7KZArBE8y8o62RH2Nlj1U0ldalse/kZc8reA/lm7lnPZHmgqbCnceQ5C7mGs8Bu/kORK4479hmnB11l7G2WjJXEH0piSUmLeeLMw7FlXEWHVL2QnasMCjH3mbLFOZ6brhmkgYvc0HlNy3LONACUsZGR6LZaMTUzExcvvhG9JTo9N2NqajTKql9CghFN8K3otvdjbRnU/aHBLH6GjjZItlqAW00GGuf83Lz2As+rjHz6wziwFnHI2BeSxxUdyR0LM/jGHDK+7LXR+UOuEVn1Xnchp32gDHwxL6wdcZxvXBPwQRAGvz0zC7AZ2EioRWqE1KChz5b2MmuP+7FW0LZmjL/66ivNJ/UX7BFsFH9TPItdJEhnHNmrgFi8D8/P3EK5E7Wj1Y6h0eE4deq0Mkjsu5xtUIfGUkV6//cfPIzV5XX5Z1uoE41NRLnaHzuNfWWZS+Va9Pb0xtY2jddoMtSv2j2Oot4eAqpWtPd3pJrCF/gb/hM1KkcOzYvqVa9zftJ120XRp06eiKXlBWUtt7Y3EuVtSGsV8IYxhVbD2qajMeNNZhPpULJGUJqYY8ABJCKpEyJjKDWUtH8Kf/1//LfdF93yzFOVY5yUQzKKm50qc6FBKZN6RuJkCzGWIggFWRbWx/DCcTlI4Sc0Mi8OqnuNUma00unk3B6WkVQBYGqqAgLCH77HxAL3s2Gl/EAyo5C6+SWpPpxMinRY3Fa6cGUqixknRWh44s5lh01Rf0oxSYowtZ3N78/iYFOTasnBBgcJ/yb1ReUxCF1GXWWk1OKXdptW0GAjcG0MKEZA3LLUsVFFTOIuU4CGY4d+sIML0FBpXidUWg789pYCEJ6LA4X0R6bpyIinSugc4fK+mnxJLZobnlHlnG7zGnCqS8LqKix1VzFxyFL3MjUOSsh0pmeweXlujIYoOwlh4PkzTzyj0bnTZ3b6KZxik/tzTlPn4kpRUZJzrmCohJB+Ve8h7n9KSfHckhKUIo3XMVxr8di0/prRoKhRQRn8tR0duiDBOihpG9wNIRSg9drARdJMBRUE7m6tq1q7tcfBEjE2OeCK8bIPQPbAQK0vBvqZW6TXrsXQUC3+6D/6cQwdmY8o98T1z34bX3/x2+gpjcb2LjKSnaiUKSQi+MJpJ+XsLo/iMBdMDcLIM+YDQ6Bz0G0wOLSZ35OqBSmunAHi58vLyLWtx8DASFTLFRWIDdZK4o/39pheQqajrzoR07PzMTRzIrrdwdhf78bV64vx1aVvo7enX/MOMtVb7tXaIUDloKoPjyiVRgoZZ1mFqj2ma8B/xWHJtRsYcPYSTgoHMsV22caQTcCxFpVIbZuLceTIYTXHoFENzsK7735fjsNvf/u5FVw6XTc0aLd1MB4FKV1cVBveTMNiDBxc0+yhfIDwkmpk7xF8s/ZBWfgduM04ZqAxrEOcVxAeDCy2hMPKOq7rUrV48603U4vspwpiQbJd1OmmGYzBuXOvJD6pU7CMA8Uy0FPgSXNtnFC0j3keF/st6qDBjmZkjr2UC+XcHt4BhpuVWHYPJ5sDkXEqyQkE6WmJbgJihwNL5zXQZbewtu0dHBhSehs7RQBB0MJ+4Fneeust6VZ/8vEn4odywGI3ca7hKLL3QNfZm1m7medgHDiA+TzOFv/muZlbxsr8YwfqUFCglTBeoGnsQ4IFDn7W9fnXzivoIqDh0J6cGlfhH4f415e+lqoKrapB0HAC0NrmeQjaGMtKXyl1i3VLbLIgufgoq12I+rG7q+DjJz/5iQIYMhq1/j7x1ZHAFAdVqPp+am8PCt0TYxPjAltW12jyBLhhmiDO78zUdPSUyrGdtK5fziryu7D+cJi4twIL+iHkLK6axrxowsL9sXPiqZPiVtvqHaGM7KeLF1/XfOIc4PjB9a/WqzrPQDbhnWfHTh1KW8gzQnlyBpl1y1nEnDgb+0KOLyPWOJXiuvbXD2pkciMmB6Bwuy17Bv0GCgtBIzYN5wpVJjK3epd22y2ym80kUcce3TQHPQkGsAZxtnl2NZwB4U5gHtmpA+eaGotUL6VeBUl1hbMM55px2lJHYbo8FlToBnCF0NTv/c7vqYi1E1D9UIRqRJdATR2POVupK2rF9uZePH70RDbVdEZ3v8SPIQuE3B3yvplGZu0Eg49kFfiCGsRaZx0puOoBzAFctBRldpqxR4wLNgzJ1XrNXSupd2D8KTJUZomO1zRN2oa/766PrCOeBVk9lEC4DgXVdo7HE23S9VPsSYJhvijmhUKXJfawr1C2qCthfRL0USB76/Yt/R57RBQQMnA9BjCxkXyWvcvP6FosOwzQOTqe6D/71qevDki1hT+8FyBEq12MQRDkwaFANIoMUatDox6yDsgQl6MObRD+tCiYCGIgMgAFh+wdTY9qUv4YGR6KsZFRBXHwrDlfsHvYL+pM9nZxyB0cuU7HXYNZR7wr9ly2aL+lTCAcfewdgAx2CV8Mzjj+H/YqdznPdYqFj//lP1USy8UBTpcz6F6cLzppMdmZu6uZSE4pn+UhxJdO2tiZ1yut59QYBicxUyyk4oEkS+pOyAYBYdDmhqeVqoJZwBgr5HmgfJhOYjK7fielkqTokb6nttKp0j6/pDjZKiA0v9fFfWxUi/fnzcpAZ0dPEkupwUp26nBy6RKm5hpEvTRS2XYVLb9HCgFU1lrV1p4UDyxpl/LOOBZcA8eRl8vOR95octiFZFNQ0pKiiRBqFECS7i+OEo46Ew0KkY2hnPh9N/OQtJAkEa2PKnQ/qXw4q2BnMks8SfYu6WDLOUhajco4SPLIPHK+n4tKeObsQGfuNZ8BaeB5M58ro+E50tZcpMLVnBXxOEBpMTrBWtR1JM3mdSk6ECklHEXkd1Ib9Mae50RBgowe1Bq/H4e5UsuNVuynjEtfra6uiMzD0rJ1glfXNjS+Sn0pzfNczjWIcb3sDk5Epjub60rREUQePTIbr7xyXMggqgyat53d6Cl0otJbjGoZbUxQzd342X/4fpx5792IgUo8+OpSfPrrX0djn7lBtov5qqjgEQSI8R6oV7XHcP4xCuJ19uxbEmoEuTbLFOI0YczM0yTSD0ntOWCj2NCGqb3fstxVuyt0oVhwR1McAQpyMSbDU9MxNnEsit1a3Lq9HJcvfxetduWg+BjEV2tD3Rz3o0TtxQ5BayPeffd7Qs/XnzuNq3WQNNvVkKWLgsmmCpRIB7N3eQ6cHFAIOJsYWJ6DuWPe4cdSnIORfv31i9rzly9/I/tE4RSOKjbl3NmzcqJJiXOwY1gl0NUximlJz040k3QYKJaKllOxNA4MKA6GUk7q7JwOjlwIxsHAc2b0GMcERBenEiSZRhA4dqQToT1wPZxBnFmhiM+fp5Tinq5JYc7rr7+ugxbnDr4xWa7XXjsfV658qw5+HCQKSAEBUnfbfDjzTs+eLspOcj3WBmudAztT7lgTi4sLslM4yFS78xnoGTduXI+eYiHeeeei5gIUGBSXtQK3GkSeeb129Zrs8kB9UI4sz81BKTuwT8amV2gYzXFw6nEOsHHYYBxhnitn1yhE5OAdn3BDENaGivZ6i8qscPAzL9A5CCqYY6756plXdR3OAJxm9uV/8Hu/p8CGNfPrX/9ap5ELiuG4D7lA9d69BPAUtS54Dpw9pN9Yr9x/fn4uXn31bFpHSH2ZE896Y/4ZE2wwa5L55nfd6AjE7YG07JkjFDSYI5Bs1h1dHXFWOV9oUd+hv4LkYx3UscYElqRMcZbne5mSmW0d/Od8JvB3zlbMz8xqP9NU56MPP4zXzr+mVLflLtt6J9l4iQvgOLTi3r27uj/ZF6gwt2/dlJ4vHGGj1RSmp8YeSdcbm4KdNQ2RjKI7LmM7fJ50UgMoI4OsW9adbdKA9mI+43BiOJsJonKHYhRcsG+saa4pcYEkswt9QCg9TadW6R2wJ73t3KVZzeVyXwYVGkMXcQ1I/qMOu+2OumzS2h2qENefmR6XHQc0+fk/+APt12IvGeJSNBrb0drDX6HbKp1Wd6VHvbFO4d1a0BWZ+1ogAVtNB8uq1j2ZetWaJSoKWR3ODRxuxpafgXoSBLpJCWuBvetGWOwhaWEnwQJsJDZufv6QVYYWl3X2IbEHBap/aCiaOy8oCS6E5VxpycHFQQZZlb9DQ6cSjXZMx2PvEujcvXNH+w0wAzoXICG/S/DP3ss0F54V5Bqbxd6DYqfgpYlkZiWuXrsmOpw7YO9pLw0NO/MDNZAzAD+jVh/Uft7abshpXV+Fr2+d6ChWogAjQt1BAdk4ayytTK0DzaoIZgAxVe+kglPWQSsKXQA9qCrjCrZHR4YFMvDc7U5T87j4bEG2gIZdDvjctZtnJADDb1FQmuaTgJFAgnkg84O9VMOrVCDLnDFGXCf7W9g0+R7f/O0/6wp1TggxL6GCLmlbO/VgGSKnXTLSyQVzRXMmy6NTyPeMArurWVUok1NPedNwfV4Yh5wDkGu6xTrOkB02nGo4T7mDm51Uax7b+S9po/G72dnLSHIhpQRMCTCX2XqhNtoqZpMiBBnuoiZcwu6iHMDVthPBphSzIslSpFo7ayIneUJa/XIoM35sCiEmRGwqHjSlRs0AUjtNyTLtm4eZESeQbvftcfEjDho/4x0pVLQcTVepeTXUoIFDtU/OHwcFk8qY4ZDs7eDY+rD1GFv/NyPAMjopnSZ9x0TDIAWcgxGh7amYQZkLOa4JBU4Fro7cW+58Cc+eAOighbnVo3WdNM7iICX6B/fJc5ivL4Su4yJMvsf4EMnaqX7Bv86yVdIITcWfcK8zvxrjTtEryB4pVyS31p+jkbsbxV63/p6YnnFbeMZdaiqdWFhcjmtXr+pQAn3hEOPeUnCJHhnnAjxqVBjbrTh2fD7euPC6Uk7SHiUAkVQbTVW2o9CmEIP5fBwrKwvx1vdOxM/+5I+jMjUcS9duxF//xV/G6vqOeNR7u6xHHPhiNPZdYNrHhqdAbvN5rCyvxubmjnjhs3MjMTs/o45ROBRZ+om9RgcwZLrYq3RAQ5JqfGzMUmKttqgqvXsRjx7iYMDv5MCsRE+5ZS7yzGScPfNmTJ84F0tPtuL2zTvx+BnV3EhiNYOgBGd8bf25DkEScsUeN0EB1ZQO+86+ENOcuZEDIT3ZuhA1sgSkH7dxZp/TeW/ODXuSTjXr5OGTZ9qbBBGgU6CVlYoPb5rToOTAPrhz967pUrRdpm0zY5+MOg6NDmuht7SdH4jh0VEZTfYC9AwOABXjIOWVMnUYTZAcVdinfQh9hPWFw8UBBI0EXiEOoQ7Sru0eqCt/CxmZP6SfwakEDbl3/67GgNQtnS1Zvzjx7B8OK9Y6ByYoOpQCO6/uoqesTW8x8XVt00hDSp5M6OOQ9kIhKwzwAAAgAElEQVROy/J5aBSkRdWye3Ii7t65K+1pPksAhu0EVWdv8xmem8CAQs0f/uiHyppc/Q7e95rGjFTw5vNtvT/vR2ocLjjSfcwhhyqII/difHCuodOwj+GAsh5RhkA+Eb47dohMitRi1jZ0YGVbQLaA+YQvTeFpTjMr85jUIt68eDF++MP3NTYEOIwbSP6jxw/kDKhT5cysEKqvL19WWvoXv/iFUPgvvvgy/u7v/i51s5yXE4UaCLaUeccGA1qINjI1KfCIeWCOmCscXsYaHjy0KxC/HFzQAVJ8UNGAqqKtFctFdSNcWlwTx5tnA1zJDiqBTEbFcbqYE6mcpDMlO91GuttKZVcrfXL4eY6//83fa71Bk8EWHTo0J4ABJ1fUN52H0IHW5DQR9PEMrFeuJ0pGrxVMQF5ZN5JKS3Q/09Gg0vjsdZG7VZUy5QnlEGX9RKFZljPM7xHsuBEKxeCm5lHwjg/AMxD4IOWmLC5URxVJAxoYVDGqaOWJTPfiPpl+yvO8OOfdEyI/G/+SBHCxEM22u09SpMrYQ79DTQK/4sj0tIv2RvujPkBDnZ3Yg166uRXbO2umTywvyV440zOoPY0dwUHneXiXDCZJpaQ+oPXNmJOZYl6li48vUPT5hz1hPxKsEYiYCmQQLNu0hcUFc8RHoFWU9N65Z4SopaihpYwDa8i+V+FA2YnzElSb4I7AGUcfbXTGl7WOXUFxhGvz/3IeJXvYMui0CoDhmjB8F4oBcy2aHd+m6K0EaATQ129cj2p/Ve9Glgyf6+497DTBr3n3wyOTWgMLiysCJ7kXqlTcp9HsxDZZjZf6ZzQalkqmHqBeG4g2PQFWaIvOc+HY0s+gGtVyqM7JNLjhGOhnPTqLgXQuawM5URx90Hh8Gt4/+7U8B35irvkg6KAhGGsfCohsbPIJTf3alZOd/S+Bh9TbJb+z8Jt//t93+aAjQCM8bAS1gVSa26ihiuuQ19k25M+iYaMInsfr39mRI8wDILcyOzerKD/rQIOqskjgRHNdFtdBYWPqzpiL4oRcpsiZe+FQ4ySATtlbTh380uGZ+b5cTw636BAh8r/pBE6t8W85dom3y3UPkGpE+tmIBZpauHU7Rs4cbMsRZuQ1t4Xn/WlIwoFOgScGyk6pD3ZH8g09jygoBcsNsigcdVsCyHz3F81p4G1llY6drW1Fn/w+rZFV0Ne285rpHJkyoYAHowSKr+5c6IKXU9Ma85WyRnl+7+xIc61slLKjmjn1eo+mHX6+REFJuuC5FTpjwyLM2QhFtLlZAoWkzDk0k9QGOM89z85YYLhwKHIAkzMlL6f9MCwcoKw1Ve4OWV8087e5BwekOjmldOD2tps1SHO2W9ThOjt/WDzIYdJP/ZaYwgjhINxWccViLCwt6h1BhHsaloycnJ6Ow0cPx+jEeLxx8WzMTM+Iy0nnPNLCu9s7SjstPHkq0Xkc5Ep5J7a21mNyojfe/d7bMTMzHo+fPIlPP/0sNpY2o0YXr04xiqVq9PRaxocNTAcq7kk0TQCqKvhOMw4dno2ZmdHocjhUy9FH96zUxpl5UtBQqbj2QJxQ6Eil6C9HDA3Uo9yNeHCfznhwpVGtYL88j5GRwZg+NBknT5+No2+9G62NVnxz6etY3WjF+gb7ljXbETq3LfpJJapojFbhVYZQHTJAaP8SvMFNbbad5aCoGHSDOSWdzDqDY42tyHJrltsEkS8LAYb+woGVZfBYJ1Sgs4lYQzwHa4WDm59ltAiaFGlGiuGwYTRwmZ6Z03xDj+D7HDKMK+lMnDKegfUE8sQBh5PIu3DoMKY4MTjBZ8+cFUr7F3/xF3H16tUDfjaV9aCyOKesa9YShzWSWT/4wQ/khKPnSwAD8o5TDTqsJiP9Nb0j0mAgNRTlYWOZvyePnxwoELDucVq4PnaUtsgcINxrZBSpKaP0ylKhTzs7K9vMXsGW8D2cRRAnrgEgICWOwaF499131VyDIsrcnY2D9vz58wo2GVv20DdfX36JG+uGOlwbShC/xzNeuHBBgQc265133jGNL4EyIEC7Ow05HVl1grEBYcXJwskGNeJsYd/DWVdqehilnRHtN/Sccab/9m//VoFlBnlA4XA6+JnVLfZ1wPPsFEr9we//fvz0Zz+P2WPHY3t9Lf7iz/9fdb8EzcMef3vlsrS9c5dd8feXFjSPp0+fiqHBkbSmDCKom93jx/H555+JksG9URzYb/tsAmVjzbD2cRihNTx+tihUTdkUFS9SYMX5Aard0FgRpJLdJLAD4c2oL2ucMzFTmXJWiv1CW2oQSDIpKElAlwTVZhwJXkCeoWdg8+GN8uWW76ayMY+sG+wrdUNck2CCPzljmHte8D2Ci+1t672ra+geKGVdn2f/mNLg/hX8Hn+ryBhHuLeoAI5/45DxfPcfPEgBNmowA1rXoIzsQ1EVi5bWJAPE34yngneUJEAM0cNXQzF/gUaj0ETxOP/uq/QKkLLDbjWt/U5DnFre7871b2NleUmFsqDB8pHIllJ/gTO51xRNiwCCII2s5EPRlyh6XI/n69YCz42UCKoAFXPNEXMn6mvR0qRkSBUopL2DDVNzlVRDxbxwLfwCnFt+hxoIBRnbZE0d7HDdLJ1I5kGAYwqyV1bd9IrfzcGZinw33NSFsVTwkZrz8O+shtFfddM96uqYB7Ic7Cm19t7fE7rL/flMprI4+DIXHhs7ODwoOhXZJmw959L0lOsPmvsF7clmqyMZVhUNbzVlDze3G9EFAOwrR1UU2XI09yyQofHt69d7PXnySJliAqd6f19MTvx/XL3Zj53ZleW3b0TcIeZ54jyTSWYyB1KZKaVSKpWkKsnuQgGNsht+cvdD2TDshmG4/RcYfuwH2zBQcNtu+MUG3IZkt2t0SWpZJWUplUrmQDIHMjkGgwzGwJhvzHGN31pnB9kKgCAZcePe7zvfGdZee+21B2NkECmHO5IyZ2gABMuN+9TQQK+wLM5IrI+jR49InsY9UzekIKSMl+bbNlnGBb0X5wOBEYGkna4sa2M9gecSKyYmy3lY+fGf/dNWpiYs57Bdmxnh0kmqSDWYnDAZagG5SRcomsG42x0PEK1iVljSCpMvWDe7R1jvZibJmlc2ETZTDlJS2WrzKRYQL+A1bZSwUbCLdAQidZMaRLl9bG5pU2GDIjJkgTNJHQy48YeAMRqtElGItS5MfQJCbWClKxaLUNenzk+efAKZhT1ObRo/s6yipkORa2dMlJovDiZK5ZMKqVnywAQBuElL2NmltExq2NjkeZByQSlyFyYPE4vfZ5zNHkse6c8um44b8aixtwo5E8Rz+CRLrGcF+/078h42r9R3JfP8IuuYkyiZ6wy+GJ/nmYyyqaGxL16kfgZm2WAytRCKE43HzXIFByy5MdorPQF16rgzHZ8HaT4b2SsVCYKiaZh7aZipHHbGAl/a7t5eeZlS0Yv+emQcpmJS/6arIa3CAX8ALlofE42iq+XQUNHmnuUmRym2e+m82LnBYbtksOBYlGhUYUU46GYeP4n11RWZ2Xc2yCKQSl1TJy/cReS0sUlLGYpi92JzZz/qnT3R2dV70AJ5e3tPBYK4dLC41aCgtRsjo4PR19eIto59MekgWw5Rxpb1gBasF1kEz7q5Ec11insjuuukLxvR2dYeM0/mY/bpeuxsU7cAw4LzQGeMTg7FkeOn49JrV6O9oy9+/d5vormNPWE1Njb3NE5kAdZIf5LiVBt55huHhlsQE6i4OZQPRQ5CxjHTZqTW+dnU1AONtRupYG+0J4B56eVXDP5WVpQVAFDyXCXlKkXA6UZUrTbESJNpgFEHqDF3SWdyaDM/SJtTeAl4eeedb+i5w6oS6FH8CHtHgAYxAPBg/0J/iYUns9IsMF0frYnlXnHVoICN/9M4iGCI8UffKO9mrMcGeg8cAcQ6r67LJhPAwHq+evVrOnxg5wGw9+7eVwEcLBn7H2liGK9f/epXzmQ0GprXHDaAAg4MAm03AHGXOpqFuH23C9YAOhyobrdMsTfdMncPCsPQXgPyaLLC7927d18MF2sBTfiZ02ckyyB4k03hbkusJ9dLIDwz81Rzj89hr86GOjwDiuvUaKHVil/84hcOrtQFsFfvCxPI3n/6zGkBjV9TTLm1qzGF7QccohnlegD6ABE+m4KrTz79JP7Nv/lZscK0w1JaibE/HTt6RI0u5BjTXFdRLFpjQDDjyL1YNlKLN964Et/61rvxxRefxwcffCCNNkEtv7vwDFCxLJnJiROnAhcZ5HUACp7x4aNHJbUgmCADxZ7e09eveQ/QZt4TFIyNT+h35uZppmHmEuDCPWUDG4JCgkX04GYybceHXR5jKHDM2Vw6QTLm6fTB9fKMkGYhB2DuAyCS4FGznuJ4wlhjQcdnUDeE44os05R5JM3ujGQGN5BazCWeqdwwenr1N/7ArDveG2DCOrG7TIdS7si2AOlc18cff6I5wz20SiFiMuDMbV6js7bMU0s1bcWnwIMzno7JZL9lMQeosekC606Elho9uQao1kGtwlZsbDV17tRqtmWTxS97KLKM7k6tFzrQPrz9RXz22U01V+Ic0X7S2SmHJthPrhXyh0CYfbguD+dl1UmQKcRHvlFzlow5DqE1NoJjx6TWBOMjiSsa4mJAgCc/gJ0AY2LikPYleVyXmjfWBs+a/YTxrje69N7sU9yzSBTqb2iEVJpi8X1eyz0gf8lzMseJZ8VzsF2krYmFBzZM4jC/uN4+NQOi+LVb84B9kqJ0fp/CffBJX/+A5o5fh0WqpZLITkbHsNccEBlC/wDWFOuZNSSddnM37t67H4+fzMQylqZLy9Fc3XZmgA6M9Vq0kbFA2UBHCTIEdKYWMdqhoIfaJK2LRl3WmQP9PVHZ31I2AtzHsyaIR1qI3r2nNDSDFMEPHHtAMB2yT84uxoT5pQZAdO2lA+fwUBw7hs1el/z+CTK0DqX5t+0z2DcxbZKSSWJW/vW/+M9bBjltxYQbcPPcji31v05TWWeXRW5ujLB+0KKUw1CHfPGIhhGQrRyWeN3dBw/CLLjBoDUXgKDCGJeWqUQnaIWICjigDx2aLFXgBmkMetrRIF9RKquryzddui+m+4c2DRUFGmACRjkcUveWzLTZXKpTa9ZuFbAobZka3FBtjPrWrLEKJ4qkhJQChV5sCtwvi39nx9ZAdrtAXrMXs3NPFRGxEbFp+/vWM1sagZWMQbDlAbUDr1OBXjaUIrlhg8/UHZsJz6azbo2mwG/RkB9UWe/b/YIDjMPO7XzNLmZxI7/nzmnWvidjz3W+qA830+1xsMbW8g1p2mHWxWRbh8RXLnRnR1wU+/w9DMSVntffRc5TukjyvBiPbP2b6VE002w4qQenwERV+s2t2EUXoPQs+mMAN8DT7bv7h3AI6JXc4dHjJ9J9IbnR+5Ji29qWfIFCu2Re8L/Gp3pkbMROFupiZu06okrS6Fh3kQ5trq5ZRrW3E5U9u4rU20lDtkWtYz96aDKCPrarR13jnszMKxlBRyo2Bv4oVYvlXxuMpA+09TXuo6kMycBwvwAQ7gRiD9osZeIAIMXIvdNoIlo7ePJE7D5TB7Keeisq6NF3LVuyrKHpYqGe7jh67HRcfvvd6Bs9HR/98r348u6cinHrdVoS74mp35Dxfo/WyeICLCNFK+4MSGX1LpvV0rICF7JNMMYcMGIu5X1riRl/KIjU4UGarQCp7oZdBACipBlZz2zO7C8Tk5MlqN7U+8PcqJC3vT3OnD2rgijAFBkcPpsi2WxOwCbJ88QtQ4XJRQbGmLqlPV0ETwocyF1CzVZoX026fbukeN2kg3siYwUABqTCRp47d17scM7xlHYpWCyFzHxPlmL7+5JTkMKHqVteXj2w6iPQZp5yEP785z9XMG5LKAIXp+ZZm7h/cA8ARV7D8wdEwh5zsMMk83rGPA91QDB76YWXzusAxpXj3Pkz0g8/uP/AKeceLAb3YvbpnOd/cMDXYnjI5AmfiWuCGlwMDWo/ycAE2QjM5G8++I0Y7bfeeksyEZqxZOGb3CnKeCAZgbUGYJEVkCSMQxbGaGzcVm+NugIi9iokOjwrroM5hRc4GQcx3ks05RiPk8iGimUae9ann9zQntLdgwRrU6y9CkF3duOtt78eb735ZmwXNyTYa4A/hy+Zh67uusDEzk4rXn/99Xjw4J6CENbXpVdeERv2d7/4u5Kxa4vzly7FlatX4m//9mcCJBzwx4+f1vn26LGLy2o1F21LBtEoLgYAx9K1F5kIY4WrDEVWzJmUP7B38iW3iaJ958BnbQEWBZbX1nR/zFPGKT2KkQSo58O2m/hQz0OxHPNGZ7XsSx0oIlXck/7ZDWlc42I3MT6P+UkRH8DeTWjciZXXcW2ARQA+wTGafstpyM5ZVpKkF+eqtcuhz3SPC5sjcE38TK4cB+vVxF9KE3id2OiWW5cjP+DMlJtItSL5DPvn0cOT0dffGyvLC2If15dXYmxyPM5fvBC1tpYCDvAGIA7/9qVn3iPWix6cPVxSjd3dOHbkqOYnQcnAYL+wB04iPAPOctYiAJU1mxk12zfaqjdlL6xvXmsP8X63WR8c1HNlTTEO7CusA/oXSPJR3NsS56R1ZMqIMhAiKMw5xhgqS3jkSMw9eSKgyPNImRXzgXMr2XQCA841stWc0yv0etjfi1oHNWNtyhb6XG9pjrIHu8ZiS5ka9uih4QEFLLfvfKXPOX36bBw+clz76uzCejyQdeB9GQ/QlGxvzxg02mraKyvSLfsMw3qQ4FAyXtWxtUW95kz5QC++1CNyadlcI2isKgPBs2JsMkPGfsk8gkwhi6JMFwHsjp3OmE8qzgRz7u3GqZOnxG6js4ZAoOCe815SRfWfQ3pDhtnZfMjeg6/i0lb56//1v1K10R4MtPxsd8vh5+Yc/JEauKQ1kv6XTRzArNDktuaz/CI3CX4n30MLtvhOSyepyMTWdwZllqRwLVx0tr01WPVGxGZu+Yo1OGqHmoUMRc+VtoJsHCw2Gf+TQCwVy2qpaVhoOQbstu7RWqW83iz0k90MnZo2S0OZ4mAij1KlYK3bEaBVZ8uaont5KpcHB1jLyuYEvGxQHOZp6A+wYNwAJrBLKVlJJp3rlyyDtrtFO55Rbuq3uXZagSZYkb66/EnwLva3AOqU/EjnJfs6ByHJZGdhWurfNIlesGvMdHwy1AnEzZJb78bYsCgAVHm9B7ISRfPP03m5YTiN5mthPNk8DVTMaJipK4Bda9OSpf19PycYsFabtY87W3vS5nK4j41PikUaHvXGTxe8exR8zHvD1ZVgwaS1gGE9TiGeG3g+1xukqVz46WALT+pOAUoCPBrAyHOYw0YBHDKddVWVt7d2lL4a7O+KkcEB2UDVO7u0kU89mtHmwRrY3AF4tMWFc6diYmwoOtrtcMLCnptbjLv3Hsbq+k7UuxsxPjEm9gF2S3NZjJgLkTWWHZXo6+2OI5Ojsbo0Fetri9Fb3Ym+nu4Y6R2I4ZEBdZPc3Fm0tdTGWhw6cj6+9e/8SbTXx+PGrz+IO1PzMT39NOqNXtkWMlbsLgNDAzEyNqYOhswf5hQHLhXhgGLS1jRz4rA9dPiIwAUHAF9swjSGIgiD9ff8xfrT2ZjOqosdYUzQY/LMB/oojurX+HOIEXBTUCmGrc+aY54Ln4sVHdOK95p/ZokJuliYd9hWgjTWH/MacMzz5Ro4/C9cOK9DEWs8XgO4S8YHto9nyWYOsGVTprnLrS+/1H1Z17qkTAObehYU8vkqwgLoNn3Q8dzYzE8cPy6Wp17r1KYOmGHcyPgBOFN+ooKoUnytZhWDQ2LUkbUwVgTsrM2z587KCoyxBGBx+Gkc5ueKfRwSoAEdvNjXoT+EpYNFYv7A6pHqp46Buc2XirBxbFhcVjEWhALSG5jklBqwVrlnQD33cPur2wJZf/Inf6LXvf/+BwISyaZyIHPdBABo3OUmMDikscYGDJYdCQiAm8/mUGSvyOKiq1ev6jnBzBNcJJhmjnD4qwlHT7fW9dTUtICDuiFCLOxaTsDn4SmNqwAgOH35RRBtbUkqAPuJ2wDMHNcCS4k7B8/ilcuXxZADKJDW0JZ+bXNDNQF3vrqroJ37nZw8ovQ0zTIAWN1dZGpMKMB2557KHsf9p859YAD3GNfCZEY5yRTmamYamQesOa6DNtgEi+mZzGuQNfEMmFfoaEVMra3rHpHecN/s/wDLBPJy9qAhWjkvkhxSVqbfTgqMo7O1EEnuZpwaa8sNDPIB36wVvXe1o0gO3DRKDGpx2GGtURzKfpLFfarJgs3VZzgoFwYoGct0nOLnIumQQ1Y7lI05d/6smFakAhcvno+hkWGZACwvPYvZRw80x8h44YfMmZJkG3vx2vKKguaF2XmRGWTWIe/IqINdyNLJ1alei1deeTnmn87qXje3mvHV7a/EpCewZiwUJMpiuE3nN/OC8wNQC7PLOcDnM6eZw2xg7InMvfGJcUkqeL7sveyfalCjFu/DB8XWzKdqo6EA6dn83EEgzhhLcnTsaOxubMajBw+0ZjLIldHDzq7Wo+S+RdIJO6ymRr29MYokoxNywvuC7FlFeBkjurEexb09wlQUMpL5+fT6dSkdOHu7u/vi4aPH8WRm8SD7wz6OT/xei8CsK9qqHhc1F9yj/m/fbmuFDEXuS6DTWWtTdrG/r1fXS4YXEon/I3FkzTCO/AHzyMmmEIZozrnm1FZnAEe2Gn06e9y5s+eUSVle8piYza6JvOKa0kBBUmOKWEsTtATYCoR+/Gf/aSvblhvQuBKcSXqgiS5Fjek1bLszg4tc9OmJnTKETO1TopgNPgAqbAqkoM2CGtjyWtgxwHJ26GNyuZ2s08EJpiSVKF0OxZC6N94BMObzVcinYkI8GEsrb75fiiY5eOWJSrOZkmbzBmZZgsAioK3IFgAegHh1hypNamT/x3gVwMlYobt1Ktn+30xaeWzuFEa64oI9FVno/s1m6/1LIVsy17DmMspnHGjPTcW8DPOLnqhYGPI9NowMZIiYOXxViFcsARMsS1P3ApBm4xVrUcYzNeXCmMWWjr/ZADJg4rUJfM2iWUueG5PYj/K+dpxxwYlAdHpRlyJHOdQUJuZ52OfP5nP4UqVvmW9saKQVZb1XbJeUWiUNpFoCxtFFE23VLjd72LBl22c3P4/BYRqxdEZ/MYuHvcF/GcaCcRS4K/NSTFFHh4AZwBlZiZqq7DqF5CphdM9dSoHS1Yl75/DGFYCIe2sbJw3bEmIZhAa7r7MRg4O9MSigWIvVNWyTVgVO93b2Yn71mRjvC6ePlmYGpEBhr3biwYPH8fjJQrTVemOPvopDQ9p4cFURc01gJF06TTX2Y3CkM04en4yxkcFYXZ6K5vpSDHfuxFB/b4z0dEZXdy36+7qjUgVwbMf84nx0956KK2/+Xmw2O+OTT29Ez+CksgDNJuywvde1xmj53tXQ/SKrYN5zD7UaTJwDwdzM0I+z3tP7lfHI7BOgg2AEB466AE53VAOXlWU9ew4RtdBdXRazc+TIIRWXsinXu3uk05scn1T6b4q229hEEhAXL9KllSXNPQrvFpfWHBzQaKK896ef4j5iUJnyi5zfaFhxVuDrvffeEwuHtIN9RIVvpYEFdmIAxEzXsqGz1pJxZ6wItjksBweG5C4Eu8vPn87OaF85fOSo2BQYWOY2TWUASBkUMx6AetY2hX7II/7mb/5GIBZ2hWvgAE2dMa+XDKOrR04D+G1nI5xMAeM0wxxkTyZAwxKMPYMiqnt3H+jeKUrKDMe1ax9brjE1JdDPHkOQwedyADHOsLtpw8V4YAF29WtX4/H0k7j52We659OnTuvg4sCk0BG3FMYTAPzBbz/QM+dzmVT4TqvpSb0hyz1Adq5VnA2ckaxorJADcU1HDh8VcyqbrIVnAsXML54hY8KhyveYkwBisg2QZjCRzDG8fb2f4QC0F599/pnGBacV9sJ79+4KPPzj//Afq4NlrbsrXr54MX7z/vvxZG5Ov2+GbFl71/DwWExOHJJrEYVcO9smDtxozI5VZFj44t65F35OPUP6hLPXWGfr/TiL51hzKmwt8j5YO4gDngnPlecCeGDtMQ9n5+Z0n1l8yBkjl5mizwfcJ4B1Q7dabDZJly8pGCYYkadxKWhXx1h1wm0VhplGQKf0HABcdoVx0IBulzHgugBsrCOeJfUF7FvUJFiDj2XnvBuutMxos7fJfYgeD+qHkOf17zYbi2hU2+Pc2bNx8uRxgf5DE6MxPDokK9H2apuzuy23tmZ9sU9RhyFZJtngvT01gyFzRd0K2TDJQUqN1+zMjOYwAJPnREt4ADPjdvPm9Zh9+rTUXeE64RoM7hO/arJv2aMjySj2BdYH95sSXV4jm1ssewHGo6MxMDQoEMfvpR84JIV6ZRSJDJ/BuBL0YDKQtVHIH/TcWi0ZRWS2K8k3PpeLponU5599puCrEzJocFAFi+AK5KhwTawFznaCbpk3FOtlrUuKR3e2JVnkWSn4X1qOHQoWtxlrbFydmQZsk2ngvncrSKH6ROAgA5KUWD73bcqwSN8ArhC+2ItOsrcD3HtdlpIEVMNDfdpv+vohXbA/dNaLfUXddKsoKJARNg+aJGX2n5/znBjLY8eP6W/WGeYEymjTw2UDJzqD+8S9ued3ddpq0ZBV/lhR+T//+/+4Jb2uJBGums/UYxanWUph+ls/Lw4aZiyVGD8Ao2KjkV8UXTXvKTBZ/nAz2eAjP4cFng1dkkFOHa5AVGFfPbgG0+7wnQ1snt8UC112R+iuiq5IWuRSlCg2UdWpgHRX10qnBXATg49+2QN0UF2XqSrZ+ZWGNmy+1Y6o0xlPiwCgjE7djL5s9Kq0+rS3dbLOGhsSrQDmHewNvQhS38lrGWPGQ7dYXDb4X4JYDba6UbqBjiQkBaRyLbBA6WTgieQU94ua5RxTHDWsBzPQ5nNgANlInjdQmAWFkfcAACAASURBVD9IneTzULCDvVlpIZ/zI51leK985k4DknUwCPc9OoBJucjB55eNmnvie1lsq7Qgv9Nu4M3vAQw0RzvqGlM5gBddIlpg7peuTstLKzE7Mxdd3X3SeG3uOOIGXD96TDtmWxMR8OiaS8pWjCOuHe1VsdlULa+suQMgaXw8ONUqdmQ8Lr/yWgwM9MZTukw1LX0gZQqTzgHI1WFsX6uSiUFG0XCxKc1BtsxMA8hX1ik42Y6RgW4VYfR01lWYy/P74vM7UWnvjosvX9I1cSi0VSiewg6zR3Oeg+DWF7d1sHd21ePlSxc1WzbW52Jrcz3OHGrE+OhQdHaQ/XGXSbpbyfpR6X8q2Cdje68aT2Zmo7tnMA4dPqbNkUPQwBYGJWJ5bUXV5zB16OnQ/z56RPvlPRXT4o3NxMZVggJEWDhAH4wsz1XNT8juNJsqCCTlJrlMR4cs+NJzFOBHd0iFT6UNMzZqS0tNV6tLYx7SqLOO1bUQT9tNHFbaJPMYHhmJ/VZ7jI5OqE07mr/Zp7Nx9/7DA60woJODCScT5h6p2sHB/jh56qQYKwAawIf1xaFGkZoK6JaWxQoCKAD5sIHMS4Au1wc44H5Hx8YEvH7x//1SGzcPhoBALcInnULmMDt27LjWCwAD1or5ee3Da3pPwC0g791339XPaUdMxzt0zckg8h4At5knT8RCA9oJLgB8fAbF5gSEc7OzOqD4HtIN0vcp+wAgnz13Lo4cPqyx4FnhZ84hRODQqHfK2o7MBGwoDDKfjyTFwAunh5pAMeueVDFME4Vg6E0Be+wDBDesa66Z/9P5ks+AaYWNhV00w9upe0AbDrv0aPqRDlLGnYLHly6+FNev39B4Hz92TFp77okx+t53v6f3JsiGKWff/vrbX9c+p0I7OQT0CGDxPFlvTnmPah+lIx3/plAfWR/vwfP74Q9/qGtaWV9VMSj1FucuXIi3v/52vP/BB2IjYaFbrfa4cOGl6B8cUMMcfJL5TMaHQ5l9hqwsX2bYV3S9yEdg4AlEMiDNIrLMTj6vS7EkD0CCjCfT4uxn3CPnQF9p6KMxRVpIW+gW2Tk7LHA28zo+PwG29mABKe+NXDd7J4GRmoZ1mCBiT/Z+u6FnhTyHdcnP2IvYl5TpLoDUcgYKltf0rCQ/wepteERsMuCKMcYZxcDRmWCyq6zRBPSZBfU+u6X5ODLQp7m2urIQL198Kb73++9KO897IvXh2Q4N9rmleqMRm7u2tLR9LnaotmQjQ/Pk0bTG79jxo8qCMz8odvujP/ojBWac8c8WF6KrBMU0cZFlL63tFxf1TMlM6X1pGMNzLe4tzEPWB2fW0uKyu9/u78e9r+4oCCQDxRyX73lxUunuhTzr1ZjgfmIwbjKCucO4EKhSH8R+y7gSLKDh57MYLxeiLrvd+CadeH2msq7Iytz64ktdC1kt3Jn6pDOvSq7q7H6bni1/mCvMScaSzNDq+rrkerIx3N5UofsKMqXVpmSFKAfaO1yLUavB5OOPvxHbrbaoaq+oKNACYCOLhHzFTo/xA+9gNQye7G2gSnAnUroWj43S1AVHlY7o6+kSsGbMUuoBNsAbHPIMFjob7LjQ22uOeYHv+/DwkP7NWlBzw9I5lOt0s0NLkFizjDFBC0ENuDb3z+uffBKVf/Xf/UcG18V30zIQMAxd9AoQKk4hfB+WhQfC78Aoi+ET0CzApFQgMzmz+MKVxi6UFF4sANnNMiiCoq0zDSqcKsvCSgM4nC+cLk5W/EVAxr+ZMDzMLPCwHKQizRgARJ0iC2vNZ6QA/QCkFf9JY9nd0n71eWGdGM1iA5jMLOPFNVc6XCWrdugtIng8egFLRMEI5tHOFheRMsbJRgGu1XEJgA8DWzSgTBAVQLJRvpAuVwRVGAPuOZ8bn8czyU2OA4HiT8aLn6WNUR6MqV/zZ9qGMDsxct2yJ5T/I0GDPVrZ3BVclSJFsdClCY0PdQNevvj3i1IVZRLKXPHfZpozpZIFAnk/ziD4ufK7bIDaGPGXLoFKAm9dexuNhNB5Vx2kiTlNHXglNtY31a1uYwsGZSMWVyjKXRLDxuGc8yt1haxYaxytu6cFrRsRYPO3LSCK64EqhSmq6OqPy5dfixMnjgmwqwiv+LozL5KhUMC5x+G3Y90YhUFoDmFAlcHYic2tda07mr3AsFSlsXOh1/LyphxjJo+cVmEhh9b+nq0VhwaHY3xsVBaNj6emJH+A5acoZ3x0LFaX6IS2EacmqzE81B+tHewJl2JjYy32AfMjI3H01Mlo1Aej2tEbqxv7kiYgoWl0dsfG5q6acuB0QnENRZPTTynKeSYW6pVXXpWzAuw6mmavwQ6lMrGNYxxhbQBwH310TXIFUunq6krTgdk5AWre4/D4uIGGmlJs2KO1G7kTdoNOP1uv2ifWlvegqBi0ypwk1b6ytqx53Kq05B1NrDw+cSReufxqTEwesUTkyUx8cO0jbbSSAmxv2b1kb18to7kPgivm2NkzZ+LK1avSK3KQpCQCwPZrGNGtLX2PFDwBk1oOnzwpFw0K3gDYOIfs7u/Fwvyi5rclKRGzc7NiSGE1ua8L5y+osI1Nm0CBuc57sH5fe+01zTHmLgCbe+Q+mHP8QfvIF++Ta5H9FYkEIAqWUm3i19ak0f3DP/xDgSGkGH/+53+uA5p9BL00wDFZVM3VnX2BEEAZhxD+1xQtwWLznpIXtFq6DvYAmH+YbYAYjCdOJWikYYa0nlfppmsP4HPnz4nNxy7QrlKr1taTAeiwKwJ72eVXLscrl1+JD3/7oZhpHGbY7xgzLPvSbpVGFzBNauxRrcmSj8/hPnNvs240pFO+cN5e29iGLSzM6TxML2LSxDDgAEQyF4w9z45n/c4776h9NlptgBea2B/88IfRUcP5BRu1tXjyZFYH8ckzp1W0iwRHPthY1XZSJ4Sky4CR+00HBtLkSUb4/HNbb8Y2nR3YI9PFgDXm7somwngWuPMA4lhjsJ52EqKw1drqwiQpI0IAyplG0RzzGbZT9UMlQ+MUsQkSYwGYSMtLMtPNeuX5s0YIhABgdhdbEvBxczDqLFxLJBmfrDvp4ritrn3o+Nl7ExhtbFBI/PzsSbliEkTZ8Rid/Lmzp2MVl5QlmPbNePPqlXjza6+qAQh2i8jGwAr1RofAFgC/s6+nZM8dJEg6tLUle8M7t2+LiaZ+g/v8i7/4izh94nj8e//o39deAKP/9OlMjI2Mlm5/Kxo3GG/WCpkyMqoEpwAwHKWSOMqASR1Zmxtqv814PaL5y+NpPW/+z7MmoHe3Uc8TKQCQPalOq6JsGO5CrFfm+e/93u9pfTMHJBcpv0fGXThh2/cJyM7uoFwPlptzM0/1bHje5y+cj8PHDruOiBoniDw1wINBr2hPYh7zmepkCWPc36/XrUG+rDZjYXExHj+d19kp8rSNokC6UvYqgIGQbHJelzqsxDaQRXmOCAsWHX5vT3ccHqPDpS2CkT6OjgxHd09DeBH5Jc8A5xsIEQgGCB6yWThYKXtPgWxzo2SY3N+AMc31RqFqZkdYe3p9kZXAXLsOoSEVhqxQe3pE0kKgkCFkL638y//mP2ilbokZbA3Nc6Y3gZ58gw8s5Rggt6/WwyvA19GF6XNFHuilC2OcCzOB6ouAOR+8LMiKpooDjQhV7bA7nBbIQgdH6P5sSwusxeL3WYRiHknnl0Y3CgSKH2ZGunzP7XKREbirJJuTXTmeT0gNbGkmIwBaJievkWRDBX1MWPTI6MIR51s2g5mDNeXai0rg4PsQM67mLNjJUMRm5gI9Tza9YaMVQ1utiQFnopGOSICdiwY5jWQbOJW0284INofJwoAgKQE4MMlgQDnsdtQ0wMWWB0D6hVblyS4zJny+Awjr8RNIK4ot46bN9oVmLy9quHOj9z2XtEkZO1nkyW3GvuWAAOQf7i7nA4jrYxPRPVL4CVu+tR3bKhq0Pkss8n41tnZwDbGExn7t9VhfbcbSM7yZ3ZRoY3dDLOfS4jO9jzqKqqFKl6J7nrlkS8X7nJCB50taa22dFOmq2o6zKeztI3XqUuqdwwTQDmMoH+gSLArosDjLwbm7605S1m5TUGHLKTmyEK0ry+NiQ8aY4IYo/PDhY4qM3X77nuQqbmdLQWNbjA6POuVe7YjH04/i8fRUdHd2i3GDMYeN6KlSq7AdW026y7XEqkyOTeraTxw7pgY4WPctr67HV3fuxMShw7G4vBJzNHjhMNzYlE/4iZMn49ade/Hbjz4Uo83hIzaStuwUeUjDSPfHzph6PK2DZwQHjkpFgKe5uhqHDx+JU6dOyg8YFnhj1W1/+3vwrq4pNZl6TJ6NxqNIy1JKBVvMIYHlJ2wq7JcaLm2sRKOrOxrdPfJrtv54PF66eDHWKOrd2IhzZ8/H08X1uHP3XnS01wWkabAyNjqu+5x+9CjefOtNtc59tsTBvK5AFVDF50q3OzwcSwsLBp11W9xxWJGCZjzOnbugDRzrqJOnT2nfRPIBUw1Ihd28e+feQVodNgmWdGRkTIcja5gDInsJAABTl8z787ncG2CGAw6vWQA/axXmic9h85c0K1py1QDg0nyF7yOtoKGNdeZf6ffchttdUAHP7EN81tzsglK9HKjoFvkZe1UGz+wxXG/q11lHXB/XRvDG2uB5wqyxVzPnWe+8B88XAA3YloYcMLu+poJL5jgFRowtAP4HP/iBDn4A9Ne//g2xwgQY2Xqd/QOZDilhniOAWRZv/QCApmwQCaj4Pp/DmVFv1HRt9s6vaD1897vf1ZgiN8FOjP0IsMOaZC7wTHhWPX19shxTprQUBroxy74CU9h6fn7s6Aml2JEniZ1W7wXv+7DUqcNlDHheBA65pzLGGmcxf3bmAJhQfElWSBkSZfIsGzDDyD7mAEK1DNi0oVufc2Ex6459hXOcvZVnx/2ntFIEAY2A5JjlLB7XY+tI+gbYmYpx4Zxzoe6eggrYX567HbGorXCBHtdlEgjttGV/7P2cDbyGecd+ynUD1Hle1nXbUi5rtHJvpQCZZ0sQd+rMmRgcGo1f/vQv46//4s/ju7//TnztzatR7wgBRvaT3T0XbjYa7VHHbo577vFahhvi3hhLzgScUuZmZlRXgT6fMfvVe7+KK6+9Glff/Waszs4pcJ9fmItTJ04aXK856wA4T6cttdleWra9aC+AkvPebe9nZ+cPlAKMn6z1GqyhDf2OCSY3TmOtDI2MCdsICxXpLCpLzgQCXHVoXV2J48eOywqT84I9GCwlzFNMCvi3JDmr61or/B5B140b13XtdDbk+ZLlqjVqsae6Mbu0MMf4wzqnloPrBrjiyoJ0MNqqpeX8dqwsNePeg/vxcOapMrQ4v9HtVMWvfXQ25qwno8F5SUafjLx19phryblO5gQF/+1uKyi6cOqoCx532ferYq+r1YoyMEMD7jcCOSMd/OZW1Br23n7RxAG5FwE964w55NoHa+WrdchNO4EkJmXPwmkE/T1BKmslM5T8O7NIWLJSiF75n/7rfyTm2o1OsK1jQZqNlt6ltBFVtMqGW3ehWGqu84NTV6sKX7GorjAH4KYPoOy0khUExBe5hxZc6RDJIHIdHDxa/J2lRToyCjkMWLYhrbW7wcibzukqM6J2CTFQFhCVntlgPAOCBHrWXpSGMmLrzdzbgrqkQfC6plizdHuC/dZrisuKmVYevjtWWbdtyxUeiMfUE4qoJyMnNnHfiV1FeHBYIQnIAoDLQmAxkb5jjNJpRaC7yFlSJ8+9MrkTLMP08ZXdK5N1VhRWqrzTyUTdI0vznATK3vQB9p06CNgMsrL7RUYl/60xfYHdSIYjx1qRZ0kf6tDAvnDLrd8PgqpifehAzewKG53alVPQUgpJ1ZUTdntnRwcaEoTVlU0B0b10LUHzvu0umhvr24qqmSMbu013C0TXtUPw0hGNLlcX0yCAg57NtKcfTVhDm9iOPDnX4t6dhzH9+IlANgfEzq4DTZpjYJEGcIQN10FSmhiwMSqNR7OQ9VWxNIynrCLRqMHcyKoQwO0ghTVGQCWf4L1dRcgnj5860InipsHz5Vo5BDelu8ay8lScP39GB/213/5Wz/7UiePya0XasLdJCrYZE2PDcenShZgYH5dvq4IpNS+oxsgIKb61uHf/QQyNjKoBBs4qbKg8J7RxF156KdaaW/HJjetKBaIZlStNdieTdssV4MgGGBfSyz29ZiApAILJxtYQoAqrX8VVRfrTSrR4vhRyiiXBT9vAgNfJ+L+sa+YJoEqFxXTwotCRLmSba0rDdnWTQnU9B114uEY06hSb9dNCeOyYDgnkQ8zTBw/uq2EDhxwBCtpf7vvREx+y3A/SDl4LI8fYXzp/QcFao7NLPtW0Br/0ysU4dOiwDkUKG5kTfA6MP841znxVpfeX7KV0NmQfgE2DcWQ+wpCa4STw7NGcgCFFhgE7BfAGvLtrm507KMZE66l29719mqfMI4A74JrP/tu//duDuoZvfevbApN8Fu8FMKLojnHl0LEMaiXOnD4ri0qCB65JRYb7LTG+gGjGjOeJpzc/Zw3Icq/R0NrIbpLIiABNMPBqXEFjlX5bD3IPOLGgj4bFdiHcXrz+2msC6Kyby5dfjd6eHtl8aV9tJ9XbVHEowAJLWMAGkhPmGqASllygbncnXr38qtbUR9c+UvqYbAn3jMUf+9fJU8el/z154oRtIclusRfSIKbSkpc0xbZcO5+PFMiSoIF4oiZBG7rWW1/eknwIRu7W7dsCMjjKEIAiF+F8BWiwppi7fBYBMFkV1QLVOnW98k3u8jpnfuCrDtCBNVWjo+IKRQofwI90BfAuDT+yh2KFKQ21bPT2rF3f2tIzI/WuAm4cIUrxLfNNheVIvDoo5kbGhtRrXWNLRpj3Zs9ydtmNovg95hsBGmCZGhckN3zZtabU7JRnwf7OXOWzLM9zm3Sz02SksYrDjs/uVXxlFpp18sd//MfKerCm7n11S+wpxMGjqYfxwz/8/RibHIvFucdikgGNWPE5K28ZIHU1AGzhjArEmMka6pwYl63mpvYEXHhY71jpnj19Kg4fPSJCgOwW14evtR0pbOmm2qmSeUd6pz1G7bvdwn18YlR7PBacjIH03DKHqMRAH57/vcIwPBeAti30ViWdOHA0WlnWHsLexxrlT2Y+COYA2MilWHs8V+GJYgWZROXTmVnpovldgmusJTkPYX4FzLEA3d6Qzr0NC+D2NtUX9XR3KXhNGapcmJYWYr25GatNcIIbzyxxZmIasLQiaIB8b3/fhF2XirTJiO0581yUuMAIYRlwUYVsb8pgnfklQDlxaEz40nV1uwLYQ0N9vuZ6tcgsTboKb4WlZ5aBGHQTNPM5FOHnHpv+7qtNunku6dxQU7Rtd5NlXGilfrAnY11YOlWmYwukDIWclf/tn/+TlnTR2qTatUjS5zqRuKUi1vimjV0yryyWbIfKADudz025WC1TStIMC3BqzJVeSkDHZ5sBtm+lpADydmSzwenD7c1ThnDwXuWtLNl2pJ6uybR7VgBQrkMAEOAuih8G0/Z/undZwLkoQ2BXnQa9uJPFVlFlyloEIm3zRpGbJCN7gD8kM7R/dmGEfC1LkWZqvi1hMatvSyPaudrPcmd3S0Vt2VQmGW6KJdAhsWEZmMNEWFbARmQtqll0wCdSBD9TNyVx61A8LGkdSlvR9tjctgVNMiP8nN95rp3O5kH+Pn+0IHlGxTJP3RcPnoGdSQB4nkPPm+7kmHJ9Hlssn5wdIFjjb8Ykmx5k2kwV1qWqOqU0pGDTOYVDRYWmeGFuYs6/HU2KNmHwiycMFloUau1s8yo7gQCupXWHoai4ERJpLtKROE8kg0CDGQAsvylrsrnFuHHjS7GN7qqGW03I9H5QG1Gnq9yRTbG5ErSWecn8IB1JF0U/Vy+Feq09OojA9/fiOLq+Wru1c2FvYp4XZbMEd6NDwwf+wmwOzOl6l1lxADNpMA7Ul186qzH98IPfinE/d+6UPgPZRY3NcWgwXr/8Urzxxuua90sL0zoIN1fpNkVXQGyfsKxbjEZ3lw52AsqcuxTo9vcPRrXaJQ27XVac3VAxYwlkqX7h4F2io6M0jKwz5the7G/R2YviHuvlVX/Rcp0C3SfRjlb4SSWKi0PDtkcuRHC3uDZntcx6oZN0G1oOSqV38R9va4+uRpfmrOaO7ESxmdpVdq3e6Jff7NT04wOru3q9O1668FLML8y60G9jKxbwn65EdPdy8PVpfNGK8pkTYyMCdawGV7W3xdiELaoI4ph/7BVbshWlgK0hyYN0+DUsFpve2/ZbArPeU+2vT+ER7DLAhXWBVAOm6ac//akAMWsYNpX9ILWTMNd8tov26vHLv/ulxoPDAiDMwUAhpOs+duWuge82zx6wDotlxmdT0hbm9dTUo9LVrCXgyNoD4PPckK5kgSZWefweKWq0jbBGdIsEIBKAjI2OCRwybgBvDi2uid/DeYZ7xlubbo4w09wzzX5g4WGR+UJPy3sDzpmTPFuCdCR4Tp83FBwDhmC/abjD9bHe+T0mLGAeVwcaZli6MCtXIQDqW2+/KXIJZjvlcAR3SKw4WAmImJeqmdjBJadLn8vB/njmiX3bW634+KOPdd0c3jz7G9dvxhCtmScPlTMCG0zvfdsFAHN/W3Sya4WeeTpRsR4Zm7RxZJ9hbXHYc//sXSqq29tRRoG1m/UqkDtkBdMCD1BJASzzgXMIDW+6P7hhhosNDfZbkjLwc+Ywy49MFZ/vLPfzmh1enwCb+8gW9+h9bd1nrS9zlvdnzuMkovoTdRh2N9Vss24yyBlTQDO/x97InGPO4FuOxp81fe23HyrrBMt7+eJ5BUyHJka03+7uNSXDg7gSsSqLXc5/y14JdhgTJCk2ZqgKiLNnAa6YJ0eOHtEY4KgyNuIghmthL2EsnkxPl72H7AIZe2dbbYloXfMmGVWes5r6dGp8yYK60U+HQGMGOsr6i2hwJpzPJsCdf+YiTOpIkBkRPANMCbISNHJP6vS6uSl56Kuvvab3Za6yhtQ3QH05NiXTw62EnxHcMidowIMFIcF8BxnPSit6GrhkUIfSG2fPnjuQqhAYsd8RZExPT0lXPf9sORYWlwxk1zdU0Li+ZWbalr3IYBtR7+5V9pUzOd2u2tuNZwya3cgHPOMzk3UBc9wRg90O7JD/VtpaMTk+EqdOHdPvZm8QsAjzBlISsoC5TJCiebm7o+wb7zs46E6ZrFukUQQNECTcE7iP56VzDXcwZbjrB4YRJllNkBHAU6DNZ4iY/b//7D9ribUqjg5pSaOoS9IBM7L82wULTV0kUQMLRPZ50XIzmCIf0CZGChX93q5ZEy5cQKEANDZnJpCYKrS9RYutIsGabfr4eXpdyiNShYw0IDHTxpfBC4vFsguzwxV9rjW9XvwJlG2t9lz6obbHxXebh3fQ6r10aDpgaNXGOQvy4ONd8aoNp7iMuEPgpiIxR/378kuGyecwcefLLTGdbOhDQwMCMrRcFUDa5ncdWee9c01MRGvVNl2gUIpLM6sgqcsODHmbDnhQABuEU2imki0hcYW1LOrK4pKcpnjnJsjNQCWlHbxjaqYVwJSxz4mVzQ0UeZboKfVwOX6SPZQ29Ae67fK+AIG0lgIksUlQpMWiSG/cTCkCkGQluMNB2VTwgs6R51apwALtSRvM/1l4tGrZ28VFw+wwz6C57THk/VPqhL7L1fjMOwcU9t/EdofoFTZmPR4/mVe6DqaE/2/vkgWrBoUm/L403cz7HaB8ONrXGUE61AUrZCGI4CnY6GpgJWdvzytXrqjrIgdje3uXnEQcsLl+AZsh5tbcHJ6kKwLoHTVnSHbZMFsAnYm4eOGsgoXFhVkFDwQMKpLdb6lIcnJyLIb7SYWytrdjf4dioO3YYNMpHb1IZ6vIVsWtZI88b7QfCAi6Uaj8ytVuF/lUAb56TUsV417zgN8NpfxSvlUlMEDyg4a02GpV9nEL2lezHewoywLzc+moxhZ94kuQziYHKIC557mi5+WQq7ZXZQfFOBHkkHUQuO7o8DosLYJTV490hWtF5sPBw3s8fDitwiqCadYYetGn88+iA3lWN8zzhvas/j4sybpk8cWhpKBSQG8rHjyc0gZ+7Ogx6ZPV3KqU3Q4OjmjNOZPXHl9+eUsHEV0VeT+YaUAGgE22XLIvxJ4Macuo1h8AG5ZFYGyLGhgHbAAfZEJ8Jgef9zMHEgAq9if0n7zvzZvuMkkQC4DndS7sclMS/g/Y6uulfwFs6zMBZLSoPKfsZAmDm3uFWLiai6FhwgC9jA3rG1kGB5fbf29oXpYppXEnGECewvwHUBOY8Dp05Mnge3eryC4LcALAZTz4LLJW/AwQShYO0ImzCqwwaz3lXjTmwdua30dTS2obPTXn1flz5+Mf/IN/V/f6i7/7hdhhNQHZ3ZPvLRkkDtnDR47oTJMrC57qQ0N6HV0bL718Sc8XJxG+6Lr4+pUrAjHXrn0Und29+l01LqvY5hBAoA7BsKWlroYgjGtUZqdFkNkZW3s8I7JA1Th98mQcmphUsdqZsxfi/p3bKr7kmXJPHPK0Y+eskesRG1E5DxSclhbTFNCSXbl//0GMj8MIughVzC41LoVtlpwBGdrGc8mC93fvA+AB6bqLjIHvM2/5Atjz+RQwohFXPQ9AnYK4bu7TnR1NDNm+1a3P6VOAXac9l7N7NPZ3BIQwrTdu3FDhIesNK8Ldbdb5Vlw8e0pNt4aHAPcOFJSVLwRigutCjIaBHXKoelRF/NTlsYzLDZkSAjK03H197tnB/XKhDx8+iPt37xb9sF2C3IJ7UOsZqIA8aerRQxEcyD54FA7IRsWgkhU7MnlIoJ0xYu2pUB1CrGSgmVNrTcZ+ST+nQDWzXMwRxpRnI636swVnmpsbylbxWfyfoIS1lgzukydPD+qaWEPIyhp1+hfQDdcYEAKM7BLzjGJh6TyBXwAAIABJREFU5j73SMAkRxUKj5FZcl37rXhM4fPSivbV1fWm5CA7LeoJkK5CPlhCVG30qDHV1pb7p2hMi2sJbLSa/cmCuHiwi5FCNhtRbVk7DkuNj/mxoxNx5OjhIsdt0zhS4IrdKO9JtpViTbJ3/Iy9XrryiOjq8T5uO1wIVeyI3QeEvYwsIplBZd53CabZw5CRVIUzyYSuLLuIk/lOloXi0MqP/4f/ROBam9bvsLdEd6bomdQuOGAjYEJpARU7HH5fKaJ2InE3LVBKv+jDVPFZ5YC05EJMdNlAxGYWD20iBPlOp6yjsJwsOgbyuYWdZSuyQykHuiQVpS24WNPCMgNuzPZSqWov4NQe8Xey2bZye85cC0oINDz3YQbEiawVC+4x82fB2LoDo9touuCT/wPCmHykjhxQOH3G4dbTQ1X1aAwM9Jl1Lnqw1JWpKFSSFzYEdydSmqg8RDWwqbqSfJM0TDFfd1EPG7czCdla1fIRa6Y3tqw3z7FnXBgzMTUvtEm3RMGavQTMYqhL4evBGPxOZ8sXAzb9/gtNeV4E3Cn9yKKIPEgI4pJFkx67q1MFRrDIKuJo7QuUaf6o8BZWhXb06KKsoefaNzdh6DdjY70UZRLE7FtjqDTlDq4k+wLBkpqoBXuxf6TzYPFwJjWkYsaN3djYtFaN9O3uHlXO9ag26ABmedNWSXERgu3IDQa22raPrm62d/v46Ej09eJZ3C92mPvCsYPnvryyLRcJQD1Akec8NjaiOb+0uCr2gaC1q8u+5v293WKvAB2DA1SUd0Vn1a49RFw0jgGIYL6/x2a1A9O7InCN1RHXugcTj1adgLOjVjzgPS/yS/aUFAsX+RMWmvKhbXlt8+VqAj7Wz6La5oCXAJCgSJpHNlP0rWQtij4dT3A2a1h2lhebfIeyCmgwPc+1ZksBMEwlaw8HE4AnmxuNDnyQkzni8wDpDgwYM4JTaV0LUKDLI1+8B4wKAGh6+okzJqX6mwBnj85h1ZoKPAF/jL038O2od9n6iWcKiCWAun3nnjMQzM1os9Xe+KivaXtfwMeavU67rEw9kqYSpgkPaSz7YKaz7kLyoF170fK+vI5D1IVutIafj/k5d2UjQE0AzVrlQGW/Yd2jBwQ4fvOb3wx8lOmMSJt35i1jC5hGMsA+xnvw+QSTpIIp2IQNhiiAvYYV5t9fe/Nr+r5bj69qnrHXcx0EKcwB7pf3wv2Cz+YgB8DTBY1ryy6jBAzop7lG7pkvDjRey/UTBEDk8HkC/n19GmM01FmAD3iAfQfQUMjIuuJM4foITmDFka8QHOEMw7xB6sE1S9cfFIg9VXBCQJeyEAH2jg4dprJHGxvTIc01cN1c4xe3bknT/b3vfS/ef//9eDw9HSNjE3Hp5Zd17v3kZz+L5ZWmtcgAjXZnbVmfrj1qi22CfskyzZox1tpXyHbIGWFMcq4+dZ6zVp3njgyMcQMMACLE0O05k8LP5QFd5At8JsHc6VOnVC9CluCzmzcPMoUCywpq22N/m9oWB7sijeSG4QJ3O0BRVJ1BjZlbAmfLyGgSQ2c/N0+ClOOL7xtM0/nRLLnxhZuFsYNkUa4LFtt0ndyrM+q4emzG559/pvlrm92KwOjmxqqY6m+/83YcPUKbd+SUlnni9CAHKM57SCXkh20+5ythP/EOCrGRYY2MxurTmfjs88/VuwIQR+YDQMf+hp0qgODuvbuxSlF0O24iDzTX2YuRZTDPEmesI1d5OCUrvN4+LCOPxNDwqAIMgkcwgnHFc8yhQLF4jrOXIVvNs3dzZ1vgmcwgexFFyMwrnjvzn/2CIJx9ggwUc5d5yu/zGrJiIH/06owrr8Nhp7m2KikMALGzi/3RXunMQ4JfnqMsZ7e2dC9pxYfb0sKzxXjydF4SudGx8VhaXbP95D7dUpv6w5HE2q4DrvexcC31OXJVyl4m9N5ABkK23EXs+tLaiOjYd9DW24MV7rjan0MokbVSZ8mIWKG2p7mm7BG9L7i3LDyHEEB+BlmgbMDu3kGXRsant9eOT84eOGPk2i+C4OdkIyQPWJZmaOxPrFtle3iW//s//ydqyZibtCe2ATDts/PFsF4AMesb8QR20WNKSlK874gTyt6yAA4sgVtGtID4lAaQclG18I4LCGChJCuQ3YlZZ8BNFqeRorB22Qysu+PZ0JvBEXAsBXccemo2koz2C4U32VnHWrXijNFhRxCzttzXc+Y3G8akB3YSt7qPAihY8AbSz8E1uFzAt0gQMghJOQhMMkzjyOhQ8bkGyFouYSYqCyaLREMpFAcvvK8XXl33LmAmxwxrzbmvjo6SESiSGw63nW3AI2yrpUACvS8EIxrrBEn6PRiOfJYGNmz42nSLhprrTGb7d0E1b6V5wkFRDiexwmLcvEFrzRT2XNrSrm5V3TLubA4cWnLEGB4SkNWmnI12yEwUFka+tFqESGCsWaPtNBE1zAD/ZiFYi+8Aj/Hm/rgHVUKXBe2mRmb1tR5KpfI6hZX4iu+YKdyv1GKfsdAhQ9FQp8ZHdkJ4LkveQBraFc1dnTU1LYBNOnZoQpkbrOdYxMwdNHVILa598ll89OmNmJ6Zi81tWvu68xlMBVKC3u4epal7urDz6pQVESkt1s3i0mysr61Go05DhVpU2zqkm0T+VGvflBv77jZti1cKQHMRLCBWaVFqIZA7lTVoj+bnxR17LXvNy/mkgF3PVc4auly6IEUldIpGbaMEe0/wo4xB6TLK2NvtBpZhoaSqPR4cFDBOgByeJaxHzjX2GzH2JYuTEioxxPuej9nsANYcWQ8Ams/hsauepOZ7TADHfsKhBCiUK8NeWxxRpz5aVy/Kws+HExkN15+cOn06Ku11HdqSW8GyYUO121KXyZmZOb0XhxeFRQrSNuzzTdGxazXcFlnSFjkn7Oo5Z9tvDmvGggOSQxjg9Kd/+qdi7NAmW8vqwht1zqxWNZf4HYoib968GadOnRGoBbDYdu+2NNuAXEAnXwDjEyeOywXkk0+v6/dZOzA+HKbf+c53BGgZMw5ZAG1ax6GPZp2atRtQAR8s8A9++AO9Ny4dfOF6wjUBqL/84ksx2SkLlB0WBUV1s6O0SWc9pc0Y9yiXjJ5eHexcJ9IiwDjPHy18SiGQgdB1VRKIZwvaI/HTZW5TfPbTn/1MoAZgcfbsGVkaArDtgLGheUaBFvfHZKZmgH0DAMPhjfRme283XnnlFQF+7pvrW1xePjiUae3OOfrlrVsKKvDXx2HC3tXdAWtIsbD3Tkifkv5GDlZv6IBnbCiYZEXxbPuUraDtc6cCG+z/CIxh+VcWl1SEx9pAG+/CQReL8bvoi5mfBG1uYGamHBDFnCL7k/u4CJ7SqVmGu//W2e0Mr7MvbvKhPbwQUe4ya0kDa8pynKb2KSRBLnrlrFzW7xl0Nyy7wHFC3QzZi1vR1zsgBphzkswea4G5xpyV73xxvhApgFNQV6cKsi+cPxvvvH0l9rFEbTqr5L1qT3suNVXgD/bLSo2W2uwZSGza5dykwurR0fji+nUBSMC237tL+ybgme6Wz+bm4vonH8fysjX0sgzc3lGTMIIX9n5sIwkeyTyy57jwcE6F5ieOnTjIEJAJQsed5xDP2YEEe5l9ywnkwVICcmXOAfh5fhBD2IcybvI+37V0izWOfeexEycUSMI445pC0MBzvXTxUoyOjgjzELTOPJ5WoSagmCAO0o95QS1D4j3VRJX5yjxVs5atbXUy/OrOvRg/fDROnjylc3dmdi5qXT3KXi4sPIvNLZ9nZHAIZATTqLcpnTudCcGgAlmvs82utYMAcEZ6oDT4IuChRqi3x+BXBCzEGmfFPgGdXZNYr3fu3pWLD/uqOl+Oj2sOLT7DGtN4iGsgOHWWwxbNfCXI5pmoqRuy4f19Mdu8H2eci283tfeqYPn/+G//tOUUBF2I7PGbgJqOdy54s1cI0SlvaLbRlci8NhdkpjqzcC/TPAnE3X7cYCUZaw7MLNw7YEOLcJ4LZzPwoWqQl2l7oWYVDD4H1jxsXXuh73kgYmeLZzXfT9Y15Q0CiwyqgGrRngPegQZls5DetHSDVPRfI/VlKxpcN1hMTMpZPI5J4aPjbTjFwUNg8+IwYMx4cOit5K1d7xBAGhkddhtveYc6yhZw437UIdIdsDiEZf9WWkdLn1ojxeS23QLkpOtls8RE6TrworaNjFMpPE26GibIzXFPyY4DrdLOEzcRCh1LYCUGpDTXSc11AtAEOPm7KkookiPp29WR07mGLEpJCUoeBHwOr8u202wWGlvS1HiH19kYGaAQcy2QTVZCWm/Gx0wvKVVJTfZDY89BaulIsZGi0JSArhM5U7vmmIMPB3PosUixc9hyn7on2FcWF/e1WwKr9nrsE3zIocbzgmcOI0YBYbVkKoisscrDJgjDe9KMPWK7I/Z2DLYA5DiaDI+OxbOlZtz88nZ8+Mn1+Ojjz6S3Y0xwf5igac3QkLu7tbllMUUoBKf8wZUOCUBH254OtPZKW/TBtJI6bCMwjmjtcpCtK7WPdElsfZvXvwPYmoCIPXiLFKhE5TjcuKi3uN6UNSeJyD5KaeHoAq7d/dXp+prrXZVpsLNQbmKp98859Ny+06A9v89e4WyMU7JqffyC1SdyKOYS31MxKk0iKPqi1oF1RAfUloGwmUIHTm5OwLrzHsHhsx/tBs9qXT0Tz0pnL+1LW+4Se/z4iWiUQG4O9wyaHG1txvwSWnT0mGsqQgTMNLo6xZij/+d63GzFhx3XQ0McJgTPdaDfko/0+1VXRpoGFQ9d5jYuH9jgcXha0mTm9RD+4dJ72n0FacPEBI2ORjSHKEjjdzhc0hsXJpyCKQ5f9g4CUdY9YBj9tNYejYDGxsUGZ/YABgo2nMOcPSYbWMGgonumEAw9Og1vuD7YV9qDc/1cO80xGGvLAWmqtCpmkS/em/tlnJwFdDMUDkC0psdPnBQY0bWUWhKNIbrskeFYmJ/X3B2bnNAeLNnG1JR0r2owtbWlVuZkxWCb1YRJXskNrR/GjbkBowhbzVwx2zjsLoglgwFY9VyqCMCguwREo0VHCkNAxWHb0z+gIl4YvhPHT8X9Bw/j+g031tG6KK3fkXKQuejt64/jJ06oeA6mnCJKnBekFWUPaoU0wJwbAlPFqYRnAEPMvOJ5chZxdhLYHj50WAEU40CRJQGIbPmKttf7sftXJJNPJsKFi+V8VcMoGxccGAWoD4CZaDVKUzMu7xvusugaJwgSgkoINcbX1pp7B22/sad1gfe2tL1vvG7pB/r67EiaQZxJtjafzRR7qqiS/gA9WhvnXjodq3OzMT/7WNdvLON5TODE52iva9R1L10NyxMB02AhgmFsQzvrnTqQIUQoUGVMh4YGo3d0NFYW5uPWzRsqoCSTw1lyaHJS+m4YU+71iy+/kKc8cgHt3xMTcf3GJ9p7z5w6I7mJenGQhduk86HlBQ60PT6tFr0ROoNGW4wv/6ZAW9n1kq1ifpNRZQ+hLoExz+JnOtSOjo8dOPlwLj56NK15SbBLYMr5w9731e1bcf/ePa2jLFqFMEAKkZJdrFRx7YAp5igg68BzePjoUdy9ez+65Rc9qjmLJrx/ZCzmZudVr7SxbakqfSfINLqGzgDWwNpua2A7AgbctUweuNO1Ci7rBslj46NyCuntbohc0n6vjsUtFZkS7LCnaPy3t+zy0WnnKWe2N5TltG88hfPWwit4QWYsksmSFUgeETEimO3QBjjnzOC85JxhDAnORaz9P//jP20Bujjkfjfdb3BpezsE+iwWFSkWBslg1yA0Qaw718AGlbbNJb1kIO4DlS9LDMwaJYg1e0MxmNMi0krvlwI6fZZTIslaK9JPphqGsFJsVGCdtUHwHi4yFKO83pQDgVkzAyGxshz88jk0IGMCCbtLI2zpiXRmdLva3FQ6kSIgLe4SqU4/nlFq162oK2Kq0Pmwa7IBMtikrigW0SJRZ7TCRvb1avGyoTCBJFApXuACvKUzpABlaYDDCEnjVvNiy2JLpbe4vzopDfvOSnJSghi0x9naO8c+x1T6JtnilS6XhXFm05JNYqneTjCdziAa6NJUhvESYCnzRM+6NIx5kdXWJs7zf8G/VADqBV02DBVWQGhruX6YlbkF0l3IJNDAlw6XsWfLQdnabejwotpbBbMFLLJ41MSleG5zXTDNKUHCPo4DixnJtVOcAAvFpoKzCuMqKUHdBXhbm2RJzCp04D+q4p/ngc+29G5rOtCYTwN9XWo1Lu9OovRqR/R0Abq6I/YtxeGwX98A/OJeMhDVelc8WViMzz6/G3N0FpRO20GwmSeAJFIjSxJwBOnvsySERV8jK9MBkt6Lvu6aPj/2Le9i/XXSeKbqTQGNK4Un2hReWJPcM6BHHd9I5RV2IWVC9hX3ZmjHATP+B1md0hTpxYAtx1y6d1iizk5tmlgb+vcNntMZx9pNMlHe2HKv2m/54GG+557C2PjfZs5cK1K8XamjYJ+TnKpu9weCJYFuN8CQ135JoxM4s9Fq39vFhtFrGynM1g4ZDyypbOcFEJlbgPmrCqBVO2kq4EOHjZjDaGxiXGCZPY50rvTldbJ1bvTBM+NABjxZBjSh78N6wXbyPZ4P18N7ApbdKdQ1LowL4Fl63vYOuYZwTwBC3pfXp9VYZqiYBwBsrntk2ClsJgBjiq6f1ydbBQvGvIO9R1qBjAX9NUCdoI734TrJPPEzFerRta3SJg9qPov1h0UY1/mb37wvZgyXDb4YE9hl2HmeK4AfQAUzzfu52HM7Pv3kU2UokV5wmKGXJICUXnwDXb7ny62vbkuecPXKVe0fpO8p9OIeYayRjZAa5/DlPmCg2d/dYONJ0O0w5TSsDxVNdnfLk51x//o331G6nPfg2vgZ4J/7JDOg4ko5atABdEQsNVKv1fVVsf4Eyc8WnBEBUOscxUKxdyBOnjwdoxNjAgwAOjqZvv+b38Tfv/++7k/yDNYPUgHqCgQKYO8AApYscT2sJ+asnk1/v5xNHk1NKcBKf2in6GHoXOCncyGbpYmNtdlBZpxSGgIITAewdHMyCWZGXKywyLd2rTWyXexVzB9Z1u67Bgk2GgkSZy+e0ewfr752OQCENHpCp45lnQpFi1uUzy4TfyLcSn2IulN2VjUnRgexoKxEP/Z3NddCtLfjg0/jMc83AFi1UdUaAwwCGCFieGZ8j+dIgLS8uKTmIgC6ru7O6BkYiDakWs1mLDyaipXVZ1oH3DMM+/2v7miuEaAyX1xgvaq1SAZqa3tDtRxPHj1Whog/BEfsoWADA2u7XZgQ43zbUZDH9xW8wP4W+0SCTb4IkAGznBOcCeyXj588jdV119OAPyi8ZY5QSE23UfY82n1zvsM+f/7FZ9KGMyf4LNkQUjC/vSUrSdY4QXO6ZHBeScqI1e/GRty6dVttzM+cPa/f59r32jvizldTMT09o3ovxqlW75FEknONfZuzxmco0tVdO0btMg6QTu5yDQmqQsYWRZ1Ywh5XIIMMCNkkxaMQW3q/NnCbZV8KojCZKKBFhfDKohoYi6UuTLWL6gHgz9dEMtdqEITVa7Flhd2HXJibWzggca186IjKX//LfybmOpmhXFz5NzO4rg5BTEgPImkIIisWin007SJhwMLhT2MPa46h91NWIACmmzE7lqAuq1o4OGB6XHDAAQK1b4CboCt/zxWlpA38IBTh7foBMKEVgXTiO81huKtNmIMG0OTOdqW9eznEMzphwphxNsOuQcVpYBNd3oL0d4A+JpgOi9KBkU5EFIVMT9NEw+k1UrvW6bgDH5sYi4Boz2lrG+lnsYeCBSpiXRmo34P1kA1UaZGbi00BhrzGHQVKD14sCmHvDCrtES2wQNHW+losPlv2/Rd9YeqoD4KZ0hEzAXZem+1yXACYgQeL3VaDJfApDCITOBlGP1u7QTBHBKwKGBIIKgHTizqzBOvMDw5qDl9tyGx4S4s6RGGV4UPEhBdfdthSDnRSolQ7w0KrQKU0AqnJqs26LgeSAEfr/Fv4a+7tRU163prmm6wfpada1+a0tUOHJgcP+/u2X9xraw/CIYqQYCRh5ljsBHHQ5mQn5HpSXEE4BPDvxCVDvpwUc3a5KIvIH20YGrqNzf3oHxyWTzNe2gBO7o1CT1g1FbDQslg2eLauVKe5nu7AY5fmDgjaCDjhxUibEdRR+GjtMqwE3+vWZ8MeqlPWFp7hdOuC7WX9Fs295mtDB3RPH+DNTXY0b0olNfPVDIPTdy6I/Lc7tCarldIuSZSKUw3zltmSch0VgZY6ATbN3Kd8sFIAvK5nnHtVAnjPadty8v4cNnI6KtI0UpLSBbe7qYV04IyV1pM3T96jqwfPY9gkF1TZbxdAAHOPRVFH7AC0twnuyMzYV14sb2e3QLiZQHe+pdCWQIKgjr2Ez6AFMGwVjgTZ9pu9C42zpWltAm/Me9YCz44Dnr2Mw5uULM+V/ZjUOT9/ND1d3IXWdJAC7EhZpk6buQSABAzQrpzX3LhxU8A9C31gi3lN6p4Bmby3OrEtryg1z8O68sYVpcsBxLwecIlkhKCA6+NaIS+Q0GQRG/fH+xAsmzGqaU0n8OfffBYHOC3YDyz8TpwQCHnvvV/pevHWVfU++ykZg+0trSf2FMZsZd33j1sIlf8PH05JB/vqlTdiaX4hbt2+paAJyQIMGdfK/IVMUBBTmqjBlLLfSKPdxOrwK6XhKVLEvWV+dk6MLBkDXst9AAQBjMxTvsc9c71YQM4vLsSdr+7qXui2SvfNWoNsxYAaiRDkIHmhUJo5PU8n0EePpIWfX6QBkXtLEFBQ0N8hi1FLSRhjiuTTCpFx5jxiD0PSAjhTl0EKwtk7VOfkrC3zLb+UmcYloRTK5np1Vsgabp5RglvuM+t5nP0xEZZFkOybFNpSHA6wYx/ODsAUBGZHYVh/SCNaqDNn7917cFBrAcnCF9fuPcYkHEBefyi+Zq+v2vUKsArLee7cWQFj9jNwCa9p76hIOkc2r6PaJnkNzY14xuwp9AW4fuO69njW3aOHDwTmeC/22vrgEHrHiO3NaC7MxePpB3Hriy8kBUFKtjCH09CqfNSZMzCnZAqRVvBMyB5w/b9+7++1x0mfPTxSCMznDeKc2XNDN7AAz89Z6B1lq3kABF5cE+ThnTv34iEF0Xt7YqRpAU8RJIwx5zI1EBR8I7WhodFHH3+kYIJ9gHlCQD7z9PGBzIn1Q9D5bGFe+x+dVrNZFA5AOIpAIkr7jTXkxpaaJPX1D8UbV64Iz9G1eKm5EQ/uT6vLK3Odsws/bLIv5DqZa8xpg+nStp1/S+7qQEN4oYJ5Rj0Oj49qn4FN56xlf6XQkOCCe5dxRQtdP9KwdmWKwUBZD8h+JPcqFWZSsEhgyveMnRhTiuglZyyBHPfPWKFQwOkIEoS9g0AEkJ5EDGud9V/5q//5v3QTmWIdZntaM0ElT3rA/ql1d/oNF29NMUWVoncuekGnk4qsIBx5JQud3RydanIrdE5hp4XRLduqzLT7jj2O9wGGdimxLsZpKqeXXyg4bBlka8EV2YouT2b9Zkk5hGQ7RiocplIRjov/YBil8+xGV2VfVNndlcOR78Ey8CDYGFJOQ5qBa+Tn9oqdtn62sKapE3URlCuNpXfrYNE4JSGwrLS73Vf4dxZysvkBpvgcFymaJQQskwbSuNBt8aDIEOBn1aujMaeMGVOqeNXetlTPH6TuykZlXVq6izwX8oOxJFnRRm5QBSiRbIKul6WxSwYkANYXA6gEQLyWcTOjYUcY/SkWfpp2pZGP/l0AdL4XU5M5srS6fGAx2FG3vra9bKrqSKmFzpwxc8KzR+zTA1gfQF+MdzfRPRF0NdpabXaYKcUypJNIF+kg2aFKezWW1hblVU2ASX3PfqUtUDA3YcyJrHfbVVnftp+yA6qivdnXOiyrqpK67LLmGvYEhoEgS/Of4qN9bI0W4869R9E/MBhHjh6TzSLzFncFDv8sVsr5IdlVFUvBTs0v5i9AncOX7AgBJvfJZlhtrymStz7MHbMymFXAJ6cAAKXdVWx1lHrFijMincxX22SxRpTC3HUaU81/ihQr57TnuueDtZjPMwqSksh9CObNVliZaVFzJgqftmFADa4TYPP35taawPABqE6NeGHf7HIEqC4ytCJHyb1HAc2uvdYJKmCZZa+4tyvG89ixIzqAV1YBNA56fW2s0XbJRtbWN2NqelYFPLV6byytLCsQWpEPcKfGl4MMcIp1H4E/Wy2bPM+ZIIDDiVbKAEIOM9wbYLot1ViRXzMHNPsTYwzo5P5xGaAxDvsHQTrdAnkP9iA2d+YJ98j65/Xa8LMQvK1doA8XAIquANMAAfm/r60r4GSNECziwsHeAcg4fOSwXsv180wF+Le3RFoA7pHR8HvZDZbXwDzz2czL27duKwMAqwvAYr8F0HAwJwMM+LDunfS3/Z2zON6sfEVA4vZX92JHMpb2OHfmpJ7N46kHyrBwaFKohjzgyOFjcf36dREfOJL80T/8h7H67Fn86Ec/skd4vVNHHTpxPpPx5XM4wwRu1fnyXvH9tesFcpm5hQXN6cMTk3H0+LEYHh3VegZ88/t8FiCdBjQECAQ5I6Ojqtmgoypn2rvf/qaYr6gAAOzKUmvHLx6t+JLsASmuZH9FEgegErBU4V2bgbV6JNjBi/kGqLdOFXvP4+72194Rp8+c0TP3vHNAbRtZ60e5L513MIgFB/DcVYiKwwIFfCIwEgCZbJE0oTRTSzmDa1k6tM8RsPFseGYwts6m2v2E4B7Zh5qKNBrKlgBi+T/g1Haxln55nXt/sHOIA3+dOdpfSudfdLzS7sO8bus50iALB4+JiTE7H1VasfSMomLO8q741S9/GZdefkkZAIgWuipev/5pvHr5dV3fRx9+FOfOn4l3v/MdETBV3ISiI2JzKTaWFuPmjY+178mOcXo6lpYX5dLB/GUMmRPY9REvEyMcAAAgAElEQVRUc38vX3pZ90IhJLpk1vnI4FBxazEe4JyTvr6bOgp3sOb5c4aSTeTfSK7IovLsyNjevvVVfP7FF8pEQkqdPHE8unp6RUACKJGLEAwjdwCnYMnJPgOjjrvN7du3LHPAra2t/aARzeMn0xo3AC3jrkZSS8vqfHjixCk1ppI17s6e9s6unn7VPdF/AjLv4cxsPHjwSLK8nr4hE5jA6tIPwoYKtGG3o5PkrzsbYssB3OkrgT3f2OhIXDp/Lg4dmoz1dUs+IKtkK7tkQgAATkfiCDKjzOli/ICCAKcnelpQB4NjVSFbYLBzPrMvM4eQaSqQxEFpdlZ7K6SBehwgAYaE6eqMsfFxBS5y94HgGhyMyl/8i/+iJc1hAblikhKktYrkY8fRKgsPIOoiPTx7kVjw+l1tsEQZRKZOTRV2uvK82EF6GVUg12wNVizzWBzVjk6n23lvNLIShduSBpANIHB00iWgme18iUDVHpkisV5ry2Aw8tp4b4GW1P4iW4jSEKXZLIJ5R8GkAWAXmMxqA4wWHbkBQEWTl45Ks4p2OQBdEb9psN9ucMRmgC0LDAV/W08OuKCb3vNKahaxdaNmShmXTIPbEtB6ZUX/BBSlVS6LgslPxDQ/hx8tHaHaAi0W18+/nU7yPZG2lme4tMU0W9iI+bkFVcm+2OUyQbXcVAqY4rPVCIgUjtLsBpsvukdwnWn/w2RTy/bi/iJ2GClGcYFJmYaCHc2x4lKj6BsNukFmBnDMBTZyNi02bwcV1vvCrhIUttOmtOaFKeZRVegAMQdZ1ujLMTna9vfFco0NDUj3zjOhSyEBjmIv5kh5HdCRzUXAsN1tVbGqAzwx5nMryyp029puRaUDKz0K4Jxt4dBDZwswbWszs0+FORsAG70lHCxC672TtXe2xK2Kpx65NfbRI8dK10EOiaqAAyzb3PysUqYqNixRvVtm9+t53b17R4udtDX3sCNwaj2kJEilla1bJZd5JhYwLaZIoQHacQEyS2YmuBX7FUz5szuqU7v2/CbYMgDVZlhMRogXfThmU6pqtMPKFR0nY6bgShu67SQ1FmnbKa96F0UrUSN/ZoD8mn6PYiMVVIutcJCqrq28jrfhEFbxKYF2e7TXnDnii/nCXgbzgs6Y38e9hOC4q783RkdGdB3IjFIPyL1wHWBsOjfOzMwrLYiMB1s+xuLuw4e6nvHxyRgfm4iTp06L7Zidm9PGC5CF4ZEWcmRMwI6sBCC6ynxqhWzk7nx1RwcvByXBdXZjJLX84x//X5KhceBxz7RGz4Oc/QRmRQVRHe060Dn4cWyRxrME8/fu3hOTBQhlzCkERP5BoSD6aq4HoAvwrVVpYHFcLe/F8NSq8fHHn8aTJ9a08h58BgCCAj6uQTKjigEf1wEohTklSMeJgAPx5ImTYt64N9b4Sy9d0H1gwZcdOGFlKQTn99lXvv/9P4i5uXkxjnNPZ+LI0UMCtB9/fE2BEu3WJycPaax5HpwbrA/2Rxg95iyFmhQ68TxhRdGWSz5GXUdU4tDhSb0nhY743gJUsarjvrg+7hP7OtbclatXBYQJvLHVQ97yve9/P7q6uwPrPw5kPovnBkMOQw24WVx+Fle+9rXokLsNU7sVW81tzY+H09OWMWFNybwudrluCva8yJy1CSBmT2GiI1kEzAOIeYaPnzwWgGKNpMWiOh8Xy1GeEc84axkgc7iYrINgfwcE0wBJNQWy5gN0uKmT1lFBP0mMsQfw/mRvGZ+UlCZYh1HkC4DDfooVImNNIMMexV7HM2FeZXMOSVBUXO/A/iA7CjknksYMfraSZ6vgvOD68aIfHOiXTeLJkyd0H1MPH0jXe+rihfjLH/0ovvbmFRUdLi0uxMzMYxUdfvtb31Zw+//+9V8L23znO7/nJkb9fdFB0LrVjPmnT+Lx9H15tdvHuxlTD1j/bWrqBeGxurKmIPPB/QdqeqOgcXNL3tZovJELLdNXoF5XEOYC1ywIt+e5nGR2d1yXQWO39vYDFUESBrRbp8nZ1MOHknyQCT985LiIGnc7dFMurhN/f97n8quXlTm7du2aO6X29ui14xMT8dqrrxaZ1IwxYKNm6Vc362Ix7t65r/oG3hfMxL4Ba42kEtxGAM0Z8tHNz+PJ49no6elX51yccCS0JlsvrFNcUPbBe5xVxhKyYC6WufVah4Jx5nJfb7fGanXxmYIf8B9zggD65ZcvqVh0YX7OvualAR5ETLqSEdynOYCJP/9JIthWs/YCX1pc1r4NsGb9sB9zv1Ii9PfpnB0apb36xEGHU5GWgGszhOKwbAJTmGQj+YoOoKzUJ/Vtn0v8P20kX2lzcwYXuBFBE4V6gbRX3EnwOeMMU+se7qnLdbEe9nrWZMv3Vu4Mu6pYRcqA5oeFkxE0mxaQidcziXmI6FqdvqIozn6Wij5k5VccoIsdkToeFv9Xi+YtXyHNyiRS6rw4Rzj1jpZyW1EpAIcKcxY/0b+0sAc2gwa1APGFebx3Mb0vTTIAcwXk29rF3qOMz3OADZNgFjCZbTPdAHFvHlmMw6YEcy2pTTGcF7NdLAbRY7PoBEzRwuFLLssZdx9iE8hCwpR3AAhwe+C5p65Wf/PZAJNSCMkhlGkQtwwmpWNHCdn0FM9Ia7VhN22naMBb2osX1hpAT7rcnp62tgFgWl+eTXPsakJgIc2TmvU4Hb9fseTE112Kb3FvKO+fTEWFTof1egz1o0ckC4DkCH9W9F4+oGq0Hef3CjIERLRa1jdub9B9ymDj2fparKyuxcYm7dj3pZXekR1dRSwKwQLguqMEf511sg9Yr9lZgkkzKvsgmA0CVRff4kLhyB3tL7pFfLp3Ne7KsLQ5QGVcYQCdqlrV+qQBBvOfjZMOcypq6vSY7my5yOKgUKNkp1ykZPkGEYZ932HZYQIIGNnbPL5IvDR/q9iEEVXbdE9BoGRcLrp9UVomOZBNewQ2CfZ47a7SzWysWFDaRhPZhgCydNoSO7lzq7yarbXm3wTxbhizr0C4F6ZCcgt2hCxYJcBsxTaSkJJd0d7GzeJjW/zwpaGjQdPKajy8j2tGRZrsmSePo3doMI4dPRoNtI2NzkIe7Al49/T2RyeSri4KoJpyvsBuSn7HzXW1j0dbe/jQMbEaFOZOPZqOD699qBQ4zDSaRzSQ7LswqByqzjrsam4xJjxLPo8v0rOsW0AdrCjpSSQlPoRbOnQkISkNRMQsd+NF29RaFTO4si7wyL8BNpoPlYoAL2OivbpWFXvLs4P95hpY2ziOUIC9ukaL92cCNA+nHpXXGsTQCAYGLVly1ixsGdeRewcHEzIXHBY4qGE0n5TmK0oJ4yu/afkL4DhtxbhHS2F69ZkELitLS3Hv3h29F9d4/jwSgBEd7ByyvD+OKoAOwDVdM2GtyF4CBnhv9lacSTjICUjY+9H+0k2VtWgZy5AcFdjruEeKGuneyesYQ1hh/n7vl7/SPoXPMAfv1958S8Dp888+0xgzPwAI7N3sb09nZ+LNt95S8SIZAwK8Z/NLPujD54jaX6no0bUvJkK8H/KMcQTSflwsEPk+AAB5BfOMBij8TnZlFHgujDPZEGdwXDDK75HJsXWqZR2ctcr0cQ3F1UldUksXYcu4vO6dNHKRneSAZJY6XODveg3OCdvB8jf7H/s085r9EVBJMxjWJD9jrFw7UQr2X4jas5hSjlYlW+1aK859M9pi1ff2YkCNlioiV77/h38QI5OHYvrhg3h451a8/vab8a//1b+Kt9/5RoxPHoq1hZmYevRA9/Dy5cvx6bVrYi4pbmSf/OEPf6D3pbaFj7t755Y014BS5hKB7JPpR+oASjaVOYxXPO3XIcTQZDMvydZM3bd1n4jL0oyE+ce+ZqkMmS726DbXn6krs8lJhHcqut/b0/sTgDKvkIBQSAgLPT8/G/0DwzE4NKz3QJrDnGFPYb0QaFy9ejV+8pOfxqeffiJZF8EAbih8Pv/nfCbIZn7CFHO2dHXSJ4FmKzPKoDG/2E8A8RAO1POcpIah2YxPrt+M+9Mz0VaxyQL1BTIgQJZXOvFSCC8yTvbPbqhHzYszsM7wjo4MqeOktPmPp+0xv76qbLJlZ9SkbMXly6+oK+X83FNlPCmS5XlRd0L2l30AOYma7DFvkIXiw71hhy9lTIsxBO9NEI+k7OnMUxUrO9js0nsRTBAwHy2BN0FofkkWkiSTbfisV8wULnQPYGlullafWJY4LeWHs62NGHubQkSLhmcBNRowtYDrXTO7aqlu+6uebjMnqcOV2H/dXQvl3FDafjca1j8hZcC8XTIMLRAqNwFhaMVpUuMuW9lOXGwjtn1Kb+0cFA/ZDq6uzUgsWAHx6QzC+4vl0/U47cnvNNfWpEsDwGPgz+tGR7E8ctpJaRR5fLsYjspe7g9Qz+bIezExBeCLSwEsg5lrb0YucLRchM/nATIB0YrZYJ+H7kkmkFG8mjmYZItWNLAASSpw3dQHBiJiAwsyGGAmEtEvbhhLPkQANNro0sf0oP07gEmtL0uAVXT1knlVDvwkSQszwWoyWX8u0UnNulN4z4vdslAj5SFZCCtGvKTzFcVKN4slXClixa8GWVLxuYa55xAQy18KagX+kulXhoRFQwc3d3JCg8WzH+p35a/0yFWaBeAW4yIcWGc2OQ02rBGZC1ianb3Y2eB50vFrL3bVgbMSq+ub2mCIbrfR4ZYUZUpeCDSV3m4Y0JCiQqIh0CHbLKwF1w4KWPb37ajCoUcQR2YEjTXBEV2mUvuoVuBFmkNKfnOreWCKD2jgUGJjARTSFppNERmRxgvmq4TTAsY6miqxuUuQsBHb+7sxOjAhML/RdMMe2FzuhTklP1GcTlj3Yf9cFSuXjn+AI9cPkPWhTb1TuATM6Ng4gGhHm1/uTmqA7WxHeV5ix4slZR7WRd/tPcL2Te486rkuFk3uPnYokBtLYSV0+DOnuYa2auwjCdk2uMYC7OnsgjTvu/ttAl0UucHeEKSiyyPjw74Hk4kEolXZF5PDQbi4uKyi1mdLi2oqQbEW4OHKlbf1LGimwDUDdCmSQlN9GkC3tSP2mfcFNFoOZ1tNsX8d7TH1cEp2epJWdLlw8O233y7FuKTe+5WhALT+6Mc/0n5tG8MuscIUBXOQcOgCXNiHLl16WXtLstVf3vpSWmrGjDkGGw77zKFKypfvnTlzTmudZ0kwAZNDJo/34HBLO65Dhyds14kUrTg2GUztClyiLyVzRnYFwIqDAplP19wsR3dPl64la18SmHO4MX7cH3v+YN+A9gDWyhtX3lCqlvdg70NPLTvHkVEFpAQJjA/nD+MN255FjOfOn1eL7g8//DB+/ev3NXZotKX9xrpxvyWgfvz4Me3/7J0w2GQKCHA45NGPw4jz+WQDIAC4Z84lihLRygKoyF4wNnxZvrYcE+OTsbC0pH2e596od2vv30DTTC1NaeCUdRfJ8mktJmhFl3tQ8G8gxnVdfOml+Oa778p+EQY2z1y7H/i80ZpRdpDaBPvQ84UsAccjioMpqiSgAFhlfZaL5JFTpWuIY1dlwV9oPqfzomHZlxlz7+kQLuwb4AVIKIAc43ft2ocC2Txr9un0bFfwjBRClo2WgqQkhe+r0K2dzK1T+XyGXDXIxlfwaj4U09MP4+y5c/H1d7+j+XD92q/jyOHJ+MlPfhLvfvvdOHT0aEzf/UqAFw19f39P/P17fx9nAIobzXg6+zTOnzvn7owdsOStuHvnS3WVBR+R2Uk/+JvXb2iNuIhzyFaH7R3xzW+8o0yUXMaePtW85fPIjvFMp6eRKtXj3JmzxcfdRcfsJ9gysh543U5rX1IzNZojG9dWja2dXQFs1ghuNPcfPFKfEl6fdnesU+Yh0hEA8bvvvqtA8K/+8q8UvI6NDWmdsqewdwwP4eizrswLf7PWyfSBAzk3CAiZ3zy7rm66OpLJdZt0AqP3fv3rWFxbj65O5k6bAo6U4wpIIy8tnanVtEjykk1LlXBY66zGxNhYnD9zVgD5wdQDOYKwDz+dnhI5Rk+Eru5ekRUQsIDrtVWKvSEWqrL2HRsb196QTlLU+ChQLfVq7Ltphwo24uxFZsJ6Z//AscbZNc8t9hf22MOHDsWx48dVnM0aSX/2yl/9L/+sJQs+HXqOKJjYtnzbj+b6Zsw8fipPTlhamla4At/aFWtXvRhFfqmrGUwk71MRuHZqoKqFyqDKFF8tPV1JzsViScVXFiPw0Hp6BkrXIyptKbhqWkcLUysPTR8+4+OjasaC1Y0aryh69WLDTpCHzmcIrAHcinbcqSu3O+WL/3M9FHbBNrDxED3DXPOF/Q7RDY4bpDTZLNAAubDPXaok5ygMoJnWohGWBtjXwXW5TaytprwxlLbv8u/FcB0ttX07lQ6icAtXE23M2UbUIJuNfEN9uK1d5+FiH5QSC1mQ7dhRg32aA4NgBSZeGYJSQKD7T3Ate5zUV7v9t31Bndp3NsIOMCU+0OtdfGFWO60apeEv1oIKJQ46grqYQbrYou3jkIVxVNfHovcVIFIVpVu5y8Fjw124+Cb+rQy0nR6sP2Zeym5nl6AN7TmBHkV89RjsNUuOrpp4Usb1srSj+M+6d6yd9nZoQ+2NoKPSrnTvWtPPsB3Gha5/Gzvx6BEpxIXY2LacB5/NTLvzrAHJvZovrAO392ZNkJbi56RI3RqdghsHRipQlMQHK7mmAqH0ZGcM1W2yzGnrIGGbbJ3HQQl7CKvN/L544YLue3ZuVgGxC8twJiDrQ0DhYpLllfV4trQSza2tGB3EM7gRC7PIHeoqCMnOqNw3VfW9fQ15iQKmeV9prmlD30TrToNLJGTb6n4o2y7Ac/H0FfNWnHoYzzzQmTvMIdKZDgJcSZ7OA+ldL7AGI4EsRgJ4Z1uYMzRlIaiVtq6v39pLAufiC4++tdGgOxcaPRc4M5fqnbRoJpBwihMnBw52Dn0Az507d2UfxvXxfLZ3NmN4ZEj7GW2E6fzJWmTN2vef9VhXYwWt/b19ydkApKxjpAGZmkTrzN4it5tmU2PP4cR7ETwBKNSauDR6MQBcFBmSTiK8Jwwwsg4X0E2ogBrm7Nz5C3r/6ceP3Up5aVlAQbUjhYEEhIpZHRlVkJCMMddE+rqvf1Cfn63MYcnZW3EOUbr9xEl1CGQ+yK5qe1ssHuPDHoDsAqkHr6UQkCIpwDzaVNaZpQmlGLbVEujgjyz5SnMyrrVs1s58ym99P15/43Wl6xkjWOkvvvhSZwVf7LMEL+zfABN038w3QEbWj6BdhamjoAt7v5cuXhS7hQzlZz/7RfzBH3xXjCXp84dTDzV3vvGNr2t+A4awFWSNcl/MYcA7BYrMT1n7LcxLv0omloYtrG0A1Z1bt5WRwPmIwxxGvg0XmnpDQSnggsBWQSeF9ZyZKhx39k8uCPL2NRkBc5aNYghG3njjdT2Dn//859JuK2Nc7EUJKJR91Jnvxkqtlj8Ldo/3Rq6xsODsCVIb1oP2D0lY6FpL0O7saWZiGfc8RwDg2ntVnOksLRlfngP7E3Mr5UPJbn/44W8F8pKAIPORkkrLTijyf56ZzIDBMhcTBZxLPFvmLXMWT220uqdPn9Scgmm8fOWtuHXj41hdmlfw+vvf/24cOXYsbl77rQJBMhNLy8/ixqfXFQCevXAu5mafyonE7eOfCYh+dvPTmJigc2oo+OB6BcSfzCiTxD1yLYwTwPz1It/SGtnChKGlecuZDEaiYyuZz5PHj7tRFWNIdhuZlZ5/m/YReZ5XsOtcUXEi2muIH2W5K2SVpuK3H34s0M8aBCNxDoBvrBtGgmPJ2Le+9S0BR+bJ5mZTex4MMKCR+QwGunHzpgBmPn9+l33NfvMD0vbjOAVxsrS8qqCS+XLj5mexpvOrLuIRcO3naY08QcPuNgERPSjsFrK9s6V7I5hH0kOzo0Nj4/Fw6oFcf1jz2sf+f6b+NEbPLMsT+27sK8kI7muSTDL3rXLtyqy9u7ZRT1dNdatHHluWZAsYQIYFCZbhMWAYNmADhuX9i0YDfTHU0hejNd3q0UzPdHXX1lWdlZWZlTszuSX3fWcEGSsjjN//PA+rAiBIRrzxvve599yz/s//3IC3Ho99UnFMBWBoOIkDfp5ElgoDHami1U8RL7+PvBelb5KhyysJgAQnAuuiNpQZV6U2pr58uII0F3mHu2f/Hjt8OM8rAVJ+V2sD/+b/+79ZT6NTaOlEscoo64lGbt262+7cmU+Z6u6d+Vyg8QmOjk7hukAOP7jnGPaif3GAY+NVMl5/sPiQfk42gkIUtXkQhriHHnDke9xv//foCA7njpGgw/Z6SA50nPk4UeMxHvgkDb3hZFSpuhx9v9433XGCM4FPw0LnWFcmsJwhn2X0KWNN8BiOKKrQgK2nIxzyxYUgcLLNnIpwPAbj3FMMFn7HJehLWtgmKjio8rxSm6aWh05914xF8RAAr+Ugaa5iQGRJXWpNJdbUN7PJ2nq/+YViSpHZDxuLQAmEhBB2gVJgJsOYJ1bb3bsEhVP3G4YHa0kAkkxJKfPKfq+3ex3Mo3cay3lFBVc0bD2UhyKtoERzXeEuC08+GMejLyt6TQKLbkhNLwcctMLaV/aBYunp+no8X625Rqk+bGZLwFQNrumc7/DNMRYUredCfTY+1rbPGsbSye2QYKe11fWaTjgso9pd+OBVZT8MRRrClFOOYnjEQW5GyUrfJLvQbty6U82iURRFgWUvGbypZHsLjjA8IpNjmpQegaFkMJx1SPO7SW09SwvZ7Bv5CroEmlOsPXG4u9J/D++pjLkGo+rm51CBGmzYMFUYxQerYcEwPdH9KyVXWf65u/fb3fmFtgxOsbiaZrV7t+8EVoTBIE49WRwYyVTRqSkYeSgLd6ie2RpVatL0JyBZWQnbQTXAjabxj1KqqlPnEHdG9zd9HUMpmcpmTYyOxgFMg1o3yCfyO3cn52HdaX7rGnbtG9o30z05lk8+9VSYB8AY5g2ymJxqYIuYPTZsnAlGXPbnwqXLKXvDUg8NjiVo1YCTRkDDO6ZnYnxk7Ccmp/LzNoDWi8Ewkv56m5qZ7hqN7yfz+8ILL0Tfffbp0eqF6LK49JFAxR3ZsrkG/8Bj9gNiBNbgXKj4+iwVp9dzxsmZLcensK+/oUE9fPixyL7GpN5o9jpndnZLnD1rYOTffvvt/M3o+n7YBu7fT4mTU3H0+PE4HD20xDqcX6YKho93MevNuPgzZ9sTTz4RR+YMqrsMsZhuzz7zVJ7f5zj/vhnI4JWXXnwpBpTBUiZ39rKrfo9ezSCU27eDcfQeHN9ktufu5lwZS9+HuYZZfeqpp1NNICN9llCGmiMlG+7z7ZmABf+1Pa+mz0txoJXrDTixz4IAZ2edgoE3f/lm7vIPfvCHMfyXL9eaOJ7O6bOjR5OtFMy415xVsJDIWndnwQo0jtrPYycww8wlq3rz+q3oY84MB4n+n92yPTCilbX1PLdET8+zLbjvK3y9g8CxTgDKkUfDp5Gsa9o/fPhQHDyZt76fyf7R/2QlgX9Ge/dMHP3k14JYVuPjQiaX0vOqbfQ6xqzA427d7CBjKGPX0xtERvxtnV4T36CjJLQ/Kj0CGzJVFdkiRKBXOYCYaH7+859HBtwjI7c1okuqcHS8tsZod1CCVCYrodazmzyEhYAhxjastjt3b7ff//2/l889cuTj9pWvfiMVy1+/+8tMJPzOv/X324ZNm9vRD9/OeXrWT458nBkL+obe+N3fa6sL8wHPCgwFUNu2bW6nTh5rg0PrWR8nXFAWv2V9LX0U5A8WmPx99StfiQ1XZQ3+HD1wmKZWU8vjzLm/oWScxitN30xmHzT+Co5hpbF07N63N3dubr6aCyUVwKEEPtTv3fn5dv7C5UDe/P5jj9MPQ4E3gDmAKdGL5EaAx5kWXL755i+jY15++aVUY/yOe4U95cgnRx5Op+1592s6smE5F9JHALoyNY2H/kBggB989FGSfyogSAI41wU/83848Hr+QEGXKiBmw8Ymxtq27Vvb3l17AusZWKtBUFdl3a9erwTqIPYQ9IsTaZAkE+TLHtsbdkpw3tuWh31jgTCVb8ku8O/cD/ddkFDY+RrWVxWaqjqqxAZZOMIuVZZckkQQwU65MwWhXGsDP/pv/3frxciB/QEVmMbE9TRrcXIWF5ZSKpXRUR6emS5u6IVFnK/FsKE8Amw+MlZOQ7F5yEmAkCx1GGyKuRrSQlgfHLdGwdrogYFytnqHpg70NyWmPtNdDRHVPClKzeCM8EbLeHEs+kE1RVOTVrZuSlyGXqQRY6Cthk6rstmFCC2HHB48kRrc5G2jPQsaQdinpjfUWO04fMWiEHqhKNBuamQcdYm0csz6zMLKg8qg30GHF3jNcNvUcVPCM1Mkys+Uo/dyyZQc787fj2H2eu/BwRZd+6JAexz0zVt3gj1Kc6dnCNWYkc2lIGsnZDyVywfaXdjo+fspx3DqqhkVhKIy38Gdd1PfCCnsLkXoGchB8PSRm8rUJ4PZ8W/2DjUFm/6zBw8ejg+1PmfJGXHpMyXTcIHNm3OO1v1AFnd1NRzNuXwdlV9wgZz8DMMpWQn1Y+ggHQn8P5gHJ66Cgj5TGwVLFkdH25bZ4oAN/+qo7LVSVDnXlRGpC1/BkqbO4lzGKWsEbX1uZVPTl6CyoKS0sJiIV4+APVUlQYnnMzVQunxhhqEURopRRwnN88DO+cBkcddl28ZT6it6opK3UP8FvoP+reiKRkbHUyqzh5SCzJgGItykaZ5EK8jRXpE5fdAWlhbKwYe1bJTbcFsdkOlQLYG5VKUZDsY8WNPJqZQPHywb4AMeMdkGR8eTdVpahT3DbEDOqzqQHpV196IqEPbmVhg0HkQRFauOTFfHUDQwmDvsnEGcZJkpX1kcOoLDYh2CD1+3bxb9Ec55GMZKIgzEOeFkgTmFeeLU6cjNo4cPty+98Xq7c2cuGQ9ZloEBnfbu3FTK3TMqJoQAACAASURBVCZiXr1+PY02d+bm09BkD2c3FWez57l+/Wbku2+cXA5N40qomcIGOTQUikJfmt8odw1+nhkbRFV7NAGqTIwla+kMDfVwfprrMFrYa+dK2b/22hcjLzLdPVaX8haAWkePsXSP6AIGkUGWGZWlJzucmJqiWAwdHAVnofmOsfb+wXprlH1Q+y3rw6ESmKEWo49kw30leDlzNk6mn/u6du1qEg9hCbl5K1k1JVKTZzPJUINhFxBgXkrWeMZENxzH19v+A/uDF+fM+2IQGTLONV0j+ePnnAwYZ5U3o4v7oSKSHbCjMu0cButw12T3OZWYGnw+ZWQvOeZgKZxk+sxZ2JcrNxba/r0av5TQR9v3vvedvI/pkiAVLzz/fAboOKvQ7HWc/Jxx7/PKq6/GoMts9wwZqgueX3ldqRpcRSZdUyhoiUmoP/7Rj9rXvva1JDoyJXVotN25fTd3YfuO4vnmAHAawKroiZSlk9ypTH9f1XO/JMqcoyw4TuuPP/4oyRyJFo32dGzNM6iqMXttgiyZ0wT3wvMvJMtuwmhgOpNT2VuQmFAVDgymCdb7JcnVJUrAD3oe9B5uUomDGk6S6mz0X/2OPUzFLNMkNdPezboFkL9+990M/ZiamEwDoOwgvSFjzOEh/32DZz96veZesOulR32OAJQNnpxC03Yn9Kf2+ujRz+IwgUS899477cSJ4+0Hf/hHSQBdPHuqfeG1L7eVe3cCUWEn7ty80b78ze+EaaqtLGe09q3bN4K5nrtzq126fL798i0Qk93ttddey2h0tjQMFnfm2o/+5kdtemqyffObvxfduf6gS2p1g2LyTKNj2WsNevRAhpCNjBQcB2/55GSCrBqDjsQA3XA1Z/t9ga49Amm6ded+8Pa79+6Nj1VBFJrhmn5K9jHgZEiUKZ+DQ4Gpkdua2no+AabJjkmadIwnmE1ASAR/9FZBWIvv/OyZM+3q9RsJbme3bE31g945gUkkU5NVVcYzHbonCwDTou9Ab/kXAyBmoyNtanoie4hdZ8M0QgHJoOLaZlPZhglJr5GRMHQl4dpVcwSolTTYFDmt6kzPXtc15XfQJ/Ln/rungvFz5852PPuVNHQnC7qymoCYteGn0DECQXfYv3tYr/tQvWXrhsj8p+uMuwOjINL0tNTixChTVZl3KfyFfmnXtk3JLjxYW0521GYV4wE8pcl4RfLdU2bK6ijx6lMKl2HfSNWNLRdphGZpSAaoLkVlTzlh1RCRCYnSTV0z3MMRtWsamqba9IapOJXW1zvYPYYXML6wnMPB5gwOyJArt4tGugY4N2S9YCq8A0rMpQgFVMdewaGX0S/KoY6LuqON6wl1XWp6bm29Jl5yqvqhG6trqzGAc4uFwYYJ7XtUJ8dQ9FW0q4GN8+sgZQuuXr9dbCBjk+3y1ctRii4MpwLuqcf9EBAKkBLFl8nhYKAYBxmdcByDVKT5bqEtrA/GcI4Nj7W7t++0y5cuZY9DtN6dgwuuaQ726tH9B5I1YlDHJyqz5N8cGa8fyR5Wc5tnLiex9kugQkmItil2QdXnJ08FZuT1YWYwvW5wKBPbHtm9K5mIqenC03qvOPWBjBQM5sFqNeL12fbeuWZ8OGvYanyO8hwZGXcJcV4ODabxtR/kg4ea/JLTfrAGfHayyN1AnT5D8tCBDy+0aUxKXZr+NNmV42WdmCPm78I3F1yjBiugZJvput05EDNtcgr0QzNRx9n+ADxqPs6MphJ3S0TfU8OpJhQ+fuWhcx26xW4wjqoOxczBUp4WNASWIiu5eC+ZmypRGlKzIQw9iwsr7e5Ssc/IvFw4f7ndnbvfnnjscLBkUwwxekGUhmkAGWgXr11v9+4b1a7BUgZPY3Nl6e1ZMMOrGjZ3xQG6cOlSZISj5/PDs7u60vbu3ZcgijNmH2QpyW+qMQsL4eu2p6kydRPwzp0+G2cRy4ZoI8NXrl7NXfX+nFe4O/f2yrWrkTlOpcwhh+TGzdvt1Ocay7ZnyAHF5MwoZjfyxq3bbX1tKTLvHnGI9u1DZ3apvf32O6EKU77WUKvUrwHusccOZaS07BAZgqkurGVV9pxZjU2vYJczTIeE/z5Y+oKKMHK9cvb6l156Jc6p5j9QDTKTQKODyMmYkEP8+vbBF0fUmF+Z8f0HD7Rv/t43k8k/fuxk4BfuWvjSL1yIU0wWOC6Fb53IXnnGLVu2P4TqPHb48Xbi5Mn2kx//JFVHmWiBvP3+6te+1j744P22tLjQ9j3ySL7vS3mcTNBLCQJHRpIJlOO6fKVGNZMhsumM+yEiDJrSrOY7a2Ec6Xtf/VAUMuRnsmrK1YIVDYnnzp9r77zz7sMeD477G2+8EcYVRtyZytpZh8zU3/78b/M+Mtj2nsOxdeuWOA6e8emnn0pGT9BjMIY76Tw5bPiOv/3tb2edyvjvvPN29J69pKP8LSBgD2X7+qyroIIDzfjSQXv2PdJ+/OMfZ+83bZppjz/+RLtx/Xb74MMPEyBngBddGtqyFt1GTzoHul0vD/mipzngkaullWTdDxw8mMmY7hId4fXeC9eweyF7Ct7pbGY3e6+5OBkCF5lbWTxB1yuvvJpnc+/YJPbRZ4aO8NrV2CfYeVWYJ596OnchzFTz8+34iZNx1PrMn3VU34LMfk2NLZ1WfVz0ln07fuxYMqG+p5oiULW2ZJE7OGo45Tlm3dhpCRFDSSSpJP0KStNNl22rcUQXF+c65pSx9tZbv2pf/vKXMz77L/7iL9r/7D/499uZ06fjQxx+5pV29OO325VLl9pjjx9u7737bnv+pZfa/kOH2tKdm/lMyYypyfE2O7OhnTx5NPvx6/feba++8kp75qmnkqw89OihOG3/zZ/8STuw/0D72te+UsHECn9qtS11SQMyudDBT9OfogLY3VV21nOSkYe6EJQH/DZJubGaGHrjRs4oELvB8fCag/KcPXs++mfXrj0P+5ggEwTJqgSffnqkC0JGA1Nj71Q7BGeHDx3KZ4TM4eLF3ItQLfveEgrOmkRLR5AR0Dn6Hv0f5/rcuQvt0uUrYWgCy8h8kBHsVfjkJQJN4V5sd8LjP5GEI/8yTFqptA+3ldVq2r91UzOhoGFL27dnb5I5gtNFSaHbt9vgcOl+d488utc9NLfPrpMz+85eB1q5qqn4StZNvtjr4hEvkgtBRfXNFTSY044CMIOywlpX0x6TXAqksSY5x7f7Z/+H/9F6PwwkmePgXmpOuixWGCnu4ptcTIJ3365tbd/e3W10rDJqIRLfYMw2hxJuqxgtijs3puIhr2SiFQ5u1/iXpqwOcywTGBhJ0V5nfLJGwz7F7u8+tR/He9WQj4pKPRyhc0gpjSWrU7zP1lgDImrMudf1zTUDjbNfa6ZoYI2Us3tAumERNrHHhGXMZxpvinvT68BRCpumXNXxcQ53jVODlUmnFReXVlJ+nl9AH4a/1bQpztS9tvKAU1JlNYMp1taxlVSj02I3JINi5NzCvzrglCxWlvO5/VhaCrYvkWQMZ1gCJtrM7OZEvda30GWRtu3eF0dWJklJidJMRSCjPess7WePifOMhV3XHIGRZC3RYk3Nwlwxl9IkgfMV+ADKvCUwj8LsOQ8OU4ayzM3HebTGMsAgQgMxgK9+4YWUeQZVRHC7dll/ezU3d6c4f8dG2sbOWS9u5MJA2e9ME5zwe1XOyWABcJhVo+lh+QuioQliYqywbDjP03A3qPkFlGilGzqirJi52OFG7frq8tpwAAdLazBByVsxeTwIJybZ01Vdpft+THfJhv0UcFZwWlgxjkVfppvoRmr38BdOI0e6cIr3c/aFly/Y0+h47TsnTdOkkclGr5va6A/c/Y1bN8NsMQqPPzbd2tB4Gxgea7fvolo7VQapDcSgHNIBvXdfu339WrK4lKKy9cLiUrueUvBqynYTU5Oh4KMjCjIkwJJdNXynMtGej+KqIKqmhs7f4cBtiaKVPfbHoAzZKmN6wyBxgWK+nCwoJ4dDJIB0x8md94WfvXvndmSXMcBn6zOUJsnJ5PR0GnIqYB6MA89pGBufCD3e0MhYHNNkNruyrGCI46PJ0Wds3DTTBgeGExRwmsm7z/d7dA0HTSb0jdffiPx++NGH7Z23f1XO7sREDF6yyhs25I975J70DrbflfFltKw1WPEu43z+wvlgOO1V72AG3tNBcCRA+gblflR6Jj1u2NAOP/549g304erVG3mP/vP9ftGeuTscrqsxGgIe57h5cw20cG4agSjlgpLcT9WJzgCjePnlF9tnn34WrLcgfufOHTG6cMtGE6fRcn092ftTp07VbAFsMQ9WI1cCZPvD8bdHsMuyb1VaxwJV+PUeKuj/nC+GWoMm9ofbt9DOTcWp+/CDD8IOQm9969vfjpEFN5GoMao+5evz56NrnOWzzz2bQE3mUsDxO7/zO2kgBanDosAxPH/+XHv+uefjYPzwhz+MfD377LMp8bMrvierGxatW7eS2SNn9vq73/1u5P7dd96Ns/WP/tE/ik6TCfdMzocO/OSTI0mWsHqgZ2fOnmt79+zLnpTNWcr9U8HhvAeu001MxbwTiJ1kBo71u3OR94OPHsx0QPtLZlQXZEDhbeNcZ5IqXmLV5tLvj+wXgFzOs3z961/v8PBjue9vvfVW+/TTowneBVVwtrD5YQBJ385a6A9VkTZv3ZFn+dFf/3X75S9/GVpa+tA9l2CxP4uL9xJ8+yJnPhPDxJNPPBHYl0ysyYwqGYacSPTRB9apT6UcpyrnuwP9BD8BOjs4MSEYkpFfa3PzstYcbTDA4fbKqy/HyRUUyTTTCc8/+3Ts/badO9rs9v3t+Efv5DVPPvlE++iD95Nlh5me2bwpMMgP3/t1u3P7Rnvm6SdzH9zbf/1v/oc0KT7x+BNx8vyuu/VXf/VX7cUXXgjNJAYP0BJY4Ttz12OD8c2DmXiOQMFM311ezr44D7LH7rswJhyqFuM9T+KnDcamkpOJ8alk/6dni4lKJdWES+br0YOPJ2iiywWIbI176c7dt6fLy1Wl7Nhf2NVyyndH5tiWfjS7gVjgSvQjutKDBx/N8CLveTGNx5XEuXTpamjsBoZlerdWgD1CN+uvKDx+enWWFuKPkAe+Dnt99zZ7dact3r8bXWWNe3fvCnaezxZGtYEamS6hU7CvrQ8hPegCC9qk164mOIdpank5CTpBpzMFLXvn3XcTzISd54GMtQSeirE+tGqklZG3fypi/RfZ4kske82nGC9mvDjX//l/+t31vFFGT1eZp63L5tSFLrxnNREoPe/egT90R8ruaQIaN8CAocBVi2u4sM49zAIOusYp13uniakbHGHB4fbsxns+xFx3zYUiIt8LuVpH8+O/5VBrGKrBH8koDlZpnhCEbYCDn7HbNaatskbKfcULHPyjHsC8v/o/CEFhm3soCOcpQzPAJDKQYzKv4SwyrA7OZrtUIvj5+fvJ2FRX9HBb6Rq1HOj9xaUI7+IyHPd4jKiMJ6fm2o3C99j3oWEZfPyVNU1So4v3B5YnzNbLYDFOlAih6nHHlGiPae4zyMEKw2Z2wce5sxdyZs+88GLYAESe1lOd2gaUXMqecuYYh8I+3gnGrKYQjeWCODOZop57HBbKPhuvm7Isp5uTeflKjBPHDtaPQpF9cE41EALmmGxV84JSy7aZmgbHaQtmfb3GkQv8ZNX8gSFGPZcGz35UvUY1dE+aBk1EzFAZ57xaUIxBcAylSdj64WTbx0z14uiG01qjUHGmMjwosIL3DvNFckcPS6H2wh6nxLpiIpTAAk6xqJOcZ1Vdij+9AruS3Z7sfjET+4rrt6o1RWdXlHGFUU/FxASrjp1Edvrq1cs5TwwW7ob33bJ1Z/HEm0o2NprS4ICs6NREW8SwgHmAQh412XG8mvYWVtrYhCoUKMPFBDQyAhkB39355YV7Oc8aP2ta2XQbn5xIWVvws2fv3ih1Rtz52DcT8RYXV9vf/M2P4xhXGfZoMkXJJA0OtKuXrwSDKrPi/TVuHTt+Ig7xCy9+ITCkE8ePR6GbCqbEx7kml2TL+1SV4HqUpH/L7j715BNxLI6fPJHqG373gwcOxaDglTZwgGxl0IFSeWo8v+E3JduTk+NxUGTkZTqKQ3b0IQ7PXrg7Ca71e8zOZv/Q41kXJ1JGkK6rqWknYzRQovn5pYuXkgENm9LQUAKTTz/7NIEw/ny8qRQ4Z97P6RgGp4bGbIt8ofST2TQmmxzCaZI5n0VX2eMtmDh2704gi7ZOiZfeslavpUvod+vlfPVjmDmPmfzYDVqaGJ+M/vG5ngdEBrOGfdyytYIGwYAsNCcLDZh9VlGkV/pJfOm4P3++mrOwITz+WCo1nOT0I4yMxBnoB654X3qmytY1NruHvuDWPXbsRIzwrh3Gys+36zeuxQnzbAJ2nxs87/JKmvkO7D+YMvN//+d/3ubv3S3c9fR0nHXyI1Mqk2niGjnDlcvRpzNefeXVVOD+6T/9p3lvJXPNXjC2HLPicB+JI0lOU4UcGIjzzhaAAr7yystF03bpUhhF7LP1CERgw9kmn4dZRlJLNVN2nq7p5xnQTbCzAlfrSOCK0u3c+ZyPgAVjg7NFz6YHh/6TvInTMjraPv744660PdZVFfQtzEd/bdkyG3iO/e4hARkotbIadpcTJz7PGQhUBDMvvfJySuPw83iH6GuOVU+v6YxM02RDrKP4xjl3dPtQnO1QON66nSoEPQvOIDvp3DhVdLB7PTO7JbJgvwUkqgJlv7spr4EFVJ8QSB7IXSrHfIGhgmq2Bg4z0mZnN7RXXn0l2edTp05HBz926NH27HPPt137HmkDw8PtwskTqXipZpw9e7od++xo+8rXv962bN/Slubno4c/eP+9cC7bC07xsWNHMpCGTtHrQSeAWXz26aft61/7epud3ZQAaTL9N0NtceluTb8eGChucrptsAaJXThrkmbNjQAbtI6wZ2FcGR7JxNdArDbMFInE2PjDZtGhsWoCrgBF8+WdtnB/OdUl/gOZWrhHf15LpYsDzN5kCjWoW5i5qpdOMiY+Ukf56WzxWFub93KHqtG2poRiJrt2/UZ0BTgeX2ZtYCQBM4o/MyHobBVYCZ3YjdXlJBH4ALHDKvPz86HYvD/vrg6G0tQQIAE6JpAKLPR9mR5dTG/kf8eOnakC6XmI09tVdslRwYqLvU0wSye7DwLy+Byo/8KX3g0iGtVfpBmyEhxVgRwsP7NroE2fRdjaCiqcnghV/P/z/+L31jOBy6jo3rmWMYb768Zu94NbYgQHdIdOp4xkLKUIQrRXoO8eLhGUbGX7OgxKsuMdV6XMdai7Ooy1l6WU8VvTIcOv3Y1WhgGtTuTqdPbuI8NjBZW2xhEY2/FcbkrSYRX2umAagZ50XIbw4z1ulSPdf65mJkMm8C0GsD46GuGoja7MKAFOGa6jsuPMav6hlJQyb966HeeawuREzonOHihd32mXr13LpZfp44xt3bajwW2e+PzzjFNOGXlwtG3btrvNzGzNRUun9fh4JqTJClczJ/ziTC4Ap7nnAnWxCYavwmIVL6/n4yBzxmRQznx+OgL3ymtfzP5cunQhz8fAmBCmRKIJQxacA+D5bDSMGieRInWhrA/2sDfSBJxR6TPXvcEt1o/BZPaUgmVt8ORyvGV5OETWyGgcOKCMOprJWRpuXAKCK3jzeaZaPf70U5m+iCCe0vL5ZUDRl8H8yVrI8taggxrfvN7WVldCuVeBWbGmjI8Nt/WF5TiTurBluchSHyCa/CgbOIUZYnmxmyaljF9T48iVvcx7dhzBFLeL52z8XXcixYuHDa/hhA/8SbCn697aC/teXNCYKKrUa10sQ5x2PKULKkp3MmpdZkaFx73auHE2dEMTydqMZXCFbnaOoHO/eeteO3DgYNux51AUh8zL6jq6L3Rh01E0GzXQ5FmGg22WwRsYfhCnK5Pdbt5qs5tmc0aU2eNPPxEHlRMoq2SgBmqxRx450A7sfzRGlWL/wfe/n+DjT/+7Pw0mvMe5ybBwNhgOgSPFRH42YnXAF5rgoMpv2DjIAAUd+NCOHYFrcBYZW/u3dcuW9uJLLyXo+vmbb1az1Pp68KPkQKmTMaFMyXx/Z+gLwZv7RuYp3GeefiYZPxCGfiQug95XqXyefemz0AIawbg1MlA7dm6Pcwo2JfBwpoZMkPdPjnwSOeM0g5b4uUlpnOX9+w/mM9w7mVRr+Na3vpUkwQfvv//QwfQsv2n+XQ222NqTTR8bb58dO5qABazFeXlf6y2YUg3X4BBbV8/KEZxqx3m8YcNM7i29oweAwRLwyMrKQjoPmEsVpwTEWwUlBeEyIa4o80BHwNIM17ibNR498mkgDfSNwJfuDOPI2bNZp/WkQXV4OPAEho3z74/1KHXTqXQiqOLy4kLbu3dPBoQ4Kw6p93bHgoVeWsw+e+ZNG2cChXvrrV+2N9/8RRnfOJRb8t72Og7oyEg1kM1simPje76cB6eHw3f48OG8DjuKAm0Z9plkoAW2TzzxZJIA7JxsPvtlb+jPPXv2tgvJng+FXQG0SOZYABNs59z9VEPOXwITqpK75IWMu7W88vIrSYRUEFe0qvbuztzdyNsLzz8XHvZQ1rWqsoTTfLnGkgvAavhbQRwL+riSfVhYuJfAkkzYQ3b10sUrgWagcwR9KEdiMHYOzR+WriuXL8Xhc8640AWvRZlHR07mvTjQ9obzbT32wue7/+wEXet3+uEz9DbokGdQlZqcmM5rnDNaTM/cO0ED3dCa9AJlCm3ZA+vMlOIxzBb3A2OjH+/cQbW3u33n298Kjvn9995r3/j6N9qrX/pKQRz1ld2+lTvtPY9+diSUfH//H3y/zWycLlswMNAunD/XLl08l+FznsdaJREEwvN3b0dOyIzk2/f+4HuB9XiNz2CDRkfWEmSHerOrznM8wcFOHDseZ1Ugz5NyvwWt4CB0PR3uDgucOZAy4MG6u8Oxaq166FaSJmr35hcSiHFUJUlUIa9cNpZdNepmEiY4+sOdH4f+foKLvpJGX/OLrOFSxzTk+dhg9oF8gwrPzd2Pv8ExB0GiP5YwgHUsJ32jO7anMHFBGKwsJamQiuCd2wnSUefyATQyqpLt3rs7vX1Ft8BH1bdT9q+SuTVMkB5K9bqDHRWKoQgritFK4nIufhl74qzcLe8TeekGGIV1baLmAUjYFFHDePdeHWva2GiYs/imYXzqoNXRpf/Hf/y1dZFUGhUyfKScy77E7WFhZ9CZ2OSFe3faxKSGiW3twQOO7EqgIdXxW01KodFSughfST1834SWBrawOlTGui9xBiaU4RU1yMbf3JLKTBcJPaFQAqvmRnywS1W2DbXPZChgOJ8pJ4KGwH8PoQosXC9KLBecwDD2xY89E6cLAwJuRqU3jo1Dtx5Om8x1hHl5Jc1Cxaeq+WsuncyMRZw8IPuJiXBd+vvy1SttaXm1LcArXbpcZfzVB3Ha9z9yMFhTY0WxSyn9TEzIZhWuNRF58Mt4Otc7tgT7VV3SPWSD4ZfFEVH5HXtqvfbm9Kkz2TPQley7zOiyyGyobd6qM76yTqEdu6nBZlf2k6BRos5VAw/DQCkSMOVbcgAT5xJYS7q3YSjvzceAU5AE89FHD3VNhYU3h+1m3Dk18Ly4NjlEAhPn+ci+vcmqu2ho42QyEPMz4rLdX//6N9pXvv3Ntjo3nzLuX/yLf5FSDsdTxpcca1ysjHhF2pRqcZFjqdlcA1qW7icLMLNhui3fux+sG0c8MtaNYRc0jk9VOXrj5HgcAeFej31jLCignmKNzBUMRENSYcrIvfOmHMvpXo2zZ12yFiMDlWkBpch0w3A4FxY/WXewlmRbuh6ETBtdS9B29+79tmPnrrZxZjbcvCBDj+x7pO3etSvy8+v33osDzplNE9yDwbZl6/a2Y8/+0Aa6qzLfKj6y22kmDG9uUQCmHCfzq1FZRtHkLwpIENBW44B+45u/GwWq7G5aFyV951YxKGCuOHf6dPv1O79uB/Y+EiNzIfCEq7mflC9ngnzJEulsd04im+mZakazJlkM2OJzmmWuXQ2zBWXnfhr9rWHr9KlTbbvmnT2700+gGXLjbI1c1uDIIes7uSldDlFfeapMRhkQ+yQzRgZffunl/D7H3R1K5/4YbKNmoMtxfvzpM6T2SLBHz5BvJVCfFcaf5ZpoSQfi2BUAcqjCtnDzZj678KvXc8d8yerLaFvbN77xjYef67XwyZXpHEgmUWnXumrgxkjKwp7DWkBssl9Do3FQVBAFfT3My+94vwy1uH07DmQ5awWtY+Q5/5wljjbuX3cEPIQRcmb2F15XVoz8yYSR9Y8+eC9nd+jwoTQ7pW9iabk4fbtx2ZIRnoXuAEMi93Q5p0EG02d4DnuLcYEDc+CR/dlXV0mix2v9vvMjXxIgxrRzgAQ97onkhbKysrfG1gOP7Mteex781Rxu2Ufr/rs3/y73GJe4fbK/9J499qzWbO8FEe++805ozDjxR458Wob6wvncbd978okn23PPPpsz+eSTj1NFeOXll2MLvLfgE2d4GrtWVnInHnvs8bx/qkkdtZ71y4rD0b/00kvJ9nOSiwxgoJz5+fncRdlS8Dv/h2n2nuzUz37+i+CxNeFLbIA3GJKUhv0Hkgvb2uenTlQmNdU8Gd/BdurzM93AoRpsBperXO6zOT2mDpowSne417DFZK0yhaupNNGX5IINVq4HNWJfVAP6BkVQgVs3b6TyDBZZpACVQ+ub7eloPQihnR3yukpM3O96VUCb2Mzizd7VBbvuWHFej43XAJXFxfkkFNgWEB/n+9Irr7ZNW7a3tlo9GOsmRd+9G72ske5nP/1pZOTQYexDN2I/6W527c7dW3F+ZV9NOnzrzV+2kyePJ7ikD7zuK19+I7ap+ogetPvzc21m40TbNON+Gl4Gonk7WeQrly4mc82WaET03gJHdhjkbev2bbEl8c9mt0R307tTkg/Dg6wNEgAAIABJREFUKrYtPkrYtpK3LJdUgu7ytauxDYUaAClabyeOn8xAo8wHGRmLL3P85KkEBu6hCqTAlJ6QCKCvTP8E43Ee2HGcvwrf5cvX8nl8IBMcZcQdJLuShsYkK9c7Kt0W/8ti9u3dGz+G/3Hj5vVk88mgxmuQs23bt3Twp7XQxyZpxiHuaBdTpcBW1k3rpK98z76oXKT5clEzpIFX9/MMPTFCZpV0jYL+rZnd+jMsJhNtCx0hsebZqum8H4w2HugqNjx7XvDZtTbwf/qPvrFeDBArmWQWR24QH3B57DAslJfO4nAq35tvY+MjbceOLZnMyGlhLF2QuhDVuRwoR+AhdbCZxNZz83aT1npF73fjXHcMHJL9GRjSUe3EuegmL2WymyjsHt7rhYcQhFzsBzilq6nDhoYObmomBwqegCbq2o3rbe5OZYBhuWRhRZPrAw5gNOWNNDJ2o8p1V4tuvvDCF7JHGVN88WIiNcbR/tgnQqjxq7IE09ng2S2bkf22ufsLwfKEZzQNaGNx9Hbt3BFnfX2tspVA9z6D4fAaF9BwCs4wjCFDQxnLFCp/BPuTAy5sIoHl7FFkMIBKh5Q2oRHRuSScSzANylNGSdmRAjfNaXxsMg6/13AqOA+oq2pE7Z0Owz2W/xMsnftxTEZkCmpcKQXACLkMFD5F43UZ+XztetbpksKiwU/jIYa1/eTjj9McYB8effRAsrPXr14Lh3mt+XzgBf/gj/4w8IYjH37Y/uRP/iQGiLPC6Pl9MiTyXlq8l+zj/L3b7cSJYyl7bqXQJybb5XNng+964vCjbX31QTDG9lrkOTuzuY2MjVT1IwONltsk3Dd4ycpScG5K/Jz6dOqvtShaCjswkThpZfB6mkcX1HMxNBrmFu7NB+awf5es4kjKY+6CCZMaGD2v4SQxMqs41aeqWRIm7tbtduzz021w2D4dbiNjE+39999rN2/eiKMha2RN5G1sdCp/G+Zyf6mGutxHRcnpX6lsLUz4vn278wxomBigrNuY3MmJZEMYoZmNG9ue3TuT9RkYqqmbG2c2xmkgOx99dKR6HhrFXpMcL5w+k47uXZu3517NLSgT3kmk7x4rCT//wgttfHqqHTn6WTt+4kRlBzZMB4uaRq0ueFpdXg42jpFJtmTRgIv7UaborNx5GUrawf14/KmnYvwMXagMr0rP8kPcs39z6qyHwXBu7jP8IX3QN6xosPrs6GehaqPbNAB5PutzPzgR1VT0m5HYhRvc0I58+kk7f+584RLBOdbX4qTLELqrhWFciiMtaOBYnj93MWcho80R9Pmy2BwpUIyegcgaZBNlb625n8oYqMFWQx/mo6Nmt2wJGweYD0fXM/aDLejPlPZfeinZXplQcksnXL58Ncbupz/7WWjRnK2f0RmwwIx0wfiK1pQerLHNQ1V1W1lpd27fjKMb+svt2xOwCIBkqf1h3OgKr+/5xOmKSnps6poDV8Pa5Mt9sDZOBwiHyoDPBht69NGDXQPphvart97K2bJLnOwdu3ZlLy5duZLv0fmqM3S1Pf7d73ynvffu2+3k8WPtBz/4QQaKeGb7Tm9ZJweJruGE/YM//EHkGd6/b94T+KFb5WCbxoij0zP4ObuaCcKGyFy91p559tn8GxuQMvm//tf/Jg3lAjBZ8V4e3c8vfflLqSRymE6eONFuz93NEB7BtCwuue8bPEF5Is+biqaQ7iej9p68/vwXf5cGw4vnzgfKtWF6Ks4xGabfBBEYMA4/9ljWmMzn8nK72o2Z53gdOvRYdDYnhXOsguAsQf4wtnB2BBXuac8GRS6wSV28fDkNaCpObDonx56SLYwY9AynStaSDqUTMRH17C/VaLacdclycoDYKfDUYM5bS4BmboX789KLr+SMM/xEBrwbWKJyisWsx2yT/6994xttbGpTwR/WOnamxYV24dz59BOAI7g7HLkDBw9kmiHSAXR1gWcuzCcBtGfPvow+/+sf/rD95Cc/KtjGzMa2a+f2ONf0gL1RIQAznJ405l2T6mCSm56Rc3318uV29dLFZJTRAzu/Xm+MgJQY5LIk8zvUNmzCEjSdAWmZtJtOt+o3y/TK0AIWi5MgeX5xoZ3+/Ey7feduEhS+QIEEOtYhESyre/T4yTj7Kj7k1LnT9+7rqdOn06NBp1y4eD5yUFXcsXbzxu3AIe3V55+fDr4aPM9zSNSFXUaQ3w2vYwP5b/3zxZdaXa4E6MRE7oNq/fSGuu856wddpnoMrKTKwmFH6nxWz8HH8+BV3aj+q5XVxQRiGWKlgjOIaGA2TrSqeg99q4TtVEc7iElppaCf03rMCudvf1UD3DmVbe8VSHEHax74f/xn31t3GVaWUZzBp3bcvpOTXQlSx/5EShG5yIuofIbb7EbZOENc6s2CYUExE+fc5KJyMHxgwa1rlHGyOB03ckVN8NzVwVlf5Vhnkd0wDlCNvmHjQfhia9Run3Fy6LKDogrCRkjmNWFm+AYoQtHcidbuLRSQHdfp/MJi27dnX5vD7buyEmO/atxyurOxXCyEt1EWg6LtB7qg62KsHTxhdQgwSD3xvcxBumpF1ssaGefSJUdIMtp7cSmlZlFVDUmYiqAywn1zxqZNmx86Fxw5WGbKhkFmHO0tZ4Ly4FAbZKApgpEECfnwg4+S7SFw/ZQrhoLhRsEjY5o9mzJhcTbf89yon1wgxsjP9h882A4/djiOmO9hQiCkFDJDkAz1wYMNRQ9F6bxlET2X53GR+glUW2Zm815KrrIfonDvpVuZ0+IClcOypxp2gvks5g5yxUn4h3/8D9uDwdaOffJx+7M///M02TgL2aE9e3cnY+oScNT27tmTcit5uHTxQk3re1BQEQ7m/XtzCSYEZEc/O53S2gvPPd/GJ03eXGmXr16qTOTkeNs4Y+DEYOiSghtL1hp2biJG4eKFS5EZhmRseDCUV2Sgx4rC2K8PrEdRYzHA3/nCk08mKl7XmEupPaimWspopRsIRO7BfBibhZWVdvHK1fbJsWNt06atbXbz1nblSjXBaCgV5NhbUbaSWFtHe1bVj/l74B8zqdwUe8z0w7G1fWc9qEGqL+MT7fzFi2GZWNJklRLfUNu9a0f7xte+3qZnp9rNWzcy2p0TqhJ0Rwc9+raltWBWw8CxuNw2b9zUxlfWwq6xrOwJ447qEq3n5tk2s2N7jPGnRz5tp86eyXjbpfW1h85aoCZzd9vW2c1xKGQfOStpkr1zL53lmzfUMBDKefPWLWl6aiPDwcXCHYPKkEEBmjtKZhlUTofz9cfP3CuGj1NEcXqdrKQ786Mf/ShUW4wUh0nmPgmIDZV59V723p1RZp6aGs973rxxM3c10xWnJmP8OTHOlaHtM9B4osEdGCOf3zc7Wg8n2tn0TXB4ofsmUVRX7qS7+c1vfjO/96/+1b+KE5fy/fBQe/b559q+vfsfsgDQshxp99ezWJtnrcmHk3EwyWjwrm0g6/GaX/+6cN1kvGcdQY0maPzmt74Z7Q26IuDJ6PJNG/J8odRbLjq+Hkrl/4yvQMj3BSdp7gbfEqyjYZua6iAlt1NWl219/LHHA3eC/7WHPfsErHVx874clqtfvvlmqkGckuHJiehhHOYyfIIGZ+cZ/vYnP23/4I//YXv88KPt//ff/je593/wB3+QdWvg5EipoMgay0p7lq987avt9TfeCBuNptiLV68ksyqjffHcxfbJkSNtEPPP3FzbvWNn7J3flRyQ2U+VQeZx9UH7o3//P2yrt6+3X/zdLyIr1uS19knyYcdOvTALGVoG+qKyoDQPzuI1YW6Zn2+XLsKtc0Q4CnpxahaExtReni9evhRs9sXzZ6MLJBqcA12uqY9cfvDBewmAHn/yicAWJGYyWCOUk4Ph0PZ+HFn6kG62huKiH8z67C0ZcdfIr7uhWsTeBJ6yupLsOH/gokpJGuNGC26XwWAtWVEOGD2issqu0RuqnYFzCZS7JI/qlrvkvdMQOAkiuZyAVIOqOyFrHijHYAvuGZsUe//Y4cfanoNPJUPcGmesMqKq5W19qR3/8MM4niBde/fsrWnV16+lMfFv/uavk8xge2YMkfF7Q2Nt5d58O3bkk/bnf/7PI99rK6vtyaefbN/9zjdT/Sn2lsEElJr6VlckJdCkFiPb/Xtocg0tudWOHT2eLDz8ezHRdBTCaIgnJssBnK6piDLZSWwMYkUrWEgcbYLfuvkX3eTiubl7OR8Vx7CTdLhlrB03QQI1b1/UR6OSWv0EzlWPRegVlxbbowcfjd64ePF8V0kSaLPXqqHVL8EHcU/pYGfTQ4r4H6XjajCds7dKd4BcSHyOd31f5Mbv8e3IgHXwNbGo7N29O2ctMSFj3VOWem6yI+HJ7mONY6/ZEj4U5qzBQY3rk/kdn1dDB9dzxhNjcPnFViXnjP2LLxU575AD+MaxSKme8A/Yguqh6gYZ/Rf/+39nvQZSlHMd3GfHuOHg+m7tdKaGxWMpeCFMBEND6PcGI7Qi+WB+A2cozuHqmvxNU2LYI7ymw1rX+Myuearj6yQYD4UC/VdGmE7nvbzxEuHrhinIXufAOiB9NgkdV0f1EnaBazfz8MjMZYNnN29L2crznvgc7c5oO33qbAwipxQO2vqVVzgLNltXtK8yDoPJgFQUvZIsARjGuQsXAu3gQIv6rVt2hzND6G/cupUslH3KBLXxyZTuZBaV7mUjQCQyTGRtPQ4iZem5r1+H2SzWAf8nEJq9wFF08lKu8M9feOGF9sXXX08w8bOf/SzGIdyzt25FkXI+yhjNJaOmXAjCIvDgxFy6cjnYSqVEv0NQwjO5cWMUZE95RHEn0OhI29MsdvFihJbxYbC9VoafPHm9tR468GjOpud7Lmq64Xb02Gfto48+zH7KSKiSuHAvPPtssuxp1JmdzZ7KHGn+0tDgXHHKFjRkuB04uD94RJ+XkunYWJufu5P9AjnxTPhT+yyA5iqy7tLeuwfastJ279jVduzCeLDYLl29FPjIjWtXs55Ns5uCr+yzateuXAtTBafIRQdJUPJjVDWqUh6MCEiR5qL0CoyPBBNMCS7Pz7U9u3clg6SxEiBKY1Cy4MOI+NFlrbUz58+HJmwt9EsjbcHAgeGx3LEbN64m416NmCa44YAvFp29+w60TRs3t5ERzvl427xlayofZFgQIhPWN7wwsJ5fwOsOqXzEgYIhWxA8XIhheO7ZZ9riA53gMJebw0V668bNdunyxSgiw1kowDDYLC63q1cutwe35qKYbt693bZs3ZaAZkwT9NpaO3f18sPJWCAcYBOD4/h7a2AOB5XBxmIikHVWJmda5+WLl5PxGDX8aXQs9zQKWDajw2+TG7pL+ZKhRXuW8vr+/YFbcJxlKcmGjKavNBYZlLGheKsZQf8XyHF2wKyq6W9D9o+Tk3M6cyZOlr3EFY1pgH7oYVaeR9adDLsv/YRD7/PI/kcSJNM59j249m5Qhn31Oc6UTvb6oiNjXKfDg+yuCgS279zZ/tl/8U/Dpxyoz3hNp2RgZX1VeF5//fU4Un/6p39afR2jAlBDfvReVDe8z2Jk/E2OBTEnTpzK/aaHQLbCaDKP9acya567Z0GRvJCtlPX1nIIZlSzQCI6S/bKPIDb9qG7P2GeEQJzIMmNbvLrT7djRo9GxL7zwXAwfGE1lb9fizDOeqlXO1HQ6+2aNMzu21Z6OTbTNs4YB3Y0uphs/fP+D9sUvvhZ4hIy3O+GM3H+JlT7zK7gnN55FUPj3/t6/lcDliEbU6alU4zhrb7/1dvvxj37cHn/0ULKJe3fuaksLNdadc+ZZZcutTdb1i69/MUwkHAHOhQY72Hvy9vHHH7Zfvf1W5EuFWLUvQ3rW10NR6Kvu3MjDRlN7Qv+zVe4zqka6OK+VBWTD1gteyAl3ls4UMwq9zLlWadh/cH+ePQ5yEjCbgp8uB34mwTv5unGzeKd9gVBcv3HjYYMrGXCXUALm53NzkbVUrzZvTvOmhJFkk0Z6djz6Z7bw/n63WMvuVgZ4o+wlnViQhhqCtCV6gj11p91/smBNZNye6TUJiUC42E2InAohQxqVxyfawBA2FL6I6ZSdz9Jq+vD185/nnDi27ptn/Ksf/lX7wz/8wzjGRz75JImWXbuK6WLD9r1t4MFSe7C81C6eP5d7qGIbus7DBzOATtJv69aZNr1lc1tb4mOsttWlxSQszFIAE6VzF+7fSwbZc1q/L34Hu8AuBws8bRT6eBI7/BaPYXImxqb4ax00ESRNgkZledLvoO+7v5B5ABlAc684njmfmhDdn1s373aN/ibmrqdaaIw8/T4pqRGs8WBslv1LQnSdhSxKYTYRaxZndHxyMmsP/Nj/czc35nuCB4kHmWZJApAj+oYdmtmoKbfw1eFJ74bSpU9rZLjt3V30gqCNbAFDWDM7HsRW8zndLT0Bp8+cyj3kR2zatKEdOqxqzy/sJzv2FNB+t3oV4lyvYj0rm8qOuVdkEwsMTL4mVCiF8gVH07eXcOb/80/+cN1hyNhy0UMh0pW0q/mrJuxJmVuEiMvDuuxt3dANb1NsCmnKQqzfsYKUQ1zNXCHW60Zg9wD0fty6i6BBQ5kozg6gFVFfW49QVdczoH5NYQreeLHGhjosZSGrsGkZItJ1CVNC6bZdX49ChVNTtnDZKBaZKqXlEydPdY735raQxrfRNrVpYy497s6tO7YFp6oRkfLwOC44DCD8+AYOPd7HhYWUzTdtQp+0nPG1vbGRpdFshTWEEabQCIxGlTNnziXbu2fXrocNHgIel7Unh6e4/TuZ5o0bY1AJE2cutHxLS6HDEUTICPcZDUZTFkpXu+cilISGgouzPjySrmAX4eadYkDJWOV1yrjwUTKpychSuo/sz2fJNrpk9rYvqTs7jpALL0PnbNCSweT9/u//fvvCF76Q96b4rYOxF5Ez0PBsf/M3f5M1iY7vaPJJqf5ejL7BOJxSRvftd96OYgGVYewEKYRORnbrti3txPFj1Ym+kZN4oxTK5FQMBc7aqamNCSr27NkdZc3YjY1VtmfjxplcVOuY2TyTst/Pf/6z9tmxT9vS8mLbMrM5mE9MARwDWQ2lcZy4FJjnv3sbhv1GZN7eMJQCGueJPcGepfH2gUE5Q21idKiNDQ22eVOhwK40UkyVTA2Pj7cbBl5cvRLYU4ZIDBRzAplnlDgOe/bsiCLonSGl9O3bVQhm2rlzsJuozQbazRvlwHAsGDJGdmbGAJ9qLCu4wrU4sByOPosKR0rhcTqWlu61w48danN3b9f75C6cT4YrPRdrzmJ3+70vfTl39NynR3MfKOdR5UENm2sPwipxc34udwbGW6qMA724uhIDSX5kT0NHdeVK1iYzRwukX2OxuMU5VYLkTO0L7OVBG52eKk7VcFvfiOP87/67/9NwMsvsJsvzYDUYSYqyhwtk5HfXXEp3JOM8Odl27toZ5c8xdj4CZzAVjjdHQYbGnfbHeSsjMuZ0KX1mvSl/z26O7Cpbk7GC0BXG+uqVq4GBFdVYcew7T5Ww/r29tnewazrY1gSSlDwIBOeZM2C/8h4jownqlMrtKWdaFc7a3nvv/XbypABrLplsTi9nBG8z/UDfc7Z7CsKtW7fH0RFwFQRNw/F4zoxDy8H23o88sjd39mc/+Wk7dvRYDHc/Bj2BNiM0Opp9h3+2vxIebIgKGb3s5+5Kspb7HwlDFcw/qj0l3u9//3v5/ePHT0af08f2j6ET0GvktT53ctfB/WH+OH+huMd9ngx3zgVG+JF96c/5y//hX7ZTHbcz2jpNapwcZ+vZPINgQRZU9vil33ktn2MwGCeQnjMww9qfeuLJtn3zljY5PJLpgjLWWD5++tOfhikEy47Psjfkhy6VPXY+WJhkVO/d1zh6PIG6MrmAonT9YiBwmY2QZv2x6EpVWXsiyYESje3skyvOafvOXbk/is3sYc16qImdZNJdVzkLTGF4oO3dty/TAPuBVvpH6DQJEPpPRhH8iI52l8A5lNv7qi0ZonM5YcbJ2xf3TKMrXUiGeh50z9UnzQRTKmX0GvnvBykVnWKxcwmA3BOlfY4+51rgwE5JIgk4+kTUhpkaQ4+K9UGoZpfT1+PucTTBXe6AIiwVDV5le2Xma+BRYHppgryTgEJDZWWNJxLM0gu3b9YkUHZGwEBvbMUqsrTcbl6//rBZF/WrBNPw4Foa1GXxNdddvHC5Xbx4rpzCQZ+LmaoG4JUfNdKN4tZ0uyFQE9N57edgGyoK5Q6O0Ff5AwUJXMYAH83CcNvTkQm6hf6/fftadIXkoGorPdozChX7mmmbaGsnIi++/O5DH62jBQ1EbBD1aw3Bcy/4FM5UMCCzW75gTVCWWMm5XrkaXdhDmejqnj63n7LoGdOb1zG7kQ32T5Xd7/XPY63OyJ88d5K4nvFWu3DxbNayaRrcTCP9zrZn745uAM/9+GL2eWS0eu34uZJza6Aky5pXqxeQ7rN2viFZ8GxkWfBQPShgnRX8Dfxf/uPvxBsWhQ9ntGANAkkU4u9uNPF014GJLBu9D+caiJuEDjbsBzUpKoNUQEM6kHkcXtRQICJxrv28PtxBphtd5i+cwZUp5khHaPqph5mKyEQMtKHRctj9DCyjqM/WH0JOekxWxqF2jZnK3MoPlA5ns0Dsa1mjCO7CRU73SNuwcVMMO0dgbAq/9VjhfbouVs+GskWmmSJiBLAkwPRh/wgMZXExCixDeVB+aVDk+O3cnVHMyTzeX+gaXy5EaAxUIbC7d+4suruOoztUY0qzOt03zTwE1YetZaYoYRgrTovLzsl0uBRs6PRGRtJ0GPz3zGyUVU1XLNorQsT4iMDQ5eBOtl6T5lKCu3YtOEIGzmXSfKYsWyOFK5sQR+MuaryijVLStC8MI4fGmXJoGV2G3/tk6t4kPHzRYO3YuTNG88/+7M/yu4KlDz74tK09QPWzo5qINmxMY4xn8RzKwOSMY6GEqGEynNArK4nATdKytoFBw0x2JOvhOeFWdTP73P3792UtAgVZGXuhnMXJE6AQWMpIY8rVa1fSa3DwwMEo8AP797d7c/Ptg/c/iPF5/IknYkisQbQtW2h9F85fTMYDRt7aCvZTzTr2LFPFGKXbN9tNDZ6zaJVG2vlLV6I8N23eEt5VWSdZqTIINcRBgEU+KVrcqZQLhgWVg9Bb3bybCVm378AbVlEJDpvzbJ/Ji+h/YgyVkkmqZfx66rPdO3el4YucVeMq5pG5tnHDZDJZqKh8v4anLLZjx47mQ9wxRuaZJ56K8bx09my4hCkfMqYpUzAvaEOZV07i5sgMA6nhxuvJleBBFp0Bd/bkGz4U7EvDEueYQvZ8/bAYgQ2j5wyu3yy6MjLEOfrggw/DJ0uelHcp0J7pwbO415SlrFdoA7tBFdZIxpScyXlNmyxYAmfi/Q/ef8iJb+85cJIWnGoGQDY4jtO5c5URHh0Jk4dn9lpyIcPNGJNN38Nq0rNoWEua/SanHmbY3WP4agGd97Zue+C1nDLrY9QEoc6ecbE2+tjn+vIZ9sc5OXsB8LvvvhPssPvrfpA1g2rco34GQM/SI1Hg88m6/eXYMFyCkA/ee6+m3A4N5v0Fo/2gGlluTgunnhH2fY4m42sd3uuZZysLLfBiczgpnO/bd26Eg9k9pNMFAIIivwt2lQzihg1xYv1/w+bZ9vzzL6SpHC42XMpP4ia+nWY2mUywk//qv/xnadxiuL23c3D++kYE8Sof1nX0xIn0ysxu2xoHlEzTe7LKSwvL7dFDj6bJ/t6du+2bX/t6eJvnUOuFG/1W9CHdR55Br+xRj2f3mc6PkyVBQP5lkwm4ZIDqRkFrTH01PE25vBgL1rrG59pXI8+LwSF9F6bkTnH8WgJ49pYc2KcwJIzVABEBdMEmRtuhw4cj8wZsSECA1tBdXic4I9d+n9MPtmL4FhlNULO6mvsrMO6heGQzPSarq5ETDn8ljAqe4jxSKQ/zVwWl7onMOSN66dKV+Asa+DPJcnAwUCGY+8mpCqrcR05VmMZwqnfTIxfuF00tfSuwWFqqycc1xKgoCZexC4XpiQNe5AzuuedkfPvhTZ5LdhQ0Yd/+g9mnpftzIWA4feJkzsx9eOELL6SicVsPQib2gtFNhhrwxrWOUnBBD8SVsHawQ/RwpiSPjudviZSaH1GMNfarGveK8Yk+pDMWlvoZFGgIK/npPtRecK4FGzXSnizR5QKjGzeq70TVtZhHdqRaRDadrWbFcFZnUnHxOdsfctg379V+yfrXAL70j2V6dcmB89mxa2d9dse6xmeJf3P1arLbIQIIKUD1H2XyM1s3WdAXZ5HeQBSOdGcmyRr4tDF3yVca6uGfO9poPpDv0RHOX7Z/9849kW+ZcveLzLYMFiwMd99DMt7NcXFvyT15K1YdNLtg1JKwEqmbosf19tQMCj8r5ruB/+t/8vfWObw4a+E+pZ0KM9JCTZdIRRodR3EI/RlgL1spPI7IeZAjYYE1ejRY6gfFLY3ai5AU9rqc4ExtzOs45oWD65WAhi7Gl/Pcj0qVdYHFlrlbMcijo+zrR3wX1+96TYakbJTP0wBZnfHJqFtfFzhYX7g4V8FaRInlrHvu+8tLwYAtPajJaaLMyemi11taWWlHjx2N84FOKQwo65w3IzCnH9JNceREe8Eb3rqdKJpCInQHHn00l5VzA68js6bxw/8FCyLz1159Na/VWCMLxVmvhkZMIpUptu8UF8GTefJ9WWgZb8+b7GRXTpYd5yx7rUtOIQWbtF2zYDlpzoOAMABwqjKA+FcvXrkcw0KIGS2ZXvtLyBkuClHWzM+V2Z0jfB0HvxoRZh9mA7y2jK8GpEersWNxIU1e1gzaIktEecm2VuZsb97bxeI4pjyV4TjKNZV5YVjhoL2v3y/O5tFcMuU6vMvbtu6Ik/bpp5/l3LOHGQuvb2Ao50S57TFcZ8eOBJtKR/Z/YmIsGLjTZ/27yqKP7NmbZ4Gx9GWPR0McAAAgAElEQVQtYDjf+N1vtCefrADEHn165Hg+i9HkPNkD98Kl5JRybGTpz58/044fP9oO7tubhqITp3EPP0hWavPWzelq12SGyo1iOfLpkVRAkp0dHEjWhExYU89XDDYCP3fh/KXINkdseWmtHT12rJ09cy6UhVUVKD5i3LL2jkNXXeiz7fnnnss5OQNOKaWHiqpKtoK1lTib2DE+P4lpQMCsSVPT43qe+cpVA0Z2JziKM7W0FIMMo+azyIDg0XhpTvDxz08m8BbrBzbAMZiYeEi7aCQypXx37l6qOJx0OG/ZKYbYWfQlvSvXy3iAAdhvmVSZpx77i4KTM9BXddz5oolbjdwzKKHn27s3TiRntG9iLsdiNk3OqSRNTGT9glG/7366185Dhca5+R4jQtbJeSpCY4Xx9xr/9nry8au3f5XgjXyT976qJ0NNDkivhkYGOXjIrlHSWemBoWtllWVJ+6ygDFafESzO4JPJcNIX7g85wJzBAYFZp4/sX18BkjWjMxia6uw/lwpePXNVEgRWfq4JtaY5zuc8ZOk4vAJrz5iek6vXAoVzBj6HTDCeEiKGoPTZ0ctXLhWn/dpamu7IvSYzkEEVKoYNOxEnmUPeZz5VXDgO4G6gp8FGT0/H2Q6U7MCB2ApMCRgeJDbsD1mxRnfXs3mt8w+ud+1Bu4PpoZvu6D1+/otftL978804NviMt23Zkkbbb33jd9vE2G8o7OgEzoukhwyf0jg7ApYoG0vmBCeM+V/91V9G58K0CtpV29xnwfPwyEAynvSxMrTgW7OgdVamryYepmk3o94vx+alkWy5RlZztD1fGpFheCen8rtbNs+2bdtm287dO1OFvnnrTuQJf7H34PhxSNgUcqrXRYCSNimVmi6zmSnCccL0ZFRDfI/d7Z16f8uUF/vCeuSnMsfV++V7/lQFbT0QQEkeWdViDDK5dLaNT0ymuVuf1vL9uTQHrqWxHGx1qT3oqFM9X6Ysr61mnHZk1hht/VGapDs6QGulq6sZeXv0J5nzcwmdZFrXHiTriwM9zXzjY2kWRbWpAZoM6SFxvjbSa8gCfX3y2MdhdJLEMcVwfp4dLPamDKlbXUszuEq7M0W1GqyvMekTE7FZGtz5N/cRQjwomwbzbL+WFkBuqplPg2Ka/lpBe8PzfA//dE2K7dEJPcc2fSwZl2TF0lKe0R2wd8EcD+Jjr6RboMC/dV7udFHfDT1kZKJ/+BQ+J85vZi6YYF34ac6v9wv8M7SXqqdXoh/pZWvxs15GvD95KLq9ifgPdIbntdd9Y2HN+Ch2onvzd/P5KJz1YXlffjVvUoBV0x75jUUTPTpcjCACl0BQ+Jb4xYcGy+dRgQuLXlXF+wpvqgZrNXti4P/2n/3Bum/AToNthDo8kU85scn+JiKp0a82A0YIb3Ab6KYyDnVeeCLDGhjjPdLQVv2OhRuLc11OOGFQZtKcRGgqaqlmP1lfEZtyj0hvfLyUNYcd5lrEtmj8dTLY5cAzNFU+qcw7hxYtW43ArpITQfJc/vb6DJnxHsOEtQbMrMvmrq5mlKzpiBoVlYAzpW7z1k7YLgc+wEFYWqEE4KMn26lTnwe7vP+RAzl0zpx9czFxBosCBQwgII/s2x+Fal3hO715M5fPFCA0Rd7b2FIYPEY52fDlpXwWheCAXfRip6gykotKkIruZyqMKsr11QA51F577ZW2Y3sZ+AzRSBS6EieG487xxqJx914pZe/hAsmCuWh9prqwlnMp6cRZWgRh2da+9KUv5XWcTJfO2uw1BejyWBeF4zx8kaVAVO4iuK9uY89UzzuT50r39NWrObeaNnc56++f21lxVJQSNXQGC5/x6p8nOn/99d+J0bUXHLYEMWmegCErrmqX8dMjx+II2ounnnmqbZqdyT5j0Ni4eUMyQzI+9+9XSXMkfNST7dL5K+3c2bPJLijQaQbzTAxKjZi+0T3zYvCcGqSsQ+bj2eeeyX5zJj/++KNk3Ivv+0BozSgh0xaDS5u725568umcif0SANoHTCuCKMFFSu03bkbRJGBdXQ0NmRD2+rXb7cypM+2zo5/mUnNIKK3CNt7OnmtMBdGBI1xeXWlf++rX2pdefyNn9dav3mrHjx192GAlw7O4hMd9NWV7544ST8d6NRYPt+HRkTS6ckQ0HZM335eJXFi8H1YIPQm0P45xEAt349jx4+nGJ0Oe96WXXg4TQU+bF6jVKljJjWqIGRiIsxLljJbtPrq8S1G0aYK8dz+ZdpAijtxHH32c+2y/UAD6PQ4LbDwF1jfLUO4MC71HZmSd3Quy2Rse2UyvZ0zJrvfxc2cvcDh99kzRDm6ujK4sl/0xsU9GkTNLXumHjP0Nr/d0e/6F55OJ++f//M+iS/QSkLlwQI8Mx3lU+gdr42CRYwFElfaNejfBbKndu7+YM+Nc1njflXT47969JzpEsEDH2C/3VEZXoxaH/tlnnwtMxB3/8MOPUi2yPo2V9Iz3F0zA79sXX33mVYb2ysXLYTLhhIA8uLsfffhRlzUSOD8S+NgHH36Q4BbHfmBhW2QmJwIV+b1v/l726+TnJ9qjBw7EWIKI0Bfvf/Drqk51GE4Jj/feey/OAzyvc0jSAbb47t3cZbZF1slZWdOzTz8dbl/wh907d4Ri1Mhw5+2e20+BlXHiAkrDeu6pFE5Ptr2P7M9+yHzS67948804anDJJpBunJpu+3bvbtu3bktCgD4T/NP3Pl9Q5K6j65MBRyHZT5cUuKDFI0/O2X0ReAhoBUHBbJ/6PPJqv8xK4DDYN9lBSSoVA9UvOtj5eE52QgKJc8ARgwcXqNKV9pI+FQT39KDVH1NsOOHtX4bnrcm5ScDFIZa4QVnm9wxDuR459X72MVXwLrPouX31/Vw9vt/3+kCGDuaw9I12sq8cSrBAgbTPYif7SpPvj42pFD1o9xcWw2Osf4y3L3iVHNEjEDpVZAlDgvDiQg5ee3IiUDWNp3jTBYOCyb6ag1GpnOvZ+EMynmkovnkrtHTPv/hiphS++YtfJOHRT3G1l3t27wkjS9+oZw2B2w4NJbnm/gmo7BF5d5czU+AWxx6EhDMOBrEpd966VFdB+ThX9CAWMrpVgsKd7isRqOHcpzjQkgRT9ETRI9Kl7ih/wkCgIAU6nLsEirvk9wRNPcS0phGCgRVVnzN2HwVs5Ik/5Qyzr8NDYbmp3p99OT8VCTpVE7RzcD8F7z2cNKPNt2zOmlWGMjQsDm0NHvPe7IjzSlVjeKSGwsHOm/zdoSV8dvy88GAXXFmg32O+42MuS0JWhlzCuPixJwqP3w0YK2pB7yuQrTkInoOtr4FzRaUbJ3+q5i+UQxlwdRv4z/9Xf3+dgwqoTnlzSPtMnAajwgy6TEXB5pDAQdZBQgYKM1rjTx8kq2ATeuB5FhaoSDm13itDYEBKkrl+kLnwHA0YNpsz31HsmSJn8yvCHY5ABDKSOe5jJLybkjOUrlIbkJHUKFKCsxb9Yl9A0wMMX9EKocokKJAG2GwYoeGxONKUB85dW6MbVuPiqTOA/TfTLPXMc88Hh8cQFU5tU4ZwcAo0BcJzEtaaDDSZLBplDuvtGe2NzBlHXinBWjg1HCQ8sBxPF1gpn7JjLCsgUA5a7GiHlh82BBJsGSaKSsmwx2fLclNAnIFMuNu5K+t1sR7ZV5O1BAx9w5oGEp/DGfidL34xgQlDQlEwsj1Wk/Gj4PsAxe/I7MqMixLjcJhGef9ee/2Lr+fsZPUIJQeH4faMMmbWLqvEEDCyHBiK0Pf9mwLsnXeyJ4vGQMiKe17GzkXlELs0fqfHgrts6NMEcDt3bW+HHj3cEcyP58LKXj315FNt87Ya2sCJ/eyzE3E+YA4XlhczSbMi16U2OD7YXnnp5WSirl1Tdt7Wdm2vgOfksVNphKLsH9m9L6Vs2R2XLsohzuZ0oETOwrlwdCgYkwA5xTIQMoCyKaJ5ysXZY5CgBJSyyYr7V10qAsLhYDPR4Ake4HIpHw5MhkTIpq8stcOPPdFef+PL7c1f/Kr98//uz9IkQznpC6D4vfDIJ5+llO38TA/0zJy7DC95sBb5ttefHPk4vNLkBvWYZkVd1+Tcc8gm+XeyAJT1yHBNU+ucCGW+ckbwhz+IfKoubJYBmEIJWAw0IBl0hf1VvXjqqaej9PxMJgE0JWce7PyBBFbel/wwWJXtLvx7MrZzOO5v5PcpQo7Lk08+FR3wwUcfJovy+he/GBniSJJ3Ro/Ti25NGfrpp56OPuIs2t9kQDdsaF/9yleLWxlDyPRUDErPj/rOu++kstUbHWcP15gBWUasT0zks0KHOTWV7Le7Yf9/9/d+N8NvjBZ3h/I7q6sxnqE668a5Y4Ihp/54vbPy/HS2AEWPh4qF81F6PXLks+gTBpUT7vNqPPtMAg6Omv9bQw9jYsicufck22TBHXdfiulod2SvL9+SWWPUZfFC5TVTtHqffPxJjOJLL78Ug8gx6XGxMvFwzuAVHFjn5qy++53vhlnnyJFPkuQRpGzbZjLrcKBa9p5egKHmBHNM3nzzzego0BQMHZ+fPRenjOOtcqVplGMRWsHdexLwgd+BoQniTp442bE4Fd82XUOWyLK/X3zl5UwRBQMQzGE6grlU3k5GVRV0bb09sndfu3rpUmwcVokvvPhiGjL7jFx07pmzsY/f/va345SFV3jrtvyb0ec0uKQ1RExTa8HqYL/ff/+DOLnFY66ptxItVbWpXpwF7BvgYDKKHQ/1/ZWlPNfo6EQw5d5bZdodA//IkK9uGi5+ZxUourTwxytVlcq488ousyua0E3kLEcM1V31T/12ptr3fFmLAKin0o1f0GWqezteCbnK9gpWPJsHoRPIWdhmNNN1DXIy9T0lqu8Hmjo4GIpGQ3WKn70GBZFlulfQwGH0GfaM/1MTfyv7K6Npn+jw0YlJDS9taX6ujU1qnBtKE+KNK1fbhs2b29SmmfbJO29H3lXGJNbIWN+L4CxUqN377MHIaIKpi5cu5jNVrUCyQCj0Fnx29FjuvmbDCmYqM+v/svRbt8D5ViDnHksaJKFz/kIaQul2d7gmJxcZQw9loz8kOq1VFdc96QcSlW4u1qv+XPxN5zozjmvgtB2mnez6HNXr3+7R4+vQZ+RR1R8MMINuAlXtZyiMpkpM3t0JsgO+4Q6lL2lpsYKFgcHo1p5euc9SB/bSUfP1CdyCE6tWVD+eAJbs8hF9trU6/z7Iqwq4gW2y8CggixaZ45ygcXIqTjOISQ9prZ6a4lZnj+idffsPROZ/+2vg//6//sE6cIspOGmgCaC7Fhce3zjilRWWUYHFUkpfWVFWqsl6SlQZ99rR85RX32WFH46O9ltFFdM38cBELnfYGzR5iYpSlrtXWasNG+KkyrrKNviMUaT6E+OtDVdWNOwmHb9w77yXI15lBAJhk6tcOZGsu59X22XoT9r6+nCcehmCyRj00ZRfZDNM0MLJ20MQDh9+PPvw8SdH4lCJIDkFcUwuX4pxOnbsZPYGFjjPSMhvFs2SNXN+KQlCxoDIaHISGUrP3WOce5oYF0oGugzccDqkXfoeQ0k5MAAuF2FkNMKB3QbCWCDjC2crs66MGu7VNJ6Z0HgxxtYeae7oR9O6EFhKBAPej5LoBdMZ+Z5nZpx9JqPYl+/JSo+59u+UHbvqB0PQZ7E5ATDQPpPj7W/PTnidAQeHg987luH0nN6Qi8/AcJa8l3V4Jk7Wr976VTLZjJSLx0gFnqKEu2ljLprML+fCn5HR8QQamRj6YC37gbdTg9P4zIaGvurwowfymQw3eY/zuKqJd73dvnEryhgTwOL9xRi6XvH02Xv7b73OMww216/nvDmX1u6qcP6Sob5zN3ur5Gy/Ob0ur+Y5z4IDlSEQwbubTz31eD6PUuVocAR9LgdHEMgY/k/+x/9eYFVgRiePH89ZcEztAxkK/dzGTeGz5cRRxF/+ypej8J2Rde3evTPPxsGwt4JBTCm5Y10XOIXlvatZRgBdAWtK2vsPxMEjL6oIMPHklsKqPSiD6PyTgZ6ZzXN5PUNvDdVEY7hGDaPh2L322qvt+eefL9m5O5fMH+UKk6uJl1wWlEvFomBXMth0kZ+d7RhjrKV0z3ywkgwD+j3f7wetqKTJQMLMBu9pGmJnjMgGmaeD+iBItkr2XiWK/MhKcfA4aIKoYl2YSIZUxj5B6P17cewkAwQ4DA8ddjrDXK7GCQfrIs+CjsUFtJ7D+QO7i+qSXJXjfL4NY0iana3qzsbZwEhMtxNAy+hJHGjKMSKeXty7DyShYCLOwXk47zJMC9FxEiTVALcxz6L0j5qQ42v/UOGRgUMHDz6sePVNUs6Rvixmig9SXZAR5wT4ffek5Lyc5mCKNaXeuNGGhwbaM08/nel69JWsOdkR8KT62skSmApnQKCRSplhIPP32u69e9OA/PFHH7crF6+kwuNO9pU1OOKvfvUrySRyXp9+5ukweWCTqRK7RNJwe/nVV+IUOEtBzokzpyJLZHVqYqp9/3vfT9XH+R/99Eg7dfLz6HhODBngNHEQ9Zr0zYTgLLLenECsUQK+s2dPJYFjryRXyDD4ld+ly+2fO+DfnDkBZe2X+1d4WwFuj5Ovhq3Rdm9tJQ7dzIaZUPqRqU1s+/h4gr9QxWnmSpZ1OL6AvzFpVL8IruEqv/vKJMex0dgkvw+OSU8aJtdDmfr77fuc/Ixkj7OuGltsP/bYlwxmEl0DAznnHgqZoUEbNuS9VdjKJpu4JwvJGauAsPRH9TloIHb34jBlXHVlaNmXvhHOXaErwwyGgWOi6NlA8fqmYnvnvXvbZU/hlSUJ9x84GKjHsWPHHyZk6PkeOmE9vS3gH1QAcj+9BmQwELxNM6kwuRt8Cvfyb3/6s8ir57QXybxyAJPAKypG67IW97Af0BXMc/ezHvJRFXQTfuGCa6qx95UUdG49jLGvArGzwS53ARL5C8Vx58P4jL45su9L6SFJJROls33Z5/5c/F5fkbAvWf/4WHzCwFmXa201jG0we+QZ2HbP7Xs+j65zbn1m2t9JGnd2JFWVbt9zdzt0RD8l3FqtyzP4PNBaZ0aWvT9n3/vbW+/JTnqfHrJHP/qe90OjDPbI56vsV30N/D//yR+ty1YPI8DOiMhi60impIsMXHRYNNEDrBX8KUyPTJtLFyYRm4RVxPjR0PNVV+ggzFTvTXcP3OOfHd7q0koO8e6d+Sye8PlKpjVwCx3PYCGyYUNtQBQ5OtaWM8KXE7GccvyU6UtjhcNV+nRa4TEBIzEAJHRUZfBlwr0foLqs1tKy6GulXb9xs23fU5RkMo0wyBolvBMn4/Muq6U7/ezZc2162hANTV+7E+FQcC647EiVrmZrVPP27TEYgVroLt22LQEDh5vQo6zL2G00f5fwIN+MYPYGwqGLLK2/786nPAgAYWeQZD7gTjnsTz/9TAwfRXjm9Ok4gfbKmpVCOB2cME5bj91mkLGeOH/vK0CyHtlsgsjIUlKoelQDRKyMmyqBfYf/C4PI2Hj2iqERBPSOBTyhZwu1IgfBCHOl9IX7mdbo2ZTZGBLOZb9nnDnP7ouTar+8xjNbG0fVJLW+JA7Cwim3hjRDzc1FUSqnpcF0fLzdunk7vKX2YXqjLmaNbLMxKGfPnk5W2bMMTlS2YPPmTdUMOKbRpoV/+8KZs9nvRw8e6rDTw+3a5eL05WxTmJwGWVmOs3X3zW/O3V44V88Bx2q9aeC7cjkNWpwpMvDii1/I7wkyONYcLAqhb+h49bVX4riCbVCw9k2J8vSZ0zHImiDBSWZntyQolDEBPzCWtudbTkbnruzuzTyv+8zZVq157rlnk0kBaUIxCUoiAHHeVy5fzP7LLBQGdmcUvMl1hmLIBtSExc1hP2BIDHNyL41cJ8s9nZa7Qln1FGIcBOsgs71jk/uUISVoAlViBuIo0xkCL/SS7/763cirKXfkhbx6jzS+7tgezug8Y9dofBv7BU7lyaK46zNo7pVn67O3PdTDGjjoZAs8ws+dmz2kzO0/x957cX4Wl5eyDk4QmXKmHDdGw35VwFBOBcrLTFAdHkoFgSEJteRyNTty5AQIOOlVkTTXGjDE6Dz+2GMFiWsDuV/4asEt6DBBvgxLGHPOnG8XLl4KLGTh/nxgO87h/n17sKE9emhvnHnPmSAsPPDVRLxxU41Xd4b0SfiONch1rCF9mT1B4l3T5zZlTwQdPbYXXKuvZKpMObs3vvRG7oMqwSuvvhKDa2/j2AyPdEO1RtvosJH1yvlFU9gnTUCKyAL55uSW/hqOo0Ln0t+79+xtu/fui57gjH/0wUeBu2GBevmll/L7+o7QmQomBFDOkDHt2Y+s0fPDvKOU/Ojjj7KO4bHR9uEHH6aUbfwzh+6P/ujfbi+9/FobXH/QfvTDH7Z33n47FVNZRfrd/oJHee/vfe97obo0mEMFge109zCESKyAa3lvjYVf+cqXYvAZcvA7ekP2UnOa19ad15w6lKz6EtvXOVL+DuZ74V7YH2B8OYeZTyEh9aAmw3Lgne1SN120AsztsQcCF8FuTTscSzXBFz8gkBS7jUmsYwwrf+I3syuqql2VLbaDrFu/L2sr+InhHPMPvYbAPH+LocK/7UEwtNhwJNIMS+lYxnqny+v8caeKOUejYGFrA4UMnKAIEnr8cJKFQ/UsHC2Nd3wfgYf+EsEA3ciHAcOc3rAxZ0XeOei11mra9EX/0XHpaeoat62l+tJgeasfTbbWe9rP3bv3ll9wDgXr5VTJ6Cv6QbZbUsQaf7sRmR5yvmS2d8TjELb19C/U84DN3H/YNEwnVIa/srV+bq30td9ho/274Bc4oAtj7j29Pmciq6u63vV89Y5lHyj1zm/v7Fpb/9XLpb0qXDPnOYCKPANj64zYjUzsBucdrIBCJbwPvPl3vXNdHHilUq2JzoycYkTrsP+et4cskaFebgoqVRUPOsRdr5krkpR1t9gltsDyvN5XT5nsdb/9NfD//t/+2+siv3XY4eHBNjahI1RH60gbQAjeZQSGx8rYwZzCVJmAl5IKrEpXCh4O3+xwWBX6ISmKWoSm26t8djVK1mhxCidRwD2Gp3BpFcWutTY0UoI9Ud3CnOIxxmR0tC3D0sDUyIzjzcENHe5frAaleK2lH43tJQMDso3KWkWzMzBUWVUwDGPKOV0z23flQp2/CC9UkxQdbkWhcMM1Y97vA7P3zVMVYQHyDxcpvku9uhqsH4G3jz3dmYidM5Ms9tatMcJwbnDcPc6zN+o9tlPWgri4JJqwKGdBCaNLQJStPbvMiEyevTGQgvJiRGIAx2TvjV4teiHcszKjMingFiNjY8HPWvPDBoYY0PU4A5RTHyn3ZTlZDjSBIm9CaX9MT9OIpYwpApUBfeKJx4N5dOFlcFwA0ac9ePKpJ3OhThw7lvX1zWcySP0QCpeZUPu5jJQ19YMd/viP/zglcYrBujh4sI3+JitFFXchOE1neeP6rThZ3vOcLBeO8/HJOMlbtm2JYgfVWV6rZo0dO3GKFh3kNcpFQ+zduRgHgYHLGRzk2HhK0gyNc3vttd9pr37xjfZ3P/1xMvSUq3PzxcH2Gt9zhn1Z9+SpU3mNO8GBo0jdk6L/KYo2DoloWUDJcUmzbdfISgk5uyihjspNxtVQAa97+QsvBpt38sTn7Sc/+UkFeNNT6Vavcp1mlpl2+crVGIB//I//w+wbRyKQsLW1sDYkWF1dDhwFPpARQFtI7tBVMgK37+BXr0a7GOvwmF5Oc9TMLO7iGltNFlIpGMfFvaVo+WKwwZOK7abvR6Dg3Mveqe3xp+STM2y/ON4MY/oIVjHAFD0WJ5Fx9D1rUnm6t1CGj/L0nn21iHxxosmfzwfd6J0uWF3OrcE3zq1v6nGvyPZzzz/fnn7qqTiIv34fVKyy+c5IQEv/+zylW1AMd97YathJsCsOpjXLwqM9k1EVZIJPcQY8J9nhqNofcAr7i8lHMGSfNSqeOv15e/ELL8Y5X1pcSXbl4sUryVxzFDZMT+bMUykamWinTp1tt24b7W5gVbF/cKIE0+6WTHfw4eHAvRnd2gfDyTp1U8ushb65culKZJiDmmEuQ8ORdfvPcPm+TG0yroNDee/+PDnAdAWdYn8zwXHb1vQ3DA6VLgW344Du3FmVARVBQaMqnz2yX87coKUnnniqTW+cSdMgJ4X8uquffnq07dy+I+dx8NCBnB9ZFrhbq8+hv8gCh5tOkpj4wosvxUA7Y3rG2j3rwv3FDGohr+hH/+f/+D9qb/3dL9q//pf/ok0KzrEoLOALHqjhQzu2h4UEHI3OpGPJpTOwzxxx+tB94mCD20kMgGZKIkg89PMLyF+a1ldXk/hxBv1MBmtkH5zR+ZvXQ004PTkdOIw/44KYruJgWI19MIocRGbnzmq8xpkN6lDUeys5M6OrC5vakSCE6aFzloaGY396J9czcwQ4aXSktVgvXZzpqmtrydT20zW9PsOwuq/+9/tscr1vJfYCD1iXYa+x7WlafPAg78/dYNML4joUZ9zfXtNnauPkBopC3sAJOirHZI1bm+ggNz1ensNblaepVLfJAj9EAqd3rJMpTo/ESJw83+fwJbAyVl1gNjyS4IbtSHUozvts7oRECBsfJw8F4tbq+XIv+BRkTNKgD2BtU4K94UpK9hzmfQOgO0yXVQ9JBc32uk/a+d2+oTpwyIdZ64JWpIkSy0pHMWvvel+iAomiLuy/8ry/Bdv4bcez6Jxr2iKbEcc57HQSomsPHeQ+sEo11NTkkFUMhb7PntmDZKu7UKwnrfBZvscvwQyin9B6qn+LHFQAVQwo1URrvyQkJYmtrw9YCsWBaKMCpqoG6NEr+BDbUgFCyBAfPubA/+uf/NE6KrgLZ01+Gk4WFh6YQJjM40GCgwp9HgM/H9qttVVk4Ottcqrmr4v4PKLXa8Kq6X+TbSTNkRhIRAD1uQPDtUEpKaOACw2fks5yUZh1dEx4ILvayx0AACAASURBVDkIFAVskPcYR8ujozb/h5EaDSdv4QRrIILzjUEeH22T0xtyUDWx6EFbfeBzrMJ49WoQEr3DTN021XGphChZ0Ruy10o2s3EEPG+ipvv3ExQwhJRlMuYrqMXupcyZcbJrIAaXusmTAzkwxsSByJ6eP38xpXWXEd9pQW4KswaO0X9OYc5w+S4GP+Y9jJHl7Gu6k0mQPbLXIvKtm7cks+LyaExDNcjhZfBEnYwq5SPDxvkAG6HQZPdM83v55S8ke4K2TsY1pUxdzG0g1GU+TLZec9aRTz+tTCReT7zTm7dUVu/mjSh+z++Ma0xxZTfsFQiLcrgLpRze0/aE53xgIPsnGwBrnOa1Bw/iTMiUuxz7DxyIUP/Zn/15mt/eeOONTMyiKHyeQAQ5vsvI8BSdj6zbrSg108aUvW7dwdJxMeVZ+xHsOmaFe/fakc8+i6KjHG/P3UqmiuO3dH+xzWzaGLaQNLhdvhJZq3LepnbmzNk6m02b4mz+4Ad/1D5479fh8PZ6TgalwFHTFCojbd3Bbe3b127fvRMn33vkOU6fjuHiOGQcebIiKzWxLJmjMmrJnK6vhX2hFEsLbAPjgs987LEnKgsxWJMMlfff/tXbcVB6J4YC66spHAtn9uUvvxEnWzZfqZ7yOXHieORg/75Hgmml/P/25z9vhw8dSiPmoUOPJuNgKAJnPfpheDgyxoBV70PxzQrUM6LX9EsTDzu4k+w750CAaE32szcu7iMMreZhsg1THBzc6kr+5ijdvTOX0rEKijMHOxKIqFRRuqFwMkxhrDrWORHu7Hf/4PttZnqi/eW//MvAgyhSDnllC9cTpHEAGTeGTSao53v32Tru4XY1qXHGrt24kfNNw1gmOtZgGmesQsFp5Kz95V/+ZfvJj38SPm2TRWH6fvnmL6PXZOE9Ayfsm9/6VoyyrPdHH3+coTjh9RX4XbsWajnwGzoF1OB73/9e1v4v/uJf5jwFHnSGXg2VlcLT1xAmDdQLC3fD2Y7/ugbLDLfDhw91AU71LLjX9JK10SneX1WggsIqJdPDJ46dDDQCv3MGXkxORVZOnT6VqhFKPGeGQYQMpjEvVKGjEWClYGfvi+xu2jDdscIoaZvihjKuMJPujnv43nsfpEqFbcCY7S9+8fVAGAcGh9q27bty75xhTXK83375i19G/8iETW+cDrylD9xQ8PniXJMfz6na45npO7rKPXKHEihv3BBmHmveMDUVR/5/+R//J+3ChXPtT/7r/7rtpGMwcnSBls+hI+DTf/jXfxU9LODCnoESkOPuMwV29tveo9f77ne/Ezvi7MnFY4cPVyDRTTO0ZtlaVTDQSgkHlSxY8zTXX7uSZ5fZtu40Ci8sxoY4l0qkjLS523eSmNEELzPsdXCoZDmNbCbvTbizoHCYGRYDgQQHSQYwzeKD5RBxvrtsIlaOJAPWVmPPnJ09dn9w0PdVg8rBlUOcBrYuy/z/p+tOg/y8rvPA394XrI2dJDYSJEAS4CLu4iqSkmWVZSmjuLTETuJ8sKdSNfZMPkxqUjWZZKryYaomds2MK5VlqlIzcSaS7MSWLNuiSMqkSFFcxFUEVxAkCGLfgUYDjV6nfs99b7NFKc3qYqP7/3//73uXc59zznOeA8QCxvX/gggDXWe82lI9RZaRYa09L5xPcEWEEzpqj/HznJwi7wemWtSzRfiDZVAsEiBU3FcLjjmWbC3Ht/UKqDTKSlMMUIfIk7WvYGzBsegi7MYn0fPuLBDQFC2miqMLJnBtztNIZeXYgt466khA5aimKSMJzPmy1nyuNWL/OaPNl0ZI/p/GXulFonlQPQ/93nna6A8tiGA+0Mhcx/tkLeESzw+PhXLSsRWi3hyKaa134yg0ANzAdpxuwJSChpq8jt4BVOesyljImA5VoYGLtdO3cavZukrTMfZeY36efe7ZBH1apL6C3OosNWDd1pv7aUC4Rcm7Xoe1uFWHy77+3Huan0XxptYwhFqCmjQnq1MpV5VSUinMfva5oVB3fPqGrnv+xe99Yf7QgUMRMVcsUaVtahQSAPXm+lVFuecLZOpni3W+DA3XJhm8xxKJPTrNw+ErSTsNdv3Wa+FDffgFrWqAm7ZgKeX8eI1gx0Po2ptPz853VdsbErlWGT/XV9U8Ls6IPgv21w0F1Dr4W4RbhIsRWDE21lXQXyrHTxwtExPnyqqxtUmTf3TwcDoRbdq8tSxZsaIckKof57H1BXSq5geocKE5HOvWr8kG9/k4sCKcFsiZs+dyaDsYtl21LeBPdyqHENBmsYri2swMEc9JtM9mFKWrkzRQ3nlnTw61quZQD2HP2AoRqie+NDy6WtVGtqc200maTRrrgsYOQ2Xnzl2JCr799juJfN1+xx0B20CzuWlROelni4hRAP44VyLftWL5dMCvxRO+2cT5VGyLfIq42JiHwm88X43NmjXhrDEoxP2BmxPHz5Wh4b6yfNnSjI+xuOVTt8ThoZCgcEuk/OmnfxzOvvEyHiIyQKGoBiNjXYmS+tlGYwgeefSxtDmvUcixzEl4qxcvJqKcJgidxqjD04GQtrwf7a/FizkgSkAhnWp/t8ZRSVAkGGIUiL373ssmpg7w4fsfpMJ+0xVXpFHElVu3Zp6Nl2szRCJYIvZRX+ik2QAxkXZgJpXmp0WAqoINYxJJqyuuCO9d1ET0jGGL5z5QteB9jtcBe+hFIpU+D0/bZzMIeMfmwziQLHMfgNiv//qXy0Offbh88O57Ab2k+xzUjIWoqC/z7vM4RgACg8OgAW0qvav6QknEzzNet2NHuXrb1bnvZFKmpkIzsEYYxHPjZzIuaBzmzd+tD4WaaWd9VkV8X3WMNZjpGu54LW4o5QYp7nZY1Yjc0nLVVVcnSuAZQkk6X1u/my82h548kAV0uTYuJF3yVqxnLyY1ODhYTp45nbHWoQ5AURyqOPjf/dt/F/qGSn90COu8ReDNlzmsKflaAGRNNslI17K/zPkHH35Ynn766a5hzarw/D/8cF+yYAAbp+rTd3869/9//p//R+0SOzWVDqyiyu5R0ABotWdII/qsG268odx6y60Bkfahk9o4iX7aNw5Rknr3P3B/ufOOO8sTT/4oxXMHDx5OdBXwIG1ZecS1cYR0912fJis2XJ588omsD3tx167rc/A0DWBNqQQbZE+oiHhOa4BTwWGviioryuaNW7LOWyTbz9axJlCuyxYku6Sg8Pjx2C52zEEuQED9JzJ9JOTm5sqqsRU5K9atr51mQ71bpctrXyK79ihHwXr+6MD+yE1yvB988IHyIUrcXKU9ulZrHHT+3ESc6UTepy/FuXWefOELX8gaN3fmyPP5dr8tIti0/kNTiGKPzqtzcZp/5eHPxtHZcvU15cP33y9/+u1vlXOnzwQUyab5Mh72pr3rniLxRreevvDpU7FdrvvQQw8l4MER/4u/+F4cyla8aRydt2y/oIW14XUaAYkQO//YY84czX1r+qXdlc6Ugs6NmwLgahfi+ci/td4R5xTnHT4SXm6L+qaora8G3ZyRziPdMyNlOYt6Kbon8tj1yugcfwGdCoDqmQbUKpZMr4WumNH8wQCu29RAgPVG3YAxmm51qAi5XqUQNPCdYEPX36JllVrRo2ujtVm3rsOeCCIIpDmD7Anrq9ItJ2oPgJGRZA6qrG/ltFs7jfbgddu2VefGeY7eI2BWnfdKffMZbR+El969v3K4L2Qt33TjTTkvXn7l5RT0KvAWNFC3wF6yxc89/1wCei0DzvbDT/ZIONvr1+dznJ3XXlsdQnvBem1KXA2AVkA4k7/5ck0YSubbGpL5dV+NAtec3zgemu2gCNOh6jrhGmNOq7OnUS7SMK2j1Aqg2nu1QHQgGUY00IZxsAxEmGGZKH51DbzgEes7BY2d6IXx1a01/HPgNjUANRvfKCSu0SjO9kZTDqm4tgL6MCq64nLX8NUoRz6/AXUORQXoVfWuZZmdnfZCWwsNVC+A6//x7346AnwXJgHU2aRhHOpuKJQQqYFoRosoixbPlQH6ep2nUMnmo2WAN9JTaRp4UKJC4Zmm2LDqbwLXiYgL/XepmaGB4dwsg9omPuLix4+XC5O1QGxs5aqkrHQvaxt9Ck98YFAYPGn6qJXQwo7UX104gOvUTPVaP9p/IIVUKm0ZEwZtek666GI5d2GiHDt1OhJePX2DGQOTI7pp05jYkN87/o57AmL279sXwGPzAGMWza6dO7NAcfl4PBYT+oVCD1JlFnE1bJXaoMJcAYuNL0VZN14JX9lnqvYG7I0lBQwbf+cNuyKnJW0MfHhDWslGVrC33HDDjblvG4Q3BUA7tH2h3jBc3uOzbRaHgOiITQ3QbFOAt762E64c6sNl/8GDyU4AlThGPD6GA/dWFFHU2pf7l7aMxN6Z2qHLBuFROyx0kQTEdu3aGW46A8Gw4QuiIwATnhXQR/Vw+Hi966Ku/Nbf/3u5X571z362OzxN97Jl8+Y8izRqo1x4nSgWrjwAag26noMGWBkPHWQkqWTr1ufQ/zQ2KFIOWeOWgijtp/v7o5YR7euh4fDcASkHjmexLuKUnDkdQ2UN79x5fTrIPf3jp3PPnC/rwfMZV5EPBhGFBGARaTUXaYSybn0MtENXlzbv4SF7BnvKGNo73/ve98pGYES6uNP+BiBbUyHrTWv4dWvXhMfHUNIk98VAGTfd5azb7dt3lD3vvpcxSbSxA9f2A8eHcXGP1vbo8Eg9gIZHwntnuDguEe4/eiwNVd2n19sHxpfhrcC06oPTKpZN4Yyil7XolGyHdDVDDohWSS/aqeQtHVocLvq3y+O0ckgYOs6g6LeIN/AdnuGEhhE9uTfvZcc8l8p8nS/tYZX6TXkGB9Yco814HQ5qO6A9g8PHISKT0gBqiyCxO61wCMh97/295a+///08K1uZQqs1a+LAGQv7zOt9/ne+8+fhbm7atDEUKntGduLI4aNZG67dHHgZCXxs1AP38u0/+XbWqEwT2Ta8X9QKAJGtE/3CR37q6R8lq8Up2rRJMxx8f9mXi9FRvuWWT2XPolbUzpcDUVYRmTx0+GCcIKC4dgCsGtAKv601KXXa+X29lW43QVIrNmg+jrFr6ahINQQQAVqicDHQn+i1fYCWhjbU9G1lSzg2uMo7rr46851mOkvUuByL8g7Otb3F6fcZVDY8D5Bhf+CwWitsWWSzRkazRkX1Nlx+ebJcxnXJ0pHy5htvZq5lZBRJi6TaB4C1NUShx7lgD4ZzTllqQpvqM11RWdUk37VzV7JGd99/fzl04ED5L3/6p7m3ls3T98CYGmsOQI0mLsk1FFBXR+FcMlHslYg6GpCoLGqV17EN5tuaoQxzzz21CJnz9p3vfDdBlV033ph17VxE72Ab39y7J3uZ3jX7TXYN6AdkAW71QLIqqCOvvfpqMgDeb08I/ri+MWn1CR3bY6HYrPaxmK0dk7vgQPi00uhdBLxRAkKp6kCLH7zHddky77UWyIKyEQE/aSxTixFdrzbbqfii7VEgXBYqIggd+Enx/4ULsQ2c5FAllq+IPbFGUdmqSkR17pzHAXPJ8q5NwaZ78G+fw+YJzHh2DgqMYIzY/ziKFyu9DpawDq0PYBO4l+G2Vyv9tcoZ+hvbpUbktZ/9LBkOv0O79RzRrp+YyPzJ1nOGrAHPwmE1f6GpDI9EZxtWcTYp5rZI7cuaZa5AtFFX4LxWbJlI86zgkhboZxckR507/l1lDUcSCBBs4dizuaLmrmltswdNtSaUnK4otXGbrWWf50zw+kTHh4fSWMdr3F+LdHs/O9YyFy3Ixk7AbTUr0QUWdWc8V3XyXcfeiXzfAHGK2nymBhKqU+VcCfUDDWSoFn23TsAyf/4dDvr5idCe4JIWaG7a1xyLxteuQLzjinfouuf3v3rr/IqVY2V6pqbGIjtD71I3uSmVqaLLPWV2WhUn2kVfGR0ZrgC7I+xHJ3BosPT11tUGhKQQcXSkjKZCWSMZqiI11N7TJxKqgILedAXEwIjX2ShuFDA7deZMHajxiaQxCauTzjPgcxrL9PSW5SvGSn+f1K3Ulrbclxa8FAb2yLETC0bPply2jMpG9Wpw8NasW1vGL1woR46fKEMjI+WyKzblfqKnuXRpvEmHkWiwxeBQENni4+55550UI4qs1IYk2j5fllSkiJdxeG/v3qqBe0F0pHLPTe7WLVcmtci41SjDXA6Blg4yDyJIdHgZXhFch5eU2ZkUFV4MBeHDD6V9RDKr9q+ObFKeDgvGhEHg1TqA24KTevQsSRuOLonBAagdEozMxssui1GgQCH6b052dwocOnWiUYjUi5S6N9e3QSLjlIYLfTn0OTM2prGRTnUoSYEz7CIvaDEamoiOuOYY/exz43kWG0tkFrdKJMY9eP/Wjhpjfck64L2KxtfC15HqNEktd0L2Ik0Rme+8ZSDc5nhnj7bMItxXlK1XXlm7PE4oYjseY2oyRcKN3wWyUSQio5Va02octLs//emAWYc0AJxI1GUbqoLAe+9lM4o4GQcUD+vaswMwosPmMsZqcLB88Yu/HnAAEDXOHPDh84C8Sk2oURCOly+bGz0HPUImwc+oNA5djon1s/uN3YmmeB5G6/CBg+FJfuFXfzWf6yBwyMgyVKmo+dyvRhFaHHvuVswqAg0QAAatgxawwSDjzVOkcThYy8bCnmGUZDw4DEApIw0wND721q2UO0rS/S0CwBHl1Dssli5bkf1lbhwkVbFmIvfHCAKPIiCJHI6Nldtvv63s2fNenM6qcnMicw+skr2Kw9/ZGM+BWlVpVxykt1J/cPOnbk6R2b//9/8+e+aKKy5baIUMyDnoAGuA8amnnsrhaX86/BwagFEDXx9+9FFAvmK0yrlfmYJPr/eaVOmnUUEFCTn0utSmA9n+2XjF5gBa18f1btxQv7PPEvF6+eXyyisvpwERKTQAni00d5V3Wrvd6fZnnm+7/Y4oxjSnxfi6b+sTHWHpMi3Jt8TpXbYcZW000ov2o/3kfcbT4YXz7bkBGLQC3G5z9NKLLwZExN5trVq6Bz46FNtlP5hfh7sDChi3P5I9KT0BnST8OE6oFyJoQ7rSda2or7nm6nRfrQD/fPnxj5/OGWANrV+/Ng6sCDJnmC6wpjHsL/qP/ZXI4rJl5Y677i4/feGF8rPXf1ZWrqSAsjJ68+z8tqu3xXn3+m984xtZu8bGvhFN9nuKIYAvW4lCcfLk6axHYMa68jzmvaXfAdQ4jOfHM96NhsW5Mo+Ah2JUzuUNu3YFRKDxsKkfvL+v3Hf/fbFRbD9QY02gk9gb9MAVPVubP/3pC7Gb1+y4NnvS2CciPTtfzl66EMDlnkWJgTrOi/0D0Dl7aJfffeddOTtFDvd/VHnsdLZFv9mt0AAuXkjkVNRaNDiAd4ZKEP15inU1O93S7NYu0OLznVEimuYehS+dbFfUTrbuxzow5taxLpjWl79ZLylqX78+4DrFiv39GYvG027qFOxPA0C1kLEqkPjMYI6BgXwWagg75f48hy/rNjxonRtn68/Vee6LbQ1tlo3X5G3N6tip6ImfP59xSaHgCGWUWvBnPSgkbdLGqcWaLwHe1kHLZNs/wLMMYAuWAKWuzR6ki+um2ugKmDe39h28lYCXTLKmMkODscP2XiuwNvYtgOEZ/Zu9bg6KCHnWoN4TXYbOWLk3Y8ehjNTj0HA5QS1lttJgrYdWE+T9rQ7F/TSFjcb3brrZLcNaG/5V0N8iyjUxXzuH2m8+jz1wf8ar9Qfxes/QZPtSt6NOrlN3aTzzRNOXfFxv5vrGT8CBHd51g0DcqfLO2+/EZtZ6k6ruJYtgP4YT3lsLK90rPBbRDhkPFKiOg96CxD3//ddun18netI3WC5eqJI2zbNh+AjocdFmZ2oKh97iEuB6oHGpRaZxaTVt0bocT1r6plZkLnHAGqAUKiqI6y/zvbVDIxA0N1PD+f7t0BsZVQVMB3MqoNqN+n+T+5q8NFdWpVuhjm2TQrVlZLjqep6buBAgK81Zz6f58LstUJxuBl/r68kpfJ6h0q8zD9m9jlYS3cve3ujKTipuMqhL6Rz2Jt1sotAE0q1Hh8RTp2Pso+DRSbbYBPfdd19Ss8AzECXC7P5Fk305iDyXA9b3448/EZ1j77FoauOCTZksnwfoX3v9deWB+z+TFPcjj/4g1+GgaAwAyNm+DhnRisqjrM0YbBCby+EJKFh0FkNULaLasKIqwdBzzELpC7gGPNyn9rzGaO8H70eWT4ZCdInBsD5sLMbLJrY4Dx6gbdmTiEqKRzpKSZpldNXWrsdxw8cEpBlYkTXjz4DYvAw2oBy6yv79AU+XX3ZZxplxaQ03HIbG6JVXXs1hLVqteFKKz8F48EhVQ3DNeK/ae+uOefBQxs/za7Utpa0jobVivabyf2AgB07b9A7GCPFrj37qVLnxppvK+JkzAU7G1PiKWmuM4b69F1AHJGQlgGUgyucyVgCE9LmDDM+V0+d31q7DQ7TSejAm5tDacpCaF6Dx2LGTZf361YmwAZoMPhDusJFmvPPO2xPxfvW113LAcw4+3Pd+KDqrVupsWLMz0snGFCfaHAK37j+8/P4lAQIMlvmrMnOq2y/F+DjAGbYdO65N9NlzNYkr2SvP4vAyxoyWuXQg2OfGe1STnElFZ0dzf+bJerdfKlASmVy3QJWqYHFZnCLAQyFgKyDDVbx8k25xS1P0aP5SZHaxHnpN5hHYdBhbL7XyuzeFe+6d/J4x/93f/d2MNdBaC5MuZozxYe1TzYJc79vf/nb+/9WvfrV897vfXYiCW+/48jJPDr79+zmIg9EOp+9uLbmPlqp++eWXko2qBW8Xc02OjTqHsZVrA6QAlshEphHVhq5RBx3ZNbFP1rexjmTXJfbzXDI2iuNWrVqboMCH+/dlDmRkDh081gHFBxJAECUWJXcILl+xLJFxNjryVIIHPT0BX8ZUpiPcy05q0zOlZfimzXltOm+muO+jdCC1z+wPe8J61fLZejKu2Ted3B+74UD1LJwx89Q6VJKzsH/ZD07OyrEVVQEJCBociA14//33sldkdcwtMEzaDGCp2s01suZzqnPVOXzHj2cu2Oi9e/cEbMsytQPYc7ofz+wwbu3bPV8rxgI6Ff25Brvu32yxaHLru+B+BCbMa+sAak/J/HiP/bfnnXezF8gq2g+yBLfdemvpGx4tvbPTUQnhGAgUUBV6/PHHQqHx3LTD2Y0tWzZnHhU02kfuNwGVI0fK0hTRjgcwc37c41VXbU1AogID592ysnnjxpx5FIcal9f9cPCbRF4FFtXRbxnjaW28L03WBj4JrHU8XcGzrt+EOXCGpAh9eipAujUEYU+8zmc5p7T29jkKz60XrwPC1aFYH86KVqzGLpjbd/e8GyxgP1h7rfAtKkHOyk4NyB6syi3nEgBzvTS26R+II8mpk32zf5sTePbseK0ti7zvaO7T+MMFzufQJ1evzjfZTLSuBA5RGCosyb+ro1G57NZe4zbrJux5XL9J6Nm7fvfWG29WXEXdaPmynKEc7pqRqYEa+9/PTZrP+mPTaga7qnyYv3oe18LNRqGoBX5qpGqRd8u2eU1VPan8aq/XZjDdFhWedp/tbz7L89gzbXwy3yT2OlZAnJvIMZJS/pi33XTAM0xNra7Lfpg7996kBBunu+0/nxnqoYZ/K1cucMrtt3qe1h4dntFe9jy6ZAr8+rcJ4ZQ4i4xTqyuhDiYj4Ks5an72rKFldRmPxeDa33v+8d+7d57x6e0fTstU4LoNusHjkc5L8aSiH6+xlGHtIwdqgWIrVgwfqrdycADoKEsoNOgANeAm2p3Cx4FFm3F6eqHpi8GqHXmQxEuZmpmPZ1or0Ws/+6noYY/ECz97lhwg79GCGQy1hSGQEnIfIhsb1q8Lf5kBt8jnC1I6jtpcOXVuPBvoIsI6Tg1gffhIACV5JZtG5ybg089VhnMukYOpCxfjWW7auDGRX9dHQwFImmScCcb/ZURTaDE3l0g3fqCJteAYVDJYtb3w0gDMzVu3pOrfxnrib55IpMs177773lzrwOFD5bLLL0/E1nM6qIm0A9cmWFGZ8ari/lU4XWQVIBXdrKnTWp3cPDGLnjE4fvRYnsO/pbXct89574O9Sd02L85KdJhu2bolQCxScUePlhMnz2Rt1HbtNDiHw68jxUb68O233sq/a3S2RmcYR3QdgIrn6KABbqVkfDnM8SvbBqk64bUKWMRbQc8TTz4ZRyZi/DfdnAOaQsfzL7yQZ3Eg6rKIIuSAcdCgEfFImyEQqRXFteH3f7gv++D+++9PihRY8D7gglGLQsahQ6H6VOrAumxsUUxrwc9+3zae+XAPnByRZtFMYNr1OAS+HMa+tm+/JgoNC81JRPG3b89mB6ytFe//6COFZQP5G7DBMDHw0SSfvBTZLkaC8+XvvHGND3QnuzBxrux5b2/oPNdsvzoHMSqTjJE5owvs4N28+co4pZ4XnUiUhnNij1tr1obUWiqy42BU8CKKpr6A8Vm2jFrHfApxOSUiaSQxrT9Ouj1vz8qWpTBxukqG1aLn2rXVM1Yd9POZo7Xr1mcfvvzSy1lXyfQMD5fNV27NPXLeAGppQnvcGpX9avMBbNx44w1Zh5SRRJYAvBRyzs1lXSfSf/hw6gdkXjiVqBPujQPX6EotemQPGANUEevBmALXajOsR5Fu652NtU6sz8g79fcnolr1fIdyOLAVIszSuuPnFJtVaprXW6f2pvvVwti+to5l2qT40VjUWphLjhFAiobGHhxP45XjXcGQQ3SuPPDAfSma/MGjj6bI1f3ba5s3b0pEDtCz9slCei4g4K233sxa9Hmi10C49dwaLLBJu3ZqvnKgvPfuewsFV8ASmyRKiZpijpqMpHEF9CIzNjgQicmkn48eq1G5wYEU1voZiPI8xpHj/ambb07W7Y03dmf+2HJR4zgpFy4miweciXbKsnm+6bH0nwAAIABJREFURErHxqpDh5bYafKiCjTdfrbjb/7miYArdkdROUfRcwpkiOx7VhkJwPill14OXcy3LIjn0Lm2dlGcivNmTak3eTVNx2qdk0wTe2q/HDt8JPsBBYYj4rXW3h1331f2791Tnn/++VAjmiMdruu4upcaoHLPgLYz4+XXXo1NMQ4yM8b//gc/k7kjyShqnY6YS0Zi98NhDbLpCQWodaaz/oAae8K1auCkduxLodlwLUJNyl0jrnD0a7TXd+qjumK2VmCfOqGORuWarh/wNKnF+lDGIzTJdEWkqqGOarr2LdAxtwPa/i9jKPvFdgHEZCjJluqI2upBWkMSrwUK0ZmMt3uzjtgt/65qGqNZm3jLns/8CzxF6vDYiexVz24RuifRefYOSPecFIWAejSjEydOJdgY0DonM1j53N7jLGwgMjxy1x0ajfPl79amMWoFfR84x5cuyxklAynY4z59AbUt0OcZOKWeicysn9F82Ba/C6iWwe/rzfngzGCjG/XCz21O3FcD3T6zdU2sfPna8dT8eK8vdi9nfFe46PmMkXnwzRYbA/Q1Yy+w0TjPLXvZgnKuH1lnko1dp1DXlnWwflqGogZUBrK+jaFxw5OO7R8/X3s5rKgSii3DzT7CU9VG1LFrQUA2ItFvdXwKFRNjbsIcoteoNdN5PaohDJNiWfg2kfhSev7Xf/j5eVGe+TJQZuY0ZKsDkYv2zEWJw8WHUDo63nSlgWgU0wkKds1jcLMBbkVKuNU6HqGVVDrKXCfk3UNhrytA0BGyunKUKhZ4K0gXPb1lZr6297S4qiZj1RT0N7rUBw8eLePnLyXqrljl5OmJqnEaKkp/GR4ZLKvHlsUp4Kn29Q2UJUtXlpUr1pSe3v6y/+DhcC4nLk2Wo8dPFPR2BuqNt94MvYIRB8YASSlum4vsE3AwPzVVLu+iBSLcOm85ZH2R1+NZ+2K8TarFxItlLCzWVm1eBfVr63LGxQHJIDAkipcsrv/4x/8xaZpVY2sCYletX1seeKAaSJtGCtj7gNFz47WpyrxqaG1gtbNdvjwdzkTHHV733ntfwFFL39RoTi0wIrP0+muvlfff25sNJepm/ugB46wuHV0S8JL3cECWLst9W7Q+q3XJYhwtfobJweuwW716bW0t61lFAsfGEskzHkePH8uzHD54KDrBohe4kHjAMgQWNkOX5123NlElUXuHkEixFs61AG1tHB6/xyEXeQRqRZNsltp6ezJjBeRYw/jygGQA+OrVGT/3L7WnBbTNjFphDTos41DRJJ6ezv3WznVE5quBS+SPmoA0eNcsBmC2fmqB36lO67V6zBwe2sVNVstzukZrQmAdOWgYjiisrFuXFHbLcuB2OkyBAs0q3n33nTh8olEpsjl0KDUQ11y9rUxdUs3dU9auYXBPJkMiosd5uOmmG7PWyfT1D9QIBvoSMIZT7rWAxdNPPV01PntKqFopLhw/F4NnvxhnhYsOyqQo52qRqdQuPmaNgK6NWsDFi+c/lv4snOENUQdqmqQOJveRYs9RvMaq5Rwpx7O1CQ6Or/GJMUzDi4GOq101zgE0GtihMXSRnUbbMJ5N993coCG0ugi1AgDGCz99Pil/hzrKFXDAuTH/jCtwBXyaA4eFtWa9Ak0oXM89+2xZtXosYM+9jY/TGa7KE+ECDw9lboEu+yUFVF1TBZSIl198PfQkB0SNSl9KTQAQgbLicFLUqZjOurvyqi0Zq+eefT4Hp0PD+J0+w/ZU2TuRcM76o48+WlavXll+/UtfLn/+Z98p3/72t2K/pNc9v6Yq7OffPPFE+Y2//ZV0ILWv9r63Jwfe9dftDHVAtoGjJVrNBtsznEYH4t49e0MDM/bGsbYmHwt4YDPSCVMBZ1eUyL6kaGhoMMDPXnVYKoCjvMFR33rl1tCLFHmZM2OWLMDYWBdlr935RKIAEVFMdsd6iawgzuz8XNY0R8l7L3VawTWYU51b6wT1A6fegQ/s+p15SgEeGdtSC++9HtXL30ijCpyglrTs3tYdnyo/evQ7KZJsHemsHa9rQRljNNiHTjYWSqFslayEMafCpDmNPdY6ZNrfbDGHM5SrEzq/jmaOAfaTp09nnaKNeQZzdUXaUdcmIOvWrs9Yq9Vpcn3mRwT+2JEjAWHmrkUM2XJrkFPBbrBple45kPn1uQN9FXDaA94XOT7R61Ane8qKlZVv7gywp6xPFEXA1DgYT1FWmaJEw2dnUywq8tvofj4nNJEWqOkKZEPTvHgxa0Ik2vpx/URTJy9FAQqN0WtkavzMgWSTnXfsTjK6NKW7IFMD0cbJ+zib6Sjd8a89ZyuwDKhCD7388lwv9zKpEU4tooOrWuEdkBpwPT+f8WlfsA27GRpJd+9eI4AxMzkV5yMUjKnJ8vBDD2UtAYnutxXbWb9ek94AvQMJJl5zzbYF56EWpNJuroWGzm0gvQYhK9+8zTkn3utrsKjy3d2X37VIduNFJ/xIlWSREkgbG+vSN/vv3shPxjHpqEMZu44SZ88aq+ZwGCuf77tF273e+13L2NjT7h928DNba94FGMwF29jmyvrxPnsntKROCtC+IALQgkUB++gqHb++ZXY4llVgQqHlUM62FqlnzyPU8b/9D19SY1Dm5vvT5lS77gDrPOnH4HoQ4TxdmjTTGNTWvvQPSNHV/uqVN9MTsJxq4lRYakVZaqv1RBNqRWZfn8p2/JX5bJhI9uS7r5NCqddSo5gOh7pCpaK4plboP7rnCxdpY8+UcxOXyumz58rhQydj5HWdSlObEZXUVarMhIgQT15CBVhVtm69Ks8roics//be98u7739QDhw6HDAiCka+yaFmc7e0CdBMUmkl3unsbBZhrt9VEsc4Dg5mswLqGgBUesC6XCNpxLm5bHrPzdBL7wOHzRtq1egOwL/3D347kc7vfucvFhbGxc5jUghpczIQJMWATUVgDAigwzu+YdcNAYw/e+21FDpYDJpP4GZKF585fWbh2RzaD9x3X977R3/0RwGm/VrIXnllDDIAZbFkA5D1mjjfdWSrXl+jA9mcoyNLks6sepSMzGSqtDWv4JwAuDxShSvWL1k8zphN4DCn2uBgEX2xaLX6xT00XugYadv9Zi0+ApABMu9VbGN8E7UbPxfFBU17gAs/MyKcHVExNArGz5z4WwxGb1+8++awiBDi8DL+rShHoaEIBkqKKJ85eGP37tq4YeWKVI/7v/uTtn7ttVcDWCiY2PwiaQ5+z1jbzO8LOLMhpXsB4crPXZUxtvmlHSls1Cj02qibaKmMjqGdtOd4/Wev1U5ueNA52Oyp3igvvPPOWznUDx38KAfUDhKLI0OJ+ouAiYZ/5qGHys7rdwVMP/X0T+IIkYcUPSY3VhUeNpfXX/9ZACXjfOONN8fYvvjTFzPXxgDQrZSe8awtEVse/eEjh8rEJIdlZ7nmmitjzEVcSZgp1j175lwKXklcaWxFTg4Y4GzMzMxXnmQaBpTsH5rgKXpZtSYAxr4TICB3x8kwp4ePHEnbcNJ41owMjtoAB6t1WmtDRqO3nIKgkZFEJEXqrSvrFui9cL7WEngeEUVOtnXDeKfByvLlmRdgxzidPo2jWGVHRdvREjii7oGePYAmi+Pg8syASj57zZrYi2RAzp7Lwas4k20ASFt3T+uDNN+aNWMBPwC/ToIyI3fedVf2/RNPPlGe+fGPY/wpkiiI080PL9f4/cZv/Ebl+Pf1l1tvuzUFw//hP/yHAOIU/wz0lwc/82D49GTffu3XvhDK20+e+UnZ+/7eOBoON8APuPO86g+smda9UWQ0Ou0KS6WmDx/NHrjn7vviaIbCdPNNAX7G0143Tg5Ee9s30FepMOvKarzgDRuy9tlJziun2t4MiIzakLqhqsFtH7RMzk033RTKn4wBB0hWg6MOJPu21lIkljqb0byvamUDk2cyVu7ZmqsFptPhdhtL+7g1GvI+rwf4K9e5UpD+m698paxYvqw8+uhjWTMCBGxyk3CTsTP2ssWhFF24WG66+ebsTxm9b37rmyl8/ge//dvZO9b7+x+8X15FiRsbC+0HePXeU1HiGSi3335HglcpYOzUIaqSBSnSmmGLMzR9aQHgsxkcb2NL4YjdltmIJGtX0Fw7p1ZKw4oVlK3mEwl2FgnC+b3nNo7m/cSJWhcTx2Pn9Smue2/vu7FrwHQKFwWs1DP19CabwTGypw4rnOtqMNLjoONDuxf7wzUB3lrTcS420/saTaABNk60MVAnUpvk1Qy3DAYHwPPVwOJUfnbWJAuu5qyLWgY0drS9Bu7qeThfs29dQblrNwnCVnRnLfhOX45OU1v2FJAM17vrQIvCKjDWotBqYDwLStq8QNSxo6GFeG4OvbXUHCP3n6jwxYtV7StF6II/k2XbNi264ahKrXKeW2NN4tR1Gl1VFB4tzTr2+zbWeS7OWPcs7edGCfJcoYx0ghcLPOpwlKuiUcVM83EQGze7zVHr+tmoyQ2k+3vA+ZLR2hSI0kwPtbTamCv0o/7+hdoNEX33JqIMC/icKPX0VS3ugPqO0932qOe0j/M5I6MLreqD/TrJ23DCm9PYCXE0eojPCz1mCC25p/T8i//u1wLOZ+Z6y9R07XQUyZkA455sdLB9sLV97hU5EiaXKlC1zYupqZVwnNMu/WPJEmA8VZXRvKzVvrWZiwU2Xea76GGt5Kw0BV5CuEizteghUfmO4C6FW7sH0s3sSSHmxOR0uXhpqkxNdjxum2+2tmW+MKn/+2S81t6kfzkINv2SMjM9Vy674vKybOWyMmMBTl0q7+/bH6OaAVdpGm93qqa7FNMMDpatWzaVFctWRuNYkRdwRbu0yRgytgyK9Ll7EO3Yce21C9WoDEHj59g0584Rd7+YzQKwMPCtWvW2O+4on/3s58InxAOM3nSE/KsubCIblDm6g+bUmdMBhwyoReVwAFxwJNuiGVs9Vq7celUOIUBRBAx1ZvLChYzLUH9/eeyxx8uPnnqynDpxsly97ZqyddtVScsyNMACI4ffByDbwAyBBQ+IHD50JBFkm9NrjJ3UsTn2WW0zOxylUzlPKAPuweGJWgBQKdZqms/f//4jqdzHp1Mwumfve+lohmaAO4mzbC4YfQezw5wjRAkB0JVdCMeb9z0yHHBt4TNKDirG1Wa1toyn99u05JBCHVArkEr9o3XuRMRmKXesD+jxPs/BsKGmuB5wCGC7B1Fh2YXWOMBG8SyMgxS+/ea+RP4YndoFbUnmjDECHo3z9x/5ft6jANXvrLmoXqAvvL83QPrY4YMB/pQ4fDkccW3/6q/+qrz77ttZ31dt3Vpu2rUzevVA+9XXbI/GN+AL9KNQ1WKpt8ubb74Vh0uk33oFbgACIBXYFqUh85bIzuTFsmVzpQo99fTTZcf27VEmsSalVl986cWyfCXu23QAOj3WgaGB8uGH0rJD6S66XMHccKUJOQjxrj/afzDOkgj49NRM+fznfzVZp6grXL0jQB4YeODBh2PgfvjY40nT2oMUcO69+560dPccbIMi0Z+++GJ4q6T7RPrNM561Z+R0O6itXc7B5ZdtyHX++vt/HWB35ZVbqgb5QH/VBp6cTATGc4uoLls+msgSeg1DDYzZi8aKPUNRYE+sJ1E6wECkzpz6fGMpy6Jol0a5NujWNyfHGvddub1byrXX7Vg4qNgHfFPZHIDU3rdegWSAGC/8gw/2xU4DtZrdAGZpwrJqdXn88cfLMz95JnNv76UYaumybk0rep/Ia13T+9B/ZLTYSRkma2nVatmjTbHdUvWejxMlSPHmG28lcMIpNFbWN/vIaTR/bEbUWDqnEiXEgeq158+Np+5CRFwmMkBg69Y4TOy16Kw96LMUdZp788tx1aAHwLWHHIZqCAQXcM9lejhRlJ4Akv0pGl4TgCVz5iwSQOLw0B53eDpsReh2Xr8zY8HeUv1wgAP7xpEdA4zt81qIvKb8o3/0j5J9ZN8jq3lpKhz86hiRddtWNl5+Rdm9+/UA1dvvuD1nn+AI5Rkg9J//83+eWgqfk1qUDZdFfUawgHa4bpBso4ycZxUZR5VT38IRYrcSsIqMXcnvX3rpxZwpn7rlU2XtmgrEgbLWfpttzl4dGMiaUFQt6FMzbNLqtdibfR1Fl+g4qcZFAGf3G7XjZuvkmij78WNVwi/KIiLc/aHuuY5MWgPO5BEDjkZGkvEVYAs4jY71QAJgH0upVT1skWU2GuhqFDPBKADYONuToo8CHdapcWrBleied5K2zcELWOzk2mpdWaXFuZ4v99yAZxemznp3397XGrC1cWmAu6+XekXtIu3LOJAXhAfU5tiozk7j6ow4d/b0Qma0FdyZz2g1459fqPzzxm12j9a2rKs6lxY4daa4h1YX5axr0WnOujEENBvFMRmIrgNmA8INSLcCyTxrp96RsemciBqprTKM1amoWtRT05NVUbiLXDdKSDp4R8e88rtrE8Kq/NG42+1zzF2jFrXXt+JFe7TVQXEiGu0nEfdOk9qcG/PGQzd+xtzvKh+8U6BrTWo4UTOzeX0ypB13vTkZebauUWPPP/2dz3bg2kJRzFAnNxHmAI5SenQ+6vjQZV7E0aTPloF+dAktz4eqwenrKT2EwusYJg0ULcSu8AX/2k3gW1rY8/MzAdchVXkdsfiq8lfB9dxsHiSdGTsJr4GB2m1ORFuKM/xwmnqlNxupcXUAYgaYcL7NNz01X/roBes6qVi5qyxgNCenL5a5kOYHS0+/VqcjATrSk4x68/DToVFTmZUUIKbCWXPYGScNaVQCm+gNl60PdUCXv3fefjuHgaIxCxjIAxpMAgCKwywFB/CIFqhUD0AcH8/C0r5Y9EFRl2IYE176awEhj9aXz5qcmin7P2K0aVCvL1QKpi6ihcxGKcFBsnbt+rw/KjCdofP/dCZcvbps3bw5gGLvnj25pij4Ky+9FIO+/rKqx+rg8h6b2bOJtIk+MLKhQBz4KMbEoWLcjR/DUDV5jwXYAAUUQhx6N998U/jWe9/fFx6p8TCnjIPGMIAucPfCC88nmphubGvXJdJt3YmWWj018nQo72FYRen8gbbr2nVraiR6yZKy64YbsmlxQRXCAaTWSYrbVihuEw2Zy31nD/T1RZ4OB9chbu5EOpvni+pj7BxgjBg+qvG0sc2lw8nB99CDDyVambbqJOs+3J/Il+cUla1NGGpdQT3Y6K2ejeFxENv0DnKOg8XLoTCnnDbAWmS68crOnjm10JwBj/noMa3g8Y7Hy+EjB8v+fR+WKy7fUHZs21ZOiMgP9CWC7TDduGl92XHtVWXtWtG40+XVV9/IPFdvfUnA/5f+1tfLpemZ8vabb2cvAVbWjaJQYxEe6/LlAQ3j41KPU0nR3nrbLaVvcKh8uH9/2f3GGwEBsjsUCE6fPllWLB8tt9x8c1mhmccVG0tfT195/fU3AvrPT1wKGNYACP8eF94eSO3E6TOhQ4n0e5+1hw/PhrSIjigijjVQwciaP2CJY2Uc8Wk9I6fBdX0B8/aYZitNHhHXWEbJ+1tRogCColo1Kpyspn3aVAxEpkUKtSi/7vrrk/37s//yZ1EKEI197rkXcggAORwz4NJ9i2Kae9kA9mrv3g/iKDn4RVGjijM4UDZv2ZSDl0PKFolkAi5MnHUJwHN46Irj67ItrfGMaC66hP3LaaiKNW8mustpo9hjv9v7q1atiGMt4kXpR0YMrx+lw0GcVG94s1W9ifRb0rUjI+X1n72xoKKwaePmsmbVmoBDKXljiwIWKa/z49mDTS+3cZI5xqhZwLx9hCIh8twCGZwSzgmbYCzNI/vSDn721flgvM0/hSCp/0Q9L1LzORTwiB9vfFq6nN1jL1Gb3JcCWtcEGjkE3m+9qAnAs/asj/7g0fLa7tdr5JOyQAe8NHS5jrb5FVdkrOzXdOzUAXdyMjUjvlCNHPru2XqQLQCKBSZ+9KMfxQHD4/7Lv/zLrAM/e1YODTtlvjmdePxkSNUJfPVrX0vgRiYDqLd2iQBw+Nnpd/e8E/GCcN77FcVV9RZ1GsbSevRs5uOee+7OuD/55I/KGX0EZhQ6V43q5pQYIwBFZsC+evvtN/Ns7HSLbDZQaowar9dzJ3o8U4vPW6QwQK5TZmjNQZJ67xQcGkB2fwsNU0Rp+2sHVVnVBLwUdC5bGofRfbs+bBGgmfqL2jmSHXev1oi5MUaeP1r2yZijpNSOfZ4nWsgLPUEUxlVFCfYt19YmfI5GNNGItIvuMr1q1SrYa50JqZ+14I4zAe1L8a6zd21qmQYzv+lFkPbpVZ/bWITeFKpHLZpsgLVR6fw/8oRdsWAtSBXFr5it0SYaCDaebYxTn+WFHUpOdLYDyoHP3bN6tiC6RU1dyDAv3EskFGtTmdZZcTGIXeCgz81mTNp1FlNP2ucu/ozm4Bgfz+5LUJWj3jL5Pqd9JRPdrbFPPodxaM8UIO5eu+fxtzYm7TXtmu0ZM37/5B88EIdMtmM+0jKixzV0XgsMNWqZj0oELvP87KXSUwBeqB5XqKa9GHlc6wxrN/j1g6q7UtukDtVmM7Qt0ibVh9aJAMT926IMPYLX1xHX03FpeCTGdGiotkJPusFxNkv7tb4nbeVVfEaeBZcPv7PK//X10cTuLWfPjZcLF0U3RpN+j06pjTInUjkZkGzjZUMq1JmZLce6ds90ti1k0d7Jqely+MixNDExZqgmldezIh3JGFZRntZWOenr1asDWgGqFHpRXkiaoS5qBtLhdfwkeS76i4OJvuBlrl23LoDUIbB81VgeNGB9dLTjMw6X8YnzGWPSRbQyfb5D7syZKieWoqjRJVlsNqBDjcFhxAOyVTzzTufRZdbm7zMp0ttXVq9dE17y6ZOnUoFddaProW8cpY9EahiFqjiBV62wRQHd0qRIw2XtOmKZdKBd1sOYTc/NZdznZmZjoAEkc+q6ntnYVK91Jin2tevXx3CGd7xc5fiqOAMKSRxY0sz4j4qKGHgRK/QQkSHr+K033wzwdcgAfzY7p8oYiRpYC8bE7wFPh1w48SnsmczckEt64fkXsumAhKTxBodyCNrogLsIjDQ850oauEXhXnn55fwegAodqks7OnBlepI+1NDmXC0AAwL9TYReIxIHg3k2VugFwHV4cuE7L63yQtfvLEuWUvTYl5qAGgXvS+HgyMhgOXboUOZzZLg/4LJqUQ+Xa67ZWC67HA/8/fL66647VNbp0jbTXx579IflS1/+rfLZX/1C2ffee+Wdd98rlyanUkBELWTzlq0BLhyM666/NsBc6hrdxe83brkqEpuvvrY7axRY1/X1/PjZ0t83VdabqzVjWTOaRi0ZrW2Dz1+4FNUT6gf2kXkEqD3nkWM6c+rYt7KMnzufgmGHnXXtIGRzZDGMPQfNfAEwDkr7wHw5QDkgCqKasozxSkqdWklPLQoz7qJ2bJXxSXfWGQZ8opw86T6mM0cAdtOhFXmXegZkrUH3IaPx8suvBswqwgas7Ifbbru1fObBB0ORAJLsxz17tD6nylM7sAHfwI2oNBpIiozZlOFaI+Hg/8lPns3e8Fmeh4PvuX/wgx8ko3XVtqvizN17z71xghReya5w5En6uR9OU41Qr0wEZ/36NeXBhx5K5JUEJg674EqK6Ojwv/12PpPdBBhGR5fl31QvWjHp6VNnqszV8JJEY9kZNIGPdaKPZZ9xdJvUop8j95ZAS2/6ArB/akgU+9mnHAvA0n5yrahM6FWwbFmAoXmuFKJV2af2SrjJutquWbMg7SX7xon13hSEDQ2FEubzOSh+L1LvOuaQvWM3OOu33HJrMjSyItM0ckm79fTGVlyg3T08nLVz9VVXZR5di01wVsiyiK4BiXjQnkl0Gk0C9cT9c+rIBr72+mvlVz73udzDt771rTjBNcu2JvbPPHu+13/2etaI133t61/PmSf7F156T0/stX0JOJJV4yTIBFqvTanI8x88oEdELS53X+bPc+BdC7yx4T4vUngdWEu2r78/e0eg6vDhgwuR7RbVbJSBBooActepoK0G96CDGp2safwa2XXyC9pViT+/s5YFLhzoibB2ChTh7c4RQRhORmnP3r0ZJzQoeKIpdFgjsiYtQ+lZADNnRwOtye6sXp1CY+cTW2vuU5zYPfdikAVY+WxrJJlvahadXndoFXEOKv3KsyvErZ3+Kn3CORBcE4xQI+PofMZfYIDeuXtrAgWwjBqRGvip12gAONSGrkX9AmgMUK6g3H0sBpjtZ/feAkktyt2esV27OUCLAe8Cgl34oaOTdv+uVJiufXia0dQOme1acTY4J130OmU2jT68SE96AVx3Ed3279xLFylvQBnGbMA9Y5BoehD+wlcDx4v/717MVbt2/tai0929LAbVC+PzP/32A/ORxRNBzmKlM12F3C1aPGsRaYYdIOxRkFR8T2MLdS3NW6OY2ip9IXLdcaLcvQU0NKggYTBt0muEsLVINbkAcaWkpOPi7MxC9KKphQAZw0NLc9iL9NVRqRW29YG7Kk2eWDc5fQTPNT0BWPoUEJCYAfouJRVcWxfX4PnxE0j9JxZSFRzM0SWUIWr7T4teFGOJBgCKH6hwJDV2qaxZfVk2HiPPCALdNjxAypCKxLSOTaGXdHIw7lshEmAD5GkzD0gnOtzJvuEua4LjmoDDjEKyjgcOZPjcbNL+/tyr6PHe9z9ISnZhMro1tGwFLdcVGS8Rbp55OH8TE2V9QO1UueH6nSkgSUX94GCihWvWrSsvvvBCDmZAsckn+Txz6TADdLz/6aefKm+++Xa5eNFz9i3Ig4naeC8Os0iHiBwOKGAHvJ85fTZqAG5aFFR0FgD2rMbfIRGHjF70hg0BU0AUR8yBi/PnefDJRdOBIXqvgKkUqWsAWTpokuJzOFpnCob8neg+bV8gDnBqEU5V1jiHDLQGH9VhWJIxwlNNZOdojcrTywZkbGiHK6Mh4spwil4CE4wcioF59QzoFozxUOqcAAAgAElEQVS7OUHrEJ1LpC0pz0sxbrWD4dBCO3rXTtHLSC3i0Ea8gj9tc4fyLA898Jkc7OfGzyY1D+isWb0yBZSk+MbPjsdx+elzTwV0onisXNFX1qwejLaxuTx89FhoDDd96tayYcPV5c033ik98yvLyrFVAQSyBTjBCnJFbrZcuS0tulNIaR3ufS8RUDSOZavWlZHlK8ubb+wue98/GK3eve99UE6exDefLUuGKKqsK5s2rg/QwDP9zAMPZSzffEe3xhPl9d1vlsHR4XLVNjJpcwECUzO1eVC44ydOZ6zxPj2TCMbsVO221YqsWmW761qzuK7mu8og9qTGwHpojXZymM/NximtzuPJ6rAcPRLQrENdOoP1ijqK/i5PxL7xC9GGgGiZGWuV8wm8yHqxTdRRcG9JXQJTOiqat73vv59nf+ftPWkpv+uGndEpRhFDx8t+YPh7FXhXGSrcco5ejWxPL8jc0WU2Jz945JGMozWgyt3nAcccHZ/7u7/7O+U73/1uVC3cpz2T5k56H8xMBfg7ZFFiOLxaXnMYdENVo9H40fZKT6mdF+2TVlB0fvxCHC9gmy3ZsG591qVooi/rsQG5dHPrH8jZYY0b+zTiWLEyTocIumi3v7GVorBoe7KLVWGgAjE2mCNMPcJ4JnK9dWuVk+vpKZs3bYqNNl+yTOyBaLD7NI7/+b/859I3MBCOeXXCTga0P/PMM/WMHByMY9G626J4aDzls+OEr1gZuyUy7hzadf11uWdrDlAKyN62LfvXs+sI7Ovc2TM5L63P1s0RN/pHP3oyCj933XlXdNZJw3kWmU37PkGwtCav7bHRmqp04HSymJHTLCXOm8J9z42CoBhSZ1DOpnVpLgM6BUkuXsyzyEqpoTE3iWrOl58rcDMWAUrdVwo+aedfqBmJSMGls10Fc75z5nddGpuySEuzuwxgzQ7WLPbirtEVgCeF3wHYfGzXSyLKJudqFoLj2WQf0cC2X7ujSvROTuZerCP21HlSrzWbteicU39FJhO4du0omGhgtXJFJ/s5kHVlDtqzJFjS6SCL9uZvXcFsw3IVA9VGJE29y3UVNAIhVTe86iq3orvR4eoUhtozPRkndjFloxUPZmxhHgC+A9oLUdswFypGat2d4YdPAsvmBHmmT361yG3DcYuBude2NdACrLJ6vwB2W6vyxW3LO8cpXRc7ekgDwAv3V0Pe9etjTY383F7TUOhi52JxNNpbG0ZcHEFfcI46ClAi64vA9y86DR/TXH5hjP7n3/3cvMPdAeV6ivhszBQkBFxL7/RGMisRYOH9kPXFuXkjvA5FjlVCjxJB6+Ue97NLFVQCfI1Qk+SLoHs3Cenc1BGrE43uItgMDaMLVFSNxfkYT950vXRrWVlTsTjcSTdopE1pJJqMvDd8crxoVbPzZf/Bo4k6k1i74opNpVc1LaWLU6eSbmRIIvdH53j1miBvxlCxZtIieDhkdKZnyrnzhPQpIdTCS2Nm8XuvNKtNBcTbmCKqUuEOIVEUYLtK/NU0qN8xXqvWrE7ETbHfVVde1bVjr8bYgbbng/dri+3R0aTxACzav0C2yMPb77yTqLX23qKGtTL9QuYyc9ivEQhtTuoYWvbOlCNHjwUw+v785z5XbrjxxqRAAWpcpyuv3pYiMdHom2+6KQ6Ja6dadkD3qqkcWCLE1CQczmguUlrm0PwBrighDlbjIuIty+CeS19fmZpkQDVlOVS+8pWvxElxaAFNoudJv4U+MV2WWBc58Gmx9+S6aA8MKQADRFP60CRhdzrC6cJYN4pn5gyQWDPeCuAAsW984+spbHv0Bz8I0FI1v+/DfWXn9deHlyuyaM4c8En3zs0lWhIg+O474Zy6D7xlYML9ycQ89/zz0RZ2PQd/a36Ai4hXXekLR7O+E/3uDgKbtVZTx8fPXAMJ+PMta5GKetqiFxXGVoA+OjqctaA9uQiTOcihlaKMqjaC215mZ8u+D94v58+fyTifPnG2LBmhC3+hXLZxQzS6Dxw4XH72+u6yfsPl5Zrt15fJS9Old2649PT1RtJrZGRp+Tf/+t+maQvHwRr/XJcef/nlF9OmduOWrWniccWmreWKTVcFIPaNUNwYL9/+1l+Wxx/7qzI42FOmLhwoK1csL1s2rU+jKnYB0KAy89HBg9EkPXT4aGQy125YX1avMg+VG+rZRcR75nsyn+Nnz2bdhz8/UzvPcuhqMw96xpsyhufPngvtpGVvml6r8ZPqN5/27hNP/DDrkC2iM0xPWabO2HIC129YH/uGMwrkzc2JHtVmEyhdooXtAAdyrR/c1t6+/jg1aA+i/9GwTcHc8gX5R7bAugCId+7aVT6MMsC5KGaIsnJErfuXXn45ChGUMVCKHLqyOehaCoPtQZHeD/Z9kPtJ5N5YbNkc/rx1R70H0EQpAL5IYga4omvNdCntUiromrgQ1ZexVatj6wB0XF/ULYXLVBKiLNDJXdZUeVVi0ExGmpvjdfLY8ezJqB58oHgTdQ3vfW3AZ0BvCoFrx0hFXeaHlB+wZuwOHDwYZ9lekCWr3Ua3h/rFvjz82YfD/QVG2Z6HH344NldUGpB25pAhZMfYH2D3jttvTwDiO3/+52VCn4Itm+NMogslm3L+fNXoH1sZ5xoAuuGmm9LCmo1FhWp698bjrjvu6DqMji40JbvuuusTTQaKOdVA9KqVqxJRpqxjLmTNok8dqcX1qZ2gY83hB/CrXO1MigRlVTs9nQBqc9x4x2oVXnvtZ1nrxigAtk/BLedjLJkCdoC1sTdaI6zmJHLmmjSc9aa+Yj4Fcs7fCvKsE06YrKz5VTgMKJm7dp3m3Ib72mEN/2+awQ0QNcAcPIBSMUVelk0YSkQ4HOfemplukeME2gJQKz2iKWuwpc5m88YxsH5kbDwne97oAfYZe+G9bKnzHjZhp+1tYL6BaxzWxRFLz9OULNxb1CNGZL9qDVgKezu6wQI4LVW6zTNU/i8Vi6nUiYU9oOFV9/5wt7tCQmMDezVw2QoBF6LBjbrR6dMbp4xRp9jSgm4tGitmtRBxXQR6E1j4RHFiu/fF0fpPRu6b89QALQnj9nP+3yK/3Wf9XBvyFp3ttK4XAG+jnSxqX56IcgeAF0eUG2BurdFDaQkdpzoW/zWnYPFn/bKf2/uC6xeCx78cYPf8s3/4hXmHu4JAnGtME4sgTV06xY8KgitNZC76hb1lBNd6QIQb/3om1atJ6Szi47SF9/HA1xRHX39PV8DQV/pJ94iWK5RsA52UjgjcaHh5DjUKDIxy5WzXBd9clxpZh9wVP7qOhVS542fHJ5MqFmUWlZ+YnConTqkovljOn9eoBFVgezasiI7No90qcMXZWL/hsnDT/L2/t3Z3AizQTCZwrybnEvWVrhYNBdIcKIwMRYe00k4L3svL3ffck65/eI+MmnFmfNesWRcj6vDbuHnzQrGLw6UetktjNC1KXMhX39idKIcoCP6lw5pkWousvL57dyXaz87m9S3y4HDDR65RJF0LB/NZABzwafxRLL7067+ew/jZZ58t3/vud+P9brj8soBxhy5j5OBiZMytwxuwvufee0LtEAH5i7/4izgDoVZM1+I4zoCDTHRfAQ1dWmtm9+u7y3xvT7l2+440OHnmmedyqLbD1c8iSLidviKT0xVvSBuJzABBZMt8ngPWfdH7FmWxhkQo7r333hhO3dxEOoGdGLWR4XAtb775U1lXip/MoTSegjJRY/fiuaW/HVqJhp84EfDi81r0R6TJ2CTK0bWlJ6PYImxZR/ZRF81gBFpnOUa/ce1a0VGV9+FcXgjdwGsVYLkGjWFgIF0RZ8naVdoKA4LOdcVl5KBoSM+Ge+tgeeGF58I/f/jBh8rwQH955JHvl61bryhXbb2qfLjvozJ+9mQ5e/pE2XH9NVXT+PTZ8thjPyzDo6KzGq2cLP09w2XL1ivL13/rN1MY+81vfjsAXNoVKMERNf6vvvZyuO/rLyejt7SMrVpT+gaWlAceeKjc/ZkHUjT56A+eLd/8T/9PmZ+fKitGSSJNldVjS8vFCxOhiFx+OanAko6azzzzk3L+QlcfMUhXFQCZS/YJ//HYieNlaIA+7tpyMlQAnOR68Dq4AOqjHJA5EmwVUC8ZHgkQsl8AB/MuKqtzqnWKq2q+/+iP/q9E4eNIR+aKRmtPAIlszN/5xt8pz7/wbOgUCtjWrFmV/SOlD+AAhwASqoiUrlS+5kE6TSpyND9A8U9f/GkOZPOPisCu2r+hRM3NJjMi1e/L5zRNfWuO0scXv/jFvPbxxx4v111/XahkAA5daIACgK5dOZenWZC9R/GG08c+AEUOH1HYFPft358sEJCye3ctSsNBl52RVXrl5VdCxzDGClhd0/XYec9IWhHoFH1mBzXxmhg/n266rmW8pbrtX4Cd7F07CI2ZNYvqkUr//v6qblRKdI1Fvo2dIkfRFpFpgQsgVDDlphtvTJAABYziicZKP3j0B6G1GA/OtmDBZz/3cGiNf/zHf5z75Uhq/GVt3f3pu+uznD2TFDVAZm5SPHv/A6HvRACgr6+8pBHQmtXJSlzqFJ2sJc+BUsLZpQq1atXKZLFc/+HPfrb8y//9X2YN+TY3Pkeh42ceuD/gXoYE6HVW3PXp28ojjzySjsj33Xd/5PoUWaKqsN3OHOedsQo1bNeu2E5raMuWKzO2jb5jT5irdAntopNVs1uzpCVxVthtTbCsc3s7gaNOcSEguCs8AxB9hjU+tkoTtI1Zx/aK19XzSnCkal4nmj0xEQfE+W+PsF3+7vXhOXedFGdnKyWkFioOVE41UD5T5Smtd05OopFdl79at1KpEb4asHI/bK73OS+MqULenBsoLjov4nF3fO6A+NmqkNHUUlI02MkQVsBYg3ycfHjIWdM0vp0Xruca7gkQ/BjnVDpGA7gtAp1stgJy1IlPAF2CazVQCYN8jEI/SUto71ugRCziR7eW8M2JqcHQqqr2ywClayyOXi8G1w3bfTJyvRh4Vu7JxwWhi++1PXvThjZOi6/1yWi6fzdKcO618bY7HWr4rfG0M45dvUNe+gmueJ6j06T+uYfv/tGcisWRa8/bnIPF95mx/GT783/yO5+frynFmYDGSLlo/d01wKBzLRq9ZITuoTSQ1ExV/5ibny6zigJKVTbQyaZGoQ2mCHjVEbbo8iDdA1YwzNvtqUUESe10HKtsiBqJtrnwutBBRNEAQkoj5yfGy6XJqo9oYbQB7+uvXDODIRovbXzhgqI6ahyz5czZ8XJm/EJZMbauLF+xsjzx1I/K+fGJ8qlP3RY+pGc/de5saBAAmUi86LbIARm1tWvHcqAwrIPDyxLF2n/gWIyEz/V7htt4OqRwdW2uJpruGpQW3LNoljGRynOIcWZEXv2OWgMj7fON62KtTpOrml2US3RDQSEQ+Mabb8boSNfXyNN75fTZs0l9uE4ad8zSKxdRXx8j5aA3Dw6Y8MeWjMar/+xDVXFBOvU73/lOp2k9XP7Wl75UFQx0FhxbmcOAodHIA3ARKfb8TY/Xs4l+MSiMhcjb17/+jfDY/vqv/joyT6HOjJ8rin1E4aTgnn/+p9kUUuyiM2mVvn9/7rcZZSYtLXOHh0MDET0ms+XfjXIT6bauYtkc3HvPPTlsFZOpxnfvzGI0NJdWWSPOj3tGN3Ad2tEOR58bHexVqyN7htIgTRqVhDO1U6dMRgrMNm9OajWRh/6BRDXRXThUUo2i2Oa7RUsCAoeGEm33e3MD7Ee/02FGDxUXE9e/O3RaUZX9hV6w/6N9ee2unbvK1BSVjQO1nfPy5Ym4LF+2JM6J33PCcDN7Z2fLiy88H8D48EMPl9652fL22+9m77TueEtXLE/0D/d5cnqqPC9qu2dvoug333JLuWb79tpA6Njx0DhWr1tbvva1r+Ve/uRP/iTg2nwvXbqi6B7V2zdUvv6Nb5Tb7vp86gueeOLH5Uc/eqSsXbO87LgKt/Z8mZ26FC4jRwi49PXRoRqZ3PvBh2V4tAJi980BX7VmbeYP8LefHWyyINWY1sPMa3G1kyLuOn2lyPKmm+N4y/Skgr6U7EevtzZ1HPyVz/9K9KCtQcCoHv4VZLNJHK+vff1roeYcPXK4LFk6kvkWBLju+h0BuB99dLDyig8cSIastQh3qIlYcpSAZZFVc8yx4byKfNsLNS0/nN9zXlvDDIofipiBIfx26hEyPgpt8eZPnTybuYn8Vqe7y+lDUfAcikNRbIyd7ozWOsfQ/1999ZUUuyoeve7a65JdESnllG/ceHkALhuBSiGjKLOAhiCK7XekU61H9RCAs7VHbhH9bqCfAoLGVWuyXyoIK9lXLdNi3TVnWRDG/IgA+p11fXECp5zuPprSWD6XHVT4yCabF3KF4+c1xcJLH4nzL3Ivgi/rpGBT5iJKNi++GA40wAkUuyeUllB9Vq0oTz7xZByjFknmfDUlp9d3v1FOnzmbQIe5Eiz47b//26F9vfDTF2Kjz5w6nSCGAmt7klQkaocASGoytm3LubNy+crY6Ln5mewzz/HG7jeSKSRh+eSTT2Td3X33PbE/aSI2UwMYbL25TeSwtyfqEAqx7QXXQQ/Sol09ivm3T9l8WU7rrTbXqpQR+8D7PJM1JsvQGqpZA94/LVMINHYd/Tgb6ntaNzwA3mcA1035yPu8p0oATi/0S2jFpy0rYByrVFsXBe66IZp/tt/rWoFq27Nsruu3KLIMBufM6zkFKSjvJNzck/szR41W1fSbAw6dWx1lha2WoW0UrFqT9XFznAbemhoRgNccggY0m+pFA2KLAV8r6vQ7BaXhjTenYFFnwGrTajBnMf2mFQYuvmbAYUdvqDi08tQbiG/3lessihZ7bYsIL45cVweicplbx9b2718GTltmYjGYblSPVuCZa3agdDFYXfxs7ZkWgHZzUBYVRC5ws7sbaZSPxQB5MbjO53YsiwVa8SIAns9s1JAmc9KNYQPbbTw/CdzbWPT83t+5Z97hgkoBLIqySfdt3HhFjOyMBiA9JRxNxrB3vhYjkuKbmb5UJi6cjwwPykEiP+me2B8qReTzIv9Rp7arIa3tUruKUXyqWnDgkKmeaxWkR+GQq9B1aihNYaRhLSxpPkA5Fcm6u0Va6FKURqq0z1yiVgqtenrwtEfK1PR8OXNmvOzbf7BMXJormzZvLfsPHMrBs3bdhkSAvPf46dP5nQNw6bLl8fzvvOOOHB7rN11e9r71ViIFI0uWl8lLU+XVV3cHNAGjABaAjfvL4ANrAJn7YaxtSJFbzgYDiIsJNInyVlm6WqgkZSdSwyieOn02kQTRMwcW4yYtLpqg7bHDFmCTKvTZK8dWxxEwNhMXafBOhCPKWDK80k6NS2zcahpsphaDTZzPgpIaZnABTQVQjLbP+f3f+/3QMh579NF8lkiuwxyAct/GUHGLQ9HfgDl0CbJ37kG6/MYbbsxr8EbdUwo9pqfK8OhoWbdmbcDxwYOHq5TeypVZg/7v8zgNnisi8TIl2iRfmkpUrDVTcIB4xhSwdJ2rdLSrqhCrUgikkFD2QORZxFPEzhhzVNLI5tCh0C/MKWeC4fW5uJPRxp6cTEGnKEeV+zmb+7V/gBiffc+99yZCLIsg8o4S47AATlBcAHPjEWfh/IXQFprh9rwOY6+3vkkJNmqUvRIh/s7g4gbi2I+fqy2mAavBwf5E1OShrBfSWKgljQ/LWUn3zampRMBEEe+6886ydMlI2fPue/k2DoAPTia1CyB2/8ED5ZVXXynLRpeFt26eOXioN+QGrS8OOiDmmV959dUc1lLYq1evK2fOTZSR0aVl1w03ljUbrg4of+WV3eXc2aNlw4Y1ZcdVY5HopGDiM2mqkykkQ3f6XAUumj1ZpwBoDgEO6JKloR4kojRd09TAtcI+912jV7XjGFOOK1kLcvtTXMbxYo+qcolmQDUSleYRhaLH2tAOzPXWKzcHYNXCQhJ2qxckvZYuG8lcrV491um+95cz506no5sAlzlJh8VNm7O26PST4uJkVHWc68pbb7+VKBxbIcqMauQQsD7dP3vCxraWz03XGXCM0sLUVCgjI6NA9rYyOTldPnh/X+aD/dZkQ4ZN4yFOsKIuNCZ0hx//+Jk4AMCj2hLKEmfOni733H1P+fznfyW1IICg/b5vH83sD0KXotDDplEKESXXsAc1jSqIrBJbIIqP6jF+rrZQloGpdnBDsnrWQrpjzs8FMDYFB/fNySHDl7qUycmMHZC9dfOW2CWgGrgCDjko7I5Ojd6HjjQzW/muCic18hE4+t73vhdtdkDaoW7PUSUyrju274iN4dyxDxpAjS4dDSD1DbC7L2ubPadoc+bsuWQF92Zs9pWRpUtSLCojwCkDNk+fqJ1mdTNkUxSFasojcmrve41nWLFsRdSFDh6yXjhwtaEJm3X9TlSXj0Kb0qVU5rJFbc0p6ho6kvVkPBtotHfs2dtvuy20F5QP9tAYAfDkABRAKth3HrCRznWANMWh+hLMzyWyz5FpGdmZNJurvGvj6HqCZuy6+W4UUb8XNABQF0djW6Faa5Fu73mt+45qiGY08zUKLQjSMn8tesupbgGXREGpYSSqS1Gsdk5sGMTf2c9W1Nb49+xA1EYEn7rizCoN+HGRn+dpnUNdh9PSaC7tugHDM7WAEfBqVIzFwDPAmnhDF6Ft4M+9tKi7rPviKHaLMH/8/yrc0KK+DSgujOsnQGEUxqL2UANJri2YFv1u99rJ5/0ygJxrfgJ4/8LrukLExVHm5uA0FZTFAHvxzwuAfUFdrsLtzO+iaHsDsp+Man9y/OJcdYWLbTwXOx4/Nxe/5MEWA+2ot3wi4t3mduEZunH95DPlKX7vN++e1zgGHzng+uy5MnFuvKxZuzqFOVVwvLYxT4fEPi05R8vwyEA4yBPnxwP6zJ7ICsOQQwnnuet6U0FwTc+0dLjD0UE2MXEufKpVq5fnAKmv7Q2IcTC6booDEu2uPyvqU8RRiy9rtN3DDfTWiHeK3hY+iyGneT1VBoa0jz5a3nhnf7npU7eUJUvXJtoyjbfZVw3D5Mx8jMJcLwWF1YmarlyxrHz04f7wAhmHi4pORupBpQgpMoGqzteujSoDo8vYODhEi0SmarRrMlHD1gELyL3rrjvD4WRUGQQHkWit6KiI5KUuLep5OBtA/qzNPT0dw80QkpITBXA4DA2PpiiuKrb05LBj3EWYOAHGj9H1PlH01jmN7quUrNcDaA4hr3n8scfiOKGmiM752yPff6Ts2fNxQR6eOrAi+uJ5NJzwOcChMRINcr8ALgfMoZ62xUMk0WqHNgWi9I2Ba4L3Nld0uUdHMy9k7UTem9LK4Eit+AekgUYpfgcDvq1HJ+nlUBBBvnbHjkhSWVuAn2tI8fsdEFupAx8rdgBAlY7hs6t2dW31y3GsLbmblFDTxwb0vcea9g2g4FGaW3SJL/+tLwcY6HQH3LS5NqfUR/Bao+178WLWTVr9hqqwPOCD8yi6WBVTZuPk+DyvExmdmBhPgaEGLMtXLK165OfPBUSj5h0/UbuHAlOiUNR/GF3X6O3pz72Kylq/r736annttdfzWdLFKAvLlq2oDmxfb/nKV34ja/zP//y7mU/jLEXPMNkzPoPm8O233RnlBGN1xUaUjONR46HvefFSVd84P05fda4MDvSWy9eNRl963/sfZB2495deeiU0m6GRkazjqdmZcuLkqYxVi4yoo4jiUDqpjiTlbq2ZN816ZCFqR7szabTBPr3xRm1AJNsW+9Jx8lpUzbNbS0C7++TQ6+a3cky3U+/VdGN9ooEaxtiDS0YrzUrnSeNZKVP74zSr60BP4LTba20eUUNQjwBWQCsHtANvbr4rtNxbXnjhp4meVm3rLVXVZdVY7t9zpjX3qlWdzvNUbSo10BeO8KqxteXFF1/K3Nx88805/EU92WP8aDSLjZs2ptYC7YYzbL+oE6G0Y+6ipb5+Q7nt9tti1+w1wNQ+T3Zp+/aAqVAR1q/PTKBnqFfgHAMl7Jtx152yFWR5XdX/3pQOpUBx4++aE2uMo2+NiohvvmJjQDRAa2zdKxEyGUL78OCBg4n+kve0vx97/PE8VwqDpy6VX/n8wwsFwebQNV1HMIUjiU6hEJyzkYDNpdpgJe2UVyzLvbl3NsUeFTH2XnYJ2nEOOpcAWZFgAREHfZRKRkcjycdp2bB+bTKbe97dk2e3Zp1f1kRaoA8MZV+ZQzxqWUJf3/zmN8udd90aZxP4dz/2vki0PSi48cADDyzYIDbXPLQghWyP+dGkxD1Gq/7kyUSzPRfA7fyx3rV/bwCpNoGp0oY+EygPeJ2eqQ3lZBJWrOjqh9iAsdq1U83U0qW5H/cSakZ3Lrc91xzYVtDY0u4+u0rXTUWWz1nUCpL9zVgt5lo39QmBFnbA9QLQdIhWWouWRA6v677ZFDCaXF0DUo333UB8HPgushtw3dFWgHEZMBRF119QNkOh0LK767q4uHBzAUh+Eqx24DRjQ9O5VFDfote/CK4XqVUsoiP8QiS7gd6Oh17r3SoWa9ScTEgrCmz31RREIqVco9gLoBao78D7zzlJi0BorW2qmVnz3AB8fp/XdcWNCzTgTmHu58YFNaeqwrU5aGftQqHjIifCeLcCzRQ2/pKo82Jg/UkwvBDhbpKCUaKrn900sevNNxJQdeR+zjHpFE3a5/T84995cJ73KwI5PLIkRUYHPzqYgRFxSpSTusVAX6Iug73zZfkKHa2WlJGhoQCGAORoOfYmBUOHen4eL4jm5HDlUy2t6V3XIMck2qUIC3cRmN60+bJEIACkymEDrpYEuMqQ+J6bm0r8m9eIL82oSWGbLFGD0aHadnJ2Bme8ktcnL0zGCz996nwZGllSzpybLKfPXiyfvvueMltGyuM//GE5efpsGb8wUS7gbXXgaWzNmvAORZUcDIwLKShRYdERhxuDqQAH188zMriMP2m0lgZrPINshwkAACAASURBVFg8RYdhBWolBpHRu+WWTy0Q4xlyB4oFpcjp2mt3JMIusgYQGxvvASwdku2+RNBEQaWKgRdAB1WBYcMHb6oB5if6vO+9l6JM9wvE2yT0nzkaaC/AmKIkz4SvBwyg54hYPPiZ+9P1ThERGkvVJJ/N+DC611xzdTjLjGE0wk+fSaSIw2KcHNSeD1dZpoLxQ4XoH+SsVa7bwMBQjL2D3Ph5ToeHhdwUV+bMbRfFkgLHsWxpR9fHmfWst952WxqZKGqUlbGeALeWAq0Rck5dfw4+xl4Bmd9LtSdSPnkp9yzizpkztqLdKCIOF4DS68yfDnU+19gB2OabbjBupYjjU0/9KAea1wBd1kSc1kTaRTh16htNlKfKRS7t1F3oOZ9OkZDD2jqwRzlqhw7VqD5D7zoA6prVq8IvFpm1V1968adxWFEjRjv5qFSak3cbHy87d+4K0GE6zG+oOdPTAYOid9QgZLNwVX/v938/APeb/99/Ki+/9FLA+sT4RKTRSE1yFEQJf/M3/26aY3AoXBvHXtEhYHxxqjbmAAQVR0/peLl0KGP+4Qe1la8UvihdOnVefXXtqjg1lcwQMAuU2Ad+Np7mH33FerJeHCIcA+ucjTA/9pC5c/j7uS+cdzJel6IUUIsRa0E31Qjjmah1X1842FQ6ZJRqVkEmzSEoUjedjrVVCaE3VAfSgzIHbCOQYP0Bw/aybBpKj4AGeydiZn3HkbpU16H5ElGmiuF6bE2r5wDejUdtgnQsDo2IPMADYEZLP51LlyUAwP5yUoA10Vl/t2c0PgGoWjvuSl05mHvVoRN9TTT+2PET5f777kskWpSZ9Nxjjz8WcCeDZi35v/sAKt3Xo489FjtoHptTrXZAFssYr1gxlj3EPqBDcLjTrrkrjkPJQpdxf4DfZevXZ6zQVNAB/uzP/6wcOnAwNlnzFLZTtghVBucdQGSXzAEhqe3bt+X6sg3GHTg2vk8//UwFSl3TJkGlNN3olHhomPcPD0bmEJ+fnbOvRbGt9XC3ZVJ6emqTo+npPH+6CXe0CHuevrXfC1bddvvttRHYqlV5r3OTA8jR3knNYvuO8pOfPJMzUyt1ewZQvvba7Vkn9r15f+3Vn3VdcGshNICNVoi2xHFCTUqh/Ep7uyd7mGNpLZB7NYbsI/nY1mSHE9eyMw1QWDPAdQr7uw59qX/qADO7KiJvb7mOrKRx4Cy0QEvoMh3A8r4Gysk5us8a9aUUxrkUya3BtBZgA2Ab2BLkikLPIuDXeNWVFlo1rs1rmop08rcN8LkPmUfjDiiHQqhpC5rgwEBtKENqttODDmDuqHzNERdQifZ3B9qbWshiakoLLLYoc+Mot4g9jNSotAF4QW9V4KGB6gr8KmTzuxS4LwKmic530fpKZ+kAbEdtaMCxAfYG+JtueJuTRs9o9JXFOuIt4v4x+6AWRzb5vAXHoQOnjSrUIvILkfmKrhfj3A7A1gDJYk3pimUrmv0kTSSgt4lzL7raL4sg14/8+c9cHPVvf2+vaWC6KZYsViZpmZE2N+25F8/HArj+w3/6tXmAGs9naHgkG/3AfumkKutkAYq8DQ5oEzpchut5Uh+bZM30TOnprV1Zsik0f5maLuojPM/IsI29MobXQlYYAww5PKemgRacq4Fy3XXXhEcHdHljrTqeSep/bGx5GR4ZLDMzGmzMBXSItjMeIosWi6g5sO+9wDWpMt/TNIzdTM9Q+J6A9bnzk3EkJiZL+XD/R+XDg4eTbkZNWNYZTtG1RK00orlQNY9PHD2adOAtt96aAjJRMNFWQE3keqGzY39/5aEePx4ALgrkcPQ7zRcAJusCiGJw7rjj9hxagJlDhoEBzGo0Yzg0HeNA29lnnD0/HqpFUyCgKe0eRGU3o7vs/zBRasUwIqeeAegPRWBkJJFTh60IDBAMPDImUu8T4+OJQvucFJxMnM9BZHEzmGS+8AF9toOY0WJANKgQvZDapjwAFJnjcMnmZsNBNQ+q5i1Eh17rSuWAunLbVQG9DuuowjDWQ8DFwVwnUequdSpjeKlLGbbfW5GJevXWdCAeuQjzAw/cnyIfYw80ewYHhGi7dcpAJ0q6alU4z7Zg1TjVREGqtkb5PL91bE5wyb3m0yl2mkt02T2auyNHDucAxkcFRD2zznj2kuiZA7K28Z4NGGKQZXkANcCDwQBEPEv0eElXdvquQHUOn5nZjLOxNa+6YGrCIiphj5ILDOCNrJfovrk7nCg/B6nxM4cHh8pVV24rs/NkApfHGca/3bx1S/nWN79d3nn33Rwe6Ri6alWUVHTE+83f+q1kPBRn/dt//W/CcUXDMH6KXtECAJDrd+7KPe5+883MnzUDrL+++/VycbpG33X9pBBCn50+t0wCcA2UOUDNpTEn1WhNAB8nT58OQBwZHq1qBx13M2pFfWhinPP+OEOtHXtrzELLuh720ty1aLvRftq4W8/GlYOEdgCEeS06x7r1+MhnF9aw61BS4jwIFNjP6TS6Zk32BxDYuqlyZO0r4AXtSJMqhWgAN6ek6aeLMAKoiiMBbUWRslFAL8Pv/fY/pQs0ANfk7FufHII77rwz6hUiu67jeYE6/GJRalQT69A+so6iODQ8nMzThk3XlX3vvlL+1b/6Vzkjtm+/Ns+eLNDWLeW+e+/L70WGtbP/wSM/SMbEmrLevdbcWLMvPP9iPrt1jzOeMkqaHtkzwOj2a3YEhL39tqK7iwuRQfYBfrDW0TLsGYDLGQJAumc8ZMopnhl9TwaAcyYabB9Yc84IWvHA47ZtW7JP7S1ykd77wx8+ERqa9ZamM/0DcQwBPTYZ6HvssUfLhcnJdIZNoX+07Den6BF49F5NkVCkjEWUD7o0v+cSBLKeZBKypwcGy44d23Mt/zkPk61Ky+oz5etf/WrmDSXP2DlzvN/zoKSw6SgixsjetLY5fo1K4Sxw3vgbexd5vq5GgeP19NNPx2lSEEnWz3rSGMb17Gv3Yb0Ifjiv7QdZTWPXQJN5btHhyC6m1krX5qEF6bgGJFvW2v0ZF+Mf1aru/xxWdq4WCleQW1WfaqORSk2oogXmZzGgad39WvS1RcS9pgHOBGRGhrssXQ0wteCF98e5bs27yNZ1lBD/b9doEe/Y666hTQC+zF/XlCXFc2qcOmUO95T3d62zE0Vf1HSl/W1xBHgB6C5Somjgz+sXg8LFnN8WpV/sbNQ5acWWNRLe6DSNMx3qxCJednuWNo4LtN4uKtvk/BaDycXP1FRL4iih4DS1kUWf8QvIehH4/SQIblmDpvrRnn/xmLV7bE5N1uZCoWkNhy9EyxfoJzUy/kmaSUB77rmOy8L9d8IUWXtdQelCoD81hr/Inen5f//o9xK5rtWvVQv2UnfwSKnZOLzkqUsOs+EyN6UbW9Vt7u2Zy6G4ek2tfiaxNXVpNhzO48dqqmr8nIYbQzFUvGbprMkJXODxcvbcmTI9W6WMtm+/KgUnx44eiUFdtnxFpK1sqJHRwbJsaZWCEklevUprWq2tj8QgiwQwVCqXUxzZz7jNlAsXxnPoZ8HND5XZ+d4yM9tXjp8+U958651ycRpnc6CcOD0RcM2hWHv5hhxcDC4ZqtVr10b2zdeed95NlJKxouvrGW656eYaUV22tJw4djwHB4Nr04lwmTyGs6aPq1527VSoWcraOC6oFtK9qA++GFPAVxq8NY2ItNvgcIzv/gMfhTN1zY7tKeTjiNTn7g+QF1W20DyPdKsuhg54EaRwqQ8fXigGZUhvvOnGGACRHkVetTVsTfF7FilU7zfnQLM1IULt+hpEAESeN4WYq1blvl1LdAu48bcGZhlMQMI8Au6cI6Bj5403JjLlQNj3QW2lLQIrmsv4M5Cu477C0+6iGPn9oI5iF3MfxpWhZHjcC2kyOrYOpDgTivhefDEgz7WywTSmWLMmwNE4c0ZiKGfnwn1n6EXdOQbG2PPdfOONOfQV9vi7MaLvXQ/BoUQgUYDcMyAztnpV9hbtYoeHqIj5SFOBriNpMkNpbrGkZhR6K4/VM+FlMlwOQNGYz3zmM/ksYF5U/syZkwspKlxbnfw4V0cOH0qRHYAN9KT98+xsnNjZmbly51135cDGC66AdDj/fuOtt8v/8s/+WdamA+/S9FRt1zw1nXHE0f61L36x/Pipp0IRMN/sx8iQhhGHs+5RAIyNYmFzbkypvNARP3j4UMZmyehw1B7MIWfdWAAECjqBpnBvSWtNVdUBCjiaOvksa50TVIsPK/fTMwVQr617EIVs5cq6jicna4tmTgyjzckibWUcmzSm+a0qKafzGmvI87Bl9u7ll29YAIvWTy3IHU8Rlwiz7IR1q3kPQOK60SMfGgptjB3IARfHbXn2BQ1yjpdMRj0Aa/dWkosilhwWh4U1qKiMk+QZ2SD2IQooTSt2voRHbN7afGsBTqaPrOeuG3aFjuBZZBrUEVhX9I29777778+6/OP/+MehhXzxi7+e+yXhZizYsocffiiOgAJizWcUOlo7HACOt4JBDnxV3JjP2BtTTg9FEbZGRsHrOVzv7Hkve8LPtPwFE4wHx8ncA8pLRmpXVF+cF0De+dSygTfu2pUiRQ4JB4L+togvlZDnn38uzW7uueeuPIPs3K9+4Quhu1HeUAeA+66dt2dVYM3OcVYUaXPI9n6wN3afLWqdEwFYX2+9/W758TM/KcdOnkzRvs+VkUS7CUWuSy+7V9cEYIFhINhzWo+cI2vHWvmNv/23yzIRcdz06ansL+vCmmZTrPfHHnssWQiKF67J4bj9ttszpuyba3M+2CVca0pIzgUgk+KTc9h4mx/zrcA5zXIuGPupZAq0kLeHmoKOz0NFbHQs+xGVzDpulA3jIbNrXbKTzmhjvmLFsjxPmnWNjAQkO2uMDZvXbDv73IoI/bzQ4TDZDFHeClB9LwaAAUFRCvsY5ETfua/KA8ap6RrU2Bdeu9DRme3oosKVj1xBdaOBtMYygjFpaNPZb8/QouNeH357uqbWrtWxVzjjHQ+4gfaFgrgO+DZu9+IIcwOxi8H0YkDZoquLwXQD7+11DdQn2t2prTRg25yjxRSKFoluzkwDpIsBZgP6n4zc+r2xa79vwP4XQPgv4W/nPYuUNn5ZlPqXAfI2Z1mPnSa2awH27Z7/a+/7OapHo4IsaihjnVawXh0ajn1zHJoDkP93AfHFv1twaP7vP/hv52O0OuH3pDvTLZF27sVEXuN54mcSm7842el8TuVgpFnd0zsXztroiPbIU+Xk8dPlo4+ORFrq5Mnaxvvaa68rN9ywMwvv1MkTidZIa545eyoV6Rs30nDdWcZWLs9BBjSPja1IAcj4+TPRzvT5tZuhlM9wUsl1849WsH7qTKLhw8Parmp37f7ceymnTirsO1cmL82VgeElZXxiouz54GDoJb2DoykcPHT4SBldoZvZDQHrb771doD/irGxRHxFnRkk6T2TowPfp++4M4erNFpSfDp47d+fAjbPTSrJerp+585wGaX2X3j++RjRbduu6agZyzo+Yq2oFkHzfxkFRo5SSuW4VW6oojGKAYm0L1sWcKKwyNg6mIyfOX32uefK+3s/iDELYOk6aAVUpP254qtaMMgY0rW20UWSvYekmsNUEZtotmsA6lL5TVDf5vZaUfwHH3wohVK4pQ5jkk+V/jDWVaxXvrf7FLlqRUu8PoVz+K9UG1BmcLzTsOXixRQAtiiJa0kTHzt5IjxY1/Ia8wVoo8igH/ibAiz3hiYDlN5x5x15HgVH7kN02/6IgsRQ5TtyEjlrkVWamw0lSrEegKmNcJQ7pqbKrp07E1H0fCJlDrM//dP/nIIv68GBcu+99wSQhqMbqlN/13ijyka5lutGX75aigAGGRNg2jObZwVLDk9rnWPGCcWJN4+e/XUyeMdrGtaYXnllVSsRaT4QlZWPAtYTgbael68IQBBR27r1yvLlL385wI7DIdInmimz8wd/+AexAT4Dvcg6AS44nBxlVKcjhw5Xh3I18HqxTF64GGBSszhVn/ihBx9M9gD/muOiIJFSAk7z2IrlSZ07UCkPMExpPT8/l8iZiCSgqIh43/4PE0mTtTBX5tJ44JA6UxPlnqvt2DnlMh/GxLgDo8uXc1q0M66dTQUN8GA9E3638XUh4Echqz2n0FTE2ARZe+vWURyZCqA0f77SKGVsrBw48GGoKjjAOLqagHAOgWRrCYjhaNxy2y3l2JFj+V346rJ4U1OZM/eQQt/p6ThXLWsCHMgIeU86/nVONQf16NFjGWf36ACvkeK+KKqgF+j6KJIN3HKcItXZ0R44Dq1mglPv8z0350xxXrIPM7OhQFQ++Wz59F2fzhjVIkQgVIv2WmPj92gVWnPjNAes9PcHuJPN+8M/+MP8GwAD1OxzPOdkxVavydzXQmT7mTpUbWGM0lb36NrYvFDadJwdHknreVkT8/rcs8/nPGmKI/ZfbbiDDjIWp9JcA5ONvjAxoRX5sqxZ3Pd39+xJ5hAtRXQSuDp+6nik/ACz8MeHhgN0rc233nqnPPnU0+WD/fvLzmuvy1pmbzyHZkPWo8+yVs0NSoZ5kAEzpubWN7sWQHr4cAIC+NN4/hRkZHk498ZX58Znn30uezoAdG6+dqjcvHmhb4FnEfn2hfrCiWqF6cYO6AcWOSJsaIrF+wey3wSFzDPnjWNjTTjf/n++7jPI0+s6E/vt6TjTPTnnCGAwCEQiQASCWYwSSUuyuLXlpXa3bK33iz/7w5a9ZVte22tJ/mZt2WXXWlplikkiJTEABEgiZwzSYHLA5Jmens497fo9972NJqTdqULNoPv/f8MN5z7nnOc8h/1gT6Md33Gat2zdlH1aC3AHQiUyt4InovayPtHVX7cmQIR9amulaQ43Tm4DSw0Qte6GzTlxNgGM4d52eCU00E4urxUlJmvQSfXa95wo32lR7xRddpSRxmtOBrS/tj9vdImAxQ70RZ2EPF5Hg3H/OAXJfFYRh9TbTFQtdoDes1bFqloM2bjOFbxW/m575ybRF1DKSej4zg2sfjCi63uLo8gLgLobowDCRRpy7T2CHzqt64Xn6ByL99v/vU+5iBPTcagbRaOB9TxbV3joeTKWEauoTYQqf7yi6cVgfDHgrb5QVWZpn/H9RvlYPFZtzhtwb+8XpZDWcGYR17pd4+8B6S4ivfj39RXfj1Ynor9oDGuniV+MZC+ev0Zn+YV3+/3//b+ap3qhzXfzstasWhZuI+kk0UB0jU1r15WRZcOJRulWtmzpQBkZHiwz05Pl7Ln34qmtXb22wOkXzl8uJ0/oGHe99PRQ0ZiJVvTtdx7oCnNIhx0v7507l2p6HeTWrl0ZesRNe3dl1fFqe3pwV5cHrJzTTSod7jYGBJwUQV26tGzTSnd4WZmcGM+BLf29pHc2RRXSVL5PmWNuVqp3tJw+dbGMXZ+MFN+zLxwsly5fKctXr4qSwczcjTKyanUifpUHSV+1isBHVaMrylAU4vCi0rBv955sKIfPyuUr4sUfPXIkhz/+ZjSWJyYCrBlGEbFErhW3TE3nQBHFaS14/d7mZwxba3KHSm1IIYo6WSamZnK4kEYz6aKrNroDTMTUeFuAzz33bAzrrl17ytPPVHWM2nXrfA42HdnuvufuRB3J6TGeFXRX+gMjwZhU6gXx/CpRxkCGK+wAHB6O40QZRWHMPQ88UF569tlEhES2RCAd8jooKpYF4CvgqRHtmvbpKUv6ejsKz0zS/aK/7uNwbMVovnfbbQciY/bSq68EQANJ3okBF9XzHYd+/Z1W5bj5mk6sK9t3bM/BFj3cF1/MIVkNqPQzelNV+mAsPRej6GBPB7g0cNhSP6vBUuQhN+Q/qVZpXKD9D/7gDyq3l2b4yhVdi+W+dHjDNQ2o1SWuXzMk9QwzibrWgp8bAb8AIKcuBWvnzgf8KxyzjlsXRuABeLTeHHzaC5sb39u7d/dCcZTI7enI8q1MgRkaUKKa4xMBftbdr/3ar+dAdBBwiDgG166Pp5ubd9EUg0Oh6FSkfdWa1QF0xmTf3j2RGFu/dn0Oi/vuvTeH749/9KMAJe+2d9/eHDZS2ZRYcLiNTyseEqE0Juo6rHl/dIadnZ4tH3nwI+WO2+8Id/uddw8VFCi2avPWLWkTDcRwQqMq1LV/l7kwnjVypchZk6i56O9ac7q2+RuYnRofj7JFzf5UYGptGrdoPuPRjo8nq2FvoacBS3j0mj3Yl1euXMr3T504ls+LcAJN5s94vvHmm6kpKHM3QmfgGIWe4PCdqs9q/XFqjF00ja+N5bBPFGxwMNks4PzC5UuxjTJWIo2CH9YHiobxdjBHbSYNK6pOLpnFlgkCZoFG6whQBbjTLXGUs7MiVB9Al6McqU1jOT3TOYXTiZ5y/Dyz/QPQkoRDeQDgBQOASk6DMTp+/ETWmDXgLPnhD38Ufnq67A4O5nv6EaASqWVgz1I4q9FVslXogLoB98TGyKYJpNgLwDVHWPbm6OHDcfCMQSgkRSORmjVV1CpIQ+klWYjLlwOu1R+YJ1x2hysnTYbLfuI4A62cB3Zkx+7tndNXsqeBxkc++kjZvWt3ef31N8o4OtOJk+VTOlgu6S2/+7u/EydfsMMfwNm8cWqsD4Waf/7nf75QCMrO3XPvPaEKPfPUM7FZGt00pRXXZI+8f6L1Y9czXqLnv/zLv1xGVq0qbx88GHskMt+yRxycBMx6ReaP1iZWmzZljbVOjb4j2GCs/rv//l+Xl195rfz1d7+V8TNuPg9wy0Z4hkb38P1t27csdFyUrTHH1qP1ZY2Yj1aY3ri+Mjzwgmf3Lu08DK2vA2hsSRzujv7HPsgyArNA8gK9YVE3ZusUKIo6xiIptcWg3bpojgEbnohuF3H1uUbzaNkl12MX/LyB9hRIdhHuFo1uvOvFXO+0G+/asbdOkgvAdFGxYAOJC81NOp7x4s8mSv+BwsKA2K4jdhuPRv34AMO4Yr7uWRrIbxSQBiIbPSRZ2wYuP8BVbrSeyCB385V7doC6IumO49xJ5X2QytGepQHRBow/qFm9eN4WR9UXnrfTvG4a4osB7uLnX+yY/EMR7QUQvaj9eh2u98H0Yq3r9o7t+SMHvaCG9z687vn93/mXuTeNToVoOv3t2rk5EnHHjh8tF8+fj0LF3u07E7EdHZUyV5E+UpYO9UYt5MKF9wI6Vq9UBT9crlwZK8eOnKsSU8MkpBRqTJWb998cY4oTLGV27tyFcrUD1xplAD779+9LC+TBwb4yPUW2SZEDubKxgBpRUxGnV159JdFk3wE0Es3W5EW76Fl8Wxt8NADHwTQ7o2JcS+rZcu7s5TJ2fbwcP3U+mt591D4Ujy1fUXoHh+JYKIhbvXZtuJNN73PFyEjAJDCFY+wQ2bShdqWLQedBzc0lcgcIMywimQDJnXfcEdACbDOkDkBqIACVxd46ODqcGDqHoOm10B0ANpqoGB6phh5V71Y76FejxmGBi24yxgACg+b5TPq2rduj0+sQZSRfevGlRL8deOlidvx4Iuw2F0Nqo7ZK8trlTtFj9dQdxoA/ww4oAj4AuqIY4MD9GfHaxa5GO1zvc5/7bBq3aCXcOmW5djNmHKU5BSU9JQ1xHL7G3VjZKJ7boSsSBygqMtNNlBE3F5Gz6l0S0BG+btcGmcH1c2uFoZYiNdacNZE50ZyqJVw5YrUCmIF+vzWs74tUAT7AmgOkNeah4SvqpQCU5q20NCDYIpLmhfM0vGJ5xgKw463LtihAAt5x+pvBb3NXq+wVLV3IbjVOnCfrzLpGo+AImC+Ug0OH3g7H31rcs3vngvQj0AcoekdAnXQmcK3omBMCoH/1q18NbWv1mlXl6aeeyp6wx1KU1T8YfV2Rw/4BzYdWBtQBjMaKsoJ1Q7/YHvzab3wt4FGHTnPmGalUHHrnUEC6569c8MrNNE+4qgoKpydxTi/nO4ySegmgn/66Yl3rAE3CwbFi1apEpO0xGYhqTOuB7PvGL7QfqjNLNdaRGlUgNR/OdJO+O37kaJzyZH3GxxcySG3efNZ73XLz/q6dduUQ28fmzr0OH6ktpS9dOJ/3E5U0L7IAKAWvvf5aGRPRokG8YWMoZM3gu2/jJVsnKFkalRgvexfIRtsyXjlsrb+ZmThb1pisBcoMJzJNYJav6MZ0JA4KBQ6RZZFYzgT+v0h0KFcXLkQ9QqYOSJZhoe7j3p/5pc+Ue++9r9PF7Y8tafJq9lQD/c3xzBofGY6cG/sn20azmoPNMWPvKuB+M+/PfrGz5lK7ZwdklYFV8F0BkIiZBjYBN319yQYKNJhn9Bq2mNN/6uSJaKzjW7MX5hbgZp/sT06JFvXrN6zNWFtLnh8Fxtnw9FNPZ11wluxf4BAnma1t7dg/+3m67Ndib/HozQewz2F/+ulnyuUro1HcEkFXJPpX3/2rRJyzXm/M5329G43vz3z6UwlEiB67vnmV/VKMap9br+5Ru35WjjDHp3UPZpuNd6gUN+YD1rfv2Z26HzTI5597rhx842DOG4ET42XvH5P5GZ+Iw8wJt2ZqcxntzodyrX/7O79XJmZL+Z1/869TKO25/QGCBVda58BaqL8s2cV6NmkRvio2VJazFS82RY8WrAGS/E4AozmB1kW4zC3qiWufjscKjSfjkAS0ooZ0Ur2ND53IageoF+gLXWQyAGlhLTWFigp+Ko37fbWHpvwAvKefh9blXQ+NBkZrlqCC90oZeb8OqL1ni2gnQt9bszmcgWSEuqjyL9Ae/iGaRBctb4D5ffCNEvP+c9do7/uSdQuAt2uJ3r7fqB8tut3sYgPvPteUNtp4NcnCBYeii6i3aG/GpKPpLC6MXNxifXEUt/3774HbRTJ+ix2jf/C7i+a1za3rNbm/nAFxqmrU2Z88b9cpfGHiu7LBxePR/p3vLIq4twzDAtXjg10ZP9DxcfFz9/wP/+1vzANyo9fGyrHjJ8vKFavK9h0ba8XzeydTLIQm13s3fAAAIABJREFUcNPOXTHEY9fGy+i1K2X1muVl1YplAQAzU9UTHegTYV1aZmdKOXrkbCLfPUuGypUro+Xypatl47atAWCnTx+PAUbFoM976dLVbKx9+zRsUXRDk5WGMICjWnhJ6VsCbE+XKZHys2dDPVCcBRySLPLyVBHof87MTeS6PrtyZY1+jF1zLYtzsExOMOizZXR8qrx37myZmJoq23btzqF19NTptNV1CIk8aDCQg57YfW9vAA6+Kw3fSH3t2hFdVM8kIiqS5N8Mlkjoz3/2s0RCfB/4bYV+DgHgAFhh4IBxKWNyazpyMYBShL7H0IuaAq4M/8iKVTlERD7xIkUzGFv3bC2CHTBtIzBe3/72dwKKHTQ4wG++o3DSYTwSByIH5uBAira8ly5wIlGAhfUBNDAQgCmwXyPg55K6dMjIELi+8WE8n3r6qXBJOQs2LxqBKB8+YCuAcWC3iu22eEXh96Vj5kAOZ8/oXd2rFTlVJZFlAV30vpPm6wwZkC5K7uBu6cYUmS1fHtDod1KtonfWp8NmofPWBGnI6xkLjo3oWUs7MqbGyvyKjHoWY23fOug9D9Dq0EwXzZde6hQsaoQZR1yENR0FKZZwJiIrqX6hgjqAxDjgWIts21scIhvf+9k7DjhFYShIVXqwSuudOl33amTCNm8sr77ySiKL1oZotT8OPY6xn9lWrUnJ57/whTgH6icU1Vp7nk/R2uho5U3XDpWbswZlafBpvT/w7vmAcPNMJs1h79rWveugETjsfc88iqqJAjPQOJlxZBzgk5NZZ8YiBU0zM1GTWKzpXNOagH5VZ6k1F1U7tzpKtTtq27NRCli6LGMaikGoJzcCfgGHi5wXLeOHh/O85tV3ja89dZZ9mBgvO3fsCrAVcWbr0FPcEzhDu0l9yVX27FoCCNaCuZmcGg8Nw9rze8EBmTbPaH8C4ACEKLGC5IC/y5eqfdTU4/SZNOERPeXYyqTJ3OE9333PPeWVl18JvQ51BfiwD9kN72q9yhwYJ07XLftvKU8+8UScxC9+8YsB5sCkKG0KAo8fC//XvHMUrSW223zUIuGJgHX7KY72DepJtR8CkMgWA3P2J6CLw2yOOXF+Xwv2LtfGJatWZsz9/p13Dgdwc5C9M0AeRZ3p2oEPaLd/7QlOsvsFtPT3h0bIqfDursvhWblqRWg75tPPODTr16NZacS0IWvPe1u/1cmrPH11PAIN5tKYo2GoZXjqqafLffd/ONQLPPp0xN2Nx3xXtKq98/AIepNmKaPlwYceCnh86qmfx3FDm5DlHLtKDeq90MXYepkcz9ACK8bCM48ML0820F7AxWb/WpbP8+uqybnjEONc43grpJQpNR+h65w4EWBfx2mgPPbjxxNt9/9RcFk+EqB84sy5sn3rlvLQR+7P/vzd3/u9FG/+2//1fylvv/1mgifWDTsexaaOshAaUpmPrUmd1iQbQT1psAaaOse2qn2hNFaHLBm9VSsToTeO9qxnalnzgLsbtf24a6beo6OLNYeuRa9dF8Bs3QwDrj4AwOx762Nx9FJNQ5M4jlJH11wlma44cjpGV153aA0prNW+vGaY8vk0lal0nkpvqnbQ/Vt0P07dyhULlJAG1BqoXwC0H6BvNCpVA+TNkVhwFrrW7y0CvDhK67mNU/TENUnRTKiTJqzgk+BDdRLaZ1sBZoB091+L/i9QHzoqSQPHDYx+kKKxmNpRs9JNvq7ykxfPQ3uf9ne7d/tO+/6C07SoKc5Cl8luIj8YqQ7obiC7o568D3wrBSXP8veFSyoGX/J+l85GX1r8vB8E/wsKI4si/T2/8ZV75kWOLJqx0etl5eo1ZaXiRAf/1YtpQ7xt65ayaf26AN2Bvv5y7RpJs96yd/fOeK+zk+R5+lKQNDmBktBXpiaXlINvvFGOHj8b6gXwDviIoMzemApwvXZ9okzxnq9fTwrUgSdqvW7dKlum9MxLg3meVR3PqkbwgL4Xn382G3nv7t0dP2m+DC4lpcVgk8bSMW+6hPXT01smJ/yneEwHR9GPnnLq7IWAsGXLR8qa9Wsj8fXqGwcT0WDkFd84APbtI2e2Ioc/isw9jOpbb+Xzd9x2YCHNhm/qUGa8qAFIAQNzDkqFOoq6GAttihmWrVu3B6gyVD7bCkNEqIEQHdIUDomqfPjD95Zf/dVfTUTxrUOHonUartzoaCKTjC6QG4PTGTaGyzy61w9++IOyY/vORKmkDd98++0cwCIBd991V7i1DpY0aJjVlGc678WIiwyL3AJYDDrwr4GIjSqaJL3M2/cMnAXGJbJNV0dD/1EIIwoEICgS9ezuzZGwcB1EDKg0sOyI1vQWq3dn0FEuvGurfrcxjBugwSGqRTCVCuN9jLlIqGI3OuPWNkDhcI/+87VrASgOasaRYfTeInntUK8FIFUPFI3BPQBrWRzgWsTUzyr9o2q8OiAefPDBAByOgcPLeBjLg2+9WR1VjTtWrMize2dFRj4nugi4JgLZHRCeF/CavyE6M1fuuOPOyG/JACRyN4JzKa1/Nc2V7GMHNZBc6UjjGU8OgvkIpWeo8QH7cvhKqwO/nBpUKmvm7bffKSPDy8orr7wajXjvNji4tOzevTdOnsYuDltrtBWZASd42zdr/b2+8mLNq3kE5q17TidQA6B4fvshcmhnzlTJsqFaI+FwaUWl9nvkv5YsyfpiC4FcjjXng0Rki9g4/LZv35morBS2NLwsk7UD1Fy8eC4Fwe4NFIe7PHY98+e5SRB6PutMBJJjLQLKEQO0OJnewZ6yXnyfaoTnJVlJ/97aqtJntXDN0X3o8LvhGx87eqRcu3otvFhr2nOIFtufAN9XvvLV2Cw/A76ME2fUOvMentkcHzt+PGvlS7/8pZppuXGjPP7YYwG+1q0slLXvOfayXSP1udlehY2ycuop7rnv3tgPDjqHwNxbq/b6zbfcWm66dX/5g//n/01m0L3ZJdFlkW2ZK4e+/cOh9j3zAxwCmPff/0C40Jxfn2n0LU6Za9lXbBm7al2K8NMN7+3vi9Mb5zXO0rKqYDE5US5duJjiToGXUNtEwNevj4Pi2c2jYvRb9t+c7MTb77ydvbpl06ascZ9PhHXtuvL6668ku2Z+BQWqqsYDyUrpfmt+zRG7whlTo2PeZVLYJNkItQvWuWe97fY7yo7tu8rrb77R1dvUgrnt27Yng/PDH/6wTLNnV69EM1y9ws9+/rPYgtbYhk2rEni19kZQy/M2AA7MczStB59rzqR5xccHWu/60F3Zmxzw2np9bAFIaORTs6LDyYhMTHqn+dxDq3if//D9H85+NR5/+7ffzzz9q3/1r+Icycgx2BynCqA5JRWcAmyQivVrDbqHzFw7jxYiiaiXy0dqF98uit6CQGxF63Do+vZzKFOoKD2VsufMb+A6gYhZ6knk+2oBegNANctTZV456bHVXYFjChZ73pd9a5HPBph8bzE/2vMt3KcrdK80Dwprg5kngakG2Dy7+3Gu7XVrqVIrK6e7UQgWR7BDQVikH73AQ+80m2uApVIp2/luHBLN71RN0jylU+do8nyLo7MNMDcnJABSsKKTwG3/XgDQHXUlRrd7jsWR52QNOq7zQiS5c77aNf9T1IqM10JF4Put6xcD9wZ0faytE8+wWCZxIULdTeACLegDHSp/IXoeykeTLKw2dHF02hnTaPEfVBWpmY9fTDl80GnIZx66d+O8yFEdcJXYtcEEXvXcDV2LZmPQNuTgHSvLtUGeJNE2Wvbt3Z1DaWl/9eRU3o9dmyzXx4GYZeXMe2fLy6++XU6eOl0mpvCDS9m+Y0dZvZYk01iZnJopA31E6VfHSFXN37kyPDJUJsbHyti1K9nIWzZtCRCS0nboAbzvvKlK/VyiEgofLdz5XhE/nSKXVpWHSbJ7tcX1pUsz5cQxKUoSeyvK1ORsOXe5RugoOcz3zKdwcfmaVZGsUkj2V3/91wFWO3ZuK/v27MuYAEhaiOPYOTy2bKqtXgEczwLY1WYCdHpHAkartvV8ImEM5W//9m/nEF+7dn3XYvtKDihzYPMwPAykCESTJAS+f+mXfqmm+t55d0Gg37hboDh4Jtzh7vASiXJfB4E/oiQMFb4yLq3oBPDMeVH4BqAr3GvKJsYPQHjyiSeTjgwg2bQ50XdR7ddefTURYPd2XUCKhJXInUPLe9OTFVlk1IG73bt3lbfeejuOBGOTZjZdVAFIZNT333xLOXVGsVhfAIRDF8eV4QaMarS48nXxWFs0DD9WpANgFQ03Dz7nAPd8bfEDxcAaACYSxWi6puyAYk0yZbVAsm424xtOe7/W2JWqQMGj0pUY3Vow16rRvVtt64zPuWYhNfUWubyLF+MMSOUxynTTx8a167bmh6Mn7j0bD91Yet7qJM2n2xynz3+e37rzWWMrSODeOXz6ezO2pMlu2rsvAFs0Hecb8HeIN0639XbP3fck+q1ZgwihzAZpMWtK8xjXRBf70IfuijH33tY+kF2j1v2d0kVfjWLJroyMZAxoA5uP5hj523/2hoyJA132yD0oJAAVok32GUDNObKmGx86ijA3bkTXGHVI6rpJGJof0SSgKJmdNGn6SN4ZR/yHP/zbrD+0IvdJI+HpmQBfnUMdFN4doAV2RWK1qxbRXbWqSjVS5hAJM3814r0sY8Lp6e2psl5phtXXn0giuhsKjS6h1JY4sOYNSLPXRD5FNe3rT3/605lvQN2/Xcu8AVL4qUnRp+nJuRTDKR7+2KMfK5/4+MfL4z9+rDz2+GP5ftOFt47vuOP2snHThqioKMgVObY27HXyl8bHGgLaZJKAKmPz0IOP5D5//dd/nXUFEInEAV/uoXaitZzeuWNn2by5Ssmh+4WqcO+9Caa4Htt+7z33pmD9137t1wJySFM6sUVVObSeyXXXrFubjJFrcjp1NE330lKS5bGuKLZYD75H4vPiBbSngZwvxvG22w/EblgD9s5bb7xR7v/w/QlOpC13UU/Smy6xItz2umi/rqCANvWdNH4ZJjPaVw4cuDVFtIIt9hJbnQzkaM1E1GzG0nLrrbelLsC6jub6MFnAHeXll18qP/vZz6GD2BrgS2ZDxNtadb2miGMu7DnrEAhHDfG7e++7N2uG7WJP/QzAYD9lWlM7sqQnoN24GDdFpaRZOQHWs7UkOo228vOn2OTTC46PtWXsnB32tPNHwT57JMuBox7e9enTWV+1EBN1Tw1E7YQooGUs7Xcg2dlaM3E1c1YBeFfc1mkkp6C7NXHSNGZ6uoLqrnNus8GJxnaNulpU1mdbN9OcI4vS/ShFgD/gWetZqq42QFpB8FyeOZxuqXbUu07944MKHE1WLrSFuXouVH505R0vgP6Ol90KKxsgblzz1FD0Vzqfec4Z1k+k4Rcj7n4WXnkn3cdpaJk41zSurtHOqESLu1bewWFde/jIGEYKsOpgN2DcgGmTOW363b7nT9ZSp8jyQfnAvDugv+T97pVNcq9lENI6fVFTlwaKXTtUFa20FxVRLi68bJ9dDPoXOwiLnaf274Vixi4Snah8B37rc1Tu9GJQ3P4/XSo7jn79/fs0mzYGH4xSL/7/FkFv77a4KLTn1j2r5vHtlvTynESGB8rw0uEsStJ2rJqDf8P6dRHi7+vC7VEPWLGs3HzT3rJ+zfLwnXUoo5fNgJw6TYrvarl8aTxR6ojsl5JDnV6zQo/RaySxesqKjppgs5D/qV3wpsv5sydjsEeWDZXh8KopT6ys7b17ewIITSQQKIo0OTlWi2J6e8q6DRtiiK9dn0zU6vKVyXLh/JUyPjZTBoZQRQbL9Cz+5bUYYBxkkd+9+29K9O+ll14op8+cSXHjiuWa2eBGaqfe6SbeKFFQEAFnvOqGmktU1oQ1w2rzJhoU+aG6eL/xjW/EyC1dWpvkMM4OAhtXdAVoUEgjsgu4LV1aIwBS5KgB23fuCgCQjlLEE9A3XRuXiKI4zBh1gNiBaRxEwUTEGHNRzXMXGMgaXVdY6f0sLAZWOjiGe3YuoMEh6HOtNXQFSCdTyAR4yiRUJYuzSUOjRBhLht71GHWHMX4irjPZQfdT7CTCNDY2Ec94sH+gbN60MREsxn5livpqKi7Nhy5fyYHv4EOTEGEPNWByIs9sQ/q8BZ92vKUkIs+AA0K0mi1+gK5qcu/vNF3Ph5sPyOH2Aw1AOSMjrQdUKYh0qJw9UzVxHbqi0pyXFhl3EIluthSoQ8whCvyaY42TvIOIcitiDP0hSiK9WTMcksha3rgRgICmofGKA+v2227PfKpfEEG2TuyP6AqHnrIuc29PicjpQLlty5a0PBaNdih7H06LdZOClL7e8tCDDwbo9dYu4eXZZ58JX5TT/cgjj+RnJ06cimO2cyfO+oaMgc+IUoq679y5OweYdS2CytnCC370Yx8rW7ZtLc8+91winoqZcHCtT+/u80CV4iJ7wRrmaLEPsgTmwBw358VeHR27lsj10CBa2nhNfXZpPmsZCKRrrKHInr27s978/rvf/VakEDngVa+2JwEBhtZ9rWFzBZxwBPFgPRtQYT7Mz7UrVxc6W+Zny4ZzsHFEcJ/9aQWIIlrTMyTrTke5Zs+uXVlDLVpp7TS5OuNhTCmLALIi1SKSaZh1fSxFd+aOFKFxA0Zba/nPffZz5fjRYwuSgdbvguRZ/0CUP1K3kYY3vYnoR9IxTtNwGYgeeFVXIbHJAQEoOS0AGjk7dRrG5p//83+W9fPss88tKBkZRwfc8JCW2yfiVMngsLEO7vBwR0dDX/jDP/zD7GH7grwjIA2oAuH2rOeIPOidd8Z+WbMNGNUMTSlbN1d6nGuefe9CmbsxE9pZ44Lvu2lv1pAuoaKHL73wQt7XGFtP5uzD99+bc0PdBRtXtc6HygP33x9aDrnC02dOJxLLVm3aUml5aEKixOb+1gO3xiGWfdFSXLDEOmB4fNba4aC5p/nyt7VUa02cVxoR9WWPeV+AGsjfsmVbHNDFVAqa1Pa8yDzH6i+/+ZcL8qScY5kH9h2I3raVBv3p8trB18vxo86RC6H+CBj5DBqjf585fSp/t4JDZ6nz5dOf+XRs5ne+/a3QudgUjon94eywTisNp6qweIdqx2ZSEAsc2r9sFhwRfWt1LF0gpRXupathFwludJAWrV4AWaK1mvF0EetQGICzFKBOVG3vqAS9n99vwOmDXOlW35Oamo4q15RGrCsAvhUEWoetuDJcawC369pXr197wi7+nmdu2Z8Av+7zTYVIBL0Bb88WelRH+Qk4E2mfqwE27+t5Gs3NPo1iyexsaG7+v0WxG2huoLKB1xbtrbrM79MgWtfKxRH5RqNYXMzYnJ5kBjswXTMCtfFNA5QLWYkuSJuIdteZsY1D+2waly0C74sBb5yFqKBUSk6lAFYgvwDGW/OcRTSVBrIXR48bYF5Q+fhAV8lGC/ogcF7IHjRayGJ6UPfhFo1vlKH/KLXkwO7V8+EPdl6e1D1DnE0xPp50HOOC+xWuLH7bggzOXBo/DA3wrADDpWX9OsUeQ+Xk6QsBEjPRXO9Jq3IHmo23es3aFEABj2lxKtqzZk1S0Q5fmrw8yzOnTyT121sqJ2tosK/cfMvesnXL5rI2LWF7QtWI1E4OjWsBeFLpaQWtaGZ2PofF5FRPWbZsRZmZUvSoJbpDaypygQCY5igiWGMTNcrsUOQIiELs2rEtFJfZuamuSlnkVGcmm34oBxkDpCmHsWmauCKjjU/NeDpYGVxST6q1x6+TOUMxwIFbnt95T4vPwpL6nJkhSVU7A4qkiHLcfe99Uf8Yu3Y9XE1/bGrz5gARVUPJsHkdSAwuYw1gA6EO5Tfeqq2GRR8cmrIBogA2Lc6sKIGUqu8D5yLhDgOOilTyglh815FLZoHOrPnzPQcIgC3S7WBJOn3+RuQMa0dDEasL4RBfucJpKekMuWLFYBoshEuvu53ikb7+jI1rAnMA7ELkSjOaudpB0DqyQRU6JRWnCEzBFC1ihZkrVoSTSDVDEVyLbAOngFwrspJmdj/XoBlddVpX5iD2/AB4qAQ335yxNH72hswOB6hF1r1/i3JVCb0aCXMoVK14hb5V6s5zA10AnUOfo+VQdNgm5b1qZbp2up91r3uo+Xv7nUPJLjHE/gDY9pS1xiE1Frfu3x/aBW3cJvkmnW4PmEdRRdfbvm1zDqsf/uiH4YvKGJAfM/8K0XTUQ1dYt25j1qsiWWvK83pvToFxk9VIEdbKleGgb92+rTz9zDPlyOHDKXL23IACR6FSGYDj2lUNUDcWHJAWQUqkuJPwQhWYmLZemkxdVdEJLS1p4lpsJB3LUa2ZIBJ8mgEtWejMae35f4EEc+G7iZp3aWZR3uYAyDKR5kuRKfk+jSIUj3UdPV3fuNUMlchPb9a+PZw0OUm/Ttu3grXBRA/d69vf/nYny7k33wfU0CAaQLd/7GtrzN9sRysiREujvpIuuWPXsx4BSvvNtTyve3CMXdPPWyqdgwkAWp90x63ZkRXLw7EV3RMwcD/gXyExJ+/5F56P8kirHfGsnDLvzuZ+6I47w/W31qPx3jcYqTfj4LO46sYuBYFDg+Xxn/wkjYoivVjKgta4+3rmRCanpnIP+808ifauXrk8dtt9rFtjZY68m2JSe9Z55P2Nuzl7/fXX4lQDjSLCN9+yL5Hg2j5ei/rVyc4oDvf/z0Zp6VQAIxt0+513psjTNVCOWkMcEfgqh/l6zgTfcV02t1GIrEHqJs5R2aiciF1K3j41R2pX0CTQTRLRKmhz1QEC5kWUH37k4aiTAJO//3/+fjIe7kP1yXln/XquRl8hmfnUT58qv/t7v7ugHsSxME72hqgzTXK2y3OZE3Pxtd/4jXLX3XeXZ555Or0XFCcD5/Y5ZziKVDMzmXMNoJzpHMn+gb4EEAAUZyBw3Sh/9jbnM3xfdBLRzY5OslAouEjjukWsI6GXZi3vt+z2eddZDM4bL7ZRLipta3Ahk2ZMWnS/qpBUR7h13KtUkP44DGxpQFaX+fdv90rkveMKhMutY2NX6F8DO9M57xtdsDn8AbFdh8cKTrvI7lx12M1dA5BtnJyhLZPN9tuP1lGi5EODC41uKv2jaoD3pcCyKpSEyhi6DL55LeZskdjG6U4kv2vnXsnH74PiNifvUz+6gtBFsnrtek0VpX02YJdTnWzC+7zmxdH1BCm74swW7Q04DqjmCJSFiHsrnFxMxajUnrqGGqheDK5btH/xd1rUvYHxxcA6DkqHkjNHTZmlK1j8BTDefKvW/OYDWtftuj337N88j8ZAhk4xI+DSJLJmJq5n0zkcNFJJ9Chhc2R+Ya7ZpJJnpy9nUleuGi7bt+9KZGB6rifd9sbHq6j6smU4VuNZ7DSqHQaMpdQ+MFABjBTbpeq56ER2hvc+XfrKXAq7HLh337W/7Ni+taxapSvYXAodNZixODWNqaDlWgrIlpJyGhqOssT5i9fLwMCy0rdkaRkfnyqXL2vvOxFZL++zbkNtdz4wUNM0vf29ZfmKWtW/d++uUDTOXhCZnU5KcWhweKH7Gx6x9De+NTUJh967ONbbtyeCYOzvuP32pCcABYu6UjYoEcwHsDLyoi1+7gBgKBlt79jablN8SMOZXbvKwYNvZEyA3kqBqal4ht3frucQNvYi8a4rvcxAMtpvvv3OQidAz9G0sEUlpAABBkoVjK3UpIiJaLGK9sFlS3NQk3mygbx3+MgkwzZtzvNouew9HVru511wVx1cgJ4xB9YBzPFxabtqt5YOLYnxNp4UNqT0GQ+fFenmbO3du28h8u0AG5+aTMaA0fbu9F5FvTgMJL6oWwAgnhU1B0h9++23ApZTvBcQWue68e8WcwcZKsA70c4uhceIcp4YLvxz7ykCZ7xb+2Rz6DmsSUYUkAEIHDzG1bg09QzX9nkRS3PkT5Wyqx1G/QzAkBXwHus3bggVA2UBCPbs7uNwqKm33rJl04YUAZsHkUTXeeyxH4euoHC1GuneOFz+A8xFOX/6syfLT37yWK65enXtyClVrrGS9fjFL/5yefjhR8o3vvGX5e/+7m9ioIEp8z969Vrez3sCdJ/93OfK0DLFXU8lkq7wztjKTqBcAF0OT9xv+yTFh7Oz4YwykJ69dU4U8UbJWdLbV+akxVt9QU9tG6vDrO+ijsiyeS6ON+oGMHH33R/KIQn8nzlzMhBGpo1d4/DVlHzV8DWHgL53AjCBa9dCG2rACPCrtk36u6YiUxCrA1yndZsDjFpA+JGi8FdzD/vUvqT9bd48gzkG6F2HE2VtoIdY0/7zmR/84IcBksm0dAVirfDZ99kHa9padGi5L+AmImnP+rkxSvOZs2dTgOp5OcWyi9Y1upfmS6geAiQoZYCStQeY4v5SnqBAYcwAREWV99/34XTrdB/OhVqX6ESjeG3aWD7/uc9nzeM0WyM0/9U+sFUJjnQqMvaM/4xTMhWjo3kW6/+xxx4v42OjcQzYafvZ2UF5w/vcffc9WcPqB5odxJ7Epzf2LfJHlg+H3BnPLgKvVK1afYDIPPqQ+6Yr7rXRRJfZMWsICBdpNlfG/MIFtROVI2xeOEOhRinIpadfqJHQ0x7pFJmqBrKASdMQt4fQMXCu/a5e+6YOZA8EOLMP1ojOmMa8KSP5vLNAttC866YpgLNq5ZryxptvpPA1DU76B/KOqH0zaVy0OrUF7KGAjOckGyv6711qkKcWIbd1yVY0iTxZ1UYFcyYDPTj77fO+E1lIRYuzM8kutAhrjVZXha32b2dgft9lWRJJ7q0AEi5o8nwpLFyU7m8AjP3mXDtDrDlrK03V5m9kf4moy4LOlxuVz01ytyt6rt2g655PoKtrTMUpTAALha8Vm0+Ml5npyuO2v63x8MS7MWu2KU7jSM1QVxDcV8/L4eHsY/jAvm6RXSC8FU6G4tHfV8UiukY71o+MtZ+9Dzpr5i6ZyM4mek7PY+zNO8egfaaBajbqg/8Oh7sL7i2AxESLzVUsUjMoAAAgAElEQVTltddCyb73g6wdzSORftxo3PnY4dYdu16pFU42kNuoKnn3LmrfxqFFrpNB6FRJFsBzpyrTKLH/ELheXDzZgPwCvbt1jQygru3Y29mfMVpEeWmFrYuB+IJk4kK7+sW/ff/fPQd2rJgnSzd7A6jZXGWrSk2TzkxNBATzgNyU/FfSqLjBPb2lt78WWs3fmCjDI0vL8IguffvKurUbyuS0oosaKWDEHGIq5kU9J66LdNRWqBYLICCFa2GT5jOXvJezZ1SYjyNr5e+zZy6XrVtXlLs+dKCsWiVKdr2sW0P9YVsOVy2gRUJFFmlA6wbXNzScQrUjh8+U0VHRMHJyOl/NlKEBKV1d8KbLspGRygdfrTOk1CR9ZkUUA2XLti0BMvRsSTE5yxVten5RlaauQEpOpNCEiZQy+iJzxi5SR+QKV63KwSCKasGLfDu08CxthBbJtPn8AWYr/0i6eajcffddZdXaNeELigJK8THuwL/F7cBmRLLQs7FHYryy2G206emk9l59/WDGwIG1Jzrb6xNZ9LwONYWK/tikjC8Nac9WPfvBcvDg66HN4ClSmnCYcKYYXgc2KgjgJx0upe06Dj+RHUbMBgaWpPH9x44BO+SARTsALmogiXItHcwB5X0BGobT9Zq6QeldEqpQGrzgfy9dmsMdJ1XxJqBfU5K1VfnnPve58vrB1zMOjK1nEem0bkREa9vd+XA9A37HagMVc7J929ZsPuvRM1alkArqgByf5wgAJda2SC/Dag3QcUfPcJg2HdhWdGqOG72EU8ZBbEVV5t39gdLnn3+utqtfOpQ9wygBvCmOBFTOnUvzFu8k+5MI0+RkueWW/YmWKoaUumesRWc5Da6xb+/esmzZUNmxZ28ckR/94PuJ9qF7ADAk1uj5AmuPPPzRrOG/+Zu/K88882z2wa/8yq8ECJ07ez5FpUACJ+ehhx8u23fuzCFnvN9882BSx+G4X7hYXnrp5awz+0OExgGKp++5jZn1aTzMP2BYf17fWaRQZNHGUsu0ZTOK00xAeycBGwWhPXt21czXkHTrUAoP2QpzwHGOUsett2btAwAbNwBUl8JLtm6AxWVDA4ngipyap7Y/jWNkHLvoOlvQjH1LM1ed8o3Zi8YFxYAjo9iNbJqIHoqZ+f7Mpz+T90YfOPLuu2nyg76UBi5zcxlDwMW17eXmeFh75qEqwdR252wAECsTBaS3MfRZ3zMn9ok961oKIWUqN27cFACn6ZLv/+3f/O2CrfbuspjoKzffcnOc0u9973s14r51a1L4Du3jx46Xf/Ev/mUOxj/+4z/O+4uK25NswDNPP1M2bdlUbtpXCwQBVd8TCCEJS+LNc7A59lhV9ZgNd/nMqROpixHxY8s5Gt5ZVBlItl7376daVItoZ6enwh8WjMB7R7sBmiu47ilHjojA1wY6CjDVa4hcOwNx0gEKUWIZMHZhbv5Gzgp0kmujY5XHHQ3hvtw/alZvvBG77LkBKNdOC/kdO8uevXsyP37uM9Y1+0mFqjnduiiyQ+osROl1XhS9tWY5tmoeZIusE9QZ++eee+7NuNRalYvlmWefKePXJ8vmLZvLg498tKxZvbr80R/+Qa6BUikLiEPP8f7JTx7PPHKc2AXru2YsKs3HGmfz7AlF8dZjbNjsdHoKVJDav0BHQqvxvgIGAEqaeV29miBQako6mbREVrv6llBHuu56AWMd0GvRR/uqAWL38/NG/QBCWwTUfsKFp/8tgKCuAdXHuMiusqNbt23J85krz8MOekb7INmEmdmA4hrlXx7723pQWI8KQtmaRqdotA1ZTz+zJvxMAavnkhkXOGAf2Fvj58w29+xXgihztXC+dclMy+/OafeZ1P8sXZoxzRnaNcdqXZCtgcbHlvUVlKsgvEb9jYUMrXFznzg9HehuBYu1cc8iCk9PT+rdBBp9JsEaNLxuDrPwO2GE0IM6QN+wg3lKFFz37A78R52nV4C29tEIoO3T12Amzl044onIExXoemEs6qLY1sPCulhUDJp1FU58V7Aa8FwzRYupQ42v3qBwc9RaNL6tUe+5OPpdA+6/2Db9H4bWpfRsXdkzPz09X/octju3x8iYODcTIZCG1Q7dAdG4MlrKAdloHCkiGlABjNJxoaxYTo7t1jKyfHV56+16EDnQcJPV8tqgly6OZpF5wUjGzdfGB3jdNrQoloXAiEpd0b9FCFdpv2J5f7nr7jvKmtUrkkbbtHFzuLw2g85VDmwAQIrTArs2Ph3O96mTIiSXyvWxqXBULYqNG7fFywa6kVbxOD0PQM1QnD5tI06VA3fcUR566MEyOTmeboVj44rMtFyeTiq2FRdo0euAsTncE8fKBjZRDjIGVKEf0A2ISEN6b4eCQ7vxlMJRS/vyqYBrh0rziN1vOWm68+dDrakKK5uyeVyrasxW5RALk0Fg4P0OIDNmIlHPPPdCIrqcKTxLURrOgc8zzJ4ROPRvRmnr9u3x3BlagNfzASMkq1Soi8A899zz+fyH7vpQQARQK1rrMGdIgB6Ojo1TASejUpuoyLj19gDXS8rcrLbSdcmOLKfrDWwrVK3FeE0BwoGewqKxa7WArV/HwxrFFXnfs3dv1l/aunfV/tYdZ6I2/xBBJo9XudLuYU5F6AFE88Yg2g/JAgDT69ZmrTWeobHBLUabcI8KtmYDaM3Jo48+mjn/7ne/s5CmpsJh/IC6Boqtmao7PRgw5N8Dg/056Dg+e/fsK8uGh5JNOHP6vXL48KFKNdChdNnSKCY4KJIZGFzapYdncwAyYCMjKxJdBhY4SGTSNFyqAGk4Uf4NG9blvTirhw69VV588YVy6dKVqkpz9WpAxsc+9okYKo7UCy+8FDk344QTag4OHTocgGX+/dm4aVN56JGHc03ONcWMF154PtkLTstPf/rzWhCmoHE5rrnDRXS6aosbX+Ca5Ng7b7+dvUZve2oSsKxKLGlN29NbNm3akr/VUfAtxyeulyU99vmGgHD/r4B36QDlmqWxXZs3r0+TkfsfeCCAg6rDypVr4iC9+OLLceiM8fp1q8vgQH+igYBR4wfXw75GxRzK1oD3cLBG5WJiImASfWDF6lX5/tIUum0vO7ZtL088+UQiX3jPAg+rulbS1pjnqU2a9idqaq2YX+vVPqs0qWu5D5BlDaFscLCtec8maufQ/q3f+q3yzjuHkuY33orgWiEQZzXUpsGhOLSKze1b65NjwRnkENkzsdMbN9TGJH19oQ2pp3j88cerVOXSZfmMuf1n/+Vvlf2331X+j//tt3OwAbXAm/X9Z3/6Z1WTenhZbM5PHv9Jfm6N/N0Pf5A9iOKBamSOWxRatE8Njjlpe9rhB8w03rz779mzN3UHcXRuzAXsAq4yBhSfgH77CpULUDKWCi4rv36+PP/8i7HZt922P7bU+H/rm9/KOO0/4HyrzViqMz0ZUI5Sma6hZ89lj4gkuwbHwfqumSD1CTurLGZH5zJWbGvLPLJLsoLsG969NW+MOA3G2Thx2r1PqwnwDA899EjeD23F+nSuHHr3cApBNa35tX/8m+XQG6+Wf/Pb/1Oew/63Xj73+c+FTvn9738v9gFnWxG7bDRlKM/N2bLPZemMj3dzjRde4OxXW6e42JzaBzIb1qj5A/IC1ju96sYJtsZbsWEyhl1WsIKxmglqHRMDYrvCvkTBu+xQKw5s9AbXcH/3NmeK7GVYOGzpWrqkcsXVtrDTithbAbZaDesg9mhoMFSMRtOEKVoXS0BZdFn/jRZZj3zo5FSKXP3O+8ISrofXbg07O817sxGNV+7d/N692p70rq0rZCsIbbKwkfvDGe9oFa0ez/w0uUJ4zhpgi+y78L47oNkArXkRKLPXBIoWR9vZ4fZH8BMmw1awjgOE4ZJO7zsFmN31vZtncwb4nHezPpoz1ByiRvNrgQg/j6oLjdha6ldFMj7QUt0zRYq1U5VqwHeBgtKaB1GD6To3cgxbdLoGqmukejFo/iBAbpHzf+izDYDHIflPyfntWFXmdVVErbDRgOsGHEavj5XxsbEAbEbPA+KxJjoxMBBOp0PLwsKtu3TpXDaQLl42lY1pgES+J6eIzuuoJcXSmwUvLeheBp63Io0zNDiQiASKyHunTuRgoqtdqIgsQztYk0jpkvkbVQd05eqydfOWAKsTp0/n4Ovp7Sv7bropRYpXro7lsL50ZapMTE6X0WsTMQIM2OrV61OQMjNV2xAHZC1dmiKYdevXRG3k6LHDZd/+veXLX/lyOXfxYgVDl7V3PxFj0AqRGD8gX3GJQ06aVcSB52qBi9S98MKLZZVrp2DypRgnxlgkrhXqAZytqMLB6R0ZUL+3uSNjFR4p+cTKRfV7nDjRQ5Faz+U/G9vYNp1bh49ncUC/evD1zIsomGiRjXjTnr0Bauam8g1n8x6utWvPvoAckXcpfXPJIFNhAHa/9rWv5bl//vOfJQJmYVcKTX+MvOdi9FqjDkbYLhINslGjZYoXFy7rbJmdwXuvZKa+AU0WtsZwW2vAag5wSgC6S77wQpXUW748EWgGmUG77cCBAAVFlJF+mphIZoNxNxYiLvXgXp77G3trhREEwjhqij69l0OycuyqbI9xdz3gjxGPbvaJk6GxGC8cVesJd/QLX/hC/ubUGFdjbvzMl/egrmI9mScGmd51jd5Ox2mpqeSN0TX2XdGBV199OdmfNocnTpzOGgYaRAMBJpExh4znoXYhGqgxiD1Xx6J2qBwZWZZM0Z133pEUIorNO4feiRbtW2+/kXd84oknEtlXoJhujQOD5cjho1nTuNWarFjjjz32k1AoRI5d35r9la/+SsDcbbfdHurBH//RH2U812/YWF5/7fXIFlYjW9ONAI8DBADftHlDMhkiT2yL9UvRyLUVdpoTGYs05RkYSmrfOjFuFy4otBVlYUhLnAdghd60aCfQ/dxzz4RqtGnTurJ1647y1lvvZG5r8e25OGv24NXLFWwAg6hGwFArXhpeViUQ28FszRtfhWr+jVZijagBOXzsaKTwPMeO3bvKcy+8sCDNqLnJqpHlaXJy+eKlBDBkG1zXfCpCreu0J4V15hfYcw8cTca+8tm3JlsEOPi5veBZ6GgD996HjW6ZLJE4aweI57ijuVnnnFPg3HygyFCbETSQCQMk2R1RUXPy0yd/GuUOZwOb5lq//p9/razdtL189y/+JGMqM2FvoQYJvACZZDpRhuhGV8nEM1kb7ATqBZAT/u7QUBw2Y86Zd1/zW532CxlDDkHjtrMDPs8uT6HXpQZg+YK+unMIVU9E2rpSNBoH8Pr12Bx7ld2yH9npr3/9NwPQFfFu3LAhn0ddk5nzTp777bfeKbfceuuCLrI5Z7dbd8PQAm/MZe7te3vPuAC/bFJt+LMqYJ7tV7hoXXkGnwOujZXx4bTbA87Xprixe9feRKFF3X0HWDt69ERVqFlZnWvR8XcPvZPW6BqxKdytbeXXZfztdXbZnnDWWGPOC9iAs3P8xMk03bFm1E04/61B9uy9s2eCEWQ/BHGcff4Am+YFGGtFp9ZpC0J4zgWwIwqKctBFra1Rey1n2lytdRAkqjKkpH+rUIJx8BnX8nnrB0iLZGvX0I1+OieXM21Nt54QIt0cHLazybKmzXpvpe5UemZVPHE+1uLqwTI7MxfahvXPQXZWCnJ4T3vS9z2z8YAFGqAUyLBPrI3wx7tW8i1a6nvmogXYWi1RqDOtkc0v/C1z1xVddgpXsrkL0d8A40q7a1zo8N67yLDfyeIA0OxvaCGh4uiLWnWz8ekFHNge45kxz7+XJcLvmd/nb2uSVjnvv+AU3ZirASu1RxRNOoWXRvWp9OzwSoIDGhDmXLRocYtye+a0qycSkcxlfX+/X6weUguqK/WoRasXA/r/WNT5H4poLzgbLWq/6Mvuu0Bb6X7es21FT8C1Zivbt2+N0fS0AQ/pHjce4xQJMUCn01k0kNLIUvo8INHPZcvqghBtDSi8VjlcDIXFDAyaiD27b8qha9O2qgGAQfEgrhxAI3IK/EQ3dfRqMYY7t28pO3botjidVsM43GghjJwIz3XVw9NT5drYeADgjXKjXBmloXqpTM/2lZWr1oRv/e6RwwEd1Aa87+zUXKKq3mW46xxFEH/DhrXhGV25djkRl56+3lx/YOlQlT8jxdPXm/dw6DnUcVmbcVHw4TPa2tJ9BbgOvnYwBz2jFf7WwECtppbX7imRPTTGxopH2aLZ7gHMUhi5dl06e1/SN7Xj3Gj5yAMPJKJx9NixPIcF6/Bj9P3t8OGx+5uHfexk5V7auFK85lCxH3Does8/93wi29ZBGqisXJWiQd9hbHAJHRIiLLILv/mb/zQKA0/+9KcBE5F/2rolEU5Fb97XOrAepJIZ81YUk4IRXquFmGKMulESzeiKBTSGEF1m/KXwjSHqBbDaGtUABlQD/AGMK0+6Rv9b5qXxAytdYiKGEVXEv3HPvVstxCGX1Jt0nshWomQK2bqijxplZexrhT2jgfJhHEUBHOp+34rXRI4cjICCjeiAdJC2qKEUMy1l8yFa6P2AJPrV5N84gZ/97C/lwLcG8SXN1bWx6+X73/te+NDute+mfTlAjA1aR22QIbXVm2gpeghAwlGyFhzoO3duzzoicSaiY28rnJNSvDpaNbUdqLiy1rG5S/ZlbDwFM9qQyz5wwB9/7ImkrFFwUoys8dKB/QGGH//4J/I9RXyKdUVEDh86Ui5dvpiUvQ55be3WaPtIur4x1BwN+LtGhIbjJOlsabw04dFx0oFnzNkYY0lFFQgaHx8t/X295d777gmfFNihbgScoQukCHSuNmsSjTI3OnmmkDB1IxNlcvxa3ssYUiQCyKyxyueraV7AQYGhw1OWbPfuHXFUgDJAdfnqVV3TnLly0803x0mmSHHffR8OKLE/1iuInZ8vb735Zjl5/HhUahwktbnSvqhCtJSyKG5zYIyReQE0ZVv8vElLskNqIezHplbSImkikPaGNSJQwEFV0ArwcZrt96ZChJYguxf5u4s1zW6OOGRoAIp9D9x6a3n0o4+mEYz1TV3GnuYomUPviArEKbaHAGzP5F743D9+7MexR86PKAh1OvWyZeYV2Aesa/dSbdYp+4ylzofDYH3s2b0nGRnX0cwKvcbYOGPQ6kiaslOcWPsRIIqu9PKRPLNxFQzwu6YhbP9yuDgn5p1KBqfQWYWfPjM9Wx57/PHS09sbx8L6dS2Ohn8/8cSTsYsasVFfAbwbUHIWVcWcvjy7QnrrSkYgNS9RrFqRjIHzwvOxbcaPowKkySDaw5WGNlSOHD6Ss3vT5i3lZz/7aeyRMbzr7rtCmWED/uIv/iJgX3bWedKkPGsX3hUZH/tXAIWd+9gnP1kG+gfLC88+H763a65btybrJyB6djq8drbbGdIoHKlV6SiGQBC70iK7vtsoEQGRc9VmhlLVV8GpTDMb3JSBPCc7AkMk6EFruYvmhsY3XgvFnUGu5Q+74PvWMlqTc8F/Ud3o6889ADi/8845L3r78nPXsoatEXxn82T/6zDtrG7jxKFoEVrnXMvQhuoxMR7w5WeCiK7nTBcRD2juqGWeNRFkHP2JWgPRIrgtOtyAu+yCcZE5awDVtSKBSMHImQW4K6geqme/9/Vz+0egI5xmvPZQMSrdAcCu96ydKgVerIdQ65bWTsXGjE0i3Vr3aC1edC2fS4Z7g4zh+9kJPw89pevO2/Bk1oaztJPwY1L1U7H/W3aj1UK1cV1c5NioOQG3XcS6/bvRadoaWJwtqCA8EP4XGty06wWMdwWTrXgy80O9pKOH5Hk4dp3G+mKw3rNtxZJ5ThnPZNlwXYi9vT1V0qunpsl5MQwv46c1L96StJdNkkXYvyRGY3PaltemHdGRpHs9diUHJ+1rxspk33YbhQtyYSJDvKEqvyRdt2ZtLSjIApnvSfVx5WkpXtlSdu3YWiV/Th4P6F+ZDl4jAdKel7ETXbFQEmW+Ol5OnDxVJma0pl2Vg/Ls+YsBBf1LqveEu012KsV6S3qT3kST2LhxXdmxc3u5fr1WeM8tmU+0cOuO7b/AmXWIGQsHTRbv+PVsPhvHGMRb3rs34+DQSsvqpUPxZh2uxgvlwCEVhYJJHMyxAKrF1cdNCo9zYFMrElVgBehTZaiRl7GyZi1+19IYOHSF1kZXlNOGsmlDiYi6xZrwjj3nrh07amfJnp5INulS2ap2LSIAijZ5eGKlJKpmbACUL33pS3FAnnzy5zlEjCupKuuWbCBAUuWueNG1cMRnWtonzRHwy0tPmZqum7BpSzfOlg0o0iJyLVoJaDporJ0YY+n79evSxMQGwBekh2wTS4kzvAApJ0oUzhrDWxQdc2j7vYOFI2k80hVuYDDGCJ0JB1va3njV9FYtpANUGQ7j4vvANZDYotv2krlhnH2W8eCUAOOteNE9gHQABHC07kXPrYdmmL/8K1/KswBrNao9nIp9QPXg6wfDMeXwbN68NaBZWpmhqEa5J2lwz2JdADP2NrCgoYjnNtef+MTHy/j4WACQBkBpIJXCtssBHO6JO4veMzSoG2LVpU70bO5Gef75l7Onk9U4dyYH+pL+vqyre+6+OzJ+3s/eT/r46PFy5erlAARRZyDI2Fdqz0g40yJoFhLnx3oROQJmBgaGyntncVfPZO+qizC/Vy4DtjqW7kqkbenSvjgN1EE8h2dbtXJ5+N+4rTiw7JJ3iBLC7I3swQDm6HZPluXDS8uhQ++EGmYdOzg8C7B46vSZcF2NK/ULACRFSVkLgzlQRbw55+gEaiY4dDTOvbe907+k62LX119+/rOfBqRfu1rpc+yRdW/tOLRa6r1pWnNcQ0PZui1RZ0AjBYoTE+/TVNLhsSo2ABGezdqzh1tqXuTXEfnjH/24cwIFXarMabjWq1enGBhAEunzHJ6LXZB9Gb8+Vm47cFv5J1//enn9tdeitdyAlb3mflH8ePOtMquZyPBIMk3uWwu65wL6ZDOiTNU1sXBfa8s5BAgDn65j7Kw1QQPXtt/sMdQ5do1dtFdOnTiRLIzDVBCIk8rht6YBCQEIfGR2wBlh3eOMO8ABNBFYkVuA2L5//fWDKQD0TGgY7Jy1ibJ14tSp2EZjE3rezl2Ze9m17373r7KnK2Voexc1Hsy7c5zw/VswJcAqHOca4LBu7WP3a1rx1njLntjv9k7a0A8Pp8ASoDK+rq9FO4oZoC6b47x69tnny4WL50KB3LatnjuaTKHKaT7kmTx7HJ35knPLej518kwi/u59/vzZ2Gq2CxXv0LvvLNjt1mzLmLGNnr+l2dmhdNScklGe6LSt31fkWBy9Ni6EFZoEoCy54I734kym7qSjmDRp0nb+tmLExU1Q0Pxk6zxXaspggYH+0KKsgabTLDKaAtZO3jWRVk13lg6F3sGGAdv2XWiJgwOd3vdszlZzmb4R69ZnDK0j67dxp52p3rPRXBowj/JTT6kFifqD9PRUje++/lwzSlgDAwlYVYWiWjQaWz+oOLxGjOESY+Q6iVL39dfgGa68MzZKLFX3O0V8nYKNZ2pc9ibJyw4D2QIbnMwW1Qaw4xBl3CixVenhlvFpcqrAN9yG+eC75t09Q+uh591xpZsD0t9FrhcD3BrKrvC1Nlqr1JkPduUMOKaQ0qnBpP6sU3lJBqRrfNMcmib/15y0liHIfbpW6A1kt/Wbvz1DWtDXqPUHaSY9j9y5KSB/LAVjQOZcVW1Y2l+GBpblxRXfPfTgQ0k5/fSnT6Yy25capYOhFsbXipb2L2M3OFSr6Ht7KyhzSOA9SS0Ttne4TE3OxAMWUaDI0Aj4XsikJ3VGb5sXRbt63aqybavFuqZcG7tcRq9cKXOzU9l4InSbN23N4djSsyKvZy9cKefOXyg3Su08eHX0WpnFlRIKn6uSNfGe8cEI4PfWdA4AhHsNXN97z92Z1XeOvRvgtC4Rj8tZtPluNK5vJMrZIpoMImdE9BOwnBjHyzudTfjARx5IYQtwES3tyKJNB7w4MF0DILYpHXzGCBBvkY5r49dr4eb18RwQNphDlySTg0h6RxbAZDNwHAVOBbBl0zMeNp37JENw5VIO0JGlI4mOOBA8h+gS4wLEMkYDJBZPngyNpKUvgXSgXyTudu14z5yNtBcHrDZ8qK2GednWzFDT79QYomumIkps9c8s8PppgNa0Uq3unioTU5MxCt7NO4oyut6bb76Rd2NwJqenslZF/82NiJBxEPXhqVMMCAdtZCTUBo4GoFG5heeyUcxPTUn1BMDWRjG1A5h3Bq45KcZetoNhU3Dmj2Izm5fxAAgVTTlwE03slEO+9rXfCOj7kz/5kwAS61z0iEG0n0SwcV0ZZY6Sqn9RIyDhkYcfznuJxnk2kVmpbgVGTz7x83SkA5pRNDgTb7315kJ7cOtDExgHFMeJsQZI7R08y0YR+NKXvpjCZrJrqEutDbhxA2gUQUkvv/zKqyki5RhrNMLYKajyPinQfevNMjp6JXSvufn5OF4atVD0wJeemhIdW5lD17vhi18bvV5TiQWnvT/zuGxYMXRf1lhkQQeoe+DpXknkvB4UIt6ryuYt6h0oHI2WVatJew4HoMhC2cuAMSfHnr9p7+4AKABb0SDbJ1OG4qIWgmMGjNhzDoUtmzdEF9g+aPQdETTr7uWXX426CUdXEXelt9SUsqiSsQsnc3Ymkd/V69bFnrC57505k8j1Rx9+OHsZves//OEfltdeebUM9ffH6bN3ZBesCWswh2v/QICTzJ4/TceatJo1DVw3Xi+AYQ235h5x2DuFJs4Y4JZzixzhyEgFuAdfD+B0XU5LC7IAbN7VwQSQcP58jj3yGXvnjjvvjK2zDth0LdzDqR8ZWegi+fDDCuzWZK+wg2gYgL+xso/s0ezN/r5kA9FgPLf3YLNSX3L8RIITO7ZvT9Ta3PueCF1r1pIo4KzM5IWsH2v25ltuSct6UV+ZAHPmOc2Rc0AEGyuv8ysAACAASURBVFB1f/akKQcZC2Pq/dlqa8Oz3XHnHbVj7Y1STp4+VZ544ulyx+23BOTbZ97TvH/3O9+pGu7jE9knALt9YX4p8jhHRNsBWn/sgQvnzyUjdOeHPpQxbZmGFgVsCkPoKtYbm59i1iV95d777ss4hKrQdSi0/g8c2B9q0+EjRwOO/WfMHHqANlqXtQbIO1vsew6ocdeVUKaIQ0LOUv2E/cne3XrrLTmvjB2aD7DOBltPskUNTEeetlNo8p6tiN+Z0+T6Gq81XFzRz04KrxUDwgWCWJHS612SebP+mjJLgKjMZ7K7tQlL3cuzAcQ6QQN34UNPTWeeWo2TwJQ58B0/syYBKee4MU6RXQ+AWCO09cytHOdGuTNm7iXb4vwBXI2Hd3UNn/P5Ro9pZ/tirm+jojTKRWgjsjndfmYvjMuypVVy0zMINOr7IHtlLqz7FLB2z4Oahe6WXg3UA2i+dd9lWwN8Ql+qKBagFvkWmPBszm9ZPeNrrvxtX9l3/rR3Eyi1d2SU2B3vzub4XMONrhUmRGT7ZmvBcDVECbI1sNrGpOlrL4DZrhHRApjugPfiMazvUIM1ix2shUh49/PctuuM3OgdC0C6i2w3x7fRmALgu0LTfLYh//oWpedrX7h73ocuX71aLl68Uq6NjpeZyZk8SH+fylQp1s05APC8nnv+ufKX3/hGDIQrN56TGyrAstBsQuR3Mj0jy+uCY0CBa4O8cePmalh7+3OIpctTisR684LNswP0IskTXuhw2jqvXbu87N61q4yPX06a9tookD2al9m1c09ShhajRcV4vnfhcor/+gdWUVFLQ46pGS1T50rPjdouu/J2quexfKhWxVITED0UCf/IR+6PsTh97kwiTxrLiGaJflrgihiAztZWWfTAhvUcosi4qbUhQe1kpciCMQMoGDFgxbyQ5fqrv/6rgPLPf/7z2Zg2CaMh0tI4yyKBDNW77x5JitYz2ZyMmvSv1BYjCsDXquLejL1ui5yCGMs9exNxkcoFEnHy+pfUTIXohsMLAPecDnDAJE1pLogWXIyHDByJouCciq4xsFeuXku0BU8fYPV+Ck2PHj1ThpYuCTgChGxsBjKp5lWrs8bMPb6plr0MEq+50jcmsz4Z+jgMk5PVAdGMiAINSUdNb3DmHco4qe85jK8H3AOrDirqIgrUjCvpQAAtvPapGpmRJqS3nu598/MBW+mjJIpN+qyTdmOUzZ33BIo//OH7su6BROuOsWrZF8/HADMqnJtf//VfL7/6q/9Z+Q//4Y+iH9skloy3eTh67Ej59Kc+VSPW4xNd6/e+gF0HMIPmmrjvs3OKaiqd4eiRE+FQmqN9e29OBPPNN96IEwCg3HnHHeWf/JOvBxj+/r/7/YyPvY12gONp/Xpu1BAFqc0h8F5xSIZHctBYC4888nD+rXDQoRHO+PFTeWaA9O9+8IPy2sGDSTeLGJprtQj33HNfwLVUpkJJg+6wOXjwzaosNMHBVUegcG5lnJAVKyq317yx+55HLfg7bx8KLSQFnUsHIjnGtlY5wmUp1LXWa/SYsyRlWTsCms+9e3ZFLnNo6UCe7eRJ7eEnO9m8gY62owOmDNhEZA2vRQJufQ4MKV1zSu0B2G9NXWg30693cIYaNFfTydbTxPRUCgY3a0nPoTt3LmAN6ARwrefPfvaz5cknflIunDtfViwbidaw7BDgh4MM+Fmz9mXjeQP5dZ8dzX/2jD/2SyhGccO6Lrq9fQu1EE1mSk0AeywriRduvB9//LGAaiDIQclxcl3KGqK9rR7jkYcfybwcPnwkYxbOI2rgbAVZoZ5NTSW6t2Xz5lCj8DQfeeSjNbI+dj1rWybHXvAcxq1qzw/mGuyxNeO6kbdbtzbrik2tjXQ4BzdC4RHVTvSr45Oyn7feckv2KgWjUC/27k2xurOogdumPw3gAh/7b701ikn2riCNddUyB86Vp55+Os8P2D/40INZO88//0IcrJdeeqUcuG1/rh2ecF9vJAIpcjSnpHK7e8rHHn0059vRI0fCSZfdDD99xYqFYvgXX3qpfOKTn0iGyP6TuYs++YsvhX4DcBsXAFsgw1lAkx7FxDVD31i7rhw+cjhr9wtf/Fyeg/rPq6+9nEyV7+BjA50cXmc4QJzOvrMzccx1Y1aXUBthoUDMlG9965sLyj6k+EgB2qOi/IqZFcJysoyp84JjoqbHPueomQ/rqvUxCMDtFIAWgyg2twYiaOCjeqqB6Mv+a4C2/a5FXRuYbpzlJnMX6sQy2fFl2ac49NaNvSiQ1SK9rhMp27VoY1WRye98ptIihmMXrbWWVW71TubQf+2ZQilMMWVtANPeO9HwxqXu1FLYyxQ33riR+7eujsbDGLiu31uTMukcKdc3t+yK7zkTUiTZOSXsuf83r/aM88tat/8ETOAgZ4q1KIvXItBNEpGdbEXD3sHzt1oAwY1GF27yqeyUZ29zYX5brVKy1Yv43k3NxH0FPtRH6HnRHP4GkANYu+YygLbATXPCFkeUGx0pn+0a4LSsSbJ0jPIiULz4ullzydJXoN/0x5tUYHPUomzTZTL+nlRgA9f/zX9x9/zM7Hy5Mj5VLly6Wi5fHi3jV2lNOsIsrqGydev2ctvtt6cgBgUACNR4RRS6ovgqp2LSR5YrWhwo8z31UBkertIxtJ8rWJkva9ZsTHrC51UsM8quAwAxxvg9oQ90tBObWIreBAJFe/ftK2PXr5ULGsZcx+OdyQHkOyTFeEwO/ivRxp6OfNCNG2T18JUny5XRa6EGJC2xdKhr7tGf/18horpkSUAI8MyjWrFqRdXrHRJVKwE1NoCIDABh4RL/lwZsov4mQcod7cBh5DONb+szjbssMslARHJucDDGjFEDeHzGQgCUjZF0qsOOCkqNiF5MlMLYbduxoxb2pFJ+d9m1e3fZt2dvmZ2eLgf235oN9fhPHk8UwQG8/5abMp7S4rINQOnqTqje4m9FFoC/6169ejnALvSdlaqoZxN1S8V/13xDpINDRa7wzTfejH43lQo0HQZ1mRbfa9YEACqgUJDGERGZ9VkFMhfPXyhvvPFWl/qfyf2MtYMlVCRSarSOu83ZtHE5GACwn+NC4v55RgoAZMikrIw/lQwpXWuUoVTw6DuinLUrY234IePAGEs3ur/oHGfJIS+y0TpE2kcOYBrk7ts6Nlo/Is8K4gAfB610q0O4tX9HT2it013HfdeuXRXAy1j7D51BBFyBoSIQkWKg8bbbb80Yoaugl1y9yiGhrKDifLa8/NLL5cTJk9kT5vf22+4oH3300egQ//t////lkBteNhJ+KMDJSTLvtblKzRp9/etf74pvNYpZmXVg7XiXBx64v1MqOJI26IqvOJx48bGLPSXtlR389qsMRC02XFU+/ZnPlJHhVTl0RePOnDmXd7g+NpF34oQNDDLeQwFkNRK8JFkETjbDeurkydLb25/0JtvCGBpzDpI9V5uO4HGLPA2nschzzz0bwOl3uMGMfcv6AOo1SzEXhxp/UvZNQ6tz598rWzdvCOVo69bNiXxxVN0P3/bAgdtzf4fmn/3Zn4c2ALhROBHpi/qSuoL5uagyOUDcO+nT4eFkV3Q8Na4PP/RwVHY4oaQWv/Ptb5cbN2aT3QNurDUDDDQ5dFNYfP5c9lRd36KR5xcafXDopLs9M5tkH9rHrmOuOMWcJ7YLaH/z7bfzbwc3UIbGYF9I+990895kLdkGFB/js2b12u6ztYW5uSAFyU5bQytJSE5Pl1/55S8H0HFAmwSgZVILy9fk3mQck80Z6I9dAFSj172kSocBBLJ50tKJMndz7t+yVhzJ1avJ8tUaDmNIMm/71q0JTFijQDaQnKJXZ8nuPbFf7KxgwDvvvJ1nYnPtW3bZGNqLxklmQQDnT//0TyNPeeuBA+Vzn/1sxvu7f/Xd8tyzz0X9isOE/+x8sSfZDvdrVC7rwX4TBbS/zZt5F6W2hmukf3lAqkwTMMm+khHNPL31ZiL81iAw617205NPPln7L6xdV0avjZWtWzcFAHofzpzuq4DhJz75yQBfawfNou2LaFjPzkQmEo3hm3/5zYxZayLDETYWaIjWXHPKzfV7Z0+Vu++6K4CmZR48O2zgWUWarUXrKo3rUAA7znVLqy8U5sUZrNrWjRdsvKxd68J4WBcol+Yy1+vS801VI1SR2apGJdsYEEtqblEDGuNsjo2B8VY4zRGwBlAdAFbXCJVxzerAJlnkNDHpJOOstdgelL6Ll2L7ZH+ddX4XelPXUVJEXOCo1pGgnE3VBjONZjBf6938v/u2wsom6ykwZAzNlz3hLBwdu57zMcEfymArV4YZgLrDjqXBWafR7ZwzrsYB4AWGUatqIeeyvEOyuhMTCWj4E6d2+bIFbflW4OkZGwhNtH/ZslAn4ZZ0cERnyfmzImu99vmoWQT7ojkQ1qP/b0WXadbT0TdCD9IgJ52qqzNmnj17Kz72/+3nbUw9l/f2LGyZzJb1lmh/57jYz6nZUQ/YKYCZc7/XuKl1enaG+mzjpnPYG7XFHISnj9Y3W+Vj25+e/+t//sfzY5OTZXRSQdJ0eefQ4XLs3bOJvM7PKyjoKSsUs22tnFGAjifvhgy+tKy/petFHxlGIELXPDfavHljDKUCGClvhm8wDVhqFaqoUC14vJ4H9rMatRvvipZqUwaTn2Kl4eEUX/geYAtcT0/jeL6XCAqNZV7T2XOaqFxLh0Oe9vj16XJjXqr/RpmYms7EJ92iwQO9xRvoMD1leGgo0WL/DyxcvHC+9A32l0998pMpRNEOVvS2dkG8mmh9U+Wg0hCt4fPnk7J1/Z07duUQczAwNMbHwcZwiyzHo4vDUbmH0vq4zjh6jK0/Dl1jz3AypLv37i3f//73IwdovNzzrnvviYHx3rUQbE1kAY39ww8+VDZt2Vyefeqp8p3vfCcgiUMUykXH1aISs3Fd1Wz23N7JocKA+rNylWYuS2rKcPPmouUyQ21ebQyLzOH/wEfuD4D/4z/641StLx+plBTGShts3n5t8YqWQGmmVh6nqp+kUypxSWtVZRDPYS2cv3gx7+r9a/qOQP1cDL91t0OTmz5Fe/RnqZ2cLns7PVnGlfHU3YxE1LPPPBuDJkrmIDP/MdzWRWdMRDKMhbH1XObLtTkNOL0yOaJqaTBx9UqAfCvatMbTyKhrnmBspN9vv/22bHZGSzQdYK0HBzrI+crZvjGT6I9ImugoTvMjH30kRb2PP/6T0HYApI0b15a9+/bm8P3pT39WTp96L2uHw/Dqq6+Ud989lOJW48zQ4iiiY5nTl15+KQc9SgtnxXs2Hh9nLYfGkiVRFlHAp7Dq5ptrEbLulqJ11pU1qXAQuP7mN79ZgfHQUKIfolYcMjQTB/vzL7xYptNkYzY0jN279pUrV69mPLV7BsheeeW1Lut0upw4ebzMzk4tGFRrulGFGHBr4NjRE8leNc6idcsZVrwZbfe5uRwYnHWg4d13a3dDTvLa1bXxkW6x5unixcsxkL4DTKKW7Nu3p+zcJVJ3ocxMT0SG0c88C6BmzXIe8MitIfsUHYfUorVdNe5JlNW6CsWCod9dr9QvB4jiXU6nfSVy/cUvfjEOkMDF9q3bAkbZNk7Pti1bw5Fuykb2uL322quvJWsEeLRMov83py2T0qJO1lRzpMwLoBn93qnpZODOnj8f588+Q2uwJtGN7L1bbrkp74W6gI6Ej6+Y01rhCB069G6AiTG37th0oOvYsaPl1v0Hysc/9vFEKx36rmsOk2VYtizBBE05ADoHm3cxn8C2tStzSM9ZdFHjMe9ZM5jj1f4qHh4CSIdjY+0nz0URZMO66ngAeOgQagg4EOZs985diZQNLV2aCJ7xlq1qFEXBjxZ1BTycf5/8xCfyuR/84Ac5WGUa0Uvsa3QRDiH7YhyBM2NnzbApwI7z01ljvbADsfVvv5354kQDL7ffdnsAUbN5h989nL34la9+NXtMFP6Vl1/OXAJvtNll0J57/vlcT3b41lsPlNdfeyXv+ujHHk2kW1dVNkDBJ5C3cvXKAHPvYXyPnziRFvCtWY09/73vfy97ozo4qHDzqROwxpr2c7WV56sc57uHMqd3AfwvvxQcgLvOybTfORIoFsZgIZLYtcCrEcjaRCYawx1SCce3y4qY+wbK04l1pGZuFwObRKlFKWc7PecuQtyioY1yEQUTSjLLV4S6U9VOcJ2napv1Tj07alTJnlcQ6axJZ9H5kmcJPTL87KqQxZmFI0RBfadlkpqKS3PW3GOB+9txha0Z4+kdnNGipLI4DeR5XuMeCby+/jJJXYviWqdlHWnSJUuCqzxjgF+YBTVrx7Gz35xRlM/UgSnKlGUPlaxTRpHRBeQFNmChJknruq3o1Lv7t79hHP8W5BE0aFSZyKd20rZ5ThH84WXZwwHn0YivvOgA9qmpnLkAr59xbHy/FXL6TKUoXsvvzb3rWDOuyS4q7Dfu5oWN9Jk4uMPDNbA5WQN0xsV12L8WlfazplBjTfmeazUQD1/WmsSqw81OyrShX9WofF21Pd/9/f96/tSZM+U0PeMt28r5C5fK888cTCRsbGK+jE/gIy0rq1fWdNvYNTzjyTIYL0JXxOsBWEuW9Jfbb785QEuB1fx8VQwBkm677UD+zdADMB4SqEkhQVI984kS+52okQPLojAo/m7RUg8MDChKad6H39Mz9f1Vq0fKRx74SFm7rnYFTDX5Va2mR8vYWC0OmJwkVF6bVpj88JjSrKVuRM+WVGhk3waTqndgA3DScSL33r+v34KdrmnMK1VL2oJ1XwU5rZuWdBrVFfqy4br2D4RHyyDg3JlYY9YEzh0ijTPp0LQQbrr5pkQi3Kdyh5ZE7xQg8F2H2Mc+9ckqTXfoUBYmXvRtt96abos43dtFv8+eiwSW6CnJQQtElFzBIc/TIeQPEOmPSIiId+VOb0oUi8SajfTVr3w1B4G0Unhxc7NxGkRX2qGI9sCIKPByTwt+8+YtZT7dGSfT8OTcuYuJFpiL1j5e0QzQqEjMQhYN+vHjjyVV1UCgea988/FIqkWHtb8vEZYqIfdWTZUfORqwqbW9TXDonXcCvFuBVot2x6GQZptU+V4l9DhnwJsdXKWntkbWj7SVdxXN8zytmx4jVDm3dU0B5ilO6ZoHeReR1wpKN6dBBEPgGtaq8Tp27EieG2hP9G1osNxy800xbDjCwHUyQssG43F/5ctfjoG0lwA+oAwnUrowxT3jMkxV1cO/gWcGWeGSsVMLgGNcswn4xNfKyLAGI9K4q9JyWXc36gg35itn0RwzbtaPNZyuey+/mGc2Lzt27UxzIZ/fs3tXjJaooKIp1Kzjx09GGcS6OHPmQjlw2+3l/g/fH3lBY3nkyNuRAJyexrGtcpOAtYh0IrBzc6F6AT2yA6nfUP0/NdU5azWnyGkxVhy48OZnq0JMmgzc0BxhWZqa4AufP6fDnpbDVWbOnKO4REllfqYcefft0Ir27t2dyOX8jSrf6b60/dUc2EMAjU6iNduDrjQQQCUlf/mqqG5v1g5ny5ypYWGfKjCYL1/+8lcyhpo0Vbm2/nLp0oVkifp7+8oXv/TFrCl7nY0BlGSfwkeeqwpBcd43blqo3m9RHT/ze1HP1A/oWDc+vpBiN1ac2Bah+dSnPhXwJpsGoKEP4BdzgEW8zYmakVoIWqO86ltwUR3S6RC4amUtqhxZkUJYNtLzc8Y4xiQCrSN66WPXrpePPvrROMEi5FFDuXypRpE3birHT55MZE20tNKGahDGM07NzKRAsNFxZjpH2Ts9+MADuS87x7EGro2RLNSKEW3AL9dMWRdJFHDwb+BRJrR1W5TlARaBQ84DIKb5jzMCHY/t5ngYb+3VgRb71vsoLlMMasxefeX1HN4Hbj2QDIT3cTBv2rwxgMce5QyaX/YV/cW8CcawIfac+WBfOCmeB7AByIE+QRg2lLNm7XHYzKnsKp46B0AU25jIIPscp809vvHNb8aZkR0wRq0pjt8BMGy/z6fgvOMZW+ccSBkWTpl/OytuueXmTjJzIllF0XA1AexJK3BsfNhWt2RvJuq56M8vRAM7aoSfRfKORnxnYxdzb1udjEBO3fs1OhzebFcEZ57cP10d+zrpvEWybYnApkNg7UbIFieAAHB2FNam6pEocKLPVQ7O54xFouqxw7XOoQHtxoF3fZF49t+YWq+tpiDKFgBnp4Ri/H0m9QApHlTj0Bdwzd6gWFLlCa98ZHmtPwkdo0aKo50/ejXjYP1wBBTiCnT6mz3gdKGHAOfsSgAtlbQpfP6SQms2jPKQ30XicsWKvDtql/XmHTgNTbIZCG2RfvvKn9BdOrnBgFaBkU5COMXLnbpM1OrI9HY1fsEabS67wkT/r7asZaMBaLKRLTrOWVdD4t4yTPAVMMwuyTD6ObvRCho9XwPeERPouNitnsp9Eo0XlOvtjS1PTSEFua5bZRrX/PHvfH3+yuhoOXbqdNko2jE8Ut5+63g5fepMOXv+eji0s3Oafgx1vFTaxFNJP/DkDHi0UMcny86dW3OQOfSXLa36yyZUdIQutsOPIWZwvKDUdAO3DJTDX6SON+8PHp8UuJc38RakP4ycP67VQLuDXSrZhqYJLL0GLI1dly5WaVwHc2xsOotpBfrKUO2c18B1FA86npNiKsaFF63gI9zYgdrPHtBAQ+H9kPbyR2QpqZ7Z6m0aZMbkLu1oe+oGAn54Nffde1+NZiwfiUfvnoyO8bJxvect+2/JpDZvqSmQAANaP3/r299O6h/1xaL41C99JpFOnHKbUEr6ow8/Uu778IfLWRXnXXFUDCRH5/z5bHQLUyTJQaNC18K0WKpu6XtRoWAoVqysKWTvzpA7GEavVR6iudG4gKcbxZRltTOVjo81SkNScL7cfsedcZyGifVfG0uk5NA7h/O8jIZuk7t27IzCCQeHkWk8Nw02HFCi0A6eRm9JVGSlNsWbM5+4ZuT4rAfgUUbFohcx9W8Hqc5vxpxxMAcAswyM1tpNU5dhlPGIdnQnHwQERMFkvjqDeOtAqYOCo6kY7q033gpVwJg89+yzKaL0Doo3bHacXRxzfxRCcjYWvOmJiXLs+JHy4gsvZg14/4DEvp5w0R0AnCWG7ex7p8PPBnQZMwceSUISbtt37IzRZZjNx/r1G8urrx6MCkSKpebnA0oZaYfwlSu1nTRQffr0e4k8UnMAXs1Xq63wju4NKAGLIlyKsaSX9++/uUY3NIAaHCrT6TY2k73AKaxykKvK9BQHdklZubJ2LDt8+GSM/Ifvvz91Dub13Dk6yApVa7dD8406UHmP9jwKAAoPPVwRLapEtaEGIG7fAl+AORuDf81BBlyiQtFDULEEsIlEolihb4TGMzWR90NJ47TJvK1ZqwjoTBrgoIWYe3bK+kn3vYGh0ACsk3/6m/80B42oZnVAaIDfksPv8NEqj2ZtJDtx7VocKiApgYuxsWTezAsg2DJIPT2aHA3nmYEga73RhowJmyGSCoSxAYIIIpFNrs0esW6MV9QzTmkIUyPO1oc1nuidQkCavBcuxoaKrOL4Hjz4RgCwrEpUOQYGy6OPfrTcdvuBOPnGQDEbehubLbjCBog6ez40p3Vr1ydAoMGRP0899fN0zkPbMr+yH4I0e/fsSQYPEGwRp3BkqUcJinRcdjQs61Eq1nqI+lN/X+pPgLPr18ZC1XIebdqwIVx2ACbNbkZqMyrrgeZ46xzocBfckTUC6iNfuGVLwAVnAR3J9y5euJAaFueUPfrGwYOZD04AgGFcP/mpj+f9rD8BFuu2KgiRcT0X59XBbq04a9BXor18fSw20zsL5hhT3XgFcu6+6+4AY3ZGoTEnnP3S+IhijvVqfVsDHFjrR8Fl7V+xKc4KOyeaT8kF2DNPgA9OvTqZdw6/uyDdak3YS57BGHHk/MxaaModIty1IQ2KW1UZcxbKFrHB9r6fVfWv+TgczhvZN2s6waIOSFUlh18E141T27B2iyQa48bn9bvFUe0GojmbacbSaUm3osGm8OAsb3UHLVLeIucNlDcOdQN37Z6Nz+tv6w+2aQDN/vNu9innKbKE05Ue4p4tw+e8ZK+sS7a2YZwG3tiXBvRcB3AF9pqMKnvhea5dn0hGplIvbmT+yOqy27IpcErqykrtBAnscwJgOHsZoFavkAz43XflTPMZggZsTs2uouoN1OZm1LC69xLMae8aDfyueLRS9AQzax2LQGWwXgeOIy25YUPO9PQmWdQcxh5Z3ckJs5vJEERjfCjjFZZDT1cH1QUanI2hHKkpu6KmbE/WlmCM8YZj4NKoc82XhQZcjattzMOhLihdy/M9wVb3jmoLmciugHExGHe+2R/mxXpPrVgnpdjzf/+Pvz6vIcT0zGzpHehPE4GZ6Z5UEh88eLScOHmmXB2dKDNzupBLoVS5leGRyqmL3Bju6uhonUBtJkWY+xUq1ApeABKnF8pnDBn0cCKvXA1QB/BozgIhXpIh8HdrnJJo8tKlMWAmz8CFltKF8r08AD3fMx9uzcqVyyv/Kh7fkjwDJQLRLrxPPMqhpYNJJTLIaBs+X+kGlTcz1KXyLDT0E0jl5MljOYCkxGnziqDdccdteTYRR4b94oVLqdR3YFQe9VAaDQBAojEGHqXC+5k4EVoGWDvg1hkRMMfZSmRpYjwT5h0dnoyhgig6rS88/2I5fvJEeE6PfvxjReHL6ffOlPfOoIYM59lEV6fplV+/Xg6+/nqlwvT3l7Nn8MWrx2acqhTeTOaqdcVzyEtXphPj+rXhRAMtVT1kpMzOVRqF6JN1gBPuGSt3uOolc0IAa87a0NBIojt4higtKCp0xxlf0fltW7YFGEiBpjW5bp6XLmU93Hf//dmcADl1CxFO//YOokEaweCb03tFh7EBAQO/x+d2+N6Ym41WN46kaKUIpDl64omflKeeerpTGbie9B6OtQ1bm0zUZiXea8eOYk34cgAAIABJREFUnfHccTO3okppVnL+fEAyY87rf+gjD2buyJFxghgqxiPSXisr386mtpaMo8PJ39aMrIu1wNnkBFiTOL/NM1e1b35QBdAuws2bmck8m68a1VuVvWNc7Rl0kNOnz5bHfvx4V2TSG/k7lCX3QGWIOsfmrTmUV67QOGcgmRb3qs0FliTjkoKagaFQJ0SB7QOV5Fu3bEpmgsMgSnDmvbPZEwyyg5hBBjRRs0QwR0bWlqNHjpVjx06XifHr0YKfnp4sB994vVy9eqmcOaPR04U45f/oa/8o++e1115NlN5BCEiYE3uGs9wUiURmRBuBHpFr42D87Vl7yLpBhxGxTPTv4pUqWVhqNs2zDAxWNQ5FT8DWtm2byxodTOdEsmpGR20B22B9KsBlM6z5T3/q0xWUitC98kq5cL5GXs2TtWQe03Rr27ZEnoBddtAc4r/a9+bYM7G3aEyKiQUUXKOprvzoxz/KfkhTqSW9NS26RCvvIzWSOykAUiMs3ltGxx97t0Uh2WtjEMnSS5eyLtdv3BhaAVApQyjyFR35RApnczB5foVvd99zd0DXsaNHy/oN67LefA9Y9xzG2XtoJ77/5gOVz75qfQDhd77zrUS20Q0dZKHDvXskwBU/HvAwJuyVz7m2YmN708HtQZxBImyeHzB20EttS0uTMWyZyY3r15cvfOGLZeeOHVHaAVDtC2fQjZmq9V/BYc0quJa5w121r6S4r1y+nOeQ/aI2IoNpHNUhiWA5/0Q4ORSUlx599JHsEde1L0Vyrb3/n7M7jfH0us4Df2uv6qqu3jd2N9kr903cSVmhqNWy7NiSIVu2swdjj8cBgsEMZjAJJoN8yAAZIAFmMkjyIYAdxxM7sREvkqVIlCxRlERS4r40l2bvC3tfqruqa6/B77nvrW4qznyYEqjurqr/u9x77lmf8xxnYfv2HXlm1xDEVQpazCk90dOaFK2H56MTONcqKgJdOlYFrU3Nsy72G/6bfDivqlaxeVcq5ND+W2d2qPK616wleKNz5Z0FIe5t2q29izz1VJrRn//5n49O8X16mQx5BnbY/RtMgT6qDeYXY9OTLOqo1jAFCcRlzlMtuVArJJzO5hxbd8/7k1CQ9vNGp3YjBrs5jX7nxqx0wzHnexhDOgfbv+MYd8Flw0O7b8tix+EyerzD/YYsogsClp+lY9fhcIV284Ymdraw0fBKLsbJg9ntrwxC9BfnlFNqjxukIgOWTpxIIO73JbD4MypbnFN6QnJI8ss5A9FT8ZjteK7pJ7/rfKhKqNB4topPxsQyu8zyYa/ZRPLovtaRnVNdUeED2UvvVZiyanMl3S/wbNji5SBmfr5CZfr6om8aPtxnMkq+yzS3QMn+82noT+/jXAiU9Wd4BrZQpV3VBi2mc8RPcwbMNpG4cx+6rzaMTqfaSLdy1t2HXU/P0ob1QRdIgKVavXZNHPMbB37RK7DovmdNJR2tv/f3H6dccN0aIfP8q7CGLeQMqUw1RpZQtA7UQKbnf/pbjy5RHpxAI8Nhx4aHV5YLly6WA/uPlDfefKccPHS8XJpwUEECHNalsmZ1pW2z4A5XcNYA3WhxwjlZeRfnlVlHRsqqlauSvRMxWUT4scr77CDOpklA5lA05XMpOXQ0ebVMWZ3f3r7+KAmbQVlbcIdHZhKBP4FV3rYZjD4F7+eGQzAEjLHgIFibq7r6cSPXZsJEHMa+m0iJFmimNqPt2lXLjeib/NyBUCLlBDMyTTnvuGVnyt8gCUr+sjCEh6DLxH7r6W9F8HR+2zRR4Cee+kQEpU3eao2MMoQ2mSILWfv4eLCIMtggOUZgy0LEEVy3Ng2NsjL73n0na8nI3Hn7bclGgkxoJt3/7rtZX8I7aSx2R1zPqXAdznWjLqI8ObEChu8/+2ymWsKc37QFlvZy3kkmiyGWaZJBlZ1/a9+bcVIaLytlsn3bLVGyX//PT8cJ2g6fODFZ3nvv/RgD6yxjp5nr6sTVGLb/9J/+U/bIGmuqZGxkY42L3rNnbzJBf/ZnX6md3YIvjSKrV0XpCDbOdSNwrRHDR1bHOvzjo48/FqVkHQzfee3VV8t3vvPdOGQOnxI8B5rzI/tOXtBG1kEsWyNr9rUGl4OdsqvZ8k9/5tPlyMFDCTK81zeffrri3sJ6g0C/Ythi9K5NZ2+VYXFza17kzEUGwzJSKccOHz4Q6JMg0H1TzRgwWv2nyqkPToYlgBPqYJPjm7ZszURR7/fmm2/FIA4MqDz1xNFkFCkF2RLn5Zlnno0hXr8OvaFJhhvTiKpBs3bUy/Yu5dwGYzc4EqP76qsvh4mDzuDsa8zyzPoSZEsqs0TF+4F0pJFmoZQHH3y47NhxR/nRCz/OuHT6gaPGWceOMTtnIptx5VeyJyBI3hvO1BfdYF1clyNCtpyV1uAjk0AfWS9ZIcEhpiNB2Pe+92zo8bZsqjqkrxdj0fE8r4xFGnk6vDzGI+/DgMIXawy+No0G83wGZnCEnWNNXsmscE43bEiGkYKV0QXRsWb2E0SJTCV4HxrOOywP2bo6GYdccGt/VJ4EB8kmvn+g3H//PVk/5+qhhx4s//yf/7O8s8xvHIOe3jitDCWDY91bYNGyjJ4v1bsrV+toauPKR0eXkxqNMjAjxkfHyrqN6zOx1/O7Bsesej5LcTbBhh5+5IFUipSHtfg/8cRj5cDBg+Vrf/7n6TFQuenr6Svbtu4MVd26tVsShP3+v/+DglmFYYJFfjDTR0/GgWUQZUEb17O18+wbN1e+dRA7cs6hh1PTvMzJZlvICydpNlXNuu5gIRIAsMXe7V//63+dYIv8zJtHMDCQgMA5Z9QZzhdffCmfveeeu2NorRlHWSAsQcDYhl98bDT6j2NDl7k/eRJw21sMP9ZM2d2+gPuATJFFxtxnas8Aes9Kk/ryK6+Uxx9/LD0P9IHnVBFgd8D46CeOE13n32BRmtgNZ8LT7ZoPPfxoKnKYe1577dU4M7/05V9OhvzrX/967JrrOh8gWaF5XLM6NkQ/T5NZQaBkkOCXDTLDwDkUZPiMffD83iXcz6dR9J2vZACLCwlQBMHw+j7TqP00vWcwzLWp5QEcy1lsDnA3TKU5s6kwdxCJlrVuTBCt+u3zrSEyWeob+IzJbHW4OdeVarcNTWnXbk50vQ5Hv3Ilt2eQgc0Ew4E6Rr0xSAhmTGv0ZY84zskQT1VcbyAR8JQdPli2ky3QnJvqAyapQwfjG5AxVWCBMT0imOZs63vwJxvre2yxveNvmCHi4qHN6wackA17LtHXGjgFVEEcgL316EWrzZv2wPmSoGLPwnc+BM7Yszwe3llo7CCpIOZ3hvK+5Nyz2bNAQsKuVSvyzhUHXUU/RAQy92CwXRWD/a583wM592TINXft2FmmZ6byjvy4hlUnV54NSYXqRygdx8ZiVy9eANOrydzQRvb351pJTJ48uTx9mM7zRZdERlevzjUEVHwyui6TOPGed7zcjcGmBatbt23NO4CB8dUEHdbAPRMgGsjzP/+dx0MAKIIeG4cJHStLPQNl67ZtGcry/oHD5b39h8u77x1I+XRiAtjcNLeNwSRWPGUtq/cP9gXzw1ELBqkr8xAa0XloTZTBtmwOnpawXzh3Nr/L2GdS1sjIMkygYnkr5rIdPIEAI+8LpogSyDh61CohRQd+B+GAh8EwUOfIjwzXhkiRzfmLsk1XysWLYCgmLIncr2Ow87NzF8vEhOzGaNm6bVOMJuaTZcd84nIyeqvXYCaZiLDJajI4aPM8O5aKxgxC4eJ/lvn1PZkxwqbRhHP1la9+pWvS2RmBIuwERIRvXbyPTecAjKXkdiHGygwhjrR30sAms+czItBPPfWJ8JAyuDKUr7/6atZa4FMEJPO16VRpNIp+w8YoP5FkIuc774wRYvBAYyjw9RtkhsZjYDjRKKQIonchO5wtGWWZNvvu++vWri+PPf54+eM//kqeMZWOK1MxBOTOvZ588snyC1/8xbI4t1D+73/xL8pXvoIlofJI/vIv/3IcPgoZntpeORRf+/OvxRFqU+cSXK100IbKeQ2S3eQwh93nMUQ4ZGvWrcveUWK+T3gcEqVweyh7wGi18fO0BiiNDNXiQuVLrdCOWq5/8smPx5nRuIXm6+0334rTR+lW1pCpTN1LRN/buzxi90Q3/EOmTRBTGS5qGbVlN8EHDh85EIf8iSc+Wr75jW8koIEv/as//3PlpZd+HIylyXOyz5rhOMZ333NPnjNd9T095e197+V9vvjFXyy/9tf/djlx6kz55p//cbJRGiUvXrxcVoxU3nOZUzScHAdnR7bg6lXTViv+b2zleLnj9ttT/dHMaf2OnzgaY71r1y1l8tpU6Bed3doYVDOrpkhevXKtK7fvjfPurAqcfE1fm0yGYXFJ0GEk85oY5hYIMHatcYczYk3ormoYxhJEupbgD6yCAWV8yCkMnsCOoy3YXr92bdgkZNhhA2UnwBf0JzgDR44ayQ7SoALTl2CUo2GCrPOThrehoQQFHHTjpK2V5yBToEgMy7333p/zbt1kYcAfYPZVTcgyo0FO3bM1MNkDGTUZVs4cWZT5Y7RTlh9bWb7xja/HgAWqc9NNFd85vip80IIL12YQOAQgFs5SMLwdb7FrNn5r12TkPX+jYORw0oOCVu8I+ocyT4bHejoTHON7772jMg2tUS05Vc6dPxujRC5UrciKCuP8TClf/uVfLSdP1Kl2VyZgv9+N8wXG4GxcuXI5Z89ZunDxXIxfbajuibOqsmr/rT09q6JoEA85Y1/YHTZGoyrmAfsPavjEY49FLkzytWf/5H//JzGCOK8vX6yj1c9fqFz/cM32Q0XB/WHpQX5k8pyfTRs3RJ69I8YMlYWjRw9nfSUkfvM3fzOVtz/+kz8ply9dSqDPqbS2oW29fCk6D6yIQ8DBO3T4cAIEQ1skSqwBeeFAyXoLZMmUitbT33o6ciVwihOya1ecGXsvMcA50FhPB4DQCMrZo0Ag+lSsLuXZ7R/Ztr6uY7/Jt3fk3DvTnpdcWVPBJyekwUs4LNatVd5SNl9YjD5GVagyJlmgsgd6sGPHzZV9RSVsYCBOOtiB9/DZ5pC0DLQ/m9O87OF2f1l2rjU5dlCLlnVuMI7GSnF9LDi+a2X/6lTfmIFuDWgJGzt+5/Y8yc4mq93T0XTWwXANr+0zzo9Ajm1oPM4NYkqXW9usTzcDIQ2Qly8lOA7D2thY1q1VhRqkwvm1N77PuW2QGOvojGfK8fxcef/g4STUXD8JmTXVRvJJUnnVWD+/ELuisd85kI0G35F4siaewXu0+wiuyYj38Avkgv7FxOY+tZ+kv6IMBgYj15ns2Fches6w92R/aqN4zeCTY74BvcdPSJVkZqZcnrga3Svhykaqdkm6uoY+FzouXN0LYKHbU432We8oODBQDwUqXUN/hv525Vie3/OoFgiawxHe9aakqoGZpKtCRPaWFuNvtYpGEsalJ3JMl/oiU7Lm/i2JRh9bH0xJ4QhPANdbev6X/+ZzS4wFR5nSlBWYmpnPQJCt2zYGu8wZOnL0dHn5lVfLO29L0y+UTZvWlJ07bomiURY8d/5CWTVejbPfP33qTOntY/iGgrMRrTT+SMpCtF/L1teiABhVTnplj1haplEhUM259nef8d/SIjoWmdvJZKICA0m5B+F5LWMHjwnvy/Ne6s+iKjVMXJ0Ild/kJIjKUBaK4MCe+hN8JfjwroQri8LRINAyDpx6mywQ4FxT+HB0DITym023oUqxOINFYwxIE8hk+w2UWL06CtWXbIHNzuTCdENPJ+tRceJX832bJoOBrYMivHz5SiJT+LvDJ47HeSDAnGOT9v7u3/rb4WP96le/Eo5cawyTWxuPKoUfpcwZdwA3d9yYDoRndEA9o+d+6KEHck1Ok6waBbN+XaXQYrQpB/tEsWM7AXdBfeYAMyKc1qNHTpaLly6X+cUSRwsujHPqczLXt+29tex/773yzae/GYe+PQMFIzPOiRa5eybPRrDBSGAUk3nCyDA6uowdreXjyltJKciOoTcb7fBUAi3ZE2NXyT6l5DDj/q7TFju5SiUFJZBM4rXKtdwZH85f5YI2fONoZEkZ2vMcO3G8a8YoZXoKs0ttmqkNerVbunVdcxApK46cZkfXRc+mIXj1mpXlkYcfLn/t7/y98twzXy9f+/rX4jg4t4Y+CMYEQRSj7OLszHx55NFHY+wNt5i4fKWbbqhKsyFVB3vsPLrvv//3fxBnZdu2W/K9ls3koFm7RpWpLOkM2W/ZMdc3hIUzQGkqW9911+1l4+ZNgQNonHMWODsw3BeMl796rU5UnO1NVnbvrZVF4sCBg5nO6nmef/77ZWQF9o27k/2G+aW8/ayeb7RMpqkNLytuZxVVngylihbYRG1SnYiswsE3qjr/VqVhGDhl3k+21Z5yOFH3BZY0NbVcDbB/oCgCbM+wZnWl2cK5/Df/5t8IPSl5tzbktjVsbd58U2QAvtzPYHk5FQLqlFFXGbw1HtnOuk/PJKsFn/yDH/4gOvHo0ZPlvvvuyrPQnQwErnLXpAtTQRmu03UZumAAu0zTPffeHWfU+9Tya39kTqWsOdcc7YrproMb9HtYK7qf4eUICmY496jPOHHWzYAtMKyXX3y+nDp9MmwsGuTcXxAxMXExTFPOzOJ8X7nzjrvKwvxAeeed98ptt91XdtxycxkdGynPPPOdTvdjPjpfTn5wopw+9UH0zu49O2s5Onz0BnbN5d/JKvYY8sFpqRlizqBsl7/HRnQjqLdu2VID8oUKq5Gt+8M/+sOchdUrDbtYmUBbIkDjM9YQyRDOD0YeOsaB833NpTLFsvKf/5nPZ11V2px7z6jKxkF+f//7dZLlZK2+gJdw2AP3WagwAc6R/WA3BDJ0AkiMrBynk7OfLODK8QQH2Jdk3ulCDD7OHefaOcyUxz17AgMQvCil0y+elZ0SVBrEld6Vy7L0s2H0oRM1ynpGwZpzzZ7Tw5wGesX4eJ9nh+hiQWyFVF3IdcgcZ8S6ZrDIwEBgbarTrseGbd22JZVX8kVeyZe1oMNleGV3OWFtuMeyc90xSCS73Dm/N+KuM92P3e9GZ9vz4H67JrTr1H6+18FOZBV7q6zfCPe40YlvTvay491BQ0ILqWLeJgB219DE60t1NfqlYyGpGe6qs+pwljrUpkErVAb5G56FPmmY8/AoB4ZboVHN8XNOwRysK/mRQDlx6nRkv8lKGhu7AS10D7rW06dPxU6REY6ns0XnCADdU5DrbDWmkNooiiKvToNslHZJeJWabHJvyU7PRHbtY4Vo1UGEdIYgIknSrjnUMzRoLRtEhv157OjxnInAc6crW0iGN/X1BB1A7thzTbOgeRzvmiXHtMWBHyjgzc5sGm5VJbsguE0AdQ0JC2tKTshpgxyHvnFhIX4eOQ2UsyNqAO0JHrvLSNfZIZUaULXHmWtw4mSsu0mXPb/+xUcjX7J2M7PTcZ76BpSWt5TxVaPx2GUlOPgM4Guvgx1cigEvPWAYIymJwDoSIM6AG01cvbLs8WeAQz/ak+r8LEfM47irB3PQjh87FmxfzaL3xxmqWYrh8PEGv90pVt/DA56y3gKBqKTg84kYUKeIMKTmkYCb1FRZTzgOypcUAsXscwwPRcExPX5c5/tcGV1h8Wqkmujt2nSo6DioS6WS2G/eAkc9klK25+H0UsLWAL6VY7Zhw5p012tMkS1wf3hNyqZiRXtzQEAWKC/OS0rGw7Vs4rmsAedXtEkp6VY3ic4UNFAPEyd9f8X4yrBvvIsjd3ioPPlXniy/+MUvZm3/r//z/8x1HTjNNzJOdXTs2WRROMaCDgLmQFXam/5utC5M4ny59747ym/91n9Xjh87GmNCsDmChK46PRXb7iByrL3zCy88n8YlwQ94yuzcYhhOZmYXgnkWjTaKRUbC0IZ39r0dI5JS/8hI/qQEBBOcQjhgB5iTzdHj0DFq8OYOssAqykCWs+NOdxgGh4fLqpUr49Ts2runljQHB8sbr7+ea3IA8Q07wLLbSk7eybWcD42cvhgtuG0HirGszuiKctPWrVHo4RpVGjIpTZPu5FQtB87OZf3tJxlpsi2bTgYYU9kxEwCDo+2wpu7/xBOPZj8+8clPhIlGJipNjhcupHzOaWJgrQNnVtmT7MCY7tihBI3Deyr7Go7goeFASSgb/37mu6AS8HdTKSU789Zd2dL9MUJ4du9KiY+Nrgi/ry8BgCBXc+fnP/8zOafnL+JfP51sIGXscyoqFy9NlOHBkXL0yLEyNVkno27ceFOgB5ro9ErIxB49eqjs2ClLPB7OaA5XmnA6nLo9rgYEXKUOFeL4aHqEEyZTZFQmmtzICnKkODCCPXpIJhRMDW+w33/pxZdi6OENXdvaciYETbIQ42NwwbsydTL6R9UoeL+p8slPfiKZ4h8+98OsExlxxgUA8NiMpJIno8IBCVxg06YYFgaFXNs32bZkkbdsTtVIdi8OSFfh4Ng+/MjD2et/9L/+owTWmjLJD/2TTH5PCVYzTeM9PeW+++5JwDGycmX59je+Eceeo2eI0CuvvhI94FmVijn6nClyTz69HxaOvOf0tUAmvvCFLwYu5nnPnz9bHnrip8rFM0fLW/te76ZFwj5PJtu+atVYGRkxivtcOXv6Ytm1a28ZHpSJP1zWrpFtV75dUw4cfDfBreZR+hSNJLw+hwtvdWvsUh0VnKgEySSuXrMqdgCkiSyH+3exNuEJPBoOVtJH4IBGznh2zY3/8l/9y8hAhjF1XLj0H+c6DeEfnIzds9acBpUlsvnqq6/k/N5//0dSLZLlsob2zP3ZHLKmqVOgkZHPg4MJ7t54441UUl7ViI5HeWgo8ikDznagwXM/etWauw896fk8k+Z+ssJBUb0SeAn02G4ObsZel9qH4HN+pllSsot+QQNJr2zevq2ySwwNRh+qRkh2RY93A7jee/fdVAHNSjA5l9xkyuW16cgbphb3q05FdUsz96HLttIJ9sj9ckZnriWRIfBw7qxZms6nJqNL3TtBk/+1SXnd31uWuTnCy85LqU25bXx2bY2MFxydnUbGNh671PL2coY8NMzVuW6OdLtPvUq9Wpyl9oIune6M62wmEmHgFhlKJ5OOmrK7bnPsl5smOyrB1mDZBuNYo/xu57hmFDknc3bmQ0wZzfnn2LG/MrN8/Nn0E8lar0sSE4GBiok1dQ5KT4Vn+DcdRFfxm8KWY6ZIf3+yrs1BDLTkhmyuNfKz6DS0el1FOlOtFxZiQwR/mnnpK89B5gPjRXfXTUNurC3+dEbIPrurEfL48ZPVfrLVA4Np7MXIRCYQVcik18Et7llhyNXZXioL8zjBF9MrhK3J2oDY8ekMT/PslRa12krPVkkaxuMkt/kdaZLselQkJ+JfdmevIiRqYBE5DKyoN+8Q1pOlOpm50fM5uz1/43MPLMkAwWP29C2V811k7gBXYP1oufvuOws/04G4NgOTPF1OnjhbDh480mVIRutEn/m5YGeSLeyt0UptOBAl6JKtNDNYNzg2S5leNZBIe3pqMpsjAhxdMZyICI5NRk3K34spATYBKEuVQgcWlPOWRV6OJiumyn17eyp37dR0I2pfLLNpUKyHT3bAu1bWkQtlZnax9PYslaEBw0Q4xHVR9+zZGYclwHYO5QoY15qhzOFA4j6oPHK5vPPOgTznzTdvSaZJV3nLLDLADJv7MVhhn+CyLyzG2WzjUduBI9CuCy8YvuCXXkoG1ZAY90YrZ70/+rGP5TkZZIbqzjvvKvfdd28cq3/37/5dmZudSUaHAlRG0fQlovYcsjTuw0hxLAiYzJQDB9s9N8c5WFN+67f+2zg6r73ySg6oM1idicrUwNG13xzKhx5+KM/71a9+tbzwwo/KyPCKsumm7QkgNDGG8g3362rQEKW2vpRfTaZD8VebbBDLD6bU7cAoJ3F6khk8eixBhyyOQwTLSD4i95RYgqueKAKyZM2uKjn19ZabOoYTIgLWooTvfpwHMIXaZFEx0zBcYC2UAaPu896LXDCWcJLWuHGgJipeWKjlsW4Kmywb59ozeCfP7NpKuBzgmzZvKZdwDJ8+HUXoGRxge0IO7rnnjhglTqDPyChpMGVwNd2Jxq0jWXN/tGavoc9bszYYS44vxgzrRPkqv9knWSyBo0mIGFqef/5HwXPaU02n1fjUkjyjwYFIg8fViaxHLQXP5xxqhvzUpz4ZpffiSz9O1r5l6L3LseMnylEsFYt9waf19Y1EJkZHxyMTw8nsjpUD7+8PO4eAovTMZepd2F5SnqvNdKpbZL02uZjyqNF5KXsYRpfBgSh5xkSg16o/nAHODlmdymSyKzmbKOdk4Q4eej8OYmizgoOtlSD/cTLIx+EjB6uzOYXpATyoNiaRfU4wbC05cW2Olyzv/ffdnz1/4Ucv1AExQ0PLfOyMCYcKlEBwSC4wezz++OMJ+jhRoetk1PoHIld0gcY51TCc/6oazrBnZ3A5886WBZNt9/NPfe6ny8ljx8q//Z3fiaPlyxrVAK0v65YzsH37MrYYZl3vDblMJ/z4yvKlL/1SJrviTLb/d99TOV6XFueyT/Q7XnBlW1kdjphA+Pvfe67cddfdZeaaqXU9ZeJSHfylTD03pwJ3uSC44eiZhCnwp8OHhjholYP+6pRJnaqOk6m+Vf17pRw7dqI6QckYVUy+0rKkikBS8yq9kABufFX5rb/3W3H+v/qVr5aB/r5kqkDkOA70DEf99JlTCaxkaZuOC6/44SOBKZElzbuCdO9nX3Cg2yfrS/YSmJ48mXWxZ0rezi/Hl3xJRGkSJ2/Hj5+oLltPT9m9e0cy0uyShJPP0JeCu1/4hV/I75ONzFNYuzZrLPGVRsW5uVRN6NP0xqjErEJVOVsOHkRSsK+sWDWexMP2HbdULPvGTWXXzp2lPwO4sPWcWS5xS7KtNJugwT8v1z4feoDc08/OlLPeYyGcAAAgAElEQVSQREJmIqxKYIK6slVQ2Cpy7N8rx8eShGgUdS17aN+Co+7saeMeXnZuO++y7nWtSrcsdv0dyj8e8HKGuNlWEK8bfOIPO4+dM3+jc73MVfwTEJJlh9vFekrsdh3ZvlQb2bp7Nwc9WfQ0aVYnvWW8GxMYh+zGDHqDjjQnjt7L93owbl0f5W6NWsOdg8Ohl2VOVbxrRq1VquFkf1EvWzP3C2MSn2OpVsrtQx0YtS5+GR+SzyToaQFPzYBfyxmJv5aZFH05c61iD4KikmNv2V3vCDLq2ZqtSY9c11Taqp/eNbTC4GQTl6svxTmtxyHVLcmGu+66o0xcuVTeeP216DtyTpfrJ1qzZn16gdhm6+nMSe4ILr0v+WtQHRBbyQQ6z/f8LlhghgoOV5x1YwmxRvzYVq1otIgN7+8dJDPZGPbVZ61Rgsq/+tFdSxSxRkF8zC60bctNucmxE8fK4sJceeThh8qOHduTNeDo2jQQiv3vv5+Gr3PnL5Zp/NW9gyUeV09fWeqt2JsIWyY4LqUERyESNdm+xIFKHzPS/71RXLIToi4pfkLp4dGFiSMr/2hlIOHw2QTKlE+Nno5zX4W/Rn4R2lISbYtsKk4KK0DlMW1lee9vkVuZPBFKlzkAW1m7dlXKKaEWnK98zgw6RVxKnZJEUYJriAb37383z44Bw6GQYQUXIYQMkd9psIIwpZw/lwyCbG8jR8fMILih+N37qaeeyv04nqaoMaS1K1eG+WrZs+fWKHywANkR2CuQFFm6P/2TP0mUx4hTxsrxnC5/ourz/M8/91yyiw6Ca3IiZVJlMsP4snp1GugmJyfKxfMXEmS0w4n7UnAlg3fXnXdmhLvs2Zd/5cvlj/7oj8oPfvBcDNDWm3cmupycnI5jUNdtPAas8k+WcvDAgby3e9o8zxxGhiumbV6LkZLFN6iglSEbZdmcwSGaJzhF3ehTyoTCoFh0jDMIjIM9DlVQMqIl5W1RbrLeC3U4jcoAQ75iZCzXteeyypW5oZS33nqzY58Q2aP6G6xDBGSuNWkEWoPucC7ONfnTNILuKNRsBw5EuTFq6zduiOy///7+2tW8BvTFYIsrCXDBtjTSWKOKw9zWKff5ZJbdQ5nfIWdof/SjH3cYvPXlnnvuLffcfV+uBYvsnrJuMqyUlwDWZ7xzVRKzcaSt77lzF4PJpyw3O4vd4CdrLlPMSDcH8TOf+Uz280c//lF57vnnQ9EHQiVYsObnjAOfXSrzcwwO5hTO14b0cggObrllZ3n9dWOw+8otO0yNmyinz1RWGyVdXyA86euwLxpTlkADZqJU40RPTobpBead/AiINe4IDkIpNjERGjTKkqH3TpUus07v4lyAoAiYyI6/c+JlOOvo9cVcb2RkrMxoAp5fSFWLnnINPM+a7GT0BWBKvhx8xuH1N95IuZ3zlqEpKnwGIXRDEdyffGr446zfuve28vwLz6W5zvt7Bk4hGTTamj7WKKrpThZcYO0sceTBqmQbd+68JZUqFTQBEfgZCAv94170TYMquS6977noVtla68WQWQvr1Xj409C7RmP65ryPbJLS84MPPZBs87vvvlPuvef+VCA5tW+/+U4c5EsXShkeWlEOHazO84MZfoWJA1XWxVQDK19vHVJ2dfJ8AhSGfiIDtyrrjrWQefrg5Jly5MixCgNERbZY+0jaCGcGcwR7w0DVlZyhL/3Sl4LBtw5vvv56Aht6ObR0/ehcb8tZT/N4N7hK9jesB4uLyxy5dOm9996T301j4COPBHYCcsPOPPTQQ8nIfetbTy8nEmrWvc6H8H4gKWAg1rjCOATO69OM+8QTj8cpsK++z5FXdTDAypTZ4IE7aJlnY6vCVX72bFmYX0yTNFsFxpfK0cVLmSx5MYNFesua9euX8etoNcnkkUNHAj0BS7TnAjqMKpU1RyA0H/5jmVbwJMG6TREcsZ9kxxdd6Mte+vK+dVpinQCYADkT/jCEoVGrVG30pj1LtnTeua/B7Y3wDftbG/cqHKT+25858nEI2mf8mex1Em/dTO3OSW+/IzC/3rzoml22uktQX8d+f/jzSSJ2e1AvHXewuzq/R9Kswgmas+zv7XoJCD5M6f2hLLrPNO7l3Gepc647il7fC9kD2e4aLBNfqBj0VlhE5V1eChEBGbY/tRKUDpow6zjjfAhJGPqKjIJzVaf3fHQcBzKED6limXVSs9L+S/V2RR3eZH9rsFrtnc9W2O1Sqpkca18+l8w6Xw9TSdcQ6tlUiuwhxrOa4NRwOZzglR+pt0nwG9rcITNJNDEb3742QXJ61obrBMxMtO6vz+WZGhNIm0Hh/NT5KzPL/h074cyAp2SmBChO2Kfq4CBJtZa5rlOjh7KcCVzQf4a0oK/0/Mpn715CkUXYD+AoPXuu3LFnb6XHu3guXvie3TvLY489XFaMjiTTVUnFZ5KZkdU4dORYJgNOTs2VeTfpGwiulkNXO/g5t/Nl3arRONf9Axo6RjPdcGxouFzQKHllIpEG/mPGk2K3+IyWoRwhGO+ElBIJFdi16ZQBHQ6Zd+0KXrDCQko4tmcX6tAYGO1WErLQrauTwaiNePUzSfGb5mNQwhgow2wyGJxVXJLee9Pmakgt/Pj4iggjw+GdEiHNTIVujDH2XrIXOK8ZN04L/lPOJaebwuQsEU6KhdNszRhEkbANdl2ZjFDUbN9ezl+6WP70T/80hO7gCKKzvv7BcuhgdbhttnPL2RdJvvTii3ECOUaf/vSnqyNx4WIyFH/n7/7dTN/7V//yX8UZymQ9GfGTJ5cnZ1ovkBgR5PT0ZHng/o+ExaRxc6LrknX2ZXiC6zOGnOuvfe1r5cTxk6F2HF6xstx+2x1hCZEp5ew5QA41Q7R3z57QBXIg7Eucqb6+CL/DcObMufKLv/iFXN+kL8ZPxoczlaYR48q7gQFYazi3nL98L02I1UHS9OcaafRYXMxh0GCmO5uCcOA4WRSLv589cz7Oq/2GYeQoaVLCisFZIuccKQqaLOAUd5CtJWeF8cTbyfF08D2H6yaLMzZWpq5eKbffeUcUIdotB5iT1FgMBJBkYP36it1kkJxFsqN5qDbDzea69ttYeRklX+6tiegzn/npyNLb77yd4AQUCbaSg6w34Dvf/U6yZNaHDHNeQJsGB4eTIYCbDe2WDN/IUBSld5P1ViKGHYSbFwDte/ttNbMyONAXLLNsmUymMb0jg6NpZpuc1G1eKek4qyAcmzdvi9MwN8eRmSmTUxNlxQr4dI2V1bCUruHIu7USnufg1LQsn2cXiDfGGvCdBnNxHWVIX84yx9A6WsPG+WwNWyOSDCroWGNFGh/HrjFbbr319mRXyIlu9tYMphK3SlWntzdOUZIV27bl/JK3NEYNKEuaajabvQZbEWB4Ns+iGdleyqhbmz/90z/Lvt68dVv0hmfhgHOGONlgPBw6jjMH79FHHk1V7IXnX0hig2PkTMnSW0PX8Hzk2xlshpJTac2slWc9e+5coDIcP/qYoUSRx0BJjpi0+ZEHDNY6mEZcDhQYyopRfO4by8994VfK0YPvlj//6tfKlctXE1ifOA6CMl7e34+q8XAcSTkK1cwTJw93sDhjy2+KoX9r30t5P2eFbVoxire9NuGZ0nvk8PHQq7JfnDRrWEc4V6xqSsmzdcIvvnc2gWONTQet3QvPPRf8siBHA54EhcDT5wWbHGcO4s5duwJXoTfIBnlhT2STVVjpUueILgf9W7t2deg5ZakFOZIEzm6FdLySXgIBESsd2ey4hTm1HFj25pFHHu0m5R7IXpMjFQtVydtvvy2Os6oVmBioi7PXgmP6SODlTDTbaZ//+I//uExwwk08DrvDSPb/tttuT5AGtgVeaL19HhPM6OBwenSSmJiaCuSKnZEM4rgIOMmw6g8b5jnSyNZVRNhxe5XmuFJiE1uWMJzFvSX22F6luZHz2DUqxjkGe+icsriwwUvLqtVqRYNRXM9wVwcumd7O0U4i7wb2j+ZYVyYxTW210mk/2P5WCcn9lqEhFWravlT1bnSa6z/qALFGK3j9dz1T+3CDnHQBQeez5z5dw5z3q5CV64HCsqPdggSfyyNXnLcAs0E6WsBRs9u9cTLJvsyxlwBxsu6SYPwt9rzJteZ29oc+rNW4S9Fjfm4v9aOlWb0bMU7m6/0rnIm+b/rUn86qa0kqVqhMrQq2tXNNCVE2og2xuXTBfJOZ6gPNGAQIu60ezW6acVA5+sdGUfphrdHEPJS+J8985113hjAh6ImB/jR88iH0yHgPPRbBjHcUgp6FL0tG2TEwkjjnAoDRFemBIfOe3xAkLEiVotcz1cqE9w/Wu4P19PzGlz62VMvvA+XCpYny+htvlXnGOxHwuTK6YqTsvMUwlHvj2IFvrBgdKr39hqWgeZkrEsYmPr37zvvl0LFTZXp+sQysGIvzK6plhFaNjWUAgzLqYN9ImD04R8OaB03ru3A2EASE6DKFSvE4ty3EvMiSM5QRp7WD9fKl2sx3LQ2NMNc96Sb33AZCcG7C4jEH+C4L1b/clWzBLVrNfPem8aJmcSZibDIOd2go0Yr/4Mr9PoXBgbXYft99e3uXolBbGT/jhhfmwqaAosVG29jPfe5zuRZYR+NnrpCIwYLWRXOfa1CUlBOYATwlY0ZAYafgNmEGP/bxJ7PBv/u7/zbHrFLjzIbhBfyE09Gc/2/8529EqBwy603pM+Bt/PBTH/94qA0ZmjTvzM7mGTAaYPa4ePFK2bgRXrROF7zl5u1l7+49lY7ptlszBpejy2l0qKauXU3Tk/XHAPLs955N2TaBw+EPorA1tFlnz82Yi2wZWQHItcmp5YmNhNt6Mk6CA4eUA8ChCcVPpg5epwjqM8a+4zO1r8E2dxnqNDAoZerMvlIx5iHGHxzMM5EJJXUjlf393ffeS4aFs0yvtyYupTfR/u133FEHIhyr3dgygNZX1E2efS9NqF1kLEisFZ9L6WfQPMl4c9p3wKzt2ROFxRH0fgKklLejsBaSbXWNe++7N5hn3fiThqLApYdNp0SOqsN0NbJD8zK+DP/99z8Q+XPWrXcriTE4Nbt7qTz99NO5H3kL3n9hPk46B9P7OUeM+vr1m+Ls2RtBRhhY0Kk9+FD57ne/lwbTz3z2M+XJJz8W4/e7v/u7qV7o09iyBQYabZGx8rPhu56Zni+rxteUgaHFZHxByDSsTE2pYg1Wxo6uVOxscEhBW1RTGiesyodnylCDbqAL2QrN1cGD0QWB0TD0BhsMDoZT2fnh+PrKwJC+ynbD4bBGHCc6q8kijDvZgmW3n55H0NNotOoExoqvNqjDF8fIevod+qliej9Iptx/rVnHz2AXOVp+LnuNLcYemmjYgjd6wvU8L0YizUj/+etfj9Pz9//+30/Sgwx5zpdfeSlOp2Eisvnk0Wesy+/8zu/k2dIgOjwSGZfZTZl+xUgCvX3vmNY7kd9nOCQc2nwDiRIY97PnzoSbvLd3sey9tXK+Ms6f+uzPlme+/RfBg+/ffzBVm7nZoXLLzbtKWRgt3/3Od8qZs6fL8Ij34TAr1Rqb3F8Gh/riuF65ApZyqvz4xz8q771/MBVN9sGeXJsGv1EdrdmjWtIdSGBxo16YxtbT21vWrlmX/aD/PJ/3vHZ1sjz77LNZK+/lT70X9qpW8eqwMzqCvEgkWEP7q2q5bZumvY3RA84n3DgHePVqzCwayc7kuepI5r0JcEGHPJ+AhxEnDx/96E8lCy4r5hkErUn0dLh+n3cG7bGglCMskHIW/J4/23AgMqxPplUznNE7u8Fsf/Htb5fX9r0dGcMeIoABTSND1ujm7TsC1eEAvffe/jRufu7Tn4leNTHY2Q5E06CSrWhJJbdqABde4fXro8PAD1U2VAs4rrKPGabSQa386ewkY78EkjOyDLMg33RPg0u07HWbfHvd2b2epb3xezi0muPWnB9n50bnuv280fnGiQ6dXXWsmxP/Yee6Oto/+VUz09WpbnCPdn1/LkNDfqKBMpn6G/izrzvi1dFfzqx3QcH1dai/2ZKFiwKNfKN+r00JJL+CYoH8xQuVpCCMV4FlyLTWAWz0jv2s1SnzC0BzR6MPwLTatN/03Vy7tszgFt07NpZkkxVAFqAfRlKh6vGB/K4vtldlqSbeYNRxY48uP+vcrN6yC2XTxo2x8SqUqI+TFR8bCZ3f6NhwEpfYecxEAPEaWTFaNm64KexWAllBMttOjzZcNZlEg0r+3Jd9w2ctgLY+7LnzRcbBQ1Cspn+jCwIENZ4jVUpUi6tW5RxILvLP2Py6ptcbZVNR+a1feWrJYZSRMmnMQIm39x0pEpEz0wtlfk75sL/cfvvuGKGFuZlKk7VhZRnoV0JZKgtzskolo6zfOXCkHD95ukxcq9QzsLsM/YY1a+Icisj7e/rz4BlLPjFRriE4X5gLFhNkAAxEE+NoiNf7Q5IuEwb2IUudsc3XvJQxz16sZqllrm0uA1fLZFNpbCMoIqOGuSFYIe9fVWnxQrw/Pb3ssImSDCFoXd5KEg1HAwPJUVM6qETkF+skJt22IAEDA+XyxKVkQwgJQ0dwf+VXvhwh/L3f+704I56PMFsjUxczHW0S5VmdIlSbCms5g7EgvS1yfPDhhwKd+Y//4T8m4sxEr8VSnnrqE7lnqH1QIw70J0uVzvWFKrzT16biRFobys3ve3/3hyklnAyFLI2u/gsXZspNW1Yls4SKD2OIA/Ddv/hOSsQy4X5fJMiZ4Ajci6FgZCTTMlEGYnsQtR4+eqozNrVR0ftxQB1uDgBqLJm4NM2hNNuwMQZd+daQhDRHzOOcnlnOMOd7aVzsL/3gH3BwXXYz0XtHz+j6jEcO0NWrORAyUj4b3u/JqayJQItCoDgqphC0Q3BWR6D7XWVuDh8Mquyj7AGYTMUVkuep7BsnjvxWB35t5MW7kgPrBV9m3T/51JPJjDE0b7/zTgxuy4xZH85GaIdmZ0JRJGsIIhJoSIdDdsYoUSW7kydOBaqRbM9SncplKial4xscC/elgFQN/uiP/jDOJKdXIAbGAFpgeqAmKg2H3k1Wf9vW7cl2u4695fy98srLycbBCeOtBtmRGTfE6ImPfjSUiabIjY+viTNCCeqtkMk8flxDXT3zCwvXEmzMz80mEz87J0sqEzxeVq2sAaN1adUmMtTOdJyQqWvBsKoYMCwZCz9fm63JejNy9jCwt2PHlikvyUGDRXAiOFS1Ubcn++z8WB9KPbCZzVsijwzEww8/uHxOMbMcPnwkDkctm9byLIfO/lTsb6Xa9B54yGUA6QPvIoFBPmUwceXbC/0EMPSewzMIypwtgse5lc1Xqrfuv/7rv54s/h/8wR/E4ZT5xj7za7/2a+E3pr8EvyBrIAL0XwxHNxG0YbBDZ3nhfLkyOZnmXt/XfEi/VtrN0TRVCyzc4+rVy2V2DiNObeoR6Pf09Gfym2ADtp7OfeuNQ2VkeGXZsPaWVMrIdG/fbPTNAw/cU+69755y8cK58sYbr5WNmzYk0HIv2eDv//C5bqaBJmpN3xym6ldUaMtwGU8Dak/w6+RV9gp8R7UzdiWDO8aTHZaVvXnb9jj5qqKcA59zXgX6cQ57e8uJk8ejkyRAQOVUfJyPNWs5lJPRC+7vjGzbdlPW8vnnfxjoHe5de80pr3CI4QRmdCdH54c/+GGSEs45B5c+sV/21rWrozy7PA1SpY7jCcqCjtMgK/LM3siycyR8hrPnfCr3c0DYGMEmHfPMD5+L4z09iz6uVkk5GJxpsE8Z8k9/+lORNc7Gg/fel4YyjoQqH3uUQLbLSgruUbRygOBO/bzZIPej9zwbObNnZC6Uvx2kS4AVJq2+vpy7a1PTy5lsexmmhuj0/9Kx9fPa13UjdV+FPFTIRlokQ6v5k861zzTnujmyrhc4hbTuTzQ0Jq/8oUeQQa/y19tTHceWYW+j0G+8bnOeG5477/STr9Res2uebA7zspN+Q9Y61/a/nkpx3Bz/vD3ISG9lpmLn9DGwZfqs6ntVb5y+dYYqA4/14vNVlICzwhfhP6m4+zn7Xpu1R+LHsBvkin0DfeVbCOzZzzQcSojKancUtPRsKoarKx87XZKemlm9O/y3/swH2bLJPI2L8WN27TYE7US5cIHeHArxhgBK1UXCZvLqTDl3TkMmSOj8ch+CRFOjNCZv3gfcg+2VDAyCQY/ZyvHo50aukKBgfn65wuIZZbU9t6Qn+c1+LFSnm74mo9n/bopj1vgf//e/tmSBOQzKYi6gQ5/i5/h6YcKASo2in7tmlPjFsn7DeFm3dmUZHuov1y5fiKOsUaWnb7hcuDhRDhw/FUU4Nr66jI/pyhxMk6DN6luaL1ev6Ki/lqhoTjmfk2CQy5KsVZWwnsGBYKnnOoxRsKuLJZ/x5cUsgt91IK90vNcc6WVh7IHvHg3vp6+GJ/Q5DjHF2LLOfl47tM+Xc6fP5ueUqGjJgcOeoAvVQirxZZjMtavL2JyWLXUP0VtlmqiUL48++nDwdZoZOVgMO6GC0REp1QaX8RyGUKUxbB09E8XuS7bKuwgyZD4pLvi4VB66MaAEds/uvcnoEHDKFqa7Cuf5ZFuPn8DNWDNooCMwxDJSmubSqDajtI9i7WSw5DB+ssc6+Q03QG0lG3r06LFEpARPuUVW/+mn/yIQIs9JGRO4CxcuxUBPzyrJa1yoWSbOQs3+Vby7yYoax2TY4PkMyBDEYHIwPEagQvlaT2tP0TvoMsbKnA0R14IWspyskUa3VdU5A4dhQEWtHCZ7VRVp5bIURDlMnst98Fkr4zdcPWeL0SIPMJ8U2PUGuNmUj7CS6Px3uBkMEIVQb+GV3Wiy4GJlaejG1966d3eaDxMhZ/jAVDmDJB+N4fBQSvuiZPsVOr/+3rJm9apg3DPVanY2TpnP4WeGQaUQwzHbjbhl3Dm1qknkzNor61vfH/zg+8Fo12xGX3nggY+kOQpzEKaJvbfdUfa/9375wfefLW+88Xocy49//OORgUojdz7ZSUoWPWQb9rJ2/bpktskR4y/DJ7uuCTLKp7e/HDlUmwDBKTJowfeXGClKeKosLlH+FYvKHnjXNKh2k0bJGUy4feTE6TPwHDIsMM4gQPSFdTBCnnPEiYFHbY19FDBDwMEhz+AQzchyTtyfg8exrMGZTOaaNENzGI0kJ+sqVIy1M8lZkH1s5VnPKQvqOpwYWT97KYA1HpusCKrsR62EXErnu0pUhQ9o5tSQWbnLOSugODKGyvF6I+gDVHBf/vKXs6YoJekuuk6gahCFTKqEx+d/9vPhR68TBYci75InAq9lw+Ns4qq9cD4MBIafkBEVTTIsWbJ61XhYOzZuXJvqCq7qRj/IbshI0r01QLtcVgxrxF0or760L84vu7Jmzcr0L/T10au3lZ7epQpFGRXInglXLx3Dea2MFYKwSo/ljHqWVuKl7+wnXcEJte70AJiEM64RW0VRIsP5feC++8t7+9+NDNM5jVpOhUjgpIJiGusLL7yQwFAp2P1BA61Hbbxc6vpvQCFh9MHCZqLH6W62iQPTKqZs4B1335VpmIe6JkPyeuLY8eg0/RXkWWLEF3mgo13PGnhH9ta8CPeyVt5RllgCRMJF5lqlgI2hM02VrNXW+fLB2XPl4KFDuZYH0w/hHHOWsDrpQVDB0xORibIDNTNuP+hTDZ1JMumJ2rgpDEdjK1bkPkePHC07du/K+XS+PIv7xJ9wja6Cza7SDfE39u3LUCJy6F09Ixlv5AWBiiw7yx1MovMJ2vm6MePcnNgbsc6qDPToh74winQsHXHg4fkb+8gNLCEVrnEDa8jyRSrm+MP3q7jxn3SKGyylZZtvdLSXM+UdbWx0YPf3vEPnaN/Iwd0+LxEElLCcxe7YTwJVWM6y16FSy/fMu1UHu65bvWNdA1CUmm2vU0Brta35SXQUW01XOkOCbj6Mf5OvZu9ckm2mexP4Dg7GZ7GXrk0OyJz710bXGuBzWFWltm7B2sMXfTPJi6HhwbJ//zsVRoahbp5v0VuOHT1ZDh06EpihCpYkGT0muYP0oDGDpPLcTcNszrDMd0uwcJpVaT1Dmjynr0X+fF7ijH2wps5naBZnKytRUAP80Z7qO9ZBQ10A88/+t99cAkA/cvhQXooRk4kQQZ868UFgFaKRm27amkzXutUyrJdLWcJnie2jp8xcuZSDif1j85ZtZWh4pJw9f6WW0DQ3LsG3LpQBeEO4uGRjjRpfSJbQi80vVeq7pYWl6nD7mamMNqNH5NNFk70mvtWSkWxEU5qe9+Ll2lQxNFSp4QIRWKqKT+MUY8Q5srkUvQVrC5FySpcFdQ3Zjnxu3foyM1s5D5vz2wSp4rQXl6EB18ulGyuEpOO7Vma8efvWGAhZNM40wwN77Vk4HJSW4AU1DKHk3DLmssmtCSHZjdWry+R0xa/5XeVjji2Fy6gHQrJiRbC23l8UKJsAAsHYyESaUicbaj28g/JrVaSr8ndNUIwwpUgQP/axvxL6KJnpxx97NHhcAmz9ULqhh7OvHAbOO4Xu8DR6GkwSFPOhI8eDkc4I+tA2jiegs4c+A1+W5oau4VSgAD/K4P3g+z+IoSLg3ivO9fDwcge6TH4j+3forJk1SuPECo0T1SG73OH9auZ+Ks6RCNhnyD8HzfWTQbl2LYepXa8FdNbNelrrGrBVI87hooR6lypMKowcl+tgDHhyDC+cA9/zXG161epximZV9geMheG5dKEOBRIwyDrIiAvuUkVZMRzMHCeSc0VBBLc/OhZKL+cucCzvNlrZD/QLwAIL2DKSev367KGMBDaZicuXc+btqeZOGT9Z4M9//vPlwYcfDZ6Nc81JJmdwq+Q57CUrV8ap4zju2/duDG9jCnItjWjkQsZ95fiKcv9992atsAmcO3cy553TPzvbYSkXViTzbA8mJi5EsQqE7Cd5db/wgw8MZt1VM2SonQMOCLmxxu/v3x9HUTUmsM78QBwAACAASURBVK9Ll+I4MwDOJBkgc5z11i3fhkA0h5uTW+k2ZT1Ry1UefgGOTLkGa+OhfV7joX0lF/bEeRUQ12lhA3UiZH9fglAK2VmW1OC0ua5mU0GStWnj6wU53sd7cbbIpve3dq2JFkaW0wfaQ5ZRu5F/nPPHTxzLnlm/2jVvSm2F8/g3p9HayFY+9OBDqWRhNPL8CWg6Wj4yozmxUSDaX8G4jKfztX17bYC9dAn38XycKu9MbwoQ7rrznnLo8JGydcvOOIFvvrY/Mq0s+8BH7kmW6Pjxw4Gg7d4jKOkLzj/TMmdmyo9+/Hx0Cn0HxiHgsf+p7s3VYRN+3rKiDGLYmAYHa8Y0zljN5AkgBAap3O0V/B0v77y9L3tjrQUEGsqrTNaRyuAaAu3W6EcnxPEcYehrv40zLCiszXwLuZ7MHTpCsJKaGVwMTd8tu3aW4RUj5dJlsxVKBisdPniozCUThhWro47taALJSp1tUKfj2rvGSCLxYT8EaeA1bLFeicDb3n03tuAOGNTVq7POel/IA9vb+kA8W12ruXLnnXfEaeL0anRcMzae4JHMuD+mGI31DZO6ruP5d9Y0JO/oJhPXCkzta5AdtB/OB7Yhf9ov9yRn3se1fbUx4I1kwD65l/chT+xDMtYD/csNgB+GhfyED53yxl/e0BiHrk1y7CBRHOw0pHWZyOZcxwX9EO92h83uGhMrbKOmooP3voFXO1CNZJf1pPVW9okORx4MeQdJudFRb5lp32sZ8Buddt+veHrOdYczv8G5rs9bHek6mfJ6mrw51x3HyvWfhW6rNi62gTt0ALtM5mHr47NhczPiPvSTNdvP75A4i8/WOeoc9EapK3OeJtROpzS4lM9Lyjhv6f/o6UkVSZO0TPneW3fH9zx/HgvPcPYS/toZPnP6fDlyRN+FRuH+OL3kQw+VanlgJaMGAW7NM+pRsufp21i9KnBYFSrPUCdXlq6qPZCqrPNBF+pVolNcl40NlebwUJ1y3QVoLZgT2Ccw/Ad/75eXDrz/fjl54niUugwDh5mjaxS1LmqLJQqmeDZvNKt9vAwN6CQ9kXLgMAd7ejrMIqtXr40Cw2OrC3WpD6fvUjlz9kLp760sIX2LJSD68VVrcn0Ktq9PGfJCOfXB6WRLgnfhJDlQoeeRSRwsSyH7JkjwQdW5Rsrv9znXDOaqVXUYRUrzeEbTQKThZSgZO4faQcYJ3ejOmnC00rOJet5DNq0/NIK1CxTOmAGi5Oskop5knERftcFxPNhlURMFxQEJ1nVkKJkqX8rzAgpKsJayt6Y82gZxKLn98AcvlFtv250hM4kiOwhJFEtfRzM1PJyMsyjNnyjrPFeCg5mZOiRh1eoIRu1MH0/GGp64OSqcAu8pC6Ksylg99NBHOg7hkgYBXxxiBh8OdMO6dcmkkJHvPfu9MBNwIDl7D3zkgWSZPXPDlG/auCUG+OixykbBwLsvI9KMhHKUtTAxKlE7YvvVq5O9poA5AZQsB9PexRgkczhYI2SOF4er61JvlIah0zMhbn4hE0R9jjL3vTqEZaiDeIxHRkKtMzQU54XTJ4DR8U8uwv2NMWHHjnLr3r3lzNmzFTc9VxtTfc6znP7gg8geY5iMzPBwGjY5KDCT3pnBsUb2ZcOa1WXn7l1p/tNsd+9992XICQed4yd7pwHK2Pd16ytPrM9zJo8dOxL5I3d+Tl4aOb/3ERh7tulryP0rdMJ+ufdHP/pEGjQ515QFp8OXM+Qarv/wQw+leY/TJxNrnUGbKsd3ZVrhRP7sz34+ztTLL78aiIJ1YcgTkMxqtqwNnbirH3n0oazVoUP7y9jYfGTU/fe/d7JMXJksU1cMzwDt0hyF9m99ICLOWJ28Vye3klXn3J423mD3aHRKGEXsV+Mo1UvBGPj9hn22DmlUWTAYqw4fqaxChtxMBdvOmbaG7tsmleEirlCyywksXM9Zty/ejSMg60JX0Rd+lzNJFih7zEi1YnghWSPyofnMPRpPbG1M7gnOvfYqnFweRCUQr7CUkUAvToAUvf1OHPjPfuaz5a19bwVKAG4hyJdlt1aeg7HwfI0ByXNbS2fahELDf+y/dfE79JOzbx8FG9ZP8xHMr59LxiyV+TwfgxsIhIYlvOTWY1Bpejh70VMGQsHYs1gDY+dl957t2SNNSltu2pxBRJcuTuS8oG/dvn1r+f4PvpfzTyfAnwvqRlLVQcnYStqLCRrtQRy7Dj4Wlo8lmaUKabG/WIfIOYPKiIPLWR/nXTO3Jl1/37ip4q9BpASIbUpm+olKKZs2b0zCpg3zkchM4+/cteX3I6v33nNf9Aa98Mab+6LD1wrwpq8lq4zC9uihI6VnYSGybD0E4vbLGWW32vurlDhfZJeOZy/obnASwZq9k0wAFZPMUbHCRqQJVnA9vKKyH3EKsDy9+dZbqfSA8my9aXvOgvW1/ji0b9u1J05F7NTMTJxr8iB48Iz6rm7avDnNr+Ri157dCUStS2SiywY6m+SCvKgUuAbbyIkhz2wXm2mN6KhW+W3sUa3ZvLFttQa65czvh5zH6sS1JsAbcdjNCfK55hjlGmHaQPFXWTpaJa1lp9mo6pS2RsaazW59PtXJxMtch4y0TLDPt0Aho9P76kwI129DcBIsdJhk2dvmmDe+7eUs/A20gctOfMN7N5jIjXze3ffac193sJPvrmQPbVz38vrVtUgwmMx5+G1rwJBgpNaI41gG9lHXgwMeoojumq2akOx3l5DioAuK2vuTIfeJDze/EAeYXbYGIMfk1FTcrdsM45ouH5w6WSavTuRcgqGo0EjEXr06nbWXxEPp7Isu4BNJzNLBnGF+mWAcO5vn8uyBFC9WeBTfDbqAbhJgZzjUxJXAGp9/4fnIq+pX/Mb+Cj92ff5bRVFUhhVOfs8//h//+tLzzz1fPjhxIhi0vXtvTQOfm17B2To1mUElGkVkoU6fPFV6yny549adcnZl4vLFsm6NjM5w6dEANVgpWzAWhFlkYKTMzCpxHS/XNDByCFeOJzLZum17nGdlxdEVa3OYYTeNTw4/ZW91RssAzsOeMjQwlAw3qitYags7M607vJYIYSwpVRmV9es2xEBz1KuDVbvHK/amAviVq1v0WEvP1TDL3jVBZyw0eAg8KBwGWDfpwUMHQwemMUpw0peJeZXCqhkjRpISpLQNnZGxMBFLmRWGOBCHDMSoGB/RlQ2mTJ5++jtl61YNMls6OMBgoioGo2KFBmLwZZprt21PjBjDyHgSHplSBvq1V18NDjV44nlcjIMpm168pKnMgA8wh5qJkZXkJLeSzepVawNlOH7iePaM4Tp04FB54IEHU+qRRWJMXN97UNKCJNzI6V6fwqm9N5/78Uuv1a7a/oE4BPbL8ylTKy01g8KpIayiVXhUv5NGHsHRqvFlNpHgxLdvT3ZSZnbFyppZtJe18W0yf8rwhW1CxrGLpIlVomQj07GAjI/nZ/Dk9gSEoDn4r732xnITE3kQDGYwUJhATuUQGxPtORiVI4cOLVdFGJD77r03zUyy/Eq4xszjGYcttteGXLiGazHsmQQ6MpJgcWAY5ybay/2RDYZVGdq5JKMnTxzLs4vaOd2c8YwQV7UwsW1uLgOanBXPh2nAXmjaI8scKoaMY/fgQw9m2ieDiCubrHjPmqnnkNzfYSknKlvMmYodpqQYR+unedU+MZJGQ8cZ7elLdpCO+OnPfSLO0ptv7itLZaJsvulsWTk+GtjBqy9Nl0sXp8rC7IblytTUVHVo+nrhaCsukzxw4MifAIay9/ze1bvBthpbzeFtGWlnNZUAZfCpqVyDk9sGtHDaBKiMXQ38au8DCIsAhSw6dxwZsBBnpWb6ZOP6wnkscylAIVeyfLKG2HKskftxmgxccF9KHgMDiNH5cxdSCaAvyDldUJt8N0SfyPzWaWSoAWtgqfxfcblTaRiXnRbwYIKxJqAU5BOXNEUPCmF/AhM7dy4ywmgI8p3bCtMyza/SfbpvCxhlg+mEikO8kvNNlvy+Ed10z1tvvlnOnj0d/S/Yb+O4ZfMyXXGa3hkuH3xwOudy84Ytgb0Icmdna7Mbx1SV4hNPPRWZ4/QdO3qiDA8PljNnTy0P2TIBVtXJnoIotB4V65vhGumhqJSS1sz7MepkuA194Wh6HxnV7du2ZqBNbc5bynkg92BMAiLrbfqmRAMmEU4jHvwMqzF9NBlVGde1CQ5k3i5dvpD9roPFBsrdd98Tu8TpxTn/5ttvl/0H3s/UxM9//mfTx3Dx3Pmyc/vNeQ7ny3+SRxxrX2SPg17PcJU/+4YLnmPaHCjvy6FWEVEFe/W11wLHAzdR6RocrhAOsmL/NaTbb/pncAgP/sbKFz80VF55+eVQGZIBMt1gdQ2m5pzzrWS7VVA4J0ePH18OzFyTrNHToJSe8/jxY8GCs/fOGTnC3/3oE0+kYsdevfjSS7VxMvSk7+cMpT9gZjoZyUCDFuaXJyLemPFtDmTDYjcqvsa80TK6LRvcHNf0SHQTH3mIDUfbft4yyDdmgP3MefcsdE9ggR3cdM2aChtwVvRD1MFkmHEGlhuH2fQa/FXbFOfUzI5uAM6N7/WhvzfnV4YZ9bCK/EJjFqmY6QyzyYcWEzBcx1u3fHWtpLSv6+91A9Sly8CHVrBr2qvO8HWKQZ9fpi/s7tOu1fihvRd5vRGekmvk/pWlxRlVUWH7rMHcfKVtRFrB/9LjgDnEdcx5UIVXlTdZeMWI4HMm+heuWqWbXHGA/X5lOBpd7r2xz84+Z/mNN82rmIzPxCaCPNIdKvXkTi8RXf7bv/3bXe/J2si5HoyaNDEaHq0kOuqeKpPk6B//D39tSXbNAavdvqhKKrZK9iz0OHM6O3U8rymnTp4sZ06dLDdtWVc2bVhbytJCnOuVY6NljiMzP5cLDw4MxwDOzimFKKGi1oIDPlvGV64qt+zYmfHpC6bfrVtbNm3cHkzgt7/1nXLh0oUIQk//YOUu7e3ppt8Nl4WCBWKgzASfg194qVzF0DA71zWU4QWWZQdQH8tgGTgck9KSTQmI33S42Wx0mAgGBvJZAtFKFhR0gyd85CP3lZtvuaV8/9lnYwTuv/++HBijpW0gxw3DijWzOTasRbQyuhbeGGJOOGXHcP7hH/5hHNaQmY/rop+LE08IZchFXyKsWm6sI5KVNFpzXKAFfVgLdiRaa+9is2FeKRR0gA66oOBnfuZn8hyw14IoAvHue3DUU8kkaI4jSDI01qkxHChzyXYqjWry4QS/s++dNEVxGJRtUtHYLON0V9aM8YbjgwE2iMbgDJWPQ0dOxLiBJ/g9SjKlwaHK00lhynbKXhsM9MijD8eI2Nso/o6Y3u+kLL1mbSoJuu4ZohUdpaK1p/Bcz3++kuUQoff11uxkX4VskG9lwOaAy/aGp7qrFthLk908LwfDwW8ZN8/jvTebNDlmCmJ1+MCjHFa4RllBhkVXNWdU9L1ydCxOjp4Ga6UBVMOR52G0GGx7dezEiXIVdGVoIKVxz/1TH/torqUJyrWNhpWhPHnyVPa24ZFVaygW7w8OMT3DyT4eZ9oQkBd//GIXKD6RDNIPf/hcFIX3VGXQWAprqqkJZr1i4WppWhZANvTpp7+VbD6n29Q+ezQ9PVtu3r49ht3PUHS+/sabmSwqQ/jRjz5S9uzdnUa+hcXLZfstyoyz5eWXXyyvvzRTrlyZLetW353Peq7zF07l7w1i0+Tfc9q3Xbt3Z385lt7Vz/2u4CXn+vLl5Yy0dai899eyvwLURhkmcGx0e8dPnIjT7QxIKpDzGmzKxH2Qph8QmARjm1GFli4z01fuvufunDn461SgfviDVNw0HlYHuS8BbG3iVRKvk2hr+XIs54wMkAXnETSnNk/WoVzeG05ZJaedUcHphXPnM6TmtltrVc07MuKHDx/M7+lroL9VHwTS7oEyseEuOcV1BkDNLKpGhL81bCc74zi2wBRzk/VQAcPL7iyFvtFEw203BZPNKaIzb7/ttlS9JDf8XPlWefXyRXr0I4GjnT5zMsZZVcbZ337ztrJ16/ZupHVPnPb3D7yXwDQN4pNXQ7/J+PqeL+vCfrVBO85oy1LTMRx7k4Q5dSo4Ta8GDhhfo5bNOcFvvvlGufeee9OPcugwR/5agtXGFoCDW7+J9WoMQJwCOpT9VE0wzERPBRrMoUFZ+8nsG12pWf/gkcPl+R/9qGy+aUsa0fUgvf3WW2Xt+KqcM1VM551jWp3s6ehxDq5KFUiXM+YZOOBvv70vGT+VEgGPSlWd3Lo98qbYyzmh+weGRlJpdK4bfzyngJ5mW+0L/WkN6b+Vo6O5p3elr+gCcDPP5AzSeZs3bVxOEvUPVahHo+K1/mmMGx2NXuRc8wMqhePl2E12+Atf+EL2FrODvaTfOHSCXfLlOvaiYe0D2+igFw3a8ZPTFq/DO643NDZu7AbTudHBdO3YCxnV1hjf+R98g5rNrZVkiSK/H7kbHMie0OtkMJj8HbvjdNN1IGoVF4/feTif8R+5tY6+ZFYlJtiiYJP/KwwnSRzfwP3d2EI8b12P62Peq+NcGzz/fzvXN9zLOVWJqbCWbipl553z89o0yuVsd7Lwtdkv/3Xc2A1HnkAn/9db+noQa1QuanKFdo986+OgYzZt3pDEqErmwuJ8ee21V+M/mfxah5GB+Va4qQDcz+hM/5Ed+jTys7gQx9pa2QMBoi+ySb4/9zOfi0/18isvJ9CU+HBewv8+O5OkhGuwheTBNckCFEYC7a5LteenH7tl6dFHH4vS4SwGyzY4lB9zMhgBAgT+wchtu2ljOm9np6fK8CCC/sGyYc14bQS7MlEuX63NRWPj4xGmI0dOpBMUlpVScmC8hEzPvffeVfoHhpPJXL9+Y0pKf/HtZzI2miD0cqJnZoNjWioIusfKElwNMvqMGUVT1lcuTciMVGUQByfZ0NXJMBrxSlg517VrueK3HLoGSWjZLO/ZoqtW0qA0BRsy/uvXr85iUgjKbe6npE2hcq4dCKV0Tp9rN75VzgqhkEGEE5LVwYDhOil7rF8X5cLBbp23lKoMUhTthtoIBvfn3QhKOGenpxOpeQ5CQagYUgqKcyWbCOcGq+n6hG1y6kqEvDqdFQMGVyjb7ovCI3AcZZkCzYiUtEYVCiQlsg6+FkYSExm7TCCuVevK8ZLRR5fGYfmDP/gP5fnnXygbN2EjqVABMhGDJ2ovSzlQmF9kpHzPsz7y6CNRqpU2sE7La2X/lI2UVuP8ns4BGeomVLl+rVbA7leDk0i6t3LKcn4ccvAcys+6k/+U8pR5ugxfNcrwk32RHYaNAjXFUONgstCYVlYbMrQ3GU6ZHlSF1oU82RfrwTlWgg1TxSDY1GRZnBVwTpa77r47TgiHDKYN24Os9Q+ee64s9pRkdkPkn71HX9RTGU+uXQvFGgdfJSXZ6t27019grTg+wb+vXFn27r0tzoq99A7W9WMf+6koHAxBZItjh4LRmedkwE4ruXHg7ePUtcmUnp988qmy7619KZWReYbk409+KrLhfv39g6H0EkRGBxw/GtrA48eOlKPHj5aP/ZWPxQE/euxgWbd2KRnup7/5nXLmtKboUm7a9JGyYnSwnDp1rFy8dDpMNf19dbhJyzg3Zag0GIjViROd4lzMHmfqakcb5QzZJ42MAqymcBlt+4LZhhz5fcG8ag686W233pp/nz79Qc44J5PDHzjRcH8cyGoaKqUjeSTH3tu+1kxV5bVOp7mm26WlBIMUNvmQWBBwW2vNhZ6DbO/b907W07mkk8FPZDA52mRLJsVIbdzKuNY5pc6J6sbFSxdr9aIzHvbb8zlTMeQ9pTYjXUSf17vMB2svl3XkfNWRDSYTNp7+/uinjwRfP1a+8pWvlNdeeyXMFxs3bI7u8fuMEOcffpoOcjbHxuosBQE3vfHBiePl5ltuzr5IxDQ2HPJNLvfuuTVJkTvuvD0N7+/s2xe4EZ2qgdPQEr9L3qynvWxVFGvtdxi7huklLy3warj6yMTq1QlU33jjrTTmgb0JilQNQNxuv/3WrNOh9w8k+aFqARrjfgnw1+I0ryxV+pKUsGsz36mcJ7LIfkkeaOgyCfHq1anywksvlqvO7y03l8/99OfK22+9XV760Y/LtW6q61133Zmm4sr7Xjn27Smnmwy6Lh7twLcyWXNbuTZ9JXj+alM25J6Dg6ORlVtvv2MZ5z8yuirfoxM55TDjpvnS+XD7/tNjwFnKuPVVq5I9zsjyc9fhQu49nLkKqqo18yrIJR+qb6qT9J/qtCxjg3GxN/7uZ623oNltFQVNkoHXdT0drYE18ggeM1Ud7FohryxALftLRhsmu0FCyLgeI79TE2y1kbE52TmHa9eWXbt3RR45T97XOWITWkayQp1aE2BlDonv0FVaQ2s3UnHkrues0E2q1A37672cMc4aOW3NxGHH2rRxGXLQ+Odl6m90/m8MHpahIjcMqWn82vZ2OXCqieEEsPFj82d1uNtQF99vP2+0gg3+0fDcy+wmXXNuHMlwjtdhPu3aLQjpfO7Y2DbcJhn6bkjQcnDUTdL2kPbPWtkTVaz0t/TBYG/I3qfyPjhYTp3RJ/FOhuft3Lk7Z0zmmj8WSOhMx6neTdR2flqVidyAOQmCnOOmJwIjGxiIHSfn5KdNcuRUs7N+h+zAansv11KdoiNcz7lcDiQe3ju2JO1t3LGMmNJputPRoqR5sDo1o6PGDg+VpcWZROS9ZbFsWr+mbN64oaxfM5aNmb56pZy/eCnZopHRil08fPhoSp8UAI5lQnPs+NGUqB5//NGyafPWlOIwjXA29739brCs8NS9fXUUdXBQvUZ5jpbeZAGulfmUb/pLX+9Qmbo2EwoyTh7h9XIUuRIcerYaXV6LUPs5oWDwGj5XNrE2RrbxyhW7azOwbly4eL5cuDBbHn/s7uCma4ZuphtbXptC1qwaz/M7MAw7o2ijXIcCxwVrIh+l7dByzDjAnP41a1fFIMvooGmziaincviGhxJlMVKMFuNCgIDwCZFGGFEaZek+jzz8SPgp4QMpYsIvE0DY6iCYFYFs4I2FsXvqqSeDq2M0OFm1IXQoz+nzSt1r1q0vz/zFX4T/msBtWLchUX0mJA0Px9EjI5wEBs46kJvW5CNj+2d/9mdl8lptSnHQXIeREdVysv0pS1qzQZW6TJZVtsZaZWpkb3+eK9CPspTMN8VnnQg8nuuKj6sTEz2DnzdMHESRzC7FJ3CslI7Xlp1w761aQ24ZNs+fUmFv/3IWR4MopS+76U97z7m88667Qmv3ta/9edmx/ZbgG1up1RAfMi3rDYMq01izdxciT+FSx1ghizM0HKdpZGy0fONbT5dzuD83bcgak5FKFzQfp49DFXzvAs75qRhv1xKMeS6ONONMBjC+4PlVEbG+1ue22ysNYzJkR491xPmzaV7luMhA6l9gPEE5nAOwDHzW2EFk72R4rff27TsyCdJZP3L4aD4HJ0zu1m/YWIYGB8ohcvree3FSHnnkofLuu/vKwsJkztP+/ScyOIbaX7dmRxkeGSxnz8Jtnw8MxlmvRrKeW2fTvltTGbhM8QTnUlodqHz3ZJm8BSoyN9cNaNmevYenlxFssJG2to1dAobZgCZr5az4UtYmL7NzAulaFbHuGqjJZIVXVBwwnQbzCo/tzB4OlSImmDqMx+/TRfZJgExJf/WrX62wufHx8uYbb8WZaTqp9hVUCIoz4PcyeGnvnjoxDOXijOrKzcmiq17RM2n4nJurzWeqMt0ZiU7HgNKnunA65f6G7xT8MzDWjXxw6kAl4hytWJH1rrzLl4LthkF84omPxpmwnmQaR3Ztfqqjg50n580+JYNk8NTKlZkcqR/CPbBUwdR/6tOfLF/4hS+mvGstN23ZUk6dOJF34XhJbKgiulcqaWBN+ytePZWobpJasqyLi4F6STLQmyBG3oPNa4GAc3L48ImOZ7tWLMkDPW4oDrn70QsvBDI1MjoSZpbYwD680NvDw6sSIKjFc00vCsgkOSrF11i5++57E5TrQxLsg04IemW/OLA9S3Xo0MXz53OmG946umpgIM/jrLGjnF89GM6X/SFznNe16yrdJpvlnjInYyvWZEYEm8kW2/dNm7bG4QUNqbbvWtm1CxvYfZG3VmFzH7ocFzjnodKmjiZRJNAT1Nx1+x2BOglIk/1+b3+SGOyfZwYN9X3Pbl0DHUyvRiUCINf2UELKunk/dofzw2FDF8muW0fP8qUvfWm5v+HC+Yvl8JFDuaZ39m4SgPbTV2uojE7cWKFmnkGlNJMnuxkITTeYnCvzzHmjx9gd19QALPGYildHFyez3aAj8TumJpPcYCvIN/1jbySo+FP2lLz5uwTWu++ix8VMMR677Xdb8iYzEyYna8+WqYbzGEG6KZU3DIn8rznXzaltP4/+XHaq6099r2bhr1/wOiykeuMfvn5lLWncg5JQseVx2j9MW3gdk96BUlrj5g2Y+BuhNp7Hvz1KI5VIRalPRRmsSrV5PP5S/beJjtMJzDi/IGTYc1BtVsrT4ewx+1BhWf25fpz+jvHDXoTXf3FxmWCALm89G86fdxMggp75vv1xviREVNDCrrNyLMkQdpW+rLMRKg1rz8fv37TEaMjKKNtZ7H1vvRmnBnNH2Cy2bi2PPf5IFve1V14oB97fX1aMDJc7b91TbtJdPVjT/rK3ExOT5eIl5fa+smLMeGJz6munOuycbM47770Vo/LQIw+X22+/I4t64vjpwEhCvTc3nxe6enW2HD18pIyMDSXD3ds3VPoGV2TUuo5KDnlvz1CZvAb3UjuTHaiUq/pgfIbiXFvY2uSnia2WXLy8Z/Inyhdl03o4a/RBkTPiiWymOHEyeLUsQamhc2OQwsur7DCqlFEpWNqQgorFq9lSjVEUIExWHbGMfqyvXDiPV7W/68zvCY6HkdKxDwMq6+0zMpIvv/JKymkUERgBQ0PhvfnWXWEzpQAAIABJREFUm3lvhtLGU9Z4UFvDSBrBBpWm94aPVHaYQeZAyVjgzKXsULhxUG7M8DDkt952e/n2t54u3/jGN/JzVYHxsZV1dHdXKqSIKDGyQrgIGWMKDuL7P/7xi+XEB6i6alewLw0wHAERqe/DBSvPiiRlPpKRPXgwSqanYP1Ykay/g5PM5VXNkZdSyZApp8TbAbWXNXNdeTVrhrxrpB1fWTOxaYiVGegOgwg8+qNSLLVGUs5TsGId9ycFwxFmoKwPPLV9sjaqBDLXoBocHO8FN/be/lqFsC7+83Xq1Ik4PLfu2p3vnYHPH6oyufu2W8t7B94v+w8cKOOrxmK8lXTjDI+PJwvLOJEH1YCB/qE4+RSA9dYwlwFGwaSuKjffsiNOEIdFsKU8KQtK1mB6GQFT/him5phZa06yDOT6DWuzjm+8/nroGAWvcLSyfORZhlswhF5Tc9YtO3YlA/Tqq6+U++57IAbHtcEONIxsv3lLzvp77x5IttqU2KViYJKqy3BKghyYmdmpNEzRS+28ki9BpTVPA+wNDUOtDNwyWNbZujtv5BVExxoyfhQix74FbB/72MeiRH3fvvld5/3tt99KIEFv1PVdU65exSIyE1nsKZXjuA706O+G9ZjsNZo1V5GRude7wumGdWWQOUUgNp5PZlr2mnPh2Q8ePBz8tfMUXOAbFRfozHLOPGfrjbC29IPJoLUhT7VwLufCelh3Gc1QZRktPjSUNXAmwgrx1luBnDkLDA5oiWqa5/IsLcvmLGm6xd/smVoDmr/TLZ49sKKRkQQG7kMHgRTIinLGOdKBRF2eyPPALtIdcbinZhIMqhJgPHn4kYdzHTqAY+M+GE0EbM8880yy3WyXgPSll19a5q/17PQuW5Nqx/BAN0W18ojTb842mW9BA8PYKgvkrOFfDc/yHpzzyvJTErzSs0cPHewCveFw+e/avad89Alc7/vTJ8HRv3XvrWXjxs3l0cdUhyeTBPHsMNGZ/7BxY5qjTZh74YXnr9sLvPJdkChDXMe3a6CqyS7v7jmtJ2c1GeBxY8Q5Fs5mhUjNzfYFOjU5NV2+/e3vBkqJSSRDdNCJjq9MsK4hlVP7+OMfzX3bpGDvMj8zl/4ACQFyQ8/IdgtOUad6fjARzs/7Bw6UdwT0PT3Z81RSr1xNRtuXgI6tURHW96HqUZ+zUqJ6R9WYBuvxp+/ptaHTVGHIPR397jvvRQfK/kt0gDM5r57LXpEdz+F8C2Jkh8lDw2K7L53mdwQCrQrr+nRZq1K7v32TXHJm6A57K1ButiWwwxsYQny2VUkbVat/g0vqLzl8+FjuWyfQViIEZ905bhl37+C9KmYcRd714TLNgfbnhzLbP+Ew19/roE83fqjLXN/oXF//8XXMdeMLbz+rkyMX4/C3QT+ca8/XMrbVeW9Nn9XBbj//0CN0378xGLjegFrfq2bGm5Nemyibj9ZmdfBnBPKcazJkL60lXZdkG4rFG4aQpYo3amDVys7/q1S5DUqa7HMHw7PHGUDWNUGmodHk7a5SKOnp3Oin4ox7ZnqUHu75lc/dtwRPN7ZyPN+sB32wPPO975Wjh+qYXNMGH3r4oTgOB99/L6wgQ4O9ZdvmjWXzpg1lpJ9PhHxcI5oGFl32Su4LZXR8ZbhQZcVllBzSoyeOxtHeufPmZFpMajtw4GgcYrRtSmwU97nzEzms/cM2r5Te/v6yctWGZIoW+6T0L5e5WViXa+Xq1GSZmzWY5nJwviIrh6VvoDIPiFi8i5euDnY9ZDaq4bYa2L51fTYMNuXjUFKoDAi8MaelckxXoLzJlQSIM+k6Flw54/oBm4zhaFyLMZQrxxIBtXKf36XEOdUGwwDYt0yLCKyO470WAyH7p4TpevbFZ1q0S7AYTcLCcbKWBAqsw/ty4E1C83O4WvuNko3DhqGiRV7pph8dK/fec08aJRl/EV1fT3+aALO+3UQ/StDzkCHGlBK27pwzTCScMErf9a5cncwzoSIkxJRLdRzw2p6LgXYtz9qqDbrg8w7dpKfGOexzYRoA6eii+9Yg6lla1q4poAx1GSITtYMbLCByAdvvMHfOdWtOdU88vSn/hGe6GmZrRCEyIE994hPJTMPRi6xv3bM3Ct27tNHtMjur1tYski8ZuumrE2Wgrz/Zr3vuvKtcvnipnPngVJTW5u3byuUrV8qRE8fjUNWegBInRNUCHIShPXT4YGVZQW840B/HiOxxiKpyPhVYE7m0zgKU1gnuWtacEWJMAke5eDFjtDnYngPTy0MPPRicIN7pp7/1zWRj0TPecjNO3SPl9/6f3ytnTl+I0eMI7dl9a7n11juSAbPvyq1kDvZUAM0R0MSp5+C5536YteWwCW04qDLD3k3QI2sBrsFBJZ/OmCoVOIigUABx8oMPEsDYEzrGlzNsn2KYOz7VWrY1iVAma2MMpiYsTjBH0vPXzODFlNspUY604NsZFUR84hNPdYa4sk9YzAMHDgdacOqUprKeZMlUYzxraEMzCW1lOXP6bJxo58EzOZsoATnbZLhWxGqmT8YEf6tMnT36N//m3yRTSLY5RvRAMrddI6Jqx7133x1oERpPvyeZUCeu1aablhUiOw3yIbvqXb1frViW2pi1Yf0yjpAM69+QDBDIq0RwyqrTW6Fp1s+Z9l6PPPJw3ts+Oy+NNlDgJANFd9jTZJi6pjz9HPQWx0gzpi/y+Ru/8RuRITSFDCvZs08695999vuB7qQBeMWKZNHpZOvayrN5n9UrIyeqgRw38v6nf/btsm4Nxqo6cdJ5p8vBF62NwJCON8eADDC+GC403xsUozl84uKF7Jl1th8/93M/V774q3+7TJw9kiw0CjyOuc9b8xd+9OMEW+ximEum6oTC1h/EoSU/DDjaP8kYz1IpGE2FXJmEgPdNg/biYj7fIIzv7d8XvLfgxDUEbkeP1H6RlatWl3NnNTXuLPv3H0j2H2Ty0UcfKZhvXnzphdhM8Db2DGWqjKBzv3b1mnLs2NEEYNwc1TvOu7OTgVQrK12ZJIkg4ODhQ5ENTg69Yh9lBRskUGAPN2sfvJ815HzTwe5tj50de0oWsV1xLFsfVOUprlApZ54OJrscLOt2/nxtciX3nqP1UdlD9/MzAZiEBV8BpFWgLjhw/r0Tp8mzyxyzUw124j6SEM2RDOVaN02xNUC232370noq4k9gw0iTXqUl9L3WHOh93Z98QALUxN9szkK7x086pz/pXPv3jVCP/y/nOtjsv+yCHftI++yNWWYJRI5mzWKDd9YAvlaMr3+1572eDb/uYP/lWeuayLUW8ccMBOSgpiFiMX8H/QDPaM4yndkw5mwGxpEmJ+Sf3DWfjm2kPzIMbWAgvpz9bvbck1vrzJ+YmoyMwF1LNsQfO3UqgSEaZft59NjRQGVDk7pzR/4u007myHoaGn/zV59cipOJIeHC+Tg/jz32aMpXr7706oe4VTU+jgwrEd8UvPXqlSPllpu3lfUrNXNdKZcuGnSh1NBbLly+GtzK9NxsGRzojzHNxEUZwH6cgrCvK7JDyYCcr2VvE6dQqsDMfXDmfJ0CtDiTkqpmtPFVG8vWm7aVvuGxGJ8zpy+FL9RLyp5RUA56OGwZtwUG1ujNvjg0FEblLa5lDTCEBoLXPCez1IYVKAnLsjAKDpFAoGXy8eWCeWzffnNwqCY6+pkDzAjHKVu5IuvKkMPzvf7G68l2M0AEkwDI7nK6ZTgoDffhGF+4eKns2rkj9+dgMlQOnwxRnMeFhfKpT34ywtiwv2HNOHE8CpySct8HHqxZw1APvoPz9FQM+saN67IXaT4ElVmouD6fY7Q9g8/YE7RVhIYCjBEaGilnT1cnvGHoOW0mLHoGn2NU7CWD5T2t9dTkdJy7nbv25HvPfO+ZGE7XoegafstnHVbvKePQsMuuYayuvYXTV+bNIJdM9roaRZmosXOUOUUMX1NeTSF2VKSRqYU5VDrVuV5uZumiXAfOswjmfDnMvlpAZh818u3asycZMIwCjNe2m24K/+9DDz+cz/z+7/9+ZNxYbj0JDRPYG4M+VOZn58runbvSle+MrR4fL4t9veWaps9MO6vNkoI8FRrPJDNONigeZ0QZk+x6NtmdppSr0TElbkWcXVmQZJ82bqoMLdPTOesauCgU5XJOyEsvvVgOHDiYiW3wlGTx2rWr3TCYTUWW9/M/+3NlYX6x/NN/+n+UF55/sTzw4INx4vp6B4KxdU/3MowGM8RHPvJgZMj+ffKTnyy/8zu/XV57/eXIHBV65owq0WTOZMNx9shgm1xq0txIZSIiBwJMRpj8Wnv73ipPywq6KwWSf/fwWY7ZjY2u5ByU5DOf/Wyc6QTnXQOVcwd2sWH9uvKNb36zGxes78J0sKEEuDDO+Jth0ClcGTnOh+c7c8bAk6mcq7vuvjNr+fprr0e2nSl6Q7nZv2VR6Q5N3TKEss5gPFh5/JxjbYy8rLogiAwY6JPEwdJSztNdd9wRg0Gxe1d6KI1+HSbUM2mY+tVf+9WcO5hpeofe8rsqSe7FqGTq6MREZIKcPfjAg3k20I3RlXUCrGewlxyCJ554PD/zec8HaoZxpgalM4EYcRKDIV9cLJNXrgaWpKTK0NkjuEqMVJhP6BnZeo4kZ+e1V1+LTrrzrjvjxMLEwvxzuPyczLeAlg7yfeuugnf+wtnsqb01qdJa/cN/8A9jRJ0j93K9smT0+brIAV0RgzoK21wp7Tg8qkcgQVhE9u7eVa5OqsTN5vqYfP763/qbZX52Oiwx7qf6Y000m77yymv5HaPO7QMH9tTp02H5ISvWExSDzJBtWWlnx7qRcf+2lnQihzLj5MF9RobLmTOG7Jwvd951R8X/4w6euFxmpnsK1orde/cm+SQhNT5eYYXTswZxaOSCMa6DdCQfNF4ayEHnoIG8eL6yw9hnchJc7FTlfpeVbr1DsteaIe+8+67aYN5lZOnJ1g9FHjTRW2NZbUm89959N/pRkOe9nF/3Ewg5F4ImDm6rqDYq1ZYgU+F0BhrMRDLhs5/9TDLA5IY9pyPJsswwp1nyhm587vnnUkkTaHOovYM1/eQnPpk9aJU8OsO/7ZEsJSfPZzhzfAvBWMMQN8eyOokVy+y9PSPHN10a5nC0TPfy6OzrDmpzSj+Mk/7Lx6//ZOb6v/SXK756OUOcjPFfxvvdmEM+7Cgvf26xTlCka62TgLj5Su2dr0NRrsNKWnBwY4Y67981j7YkZirPy02ZNROeasDSfPrrJFitu4ZBicI6CE4mm+O9WOaxpXTPaL3bfxxrzjmfqSIJhiq2fWoyDjfd0zDuDcYmyakK5JzQK/QUX4g+8jl6PAiEictJgpLJNnU0Uxp5tr/+S48vOTROGeXIWClt3Xb77eXE0Q+izPfvP1J6exczXGSwH5xC9/xo2bp1Y2iMhvvmkm04e/pUKeAgK1b+v9TdWYzeWXoe9lM7i1VFFov70lybZHPpbXrv6Vk1m7aR5EgjWbZjG1YCIwhi5CKAgCBAHDiAgdzFFzYyowFiSzGkke2MPZK1jXpmenpv9t5sdrO570txLS61B7/nfKeaQ/fITm6MVINgs+qr/3LOe971eZ+3lO7KPwzagT2BA6Nkmoa0JXUqEKVA+R8+fCg8hSL41avWJb1vBOeFzqz4y9evlOs3dGhOl57egXRJy2BfuHCpXBq/GZoppS9Nb0qpRucmU4Os3QTo0NZUVkeLbLE5vQTFJltc0b7Dx/EmPGfPnq/4yimKU9BRBy3YHJl+B5mz8rBpditWxsFtvMknjh3vsGLUBRd9b9y4IX8rwRLIlGh7a5OFZ8CpSIniXASLwOzAqKWE2iHjp2ieevqpCJUGtjQzhiZxIJG363I+OU3ulcE+c/PlV/7ar5S9e/amYYqRbpl1Sgg+UgkeB3Co6bq7ElkbEcpwbtyyOQ69+xw5fDgZpww8mZktBz/6qIzjOe3wmIYl4eLFKEHr5HMrV66OcMqoaNIyuVAXvuwS443lwhpQrK5DUO0djJ9/M8aUdNhrZis202fttb2094wlQ1hhB6i9ppIhlv2kgJuz5ZlkTXgOLUomhxxSMtIyD63EJxJujVwNt+1nC/uWLNOKNO/iT5YV3XDPPWnyYaQ07mF7+O53/+9y5fr1GBQVlgP738/zzt68UYYS7JXSP99VVixdVvoGalQ929Nbrt2YKAPKrR2M8fS0BmFnsbvyja9aWZaPVez9iROnU/WgLDhtYQ3p7g7udvwiisAlyUanFDkke41HfFl+Lkj57Gc/m/dqZxLkwX5iSjEYIkNIBvtCubZ06XAmHH71K18rY2Mry7/+1/+mTExMpgFs/NLl8t67mDsms3f2VsC7ffu2GC80lN79oQcfDCMMWjaf4ZwcO3a0nDt/NjLW9sOkO3LJAajBQ62WcJI5qM25bgFLc74bpCdKrkMP5XtkJYp9Ziac0+A9SqOYChjP2hx8IVRrEgaoST2f0eEtcFMSR7VmfegETA+gOs6IIBhUgRG3b64Hs7lu3ZqyadOWOFSMOnkOXj4NtDXYj2M3uizrRYEbPCRDxzH70s98KcmEH//4uTjUjW2APrV29Mz9nTHqMnqCkwo9WRS94p1RTLn+z/7S18tbr+0rf/Znf5qzmYrkocNZKBWyhr0GWRK8esavfe1r0WnPPf/jyJmMddVtS9JYRwa9Oxnn7KTJu8ODy5Gn7ypsBgdwTxpQVVnIMJlskCnBqvL/Sy+/kM+T2QZP4cSR0Qfufyj6jq5kzP2co85Zo+/oC7+r0qaK9sGH7y9MYvv1X//18oUvfKH8s3/2zzpyuT3vR1devzYRLL59FTTJSNlLWamXXv5xHHE0tfpnCOju++5NM6xmZHvE9qjorFm9Og3rzhlIH2zzkTBg3Mozs7dLR8cS2HLqv/KVr6SnwDlrPU6o6Z7+whfLiz94Nte1DmyMZIb39SzevQVAZJbjbf3JRJpq0xR4Kevbv2gwcD5VH2fHOi9bsSwJgaNH8FmvTWKGU8xpUm3au2tvWb58ZXn11ZdzLYGyZ2DDTsOMD49kHUJHunJFHGtn7KFPPVwHijlbHWaWl19+JfpY4FWTBEgIbpdXX3s16w/mJXhiF954843yl9//y/BfO5Oevznn5Mg+q2Ri7rG+bIUGWnbBmYKTd2+2k6MDBifJgpmG/Mnos2lpTj97tnOmKk48ML5OvxDdIfNNnqyndff/5NwzpMpywhyIrthe76FpvVH+tRHogRh2+KJbtrrBDpvj6edsTFgyOjjou7PBzTm9Mxvse3dmgu/OCrfsc3OuGwd1a2j82BHvYLqrW9g4PH7CT3e2ZN6TMBhcHJ57X/ZLo18w3HdQ+31iUrzhqzNXsjZDLjxzekRrZTfZcPM8ZufqkLDO9Eb7SS+pPtNV6amaq+wlsdWgIKH0m10gS2Df89XBdLcgrcGuPLNzxGFv8BDX9m/QMte373QCWKAegx/+4IcLvlRgsEtGEkj/BDTmb//yI/O8cc7VX/zFc6HOevLJh8vDDz1Ubt2YzAUYMNF1MEtTFaNqAtWWzRvKbuNq52+lYYcRv30b5/R86e5lPBal4TAULTqme2Arh8vAkGgZH/XyXPOjjw6V8+cR3ysDYdowoa23XLpSmz+u376RktK1iWtxltM81D9U5ue6yvR0d8pbgaAsHoryOPjhB8nwhVpqVklBtmuuYq5nKrh/8RBGkYqzq6VJTYz1HSknzXWatpTmHDiGHReqQyWT4X6cOcrSoBNNgqYapvv83XfK+KWJsmSk8vD6HYGFg0/pt1GaMMMycpSZzzGqWChkPX1ZDwddFG8DRdzG8roHRULR+Rkjla7jvt4IYzsfMmCcJ84/xdE63DkrmWS3ZnWYXyg1VEqM8bvvvFONfYfya+Waik8lgBxpmQr7KRsmC+l9GCPKh8NnrRgCykbmWiBEmcfhne+KkYMjdk/r3MqcjlVTJnVAiUlllWvY5xrPKaXpWoYVcQooOoetUUdZp1DidCiAmrFqWYRWJmrZbMFFK+GnMbIT3VpDeqIdloans86uUeEmM4E6LF02GucKE0IaQmG6RkbiYAkqGC0T0jLyenCgXL96PaOnD777TpmbmSkbN2woD+7aHedaNsnajSxfXt4/+GE5efZMnP/KEoEv+lQUy9o1a2Ks8JwrsRp0A0qEjkiQ98STT0SuZFM5iiuWr4qh4Dw3OrjWSOP82yPrgHVANtUa616vzRqGRpzLWGqZZVyjDMlTTz5dHnnk8fLjHz9fbt2aSTb7woXx8uMfvxCnHBTMnjJidWz8xcriMjUVR82ecnYZwQaLkKkTQLTKk2qjz3Ouk6nCVZ+JsevqJMsrVxaG4iRj1ymltn4H+9j2Ok6asnAasyo/sRKnbKGMImOul0SXOuYijWsaU2WqyCRnEabT2Th3/kww/+7HSf/0009nn5xJ58Fn7bd11MDtfgwHPcKhhX0nKygPnZ3QQXWVhW735ny73htvvJ5R2+vW4fRmgHsCk3AtvMoCcXKKTtD55MyBIcAm0wHOiXc2EEi2zHkyVZXOkykUFLSGaJkhukX2GiTNc3BA2tCVl195pU7UvF3x8d5fs6wAkWxyuBpcgaNErugo7+/cwF1LbJw9fSb7mIZgfOso+ybowg0xYC+9/GLVh8eOxeFiOGF07eF9O3dnvVybMSQrZEklAVSBUXRNDh2dder0yegSga6mPTqejmoNamGNCVNKrRz6454c8c994Qvl5s2p8urLOOpPhLkGBFJCYn6GHhotX/3aV8Jc8L//k3+Svbx/797Ii2Z07+3asmCGpr2+b18gFWY8yMaxBZy93bvvz9Ahzjbn+3Of+1x5+ImnyvGPPoyuoCeda8/KZtVJshUzX7O2x1Oh0jhKLlrgNrioNjZOzcyk4Zrzby1/9NyPMkYalGlI5XfN2uw7GJkkl/2+f88DpXdoSXn9xefS8Gy/VGsx6chc0/UV963naDhVAb1IQ8Mj2QvPas9rw2Gdkuq8nj17eqES6n393OwIesieSBw5c/b2wQcejIz5o4KVCbWD9ezyGyQGZDwxcnBw7K3eMe9hbexlZRSpvVDOifPp/+klf1566cV8TlWCTueFOTNhBbt6LfrJWd6+Y3tsjYDNvtK7dKmKjuC09W7dOYDm42xtpcdrNu7uTG+c3juGxfm9Oz/70xzVu7//Sc51hX/cDQDhTGPR+tg5X8g6186j6vQ2YpE2GKYDayHTAk/r7ZzeCb8MPvyOd20BxN247OaMe0/Zf3KQhutOz1PLInuGQEI5yfM1GZZer/GL6d9KskvjtEx4x4Gm1xN8B2/+cf9Ug7LSUa4D9kEfSWZ4Hj5heit6upPoAwuiU+kPwbKzyvZAAdQhgj0Ve+6/zjCdttRdf+2L2+cZFYrt2b98MaXZRx7dUT77mc+UuZnqDHmQwf46BEGKXofx1auXypo1K1KKXL1mWR7g6JGPypGjJ8q58+NleraEi3R0dEWZnZkvs9PzZcnwYAz26LL+lPDXrN8QJYacnyMbxo7urrJ82co41xfHZavnSm868OczuljkxLm/fs0QDfjXUk6ePlVOnzlftm3bHAebga9GfDJTxSiaSkpeHf9bN5Xje7JI6V6evJ3gAjxEJoVTJAPMGSE0ovarV2+XwUGd+ityeB1Qxp5wYT4RhHDelV4/+vBA+eCDg3GoZRII4cpVK5KtUWaA4fF5ipWDLuvCQbbWGoY4t7A9FAAl7TkoXIo82XcUiYOLK90Y3uSRkQUqPlhU2RRZN8LieQ5+eHChLNaUrpKbrBMFTSFq0pm6fTtRvJLnhQvno0x2770/93Et0A3OCQiCBilNhByN1iBFCfnsvtdfL2++8UYMLV7dWt5bHwfLVMw333k38AfP7d2ShV25MusJw2sdXNMBbplGihc2FeYTdGkV1oArV+OkWEMH1AEko8kigP3MVtxtDjti/g7GjJHKxEac4p0MooPZKJ+qYqlKp8FTqrNt5HJfZNDnk+WbL+HX5ohQ5u5r/Rl7jgMok89v2bo5yl9GnfNAPl/54Q/LCYOJxsbKN37lV8qK0bFkheDbZ3u6yweGTKQpTSluMgqdvGaK5KL+VBJ27doRaJJ3llFUbqa4yShscXCHhw4HN+6e5EdDLOPR+Mk5BBwo7C0cVnsooBZEbtt2b3n2B39Zzpw5GZoxa3TkyKG8/xOPP1keeuiR8sd//CflrbfeLX/jb/zNsnnTlvL97z9b9u17Mz0HnhmlIpwteInfh4t99539yUjs3bM7w2vApcjC0WNH4+hxvilcvQH2gSJjoGUonCGUZtg8GPDWfJWKg33psMRYh0CopqfLzVvoJtdlv33PucD+cP3mzQQOO3bsLI899miaZ/A/cyaccTritX2vRfbbeZNogI8/ebLi7Bhcn+WsslZplOqwD7mXPpNUqLrqyGdOoeeQ+aLLPvPZzwYGV+Fdq8Iow1lpDXCCKpM7BcT2zrp4PtdQRROQ10l5texJJ3CuBe7WMUHE1EzexXN6DzrGQDC9Fu7l9z2rNbTW+OPDaHP1aoyKs0JGnM/bU7VxnAyQu3vv3RY9zjmrPOCVGk2VQVY7NKMdp7XCyhaV40eP5ozICklacK7ss/Xh2DlL5MB58N6SD+Ai5Oe++3ZnjYPxHllSnnnmmci183D23JnIiTX2O+7x/e//ed7PM6Z5zmClk1huSjLBqnTBmHdVfL4zIyEB7/7Mz/xMGRhaVo7u31e++c3/I7hezDkCzFMn6lCiL3/5Z7J2f/Cd7+T3BTlsFYw0bmlDY1QT2AlZVH0tqGcvnL8YWAhojiSENZa4EDSzh84n+TB5M/MA+iv7lH2vTuSy6AUBL8f/+PEjZdfuvXHam0PjncLUMaNhcXXOs4CVI6+64fnoZc9SJyXXqogBVOvXbYyOvXSxTqKli9HJ/uWzPwg3eCbk9vUn2Fqzem35pV/+pdg0kEbUsfbds4KHcsyt67PPfr/NDnpZAAAgAElEQVTqyZmZXDNB4cqVyYLyQ8ibNaULyFflxVYVnk7A3hp86ZWw6cyX2OxaAapD4ug216hkBDcXGhXZYX9a9Y9up/tAbjyT9yOb7iVB47ywub7f+LXZsh27dpV/+S9+N+daUK6633wF56LBHJoz+bHD+/HAlrszzn+V83x3pvo/5mjf7WA35/oOP3lhHPwnZr3nfxIWcudnGlTDets3dho7HEMY+ruODy/AIBs+3/YmPTDR6SPxX6wxv1Gl3bXCgjSwKElC+taa2sNm8/hDC7R+XZWBhk0LK5rZFlOSY3PxSSpBAjtfpybaa+eLzDYaY7qL3uBE13kl9eHTi9X8xk6vHvkI5HLL1ug3MtaCgZa8afdq+9P1X/7Sp+YZKspA2f7GxK04qfCTPaUrypTTqJmIkap4RIfjdlm3dlVnYMS6ZH1hhzUgnjx1ply5qgTYF8Uiw9zfPxjHlBOydOlAOudxcaK/8eKMs1G9k1O6cU0N04A3lAgqDnVhmG8HVG4jT548Ux0bh2z8Yrl0+WpZv25tDqQ59RbHAt/IuNuKvwm2U6n8kkleQ6H7oTzgZnxeRogipxhQO1EUBEEX8sXxK6ET0/whWlWWlJlDwUaZHjjwQdbGRt++afojarEK+aAkwUIoE4L09FNPJzqXMRIxebaHHnwoBgC3tcPNUbXpDr7sLKVCUXDQGO6WnfJOFdZQo0XRE0FhNAjcp5/+dKIv13AQMv520aKUeUXaInxODmEWqVT83FQcjvnZmbJ525a848hidIvdZWTpkoICCV2byZsNa1SbYE5GWdkDDV5K4OipPDucofV57sc/DnTAPso6yCD5ec16T4QOkEJ1DYakBUCVc7viwB0ycuFgMZ469R1SEJE2ct5atax1U2QCNRUHxkuGojnk1sWBadRtrSyWMl1ngqNGuZp9r7jm6rBgiqlNdLnG/Fyyv+GiDnPMfJnvVvJeVtZuWJdMlndyXYb/6vlz5eUXXixDfb3lyUceLauXr4ijqEoz2dVV3nn/vdLT35+mUAahOte9kb1FRuwaxz4xUfG6S4Zrs+1990WpyUhduXIt8kiJ2AdOOpy7s6xEypGzfmk8PPhhGVqMIm5RyrsUURpd16xNRuz0mTphtUb4M3knLAj4jQWSr7/+dkq7u3btKS+9/Eo5cvhYuW/XzsAuVq4aS9BrOAi5fu5HzyWgro2Z9ySrmsEnN2/GUZQZojitvWySv2UkOZjWn3xbPxRrgnTnim4SPLfmIcbQ+3rPydt1UiinLZCj8Ys55+hHBTvWijMmK+F+eiM4XDLtNVCdiPMbysoO/EcgSoZkIXPNS+NxXK13MqJlvnz+c5/Pc/7oRz8sR44eTXaDg+czdCHdqvHtU596OIGQsdKCm9bYZZ+tg/0zAIej2hzzOgnydnn++RcSjJIrxslZlkV1fTrUetSA82p+bj9DQ7VsWWgn6RwBIdn0joyXwJ5udF2GSHbPdZVIleAlYkxqFMB7Vw4NBqXGDtLOHllShQyNVn+lSxOAaCA7d+ZMskYc+J7e7nA9b9m6NWdTwOD5QAPeehstpATG5ugtmU5JFUkE/OigRrK8At3nfvxc+KV9WcPAAmbnysTNa9EPrcSfQGhAc+9g9KQ/9omtUsWwFnQTaMTuvXvLwKLFZWhRb+79wgs/zrrjar56GU1kSXAADqZ3hQ6hVwS6gftt2pj1ZWP0ItAtzj+d4Xne338gTqWqhGy05kfBJ2YmDveOHduzxpzuNoyD/mlsMS0gYuyxSaH5pINrZnVluXTpahoCgyFdVBMWeOtDw9jbFWghW3fgwMG8g6Ack4mGS8w/y8dWlP7enpxJlUhMF6/te708cP/e6A5nz9fS0dpkLZny/ocf5JnJau25OJrPsDd6OTirHCEBorMtccLpJWfsJnn1Ds4JGyxzn2xw6U2gVyuCixeaXMmNdSYnAjw2pSVO7EFlD6tNd+Qq/QUZca9aV6fJOh/kjpPvc+wXx5pu9Z6+l8nHy5dHJv7l7/1eelMkSpojl8BWQ/IdlHMfZ64/xj033ug7Hey7HeKfgBfcNdb9r8pWxw/ofGCBzbqDr24TG+uQmebof8zm0Z6nw5n1U334Vv1trF1gqs4mu92q7Z6/se+kmtsZSGUd6/yIgYWqh58LvuxNGiR7eyIzssMZX97Tkz1n9/loDUZm3+x368tiF5yLCus9G/vP7/Hl2qFuHVqchIPPtCq4/fUnjvXk7djPllB0/ZYVFxCoUrJTdJzESr46ibi7F6zrf/ivf3aec1Ozs1dTBTDNTQZoeDFGCROEJstcOi0vRxkaRDIyMlh27tgezDUhrN78iSgRY61D7H/FBKc61tKBWrehTiDs66vUeBrF7tu9Kwvyzrv7I6wQJz3gDfhJV2/sTMGZCxsDTdaa3cbHa9NdstKh+KkTeBiBa1cr9MICzMzNLdDvUKqcA06RZiGbBgOqtJDs/OCiKBjOh+l6vidbaoP8sZjJyPT2pTzMaDjUIAEhEr90qfIhj9bsh/+vGRwZh75kiYOXvX9vDDZji4rKBirhi8SN3JRJZiw3bdy0QKvF6LpWw4lTPK7vKyOMe/uyf6Fl6+uLc8CIfv3rXw+toWdrtEiaOD77mc/GiDBGzWht3HBPmkuuXr1cNscoTJWJzuCQVcsERqOZuoZknjK/cr1yezIWDC6lRfDsp+eVwZDVy4jvpSZ0Lc54+8npmQzRIHO///u/HwWl/E6p37xxK9koh8r1WgNKpfN7Nc/KEbe31aiPZaonw2dN7Fmw/jfqkBXPlrIQ+iDdyOlIFs3KTtdmV9f0FV7MdGczgFVu7Ned2QtrLKqTHfXz0P9o2krlozuOn4w9xzTZOqWm0dEyOrY0ikfGtEXFo4sHy2svv1wunz1bRodGyrZOsx15vjY9WV7d92a5dhPWEfOMsd/9kUOd0bs6HNXf+95flE2bVpVnnnl6AcsOTyyboIJD8VRcfMmz/at/9a8WIDwCPcqKc2FqI0q5V155OZnwjBWfq2PkBVv6Lfa//24YA0xUdO527tyVoQkbNmwsg4MjkV3wK1nBNavXpcnte9/7d+XGzavZp5YdxfgiyGnTUWGsOa0caFkwX/a+ZbWwKghw/Y5z4cvfFVZUh5JY61SrOrSLCZZ7VI5MS614xj177g/U4/iJY5URY0XFywu+KVP645FHHs6zgGb96Lnn0qjo3JMRBp/R1QSLpYJsCkL9sbeeSTYm2be5+fLzP//z5Td/8zfL7/7u7y40gjYqQJ9xhsg0naRy5OyS4cvhgl5cK0e7d5fjx45lFDjdu2XL5jiy1s7zoAfbv/+9OM2tkZgTIEt/365dYQ+hVyUcQJSsE9n2vit01C8aTAaODoT1p+8YzVOnTsfRbZl26+laMs10EPmSdfVVm21rmbXJjSDRu3qPa1evJ+j3uVBgmX6LFWnJSCqEgkROMsYT7yCBIRsN5+5cN0PMuJJVDrvvVfagvuBynXmBygMP7s0zo7tr2XWVFntBBhht+zYyXLnPXU/1K3p0SCKl4ted+aZTg9VfDp420tEZFVpQ5k0FvhzMMvtDL9DlNQlCNiVOuhK0KFNfu2raan956qmn4/iqZOo5wBuvZ6I5v9goYLQ5ewK+1phFBj0vGSe7mqfZH0GUc6ZZUdVRJaFB+cBNVEZv3b6ZrD74CC5u15qbRzYwEOjD22+/hwU1WWAGlRNy9syFJI0wGtlz9619Ov15ZoEAPD3ZsZbOvkSMke7pE7ptQFNlhPH/EkonThyrA82GhuIjsJPkWNApC+x7ZMD/W2N6w9RgAcee3fdXlpM+9ncozjWb4TkkFWDXXcv6CQbIuISPtZZxBJF0Hfsq2Egj5Nx8oHN0DUfa7/sbhpu+IsPhmL91O/0Hbdibs4uVx3M4GzWYr3BBfzfYx91/N6xz+37LejaHXPLP13/IS12xyHd+3QmzaMm1T/aI72pojAMuGVenUcY/vGMKo8ben/YV/D5648bI1NHJEiUqYC3AboFMoyzkPHNa+TCN/tD+uq9gKtCPvtqnZ/05tJnQOz6eP60xuEFJGh813e+sWnP6256Du9Yq2ulUTdyHjiFXMuP8LMlJ/ley74sWJXkRysO5mqSs03kHEgD7LKefHmjZ8AQ/DQbScbA7cPGFpev67/72l+bTqNGZxOgBcUuDI9gAWL/Rpcsyee6ll1/OIJgwHMzMlu077k3WBfOAMtmRo0eSnbgxcTNZcEYWqTqPHxZMpstD9Q50J5ttVLLGL0rpVKe8XzGYsm1Xy+z8fEq1lB0DwShQOK0RQYSabGIpGYjiIDdgex32gEC8P/Lc2AIcXiOlh9HnTU6nzG8xZb1sjE2kHFszhu8xmAx8HLabt3Ith1Amy8+Dxx5bFuGgvJeNcrYnc5A5AJSB4JNigkWzHjJAupRF8CAhKVn09ydzae0JR2MKkUWSFbS+BJjgMcIyTK7NeZaRDiXfiClua2oJfXY2pU1KQmnbfazv7/3e78VB/cIXPh8MpPfifK9esbLiqG9cK8tAUGZnkq10rLdu3Vz6DZdZtTbd5sq/N8OveiFMANbMfRwUQvkP/sE/SKZDdk5Xv2An2Mm+/nLl6rXcnyKCraPo6zrORXkqnfrCX8ppwM1KWadkewvjSB1jGtaL1VgJ3lnAwZEvayfrQhZaM0RgInOzcbLTA9BppEgmeBBtGue6NkjYT7JWh9zMl7VrV+WwOaScvlbOTINbT3/gJqlS9IjKR/Kc9lJg1zPQn2pNP+5cmZPRJXFMGN8H79+TyW8H33qz3Lo+UTau31D64N2Q11+5XKbnZspcDrCSVm3KoOwXLZJFn4xRyATGoaHyS7/8CwulrTxTJpBRhAPlpZdeKX/x/e+XC+cnyu7dm8vXfvZr5Z57NgU3T8ZAbf7e3/t7kesXnn8x2buW8ZbV5QBs27alvP/+u8nywnY7n5/73OfLPRs2locf/lQGPFmbNWtALzSbzaZh7jvf+cPywIO7s98cDYaPLHD+ODmhJOsM8hGceF7l/xqQokGsmD7nsbLDjEYBN+cqTbumLk5PLzQ9teyNfRbU0QHkZ+uWTXHePUdT7AJ55XLOiDG7Jse6rwZPmF0Om7WOgzA5mSqJABI9JWeQrFVoxL3J5Eow2JPglocrDrU14T722CM1iF88WG5O3Cg/ePbZ6LVmmN1DooPyP3UK//by8qu/+l+oaWbd6VafcVY4CgJkMkjncE6/850/yKjlZng4us4lB+jmzcqmkuzN4sHI+/TtyUrrVqqBoxv829lQyYJd9i7kmV4U9Ft7OsZ7aCgeXrok7+oM0jf22bP4Pe8hUaGpWfAp6ylJEihZX81CNpYX2FpN3eAKnHr4/df3vZ7zS9+7Xxzevr70WzSZEVy455e+9KVKBzdSR2zTY5UeEdzpWpIMHDDNgRxoCRjv7Zlb381jjz2RM+aa5E1WlzPLibPu9P2mDRvKuvUaNseSFDh9+lT5gz/4/eChV5tk2lvtCegI/QbmRKdwGEAZVVD0S8hSS/JEFxjedrROfLX25KZCcI6m4pTBRHNzncwsitWKM3VGyen87Gz55//nv8hUVbAPe63B0TPf/+CD5d7t28IOdfToR+Xw4Y8KVVKrqiVYbs75q6++kSTajRuTZcP69QlYQMnIDniOSpNg1T3Ze/aPfAhc6WdBlCCFTduwaWMq0noBvNOu3bvzjnfyyjtv3s9eeVf/tuet+sbpcWZlsv2xZ8ePn1xozuU3pGGwM8OCDie7Tz75VNba/qtkvvLSy2Xr5i1J3vgsXeLZOVGuSU8K8NgFzpzzQdad0cDoOpUye2hvBR8c9dipo0fjnJGfWr26tFBpru6xxryPZyZUm1NZOhq/dJzqDhyh5ZJ772hqvNPJXXDAOzR9dzrEbTJjGgrvGgyTW5Rq9+50pheaHDtj3u/Onn+Sg/2xU1knQLZKLueZfqaX2QfnFIQtTYlz2JX00XVnnVpizNlrUJI72Z7orco7PxyqTPtDv9D1Ce5R9MmMDw/FWbbv7DN+fzpHH4n9JbdJdo6NRXf5LP/WddL3Nl/7XyQZ9c94Tg4zNEMGkvWibZ6OH8nvcj/+h2dtXz/hYN+1YF2//tW985u3bEmGpIL/byZLrWObswYru2fP3hySF194ofQPOFBdnclmY2X9hnWBL4wtNwYWvgY92/ny/v4P0tE7MzNflowsjWMlM4D7c757NnRuGB8oSYttFKx7MwzuGSz1qVPJblQKoONRCDhkNdB4eY0+yu8gLQ5D61COUR4Z7jQQ1Tfm4MCjOkCXlEmvXgk1HGXhMHqOGO0OvVCjXaOAOSEEgQJVDhXxxLntOFwyGrJ9sgZvvfV2Wbu6Tjd0kEXInHuNYrJvMI4MicNqk9959910lzussHeEB+QCRMY7EoYGvYBL9f82lzFU1mIA2sjysHrI4s1MJ+vtmhShtXj3nXdrkxoO5NOnkpG153DhBIeDSwGCGcCS9vZoIJko3TrSr18ta1evKvds3FQmp2fjPF28eCnOtczgseMnFoIICoaAa55izARQL7zwYq5FmaFk6+rpje5xSNrQGgdAtoGz4R04EA6NfZB1886cGbICh+lgNKhPcxpaVFwrEZX2yL6S6zQktgaNTrMGOab8/IHFt1Hkt0bHmm7tO6Nem65g5a27wKhiuZU6Hb5aymJ8KBe0i6gCWS9sH95laInmvq4wBGSaZE9vGRlaXHq6Sjl58KMycflKWTI0VIb6ldIXlfXbtpTV69aV46dPlgvnx/OM9tqeq4Kcv3AuJdZk7SYmSumaDW2cs4fK0r0YS8+HjioTp0pXuf/+vTHY/jhX1l/29Atf+GKCU9lRSs2fZ5/9yzi/oA9Hj+qaNz1wuHKc9yHi15C2tDYS35pJEzBHVdMY6NC/+N1/nkrI3r27IoPWtznGHAQG2X42h6JigWXScXPLKPcm+MQm5LmcBVnLRnkku9q4kwWujHHjSedgpCdiaCT77txu3oxd51rZed+OGMiUDHu6Egin6ZIcZLDKePmN3/iN7Kvgj+4DzwJxIVPr1q4tmzuDVDhJ3insRMnO1slqnsP32wALBt1AEtjee7fdm+y05mHOOLxsg8GE616m/srVrNfP/dzPlnFQjOsCo93pk6gc+rW65/r2kN760Q9/VJ5//sfZh+ABYXSzT6Z6cqSMA6e/u2uzWceR4zTQb4JyWR9nzhmT1ebQ+uO8CirQNtIjdIZATzVSw6z1oa9B5L7wxS+UE8dPpvlPZcd+VSrIc8mIk9e+3u48m+dmPzhC5ICzaiR3Y1mSuebEcti9hzOOSYrO829Zf/CCn/nSz4SJQvLHfgVmdOtmMt/0dv1TA2D7ePXqRCAQNWGzPDbgi1/8Uu4joEoQGMgK6rg66VPFC0TCOQD90kzsfLzyil6lc8FUW0NrTy4zSv62jGZ3J+AZy97qZ3FOBfMNliJhQV7oHtAEe6Bhr5bga3KBrZMpd+Zkazksmg9v3ZhIX83TTz9TvvyVr5ZXX3kt1Qz44NHlcMSmGGt0BfcQqAsqDHYbiB4QKB8+jKlqthz44KMEQWvhjROYVjiPMyFwpktVmpx/9sy8Cjp9y+atCfY5NINDQ2FkkbQBUWrOM5vDDuO8t0bWpzX409PWgs34rd/6rewf/6NlMtmH3/3d/ysBvO9xRLEirV6zJjo3UJue3pwjkCgZdMw4bAqXEoyIA+1sRp4xgRyqWUlJKjYL4wunzppLgLGf9ktVrzXVChDAeDiA3stnM5Cnq/anCd7IXB1EVin46ld1rDOwrMEJasp4oYneOwksVRMlYnwu8MLOYJiWELKOdCE/h+5qNi6Y/U7zJ8eX3vM77nlnljq37WRo7/QHm3N9N6zlk5zu5mTn78b60WEAcVYEznREayC0DhzpkDPMzNbgrK8vfoOfZRrrrACgq9JyrlwZm0tftqCIzgo0dclIEnr8K9eIfrj//gxqE9Dxy0I1eft25IVcCejrrIfKqpaKbJAElSIxPkTnnNfK3JU8T6P8cx7u3bYtdKUtcZnnvTN7fbdz/ZXH185TZI88+mgWwk3Xrl6bBqPnnnsu/yZMSvWnTp8JZEC2E2aZgpFRYQAdRELGQCrpHz92Khy4Mxo450u5d9v2miV7951yo4OBapAJCzrBwe5QNVFQKIAuXhrPIbOADCVhJVgWL7Rmnc8fO1HhKIwWxU8xpfkvQxwqjUrDXIVNAH7w4sU4LbIRnDZlPQoqhmpAecKo3vEoFmXTNAt1d8Uhd12UTN6HMVS64+RghXj5pZfL6pWVK9W1GCVYxeZcW2NZlmAcL11KxJTBLJ2R35SEjM3LL+8r/f1VKXtmwsqppdAITTOajWWE4KHaAnMR6XNMOfWMZDDfHeyfLJNnlsHnhButzbGwfwwjHOtr+14pS0dGAuMwfsd49SnNbjt3lktXr5X+dL6PllNnTqepbPzipQXYCeNLkDE8KId6ZspPUEDRmfbI8dTpq1TYphVS2vaaYrIGDUfeoDAOBiVOsGUMWiXCu5AD65pu4Sio2WQRq5GrI6rjXFPJBjbNdXCPvT11ElNK5ZXCK5F/B7PpexVeAJJRubfrYI4KN3H93G9uJk4LQ8RgcXzCqWmU++I6nnv5mhV13D1MO1hKV1e5dcPgo+mMgu6aninDKC470yBHjZheXhvuGD9nlDFPc83tW+XDDw5Eaf7cz/98IAzvH3g38IaPPjIUaHGqFMdPnCwfHQTPurIQ4JFd1QAy65xwMBkC91B9oXQ5YWnqmNZrgbqulEuXLy4oPVk7cqkMDZ9nz2/fwpxSG5UFmq+9ti8UXjF6vaYWGu5wsQYO69dH4VG06RTvlFEZtgoHW1EE/Jx4xr+VFgPtma2lOwHiO2+/lzI3nLvyuD1QdZGhuH2rNwqY84RXn7LdtOme0I1yUlHFOQMDA5VacdnS0QRF5AsloGwop8t7uJehLvZ9wz3ry5ZNm0K7aA0ef/yJziTM2hDYoAiVVUVDboWbkF99FzEGO3dEv07euhW5+qM/+qMFbvzGfhMKv0vjcTZGli5NdQFkQwDNQKgWxDm5MZH9Mlo7wdT0VJxLhi10j7OzCagkNrDAuP9CZW4GZvx2p7KmCXbZQvOR9yX7dMfePXvyDpwu8C9nu6erNoRzsO3l+JU6iKbpZNkfTEMVs6phyfhzazId/TB+qTJQLebAL1MNXZRsMafP0Jk0bXea1ji8bQBIssx9i6I/Vq1ckeZqo9YNiuFcPf3pp3M/5x+fcgbjFBWROvDH8zHyZ8+cD66cA2afnF06sA7TqlSrnLvGVIDyTUB44tjRMrh4UeA5qDFrsAi7zTZWxit/aiYORK2yt0jsbN6yPRAtBp++9uV5nOmNGzcvYEA5cuxrxZpuTe+KoKnqgaHIgKqPsxwuc01dK1YGpmXAz+VL18qBAyALi8vA4GCc/tlMYZwKP3tXl0Eds3EgVL1UEy5dvBmYifPHgRRYfnTwYNZv587dsb2VHrNOW3ZWK4uW5MNYKquZCDt+sVwYH88zqviCEtHr5Icsc/jtrQQF6KIv9r4mld7M9eDv3aNVUxoU4cq1iSQCrFlbN3qsOZtsYWty824T16/HiZsGbZVwQePW4TR2fe8piYg7naPqXTnhrWHYufd9esDZsObkwhnyLoI6zhbZbNclwxxyuv9jeIg8S6O3qwwd1a++g/6OE9yBa7SftWEpHzu7NeMNVqfpmZyFHagzLRi8gZ2ovWU1aYBP/tat2sP0SY70f+x7d/mLC01/dzrX9LEv92h9Zi2453gLEuw5H44NoFfIiz1oFJzp5bhWk2jeIf0ha/VWlciZ8+O9yIlkAPSBKom+InaPnpG4leDUmBv2tJ7e2DffM+QxmemuOlbdMzu7qZAODCT4Zg9TIRoarkFRNmo+NtrzqKzBa9O7ntOfJO4W8Os/uVpdX/jUynkviAJJ8074/DZtSRMGDCUHEzSEw8AIi9oZJSeNknEAbly/HoULGyqzQuGdv3A5GzHQPxzji2OT0hDhX8NtizplZiZCaaOu3bixUB4lrA4vccAqUTFNtVGEsPsZgW+/e/rs2Tj0FGXDYVqcWuIv1dGUeelgcDXiwTcq0zGQSsEaiig80QhcHOPCiePMVqUv4sRGUBVM4+lm2Bli3e6CDFi/xQOVtQJcw4hb7wezaqMZPDhrDoCNxJ5CeGTS/L4NP/TRobJv39tl+fIlOdSc8Ib5JBg22KbixVXCCpTkwAdhXmjlfPtIWDRncSYEEO7/2quvLUyvYphRj+FttHai3RXLl2fc+7q1a9IgOolz++TJcv3y5bJm7bpy8fLljKLfsm1rcKD22DhdTrGgx/On7L9hQ4QSpZlSP9nwnA88+GBgP6AfGlExNsDxciTtj8jfFxnw70Z3A17kALUmQ4eTI2E9NbpR0OSBM8B5oAQp1BMn62jumk2uGfPbtz7m9CZTZLG3dyDrEpz+jEbNJVnz5kw7wJwadF2VwqtEVgIz6ak4NAfakJwG++FgDy4Z7jjXFdtlmmgCPHj2q9fL1SuX41wP9vWXkeGhMgav3T+Q6pGoGSZYsCDzx6l12EECOFP37bovDgY+Xk3GsloyeUODQ2kOO33ydPmL7/9FZ4oW2qGxBBJbtm4p2+/dURvl0sA6G0ejMlTcTFMt5whcDESE865CJYPN4aOg0HqpMK1as7YcO3q0HD10POU4Y+5vT06ljIdvPlmXGNDVkQ1rR6atAUNo3eLwdBrBGH2VINMXYUdBT0BI7IMz7bMyZIJSjho8pgCSE6t65lxylEaG1qVyNjFxqwyODJUVq1aWZWNLqqEfGMg6hRe3vyuY1PELF+I8zc1q1hyNwiWXHKPWoCd4kCXJ2NxS4vhz6sl1o/FUjnfeBcyy2gyFd3M29uzZnXJ9MvTdFZ9vuuTvfPObcQYFuTLt9pcukgUMo8GG9dmPJA2wwGBhWgq+dqt23i9evKDbyOkZz7MAACAASURBVCAHR8VKxp+u9gwbN27JuaI7W1DlnRssogalM8lW3//A/cnqcRzI3dNPPhnj8sGBA3HI0sA1eTs6455NG/N+5y5czO/DOJ46dTIOysDgUJwVOo6e8NwCzAqzM+RrLu/hHfw8+nlmJlUZX/S3M23tGGf3oTPDmjI21qF2rEOiZLy9q8BNgGsPMOpw4FXXsHyUrrmsP0z3xo1bk+VyHjdtdH1TgU3FPFJGRpbm/vDISsFsIf0i43zm9MnIJZ52U0PpGRh4g2qOHMaWdTTVEXo4lKmXLgaeVTNfO+LInjl9Ou8jgJRwkIQQLNHz3gWcTvDX4GdkXgAjQKtsIQN5HudJALBibHl9xrUG9FT++lDRXb4U9i1rpWqzaBEe4O6yfPloPn/kaKXZrU5yfzK4nEBrYd0FlmYZGCijsZLNqZzlw6mS0bXWzDUMdpvuON5nMrWyThzlsLbkhz4bQ6o4NNbZHzIRFohQ630U2ZeddH92lc5XdQKvUTmFUxdE0gUgGuCLIJ1nTp9NJtuza3TleKmWqaAO9PZXyMq5c7XaIfM9V2Eg4COtd8d78XU4Y0eOHK5Jr565yuLSXcJ539PNSZzNmvIP6oj1CjMkr2weG9Nw8o3LriVi7mxKFfjzJcKI1suZq9BEX5XuuNHTfgwjCRVdfw0EG3e8hI1EmSZZSdA2WO2WqZhXr0Zv39lE2VzAOzPSbbDa3c50mvV+yhzHn/TWO/+6g9qvTnHUc1dqNr4zzdmzqnYGutjdvQAz49dwwFv/C11HTu0dR5ld4Lt5F3bWflUI6I34U3RoICidChc5Ekiz06p09X07A1660DhXfHwYREBUOoPIPKtzRgYbA4j9pWdlzf28EhpMxbdVIQs/9x3vnuDjN762Z15mjSPhRm4y2F/HRrZJVyLCS5eqUnWgrl29Ui5fGi8XxqtyXjJcYQWaPryQ3ztx6lwyhqULXd58FJWomyG/mY5MmEpZvu7g0EA1LIyXyoPZke467MOLVHaHyoVI2Cmuargmo0RCB9PBpFpEjqMDvnLF6sp/egFHc6Wn6180kNIpeirX57BaOA57aM76B/K7lKkypk3jRHOuWinv2nUbWlkirE+bMS+ynp68HafcuzAcnpdC/ujQR+XUyZMpv2uAdD8lJ5GuzHIO4HydjNYOfSOntx4Mh0g8cJNbt3LIQqJ/6VJ58cWX6pjdjfU6ldpuqnzQmf5IEXGkdOBy4j03RSXLw4nyewIZfOXG+wo4TKY7duRwuXblSlmkiWR4JJnUmdn5NH7OzNchIL09ld+XEq0NSZWMHbuBdfasAivKTTe50v5HHx2M8wHf9+Pnn091RHlccAIe40BTkGkymEc/KCu8OEwDlIrytcPAuAiuaum7lskbD7iqys1bAqNKP5cmpK5Sjh89neAqZbbO9CzOu31kfOHIHfDAOYaGgoekoNr+k2EGE6e6Axpl2slayzjZS04cyq2BYZnaDWVkbDS4a7IfJTw9U+Y6MCyBS38vir1VZawDh+iawuBgiEfFmTpnHOhkAVeZsLkqjt6J48dKdw9n7kJosqiPGKzVq1PmIkeyi0OLl0RZM64UlkymYBq1IudRRsk6GX7hnDNqrUOeIucgnTlTMW0rVo6Fesu7rlm3Lllco5XpAGeKwiNnhm2I/Xv6jeKugaN7tcZThro53BxbxsbfwyNDZcvmzWXX7vvKo488kupImtf6+iITzruAeft9e8q/+c53kgSojEBo6CbLnt17y+1bsNv7QgPaN7QoChdZgz28HuzwRJhXli5ZXD796afDdHToo4PhMHYWOHneA92k9/LcHEL3JYub7kHztjj77A8HoUHBnAHrZJ+dZcGtxkbZEYabwy6jZJ9UB3EfC+hkQ/fueSAOjOoEvZcgsxN0t6CaPlNJk1AQlNsrz+icOIfuDz5n/wQYEiSaW8lhmoUylGEuQQa4mE1ybsgYPWgaI6cPJaSvr37py/m5zKJrgaxpVP/sZ56J40/OJ25Uej5rAeMcp31kWR0gNThYjh47lv/fsX17ZJROOHnieFm9cmV57PGKXefs0EFgaJ6Ts4zhpU2oBScQzIJpGYLiPenCZjcETOTDs5Orxx5/tGzetClBjEDjxo1rpat7Ls1927buzBqALwmSTCWUFNq37/Vy9OiJ7OXuXXsCV2kJHTIjc73KM+sFGhkuL730cjK8eM/Bfsg555JjaDKxNZRpFNiDXWS0dad0zzGkE6tdrVznjSrR/Sv0rTd6kRNfg7lNyUjTcX4vcJFS2TyOHD4aRy8zGwb6EoSs27A+awu/39Or8joRR5uDA+pVcdY3yqJFI+WJx59IxjsMO5NT6ZvyPD7zwAMC7ctp9PPVmrbtMxnTpCkRwCYJ0Bqkw3PTQe4hkUUGXNP5qLSK9+V8ONuG/iTze+tW9t6gKhAsUBJBibPYiALIAhtFj7L1MPTOoN+3T6BpnCZVY/4JnS0Aa4wfEgHoFmWnyTX7fv/eB7KmKtUV4oW4ATPUdLl85WIGhpnGWUptVhfkw5vDrPt3GJb6a+DeoIj2x5mq1asKk1igeZubjy6zF8uW6/fSq1Mr2vS5qnmt3NYsaoOYJHDsH8ha0+XseZtvoXGPvGZMubkNMwYtfdI0xgoZaV9zXTWz+0l+9Cc610lW3zH1sfO/uWTHf0N2QLnU+6C17cm7+nIGWja9nQeJn1JqlZhupsslUfyO9xWw85usQ2vGb9nmlozjTCcxC97ZgamkgbJDq3snPMZzBcLC91uxfCFznn6S3t58r9Gn0k2SFoHoDtWmXp9JMvH6texDquOdynemTf/9v/7ZecoPcNzm29gTx5UYb5XBgco/KJIXYck6+76syLKlS8uRY4eSvbx369YIugVp1E8Xxi93cIdKo8ujrCp34ZEyvNQQCAZTOn46B0Lmw//DwcHpwvQSFJGC77fSUBgYZG0TEBhbWflWHTqHcveevWX5yuXJOlWGDLi43jS3EOpMr1q3NpGGzNeJkyfL5as1O8eIi/zS0T4ykmxH8DrTjNxwoiXDYmB7rl0xpajiGh0cv2/yoEjRREfPWEfUDscw79mzK88YdgPG9caNRG+yjjKsFDXsIYXImPy77/27hXIXB5oR8bsMa4N2JOM7Npa1+ODDD5N1tk4MnOwk3HWjouFcey/G1PfsUzJMPd1lz+7dycSkmfXE8TK2DDdrpRo8wihNTGRYkAa9qZk6QvfS+HjZff/95d57tyfLKwupux8bw1e/+tU4zEpWskacCM61fVaatu8qEZxJZT0YRwpZidMfUy/tpT/2qzZ8Vax/xtZPT8dhTIBgrO3ysQi1907DWOjTLpfJqdvlkUf2xvkcv3i+nD83XqamRZzzeTaOIMXIyZyb7QruWED18suvBm/JScb0wWlVcgJjkX1uAVPKYNNzZZIC6+ou/Tn0g2X52Kpy/eZEOXH6VJmem45jumrt6jIwuKhc12MweSPNit10mTWduBW8tQlQgwN96VwemK+UimTSezLY169fiUxwOjkNu3fvSROeKWdvvLFvIQu1efM9cU56u6vyVaL1zILojE/vH4jhZuz8fepUpaKzP0ePHU+51lrLpFZ5Op215Vj59969uxOEmhhIsfjdwUWLs3dGLX/5yybOdQcWQrHvuG9nGAneeee9GC/KjJOqLKvZNQ5ngh0NoUNxFDnBqPs4Y/ZAYEnRhbWnuyu/jwnhT//0TwIL0LBlv1ECfvqpZ8q1q73lhz98oUxPdpWBkUVly71by5Ix+uJqKbNTCRAuXblUJq5dTsXn9sTV6ALQi40bK3wEPETQZ0858IIVpWFwFbRjziEdwxlv2WPZuoq57Irc+n9Ucf/TP/xf48gfP3qofPjBh7nWD5/9QWByKoDOo98h14yQIAMFo4oTHn94ZvvDwRZYuh9HWh8APdOmx9ITrW+BkfE5597E2TTgdhITvm+SqPPj3vawZWP8Hr3l+t5xy6aNgYxNz1QM4/73DkSmvvGrv1bGL4wns3j89Ik8J0PIsPv9y1dv5LlUQzQFeo4H778/TBMYJd7f/165OTGRhAEHH4TAHtK1vufe3t86/vCHz+Zce7bBwYHya9/4tXLvju3l/XffK2+//U4qqowu+EwYiSZvl6eefGqhYnnhAkqvubJu3aoyPFKhG87BxA2UnbNl7Zp1ZcP6rWGJevON9+PUk/9k8wdR8Q2WqRl0rd3Rj86+ypHM7Le+9a04wA2uyLmDT66466sLsuEZwnSR3pabCz019g9bx6uvvpLsHH1KN4JvcSL1E2Gtof9BivDP09sSIdbavrJLEmCcUJXHocXDSZosMo1Vw//6dR2Yyo3OIKnuQHw4+HQK/WZ/mg0m/yonDRLhmbyzd6rl8Jlk7PRYyP5vu3d7h/rvUnRNOITn5+OgcIjoeL9/5NixBYq7NI319cY2sDX2X6Cm2kA+yJ994nTKTqumOPdkoOG3yYaGt61b710IEBtumlNKZ01cu5bAiY/nDMGsC2Q1fwqUVb6cyQ33bK683pculQ33rIkdX7FqoPT39ZSr1zjXa8rcbHe5fatW0NgacibLrfkd3SzoosDCOWnsReSC88sGS1SoDPrdBiPr6evJmaZTyd3+A++nT0ZA6gyQOddKA2nHWRUYNjiCrLO17gLPmJcl/nhoCqdSpTGu8B2NjndnqDnXf9XP7/x8hYHUbHpzJv08yaoOzrvdr416bw2cd2fN78Z3V7rK+ixt8mK7pj2PY95pkmwY7XZvf6efqYOjbp+V9e7LIEFJpcE46SoMyVR3pnbTU41OsCWB0t80oPqlgj1Z4bHYxOYrWxXZzLTvvr7IbipvKg5m7wgw/vYvPTrvgzqd66jf6fL6vrcjlEYzUyyUPRyyyM8DUXJrV60uFy9fSBaDc82Yw7i5ebos5+YjqKZb1bI2hofb5b33DpSunp6ydevGOmSjMw3ofChXLnYadCbKqZOXyuBwbxajwjEqDZcMAMMUwvtuE7+uVWaGmZk4rPds3JgSXGAZFy6UZWMrggX1b4rDZxu8QImfcjRoxkL64z4200bi3KXQOCH1+WvThUhRp32Lmiwm5ziHvqu7XL1eJ1PJACVbWkplIRjoi9NWm20q24XrggjIuIBGoCDyu9/65rfi6CrVyVA6sKJuXw42Z8O/rbX/9x7ei1FzsCm4NjrdZypFXDWY8Onb790eg3DgwPsZyMGJoeRkDPC2KudbZwMEKCWwAO82391TLo1fCS5SbPgbv/7Xg9Wzvt/97nejRL/05S8nKy6zCWvpvp4RdhBcQAZNUABjBTqjlBzu5kWDCeIobhAH2WaCC+ukXKRJSkQoGyFzw9EhzJx+2RF7RWGTg+07NoeXfN16BPHD5c23Xi/vvftB1mVoMbYFNIGLk72iYIeGlkZxOzACwH2vvZ49pQzBRuxX7RLuTomqUSIKVCdnZlNs6suYW5qhp0zNzZRLmmYn6wjqpcuWlKGR4dI90B8MsAgbHZlf7JqZL6Omkd1/f5kJ5dn5smxw8UJ3s0qL8tPlSxcDy+CMCaQohCeefDxNg3/+F3+28EyMOCd19849WTvOHzmrTvBQSt0MJ4VQy6MVB+c5DY+wHz/4wQ/DPUsmOIBkhWwIku/ZuD687NaCLNp7yqRSOh4uTz7xVHns8cfLt7/9rcjt13/5lzuO5uE4D4zsr/3aN+JQ/87v/E7OAyiA4BI2Vqk5Ay6WLU3ASnZAEBj/EydPZH8FjpwU8CLNZ+TmkUcNobhRDrz/YVm98r7S2zNYJq7PlJPnT5ZVa9eUBz61K9y+1y5fKEMjQ6EFO/D+O2V6arJs3rAu7yb7xbnmdL7w4ovJrIFe/fmf/1mnhLkkcrdL/0FnsMB99+3MOmhEdr5ao1Pj+KVPfvu3fzvTFTkK1nTl+g3le3/4nbBjcCY1BNInjQ2EDhC8OLcMH0cQ73IbzECXOfOu7T7WFSQBpZ9gyBQ9ez4/O1euTVxPX4TzRf71zPA6R4wkvz6RCbOYGjhL7727P9dVUfPemFJQrsLmzpfp8u///Z+k0kan79y+ozy498Gy7/V95cVXX05zmSm6zqHzeeacwTdwvPNhThKkw1tzmB98+GG4qgwac4ZxLTN64AxK4pxrMsVRkJkEmiSjzueOHbW3ZvMm9KXjcShHly5J8xPdABYgCGtUa+Syu3u+nDx1pFy9Ph6aUQ6Pn2soPXf2fOnqhr0fyoTTnu6h8ugjjy6wmXiX7k5mLtXNNatTuWVnJJT+0T/6R8kc1wFjy0LBRy+EHGBuNjZN0DS6bGmyic4LvWNirb2yL7LDlRGrYmMTWHeqR5xvFcLQG27YEOeCc3371s2yft26VC/op6GRJWmSPXvmdNm+fWeCLgH+e+++GxvTqhvsLJ3c8Pe1p2lqATvszLbqMQe/TskdiYM6OlqnGtOz7CunCR+3pIXnrRm+8einjEXv9CW9/sbr8SX2vfF6nvXBBx5I9htEKDRn83PRd4Is1w8bkKFGJvFpDpbBnJ4KmYGspaSBYITTTV/JKnPk7ZuEnGBEhUOlT5WI3XamyH/DV0vy0P2t12P8Yu2H8Ryr14ylKbSn90ZZNoa/frQsXYI3/Frp7RmNo8seHj12JLphemqm/NzP/XySeeS/VXJBBME0QH8aPIrdps/ItWuMrTAYCrORScfrMqSJfXIduq5B5lxTX1dGgoO8zlfblXmhEjxz88nQShhJQMT5jC/z8aThn+ZA0zHtqzm8d372bifYz/hc7TMNP3735+50fO926O90xD/+WceB7kxVTI9NsOkfwzlaNrz9fnPq73Tc7/y8Cgh/lV7bvn1bPkam4qfOTMcOSrgmETBR2Wvof2fWO9oH577dL3Sv+qYEMhlqWGl7XatVEPJZmWvC5isXmKtNEn7JxikPORQ8f8LGAH3c+ALDN1KWL1uSQ5XRzP2DKfcvSkNGLVFQdvvfe6/cvkVopsqiocEytqziu1GSiVo51ww4pcJoi9AGh+shxrso+8GpJfiu69AxHniRHdaW4vcelBnnjdJYvmplnDyZAp+j2PyehkK4apEhRxqJfxvgkHJcd08YSsYvXYoiyhSz8YtpSDHVigLwuxba39ZOROzefX01w9a6km0SR6EpEs/h9zjTstI2RRMjpcm53rN7T6jz3t//fjbNmjRnrmWTGme356Qw0PTZKxmP8PcODQen5jnu23lfnjcUcQP9EQAUTjKk3/3uv6lNG2NjZeu2bfke54zSFpSIeium7UwcGPRMvG1jcC9fmyjf+MY3okgJq3v9yZ/+aQyiNXMIUL498cTjeX4ZRjLkeXEjRzBn52o2anHNSlEmFJE94gQyOJw8GVFDNmDbDf9QSmcsHIhnf/TDwBkchOD7enrLfbtwwN5T1t8zlmsdOnSwnD0Lb9lfhofGIttTk7PlxIlT5fTps2Xt2g1x7BrOijK+dauWpawZWXX9Wzc1MtTGB86AA4ZoJEOP+oZyVlau2pyJgFevTZSb09fjVM2WyQxCWoTvc9HiMok67srlVIJ650oZHR4ujz78UJmZmgwOe3hAg+ZMHFByzNHhhJAdX4wcBdrXz6kdDM0g45PJe+fqxMrlHWgLR2Lbtu21ySOZy2UZpGTPyKRMpP3ibJAF31eidYaeeeazaRqUoaljgqdyTmRYArHq74+TKQBXtrZf/l9WiJIKF73OdnI3N5dqjWfLJMIlS3N2WpXC/cn7a6+9EiMiS2uPldhrmVy3/+U4RhgVQJ7Q9gnSBB0gLlu2mDC5oly93FPm5/rK8NCKMjU/Gcz9fN90KnS3J2+Wy5cvlP3vvVNGhjBq9JUyOxOaT2safmJUX9N1pK7nhq9k5KxJowmzD+BgAhmwM+tLflO2XLQoQSm9JevtSxYTRvsf/sP/paxct7n83rf/aapHjz76SHoNwEE4KO4hw6YELyCyLr4nO+ZstyEhHFb6gE7T20E+7GOdMgjb39WpRhzL1L5aqp5PdQ2uGgbWSHFrq9rkXQUqf/iHf5gKx6/92q/WcndPKcvHloUT/+TJY2XRYFfp654ri/q6y9Of/mo5ePBwOXz0fAbwgMMdxRucgR2ry677dtUAenw8garrObNJTMxrCu5NtQDWtvJxXy1bNm+qlZLLl5Jc0Th43307EmDLoD7++KN5v0OHPypHj3CkL5TlK5YGKmIiIUfUZzWrCWTAIbBafHToQNm376WyZu3KZJ/NGyA7dAC9dusm/v6TZemSFWXnzvuiT515+kfQyzaqYtCNqVTcBqdYVH7w7A/CeZwmzMHFkYH39r8Xh1SvgfPJydN34/fAIGWWMamkWnf0WN73lEmKCSAGU8nDc05XekYVIkYe3V7d18up+mFNAenyHJxv8kEO4VEPHvwwfNnkih5htyuMo8qqirJzzcayD4HC7N694Eiw5/jBBeLgkXSOL7KYhvLe3vQMuJfejNbQlv6k7u5c199k1H5LiBlClj6t0Htuy7XacDDv7bqqdb4XjG4nqJD1lcW3tq1SnX6IGzcTXIL1cVqtCV0jABwYqHzYVzrDRhrkBvmA9fZeroUqUvB65cpEhZtiHrp+OWw3wyMz5fIVz6InoaucO3ex7Nn1aPS86jqfRYUL/FFl+54Nm6If2I8868xs9RvGx8Pd3tiuWhXbeVUB0ZkiiUjPl4G+6AHP6PlWrV4dHcChVoH33vqy+EPpk9Hz1qENbI7evMFQ/QNJXYJCtKxvywrf7ehyXSWu4hR28MN3UvotdGF2fjFsJBiz7rhQbRj82Ev/JEf77vv+h//uXnBinbcFmEUnK96cedeu94v7/gmX5ZDXoIIfMbK4+pJr161OkpceUgES3IA7tWpdhtd8aEIwKs57Fhi0ZKjJn/PbKJLbFFHfYwdTSehg1BPo/M///W/My9bWiTZ1qmHGsy6Hj1q9MAQF9+Kbb76RC7eL6zxesXJ5GVs6EjwxjCsndcXylWXR4uGFKVIO4XM/+nGylqLFtethcQHBa0d1cNT9/RFIX5zhHPY1a5O2b3hvSsZC+j2HkuGhDGXUavSis9SgArzaK6Ikxlas6FA41QiIo6hMVVkiard8w/+kEaqT8aVUYck8p0wqZZTy28WLuX5TMBxnjogontFr9HaagRx8WQDOCMdNxsh7ibx1vHrv4LEWD1bIxPETyWhyhtOsuHRplIR1adl0mTuRus8TEIfQHxP24FwpB3AGeyQbTlAMqGFwOY6NnUFGDgTiwwPvB4/KMCj9KpfBn1K0cK99vT2JsKNEFxtFXaozM36xLFuxKgrSvdIBf+lSuNA53t6Tk+VvDnZl0ejJelAa8/OVogh1luyWZhRKiZB6V86CoANsgMEaXTYWmkPKE35dGZOzQhHA9FpHWcxm5FavXpaGpg331HdiKCjDpUuwA9jPSicoC88Ya7K0NhV6UmFIqiKy7dXgmTQ6H8wkRcZ4C2w4B909/ZHrUoYSNNy7/cFMKXXdybmbaaIYHOkvl69dKd0DfclEUppXL1+KYsQUMrJ4cdm6eVOZn52sEyRvXutkBuYWuMv9Tp6tdJVFgwNxZGbn6oj41WtXp7nxxMnjcZhlGs+eOpNsnsqHUjw5gBOnAGRZwSAomDdefyuOhKYl2S5BkkZBRkumiAPL0Vfx0LzIofziF7+Ys9U3MFA+2L8/GUOGouJ9KbDJOHsyk0eOHstey/jRNRw82cbW2U5JCnYpbGdb2Z6jwOG05vbFe4BsyQR6xgx36LCaJFuQRlWj2Y9nqty5s7fKa6+9XaYmu8rO3dvLY088Xua6psrJUyfKhwc/KOfOnUrGev26FdFXA71kdXEGbdAPHGbGyTlQCjc5VDadoySrQY4ZSmee4yTg56xSyP7fl4E8snOcCRUdxh887B//43+czMf3vvtvg6fUvMbJNokO1KeezQvhW6YjwlyCnWX8cipzdBtZUM4mY7K99sqkSzpq+bKxnB0OaOOf1xh66NDh6uR0JqRxGv2eisHqtWvKO2+/nefkdFh/WUvv3DU/m7+3bNmYzP/b775YFvVPlHu3rCrdvWPl/PnL5Z71z8S5vnrtStn/QaXlW71qU4UWdXelEuo+1q4lFTjXoIay58HHXrgQnffAA3uDRZfNpx/S+DiqcRNDFdxqd/bFOcncgkA7KtYS3DBNlKvWJKipEK6ecvjIoXLz5vVy5uyJsmiwP86rap0MJB0ADz0ysjK6/sL5Swt9EQ8++FBkLdW1RYtiP2rzssRDCd8/FpUKVxlMtluGft/rr8exBqHi+FlP/PTB84dVwUCKyjKkGuHdBRP0KL0T2ODQ4rwn3cwe0TeakvXWqCLTp3XEt0ZhkJ86SMMacFTJaJ1DgPMaP/iy6PCp6cnohGbH3ROERHDMCa/PVxmXPC/nWPBIj7amfM783/ybf6tMTk9FrjiXjdkpFZiB/kAtFggLrl3L3m3Zti3Pw65q7Pdu1laWn6PmrHsWzbMy4D6nCqpB3vOC5rVMOydYYL53j2mRQwkUybw9ousEVPQNWF8gVCaTji3L5FT2vA2xYafo87m57vg9/Ipz59HVljI5ZUT9mSSZ5ud6ysXxy2XLpl1lx46dC3Sb5FgiAAOZ4UQCOs/KsTYds/F7t6q02Q9spHPBaVZd5Fxbl8AOx5YlgYCxRbKIA714aLC+dwdzLPjw7vDxqij8BMkFGW/7bm6CpKVEV+j90P+l5+6THNHW5veTPurdTZApyv4UaMlfBSn5f+dkV+f6p009/KT7/PTvVVx5ppt2BvBJBqu2OFt8InuUpEToZ4cSrNLXKj2pKoxJuHRnrcmv6zXmtRdefGGBNpitCM76TlrC/+1//K/mKX2/rOmBwZax5YUzOg63Pw7lcz/8UaIlxmT84oWyZBTX6YaybvWqlI4ZdkMlHOIBoyJDkUXBbivHj59KCSz4XF3Ep0/VTM8E9oXbca4Ik0xxstCzs2XFytVxMitly7Jy+NCRKCoCR7MpDcPbffDB+FpK2QAAIABJREFUhzGG1dDApRoSoYFgKI6MZ2dEKpYT3VpJA6RIPA0INyodXuNX9llGiuKqzR51IzhZ/m2x/dz1GEIORetUdyhkSSlKsIY2tREkJFMvh+uYT46kPyJaCoTB4Qy7DidEdN3YN2yy6FemPY2WFy8EF8spafSHx0+cSBc6AQlJPm7fa9dC6O45kgHpTLJLo+WSkWSwDHOgsGWsRd6cV/CDBjvQMEcQ+zoT6jguRw4fDuRnx67dMd7eq62VyI/Rt4et+TT8d6XEEbfOnOvacb08ZRrywVAxBPV3MHOAI8nCnk/TiKy+wMl7gatQSgIYh2PdPRtiDFyDobAvy5aBxxwtS0cHg1MXaG3dvD0ZteeffzHXmrxdIUsMamtA0dTXHHz7WpkRNBcKiGp0ag9MJgz9H1jKdB06c/v24rJ06fIyuHh11l5JfXL2Zsp+92xZW67euF5uz2A80FA2E9x6aPgY7N6eMowysmsyivbKxTo1jryQAwae8m1UZ/bEWYWv5Gxt3b4llFs4gp1lBvj99/YnS8h4U/ZkSiOj80w+33j9jWTE8Ih7XsHm3/o7fyfQhe/9238bR8jaCRLT/d5bS2D2xtm7b/eesHC89/bb5aUXX4xRYUw5B/ZNUAY+AqOv8sEYWudGo9hYA2wcpxE+mVa9/4G9eVf3DwPLosE0CXFgZA0555wY59S1MODg36aXPjjwYWAkU1OmlJ4rZ8+Olxs3J8qnHnmkLF+1PKVkSQLOmIzoQF/NFsGe6vcwZEMg6F4ymi2TzNHQPyCoZLzoAtk660Ym3dNALSVyckvvuZfsMhiUd9m//92c/c98+tNZz2RzR5dG3o2khulbMjKa4MUZEeCkwjU2ltKyzG8SBmOmTnYtNE2SCQ5JmkVXryoPfeqR8tLzz8eoO290Fd7hyr1Nz69cCLRhyjnAMnGcdPAG+0APtQb3UyeOR8ft3r2zrF23vBw9/mZZv+56efLJTeXIkWvl9Okrpa98LvK+avXKZCglaC5drlz+3tlwF8/nfFpb+oiTl0anru7sM3YATiuYjLUhAwcPflDWrF1duruqPsvY7p7ulHHJNLmy3mTLntRektPloYcerk355y8kKJR4IEOzs0Y194fOr2EqTx4/GTuwYcPm7KMMPczx1i3byqOPPZ4zyEZhNrEf+kn0lsA/63vRfCr77nxwar1bZcioFRpID8N9UOBpnJTEkrVuDf0MsmvEkTx9pvZhsIXjdUIgvekMsL3WrkGx6DlONntH/7z11pt5f0Fea8I1dVVDIGclDVnDGBcqrp3+oisk1ir7z9rICHkWyAj4nHVfnGpyR5beeefdOLF/5+/+3bDq7H//QDLMZJNz4nqy6Rxa32uJqVyrgwfWsLdy1aqFpFImHi9Zkgoq5+eQvgXDVDqDStxXQE7HCJ6aDbbWqkHXrt1IMEa/OFN0+uRkLedfOHc+58mZ8XnJrkaVay2vX6/TqcfGVgWuYe0uXDydJNPlK7X/TBJi7dr1GdCzdMmqsm3rvfFh/IzMur4zumrlmsjQA/c/kGqa6lMbj07erCNbSS4l0tz/1m3UtRrdb2VNHnniiQSUgl86UoLH+a4DvSbS2MmRtteCfZ9VWenv6Sunz51NYNLTpXF9Ov6Vc1anEddK6yc5u22ATXWva9b37u7Gu3HTzRX/qxzr5JU/YRz8nW78T/4+rtz/dCf+pzv77Y1qQyUPhLyrYLJR5KQhHmSl6aBUlW5UO9N6uFojqj10L4EnPZWE4tEKP2t6MgxJ/VWPQVh0/fZ/86vz586eiecu0q5O2fVkFDJ5cNloDIahCc8++2wOTzYK53QPYR0ua1YZpADverU292mkGea8MTxdeRC0UZSUzCp8rAgLbZ/yuQeXzU2X53wpNw1lmLhepqZnk9G6b+fukMIriYCBWASKWlmZEmDMsU8wCHDUnntgAF57KKUWCsALezaHJ4bk/IUoQs8kc0KxcZwYU9GrxU0W/9y5OPYG4YhmbFQmfF2rbBOi7kaIztGyORnCgr7njnHtDCiFEm5VzvWKlVEUPm9NW2OnvylUf7znwoS0pUs75ffuHFrOdeu8JiSUImdTc6TfdQg59v6mYGT+RP2ibJ/HdiFLMboEnoyzVSkPnQNjz11DmZzwOODw+K5BFiZv3ioffHCg3LMZdVidzGe97B8lRdE0PDolSCF5z0Z9Y700a9mfRzvDZmT/6/7eDK7WM8aJ27Q5MCEK2vO9887bcYx1kRNm94ThF21yijk+Mpl6CBis0aXDCSQef+yx8vmvfK3cvHI1TgfHB8XPxPWa9WHIPbN908Dr/p7X86fCMDic0jFn1P5/6uFHs4+Cl3NndXdfKjNTo2V2pqtcuYzXc6AMDo2Urp4bZcvmjWV07eIyfvliGb8O59wcaGs+Wfq65spAb1fp66UIpsMucPM6onsDVkrZsaM2MBofTO5VOmTMMStg1vjKl79cBhcP1Eaa48dSgZDh5aAwRN6TcaLcNQszkuGWnZkNnOj8uYtx4A8dPlx+6+//t+WRhx8qz//o2WQPKR6y4LMaqLyze8NJKpGTYY4FVoSUg7vgsCvHs2pBsjNr14bSy9mliOw7A4SJgQNhrVVDGCtVCpNfZRsuXanlOn80Q9MFjBZnwb0OfvhhKiqMuJHOdJJ/y8pxhA222LhpSzl85GiyWbC2sORwxdV5PpH34FTUQRkV2kQBkzsyRT8wtmSgZpPfipzZhzqNFByoPwGOwFTygL7jaHO+v/3t36kcyqOjgURxrHq7unN2lYM1mtGDO7ZvS7B04H1ZdSPaj5fjx04Ex2xNZQIFv5wD65Bqzuhozj3HEtYU0w4HBd+9LD45pc/pAV/2nG4n05IiAnLZUI1YdJX3wb/9zrvvpBqXEv26dWGY0Hgo49vdg/HiYtm9Z7D83M8+Wg4fvlBeefntcvXyvSmlDg4Np8lZNerQRyfLm2+9mYE4jzzyqVCF/eF3vhNdIVmhFyLQog4VlrNnXZWxBYWVw/9Q1ofzJZBUlZFR9PvslT2BBabbOSyYHsgd2NKuXWAfE+XsudNxWgNxxLu/aCAzGNg2uvH2zXrWZd5lJPUReQ7v4Bk8V6V7HMveg7fpy6DDVVbZE7rJGenDx6sJr8NMxMH2OwIXA7ty7lL9qhCd3v6+hcm2rh9cdGf4FTmwn9vvvTcOlXd0Bp0XZ1sTfcPP2yeBkfvqHbFe6G/pBAGJa4MZpklzdiZVZDq5VZs8k/U0ql7g6nNknoNnPa2JJt7BocU5Qxx1DdgaD8OUMD8X29oYTNq0T9fVZMqpt/+akwWAkjP2QVbZWrpnhhitWh2d6kyTTfrHefL/gk9r2/qt6EbBCipZnPdkQ4+SZ+Fg0i3kQO8N2kV7hGGHHaS3KgvZdNbVWoyMjKbqpoKsp4gdunxlPMQOy5YLwMfic6CeZZvAbVzD2W8JQuffz+gpus8+BVI4XSk+2Q/JLmsCBpUK7PVraZaVYVaxvf9TD8cutEQc+/r5z38hDj45FDgksZOpkb3l5u3b8bUGzHW4eSMYYnrFuf/ow4NlZtZo+g5LR2dK4924alOG/1O+/r842P95nev6Vr3dRtLXmSuy+Bn+xvb2OVcD8ZMaOqDROAvKm77gU7SfN1h0G0bTBuKlt0riYEnF9Xf9wmd3zsvcGMmq/Bmi7tm5NNrYQJERBbN7533ljTffSHmLY6Y5QzlKuW9+djoOWivrxwAM6lA/G6wzI5yyVk9PBKyNFk+X8vlz+bffIdg9/RQfxTNbrk3cjFHE/coYWx0ZMS9cgeTzYSZg/H//938/zoDr+CLsMlnK1pSJDZbBI7CcbWVAh1HETVH7Pc/YYC+tgdEBsiEODSPHoWtT4CgDCrDhglyjjv09l6waZ821renMjEzX5WSoAw3pUMpxGh285hhyTCkL66QElExCmQ92MVRn01M5/PhmG5ba9xu2ndNNKbp3Y9+QYZFprAwrA+luduA5XLhuPb+KQeWLRDGje3lNGENkjGWHlKatDQU5NjoaB/bC+KUoX7/PGFWsX3W206ClSWaYAa3jpptR5fwol7/77v5ORqQOBAoEoNO8msbEm+AaK7NXmC6sjWy0dVamJJdgB5SL8bYcxPqZY7WTt7e3nDp1IsHg4088Vn7hF74exUqhvvTyi+WN119PthyGmsPdaBUFbIyMtc4hQWHX25dKikCs4nv746zapxMnzpYzZ86XrrlVaYy8fLG7zM7jk11T1t8zXJ555qly7PwHZWpmsrz21ivl6NEPQgc2Oz2bhpORoYEyOoKxBGevwTrDZdnI4pwt2QrnUXBH9uwfh47RImuffuap8vVf/Hp5/Y3XAiOI4/+phyLLZNNaey8BHPlXhbEuHHRyR0FgC9HUJrv3jV//9ey13gIGQMBKzv3Oay+/GoPl7DFqqjYCVGefwXdWnBvn2J4zyMqV6AcrFdeqBS7ROm1QYLcixhuFZcMrk6ntO3Ykc8WRJqf79u1LMxf8oedmjMMC9N7+GOOlS8nZXKBJ9MGWrZvzHJzmk6crRAf20n739w2masLRZBjBH6yXBscKXetPpqg1QKeBctOmvN+BA/Cr16OoyZqkAQPuzCgvc7BliR986KFU9/7pP/1ngVlYMzqAYgfbCJRn9erOVNDpDJ7yb/skyOTkHzp0JOcEDAr/7vKVK3K2W6OtzwQ2tXhxZ7jM4mQtOS8Z2/3qazEIrfud0yWwtd7OIn3AABvY5b6MsiSHs0iO0hMzMlLu27E91H4yvsdPHC5Hj79V1q+fLuvX95e+nqVl3773ypGPlpYLFy+V9/YfyBAWazI8vDy6C5sBmjcO4De/9c3su8zOR4cOpmytimItfaHmVLnhlMiqg4VwIAUeYF4SOJxszgPnmMPMRi0wQk1OVZ2yfKw8/PCjCejwW3M+env74zDT596PjkwzqEyzCtVUndjLHvlScncfOs06c6LZD+spoSMrH6zxTO2/oAump2aj+1qDu0CUjHPc7X9r/G24cPR1KUNPTWXvwBY4gt6fnDlX9snzkq3q6B6qwcnwcIJD+sgZ149CR7fEACeA7NFZmX9w9UqHBxxrTk0OkXXXI3Oew33tj6ZTMIY0G58/XzGlMOeL9a8cypkkiwL3NO0tqZND7RndbbIp+BY91SrC/ACBFJaSNGxmhHr/wr1VZugPf956+63oK86152wDXMio75EbUCk2iv27ePFyZFlQwI/Rm6EalCoulpIjRxZo/KylZ290pt7N92SwVTJPnjAl9P04vXQAfbt8hWcbSpBgr8hyKN66uuL3WGv/z/bQJdaPzmjTk8mQs0hu8N27/vFjxwNj5IQ7d21ASs+i/sqdPl4Hdxke5D1+8Rd/IfoGztu1rl+6HLz7kePHyqGDHwXw4T5PPPlEfu/s6TNJQNhrsCDXJy9pyOs0I7bM71/lWtfPfIyuvtPB/o9lrf/zZ665jd0d7HltiranDSddCTi6a29J+MxrwpQMkyv6jw4Lm1Op1Xhnjay1/Sc/5BpskRzYy8BRnrx/VWoA2zKeXEPWYJm4dj34pdnZrjK2bGmmN+7cuS34oalblafXBV3cIbsyfmmha93vU2ywR2lkmJleYH2w0BzdlPc6ZX8lyLPnzqW8vEkkfPtWrk+JTc/iuJ5daG6gZGA5OWANqyVLolGAcvjzP//zKCLOkawfxWsaY1sQES3DjHqJsUsG4NJ4svbu1/CIstwCjjisx2rDDOe64ohFPVNxyikO2VzKiFKyFr6v0SUBhgYyY4jjzAxk8RvbCkUMJ02R6/ZWqvL/lCfngALhmLiXDBvFSBnIqjd4SsWZz+edlfwJAIer3rc3ZX9KJdzdgwNR3GtWrU4WxVlJ49PNm8l4NJYN7yySg5OHH5VR5GQacoDnV3ZxZmq6fOaZz5RJztnVq2Xb1tqt7tllFWReZCopVfusmkCYGxTG83G0GKY/+t73omBl0hpVokpBI8YXWcL0ifbxXtpX7yPzQfhFlwcPHcro49aMYyKVZk6KUKYW84hJZ7/xm78ZfOT7+2tZ88JFwZ+sP57wlxecCftaHR90jVPZcxkLxsV7MljHjp0rn3nmifLkU0+WG9eny8mTZ4uZDVcuXS+TtwfKyJLlZeXKDWXFmsVl956dZXhkMuOHT587XK5cvZjg9dSZs3EeV65cVpaPLi3XrlwK5MXeGNwBEy8QIqv21fAL2Z6qyEs5fuxY8Hrkm0KQlGBYYFtpWutpaAPZfuutdyqmtVOpSEA20B+oAaYETaQwqo1LHR7SGjtXAheQpAvnzqYETRE1dh2GtwW0DBSYUqW32h8jTD6nZueS9eK0N1gJI8xw0xG+7hyUBAebTvkOFaOzLmgEdfHisqsCKdlQWUvZd1AsTpesM0eQXvAzsLEwD/T354zG0+vqiR4gO8tG9ZCs7DDtLE5pfeLGjTiHgltyC17GEXd2UVw6V6oxzdFxLhvzDwe2Zf3aWfQ5WWUZ2crw05PPL+0E7HTQ6NLBcJOTV/LPsHKQrZNrtqbzQJIWL0726sUXX0jQ4d+MvSZlzqNGugMHPihH0+RcM2B0hbK6gIUeo2v8juCLA/D88y8kmyNgbZXBVn3bCJpgPLyK7fxMuXDxePpgrEd//1CqCrDuldP+9gK7EgifPw/c/1CgLmhbT5w6HdnhJPUPwBJPlYMHDwXrTSfij+ZIc/A5KJhxZM5BFNp0vMVDi9K03BpHNf5xnMM5jh3jvfdyrj7/uS8EejE+fiF6nnzSs36PPO3csSNOtS/Oi33naEe/3rwZSjjTB1MlOXgwMMetW7cEi2wPyajzoQKgKdbza6isGOXLCdDh7+m9ZFD17UzezsRN7yiBxPGmX5wTZ5IOpzfDEjF5O+8JYmG/2CUOmQDQ87JnmdJ5vU7pVLEQFIaFq1OKB0sAP8Mi40twJ8MsecIZs8eCG+cPFvjll19K9ZBNeerpp/J9n+HsHT95Ihh1uobOadDJ5gtYJ4Gl4FjG3Dp4H2t+Y2IyyaypmZnsg8wxfU3feHayLFAXwNHxqaR2eqNAIFojKPiWwF42nm3S6FibPm9ELwtaMd1grvL7a1avSm+F9bTGzqrz4J7eS8Di70qfd6icPnsuuOoTx89FVwwN1Wy1LH3p0gx6vszO3Sp796LZHSkXzpvePJN1cm3vk4mCRs6nur4kelswaf/IqKDB3lrDcOJfvJCMOhmlJ6cMlpmVEV8VfUpGMQE5m5s2bsz6keFzZ4ypX5sqleQip9eU6s989jPl1MkKE/WzRuMnIebZPFdtKJ7rwG5MGf54giNn9Ce/7pgkqYOog7v+T3Gs/3M51x/DW+CuP3auyWjzm1qT552NmA360dffk7MXn3FmpjK0qGQbSZ/R9h/TAkr2pnFyqPYK+lmu+Ytf3D0vS5UpUms0la3OgqPvaQIoa7px04aK3+10fHNOCIeDdTUwieu1QclkwKmpMrp0WQQH4wfogAfjHPleOCo163XYOxx+2Oj1G+5JtAhjJLPW3YPAfSa/Bz9UH7oqBE48BQ+7pgRrURoTBcGm5Cmvnj7DRxZF2C1sa9aw+LWRwfTHWhZ0L++UJqXFg8HP+NmZM+dqY0GnE5/y4ag0hgu/JzNifTwbZpDWOV1xPrDp6yue78L5PLvDqmELRhnXNafHvSloRtJhxRjisGFOMJrd4dy2dVuUtc2UbWVcKReZRwfYfsheiPQZdfyyUdqz0/ErlEdgpOlezjvl4xk5sXVwy9ly5mztWlci1cTDqDHyoDqwg8at3r93b3nw4UeS7cgB6u6OMbLOvico8Q7WFXbV3nGuUA3J+FRMdmtinU81wlpbUw6fznkZqXTl37yddxe1v/3WW8kKCUBcI4Mrzp6L4mb4lFA5gB8dOpQ1BUlQYVH6t+4Mg/I/HJpM1Y0b1ZmV0aVgs5fXr3XGNhtMUzuWK71RDeo4moK+e8MfPVxu3ZwtJ0+eKRfOauRZXKYne8v1Cb0JI2Xpsv6yfsPasmXb8nLjpvOgSWJp+eCD98ux4zi/+8qmTRvK2jWy4tfiwKpW3LN+Q/YozBWd4U7pKO+qE9fSAHP+fPbKusm+WitnSfTN4Kr6PPzQQ5EpMBxrdOTwkWQw7KnBTtYMfZQMFIejTT7F3qBJxx66rmcaG11a0M41R5Jhdx2l3paZ8T2VjkaXRBa7eqzHRC0rd5pqfZ4x9HlZP2fKfjojZMizW4BGH6YMXZu6DMkYTDbX5/C7M+IGwGj6Ua2y/+BL1kVjW9t78kCuYMDtad5tcCSBHae0NjGfX4BQcDZ9z73InsZO+//hhwcrNnZ+Pnsh2HE+WtmQ48851hAt24Se8Fvf+mbgYtZLBt50PlCLDG+ZgQ+diIOGhpAecN9KgVazIQy3d4LhJYd0x9tvv5UMGPlo1HNf+tKX46RotuGsKyXXJMKlOGXdCZo3JogTVBltzlHHqYuWLk7A6GgNlFX5+vszGh6en9OzbBko3+XALUzMG1u2Isb+ww8qlMIwpUz8TZ8Dh64rsKPoRuPJP/OZilPs7g2lo8DFCONvf/vbqSrt2bs79KD2x9pqQBIssDf0Rhy95aBJSv3K9leCw1+3/p7oNTh6zq7fl3nFXIWajvPy3rvvZV29v70Kf3Km+M6VjZs2BXcvAHv/wIFQ5qlw4k8W6Nu3pv/BVKwHeaN/7av39LyoLiUjlo2aSHu0vL//QEZZ7NwuwB7JZ3buuq9cuTJe9r8Ph41pqC/BMx0JV633xlrSwX726GOPdeZEnAuGt1GDZX1GlybYlAGlQ8ke51Yw4+zR/yqdKtPWrhII9IcJymTA8BVjPupUggX9dCp4Au87NITdPXEANUO7J3kSQDq74ENsuWdtFWjOtM85lz7jecHlUsFWkb52LQkA+GJ64Ctf+UoqdBIJw8ODYayxhuwa30Gw2dhHXNczYTlh/ypz0UPpG+Hs59orltepxfv3J3G2Yf3aVP8EE/ZUNcG1fb5R1IJNoND96NDhnNcyP1CGR5aW3p4luT9IyPlzJ8u165fLsjH6Z3t0jQbv/fvfDwUiHfDoY48kERT71N0deTKDgD7mCK9G94nX3bP090f+ONUSBIH6LF1SVq5eHT3u5xm4lUnX/WmYJJeSi66DZtPzS1j+8R//cbL4bDbb++57bwcTbNbBunVrgjTgUIMu6WcLlj3Y6vk4juhs29d/COP4/5dzXRsx62TIFgiEA7yD/27OdQsO2r/vDCi6e0r0lTXKJOYO9p8QJRieAwerBBHsEHmqDFF1ME2c+J95cuO8CI/z2tPdX0ZHlwdrS5FdvypCUtZa9f8wd2c/fl9nmthP7QtrIVlcijvFXaQWal8s2522Zbfb9nT39GRmgqCRYAbITS5ykasgV/kvAmQmmQUBBsgE7XZ3w3aP7ba7LWuzLFkrKZGUxH0pksViLaw9+Dznd0pOT2MwF7lIAQKpYtX3d77nvOddn/d5q4PM0Bw6FHJ1TR/pdAau7+rrUPdpjtuSTAYhD45rT6UtcvkskCJubAwpt/f1Bpw/NDKShV68crmc+wRZ92Lo/AKbEDl0BAz+tpZqTFmszQjGQrukjESdorcYY2h9w53O+MbMwTFLdAIf11eH2DCyvlefORMHQym8Od2Na5JRDo3fwECdVNeZOMVYZET4fRmN3rJz5/ZEmS4LR9P7wwCb7BWc9p3bwalSIJyWNNPBCevcn5go/+Sf/pOyY+dk+df/6l8Fb5gxyVfqIA+fJVsuQ8FR1PQUZXf4UBx8z6dwnnzqycjKG6+/XqbvGV0uYBgut65XPOcIesWwlQxGQVNaOqytH60dxcAwB5uKxeRB7cZPRuLSpXLi+PFy6rHTiaoNkfB7HHqXVsatlRhxEVu7KN8+EMA2icyZUbxtxLl/4zjZX6UsrB4V6zqV6NPZ2gPfk5VuisfUS5hfjSwYLwI9mr6X7DullObSrTUb6PkyZgxmLbsKwtbL7t378pmi0umZ6TioAsYtWyci+8p52yZ2VjYAPQH37+c9oojWe8rVq1gPVkIRp2kwkIiF+TRjwUvv3L2l9PQpOd1IZSBTRe/WkdaHDj8Ug0gO5jKmWd8BTO/dMjuHZqnCrmRlOSACEIq94qpvlH379peF+aVk68nciRMnc16N+xwkSMbJXbXH3hlmHo2ZD5MZdS/IYBgkJndGWev259ilmaOspwy9baIOLXJfGpe8PcBUgV2mcfgKouyZTBmuXQHz3j0V7uSdOYUy2w1bHwxhh+OXw4lucXIXar6VDrvAvc76K0WjO6HBTNVLFtTnMppkRbaBgZNloCAXFw25OBx4mWAW76nyqM9DGcghIduMpEqa/cUDnyre7P1wf9vPN994o9KE3b5T/vZvX8nvfO1rXwuERVWncrjviZHljMmgKvX7nD/90z+tRnZ2Ng2NzjPwJQq6dIXFwpdn1P6FzYGscOhkemWZrZVO82wQleYgtGxMg6ehIAOfAGnQzEkHnP+sDqESZCXgSaaF41obtWXnOKJ4njnZwYp2oDejm0bimPid2IGlhbJ7z944i7t2TlY+/U7z9LvvvRuaOEHb4LAGrx0FmYtmdnjax598PDIn011hh+78YPbi/LlPcwdxnpMT6+Us06U4i+k++0dfCcCDEb97N/AD+g0eWdUUPreOJUcveihsCgLmOBFsSWdgDwfRu3tuvYeHE+jQfxwY+hpkxr+DemDhcOfooRqU7i7vvv9umZq6kT1gv+5Nz+YeP/bYM6E/lFi4e1ufhMqoLO7h8vyLz5Te3lLOnP0w6/FOHMqWVRU4Nd5zmOvnnn02z//Rj34U3LHMs3Xbo2RuR6ph96wKVZqPzNDH7jyHTPW0yQfnmuzSgfp0fLnjbJ7Mp+ewRYadOHNyZg9knf1bK6lLQtHhZIU+sIfsoLtibc0GVBKBOrRGk7OBXTt3TsZppePAWfCYv//+b8rhIw9FTwsY9uzdkz3VW8IPcZ/Jn6E17LSfEZhhR9MoAAAgAElEQVSTK8kRX60ngf5XkUmCTVKptz/JFkFCtdG1GZp+w5WRYSADfWmgnVuYKwODKsRrZf4+ZrCJ/O7ULXCMpbJ9ex08Zq6HdzQnwMh7TdnLKwuByai6nDr1aIIvkDcTQjl9EmnhgL96baNnCuzE1F33WOW7jYBXhWT3VCedC79BoydfyHn5cn/Jj+DMPkumCCx+8+470e+3bmiarv10GIScJxvXRnX7ezLYGywiv02uF3e00+D4H8NC/v+VuW7r68r7NH3VyE3AL633tx3pvxtEtP+vlaTVDfvh++5OfS76277oGIGQKgQ7ITjll0hc1d62tdL18pcOrfPCXb47d+5l4lz4/foHypXLn8e4EUIC6SCfPH26LMzPlbMf42BeCfefUkU4FV2E4OPuJkOWSGxLHd8c+AJHZbROgQxdjMa67p6M2T5+8mQcmptTU+HEvnXrTunusEa4MAw+RS3AauTqoURD3r1EaNCodeeyNuwmxQJzTZGEdWBoKJeqlWOULBu2ujWvuZAUCCcDRIWRTkPCykocBEItkyKKt4kUIkUnMvXuggLv4fc1FxJ0+4eJxZesSfB+BlccOJh/+9GP/iqBwosvPhfl8NXf+Wooi/7tv/rXOVSNT5xxBugv//IvYyi8h8/G3MGp0kBBAesep7Qq/+5INfIfvp+f3X9wf5w2lFt3bk3FSWcknB2nA1aII8Y51pTK+MgYKYnWqVx1qhFSfljnL33ld0KTlCzowEAGA4iKZVQZRE6SM3rttTeyNvLgTOyh52TqXqZP1SwFDKVSGKViPUrvFCdH7N6MUbSGDlUF6lkCOWcDPmGNUV6csp2TgUjYI+XXOhShVjwYBM9PA1IyXbUcxq9TeuaMKUVzJsnSiYcfLtu37Si3bk4FyqIBhQMm86d5LjLWKe/JzlCwlYoOBt00tsFk1Hbv2ZXsAcpK8iOLXJlQ1hLEKE/G+JmcuH1bMhqybfdn7oWyK4Z3FEMIbmzleFSOyu4l5wTzzTl0lo89fjpKv2X/3DdyyNnwnDYm+JOPzwWL7PvOwnsI9hgs59Jw2hRFDHh/XxryBJYCF5nRMDUYSNHfn+wYGeGocUScif8uXUEbxqBN5rycnfNtrBu1dNoX+UOnSFcoG3/5K19JphYNnp+nwGQMOfIyvIKpZmj8G8XndzGceKbKjP3mdFXssaEMs6EX9E5K7JwnJV4DQQSrMn2yrHSVffVuIEWeJ9jSrEK3gb1wgH//93+/PHT4UJiUODYvvvhCytbeTcOSveL4YA2xdwy5qgQoCidCM12tTtRgxbAjDt7EFsNKJmPUH3n00TjKsmG43mWl6U2TJTm4EiPgD7DWdJ/SPqdCVUVARl5eee3V6FtsOLWhGG+6jAx2nNqY+tChQ+Xcx+eTWBEUkzX39tDBhxKsgldwalVYDJWSbFFpEWwdO3wsfRG/ee835cMP38udukqPjI51Gmkxg5SyZ9+eMFO8//5H5drVG8leChzsk4RInR1QmZjoodq8WPtx3BN3WKUqGbxuTdk1+Dmwf1/uZQvWGh8ySMXnFz9NVjWVD30z3TXTT0elIRX8L/oGj/Qj6V2gH4K3XK8yRY9Vur2GjZVBH+1QHYJGVbYS49Q9TxKI7NAb3d0Gl+0p92fmkyF/4aUX8rOCwtanA17iDjSOczqPPEiUWCdqQ9AiZ1KZi2CRzeFZy+e4V3Sfdbq3npsprShWt28P7tgeszd+1ru0/Za19e7k9o/+8A+jN9BCSsKolvAH0tg9MLDBJtKavzmn9paM+axAGKcrhLHpWHoYxFS15+69ewnqBPjoaJ21rPLVa6p4PeWxx04luRdogrzF2lrenSMNEucO0L0SOiEiwP89Z+0HI4eSTj4fTp9TBL9+B23sltosal/Z/JYgoHfh+oOj3runnPv045LRuV2by4XzF8uNayWsae7s9PS1srauIbwrmXa2xfoG+ofCVmSPLl36NHIOBvToo4+V+/dmAjd65+23yyfnzuaeSTzQMxrPyYoKyO/93u+F4o1O8rOCbgdMPgVKoHay2d479s6Ux9XV6CUwWDAlZ05nuTey3BJfgnBMYLVqgSqkQ8fnz46j/dvOdW36W09yjS36z2UN+fsc7f84A/7bueH/+O/1GRVukb//XT//76ECbJ/bcOEN0vIFjWBXzqXyfVe2D/Lte8FF/x1ebnfQl1kI/p7BckPDkTPrASXkUPsSBIXBadtE8PgSeYJyfT/uQ9f/8N/9g3XCqXR26eLVGEEZzKNHDmfIBUHlaFmDQ9ytoWhluXzwIQzn7Uz2+s63fj8XnEMCt8lAtkv+YHkpH+TLZVKiFfVVw8t5XyuPPnq0fOV3vpoGNqPFNcVM350t6GJ3TO6IE0rp1M/oSgNandw1F0fOOXB8CJjLXZVyh7O4Q51igyjelr63yTiJKYdG60NgZWk5TJxgTgkF5Wcqn2gt1XEg/MmgU3wMPyUvIiXEYBxYKDgGjUjfhEYOV2tw5MRQnLIL3//+96NAnn7qqSg+RpIzI+L19djjj5WXv/5ysgKwVY3j2s8ppf3q3Qvl5JGd5fe++XtRGpyDtj4ZevtKUCZ3T2bkMUfr4mefpTwIS2nNyusuoUwIx4LyxX9NMZ775JNAQuwZJScK5IwNj4zlLDmCFBflXrlVbyaTBDqSxo2LKM12RbaqXJyPoq+MAWNxUtpo2spj25szpuwFKJUXu1L1cah9DkUt8yLjIDMp06O5A0TI2Sk3+8x3330n+9iGK2R/Nfd0JnjKaLh0FL61iuR12t+awhqxKYp+ZERTHeMqy6Gp9kbkL1kiTbFzs/n/nZO7o3DJj9/dtGmQ257O8337D8apwS3t3P1eOuLRI4XbfTjrCDZ92/bsAdwd4+P+xCHaPLrBrSpY9B/8qX2VBVeGjhO7YzIGWGBCzsh1mi76+iObJodS8hy0FjAm+J2YSABHASun1mlrU5F9cn7owIE4gtbt+TLy1m8/Y1zBmsbHQ+U5PIw3tI5EB0XwUAZCtC87455ypMJdu7gYuFQmp5LXDrMMTCbDIsh99zdYYu5HLukjUDFn7hzd3+Mnjueeeg9YWg54sut3pzcGOlgLORZ8qRqpeMiq+lyNt/Sbc6EnlOadAYOH0Sb9KINDUbIV/z2R/avNnfs3mGY0nApYKG2/z4i6E+5ONeKLZWa6NnBHN4BH9fSmYcp5axhcXV4JYxJ2GgGlaoy9cBdlVbEryKo6Jw6jfRUEcxr0b4AIYHvikD/66CMJEu/O3Mt7SQjIOtuzs598Esdm396DYa3wdWdKY9f9cugI+NmO9GSMDNdJpUbGc7L/5uc/DzSDc/7JWcNT+sreXfsSFF67cT1JmUCY+noDBaJ7yBKjtmXbRDlx/OGysrJebt68HZz3M888m4En9Cq55BAo+ftzz55dkf3WbE4/CBDYj/DHDw3FeTQwipzSjfRdG1Fc5bxER9M5qWQ8WIqjTj41hwk2na/MKvmlH32FZnStctLDW5N9TZWgj5IIqPUoptm5mazDOgPpWFgo+/btjsy7C/ZcdWNkZHMoCsc3byk3rt8qPT19ccI4ww2fzIbYp9rrczPn7p7fvns3cqyhW1JLYAHCUxvGq9MQasE0Hla4gGe1wWjvv/tu9qf2jqzl3VultOk0d/ixxx7NAB3MYBI1jz5SndXl1ZVQtjZmq9qgWyfXWhdOar0O7gjolUDbWYEskJ3du/enajgyVvXD66+/kT0nG+jivM+OnZzN7jiP1lIpZCsNoiqKu9x4v52xgNXPydw+dPBwgmq/U5tVHyThA9LER7BWjicdLyCRfZTtBc989rmns99dvT3l4qVPy7nPPilDQ2CEY+XW9Z4E5U8/+VQZGYWzv1e2bYPR/qxcv341umBxYan2BszDdS+HBUmmmZ7ZuX1nMqCqXp+c+3iDKte6m18kGffMc8+kd0yi82c//Wlkj36gGzl4ra+FXEINgNS1CkKDCbWAii5dXjUGvLvcvH4j9yjsZigbV+pAmZbBpaOSXEr2+gsKvGCKO7R9zXH9bXf473Je/6ecazruP/Xld7/wo3/LubaeDpyj/X7LPvv/hpX+At7xxfc42b4vcAjsqdOM2O6HvW+2tznzZJEMucMqKXS5ZGPtQxtKJVUAH6asTvAPOy9w48PwMf0ciCXoaNf//D/+s3Xl43d/806aFR0QXG4tSQ6X4UzB25MSSKLgiYkIqmaqd997L871f/1P/6vaNNPdlczqm2+8WfGfOryHKt1di2opbkbci1FiHCaf9dQzT0cAPv74fLlxC4PDg9LT15uGG2VaBorjQzFpZGjCdg1WratOWOTAisaVvJPGX1srt+7cjhJK+erO7QiXDQhl0VEXYFccJ8rNBeOUUpIyVMq/jL934Ui1pgiKrDkVSjawTZS6Q3CBOQ6waH634QUpSQqilW8ay4iSGIdVloAzlAak0ZEcVGtcdOiUMMfge3/6vUwc45Sj35K1/slPfppM5rGjx2Io/L5nynxWo1jHSqepqcOzuZzMD17GOgKUEFPUym6yVhwlv39gL4dqPs1h9sz6RGqwzR+e/SSY7GQNjSru6UkjrFHdspoySs5YRlDJuRpGAwoqlVAtC8MtdeVMOMzK8AyZn5OlNCTIvlKaafzabKjEen6WMvPF+KA55AjLtBB8GSZydvPm1TTqwEjXrt6BMjGxJeegy9/eki2OMyMNvqIBRVbRuXvfNMYuyTrqDIcjXQ/cQeaO4RQ01cFCm8uFTz+tDDmGoqyvlfHNIxvUP8rJ5B2+99Kly8FjBhK0vh6jLxMNuuMdrT+wmbn5srC0mIyNkrJ/s390nz3TcMVpOHv2kzyzlvvrlD6BIkUb+rzegTjZ9vFb3/pWFKx75e6TU0EMhU2OBU6MV8qnO3bmMwWa/X09KUui7OOQwrr6IheMeGs4kw3Vp+D8nNW5Cxc2Gn7cFzAWQxTIlfvCSGIH+MqXvxIH4aOP6hCTRk3GgMM7U2ScNfLJ+ZP5c3YyCI01wP4qJ3/5pZeSSXWnnaH7445738b4Uvm7KwbZvtXsZMU547hVFYOPFuRlyNMlmPwqR7C45Mw67QVogucw3mQrzCV3pzvMNrdSlvVcWPuzH50JfIjcyqpbe1+fscV9RSMNB+XalauhDIQplh3/+te/HsdcsJQmtgQodSAT2STrlYFCxhXX/WT55jdfzjNlIUc7rCugY6Z1cnre/NXbKTkfPXK8/Oa9dyNHk7v2pBGMTIC3XL18uXx6Dh3eeJo56bq/+uEPy/jmiWRppm5yEnvK/pTw6zjvyT0gTJvK9p1bUmqHh79+/WboPPcdOFTH2W/ZXubnHqSkrseE82vvZI79yXn2bmSXHHLwvCO96f56V3eMbJCj2nRq0mC1Q76vkmHdZCw8/PNYXrqi65yVdfztz38eGIwKXliTbk8FiifQCs1nV/cG04RAlLNXkwEVpqYfxDMHBvuyZ3NzIGXrZdfuLbn71659Vs5fQOM3Xk6eOlzeeuudMj1tDWNlabG3PHzi1IbtSc/JUG2OYsSdpQpoEjKjI/k5AaXAlswIMGXL6KyhwYHcVXtFb9VG3JHInyz/B++9n3sSHPOICbl7O4PY9od2kiw5AzqOHnUX3PkTJ1DxoVT8TXqp3LfaXLkl1Uv6y/5/9NGZ/N6f/MmfRD+16XX0uL0G33RmD596JPLCvreBYs7cgBrNxKoe7o3Kriy097MnPluzqUqHihR9+8Mf/ijVK1WNWxq6Sx3K4q7TRQao7Z7cW3ZsQ3+4nMCZH+PeSciA39gPg37YFtne5ZWlMnVnqrzw/MvSAeX733slbB1sWdf6QhkYxF1OPsDThtPnxefYsnk8+nVwsFIHssEqSg8/fLKwtQag1V4wQ8XqzAf7xs7juGb3RsbHyne/890iEJIE0W8AWqb5ur2XM/XV+g+s331xVuxFJXQYjgyxdeSEDrQfIAsJxFYqHa//Z3eac72BT5bR7XizX2SC/9+MIX+fc92c3ZYN3oBZ/H/gXOfZnSEt3qFnY0JjrSz59waPQxENaiyoYZ/pePrXmeAhJ79NPp3BRnNiZz6BpE8SuUbJ9/clkZHg22yMDgNcgw2DVYWub4C9r0Gur7CL/C//03+/zvm8fOnzMjY6kozJRx98kFIoJX3u44/T9Hbk6OEcoEwGoxIccKcx7fiRo5Uqr5QwiuimjxIzUr0zKVGEzxFmeGDGLI7zzdhZiA7quigUeQvhuF14YET4lgw+ELUy8v5zkVy6NkwBgwhFxPGB2aOAk9WTDUx2p5YCXNr7sw9Kf193jJh1HD9xosC/excbw4AbOuOrloQPb2ThvT9jUBsiqgNjPS2j5k+RNUUeiqIM29ifqJZCaTRwLh/jQVlSnpQ/x4ZE19LjUJpL7WHLYMgKnHrkkaxR05V/i+Of6YWbsz9gKTBeyk0U6NmPz0Rwnn32mewHZRZ6RLi3ZZiiqkgzAAFmqKeWlny+VPJ9XfoXZVf7QmvE6U1DkYa69fVy5dqN2rW+tpbMhc5kzUAygrIidfRwbxxEv5uM50At7bUI0tlbaxtg0LrMW9Wg0mxVvLDfFeD4U0DlrCgJG0c5yWQ15SOTyTG6dPnzOPcCqMZIIfsk+hwZHUtZj4FA5aTy4d1Q89hnAcnWiW1lnVIqaKsGYqiqLGEfmC6DaKiyZwOJdjkm4XnWMzDQX44ePZRqACdMltA6M7RgGt7a5KyaudZwBlvofTj59kV2lSFXHXDJX3zh+UTW9sBz6tS1rZ1M33uB0dhzZ2Md9tI5cP7cAVAK58f5bM27SuQCSUomdwAV1eXLketg/Y4ciZxZLz3wwx/+ILAtDT2aG+1TPmdyMqVq1SRZGxky64SrFuA6A59Bd9AV3lOj1qGHHkrAR84zcW1+Iffdl4yUKgVlyBDaF3dOACLTEqaBufnOgKVreT9GUkb95W98I47l+++9n0CB44EdJSX+ZLvmYpToqOPHTsQoMUA+g27i8FPOqnhwvO7VW796q3Lu9lSIHCdHE68mIvtVKTcrf7FsMQiR/a4leI68IHIwsCpBhPXJAoNdLC1XdoiuspYKkn2gzJWJ6V5c1LLTYdKZuR85dVcFHbLUnEF6yZ4piStTy1yjO3N3XjMmHk5TVWJkLDpuNcwpXYEyYGviwJBJZ6L8LIMOoqJCpJKW5jTTWi9fKVu3bc/duHb5aniEjUcnU9gvTpw8Fj188IjJhlNpvAz7RoYBLaf59vDhY2kmFrQ7R86zwIHT5z56PwNayHszhvSGd9i/f+8GZRtZ/elf/3XOwR7X+1v3QQCRAHTcrIa9pbevO/1AvlfhS6Pl3MfnMiPBPYFpJ5eff34h8mudjKn3JhetB0fVQjaVo6sapJpWGU7ul+lpo9i3lqFhuOKt5f7sVJm+d72MjQ2Xx08fL319m8qNG4tl6cFQuXtnsXz8yflUG+hpd8A7eF89HLLfNYDeHPsogcCGOk/JCwmQVOBu3ooNePzRR3PP6SOyoeJCbs+Q87X1yI/3wsgSrDdu97t3EtyAEXKpvJMEATknn+6Efbo/OxeYJv5oiSBBWqPeJffOzp5jLLHX7AyoC0eF/gG/UwnFA65BGFUeRhvvd/r04wkc/bzeGIwh/g46JQFgj1ONXVwsTz75VGUpW3yQu+28ycjgwHCqH9YsedH6qIwP2bVzb6rIPuPezN2sdfP4WN7N++NbBw/BTsQmfn7ps3L40ONlcuee8oO/fC2MWDKY9+5dL11Fo/WD3G/BJB2dYGZoII202HTsfZzBUhKEGPDSqIrpNZnkJIy2bs0a2GCJIjZjctfuMrppUybJSnSx6elfW1mNbletphvoRXJep+bW5F6FE9apzWwkmB19K4vqHOhq+63amwr/9Ru5B+mB6+nAJDpZbYqxjfP+Imv8RdPjbzvXyTx3HFx2mRPs6z/XuW7Pr87935+5juO6thoZdVdMDG/ZaxU/PoJ3VbFwLiG/MPDtwWKSqJI/9nBsrM4G8OUMyHsL0JPo6kBGkohzzyZrT0ljnBKAslfOk6w1OCWfU/KTbLpXgZz8o+/+/rqpirzvXTs4dj1lZWmuvPzyy6Wrt7/8H//b/1o+vXC+nDhxLFG9kiYnilI2oMKFlel2oVr2R7asdfnL6icjcKfydrYMZ1V6BrPU5kTdqhSLrCAhV1q6fbeWjW3c8pLmtop1qZjq2pUuO8U5drE5LxxHwtiaKhhN/29DGQ/OHsNoTdYj08nxs7EuBSdG2YhQM8gORQZFJnpuHln7QoaADG+qzZBtbGaGPHRGI1tLmhS2bytoohhX65EZIrQtq+8iiM41Ofz8ZxVP52IwIpSUw/vhD3+Y6ZdwbydPncwF8X0Z49ffeCP7KfKnkLyjhig4TReLgrOnx48f7fAZX+3sZ0/GbnMOGXsZw6OZnngzmTIOtWY0jsKd6ekYHspX+UPGGCbRnu7eu3/D0Xbe1hWaq6tXo5CUg6pDVXlQKQDCV2ETlQ6JcXjhhRdTjvRMxkDWhsPtneEzOUKcHbAHkT/ZodCdf5oITGfsBheqzptzwSMNHuAOyixwiGZmDGZZCO7RGT9YrE22DDNDv7ZGxrqTweDoUkKckLHxkewbzL/Az/M5HeQCPhmuNONSQ9lnzHzNjKj8WKdScAZsUGy9BrDgzVwrm7eMxWHnFFP8gdx0d6dSJOusMkQZnHz44ZShvZ+MuVG8kgGyk+trXeW99z8oPb3kEf/zpvJgYT5rp+h8HnkSXCjB+39rJo+VqrBi6VM+W618vYw8gy1rePqJ0ylvCgA5ar985ZWNbK27iEINg4xgUyDa4FtVFmo2/j6+8ona8OUuCKjJiMyo37FHHHRGp1YO4GDrPXRXyLwARcDp5y5duZzsN2ec4weewMnO9NhOFoFlw3xDbsi5iyfrJZFAZ8m6en/ZLIEDh57Bcf84DWS1Vc0EBhpUrdvaQFsEpAIfd0KASU+432BabIT9Ip+49/0eOXd+5OORkydrWXdoOIYVNKuU5cClyCssJegMWbZnGS4xOVmpBMPhz0ka60zMqzRj7n6MTm8N1rz/4oOFZA3pwDOffJxsq4anxaXlNFStlXoemrz6BwbL8KaR8uEHZyILdEjK6wsL+bzoMBlDzbSDQ6ke0p1TNytUgePc19uT/0bHhsu96bvl5W+/nLuOJvHy1VpB6u3fVB3SLduTyRZA7NlTg+30UWypw6V8HoPFrjhz+0UO/HurLuJZ55T8zd/8PPo/dxlbTBdGmcH8XoKhTtOb/dEgSUbpfvpmIcND9HuAmwn0bpTzF3AG17HJZEXwuW1iR55Hr9NLcO2qamR8fa27TE5uLzdvXSu30rDcVyZ3gdeNlnv3r5fV1dkyMjpUDj40WXp6hsqtW5yE0XL50lT56KPzqSaRuVaiD8xiSo/HtqzNfshSc6brYKl6r2Vo6dO/+Mu/iHPzfKd51u8cPXykJklKKT/+8Y/z8xpTfc5LL30pQa/94iyQafo3VbgHCzV5NjoWPLB3djYClb379pW3fv1W7q7/7DPYlPNs1G6CdQ6gP50TG8RGOUf3ZnRsPHeOHeQMew5WF/z17o874c8ELpm5UIfB0QOqXXojyKZnooUVLJGLP/zDf1hhMxc/z/fINH3teX09df6CO8O2eL8XXnwuQSTGlg8+eC9rgCnXzP7qa78sfb1jZfv2yTJ9dzGyEud4YizO88VL5zoQpLu547VJ//ZGI7KstmByGQRrdw2QWgOcuywQYyfJDt2pF0MVRiKDDmSvfabsNYigJIezoas51c7C76us0y1Jtugj6lCH8jl8Lh3sZ/ybPaIjMzxn1RTTK6n8uTepynac6zjJBqakOlt1iQRUHNlOd6CsMAWjr4M7TI4C36i9j/XPjnPdICgd8Hbzo7/4s5Mlb8/2Ua13pmLuv2D5CHNHmLv6ykBvX6ff7kHWykbRka0XgD1O1bcDlwuhBnuyaSRrfP7553O/7Dc/hNyw9fR+klOpVNdGX88UjNo794de9F7uhaCMDEgqZ68z8bPSF3ft3r5n3SSnrZsnyqah9bJrcmt57pmT5aUvf7ksLK2U//CX3yvvvvN2yl4MX38mw00HXM9JYXCnbt1KtsqDefWiyjpdqa/smNyZDJuX0NzhMtocmzQ6UmmLLJJVCdfy7GyZDwfxVLlzb7pSz+2YzILrqPDZlFs0eXlpisTFGxgcipJq1EKer5zfsg3tT2uCidL45eLbYE0rNi+jT4ewKdRuZFEnXmiCSQnAEXOC3njj9Q1oCUXgs+CyZIooQZAZ72TSHMzaF81zdeRmMySyfHDWyjeofKzBRRQNPf/8CzEKr7/2WqipRPCMrjU//8ILGbaAKUTGWHZ868R4DHhTBA48zS8DAxEITR24Q13ilBEHBuvwhqtXyt7de8rDJ04kM2Gs75kPztTJkKbjbdkcx+7g/tp9/vnFS+ET56y98OKLeRd3jnEipPZXAINWrDXSyU7V5qA60MLeukIcbE7JI488GmdR2RXeThmOIuRkKvOGC/TWVDKBwSAvPIhDpRRcM+C1sUNm0DkIxoaG+qOwe3u7grGkyGTTfL4GEr9LViiYepEqFEqpT0SfTIxu7UBBtoVGyeXiUG3bNhEsrEEJmFPCFNAj212nvgl0YKENNsF1y5DJVuv8d4Y93Rzh1Qw64aBwqltknrMZ0nhzJiXHpcXlGP04N4sce01TUwlWlav0GtiLXbv3JWv1m3ffjW7DqKCcyAhZt7MnGw3bTZGAA5ERX5VhZz732LmggeSUcuApeMbRQZOPlgWpzWeL+X+/q3mMrDlbd54Csk8yvw0rJ1BT6pRx5PhxTGVdOcacW8NSNHq2z0iGvb8vjdON8gtfM4cH1Ig8kw+OG2MQjG1Pd3nt1ddyH2StOeAELI1cGh0X6lCbTJfcszvG2H4H8jQBZjMVRpI/+IM/yN3+65/+NFzrnksfGWfuzDWpnTt3Pk7CH046hawAACAASURBVP3RH2XIiEwyXXf06JHcYSwQHGz6Y3Z2Jp/5wvPPJyhRWeHspiQ80h8898ryYoL6uzGKc7lzyeauLIeOk76pjYmruWuylJzFDIFKszUu/VqlcZc0gbl7zoITUJMgHPbVMpGG1J44SZLYMtG/evOtcvbsxxuVSY1w4Gyh+ezh6GCsqUw0ZGhiy+boIHp7Tl/GynIZG+ccj5XTzzyRpipZSJjdi5cul207dkfmt23bWZ566pk0hwq+6Q/JBnJLNvTnWDud7t3ZDN/3Hu6TswqcKfCCz7MHHA9Omcx9G5bTMP0tmzd9906wwyq0nDFc40a22yM6IsNbZmZyV9wrsAMlZQGwzyWD2Klee+3VfCYdaVDHl156MZXe69cvh188CYAR1Fwr5e60OQkjZfeuyXL9xq0ydXu+dHcNllu3pktPd4XANW5kGegMK+s4NiocnIaPzqhsgp8MxGlwvoGKHTsah/F6+lIE7eB0B8uph08GukDH/fSvf5oAErZfFhq0io1ueG5JAjr17Xfeic7ViCdIc0foxmD1FxfLU888k89g4zm9bESdimxISe1T8n2f3wJD56VqJ8Nqf2WZP/zoo+iYxx97vPz613jaN+UszSrwvP/wH/4q70/XZpBKZyaGewqaRDasyd22Bnv96COPJdiWFHEn/W6SLPPgQYK+6nNwyP38wyeOpx9Bhvidd97O2tewhhgoE4jFRHTvzZuVapZfcOrk0VS8337r9c7QmZnIJjmQ4BHEkm0ymf4sDDSHDnXoZGvi597MdPQfmJSEpcBGgEi+6RxB78MPH0+AcuajM0nyseH6ZGrSTp9NnVDNWdSwzR+zDgkRckzHcCqtgw1wF8gX/eo97ZuzBQlp2dr17jogpZFPcKCdl3NrzcHOnl2nd6oTXp3rOACdHhP2hsy0ZkF/ku/fxmS3TDdZIR9pMuw49Jzr6CPQjw7ctGKeK82d++ldd27bHltz9dqVYPjdU/6b908w2GEEsg/ueSZtj29OZty/cYrpQoFe6/OR5BSMuQ8tWdEqDPSqO0fGyLNAxl7VZtNaCSCT1sxOJDjftePYen+vSVuDZf7+teCKHn1kbz343lL5PjusBFVoqrGSzfEiuajzdbBH4+hkJDzcJXv62WcjDD/96Y/Le+99kGhbBgrOaHq6EdRvCTbb78/NzJR7s7Pl9t07Zf6Bsvh4uFQ5urLSN27cKufPnS/XrpkUVyqdDS7OzqhxmWyOp99jXD/77GIOinAxTMmCba/czjYQ/IWiT2NKJ4qzOS2j50ArpvRYFAAH7cc/xu4xk2iXYZdVadR8BFKTjMNgGO0LY44aqzVT+j0cuIxOm6LFaSdoLo+y8oEDlYuV3I5vHkt3MqNtjZQQB1wjYc0YwFHVCK7hqVxU2aQvOqPXMjnSemUwBRTOFcH+pg7v9sCQpoz5cuXzy2mKUsLbs39f2TYxUfbv3RsIBB7QN9/8VfZEo1UdGlHL9YRuYWkpDgyjU0usn5dLyfjUQR4cdQ7d0GClOOKE6Z6WIUrz7Fj9PU6092/Zbt249kXk39hGvJvPlclVTuQwc+Rlg+GfIwP37iaiTLl0rDZgoq/Dcb1zZ82m1otRKb9k5QRI9l320BcjxqjZT4EMeI6M7F/8+V+EAlCGxHM5taZrKo37fJ3lGDlk+2VGa6nJRE4nVYno4RbJkiCTU9UGrahKZAjAA1ntynmMr5Tzh4tWhaJCg3aUAw9hnRlL1YFhkVUVGNg7zjIaOhy/5FQwE1z+yEiibSOR0wPR2xOHCQWdDIoR2NbFILXst2yBr/Aag4tN7ipf+9rvxunRgOY5TalR4mRbdvGRJ58p/9f/+W+TmZUN9lzQBjLv5zaNjkZXMNpkSFbf+hrlpvOubAb78/k3p26lsuL9ZSD8WccCL8dAueMyci0LDdesYZfidD7kSlnbWtxpMkoXNKYJmSWf9cyzz0ahvvrLV7Mua1K25WiqnOFyZtw5AJ6lQdqey5YLFpWwOdXei1EQ/LnXjDGubOVfWVDl/vuzt2uWzbSwpeVAR+SLnMXJU6dqRjVB2v1kc8J0g1VkYiLNY4wwJgzv1UacZ7qrsdRb6uS7ZvDINjz8Y08+nSmc8PqZaLtJlWA9tIIcZvAPRpa80F0ms8LZ35u+Uy6cv5Ag+sC+ffn7/dl7qQBhR+jv7yp79+0p+w8dSI8BusQr164lOB4eGc99P3HiVPnGy9/MPnA02rRI52FPybCgjLwyYuTK3ZElbxNy03CryjRdnWl355VfvJLJj+5n45+1Z56RylKHO9m9SiZ7SVl8qWzZurls2TyRfpHQSa4sdzJ+lXqOEyRYITuCczoNVI7jjelCUM55Flj7vJ4e7FldcfQ/+OBszuDJJ54L7vnSlUupMsnar6/11IbN1QrTcGfIbUvI+LsM7i9eeTU/D+4mMeS92RnOGwOvgiLTCSJApi5+9nlsI13kvtlTw+EEPa3C+8LzL3Qga5/FaWq4djMT6EuQHk4eWwXGCCZofc7KlMErV66Wf/fv/l0aQSe21rOKju1MH3Z3yJ3nokTkeKriwUJbE99BgoejI0Me/bG8kuQVO+HdVGglJQRDgj6fL9FU+xT6aj9Nhq6sBmIpg/nxx+eiJyVZVBiRC9Dv9qxVhFbXlpOkk7Bwpu77jVu1GRWr0UMHjpblldUydet2nMm79wzI2l22bB0vF9CYSqB1Buk0KIF3F4S5Z3SF9TtbuqhicldztvC+b7zxZnqh+Elknh7TJJmAb3w8VT1BOXgpvWYYmO87F8lMPhUnlH6RaKE7fE/FwZ/63vgxfC3Pr/1sH3eC8t6Nhl/7lizsUGcWSGeuiH1XueDX+N0katJEO5Cq3xcZ7UpN5xkNPsFH2cBdl67IfBx0zZQ9Fc7BzmZqZCqyD2JzvSfnV2KWk0p2aqMwaMb2POfWzRuxVXt370411PsbTsUnTbYYLex4rWg7F7LiXLDG+EJcQG/4d3Y9NiNsbrVy5D2s351vcBHUrXp42CC+ggC+wSqT2B0YiO3075IDArkkkx7a9RTeFb2UpWv9funvWytHD8sa7i5l/UE4IikRwqKZiUI3VUt03rUOr3gs0b8FcxkcZi5Ap4t75+7JGIY///M/z8IYW5ylNpQDtW2bAQnbY6xCrcfxw70IUvBgsTOJbzhNdDbi7p3p8tprr5crV65HiRwTgezZU5skNCSNjeWSupCyKdXQdEU5UBKyyxySqpywWOzecHo56ADqDGSDtchiieJPnjyVTSQMGiY9jzJnVF1wjrIMqn2iGGvzQsWOgp04dAqWYvvn//yfxZhpmvI83f86sxubCSfym9/8RvZUI4aL5900C4rMZdBliRgQ9FmE6fr1KxsNmxSYgQhHjh6qnd7LlS+6Ouu1hH5naioO7RIGlU2bMuERxAWm7+a1W+WzSxfLg+XlCB3FyAl0NiZYUZqydwwuh0kmzP47n/7BSskoM9saMhPx4kPv7c352wtGF1MHOSAfnvXss8/F+SC89peQt9HNgpbAasp650KM1FGjgzI/3k8jz1AcTO/OWXO5jLSuDbWy2RWmcfnKJ8FMnzh5JCX5xrfMsb9ze7qsryv5wEROR9lObN0WefI+nA2BA5mAZbO/ycqHzm8l8kTJyHY7u0uXrgaegLvXPtQpkmjY7pRfvvJq3s/lD3ZvaDg4SZ6ZjDhojQCqTvXryx2oI4PrZc6Y1vszUQSGJZFVmdyDB1DzXUtAAN5FTn/6k5+WP/v+nyXzKnukzEiRcxrDJLNrsuIrR8dCe6l6YFCBO8kw22efrZG1juauI5iVSz1HM6UMbBolO+T67pGM7re/+w/K//4v/kUH//9s8IrW7zxjkMc3B37ic//Nv/43aYb87ne/m3VRnjJzHGBGOJmB3p4YdFme3/3a79asSIfthMGnm8iBc6AP3DmORwvGVCvIgWCKkuT4+rfQta2u5Ew40N6lGSx4OvthjxkpWX3vTs7olcr/O5LhRNgJRFqBlwRbDzIEzz+ezDxoAUcKjaagkMzfuCkr21UGejV6f1Zm7t4v41vHk6GHJ5XUcP/sGaPHoZIVro1rAs+1Mrljsrz99q87sJSHcnbWWeW2OxWy1qBEbz/70ovl7bffKa/84pdlvatWfcCKGpTulpL7CpmeLI+ffrz0dvo88ETD3ZOv7Vu3RQcIEDidqRbM1rHy+w891OF6vlw+/fxibIeJuRyE3bv2lueeez5Ji7ffrswgAkh3tcHZHjn1SGhI3XM6IU1a/f3p6WE0yUfDRAdrumd3jGhPr2FjNRtMv9BXrQeHrtQ7wC6wP9brfDjGqiwqALJkni3Iun0bY9bdUKlyDpZwOMsuB5sqI6dnY6EsrdbR9gP9m5Ls2bF9d2cwyqeVLx+f8npvGds8noqv5Iaz5DBbo+e35ks6RAVE1pDzxVbd1Gc0MBgHkq6WrGE36DwVjlYCF+hKYL3/m3dzL2VB2xRE9pBjTkDoDU4AJxadKkpHgRMbLimk1yB0rzt3Zi8xLmlMplfIHMeEkwgu2eBwjbNc8FiTRHpMqg5XBaL7f/HLV8KYxBZwhCUB2B13WIBOppyz87SWEA8cOdJJQp0pt6duxUnn0EmayMBnTkI3/V8z4M7bPaaf0iswPRPOZ3a1Jn0q6xdHTRbX+ukWmN7PP7sYOyE4kkxZXKzwLD0MExPjZefk9jI7M9vp7XgoDqcMM1tON929W6drCkhfeOH5cvz4sThdrRruvOC/NYhKCNTpk5tyD8ASOWfk3zm/9+57G5VuNjhc5ssrSUKCZdkz+6XyaZ/8O0fbHshi+zny7jMlmSQlyYJEkHN0Bpr6W3N7nflhMuZiHFj7RSdRr/5NT03OtZPEazAtCSdnwEbycTjHHHB3g8yyMR+f+yT3sSIWRgLvcc6qRHwb9zhTr9cqF7X/nB2d4N3cx2DP1+osk77uCm0MrnxgMHvhPtWZFpV2MZC6DpV0egxm59KzEmd/di4y5RkNYtdsEjskCx74zOUrgWqiGW5scdZSEQ+42d/faCD1+cGvd9bftXPzI+tqgoODI+XIoZ3lxPGDZdtWwG6buRr85ux9HKHLKdfKksA/MqSwOEMowYKrO58POf346VzOZqxuTN2IEGkeojhhd+FRfemGXVycD73R/NxCDIEI5eDhI2Xz1oly+eq1KAhOWFtwb+9AIvayXsucNpAyohxiRHqNDZ+Pw8MxssbKGlGjFQZVQ4+DVk5QrktktrIa3Jln/vt//38nS+49/ByjW+ngquLxHow4B4vj4vcphjYC1cazri4c5d1wgn6fwnIJCS4DT3FXrtCZXHoX2p+tYQFXMsEgBDKGe/bujcFzATdtqthj3Mqrq5U3ldGRpZTBf/nrvxvlYQ/hjilJQmwfTCxiBG+m23UwlzANfwNDZW2llFVUNJ3Jmgx7phNy0Dv8rW1CIoxpi34bdj6NUQ+Wsl/ezfcJHScm7+U5a8o+tQwryFGudI4cFsrJebjYHBfVAufZqJ/ixPeTCaPoK3+uJh0ZqOroXUopUWMnjKUARKnPHsOWzs/fKqVrLTy1FL799GxG8MMPlF97yqbhsbL4QIZfI0Xi9ChdAViqBWBHS4udxkfTG6s8kg17xdG2HucjWr548dNkeF38p556Oo1jf/u3v9jAJtpD/0ZWZQ1PnTwZo8Kx/NVbb4X+KyNyp0BsULSNRqGRC411yu4c5jo440hwkIE2bd4cRUkJ/PqtX280lHoHskIxwfRRZO4YxUPJ+PfQ4C0sZJiM7z//zLPlO9/5bgy7DLlyfBuwlLG+/fUz/Y69YGD++I//OHeP81QxwZUlhuNp7WAwGiyV4FvzIgiN6gxsv4wWXXLh0wu5O9Y7YbjHtok4rqonnBmKDQe0z+ZkaQR0X9xfOkcGjtygp+IQyFAa8AKiobHKXa6Ty9aDV5e1E6RWpqHhrM/fPQe9nr3ftWtP8J/0A8wlaJFMGMgcJa8JCn4ZXZex2LKa5EyWzJ2bn53L5FTGdnVV5Wmt7N09WWbuzZbbN2+Xie0TCSQunP+0TGzbtgG1Io2CEu/GwfHOgjaNkTWrgirKoJNDuX/1jl2KfiALziaUhhNbk+mcuT9btm3fUaZu30kwJ3inI6yPbhe4ggvMz85EfjiYDdajmV3gd+78x9FlgtmKGz1eXnzppcC63nnnN+Xc+U+jp46ffDjBw80bWEZ60wejbF8buyaiw2X6rPlLL34p5yxDp4+n6c825rreNbMNatNXa2bWHC0rxqg3ujNnL0BymWWhBUqqHLnfq3XwlXdvg3OCm52by5r6evuTmU8Qt1orOfTrk08yuAZ4XIrDoUdoYX4lzk7/wKbO5M3FNPvat/PnPk9y50/+2/8m+lFgIxh47XUQpjtZv/NyNs4JJKY6bHfLmbOfBMdLJ4Bf+X6twm6PI45TvQ3lYqM00TmHY8eObFSfrl25EqeV7qZjZN8D6ys4/jVpbSlfevHF6AV3vwWfrbH+xMmTG6VvsicB4i74dzIlgKVHJJzaFFdJpzhBms2yv5uyx3jF/+E//OMEOJkuOIz2dUfkVqnePrBxggH6iZNk+JeEAmgpR8ezfY6gYXCwQss8z7Ao9845kJ2BvoHsHeeqwY8ErTduXA9LirNvfRPgJILYu3dUE8HmbkXGVPL7B7rD8d7daWgWHNReigdZiwTJtgnMJKsdGt9dIROozfG1IV8Fmn1HceruShDIjOqtUe2UkafLONd0jHdyQNbnOXQp+Wg9Y8m437ixwWRGd4Xd6fadOP4CqLvTd+LPtKE57gK9KpHCHqay01ud12SVh4Y6lbHlZJjdSWuRMGADBQTOCKxEs+ATp5+IXLABAhQQPg4qe2QN2Hjeff+96FR7yka1GRhhR+uwydGb92cNjqo9TdYhEPD5qWA/WMzsCEHsGtam9D/sz+cJMsBjBKQCiAbTSUL2rl6mrrB4VdrSGnD7Of9GT1oTH5Vea5UX526fGye6igunmz2hA+iHsPqgm154kDXW7HidC9O1bezoem9PX+ntERUfLC+//NWydet6OX/u4zI+XFLKhPml7Ajd6dOnsqjN+DJXVlJq1gTGmMkSufwNJ8eQpDHxzu0444Tj5MmHUzJloHdOwqoyaCvVoN2+U1bXusrOyb1l0+h4uXxFOZXzOdHhoVX62JTy3NLSehwdGS2b1Yw2AfYBXtCl88WBakwTopDgeZJhq5EuWEGjuEKNZ5Nblp3A+LvPsdEcQGsQ3flMh6vsmclJa2u5REo6/jSqthl3Q2ewaDCCMfrGQe8/EIPnM1rUXwdw1Iska2fCWmhlurvj9HgeJ0CmhVMi2mWop+/dqZHtymoaIFGDffWrX04wQPBhPxkteEwKaKh/oDbEra6llCw8XZ6dr9mt0p2hLZxgTR4UOUzWPAGauR9Dgi3CHruQKg8yMDJYICpG3OIvty4T7TSu2o/GdSuDpTxLODmZnDCfETaCeXRJtWTLCBDsVg4XYdbfWYxSbUrfJVTmDpH+2GgwsC5ScMKwtkMDZX5hNoqQgl1ZMXFwrdyfny7HjhxN5z3YtbP49NNLUV6U2cwMbJqx9zVTHa7zuUqlRIlQPN5FAFedFp3ttdQl62J9ZCSTJNfWM7xHlC5AZcA8l9OsmcK7M3ze2/1yfgkKb90q169hgxiOHIZN5cqVyJ8AIhUB+MStFW/GKSIHMGHKmvY1Jau5+ZTkKAH7Z32e6UtDK7iELBkjQUlQVvjqPStjkMc3l4cOHMhdcgacdXefYvQZZCs4vl5RfaWD8rvWJ/CsdFz3a+/C5GSmstXgcrpsmdiau09JaVQcG62ZCsaVoWnZL3JM+blnyuNHjx8PlEbzUobMdHenaZHcyMx6D46d51ZO7t4wHagAkbF//F/+49y1P/+Lv8gZOXfKWKOTIDbNkxcvJcvHiW5Nnxw9egO20X4KPJwdGfEZYDwmFVLwnuu9/Ztyc6XO0+i0p1NFqmPPF5cEsF1l7+6dZWFeiXQ1WcME9ldNODUQZiSZNyVQe+H/W/OtYERw4qw//dQo84txwtA32mMGmJFyv+2Tc7l4pU7nc7YLi4sZIU0uyJ9nm7qoQTHBw907ZW1lOVVKusJZY3k49XDTrbNl6cFi5MzP2ytZYI6bz6c/wEgWV7oy8IockDVnzE4IHlKVSdOenpf7ZfP4lmBs3aPWxOlnJWs4EHQ6mf3tQNe/NxxpswnkzOd4/53bd2S/Kz/9XH7WvlXWhKVUQ8EPfCY5PH7iWCoLoHB6adg8iRw6o52PvWUT4DunpjSr1SY81XPOt+qsDOvZMx+X06efKN/6zndKf5/K5oPyzjvvllde+UVkyHs4m1bBpONSlerpKZ+cO99paFyIkwqGQQado9kQAk1/TzBgD1GMdXUlSG39Dj/58Y+j6zn49kl1SpYeTBJ8haPw7LNPZ/2qf94TeYHnCd5NsGyMPw2a4346S89rzj794sybzJIn+9HOpSVanKE75H4LnuFufa8F4ZJBBm/Rs3SQ54dBZu/evCsHid/Aqaq2jwPeX4ctvfNO5BBNn4TRwMBw+fjsJ5Fvn88hm7p9q3z00Yf5/MqVfqAys4C77t+fYP32nVuVmhQZQ/d6GdkELrCYAIL9dubk2t4JcqzTsyW1VCLhg+NsZTjZUGyIrLLmTntIpz/5xJP5TOfe5Nz7kdEEB4MD0TNkyHPsA7lg99wzWHRZVokBwUOc7fnaf9E43Ok776FihjSg6tp9Cfrb5FL7R1Zyb/p6o/P8P3sjw9ySl2xsgp3+/nwGOcRU4n30K9lL++Nd6GZrB1vzLBj4sMN5RoeSl62VDKJXVY5bxb+9o99rbFaCZom4htXW/8An89lGyJO9r3z5d1IR8XxnYW/ISB0kVKtrZNY625yENHbfuhWdwE/xRQeokAhCWpa7yXEqPyGWqBVPMuRZaaqW9IUXHx/ancx1Vxkoe/ZsLf/oj/9BOX36QHnj9VfL3L3rKTm6eCI8pdaTDx+N567JCQc2POPCwlyiMEbegXEeKGqZrak7d4J/WlqqAHtNBCKPC5+ez1jOXbu2pLt8y5axlLdu37lfFpeA4LvL7PxqaKI0oPg8TYvK3rUJrWb6GKtcMiwMwVBhDBhMZkH042UdUsMzExCBgp+HkawUgmvJklH2/8Xv/m6Ur58TKPwCO8KFC7kg6TjtdM5ypmo20+jLit928A4Ht6XvK18yrBzqgw89lOypTU9zziV4ucMpxTIkjDzBaI069t1FFOW6eNYrU2CNNTOAuaLyu1KQGqHsA95rh6t0SLF7bxcsJZM7dyq+l5Ht7olBw8Hp/U6deqQ8fvJk1sw4y+xxzuBhG+2Y/UfZ06NTN9GkbNGmnDlDkUxmMMJgMUNR7s6klXVcxtbYWDH0c+GJha0UkHl3XKfWGtYUTAdbtyYDFbaXDsdkGEIyyrhG4JUXWpm4N2W1sHL04BudSBlI1gmGkpMuG/lgUan+QZmZmy5DA5X2sL9/U1l6sJTIWUnbmjXPJnLdCmN4Ks0wsp4uvyClNgea0DXQmcpWsbwutkxAlJ/Gy9HRKCABpgAVRtfXU089G6fPl/cw8ZESa1llDjKlMjpax9PnYgtYr1xJdtSF5yx5nrOhsChESoVSW1stkYWKza7vxMloCoCSbiwLYaHp78vnic7hLlVA0kRDicqWyMB0oBpNjhg6z6ZYUjEYGg4eszHkWKsMmqSfCoS1cCwrRKoy36DVk+Fs2DWZRU5Ca0KuI+9rcNZ6IRLYHqzDpaKk++pIY/LGweMQyYaRHcEWnYWZR7AVgv/urjRUvfnmG+WXv3wlXL9+18+DzXz9a1/LfRFAOA9Boj/f/vU7cXachYCOgoa/VDL1jnEK00yMpnEwcuizKGF7xVCoaNlXGGKEpe5JV7dgbbAM9PcU+lj1w2fSpdg9BA/2OCxLm8cT+Ajqvbt7wIloNKCcQ8befmrSgQuWZauQvjpl1ZmdO3ch5w3moCm/Tv9cTGUygyvMBpiaSkDCWcOlPDYyknehc3L2WzbH+HsvpVayQi7d4emZmegtFReDhLbv3FF++eqvI+/udx3vXHnZ02w6Ph6jZ98ZfQ4jo02/2OfGFACLqorAsaAXWuXMmZAHX3Rl9GZP78Y46dyh4eHwpGMzkc3cpBplINT1a1m7d3J/BRynHjFQ5WgwwFgd2K2eokm3Nk2FM322jjtPA/Gq9VS+YTSVoDhTt29mHDxHE8XdkaNHQ92oWsDYS4Z4Z9XBitXuyR3VQB0qy3PncxZd3T0pT3NqfC4K2YcOHiyffvZZgnvvwKGkV/XIsDWcxSOHD+e8PVufhmZUOuLRxx7LO9AP9oVuYuvoRXZc6b72s1RaM7pBoiXY67BsVZ7sMCMsVV701jjmmRm01Rmy1mwwR99aBMjkQr+KIS7uJfsbKIDpu5g34miPh9ZQtjoN15iiBofi+AqEYvNXluOAyoiCt7gf1iIzH/rEeRXf6TI5uTs6WYJB9Y/eduYw/LLVHF+BjbNrWH36TMXnySeeKBph7Q24ppH27jA7H91udPnKavn+n38/jqT399kSEd7RPnA6g+XP8KGunKkvd05wJyjwnu4RWWkVF856stAgFPfRr/anqQ5sh1NHpzonSaPARAYGknx0z30uOdJH4/fpMk51Bt90AjQ6sukzWWJyw3aAknoHiVBQEe8OeiOpJLseyEWnabAmYGoTO3mWYUZPKbIWZAQm2NWd79ERdE6jDfR32XnQIHLk/jhTznaG5AxU2lw6wff1iFXyAgnAe6mo8eHcAT1Eqqzsqsy5yoX9po89hw7kl3gv3+cL8H0ie92ScBU/3YJu8lVhp6tJPoG70DneATVkGro7dsrvWKOfDVUw2Nhgz+A6jOmmwS1lZFNfeeSR4+XwQyLZO6Wsz4f7mCBevVpHXO/buzsC6EsZMkp1ZrrMm8LYhdGlO6PTKYNLoXS7V7ZObC5zczNpYjxx/ESYrtFssAAAIABJREFUFO7cuVUGBrrLzl0j5cCB3WXTiIl3N8paGSjjY7vL4mJPuXN3OZzWFcs8mo1h3GXzYIWU+5NxWFraaJwIn/DaWhRMZbKoY4UZ6rZuQQJjuG/fgc4UxXuJ5hw0R5iTr9mBkHNmg7kaHa34vCW48JpZJVw2lJIBP0BNKDIGJ1DqsUYHpETqEChXXd2Uu4wACiqOuQuGRN8zZcgpj9t3psLMAMfEsEVxwWCvrASKQnhkwygSxlNJljQbUsEoaWI7c+bDGDlORytjVEelr0xQKIPKPxVyogwlgOEIoY1LFkU2edZEvivVydw2UXbt2RNn88KFz6J4GD5lZILpWTemppKhB4VomdHmZAbTurKSc1CKadAGZwbaEO70KxV7Hh70OzCPt6MI4AE5D7IElD9FExhDhxYnFEUrK3HAooBGKMmaxTBtURBIMTCaRpu6HNduXUuWfnLHrrJ9YjL775IwwI2rlJzPztXJgJqB4BzJm8jVswQG3rNCWXACV551Srxd4paJIsOCJaVgcvKlL30l7xJoxaKM8lKUIqVApuxb5SsdjrJxBt6PMW4K3M/IXs508M6NDYQTDz6SPoEV00jrSHBn4Pztq3VxSilB2XMGgAKUDXbWDLnnh5ElmLXaJOn3WoY8Dn5/f5Qxw0vOZKOsPxj4u3c3GhUZSE6juwDWwHj6d9R6Amg4QvfNmdlvitnaKx0YdoXakNzK/4PDleKRcm3NNBw5z2RIlZ8FAQyDYBT8gIGWSrB+e7W4tLAxlApsQIZjYlstzbsX9smfHMCadVnPGQbCtn0iDva+vTC0axkUoWkPZZn74Iydk/dSqcNu4i7KXNMFMlj0q88aGRlMgyQdqlwvc/ill76UTDy4CS5mzBqqVQI98A/VKIasORScXPhPjjX2D5UnXLkCezqoOs91Wq51XPz0s4xSd/c48nSiPXYW7h+ZM6xBo1WyWjjhO8kLwRGZGiZfGeAAQlVnCrgnZMj3yQsavgdLZhZMlDNnOxj/yckY7q989ctl+7adcQydJRlJY/TCg+D46e9WJaCPyCAdKQBsNKcqI5xsjrRAobGIsA1gL4wumWvwvNYPxNFUAXLfLl2+FAfAe8ODOgvvrwythH/7Nmz2g3LkoUO1ce7AkfLx+2+XH/7gB7l/ehlkNMGDBJgvv/y1srLCIawJBA6zPhaO7b79e8qly1ejy+iZRmHmZ9wl98s7cDI1HMvsxbmavV9WlvGg3yuPPPpIDQTgjdnotfVUF/zd/cEsw2E8uG9/nBaOJHnzXPZHhl5yhMMC70uPBRqzvJyKL5vToG3WKAkkex19KDAc6I+Ms4ngNZq6nYEgkH5PBpoO3LY9z2zZ7ZZoaTR95NB/7ln4ooeHN+BczkujqfvQKhI4udkBAfOdu7XXQaXY79M/gS0totztKc8990J59dXX0lRur5oOtEfNGWrJGffUOukva/TFGb1w4Vz27NDBg9Ezba1gcRJ9fCIOtv1QzYt9G67Uga2pz37RQy0j73M43j7HGTccNf2Ou5vMk0N7xDn2PvZU0Jdhb6N1GnajpWXHvX9+b9dkncx7mx2+kgCfLrZ2lXQwlGCt12pVjc/SMtYcxzTxmR0QCEdtEHQO/rQOnyHQqkPPas8D+bV2CTJBTRusZI/JgLvqGa0KE2ebc3zvXs5aUEH+PFNzs7WBF7Uz4XNxsOkH2HFJNIPe2AIc8YNDA9HvkmdgSqaB2j/7KkDyfpx5MgoSLLDx7s5XtaHNWODg1yRdZU3xfHtFXkIFeeFCEgky2XRUg72mUt2h7yMH9EZgzP2la314eKDs3LarjI0Nlf6BnjJ773aopE6fPllu3LhWbqRjtSplXKeyMxzekydOZJGEQImaY21il87ecNz2KxF7IYd/M9AFEbGGxoUFAw1WyuTukfLcc6fL/gM7ytmPPylTt3Vq7irLKwNl5t56Aaeo3fm1HCJiuXlL1+9sMpuyPQ1G4AXbJW0H4yUNROA4t0y27zEo4cHcNJzGICXMlNfTrFaHEFAIhI0jUJlHLsSpc1F8lkNrXadKDxxGmVYNji2DzpmQ5TEBUGRIoKzD312Kpmw4x7CIHDBQjvc/eC/DJOD10rSTCXGXqvHbsqVCHspamg2//vWXy5UrsoZD5dNPz2XgRi7jbG12kyVqpWEKNI2fo6Ohchse0OwwHYcZfCPZE13WCOdTjuuOQymzItPNUGtS0JEtY0rgOQ0UkM/n5H1+8WIc9GS8MxFxIgZLthXkxpnKEjkjP0O4XTIXwnvVBr7ewF8a3yTnmtFw5uBHOoRl/zlaghGZdufXHPLWKMkIgaBgi3Beu1BDDqBEupeLWjFV28q2rcZwV1YXbAYaNq9cvhTnk3wo2yYL3jl75yjAkR0imy4ep82a2yjjYIQHB3/LqVkPS4pGUl8or/QF6P5ukCJZQwpQ01oc5bW1smPnZBzgNGgZoPDAsJFatqI4fU8Gy15R4Iy0CsnDJzRP1kYpSppRJhutE5vybPLLqWWQW5d7FKbs0ZbNZRH1YWcQkz2KU9rp7q6c8osJ8Dj+1THYnsCmZRHJUjhs0wi1P4Ggn/vmN7/ZUYhvpUyqEZAcCEzjsGuAM5ltbCy4PZhOX54TZTs+VhsT9+zNOQyPbMreq7T5fcGP/fD+nB7VNIo5DB4dftyDhw7GAZA9t581a7GUaoR118ao8TyH0Xn0sUdTWpWtFjz4jMcfPx198vprrycQaIaVjoDRJhfWn4bB4eEKY0jztkFDg3GkS1fFIrqnaARBtp586ulAJQT77m0YmB46mFK/tcq4WAvnxz5Nzxg+cq1md0CxMoluMXtfqeYqxKNVxzSkM+7eLVMvH3ooe06+VCnIIbpADYKyUhc+OZfge/sEOIKszkDRCu9nOeQo9QQZIG+NPcp+3r5zN+/gLl2/fiuy6S7TY+BBbMTPf/7zjRKzNQrenTH9zFFLQ2BH5p1foyfjQEqMeAdnz7mjPzlcgg/3sgVf3puuSfMV/ujAoiqsJNXU8xeig9pgLT8nGSFwt+YMeZqbiz34na99o+yYqDzmPrPiM9c3hhGBV6B545xxOsDm8L0Ht104whI1dYwyOylwI/v0Hmidew9y0KBigo37M7M14OxgrRs+uwW6lU2iluut3d3HtcxZEeA51wx0ccYLC2ned3dBrPR40IP0r+yltZMbet/949TduHUzgYjKHp3jDjedY53ggN4v+OLB2tAowyo4qE2pH21Ap9pAHKwwHP1apRLAG7LVoZxDP4uL+/PPU93ZObkjgSV5gF1uUyxlJOObLD7IO4dO8f79TI8GCzM1lOwLHtkha7Yfm0ZGE5zac2sGkwmt6/hYYDvkzOyHsMmMj2fIEH2n4kAn0GNsos/k2GfCJXhlR2+pjEiE8ZFQ5tnDBE2qjlu3lC+/9OXoaufuLNytTODs709wQCbYmFRmVbUGB2J73TdnSl8kUJidi57xHrXSORpd5blkQvBD7/hc7+SsyJyzMtVZ0KuKJENO/wSG9WAh+j9+QCdTLaHk2XG2Y+tW4oS35kN22JTKDh12tcVThtesVFrcnp7ABtm42qhbEzyBuI2O5Dmmtjbn1pnST4IROjpBXgcmS4+nn2lkOHZHMOz+1YmWFZqRBA2Wkk5VVnCwfXut8NkP52XPW6LF5/h+q8bS5fao9TL4+dYUHxhnh/AhTFC9dbKuZ9EF0VWH92xbl5UBUTh2zDCDtfLTH/9VMn+PPXaqXL92pdy6qZS8ksgJRRRBz2jNwaEo/9HxLWl81ADDCfRwAue5OHrRS92aul5WVhdLT7B33eXSxc/KrdtXCwjfCy8+Wb7xza+kcfH8hcvl4iWd3P2lp3tzDiMcpckA1bIyhSBqc+ldioZ58f9ermFzsS0wXC1KbQ1aHDHft1ENMuK5lK9LScHC0JlsZUMJn0iec61kIqqy4ZSPg5DlcxAEPZHU4GDFQk7fzeWt/JQmUZ1OJprT3LqpqVqOIyXOEHDUlIvR5rUMU7KYHRJ9jidhqryPJZdP2Qc2nnKRVbcHNeDoylhfTn9VFFMp8XBSKFeQhN07JvO5LorABxuCrCfBqaV6HdMP4ljq3Ofcyk7h/XV5OZMyPvZBFm/RtEPZ5gd1ZDiDt8GTaVRGxwHMuc3MJCBrGW1nDPLie/bfmWDa8Dn29PQTT5QTx4/HgDgX3M0qFC4L7lT7RDYpLA683+0fEIXWzCpsPYNqdLW9+uCjD6JMZPV2TNRMEUUAF/nwiYfLmbMfxZCc++RcLi0HhFMrkqYo7Zl3dxD2Gh2eTBgDHmXuovV016EHLlwHzybD5Pc5sq3UbT/s19PPPJ3yU7g0lwwXqIGZbn0OirPc36EQAiOh6Nw3e5EGrbX1/KznPvro4xU7msE2Q7XKND8XhefzKJ3GUCCTimVDtt0z/T4lHCd3aSkUhP6uPM55df6cBO8oIAxrQWeQR43il+OkcGx8NkXbKigcefeHE2RfybSvRujfSqogSZVObj3QgnDGDlWcuPvSnCznr6zXlLk73dhABAeNh9a7hyXl5o0aZHRXGjSBB7YVcug/n/f0U09HmbvjSv72yjrBS4IdNF67A3t68omnkyHCVc8RaOXyhvlLhuq2Pov7ySZxlJ2rbArnlFx0dS1n/ziLIE9rq9UQgxHIsFp7BhqNjcW545zKRnJ2AiXQ93HhfDLd8OacH0rfz5uqBxIAMiDrwjBLAqiUMJhhq+lMkaMDQRHsGwM4GPrI3hjvS7LApuiBHoQy72p0PpnbvWdv1kS3fYT2sIMV9o5LoUO7X7Grcw/E66nGNPpSZXmGVuPa2TNncwaYVzilbE6bmtlw7zDz9j7QrXu1T0PGjjOiDC8r+O1vf7v8y3/5L/MZ3/rW78d5blAmcuPvYQmI43s/joupbzLQP/jhDwIVc0Z0Y5zrTq8O3HWM+d595Tvf+XZwyAIsjd0/+9nPckfZClh3FTNQOecJ3rMLr+78XPTD4jJ8a9nIKnpnmTd2gSOSaaezsx2djcFkUz63NVxZO9klo9YWZozR0aybSDl7AeLKcuWpbk3GbKlAveku2Uo2wX1xhzkx7Ar2KnquJat8Vhorz5ypsIWFWqlu+8ImPPn0UxuNbfY9zDZ9fckUGoqGt59+bXh5z/be1tTgJ+RR/5b7XMv4A7nr3n3nzu25M35ellNgQ26dT4ON0DHuXaAJoIfzs3G8vL+1RxcODkUHjI5IJlUub/JDLwZn22HWqj0jvfldcs15FXgIBgUiSdbsmozNkjFlc8mktSI86BvoLy9+6cX4E5g/UsXfunVjDP3Xv/b1mk2+fi1ZVn/nX+zbt2cD0gDql8Bh4UFsLHtvz/kZ5NZ7WHNoZIeGkvlWlaUnyUOr7FmrAIBj2yBV1knH21OVvlaVlBUP6UGHszrwoYHBTs9Gf/R4g3Cx7fa5zjXprbA9gdbKSs7O+sCYyFzVbauBgFT90pN7595yTt1lEEh6hC537mTOutp0bllqFfsMMNq/PygI9tm7+8xz58/HP7H+llDg95GZd999L3Mn6myFGmyQUTaabm0VZmw7dPybv3pzY6p2c9Zb8Mo+suOy1OTCXeC8ez/VoPQ5/MHvvbjO4SVcmlUY0ld++fNyb3omWVNNLSZ9DQxWAnoRA0eip1QnRoZtdKR2pKOooTCOHjkcTBhHxAajNsQQ4oVq48NyRuLeuHk1jTuDQ6vla197oTz62ONlcWm1zMyultk52J3uGIDtO7bFieIwJUuO37gzPIbgeSGHnMYnUx6NOO4MxXAAMmHgBoyLqLA23FQS9Ib1c3iEKbRHN29uZHz8/fQTj8XZJCQ+S+Cw1plyJAJsmLYWscjgpGGpcwCywgbhgITMzs1E8B3OgYP7k+X3Tq3xzEGlAedGzRIQZEapTgDkyIxkeAwlhb6JUPhdjqOSd4u6NIhlkArHo6s7St47mFLIYBgooLGFw8Lx5DhQHJx93db2QlTOSeaAEs7GXawJkTGsY0c1cFUFzggOj4xUBoBMyANhuJYzZ/wpA4Y5TaGdspk/Q+PYaVrgVHOAnRnKxzYNDITAhXr45MkoGwbMpW/nl4zhpjpUJhnsuwbP3MxoW44eJaNiEGVUerKPFa8vi7C5jA5vqk0cW2pDqbL3g4WlXMRXXnklBpEhlZEN7n69xKGldBmCWvEYiONEHmQssEx4/5ZpEDSluqOEnZKasvRSFEfFbdZpjC5nSsR9FV9nHZzQRNibNgVrmWEpsqnz87UZyqCDgcHcQxzl/v5QplvO5u+cCcFDM2Rwx84Df6qO7w8/+DB7bS3uUnMQQ3nW01ueevLJ/NtPfvKTiuvD3XxrKnvBocMuRAGR7ZpdN+gEFRMZ3BmqNrhI9G6BpgxWZeh3yLt3q4HjrcgOg+nMnJG1c+YEQdZl73756qvJBsl8ybLI4GIRsG8MEaNE9uNghE5ud+6ud/ZvnFyyEudvsWZ9nYu1KdfLkFlXGwXv7zL7DIk7T3G3xpdKjTYTjug0RhsNvWN7yrNw+uEv3jqRd01T8YIGbNSVnABVgZVM9BPICZIF2LJomeC4DZ6zZrpT+jVpcpspey/l3n109kyw5d7VHWQoOBaZrnrnTnD89MO7v3m3loFlomFqOw1UCfTWK3wF9Z13Q9uoecsALfhKuoATNn17qg6K6sAZ3DnZQ3vVskH22PfpSr9Hf7WeDe/JaW70lQJxjr7ph+6ZZIjglBOg8ahWOSrVpfOjd+l+Mg0uIUBmOEP91j+wMYCmscQI4uB5T508FSOtaS4yOlwHRbinLVDnAElyCDoEIpxUOuJP//R7CVrBITno2ya2ljfffCvYe8kS+Gl3lLwaJvPee+/HPoKSyYIalKbkzaFzf1KFuHWzzNyfS8KkBUrWpKpHH9s3wV9zQiuF2Xoqohxwerg1ntkbsuFMUsXrTC6lh7yzybtsqPvq3dOP0pneGnYnTYJXLlc+9ZOnUg3EigAn3hrYJN7Iv6DaeSQInb7XYekxUKYvDuS3v/PtcurRR+Ic/9mf/dlGRZI+cU6VZWllA17hmWQlDa/gBsrx/X0J6ugiOnj3ngqLUGmUjWUHvYd/Q+Hq2Zwxe0RHOIdACR8sJnB0x72bs8704vE6bIQT695oFhcYC6bJh/ueBkTOYofPWSZa0qY5b+6ZRjkJJ82gkkrudQavaXxeW011n9xIqrSEXesXadhpSTnn1IZ9WXeFYSBzuBwZtW/kvkJP6xA6+hGFZ63I3alsH3190U3uhj3lLPt3AZI769zdSfeBzLUqjr6LQHHuVMiYipfEXbMZ5ErQK4tNB3iuzyFr9r72FEEjbM65t6nL1ulOc5o1hfs5SYrokjT9Va5yCTx3gq6z94E17d+fgYNstbOiI1ojZJ1QWqu2ZI7fKhAkm/afD3L40NEkGsCg7Jl1kAE6+uzH53KW7Kcg3JmSZzrKuuxfqCzff3+DgadBQ9hb62v9fX6+9V9gUGpVQVVezm/XP/rOV9eV/DjNsgsVTD8bgHwwNBpT7t4OlGNy186yvgaHUiceMS7KCYsPahQ+0FdLKxo7ROrVAeorm8d1WxrEcjRZDnRVsmSm5/X2rZapqetly1YNFOOlp2+wDA1vLd09ohxE4OvB1Djsykn6IJc60xQHwUUM4+iJEVc6Y8RtqJ910DbNISRrF7hKZd6gONJQt7AQwask4j1ReIScoIhqlG7rVKjelPBld0X9HLeKX6xKwUa3rADIBMXlknL2k23cfyDYMbQ4ok6fr9zEIYYjV/4k/DDfFMLZM5+k+9UpBUt840Z5/oUvlWNHj6YM6vA0zPjyPrv3TEb5cDwYuAjM6Ej2TsRO0cowKtsSzP4YSGwpGoUEJ/P5N4NdDhx4KLIgmPFBMMKNoaM2kNUGGtG796QIYeB8romczsOFVx6W1eEgyApQJPZLWY1y9J4hj19SrtmePfEfBwt2aX5uNuUy7yVrzrnWaEc2nZ1SmTXiXvZ7HGDnSRlN35uJfHZ3afIYDAynXoyeSvRfSqovnGOlSFkrDv3WCXzei1HiO7bvTLn7Zz/768ifqaUCJpkGTbWZRqm73zjtjFyuGEQXNI7gxNacKePgfSjR1rRENgQh4WRNKbfi1xgIz0qj2ebNifA1kmTQDYMxMxNjYhCRQOUXv/hFHJz+Trd8cIsmeM1hXcF+UMdf2/uUgRfq9DBOs8mYlQNXxWkmMuOLLMP2Ojt7CoIlQLA+WGO0h5TdfRCDJXjAysPsPsLhM+at7K93wR0QxJAx74k148HScu5dpaG81xnpXIcH1GEyn9Xmyi2bs6fkzj0jb3D/DQ8Nf0ieBCQtMFDyzQTBTZviSFPuFVLWk3sDRsLwWK/MCSUc2s4wW9SppvRgsg9dJnRujw6hcBkL38eBLoihXw4eOJifYzA4zJ7hTDVJOm/yIGCVkQSNop+aEyy4zmjl7Vs7NF100oPIFoeMnN+9W3HygRD09QXzi0YQnOvDM2dqJuvQoTSvWUMmz27flv1Av6hU6zw07zBgYHIMAGOnYVElUBXBu1iv58rYcTBSjh4Y6EyEW4nMMVQMMJl89bXXNrjrJQ8ykEgDl8ExV6+m0sRYCTo856OPzibLx2lwnxhzTiMoVmMLcpeV4APpm6ksU/bf+9TekflQGJLZmoi4Ed2aIE81ZnPF6QrAXnzhhWT7yATn1boCV9in36Unjoh3jjz09UeH0/d0P0f2Zz97tYyNDZQnnzxdThw7FljZ559fKh9+dDZ740sg46xl4DW6VZtSYUWSGeTH2uDf6eG7M/fKrMmBXd1xbOx7pqjeuZO9Ivff+973sj7OYmXUmI+xt4cgLwKQNjjJ+9gXz/IZuNTJChIC55XMYk9vdC8nqjlJTb7tO/3ks0AlP/jwg/TrkCsBjgbl2qx4M7bC+7H3leK2wpU4knQlHDzH85NPzoXqTnCpgY5e48SSK4kn6wXBc9apAq6t5p66NxIp7oj1pYm2w01N/9gTOj+sEZkvUIe/teSONclqs9F1IFilXbMf6eXZOZkKkgQTx1jPjf3we4LgcKKbgnlfw3H/BoTOeqyVM+VnVENVtFXAm85nl5yPO+re8gL1HSQ5tafCUcJtPoMHfnvWYY10cGsMJecScHGaZ+5H79Hhx44fy5qdA1+Hg6gnw56Qg4b7JY/hve4ko6KrVNA7yUaOpqDfmasKocTk4ILC0Mf0airSyyvZuyTMhoc3mvXoxcqSZeBLiR/oTPDg61fxOYICwYF98Ew6zv6Tp8jI0aPZJzAU95uesKY0NN6eiv0j73y7Sp08Uidsrq9lYrWEgKCBfgBrIZOYRirT06Ekcxrcpk2YFHzHkZ+tPqBqA9hQZKmjW6EuMKPQTWzQ9//sz/Kz9E7eZXg4UFryqCru/oJPg82CjLVGyzqwsqt0feMrT2aC5fAwQP9KhGfz+GgOz4ZcvXK53J+5V0ZGKkB/dHQokQxlhHrJMAHds6JbkRyF+9FH58rqkgswEKcPp6jnMi6iFRkswmOzh4Z6U7oRKbskeJRHRzlf28pIB7PrIAhJNcIiu62JXryELIGXZGQZlgcPqiFnRDh3nKFEVx0uRcKTDE9nGqK/+yKw1uEQqpKvQ244DSlx9vbGoMhouNC6h/2uzYefkqWDQUxz2OeXUsb1zrJMfqY1UmXwwrbt2VsO3MXPa7MQhZ5zGEJvVynLooz6wCfuheFA6ZVjoFpA8KwPl7OGwsHBvg7/7lwym5SX8iuB+8Uv/naDIYCwujA3rl0vC/Nz4RiPMe+MLPcuhpBkQtvVq2GcELBcvHRpg67IfivtUE6qGdYvQ0sgXZA0SS5XZhWXmVMvI9LYPpyFiN6lo9QIdOv052hX+MJ8+c0778RJ8hwKRqQZTuRV7BKbIksEgfPnQnOQ4MZVJW7evB6Iku/VktFqylUMrXOKYzUwtHG+SwvzyZypbpCthQfzofOziZxt+yhThYJQIEHJMaic9HA493R3gpLZKMqUJOfmOhmYLVGSaXbop1Rq9zsZJPN+NxH/3ekYOD+biYGwr2urMQiUhSwDZa17Xbe/+/DO22/Hub4zPZ3nyd7K1FkvZ9/n1CCv0o6RRYEBhU7JifBhhZ1DU6QcDM53K5vJAt28fiOVDkEDueZICRoM2pDVgEmV8VchSQZkbCxGUlAiEyZwdq7ua3oa5mvWsfU3kCnZ7tyLpaU4Ei0TYa9bY6X7b2IhiNDM9HTuOdhBxgGvrVUj38lM1T0YDL468Jv+vjhkDH0b9uP7MlYUKMgEg5PMzeBAsIz2wZ2xTveBfuPcGSyUzn9Zyvt4djU91yZI59EYJ7wLxcxBUoYW4AhMMJIwKJx1Z/L+++/k/hjYIuAc6B/Mmnye0rV12gOOOMfw4ZMPh6f/9TffSHCqufv5554L7Mw+h53m/myyPt7fOv/mb/4m3fRpZDXlbN++Ok54GYRnImtnJOg6pek0tS2v5FnpL8kZ7wl3r8Dc3r/73nv5t2Q0p6fznEbP6E6SKfLSKks6LdP8hLmjM0yiOm2gRDUrKTDgoH105kwZH/sCN0++k0jYuzf9Hj/60V/Vd91eh2Y4U2vhHPp/8uOzJY5kdGsgUTNMghHr4NCFd/nzz8P9z7nlAPz6rbc6mN7F0MFt2VL5mzFkjY9xVjkVhhxdqfIzvrkcO34iE+zIBXgep3t5ZSl6h46mRzJWGctF2DC2VKjBXTjmyvtOX7J3ZME622RSNk9W3LPpFvuZavFspRyLMV8vSf60CqN/dy7krzlpAo9UH3p68pn0o3MmlxqawZAwK0kecdDoJHA9+10zz+wpbvCKzecHtL6rxqMOMuNnOZ/ssXtNbqw1U+zGR3MXnUeSQOPjWYszEIz/dj+Tv7eganpmOraWvpH15dQLBL0/f8J/1idQzN2Mnap0se5YKqxw7B1H2b/DsSdRpZFxbDwOpcl/eMKdlbW1LK11gME2rmkBMD+pBmizqZBy4MibdQhiQR8lJmCcAAAgAElEQVT9PrujhyFMUn19gXK654EutkmI92eiE8bGPaNOw7XHbK17Faq4+bk0DIO6yPZ6dxXJyvgym/Oyl/ZHEOvdQZ3sk/2l49yxwDNGR2LffZb355uoSEge0TWNq9z7Bn61MF8TD5tGsmeNmcnnCvjdTc+kX2TyM1ukVzJlR1lZUs2s99uAMMP/Kv678tobqsRO0Z2ZpDkn2157sqzFmZoIrI+i9gKg0pwt2w05Wq9Nvs3ueh/n7E7YH3rcPtoXNjHQqx07yomHHw6SQZO2f3d+numuyYTTL/wsckFXHjlyOPsMGqjfRYO5z0iQu1IJMFo12fl3ff2lp9c9qLcX3Y4OYE06JuOMp3EMZZEhMtLxXko5Ys/e3YmIwUng+fr6BhItawIgnOGs1Yg0MprMkWiBk2rzRJyc4ppZZkz7szmLuYSLpXT3xMEcHNpUs0TJXNdSXou+ZUa9lBcXpQZMHvz0pii0ezN3A3FwwXVwo6vx+xRtRqV2+Bw3gOcZV7opjgsnkOBRIH5PhgSswwVgDBq10ecXP9vAYREon0+o0sy2bNS2d68Uaoypw+a4EwplJhGqEuO9mek4YRwCzraMkowqpzpcl/MLv0Whhwe5J1lYTpfx5Rw8mWFBD2OqzOfZGTRz43ouVyjyRNWD/aE+ctE5Sxo9UIGFVQC7hhI6qExn7ysnNO5VJWxOQm1Ssz7rkB2VWXTxsSRQ5uHxnLrVmfg2G2dRVspFsv/gPZSBYMH7cbAY4RpcdGW4gAtI8aBJcjlc5ubUid69EyMkg6OhU6T+yblzCRDDO6nED/PX4dhMhN1XG2xCGdTXE+VOKVCwJn51lUrQzzEnoJUHdyHnIqr3s5SrTA4Zsb5wdc/PZf0uNCye9wfVkXFm4DmG3ruWY8EJRnKeHFbnREH5Nw21ghjKLzCRleUo43Qyj4zE0DHq9ljmUCbMvwke7a3x0lh00jC8ZXOCwCNHjsU5Y4xbQMkpkzFo5btz4cidzvOMv/b5GXc9NrqBaZbFoIAoPNHj4cOHqsO1tJRua58hC2CYgEyVjB45CvXg4lJ5+513OuPpRztNe3fL8MhYqjR18p4MXh2ewAi2RjK4cxxxnkUHyEjUkujWKEa6QW8DA+yz/C5ZJD/uh2RBq1jZw4Gh2vycEnRvlWVQDMEypRpmkIUHcbaavlOBwwbAYAomf/nKLztUkXtTmXBnKPX6VR1Hjkj6CcLiUKruCE1cdcjpJVAS/PCNgeXa9TpBUsaT/qiB4ubIOkrIjSmZu3dnnWAhnMpXXn21NhWVrmS37IlKAp0QqNz92axXJunjs2fzs9bJSUlFT+Oc0efhO94eR9A6OEDuIj1bs7O1JyPZxOFKreV7fk92BhbZvXFGzkCDq+E8speMmeC8ORXk0WdH5m/frhP3ZPskJNgMo9a3TuSz6Te63MErH4fVw5TUTOCdzz0Ni8Ddqkcb4wVH2zPh/sEBJCUW5ubjONA53rXB0diin/z4JzlzDjSHEQOJRl72SjUL84cq1doqdo2jMfbLS7UXAH/ynr370gS9xDnbvi3sRORox/ZtuZfJ+A0NhqEjtiLVrBrkJ+ED3nX3bmwDp5tedUfdrYpr7oodsQcgiRIMlZ2r0oOxtwZrCNR9Vm0U3L8xI4DcCRLxt3N27a/PNp/B57CPEhnudSbUBR63Ow49uItsYWugJEMZpz6LdvZE7r194GSSiQb/tA7QPhVR+rs6RHORaWLV4CyBKaGT69D6NThKayTj+KUpdcdEuXbteuxH9GlnkEe7f+2zmzPsneliciBL7LM58/aT35BFsIAdH4PD6+esc1OnAuRnG2tEw/DS2ZwzZwXW5T0WF+tkV0m6VrX2fDrMWumaOsytU03fOVl2790TDvt6x2cqTn5goJx4+HjsQqWkrJWzNgzO/SMbTz31ZCppbCOnOMNxlpfrZN6BgeiVsFZ1d5cjGjHvzyTzbU/p+Nzd4aHoJ+xp9AQ9SJ4kgVQw3AW2BZOUd/Nfgx+5I4Fo3Z+NjKaqFpTC5sCOGsSO36dHCHph547J8t7772faocqruRlh7FHJQ/fY25dElbVjKEt1OjpxOPfNXW6oBJVNft+m0erQhkWrUyEBnbR3FJP3bYGW5JB+qoYnl0Tg3N+4arDPQs6Gfgh1X/9AdAAf2Fl/5atfjazbQ8EKPdSGrYFUOhdZd/fbZ1pT13df/sq66An1W3CfiSIn4gSMbhouZd2Uxrk4zEpANcs9XHbs2JaSDaXwwgsvxvAoX1KENke5mEFqY6tttqiUQoGpZYREMhz6hsteWTOeBF/iQD6fgxnBXcJdPZRorFEO8YEq/rvOovenZ8N0YTZppbLu7gqyt3mh9BuVca2cqSJnQlF5EEFPavNEdcoXkpWQBSdQweTt2RPHhhL84MP3EyAQdMpdZs77MSKUCRq0TcMjlXGgo3BcFL/bGpcEFnEsIkAaB2vZi3LOnvT0huEAXi5CslbLeo1aUIPH/v0H87PT96biUMluy0oYkuJyUTzN6dV0SvCDvevHJFCzK4TMmTIk4Z1cXMleEBj+qLPlINTGRBmLxWTp7CdoCBpB8kG4RHMwfDDAFBlDpGFMVsQeUjIuY7ICY2PBLHKsOAbOUWOirImfUy72rrIPxoIzFj/4wQ9y4RkJXeaMBEPmHbdt3xplI7tNgXCuOQGffX4xQQ/jpLSzdUvFovkcmVUO89DwQNbk/VuGzJAXBtWe5fJ0nBhrgmV1oe2v/XRxu7p649RzGq3fflHIgiHf5xSQEftCoTyhwbUzOp2a916ezQhStmSx9RKQ26efejbKOlmqzmCNVka+1OGTtnaBHIVUuaXvh5VEJpYitDYypins8kUYuYVkFmCEl9KtL0BbiQJx5mRS6VM5zPreeuvXcTQ4KNs6BgP+XunY+QhKOaSMQYKI/4eq+2ju9MrSA3+R8JlIAOm9YZJJT6pIFllk+e6SulSSIqZbsxgtZqntzCz0UbSZnXYz0aHoCKlNTVe3uotVLEdW0Ra9d+kdMoHMhMfE7znvBSkEM5IJ/PGae8899jnPWVlJVYPBC3tBDMD59vS3novza/BQutvvKAPKjB6NAnNONE1ez5q3dvDIkWRrnBNnhhFzLq29a3tP71wDjQqKQYlyAqyj68py2BfBx+uvvZHm3UceeSiZIEGuDG/0wZ758EhzWuAp3R+7AyfVtVTpwDz6M3OiGIbeIJqegKGqdegQDvWJ9rOf/axdvnw1GezqE5CR4WxVaVzaUcJCRljmxLt7D3IHp2w9yEIvVcNOPvTIw6luoN/zvoyi58aQA6qCgk6AxggIsD2TALmcBOXwynBrblZdkjiR/bRv83tm85yyY53e0tp53t4Q6DpkVbUA04bnJyfOCYgEfQKKYV/oKLLpvX25jmQFx5yRl42UXaMnohceeLA9/NDDkbPIw8KNJE8wwlgXASLdmGbEAbYigAg87wgj+o3tDK/GJBWtZ5/5Vn5uD+jyv//7v488gFj88z//PGeTjWEP6JT1VdmoXaFcZFe+/OLzNrpjq0bWnz7VZnbOJTu5trqZUe7k6e133opc2A8D09gQOiRNtSoru3bFaZER/eCDj9I3wKZIqvj/wCrX9dOY8tu2hyiBL/h9utfZJ/+FH98VyGL6jgZGrATjc3M56xyjDF4aqn1PP/N0AhaBvH3qTXzOqayh53LO9PCoHii3q2w5z2TEOfIO3qtwvnvT7Ewfdsys4NpZVjUxv4Ks+apg9kAyqh3nGqhWY2Oqkdr5EnDR+ZwkVUmBJp+BTNIZFy4pyUuIVbDXMdtkUZaRs9mbJTnRHZInQKB/2Abvm6mrU1UNKihCZbE9B6cPLMP9yTkZc03nz59UXIeBVuRVMzuYiwqpd/KH/PuMz1srOt05psPIGLtqH51/z+Ocuc/Djz0cKGb2Y3Y2ulnQ6/mqea4C6M76UYFvNbYmCbRnPrq+Y5atC/l48603K+AfOOl7ozXbYl3SyGlEfPyZ2QRqgvb09KR/ptbALA1Jpw6XUBVzf4nV3uBH7jzP4mL5ACeOHgtTC854cGPrt7K6njPn3p16kO6hXyXrVC8LblcZ7Lz7kM0HxZAAnh+GKcWvur2U5Ag7JunRfTu/o0Jrvf6P/+v/DAvT+spKgkE68ubAhy37jZ6PPnvggQdzRuxdr4aodrF/bArdXfAm07Y3I1PWiS62HnHo//zHP9xyE53NCzdxW7Y2u7saXibGdrS1deM3awIdBbC0BEZRhOHzsxUVKCEqITgwPSvGQNOcaM8IONoheG0K1aJwRuEWHfBi7CgHJlHlxHhwc/3wKO9zADFfEAhRTW86tPmcHwJmk2xWoqCJav6jzP0brza4RZVWQQOKFm9m96524tixRKHp8j1/LlMLRSwdly1ChxXbPburzc3ubotLt1IGKoaI4vQsHtzihwR54GCYLAkPSOApZI6g5+Ro4dctxxuWa3nAdhX0pkrcLUIIunD7Tq05p9k7iojdi/DI4Lrmm2+9kT0AW6AYenODiJVhcF2/yzGxMRpMK7OGFH0pe+VwpTFv4K+szt8a1+z9CDCFabBPZ1mh3A3sECgp71YEeLvdGDit7YH7wi+6thHznD7BHEWtrOZ9n3zqydBy4aV98aXi4+wc47IeDnaqAHfvDsNKpsOb7pllChlUjmZBLyYyWc7ay0ZZO+T0cJi6t+EmlZzhh+3ht771TAIwHd6c0M7LiavdQbJP/g7DwBD1Wwvfk+mgGK3fnbsrqRjojJftJj8cBFnCX//q19sOECdfqfV73/1u1pZSSlZKo9Y772RtZWTDtT7wqytf/fCHf5r3V5Kyppwje012p3ZOxzAJqMAGnFX4VutDeaq+kFVr7jMv/va3281iPlODPDSLmYC52p74xpNt77797c23X4+hf/D+B9rS4t3g4zbWSnZhi3sZrTu7qlUcnkwRPXo0RjLO8eHDaSoO1GiLAp9v1zlMw9CGjoWliLEXYBZwPuF+nd/DR+vMctR6U16gXwM20v0ffPChZExlHMCCvC+50wPhWTgOmtZUPN5++53wUuslIZc7xnck405Zkqt0pGtqGiuOU4wthTUtFgNZVzJw6uTpZIVUhmTXn/7m08P43fVA5pQMQTZ+/vNfBEKDJi/PogS9XGV272TQUd1fpkxWckc7eKAcPYGsddPkpprCEOH4JsOSE+j57DlHWdMlyIkMEuPMQII+nPvii8gk2ebMMWLOXZhuZIhPn06J2pp2FhZy7Joqm/QGp5TjJfNpXRkmRpcTp+p24dz5XEuFQ+Aqk6viZR/pXXLBqRWkMGLWRXAQnSYgWb6b5AHcLmhTwWmqKdc1BNSBgo1Wk5g+FJlca4UTm7P07/7tv81ZZpzHRkayB84sJ1FAEvjP7GyaMLFN+Kxno7voMdflTHr+6UkcwfuqSnfnTvvo4/fb3r272ty8Ct/dNj+vwmtYxkQ7evh0u3D+WrtyGTSh8OyCVmQA9IRkU2dTUeW5eu1GJitySsksh1cQwQZJYnlGAZu1Kb1d0+I4P9a6w408m4bXnvTyOWvizIAMJol0/VpBEw4eCrROYM9x4JSqLPXGN44Jx5Qc0s+dXrV6ncoZqdL61JClnYxzf9zkv6WlZLdTfWojydojLpibKwfYWdGodu+ZM+Fsf/2NNxKAoXoE3zx18kSqLWSa7uhOC4dHFc+Z6xVN9xIQJjsosxs6YP0oRbWpUur9AksYL3zy6jpazY1tR97aBjrQik3JOZG44JRy/DyXtbPOYK3OxNeniQrW7Jefcxq9C4afGt5STmBvKu5VQ/tofQpXruKLvraw4H0QXqggk6G/kD/2wLNWj9Za9K4KtPXRgMz+CFboKL4HyCnn2ud7g52fuZ/qDsfPNYtyVIPkSphvZK37EBQZfP+29kV7WDbQ3vviXEuEWV+JwB/+4Ift4UcezhpZkzBzvP5G6ZGp8ezdzmmUo1V5LRYajFmVIKW7vTc6WdWoorAFH16N7SCv9paN1Dzr3TvcyaAqvoE/dCrbwUch62yrgF3z+m9/99sEXv/pP/2n6AH6x36zETNDE77EoXcuGuD1gpXN7E7vG/vUmzY7YYGkITvr3ogWkANgtJN9N3hr5OF7jm0ptXggsmf8uOhckDAxZhBBjY/uXbC3b9f4bApkfBQeVaTWsoiiv95ZKVqlkJXjZXE9hJGcRgOncXB6KqOvKS0C3prJfwX32DFa4zdFQZ6LsrYBjKoX5OQwqoFGTBRhd++aTXFWZC/7PYsybzpKiUcX/BLC+4MGhhi3fXMoJRceNs7CUsFXGHVGRCTqiwMzOYFGcDQKUznS4Sv8TmXEbA4+W0LL4Bi7amPCVRri+qWUWxio1TXA/5rM5f8DbxmtQ5RmwFtLcTxOnjidbCDHz+cpGBEUAfQ+BssEU7ajSr3gKD3KpISqCWPXkAHbGWeNgF++fCHPzLAb7cop7OUSWXzOOaWT6Z0jIzEM9kHWmQOWyoAGs6HkXROiKstNQcMvpxM9DtBi9qdjCjtHd1fymirRhzG8nk2THgGldGQVHDzKPQHfgGlkECVEPJfsFuEXaPg+HGhNGquhPMdPnIxcouxhuDkwnsWgmz70gSxwtL/ivR0Nxsu1Zf5k1MiI/QbpKKd6NQ1UWEMYegGRNaRcKkNamTzYQ4cuTBLDiHefw9JhRLXsuS8OAFysbFLPytoDSiJMDydPt9kDB9vq4q12/ssvQ93EkbRmt5drAioF5JrW6t13348SJdfOoKYaGSDYSAGrwNOUUsGJawjeTOpjZDk1HIt3Png7Z2Hv/J52Uwf89K5MaSXrL/3+pRhc2V0Nu4wJ6rbO+U3hgGuAjoEHUYzkkXH5AlXVxEQ7kW74/ds4xXI4N1K1kIU+e+99afS7cu3KQC9psurxnAPX4Uh8PARulL+AkQHDz++Lwr586WrWkyLnZNSY471DpeB65G5y52QxY+yokdWMlKCEEleSZDxrXDQ2G5k7QUKVHYOlHAZFOJvPfOuZtlcz6tx8+y//5b/EceNoftUMJrhdTqWD4VPp4nirfmiAU02gU06dOhE9YtgUB0SA9ptf/zYGQz9KqFHv3E1D7+Gjh9Nhb33Ji2hPJpVjAr6E+cOzCsw4lgys88WA2HtnLIM+BnpJMt+ZCnoG/Qc/+EH73g9/qNGlffrhe6EXc67JqM/D4ZMrTDnOEd2GipXuFjSCGFRZvhwaQRbnurM9gXPZP+8c3HaCm9Lvns8+hP9XKX5gKBIccMqs2eeff9keffSRDCrLWVhazFny/9bE+fOcgg3Ob2zPcG3fT3LoekEa0wA1PZ0+Cg4a2NmunXqI9rW19Vvt0uUv2lZbTVPw4q2VtnLXDAjBLj2KhWZfRmVz2uz/xQvnk8Hz/JwcsBA2gTH3PqFGXC3Wj35GOotLmrk2N2Nz2BI2kY737Kor7LZkF0eArau+l43YFOff/rkuR4hz7l3C55xJd2NJsHgukEG6W1A/PjEW+ZWNo/PoqJ6F5aB1KFdvYO2VKRWaa5evxMFDA7i+ofembIszZGouWxHo4OZWAjZy6PkFbF98+WV6KlQEPAeZJU8qBXS86aN6ddh2v1+80zXISuafbs7QnR0jwQknyUe3Xr4WWJhAy+96XoGcNWVbuu1LRntjo917+p44kz2wczZUBkCj6AsBCT3Xh8jB8ia5t14MZHSN/SF7zqHEBdvEYRYI+jl59n4FJbueZxJoCfS9BwdNgq0aUkezF36fD2MyYVUudqZa7JzT+b3h0nvIvNtX17eXnEG63XOxX95NkoM9IEeu58zZE7IYAoItPiHfEAy1hvL95N/8JHaV/eG7PfXNp5JQcr5+/9Lva3AM5pLFpfbhh6bzboUwwDN5R8+oX0Ryi+6TDBB0eTc2VNApeOpNx2RB46IELD3Zs9fOzeLtpZwhz/7ww49mH3tAav/SXPnll5Fh70WP0Hkgs96VXZqfnUsCgV53RtggnOzhCZ+t2R+pSmoS7VM8JyYHKmIVrS9TKfvu976bim/n7B6ZkTAuKGqm3hDysfFiDGC8OG378JoecCgWkwEsDEuN7c2fIYLkXFtYDy3T7EvJqjfvFWchhxXdm8EEE/m86+ULAD3R30Y1HE5M5Hvo4Pq0M2VKTk4Og15fkxI34JOuRamEv3cozcgkubc/lAuFZIH6QIIeCQZaMrCI9DKV9/fzThGUyP/QvqzD8nKNexe5TeGAPXgwDAiyf8a9X7hwbhgOM5kDLHYwZtcGJgt3+HBKZa5T2bDiftxqo4HVEKDbd1YCj9kzX81E6eBdX49jwVB4J1MhE2hkotZyFGkc9bHRdmB/de1TCMqSlAhBUYKF1Vq8dSMZL40+srXcSko8EJKFhTw/A6wcGa7TXbtyHdfjRGOwYDR9cboZN4EPmMdz336u3V1dbW+89lowtTJKsmIMIgeOQFPu4CMOvxJ2NyoOPGgNOSy40GgOpewu5f/Ek09WOfPateAbKRnywCHnNHA0/u6nf5tALwwjWED2H8jkJ4pOZ/CnnxUlFziIjDdDoemOkmJcrCPZCkNB2Cxq38LZPFWjX0XVFIyImmPuGU3qI5ecBMGofeDUynL4fpy+y0XV570o1hpasS+4TNfoTiNDT/bIFnzuo098o01OTMfgkPM7i4thf6AArbFn4axYZ9AX2PaZuaKyE6GTedlr6y2jFSrG4yeCg3vvvXfDL2y09ewcrPW5ZEthyN9753w1Cu7a3b4890EbGdloz337qci764IbYGM5CF6wfLcdj4N4K07p2fvvT/WB4yKD7bkYGes9Mlr8sVG8w1RHGRSYN8qPAyQTQNlxCOGCvbuMmKqW4C3DKfbujYPv+hpj/L/GaY6effz88wvt5k0883QAEMJm5LcGbjCE06mIOSsHDx0I5ZrzRLnPzePvnmnz+/Zn7fQYcBo875tvvh3nLGdz6M5XErQGc/OzbWRrq/37v/j3+TnecUZQsCbTSW/InAs2vH8xw8y1w4cPJtObCtHGRqhQv/ud77Snn/sO5dwunTvX/u///J/bz3/+8zQQwak6l6nwta1w3MrGPfrI41lbfzj73o2j7HPVkX8tDorz/corr2Td/D/dGQ7hsbE4w85i+iT274/sMhrf/c538y6///2LkT338Lx+l5wnOxaH9VBknq5SKXBf790ZfdIQz76MjeYsC3xDJXqsEiju57rWv2O8e+PVRtvKey3dudM+P/dlO3nqVAy0qtfW2ma7/76zCZRgPTmtmqAyj2DfvrZz10x76cXfJXj3jmHfOS54Kaxtd0zDgGEA15Gq2i3cWGkzuzXML7RrNz5of/4Xf9Yeeuxw++zTT9rzP3+h/fH1z9rkxIH20P3faEcOH40jxX6ocMAdq6BZqySZbt8O4838nr0J2lXtUiVcQ1N3NO8OSkXfxtkNTzh4BOjU2NDIjY60enmst/t13Kq94JCQqc8++zKJE84X+ye5wq5yLpKZXVkNbI1uoxckTPTyYJmSwJJF7+vem7AL0lkBC/uBAYuu46yniW5hIUmbsqGFSTbpspIv4C4jAy67dFkP3lRwTRY9e/8D4VN3xgWGIEKSFfSCLCQ57vS0HKIwT+Dgfued3JOOcH/rAVNbwfy5VNGtDfgkB9tzWbuwJGF42MHXWAksQGBlfZ0xld3o/NXVnLc0dQ7VzFB3BgJS6+VndDbdbk/6+6VxPbZofxrnVEacLT/3WbJCFsnooaM1kMsa9wmWnlMwYd/AO+khwQgHkg7xxVmvZnjJmaLAE8R4Dvorzr+hWLtnI+vslKDAvwO/mK5mcp/jj6h8ZXz5AJ2hi+klNovjLpgJzGZ2Nll0fVNoPPXh9Amiprsm+Rea4yvRu/Nze8JHf3NB0Dead5FsdfZV6tmLyPwwN6Gaek8NE4drvgcHmK6lAzjP7Bs4CZiS96Vn7E01mu/OM9Nzzp6/vQc9Y+8M1JM0lOT50z/9k7CVsWupFg18367rPMm+w1tXVX068GW27vHH/0XOK1gZXLfG15HpkbZlvoU/Sumawqama8BEf7l9aVpj0BbSuZ6Of2nDrQLA++IkZ5O3yjHvf9IQsyUbrdmHYnGgWtu1c0fuw9Dms6ZSbRnQsR6ua1+Tk+Xsr63WpDQLIYImBK7rGWuYx1qUhFspt/cvDiyjmklcw4jOCdQxY65bDnoPImSyO0bc73eIir8dnGQGdk+ngc6CohJEdSTL36fg9WEll69cigKglFPaHh1LZpaicGhCE7NQERhFd+jw/nx2Y30rSpGDcOPGreCeRWsypJScyF+E1CcPyRR6D9HzRx99kmyikpF1KK5KhOtj+cP4OsTWmHP6+ecf53eVCQVPgqAqv9wK5IRw+7dg5sDBQ9uGlHPK8XKgKuNQXNNG1wc7daj4Th949LHgP1/+/YuZ2Ch7GcqniYk8P0FxOOx7qHCmp8r5MxADzQ0u9UFp2adMNdxq7Yknn8j7UqSCkBMni1LLOFqE/kqxvSJRjhtOaw0cG9uNhdeuVbcxZQdKIDAp2sXVGlakkRXu0ejeDKwxsnkia+pe3pECZgwpb0rQ9cAo4BTDQFN9YNn/jA6mtFQHhmDTfghI0pSzVE1nMv2hfTtknP1CZIUyNz2Ngz07vzdVBk6HTIf3pDQoE5+nlDhL3sskTc/QO717c7D3ovwFORxm8s8owPUfQjM0u7u9+/Y7bXRkrZ04fqxttnL8arz3e6HQO3vm0bZ3f2FI0zS6vNIOHThYRmnXdN7H+TRSO1lskCTc5zt2ZH8o5sXbYE0CmaoA9clr1k6mR+OLDI31toacUo4nWQMtU9YDUZGN4IQ6RwIJgSMDRhY1FaoYqIo98sijyaQyGNXouNnu3FltZ8+eGTL9OuA3244RJfYd2cOTp060p775zXbm7P1tcnwyHN2FYT3XFm/hAq8mIu9AZmB3ncnI9t27KRXa75TfDeI5ZYTy8TxnuJyH6aihCDtcE9b8LoPAYaYZuycAACAASURBVBBEcEy/8eQ328jYZFu5e6f9/d/+dfuv//W/Zh1QR+4/CKu6N8GEYIdDcvKEcew1pIgDJAslE5us/enTMdh04t6DB9uLv/518Pfk1/nsmZleZelZwUCiBtyjd3YeOdDejb6iA0MFODkV/SLTx054DrSB5LTe83B4462BIIgu2C0IPH8hZ6Bnq+w5x/Ha1etDdp8DgR3iZuRI1SfTTa9dbafvOZMGKVWMhWvX4zivrayGlkuABo7kOcIiwWmenkpg+tOf/jTywEFLo9bAdOA8c87pzyOHj7eJial24by10eh8vV28/G578sn72w/+7IkEPH/84zvtrTc/bbcW1tuT3/h2oELK25IJZHthQdVuJcGhbFto7PbvT2Ao8P/Od74bCj9OgoBLogg0iF4UWFT5vqCBy+htB7y1z3hu559NYsOcbw6WfiL2enJyZ/USXbxYVbwh40k3exZ2m4x8w5TRyck0vmpCdU+c46pbMu4CmNHJ6bajbbVL589tN+qRKcmHJN6uXQsTkkC3U6eRAWdCcNHhQeRWnw4VqfJmvZNMmxxPdpnN4ThikXIWvI/A9tbS7fgczrw5GmzJY48+muDgxRd/l4a2ZHjB/UZHA/+jY9kfmdKegZVdpG/8vmBCtSWBj8mHwxwLultDb8E39sVX8JxJ6gw6vycF48SvrSfR0qlWybUERCUmdsYRS+B/8EAqM1XNvRG9YQ2xtZBJ+v/MffeGkaoq1yejzypAqT6p4noeiS7iBGcc+WBXem8UOZCllpSStZb5V8XxO9bX58HZ9C3EHvATRsfyrr1aIfADKVLNtw6Bo2lgTtN0MVC5n2q89bNPcN1sUJ+KumtgnbIXriHQ5PyDr91dhvM2bt4k54mcfck8iVn6ypr3LLWgUgXIOebX8ZcEiuCTvb+OLylh5vfe+OMbyciHonTguKbnyKA1EWA5NxxtVb2qXoy1J554MvBRukTyxno7r/Qt/Wat/vjmHyNjGixrDxdjo2X/6cizZzVFz5Zz7QVAO6YmR6NgDB/h0DkwDrDOcdhEh5USZshAQrxo7zCNo6pEhfJMlLxGUDnZRZk3Pg4yQgg32vLyVhsbhSHj1RsCU41zPleOduxbU6VPY0R+XtzK/k0QSnHXAJnKpPtsOZIdktIjDwIgO6z8FZ9nC9ylhIlyScQ/zJMHY6EYimpmPYvr+jKhDr8oy2GAmZY5nZoeG6iCRLZVFuoAfRvrdz37/r374lgwPDJcvTNc5n9mt6wazmQUPq1duXo9GUi/5/cdakZFBKkM2aliOP2cR0aJE8X58++OFffOGA04rfbV2sAiuvann32U90CrFf7Va9eTZUnn9jA5MHi2Awfj1MPIyXZZS6wHnfrHvylAwoabkoDCND3z7W+34ydOtbtLt+LwGG9cvOi3B4eQEb4SB8hGivgYOT8P7l4n73o598XBiWT+i+ydCBmUgfKnDDgAv/r1r+PUnb7nVLgnHZzQ8yzVcI/gu4Zs+PHjR7fl27t4LgefEWFsZYIdXkaJctFcxjBSzpSWRgaNrLIcHRpkz+FyewZQhcR+iXJdPwHOZskxBSoDUVmSmbB1hM9Yg+z8fBxjAQ5IkfMUGNDhw21sdDz3L4e9MHMOO6gM2RYMU8Cw564rutaY1aswvbLjd9MbMFLZ8xMnTuXfq8t32/zuubZw/UabHltqp04cbfc+sJbxyALh53/xQXv77c/a7qmz7ebirbaweLONjo+18anJNr97fmA5KcgYw2If4YTJSM+w6GVg+AQC1jeYazI0ZHmiKCemItOCRVkHTkMabuHrB5rNt956O1lLeEjG1t65j8CsmgB3DkNpLmfkLeeaQ82phamGU/XODB0HNpm/UQHfUrt29UZlcw9Us67Aam5ubyi6rCEs/4cffBzdQP5kPMimJhvVpIK8rWxD2GTsPTt4l+y1d/P+ntf/e1bsDL4YKYapN2k+88wz7d/9+f/aRqZm2sKlc+2nf/3f229+85vByIy2w0ePJlkQur2hr0ITpT0WhFoLRt1Z8p7Kq8XmcbgdOXGirS8vD3R/i1kbRt6Z40z3pjMyVzp0K0FvGsLg0od9TPbNoJVjx9vTQ+Pxiy++FCfX+3HoZNoZIgGS56HTOnc1PL5nff+D9yOrp04OFSDDSm7d3B4BfkrAOAQ+DLssuXcnU4IWMuAM/PKFX6b3x3p/+9vfafPoxwZIAOdR5cy7Cfz6CO3eLMY4Vhl+R1u8udAOHTINcLxdPL/c9uydbW3kbjt/8e38feCg5mGc+ap4s+3Sxevtvnsea7tnZtvCAp7kyeKHl00CSxwa1iVM6GPB0759B7az/+RMwMzJdnZ6NtqahI1hfKJ9/skn2QfnxfnhJNYAK88wmffiCKcCGEfK/AhTOau3xl6++957hfGdmIjuZwvthYZFv4OliRwuhM95vD3xxOPtX//k37TTZx9q0zJ1F86luVOAxW7FOQVLw/4wTK/laHvuY8eOpDLmfr0ZWQKvGiN3poJDPmRy3ZuzKyAOJnfLeSl+c+dr8bbm60Pbjty9990XvLdKE9aN3q9kGio9TOdwhgWd9tp5D5PKsWPtuWefje5kXwOTHCqHEmB+13qyuZIO7u/aXW86r35u/8he0SbeCoyuVxwrOVgNgOwFqN7rrxdPuQRZn8NBT3iOL7/8fLtBPhj7ofeMvXNe7SGHDbVjJzRwD9WIToDAvrD3oaUNMcHKNpZb3xKb9sc/vlE9McOIds/NdpN5+k0SxxqBnHFOJXzss4blZPYFXLNz1dS5vxhnwtwTPv4bcbTp4DRD7wSVQT95JYkqNnNq0myL5VSq7t5di1NtiJukTk3+rgZT9pqdsGeglc4s1h+OO7mQGLL/zha4o/f54xtvxl8RtIJp2nd7x0n2TMXUVtMj6RjPzT7N7Nw5sN8spdm4N65ravR89kMS2RqpZEiY4OinI+li+3HmnntSPeM/SQRJxo7sn5nYQrWlAxXo3KE3JazoZarkJBuVJoY7+AJrQlAfIN8d2N7JGedyfa1tGKG9Cq9TWXFJGdlrAqB/Bb9iMuajdaki3k6SuxAimc/OKeKQyFJrdqyBKeArwYqFzWJjeBQ/L8e7T/ApZ7s+y1AHP23X4mJvBdvNEGYm/ETNhE8GOxzRcE/LQ7kOPKSltIGFg8Ip6j8Zg51t9+zMQC0Ez1TeO0F97PHHcr0wpazWkAtOuhKEQ7cljxLWh9uBEeyRmUQXdeHiNu0NjHoqCFtbKe85aKGOG6loyjOnwSNlxRpM05Uxg62s6BlkMtIkcfFCjMDyymp7+OHT7Yc//EEgK6I1wkJpF4QGs8rudvTIsTyj0rysei22IEnUqZO2nH/Or3dw6Py/TIrM3bPPPZcM2X/7q79qv/7Vr+KcBNs1WswpYSKYnEh3LscyI3ONAg9LDOxjZRdEiZ3L8v4HzkYOGYB0BM/Np7kqE8nOng0G2P0dHo4y2j8Qh+A9Q0x/NK+hObc7nvCB3kMDGoP93e9+L8ZL84Y1rgAOp7YpYcUiIBOQDLju8B2jcYoGAchhExRQfhR3ca3uyO9waAORunVzO6PIQCqzk62w4mwVZpYDYz3IomDFF0q1XgFw2O2t65MHxhbuVAZBiS5O//xcZBrEBT+zEbEqCfbJunMOVWGmJibbvt2zbQFd2+r5dvzYwXb4+CftvrMn2pkzB9snn+AhvdYuXTzS3nnvnXb+8vm27+CBduzEsTazay6O7+Ji8azaFyfYczkfZEVGhPKx5pxL37NXzmP1VRSOjcMowFu+u5LJieRKdo0jAI7DIfrtb3/XLg9lRmulSezpp59O5eFXL7xQzXp6JdbWEhD3gDG4vi1lXWOfryWbTBkz6KdOHW+PPPpw+kLIgcwV51/AuLa22Q7sN+10JJhJexXoxqHD4T/1b/vFQYArJTPFmlH7Gg7erZbKhgxL8OkD3yyHYWnp1ja7jL1lANxLYPX97/+gSQtcv3qlvfrqK4FNyXpby0yAw0KwsJCBLWHPSeXreiBIN64XvIjeYKDS7DrQAZIVXynDbqzHqabX6KfehMYOJFM6OdU+/uSTJDUKSlZGUgVBJcI7YL/5lz/6Ud7d+knQME7WwH4I9hiizpSQ7NdA8ZXzdO1a+iU4XhgofDlTMpjWsk9Dg8Mm856HoyBwIUMcCLLOqbd+vhjRucxFGNmGfFg37yVIILPetYYO7QyHbRIiGxsZYsXukL+piZnYr6XbeJ81Fd5OFvu6ErxEzdhUW18TGNwbR/PmDXjW2ZwpcASZazpWU633w3IAwy+j6t5siYoYB+Pr1VLvXexVK6HIO3P6nsBcOH70Cd0nuKYnrKukh8+5Nv2I1lF1UsncewtgXnvt1Sqp38b5vBpIDIfJOQ1b0Hq9v+og2tEzZ04nYXLsxIkkNqxLZ7DizNg78BvvqwrGCZN5Vr2gj8mCc8fhUK1ik2W72Q6BKl1JjsF0qnfFXIqdyerfex8Ktv3RV5cvowOcz/oIWMmc56wApxg6qtpxNTS4GjM53leuXQ1VJNmjY3COk1VVKdAhz6qaEtjHUBFyNiWhupPq2iqP9BMHnIxbb89QA0sEYodi+8m1LDY5dC7vu/dMbCGHMsHp7GxgeNhkOhFDr1alkri0tI3rZr/YSHA9gYTrCYA9j6qrL7qd3yZZI4hUlYCvJgtw0YI1OplPQt7JNyeYbr5+fSFJHOeeE1rDqO6Lvug9Cu6RSuqVyznr3ReUDIs8DNAM7805T2D32edZI0kZkCYc+fbfxM27dxejY8bHdidYkHR19ugC01o1yZbTfyPVFvJLVzkHGl75BnwQQdDmQEdJD0gcambFLEbeOL4qW56z61O6tVcB6JOwke0sfm3P+a/+7F8muPjv//2vA/MgK6k2T6N33WzPPP1MHGuEFb/45S+SOJSJBy3U68E3COU0OMmZo/u2ZGA4nQQ2dCxbxcW6YaSxiUM6G40ZX5cl5oTAwBYbyM6dRpZO5EHSYDFglZXlVlbgp8tZ5lwnIQyesSFD7Xsy0ZUB9+9AQwbnOvjt8HtWBtl1Xd/BFC3HhQ2UpP5UZhsGu9gFfJUjztkuTtbASAZGEs623+FgWIwOEUl2ZniP7lB13Dau386pSRhluD0Kha5pULaRwkDr5poOm+cnKKt3i18XGbmSrAOdoTVG0K6vRvAZRmUseDtOQZW7i/C9cz9Siq7by7Wex7PLklRQUcN2HCaOguDB4ZI5dqDdLx3Uo1vt/rP3pWQSyILMrDUKf3Y1EXEyjx1F47MVgH+nWLxzuxxb1yILxYFdZefiE9codzwHfBRBPdjGRx/VqFcRc4YRyPDX2HTOTTemsueUAodB9OxdMuHqyNHtxkbPaDiBdaWsrQfj4CBxclPuHNlqj/+Lx2vNj58IB/vf/d3fxeEQnMnuMYa9tPf2228my+zzMqEyDZRnZQP25YApFcmYGr0sU6cjuTDWt7LeMjAMU+A5E5P5Hgf7ow8/ymFHqdTxXNbYgaWsXKMCu6Lscug5+uSOc2GNGB4BQo/KU7pmCPbvT1MrWEAP+vbv35u1gE+skjHqtXL+d83grl+II+OsaDjzzq5/8vjxds+x421lcbFdOf96W757q+3e80rbvXu0nTmzv83N/Unbuet4u3TxVHv5lZfbux+/13bPz7ZT9whm9rY33ni9ffbZR+G851DBLSbDsa+YNj77osbjViPdpTgUqiKm8fkd70Mh3lpabMePnQjU69qNG+HVTuPt7aWU8xgIhkoTZ5/waO2cZ81P3k0ZHDOILB5D7Z0ZXllTJeaSXRNIC7oj04aC9PBh0xiPpjFFMoHhVJECAyHXnt1e2ieOuUbjixfP5/zBB1+4WHCIf/3jH+czjAGMNEONPUgG19mKUp+ZCVSB4fjDH15KiVMmvk/t9G4CN3qlsjWF44QvlSOoUnMN7XE9GR8O5u9ffjnrXH0M63lXhos80usdIvEnf/InMQ4CZ0E4547jF1jaEAjRw77oGc/b90+AKlAVDMt427s/+5f/KmV6//Y89ta9VJKsG3YOX56TfKhsgiBYY/Lp/WSbPDf9QW5/9KMfVUNxpru26E2837JDMqzuw/GTlQPf8hxJFrWWgUp03fmLl3J9+0b/WN848KcqQ259itGh5cxjveAUc6KwIDmrvSq3d998G5/w3Bz+81nTygqr2k0mE51BIDM1AAiESIWIE0jXhOby3vvCnsMR/fozMRZ6IQSIzr6Ko2fxBdcvyPrJ//a/t+f/+q/aP/3TP8X5iF3GdX+u+nye+/a3o3/efPOt6F2Y2prw90D28FWwsdGRnJNUiIwQv3M7WG/yWjKzFhiiwOHNP/6x7du/J9UDazS9s6hrA/c05XZiPA6NwM2aWmd7wE698sqrqfhxkFGognGdOglmU/YbRAFzFkgPxo3f/uY3YfCRoUX1a/85eXQcR51z3SlqOfSeoao1lThLsHvwUM6H5ArnHAnAlWH+gmQNJ5uccXYffuihPDfGFhlMcLzeTEqfcD67n5EmRQNH1tZCOdnZytgGtkvKybvGbkq2qBJfKMYrMtKb6xKsDrS2zrd7OEN+Hjzy/HwSXCAI9sLvkxEJON+/PegfyaaCIJytYGx8IkkEgRdHkf169lvPZk0wZdg716YHnAFBpGSVXiQJN79PB7hWh3/FKQ1Jw+ftgfsfCHIBC4jkT58vItPrenQc/xANLl/GtfgdUA9kR3KIvt9r4vBYVVnHx8yPWGzLKzUYx9qPjekzK7iFZ/Xc/EKD8eyBs2v/6Fq6YG1jYxuzD77Vhxq5Pj1DF/3uxd8l8OiJnSARRrEfnYldv3yxYFD+/OQnP2nf//732z/87B/iR/DV7Gn6tSYnUunUV0Zvspl04ieffBw9DjPuLAm06LWRB08f2UoZYqSwr8laDs61Lt8aL67RsJxR05vQ6q2vyfzWZMfwWg5jgbtz7WFWVkyq+sq5npjg/DoQAw/kAMWwoWjM/I7f5yD1JsTuXHcnKIIbqEjhsgMj2ays4oDrj4D0r+LCLgo7SifNVANeOw2bozWAphz5+r26lsanwvkVeT4eyyKir9+Rfa0suXLazl1T7c7S7Tiq5cAaKQ+P7hpw2zW1KeVAo3Ynp9qRo4dDIXT+/MV8DK6zZ9yyD5ub1fS5Y0eMiHt7JhmhygIUYwKhc2g5mfv2790ukXXqHBFodeLCZNfkOVlzbASqEue+OLfNg0qByBC6D+dWRkBpKMZhUxNrZa3tVV9LRpRCxuqg8YzC4jCEBuycEmKNtTX4w7NWs9liovhUGhRWB65tjo41kI3RIFWycacU+KlT7bXXXx/YL9Aizm3zGLsfZzUNVtdvtKvXrgTfpgEBzEImx4HzzBr2KAfZoFRmZmZSlgsF4oB75ogG8jI9lb3h1Pq9t958u41PTKYc2LFeffqo71E8SpmwhBpKYCs1qRYurw4w6qiOM2cYrCXnz7u7FuXBIBavLcfpRsaBw/EqhVEaZCwcO5gbPv00Eb4vMmHt/IwxgR3tGULvAJrk3XuDrGyFAOCzTz7LO43taO16RvTeCLZvZmokmbqJydW2dHs5mN37z/4wlY8PPvqsKMHGxtv5SzCzhX/TTOlaKS0v1ChtGeBeFif/vg9vSKZPn7onmO3Qim3SGYK9klVj3VFzfvJxNcZwCsiYMvHW0IxkvWUE33rzzWEiX/G1M8w1TGQ0U/R6c6wMlGdyPQ00gjzyWE4WOtJqSmIkJBwYiYsXLqUJan5ub2TSz517usfaM0AMjfV0X3AEbBGcGUqYE25wjT2wj8GrX7kSmX722WfbjlFnfbL98pcvJDjgONsj9wK9sc/ODoXTg39QoGqemgkesRsUzmqyzKOj7aGHH4n8umYfTGR9/Z5BNF1+KltanLvlEJ+NDP7jP/5jDBod6Hc6849hN9aF80fOExgatT0/HxnwWbLsHTqjBD1k3wUYdGiGNm1uDnz2N7IO9Fjnm/czgS5HWuBq32FR6RKBTnp08LDv2ZvMF2chmdcNAfxqDB+HgG4RCF0Ka4MBQTWlz3VUMDTAcSRg7nuDWnpQhj4e8kN/qIxw9J5//p9jH5w1sjcxOZ49TeZypCqMk1PTYUrioLofeTx27GSc4OCI9+9ruzU6jwnKdm5z7l+6cCF7VWf1UKornHTsNo8/9nh75NFH232PPd7+8MIvUzUA9VAZU2Uhex3yAsYniYGBihzYF/qYMFRz/uF24uSpwHs8p/PDoZP8qembX7Q3Xn89CRl7TweBfcjSf+97xm6vJiuqAtMHisg4emZNi/bO1GVBEafdvhsqdPfuUpJGvidBIuiU4JH5A+EztMzZ5yDGmTcR0zqBfF24kr1UgWOj7BW5T9b/8LHIAjnk2Dub9D/5o/MF5thDLl29kgqsz4Eb9ECB894DLf6A9ecsh5eafR1mZYSxbGCBCgWrIO7kyZwdn7VXgREMrC+esfPEg7lKDPbkST8DkjOcx0ze/OKL7JuzwAZ99PGHCa4/1bAuORgM+3pYRDQUkiVnjXz5f7bA+fmLv/iL9tijj+VeqG3JSodyOsMPyXrrybl0JcGFKo77+1k1e6/X7ICdmujXg88GPfNudGoCmwEipuovS88OcECtN3+J83vkSCWgbi3cjB62J6dOHYtfdevmSjM86842i5yga0eCfGfdvTpEtA+bQ6gg6DXfwz2v31zIe/kc4gv3ppcECOA3riF5YG/IPblkDzviIkw5oWq+nuopJ1nvli/VHs61ao8Kgmy/BBmZ0aQu8daHrYWnHS0nOPHqWpJPI/cd378Vh3YUd3VxBHMYKVmwkI1wJJer6kFFAGAdod+bHM3iFy0aTmwRpCavtZo2uOGgAFPLWpuKVGwiO0bQYskYFLUZ9/PO7eU4UaKfbkh6pCEqDUclaMZAOl9ZaJnHyj72SJph8AyV0a7x6OU4e5aCkPRGm2FgX969R8Gep0+R7J2zyfTm0K4kQpY955RWBNUZECqz7wY9++267js2rhFzchCW6kDNlLIjh/Isi4veGzNLUSd50TCabBVXpnsyGl1JozKiLDwTblYgfk1nReuzngMaOqXx8ZQPHdZgo+Z2J5shK+W6Ri3D11OaMqjWONnndHpvJHos+jEZSBRN61HKFARlZN1rH6vRz3NxTqwhgxg+1oHD1uFPVvjMmTyPzIgSn9KWjHFKZsNgAOvvXe0VQe8Nag5IMKq7as0pWmVE1D1//uf/S/BW4A2cNM+hgQ2G0b55ZkrImjpI1cA6kWyma4D7ODzeh6GheCkZMu8+HNCXX345Tu6Ze+7NIcQwgobHYaNUlGhFtpSvbndrlABwaytGT6CnA926iXCtZ9hy1jfyvhSxtfO+MgspaRr1muE9xbXt2R1w+FmOgWyFdVNeDvZ1cMCCT9dLMUwz9fvOdlVKNA1rsCosrSwIBwgl0UWDbG5cD587Iz+6uaPdex++0HPtzbdfi7zu3Hk8uPuRUZy4sMo7koViFCk6hlwGrmgmQaqcmbHw3Po554fzSBaxC6yEa/V4HFBr9cijj6R6c2f5bpxrcpQGseATDw19BlfjoNoDf1eVajzOKuhDVbpasvqmzJJnza81jRMMZbGZsgr/GnrE22grZZWczX0JItOkM+Adby7cCkxKaY1xZrSsqf3WKf6Xf/mXMUDK48nqhBlAh/56jIzz6/85IJ36DFzJupuaKWNujcBdGBY6hgzHuGB/UB05eDAySk5kAa0z59MZMtxA1j/Dcg4cyLk/f6G4vp2j3sDtmX3PfTk+9E2Hp/g+vePvBIwHD6ak797Vr3Ex7yh4lenk+NlLciS5AvdCzzGEsOWCFrJJ3mTU6JPek+E5GG9rwhjaO2e9svOV+bRmvuico0eP5L379+yNJI29hDMV4Bd7y1rkRAJBQEfnyCJxxvfs25+9cVada2epKjjFXGW/VAI8l310lgSA5CJyPWQaQW7cQ4JFhhAMQw+IPddcb4Q8ijN6c/lOUWR+9NGHqQA6f/Tknn17I6e7Z8qRoZicB5Ut2dxAucYnqnH+8y+qGdYky7HqaamJrleTzNGwFyjEMAmWI8qeFEa4sM6h05uaiKNoTTyTBkG0k9FHS7dTaQT5wfTAQf7Nr36V9SYrVTHQWDwXKJffd/0KUEtnWU//j9nBGnGmymYVIxaZBAcRfHv3e++9J7q7Q3I8Px1q36xJZ3zw/LK2WxvFigK64B1xmAtcyfyePcV2QwcKBEB5fLGT9HglgloqYeSYnPnjPp2W0v3YMeur6VJSyHsnm4vdZmAX4WBzfn2f7LoOZ479fPF3zu/dnEF2IYxSN29GR0l00CHOhECQIxYOcXS5w0AcOr8PHUqCZ3I8iRdO85l7723rm9X/BWfdm/DZAX4YmWRz7Bm59Aw+G3jYjYLkSbKhbCxq3dvt8hW9S6uFFd4zP/g5RdfncxmUtlRVq2Dqyf3O6VRmew9PYFZ05/hEGtw1J3sPeu7MvadrIF2ab/mLZnMcTGWqbU22999/t91YuBY/gz+IfGBudr5du35j2545d9aCviJ3zifMtYZmgWVgVvPzsfOyxvbE8/pDVsikCgD5JGOcbs+sSpa1nt+Td3QOOjGAtfve976fCog95HjbP7aXzylbzbZm7sq5c/VM5iHMz0WfypiPnDo0G+das16wIujvMHiu4qCGv9LlXw5qcNjLnGYNiqhbLEaN/vbVu2gJIWGKg7sJZlEY6ky704w4CiowFkPWm7FkEQkZZdmbFjmmjDPhcb2wjgyQD1nogoNsbcM9PENvcPT97jxzCPx/b5x0CT56OdTbMNk8D8VO0buOQ+KdRdP0X/+s35uYgBMqGixZkzj1ypFD9tv7CShCbRgoS03RSkmir4Nmzs2NNrqjY7h3Zh0d+B5Fe/A4SDtGcmgITzLww6hlSoegMs41Zn5xu6nCJsfB6hOjJiczcZNDKXNHMHp1IoNfUmY0Hnyy+GQzbrdKsKNp5HoiowAAIABJREFUJFpuR44ci4AyWH0IBsVF4CrTv5Vn90zKc0pyDIJ1dDhkBDxPpqHt25dyoNiNkSPY1rYaIYrtwfqBOXBAYb4YAQcNzZuSk4wh5awcztgVJ6VgETwI//m1AT4yHSfSWjos1hH/9eFDB9snn34chUsROaSyN6lgtBan2gG1n7/69a/SyBYFf++ZNE2Z/BSsm2zUvr056DKezpRMrQPN2FKGnBV7CNsVDBelaKhRGl2vVYaQY2qU+oED2+wNFG9BFDhDS8mWCYAYFlkg6yhryIF3XeuozHn9+tXqN1jfLJrEB+6PIo3C5zTIzKHa3Itqc39bubMcGYBXHJ+Ybp9/9kW7c2O2PfTwA23/gbn2+5f/rq2u3QpOEe717t2CHHD+z50vOqRyeFreQ6KMfGooY3g4yfQLRUoJ2TPPqSx3YO++9u77H0aHfPNbz4Tykezt2l0DHmRYVI4KDjUeOWFAGeudMzMxAhkosrUVufYnI9Gl4ttW9sD+yKyFB7fVuFrGSJd+oFH6IvbMh1eaYaE0ybRysYyKpjnnWKbn9t3lODQM8ze+8WSyI+TQ3UCVkjTY2kwzk2eU9fniS1zKGmwrQO/0iAzG7tk6x2AE9A5GHjqKfrm2cCPPRubADgTCAj1QFhUbrBhgAIwKoxne7snp9rnM6fWaSkfnWLOezWc8lHI9t7WyL512zxqoCgVbeZtOKYo6zpwGds5eJtPO7Y5TYY38nJHSuOScuZ4zoDEtXOfvvbedwSt+5TJMThlHTKaxV3cEzuSVQ9Gxpd6DzhEkC5R8HxOGNSx+9mrcceasN33C4XZ2Ob6c+ENHqvGpbFzBgZIwGpymRx99OM+Q4UR0j6mbm9XzUskkLC5T2fPO+mRoV/GUY5EwhEWD92RkiB3UHCzY9jxXr1yPY2nfOL/OONo+jog1ob8kUjyP8xyGj08/jXPE4UAjWFM8C+bFNsqYdyc3ELvh584de7uwwPmdyrXpDjh5zp73PHdRb48mrgcGppLRvJvEgiaxG0NTogCLw0oWVY6cH8GCcxhWk4EBSiDSoZauK7gSmLAPd+4uZZ+i+43enp5u/+Ibj+fcWW/rQz7dHyyGLnMuwFLogqJU2xMntOyjBtvNNBG7fw0XYWNNR57J98geh01iqPojDoa6jYPZ5Y9cVeBbcmBdVKDYdtlKwUOGpezfH5n0GetPdu1Zd2bthaBSlZIVDMxxcyvntDdOhm7z0OHYDDYgchUWst15dvttb7o/JbBHbWrvPIvgB+7dWesVFsG1xsPO1sbh9szep/ZiOn/7HWdapcl57Wce7In98h5JEA1zRNigTOiMXl0KK0nvj+izF9zHutKrbGcca5OLVdGwQYXVZiIOKf1uLyQM+B7OxP59RzLB8eKlC9W8PrO75p2MSngsxn9wXvgI8cUym2JX5ELFwiTG4srHpNPa3Oye6Dc+gLXtNHze37/pZ/uo4d/6ZGozytUZ8zMmYuNRBFaP1v4GNgdWGCriAR3QZbwH+k8++VT2Io2itxZTuX744UfSKzZy4sBM+PMoNIcHDKQyzsXNSWGwlh1K4TAU+wfoxmRK6t2Jo0y8OEHrDSV+rzvEDlexecCYwiWNVjOKZpMVsI3KQPlj0yp7XowM1fBY5PXdiSvnmuNbjByBrQxOXjGPVMbdV2+a7IgRsK/OFOI67mlBLLKvaugsQvl+ncKIF6a7vxfh5VzneZdX4rAov+Z6kxNDwII7dCKH7ivcdzVV9nWyeYxBpx/rzjiBEih8PXBwbQLOMYoRCERkIutOqXAgGaBt4P4soS0sucYpxk42SEljafFWME+6emFR0zU/KvPM4E5G+QmABDYiV5kPhlAgUVCbIVjI6NTNZPUciIceejgk+Lq0u6D3aXxlGCdSpnN4GfrCp2viu5LPV7ahhiQ46O6XbMmd2zHsjz32aBQVpS9AsV6MPoe8qJ1qfcmv9/DMggQKFnxByXNsfCJlKvfT0ez9HewMQFhfS6Alg+M+jJKsteDSM2Vi5thonH1yanpcpvstF4OJNQuf7DD1rk8MjWKbncvvFH1fYXc5qBn2gFUiU09PxFGgACie8LAGBz+WxjXr88qrr25j2OEa4dIZC0qOolhWeQqv7pL23cKxzsxsD7JJFnNmpk1OjEdxpjHy5mJgL22k4FRLC+PtxIkj7cTxw+21N15oe/bOpHmQs4cX3Lr73V/+8vlMB7VeDKISYZhMxscD+SDnSuL+bf/RsNEXvQojKwB2xJBm6I9hGKovk5PJ9nz8yadhhxD4UIju24dFwLDKqlH2HAFrnkrL+lo7efJ4siWFM69g48c//nE7dOhAshm//d1vyslaXcszM+oaqKy94NI+FQxtK/eTlRO8XLx0ebsTX8WEcdKLQLmuraLLWs77HT5yeKD+k+U6lzUVFLqGe/VJqk8+9Y320IMPtl/84pfB81WFbqsMLRwrZ2kYXcyAvfXWOzWEx9TCnbsiS5yKjBVeoX+KR1zmPhC6ASnHQIN8CAD1YXDclJhBT8i9jBr5wf0sK+/scarJFeNEx/p/WFY2Q5YzToex3ILRgW2BvvLsMn99bDSD5ZpfOUMFDSHX9BFHLBPWUmUZ3x6QRNaV2+15z2AJWpxPOtM9se/AMNcwsVuRf88uiKOnJIv2HxQklW63Z5wzn7GedMBTTz2R/RC0qkhtafw6VMwR7s8+VgZ4Mmvy8ccfBZLSg4mdu6bbgQN7E/iilAV/0/hHZ1Yze0EQOQ2u55yfOXM2+6rvqXi1jyaJkEByfj57KMOmEsCZYEPp2FBS7toVJ53cd1vJqcaxy2HrNpvMVVZ3ZRvH6hqXr15td+9Uxtr5FOQYkiTRQpcdOXQ4Mp+mrStXUsXhNMqmsiHWW5OdzD1nl0ywVdY1MKShwT5OzuxMzoPqtrWma8Iwc/xEcTNfu5p3KUdzvBhOwuRxdXsIzoEDVa7vFQ97x176PLuv2uUdVBXpeDq9aNHg+4uCdGGxGg1VK+0nfUv3Oo/sk/0hT/ZZ4sYay7j3oL2GxVVw56xpyAzt4cJCkh6uhy8c1OW9d95JY5/hbmw2+Ba4BKc/UIQbN9rq+locOTrOWSAvnRLX++2e2Rmn3fXJ0YMPPxx9FbjK9M70o9hXw3X4QWwj+U9lYmhyJwd0tHdhe3zfHxloGWD60kAoZ4Vu6NSIyVYv13wJdlfvkPMfho4jR+K/9UoXO8gusun8H7oUrI9fodKFLAPExxfYEVkeH5vKM9xeYveKRCFIh+GMZvLw5GQqduR+eyCMnoTJ6ZxdAaeAxGRt0K6nn3kmwep777/fjh09ErVnvZzJ6BDzKo4fT+MwfHhguPEVZa1vJtnAj7n3vrORQRXk6smbKBjW7aVk7fX9+N3AUaemYkv6FEcBj96gkdOHZrcsEoXRm/o6zELWGiarHGrW3WtXYyHhystN70y2LFjcjPIuh7gUOuqmylg74D0DboRwOZ+TEebKFMMSrwy81YWZ82+K8SsHuRym/lXZ6YKFdKfVv7sz/XWnWtbZI3WIi6xaMZLUl81L1/VYNT9Wo94w3CYNmSN53mBdv9Z5Xl2+laVR3rZWnL1gegYMUi/JxundquE81jZrNOBkCTJBTYd52DSqo70aEDiwBV2xD36PorCJN28txHGQ3S3FVM/iUHz+xadxGmowytLQib4RRaYr19CM4nEszH3fu51TynNz2S/XqczVevbGvgmOrEPeeWiQonTKsMv0r+dAyE5357I3GvRMl/eKkh0yFn3qFefa9zjbPZvgfT2D3/WlvO+whlni8OH26GOPpGHn1ZdfbX/zN3+TQ0hOHVwBoms98vCjMUggMRQAvJrnLAUCm1iVCBCdIvgvjmBcvrJeNZ4bgf7RZJw70X3gQivLKddzlCl4B5chytAdEwQ/rmy3NRBle2bvloEIAwa/rx+Z8V5Vzt+KQlByS1NIskAjUXYy1p1thVJCA+TQey6OIWOuitGzMvbPu1KuPQq3noyn30nTzDBKei6c0sWSsHIXU8ntNjmpvPhJ09CFs51TDEJSBnkqPLOU/eOPP1Iwm01QmDNRGe8PuE082nO7Z9tSxqNX02caQpX7by+1fQcOxDnaOTObrB75u7uyEmNzfeFm9ktWqZrPOKlwfR/nrPSS8NehA6AtHAFnR8m/ht58HkjNE098I1i6n/3s/4sxRQFF5mFa7QXd9emnnwfryOmRCbZuMO/JcLz7XrDCZJxR4gzJEBZVGG7w+WQZ6UQ/8+ycK99XLZK9BHVIeXVtrT373DPh6f3d736btcWh7T05hceMht67NzKDLUC5mr6URbRO1kyjVof+KK1q5uL8kJHinN6RvgVyHdq1XTNh5hAMca6ndk6HO9jnOVM9i9yxydY1wyMGnnUGnC5l+DkSmjFVB1ZS3VJNAROoqhG89DeeeqoJF6zRPKqt9bV25eKl9s47b8dwgbeRH+/sD3vEoTAcyhlIb8QwbCN0sJMavZWax/MOvWztOYMbB7MYUx0Frfg0laoDhw5v41PJDNmnR71zsKbzs6GNk7mC6WXYCyoERrK6rd84MP5tXTMQKzq5oB379+0Jp7DhLc69z8nIBeq4y1TBzUAM4JxLzx2Jgw6OgiO62GQEJju3A2GwORNTQTZAJ0HoVII8P/0ie82hKF7qYiPBIhTu8mGQhkBMsF+Zxn35+533YKD1ENWAFGsi6PD/9PDE2FggIHSPdfVgbJ2EBZuUZAA895490ffknpyrsN0yRXQ32EVNLNSgqPLQE2dd79Njzpd7ewdBi/PIkeRs21/3rArKcjWsDYmYsNpsVoDEp0iVcOFmzk6v9gbSMTsbHZ85CEeOpPLk2e1vr0B0BzdJrfX1yFrPcIfWdRjq1as46a3Yvz8MMNbL2vhdvSYZWT4+3t5/991UrtgNMsZuRA8kuVRY+5HRshFk3p5IHnD2O3b61uLN9uM/+7PIPxjE7lmTYhfyu+xbEiQ7p1P55A+NjhWG13tbSwkPNlkw5B5Jyo2MFHXnjpF27OiJ2HiwPgG3CcacYZnyUOHu3Jkhb+yfMxUc+EcfJWkjORf/b2qqnHUJksEXA90svTzWXn3l1bY49BP5zKHDB4Zel4LKhG51dCTB6BdfnEuAYi3Jq88LPDjmnTqzBsbcN0BBwET4EVfzWZAP0B+OMFnxDII47+QdJsfHo8fo+M5cxkaSB/tAprwPCs7C67dhkvV06Ajpeo3Gknjsin32edAnusI17bN7jtx7bO9Wsp2jum6rUc0DMZiaM6LgV2rKUUE6WhzpyqKN5qVdPMNgBp5r5d/1tQL796Y3kXDP3HJaQQUsamiOpqZyOBjYTJ1SAohDwVEtwHllnME7vnKuK3ONe7gy1x0m0qn4ujPahe3rmeyv4CXljMMCFt68aAhlSt1KAtTfnHGb59D7TBk+LBnjeZdOleewf50/u/+/VnS/56s3tjHM3mZiwqCTKrFak1IWNWSFY1cDbHy/uGarrDObblfC3GmORMaFr6ssxcWLXwZLVBnrpcG5mg/Vn6/9B/a20bGtZC5R5aQzF0h/92waHDhADnKGYKwUnt6+wNPKgAa6cbOmEzqEsq2lyEoJkkzXNJ7aWvlZyVp1lMOQcbQ4PP6dEvi1a1HsOEQ7fp3SdQ8OhqzE977//eDt/vF//I8oSN9zqGRqGUcZQoctsiUY2jESfl+foxjwZXKIO3+odUtDSfCyo+3Xv/5Vu7usAelYjIFD5nBSuAcOHk7pT9BAFpKNgcsOHdhWMtk+53eV4FQsamz6VBQv1hTyQgFbJ9kL1Qnr0hsVs1bhrh2Nw0UevD/j4Zkd3FRq0PxdLqaF/QeKlsr44JQGB6orWaViicD8gyu3nFmB5f33n03ZnMFQWly6xWEycOXhwDsoKHIHX+acWct9ewozTU7IGuf63Lkv4miodjBsR48cTmm5y8IKw7h0p92+dbPtnTMQYTWOubV5+pmn29T0ztBB3cpEro1M7rsoU3bwUDtyXPNLa+czpvtq8NAOzTRs75l7cl9GxFpySquBcjyN1s6UvaHgKdQbN6rh0tpaE/KsCVKAQwdZG7AG2b8E3EPHP/kDDWH4HnvsidCovfqH37fnn/95ht3cunknawGaZR/JE2w4Z6iyerL1BYOjq6wn48bhoRJQ+6GoYlwwYNTE10NR9GUg70swpUpDFwcrefVqKh6Mp+qGz1oD73nq1JkwX9ibK1eu1wCNjY0YSc/HSApOrDUHPXpzayvOtQyMs8tB1LCmmmMNvcPTzzwVveB+NTXzbmTPPju/HBqBVQ0NwXYz3r79ne8kSCXTaWp+4IE2PjfXbl28uD1dlLNksqp7+FxGqV+8mOvjLGb4+oCbql6Wo8Hoyqgx9BxU+++82ktnwHsxxP6m/zwnZ1hGTIDimZWnBcOdBUXjqwDXZ51RMsfBCYQHZaWBOfv3xREh98HarlZDLP0Dmw/mxX4IhNiDJGBAbJaqH6XTezHwU1O74pRyZrw7Hdode7pQsC4xAossmaICJktpuq2KBRuJpcQ9yDaZ8tw1CbDYmGRWsSpI+rh/2Q3BHqq0osYDz2IXnnrqyQQtYbMaMuQdaqIB0fraRwkIcuG8+aJ/g42emk4/DZ2uut05o+lHdkmWXxMmfRb5H7jdMTPEvk5Pb2eSVenYfhApQabMeBz5Ac9sH996861kqMfH+SGV+Oq9JQU/Gotz9Pzzz+cs3Xv/2Up+7N2bpmPn72/+9m8jt53KtVfWfM5zuqfz5dwVpruYfpy1sF6MF6TW73/VtzbSrly6lD3juwgsnP3STaCnuP/3t5GxsWEqs8FgRdPqobAGufaHH37QDh3WwD6Vz99aurXtA/RE58jIePZyfbUY0bw3++l6dIk15FgWkxdIZ3FAq2Te/9CDSfLw2ci0e/o5PnjXJOt9IJDAj04EawkEcWoq1/F3VYcqQOvrXzDilSQAkR1wpDjMdHho/+69t+hVB9YL8usc9HWghz2vz9AJesnYTtUvdlD1RUVFIGmv2Cw2/8p1gf5C9o4elQAIJe+li21memdGtTtnf/VXf1XD29bXc/7pCfezTmSF7Ppb4BI642vXsp+ByNwp9qUkAkz/Vfkb2FjY0oxAP3N0z5bFoYwtLIfOv6sZZCNQgIq2NCTif9YNXZR2lfGuaWIUa28wZHyrlF2Z5UAoBso9C2kSIYdDFo1BpnjQ82Vi0EKxRdhszkMgG6M7gjHmXH+NCOR/ylp36Eg59JUZF5HHe810xipXFaSkrlV47XKuRSG9FNsz1r3REeaaY66BswKJatIpofB7A/VfstVjcRoCb/Hcg0NdsUHdQ2RMmXShki13XX9i/IbsdIe6uIYNd2jSPDc0bvRmOweKorE4ifRmipu3jVRmPHjw9bWB2khGazGGeHZ2JllrZZnwgK/VVMZdO2ciOJ4VF/Pd23cDoeCoGzYjo8FxKdhFBUDem7Kn4Lx7mnkGp5ER5MQk6y9QGgapEGTvQGk5CBSwnxHYTCccHHZRovUWJVPOpiiZaPbiSy8VBAZMw3Skud1RhJrswj89NCoxxK7FcYbLlSnRNFdNWpfSBOcZ4RsrMFzL4aAIZOQoRmcjezpSGRZOTs+Mpbltc7OMws2FKFmUUCVX1SzFOXrm6afznoY41Pj2okULL/R0NaTIQvk7mRQDZobSnr0wKAFbB6WO6xqFknPrcAsA+zO5J0WiGsHpSNc7I7g1UspqBmevfShl4noyXM4eQ1HnDXf3jji9Mqxk784Q4TMusrKyZ+BIyZBl6MhCGn0ffPCBTHJzH9dfurFQDC6XLreNtc12z+kz7dL5C1HSpvc9+thjqX4tr62lEeT9Dz9oI6Bjhv5MTwdfL8Pz/nvvt1uLSy1PJ0Ab8JfuUc0wWA7OJcOwdx/8t6BZYCKIud62Ntfbd777nRhc65dKjUAGhlVDXmANhfEWYGIwkFkm98GKrq23md3z7amnn24ze/e05cXF9tsXXmj/7b/9TfQAZ4I+Kazf7HYPi2ewfkr7jJKvl156MQ5ksYJczzoqP0suMAj0ouCG8eJcCwxlynupd+fuXdGJHCvvYc/dR3A3vXNXssYMz63F21l7Z5HT57k6FpFegSN39q2De2gwNWTDuxunnozi4mJ6D+yrgULu+w8/+1n1COzdE6fW+YgjmereRM4vR1AQ3mn0wiL06KM1Yn2YvCnQdQbw43J4nH0yIHvOaBqVXDj1Cug4oj4fKMTGUFHa2AwMjQPi930VW9VKAmvQg15Rowe6E9ATSfQsGfau9FGvqHIAYIX1ViSp0bbalctXsn6M89p6ZapGQxur/Kzh+mp+3z3pB4GsfbY37IrftdYM/refey70mvQ3dgxBVnDKyzKN1WBLv9lba+FenpkD5n08b6Bzmy1QPHASWF546WKkqAElAlDwA591fxh9jYT0t8/VcKX386zwqDWFcK1dyajt5eyLvUyPVGj0NOHDV1c/FZmnw3rzI93lXpxxAaHsszMoUYRlxhrLerLCV69dj2MkaXPvmTNZl0waXbgZyBrdJRivquJiEkkSF2BEBo/IWoajeAmUpQbp+Nu/+TKcLd8j14FTZBCe9T8W9hd/erXGe5MfnwePCKPP5RpTHt1suuYwTRq8Tba+y05v8BTsuH9V4zfTz2JdrI9qhHWgY9h/DpkzJIigKwWtzqqMtPt7DvbXmmOqSkJwZDMVdtWTnsgRoGFTMkOhO7fWqFednDvr9uqrr6WCVwmIifBBnzh9qr38h5eTsBEE0znkNdnkYWgfZ9KzpAkfrGexKIQ9f2RqssamJ5kJfpqOlq2sq2vAIoOH7Jmr5ntyUz1K+5Kcje3PfJKqPqRKNTOTSmIPev3cz+jRjpk2UIZMfOvZZ9s3w699J5AfdIXOQpdd17D3dA6dSNeAC0ke6B3wLuTL3hdmm62nG4/lHfQt2LMOrfHZDz78MD6W9/BsZNT12YpeWRu558hsnOvC5Sy11bWVYFfc0KFXxqZYgpPLMJbi8S3nuhxJP+sTE5NJ3liLEH7V5FYObCAR4SBF7zWViITSIKjr61tZKAZaij0wDxmWAWcdJzX/VRa7463reZRbqoExA2tGi99a+cVXYSYLOtIz3HmeRPOFze5wkfxCnKLOKvJVI6Qmzjitg8Pq95PVHpzoDpVxsHrWvOO508yREaPV0MHhy2HFbTpeo9eLlYTjXnjpYLsH8nXZsESkaT6q7KNOWcqHY2bP+nhXzqXyL35fTq57xNkcHcnvF+69nL71dQMKlPM22tZGYcAnxmuYkMAkuN2wO4D+GL97N9kS/98PRPDzwdP7I6gox8xXMYfM52C4NyeWE+r5ZQM8Vzd8jDtjgMdWpMpQwUhTPP1aZVCqubZodeDd17IW+JRF/MpZ2+wnkTHR70ywpGSnj4UPJmx1fZioNJZGPyVYRgCmTDaR4+V6vbyOks01KBOBCGVFgQsuPBvn2uEkAz7ovf2ug+r9isd0KopQtpAzTQ6sJScXpAOO3kEmrzn4M7sCZXH4ZXrhMg23uXjhfM5MURdW4w6WAoEUh2DnLmXggluZMmdfil2hhtRwwASwypsbmt5GRvJ8lSmsxljlag462RxFnRg4WAVXlDfcrTNPMXN4bt+52eYSqHzS5vfMxlh+/tHHbW1lvU2NaX5cCf/05vrGdiOTTHLKw7O7A3G6oHyHhWdmdxuBqxwyy4wU+dyuAG2sb7MREFbZYsFd0WpVc461oFMYJ/LBkXfGfAb20Tv7EnTRWZxF7/voI48EcpEJe0PVoLNLPPb44+2bzzzbZvbsa1fOfdn+8v/9f9rb77yTc0FDwa06C9ZH8FY0WQUL+sH3f9BOnjqeoRX2P8wesJdDLwuHqliIDFhZSnYG5OjEiePRGfaV01AY/7HISjXaVcUKVpie5RzJzlL2ZEkGWwk2HMrTUymtk9eUTXftSmaGQ5/S9pym2rFkdchcZxqALyTHjDOYRTlMYC+3Ylxk0tKMuGdPTR0llxMTQ9BpYFJlVTMkanU1Vas+tVVzK5aGXoJXFif/pp52KjOGj6Mdx+LOnfbmW2/FcfH8nBFyDffekzOCTffnrBStXkFLEigNcw86TK1nrryPn3eY1q1bVblzDn15pgTVmrPu3E6F98H7H8ieyCZba3LCoanhMmNxciUXzp0rfnTXSJb65Mn25BNP5dwLKGTXPIeJcRwYwVav9Bmv7Nneevvt6EhsLc67s5q+o7W1GgYzR+aLNpejfua++yOTHEfPyqYI3ujXTz8tuFrNkSg2IcGHYMh1YIdVNQV13q/3p9C5zhdZpZsxKXjvCvDKjsmyWlsOo14Xz1Jwhspylt4nM1txUg0uMVTF2v/1X/9NdDEsuPPp+VzXmrkP7HWHWqoGqtZVda0CW/clJxwnZ9n7qEDQWbcFZ60lOeC+znmf5GgfrIvnFDxlYIthV1/zcwqGWhliz9+b1O25s9IpcnuyjK0oejuQxpGyfbeqoZQ8exjvZT3Ii4THypAII6+Rt/QcrbQbC9fb1DSqugPtwMF9bWlxMxnavfsOxJ7QZx2+0hk0gkYwfOWddzJy3B6m0jkwUo1PTsRe6Q3JEDSDv27eSlLFO7EPSS7A7Q/9aGEPwoiU6ajGvB8KJLKqh4LCOneuU99bTPb66OGjyWSravTqNR3NVlqjCshLb+s30Ewoc0yPeTb7IznH6bYuZESFBcwPV3qt4Xj6izyj/XjttdeKJvWB+9uP/vRH7fcvvjRUQPdsM94kiBmmHnf9oypYmWnDyFyveslee/21ZPLZUntIjry78xUWpzSt30wwOnLy4K6tHu1RljiuOWc21oGIEzOQlFMUfbqZTSDwXkb5oOAKRpdv/U+E+TbHVzGG1JCZMFIMtGBJqY+NJQtmcYIhG8ZKJwM98Cl2KErmom/zW5cDL7M8QLxzH/joYumoaKgLaXeu+++X879N8DE0TZZj3bPe6xsy75UF7wNpnIjnjgEEAAAgAElEQVSeVa53q3sQkh6EFPXfekroDG3KzgN8JOWSAU7QG/Y69pzQuTbBsKZ9OqGDSGl1BS/b1Q80w+j3k1VIJFl4LopMpsoXpw9HuQPioDDEJSDDu1b0Y5MS7BCcYOc5M+jXDNuBI6IMsj8DgH3Y99DsTCnrTRWWfci+94ZNe0G5aSLg6KKYYkDtdY0mvZ2IkpNmJC6D7qB6r5RiRLIDh24wX2jo5ucGjGZls/bunY+jSOnDNMrm4570PEpg1h+GNpHlgD8U3FWT2vVkKdIIggd1ZKSdPn0yBh8OUZYY5otzeufucqAuDHVVfap/oHelB14zTAEsPufFKFJ7kgaKocLBoWQIKP5kTLAYwFuiqeM4mT4HLnLoYBpj/BvmmJPFsJcTVXAIjWCMYVEb1rTNNM7dMJVSUFcMOL4EC+EWHwb8qFKl2XjgfLf/DNIHH1RUT0GnZGZU+eREskadJ9t4Y3qCkeGsb2yutoNooi5fSrkcRm31znKCsoXrt9quadns2TY5rsO/6N2S/QM5M7nNuGsZMXt24mQbn54KdMY61ECrCuZ9fXFOs2c5BfbA2vZndSZAVMgf1pSCJc0kuBMQOWeRv+Gc+beMIgeZrHFe06iGrnGgoHIfFHgMImfw6LHjOfcvvfhilHhGyK+avFgBLfmDoyXjGFv8voqJhp5e+qwejpolEEf0jmzb7u2G4w6NitFMsqEoQWXXOYyqKoZPKZ0LBOwDyFPxtnJ4RuOkX75cWa1qWN+I4eoTVWUhk0VP1Qv7UTV2BfI2yAIDLGC3zuSN4aEDij9/c2hARrmqglW8wO7T9wUTgjCmQ0RiiM6di0H1XBxNLDQ9a5xqXIK3ylhmmMvExMBhLHGwu330ycdJ/jjjaYBmXzYkKzgMi0PiYjznRAXC32ksH2Ai9FuGwAwBVGfLit4dGI6KTaka8clXtyVlyEcDI8Lo8MXnn8WBYHj7eacbBGvuA5qDfcdXnztAxg8dPBxat2rEXKws8XDv6jeqbHPpj+n24YcfDUPCCvrhefyMzrDAnMlqIl/MNZ944pvB0bonObZfSaJJDqzWoCp7KykSStUxFbIatjOLx32gDQ2l7FgF1qUTioZVhlN2mgwUJd6e/L/SePX6oJYdibPt+niP/b6gE3ykD+rQI+Ba7IDsY0EdJ6qvy2CgYTqiNTFkRCAVWztWVJrgE35G/ulAGVHZS/v0T//0fBI5Z8+eCfTP96oCMJOgtViztqI/nSv7JSBwLqw3uVXtrOnVbCcIzkYYK6y/IJTvlErJyI5UazhczhBdxxmvKm5l1UG/7HUaKoc5D/Se9WMPPvvii6wRaAeHzrP3BkbPlQTU4q1UUSgjWHL2w5myxxl+tlX9UNbZWrKJ7Gkmzo4VVMZ1OPLeQRIkldkdZLpoFQVG/BfXiXuwsRnMv/XSp6E6Sv4Fkn5fL5cBa9ZDXxQH3Ht6Ro2f9Hfo8q4XPSQb+3UaxN7Q79m8g/Ugfx99/HHBcA4dyuc5890/oD+sIbsvoZepnVst6+hc/PSnP00iw9Cgn/z4x6mKlG9Vjc3WS8WzqmsSm9Xjh16VPNk7az6zqwa7Pf+L5/NvgaD3q+qtM1QVqs7OFL+Qcx3DlU5OznHxUjsgDmBvELQBFKefFWZvx+DB70g2OjjMUOYZOLK5PXTGsBkOb3fibB5p9fuJfobSlt8PP3YGSHiOcsghLtLMhw4wWaaeuS6oBmW6tj5AO5SBg2mqce0dH2ZR+rukrKMR8mv4ko6/plQLUlLOcmAtMvSjZWQqYinnPsYzUw05LKAr1eDpUDCAyU6AGHBoGZxhCmSP2juUw/X9DoNqLYrlpLIO4Yje2spmOqyc4l7qcVB6tFUZGd3jxkwX9Z+pmgyJxgLRMOe6Dn9BOfr6c8gp1NqjUuSVeS9s3ebQsVuQj6l6f87PsAb2O9M9p6ob2GcKXlPY8m5ge4ZLRoSBpfw7Xo9Acg6LCnF6O/LtTZOMnoMG8yioUAa0Rum8vy6T54BQfF8FOFevVsPGvn0Hk90rnNt4DrlDJxMEM20dYV37ZL2UsdK0tdDO3HMqzBgnTpzKAeaMJbM1Zpz8tTh6nCSYxiqhoQnbHAxKliDvTyEIEMgIOAKKN9E3R/m+s/e1c1+a5PblNtyH0vNuHHq/z5GQ8aBQONaBk7TqRZAFtTdvvvl29l0gsL6+nMyLg8a55vCpBuhpKIrI8ewfBSZrnDMIJjVAnThnhjt0SrsEv+sbaQYhI8q8hc/fjGIXmFy/cS0O9fi4zMqh9vBDDyaDjTHmxtXCno+OjLXbSxUMTMOgp3O+KLhiJG/fLtzt1ka7cR0t4462Y8LzVmNLYSjrnPniXPUy/nbVJ5y9ZUSquVDfwkqythwIz9yzmRmIFeo2I9aLncC7W+8qxV4I77DzQ69k3PDWyNCEN5YhAwwtuWCwqzFmqbist1ocBVk9soENSalT4x7oTK9u9YZTz1kJjXIQGKsevNnr0EZl6qIAfioBGUecA8BJPnBA4+3qdgCagA9jyuDg0psCzlBV5sy2ZO5g7j0DIyW48dVhWva/+GOx7xTvdp9OySmlRzpm0bkW3NJ34Ve+di1MEt6JE+2z9tjZ77JT1cnWPvzgg+gN2Sff61lkz9WTEGj3OAy+1/GnaD57cBW2gTBHGbCxLzLm3vbaZzp7Rk+G+JuhpTd60sU59TnKUJCVPqPx0ThWKLpAdlzP85MH68NRmZ6abNevXU321Jeg2TmJkzY3n+ps1mXJ703kbLm3571y5Vqy7taz7EA1IvZBQip33YnuMLTQ+l2Via6qEb34wAP3F9xrx2iqTTJtSvw4+ek7P0smbvlue+mll5KcOHvWFEBBpmZYTkWV8mVkBYg3byxELg4e3JezykEvlhI85AXV6DrazzhF9Fxo3dJbU0PWODDk1N5ZX5jZwOPeLXpG7+V3yT45kAipqYR38sz0mN81w6DvtzXxMzaZrDmD7lnTHQ9lPDWoySsvv9JefOn37dy5q+2BB+5p3/rWN7MnnHoVI397J88diMZQhSZj1gIjjLWwfoJyMKqaZFkYXPdluwTy9GxVDSrwsD9gJ/pmVFmcaefJNQsyodeqphpvU7s98US7ubSYbDz9pSfCWtDjkogryxJFJ9r5cxfblWufZ8+wOVXFpLLzmiivXbsS/cXXkcH3TParqtaV7EuwmhkCt9vpe05HR1tfcCgVLnJKXwRat7qSCloa/+7cTj8JZibvaDy5rDK94r3g4Dvc0fcKorQcyAvbqcGXD7m2vBKIiwTHtn82oCTwuPdkj/fvkNhqjjVwbEfWjF5MEGuA1Z49ScTQk70PxB6Zkht62D178i5mNPhdz9QTlnX9uayjPXEPMm3vJZO8o8z/P//855FpzeGehSyEKOHG1TjXzjRZIvMjJw7sjHMdTOpYwSdkXMuJKy++Z1YSZYEqDN/ro8sdxpT2N4oBgzFSjg7kYiDcCFxj7CtHucald0e1eKxhscE7ut/LD1eKrsxwZYgLd/3V2HPJOPfytWtXTSuCdyXsMjEWUUnEIif6GroaO9baO/fR7b1Vsl/f5/1sdGwiSpRz1IWzO4/eO9CPkcI89mx5goyBHtD6UkgiV4N5lDTD3z0Mv9CcVRmsGvXOKV9br9JhlesKGhCndaAqFCQ4FDfRTuGC1ui2a6aNwb6Hdq8GiMgIyj4HO323xrPHeG1WdoaRsMYOKWWYqXjJDI7UsIsBP83A9Ox7Pj9k5gIPGt1RJedkFSerIWd6KsbdFwYBQRtMone2R5yO0OgNo93du8pjt7ebiToVUC+zMiIMR2cECP5ryRCEzcHxUkYrOscuy/aBY2pBHPJqupnK84adZW4uzjFn/MGHHowC4bwzfqL9vfv2xxGm6Mg+qjr/r0wFbmDwCSiJDKV36DjyLmfWx30c2n6g7SOD2hs8KSTZJIoRTjEsGQPHuM/2qg3FBosqe5CMZttq3/3Od3ItXKG44tfXZC91Q+9rS7dvJiq3j9Xdv5ThE5xzz2MtBC32ihIZ2dysoQYrhe3kIDBUvZvdvm5qhNoxOmS+DNfYMxj1NjTPbiUgPnH8aBsb2RHH6p233o48HT1+sk3smGz79+5L1Ez5k0l74Vk+/OTjqmhNTw/Vgx1hynC/zmNbwXcF4Xexpwz4WkqyMlxruWfPqllP8A7GWBYSzAeESJBZQxZGgmuXeSKLzpA96xncmiz3boJBjuH0tHG3nyQzm4EcCYTXQ2MXXuGbBq6gGIWhL73oLDp3PoPWUTarHOkqd3OEOMu+rEPPxvm3TFsGcNiXNJsL9Dl4t3O2lesnJ6bbAw88lBKlYNq9NL1xXKpUXQ1v1ipNgLfv5GdFTXkozwgWI3D2Pfvu55yFyu7cqSzSZjW6wY5zYqxTcOsDRIsTR893vnrP73vWlRNuTzgXHYsp2yQQ++ULLwQi8h/+w3+oZrmrV7M+5NTegJgU5lawwmlGRbo7w3XoFefdswkck+Xdvy/lZ5939jhzspsyoq7rM/SG73meMGEMELaene7yIyBzDQ2cCUJ31AAQ7+w6oAtnTlWyQDO15wUpcyY51ee+PJ97SvhwJj0/Gb9y9dr2rAJ7YE3tO53inNs3zruf0Suu37N5zrHsp/Xvg0Q6vKXDSOhKckjWvGexxFSC4u///qe5nrH0Kpky3c5Bqh7LoD4bkcmlpeIB9y7k8jaGhFHY1wqIyS8dzsENj73R3pMT7a233o6zpcpVjlxNQS1SBDJQdHCy+Z0owf56Rk6tbLLgyJkkd/QiGeQoh49/ZSU2rDLDAuEajCVZYQ1lIVUh6WU82Jw01G/nzy+0xx8/0x555NF8ViaV3MuguwZ9bx1Tsc1AkZuxDc6tLzpBY3zBOooqs6CdfI9d7Z57DAqbSPBd1JHj7fvf/14qgG+99Wbp8cAli/FLtp5OSWJzayvJFOu2cOtWsXUMwQZbgxLS+6tK8iUkNe7cKd9jz/y+QD9CkLBVMLfS0Ua1723vvPtmmkGdRU4ih5YOi80K/OtquKhh8SU5rQGnHsThrbffStLTe2Kk6pS4KrpskbMDu/310elk0hnvetr1Ul1QCZ2aStWPryBZ04Pf8Fdn+NNS9JrAMIH0xESc3DDgDGQP9LZ34Vh7hp4E6nuX4UphfFvO+XEN1yKLdAJ9Yf39256SF0kpsE1yXQOjED9cyDuwpSpCZA5VqrVMH+KOHQ3PNT7s+fndsTt9KFUw6JzrKvdUiaU7oB0HS2n1DABD4KB//UvaXAalKN2GbPKmQShfwS165povzS/ztyxjz5hVwx2H/itu6oJ3fDWRsd/TZ331v7tzzYkn77OzNdgl+F4NYUNDSc+ibv/+4GQHHzz88Z6Fwx4G4JgsGRxxDb0JZnpoVvAM1QCo8bIiiJRVhkx8x1pzcAsuUtzeyyt34jgQpA6kd9z6ZvVyaNhFdnBwe+YfGwt3qv3P2O1lzYamyu1tszpUW+G0eoAQJZiu8TvFwLKmkx//sawM/m3MJIKbqjzIrHRceQzWjsJkpmlsKL9nD2W6h+BI1mj3LpMdaxKYfzs0PRKm6MAApndORn6Ki1N2uBg4KAFOgnWWmfZ8nCEKj+PusD722ONRDG+88XoyDNVAdyvX4VTJCPrbMztIOuIZqs8++yRdxr10HbjMtlI2oXF5iGrnkjlzQBkb94Br1hQhGu4NocauPvjAg5EvzwX3ZV/cU8Ss4dC7cxaSYc2wk9nivB06kDkUnHoNlJRwx8BRshypNPbevBXlr5GMcqsM7FoqEN7Fuvg9Cp06vXMXXZ7BEeOh92LEZWwFTxSWYyMjJLB79913ong6jRJ58awasyjub37z6cjL++9/EKegxsvKOMxE1u2bKN3ffo6ua2ZmOgZ54eb1tnRrIewJstPPfutb7eL5CzFuFy9daeMj48HejU5oeruU8+S9Pa+hJxwuo6Hpn2Q8whV9JIGDDKfAgow7Q48+/ljWuk9W847epUaYw6vrKViLEy1IWF2rqXKl24pajcIU0PUJbuEvF9CMajKezr5yROp6qnsmaq5nXQtqsJW9rgrXaLIwldGDmcYuAK8vsN/K2G/Zq7Gxyezxp58YklK9D2TEvRn4nk33fY4NB48B4NgGaraOEaCGabjnwUNH2n1nzsbR8/uelYODl71DKfwux+p73/tujHrX47KWjAiHgeHneIR3+OqVXIeTzRCTd84MeSVHGlGddUakoAoL7dFHH4kT5Vm7LfFZzyjLRRenMRtbyM2bOWPWio5iKMNSMmT3GMhMVG0tRotRNtzKZ2RGnf+Tp0/n2nQw7KkzYh17BQAGVUbdmHfX4iC/8cc34gwq8cugcVjdi1HsbBDF/7srlFv00a6ZnWF3odeir8BxLl9K9t+az+82VhlrVWVeYaWtxX33ns0Zkln1fXqwG3ly4Yy7HmfDnrClGWAz9FFwWqwHfQR2ZO3YGLrd9eLw3r6TrHBYCwb4iLPtvZyfyqauDcNlZgOp+MPLLyXburpqWNHuwrV++WUylgKJUdCWUEvyCUa32RjYKYGT/bbOzkXpmfXsS5zaK5eD7yez2xWvifGca/0QvkfPV49BVW3ZH3smoxzI2kg1xCeLnSmWM8Wz/uWXeRY6yllxL/LoWTjLHFVnnbz+7ncvZu/co/fAfPnlhSTgOO/sCZ3Xg0sBA3+hV+zpO5ltyRnvRk+oSPly3tlmsieDKdC0Z6pAmo9feOGFsJPIMGNkYif8HI6esrbmnH72AmMGp46zCoZGJl574/XIeA+w7DvGGsmp1bU7bX5ud2A2r736duzX7O596Stg186fVxX5NNUsiQJnbmNjNRBR1cxQ0GH5GqY+GmJDF0hAYQgCsVJN9VkNzc6L9Y28TdVAGl4IZhHr7Dmrf2NHNW1O1QAolXYQET4HP4HdMhfBemItSjA49C/QY73/rOB7s6nQgo/Yb4lNcsPeBLJ3rFhLyCLd1ZEJfCNJxkxx3lkDpvq58N7W+tLFy4MeXcsaObc+Q0b4aO7t3e2l5Ij5CeS7oEAqTVfDqOQ5yTOnH1MOlh1OtzV5/fXXKyEMFtIdu2LMKJyyC7k4g86R+iq73R3wosCjTDsndGVoik96O/uswfVrUxB7o2A5B1Wi6BALXLydi1qS1sEuR3qYv/41rz7OY3eCk5Gue3Lau6NrsSr7qyFT0ySu5goAirO7s4p81YDnu5VFL65qz9l5F3vWunBSwzTIUKJVlnq4aO6v/NEx2MHQjo8VX+itm3EQGOPCBaFkM6b2WjmkkxMxcmVMipLPAeoOcc+Gd+fdvTxfKGRQiA2MJNaVEyCCS2l1yPhVJgpPcPE6Bz83CLdsWPCGPeBIpF183aZxEvLe+ZlsvGz2kLHePbOr+IKHZiVGPnK0XpnyXtLszAnJTA2lYs8Up2cVW8ZyDov39Hw9gzia0ei78x4cRMqKQqyyokzwfSnZub9Ar5d1ijVgORlv+08Bu5fn0AjhexmNeuNGMk4Ormef3zOXwIYTtHhLduNyjAelD2NGmctSvffuu/leN/qyArIPsoxRIOR3qFD4ffftJfXwsmqkGKZJgQ3I+pKBasibS/MiJ0ckT5G4lyxBBjGN7Mj62LeFWxfb2HhrBw9i8bic3oljh59q01Oz7csvTM46lzWZm6sRz9euX41zYb1k/zis66sF4zl5sqb8kUlOUx8UEEag4cz15iIOgey1zLtzDscpoLHmuv//43/8jzFGi7eW2it/0N2NA3pPlHXK+AMlWIK+QWZWonOU1cG5aiDTXbjtDBG6k/MmU3bi1KmvuEWH56rBIrNDIMzZVQmoygoDkzHKvYkY5vvSpThv6RUYYBmCOutSwzkqmxXs8tJSu37jZjLU1f0/nbPDUGl+Aj/yXBT56A7ZRgq78OHkTKOf9WP0GB/XLy5lvMw76jo3buT5cUPHwRuwpRw0XNbWiQx5Bxl4FJLWk/I/ffreUF6pwnC6BCRdF3JgGCN6gtzT2YxBYeercZYKm9szn7NaEw6LJpXz1XtBGFMy99xzz2USWZ8eJzsHWtAbyU29lCXvAzk6h6xs//1nzxaOWoJhoD/1LpxPDiXZ+9k//EP0jft3WIfn9K4Z4nPxUoIwht6zqeL5fs/gal6WNbaXnAUZR2vWoQ0ydRquOjuBUjecsHfet39P9L/3dM1yINdq0tyBA9HjxSJQtI8m0anq0CHRuWtr230iPpPM+haazqXoXkE29gFOJCeA3urzG3ze+3AQnFf7T+7tBydb0oHDXbqzOHbZYPAEeyvLpnm37HY1cLq/wNe9MP/UHICWBrnee0K/+f1qBryZ+wmMisazGhfBvPxbwADrb21lvD0LPcZRUY0qh7dYiUA8u64PZGdvTZi0DmS0D5ZhT9kxZ8uZ8hnrwIkEx3KOOG2cpwR6O6ci66+88mocIJ/hbPMp6A2OoSodOeszDOy/63gvZ1B2+P8n7T6bPE2v87A/neP0TE/aSbs7szlhA0ACBAkQIAASFiDJkmWx/IrWB9IX8Av7hWypVJaqJLpEyWUGkyC5yJsXG7C7s7uTc+7p3K7fde67p7GBoOSumpqZ7n8/4Q7nvs4517mO/fPIo4/mGlXjMrWt4sRu2ONFjSqRBWe8Z/Ou5kW9jvFxhtg3FHVcR5RZ9Pf5F55PczPgkg3xjLT5X3319eHu3bVhfk4dxlPD17729eGhEyfCDf7o1Meh7jhLnnv26VDrfv6zN4cHHlwYxmZ/Phw7tm84duzg8J//443hzTfeHx4+/s1kKbe2KpoajvXayvDIIw8NFy4o7h4NpcV7y8riMLuX9zl9joTqnkhuGh9R+tJxvpE16DzmgACcL3zxhQTMPI93dh+1QMZU/4jKGI8HcCp+7kWF7JXaOrbeV6+tG9ksDFQBkQoSWg+wj3XZi2T9jnvs1B2XcbDnrK3KztGiF2UmySl7OB5b//HHp8ILt284Qs4TTIaing2Zj87jRgFks/vadQ1r2zzbh/aEQE6UbObmIlnbJQmtC89XEfdbAe4jD943t7WzgNAFu3fsQVZXVUergEddqOLD4gQXv4hXvBIN5EK+OwsEe5vxKMjskOPosndFoag0ievR4rV+6/cK+HbA3vnQ/To7wfX2tZsEXxHzq6gu4KZJAvobbWCnVna1W+/pmnoHhhXAZjgCrsfLg9+mhTTiP1ASsNHoJhZJjxpbhDzs6vpUPGSpLps4Ua7x8epmdmB/JppBLGWI+fws1aZ4z2trSV2l1ejmRulZNr1pxlXk0MJKkwAFX+F6KZ4sZ6JHVIEEh5nNUl5X8ZR8lifrcALSvLtrZA2E+D4ME9LcU9VlskfWw29jQHftqsh2A9cBLyqeV5YzluZmq3VQDIBL69oqirFWjAePviIa45mrUFiWShbHc9j8GpzYRDa1xW4tijh6n82t9byLDc04nj59qq2dAuTWm+9ZZ0Bx2pJfqUiFdy2P9FKMdkVuqtmHyII5x5/icADHXZLPQdWBs0icteKAMj69SKp42EUl8r2a57PF224Zjs6vNJ6eB3CmeMLAKCwBskSJX37l5UoBryj+U4g6PizfFaXU8GB2mJiScl0bFvfODhtbp1JIeOjAbw9LdzaGUx9RJpEy3ByW726EM7em0l+BmmLd8Eanh5GtrQAGhytjyvGrDnpl3LSDNkbWEsMXUHPnTiIuPiPacP3alcypKBhwlAI2ady7yyV1uKKZTWmJAibe2Z8A20YfuHDp4nYGZlud4ur1cIR75kmEiN60Q160x9ywRb3YJDzaSG9uplr87bfeSgOc5557Pk6hmgTPDKRJ/UagM0BhJeucwkzJ6pGWHIuDIJp9+vTZ7J90FT1YGQjAwPdw6a0Z+5QzoeNk6fTiGJaT5b373Du4/RGFpwJi7L2fbEXPJvi56wPv1qo9ge9oTSnUsd9EkcyhjECoSzevFycW91vh56lqdGE+8Sgjq5qudmWv2DY8TVH56zfJMVYjqooS3UvHOjxQG1BYPIvOmBxA61mNAs4n8MTmkbwCZDvNwjv7N8dThggA2+7cSIqyOflUAti6V159NWMsaum+5RABWLitq2kV7V055L22xFruqWPrFmWLzbV2jaND1PiZZ/8HkD2jL+va4Z/agLE6sA28+TKIiXIeKjoYEO6Q9T6ycCt37zYueDlKnl/GgS3pdCN7wxpky9VriIKyRfZJMlvnqRAVZ9y6szaBNHtfyho4YnvYpb6GUrTaFFl6gMy1vJfn8Md4VwSbk1j2jQ0C1M+eOZXxAEiKDlIR7rS8vn17uxlKikynZxLsEYkFijvnny1nk/2x14Fr9BhOrjVafGt1CMVPLRpAybmpb0jmcYYt3YrT4kthMVDt/azTdKTdsyffA9LMHanNXlRo3Kg74BaL2rp+L+i1zjhlqYsKx7kCSsZEQaJ3Ii/JJpVKCum+ydiUrkvfA4H2p3OzZAdlJieH/+4f/IOcEX/2p386vPzSS+llIIpsbXtfRfpVTFoqNjJIAN+VK3eGPbunEjhLk6XnXwigfPa554bZ+blcC06QJaby9e47J4et4eZw6IGL0Y/fszg/nPto//DuOx8PTz3+B1XEf+bMsLh3d5zz02dODpNT48PMDKomkLicjIS95BnIz1obr772WvTtBf/eefudnOUKE53hndoIQH7n97+T8xV/PJkiSipnOWlbyeqQOgxmGLYCxh995NHw+zliW1ujw4nj9+d+Dzz4QNan5zh04GDGs2ew2NKe/WYvrEfBjw9PnsxY9p4a9q8OjOiaxckXVCoett/jNMJN1pq1yuHs5zDnK9H8zc3sQ+eHtXD8+ImWPVeEWZQxe9c72uP2feG3kgV2rwQ0m0Sy65tj7yLjCZeNnDi8a6sT8TsY8neluSoaawMBYR1YO8SEynOARZqmZPB2Rqw7FaQD5c6vLv50pVR2FhIyBPiiadwScF1FdvUsosNV4diBekBbi177fu/d2K/bf96Bd39W1zNMIakAACAASURBVKmOWnXt4ia3AsYWP6jocP08BVytiMrE9Al0n51fndqSgoZWlc4DYuympicT0YqO7V3yVAWCLSwFKxZ0aYtWa3mGbn2zDj4LDBh0ALsHQGThK07TGrpL6/VD0jz1iLRnkdpawl9r3YM6P7IiAYtZBGmRvXRnuNu0QkNPaC1IkwJPxTbtcxqxa0kh2UTzMxp1lLpAL8wACntK2Bg5NG3uUFyackyPYqOhUL0AkLvX2yUg+wHYAa10OwDbnQbOh3myuPfsqSYWrgvs2bwOqBQnDQUYHf6eA1hIIcxEdUK0IQJ+rImmVW3cHNwikVH7UCCHC5uOpJUa6wY6hXYBnL3eYDMRSgBOZDuFMC36ZGPSx3SgWK+uk8gxtQWHZmtxXSnX2+HZ79+3d7srH0NsnYje79t/cFjYVQUYOjGurF4fNrauD4cOzw27Fik/TA2by88Ot29K6ewZJqfQay4MK8tSsbIjI3Hu+l6MwxZNew6usZvfbqpjLJK2S6dQfDWKGlX0p/GE9VLaxpfiAPRUt7Wewo6mPJRCsImJRNF8RuTUv4Fzhhevy+8YJ184eb3bGbBYabwqtE7qcLlkDIvbV5Xdfe1XAdf+ACRSTlJ1U1MTAQDViKdqTFDajKnntx/6syajtrkVpRZ7knMmbc0RFWF1gMzvUuSlwYDi7vEKODTlCenHvEfj8PXUqntzNoxL55uKYnP2KJH4WQfq1rT25tZ1eMgkxPbuzyEHZNFpdZ1KbVYDGe9kze7bdyDAzdp2mIrSPf74E9kP5ss9DE5XhALggIWNViMgpe0LiLDGfRZIN7/VrXQzBZ3sp3lPU5JWu2FveE9RHIVZ9m3mzYE3MRF6DEAi7etL5JCdAKoS7WzNuew7Tl/v8qr5BHvXCyInvcfaatWPTIwHsGU9j1eTql3zCxkX82CdGEfvYo10HWD7TNSXXexFU4rBOEjAns8D1eYe+E5x18pKxoHd9J7728HvWu7TI+0AD05ytzeikQ5e9t+YcUQAF44sR6CCQButsK4cV4CJU+SAN+e95sDvcDCMr3ftGTnvBtQAw73wMtHw0bHIrVU0eW147dXXhls3ruXeXeKsy4Lm3ThXc3PbBbK9ux2nFpDxrNaVNQxQANPoLSVHdrrRC4vH7F01lRKJNZfGyDo03hxfDi9QioYn8GW+gODqwro7QTLvUs2zqpje2crGAayAl/Ure8YeGXPrwHvAKV0swL9lhwQw7At22POLbFLPKQrAWsaoAlDVq8FnrGnXR6fx3JwLn/lH//i/H7757W8NK+sjw//xv/4v0Qs3H712wpwB8XVWyZpVcyrOunnhYBg7AB4QFPX94hdfaN0913IO2K9YBO9/8PqwZ5/77xnm5haGrfVDwyuvvDk8eOx3hhMnHk0zq9u3L6W4fBi7k4CYs3FkVPBIk5wChihZ1ol9qNhPczYyqBzG5597Pt0aUV7ZNTQdrbxpS6Ov5Pxhb9dIad5OIAA3G33EXNkbAkCdvshJuXjx6vD44w81IYGns3bM0VzryGq+janaGOukF1vaR9YLO8C+dgqIse2cdHPv/x33wR9dHar41hUcMVcdK5n37jgkKyVIvLaWv2MXVlezLq2hFHqPjm7T4irwUBkQX9aDrEYFmssx7kWxI48cW9xKerbpfu7seOiXOyeQQeAhom4UGEeb8IlS2ABGU4zY2BEFgrtedDVT6UC3H+jbwDeptPVEeiw+vyta6gI96tyLFovrWwa084rv/V1UEhPRW5v3yHLAddRMNMG5B65DU6lbVdS90Us6raWraHSaRzygRmepyHp5AAHXGrEYZBxWkd1du5JmMRE9HaioCpDyc+PO8D50/Hh+x0Et/eugBRxMeAoVHNjra9mUqRwfBSKLoF/pRSn0onrYwF1lgBRauIS37+QaNQYVlffYAFL0W7dKYge4AgpFz41bpcVXYxTno0Yyl+uIKvubU+KwlOoFDL1THJaWxnGtcJznRD0qIuTzPPRIONL0xltf4VRsluJKIthFP7BRGaC0Xt3czLsDQKWhXlquxt07F1Aq7VTfA9qia9MkiQIaVXGP43xXm3mHfde8FgHy+yKP1W5+NA6MubAB3dtB5P7VcvlAHCOe7auvvpINzGh7F0V0NnbvDmV+uuB9P3zNZW9h78AW0UqBSEvde74TDx1P4Qr+I8NioztQk15dLPkx4JAWeQlo6PB2eNi1Rwvic8PqXbroB4b5uX2tg9zyMD+3sJ0JEfFW8CQCUNX4p0qmaHMrkomRW8PvbbzvdH68eWOYm5lpnb9K15uNsI6MH56jawLnb7z2Wnjgzz7/bAyS+xUYrALUVMG3DqAOUxu/ZLrOZ61ZO2srgPSu7FlR2p4G9LmrLS1fYG7/ttqBtF9XE4h9Gh0JF1qTIZ91z05bcrCIKrIN1gWQtrJcvGlrnFGIAtBYcc6pO3hnc3v5Uu1X7YdFg61x+9U4KHzt2tmyOz3NzVntWaNOrbG/XLtXrqPtSDNrY85BQO8wrg4Fz0W6zdjg96VO4fq1RL451g4aYEe0ZnZmLsDV2n/11ddCCbDu0BCkQ825/4vacFzQJGbmq2OaSLYImHuI2Aiw2Fd+hj/tHtLMgD4bIxonOsausDMOKZ93SPVMovULQBtz0W3jFJpYG59eF8Ne+h1UEcCPbTn54YcBO+yd63pPWiM9GyZ4oG15Dx74+YMPntjOiPUMUYIj42U3RZfdixNgTXAkKjN2dxtUmudouN/ys+Xt4sfQLlozIxKVPuegZZc7pehCGmEVbziAXGZra3NY3F3ay8aymneQQasCQc5VUdlWEozxXII71kzUW2K7dmUs1HFo5Y1GJkCRiG748kVvARL9HgDXG0yxEtZ4xurunYyvxj5sgP2tU2PJvlUjE6DKHP785z8fUPNQgUgmmhvfB/o9L1DtmdjhXmsA8N5//wNZf2gHMjuUMthK8yBL8cHJk+mY53mBdSDb++CYW5uyL91htYec/c6vyGrOz2dfA4CVla4zzvkkgFa62s4gsm+VoZPttJ+LTieafDd73P2taWeY96Oekf4MtKNv3shZa37Vq4hsOn+8pzNB1PlLX/6t4eR77w5//dc/KHWo4ye2nQlZAmfeV3/7q3Gm7OOdQgsp0LyzlOdz5j/1dNUuVEHdeuZfYEsn57X1WqNxUEfHhxdffHEYG5vOGjVW9hOQfOacAnsZ/M10eLSm3377vcyrMVR4TVvcl7VINcQYfevb3wr/ng1NYDNZlJHhoYcfGp568qnQJL1Pp5biJqMXGrtIQs7MZNzJIFbm4m6c18Ims6GcGH8ZwTu31LPcDh+/U05DxdCNeV99TkBJJtea7uoknDhjlc68remP9QgXmFdBNGsmmGKkaEYCgupugF/jal+Yp2SqxyjsfJzarARudtlftd8SdGoFrp7N2qPcYr1V/wcMgbUEDv0uzBCRBQE64HrnwuwL1AFoUDsPuyJWhNNFrXGSAe8CpglYNJnknR0UOxB2uH0KXLcmI/daomtM0yLJrVgrXLWmuKGCuXO3e/S4QH0pIQD2vmZmSgKnP69n3ulVpOhpvTja23J/JcLRFlP93ektiWyPkQpT+HivoLG8k+rCWBH0SqPkXolcV8q72lgX/xJH2O+FRjA+FiBnAR06SJtxK2oLvDRgmMFIJEGEyTyIxszMRjd1LAL+JafH+6sofTU36AdZ0iqrNCWB62on7zDwvGkY07RfHQRxmrSrF7FcWAjwSVc/Ue+WdnSo+2w6LHa1ltZ9x722FVeakWOIe1EKSpHDlL6vaIjiRr+T6+l2ubEeQG58U9xw1+KsNq7ZYI1T1WkjDFWXJfQzjXB6lN/10r69FSto7ABIRYGlyWu5t/fxHjav57Ch7m0k3qeGSWg1VbRjEwITZNB8Jcq3sR7Aq+qdMex8byAeaAdOu35ouFo3buQZOo9PodXvfuMbOZykav/zn/xJuKaMnwgRvp60OzqFteH5vG/Sayrq7+iMt5TU1scff5Aiovld0p6csuXh2NEnhmPHHhyGzfHhwsXiWe7be6BRsKo1rMOBoRJJkYr3nCIbAMGTTzwxrEUJojp89syKQpQeMQKYFewZU3OFYlbztDm8/957madv//53wnG0/hlITp30MoUE39NAIxqn+LGPPJyD21fAbNMfBTDjcAEkoi5PPDGcvcjp2mp8++KIOxTsHYeVsRK5sXc9Owc0GYbNjQBG1xMpYmSjcd0a6Sju5dSYz0jgRblhT9YISUPrRhGPqIyMyPhY8TCNY8RCaW7fXQ43Dz3C+jE2nbfskAlXttU6iM4ePnIkBtlhX47UhYBrDm5vvWxsre8XXng+ABuwkl2pgh7qQxsZU8/t3tYLkIuCwNmyZoHlUFVaxz+Hw3e+8+24xOfPX0y2ghZ80VKq0xwAzSmieOD+nUfsHYA5zwt4cGQUinovUmgOXs6HcTNeDlm0FOvDfOdzhw9v02UAhA6K8JPdx/oUjAAkjY11ZP6lix2g3s+zOmMASEBftNeXsTAu5limS4OdHvm1B7u6BLttjk+f+Xi72Qx+dRUYa9k8td2shmPFPiez4X3X1pMZ7Jrqrt+joubu69/4eubj3V++W+vizlI0yY1B5x7bSxxz76ZWI1HT1mgqsnZTk4muJhtzsCT7eqM31CBRPBxzNurBBx7MOdQjp9YAiph9WMW75dB4r7GRAqR+z9gbO50bAREgkA0SdDBn1iYAf+8cL3UpheQCb7i81rn58HyltrSetcOp825+rtDPno9WOxWVubnw9/0+UJXmJs89F4rHyy+9XPScxseOQ62L4rL9uFC1Da3J2mOPPV6g7uLFnF0imKE8NjoUp4dtqyJcnPjjw7Gjx6p49G7R9bw/ZRnA2Bkts4Jf3OXZzB/H316IUpp23k1dy5rs9Uxdccj+YWeM35WrV4Yvf/nLwz/7Z/+sHKPzOia+nPkQ2beHfZ4NEzhRGI+u9t7777ez3nrW9beosmlAM7IynD17enjkkePDN3/vm4lOj49NRYnmxRdfHy5fuTSsLC8NTz71RK794x+/FMCotogzzK6be8D94uXLsWfoIsaEc9+zwfSsqWiF/rlQ52ScvtAE64zWu6KvT+cK8G88f/qTnwaM+3zPurvG0cNHgn+A2k6xZMuyvkZHi7aikL1pkudcunkzZ5+1aX48B7tgDbiX/z/2+OPDE48/GqeVPZCRZwudRbUm5lK74h1Dow29VYbr7vb6sBe68ohnEfDq1JWSP8XL3p1zhwMG292JFv9Ka1hETWcYRo4f2rVVRP0OKkvmroPHDkyrEr+atvh4pFIVEEbRo353Wx+68Qt9r0eQPwmuO3C+F5nmZQDr5dUWH7si16FatChlB3Iin74KEK0Oqysinw7kme0IV+eF+zsR20Su7z17B/MB1i1yHT7E9lg0sD8+WpJ80QgeDzWh8ybvRa6Lyx3nZMAPHA8YTt97FIMAZy1aC1TGw5ZCbNQA49THhJHx8/DmdEycwt+eS7vnrjrivsZIVGe6SW0FLLaOfwDGqojC9RvbBTk7MwY1xzXWoWw4RCLdhEc9ExCI59mL/xw0HTjQHWasPXuaxTSnoug791quu6Yv72scRCosepF/i9qmssD7c2mrPmxVK3ceJ3DqGXUP7BvduNjIMhtoS973bjpA6Wp4MwBC16kvPv9cuGyiyqfPnEqqy3h0Xnqq16emBtElXnPXRAbijHWpN9BoLT5lIrptzLqH3nl095RoiibVPXbPrtkBJymdGltxU+Sl5uaSihQl8X1g0e/9y3/5L0MBoCjimbx3p91YLznoNjaG4yceTMp8a9hIFOrll1+NDI/DvniB+7OHU9wXrvCZaqU+Px9Aw1EQAfAuPWr9oxdfTPGNMXLfOIeyGOG70gel4rE8nDl1OsbSoYn/6/kV08RRyl6ttJmMjGcFRlbWVlPw5dpdoknhpOs4lBhqv++eRa3aCjXqsmhfOpZWir4Ox1L6uNXSwN41EYSNjXzm4Ycebh01z7SOs7MxrJwU72I8lXo4xLqT55lEsP2+SJc9LiNj3k6Jvjb5RGsCcLA+ZqZnc0B6pi9+6UsBkYytazoIvK8DQ5Sqc+rDT75+PftL5sTaK96r7oPVDRBwrCKyXSnKAwxkTNKsQgfH2dnhD//wD6MwAaiIPBU9iPY4zn+pbATE3tR1t7I55tmzONDZMmPGKewZMPUfi/v3Z0+n0PP06eGJJ58cvv+97+Xw/8EPftAoInVt72dMXc+a8o69Q5xD3Pqyhv3t+f78L/4inzW/gIvPy94YB6DJvx1sXRqv7z1zx9GyBgB2hUk//smPk8WpDAOnBGgtmhNOdGyKvgQj1QmvA6Pe5MEzAVKRVWxUHOdAaCPzFQE03qJj7I1n7QENkW/2r4PgfaHXzbZmIlUABVCMjY8OR+8/Ouxe2JNoLRDjfAHQyWWimvgswGZdiEobT+DhD/7gD+KIojN1Gk8VHM7H2bLOoujw5hsVtZ6dia1H/TAm5sc4V+vptdbgaDW2niIEO+XebCxAy0GgEEOz3ntRZqLR/Dd/8zdxWHUlFTDyrOZyTytEq9bmZA9vFX0yjV3wZUv607v0IIPr/vhHP0oAyXqUPUGZQDfghNp/7OAffPe7sYscEmsu2uqLe4MlBAFchxOIMiXLCoR28QA/y3oO+N6X9V1UsZK7A8JQN/Yf6HvuRs6sd959p9WB1Dx7x3LOZZ45V6UYJPrJBrqHn3n3XhtlbGWhKntZALwHjETiXeMb3/hmgKd9K0tAEzmylysVdOkcel1sHbgcxfSvGOcoKFIdH9bWV4fZmalhY+vacOHi2eGxxxeH3/3GV4e333l1uHTxWrI8ly6Q8J0bFhc1ZppO34DVVZTFKliuiH3RHjhfDGK6U964nrPBGHCM7KN//+//Qxxn43T02JGsN86qz5VTMBGnzt+ub9zse84ZLjandrZFgo2boJD59b7uaT13W+l+bCtVLuek56BOQxHH5+0B80kdi03ogTdrzN52BjzzzJOpQ6mC+Y3YS/irIs4VqbdeOVS+Dt93KIEy9/I+0a9v9C+BOtfpGtbGASUnTn+TGBSETLfl5eUEEPyujM7Isf0ziVz3iGfnOfcIdJqZrJZMW9E07rUDT+AyyhidAlIFgL565DsAOxctrepS6KhItkO4ijhKOq5HyU1+XafzquvnLuBnXXO6A++K3KiopE87F9AE1nWqSwfZFaEvWoivnXraO/+/o/ZyG/hVl8YqTuvtL8Ob1XimSwMC6O3fDmOLIQVJKlpbB6e6T3MYRICbQ6FYLBQNLcaX7xYnszVZwAc1yXMpjKoIedefBqzD8ZqdCbCStgFmHKg6KTqYe1V2+F5pw15NQyoTUO/lz8z0RIzV1MRofr/LltV8VOfIaF83aULPZ8N5H2MM0CcdkoyHFFZxmfzbhuhGP4C7FZWUQgbZs+mk10tXfCwybg60APDWlY9xt+YK/Eih0WO9OVxR1Rz+7VLSrhb7pArpAweGO7dpxi4Nt+7civRPNDL37m1KCCUN2CPs4cAtF/fS90qR5Op2dbN1BvzZ4NZW18oFCqpK+V7quJpdiF7vL+7aWqWXHDzeSQGTMcuYUBBJNfPhHCaMD8891JATJ5Ka3Sc1duFCjBWDuG//3qxz3D/PiQaTwsvwwkuJ487S7QAtvHbV6QAIORLRii9+8YsxfuYu73nlynDzenXNY+Bd2x9Fe3jqhPSt7tdee3346OQHcZA8LyBizDg2olY90xSN1bQfX4/BMRY4sr24yryJ/Pg/Tiv78tHHpXtrjEXOyZ3dulE8wTu3K8vDKeo89USol0qCrKLmpens3w8/8nDe7Re/eLPpj9MzPd/sjCzcetbZhfMXKpuztt447vuGI0ePJCKdtL25unAh0QvRZU4R58d8A00//OEPYwOee/bZxv/fU5XoTRc3wYMmX2jeunRfipalGdNsai3rPo5Dk8q0z3bvWUyxkHElHeZdRJdK9u4Lia6L+kftRiGNLq1oFk2n1uG3srw6vPzKqzH4HP7O59cFFYhlL40vZQPRmIuXLw0PP/JIwK95U0RKUYF94Sh4H5E3e+X111/PoRhpyYWFUGKijDM2FkcaJcX/ewYA/QJYt67CuaZUsrYWJ4a6SO/WZ9ztKcDM+3UHs5RjdIAEgHfF0Ug2Z/lucXnvLieyiyt99tzZOD/oQtaHCJa57jKeAN33vve9/J6omGgayl6KI2dnA+iA6x61tGc6/aCDXfcJh365Oh0GbE/PJMuT7n2jw7C2IdNbheiibqJxyWCOEgbYir0t+brLjT64lMitbKb1orjM3rZHHebqBtJgQ+OVRb0cpqNP3PXDkxafkrm4nsMImCyO85Bxov8d6tC1q3HKgSFgWwDA2gY82aSvfa308wF8ADsUDcX5alxkXlvgwdli37FvbljKUFWMb82xEewSe2ZPs8XGXHfB0Kdu3Yx9NNdsB7vg/2yecwSwd33zaO1ZJ+bBPhe8cn11LMY8wa/elnrfvuG5554N/QeYQuuhXmRd6bLnXGQ7RD69g/Nt18J8xhllwXqWlZMxsC5ppHs2ds/a8n4pZm2BsBTTLuj+Wo2IAFrv0YMBnQduTthMa1+03t7O2ThrbGtfuab59IWWAmCMjxclamJCcAEA3DUcPjI3vPHmq8OZc7KBU8P+A7uH2dnq+rh0Z3LQpmRtnRwpisyNYfeCwvPCVDJ11mCcImfp5mbWBP60e7PJzz37XBzXf/fv/kP2gcCl6LN95j2tZz/XHMYz2zecOzbLOnn++eeKlnT3bvYex8jakw2kCtTn3P+dO8nsRERgPPQRe84XG2ANK1pl8zzv2XNnYp9EpN2XI5gu3+nfUPUbAg2wh+yvsauAwdlSV5ufz7WtS0GqZOrGJ+Lg1V66mjM6gYBrV0P/lAlBcyJw0evJ7CnnmHNJwISzbkxT6E7n2k0KXN+jWfTUv01j0XfOUkWnFNptDLov7qRWiGBXRLcAZI/qFgS/Rw0J+AKum4qHF+gA38B1esO9CPI9Hel4qPi6Dez9SnR6U3X/9D1w3QqM7kXfK7Is4tkLIHv0ejtcHcS5/b82LiK8BexLPrAi1wXWNc1pHSJ/BbhWt8BE4AF9WtJRKinqSAj1TStzYroAQQcNFpIIam8dHzUHnCvFdHhEWuImNViFE6LX5TGvBBgVVaIkobYjr61xjQkLL310bNsx8IzhQc1Ui+mRrfVhZVWhWMkY+iqnpIpYuzZ4otSNrM7gMXD9eyMjBcYrkl2ZCIYhxaQB6NUmOUV8DWg4KBhM82uhLzRAnmK/1mFxIsotldWQYo2RvFPUDofj7aWbw/rmalq9+1IU5xHTgh4426sASUW4BjcaUJTGu7kpveOKujImDuLSuqzKYQYkB0zrIskQ0tLl/ITDvVop3V4YVdGZC3n2aG5quTs7m2szKEWxKuUQ15U69zvm0VgZT5qsdDS/8rWvDZubY8O//d//t/yuqLEqcvuSkogDxHUY3cXF4oytrGzEg7+zdHc4dep0DMqtdA28kzSfhVlrrQDqIyceinFTnNKjRY88RIf1oYyX32OgrrUmHxUZWktxCuoNY+vdZQysv7Onz2Ttc7LKeKWLVCm/tPs6iHrzCkANQLRvRA8YtUplk8HaiuEszulCDqGiLhQNzOe9XwcBcwsLAUeKJo2tSINoh4MdmODUA5e96BDI03wkiiO7dwccR75vbi6HAqDTo6N5vj27h5npufBERdSq5XFxDn2208Kq09vVbZWIKtQaTSRRNBpABNyTGUoX3ImiTk1N5Z09o7UjEiR9LI1qzhwy3h8w9E6u6aB26AMjQIcW7vZLL7rk/IVSMDeX9wbaXNfhAxSmLfeF82lFbqz93/vs27dYbexbRC7KMVPTKR4zxjiR1oGv8IL37ElkkcMI+CvUdD3r8/kXXig51CZNZ90m+od22NZJb+4iumw/9agw2oq1yin83ve/P8wv6Fy6FF1hkUEOT0nTrbUUL9rKvqwJa7feuTShjSlJwi49F1oelRUdOueq6A9wKIe7itoA7w562OHUirTmNb1wmi0J1WVrM9EylAPgjR31fcoMDuGbt+/EGYk6RWgjv9y2G55XtsY6orzhM+bVM01Ni8aPZB79HSrNxuZw5uyZfE6TogRWVvDmj4QvLJIv4yroYhwq8ofucaF6H6yuDfcdKJlBIKfS+/tz/djZRidJrcTu3Vnb6i58rrrrlp5012mvqHjZMJlWtlVHXJF7Tix6nAyc52Cc2eUTD52I40BdQvEwx9C9ARXXtgas/9WV5Wg+D1vk5Q6mBTeMcvDg/qxzaiKlYDUbWtCzzz4bGwAo2dfmnf10TnI0ONGnTp3J3OzfrxZqIueAs0/H0djj1dU8B4of+tP/+//+Zc6NchLLiaisUdHM2Brr0N6l8pLfu3I1zrwxsj+B2HSllrFI46bat9UgqkQP7FdrtXT975b9RJfbNRu5yCeefHB46603h9t3rg5f+MLTwzCiGJbqlQzHgWFrc2w4ferycPMW2uGFPJMMMtDpWc17OUFFz8QXRg/xbzbZ2YFuVA2lgPGx0FvsV7ZmWyb00uX2Hrq07h1OfngytklmRgbE59D7ErgJlfF2Oh8LfrF9IsicDWeBM0RmTz1LFfCupZDaMwHjMldxOqhS3bgRe2g99RokQQJObZrNXdeduOoarEHzceni5W01L/cTvJIZj4Rr6pyq/oRdcgb6Yz2ST2S/0ml5tHjhCZqtl142Zx1GeP+990PXS3b0gYPzW9vFfD0CuVYc2AK/RRHp4M9LWhBV+FGNX9LYpHVgLAm9ktGrqHUjMzfE2ukhNm7AKbCpsxAI1g4X3mGnKlSktzSnXdNC7lSCHhXqUngxdLQydwDfzsVNMV8K4Uqfe0QEeAdBfLs7o+f9RPGlRio2hkOlFEMK3OFuMoJxPjpQnlCMU85EjUyL1Lfx62/Q8QAAIABJREFU6EAjlIpwdyeGqVnaxVQ2JvJM+UyL5jtgI1iPvhFCfcnzWBhAgsM6z+V3G788UeR2OIR31KLXDIoix0SHR0YL+MoYNL4sbiEQur7G4N4dNjbr8PCsCstCr2kZBs9us3m2tJPPgbkR4G+eOme9bC6eGKcLoK+i0njjGctq2BG9l8j+1fyKfB2673CiAQEb2qoHhE/FyHh+hXxLS7eHtRTZrub+k5Ojw9x8KZsADHOT1c49a6YZlInxUpfp8nRdDacyClQUZD00o6mIcDVpKGfD2io5L409zgdgVJvUqRhj97KxRP+MnbbJ42NVryDrkCI9h2Q6gtXh7eB2TUCncyWpPbguQyRCIkX34MNPDP/Pf/7jGI6DBw/E0FmPachx7VoVH08o5kA3qOYADlxRPuCPMbvSIlYOfkDD8zqcGfonHns8xkWbV+nmHBaHDm83cfCcnIPtRkWbGzmgRAwcjJ7fOFQUeSUZBYAp64suemv1mzTbufNRBzCeDrxof6eDm46FeMRSi4cCdkUoRGTYHIezA0L0lqFm1KIccmcphyruawqONjfyez7D4OMA98JbEWjRQ4aTQQSAJ6enEoE1x6KF6Qr64INZCyLosSnJtOFXz+dANI8Oau9t/XFwASc8Y5Ed7x61FHukdQRzKNkfor61R6tWgqJMUTbu5l6PPvZo1rVISq9MN9YikaLuDj+/J6rj8It29l6RnmoVzabjWlONcA/AEDDiCHZFojrQ5gPQrGftu0VQ2QCHDeClTgLQus5BuF1d8YquNREKkXdNcdhSpYoffeThRNVFT7surDkIOG0awwCDQxOISIQ3zm9RxaxHQMZ+sd9xLt2zaBqX4+w6QMn5kWIEfEUiNaxQhMYm+j2UFu/ZFWDMj2fwTH3d92wa0OF+165fiU3qmTrUAhHWLoMqiimaa57QgQIGDh8aZianch/7D5e1NN+r9bo972DnhLAvnGJjvUoezmcaYHdIo6nIXNBoTmEg6bb33muZmenU2zgLX3vlldgYjrX1BGyyI4CkuUjgptUFcAxlWmT5+jN5P3spTX0Uqs/OxYb4OYqF+QCKOYv4uaKCsg5R7IjKz7lodlu/PfOlJsEYAvm9CDhZs3DZz6STrPtRN/FzmdipyYkAPI14wt0/ezZAiWPCbrl2ZQ4LkNk3Mm7vvvuOUtI4Kmgz1saRI4dCfdu9ezENWeyJF1/8YdaK/VQ2ntrV6nBRMenaahrqCOjoY2A8tgZcdbbrTuwPUMaGA5+ehVPH0cAbryyKDM1ieNfObl/sBzpXii2Xay//83/+h8E4CuYq0r2eJk+cWo5xD7ZZm53CZO96b/cuDfXrOQ+qr4Bgk4K7mZwBMMDD0bQ+P5yhapRshOzs4rCxMTKsrG4Ol69ci0MDsMJI6fC8RHq36KEcWXY6NSaUodTcjY0Wh319Pe+JNmYddElNjkyComOjCVo5Q+xVEXnRbXNofcEyaCHdtrsmoMxeK/ItADyfdYEyw+EBZv2+TN1LL/08a7o3j7FWNC5LdnxtNRlPjo7Pc6Y5H+wmZ1JWCATpamwcXc4hG+NZOaPrLYhoP1tfzlbjAGCXrSr1EHPOCcPbdj/nhKi9M1MBOFvEHnMWEqQ8sjgdXFnydBWRjtxN4yD728HZi3BswB7tIo8l5bCTHtKL/zrNJA1gmt50IuQBrr37YHFiDH4B8RKSNwkFqqtQEJ+zd0BL1CQgt4jeifbs+HwMS//dRr/o/OWesg7Q2VGUJ2oSoK0JDngoir+DGwKkMDaJFowWRaI7GRWJrufvvK8ClwXkQ+FodBLjurZBFaVaxG//zgwKxFQKFXPvZgwsnsgcug66RdQIgNzlpCEiWyPym6xDVfPXvXnb1V69dMircUz4js1xQj7Xyno7Op502niuJeq7sUERRMRQtH1j2FyrhjRVdVrPPiI5mDEzr00RJj8pSk51lxwdtkYqBVrFGNWmM45R5upXlWSMFcNksQLXOUSk7RtFxg0B05mJ6WFrRDOR1eHu7btZ6N51375dw759e4aFPXsCunala2FlHM6fOZs04NZGdYRE2xcJmp9XUV7UAgZWKr2nNW0s1Iveutxz1zooeoU5ZvTcS/TEIecw7s4orVGGpxfRpfnEtWtZs9JL9hUaSIpbRd0Uqo6NDS88/8Um+VRADVgVAWVM/HHIRuSfnvFccUTLISVvWHJ24a/tXkg2wPO45/VbJXPHMRKpFWnpqfGexmV4pPYAh8ceLuoIJROAxTWlV0WBPv7wo1T7117UfOaBNEMAphx6DIOfAZmJZB44kHdyDdqlor7Sd8CN1PbsLhHVqoYXCXdgOww8D1DVixAd+hmHdjB7l8jYtSgn++R9jYH38/wKW0UYGFAHGH6pYqAUK6KvNDD3wvPPpzBUKlyU3LO5DufEdS9cuBQQ7Ro5LMhahQ+s4v9OjFjes3W+86zWCO4rIOuAcC+RVkDGOvJ5n3P42Telu3p8uHb9RlRHqiMdTXhRPBmWpaInLSyk61laoE9JCx/I3qiDpLqxTk4CpuOJ6PViuAKvFRDIwblIgnA0ESI/sw6kUXWE27t/MYfNO2+/lUwLgI4vyQz88pfvD+fO0WfeSoScigW6EkAD/NMc5pi6RwUZRls0brlV6Y+mNTQFGof3seMP5jnTpW8Yws21No1x2rZHs3oq1/Yc1pSxsve1VjZXjz3+2LB7YXdr9lAFUImQttoP0bOf/vSnsT2dpmZNFl2m9i1QVR0K0XQKlDtzPJuIqvGhnlHRtAeHY0eOZr5cT1oYyDOOQHZXJXBYO3SNQZyFyekELTwHUBDnrZ1/1mRRdjhxpfv90Ycf5V32H9g7vPbqqwl2eC73pcbEMXINYAEIcg+oghPNDgsWuFfP7AA97gFMmOs//dM/zc9uxElXnFytqVlte4LdAnRD/2lFl94Ft9z6Boo8p7E1J+GutyJ4BbLWjPHyfdcKbS5ZxZE4p54bgAEWrU1rvs7PrdhVv+NI1nn3Zz/7aZxtEWLpevc5dPhg7AFgC1SKgOOv2/8whXc3n5zLON237+S+VXvTNM+vXBk2N1aHmVl2We1FSeTduHkr56T5YIPYEtFVmS11D3UOVqGvz4emOV0N3dwPxUUQxjpHb2E7FKGaZ04KJ8o79D4Jxq/XZSXQtEh6T8HkcvYGlS5n3dz8VDqTolGwlewHx8fvmMMjR0vxaXHv/gS2KIv4sn+cR7AANSfni+ANGybTVMo5t4cbt29lfvr6VwAMTJoj42pMS/azahrefuvtUOqiuhRVoqM5R1B7UASNS+806zNsnvfvFBP73f7yO8m0thoKZ4/38YwcbDbwkUcebR3BNzOfRc3clzGmFpIA8OpqbLJ38PuoQehuvcbQeYuyAlvZ0zCMoIZ3M45sT9nNg8EAQH+toeoeyrbZQ9SW7GH3VCwpC+UeI3tmWglfC932YO5OKbrp6SqoC/hoxO2eKusqHv3zDqbIqbWNA1wXSG7C0eJe25zrAqCaR/gqPjDelLhyRc1Lcq2AmMPAM1Sr9lLvEC1JVzARddSEpr/d0F8MS5HVq/tcwGLk6OqFO8Cr1uIVxXUtwLZkAYH3AtYmoAPrqJy0ZjodrPscEO4dwiXXqpgSRpMBSnX5DtApRR5APlUc4jGOxVQBLl62g8SXZ13f2BzGxyYS2bh543Yiunv2LtYzedYWKzeGDrIA5+ZAaIMdmggJxSZhB1zHeCVKXpJ2wyjHZmwYMWeba8PW+vKwuVGapCgXQDZg3Sk/I5vlvSdKDUSnkHWk8UbJFZnriWFrhHErcJ1IdZwh96iouEU9OlFOi0NaCroM34GsoxTAtdSsm2U+JoDFApMqonGrN7dQMuaGo4fviwSdaN4uTW02NpPa/8nPfhYDMjM1lkNnYYEU3XycCUY1rb5347ptJW06bOmgNbed+gyXNjqlY4kSAZI2nWgVQ3n5ysUAJmMtCqfg5vCR+xKdAsCkwABKB7xD6uFHHkt01Od5vL4vAu3vvYv7Sn92ZCRGCnBlQKyNv/zLvxree4/6wFjJ8IVyY41Wt8XMT3Nywq+L4sdmKdC0YkAeuMMCEGbMjEekxcarGE/kW0rvd7/2tRhPmsp/89d/nYgEhQBz8vYv3moAH7Wkmsl897vfTcEZoLZvz9587xetI5aIQ7pCThXthgHz7mwJmgqj9v4H7+fJAcHSPS6hfsDEHhTRse/Zox5xLMoOh0j3r7txQqwlhtznZUE4QOwO8Om9rSuGWHTI4cSw+8NxwKsDGgrgV5dCNgdodS+/z06YD9FMqXufsWZ9lUN2JSnkp54q0MH+pONkAG+l6KPY0yQMfT/845mZAuDrbFaljSujUpx97+P9zOd9hw7FGRPdAeRI7HmG3g7bO7uGg8z6KBnIAlnVQEqHybWkVD1fpK3CH9ZltOgimu0oSLLOcWbZF+aacxJO8OVryRTg5kuBJ2o7WoDJ2uUk4zQ6kAUhgCSZF+/xe7/3e7HNf/zHf5xCsaP3K5BaScbJXut8575GjKNnrkjkZCJrbKSosQNWRBN4MS+d69oDKgCzNLVr4s9WJ8zd+ayxcW3ZEEoxGS+ZwOYcZr4Vpev21+pVfM+eYVOfeeqp8EFlunzGujYmnrvzd12L7bCmXAutZmOruvyxD77HQTQGDvTTZ05vBykAbEW1nDLPpj5i19x8yxSV1B4usjnhTFuTvSlO1Da2Rqp1t0DZ5FQi/ECSteXznjfyfQu7E2EsLnHJ6wF+nJvQlDY3E2E2r6gO//yP/mj4v/7tvw3AEtG35n/+0kvFyR4dG06e/OhX9pAXEp039iL/Dz14PP++ePF8ABY+b1dhcn/flzn51re+lTPh3NmL+fzbb/8iYJJNtO9r3R+MVjgHVMCh9JhJuu3Pmqxgik7DE62jahVXy3zKYgGhBw7cF1Bv/9onnHGKPTI0bJo1DXCxKxSijDEwCMx3qpc1BBhbT9YC50eUvgriqutnJP6uXi0gPKlDMsA8Fk58glbN5lvr3XYDcKhgFI8oqaDiUTzhwLJFjygKpZRz+mzWnWJf+8663H/w4HD9xrU49F0ooNs1oJsz7HdEgBWWosJ5Bp0ijZkvDhjNf3uvbJd6AXKpcwGwb739VvaWa6FboVbhbXNCnRMKNL1LChhPn44didzk9euZx6LWLA0zKGs38O7HhunZElYQSVc4Tz0rknkffRTbanycY8Y+fTqWdP2UqdRw6EAFNWhab21mn3O2Lp6/EHwmsmwNRy+7Uaic+5wiwRbOgf3EHvmc7EDZWfSyWk/e0aEDI7AbxkzgDCc/jaDmJoataD03TetOQfBLAV+NK5kDZmoy3rDFF4pA6064XRnYKtRDzWiR382A6+LY+d1OCynAhhaicUzxs4GmanlehY64VNXUohc8ljFNVFCL6HERZZrJ91qom4ze4Sqycem4WMCy860TOW7P07W1OyixkIC/RDt30EHcN/rLzYsIFaVpW/Nqd0aoG67Zjo6H0kImr8n3WAzhbRsn/OexqWGUIon30YFqrjzfkqpr77ApVTcd0KfLXcCUxiYtap9NmYhkRa5Lf7woORubwOO9SLrvAZzGhY5xFSZuDSPt0JoYpdqxPmxtrA7D5krzEOuQHxmteUzb4aGarUjRNdZ5lkKi5HepAmwNG1si1xPDlgj8MFIa4RMVtTUe7hsaDamXBu5ECR2YOJU2c3TV1/CoW4bD5wByzxKt21ovW1urw8y0Toezw/zcnhzS02Ocr7Eoqly7cb3azs/P5CC8cuVieLicoGFrJYeLCBqjTIJubZUo/63IY1UTnyrOAuxEI3jWRS0giXQ2qiSdpxjK08ZGNEYZFild1w4NYGwsB0KXdgS0/X7vROeAkC53uDE+Dj7rC/eabBVu4Q9+8FctTVsFswAocGOTi7oxEAwiHp2IM8ONZsEh07I20cRwGsuQlWzmaNKkvY4hFJg9i9E4BTZOffRRvHefdZifO3su9000++ETMXbe2wGcKNeuXcPDJ07kgPbZ0hmvNW8Pd0qM9ehAdtBr+GLd4p/P7UJ5ms4hixfpANY4xxwmcts6O9oLoiCel8SVQ9YBpsWvcRc1+tu//ZsYSuPIiHcePL4wx+d860TZKVVJcZ850zIM1QnV73J6HeSiZg5WxvbHP/5J43geSsTsww9PxiHBz+NkASfWcLUUXxhu3b6ZFHipP4gEriSVa50A9X4nBb5zu2Ks2QtroXOFjbc1x/nikAC5ojvWpugSEOTz1gEbS0dZlI3jYi2xs8YKeDZXUqUyAYCI6wkQRL5yVQe9m8PtO0t5bs5iyYhdyP2sWXufDdLUiCMl2t2zesZPZM/3e3fBcPHPnotT+41vfCPv/5/+05/keRYW90TVwNoIdWqqotSu52Ar/nPxpUXpQzEYRlLsCcz87Yt/G0fAOJkbzmFoABcvZj04xN0fQOuHbz/gHc4OXCAkSjiHj2RsvGMAvTlo4N5YcQasdftqFlDeqOJqknDuKYJtHDn4xi5Uw5yxlXp3HnQt6kStReqlqudmQ3ECIjq9BMjzy9UAZjUOpO52pQU8mWgeR9FZ6UvAyV5WIOe5lu7gA5eDhnv97BeezbU/+IBc3moFaMbHEsVzblt7KAbWnXVuv3lWGbGqsaAfPTf8i3/xP+f3rQ8On6K5C+dJJlYrbd1Ms0ZatlpBmLXoHGXrjj9QnUZF3YsCUU2e2K7Tpz6Kg7533+7YPO9++dL14e5ySQN6Jk4ER/jxxx9LncBLP395+Osf/LUQWWyFs8Ge0BQIBcl5c/PmlTgWuOie+dw5Udr14dixuQDR48cL6I2NUnzQoGQuXUnvv//BrCFOpoxhzx4toiGEBlKdgK15+MP4AdNAufkW2be32ADzzflSL8G5tM7ZdA6F97d+NWhyzoiSd5k5QJK0KA5579lgLcte4wtXAxMqWq35yq3bAYX2irPdOVYBvo3GRNDjoiLtbFsvlO0NsS5eqcwa7GQ+gUxODkqfdQ/wivTa26k9adROz+ksdZagGLKRuv/KYFg/gkzsUK8Jk5XihKDu3W5dkTXKSd+AlpWzro2HsbdPXn/9jWSs0OnIknr+995/LzhHMPj+B+7fptPZl9ah9z+wb3+LPk8FmJubpVu3y2lMRqAkSK33ZCrPX0gghtOAEqkAV5w4RYstC+u83tyo2qngx6bANrIwPbKliKsrdXR+kg+VfrRiQ+mkisoCT72LWzVYKcBZ/y7pmc63DohrkbSKXO4schQ13hEFbfSOesAyBA4kE2ABVmhf4d1EjIfoj40ZcE2uJEV364kMdWpIUSyKX+T74d1Jh2xUW/TqKlmR81AY5OUMTtPZjmRcOimS8irJuABpRYUGEG+8MavdcyfdpKciejQeoHRo2rTh9Ym+pzCzwGm0rEfrM9LOU1MVyd1KYaCboKuMBdimFjLvVlzlepv6qv/nF7a/V/NQY739uc1ynjp1xfN7Zu87DpObL6njkaa5OFgHG6FilDoKqCwKwwkpfm84UJskaVbC84KFGToR+oyX95S1aDSWvF8eqTIT/RnNaUXuK22YNZjujlsZux45F0WvdddlG9cHK4F+q0Y7ngdNSbvYRV0cmzKH6ExFTi9EIcPBub5RPMm1lfXhzq2bnnSYngRiloeNNQWiZKxKks6fRP3W1iqa1dRWqmiz1Ax8TzQal+07v//7iQiks50GGNPTAdmMLVDpegx3ZTGm4vRcv66z1aVE4zQA+eijD7MHXbtr+xq5fuDav8asCjeubxfgml8AovNdF/fvS/oO6GZQOCwMpTEOuG6KHpyjALFRhX1Nl5lUUeTqZnMYOiDjaG1uDl/60hfTyUuhSYHB68PykqhctY1m/KXxjdebb7wZXwrw4v33Zi3Xb9TBYy3cubtUxWMjpc87OlLSYt6zqxdZ/w75Wi8F7Bl5+/z73/9+aFN4joAOuSdFKPjTxsjnXT+FodZJa2oEuKTpRQqDi2fPDlmL7mX8OdooNRwFB0tUQFpjHA1desOCJ54ooMX4AjNFG5sa3njzte1OjJ3WBSTQ/kYpMPa9s5hrO+TTmAB3uhWIObgBXUAfkP7ww4/y/qI7nZIihQ0Iuy/Q7dr0s82f6KT1ZB9Ee3piPM5Ab/qRwt3pUpUAVIDEko07N3z44QfbXQQnJ2otc4I8EzDOyTOPnJzY6MgkrgfQuqdncLZY/12NxftxphPEmZwMyPa+tacUK5c0aUkUUsQAhG8kgsWxsvb8rkgURR2HoyipL+uYI2O9d312kVZr0dhxBEseD09+IweoSHzS3inWU/hbUpyVxRDNG4lzAphwOCttXKDd2nKgA1b2gsgoQJqi5YMHW0FytZUX0Yw9Gy8nhSKUMQGo0jlU+vnmrdZRdWGYmBxLpsE+9PyuL+vjmbx7d7pCrVHweP8DeT+FaT1LQt/ZfCuqq2ZVJ7KW7Z1bTTbSc/mSSVPX8IVnnsk7dBkzvS5EeTkxvoAX+8r6lOWswr3SZTd/Iq3mxJgYK6BmbmY642ENsqXW5MzsdOwfegIb8cILTw+/8RsvJBr4ox++1BwOYF/B7MHhxEMPV1T14P7hg5MfDn/+Z38+TE3Ohz6SAuW11WF55fZw8dLZ4fLli8PZsx/HNj308P05N86eJQdY9Se7d6Nw6CA4MqytDsORwxWVRl3as2d/Oi0D5NaDOg3zJZgnes7JwTE3nj5jzNmL4w+eGF5+5ZWsE84zx5ctMPf2mr1grIFy1+WIujYH0tnDdrEfRXE7PBw+XPUdXbHK2LNP1nHVWZStZsfYLl/qsYBiAJ+DaD1aJ9aX/WtPoD6wWzuj7ndXV4putn9/reemoc/G2d+cm9QBbFZTJzikg2kYyTOqE+HIrC2vJLLOQbMmOrhme511v/M7vzN8/etfGy5duZIM4tkz5xo/fDw1HM5o42SNshVAdmXzOCIPJapuTeU8u3tn0PW2105Y26+8+krOsWefeWY7Gg9cG4fLF/VV2Mp5FgqgerbFveUI3NBAaDT2swfT9i6Wck2n7xrrmzevZewry9iCgHt3TWzxglJM2CIa6ezTpPJKBaIOtQLSFaXNpAUk3UPr9TI7uxa21uXoBA3gGdj+tQ2CGyemAFr9jqi1xeHe1VGwWl+LQjIMUbxoQKfUIwpAhscWsF/cZeC6rqdlpy59pXDCEET1RCv3UCN6ZL20touiUIehAzA6mY1Gks6ErfjGwvVsDoIut+e6pWddHK885+RUpf+a0ojItfcoHfAqAARU3Nv3aaQWeK+IbrjroVWMJs1nHuqlG6junXy8Rn5WWoP143vRZgAqDqaIcuM9978re4BiU54HajXHy3VGUlRqHsxlFeeNjzR+O9pLA7Pr4tmoOXECEqup6HZbP+1p8i6dh9nlGB2gvX1onKbxanbA2PqK89bWWxyJ5hSOjlbqahjZHLZQPPzZMS69DqAA0uywQK5xGhd1qjjmOqOt3c3hcenileH2zevDxtrKMDneOn6Oem+FpPV3cdAmtrttpYNkKwZmZB5+5ETmWhpubtf88MQTTwYci0gc3K+Ke3P44OQHSScxXEkv3n9/QPPBQ4ciGej5GM0f/fDFdHfknI2NjDfR/dJ7trZEo83Zrds3Qu9wUJW+ajm91l4vmlNUOIsGQ/El62gIp5TREL30va6DKrr95i/eTPt1hX6cGge6SCrngBMRXmlregRUANDaiiusi6LKyko13zDmocE8EpUB15Vy8xkRQEDS+rh8mXLEcg4GYId0nyI6oGT/vvu2s1jrmlg1xxD31le0Rjc3QlsBvESzrC+RYAbUgQMYsisdIPU5M2YKGt2nRx+6TGg5fHXomR8OgoIoa0CamF15+eVXUlFekZAzuU+UGw4dytgaV3+bC1HbM2dPJerYHVrZQesS1cieFhkCRm7dIitVxXyeqxyp9UQpvRO+qDVk7uyhyEoC/wqWmn2+c4fhL3kz/EyFPuYu6jVLdyvas7kVGoj0tc+JWgOmxx88noY+VQNxJOMPwAEp5hUH21iydwAGew04FAdTE6vV8MLL9peSk+fvLZSBs041BCA1yorjmkOqbDQbCpAVL7rWKUAi0ocOUcEfMnMV9TOmOJ7FVV3c5t5nbe/Zk2cDrP2sZ4tQVqSiAVf2xX5yP+vCXsV3BgiBIe8B3Li++/Wo49mzJSUGwHOoS+GmmgK99141SfJ9fwApz1lFa03xaGU5cy8AIHLIcTCJPZPUqSNob9ZK9mFz8B9/7NE8789+/vMG6nCFZfyqnbw21Ryt6Gy3+pgezEhUuRXjW8sCKn7XPXx5PvPWbYkxqdR46WfbE4Bk2qNPKepGG6mgmz3a+bcitc5E9gr4jBJN09O3bozFQw+dyFkFOCliGxsfGZ544uHh2WefiV14/fVf5JrWGAiyZ7eaiNlE1wFzkdF333l3mJxE96uCSEBrY0MTseVEsM+e/ShqEt/5zteHJ598KmvIfgPmb9y4NTz+2BOtmF277MVhdGRieOONN/M9zjxwuGdPObuy5zIc7K11ZT1QgJGlY4tcr1SkCscA3z732muvZs99+9vfTmb0pz/9WdZKwOjKajS92Y/UHJw7Fwpo180+dKgyOf5Ue/fCZyWBKPiodqhadNuvyXJxAFZXh9/71rdyliokty6cF+imslrOGudf6k9aIPL23Wo4xNFEgWKnAetoS4fqqB09WuZK7MODxx+MQkcocdeuJlPrfVO0GWm8zax9OIxDX1lO9S/XhkNHDg2//dtfjQ3z7Ao+YSFrSfEyu2u/hq63UteyN9F6OkddLwtR9l0Lc7G9sA6n3nMLqkSqc9++YDe/408y/62J1AfvfxBn0vllXjkD9hl87LPHjt0fsI2KEzZCE6mos1iAjENU8seBIwcWZ7dMbAcvnXPcQXBFqSty3L/XtZ2paHRlkEpxFw/a9xi8KEO0fusdBfZrfDKSGm1MAEzXKFHg9nsWafjEDYBTXrDIqwVp3gdQAAAgAElEQVR6p4UU5WJbmaRF0AHYkUxWGUQLSQAUwFZY2L3Oescq0LPxKhIJyAHX0zmsu1SWdwOsIvmnO9PEdMCjBc7Al/ZqgeuKrONqd/m+rjTSo7nVxGU0KhoFYntkN6A2XxyHDqjvOSY9Cr1zkndGprsjkL+32vy2jpKVoLzXabEOv3tZhcx1o5n0n01GE1u0mjdc7dNFiDs9psZ+ZFgfqRboG3EG6k85apvbDYXqtK2f3dNF79SOeo6MSyvS3PmuBaprHKSa4ghQl0nEPnyXUFqqKLcptqTocnMYi0IJCaWJaOASg9fhEhgRJnGYR3rvxtXh7p2b0cqeUNxDYtK7MtKrZOSqEQZwxZEoveWl6jIW8f0ns4bwzXbv25vojsPHvXfP7xo21kraSQTFGgEegLuSPaNEMlKds2ZnhtdeeXW4cOlSIg83r90MqAAScBHT7XNBi/M9w+zc9HD2zJmAzE7VAKp7hCtp9927A1z8O7rFt27F8IkY9iYucbSozmyQddJSe6ba1ZNuRJU4fToUG/w/lfU45gxaCg9v3hymZ+o9opaxiU+tm9ruAGzgc2HXfMYB4KtmJtKY6F8VhRCp9TNjak/sWdyX6P7ly6VBbu/tml+I88GAi54YQxxDBzCAWCnZ4oeWASznF9eXffKs9r5C0so4rRdta1vlRtFqUTN8ifQyoPa76E8vqgGGgQsc3n/9r/915kJ6OO2Eo7u+nIivefQz6wvwXlzc3Zql3AxoM+ZsjEg7A83xwCHG7QMcRNABXmu6ngtFZSNFfqUzX8XUbCzQI8Xv3Y05dR2go8D3WA4/Y2tOHDLFs64IVVc38t6KGI1bl5W01syRyJEMFuDhubyjede4wliK5jpo/a5n8H8HEhDAeektwh3uHCtrNSolFy/FsRPlFP0+HB7toTgYkdijTJA0P868wsEPM5YOPeO3tLyc+bMWesF9HXpS7pezn3REfeSxx8Ir9hlOqz3bG1F4f2DHl/GMDNqWQtJ6/nu8deo4VdTsOoChf3PAgGd0l5WtreGtV19NrYJxt9ZT7zEzs03vqfqBsSgakMgM/aRJzYreVzSy1Sx5R4Wss9PDY48+Fjtjf/rMnsVdrcnVkHQ8ABTwNzmZvzk0gGgH0hwZ97UGjFdkBRUDN1sYylijXnHgULVkfkTR+zkBdLi/qDbQY6xcUxTR73Cs3Y8dcA80F2vHeioHbjX66WhZ1oR7imJ7ZgDqzJmPU7y5d68oYjW98QzmHlCPszA7l7+tkxQqnvywNerSN+Bg1dPY22PDcPtW7bWz5z6Musqjjx4bnvnC07FJ9tWVyzp7Xgho37tXoIDzOwznzl4Ov1p0tbKDZD915bsVW41KwrZw/FzLuhRIsV6Km1t9EziSfo/9krkDZAVUvI9xBLxjC9fWhieffDpZbU6ijGe04acnqyh7967YY88BqBp3FMNa80XHMZY9QBnss14RWDKYTkRZDBQwkeqofwHql6/GcRDBjlY9DJVMW9XHCHYkk9iKZEuaubKMAbtbmylKT5CxtaQn5ae4llMvI5Ki76WlAFjODPuES24eL1+7Gruh+J+Dee7s+YBwNCl7XCCgqwiJSi8u7M4aAq77vudsWPvOGOuOHRM8UhOF8mUt6CfSM8+JPkc5bSQOKEerMywyPktLVYcRNayy/eZSJoN9R1WTwfVZwRxnszk5pisu3vqhg3vSobEaihRoiSBEw3Hl4VYx4TZ4bR/YCa4rfVcRFr/MAAPI/eDMpmxFiwX8UAFKTaOAc28c0/jZQU8FL7fBNTm3FqENPBwbzSIUFa5CyALZ/j0aoe+JYXR8ogoPu3oGSkhrXKNrXAozI4BfKiGFb4veUg5DcbpNVPSXm6xbcb3pMRclwUa0iKunfS3Y7Uhre79wzlEY8m4FsO9JFTYsvf3XvQxA8fXKyO786oa3Oz47f96dF16Xr3qWFvkW8I5a0z1aTl9on3yKArPAJZBiDit6W5mCkndK/Lrh2Iq09697AHunYky9fwPI2x/dCefrgjs/V+uyqZS03+0ij6gD91ZKFabeu/q9f40O5pkeDJDNcMy09UPibzqFbeH85102hmnFshzGQWYHmKc7iV4kuuoQRlmpVugO/XNnz2RzK8xZC+/u4jC/a3o4TL962AxQ35Il2pLiXhmuXjpb8oKhHhXX+caNMsgMppTbtetX0w3VMy3dKUWK2VlShfNZjwClOQC2u+JPCoq1NG+UBYC7U0NEg+M8jpe2NsN49cb1GCNr1vMDhA4K18UXTsp3c3M4sHdfDk3SY6LX7iHFKDKwsHtuuOrdZ7W535VCTc6YsTl4cG9oVaIq66vLORgmJ0gnVfdIlfeeMe2GPz6VKIrui/RCTxx/KEb3ldffbI04DscxQs/CPZSSBDK9UxoYjQ7lMMzPJ7MAUDu8u4Zv6RAf2Q4WpK372lrAeemZK4wcybO5RjJmbd+XXnFxa00IIKFg0d6SvvU9ALy292iK0BxqHBcHgcPPPHO+RLlSnPPxx+VE7C5pv6IZXAtAL7qQ7wNS5nA5QLNSv7j2Q3iu0t/GnKwVioLn9vwOc8/kEHBwioJ2e2zeY+9HStnHP4o2UCl6Y971zxUlAgEOjzdef726rS6SAa1GDAC+qJF7s4uoKtKqiVCLnmo8kYLkjdIKn69ipxTe7dmT4jYOUfSVD9yX8Zyeqa561rD3cy1nRqhM0Z9G57jS1Dsmh6nW6jrcyqZB6/0AF2vbmvNHV1SROvNC0cZn7APXJef20ssvpWDLs1hH+LQKYgVISn5WRzpnS8mU9bFyD/NmzqS4UQ3fe/eXee4vfvGFvMd/+S//d9aAa9vfgJbrAS2cXlx9YFFtk3HRBMw91XukMdqIphf3J6tg6jgHH3zA2dlM5gRH37U8ly/tts0pULtn995tEO1ZvJfxMPfAEyqS1LfMGofZ+Pi59WpMAaKMa2zNrtgt+8A66OpHyabs2xcQ4hmAoR7JBxR1JDTWajBkvL70whfjnHYql3Uh6uheTPDv/M5vx65wNiuifTFUO86SdUYxomekjOvp03SJdd/T8GRXpPPYMZlnClvqHE6dPpkszeSkLMH08NRTjw979x2IHbx+Xdc+Ovh7hiOHj2dfXr1yI87z2Nhk9PvNk3PcnuyZEHsff5ojbJ+iJ5QOv3k5EzvEcRbpdi2OcxUqjw5zc7J3B4avfOW3Mq4cS0WGIqfvf/DB8PZbb6UmxH423s5c72w/OkOMv73GNlhLleXuIg6lesV2wzoAPnUhmXFjI1tDWq83lOlBEWvHujl0VLaqmoCZW8/nuXpWA270b7YNsD16rLIYItn2A5vsPcMC6E2jWpS9B6JkOABshfZqe1CWir52adi1eyGKTT//2c8SCOlZLtfbs2uhaJWLJB2ntulJb7/zznD2zKkEOTvFkONkHaTz9fp6BZha1DnUnhRalpKPBnP+NiYysSLf5lFmJMILY6MJoMCtaCScLMEzARjjbx44e8Z65PgDh9KhsX99EsCFW9v41KET7KB1RP+5cY+7hF7C7KFnlPYwT6xXvEdfuWsjh5ZRKQ337JHv0ogWPaYgUZSL/kz9Xv1ZA6Sl8fCX0S4UcjTFEfSLUDDGS2vUgV3877p+opSNT1mdfCpC3COe2owGYDcdZp4xMFN0hYpy9UhAHTClHtJHsv/sXmS5A8Cm/10n8DYM/DSo7TrhDRzuGPedn+1jU1G3z5/H7efoDkvjTXwSsBYy+NV5DpUkX2FQB6C2mHVFpe8F1MMNv/f1q4D5M++189Mt+v3psajn+VQEu2P6kV5o2hVpdl4B17vUA0dH1kq/05uEty6zUUBoa7MVf3I0RwskTcikUCQY2xomxkaH6amxdK+MbvXmalGitnDAi0ceypJU1tjYcFc3RutyjDTeneHGzevDyt27aV+8bzdP/M6wcvdGDJb9YU3Fq796M84epZTZ+dnwoa9eUdmvicVMwPnqyt1hY92hLLXF6GpxfyvesjXKEHnHooiUAo8DMG3cVzV3mMh9RRakiq/duLGd4rJnGY6K1E4P6yurw8enPs4Br7hRtIH2tWdWoBQlFrJa0+MBOIyT61bxW6kgzMxUEw+HrS6aClrQiERrjh47HNWLRJ/PnEkKlgIRbqCGJnv3Kkwahl++90Gq91FsaPYCkvawjnL2rYPNNbq8nkgCTncVDW0kTVjRWfxZ8n9TOQgZSAcXrh8QKnphTfcotH0vsvLlL/9mwCallh4U6JEUzVoANvNnXER/ACiOkCicRkMpamtd7Q4c2JfDpxRmdOurhhhsIYcMmDEPQIBUZJQpblV3xBRy7iI3tjsRPJ/DcXZv3HwpSYdtZPHSAlg0W5X7Um3t6C+XzmsVGYpAizqiNOzLISmSnIzF1FTUPnAhdWuzDn72s59nfM6dP1dFZhp3TE9nfD0j0CutyvEAmtLcZXFvonQOH5kUa67zz61PNBvFVECzqOyxYw8Mt+4sDW+8+Yt0OLXGRZA0Bal0Oy3krYwTgP7Qww8nwuVgBwQ4iAqQRMF0GPyjP/qjvPu/+lf/KhE4v2uNdr1rzxJKx76KzHlO/wc49yzQDN4dxyAgYWI8INoBa9+JplpngE4pVZAZrO565qZ4/YpEiyZm3H3fM/Q1aaysN5muBJvGx1LU2IsNzTfga22dPKmmYGV48qknMq4/+clPho9PKRSjwT8RkAg83X/s/uGpp5/KPPzZn/15NNO9k2BLp7541lIEuZPxENnXUIPDJ0jEhnjXaK23s6+/V9nMzQI1bHMDG6gMv/v1r2dfvfmLX8Rh/uY3vxmai/3gPQNK7twZfuOFFwKuUY1E/LyfBijAD3D83HNfSBDj5VdeipSfximiyGg29r4CO4oZ1jQwi4Zx8eKV1BmgPHhfDhr635EjB8PDfeONV4avfvUrw+49u4aPPnw/4OzwoSPJgq2uFNUyOsoPPBoqyH2HjgzvvvNOIrv2eEXdq8CPbXj00cdi2374wxcTGPA+1p91QWXk1KlLw+OPH884ua45tu6sJRFd+8xaJYmoAJfqxskPPsrnjSVgyS7QAgf2Ll+prqFVIydboh6i0X2o0KCxTk8XnYyO+Npaghcd5Nof1qJMqOZCnBUZ9y6Jq16jSx0/8dRTLUM/nX1jjPH7ObuhabXW4MbCOoq8n14Ic3OxDRyq2CfNtaamMybOKHaF02Asyxk/MkzOTEVl5PnnXxj+6q/+avjbv3kxGVtz3FVU3Md64oCKNjt/1LXQNTem6Ux67frwxhvs4J0EdNzfVwI66CCtRse1uuLdVquzKDrUXAIfHLhOr2EnBd3ctys1GXc4V8Seo4IyZnw45OQ52feRp59+fBuRuaEP96+KHUYUL6i9G+ceUfYwRWsoRN9Bp8/ZpIXkV1uXPtn7ak8qxZ6CxfZzn4+CRCLBdR2fzfVbJ8eAw1BTCixsg8WAmmqiMjY+VWoUDeAkEjlWNAWLK01xtiqinMrQ0E9EzwscFUasaHLHshXRLSciBYmtvXt3MoDqRIBbhL1LCMY5aJFif/dOh+FNN7RXMG8nMt0BSz8Bpnc6NZ8FPnd+7zM/+wnAHJ3tfusdAfGA2E8UnmZUutTeZ9w8iffPAf87P74T/P9dn//7XKuu++nx+7t+dyxFmBW7vvcsxU+vgsn2FWevePflJFkPag3KqDJsJMrQeQD0aiBQ67PWrbmv4PzEyDBM48CJEEof7lkI3QQvfHRLu3jNMpR6VmMfdBpASKtzKi9LK7R+L9eB2JxT2tzD6sqwf3FPIuMqmn1vYbfWtFWIWMZ/KsVeohvAMYPD8FuLoolpl93SfiJJ+ILewcEnIgEgk8Q7d+ZcjIqoNM/fO4oCGR9pYVGBorHMZg/7TBzryBXNDXsWd6fI6c7SrUTCE7m6CdAPw8H79jed8dlhdWM9h+KNW7cD2viKuJNVfHM7coreaWLMParYTQcszw5cpgDt+tWARZ0tOyUjrasj0Yl6shZQHZ1qxZNpaLErmq6AX5e+cm3RCBGiHqGLJNqpU3mu8Hmnp6LggpP4b/7Nv0nxKbDKiWdoOxfQYecA8P8f/ehHw+raSgtAsKui5NLzkxl348NWVSOYppm9ANxRgqhIc0XlHm6RGeD5xqCduSj9Pd54RaKBds/tZ9YVigp7ycExZmTZ3K83egGOjZ+mML44PgAu4N2zAxciwadIcD5gB5AHMNc0nVmoJibmR0pYBAp/vJos3C2qyO491ahiS1vmajNf9IXV4eGHH02kT+ZRMxXPLnIXh3B+PnzR7ogyukDCM08/E742Z0yBbNdkth79+f4//EfDyubo8Cf/8f9MBzVr3uHvviLL/u1z3Tkq21DN09L1sxVnAjF+1/gARJ4Z7SNtzOeqOVQpacwGLHH4RMRE5s1fOWwl61dA3dm0lbG3Js2NjAQ9Xw6Q1LmIrM889sQTyTbpRmnN7N23GEcEZ/4nP/lRSShOzWa8ADN6w75E9cJFbbQW908R8fr6cOlSFRBbl/jPaBlJ3UvrpxBXJqec8Q64uvpW55tyEDiTqAocGZFZkWtOBMdSBPsrv/VbsbtFR6OGcidjv3vXroBRoAXYEpwSuS6RgrGAQzKp7kWzWadQYysLI3jn35OTbPDQOP/kLqklLUUjHl3JtRcX9w333380DnUKnD/4IO9/69aNqG88ePxEo9NR6Kn7Hz1CWWYjcwE4/sVf/GUc3wSYRquVPYD1/PPPhkMN1BuvALMrl4cPUnhX9EHr0edlkjiv5tve8WycRnMm0AAspkHX5laiv2rBjCvcYW6ssXPnziRj4zk40eEOk+XdvTuNV/zMGmLfgVrzYL8ScohjtMIZ35+soAZFIrOeEQW2z7X3u3lzaThwX/HIcal7cbPncm2OHbuv+De0kWtFcbQfK8tUNhA4NtfnzpyNhB67a30KeiRDNV31bOPtHa1PkWuBjrfffSc2XETc/VN8fO1qyUk+8ECLmi/H8WSX+/1kDthO99bUCF2IQ288EmQb5UAtBgh71j36YbQgl2vYt6Ld9gEb6lwIv/7I0TwD5w4l1LNaIzoYowfJvpkD4BrlbeQ3f+s3tjpwTmR3h4KHyUhxXMBWRfiiVpFodlE5Oue6NxEJsMbZbK23I40X8frqcBgAPhRPZ3npbrwSxszgWkiiXSXJVwA6ECpc7KJGiDCn4C9dHKtoUaSwaBx4cPXvUt+w8SpiDEinSCkgqJyBvFk1s2oUCe9VgKrevetrV1FeIuetAUqeK9yI6lDYsd7OyHVA6Tb1o/+k0z1aFL2/4ycx9ueA1c8Hj796gU99bie4bu+7jU9/lW1S3+6R4h2/V8D7V79qVv7bvj7vXf7rwfUOFZS/A+QnT2D97qDY5OOhyTRXZ5vvXesgzYRGSokGQPS3uwHXxRsvxZZIJlrHOiSiJwzW/GgoFFr26q6p6IE27/wcCcWxYTJSgsMwNz+jRjQFtLop2junPv4oQPHO3VvDjZu3c6+F6J9TUxgfRtfWhukJ6xs3WnHTRAGbrfVhfVX7eh57RTrtO9ELBzCj55Ceb40zEi09fz7prTpUFcdU5BvHkuESAWRgHNDkjBhsqVAHA9BVIGauSYtVN0ibamZqcjh2/7Fh1/xs3lejnjQEWlsbLl86H6B/7dqlgDIAlF0Zj0LM6HDt2o0cTktLK9H8vu++o4lKAmsTcZrL+ZE27JQ2gPz69Ssx1uFVN43oHMh3SwVENMphAAy6hkIZERic1xTnrFQq3syI0hvvripRYH9XCnkYe0BRNMzBJiIlOsexADwB2V5QBECYB4BSyv3oUcoWpTaTuoxInFb0TVRM9FkUtgpvFhIt7XvC98In37cvkSxzCsD0dvApShvwRosqghftYDZ2bK6oU0UI98Rx8K445A4aKU22zM9SELW2lvlyoOJDO+gczN7XoQVYAw4cGc9pjrumvk3j/wr6AETA0viJ4DscA6TagSYaHdWMza3h/gceLN7m8mrGE9gR0esKHZ7R3PbovjUAuNy4dStc8gcfeDAARrrbz770pS9F1lF03IHucPTV09b+bTxdz+cB5kS0NtYTJRO1Rnthx1E5ODLWqvVjHeF9+9sa87v2DvAQwDKGmiWaLUU9GvBOYs3zWhs+71rRz126Eyky44VW431J5SnedM0q8ixtYQc+/rA58cwcX46LszENWQ4dCrDwXO+8Lep6aZsGZa2nKdWKltjnM7cJJLSaqhR87y6H1h9nXihmd+7EBqBgiQKazADzhYVQrjzbO2+/nXE0Z308rDWRPSDGdewD1w0vt7V/ByyNNVlUDqv5wAvnlLGhslUUTRJ0kwmLYg8KatFPOw0o5z50oa5Kke0qqsf11FLh/gOCovLWB44tyh1w/egjjzXVrI18Dv7YtbCnpB+bKsutm7cTHGH/AviOHs0Yi9a+/vqr28W91rBxkYkRRf7CM1+IpKBsHHDvfADcjKM9iZ9tXXBIvIcvDXJ6cCQKFIpfKV2ls2YVyvpTOGeIs2SvWd/GG4DtDqtxFkCwByItee5cxlVXTvc4dfpUrjuhdqxFeDv2UYdiH/g9mQ2qHwwjZQ7vyZkAds0pKhUsJ1BA6tAac3173B65frUoU9XheTTj6ucCGN4DLaSr31TGRmt5Er8EDYpqGwd8fS2qJU+H/7wr+8CeMHZ+j2Ou1bzPshv2imxAZxpcv3I156K5sD+sNUWOMlFqC0I5mqp28OwVOpaBcX17Fx5mm61xv8tB4iixGd6V3bTnw5z+xne+vbUNpIDEbcm2Lt1WwDoc2Aa4Aq6b8ewFkL2A0UKwCL1oeV94qlsBBGmvreHLsJnKTVJd2we+DojANZ5r68DYD5TOX67OiVUoGKUHiysaydWBZ3TUoJCvK2m+rlwSfnfanUNRTRau0yOatF26QDb+d6KVjWOchZYI5T26w2fRGz4JCHf+/9M/20mdKGDa6TCfhKmfJDp8PvBs6iKf4GX369U7/dfD4M5x/zz43LUt/1sh9v8/gN0j1zuyLf8N7/jJd+tNjsKR3+FopQg0vG17oskIooTspC5FpUNKlWyghkrVJCBa8oDl5nocSU+eqPYM/txsmuJEHSDOJR7YUg7clbXlYXWZCsPSMI2aEqNwe1i5fXNYvbs0bK4sJXIxPSvbMzJMTk8OW6sb1bFykwEeGzaA/hGZF5mhiRxguzRH0YGuHaLuTTUhYH8Wf7tUEkJPOHwov+ffycJsacqjs9idOKrS/x9/fDqAkYN78EABTkWPvHoHWE+P44uLUF66cG44e+7McO78qaT6KfAohiQ35f6rq1QBgL3xYW5WYVLxF69evR7edm+nXgfSVgxfAUXcXSl7LdR1apwMYOnOPXANcOJvApsK8xx00+ExTyUCBsxU5Hom87SyWqoUvtLcaN/+HCQ9UyGSzNHonO2ewevfA3Q9i/fuxTQMse9ZOyKzghAApmCAA9EBWJkTqdNqLc/eAWXWQjXRqcZWMg4AoC/AwRw99dTTw333HU6bdYBU1K2ucyhAQuFdCm3Pnx/wFBVLxTkcr/qBBBYaRcozAPKi2F/97d8ejt5///DuW2+FsyxCJ1shuo1XynvlaDnUqhBQEeR7ST8bN5+r7EDRIuLIjSgMrCiRrqznzl9IgXFFdyeiogI0AIbADPADrIkgAUDmW4G6gz2d5W7cCPCRXQAsAYFSIZnJQd1TxeaLhjJgo3sdnrt16tAV/QrHdaOKcoGFOjwVwG4G9JoPc+DdesQLL1dUzPe6oo11hBoiY8OhiyxsK+4yVwAUgNqLL4EjDpH1Ue2/0cWuliPzwNFE/r2/rA1HWQ1IFT9WAMszAn+6HlpTfi9UlICKkr8DZCgjyfr4PFvgvUM7WlgIiHSOo0J0HrffSWMr6fxWX5WM1dxcnEY82gKHlTHoGRHvxQF0XY63tZVIuiLprc1QWBb37gnQ5CA7C6nUpNh0SQe/g1F4sU+tMZKRioLJ8SoEtt9qz/VAVwEje1ZBoHGXQfM+AK15iYIKOdLFxThNbDT6h8yTdwIqOQofnzwZcInfDU+geO3bd6DVl5HiVHvDYa/i7AL65OVu5D54755DMMLfxs1caZpmXksf/VZ43j3rbW+X0opmPlUEaAzDAthUXIduN7I9vsamdxT07CKv5rk3B7JORJl9336gBa91vOv/+Ec/rr1OfpCzj9LYaFEc+JwVuxbinLLzrgO0slHWuD3iMzKOHDacbP0KvvpbX824p+vs2lqK7WNPR0YSxLHeImU3jqJ2ezh15kwi4lRIqqHWRgJRKVAml3fpcmyioAcVoydp2K8sD+fOn62C+sU9oazE4RytAmJ7wVr3zilKnJxMKMx+RnNRm5TOvKEKrmSNGm821nmS4uNWdK8w0tpgRyIAslWA29jBq+7XO8HK2FgXI3/wD/9xiSy0qHUPQ/b23AUkWiRX5Lf1Ok9Ur3m1IdE3CTyc0JK4W40BCXdLenyiWoj72zVFaIjb28SRBmt8tika1r0wMhFUKbQOiCsazaBEpSM60C16mIhzHUapamoekudkDIsKnNh3otrbjIiAayoiTc+ZHF071LrCCVk5h3+NU6/FuwdU7zkfBdNAvb8LbNdzJCS8jevKf/k0RP2MoPJn4tzPL4y89/EC2PeKCaPQ94kbfFbEux7t7wbmf29wnUDwr4myt0f+dfesj/26a/39RvBepL5Tgj4do29yJEUAStYibtFnzEcVAHcqTdGZ2hiWvmFFxSN0MtqAoiKL3h10ZJhEjwoFaTONfnTctAStU/tmbXlpuHrl0nD9yoXhYHipBVrdR3QAoJJmLk3qUiqwzu2/KQo4k5ORIEpjnAmKAdX0hvSeVCDQjzN48sOT27qgd24v5cBnHFM/IbsUua6SMWSczp2/WHSvZTw3YvzzOQhFwKXLHAwimRcvno7R5EzgkF67emU4/uADw2/+5m+kK1pFPqcihUXDWXOWqoLHl92XTooML4N//oGdiaMAACAASURBVNzZHCaeR+SJUVQcxrACO+GNLuGwViMXLcXRJETj2CoGcmHPYiIhkYebnEmEVwS861MbSxEoQA5Q6mDZMzmUHEh4sqK4InXu7dki05gMGY7o8cxJKB9Nt1UVfHWFE3EmHXa3FRiN5jB1f6CmOOUTiQJ18FQFgAdz4N6jdVxPxuHxxx4fJqamh5dfeimpcDYNOAR8wxN8+JFwutEWdAOUqjceop8OvtDommqAA8/4Gp/f/PJXEgX74Jfv5XdlI3DOHf74mt4PBakXgXp/XONXX3k1UX6Hc8kmbg7PPP10OOfWjSwB8KWwU9OfHKwtA2k8gR9OEYel0yvSxjoNbnbn+VdkKqJKNBIAJsL12uuvJZIGbCqitE7TGXRtbTh95ky+/51vfztAwDNyQBXrXrh4qbisW1utMyeq0f2Ze+eedyD7JtJVkePl8JvpEKtvCFWkRZkBg0QdW4Ym0bDW4Rf4s/dK6rBS9CcaBxuoBYpdWySUI0Nv/8mnnkzmxDOLJtKABuxwh0mOiWD6PZQGTpni35yZMljXruXv4q3r27AxzE6Xggkw6fPWrjVq7tgpjor16r3YEePvGgoPzbm5Zzt83t7zc+Ocd4wG+mT2mEiyiKXP+54MVD3PRJwXawatgSMROsOF8/mZxjM4rW+88XqkLB944P40Lzl29HDS76WYVE1LAK1tCqjI4q1b2+DUGHWnWyYPBcsYm1fOAGqKcTBXcV62tuJ8iFTbZ94dr/rgwX3h41NLktliv9CsSsf8ULjvt2+j6cxEnezSxcute+f1AtiCh5PV28B4uW53xNgj68N4p+B8rVSN7F37xPw7T/weZ8N7s60oaQpGUY3MoXVtndpLeNqdCmQf0T4X4RWAoVxS87cZwGkfui/Ae2d5eXj0kUfjXMgEAY3Au991f8EYY0qBiLSscbQH2CJniCBJejtsbg4n338/dsF8eBd0Qu9fNnZp+MlPf5pzMU2EqF/NziWLeeny5eHHP/rR8Iu33hvGRreG2blSolL/Y40mMDM2vi0lKozKBp04fiIOkqLN3p03Ahwjo3EqrDHvnee/RvZUw62NzBM7413Yxx6dtgerLmVvHIh0yk4Ap1Sh/EkX1Kb57noj3/un/2MD1wWcfzVStwM3OLRFtlu76sAarcG7OkhrElOePR5zRYJLo7oiswq+epWm71dL4NVt6Zd8LnJpTfUjneOqqKxHXhPFTkqYdN/okBihBivhSjdw/RlwR9C6uNSfjvD2Zw5Uany4folPArydUetP/nt77Bp1pP+/A7d71/o0V/he0eCvPvzfD2A2mPn3iNr+auHjp59j591/3b1/XVT7M72ABtQ/C4x/1v1+3TPUPe4B3E9//rOKHD/9ZPd+r1RRumP1ee9w7/ufDa6hzmQ7dkS/yxcoPmrXmnbo4WQzGjzpxlEaZqcnEzUaHxsZJieqoyGgXTUCHo+U5Mqwuapl7sawsbY0LN25XSm0MdHWlWEO925+PiA2Eaqt6jCYvbRp72qWoEmKCuf7AtwZCwcGoJ+039Wr+ZnDB31ARKbzm11H1AJA7B3LGDzRnUsXr+aeBfiraQuwkm6qeYHVRDhETx2qZ86cGm7dwFedCUfSYaawTUD24oVLlf6bm8/vHDp4aDh6+EhAyauvvjJ8/NGHOYBERb/y5a8EdJw8+V6igaIu3Qg7OOk+i7A7GKtIRbv0a8OlK9UxTHRVZMpzAPiJlmwNufapUx+VXBot+lYT0iX2qDY4JL/+9a/ngDF2IjsOUqAaCBJ1M4+iie5DO/a1V18LEHLgiFiiyhTvGqeU5N7W8PLLLyVqYqysKXQO8+pwcv333ns/oCSgM7JVshm7h9m5+XARHco+r1NbBz5+T2MQhxeurICGf68sr7boZ0V7HbRTtNLX13Mth+sXvvBMghwXL5oToHshcw44ez8HKnBr4NwbCPvw5MmcF0ChgItrm5/iFBc/3Hqx827fosk8V2smSjCjObDNo2I1ahlPPvlE/i8FzLFxKHomwNK7ABwigQ69dFvctzfZUiBVlF4DFVlUPw9lp2l+mzeg1OFq7aCxWOeXLl1I1DbdIRUrjYwMP/rbFxvoL+fSdawpPyvwurkt9SaLQ26QI2OunUM+637pqEqvPYGg9axr4K+3qDcO7l30n6vb3FgASqHbaRHWjz8uzfipkt+zxjyHvYsP61rGBIA+f+F81pfoHKfk2pVyDuxxkVZz/t777yd6Dwzh/j74wAM5b41v508rOlbA3DM1fk8WwPNGjxgtQ2fRpaIFsXkyK1XEdt/w+KO4skXTMA6yKT5XEcQC+zLeJAIpSthPf/In/2VYWdkY9u3bNdB8jr7+7uo06nd7HViCao3qZ196RnMU7fIWeOsUIcW2aTS3vBzFGw668YELUhsWmcK50GVKIUaDqbvDF559KgV1HHl7yPE7O7srSlTr6yPD1ORcbNmZM+eit333bjnVouVTTZ7TPohaS4uQerZuX0KvbRKEwJwaGNQ/48sp8vyi1vjoskNqFNiHSLUuVAMXe9rzC0YYY3vTmEWLfqw6vwKnHFj/dh2g2H48deZcrsee2T9qezirKa6fLKlKz0/POipIzzyddSaoYK3jXwvSmsel27eLNqd5WrMTrmteBWdOfvxRCiCPHjmaLqf2slbo9vUPfvDXw+tvvBEddI6+DIfmb8bK/brt9G/jeOnyhYB0GZFeV+FnnK8zH58qQH3jZubZ2jHv3tNe59AJ5hhD9KxOFZPp4OgYF/uuCiSnsm9kQY1dV09ydkZU4B/8D//Tdojus4HMPaCRwr2mh3wP7O6gS+yQS+udGQuE1DUYk05/6E0COhUjn3LtHZxv6cYemyxaxg55ukjxFZ96oxVhUvioAsgOqH41qlkA9tP0CM/gTzkMxa3+vK+8yecEcX8dEOzUkooW36MT7Py9jOtnsJh/3bVzxb8HuP4EdP/M8fg8x+JzB+UTxZK/HpDWs/66aPcn3+fz3+/vAtf31t/f9Vz/9WPXr/Y54Lr9+FcdkJKB7F8Mz+hYOajJ7KQwUrMC0o9TiWDMTvtTXUmJAm7PzdZaaCDz89OJTK2tryQL5I8Wsmnks1nFQA4zmuCMYn9a7zupKdTm5nDp8pmAbBHsW3h1I1vF42vyYw4WEVuAnTFxWNsvVW0tzV73qU5+c9vfu37tRqKo7nUzaikaUFS0Af8ciO81G4y0Qxwo0I62slxVePbY448NV6+IOJ7NAQoEuLcDms3wbwXUCp4YVNH23pgC+PIeDl+GGjAF8qWEUVfWN6rwGlUHnYdxRhETyalOZmvDzDSJMwV9lGGGUF1EGkUn/DG+aaO7tJSon/eIZvDkRADTE48/nkKvRMgXFlLgZsw8S+6tffui5hsjMe54fAABcA3gAfgOg1LvOBIA5fmOHj0Smoeo0p//xZ/nIPvud7+bA0XkVVrXYea5HKYd9CuU86Uoz6Hz1ttvp0A1UlxaJTcecjU4uTPcvH49PNHeBtvn6BPju1N5qPR2qT557smJ2eH4iRPRRD9y9HBsv0Y7IkYii97ZfPcmOOgaQDc5RAeWNWA8RSu//FtfyfiePXN2Gyz7v3FQawC0V+HbRor40ApQTaK88NbbWWtf//rvhqIEYHleVJk//uM/zmdE0ICOaOReu5bfF70THbb2UhQ7MxMlEfQe7+n9RVDff/fdXEMkn+wi8Hfo8H1xLHwmjsWVkgEzrtY+nro9B/hz5ryD501THw2QJieHvfv3hsvKSSh5xKVqikHBxN5eXx/eefedgFEqLi/++EeZJ/c1rqJ10cC+eSMOmTmpjoGlKuH3vdvBfQe3W3k/+dRTwz/5J/90WPj/yHvz70bzK73vAgRAgPtOFqvI2lj70l3d1Yta6kUjaUbS2I5nnEni5DhO8pNPfpo/I/4nfJx4co4nVuKJLGla07LVm9Td1bXv+8p930CQAAHkfJ6LL4tkgQRY3RrnJDinTlWRL973+37X59773Od277LhB3ftV7/6ld6H7wTKEfMqREgAU7wXhiwAhPA/8+Htt96y0eERPYf5Sz9hHNGvzG8AbqBHMYao4TCfUQzBQCPy455u03oFXOOxZxxYd1988YVdunRFlDGuAQJANUOFiXaw/gBGIUzPPkWkjXdwVQwSgj3pFsce+ywUCQw7Ko/xc96ZfYx1RzXYUPGQ+7K/JpKM3ZJ1da/YocN9lsvN25Mn415VNNdlxWKtLc6bLWcoHNNtyxTJSeHFXl1LDh0bZT479591MzNHgjEJv61at8zB+w8fqs3ef5OiPXjuQlH7Dp5m1hL9wF7G/MBBwloASAbeNjQi5CHpk6vXrmn+efl0z23DQPvpP/wzS9Y32a9//jN5wKECUtyFtSEnSoJS5Mui6vDsULAJahhz+/SpU5oPzD+MOwxx5hxjzB4U5h1glvthfHE9dBvGvaWtTZ5muNvMdZwgo9QLoG5IjhoiGe2RArvpRcssprW+aFM4e5Q7UKJlMs/4N+uKsYSzDy35zi0Sv8kVQX7WudaJWEzRX5KEOc9QPeLDPYhG0pckj7Kfa72m02s0M7zVvI/nCHpZdOiGIiaUA9eenLWex/oiLHFw9PxTHpyUrlAoXOSRdUwI/U83eE7R8ISzABTXQun6QXlgvLFlW4Pi0l1foBFs+H4ZWsbmNxdtOwCnHYBZ+ue5p9vfZQ0obXGfnXqzwxgEA+jFUdv8k+ee663A5cuDzufjWC7j8WXA9QutX+u3jeNevjurp4dU7rf1V2yec9t5vVkHG9sBIEI3XPxS6Ww73YoDBrBLiLou5ZtgIhorJQdzHVQrQudOOSG5p5RtrGxzGXJRr0KqTRdJpplZWy0lzUhDmZBuIm4z02PyZpm8Zs7pYxMECLGR4S1grbLxEVakzWzUznVMlKrn+ebOuPIcPNxKTFYUChpXTFUv5xdcFopSwnjqCVniASG8zOFMAQCUWwgVKm9jZdk56Lm8PCAcDCdOnpSXgU2Za/i+08lcKci5w+5dhmvMAfbGG2+osuCDhw8snyd0nLXOjg5rammUkQdX3Z/F5r0g6sn169ftyZNBa25uFz0FLzKef0B90DW+cOGi3vn9998TAGbjBjRz+PABkML35BrAk3tHPHRPOwmxskFziHGwe8GVrA4FDk2y3AEGHFYcWowL/cD1eFfxoijfRVJo0GNSiiaEyq9SiJmZUWETAC+bP8BVmfoUWUkmdUjhoYQ7qDbn8xojPH+SvkIGUF7ASIle0aUDEM/P+QvnbTnj+sYcohRYmJqac5A3v6BDHzoGDguK2cBnZNz4PR5oDj5mLgAGUENIGFBMG9GkZqzxpgJGP/roN/J0M65U1QOA4vUFgALQ6RveFyACeKQvBKSKBR3yb7/9tuYLFfE+//wzATaFr6Vz7XrB0G6k6zxNsluLpNZ43sLCrPou8IVRBSjkcnb02FEZdMwJ+pw5Rn9jzAGK4NqG6EmYlxzWeNNV5p1S2VPwqp2iRD+0d7arnwEOd+/d05wCaMMPf/3s6+Kffvjhh5oPPbt2CUTj8Wttb9P7st4A+xhdjCHeZcA+XsyQK0U4vpinKA960QPyOJ94431bWZ6xzMy0jJavv/5a40AUAeUNj0h7IqqSUaFEZZEArBEg4/eHDh+2vAzHhlKUZEahf63RUgVH3pn5jLEKbYu5wxwkMobByNpnLR48OCAFJLzCUFIAYxheX58/v7b/4FHE0Kyl0peZxpm+p+/CfAhyv4Al+pe1gEGLWgbrkLnM3OsVqEuLEoLnlDULOAZYMifgFOOVTNWh9V1rRRu0WHzV6hpQcqJ41LjFInssn49bTaTRjhw5Yfl80e49vKPxpoquokPopSPzKI9vyhK1SY0jPHOcg4BVeNHjkxOaexgMAGkVLMvltFdL4SblGtNEJtm3cLLIOUHxoxL3HYoR/YGBz54NlYr+4B1pB+uGXAaiNcy5UBAI7/bYmBezClQqnuURyHoZdvTlr3/9a90PQ53xFT2sqcmf9eSJxoHnA74DfQdDFk80Gxf3un79pii+zENRYbI5u3Pnrs2WJAsljYvmvRwzBc2Xhro6gW0l27IOenrW6FCHDh2U0ff1uXOad8xt1jnvS5QG8OxUwYxTdMwjk4Brxpf5jtHFe4tTLvqI67rzPIxGGZ0k3rJvxuJSg+KdMUgZY77/Arhez93Fvi7rXSzjqSwHwip5HrdLDHQFhhddxC9LRVgD11u5nUs0l3LAaqcAs9L1/vsXDYGy77uNFkd1z9kOKm6khfyhAPb6FpQbv50aEVuD7K3ftVJfVTJ0dga4nxe8qfw992YzEniwY3Gf93FJ/MGTJGnNNbQTJTlEaCKJJAl3SYrL63BLpNzzCicPyT5CezUJB6V4rAl9ERaPkH9AwmWNWaLWLf2V9Jx4ywulEuLwwAn1AWgAL15YJVrStvZy3ITn2cCkDJBCt5jqkh2iZ+EdBLxBrwieNgBnIkY1xhUdUpgYeO1dTSGjf5Pg5FnYHNokQntlRTYxis7wPTyHe/b06hAi8z0kBiLhKYrLSk4Jgnh+mGvcn82cwwOKwb17AA7oaCTSkYXP+xDxKkhNgEOrr69X/PAbN27brVt3LJeFrpa0uvpGJVeqzHgqpYS9oEpBiF2JWOPjOkzwGJIkwz1JLKN6X0iywfuBh5r7ADC5llAqkmmMB1X2JJlWAig8g+Q95gWearLTXdd3Tjxl8XmVHBkV+ATEI7MYiXr1S649dfq0DiAl03FI1qUEQgnfcgCq6mzCS8AHDy8UCpV7bmpUW2bnJqUrDOe0UCA507n6ij6ac3pRc7lz+4nzmlddMaStrcUGDh626zduaG4AFqShvprTwYVnTdJhHZ3yLj0bHPL1EI/rD5GLI0fwRN+ymzdvuPdbPNXnyiy8N30JOGK8uT/jwDwm8TZoRWMUUVqZvpMeMMXBEgl56nhHwAX/v3XTi3f8+Md/ovs9eHBP/QSIBBiK7rOnTyF5KZg0t9hPfvITVf8j4hHk9QDG/J93Q8eXOTM+PqqIBv3M9zC46DcoQRijcE2pyodRBsANMmMA+B/96EfaUgSilpbk5SSKoBLTq6uifgAcOOTd4BpRP7BmGW9RgxobBXQwjAHir77yiu0bOGxDTx4puVXyg/G4PXn8WNJ/9ENINhLfl8gRSWnJpEAVXNq//rf/VvPq+IkTls1AtYF/TGTJo8LKVTL2HCr+LcloE6Usg8KEF+lRsnSBvANUgpZKIf/6Em1kQcaOF8aiwJLL4vJMBzlz4gmzNgBfrCMvtpTUHsJ6AAgxLm+cPSv6FO/HevUcFaRNW9f0393Bxz7YVvJizypix3NnZp5Za1uD7R9gTUC/QdGoX2tgKU1SXr1FI16Cm+c/G7kuww2NfwA4VRxTyQbr3bXbCkUcFLW2a3e/2sY6Ri2EAjJJQFyqlBi6hFrLstYtTg7ejf5zSVGMvwWNryhnHe2K9MjbXdLcx4hn7HnnkORK2wYODWgfYs7Qt+TJEYmBBhSL10pBgznE/kT72B+Yh0ERhj2CsQSYM5+5J2CW9YEEIN/lQ0SDsVKieF2dl0ifmvJkxmeDqgZJW7kPRvknn3xqk9NTchSxh6BYxXehZsgxVywq6iRudSkSg0GMMetz22srhCRd9lgcCOhth+RZ5iEFfNLSp88o/8k93tRg6FyT18Q4Zm6iv807YADybNrOfoaT4r333tPeyv5AFEYKTz8u0ULU4KBLVgkRfEvgegPoKgekywDsPyS49hzD8pyPasFZdSCtssd47T7u8t8xhaI6I6E857rad632uj80uK40jypN5+rGbKu58eJ8CUbj5uc+//lmL7r/XyaXaNqu7sGC5lBEjso92+4ZdiWLWnk14cPitSWxLBItuuyfuQcMOgQfktQ43fB65JaXVXBmeRm5Pad5JWoi8qTMzUwp52E5k17z/ABKAIN4G9lQ8QzhzWJjUvnt1aKt5kMJXLP2NleDwCjA68PmxuEGFYNqZF5tcEptIQzIc5dXkGUq6JBgg0fbFgDARkin4E0IWdp4zgEzfABTgDNCjLSZUriEi/FYsQFKNrNApcwxbdC9ezgAUFdYsXQaDVykpNAQh//qxUPgCQ4MHBC/8dngoI2NTVp6kQxyzH0ObPcMYrzgbeRwds1bL8Air5TAqqs28J7QCTj8eHeATkhOwrsPVQNuH4cQYBwe5O5eqqBxf/few+kDhDAfeN9QJhqjCTDB7/g+17v0KOXUSfBE2rFBHG4OT2QHSfrEk8s9CPGix0yf//pvP1SbSXbi8CO5C+1stsPjxw4bhW/q62ptVy9ePiqKxqXX3dRU7+WY4WkmUjY+MWVzs0s6IB88eOp8/MyyStZDd6HP3nv3PVtML6m/BIBbW3W4UVmPec41GHQMflOLl4rnXTlE6VtANsmVtP0Xv/iFEisxDl555RW9ixcG8vLIzFmUpThwoaUAcpgvXI/nEIOW9+V6wDptJFwsvfX5eQFf5jBAjrmDTjnP4+esUfqU8cSLz3wE6FIwCupPqKJ569ZNAUMKZLg6ign40D6MBg54QLgD6UGp/DAOR44d02EvKkICFYWsjA/+xpCl3/GmkdyHpxNVBIBA4ApjOJC0hvNC3OEcNScKMiJ++MMf2smTp5QMCUBp7eq2v/7f/0rgC4860QvoNqIqiLKSWdPBp92saVdRwYBOS9+XSBUeWEpTu8Z6u8aRvoOqAMWB+/j6czlML3C0KPCNwQoAwoMLYCEh1LnaOe17oRIhBhAfz51Iag2QXDc6MqJ2KdmPIk6ZjPV0dys6w37CLguoQ/IQ7yR0E1dRMc2T3PKKjF76z6UqAeqUUW/UngdgRTVneJgy7vX25ltH7cmzBzY1PWYNKSIfzJuMdbT32NTkosVra9T+x0+vCPAyznhlH9x/qJocMFH37iVZt2DZXN6am1q0t09Oz6iflHQu+tCqQKeMiJK6S0goh+6kwkx19aWo0ZS9+dabqsQI8GOyBYoMew1jwX1Ye/Qphn+g+AGg+Q4GI0ZoUyP1CQqam0Tx6KsQfWCdElny/iCx2XN5aL/nK5BX4KIN6FsHtSWiO8xL1j33xkPNmuNerDeMXtHAhkdFlSGagWMCYzNE9kRbW/VEWYwGzgZpaxcLSq5kzw1nFXsmuS1QpRTt271be+70tEcQiIZQ3M0NwLzWJfMY4C/QjiHKu0Sj2hNZL4wp4DooufAs6E1Qmtgbrl27qjMz8uN/8k8DA7h6zu7fE7gWMFirDuhQ5Q8Krivcfydgcvtrq/MYbwCNVdBI3NreXtVjI+CrDPKruV8116w9NxgK65q5Fh3ZgZLIVoB5R20pc5NK33/x9+WpSNsD7O2oI07HQnfWgTESeq7KAfAGHOHFJezEwSLPWzxudUnUeNB/jhiYGmD93GvkHmA24blZQulzNjU5JgAsL3kkIq/lyvKi1aUSlstmVKwDrwkWPB5qksw4bKmIB4Bhc0bGjggMhZoIdasAxvGT8s5cvnxF4IhNX5zvCAU/mkS3AJThZVAm9sK8DudErVNfaOcCiS+5vLzPlCgOXDoOBjwCgFRRDkplqQGOU5MT0skN5cvZvHk3uN08n3urJK3KfefltQfYT01Pqj0kGwHYAEl451TCHq5fBq8U0mUZGx7CU45XmaqaWQFWQDPAOiQXcigDuF11wCU86UM4p4Qj+T3eOwCvknt60cvtF6BgY+d73I8x5f4YMUEhg/eg7eyBhOnZ5EOSo5L7pqcFUgAvbR0d1tzSJvAIkLl3/740uOsp+NLeoTYQleAg5h1+8fP/oEMEMBFKvJPYgze+va1ByWPkAzQ2wkcesIMH92m+5fNwPh0cIDuZTq+o2imH9KVLN3U4LswDTgFbKELUiGqB1wdjhQIk3d2dGquvvjwnLihGGHOJsSR/AE8bhxbRB/rnwoXzShI9ffqUffnlVwJ5UAM++OB9AQF5aDs63LPf2Gi7du2RB94VcSgesqjIBHQnACmHMePEtRiP/E3fYnzgiQJ97emDbtCuUtzQf+iXuZlZzRWAWiiFTXlyFFAoLEIbdFDPoBaxqLmPUcP4qkz0SlaUFzy1gHaeJ853vXtcd0ENWVlxoEoBDCpjjozIk82c8kTSKd0TvjqDz8/wLDIvUEMh6gHARLKOecRYnz512k6/8ooUU5gbSB3Svr/+67/WnqO8Aytq/WN00F76UvNTSX/TCsnzM4xRlQNHqrLopdE72trWwDJjw1jSv8xLXzs5JaXRZ7wTNBfyOVgPPA9DnjUESGYNoTYE/55+oW1EzTCwWUvIfDIW7EfSiS+NpSu+jAukKxrU7OtWfOG9/ZrrbtCi9z3sa7jJpRwBTT5vkK/bL+OGa4mUoe7y7Ol9O3x4wA4f6RNYxVgjHwapyqlJCu/kbXZmyXbt6ZZhcO/+OQFWQCd1BKCW5fJmV69es/6+g1o7AOzWtg5FDeaX0jaNZn+pwExQe0EBiP4KnmeiC0jS0VdQb+C3Q5WCskF0h/1DSaSTE6KU4LmGCof6i7zUeP1Rw5kkMbm+lOw7JOMDo5GoJ15pDIuQU8Lz6U/yJYii0M/MMe6lpOmODo0v85b7nDx1yq5dvWq/+93v9DtJBI6OquImlBV02JFXbW5tUUEkHCHk+LA2MIrYD7gv92Evw+EBRYTzEfDLGHGO0AdBchKwzRoIUU3aE3JDKJbEPo+hTZulWFK6PkQ56Yt7d+9qHvCe7JvjEygaeVRPHvpUssSz9nbwAXDTFjzXzNEN4LpqcPb/U3Bddf+UQNvWQO1Fj3ElULcZB25Fm6nWC1syVda439+Wx/6Fdm4XCShjB2xFEam273faj9W2tzyYD3roL/52K3DNlaEwU7l7lms/nmu+gwc6lI2uTbhkGgAbkIAXi8QeleuOR8TfLkTRC6UoTMbmF2dsdm7G0nN+qEPfIMSphJBIxBpR8ihSZKTF8vms3btzR9nmHNYgUiUuktyXQPkAcQAAIABJREFUqtOm5R5pyt5Slvs513HP7j3a4KmEt7wMaKG+vMmDScIhvFEqbiHPxqGGxKD4tyeOaxP98osvXIYqBV8WKaqVEjCKSA0FygjeXQAJm590dyMRu3Prtn6vxE++TwLmCioSXhCH7PnapJeV5h0AUaqOtzQv0Eu4Hn4w3g9ABMCiqblFJde7OntU1IZDJEiNsZnTBx6CxMOHRzKiA4T3ILTI7wAVjBHqD3hD+Nm7772nAw1+Moe9Z9UXVDQEqkQAArSPrHM8+mz4zIFQMANeOwBNIdP2dv3B8w345JChsubBQ0fWAJQSTfN5u3r9mhJuGANVnHz6TOMDlej4sePSxuZw4JBz7WQUPqLW37fbUnUJFYmJRotWm4xaopYwcFwOEHRyocxwyM/MzBtc9LnZjDypuRy0kaiUAaCUYDCgZY3iE8YXHH5UD1B+Yby8wt+iff31OYFmDsHxyUl79dVXdKCFvnf5LBQ5egWuUG4AAHMQMgeYYxyyvJPTRDok5wYIY97g9ZK29MSEPJ9Uh0T2TVrheNyePpXxBSAPMmPcD8NOSiDdPXYFmcErV6Sv6+NWp5wDuNuAXi+/HbPLly/q93jNlAehYlL1AmTS1UYuEc3y5WUBY975ybNnMsIkf7Z//5p8IPOZeUBIHpCI0cH3Horf3Wh7SqCcJENUP868+qq8wBgKnBv0ReDH8kyoPswdisAAFABkeFpZK4FaQZ8Hr+TTZ0/1PLyeABc431AWoJlwPZ5A+pex92gKRq7LWoYEMxJ8+fB/6BZS9Ig7v5g5cPHiRT2DKBceX/TvWTuhDD2FmDx5OidgTz9h5CjpctHLg0tqkwjZKpVZvdIkbg2Vm29sXKOssV4ArHiHaacnIuNtZ271SCWDdh04OGA/+9nPFLVA+eezT35rb3/nbfVlJo0ueMEVexqQpHTPOXM6EsFgbJB2M6pHgDuidkSkoIAt4Lk3AOKkDIYDhw6Ucldm1MecJffu3xMnedeu3YoCQCHDE0vUgb95R/YaDDvOBRRQ2G94Z4Axcpzsb7wjYyRZ0yJ8/HZXvqj1sukYayEfhOJdoagSY89+g6MFw553gxLE5u+SmGn1EZx79rJHjx9rDVLEiXsQlSFCRHQnVKkkQsdZRH/dvI1u/nXr7e2RA2nw2ZjFa+O2b3+/OM2cD8xz9iX2OBwwGJnwxUMipzz9RXKRyI8pKAkSw43/s1aBIkHFBycKcwmuta8HVyGh/5DsI6rB3MRrjnEjHrukApHj3K09hLnH3s88pY99blNFc9QjA3+yhVrIdiCnHH2iHCjY/LPtgM9Wv/t/k+d6gye5Cg/xHxJcr2/LtmNVEehXx/3eGWjfyq9c3rO+VTSi0ntVA6SruWan4/r8+pcD1zuT+qPPSgnBEaQsnSLhSgLulcUax5pPpTjcktYAwIxFLRqj/Kh7apdWFjzLemFGmzN8XECWipTE4pahIEwhY60tjQJM6BgDklNJ34gBRF75sFXcZxX0yCOzNKIDm2REPJ4cIvQ5iUZmznvDK8WGC8jA04DXDa8MoXf4uB98/wN79c03LRmL2f/2r/+1Dot3v/ddAZzr16+ay9xhKOQk5cfh5AZKRAAagE9/kLRJwqg0b5MpATM8Zy4btWTPnj1W33GABaWR0dFBHXSElr3gzJKMCucyJwT8uE96ieqVOR10hHbxwgEskAyE1oEBA0gPmr5s2BwafEIInb8Jf0I5IYzO4crmjPeLDZpDCOBPOwBz9B3hWHkDqYwoT31coBwPKsYRfUEJdjxjGDDDw0NeUXJ+3rKrBe8zvPalEuKz83BTFwScVKmzvkHKGNAZzr5+1rr37LX/+Le/kqeJQwKjIRrJiff/ve+9rXe5fv2yJVNQeOAtJxQ6JYKBp5/2E8l4+uSZ1de3ysM8OwvXdckGDh4UZ5RxHxwaFnhxLWc8UKh/TJQ81Cd1COKtJum1e1ePNJK5B4cm/e3j4Ml0GEOASMDq4SNHxBvlEAY0eeXKog5mPEuEvgFvzJ933vmuDkuAHIfj8WOuu42XkjFhvuOx5z4AEOauq8449WTPrl67fee26DNnX39dah0UteCQDglUnmzVbbdv31KomLnPvZF1AwQDpFmDeLq5tyc9YnSk7ArKDlZUlb++/j6FtkmWYn4QTseDTwEjuNyAWc7lY0eP2cGBg3b50mW7fOWKFFuCAgzAKST88hwl/q2g0etSnRiFQZEE5RUSNXk+Em8kEfJOP/nxj7UfALBZG/QNYJ92UU6deURkxBVtXPua9UMfuExejdM/0HqPRBQpwvOLMQXFACOAPQSKB+F8PPlETFiXUlBKEtWolaGFAcB4kmsBp5o+YG/Ds86zRGVRIalaGSIodgAivfJqnTz5gG4M7QsXL/reUCpRDw8amUDC/drXGhrsu+98zwFdU5N093//+WfK/2DNNze36dkYhlBjeG/m7507t0VRw5N75/ZdmxhHCq9D+3OIlMwvLqiA1u3bd0WL6e3brbZAx4GiA1hmvyTShDY5VW9Za0E+EQoPex6gmfZhMKnE+OMn8rBCdSGHgH7nuwGASmKwrk6gHaDN/OBdSLBlTfX2ukwqfUn/Mkf4Dnsb3GbANj+nzzBsaA9GC79nTAGYeJ9Zl0Gxhjkkms3QkBxCRE8p4jMxNSUAzrzDsTEyMmb1ysPo0NzAQ35ABclaZNyS4Mo4o2LEu3pRLdZrj5711bmv1F9Bpq+txR0l/H/fvn4lf58/f8HOnHlVc4tEdyAd54iiiJIs7JIRpYgqinJ5lGN8DoXkZM4A1q9ztZ1+xf2ksrIeXGuVvAAaS4VHNiXWVQOcN1+zVRXCrbySqgP/900L2Qo0b8O2eCmvr1e1ee5A3hqPPr9sB4C+kszdt+m5/jYArO5Rpo/Dvbd6n2qeXc01L288VFKoqWJgdUllbe3wHoGLjZcWhQw2BEAIxSAIK5IIg/VfGyeE57rdksZU+XfCr/Cd07aSzsorAIdY+srTExYtrFpDqtZmpidVGGF+Hj5kUeE5wLhKfre1lQo9pLWhBU8YPwdksUkD3tiYKbbAIUdiGRxxQDcbkri1GapoJVU4Bu8UHw6lkeERqQhMjk/Yvft35VmUp6yn2w4fOaQNksNZocypaUlmtSOVFHfte5WRFgfbEy7xdns4eWgtLI2qQyjXTX/S9tpkSu12Gbw6ecQ47NDPl6IJh399vRIGQ+VHDnqVFm4lcQ6tcVQfXJYOUAHg5l0B8wAREtfkJW9pFbADxLOBB5krGSOlstBcwwHFQYBXhMOBw493d8WVWnFw0f7G2Dl8+JA4uwBseM5Dw65TS7s5WPGWjpY8kEjfqYhFnRdlgBZElTi8uYCii5cu2bmvvvIy7FKt4T1bBGzoy84udKOXBG7wvkohoNR2PMUcOByKrs+Ox8gjHIsLS/odIIv/e1EuPP6U0HZ1m6amFn2XiAz9IpWLGk+oxUN/+vRJ9RHeMQAT4wS4IJS7Ri1aWNC85JDj45zrVnmV3fNctGPHjuvn9FeQqlNeggwSpCDjMl7CmAAEWEt4/xjTiTEvO49u9quvvKp+QBqOd8M4IjKDYYgSCeM4OIjB4frdtA1jgbF87fXXtPVhzLhcZIOMja++Pue6unt2Pz+051yxAFAsfnh7u7W2tcrAxch5/bXXNJc//fRTefgB/ACcWzdv6tkBQKta4aNHripkpqRPxoJ9hH0CIx7KAVETDA8UOwC78NzxduJRJvnQJXdNQIcqrfQn5cqhoIW1T3/gAcTYdC+yG5IYL0gZ4vnHWxp0gjFiiBYA5ODQknSMkQdthnvx/uicQ82g/xm7MM+5J53JvGCMGH+AIu+giBLqEqUiR/RT6B+KLbGuWacAfiJV7GPNba3yHgc6BM9ubu3UPBoa8ugV84p7qXYB5brzK/bw4T2BPlcVIsl1xpKJpOVynuyJse/GaNIr3qYXBV4xhi2ekPcUQ8XVM7LqL1UMRX1IxaM6VVVW+QhUbaX8eCYjyU8ofVBIgl42dRTGRkfk5IDWNzLq3PQgxUcb6ZcJqDh17AvOsce5ABWDZ4dkRaIBeMD5sC4ZT/qaMWNOhznGPu7l3Z+IqkNbmBN8SMINNVWINIV9gLUCr549iHLzjc1UZCWi91BGddCYxvBGTpNEZz5ewKrJcw4avIoqcqOidSBrWOpD9remhkbr69+j/mc+YQxBGaGoGOcT3nYlW05OKUJBtI31StSFPZJ1mmV/NxS5OBf8nGPesFfxTPYu9v0N4Hq9kMaLgGSjesf/V8H1dlCoWr53ZTCHnt9zJFntfTe3bdtIQCkR8jl+L2cdVMf9rvw+L/Zape+U/f12CaXr3qfaCo/rW1WpPTvp243X7hxcl6eMlJIaNUxhrMrLB/IuQfYOD4i82SQ5oovNwV3n1rWqPEqSzos3Aa5iUSqmIv+XUylYDNh8qVw7OtTFfNYKuaytLHmBDg4iAAUbB5s7Hh82Utd4JjvfE74C95jDLQoYXc5o4w0ctSDJh1dR/ExzTVCAFmDZiqh1UAjEjYGerm4dQhwMFB9g42UTO3hw/1rIlJAiBjtAuFG0CZekwzM1M+tlozm82Cw5kAjPqmiVAAEe7ibpgwP84NXhhQFAsVm7TCDJeYTlXfIpZKELcAJqm+CPImvl0m/0kUsfRgSEQ+VF51o3K/T81VdfyXN+6NCAqBC0l0MJ7xmHBjxMPNr0EcAJ2gSgHDDPx8OoVFksSluYw4ODlnfA64PXHa+SJzTGdD39jFQU3NrL164q2SloHnPg0ucc5hzs9fWNKtZAwg+8QRVSaXLPUzTq6h6EQxkmABYeezicHDb0A8YTXHzaFDifUGScwuHl1T0htcZVZhK18kqhgkLov3dPn6UamiyTydv0+JDaKk3f+Xm9F+/b37dHyU54r+gX5iPGGZxNDn7XP65RKJzqjLyrF30ArJOcSlGjpIeOpS3tBTEYZ5LwAAW8JwCZvgFYckAHjjCAhvtQ9Ii5zyFN5Ii+JBnWDdB2jRdgp6sLHiolsB962W+qpNbW6r0wDt9++y2BMJ4DkMGTx1z/9PPPxK/f279XhhQACpDO82kLBWnwEiMziSoN32f8AU4AKCX29u4WOGMuM6cxxA4e8Op45y9c0N4gbfZsTvOTNmluRExFqAJAhBLF71TYJA+neEZ9AzdXyjniZE/rnZnfkuiLuZeafYT3xSvNumEfEW+7rd3e/d73xGXm/qwh5Qu0tgns07eMEWuFCBSeTcYLvWjAOvOOcaYttAkgiCEhrfA2xrJD74XuPbJ7quDa3CwwDuDmJcUp72i3/fso9DQvoMxav3vnnv4mPubeyYiiTiSPrmTzNjM7Z0ODGEOLAqxEv9hTANc4NGZmJlV45cyrZyyZxEs+Z7mVrI0MU5l2WVEI+lkKHA31ls6kLZlISD1mfGZG+zj9iOEUFH1YT+wtjBd7G8YUOtEYIvQxgPLChQsy8gcGDgpoooIDxW5udkYAHucBcx2PNnNAClIlgEoehoqeqdBNm5Q6GCvmBdGPE8ePix5BKXTRfdCVjnqBJ8YZ7zWyj/Q9aieMC9frU6qPQj/QPhwK7Ke790BfmbEbN67rPCGPAmohtDHAK/165+5dtRVDiDFxo/WhKCa8CwaWonGlOgM8n8gS+z7Xsxfxod3sT+S4KEG7vl5rnPdjPpDgzjxlb0VBhH0BTzj3kGGz6smydY0NMmalTz4zo7OOfQn6CGubiKJO8T/+s/967QTfqFIXPNbrQ/l+6LsDdXuw7ddtBHQbdKs3oZmytJIynuv13s2dAibtGNtI8W0HrP3Fy1/hpcwrfrvUdyVAu8GS2Tk4Lfe0imC7bBM3FuZZf0k1/VvNNZXuueEemxMdy3mzKyR37rRNoX3Vfm/jdTsH19XNFO1ILwaS1hpbcnbTPyUwgWoIobZ4rSfwIY7PBsGf2jiAEU833mzAR17KIL4mXduagyGCLGCkYLaaU3g9s4DnZ8LpAVGvaMdhzeHPvwFMAGQOLA4hQCKhM5Wqnp2TQgGHHd4QOHyAsOCBod1Bao9NFABHezhgUQrhsN3b36eDFR6tstUT8bWDTHJdLa1KPgQcciAxNpKlmhqXZ4/NlwOaDTabReLLudEczIAYqA1B1kwKH8WijAKBSCU0OugKxWsAk6H6HZu4VAnwWFOKupTpDqgOxRQAIF4iHXD1SJJ61FQ4fvyInT17Vu/EvekfDgm4unwn0B4IkXPoyaMoyTCUGugrL3UPOCB0TAg0VJPDA6pCRCqt7F4j7olMGoaKyp0veSl7aCHirVvED/xUgxK+Uqm46C+qxhaPKrFpePiR01r6+iQnd+/eXTuwf0BJP8PDg3p/KaRkV0tcYg48lGdWZNCQEESkAsUDONgAahRlANV9/f1KtqJke6w2ZQ3NHTYx+Nj+w//9c0nzjY5PaFwJO/NB8g5PvVdEdJ13vGUnTh6z06dfVVGan//8Fzo0Q/l55ifGIYcfBysf17p1VQyoGMwBlxGkQib5BaiceDl35ieHvJd4XrLaOLSnJZWeBsTxXnv39gmgwWMmcoGyCRrDzBMAL2CMvmINYFTh8eJgdlUYr17IAU5fLqTTAmhEJ2gPYBXFCsL4gF40xhl3KC+sMzxwgDPp+VKavLlJ92WNMc4AT9YI8wiwxHxjv4BGQPSHiBFbK2tYyZgRqoE2qo2MNfeHHsE44Annb7yM9CXzCfoNxiAAUNGrkhY+hh+gi7XPA6BgKXF5YVF9SZ8A0uDkYngd2H9A+xceWPrjzJlXVDXv7r27mocrWaJYrtDDfMMwDrQsgF6IcBw4eFARJZJqqTyIF5Rx4HquEcifnZWxQpEVKfpk3Rgl6kNfUiERY4v32XfggL319ncsX6Lu0H4MXOYA7WTdE2nHuAeoEe07eeKktXd0as0+ffRItA2cCLWxmOYJ/YAjhLnT3dWh8ZmaX9A+RFQLAxxZRZ7PVs89mZNEW+JR9nen3zBe7MGATiKajIlyR+rqrAlZRKqhLi8ruTB4+aFJZUoVK9nvtJfEWffIGxZtPr3klJ+JibVkRdYM98RwxRMNvQkvNHML41wVRxcWlK/APPUchXlF97g/a3R4aMiaW1pEi8K4fvrkqaIXQT4TKiJjRV9isE5OT+v92MfoB55P0iZGNQYXHmvmLnOBdQEXnEgF1zLO/Jw/PLulqUkAnjXPfeh7ElbZ06nAy7yi75fmF2TE7Nu/T8/GKLmm3IpW69vbrzmFkwGDd2h42GYmJ+Uk4qyg2JHUUn70j/+rdeB6I5LZisaxFqovlRKvBE52ArLXAw88a5s/W2oigxQqfr4huK54/2rVTDZ5rquge2wJpl+CrvL8Xs89199Ua7oSgK7m91uB260oI9yzXLu3us96j/G2hkiV4+H3+MOC6/Vl2IPH2mF3UZzH9e+05qUugSmS1AhlEdaPySObUGa0PGdIitSwgRUtHqM4Sq1FCzlVO+WeBSSqCnlbXaba25Q82oAFykaToOY8NKqBwYd07wQbvRcCaVYRGQ4f/o9WLJsOiXscuBwAvEvwqgHy+BAe9Uz9ennM0wteHACOLbxHymjzfWgeUCs4SDkYJdeFN1waueiV4j2g2iSJN16cg/ZSJp7wHpsivEg8w909XUqYHBwc0iEFsOfwY6NnbgEw8cZz+PA7OI/BsOBZbOaAEQAboUXah/eTPgnlldnUnfsLH3RG7SFR6rXXztjysnui6TMoHRzueCkBIFwnOke0RgYGfcZhAUAA3PJ/DikOc8AXHh3oDKiaLC6lrae7y9LLWdu7b78k7TCCOjt7LM3h9/ipFGPcO56ybHZZCa/RaMI62tpVPh3VDrxRaIBDfZiamZLcHYciJZ9JGHQwmJQUIv0CSOAw9cTAyTV5LlRsUFhZysC/L8rj9tprr8tgC1x1xsijDyaVFg7A8TE40GM2OT0rD1F3V7eNjAzZs8FndvDAfmtqpqAJ4X6Mtjnb1dMtY2MpnREHmPHgUAbEcdiqj6lemi/oeqcEuZeZSIQnYGZleATvJnQkDmfGkLlGvwOMmhsbXeJrYV7jghweqjf0CdQRwJb4qkn6d6UE7OOaJ4AsQDzAmL5ifOH48v6etDlmiWTKqJzI8/AC0i6XCiPB1b28tJ/IgBcnyci7x3UqONTkUmp4PwHJzCVC44A1jEuMIhl0IyOKlACgGRuMK9q0quTARdvV2yue/Pnz51XND0OPNoTKrMxXFU+qb9R6ZP+AkiKjNe0eTni3rBe8ooAP+ufp02cCnewHzH/6nzFhz+D5zCfGivVBn6ETjaGGBxawKFUdUQIaNbYAKvdALnoxnvZ29UegVQD6+ACQ8HKzztnBAYA8h3VLf5IYyr6GTjeOCs0DisAhcZmA/0xicrO8vzyL6EpDY7PG9+KFizL4mW+7eneLUvLw0UM9L4uev8arRmvQnQ4t6pOHjynpPStKW29/vz0bHrKVQt5eff01zWH2Q8aSBGT6HvpfEbpF1D33vG9jfYOkFIkEocITPLpwhQGIvANjjdOBZ2Mko7rBfsL8DZrYrmy0oH2ftrG3QLlThCuesKNHDotzzjzi977newSTsRx8NiKD98jRQ2vFZtjXSMrFmw5fX8ar8kBQpyJqMqa1hQMCB4Pn90CDq1WiK44hqpIqz6WjUxKWp06dlMFFXooSVmNx7bGAX+URoLoyNa15hwHPPkqE03NEitbS3qp1Njs1I+od9EPexZMei3Zg/3550fkbR8rVy5cFvOnrmzduyHmBcUF1W/qdM4JxRwVFOQU//C/+4nnsuaRLGIDQTsE139sWIG0DTss9S3lcm4BOpSS37fHvRhpEFVhZl2z5ThUA/dYArnpaCJtdNZ9qqCUvtqd8f3xTxY7N7S0blfgGeuKb33Unc6Ja7/R2477eOFlfdKmacdrZNRt52OvbLv50KTQV7qnlS2HGkkY24DpRA5BOWA3eT3mwPUEmLnJo3mriEUslTD+LWlbJZXDkcisZeSZixWVLUU0xGnFVA7yeaegYXsBBBWqyLulF+zjQCCnyIWkNy54N+Y2zbyihDMWCr89/LWUKPLdspoAMPC1s+PyJJ2qUZMkhwkGBZzqTSctzBtcR+S2oE4SSKZqBBxSgwwF05epVeSKQboK3DQBhs3SA62FCkijZCOXx6aT6YlSecaepoGxQq3fHq8o7ejiWUC80hJQOIe5HSB9A4NrVnrXOPoaHFk88HwAN7ZRKQyqlTVwe7/oGeXdJ2kQJALDGXApJW9yff+O5AvjjqcLrBwUAvingFqoM/GHa49n8XpQBYApgPnnyhNU1ob980hpbmm1qctp69+y1qbEJu37lqg0NPi6p0ESsNhmX7vndu/fFD00k8HAWrK8PfV24zm3WWFK7yK2slIDMlM3MTqnfAT4ABdep9mTJnm6UCVKiRqSXFtRXyG7hEfzxT34qSbibN2/bL3/5izV+JCDw8OEjdu/eQwGt73/wI1FcojUJeRAJM9++dUPgl3kir3wEzvCsQD5qA/QBgHb//oMescjl5EXjWsqwf/bpZ6JQuEwihSt618A03jD+BC8bhgJeKEmErVVlW5TX/PjRYzLM8EiTWAVghi4DRSEAJ8Aj80wKHO0dGisMPA5fEikBmawZwKF7DAsCFCpq0tUpIEA4G4Dg9J+5NcUYeaDF6Z1xRZ/ciuYcyXPQNDo6O1QZEGMTPjzXA7RJvMNzLU993It90De8E2FzjDS4tdOTkwIcGLj8jHUK+Mfz92d/9ucC8fSLvJzzSNBR5rtOc59nYCwHbXKv2An/3QsL0Q/ci/XA/GD+ArpDoqPzkqFZ5fQdDK2pqQkZe7SZfgIgAQzpwwCuFabHwKYuQDyuvmX8HKhzL/jhM+oL+pN+ODRwSPsSSjLysre3WU/PLqMwFGW5JdXXgZe86BSWuzf0fda2jG6MxsUV/X5sfELPZj23NMPFbnfN+2LeRoeG9DsSkLs7UUVZUGQDaTpRuDIZr7zY3GTT6JtbwdokhZqWrjNzkrWFE4F5VZ+gYMtRq43FNZ8Z87u379grp0+rqAlrBCOHfZPoBB0eIozas5qaLF2qDMs4OT+ZQkpDa04bTwhNqq+IQuHFpl+IBBBNoF97KXuOITw+sZZITD+zF2KMs4ehhMT+D8WHRE/le9TXaT8IhX4AprT13Llzeg79q0hYLqe1x/7MWNL3tCtUMSXvI6jBMB6d3d2KqLCeKFzF/qToIJ75WFzKQNFYjQ0cOqhr8KRTFRgPPIYUZ5KKW7W0WIF8jlIFS6Ir0KvYh3h31gV5CXjX6Wf2k3179ypCIGUewHU4tF3w+rkrtDK4fg7OqgVQW4GbasH1enCyE1Dl33s5cF0NWCynoLI1kPp2PNdl778Nb/nF670dW3mG+Xl1iZE709eudq5UArjl2l1JorBcn1UDuLe+5u/Pc73VfFpbv8XnnuzAyY7H4GOHSo8xi1OilpKvAMFI0aj2WJtE1g/qgW8w8J/5rOaytrq6aE11KatP1NjyEtUOxy2z5PJWJDumF90zpTZA46pxT4Zz4wi1PZOeMSWw8WpxeOIFQ9+XMsQ3b920jz/+WFxR5MzwrEEEZ2NlI61HExYQv7qiQxWPTFenF2yhehwhQTZgaCEKYeLBA1yfPCmvMl5uQr9KSEkmBKbYOMmgRy2AZLNA5+AAAuwCAvyAxjtHaeGYwBnemrm5BW3qHCocVF7sIa7+wmuMB4dD0JP2/A99xUYNzxTPDnQTeJd+8CMv5hnn9OHZs6+vgXc2eoVRh4d1sHAfEsqIAuDlZD/jXTBsAD5wpQEtjc2N8kop5JxqtK6eXXb12u3SodZp2WUOlGFLRWN28sQxixtljWssX1ixG7euqAgKnmLelQTEVYvJC4dnFA5nMZLXgcN4YnjduIme9bjAMtSOa1evi/vZ379HKiYcRowJfcDByKGEYQWIvH79htRP+AA8oDLw99zsgl2/dsNOnHhNhgjv/vbPAAAgAElEQVTa6YBYnA0ALPjdu3Z1G5JsyAOSa8icYAw4xOFjkhSIN5EDlOfTVxh6F85fsH//N38jrywGjic+Alq9+hugVl74Ev+YsQGAnz37hgwllD0wBglNc08MTA5vwCZzl0RgxoOxg48N0CJSgrdR+sGl4jbMN+YPbZMUnTjyKwJQvIvroPdqPgYw8c4777i6xuKiQAPAg/fjXsz/QIOiUitADW8h653Dn3vwh3UF3URFUZqb3RAsmv30pz/VfGW+UXZ9cX5eURE+REjwepJI9oMf/FBUJRme0zNaPyhgoEWNh3lyckaGLffm/ZGyg1dMP9JvzBXGmLnKHGJsSfakCAcgWdJ2mSUBT7ixznFfFqf44MCAkiDxhEvZJ0tBHWQolxWpCsmnIWmafoELC7WNn+GlZt0CLEnMpG+JMDDWGDvwgQ8eGJBHlXdgvwz83n0H9imp8/zF8+LCq7pmS7Pu+eTxM0VWkO3kw96HQaPIYW1CSj7LqEgsLFhLW6udeeVV121+9kwRIGgVr5w86TKVk+NkllptW4tliwVJ9U0ODUsf/vixY/bk0WObHB+3zuZW8aCZm5/89mO7d/uOJB1fO3PG/uIv/kLzCRWdy5cuaY9k3MP+yDzEoUISvEfFopon0H5YW3h8SfDT3IKr3tIq45320g7Gjz2U/qMYEXMfD34A8fQPdCbloeTzpcR6x5YYi13dXVLBGSUpeGZW0TocMCdOn9Ia++ijj9YMXiISAG/2DtYnUQP2c9YduJH2SWZRMnwx6+rpUZ+DBZgP7KO0m/1TdL0ll1Bt6WzTz9jL2JvQvqaCMUo7jNWunl2STIUeife6o9W53BcuXbHJyXlr7yCJ/KD6lT0Eoy0kXgLYN4BrP1I3AqVyPOlwmD8HHOuS83bokdwO2HDQbWY9vKxn/JuC6/UtqRqMbUnZqB5cb6eXXBX4DIisbFuet2PtnTZdt/ldvy2wvdNx3Pb6rbjwmzn/VRDjqxnbtS79e6WFhJd8MZKxHlxD1eATDE9V8qqJaCNnY4klEh6ajOLxgxJSY6lkXFJQiRhgmxCcjzJPQjq0IYl2do2tZpcESNA0BgxnlpZtaWlZB+Lc7LzCpMGzoKz3SERebTyJwSOH14oPIAmPtELIY+PaXPGmqPxz3AGpSnmnM/IOIjuIB0RZ6SnKdLvsFIAXLw4HKP2At949zF7JMFUH+MnpvksZ5L+oUJaXhwQqDJ5SQC/fDXJWKoIgbjl/E8p1tQ++g1cXSgPXoiPrRU9QJPGNn/ehn93TPS3ggbERdKgBcTyTpCdABcDcE+syCtfi2SH5EGCFJwgPNWBAfaNwPNfn9TNCo7SLfuBnUAxEGWhsEFWCQ/vB40Gbnp2zx08GLVoTt4MHDtvC3IL0X7uaWuyD99+1wvK83bqFvF7UjhzbLwPp/KUrVhNLWk201laLcZtfXLLx8RF58No726xVcodwhjvleQToEUXAU/rpp5/Js8O8CwVeoJK4zFZKIATDAKk3qC8qIZz06p0cclBqhoZGVCBmZbngHMh0RmF5Djxk79BWxnBCKo9wflOzgzaSBhkHAAB6tBhI/B+gCy2K5+DtJ/Qd1Ek4PElmE/iGPhR1h4PPh/qSV3bFKw1SShvusrjFURloGHH0PWAPkIgHlHkCMIHygqcPoAIvlPnBO4ouhcJMOq3rPCmzS+9w5cpVAVyAAyAPAxBwEUL5AG/Gn5A0HGTAA33EHHPZtjlrbWnS/VhHGJdwmcVhhTcur2qzCnIQoWHNyvOnCp19pQp5w7qGZEoMOYxd+gNqCB/awDswVrQTIF/IF61nV7ctLma0dvF2Mod5tgyfmpjtP7B/jbbBfSQhaKZ5znaqhGSBupwiM0QjeA+8g6xx5NigkxEFkiOgFB1iXJSzUVI/wWDR+RiNCuQiryaOcEnxhzVL33vSbUHGLt521mCocso4wbmmf/fu2ytDcTWfs2s3rsuzjyNAkbq2Nnvy9KktZ5D12625Q9Is9BkoA9CF6AtyYADvANyujg4BWYwXJTsC/Lu6fPwWF2xsetrG03OWhz7Xt8fGnw0JpAKmiRwRgWxK1Yl2A5WECAPyqYHmAe1HRW2mpkpVMD05VEl+nAVU/ESGsKenxPHHyPDS5uy3165f17wOCX+hcqUSU+t9f2EOsq40PopmDWkMmSusP/qaSqUYPaIMSpKPaMSq1D0YQ9rP9zA6qBr6P/xP/6Nlsln7X//Vv1J0jLXBM1yD3CXwxPl++kzj53rVqzKmofGQGBmJedEg5ntIHmUN0NdQlaZnZ2R0tna2yctcAyq3iNYgnGzW3tLCotbCyNCQikXhoYZSCdXt9t07orEEgxaHChKgz54+VWRVkoE4WILnmkaHILQ8liVgsh243ggyXkQ4LwCzbbis5UBNOZ/gTkFZaOM3Btfr2l6tWsX2QG3j25W7thKwXv9u1YDC8tdso3O9VTJhhSTDjX2+aQReSHItj4wrvc/6379w7VZge4vE05eV+fPn7qxC43Z9U12/vSjZtx5cE4qVhb/OkKCOC5uuAHXMwUb4DgAhJc3shCVqo6r0mKolAc65nyg/1KegkRQtn0mrwmPI4i+uEp5bEb8aL2eo0MVGyjWUWQ8Z6nAX2dC5hg2cAwtOoEsn5bUZkYSGJ1pc73xOm7y84Xh1o0UBNw5LOLfyvse8WqMkvnIklC1YQ6kipLzZ6EevLDtoa26xxbRzLgmHA2JUOTLqFeJcTcQEvJy7Ton5OlEZ2KhXlrNKXEHXm4p3hNcJW/Mdl0ZMrOmcBu1TL/WOTFiNF7xQGxfleaO/8erxfhwatMMBHXJ4e9WnfDeAUzx18GLhauM1gnsJFxZvC9fiYcdw4D1a29vUx5cuX7avvj5vu/v6bDm7Kqm3ZG2djQyO2ujwqLXXNdjhgQNWG1m2R49uWHdXo/3Jn37PojURu3zznu3ePWCtLX12/c4Tu3INaau0EnwASFwDcMzKY7hgu/fsUdKaKihevOhJTrW1Ai+8O/0FXYiqjhyaeEVJ9CJ5jf7isCLsDKiiU6CnwOOlGAfvVRN1jj9AmtCrigXVeEVPwGdDQ0qHMOFqPFr8jKIxHPoAeEALbUfRAgCFNi+av65Z7kls/A1Hl5AxAJqEVze0MpIUw4jB2w4g5N0YH8AKNAKu51rmAgcwBh9gm98HlRnmO2AUDy0ePxW9QNormxW1CeMEqgDJXbSHMcT44vAGPGC0kcDF2mKc8b5yTwxeyUfWe+Iak5KqhrRT3ubr17T2AeOMETxlQLlX9CzqXfBsM78ODQyo4BIKFaxJtMnpY0L5zDHGkzVCtAXwyQdAoYSx0XHxTVGqoK+ghEEPAugx9zCi0KdmfAA52WzGJSVrvYQ57cBbzL/h8wKuWat4/ZVc2tDoBlIqafEYa7dG80z5H/l8SXs4JhCK9rNz+Itrxitjwzjxc9YQ78v3cHm6gka9DCDGjDESAF9ella1uOOxGgHiSE1NKU+AEuYFGUkATFfx8Cqx5FIAMj/55BM79+Ul++mP/0htInIHGIS2wN8aA5wY5MJQ+bC9w2riMbv14L7dH3xqXbt2WXtnu6VnyR9Z0hqqoyBSc4tyIwDvjBP7IdKlKI6wjwSaHp590ftK+z5RJDlXlINi1t3RoXdgjTH/WF/MKcaUNQQ9hvmPAe26/iTCUl3WaW/0H8/yfxe0ZyMNGCpcstacKuZ/E+kAVDOf6SPmLfP38ZMnmjfvff+PrKWj3f7ul78UyAXwAqTZ55jzzD/+sMZYP8wV2gPIpq3s6zNUZm1q1HnBGuRcgK5EBATKB9xt9sR9Ay6zN11KlubdGHOeOzE2JvrN3PSMeNpQbaAqqvbAzZtalyRdXr1yTTlI/XuJZvo8/O4776hc+wbO9XpayHrAUoke8hy4PocHz8F5NYmG5WkFwJbtQFYlAPYiWNk5LaTcM6qlHmzdvo3t2O49tgLYld690u83GxtbXr8DmskGkFqmlPlGY6zM6OzQ+NryfuumXDX98FJRCfeLbC0hU2rcTgykcuC6fPs3qohsvsb5iOvX4roVug5YhytqIi7Zl6ylahyHWJ0lElQWrFXIrC5JmfSCpRfnbXxs1MX0E0lJExHuZNNdybl+LckpqpBYV6eEOIADm7USMEvAn0OfzQ4uIYcnniU8xfV1rp6ADneQd+LehNkB1yQusXmpzLEODVcXYZMFtCiRqbZWhx2HDWCMcDDFcPguyWZ4m9hE4d2RBAlg4DDle4wV94eqEbShAcgcyGhdc39ClhyMcAnZ5AEKHBx4X1wfGfmxOh1YABA4wrwv4Jt2A55UZELgAllA98QQpuXfABIODDTFAUAq9NLQ6BXlMkvqHw4ZvN6SWtvdu6bjSx8QvoReg3cSsPl0aFAet0gipoOeg21hes4e3L1vLTFCrEmrjxM5WLLOjpgdPNJrJ0+dtOm5pMUS3ZZMHrJL157Y4NC4tbZ7glFzG2WrlRBjz56gZftYnij4vxxOgGK8nQABfsb74xnmfRRqXvZxA7D4AekeLn5GHwMsOYgBH3BWm5saLZ6IyVMNqCacDzAi7Ewf4o3msMU7SslmL1/eKFlBl5dblHcRMMi8ImoSrYkJSErtoFh0verBQRkshOGhY2AEhZAzlATWO8mNHL6uh71aokR0KmTOfMB7xnsAFDEggwJIkKvkGrx6IZzNNRQqwUPLHAnyXiRaMQcBOPQDOuDMLapn8j60j/FnC4J2wfPxrHtOQZsAOX09NDhsY+Njmvfcj7lHRBiQ4TxvB0JKpEW+s6RMw7rme3v7+m3gkGvLu6b3kAwD+L2oezB+ALagwwxYIS+ANhK54eeAJuYw7/r666+pnyQbmF0RP7yts11tA3wiiUdEa+TZoEuctbU5+Hr8SIYnvyP6wXzD4MS5wRxIJJPW0kzeQ43uL088smqFvLzMtFd83E6n/DhFCCpBUf0hkG01Li9JAtwu6EY5myrNC/Sf4b8TISARL1QxBEgHCgljwp7S1d2j/QwDAU//l59/ba++ctzHS1QFLywEyA0JqgGoEuFp7eiw23fu2OTMtP3wRz8UaHz04IH2HsaXvQCQKsnH1lbtq3jdmXiSIywp3kBhoL3sx+wbfJi7rEUAt3jXJCxHowL1rBkZgooextQ21hZzEKcCeyEGJ/sd85mx5/3pC/qbiAPjzd4kGlNvrxJyQ7l1+PVEKXGQoB4S8nWY+wBk0XAStWoP8589FGP30cOHHomNYHTf1Zpmj8djn0FXepHE1Ijai7cd44QzMcw5gHZXZ5fay5mDcQ/WrW9p0t8YJJKwjSdkmHEfqDcy9qnom0zZgX37rG/3Hp0Fw6Oj2tvpv6/OnbNbNx9aV3ercgbI73jzzbfsyJHDm8D1eu9sBcUE9369CKY3AgTX490MMCoBnjWvWhm08Z/Lc70dMKwWbK/rrQ2grFJ/lANdG8HT9gZMtSC/EvgVnFQoo1KLyv++XD+9zHhu/s5O+q+axM/Q+kqc/v88nuvQuuce7PWGLP/WeisZRYRS138UoVIYzD2uAVCSFJZKeLEQKBpIdeIlasCjXar4iKIEmyibEOA5ukpp6hVZ8NnVnLw/KqRAYp42rFqFcvGK4TWGwy2ZrI4OeaEI7VMuOuiIJhM14hTimZIsVi5nY2Mj2kxJuAtSUQAvAFJ6gYIvy3qGEpgScW3u/PEEF+dM82+Xu2vSoQoAUPn0rH93aHjIUgmnpYQkqqAfDfDloAC08V5Xr12TegFJdw7imnQgn/vqnPoU7iSJiAAQSUCZyaMFaAN4AmLoo89/9zsv5MABXyjoAOIDiAPocxhAIYGfDQig4IxC6BTsmJ0RmIeKwPcAN/QXgI13w4OEN05a53W1KgyRK66qxPDpV07ZwtScPbx7zxojOVuYH7f6WoqbIDc3Zw2tcftv/tk/s4XCQfvkF1/Y08GkJep2W119q0VqKFTSoMMxs5LRHMtRIROjYX5e4AsjAc8ySUaAHA5HDjzah6eeMVXSYIn7ClikDzm0pB1d0lWnWBD8UeZWU2ODOPcYeCS2Ug0POgYfADRe39GRcZWPXlh0Q41xDZrlzA2AGXPBw789ls16ghhrAO8WAA21DMYfZRV42y6vVq/5SZIVIBigCJiAFoJhSIic94MKglERPow/92ROAY6Q66N/mE8YZ6qEN+20oXfffVdzBE88/eF0hWnNIcAgAD1IQbLGVIwHvnh3t+7HvZnjqbqkwB0/A7wwt+7euaO/kaVjnvE7AAAhbNR3aCNAcl8/0RIvyAJwANDjvcbDiYFEiPzEyZPODxblqlOcaPqa93744KHzV1ua9X6hb+lzqE6APMYz8KeZ+7n8qt7Z4p5QzLO72jvU3x3NrmtMpOfvPvxbu3H9ju3e0+WKFXBsazzZuaO9S9EpkuNQ6WhC+YJ7r67qZy4zOCvaEm2iLLi8xCWAzRrhnvQ55ckZF4AbxsGt27eU7Ek08PChwyooAzhN1devqaFwHdz+kFdBrgdjQL9hEMBrH3ryVKAfw4u5D+idnZ1WeySHyT5Soubo3y3NUp9YySwrx4K2sZ4A18/pQxPau5l7SoQtrXfGkuOZ+QFVBU8y65VcCKgVfHh33pFo04e/+pV98vHHMviYz3xoE/f2ZNsO/Zz9hntgqAOSiV6wlqWpPjKsecxa4W9+Ro4KQNypbDVKFMWYw3HA+LBHYVRjrIUqkF64xpVo+BnedPbwTEmbe2ZmStfTPtYhVKlxkm4nJzWGIfJSE4+7lCWqSCVKE3Qy8n5INgdcEyGNl4wBFWOriSmp0dWtWtR30HjaGsiJWVW59Z6uLkmGIpEJJZA1iSQhe8aJk8j7JZSTwJplvb2Q0Lie0VkJtGwG2Gvga0tQvBGVVbo/oezNn5cBY1uB2peDiNt70zmAWYwCL5uqS27Vjkr9sAanSqCoEgiu9n7rPa9lPfQVDKz1/Vct6N7KEHmZcf2mbd7Q/krKL5t03f277rmuvr9fdsZt9z3nGoe1F/4tAFoKifK79d7sALCdCuaSfuJ3Rp1vyiZVKBKujVsyXqMDqiYakYcHcJdIJVWwpqE2LlAq5ZEaPMhxAUvoGOKzlpKt5qdnPPlqxcE33hB41V7S2KXc8ObMz06Is4mEGEUV0N5lw4MDXF/XKOoEnl26nY2sIeXSXdA6AJAA4oWFtHjYeKxJIGtsatBmjXxTfQPZ6ZRTJnnO20gfIDPHJk6YXQmIuZwS63g2BzhAyhULauV5xiPM5h0A+OTEtAwFCjLQf3jKCKsCQADgUgsoFATw8KTxbzwwzi91veVwwAME+DeHHaFXUWfq6+3okaNKoOMgAXRhrOD94rDg0OWwQLIQT7ZoJhE8OROWqEvIw+iygFBrkB6ct4b6pPV3wlMetKGnv7eZmYcWj6UtmcrbP/3v/ltLdH/XPvo//i+7ecvs2Ikf2NRk2oYnxq2zu8uWCzlJ+CHdd+nCBRUl6ehsk7eH57/99nfsww8/NKreQQeREaLEzVVFE6ge197qQOXGjZvqpzNnXhNfEkPs9ddfl4fzbz/8Wx2EzCeoTQMDe1UcCD4rXstRlCryaJjDE80pejE7Oy9FBwApVB4ADYYJY8XvVXWvudk6O7rk8YIrT2gdcFqIFGTI4d2F/wpnFWMP3vAnn3wszzd9iwEE/x/aCWNx5vXXXa1iaHBNOZP7Ba1nypNjsAJMCYf3dvfqvfguY819Uc+hQMkXv//CpdaaGu3WrZsC2VAsSMT14jStWjf0HZ51jCkKE/Ez3pF74eXH+OUsBwRwjQqq5HKai8xPEq4AKeLoNzTYnp5dApJczzrA+ASA0T+AN/4NMGJ8AE54a1GVIAGPypiMBYCI+Q1Pl/7B8MDbyfwg6nL//oMSFQZjst9ylte8jKdc6hLaFd5CvpOK1oj/Ojk6andv3xbQZI3jVW5pbbfMYlqAZzVfVESkGPVcivrGRu1XeMTxYLK+aAdGIeMOOGW35J2g0WAIEvWgFLYKyrS324kTJ0WP4H1Gxsbstx//tlTNkAiZSzsGahxjKM1tgGdJZQbjK1CCQpVIJes2tag9rrqS9+JGtdCMuqy9vdVWcxEZPplMVlEUwCaGTjaHcwBDEK/3gpwe/DxVn7LjJ07a8PCYIhB4zPft7VM7ANQ3b9y03//+S/Up7/39739f8xtA/trZs9a6a5f97N/8G/vlL36hcfTKsgUjkgkNg+/gfS5aQeCYhGl+xjzGk83PXOXJ6x+E+XTq1GkZBcw7UcAWFxQpQTFERWSyy9oDTp48rX70yog19sUXX9iNa9fUjkDRUKGfxgaNIYmWKDR50mDC9u/bb4VY1KYmJqyttcWoDCua1MqygLXaA2gu+D4PZYlIFdHX0ZFRKySitrS8rIJU0Kfw/ne3d6i2AoG57s5OO3rwkLRBAfVQ4EiqR652dm5e59TUzIzm++7+vVrvqITwof3bgusXwNMWoHkzBtsa9Gzt8iz3nc1s1pcBYBubXDmMXw7GbAeeXgZYOcD0xK4AxJlc5T7b0Qq+ebu27o9v0teVvMPbefp38txvE1yv9f0OaDBuPH37aiE7m1PPwXUA2PwdMquDJ3s9uA73Dz9jDjImFI0gHAW3sGheabBYyHqRGnjFJa8CpagB1CQ6UsWNRI9o3I0MktjwftfXpbS5yuqfmhYNAs9DOJTYkAEAUEBi8RqFUEeGH+ugItRZ11ivDRReIRukEhHldXeOJX1fG4euYfpu8Br2dPeKFsFGB3Ch6AyhQA7T5mZP3KJvCIHCJeTQw6uMsgVeHsADBwIAg/ci/IpnA1UdDlu424RVObAIO4qHOu1VxzAuVrI5AW3e26tPouUaF9DBowW44dAEMGFk4LEFNMCVDRQTvsfhxntyQLQ2NXuofGTEHj/yPmpqRgd7VR42vLgejndQev78RcmWwX08fuqE1TXUWU2EUtCzduXyBY3poYED9vqJA7a6umS3rn9kz57csmQyK0/xu++fscOn37GP/+6yXbw0Z8nkPhufWLDZpSUldjW1tyjx9dLlS3b7xk07cvSweJ8YM4AS5NwuX7ksrztKMipo0ugayLR54OCAwCvjxlhg6Ehnl4ITc55Y2NHRptA04Wunz1BBMyajoliICGSGCpoAi7lZ99ChtcyY4AXnD4mFAIAg9xUqRYayyzybA5950NKGootzOoM2NtEBKQRcvCgJOjzMn3/2udp94sQpGS7MSygO9+/dV4IU6wQAA/CiEMoH73+g6pj/7mf/TkmcB/YdkHQf8wpj8cHDB+obDm4mdKCIHDt22G7evCWQ7TKHrAMTgKB0+3e/+46e8Vd/9Vea/3jb8cqj/gHgDFEiDnqoFRh0rAuuY5yVaFby3GLAwUPHw0r7Z+e8uAphfwxYjFO4266I06zvglLx2sG9V8XAevTGmWcuDwlNAmCFZxdZyK+/Pu8UrGRCtJW27g4vdNLUaHv7++3r8+el347ySIxolEVsJZ22uZkZqTbwPh0dXda3d69k61ASam11pZDBkWF78OiRwvoApomJaZtP56RXXVNDRc6aNQdDTSwuyhuUk0OHD6voEfkJ0Jh4577+PhkjgCe86x9/8rGMZQxEsllIlsSDCz0LQxxDhzkGoBwccg+v8iKeuSY1fHUSXdHIp0/YJ1FB4XmNFJxKxLRPxWOUbo/a4vyiLWdXbBDu78S4lI8YG95/aHhQOSfkspAX88Ybb9pqnsThFTt67LilKbsdiSiqgcGN4s7Fi5f0Tt95+22BRN4NYw0jBg4/CdqcBbdv35KHek9vr73/3nvaPwG+UDQw9PfvPyBeNvPvd7/7nT148FBed/Z69rxSwFQ5I5Q4J0IQopIYMKw9pPGm5malO3369BkZahh6zAsiEJfOX9B6hNZGBI+1TZI6HmPmsBsmRSVAEhFBE3x4aFD7C84LEpWb2lp1nLPfsidxdhHtY0wYe841jMiRmUnt27Pzc1KbYt8BXHP94vyCwPXA3n2iK3HewE/Ho43aCNQX9v/xyQntaYtLy2t7zN69+8TZj/zwH/0F80WfzVJ8lfxsm0GAg+znAHo72siLAOJF4K3yzBXUK0Ibqwck3wwMVXpOpd97ezeC2kr0g0rjsB5UbXdt+T7fWUJhde+3yaQpDaIAX8lDvL6qZbUJouXec6cAeycUpQ33LttNeHN3bhTtxICr3N8bwXU1cyWA762uDX0UPNtBN5u2uMSflxqGHkIxmliM2o7IyZEEGbW6VFLeBg4OxjszM6fQIQc2mzQHdH09ZYrRms7KMzk7Q7lyykFPyqtDsQoAcCLmkl/a+Lq8yhdtIOyJpBz/xguBdBgHEQlwqAm4Rw6vlUv5sfmzqfIHgAsImCI0GI8r0xtAT1uX0osqlyyPYiPFcKAfuOHA4YH3E4DORg7InRgfF8iTR762VsA7nXEusRLpkrUe9m1uVpEIl/6q1zspHIrBQkW1unodnhTOUbXMqJeFB6Ts798rwPfll1/KKwvXcG7etbfpK/r0j//4R/Jk4rH73eefi15ARvxb73zHeZcFypVP2n/67Uc2NjZs+w/stf09cNNrrSHZqDFhHc7OTVpdfcraO1ttIZ2xry9ctbt3R62+vtWmlrI6JRi7wPE9dfqUvFuZZapltohugGcfzybzgX7Bi4xXXyWpOzsFTuBdA4IBMwC6q9euigZAEhLeMaoYcnjyO0K7cNBXVrxfoQgxdyhOhAoEIfSFxaW1KopEWAjZcjDj6cIjyvgpmS+BHGOnCtUA/AEBQcOaOca8CiWaxcONRORh5AA9/cppeXCRZuPz5ptvi77z+9//XnMmVEol0sL74qXnebw395LR1tBobSqq1Kq5DD8fvjlgE0PO9dH93MPAwDjAEcM4u5Shq1cw95BkZC7iZeb9+EMIH+CFJ465xrPxxvJePB8giiedtS3vORKPKFV0dgl0O6d8RO09c+ZVzWFC3YyVR8Os1F+eT0HfwUmFy898xTofaOEAACAASURBVDA4d+5rgTUoSzyPdYx3j+cJpDa5Ugdca4D8nCpgAkIHrTZSEAAFWEPxaEzWWRROvJLYJvQsqnwuZ7N2+vQrojYAGMenZ6y7d5cdOnbMJqenxOmGhgTYwhCmQzFkFhYx1ogiJQUKGYf+fhJdJzVnmBvsHRjA/CzVUC96jIzgVJ1lKC+/6hVIoUOFpFDAbJCahBZD/9GP6OKz3lHbkExiPm9379y1Yt6jCC3yyqaUpNjT4Zrcoi9Bh7BVK0TYIxJKsMOAAxwuLS54ZDC7aMeOnzArogdtSsgcG3GNahL2RNso5O3XH/6d6HN9u3dLUo/kP/Yx6BpEYTAKAM3Ma8aUscI4ZH6yd967g0592ilQ/X3yot+8eUNAl6geiansT5J1JE+C+bawoEgIXGbJAML3792tSAD8dwxFjI3aJLkoM5ZZzMhBEMqYCxzn864ABc8cTj5FxhRtqZGWP7SQ9q5Ou37jpiT9cOx4grNX1JUGPsViWppLORI5GWnScEeNZXZWhn0muyIVlvbWNkvG43IKoPEOyG5paNIc5d8ohgDGoY9BVyJZNNAqFxa8eBgG8sChAe1rkR/8w/+yGAAPm/ALaHab03r9wV8e5DiQrA4grwfl/u+oK6Rs+OzEs/li079dz/XLe443JTRuQWKuDKyev2E11+4EXK/vu5e79xYTp4xnOADtcqodO+3jatq6MwOkdHVpHm68Py3+dtRCqn3PF6/byKmuFlxX6oP13Oxg1IQD3CLu6SZ8WKPxxKOMxi9Z76hsJK2eUG8clYeo1dJLUdRKHNA4uPdMfQ4SwORyZkkVFPG2JBI1ArvsR3jIuAfATZny9XWuIILbhpD+yKi0dYO3saGBao3c1/VZoYIAILUJFnJrfHOeK252dkVeITZizyr3xCU8pu2tqCFAr0DOChWRmM3PLYgyQkImGyz3IXTO90kkWkJmTt5HL8WuSnEl2S1Vmct46WbaLyULFRdp18GBtixFCziMSGAjdI53u6OtVb/7zX/8jby9/X39ApiAcw5mAPzxE8fVdsD1yPCQPX0GnSJmjZTA5pDNUiAoa8PDz1TQBd54wvLysnU0d9r+Awf1rleuXlboHSqslFlGx+zuvWe2p2+fFeJ18mLi9YMzygHy3vvvKYn10aMHOoSUjKgQfUFj6fJmi+p3+LivnXlNoOX8uXMCraEKHxEDkum45/c/+MDGJ8YEXkJpbZ0HzINWaA+etQ/H9uatW/LI4mXkcMfQYSw4YEl4VRGTFao9JsRDVySgFbBbcKDR1io+K17IoCSh0sWA1WhUnir4wID5gwMHdQ/mpbihUdepln5uIi7VFAqKAKAleVaid0gOb2bGn93cqvnLUUsCFwYR7YefimFJKWju4QoLiyXd55QABWH5UAmUe4eiS5TuZg5BXyE6gWIK/ck9AkChv/AuM9/gT4ciSuIa5/NWh/Ha3a124fVmDhNd6Ozq1LwBjNGnQXedl6AtRE2gleFppN8wYB48fKgxFn1icVGGJTQR2kIbUDKBwkHFTzSPoYCRSM38qY0UBXqb6xoUDWlvahEtiu8S1QCck8S2SPLuwQHr2b3Lbt26bbfvP7C9B/bbd997V8WOgA5wwqGsAIJYa+wl0hXPZkVrIj+C+0IRevLkqcYraNYzD+EEo3IUtLfx4vNe7DlhjjCujAOGBIYy0bgwD4ky0Z+u9AKlJG0TY+PKkWioS/oYGfPQE1dTVL1cWZa2PNHBfYf22/GTJ/W+F86dV19HKKwbi1oeB8TuPjt54pSNjsy7XvQcSiRZ7UNQIBg7IiRENa5cvWK93T3yWCtxOr0oDzO/Y95Dn2JtHzt2TO9Cf/Gz6alJu3Xzlgw1JQyvEo0i2Z1Ex3bNYda3qvgaBmGHPO0YZHi3oRyhppMvFDXP0umMImrssdC7MIxoL3sBfYVyjJLVV5a1xsO+ys2dguLSpZw1GIXsVezD6SXW4YqMcM4YN1xTSr7Hgw7Q52/WyOgYic9ZW1rN2d59fYoKcr5AAYxHfB/f19evfezBvXui6DA3jxw5JjAODVGVjGnD6qrAOHMFYI0Rwt6h+fFH/+CfOLhmwQvzlRKitsJGVUipbQYAwaO9FYW3PLCg9EQZzvUW3NjqQNXLgevtPMMvB/ara0cAm9W92/Zc8DCcm8HhS2cnBsxZBS/7xflQPilSB9oODI3yBt1LZluWme9b3n/9I4rfLBJSDRgO7QjgNniW/effPrguP1fKtxTPgMe8oEGYQAaea0B2pLBikWLRGhK1yuRvaSIJDG82wHJJoCy3ml2jSoyOPtNm2tnVKorE1BSc61V59bgP2tpKEizJX5E0SXiODZrQNBtqX9/eUhGSOfHJmU9s5p6cBkhBdcLLrAN2KIwC0FDm/tSUPEvBg1IToQIc1fkmFN7m4IhEYvKYIMd36zYSXah7oGaBtzkiTyDUAJ4HMFYhnAaUUTLiHboChnsyaS8Hm4c55+3OrTsecu7dZX/+538uDxK0gImxUfUHygPQa9CaJkJAe6jQxuEMdYD7HDl61BYW5mxi3MtA42HHe0UYFO/0KmXsV3M6qPMrWXEfU/F6a25plVdueHRc3vK5uRlLp+dteSVti+llO3T4iBXjdfbk6ROBn917egXC6EdAMUoeHE60T3x0Sqg3Nroc3Kh77fASqngOyih5l+rD+4VHE8CBR4wkKgA0lTMFjJeXS6W/vYQzhg0A5t79+zr8OLCJouCp4jAmSQ+gTJgYiSxJrCVrHfCUivI4RcTpFWiCcxhzzzAn8NpxkDejQ51Zsus3rguM0y+0h+eIchSrFQWJqm8YDvC/6R9ANt/HC8rcwyPNewNC3/nOO5ZeQHd5XP0BaKFdJMwpeXZlWQDSiwN5URTlAaxihLUJfODh5b0Aqswz5greXkq7w4OGNuBGRKuAJHrGARwxR5hX8I3ZPQJIxPuPQgjXMjeJ7NAeADeeWM4J1iZzGE1lQFYo7w41BNBBH3uRlplS4llGa42kOMYUagBrxMuMR5ScyhjgcUR+kwqhPW3N1tXRaXXRhCJaTfUNCtmzLhlPKBgruazNLqatGI1YY5sX9rh17761d3bambOvyZu9p79fNB28jIwF7zSFt3JsTH3D2DAPfOzRbAYkA77GVKzorTfftoMHB2xhaVHbm6hFqZQiVV988ZW81FRaDMmhjAcGBvQuwClz9969B+IZE01gr5bm/xz67AVJYDJWOCBY791dnTY3OWFPnzyxuekFGf21teiC77XuXd22MLtgq4WcraymLRIjoXjZGtp6VYU0u5KwZ4NDNjVNlM0rGgJwWS8Uc3LN/qzt3rVLP6NoC4WiGBP6E0oJ7WMM6RfGMURWgmoR32eeMh+ZoxhMAHX6wefWuCQu8RLv2rNbfU8f4BHHcXD1+nUbfDYkg4Y5h344Xn3WFYYbz25tJ5JGzQCUW4prhZLYE5m3RIkwMnF04KPhuauo3eAciVEEy41YDHbyOEIRMN5taBAt/aRNTUzaQ4yeiFlje4sdOjyg8Qi0x9qamLzu0BFRByEKRhEexv306VfVTxgs0sIvORF4zxBpDEWcpDD1wZ/+WVGJSryOMF/1YGEn4Gara8thszUwUcqu3JI2sQN+rEODjcVbtgQ25byrW4DIaoHvJv/7N1ILqUQjqb5NlUF+pXtV+v12QK0SN3ur8dkKhK9vi2ZxyM7dpGxTCdBuR4+q/L7l+3S77wXVjvWUFXlmtwD8OwPX2yddbsfpr9RPG3/vITya7dUfIxavge8YtUZURxrqraW5wb0DNTF5X/CA5OFRU+J2NWfFAvxreKV5cTlVxGVpSWA1urqs8Dc624ApJOfwaLGxsTnCm4TvHPpNIKFUUMcrR8K5zGnjBTxLXzW9JJCaSsHvdk1cNmeKcPD91ZWsSm9zOHFfHdKreQFGNJPhVAKkBPqQsIrHVPIdHVU+AEX+kFgFF5MNnlLH9A0HDB4tqCvXr11XGJuDDi1VeNN/+Zd/KW/Xp59+akPPvDiBJLy6e+RpIbScSMbtjbOvKXMerzi8TirpsVXhYQRQ8Hw8QhySbPyUxEa7+NHjx3b98jU3LIoRebhJBOvs7rH+/r321VfndD88PABYOI/ZfESec8Azah4AWEC16AB1hLZTAid4YAEMAGyoKRyC10UtgJ4zb8iNkchFv2KAQGu5du26F7Ho6db84XAMSUz0K4e9qvJlMgJTPPP+vXu6J2AY4IOnGwoILwwntqkR6TM83jXi14fKhnhke3p225dffqEEOLjedQ31duLoMSUHXrl2VRQAvMptnR3yMHrS7ZKAO89jPsxOuWedOcUf2gQwo8IbYBdvMuFnEtwYD+Qb//l//89llCA9BkhAQ5nKdoBzaDHMJbyAgGaeqQI7KZ+D8IcbmhqVG0A/uKEa0RjgNSNSAWhn3DNp96BhEDAHAFwAY+YAbab9Ph86NZ8plnHh/HkBb9YHhhn0KhkPKh2+KnACvQtPv0sbtgqIEGZnDGk7P+ferCO88HwAV/Qbz8H7nF5a1PukUh6p6GhvtccPH9rVSxctFY3akcOHLVGMWltLqziw3Eua6rlVT7wrFm01YraMjjyl5KnCNzunud+3p9+iMRcVYI0zPwCCAHoOBCgILj/oEoxyTxRM94XuhHF0/vwNa2mGw9tg0VhcBiz63ERl7kIJmEdCtN6OHj2uyFUo6sN7038hCkLEBD4xgBQQCe2Gol0Ulent6dL6qkvWiFbFmp4ZG5OsYm65aIvzSxYtxKyxYdn6+jps4GiD5vFKLm/TC1mbWcjY3EqddfX02uhw2pYyy1abxPvr+zD7ZjA2mRs/+MEf6eesI+aHR/u8CEyQPSW/gLGmYiqGE3sDH3JxpEaSSKzRK1CHwpPvNKoFjT/GF5sP1wKQmZ+sYfj9RPR8DuflleeMjcXcASF1oyh5FG1KXNd+XkqG13ckcRrT/aQKknM1G84IqgmTN8A+zhqXdx9DAV1v1JuoQllfJ4cCBiG/h0pGG9u6u7Rv42BRsTWM2GxOczqbWRbNb/euXjkCSHqmQBBjy5pcXFqS1CMebZ6DgQCdjTFi/+W9BK7DISlwXUFbOoDUajy2ZT2Wm05s98Ztgp5B/eDFYnRbKnBUB9SqBNclHF5t+3cGQko3r0LPrjKQ8ydXAttbj2llcL35u+vB2Pr2VWprpd9v1YdbPW/99eXGXpSi0ocEsUqfYGByXYjgVNPm8tdUft6G9peiRSEJkd8FtY/t1mN1nuvqxrhS/1T+ffCgFwQeeWosWrA45dVroqJ+UAmSIi9sksnamCdTUQik5KmIxdx7UrRVAQk2UDzDeGGLOQoVFGxuZlL8RAAOXi0/AKiIlhcfbmkxLaDHmsCLjJeFDRDgQ5idwwDQA0DEExNC62zO9DleVCU59vTo2SQMwg3EY8LGiSGA9xQAgreVw4gDSlXCSCjKZKRRC88Urw3P5X0nprx0MM/HqFC1uv371a2AHgAjnkg41zwLZRBA8aNHj62ro02HP8+kOiFqFrSzp7vL9u3vt4MH96v64Ucf/do+/+wz95LpcPLkTeb/nt19AgToewO4ADpPHz1VWBgqCkYE7UrW1VsPB0qhoMMXzrK8ZCRvFRyQcThzSHEAHzt2RDxhjAwOIwwfohF4GokccHjh2eX9OMQ5JDEQmCN4YAktk/QJtYYQM4AN8IeMGW1vbHQgSHiZQ43nY6ScOHlCXj44o4Aowsy8E7/He44HDmpNPu/Jq0hmcV2gJ8RrEhqToZFhl22rS9n//C/+hb7zv/zLfymNZZKtCMkrMbC9Xe8NnQC5QVQB8EDjpcSzC/DEI6gKcKWKmqpgNz6m3/Hux44es7ffeqtUKRBqRFFjDqAHADG+VJKbnPTKnZQ6J8kMwEf1Q7X/6BHx85lXcGUxXP793/yfknwD0DPfASckZOHxC/xZ+gMOMvOG+cG48DfvjtGCVxAKAFEZ5uuN6zcU4mbOMz8ZE4AwfcmzACxHjx6z+/fvrSXu0V8oOODBhUoBF10JyDUxgXTWFRQruP8c8W1tLSq2UVzN2cXzX9snvz1nScvYoYH9tjy7qGS0zrZ2GUsYT6KaUIq7o9MS9SkZ5pFUreTY5haX1FYAfm2qVlQgIiT0KeCXpEHWqntc0H3u0XxlTJkjrAMiPqzjsfFRa2wgioIHfJ/Gl30MmgNJmfCeRc2qxQhZcG/m1JTWLJEF+M26f6kkNiCaD/0DeEMeEYOCtpw4NiA6Bkbsnq5u8bmfPByxwmrRjuw/atPTtyxZW7Ajp1K2b98BW1hatQ9/87nNL63a2BylvnfZuS9vK+p09NiJkjxknUqh0y4iYkTfeAdJQ7a2SpWGdULSMxEgVEXg4f/oRz/U+//mN7+REghze2jwmS2TZ5JdUd+qmiXKIFkMF9d6pw+JirFvSf+9JDGKgSMFJZwuJfUq9nqK8HgdgXpFezBxAKrsA6kUe0FhLYLCO5DQyF4IePZaAl6pVsomaHKzN9dErJDPKZmVCpbiRC8vy7vMd6BL8bcUWjgfiFi0NGtfI4JCv6dqoTI6hWRqfEKOjgIFceobFDVlfiHlyLWzJWOPiCr7VC6blxEMr599DxpZ5N2f/uM1R92ax3ibUP960LIRIJQAxTqvL/cTOBKVu2YtmU0AplQnvjJ4eBF4v0gdKBXV+CaMAEdUmx72ItXi5QHXht6qWHxkM/iqBG5eHmBXuvN6kLp1B1fTL+uVNcpdX8mLuqVBV4YqtFNwvb4XRPVX8ltlkPxtgOuwHtavhfVrcXtDthIt5O8LXJdZpxEvCU4BGHmzrSjvJl5svHKE69EkVVY5my/JoTK2+Z5vWkVA4sqKWTFtBSgN2bTFrGBxAdTEmleNjd41rhd0X6TMOLAWyZ4vekleKBHwrzlk0dxGXhDen6t0oBP9XJOfDZ4ERPfKuBeMjZm20y7431ImWFpS2HB8YtK+8523dG9VN+toF4hl8wZssNkDBAFZXkIYEOvFdFRsZHJCWsFDKmXuBxjrZS5TY++ePWKvnjkjwEhxAlQL8Ibi0UUJhKI/vb099vDBffvtx/9JnGuMFoq0TM/MybiQRFs8YS0tHfKwcCBSFZF3IxEK0AInFKCCxxbZsPsP7quf8Crh/Quhz1Dmm/5lfOW5rXGvGGAut7wib2+gdRD2px/wTPE33PZ8qTKitL9zOf2cD95cvN7QOzjEUFWA+sPYEt2AZ41BNDo6Iq8rIJ5y0iRJkUhF32AU8Gw0sOlH2stz3n//fevs7hZIGh4eVfgbMDxLeHl11d44e9b+wZ/+qd24fcujCNCOJib0XcAsnktACW3FC95U7wAVmT3GUVUTG92oQh7x448/Vp9BlQAEMwcpbU9iGV4wwDVAFV63a/VGRM149Pih1seBA/vUZy5ntqj3ePPtt+WJZr4wv7j/ndt3BHAB8xRMoi0CKEjoUb2yvsETB2dnBTRpZyhZzXe4FsBCYi/RiMuXr6q9+/r7BGyZ5xQK4l0B3xi28HGRfoTWwbsCKjFAWCPQHSgWwhxgjqMeA+CQt19VKr14VLI+KX46e8NyJm0zUxOWqqkRmMotpJW8CKhprm9Su/DyUwq8tavTFlcyFo3Hrbm7U+8+MTFjbe2dyg3Ai+jj5BKUokDlV2xw6JnT01CiSCbFvU/WJmXkA47pGwwAQOSunt1S32hqblWbGe87RIsSSYFhCoVAV4NbHIrroBIRqrKGio2ASIwT6f9Ho6Jn8U4Yjew/+/td95q+3beHOZG3uXneucbeffOoffX7n9n9+5ft+NkZO/3qq5aqP22ffzJmHd1v2J1nU/bpZ78zK6ADj9HPe3mVS9Y7Y4sRSN+zbpjTeM9V7KZULl7GKEmp5Jo0NOjneL2JrEhWFR541kuWrz+n5ABCeYPkjJLUK8AZJ8cqcqN5z9+jn7XfYsSoEqRLuiqZO+6Vaf3GrlQlDzLcd35XKu7D99gL2MeVlC4akVfeBKryN9EKpGPxSHMt78z6QrJQ75ShwBkJ8Gxn7l3PwZs2kyIMEdX9e/cpB+XB/QfS7cfoxLDgfvzhrNjbv1fRRhw5REw4m/QH2dSZGRmPwEjOmTVwvf5o3Koiow7/Mt7kAAqcsv38MH/uUXSP8WYP4/agoTKoey7p9mJJ6OohowOpkrvyWwHX2xkMPpE8oUXXVdBX3qi+sr318IcG2JUAdKXfV5KtexlwvdUz18Piyu3yeRsMPgfXqGJUtta+LXAdNi6B0XXPXf//zc/y/78Irjf2Y3Xgupp33cma8jXg4JoJz56Clc8Bg3daZYyTSW3Q8nj+P9y9BXhVV9o9vuIuJERJIEKQkAR3pziFDnUKbacybWc6tZnKUHeXqbdTocWpUEq9pbhbcNcIhLi7/J+19jlJCIGk05nf933/+5SnkNx7zzn77LP3ete73vWyHa9lBUjtJd9D6YgWVAIYl1o4gn8q4UxbNjeTijctjOvEgGgBraKG2l06TlntqfCxVgtfaVmJHjwyutQNc+NjcQrBHcEM2UICUH6Om05edq7S71ykmfYkuyiXioA29QVhKszKMQ0/yHbzOqj/IxNMgK/ujK6uOHb8uDZvXjP/zwWfNm4E7WxlToaJ58+NTc04LP0qgYybM1vt1uh81ZAmLExjSo3j8ZPH4OnpjnbhYdJJ0xWF12e6SjqipJjtiKv1XtpstQuPFCNFUJedkyvdJTdINsmhJvX0mQwkJiUhMKBtfWMIHptATbpaaSzNMdoGBmhDlId5FcfUS1ZwLBAlsDetsg245zyw089ymSCgcHQUeGQhJtdDykkIVEyTF1OAadZm6i+LFIQR+FOiwvtH5xSOO4vmCMpZOMpNl24ZlF4w9W8aBpUJ8FLqsWvPLrVaps6WYJCMKDfvjDMZaB/RHvHduum+MT3PJiJM/5LV4/0icy59phO7cHqgU8fOAp3r161XNiMpMUkZA3p9E1jSD5jPooC+p5ckOcFtg1UoSLBMrSsDJjJiZK857wiK+H8+Lyz8YwBBORRlPRyPtsHBYt527dqtDZ9MPOcYsyjHjh8zdpHsRKlOn3SeMMV8tK7j3LRtBzmPOP/4HTwXgkT+jEHgnt0HVGA3bMhAdZ3j2LEFNUEqwRMDTLLYnGPMhuzcucMEi8r2lEqaQvs5Bgy8lwxwyJpT38/7SWkJ2cbyqgplNWhbRrlEWUkhaisq5NQQGdpOgVrmqQyUF5cKkLKhVK/evZHYsztSTqXjeOpJuHp7Sc6Ul8dahyq4uJJNLkVERHs4O9dKS11cTIDNGoIiBARSNuUouQbnMuc911Da0XGvZQClwtTKGumDXVyNRphBHGVnLFxjNouuKnweGfDwXvOZZsBB1prznM8tnzv603NOU4bBF+cwA1oHmDoIH092BTTsr0NtrbIFgYGh8PFwQUxkW2Rn7cGJ43vhG8SGTAHwcI9AbkEbhIb3wpn8WqxbvwG1Ne4oLasQwCbDzvtQbwV54oQCVZOJytPPDVtr5oMtkeMayGeUbDNlIAKvzBi4sx7FuHBwLtn2rbyPbD/PudsYXFtcqrGotUqruEPxfWSL5TZl5Q/qeBxiIdXRsODcgF2+l+DU1BpUaxwltXBhAzC2rzc/Z9E55zaDbn4p1ydzLmb/MJ0mXRTIcV2nNERdhKuqdJ1VVifjSh6jkoXI3mgX1k7nQ7kJP89ArbK8zPhl15k6Ee4DkjHyWKoFqNI9VKv1oiIFJrJiHTLhkrpzN+0LbKO1Z6PrpgzbWUV4dgtsjkwz4LrxUZrb3JuCjObOSuDDRqy/dfdv9H4jHWiZuW4ROFvf2RisNXdajXWz5wOV5vobYGJLAOj3gOvGmYQLDWNL53Dh8TmXCW4JUDc9l5aOb//+t4Lrs45jOQX8e+PQOjDb0nc3fa7OP67/Gea6uXE9W9v97zxcDW3amwsMTGbA0QLcTsaHlMwV/XwNkQE4mCY2nq6OcHV2hKtDNRxRBTdXepYaO6FaevM6OsPNxVVyE3rGVlcbxlJkQE21wBwBFJklNsjx8iCbR0nHaaW6yeaQeTXNMU7Jko9pRW60xhvZdO/iukv9ZnBIsBZQMqbUhLNynYBYHf1c6K1tdLFkigjGV61Zo02K/05NSa93U+DGywYc/Dw3OhZvccPg2JCBGjJ4iMAlG7KYRjR+AjYurk5iVo+dOGY6WLq5oag4X5ZmbShdaNPGpHGra6VzdnR0VgFpaTG1j2UCY2S2CGB4zhWV1UhNO4Xc/HzJDXr27C3gRwBB8MXNmBpZ6ixT006q+IwAjJZkDFwOHT4odpF/yOrzOwlOOX4s8iJrSr15bEyMNnU6OdgyDR6DcghXOWSUqDiK94CyHmY0eM2U9KjZSbt2KkJiepsBC1lqso9M0XPMmM7mGGhTZldNK0gmSKV92759e6S7DQ+LUPFte0vSsX3bdri7ewpI0jGBvrjUB1Mvz8+SAaRrAOUndmo6Pj5BY7RuzRpdM0EtQSRZZX7W7gzauUtnJCYkKnPB31PWlJuTJw1xly6ddR9pnciAiQ4xfFY4zqFhZKYdJKOgPpU7XXWdaXRDdo0gO6FbArrGdxWIJwCndleMe8YZq5jTXfOHgM9YoFET6qBng6CR/+b85Vznz8iisrCX45yYkKCAgdfLYJhzit/DucNAQ81ZvE27ez4bKtB1c1egyPMh6LSbrBjWv9zogcs5l9zFZ3VgsaSDA44eO4TSkkL4eniKCYwIj0RcbEeU5BepBTVT/WSPqVvv3qc7yqsrkLxrJzKyMtEhKhp+foHYt/8w8gvKxIKy0K+mtgwhocGy+9y9a4ekASwQ5BxR+3XL854Asnv3HghqG6o5t2fPHuEVFn2WlphxIeCK69xFsgDOBQJYBtq8PwwiOAZqbOXtrbEgiKWrCGsHKBngnOByRzBJgEeigM9V2wA/44jh5ibnGo49aiAXpgA/P/i3AU6ePITc/H3y/+aCVlXFOeiJ3GJnuLuxOOqslAAAIABJREFUq6KrwHVlVU295lp2o05OllsO768pWmRARTLDNGJxE8PLeSNSwAK/XOS4VhBAmw6lLjpnW8MuEG5DJRLUtiGGmpLx35xjhpwycNkoF+q4oFuYkPOjts6AdrtInURFTZ3JGPOYPB/zOxa7GnkIQbP6L7ATQ3WtJG1mnzJMtv7QzcfJrI8Cwyo251hUGf97dhXmca0iTh6Pf9TqnZkxAvEqdtlkkWQtHGrrNGaOjiy+JKufJ7KFzzulILxEznO+5EWenq5/C1z/lm2T22FzOlibYWsAu2b0FeFwp2wBXF8IaLcEsjnUv+dlvr8R496YsWylDr0l0Pfvn18Dg9r0GE3Bjw2uNcWbDEljsHYhsH++87zQ9bX+2luWWbR2nFo6pkKlf7cI1XYtse99c641xmDnPNaVv/06G9/LxvfKBgd2sHbu+DQPrs8OWs5/PhcKalujd+f5nD84bJiEFwLvBNj8vWG1neprCOT2YTWvURNIphPZSZIpQFcXODpXiaXgUegs5O7qrs6Dxie6GlUVlbL4Ky3KFwAsKy4wnreoVbEdmStueAR/tP0y8g+2c04TwGPzFi6mZL94FDaQYQqZTEhUh/aSVVRV11jgx8l0g6NfNVORdXVqnmHs/sqRvGOnFnRjc2VYIi78TKkThHMz4M+CLE9iMo/cqKml7twxzjigFFCbWSVGzdPbw3QFPJUuoEUmJiqKTVqq0DbUFOoQ0DCNzb3Hy91YnZ05ze6S+WITufmT8aVUoqKiWr7W3EwmTJyAiRMu1thHdIjWBpKVwUYZpove3r27BJa5tg8fOlQByy8//UT1iJgubk59+vRRupkglU4cPEeO5UWjR4tpZlEcNe3UnfPaaEfXITJSzCsbW5Dp472g3MfXl1pMdxWakuVOSIxXUxNu9jxffob2ZWxjT4BHazo+uhs3bhZjT8BJIE2WPCPjlHyz4ewiz1uCZYIhnksbP6OndpSEokCuFc5urvJRtyUWZHcJMAkcOV8YlPl5+0hPS9aRxYkMWtg8hhkJnkif3n3kLEErxRPHjssKj018OW+58fP8eS0EDgwMOA8IfP38vLS+8D7SQoxBIAvsCDIZlHE+sa0zLQIpPWH2RvZlzoZN5HuopZa8qqZG94OsPztgrl+3TtIiMu2c/7xfbOJCRxq+v3tSknzlE7rFC0xyvvDaOb6cN1u3bjEMvruHrptzmawuA0SOpZ5JJ2PJSNDCTAczPJwrdJcxQNEU0hI8nTp9ShIkdhfkWEiW4OKGAJ82YhOpIT+0/4CevTaBvnByJVirQ1m16Qzo7uGJ/LwSUMVED2Q6z7i5O+k4DMxOZ6ShqrICnTp31Hnz2hmkkDXneJGN7typq1jvTZu2qBiW9/bkydMKqviMdu0Wr2ea8hA6t/Ce87uYJWHWgAGR5r+rm66dAR7nVl4u3V9c1elQEgW6XygbVoU2bXyNawkJAhdX3Q+Caw4gAa+bK+scmH2iLZ2zJBGODgzey1FQUmYKtN196EqK6hrz/eoCq4JBZxEIgl98gxo2kcAgkDbZQ65rtJKzpWhcX+jCZM9Lrq/8PtWbOMA4NjEbQ0kFCxFFRBlGuv7lwIJ2HsdRawgfAn5W81BbgpFsqPBRmncGBRYIdzTznyw3s478uzTWlmab84hzyCYDxYOLATfMt/1dzHbyvhpNtrleSWHKq1SXwOe5Ws+gGRO74Y3preKgf/N+MLMVaNn0lZRQt10pYM31VveCTYUqKlBaYRyieM7qoltQCIfB46ecw1zbg9R009RFW79suvGeC67NG016/beB6/OxdOcHAr9TFqIBPZu5Podpa6k9tu240khL3lqgeMH3NbJ6O5+EpCWgye9vDavd0vn+foB9YdDZEov9W8Bya5jr819PgzSDqSDVDFhBon2OfHg162zJ2Fn3/dzrbM09OmfONZGHNHt/HFpgrrWmNi9vudB4tuZ8W54vFwbXjVZj093LksRorlq1G/Ue6JSYcMN2YLqPjWDYXKHaSilSLsKukc5wc3Mym5JLneQJlI9knyETXQKH6gpknDktXbaqyOm24MCiOR91e+MCTDBMS7OiwmIBXUo6eHIE1XwfdXgs/CNALy0tF3vHCn2CEi7IlBrQMYI+s2zwQL0lAUH66dMCKWS0OnbsJADWqXMnkDHlRk9wRDAdGx0tT2u22iWrKu2v5UTB1DNBHYHP8FHDBQjWrFsrBw/prz3dBWIjYzoobX3k6FF4uHsKkAf5t9XGX8d20Xm5YijVeMLdA9W1dWATBO6VIWGhuOzyy+DnFyCmtX1UB7F1ZDbhUK2U/q5dO+RowbG54tKpiIyIwNdLliAtJUVp6dOnTovRJaCMiY3RtfEcCQrpQEHWMJuabEv3SVZQ9miBgYjqEKUUK/WT3LR+/vkXWQ0S6Bw6dFBgomMcPblNOlldBCsrcfTIMYFvApWLRo1CVFQ01q3bIJDuFxAAP182ynFShzsWYmYXFKoAkYwxA66EhESEh0boHjMwIuCoIEjzZ0fOAgUrzATw/iqzYBUDMuCJCAvXfWXwQJ06gQzvExks435DQOQobTYZsOxMyoLqxATb7KJp3Z6r1DM3aWqbw8NpiVigIlRKeqRbbxskKRPPic1NWFjIc7KbxRAk0ZGBARGDPUqNeK9Z3Md5QGA/efJk7Nq9G1s2b1aQYxfjce5zvvF8ZTtYVmbaX1uAyEhZDINJiQE/xyCVGQV+RlInDw8BZOrIOe/piEMQu3PnTgFx6lXlJ+3uqqCBzxKt5nhu/G67SRQDg7ycPDjXOYnFLi4qgUNNLXx9vFBUnIca1CA4NBglFcW677IBdfFCdRW9vY0cTd1lWefhRXBfKjDk6ekmCQjfzyDTsKTUFVfAydENqanpOHjwsIoA23eIQn5eqawH+fKnhWZtja6dzCozWHYzKDKVBNe8f0b64KAMFkEhJU0MDsXAOrDOg2yr4WWkhrOwB9dpzZU6i/VttLQ7OZluh4ZkoRSBOl8D6FxdPEFpQ7mOb9ZcssSc7+rqyb1LOUKzD/D8jCzP6JpNlof2nCZ493B107zli/ecQNjDy1P3lhkwHpM+z6YLahmqqK+2vtfGbqqxI8jWvkkG+2wShkCY48FnxYBuc8+YoZHriKXjNudq6mT4Hh6PZAX/TsBPUoXfbYKAhgET2KZkg2NtyUQMQ22+hwC5vJKBjinQ1jmyTkEFmAwMzVjzuYrp0AFeHgwi80VQeHiykyZQUFSAksIiAXQFyvV7ihlTh8HjLz6L4zQU//lBkM0I1t9ES0fZsDEaBpiTTKkBgdKWZSHn26gvBDgaPtOQfm5pwz//cTj1LgyKGqc/dF4tSHL/EwCl6b24kEa7pePpHrV00hcYwP+t4Lq5YKzpnfwtwLzh+7hhmKieDzcZOX4PNwECAM5vs7iyEt3VLDDnZcsv3MlRC4z1eftcDaA/e5Kdex1nLyhNb5/JmF0AXDfzq5bmUeNjmPe2VAtw7u/r04qteGA1by05Gv+u1LYWSqtgUqy3cRoRCyHmhTZWHrIDDPR316bsXFumjTI3k00EqhoYSPqUOjio8Ittgnmv6U8rS7OyUgFFulhwAaf3Ll8EhmRv2ZqZxX7btm2VTMK0O05Ht8REgSe1cw9ooxQ92VnOFzcPL4Hxfv36SedHH2SOEME+tbucX9w0mJbmeakxC1OkdXXaAPmZ8MgIOTNk52Ri+84dcHZ1xfGTJ3Ho0GFZiBm5Btuiu4sd9vb0xOn0UwKwfr48n3J4ehsHhxMnUlScQ80y2/gSJAYEh+hcjbsEi5fopEIHj1q4W5IUjsuQIYPEeu7YniywRhBH5EBbN0pa1AjHw02MPZ+jLZu3YMOG9arA578J5ii74PW7ODmJaSUYHzFyhMbj009nKXPAOXbsGJu9eCEkJKje7YXAjsCXmQeyTLt37dI96Nu3L/z82uDEiZMosRr3EJweOnxELCf1nnRgoUSAbD9Bqrurs4BjSFiY2NyigkKNo5ts+EoENo32tArRMdFK9zOQYlGefxs/WbYJfJaX46TkOmekwyVQpRaZjBZBIyVKnGME62Q5ucFzrNXQxfL2Jgs8cuQwjT+zG6Z4ywE+/n5KOVNuQ0cTgh/KqOgAQYkI30fwx/Okdvwkr7+E8gN6S5vGRZQmcawIuqn75TlxfvJ+UqJEtxWmvMNCQiwv+irp/DlnDIg0jiQMRBjM8O9GUpIhy7zYmFhlLPgcxsV10j1mkSMBKQNFBycH4+PsTv97f3Ts1Am+fj5yj+G5yP3Fy9c4ABWVwsPdFwUFxfDz9tO4V1aWICy8LXx8WKRconGjn7WLixucHF10f3hf1Qm1qlr2fCWlHJMqZGefsfzUI/Vc0hbQw8NH85dAitdhGlK5Iz+/UA4dXFvIhHt4eskJKD09Q4EO38t7TRbT7BnGgtReDg3YMyDXgMcGEGnWTfHGDeRjPcFnE33UPteqqRCLt+nnzPEje0rZiJyY3NxQUVuDwsJiZcQMgBfSra9v4X3n2sE1VODd0dFIJlzdUCuZSVV951lp8T3c5FJDiYot9+F7+aLErVt8glx++Pyw+Q6LgyWdaUQwcUwaA0sDoO10L+0ZrSDA+r89vynDYkEj52+1ZC4MQEyQoHVXNTZ0J3ESK8/xaFyIzmCGQQ1HlkE357Xs/KyCUvt7jLyE8rGaenmQsfcrrZdOEZRzTWTdAMerooJZIWex7dWVbEzlonnGmhMyFfwdAxCSIlz7HYZMnHw2uLZ1vufICswuaEc/9p7Y0F3PTK6G6s/Ge+5/Dlw3vxefy1z/FoBQf2UWw1B/ba0oaKt/7+9qbnMBhNFMoPN7APaFsExrwXdLY3v+358NeVtiqpue628B978XXNvHJgtktzHmBphKP+HUk5rr3Iy8vP1kjcZqYy4Y/1FwrZSbJa/is9WM1KW2jjlEvszCrb/Z1bL6ewvgutEgt7bg+LeC6+aCDoFrqZcMI20vN9qQ7H80wuSNKg8ajTFlI+ZNXGzZSpcbqqz+WIjjUCtJSNsAT4QEt4WfpylurJDFmKO0nZQGEHzQAo+LMCUXZBfJSFPTyoWTleu8t0yrc4MkmOHmQVstFb+wYFNFgabrI1lpgjXpMt3ctNmTxeMmpjbUlBnQQ1sbnEklEmxxo+RnyY7Tro5MMAENWUyy7ZERkYqTpCtUwx5XuYTsO3BALXzZqIYseFbWGTkZ8BrIKlOTm6lOlimSmLRrF6m0bZ2Ds96fnnYKxaUl0r8GhYSpeK1UOls36XTbBPiLydu2baMY6+gOEZpXLIYkoGTTIDYhYXqcUgJ6w0qi4UsgWCBnhLFjxwpM/vDDD1i5YqUYVAY6ZPZZQElgvXXLVjG+TLlPnXop+vXtK/cTtpFmUJGamqJnLji4rZhZsr2UXqhZRedOYj130iKvuFjXTRaM94mFbtxU5WlbWS3wzII1AgOCBBU3VVciIjxU7dvpHtDG309spjxxa2ulTe/cuYtYf+rFCXSYgSB7zOMzmEtKSkLPXj0FlF947lkcP8msg6tY8/DwEHWBI9CkY47NmBLkkg2zARo/y9bl3LQTE+MlE+Ac5KZNVww3Tw8DilhkWlGpIlTeJwYDZIUJ4vlAcZwYALKZB+czj83vJttM4My5yX8THHMeMitCQMD5yeeHbDifCf6cc49BmD1HzfW6ybqNRaJkv3fu2CGnEgaC/LzASHmFAKvJQhlgzz9kRUlaBIeabA1BNoE6HWAIbAnUPD281HyGafzCAtq+sdbCGZHt28HXlw4flJxUYvLkMcqKLF++TPeUXTnpdMOAjGPLMaJ8p02At0Bpfn6OGGZ2cqVuP7AtC2p9ZEnHuc1Ai+MZGBCsrA7fR0kOr51SjJMpqcjLK9D9489MUyoDUHkfycRzvhCYGccpEo22erAZ+aqD0RMbRG5WObK+tkyVUh/KzAiuWTxKxlnSCBb7OhDQuaiZjrHEMziIxyVz3ZD1M6xsrQrvyBabolzeI5IUBO8EmXw+hwwZrCZVy5f/iuTkHQKSJA8Y9Mtr2sNT72PgynWNTj6U+zDTY7/k1GHtQ2ft8XXM9poCZbNjmatUUSPBuAC5MRbQGFqdeBnYc83li4y3kcwYwM11w0hPGmc+zb5CNl/yDxVEUkroqrnG54dAWBauKm400hB+L8E4x5ufYSDPJlwskCf2oOMMx4y/q6woU1MeFosyE8cz4PdTZta7T28FsA7DLzZWfA2AUluh9c+G3c3gTMPtCuTYI9MEAdkMdv1AayDN5GkJlDX5qt/wz/8EuDbSkObkE60573Pe0wKr3ZqLM+N8Hjb9At/fmvO90PFbA7JbOkbzv/+/B645TnyYnBydpNXct3sX2oW1lQ3VyZOpKK2oQa/efRHAFq/Mqzd6cs4egxYkMVptbHeN5vXizcm02IrcXljOfuYaIdbztGhvlhVvNK8ufI9t0N/6iW6WEPP+cwOrhvSg9IH1xdANY9FcMGYz58aKybW+qFANBxxMK+e6mlKEhAahXZAvPNxdgRraK1VJelFaUiB9XGZGpoCtXTXPNL8KB51dVQSYm5cj3TYdTExrc3XH0KJcWlIkey+eH7+D50QGiL6taadOCbCQXWN2Izo6Ctm5+QI/1JkeP3pMwYK6m/n5CZQTKLE72JGDh3Bg/34MGTJErDdBt19ggMBhDpshZGYqVU1gzE2HwQGZm6zsM5KMcDzahZJxLFOxoooN/dlEgtIDVt576PzJ0BG4kf0OC49At4QElNbUqJsdN01eKoFrTm6mxi+obYBYxtDQMHSMjcF333wrdnrIoEHSnBPkcQzIumbKczoQ3ZO6C7xx4yKgz8/J1aZE8Nq1Sxedx9IlS8WGRUSEyaGDxYWUE5Dx5cZOUBAR2U6AjeefmZ2ja7aLidR9Lj9fHsd8vyy3aukYUajMg4+3P3JyC9VsIz+vWJrZXr174cDBA7q/jg706y5EVa2xSmNxLNlKSmF4f8nQc64QhPF8/f2NLICFsiVFRQgLDUG/Af2xY8dOPPjQQ2gbGi3wmXbyCCLCgzBw0GBJQjq0b1/fzIPjzs3Ule43zi66FjZUYUDh6+ulZjgMFLhpk1HmHKNEhtdFC0Ju6AR5HCPKLyQBCg7W2PH6WUDJ+88AjUCWARbnIu38CCI5fsxaEGja0hbJPADdf54T1z8GqwT8DC74OR6vf/8BaqFN68l9e/eqkNG8l0V2ppkUnwN1CM3NFSDlsfV8BAXD3ctTkhc28eA8s39H5pGMZFhYO5SWViAzg50qKXlwUFFtcCibwvhhz55kXHnFZGVnDh2iwwn96wuRnn5GloYdomLELBMQde7cUX7hzH4cPHBIHTo5HomJSQKjDN6ox68oZ3BSi06dOqvbIOVSbIZDYOvqTrtIRxTkl+i7iBXkWe9smuxIE23JNuoknDZrFxlSs3aZ7MPZ66pht2262/yugbkWBBDjbAr8+GInQgYnynVqOW2wELWTlPIAt+QpfIeKBasrLX012W2rvkVNiMw50Iln/ITxCuJ37EjGr78ul7yH9Qp8tjgHKyuqVCDNc+K1m2fMyDIMLDT6amuRP8uQwRoQ63rMeVvIsH5MjHTDxpfWd9YZVw65idja7PpspXEsaVybxPtn5Cbm/SbbaVrbG2kNx6sWlVagQUJFcj9HRz1//MP5yuwRfe9JYnBda+PnrXvN+8i26h3aR6KopBhbt20D2MjJKmilpR8liQ5jLr3iLHBtoqzG4PpsGqk1pVq8mHM3wt8HrC4MRv+74LolINwsCGk1SLnwt7MJfHMvHfN/EGC3BK6bv6rWzJ7zj8e/y1w3/pz9dzM/m2ESzlMIybQS9ZnUjb711lvo2yMe7380B7M++hj9BgxEuwh2wrMBYqNbY4PERpfFQ4upsqQgNoPbFCTbC3G9A4+lnRM4tcC4nV5rfC1nP3tnTxKz2J8nYBODYBRk/L/tLND0jhi9m9EF2uyICgslBWusV7fYdEuzaVtnmrlrg3NdtQq8DN9QT7dbAXzj829g5+1zqj8eZSHOLLByF/ts9IH0DS4F67vC24UhmJX5jnWorS5Xw4zsrDOoqiis91AlG0I2m0CJjEXnuDgxtmSqMjLSxag5OTgp3c4iO7Zs5saUknJCqXIt6LW1OjZBhQoBc3KUkuRiTVadoDE3t0CyIsoByJ5ykyag4rgS8EV16CDgTmZXhXZ0oTh6VBtZQFAQgoKDkJ6VKUcSR2cnAT9ufCwc5N/JXPO7CELJcJGd37//gIBYodUZkJpkvoeAhmzjmcwsMYpBwaGIjYuDk5u7ADeBHIMEfpabOn3DWRiWzVbNKSnw9/UT2OzePQnDhg7V++g0QWYoOTlZx87Py9WmRoDL93EenEpLUwBAFo5BDBnsA/sPoH37SJ0X9bAE9NSaUkLADpdk0Tk2CQnxcHF1k8OIGNYSIw2QNtPVRZpk3gducGTksrPyrO6dLiivqEFhUQkKi8rU9GPkiBGy7uPxCgqyBcZOZ6YjMqKdNOwck/wCNnbJln6YQJXMOGUu/v4BYmspreC4EICGhIRh3rx52LH3CF596XllCZ556jHs2rUTfftSBuQjhxCCFbL6v/76q+YVGVk6jhw9cgTHjx2rZ9zoGENpCbME7dlWu6rSNBticyVaO1ILyg6AbLhE+0hrnpGZlv45PFxMsgrVPDw0zmTnyV6TfSdzx/kppw+rGJHPPTN2tMdjAGW8gk1TIUpdiA/OnDHOL+xuadL0zpKEkJmWqwl9kR0gUELwShmLKSoNFMihBItFYJRQVVaVG6s0ae1ZC+GlTp9kcNlfqqS4BseOpgg4c9kIaOuDwYP6YNfu7fD2dlaAxLWH381Mz/49B9U0hZ7XlMVER0Wp4Q3BGbMfa9euFVDnvWRgEhLaVlKrlNSTKCkuhKubk1xGCOiKikok2/L0ogsIm7HEoKioQm3F62qNLJDMpqQXcqoweThjKmAAqECnQF5z9TFGPtso2QgHB1tb3cDysmhQtqLmy4yPs7VO19vY1RF4s0CwFmzhZNveGTxn+T/Xyw8t4M9Cv2pjJ8dr5jPBIlAGTOyAqmJracdtrbINWs26bBJ3hp03NnwG8KuRWNM6NjL5jYoVTdGiAcb8Pz/IbqOGZJKyRVfJtZX3ivPQyDkMAFfBpquRa1KayTXH1OvYvVUgsoHvYT0OO0Py9/b9IIvPecosHq+Rx9VakF8gHb+pAfDXus0spocbsxS1ssjk2sL1gYEprSepA9d94RyorlEGyWHCVdecgzAaA7qmIFm3yZ4JTT5pb8znbsZmA21uk24JuLbu978fXDdnxdcaBrfx+V0Q/LXoZ32eK7WKG/7/AbD/Z8B182NXD1GbnZeNJRaGmahU+tFuDtGrWxRefP0jvPjiS2K0qEm001sXAst8DmxtsA1yGz9jzc0hA9pN6qzpfFPqrJF8pDHobO66bRBsF380DTwan5NJzTUBtFYiygbpBlybGovG32n/3gbhWjAVVJxdwGIC8bOlK+aczPsaF6mY6zl3g9I5a+MxxTr1riMWK8PNgpIALw8WxjjBESatx45sxflGouHl6Q4fL08tkPQEJjAJDQoWaGXhDt9LUOPqRHsnV7i4cmM16dnTGafkLsIFnNIRpvUJVDgnqCcl6CCrSAZbPtWhBJ9kPv3rO41t27yl3pGBRZtFFgPLYIEpcy7+BJJkFenvnJJ5WlpqDzqUeHtLfqIW7M7OKCsrtlLa3sjKzBQrQ5abgQPB1/79B2WZRoBHmYBYazKF7cIRG9dZGw7bLCfvSBYAYzMOAji7iU5RQb4sy9JSU6XlJbDz8vbEmNGj0TEmRjplvp+BKNsG79+7z2pD7atmFgTjFWXluh6OycCBA/V/Bq/8GVkmf39jeZeRkaWCsOSdO5CWkob4rl3Qq1cP6Sm5sbHzH8eHn+NcIbNMGQVbaIcGB6ubY1lZFc5kZaO8vAqduyQgv6AIWTksgnNAZHg7hIWHip0uLMyTtMjd0xW+Pt7Iyc7CoSOHNK/I5jEIoISI50l2mJp5arwpZWAgxCU+MDAICxYsQGGlG75d8jmiomMw/corkZy8CQMG9NcYDhs2DF5eHpoTlJhwfrBxDtnljFOnFLSQCRXbWFNjHEDYNZSdM+uqdY/FOBcXK83P+8p7z3ulJiUVFaalu4eH1ZreU7svgZJxMigwzxWDNdlPsjjYODJwXGlDRqkPx5+gm/OU2QbNfxc3pcL5uJH9ZkEjmT2OJYGy9MqUTLgamRPnHdccBmjx8d2U8eO1cQwzs7N03/hs8fPKvDhTP95JEpG0VN6TYuTllSHlZJo01c4uToiJaY/Bg/tg69aNqKktld6c40+JQmRke3i4emrc8/OK5OceExurdvcEwRwrWu0xOOIzw/np7GK6X7LZVXp6imw8WfhIwEZ2ldkHAn1KUygNcnXxwvbtO+Dp4afnnePKtYrjVwsjXzAcAcF2jTz3DSA29Tt6r1WcqF4AtK6z8JFAOIyFnpMzixXZGMX4QJvPWgX2XDcpEbPWSBUIWtZ2nDM2uBaYFXDV4mtAtjk71Y/w3hEQ2p1jPdzdtJ4wG8BAhcfn3KiuYlMidmQ0TkcMelkcKNacU4nrLoMh7VGmaZgtE25M5thkiJqKsWmXhSdraatXw+ukvITEDskSB7i7uWpt4RzlnOM9YZaHMqx6qz05e5jztOVWajbDWhFHSkoMQcmsGUEvMywE6xxPgm0GWuo6ye6O7DBZ33rdOKPYbnRV1WUmy6R+CDyWIZFFRLlYoN+6k5xnDlOmzzgXXDuYCWI+aG2w1oShKN5Q7tYXN2H/GtP2DaChIe3RMPHO1Ye2BAzOD7T/O+Cax/stALs1bG7LTWOaXKUlCznfd/+3GWyezYWcRlpzzQ1X9P8SXJ8LwuxztR/wswPHWmuBMMxr4/dyMyB7Rm0hN8NVK1eiV7cYvPjP9/HsU08jqVdPbbbUNnIB58Zia6/ScLZAAAAgAElEQVSbG5+GhfJcJrZpENrAaHCOG3P/+uekUcDW9DjnHtd8zgaf5rk289ss9g0V2gaAm3QaN3h7LTCfZzV+tTHvr6rS++yOg0Z/yI6H5udmHA1rooXdChIMad2gkzP2UNTOmQpw+5kzm5NZdPl9ZGWagn2dv23r1OjRscsleE5kcM2GYOzyyDiwIp6LI7s21tVUw90F8HBztZoFVGkBjQwPh7u7q7rHMbAicPDx9NSaWF1VLps/FrkZpwLT9ZFyidSTKZI7cEwDg0LVFa6yvAKp6WlyLGARF5kQbvAEJ9WV1ZIL0KIsNysbhXn5sn+ibzcb05zKPIMCem07OQrQMFiocXIUoMrMzRGQJ2gja03mk2NGnShf3h4e6lxIKQL1u5yjlF5wjvZM6i7pxpYtm/SemI6xWL9xvUAfnVAIvBkMME1K6QT9hNmSOz01XRuRXdTF4idudFddeSVGjhipsaaMhSAx80wGUk6e0LjamRACKtp4sQELnVmGDh0iTfPhw0cExlhoNnLkSBXIbdq6Weebk5erVsztIyMwdOhQgTKCENpqqYjJ2cXyxs6Ht6eXui2ymC49/bRpHS4Lr2pEdYhRAVao5WtO5plgnGxVeWWZAg6yjQxClJVITcHuPbsEiAlYed30kGbWoUfv3gpcWCDJgji6pHBeL1q0CNlF1Vg0/xM1Ebl+xjQViI0dO1rZBQZ2HC+CVtt1gwEMfaX5fQSeHD8GT7ZNH7XR1Jizk6h8walNZjFdbS38fX11b5WKdnDUuIVFtNO9ZsZC8pdevXQOnBdkvNX4orpKbDi7znEpobc75wMf1wD/AD3j1N+ywI1jx3Mhc810eXl5qQAwsxF8JlkIRlBHMEOwSQlQx46xak5DUM55xLlLJpBZnN27d6GkrAT9+vfXWsn7ziCP18W5QKBE3XVQEG0iq7BtWzIK8gsRERmOnj27ISDAD3v37Ubbtv6SAW3ftgP5+cUYM2YsSorLZeXHrBDPQ44yZVUCfwxQ2OCG4x0Y6C8bQweHasya9QkmTBgNHx9PrFm7EgUFubom3ic6yZw5k2V8rR1YvO4jspBrPUEnAxY23yH7XlfD7ImrmPCi4gIUFuXDyYUNn+iVX2OBROOAweeBmREfb1/9m0E7X3puMrMQEGC6qXL9YoDPOUlmlWu4CklhGjPJr1tF1rW6pyr6s8C6zQqLQbcAugms2EKAzZBMoSJbgPPF9ZIZGOn61USG1qZukqdS011RYdhePm+OTsxmGb9par/Z2IksMtuQE4jX66h5XMsmUDal1bT2Y2MwI2kyloPGj5pOUCRAaPvp4+Ou2oeQkEAFZ87OrEFyVEZFgYU6MZo9zdjtGc075yPXW94TZs3YLIsFtswCMpNJX3eeD4/nzlbocNDzw7FzoGOLvtMoAyhX4nXIItPZ6LudXdnkxkX3jmsPx4dkDK9FRBNBO/exyddMbwZcm43W3sgaUs9AXbWp4FQqt3Euo4mO0t60zX7XAri2zqAl4Hl+IPd/B1w3IKPmdbXnBBAtgGs7APhvSkRasvFrPcD+nwHX9gQ3qSpjQE+GK4etSsWQyszHmqrWeyxbH6au7La2dB7Yt28vli9fgT6JHfHCa+/gycceRmxnLvYmBa+OgfXG9iai1/yXBo4Wciy6M0wj08t8oA1grjPskbOrmFS7qIEPLHW43JTI3CitZUXM3MyYbuXCTWadKXACXy2ualfbSHpB2thqy+rr5y89oXSErtR5mu/g4kOJgPHcdRLr1UZWW14GH1uuACdPHEf6qdMoo36ytlz2bu5+AWp6EhERqUIknjejd2oZyXLyfGzDf1MMRKbVT9dckJ9n3BBs9w+rPsMUUZkUKceR56tGK9TfMjhgIVF1tTZrboT1ArZGhcg8FvXN3Bi56ZlCP09tAkqz0nu2thptfNzQhj7WAmrctIqxaeM6FSnRaYTpcx5HjAyVhXU1KFMbZ3dpYmV7Vl4qoMb7WlRcKlBaXmlYQC7mufk8T4JxYwXl5+uPNv7suuaBgDb+2LtnH3KyMhEc2BY5WdnqlEYJRkBIsCQQReVms+/apSsiY6Lg6u6GTVu3CSiTqeP105OXumP+UYFaUZGs0Vhox5solt7LS23UfTy9sGbtOqxevUrNJbjxFZUYhwQCEDKUdP9gUFNRXobeffogJiZWLiQcCwIOAdPCQmVj+vXpg0EDB2L/gYNqNEIgKkAhCzQPMYAEseSCggLbqsMjx4zzjbry2NiOWLFihQAEx5BFZq7uHmr+QhcLEoB8xggu2ejFw8NLzCE/T400LfXIbEsGoWY3p7T508aN84sgM6htMNoGtsW6jevFihKwco5S7x4YFKAiPMpOTLrfDUePH8O+/QfkBtI+sr1S7mwiwQCErDE11gSBnGd0ZCEz9vnnX+JUTgk+XzhXzWMuvuRSHNm/Q84qnHvlpSU6Jjs5MnCgk4abmzMSuyVIVsNxY7dKBhCUv/DBJUgl8CWLR200gzIGBtTWRkUaC0HThS8fu3bvVQtqPjNquZ6QqICMjhqcf9Rzh4SYgkauhRzLqopy3e/szDN6Dvj9tsMCZRucq2Kis3I0z06lpwmw8B8EeAzoOsXFIbxdBDw9XNWNkS9q5nk/qOelOwkDBwYmct5xcULP3r1w/Pgxgf2IdhHYsXOHzpGgndkVdlqMjOwgsJx5Jks2aL6+bFeepSLUoCB6l2dIulVSUq7mQGyFzqJFPgPGpjAQhflFsqVk8GMai7DA1VsuJQEBvpKLUA5C0F5SUohTp1L1nPJeBAS2FViig8nx4ydRVmqYZzK7wUEhWlfsBj3V1dTnekqO4+rmrHubnXtGxc58RsgK21kHji+fUQYTBLF8LilDo3SHwRUJTAFpAnE2VREbbIqn5eXv7Kqx4tpKG76cvBwx0MRlVQY/mywegSeZ4kaYzXRYdFStBF+Uw3C9paTOEBaG0OD80X7lajq+oo7stLF3JdhmV0ijtzYe7TpXJwerXbjx3OZ1cv+jfp9jw+JIrv0E4wLVLi7KtHFue3mwXTqlImTo6X7CLGOpgmP+XYw0SRE5e5gOjXxx/OymSHx2GLQzYOMc4LPGcSG7z+CVc4JriCwFVXxaayQm1Ppb0hIV2tMakH0X5ELlKM97vcfdNKfhdRrduWGtJe9pRDY7TLjq6vOCayMbamCY9XerirNeGdIYYNup6yZNOCz5UQOurNd0n13YVA/SLI/bc4DmefSwBoicfRmtB3w2prKLCM4+6m9hruuBbnMn/ht+dhYb3djn+gLuJS0x2P+Jc/v9IPvC4Lq19+x872ucNWl2uOX04KQGD/t27YSHCztQuaO62swdBwfbecN46BKsllbXISIyQpsRdYYH9uzDtz/8gFGD+uLdj2fj9VdeNIdqEmgycs/KzEBlrQM8vP0QERaC8pIiZOcWoEtCoh7uVSt+RWjbtvD08UPWmVPw9muD8Mj22L5pgyzT6M9K/ainbwCGDBsuQGp3vuJUIGAgk7532ya0i4wQgKyqogeoKVCxJRl2OtEwwUBxeQ28vTzV6pkpfGrGfv7uOwT4+wt8VlWzm5eTUvIxXTqLuWG3u5STJyWLCfBxQ3iHOCQmdBNAYvMR/vz4oT3IzilAQFAIEhITJRng+bG7YGhwIJhl5T0i23v6VAZ69BusTWJX8hYEBQaoZXg1NyGLRVcKs8b4xnIjq6hxQOcuXQQWuejzpa53B/fD14eA2UULvbmXZkUgqOU/CLwqa511znFdu2rD4Bu8vHzMONWxeYIL3Fxc1BRm4cKFyMo8Jb9oU+NuWgMzByrPVTI2lRUoKsxBl67xGHfRSLTvwO5tu/HFl0tQUlED/zYBOj7PRYxNbS0yT5/ByOF9lAresGk7fLz8VEhoCowcBSC5CbJhjgNT/tXVYpDbtPFBz17dxayuXLkSKWkZCG8XijpnD0vraVxX7MCL16a0q+X3Sr2sn487enZPqi8KTE05gYWffYc2gQGmcxs152qQ0OjpoS67tFRFoN26xePyy/6g4suvvvoahw4cR1BomMAvQVlStziEhofgx2UbEeDnI8kK7Qp53LiOHbBhUzICfL3h7OmPwoJ8dI6NxNVXTkWvnr3g5++HHck7pGW1WzJ/9dVSHD9VgHYRoQpy+Izp3GwPdFXwm8Ypni416NUzCZOnTEbmmUzMm78IWdlFcPMyHsx8BgjAwgJ9MLBfL3z93ffw8fLXs8dObRw3MnDyKa6rwOBB/QSCfvppJQKCwzSHTIMK63FX6poZ3joFmXQhGDigj5oL0WbxwOFULJw/Sy4mf739bmzfug1cZux1mvOJwT4Dz4wzWYjrEIQhg/rKYYXvUYOgtFPYuesg/AIC4WSzYtatsd036BbSv2dXDBo4QGCZkodNW3cjlPKLWpPQJnNcXVmKhPhO2Lv3oNa7wNAwC/SYZ5JzhTKnirIS+Ho6o4c6FvrrXnActifvwu69R1RA66aC3kaEmVVXYlpSl8INVejRIwlJifEaH66bbQPaCFSTnSaIZIDj4OygpjYMCAnAWY9AoKwC05xcyxavQAFJp05xcmDIL8hDdXUZSsvYMMa4fhA4ubh4ICgoDBXl7GB5Rq4Wefk5OHb0qHS7vt6+CvzpES2G1NnMCYJVBh5c944dP4rgoLb6Nz3HU9NSBfoIpKqr2aHVB4cPHYa7uzeys3MkneDzyCLnSnUwpKViheYKAVxIcBhOZ5zByROpWucInH18/UQIEPBxXHnd/A6OM5lwZoOoMSbrzmY4tpab5AnHj8NOqQ7fV+fALAG7R9Yp0MsvYOFnqT5TZWX7BBApmSDjamcF2YxLsgYSCUYrztbwCjrcjBuGsoEWwWSAM5l1+rRTouGqxi2ijy2JiNaZakoqKlFdUyUJB6/Jz89HfuAic7w8de/J6htixxAcNvAn0cRW48VFBaqHYe0IC4wrq9hRkUWcpuW4EQ0y0Cb4NsCY+ykJLq6hDMRZV0CiSEy8h4dpiuPsojoY6v1573hcUyxK4E/nEWfVsJjeLIbFt/2u+W/7GWRAK817HcU3bABMVxLjFd4YgziMuezyc8E1i+jqKz7txcSq1KyxNZONmWt7xbEvu8EVwACPs6r76vVFDVix8cGslHzjQrAWiwP/94Dr/wSINejAdmU5G5BeCIC2BmD/3vP7fQC7se7+XA3+fxtc88HnQ3XwwAGkHTuI2+64EwP790FZRTkcZKNniiF4HnxgyGIt/eEHfPvtt+gQESldLwtkvvr6a4wc0AdHTqRKV6opbpWx0A2JeZ+U1DS88fpr2L9rBxL6DMTrr76Eo8eO47VXXxXzwLTd0T3JeOKFV5CUmIB/vf8vrF2/HkFBwUg5vA/3Pvg4BvTtjXff/wDLlq/AJZdcAicnkza0wSPPc8+evchKP4nnX3kN4aFBKC4tI6LUxk3GQtfCrl2WXzcX9u07dmHe3NmoqKpCn74EEWXYsGoVrr3pJkyeNAlVFWW61nvv+4eK+wYMHiLLM9oQjhh1Ea6cOgWxHTsiNobm+m6oqOKGlolDhw/j+x9/wReffSYgOmTIUDFXZPMeeeQhOQswaDly9Bju+stNSOg1SN7CLHp76OGHVaxG716yd3awTMDA9FvG6TOYv3CRwAO9Vvv36ydgtXPHdoGbe/5+rzyVZbtkMTZicCyNYEZWNj744AOB8aHDhqNT584CNr7efiZVywXWieyUp8DA++++jcFDB+O+v9+tNgUC12p6UCP2jB3vWOy0es0qvPPOB+jUMRozpl2NzKxszF3wOa6+4jJMuWSyvFp5Qrwupnrvm/koojuEwK9NoIDOPXfcjm7x3bSoE9gLXMsS1EHaV96bZatW4vMl38DPyw1XXH455s6ZK5nISy+9iIjI9qalu6y/LNkOQQNTvFb74IqqSuxO3o5P5yxQVfuUSybJdu+775Zi09b9ePD+O5CQ1EObOxk2s0E06AlPpadg0WdfY/mKNRjUP1FM/IYtu9GlY3s8+/xL0vk+9+wzcHHzQFCwH5Yt34Snn/wHunfvhaVLl+LLxYvRPjIM23Ycxj1/uQEXT7kEP/3wNebMmYNLL71Uftgs8KQPN1knFc/l5mLW3CVoHxGK1998xepCR8cIo683hUmOuvbszNNYMH8Rtm3djAkTxytTMWfBV7jk4vGYNHE8XNzcxXwtnL8Q69auRVzHaPy8ahvuu/NGTL5kqmHDnF3FdhcW5OLqGTdi0viRmks7duzAm2+8CU8fY2WngjVrc2Uwy02WbhILF32Gg4cO4+KJY1XsuWXbHnz+2Tx0S+iOnTu2IS8nC47SqZraAOrq+fdD+3bi8aeeR3yXDhgxfLg08kePmuLWo0dPoM7ZE3+/+y+Iio0zZQWUbHKNcXKSdnTT5o2YP3e+mMXOcdHygyZb98jjjyMwsI38vHfvTMbrb7wldv7w0TQMGpCEhx950oATSx5G/S2zVydPHMUnn86VF/egQX30LNJKcPPWncjOLcTdd/4JXePjJbEw+w31wsQLRrfKZ/m99/6lQLxzbAd0T+qqYlFnR7K9piiOYEtMuyMEmAlyTEFdqK6LhXTrN6xHVaWxUCstK1bgTLkQ5zgltHZHS4JVOliUlVUirmMX1NU64djxE6aRT1YG9u7dI8aT7jv0AaeMhMXn/Bm1/Hy+CN67xccrQ2F0tKbIkG42fIaCQ0LlqEPmm90Z2XKcQI4gXE4nNcwa0i7PSdkcAmeBSB9fXReLhWlXp0LnkHDJt0i+cD3h5yi5IZNLGRkDV54Pn2cCZYJC082xBmXlpQKTLIhlG/gDh46omynJCIJVFTaqy2wFKpS9NGSRLbtjwG4X09vyQBdX48LDcyH7y3uqNVOOHWTJ2THXOG3IptSd1pHUWhucRlBq7zME6gaQGnZZRYlOtOwkOx+BkOBguNFJhrI6i81WISMLCYuKJOs6nZqqYlZmhxio8Xdc/xkMGPu9Bus9rgG8dsN801LSaudeWamsqSmqNYWPkuDQuk/fZc6fa7h5T50CD2mzLUJCOmrLfpJ/FwNv7b1cTyurafFoWHl5cqsOs8HNRHv0qEumngOu7XbEhpCzuh2xNpWTzjD89X6E5ni2vvV8zKRluNKEeTWscIM7SYPbQBNAeQFtqQ39/7cw1404nyaWO41/07q/n6+hz38CYJ/vDFoDcFsC2K0D8LYet3Vj0Zpxbcpcny1NIsApUfX6iRPHcXjPblx17XT06pEgX1vT9tTAZL6nR4/uiIuNUUHM/Q89ghXLf4WPnx9yM8/grr/dh6j2EVq8GhfccZHpEB2N3t2TtFDccuut2LB6FYaOmYDVP3+H7Tt34dbb/oyq2jpUVtXg2L5dWPL9Txg2eCD+PvMhLFq4CMEhwTh17BBmzVuIKRMn4N5/PIwPP/4YEyZM1KJuv+zCmAMHDuH0iaO46777ERwUCE9vb4wYOlTawQ0bNksrzMXEpNocMX3a5doo5i1chJdffgnhEe3VBnz1Lz9hyhVX4Ybrr8fAvr3g4u6JHr37IvP0KXTqEi+/3D9MnYqZ992DoOAQrFq1Wi1/jfWU2SRHjRqJkqICfDpnHl57+WVERsVK93YmPQV/ueNujB49Cn16JmLX3gMY0r83EnoPUFENg5h5c2ahe0I3fPfzCpxKS5UGlBs/GajRY0ZLe3fgwEH88403sXTJV+jes5f0otu2bJEV3vTr/oiIduGWdtwEbtw0uCH0799fLhQr16zFgzNnIi8nB8MuGm11+HKWn6l0c+4essFLS0vFs08+hgFDBuOmG67X+sbeMdzYuZHSRaBDRHv0GzBYjP4/X3oWH308GxeNHKUGAp99/gXGjRsnPamzo6NkFn369cOBQ4cxYcI4tA0Jkpby0IHDePvttzFxwjhsTd6BfXv2oLScjiSOYpBYuZ+YmChWaf68efjXe//CqJEj1Lr6+ImTePKJx9CmTYBYoWHDR8LL0w1LvlqilDnvCWUYnTp2ROeuXVFTWYpvvvkGb7zxBtgUJS4uDqtWrZJe+LrrpiMmtlO9rMhOApId69atG6Ki2yuw+utf78aOHbvQI6kLDh1JRWxMJH76+RfkF5Vj2hVTkVtQiLCwQKxavQW//Pw1+vYbjk9nvYsnnnhCDif7D5zAe2+8jBk33IJZH7yGxx9/XG4dZC+5OVJnTlBDkLdzx058tXQFevfohDVbd6CkoBTbt6zFsWMn9B5uuGTekrp3R5duiTh8aD9eevYp7N67T84Q6zdsUuHjxZMmYcLFk+Hh5YsnHnsYixYsxKCB/bFw8Q+4auoETJ5yiZi2rt0S0bNnD5w+lYbEpN647NLJko7tSN6Omf+YCQ8vHzHkBOEEBGS3WOzaq1dvtItojw3r1+Lhhx5CSWmB7tkPPy7H3Xfdho4dO0v6woCVEg/pQh2B+K4J6NqtB47u34opky9GYlICRl80WoWxe/ftM10Qc4twPP0MbrlxOjp27iJwX1PjrECEQdWAgYP0fYs/X4AXXngFVeUVYgc5fn+69RYMHDgAI0dPxLq1q3DtjOlqA38yJQ1JCV1w0823WsGCkVfFdeyI4cOGCUB8u2QxnnzyKRXgde0Sh+6JCVi+ci1y84rw7nvvoFt8nHytKf0xRYZmTAYPGYq2IR2wZdMafPrhe/hh6Q+Ii4tEbCzdb1jMVyftdXx8VwFHdssk488mQlxHGjel4brFtL6Pjx8CAv1w5MhhpKaeVOBEOQfHR44nPnSUcUZFeTUcHJ3h5Uk9eKVkS5R2cK3n2se1gZIhdnBlJpIFs8zmkEnnPOI5nUrPxP4DB1SYSYaWYE3SHBc3gVaCTnnYu7sLKPL5YFv1mppyhIWHW4WthWLSyS5Tz6waFLLKlHUVFcPB0QX+bQLFlJNlZXBICQslTgqYCgtV9MmMV47VPIl7ku1tTpac2nX+2XfwEHbt3KUAj+dJJxo+9zwO9fi2x7PtAOdICzkqD6wOhMZhg37XbKFu5Ha8RoIyFQgSyFqOH+x0y3WSAQOZYGM4ZWp1+D0s0CV7zD98H4E2g63MzAxk52TpWlnMzGeAmRReJ+erCJDqKhTk5cv6sZTyDUqPWTjo7CJmn0y3tN+WCxSLvBl0EPjzxSCRbD/nBEG75C2Wpp2/t0G4nQWgxI8adhau83rVLt4kOA2aVbBhMK1dHK+rJZtNmaKTkdQIiEtf7ajgn2v2WThl1B8uOS+4NimwJnILgWvzs7O02PpZa9P+hpmxo5+mRVw2wKtPoV1ADvG/GVy3DmReGFwaQ/lzX/9NgN2a8/79APu/D66bjho3UTIxLEDZvnkTqsoKpItTUNcoVcPFOjI6Bs889xzGDR+Kb39dgTvuuEMar6KcLNP4w8n2LrXmfJ3ROP5t5oO49dZb8eMPP+DB++9DyrFjGDx6LNb+8iO2bE/Grbfdhoqqaji7uuHQrmT8uGIV+vfpjfsfehizZ8+WVi/18EF8OHsuLrl4Mh54+BF8+ukcDB8+HD7efvWXZLespY5x755dcKypEoMQGRWDr5d8gQA/X9x6+z34YemXhkWQjZ8Dpt94Mx6a+YAY6T/fcSc2bd6K/v37YfWK5airqsBFY8fhxeefQ3THjuiW1F1j5SudWlu8/No/MWJAH7z05rt46403UFxYKMlEXU2VmJpJl16F5598XNZlZL1//vEnDBk+Ar/8sFSa2BtuvBmPPPQgUlLT0btnIrol9RRrRXA9d95c9OqRiOtvuAXfffOV5UBi2IOePXvhpptvwuWXTsXefftxx513YuvWbbjyyqulTdyevB2u3CjImDRaK+Sk4uSCUReNwlNPPimN6xtvvY1nnn4W4ydNMt7H8jJltzdvMRvUeVZUlOKlF19EWsoxbfiGSjDZOJudaOPnhzvuuF0ghczFlIsnIC+vUI01vv3mW5Ap93R3k+Z3/PjxeP3113HseAomThyP8Igodf3at3e3wDXZ1b/edQcWLVhU34pXGl5vb9x000246+475Xpx9113oaiwQOzGhk2blcLmHtA9sRvefPsddIqNxuDBg3EixaSh2fQisI0vpl8zDffee58cM/5+zz3Sl/7hD1Pw64oV2LhpK/z9vFFdw1QxUFlppEN8kcnv0SMBjz72MPr3H4YFCz7BHXfcif79+iItPVN+1z/+9Aty8wpwyZSJkvV069oJCz9bgs8/m40RIyfg01nv429/v1+bbWFROT754G1Mm3EDPnr/Ncyc+SiGDRsom0Ru7h0iI1VYyde6NWvxxedfIaRdNDZuXIfTGZm45557sGnLtvqsnouDI3omxeOhRx5BvyEjkLxxDa69/jrTuru8HIeOpQogrVr5M8IjovHwQw/i559+xPRpV+KRJ1+Ep4ebNJi83jtuvwX33j8TWRlpGDBwIHr17KEW6l99/Z0KxYwMiwV7jqipNU4Ejs4uSOjWGc8+9wJ69OiN115+CS++/BIiQgOx5+Bx+Pr6wMvdFVXVNfqOtv5eyC0qQ1CAP55+4lFMuWwa3n3teTzw6FMYNrCnMli+cmrwEKt68kQavljyrXTAzo7OKCynZIczkUWMXpgxYwbuvPMuePn44oF7/4ZPPp2P6KgIuY8UlpRj7EUjMXfhl1i7huD6Gs05PpsnTqSrjkIAwrJP4zhMmTQejzz6iFwqHpx5P5YsWYwJ48dh2JDB+OGnZThxIhXvvPceevXuiZuvvxbf/7KqwZLTwQED+3bHjTfejHGT/oDkDSvxyMzHcOz4ftx443VISzluCnzZ4j4qWudIjTBT95R60UOedoss4mQNA4vHqc+mfKtduzAFHXv2soAxSHUADCrD24WbmghfP4SG0nLQW7prMp/UcVdWsvV7hoAZ5WZcq5xcqaN1hL8fgajpEEqgxuLiosJSacopWcvMzNZaHBYWqXWDoJGdQzmfUk+cREFBHugekZ2VqXoPd7c6VFdXwNu3QnUNZn/2RcbpHLi4B0uDnp9fJG92ymp4XaJAds8AACAASURBVFwzqe8muKYE0dYCE5izaJYgn4CX1p98P6VtZIH5OQYeLMzjsWTz6e0tqQ2zkdIYl5TJVpLgkTUT9tzlempgXa30wrx2fif/cB3jc8N9ws3DTcQGj6Ugxtsb3vR+dzftySnToASG303gzWCBMkZpkB0dVdytFvZ52Rpj21VFbhyVlQLGXG8NuWoBYOqaHUgCmWJHrs0MpoKCTIfEulqTjTXg2nRh5PcRVKszKgs7WYxPyQaDmkoTuPAPCxZJitjv578JypmJZFdIVycjnbERtt3p0TROYqt4DzjToYSe2N4+Iijsa2Vw5k5MwEyxJAdm/XS4aOrZTWTMHtIA6JoWLTpQx9VIh22L0AzQvjC4brzx2V2IzgGJzeitW2ZTf78sxAD95s+/NUDyfBC55XP/98B1SwC4tRKRf/e8f8uYND8G/2/BtZmzdSrgICvAqnSCKJNS5+ZnOnlR10WdV/qxI5h4yVR8+umnyD6Vhhl/vBFHjxxGRFSsUkj2i96ZZIoOH9ivaHjj5o3oEhuL5155Fe+/9z4Kc7IxcPhwrP3lJ7GTZK6rubA5u2B/8jb8tGIVenVPxL0zH8LcuXNl+cVjfzxnniQaBNeffDIbI0aMOAtc83oYpXPBKCgskLY19fhx+Pj5Y8Wv38HfxxtXX3szVq9Yhrj47mJv2LAhO+045n3+JS4aMQyPPf0sXn/9DTG7jPT37kpGx5hYvP3Wm4iOi0OX+ARtagR5EyZMwAtPPYGSyjr06NlT8hpuGGRH+Vka6VcUZOPt9z7CVZdNwafzFuLee+5Etx79UVNbgV07d+L6667DU489gpSUdPTskYD4hKT6zluz53yKxG7xuPTyq7Hsp++RmNhdTBvZw81bNqFdRIQkBt2TEvHyK6/hqaefxvjxE3VuWTnZaheuzaSSQQYXeCdpnNlo49CBvXjsiSdx371/w6p16zB92gwkJHXHyItGa0NjWtHWJpNpZqqU8/vQgQOSi7CxhBxSKsvhCHqYlmALQR6A9957Dz1798ff7r4Di79aiptu/KPGg5s659b7//oXJk2ajE8++QQnTqZhwoSxiGjfUVrufXt2ClyTzb7lz7dg1oezENe5s+zRuLjTJ5ps6b6D+xAWHIqZM2fis0ULMXDAADE/dGugHR1T3h9+PAudO8YoUDp+/IQKBAlU9uzZrVbu9FMOCW+H555+Ah9++CGuvXaGMjF79u5BdXUl0lLTpM0kI8Z7a67hNNav24xrr5uB555/BQV5GXLqoIdyQWEZwsKC8M23vyiFe9WVU1XgFBvTHl9+9T0+/2wORl00AR/+6y3cc8+9SnUXFJZjzsfv4srp1+OTD97A/Q88hDFjRqJL5zgFRWr/7kNtbDtsWL9R8hc/vxCs3bAWWTl5+OMfb0RxXjYuGjVSGzfHZs2mbZg4fixeefMdVNeUYfyo0XJZuOmm6/Hyyy9j0/Y92LFtA9pHx+KhBx/CmtWr8cTjD2Pf/v04fOigwMH2HXv1rD382FPIOZOKwYMHYdy48eoquXr1asmQaGtH/Wx1bR2iOkSJHaRkZNnyVbjzrtvxwvMvYfWKlbh6+nR0jgpHx7g4gTqCFtsKjWDk66+/kXf062+9ic6d4jB6xDDs2nUI48cPQ0hwkBpTEMSpm2R5FZavWI7k5G3IUSt7T/gHBIvpyy1gR9FKvPfOWxgzfjK+/3Yxrrz6Wgwb3A/t2kXg629/xLjRIzBv0WKsXbMa186YpiyEv78vdu/ZrSCSMgFKgUgasKNmTl4J3nn7VVx3/Q344L238cSTz2Dc2JFyI9m8NRksX3jn3XfRq09vTJ00Ht/+tArxcZHy/yZoX70+GT7uwI8//4LEhB746O038MILL+Gyyy9G2wAfzSuCFdtyr6KK+mSgZ4+eAmC0fiSwpGUfZXk2uCSoZPBLMGlbF7KQkNaDxcWFKoRMSEySo0VqKu0AjR0h9dXq9ujpre6b6empSEk/oecrNydLkhCyriwCZXMnLy8/FBfR2YTvzTByIQc2VgqTxIbuM06OzigqKEBefi7S04/LL59z1821Wu4jPfuE6tgc05ysOqxYvg4e3pEYNGiwGteUVlQg/RQLMPPlBJSdcwZpaemaIwT4LOrl88SsAAkUgluCWY6LGiOpsJuyEVrjVQpIy8Nc3SR9xJLzueXc4Djb+55asFtFeizmpiMIx5RrLMEzg1vuIwx2CFD5M2bXOBdNs6FS3WO6b5SUltQXIvP7WYxLYO1kdxOWJKRO58cARwWNVr0cr6WeQTZaCgVIhqH2gY+Xl8grniPnO4MKemyz5obSH+nBpaiw5Rh087DcSKy+A2o4U2PamlO3rq6LVdUCw5z3vB5JTdg+Xa4fLuqaStBunx+fd0+rsUw9BuZ8sKQjxLumqY2RgpCFt92s6rHB+CsuN47djV91VtVjPYiWp4IB5Ba45hc2Bt7G8eBcHW3jr60Hr1Y7VPV7bPKRfw+MnguuWwKfzXDB55x/c+diN8K4MCRu5ttbZN/P940NlmXNveP/MoN99rm33knkfNfckiyE+jiCMT4E9Detkb60Rq1iuThwQ2Mqj3Y91CD7BbbFgZ3bcSojA3/+6x3YsnkzBg0dAbptKPindqy6WiBn0/p1GDR0KH5cshjJO3fh5j/dgoxM0/Wvd79+WLfsZ2zbsVPMdXFZOYpK6JJQjh+//17FjnfceReWr1wlWcHRvbvxyfwFmDhuggWuPxG49vUxx+XLFKMYDSfHg0Bj48aNWlTWrvoJAb4+AtfbNm/A4BFjtInQJm7r+pV45sWXccdtf8LTz7+El197HSNGDNdCunHdGjUseeetNwSue/ftj0N79sDN2xt//vOf8ejMB3D4RBr690xCp8Qe6N27jzZLPscsily+fDmmTrkEb7/5T1CucuVll8CvbRji4zth+bJluObqaXjqiUdx7EQKevZIRNf4BDEUXLBmfzpLqVmC680b12PMmDFaBLlA0yVh/fp1uPXW2/Diiy9g3dp1mHbNNERGRskBgo1aeH28/5XVNWogIbeSqkoxPKuX/4Irr5mOf739FjZt3oLpM65DZFQULr/iKrQNMjZ9XHy10KstsIsJRDIzUVpcJKcMP38fabpdnBzllrFi9Wqs+HU5vlq8GAMGDcXzzz6Nt95+F9OnXYVOHTvJwaO8rByPPvoohgwdio9nfYITKWkYO24MoqIMuN61Z4cB1+PG48abZmDe3M8xeEh/tAtrB3+/NlizbjV27dqH1WtWoE/vfnj88Ufw5ptv4q+336408S+//Iy8/AKB3fff/wAxUR0wdMhgpKalia3u1i0Ba9euweeff4HPPvscF40Zi9deeQGv/vNVXH31NFnLUeOblpYi72zOpT69eytLwu9kRuDV195Cr57d8eFHs7WJjxo5xHjeVlWhQ4d2+Pa7H6XznTH9SrF9Xp6u0t7TgSQyMg4vvsBxeQcR7UJx4NBJzPnwHVx+zXX49MO38Njjj4rpj+8ar42vsow+so7yKmbHzHlz50lL/OvKVXoGr7/hZrg61OKWP90kRwUya0t/+FmyoKVffwV3v2BcffklKCwuw52334L3338fy9dsxtbNaxAV3QkzZz6ATZs24tGHZ6q2gUWU+/ftw3MvvIpx48bgEQtc9+vXFzfceCPGjhmDH3/+2ThilBonmIkTJmLYiNGaG8t++RnvvPsOunTqgjnz56sIa/S4iejRJQbRMTGag5TfEORknM6QneDsBV/gb7ffikeeehab1q/FpX+4DPFdotGnTy8FeXQlMeuQWY8IKo4cOSrnFFrORUfHan5TD7z4qyV4/oUXMeOG27Bh7XKMnTAZF40YjI4d4/DZZ4sxefJEvP/R7HpwTRBMJxSCVIEHS0NL3S/Hc8GCz3D//X/Ho08+iy8/X4T77v07pk69WMBhy7Zk1Va89+576DdwAKZOGoufl6/D+NFDMWrUKAG/nTt3YN68L/HwIw/gvpmPY93yX3DLn29Hvx6dMKh/T7GbHBMGJlyHU9NTsHXbVhWL89wEiCwGsm0Qi/w8BbLPZGYiJjpaAGzZsmWahyqu8/CQJIogiSCR+OJU+mn9nproU6fTlXnr3asPBvTvLzlVVhaZbDecOpUmQiU4uC0KC+gmY9I1BGKR7SNx+pSxLOR85BpDf2vKCVinUVFeKbcRFvlmZuSq26ePD9ljZ/QZlAl3D0d4eNahvDAeX325GpXlfZHQPRF1Tg4or6zC0WPHZHVJRpR2c2R1bbcLXheLOjmeLDJmkM1roHSPcyknO1drIplcvgyANE1WGMC6q6NoRr1vOKV1BL1c43gMMsEEzJQQcq1vALqVCtgpaWFdDtdTPl88D+5hdCuig095RXG9i4xhdBkwGc9pw/IaWzqbmWdHTX6HAgMnrrOVKC5g0ybTcMhISsjis2GTi+wCDbtMJrpS95/ZPzL7qqWxmGGy3sy+sDiRgYNtb6u9sbGDB5uLca+k7Z+z1aGRxcuSfbCI3Nm0qbeUFHIUo60hva6tAkUbqFfXknwj+12pIm6OE4McniOddoxDV8PLYdK0qyxnv4YfWjDagGfzn/V3uoWYVpf1/tf1qpFz7faaKEqMSL7+ZZjLpkCp8b+bsub2R8/9+e9nrptrItMagN74fBukBeeH3r89eLgwuG7pHH8vg93S97eGwT7fNZ/98wsHZmdN2saV6tYvzsmwNBPM2LIQsiQ7k7fDBdXyO80uLIaPn68q0gMDA7QYbd+2XQ/O3r27kZuViXvu/ptYr579BoghsF982I4fPYITRw/j03kLMHbkUHzwyWw8MnMm2kdF49ih/Ujq2x/rf/0FW5J34LbbblPKs7SyClMvvRRv/fM1nD6Vjttv/6vAeGBQMPYlb8PsBYswYdw43P/gw/h41iyMGjkSPj7+trme0ld6fixdGBckbh7Uga1Z8QPaWOB684a1GDBklBgrbgw/f78UTz33PG679WY89/zz+Ofrb2LwoMFacNeuWo7YmFi89cbrCAoLRZ9+A5Fy4riYBDKdTz/5BEorqjBq9BgUFeQhKjoW0TEdLY/nGmzcuEGp/QUL5sru69IpE+HlF4TevXvgm2+WYsa06Xj6qcfE4Pbo3g1d4xNVxMeFbs7c2UhK6IbLrpiGVSuWYeyY8QgIbKOAl8EOW/F27tIJc2bPVnHauHETUFZajpDQEBw+clhWb2Qd0tKNRpwAkQCXG9dP33+Diy+5BHNnfYyNW7ZgxozrEdepM8aMH4/oaHr8OqpYiPoA00ijHM898yyOHz0qbSWt4cjOXDtjBnr16i42fcvWbfjqy8XyNB424iK89sqLeO31N3Hj9dciPDRczAjXvyefehIDBgzABx/PwsmTqRgzdgxiYzohNCwUO3ZuE7geP248rr3uany2aDH69+8tuziyONt2bMPePQfx/fdLMWzYSDz++MNYsngJ7vnbPdroPvroIzFUUdHReP/9f6lIc1D/Pjhy7CQuv/QStI+MlK76lxWrMffTj3HFVdPwz1dfwOtvvoHLLr1MFnorV66Wnrym1lEp3MTEeM1RbpL79u3HF19+jfbt22H+/C/EcI8bM0pNWBiMREe3x48//YSCglKB69179rM3n7TLX3yxWHKRu++6Q+n9qKj2WPbrWsz5+D1MvWIaZn3wBp555mkMHzZUelVuyFUVdAWoRVhoOJghZTMWCt1//nW5Aqjr/ngzqksKxVzTyaF/v/7YsHELTqaewFdLv4arZxv88dqrsGvPPowdNQzbt2/D5u37sHvXVoSEReLBmQ9g86aN+Mufb8GQocNkBbZt23Y8/uSz8qB+9LGnkZudrsLCq6++Wuf02uvvKN1rW0t26hijIszc3DytA7NmzUJsbBzmL5iPjNPpGD9pCiLa+qFHzx4ICw1TSp9rCdtul5SWyT3onTdfR/+Bg/HAvffgm68XY9LEibIhk2e6o4NYQ+lSi6i/DUVJcQnyCgoEshISkjSfNm3ciA8++hgvvPAirrnhVvzw7WJMm/5HjB1lxnPRF0sxZdJYfDx7gdaF66+7RlkauuUwmCUQCA0JUcDIQlva9M3/bAkevP8ePP70C1g4fzYeeOAfuHzqZDmgLF+xGilpp/Due++j34ABmDLhImzYmIy/3HaDXD5od0dd9FtvvS0g/PHsOcjNzMYNM65DVVUB/nzrjdLCs1lPcVGxgtcTKSdw9OgRrbMs0DMWea4qGmcg0TaQ2mQ/OWIQjLOlOT201cynuFh/p9SFeITSDTqtFBQW1TdyYuFxVmYWoqNj9D7q+NklkWsFMx9sUmKKKWskcSWTy/Wc51FWWgE6sZQUl9UDUoJNZg3oOiMPcH9PVJbXYP9eWhweRni7QASH74OruwN8fV3g6doLhw5ko7iom+z8KmqrkZufLzcTkiMxsTGoq6uQMwylaWxVz3WcY0CffNNavFbAmeCUdS2urh4CnpybDCCM/zk9x5kpq4Kff5v6Ij4VHLq6av1mNo5uUOzHwD2Dc81YItbqmuyCd9tlSdawVgEggazxdHZWa3gGY3weTIarATzbdnaN2Wm6upANl2WgLVGpJkilVplSNLLHBOYmG0xjAbueyFi2Ug9u5ClkllU/pOeR18TOkQYc22Sv6cFCME4JlZE9GTLK9GBgoMtAmfOLxeY2buCeIqbfclnh5+0/tgabWQGOFQNAujg1lkXr3JvAPoeLr7mqGbcQA+hsUF1fPc7oTg0bTGMHved8chCrJWbjI54FRAV+zgWO/9fA9Vmgz6qgPT+0Pvs3rQPavw9c14Pj1mPXc06/pfPk7y8UWLTIrrd2wBoFZs1lSZoy102/liw1CziYcjtx/DiunXE1Bg7oh0/mzMUy6oNHDBcTwiIFboj8//4Du5F7JhN33/N3rF2zBn0GDBJLYr8Y6W9Zvxad4xPw1eIvVbg0bfoMFacl9uqFzWtWITY+AdvWrcH2XbvlanH8yGEMHDYcTz7yMMJDQ/H2e+/LRSSpew9k5+bi+MF9WPj5l9rk//7AA5gzZx5Gjx4jn9WGlwlmTQcuRxU5kdHlxrlmxfeq8J927c3YsnEdBg0brcWJm/OqZd/iuZdfw2233Ihnn38RL7/8qpgnpq/XrF6JuNhYvPnG64iKjUaH6E7axNgEhRsa5SKJXTvjk/mL8NY/XxVDOXj4RQIRPJfVq1aifbtwfPb5IlXIT5k0Dl6+gejduze+Wfo1rrlmulpBHz+Zip4C10nSSpOJmT9/riQfl18xDSsFricgIDBAGwbB77Jlv6iTHmU6ZLTYLIKeyWxywc33z3/5i9Kqd1GXXFKGy6+8UhsPN9Efli7G2EmTMe+Tj7Bp23b88fo/qmsbmdykpASBdzaK4fzheJ44eRIP/P1ejBk7Drf/5S9ifymlmDF9GgYO7G/kPxs34btvv8XsTz/FyIvG4OUXX8Abb76FG66/VsVh9to4c+Y/pIP+YNYnAteUGnSIiUVEeLicTgiuKUGYMeNKfPHF17ho9DCBa3dXD2zZtgnJyXvxzdIvMWrUGDz++ENyxfjrX/8qfT+lHikpqWqP/f6/PhC71r9fLxw5ekJOGbRj25acjF9XrMO8uZ/gssuuwGuvPo933nkH10y/Ri4XP/60Eg/cf4+KQ9999x0cPHgAzz77jBZ/ppcXL/kWIcFtsWAhwXUVRo0YKpBIJik0JAgrV60ToLnxhmvkftK9ewLuvfd+DBo8AgsXfIKZMx9Cn949tDl/vfRnfLf0cwwdPhpvv/ky/vnaKxjYv6800mRpS4tLJOMJDQlTJ0zKgLx9fLFsxUo9F9ddfxOqy4oRGxMlBxrOq1Vr1qOYzPU3X8PVJxA3XT8NO3fvw4QxI8Tu/rp6C5K3rkX76E549OF/4Lvvv9M94pwnYONa8PSzL2P48KF47PFnkJPFwK+7mthwu9uyeQseemgmvHzaYOGCeTh85CimT7ta85Ia2m+/+QY9krpj9vz5apgzZvwkOFaymckYAWxu/rSWO8Tis/+Pu/cAs6q82r/X9MLMwFCVjgqKdKUjggWw94YFsUYTYy9J9DWa2GLBHo099gZiQ2MQRJAOKghKkd47DFOY+l2/e+3nzAFmmNHk/X/f/zteXMjMOfvs/exnP8+97nWve82dY8cce6w99Mjjtmr5MmWxcuqkqXha6XP1kPCmTIwXll/ofmEUeXb5Q1MVQDHXNn7C1/b4E0/YmUOH2xeffGBnDb3Ijjqil8Dg51+MtcsuGWb3PPiYTfnmGxt20YUCQx07tJdGmSweDC7SISRyG9atszfeGW1/uOUGu+vev9lbr79if/rjn+ykE4YI/EyfOVus6zPPPGvde/ayU48/VgXTQ4eebQMGDNQ5Q1oQbOTlF9nIke9bnfR0u/D8C2zrptV2/nln2kEHHijWnGcMJn7RogVihyHqYC8BTmR0cMzA7YHMEzUPZNXQOv/443zJlpDVYLVGi2rOjQJAgDvHITCBQcfxJxToISkDkDGfYUwB0b4vJgr4MS58B5JB1wAnuOyooEDSHAr0OG8AqYr2sn1dwoc5KzNbHtx52xZZ/fpZlpQ8zdIyUiw1LdHSUg+1Opn7Wf6OA9XqfUdBoQq8YURz6taV28iWreu9EUl6ujKjZNoIjsiSsC4CSgHPrOt4RNerV19AnPWa7BIuIchmGEeylxyHY/NScxYY/nRY4WRLS07SeXNdMLPMNRh4Z5Xd6SMtDXbXixS9sU1ajHkObe25LwLu0Xs4PmMYuk46i+z6ZvZH5pd8pkvLvB252qknSb4X3DsCu408gwyFChajrKzYYSSQkYyEvYZ/c0y0+2KYI1xK0xe5pcgX24sNQ5dKoCouLTg3eXMYJ4q55xA86g8hu81Kp5CAXRQwqEkachPsBssQiruVYORgwnHiSb6EE847u2Iv9jhCxI66GahIT622OER5brwdCh4rKpJ2P6jCnyjNHzkwxEDebvj+P0B8uyGnvWsyawKEewKvX8tcV4ULa8Pm7gtPVsfoOmFb9ZjV5nr9o79+zGsCydUB7Mrv/fXfvVsQE1UwBwATzqsmcE3ahUVk0YKFtm7VSnvg4fvsvHPOsOtv/qM999gIG3TKGVYnK0PRK4xWeXmJLV74o21Zv9GuveEm++abSXZ4r75abHnxIGI59dP8eXbnXXfZ76+8zKZ9+72deNwQa9aylXXo1NkmTfjKEpKT7ce5c62oYKd98dUEq4una5fOlpGdY2+++YY98fgTWoi6djtM2uU0gMiHH1qD+rl2zXXX29cTJtoxxw6ylGQ3/PfrrR24njltsvU78lgtushXpn79hf1txBN21RXD7Z4HHrYHH3jQhhyPdrmOTZ40wdq0bm1PPfmECjrbt++ghR3GZMGPP9qFw4bZ3X++01KTE+3dUR/ajddfZx07dVUKnM3ni88/l2PIyy8+bz/Mm2/nn3um1a3fpApwvcq6dTk0DlzvsrfefMM6d+5kwy+9wj75aHQMXHO9MFYAybZtD7J//vMVtWg+7rjjtaCyqGfUybBnnn1Wrhg9e/UVQDvnnHN0zWjRR7//tg0+4WR74+Xnbfrs2XbxsOE652OHDLEOHQ5xKyWKc1hYy8ttydKldtuNN0va849nn7G333nHbrrxRjvjjNOsf/9+Wsy//nqiffLRxwLXxwwaYk88NsIeGfGYXTp8mEBEmJu33Xar9Tuin73w8j9txYpVAl0t27SW9GPunG8jcH28DbvoHBs56hMbPvxca9igkZUUFduU6VNtwtfT7bNPP7ABRw2yv96NLOQp69W7l0AHBT/z5/0kbeBzgOtD2qsolILR44YcY6nJSbZ0+XKb+M0Me/ft1+3kU04TuEYuMeS4IWKUF/+8yt5/723r2rWbXXvt1fbuO+/abbfdJlYIHedrr71tubk59s47I7X5DBjQV56/ahRRVmbjx42z7LqN7PMxH1hKarq1b3+IwM/Hn3xif7n7Xjn0wHbTHOTH+QttznezrH6jpvaXu++wjz8cbe3atlZnQQBBRmq6Mh4wZnXSM23sl2OtcaP9bNyEibZp61a76OJLrLRgh7TJaDLZ+Gd9O0cZjtEfjbbUOrl20dCzbP5PC61f78PEEH4zZbrNmIkP/IH28IN/lX85cwPrNYAS3fD+/uyLkoDcedc9AtcdDu1sffr0EEhcvXKFfTd3jqWl59iN1/3Oxo2foMAUWcmSxUvs7XfetvYHH2Ivv/a63A4GH3+iZaUkSBffo0d3Aa+JEyfawkULbe2mbfboQ3+z8y8aZi8+85T97cFH7KiBaHFLxaLTLU4be2Ki2OrUjHR1VuQ68YpHZpQUdbXDkvK77+eKKT5j6DAbO2a0nXHuhdavZzcFDV9PmmK/u/pKu/v+ETZ50td24YUXyJO+XVvPNCHRaNSogcAbGv3y0hL76OMv7I9/vMXuuPs+e+XFZ+22P95hA/r2UAOYrydNtoLCXdJcd+/Zw666dJi9+fYoO2pAX+vcubO0vwAirVuNGtuoUaOtcOdOu/CiYbZ940o77ZTjIxeNHDXjAQj+tGC+WGrYVYBQANL8P88tmTaY0RNOONFyc+vZ6NGjBY5wngjvh8HE2i+4OsD004nSm00lqdiQpjs0FRFrvjNfreYZI2R1HIv38gzB5ALq0aFzT/Ca5v41btxIn+MP0oIuXbrKcWTJ4kVqqkedRn7eWtVmFBQu1LFwjmjQ4EBr3vwAKyisq+BwARaLVqFnC5cbipOxnoQUQPoGoMclhQwDnVC5xtVr1sQ1qPHOiFj5QXjw/DNfWKPFDOOUoWtyPMY8QlqCdSaSC3yovc27SU4hGUnEPMPiA34haeTXLA9w72rLngkGBJAHNpef8/yQ6YVsgh0PIF2OOFGzNrcRhAV2HXRoTsOx6cYYOir6d5eJuQZYws5DmlDfQpMzSVbydipjFnY/yUdw0IlYZFdauBaalyQeiT5XAmhOTkpV+3TmDWPFebjXEiS/3gAAIABJREFUdWVXZhhpnjmek8BaC0AneVt6gh4kIW7z7ZaFlbxfJcYRuK7csKuGfG5LAm2fYAkRuI63IMNbcjfEHsdK+xGDbKP2utp9gc/a/K42YLM6wLb7z385IPxPwfW+7se+uljW5ppr857aA/+937nvVulVO5/U5n7u/p7dJUi/FFyjs9y2fq2NeHyEnX7qCXblNTfYK888Ycedcb6lp+P7WWEzZ8yy8vJiW7J4gcD176+/yaZOmWzdevSOMdcwGd/NnqFN5ZXXXrOOh3awm2+5xV576QXr3vcIa9mylc2ZM8fmz51rc36Ya+3atBAw27Rlm8DHN5Mn2+cff2TpWdnqosYDSwp3wMABNvLdd23Z0iV21dW/s5WrVtvAo45WQUyYGwSDahJS7g0g4pnrSePHyKlAzHUA12mp6ro3c/KX9mAMXD9if7vvATv+5JPFbH83e7oKVk446VRtOE89+aSK3mD51M566VI7ZsgQGzLoWKXr//CHPyhNDbu2fv0GmzZpnN12+51268032kuvvG6333ajNWt5gADCJx9/FMdcO7g+pH0nLe5U9+MT3K9PL3vokUftwQfui4FrzgO7LBqnwAAjhVi2dJmdetqpVj+3vhpEoJMnXd22fQfr0au3vHZhyQHebPrvv/WaHXs84Po5mz5rtl188SWyuRt47LF28MEHuGeyefqVxXPVytV247XXyUrxmb//3T4YPVqM+KmnnKQueyzqyClgrrHIG3j0sQpIHnzwIbGidKqrClzTdpuxbH1AG2vWtKls3py5Pt4uu+R8uWxccfn5Vj+3gQozp06bal+OnyrgOmDgIPvLX+60v//9aWvWtJkKPA/r1s2+/nqyNpDnX3jR2rc/1Lp2PtTWrttop5x8vCVUlNvPS5fahInT7INRb9txx59kjz7ygL3x5pvWu3cvmzFjpm3YuN3efP2f1rffEXb5ZRfbtOnT7MILL1KhLClkLAaduQZcF9rRAwfK/SIrK0OAAIayZ69+VlSIjnK7TZ48WVrw99//xDIzkqz/kf3Vte2TT7+wzp3b22effa4Oejfd8HsVFHbu2K6SlcupJ2YxP79QRcNjxnxq++/fzMaOn2Bbtu6wiy4eboU7tljnTh0EDnjuv/p6ojq+jfpwtKVk1LWzTz/Bli1fbQP69xIrPX7STLvisgtsvyb72adjPrMtWzbbGaefJtAR5BfvvjfaBh17jN151722cf0Ka39oNxt4ZC/bkVdoNNr5fh7t3TPsxut+a2O//Mquv/a3Atf5eTvtqaeesgMOOMBefOVVW7d2rQ058WTbr36ODTr6GDGLsGuf/+tzmzp7jnXv2tFeeeWflppRx267/lqbPWumnXX26QJHBP4Up7IG4DzA/d+0dbN17txFwemc774XW5uRlS2/avzjcU557PHH7ezzL7Fx//rYTjt7qLVr08y2b8+zles22cB+vazLYQD8Lfb2O++rJXyvnt0FrHlmkUJtEuNZYBvX4yM/ym677Ub781//Zq++9Jz9zx2329lnnaGA6ctxExS0PPuPZ6x3n95239132d9GPGUXnHOqB3nz5ysD8e8vvhAR8MI/37SZkyfab668ytJTSu24QQN1zkgBGC86QGbnZCngp7gPXS/rmLPUqWKh+RlgEIkXkg+KUHn2YGoB5wAtBz+00/ZCOWQk4A1p1utm63MAo+UrlgukMmd59vkZzzrj4IxmsUAuYJygE6Y8dKuFYUbGwLGZn6yVdLXcsHadrVm50spLis0qilQkuTNvrWpyyLjst38ra3dwe9uen6AeB0uWr5A8gz28Xbt2tnz5cklbevTooRogwBzsOi8CGoIOHC8Ae+5F7aAx3mqOOcMYwQQ7g+zNWZSFizp0qjtqZob3bthFYxqnZlAfIPVyspSC7WJlKgNQV3twjpmZqfFElkFQUtlNMktWiqo9QqNcDKMbNaBRTZ4X+7mDhndVZM8MnRXJ8oaOxvytYxQ5qM7fmSeWnwwVGmfHr95wRk4eUQ8H1oDg2R38rPXOiFHm/92H2q0g01LTZVcJeAYsu72lByJ8BmDOOAVMEYC6rABlQej1OQL1eF9H7w/mArthxxOHnrMX7RtcPeJlIbDTOmkkIdxodYGLoHN5VaApHkjvDq6r01L/cpAVO4P/1Q6Nv+a8/lOAHQPRcR0aBax2063vATl/YdFk7UFp5ffUFpwrIow80isZ7ZolLr9mrIO7TW2Z6x/nz7Ot69bao088ameeeoJddd1t9sJTDzu4TkuXPc+MGdMUyS9f+pNtXr/Rrrn+Ruk1uxzWUwsN14fOberkiTb84ovtvr/eZVvyC61XL9dksyHyQGJ7NvnLL+zvL71qF1x4gT5z6y232qej3hWT0Pwg2MauCj+RnRChA07Qzr7w8mt2xx13WNu2B6vgR0V30ct1bTAzhVqQYT1gzqign/jlGKU+Tzv7Avvh+9mShcAs4Agwa+p4e+jRp+yqy4bZX+5/2B6873477uRTdK7oy2mKk7d1k1lFmWXUbWg9e/RU8xc2panffGM7t2+2xPQsB/RFBdISZmbn2prlS61dh4720ehR1rBBrl17wy026v137eSTT1HqDyB6wQUXRrKQVbJQO7RjF2m9YeVgxM4+6zQbO/YrO/P0M2y//ZuoCY1A/3ff2fz5c+z++x+y31x5uY0Y8Zjd/Ze/WP/+A1SkmZaeYs8++w/r2LWTde/ZV7Z1l156qRgoPL3fffNlO/a4k2Lgetgll1q3rl2koW68f2Mxgju2k7rMU3OJtWs32M3X3Wi/ufoq+/tTT9v7I0faDddfb0OOH2JHH3Wkmlt89dUE+2zMGBs1cqT17ddfkpn77n/ALr/0EmvSqJE2aNKnI0e+Z4OHHGfP/OM5+3nJMtnyHdqxozb1aVO+iYFrQPVbb42231w+1BrUb6hNdcqMGfbF2Mn2r89G25EDB9k9Atd/tyuuuEJjQqC2ZMlyBXHPPf+8HXLIoTbwyL72w7yf7JijALWpStWPnzjNPh79jg0afKI9+sj99ue777PePbvbunWrbUd+qb35+stiI4ddeJ7G7tprrxWjSyr6vZEfW5NG9e3Ndz6wsrJ8O37wcfbTwp+tQW6WrVqzxW656Rq7+54Hbcni+fbIiEfsjTfes7ydhdaiWUM76eSTtHlNnjxFDOW7775jJ5x0hk366nO77NKLrWvnTgpE2LDRmBcXFStlDVOVnl7H3nzrLWmOP/v3WNu+Ld8uGn6x5W1aa0MGD1LqmDF8972RhusE4Do5o66dedJgBRcEzWvXr7N33/3Q8nZVPjcHttrPevfsproHnhnsGH9etsauu+73duPNf7K8LWvt4IMPlUUghXfIbmZ8B7hOtZtv+L19Oe4ru+C8M+VoAXV17333qeCNzATSikHHn2j7N6xnQ885V6l6gCCtyydMm2UP3H2nXXfLH2z855/aDbfeZk3q59qllw3Ts7V8+RLNw7Cx495QnlAhuQR64V2FRXpfKTVPFRUCHmPHjrMRI0bYBZf8xr7696d22pnnWedDqRtpoAJFAMWKVWuttCLBmjTMjeRf9VTw5hpYWkcDgrwwbsKUWXbZRefas8+9KOeiW/7wJ+vQro11iXz7CXBZu66+7hbbBsPfoYOlJKeqc2f37t1t+owZ9s2MOfbC3x+zi6/4rb349yfsj3f82Vo2yZZzCWAZwAp+ANwd1PYAa9SwkfSvyDiQqwTWGq06YIjzwqaP4tO6deuJbeWFlnrO3LkaY9Zi1jvWMOYFIB+3HP7N5xs2rK9mKwQxZLOaN2umsaQeg++EMd+xY7tALuvvmDFjIna/nmRnjRs1VpAEoQHoxsWE8weQ0ZkRthWJFG4wO7fRZrtM50FTHIJgS0qW3GN7PjKGnTp/iqb5LvYKQD0Muo+Nu1zA9hI081w4y+6e097+292QRK5EDU7cRaSOSBX+n2vleDDGyCEBvUhNkNKA79QdMfKJDuMG4+4uGRmeTaJFeCQrkf0eADhieNyfe5dLJCJGm2dd517uRZRkHfi8tOOAbTTLAPiCAs2FzZs3qDicrCeTUEw5zbMi68AYuotq/2Ca8b5m3OPZ6NDsBXDNz+PlHTEMEtUoadzUDTfJEpK9ERV6bIqJGe94q8BQ7Kn5ynlFTcl07cUlVlQcNapRoOI9L+J12Aknnx/X/jwiaWOgS2+Obef6nwRFT/5ABka8HN/P6EZXIu7EmKAcdklesfRej2upvieQ+vWg+7/jFlKdFV9tAeWe1/NfAdh7gOv/NsDe85xrc621eU/VIDl0Vqs6G7Cv+7/v76w+I7L751wW8tP8+bZ57Wp75LERdu4ZJ9nvbrrd/vHYAzYkAtcUdwCuiezjwfWM6dOsU7cemstEvosWLLCtWzZrgz3rtJPtuZdftduuv8669e6jinNYZRiWryd+bW1atbJXX39dtmOjP/zI7rnzLlvy82K1wU7LzLQSgGr9BvaH2++w310x3L6bO89uuvWP0lb27NlLICA++8T/A7YBwwsX/Gh1MrPU4viU08+wRx+8V8/tuRcMt3lzv7N+Rx6tzQIGePa0CfbIY0/blZdeaHff+6A9+MC9NviEU7UoszCycBDpM26kztBlshDS0hn2xkqL5Dfqr3JLT8+0Rvs3sw4dO9of/3CrtWnZ1EaO+lBBARsRwBLNHUAUX17XXDu47tCpqzZotN69eveRrVhSSro99LcH7IUXnldFPewHusCzzzrP7rn3r9rkbrn5Fhv75Zd27jlDbeasGTFw3aEz4LqPLV+xwh010Fxv3W5vvvqCHTPkBMlC0FwPu+QyMXjnDx1qKWnJ0lzn7dgmIMSatmH9Rrv9D7fbVVdfbU8/+ZS98967dtMNN9oxxx5lg449WpvHxK8nSW/73nvv2RH9B9pTTz5u9953v7U9oI30tWIyEhKUvv39Nb+131z1W/ty3HgbPvwSO/7EE7S4T540MQaur7z8fHszAtds5hVlFTZ5xjT7ZMwE+/cXH9sRRxylYlDcQlq0aGHzf1yslCzr7qWXDLebbrlVQKxbl462fcdO+W7nZGeJUfx87Nf28YcRuH74fnvggQesa9euKiYrs3R7+63XrEfPHnbpxefbD3N/sIsuushWrFop4PPpZ19ag/p17a13Ruq6TzzuWFu1ep116tDOZn03z5ISym38+HHWrMUBNnbsZ5I4zfr2B837nKxU2bcxd3/329/Y735/k9jDG669WgzncUOOssO7dRMYUke14jIxQqT+MzKzZKWXm9tQmmuKKIcNH275WzcaRYU0cGl/yCH2ry++3B1cnzzEVq/dYGed5l0oP/n0U1u/fq2yTVhsAqQoIPt+/lKBFjb+pk0a2F/+8mc7+bSzbMrE8Xb2OUPthOMHC4Ti1DH9ux8VnN58wzU2dtxXdtJxg6xnTzqb7tI5wmK+8PKrtn7dWht8/ElWNyPFzj7zLJs/f56YSQKLLVu3SHJzSJfD7KF775ac6OiBA2z4ZcNt2tQpNm/+PBXPAh4AQgD/nHr1pK0lHY7PMJ0OsSQkxU+gPHXqDHvyiSfsnAsvs6/GfmqnnnGude9yqLVt186tRrGmLEeHnKu1BcAFe0yTpOIyGEAviIZbhBnF7/eyYUPtgQcfVqHu//z5btuEc0VKonXr2tl+XrrCuh9+mD004gnbr1GuunI++9xLcpJIT3Fbv+OOG2IPPvSwnqM7br7Z3h79sZ1w7BHWsX1bfRfBXmAbaU8OUYF3dWUxXKJIDWzhWI9gigmg0ZEDAnkx55EFMVcAurDdWOlxLNqSs4ahmeeaAaM0OHnjjTcEfpC4NW3aTBajyIYAYjxPQVqBhpd1kvNh/QLM46nNmohkCfYaz39atm/futVtGtPSrGHDXDkflTCHdxXpHLlPvGA8M+rU0b1A1sGaCtYAgBLAesMW9+kHZAfmWWtw5AoCeONcGRNAOcERewDHCjKQUGQYGt7wXgH5NJeKoDtX8WAqLiXZ8nhHouJuGLDvznZLS81xIyZXVnaw0kgiKEoMrhgxMs+xnbBJ1BGRNVtNatQ0ycGwSz68SQtjROaE7wXQAtC5n7gzEQRQVB6KFMP5qQgyqu4KeuqgK/eW9u4YxfEoTuQ9oTulM9neeEo7FyBc0mawrNcugSLFrkef5XeSgETZA1rbcO0cS0b3URdbjseYivCKIzgTTrngfIfPcZqT3SOGgK4jAFOJtkXTVwWI4osc3dTb/QArI63dhd98XxjIqkFZTT+tZNFremf4/d5gzQerNsCxNu/RkNbyeNWdc7UdGv+L7HVtxys8ONWPX/VHimeuw9hVNYa1Da72/mztwTVjunjhQlu/crk9/Ogjdv5Zp9g1t/yPPTPiPht06nmRh2ipTZ8GuC6zFcsWxJhrCk46dHHLLKLraVMmW++ePe2xEQ9belaODRk0yFavXGa9+g9URTrgnAeODWDe97PstDPPtttuvdXatG4pS7hPPh2j4jAWDDb6gQP6y0Vgw+oVdt/fHrZPPv5Q3qodO3fTA8/iEHs2y03M6Px5823bplV265/uUmOEPn362EGtm9kX46fa1Vf9RrqyPn376GOkIb+bPtFGPPGMXT58qN11zwP20AP32aATThUr5BG6f4Nr0Hxc6XI2dfI3NvySS61Xz8NdvybmJkkFRmxsbGTFuwrt08/G2pOPPyrrNJigpvvvJ6sowBQODJXgur116NRNHttkBGD0b7r5FrvyyiutpLhI+sq5c+dp0aKA5+JhF8o67Omnn7HHn3hcfrD9+vUXsEtJTVKhVYfOne3wnj20OdI0hSwEmsmXn3/Gjh48xF5/6QWbNmuWwVz36tHdzj9/qBWXFFpB/k7bsWObtN1sQBs3bra//uUe++3vfmtPPPqkjRz5rl1//Y02eMjR8qlmnMZ9+ZWNGvWB9NhHDRxkTzz5qN3z1/tUSLpx4ya7/vrfq/iMlDIFiwzsHXf8j73xxpv2u2t/Z0t+XmLTp06xvz/9tA0ecoJdfeVF9tobI+13V14o/1tY0akzptt7o/8lcN1P4Pp/7JWXX4k2gGK1P6fj25DjTrBmTfe3zz//1E4//Uw7tP3B0r6j4wVMffrZePvko3fsmEEn2uMj7rdHHnnEjkLqs2CBrd+UbyPffcN69OxpV14+zEZ98LFdfNFQbeDNm7ewMf8ab/s1aWCvv/2BQM/xg4+0nfnF1r/f4ZpPE76ZKWeSm265xQ45pKMtW7bEPh3zif28aJGumQ124MCj7aijjrG8ndttxIP32T+e/6e1btnMBh9zpDIjBAlIfUp2lcqZBQCDpdif/3yX1c1pYF9/842D64uHW3H+NsvKTJemlazH93PmS14w6pOPLDk1x846ZbAa3Jxx6hA7pEMHG6eiz+UKdklJs4FPnzZTbZmxl8ypV9/atGlrfY/obykJFXb3XXfbe++NtCuuuNS+/Xa2ffvt9zFwfcuN19jYLyeoloDOkot//tkefPBByXFe+uerYlMB11lpSWKuyVoBZOksSo3AiCeesKXLltmVV1whyddRA/pZ9+7dFLwSKMMakpYHFJEOtyTWhWzvOxE5IABuAJELFi20yd9Ms8cef8zOvfAymzj+czvx1LNsyNH9xTTDzBOkNGvRXMdGJ8+5jJ8w2YYMOkqFuaT5kXexrrC+QBgcfvhh1qNnL1u44CebMP5LzZ+XX3vLeh3eVUCfWorf/OZKu+7GW23Htq320ccf2ayZsySratGyuV122eWWnJxmr732sj0+4jFr0iDbOnc61Fo0a6q1BC01OIDAlz4D6JhZIwFHZEukgabFtkAf/QgYmxKBQWQ2MLGhOQprEGOFW4najWfRDAmt9HIVPasYOtHbXy9fvkxMLJ7V+JTzMwB1fv5OWRfu37K1fT9zmmR8yFQo3uWYvA9Qz2dhncmq4NKhroCMGbUJuGaouC/VklMyBWalc1ZDlQRLTk2NdNhubSfP6QrXAQuEJ/u67jZvFBp6MxcCVGexnRWVr7LcPUoVjDJm1CpwnvKGxhkkLU3sqQdNrjsG5AdNtLTC8oV2DXRJabHGeMtmt/iDvWVewLx7IWRKrGhe7K1atgMwk/Q+ySv0cweq4fvQU/tmgqTFezIg+XCXkiL9m/ErKCiUb7aKyotw8PDGN2SPZZEXBVLe/jzVzyWSRIYgje8NXtoBEHNvGbMQtPkYUyfi/uBqwqbeBYBn7+oY2HyOGxhw3sdVyKUkZjuY5k4lAGqKLpnPkdONGtE4+LOEk88fWqm53oesAC9bsdXx/nrqFuW78d7AKLBb3tUsvtMj5Lf0QzIfiZOXxDenicNqNYOu/8yKz8Ha7jrePcHkntCxNgD7/2/guqYx2RN47ykLqa7bZFWwfM97vq/xDiCwJlmIZ1oqbMnPP9uqZUvspltvsSHHHi33jPffet2OPu5EMbgsYLTV5sF+683XrGRXsf313vtswYIF1qVrNy08MENTvplkwy+71C6+6AKbPft7u/aqq6x9t66yogqpJMAhUfmPP86zzRvWWe8+/QTq6AB3YOuWSvOykGzdvlMs+HdzfrDXXn/dpk6ZIis1XC2wVyJlzIIWikMBtixQbAZ52zbbcy+8ZC2b769UIDIRWpvPnjXHDu/VS2lHrhvLrW+++tz+9Od77fRTT7KHH3nM3nj9VTvhpFPEzqC/C+PsiwuLTqIKe7A1u+eee2xg/34euUeNqByEJygN/fZ7o2zypElKWVOwA7DmdyxmkyZNknaSDoErVq22M04eYh06H2Z4CtNifs4cbLIq7PIrrrIzTjvF2rRu5cxHcooVFBbbz4sW2hf//kJuBLA/xxx9rDbhz//1Gf5Nuj/7NW1qwy4eJs9t9OAUQW3auMn+/vijduAh7e3xRx9Ra+nbb7/d+vTuJceMgp1bFaSQ3oXxYnHES/b22/9iF110jt3xpztszGef2r33PmQnnzxEDV/oKDlu3FfSzWOF1qd3P3v11VfsmWeek6Uam+zjjz1uB7c/VKlQNsl/fTbGHn/yGXWboynL9GkzbMJXX8nBAlcSJAeffznZrr/6YumDWTsmTvnG3h39hb303BN22OHd7cknH7fRH44WQwizhH45v8AzDatWLLdHH3/Kli5ZbIOOGSitKawWhYT/GjvZXnx2hPXp299efOEf9vLLr6hT5OKfF9nipRvssYfvEai6844/2cdjxtk1V1+qsQdcv/7OB5aWZPbU00/bho2b7PfX/M4qEpJt0MC+6iK4ZNky+/HHxXbEgH523nkXWJeu3a1Fi6aWlER3SvSLNLrYZlOnTrd3333fPv34Q7WgpoV6y+YtFIDRcQ8faGQhW7dtFVggo/PAw0+qIcz777xuxbtK7KZb/mB52zZau3YHSN/Nc/Xz8jXWvPn+9vyLz1t6RpZddcWllrezwHr3PFw6Uyzz8PHm/0l1AzjHfjnR6tXLtEcffdTaHHiwpaZmCsx+9unH9vzzz8l3m8Bq9OgP7N///re9/d4HViezjlxDkNxcMmyoCiBpxvK3Bx+y3PpN7KEH75es6PLLf2vJSWV2zlnnqNBu3Ljxyq7o2TlmkH046j17ZMSj1qx5U+ugdtypdsABbdyXefWamHSC57VBw4YRi2buFNK4sYIEnilqIEaN+sTuvPN2O+mU023mjKl22W+usaP797aOHTsqoADE9Onb1zZv3qKMD38+/ORfdtP1v7OhQ8+3YjkmKExWRg+AQdYOJg/FQFZmhk2bNs2GDx8u6Uv3w7vbpClTbUfeTvvjrTfZ4ONOdBtFOsdWlJiV77Lvv5tjH38w0l557R15kh9zVG/VPmQD1jIyBK6CPCMlJVEgB4BFMSFBRnCaoJkQ7w+uEwQUaOS57xTaIpsgAwGrinQIEIv/NwEAzzEvAkTWHq4xNMPCtpKMh9yTNm/WOk79A77987+dKT99PscYB3DNCAEkWXeY02rCkpautRjQBbsdwC3dLbmn7BFpeGHTnjsqgmO8YWyRwbj8J1gR48DmDhuAejlQJCfpOxgDnmMKKSOgFTWTSXKJqD4HeHWnC8aWmhPuPWNDMAbOQoai+yvlgRcSco0iPZMSdXwByMivGpLBCxQddPJvQKR+FrG8mjswvxH+iy94VEvxOK04Y1CIVl5SFWd/+RtJiHdWjJw9VPLpx9Xegl0f/tS0HU/wrIZYdLUtd1031x3AdQhSPAtbEitkDPsa+uqgR09NT1Pwmp3t3vLcM+8+6Wt2kDABnHFqSadQNTDUyXhnu+sJ4xJ03zrnCNAknDQ0koXE/bBKsOP23TGrGgfU3Nyq3h3/M5C8D0IA4XwuWKfsyVjH/9tvfo1fEFcwufe51AYEO2jkPPeWK9T0+X2Cvv+fMdd7guea7vyeYDwxoZJ5rXqORabqPmN2e0tNEpv4ubKve6KCtVWr7Kd5c61Rbrb8n1et2Wi7yky609zcupaUkGjff/edrVu5RD6wANkVqzdYvQYNBAZYYGBZZs+cYY0b1bf6dbNs8w7XkfXr319taMOizoOn6ufiQlvw008qXKlfL8fate9gPQ8/3Jo1byYWZNGixTb7229VNLgjP18tgUlX8jAT2AawHrIrnAORPpvsgh/n2wGtm0Uaw1LL21lk69avtT59j9Ax8OYEmCN7+GjU+9ayVUtr0Hh/WbEBLE888cTI9qjqZw1d44ypky2nbq466CVYyW4twVlOtu50pqUpXb3220+bnNKaahqRZ7NnzbKCvO3WvHlT2Vst+nmhnEaQhbBRssnNnfO9gFGH9u1VrNexUwdZmc2Z+4NNGD/ONm/ZKquu3n36KhVcuqvYJk782qZOm2StDzhAgQDj2LptO7vh+uuscZNGKmAb8cgIW7posdxG2HxIM5986sl2+hmnW8muPM2zZG6TwbwkanO9+657jD26VetWAjZbt260S4ZfYEceeaQKwGbP+tbefnukZWXX08IM886G1rRpY/kB49VMNkJpyuLdQsCkAAAgAElEQVRiW7dmlZjWk04+URKaSRO/sZdefMWat2wuP19Y5F0lZXbr7y+TZpb7Nevb2fbSmx9a2wNbS9bAvE1LT7S6OXVs6bL11rlTJysoRKZTbgUFpIoL7Mgj+1m7Aw/SObO5/fTTfJsw6Vtre2AbnefG9Wttx/ZNChKWL19qs2YvtEPatdR9XbR4mWWkJdoNN1wrqQYbzUOPPWOrlv9sHQ9tZ6s25NmmtSvlDd67V3eldJPTUm3ixEm2Zt1Gy6iTa23atLABA460tm0PESu0fNlSOe/MmTvfigvzbPvW7dagATULyZorvXv2sMw0LzIK3fv4Xjx/yYKYJVvPwzvbjh2FtmDxUmvdsrH16N5NxYrYbS1bvkYtrw9od7CAwOrli61Fi/2tzQFtFHyR9aCLHzILiBw0+DNnfGvbCkrtwNZ05cuy1JQk2cytXrFMPu1nn32W5iXZk/c//NQOPqiVxodMCo13Tjh+kOXWy7X1G9bav8eOs2WrNli7g9oImM6dv8haN22s4lu6WSIb+mrCROvZ8zA9wyuW07ykSF7g3A/u0xFH9BObuXAhfu20xMYhYYcAN8wucwG3CeZT23Ztldmg6c/zL75m9XIbyLIS6cj6tautb+8e0qIHgMB3APbITNH577W3Rino5P4SPIcNXEAPsBa1j+bfgDrGjXsx+OgB+gzzfOHCxbZp2w4VaGIjyFoFQYATzLRps2zTpjWWmZFlLZtyH1ooaG9Yv4HmOWDPm7NUyNuY6/ViM2dt0SYHsARzGpqrAAOQlHA/IQtgnBkjuhsCzGGqeb4A8vQuQAoDUQIgB2jRpRQA2nT/proOwDhrQdBSo9nevmObCjwZFwGqOpmxRi78G4bf233TDdELavlDsBvkCMrTy6bYLYtZ24KkQqA20fXHvALryf4ghjwjTVlR5j/AzRt0ucY+gNgytL4CpO7XjKuMmGA1WykToI6XcSDtAzSSSQU4hzEV+M/I0P5CwTHBC2el4EcdDWHQAbwQOg7iAxaTxALwTQQWYTSRMbQUj/TX/DuQa6FQsKSIzNEujQ+HFHuN5SIOJjzpjG+ZO5oE3bTkH9gEAmITHJCjbZeVXlTgyVgGV48gnQmMf8gMMJaq7ch2pp9xoJU5152Skhbrqsm+LXkM9ohpgG9vU8/7EwXwK7Er0pAwPgFUx0A8WeATznPmOv5VFTiJDZS5bjYA5T0/G94X/g7SkXBjBJ4jT8IApOMBdDABFzDDHHw3GUp1BX1Va673BHf7AoP/nwHXe7Z/jzTXuie1NC6pfVBS832vDYCuzfzZ+178eueYqoB2bcC1qntLPbpftXqV2th6a9dd8vlFP5dFwQxMx4YNtmL5MhW98IBR/Q3owReWhY/0JuzQ5k0bNU95qFu1bmMtmjePouwoMIyeLmeGklWcQ7MFUo87Nq5WqstYhBOSLTW9jgpz2HglsyBNFz1r8Tefa2UBZiGjOx6yDaQNrI5qEFFeZh07dpA2kGOwoPNi01q+bJkXO5XBwKQIPFI9D/BmY6rqxeKNwwpyB2QObFIwgLAvLNJiF1JSxW6x+cmDNN99o2H8OE+afqxbs0aLGGwMNnEUarEh8mKRJ+2KFRXOBVu2bNRiW15WYumZOdaqZUsVB1FlL/1lWprVr5dr83+cb99MQTawVZtBg4b1Bb579equzZHUM1Zos2bOlLUXI4Ev94CB/e2ANq2sdNdOyeeSkzy1CIXAhvjNN5MlH2As0V5i3zVwwEA1f6F5zapVa9WeHDCfX7BTG/mhHbrYQW0Psrk/zBMQgymlCj87q45kG506dRLAoHgSCcHX48cJvMDqJFqiHdG3nx1ySDuNF/eXJi9fjP3SduzME4NfVlGuRkfM02nTp9vWLdsst2FDsdRU2Hfu1MXbJ292T2Sq/CkupUB27Zq1sSxCTk6WfNNxpZg6ZZqznLuKBDQpThtw5ACrl+vdQLEwA3BMnjLZVq5caz16dLNGDetHrBT3N0MA0BKT1cAHd5ItO2g1nKpgJTsz1eo3rGeZaUmy3sqjtfPSjVanbortv18joxNfq6bNpO8OHdkINtetX69NmM5nbMjMJzYyng2CJrIHzAPm5vffz7H5CxYJ0LDBH3xwO+varYun7tm4hRnLBca4HoBWYaFbulHMhOtMHTbeOtkqHEZDzdghrZg+fYZYz127XBfa/8i+kl3MnDHdsrIdCP/440L7edkqSSN4psjYsFb06tlT1zFv3g8aY8ATBWrMFQAecykvf6dYQeYB13LAgQcpmEfaQLDOutKyZWutQaTPAX48C9Qj0IkTcLiDpj6lZdaoYUPND+YxFm/M/x07dypwAXBTKDtlylRZTYLXSosdoDh7mRS5OrAceSEhQTlBBG4/gwcPEvBlTDhPpFd6VjdvtcQk5maFJVfssuZNG1iHQw+2xg3qW/727bH0OvZxPL9YfjqopStiqdYAvgP9L01bKG7muS8tL1UGieI6GlvB9lKwTadaChLn/vCDMmRo+GGzAVG59euLYQyFbQAnQBHgDblRkDOQ0mdM3E+ZLrfeGpwX0hxpuyNAyZqt9wjcebc/WGX2EQgB2HPY5hAEyFUiLV2yARhXt7Fz+zakGHxLCB5YZ5CiuX4avbMpIOW+E8ATcAVLOEk+UlOsvLRMbC/fH/TasOoCfypQ9OYvBDtq652RqcCcQNOZ5yRLSkyxRElTXJ/Ms8U4KqjL26FMguQQUVdHjk9hIv9mzde5RlpxWGzvqBj03d4ICDAs1jvq2sh3l0ZSmuISDwYYE+YSn09JooU6IDZNv+PeUuzI+SATlAUgxZQEfwB5JB3RZwOADT7xnuWgANYZaYpWWYupKSjIL9J9Yw6Gos/EBG8vz7qK8008oBa5FSk6VGoU1QzKslABjQdQel6KSzSG3D+OnTDkLLfi2x1cx3lUR78N4C6JFFKkK9mTVY4H0CGqE0sdop7oWLJ+ievEw6QTWI/TXsujMLqo6goNY+ecsHcH9/C7mpjnyvf9Oua6pqAkgMradG+MAdB4EP1/EFz/kmCktqB7z/Gv/PfeMpzaHjP+3oZxrQlci0WghWpigtJ6vF8PCCCxvCxmbE+LVnlzRob1zlgkaWMGFPISsxBVWheXeGW3KpBl0u8bVmhPG54JfkfLahZWjsmmiHxBALK0VBE0KSpSmgBOJBws6v75vQMRH0eeLbeRYiF39oFzL9G18TOvgPbUaLDvYzPwgh00bIliQLzgmGvb/bvCc8wGBGPAs1/5XPozyoYPcxDbqCJ9KMdk0ec9gclwn9Qyqygr1ibAYq8mCbKNyhTQ4FzRnrLosgHCGrZs2cKLu/Lzda8Yx3rZ+CPn2I6dOyQNwWGgbr0cXYNLXCrESoYFTiyV/oMpSlQjjV352yyFDSeJanZcDNjkfONhXJEjBODBmHGvlbGzRG2EHJzOn8gK6uY20CZUXFpi69dtlEZ0+9bNAhRYHDLXCHTw1CY4qJOeqvnCtSQneCMHjhOyFAC+bdu3qRwcpkiJwoQEgRDuBQVWaGZp4gG7CBDNyXLvWVjP5ESCuU32/ZzvBAoAW8GuiuPR1hotKxsDm4IDxR9V9EXAxT1hc0JTP23adNu0eZOCg63bttjSJUsFUBrm1re6dXPVYIFj5qkRzBZZMyakpHqzi6b7Sc+8detmS6PmYcnPlpKepk2c7+jTvYc24R/mzvdip6IiSUlatGylTBGa1lmzZ4u5JICDPQUsdsFlB1/yJUtszdr1ug+0Sm7dqpXtv18Tm//Tj7qeBvXraTxoerR40VKNwWGHHa5zKystt5RUCtIaqckPUiyO36lzZzUDYi3gOBvXb5IMpl+/3qohQsYEQ6pAKBE3iI0aD8A6ABSfYuYpY4qmlfvVsJHLX5BycS8ouGT9wJedZxQGDaaVDZ7PLV2yxDIy61i7tu30HJABAkjSHh4vcSztli1brkAXMAZI83Q7/94pNriswhSEICfBPx2AvHXLVgGVrZu3ujdyxEQy7l7b4fOfgJlgf8DAgcrUsQbyB9aQddQLLDdaYcFOKy3ZZYe2b6dnjo62dNvMiAr6eB43bNpk9erW0zPKOsS4bdq8QZaLjRs1UkYKUEpQgPyCNRKPY74HcMQ1IY3j/jPPYL9DEZu7YpTGUvZBdhCcV5g/SCyQBsGU0zYb0C6JA0V7dOWLGGcCCt9L3HWC9Zmxh/UFdAWwyL8JiLZspoCyRMCQoIfjECSSMYNAgUxZu26Ngl3uj1xGIhs5NTVLShawg5TAhxyWFGDJ/eP6+B1/WNtZqxkTwJvalAe/5UjqwXxTVqJJYz3vvLjP0hdHEgmOUVxcartK3LWD4kHuKcGLS0acBQ6scADI8nyOMFvQgPNeNcBJS4tptGXZh/VfBv7aGTFNNufAms73kWlQwJyHe0qeiAGtgUkpaizDOsnPuEaCaPpNsM+xPlLw6zZ8XhfE9QRdtTupsb/TxCcqyCxzCz7ey9zGppL1jnNmfYY0oTEPRFT9Bg2U5WHsGC/OjT+uES9VAMm48O+d0oi7dhz8CtDmfnDvYo44A08+NSpoDM0pHLrEg6Lw/wK8Fb65xv8RMI4AdLhBwebFf767z3aMvd7T0i8u9RDb1OMKq6oFXwnOXFcHpGsHsCsLuPYONmpHGVf7/b9AHrIXQx3XjKd211F5/2onqfmlkHb3uVHTp6s/518Grqs6juZIDXR++FwI5vg3+q2QIYkfoxA0wiTvVlsQd5F6oCONVZjrlb92m0qP7CtBaE1jlBgX3lY9XlWx/KEA95dlAHzMqr6HXnjsJxNf9ew2pdU/A9X9js0j6MTDWHmgXKGmFWEs9X1Rq1sWPRbo0B3MtYLJlhoxR5xdCKQa1MvVYpyYiO9ypsHIpqd6cdau4nwHwtIiundp0Byig64wzo2dxJnNRGOR9MDIAW+kTaSYDI//BJ8TFQQ6MD6lbifGKxR4cm4lZdg0offD/q3CraOYC6qQ36VNrKKMrpMJloYtVNBBlpMm9ra+Yb2UVhNtYTT+LO6w1zQQAWSxMaCVJusC+Jn8zRSdCwEN2RjGns0aIAJgC1X6AGo27tat2+jaBZhK3aGCrAbjBJBAh086mTkRCoRC10tAGsehcyf3A2cNggjZVFqSNm4+i9tDBul1AolI/7p02VKz5ATVEgB00hNdx7li2QoFhBS7URjJHGjb/hBlceiGyDUic+I79L2J/vwDWrA+hOVq1bKV9ezVU5vyzJnTFXTgFgF7R9EWnUP5jkaNm4iNrpuda2npaIGLVSQZ2CdAJf7OMOsUDePNzbi0bXegrVm7Sg4atJMGBAOoAQKMDWPFOLZudYDOEX9ldxsos8QUU9Op+T/O07Fgr5u1aCEQjhXd1m07xDZmZeUInGzfskUAgGwN40uzF8ZcgC8D27UcgbfcBo0UdHIPFfynJCu4hKHLzqmnrACdYBlPmFbuN3NhJ38zzyEGLEE/BxjIkrK0xPbbr6lAqWz7kEPAykYsZkpSkkAkUqTi4gIrr+A54plKsJJdODVAmCWowQov2n4TOBD4cRzAC8WBzL/sTMCup94D68w4BtDv3fo8iFdwrkLFxFjzGcZPaf4IAPLZ+rm5OiYvz174uhYYZoHLfJdUBL0uzwuMc64CnDq6R4w3x8F+EwcT3ES8Tb1LFDjfnOxs77jYsKFYZaR/PEdkH2A2kR66RMxlG/LlBhRGYBhgDbHiTha+PrPSqBBVAT4dB13+BZgDXPP8MedCIMEzKNJHrcEZD28ZHiz1suvl6r6sj+RrZA64f7TxJmsF8SSNdORP7eufkJ3XeETFkgKtAOrUVGV7OD7OPc7YO7sdnE0gJ2StuX27ngmywPzxjKzvo5BO6jMQzRPtDmKDPaMiYCzQ7Jr0gDPds9udRhir4ArCGYfggL1GWYrMzEgSkq17RJ0AY450ieMSnDLnKX7fun2bt2tXQyG3FgzfEbTfXivozirMUWGLIPWh82TkGpLQd8jxFXsyw7HNUkoE30LYE7WU7QGuww2IAYhI4B6Aim+EOoLfqkgWItl6HJgOnw+beziHGIivAqFUnufeWtGagOjevw9gpWYg/WtAfK2LG8OYh9Oowopvt6GIu0d74szQeWivoav5EmvCg7X6ffw4VT3e8Yep+aT2PEYA18yl6rtD1nzcPS8GEBUPrmt/v6t3rdmXP/l/Aq71ZO0FfGsGwgFkx5475btgcPwVe/6ijNI+R7GaX7pmr/KX4VlWYXRFWSztCVMVfFwppAuFRADNwFIkR7ZUgG3/WaKlJNHliwW6Qil3NrnEhHLbsX2HlZXTuYtiHmeglB0T0+G6Un4vPV6SAwIrLxG41h/dRtfTAZz4KFpA0rsB+LqVVnKsaEdV9NKN0lzANaRcP+BCLFKFV6lL01dWKoDO7/gOnVs5zEyywLh+Vl6hjY9NxsF1ou6NOr0tXCCJC/7jLVo0UwEeGyQSBjZ0vGwBTSz4jAmAVEVDFSZbOjxaARD9+h2hzZ4NsKzEi3hCVoV7IIu84hJ1vAOowYDyCi2ZAXdIBgBlMKhuI0bzjZ1RcZAzlKTri4oKYl6wSIRg4dnkaJaxdtUq99WWJRZOEmkCpGy8WfXqSS9MtgAwgdaevwGdACPkF7DYc+bM1aYG+wT4gilkw+QeFBbutHIo3ATOvUjXBNvOuSEP0f7Hd0eASfMkMUHBAel0rofvhx0mYLOEMsvOcYcGscUJSfKXl4ViRPIgwWCeYoWIEw3Pf93cbPdt//5bBT/cl/32318BFqw8bD+AC5mP5AMlpda5S2dJfVauWCmJCfKJXUXFtmXzVoEIwHJqWrpYeJrD4D5UqBR9hZjDxo1x66EpD5maogg849nsIEjZvIQEq5udo/fh9ww7ikc6x4RlpQiN+SN9qgq6kkEw7mpSSKaFZ6lM3W3lQKINvzyymGN+lyuzQSEiLLJnzDxD6DKF4Nfs6ydgF/eIEChyH5hXHBZGl/vMuQSGnZ9z7QAmZe+iYjix45oHO3XfuB+AXJhgAhCtT3hXp6cpq+iglJbfyOPKdW0ALALLbdvR7TPmHmR4G3QkBw4sKcCVG1pUjKdiOzJkSCPSvBMggQggk+O5U4gDYs63qHCXM9aAXoJQuYOUaQ6o0Ql1M0nuSsF6GUCwYyoHlN4J0eUcWLM2bNQoajjVzOo1bWqJ5WabN6wXWEeOgntHSRnuIyWewQ1dyoISPwKQFGlz71TkiCY8IkJU3JdMIFcatTnfYps3bXZmncAlcufh90EKzPlqnKMOiMFBjiBEFnqFRWK3uWeMFwGVb2+VGm5RqXGabgA/zwX3Vl7dZDtzcuQeI1lNFBiErGhwAtm+I0/WjZynS1RcCsXvNceU6UA6lBZTawTSCdKD5yQ0HiNjVqnccLOOhF7HDolpKipT7L657LZpR+xwYkVyTJtV+Xt/KMLmGaHoPez9IoYtQvjxZtvx4KYqcB1+H7bpvcBEFJXWHgRVfmPlZ/ZmUn/p8WoE9L+AwXagrDxwlUC2yu/a863V1YJG7/POSbXCyb/qTVWB4eoPpIqyvQoZY/e+CuY0HlzXVPC4F4DepzPO7uB6txBgn416KrX/e8/RCLRWMeb/Kbje+9pqZ00YD7D9edw7OIh/5jSd9igwDlKuPSub/W2V4Dow1mL1E5OsXk6WV6HLC5UNhg3CmW5Sm7z4fwAbv09Rm2IsoqLNGX9weevCpFTYlq2bfbMCJ6sNcORdWk5K1MG1LKpIL0r2wSbECliiQCqhIgLW2mCitSCRAlw2fnTYvvlUdoODcXEJS8wmrZTinCKrEMsNmCeI8CJJ/uY85GQAqxcxc4yLgB/gGiCuNYIeAV4wrvGNLKk4KulImnUA2gAUXTp3kjwAZnbzls22DgZ0qwMvmEI2NjYI3Q2lNAvk+iH3mYRk6WABr4AsALZ7C2+3Ll26CISgsydVz4sNj8sNII3fo1F2sF2onzOnYOFgKAGjHKt+/VxJI0j9H9S2rdwMYLAYO4pf8/K2ya6OKIaUNW43ABaAdFJ6mm3fBtNaEekncwRQYJkBS2hKAR078/J1HZwTn4etRyLEXCqAbSyCvUy0vPx8gZvc3AbKEhQVuV4UqRj3CzBFZouBR+MMCx8AC+CH699/v8aai+kZbn1GehvQgbQEphdZF6l5rh3mfMP6dQLXdXIc+PEzABIAXAGZpFKkoZFylEeNUtx7ummz5upGScaDWcn3wKJuWr8pxp4CDFxWlqXACdDAs0CqW/71pNbRsebtkPZY3r2RXzFzDqATXBJwdIC1hZGEFSdow2YOQAVrCvCUbANQnJwkYILrR0ZGqjVq3ECyC1h/xilkr/Vd6osRtdMm2ORiopbXTP4gU3Ov4nJ1vwTwEYyQPeC+AtIBvCH4Zh5IZhd5N8Mscm1yyQAsiUH3bKLmt9aAcoFE9PI8F5KFkKmUPzNFhC5vSqHCOZKziSVPBnR7sSFrEveReQOIBGTtLHBJDXGaM8gUD1JPU2GuMfa1Q1m0yN0iMLP8LLDyoZjO6wHcxYP7A/gPkj3WMdnoFVNA6B0cdf6SaCBfqWN16nggB7tMFiQpNUXOVGVy2SjXfEC6U1QcZTuizCDHiSc9VSsUrT+BofXzdrJAbeGRT8iNBhkFXRXzNV8JkAHNHJMAlIdKJERU+Kjix8h+0AE47/UgxZ1LXLqIZ7bYZ4BzHcCuB3gEQsw3fueFiW4b6Kx/iTPPxTS62aXnn6CCZ83nBOSHa+ilRVdTNt9ruP/6W8FSpfe12wW6/lv7UyQPZQ1Iz/BMh7NTkdNJj2MGO68cBxp2SwkH5joCe4nxTGoMmPkA7nmccKOqKxbc8/01Ibi9wFrsvCtBTeyY1YCg6gFz7TXXvxR0V3ddtQOENaf9qzufeMlDTcA/BmL34aGt90SC/n0xsTUB4urGwwFZ1RHB7ue/eyBU7f2oIZip/nPVxxzBCq/qa9gdnFZ1/Ko+X4s7vJeTTeWxq9JjV57d7k/G7tflwbC/V3KLOFvM+OvTaFfxPPki7EAxJguL/s2yEbqJCRwrXcmCxeaULGZM8pxoY/NWu2nS3SWnOHPLi8+E1rte2c5i65X7GeluE1VSsssWL15oqfJCpcEEvq6uywO0sNBKlhJZN/Fz3ufteT2tmJjA5hfYh6hgGzmIL6OVMiL5ryL58QIwB9eermbDQ1sLw52QEM0FTWrXc0sTDGNV4elNjsCL74W19bey8Gt5VrpQ444WkQ0dfXt5hTYwpS4LC23zRrS+GQLa2qBIUZozWM64AMgoDK0QOHabMKzMym39+s0aF9h5isrSUtIk4wAUwvzAKnImABvWcJrOBHAN+0sBEBpsQDTfxSbD97LJIYnAxg0A1KpVC23E3Cs8ibFDo1U450PhIHsS2QZYdxg1xtttrpKtjKY+GzaIJfRWyxUCsPyMecV5IpOBwQXQtm7VRsW5XAObIxuyJAOpqbpmHGcAAjk53qAFJpsx4DoAixSJ8t18D8cAqAJIAe8AyxbNWljTpk0sNc19jXkVFMH45uneMidg1Y/od4RANoCMTZg5tnXbJnVhnT//x8jSLc2fgagVNVpUArDwqHnmgmO6BCKwfc4cezAWMsSkyLkOAGLRLp/vPHNEkxTB8Tip1XW53x9pWOVVnCqnHPT6zF2sEwHzZIhIk3NO2XVwTYAJpPGIy1LS05MVvDVu3MjS0lNVCM74sR7UycqOpFnOwMIGFha6ZaSeQz0z0bpTAUvodTDMSwqgWQfchi5dGYGMOlmSqXAdzBlxThUEe85wEixJIlBcrELz7du2W+GuQoFx3fdS940GaHHt/IyMBzp8gTXAa6QbBpDyM61FkR+1tMalNATbKZ05bCfzLRRtc57IQqTnrkOBtwcijB36dAC9ywXBSQ4cvSbHC+HdSc2lD4DseMeNhIogEyEmd6JADhuw25agwIIxYtzUETEVy74KzWsyUUGCQdBC4Bo0xC6HKbcELOWi4kOkFkGfzHqDBCi0GufeOgB1MMp7CT55bvU9JdjjuW+0GsTIXrESiDpgdTOMeOs/nmkFAXWyVIwKUCYgCA4nFHHyPLKmy1uaOqKEypbmLhNypxTZ9JUyDyJHFWUAfKJpjcczO7IaDMGB1u0o8IKNZl1zpxSLk8J4IO91Vp7hivfPZh2qcq8P4LoqoFvVpoosZO+Xg+vqmcpKBnZPUBb/mZoAYG3AddDuxFvH6HzjdOJVAaNf4hbyS8+zOjBZm5/XZF9X9bVUSnBq+o6arqWmz1f7+yp0uv+t79rzXu3ruPsKYH4duN4X1V8zuK7qOasZXFdX0OjAb89XPA7eE1zvBprjwLXOa1/gOgLYIfAOmSdnAMpi4BNtqbsPuA0fmyYAAmCQHpN0xFtsRik4CmHUejdTm7d7uLoczRsIAKYz5HDBAgugW7nyZ23s2tCsXOw0G4zYp8gKCxQSA80RYwHohw3RAltCWhuJikbA2eKKqABTegxACNm6KPgGNGu9rnRMStR3BDYHlgSA6Ol2seR4vkr77TpszlUFQ1EhqNKQEZCXflssPiDZWexEuQ5Etlf6tHdy4xiwMxybFCqbGZtHaYX7/PIqk9yF++G65uBA4AVyhb45FhRaUkKSXFQaNGgkfe+SJT/H7BmlXa2gIHFrJKUo1LWF9sgcn80RQM35BxcFACqMNeMNkGGDZQOFaUfWQjEYXs4wpRyfQkDSq127drP8nQVyoyiImpuoUUeag2vOGVaSQI05A7gGRODkIylJVpYCj9UrV+m4yFk4PzUgKXE2FGaPsWNz5xi8AC2uzwVIOHtFC3JACO4cXFt2ZrYCMmVGEhMVPDRs3FgsOyBjwYKfFGgc0u4Q2dR17txJlmecX0HhDllSfv7553It4X0Af8Ay812bfKQr1fuL6FIHE+rtmWO+ukiSEryQjHMIaW4ByCL0rK77dFjh/sE0kWFO8mwEfWxGRh3LSGdu+7rFdwK0g3aXuct31MuhOEceF0cAACAASURBVC1THQiDXIrnhbS5zj3BrXYBVYHVxKWENQLw504WLifgJb1upqfx5eGcQvDtACo0VGGe+rgXKAuBbCiwkxyDc/TAukRAl0AIVjYwliHYB5CFonS+D6kT44ymlvdyn2kGIsAmaYUHvgQhocgb0AX7D/AKkpMgMWH+IntiLMLazj2DDZcbSGGRa9l37HC5xx59PYJ8K6yrnEO8JpuAlzWU61DHxLIyHY+iZpwvuIbwvT4PwnlWMuQK0CiGLCiMagPcEUXjT41E8LyO1rCQXeQZl0ViVKwn1jfKAAanD4pg/fjerMeZZr/nMOYqbkzPUKYp1NMg1wi+0gp8g0REPREAxu7PTTDo8hi3+VPzF+5PsOCL+lbIgCDIROLmhpw+eD5UcIjbT2lELHuxOsERbDYvni3WJuRiBEkEKSqYTUnR57y2gKDVzTc01lGxKIw28w+2nldMfREPrsNN2mu3jvtBfAp7z406/HvfQNvfVTWrV3sJRFVAvqpPx8B2dHK/lLmuaiz+G8z1fwNo7kvHrcUl8u2t9n7WUKi2r3lQm9/tfY8CE1j9p3/NuOyrOc1/G1zv+7orMzh7vm9fc+b/PXAd/xwK0VVKImLPS2ToHxUdBhef2GZQ6n6oqskQWHeVGZsj4FpgNzVZGzPOHUFjGAocQyrOtXEwzs4ihU2WDY5jkUlW9Xm6t5mlo9+kb75W2r9jx/ZKRdMhEs0yjB2boxb9SM8p5wDXsMR0kCjMS8rcsztalWKpW3UC06bjzbOCp398NkhjECvYhnXCntCrxxVwBAlNxG6zMCu1W+7MMtZUaClhthIihgWg7sCA4kivkE9AnsJ5qBjU09VaQ6Oz5jzkCBAx1xVJHAMWvUjv8NSup7sBpMgDGENSmThHFO7c5ZtuRro1qN9Abhk0cwEwsrGjW+XewlR5w4cKbZaAVP4foIJzC0wmhVxyeigoUNOTvB15auTSrFlT2ThmZuXofMg20OCHTQ4Wkc2UFDMbJ/dS+seIpePcgswlACU2S9fsegGrb4Qu5wi62w3r1mkOItdgyAAijRs1USHlmtWrNe58N/OEayxC5y0WynWwcqSpV0/HKyoqlf0cSefsrEwHY6VltnHzJqvfqIHGimtesXKFxpwun8HWb/26DQJZ++1f3+rVrWsTJnxtK1etsbTUdLfKTMJTOl2st9swejo61u1NgMEL1fg92QWCLw8asLpECuHNOJARJiXgx+xAEFYYX+akJMbHJKtSQRpMbVaGZcMYRgXEzvSnSEqijofZWWLMK0pJ/xd4Mxp1vquw5BSffYX5+WIxnclz9jkp6lzHuMFCAuK8CYv7BDuL610Cg1SJ4kqs17jXcj+K0vQB7DI+dINt3rx5rHAugXNTdoeSiRIrjLThSEpw6yB4Yp5wb8kskNEIjbHwOJZzRglBjxdsqo4iKkjTc6PujqT80y0j3QMZzj+8R4Vr0R/cJGQrFwFAuUio3sNZc2UFIk1z+B7pzQniEpGROJgLoJeAlu/jGeBZkENFXp7qKYJtHgEf8yEE8WJmISEiiUQAs5JNMP5pDjbdopLuiO4wE3yluSfBVs/ZcQfOnnHwdV3Si0i2QbFnsLujYJp5w795ZrBeRFoEOOXzgHCKPYMPt5htNe5yi8vguhEPnn38XabBmh7kGjEJh9hk1kbTMTge4+Q+2g72ceAJGZ7AXHuBbOWuG/BqpWbaO0qGcwWAC0gTvEUFtUF+xHwlk8jaKFlLvJtW96MG7ZaH3w0EVIFWa9aHVoLncKw9/94XKN8XeKkKUFe+31tvhk2yaoeDyjT43t9TW3eHfR2j8qi/BiSGc989A1+zKDo2vnsIqOO7X1YHMmsj76gNkK5NEFJTh8ZfO2b/N4DrMD5VXWM8uK56DH4Zcx0vramJua6EaPhg7CnJYe65K0YA1WzAsrBiU1E62xke3BMcKPPHF0Xp5iiASXbdXlKc0wrjIYYsYqWlfYsALSwWDCSf9ZQlLCG2en4sFjGl7LdvFTNSpw4OG0gvsBVzBwl1CIsretH4Rx6pMGcFRQVqtCO9YmThxPfXy0Gnm2vrNqxXWtwX3ETJEnDP8JS6pxgZF+QNsJdoLPk8G4p+vm5tTJsX3GfYLPBfbZBbT+MEMClFMwlbycKs7EGl5ruswrtb7qBRxC7SwA6wgyWWCougECtMICZY7RWWFuh+7dhO8VSh6wZln0Za1EEQvwf8btywyRYt+Fme2pwDwYq0p6kpYvm4F3QipOAOZgeWiQMyDmziLoUpUdt3NkreRzqZRicA/k0bsSorlWNCkyaNLb1Olu4p95GNUU4U+Flv2aLz4/4xdzIzvfCM84Lh5l5y/wEKQaeJhRsbLqAMUEfWA4AO2CNNz6YIgAvWjRyD47IB79i23epk15H8gGuQ9zLAUTKFlBgbDID3gDBJDCrFe3wvbJxbnBVbSYVr1fUciGHESaMkVkCbl5evMahbD7a2jgIOB1i4jOTL5ovjAbKVmo8sv6TVDzpl6Xxxu0gTi7pu/QYFBujMeQ5cJuV66PTUDMmBvAmK29ABrpFyAK4VmAGU0lIsAyeISKYAsEtJdr9lzglAxflQ+EZAJhlBYpIsyWCbkdxwT5D2ANLR/cv3Psl16p4J8AJS7gP/xs4Q5pVroPbAHTKUo4n27wox+jyHsOWSI0QtyANTH9qCu71bvgAp9z4Aqm1bttiqlasEeFjfYBbFyqekKAii6Q7nDMji5zhEYJvnEpPIzUOAF+GWd6/k2YWJZgwEqqOMAeBczKqCWwJ17yqo+yvw7B3/vAW9y3X4Hcdm/us4si5FWlapRw6sKAGcA07X8XpQm6VivczM7Aj443NN5i9dxbDUOITgkHFmjsKqAswJNKh3oI6CgIxjMqeCjpl1SVlCBVyst0jKyrVO8508k2qqQpaRbIZqHwDclS3DVeynBjcUJXqGQEWZkb46ZgvIekSQF2UtBXojpw1XGvi+E8abcw3X5R0gnSwhWypJSJS5EHET7TVkHF1rTzaCTJ87NimgkNNI1MwnAl0hmNAaI4kLTi0UlLpWm/GIL8YM+xjXoTGMB9eHDzy2enC9J8PMxVYtid0LW8UD6hAZ+EO9O1is6d97Hjj+/ZXf4RDC/x3A796gdN/gbXcd777AUFXXUVsA+ksApL+3Zl4zfPeeADoeXO/FckfD879V1Fj1fd0XSKztCO79vv+T4JoNrvqaxuqZ69qC66rn+y8F1/EhZ3Uq9ohpDgEZi5E+JgVojA0JRY4A4+CRrPRfVDXu73XfaAfXLIa720IlJEpBLHDLK7AfbEJBv6b0rKrRfcMJADvIH8yiAkQKDyscOLNhcy8SEp2VdtkFi2WSL+YAI+y1YM2jBgy8B2XHh59+bmM+/9wyM9CDJAgwWEWSHXpIOxsy+Gh7/a0PbOXK5dpYOHsYszNOP8m6dOnmBWIVFbZ65Up7651RtmDBQquTkW4JSSnWt1dPy8pMsy++nGClu/I1jhXlFM7ASSfY/s2aWbdOh9hBB7a2/Rs1FPjhnIqL3AM3pOh9uBLUrv3zcVNt65YtlpbqG31hUZkVl5YrWMnIgKWssJYtWtmBB7a0Qw9tb5bk0pXp06bbt7N/1KaTkoIUxp1I8A3u1Olga9gw1374YYF99908KyryZkOelvZC1ByaT2RlW0HhLktNSrBDDm6jjQ5fWMDwDz/8ZHl5W21nkVndOl5w5Rsg+l6XB5UUl6tBTqP9Gsl2LiszyRo19iYwbOA4PPBeNnrv2EewlKmYjw0zP9+1m2o+lOqsqto9l5ZG9mYUVrkfOucM8OJ3sLoOXnEE8HbQXFdg5pjrgIPQupixp1kP1x8KbP063CMY3ETioLSUhh8m7bFnSMpVlMh1c/5oWB29Jompcz9ilyb58+NALdQYcKEqSiMbAHOZ4cyyvpOAKgRyEbDAKxowSeEqhaNNGu9nO/PzJPcAbEuvDFhKdl9zgqngPoMsBICHJ3U8y+Z1AwSZnBsOGl5cjE4fcKMgV4ArzVIIAhJpDpImgOqyFoIJ90qnwBHJD0Vt8gaOgUNcVjxw4jqRDGRRjBa5hyAToSFRcJ7I2+6e2u70Ue4t1LO593TZ3KbAl3Fj3Ln3gL6gr5aXMg4pUQtvr+1woAYI4hg45MB0it1PQc7g4Ii/WS+Cjpa9pVLy5YWggC7AY9GuQm/fXbxLoJwMTuh3ELysAWmSM1DUGQX7gSH1oNqbvvC9DlJ9vXL7OIr1XMfNvXY5E/eUAAmwXzmfeQaCfps1EaY8FBRLZqEiVtfze0bRtc48b8FCU+csaRxWpd6QyYsWvZCXAMZBvQcyClKVESjwYCxiublmZRyiYsagaVfhaTSXPIvmFnwiVeI2VQFoFaF6kxZZ+0VZjgDQ1YcikmC4dIV6Fg8IQ2DH+VG4zdri2QOvS1DWJOqKSUCqgsQ4K0GOSyDGz8ncESTxN+unnEd0HW4PGRyofO+qlD5pCThswDF7FTRWCwCprdmHvUR1QLkqcF3Vd/wSoB0D1lxEZaY0rqPdvsFa+HxlmrdqcF3VUWoLkGv7vurA+v8muK6Osf4l51wbOLz78XZPxdTm87V5z68F19WO+17lg3FgNarMrvq8Kl1zqjvvqsZ3X+FTzXNg38Hq3sz13u+Hg/UFjrXCmdwAegHKfAIg4Z7TXi2vBUZCZf8GmGVfGgC03lwgmPkDCCWfQK8WbbDIFGCkfW3wdKx0bpH9HseWQxqsDkVB5aQo2ay9KMubPLidFW4FnJMWzgjAk+ZloeV7pOmjAUxk67Ru3Xp7aMRzlp6aaMMvGaZzKCtPUOvmf3/xb+vTu6t9+MkEO/3UQXb0MceI1XrhhX9aTnaqXXfdNda0aTOlmF9/9S0b/9VEu+6669QA4sMPP7L58+ZaSUmZGoRceenFXpUftZneuiNPrdy/nTFN0oP+fbtb//59LbceTUN2uJ4TjWzUlZPPfTZmjI2fusiuu3q4NWnSUEC6rCzJ2FpcDrJLTNTXX0+0pcsWW/PmLe2kU07Q9Hv7rZFWP7eRnXfeOfoOvHLHjh1voz8aY8cPOUrOITNmz7NhFwy1A9ocGOnc2Xj4NGNeastWrLQpU2fY4oU/WfPmTaxbt8PkmT123NeSSFw87HzLKyi1JhFbFl+nQwEm18JmN3PWLBs7bpzGom/vLtZs/6ZiPkkhAyrElMHK7vIGMrIJiwqMmIuAN4raAuDgZwADNkBnxbyJEZIJPKNh8ngvmyZZjtABkWMqTRxtzIDS4MSwk9Ruhc9dxkC698jdgWIwsY3JpkAkBBGyGyspFoMHqOXZESOZ7CwcTWoAXYHBUzo66qQKY6c21DDGKZ5REODBZo7skAIsZzr5Ps6LDEWD+vVVHMuxkJmUm9u2OXvo2RuAOQV4gBCew+AV7N+T5KyjXBecQefZFaNYXuoyBQCnJABejOxp9AqXYWA7F0mRgoUabDxgGLDpzyT6bHcGohDUQX6Cgio1X1L06NkaXbfcIABtiV44uNUt68J9VgMX6gkIDkrLoq6LLlOCKVXgkpgobSwgks9xfcgrWJVDwBiyMqnUb0RsYwIdDcVsOjADiAFM+QNwlhae+7gLTbv/DjYcwKfsUbQWAhwpLqS+gD/YYIr5jYI6d2hxy04H1b7uuUsJfwBuaJBdt8w1hGBXAWhRgbIeNCwii0LDKRXyYbsZgUbmIUGW2H46FdbN0Rg4E+3MKmuwuiVSeFjodnJIY5jL6vi5wwtZeXEejA3XGJrChOsNAQjzXJ7kSFyiwscAqHn+3SUlyiRGNnocO7DUPvauYVamJHJ8CQ1ZlIGKJHZBugLwD9JCz2R5AKPgR+47XtwNScPYitRJTdXzwj3iWQr+6PG9FcL+rPbnUTAQu07WDTHrkcohRlBGpPEedX0J3Y48Kg5cR1q+fThtVJXCjgcMe4KHoG2JB9j7BpOVsKRKAO4froT4MZ1n5bn7wucsWfwx4vWS8e/xb3TGJf498QCpOtBZExit6ffhO6oPNmrHXFcl+9iXLGRfhaW1AbS1fc//JriuPHb1Y1STI0t1c6w6MY4AULXUdWVBY033Pf73/xm43v1O7Pm98eDa57xfWfx18P3OFJMSxEvVGQbXsSbJI1daZjlwcAzvXIa+T24ESsP5RqlmGQkm5w51NiOaV6MUZ5lVLR41D3AbJPe7FeAhJYm2NALwfCawIOXlhbHCQC8K8u9VUKBaP5dpxCfW1CBDxX9e4e5Md6ItX77CRjz2vA08soc9/uQr3sCgwuzVf75if/zT7Xb22SfbqJGjrNthnWzEiMesVeuD7K4//489+eRzdsQR3ezqq6/WIv70k8/booU/2g8/zLGk1Gy780+32rvvjbSi4hI78+QT7NmXXtNxvfrBgwQAyPJFc+yd90bZK6+8aaefeLSddNIQKyzKUwACuHFrQJfAv/baa7ZifYlNnDDG6u93oEBf5T1mDCgA2mkb1qy2Dz4YZY8//oR16NzJuh/e3UZ9MMYG9D/CRjz+tEAmG/Fjjzxkjz06ws4992y1tJ+3cJm98+ar1qN3v5hjgc8ogqEKWZ9t2bjK3n3nLbv3/oetS+f21rNXH/vs83HW9qDW9vqb73tghFwmmoqxZyd6TphreAQv/uk7u+nmm231qjXWo3sX69SxkzZsl2v4XEF+sHnLJoFr5iSfjTVnQUdbvEtSCJhp2cxFNltITrgnNJMBILjNXpHYbQClWCwx4A7sQpZGZiyRiwBAJry8qNT/zTgU0xQIyYgKGVX9GgvmAJQFBbB75ZJgqCg31SUaADY2fne0oFgy+KdTjJluDRs0tOYtWijICPUHPosrM7AxCYHsKL21M4GmA6AKSyBTlOydGXUOOEaU451MIwzvBppTN1usI5InYrfALPJMCMxEaXKXDrn2V3MG14tCZ2jVBIjzUiDsTK+DQh8PgRk0tmjRN21SQONdWFNs3bo1KnTlHoT3JUee5gBrZFcEQ4Ae0vY7IpmGFyO7ywXjx1zDhYVxcFbbpSXeqChdz3gq7h3ZOVpH0jLSVRjKveV8wzwjG4NMgoLbTVu8OQxglfnuOmbWQgdmXCvFn5JFqaDaA3bkQwQeGRR91mNONrb07GxLoWZEcrcUS+SZVgYDhjcwyO4a5IDTJSMhkPSGJtjaufY8Ame63+4iEuxACS7dz7lePdp2u6cz4wLDH+YnnwljTkda7ol01tIme0DGnGTuhGcJ29EgA+H50fMiOaCv5Qr0ouJF7r2KrdVYxVnmoM8OLjgKiKJOhgFAh2NyrBB8ELRQ64EFpLIfZAcKvRW7gqMgGRGh6g1cgv49uL0QVMczzO7+Uiem2Q6OJEE/H/6uCrf6s+p1Nz6/Yb2jtTGucFHXIgvAyj4uQpRd+g/0+xcHRKtrKqMvi9vLA2AOJ7YngNZxQ/HNHm4i8RcTgO5eF1gFiNF79jrm7u3PA3DcC2iEAqNowdwdSIdmN7WFjf6+XwKiqjvynmOx+/tqBtfVAciqwLWP377PvaZr+mUjFP/u/33mWtbF+zjB+LkdbyG+2z34D5nr8PU1jWP4fc13OMyz2ryz8uKresZI0kfiKZdUAIRTvQ05CyWFO7DH6O284AbrKGe7lIqkVXxknRVkAL64+LgHFwUY71B8Flgv96F2TXRIC6pDIWBZTVmi64sq6uWwUUrzEyQGDhxCBX98kx/preVZGteanQYvSimWx6zi3b0gTcVmd//1Eauo2GW/ufIa69Onrx3eo6+98cYbdvPNN9ull15seTt32AvPv2zDh19od//lHktOSrDzhp5rEydOtd///kpr376DvfrKKwoWPhkzxvLzd9nlwy+wuT/MNysrko/3zbfcZLuweouYn0YNG6txS1aD5rZm5SL7wy232YzpU+y6666yOlkUt6FDdfsod8KoY5999rn968vv7ObrL7VWrQ8QcE9OSdP4wQBu2rjBuhzWzXr1OUZM1YUXnGNffTXFBh1zpM2aOds6d+psJ550og0efJw1aNzEHrz/Xnv00RF2wQUXqPHL1KlT7corL7e27dpFRTwFalG9bdtmgasWLVpZ335HWVpKhd1599320ouv2tHH9FeXQVim2277o84V1vHIIwdYSmKSffnll5JiwMAxB9MzM61///7WuElLW/TTTDv2mGOtefOm1rd3H8tMz4wBDAqogvRIHdiKiiRFcICcYvk78/QHUAHA4tgAFjpVdu7cRQ4n06dPd4u1zExbvXq1Nmg24MCGBeYa2QTvw8UBkIWsAKCE7R7gUOAkak8dCCIvPlM3tYgJddDBMQEtgABYWreUy/ZulTQEwlM9YnGl38XGUVpXZDFYwuG5nRKzWHPA6IA5gBDJsCK2zQvpvEU31pQ5uVE9QGqSpSWnWBb2hjirSPuKI0KxNPR8B+CMa2ZcAODSLefvFKCVnEq6Yr7fv5txC78HWFMcCaBr0BC9d11dA9fiHfO88AsQzXfwvgMOPEjOID/Mm2MLFy6MukNGgXFEVAhXANgi9lPwBW1zYqKkJ0ghWGs8G5Gl+6b7U1Zudet5a/CCXUUqzuWe5xcWWk7dHJ0Trhqh6x4gNrCkBcXYA6L3L5NbhmQqOV6Mhya7fv2G+n+CJRbJpERAtmdYaGilbKmKMmFcy60ssn+TxIvOlVH3xxDUOTAujbGzyCh4eQMtJy1Ce22AI4EXwJC/vZ24O3wEdw3mIJIHNOxqE67gyO9dcL3h+2CSQ1fKBvW9IypRu7J+yGSocjWyMQSIzmJX2v1FDaaYD+ps7FIJ1UwwF6NAI3TS5Dg8O6xjFGEi6XK7RI7rbhueeagMJgg83f7OJTeVdTIe5KmRkwo02ZNSNR8InAgm+HmsCDS7joJH90n3jImsIQluI617PPPiuvjKPSO+EFHuIzwHsUxopdVskJTEQ4zdcGQcQRsD1wEoxgOTAETiAXLY3uOBdTw7vSeuiQfc8cfZDXIxWeOqN8O5BL3ZnmzyXqBeJ+XNGvb1YhMPxwrpY31SoPv/LnBd646PcQMSD6zDGFc1XjWBwv+bwXXs3OOCtL3mbC3qCuI7D1Z+fh8dGqthu1UoWNsBjbPB9PKCmj+5V4CpzoakwlMFfryYJSoeVNo7SQsuzLPswdSq2yKw7fpNGrV4h9XKlDVNF2S3hy4z8q92ZsTBiKfm3Ns5aOq8eMZZ5bC4Kd0XdY4TU1AO08i4+mYka7EqvNBhdJGAVF5v5VogSB4Au3yi8+39kSNtzGcTbcvWPPvjbTfafQ88EgPXV199pXXo2MFefvkVmzNnjt199512wfnD7Kef5tnZ55wJgWlnnnWWffzRGDusWxd74cV/2to1S+3EwYME9OrVy7aJU761AgqGorvLlCJd2bX9AfaPZ5+1Tod3t6/Gf2nXXH2t9enT1Y44orvAQGlJgeFtC4NPkxH03E889YbllbhFX8jaIbngBwDsdu1a29NPPWr9jhhi//7XR3b2Oedbj+7dtSHOmDHTtu8stDEfjbZjBg+xxx550J599lk766yzNVYjR460DVu2Rh7b6i/n66g0z6XWuHEDe+aZJ2zwkJPsh3nf26BjB1nLVi2tUaMGNnPmbDHB+TuLrVevHvbqq68I2J1z1uk2aepsZ56VFTEbOvQce2TE0wIol19yvk2aPM0G9utuDevTUbE00m2WaAOVLzSMalQkGNwtsIqErQ0MJJvrQQcdZG3bttXPcPNYuHBRFBQmxZhSNm0yBqGFOwAht26OOly6y4AXOK1ZvSYqliSg88I+QJW7xlTKBoMGVx7vRuEgWlh3d2Bz5/jZ2RR+wSYCAPzzFL+5zMQzLtK+RsGsd9fDEpIugshZ0Db7pl65b3qHPgJcmhV57QHZnVLLrV9PwCk1Kdnq0EGwSRNLycwxK9tlZTCAFOvhi755s8ZFxbRR57yY/VxFuW2nIUheXswfOQAYrpliTbTmAFHOA8kEDXQAZgR78qPPSJdnOp0nAeA59RtZEueBrItOh1tpL71DYAtAqm6BdAnNI3Dyc+J6uQ4BORhg2HGkK4x1Vh1r3KSJ1WvanJtj639ebD/N/9HWrPPC4mCJxtomrTnMceQzrQom3IPoypiRKfBMgxoKe+lmWK9+g1h7eZdhuE7Xuxd6BkV65kI/Z2wPAYUCswVxDCvHj7yZXSYRXYOkNqm6596u3d07YmsWmb2oANJdKGBvHTg7geAONszX/EJ3+hC7rQJjzxTiRc7fssKTntoLiAGK+fmuRSdw8W6cOwyXFnzaoVykOadAMZLJlCkLSbdH958O1nQxp6ioQPH/oe5NwGyrqmvhWX1fdVsuPUiPgPSdokF6sde8PBNejJFE8SmICmiMvVFUFFCxxwZRQWMQzTMi+BRRUBQlNKKI9N3t2+rb940x5th71blV9wLJy/+/4quPulXn7LP32muvNeaYY46J5wrniiDV9wD3EgAb505d+pjcUvyMuJU4pRkdsAXsYTAmHbjkXAiqwMLjOUItAgsJcY6wJmRtjlx9ZP9odyatYQTBbM6jQlMXCjM7yGdQ88zFkrXSQfInzptkzMvtGe/xvSj31gpXFgRu0zOe9Wcz80kEajbb9Djan2f3mUJfYmrdJ9HImBECJBDgjdlM1lGDhMb3NoJAA2svOnp9nfxuBPAeDG7LmeYzyOaAVEBqy7KQ+fDPloDoEwGpja/Z/D0CCbzurcGwSgNUp/4bJ0Z5iPnO74mc9xPFg7Nf9/89c12fz+a+7E/tmvSuucH27CNycZ8DGLLCLr+qsQeQbsTOBNfsHZ6dO+d+buqD5bzJRYRpTmrxsHB1RVc3gLUcObihsXBDKX6yZun3CpDRlkUd2CxcBMvFKdv+QprhYhWMBcEs5B583gFUdK7+GxY4aTJnjxFTstPqsoVjTE3B7WI6mhMcUxOemQU6fXBMk4JH8VF1OG3GfO4LcM2SwemZGBoei2t+eF185rNfi7f/w5vjnz7w0fjqV78a5513HiOlpgAAIABJREFUHmUfRx11VKxcvTIuvvhinseFH7swnv3s58R3rr4qzn7j2Sw2RMHOe9/znjj99NPj+9/9TrzujNPj+aeeGAcetH9sXL+OukykpqWkjnj0sRXx/Wuuj9133Tmuve7aWLl2bbzxzDfGQw//Mc4+67UEhZPjwxzT6Ul4R/dxE7zttt/FY48uj6mppujrX0DNc3tvNxf52+64M2686ZY497w3xbnn/mM88vC98exnPzd2fdqucdxxx5FF/vWvbo0rr/havOxlL49PfPxjccEFF5DN3nPPveKRRx6ORx5+iIANY9PX28+NDfKgFStWxY03/SpOO+0V8cHzL2Bh0DHHHM3xO/SwA2L16pU8x1t+/ZvYccdd47LLvkLXkFOfd1Lce9+9sd9+z+AYQR86PjkRP/7xDWTCP/TB98bHP/nJOGDvXWNRf39FeCgFryAM11Y5MLD4CCyU0s4mXQAc0EIcGzA2d6zv0suieYY0pdrQpScGq8rCvaYmWkOiAQqCIdgEAqSgSySYNQA0sG9uPFHZT1IfK7cAuSaIwUXbc4AC6kbtKtAClk/SkIkJaVlxDi7oczOf3t5uAgZcM54J60MlIxmpGzTlHgBpxoqVK2LVqhV8PdnQ6amUO3QQOHVlkxQWAGbxL4r8wKgCVGAcERRZT6wHs6mycvRzY6YcjCrGFWPpJlAiw2Z4jbgPaJyzcMECurRYL9wLiURnV7Si6RMyX00tLO7EdY2PDscEGFfofIc2sWvnqhUrK208zgHXhvsgRlPAEsW4YPqhK8a9fATZCQQKsNUcG1f2DM4Wff3R1dvDudLF1tgCb919fZR00IM5gwQUoWItAfCEZh8+6siI4AtAGEWkCJbgaU3gOTmdPtYq2iOuoAc0CoFFUGB+qRgbkiJpgekWgkxa2uQa5MluD1Z1sKcb4xjgmcE8pgONnZOycyA0+t2wOKRrB9jsbnUazIANv8M2ASYacixILQCk169dw+CUnuIZfLS2oiAUtQ9qguNW9DhfnA/mDKwN8T4z4va95hxK+zucN+sP0AUxZTWwwWPvggbmHZ8DSZeAc91hEXPJkkR153XXRAUgs7Bcgl+5FcE2EAEIMgEqipdEMYPTwpfacpwSOBtL6r7UrdXNUvP3hfMU8W66RTVihhJ4Nx3wzOfMbAamCv9j/E2LS1Z1GugVMo9Sv2IgWIIFM9v8WwrZy5OaC2B6MOc63mZAJFuz6/gFIsnr0OAU1H4u3h4IHs8d0hpH6yn8e2vg9MkAclgBETs8AWDdeNySnRf+2HIQ0zjWT+HSt/KWJydreKKfXxY0bk0WUh/zPxdca2jL8d387CllSEA4615x/lazOgM+6SxqsK2uZBW4JqSsVcZs2A4mmXo0Fyii2MaawU5aZaEiXxX+0irz/6lXbs3mKmjUAnmHFmstckjZYtHigseiJl2rL9tTSwuUmqSolTeXOQFl6OYMtJN5xWtZtJWQmelSoeFkCGBxBnDtMUrnEQ6FfidwjWCkGU3H86v2VNfhtHDKt7qJHs+33vrvceZZb49zzjkrPvzhiwiuzz1X4PrYY4+N8cnx+NrXvxbf+uY348UveUlccskl0dfdG+//wD/F1792RTzvlJPjbW97WyxaOBBnvv718bMbfx6vf+1fxy4770AZAAt/4Jmczh8AF1/80pfix9f/Kn56/TWx2x57xlvfem784AffjQ+d/15ulgAdGDswgtizV69eFd/93o9j1eo12GZj6ZJFcchBB8cBhx7MEVuxelV89atXxIknnxAf/tCFMTi4Lg4//MjYZZdd4vmnnho3/Pxnce0PfxzfvOJr8dKX/Xl85lMXx4c+/OE44YQTCIJuvfU2ejVjLLG57fa0XWO//Z7O4Vy7Zl1ce91P4uijj4wvfukypotPPOG5ZICfvt/e5Esga7juuh/F9tvvEpdfjqLPvjjpxOPi4UceiWOPPY4bLtjkx1euiGt+cE0ceuiRcfFFF/AcnrH306Izu0BKm69MRrVfoDkJG/qh82C6NmTDCjtUGFCYvbMm1GlmAepktSDnmFIDCch18P+eng6O1W67PY2yGjCpg0PDGfghg9DGwIOd8AAGenvZzRE/AzxSNsDOeprfbArCQEVAXK3sIW8SQJSbB4rLWvls4gLhWgHghS+wfe48CFadAWy6XmAOQ26xYeN6sv34Ped/i/TbI8PqiNfNAsl2Mtqch9DDZ30CZV4sssv23bBLG5U8AmBEBXY4NzCYqomwy4VYRzklYDxw/ZRO0MIPMiU5hoC1xDF1vSiqW8Bunjj2qpWr6KNOKUNKEFBn4GyVm3SwBoOZaLlpkEGHLKCjM9raUTgq1xW5XsiP2xpcNY6RrzPuP1rCY1xYWJ0yNLhcgEWn5IUd+TBOYJYhQ9J14R7ruPKjFmvaEZ1wvOjoECZC0SvWtbQtZJCUlnqYXwSdoyME6wDQ8nRWwR2eJ+uuqTumDlse9Xg2KQvp7hILXjhtcB1GsJmfRbBLqz8dj8F5gn67eNAdI9d6Nvhi8x/tMbI2XR+r16xmd0vonXF/cC/Z8hvFm+ncwTU36wZYFEj3DHmBg+GWlAXzG98pkYKXeg86SNYNcXw9zCRAr105gmgFL9UKwqAimwpiuCqUdJdfvUT7krtikovKBkEYe3e3xPXgi7ayzh64RiQb18gpKgmc7IYqSVYC/wIDV+dbYqz9j372rCS4B9zg1ikAdgqDJmoODfVc4nCDAh+n8d8VlJgD8DUC6/lAYQUGS3DdkCovZSAG04pIGiUiT00WMtd1lLBqa0B7vvfrfXT/3CrG9D1rfGEJrsvsRHkv5jr4Ez3nrZ7YZi/Y+rU8+WMKXlXjiFHLGb316/jPBdiz7/tcenwUqiUgnFfSMXuMcA2OwK05lgRKrWjNeouUSx1ddsPCxuYUIfxtmTZOfTU2db6+JaIVbAs2VTacwGKZQIc+1HWLZYMeLYhuFa56h1nPFj1Ip6IlQbvAtVqlyw3DLiHY+gWuxRgo5YYxktcvfpYsZFath+9vWbScDVYmq/imkIVkggoNF5msmkZ6vTNuu+32eOPZ74hzz3tjfOj8iypZyGtf+9o4+eST40c/+VF8+ctfJtNz+t+dHq95zWu4uS5fsSLuvOOuOOgZB5CB+dQnL4pPfPJTccThB8Zf/PmLo79P7cW5eM+g4l9LdF//QHzn6qvjy1+/Kq68/Ivxopf9RbznXefEZz/7mfjIh94fixYvjNGhQW7AYBqRiv71r38d//KvN8YLn3d8tHf2xE9/cgNbu7/5vHPoMgFLsU99+nNx5FFHxkUXfTIGB9fHM5/5zNhppx3j5S97edx4041x1VXfi+9d/S9x0snPi09e/LH4yEcviOc85znsiHj3PfeTaYa/NVhuWP699KUvJdBctXJl3PCzm1LycQWByvOfd1KsWLkq9t1nT4KV3p6uuP76G2K3PfaOy796GVuxn3TCcfHQww/Hs555DGUr9917X6zbsCGuueaHcfDBh8dnPvXxeO/73h9HHbJfLET3R7pdIEuhhj5qkSzbNkkTxTabFQZYxL/BkLmgCeBCTXoMajVJADJ03MzisGOmWE410dhYBQnbbb99bLtsGa3OaM3VCUccFbDZqgvHkScwnr0ZeWlnC/mmJjliSDeurn+SiPTy9WASAVqoSd60ge4tlLwQqPZQR47ncP0GWM2pGBDXiqJP6qWzI5w+Q22gwSwCwAFUUWPLGgn8Tc8oAmUU+gEQ45mEr7r153gfzt9pdDzX0K3CTQHMKMCm5QO2fbMfM4AXWHTrz9lZD44T9LWWpzHOB2AcLP/ixUuY5ofEAmAQY9gHK74eSUyk5W1lEO9i6mZawyl4YPAFFxUAa9pbYi2ZiTb8TJ0vrmuMRYmrKX1ZGyvXraVlH7p9QkuO65PUpI3njfvEZjkDA+yyuHjxoli4YBEZbbyWbHk6XeBZZHCBgCN1tWoshYLVyRgfGY1hAHU4iaAANCUb+BwHCnS8QACTUhGBdXTexHxpZaGotoXEJklsek5jHHjt2f1xYkpWjcQztPipfaAN3lUsqYwFMytw4JkY472DZpuyjeHhWLt2NRlujCNQhwsykaVBkyG5+ci2DvcO4FmsdHct10ibOhV96rmxgwgaG/HcSWwqYKZEKjtS6joEhEXklvtnFveyaNLXq4CZe0oWN+IaEeC5Hbq7O1JulwWVnpcYC8wp3Gu6YAFkZwFjtW6k5hpzAPOWTcKyEBXrGq39Mtj32Je4smm/o46ZxVxXwIvNGFLjl5ED/obJX4HaXLDmAtcVKC9e3wjqGsFPCcTnAoDzgsIE1/OBqWrjT/Z6FrA2SHgSzPXWQVsNs7b22vnGoDrCnO3mZ0PQ+Wz15gLXWwpUthYoPDXgW77rvwBcFwWNWxv7eh436i/+41dabeYNhy5J6rlrBMo31OBfcxhAFIsKNgpJtexDLYZHtk5odoL0qVgE6NTQ4aqJoLmjA80NrCtDUwg905R9wGKP7XbVhUvXUBcLl6yBgtYMSMtC4XTxIJxMJt2+qWymkgqOmplIRway+mqokCUUcgOBvzUX5JqTroInn4O9OBGIVLeuVQt5sp9cMFmIBtCOMWiPO+68M978pnfGeeedHeeff2EFrs844wzqeN//gfdzM/ynD/xTnHLS8+Kee/8Yjy9fzsK9ifHJuO66H8bnP/f5+NXNN8fee+4af/mKl8XSpYtiYKCfwA+Le1u0xDhYEugwO7rie//6r/GNb/5rfPtbl8cpp74w3vmOt8SlX/hcvP71r6WTw8jQJl6BgEB3/ODfrok7/vBYXPXPX6f04tWn/3389re/ZlFiT19fPPLww/HZz10aRx51RFx88SUxMjoYhx56WOyy0y604Lv5VzfHFVd8O77zL/8cJ59ySlz00Q/FB8//YJz8vJPprLFm7XBcftkXY+99942z3/iG+PWvbiE4R9EYAN4NP/tFHHLIM+KrX70M3drj+Oc+NzYNDsUhhxzIAABjDDnFDjuIuV64cCBOPfnEuOsPf4hDDjqUQObxFY/H8uUrWZx50EGHxRc+d0m8413viWcddkBsg7bozdPcFJVSVrMNzHVbldkOzLI+3WLM/1quiPkkoJ1ZFc9Jbphwr1FjnI52FUGhrkDAe5wgHhIpNiOhawkCV4F7+JCDmcM8oCsCZUW1D7wzRSCeUdQKUIWNs71VXUbZYKWvRw1FmuVfDWAKLS2OD620vIPRhAWuBvKMBlhld0R4hdNnWwABOmz8HSASINUFXNbeWsoBgAK2XFZ4slEDgw/dtzyPy8IygQQGDgBPcMJobYnREdg8riRYVWtzjHG6CGVHRoMg2mliznbaPxlMpfSxAGoYQ+t2WRSYRZfNcNSoGEC55HBMlbJIqlJuPtPj4ww81q5bxwYllE+sXEkZhzW9mRDjPECLEIA7MNsA+AMLFtCCkNpkyBJ6+9iaHgy3GUkE9mOjkPEMxTC+0yPahYKQoCCgxRjaUpHWhaEGSJQzZDEd9h+chwGc546cP8YzWBRbzRmN94M0actCu2TvCc4zEWdnDWQ4LCOxNAOaemS8yDhbogFQmMC67gzZGt2FFaGDGbDkkHCAQLB9KYtzAUAxJ4pGX7g2nlcGHLhu4pBEyMi4E8/xmvA6BEqyAfQ90nMsUM2fkvCkyiDVBXzOU/prW0K5Kkk3zVbxHHc5nrCtferQ9czpMy3rKDFOVfQ4M8MAA3IwF7kiy4BAmLp7ZLMKBxf7aOMZVb1CbcGL9Q4BGEmipx/5zJnSQWEWgM3ogQOZ0pASXJev9UAbILvy34WK/n0JzOf6uXxdI4hX1KYI0pszz2EOcM3jpLuBBxQ3zdWodtLgcfIZLsHDluDVEwFtTxSo/leB61JiMG+Qkif9ZK7vycHQLYPrMhX0ZI47nyzkiVyHXvN/B1wLJM0+9iwFCNprzMtgC0CYgVLErrbaaAZBhg9pzlDnuh60Mu6Fp2kvrZkG+hfI1xRe0s0zdPhobQHAU2dEWuhld0LIQZDWRUdjbgxcyVM3XbHOWgE9prpX+Rw2FIBqkZRERSk7PHc657I+Qvc4wXUeT7/SAfmsB4q2kMLL1ux43KtW4RojFCgxdY0zQjEl/94aE1NInaMoM2VhtP3DcZsD3rZ33fX7WeC61Fzjsy+88ML4h398W7z1vLfGtddeG6/+u9NjZHAkfnjdD+PQQw6Lz3z20/Hud72b7Pr73vfeaGueisHBjbHzLjtminaazDXPA13/oimu+s7V8YNrfx43/OT78fT99o/zznlTXPWdb8exz302AdDo8CBT6XBB6OtbGN/77vdizYaZ+N/XfT+22WaH+Mu/+qu4664744wzXkvGBnpXMNdHH30UmWvoew866OCAM8kpJ58Qt/z2N/GjH/00PvOpT8aLX/TCuOjCj8YnLrkkTnneSfHgAw/E8pUb4htf/1IcdOCBcdppf02mfPfddyewAyD59a9vjaOPPiwuu+zKmJgcixOOe26s37ApjjrqMKbNV69aFb/85c2x6667x1cu+1IsXbwoTjzhuLjvvvviOc95LtPaf7znnnj44Ufjf33/+3EQmOtLLo7zP/yROPLAfaOPeky4WMgyzJZ1k5Ni5dQWWn7L0utLm6zOcNl4KJlluSnIRs7ssoEJniPVG4Bp66SrCf1xJ2Hvhs6HaiAiptTsIKQcKhr0voE5jw0V804dA5tSJzwVPd1qAY9zhuYXloFgf6nBzU52ABvWEm/aCCu4NQS8Y6MAwjhmu6RcdEfo4GsBKAGmsXH39XXzswEucbJ41nG98vW17AmNdcYpezBoQbtpaJ1ZoJxpcIwlpQsovIUkjAGIPJZZxRxYF9rJZDPw6IJTiHTVkP8gu4EvsKH2ryfIAl6AZIXFGmCJSd9qz8Y3xg+aJ3xnZ1W0Ll+9eg09ljEH3PBEPtFBf2y0NAfYRwMjZy1YQLkQjisL05ZuILbdFkXFA9HZ2xvNIApaJIuZcsc9FspqLcO6Ab0+sgkoEsS4rlsPuYiKK/FtjbIYW+mI3WLcY97Ky9K402t5QkEbzh3SExUnqgBR80cSIWQTMZaQoqh4tI2EAF6HcYA1IH2oh9XtEMdQcAbgL+aZbhgFQMfcqdqoQ6rR2xO9lGboM9g0hd+d2QEXzhzKHui5ARi2d3WzAp7i/lHqlAWENSGae7sZ5xmZVNT7G8R7eE0tM+JSTy2zml6VTXa0v4DYKTKQyCLAc5yMsgMSBdUMiPncqhAR58XAM4LAGWOmDpz6GfcDQRoIAgSp+Bs6wWINIs5EAXq2Zi8b2fC4aUXJ4DEdU5hdYTFyL78ZRABczwaCNVsm4FoXRbEVpQ20k13x4PqBLf9NcJFU1ZbA9VwAszynudjWWSA82bXNwFR6zPImZiGBj0tNUkYc/6+D62qsGoDcljTXJVBq/PnJANsn99otg+snrpee/an/t9qqz31tKdfZDI/XgFDv0+tmBYFwtIANV7LC5cKz+Wep4M8Vt9TtosEDtdIA1DgOgPIkraOQ0oRFESurOyH/6MizgKUVFoRpae5atBiZ9eZikcUZci7RAmhwO9cY+JrsmV29prIhku66DiR0LZKFUB2ebxEbj+yqUqbJXGfhJv6Gvob0yKZdn4A0WYiqJbvm1AQ1r+is1ZHdt9DaeCweeeShuPmWW2LlilXR2dUehxxycBx44EEMDGBF95rXnBvnnXtWnP+hi+Jrl18e5557bpzz5jfFD665Jh59/PG48spvxA477hh/+7evip/8+Kccu5NOOjE+8pELCKT+4R/eFld8/bI49tjnxpFHHUqZCAH2jjuwffjdf/hjtSFD33zppV+PXXfbIX5y/Q0xOjoRb3jD6+OBB/4Yf/nfX8Lr/N3vbidLiTbG3b0L4t/+7QcxNNIaP/zB92LJNtvGaaf9j7jjd7fHu9/9LjJCD95/f1xx5bfj+BOOiwsv/ERMTIzGQQcdRHB21JGHxoMPPRi/ueXfmZbfa6894o/3wA5tfbzoRafGHXf8Llau2hSXXXZpHHPMMSzMvPaH11CPjXsMduzmm8FkH5HgeiROOP44gutnHLAPgwDcvP/94x/H3nvvR1kINpwXveBUguujjz6am/mDDz4YDz3yaPzwh9fGfgccFJ/++IXxkY99NA7edzfqgzs6xDjL61fMKi3SwPbDXq5yCahty0ovZgBCAp5knlWQqaZHLNiFXUn6g4NF7Onti8mxMRaNrV8PoDZOeUIPWoM3NWUjEoAWNA2R5KKlNf3cZ2aivQNgBYBoYSxauCA6OlHk2BcLFi6J3r5+ZWcww7q6BDKzW12wiYjS89jE4W6CLqBgYLHhS16CLpVgV9FIRhp0E0CyP0NRsuzTrN0F6HLbd/vC0xqP7KpcSfBNlhGBeGpjKf+gE0M2lEExc6u6RGJ8Lffq6u7htUQLCi/BIjtQxlmoSBQBK7Nr0E+jkBTgcNMmtq8Hm0omFRZtlCKMSuKC8UCafWIiNm2StzO10RX4V0CNYAVFcAAtCOj8DUCNAAYAOzAmAIAA0VVxnbpyYh6DlQR4ol92NrFhcEbpmwq9hXXseqTaFLxGTKl02SY72ModDhnr1C1y/aZNPHcVact/2XhEhaqSFuE6bKuH15kRhy4bx6NmnX7bYs01J8CA41xT952OGX4uHFBW859FjnIjQYau0qKzmZDIE5OhJipdjK5CvZqJJTmUrdc1IVyULikK/yNpKX/rOhBVTMV9JHcU7BfUVycwLxnryhs7x5jXjPOspDDaCyWBUcdT7A8IwtX8KPe59FyHjSeKOKEjX7F8ZaxavSo2pMc33YHS875m9dM5JGWYxq6W5CCQdG0B1hs5Y2nNYaCFpj9ZH2FL2C2Ca4MuAtkEbi5SKkF0qcVsBNclSyo2WVFQCZ7LnzWBy8Kw2brYxuPpHHULZ8kjCjbNshADBikgBXwqicj/T2QhjWBmS8Bx3iJHT2oWz80ey5KknY/ZfSKM75MD1X51g5648SBb8aie7zO3Bq7nf99TYazNdNea/bmAqAuAS1acGy4LVMt2r2Kn5wLX+LXswFDUhOgcBYoAGyjwgR4Um22woQbS8WqhC+YBi6jcPigXYdfEXKTRiryyf4K+VQGwUrF8mjb3M2lI6dSNaBrO2g1TqKG2vKNmqwm4+a3nlR9nvTV/JyePZmzUWODJfmvBplY9GQUt4vXzDpCJT8OrW9vayfLh5QAtX/ryZXHbHXfHzjvvQgZpcmo0znjt37KNObTAr33d2+K8c86M8z98cXzDPtev+pv4/Oc/H0ccfURcceU34ze/uSVe85ozYofttqVl1y9+cXO87nVnxFlnvTFWrlwZr3vtq+OmX9wSp532Uvo533rrb+Pee+6JpubWWL16rZi8pqZ44MH7Y8nibeNd73lnnPr8l8S1114Tbz3v3Dj4oP3j+OOfHQP96tQIOQ8A1MqVa+PTn/50rFwzHtdc873YZtl2BNe33XZrvPjFL2Lh29o1a+M3v709XvySF8WFH/tETE2NEVwDFB584P4EjZB/AMhjIwJLDEb6wAMPjLt+/4e4/4HlceWVX4sjjjgqXvWq0+JnP70hXvCCFxCMofDs5zfeHEcecUhcdvmVbP193HOPi02Dw7HrLjvEPffcy8IoaLCPP/74+OIXv0SW6GUvfRHB9eGHH05weO+995OVvOkXN8Wuu+8dl1z00fjwBR+JZx2+fyzs7yNz7EyJus3JsgubFlweAKoIJNw6OQuK3H7bHQQ5zkXhETTTZFg7OwV4INPoRHv1Xlr9PfDAAwy+sFlDFw2HFDg7IA0MRtuSKG3eaBmuTaWrEw4HfdHR2aPiPzRaaunQHJya4vkuWLiIsh0WLWKa02YRaWvZMyKYwCY/MjxEXS9+p6YhsBCbisGhoYKpF7MGcABWFelwZp9Sg2rJCrTb0MVi3ACgAZ7hlc6iv/7+aGenRIACNewBq8uWk03ZaRXZJfpci3gCSGhubaZzjdhYyBlGYxrMb+IBdiBlm2k1mqHrxTAY1iGywWAH0VUQ7LxAeKb/tWjyvoAxR9CDwNQ6XtWKyNpPrivZsKYVtnJiJ1VAqW6JvEcIyHJJAhupeWSdstxGsOdbBkHWEXOJ3R3rdRjPztAwwD7s5HRNE5PjKlScRAA4xnsH/TnpCMjqOsGgo2hTBAGLZuHOkuchDCKmVnIkNI9RMClrRhAlmEvq1MnsBbIwHbLUw3hg7qpJisci/886GvUlYCDF7raS0tCRhK3sbVXnYMuZH+1HVUYSayscZqrX5/1KQOumXzWYFvNswNuI6yqCNovbtS+qGFXPqgC3x8O+1wjAeG/RJyCznn6vgz4EM+gyi3W9kmMlyMW/1SRoHQMrZUNUIMz7n8Gm8aYDdPyeGePM5nqs3SK9zIiVOMkBxCzsui9kITki+sPmwLYErW5/7oWs/H/jz3MxztzIbWPSkBKfj6HeHHDqHCv2OmUh8/lc10ybgHv1b+tDuWg+cT3wkwGfT+a15XXW79sK25v3q/FzrFmqbNMYltef0Pj6p3qeTwZkPxFXj6ciDXmq4PrJnHsxcvmMzAbXjfeuDgK1mPAhxqbKwDKrn6s31VZD+hWA40x0d0O/iMVUjBWytfCR7uxs4zdYuY422KeBfepSUQw+K4NhgXnZ/7WggyJ1GtL24UtnkuFXqZvOn8tAt/x5OgsPJf+oi1C0X1oCksx1pX3FXws2XlVB1Qi4vS3PawabPZsWK82HxbU4J8g8Kp2ivUrb4CAACzu1wsWm+tPrr49Lv3R5vPJvTos//4v/EY8+cm+ceRbA7AHxmr//27jvvgfijW9+d5x3zlkE19+68sp481veEicef1x844or4qyz3hAfuQD+11+J8857e5x80olx1FFHxre/fVU89PBD8b73vS9e8tI/j9/dcUv8zatOZ7fEFzz/lPjZz39OMLT//geShXY6ebvttqHO+qijnhn33/fo+h51AAAgAElEQVTHOOec8+IPd90ZL3jBKbHHHrsR4C1atID3cOXKFfHgg4/GpV/4YjS3DcR1130/Fi9ZGqf9FcD1b+OwQw+Rf+zEZPz+9/fEi1/8wrj4ok/G+MRIHH74YbFwYCBeeOop3PCRSoYbADYsgCOAKsiGfn3Lb+L2O/4Yl192aRx19DPjNa85Pa6++n/FiccdG22d7TE1MRm/+e0dcdBB+8XlX/8WmTm4haxdtyHampv4+RgrgIgTTzohTvvrV8Udt/17/OUrXhHr1q+JU04+mRnDu+78XTz62ONx0003xc677xMfv+CDcdEnPxEvOPGZsc2SRSpWSxbRrZTlAiGWz6xrybZJNyu5AsAVNlFsoNik8Xq5efSQYapcNZrVBAUABRaJAEgoLASQEOBqJUjCOQxv3BDLVyyP5csfp3RjaGhDFuihfgHHbGeWB6BCxV3dsWTJNgx0ly7bJhYsWkSdKgAZLe/Gx2NyfJwMLQAVnC8wNpirCorVxZS6cMg8yIKlLSEL0dJTGWAMDGkCSRTB4foo5yDw0rFgg4afIYngs8QoGvpTSb4goJ9GYZs12MgYjI3EGCUHwwwwKAVAo54E9mxvjo55bvudjW0AMslGZ8tpPuncU2v3ERbDpazCBYwGuZYjYNzxuZRW0INb2nYcX57J4wTpkgRIE++CVnonwWIxXUzYRjt15QDHqt/QF45NsJWFoCrqUzGmHD3EnmN9xVwhgw1f5YRHAORYTK29pUY+2ViBarV4Z7BE5ln+59bDM+uCYkAWBCqgUL8ByQzYahxguqeb7LOkTdB0twT+qwBrFrUrE1kHltVe7uAL3jUMSGtZn20czSKrFgVBle4b5iaxkryOUqKYemlyImaQFQw7aKiZZbPLYpg9J1xQqIY6conB/XUHSo4bfedl84d/l5lKZwQq7Fc5i2icSVSlR79lPS6Edq1EWSDqBjgM3FtUkGxs6fXG+1r+oQqo6H+vF9fNbwqmvmmfI46eKXWfjSwaWemicrO5aL87F5gu5SFmtL2DlgMyF7jDeTgCqC6k0f0DD0kybzWAST1oIYsoGVtOkGTVygit0oDpw2TH9wTIzKcKRJ/8++ZjNTeHhZtZEIIFtOwlQZTwdV5ggzWfwZaOnBY9m3/Mf+g3WwPXTwRYV/e8PJM5mqvQaSJbaz/pk1b260l/lQww5zrbFrp9qgI7+XfaRi8lJiwKEWvhZwY9ExYs6I3FC3ujowvtdrHoShstr1z9nzpq6DrTWkmLi+6fWWk8s+R1E1xzsfAVpjVgHYDWGugUuui5MBBnUWBWexftop1erMAwQfKsmzRLcz0TYhEUEDez2tDFiHUjcy3QYpymtMzT21eLOd5fba7NaJWNY6B6f4Ib1lVXfTe+e/XVceW3/4UdDNesvi9e/rK/iGhqi7Pe8Pfs5nb2W95bgetvf/Ob8ea3vDn22WvPuP7nN8bnPn1JvOrVr45PXPzRePf7zo+//evTCFxvu+22uOa666Krszs+/alL4uDDDo9/vvLyePs73kngA9nEK//6FfHWf3g3z9eLORnF3v6487e/igsv+lhc/b1/iz133zn2228fgjIstQAa2PjXrl3PtOaPfvTjWLBkx7j+Jz+MxUu2idNe8Vfxy5t+Fqe+4FQyO7Di+/0f/hQvfOEL4uMf/xSZtSMOOSD23nsvtjjHfIO/77q1azhu8L0FKMY5/fSnN8Sdv78/vv2tr7FD5TlvOjP++dvfimcdfTTHEQHNL27+bTzrmUfEF7/yDb7/+c87PpY/vjKapqZijz2eFl+8/ArOjP6+noipibjgwx+OT33q8/Gyl5wae+yxJ+ft3XffHd/51x/Ej37w/Xj6oUfGN774mfjg+efHK/7b82O3p+1EaQK1xrSW0zMBoAWgRDCUPsEGKWKLs+Pg1BTT/dDhAhhhkuN97m4naQUKGdUgA37FAMLQXIMV7+rpgv0HnRoIUDAfqeuejOGhTbEJLgpr11CLi+tHERPT9sPDnJty51AhJAqJAY6wma9dv44NOjBPAfJwTMxXWa35GUPWaQmLZ5fCKaS3P1pbu5h9aWqVhWAgsKyrgB0dz9Isc8ha2+s8vERTtAPk19QY2vkRVEq3OxwbN2yIjevggbxegUl2FMTf6SIyPj6rHoTsbJs65mlsUajZz7kFxhkg1MWVCIYBBGuWDw10kBFA0JvuQwRAYm8JTrNDn8A1WGjZLyqwauH9MHClTKcFsh/5g1Niku+rCtFGhiWVycBJrD5alsuBBO+BJ7izaMYy+Cw5w2g84RJhmdLEBECzJAW4HgNKvjeb3bgo1s13IDmh/jkDRQY/dAdR4ZsDDLLV6RpizbPZZ7UVTylcMuVubOT9wkSHW5ALEOr21yBRtQQAw7IAtItTSjzoia65r+ygfNRdOCiQmuA7/yaNOb7ddRFjhLFxN0yAdjt71PuGPlsSEbPenOap07Y7HTuaVllYn7+al7mOQYC49sG2UoF7WuJHb32VZ316VVPCkccvAwTuLdk50zaBvH5oDysHmJw9WWCpokkRTCTI9j78KLqF8JsgHCybTt4Ivvw/2S6fcPF/38DqWA1/KwH2fD83gqu5wKg2ZG32nliVLMQacbO5CbadznMkRuCVDLa5eo1HEx0FtvY1H0h+8uB5DpC8WYHb1hn1+T63HM/6HheZiQaNtsGQxin7lGxtMJ7U3ws50FOWgNgRuf5gtaIVYCwDuHqe6XO9qc13ynVGI3ViWyg2rOZPYRsEUEiGN4E9H2S6F0A3KT2lTfJVUa720HiddJbdFYMHjWdvb2cM9HdGe0dztLaDsVCaU23EtW5gs+Czlxfl66etEDTWGU5JNCHGQWPh/9cLrEF3vfkbHSvw9FfNTus4JatdMsr0JJn1Oarsxtf0tCzMyLoErMNayJLh9VpjdDZY2JTi1cLOlDUKglICYHA9NTnDFCKYR4BSbPo//elP43Nf+Fq8451vize8/oy4447baacH0PfKV76SVnRvOud9s5jrc97ylthm6eK4/a4/xJe/8BnKHd79nnfElVd+K858w5mx55578J798uZfxrev+l4c++xj4h/f+fZYvHAg3vPe98WXLruS1/fG1/9dXPDRCwj4WDyzdm1c/5OfxI0/vzHuuuNOniN01Xvts1f09KK9s2QBKupD4ZlS5nfccUdMNnXF5V/9bGy/w45x1v88O+6+6844+NBDCEBXrVsTd//x/vizY/8sPvi+93BsTjjueLrF7HfAPmSiIBHoZ2tgtdhGmhTX8Mc/3h2PrtwYl136qTjowIPjjWedFbf89pY45phnxcahoVi8aFH88uZbY8mSBXHppZ+Ldes2xJvfdHZ0t3fG2o3DMTYyGD/5yfW8Z3fcfntceukX4pofXR/77v60eP/73kMXB2xQv/zVzfG5z30pfnTtv8Uee+4el192WXzyko/HG17/95TEgNVEUMLGFSNoViIChYA4mTwUHqGluqv5CRLTEQGbGjsjFpII6OFhCwjAgnGGPzXGgWn1js5oAqBubQ+4VYjNRYGdpAt8+mHpNQpLNWhgh9jkBK200VgHdoXSEKtVPSQLTh/72ZAtXgvPCdIUAUG7wMhLGXUS2223XfQuXRYtHd2ZUar4VZ0Hsjg8P3y5sFdyKkg4WByIh4WFg838HZqzANhb64ysBSRSkGfAoo4/o7hrSODTDgcs1uuW/hpzZcmSJbH99tszo+LueWRxwciPg/0dqZ5/nV96PqflHYCjGFIBaEs3vCZw7YOmtmJWZb2I9YedP4cGmdpfs3oN5VfsKAgHhxH5Lps5pi6Zn6/1wwwxrP/oFJKd/zBOnGc516AlxvzAl38PcA83EJwvjuusiQoGpwmM3U4ccwx1LnRB6elitsRWf5Ye4BptK2rKRvs12GhZoDr4trRDMomaRLDsQmSg4k9LKkjUFF0DpUW2tNb1Ndp/xsYUGLKJzzicbeSvLt23rAyxBtkvmxaD/DdeI5BNQGywn+4eDFRynReGlOwJUkbKsci8z/7ZjLH1yZTKkKxxEaMyvZUNYxZU2grPz5L2u/TKTubd1+9je48q933eg8S87MaY1pH2qZeGW+eN+4Pz4xymdKuoJczrta2iNeKcjQDX/KFwBCnBtf/mE2sE1yWYKQG2X1+C7bmBz/xodj5wXW7mKpiUXZgfTPr/5lcNghqKy6gxtQ0MbqSS5P8RcF3evPLz5/r9E/3dk5U8lGM2FxM8HxB3I5Enel5be50fss0m9NbeWPzdC2ZjOqFqYNIQ5M2aF9ka1XOO3bKK7qJgTSxF4DilE0HpkY255dfwOA44MhjlwsGGKrL/YtCH6BWbnh+6TJ1q0W+m1ytBNBbW9NcEsOrr7Ym+fnnLKt2JhR8VyPL81KID7bQ/M6UdKbECC+MsE3sCFkWTKhS1e0cJrmsWzYtyDYZL2lkhaKWezkWV7AZblNev9fPGxa+4lwLs8LjWwgQmWgwXnltscEpZ80h2EYD/caZ3sbhxFPjMZmENFvBc/CYnprgp0kGjr4+vA4j46EWfjUcfvjd23mn7uO++B2ObpTvEGa97dey6yy4stHv9m94Vb3vLmfGBj3w8rvz6V+If33ZeLN1mSdz9hz/E5CSCnlZuxnvttWf8tz9/OQuosOlDx3zjTb+MP/3p4Vi0sIvjMDSI4remmJyOmJiejp6OpujtbeO8GRubjMERtGJuimULW2OXnXeJnXfeqbK4wpJFCQGdDHDPwdZNEVw/8MDK6Oltj67ultiwbiT23Xf32HHHnbjejU9Oxe9+f3ds2LCORVdoZhLRGfvvsysbpDjVS/DJIrVmAhQUW+KeXPX9G6JlZia6SQI2xaFHPCPOecs5sW79anbBu+wrX4+f3XhDDCzojwceWME09v8845WxcsWK+OYV3wOvHJPoeDnZEgM9rfG8E54TZ555Zhx6yKFx73330RrrD7//fZz3zg/G9OiG6GhvjuHRiejuXxxvPfv02GefPal/ZPOgGbHMarKiVsfYzABuAa7u+dOf+G+vYUitLxgYYGHpwsWLyQ5SLtLXJ0DbDVYahW6QRqhrHbX8mkgqpp0ejZnJCQLSDfSfVgMNglC4dAyPZjF8+pazzbc+A6AUT4U6/QFgZ7OTdoFUOy9Q39nRweARVbczWItaeyKaeqMp4ME9FDE5znk/g9w9HgXXGIA5HBqqWmBjfpB13rgxNdoCWgD7aDCDBiByphiuJA5mH/E6jA8CL9hFAjBDWgONuIocUQwtC0EW+bW1MVijawWdK9AIBd7Ykl3V5JZcTlyoZ5mHGgOl73iCI+jO8ZzyXDfiPNFNU4BOLirjvBZotVevWp3t2hXM4DOZ/emRZtxFrRh/FMZWjVay+Y0A+pDGZMMGMvJ2gMAcYgYEjhIoUm3D8yUJEsYIARnB84BacrtrLaUb6cbhToCYTvTXlxi4yqhxfiSgx7mQOECjpJTyENSnb7IJP4NlztVqquqYeJ8cosT4GgSz82OC6nqN1GqN63XAjhoNyJIw5pWWfEIMs79USFxLbi1nkSIBZE4SVVm0qXPKPglpQ2c3Ko+Fm5ppb9BeVn5VEhMDdBInyvISUxYkl/eXSUqqdO7GrrD7YwFqfoKZdzXukdUkgX/ujQbUdG/J38tusyaNcMLIUiBzBVICe4rlUSR9pqYYbGGtxLrFIssMNv5TwLVPupSEeAEswVwJtBsx1nxAej4sNvv1tRcvBz8LFg24Nap5pIKMU9fpZDvTg7H2yZ3vk2vm3q+YD7DOf4TZf9ny++dnrp/K5/6/Aq6dUbBcp7yHjdfQOK/4ALHtdLbfzowMjuXFq9YHqgscUR6lDC6US+P6WZp2SD20iHLTwCKZaSWxx1kMCFeP1Mm5CAufhw0IbJV1pK0d8HhFhK/NCRubvH3xITgGPkcJLU5fdDfMBZxV25mpUbMVpcC40FACognPsUlZiBeNRBnqpNigtZ4bXHNkBK5TZ60OWNbpZXq1KMz0/XM6TgsqW3Fx15iagaZSriIAVZJ0SDcoRyIdm44IaBBC5t8ZCIFrNg9I26hKK8liHhVGYgj+9Kc/0SoOzDHec8yznx3777cfWbeVq1bFef/4oXjn294U7/nAx+LKr3053vH289gOGywfmsWMjE7Esm0WxD777kNAijQxFn5s1Fhw4fFMT2sET83NsZSgdSYef/xxtRJuklUi0sH4/fbbbctNGyCpH64VbG6BxiZi6LX5onEIwFcTQT7cPTYNDXKR72zviAMO2D8WLFhMwNHR1R3Ll6+Ie++/l93VEBgs6F8QBz7jAAYyYC1xHosWL44lS5YSmGAzACOJf3/nu1fH6jVro721Nfq6u+PPnntsnPLC/x6b1j7E+fOLX/yCFnpwfcC9xLW+9CUvjUULFrLpDCzk1q5bE7vtthsb06C7Y2d3N/WsrT1LY9P61XHnrTfHd67+Ttxx+x3R199Dlw5oxk886bgY6O+NRQsXyUWhBw1MBtjOWZ3TmljEB8YagHJoeIjAsD+7AvahrXVPd7R2dcdMM1jSyZgYG+GG19Lew0Yu0zNw6Bih5nl8aDDGRsfFQo2McJO0SwXGEvPF0hOAZzTW6ert573DuNGqrk3yklYw0djIoWmmlZgkHDMsjOuIiQn4UW+IybGRGFq3LibHIYMK3rNHHnlE8yOBJ9h9tdFWvQKeMbuCIOWO88T44zUAnwCMmH94/smUZvoaWSxIXajXTXeDbo4ROv2JkVbjDBXIQRMO/T23RGSI4PCRlmWyLgOzrZoBAEWtebC2ayHgRLtzrWVi5SvZBq4hZQNmRAn+Nw0SLK9ZszrWrl3HIBXPIa6R/EYBqFDIiDmB85TloaQh+MY6TglFdtejxCG7FE6MQ0cvXbtbzjsrWEkzOjpi0UI4jQxQ9+yaCOjzeX/T+hHXpPvhOhWtSXpGWwV0UwYwEZJQYB2qHG+yeNGNWirtt+Vsed9qcOjaG61zWAdr2ZsZajGoQ0MIAofkvoIsS2rUucpW3ah1TtY3E4hmsR5BMyU6kKYomFKBp7o/8v+4Tt731CInMWLw6j3Zxfv11pTzOGUnspGtHUjkia69SryMG5IJF81mmu2LrUwe3oPrmZhAEKDiRJwr5VfjyHzJrhCv8d+932Ke4B5wbg8NVfp+BT2p38+OkciO2C+c9n3oUomCyJQ1lbWD+J3H04ElbW4tC/FGzMr7Qhbi3xsOukNjtXE3yD8MdBrf1wiyG4FnIxgvWcjGY83/3tkp780+s97plVop9OPW+lUx1RySAOPzzQBqUW1bnttTAb/zv39ukO3P2OyvmT5qHKuSvZ09xgaTje/YbLT9TFXgrfEV0npbZlTICZxOmecj5sphlAy4o9bNwbUbR1hrrMi3vj5d23wBHyPkTGHRli7vJ94vT9J60xXYVdcwgmsugPjGRqsUWDt9bWUBZjYFKzS7tZGdli0Wsr04L3ZBdAdvP08zNfvNRbAKEGaoFWSlvbXxBUAWmHbhoJfBbM6QxxaALv2l6xuiv81+jqoAJ28QXmOmxLq9+p5o4nHDyIeJ88Ft0dkUA+yUCqeU5sfC2RotZI16o7+nlws8PHm5cSYr74YEOFsyPtC8Utspn2QAv2gRE+XzgZyAjFi6CShVPcUiOPgvf/qzV8a5Z78mTj/jrLjm+9+ND33ogthph21ip512iAcffIjvRec8dDyEdy6BGdwCRkdj/bp19N3FZqfgqIsgBsEAWCIC7lZtAATaM9NV4RKuwS2I1XxBxXGuD8GmCgCFz0AaF2NIm7KmZraSXrxoKTdeENX4LGip8X4wKAC6O+24I8cFTyHABa5h2+22j74F8gPu6xX7B7uZyXHYlQ3FxAi67iH1iTS+tLnw2QVTCWALsIL5DKYTx+xJezS8DoyO9MUo2tvEMWnN+SLmcygmpya4EaIT4tP23D0WLVpKJwh777YAsFLzXBUMSKZBFwsU4E3EGF0iUqc7OkKtLQoF6QsMh4B163hvcH70m03Qh7nBNH92LESQ4nQ77PI6unooFwGoRZdSdKWDJV1TW0dMTs0QeKKo0I4TDODRAKW5gw4tGL/BDWtjaMN6tZPeuJFAEpkXBDM77bRz7Pi03aK5pTOWP/Zw3H3XHfHA/felzAHeutDbm31NUMPgEUXKUH2IBcU8xlwCa09PXejVOzvSFUWFcSzgzPS92UNs9mxgMzhISQjkD3KpyE6Y6EhoFjWXA3wOPgNBJYAojkvd+ZjGGz9jDHEcWMkhCFDAsilZaTVbqQAqNedoFQ/GUVIe+Zjbl7lHem7ot+FXD3XOuBp4gDUE2GGRICw9Uw7AdSbXXcytrk5Jbqp222nTaJBuNw05hGTHaa+LBfvL9SM9ALhaZtMSZTvAZlrCBW33IDuQIoDfsGmj1rUE2QBkzLol8uSekj7Nlhe4w2Bl35cZ0Ka8To5RB1qzt0dzasapfU7wbjKp9H1X4CYJYdb4VZILEhhJSlhewj0Qv2Mm1jLh1B6m44qBb40VawrMO4gad1nvnX1FKJOsJZsqwHTn35r1tA7bYLvUtDsQxXVTsgNNfroHIeOHOb1hvebfELNN2rc5R9Me0fZ89LvGvpMt3bm/tDRLa0/5FuapmjbxWevsVDasv5+NiDC3eA0pLWEwkIWrBNcd8MtvChY0emAUQVEpWVG9jYCklIXMBbBLcD0fKN4cHNWwakt/2xJg19/mQm2zNaHlMSrZQcFOFsR2VVxT1wDWD9wsEMzUfInc86+zDTqqtxC/bPa3+eUx1TnPBfgNxhovvRDzl3+iPi0BpEAIHoR8mEoWs5gFYk3TVyLlNxw7ynHmahsPuYCA3VwOLvMFHY3JBX6Ev6u6gMJ73eeV+ltdR0qEmE4CKE6pARukpD+GxywrrCnDgJVRgmXOYdbxqiiU+mUWIiKqF/hm21pWgANMq2ilCUb2iKaTfRYDoIgY58Lip3YwHkDVOPmsJG9LGZP7IenxFquMzS8lKXxPtmQtZwsvx+YbBL4JzHNOgh12NX3FIG8GoDd/diqQymPnHCErLD2g5yU3T9xwn4iLbqo2wdniPBkMsAKPPfZIPPTQQ7F2zTpuop1dPdHZ3RXbb7d97LrzLgQ2KqDRsQ2sPXdUCDXBRRGpXWy6aEABmQQWTlicyUGlhYWLjz76GLWacFYBmAOoBwC67pqfx7Idd4g9dt+D7hCPPHBfHHLw/rH9Dtuz+xsWSmiPcX+9KWDD37BhY6xZu5obKY4HXSf+jyFnl8GJcUqKOD8QTEHCkQyTwYCfDbcEZpo3x5UsCwOPabrGYDxgy6XnDcCkk3Z9k9SFqo0zsiJPf/rTY5/994v+gQXB8sAMNNgVr709RsbA7sC+bIjsLZ0TCF7Wc0ws8+G408JRhWy4frC3tJkbWBADixeru11mCTauXxerVq+MTZs2cm5g3nd2d0ZXL5oZQW6ABhzBLqDsjijDihgfV2YC18RiQYCTwUE+I509PXzuwO7Tyg6dCYcFZswmYYyqzEEWiGGDgzQIkhForTn+GQybtYVbCIIIAPEpTMBWOJakf/TkWIyNjMbo8FAMDQ4VXe9SakEvZki2YHmJjVhjCiZWdnpBRhSAdPsddojd99o7lm2/XXT1L0APRGalxoY20h8ZQebI+g0xPjaabL3ADQOffKgNmnBctitPOzms45VWNO3dAL6r7ospt3BBqBg/gT23/sb9xHNC9tvbVlEoDCCIMSZ7vmED2VJ/01VkXOfDQDKba9heTRILWR+q8yW6YgLwqMOsZSOY0y5urF2DYGc3IT/iceifZxgsYp7DQQlSEDdzcWt6FHYDgLKddRZ4l6ua2UYsOPQDx/oCe73sYEjSAI1gXFyZDXYgbZKbCBrxyPscvyOzmUB6hE48kzGZxXuUbRRuGMRWue9q04UsUfIkaagFhuXPruJe9DLAHJPuGOsIsiYqtuxAASSYewJiaZPtZy15YCKSbOjFoB2pen6c25DLo1oLed1y3Ew0gTndp8oC/Hw57PToQT27UQybk9VIp/K0rhQCObdsx1db1upNWAfwXCKoV5AGnf1Q1ixJ2onrQ2EyagIwbpBwPf748lizBu3bkdFRYCY7P1hdTsu3PUkyFpsiG+Jz4RrXVrluMeDkXJZTiwJQOfKAzJHWP91xaqhXi10sbzG4NoBqBEONYLlkrj2G5WsaXz8XwH4y4Hqu9zs93Pi3xuOahZsbdFsT6sYZxShVi0yyKIny5jtvws4KWMzWE80FJMtUfPnwzws6CzDYCIHK4Geu4849Jo3SFkFYd77jBi4jtIp9NFPAgrSq+FXXqg2/vm6mOYsCB8YSLlYzSC7Y/tL33Pqq8roEEGbb1XmeuUCu1tkbXEtbhUWWa1imtBgxpzOATOp171rAnKI6Hf9nV8OUKKQ/rlu4gonEcZmq5HGCTVi4OVEv3RodbJ+cncoYNRMVJ3Ogc9G6mi29HQjZopKstGyRmHKqFkpIKlKPmRNBMYxkIax3oXc7WobjdZBySHpBqYVKjmax+I1zZs45WIBrHAQLMkBZtWHQ3kq6P7es5jNKP1ppq8lCcOMaZUHY8hWPx6OPPBqDg8PUMUOi0LegP5Yu3YbMtRlidZZTW2lrSbkBQePZ2cPuY0jnolnK/ffdR2kJtLIAefJJ7uW4IFU8MT7KcacPLBbMtrZY8djaWLdhI3Xf05RoTMaee+zG98JFAeODY4ARBnOBDRPFbWCpsJArYJJnLIOxTOszeM60JRhqbrYTGjMzVMoASJpDZiZdXyiJgC6XvrrYhKFHRuFcK+cdnSkWLKW0A93ynO4ECEeBXHtnJ0EUN4j0bQUT4+JKBAYYT4JsyiHAzkAnrC58kkQsZAv0voGBaAMw6oCGuIsZBrUNxto4HjEOh46gVhj7tFjFabqJwD1kfHI6xsewWeLzBtXNb3qan7tuLTTO6DTYwmYMcFBgOh8b4uRkBZ5YjJhskTyRcR5i+qlvTISn9Y0AACAASURBVD2+rcxKnSg2VjNWYNfd4hiyFQJ1zAt04Ut/YTxOKtzS8yTwCi27NK5YivE51PkiIGS3PtwTjFsPxw7HAwOGn+kUsXhxtCDwItuo7oRytxgnI44mKragw7ioOyFAu2zd2EkyMy8YvyrodSFb4frA9H7qpf184nwxZ7RUlH0k1DIaKW8w2siUwCNesob6mWP3wiEAHHQVFKjFTQdbjfPC8fF8LFu2LbMqGH81iNGaZ7kLrgMyIrHPWhe9bqs7pewXAcYRyGGM2bgjJSmWzIl1lWTC4EdNVuztLJ9mMbAKQChZQbEwG+4MUmaErBaDq7SCg4Rl4yYFEbbRY/Hj+ER2QZQ8zXse9zTLeZJoYmUJJV5qL2+nCbwH44K1irKdboBk2O+JpLEDjm0KKSWje0iSM+x5kHtgUdiobaAuSneg43XFgJWSpxZ14HVtDudHta/WWuNZ5Coybii+5H5mk4skqap25km8oEEaa99rlhrbgFhq/c0uJMZkOAcXC/K+ZBCHZ3XNmrVcx3FftG7qnmM9ftrTdo999306nWqQIUKWEY3CmDFrld+7pTtknnuRDYWdYhOBNdZGtlDPgNPBFp1nUvuPIAoZN5wX5ontIbXPyr2lsmSpwXAdpNqKz9DoqYLrEmg3AsYSKM0FJrcEtucC1/jd1gB2vYjMr6JuLJjbHFgk6CzR+RwWdjrHuvCsEQA/0X+XEoi5QHTpNz7XmOnBSsu1KkDYMiNe37facaKaOAAgEh9UzKHF67LMmefKGPnVbjMcmzS151DyfakfdhOT9GeWbjhZZjxQqT2rpAZcIGRvJwAssKsHX4wzuxg2Aawku5TWd1xgMuL24mwNth5EdU+0ns8BhSNYPhsMLqCH0z3HZ+FnekmDkOa44HVi9mv5RY2GwZTZP7QMQhhZVzGKJAIMCqBHLuQaOBI8Nghe006K51rdjtwAio3U86V5dv/1hsBodsOmau1gZ0SlymiRRT27UqXesO0GgM/RBtEerVWUjzSeOu4ZUGLDI1P8yCPUz0EbigWYncrgdjAIacEom30AlMODlq1qJ6B5VpvZHXfcMXbZZVe2gIbzxb333RPNre3c2Mcnxvh/gFRY5iGdinshlhRpdgRd09E6rSApZrDpYFNAilDs2ooVKwiw8fPCBQtjp112jp6+XgIRMI6uMkdrYiy+mFNglzsgxyjsnRh8Z5ZIwE+yIoB8FWiJ2UPAQM1vCxwJ1KJYmkJtsAAeANQ77LCD0vR9AwT0y++/N26//fZ4fPkKasWHRkayMEuMpFh+bFDY4MHqiY2GCwTGEUB62223Zfq/u78/mjBezQLSGI+YGUWPa843SDOU6ldTIsw5sKVm9QxMEaiA8YT+Ud7IAsvQTONa8V7on3FedNXo6GSQ1bdoUQQkG7BanJRdY1N7ZzQ1t0UTgoypCSVw0IUv2z8rwyHZDDZCFD8+9thjsXrNGs4ZzE1bj2G+UndMrbKADUAwuv0RgKKLaqs2cGjBMc64L96HGPggkAITBss8punhEDRJOVZTAmVe82R6nLPTH7IX0OrLSxnaZgQ5YN3U5ALOG3LPwVjgXmFs8Dy43bvmCnTIPVX3QALPzJAhOCObzmcVgLK2tcP543zArgPAQPcOSRM+v/QHd/DHuQynE3ZxVAAr+Y7ODa4TeC9tHbFmsnmHgCxkX3ZbcPt6N+HwfAcoUgElpDDK/KETZEtnB0me6ZTgmESx7tfuI7LjE4EB0MM5gACIBXx1i2uA6E0bNsamwU0sbCSo5vMLbbTkBdpXUwqAACplf2KG1SGTLhKFta1/B+JAUg+QCNKDMzNlFxBkYNAgp0/1BMhwYW4BXENXjqJ1A0z7PZOkwBaCfYwZU7xGYI7gNAGggnLVp1TWdcgkZSahxE7eZ6Sznt3IhXsD96Qkfdi/S9lCkjsM/Dsy8+v3ilDisUAFZTCqQ0n6wwDLlqlZLwPw6iZD3jOwPqnN+yjnATJOeOYQ1KAlPUAun9tkj2W12c8xxHU7u6nmQpApmcQQiYJ7g3Vfdo4KlBxQIXv5+PLltKR0AIvPVeMakYYcu9xcvY9a174lbDfLio+gtaFbnCe3DzIXcz0fAG4EgCUgLsF4+bry8+Zk0fKNTwRc66V1cVc5EIzaHHhkynvzgaqQYLW4zjpG6avdwFw3+oXX75st3p99TpvrqqtKWbPFNjnXoFdv1wOq9tKNv9/iBMjjuJmIvF6zSTW0foxuZVUlVwczvXjwau9mHgb/AWzmgsDf0YrHka3SS7zHqYyoilhkG1EXFqTFEEBkKwGxujlp0XIgo091RK8UGRYlLQjU8aYXtKLWXBi4aKUBfLLqLo7hOTh9l3/LT+FCNw1WDn9n+CrPS0BNiakA/PCTOgyimE0FgNDpadFlZXS2/OaY5mst2wC4lkZ5mpkDsAAA19XTnT8RXPNWS8uLQkwvvgb0eFZnMxWaGtL/5mJq9tQtbs00sTtizgO8JovZyHQmC4ONx/IYnDOKa+jp66mJSmvodQeHuLmBFRtE6nxMOkwwlGAvBwHAyCBhUZSvPgr8sLh3wCeWWQIwy2KEJsYFkOkpiwK9ju6YnALbNkoNsp97SlcIWNRcB/NHvrcqSmOB0Zius6OjJ2ZmYNOF4qBxXiOLFoeGKg0xAMKCxYtYIIaNj84wuJ+Q8ExPyzIwddF0ikDr6iz6xHykLhsbKryXYenV0UnmnWAJ4ITtrdtZ6Ii22kh7brNsGYsRm3v6Ippb6WwxNbQx1q5ezUI/SAsQiDBlPzTMzQWSC7aBzip4OEEAJGJTh2YQrdDBSuO7tac3orU7ZqblE4521jMz6EY4HNMo4kGr6Nx87UmMMcHnkc0BcCcrOMzObpgP0AAD5GE+UubSFNLuLl3K62np7Vff0JQyzcACD4EUzj03Y9xDM+1k2UdH+ZmrV60iOKykDunXS1CYbCbbE6d+0kE0ACJYfgBpjAfuIa35IB3q6JSrSBOKE11xkHK3rBWQ9d14BEAf5QLSpINhkxxCBZWSSkCjPixdaLZht37UzTsE+AUK5dAgmQTmAp1H0F4ZDXDg59yRTUUgPUumUXraZgYOdgZx8SDYWTDhSKeD+YPzBkClWXH5Fvvc1LQE9wsBJ+dits9GNsHuC2RpZ2boFsIW3XD5SEYRIBGe1xhbMPgKogQiMRe07so2VGxzrQeexWSm9JDSgAnpuQ32ubqilgHuH7QWFEi2TAg/U6bBrn4KdgmkaJeIfdF7Rnbfy7oXaalr5w3LJLCeWV/POUR5oWpwHKwxM4T7hAChU24jyPy4mFTFkZBDia0WC+9eBl6oavLPoJikRV67QV0razcyQ4aiPhAdkyLSUgVS7YXeK9xYhlgn9zTLR4RP3EIcz92kiCVq4BV4UlKZ3RexlsrLWh7ZGAPJg8AsS4aoHgzqFElv+XSewfUwQ1O1LIesIoswM8PNQAHe82n7aBcXs8vM3tBTW88L3qZs0oQyvNxzFAg5SNGzJVbfAQzWSqwfKnpMJxU0DsoGSCX+NLAWuBaRgM+i53g6Zm0ZXB92FM/MzFdpY2fQXILc+cB1I3CdCxjPB65LcO73Nf6/8SIaQX/j6+t09/zgGun8WtWbKXWmsvRlNrTx2jb7d8VmO/abe8h9TmUqvjzvSvrgilkepi4QM7Ot885zBMZiY52mqquS0U2loZvdzYN/Frh0lC2AVuqxzcQjVcvFkSlzMF6o3E59VrNYICyYKtpKmQQW/qyEL+T7tZ9nLrJ2gJDnZVZI57HwcJGRTotEppeSEcD5qG290rSc9lnp73nBBcWBYvpNVwsMjztDCzLe55SNeAPhqGfBoMdQ7nDQn+XYVWMKgJ0NH/JgOh9Zz1WR70zhR1pJRHT0cj6gsM3noXbh0uPJpkTnSgs7sNlTdhdQpT2kLQanHK8cfIEY6Rxt7ei55AUdiwtZM9ifQVM2Km9TFVKJHdACp2IyL45e/MEMQI4BxwqAoA0bN3AxxA1yAZB9nCkNcNkku4y1VmyL/bml9UVRqJi4aowyGMC9hO4QCy3t0iB9obeqUqx0H0mvUtkwQpIiEEw9a7J7MTYs662BARV8ZdFU7dwgXeLY+CQdOwBckWKE7pPaTTgdZG2Bi4jgr7xk0WK6KUDba/cApb7Rnl6+qQ5UzZ7CncLMLpn1GRXvCCiomE5OAbJmwxiUdmQE6j090dGtollscABL1Kh2dnJzn25ti4lJFbcp8dAc0xPDMbx+DcGKQaBT9xhPMph9feqICElGS0vV6hpMNuQl0LsrxW5vXG2gkPKAre3u6qYOGoAR10EghIJE6FQTYLLuK5k1BivWD6f0w0AZYNABA88pbe8AdNjenIV+YHeTbcPDgMwFwYKkK2S7UOyU/5+enOC/nY1w0xKNU+1GhfEh8zwipwawnxhry8SQdbDkRmz5bKkU18oEs7K9k+WdrPz0zT2huSWGhwbJvPN52rCB44mi2W22WcqAC0w/AJ5rAFzUirF1xkDPag0eyLi6cRTYbFu1EZAri6AmJwqc3aFQBbuSMoA9N3gWEFNTHwFn1b34XrHLY8pW7FxRZhEAnszEYt3B/FGznuzSB3kKrPs2bSK7CPcYF00qWNBawuOkDAP/JtMNTihldFVWFzm/wr/Y0oFyHzYjaxtLAVgRO3Z/ItOeQJqBNJ83gUqtW7L5E+ssckhfiihVuFxKSFOKmO5R7uVR7R8kNByU2DXJeukab4AIU1HibKKuJIycPcS77HIB1h1jiaAM8xskyOCgJDQuPGezn7G0tUtGV/cSOEBuV8hsaI4gwFJhqecA9jDtyXX9jvc/ANYy2DQoNojlfpzBszLU0lbi3JBBga2jgHd29TVLTXmSyBhmGLIZkeZi1g3ZK9x3KOcr/un9sdyj+XNe/6y9u74N2qv3OvRI3iFXiBp0+XWzQCtZuicqM5jNqhrQzXncxpNqYGTLP8/HcvMarE2epQGeH1wjUNB7xOSxwjpT3fr9HNdqMNd4zmSUK9qDb20MMDa7QQ3nbP2TfID9AKrSWGBReudZAQ4/NtMWaU/GseYDpv/PhJgRP3RiEbKdanpnkmnNVBCYYjMpXjzRnABzAwuKwEEyi2nTRO1YLq78fzIrZmQdPTOaTu2XhlwRK3V0WQEuZgPgOjdDggAFEA7QdJ/AisleyPffY66xrstTc+hSTqIx02OuqJcetMUX35nFHvS7Ro8JdIJ0YWcWHDIlR6AtsKTzMNlXG+NzbrnhCp+3wnIop47WXl2jNNkK9LBgWrcu5j/vby4Y3CwyWPJcYRcupuYmufFQG86OZ0jf1h0XMUYAzdRaTmhzJfgZVOEY2DC2Hw/ZiK1YvoKpZQGfSbKzWEwx3mS0BuUMUcsQUqPLTUYaVl8LdXgs9qybR+BFrdkhRwxBesOSSdFGjXHExt/bDbZ5RgzK0GBMpRsHrwEUNhh9NqnJhZUMlnSYCi5gLzxCvSi+2blu0yaml5kyNgAGCOH9nxGzjE2jt4uaSDDrZKzgnJG2Z/0DfWzaguvcuF4uAji2QYcKYnR8zFdszmXRF6depcVW3QDAdlW4Bc1vD3zR+8VuFtZeU0iTw5GBHd2QpsemNUYZBUAMGFex3NI1Y0wxP2gzVZ2LLNAkQVARIz6vje28J2MUzG02+ZiAHIadM6XpBvARo76e88ka3gqwYEPPlDnGB+sBXVagTe4VgHfxkVPrzH4lyKcWFWwhdauyk8Pk1uYsCZGe+nz+McbeDO3SAIDJLp/StCMItLYZ6wIlWPYrziIzsXhKdwv4KeAB+4X7A/AJ1g1tz9FhEWchacYEpU1SienMTE7g3uA4SIdbx4nnCmO4YuVKFtTiGdS62x1Lt1kau+y8c+y8yy4EcMOjY7EJLG76c0N7imcSUhJmZchOIzitu/RZjlQCLNuHyWNchasKyuTJT8kSi7s0BmZEcX8ElLjqiaDJjBtznchcpb2fi9Mg+WJwiEDMHV5nUAQsf2t8U4tOrfO4siIZzDvYcjtsAxxnG+0sg+dbYF/daxFwqWMiADACmNlyKzc4mUUiFiQPCYJ07sBx8cw56Me9Yb0Fm4XVvRRkoyrJhwCy56Q3mRJY1xuPngkRKnx/FtWLZBFIrwilLEysehRkDYKDGDzvZP+zWybmKNZaZP8QtKEpkl1Y6H2d4697AE9wSSPEviubAmbbXSdBMiCYb3N3UMpUtE4hm4Hxx7kg6wRphzI06i5M0i4lLHpu9SzqmVJmxXNUTlAAw3KPYiOxDL6xF0FeBSkQnGjqfg3aj0tCzfVZvBME2pm1yP2tJD+tpy6DG/+On5HBkTpWzv1VgWszf/OBaz4+ADfzH2sWmGwEwV5UfBpbYqYbQel8/y6Z8MbP80BhQ5vvC5uScGlDJFiA3vK9/Ix5YovZoG5zYD3vDUjQywXLFmYEV/YOTna1WMB0rNqzWWxt6onRMKEqGlS1fzSBlcQG7bQSFoRMM4GlSB2xq2c7+FrpEbHwUkYAf1Ew1Vig0hXDizY2PunTmthWmG3HC91X+6zKbTw0YBsEcgxG5W2cmYRkb9WZTMxnbb9UFk8C4Ncja92ZHswsFkzP86zDzM9Ls/9yE87GQ1oMDWwF26WrA4CFvtKQXIVFpftGSUSUbKs2n9JT2oz1ZAX/CRz5wdJ84x460IO3LO5dPcdhx6e2skxTlSxfwf548WBqjRF73WHKzyMWNSyWYFmx6UGnCnAEQMhK+BEtdhgISgBS/4Z/kxlO7TA+C5IQjI8LjcwWOVjyosbNiEw7oiyZ/jt1yKIxdaAmQMZzgfOjRZKb9NDirlVzLd05WGwimoq3BM+SmTQGR1yUxXK1t3dGbzeCxOYYHB5MwNAcE5jjTU3RlfZgTulSQ96FLnUDsWTxkli8BL7MeC6ov6g2AWV2ZAcGYIrPBThycQ6YRYFqsZnW0JoBQ2odPsVw4YAtHVOrZAWTGcS4sSYu7ehgB4YNEUFNtq/mfZicqlpY0/M5s0gu9MM14vkGGw02GawbMwXOQKXvsllyuYgotYrPs9Ue7hU20iVLl8bSJUsIdrGlsX02iuQgH9m4kWMOX2EA9CZqhJWVYoCLz+zo5gZN22jql7X24bwowaqCo2QnMTkyKADYr5oOGaxZQzqLXZud5sc40td5ZLgKAABcbIdXModaYZTBkLe61t7KRg5NTejG0hFt0CTjWZ4YCQQeLsYdgkVYstCYDyrwhAuFZCTMikGKwCIrFQHjC/OewQ2Zf+jAF5KZB2uObAG7LW5y10IFDLhXCGDsd60COlgndvO9kC7YH5uBSk8PnWQA5Tj+s5wj5BnvjEbl4GPStNoPxVgjqMAcwXlB171q5apYu3YN/+3CMNpi8nlNwJjexQTV2fADa4cPXZEHluu5GVh2/3MRJ2odMF6Qpjg4YICIrpzUhKeGmFphyQT9bIAkwHrEvQvaXQbiYsDh8ARiAvO/KhQsvJFxrhMAhym3wedgj6RLTXOzNOHw6s97Wu3P3vy8hWVgZxYXn8dCzVwvMWBVcTgZfzmqeNwQoEALDynQ4NAm/h7XwBoDWkt28RoBrpEBQACH4nJIfbh2tde2iJ4rsNvEeLKpU5uybpRlVvdCO6C04Llet6KAe0aOPkODVZZLY1ATBxpL+7sLMNvRxvPMsp0SVEvOkiF0EbjgV74/7seguSPteonRZCEpQA+HFwfUupbcq4tAWytAZpmL32+Rud7zkCPEXHPi1d1rTN37b/5/mWwoD9wIlv8rwfVc4HsucG0uWgOZMzqtaaoxaGQwi6IwRT4o7tocKuscSrZ09mvUJa+ow21GQZ/0V45wDQD1f72azTTslsH9CNuX/JSpb8oUHl4u9li6ZXwh5YWFB5eLB5SdxGj7hu5/YuFoQZdFMMCNeE9PC5oG6KEG6OWER9qUhR5IRQtIS5+p8/MkpplVwcSSJUehiydssroanXogk/Mlc6tRpgWB9Lc5rnONsSTosv7jHM5IHzIBAkgzzV6Qfdvzo20cJOkDHqq66A7XqOhf5+r7T7YC4LIIICRTKVl0Fa1x8eb9EHvh56xuQqCNiywOsxUqrGHr2TH5yUKKAcs1dbKqjfC1MUumwYIQOmtgQwfzAyYSc0SLitwiRmJsBMUhKjoEoIaeEwVt+++/P50T7vzdnfHAAw9S3oHLpqaajSZk3o81ApZQUuKIMWcqHQwgit6Ie9IrNcd6GnrzBJ4O2PAnauPY4lxZCbIJYC1mpO9DilJsakflP1oxi9g0spAKG6M2PhSuQD4xmWBNVokIbJS+lDRm8aLFsXjhAtpbjYxCk6kgQUVV3SyoYeERpBBpVQamBZsZn78mySrgCS1/1A52vEOaHu3Xm/FMdqAgsDsdJwAahmNyGF7S8GCVBEf3RdeKc5fOsUnHrjq3ScbizQ4/y6Egi1ZZ9T7Dpi2w18PmumEQGYTBupFCWnsZSHi9BLDC9WGe0pcZQRWKAIfgdz3OYEl+yDg3FZHiG1pwuJIsXrYs2nsHor0NTB7met5wPPQ5p+GKgZ/ZjAJyHMzx9KyuN0JZXnJsETiZHHC3NGReUjfqTQ7gulxtq/0HL0CwmeltbPAskLUzRB4Ln+GNW3NMIBbsuZqI1MCLrcuxRmKeQW7AuY8nYiaaASiQkQmxtBh/6JFXPv5YpQ+H/trOIJZrYL5jDaiBgrKB9o7G5ztrCBbQxX/Llm3DsVcQkNaBWSSGMbSNGyVedKMQ49ic0gVK7TC30s1DNpDZ0RXzCNmGtDtEMS/aj8vuUHsA5wUlStlyvkNyEEuWsMaUYw7W0kykADqaR2n+Wr9qUMUaAYJBkDp4Frs4791MBvUVCgzgg10DQQBqyAoVHELapjULpATurTNXYhmVAfbaPDvjV29eloUxXi9YaBMZJhYEOtsoS6vkTYWjCKcjsylJkqWE0eRL3fBF+4leJvcga4gx3gDL0AujfkWgFbp3rfmSx+i+QKKlLIzWGLmTSEdPYMy1WfalmBfsNon5lSBa2TGxzgSaDBpUKFqytJhrWBtwf0dH9LmY+5bz4HzUQVHrVH1tWe+TzchMwJiNrgKQBLJ6rguc0IDPOFoF0CYWIJlUa61FPprQ0hru1/D/lnhYslMcr9zjjeh0z+rjb44GE90YXBOIOO1QvXq2e4AnavUhBVVXXsBcYJfTthgYs85be23j332cLbHWHnC9t9BQG/dVTTBUzNRUFTQWN3EOKwxPTIPr+oZp7DTgZkzrIecDnABZ54+iMjzgkj5UqQsWA6b7RJECYoqS9m8uhqj9MNUqG8yWIsqODmjm7DCAFE03H1IALS68LWL3mpsmeCLN3NBVVQvbC7CBHeAwshjOrBFYPT5cjAKlXUIBn8G1x6LN7JEDtmT7yTBVv0vGunGMs3CvCuBmtPnwfKs2qHNNaj/Aun96YAT8Bbj1eJZzBq+jky/YhLSX00Oqghuly7ER4H4qFefOXFj84dXrOV+mWMv5ioXJD6dYMqU88QUAhdStQCaq+FU419i6eATthrGZgf0oLLnkh5wsU8plZBeogkCfm509UKTHcRmfopQDGti+/j6mTFGItN3229FpAh0NpelVtytIiriRd8B3WsUsdidoZlvpujMbZAD4XIAGbR4CtV1dstdSGrleBzDatj7C7wWEQWZrAdaCbv27UqUE88nUo5U0g0D62spWsTMb9+Ce4dkAMOnqFpPc1iqtM2oW2rEZM9BU4ENv5N4+pj+dRcA5wNIJcg/UGuDLIGxgoC96BgaiuRuFhmgagPmAuTSWhW8T8CdU4dFEdl5sVTtvMb/YfLQBISVrZg/PGMA6gD104GAqwWh39fdFdPZkUTEGZYKttFFgN7xxI90x4LyyavXqGGIApcJVBG2WPdQMF6QMAl9lAIhgG+DFbbFdnMX22LRI64kOsM8dXdHU0pHrOez4xtnkpW5bn5tL6qP4fKSumvCmYJa5zmDTR9AAhg70tVMXCNYScHFNz2cAx+O8hiY9ZQf2vQawsDWfn0vrct1AhhmDovAMjDMKGn1euB567Zp5G9FzWrOckrAptTzJ5wRSjvUb1vE+IuuDQl2AbGYDM7PHeoB0JKJkxLULbAql4BBBDFLtaL+NgM1OLgsXLqK7izNYkiPYHk3rAJ5Lau6ov5okK441BueHgAnykdWr15DxxrMMcC4A70BvOhsSradLDr7tJEJ2NvXxxArZpRCSOAaImc7n/ay6/wmgkSHksyxG3uuyM6W2CuQ86+1NfX8f1yUWSiLoYbGkujUiy6HiyLL2SEEZC8FntE6x+A6fSxmB5AQqzq/npzX+xDYpl5Ocx444dsuwprz+TAdnnGdwGSrwDX9nl5Hsvsogo6jpUqZEOmX5J09RSiUni6kYGRnjfIL7zYqVj/N+IGhm9gsSNXqzi3E3wMTy7wJYBCYgC9TeXjUItvoT6SYyw/uKyRsVL8IBSJkXS64E4FHALJtGZE/wmskJdZfF+61Nd52OgygViipbLV1+nRHxuRtYi6izcYGD4Drzq9crKPRcMuarNdeyf/VXCcDL+8YgIjM1Pp7fMyewzoYxNXm7uQlFNb/2Tubam56BHk+2QPzV36vTnV2IVTEHOcFKkNH4Nz6cKbh/quC6PIZPyf4PhsiKFZWq0OBXQ82f5x6W2dZ9Oj/dTHbhS89fLmB5QAMZapzJeEhLyQeWgKBOKzXDvaDVVj3qjuU0ehvTjQIJfEjI2HWn44Z0fbQPTm00TObBGGHBRuoKJwe5B1kkplMR0QPAo+c9WDuxLNRLT6Pd9HRM43cEaRGd1mXPKN3OawbwpqZRzhW4RtoOTcrPNgNtYWBKOJJRK+5vCWobJ7DBkh+OYnpt9vCUfyt/1jjX0h4ubARu9WLmRWiWDpsPuZjx6ZlkjEelI+7t74+WJm0cU5NIE6rYBouDK/7LCNheuNhs3ToYD7HZhKlxMT9arFCEN0xWyNX4JRDnxknf4IzC4aKA7EDOJ11vIPUYDwAAIABJREFUBhKpD5VXqphPYhO6V4xXXde86TXP1B0M6eed4AbsS23ZJhcCpHHxd/nNylsY/yarmilOA3rMY4MdMF0AjwSntPCCzZ4yIBgTAwMX/3iulXOAz1Fu+n6eKyCW+m3onavOWf3YQDqjrVOMlptlOEikSwcAGZpRdMCRo4fPyG9v/Q3PCU0JwPIgdeq2yADW/X0DdJnA70HNIlk8Da0grgV2awBzofuM4AQZBDNYtHayftCZJGo+2+gfDSDBxjBI1U6gAyDam7cxTT8DOzpWv0/H9MhQbFq7lqANhTtgiVh8BGBJxwpYuQ1xrJdtu20s2XYHHpfWiexOqXQ7g8xsgARtMwALACeYPxc8IlNhG8EqOEVQ5G/MN1xX+i2b4a3SxI3MUko4pPmA/SFafWNTRGOYsZgCMM3ue95jBFoFMPw7jCmAIov1wNRlkKqMiAoK8X95UKu9d3da4NF6EEAEgKIlOxGOjlFfb+9rsIIEDKMq6GIRF8Apsyfonii5AYAQXX+SZWQDGWSE3JEvHQzchY+MXQJzPL/yxe7i+fDZSHeNvl65uUAWBPkR5UHZMKSUabiQ2Guexwr/R9BGyckw2GM5ugAMoUGQiwDhHYxUPdawKmOaqXPMJ9uj1eBBT5/XVxFw2nNwDui6KesyPdcgHrhfpL7d8wP7kPTyysIMLBighaYKT+X6g26TGB/828f3vPLcVQYxCamUDKnBlPT7zJhMwUFCezABc0rWJDPTPmF5wnx7igNsMLFgZDEXJI9TgxE70qjgO2J0Ah7hKNIdlWc55C1pEcj5NCRGmRlg1zYhkIJfek8Psz9a/9SgC88rwLULCsfHoaGfSvkGgmC8D0x+upBAuoK6pbw3koBlZpy1NrKC5HOEQuONkKvJaYiFilyrJG3BOgTAzfOh3auexXJOuEZPY6msqvfDCo/xPllmaTBce12rJ4Blr3PIAbheeV+fDZSBgXROtR2s9dbKUmbbemeoq4Zm9XmSCELjqDmIVOK+nD/eO2lJmE1+KondfBMI577XwYcJFs3R3MMfyr+5WGsePbI/Yy4g/V8BrnmOhby6vmnFL5M1Ni7266XLFtAC5CwlAMpK6BiudKV0wD7NXjgZyafDAfcRTXYwDawOT70SOpqpI6As6uQ5C/lGa9XZT8y2CiXQuKGVABcLWrp6ZPqUixmPhYXOAYDuhBzNtJFFdLDoDiwkzhwPTrPUJTHdBH9WgetWHgIsitg87ZOyfKNmicAtizP4t0y/pCZPw1hrhb2p4N4YVDuaxL8FshCw5D3K1/HQ+XOlf8oJVgZjdbRedokSgJCZPwAm2HXJYuzGgvuJ36HyeTwZXXweQMiqFau4scKbFMUw0uqq4At/dytoFWqh6KP22MXn4bO5WOXmj9OmO0Y2CvG1GTT42RIznhmDbK1qKQ3lF/k3LXiSkZApSA9vbZS2JxLTDXDNDSH1gXpGUjOeHql4nzdoHFs+yPod7gqlRXTfEMPugkTo8zSns5lHdhfkwpYtgi11oSMFO10aCLVzQ1EzCrU41sYhuzo3V0DKUj6+Kr4FYFILWliq9UYfivrAaEHu1K420ZPT9aYmT+xmamG50WYxHRhZtLiGrGP16pUKSlpaed9wfwCuvXjiuWtqVXevcTQ+WbcufYmHOb/ABi1cOBADS5ZER3tXpvbh76oiHeziZOhY+AsrLrh2dEUzvJPBvMHhbVJdHUdHNsS6xx6K++9/gGwVJD7cANAUJD1lLV9BJqCjSyAExwcQg1xj6XbbRbSjEyCeIdx7bDJqHU6Jk+VZLDpW5gH2fpFWVC4YLb10uQpkOtkBjsdHRchNMWOZRoIqbXSYo0qXIxhhEIvW0QRxki/hWaMDxCY08mlSR7rqsyTrksuALkn1AwIZYNIh4VHGAWscAmQx9ZhTLOZNuZIYXHyrUJdZoo2byOiS7c5CPWtKJeFKaVdaktWFVQqUGWxnIbscj1JKxw5yZl77qvbuCNZwzrQDLFp0I5NiEKpaAzk3eN3E9doxBky9C/0AoCF52bgBdmijnJsI2NnVEEAui8BcCIh/4/f2iq6ZP0sTtXaK7FE7bNmrqTudbDflhuF6BJA5koVpHTS7T/eIrk4FOeimiCACjjVdcpMg2PNNrdxjs0FZhUVSHlj1FJAHPApGDb4lKUHBG4gEzHcQPikJTE02yzCoxxVZwTlfaDvLAAU/S96j4ER6cdkYimgQ+Mf5uy6Jewt0gsk0kdzJPc02hCIr1L5d+3PWDlXNv3IbzJoRzgPM5eyoifXRzXO0FqvITxlkyZQENCXv1b6ifbQinjLjp+dP3vdmi7k30rc+C1NTtlOzZ6XyoFFmIeDMYJ71EsI1ImMoysndG3uF70HdQMvYsWSiDZSFQWY3qfPrlBnFNbtg1IWKYq1FDuj9JcHnc2OXVUjAMpvkAE5rrIgWr0cgRCzF0nqsmrSy94ivw/9v2uvgQxNcz90BrwQB1Zsa2YniqCX4aQTV5d/+M5hrBwT++Nq5uGTVaxslPVTSMXPhTHGwTdgJajOl7sVOYnit7GKZIbmAJ62BsQrNxBymTq/NINsAGREP0lkypQdoa23LgkRG3XgfJmP6VtKVJYEWdNlZ6Gem3cGAVK+K7sgEEQTrIWN6pilN1GfEgGE98T1oocQDbDQKglQ8wnQJGElHefwh92lKI+Qy4XEsWWdvBPxbgr/y/lSTuwDS9ULuB1Hj7EVBGj1tzrZdcprVzEL5YPq9dDSAFmx0LMZolSbjDxR6KeIF6zcRg4PabLkBTwsQoSEImAp4KVvbjiCo0o65Ax/BQ11Y4UeislPMXyiDkGNYZHXmCjjxqjKVVc3XkI8uFnMXPAno1mb5eC0WXLoTTE+mzlvyE2YazDxoJU79Heaui0qzxSs7+tWbrH/2uVDfTecLuDxok8Hct1RDbKMdBATK7BSBRQvAAiCwb8EA5xb1vGjfTeDcxxbeKDZk4MgCJUgXFESCqenpg/VaL6v+m1uy2QIAPcbDnepy3tAlBZsMgiQs/gCwQ0OShjCdirbLYnKwmQK0gCmjr3Yyokqbq4mI2VNs5GCFupFuhXNIVwc1uTOZ8cGzyMIynJM76sGnu6k1JsaVXtccHI6xwY1kvBCswcoQBWCwMcS8WbBgQSxdujSWLN0mFi5dGj19AwnU2hiIQxYyhU5w9J+VVR/j40x9W6fsZwh/9zMnH24VkxJYJqApU6ZYJNWgSZsbu5h50yrWAQZUhVewntvslEp2c4oF0SAH3JaaQLvQc8qSLbXxSR4QpPD5hwXhKAv3kBlg0JIrhbq2yfIMrBuC38q6MNcyb87OODnLVGxbvL5pBmZivTxvMU7KCFmDLccdgatmbsB2VsHzgLmDOdQ/0E8A7WfEDKzXr+Rz+Ay4WyPmgWRhQ1y7/H9LTXhdKGIFgw+f7bSNZLfUDIB4n5IxNflQ73tpC5cSRl4j3S866UmMDAYLHbPAFddNWRWdNjQONbCW6wb7L7GJip41B4LOpLEhFwGx9iIBLmU4K41y7hdc+yomU3uigh0xhlXAm/MRewIcUvCNdRvrIZ5pzDMstXLBmZTGn0XEcrIgM54BM1+T7j0Gspgf0DIjs4GxthQMY4Mv+i1nAGR3C/R3wFipM6CYdYwVAr8FCxSsIzCClIJFm+4CmE2F6FGODBOLOgWq9W9lBSwBtKZYx5CkUTBa5JoysTX+EWDUmHNNqtzQ0jygeK2fh5ItrrTS+TmcU/lzCQMVDOj43PdnBQ+56RAki53X86YaIq8XBhvMjqQsRM+u1gVLPjSHtNtrThnszzZS0FwFWWRLRBVywwWHwbhdZfCanJfAVlgX8Sywk2MhcfLcVaM4E9IGLOVqkquTwLVvgMHXbB9Cs2v14FtmUbPCmwPpCiZVgE4scKaZCqcIDpKj1wqA1IPXeNrVZ1UfYWY9JQkEgZlu4ITTjMN0ouSC52GZPB46MCYCsQCnvBmwGMNik+wcG1pk21sUVLCDkrv5ERhLisEOSCnvsH+z27ZSF5cNTNjwJBcBnnVaw8laDu2s68I+nW4NWLQA1WkUPlqp9XaBSl0ApHezVC61udxMUThn0EV229FnMYYNKRecphc7BxR82FwQU2Q1LHPwvbJ9khd/p7Wth5S/uhYAOh5k4QzOGcwv0uFIZ+KrjoiLmcHz0HsBNChNGB+L8Sk0Em+JqZmWmJhpikmA6yz+GB8HCFKL2qnJYY4RswjUwteAv4XNYNzSNYFnqoJqUJ2BQbqNeBEzuDZA4d2wB2nDuM0G6+X9VQYEgNALjH2n5QcsmyKBxtbo6eoku4vCPSwi6kg2QrYNBTHQgiKggFxJenJbL4qJNgDTOaeevbBGwr3BPcAm5QBKmuVebkROE2J+28oNfwPrjC6AsL0DOIDVGI4PbSkamwBYI/WOBU5V49Il4zVswoJiGwD6DmxgbSxexJwYxTcLp7ThYINS1kJ6ZgQEzONklgRaa1jlLVq0mAut5TfQE8P1gQs2Xk/rLl3jDGQbaJqSzBMdXSB1weY8PkbwaLYEKVYDJTfHAcBEpgSgCdfkLwAUADEUl2o8lcnCdXbDF5rsiXTIetSwIckhAxkn+QKrngGBOx7liWzVbU2rP8sNJCxDs1UaAgvIBiDPcKtrXLNdJjD2FQDJTIiZO+votYdo87JMA3pPnLv0xdBmSiokLSoAswqhPD+dUmfwQea/Bj74fANeS7zMWoplrvckpqft5ZyWW2LPkVVR8Kf6Gek6db4AkWjc0sn7Tss13ANaEkq7qo56ckzAGoF5xAAQ3UgBNLMQUmmeqRhlZksyAOYNE5AxQB0cijHKUMSyw04MIBFdQcGYqiGNCtXAuFM2NCnnF1uYKb6oNc7yz5YUgA47yRCbfUb9DTsudvfkW5VFte0brkOMsmsjLHOswa0yscqk4DNYzJlpeJ5O2mU6mOezlGDTbh0Yn6rAPa3MuL7m9fDkEsQ5wDIQs2MRPOfRHGfVyhWUNkD7CyCKLABkkQTXCMLYnESyIIwHska0I81rLAMQz2GDfzzHJnUcdLpuwftQNdd7urjmgp3HMXmeuQ7xvSR8UAAIhxgVnrvgz4DT64dZ9Xo/aAByhcey119le9yO3QV95b6lbHt1jQlMPYeEISS1UOGiXutzYwOYwqbYn2ug6QCr0pS7jqkqEkzAWSHyVArwpqe9YKGeEMB2ACBwWBGeuV+pxgyyQ4BlkZzeH/03PwN1kJbPK4mFlIXaAs+BQ7qvqV/FbJxVjpeuyMB1tpyY41yD65rqr8Br1VmvloX45mjgtwSu65Mq36MHsGjwkSu/3TSqlEbB8lU7kV/bwJzXbKEE9bJvcstK+SizHUnqpaAVpgwivZiRdu7ugM9qLzXNWLxZRYuHEfZK7XX0jEUYDyhtuAA4UtPNyZ0gWItIId5XQjTvS7YxtZMFJkR6LSt6UmSHFrAcK3/nxuqxaFwU6PmcgDnzROlxbc9WPVx8YJN11YJRs68scEqmySwDK6Gnp8lWYoNiUWSylbhmgA2ANUTkZMZQROVuStQoSyaBzZsLbqZ1sXA5XakKeQMHjZMLLXydBFsJbMiE2Wsyx4fAgdppMWCQr1Aj39Id0dweMy1dMd0C3SWKOpUVAAAaTSZsemqIoE7eqNo8qsVtWoV6lV0PWiQTcHvBqGeoFx0xd00BGRAzDMn6V2n0IhBpfJYa5zut7HDumK/OHiSgAFun4qshbsKYMF3taB7SnR3TulXlb7aEqcB055g2sE7/2iyI5P2jnEYWiAzGkokB4ACbCpCMYisWunX3xLJtl8WyZcv4WmiDwcCB8WJL7a5uzj3r1eiXvWol5wSAqVtFY7wUdGEuyZIPWR5opBnwMH0HtjkdUwZRQZ+euZx7KVGYgUZW7Zqx2eEcFy5aFIsXqSisG13jWCDcEW0o0KPNn47NArqxUe4qYmtn1KYbulp4G2da3SlJNdpp1cba1cV5i+sCUALjSKlJMnrdXZAE9GdL6W6mt3FNfJ6oUxUji983I4MwnYVV1MfKuk66dWjZ1biC54n7iRRlVze7DCJzMTM2yk6CLCbLgjLq/1O3jMIog2oAapyzUtbISKgAtCogK553SwQgrbH/sdcDB8fWLLv5BMYB8puNOR5mqphGNpuevvbmDJyiLQMCg0fVgCiIxvW4XXHZmY0AumK1BaB7ULzbDyZxIdlEe4vbl1fX01F5FgN8gyiBhzEBovWZAIKQufCZgouSWH1kQHCNkGbA4uzxxx/nOWJ/8lhI1z1K+0QVHKpIzPe+Dp5rD3QDAxWLoYuidNuwbHQzEwZDxT1jZsKMr7W3hcWqmUPr2s0wO7gu1yDvBToPgXdnk/AcyGpOblIil7RO4cuSEYJSy8qK9aQNrHbK0BBksKsinUwKH/KsL3BHPRAtGGN6tU9PcJ+2kw0KVaX7TvyB4tf0jDbjiTG2ntkNmSrJW4FpvC6XmmOTStb2OzMxOY0MGJwz1N7eOnxcM+FjjgfX1pRziOVVgR/HKvdGg2vvJSWRVnWczsujpWWBiwyQy+CGx0lm1qSbMJ7ILEpmCiLN+28N9rEWGolwVLSnFUW1llrUc9V1Wzo5W3lq/1M9jZxtJEPUXNX8EgaSht5EGt11WBicsjFq7JXRlW+5i+iNS7Fn6bheB9zIxxJnBufQmLNtPfPbjVtvUae3+V4/G4vNAa73PuhQ9s+wH3QFrItiRhc+1Dex1m1WsoE5ROHlTSdQLKOAWeA5WT9OQjOEuAl5wvA9zoEGa8OqX1jZZfqAoJmRGyJ7FQ+a5XCKC8WC2hh0g+jfnGAFVnH4NzYU2Mzhs9gGFDroyqWitlZTC1NF9yh6a7y28mHKcrlKfG8G04yg3mu2UNEaQU0apXPzcUGJ2ZlKT6Q0SAX8iuhTukSzqbW5vYGS2UmzWPg3xqCUYXBRQee9detizVqk3lSUgXvuFB1SV0hpY0EpJQ2euNgEsdDgvTX7m2FIkwpjGhcvWULqHnqBM7PtRWh2cCGtHx4eLhZk9eBq0Rrjzd3R3r0wehbvEK1dA/+nsTPbrTPLkvPmKI6SqCmVysxqoA243dVAD0D7ytf2ld/AN77xtR/AMPwC/XIu+KLQVc5CZlZlakiRlChxFEnji1ix9z5HzIQFCBLJw3P+/99TrFixYonZA8PIkeL6qn26+NA+fnjXPp2/d9dG2sCqkJGfnTsVfm1wnXGWxV3taZIXZeMqL80wipoHSw4Zeg+ZrizqyLwBOsOS55h7jF55bFzTPKnDAJaecYgMJI4dqXqXC8HOjtKhate7yV/LHXj+GR9vVH7Nvpp6bAtEP3n6pB08xLkCZ5EX7cnjx5oDkUpw7bx+jdSp2FwDO13z+rqs0L777js5WgDmmC/8jGYsYrX370sGQXqalro//PBDe/nTy3Z5deF0a0k1xGZef2pfffWVLB49JvgBuw2xrptiPTl8bOi1jM/Orpu6HL553T5dXgn882wo6vvi2Rd6DYyhU+pX8voGCKUw00yY9Z08ciQsBA7Pnn0hjXbb3rJTA+wOGnt+QdKNa4EwAgIDmjm9mUPVa9gHI/Ku7G2xrfLXKpo8+aCMjAuKV9zS/MF93auA84eP7f1HGvmcdsBjlth1AClYc2bAIIY//H6yDDw/rAjdztoNRDgcAVAjIPbvM47WplJs+V4stLovFogU44oWtlL+rJ10+8t4yUd4oeHGcFpgf0lzET5LrhQlcdIeVrIjH86wzWQCHsh3W10M7yPPoNh1R0QJe/zeg/ttdW+/tbUtQpk6WHkOnyKA99EVb1T2Y56XPLHpXGfNNlZosP0ED+lOigaarBmvOTo+6qlv5tEFLdHVAMlNORhTORJUcRbriesHOKvYFCmhpAW7GmcCs4DpNHdhbRCIWSozZTdTI1UB50h7A34NRJKdY4+KZnrBwkwa3ICK0ZfA7kY073DnSO39cq9wNiuETMDiLNdK515ptqsjJeCX+fr2Lc2H3lk/PTXncADqgu38cXC82WjYhKMO15SsC+szYI9rUHZkul7WCOSBajw0J8iqMde9Z+RPXEwIZsARvBe/i2wL29IUw8r95/LsTkeqnF9xnviMFCtSKfv/PE753S6jqL3e8hmTlJag+OxTP4rSjM82eAqOUug4a8UhnyYO1HPCNVyyj+36e3dWdKa9pBiTWYOf9QDI/ixLgRJU9IdaWCaOMnk/1YhVAaGDNysBgofScMjf8/3mTM4znb8O+Sa2u34nAVdkq+oOS8axha1fJIzna17+rPlnxnK/CK6HLnnWsvjGq5itrFO055RQXTc1R3oBz2H0lgD3wNYzUPH/BeALXI8F5GpVsRAFhGkrbd2aH77YMLQ16MHurYlxlNh8k++7qELfo+AQY/dNM9IByLpH9FjVrAHdNClJ6aAVQs06JVcqO6WoRErv8Bed0gBgmbVmluTvWW2SFSMBAiuiTfVzUmBF4/aDL++5/O+8UM0yJhI2i859JJXowrRhpJ50rmzeynrIrYrdaESsFtXnh4cqroolk7MgTv/y7GOtJNnNZAPH5wEKOVSYxPbFTtOAWiAwsqTXJ71Wxj6bje2BbDXF2OkZlWarC8BXbuRqokprIlEKtBhDDo31vbaxc7/tHnzZNnYfyhXk6tON5sT9ve128HC3fbo8bz98+6/t3fFR26y25SwWGGCcCU5PTxa0atqEJtFkmB2xu6SbSks2aY+6NElzQFO6lHKVVcp7hDVOd8J5PnkzRbcfO7pyMOl6sWLI6xnJbg9pwdZWwx/36ZOn0pNzT7gGMDe+evGVgO2adM+7Sn8DopFuWOJxKUZMusG19d4URBKU2qi1/mjSwF/Jq2D71IbTBbGOGNrFxw/t7ZufBTzYkEnB0yZ37/5+Wxfr6jzk7afLdgU4q4IbWBfrdYvdUHGqAzQIFTEvkeMAPMvyMA08AKNcAtfIIfwBCQSsuZqgGNzz3DmEw9aaETXLrz1DAYmzNkkv87VSsVVnAPh0UGsZT4o9U3TjQDZd20bDBLP1VOg7OyMQGa12LNZKq2jNvX3QnSYdBxCgU2lZFeqkMNQMJn9ELjBms+91sZvdPo2MDfIS9g/qFtRKm/bm79tPL1+277/7TtIFtM1hguJ9HIcBSdw40JAOyHLUmvmwVCogqoXOWkYu4swKz29U/yeNzYGP/lEdMNVQZVtz8tHBw/ZAAZmlM9qTmIs1RoA3JB4qjpbvLXUnqyq+VM7xnHlmwiB6Uc+Dc2XjCAgjR3tPM6B3NEKxW0uClLj/KPCqNsvcm5k6noMbbKXwNGBC4LKCQe4rPtZu9oH9I/aHex1MkzF17YJ1qxlPvqYzqdlHy226JK1ab/Owc1bzGmqGTGi4NsV73KldLASoQp5ZXhDgxvgiacB9hMwMTWKyjrI2zeg6yJV+W8ykwRLvb62xW5ubzXbb+Xj7zwHf6AQ59NZhIa2d3W0PHnp/47xiXmKBqALVMgWIHlmsfzGjOYe0l1KsWg2C1GhL/vWW2EUyFIZXAWmx9Go+UjI0dycYpCDv7yA6GuRFe1Tt6UOX2gPrDthqfDP/ZyDn93ajIf7VM1J341jchajzOZFxSc+LBGcObO2Dnq6LIkJ6VsKMsvbZz5QC5RUuk4OBKfRSFVQa0N71e73DsCwjje+SIU3W2WoM7xDJHouYK9lRfrYMfrMPe67XTydbWq1Lv6k7OaYJGxivN6NZftr6hUmlEbnMUG0Yh42vO4b5m3/8J2uuV0dHpJmlM2DiKYRpM1U/LFbm9Pj8s9I65x6XWOsZkPiQCIBWM3LpCXHJ8ACzScGurLWtbRdepJtYNH7SyJUrx1xcaEH7mlJDuRVHSI7EYL/MFFmLzXNI1CywutABcDDs7gQ3pn8f8K7NrV+spnFaFFMgMkdbYWhHoY0DisVxGPICPdJJnzQzXV12UEVd8aKUhrk2tFQsq1MTNlgfzDQBenSok+YsT9NuH6Rn5DSMZQrljTptIh0IZuOQd6vlOWKia7F7gU3FLdVIBIlK7jnPRCnkKriy40c1nFhqO9oj2WL/uBYA483aZrtZ3WjXa/f0/4bzCunR9Y22v7PV9vd329XVRfvzt38Q6Nrfgrm41QHxV998IxB6dPRzeTwPhhFmfB4f/s84SGcf38xsoj1rE6lPglbaeY9GQckaRIeue0jnsHJh4bmwMSptv0uTklsX3OzigWuQi54YtlmOBWW5dn9/T8Vvx8eH7ceffmp/+vbbdnp60f76r/9N+5t/+3ftxVdftf2HNFbZaKcnJ9JDw94eHb9VYANL++jRge55d3/fgRTMFmwSnrofLRsCLPOZ69tb/hk+0tK5pk6A/aQ2o9LJZz7rdQCFsrzCpQMPaS3Cm6t28+ncjHgdaioEwxmhfMB5H4FnNNhqKe3njUYU0PLwvpvmqMnFu/c6kDkEAcLW5hmgGTzDasZxxiytmib0Fs22YJP93qmLJJ3itf8w75lOcWm9nPHpjC3yDxdvKCBR2VI2fYBIWektBMZ12GUnEtGhQmlkQwYyzvoUKdUJDx8QAWBOT9sakmc6s9LxRVahZWWrAGH8pUMnn+2Aw4dzCt24bwORskFbvbUHNMxeBQxysCmJkgI0ZVS22+4e7jGW3PG+0TZrrqN3BoDCpO/uut17ETK0ZJc8ZnYkArQVSZD7RL8sG79THBsIZlzECpDWvZXkh+eRRjCSjQG8JWdIa+/KQBAE9EJ2B00hbFxgtVps837bw2NYRYNbInziPMC8SHYAQO2Ofk6nZ390YORnyvngs3KkzjWmASMFGsxaur2zwDKkSluxLei59/mT9+9t3fcOrT1ZnAsFXbIAnTrlJYjz2hptqAPuU2jIeAmoEcxMRZV+r/hOG1CH0KEgN0GI91K7PsykUb4fwGICqiR3lY2TRGbLvR0kd5eftp1qpBPuxXMuDHRR+/B3jt+4Aly55ngtpxhODVO0RvxcLZ0pmeV0Doll7RphEoAvAAAgAElEQVTj0aY7jKlxR/TTv9DrofaAOuIXzskEZpkD9L0g6BQeqs6n2r8qcGM8QgiYEDQZGcykgK8A9fx8FwG1sZ8x4iBFu7xkyi6n4VpUBjnDx3uXGdlEkAnVFIkbtxO/fjiuVEXYOEL843pVOYUUFhuKgIDzwqczVqvPXJbJTm+7gLAXSczBUi9kIeTCtfhn5d8JXPvydZP186F9rpvIpM8EqdFXRNFT5lXhK5Z5SiGU32EmB2el0w+O6F0cQYclg2mkIeu4EeDzrHSwZpwWkNK9dYjEfSMMzihKjIzE6Xf9vBaDY5cJuFatrUH05xHIUtBWZGSx1sWaOXKtwdTishjEus0xEZIVyKA4SEl6w7q9MJb+/rAPmsG4WhoX0PQm6rSvDkpStTAvdGhTy+tLd3GSNMO60RRAcZDLXq7Y64BeD60jYv2/7H1qNvt7scor27W5WCJjb0beoJpDRU0O6tkkYp2lEGGoPRJDG744x6Y81jSXNbfKSqgfTmurMh+8ofvi2nq7vHUBGkIb7gzJD9kMABauDfy7tbam58FB/81XX7ePH+xdnPyZZC74G6sDoueB3FympgFsvkmrxQlG+u9ikLTB1iYqlwe5E1RKrop/eO8UVUkzXGA5qXskFAASpTXxx6WFcXXdEiMGWOQQrg2fIk6l0+nG9+ZV+/HHv4hV29uj5fYDMbYwz/x59/Zt+/Evf1GqnwIwGDSkD66y3tI4AkiYd5IT0Or73k5bWwNQbrXNbRjdNGu4bo2247FkErPKBgDw5oHQKMRFeZdXfk8dutXiGyZJgBDHCLpQwkqf2yucZxS7v8heImFIW3dSxzTKuYclGAEI+m+A6+W5WnTfqFDMxWMwcrHaS9dEwAEglJ/HC9msn8EORUp8rc9RNzl3kWNMsIljnPAt5tkxjnhYo5UVyzoxuGJoUsdSekMXvrq2wwVepBGLSYozCuuJvU1dUG1reHFxpgJC3EoC0vT8kI3QGKWkG2mZLk/eeNuWZWRas6uhzL6t7lgXSI9gfBLgMR8UNFSrZ8scDDyR7lk6QmHfhYIg7A/lyiBHI1rAb0nGsb2358LAei7xT++FxQrmbOn46eJSenKtQc0h1De0hLfshfvD3g+Jgd03Pkifi4SDr6PRtvbVDKCzfMxDe7gLlNbZFGmTgUllBdSQw+xfUumSc5R8g3uTNlqsOoATLT3PyUGJ9oMKELzHpu3y7LQynHyS1YyWNvsLv4vv+tib3fUzgVT2b84CpAyy65MXtoNh9lyzsGQXK6tSc8sZTQcibhLiszMygJBsuoY0TCFbSeFedQ2Mvn4+R8OiS6NXsi7t+VoDSwxgyR9mtnKBzVSA44xWzwrlw6qnA449kuXU3FORY7dfSxG9axOUKa9MwHyepKByZFZ8NtdJNUk3i9nsDUxmmes470MGSTbRyeEBvgmoIQJcN4K/uu18pUsuAoB6En1fAa6xVHdVKXeVOJfovK5nPD/LzL089RQt9qO1MoSLuu9FiW/GLr8j7LLE5eozK7uSuRw2OnImf1Tm8mCLy3F7IejqGGsZ0ebr7ng2vWBJT89PemFtJDeTGiN7cn/Lek3c5vxlntwd4PpvJ3Ad0OQNeapQXeqGMxu7e4G5GEhAdt6QSqgufXOlRL0wh2aXSWTbE08OQDApRHxot6nAZtGUpkWNVbDQKb1PUqIwYZlEYdo9Z20xlY2HosIAr0wwD/BwF1no6HiHLjYLWwzq1AFo3iT8gYsg0K81e5eUUViK+FmKPUraCcAs6yWnmmPdw3PkkIsrQ9J7FHalsvmKjQQm5rKq86u9dDZa/p31U70wr192kmkGuLr2abUEWDuKtzZaqanSfOXZWkJj5xUOlXxfTgDlh6lCikShzqHYmqdAu0nwyprUIx0h4Fg4M7jW/VXQItlA+fBex92BTAgAe3IZIFGsa5LtF+1jr9v1JUzvsTqE4egA0IClS7MAMVoIuDW0lqvoEBXI3Vxo+pL50RtCIB0gAwDLubmuDVSfUdpjwCzADGAjVgJ9cjVc4P+8v57p6oqCKdgorlv6UsAu87OAAgGBDp/1dTkYnH94r7mIPSRp7zSWsC73qheWwAIo9frgoVhrroWfw5jf29lVi2/eQzZbqr5mg+FhoLHludjBxR0eqvOeDqTrdotDggDQoTT9+MmiteZPrL/IZGQOx86PMSLFD4DF0s9FyIMFMouKP/y9tr61pYPIdpUr7eYSthmWklbhp+3k/bt2gl747dv2+s2bdvj2UOsmgIDAx50Unc0heO9ZAyQ01RDExaPuLueuhv56i7GTs8mqrkHhhjagspLKRl7Fk24BPBqnqHisAlwOPfYCsaxn+Bh7fTNmYpT5tyQlBIME1Pyc+04raIGgYpVjN5W5FZlSD9BI6dfajqwkoA3SA1DM9YXJm+sBAJvMCbKRGTfHCOWzrccQXbkzckOxOFyLXPOBJZkZdsYsAYEkOADiyyITPn7UGuh66I/Y9tHchTl9VnuKs7MucLN0Jx3rdEbpmq3dzhqOvCFyQhxFNtEVF6AJW+2W3WbyuR/2a8/Dzba+4toEWaelL0Kx2x0s19eR7vHaeC2j3QYMExT4fe14YKaYYm0YyQ1RBmZPncEhwOQ8ETN76cYhOSd4psp4VmMRuhn2gGLJz5opq8CqsjZumFPFnEUquFDd0pvYMM64Zz5vDWCX0usVPC6QWZ2dDOYyo9y13F1773mdvwSZ3pLj614Wlenol3VYX896aNfrGDT5nzn93+GjT/ip5sPzmbU9HWbFUjOnMjfEJlf2YtgWer2ESVYHWTLxBGuSB7nRDuOucw3mvKwh5+fKtZoUM7ExiLshr5jHZIF5nX+w9H9/Rv2d7GfrISy8etgC/rJ++a7Oh36ei5gp2IzMjHXnHpc+LHfMmZnk7EM3sdoO7HzJM6HhZ7Fo+JAANWz4IDgtU138cye4/odbRzWYf/sZej+vVtzRbfX6jhjeG3xrk6bSuyInFx9UFbwqOdfFojGRYjOlyn95QpdJPVGaOoNZmsHP7mFxpLbcHEq2mBFDXAVkAuhi5vzAB6CrfGgxpMKE3bpGx8tCsUQeUFjlhU2gtIMeCA/uDK7nw0rgrtgOf9/sFptnqvLVTrpsevheAHqKhGT+X41JBKiLTeqshRoxjAMy78W/Kb7g+QOqpF+szVzdqpYaBQX7LzMCuQ+FJlVBnImY1yYY4V8WsOUudmVJ1bFlN67+VRRe1ev5l2vmwMAOr0/0Bd/oUazZJ3EA/jJ5PYHkbCqawbImqsUIpJPm0t7GXaKjiNopKJOC1Yji05VSpz/99NIZHYrY9vfbsy9sJcdEpHBJusEqWGPMBGYKXItJQBsoLfO2gJc215IdPDk4aM+ffyGACGAFWO/RHAV/XECjPJ432rvXL9v/+d3/1twB0DF30H+SpqSQhjGn2Ek6cgq4SKNvbYltffnyJ9l8wdK5GcJpFU3t6GBmQsEwpukFQPrJk8d6v3v4TW/vKEBapUAUgKSGNOttZXNPDhs+xpBzuFmNPbCu2rUsp+xJzKEgSE2xKL9xfaOCqOPjIwFqW46RCYgOG4Z3pwqjnMLlHmUNB4sj7+kNNWZZRbOfwxpd9/l5+/nNm27Fx7OSF+7hoXTcHZBKNpCCvtvelY/xo7AJcBxm0uD5vth7igf5+WglvCWwtYqFX6Xf3VIZB5IUy1Eod9VucRwpezWnn4dXutb19U07ObHTCHtF0r+2cbNzCN+P/3HcNuy2c9tWNzjErXXV4UyHSYoTHzgzobVX+zTjCAB/8wb5z1vdPy4lmaPM4TiuSG9e7ylAJ+lANQ65vSnfZ7tIMNAJdAEbMNZcbwobY0d3CZNdgQHMNrrrHLrxvxYbfWG7ReRrMK+y60MLX4xzL8ys4iQDWIoGN9rOFpkEAsBqhML30DNTIEgASpForV1lCQuUqmAUPStBbBXK8jtYWx48fiSmnedpmY/bSA9A6U6vXEcnqThLJ5sw7dvlpfzz27cKMq+v3PqcZ63rurxU5shFfse6TvbXjCnvbeb5pl3eugHTSvmbWzfuLpbRk/usITvqJjsBM9m/8fVn+Yaw8lkGU+9CQr72OeVMT4glnxcDWHhOl1+5CJSlPx1UG7gGwDpFb2x6x/ZeWWA7bY11Yx/rdENMEZvmUc7scvQy6C/wP0kEcvYEtsUuUPe1BFC5wOsCZ3G2EGtOsAOBRBfPNJkpiU3kJdnzFaylkLMyPmogp+dcNoqy7C2ni8JJmksFcl1nwh1WQWxnVGdoWwCyMukZ737eT41uMkIBj/+/oNtykbszyfOoxxpz+X2Xv17GIgLXZkOHv34B8MyzcV+Lc3CMaxGE5Zmf3wsuWMAefW6ZJAvBN+S8YdPnHhe/wlz/9p/+8dYSkMHyyomDhdU1OqQkqpVmWp/KrcM6MzaxFLjZbsuRv+UeVWhSUhEx0fW+arrCpjBFLXx2Ui0bdKCD5amDx4dNtNk+yPXwp65M80RJ5JJBGpFHSTiKtQ74jAaHz5TekQYXtTEH4CYadCASX0X7SabIAWaTw9wpSRcDaYOESVJbbusd54UdTRQ/T6qia4wrLczBOE/IMNoBXSm6wuHDwNxpYf3OUmCQCNfY0pHYDKazaFK9XLtxZ/5nEOvUue1sXGThib6qzd4APJG7NpetewL7PBc6Rc0TfDl6Xd6bs5gWF+9IIeX5dOa6W6pdC1zPhYLRKmZ+JAUdBsQB4YrkAIc/H+pfrv/Fly/al19+KUYeHXvYRq6JTZSDFxkHTgXyz93Zbn/329+2p8+eCRTAbMq5I7L8Yr2dhi5rIjZa2GD0pFdX7SNWhmIvL1W48+dy04BJ+/t/+HuxuGqFix5aNm437RYmGk9dwPjRu3ZxeaW12dtD7yDlWGur9zZa29wuMCg1a0X3gnzt9vpja5fWMFMMRsGgtPqnyGXM1BNIqKiRn2NLVSwXzw/gTtAg2y4O9tqPWR+AB15LgPH4yVNJUAI+5EBQKVC+F73m5fllOz46bi9fvlSgwbrlPtgw0+RGetjyZ0YSgFSAx829s28FAKF1VYZA6Xw7BiQQSjc2xjwAY95fFPhv3rNTCOuH4PiEYMEpd+8JJc2qmgY7LKD3JtNAMTFr1BNhLoIyi51W8T58o5VcAL3V7tsuGA/kekAAEp0t1+DmSKdi5gFz2MSxH7H+AHnq7vj4Sfvii+ft8ZMnZskK6AVECsSVXpa5ZYbX+5E7LX50m+gzOwe5wYXBFTrrszOPge5friLvy43FnRqjw06Amuds4sd7FOAiunWdL/KYtjc1BE608nIGKRCTZhAEZBpPOmPeWtr1448/tm+//ZPmoCQQaihUhazl9JO9TEXBz79oX3/zm/ab33wj20nmKuDKTKq5d+Q/zBWK/f7wh39VcE6g+/WLF/p8Phd/ZoAzGRted3R0rGyM99Q1vY7xjEMO16ACyHLM4eyIIwtjck6XWWqU1skQr7q2BrlZkStjrwSQOwsaNlVkDEHphRsfmb3zbyTLNp9TC2CkZI9zUW2Ab56Hu//GIjOgxPvwXQzmypQNznvFUWUGfzNgi9uKswNYqzH3AvqqcyABf9plg9cqKyO/cuGVcgdL06CSkzoTbwmr902zyOpWKYbfzhh0iNXP6zWccZHuOMiq4sKewXe234V/ldCKE0dJBi1XcnGl/aNrYKp4LMFUzsR+5qUnQQU6Gc+e4es650XHqvlMDaAcgcxg8PvrClwHN2Q8g+cU0JVsdQaznkOfu2ssn/XBQQQ07JPLfyItXcYE/Zpr33DGbBEjzPVvY34vZVP8g74eOvbSvuZ7G3jsDub6n//DvxcdbI9fR0s4a6iLYInft1Xs40IMW93ZSSMgWV7QadGrFJUL31yMaIY6CyyRbhakpQRErI6mBbVrsllx6K/1wErz5Z/fPTFCblp2MDYJybanhb4M4uaFqyi9Op9lUfgQuWin52cCFRwgYTzFDtDlqVw2zs4+iI2LLjVgbfEZDG1cpCvRvOXeeuRWqUTGIxPBeji7GUSOk/ETy68UXSK/SrlYlWKGvaQ8fbNE/tFZBWvrrJ1aHruyjJOnqfXUmSccYJGtyD8UCcKZNd58ZgIws9cUIU0dCae1Ox+w8zOYN/b58OX/ATOWlFRhoeyErI2LlU+el4Klul/7olo3rcKobo21Zkss+Ql7Q4DJgmWGxaLID9CoCmwaTlT6Dj9d2cs9eCDHgd///vftm2++EYPI5/N+ngu+aV0T607MonpzmmXc3FDxpduG+l7qF7rEqNGQZMMM9O3FmSsKKPjBYog5y9+Pp7IBkz5ve6d9kvxtxd0DabGtwsl1eT6v39tqV6en7ez9u3K5uZHOFs0+89mHOkwkxYs7ej6wgPsPaEm+3+35GEM7ImDviKaZNXOhuarU+cqNgNZf/vJje/3qlX7v+ZdfylYLpwa+/9Or1wIDsMRh80jzO1PgYiVAyKNHj9rBowM3ACEVP6X7FfipNfsn7VkcgOxlzoDRmIbx3FWxGT/PWhVLVU1MYo+XsRLIrHbivD4uCjDxBNWAJtvS0cAGmYkbOMUqKyyn2WE3KumuRlWcxBwBJOOfjXsL8wyg6DUe+YIPfW5GtQAXZ7biO3nf3h2/kxUc18H4Mf9V+Crbw33NTdnUFYjLnNS+AjATk2mv+NiOkhXAag6QjLSG+UDASaBzdGwnDe17F2fVMMZF6Gaw0a0zB06rZbMDJ7UZVjai5n5lMQE8rDVLb3BqATzbtcVNI1yAylgrvV76da6X18mpQu0Dw/KZ/Hj/7rj9+YfvBapfvXopAkQtmydpm4BXgXoDG7w7m+Y3oPr58y/b4yePlSFKDUICTM47APT33/+5/e53v1NRMM/5xZfP28MHD7VPMSa8JutegcGGGev8cbFpdZktG0V+l+CFbUpSvJLhXdxA1hCoxWmFf10sXSeg13uBz8gq5veIPGUAldL7y6rTxX/LUo4EPbnmBEAz2LEka9im5dztoGSuNeC1JZVyQeLYH7tMsHpG6FxIE5B6D+PpdJQYhXJx1MieK9JPc8SuJrs7zhzOhcYh1STbQ2rWg1iIREscOylIz4yVeCp7vru5yueAqz+bifA10CxgJ9zis3sAt0V5ikrqJrY652IIv+xTye70WVDsd8Ytrx9hSI1kad9vKdKbs2tLUp4ZgCuT0U0vIpkZDO9nYL03D5oEYXNGYfo/4DoAWVdYtW7JfCw8pwocxvPLNfRZOmTSU3Y7GZRf4+HvshXsC/aO/6z8p//8H29tUeMuhd6wnMZ30c2wuhNgltm/01yaYHhCC3CnycMw/1ZVcwd086ePiRnAiU5Tk3V6/XJjGasPYsU2ND3zRO8WN9HVVLGh2O/S8ea646UsoDW1Yw3bJNeBqnKHDVAzlJOTRnco/q/FA3hL2+E6aGfdZNW8VdFMtQatxaFFpftdHNJSKnSpi8FwmfNXA4VP+DAnHVwm8UkrLTy36JWnxy9gUbqsMBWD0Q0QrTRUnFWy8U82OYmUeQ4cZhw4AAE2anSfHPCvXr/Sgc9zsutB/lbwNRXjZNNX+k4Fjb5oLZ4F256BxB3AGRR5kVnLuRB8VWpJ67JsghSESeJgGRMpPTZXSQD29t32d2dHEhB0b3Z+2DEIU4U1wJtCwj0BtASXygLl8FvfaFcX52KOpbWqLIw3B9aOLQSlE0ajHY/VajwgnXIKA3kYtTjw57YvrQNObvv89KQdv3kjAAPQAJRQiPTd9z9I3kI3QlLbAKCXL1/1phZkN9xoZa8dPHqodr0EBGhX84fnKR20igNheh/0AyYOMKlWTxDi52qplwrsLq+6TAfpw9HRoa6fg8gdFN34hd8nKNPclobUa8Ps3T1dw8b6pqw3mUti+ZDV7NDYyd6sTu1WdipWTwo6nK52erv8pNdW2y1+6DDM2BSe2EXEAV5ckcyap6iRPYA5DcvZD7DoNztD4nnI2AL2hi+x55GkQAJn1ul21w11v/O9yX2DQJ9rpq13WcCFoROBUCSHpAA0ryBjUM4eKv68vNRnEIBQYImOk2tmX+N1rFPui3mTQkcFw1PhsZ+ZGXgVRBNYpOugdNHpfOhDVdZ70iDnvrxG1Y9A0hXWmgFwAA1AZ/OeC/7ss1uWqpA8sPbr6Iux9sPtx0CG9zO7deMaiskNQYxgZTKOjm0nim/6y59+bK9evuye5nqf8vQV8KsaDZ1F1biCa9vd35XEhroI1rwBv+/PhJMzuy7gxOryWJ7uzHXIJzpwks1izHWGRs/OfkRx+s2K5p2lIG8FwOPFvgy0UjeUaPuCLOvkn8592ALP2QVldVhXSGwIjOpMM4Ey5He8Jk1FwnbOezLPxsXq2RnSZS/Nzwxuc10ecxNkgzCyLHMms1IYKCJryUmq13eFNdO4VNZcWXLv3dHOq3OqzqjRqCQyjOAcd2BOZ05nPrSHp8NlnSnGCXbycS2QLQMdgPsMss56tep3Jss9oxk/inLbiF/1HIzUCWfZac6kqkCwhe/MphZQ9ORcICzjUBNgrWCpiKaci3mvmbybA6HF62ID+FxqoffvYuZxPtspZOCYOYjS/PVB3meH32IpgJgwSp8fsbVcgI+fQ+DZ2nAxKBm/uFwsG9yY63PANhIE80faoGJRkrQM6pfx9cp//W//5VZSjg0XV9lGyu1f1Q0nRv1VqJgiPNnleWQ6mDEb5I8IaB7D8/mD74e3JvHQTXszkaJIL4n1zRh8NtSKqmrQeHcW/rxofSH1W1V1nGjSzKVtgtgM1Ra6imLC0sVlQx6skj1Ux6lCfWJ/tbbY2v1B3YN5krqkIl2dA6d01RickrdMwHV5oKIF69FTMfczAx8mQ6x1HbxpyDIvIn1PTM8o5OyptWpi4ddH3lGb49RVMs/VgYmBBKl1mDaeMewXGsnDo0Pbd1VXTg6SYUc0Wvd6GGM/5op9Fnc2gnmxhmVJVmE8gwE2UqAlBrAsr7aqGYA6MMJ4IVfZ3hFjSlCA+wb6aLq4JR2+YCEoGZBtpcLEy0u3JBy43LSqQtcExouUJia4BcAur7jYaczLCzdcKWaKzTuBFHvPp6sbSTnsCYsN2pka2mzhOKDMkDhngSWkIv/322+l3yTTBBAArMCuPXr6tD168lTpz5O3h2LsSEUDtHnmg33D5cTNZgDiYSdh7GA7eS1ghn0hwYwYxtovMg451M3HWMuuLosbG5KFUEDJdTInLLlYXzhwGTMzqtteU3ouq2b2y5rMh4czFPLU5nnJQaJSw3IfKScc9K/oWM/OpUE/PDwSCLKPLq297Wgh1xw+K40OxBB7Dqp9eb0/n6V9sWoJXOQI+4zsIP6x5SFbxZUmK0qXXNKv2F0a0CTA53Nghbkes8PYxfF/OwLZJUPAmvlbcgEOPOQ16TjH6/hdnkHuh+tW4HvqJjNnqhewz70KlyvTpVbzNaZhNy33q2KssnzsmaiS7kiXXfepNDsNu9Q5zZIz7pHzxRZ+Dh6UaVjq+hpGMAfyfMZ4jyAo9lzVuLMeuxxtRfeMMwjae6Qwbw/ftLc/v5VTxmkV/nLPGseyKKNILBKBrWp1LltJNVK6LxtAxnn2gA7IyL4u3XY123n37kQAnrnz5NHj9sWzZ/Lk5vOiWeYaCHxfvX7dTo7f6/UEbpw7ub7s215TLrZULUm5c0hznnJQtp/qfIdDzcEBTjVuMMTrKVrUuNf7q2hb9SeWtSjLUzUkg6wwXB5BaVm6dh/2xfLyGaiwB+pkTLa0iIy0WedeHDynXmk4hs1t2ZOR9f5CFqhpD4o7i5u/eW/IGZg9Vs8t3V0rWxiGOySb3ciKEY0oNe5P1bDF55O7RnaXkJJTKksQu7rSoM9sfUBql7Jorc3stHXqHQ/lZ90xKz7m9Tu53G7rV0FtPcvoy9MQqLPiI5HR8coyzphxAveUwO7XgKR+pqTvwF/jfTxmv/T74+ye8eECubwM43rWwD/w7y07nXm8FqUn8zX0edpdlypwKUlOgLjvrTIopZ4wnhsSp7ueoa7pf/6v/35ruzqnM5LeMjtn0OjFYe2zwd1oOqMFFJcIHVb6jQrazOL55mdcERPW+pnA9fh/NPjVd6Tb+vWBLrYu0YSL0dJYJhZgo51ois7SBtqV52ft5MOJvU8/ugrdjQHMaFnnlcKMusd6Dm6I4iJLb86+54oxbeY4DXwWbne9yLOYpBBiBeJ6MHm2OjVWurViZHPg6VPD0FXUxXWTZtzf3dMhAxNEykvFQ3i6lhuCDfSrGc4tst4rMYZhw8RqVGo0LC9XEmDcWetKT7rRgNtoi0E7Jf07GhpEjjLStHYsISUcbeysIe/sQ5nUxyg/ICQAO8yT57ClJ5EKwDrD2KFHfv78uVgn7u/16zfSWfL/g0dP2osXX+l1pObn4iel8RvdsClwcrdBDlikGipeE7M5fGkp6qMhgppM0A5euvobWydtWev76epa8iE0qicnxzpcjw7faj7yWW5DzOs+Fat4qvWHlhbgj+aP1PTBw/tyobi+uZV+F8aLw5m5zgrgPgDIFGACgA8Fpj+09VWDadYt64FxBmC5oNBrnp/zu2IwV1fVNhwdMhsKRYSSTHBviiX8HDR20TR6Z6PMsXv6Mofc4Gd0IJwzDqrfUGG0WTYFTqRftc4MhFib3AOaZTU1Kk0pso9IVuxNTLaguhSiaS6ZDSlnf75Zcu4R8EGGQkXXSv9S9Ib1FVIU7yVhh+XkEOtMSaKqtS4sWXWz4zmkQYZ9613cNgPlFCWmA2T2JYBOrM+6tWYV6M3ZmGh8A1gtFzBjnQYY6epp1peGTm4wwngrO1kFijRZiZRGBVlbMOtm1+UfTPEoAUaz/Cse91knanVde0AAoKWAzobGHSroJYVba+vuNaAsXQoJy0dcQU7tHVwzAV2sFxkrsixcK3Mq0h0FSGdnChrJlqFlJnOmommKJZmbaple8hS1uG+9uDeOLwBginoJlghOmQ+2QBHe4wUAAAVCSURBVKv9sq5Xe285JMX/X/Ix9ouLi3Zy8lHBF+v24AEZIVtlcr0w0qxXNN+w27jVYC/JOPpeDaJYC84mu6Oji1UNIrkP3kfyowt3O2W8kJ6x3yFZo5ZArjmqc9Lp3YO4kBbZ7yVRqQLwuB6lyNCHmWU1CfKYp2ZWbWPINc+dGP27ZBRqLVfr9X4fSN6KfY2VrRj3nCc5VytzGrLO0KIIvW5fagnLzC5aHmhp6IIspfvSlL1lEWL9HqjLiRRiYo4DxBP4DVRT5/5CkeQUcNQETz1Xzr+cXwrQKuPqbXMCBZM0ZIBxr5d0JQk4TQCzSEIlmzthq058Dkg4E3T5rog1+lQUDuqBbr1gmYnW68uStmP4KSM/39f8DO/+7ADtRXwTJn75dxbHJJJhz9k80xlqBUNIrXDlWoPIAfVsY7E4F312TOh5PTDi/M6LMHvlX/7lfyz8VIdaCtKWuzFWatVIeUQFmbxJTeSZ6lD65c/uV9IflnRMg8XN7y4/zAyUQH01IHEk4uYnZnvs7Sw2+uSDQMesddPhVZ3beB+l1VTh7cKs5dQJF4tHcg6tHlDEX7lu2sHHL4v1P7dwGQMyOioNWydAcDppqVCoGBez5hW1lW2insHNrVKQFNChqySFi4ZVLXqPAXMnej5x0hDYqEvw4VtMfM3vtDXNRHUqZTSB4TO1KVbBVXyg1SVraloxR8D94C9NfyQ57nBm1xEVc5ZfJs+a13CAxBXFmssNsc3WYW7LbePps6ft66+/VtEhgFlODlVECyi+ucBN4me1sOW6d5GAlK2axhwACcOyQ8dAnC/cuhmXEd07LPRqtci9xRXjvF2dI2tAk8+8O21/+vZP7Y9//KPAsdk7bLJWlHoErDDX0j4XZp85ymHJ60g5W39rhorPBOzQbpyDnjnKvLXn82n3lGWMeU5i1yobGfDHtQGgef+HD+/r8EW36oZAbkoBmNjZsWaaZ/vg0aO2CoD55I6DK2rUIYQs1w2AoJsFcNDb1YE/apCxeU9rEdadsU5XyYBUAXJYx0iCpoYPvRDw6lqFb3Y6QRJx7qY2R0dqAW49s+dY/ko6ogI3F5WiB2ctPHr8SIBse3NTEhKkLTQfQYYTfa3WEuMLqKsNN51TDSzcSMbz3UwA14U9GWvq/ft32l+4XtL66K9ZZ7k2N65wMVmYpaTc8/2w7tnfUq8yDjxnnKyDNt2WRjC8f4o/GYO40qTBRJp8pL22gLNcnJBZeLFr7ZEhqEYUKuhNQC1/Y8/7ZFfkPFJBZsDPzDKitQeMfTxFp+3OhgoerqhRKf/y8hGfrfYkZ5GufhAdvD8ZEgAjmSaComjYuW72d4LLNz//rHlC0EoQy880fwHijKGkLf4+pAN7xLOntLF/1h4eAKp3hyd/WjLXeRjnDGdPvMsTGKVTsLpiUuDacJ+hgI5sJwSTx16ym9OPmiPIVPgLQOZa1ktiyPuqI2VpfBkvAfsqdmY9ETjiFiTZyMVl29i+1x4eHLQXL17or4KPWtuefyVf6F7aVYOziAWWvgowGa/1GA+wKm/+tN+eGoz4jQYEjPzSrH81Slr+tAKV6oo8ZX1/7RKzfvIa6X5/4U8n/CpQt2tYmGDvISmytEBjAF2vxzsK26oeaf7IWZc7yyfmfcrntEF8PidrPq/71fu+Q+o5npldvnIuj89dAu71AZ8B1RpjX9jQytegLEhVFwCzxq0y3bXejMnu/jN46sW5qPesOTA/EwdvzvDN17zwvKouar6u+fmOoKkcbarTpaQ+hZ38fiOroJHPOC3JmX6Nkedz/x+jUAe6E61UYAAAAABJRU5ErkJgg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5" name="תמונה 4">
            <a:hlinkClick r:id="rId2"/>
          </p:cNvPr>
          <p:cNvPicPr>
            <a:picLocks noChangeAspect="1"/>
          </p:cNvPicPr>
          <p:nvPr/>
        </p:nvPicPr>
        <p:blipFill>
          <a:blip r:embed="rId3"/>
          <a:stretch>
            <a:fillRect/>
          </a:stretch>
        </p:blipFill>
        <p:spPr>
          <a:xfrm>
            <a:off x="1026695" y="2483608"/>
            <a:ext cx="6205955" cy="3491383"/>
          </a:xfrm>
          <a:prstGeom prst="rect">
            <a:avLst/>
          </a:prstGeom>
        </p:spPr>
      </p:pic>
      <p:sp>
        <p:nvSpPr>
          <p:cNvPr id="6" name="מלבן 5"/>
          <p:cNvSpPr/>
          <p:nvPr/>
        </p:nvSpPr>
        <p:spPr>
          <a:xfrm>
            <a:off x="4643465" y="553928"/>
            <a:ext cx="7019870" cy="707886"/>
          </a:xfrm>
          <a:prstGeom prst="rect">
            <a:avLst/>
          </a:prstGeom>
        </p:spPr>
        <p:txBody>
          <a:bodyPr wrap="none">
            <a:spAutoFit/>
          </a:bodyPr>
          <a:lstStyle/>
          <a:p>
            <a:r>
              <a:rPr lang="he-IL" sz="4000" b="1" dirty="0">
                <a:solidFill>
                  <a:srgbClr val="0000FF"/>
                </a:solidFill>
                <a:latin typeface="David" panose="020E0502060401010101" pitchFamily="34" charset="-79"/>
                <a:ea typeface="+mj-ea"/>
                <a:cs typeface="David" panose="020E0502060401010101" pitchFamily="34" charset="-79"/>
              </a:rPr>
              <a:t>שטח הפקר | עונה 2 - אדמה מזוהמת</a:t>
            </a:r>
          </a:p>
        </p:txBody>
      </p:sp>
      <p:sp>
        <p:nvSpPr>
          <p:cNvPr id="7" name="מלבן 6"/>
          <p:cNvSpPr/>
          <p:nvPr/>
        </p:nvSpPr>
        <p:spPr>
          <a:xfrm>
            <a:off x="933889" y="1274440"/>
            <a:ext cx="10729446" cy="646331"/>
          </a:xfrm>
          <a:prstGeom prst="rect">
            <a:avLst/>
          </a:prstGeom>
        </p:spPr>
        <p:txBody>
          <a:bodyPr wrap="square">
            <a:spAutoFit/>
          </a:bodyPr>
          <a:lstStyle/>
          <a:p>
            <a:r>
              <a:rPr lang="he-IL" dirty="0"/>
              <a:t>שטח הפקר בפרק סיום עונה על האדמה המזוהמת שבה אנו חיים. איך הגידול באוכלוסייה במדינתנו הקטנה, בשילוב כמויות אדירות של פסולת, הופכים את ישראל למקום שבו הריאות הירוקות הולכות ונעלמות או מתמלאות בזבל?</a:t>
            </a:r>
          </a:p>
        </p:txBody>
      </p:sp>
    </p:spTree>
    <p:extLst>
      <p:ext uri="{BB962C8B-B14F-4D97-AF65-F5344CB8AC3E}">
        <p14:creationId xmlns:p14="http://schemas.microsoft.com/office/powerpoint/2010/main" val="5751979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41</a:t>
            </a:fld>
            <a:endParaRPr lang="he-IL"/>
          </a:p>
        </p:txBody>
      </p:sp>
      <p:sp>
        <p:nvSpPr>
          <p:cNvPr id="4" name="כותרת 1"/>
          <p:cNvSpPr txBox="1">
            <a:spLocks/>
          </p:cNvSpPr>
          <p:nvPr/>
        </p:nvSpPr>
        <p:spPr>
          <a:xfrm>
            <a:off x="8153400" y="205529"/>
            <a:ext cx="3647374" cy="589936"/>
          </a:xfrm>
          <a:prstGeom prst="rect">
            <a:avLst/>
          </a:prstGeom>
        </p:spPr>
        <p:txBody>
          <a:bodyPr>
            <a:normAutofit fontScale="90000" lnSpcReduction="100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he-IL" b="1" dirty="0" smtClean="0">
                <a:solidFill>
                  <a:srgbClr val="0000FF"/>
                </a:solidFill>
                <a:latin typeface="David" panose="020E0502060401010101" pitchFamily="34" charset="-79"/>
                <a:cs typeface="David" panose="020E0502060401010101" pitchFamily="34" charset="-79"/>
              </a:rPr>
              <a:t>ב. מפגש מס' 3</a:t>
            </a:r>
            <a:endParaRPr lang="he-IL" sz="4800" dirty="0">
              <a:solidFill>
                <a:srgbClr val="0000FF"/>
              </a:solidFill>
              <a:latin typeface="David" panose="020E0502060401010101" pitchFamily="34" charset="-79"/>
              <a:cs typeface="David" panose="020E0502060401010101" pitchFamily="34" charset="-79"/>
            </a:endParaRPr>
          </a:p>
        </p:txBody>
      </p:sp>
      <p:graphicFrame>
        <p:nvGraphicFramePr>
          <p:cNvPr id="6" name="טבלה 5"/>
          <p:cNvGraphicFramePr>
            <a:graphicFrameLocks noGrp="1"/>
          </p:cNvGraphicFramePr>
          <p:nvPr>
            <p:extLst>
              <p:ext uri="{D42A27DB-BD31-4B8C-83A1-F6EECF244321}">
                <p14:modId xmlns:p14="http://schemas.microsoft.com/office/powerpoint/2010/main" val="631224761"/>
              </p:ext>
            </p:extLst>
          </p:nvPr>
        </p:nvGraphicFramePr>
        <p:xfrm>
          <a:off x="391226" y="967010"/>
          <a:ext cx="11409548" cy="5308600"/>
        </p:xfrm>
        <a:graphic>
          <a:graphicData uri="http://schemas.openxmlformats.org/drawingml/2006/table">
            <a:tbl>
              <a:tblPr rtl="1" firstRow="1" bandRow="1">
                <a:tableStyleId>{5C22544A-7EE6-4342-B048-85BDC9FD1C3A}</a:tableStyleId>
              </a:tblPr>
              <a:tblGrid>
                <a:gridCol w="522699">
                  <a:extLst>
                    <a:ext uri="{9D8B030D-6E8A-4147-A177-3AD203B41FA5}">
                      <a16:colId xmlns:a16="http://schemas.microsoft.com/office/drawing/2014/main" xmlns="" val="1640858532"/>
                    </a:ext>
                  </a:extLst>
                </a:gridCol>
                <a:gridCol w="1812980">
                  <a:extLst>
                    <a:ext uri="{9D8B030D-6E8A-4147-A177-3AD203B41FA5}">
                      <a16:colId xmlns:a16="http://schemas.microsoft.com/office/drawing/2014/main" xmlns="" val="1986004122"/>
                    </a:ext>
                  </a:extLst>
                </a:gridCol>
                <a:gridCol w="3433263">
                  <a:extLst>
                    <a:ext uri="{9D8B030D-6E8A-4147-A177-3AD203B41FA5}">
                      <a16:colId xmlns:a16="http://schemas.microsoft.com/office/drawing/2014/main" xmlns="" val="4056911927"/>
                    </a:ext>
                  </a:extLst>
                </a:gridCol>
                <a:gridCol w="5640606">
                  <a:extLst>
                    <a:ext uri="{9D8B030D-6E8A-4147-A177-3AD203B41FA5}">
                      <a16:colId xmlns:a16="http://schemas.microsoft.com/office/drawing/2014/main" xmlns="" val="780934501"/>
                    </a:ext>
                  </a:extLst>
                </a:gridCol>
              </a:tblGrid>
              <a:tr h="370840">
                <a:tc>
                  <a:txBody>
                    <a:bodyPr/>
                    <a:lstStyle/>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שם המפגש</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רציונל</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solidFill>
                            <a:schemeClr val="tx1"/>
                          </a:solidFill>
                          <a:latin typeface="David" panose="020E0502060401010101" pitchFamily="34" charset="-79"/>
                          <a:cs typeface="David" panose="020E0502060401010101" pitchFamily="34" charset="-79"/>
                        </a:rPr>
                        <a:t>תיאור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291995828"/>
                  </a:ext>
                </a:extLst>
              </a:tr>
              <a:tr h="370840">
                <a:tc>
                  <a:txBody>
                    <a:bodyPr/>
                    <a:lstStyle/>
                    <a:p>
                      <a:pPr rtl="1"/>
                      <a:r>
                        <a:rPr lang="he-IL" dirty="0" smtClean="0"/>
                        <a:t>1</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b="1" dirty="0" smtClean="0">
                          <a:solidFill>
                            <a:schemeClr val="tx1"/>
                          </a:solidFill>
                          <a:latin typeface="David" panose="020E0502060401010101" pitchFamily="34" charset="-79"/>
                          <a:cs typeface="David" panose="020E0502060401010101" pitchFamily="34" charset="-79"/>
                        </a:rPr>
                        <a:t>אספקת מזון לאנושות - האתגר הבלתי נתפס</a:t>
                      </a:r>
                      <a:endParaRPr lang="he-IL" b="1"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baseline="0" dirty="0" smtClean="0">
                          <a:solidFill>
                            <a:schemeClr val="tx1"/>
                          </a:solidFill>
                          <a:latin typeface="David" panose="020E0502060401010101" pitchFamily="34" charset="-79"/>
                          <a:cs typeface="David" panose="020E0502060401010101" pitchFamily="34" charset="-79"/>
                        </a:rPr>
                        <a:t>אתגר אספקת מזון לכלל האנושות ממחיש את משמעות והשפעת הקשרים  בין חקלאות לסביבה. </a:t>
                      </a:r>
                    </a:p>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solidFill>
                            <a:schemeClr val="tx1"/>
                          </a:solidFill>
                          <a:latin typeface="David" panose="020E0502060401010101" pitchFamily="34" charset="-79"/>
                          <a:cs typeface="David" panose="020E0502060401010101" pitchFamily="34" charset="-79"/>
                        </a:rPr>
                        <a:t>ערכים של קיום, זכות למזון ראוי ובריא יחד עם ערכות הדדיות וקיימות מזמנים דיונים בעלי משמעות ללומדים.</a:t>
                      </a:r>
                      <a:endParaRPr lang="he-IL" baseline="0" dirty="0" smtClean="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solidFill>
                            <a:schemeClr val="tx1"/>
                          </a:solidFill>
                          <a:latin typeface="David" panose="020E0502060401010101" pitchFamily="34" charset="-79"/>
                          <a:cs typeface="David" panose="020E0502060401010101" pitchFamily="34" charset="-79"/>
                        </a:rPr>
                        <a:t>חקלאות תפקיד עיקרי,</a:t>
                      </a:r>
                      <a:r>
                        <a:rPr lang="he-IL" baseline="0" dirty="0" smtClean="0">
                          <a:solidFill>
                            <a:schemeClr val="tx1"/>
                          </a:solidFill>
                          <a:latin typeface="David" panose="020E0502060401010101" pitchFamily="34" charset="-79"/>
                          <a:cs typeface="David" panose="020E0502060401010101" pitchFamily="34" charset="-79"/>
                        </a:rPr>
                        <a:t> חיוני ודחוף </a:t>
                      </a:r>
                      <a:r>
                        <a:rPr lang="he-IL" dirty="0" smtClean="0">
                          <a:solidFill>
                            <a:schemeClr val="tx1"/>
                          </a:solidFill>
                          <a:latin typeface="David" panose="020E0502060401010101" pitchFamily="34" charset="-79"/>
                          <a:cs typeface="David" panose="020E0502060401010101" pitchFamily="34" charset="-79"/>
                        </a:rPr>
                        <a:t>לתזונת האנושות בהווה ובעתיד.</a:t>
                      </a:r>
                      <a:r>
                        <a:rPr lang="he-IL" baseline="0" dirty="0" smtClean="0">
                          <a:solidFill>
                            <a:schemeClr val="tx1"/>
                          </a:solidFill>
                          <a:latin typeface="David" panose="020E0502060401010101" pitchFamily="34" charset="-79"/>
                          <a:cs typeface="David" panose="020E0502060401010101" pitchFamily="34" charset="-79"/>
                        </a:rPr>
                        <a:t> יש להבין את השפעות החקלאות על הסביבה והמקשות על השגת יעד זה.</a:t>
                      </a:r>
                      <a:r>
                        <a:rPr lang="he-IL" dirty="0" smtClean="0">
                          <a:solidFill>
                            <a:schemeClr val="tx1"/>
                          </a:solidFill>
                          <a:latin typeface="David" panose="020E0502060401010101" pitchFamily="34" charset="-79"/>
                          <a:cs typeface="David" panose="020E0502060401010101" pitchFamily="34" charset="-79"/>
                        </a:rPr>
                        <a:t> </a:t>
                      </a:r>
                      <a:r>
                        <a:rPr lang="he-IL" baseline="0" dirty="0" smtClean="0">
                          <a:solidFill>
                            <a:schemeClr val="tx1"/>
                          </a:solidFill>
                          <a:latin typeface="David" panose="020E0502060401010101" pitchFamily="34" charset="-79"/>
                          <a:cs typeface="David" panose="020E0502060401010101" pitchFamily="34" charset="-79"/>
                        </a:rPr>
                        <a:t>חיוני ללמוד את סוגי הקשרים הבסיסיים בין חקלאות לסביבה על מנת להתמודד בהצלחה עם האתגר. </a:t>
                      </a:r>
                      <a:endParaRPr lang="he-IL" dirty="0" smtClean="0">
                        <a:solidFill>
                          <a:schemeClr val="tx1"/>
                        </a:solidFill>
                        <a:latin typeface="David" panose="020E0502060401010101" pitchFamily="34" charset="-79"/>
                        <a:cs typeface="David" panose="020E0502060401010101" pitchFamily="34" charset="-79"/>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he-IL" dirty="0" smtClean="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953176606"/>
                  </a:ext>
                </a:extLst>
              </a:tr>
              <a:tr h="370840">
                <a:tc>
                  <a:txBody>
                    <a:bodyPr/>
                    <a:lstStyle/>
                    <a:p>
                      <a:pPr rtl="1"/>
                      <a:r>
                        <a:rPr lang="he-IL" dirty="0" smtClean="0"/>
                        <a:t>2</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b="1" dirty="0" smtClean="0">
                          <a:solidFill>
                            <a:schemeClr val="tx1"/>
                          </a:solidFill>
                          <a:latin typeface="David" panose="020E0502060401010101" pitchFamily="34" charset="-79"/>
                          <a:cs typeface="David" panose="020E0502060401010101" pitchFamily="34" charset="-79"/>
                        </a:rPr>
                        <a:t>3.5 מ"ר של מחסה לאדם -כיצד מתמודדים עם אסונות טבע ?</a:t>
                      </a:r>
                      <a:endParaRPr lang="he-IL" b="1"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אסונות טבע</a:t>
                      </a:r>
                      <a:r>
                        <a:rPr lang="he-IL" baseline="0" dirty="0" smtClean="0">
                          <a:solidFill>
                            <a:schemeClr val="tx1"/>
                          </a:solidFill>
                          <a:latin typeface="David" panose="020E0502060401010101" pitchFamily="34" charset="-79"/>
                          <a:cs typeface="David" panose="020E0502060401010101" pitchFamily="34" charset="-79"/>
                        </a:rPr>
                        <a:t> ממחישים נקודות קיצון במערכות הקשרים הסבוכות של כדור הארץ ובהן – המערכות החקלאיות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חקלאות משפיעה מהותית על הסביבה בהיבטים רבים: שימוש במשאבים, איכות המים, האוויר והקרקע, מגורי, תיירות ופנאי. כתוצאה של פעולה אנושית והמתבצעת על שטח נרחב. בישראל ובמדינות רבות היא המשפיעה העיקרית על הסביבה..</a:t>
                      </a:r>
                    </a:p>
                    <a:p>
                      <a:pPr rtl="1"/>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938906830"/>
                  </a:ext>
                </a:extLst>
              </a:tr>
              <a:tr h="370840">
                <a:tc>
                  <a:txBody>
                    <a:bodyPr/>
                    <a:lstStyle/>
                    <a:p>
                      <a:pPr rtl="1"/>
                      <a:r>
                        <a:rPr lang="he-IL" dirty="0" smtClean="0"/>
                        <a:t>3</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rtl="1"/>
                      <a:r>
                        <a:rPr lang="he-IL" b="1" dirty="0" smtClean="0">
                          <a:solidFill>
                            <a:schemeClr val="tx1"/>
                          </a:solidFill>
                          <a:latin typeface="David" panose="020E0502060401010101" pitchFamily="34" charset="-79"/>
                          <a:cs typeface="David" panose="020E0502060401010101" pitchFamily="34" charset="-79"/>
                        </a:rPr>
                        <a:t>החיפוש</a:t>
                      </a:r>
                      <a:r>
                        <a:rPr lang="he-IL" b="1" baseline="0" dirty="0" smtClean="0">
                          <a:solidFill>
                            <a:schemeClr val="tx1"/>
                          </a:solidFill>
                          <a:latin typeface="David" panose="020E0502060401010101" pitchFamily="34" charset="-79"/>
                          <a:cs typeface="David" panose="020E0502060401010101" pitchFamily="34" charset="-79"/>
                        </a:rPr>
                        <a:t> אחר הקשר - המערכת הסמויה מן העין</a:t>
                      </a:r>
                      <a:endParaRPr lang="he-IL" b="1"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זיהוי</a:t>
                      </a:r>
                      <a:r>
                        <a:rPr lang="he-IL" baseline="0" dirty="0" smtClean="0">
                          <a:solidFill>
                            <a:schemeClr val="tx1"/>
                          </a:solidFill>
                          <a:latin typeface="David" panose="020E0502060401010101" pitchFamily="34" charset="-79"/>
                          <a:cs typeface="David" panose="020E0502060401010101" pitchFamily="34" charset="-79"/>
                        </a:rPr>
                        <a:t> והחקר הקשרים בין חקלאות לסביבה מחייב שימוש בטכנולוגיות לחישה, מדידה ופיתוח פתרונות</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לחקלאות חלק במערכת הביוספרית המורכבת  שח כדור הארץ. קשרים והשפעות, חלקם ישירים וניתנים להבנה והסבר וחלקם סמויים מן העין ולא בהכרח ידועים ומובנים מדעית. דוגמה מוכרת היא התחממות גלובלית והקשר עם 'אפקט החממה'. חישה מרחוק וטכנולוגיות אחרות מאפשרות זיהוי, מדידה ופיתוח מענים להשפעות קשרים אלו.</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xmlns="" val="2892977701"/>
                  </a:ext>
                </a:extLst>
              </a:tr>
            </a:tbl>
          </a:graphicData>
        </a:graphic>
      </p:graphicFrame>
    </p:spTree>
    <p:extLst>
      <p:ext uri="{BB962C8B-B14F-4D97-AF65-F5344CB8AC3E}">
        <p14:creationId xmlns:p14="http://schemas.microsoft.com/office/powerpoint/2010/main" val="194776990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42</a:t>
            </a:fld>
            <a:endParaRPr lang="he-IL"/>
          </a:p>
        </p:txBody>
      </p:sp>
      <p:sp>
        <p:nvSpPr>
          <p:cNvPr id="3" name="Rectangle 2"/>
          <p:cNvSpPr/>
          <p:nvPr/>
        </p:nvSpPr>
        <p:spPr>
          <a:xfrm>
            <a:off x="311484" y="5156021"/>
            <a:ext cx="11353800" cy="1200329"/>
          </a:xfrm>
          <a:prstGeom prst="rect">
            <a:avLst/>
          </a:prstGeom>
        </p:spPr>
        <p:txBody>
          <a:bodyPr wrap="square">
            <a:spAutoFit/>
          </a:bodyPr>
          <a:lstStyle/>
          <a:p>
            <a:pPr algn="l" rtl="0"/>
            <a:r>
              <a:rPr lang="en-US" dirty="0">
                <a:hlinkClick r:id="rId2"/>
              </a:rPr>
              <a:t>https://</a:t>
            </a:r>
            <a:r>
              <a:rPr lang="en-US" dirty="0" smtClean="0">
                <a:hlinkClick r:id="rId2"/>
              </a:rPr>
              <a:t>www.ted.com/talks/greta_thunberg_school_strike_for_climate_save_the_world_by_changing_the_rules?utm_source=newsletter_weekly_2019-01-26&amp;utm_campaign=newsletter_weekly&amp;utm_medium=email&amp;utm_content=top_left_button</a:t>
            </a:r>
            <a:endParaRPr lang="en-US" dirty="0" smtClean="0"/>
          </a:p>
          <a:p>
            <a:pPr algn="l" rtl="0"/>
            <a:endParaRPr lang="he-IL" dirty="0"/>
          </a:p>
        </p:txBody>
      </p:sp>
      <p:sp>
        <p:nvSpPr>
          <p:cNvPr id="4" name="Rectangle 3"/>
          <p:cNvSpPr/>
          <p:nvPr/>
        </p:nvSpPr>
        <p:spPr>
          <a:xfrm>
            <a:off x="311484" y="1720840"/>
            <a:ext cx="11511548" cy="3416320"/>
          </a:xfrm>
          <a:prstGeom prst="rect">
            <a:avLst/>
          </a:prstGeom>
        </p:spPr>
        <p:txBody>
          <a:bodyPr wrap="square">
            <a:spAutoFit/>
          </a:bodyPr>
          <a:lstStyle/>
          <a:p>
            <a:pPr algn="l" rtl="0"/>
            <a:r>
              <a:rPr lang="en-US" sz="2400" dirty="0">
                <a:solidFill>
                  <a:srgbClr val="333333"/>
                </a:solidFill>
                <a:latin typeface="Helvetica Neue Custom"/>
              </a:rPr>
              <a:t>Stockholm native </a:t>
            </a:r>
            <a:r>
              <a:rPr lang="en-US" sz="2400" b="1" dirty="0">
                <a:solidFill>
                  <a:srgbClr val="333333"/>
                </a:solidFill>
                <a:latin typeface="Helvetica Neue Custom"/>
              </a:rPr>
              <a:t>Greta Thunberg </a:t>
            </a:r>
            <a:r>
              <a:rPr lang="en-US" sz="2400" dirty="0">
                <a:solidFill>
                  <a:srgbClr val="333333"/>
                </a:solidFill>
                <a:latin typeface="Helvetica Neue Custom"/>
              </a:rPr>
              <a:t>first heard about climate change when she was 8 years old. She absorbed the solutions adults threw at her -- recycle paper, study the data, train to be a climate scientist. None of it felt like enough. "What's the point of learning facts in the school system," she asks, "when the finest science from that system means nothing to our politicians and society?" </a:t>
            </a:r>
            <a:endParaRPr lang="en-US" sz="2400" dirty="0" smtClean="0">
              <a:solidFill>
                <a:srgbClr val="333333"/>
              </a:solidFill>
              <a:latin typeface="Helvetica Neue Custom"/>
            </a:endParaRPr>
          </a:p>
          <a:p>
            <a:pPr algn="l" rtl="0"/>
            <a:r>
              <a:rPr lang="en-US" sz="2400" dirty="0" smtClean="0">
                <a:solidFill>
                  <a:srgbClr val="333333"/>
                </a:solidFill>
                <a:latin typeface="Helvetica Neue Custom"/>
              </a:rPr>
              <a:t>In </a:t>
            </a:r>
            <a:r>
              <a:rPr lang="en-US" sz="2400" dirty="0">
                <a:solidFill>
                  <a:srgbClr val="333333"/>
                </a:solidFill>
                <a:latin typeface="Helvetica Neue Custom"/>
              </a:rPr>
              <a:t>this passionate call to action, Greta explains why, in August 2018, she walked out of school and stood firm outside the Swedish parliament in an effort to prompt change. As she says: "We have all the facts and solutions. All we have to do is wake up and change."</a:t>
            </a:r>
            <a:endParaRPr lang="he-IL" sz="2400" dirty="0"/>
          </a:p>
        </p:txBody>
      </p:sp>
      <p:sp>
        <p:nvSpPr>
          <p:cNvPr id="5" name="מציין מיקום של כותרת תחתונה 4"/>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6" name="TextBox 5"/>
          <p:cNvSpPr txBox="1"/>
          <p:nvPr/>
        </p:nvSpPr>
        <p:spPr>
          <a:xfrm>
            <a:off x="7684170" y="474344"/>
            <a:ext cx="3689684" cy="646331"/>
          </a:xfrm>
          <a:prstGeom prst="rect">
            <a:avLst/>
          </a:prstGeom>
          <a:noFill/>
          <a:ln w="28575">
            <a:solidFill>
              <a:schemeClr val="tx1"/>
            </a:solidFill>
          </a:ln>
        </p:spPr>
        <p:txBody>
          <a:bodyPr wrap="square" rtlCol="1">
            <a:spAutoFit/>
          </a:bodyPr>
          <a:lstStyle/>
          <a:p>
            <a:r>
              <a:rPr lang="he-IL" b="1" dirty="0" smtClean="0"/>
              <a:t>וידאו - סיפור אישי של נערה שוודית הפועלת למען מניעת שינויי האקלים</a:t>
            </a:r>
            <a:endParaRPr lang="he-IL" dirty="0" smtClean="0"/>
          </a:p>
        </p:txBody>
      </p:sp>
    </p:spTree>
    <p:extLst>
      <p:ext uri="{BB962C8B-B14F-4D97-AF65-F5344CB8AC3E}">
        <p14:creationId xmlns:p14="http://schemas.microsoft.com/office/powerpoint/2010/main" val="25403413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E01C4E88-F0B5-4599-9C57-18EB13735CA5}" type="slidenum">
              <a:rPr lang="he-IL" smtClean="0"/>
              <a:t>43</a:t>
            </a:fld>
            <a:endParaRPr lang="he-IL"/>
          </a:p>
        </p:txBody>
      </p:sp>
      <p:sp>
        <p:nvSpPr>
          <p:cNvPr id="3" name="מלבן 2"/>
          <p:cNvSpPr/>
          <p:nvPr/>
        </p:nvSpPr>
        <p:spPr>
          <a:xfrm>
            <a:off x="2069432" y="256673"/>
            <a:ext cx="9807935" cy="5693866"/>
          </a:xfrm>
          <a:prstGeom prst="rect">
            <a:avLst/>
          </a:prstGeom>
        </p:spPr>
        <p:txBody>
          <a:bodyPr wrap="square">
            <a:spAutoFit/>
          </a:bodyPr>
          <a:lstStyle/>
          <a:p>
            <a:pPr marR="228600">
              <a:lnSpc>
                <a:spcPct val="80000"/>
              </a:lnSpc>
              <a:spcBef>
                <a:spcPct val="0"/>
              </a:spcBef>
            </a:pPr>
            <a:r>
              <a:rPr lang="he-IL" sz="4000" b="1" dirty="0">
                <a:solidFill>
                  <a:srgbClr val="0000FF"/>
                </a:solidFill>
                <a:latin typeface="David" panose="020E0502060401010101" pitchFamily="34" charset="-79"/>
                <a:ea typeface="+mj-ea"/>
                <a:cs typeface="David" panose="020E0502060401010101" pitchFamily="34" charset="-79"/>
              </a:rPr>
              <a:t>דרכים לצמצום הפגיעה בסביבה </a:t>
            </a:r>
            <a:endParaRPr lang="en-US" sz="4000" b="1" dirty="0">
              <a:solidFill>
                <a:srgbClr val="0000FF"/>
              </a:solidFill>
              <a:latin typeface="David" panose="020E0502060401010101" pitchFamily="34" charset="-79"/>
              <a:ea typeface="+mj-ea"/>
              <a:cs typeface="David" panose="020E0502060401010101" pitchFamily="34" charset="-79"/>
            </a:endParaRPr>
          </a:p>
          <a:p>
            <a:pPr marL="342900" marR="228600" lvl="0" indent="-342900">
              <a:buFont typeface="Symbol" panose="05050102010706020507" pitchFamily="18" charset="2"/>
              <a:buChar char=""/>
            </a:pPr>
            <a:r>
              <a:rPr lang="he-IL" sz="2400" b="1" dirty="0">
                <a:latin typeface="David" panose="020E0502060401010101" pitchFamily="34" charset="-79"/>
                <a:ea typeface="Times New Roman" panose="02020603050405020304" pitchFamily="18" charset="0"/>
                <a:cs typeface="David" panose="020E0502060401010101" pitchFamily="34" charset="-79"/>
              </a:rPr>
              <a:t>השקיה</a:t>
            </a:r>
            <a:endParaRPr lang="en-US" sz="2400" b="1"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000" dirty="0">
                <a:latin typeface="David" panose="020E0502060401010101" pitchFamily="34" charset="-79"/>
                <a:ea typeface="Times New Roman" panose="02020603050405020304" pitchFamily="18" charset="0"/>
                <a:cs typeface="David" panose="020E0502060401010101" pitchFamily="34" charset="-79"/>
              </a:rPr>
              <a:t>שימוש במי קולחים ומחזור מי נקז של חממות. </a:t>
            </a:r>
            <a:endParaRPr lang="en-US" sz="2000" dirty="0">
              <a:latin typeface="David" panose="020E0502060401010101" pitchFamily="34" charset="-79"/>
              <a:ea typeface="Times New Roman" panose="02020603050405020304" pitchFamily="18" charset="0"/>
              <a:cs typeface="David" panose="020E0502060401010101" pitchFamily="34" charset="-79"/>
            </a:endParaRPr>
          </a:p>
          <a:p>
            <a:pPr marL="742950" marR="228600" lvl="1" indent="-285750">
              <a:buFont typeface="Courier New" panose="02070309020205020404" pitchFamily="49" charset="0"/>
              <a:buChar char="o"/>
            </a:pPr>
            <a:r>
              <a:rPr lang="he-IL" sz="2000" dirty="0">
                <a:latin typeface="David" panose="020E0502060401010101" pitchFamily="34" charset="-79"/>
                <a:ea typeface="Times New Roman" panose="02020603050405020304" pitchFamily="18" charset="0"/>
                <a:cs typeface="David" panose="020E0502060401010101" pitchFamily="34" charset="-79"/>
              </a:rPr>
              <a:t>צמצום בכמות השפכים.</a:t>
            </a:r>
            <a:endParaRPr lang="en-US" sz="2000" dirty="0">
              <a:latin typeface="David" panose="020E0502060401010101" pitchFamily="34" charset="-79"/>
              <a:ea typeface="Times New Roman" panose="02020603050405020304" pitchFamily="18" charset="0"/>
              <a:cs typeface="David" panose="020E0502060401010101" pitchFamily="34" charset="-79"/>
            </a:endParaRPr>
          </a:p>
          <a:p>
            <a:pPr marL="742950" marR="228600" lvl="1" indent="-285750">
              <a:buFont typeface="Courier New" panose="02070309020205020404" pitchFamily="49" charset="0"/>
              <a:buChar char="o"/>
            </a:pPr>
            <a:r>
              <a:rPr lang="he-IL" sz="2000" dirty="0">
                <a:latin typeface="David" panose="020E0502060401010101" pitchFamily="34" charset="-79"/>
                <a:ea typeface="Times New Roman" panose="02020603050405020304" pitchFamily="18" charset="0"/>
                <a:cs typeface="David" panose="020E0502060401010101" pitchFamily="34" charset="-79"/>
              </a:rPr>
              <a:t>חיסכון בשימוש  במים שפירים. </a:t>
            </a:r>
            <a:endParaRPr lang="en-US" sz="20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000" dirty="0">
                <a:latin typeface="David" panose="020E0502060401010101" pitchFamily="34" charset="-79"/>
                <a:ea typeface="Times New Roman" panose="02020603050405020304" pitchFamily="18" charset="0"/>
                <a:cs typeface="David" panose="020E0502060401010101" pitchFamily="34" charset="-79"/>
              </a:rPr>
              <a:t>שימוש בשיטות השקיה המותאמות לסוג הצמח, סוג הקרקע ומועדי השקיה מתאימים.</a:t>
            </a:r>
            <a:endParaRPr lang="en-US" sz="20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000" dirty="0">
                <a:latin typeface="David" panose="020E0502060401010101" pitchFamily="34" charset="-79"/>
                <a:ea typeface="Times New Roman" panose="02020603050405020304" pitchFamily="18" charset="0"/>
                <a:cs typeface="David" panose="020E0502060401010101" pitchFamily="34" charset="-79"/>
              </a:rPr>
              <a:t>שימוש במי השקיה בעלי ריכוז מלחים מתאים. </a:t>
            </a:r>
            <a:endParaRPr lang="en-US" sz="2000" dirty="0">
              <a:latin typeface="David" panose="020E0502060401010101" pitchFamily="34" charset="-79"/>
              <a:ea typeface="Times New Roman" panose="02020603050405020304" pitchFamily="18" charset="0"/>
              <a:cs typeface="David" panose="020E0502060401010101" pitchFamily="34" charset="-79"/>
            </a:endParaRPr>
          </a:p>
          <a:p>
            <a:pPr marL="342900" marR="228600" indent="-342900">
              <a:buFont typeface="Symbol" panose="05050102010706020507" pitchFamily="18" charset="2"/>
              <a:buChar char=""/>
            </a:pPr>
            <a:r>
              <a:rPr lang="he-IL" sz="2400" b="1" dirty="0">
                <a:latin typeface="David" panose="020E0502060401010101" pitchFamily="34" charset="-79"/>
                <a:ea typeface="Times New Roman" panose="02020603050405020304" pitchFamily="18" charset="0"/>
                <a:cs typeface="David" panose="020E0502060401010101" pitchFamily="34" charset="-79"/>
              </a:rPr>
              <a:t>הדברה</a:t>
            </a:r>
            <a:endParaRPr lang="en-US" sz="2400" b="1"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000" dirty="0">
                <a:latin typeface="David" panose="020E0502060401010101" pitchFamily="34" charset="-79"/>
                <a:ea typeface="Times New Roman" panose="02020603050405020304" pitchFamily="18" charset="0"/>
                <a:cs typeface="David" panose="020E0502060401010101" pitchFamily="34" charset="-79"/>
              </a:rPr>
              <a:t>שימוש מבוקר בחומרי הדברה. </a:t>
            </a:r>
            <a:endParaRPr lang="en-US" sz="20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000" dirty="0">
                <a:latin typeface="David" panose="020E0502060401010101" pitchFamily="34" charset="-79"/>
                <a:ea typeface="Times New Roman" panose="02020603050405020304" pitchFamily="18" charset="0"/>
                <a:cs typeface="David" panose="020E0502060401010101" pitchFamily="34" charset="-79"/>
              </a:rPr>
              <a:t>הדברה ביולוגית</a:t>
            </a:r>
            <a:endParaRPr lang="en-US" sz="20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000" dirty="0">
                <a:latin typeface="David" panose="020E0502060401010101" pitchFamily="34" charset="-79"/>
                <a:ea typeface="Times New Roman" panose="02020603050405020304" pitchFamily="18" charset="0"/>
                <a:cs typeface="David" panose="020E0502060401010101" pitchFamily="34" charset="-79"/>
              </a:rPr>
              <a:t>הדברה משלבת לצמצום השימוש  בכימיקלים (הדברה משולבת, שימוש בפרומונים, מלכודות ועוד). </a:t>
            </a:r>
            <a:endParaRPr lang="en-US" sz="20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000" dirty="0">
                <a:latin typeface="David" panose="020E0502060401010101" pitchFamily="34" charset="-79"/>
                <a:ea typeface="Times New Roman" panose="02020603050405020304" pitchFamily="18" charset="0"/>
                <a:cs typeface="David" panose="020E0502060401010101" pitchFamily="34" charset="-79"/>
              </a:rPr>
              <a:t>שימוש מבוקר בדשנים.</a:t>
            </a:r>
            <a:endParaRPr lang="en-US" sz="20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b="1" dirty="0">
                <a:latin typeface="David" panose="020E0502060401010101" pitchFamily="34" charset="-79"/>
                <a:ea typeface="Times New Roman" panose="02020603050405020304" pitchFamily="18" charset="0"/>
                <a:cs typeface="David" panose="020E0502060401010101" pitchFamily="34" charset="-79"/>
              </a:rPr>
              <a:t>קרקע</a:t>
            </a:r>
            <a:endParaRPr lang="en-US" sz="2400" b="1"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000" dirty="0">
                <a:latin typeface="David" panose="020E0502060401010101" pitchFamily="34" charset="-79"/>
                <a:ea typeface="Times New Roman" panose="02020603050405020304" pitchFamily="18" charset="0"/>
                <a:cs typeface="David" panose="020E0502060401010101" pitchFamily="34" charset="-79"/>
              </a:rPr>
              <a:t>עיבוד קרקע בהתאם לכללים של מחזור גידולים, (צמצום השימוש בדשנים ובעיבודי קרקע). </a:t>
            </a:r>
            <a:endParaRPr lang="en-US" sz="20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000" dirty="0">
                <a:latin typeface="David" panose="020E0502060401010101" pitchFamily="34" charset="-79"/>
                <a:ea typeface="Times New Roman" panose="02020603050405020304" pitchFamily="18" charset="0"/>
                <a:cs typeface="David" panose="020E0502060401010101" pitchFamily="34" charset="-79"/>
              </a:rPr>
              <a:t>צמצום עיבודים לצורכי הדברת עשבים, מחלות ומזיקים ולצמצום הידוק הקרקע והרס המבנה שלה. </a:t>
            </a:r>
            <a:endParaRPr lang="en-US" sz="20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000" dirty="0">
                <a:latin typeface="David" panose="020E0502060401010101" pitchFamily="34" charset="-79"/>
                <a:ea typeface="Times New Roman" panose="02020603050405020304" pitchFamily="18" charset="0"/>
                <a:cs typeface="David" panose="020E0502060401010101" pitchFamily="34" charset="-79"/>
              </a:rPr>
              <a:t>מעבר לחקלאות אורגנית הכולל: שימוש בזבל אורגני, היעדר שימוש בכימיקלים, שימוש בבוצה ובקומפוסט, עיבודי פליחה מינימליים, שימוש בחיפויי קרקע. </a:t>
            </a:r>
            <a:endParaRPr lang="en-US" sz="2000" dirty="0">
              <a:latin typeface="David" panose="020E0502060401010101" pitchFamily="34" charset="-79"/>
              <a:ea typeface="Times New Roman" panose="02020603050405020304" pitchFamily="18" charset="0"/>
              <a:cs typeface="David" panose="020E0502060401010101" pitchFamily="34" charset="-79"/>
            </a:endParaRPr>
          </a:p>
        </p:txBody>
      </p:sp>
      <p:sp>
        <p:nvSpPr>
          <p:cNvPr id="4" name="מציין מיקום של כותרת תחתונה 3"/>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5" name="TextBox 4"/>
          <p:cNvSpPr txBox="1"/>
          <p:nvPr/>
        </p:nvSpPr>
        <p:spPr>
          <a:xfrm>
            <a:off x="609601" y="682892"/>
            <a:ext cx="3689684" cy="923330"/>
          </a:xfrm>
          <a:prstGeom prst="rect">
            <a:avLst/>
          </a:prstGeom>
          <a:noFill/>
          <a:ln w="28575">
            <a:solidFill>
              <a:schemeClr val="tx1"/>
            </a:solidFill>
          </a:ln>
        </p:spPr>
        <p:txBody>
          <a:bodyPr wrap="square" rtlCol="1">
            <a:spAutoFit/>
          </a:bodyPr>
          <a:lstStyle/>
          <a:p>
            <a:r>
              <a:rPr lang="he-IL" b="1" dirty="0" smtClean="0"/>
              <a:t>למידה בצוותים לפי הדרכים השונות – </a:t>
            </a:r>
            <a:r>
              <a:rPr lang="he-IL" dirty="0" smtClean="0"/>
              <a:t>הבאת דוגמאות מהסביבה הקרובה בווידאו, תמונות ונתונים</a:t>
            </a:r>
          </a:p>
        </p:txBody>
      </p:sp>
    </p:spTree>
    <p:extLst>
      <p:ext uri="{BB962C8B-B14F-4D97-AF65-F5344CB8AC3E}">
        <p14:creationId xmlns:p14="http://schemas.microsoft.com/office/powerpoint/2010/main" val="23589855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E01C4E88-F0B5-4599-9C57-18EB13735CA5}" type="slidenum">
              <a:rPr lang="he-IL" smtClean="0"/>
              <a:t>44</a:t>
            </a:fld>
            <a:endParaRPr lang="he-IL"/>
          </a:p>
        </p:txBody>
      </p:sp>
      <p:sp>
        <p:nvSpPr>
          <p:cNvPr id="3" name="מלבן 2"/>
          <p:cNvSpPr/>
          <p:nvPr/>
        </p:nvSpPr>
        <p:spPr>
          <a:xfrm>
            <a:off x="1925052" y="151179"/>
            <a:ext cx="9888146" cy="6555641"/>
          </a:xfrm>
          <a:prstGeom prst="rect">
            <a:avLst/>
          </a:prstGeom>
        </p:spPr>
        <p:txBody>
          <a:bodyPr wrap="square">
            <a:spAutoFit/>
          </a:bodyPr>
          <a:lstStyle/>
          <a:p>
            <a:pPr marR="228600"/>
            <a:r>
              <a:rPr lang="he-IL" sz="4000" b="1" dirty="0">
                <a:solidFill>
                  <a:srgbClr val="0000FF"/>
                </a:solidFill>
                <a:latin typeface="David" panose="020E0502060401010101" pitchFamily="34" charset="-79"/>
                <a:ea typeface="+mj-ea"/>
                <a:cs typeface="David" panose="020E0502060401010101" pitchFamily="34" charset="-79"/>
              </a:rPr>
              <a:t>דרכים לצמצום הפגיעה בסביבה </a:t>
            </a:r>
            <a:r>
              <a:rPr lang="he-IL" sz="4000" b="1" dirty="0" smtClean="0">
                <a:solidFill>
                  <a:srgbClr val="0000FF"/>
                </a:solidFill>
                <a:latin typeface="David" panose="020E0502060401010101" pitchFamily="34" charset="-79"/>
                <a:ea typeface="+mj-ea"/>
                <a:cs typeface="David" panose="020E0502060401010101" pitchFamily="34" charset="-79"/>
              </a:rPr>
              <a:t>- המשך</a:t>
            </a:r>
            <a:endParaRPr lang="en-US" sz="4000" b="1" dirty="0">
              <a:solidFill>
                <a:srgbClr val="0000FF"/>
              </a:solidFill>
              <a:latin typeface="David" panose="020E0502060401010101" pitchFamily="34" charset="-79"/>
              <a:ea typeface="+mj-ea"/>
              <a:cs typeface="David" panose="020E0502060401010101" pitchFamily="34" charset="-79"/>
            </a:endParaRPr>
          </a:p>
          <a:p>
            <a:pPr marL="342900" marR="228600" indent="-342900">
              <a:buFont typeface="Symbol" panose="05050102010706020507" pitchFamily="18" charset="2"/>
              <a:buChar char=""/>
            </a:pPr>
            <a:r>
              <a:rPr lang="he-IL" sz="2400" b="1" dirty="0">
                <a:latin typeface="David" panose="020E0502060401010101" pitchFamily="34" charset="-79"/>
                <a:ea typeface="Times New Roman" panose="02020603050405020304" pitchFamily="18" charset="0"/>
                <a:cs typeface="David" panose="020E0502060401010101" pitchFamily="34" charset="-79"/>
              </a:rPr>
              <a:t>גזם </a:t>
            </a:r>
          </a:p>
          <a:p>
            <a:pPr marL="342900" marR="228600" lvl="0" indent="-342900">
              <a:buFont typeface="Symbol" panose="05050102010706020507" pitchFamily="18" charset="2"/>
              <a:buChar char=""/>
            </a:pPr>
            <a:r>
              <a:rPr lang="he-IL" sz="2400" dirty="0" smtClean="0">
                <a:latin typeface="David" panose="020E0502060401010101" pitchFamily="34" charset="-79"/>
                <a:ea typeface="Times New Roman" panose="02020603050405020304" pitchFamily="18" charset="0"/>
                <a:cs typeface="David" panose="020E0502060401010101" pitchFamily="34" charset="-79"/>
              </a:rPr>
              <a:t>הימנעות </a:t>
            </a:r>
            <a:r>
              <a:rPr lang="he-IL" sz="2400" dirty="0">
                <a:latin typeface="David" panose="020E0502060401010101" pitchFamily="34" charset="-79"/>
                <a:ea typeface="Times New Roman" panose="02020603050405020304" pitchFamily="18" charset="0"/>
                <a:cs typeface="David" panose="020E0502060401010101" pitchFamily="34" charset="-79"/>
              </a:rPr>
              <a:t>משריפת גזם </a:t>
            </a:r>
            <a:endParaRPr lang="en-US" sz="24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dirty="0">
                <a:latin typeface="David" panose="020E0502060401010101" pitchFamily="34" charset="-79"/>
                <a:ea typeface="Times New Roman" panose="02020603050405020304" pitchFamily="18" charset="0"/>
                <a:cs typeface="David" panose="020E0502060401010101" pitchFamily="34" charset="-79"/>
              </a:rPr>
              <a:t>שימוש בגזם כחומר גלם לקומפוסט ולחיפוי קרקע. </a:t>
            </a:r>
            <a:endParaRPr lang="en-US" sz="24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dirty="0">
                <a:latin typeface="David" panose="020E0502060401010101" pitchFamily="34" charset="-79"/>
                <a:ea typeface="Times New Roman" panose="02020603050405020304" pitchFamily="18" charset="0"/>
                <a:cs typeface="David" panose="020E0502060401010101" pitchFamily="34" charset="-79"/>
              </a:rPr>
              <a:t>הימנעות משריפת חומרים פלסטיים. (מניעת ריחות רעים, הפצת תרכובות מסוכנות לבריאות ומניעת התגברות אפקט החממה). </a:t>
            </a:r>
            <a:endParaRPr lang="en-US" sz="24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dirty="0">
                <a:latin typeface="David" panose="020E0502060401010101" pitchFamily="34" charset="-79"/>
                <a:ea typeface="Times New Roman" panose="02020603050405020304" pitchFamily="18" charset="0"/>
                <a:cs typeface="David" panose="020E0502060401010101" pitchFamily="34" charset="-79"/>
              </a:rPr>
              <a:t>שימוש בצמחים עמידים לגורמי מחלות ומזיקים.                                                                                  </a:t>
            </a:r>
            <a:endParaRPr lang="en-US" sz="24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b="1" dirty="0">
                <a:latin typeface="David" panose="020E0502060401010101" pitchFamily="34" charset="-79"/>
                <a:ea typeface="Times New Roman" panose="02020603050405020304" pitchFamily="18" charset="0"/>
                <a:cs typeface="David" panose="020E0502060401010101" pitchFamily="34" charset="-79"/>
              </a:rPr>
              <a:t>הצמחייה כתורמת לאיכות הסביבה</a:t>
            </a:r>
            <a:endParaRPr lang="en-US" sz="2400" b="1"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dirty="0">
                <a:latin typeface="David" panose="020E0502060401010101" pitchFamily="34" charset="-79"/>
                <a:ea typeface="Times New Roman" panose="02020603050405020304" pitchFamily="18" charset="0"/>
                <a:cs typeface="David" panose="020E0502060401010101" pitchFamily="34" charset="-79"/>
              </a:rPr>
              <a:t>אמצעי לוויסות הרכב הגזים באוויר (פוטוסינתיזה);       </a:t>
            </a:r>
            <a:endParaRPr lang="en-US" sz="24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dirty="0">
                <a:latin typeface="David" panose="020E0502060401010101" pitchFamily="34" charset="-79"/>
                <a:ea typeface="Times New Roman" panose="02020603050405020304" pitchFamily="18" charset="0"/>
                <a:cs typeface="David" panose="020E0502060401010101" pitchFamily="34" charset="-79"/>
              </a:rPr>
              <a:t>מניעת התחממות כדור הארץ (אפקט החממה);</a:t>
            </a:r>
            <a:endParaRPr lang="en-US" sz="24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dirty="0">
                <a:latin typeface="David" panose="020E0502060401010101" pitchFamily="34" charset="-79"/>
                <a:ea typeface="Times New Roman" panose="02020603050405020304" pitchFamily="18" charset="0"/>
                <a:cs typeface="David" panose="020E0502060401010101" pitchFamily="34" charset="-79"/>
              </a:rPr>
              <a:t>ריאות ירוקות בסביבה אורבנית;</a:t>
            </a:r>
            <a:endParaRPr lang="en-US" sz="2400" dirty="0">
              <a:latin typeface="David" panose="020E0502060401010101" pitchFamily="34" charset="-79"/>
              <a:ea typeface="Times New Roman" panose="02020603050405020304" pitchFamily="18" charset="0"/>
              <a:cs typeface="David" panose="020E0502060401010101" pitchFamily="34" charset="-79"/>
            </a:endParaRPr>
          </a:p>
          <a:p>
            <a:pPr marL="342900" marR="228600" indent="-342900">
              <a:buFont typeface="Symbol" panose="05050102010706020507" pitchFamily="18" charset="2"/>
              <a:buChar char=""/>
            </a:pPr>
            <a:r>
              <a:rPr lang="he-IL" sz="2400" b="1" dirty="0">
                <a:latin typeface="David" panose="020E0502060401010101" pitchFamily="34" charset="-79"/>
                <a:ea typeface="Times New Roman" panose="02020603050405020304" pitchFamily="18" charset="0"/>
                <a:cs typeface="David" panose="020E0502060401010101" pitchFamily="34" charset="-79"/>
              </a:rPr>
              <a:t>שבירת רוח</a:t>
            </a:r>
          </a:p>
          <a:p>
            <a:pPr marL="342900" marR="228600" lvl="0" indent="-342900">
              <a:buFont typeface="Symbol" panose="05050102010706020507" pitchFamily="18" charset="2"/>
              <a:buChar char=""/>
            </a:pPr>
            <a:r>
              <a:rPr lang="he-IL" sz="2400" dirty="0" smtClean="0">
                <a:latin typeface="David" panose="020E0502060401010101" pitchFamily="34" charset="-79"/>
                <a:ea typeface="Times New Roman" panose="02020603050405020304" pitchFamily="18" charset="0"/>
                <a:cs typeface="David" panose="020E0502060401010101" pitchFamily="34" charset="-79"/>
              </a:rPr>
              <a:t>כמחיצות </a:t>
            </a:r>
            <a:r>
              <a:rPr lang="he-IL" sz="2400" dirty="0">
                <a:latin typeface="David" panose="020E0502060401010101" pitchFamily="34" charset="-79"/>
                <a:ea typeface="Times New Roman" panose="02020603050405020304" pitchFamily="18" charset="0"/>
                <a:cs typeface="David" panose="020E0502060401010101" pitchFamily="34" charset="-79"/>
              </a:rPr>
              <a:t>המבדילות בין אזורי מגורים לאזורי תעשייה וכבישים סואנים;</a:t>
            </a:r>
            <a:endParaRPr lang="en-US" sz="24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dirty="0">
                <a:latin typeface="David" panose="020E0502060401010101" pitchFamily="34" charset="-79"/>
                <a:ea typeface="Times New Roman" panose="02020603050405020304" pitchFamily="18" charset="0"/>
                <a:cs typeface="David" panose="020E0502060401010101" pitchFamily="34" charset="-79"/>
              </a:rPr>
              <a:t>כאמצעי לקליטת אבק ופיח;</a:t>
            </a:r>
            <a:endParaRPr lang="en-US" sz="24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dirty="0">
                <a:latin typeface="David" panose="020E0502060401010101" pitchFamily="34" charset="-79"/>
                <a:ea typeface="Times New Roman" panose="02020603050405020304" pitchFamily="18" charset="0"/>
                <a:cs typeface="David" panose="020E0502060401010101" pitchFamily="34" charset="-79"/>
              </a:rPr>
              <a:t>כאמצעי למניעת סחף והרס קרקעות;</a:t>
            </a:r>
            <a:endParaRPr lang="en-US" sz="24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dirty="0">
                <a:latin typeface="David" panose="020E0502060401010101" pitchFamily="34" charset="-79"/>
                <a:ea typeface="Times New Roman" panose="02020603050405020304" pitchFamily="18" charset="0"/>
                <a:cs typeface="David" panose="020E0502060401010101" pitchFamily="34" charset="-79"/>
              </a:rPr>
              <a:t>כאמצעי לצמצום תנועת חולות נודדים;</a:t>
            </a:r>
            <a:endParaRPr lang="en-US" sz="2400" dirty="0">
              <a:latin typeface="David" panose="020E0502060401010101" pitchFamily="34" charset="-79"/>
              <a:ea typeface="Times New Roman" panose="02020603050405020304" pitchFamily="18" charset="0"/>
              <a:cs typeface="David" panose="020E0502060401010101" pitchFamily="34" charset="-79"/>
            </a:endParaRPr>
          </a:p>
          <a:p>
            <a:pPr marL="342900" marR="228600" lvl="0" indent="-342900">
              <a:buFont typeface="Symbol" panose="05050102010706020507" pitchFamily="18" charset="2"/>
              <a:buChar char=""/>
            </a:pPr>
            <a:r>
              <a:rPr lang="he-IL" sz="2400" dirty="0">
                <a:solidFill>
                  <a:srgbClr val="000000"/>
                </a:solidFill>
                <a:latin typeface="David" panose="020E0502060401010101" pitchFamily="34" charset="-79"/>
                <a:ea typeface="Times New Roman" panose="02020603050405020304" pitchFamily="18" charset="0"/>
                <a:cs typeface="David" panose="020E0502060401010101" pitchFamily="34" charset="-79"/>
              </a:rPr>
              <a:t>כיוצרת בסיס ליצירת אזורי בילוי ומשחק.</a:t>
            </a:r>
            <a:endParaRPr lang="en-US" sz="2400" dirty="0">
              <a:latin typeface="David" panose="020E0502060401010101" pitchFamily="34" charset="-79"/>
              <a:ea typeface="Times New Roman" panose="02020603050405020304" pitchFamily="18" charset="0"/>
              <a:cs typeface="David" panose="020E0502060401010101" pitchFamily="34" charset="-79"/>
            </a:endParaRPr>
          </a:p>
        </p:txBody>
      </p:sp>
      <p:sp>
        <p:nvSpPr>
          <p:cNvPr id="4" name="מציין מיקום של כותרת תחתונה 3"/>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5" name="TextBox 4"/>
          <p:cNvSpPr txBox="1"/>
          <p:nvPr/>
        </p:nvSpPr>
        <p:spPr>
          <a:xfrm>
            <a:off x="348916" y="827271"/>
            <a:ext cx="3689684" cy="923330"/>
          </a:xfrm>
          <a:prstGeom prst="rect">
            <a:avLst/>
          </a:prstGeom>
          <a:noFill/>
          <a:ln w="28575">
            <a:solidFill>
              <a:schemeClr val="tx1"/>
            </a:solidFill>
          </a:ln>
        </p:spPr>
        <p:txBody>
          <a:bodyPr wrap="square" rtlCol="1">
            <a:spAutoFit/>
          </a:bodyPr>
          <a:lstStyle/>
          <a:p>
            <a:r>
              <a:rPr lang="he-IL" b="1" dirty="0" smtClean="0"/>
              <a:t>למידה בצוותים לפי הדרכים השונות – </a:t>
            </a:r>
            <a:r>
              <a:rPr lang="he-IL" dirty="0" smtClean="0"/>
              <a:t>הבאת דוגמאות מהסביבה הקרובה בווידאו, תמונות ונתונים</a:t>
            </a:r>
          </a:p>
        </p:txBody>
      </p:sp>
    </p:spTree>
    <p:extLst>
      <p:ext uri="{BB962C8B-B14F-4D97-AF65-F5344CB8AC3E}">
        <p14:creationId xmlns:p14="http://schemas.microsoft.com/office/powerpoint/2010/main" val="357208971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p:txBody>
          <a:bodyPr/>
          <a:lstStyle/>
          <a:p>
            <a:fld id="{B7CF3771-8121-49D4-A75F-25A9AE89A912}" type="slidenum">
              <a:rPr lang="he-IL" smtClean="0"/>
              <a:t>45</a:t>
            </a:fld>
            <a:endParaRPr lang="he-IL"/>
          </a:p>
        </p:txBody>
      </p:sp>
      <p:sp>
        <p:nvSpPr>
          <p:cNvPr id="4" name="Rectangle 3"/>
          <p:cNvSpPr/>
          <p:nvPr/>
        </p:nvSpPr>
        <p:spPr>
          <a:xfrm>
            <a:off x="902776" y="224038"/>
            <a:ext cx="10942108" cy="646331"/>
          </a:xfrm>
          <a:prstGeom prst="rect">
            <a:avLst/>
          </a:prstGeom>
        </p:spPr>
        <p:txBody>
          <a:bodyPr wrap="square">
            <a:spAutoFit/>
          </a:bodyPr>
          <a:lstStyle/>
          <a:p>
            <a:r>
              <a:rPr lang="he-IL" sz="3600" b="1" dirty="0">
                <a:solidFill>
                  <a:srgbClr val="0000FF"/>
                </a:solidFill>
                <a:latin typeface="David" panose="020E0502060401010101" pitchFamily="34" charset="-79"/>
                <a:cs typeface="David" panose="020E0502060401010101" pitchFamily="34" charset="-79"/>
              </a:rPr>
              <a:t>דרכים לצמצום הפגיעה </a:t>
            </a:r>
            <a:r>
              <a:rPr lang="he-IL" sz="3600" b="1" dirty="0" smtClean="0">
                <a:solidFill>
                  <a:srgbClr val="0000FF"/>
                </a:solidFill>
                <a:latin typeface="David" panose="020E0502060401010101" pitchFamily="34" charset="-79"/>
                <a:cs typeface="David" panose="020E0502060401010101" pitchFamily="34" charset="-79"/>
              </a:rPr>
              <a:t>בסביבה:  גישות לממשק ה</a:t>
            </a:r>
            <a:r>
              <a:rPr lang="he-IL" sz="3600" b="1" dirty="0" smtClean="0">
                <a:solidFill>
                  <a:srgbClr val="0000FF"/>
                </a:solidFill>
                <a:latin typeface="David" panose="020E0502060401010101" pitchFamily="34" charset="-79"/>
                <a:cs typeface="David" panose="020E0502060401010101" pitchFamily="34" charset="-79"/>
                <a:hlinkClick r:id="rId2"/>
              </a:rPr>
              <a:t>חקלאי</a:t>
            </a:r>
            <a:endParaRPr lang="he-IL" sz="3600" b="1" i="0" dirty="0">
              <a:solidFill>
                <a:srgbClr val="0000FF"/>
              </a:solidFill>
              <a:effectLst/>
              <a:latin typeface="David" panose="020E0502060401010101" pitchFamily="34" charset="-79"/>
              <a:cs typeface="David" panose="020E0502060401010101" pitchFamily="34" charset="-79"/>
            </a:endParaRPr>
          </a:p>
        </p:txBody>
      </p:sp>
      <p:sp>
        <p:nvSpPr>
          <p:cNvPr id="5" name="Rectangle 4"/>
          <p:cNvSpPr/>
          <p:nvPr/>
        </p:nvSpPr>
        <p:spPr>
          <a:xfrm>
            <a:off x="347115" y="948532"/>
            <a:ext cx="11497769" cy="5386090"/>
          </a:xfrm>
          <a:prstGeom prst="rect">
            <a:avLst/>
          </a:prstGeom>
        </p:spPr>
        <p:txBody>
          <a:bodyPr wrap="square">
            <a:spAutoFit/>
          </a:bodyPr>
          <a:lstStyle/>
          <a:p>
            <a:r>
              <a:rPr lang="he-IL" sz="2400" dirty="0">
                <a:latin typeface="David" panose="020E0502060401010101" pitchFamily="34" charset="-79"/>
                <a:cs typeface="David" panose="020E0502060401010101" pitchFamily="34" charset="-79"/>
              </a:rPr>
              <a:t>ממשק חקלאי </a:t>
            </a:r>
            <a:r>
              <a:rPr lang="he-IL" sz="2400" dirty="0" smtClean="0">
                <a:latin typeface="David" panose="020E0502060401010101" pitchFamily="34" charset="-79"/>
                <a:cs typeface="David" panose="020E0502060401010101" pitchFamily="34" charset="-79"/>
              </a:rPr>
              <a:t>הוא </a:t>
            </a:r>
            <a:r>
              <a:rPr lang="he-IL" sz="2400" dirty="0">
                <a:latin typeface="David" panose="020E0502060401010101" pitchFamily="34" charset="-79"/>
                <a:cs typeface="David" panose="020E0502060401010101" pitchFamily="34" charset="-79"/>
              </a:rPr>
              <a:t>מכלול של הנחיות ותקנות המתירות, המחייבות או האוסרות על העוסקים בחקלאות לנקוט פעולות מסוימות, בהתאם לניסיון ולמידע מפורט הקיים אודות הפעילות החקלאית וסביבתה. </a:t>
            </a:r>
          </a:p>
          <a:p>
            <a:r>
              <a:rPr lang="he-IL" sz="2400" dirty="0">
                <a:latin typeface="David" panose="020E0502060401010101" pitchFamily="34" charset="-79"/>
                <a:cs typeface="David" panose="020E0502060401010101" pitchFamily="34" charset="-79"/>
              </a:rPr>
              <a:t>הנהלים המתחייבים מהממשק החקלאי חייבים לבוא לידי ביטוי מובן ומודע, באופן שגרתי וכוללני, במהלך קיומו הפעיל של המשק החקלאי לסוגיו. </a:t>
            </a:r>
            <a:endParaRPr lang="he-IL" sz="2400" dirty="0" smtClean="0">
              <a:latin typeface="David" panose="020E0502060401010101" pitchFamily="34" charset="-79"/>
              <a:cs typeface="David" panose="020E0502060401010101" pitchFamily="34" charset="-79"/>
            </a:endParaRPr>
          </a:p>
          <a:p>
            <a:r>
              <a:rPr lang="he-IL" sz="2400" dirty="0" smtClean="0">
                <a:latin typeface="David" panose="020E0502060401010101" pitchFamily="34" charset="-79"/>
                <a:cs typeface="David" panose="020E0502060401010101" pitchFamily="34" charset="-79"/>
              </a:rPr>
              <a:t>השימוש </a:t>
            </a:r>
            <a:r>
              <a:rPr lang="he-IL" sz="2400" dirty="0">
                <a:latin typeface="David" panose="020E0502060401010101" pitchFamily="34" charset="-79"/>
                <a:cs typeface="David" panose="020E0502060401010101" pitchFamily="34" charset="-79"/>
              </a:rPr>
              <a:t>בשיטות ממשק רצויות עשוי להפחית את ההשפעות המזיקות של החקלאות על הסביבה, מבלי לפגוע ברווחיות הפעילות החקלאית</a:t>
            </a:r>
            <a:r>
              <a:rPr lang="he-IL" sz="2400" dirty="0" smtClean="0">
                <a:latin typeface="David" panose="020E0502060401010101" pitchFamily="34" charset="-79"/>
                <a:cs typeface="David" panose="020E0502060401010101" pitchFamily="34" charset="-79"/>
              </a:rPr>
              <a:t>.</a:t>
            </a:r>
          </a:p>
          <a:p>
            <a:endParaRPr lang="he-IL" sz="800" dirty="0" smtClean="0">
              <a:latin typeface="David" panose="020E0502060401010101" pitchFamily="34" charset="-79"/>
              <a:cs typeface="David" panose="020E0502060401010101" pitchFamily="34" charset="-79"/>
            </a:endParaRPr>
          </a:p>
          <a:p>
            <a:r>
              <a:rPr lang="he-IL" sz="2400" dirty="0" smtClean="0">
                <a:latin typeface="David" panose="020E0502060401010101" pitchFamily="34" charset="-79"/>
                <a:cs typeface="David" panose="020E0502060401010101" pitchFamily="34" charset="-79"/>
              </a:rPr>
              <a:t>בראייה סביבתית מדובר ב</a:t>
            </a:r>
            <a:r>
              <a:rPr lang="he-IL" sz="2400" dirty="0">
                <a:latin typeface="David" panose="020E0502060401010101" pitchFamily="34" charset="-79"/>
                <a:cs typeface="David" panose="020E0502060401010101" pitchFamily="34" charset="-79"/>
              </a:rPr>
              <a:t>שיטות ממשק </a:t>
            </a:r>
            <a:r>
              <a:rPr lang="he-IL" sz="2400" dirty="0" smtClean="0">
                <a:latin typeface="David" panose="020E0502060401010101" pitchFamily="34" charset="-79"/>
                <a:cs typeface="David" panose="020E0502060401010101" pitchFamily="34" charset="-79"/>
              </a:rPr>
              <a:t>הבאות:</a:t>
            </a:r>
          </a:p>
          <a:p>
            <a:pPr marL="342900" indent="-342900">
              <a:buFont typeface="+mj-lt"/>
              <a:buAutoNum type="arabicPeriod"/>
            </a:pPr>
            <a:r>
              <a:rPr lang="he-IL" sz="2400" dirty="0" smtClean="0">
                <a:latin typeface="David" panose="020E0502060401010101" pitchFamily="34" charset="-79"/>
                <a:cs typeface="David" panose="020E0502060401010101" pitchFamily="34" charset="-79"/>
              </a:rPr>
              <a:t>נהלי </a:t>
            </a:r>
            <a:r>
              <a:rPr lang="he-IL" sz="2400" dirty="0">
                <a:latin typeface="David" panose="020E0502060401010101" pitchFamily="34" charset="-79"/>
                <a:cs typeface="David" panose="020E0502060401010101" pitchFamily="34" charset="-79"/>
              </a:rPr>
              <a:t>עבודה חקלאית נכונים מבחינה סביבתית</a:t>
            </a:r>
          </a:p>
          <a:p>
            <a:pPr marL="342900" indent="-342900">
              <a:buFont typeface="+mj-lt"/>
              <a:buAutoNum type="arabicPeriod"/>
            </a:pPr>
            <a:r>
              <a:rPr lang="en-US" sz="2400" dirty="0">
                <a:latin typeface="David" panose="020E0502060401010101" pitchFamily="34" charset="-79"/>
                <a:cs typeface="David" panose="020E0502060401010101" pitchFamily="34" charset="-79"/>
              </a:rPr>
              <a:t>GAP - Good Agricultural Practice</a:t>
            </a:r>
          </a:p>
          <a:p>
            <a:pPr marL="342900" indent="-342900">
              <a:buFont typeface="+mj-lt"/>
              <a:buAutoNum type="arabicPeriod"/>
            </a:pPr>
            <a:r>
              <a:rPr lang="he-IL" sz="2400" dirty="0">
                <a:latin typeface="David" panose="020E0502060401010101" pitchFamily="34" charset="-79"/>
                <a:cs typeface="David" panose="020E0502060401010101" pitchFamily="34" charset="-79"/>
              </a:rPr>
              <a:t>הדברה </a:t>
            </a:r>
            <a:r>
              <a:rPr lang="he-IL" sz="2400" dirty="0" smtClean="0">
                <a:latin typeface="David" panose="020E0502060401010101" pitchFamily="34" charset="-79"/>
                <a:cs typeface="David" panose="020E0502060401010101" pitchFamily="34" charset="-79"/>
              </a:rPr>
              <a:t>משולבת ו/או ביולוגית</a:t>
            </a:r>
            <a:endParaRPr lang="he-IL" sz="2400" dirty="0">
              <a:latin typeface="David" panose="020E0502060401010101" pitchFamily="34" charset="-79"/>
              <a:cs typeface="David" panose="020E0502060401010101" pitchFamily="34" charset="-79"/>
            </a:endParaRPr>
          </a:p>
          <a:p>
            <a:pPr marL="342900" indent="-342900">
              <a:buFont typeface="+mj-lt"/>
              <a:buAutoNum type="arabicPeriod"/>
            </a:pPr>
            <a:r>
              <a:rPr lang="en-US" sz="2400" dirty="0" smtClean="0">
                <a:latin typeface="David" panose="020E0502060401010101" pitchFamily="34" charset="-79"/>
                <a:cs typeface="David" panose="020E0502060401010101" pitchFamily="34" charset="-79"/>
              </a:rPr>
              <a:t>LISA </a:t>
            </a:r>
            <a:r>
              <a:rPr lang="en-US" sz="2400" dirty="0">
                <a:latin typeface="David" panose="020E0502060401010101" pitchFamily="34" charset="-79"/>
                <a:cs typeface="David" panose="020E0502060401010101" pitchFamily="34" charset="-79"/>
              </a:rPr>
              <a:t>- Low Input Sustainable Agriculture </a:t>
            </a:r>
          </a:p>
          <a:p>
            <a:pPr marL="342900" indent="-342900">
              <a:buFont typeface="+mj-lt"/>
              <a:buAutoNum type="arabicPeriod"/>
            </a:pPr>
            <a:r>
              <a:rPr lang="he-IL" sz="2400" dirty="0">
                <a:latin typeface="David" panose="020E0502060401010101" pitchFamily="34" charset="-79"/>
                <a:cs typeface="David" panose="020E0502060401010101" pitchFamily="34" charset="-79"/>
              </a:rPr>
              <a:t>חקלאות אורגנית</a:t>
            </a:r>
          </a:p>
          <a:p>
            <a:pPr marL="342900" indent="-342900">
              <a:buFont typeface="+mj-lt"/>
              <a:buAutoNum type="arabicPeriod"/>
            </a:pPr>
            <a:r>
              <a:rPr lang="he-IL" sz="2400" dirty="0">
                <a:latin typeface="David" panose="020E0502060401010101" pitchFamily="34" charset="-79"/>
                <a:cs typeface="David" panose="020E0502060401010101" pitchFamily="34" charset="-79"/>
              </a:rPr>
              <a:t>חקלאות </a:t>
            </a:r>
            <a:r>
              <a:rPr lang="he-IL" sz="2400" dirty="0" smtClean="0">
                <a:latin typeface="David" panose="020E0502060401010101" pitchFamily="34" charset="-79"/>
                <a:cs typeface="David" panose="020E0502060401010101" pitchFamily="34" charset="-79"/>
              </a:rPr>
              <a:t>מדייקת</a:t>
            </a:r>
          </a:p>
          <a:p>
            <a:pPr marL="342900" indent="-342900">
              <a:buFont typeface="+mj-lt"/>
              <a:buAutoNum type="arabicPeriod"/>
            </a:pPr>
            <a:r>
              <a:rPr lang="he-IL" sz="2400" dirty="0" smtClean="0">
                <a:latin typeface="David" panose="020E0502060401010101" pitchFamily="34" charset="-79"/>
                <a:cs typeface="David" panose="020E0502060401010101" pitchFamily="34" charset="-79"/>
              </a:rPr>
              <a:t>חקלאות בת-קיימא</a:t>
            </a:r>
            <a:endParaRPr lang="he-IL" sz="2400" dirty="0">
              <a:latin typeface="David" panose="020E0502060401010101" pitchFamily="34" charset="-79"/>
              <a:cs typeface="David" panose="020E0502060401010101" pitchFamily="34" charset="-79"/>
            </a:endParaRPr>
          </a:p>
        </p:txBody>
      </p:sp>
      <p:sp>
        <p:nvSpPr>
          <p:cNvPr id="6" name="TextBox 5"/>
          <p:cNvSpPr txBox="1"/>
          <p:nvPr/>
        </p:nvSpPr>
        <p:spPr>
          <a:xfrm>
            <a:off x="838200" y="3700557"/>
            <a:ext cx="3689684" cy="923330"/>
          </a:xfrm>
          <a:prstGeom prst="rect">
            <a:avLst/>
          </a:prstGeom>
          <a:noFill/>
          <a:ln w="28575">
            <a:solidFill>
              <a:schemeClr val="tx1"/>
            </a:solidFill>
          </a:ln>
        </p:spPr>
        <p:txBody>
          <a:bodyPr wrap="square" rtlCol="1">
            <a:spAutoFit/>
          </a:bodyPr>
          <a:lstStyle/>
          <a:p>
            <a:r>
              <a:rPr lang="he-IL" b="1" dirty="0" smtClean="0"/>
              <a:t>בחירת לימוד אחת הגישות ובחינת השפעתה לצמצום ההשפעות השליליות של החקלאות על הסביבה</a:t>
            </a:r>
          </a:p>
        </p:txBody>
      </p:sp>
    </p:spTree>
    <p:extLst>
      <p:ext uri="{BB962C8B-B14F-4D97-AF65-F5344CB8AC3E}">
        <p14:creationId xmlns:p14="http://schemas.microsoft.com/office/powerpoint/2010/main" val="363381898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46</a:t>
            </a:fld>
            <a:endParaRPr lang="he-IL"/>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095" y="651149"/>
            <a:ext cx="10936145" cy="5380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35254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47</a:t>
            </a:fld>
            <a:endParaRPr lang="he-IL"/>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0001" y="542924"/>
            <a:ext cx="10648676" cy="5248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287895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48</a:t>
            </a:fld>
            <a:endParaRPr lang="he-IL"/>
          </a:p>
        </p:txBody>
      </p:sp>
      <p:pic>
        <p:nvPicPr>
          <p:cNvPr id="2050" name="Picture 2" descr="http://birding-portal-presentations.s3.amazonaws.com/%D7%AA%D7%A0%D7%A9%D7%9E%D7%95%D7%AA/%D7%94%D7%90%D7%A8%D7%A5%20-%20%D7%94%D7%A4%D7%97%D7%AA%D7%94%20%D7%91%D7%97%D7%9E%D7%A8%D7%99%20%D7%94%D7%93%D7%91%D7%A8%D7%94%20-%20%D7%A6%D7%A4%D7%A8%D7%99%D7%A8%20%D7%A8%D7%99%D7%A0%D7%AA%2012.1.20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188" y="128678"/>
            <a:ext cx="10026138" cy="6592798"/>
          </a:xfrm>
          <a:prstGeom prst="rect">
            <a:avLst/>
          </a:prstGeom>
          <a:noFill/>
          <a:extLst>
            <a:ext uri="{909E8E84-426E-40DD-AFC4-6F175D3DCCD1}">
              <a14:hiddenFill xmlns:a14="http://schemas.microsoft.com/office/drawing/2010/main">
                <a:solidFill>
                  <a:srgbClr val="FFFFFF"/>
                </a:solidFill>
              </a14:hiddenFill>
            </a:ext>
          </a:extLst>
        </p:spPr>
      </p:pic>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123543014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49</a:t>
            </a:fld>
            <a:endParaRPr lang="he-IL"/>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274" y="490374"/>
            <a:ext cx="11266334" cy="250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5391" y="2919303"/>
            <a:ext cx="10459217" cy="3802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02144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Slide Number Placeholder 2"/>
          <p:cNvSpPr>
            <a:spLocks noGrp="1"/>
          </p:cNvSpPr>
          <p:nvPr>
            <p:ph type="sldNum" sz="quarter" idx="12"/>
          </p:nvPr>
        </p:nvSpPr>
        <p:spPr>
          <a:xfrm>
            <a:off x="571502" y="6173787"/>
            <a:ext cx="3565849" cy="365125"/>
          </a:xfrm>
        </p:spPr>
        <p:txBody>
          <a:bodyPr/>
          <a:lstStyle/>
          <a:p>
            <a:pPr algn="r"/>
            <a:r>
              <a:rPr lang="he-IL" dirty="0">
                <a:solidFill>
                  <a:schemeClr val="tx1"/>
                </a:solidFill>
              </a:rPr>
              <a:t>גליון מס' 1/פברואר 2013</a:t>
            </a:r>
          </a:p>
        </p:txBody>
      </p:sp>
      <p:sp>
        <p:nvSpPr>
          <p:cNvPr id="4" name="Rectangle 3"/>
          <p:cNvSpPr/>
          <p:nvPr/>
        </p:nvSpPr>
        <p:spPr>
          <a:xfrm>
            <a:off x="329682" y="600928"/>
            <a:ext cx="11532636" cy="5355312"/>
          </a:xfrm>
          <a:prstGeom prst="rect">
            <a:avLst/>
          </a:prstGeom>
        </p:spPr>
        <p:txBody>
          <a:bodyPr wrap="square">
            <a:spAutoFit/>
          </a:bodyPr>
          <a:lstStyle/>
          <a:p>
            <a:r>
              <a:rPr lang="he-IL" dirty="0">
                <a:latin typeface="David" panose="020E0502060401010101" pitchFamily="34" charset="-79"/>
                <a:cs typeface="David" panose="020E0502060401010101" pitchFamily="34" charset="-79"/>
              </a:rPr>
              <a:t>החקלאות הייתה מאבני הבסיס בהקמת מדינת ישראל. הצורך לספק מזון לאוכלוסייה הולכת וגדלה בקצב מהיר, היה גורם מדרבן להתפתחות חקלאות מודרנית ויעילה. הרצון ליישב את הפריפריה עודד הקמת מאות יישובים שבסיס קיומם הראשוני היה הפעילות החקלאית.  </a:t>
            </a:r>
          </a:p>
          <a:p>
            <a:r>
              <a:rPr lang="he-IL" dirty="0">
                <a:latin typeface="David" panose="020E0502060401010101" pitchFamily="34" charset="-79"/>
                <a:cs typeface="David" panose="020E0502060401010101" pitchFamily="34" charset="-79"/>
              </a:rPr>
              <a:t>המהפכה הסביבתית שישראל עברה בשנות ה-90 של המאה ה-20, בעקבות מדינות מפותחות אחרות, הפנתה זרקור גם לפינות בעייתיות בחקלאות. זיהום מי תהום, שאריות חומרי הדברה ומטרדים אחרים הפכו לבעיות הדורשות טיפול. במקרים רבים אכן נמצאו הפתרונות הנכונים, אך במקרים אחרים אנו נמצאים עדיין בשלב זיהוי הבעיה, אפיונה ואיסוף מידע על אודותיה. </a:t>
            </a:r>
          </a:p>
          <a:p>
            <a:r>
              <a:rPr lang="he-IL" dirty="0">
                <a:latin typeface="David" panose="020E0502060401010101" pitchFamily="34" charset="-79"/>
                <a:cs typeface="David" panose="020E0502060401010101" pitchFamily="34" charset="-79"/>
              </a:rPr>
              <a:t>באופן מסורתי היו השדות החקלאיים בבחינת שטחים חסרי ערך עבור האקולוגים ושומרי הטבע, כמעט כמו השטחים העירוניים (באופן דומה נהגו להתייחס גם ליער הנטוע). תפיסת עולם זו השתנתה משמעותית בעשור האחרון. אנשי הטבע הפנימו את העובדה ששטחי חקלאות שונים הם בית גידול, מקור מזון או אתר רבייה למכלול אורגניזמים שונים. השדות החקלאיים הם גם חלק בלתי נפרד מהמסדרונות האקולוגיים החיוניים לשמירת הטבע בארץ. תובנות אלה גרמו להפניית מאמץ רב למחקר ולתיעוד של יחסי הגומלין בין החקלאות לטבע. </a:t>
            </a:r>
            <a:r>
              <a:rPr lang="he-IL" dirty="0" smtClean="0">
                <a:latin typeface="David" panose="020E0502060401010101" pitchFamily="34" charset="-79"/>
                <a:cs typeface="David" panose="020E0502060401010101" pitchFamily="34" charset="-79"/>
              </a:rPr>
              <a:t>...</a:t>
            </a:r>
          </a:p>
          <a:p>
            <a:r>
              <a:rPr lang="he-IL" dirty="0" smtClean="0">
                <a:latin typeface="David" panose="020E0502060401010101" pitchFamily="34" charset="-79"/>
                <a:cs typeface="David" panose="020E0502060401010101" pitchFamily="34" charset="-79"/>
              </a:rPr>
              <a:t>כאמור</a:t>
            </a:r>
            <a:r>
              <a:rPr lang="he-IL" dirty="0">
                <a:latin typeface="David" panose="020E0502060401010101" pitchFamily="34" charset="-79"/>
                <a:cs typeface="David" panose="020E0502060401010101" pitchFamily="34" charset="-79"/>
              </a:rPr>
              <a:t>, המלאכה טרם הושלמה. יחסי החקלאות-טבע-סביבה בישראל לא הגיעו למצב מיטבי. חלק מהמאמרים מאירים נקודות תורפה ומחלוקות ביחסים אלה, ומגדירים כיוונים עתידיים למחקר ולמעשה. כמו בתחומי חיים אחרים, גם את אזור המגע חקלאות-טבע-סביבה מעצבות תפיסות אידֵאולוגיות שלעתים נוגדות אחת את רעותה, והתייחסויות מנהליות-רגולטוריות שונות ולעתים סותרות. </a:t>
            </a:r>
            <a:r>
              <a:rPr lang="he-IL" dirty="0" smtClean="0">
                <a:latin typeface="David" panose="020E0502060401010101" pitchFamily="34" charset="-79"/>
                <a:cs typeface="David" panose="020E0502060401010101" pitchFamily="34" charset="-79"/>
              </a:rPr>
              <a:t>....</a:t>
            </a:r>
            <a:endParaRPr lang="he-IL" dirty="0">
              <a:latin typeface="David" panose="020E0502060401010101" pitchFamily="34" charset="-79"/>
              <a:cs typeface="David" panose="020E0502060401010101" pitchFamily="34" charset="-79"/>
            </a:endParaRPr>
          </a:p>
          <a:p>
            <a:r>
              <a:rPr lang="he-IL" dirty="0">
                <a:latin typeface="David" panose="020E0502060401010101" pitchFamily="34" charset="-79"/>
                <a:cs typeface="David" panose="020E0502060401010101" pitchFamily="34" charset="-79"/>
              </a:rPr>
              <a:t>לאור המהפכה הסביבתית ותהליכים חברתיים אחרים, הגיעה העת לחשוב מחדש על מדיניות הקצאת המשאבים למגזר החקלאי, שכאמור – עוצבה ברובה בתקופת הקמת המדינה. אנו מזמינים אתכם לעיין ברב-השיח בנושא זה (מעמוד 97).</a:t>
            </a:r>
          </a:p>
          <a:p>
            <a:endParaRPr lang="he-IL" dirty="0" smtClean="0">
              <a:latin typeface="David" panose="020E0502060401010101" pitchFamily="34" charset="-79"/>
              <a:cs typeface="David" panose="020E0502060401010101" pitchFamily="34" charset="-79"/>
            </a:endParaRPr>
          </a:p>
          <a:p>
            <a:r>
              <a:rPr lang="he-IL" dirty="0" smtClean="0">
                <a:latin typeface="David" panose="020E0502060401010101" pitchFamily="34" charset="-79"/>
                <a:cs typeface="David" panose="020E0502060401010101" pitchFamily="34" charset="-79"/>
              </a:rPr>
              <a:t>רבי </a:t>
            </a:r>
            <a:r>
              <a:rPr lang="he-IL" dirty="0">
                <a:latin typeface="David" panose="020E0502060401010101" pitchFamily="34" charset="-79"/>
                <a:cs typeface="David" panose="020E0502060401010101" pitchFamily="34" charset="-79"/>
              </a:rPr>
              <a:t>אברהם אבן עזרא אמר </a:t>
            </a:r>
            <a:r>
              <a:rPr lang="he-IL" b="1" dirty="0">
                <a:latin typeface="David" panose="020E0502060401010101" pitchFamily="34" charset="-79"/>
                <a:cs typeface="David" panose="020E0502060401010101" pitchFamily="34" charset="-79"/>
              </a:rPr>
              <a:t>"חוכמה גדולה היא עבודת האדמה"</a:t>
            </a:r>
            <a:r>
              <a:rPr lang="he-IL" dirty="0">
                <a:latin typeface="David" panose="020E0502060401010101" pitchFamily="34" charset="-79"/>
                <a:cs typeface="David" panose="020E0502060401010101" pitchFamily="34" charset="-79"/>
              </a:rPr>
              <a:t>, ואנחנו נוסיף – עיבוד הקרקע לצורך הצמחת מזון הוא מלאכה מרשימה ומלאת השראה, אך שגשוג בר-קיימא של המגזר החקלאי ושל מערכות אקולוגיות מצריך חוכמה גדולה אף יותר.</a:t>
            </a:r>
          </a:p>
        </p:txBody>
      </p:sp>
      <p:pic>
        <p:nvPicPr>
          <p:cNvPr id="5" name="Picture 4"/>
          <p:cNvPicPr>
            <a:picLocks noChangeAspect="1"/>
          </p:cNvPicPr>
          <p:nvPr/>
        </p:nvPicPr>
        <p:blipFill rotWithShape="1">
          <a:blip r:embed="rId2"/>
          <a:srcRect l="39714" t="33772"/>
          <a:stretch/>
        </p:blipFill>
        <p:spPr>
          <a:xfrm>
            <a:off x="329682" y="6161193"/>
            <a:ext cx="2024745" cy="390313"/>
          </a:xfrm>
          <a:prstGeom prst="rect">
            <a:avLst/>
          </a:prstGeom>
        </p:spPr>
      </p:pic>
      <p:sp>
        <p:nvSpPr>
          <p:cNvPr id="6" name="TextBox 5"/>
          <p:cNvSpPr txBox="1"/>
          <p:nvPr/>
        </p:nvSpPr>
        <p:spPr>
          <a:xfrm>
            <a:off x="5078060" y="125978"/>
            <a:ext cx="6784258" cy="584775"/>
          </a:xfrm>
          <a:prstGeom prst="rect">
            <a:avLst/>
          </a:prstGeom>
          <a:noFill/>
        </p:spPr>
        <p:txBody>
          <a:bodyPr wrap="square" rtlCol="1">
            <a:spAutoFit/>
          </a:bodyPr>
          <a:lstStyle/>
          <a:p>
            <a:r>
              <a:rPr lang="he-IL" sz="3200" b="1" dirty="0" smtClean="0">
                <a:solidFill>
                  <a:srgbClr val="0000FF"/>
                </a:solidFill>
                <a:latin typeface="David" panose="020E0502060401010101" pitchFamily="34" charset="-79"/>
                <a:cs typeface="David" panose="020E0502060401010101" pitchFamily="34" charset="-79"/>
              </a:rPr>
              <a:t>חקלאות בישראל מתוך אקולוגיה וסביבה</a:t>
            </a:r>
            <a:endParaRPr lang="he-IL" sz="3200" b="1" dirty="0">
              <a:solidFill>
                <a:srgbClr val="0000FF"/>
              </a:solidFill>
              <a:latin typeface="David" panose="020E0502060401010101" pitchFamily="34" charset="-79"/>
              <a:cs typeface="David" panose="020E0502060401010101" pitchFamily="34" charset="-79"/>
            </a:endParaRPr>
          </a:p>
        </p:txBody>
      </p:sp>
      <p:sp>
        <p:nvSpPr>
          <p:cNvPr id="7" name="TextBox 6"/>
          <p:cNvSpPr txBox="1"/>
          <p:nvPr/>
        </p:nvSpPr>
        <p:spPr>
          <a:xfrm>
            <a:off x="1648326" y="178787"/>
            <a:ext cx="2959768" cy="369332"/>
          </a:xfrm>
          <a:prstGeom prst="rect">
            <a:avLst/>
          </a:prstGeom>
          <a:noFill/>
        </p:spPr>
        <p:txBody>
          <a:bodyPr wrap="square" rtlCol="1">
            <a:spAutoFit/>
          </a:bodyPr>
          <a:lstStyle/>
          <a:p>
            <a:r>
              <a:rPr lang="he-IL" b="1" dirty="0" smtClean="0"/>
              <a:t>טקסט לקריאה בקבוצות</a:t>
            </a:r>
            <a:endParaRPr lang="he-IL" b="1" dirty="0"/>
          </a:p>
        </p:txBody>
      </p:sp>
    </p:spTree>
    <p:extLst>
      <p:ext uri="{BB962C8B-B14F-4D97-AF65-F5344CB8AC3E}">
        <p14:creationId xmlns:p14="http://schemas.microsoft.com/office/powerpoint/2010/main" val="36556848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50</a:t>
            </a:fld>
            <a:endParaRPr lang="he-IL"/>
          </a:p>
        </p:txBody>
      </p:sp>
      <p:sp>
        <p:nvSpPr>
          <p:cNvPr id="3" name="מלבן 2"/>
          <p:cNvSpPr/>
          <p:nvPr/>
        </p:nvSpPr>
        <p:spPr>
          <a:xfrm>
            <a:off x="6956554" y="2492753"/>
            <a:ext cx="4901150" cy="646331"/>
          </a:xfrm>
          <a:prstGeom prst="rect">
            <a:avLst/>
          </a:prstGeom>
        </p:spPr>
        <p:txBody>
          <a:bodyPr wrap="none">
            <a:spAutoFit/>
          </a:bodyPr>
          <a:lstStyle/>
          <a:p>
            <a:r>
              <a:rPr lang="en-US" dirty="0">
                <a:hlinkClick r:id="rId2"/>
              </a:rPr>
              <a:t>https://</a:t>
            </a:r>
            <a:r>
              <a:rPr lang="en-US" dirty="0" smtClean="0">
                <a:hlinkClick r:id="rId2"/>
              </a:rPr>
              <a:t>www.hayadan.org.il/bioacoustics-1901192</a:t>
            </a:r>
            <a:endParaRPr lang="he-IL" dirty="0" smtClean="0"/>
          </a:p>
          <a:p>
            <a:endParaRPr lang="he-IL" dirty="0"/>
          </a:p>
        </p:txBody>
      </p:sp>
      <p:sp>
        <p:nvSpPr>
          <p:cNvPr id="4" name="מלבן 3"/>
          <p:cNvSpPr/>
          <p:nvPr/>
        </p:nvSpPr>
        <p:spPr>
          <a:xfrm>
            <a:off x="678426" y="584538"/>
            <a:ext cx="11179278" cy="2123658"/>
          </a:xfrm>
          <a:prstGeom prst="rect">
            <a:avLst/>
          </a:prstGeom>
        </p:spPr>
        <p:txBody>
          <a:bodyPr wrap="square">
            <a:spAutoFit/>
          </a:bodyPr>
          <a:lstStyle/>
          <a:p>
            <a:pPr fontAlgn="ctr"/>
            <a:r>
              <a:rPr lang="he-IL" sz="3600" b="1" dirty="0">
                <a:solidFill>
                  <a:srgbClr val="0000FF"/>
                </a:solidFill>
                <a:latin typeface="David" panose="020E0502060401010101" pitchFamily="34" charset="-79"/>
                <a:cs typeface="David" panose="020E0502060401010101" pitchFamily="34" charset="-79"/>
              </a:rPr>
              <a:t>להקשיב ליער כדי למנוע פגיעה בו</a:t>
            </a:r>
          </a:p>
          <a:p>
            <a:r>
              <a:rPr lang="he-IL" sz="2400" cap="all" dirty="0" smtClean="0">
                <a:solidFill>
                  <a:srgbClr val="878787"/>
                </a:solidFill>
                <a:latin typeface="David" panose="020E0502060401010101" pitchFamily="34" charset="-79"/>
                <a:cs typeface="David" panose="020E0502060401010101" pitchFamily="34" charset="-79"/>
                <a:hlinkClick r:id="rId3" tooltip="אל האתר של דר. אסף רוזנטל"/>
              </a:rPr>
              <a:t>דר</a:t>
            </a:r>
            <a:r>
              <a:rPr lang="he-IL" sz="2400" cap="all" dirty="0">
                <a:solidFill>
                  <a:srgbClr val="878787"/>
                </a:solidFill>
                <a:latin typeface="David" panose="020E0502060401010101" pitchFamily="34" charset="-79"/>
                <a:cs typeface="David" panose="020E0502060401010101" pitchFamily="34" charset="-79"/>
                <a:hlinkClick r:id="rId3" tooltip="אל האתר של דר. אסף רוזנטל"/>
              </a:rPr>
              <a:t>. אסף רוזנטל</a:t>
            </a:r>
            <a:r>
              <a:rPr lang="he-IL" sz="2400" dirty="0">
                <a:solidFill>
                  <a:srgbClr val="000000"/>
                </a:solidFill>
                <a:latin typeface="David" panose="020E0502060401010101" pitchFamily="34" charset="-79"/>
                <a:cs typeface="David" panose="020E0502060401010101" pitchFamily="34" charset="-79"/>
              </a:rPr>
              <a:t> </a:t>
            </a:r>
            <a:r>
              <a:rPr lang="he-IL" sz="2400" cap="all" dirty="0">
                <a:solidFill>
                  <a:srgbClr val="878787"/>
                </a:solidFill>
                <a:latin typeface="David" panose="020E0502060401010101" pitchFamily="34" charset="-79"/>
                <a:cs typeface="David" panose="020E0502060401010101" pitchFamily="34" charset="-79"/>
                <a:hlinkClick r:id="rId4"/>
              </a:rPr>
              <a:t>19 בינואר 2019</a:t>
            </a:r>
            <a:r>
              <a:rPr lang="he-IL" sz="2400" dirty="0">
                <a:solidFill>
                  <a:srgbClr val="000000"/>
                </a:solidFill>
                <a:latin typeface="David" panose="020E0502060401010101" pitchFamily="34" charset="-79"/>
                <a:cs typeface="David" panose="020E0502060401010101" pitchFamily="34" charset="-79"/>
              </a:rPr>
              <a:t> </a:t>
            </a:r>
            <a:r>
              <a:rPr lang="he-IL" sz="2400" cap="all" dirty="0">
                <a:solidFill>
                  <a:srgbClr val="878787"/>
                </a:solidFill>
                <a:latin typeface="David" panose="020E0502060401010101" pitchFamily="34" charset="-79"/>
                <a:cs typeface="David" panose="020E0502060401010101" pitchFamily="34" charset="-79"/>
                <a:hlinkClick r:id="rId2"/>
              </a:rPr>
              <a:t>אין תגובות</a:t>
            </a:r>
            <a:endParaRPr lang="he-IL" sz="2400" dirty="0">
              <a:solidFill>
                <a:srgbClr val="000000"/>
              </a:solidFill>
              <a:latin typeface="David" panose="020E0502060401010101" pitchFamily="34" charset="-79"/>
              <a:cs typeface="David" panose="020E0502060401010101" pitchFamily="34" charset="-79"/>
            </a:endParaRPr>
          </a:p>
          <a:p>
            <a:r>
              <a:rPr lang="he-IL" sz="2400" b="1" dirty="0">
                <a:solidFill>
                  <a:srgbClr val="000000"/>
                </a:solidFill>
                <a:latin typeface="David" panose="020E0502060401010101" pitchFamily="34" charset="-79"/>
                <a:cs typeface="David" panose="020E0502060401010101" pitchFamily="34" charset="-79"/>
              </a:rPr>
              <a:t>על פי הדיווח בסיינס מפתחי שיטת הקשבה ליער (</a:t>
            </a:r>
            <a:r>
              <a:rPr lang="en-US" sz="2400" b="1" dirty="0">
                <a:solidFill>
                  <a:srgbClr val="000000"/>
                </a:solidFill>
                <a:latin typeface="David" panose="020E0502060401010101" pitchFamily="34" charset="-79"/>
                <a:cs typeface="David" panose="020E0502060401010101" pitchFamily="34" charset="-79"/>
              </a:rPr>
              <a:t>bioacoustics) </a:t>
            </a:r>
            <a:r>
              <a:rPr lang="he-IL" sz="2400" b="1" dirty="0" smtClean="0">
                <a:solidFill>
                  <a:srgbClr val="000000"/>
                </a:solidFill>
                <a:latin typeface="David" panose="020E0502060401010101" pitchFamily="34" charset="-79"/>
                <a:cs typeface="David" panose="020E0502060401010101" pitchFamily="34" charset="-79"/>
              </a:rPr>
              <a:t>) מתעדת </a:t>
            </a:r>
            <a:r>
              <a:rPr lang="he-IL" sz="2400" b="1" dirty="0">
                <a:solidFill>
                  <a:srgbClr val="000000"/>
                </a:solidFill>
                <a:latin typeface="David" panose="020E0502060401010101" pitchFamily="34" charset="-79"/>
                <a:cs typeface="David" panose="020E0502060401010101" pitchFamily="34" charset="-79"/>
              </a:rPr>
              <a:t>את הפעילות המתרחשת ביער, הקלטת ושידור רעשי הרקע כמו פעילות של חיות, חרקים ובני אדם, מספקת נתונים מידיים שמאפשרים פעילות מניעה ושימור יעילים</a:t>
            </a:r>
            <a:endParaRPr lang="he-IL" sz="2400" b="0" i="0" dirty="0">
              <a:solidFill>
                <a:srgbClr val="000000"/>
              </a:solidFill>
              <a:effectLst/>
              <a:latin typeface="David" panose="020E0502060401010101" pitchFamily="34" charset="-79"/>
              <a:cs typeface="David" panose="020E0502060401010101" pitchFamily="34" charset="-79"/>
            </a:endParaRPr>
          </a:p>
        </p:txBody>
      </p:sp>
      <p:sp>
        <p:nvSpPr>
          <p:cNvPr id="5" name="מציין מיקום של כותרת תחתונה 4"/>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6" name="TextBox 5"/>
          <p:cNvSpPr txBox="1"/>
          <p:nvPr/>
        </p:nvSpPr>
        <p:spPr>
          <a:xfrm>
            <a:off x="678426" y="3139084"/>
            <a:ext cx="3689684" cy="1477328"/>
          </a:xfrm>
          <a:prstGeom prst="rect">
            <a:avLst/>
          </a:prstGeom>
          <a:noFill/>
          <a:ln w="28575">
            <a:solidFill>
              <a:schemeClr val="tx1"/>
            </a:solidFill>
          </a:ln>
        </p:spPr>
        <p:txBody>
          <a:bodyPr wrap="square" rtlCol="1">
            <a:spAutoFit/>
          </a:bodyPr>
          <a:lstStyle/>
          <a:p>
            <a:r>
              <a:rPr lang="he-IL" b="1" dirty="0" smtClean="0"/>
              <a:t>התמודדות עם מדידת השפעת החקלאות על הסביבה היא הבסיס לפעולת מניעה ושמירה</a:t>
            </a:r>
          </a:p>
          <a:p>
            <a:r>
              <a:rPr lang="he-IL" dirty="0" smtClean="0"/>
              <a:t>שימוש בטכנולוגיות אקוסטיות מתקדמות למדידה ביערות </a:t>
            </a:r>
          </a:p>
        </p:txBody>
      </p:sp>
    </p:spTree>
    <p:extLst>
      <p:ext uri="{BB962C8B-B14F-4D97-AF65-F5344CB8AC3E}">
        <p14:creationId xmlns:p14="http://schemas.microsoft.com/office/powerpoint/2010/main" val="288696091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51</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5432" y="106846"/>
            <a:ext cx="6713621" cy="6644307"/>
          </a:xfrm>
          <a:prstGeom prst="rect">
            <a:avLst/>
          </a:prstGeom>
        </p:spPr>
      </p:pic>
    </p:spTree>
    <p:extLst>
      <p:ext uri="{BB962C8B-B14F-4D97-AF65-F5344CB8AC3E}">
        <p14:creationId xmlns:p14="http://schemas.microsoft.com/office/powerpoint/2010/main" val="1509432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52</a:t>
            </a:fld>
            <a:endParaRPr lang="he-IL"/>
          </a:p>
        </p:txBody>
      </p:sp>
      <p:sp>
        <p:nvSpPr>
          <p:cNvPr id="3" name="Rectangle 2"/>
          <p:cNvSpPr/>
          <p:nvPr/>
        </p:nvSpPr>
        <p:spPr>
          <a:xfrm>
            <a:off x="802105" y="449179"/>
            <a:ext cx="11068384" cy="5816977"/>
          </a:xfrm>
          <a:prstGeom prst="rect">
            <a:avLst/>
          </a:prstGeom>
        </p:spPr>
        <p:txBody>
          <a:bodyPr wrap="square">
            <a:spAutoFit/>
          </a:bodyPr>
          <a:lstStyle/>
          <a:p>
            <a:r>
              <a:rPr lang="he-IL" sz="3600" b="1" dirty="0">
                <a:solidFill>
                  <a:srgbClr val="0000FF"/>
                </a:solidFill>
                <a:latin typeface="David" panose="020E0502060401010101" pitchFamily="34" charset="-79"/>
                <a:cs typeface="David" panose="020E0502060401010101" pitchFamily="34" charset="-79"/>
              </a:rPr>
              <a:t>הבדלי טמפרטורות אמצעי חישה תרמיים בחקלאות מוכוונת </a:t>
            </a:r>
          </a:p>
          <a:p>
            <a:r>
              <a:rPr lang="he-IL" dirty="0" smtClean="0"/>
              <a:t>: </a:t>
            </a:r>
            <a:r>
              <a:rPr lang="he-IL" sz="2400" dirty="0">
                <a:latin typeface="David" panose="020E0502060401010101" pitchFamily="34" charset="-79"/>
                <a:cs typeface="David" panose="020E0502060401010101" pitchFamily="34" charset="-79"/>
              </a:rPr>
              <a:t>מעובד על פי המאמר1 </a:t>
            </a:r>
            <a:r>
              <a:rPr lang="en-US" sz="2400" dirty="0">
                <a:latin typeface="David" panose="020E0502060401010101" pitchFamily="34" charset="-79"/>
                <a:cs typeface="David" panose="020E0502060401010101" pitchFamily="34" charset="-79"/>
              </a:rPr>
              <a:t>precision in sensing remote thermal of applications potential and current of overview An): 2017. (S, Shearer. &amp; J, Fulton., S, </a:t>
            </a:r>
            <a:r>
              <a:rPr lang="en-US" sz="2400" dirty="0" err="1">
                <a:latin typeface="David" panose="020E0502060401010101" pitchFamily="34" charset="-79"/>
                <a:cs typeface="David" panose="020E0502060401010101" pitchFamily="34" charset="-79"/>
              </a:rPr>
              <a:t>Khanal</a:t>
            </a:r>
            <a:r>
              <a:rPr lang="en-US" sz="2400" dirty="0">
                <a:latin typeface="David" panose="020E0502060401010101" pitchFamily="34" charset="-79"/>
                <a:cs typeface="David" panose="020E0502060401010101" pitchFamily="34" charset="-79"/>
              </a:rPr>
              <a:t> .32-22: 139 Agriculture </a:t>
            </a:r>
            <a:r>
              <a:rPr lang="en-US" sz="2400" dirty="0" smtClean="0">
                <a:latin typeface="David" panose="020E0502060401010101" pitchFamily="34" charset="-79"/>
                <a:cs typeface="David" panose="020E0502060401010101" pitchFamily="34" charset="-79"/>
              </a:rPr>
              <a:t> in </a:t>
            </a:r>
            <a:r>
              <a:rPr lang="en-US" sz="2400" dirty="0">
                <a:latin typeface="David" panose="020E0502060401010101" pitchFamily="34" charset="-79"/>
                <a:cs typeface="David" panose="020E0502060401010101" pitchFamily="34" charset="-79"/>
              </a:rPr>
              <a:t>Electronics and Computers. agriculture </a:t>
            </a:r>
            <a:r>
              <a:rPr lang="he-IL" sz="2400" dirty="0" smtClean="0">
                <a:latin typeface="David" panose="020E0502060401010101" pitchFamily="34" charset="-79"/>
                <a:cs typeface="David" panose="020E0502060401010101" pitchFamily="34" charset="-79"/>
              </a:rPr>
              <a:t>גילת בריל</a:t>
            </a:r>
          </a:p>
          <a:p>
            <a:r>
              <a:rPr lang="he-IL" sz="2400" dirty="0" smtClean="0">
                <a:latin typeface="David" panose="020E0502060401010101" pitchFamily="34" charset="-79"/>
                <a:cs typeface="David" panose="020E0502060401010101" pitchFamily="34" charset="-79"/>
              </a:rPr>
              <a:t> </a:t>
            </a:r>
            <a:r>
              <a:rPr lang="he-IL" sz="2000" dirty="0">
                <a:latin typeface="David" panose="020E0502060401010101" pitchFamily="34" charset="-79"/>
                <a:cs typeface="David" panose="020E0502060401010101" pitchFamily="34" charset="-79"/>
              </a:rPr>
              <a:t>גידול בביקוש העולמי למזון, מחסור גדל במשאבים לחקלאות, עלייה במחירי הדשנים וחשש להשפעתה השלילית של החקלאות על איכות המים – כל אלה מעלים את הצורך לשפר מערכות חקלאיות, כך שיניבו יבולי שיא וישמרו על רווחיות, ובד בבד ינצלו משאבים בדרך חסכונית ויקטינו את ההשפעה על </a:t>
            </a:r>
            <a:r>
              <a:rPr lang="he-IL" sz="2000" dirty="0" smtClean="0">
                <a:latin typeface="David" panose="020E0502060401010101" pitchFamily="34" charset="-79"/>
                <a:cs typeface="David" panose="020E0502060401010101" pitchFamily="34" charset="-79"/>
              </a:rPr>
              <a:t>הסביבה. </a:t>
            </a:r>
          </a:p>
          <a:p>
            <a:r>
              <a:rPr lang="he-IL" sz="2000" b="1" dirty="0" smtClean="0">
                <a:latin typeface="David" panose="020E0502060401010101" pitchFamily="34" charset="-79"/>
                <a:cs typeface="David" panose="020E0502060401010101" pitchFamily="34" charset="-79"/>
              </a:rPr>
              <a:t>חקלאות </a:t>
            </a:r>
            <a:r>
              <a:rPr lang="he-IL" sz="2000" b="1" dirty="0">
                <a:latin typeface="David" panose="020E0502060401010101" pitchFamily="34" charset="-79"/>
                <a:cs typeface="David" panose="020E0502060401010101" pitchFamily="34" charset="-79"/>
              </a:rPr>
              <a:t>מוכוונת היא גישה לניהול מערכות חקלאיות היכולה לחסוך במשאבים באמצעות טיפול מותאם לסביבה </a:t>
            </a:r>
            <a:r>
              <a:rPr lang="he-IL" sz="2000" b="1" dirty="0" smtClean="0">
                <a:latin typeface="David" panose="020E0502060401010101" pitchFamily="34" charset="-79"/>
                <a:cs typeface="David" panose="020E0502060401010101" pitchFamily="34" charset="-79"/>
              </a:rPr>
              <a:t>בגישה </a:t>
            </a:r>
            <a:r>
              <a:rPr lang="he-IL" sz="2000" b="1" dirty="0">
                <a:latin typeface="David" panose="020E0502060401010101" pitchFamily="34" charset="-79"/>
                <a:cs typeface="David" panose="020E0502060401010101" pitchFamily="34" charset="-79"/>
              </a:rPr>
              <a:t>זו, רמת המשאבים שהשדות מקבלים משתנה לפי סוג הקרקע, מיקום בשטח והיסטוריית הנתונים של המקום. </a:t>
            </a:r>
            <a:r>
              <a:rPr lang="he-IL" sz="2000" dirty="0">
                <a:latin typeface="David" panose="020E0502060401010101" pitchFamily="34" charset="-79"/>
                <a:cs typeface="David" panose="020E0502060401010101" pitchFamily="34" charset="-79"/>
              </a:rPr>
              <a:t>החקלאים מזהים את השונות ביבול ובתנאי הקרקע באמצעות טכנולוגיות חדישות </a:t>
            </a:r>
            <a:r>
              <a:rPr lang="he-IL" sz="2000" dirty="0" smtClean="0">
                <a:latin typeface="David" panose="020E0502060401010101" pitchFamily="34" charset="-79"/>
                <a:cs typeface="David" panose="020E0502060401010101" pitchFamily="34" charset="-79"/>
              </a:rPr>
              <a:t>כמו</a:t>
            </a:r>
            <a:r>
              <a:rPr lang="en-US" sz="2000" dirty="0" smtClean="0">
                <a:latin typeface="David" panose="020E0502060401010101" pitchFamily="34" charset="-79"/>
                <a:cs typeface="David" panose="020E0502060401010101" pitchFamily="34" charset="-79"/>
              </a:rPr>
              <a:t>GPS </a:t>
            </a:r>
            <a:r>
              <a:rPr lang="he-IL" sz="2000" dirty="0" smtClean="0">
                <a:latin typeface="David" panose="020E0502060401010101" pitchFamily="34" charset="-79"/>
                <a:cs typeface="David" panose="020E0502060401010101" pitchFamily="34" charset="-79"/>
              </a:rPr>
              <a:t> שיטות </a:t>
            </a:r>
            <a:r>
              <a:rPr lang="he-IL" sz="2000" dirty="0">
                <a:latin typeface="David" panose="020E0502060401010101" pitchFamily="34" charset="-79"/>
                <a:cs typeface="David" panose="020E0502060401010101" pitchFamily="34" charset="-79"/>
              </a:rPr>
              <a:t>חדישות לניטור יבולי גרגירים וחיישנים מרחוק, ומנהלים את המידע והמשאבים באמצעות מערכות תקשורת וניהול מידע. ההצלחה של המערכות הממוחשבות לחלק משאבים באופן משתנה מצריכה הזנת נתונים מהימנים על גורמים כמו מיקום היבול, מחלות, מחסור בנוטריינטים, עקת מים של הצמחים או האדמה, או נזק שנגרם מחרקים או מעשבים שוטים. איסוף נתונים אלה מהשדות הינו בעייתי, במיוחד בחוות המשתרעות על שטחים חקלאיים גדולים, ולכן חיישנים מרחוק הם פתרון יעיל. אחד הכלים שאומץ בענף החקלאות המוכוונת הוא חיישנים תרמיים. מדידת טמפרטורה בקרקע ועל פני צמחי הגידולים מאפשרת חישה תרמית של עקה ומחלות, כולל עקת מים בקרקע. נתונים אלה מאפשרים </a:t>
            </a:r>
            <a:r>
              <a:rPr lang="he-IL" sz="2000" dirty="0" smtClean="0">
                <a:latin typeface="David" panose="020E0502060401010101" pitchFamily="34" charset="-79"/>
                <a:cs typeface="David" panose="020E0502060401010101" pitchFamily="34" charset="-79"/>
              </a:rPr>
              <a:t>ליצור תכנית השקיה מותאמת לצרכים המשתנים.</a:t>
            </a:r>
            <a:endParaRPr lang="he-IL" sz="2000" dirty="0"/>
          </a:p>
        </p:txBody>
      </p:sp>
      <p:sp>
        <p:nvSpPr>
          <p:cNvPr id="4" name="מציין מיקום של כותרת תחתונה 3"/>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30071454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53</a:t>
            </a:fld>
            <a:endParaRPr lang="he-IL"/>
          </a:p>
        </p:txBody>
      </p:sp>
      <p:sp>
        <p:nvSpPr>
          <p:cNvPr id="3" name="מלבן 2"/>
          <p:cNvSpPr/>
          <p:nvPr/>
        </p:nvSpPr>
        <p:spPr>
          <a:xfrm>
            <a:off x="432619" y="248812"/>
            <a:ext cx="11326761" cy="5755422"/>
          </a:xfrm>
          <a:prstGeom prst="rect">
            <a:avLst/>
          </a:prstGeom>
        </p:spPr>
        <p:txBody>
          <a:bodyPr wrap="square">
            <a:spAutoFit/>
          </a:bodyPr>
          <a:lstStyle/>
          <a:p>
            <a:r>
              <a:rPr lang="he-IL" sz="2800" b="1" dirty="0">
                <a:solidFill>
                  <a:srgbClr val="0000FF"/>
                </a:solidFill>
                <a:latin typeface="David" panose="020E0502060401010101" pitchFamily="34" charset="-79"/>
                <a:cs typeface="David" panose="020E0502060401010101" pitchFamily="34" charset="-79"/>
              </a:rPr>
              <a:t>משרד החקלאות ורשות החדשנות מגדילים את היצע התכניות לקידום תעשיית האגרוטק (טכנולוגיה חקלאית), בהיקף </a:t>
            </a:r>
            <a:r>
              <a:rPr lang="he-IL" sz="2800" b="1" dirty="0">
                <a:solidFill>
                  <a:srgbClr val="0000FF"/>
                </a:solidFill>
                <a:latin typeface="David" panose="020E0502060401010101" pitchFamily="34" charset="-79"/>
                <a:cs typeface="David" panose="020E0502060401010101" pitchFamily="34" charset="-79"/>
                <a:hlinkClick r:id="rId2"/>
              </a:rPr>
              <a:t>של</a:t>
            </a:r>
            <a:r>
              <a:rPr lang="he-IL" sz="2800" b="1" dirty="0">
                <a:solidFill>
                  <a:srgbClr val="0000FF"/>
                </a:solidFill>
                <a:latin typeface="David" panose="020E0502060401010101" pitchFamily="34" charset="-79"/>
                <a:cs typeface="David" panose="020E0502060401010101" pitchFamily="34" charset="-79"/>
              </a:rPr>
              <a:t> 20 מיליון ₪ בשנת 2018</a:t>
            </a:r>
          </a:p>
          <a:p>
            <a:r>
              <a:rPr lang="he-IL" dirty="0"/>
              <a:t>25/09/2018</a:t>
            </a:r>
          </a:p>
          <a:p>
            <a:r>
              <a:rPr lang="he-IL" dirty="0"/>
              <a:t>​התמיכה תינתן במסגרת תכנית של רשות החדשנות לקידום פרויקטים טכנולוגיים בתעשייה ובמו"פים האזוריים, וכן קידום חברות הסטארט-אפ בתעשייה העולמית </a:t>
            </a:r>
          </a:p>
          <a:p>
            <a:endParaRPr lang="he-IL" dirty="0"/>
          </a:p>
          <a:p>
            <a:r>
              <a:rPr lang="he-IL" sz="2000" dirty="0">
                <a:latin typeface="David" panose="020E0502060401010101" pitchFamily="34" charset="-79"/>
                <a:cs typeface="David" panose="020E0502060401010101" pitchFamily="34" charset="-79"/>
              </a:rPr>
              <a:t>במטרה לקדם את תעשיית האגרוטק ליצירת ולצמיחת יזמות בתחומי החקלאות כחלק ממערך החדשנות בישראל, משרד החקלאות ורשות החדשנות, מרחיבים את היצע התכניות לתמיכה בחברות חדשניות בתחום. סכום התמיכה יינתן בהיקף של 20 מיליון ₪ בשנת 2018. במסגרת זו, תינתן התמיכה בשלושה מסלולים: מחקר ופיתוח לחברות, שיתופי פעולה עם מרכזי המחקרים האזוריים של משרד החקלאות ומשרד המדע ומסלול הדגל: התקנת תכניות ההרצה ("פיילוטים") של חברות לקידום מסחורן בחו"ל. התמיכה תינתן לפיתוחים וטכנולוגיות במוצרים מבוססי צמחים ובעלי חיים, המשמשים למזון או לחומרי גלם תעשייתיים, וכן מוצרים לשיפור ולייעול תהליך הגידול של צמחים ובעלי חיים. </a:t>
            </a:r>
          </a:p>
          <a:p>
            <a:r>
              <a:rPr lang="he-IL" sz="2000" dirty="0">
                <a:latin typeface="David" panose="020E0502060401010101" pitchFamily="34" charset="-79"/>
                <a:cs typeface="David" panose="020E0502060401010101" pitchFamily="34" charset="-79"/>
              </a:rPr>
              <a:t>בהתאם למסלולי התמיכה המחודשים, חברה שתמצא כמתאימה לקבלת המענק, תקבל עד 60% מהוצאות התקציב המאושר. בנוסף, אם התוכנית תוגש על ידי חברה מאזורי העדיפות הלאומית בפריפריה, תזכה החברה לתוספת של 10% נוספים. </a:t>
            </a:r>
          </a:p>
          <a:p>
            <a:r>
              <a:rPr lang="he-IL" sz="2000" dirty="0">
                <a:latin typeface="David" panose="020E0502060401010101" pitchFamily="34" charset="-79"/>
                <a:cs typeface="David" panose="020E0502060401010101" pitchFamily="34" charset="-79"/>
              </a:rPr>
              <a:t>בין הקטגוריות לבחינת הבקשות: רמת החדשנות, רמת האתגרים, תרומת הטכנולוגיה לכלכלה הישראלית, יכולת ניהול החברה, פוטנציאל הצמיחה העסקי-כלכלי ועוד. במסגרת זו, תוקם ועדה שתבחן כל בקשה, ותכלול את אנשי הרשות לחדשנות, המדען הראשי של משרד החקלאות, נציג משרד החקלאות בתחום החדשנות ונציג ציבור. </a:t>
            </a:r>
          </a:p>
        </p:txBody>
      </p:sp>
      <p:sp>
        <p:nvSpPr>
          <p:cNvPr id="4" name="מציין מיקום של כותרת תחתונה 3"/>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79618930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54</a:t>
            </a:fld>
            <a:endParaRPr lang="he-IL"/>
          </a:p>
        </p:txBody>
      </p:sp>
      <p:sp>
        <p:nvSpPr>
          <p:cNvPr id="3" name="מלבן 2"/>
          <p:cNvSpPr/>
          <p:nvPr/>
        </p:nvSpPr>
        <p:spPr>
          <a:xfrm>
            <a:off x="561475" y="578774"/>
            <a:ext cx="10809532" cy="2215991"/>
          </a:xfrm>
          <a:prstGeom prst="rect">
            <a:avLst/>
          </a:prstGeom>
        </p:spPr>
        <p:txBody>
          <a:bodyPr wrap="square">
            <a:spAutoFit/>
          </a:bodyPr>
          <a:lstStyle/>
          <a:p>
            <a:pPr fontAlgn="ctr"/>
            <a:r>
              <a:rPr lang="he-IL" sz="3600" b="1" dirty="0">
                <a:solidFill>
                  <a:srgbClr val="0000FF"/>
                </a:solidFill>
                <a:latin typeface="David" panose="020E0502060401010101" pitchFamily="34" charset="-79"/>
                <a:cs typeface="David" panose="020E0502060401010101" pitchFamily="34" charset="-79"/>
              </a:rPr>
              <a:t>חקלאות יכולה להיות בת קיימא ואפילו לספוח פחמן</a:t>
            </a:r>
          </a:p>
          <a:p>
            <a:r>
              <a:rPr lang="he-IL" cap="all" dirty="0" smtClean="0">
                <a:solidFill>
                  <a:srgbClr val="878787"/>
                </a:solidFill>
                <a:latin typeface="David" panose="020E0502060401010101" pitchFamily="34" charset="-79"/>
                <a:cs typeface="David" panose="020E0502060401010101" pitchFamily="34" charset="-79"/>
                <a:hlinkClick r:id="rId2" tooltip="אל האתר של דר. אסף רוזנטל"/>
              </a:rPr>
              <a:t>דר</a:t>
            </a:r>
            <a:r>
              <a:rPr lang="he-IL" cap="all" dirty="0">
                <a:solidFill>
                  <a:srgbClr val="878787"/>
                </a:solidFill>
                <a:latin typeface="David" panose="020E0502060401010101" pitchFamily="34" charset="-79"/>
                <a:cs typeface="David" panose="020E0502060401010101" pitchFamily="34" charset="-79"/>
                <a:hlinkClick r:id="rId2" tooltip="אל האתר של דר. אסף רוזנטל"/>
              </a:rPr>
              <a:t>. אסף רוזנטל</a:t>
            </a:r>
            <a:r>
              <a:rPr lang="he-IL" dirty="0">
                <a:solidFill>
                  <a:srgbClr val="000000"/>
                </a:solidFill>
                <a:latin typeface="David" panose="020E0502060401010101" pitchFamily="34" charset="-79"/>
                <a:cs typeface="David" panose="020E0502060401010101" pitchFamily="34" charset="-79"/>
              </a:rPr>
              <a:t> </a:t>
            </a:r>
            <a:r>
              <a:rPr lang="he-IL" cap="all" dirty="0">
                <a:solidFill>
                  <a:srgbClr val="878787"/>
                </a:solidFill>
                <a:latin typeface="David" panose="020E0502060401010101" pitchFamily="34" charset="-79"/>
                <a:cs typeface="David" panose="020E0502060401010101" pitchFamily="34" charset="-79"/>
                <a:hlinkClick r:id="rId3"/>
              </a:rPr>
              <a:t>11 בספטמבר 2018</a:t>
            </a:r>
            <a:r>
              <a:rPr lang="he-IL" dirty="0">
                <a:solidFill>
                  <a:srgbClr val="000000"/>
                </a:solidFill>
                <a:latin typeface="David" panose="020E0502060401010101" pitchFamily="34" charset="-79"/>
                <a:cs typeface="David" panose="020E0502060401010101" pitchFamily="34" charset="-79"/>
              </a:rPr>
              <a:t> </a:t>
            </a:r>
            <a:r>
              <a:rPr lang="he-IL" cap="all" dirty="0">
                <a:solidFill>
                  <a:srgbClr val="878787"/>
                </a:solidFill>
                <a:latin typeface="David" panose="020E0502060401010101" pitchFamily="34" charset="-79"/>
                <a:cs typeface="David" panose="020E0502060401010101" pitchFamily="34" charset="-79"/>
                <a:hlinkClick r:id="rId4"/>
              </a:rPr>
              <a:t>2 תגובות</a:t>
            </a:r>
            <a:endParaRPr lang="he-IL" dirty="0">
              <a:solidFill>
                <a:srgbClr val="000000"/>
              </a:solidFill>
              <a:latin typeface="David" panose="020E0502060401010101" pitchFamily="34" charset="-79"/>
              <a:cs typeface="David" panose="020E0502060401010101" pitchFamily="34" charset="-79"/>
            </a:endParaRPr>
          </a:p>
          <a:p>
            <a:r>
              <a:rPr lang="he-IL" sz="2800" b="1" dirty="0">
                <a:solidFill>
                  <a:srgbClr val="000000"/>
                </a:solidFill>
                <a:latin typeface="David" panose="020E0502060401010101" pitchFamily="34" charset="-79"/>
                <a:cs typeface="David" panose="020E0502060401010101" pitchFamily="34" charset="-79"/>
              </a:rPr>
              <a:t>עבור רוב האנשים הקשר בין דלק מחצבי לגזי-חממה ידוע ומוכר. </a:t>
            </a:r>
            <a:endParaRPr lang="he-IL" sz="2800" b="1" dirty="0" smtClean="0">
              <a:solidFill>
                <a:srgbClr val="000000"/>
              </a:solidFill>
              <a:latin typeface="David" panose="020E0502060401010101" pitchFamily="34" charset="-79"/>
              <a:cs typeface="David" panose="020E0502060401010101" pitchFamily="34" charset="-79"/>
            </a:endParaRPr>
          </a:p>
          <a:p>
            <a:r>
              <a:rPr lang="he-IL" sz="2800" b="1" dirty="0" smtClean="0">
                <a:solidFill>
                  <a:srgbClr val="000000"/>
                </a:solidFill>
                <a:latin typeface="David" panose="020E0502060401010101" pitchFamily="34" charset="-79"/>
                <a:cs typeface="David" panose="020E0502060401010101" pitchFamily="34" charset="-79"/>
              </a:rPr>
              <a:t>פחות </a:t>
            </a:r>
            <a:r>
              <a:rPr lang="he-IL" sz="2800" b="1" dirty="0">
                <a:solidFill>
                  <a:srgbClr val="000000"/>
                </a:solidFill>
                <a:latin typeface="David" panose="020E0502060401010101" pitchFamily="34" charset="-79"/>
                <a:cs typeface="David" panose="020E0502060401010101" pitchFamily="34" charset="-79"/>
              </a:rPr>
              <a:t>אנשים מודעים ל״תרומת״ החקלאות להתחממות העולמית, ״תרומה״ שניתן להפחיתה ולהפכה לספיחת גזי-חממה ע"י ניהול נכון של המשק החקלאי</a:t>
            </a:r>
            <a:endParaRPr lang="he-IL" sz="2800" b="0" i="0" dirty="0">
              <a:solidFill>
                <a:srgbClr val="000000"/>
              </a:solidFill>
              <a:effectLst/>
              <a:latin typeface="David" panose="020E0502060401010101" pitchFamily="34" charset="-79"/>
              <a:cs typeface="David" panose="020E0502060401010101" pitchFamily="34" charset="-79"/>
            </a:endParaRPr>
          </a:p>
        </p:txBody>
      </p:sp>
      <p:sp>
        <p:nvSpPr>
          <p:cNvPr id="4" name="מלבן 3"/>
          <p:cNvSpPr/>
          <p:nvPr/>
        </p:nvSpPr>
        <p:spPr>
          <a:xfrm>
            <a:off x="4667218" y="3105834"/>
            <a:ext cx="7221794" cy="646331"/>
          </a:xfrm>
          <a:prstGeom prst="rect">
            <a:avLst/>
          </a:prstGeom>
        </p:spPr>
        <p:txBody>
          <a:bodyPr wrap="square">
            <a:spAutoFit/>
          </a:bodyPr>
          <a:lstStyle/>
          <a:p>
            <a:pPr algn="l" rtl="0"/>
            <a:r>
              <a:rPr lang="en-US" dirty="0">
                <a:hlinkClick r:id="rId4"/>
              </a:rPr>
              <a:t>https://</a:t>
            </a:r>
            <a:r>
              <a:rPr lang="en-US" dirty="0" smtClean="0">
                <a:hlinkClick r:id="rId4"/>
              </a:rPr>
              <a:t>www.hayadan.org.il/agriculture-can-absorb-carbon-1109182</a:t>
            </a:r>
            <a:endParaRPr lang="en-US" dirty="0" smtClean="0"/>
          </a:p>
          <a:p>
            <a:pPr algn="l" rtl="0"/>
            <a:endParaRPr lang="he-IL" dirty="0"/>
          </a:p>
        </p:txBody>
      </p:sp>
      <p:sp>
        <p:nvSpPr>
          <p:cNvPr id="5" name="מציין מיקום של כותרת תחתונה 4"/>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46520346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55</a:t>
            </a:fld>
            <a:endParaRPr lang="he-IL"/>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8931" y="961328"/>
            <a:ext cx="8433739" cy="1179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4002" y="2376325"/>
            <a:ext cx="5020331" cy="4400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664" y="5325288"/>
            <a:ext cx="4483484" cy="85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02664" y="282928"/>
            <a:ext cx="3489158" cy="1200329"/>
          </a:xfrm>
          <a:prstGeom prst="rect">
            <a:avLst/>
          </a:prstGeom>
          <a:noFill/>
          <a:ln w="28575">
            <a:solidFill>
              <a:schemeClr val="tx1"/>
            </a:solidFill>
          </a:ln>
        </p:spPr>
        <p:txBody>
          <a:bodyPr wrap="square" rtlCol="1">
            <a:spAutoFit/>
          </a:bodyPr>
          <a:lstStyle/>
          <a:p>
            <a:r>
              <a:rPr lang="he-IL" b="1" dirty="0"/>
              <a:t>העמקה </a:t>
            </a:r>
          </a:p>
          <a:p>
            <a:r>
              <a:rPr lang="he-IL" b="1" dirty="0" smtClean="0"/>
              <a:t>כיצד </a:t>
            </a:r>
            <a:r>
              <a:rPr lang="he-IL" b="1" dirty="0"/>
              <a:t>מתמודדים עם האתגרים</a:t>
            </a:r>
          </a:p>
          <a:p>
            <a:r>
              <a:rPr lang="he-IL" b="1" dirty="0"/>
              <a:t>וההשפעות השליליות של החקלאות על הסביבה </a:t>
            </a:r>
            <a:r>
              <a:rPr lang="he-IL" b="1" dirty="0" smtClean="0"/>
              <a:t>? </a:t>
            </a:r>
            <a:endParaRPr lang="he-IL" dirty="0" smtClean="0"/>
          </a:p>
        </p:txBody>
      </p:sp>
    </p:spTree>
    <p:extLst>
      <p:ext uri="{BB962C8B-B14F-4D97-AF65-F5344CB8AC3E}">
        <p14:creationId xmlns:p14="http://schemas.microsoft.com/office/powerpoint/2010/main" val="283517712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56</a:t>
            </a:fld>
            <a:endParaRPr lang="he-IL"/>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5911" y="257175"/>
            <a:ext cx="7296150"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8248" y="2053996"/>
            <a:ext cx="6574550" cy="4679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1154849" y="4097749"/>
            <a:ext cx="3794449" cy="722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64957" y="212735"/>
            <a:ext cx="3489158" cy="1200329"/>
          </a:xfrm>
          <a:prstGeom prst="rect">
            <a:avLst/>
          </a:prstGeom>
          <a:noFill/>
          <a:ln w="28575">
            <a:solidFill>
              <a:schemeClr val="tx1"/>
            </a:solidFill>
          </a:ln>
        </p:spPr>
        <p:txBody>
          <a:bodyPr wrap="square" rtlCol="1">
            <a:spAutoFit/>
          </a:bodyPr>
          <a:lstStyle/>
          <a:p>
            <a:r>
              <a:rPr lang="he-IL" b="1" dirty="0"/>
              <a:t>העמקה </a:t>
            </a:r>
          </a:p>
          <a:p>
            <a:r>
              <a:rPr lang="he-IL" b="1" dirty="0" smtClean="0"/>
              <a:t>כיצד </a:t>
            </a:r>
            <a:r>
              <a:rPr lang="he-IL" b="1" dirty="0"/>
              <a:t>מתמודדים עם האתגרים</a:t>
            </a:r>
          </a:p>
          <a:p>
            <a:r>
              <a:rPr lang="he-IL" b="1" dirty="0"/>
              <a:t>וההשפעות השליליות של החקלאות על הסביבה </a:t>
            </a:r>
            <a:r>
              <a:rPr lang="he-IL" b="1" dirty="0" smtClean="0"/>
              <a:t>? </a:t>
            </a:r>
            <a:endParaRPr lang="he-IL" dirty="0" smtClean="0"/>
          </a:p>
        </p:txBody>
      </p:sp>
    </p:spTree>
    <p:extLst>
      <p:ext uri="{BB962C8B-B14F-4D97-AF65-F5344CB8AC3E}">
        <p14:creationId xmlns:p14="http://schemas.microsoft.com/office/powerpoint/2010/main" val="25175493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57</a:t>
            </a:fld>
            <a:endParaRPr lang="he-IL"/>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22693"/>
            <a:ext cx="9604393" cy="3722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101" y="5317741"/>
            <a:ext cx="5192932" cy="989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49442" y="3696616"/>
            <a:ext cx="3489158" cy="1200329"/>
          </a:xfrm>
          <a:prstGeom prst="rect">
            <a:avLst/>
          </a:prstGeom>
          <a:noFill/>
          <a:ln w="28575">
            <a:solidFill>
              <a:schemeClr val="tx1"/>
            </a:solidFill>
          </a:ln>
        </p:spPr>
        <p:txBody>
          <a:bodyPr wrap="square" rtlCol="1">
            <a:spAutoFit/>
          </a:bodyPr>
          <a:lstStyle/>
          <a:p>
            <a:r>
              <a:rPr lang="he-IL" b="1" dirty="0"/>
              <a:t>העמקה </a:t>
            </a:r>
          </a:p>
          <a:p>
            <a:r>
              <a:rPr lang="he-IL" b="1" dirty="0" smtClean="0"/>
              <a:t>כיצד </a:t>
            </a:r>
            <a:r>
              <a:rPr lang="he-IL" b="1" dirty="0"/>
              <a:t>מתמודדים עם האתגרים</a:t>
            </a:r>
          </a:p>
          <a:p>
            <a:r>
              <a:rPr lang="he-IL" b="1" dirty="0"/>
              <a:t>וההשפעות השליליות של החקלאות על הסביבה </a:t>
            </a:r>
            <a:r>
              <a:rPr lang="he-IL" b="1" dirty="0" smtClean="0"/>
              <a:t>? </a:t>
            </a:r>
            <a:endParaRPr lang="he-IL" dirty="0" smtClean="0"/>
          </a:p>
        </p:txBody>
      </p:sp>
    </p:spTree>
    <p:extLst>
      <p:ext uri="{BB962C8B-B14F-4D97-AF65-F5344CB8AC3E}">
        <p14:creationId xmlns:p14="http://schemas.microsoft.com/office/powerpoint/2010/main" val="506910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58</a:t>
            </a:fld>
            <a:endParaRPr lang="he-IL"/>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422" y="384285"/>
            <a:ext cx="7191375" cy="331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5603" y="3872405"/>
            <a:ext cx="7820025"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494" y="5490902"/>
            <a:ext cx="3768612" cy="71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49442" y="1441470"/>
            <a:ext cx="3489158" cy="1200329"/>
          </a:xfrm>
          <a:prstGeom prst="rect">
            <a:avLst/>
          </a:prstGeom>
          <a:noFill/>
          <a:ln w="28575">
            <a:solidFill>
              <a:schemeClr val="tx1"/>
            </a:solidFill>
          </a:ln>
        </p:spPr>
        <p:txBody>
          <a:bodyPr wrap="square" rtlCol="1">
            <a:spAutoFit/>
          </a:bodyPr>
          <a:lstStyle/>
          <a:p>
            <a:r>
              <a:rPr lang="he-IL" b="1" dirty="0"/>
              <a:t>העמקה </a:t>
            </a:r>
          </a:p>
          <a:p>
            <a:r>
              <a:rPr lang="he-IL" b="1" dirty="0" smtClean="0"/>
              <a:t>כיצד </a:t>
            </a:r>
            <a:r>
              <a:rPr lang="he-IL" b="1" dirty="0"/>
              <a:t>מתמודדים עם האתגרים</a:t>
            </a:r>
          </a:p>
          <a:p>
            <a:r>
              <a:rPr lang="he-IL" b="1" dirty="0"/>
              <a:t>וההשפעות השליליות של החקלאות על הסביבה </a:t>
            </a:r>
            <a:r>
              <a:rPr lang="he-IL" b="1" dirty="0" smtClean="0"/>
              <a:t>? </a:t>
            </a:r>
            <a:endParaRPr lang="he-IL" dirty="0" smtClean="0"/>
          </a:p>
        </p:txBody>
      </p:sp>
    </p:spTree>
    <p:extLst>
      <p:ext uri="{BB962C8B-B14F-4D97-AF65-F5344CB8AC3E}">
        <p14:creationId xmlns:p14="http://schemas.microsoft.com/office/powerpoint/2010/main" val="306176407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59</a:t>
            </a:fld>
            <a:endParaRPr lang="he-IL"/>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311" y="5389931"/>
            <a:ext cx="4493172" cy="855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6785" y="1311823"/>
            <a:ext cx="7486650" cy="493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15311" y="317212"/>
            <a:ext cx="3489158" cy="1200329"/>
          </a:xfrm>
          <a:prstGeom prst="rect">
            <a:avLst/>
          </a:prstGeom>
          <a:noFill/>
          <a:ln w="28575">
            <a:solidFill>
              <a:schemeClr val="tx1"/>
            </a:solidFill>
          </a:ln>
        </p:spPr>
        <p:txBody>
          <a:bodyPr wrap="square" rtlCol="1">
            <a:spAutoFit/>
          </a:bodyPr>
          <a:lstStyle/>
          <a:p>
            <a:r>
              <a:rPr lang="he-IL" b="1" dirty="0"/>
              <a:t>העמקה </a:t>
            </a:r>
          </a:p>
          <a:p>
            <a:r>
              <a:rPr lang="he-IL" b="1" dirty="0" smtClean="0"/>
              <a:t>כיצד </a:t>
            </a:r>
            <a:r>
              <a:rPr lang="he-IL" b="1" dirty="0"/>
              <a:t>מתמודדים עם האתגרים</a:t>
            </a:r>
          </a:p>
          <a:p>
            <a:r>
              <a:rPr lang="he-IL" b="1" dirty="0"/>
              <a:t>וההשפעות השליליות של החקלאות על הסביבה </a:t>
            </a:r>
            <a:r>
              <a:rPr lang="he-IL" b="1" dirty="0" smtClean="0"/>
              <a:t>? </a:t>
            </a:r>
            <a:endParaRPr lang="he-IL" dirty="0" smtClean="0"/>
          </a:p>
        </p:txBody>
      </p:sp>
    </p:spTree>
    <p:extLst>
      <p:ext uri="{BB962C8B-B14F-4D97-AF65-F5344CB8AC3E}">
        <p14:creationId xmlns:p14="http://schemas.microsoft.com/office/powerpoint/2010/main" val="35877210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6</a:t>
            </a:fld>
            <a:endParaRPr lang="he-IL"/>
          </a:p>
        </p:txBody>
      </p:sp>
      <p:sp>
        <p:nvSpPr>
          <p:cNvPr id="4" name="כותרת 1"/>
          <p:cNvSpPr txBox="1">
            <a:spLocks/>
          </p:cNvSpPr>
          <p:nvPr/>
        </p:nvSpPr>
        <p:spPr>
          <a:xfrm>
            <a:off x="2688609" y="377074"/>
            <a:ext cx="9178193" cy="589936"/>
          </a:xfrm>
          <a:prstGeom prst="rect">
            <a:avLst/>
          </a:prstGeom>
        </p:spPr>
        <p:txBody>
          <a:bodyPr>
            <a:normAutofit fontScale="90000" lnSpcReduction="100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he-IL" b="1" dirty="0" smtClean="0">
                <a:solidFill>
                  <a:srgbClr val="0000FF"/>
                </a:solidFill>
                <a:latin typeface="David" panose="020E0502060401010101" pitchFamily="34" charset="-79"/>
                <a:cs typeface="David" panose="020E0502060401010101" pitchFamily="34" charset="-79"/>
              </a:rPr>
              <a:t>ב. חקלאות וסביבה  - תיאור 3 מפגשי הלימוד</a:t>
            </a:r>
            <a:endParaRPr lang="he-IL" sz="4800" dirty="0">
              <a:solidFill>
                <a:srgbClr val="0000FF"/>
              </a:solidFill>
              <a:latin typeface="David" panose="020E0502060401010101" pitchFamily="34" charset="-79"/>
              <a:cs typeface="David" panose="020E0502060401010101" pitchFamily="34" charset="-79"/>
            </a:endParaRPr>
          </a:p>
        </p:txBody>
      </p:sp>
      <p:graphicFrame>
        <p:nvGraphicFramePr>
          <p:cNvPr id="6" name="טבלה 5"/>
          <p:cNvGraphicFramePr>
            <a:graphicFrameLocks noGrp="1"/>
          </p:cNvGraphicFramePr>
          <p:nvPr>
            <p:extLst>
              <p:ext uri="{D42A27DB-BD31-4B8C-83A1-F6EECF244321}">
                <p14:modId xmlns:p14="http://schemas.microsoft.com/office/powerpoint/2010/main" val="3054345959"/>
              </p:ext>
            </p:extLst>
          </p:nvPr>
        </p:nvGraphicFramePr>
        <p:xfrm>
          <a:off x="838200" y="1047750"/>
          <a:ext cx="10924274" cy="5034280"/>
        </p:xfrm>
        <a:graphic>
          <a:graphicData uri="http://schemas.openxmlformats.org/drawingml/2006/table">
            <a:tbl>
              <a:tblPr rtl="1" firstRow="1" bandRow="1">
                <a:tableStyleId>{5C22544A-7EE6-4342-B048-85BDC9FD1C3A}</a:tableStyleId>
              </a:tblPr>
              <a:tblGrid>
                <a:gridCol w="500467">
                  <a:extLst>
                    <a:ext uri="{9D8B030D-6E8A-4147-A177-3AD203B41FA5}">
                      <a16:colId xmlns:a16="http://schemas.microsoft.com/office/drawing/2014/main" xmlns="" val="1640858532"/>
                    </a:ext>
                  </a:extLst>
                </a:gridCol>
                <a:gridCol w="1735870">
                  <a:extLst>
                    <a:ext uri="{9D8B030D-6E8A-4147-A177-3AD203B41FA5}">
                      <a16:colId xmlns:a16="http://schemas.microsoft.com/office/drawing/2014/main" xmlns="" val="1986004122"/>
                    </a:ext>
                  </a:extLst>
                </a:gridCol>
                <a:gridCol w="2961564">
                  <a:extLst>
                    <a:ext uri="{9D8B030D-6E8A-4147-A177-3AD203B41FA5}">
                      <a16:colId xmlns:a16="http://schemas.microsoft.com/office/drawing/2014/main" xmlns="" val="4056911927"/>
                    </a:ext>
                  </a:extLst>
                </a:gridCol>
                <a:gridCol w="5726373">
                  <a:extLst>
                    <a:ext uri="{9D8B030D-6E8A-4147-A177-3AD203B41FA5}">
                      <a16:colId xmlns:a16="http://schemas.microsoft.com/office/drawing/2014/main" xmlns="" val="780934501"/>
                    </a:ext>
                  </a:extLst>
                </a:gridCol>
              </a:tblGrid>
              <a:tr h="370840">
                <a:tc>
                  <a:txBody>
                    <a:bodyPr/>
                    <a:lstStyle/>
                    <a:p>
                      <a:pPr rtl="1"/>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שם המפגש</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רציונל</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solidFill>
                            <a:schemeClr val="tx1"/>
                          </a:solidFill>
                          <a:latin typeface="David" panose="020E0502060401010101" pitchFamily="34" charset="-79"/>
                          <a:cs typeface="David" panose="020E0502060401010101" pitchFamily="34" charset="-79"/>
                        </a:rPr>
                        <a:t>תיאור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291995828"/>
                  </a:ext>
                </a:extLst>
              </a:tr>
              <a:tr h="370840">
                <a:tc>
                  <a:txBody>
                    <a:bodyPr/>
                    <a:lstStyle/>
                    <a:p>
                      <a:pPr rtl="1"/>
                      <a:r>
                        <a:rPr lang="he-IL" dirty="0" smtClean="0"/>
                        <a:t>1</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b="1" dirty="0" smtClean="0">
                          <a:solidFill>
                            <a:schemeClr val="tx1"/>
                          </a:solidFill>
                          <a:latin typeface="David" panose="020E0502060401010101" pitchFamily="34" charset="-79"/>
                          <a:cs typeface="David" panose="020E0502060401010101" pitchFamily="34" charset="-79"/>
                        </a:rPr>
                        <a:t>אספקת מזון לאנושות - האתגר הבלתי נתפס</a:t>
                      </a:r>
                      <a:endParaRPr lang="he-IL" b="1"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לימוד</a:t>
                      </a:r>
                      <a:r>
                        <a:rPr lang="he-IL" baseline="0" dirty="0" smtClean="0">
                          <a:solidFill>
                            <a:schemeClr val="tx1"/>
                          </a:solidFill>
                          <a:latin typeface="David" panose="020E0502060401010101" pitchFamily="34" charset="-79"/>
                          <a:cs typeface="David" panose="020E0502060401010101" pitchFamily="34" charset="-79"/>
                        </a:rPr>
                        <a:t> אתגר אספקת מזון לכלל האנושות להמחשת הקשרים  בין החקלאות לסביבה.</a:t>
                      </a:r>
                    </a:p>
                    <a:p>
                      <a:pPr rtl="1"/>
                      <a:r>
                        <a:rPr lang="he-IL" baseline="0" dirty="0" smtClean="0">
                          <a:solidFill>
                            <a:schemeClr val="tx1"/>
                          </a:solidFill>
                          <a:latin typeface="David" panose="020E0502060401010101" pitchFamily="34" charset="-79"/>
                          <a:cs typeface="David" panose="020E0502060401010101" pitchFamily="34" charset="-79"/>
                        </a:rPr>
                        <a:t>הבנת סוגי הקשרים הבסיסיים בין חקלאות לסביבה על מנת להתמודד בהצלחה עם האתגר. </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dirty="0" smtClean="0">
                          <a:solidFill>
                            <a:schemeClr val="tx1"/>
                          </a:solidFill>
                          <a:latin typeface="David" panose="020E0502060401010101" pitchFamily="34" charset="-79"/>
                          <a:cs typeface="David" panose="020E0502060401010101" pitchFamily="34" charset="-79"/>
                        </a:rPr>
                        <a:t>חיוניות ודחיפות תרומת החקלאות לתזונת העולם בהווה ובעתיד מחייבת אותנו להבנה ולפעולה בגין ההשפעות הללו. כך ערכים של קיום, זכות למזון ראוי ומספק יחד עם ערכות הדדיות וקיימות מזמנים דיונים בעלי משמעות ללומדים.</a:t>
                      </a:r>
                    </a:p>
                    <a:p>
                      <a:pPr rtl="1"/>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953176606"/>
                  </a:ext>
                </a:extLst>
              </a:tr>
              <a:tr h="370840">
                <a:tc>
                  <a:txBody>
                    <a:bodyPr/>
                    <a:lstStyle/>
                    <a:p>
                      <a:pPr rtl="1"/>
                      <a:r>
                        <a:rPr lang="he-IL" dirty="0" smtClean="0"/>
                        <a:t>2</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b="1" dirty="0" smtClean="0">
                          <a:solidFill>
                            <a:schemeClr val="tx1"/>
                          </a:solidFill>
                          <a:latin typeface="David" panose="020E0502060401010101" pitchFamily="34" charset="-79"/>
                          <a:cs typeface="David" panose="020E0502060401010101" pitchFamily="34" charset="-79"/>
                        </a:rPr>
                        <a:t>3.5 מ"ר של מחסה לאדם -כיצד מתמודדים עם אסונות טבע ?</a:t>
                      </a:r>
                      <a:endParaRPr lang="he-IL" b="1"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אסונות טבע</a:t>
                      </a:r>
                      <a:r>
                        <a:rPr lang="he-IL" baseline="0" dirty="0" smtClean="0">
                          <a:solidFill>
                            <a:schemeClr val="tx1"/>
                          </a:solidFill>
                          <a:latin typeface="David" panose="020E0502060401010101" pitchFamily="34" charset="-79"/>
                          <a:cs typeface="David" panose="020E0502060401010101" pitchFamily="34" charset="-79"/>
                        </a:rPr>
                        <a:t> ממחישים נקודות קיצון במערכות הקשרים הסבוכות של כדור הארץ. הבנת חיוניות שמירת איזונים בהשפעות החקלאות על הסביבה</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חקלאות משפיעה מהותית על הסביבה בהיבטים רבים: שימוש במשאבים, איכות המים, האוויר והקרקע, מגורי, תיירות ופנאי. כתוצאה של פעולה אנושית והמתבצעת על שטח נרחב. בישראל ובמדינות רבות היא המשפיעה העיקרית על הסביבה..</a:t>
                      </a:r>
                    </a:p>
                    <a:p>
                      <a:pPr rtl="1"/>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938906830"/>
                  </a:ext>
                </a:extLst>
              </a:tr>
              <a:tr h="370840">
                <a:tc>
                  <a:txBody>
                    <a:bodyPr/>
                    <a:lstStyle/>
                    <a:p>
                      <a:pPr rtl="1"/>
                      <a:r>
                        <a:rPr lang="he-IL" dirty="0" smtClean="0"/>
                        <a:t>3</a:t>
                      </a:r>
                      <a:endParaRPr lang="he-IL"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b="1" dirty="0" smtClean="0">
                          <a:solidFill>
                            <a:schemeClr val="tx1"/>
                          </a:solidFill>
                          <a:latin typeface="David" panose="020E0502060401010101" pitchFamily="34" charset="-79"/>
                          <a:cs typeface="David" panose="020E0502060401010101" pitchFamily="34" charset="-79"/>
                        </a:rPr>
                        <a:t>החיפוש</a:t>
                      </a:r>
                      <a:r>
                        <a:rPr lang="he-IL" b="1" baseline="0" dirty="0" smtClean="0">
                          <a:solidFill>
                            <a:schemeClr val="tx1"/>
                          </a:solidFill>
                          <a:latin typeface="David" panose="020E0502060401010101" pitchFamily="34" charset="-79"/>
                          <a:cs typeface="David" panose="020E0502060401010101" pitchFamily="34" charset="-79"/>
                        </a:rPr>
                        <a:t> אחר הקשר – המערכת הסמויה מן העין</a:t>
                      </a:r>
                      <a:endParaRPr lang="he-IL" b="1"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החקלאות היא חלק ממערכת מורכבת ביוספרית בה קיימים קשרים והשפעות, חלקם ישירים וניתנים להבנה והסבר וחלקם סמויים מן העין ולא בהכרח ידועים ומובנים מדעית. הדוגמה המוכרת ביותר היא ההתחממות הגלובלית והקשר עם 'אפקט החממה'. </a:t>
                      </a:r>
                    </a:p>
                    <a:p>
                      <a:pPr rtl="1"/>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892977701"/>
                  </a:ext>
                </a:extLst>
              </a:tr>
            </a:tbl>
          </a:graphicData>
        </a:graphic>
      </p:graphicFrame>
    </p:spTree>
    <p:extLst>
      <p:ext uri="{BB962C8B-B14F-4D97-AF65-F5344CB8AC3E}">
        <p14:creationId xmlns:p14="http://schemas.microsoft.com/office/powerpoint/2010/main" val="567295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60</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4" name="מלבן 3"/>
          <p:cNvSpPr/>
          <p:nvPr/>
        </p:nvSpPr>
        <p:spPr>
          <a:xfrm>
            <a:off x="2681229" y="470736"/>
            <a:ext cx="9193542" cy="1077218"/>
          </a:xfrm>
          <a:prstGeom prst="rect">
            <a:avLst/>
          </a:prstGeom>
        </p:spPr>
        <p:txBody>
          <a:bodyPr wrap="none">
            <a:spAutoFit/>
          </a:bodyPr>
          <a:lstStyle/>
          <a:p>
            <a:r>
              <a:rPr lang="he-IL" sz="3200" b="1" dirty="0">
                <a:solidFill>
                  <a:srgbClr val="0000FF"/>
                </a:solidFill>
                <a:latin typeface="David" panose="020E0502060401010101" pitchFamily="34" charset="-79"/>
                <a:cs typeface="David" panose="020E0502060401010101" pitchFamily="34" charset="-79"/>
              </a:rPr>
              <a:t>קריסתה השקטה של ממלכת </a:t>
            </a:r>
            <a:r>
              <a:rPr lang="he-IL" sz="3200" b="1" dirty="0" smtClean="0">
                <a:solidFill>
                  <a:srgbClr val="0000FF"/>
                </a:solidFill>
                <a:latin typeface="David" panose="020E0502060401010101" pitchFamily="34" charset="-79"/>
                <a:cs typeface="David" panose="020E0502060401010101" pitchFamily="34" charset="-79"/>
              </a:rPr>
              <a:t>החרקים  -</a:t>
            </a:r>
          </a:p>
          <a:p>
            <a:r>
              <a:rPr lang="he-IL" sz="3200" b="1" dirty="0" smtClean="0">
                <a:solidFill>
                  <a:srgbClr val="0000FF"/>
                </a:solidFill>
                <a:latin typeface="David" panose="020E0502060401010101" pitchFamily="34" charset="-79"/>
                <a:cs typeface="David" panose="020E0502060401010101" pitchFamily="34" charset="-79"/>
              </a:rPr>
              <a:t> </a:t>
            </a:r>
            <a:r>
              <a:rPr lang="he-IL" sz="3200" b="1" i="1" dirty="0" smtClean="0">
                <a:solidFill>
                  <a:srgbClr val="0000FF"/>
                </a:solidFill>
                <a:latin typeface="David" panose="020E0502060401010101" pitchFamily="34" charset="-79"/>
                <a:cs typeface="David" panose="020E0502060401010101" pitchFamily="34" charset="-79"/>
              </a:rPr>
              <a:t>חיבור להיעלמות הדבורים המהווים מאביק מהותי לגידולים</a:t>
            </a:r>
            <a:endParaRPr lang="he-IL" sz="3200" b="1" i="1" dirty="0">
              <a:solidFill>
                <a:srgbClr val="0000FF"/>
              </a:solidFill>
              <a:effectLst/>
              <a:latin typeface="David" panose="020E0502060401010101" pitchFamily="34" charset="-79"/>
              <a:cs typeface="David" panose="020E0502060401010101" pitchFamily="34" charset="-79"/>
            </a:endParaRPr>
          </a:p>
        </p:txBody>
      </p:sp>
      <p:sp>
        <p:nvSpPr>
          <p:cNvPr id="5" name="מלבן 4"/>
          <p:cNvSpPr/>
          <p:nvPr/>
        </p:nvSpPr>
        <p:spPr>
          <a:xfrm>
            <a:off x="838200" y="1774493"/>
            <a:ext cx="11036571" cy="2677656"/>
          </a:xfrm>
          <a:prstGeom prst="rect">
            <a:avLst/>
          </a:prstGeom>
        </p:spPr>
        <p:txBody>
          <a:bodyPr wrap="square">
            <a:spAutoFit/>
          </a:bodyPr>
          <a:lstStyle/>
          <a:p>
            <a:r>
              <a:rPr lang="he-IL" sz="2400" i="1" dirty="0">
                <a:solidFill>
                  <a:srgbClr val="48535D"/>
                </a:solidFill>
                <a:latin typeface="David" panose="020E0502060401010101" pitchFamily="34" charset="-79"/>
                <a:cs typeface="David" panose="020E0502060401010101" pitchFamily="34" charset="-79"/>
              </a:rPr>
              <a:t>שורה של מחקרים חושפת פגיעה קשה באוכלוסיות החרקים בעולם בשל פעילות האדם. התמוטטות ממלכת החרקים עלולה לגרום לפגיעה קשה במערכת האקולוגית </a:t>
            </a:r>
            <a:r>
              <a:rPr lang="he-IL" sz="2400" i="1" dirty="0">
                <a:solidFill>
                  <a:srgbClr val="48535D"/>
                </a:solidFill>
                <a:latin typeface="David" panose="020E0502060401010101" pitchFamily="34" charset="-79"/>
                <a:cs typeface="David" panose="020E0502060401010101" pitchFamily="34" charset="-79"/>
                <a:hlinkClick r:id="rId2"/>
              </a:rPr>
              <a:t>ובמערך</a:t>
            </a:r>
            <a:r>
              <a:rPr lang="he-IL" sz="2400" i="1" dirty="0">
                <a:solidFill>
                  <a:srgbClr val="48535D"/>
                </a:solidFill>
                <a:latin typeface="David" panose="020E0502060401010101" pitchFamily="34" charset="-79"/>
                <a:cs typeface="David" panose="020E0502060401010101" pitchFamily="34" charset="-79"/>
              </a:rPr>
              <a:t> ייצור </a:t>
            </a:r>
            <a:r>
              <a:rPr lang="he-IL" sz="2400" i="1" dirty="0" smtClean="0">
                <a:solidFill>
                  <a:srgbClr val="48535D"/>
                </a:solidFill>
                <a:latin typeface="David" panose="020E0502060401010101" pitchFamily="34" charset="-79"/>
                <a:cs typeface="David" panose="020E0502060401010101" pitchFamily="34" charset="-79"/>
              </a:rPr>
              <a:t>המזון 25       </a:t>
            </a:r>
            <a:r>
              <a:rPr lang="he-IL" sz="2400" i="1" dirty="0">
                <a:solidFill>
                  <a:srgbClr val="48535D"/>
                </a:solidFill>
                <a:latin typeface="David" panose="020E0502060401010101" pitchFamily="34" charset="-79"/>
                <a:cs typeface="David" panose="020E0502060401010101" pitchFamily="34" charset="-79"/>
              </a:rPr>
              <a:t>בדצמבר 2018 </a:t>
            </a:r>
            <a:endParaRPr lang="he-IL" sz="2400" i="1" dirty="0" smtClean="0">
              <a:solidFill>
                <a:srgbClr val="48535D"/>
              </a:solidFill>
              <a:latin typeface="David" panose="020E0502060401010101" pitchFamily="34" charset="-79"/>
              <a:cs typeface="David" panose="020E0502060401010101" pitchFamily="34" charset="-79"/>
            </a:endParaRPr>
          </a:p>
          <a:p>
            <a:r>
              <a:rPr lang="he-IL" sz="2400" dirty="0" smtClean="0">
                <a:latin typeface="David" panose="020E0502060401010101" pitchFamily="34" charset="-79"/>
                <a:cs typeface="David" panose="020E0502060401010101" pitchFamily="34" charset="-79"/>
              </a:rPr>
              <a:t>...אחד </a:t>
            </a:r>
            <a:r>
              <a:rPr lang="he-IL" sz="2400" dirty="0">
                <a:latin typeface="David" panose="020E0502060401010101" pitchFamily="34" charset="-79"/>
                <a:cs typeface="David" panose="020E0502060401010101" pitchFamily="34" charset="-79"/>
              </a:rPr>
              <a:t>מתפקידיהם המרכזיים של החרקים הוא האבקת פרחים, תהליך חיוני שבלעדיו הצמח לא מסוגל לייצר פירות וזרעים. ההאבקה מתבצעת בעיקר על ידי דבורים, וכן על ידי חרקים אחרים כגון פרפרים, זבובים וחיפושיות. חלק גדול מהיבולים שמגדל האדם תלויים בהאבקה על ידי חרקים, כך שפגיעה בחרקים משמעותה פגיעה במזון שלנו</a:t>
            </a:r>
            <a:r>
              <a:rPr lang="he-IL" sz="2400" dirty="0" smtClean="0">
                <a:latin typeface="David" panose="020E0502060401010101" pitchFamily="34" charset="-79"/>
                <a:cs typeface="David" panose="020E0502060401010101" pitchFamily="34" charset="-79"/>
              </a:rPr>
              <a:t>....</a:t>
            </a:r>
            <a:endParaRPr lang="he-IL" sz="2400" dirty="0">
              <a:latin typeface="David" panose="020E0502060401010101" pitchFamily="34" charset="-79"/>
              <a:cs typeface="David" panose="020E0502060401010101" pitchFamily="34" charset="-79"/>
            </a:endParaRPr>
          </a:p>
        </p:txBody>
      </p:sp>
      <p:sp>
        <p:nvSpPr>
          <p:cNvPr id="6" name="TextBox 5"/>
          <p:cNvSpPr txBox="1"/>
          <p:nvPr/>
        </p:nvSpPr>
        <p:spPr>
          <a:xfrm>
            <a:off x="336885" y="222228"/>
            <a:ext cx="1872915" cy="1200329"/>
          </a:xfrm>
          <a:prstGeom prst="rect">
            <a:avLst/>
          </a:prstGeom>
          <a:noFill/>
          <a:ln w="28575">
            <a:solidFill>
              <a:schemeClr val="tx1"/>
            </a:solidFill>
          </a:ln>
        </p:spPr>
        <p:txBody>
          <a:bodyPr wrap="square" rtlCol="1">
            <a:spAutoFit/>
          </a:bodyPr>
          <a:lstStyle/>
          <a:p>
            <a:r>
              <a:rPr lang="he-IL" b="1" dirty="0" smtClean="0"/>
              <a:t>השפעות החקלאות על סביבה -</a:t>
            </a:r>
            <a:endParaRPr lang="he-IL" b="1" dirty="0"/>
          </a:p>
          <a:p>
            <a:r>
              <a:rPr lang="he-IL" b="1" dirty="0" smtClean="0"/>
              <a:t>כוונים להעמקה </a:t>
            </a:r>
            <a:endParaRPr lang="he-IL" dirty="0" smtClean="0"/>
          </a:p>
        </p:txBody>
      </p:sp>
    </p:spTree>
    <p:extLst>
      <p:ext uri="{BB962C8B-B14F-4D97-AF65-F5344CB8AC3E}">
        <p14:creationId xmlns:p14="http://schemas.microsoft.com/office/powerpoint/2010/main" val="382175949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61</a:t>
            </a:fld>
            <a:endParaRPr lang="he-IL"/>
          </a:p>
        </p:txBody>
      </p:sp>
      <p:sp>
        <p:nvSpPr>
          <p:cNvPr id="4" name="Rectangle 3"/>
          <p:cNvSpPr/>
          <p:nvPr/>
        </p:nvSpPr>
        <p:spPr>
          <a:xfrm>
            <a:off x="409433" y="664151"/>
            <a:ext cx="11071367" cy="4708981"/>
          </a:xfrm>
          <a:prstGeom prst="rect">
            <a:avLst/>
          </a:prstGeom>
        </p:spPr>
        <p:txBody>
          <a:bodyPr wrap="square">
            <a:spAutoFit/>
          </a:bodyPr>
          <a:lstStyle/>
          <a:p>
            <a:r>
              <a:rPr lang="he-IL" sz="2400" b="1" dirty="0">
                <a:solidFill>
                  <a:srgbClr val="0000FF"/>
                </a:solidFill>
                <a:latin typeface="David" panose="020E0502060401010101" pitchFamily="34" charset="-79"/>
                <a:cs typeface="David" panose="020E0502060401010101" pitchFamily="34" charset="-79"/>
              </a:rPr>
              <a:t>חקלאות חכמה</a:t>
            </a:r>
          </a:p>
          <a:p>
            <a:r>
              <a:rPr lang="he-IL" sz="2400" b="1" dirty="0">
                <a:solidFill>
                  <a:srgbClr val="0000FF"/>
                </a:solidFill>
                <a:latin typeface="David" panose="020E0502060401010101" pitchFamily="34" charset="-79"/>
                <a:cs typeface="David" panose="020E0502060401010101" pitchFamily="34" charset="-79"/>
              </a:rPr>
              <a:t>שילוב טכנולוגיות ניהול מידע ותקשורת בחקלאות והשלכותיו</a:t>
            </a:r>
          </a:p>
          <a:p>
            <a:pPr algn="l" rtl="0"/>
            <a:r>
              <a:rPr lang="en-US" dirty="0" smtClean="0"/>
              <a:t>Smart farming is the key to sustainable agriculture </a:t>
            </a:r>
            <a:r>
              <a:rPr lang="en-US" dirty="0"/>
              <a:t>sustainable </a:t>
            </a:r>
            <a:r>
              <a:rPr lang="en-US" dirty="0" smtClean="0"/>
              <a:t> 2017</a:t>
            </a:r>
            <a:r>
              <a:rPr lang="en-US" dirty="0"/>
              <a:t>. </a:t>
            </a:r>
            <a:r>
              <a:rPr lang="en-US" dirty="0" smtClean="0"/>
              <a:t>N</a:t>
            </a:r>
            <a:r>
              <a:rPr lang="en-US" dirty="0"/>
              <a:t>, </a:t>
            </a:r>
            <a:r>
              <a:rPr lang="en-US" dirty="0" smtClean="0"/>
              <a:t>Buchmann, </a:t>
            </a:r>
            <a:r>
              <a:rPr lang="en-US" dirty="0"/>
              <a:t>&amp; R, Huber., R, Finger., A, Walter</a:t>
            </a:r>
          </a:p>
          <a:p>
            <a:r>
              <a:rPr lang="en-US" dirty="0"/>
              <a:t> </a:t>
            </a:r>
          </a:p>
          <a:p>
            <a:r>
              <a:rPr lang="he-IL" dirty="0">
                <a:latin typeface="David" panose="020E0502060401010101" pitchFamily="34" charset="-79"/>
                <a:cs typeface="David" panose="020E0502060401010101" pitchFamily="34" charset="-79"/>
              </a:rPr>
              <a:t>עיבוד: גילת בריל</a:t>
            </a:r>
          </a:p>
          <a:p>
            <a:r>
              <a:rPr lang="he-IL" dirty="0">
                <a:latin typeface="David" panose="020E0502060401010101" pitchFamily="34" charset="-79"/>
                <a:cs typeface="David" panose="020E0502060401010101" pitchFamily="34" charset="-79"/>
              </a:rPr>
              <a:t>משחר האנושות ועד היום עברה החקלאות מהפכות רבות</a:t>
            </a:r>
            <a:r>
              <a:rPr lang="he-IL" dirty="0" smtClean="0">
                <a:latin typeface="David" panose="020E0502060401010101" pitchFamily="34" charset="-79"/>
                <a:cs typeface="David" panose="020E0502060401010101" pitchFamily="34" charset="-79"/>
              </a:rPr>
              <a:t>: החל </a:t>
            </a:r>
            <a:r>
              <a:rPr lang="he-IL" dirty="0">
                <a:latin typeface="David" panose="020E0502060401010101" pitchFamily="34" charset="-79"/>
                <a:cs typeface="David" panose="020E0502060401010101" pitchFamily="34" charset="-79"/>
              </a:rPr>
              <a:t>בביות בעלי חיים וצמחים לפני אלפי שנים, וכלה בפיתוח</a:t>
            </a:r>
          </a:p>
          <a:p>
            <a:r>
              <a:rPr lang="he-IL" dirty="0">
                <a:latin typeface="David" panose="020E0502060401010101" pitchFamily="34" charset="-79"/>
                <a:cs typeface="David" panose="020E0502060401010101" pitchFamily="34" charset="-79"/>
              </a:rPr>
              <a:t>מיכון, דשנים וחומרי הדברה לפני כמה עשורים. כיום </a:t>
            </a:r>
            <a:r>
              <a:rPr lang="he-IL" dirty="0" smtClean="0">
                <a:latin typeface="David" panose="020E0502060401010101" pitchFamily="34" charset="-79"/>
                <a:cs typeface="David" panose="020E0502060401010101" pitchFamily="34" charset="-79"/>
              </a:rPr>
              <a:t>עומדת החקלאות </a:t>
            </a:r>
            <a:r>
              <a:rPr lang="he-IL" dirty="0">
                <a:latin typeface="David" panose="020E0502060401010101" pitchFamily="34" charset="-79"/>
                <a:cs typeface="David" panose="020E0502060401010101" pitchFamily="34" charset="-79"/>
              </a:rPr>
              <a:t>בפני מהפכה חדשה: חקלאות חכמה, המשלבת</a:t>
            </a:r>
          </a:p>
          <a:p>
            <a:r>
              <a:rPr lang="he-IL" dirty="0">
                <a:latin typeface="David" panose="020E0502060401010101" pitchFamily="34" charset="-79"/>
                <a:cs typeface="David" panose="020E0502060401010101" pitchFamily="34" charset="-79"/>
              </a:rPr>
              <a:t>טכנולוגיות ניהול מידע ותקשורת ממוחשבות. לאלה </a:t>
            </a:r>
            <a:r>
              <a:rPr lang="he-IL" dirty="0" smtClean="0">
                <a:latin typeface="David" panose="020E0502060401010101" pitchFamily="34" charset="-79"/>
                <a:cs typeface="David" panose="020E0502060401010101" pitchFamily="34" charset="-79"/>
              </a:rPr>
              <a:t>מצטרפות המצאות </a:t>
            </a:r>
            <a:r>
              <a:rPr lang="he-IL" dirty="0">
                <a:latin typeface="David" panose="020E0502060401010101" pitchFamily="34" charset="-79"/>
                <a:cs typeface="David" panose="020E0502060401010101" pitchFamily="34" charset="-79"/>
              </a:rPr>
              <a:t>כמו </a:t>
            </a:r>
            <a:r>
              <a:rPr lang="he-IL" dirty="0" err="1">
                <a:latin typeface="David" panose="020E0502060401010101" pitchFamily="34" charset="-79"/>
                <a:cs typeface="David" panose="020E0502060401010101" pitchFamily="34" charset="-79"/>
              </a:rPr>
              <a:t>רחפנים</a:t>
            </a:r>
            <a:r>
              <a:rPr lang="he-IL" dirty="0">
                <a:latin typeface="David" panose="020E0502060401010101" pitchFamily="34" charset="-79"/>
                <a:cs typeface="David" panose="020E0502060401010101" pitchFamily="34" charset="-79"/>
              </a:rPr>
              <a:t> בעלי בקרת טיסה אוטונומית ומצלמות</a:t>
            </a:r>
          </a:p>
          <a:p>
            <a:r>
              <a:rPr lang="he-IL" dirty="0">
                <a:latin typeface="David" panose="020E0502060401010101" pitchFamily="34" charset="-79"/>
                <a:cs typeface="David" panose="020E0502060401010101" pitchFamily="34" charset="-79"/>
              </a:rPr>
              <a:t>רגישות היוצרות תמונות איכותיות, שבעזרתם אפשר </a:t>
            </a:r>
            <a:r>
              <a:rPr lang="he-IL" dirty="0" smtClean="0">
                <a:latin typeface="David" panose="020E0502060401010101" pitchFamily="34" charset="-79"/>
                <a:cs typeface="David" panose="020E0502060401010101" pitchFamily="34" charset="-79"/>
              </a:rPr>
              <a:t>לחשב שינויים </a:t>
            </a:r>
            <a:r>
              <a:rPr lang="he-IL" dirty="0">
                <a:latin typeface="David" panose="020E0502060401010101" pitchFamily="34" charset="-79"/>
                <a:cs typeface="David" panose="020E0502060401010101" pitchFamily="34" charset="-79"/>
              </a:rPr>
              <a:t>בביומסה ובפוריות של יבולים (2014, </a:t>
            </a:r>
            <a:r>
              <a:rPr lang="en-US" dirty="0">
                <a:latin typeface="David" panose="020E0502060401010101" pitchFamily="34" charset="-79"/>
                <a:cs typeface="David" panose="020E0502060401010101" pitchFamily="34" charset="-79"/>
              </a:rPr>
              <a:t>Li ;(</a:t>
            </a:r>
            <a:r>
              <a:rPr lang="he-IL" dirty="0">
                <a:latin typeface="David" panose="020E0502060401010101" pitchFamily="34" charset="-79"/>
                <a:cs typeface="David" panose="020E0502060401010101" pitchFamily="34" charset="-79"/>
              </a:rPr>
              <a:t>או טכנולוגיות</a:t>
            </a:r>
          </a:p>
          <a:p>
            <a:r>
              <a:rPr lang="he-IL" dirty="0">
                <a:latin typeface="David" panose="020E0502060401010101" pitchFamily="34" charset="-79"/>
                <a:cs typeface="David" panose="020E0502060401010101" pitchFamily="34" charset="-79"/>
              </a:rPr>
              <a:t>של גדרות וירטואליות המאפשרות לפקח מרחוק על </a:t>
            </a:r>
            <a:r>
              <a:rPr lang="he-IL" dirty="0" smtClean="0">
                <a:latin typeface="David" panose="020E0502060401010101" pitchFamily="34" charset="-79"/>
                <a:cs typeface="David" panose="020E0502060401010101" pitchFamily="34" charset="-79"/>
              </a:rPr>
              <a:t>תנועת בקר</a:t>
            </a:r>
            <a:r>
              <a:rPr lang="he-IL" dirty="0">
                <a:latin typeface="David" panose="020E0502060401010101" pitchFamily="34" charset="-79"/>
                <a:cs typeface="David" panose="020E0502060401010101" pitchFamily="34" charset="-79"/>
              </a:rPr>
              <a:t>, באמצעות חיישנים וקולרים מתאימים על צוואר </a:t>
            </a:r>
            <a:r>
              <a:rPr lang="he-IL" dirty="0" smtClean="0">
                <a:latin typeface="David" panose="020E0502060401010101" pitchFamily="34" charset="-79"/>
                <a:cs typeface="David" panose="020E0502060401010101" pitchFamily="34" charset="-79"/>
              </a:rPr>
              <a:t>בעלי החיים </a:t>
            </a:r>
            <a:r>
              <a:rPr lang="he-IL" dirty="0">
                <a:latin typeface="David" panose="020E0502060401010101" pitchFamily="34" charset="-79"/>
                <a:cs typeface="David" panose="020E0502060401010101" pitchFamily="34" charset="-79"/>
              </a:rPr>
              <a:t>(2011, </a:t>
            </a:r>
            <a:r>
              <a:rPr lang="en-US" dirty="0" err="1">
                <a:latin typeface="David" panose="020E0502060401010101" pitchFamily="34" charset="-79"/>
                <a:cs typeface="David" panose="020E0502060401010101" pitchFamily="34" charset="-79"/>
              </a:rPr>
              <a:t>Umstatter</a:t>
            </a:r>
            <a:r>
              <a:rPr lang="en-US" dirty="0">
                <a:latin typeface="David" panose="020E0502060401010101" pitchFamily="34" charset="-79"/>
                <a:cs typeface="David" panose="020E0502060401010101" pitchFamily="34" charset="-79"/>
              </a:rPr>
              <a:t> .(</a:t>
            </a:r>
            <a:r>
              <a:rPr lang="he-IL" dirty="0">
                <a:latin typeface="David" panose="020E0502060401010101" pitchFamily="34" charset="-79"/>
                <a:cs typeface="David" panose="020E0502060401010101" pitchFamily="34" charset="-79"/>
              </a:rPr>
              <a:t>ההתפתחויות הטכנולוגיות </a:t>
            </a:r>
            <a:r>
              <a:rPr lang="he-IL" dirty="0" smtClean="0">
                <a:latin typeface="David" panose="020E0502060401010101" pitchFamily="34" charset="-79"/>
                <a:cs typeface="David" panose="020E0502060401010101" pitchFamily="34" charset="-79"/>
              </a:rPr>
              <a:t>האלה יוצרות </a:t>
            </a:r>
            <a:r>
              <a:rPr lang="he-IL" dirty="0">
                <a:latin typeface="David" panose="020E0502060401010101" pitchFamily="34" charset="-79"/>
                <a:cs typeface="David" panose="020E0502060401010101" pitchFamily="34" charset="-79"/>
              </a:rPr>
              <a:t>שינויים משמעותיים מאוד בענף החקלאות לא </a:t>
            </a:r>
            <a:r>
              <a:rPr lang="he-IL" dirty="0" smtClean="0">
                <a:latin typeface="David" panose="020E0502060401010101" pitchFamily="34" charset="-79"/>
                <a:cs typeface="David" panose="020E0502060401010101" pitchFamily="34" charset="-79"/>
              </a:rPr>
              <a:t>רק במדינות </a:t>
            </a:r>
            <a:r>
              <a:rPr lang="he-IL" dirty="0">
                <a:latin typeface="David" panose="020E0502060401010101" pitchFamily="34" charset="-79"/>
                <a:cs typeface="David" panose="020E0502060401010101" pitchFamily="34" charset="-79"/>
              </a:rPr>
              <a:t>מפותחות; במדינות מתפתחות, שמוטמעות </a:t>
            </a:r>
            <a:r>
              <a:rPr lang="he-IL" dirty="0" smtClean="0">
                <a:latin typeface="David" panose="020E0502060401010101" pitchFamily="34" charset="-79"/>
                <a:cs typeface="David" panose="020E0502060401010101" pitchFamily="34" charset="-79"/>
              </a:rPr>
              <a:t>בהן במהירות </a:t>
            </a:r>
            <a:r>
              <a:rPr lang="he-IL" dirty="0">
                <a:latin typeface="David" panose="020E0502060401010101" pitchFamily="34" charset="-79"/>
                <a:cs typeface="David" panose="020E0502060401010101" pitchFamily="34" charset="-79"/>
              </a:rPr>
              <a:t>רבה טכנולוגיות ניהול מידע ותקשורת </a:t>
            </a:r>
            <a:r>
              <a:rPr lang="he-IL" dirty="0" smtClean="0">
                <a:latin typeface="David" panose="020E0502060401010101" pitchFamily="34" charset="-79"/>
                <a:cs typeface="David" panose="020E0502060401010101" pitchFamily="34" charset="-79"/>
              </a:rPr>
              <a:t>ממוחשבות )</a:t>
            </a:r>
            <a:r>
              <a:rPr lang="he-IL" dirty="0">
                <a:latin typeface="David" panose="020E0502060401010101" pitchFamily="34" charset="-79"/>
                <a:cs typeface="David" panose="020E0502060401010101" pitchFamily="34" charset="-79"/>
              </a:rPr>
              <a:t>כמו טלפונים ניידים וגישה למרשתת(, הן יכולות לחזות </a:t>
            </a:r>
            <a:r>
              <a:rPr lang="he-IL" dirty="0" smtClean="0">
                <a:latin typeface="David" panose="020E0502060401010101" pitchFamily="34" charset="-79"/>
                <a:cs typeface="David" panose="020E0502060401010101" pitchFamily="34" charset="-79"/>
              </a:rPr>
              <a:t>בצורת עונתית </a:t>
            </a:r>
            <a:r>
              <a:rPr lang="he-IL" dirty="0">
                <a:latin typeface="David" panose="020E0502060401010101" pitchFamily="34" charset="-79"/>
                <a:cs typeface="David" panose="020E0502060401010101" pitchFamily="34" charset="-79"/>
              </a:rPr>
              <a:t>או לפתח חקלאות מותאמת לאקלים.</a:t>
            </a:r>
          </a:p>
          <a:p>
            <a:r>
              <a:rPr lang="he-IL" dirty="0">
                <a:latin typeface="David" panose="020E0502060401010101" pitchFamily="34" charset="-79"/>
                <a:cs typeface="David" panose="020E0502060401010101" pitchFamily="34" charset="-79"/>
              </a:rPr>
              <a:t>כמו בכל התפתחות טכנולוגית, יש הרואים בטכנולוגיות </a:t>
            </a:r>
            <a:r>
              <a:rPr lang="he-IL" dirty="0" smtClean="0">
                <a:latin typeface="David" panose="020E0502060401010101" pitchFamily="34" charset="-79"/>
                <a:cs typeface="David" panose="020E0502060401010101" pitchFamily="34" charset="-79"/>
              </a:rPr>
              <a:t>המידע והתקשורת </a:t>
            </a:r>
            <a:r>
              <a:rPr lang="he-IL" dirty="0">
                <a:latin typeface="David" panose="020E0502060401010101" pitchFamily="34" charset="-79"/>
                <a:cs typeface="David" panose="020E0502060401010101" pitchFamily="34" charset="-79"/>
              </a:rPr>
              <a:t>ברכה ויש החוששים מעצם קיומן. לכן, בפתח </a:t>
            </a:r>
            <a:r>
              <a:rPr lang="he-IL" dirty="0" smtClean="0">
                <a:latin typeface="David" panose="020E0502060401010101" pitchFamily="34" charset="-79"/>
                <a:cs typeface="David" panose="020E0502060401010101" pitchFamily="34" charset="-79"/>
              </a:rPr>
              <a:t>העידן הדיגיטלי </a:t>
            </a:r>
            <a:r>
              <a:rPr lang="he-IL" dirty="0">
                <a:latin typeface="David" panose="020E0502060401010101" pitchFamily="34" charset="-79"/>
                <a:cs typeface="David" panose="020E0502060401010101" pitchFamily="34" charset="-79"/>
              </a:rPr>
              <a:t>של ענף החקלאות יש ליצור שיח פתוח על </a:t>
            </a:r>
            <a:r>
              <a:rPr lang="he-IL" dirty="0" smtClean="0">
                <a:latin typeface="David" panose="020E0502060401010101" pitchFamily="34" charset="-79"/>
                <a:cs typeface="David" panose="020E0502060401010101" pitchFamily="34" charset="-79"/>
              </a:rPr>
              <a:t>הכיוונים הרצויים </a:t>
            </a:r>
            <a:r>
              <a:rPr lang="he-IL" dirty="0">
                <a:latin typeface="David" panose="020E0502060401010101" pitchFamily="34" charset="-79"/>
                <a:cs typeface="David" panose="020E0502060401010101" pitchFamily="34" charset="-79"/>
              </a:rPr>
              <a:t>של ההתפתחות, על היבטים טכנולוגיים, לרבות </a:t>
            </a:r>
            <a:r>
              <a:rPr lang="he-IL" dirty="0" smtClean="0">
                <a:latin typeface="David" panose="020E0502060401010101" pitchFamily="34" charset="-79"/>
                <a:cs typeface="David" panose="020E0502060401010101" pitchFamily="34" charset="-79"/>
              </a:rPr>
              <a:t>ניהול משקים </a:t>
            </a:r>
            <a:r>
              <a:rPr lang="he-IL" dirty="0">
                <a:latin typeface="David" panose="020E0502060401010101" pitchFamily="34" charset="-79"/>
                <a:cs typeface="David" panose="020E0502060401010101" pitchFamily="34" charset="-79"/>
              </a:rPr>
              <a:t>המבוססים על מגוון יבולים ובעלי חיים, ושיתוף </a:t>
            </a:r>
            <a:r>
              <a:rPr lang="he-IL" dirty="0" smtClean="0">
                <a:latin typeface="David" panose="020E0502060401010101" pitchFamily="34" charset="-79"/>
                <a:cs typeface="David" panose="020E0502060401010101" pitchFamily="34" charset="-79"/>
              </a:rPr>
              <a:t>פעולה עם </a:t>
            </a:r>
            <a:r>
              <a:rPr lang="he-IL" dirty="0">
                <a:latin typeface="David" panose="020E0502060401010101" pitchFamily="34" charset="-79"/>
                <a:cs typeface="David" panose="020E0502060401010101" pitchFamily="34" charset="-79"/>
              </a:rPr>
              <a:t>הממסד מבחינת שווקים ומדיניות. </a:t>
            </a:r>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3860232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62</a:t>
            </a:fld>
            <a:endParaRPr lang="he-IL"/>
          </a:p>
        </p:txBody>
      </p:sp>
      <p:sp>
        <p:nvSpPr>
          <p:cNvPr id="3" name="מלבן 2"/>
          <p:cNvSpPr/>
          <p:nvPr/>
        </p:nvSpPr>
        <p:spPr>
          <a:xfrm>
            <a:off x="288590" y="1676791"/>
            <a:ext cx="3097771" cy="646331"/>
          </a:xfrm>
          <a:prstGeom prst="rect">
            <a:avLst/>
          </a:prstGeom>
        </p:spPr>
        <p:txBody>
          <a:bodyPr wrap="none">
            <a:spAutoFit/>
          </a:bodyPr>
          <a:lstStyle/>
          <a:p>
            <a:r>
              <a:rPr lang="en-US" dirty="0">
                <a:hlinkClick r:id="rId2"/>
              </a:rPr>
              <a:t>https://</a:t>
            </a:r>
            <a:r>
              <a:rPr lang="en-US" dirty="0" smtClean="0">
                <a:hlinkClick r:id="rId2"/>
              </a:rPr>
              <a:t>youtu.be/mlgpS_7FRzA</a:t>
            </a:r>
            <a:endParaRPr lang="en-US" dirty="0" smtClean="0"/>
          </a:p>
          <a:p>
            <a:endParaRPr lang="he-IL" dirty="0"/>
          </a:p>
        </p:txBody>
      </p:sp>
      <p:sp>
        <p:nvSpPr>
          <p:cNvPr id="4" name="מלבן 3"/>
          <p:cNvSpPr/>
          <p:nvPr/>
        </p:nvSpPr>
        <p:spPr>
          <a:xfrm>
            <a:off x="288590" y="663081"/>
            <a:ext cx="7823444" cy="369332"/>
          </a:xfrm>
          <a:prstGeom prst="rect">
            <a:avLst/>
          </a:prstGeom>
        </p:spPr>
        <p:txBody>
          <a:bodyPr wrap="square">
            <a:spAutoFit/>
          </a:bodyPr>
          <a:lstStyle/>
          <a:p>
            <a:pPr algn="l" rtl="0"/>
            <a:r>
              <a:rPr lang="en-US">
                <a:latin typeface="Roboto"/>
              </a:rPr>
              <a:t>How did climate change affect that extreme weather event?</a:t>
            </a:r>
            <a:endParaRPr lang="en-US" b="0" i="0">
              <a:effectLst/>
              <a:latin typeface="Roboto"/>
            </a:endParaRPr>
          </a:p>
        </p:txBody>
      </p:sp>
      <p:sp>
        <p:nvSpPr>
          <p:cNvPr id="5" name="מלבן 4"/>
          <p:cNvSpPr/>
          <p:nvPr/>
        </p:nvSpPr>
        <p:spPr>
          <a:xfrm>
            <a:off x="288590" y="2124721"/>
            <a:ext cx="8956766" cy="3139321"/>
          </a:xfrm>
          <a:prstGeom prst="rect">
            <a:avLst/>
          </a:prstGeom>
        </p:spPr>
        <p:txBody>
          <a:bodyPr wrap="square">
            <a:spAutoFit/>
          </a:bodyPr>
          <a:lstStyle/>
          <a:p>
            <a:pPr algn="l"/>
            <a:r>
              <a:rPr lang="en-US" dirty="0">
                <a:solidFill>
                  <a:srgbClr val="000000"/>
                </a:solidFill>
                <a:latin typeface="Roboto"/>
                <a:hlinkClick r:id="rId3"/>
              </a:rPr>
              <a:t/>
            </a:r>
            <a:br>
              <a:rPr lang="en-US" dirty="0">
                <a:solidFill>
                  <a:srgbClr val="000000"/>
                </a:solidFill>
                <a:latin typeface="Roboto"/>
                <a:hlinkClick r:id="rId3"/>
              </a:rPr>
            </a:br>
            <a:r>
              <a:rPr lang="en-US" dirty="0">
                <a:solidFill>
                  <a:srgbClr val="000000"/>
                </a:solidFill>
                <a:latin typeface="Roboto"/>
                <a:hlinkClick r:id="rId3"/>
              </a:rPr>
              <a:t>The National Academies of Sciences, Engineering, and Medicine</a:t>
            </a:r>
            <a:endParaRPr lang="en-US" dirty="0">
              <a:solidFill>
                <a:srgbClr val="000000"/>
              </a:solidFill>
              <a:latin typeface="Roboto"/>
            </a:endParaRPr>
          </a:p>
          <a:p>
            <a:pPr algn="l"/>
            <a:r>
              <a:rPr lang="en-US" dirty="0">
                <a:solidFill>
                  <a:srgbClr val="000000"/>
                </a:solidFill>
                <a:latin typeface="Roboto"/>
              </a:rPr>
              <a:t>Published on May 2, 2017</a:t>
            </a:r>
          </a:p>
          <a:p>
            <a:pPr algn="l"/>
            <a:r>
              <a:rPr lang="en-US" dirty="0">
                <a:solidFill>
                  <a:srgbClr val="000000"/>
                </a:solidFill>
                <a:latin typeface="Roboto"/>
              </a:rPr>
              <a:t>SUBSCRIBE 5.2K</a:t>
            </a:r>
          </a:p>
          <a:p>
            <a:pPr algn="l" rtl="0"/>
            <a:r>
              <a:rPr lang="en-US" dirty="0"/>
              <a:t>Record-breaking heat and heavy downpours are just two types of extreme weather that are on the rise as Earth has warmed. While climate change is never the sole factor in any particular extreme weather event, teasing out its role can help government officials and businesses assess changing risks and better plan for the future. Watch this short animated video from the National Academies that explains how the science of extreme weather event attribution is like baking cookies! Read the full report, Attribution of Extreme Weather Events in the Context of Climate Change: </a:t>
            </a:r>
            <a:r>
              <a:rPr lang="en-US" dirty="0">
                <a:hlinkClick r:id="rId4"/>
              </a:rPr>
              <a:t>https://www.nap.edu/catalog/21852</a:t>
            </a:r>
            <a:endParaRPr lang="en-US" dirty="0">
              <a:effectLst/>
            </a:endParaRPr>
          </a:p>
        </p:txBody>
      </p:sp>
      <p:sp>
        <p:nvSpPr>
          <p:cNvPr id="6" name="מציין מיקום של כותרת תחתונה 5"/>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3352515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63</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4" name="מלבן 3"/>
          <p:cNvSpPr/>
          <p:nvPr/>
        </p:nvSpPr>
        <p:spPr>
          <a:xfrm>
            <a:off x="4215581" y="619121"/>
            <a:ext cx="7027886" cy="523220"/>
          </a:xfrm>
          <a:prstGeom prst="rect">
            <a:avLst/>
          </a:prstGeom>
        </p:spPr>
        <p:txBody>
          <a:bodyPr wrap="none">
            <a:spAutoFit/>
          </a:bodyPr>
          <a:lstStyle/>
          <a:p>
            <a:pPr algn="l"/>
            <a:r>
              <a:rPr lang="he-IL" sz="2800" b="1" dirty="0">
                <a:solidFill>
                  <a:srgbClr val="0000FF"/>
                </a:solidFill>
              </a:rPr>
              <a:t>חקלאות ידידותית לסביבה או ריסוסים מבט שני </a:t>
            </a:r>
          </a:p>
        </p:txBody>
      </p:sp>
      <p:sp>
        <p:nvSpPr>
          <p:cNvPr id="5" name="מלבן 4"/>
          <p:cNvSpPr/>
          <p:nvPr/>
        </p:nvSpPr>
        <p:spPr>
          <a:xfrm>
            <a:off x="4980039" y="1247538"/>
            <a:ext cx="6096000" cy="646331"/>
          </a:xfrm>
          <a:prstGeom prst="rect">
            <a:avLst/>
          </a:prstGeom>
        </p:spPr>
        <p:txBody>
          <a:bodyPr>
            <a:spAutoFit/>
          </a:bodyPr>
          <a:lstStyle/>
          <a:p>
            <a:r>
              <a:rPr lang="he-IL" dirty="0"/>
              <a:t>האם אפשר וצריך לעבור לשיטות גידול חקלאיות </a:t>
            </a:r>
            <a:r>
              <a:rPr lang="he-IL" dirty="0" smtClean="0"/>
              <a:t>מודרניות</a:t>
            </a:r>
            <a:r>
              <a:rPr lang="he-IL" dirty="0"/>
              <a:t>, השידור הציבורי מעלה </a:t>
            </a:r>
            <a:r>
              <a:rPr lang="he-IL" dirty="0" smtClean="0"/>
              <a:t>שאלה שרשתות </a:t>
            </a:r>
            <a:r>
              <a:rPr lang="he-IL" dirty="0" smtClean="0">
                <a:hlinkClick r:id="rId2"/>
              </a:rPr>
              <a:t>שידור</a:t>
            </a:r>
            <a:r>
              <a:rPr lang="he-IL" dirty="0" smtClean="0"/>
              <a:t> פרטיות מתקשות להעלות..</a:t>
            </a:r>
            <a:endParaRPr lang="he-IL" dirty="0"/>
          </a:p>
        </p:txBody>
      </p:sp>
    </p:spTree>
    <p:extLst>
      <p:ext uri="{BB962C8B-B14F-4D97-AF65-F5344CB8AC3E}">
        <p14:creationId xmlns:p14="http://schemas.microsoft.com/office/powerpoint/2010/main" val="4059493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64</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4" name="מלבן 3"/>
          <p:cNvSpPr/>
          <p:nvPr/>
        </p:nvSpPr>
        <p:spPr>
          <a:xfrm>
            <a:off x="637674" y="380001"/>
            <a:ext cx="10696074" cy="1200329"/>
          </a:xfrm>
          <a:prstGeom prst="rect">
            <a:avLst/>
          </a:prstGeom>
        </p:spPr>
        <p:txBody>
          <a:bodyPr wrap="square">
            <a:spAutoFit/>
          </a:bodyPr>
          <a:lstStyle/>
          <a:p>
            <a:r>
              <a:rPr lang="he-IL" b="1" dirty="0">
                <a:solidFill>
                  <a:srgbClr val="0000FF"/>
                </a:solidFill>
                <a:latin typeface="almoni-dl"/>
              </a:rPr>
              <a:t>בואו נדבר רגע על חומרי הדברה</a:t>
            </a:r>
          </a:p>
          <a:p>
            <a:r>
              <a:rPr lang="he-IL" dirty="0">
                <a:solidFill>
                  <a:srgbClr val="48535D"/>
                </a:solidFill>
                <a:latin typeface="almoni-dl"/>
              </a:rPr>
              <a:t>רוצים לקבל הודעת ווטסאפ לפני שמרססים את השדה הקרוב לביתכם? מחקר חדש מבהיר את חשיבות הדיאלוג בין חקלאים לתושבים כדי לצמצם את השימוש </a:t>
            </a:r>
            <a:r>
              <a:rPr lang="he-IL" dirty="0">
                <a:solidFill>
                  <a:srgbClr val="48535D"/>
                </a:solidFill>
                <a:latin typeface="almoni-dl"/>
                <a:hlinkClick r:id="rId2"/>
              </a:rPr>
              <a:t>בחומרי</a:t>
            </a:r>
            <a:r>
              <a:rPr lang="he-IL" dirty="0">
                <a:solidFill>
                  <a:srgbClr val="48535D"/>
                </a:solidFill>
                <a:latin typeface="almoni-dl"/>
              </a:rPr>
              <a:t> הדברה, ומיזם שיתחיל לפעול במועצה האזורית עמק חפר מראה כיצד ניתן לתכנן זאת בצורה </a:t>
            </a:r>
            <a:r>
              <a:rPr lang="he-IL" dirty="0" smtClean="0">
                <a:solidFill>
                  <a:srgbClr val="48535D"/>
                </a:solidFill>
                <a:latin typeface="almoni-dl"/>
              </a:rPr>
              <a:t>ראויה  12 </a:t>
            </a:r>
            <a:r>
              <a:rPr lang="he-IL" dirty="0">
                <a:solidFill>
                  <a:srgbClr val="48535D"/>
                </a:solidFill>
                <a:latin typeface="almoni-dl"/>
              </a:rPr>
              <a:t>בינואר 2018 </a:t>
            </a:r>
            <a:endParaRPr lang="he-IL" dirty="0"/>
          </a:p>
        </p:txBody>
      </p:sp>
    </p:spTree>
    <p:extLst>
      <p:ext uri="{BB962C8B-B14F-4D97-AF65-F5344CB8AC3E}">
        <p14:creationId xmlns:p14="http://schemas.microsoft.com/office/powerpoint/2010/main" val="3830751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3" name="מציין מיקום של מספר שקופית 2"/>
          <p:cNvSpPr>
            <a:spLocks noGrp="1"/>
          </p:cNvSpPr>
          <p:nvPr>
            <p:ph type="sldNum" sz="quarter" idx="12"/>
          </p:nvPr>
        </p:nvSpPr>
        <p:spPr/>
        <p:txBody>
          <a:bodyPr/>
          <a:lstStyle/>
          <a:p>
            <a:fld id="{B7CF3771-8121-49D4-A75F-25A9AE89A912}" type="slidenum">
              <a:rPr lang="he-IL" smtClean="0"/>
              <a:t>65</a:t>
            </a:fld>
            <a:endParaRPr lang="he-IL"/>
          </a:p>
        </p:txBody>
      </p:sp>
      <p:sp>
        <p:nvSpPr>
          <p:cNvPr id="5" name="מלבן 4"/>
          <p:cNvSpPr/>
          <p:nvPr/>
        </p:nvSpPr>
        <p:spPr>
          <a:xfrm>
            <a:off x="425669" y="566568"/>
            <a:ext cx="11004331" cy="2308324"/>
          </a:xfrm>
          <a:prstGeom prst="rect">
            <a:avLst/>
          </a:prstGeom>
        </p:spPr>
        <p:txBody>
          <a:bodyPr wrap="square">
            <a:spAutoFit/>
          </a:bodyPr>
          <a:lstStyle/>
          <a:p>
            <a:r>
              <a:rPr lang="he-IL" b="1" dirty="0">
                <a:solidFill>
                  <a:srgbClr val="0000FF"/>
                </a:solidFill>
                <a:latin typeface="almoni-dl"/>
              </a:rPr>
              <a:t>חגיגה בערבה - אלפי מבקרים הגיעו לפתיחת התערוכה החקלאית</a:t>
            </a:r>
            <a:br>
              <a:rPr lang="he-IL" b="1" dirty="0">
                <a:solidFill>
                  <a:srgbClr val="0000FF"/>
                </a:solidFill>
                <a:latin typeface="almoni-dl"/>
              </a:rPr>
            </a:br>
            <a:r>
              <a:rPr lang="he-IL" dirty="0"/>
              <a:t/>
            </a:r>
            <a:br>
              <a:rPr lang="he-IL" dirty="0"/>
            </a:br>
            <a:r>
              <a:rPr lang="he-IL" dirty="0"/>
              <a:t>ראש המועצה האזורית אייל בלום: ''חקלאי הערבה ממשיכים להצעיד את הקדמה והחדשנות של החקלאות הישראלית. אנו גאים לארח מגוון רחב של יזמים פורצי דרך בתחום החקלאות, לצד </a:t>
            </a:r>
            <a:r>
              <a:rPr lang="he-IL" dirty="0">
                <a:hlinkClick r:id="rId2"/>
              </a:rPr>
              <a:t>חקלאים</a:t>
            </a:r>
            <a:r>
              <a:rPr lang="he-IL" dirty="0"/>
              <a:t> שמייצרים את היבולים האיכותיים ביותר בעולם''. התערוכה נמשכת גם מחר</a:t>
            </a:r>
            <a:br>
              <a:rPr lang="he-IL" dirty="0"/>
            </a:br>
            <a:r>
              <a:rPr lang="he-IL" dirty="0"/>
              <a:t/>
            </a:r>
            <a:br>
              <a:rPr lang="he-IL" dirty="0"/>
            </a:br>
            <a:r>
              <a:rPr lang="he-IL" dirty="0"/>
              <a:t>מערכת הפורטל לחקלאות טבע וסביבה  30-01-2019 </a:t>
            </a:r>
            <a:br>
              <a:rPr lang="he-IL" dirty="0"/>
            </a:br>
            <a:endParaRPr lang="he-IL" dirty="0"/>
          </a:p>
        </p:txBody>
      </p:sp>
      <p:pic>
        <p:nvPicPr>
          <p:cNvPr id="11266" name="Picture 2" descr="http://www.israel.agrisupportonline.com/news/csv/pics/7314-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565" y="2855664"/>
            <a:ext cx="2143125" cy="2576513"/>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www.israel.agrisupportonline.com/news/csv/pics/7314-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4993" y="2919778"/>
            <a:ext cx="4038436" cy="2560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7412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66</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4" name="מלבן 3"/>
          <p:cNvSpPr/>
          <p:nvPr/>
        </p:nvSpPr>
        <p:spPr>
          <a:xfrm>
            <a:off x="423110" y="1410292"/>
            <a:ext cx="11345779" cy="4893647"/>
          </a:xfrm>
          <a:prstGeom prst="rect">
            <a:avLst/>
          </a:prstGeom>
        </p:spPr>
        <p:txBody>
          <a:bodyPr wrap="square">
            <a:spAutoFit/>
          </a:bodyPr>
          <a:lstStyle/>
          <a:p>
            <a:r>
              <a:rPr lang="he-IL" sz="1200" dirty="0"/>
              <a:t>מה ערכו של דונם אדמה שעליו צומח שדה חיטה? לפי הגישה המסורתית, ערכו של השדה נובע מערך היבול שגדל בו. לעומת זאת, לפי גישת שירותי המערכת האקולוגית, הוא שווה הרבה יותר ממחירו הרשמי בשוק. גישה זו זוכה לתשומת לב בשנים האחרונות, וייחודיותה בכך שהיא אינה מודדת את תועלת הטבע רק ברווחיו המידיים של האדם, אלא מדובר בהתבוננות מאוזנת המאפשרת לראות את התמונה המלאה, שבה האדם נתמך על ידי הסביבה שבה הוא חי.</a:t>
            </a:r>
          </a:p>
          <a:p>
            <a:endParaRPr lang="he-IL" sz="1200" dirty="0"/>
          </a:p>
          <a:p>
            <a:r>
              <a:rPr lang="he-IL" sz="1200" dirty="0"/>
              <a:t>שירותי המערכת האקולוגית הם שירותים, ובעצם תועלות, שאנו מקבלים מהטבע בחינם. אלו הם תהליכים בעלי חשיבות לקיום האדם ולרווחתו, שנובעים מהמערכת האקולוגית – מרחב פיזי הכולל את בעלי החיים, הצמחים וכלל גורמי הסביבה באותו אזור. בדרך כלל מדובר במערכות אקולוגיות "טבעיות" – יער, חורש, מדבר או אפילו שונית אלמוגים בים, אולם ניתן בהחלט למצוא תועלות גם במערכות שבהן האדם פועל – שטחים חקלאיים ואזורים עירוניים.</a:t>
            </a:r>
          </a:p>
          <a:p>
            <a:endParaRPr lang="he-IL" sz="1200" dirty="0"/>
          </a:p>
          <a:p>
            <a:r>
              <a:rPr lang="he-IL" sz="1200" dirty="0"/>
              <a:t>שירותי המערכת יכולים להיות שירותי אספקה (תוצרים הנלקחים ישירות מהמערכת האקולוגית כמו מזון, מים או עץ לבנייה); שירותי ויסות תנאי הסביבה (כמו מניעת שיטפונות או מניעת סחף) ושירותי תרבות (ערכי טבע שמעשירים את התרבות והמורשת ואף משמשים לפנאי ונופש).</a:t>
            </a:r>
          </a:p>
          <a:p>
            <a:endParaRPr lang="he-IL" sz="1200" dirty="0"/>
          </a:p>
          <a:p>
            <a:r>
              <a:rPr lang="he-IL" sz="1200" dirty="0"/>
              <a:t>במחקר חלוצי בארץ, במרחב שקמה, צוות משולב של חוקרים ואנשי מקצוע ניסו להעריך מהם שירותי המערכת האקולוגית בשטחי חקלאות, כמה באמת שווה לנו דונם אדמה וכיצד ערכו משתנה כאשר הוא מנוהל בדרכים שונות. התוצאות הוצגו בוועידה השנתית של האגודה לאקולוגיה ולמדעי הסביבה.</a:t>
            </a:r>
          </a:p>
          <a:p>
            <a:endParaRPr lang="he-IL" sz="1200" dirty="0"/>
          </a:p>
          <a:p>
            <a:r>
              <a:rPr lang="he-IL" sz="1200" dirty="0"/>
              <a:t>לעבד או לא לעבד?</a:t>
            </a:r>
          </a:p>
          <a:p>
            <a:r>
              <a:rPr lang="he-IL" sz="1200" dirty="0"/>
              <a:t>נוף שדות החיטה במרחב שקמה, בצפון-מערב הנגב, מוכר ואהוב בזכות פריחת "הדרום האדום" החורפית: שדות מוריקים שלצדם פריחה עשירה של שלל מיני פרחים. המרחב כולל כ-100,000 דונם של שדות, שמחולקים בין קיבוצים ומושבים. בשנים האחרונות מושבים וקיבוצים רבים בחרו להחליף את שיטות העיבוד ה"רגילות" ולעבור ל"חקלאות משמרת", הכוללת הפחתה של עיבוד הקרקע, השארת הקש בשדה אחרי הקציר, העשרת השדה בחומר אורגני המייצב את הקרקע ושילוב נכון (או אי שילוב) של רעייה בשדה.</a:t>
            </a:r>
          </a:p>
          <a:p>
            <a:endParaRPr lang="he-IL" sz="1200" dirty="0"/>
          </a:p>
          <a:p>
            <a:r>
              <a:rPr lang="he-IL" sz="1200" dirty="0"/>
              <a:t>הילה שגיא, רכזת המחקר במכון </a:t>
            </a:r>
            <a:r>
              <a:rPr lang="he-IL" sz="1200" dirty="0" err="1"/>
              <a:t>דש"א</a:t>
            </a:r>
            <a:r>
              <a:rPr lang="he-IL" sz="1200" dirty="0"/>
              <a:t> (דמותה של ארץ – מכון מחקר לשטחים פתוחים), מספרת על הפרויקט. "בתחילה, בחרנו את שירותי המערכת המשמעותיים ביותר לנושא, לאחר מכן ניסינו להעריך בעזרת אנשי מקצוע, חקלאים ומדריכי חקלאות מהו הערך של הפעילות החקלאית בממשק חקלאי 'רגיל' לעומת ממשק 'משמר', וכן מהן התועלות או ההפסדים הנגרמים לשירותי המערכת האקולוגית בכל אחת מהחלופות".</a:t>
            </a:r>
          </a:p>
          <a:p>
            <a:endParaRPr lang="he-IL" sz="1200" dirty="0"/>
          </a:p>
          <a:p>
            <a:r>
              <a:rPr lang="he-IL" sz="1200" dirty="0"/>
              <a:t>שירות המערכת שאליו ניתנת לרוב מרב תשומת הלב בשדות חקלאיים הוא היבול. למרות כמות הגשם הנמוכה יחסית במרחב שקמה (בין 200 ל-400 מ"מ גשם בשנה), הגידולים באזור עולים יפה מדי שנה. אולם, לצד שירות זה, ישנם גם שירותים נוספים בעלי משמעות כלכלית, סביבתית וחברתית. דוגמה טובה לכך הוא ויסות של סחף הקרקע – וההבדלים בין סחף הקרקע בממשק ה"רגיל" לעומת ה"משמר".</a:t>
            </a:r>
          </a:p>
        </p:txBody>
      </p:sp>
      <p:sp>
        <p:nvSpPr>
          <p:cNvPr id="5" name="מלבן 4"/>
          <p:cNvSpPr/>
          <p:nvPr/>
        </p:nvSpPr>
        <p:spPr>
          <a:xfrm>
            <a:off x="723899" y="157553"/>
            <a:ext cx="11044990" cy="1200329"/>
          </a:xfrm>
          <a:prstGeom prst="rect">
            <a:avLst/>
          </a:prstGeom>
        </p:spPr>
        <p:txBody>
          <a:bodyPr wrap="square">
            <a:spAutoFit/>
          </a:bodyPr>
          <a:lstStyle/>
          <a:p>
            <a:r>
              <a:rPr lang="he-IL" b="1" dirty="0">
                <a:solidFill>
                  <a:srgbClr val="0000FF"/>
                </a:solidFill>
                <a:latin typeface="almoni-dl"/>
              </a:rPr>
              <a:t>כמה שווה השדה שלכם?</a:t>
            </a:r>
          </a:p>
          <a:p>
            <a:r>
              <a:rPr lang="he-IL" dirty="0">
                <a:solidFill>
                  <a:srgbClr val="48535D"/>
                </a:solidFill>
                <a:latin typeface="almoni-dl"/>
              </a:rPr>
              <a:t>הדרך שבה החקלאי מעבד את השדה משפיעה לא רק על היבול, אלא גם על עמידות הקרקע בפני שיטפונות ואפילו על אגירת מי התהום. לראשונה בישראל </a:t>
            </a:r>
            <a:r>
              <a:rPr lang="he-IL" dirty="0">
                <a:solidFill>
                  <a:srgbClr val="48535D"/>
                </a:solidFill>
                <a:latin typeface="almoni-dl"/>
                <a:hlinkClick r:id="rId2"/>
              </a:rPr>
              <a:t>נעשתה</a:t>
            </a:r>
            <a:r>
              <a:rPr lang="he-IL" dirty="0">
                <a:solidFill>
                  <a:srgbClr val="48535D"/>
                </a:solidFill>
                <a:latin typeface="almoni-dl"/>
              </a:rPr>
              <a:t> הערכה כלכלית של שדות חקלאיים שמביאה בחשבון את כלל שירותי המערכת </a:t>
            </a:r>
            <a:r>
              <a:rPr lang="he-IL" dirty="0" smtClean="0">
                <a:solidFill>
                  <a:srgbClr val="48535D"/>
                </a:solidFill>
                <a:latin typeface="almoni-dl"/>
              </a:rPr>
              <a:t>האקולוגית. 23 </a:t>
            </a:r>
            <a:r>
              <a:rPr lang="he-IL" dirty="0">
                <a:solidFill>
                  <a:srgbClr val="48535D"/>
                </a:solidFill>
                <a:latin typeface="almoni-dl"/>
              </a:rPr>
              <a:t>בדצמבר 2015 </a:t>
            </a:r>
            <a:endParaRPr lang="he-IL" dirty="0"/>
          </a:p>
        </p:txBody>
      </p:sp>
    </p:spTree>
    <p:extLst>
      <p:ext uri="{BB962C8B-B14F-4D97-AF65-F5344CB8AC3E}">
        <p14:creationId xmlns:p14="http://schemas.microsoft.com/office/powerpoint/2010/main" val="2261572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67</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4" name="מלבן 3"/>
          <p:cNvSpPr/>
          <p:nvPr/>
        </p:nvSpPr>
        <p:spPr>
          <a:xfrm>
            <a:off x="350921" y="1544066"/>
            <a:ext cx="11490157" cy="3108543"/>
          </a:xfrm>
          <a:prstGeom prst="rect">
            <a:avLst/>
          </a:prstGeom>
        </p:spPr>
        <p:txBody>
          <a:bodyPr wrap="square">
            <a:spAutoFit/>
          </a:bodyPr>
          <a:lstStyle/>
          <a:p>
            <a:r>
              <a:rPr lang="he-IL" sz="1400" dirty="0">
                <a:solidFill>
                  <a:srgbClr val="48535D"/>
                </a:solidFill>
                <a:latin typeface="almoni-dl"/>
              </a:rPr>
              <a:t>לעתים, בזמן אירועי שיטפון, המים מציפים את השדות ויוצרים סחף הגורם לאבדן של שכבת הקרקע ופגיעה בפוריות השדה בטווח הארוך. כאשר השיטפון פוגע בשדה מעובד, אבדן הקרקע רב ביותר. לעומת זאת, כאשר החקלאי נמנע מחריש עמוק או מעיבוד תכוף של הקרקע, שכבת הקרקע העליונה יציבה יותר, וכך נמנע אבדן של קרקע בזמן שיטפון. להפחתת העיבוד יתרונות נוספים: היא תורמת לאגירת מי תהום באמצעות שינוי מרקם פני הקרקע המאפשר חדירה מיטבית של מי גשם, ומאפשרת הצטברות חומר אורגני בשכבת הקרקע לטווח ארוך.</a:t>
            </a:r>
          </a:p>
          <a:p>
            <a:r>
              <a:rPr lang="he-IL" sz="1400" dirty="0">
                <a:solidFill>
                  <a:srgbClr val="48535D"/>
                </a:solidFill>
                <a:latin typeface="almoni-dl"/>
              </a:rPr>
              <a:t>לעומת יתרונות אלה, להפחתת העיבוד גם חסרונות: העיבוד מונע כניסת עשבים רעים ומזיקים, ולכן הפחתה שלו מאלצת לעשות שימוש רב יותר בחומרי הדברה, ולעתים אף דורשת דישון רב יותר.</a:t>
            </a:r>
          </a:p>
          <a:p>
            <a:r>
              <a:rPr lang="he-IL" sz="1400" dirty="0">
                <a:solidFill>
                  <a:srgbClr val="48535D"/>
                </a:solidFill>
                <a:latin typeface="almoni-dl"/>
              </a:rPr>
              <a:t>חקלאות ידידותית לסביבה</a:t>
            </a:r>
          </a:p>
          <a:p>
            <a:r>
              <a:rPr lang="he-IL" sz="1400" dirty="0">
                <a:solidFill>
                  <a:srgbClr val="9AA239"/>
                </a:solidFill>
                <a:latin typeface="almoni-dl"/>
                <a:hlinkClick r:id="rId2"/>
              </a:rPr>
              <a:t>תוצאות ההערכה</a:t>
            </a:r>
            <a:r>
              <a:rPr lang="he-IL" sz="1400" dirty="0">
                <a:solidFill>
                  <a:srgbClr val="48535D"/>
                </a:solidFill>
                <a:latin typeface="almoni-dl"/>
              </a:rPr>
              <a:t> נמצאו מורכבות ולעתים ללא תשובה חד-משמעית, אולם לדברי שגיא, "הדיון בהן מעמיק ומרחיב את נקודת המבט של בעלי העניין והחקלאים מעבר לשירותי האספקה הרגילים, לשירותים שלרוב לא מקבלים התייחסות". ההערכה היא שהפחתה בעיבוד והשארת חלק מהקש בשדה תביא להפחתה בסחף קרקע ותעודד חדירת מים לשכבת הקרקע ולמי תהום, ותגדיל במידה קטנה את מאגר הפחמן הקרקעי ואף תעלה את מגוון המינים המקומי. אולם במקביל – הפחתת הפליחה עשויה להביא להתגברות עשבים מזיקים לחקלאות שידרשו שימוש רב יותר בהדברה. הערכת ההשפעה של הממשקים השונים על  שירות המערכת העיקרי – אספקת תבואה וקש, עוד נמצאת בסימן שאלה וזו תיבחן בשנים הבאות כשאלת מפתח.</a:t>
            </a:r>
          </a:p>
          <a:p>
            <a:r>
              <a:rPr lang="he-IL" sz="1400" dirty="0">
                <a:solidFill>
                  <a:srgbClr val="48535D"/>
                </a:solidFill>
                <a:latin typeface="almoni-dl"/>
              </a:rPr>
              <a:t>שילוב התובנות מהכרת שירותי המערכת האקולוגיים יכול להיות יסוד לבניית </a:t>
            </a:r>
            <a:r>
              <a:rPr lang="he-IL" sz="1400" dirty="0" err="1">
                <a:solidFill>
                  <a:srgbClr val="48535D"/>
                </a:solidFill>
                <a:latin typeface="almoni-dl"/>
              </a:rPr>
              <a:t>תמרוץ</a:t>
            </a:r>
            <a:r>
              <a:rPr lang="he-IL" sz="1400" dirty="0">
                <a:solidFill>
                  <a:srgbClr val="48535D"/>
                </a:solidFill>
                <a:latin typeface="almoni-dl"/>
              </a:rPr>
              <a:t> לפעילות משמרת וידידותית לסביבה ולאדם וליצירת שיתופי פעולה בין גופים וממסדים שונים שמתעסקים בשימור קרקע, חקלאות וסביבה.</a:t>
            </a:r>
            <a:endParaRPr lang="he-IL" sz="1400" b="0" i="0" dirty="0">
              <a:solidFill>
                <a:srgbClr val="48535D"/>
              </a:solidFill>
              <a:effectLst/>
              <a:latin typeface="almoni-dl"/>
            </a:endParaRPr>
          </a:p>
        </p:txBody>
      </p:sp>
      <p:sp>
        <p:nvSpPr>
          <p:cNvPr id="5" name="מלבן 4"/>
          <p:cNvSpPr/>
          <p:nvPr/>
        </p:nvSpPr>
        <p:spPr>
          <a:xfrm>
            <a:off x="723899" y="157553"/>
            <a:ext cx="11044990" cy="1200329"/>
          </a:xfrm>
          <a:prstGeom prst="rect">
            <a:avLst/>
          </a:prstGeom>
        </p:spPr>
        <p:txBody>
          <a:bodyPr wrap="square">
            <a:spAutoFit/>
          </a:bodyPr>
          <a:lstStyle/>
          <a:p>
            <a:r>
              <a:rPr lang="he-IL" b="1" dirty="0">
                <a:solidFill>
                  <a:srgbClr val="0000FF"/>
                </a:solidFill>
                <a:latin typeface="almoni-dl"/>
              </a:rPr>
              <a:t>כמה שווה השדה שלכם?</a:t>
            </a:r>
          </a:p>
          <a:p>
            <a:r>
              <a:rPr lang="he-IL" dirty="0">
                <a:solidFill>
                  <a:srgbClr val="48535D"/>
                </a:solidFill>
                <a:latin typeface="almoni-dl"/>
              </a:rPr>
              <a:t>הדרך שבה החקלאי מעבד את השדה משפיעה לא רק על היבול, אלא גם על עמידות הקרקע בפני שיטפונות ואפילו על אגירת מי התהום. לראשונה בישראל </a:t>
            </a:r>
            <a:r>
              <a:rPr lang="he-IL" dirty="0">
                <a:solidFill>
                  <a:srgbClr val="48535D"/>
                </a:solidFill>
                <a:latin typeface="almoni-dl"/>
                <a:hlinkClick r:id="rId3"/>
              </a:rPr>
              <a:t>נעשתה</a:t>
            </a:r>
            <a:r>
              <a:rPr lang="he-IL" dirty="0">
                <a:solidFill>
                  <a:srgbClr val="48535D"/>
                </a:solidFill>
                <a:latin typeface="almoni-dl"/>
              </a:rPr>
              <a:t> הערכה כלכלית של שדות חקלאיים שמביאה בחשבון את כלל שירותי המערכת </a:t>
            </a:r>
            <a:r>
              <a:rPr lang="he-IL" dirty="0" smtClean="0">
                <a:solidFill>
                  <a:srgbClr val="48535D"/>
                </a:solidFill>
                <a:latin typeface="almoni-dl"/>
              </a:rPr>
              <a:t>האקולוגית. 23 </a:t>
            </a:r>
            <a:r>
              <a:rPr lang="he-IL" dirty="0">
                <a:solidFill>
                  <a:srgbClr val="48535D"/>
                </a:solidFill>
                <a:latin typeface="almoni-dl"/>
              </a:rPr>
              <a:t>בדצמבר 2015 </a:t>
            </a:r>
            <a:r>
              <a:rPr lang="he-IL" dirty="0" smtClean="0">
                <a:solidFill>
                  <a:srgbClr val="48535D"/>
                </a:solidFill>
                <a:latin typeface="almoni-dl"/>
              </a:rPr>
              <a:t>- </a:t>
            </a:r>
            <a:r>
              <a:rPr lang="he-IL" b="1" dirty="0" smtClean="0">
                <a:solidFill>
                  <a:srgbClr val="48535D"/>
                </a:solidFill>
                <a:latin typeface="almoni-dl"/>
              </a:rPr>
              <a:t>המשך</a:t>
            </a:r>
            <a:endParaRPr lang="he-IL" b="1" dirty="0"/>
          </a:p>
        </p:txBody>
      </p:sp>
    </p:spTree>
    <p:extLst>
      <p:ext uri="{BB962C8B-B14F-4D97-AF65-F5344CB8AC3E}">
        <p14:creationId xmlns:p14="http://schemas.microsoft.com/office/powerpoint/2010/main" val="40503370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68</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6547" y="189491"/>
            <a:ext cx="5840295" cy="6166859"/>
          </a:xfrm>
          <a:prstGeom prst="rect">
            <a:avLst/>
          </a:prstGeom>
        </p:spPr>
      </p:pic>
    </p:spTree>
    <p:extLst>
      <p:ext uri="{BB962C8B-B14F-4D97-AF65-F5344CB8AC3E}">
        <p14:creationId xmlns:p14="http://schemas.microsoft.com/office/powerpoint/2010/main" val="21936813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69</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pic>
        <p:nvPicPr>
          <p:cNvPr id="4" name="תמונה 3"/>
          <p:cNvPicPr>
            <a:picLocks noChangeAspect="1"/>
          </p:cNvPicPr>
          <p:nvPr/>
        </p:nvPicPr>
        <p:blipFill rotWithShape="1">
          <a:blip r:embed="rId2" cstate="print">
            <a:extLst>
              <a:ext uri="{28A0092B-C50C-407E-A947-70E740481C1C}">
                <a14:useLocalDpi xmlns:a14="http://schemas.microsoft.com/office/drawing/2010/main" val="0"/>
              </a:ext>
            </a:extLst>
          </a:blip>
          <a:srcRect t="12202" r="4298"/>
          <a:stretch/>
        </p:blipFill>
        <p:spPr>
          <a:xfrm>
            <a:off x="417095" y="1106905"/>
            <a:ext cx="6577263" cy="4929980"/>
          </a:xfrm>
          <a:prstGeom prst="rect">
            <a:avLst/>
          </a:prstGeom>
        </p:spPr>
      </p:pic>
    </p:spTree>
    <p:extLst>
      <p:ext uri="{BB962C8B-B14F-4D97-AF65-F5344CB8AC3E}">
        <p14:creationId xmlns:p14="http://schemas.microsoft.com/office/powerpoint/2010/main" val="4164505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386846899"/>
              </p:ext>
            </p:extLst>
          </p:nvPr>
        </p:nvGraphicFramePr>
        <p:xfrm>
          <a:off x="1740310" y="368716"/>
          <a:ext cx="8686799" cy="6194312"/>
        </p:xfrm>
        <a:graphic>
          <a:graphicData uri="http://schemas.openxmlformats.org/drawingml/2006/table">
            <a:tbl>
              <a:tblPr rtl="1"/>
              <a:tblGrid>
                <a:gridCol w="4538255">
                  <a:extLst>
                    <a:ext uri="{9D8B030D-6E8A-4147-A177-3AD203B41FA5}">
                      <a16:colId xmlns:a16="http://schemas.microsoft.com/office/drawing/2014/main" xmlns="" val="20000"/>
                    </a:ext>
                  </a:extLst>
                </a:gridCol>
                <a:gridCol w="2941241">
                  <a:extLst>
                    <a:ext uri="{9D8B030D-6E8A-4147-A177-3AD203B41FA5}">
                      <a16:colId xmlns:a16="http://schemas.microsoft.com/office/drawing/2014/main" xmlns="" val="20001"/>
                    </a:ext>
                  </a:extLst>
                </a:gridCol>
                <a:gridCol w="1207303">
                  <a:extLst>
                    <a:ext uri="{9D8B030D-6E8A-4147-A177-3AD203B41FA5}">
                      <a16:colId xmlns:a16="http://schemas.microsoft.com/office/drawing/2014/main" xmlns="" val="20002"/>
                    </a:ext>
                  </a:extLst>
                </a:gridCol>
              </a:tblGrid>
              <a:tr h="334507">
                <a:tc gridSpan="3">
                  <a:txBody>
                    <a:bodyPr/>
                    <a:lstStyle/>
                    <a:p>
                      <a:pPr marL="0" marR="0" algn="ctr" rtl="1">
                        <a:spcBef>
                          <a:spcPts val="0"/>
                        </a:spcBef>
                        <a:spcAft>
                          <a:spcPts val="0"/>
                        </a:spcAft>
                      </a:pPr>
                      <a:r>
                        <a:rPr lang="he-IL" sz="1600" b="1" dirty="0" smtClean="0">
                          <a:solidFill>
                            <a:srgbClr val="FF0000"/>
                          </a:solidFill>
                          <a:latin typeface="Calibri"/>
                          <a:ea typeface="Times New Roman"/>
                          <a:cs typeface="+mj-cs"/>
                        </a:rPr>
                        <a:t>פרוט</a:t>
                      </a:r>
                      <a:r>
                        <a:rPr lang="he-IL" sz="1600" b="1" baseline="0" dirty="0" smtClean="0">
                          <a:solidFill>
                            <a:srgbClr val="FF0000"/>
                          </a:solidFill>
                          <a:latin typeface="Calibri"/>
                          <a:ea typeface="Times New Roman"/>
                          <a:cs typeface="+mj-cs"/>
                        </a:rPr>
                        <a:t> נושאים ושעות הוראה בפרק "ליבת מדעי החקלאות"</a:t>
                      </a:r>
                      <a:endParaRPr lang="en-US" sz="1600" b="1" dirty="0">
                        <a:solidFill>
                          <a:srgbClr val="FF0000"/>
                        </a:solidFill>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r" rtl="1">
                        <a:spcBef>
                          <a:spcPts val="0"/>
                        </a:spcBef>
                        <a:spcAft>
                          <a:spcPts val="0"/>
                        </a:spcAft>
                      </a:pPr>
                      <a:endParaRPr lang="en-US" sz="1200"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rtl="1">
                        <a:spcBef>
                          <a:spcPts val="0"/>
                        </a:spcBef>
                        <a:spcAft>
                          <a:spcPts val="0"/>
                        </a:spcAft>
                      </a:pPr>
                      <a:endParaRPr lang="en-US" sz="12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34507">
                <a:tc>
                  <a:txBody>
                    <a:bodyPr/>
                    <a:lstStyle/>
                    <a:p>
                      <a:pPr marL="0" marR="0" algn="r" rtl="1">
                        <a:spcBef>
                          <a:spcPts val="0"/>
                        </a:spcBef>
                        <a:spcAft>
                          <a:spcPts val="0"/>
                        </a:spcAft>
                      </a:pPr>
                      <a:r>
                        <a:rPr lang="he-IL" sz="1400" b="1" dirty="0">
                          <a:latin typeface="Calibri"/>
                          <a:ea typeface="Times New Roman"/>
                          <a:cs typeface="+mj-cs"/>
                        </a:rPr>
                        <a:t>נושא</a:t>
                      </a:r>
                      <a:endParaRPr lang="en-US" sz="1400"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b="1" dirty="0">
                          <a:latin typeface="Calibri"/>
                          <a:ea typeface="Times New Roman"/>
                          <a:cs typeface="+mj-cs"/>
                        </a:rPr>
                        <a:t>תת נושא</a:t>
                      </a:r>
                      <a:endParaRPr lang="en-US" sz="1400"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שעות</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61783">
                <a:tc>
                  <a:txBody>
                    <a:bodyPr/>
                    <a:lstStyle/>
                    <a:p>
                      <a:pPr marL="0" marR="0" algn="r" rtl="1">
                        <a:spcBef>
                          <a:spcPts val="0"/>
                        </a:spcBef>
                        <a:spcAft>
                          <a:spcPts val="0"/>
                        </a:spcAft>
                      </a:pPr>
                      <a:r>
                        <a:rPr lang="he-IL" sz="1400" b="1" dirty="0">
                          <a:latin typeface="Calibri"/>
                          <a:ea typeface="Times New Roman"/>
                          <a:cs typeface="+mj-cs"/>
                        </a:rPr>
                        <a:t>מבוא למדעי החקלאות (12)</a:t>
                      </a:r>
                      <a:endParaRPr lang="en-US" sz="1400"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dirty="0">
                          <a:latin typeface="Calibri"/>
                          <a:ea typeface="Times New Roman"/>
                          <a:cs typeface="+mj-cs"/>
                        </a:rPr>
                        <a:t>טיפוח צמחים ובע"ח</a:t>
                      </a:r>
                      <a:endParaRPr lang="en-US" sz="1400"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3</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הגנת החי והצומח</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3   </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89638">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b="1" dirty="0"/>
                        <a:t>חקלאות וסביבה</a:t>
                      </a:r>
                      <a:endParaRPr lang="en-US" b="1" dirty="0"/>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rtl="1">
                        <a:spcBef>
                          <a:spcPts val="0"/>
                        </a:spcBef>
                        <a:spcAft>
                          <a:spcPts val="0"/>
                        </a:spcAft>
                      </a:pPr>
                      <a:r>
                        <a:rPr lang="he-IL" b="1" dirty="0"/>
                        <a:t>3</a:t>
                      </a:r>
                      <a:endParaRPr lang="en-US" b="1" dirty="0"/>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xmlns="" val="10004"/>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מים וקרקע</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3</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261783">
                <a:tc>
                  <a:txBody>
                    <a:bodyPr/>
                    <a:lstStyle/>
                    <a:p>
                      <a:pPr marL="0" marR="0" algn="r" rtl="1">
                        <a:spcBef>
                          <a:spcPts val="0"/>
                        </a:spcBef>
                        <a:spcAft>
                          <a:spcPts val="0"/>
                        </a:spcAft>
                      </a:pPr>
                      <a:r>
                        <a:rPr lang="he-IL" sz="1400" b="1" dirty="0">
                          <a:latin typeface="Calibri"/>
                          <a:ea typeface="Times New Roman"/>
                          <a:cs typeface="+mj-cs"/>
                        </a:rPr>
                        <a:t>הבסיס הביולוגי של גדילה וייצור (20)</a:t>
                      </a:r>
                      <a:endParaRPr lang="en-US" sz="1400"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צומח</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10</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בעלי חיים </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10</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261783">
                <a:tc>
                  <a:txBody>
                    <a:bodyPr/>
                    <a:lstStyle/>
                    <a:p>
                      <a:pPr marL="0" marR="0" algn="r" rtl="1">
                        <a:spcBef>
                          <a:spcPts val="0"/>
                        </a:spcBef>
                        <a:spcAft>
                          <a:spcPts val="0"/>
                        </a:spcAft>
                      </a:pPr>
                      <a:r>
                        <a:rPr lang="he-IL" sz="1400" b="1">
                          <a:latin typeface="Calibri"/>
                          <a:ea typeface="Times New Roman"/>
                          <a:cs typeface="+mj-cs"/>
                        </a:rPr>
                        <a:t>יישומי מדע וטכנולוגיה  (30)</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טכנולוגיות מתקדמות</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10</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בקרת אקלים בבע"ח וצמחים</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10</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טכנולוגיות אכסון</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10</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261783">
                <a:tc>
                  <a:txBody>
                    <a:bodyPr/>
                    <a:lstStyle/>
                    <a:p>
                      <a:pPr marL="0" marR="0" algn="r" rtl="1">
                        <a:spcBef>
                          <a:spcPts val="0"/>
                        </a:spcBef>
                        <a:spcAft>
                          <a:spcPts val="0"/>
                        </a:spcAft>
                      </a:pPr>
                      <a:r>
                        <a:rPr lang="he-IL" sz="1400" b="1">
                          <a:latin typeface="Calibri"/>
                          <a:ea typeface="Times New Roman"/>
                          <a:cs typeface="+mj-cs"/>
                        </a:rPr>
                        <a:t>תרומת החקלאות לתזונת האדם  (18)</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רכיבי המזון</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10</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אנרגיה ומזון</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4</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קצובת מזון</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4</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3"/>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בריאות ומזון</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3</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4"/>
                  </a:ext>
                </a:extLst>
              </a:tr>
              <a:tr h="261783">
                <a:tc>
                  <a:txBody>
                    <a:bodyPr/>
                    <a:lstStyle/>
                    <a:p>
                      <a:pPr marL="0" marR="0" algn="r" rtl="1">
                        <a:spcBef>
                          <a:spcPts val="0"/>
                        </a:spcBef>
                        <a:spcAft>
                          <a:spcPts val="0"/>
                        </a:spcAft>
                      </a:pPr>
                      <a:r>
                        <a:rPr lang="he-IL" sz="1400" b="1" dirty="0">
                          <a:latin typeface="Calibri"/>
                          <a:ea typeface="Times New Roman"/>
                          <a:cs typeface="+mj-cs"/>
                        </a:rPr>
                        <a:t>כלכלה   (25)</a:t>
                      </a:r>
                      <a:endParaRPr lang="en-US" sz="1400"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מבוא ללימודי כלכלה</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3</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5"/>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dirty="0">
                          <a:latin typeface="Calibri"/>
                          <a:ea typeface="Times New Roman"/>
                          <a:cs typeface="+mj-cs"/>
                        </a:rPr>
                        <a:t>מחסור, בחירה, וויתור</a:t>
                      </a:r>
                      <a:endParaRPr lang="en-US" sz="1400"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2</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6"/>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פונקצית הייצור</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4</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7"/>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מקורות הצמיחה הכלכלית</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4</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8"/>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ביקוש הצע ותחרות משוכללת</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4</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9"/>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כשלי שוק והתערבות הממשלה</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4</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20"/>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a:latin typeface="Calibri"/>
                          <a:ea typeface="Times New Roman"/>
                          <a:cs typeface="+mj-cs"/>
                        </a:rPr>
                        <a:t>קשרי גומליו צרכנים-משקיעים</a:t>
                      </a: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2</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21"/>
                  </a:ext>
                </a:extLst>
              </a:tr>
              <a:tr h="261783">
                <a:tc>
                  <a:txBody>
                    <a:bodyPr/>
                    <a:lstStyle/>
                    <a:p>
                      <a:pPr marL="0" marR="0" algn="r" rtl="1">
                        <a:spcBef>
                          <a:spcPts val="0"/>
                        </a:spcBef>
                        <a:spcAft>
                          <a:spcPts val="0"/>
                        </a:spcAft>
                      </a:pPr>
                      <a:endParaRPr lang="en-US" sz="140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spcBef>
                          <a:spcPts val="0"/>
                        </a:spcBef>
                        <a:spcAft>
                          <a:spcPts val="0"/>
                        </a:spcAft>
                      </a:pPr>
                      <a:r>
                        <a:rPr lang="he-IL" sz="1400" dirty="0">
                          <a:latin typeface="Calibri"/>
                          <a:ea typeface="Times New Roman"/>
                          <a:cs typeface="+mj-cs"/>
                        </a:rPr>
                        <a:t>גלובליזציה</a:t>
                      </a:r>
                      <a:endParaRPr lang="en-US" sz="1400"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he-IL" sz="1400" b="1" dirty="0">
                          <a:latin typeface="Calibri"/>
                          <a:ea typeface="Times New Roman"/>
                          <a:cs typeface="+mj-cs"/>
                        </a:rPr>
                        <a:t>2</a:t>
                      </a:r>
                      <a:endParaRPr lang="en-US" sz="1400" b="1" dirty="0">
                        <a:latin typeface="Calibri"/>
                        <a:ea typeface="Times New Roman"/>
                        <a:cs typeface="+mj-cs"/>
                      </a:endParaRPr>
                    </a:p>
                  </a:txBody>
                  <a:tcPr marL="44067" marR="44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22"/>
                  </a:ext>
                </a:extLst>
              </a:tr>
            </a:tbl>
          </a:graphicData>
        </a:graphic>
      </p:graphicFrame>
      <p:sp>
        <p:nvSpPr>
          <p:cNvPr id="2" name="מציין מיקום של כותרת תחתונה 1"/>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
        <p:nvSpPr>
          <p:cNvPr id="4" name="מציין מיקום של מספר שקופית 3"/>
          <p:cNvSpPr>
            <a:spLocks noGrp="1"/>
          </p:cNvSpPr>
          <p:nvPr>
            <p:ph type="sldNum" sz="quarter" idx="12"/>
          </p:nvPr>
        </p:nvSpPr>
        <p:spPr/>
        <p:txBody>
          <a:bodyPr/>
          <a:lstStyle/>
          <a:p>
            <a:fld id="{B7CF3771-8121-49D4-A75F-25A9AE89A912}" type="slidenum">
              <a:rPr lang="he-IL" smtClean="0"/>
              <a:t>7</a:t>
            </a:fld>
            <a:endParaRPr lang="he-IL"/>
          </a:p>
        </p:txBody>
      </p:sp>
    </p:spTree>
    <p:extLst>
      <p:ext uri="{BB962C8B-B14F-4D97-AF65-F5344CB8AC3E}">
        <p14:creationId xmlns:p14="http://schemas.microsoft.com/office/powerpoint/2010/main" val="4252132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70</a:t>
            </a:fld>
            <a:endParaRPr lang="he-IL"/>
          </a:p>
        </p:txBody>
      </p:sp>
      <p:sp>
        <p:nvSpPr>
          <p:cNvPr id="3" name="מציין מיקום של כותרת תחתונה 2"/>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4608"/>
            <a:ext cx="7234989" cy="6553392"/>
          </a:xfrm>
          <a:prstGeom prst="rect">
            <a:avLst/>
          </a:prstGeom>
        </p:spPr>
      </p:pic>
    </p:spTree>
    <p:extLst>
      <p:ext uri="{BB962C8B-B14F-4D97-AF65-F5344CB8AC3E}">
        <p14:creationId xmlns:p14="http://schemas.microsoft.com/office/powerpoint/2010/main" val="2512332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xmlns="" id="{7E7AD49B-1A30-4AD7-BC84-AC36201749BB}"/>
              </a:ext>
            </a:extLst>
          </p:cNvPr>
          <p:cNvSpPr>
            <a:spLocks noGrp="1" noChangeArrowheads="1"/>
          </p:cNvSpPr>
          <p:nvPr>
            <p:ph type="title"/>
          </p:nvPr>
        </p:nvSpPr>
        <p:spPr>
          <a:xfrm>
            <a:off x="1981200" y="341313"/>
            <a:ext cx="8229600" cy="1143000"/>
          </a:xfrm>
        </p:spPr>
        <p:txBody>
          <a:bodyPr/>
          <a:lstStyle/>
          <a:p>
            <a:pPr eaLnBrk="1" hangingPunct="1"/>
            <a:r>
              <a:rPr lang="he-IL" altLang="en-US" sz="3600" b="1">
                <a:solidFill>
                  <a:schemeClr val="accent2"/>
                </a:solidFill>
              </a:rPr>
              <a:t>2. השקיה והמלחת קרקעות</a:t>
            </a:r>
            <a:endParaRPr lang="en-US" altLang="en-US" sz="3600" b="1">
              <a:solidFill>
                <a:schemeClr val="accent2"/>
              </a:solidFill>
            </a:endParaRPr>
          </a:p>
        </p:txBody>
      </p:sp>
      <p:sp>
        <p:nvSpPr>
          <p:cNvPr id="14339" name="Rectangle 3">
            <a:extLst>
              <a:ext uri="{FF2B5EF4-FFF2-40B4-BE49-F238E27FC236}">
                <a16:creationId xmlns:a16="http://schemas.microsoft.com/office/drawing/2014/main" xmlns="" id="{68BA5286-40EE-4633-876D-C39DA53E83B5}"/>
              </a:ext>
            </a:extLst>
          </p:cNvPr>
          <p:cNvSpPr>
            <a:spLocks noGrp="1" noChangeArrowheads="1"/>
          </p:cNvSpPr>
          <p:nvPr>
            <p:ph type="body" idx="1"/>
          </p:nvPr>
        </p:nvSpPr>
        <p:spPr>
          <a:xfrm>
            <a:off x="1919288" y="1412876"/>
            <a:ext cx="8229600" cy="4525963"/>
          </a:xfrm>
        </p:spPr>
        <p:txBody>
          <a:bodyPr/>
          <a:lstStyle/>
          <a:p>
            <a:pPr eaLnBrk="1" hangingPunct="1">
              <a:buFontTx/>
              <a:buNone/>
              <a:defRPr/>
            </a:pPr>
            <a:r>
              <a:rPr lang="he-IL" dirty="0"/>
              <a:t>השקיה מרובה של השדות עלולה לגרום לנזקים קשים:</a:t>
            </a:r>
          </a:p>
          <a:p>
            <a:pPr marL="514350" indent="-514350">
              <a:buFontTx/>
              <a:buAutoNum type="arabicPeriod"/>
              <a:defRPr/>
            </a:pPr>
            <a:r>
              <a:rPr lang="he-IL" b="1" dirty="0">
                <a:solidFill>
                  <a:srgbClr val="00B050"/>
                </a:solidFill>
              </a:rPr>
              <a:t>מחסור במים</a:t>
            </a:r>
          </a:p>
          <a:p>
            <a:pPr marL="0" indent="0">
              <a:buNone/>
              <a:defRPr/>
            </a:pPr>
            <a:r>
              <a:rPr lang="he-IL" dirty="0"/>
              <a:t>כדי לספק את צורכי אוכלוסיית העולם ההולכת וגדלה, מרחיבים את השטחים המעובדים - ועל כן גוברת צריכת המים בחקלאות, ובאזורים רבים בעולם נוצר מחסור במים.</a:t>
            </a:r>
          </a:p>
          <a:p>
            <a:pPr eaLnBrk="1" hangingPunct="1">
              <a:buFontTx/>
              <a:buNone/>
              <a:defRPr/>
            </a:pPr>
            <a:endParaRPr lang="en-US" dirty="0"/>
          </a:p>
        </p:txBody>
      </p:sp>
    </p:spTree>
    <p:extLst>
      <p:ext uri="{BB962C8B-B14F-4D97-AF65-F5344CB8AC3E}">
        <p14:creationId xmlns:p14="http://schemas.microsoft.com/office/powerpoint/2010/main" val="2220319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xmlns="" id="{E5DDB95E-5A95-44A1-A06C-BFA35381E58C}"/>
              </a:ext>
            </a:extLst>
          </p:cNvPr>
          <p:cNvSpPr>
            <a:spLocks noGrp="1" noChangeArrowheads="1"/>
          </p:cNvSpPr>
          <p:nvPr>
            <p:ph type="title"/>
          </p:nvPr>
        </p:nvSpPr>
        <p:spPr/>
        <p:txBody>
          <a:bodyPr/>
          <a:lstStyle/>
          <a:p>
            <a:pPr eaLnBrk="1" hangingPunct="1">
              <a:defRPr/>
            </a:pPr>
            <a:r>
              <a:rPr lang="he-IL" sz="3200" b="1" dirty="0">
                <a:solidFill>
                  <a:srgbClr val="00B050"/>
                </a:solidFill>
                <a:latin typeface="+mn-lt"/>
                <a:ea typeface="+mn-ea"/>
                <a:cs typeface="+mn-cs"/>
              </a:rPr>
              <a:t>2. זהום של מקורות המים</a:t>
            </a:r>
            <a:endParaRPr lang="en-US" sz="3200" b="1" dirty="0">
              <a:solidFill>
                <a:srgbClr val="00B050"/>
              </a:solidFill>
              <a:latin typeface="+mn-lt"/>
              <a:ea typeface="+mn-ea"/>
              <a:cs typeface="+mn-cs"/>
            </a:endParaRPr>
          </a:p>
        </p:txBody>
      </p:sp>
      <p:sp>
        <p:nvSpPr>
          <p:cNvPr id="22531" name="מציין מיקום תוכן 1">
            <a:extLst>
              <a:ext uri="{FF2B5EF4-FFF2-40B4-BE49-F238E27FC236}">
                <a16:creationId xmlns:a16="http://schemas.microsoft.com/office/drawing/2014/main" xmlns="" id="{AB671DBA-8F7E-40E8-AE58-A499E4424112}"/>
              </a:ext>
            </a:extLst>
          </p:cNvPr>
          <p:cNvSpPr>
            <a:spLocks noGrp="1"/>
          </p:cNvSpPr>
          <p:nvPr>
            <p:ph idx="1"/>
          </p:nvPr>
        </p:nvSpPr>
        <p:spPr/>
        <p:txBody>
          <a:bodyPr/>
          <a:lstStyle/>
          <a:p>
            <a:pPr marL="0" indent="0">
              <a:buNone/>
            </a:pPr>
            <a:r>
              <a:rPr lang="he-IL" altLang="en-US"/>
              <a:t>שימוש מתמשך במי קולחים יכול לפגוע באיכותם </a:t>
            </a:r>
          </a:p>
          <a:p>
            <a:pPr marL="0" indent="0">
              <a:buNone/>
            </a:pPr>
            <a:r>
              <a:rPr lang="he-IL" altLang="en-US"/>
              <a:t>של מי התהום, שהם אחד ממקורות המים השפירים</a:t>
            </a:r>
            <a:r>
              <a:rPr lang="en-US" altLang="en-US"/>
              <a:t>n </a:t>
            </a:r>
            <a:r>
              <a:rPr lang="he-IL" altLang="en-US"/>
              <a:t>החשובים.</a:t>
            </a:r>
          </a:p>
        </p:txBody>
      </p:sp>
    </p:spTree>
    <p:extLst>
      <p:ext uri="{BB962C8B-B14F-4D97-AF65-F5344CB8AC3E}">
        <p14:creationId xmlns:p14="http://schemas.microsoft.com/office/powerpoint/2010/main" val="3684227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xmlns="" id="{2ADA311D-D4EF-4EAF-BC22-741955F7FA52}"/>
              </a:ext>
            </a:extLst>
          </p:cNvPr>
          <p:cNvSpPr>
            <a:spLocks noGrp="1" noChangeArrowheads="1"/>
          </p:cNvSpPr>
          <p:nvPr>
            <p:ph type="title"/>
          </p:nvPr>
        </p:nvSpPr>
        <p:spPr>
          <a:xfrm>
            <a:off x="1919288" y="260350"/>
            <a:ext cx="8229600" cy="1143000"/>
          </a:xfrm>
        </p:spPr>
        <p:txBody>
          <a:bodyPr/>
          <a:lstStyle/>
          <a:p>
            <a:pPr eaLnBrk="1" hangingPunct="1">
              <a:defRPr/>
            </a:pPr>
            <a:r>
              <a:rPr lang="he-IL" sz="3200" b="1" dirty="0">
                <a:solidFill>
                  <a:srgbClr val="00B050"/>
                </a:solidFill>
                <a:latin typeface="+mn-lt"/>
                <a:ea typeface="+mn-ea"/>
                <a:cs typeface="+mn-cs"/>
              </a:rPr>
              <a:t>3.המלחת קרקעות</a:t>
            </a:r>
            <a:endParaRPr lang="en-US" sz="3200" b="1" dirty="0">
              <a:solidFill>
                <a:srgbClr val="00B050"/>
              </a:solidFill>
              <a:latin typeface="+mn-lt"/>
              <a:ea typeface="+mn-ea"/>
              <a:cs typeface="+mn-cs"/>
            </a:endParaRPr>
          </a:p>
        </p:txBody>
      </p:sp>
      <p:sp>
        <p:nvSpPr>
          <p:cNvPr id="2" name="מציין מיקום תוכן 1">
            <a:extLst>
              <a:ext uri="{FF2B5EF4-FFF2-40B4-BE49-F238E27FC236}">
                <a16:creationId xmlns:a16="http://schemas.microsoft.com/office/drawing/2014/main" xmlns="" id="{7AFAC202-6DE0-45F2-808E-4813B2743C42}"/>
              </a:ext>
            </a:extLst>
          </p:cNvPr>
          <p:cNvSpPr>
            <a:spLocks noGrp="1"/>
          </p:cNvSpPr>
          <p:nvPr>
            <p:ph idx="1"/>
          </p:nvPr>
        </p:nvSpPr>
        <p:spPr/>
        <p:txBody>
          <a:bodyPr/>
          <a:lstStyle/>
          <a:p>
            <a:pPr marL="0" indent="0">
              <a:buNone/>
            </a:pPr>
            <a:r>
              <a:rPr lang="he-IL" altLang="en-US"/>
              <a:t>המלחת הקרקעות נובעת בעיקר מהשקיה לא מבוקרת ומשימוש מופרז במים, ומהווה בעיה בעיקר כאשר תנאי הניקוז גרועים. </a:t>
            </a:r>
          </a:p>
          <a:p>
            <a:pPr marL="0" indent="0">
              <a:buNone/>
            </a:pPr>
            <a:r>
              <a:rPr lang="he-IL" altLang="en-US"/>
              <a:t>המים שאינם מתנקזים נאגרים על פני השטח </a:t>
            </a:r>
          </a:p>
          <a:p>
            <a:pPr marL="0" indent="0">
              <a:buNone/>
            </a:pPr>
            <a:r>
              <a:rPr lang="he-IL" altLang="en-US"/>
              <a:t>וכאשר הם מתאדים - מצטברים בַמקום המלחים שהיו במים.</a:t>
            </a:r>
          </a:p>
          <a:p>
            <a:pPr marL="0" indent="0">
              <a:buNone/>
            </a:pPr>
            <a:r>
              <a:rPr lang="he-IL" altLang="en-US"/>
              <a:t>תהליך המלחת קרקעות נפוץ בעיקר באזורים צחיחים או צחיחים למחצה, בהם מתקיימת חקלאות שלחין או במקומות המשקים ע"י הצפה.</a:t>
            </a:r>
          </a:p>
        </p:txBody>
      </p:sp>
    </p:spTree>
    <p:extLst>
      <p:ext uri="{BB962C8B-B14F-4D97-AF65-F5344CB8AC3E}">
        <p14:creationId xmlns:p14="http://schemas.microsoft.com/office/powerpoint/2010/main" val="313072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xmlns="" id="{07DEC722-88C2-4FE1-A022-6539F9EC9985}"/>
              </a:ext>
            </a:extLst>
          </p:cNvPr>
          <p:cNvSpPr>
            <a:spLocks noGrp="1" noChangeArrowheads="1"/>
          </p:cNvSpPr>
          <p:nvPr>
            <p:ph type="title"/>
          </p:nvPr>
        </p:nvSpPr>
        <p:spPr>
          <a:xfrm>
            <a:off x="1919288" y="260350"/>
            <a:ext cx="8229600" cy="1143000"/>
          </a:xfrm>
        </p:spPr>
        <p:txBody>
          <a:bodyPr/>
          <a:lstStyle/>
          <a:p>
            <a:pPr eaLnBrk="1" hangingPunct="1">
              <a:defRPr/>
            </a:pPr>
            <a:r>
              <a:rPr lang="he-IL" sz="3200" b="1" dirty="0">
                <a:solidFill>
                  <a:srgbClr val="00B050"/>
                </a:solidFill>
                <a:latin typeface="+mn-lt"/>
                <a:ea typeface="+mn-ea"/>
                <a:cs typeface="+mn-cs"/>
              </a:rPr>
              <a:t>4. שימוש בחומרי הדברה ודישון</a:t>
            </a:r>
            <a:endParaRPr lang="en-US" sz="3200" b="1" dirty="0">
              <a:solidFill>
                <a:srgbClr val="00B050"/>
              </a:solidFill>
              <a:latin typeface="+mn-lt"/>
              <a:ea typeface="+mn-ea"/>
              <a:cs typeface="+mn-cs"/>
            </a:endParaRPr>
          </a:p>
        </p:txBody>
      </p:sp>
      <p:sp>
        <p:nvSpPr>
          <p:cNvPr id="24579" name="Rectangle 3">
            <a:extLst>
              <a:ext uri="{FF2B5EF4-FFF2-40B4-BE49-F238E27FC236}">
                <a16:creationId xmlns:a16="http://schemas.microsoft.com/office/drawing/2014/main" xmlns="" id="{A1D22406-0490-4E28-B93A-8D479F8D1F27}"/>
              </a:ext>
            </a:extLst>
          </p:cNvPr>
          <p:cNvSpPr>
            <a:spLocks noGrp="1" noChangeArrowheads="1"/>
          </p:cNvSpPr>
          <p:nvPr>
            <p:ph type="body" idx="1"/>
          </p:nvPr>
        </p:nvSpPr>
        <p:spPr/>
        <p:txBody>
          <a:bodyPr/>
          <a:lstStyle/>
          <a:p>
            <a:pPr eaLnBrk="1" hangingPunct="1">
              <a:buFontTx/>
              <a:buNone/>
            </a:pPr>
            <a:r>
              <a:rPr lang="he-IL" altLang="en-US"/>
              <a:t>מצד אחד השימוש מעלה את התפוקה, ומאפשר התמודדות עם מזיקים, מחלות, אך שימוש בחומרים הללו פוגע באיכות הקרקע ומי התהום, גורם לזיהום.</a:t>
            </a:r>
            <a:endParaRPr lang="en-US" altLang="en-US"/>
          </a:p>
        </p:txBody>
      </p:sp>
    </p:spTree>
    <p:extLst>
      <p:ext uri="{BB962C8B-B14F-4D97-AF65-F5344CB8AC3E}">
        <p14:creationId xmlns:p14="http://schemas.microsoft.com/office/powerpoint/2010/main" val="4011556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xmlns="" id="{29BDE133-4921-43B7-BC76-B882B4A6F159}"/>
              </a:ext>
            </a:extLst>
          </p:cNvPr>
          <p:cNvSpPr>
            <a:spLocks noGrp="1" noChangeArrowheads="1"/>
          </p:cNvSpPr>
          <p:nvPr>
            <p:ph type="title"/>
          </p:nvPr>
        </p:nvSpPr>
        <p:spPr/>
        <p:txBody>
          <a:bodyPr/>
          <a:lstStyle/>
          <a:p>
            <a:pPr eaLnBrk="1" hangingPunct="1"/>
            <a:r>
              <a:rPr lang="he-IL" altLang="en-US" sz="3200" b="1">
                <a:solidFill>
                  <a:srgbClr val="00B050"/>
                </a:solidFill>
              </a:rPr>
              <a:t>5. בירוא יערות</a:t>
            </a:r>
          </a:p>
        </p:txBody>
      </p:sp>
      <p:sp>
        <p:nvSpPr>
          <p:cNvPr id="20483" name="Rectangle 3">
            <a:extLst>
              <a:ext uri="{FF2B5EF4-FFF2-40B4-BE49-F238E27FC236}">
                <a16:creationId xmlns:a16="http://schemas.microsoft.com/office/drawing/2014/main" xmlns="" id="{516945C2-3520-41AE-9F51-40A220947A51}"/>
              </a:ext>
            </a:extLst>
          </p:cNvPr>
          <p:cNvSpPr>
            <a:spLocks noGrp="1" noChangeArrowheads="1"/>
          </p:cNvSpPr>
          <p:nvPr>
            <p:ph type="body" idx="1"/>
          </p:nvPr>
        </p:nvSpPr>
        <p:spPr>
          <a:xfrm>
            <a:off x="1992313" y="1196976"/>
            <a:ext cx="8229600" cy="4525963"/>
          </a:xfrm>
        </p:spPr>
        <p:txBody>
          <a:bodyPr/>
          <a:lstStyle/>
          <a:p>
            <a:pPr eaLnBrk="1" hangingPunct="1">
              <a:buFontTx/>
              <a:buNone/>
              <a:defRPr/>
            </a:pPr>
            <a:r>
              <a:rPr lang="he-IL" b="1" dirty="0"/>
              <a:t>תפקידי היערות:</a:t>
            </a:r>
          </a:p>
          <a:p>
            <a:pPr marL="571500" indent="-571500">
              <a:buFont typeface="+mj-lt"/>
              <a:buAutoNum type="romanUcPeriod"/>
              <a:defRPr/>
            </a:pPr>
            <a:r>
              <a:rPr lang="he-IL" dirty="0"/>
              <a:t>אספקת עצים לצורכי בנייה ולצורכי תעשיית הנייר, הרהיטים ועוד</a:t>
            </a:r>
          </a:p>
          <a:p>
            <a:pPr marL="571500" indent="-571500">
              <a:buFont typeface="+mj-lt"/>
              <a:buAutoNum type="romanUcPeriod"/>
              <a:defRPr/>
            </a:pPr>
            <a:r>
              <a:rPr lang="he-IL" dirty="0"/>
              <a:t>בשימור מגוון המינים,</a:t>
            </a:r>
          </a:p>
          <a:p>
            <a:pPr marL="571500" indent="-571500">
              <a:buFont typeface="+mj-lt"/>
              <a:buAutoNum type="romanUcPeriod"/>
              <a:defRPr/>
            </a:pPr>
            <a:r>
              <a:rPr lang="he-IL" dirty="0"/>
              <a:t>שמירת הקרקע והמים</a:t>
            </a:r>
          </a:p>
          <a:p>
            <a:pPr marL="571500" indent="-571500">
              <a:buFont typeface="+mj-lt"/>
              <a:buAutoNum type="romanUcPeriod"/>
              <a:defRPr/>
            </a:pPr>
            <a:r>
              <a:rPr lang="he-IL" dirty="0"/>
              <a:t>קליטת פחמן דו-חמצני ופליטת חמצן לאטמוספרה.</a:t>
            </a:r>
          </a:p>
          <a:p>
            <a:pPr marL="571500" indent="-571500">
              <a:buFont typeface="+mj-lt"/>
              <a:buAutoNum type="romanUcPeriod"/>
              <a:defRPr/>
            </a:pPr>
            <a:r>
              <a:rPr lang="he-IL" dirty="0"/>
              <a:t>נופש </a:t>
            </a:r>
          </a:p>
          <a:p>
            <a:pPr eaLnBrk="1" hangingPunct="1">
              <a:buFontTx/>
              <a:buNone/>
              <a:defRPr/>
            </a:pPr>
            <a:r>
              <a:rPr lang="he-IL" dirty="0"/>
              <a:t> בֵירּוא אזורים מיוערים פוגע בתפקודי היער ויוצר </a:t>
            </a:r>
          </a:p>
          <a:p>
            <a:pPr eaLnBrk="1" hangingPunct="1">
              <a:buFontTx/>
              <a:buNone/>
              <a:defRPr/>
            </a:pPr>
            <a:r>
              <a:rPr lang="he-IL" dirty="0"/>
              <a:t>בעיות וסכנות סביבתיות רבות.</a:t>
            </a:r>
            <a:endParaRPr lang="en-US" dirty="0"/>
          </a:p>
        </p:txBody>
      </p:sp>
    </p:spTree>
    <p:extLst>
      <p:ext uri="{BB962C8B-B14F-4D97-AF65-F5344CB8AC3E}">
        <p14:creationId xmlns:p14="http://schemas.microsoft.com/office/powerpoint/2010/main" val="20437535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48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483">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48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מציין מיקום תוכן 2">
            <a:extLst>
              <a:ext uri="{FF2B5EF4-FFF2-40B4-BE49-F238E27FC236}">
                <a16:creationId xmlns:a16="http://schemas.microsoft.com/office/drawing/2014/main" xmlns="" id="{19E1E9DD-EBBD-46D7-9766-3E1A83083A8D}"/>
              </a:ext>
            </a:extLst>
          </p:cNvPr>
          <p:cNvSpPr>
            <a:spLocks noGrp="1"/>
          </p:cNvSpPr>
          <p:nvPr>
            <p:ph idx="1"/>
          </p:nvPr>
        </p:nvSpPr>
        <p:spPr>
          <a:xfrm>
            <a:off x="1992313" y="115889"/>
            <a:ext cx="8229600" cy="6626225"/>
          </a:xfrm>
        </p:spPr>
        <p:txBody>
          <a:bodyPr/>
          <a:lstStyle/>
          <a:p>
            <a:pPr marL="0" indent="0">
              <a:buNone/>
            </a:pPr>
            <a:r>
              <a:rPr lang="he-IL" altLang="en-US" b="1"/>
              <a:t>שתי הסיבות העיקריות לבירוא היערות:</a:t>
            </a:r>
          </a:p>
          <a:p>
            <a:pPr marL="0" indent="0">
              <a:buFontTx/>
              <a:buAutoNum type="arabicPeriod"/>
            </a:pPr>
            <a:r>
              <a:rPr lang="he-IL" altLang="en-US"/>
              <a:t>יצירת שטחים חדשים לחקלאות</a:t>
            </a:r>
          </a:p>
          <a:p>
            <a:pPr marL="0" indent="0">
              <a:buFontTx/>
              <a:buAutoNum type="arabicPeriod"/>
            </a:pPr>
            <a:r>
              <a:rPr lang="he-IL" altLang="en-US"/>
              <a:t>שימוש נרחב בעצים כחומר גלם. </a:t>
            </a:r>
          </a:p>
          <a:p>
            <a:pPr marL="0" indent="0">
              <a:buNone/>
            </a:pPr>
            <a:r>
              <a:rPr lang="he-IL" altLang="en-US"/>
              <a:t>בֵרּוא נרחב במיוחד באזורי יערות הגשם המשתרעים על פני שטחים גדולים, בעיקר סמוך לקו המשווה.</a:t>
            </a:r>
          </a:p>
          <a:p>
            <a:pPr marL="0" indent="0">
              <a:buNone/>
            </a:pPr>
            <a:r>
              <a:rPr lang="he-IL" altLang="en-US"/>
              <a:t> </a:t>
            </a:r>
          </a:p>
          <a:p>
            <a:pPr marL="0" indent="0">
              <a:buNone/>
            </a:pPr>
            <a:r>
              <a:rPr lang="he-IL" altLang="en-US"/>
              <a:t>שטח היערות המְבֹוָראִים מדי שנה הוא כ-90 אלף קמ"ר - שטח הגדול פי 4 משטח מדינת ישראל.</a:t>
            </a:r>
          </a:p>
        </p:txBody>
      </p:sp>
    </p:spTree>
    <p:extLst>
      <p:ext uri="{BB962C8B-B14F-4D97-AF65-F5344CB8AC3E}">
        <p14:creationId xmlns:p14="http://schemas.microsoft.com/office/powerpoint/2010/main" val="121297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7650" name="Picture 2">
            <a:extLst>
              <a:ext uri="{FF2B5EF4-FFF2-40B4-BE49-F238E27FC236}">
                <a16:creationId xmlns:a16="http://schemas.microsoft.com/office/drawing/2014/main" xmlns="" id="{C425B7B2-6B59-432B-BDAE-6D5C143619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1" y="0"/>
            <a:ext cx="9324975" cy="663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0223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674" name="כותרת 1">
            <a:extLst>
              <a:ext uri="{FF2B5EF4-FFF2-40B4-BE49-F238E27FC236}">
                <a16:creationId xmlns:a16="http://schemas.microsoft.com/office/drawing/2014/main" xmlns="" id="{5A7A72CC-4810-401A-9A84-33B64BAFC2E0}"/>
              </a:ext>
            </a:extLst>
          </p:cNvPr>
          <p:cNvSpPr>
            <a:spLocks noGrp="1"/>
          </p:cNvSpPr>
          <p:nvPr>
            <p:ph type="title"/>
          </p:nvPr>
        </p:nvSpPr>
        <p:spPr/>
        <p:txBody>
          <a:bodyPr/>
          <a:lstStyle/>
          <a:p>
            <a:r>
              <a:rPr lang="he-IL" altLang="en-US" b="1">
                <a:solidFill>
                  <a:srgbClr val="00B0F0"/>
                </a:solidFill>
              </a:rPr>
              <a:t>הנזקים של בירוא היערות</a:t>
            </a:r>
          </a:p>
        </p:txBody>
      </p:sp>
      <p:sp>
        <p:nvSpPr>
          <p:cNvPr id="3" name="מציין מיקום תוכן 2">
            <a:extLst>
              <a:ext uri="{FF2B5EF4-FFF2-40B4-BE49-F238E27FC236}">
                <a16:creationId xmlns:a16="http://schemas.microsoft.com/office/drawing/2014/main" xmlns="" id="{BEEE6863-1EDC-4CB5-86EA-9C0F6BCBF853}"/>
              </a:ext>
            </a:extLst>
          </p:cNvPr>
          <p:cNvSpPr>
            <a:spLocks noGrp="1"/>
          </p:cNvSpPr>
          <p:nvPr>
            <p:ph idx="1"/>
          </p:nvPr>
        </p:nvSpPr>
        <p:spPr/>
        <p:txBody>
          <a:bodyPr/>
          <a:lstStyle/>
          <a:p>
            <a:pPr marL="0" indent="0">
              <a:buNone/>
            </a:pPr>
            <a:r>
              <a:rPr lang="he-IL" altLang="en-US" b="1">
                <a:solidFill>
                  <a:srgbClr val="7030A0"/>
                </a:solidFill>
              </a:rPr>
              <a:t>א. פגיעה בפוריות הקרקע באזורים הטרופיים</a:t>
            </a:r>
          </a:p>
          <a:p>
            <a:pPr marL="0" indent="0">
              <a:buNone/>
            </a:pPr>
            <a:r>
              <a:rPr lang="he-IL" altLang="en-US"/>
              <a:t>בעבר – חקלאות נדודים.</a:t>
            </a:r>
          </a:p>
          <a:p>
            <a:pPr marL="0" indent="0">
              <a:buNone/>
            </a:pPr>
            <a:r>
              <a:rPr lang="he-IL" altLang="en-US"/>
              <a:t> כיום -  עיבוד של גידולים מסחריים על פני שטחים גדולים.</a:t>
            </a:r>
          </a:p>
          <a:p>
            <a:pPr marL="0" indent="0">
              <a:buNone/>
            </a:pPr>
            <a:r>
              <a:rPr lang="he-IL" altLang="en-US"/>
              <a:t>לא נוהגים לאפשר לקרקע לנוח ולחדש את פוריותה, ועל כן הקרקעות מידלדלות ונעשות חסרות ערך </a:t>
            </a:r>
          </a:p>
          <a:p>
            <a:pPr marL="0" indent="0">
              <a:buNone/>
            </a:pPr>
            <a:r>
              <a:rPr lang="he-IL" altLang="en-US"/>
              <a:t>לחקלאות. </a:t>
            </a:r>
          </a:p>
          <a:p>
            <a:pPr marL="0" indent="0">
              <a:buNone/>
            </a:pPr>
            <a:r>
              <a:rPr lang="he-IL" altLang="en-US"/>
              <a:t>בירוא יערות:</a:t>
            </a:r>
          </a:p>
          <a:p>
            <a:pPr marL="0" indent="0">
              <a:buNone/>
            </a:pPr>
            <a:r>
              <a:rPr lang="en-US" altLang="en-US"/>
              <a:t>https://www.youtube.com/watch?v=rm8TyJ2fOaw</a:t>
            </a:r>
            <a:endParaRPr lang="he-IL" altLang="en-US"/>
          </a:p>
        </p:txBody>
      </p:sp>
    </p:spTree>
    <p:extLst>
      <p:ext uri="{BB962C8B-B14F-4D97-AF65-F5344CB8AC3E}">
        <p14:creationId xmlns:p14="http://schemas.microsoft.com/office/powerpoint/2010/main" val="15846510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9698" name="Rectangle 4">
            <a:extLst>
              <a:ext uri="{FF2B5EF4-FFF2-40B4-BE49-F238E27FC236}">
                <a16:creationId xmlns:a16="http://schemas.microsoft.com/office/drawing/2014/main" xmlns="" id="{1EF878E9-0A60-40D6-B567-D788C7477E25}"/>
              </a:ext>
            </a:extLst>
          </p:cNvPr>
          <p:cNvSpPr>
            <a:spLocks noGrp="1" noChangeArrowheads="1"/>
          </p:cNvSpPr>
          <p:nvPr>
            <p:ph type="title" idx="4294967295"/>
          </p:nvPr>
        </p:nvSpPr>
        <p:spPr/>
        <p:txBody>
          <a:bodyPr/>
          <a:lstStyle/>
          <a:p>
            <a:pPr eaLnBrk="1" hangingPunct="1"/>
            <a:r>
              <a:rPr lang="he-IL" altLang="en-US" sz="3200" b="1">
                <a:solidFill>
                  <a:srgbClr val="003300"/>
                </a:solidFill>
                <a:cs typeface="David" panose="020E0502060401010101" pitchFamily="34" charset="-79"/>
              </a:rPr>
              <a:t>חקלאות נדודים- אזורים מעובדים בתוך יערות</a:t>
            </a:r>
            <a:endParaRPr lang="en-US" altLang="en-US" sz="3200" b="1">
              <a:solidFill>
                <a:srgbClr val="003300"/>
              </a:solidFill>
              <a:cs typeface="David" panose="020E0502060401010101" pitchFamily="34" charset="-79"/>
            </a:endParaRPr>
          </a:p>
        </p:txBody>
      </p:sp>
      <p:pic>
        <p:nvPicPr>
          <p:cNvPr id="29699" name="Picture 5" descr="חקלאות נדודים2">
            <a:extLst>
              <a:ext uri="{FF2B5EF4-FFF2-40B4-BE49-F238E27FC236}">
                <a16:creationId xmlns:a16="http://schemas.microsoft.com/office/drawing/2014/main" xmlns="" id="{D42EF1FE-CAE8-4253-BE80-5A0FAB1C9F9F}"/>
              </a:ext>
            </a:extLst>
          </p:cNvPr>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2133600" y="1322389"/>
            <a:ext cx="8534400" cy="5311775"/>
          </a:xfrm>
          <a:noFill/>
        </p:spPr>
      </p:pic>
    </p:spTree>
    <p:extLst>
      <p:ext uri="{BB962C8B-B14F-4D97-AF65-F5344CB8AC3E}">
        <p14:creationId xmlns:p14="http://schemas.microsoft.com/office/powerpoint/2010/main" val="1223472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fade">
                                      <p:cBhvr>
                                        <p:cTn id="7" dur="2000"/>
                                        <p:tgtEl>
                                          <p:spTgt spid="296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9699"/>
                                        </p:tgtEl>
                                        <p:attrNameLst>
                                          <p:attrName>style.visibility</p:attrName>
                                        </p:attrNameLst>
                                      </p:cBhvr>
                                      <p:to>
                                        <p:strVal val="visible"/>
                                      </p:to>
                                    </p:set>
                                    <p:animEffect transition="in" filter="fade">
                                      <p:cBhvr>
                                        <p:cTn id="12" dur="20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8</a:t>
            </a:fld>
            <a:endParaRPr lang="he-IL"/>
          </a:p>
        </p:txBody>
      </p:sp>
      <p:sp>
        <p:nvSpPr>
          <p:cNvPr id="3" name="TextBox 2"/>
          <p:cNvSpPr txBox="1"/>
          <p:nvPr/>
        </p:nvSpPr>
        <p:spPr>
          <a:xfrm>
            <a:off x="539551" y="453259"/>
            <a:ext cx="11259159" cy="3785652"/>
          </a:xfrm>
          <a:prstGeom prst="rect">
            <a:avLst/>
          </a:prstGeom>
          <a:noFill/>
        </p:spPr>
        <p:txBody>
          <a:bodyPr wrap="square" rtlCol="1">
            <a:spAutoFit/>
          </a:bodyPr>
          <a:lstStyle/>
          <a:p>
            <a:r>
              <a:rPr lang="he-IL" sz="4000" b="1" dirty="0" smtClean="0">
                <a:solidFill>
                  <a:srgbClr val="0000FF"/>
                </a:solidFill>
                <a:latin typeface="David" panose="020E0502060401010101" pitchFamily="34" charset="-79"/>
                <a:cs typeface="David" panose="020E0502060401010101" pitchFamily="34" charset="-79"/>
              </a:rPr>
              <a:t>ג. עקרונות </a:t>
            </a:r>
            <a:r>
              <a:rPr lang="he-IL" sz="4000" b="1" dirty="0">
                <a:solidFill>
                  <a:srgbClr val="0000FF"/>
                </a:solidFill>
                <a:latin typeface="David" panose="020E0502060401010101" pitchFamily="34" charset="-79"/>
                <a:cs typeface="David" panose="020E0502060401010101" pitchFamily="34" charset="-79"/>
              </a:rPr>
              <a:t>מנחים </a:t>
            </a:r>
            <a:r>
              <a:rPr lang="he-IL" sz="4000" b="1" dirty="0" smtClean="0">
                <a:solidFill>
                  <a:srgbClr val="0000FF"/>
                </a:solidFill>
                <a:latin typeface="David" panose="020E0502060401010101" pitchFamily="34" charset="-79"/>
                <a:cs typeface="David" panose="020E0502060401010101" pitchFamily="34" charset="-79"/>
              </a:rPr>
              <a:t>להוראת מפגשי הלמידה:</a:t>
            </a:r>
          </a:p>
          <a:p>
            <a:endParaRPr lang="he-IL" sz="1200" b="1" dirty="0">
              <a:solidFill>
                <a:srgbClr val="0000FF"/>
              </a:solidFill>
              <a:latin typeface="David" panose="020E0502060401010101" pitchFamily="34" charset="-79"/>
              <a:cs typeface="David" panose="020E0502060401010101" pitchFamily="34" charset="-79"/>
            </a:endParaRPr>
          </a:p>
          <a:p>
            <a:pPr marL="457200" indent="-457200">
              <a:buAutoNum type="arabicPeriod"/>
            </a:pPr>
            <a:r>
              <a:rPr lang="he-IL" sz="2800" dirty="0" smtClean="0">
                <a:latin typeface="David" pitchFamily="34" charset="-79"/>
                <a:cs typeface="David" pitchFamily="34" charset="-79"/>
              </a:rPr>
              <a:t>מוצע לשלב </a:t>
            </a:r>
            <a:r>
              <a:rPr lang="he-IL" sz="2800" b="1" dirty="0" smtClean="0">
                <a:latin typeface="David" pitchFamily="34" charset="-79"/>
                <a:cs typeface="David" pitchFamily="34" charset="-79"/>
              </a:rPr>
              <a:t>אופני למידה </a:t>
            </a:r>
            <a:r>
              <a:rPr lang="he-IL" sz="2800" dirty="0" smtClean="0">
                <a:latin typeface="David" pitchFamily="34" charset="-79"/>
                <a:cs typeface="David" pitchFamily="34" charset="-79"/>
              </a:rPr>
              <a:t>והוראה מגוונים - בדגש למידה פעילה, מטלות צוותיות, הכנת תוצרים בזמן אמת וכד' מצד הלומדים. </a:t>
            </a:r>
          </a:p>
          <a:p>
            <a:pPr marL="457200" indent="-457200">
              <a:buAutoNum type="arabicPeriod"/>
            </a:pPr>
            <a:r>
              <a:rPr lang="he-IL" sz="2800" dirty="0" smtClean="0">
                <a:latin typeface="David" pitchFamily="34" charset="-79"/>
                <a:cs typeface="David" pitchFamily="34" charset="-79"/>
              </a:rPr>
              <a:t>ההצעה כי מבחינת </a:t>
            </a:r>
            <a:r>
              <a:rPr lang="he-IL" sz="2800" b="1" dirty="0" smtClean="0">
                <a:latin typeface="David" pitchFamily="34" charset="-79"/>
                <a:cs typeface="David" pitchFamily="34" charset="-79"/>
              </a:rPr>
              <a:t>זמן הלמידה </a:t>
            </a:r>
            <a:r>
              <a:rPr lang="he-IL" sz="2800" dirty="0" smtClean="0">
                <a:latin typeface="David" pitchFamily="34" charset="-79"/>
                <a:cs typeface="David" pitchFamily="34" charset="-79"/>
              </a:rPr>
              <a:t>כל תת-יחידה תהיה מורכבת מחלקים של 20 דקות למידה + 10 דקות הפגה. </a:t>
            </a:r>
          </a:p>
          <a:p>
            <a:pPr marL="457200" indent="-457200">
              <a:buAutoNum type="arabicPeriod"/>
            </a:pPr>
            <a:r>
              <a:rPr lang="he-IL" sz="2800" b="1" dirty="0" smtClean="0">
                <a:latin typeface="David" pitchFamily="34" charset="-79"/>
                <a:cs typeface="David" pitchFamily="34" charset="-79"/>
              </a:rPr>
              <a:t>מקום הלמידה </a:t>
            </a:r>
            <a:r>
              <a:rPr lang="he-IL" sz="2800" dirty="0" smtClean="0">
                <a:latin typeface="David" pitchFamily="34" charset="-79"/>
                <a:cs typeface="David" pitchFamily="34" charset="-79"/>
              </a:rPr>
              <a:t>משתנה ואינו בהכרח בכיתה, וניתן לקיימו במרחבים חוץ כיתתיים.</a:t>
            </a:r>
          </a:p>
          <a:p>
            <a:endParaRPr lang="he-IL" sz="2000" dirty="0" smtClean="0">
              <a:latin typeface="David" pitchFamily="34" charset="-79"/>
              <a:cs typeface="David" pitchFamily="34" charset="-79"/>
            </a:endParaRPr>
          </a:p>
          <a:p>
            <a:pPr algn="l"/>
            <a:r>
              <a:rPr lang="he-IL" sz="2800" b="1" dirty="0" smtClean="0">
                <a:latin typeface="David" pitchFamily="34" charset="-79"/>
                <a:cs typeface="David" pitchFamily="34" charset="-79"/>
              </a:rPr>
              <a:t>בהצלחה !</a:t>
            </a:r>
            <a:endParaRPr lang="he-IL" sz="2800" b="1" dirty="0">
              <a:latin typeface="David" pitchFamily="34" charset="-79"/>
              <a:cs typeface="David" pitchFamily="34" charset="-79"/>
            </a:endParaRPr>
          </a:p>
        </p:txBody>
      </p:sp>
      <p:sp>
        <p:nvSpPr>
          <p:cNvPr id="4" name="מציין מיקום של כותרת תחתונה 3"/>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spTree>
    <p:extLst>
      <p:ext uri="{BB962C8B-B14F-4D97-AF65-F5344CB8AC3E}">
        <p14:creationId xmlns:p14="http://schemas.microsoft.com/office/powerpoint/2010/main" val="343112328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37889744-4129-4BA9-9B1F-72F6A8D2BDD3}"/>
              </a:ext>
            </a:extLst>
          </p:cNvPr>
          <p:cNvSpPr>
            <a:spLocks noGrp="1"/>
          </p:cNvSpPr>
          <p:nvPr>
            <p:ph type="title"/>
          </p:nvPr>
        </p:nvSpPr>
        <p:spPr>
          <a:xfrm>
            <a:off x="1992313" y="30163"/>
            <a:ext cx="8229600" cy="1143000"/>
          </a:xfrm>
        </p:spPr>
        <p:txBody>
          <a:bodyPr/>
          <a:lstStyle/>
          <a:p>
            <a:pPr>
              <a:defRPr/>
            </a:pPr>
            <a:r>
              <a:rPr lang="he-IL" sz="3200" b="1" dirty="0">
                <a:solidFill>
                  <a:srgbClr val="7030A0"/>
                </a:solidFill>
                <a:latin typeface="+mn-lt"/>
                <a:ea typeface="+mn-ea"/>
                <a:cs typeface="+mn-cs"/>
              </a:rPr>
              <a:t>ב. סחיפה וגלישה של קרקע</a:t>
            </a:r>
            <a:endParaRPr lang="he-IL" dirty="0"/>
          </a:p>
        </p:txBody>
      </p:sp>
      <p:sp>
        <p:nvSpPr>
          <p:cNvPr id="3" name="מציין מיקום תוכן 2">
            <a:extLst>
              <a:ext uri="{FF2B5EF4-FFF2-40B4-BE49-F238E27FC236}">
                <a16:creationId xmlns:a16="http://schemas.microsoft.com/office/drawing/2014/main" xmlns="" id="{3F2F0404-4C15-4CF4-9761-BA3DCD3C52A7}"/>
              </a:ext>
            </a:extLst>
          </p:cNvPr>
          <p:cNvSpPr>
            <a:spLocks noGrp="1"/>
          </p:cNvSpPr>
          <p:nvPr>
            <p:ph idx="1"/>
          </p:nvPr>
        </p:nvSpPr>
        <p:spPr>
          <a:xfrm>
            <a:off x="1992313" y="1268413"/>
            <a:ext cx="8229600" cy="4525962"/>
          </a:xfrm>
        </p:spPr>
        <p:txBody>
          <a:bodyPr/>
          <a:lstStyle/>
          <a:p>
            <a:pPr marL="0" indent="0">
              <a:buNone/>
            </a:pPr>
            <a:r>
              <a:rPr lang="he-IL" altLang="en-US"/>
              <a:t>כאשר כורתים את עצי היער, הקרקע נחשפת ומתהדקת במהירות בגלל הגשמים המרובים, </a:t>
            </a:r>
          </a:p>
          <a:p>
            <a:pPr marL="0" indent="0">
              <a:buNone/>
            </a:pPr>
            <a:r>
              <a:rPr lang="he-IL" altLang="en-US"/>
              <a:t>ואז גובר גם הנֶגֶר העילי וסוחף אתו חלק ניכר מן הקרקע. </a:t>
            </a:r>
          </a:p>
          <a:p>
            <a:pPr marL="0" indent="0">
              <a:buNone/>
            </a:pPr>
            <a:r>
              <a:rPr lang="he-IL" altLang="en-US"/>
              <a:t>ובנוסף  - באזורים הטרופיים, הקרקע החשופה סופגת כמות מים גדולה עד כדי רוָויָה, וכתוצאה מכך מתרחשות גלישות קרקע הגורמות לא פעם להרס יישובים שלמים, לאובדן חיי אדם וגם לזיהום או לחסימה של אפיקי הנהרות.</a:t>
            </a:r>
          </a:p>
        </p:txBody>
      </p:sp>
    </p:spTree>
    <p:extLst>
      <p:ext uri="{BB962C8B-B14F-4D97-AF65-F5344CB8AC3E}">
        <p14:creationId xmlns:p14="http://schemas.microsoft.com/office/powerpoint/2010/main" val="1731887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5C91356C-7D4E-4764-A875-0691AAB68D9D}"/>
              </a:ext>
            </a:extLst>
          </p:cNvPr>
          <p:cNvSpPr>
            <a:spLocks noGrp="1"/>
          </p:cNvSpPr>
          <p:nvPr>
            <p:ph type="title"/>
          </p:nvPr>
        </p:nvSpPr>
        <p:spPr>
          <a:xfrm>
            <a:off x="1919288" y="260350"/>
            <a:ext cx="8229600" cy="1143000"/>
          </a:xfrm>
        </p:spPr>
        <p:txBody>
          <a:bodyPr/>
          <a:lstStyle/>
          <a:p>
            <a:pPr>
              <a:defRPr/>
            </a:pPr>
            <a:r>
              <a:rPr lang="he-IL" sz="3200" b="1" dirty="0">
                <a:solidFill>
                  <a:srgbClr val="7030A0"/>
                </a:solidFill>
                <a:latin typeface="+mn-lt"/>
                <a:ea typeface="+mn-ea"/>
                <a:cs typeface="+mn-cs"/>
              </a:rPr>
              <a:t>ג. פגיעה במגוון הביולוגי</a:t>
            </a:r>
          </a:p>
        </p:txBody>
      </p:sp>
      <p:sp>
        <p:nvSpPr>
          <p:cNvPr id="3" name="מציין מיקום תוכן 2">
            <a:extLst>
              <a:ext uri="{FF2B5EF4-FFF2-40B4-BE49-F238E27FC236}">
                <a16:creationId xmlns:a16="http://schemas.microsoft.com/office/drawing/2014/main" xmlns="" id="{1B79CBA2-9481-4C55-A3F4-88789DBF586D}"/>
              </a:ext>
            </a:extLst>
          </p:cNvPr>
          <p:cNvSpPr>
            <a:spLocks noGrp="1"/>
          </p:cNvSpPr>
          <p:nvPr>
            <p:ph idx="1"/>
          </p:nvPr>
        </p:nvSpPr>
        <p:spPr>
          <a:xfrm>
            <a:off x="1981200" y="1268413"/>
            <a:ext cx="8229600" cy="4857750"/>
          </a:xfrm>
        </p:spPr>
        <p:txBody>
          <a:bodyPr/>
          <a:lstStyle/>
          <a:p>
            <a:pPr marL="0" indent="0">
              <a:buNone/>
            </a:pPr>
            <a:r>
              <a:rPr lang="he-IL" altLang="en-US"/>
              <a:t>80% מכלל היצורים החיים על פני כדור הארץ מתקיימים ביערות הגשם.</a:t>
            </a:r>
          </a:p>
          <a:p>
            <a:pPr marL="0" indent="0">
              <a:buNone/>
            </a:pPr>
            <a:r>
              <a:rPr lang="he-IL" altLang="en-US"/>
              <a:t>מינים רבים של בעלי חיים וצמחים הולכים ונעלמים מן העולם בגלל הבירוא, ובכך הם אובדים וכן האפשרויות לחקרם.</a:t>
            </a:r>
          </a:p>
          <a:p>
            <a:pPr marL="0" indent="0">
              <a:buNone/>
            </a:pPr>
            <a:r>
              <a:rPr lang="he-IL" altLang="en-US"/>
              <a:t>גם לדורות הבאים יאבד המידע הטמון במינים נכחדו ביערות. </a:t>
            </a:r>
          </a:p>
          <a:p>
            <a:pPr marL="0" indent="0">
              <a:buNone/>
            </a:pPr>
            <a:r>
              <a:rPr lang="he-IL" altLang="en-US"/>
              <a:t>אין לדעת איזו השפעה תהיה להיעלמותם של מינים על כלל המערכת, ובכלל זה על האדם</a:t>
            </a:r>
          </a:p>
        </p:txBody>
      </p:sp>
    </p:spTree>
    <p:extLst>
      <p:ext uri="{BB962C8B-B14F-4D97-AF65-F5344CB8AC3E}">
        <p14:creationId xmlns:p14="http://schemas.microsoft.com/office/powerpoint/2010/main" val="2702072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416C2A56-73FA-4EA3-B213-7D5467E18599}"/>
              </a:ext>
            </a:extLst>
          </p:cNvPr>
          <p:cNvSpPr>
            <a:spLocks noGrp="1"/>
          </p:cNvSpPr>
          <p:nvPr>
            <p:ph type="title"/>
          </p:nvPr>
        </p:nvSpPr>
        <p:spPr/>
        <p:txBody>
          <a:bodyPr/>
          <a:lstStyle/>
          <a:p>
            <a:pPr>
              <a:defRPr/>
            </a:pPr>
            <a:r>
              <a:rPr lang="he-IL" sz="3200" b="1" dirty="0">
                <a:solidFill>
                  <a:srgbClr val="7030A0"/>
                </a:solidFill>
                <a:latin typeface="+mn-lt"/>
                <a:ea typeface="+mn-ea"/>
                <a:cs typeface="+mn-cs"/>
              </a:rPr>
              <a:t>ד. הפרת מאזן הגזים באטמוספרה</a:t>
            </a:r>
          </a:p>
        </p:txBody>
      </p:sp>
      <p:sp>
        <p:nvSpPr>
          <p:cNvPr id="3" name="מציין מיקום תוכן 2">
            <a:extLst>
              <a:ext uri="{FF2B5EF4-FFF2-40B4-BE49-F238E27FC236}">
                <a16:creationId xmlns:a16="http://schemas.microsoft.com/office/drawing/2014/main" xmlns="" id="{43756B15-95E3-41B6-BC51-5C9F90E68A16}"/>
              </a:ext>
            </a:extLst>
          </p:cNvPr>
          <p:cNvSpPr>
            <a:spLocks noGrp="1"/>
          </p:cNvSpPr>
          <p:nvPr>
            <p:ph idx="1"/>
          </p:nvPr>
        </p:nvSpPr>
        <p:spPr/>
        <p:txBody>
          <a:bodyPr/>
          <a:lstStyle/>
          <a:p>
            <a:pPr marL="0" indent="0">
              <a:buNone/>
            </a:pPr>
            <a:r>
              <a:rPr lang="he-IL" altLang="en-US"/>
              <a:t>יערות הגשם הם גורם חשוב בקליטת הפחמן הדו-חמצני, שהוא אחד מגָזֵי החֲמָמָה</a:t>
            </a:r>
            <a:r>
              <a:rPr lang="en-US" altLang="en-US"/>
              <a:t>n </a:t>
            </a:r>
            <a:r>
              <a:rPr lang="he-IL" altLang="en-US"/>
              <a:t>הגורמים להתחממות כדור הארץ. </a:t>
            </a:r>
          </a:p>
          <a:p>
            <a:pPr marL="0" indent="0">
              <a:buNone/>
            </a:pPr>
            <a:r>
              <a:rPr lang="he-IL" altLang="en-US"/>
              <a:t>בעקבות צמצום שטחי היערות - ריכוז הפחמן הדו-חמצני באטמוספרה גָדֵל, וריכוזו של החמצן - קָטֵן. ריכוז הפחמן הדו-חמצני גדל הן בגלל השרפות המוצתות בעת בֵירּוא היערות, הן בגלל מיעוט העַלְוָוה - שבה מתבצע תהליך הפוטוסינתזה. </a:t>
            </a:r>
          </a:p>
        </p:txBody>
      </p:sp>
    </p:spTree>
    <p:extLst>
      <p:ext uri="{BB962C8B-B14F-4D97-AF65-F5344CB8AC3E}">
        <p14:creationId xmlns:p14="http://schemas.microsoft.com/office/powerpoint/2010/main" val="1551475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xmlns="" id="{B3D89EE3-4EE2-476E-9C8C-ED3870486E8C}"/>
              </a:ext>
            </a:extLst>
          </p:cNvPr>
          <p:cNvSpPr>
            <a:spLocks noGrp="1"/>
          </p:cNvSpPr>
          <p:nvPr>
            <p:ph type="title"/>
          </p:nvPr>
        </p:nvSpPr>
        <p:spPr/>
        <p:txBody>
          <a:bodyPr/>
          <a:lstStyle/>
          <a:p>
            <a:pPr>
              <a:defRPr/>
            </a:pPr>
            <a:r>
              <a:rPr lang="he-IL" sz="3200" b="1" dirty="0">
                <a:solidFill>
                  <a:srgbClr val="7030A0"/>
                </a:solidFill>
                <a:latin typeface="+mn-lt"/>
                <a:ea typeface="+mn-ea"/>
                <a:cs typeface="+mn-cs"/>
              </a:rPr>
              <a:t>ה. פגיעה באוכלוסייה המקומית</a:t>
            </a:r>
          </a:p>
        </p:txBody>
      </p:sp>
      <p:sp>
        <p:nvSpPr>
          <p:cNvPr id="3" name="מציין מיקום תוכן 2">
            <a:extLst>
              <a:ext uri="{FF2B5EF4-FFF2-40B4-BE49-F238E27FC236}">
                <a16:creationId xmlns:a16="http://schemas.microsoft.com/office/drawing/2014/main" xmlns="" id="{BCEB4EFD-CEFB-4247-9536-D9A2B9D8AEF6}"/>
              </a:ext>
            </a:extLst>
          </p:cNvPr>
          <p:cNvSpPr>
            <a:spLocks noGrp="1"/>
          </p:cNvSpPr>
          <p:nvPr>
            <p:ph idx="1"/>
          </p:nvPr>
        </p:nvSpPr>
        <p:spPr/>
        <p:txBody>
          <a:bodyPr/>
          <a:lstStyle/>
          <a:p>
            <a:pPr marL="0" indent="0">
              <a:buNone/>
            </a:pPr>
            <a:r>
              <a:rPr lang="he-IL" altLang="en-US"/>
              <a:t>מדינות פחות מפותחות רבות מוכרות את הזכויות לבֵירּוא היערות לחברות מסחריות רב-לאומיות. </a:t>
            </a:r>
          </a:p>
          <a:p>
            <a:pPr marL="0" indent="0">
              <a:buNone/>
            </a:pPr>
            <a:r>
              <a:rPr lang="he-IL" altLang="en-US"/>
              <a:t>הנהנים העיקריים מרווחי הּבֵירּוא הם בעלי החברות הרב-לאומיות ולא תושבי המדינות שבשטחן נמצאים היערות. </a:t>
            </a:r>
          </a:p>
        </p:txBody>
      </p:sp>
    </p:spTree>
    <p:extLst>
      <p:ext uri="{BB962C8B-B14F-4D97-AF65-F5344CB8AC3E}">
        <p14:creationId xmlns:p14="http://schemas.microsoft.com/office/powerpoint/2010/main" val="1747652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xmlns="" id="{DE5364B3-5B2D-4AC5-8E1B-923D2520B26E}"/>
              </a:ext>
            </a:extLst>
          </p:cNvPr>
          <p:cNvSpPr>
            <a:spLocks noGrp="1" noChangeArrowheads="1"/>
          </p:cNvSpPr>
          <p:nvPr>
            <p:ph type="title"/>
          </p:nvPr>
        </p:nvSpPr>
        <p:spPr/>
        <p:txBody>
          <a:bodyPr/>
          <a:lstStyle/>
          <a:p>
            <a:pPr eaLnBrk="1" hangingPunct="1"/>
            <a:r>
              <a:rPr lang="he-IL" altLang="en-US" b="1">
                <a:solidFill>
                  <a:srgbClr val="FF0000"/>
                </a:solidFill>
              </a:rPr>
              <a:t>תרומתה של החקלאות לסביבה</a:t>
            </a:r>
            <a:endParaRPr lang="en-US" altLang="en-US" b="1">
              <a:solidFill>
                <a:srgbClr val="FF0000"/>
              </a:solidFill>
            </a:endParaRPr>
          </a:p>
        </p:txBody>
      </p:sp>
      <p:sp>
        <p:nvSpPr>
          <p:cNvPr id="34819" name="Rectangle 3">
            <a:extLst>
              <a:ext uri="{FF2B5EF4-FFF2-40B4-BE49-F238E27FC236}">
                <a16:creationId xmlns:a16="http://schemas.microsoft.com/office/drawing/2014/main" xmlns="" id="{92483B0D-23F1-48C8-A3FC-02F543B40F49}"/>
              </a:ext>
            </a:extLst>
          </p:cNvPr>
          <p:cNvSpPr>
            <a:spLocks noGrp="1" noChangeArrowheads="1"/>
          </p:cNvSpPr>
          <p:nvPr>
            <p:ph type="body" idx="1"/>
          </p:nvPr>
        </p:nvSpPr>
        <p:spPr/>
        <p:txBody>
          <a:bodyPr/>
          <a:lstStyle/>
          <a:p>
            <a:pPr marL="609600" indent="-609600">
              <a:buFontTx/>
              <a:buAutoNum type="arabicPeriod"/>
            </a:pPr>
            <a:r>
              <a:rPr lang="he-IL" altLang="en-US" b="1">
                <a:solidFill>
                  <a:srgbClr val="FF0066"/>
                </a:solidFill>
              </a:rPr>
              <a:t>התרומות האקולוגיות:</a:t>
            </a:r>
          </a:p>
          <a:p>
            <a:pPr marL="609600" indent="-609600">
              <a:buNone/>
            </a:pPr>
            <a:r>
              <a:rPr lang="he-IL" altLang="en-US"/>
              <a:t>א. תרומה למגוון הביולוגי – מאפשרת קיום ושימור שלעולם החי והצומח.</a:t>
            </a:r>
          </a:p>
          <a:p>
            <a:pPr marL="609600" indent="-609600">
              <a:buNone/>
            </a:pPr>
            <a:r>
              <a:rPr lang="he-IL" altLang="en-US"/>
              <a:t>ב. תרומה לחלחול מי הגשמים.</a:t>
            </a:r>
          </a:p>
          <a:p>
            <a:pPr marL="609600" indent="-609600">
              <a:buNone/>
            </a:pPr>
            <a:r>
              <a:rPr lang="he-IL" altLang="en-US"/>
              <a:t>ג. קליטה של פחמן דו חמצני.</a:t>
            </a:r>
          </a:p>
          <a:p>
            <a:pPr marL="609600" indent="-609600">
              <a:buNone/>
            </a:pPr>
            <a:r>
              <a:rPr lang="he-IL" altLang="en-US"/>
              <a:t>ד. הפחתת רעשים סביבתיים.</a:t>
            </a:r>
          </a:p>
          <a:p>
            <a:pPr marL="609600" indent="-609600">
              <a:buNone/>
            </a:pPr>
            <a:r>
              <a:rPr lang="he-IL" altLang="en-US"/>
              <a:t>ה. קליטת פסולת עירונית כמו שופכין והפיכתם לקולחין.</a:t>
            </a:r>
            <a:endParaRPr lang="en-US" altLang="en-US"/>
          </a:p>
        </p:txBody>
      </p:sp>
    </p:spTree>
    <p:extLst>
      <p:ext uri="{BB962C8B-B14F-4D97-AF65-F5344CB8AC3E}">
        <p14:creationId xmlns:p14="http://schemas.microsoft.com/office/powerpoint/2010/main" val="1000358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xmlns="" id="{29CFB209-8585-449D-8469-BF2648664D3C}"/>
              </a:ext>
            </a:extLst>
          </p:cNvPr>
          <p:cNvSpPr>
            <a:spLocks noGrp="1" noChangeArrowheads="1"/>
          </p:cNvSpPr>
          <p:nvPr>
            <p:ph type="title"/>
          </p:nvPr>
        </p:nvSpPr>
        <p:spPr>
          <a:xfrm>
            <a:off x="1992313" y="-100013"/>
            <a:ext cx="8229600" cy="1143001"/>
          </a:xfrm>
        </p:spPr>
        <p:txBody>
          <a:bodyPr/>
          <a:lstStyle/>
          <a:p>
            <a:pPr eaLnBrk="1" hangingPunct="1"/>
            <a:r>
              <a:rPr lang="he-IL" altLang="en-US" sz="3200" b="1">
                <a:solidFill>
                  <a:srgbClr val="FF0066"/>
                </a:solidFill>
              </a:rPr>
              <a:t>2</a:t>
            </a:r>
            <a:r>
              <a:rPr lang="he-IL" altLang="en-US"/>
              <a:t>. </a:t>
            </a:r>
            <a:r>
              <a:rPr lang="he-IL" altLang="en-US" sz="3200" b="1">
                <a:solidFill>
                  <a:srgbClr val="FF0066"/>
                </a:solidFill>
              </a:rPr>
              <a:t>התרומות החברתיות</a:t>
            </a:r>
            <a:endParaRPr lang="en-US" altLang="en-US" sz="3200" b="1">
              <a:solidFill>
                <a:srgbClr val="FF0066"/>
              </a:solidFill>
            </a:endParaRPr>
          </a:p>
        </p:txBody>
      </p:sp>
      <p:sp>
        <p:nvSpPr>
          <p:cNvPr id="27651" name="Rectangle 3">
            <a:extLst>
              <a:ext uri="{FF2B5EF4-FFF2-40B4-BE49-F238E27FC236}">
                <a16:creationId xmlns:a16="http://schemas.microsoft.com/office/drawing/2014/main" xmlns="" id="{923DD666-1440-4E83-A23A-D90906B807BD}"/>
              </a:ext>
            </a:extLst>
          </p:cNvPr>
          <p:cNvSpPr>
            <a:spLocks noGrp="1" noChangeArrowheads="1"/>
          </p:cNvSpPr>
          <p:nvPr>
            <p:ph type="body" idx="1"/>
          </p:nvPr>
        </p:nvSpPr>
        <p:spPr>
          <a:xfrm>
            <a:off x="1919288" y="981076"/>
            <a:ext cx="8229600" cy="5256213"/>
          </a:xfrm>
        </p:spPr>
        <p:txBody>
          <a:bodyPr/>
          <a:lstStyle/>
          <a:p>
            <a:pPr marL="0" indent="0">
              <a:buNone/>
            </a:pPr>
            <a:r>
              <a:rPr lang="he-IL" altLang="en-US"/>
              <a:t>הנוף החקלאי נתפס כמקום של רוגע, מקור של שלווה והרמוניה; וזאת לעומת העיר, שהיא מקום רועש ודחוס, המשרה לעתים הרגשה של לחץ ומצוקה. </a:t>
            </a:r>
          </a:p>
          <a:p>
            <a:pPr marL="0" indent="0">
              <a:buNone/>
            </a:pPr>
            <a:r>
              <a:rPr lang="he-IL" altLang="en-US"/>
              <a:t>לתושבי העיר - כמיהה גוברת למגע עם הנוף </a:t>
            </a:r>
          </a:p>
          <a:p>
            <a:pPr marL="0" indent="0">
              <a:buNone/>
            </a:pPr>
            <a:r>
              <a:rPr lang="he-IL" altLang="en-US"/>
              <a:t>הכפרי-חקלאי, שבו אפשר לחוש קשר לטבע.  </a:t>
            </a:r>
          </a:p>
          <a:p>
            <a:pPr marL="0" indent="0">
              <a:buNone/>
            </a:pPr>
            <a:r>
              <a:rPr lang="he-IL" altLang="en-US"/>
              <a:t>מקומות מועדפים לנופש ולבילוי שעות הפנאי. על רקע זה התפתח בשנים האחרונות ענף התיירות הכפרית</a:t>
            </a:r>
            <a:endParaRPr lang="en-US" altLang="en-US"/>
          </a:p>
        </p:txBody>
      </p:sp>
    </p:spTree>
    <p:extLst>
      <p:ext uri="{BB962C8B-B14F-4D97-AF65-F5344CB8AC3E}">
        <p14:creationId xmlns:p14="http://schemas.microsoft.com/office/powerpoint/2010/main" val="1048459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xmlns="" id="{817EFDD9-33A8-47B7-A1DD-20A79FD867EF}"/>
              </a:ext>
            </a:extLst>
          </p:cNvPr>
          <p:cNvSpPr>
            <a:spLocks noGrp="1" noChangeArrowheads="1"/>
          </p:cNvSpPr>
          <p:nvPr>
            <p:ph type="title"/>
          </p:nvPr>
        </p:nvSpPr>
        <p:spPr>
          <a:xfrm>
            <a:off x="2022475" y="-30163"/>
            <a:ext cx="8229600" cy="1143001"/>
          </a:xfrm>
        </p:spPr>
        <p:txBody>
          <a:bodyPr/>
          <a:lstStyle/>
          <a:p>
            <a:pPr eaLnBrk="1" hangingPunct="1"/>
            <a:r>
              <a:rPr lang="he-IL" altLang="en-US" sz="3200" b="1">
                <a:solidFill>
                  <a:srgbClr val="FF0066"/>
                </a:solidFill>
              </a:rPr>
              <a:t>3. התרומות התרבותיות</a:t>
            </a:r>
            <a:endParaRPr lang="en-US" altLang="en-US" sz="3200" b="1">
              <a:solidFill>
                <a:srgbClr val="FF0066"/>
              </a:solidFill>
            </a:endParaRPr>
          </a:p>
        </p:txBody>
      </p:sp>
      <p:sp>
        <p:nvSpPr>
          <p:cNvPr id="2" name="מציין מיקום תוכן 1">
            <a:extLst>
              <a:ext uri="{FF2B5EF4-FFF2-40B4-BE49-F238E27FC236}">
                <a16:creationId xmlns:a16="http://schemas.microsoft.com/office/drawing/2014/main" xmlns="" id="{478D28CB-8811-4911-B579-F7BDA929A622}"/>
              </a:ext>
            </a:extLst>
          </p:cNvPr>
          <p:cNvSpPr>
            <a:spLocks noGrp="1"/>
          </p:cNvSpPr>
          <p:nvPr>
            <p:ph idx="1"/>
          </p:nvPr>
        </p:nvSpPr>
        <p:spPr>
          <a:xfrm>
            <a:off x="1847850" y="1052513"/>
            <a:ext cx="8229600" cy="4525962"/>
          </a:xfrm>
        </p:spPr>
        <p:txBody>
          <a:bodyPr/>
          <a:lstStyle/>
          <a:p>
            <a:pPr marL="0" indent="0">
              <a:buNone/>
            </a:pPr>
            <a:r>
              <a:rPr lang="he-IL" altLang="en-US"/>
              <a:t>מבחינה תרבותית הנוף החקלאי יוצר תחושה של </a:t>
            </a:r>
          </a:p>
          <a:p>
            <a:pPr marL="0" indent="0">
              <a:buNone/>
            </a:pPr>
            <a:r>
              <a:rPr lang="he-IL" altLang="en-US"/>
              <a:t>מקום ייחודי האופייני לחברה המסוימת שיצרה </a:t>
            </a:r>
          </a:p>
          <a:p>
            <a:pPr marL="0" indent="0">
              <a:buNone/>
            </a:pPr>
            <a:r>
              <a:rPr lang="he-IL" altLang="en-US"/>
              <a:t>אותו. </a:t>
            </a:r>
          </a:p>
          <a:p>
            <a:pPr marL="0" indent="0">
              <a:buNone/>
            </a:pPr>
            <a:r>
              <a:rPr lang="he-IL" altLang="en-US"/>
              <a:t>ממנו אפשר ללמוד על מאפייניה ואורחות </a:t>
            </a:r>
          </a:p>
          <a:p>
            <a:pPr marL="0" indent="0">
              <a:buNone/>
            </a:pPr>
            <a:r>
              <a:rPr lang="he-IL" altLang="en-US"/>
              <a:t>חייה של החברה ועל מורשתה ההיסטורית: </a:t>
            </a:r>
          </a:p>
        </p:txBody>
      </p:sp>
    </p:spTree>
    <p:extLst>
      <p:ext uri="{BB962C8B-B14F-4D97-AF65-F5344CB8AC3E}">
        <p14:creationId xmlns:p14="http://schemas.microsoft.com/office/powerpoint/2010/main" val="3105000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מציין מיקום תוכן 2">
            <a:extLst>
              <a:ext uri="{FF2B5EF4-FFF2-40B4-BE49-F238E27FC236}">
                <a16:creationId xmlns:a16="http://schemas.microsoft.com/office/drawing/2014/main" xmlns="" id="{60CD2940-7333-4FBD-B959-AA756875B15F}"/>
              </a:ext>
            </a:extLst>
          </p:cNvPr>
          <p:cNvSpPr>
            <a:spLocks noGrp="1"/>
          </p:cNvSpPr>
          <p:nvPr>
            <p:ph idx="1"/>
          </p:nvPr>
        </p:nvSpPr>
        <p:spPr>
          <a:xfrm>
            <a:off x="1992313" y="227013"/>
            <a:ext cx="8229600" cy="6297612"/>
          </a:xfrm>
        </p:spPr>
        <p:txBody>
          <a:bodyPr/>
          <a:lstStyle/>
          <a:p>
            <a:pPr>
              <a:defRPr/>
            </a:pPr>
            <a:r>
              <a:rPr lang="he-IL" dirty="0">
                <a:solidFill>
                  <a:srgbClr val="FF0000"/>
                </a:solidFill>
              </a:rPr>
              <a:t>בהולנד, לדוגמה, החליטו לְשַמֵר את טחנות </a:t>
            </a:r>
          </a:p>
          <a:p>
            <a:pPr marL="0" indent="0">
              <a:buNone/>
              <a:defRPr/>
            </a:pPr>
            <a:r>
              <a:rPr lang="he-IL" dirty="0">
                <a:solidFill>
                  <a:srgbClr val="FF0000"/>
                </a:solidFill>
              </a:rPr>
              <a:t>הרוח הפזורות במרחבים הכפריים של המדינה. </a:t>
            </a:r>
          </a:p>
          <a:p>
            <a:pPr>
              <a:defRPr/>
            </a:pPr>
            <a:r>
              <a:rPr lang="he-IL" dirty="0">
                <a:solidFill>
                  <a:srgbClr val="FF0000"/>
                </a:solidFill>
              </a:rPr>
              <a:t>בארץ ישראל, בתקופת העליות הראשונות, </a:t>
            </a:r>
          </a:p>
          <a:p>
            <a:pPr marL="0" indent="0">
              <a:buNone/>
              <a:defRPr/>
            </a:pPr>
            <a:r>
              <a:rPr lang="he-IL" dirty="0">
                <a:solidFill>
                  <a:srgbClr val="FF0000"/>
                </a:solidFill>
              </a:rPr>
              <a:t>לא הייתה החקלאות ענף כלכלי בלבד - אלא </a:t>
            </a:r>
          </a:p>
          <a:p>
            <a:pPr marL="0" indent="0">
              <a:buNone/>
              <a:defRPr/>
            </a:pPr>
            <a:r>
              <a:rPr lang="he-IL" dirty="0">
                <a:solidFill>
                  <a:srgbClr val="FF0000"/>
                </a:solidFill>
              </a:rPr>
              <a:t>מטרה אידאליסטית מרכזית בהגשמת הציונות. </a:t>
            </a:r>
          </a:p>
          <a:p>
            <a:pPr>
              <a:defRPr/>
            </a:pPr>
            <a:r>
              <a:rPr lang="he-IL" dirty="0">
                <a:solidFill>
                  <a:srgbClr val="FF0000"/>
                </a:solidFill>
              </a:rPr>
              <a:t>ביישובים ערביים בישראל מטעי הזיתים אינם רק מקור פרנסה, אלא גם חלק ממורשת שהערבים מבקשים לשמר.</a:t>
            </a:r>
          </a:p>
          <a:p>
            <a:pPr marL="0" indent="0">
              <a:buNone/>
              <a:defRPr/>
            </a:pPr>
            <a:endParaRPr lang="he-IL" dirty="0">
              <a:solidFill>
                <a:srgbClr val="FF0000"/>
              </a:solidFill>
            </a:endParaRPr>
          </a:p>
        </p:txBody>
      </p:sp>
    </p:spTree>
    <p:extLst>
      <p:ext uri="{BB962C8B-B14F-4D97-AF65-F5344CB8AC3E}">
        <p14:creationId xmlns:p14="http://schemas.microsoft.com/office/powerpoint/2010/main" val="391158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xmlns="" id="{21776EC9-63C6-44E8-B75B-D5BD681E9F06}"/>
              </a:ext>
            </a:extLst>
          </p:cNvPr>
          <p:cNvSpPr>
            <a:spLocks noGrp="1" noChangeArrowheads="1"/>
          </p:cNvSpPr>
          <p:nvPr>
            <p:ph type="title"/>
          </p:nvPr>
        </p:nvSpPr>
        <p:spPr/>
        <p:txBody>
          <a:bodyPr/>
          <a:lstStyle/>
          <a:p>
            <a:r>
              <a:rPr lang="he-IL" altLang="en-US" b="1">
                <a:solidFill>
                  <a:srgbClr val="FF0000"/>
                </a:solidFill>
              </a:rPr>
              <a:t>חקלאות בת קיימא</a:t>
            </a:r>
            <a:endParaRPr lang="en-US" altLang="en-US" b="1">
              <a:solidFill>
                <a:srgbClr val="FF0000"/>
              </a:solidFill>
            </a:endParaRPr>
          </a:p>
        </p:txBody>
      </p:sp>
      <p:sp>
        <p:nvSpPr>
          <p:cNvPr id="48131" name="Rectangle 3">
            <a:extLst>
              <a:ext uri="{FF2B5EF4-FFF2-40B4-BE49-F238E27FC236}">
                <a16:creationId xmlns:a16="http://schemas.microsoft.com/office/drawing/2014/main" xmlns="" id="{96448FB0-4326-4792-8747-4D7EDDF3BC81}"/>
              </a:ext>
            </a:extLst>
          </p:cNvPr>
          <p:cNvSpPr>
            <a:spLocks noGrp="1" noChangeArrowheads="1"/>
          </p:cNvSpPr>
          <p:nvPr>
            <p:ph type="body" idx="1"/>
          </p:nvPr>
        </p:nvSpPr>
        <p:spPr/>
        <p:txBody>
          <a:bodyPr/>
          <a:lstStyle/>
          <a:p>
            <a:pPr marL="609600" indent="-609600">
              <a:buNone/>
            </a:pPr>
            <a:r>
              <a:rPr lang="he-IL" altLang="en-US"/>
              <a:t>הבעיה הניצבת כיום בפני החקלאות היא מציאת דרכים לאיזון בין :</a:t>
            </a:r>
          </a:p>
          <a:p>
            <a:pPr marL="609600" indent="-609600">
              <a:buFontTx/>
              <a:buAutoNum type="arabicPeriod"/>
            </a:pPr>
            <a:r>
              <a:rPr lang="he-IL" altLang="en-US"/>
              <a:t>הדרישה לאספקת מזון לאוכלוסייה הולכת וגדלה</a:t>
            </a:r>
          </a:p>
          <a:p>
            <a:pPr marL="609600" indent="-609600">
              <a:buFontTx/>
              <a:buAutoNum type="arabicPeriod"/>
            </a:pPr>
            <a:r>
              <a:rPr lang="he-IL" altLang="en-US"/>
              <a:t>מזעור הפגיעה בסביבה ושימור משאבי הטבע לדורות הבאים.</a:t>
            </a:r>
          </a:p>
          <a:p>
            <a:pPr marL="609600" indent="-609600">
              <a:buNone/>
            </a:pPr>
            <a:r>
              <a:rPr lang="he-IL" altLang="en-US"/>
              <a:t>חקלאות הנוקטת בדרכים כאלה מכונה </a:t>
            </a:r>
            <a:r>
              <a:rPr lang="he-IL" altLang="en-US" b="1" u="sng"/>
              <a:t>חקלאות בת-קיימא.</a:t>
            </a:r>
          </a:p>
        </p:txBody>
      </p:sp>
    </p:spTree>
    <p:extLst>
      <p:ext uri="{BB962C8B-B14F-4D97-AF65-F5344CB8AC3E}">
        <p14:creationId xmlns:p14="http://schemas.microsoft.com/office/powerpoint/2010/main" val="185761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8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5" name="Rectangle 3">
            <a:extLst>
              <a:ext uri="{FF2B5EF4-FFF2-40B4-BE49-F238E27FC236}">
                <a16:creationId xmlns:a16="http://schemas.microsoft.com/office/drawing/2014/main" xmlns="" id="{47024FC0-C52B-4054-A74A-82BD6707AFDF}"/>
              </a:ext>
            </a:extLst>
          </p:cNvPr>
          <p:cNvSpPr>
            <a:spLocks noGrp="1" noChangeArrowheads="1"/>
          </p:cNvSpPr>
          <p:nvPr>
            <p:ph type="body" idx="1"/>
          </p:nvPr>
        </p:nvSpPr>
        <p:spPr>
          <a:xfrm>
            <a:off x="1981200" y="404813"/>
            <a:ext cx="8229600" cy="5721350"/>
          </a:xfrm>
        </p:spPr>
        <p:txBody>
          <a:bodyPr/>
          <a:lstStyle/>
          <a:p>
            <a:pPr>
              <a:buFontTx/>
              <a:buNone/>
            </a:pPr>
            <a:r>
              <a:rPr lang="he-IL" altLang="en-US"/>
              <a:t>כדי לשמור על החקלאות ולהקטין את נזקי הסביבה יש צורך לפעול בשני מישורים: </a:t>
            </a:r>
          </a:p>
          <a:p>
            <a:endParaRPr lang="he-IL" altLang="en-US"/>
          </a:p>
          <a:p>
            <a:r>
              <a:rPr lang="he-IL" altLang="en-US"/>
              <a:t>א. ליישם שיטות עיבוד ידידותיות לסביבה – שיטות המקטינות את זיהום הקרקע המים והאוויר</a:t>
            </a:r>
          </a:p>
          <a:p>
            <a:endParaRPr lang="he-IL" altLang="en-US"/>
          </a:p>
          <a:p>
            <a:r>
              <a:rPr lang="he-IL" altLang="en-US"/>
              <a:t> ב. לשמר שטחים חקלאיים כשטחים פתוחים, על ידי תמיכה בחקלאים, כדי שלא יינטשו את שטחי העיבוד</a:t>
            </a:r>
          </a:p>
          <a:p>
            <a:pPr>
              <a:buFontTx/>
              <a:buNone/>
            </a:pPr>
            <a:endParaRPr lang="en-US" altLang="en-US"/>
          </a:p>
        </p:txBody>
      </p:sp>
    </p:spTree>
    <p:extLst>
      <p:ext uri="{BB962C8B-B14F-4D97-AF65-F5344CB8AC3E}">
        <p14:creationId xmlns:p14="http://schemas.microsoft.com/office/powerpoint/2010/main" val="3003525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B7CF3771-8121-49D4-A75F-25A9AE89A912}" type="slidenum">
              <a:rPr lang="he-IL" smtClean="0"/>
              <a:t>9</a:t>
            </a:fld>
            <a:endParaRPr lang="he-IL"/>
          </a:p>
        </p:txBody>
      </p:sp>
      <p:sp>
        <p:nvSpPr>
          <p:cNvPr id="3" name="TextBox 2"/>
          <p:cNvSpPr txBox="1"/>
          <p:nvPr/>
        </p:nvSpPr>
        <p:spPr>
          <a:xfrm>
            <a:off x="466420" y="429196"/>
            <a:ext cx="11259159" cy="707886"/>
          </a:xfrm>
          <a:prstGeom prst="rect">
            <a:avLst/>
          </a:prstGeom>
          <a:noFill/>
        </p:spPr>
        <p:txBody>
          <a:bodyPr wrap="square" rtlCol="1">
            <a:spAutoFit/>
          </a:bodyPr>
          <a:lstStyle/>
          <a:p>
            <a:r>
              <a:rPr lang="he-IL" sz="4000" b="1" dirty="0" smtClean="0">
                <a:solidFill>
                  <a:srgbClr val="0000FF"/>
                </a:solidFill>
                <a:latin typeface="David" panose="020E0502060401010101" pitchFamily="34" charset="-79"/>
                <a:cs typeface="David" panose="020E0502060401010101" pitchFamily="34" charset="-79"/>
              </a:rPr>
              <a:t>ד. לחקירה </a:t>
            </a:r>
            <a:r>
              <a:rPr lang="he-IL" sz="4000" b="1" dirty="0">
                <a:solidFill>
                  <a:srgbClr val="0000FF"/>
                </a:solidFill>
                <a:latin typeface="David" panose="020E0502060401010101" pitchFamily="34" charset="-79"/>
                <a:cs typeface="David" panose="020E0502060401010101" pitchFamily="34" charset="-79"/>
              </a:rPr>
              <a:t>נוספת - הצעות להעמקה ולהרחבה </a:t>
            </a:r>
          </a:p>
        </p:txBody>
      </p:sp>
      <p:sp>
        <p:nvSpPr>
          <p:cNvPr id="4" name="מציין מיקום של כותרת תחתונה 3"/>
          <p:cNvSpPr>
            <a:spLocks noGrp="1"/>
          </p:cNvSpPr>
          <p:nvPr>
            <p:ph type="ftr" sz="quarter" idx="11"/>
          </p:nvPr>
        </p:nvSpPr>
        <p:spPr/>
        <p:txBody>
          <a:bodyPr/>
          <a:lstStyle/>
          <a:p>
            <a:r>
              <a:rPr lang="he-IL" smtClean="0"/>
              <a:t>חקלאות וסביבה - מהדורת ניסוי - 2019 -  כל הזכויות שמורות - אמיר ברנע</a:t>
            </a:r>
            <a:endParaRPr lang="he-IL"/>
          </a:p>
        </p:txBody>
      </p:sp>
      <p:graphicFrame>
        <p:nvGraphicFramePr>
          <p:cNvPr id="5" name="טבלה 4"/>
          <p:cNvGraphicFramePr>
            <a:graphicFrameLocks noGrp="1"/>
          </p:cNvGraphicFramePr>
          <p:nvPr>
            <p:extLst>
              <p:ext uri="{D42A27DB-BD31-4B8C-83A1-F6EECF244321}">
                <p14:modId xmlns:p14="http://schemas.microsoft.com/office/powerpoint/2010/main" val="1156817168"/>
              </p:ext>
            </p:extLst>
          </p:nvPr>
        </p:nvGraphicFramePr>
        <p:xfrm>
          <a:off x="288757" y="1336523"/>
          <a:ext cx="10957706" cy="5054600"/>
        </p:xfrm>
        <a:graphic>
          <a:graphicData uri="http://schemas.openxmlformats.org/drawingml/2006/table">
            <a:tbl>
              <a:tblPr rtl="1" firstRow="1" bandRow="1">
                <a:tableStyleId>{5C22544A-7EE6-4342-B048-85BDC9FD1C3A}</a:tableStyleId>
              </a:tblPr>
              <a:tblGrid>
                <a:gridCol w="491393">
                  <a:extLst>
                    <a:ext uri="{9D8B030D-6E8A-4147-A177-3AD203B41FA5}">
                      <a16:colId xmlns:a16="http://schemas.microsoft.com/office/drawing/2014/main" xmlns="" val="3376161178"/>
                    </a:ext>
                  </a:extLst>
                </a:gridCol>
                <a:gridCol w="2590128">
                  <a:extLst>
                    <a:ext uri="{9D8B030D-6E8A-4147-A177-3AD203B41FA5}">
                      <a16:colId xmlns:a16="http://schemas.microsoft.com/office/drawing/2014/main" xmlns="" val="3800087999"/>
                    </a:ext>
                  </a:extLst>
                </a:gridCol>
                <a:gridCol w="2149153">
                  <a:extLst>
                    <a:ext uri="{9D8B030D-6E8A-4147-A177-3AD203B41FA5}">
                      <a16:colId xmlns:a16="http://schemas.microsoft.com/office/drawing/2014/main" xmlns="" val="2522019676"/>
                    </a:ext>
                  </a:extLst>
                </a:gridCol>
                <a:gridCol w="2518610">
                  <a:extLst>
                    <a:ext uri="{9D8B030D-6E8A-4147-A177-3AD203B41FA5}">
                      <a16:colId xmlns:a16="http://schemas.microsoft.com/office/drawing/2014/main" xmlns="" val="3847286566"/>
                    </a:ext>
                  </a:extLst>
                </a:gridCol>
                <a:gridCol w="3208422">
                  <a:extLst>
                    <a:ext uri="{9D8B030D-6E8A-4147-A177-3AD203B41FA5}">
                      <a16:colId xmlns:a16="http://schemas.microsoft.com/office/drawing/2014/main" xmlns="" val="592297261"/>
                    </a:ext>
                  </a:extLst>
                </a:gridCol>
              </a:tblGrid>
              <a:tr h="370840">
                <a:tc>
                  <a:txBody>
                    <a:bodyPr/>
                    <a:lstStyle/>
                    <a:p>
                      <a:pPr rtl="1"/>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נושא</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מקור לדוגמא</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קישור</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solidFill>
                            <a:schemeClr val="tx1"/>
                          </a:solidFill>
                          <a:latin typeface="David" panose="020E0502060401010101" pitchFamily="34" charset="-79"/>
                          <a:cs typeface="David" panose="020E0502060401010101" pitchFamily="34" charset="-79"/>
                        </a:rPr>
                        <a:t>הערות</a:t>
                      </a:r>
                      <a:endParaRPr lang="he-IL" dirty="0">
                        <a:solidFill>
                          <a:schemeClr val="tx1"/>
                        </a:solidFil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23774935"/>
                  </a:ext>
                </a:extLst>
              </a:tr>
              <a:tr h="370840">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latin typeface="David" panose="020E0502060401010101" pitchFamily="34" charset="-79"/>
                          <a:cs typeface="David" panose="020E0502060401010101" pitchFamily="34" charset="-79"/>
                        </a:rPr>
                        <a:t>השפעת הצריכה על בעיית האשפה בישראל – מקום שני בעולם בייצור אשפה לאדם ! תיאור ההשפעות השליליות על הסביבה ומה</a:t>
                      </a:r>
                      <a:r>
                        <a:rPr lang="he-IL" baseline="0" dirty="0" smtClean="0">
                          <a:latin typeface="David" panose="020E0502060401010101" pitchFamily="34" charset="-79"/>
                          <a:cs typeface="David" panose="020E0502060401010101" pitchFamily="34" charset="-79"/>
                        </a:rPr>
                        <a:t> נדרש לעשות </a:t>
                      </a:r>
                      <a:r>
                        <a:rPr lang="he-IL" dirty="0" smtClean="0">
                          <a:latin typeface="David" panose="020E0502060401010101" pitchFamily="34" charset="-79"/>
                          <a:cs typeface="David" panose="020E0502060401010101" pitchFamily="34" charset="-79"/>
                        </a:rPr>
                        <a:t> </a:t>
                      </a:r>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latin typeface="David" panose="020E0502060401010101" pitchFamily="34" charset="-79"/>
                          <a:cs typeface="David" panose="020E0502060401010101" pitchFamily="34" charset="-79"/>
                        </a:rPr>
                        <a:t>אדמה מזוהמת = תחקיר ערוץ 11</a:t>
                      </a:r>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en-US" dirty="0" smtClean="0">
                          <a:latin typeface="David" panose="020E0502060401010101" pitchFamily="34" charset="-79"/>
                          <a:cs typeface="David" panose="020E0502060401010101" pitchFamily="34" charset="-79"/>
                          <a:hlinkClick r:id="rId2"/>
                        </a:rPr>
                        <a:t>https://youtu.be/HiodKuBKz0M</a:t>
                      </a:r>
                      <a:endParaRPr lang="he-IL" dirty="0" smtClean="0">
                        <a:latin typeface="David" panose="020E0502060401010101" pitchFamily="34" charset="-79"/>
                        <a:cs typeface="David" panose="020E0502060401010101" pitchFamily="34" charset="-79"/>
                      </a:endParaRPr>
                    </a:p>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latin typeface="David" panose="020E0502060401010101" pitchFamily="34" charset="-79"/>
                          <a:cs typeface="David" panose="020E0502060401010101" pitchFamily="34" charset="-79"/>
                        </a:rPr>
                        <a:t>דילמות</a:t>
                      </a:r>
                      <a:r>
                        <a:rPr lang="he-IL" baseline="0" dirty="0" smtClean="0">
                          <a:latin typeface="David" panose="020E0502060401010101" pitchFamily="34" charset="-79"/>
                          <a:cs typeface="David" panose="020E0502060401010101" pitchFamily="34" charset="-79"/>
                        </a:rPr>
                        <a:t> צריכת מוצרים עתירי אשפה והשימוש בכלים חד פעמיים.</a:t>
                      </a:r>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501581621"/>
                  </a:ext>
                </a:extLst>
              </a:tr>
              <a:tr h="370840">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252526333"/>
                  </a:ext>
                </a:extLst>
              </a:tr>
              <a:tr h="370840">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440102778"/>
                  </a:ext>
                </a:extLst>
              </a:tr>
              <a:tr h="370840">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106859018"/>
                  </a:ext>
                </a:extLst>
              </a:tr>
              <a:tr h="370840">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he-IL">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696433649"/>
                  </a:ext>
                </a:extLst>
              </a:tr>
              <a:tr h="370840">
                <a:tc>
                  <a:txBody>
                    <a:bodyPr/>
                    <a:lstStyle/>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he-IL" dirty="0" smtClean="0">
                          <a:latin typeface="David" panose="020E0502060401010101" pitchFamily="34" charset="-79"/>
                          <a:cs typeface="David" panose="020E0502060401010101" pitchFamily="34" charset="-79"/>
                        </a:rPr>
                        <a:t>שמירה</a:t>
                      </a:r>
                      <a:r>
                        <a:rPr lang="he-IL" baseline="0" dirty="0" smtClean="0">
                          <a:latin typeface="David" panose="020E0502060401010101" pitchFamily="34" charset="-79"/>
                          <a:cs typeface="David" panose="020E0502060401010101" pitchFamily="34" charset="-79"/>
                        </a:rPr>
                        <a:t> על</a:t>
                      </a:r>
                    </a:p>
                    <a:p>
                      <a:pPr rtl="1"/>
                      <a:r>
                        <a:rPr lang="he-IL" baseline="0" dirty="0" smtClean="0">
                          <a:latin typeface="David" panose="020E0502060401010101" pitchFamily="34" charset="-79"/>
                          <a:cs typeface="David" panose="020E0502060401010101" pitchFamily="34" charset="-79"/>
                        </a:rPr>
                        <a:t>מגוון המינים</a:t>
                      </a:r>
                    </a:p>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en-US" dirty="0" smtClean="0">
                          <a:latin typeface="David" panose="020E0502060401010101" pitchFamily="34" charset="-79"/>
                          <a:cs typeface="David" panose="020E0502060401010101" pitchFamily="34" charset="-79"/>
                        </a:rPr>
                        <a:t>Biological Diversity: The World's Riches</a:t>
                      </a:r>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en-US" dirty="0" smtClean="0">
                          <a:latin typeface="David" panose="020E0502060401010101" pitchFamily="34" charset="-79"/>
                          <a:cs typeface="David" panose="020E0502060401010101" pitchFamily="34" charset="-79"/>
                          <a:hlinkClick r:id="rId3"/>
                        </a:rPr>
                        <a:t>https://californiaeei.org/curriculum/unit?unitid=64</a:t>
                      </a:r>
                      <a:endParaRPr lang="he-IL" dirty="0" smtClean="0">
                        <a:latin typeface="David" panose="020E0502060401010101" pitchFamily="34" charset="-79"/>
                        <a:cs typeface="David" panose="020E0502060401010101" pitchFamily="34" charset="-79"/>
                      </a:endParaRPr>
                    </a:p>
                    <a:p>
                      <a:pPr rtl="1"/>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dirty="0" smtClean="0">
                          <a:latin typeface="David" panose="020E0502060401010101" pitchFamily="34" charset="-79"/>
                          <a:cs typeface="David" panose="020E0502060401010101" pitchFamily="34" charset="-79"/>
                        </a:rPr>
                        <a:t>This unit examines how biological diversity within an ecosystem influences the chances that species will survive after major changes in the environment</a:t>
                      </a:r>
                      <a:endParaRPr lang="he-IL" dirty="0">
                        <a:latin typeface="David" panose="020E0502060401010101" pitchFamily="34" charset="-79"/>
                        <a:cs typeface="David" panose="020E0502060401010101" pitchFamily="34" charset="-79"/>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378753444"/>
                  </a:ext>
                </a:extLst>
              </a:tr>
            </a:tbl>
          </a:graphicData>
        </a:graphic>
      </p:graphicFrame>
      <p:pic>
        <p:nvPicPr>
          <p:cNvPr id="6" name="תמונה 5"/>
          <p:cNvPicPr>
            <a:picLocks noChangeAspect="1"/>
          </p:cNvPicPr>
          <p:nvPr/>
        </p:nvPicPr>
        <p:blipFill>
          <a:blip r:embed="rId4"/>
          <a:stretch>
            <a:fillRect/>
          </a:stretch>
        </p:blipFill>
        <p:spPr>
          <a:xfrm>
            <a:off x="8278841" y="4796589"/>
            <a:ext cx="1204871" cy="1559761"/>
          </a:xfrm>
          <a:prstGeom prst="rect">
            <a:avLst/>
          </a:prstGeom>
        </p:spPr>
      </p:pic>
    </p:spTree>
    <p:extLst>
      <p:ext uri="{BB962C8B-B14F-4D97-AF65-F5344CB8AC3E}">
        <p14:creationId xmlns:p14="http://schemas.microsoft.com/office/powerpoint/2010/main" val="407287726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xmlns="" id="{A4C18A44-9D23-446B-BCE9-C731056FD4A2}"/>
              </a:ext>
            </a:extLst>
          </p:cNvPr>
          <p:cNvSpPr>
            <a:spLocks noGrp="1" noChangeArrowheads="1"/>
          </p:cNvSpPr>
          <p:nvPr>
            <p:ph type="title"/>
          </p:nvPr>
        </p:nvSpPr>
        <p:spPr/>
        <p:txBody>
          <a:bodyPr/>
          <a:lstStyle/>
          <a:p>
            <a:pPr eaLnBrk="1" hangingPunct="1"/>
            <a:r>
              <a:rPr lang="he-IL" altLang="en-US" b="1">
                <a:solidFill>
                  <a:srgbClr val="00B050"/>
                </a:solidFill>
              </a:rPr>
              <a:t>שיטות עיבוד ידידותיות לסביבה</a:t>
            </a:r>
            <a:endParaRPr lang="he-IL" altLang="en-US">
              <a:solidFill>
                <a:srgbClr val="00B050"/>
              </a:solidFill>
            </a:endParaRPr>
          </a:p>
        </p:txBody>
      </p:sp>
      <p:sp>
        <p:nvSpPr>
          <p:cNvPr id="32771" name="Rectangle 3">
            <a:extLst>
              <a:ext uri="{FF2B5EF4-FFF2-40B4-BE49-F238E27FC236}">
                <a16:creationId xmlns:a16="http://schemas.microsoft.com/office/drawing/2014/main" xmlns="" id="{62EB2F04-E881-41A3-BCAA-D8D73339F7D7}"/>
              </a:ext>
            </a:extLst>
          </p:cNvPr>
          <p:cNvSpPr>
            <a:spLocks noGrp="1" noChangeArrowheads="1"/>
          </p:cNvSpPr>
          <p:nvPr>
            <p:ph type="body" idx="1"/>
          </p:nvPr>
        </p:nvSpPr>
        <p:spPr/>
        <p:txBody>
          <a:bodyPr/>
          <a:lstStyle/>
          <a:p>
            <a:pPr>
              <a:buFontTx/>
              <a:buNone/>
            </a:pPr>
            <a:r>
              <a:rPr lang="he-IL" altLang="en-US"/>
              <a:t>בשיטה זאת משאירים בשדה את שאריות הצומח לאחר הקציר, כדי שיגן מפני סחיפה ומפני התאדות המים מפני הקרקע. </a:t>
            </a:r>
          </a:p>
          <a:p>
            <a:pPr>
              <a:buFontTx/>
              <a:buNone/>
            </a:pPr>
            <a:r>
              <a:rPr lang="he-IL" altLang="en-US"/>
              <a:t>בעונת הזריעה מכניסים לשטח מכונה שעושה את כל הפעולות בבת אחת – חריש, דישון, זריעה, סגירת התלמים וריסוס נגד מזיקים. בדרך זאת לא נשארת הקרקע חשופה זמן רב, ומצטמצם הידוק השטח על ידי כלים חקלאיים רבים.</a:t>
            </a:r>
          </a:p>
          <a:p>
            <a:pPr>
              <a:buFontTx/>
              <a:buNone/>
            </a:pPr>
            <a:endParaRPr lang="en-US" altLang="en-US"/>
          </a:p>
          <a:p>
            <a:pPr eaLnBrk="1" hangingPunct="1">
              <a:buFontTx/>
              <a:buNone/>
            </a:pPr>
            <a:endParaRPr lang="he-IL" altLang="en-US"/>
          </a:p>
        </p:txBody>
      </p:sp>
    </p:spTree>
    <p:extLst>
      <p:ext uri="{BB962C8B-B14F-4D97-AF65-F5344CB8AC3E}">
        <p14:creationId xmlns:p14="http://schemas.microsoft.com/office/powerpoint/2010/main" val="3646340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9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xmlns="" id="{DD22F7DA-5FB3-487F-85EA-203606B37D63}"/>
              </a:ext>
            </a:extLst>
          </p:cNvPr>
          <p:cNvSpPr>
            <a:spLocks noGrp="1" noChangeArrowheads="1"/>
          </p:cNvSpPr>
          <p:nvPr>
            <p:ph type="title"/>
          </p:nvPr>
        </p:nvSpPr>
        <p:spPr/>
        <p:txBody>
          <a:bodyPr/>
          <a:lstStyle/>
          <a:p>
            <a:r>
              <a:rPr lang="he-IL" altLang="en-US" sz="4000" b="1">
                <a:solidFill>
                  <a:srgbClr val="00B050"/>
                </a:solidFill>
              </a:rPr>
              <a:t>שיטות הדברה ידידותיות לסביבה</a:t>
            </a:r>
            <a:endParaRPr lang="en-US" altLang="en-US" sz="4000">
              <a:solidFill>
                <a:srgbClr val="00B050"/>
              </a:solidFill>
            </a:endParaRPr>
          </a:p>
        </p:txBody>
      </p:sp>
      <p:sp>
        <p:nvSpPr>
          <p:cNvPr id="50179" name="Rectangle 3">
            <a:extLst>
              <a:ext uri="{FF2B5EF4-FFF2-40B4-BE49-F238E27FC236}">
                <a16:creationId xmlns:a16="http://schemas.microsoft.com/office/drawing/2014/main" xmlns="" id="{93EE4BE1-0E10-4C23-BA28-779F0371A016}"/>
              </a:ext>
            </a:extLst>
          </p:cNvPr>
          <p:cNvSpPr>
            <a:spLocks noGrp="1" noChangeArrowheads="1"/>
          </p:cNvSpPr>
          <p:nvPr>
            <p:ph type="body" idx="1"/>
          </p:nvPr>
        </p:nvSpPr>
        <p:spPr/>
        <p:txBody>
          <a:bodyPr/>
          <a:lstStyle/>
          <a:p>
            <a:pPr>
              <a:buFontTx/>
              <a:buNone/>
              <a:defRPr/>
            </a:pPr>
            <a:r>
              <a:rPr lang="he-IL" b="1" dirty="0">
                <a:solidFill>
                  <a:schemeClr val="accent6">
                    <a:lumMod val="60000"/>
                    <a:lumOff val="40000"/>
                  </a:schemeClr>
                </a:solidFill>
              </a:rPr>
              <a:t>הגבלת השימוש בחומרי הדברה  </a:t>
            </a:r>
          </a:p>
          <a:p>
            <a:pPr>
              <a:buFontTx/>
              <a:buNone/>
              <a:defRPr/>
            </a:pPr>
            <a:r>
              <a:rPr lang="he-IL" dirty="0"/>
              <a:t>באמצעות חקיקה מנסות מדינות מפותחות רבות</a:t>
            </a:r>
          </a:p>
          <a:p>
            <a:pPr>
              <a:buFontTx/>
              <a:buNone/>
              <a:defRPr/>
            </a:pPr>
            <a:r>
              <a:rPr lang="he-IL" dirty="0"/>
              <a:t>להפחית את השימוש בחומרי הדברה. </a:t>
            </a:r>
          </a:p>
          <a:p>
            <a:pPr>
              <a:buFontTx/>
              <a:buNone/>
              <a:defRPr/>
            </a:pPr>
            <a:r>
              <a:rPr lang="he-IL" dirty="0"/>
              <a:t>במדינות אלה קיימים חוקים המגבילים את</a:t>
            </a:r>
          </a:p>
          <a:p>
            <a:pPr>
              <a:buFontTx/>
              <a:buNone/>
              <a:defRPr/>
            </a:pPr>
            <a:r>
              <a:rPr lang="he-IL" dirty="0"/>
              <a:t>השימוש במוצרים כימיים לדישון ולהדברה וגם אוסרים את השימוש בחומרי הדברה</a:t>
            </a:r>
          </a:p>
          <a:p>
            <a:pPr>
              <a:buFontTx/>
              <a:buNone/>
              <a:defRPr/>
            </a:pPr>
            <a:r>
              <a:rPr lang="he-IL" dirty="0"/>
              <a:t>רעילים.</a:t>
            </a:r>
          </a:p>
          <a:p>
            <a:pPr>
              <a:buFontTx/>
              <a:buNone/>
              <a:defRPr/>
            </a:pPr>
            <a:endParaRPr lang="en-US" dirty="0"/>
          </a:p>
        </p:txBody>
      </p:sp>
    </p:spTree>
    <p:extLst>
      <p:ext uri="{BB962C8B-B14F-4D97-AF65-F5344CB8AC3E}">
        <p14:creationId xmlns:p14="http://schemas.microsoft.com/office/powerpoint/2010/main" val="898815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17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17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17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01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03" name="Rectangle 3">
            <a:extLst>
              <a:ext uri="{FF2B5EF4-FFF2-40B4-BE49-F238E27FC236}">
                <a16:creationId xmlns:a16="http://schemas.microsoft.com/office/drawing/2014/main" xmlns="" id="{44566DB5-9056-4239-971E-95E3A925ECF9}"/>
              </a:ext>
            </a:extLst>
          </p:cNvPr>
          <p:cNvSpPr>
            <a:spLocks noGrp="1" noChangeArrowheads="1"/>
          </p:cNvSpPr>
          <p:nvPr>
            <p:ph type="body" idx="1"/>
          </p:nvPr>
        </p:nvSpPr>
        <p:spPr>
          <a:xfrm>
            <a:off x="1981200" y="404813"/>
            <a:ext cx="8229600" cy="5721350"/>
          </a:xfrm>
        </p:spPr>
        <p:txBody>
          <a:bodyPr/>
          <a:lstStyle/>
          <a:p>
            <a:pPr>
              <a:buFontTx/>
              <a:buNone/>
              <a:defRPr/>
            </a:pPr>
            <a:r>
              <a:rPr lang="he-IL" b="1" dirty="0">
                <a:solidFill>
                  <a:schemeClr val="accent6">
                    <a:lumMod val="60000"/>
                    <a:lumOff val="40000"/>
                  </a:schemeClr>
                </a:solidFill>
              </a:rPr>
              <a:t>הדברה משולבת </a:t>
            </a:r>
          </a:p>
          <a:p>
            <a:pPr>
              <a:buFontTx/>
              <a:buNone/>
              <a:defRPr/>
            </a:pPr>
            <a:r>
              <a:rPr lang="he-IL" dirty="0"/>
              <a:t>לא צריך להשמיד את כל החרקים המזיקים לגידולים החקלאיים אלא לבקר את ההדברה ולשמור על רמת מזיקים כזאת שלא תגרום נזק כלכלי לגידולים.</a:t>
            </a:r>
          </a:p>
          <a:p>
            <a:pPr>
              <a:buFontTx/>
              <a:buNone/>
              <a:defRPr/>
            </a:pPr>
            <a:endParaRPr lang="en-US" dirty="0"/>
          </a:p>
        </p:txBody>
      </p:sp>
    </p:spTree>
    <p:extLst>
      <p:ext uri="{BB962C8B-B14F-4D97-AF65-F5344CB8AC3E}">
        <p14:creationId xmlns:p14="http://schemas.microsoft.com/office/powerpoint/2010/main" val="758462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227" name="Rectangle 3">
            <a:extLst>
              <a:ext uri="{FF2B5EF4-FFF2-40B4-BE49-F238E27FC236}">
                <a16:creationId xmlns:a16="http://schemas.microsoft.com/office/drawing/2014/main" xmlns="" id="{BBB7234F-78DD-4AD6-952E-0A139899EAD8}"/>
              </a:ext>
            </a:extLst>
          </p:cNvPr>
          <p:cNvSpPr>
            <a:spLocks noGrp="1" noChangeArrowheads="1"/>
          </p:cNvSpPr>
          <p:nvPr>
            <p:ph type="body" idx="1"/>
          </p:nvPr>
        </p:nvSpPr>
        <p:spPr>
          <a:xfrm>
            <a:off x="1981200" y="1"/>
            <a:ext cx="8229600" cy="6126163"/>
          </a:xfrm>
        </p:spPr>
        <p:txBody>
          <a:bodyPr/>
          <a:lstStyle/>
          <a:p>
            <a:pPr>
              <a:buFontTx/>
              <a:buNone/>
              <a:defRPr/>
            </a:pPr>
            <a:r>
              <a:rPr lang="he-IL" b="1" dirty="0">
                <a:solidFill>
                  <a:schemeClr val="accent6">
                    <a:lumMod val="60000"/>
                    <a:lumOff val="40000"/>
                  </a:schemeClr>
                </a:solidFill>
              </a:rPr>
              <a:t>הדברה ביולוגית</a:t>
            </a:r>
          </a:p>
          <a:p>
            <a:pPr>
              <a:buFontTx/>
              <a:buNone/>
              <a:defRPr/>
            </a:pPr>
            <a:r>
              <a:rPr lang="he-IL" dirty="0"/>
              <a:t>גישה להדברת מזיקים באמצעות גורמים ביולוגיים.</a:t>
            </a:r>
          </a:p>
          <a:p>
            <a:pPr>
              <a:buFontTx/>
              <a:buNone/>
              <a:defRPr/>
            </a:pPr>
            <a:r>
              <a:rPr lang="he-IL" dirty="0"/>
              <a:t> אחת הדרכים של ההדברה הביולוגית היא חיסול המזיקים על ידי שימוש באויביהם הטבעיים.</a:t>
            </a:r>
          </a:p>
          <a:p>
            <a:pPr>
              <a:buFontTx/>
              <a:buNone/>
              <a:defRPr/>
            </a:pPr>
            <a:r>
              <a:rPr lang="he-IL" dirty="0"/>
              <a:t> שיטה זו מבוססת על טיפוח האוכלוסייה של האויב הטבעי של המזיק כדי שיפגע באוכלוסיית המזיק ויקטין אותה. </a:t>
            </a:r>
            <a:endParaRPr lang="en-US" dirty="0"/>
          </a:p>
        </p:txBody>
      </p:sp>
    </p:spTree>
    <p:extLst>
      <p:ext uri="{BB962C8B-B14F-4D97-AF65-F5344CB8AC3E}">
        <p14:creationId xmlns:p14="http://schemas.microsoft.com/office/powerpoint/2010/main" val="889439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9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מציין מיקום תוכן 2">
            <a:extLst>
              <a:ext uri="{FF2B5EF4-FFF2-40B4-BE49-F238E27FC236}">
                <a16:creationId xmlns:a16="http://schemas.microsoft.com/office/drawing/2014/main" xmlns="" id="{B8AC092B-89C1-42DA-BE79-3AC547AB5E9D}"/>
              </a:ext>
            </a:extLst>
          </p:cNvPr>
          <p:cNvSpPr>
            <a:spLocks noGrp="1"/>
          </p:cNvSpPr>
          <p:nvPr>
            <p:ph idx="1"/>
          </p:nvPr>
        </p:nvSpPr>
        <p:spPr>
          <a:xfrm>
            <a:off x="1981200" y="188913"/>
            <a:ext cx="8229600" cy="5937250"/>
          </a:xfrm>
        </p:spPr>
        <p:txBody>
          <a:bodyPr/>
          <a:lstStyle/>
          <a:p>
            <a:pPr marL="0" indent="0">
              <a:buNone/>
            </a:pPr>
            <a:r>
              <a:rPr lang="he-IL" altLang="en-US">
                <a:solidFill>
                  <a:srgbClr val="FF0000"/>
                </a:solidFill>
              </a:rPr>
              <a:t>אויב טבעי יכול להיות צרעות או חיפושיות - שניזונות מן הכנימות המזיקות לפרי ההדר, או עופות דורסים - שטורפים את המכרסמים המזיקים לגידולי </a:t>
            </a:r>
          </a:p>
          <a:p>
            <a:pPr marL="0" indent="0">
              <a:buNone/>
            </a:pPr>
            <a:r>
              <a:rPr lang="he-IL" altLang="en-US">
                <a:solidFill>
                  <a:srgbClr val="FF0000"/>
                </a:solidFill>
              </a:rPr>
              <a:t>השדה.</a:t>
            </a:r>
          </a:p>
          <a:p>
            <a:pPr marL="0" indent="0">
              <a:buNone/>
            </a:pPr>
            <a:r>
              <a:rPr lang="he-IL" altLang="en-US">
                <a:solidFill>
                  <a:srgbClr val="FF0000"/>
                </a:solidFill>
              </a:rPr>
              <a:t>שיטות נוספות כוללות: הפצת גורמי מחלה הפוגעים באופן בלעדי באוכלוסיית המזיק ולא באויביו הטבעיים; שימוש בחומרים הדוחים את המזיקים; משיכת המזיקים לתוך מלכודות המכילות פרומונים טבעיים ‏‏(מולקולות שבעלי חיים מפרישים כדי לאותת לבעלי חיים אחרים מאותו המין).</a:t>
            </a:r>
          </a:p>
        </p:txBody>
      </p:sp>
    </p:spTree>
    <p:extLst>
      <p:ext uri="{BB962C8B-B14F-4D97-AF65-F5344CB8AC3E}">
        <p14:creationId xmlns:p14="http://schemas.microsoft.com/office/powerpoint/2010/main" val="34956477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xmlns="" id="{A9236895-753C-4BC3-8A04-DDFCDE49138B}"/>
              </a:ext>
            </a:extLst>
          </p:cNvPr>
          <p:cNvSpPr>
            <a:spLocks noGrp="1" noChangeArrowheads="1"/>
          </p:cNvSpPr>
          <p:nvPr>
            <p:ph type="title"/>
          </p:nvPr>
        </p:nvSpPr>
        <p:spPr/>
        <p:txBody>
          <a:bodyPr/>
          <a:lstStyle/>
          <a:p>
            <a:r>
              <a:rPr lang="he-IL" altLang="en-US" b="1">
                <a:solidFill>
                  <a:srgbClr val="00B050"/>
                </a:solidFill>
              </a:rPr>
              <a:t>שימוש בהשקיה מבוקרת</a:t>
            </a:r>
            <a:endParaRPr lang="en-US" altLang="en-US">
              <a:solidFill>
                <a:srgbClr val="00B050"/>
              </a:solidFill>
            </a:endParaRPr>
          </a:p>
        </p:txBody>
      </p:sp>
      <p:sp>
        <p:nvSpPr>
          <p:cNvPr id="57347" name="Rectangle 3">
            <a:extLst>
              <a:ext uri="{FF2B5EF4-FFF2-40B4-BE49-F238E27FC236}">
                <a16:creationId xmlns:a16="http://schemas.microsoft.com/office/drawing/2014/main" xmlns="" id="{A372A93A-026A-4F74-96D5-93A4AE90D107}"/>
              </a:ext>
            </a:extLst>
          </p:cNvPr>
          <p:cNvSpPr>
            <a:spLocks noGrp="1" noChangeArrowheads="1"/>
          </p:cNvSpPr>
          <p:nvPr>
            <p:ph type="body" idx="1"/>
          </p:nvPr>
        </p:nvSpPr>
        <p:spPr/>
        <p:txBody>
          <a:bodyPr/>
          <a:lstStyle/>
          <a:p>
            <a:pPr>
              <a:lnSpc>
                <a:spcPct val="90000"/>
              </a:lnSpc>
            </a:pPr>
            <a:r>
              <a:rPr lang="he-IL" altLang="en-US"/>
              <a:t>שימוש בטפטפות  המספקות כמות מבוקרת ומדויקת של מים וחומרי דישון ישירות לשורשי הצמח.</a:t>
            </a:r>
          </a:p>
          <a:p>
            <a:pPr>
              <a:lnSpc>
                <a:spcPct val="90000"/>
              </a:lnSpc>
            </a:pPr>
            <a:r>
              <a:rPr lang="he-IL" altLang="en-US"/>
              <a:t>מחשבי ההשקיה -המנתבים את כמויות המים ואת זמן ההשקיה באופן המתאים ביותר לסוג הגידול , לתנאי אקלים וכדו'. </a:t>
            </a:r>
          </a:p>
          <a:p>
            <a:pPr>
              <a:lnSpc>
                <a:spcPct val="90000"/>
              </a:lnSpc>
            </a:pPr>
            <a:r>
              <a:rPr lang="he-IL" altLang="en-US"/>
              <a:t>שימוש במים חלופיים באיכות טובה: מי קולחין המטוהרים לרמות טיהור גבוהות; ומי גשמים שנאגרים בעת שיטפונות לשימוש בעונות היובש.</a:t>
            </a:r>
          </a:p>
          <a:p>
            <a:pPr>
              <a:lnSpc>
                <a:spcPct val="90000"/>
              </a:lnSpc>
            </a:pPr>
            <a:endParaRPr lang="en-US" altLang="en-US"/>
          </a:p>
        </p:txBody>
      </p:sp>
    </p:spTree>
    <p:extLst>
      <p:ext uri="{BB962C8B-B14F-4D97-AF65-F5344CB8AC3E}">
        <p14:creationId xmlns:p14="http://schemas.microsoft.com/office/powerpoint/2010/main" val="2831027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9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xmlns="" id="{599DEEA7-868D-44CC-B31D-4A3340BFBA45}"/>
              </a:ext>
            </a:extLst>
          </p:cNvPr>
          <p:cNvSpPr>
            <a:spLocks noGrp="1" noChangeArrowheads="1"/>
          </p:cNvSpPr>
          <p:nvPr>
            <p:ph type="title"/>
          </p:nvPr>
        </p:nvSpPr>
        <p:spPr/>
        <p:txBody>
          <a:bodyPr/>
          <a:lstStyle/>
          <a:p>
            <a:r>
              <a:rPr lang="he-IL" altLang="en-US" b="1">
                <a:solidFill>
                  <a:srgbClr val="00B050"/>
                </a:solidFill>
              </a:rPr>
              <a:t>חקלאות אורגנית</a:t>
            </a:r>
            <a:endParaRPr lang="en-US" altLang="en-US">
              <a:solidFill>
                <a:srgbClr val="00B050"/>
              </a:solidFill>
            </a:endParaRPr>
          </a:p>
        </p:txBody>
      </p:sp>
      <p:sp>
        <p:nvSpPr>
          <p:cNvPr id="53251" name="Rectangle 3">
            <a:extLst>
              <a:ext uri="{FF2B5EF4-FFF2-40B4-BE49-F238E27FC236}">
                <a16:creationId xmlns:a16="http://schemas.microsoft.com/office/drawing/2014/main" xmlns="" id="{79361454-8DE3-4A42-AFE0-54D09C9992A2}"/>
              </a:ext>
            </a:extLst>
          </p:cNvPr>
          <p:cNvSpPr>
            <a:spLocks noGrp="1" noChangeArrowheads="1"/>
          </p:cNvSpPr>
          <p:nvPr>
            <p:ph type="body" idx="1"/>
          </p:nvPr>
        </p:nvSpPr>
        <p:spPr/>
        <p:txBody>
          <a:bodyPr/>
          <a:lstStyle/>
          <a:p>
            <a:pPr>
              <a:buFontTx/>
              <a:buNone/>
            </a:pPr>
            <a:r>
              <a:rPr lang="he-IL" altLang="en-US" b="1"/>
              <a:t>החקלאות האורגנית</a:t>
            </a:r>
            <a:r>
              <a:rPr lang="he-IL" altLang="en-US"/>
              <a:t> היא גישה חקלאית המשלבת בין שיטות עיבוד מסורתיות, שימור הסביבה, וטכנולוגיות של חקלאות מודרנית. </a:t>
            </a:r>
          </a:p>
          <a:p>
            <a:pPr>
              <a:buFontTx/>
              <a:buNone/>
            </a:pPr>
            <a:r>
              <a:rPr lang="he-IL" altLang="en-US"/>
              <a:t>גישה זאת שוללת לחלוטין שימוש בדשנים, בחומרי הדברה כימיים ובמזרזי גדילה מלאכותיים.</a:t>
            </a:r>
          </a:p>
          <a:p>
            <a:pPr>
              <a:buFontTx/>
              <a:buNone/>
            </a:pPr>
            <a:endParaRPr lang="en-US" altLang="en-US"/>
          </a:p>
        </p:txBody>
      </p:sp>
    </p:spTree>
    <p:extLst>
      <p:ext uri="{BB962C8B-B14F-4D97-AF65-F5344CB8AC3E}">
        <p14:creationId xmlns:p14="http://schemas.microsoft.com/office/powerpoint/2010/main" val="2267452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9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xmlns="" id="{AEA1BA1C-FE29-4546-AEA9-C2CCC91FAC6D}"/>
              </a:ext>
            </a:extLst>
          </p:cNvPr>
          <p:cNvSpPr>
            <a:spLocks noGrp="1" noChangeArrowheads="1"/>
          </p:cNvSpPr>
          <p:nvPr>
            <p:ph type="title"/>
          </p:nvPr>
        </p:nvSpPr>
        <p:spPr>
          <a:xfrm>
            <a:off x="1981200" y="260350"/>
            <a:ext cx="8229600" cy="1143000"/>
          </a:xfrm>
        </p:spPr>
        <p:txBody>
          <a:bodyPr/>
          <a:lstStyle/>
          <a:p>
            <a:r>
              <a:rPr lang="he-IL" altLang="en-US" sz="3200" b="1"/>
              <a:t>איך מתגברים בעזרת חקלאות אורגנית על בעיות של מזיקים, עשבי בר, דישון ועוד?</a:t>
            </a:r>
            <a:endParaRPr lang="en-US" altLang="en-US" sz="3200" b="1"/>
          </a:p>
        </p:txBody>
      </p:sp>
      <p:sp>
        <p:nvSpPr>
          <p:cNvPr id="54275" name="Rectangle 3">
            <a:extLst>
              <a:ext uri="{FF2B5EF4-FFF2-40B4-BE49-F238E27FC236}">
                <a16:creationId xmlns:a16="http://schemas.microsoft.com/office/drawing/2014/main" xmlns="" id="{44656012-C0F7-45B0-89DC-A0B7088371A9}"/>
              </a:ext>
            </a:extLst>
          </p:cNvPr>
          <p:cNvSpPr>
            <a:spLocks noGrp="1" noChangeArrowheads="1"/>
          </p:cNvSpPr>
          <p:nvPr>
            <p:ph type="body" idx="1"/>
          </p:nvPr>
        </p:nvSpPr>
        <p:spPr/>
        <p:txBody>
          <a:bodyPr/>
          <a:lstStyle/>
          <a:p>
            <a:pPr marL="533400" indent="-533400">
              <a:buFontTx/>
              <a:buAutoNum type="arabicPeriod"/>
            </a:pPr>
            <a:r>
              <a:rPr lang="he-IL" altLang="en-US"/>
              <a:t>מדשנים את הקרקע בחומרים טבעיים כמו ענפים ירוקים שנגזמו או זבל אורגני של בעלי החיים. </a:t>
            </a:r>
          </a:p>
          <a:p>
            <a:pPr marL="533400" indent="-533400">
              <a:buFontTx/>
              <a:buAutoNum type="arabicPeriod"/>
            </a:pPr>
            <a:r>
              <a:rPr lang="he-IL" altLang="en-US"/>
              <a:t>על המזיקים מתגברים באמצעות הדברה ביולוגית, החלפת סוגי הגידולים במחזוריות, והגדלת מגוון הגידולים. </a:t>
            </a:r>
          </a:p>
          <a:p>
            <a:pPr marL="533400" indent="-533400">
              <a:buFontTx/>
              <a:buAutoNum type="arabicPeriod"/>
            </a:pPr>
            <a:r>
              <a:rPr lang="he-IL" altLang="en-US"/>
              <a:t>עשבי בר מושמדים באמצעות חריש. </a:t>
            </a:r>
          </a:p>
          <a:p>
            <a:pPr marL="533400" indent="-533400">
              <a:buFontTx/>
              <a:buAutoNum type="arabicPeriod"/>
            </a:pPr>
            <a:r>
              <a:rPr lang="he-IL" altLang="en-US"/>
              <a:t>לא משתמשים בגידולים שעברו </a:t>
            </a:r>
            <a:r>
              <a:rPr lang="he-IL" altLang="en-US" b="1"/>
              <a:t>הנדסה גנטית</a:t>
            </a:r>
            <a:endParaRPr lang="he-IL" altLang="en-US"/>
          </a:p>
          <a:p>
            <a:pPr marL="533400" indent="-533400">
              <a:buFontTx/>
              <a:buAutoNum type="arabicPeriod"/>
            </a:pPr>
            <a:r>
              <a:rPr lang="he-IL" altLang="en-US"/>
              <a:t>לא משתמשים בחומרים מלאכותיים לשימור.</a:t>
            </a:r>
          </a:p>
          <a:p>
            <a:pPr marL="533400" indent="-533400">
              <a:buNone/>
            </a:pPr>
            <a:endParaRPr lang="en-US" altLang="en-US"/>
          </a:p>
        </p:txBody>
      </p:sp>
    </p:spTree>
    <p:extLst>
      <p:ext uri="{BB962C8B-B14F-4D97-AF65-F5344CB8AC3E}">
        <p14:creationId xmlns:p14="http://schemas.microsoft.com/office/powerpoint/2010/main" val="2063384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427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427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42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Lst>
  </p:timing>
</p:sld>
</file>

<file path=ppt/slides/slide9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5299" name="Rectangle 3">
            <a:extLst>
              <a:ext uri="{FF2B5EF4-FFF2-40B4-BE49-F238E27FC236}">
                <a16:creationId xmlns:a16="http://schemas.microsoft.com/office/drawing/2014/main" xmlns="" id="{C8C32F66-3082-4CA1-B280-06EC56BA92CC}"/>
              </a:ext>
            </a:extLst>
          </p:cNvPr>
          <p:cNvSpPr>
            <a:spLocks noGrp="1" noChangeArrowheads="1"/>
          </p:cNvSpPr>
          <p:nvPr>
            <p:ph type="body" idx="1"/>
          </p:nvPr>
        </p:nvSpPr>
        <p:spPr>
          <a:xfrm>
            <a:off x="1981200" y="1"/>
            <a:ext cx="8229600" cy="6126163"/>
          </a:xfrm>
        </p:spPr>
        <p:txBody>
          <a:bodyPr/>
          <a:lstStyle/>
          <a:p>
            <a:pPr>
              <a:buFontTx/>
              <a:buNone/>
            </a:pPr>
            <a:r>
              <a:rPr lang="he-IL" altLang="en-US"/>
              <a:t>התחום מתפתח במהירות משום שמספר הצרכנים</a:t>
            </a:r>
          </a:p>
          <a:p>
            <a:pPr>
              <a:buFontTx/>
              <a:buNone/>
            </a:pPr>
            <a:r>
              <a:rPr lang="he-IL" altLang="en-US"/>
              <a:t>שמחפשים מוצרי מזון אורגניים גדל במהירות וזאת בשל חשש לבריאות ומתוך מודעות סביבתית. </a:t>
            </a:r>
          </a:p>
          <a:p>
            <a:pPr>
              <a:buFontTx/>
              <a:buNone/>
            </a:pPr>
            <a:endParaRPr lang="he-IL" altLang="en-US"/>
          </a:p>
          <a:p>
            <a:pPr>
              <a:buFontTx/>
              <a:buNone/>
            </a:pPr>
            <a:endParaRPr lang="he-IL" altLang="en-US"/>
          </a:p>
          <a:p>
            <a:pPr>
              <a:buFontTx/>
              <a:buNone/>
            </a:pPr>
            <a:r>
              <a:rPr lang="he-IL" altLang="en-US"/>
              <a:t>הביקוש למוצרים אורגניים והיתרונות הסביבתיים שיש לחקלאות הזאת הביאו ממשלות רבות בעולם המפותח לתמוך בחקלאות האורגנית.</a:t>
            </a:r>
          </a:p>
          <a:p>
            <a:pPr>
              <a:buFontTx/>
              <a:buNone/>
            </a:pPr>
            <a:endParaRPr lang="en-US" altLang="en-US"/>
          </a:p>
        </p:txBody>
      </p:sp>
    </p:spTree>
    <p:extLst>
      <p:ext uri="{BB962C8B-B14F-4D97-AF65-F5344CB8AC3E}">
        <p14:creationId xmlns:p14="http://schemas.microsoft.com/office/powerpoint/2010/main" val="2054687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9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0178" name="Picture 4">
            <a:extLst>
              <a:ext uri="{FF2B5EF4-FFF2-40B4-BE49-F238E27FC236}">
                <a16:creationId xmlns:a16="http://schemas.microsoft.com/office/drawing/2014/main" xmlns="" id="{918DA790-AA15-4C77-9D74-B7C88F90C2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1" y="0"/>
            <a:ext cx="8748713" cy="522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179" name="Rectangle 5">
            <a:extLst>
              <a:ext uri="{FF2B5EF4-FFF2-40B4-BE49-F238E27FC236}">
                <a16:creationId xmlns:a16="http://schemas.microsoft.com/office/drawing/2014/main" xmlns="" id="{756B992F-7FA7-497E-9A7A-6825BC828715}"/>
              </a:ext>
            </a:extLst>
          </p:cNvPr>
          <p:cNvSpPr>
            <a:spLocks noChangeArrowheads="1"/>
          </p:cNvSpPr>
          <p:nvPr/>
        </p:nvSpPr>
        <p:spPr bwMode="auto">
          <a:xfrm>
            <a:off x="2566989" y="5300663"/>
            <a:ext cx="74882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he-IL" altLang="en-US" sz="3200"/>
              <a:t>אחוז השטח האורגני מסה"כ השטח החקלאי במדינות שונות בעולם</a:t>
            </a:r>
          </a:p>
        </p:txBody>
      </p:sp>
    </p:spTree>
    <p:extLst>
      <p:ext uri="{BB962C8B-B14F-4D97-AF65-F5344CB8AC3E}">
        <p14:creationId xmlns:p14="http://schemas.microsoft.com/office/powerpoint/2010/main" val="1997077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3165</TotalTime>
  <Words>9589</Words>
  <Application>Microsoft Office PowerPoint</Application>
  <PresentationFormat>מסך רחב</PresentationFormat>
  <Paragraphs>834</Paragraphs>
  <Slides>122</Slides>
  <Notes>1</Notes>
  <HiddenSlides>53</HiddenSlides>
  <MMClips>0</MMClips>
  <ScaleCrop>false</ScaleCrop>
  <HeadingPairs>
    <vt:vector size="6" baseType="variant">
      <vt:variant>
        <vt:lpstr>גופנים בשימוש</vt:lpstr>
      </vt:variant>
      <vt:variant>
        <vt:i4>14</vt:i4>
      </vt:variant>
      <vt:variant>
        <vt:lpstr>ערכת נושא</vt:lpstr>
      </vt:variant>
      <vt:variant>
        <vt:i4>1</vt:i4>
      </vt:variant>
      <vt:variant>
        <vt:lpstr>כותרות שקופיות</vt:lpstr>
      </vt:variant>
      <vt:variant>
        <vt:i4>122</vt:i4>
      </vt:variant>
    </vt:vector>
  </HeadingPairs>
  <TitlesOfParts>
    <vt:vector size="137" baseType="lpstr">
      <vt:lpstr>almoni-dl</vt:lpstr>
      <vt:lpstr>Arial</vt:lpstr>
      <vt:lpstr>Assistant</vt:lpstr>
      <vt:lpstr>Bodoni MT Black</vt:lpstr>
      <vt:lpstr>Calibri</vt:lpstr>
      <vt:lpstr>Calibri Light</vt:lpstr>
      <vt:lpstr>Ciutadella-Regular</vt:lpstr>
      <vt:lpstr>Courier New</vt:lpstr>
      <vt:lpstr>David</vt:lpstr>
      <vt:lpstr>Helvetica Neue Custom</vt:lpstr>
      <vt:lpstr>Roboto</vt:lpstr>
      <vt:lpstr>Suisse</vt:lpstr>
      <vt:lpstr>Symbol</vt:lpstr>
      <vt:lpstr>Times New Roman</vt:lpstr>
      <vt:lpstr>ערכת נושא Office</vt:lpstr>
      <vt:lpstr>מצגת של PowerPoint</vt:lpstr>
      <vt:lpstr>חקלאות וסביבה - יחידת לימוד בחקלאות  תכנית לימודים חדשה במדעי החקלאות בהיקף של חמש יחידות</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2. השקיה והמלחת קרקעות</vt:lpstr>
      <vt:lpstr>2. זהום של מקורות המים</vt:lpstr>
      <vt:lpstr>3.המלחת קרקעות</vt:lpstr>
      <vt:lpstr>4. שימוש בחומרי הדברה ודישון</vt:lpstr>
      <vt:lpstr>5. בירוא יערות</vt:lpstr>
      <vt:lpstr>מצגת של PowerPoint</vt:lpstr>
      <vt:lpstr>מצגת של PowerPoint</vt:lpstr>
      <vt:lpstr>הנזקים של בירוא היערות</vt:lpstr>
      <vt:lpstr>חקלאות נדודים- אזורים מעובדים בתוך יערות</vt:lpstr>
      <vt:lpstr>ב. סחיפה וגלישה של קרקע</vt:lpstr>
      <vt:lpstr>ג. פגיעה במגוון הביולוגי</vt:lpstr>
      <vt:lpstr>ד. הפרת מאזן הגזים באטמוספרה</vt:lpstr>
      <vt:lpstr>ה. פגיעה באוכלוסייה המקומית</vt:lpstr>
      <vt:lpstr>תרומתה של החקלאות לסביבה</vt:lpstr>
      <vt:lpstr>2. התרומות החברתיות</vt:lpstr>
      <vt:lpstr>3. התרומות התרבותיות</vt:lpstr>
      <vt:lpstr>מצגת של PowerPoint</vt:lpstr>
      <vt:lpstr>חקלאות בת קיימא</vt:lpstr>
      <vt:lpstr>מצגת של PowerPoint</vt:lpstr>
      <vt:lpstr>שיטות עיבוד ידידותיות לסביבה</vt:lpstr>
      <vt:lpstr>שיטות הדברה ידידותיות לסביבה</vt:lpstr>
      <vt:lpstr>מצגת של PowerPoint</vt:lpstr>
      <vt:lpstr>מצגת של PowerPoint</vt:lpstr>
      <vt:lpstr>מצגת של PowerPoint</vt:lpstr>
      <vt:lpstr>שימוש בהשקיה מבוקרת</vt:lpstr>
      <vt:lpstr>חקלאות אורגנית</vt:lpstr>
      <vt:lpstr>איך מתגברים בעזרת חקלאות אורגנית על בעיות של מזיקים, עשבי בר, דישון ועוד?</vt:lpstr>
      <vt:lpstr>מצגת של PowerPoint</vt:lpstr>
      <vt:lpstr>מצגת של PowerPoint</vt:lpstr>
      <vt:lpstr>מצגת של PowerPoint</vt:lpstr>
      <vt:lpstr>שאלות</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‏‏משתמש Windows</dc:creator>
  <cp:lastModifiedBy>user</cp:lastModifiedBy>
  <cp:revision>194</cp:revision>
  <cp:lastPrinted>2019-02-03T17:04:35Z</cp:lastPrinted>
  <dcterms:created xsi:type="dcterms:W3CDTF">2019-01-12T17:34:40Z</dcterms:created>
  <dcterms:modified xsi:type="dcterms:W3CDTF">2019-07-01T06:14:28Z</dcterms:modified>
</cp:coreProperties>
</file>