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75" r:id="rId6"/>
    <p:sldId id="260" r:id="rId7"/>
    <p:sldId id="276" r:id="rId8"/>
    <p:sldId id="261" r:id="rId9"/>
    <p:sldId id="262" r:id="rId10"/>
    <p:sldId id="277" r:id="rId11"/>
    <p:sldId id="263" r:id="rId12"/>
    <p:sldId id="274" r:id="rId13"/>
    <p:sldId id="264" r:id="rId14"/>
    <p:sldId id="266" r:id="rId15"/>
    <p:sldId id="270" r:id="rId16"/>
    <p:sldId id="271" r:id="rId17"/>
    <p:sldId id="272" r:id="rId18"/>
    <p:sldId id="273" r:id="rId19"/>
    <p:sldId id="278" r:id="rId20"/>
    <p:sldId id="279" r:id="rId21"/>
    <p:sldId id="265" r:id="rId22"/>
    <p:sldId id="267" r:id="rId23"/>
    <p:sldId id="268" r:id="rId24"/>
    <p:sldId id="269" r:id="rId25"/>
    <p:sldId id="280" r:id="rId26"/>
    <p:sldId id="281" r:id="rId27"/>
    <p:sldId id="282" r:id="rId28"/>
    <p:sldId id="283" r:id="rId2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461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סגנון ביניים 2 - הדגשה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סגנון בהיר 3 - הדגשה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5000" autoAdjust="0"/>
    <p:restoredTop sz="92100" autoAdjust="0"/>
  </p:normalViewPr>
  <p:slideViewPr>
    <p:cSldViewPr snapToGrid="0">
      <p:cViewPr varScale="1">
        <p:scale>
          <a:sx n="81" d="100"/>
          <a:sy n="81" d="100"/>
        </p:scale>
        <p:origin x="120" y="4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svg"/><Relationship Id="rId3" Type="http://schemas.openxmlformats.org/officeDocument/2006/relationships/image" Target="../media/image36.png"/><Relationship Id="rId7" Type="http://schemas.openxmlformats.org/officeDocument/2006/relationships/image" Target="../media/image38.png"/><Relationship Id="rId12" Type="http://schemas.openxmlformats.org/officeDocument/2006/relationships/image" Target="../media/image46.svg"/><Relationship Id="rId2" Type="http://schemas.openxmlformats.org/officeDocument/2006/relationships/image" Target="../media/image36.svg"/><Relationship Id="rId1" Type="http://schemas.openxmlformats.org/officeDocument/2006/relationships/image" Target="../media/image35.png"/><Relationship Id="rId6" Type="http://schemas.openxmlformats.org/officeDocument/2006/relationships/image" Target="../media/image40.svg"/><Relationship Id="rId11" Type="http://schemas.openxmlformats.org/officeDocument/2006/relationships/image" Target="../media/image40.png"/><Relationship Id="rId5" Type="http://schemas.openxmlformats.org/officeDocument/2006/relationships/image" Target="../media/image37.png"/><Relationship Id="rId10" Type="http://schemas.openxmlformats.org/officeDocument/2006/relationships/image" Target="../media/image44.svg"/><Relationship Id="rId4" Type="http://schemas.openxmlformats.org/officeDocument/2006/relationships/image" Target="../media/image38.svg"/><Relationship Id="rId9" Type="http://schemas.openxmlformats.org/officeDocument/2006/relationships/image" Target="../media/image39.pn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8.svg"/><Relationship Id="rId1" Type="http://schemas.openxmlformats.org/officeDocument/2006/relationships/image" Target="../media/image41.png"/><Relationship Id="rId6" Type="http://schemas.openxmlformats.org/officeDocument/2006/relationships/image" Target="../media/image46.svg"/><Relationship Id="rId5" Type="http://schemas.openxmlformats.org/officeDocument/2006/relationships/image" Target="../media/image40.png"/><Relationship Id="rId4" Type="http://schemas.openxmlformats.org/officeDocument/2006/relationships/image" Target="../media/image50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svg"/><Relationship Id="rId3" Type="http://schemas.openxmlformats.org/officeDocument/2006/relationships/image" Target="../media/image36.png"/><Relationship Id="rId7" Type="http://schemas.openxmlformats.org/officeDocument/2006/relationships/image" Target="../media/image38.png"/><Relationship Id="rId12" Type="http://schemas.openxmlformats.org/officeDocument/2006/relationships/image" Target="../media/image46.svg"/><Relationship Id="rId2" Type="http://schemas.openxmlformats.org/officeDocument/2006/relationships/image" Target="../media/image36.svg"/><Relationship Id="rId1" Type="http://schemas.openxmlformats.org/officeDocument/2006/relationships/image" Target="../media/image35.png"/><Relationship Id="rId6" Type="http://schemas.openxmlformats.org/officeDocument/2006/relationships/image" Target="../media/image40.svg"/><Relationship Id="rId11" Type="http://schemas.openxmlformats.org/officeDocument/2006/relationships/image" Target="../media/image40.png"/><Relationship Id="rId5" Type="http://schemas.openxmlformats.org/officeDocument/2006/relationships/image" Target="../media/image37.png"/><Relationship Id="rId10" Type="http://schemas.openxmlformats.org/officeDocument/2006/relationships/image" Target="../media/image44.svg"/><Relationship Id="rId4" Type="http://schemas.openxmlformats.org/officeDocument/2006/relationships/image" Target="../media/image38.svg"/><Relationship Id="rId9" Type="http://schemas.openxmlformats.org/officeDocument/2006/relationships/image" Target="../media/image39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8.svg"/><Relationship Id="rId1" Type="http://schemas.openxmlformats.org/officeDocument/2006/relationships/image" Target="../media/image41.png"/><Relationship Id="rId6" Type="http://schemas.openxmlformats.org/officeDocument/2006/relationships/image" Target="../media/image46.svg"/><Relationship Id="rId5" Type="http://schemas.openxmlformats.org/officeDocument/2006/relationships/image" Target="../media/image40.png"/><Relationship Id="rId4" Type="http://schemas.openxmlformats.org/officeDocument/2006/relationships/image" Target="../media/image50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3D86980-640C-4C06-9D86-8B4A3CCC27DF}" type="doc">
      <dgm:prSet loTypeId="urn:microsoft.com/office/officeart/2008/layout/AlternatingPictureBlocks" loCatId="list" qsTypeId="urn:microsoft.com/office/officeart/2005/8/quickstyle/simple1" qsCatId="simple" csTypeId="urn:microsoft.com/office/officeart/2005/8/colors/colorful4" csCatId="colorful" phldr="1"/>
      <dgm:spPr/>
    </dgm:pt>
    <dgm:pt modelId="{282A8C48-AB66-4E83-8069-B7C1FD16E3A4}">
      <dgm:prSet phldrT="[טקסט]"/>
      <dgm:spPr/>
      <dgm:t>
        <a:bodyPr/>
        <a:lstStyle/>
        <a:p>
          <a:r>
            <a:rPr lang="he-IL" b="1" dirty="0">
              <a:solidFill>
                <a:schemeClr val="tx1"/>
              </a:solidFill>
            </a:rPr>
            <a:t>המטרה עקיפה – ממטרות על גגות מבנה. </a:t>
          </a:r>
          <a:endParaRPr lang="en-US" b="1" dirty="0">
            <a:solidFill>
              <a:schemeClr val="tx1"/>
            </a:solidFill>
          </a:endParaRPr>
        </a:p>
      </dgm:t>
    </dgm:pt>
    <dgm:pt modelId="{31F4D944-A88E-4B4B-8AE8-E01FB873DFC2}" type="parTrans" cxnId="{DB51EB5E-1DB6-4F0F-944D-C6BB41CBFF3E}">
      <dgm:prSet/>
      <dgm:spPr/>
      <dgm:t>
        <a:bodyPr/>
        <a:lstStyle/>
        <a:p>
          <a:endParaRPr lang="en-US"/>
        </a:p>
      </dgm:t>
    </dgm:pt>
    <dgm:pt modelId="{D5F5A5B2-4E8D-4D3D-81FD-D8D30CE40743}" type="sibTrans" cxnId="{DB51EB5E-1DB6-4F0F-944D-C6BB41CBFF3E}">
      <dgm:prSet/>
      <dgm:spPr/>
      <dgm:t>
        <a:bodyPr/>
        <a:lstStyle/>
        <a:p>
          <a:endParaRPr lang="en-US"/>
        </a:p>
      </dgm:t>
    </dgm:pt>
    <dgm:pt modelId="{B3555ACB-9ABB-44D1-B352-2832C5CD20B7}">
      <dgm:prSet phldrT="[טקסט]"/>
      <dgm:spPr/>
      <dgm:t>
        <a:bodyPr/>
        <a:lstStyle/>
        <a:p>
          <a:r>
            <a:rPr lang="he-IL" b="1" dirty="0">
              <a:solidFill>
                <a:schemeClr val="tx1"/>
              </a:solidFill>
            </a:rPr>
            <a:t>תנאי האכלה מתאימים</a:t>
          </a:r>
          <a:endParaRPr lang="en-US" b="1" dirty="0">
            <a:solidFill>
              <a:schemeClr val="tx1"/>
            </a:solidFill>
          </a:endParaRPr>
        </a:p>
      </dgm:t>
    </dgm:pt>
    <dgm:pt modelId="{DE284EB2-79D4-4F8D-B61D-0093E9425116}" type="parTrans" cxnId="{2F8C569B-0A64-4423-B4F6-1325B422086A}">
      <dgm:prSet/>
      <dgm:spPr/>
      <dgm:t>
        <a:bodyPr/>
        <a:lstStyle/>
        <a:p>
          <a:endParaRPr lang="en-US"/>
        </a:p>
      </dgm:t>
    </dgm:pt>
    <dgm:pt modelId="{2F96444D-05F0-4FE1-9613-134F056DF955}" type="sibTrans" cxnId="{2F8C569B-0A64-4423-B4F6-1325B422086A}">
      <dgm:prSet/>
      <dgm:spPr/>
      <dgm:t>
        <a:bodyPr/>
        <a:lstStyle/>
        <a:p>
          <a:endParaRPr lang="en-US"/>
        </a:p>
      </dgm:t>
    </dgm:pt>
    <dgm:pt modelId="{FF9435A1-5EDC-4D1D-85E8-6E96370714A3}">
      <dgm:prSet phldrT="[טקסט]"/>
      <dgm:spPr/>
      <dgm:t>
        <a:bodyPr/>
        <a:lstStyle/>
        <a:p>
          <a:r>
            <a:rPr lang="he-IL" b="1" dirty="0">
              <a:solidFill>
                <a:schemeClr val="tx1"/>
              </a:solidFill>
            </a:rPr>
            <a:t>מניעת צפיפות</a:t>
          </a:r>
          <a:endParaRPr lang="en-US" b="1" dirty="0">
            <a:solidFill>
              <a:schemeClr val="tx1"/>
            </a:solidFill>
          </a:endParaRPr>
        </a:p>
      </dgm:t>
    </dgm:pt>
    <dgm:pt modelId="{D9D7C818-89D7-4AED-8C9D-0F895A843C00}" type="parTrans" cxnId="{791A84F5-F50C-4775-8D62-844E8BE44D19}">
      <dgm:prSet/>
      <dgm:spPr/>
      <dgm:t>
        <a:bodyPr/>
        <a:lstStyle/>
        <a:p>
          <a:endParaRPr lang="en-US"/>
        </a:p>
      </dgm:t>
    </dgm:pt>
    <dgm:pt modelId="{A123CAF7-9CAE-4EA9-99CB-57417E6E2A71}" type="sibTrans" cxnId="{791A84F5-F50C-4775-8D62-844E8BE44D19}">
      <dgm:prSet/>
      <dgm:spPr/>
      <dgm:t>
        <a:bodyPr/>
        <a:lstStyle/>
        <a:p>
          <a:endParaRPr lang="en-US"/>
        </a:p>
      </dgm:t>
    </dgm:pt>
    <dgm:pt modelId="{558BBF1D-9E25-40B2-99BD-93C70BC4E386}">
      <dgm:prSet/>
      <dgm:spPr/>
      <dgm:t>
        <a:bodyPr/>
        <a:lstStyle/>
        <a:p>
          <a:r>
            <a:rPr lang="he-IL" b="1" dirty="0">
              <a:solidFill>
                <a:schemeClr val="tx1"/>
              </a:solidFill>
            </a:rPr>
            <a:t>הקפדה על כמות מספקת של מים לשתייה</a:t>
          </a:r>
          <a:endParaRPr lang="en-US" b="1" dirty="0">
            <a:solidFill>
              <a:schemeClr val="tx1"/>
            </a:solidFill>
          </a:endParaRPr>
        </a:p>
      </dgm:t>
    </dgm:pt>
    <dgm:pt modelId="{10BC70D0-83EA-4578-B849-65E0FEE67083}" type="parTrans" cxnId="{B08986DD-5275-486C-9DBE-C347758C91EE}">
      <dgm:prSet/>
      <dgm:spPr/>
      <dgm:t>
        <a:bodyPr/>
        <a:lstStyle/>
        <a:p>
          <a:endParaRPr lang="en-US"/>
        </a:p>
      </dgm:t>
    </dgm:pt>
    <dgm:pt modelId="{EA973F17-1EE6-4F91-A4F5-695E4785229C}" type="sibTrans" cxnId="{B08986DD-5275-486C-9DBE-C347758C91EE}">
      <dgm:prSet/>
      <dgm:spPr/>
      <dgm:t>
        <a:bodyPr/>
        <a:lstStyle/>
        <a:p>
          <a:endParaRPr lang="en-US"/>
        </a:p>
      </dgm:t>
    </dgm:pt>
    <dgm:pt modelId="{3ADD9568-E3CC-4988-9779-FF582BF7E561}">
      <dgm:prSet/>
      <dgm:spPr/>
      <dgm:t>
        <a:bodyPr/>
        <a:lstStyle/>
        <a:p>
          <a:r>
            <a:rPr lang="he-IL" b="1" dirty="0">
              <a:solidFill>
                <a:schemeClr val="tx1"/>
              </a:solidFill>
            </a:rPr>
            <a:t>תנאי סביבה קרירים – מבנים מוצלים, ערפול, מאווררים</a:t>
          </a:r>
          <a:endParaRPr lang="en-US" b="1" dirty="0">
            <a:solidFill>
              <a:schemeClr val="tx1"/>
            </a:solidFill>
          </a:endParaRPr>
        </a:p>
      </dgm:t>
    </dgm:pt>
    <dgm:pt modelId="{3598C8F2-43FC-41E5-BA02-63D1109F9117}" type="parTrans" cxnId="{8F9C6626-AC0E-408C-84A2-C66A1543CAE0}">
      <dgm:prSet/>
      <dgm:spPr/>
      <dgm:t>
        <a:bodyPr/>
        <a:lstStyle/>
        <a:p>
          <a:endParaRPr lang="en-US"/>
        </a:p>
      </dgm:t>
    </dgm:pt>
    <dgm:pt modelId="{CC207D9D-1367-4AD0-9AAE-3D8F48A11A48}" type="sibTrans" cxnId="{8F9C6626-AC0E-408C-84A2-C66A1543CAE0}">
      <dgm:prSet/>
      <dgm:spPr/>
      <dgm:t>
        <a:bodyPr/>
        <a:lstStyle/>
        <a:p>
          <a:endParaRPr lang="en-US"/>
        </a:p>
      </dgm:t>
    </dgm:pt>
    <dgm:pt modelId="{99FC57E4-EA56-4F14-AB49-2B669C55765B}">
      <dgm:prSet/>
      <dgm:spPr/>
      <dgm:t>
        <a:bodyPr/>
        <a:lstStyle/>
        <a:p>
          <a:r>
            <a:rPr lang="he-IL" b="1" dirty="0">
              <a:solidFill>
                <a:schemeClr val="tx1"/>
              </a:solidFill>
            </a:rPr>
            <a:t>המטרה ישירה – בע"ח מקבל מקלות מספר פעמים ביום</a:t>
          </a:r>
          <a:endParaRPr lang="en-US" b="1" dirty="0">
            <a:solidFill>
              <a:schemeClr val="tx1"/>
            </a:solidFill>
          </a:endParaRPr>
        </a:p>
      </dgm:t>
    </dgm:pt>
    <dgm:pt modelId="{D1DEE266-31AD-4282-8671-15E9940E41F4}" type="parTrans" cxnId="{E62D80FF-C25D-46ED-905E-7CBF2889CBBE}">
      <dgm:prSet/>
      <dgm:spPr/>
      <dgm:t>
        <a:bodyPr/>
        <a:lstStyle/>
        <a:p>
          <a:endParaRPr lang="en-US"/>
        </a:p>
      </dgm:t>
    </dgm:pt>
    <dgm:pt modelId="{8C10CFF9-C645-45A1-A1E8-18E20EE132EB}" type="sibTrans" cxnId="{E62D80FF-C25D-46ED-905E-7CBF2889CBBE}">
      <dgm:prSet/>
      <dgm:spPr/>
      <dgm:t>
        <a:bodyPr/>
        <a:lstStyle/>
        <a:p>
          <a:endParaRPr lang="en-US"/>
        </a:p>
      </dgm:t>
    </dgm:pt>
    <dgm:pt modelId="{909504F1-D0B6-47E3-B636-FF2D78CCA0EF}" type="pres">
      <dgm:prSet presAssocID="{A3D86980-640C-4C06-9D86-8B4A3CCC27DF}" presName="linearFlow" presStyleCnt="0">
        <dgm:presLayoutVars>
          <dgm:dir/>
          <dgm:resizeHandles val="exact"/>
        </dgm:presLayoutVars>
      </dgm:prSet>
      <dgm:spPr/>
    </dgm:pt>
    <dgm:pt modelId="{6ED6CFF0-387F-463D-B8A8-7FFD08119EBF}" type="pres">
      <dgm:prSet presAssocID="{3ADD9568-E3CC-4988-9779-FF582BF7E561}" presName="comp" presStyleCnt="0"/>
      <dgm:spPr/>
    </dgm:pt>
    <dgm:pt modelId="{E2DB486D-B2CC-4E44-A59F-2A42FE83A786}" type="pres">
      <dgm:prSet presAssocID="{3ADD9568-E3CC-4988-9779-FF582BF7E561}" presName="rect2" presStyleLbl="node1" presStyleIdx="0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64164EED-3F0E-4763-A373-88189411D2B4}" type="pres">
      <dgm:prSet presAssocID="{3ADD9568-E3CC-4988-9779-FF582BF7E561}" presName="rect1" presStyleLbl="lnNode1" presStyleIdx="0" presStyleCnt="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"/>
              </a:ext>
            </a:extLst>
          </a:blip>
          <a:srcRect/>
          <a:stretch>
            <a:fillRect l="-1000" r="-1000"/>
          </a:stretch>
        </a:blipFill>
      </dgm:spPr>
      <dgm:extLst>
        <a:ext uri="{E40237B7-FDA0-4F09-8148-C483321AD2D9}">
          <dgm14:cNvPr xmlns:dgm14="http://schemas.microsoft.com/office/drawing/2010/diagram" id="0" name="" descr="אסם"/>
        </a:ext>
      </dgm:extLst>
    </dgm:pt>
    <dgm:pt modelId="{ECAC17FD-5C36-4A99-90A2-7EFE831DC9DF}" type="pres">
      <dgm:prSet presAssocID="{CC207D9D-1367-4AD0-9AAE-3D8F48A11A48}" presName="sibTrans" presStyleCnt="0"/>
      <dgm:spPr/>
    </dgm:pt>
    <dgm:pt modelId="{CDE4F050-AA5F-4ABF-9C7E-69EC1B7E3F8F}" type="pres">
      <dgm:prSet presAssocID="{99FC57E4-EA56-4F14-AB49-2B669C55765B}" presName="comp" presStyleCnt="0"/>
      <dgm:spPr/>
    </dgm:pt>
    <dgm:pt modelId="{3C4BCB6A-3E59-41FF-A13B-601C53326837}" type="pres">
      <dgm:prSet presAssocID="{99FC57E4-EA56-4F14-AB49-2B669C55765B}" presName="rect2" presStyleLbl="node1" presStyleIdx="1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4681C3A4-90C0-4286-975F-CF48A0EF2904}" type="pres">
      <dgm:prSet presAssocID="{99FC57E4-EA56-4F14-AB49-2B669C55765B}" presName="rect1" presStyleLbl="lnNode1" presStyleIdx="1" presStyleCnt="6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rcRect/>
          <a:stretch>
            <a:fillRect l="-1000" r="-1000"/>
          </a:stretch>
        </a:blipFill>
      </dgm:spPr>
      <dgm:extLst>
        <a:ext uri="{E40237B7-FDA0-4F09-8148-C483321AD2D9}">
          <dgm14:cNvPr xmlns:dgm14="http://schemas.microsoft.com/office/drawing/2010/diagram" id="0" name="" descr="מקלחת"/>
        </a:ext>
      </dgm:extLst>
    </dgm:pt>
    <dgm:pt modelId="{16B9BBD6-A05E-4086-A91E-91B29081491E}" type="pres">
      <dgm:prSet presAssocID="{8C10CFF9-C645-45A1-A1E8-18E20EE132EB}" presName="sibTrans" presStyleCnt="0"/>
      <dgm:spPr/>
    </dgm:pt>
    <dgm:pt modelId="{4E20E4E5-0776-4CAF-81E4-2104A9848887}" type="pres">
      <dgm:prSet presAssocID="{282A8C48-AB66-4E83-8069-B7C1FD16E3A4}" presName="comp" presStyleCnt="0"/>
      <dgm:spPr/>
    </dgm:pt>
    <dgm:pt modelId="{D173C3BB-4DEB-4EF2-91BB-17D3DC886031}" type="pres">
      <dgm:prSet presAssocID="{282A8C48-AB66-4E83-8069-B7C1FD16E3A4}" presName="rect2" presStyleLbl="node1" presStyleIdx="2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249C7A39-ECD7-4093-88FF-7001FB3C2BBF}" type="pres">
      <dgm:prSet presAssocID="{282A8C48-AB66-4E83-8069-B7C1FD16E3A4}" presName="rect1" presStyleLbl="lnNode1" presStyleIdx="2" presStyleCnt="6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rcRect/>
          <a:stretch>
            <a:fillRect l="-1000" r="-1000"/>
          </a:stretch>
        </a:blipFill>
      </dgm:spPr>
      <dgm:extLst>
        <a:ext uri="{E40237B7-FDA0-4F09-8148-C483321AD2D9}">
          <dgm14:cNvPr xmlns:dgm14="http://schemas.microsoft.com/office/drawing/2010/diagram" id="0" name="" descr="תרנגולת"/>
        </a:ext>
      </dgm:extLst>
    </dgm:pt>
    <dgm:pt modelId="{9AB57971-30A4-4436-BBE3-400D6F0FA8A5}" type="pres">
      <dgm:prSet presAssocID="{D5F5A5B2-4E8D-4D3D-81FD-D8D30CE40743}" presName="sibTrans" presStyleCnt="0"/>
      <dgm:spPr/>
    </dgm:pt>
    <dgm:pt modelId="{87FB2651-26F7-4C24-8605-8690E5BC26AB}" type="pres">
      <dgm:prSet presAssocID="{558BBF1D-9E25-40B2-99BD-93C70BC4E386}" presName="comp" presStyleCnt="0"/>
      <dgm:spPr/>
    </dgm:pt>
    <dgm:pt modelId="{21C8A86D-24D3-44FF-BA8B-110767615721}" type="pres">
      <dgm:prSet presAssocID="{558BBF1D-9E25-40B2-99BD-93C70BC4E386}" presName="rect2" presStyleLbl="node1" presStyleIdx="3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6D30B0AD-2301-41B4-93C1-A33E21F25573}" type="pres">
      <dgm:prSet presAssocID="{558BBF1D-9E25-40B2-99BD-93C70BC4E386}" presName="rect1" presStyleLbl="lnNode1" presStyleIdx="3" presStyleCnt="6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rcRect/>
          <a:stretch>
            <a:fillRect l="-1000" r="-1000"/>
          </a:stretch>
        </a:blipFill>
      </dgm:spPr>
      <dgm:extLst>
        <a:ext uri="{E40237B7-FDA0-4F09-8148-C483321AD2D9}">
          <dgm14:cNvPr xmlns:dgm14="http://schemas.microsoft.com/office/drawing/2010/diagram" id="0" name="" descr="גל"/>
        </a:ext>
      </dgm:extLst>
    </dgm:pt>
    <dgm:pt modelId="{E130FD79-ECDD-4806-8351-3D679680D5AF}" type="pres">
      <dgm:prSet presAssocID="{EA973F17-1EE6-4F91-A4F5-695E4785229C}" presName="sibTrans" presStyleCnt="0"/>
      <dgm:spPr/>
    </dgm:pt>
    <dgm:pt modelId="{8C455865-2630-454E-B199-5743F63B0DFC}" type="pres">
      <dgm:prSet presAssocID="{B3555ACB-9ABB-44D1-B352-2832C5CD20B7}" presName="comp" presStyleCnt="0"/>
      <dgm:spPr/>
    </dgm:pt>
    <dgm:pt modelId="{974A03CA-A3FD-43E5-B540-2BDB0E50F405}" type="pres">
      <dgm:prSet presAssocID="{B3555ACB-9ABB-44D1-B352-2832C5CD20B7}" presName="rect2" presStyleLbl="node1" presStyleIdx="4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382B6069-91BA-4AEC-A4EB-59823DF04160}" type="pres">
      <dgm:prSet presAssocID="{B3555ACB-9ABB-44D1-B352-2832C5CD20B7}" presName="rect1" presStyleLbl="lnNode1" presStyleIdx="4" presStyleCnt="6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0"/>
              </a:ext>
            </a:extLst>
          </a:blip>
          <a:srcRect/>
          <a:stretch>
            <a:fillRect l="-1000" r="-1000"/>
          </a:stretch>
        </a:blipFill>
      </dgm:spPr>
      <dgm:extLst>
        <a:ext uri="{E40237B7-FDA0-4F09-8148-C483321AD2D9}">
          <dgm14:cNvPr xmlns:dgm14="http://schemas.microsoft.com/office/drawing/2010/diagram" id="0" name="" descr="תלתן"/>
        </a:ext>
      </dgm:extLst>
    </dgm:pt>
    <dgm:pt modelId="{D4101E39-5653-4EB6-A351-056EB6E92F23}" type="pres">
      <dgm:prSet presAssocID="{2F96444D-05F0-4FE1-9613-134F056DF955}" presName="sibTrans" presStyleCnt="0"/>
      <dgm:spPr/>
    </dgm:pt>
    <dgm:pt modelId="{3983FCFC-F907-40A7-82FD-44D261864C6A}" type="pres">
      <dgm:prSet presAssocID="{FF9435A1-5EDC-4D1D-85E8-6E96370714A3}" presName="comp" presStyleCnt="0"/>
      <dgm:spPr/>
    </dgm:pt>
    <dgm:pt modelId="{689F1EB8-AAAC-4908-B9B6-6D1A133EEDE9}" type="pres">
      <dgm:prSet presAssocID="{FF9435A1-5EDC-4D1D-85E8-6E96370714A3}" presName="rect2" presStyleLbl="node1" presStyleIdx="5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BCDC06E8-E56F-44FA-9DEF-E01397ABE523}" type="pres">
      <dgm:prSet presAssocID="{FF9435A1-5EDC-4D1D-85E8-6E96370714A3}" presName="rect1" presStyleLbl="lnNode1" presStyleIdx="5" presStyleCnt="6"/>
      <dgm:spPr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2"/>
              </a:ext>
            </a:extLst>
          </a:blip>
          <a:srcRect/>
          <a:stretch>
            <a:fillRect l="-1000" r="-1000"/>
          </a:stretch>
        </a:blipFill>
      </dgm:spPr>
      <dgm:extLst>
        <a:ext uri="{E40237B7-FDA0-4F09-8148-C483321AD2D9}">
          <dgm14:cNvPr xmlns:dgm14="http://schemas.microsoft.com/office/drawing/2010/diagram" id="0" name="" descr="פרה"/>
        </a:ext>
      </dgm:extLst>
    </dgm:pt>
  </dgm:ptLst>
  <dgm:cxnLst>
    <dgm:cxn modelId="{DB51EB5E-1DB6-4F0F-944D-C6BB41CBFF3E}" srcId="{A3D86980-640C-4C06-9D86-8B4A3CCC27DF}" destId="{282A8C48-AB66-4E83-8069-B7C1FD16E3A4}" srcOrd="2" destOrd="0" parTransId="{31F4D944-A88E-4B4B-8AE8-E01FB873DFC2}" sibTransId="{D5F5A5B2-4E8D-4D3D-81FD-D8D30CE40743}"/>
    <dgm:cxn modelId="{8F9C6626-AC0E-408C-84A2-C66A1543CAE0}" srcId="{A3D86980-640C-4C06-9D86-8B4A3CCC27DF}" destId="{3ADD9568-E3CC-4988-9779-FF582BF7E561}" srcOrd="0" destOrd="0" parTransId="{3598C8F2-43FC-41E5-BA02-63D1109F9117}" sibTransId="{CC207D9D-1367-4AD0-9AAE-3D8F48A11A48}"/>
    <dgm:cxn modelId="{782A0ADA-808A-4288-931A-580D37E70107}" type="presOf" srcId="{3ADD9568-E3CC-4988-9779-FF582BF7E561}" destId="{E2DB486D-B2CC-4E44-A59F-2A42FE83A786}" srcOrd="0" destOrd="0" presId="urn:microsoft.com/office/officeart/2008/layout/AlternatingPictureBlocks"/>
    <dgm:cxn modelId="{346877CC-B8D9-48FC-AC38-16BF7C47D2BB}" type="presOf" srcId="{A3D86980-640C-4C06-9D86-8B4A3CCC27DF}" destId="{909504F1-D0B6-47E3-B636-FF2D78CCA0EF}" srcOrd="0" destOrd="0" presId="urn:microsoft.com/office/officeart/2008/layout/AlternatingPictureBlocks"/>
    <dgm:cxn modelId="{57ADC20E-F5AF-4C41-8F6E-EC5B10D3BAB4}" type="presOf" srcId="{FF9435A1-5EDC-4D1D-85E8-6E96370714A3}" destId="{689F1EB8-AAAC-4908-B9B6-6D1A133EEDE9}" srcOrd="0" destOrd="0" presId="urn:microsoft.com/office/officeart/2008/layout/AlternatingPictureBlocks"/>
    <dgm:cxn modelId="{D0F84939-FCCD-4BEF-99F6-7E18B445C114}" type="presOf" srcId="{99FC57E4-EA56-4F14-AB49-2B669C55765B}" destId="{3C4BCB6A-3E59-41FF-A13B-601C53326837}" srcOrd="0" destOrd="0" presId="urn:microsoft.com/office/officeart/2008/layout/AlternatingPictureBlocks"/>
    <dgm:cxn modelId="{E62D80FF-C25D-46ED-905E-7CBF2889CBBE}" srcId="{A3D86980-640C-4C06-9D86-8B4A3CCC27DF}" destId="{99FC57E4-EA56-4F14-AB49-2B669C55765B}" srcOrd="1" destOrd="0" parTransId="{D1DEE266-31AD-4282-8671-15E9940E41F4}" sibTransId="{8C10CFF9-C645-45A1-A1E8-18E20EE132EB}"/>
    <dgm:cxn modelId="{791A84F5-F50C-4775-8D62-844E8BE44D19}" srcId="{A3D86980-640C-4C06-9D86-8B4A3CCC27DF}" destId="{FF9435A1-5EDC-4D1D-85E8-6E96370714A3}" srcOrd="5" destOrd="0" parTransId="{D9D7C818-89D7-4AED-8C9D-0F895A843C00}" sibTransId="{A123CAF7-9CAE-4EA9-99CB-57417E6E2A71}"/>
    <dgm:cxn modelId="{9A74F27B-03C6-4964-BDBC-BBC2B1D11E1F}" type="presOf" srcId="{282A8C48-AB66-4E83-8069-B7C1FD16E3A4}" destId="{D173C3BB-4DEB-4EF2-91BB-17D3DC886031}" srcOrd="0" destOrd="0" presId="urn:microsoft.com/office/officeart/2008/layout/AlternatingPictureBlocks"/>
    <dgm:cxn modelId="{2F8C569B-0A64-4423-B4F6-1325B422086A}" srcId="{A3D86980-640C-4C06-9D86-8B4A3CCC27DF}" destId="{B3555ACB-9ABB-44D1-B352-2832C5CD20B7}" srcOrd="4" destOrd="0" parTransId="{DE284EB2-79D4-4F8D-B61D-0093E9425116}" sibTransId="{2F96444D-05F0-4FE1-9613-134F056DF955}"/>
    <dgm:cxn modelId="{B08986DD-5275-486C-9DBE-C347758C91EE}" srcId="{A3D86980-640C-4C06-9D86-8B4A3CCC27DF}" destId="{558BBF1D-9E25-40B2-99BD-93C70BC4E386}" srcOrd="3" destOrd="0" parTransId="{10BC70D0-83EA-4578-B849-65E0FEE67083}" sibTransId="{EA973F17-1EE6-4F91-A4F5-695E4785229C}"/>
    <dgm:cxn modelId="{E68568DE-F827-4C55-A0B0-042F485E6F6C}" type="presOf" srcId="{B3555ACB-9ABB-44D1-B352-2832C5CD20B7}" destId="{974A03CA-A3FD-43E5-B540-2BDB0E50F405}" srcOrd="0" destOrd="0" presId="urn:microsoft.com/office/officeart/2008/layout/AlternatingPictureBlocks"/>
    <dgm:cxn modelId="{2DACF218-8C6E-4B03-882A-6458CE1CA858}" type="presOf" srcId="{558BBF1D-9E25-40B2-99BD-93C70BC4E386}" destId="{21C8A86D-24D3-44FF-BA8B-110767615721}" srcOrd="0" destOrd="0" presId="urn:microsoft.com/office/officeart/2008/layout/AlternatingPictureBlocks"/>
    <dgm:cxn modelId="{559AA5E3-7396-41D2-98C1-3DBD6D1F490F}" type="presParOf" srcId="{909504F1-D0B6-47E3-B636-FF2D78CCA0EF}" destId="{6ED6CFF0-387F-463D-B8A8-7FFD08119EBF}" srcOrd="0" destOrd="0" presId="urn:microsoft.com/office/officeart/2008/layout/AlternatingPictureBlocks"/>
    <dgm:cxn modelId="{ED54E90D-5E7A-4116-88A4-09CDF0BEE90B}" type="presParOf" srcId="{6ED6CFF0-387F-463D-B8A8-7FFD08119EBF}" destId="{E2DB486D-B2CC-4E44-A59F-2A42FE83A786}" srcOrd="0" destOrd="0" presId="urn:microsoft.com/office/officeart/2008/layout/AlternatingPictureBlocks"/>
    <dgm:cxn modelId="{946610F2-FA23-494B-9D76-29C60086F0AA}" type="presParOf" srcId="{6ED6CFF0-387F-463D-B8A8-7FFD08119EBF}" destId="{64164EED-3F0E-4763-A373-88189411D2B4}" srcOrd="1" destOrd="0" presId="urn:microsoft.com/office/officeart/2008/layout/AlternatingPictureBlocks"/>
    <dgm:cxn modelId="{FEBA3197-B305-4BCC-B022-794A80E89DDB}" type="presParOf" srcId="{909504F1-D0B6-47E3-B636-FF2D78CCA0EF}" destId="{ECAC17FD-5C36-4A99-90A2-7EFE831DC9DF}" srcOrd="1" destOrd="0" presId="urn:microsoft.com/office/officeart/2008/layout/AlternatingPictureBlocks"/>
    <dgm:cxn modelId="{88850965-33C9-4064-B70C-A9BAC3FD2EE3}" type="presParOf" srcId="{909504F1-D0B6-47E3-B636-FF2D78CCA0EF}" destId="{CDE4F050-AA5F-4ABF-9C7E-69EC1B7E3F8F}" srcOrd="2" destOrd="0" presId="urn:microsoft.com/office/officeart/2008/layout/AlternatingPictureBlocks"/>
    <dgm:cxn modelId="{3BB4219C-BC59-45F3-884E-77E73A61341E}" type="presParOf" srcId="{CDE4F050-AA5F-4ABF-9C7E-69EC1B7E3F8F}" destId="{3C4BCB6A-3E59-41FF-A13B-601C53326837}" srcOrd="0" destOrd="0" presId="urn:microsoft.com/office/officeart/2008/layout/AlternatingPictureBlocks"/>
    <dgm:cxn modelId="{541A514B-0101-4158-B818-D4B171B020AE}" type="presParOf" srcId="{CDE4F050-AA5F-4ABF-9C7E-69EC1B7E3F8F}" destId="{4681C3A4-90C0-4286-975F-CF48A0EF2904}" srcOrd="1" destOrd="0" presId="urn:microsoft.com/office/officeart/2008/layout/AlternatingPictureBlocks"/>
    <dgm:cxn modelId="{B8000623-0694-4CF7-A36B-1706B031E48C}" type="presParOf" srcId="{909504F1-D0B6-47E3-B636-FF2D78CCA0EF}" destId="{16B9BBD6-A05E-4086-A91E-91B29081491E}" srcOrd="3" destOrd="0" presId="urn:microsoft.com/office/officeart/2008/layout/AlternatingPictureBlocks"/>
    <dgm:cxn modelId="{170E3463-7C8A-4E05-836B-AF3EB28440D0}" type="presParOf" srcId="{909504F1-D0B6-47E3-B636-FF2D78CCA0EF}" destId="{4E20E4E5-0776-4CAF-81E4-2104A9848887}" srcOrd="4" destOrd="0" presId="urn:microsoft.com/office/officeart/2008/layout/AlternatingPictureBlocks"/>
    <dgm:cxn modelId="{D7ABF122-9E53-4ED5-87BB-6225BEBDCBA3}" type="presParOf" srcId="{4E20E4E5-0776-4CAF-81E4-2104A9848887}" destId="{D173C3BB-4DEB-4EF2-91BB-17D3DC886031}" srcOrd="0" destOrd="0" presId="urn:microsoft.com/office/officeart/2008/layout/AlternatingPictureBlocks"/>
    <dgm:cxn modelId="{BC093EAD-ECA3-4B05-B945-72746BBCF426}" type="presParOf" srcId="{4E20E4E5-0776-4CAF-81E4-2104A9848887}" destId="{249C7A39-ECD7-4093-88FF-7001FB3C2BBF}" srcOrd="1" destOrd="0" presId="urn:microsoft.com/office/officeart/2008/layout/AlternatingPictureBlocks"/>
    <dgm:cxn modelId="{C750D36C-423D-4411-AF89-C75678DF8D24}" type="presParOf" srcId="{909504F1-D0B6-47E3-B636-FF2D78CCA0EF}" destId="{9AB57971-30A4-4436-BBE3-400D6F0FA8A5}" srcOrd="5" destOrd="0" presId="urn:microsoft.com/office/officeart/2008/layout/AlternatingPictureBlocks"/>
    <dgm:cxn modelId="{3AE8CCD8-10A3-4EB9-9AA4-D6E065FA2B91}" type="presParOf" srcId="{909504F1-D0B6-47E3-B636-FF2D78CCA0EF}" destId="{87FB2651-26F7-4C24-8605-8690E5BC26AB}" srcOrd="6" destOrd="0" presId="urn:microsoft.com/office/officeart/2008/layout/AlternatingPictureBlocks"/>
    <dgm:cxn modelId="{643CE13C-6E8F-4509-9020-76F0565D3584}" type="presParOf" srcId="{87FB2651-26F7-4C24-8605-8690E5BC26AB}" destId="{21C8A86D-24D3-44FF-BA8B-110767615721}" srcOrd="0" destOrd="0" presId="urn:microsoft.com/office/officeart/2008/layout/AlternatingPictureBlocks"/>
    <dgm:cxn modelId="{3B69120E-7FD2-4E05-83D4-93C795EDF73C}" type="presParOf" srcId="{87FB2651-26F7-4C24-8605-8690E5BC26AB}" destId="{6D30B0AD-2301-41B4-93C1-A33E21F25573}" srcOrd="1" destOrd="0" presId="urn:microsoft.com/office/officeart/2008/layout/AlternatingPictureBlocks"/>
    <dgm:cxn modelId="{C6197749-D45C-48F0-B124-2647B69757D1}" type="presParOf" srcId="{909504F1-D0B6-47E3-B636-FF2D78CCA0EF}" destId="{E130FD79-ECDD-4806-8351-3D679680D5AF}" srcOrd="7" destOrd="0" presId="urn:microsoft.com/office/officeart/2008/layout/AlternatingPictureBlocks"/>
    <dgm:cxn modelId="{550F6D9C-25EA-4BD5-8C23-548E9689A42E}" type="presParOf" srcId="{909504F1-D0B6-47E3-B636-FF2D78CCA0EF}" destId="{8C455865-2630-454E-B199-5743F63B0DFC}" srcOrd="8" destOrd="0" presId="urn:microsoft.com/office/officeart/2008/layout/AlternatingPictureBlocks"/>
    <dgm:cxn modelId="{5298C9A7-D087-4669-81A0-F53840F16BCC}" type="presParOf" srcId="{8C455865-2630-454E-B199-5743F63B0DFC}" destId="{974A03CA-A3FD-43E5-B540-2BDB0E50F405}" srcOrd="0" destOrd="0" presId="urn:microsoft.com/office/officeart/2008/layout/AlternatingPictureBlocks"/>
    <dgm:cxn modelId="{BF660D7A-1472-4422-A937-563AB90CF784}" type="presParOf" srcId="{8C455865-2630-454E-B199-5743F63B0DFC}" destId="{382B6069-91BA-4AEC-A4EB-59823DF04160}" srcOrd="1" destOrd="0" presId="urn:microsoft.com/office/officeart/2008/layout/AlternatingPictureBlocks"/>
    <dgm:cxn modelId="{283E4B58-1EE7-4BFB-8865-3CC9FD664B9D}" type="presParOf" srcId="{909504F1-D0B6-47E3-B636-FF2D78CCA0EF}" destId="{D4101E39-5653-4EB6-A351-056EB6E92F23}" srcOrd="9" destOrd="0" presId="urn:microsoft.com/office/officeart/2008/layout/AlternatingPictureBlocks"/>
    <dgm:cxn modelId="{A92D0A32-6061-4FCD-AA1A-D31FC5200ED2}" type="presParOf" srcId="{909504F1-D0B6-47E3-B636-FF2D78CCA0EF}" destId="{3983FCFC-F907-40A7-82FD-44D261864C6A}" srcOrd="10" destOrd="0" presId="urn:microsoft.com/office/officeart/2008/layout/AlternatingPictureBlocks"/>
    <dgm:cxn modelId="{4023411F-B136-436A-87D7-948A6F411159}" type="presParOf" srcId="{3983FCFC-F907-40A7-82FD-44D261864C6A}" destId="{689F1EB8-AAAC-4908-B9B6-6D1A133EEDE9}" srcOrd="0" destOrd="0" presId="urn:microsoft.com/office/officeart/2008/layout/AlternatingPictureBlocks"/>
    <dgm:cxn modelId="{CB12AA94-3D58-44A9-B233-A8D174EFCD8D}" type="presParOf" srcId="{3983FCFC-F907-40A7-82FD-44D261864C6A}" destId="{BCDC06E8-E56F-44FA-9DEF-E01397ABE523}" srcOrd="1" destOrd="0" presId="urn:microsoft.com/office/officeart/2008/layout/AlternatingPictureBlock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3D86980-640C-4C06-9D86-8B4A3CCC27DF}" type="doc">
      <dgm:prSet loTypeId="urn:microsoft.com/office/officeart/2008/layout/AlternatingPictureBlocks" loCatId="list" qsTypeId="urn:microsoft.com/office/officeart/2005/8/quickstyle/simple1" qsCatId="simple" csTypeId="urn:microsoft.com/office/officeart/2005/8/colors/colorful4" csCatId="colorful" phldr="1"/>
      <dgm:spPr/>
    </dgm:pt>
    <dgm:pt modelId="{FF9435A1-5EDC-4D1D-85E8-6E96370714A3}">
      <dgm:prSet phldrT="[טקסט]"/>
      <dgm:spPr/>
      <dgm:t>
        <a:bodyPr/>
        <a:lstStyle/>
        <a:p>
          <a:r>
            <a:rPr lang="he-IL" b="1" dirty="0">
              <a:solidFill>
                <a:schemeClr val="tx1"/>
              </a:solidFill>
            </a:rPr>
            <a:t>מזון עשיר באנרגיה – חלק גדול ממנה מושקע לחימום הגוף</a:t>
          </a:r>
          <a:endParaRPr lang="en-US" b="1" dirty="0">
            <a:solidFill>
              <a:schemeClr val="tx1"/>
            </a:solidFill>
          </a:endParaRPr>
        </a:p>
      </dgm:t>
    </dgm:pt>
    <dgm:pt modelId="{D9D7C818-89D7-4AED-8C9D-0F895A843C00}" type="parTrans" cxnId="{791A84F5-F50C-4775-8D62-844E8BE44D19}">
      <dgm:prSet/>
      <dgm:spPr/>
      <dgm:t>
        <a:bodyPr/>
        <a:lstStyle/>
        <a:p>
          <a:endParaRPr lang="en-US"/>
        </a:p>
      </dgm:t>
    </dgm:pt>
    <dgm:pt modelId="{A123CAF7-9CAE-4EA9-99CB-57417E6E2A71}" type="sibTrans" cxnId="{791A84F5-F50C-4775-8D62-844E8BE44D19}">
      <dgm:prSet/>
      <dgm:spPr/>
      <dgm:t>
        <a:bodyPr/>
        <a:lstStyle/>
        <a:p>
          <a:endParaRPr lang="en-US"/>
        </a:p>
      </dgm:t>
    </dgm:pt>
    <dgm:pt modelId="{3ADD9568-E3CC-4988-9779-FF582BF7E561}">
      <dgm:prSet/>
      <dgm:spPr/>
      <dgm:t>
        <a:bodyPr/>
        <a:lstStyle/>
        <a:p>
          <a:r>
            <a:rPr lang="he-IL" b="1">
              <a:solidFill>
                <a:schemeClr val="tx1"/>
              </a:solidFill>
            </a:rPr>
            <a:t>חימום המבנים לפי הצורך – תנורים, מנורות חימום</a:t>
          </a:r>
          <a:endParaRPr lang="en-US" b="1">
            <a:solidFill>
              <a:schemeClr val="tx1"/>
            </a:solidFill>
          </a:endParaRPr>
        </a:p>
      </dgm:t>
    </dgm:pt>
    <dgm:pt modelId="{3598C8F2-43FC-41E5-BA02-63D1109F9117}" type="parTrans" cxnId="{8F9C6626-AC0E-408C-84A2-C66A1543CAE0}">
      <dgm:prSet/>
      <dgm:spPr/>
      <dgm:t>
        <a:bodyPr/>
        <a:lstStyle/>
        <a:p>
          <a:endParaRPr lang="en-US"/>
        </a:p>
      </dgm:t>
    </dgm:pt>
    <dgm:pt modelId="{CC207D9D-1367-4AD0-9AAE-3D8F48A11A48}" type="sibTrans" cxnId="{8F9C6626-AC0E-408C-84A2-C66A1543CAE0}">
      <dgm:prSet/>
      <dgm:spPr/>
      <dgm:t>
        <a:bodyPr/>
        <a:lstStyle/>
        <a:p>
          <a:endParaRPr lang="en-US"/>
        </a:p>
      </dgm:t>
    </dgm:pt>
    <dgm:pt modelId="{99FC57E4-EA56-4F14-AB49-2B669C55765B}">
      <dgm:prSet/>
      <dgm:spPr/>
      <dgm:t>
        <a:bodyPr/>
        <a:lstStyle/>
        <a:p>
          <a:r>
            <a:rPr lang="he-IL" b="1">
              <a:solidFill>
                <a:schemeClr val="tx1"/>
              </a:solidFill>
            </a:rPr>
            <a:t>מבנים מוגנים – סגורים, קירות, הגנה מפני גשם</a:t>
          </a:r>
          <a:endParaRPr lang="en-US" b="1">
            <a:solidFill>
              <a:schemeClr val="tx1"/>
            </a:solidFill>
          </a:endParaRPr>
        </a:p>
      </dgm:t>
    </dgm:pt>
    <dgm:pt modelId="{D1DEE266-31AD-4282-8671-15E9940E41F4}" type="parTrans" cxnId="{E62D80FF-C25D-46ED-905E-7CBF2889CBBE}">
      <dgm:prSet/>
      <dgm:spPr/>
      <dgm:t>
        <a:bodyPr/>
        <a:lstStyle/>
        <a:p>
          <a:endParaRPr lang="en-US"/>
        </a:p>
      </dgm:t>
    </dgm:pt>
    <dgm:pt modelId="{8C10CFF9-C645-45A1-A1E8-18E20EE132EB}" type="sibTrans" cxnId="{E62D80FF-C25D-46ED-905E-7CBF2889CBBE}">
      <dgm:prSet/>
      <dgm:spPr/>
      <dgm:t>
        <a:bodyPr/>
        <a:lstStyle/>
        <a:p>
          <a:endParaRPr lang="en-US"/>
        </a:p>
      </dgm:t>
    </dgm:pt>
    <dgm:pt modelId="{909504F1-D0B6-47E3-B636-FF2D78CCA0EF}" type="pres">
      <dgm:prSet presAssocID="{A3D86980-640C-4C06-9D86-8B4A3CCC27DF}" presName="linearFlow" presStyleCnt="0">
        <dgm:presLayoutVars>
          <dgm:dir/>
          <dgm:resizeHandles val="exact"/>
        </dgm:presLayoutVars>
      </dgm:prSet>
      <dgm:spPr/>
    </dgm:pt>
    <dgm:pt modelId="{6ED6CFF0-387F-463D-B8A8-7FFD08119EBF}" type="pres">
      <dgm:prSet presAssocID="{3ADD9568-E3CC-4988-9779-FF582BF7E561}" presName="comp" presStyleCnt="0"/>
      <dgm:spPr/>
    </dgm:pt>
    <dgm:pt modelId="{E2DB486D-B2CC-4E44-A59F-2A42FE83A786}" type="pres">
      <dgm:prSet presAssocID="{3ADD9568-E3CC-4988-9779-FF582BF7E561}" presName="rect2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64164EED-3F0E-4763-A373-88189411D2B4}" type="pres">
      <dgm:prSet presAssocID="{3ADD9568-E3CC-4988-9779-FF582BF7E561}" presName="rect1" presStyleLbl="ln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Fire"/>
        </a:ext>
      </dgm:extLst>
    </dgm:pt>
    <dgm:pt modelId="{ECAC17FD-5C36-4A99-90A2-7EFE831DC9DF}" type="pres">
      <dgm:prSet presAssocID="{CC207D9D-1367-4AD0-9AAE-3D8F48A11A48}" presName="sibTrans" presStyleCnt="0"/>
      <dgm:spPr/>
    </dgm:pt>
    <dgm:pt modelId="{CDE4F050-AA5F-4ABF-9C7E-69EC1B7E3F8F}" type="pres">
      <dgm:prSet presAssocID="{99FC57E4-EA56-4F14-AB49-2B669C55765B}" presName="comp" presStyleCnt="0"/>
      <dgm:spPr/>
    </dgm:pt>
    <dgm:pt modelId="{3C4BCB6A-3E59-41FF-A13B-601C53326837}" type="pres">
      <dgm:prSet presAssocID="{99FC57E4-EA56-4F14-AB49-2B669C55765B}" presName="rect2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4681C3A4-90C0-4286-975F-CF48A0EF2904}" type="pres">
      <dgm:prSet presAssocID="{99FC57E4-EA56-4F14-AB49-2B669C55765B}" presName="rect1" presStyleLbl="lnNode1" presStyleIdx="1" presStyleCnt="3"/>
      <dgm:spPr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xmlns="" r:embed="rId4"/>
              </a:ext>
            </a:extLst>
          </a:blip>
          <a:srcRect/>
          <a:stretch>
            <a:fillRect l="-1000" r="-1000"/>
          </a:stretch>
        </a:blipFill>
      </dgm:spPr>
      <dgm:extLst>
        <a:ext uri="{E40237B7-FDA0-4F09-8148-C483321AD2D9}">
          <dgm14:cNvPr xmlns:dgm14="http://schemas.microsoft.com/office/drawing/2010/diagram" id="0" name="" descr="אסם"/>
        </a:ext>
      </dgm:extLst>
    </dgm:pt>
    <dgm:pt modelId="{16B9BBD6-A05E-4086-A91E-91B29081491E}" type="pres">
      <dgm:prSet presAssocID="{8C10CFF9-C645-45A1-A1E8-18E20EE132EB}" presName="sibTrans" presStyleCnt="0"/>
      <dgm:spPr/>
    </dgm:pt>
    <dgm:pt modelId="{3983FCFC-F907-40A7-82FD-44D261864C6A}" type="pres">
      <dgm:prSet presAssocID="{FF9435A1-5EDC-4D1D-85E8-6E96370714A3}" presName="comp" presStyleCnt="0"/>
      <dgm:spPr/>
    </dgm:pt>
    <dgm:pt modelId="{689F1EB8-AAAC-4908-B9B6-6D1A133EEDE9}" type="pres">
      <dgm:prSet presAssocID="{FF9435A1-5EDC-4D1D-85E8-6E96370714A3}" presName="rect2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BCDC06E8-E56F-44FA-9DEF-E01397ABE523}" type="pres">
      <dgm:prSet presAssocID="{FF9435A1-5EDC-4D1D-85E8-6E96370714A3}" presName="rect1" presStyleLbl="ln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rcRect/>
          <a:stretch>
            <a:fillRect l="-1000" r="-1000"/>
          </a:stretch>
        </a:blipFill>
      </dgm:spPr>
      <dgm:extLst>
        <a:ext uri="{E40237B7-FDA0-4F09-8148-C483321AD2D9}">
          <dgm14:cNvPr xmlns:dgm14="http://schemas.microsoft.com/office/drawing/2010/diagram" id="0" name="" descr="פרה"/>
        </a:ext>
      </dgm:extLst>
    </dgm:pt>
  </dgm:ptLst>
  <dgm:cxnLst>
    <dgm:cxn modelId="{8F9C6626-AC0E-408C-84A2-C66A1543CAE0}" srcId="{A3D86980-640C-4C06-9D86-8B4A3CCC27DF}" destId="{3ADD9568-E3CC-4988-9779-FF582BF7E561}" srcOrd="0" destOrd="0" parTransId="{3598C8F2-43FC-41E5-BA02-63D1109F9117}" sibTransId="{CC207D9D-1367-4AD0-9AAE-3D8F48A11A48}"/>
    <dgm:cxn modelId="{782A0ADA-808A-4288-931A-580D37E70107}" type="presOf" srcId="{3ADD9568-E3CC-4988-9779-FF582BF7E561}" destId="{E2DB486D-B2CC-4E44-A59F-2A42FE83A786}" srcOrd="0" destOrd="0" presId="urn:microsoft.com/office/officeart/2008/layout/AlternatingPictureBlocks"/>
    <dgm:cxn modelId="{346877CC-B8D9-48FC-AC38-16BF7C47D2BB}" type="presOf" srcId="{A3D86980-640C-4C06-9D86-8B4A3CCC27DF}" destId="{909504F1-D0B6-47E3-B636-FF2D78CCA0EF}" srcOrd="0" destOrd="0" presId="urn:microsoft.com/office/officeart/2008/layout/AlternatingPictureBlocks"/>
    <dgm:cxn modelId="{57ADC20E-F5AF-4C41-8F6E-EC5B10D3BAB4}" type="presOf" srcId="{FF9435A1-5EDC-4D1D-85E8-6E96370714A3}" destId="{689F1EB8-AAAC-4908-B9B6-6D1A133EEDE9}" srcOrd="0" destOrd="0" presId="urn:microsoft.com/office/officeart/2008/layout/AlternatingPictureBlocks"/>
    <dgm:cxn modelId="{D0F84939-FCCD-4BEF-99F6-7E18B445C114}" type="presOf" srcId="{99FC57E4-EA56-4F14-AB49-2B669C55765B}" destId="{3C4BCB6A-3E59-41FF-A13B-601C53326837}" srcOrd="0" destOrd="0" presId="urn:microsoft.com/office/officeart/2008/layout/AlternatingPictureBlocks"/>
    <dgm:cxn modelId="{E62D80FF-C25D-46ED-905E-7CBF2889CBBE}" srcId="{A3D86980-640C-4C06-9D86-8B4A3CCC27DF}" destId="{99FC57E4-EA56-4F14-AB49-2B669C55765B}" srcOrd="1" destOrd="0" parTransId="{D1DEE266-31AD-4282-8671-15E9940E41F4}" sibTransId="{8C10CFF9-C645-45A1-A1E8-18E20EE132EB}"/>
    <dgm:cxn modelId="{791A84F5-F50C-4775-8D62-844E8BE44D19}" srcId="{A3D86980-640C-4C06-9D86-8B4A3CCC27DF}" destId="{FF9435A1-5EDC-4D1D-85E8-6E96370714A3}" srcOrd="2" destOrd="0" parTransId="{D9D7C818-89D7-4AED-8C9D-0F895A843C00}" sibTransId="{A123CAF7-9CAE-4EA9-99CB-57417E6E2A71}"/>
    <dgm:cxn modelId="{559AA5E3-7396-41D2-98C1-3DBD6D1F490F}" type="presParOf" srcId="{909504F1-D0B6-47E3-B636-FF2D78CCA0EF}" destId="{6ED6CFF0-387F-463D-B8A8-7FFD08119EBF}" srcOrd="0" destOrd="0" presId="urn:microsoft.com/office/officeart/2008/layout/AlternatingPictureBlocks"/>
    <dgm:cxn modelId="{ED54E90D-5E7A-4116-88A4-09CDF0BEE90B}" type="presParOf" srcId="{6ED6CFF0-387F-463D-B8A8-7FFD08119EBF}" destId="{E2DB486D-B2CC-4E44-A59F-2A42FE83A786}" srcOrd="0" destOrd="0" presId="urn:microsoft.com/office/officeart/2008/layout/AlternatingPictureBlocks"/>
    <dgm:cxn modelId="{946610F2-FA23-494B-9D76-29C60086F0AA}" type="presParOf" srcId="{6ED6CFF0-387F-463D-B8A8-7FFD08119EBF}" destId="{64164EED-3F0E-4763-A373-88189411D2B4}" srcOrd="1" destOrd="0" presId="urn:microsoft.com/office/officeart/2008/layout/AlternatingPictureBlocks"/>
    <dgm:cxn modelId="{FEBA3197-B305-4BCC-B022-794A80E89DDB}" type="presParOf" srcId="{909504F1-D0B6-47E3-B636-FF2D78CCA0EF}" destId="{ECAC17FD-5C36-4A99-90A2-7EFE831DC9DF}" srcOrd="1" destOrd="0" presId="urn:microsoft.com/office/officeart/2008/layout/AlternatingPictureBlocks"/>
    <dgm:cxn modelId="{88850965-33C9-4064-B70C-A9BAC3FD2EE3}" type="presParOf" srcId="{909504F1-D0B6-47E3-B636-FF2D78CCA0EF}" destId="{CDE4F050-AA5F-4ABF-9C7E-69EC1B7E3F8F}" srcOrd="2" destOrd="0" presId="urn:microsoft.com/office/officeart/2008/layout/AlternatingPictureBlocks"/>
    <dgm:cxn modelId="{3BB4219C-BC59-45F3-884E-77E73A61341E}" type="presParOf" srcId="{CDE4F050-AA5F-4ABF-9C7E-69EC1B7E3F8F}" destId="{3C4BCB6A-3E59-41FF-A13B-601C53326837}" srcOrd="0" destOrd="0" presId="urn:microsoft.com/office/officeart/2008/layout/AlternatingPictureBlocks"/>
    <dgm:cxn modelId="{541A514B-0101-4158-B818-D4B171B020AE}" type="presParOf" srcId="{CDE4F050-AA5F-4ABF-9C7E-69EC1B7E3F8F}" destId="{4681C3A4-90C0-4286-975F-CF48A0EF2904}" srcOrd="1" destOrd="0" presId="urn:microsoft.com/office/officeart/2008/layout/AlternatingPictureBlocks"/>
    <dgm:cxn modelId="{B8000623-0694-4CF7-A36B-1706B031E48C}" type="presParOf" srcId="{909504F1-D0B6-47E3-B636-FF2D78CCA0EF}" destId="{16B9BBD6-A05E-4086-A91E-91B29081491E}" srcOrd="3" destOrd="0" presId="urn:microsoft.com/office/officeart/2008/layout/AlternatingPictureBlocks"/>
    <dgm:cxn modelId="{A92D0A32-6061-4FCD-AA1A-D31FC5200ED2}" type="presParOf" srcId="{909504F1-D0B6-47E3-B636-FF2D78CCA0EF}" destId="{3983FCFC-F907-40A7-82FD-44D261864C6A}" srcOrd="4" destOrd="0" presId="urn:microsoft.com/office/officeart/2008/layout/AlternatingPictureBlocks"/>
    <dgm:cxn modelId="{4023411F-B136-436A-87D7-948A6F411159}" type="presParOf" srcId="{3983FCFC-F907-40A7-82FD-44D261864C6A}" destId="{689F1EB8-AAAC-4908-B9B6-6D1A133EEDE9}" srcOrd="0" destOrd="0" presId="urn:microsoft.com/office/officeart/2008/layout/AlternatingPictureBlocks"/>
    <dgm:cxn modelId="{CB12AA94-3D58-44A9-B233-A8D174EFCD8D}" type="presParOf" srcId="{3983FCFC-F907-40A7-82FD-44D261864C6A}" destId="{BCDC06E8-E56F-44FA-9DEF-E01397ABE523}" srcOrd="1" destOrd="0" presId="urn:microsoft.com/office/officeart/2008/layout/AlternatingPictureBlock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DB486D-B2CC-4E44-A59F-2A42FE83A786}">
      <dsp:nvSpPr>
        <dsp:cNvPr id="0" name=""/>
        <dsp:cNvSpPr/>
      </dsp:nvSpPr>
      <dsp:spPr>
        <a:xfrm>
          <a:off x="5532298" y="67"/>
          <a:ext cx="2221646" cy="1004815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1900" b="1" kern="1200" dirty="0">
              <a:solidFill>
                <a:schemeClr val="tx1"/>
              </a:solidFill>
            </a:rPr>
            <a:t>תנאי סביבה קרירים – מבנים מוצלים, ערפול, מאווררים</a:t>
          </a:r>
          <a:endParaRPr lang="en-US" sz="1900" b="1" kern="1200" dirty="0">
            <a:solidFill>
              <a:schemeClr val="tx1"/>
            </a:solidFill>
          </a:endParaRPr>
        </a:p>
      </dsp:txBody>
      <dsp:txXfrm>
        <a:off x="5532298" y="67"/>
        <a:ext cx="2221646" cy="1004815"/>
      </dsp:txXfrm>
    </dsp:sp>
    <dsp:sp modelId="{64164EED-3F0E-4763-A373-88189411D2B4}">
      <dsp:nvSpPr>
        <dsp:cNvPr id="0" name=""/>
        <dsp:cNvSpPr/>
      </dsp:nvSpPr>
      <dsp:spPr>
        <a:xfrm>
          <a:off x="4438054" y="67"/>
          <a:ext cx="994767" cy="100481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"/>
              </a:ext>
            </a:extLst>
          </a:blip>
          <a:srcRect/>
          <a:stretch>
            <a:fillRect l="-1000" r="-1000"/>
          </a:stretch>
        </a:blip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C4BCB6A-3E59-41FF-A13B-601C53326837}">
      <dsp:nvSpPr>
        <dsp:cNvPr id="0" name=""/>
        <dsp:cNvSpPr/>
      </dsp:nvSpPr>
      <dsp:spPr>
        <a:xfrm>
          <a:off x="4438054" y="1170677"/>
          <a:ext cx="2221646" cy="1004815"/>
        </a:xfrm>
        <a:prstGeom prst="rect">
          <a:avLst/>
        </a:prstGeom>
        <a:solidFill>
          <a:schemeClr val="accent4">
            <a:hueOff val="1496996"/>
            <a:satOff val="-8277"/>
            <a:lumOff val="-706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1900" b="1" kern="1200" dirty="0">
              <a:solidFill>
                <a:schemeClr val="tx1"/>
              </a:solidFill>
            </a:rPr>
            <a:t>המטרה ישירה – בע"ח מקבל מקלות מספר פעמים ביום</a:t>
          </a:r>
          <a:endParaRPr lang="en-US" sz="1900" b="1" kern="1200" dirty="0">
            <a:solidFill>
              <a:schemeClr val="tx1"/>
            </a:solidFill>
          </a:endParaRPr>
        </a:p>
      </dsp:txBody>
      <dsp:txXfrm>
        <a:off x="4438054" y="1170677"/>
        <a:ext cx="2221646" cy="1004815"/>
      </dsp:txXfrm>
    </dsp:sp>
    <dsp:sp modelId="{4681C3A4-90C0-4286-975F-CF48A0EF2904}">
      <dsp:nvSpPr>
        <dsp:cNvPr id="0" name=""/>
        <dsp:cNvSpPr/>
      </dsp:nvSpPr>
      <dsp:spPr>
        <a:xfrm>
          <a:off x="6759177" y="1170677"/>
          <a:ext cx="994767" cy="1004815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rcRect/>
          <a:stretch>
            <a:fillRect l="-1000" r="-1000"/>
          </a:stretch>
        </a:blip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173C3BB-4DEB-4EF2-91BB-17D3DC886031}">
      <dsp:nvSpPr>
        <dsp:cNvPr id="0" name=""/>
        <dsp:cNvSpPr/>
      </dsp:nvSpPr>
      <dsp:spPr>
        <a:xfrm>
          <a:off x="5532298" y="2341287"/>
          <a:ext cx="2221646" cy="1004815"/>
        </a:xfrm>
        <a:prstGeom prst="rect">
          <a:avLst/>
        </a:prstGeom>
        <a:solidFill>
          <a:schemeClr val="accent4">
            <a:hueOff val="2993992"/>
            <a:satOff val="-16555"/>
            <a:lumOff val="-1412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1900" b="1" kern="1200" dirty="0">
              <a:solidFill>
                <a:schemeClr val="tx1"/>
              </a:solidFill>
            </a:rPr>
            <a:t>המטרה עקיפה – ממטרות על גגות מבנה. </a:t>
          </a:r>
          <a:endParaRPr lang="en-US" sz="1900" b="1" kern="1200" dirty="0">
            <a:solidFill>
              <a:schemeClr val="tx1"/>
            </a:solidFill>
          </a:endParaRPr>
        </a:p>
      </dsp:txBody>
      <dsp:txXfrm>
        <a:off x="5532298" y="2341287"/>
        <a:ext cx="2221646" cy="1004815"/>
      </dsp:txXfrm>
    </dsp:sp>
    <dsp:sp modelId="{249C7A39-ECD7-4093-88FF-7001FB3C2BBF}">
      <dsp:nvSpPr>
        <dsp:cNvPr id="0" name=""/>
        <dsp:cNvSpPr/>
      </dsp:nvSpPr>
      <dsp:spPr>
        <a:xfrm>
          <a:off x="4438054" y="2341287"/>
          <a:ext cx="994767" cy="1004815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rcRect/>
          <a:stretch>
            <a:fillRect l="-1000" r="-1000"/>
          </a:stretch>
        </a:blip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1C8A86D-24D3-44FF-BA8B-110767615721}">
      <dsp:nvSpPr>
        <dsp:cNvPr id="0" name=""/>
        <dsp:cNvSpPr/>
      </dsp:nvSpPr>
      <dsp:spPr>
        <a:xfrm>
          <a:off x="4438054" y="3511897"/>
          <a:ext cx="2221646" cy="1004815"/>
        </a:xfrm>
        <a:prstGeom prst="rect">
          <a:avLst/>
        </a:prstGeom>
        <a:solidFill>
          <a:schemeClr val="accent4">
            <a:hueOff val="4490988"/>
            <a:satOff val="-24832"/>
            <a:lumOff val="-2117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1900" b="1" kern="1200" dirty="0">
              <a:solidFill>
                <a:schemeClr val="tx1"/>
              </a:solidFill>
            </a:rPr>
            <a:t>הקפדה על כמות מספקת של מים לשתייה</a:t>
          </a:r>
          <a:endParaRPr lang="en-US" sz="1900" b="1" kern="1200" dirty="0">
            <a:solidFill>
              <a:schemeClr val="tx1"/>
            </a:solidFill>
          </a:endParaRPr>
        </a:p>
      </dsp:txBody>
      <dsp:txXfrm>
        <a:off x="4438054" y="3511897"/>
        <a:ext cx="2221646" cy="1004815"/>
      </dsp:txXfrm>
    </dsp:sp>
    <dsp:sp modelId="{6D30B0AD-2301-41B4-93C1-A33E21F25573}">
      <dsp:nvSpPr>
        <dsp:cNvPr id="0" name=""/>
        <dsp:cNvSpPr/>
      </dsp:nvSpPr>
      <dsp:spPr>
        <a:xfrm>
          <a:off x="6759177" y="3511897"/>
          <a:ext cx="994767" cy="1004815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rcRect/>
          <a:stretch>
            <a:fillRect l="-1000" r="-1000"/>
          </a:stretch>
        </a:blip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4A03CA-A3FD-43E5-B540-2BDB0E50F405}">
      <dsp:nvSpPr>
        <dsp:cNvPr id="0" name=""/>
        <dsp:cNvSpPr/>
      </dsp:nvSpPr>
      <dsp:spPr>
        <a:xfrm>
          <a:off x="5532298" y="4682507"/>
          <a:ext cx="2221646" cy="1004815"/>
        </a:xfrm>
        <a:prstGeom prst="rect">
          <a:avLst/>
        </a:prstGeom>
        <a:solidFill>
          <a:schemeClr val="accent4">
            <a:hueOff val="5987983"/>
            <a:satOff val="-33110"/>
            <a:lumOff val="-2823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1900" b="1" kern="1200" dirty="0">
              <a:solidFill>
                <a:schemeClr val="tx1"/>
              </a:solidFill>
            </a:rPr>
            <a:t>תנאי האכלה מתאימים</a:t>
          </a:r>
          <a:endParaRPr lang="en-US" sz="1900" b="1" kern="1200" dirty="0">
            <a:solidFill>
              <a:schemeClr val="tx1"/>
            </a:solidFill>
          </a:endParaRPr>
        </a:p>
      </dsp:txBody>
      <dsp:txXfrm>
        <a:off x="5532298" y="4682507"/>
        <a:ext cx="2221646" cy="1004815"/>
      </dsp:txXfrm>
    </dsp:sp>
    <dsp:sp modelId="{382B6069-91BA-4AEC-A4EB-59823DF04160}">
      <dsp:nvSpPr>
        <dsp:cNvPr id="0" name=""/>
        <dsp:cNvSpPr/>
      </dsp:nvSpPr>
      <dsp:spPr>
        <a:xfrm>
          <a:off x="4438054" y="4682507"/>
          <a:ext cx="994767" cy="1004815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0"/>
              </a:ext>
            </a:extLst>
          </a:blip>
          <a:srcRect/>
          <a:stretch>
            <a:fillRect l="-1000" r="-1000"/>
          </a:stretch>
        </a:blip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89F1EB8-AAAC-4908-B9B6-6D1A133EEDE9}">
      <dsp:nvSpPr>
        <dsp:cNvPr id="0" name=""/>
        <dsp:cNvSpPr/>
      </dsp:nvSpPr>
      <dsp:spPr>
        <a:xfrm>
          <a:off x="4438054" y="5853116"/>
          <a:ext cx="2221646" cy="1004815"/>
        </a:xfrm>
        <a:prstGeom prst="rect">
          <a:avLst/>
        </a:prstGeom>
        <a:solidFill>
          <a:schemeClr val="accent4">
            <a:hueOff val="7484979"/>
            <a:satOff val="-41387"/>
            <a:lumOff val="-3529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1900" b="1" kern="1200" dirty="0">
              <a:solidFill>
                <a:schemeClr val="tx1"/>
              </a:solidFill>
            </a:rPr>
            <a:t>מניעת צפיפות</a:t>
          </a:r>
          <a:endParaRPr lang="en-US" sz="1900" b="1" kern="1200" dirty="0">
            <a:solidFill>
              <a:schemeClr val="tx1"/>
            </a:solidFill>
          </a:endParaRPr>
        </a:p>
      </dsp:txBody>
      <dsp:txXfrm>
        <a:off x="4438054" y="5853116"/>
        <a:ext cx="2221646" cy="1004815"/>
      </dsp:txXfrm>
    </dsp:sp>
    <dsp:sp modelId="{BCDC06E8-E56F-44FA-9DEF-E01397ABE523}">
      <dsp:nvSpPr>
        <dsp:cNvPr id="0" name=""/>
        <dsp:cNvSpPr/>
      </dsp:nvSpPr>
      <dsp:spPr>
        <a:xfrm>
          <a:off x="6759177" y="5853116"/>
          <a:ext cx="994767" cy="1004815"/>
        </a:xfrm>
        <a:prstGeom prst="rect">
          <a:avLst/>
        </a:prstGeom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2"/>
              </a:ext>
            </a:extLst>
          </a:blip>
          <a:srcRect/>
          <a:stretch>
            <a:fillRect l="-1000" r="-1000"/>
          </a:stretch>
        </a:blip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DB486D-B2CC-4E44-A59F-2A42FE83A786}">
      <dsp:nvSpPr>
        <dsp:cNvPr id="0" name=""/>
        <dsp:cNvSpPr/>
      </dsp:nvSpPr>
      <dsp:spPr>
        <a:xfrm>
          <a:off x="3366924" y="1459"/>
          <a:ext cx="3397982" cy="153685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2800" b="1" kern="1200">
              <a:solidFill>
                <a:schemeClr val="tx1"/>
              </a:solidFill>
            </a:rPr>
            <a:t>חימום המבנים לפי הצורך – תנורים, מנורות חימום</a:t>
          </a:r>
          <a:endParaRPr lang="en-US" sz="2800" b="1" kern="1200">
            <a:solidFill>
              <a:schemeClr val="tx1"/>
            </a:solidFill>
          </a:endParaRPr>
        </a:p>
      </dsp:txBody>
      <dsp:txXfrm>
        <a:off x="3366924" y="1459"/>
        <a:ext cx="3397982" cy="1536853"/>
      </dsp:txXfrm>
    </dsp:sp>
    <dsp:sp modelId="{64164EED-3F0E-4763-A373-88189411D2B4}">
      <dsp:nvSpPr>
        <dsp:cNvPr id="0" name=""/>
        <dsp:cNvSpPr/>
      </dsp:nvSpPr>
      <dsp:spPr>
        <a:xfrm>
          <a:off x="1693291" y="1459"/>
          <a:ext cx="1521484" cy="1536853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"/>
              </a:ext>
            </a:extLst>
          </a:blip>
          <a:stretch>
            <a:fillRect/>
          </a:stretch>
        </a:blip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C4BCB6A-3E59-41FF-A13B-601C53326837}">
      <dsp:nvSpPr>
        <dsp:cNvPr id="0" name=""/>
        <dsp:cNvSpPr/>
      </dsp:nvSpPr>
      <dsp:spPr>
        <a:xfrm>
          <a:off x="1693291" y="1791893"/>
          <a:ext cx="3397982" cy="1536853"/>
        </a:xfrm>
        <a:prstGeom prst="rect">
          <a:avLst/>
        </a:prstGeom>
        <a:solidFill>
          <a:schemeClr val="accent4">
            <a:hueOff val="3742489"/>
            <a:satOff val="-20694"/>
            <a:lumOff val="-1765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2800" b="1" kern="1200">
              <a:solidFill>
                <a:schemeClr val="tx1"/>
              </a:solidFill>
            </a:rPr>
            <a:t>מבנים מוגנים – סגורים, קירות, הגנה מפני גשם</a:t>
          </a:r>
          <a:endParaRPr lang="en-US" sz="2800" b="1" kern="1200">
            <a:solidFill>
              <a:schemeClr val="tx1"/>
            </a:solidFill>
          </a:endParaRPr>
        </a:p>
      </dsp:txBody>
      <dsp:txXfrm>
        <a:off x="1693291" y="1791893"/>
        <a:ext cx="3397982" cy="1536853"/>
      </dsp:txXfrm>
    </dsp:sp>
    <dsp:sp modelId="{4681C3A4-90C0-4286-975F-CF48A0EF2904}">
      <dsp:nvSpPr>
        <dsp:cNvPr id="0" name=""/>
        <dsp:cNvSpPr/>
      </dsp:nvSpPr>
      <dsp:spPr>
        <a:xfrm>
          <a:off x="5243422" y="1791893"/>
          <a:ext cx="1521484" cy="1536853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xmlns="" r:embed="rId4"/>
              </a:ext>
            </a:extLst>
          </a:blip>
          <a:srcRect/>
          <a:stretch>
            <a:fillRect l="-1000" r="-1000"/>
          </a:stretch>
        </a:blip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89F1EB8-AAAC-4908-B9B6-6D1A133EEDE9}">
      <dsp:nvSpPr>
        <dsp:cNvPr id="0" name=""/>
        <dsp:cNvSpPr/>
      </dsp:nvSpPr>
      <dsp:spPr>
        <a:xfrm>
          <a:off x="3366924" y="3582327"/>
          <a:ext cx="3397982" cy="1536853"/>
        </a:xfrm>
        <a:prstGeom prst="rect">
          <a:avLst/>
        </a:prstGeom>
        <a:solidFill>
          <a:schemeClr val="accent4">
            <a:hueOff val="7484979"/>
            <a:satOff val="-41387"/>
            <a:lumOff val="-3529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2800" b="1" kern="1200" dirty="0">
              <a:solidFill>
                <a:schemeClr val="tx1"/>
              </a:solidFill>
            </a:rPr>
            <a:t>מזון עשיר באנרגיה – חלק גדול ממנה מושקע לחימום הגוף</a:t>
          </a:r>
          <a:endParaRPr lang="en-US" sz="2800" b="1" kern="1200" dirty="0">
            <a:solidFill>
              <a:schemeClr val="tx1"/>
            </a:solidFill>
          </a:endParaRPr>
        </a:p>
      </dsp:txBody>
      <dsp:txXfrm>
        <a:off x="3366924" y="3582327"/>
        <a:ext cx="3397982" cy="1536853"/>
      </dsp:txXfrm>
    </dsp:sp>
    <dsp:sp modelId="{BCDC06E8-E56F-44FA-9DEF-E01397ABE523}">
      <dsp:nvSpPr>
        <dsp:cNvPr id="0" name=""/>
        <dsp:cNvSpPr/>
      </dsp:nvSpPr>
      <dsp:spPr>
        <a:xfrm>
          <a:off x="1693291" y="3582327"/>
          <a:ext cx="1521484" cy="1536853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rcRect/>
          <a:stretch>
            <a:fillRect l="-1000" r="-1000"/>
          </a:stretch>
        </a:blip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lternatingPictureBlocks">
  <dgm:title val=""/>
  <dgm:desc val=""/>
  <dgm:catLst>
    <dgm:cat type="picture" pri="15000"/>
    <dgm:cat type="pictureconvert" pri="15000"/>
    <dgm:cat type="list" pri="135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ch" forName="comp" refType="w"/>
      <dgm:constr type="h" for="ch" forName="comp" refType="h"/>
      <dgm:constr type="h" for="ch" forName="sibTrans" refType="w" refFor="ch" refForName="comp" op="equ" fact="0.05"/>
    </dgm:constrLst>
    <dgm:ruleLst/>
    <dgm:forEach name="Name0" axis="ch" ptType="node">
      <dgm:layoutNode name="comp" styleLbl="node1">
        <dgm:alg type="composite">
          <dgm:param type="ar" val="3.30"/>
        </dgm:alg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hoose name="Name4">
              <dgm:if name="Name5" axis="desOrSelf" ptType="node" func="posOdd" op="equ" val="1">
                <dgm:constrLst>
                  <dgm:constr type="l" for="ch" forName="rect1" refType="w" fact="0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.33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if>
              <dgm:else name="Name6">
                <dgm:constrLst>
                  <dgm:constr type="l" for="ch" forName="rect1" refType="w" fact="0.7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else>
            </dgm:choose>
          </dgm:if>
          <dgm:else name="Name3">
            <dgm:choose name="Name7">
              <dgm:if name="Name8" axis="desOrSelf" ptType="node" func="posOdd" op="equ" val="1">
                <dgm:constrLst>
                  <dgm:constr type="l" for="ch" forName="rect1" refType="w" fact="0.7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if>
              <dgm:else name="Name9">
                <dgm:constrLst>
                  <dgm:constr type="l" for="ch" forName="rect1" refType="w" fact="0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.33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else>
            </dgm:choose>
          </dgm:else>
        </dgm:choose>
        <dgm:ruleLst/>
        <dgm:layoutNode name="rect2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rect1" styleLbl="lnNod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AlternatingPictureBlocks">
  <dgm:title val=""/>
  <dgm:desc val=""/>
  <dgm:catLst>
    <dgm:cat type="picture" pri="15000"/>
    <dgm:cat type="pictureconvert" pri="15000"/>
    <dgm:cat type="list" pri="135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ch" forName="comp" refType="w"/>
      <dgm:constr type="h" for="ch" forName="comp" refType="h"/>
      <dgm:constr type="h" for="ch" forName="sibTrans" refType="w" refFor="ch" refForName="comp" op="equ" fact="0.05"/>
    </dgm:constrLst>
    <dgm:ruleLst/>
    <dgm:forEach name="Name0" axis="ch" ptType="node">
      <dgm:layoutNode name="comp" styleLbl="node1">
        <dgm:alg type="composite">
          <dgm:param type="ar" val="3.30"/>
        </dgm:alg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hoose name="Name4">
              <dgm:if name="Name5" axis="desOrSelf" ptType="node" func="posOdd" op="equ" val="1">
                <dgm:constrLst>
                  <dgm:constr type="l" for="ch" forName="rect1" refType="w" fact="0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.33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if>
              <dgm:else name="Name6">
                <dgm:constrLst>
                  <dgm:constr type="l" for="ch" forName="rect1" refType="w" fact="0.7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else>
            </dgm:choose>
          </dgm:if>
          <dgm:else name="Name3">
            <dgm:choose name="Name7">
              <dgm:if name="Name8" axis="desOrSelf" ptType="node" func="posOdd" op="equ" val="1">
                <dgm:constrLst>
                  <dgm:constr type="l" for="ch" forName="rect1" refType="w" fact="0.7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if>
              <dgm:else name="Name9">
                <dgm:constrLst>
                  <dgm:constr type="l" for="ch" forName="rect1" refType="w" fact="0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.33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else>
            </dgm:choose>
          </dgm:else>
        </dgm:choose>
        <dgm:ruleLst/>
        <dgm:layoutNode name="rect2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rect1" styleLbl="lnNod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he-IL"/>
              <a:t>לחץ כדי לערוך סגנון כותרת משנה של תבנית בסיס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14420-3FEF-4CB5-B860-E1615AC2CB06}" type="datetimeFigureOut">
              <a:rPr lang="en-US" smtClean="0"/>
              <a:t>9/16/2020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168C1-0304-4573-9167-8DB814CC89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0468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14420-3FEF-4CB5-B860-E1615AC2CB06}" type="datetimeFigureOut">
              <a:rPr lang="en-US" smtClean="0"/>
              <a:t>9/16/2020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168C1-0304-4573-9167-8DB814CC89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046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14420-3FEF-4CB5-B860-E1615AC2CB06}" type="datetimeFigureOut">
              <a:rPr lang="en-US" smtClean="0"/>
              <a:t>9/16/2020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168C1-0304-4573-9167-8DB814CC89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9261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14420-3FEF-4CB5-B860-E1615AC2CB06}" type="datetimeFigureOut">
              <a:rPr lang="en-US" smtClean="0"/>
              <a:t>9/16/2020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168C1-0304-4573-9167-8DB814CC89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4068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14420-3FEF-4CB5-B860-E1615AC2CB06}" type="datetimeFigureOut">
              <a:rPr lang="en-US" smtClean="0"/>
              <a:t>9/16/2020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168C1-0304-4573-9167-8DB814CC89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1776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14420-3FEF-4CB5-B860-E1615AC2CB06}" type="datetimeFigureOut">
              <a:rPr lang="en-US" smtClean="0"/>
              <a:t>9/16/2020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168C1-0304-4573-9167-8DB814CC89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2883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14420-3FEF-4CB5-B860-E1615AC2CB06}" type="datetimeFigureOut">
              <a:rPr lang="en-US" smtClean="0"/>
              <a:t>9/16/2020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168C1-0304-4573-9167-8DB814CC89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96617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14420-3FEF-4CB5-B860-E1615AC2CB06}" type="datetimeFigureOut">
              <a:rPr lang="en-US" smtClean="0"/>
              <a:t>9/16/2020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168C1-0304-4573-9167-8DB814CC89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26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14420-3FEF-4CB5-B860-E1615AC2CB06}" type="datetimeFigureOut">
              <a:rPr lang="en-US" smtClean="0"/>
              <a:t>9/16/2020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168C1-0304-4573-9167-8DB814CC89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035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14420-3FEF-4CB5-B860-E1615AC2CB06}" type="datetimeFigureOut">
              <a:rPr lang="en-US" smtClean="0"/>
              <a:t>9/16/2020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168C1-0304-4573-9167-8DB814CC89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2401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e-IL"/>
              <a:t>לחץ על הסמל כדי להוסיף תמונה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14420-3FEF-4CB5-B860-E1615AC2CB06}" type="datetimeFigureOut">
              <a:rPr lang="en-US" smtClean="0"/>
              <a:t>9/16/2020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168C1-0304-4573-9167-8DB814CC89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98240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6B14420-3FEF-4CB5-B860-E1615AC2CB06}" type="datetimeFigureOut">
              <a:rPr lang="en-US" smtClean="0"/>
              <a:t>9/16/2020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638168C1-0304-4573-9167-8DB814CC89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2741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//upload.wikimedia.org/wikipedia/commons/8/85/Bear_hibernating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jpeg"/><Relationship Id="rId4" Type="http://schemas.openxmlformats.org/officeDocument/2006/relationships/hyperlink" Target="//upload.wikimedia.org/wikipedia/commons/8/8e/Marmota_marmota_IMG_8980.jpg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EF9D361E-82BC-4628-AF49-85D92169FC9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he-IL" sz="7200" b="1" dirty="0">
                <a:solidFill>
                  <a:schemeClr val="tx1"/>
                </a:solidFill>
              </a:rPr>
              <a:t>גידול בעלי חיים במשקים חקלאיים</a:t>
            </a:r>
            <a:endParaRPr lang="en-US" sz="7200" b="1" dirty="0">
              <a:solidFill>
                <a:schemeClr val="tx1"/>
              </a:solidFill>
            </a:endParaRPr>
          </a:p>
        </p:txBody>
      </p:sp>
      <p:sp>
        <p:nvSpPr>
          <p:cNvPr id="3" name="כותרת משנה 2">
            <a:extLst>
              <a:ext uri="{FF2B5EF4-FFF2-40B4-BE49-F238E27FC236}">
                <a16:creationId xmlns:a16="http://schemas.microsoft.com/office/drawing/2014/main" id="{1393984B-7B47-4A84-A22A-4289B3087DF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pPr algn="ctr"/>
            <a:r>
              <a:rPr lang="he-IL" sz="3600" b="1" dirty="0">
                <a:solidFill>
                  <a:srgbClr val="002060"/>
                </a:solidFill>
              </a:rPr>
              <a:t>קריסטינה שורץ</a:t>
            </a:r>
          </a:p>
          <a:p>
            <a:pPr algn="ctr"/>
            <a:r>
              <a:rPr lang="he-IL" sz="3600" b="1" dirty="0">
                <a:solidFill>
                  <a:srgbClr val="002060"/>
                </a:solidFill>
              </a:rPr>
              <a:t>קריית חינוך למדעים</a:t>
            </a:r>
            <a:r>
              <a:rPr lang="he-IL" sz="3600" b="1">
                <a:solidFill>
                  <a:srgbClr val="002060"/>
                </a:solidFill>
              </a:rPr>
              <a:t>, רחובות</a:t>
            </a:r>
            <a:endParaRPr lang="en-US" sz="36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16711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0">
            <a:extLst>
              <a:ext uri="{FF2B5EF4-FFF2-40B4-BE49-F238E27FC236}">
                <a16:creationId xmlns:a16="http://schemas.microsoft.com/office/drawing/2014/main" id="{A1DFCBE5-52C1-48A9-89CF-E7D68CCA162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2">
            <a:extLst>
              <a:ext uri="{FF2B5EF4-FFF2-40B4-BE49-F238E27FC236}">
                <a16:creationId xmlns:a16="http://schemas.microsoft.com/office/drawing/2014/main" id="{EB17C8F6-D357-4254-BBAC-96B01EEBE16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647203"/>
            <a:ext cx="11707367" cy="2572622"/>
          </a:xfrm>
          <a:prstGeom prst="rect">
            <a:avLst/>
          </a:prstGeom>
          <a:solidFill>
            <a:srgbClr val="878A8B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כותרת 1">
            <a:extLst>
              <a:ext uri="{FF2B5EF4-FFF2-40B4-BE49-F238E27FC236}">
                <a16:creationId xmlns:a16="http://schemas.microsoft.com/office/drawing/2014/main" id="{7F359324-A3BF-4846-AF66-0D9C775DDB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049486"/>
            <a:ext cx="2838450" cy="1883228"/>
          </a:xfrm>
        </p:spPr>
        <p:txBody>
          <a:bodyPr>
            <a:normAutofit/>
          </a:bodyPr>
          <a:lstStyle/>
          <a:p>
            <a:pPr algn="ctr"/>
            <a:r>
              <a:rPr lang="he-IL" sz="4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חריפה</a:t>
            </a:r>
            <a:endParaRPr lang="en-US" sz="44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6" name="Picture 6" descr="File:Bear hibernating.jpg">
            <a:hlinkClick r:id="rId2"/>
            <a:extLst>
              <a:ext uri="{FF2B5EF4-FFF2-40B4-BE49-F238E27FC236}">
                <a16:creationId xmlns:a16="http://schemas.microsoft.com/office/drawing/2014/main" id="{66C022D9-D7F0-4C37-8C4B-F4765B16CC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20135" y="484633"/>
            <a:ext cx="2875460" cy="2875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 descr="File:Marmota marmota IMG 8980.jpg">
            <a:hlinkClick r:id="rId4"/>
            <a:extLst>
              <a:ext uri="{FF2B5EF4-FFF2-40B4-BE49-F238E27FC236}">
                <a16:creationId xmlns:a16="http://schemas.microsoft.com/office/drawing/2014/main" id="{9BC94B21-E8BF-488D-BF35-0A9CBF7198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55503" y="525301"/>
            <a:ext cx="3331905" cy="2794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EF7575D-452B-4904-9BE9-8D9644E50B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447314" y="484633"/>
            <a:ext cx="2192538" cy="2875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E96A32B6-A675-490B-A68A-973EC5ED82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81250" y="3606534"/>
            <a:ext cx="9326117" cy="2572622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he-IL" sz="2400" b="1" dirty="0">
                <a:solidFill>
                  <a:srgbClr val="FFFFFF"/>
                </a:solidFill>
              </a:rPr>
              <a:t>מספר מיני יונקים ועופות החיים באזורים מושלגים שוקעים בתרדמת חורף – חריפה.</a:t>
            </a:r>
          </a:p>
          <a:p>
            <a:pPr marL="0" indent="0" algn="r" rtl="1">
              <a:buNone/>
            </a:pPr>
            <a:r>
              <a:rPr lang="he-IL" sz="2400" b="1" dirty="0">
                <a:solidFill>
                  <a:srgbClr val="FFFFFF"/>
                </a:solidFill>
              </a:rPr>
              <a:t>בעת החריפה פעילות בע"ח מינימלית, קצב הלב וקצב פעילות מטבולית יורדים מאוד. טמפ' גוף צונחות. הגוף מנצל את מאגרי השומן שנצברו לפני החורף. החריפה אופיינית בעיקר לבע"ח קטנים. </a:t>
            </a:r>
            <a:endParaRPr lang="en-US" sz="2400" b="1" dirty="0">
              <a:solidFill>
                <a:srgbClr val="FFFFFF"/>
              </a:solidFill>
            </a:endParaRPr>
          </a:p>
        </p:txBody>
      </p:sp>
      <p:sp>
        <p:nvSpPr>
          <p:cNvPr id="12" name="מלבן 14">
            <a:extLst>
              <a:ext uri="{FF2B5EF4-FFF2-40B4-BE49-F238E27FC236}">
                <a16:creationId xmlns:a16="http://schemas.microsoft.com/office/drawing/2014/main" id="{93CDD2CF-498A-4DB1-A1D0-F839BA7527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47315" y="3289976"/>
            <a:ext cx="2192538" cy="52322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rtl="1" eaLnBrk="1" hangingPunct="1"/>
            <a:r>
              <a:rPr lang="he-IL" altLang="en-US" sz="1400" b="1" dirty="0">
                <a:solidFill>
                  <a:schemeClr val="bg1"/>
                </a:solidFill>
              </a:rPr>
              <a:t>עטלף שבתרדמה כשהוא צמוד לקיר מערה.</a:t>
            </a:r>
          </a:p>
        </p:txBody>
      </p:sp>
      <p:sp>
        <p:nvSpPr>
          <p:cNvPr id="14" name="מלבן 1">
            <a:extLst>
              <a:ext uri="{FF2B5EF4-FFF2-40B4-BE49-F238E27FC236}">
                <a16:creationId xmlns:a16="http://schemas.microsoft.com/office/drawing/2014/main" id="{E11D7258-951C-49C4-988D-606056D781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55501" y="3237440"/>
            <a:ext cx="3331907" cy="73818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rtl="1" eaLnBrk="1" hangingPunct="1"/>
            <a:r>
              <a:rPr lang="he-IL" altLang="en-US" sz="1400" b="1" dirty="0">
                <a:solidFill>
                  <a:schemeClr val="bg1"/>
                </a:solidFill>
              </a:rPr>
              <a:t>מרמיטה לפני תקופת החריפה. </a:t>
            </a:r>
          </a:p>
          <a:p>
            <a:pPr algn="ctr" rtl="1" eaLnBrk="1" hangingPunct="1"/>
            <a:r>
              <a:rPr lang="he-IL" altLang="en-US" sz="1400" b="1" dirty="0">
                <a:solidFill>
                  <a:schemeClr val="bg1"/>
                </a:solidFill>
              </a:rPr>
              <a:t>הבטן השמנה מעידה על צבירת שומן. שישמש אותה בעת התרדמה.</a:t>
            </a:r>
          </a:p>
        </p:txBody>
      </p:sp>
      <p:sp>
        <p:nvSpPr>
          <p:cNvPr id="17" name="מלבן 15">
            <a:extLst>
              <a:ext uri="{FF2B5EF4-FFF2-40B4-BE49-F238E27FC236}">
                <a16:creationId xmlns:a16="http://schemas.microsoft.com/office/drawing/2014/main" id="{614CA6FF-29E6-40EC-AF5B-8C5D51C6BF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0134" y="3368677"/>
            <a:ext cx="2875460" cy="30777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rtl="1" eaLnBrk="1" hangingPunct="1"/>
            <a:r>
              <a:rPr lang="he-IL" altLang="en-US" sz="1400" b="1" dirty="0">
                <a:solidFill>
                  <a:schemeClr val="bg1"/>
                </a:solidFill>
              </a:rPr>
              <a:t>דובה שחורה וגוריה בתרדמה.</a:t>
            </a:r>
          </a:p>
        </p:txBody>
      </p:sp>
    </p:spTree>
    <p:extLst>
      <p:ext uri="{BB962C8B-B14F-4D97-AF65-F5344CB8AC3E}">
        <p14:creationId xmlns:p14="http://schemas.microsoft.com/office/powerpoint/2010/main" val="188450105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4D7AFA4E-6338-4D71-993E-341F49355C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lnSpc>
                <a:spcPct val="150000"/>
              </a:lnSpc>
            </a:pPr>
            <a:r>
              <a:rPr lang="he-IL" b="1" dirty="0">
                <a:solidFill>
                  <a:srgbClr val="002060"/>
                </a:solidFill>
              </a:rPr>
              <a:t>מנגנונים לשמירה על טמפ' הגוף בבע"ח הומיאותרמיים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E9AFFBEB-812C-450B-B0FF-D898245092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74847" y="943243"/>
            <a:ext cx="3854028" cy="5308092"/>
          </a:xfrm>
        </p:spPr>
        <p:txBody>
          <a:bodyPr anchor="t"/>
          <a:lstStyle/>
          <a:p>
            <a:pPr marL="0" indent="0" algn="ctr" rtl="1">
              <a:buNone/>
            </a:pPr>
            <a:r>
              <a:rPr lang="he-IL" sz="2400" b="1" dirty="0">
                <a:solidFill>
                  <a:schemeClr val="tx1"/>
                </a:solidFill>
              </a:rPr>
              <a:t>בסביבת חיים חמה</a:t>
            </a:r>
          </a:p>
          <a:p>
            <a:pPr algn="r" rt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e-IL" dirty="0">
                <a:solidFill>
                  <a:schemeClr val="tx1"/>
                </a:solidFill>
              </a:rPr>
              <a:t>פעילות בשעות הלילה.</a:t>
            </a:r>
          </a:p>
          <a:p>
            <a:pPr algn="r" rt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e-IL" dirty="0">
                <a:solidFill>
                  <a:schemeClr val="tx1"/>
                </a:solidFill>
              </a:rPr>
              <a:t>הסתתרות בצל.</a:t>
            </a:r>
          </a:p>
          <a:p>
            <a:pPr algn="r" rt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e-IL" dirty="0">
                <a:solidFill>
                  <a:schemeClr val="tx1"/>
                </a:solidFill>
              </a:rPr>
              <a:t>שנת קיץ.</a:t>
            </a:r>
          </a:p>
          <a:p>
            <a:pPr algn="r" rt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e-IL" dirty="0">
                <a:solidFill>
                  <a:schemeClr val="tx1"/>
                </a:solidFill>
              </a:rPr>
              <a:t>שכיבה על רצפה קרה.</a:t>
            </a:r>
          </a:p>
          <a:p>
            <a:pPr algn="r" rt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e-IL" dirty="0">
                <a:solidFill>
                  <a:schemeClr val="tx1"/>
                </a:solidFill>
              </a:rPr>
              <a:t>ליקוק הגוף.</a:t>
            </a:r>
          </a:p>
          <a:p>
            <a:pPr algn="r" rt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e-IL" dirty="0">
                <a:solidFill>
                  <a:schemeClr val="tx1"/>
                </a:solidFill>
              </a:rPr>
              <a:t>שתיית מים בכמות גדולה. </a:t>
            </a:r>
          </a:p>
        </p:txBody>
      </p:sp>
      <p:sp>
        <p:nvSpPr>
          <p:cNvPr id="4" name="מציין מיקום תוכן 2">
            <a:extLst>
              <a:ext uri="{FF2B5EF4-FFF2-40B4-BE49-F238E27FC236}">
                <a16:creationId xmlns:a16="http://schemas.microsoft.com/office/drawing/2014/main" id="{0540FC78-1688-423E-9EA7-48D6597A4D7F}"/>
              </a:ext>
            </a:extLst>
          </p:cNvPr>
          <p:cNvSpPr txBox="1">
            <a:spLocks/>
          </p:cNvSpPr>
          <p:nvPr/>
        </p:nvSpPr>
        <p:spPr>
          <a:xfrm>
            <a:off x="3474721" y="943243"/>
            <a:ext cx="3854028" cy="530809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rtl="1">
              <a:buFont typeface="Wingdings 2" pitchFamily="18" charset="2"/>
              <a:buNone/>
            </a:pPr>
            <a:r>
              <a:rPr lang="he-IL" sz="2400" b="1" dirty="0">
                <a:solidFill>
                  <a:schemeClr val="tx1"/>
                </a:solidFill>
              </a:rPr>
              <a:t>בסביבת חיים קרה</a:t>
            </a:r>
          </a:p>
          <a:p>
            <a:pPr algn="r" rt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e-IL" dirty="0">
                <a:solidFill>
                  <a:schemeClr val="tx1"/>
                </a:solidFill>
              </a:rPr>
              <a:t>פעילות בשעות היום.</a:t>
            </a:r>
          </a:p>
          <a:p>
            <a:pPr algn="r" rt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e-IL" dirty="0">
                <a:solidFill>
                  <a:schemeClr val="tx1"/>
                </a:solidFill>
              </a:rPr>
              <a:t>חשיפה לשמש.</a:t>
            </a:r>
          </a:p>
          <a:p>
            <a:pPr algn="r" rt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e-IL" dirty="0">
                <a:solidFill>
                  <a:schemeClr val="tx1"/>
                </a:solidFill>
              </a:rPr>
              <a:t>תרדמת חורף.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מציין מיקום תוכן 2">
            <a:extLst>
              <a:ext uri="{FF2B5EF4-FFF2-40B4-BE49-F238E27FC236}">
                <a16:creationId xmlns:a16="http://schemas.microsoft.com/office/drawing/2014/main" id="{322F68A3-0EB3-42DE-9A06-50F4FE4CCC7A}"/>
              </a:ext>
            </a:extLst>
          </p:cNvPr>
          <p:cNvSpPr txBox="1">
            <a:spLocks/>
          </p:cNvSpPr>
          <p:nvPr/>
        </p:nvSpPr>
        <p:spPr>
          <a:xfrm>
            <a:off x="3474721" y="211723"/>
            <a:ext cx="8800253" cy="73152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rtl="1">
              <a:buFont typeface="Wingdings 2" pitchFamily="18" charset="2"/>
              <a:buNone/>
            </a:pPr>
            <a:r>
              <a:rPr lang="he-IL" sz="3600" b="1" dirty="0">
                <a:solidFill>
                  <a:srgbClr val="002060"/>
                </a:solidFill>
              </a:rPr>
              <a:t>מנגנונים התנהגותיים</a:t>
            </a:r>
            <a:endParaRPr lang="en-US" sz="3600" b="1" dirty="0">
              <a:solidFill>
                <a:srgbClr val="002060"/>
              </a:solidFill>
            </a:endParaRPr>
          </a:p>
        </p:txBody>
      </p:sp>
      <p:pic>
        <p:nvPicPr>
          <p:cNvPr id="6146" name="Picture 2" descr="חיות בחושך: ספארי לילה באגמון החולה">
            <a:extLst>
              <a:ext uri="{FF2B5EF4-FFF2-40B4-BE49-F238E27FC236}">
                <a16:creationId xmlns:a16="http://schemas.microsoft.com/office/drawing/2014/main" id="{795A522A-4023-4514-92A8-B3E244E4417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539" r="17531"/>
          <a:stretch/>
        </p:blipFill>
        <p:spPr bwMode="auto">
          <a:xfrm>
            <a:off x="3474721" y="4136897"/>
            <a:ext cx="3215034" cy="25093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רקוויאם למיו | לא רק מנגינה">
            <a:extLst>
              <a:ext uri="{FF2B5EF4-FFF2-40B4-BE49-F238E27FC236}">
                <a16:creationId xmlns:a16="http://schemas.microsoft.com/office/drawing/2014/main" id="{902A6453-96B5-457A-9612-01B024A686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9755" y="4983479"/>
            <a:ext cx="2830219" cy="166279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10 סימנים ברורים שהכלב שלכם התייבש, ומה לעשות כדי למנוע את זה ...">
            <a:extLst>
              <a:ext uri="{FF2B5EF4-FFF2-40B4-BE49-F238E27FC236}">
                <a16:creationId xmlns:a16="http://schemas.microsoft.com/office/drawing/2014/main" id="{1ACDA3E8-1FF2-4C0F-B387-F75DA7B782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9755" y="3320683"/>
            <a:ext cx="2078498" cy="166279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33335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E46536EE-D219-4556-82FF-422CB567F5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292BF2B4-5163-4AFB-A634-DD7D8D75FB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7DEBCE1D-F4A5-48B5-9F6D-B8F7ACEE84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52653"/>
            <a:ext cx="5530467" cy="5543550"/>
          </a:xfrm>
          <a:prstGeom prst="rect">
            <a:avLst/>
          </a:prstGeom>
          <a:gradFill>
            <a:gsLst>
              <a:gs pos="0">
                <a:schemeClr val="bg1"/>
              </a:gs>
              <a:gs pos="50000">
                <a:schemeClr val="bg2">
                  <a:lumMod val="95000"/>
                </a:schemeClr>
              </a:gs>
            </a:gsLst>
            <a:lin ang="5400000" scaled="0"/>
          </a:gradFill>
          <a:ln w="12700">
            <a:solidFill>
              <a:schemeClr val="bg1">
                <a:lumMod val="75000"/>
              </a:schemeClr>
            </a:solidFill>
          </a:ln>
        </p:spPr>
      </p:pic>
      <p:pic>
        <p:nvPicPr>
          <p:cNvPr id="5" name="Picture 8">
            <a:extLst>
              <a:ext uri="{FF2B5EF4-FFF2-40B4-BE49-F238E27FC236}">
                <a16:creationId xmlns:a16="http://schemas.microsoft.com/office/drawing/2014/main" id="{FF0C818F-D12B-4617-AA61-9746307A25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0467" y="1076912"/>
            <a:ext cx="6724838" cy="4695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647681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A54FFBBF-E6C5-4629-AA94-45B0D92DB9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1">
              <a:lnSpc>
                <a:spcPct val="150000"/>
              </a:lnSpc>
            </a:pPr>
            <a:r>
              <a:rPr lang="he-IL" b="1" dirty="0">
                <a:solidFill>
                  <a:srgbClr val="002060"/>
                </a:solidFill>
              </a:rPr>
              <a:t>השפעת גורמי אקלים על ויסות חום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EC07994D-20D8-4AAC-83E3-98435726AF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44240" y="864108"/>
            <a:ext cx="8305800" cy="5120640"/>
          </a:xfrm>
        </p:spPr>
        <p:txBody>
          <a:bodyPr anchor="t">
            <a:normAutofit fontScale="77500" lnSpcReduction="20000"/>
          </a:bodyPr>
          <a:lstStyle/>
          <a:p>
            <a:pPr algn="r" rt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e-IL" sz="2800" b="1" u="sng" dirty="0">
                <a:solidFill>
                  <a:schemeClr val="tx1"/>
                </a:solidFill>
              </a:rPr>
              <a:t>רוח </a:t>
            </a:r>
            <a:r>
              <a:rPr lang="he-IL" sz="2800" dirty="0">
                <a:solidFill>
                  <a:schemeClr val="tx1"/>
                </a:solidFill>
              </a:rPr>
              <a:t>– מקטינה את הצורך בקירור הגוף. מייבשת את הזיעה ומסלקת באופן יעיל יותר את אדי ההלחתה, ולכן מסייעת בקירור הגוף.</a:t>
            </a:r>
          </a:p>
          <a:p>
            <a:pPr marL="0" indent="0" algn="r" rtl="1">
              <a:lnSpc>
                <a:spcPct val="150000"/>
              </a:lnSpc>
              <a:buNone/>
            </a:pPr>
            <a:endParaRPr lang="he-IL" sz="2800" dirty="0">
              <a:solidFill>
                <a:schemeClr val="tx1"/>
              </a:solidFill>
            </a:endParaRPr>
          </a:p>
          <a:p>
            <a:pPr algn="r" rt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e-IL" sz="2800" b="1" u="sng" dirty="0">
                <a:solidFill>
                  <a:schemeClr val="tx1"/>
                </a:solidFill>
              </a:rPr>
              <a:t>לחות</a:t>
            </a:r>
            <a:r>
              <a:rPr lang="he-IL" sz="2800" dirty="0">
                <a:solidFill>
                  <a:schemeClr val="tx1"/>
                </a:solidFill>
              </a:rPr>
              <a:t> – מגדילה את הצורך בקירור הגוף. כאשר האויר לח יכולת האידוי קטנה ולכן איבוד החום על ידי הפיכת הנוזלים לאדים פחות יעילה.</a:t>
            </a:r>
          </a:p>
          <a:p>
            <a:pPr marL="0" indent="0" algn="r" rtl="1">
              <a:lnSpc>
                <a:spcPct val="150000"/>
              </a:lnSpc>
              <a:buNone/>
            </a:pPr>
            <a:endParaRPr lang="he-IL" sz="2800" dirty="0">
              <a:solidFill>
                <a:schemeClr val="tx1"/>
              </a:solidFill>
            </a:endParaRPr>
          </a:p>
          <a:p>
            <a:pPr algn="r" rt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e-IL" sz="2800" b="1" u="sng" dirty="0">
                <a:solidFill>
                  <a:schemeClr val="tx1"/>
                </a:solidFill>
              </a:rPr>
              <a:t>טמפ' הסביבה </a:t>
            </a:r>
            <a:r>
              <a:rPr lang="he-IL" sz="2800" dirty="0">
                <a:solidFill>
                  <a:schemeClr val="tx1"/>
                </a:solidFill>
              </a:rPr>
              <a:t>– כאשר טמפ' הסביבה גבוהה יותר, הגוף מתקשה לאבד חום לסביבה. 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02245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A54FFBBF-E6C5-4629-AA94-45B0D92DB9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1">
              <a:lnSpc>
                <a:spcPct val="150000"/>
              </a:lnSpc>
            </a:pPr>
            <a:r>
              <a:rPr lang="he-IL" b="1" dirty="0">
                <a:solidFill>
                  <a:srgbClr val="002060"/>
                </a:solidFill>
              </a:rPr>
              <a:t>מקדם נשימה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EC07994D-20D8-4AAC-83E3-98435726AF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44240" y="864108"/>
            <a:ext cx="8305800" cy="5120640"/>
          </a:xfrm>
        </p:spPr>
        <p:txBody>
          <a:bodyPr anchor="t">
            <a:normAutofit/>
          </a:bodyPr>
          <a:lstStyle/>
          <a:p>
            <a:pPr marL="0" indent="0" algn="r" rtl="1">
              <a:lnSpc>
                <a:spcPct val="150000"/>
              </a:lnSpc>
              <a:buNone/>
            </a:pPr>
            <a:r>
              <a:rPr lang="he-IL" sz="2400" b="1" dirty="0">
                <a:solidFill>
                  <a:schemeClr val="tx1"/>
                </a:solidFill>
              </a:rPr>
              <a:t>היחס בין החמצן הנקלט לפחמן הדו החמצני הנפלט בזמן נשימה.</a:t>
            </a:r>
          </a:p>
          <a:p>
            <a:pPr marL="0" indent="0" algn="r" rtl="1">
              <a:lnSpc>
                <a:spcPct val="150000"/>
              </a:lnSpc>
              <a:buNone/>
            </a:pPr>
            <a:r>
              <a:rPr lang="he-IL" sz="2400" b="1" dirty="0">
                <a:solidFill>
                  <a:schemeClr val="tx1"/>
                </a:solidFill>
              </a:rPr>
              <a:t>אדם נינוח פולט 80 מולקולות </a:t>
            </a:r>
            <a:r>
              <a:rPr lang="he-IL" sz="2400" b="1" dirty="0" err="1">
                <a:solidFill>
                  <a:schemeClr val="tx1"/>
                </a:solidFill>
              </a:rPr>
              <a:t>פד"ח</a:t>
            </a:r>
            <a:r>
              <a:rPr lang="he-IL" sz="2400" b="1" dirty="0">
                <a:solidFill>
                  <a:schemeClr val="tx1"/>
                </a:solidFill>
              </a:rPr>
              <a:t> לכל 100 מולקולות של חמצן הנקלט (מקדם נשימה 0.8).</a:t>
            </a:r>
          </a:p>
          <a:p>
            <a:pPr marL="0" indent="0" algn="r" rtl="1">
              <a:lnSpc>
                <a:spcPct val="150000"/>
              </a:lnSpc>
              <a:buNone/>
            </a:pPr>
            <a:r>
              <a:rPr lang="he-IL" sz="2400" b="1" dirty="0">
                <a:solidFill>
                  <a:srgbClr val="002060"/>
                </a:solidFill>
              </a:rPr>
              <a:t>מקדם נשימה בפירוק שומן בתאים – 0.7</a:t>
            </a:r>
          </a:p>
          <a:p>
            <a:pPr marL="0" indent="0" algn="r" rtl="1">
              <a:lnSpc>
                <a:spcPct val="150000"/>
              </a:lnSpc>
              <a:buNone/>
            </a:pPr>
            <a:r>
              <a:rPr lang="he-IL" sz="2400" b="1" dirty="0">
                <a:solidFill>
                  <a:srgbClr val="002060"/>
                </a:solidFill>
              </a:rPr>
              <a:t>מקדם נשימה בפירוק חלבון בתאים – 0.82</a:t>
            </a:r>
          </a:p>
          <a:p>
            <a:pPr marL="0" indent="0" algn="r" rtl="1">
              <a:lnSpc>
                <a:spcPct val="150000"/>
              </a:lnSpc>
              <a:buNone/>
            </a:pPr>
            <a:r>
              <a:rPr lang="he-IL" sz="2400" b="1" dirty="0">
                <a:solidFill>
                  <a:srgbClr val="002060"/>
                </a:solidFill>
              </a:rPr>
              <a:t>מקדם נשימה בפירוק פחמימות - 1 </a:t>
            </a:r>
          </a:p>
          <a:p>
            <a:pPr algn="r" rtl="1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sz="2400" dirty="0">
              <a:solidFill>
                <a:schemeClr val="tx1"/>
              </a:solidFill>
            </a:endParaRPr>
          </a:p>
        </p:txBody>
      </p:sp>
      <p:grpSp>
        <p:nvGrpSpPr>
          <p:cNvPr id="4" name="קבוצה 3">
            <a:extLst>
              <a:ext uri="{FF2B5EF4-FFF2-40B4-BE49-F238E27FC236}">
                <a16:creationId xmlns:a16="http://schemas.microsoft.com/office/drawing/2014/main" id="{6D7ED82E-669A-4311-A727-9C9D4AA63D44}"/>
              </a:ext>
            </a:extLst>
          </p:cNvPr>
          <p:cNvGrpSpPr/>
          <p:nvPr/>
        </p:nvGrpSpPr>
        <p:grpSpPr>
          <a:xfrm>
            <a:off x="3444240" y="4663440"/>
            <a:ext cx="3444240" cy="1767840"/>
            <a:chOff x="0" y="0"/>
            <a:chExt cx="1321435" cy="566843"/>
          </a:xfrm>
        </p:grpSpPr>
        <p:pic>
          <p:nvPicPr>
            <p:cNvPr id="5" name="Picture 2">
              <a:extLst>
                <a:ext uri="{FF2B5EF4-FFF2-40B4-BE49-F238E27FC236}">
                  <a16:creationId xmlns:a16="http://schemas.microsoft.com/office/drawing/2014/main" id="{809B8BB5-CCE3-43F9-A655-3A676BD80EC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4056" t="51087" r="24527" b="40942"/>
            <a:stretch/>
          </p:blipFill>
          <p:spPr bwMode="auto">
            <a:xfrm>
              <a:off x="330200" y="0"/>
              <a:ext cx="991235" cy="5499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6" name="Picture 2">
              <a:extLst>
                <a:ext uri="{FF2B5EF4-FFF2-40B4-BE49-F238E27FC236}">
                  <a16:creationId xmlns:a16="http://schemas.microsoft.com/office/drawing/2014/main" id="{7283C3C4-5377-4492-B3D7-1BCA0CF6CD9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535" t="51087" r="43364" b="40942"/>
            <a:stretch/>
          </p:blipFill>
          <p:spPr bwMode="auto">
            <a:xfrm>
              <a:off x="0" y="16933"/>
              <a:ext cx="355600" cy="5499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6380890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התרנגולות בחווה התאחדו – והרגו שועל">
            <a:extLst>
              <a:ext uri="{FF2B5EF4-FFF2-40B4-BE49-F238E27FC236}">
                <a16:creationId xmlns:a16="http://schemas.microsoft.com/office/drawing/2014/main" id="{5C3B2558-1DE3-4895-9BFE-BA89585D4B2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0" y="10"/>
            <a:ext cx="12191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" name="Rectangle 70">
            <a:extLst>
              <a:ext uri="{FF2B5EF4-FFF2-40B4-BE49-F238E27FC236}">
                <a16:creationId xmlns:a16="http://schemas.microsoft.com/office/drawing/2014/main" id="{5A133C1E-CB83-47F3-8F35-94C2A7C58EE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כותרת 1">
            <a:extLst>
              <a:ext uri="{FF2B5EF4-FFF2-40B4-BE49-F238E27FC236}">
                <a16:creationId xmlns:a16="http://schemas.microsoft.com/office/drawing/2014/main" id="{7F985636-4A50-4A42-B098-CF7B50B6F0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7912" y="768097"/>
            <a:ext cx="3443589" cy="871106"/>
          </a:xfrm>
        </p:spPr>
        <p:txBody>
          <a:bodyPr anchor="t">
            <a:normAutofit fontScale="90000"/>
          </a:bodyPr>
          <a:lstStyle/>
          <a:p>
            <a:pPr algn="ctr" rtl="1"/>
            <a:r>
              <a:rPr lang="he-IL" sz="3200" b="1" dirty="0">
                <a:solidFill>
                  <a:srgbClr val="002060"/>
                </a:solidFill>
              </a:rPr>
              <a:t>ויסות חום בבע"ח משקיים - עופות</a:t>
            </a:r>
            <a:endParaRPr lang="en-US" sz="3200" b="1" dirty="0">
              <a:solidFill>
                <a:srgbClr val="002060"/>
              </a:solidFill>
            </a:endParaRPr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FE44FD01-C5F1-4725-9F66-5AC428C786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" y="1867802"/>
            <a:ext cx="3443590" cy="4459845"/>
          </a:xfrm>
        </p:spPr>
        <p:txBody>
          <a:bodyPr anchor="t">
            <a:normAutofit/>
          </a:bodyPr>
          <a:lstStyle/>
          <a:p>
            <a:pPr algn="r" rtl="1"/>
            <a:r>
              <a:rPr lang="he-IL" sz="2400" b="1" dirty="0">
                <a:solidFill>
                  <a:schemeClr val="tx1"/>
                </a:solidFill>
              </a:rPr>
              <a:t>עופות – בע"ח הומיאותרמיים – חילוף חומרים גבוה וייצור חום מוגבר.</a:t>
            </a:r>
          </a:p>
          <a:p>
            <a:pPr algn="r" rtl="1"/>
            <a:r>
              <a:rPr lang="he-IL" sz="2400" b="1" dirty="0">
                <a:solidFill>
                  <a:schemeClr val="tx1"/>
                </a:solidFill>
              </a:rPr>
              <a:t>אין בלוטות זיעה ולכן שחרור החום נעשה ע"י הלחתה באמצעות הרעדה של החלק העליון של הגרון וקרקעית הפה.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289E943A-225D-44B1-B345-D7FDBA43C1C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4105269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הסטארטאפ הישראלי הזה רוצה לפתור בעיה עולמית ולהציל את הדבורים ...">
            <a:extLst>
              <a:ext uri="{FF2B5EF4-FFF2-40B4-BE49-F238E27FC236}">
                <a16:creationId xmlns:a16="http://schemas.microsoft.com/office/drawing/2014/main" id="{3BA76BD4-B2EA-457C-8EFB-45B890E6538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82" b="11548"/>
          <a:stretch/>
        </p:blipFill>
        <p:spPr bwMode="auto">
          <a:xfrm>
            <a:off x="20" y="10"/>
            <a:ext cx="12191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5" name="Rectangle 134">
            <a:extLst>
              <a:ext uri="{FF2B5EF4-FFF2-40B4-BE49-F238E27FC236}">
                <a16:creationId xmlns:a16="http://schemas.microsoft.com/office/drawing/2014/main" id="{5A133C1E-CB83-47F3-8F35-94C2A7C58EE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כותרת 1">
            <a:extLst>
              <a:ext uri="{FF2B5EF4-FFF2-40B4-BE49-F238E27FC236}">
                <a16:creationId xmlns:a16="http://schemas.microsoft.com/office/drawing/2014/main" id="{7F985636-4A50-4A42-B098-CF7B50B6F0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7911" y="768096"/>
            <a:ext cx="3443590" cy="871105"/>
          </a:xfrm>
        </p:spPr>
        <p:txBody>
          <a:bodyPr anchor="t">
            <a:normAutofit/>
          </a:bodyPr>
          <a:lstStyle/>
          <a:p>
            <a:pPr algn="ctr" rtl="1"/>
            <a:r>
              <a:rPr lang="he-IL" sz="2400" b="1" dirty="0">
                <a:solidFill>
                  <a:srgbClr val="002060"/>
                </a:solidFill>
              </a:rPr>
              <a:t>ויסות חום בבע"ח משקיים - עופות</a:t>
            </a:r>
            <a:endParaRPr lang="en-US" sz="2400" b="1" dirty="0">
              <a:solidFill>
                <a:srgbClr val="002060"/>
              </a:solidFill>
            </a:endParaRPr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FE44FD01-C5F1-4725-9F66-5AC428C786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" y="1639201"/>
            <a:ext cx="3451503" cy="4267077"/>
          </a:xfrm>
        </p:spPr>
        <p:txBody>
          <a:bodyPr anchor="t">
            <a:normAutofit lnSpcReduction="10000"/>
          </a:bodyPr>
          <a:lstStyle/>
          <a:p>
            <a:pPr algn="r" rtl="1"/>
            <a:r>
              <a:rPr lang="he-IL" sz="2400" b="1" dirty="0">
                <a:solidFill>
                  <a:schemeClr val="tx1"/>
                </a:solidFill>
              </a:rPr>
              <a:t>דבורים הם בע"ח פויקילותרמיים.</a:t>
            </a:r>
          </a:p>
          <a:p>
            <a:pPr algn="r" rtl="1"/>
            <a:r>
              <a:rPr lang="he-IL" sz="2400" b="1" dirty="0">
                <a:solidFill>
                  <a:schemeClr val="tx1"/>
                </a:solidFill>
              </a:rPr>
              <a:t>במזג אויר קר – הפעלת שרירי החזה בקצב גבוה מבלי להניע את הכנפיים והרגליים. פעילות מינימלית בחורף.</a:t>
            </a:r>
          </a:p>
          <a:p>
            <a:pPr algn="r" rtl="1"/>
            <a:r>
              <a:rPr lang="he-IL" sz="2400" b="1" dirty="0">
                <a:solidFill>
                  <a:schemeClr val="tx1"/>
                </a:solidFill>
              </a:rPr>
              <a:t>במזג אויר חם – קירור הכוורת על ידי יצירת משאבי רוח ואידוי מים על ידי רקיקה</a:t>
            </a:r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289E943A-225D-44B1-B345-D7FDBA43C1C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1809265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חובבי רכיבה? 4 הסוסים שאתם פשוט חייבים להכיר! - כללי | Bizportal">
            <a:extLst>
              <a:ext uri="{FF2B5EF4-FFF2-40B4-BE49-F238E27FC236}">
                <a16:creationId xmlns:a16="http://schemas.microsoft.com/office/drawing/2014/main" id="{594510CD-E1D1-4786-BD1E-3637F29A08E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0" y="10"/>
            <a:ext cx="12191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2" name="Rectangle 191">
            <a:extLst>
              <a:ext uri="{FF2B5EF4-FFF2-40B4-BE49-F238E27FC236}">
                <a16:creationId xmlns:a16="http://schemas.microsoft.com/office/drawing/2014/main" id="{5A133C1E-CB83-47F3-8F35-94C2A7C58EE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כותרת 1">
            <a:extLst>
              <a:ext uri="{FF2B5EF4-FFF2-40B4-BE49-F238E27FC236}">
                <a16:creationId xmlns:a16="http://schemas.microsoft.com/office/drawing/2014/main" id="{7F985636-4A50-4A42-B098-CF7B50B6F0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7911" y="768096"/>
            <a:ext cx="3451502" cy="1219200"/>
          </a:xfrm>
        </p:spPr>
        <p:txBody>
          <a:bodyPr anchor="t">
            <a:normAutofit/>
          </a:bodyPr>
          <a:lstStyle/>
          <a:p>
            <a:pPr algn="ctr" rtl="1"/>
            <a:r>
              <a:rPr lang="he-IL" sz="2400" b="1" dirty="0">
                <a:solidFill>
                  <a:srgbClr val="002060"/>
                </a:solidFill>
              </a:rPr>
              <a:t>ויסות חום בבע"ח משקיים – בקר, צאן, סוסים, כלבים</a:t>
            </a:r>
            <a:endParaRPr lang="en-US" sz="2400" b="1" dirty="0">
              <a:solidFill>
                <a:srgbClr val="002060"/>
              </a:solidFill>
            </a:endParaRPr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FE44FD01-C5F1-4725-9F66-5AC428C786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7911" y="1996440"/>
            <a:ext cx="3443590" cy="4102608"/>
          </a:xfrm>
        </p:spPr>
        <p:txBody>
          <a:bodyPr anchor="t">
            <a:normAutofit/>
          </a:bodyPr>
          <a:lstStyle/>
          <a:p>
            <a:pPr algn="r" rtl="1"/>
            <a:r>
              <a:rPr lang="he-IL" sz="2400" b="1" dirty="0">
                <a:solidFill>
                  <a:schemeClr val="tx1"/>
                </a:solidFill>
              </a:rPr>
              <a:t>בעלי חיים הומיאותרמיים.</a:t>
            </a:r>
          </a:p>
          <a:p>
            <a:pPr algn="r" rtl="1"/>
            <a:r>
              <a:rPr lang="he-IL" sz="2400" b="1" dirty="0">
                <a:solidFill>
                  <a:schemeClr val="tx1"/>
                </a:solidFill>
              </a:rPr>
              <a:t>במזג אויר חם:</a:t>
            </a:r>
          </a:p>
          <a:p>
            <a:pPr algn="r" rtl="1"/>
            <a:r>
              <a:rPr lang="he-IL" sz="2400" b="1" dirty="0">
                <a:solidFill>
                  <a:schemeClr val="tx1"/>
                </a:solidFill>
              </a:rPr>
              <a:t>סוסים ובני אדם מתקררים באמצעות הזעה.</a:t>
            </a:r>
          </a:p>
          <a:p>
            <a:pPr algn="r" rtl="1"/>
            <a:r>
              <a:rPr lang="he-IL" sz="2400" b="1" dirty="0">
                <a:solidFill>
                  <a:schemeClr val="tx1"/>
                </a:solidFill>
              </a:rPr>
              <a:t>כלבים, בקר וצאן מתקררים באמצעות הלחתה. </a:t>
            </a:r>
          </a:p>
        </p:txBody>
      </p:sp>
      <p:sp>
        <p:nvSpPr>
          <p:cNvPr id="193" name="Rectangle 192">
            <a:extLst>
              <a:ext uri="{FF2B5EF4-FFF2-40B4-BE49-F238E27FC236}">
                <a16:creationId xmlns:a16="http://schemas.microsoft.com/office/drawing/2014/main" id="{289E943A-225D-44B1-B345-D7FDBA43C1C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595247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049E7408-AD03-4D83-83E4-BA36E519B3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1">
              <a:lnSpc>
                <a:spcPct val="150000"/>
              </a:lnSpc>
            </a:pPr>
            <a:r>
              <a:rPr lang="he-IL" b="1" dirty="0">
                <a:solidFill>
                  <a:srgbClr val="002060"/>
                </a:solidFill>
              </a:rPr>
              <a:t>גדילה ועקומת גדילה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F55F9EBA-78E4-4A2F-8382-E5A5E716EF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67351" y="176951"/>
            <a:ext cx="8373978" cy="5342021"/>
          </a:xfrm>
        </p:spPr>
        <p:txBody>
          <a:bodyPr anchor="t"/>
          <a:lstStyle/>
          <a:p>
            <a:pPr marL="0" indent="0" algn="r" rtl="1">
              <a:buNone/>
            </a:pPr>
            <a:r>
              <a:rPr lang="he-IL" sz="2800" b="1" dirty="0">
                <a:solidFill>
                  <a:schemeClr val="tx1"/>
                </a:solidFill>
              </a:rPr>
              <a:t>גדילה:</a:t>
            </a:r>
          </a:p>
          <a:p>
            <a:pPr marL="0" indent="0" algn="r" rtl="1">
              <a:buNone/>
            </a:pPr>
            <a:r>
              <a:rPr lang="he-IL" dirty="0">
                <a:solidFill>
                  <a:schemeClr val="tx1"/>
                </a:solidFill>
              </a:rPr>
              <a:t>עליה בגובה, רוחב, היקף ומשקל גוף. מתבטאת בשינוי בהרכב הגוף, מבנה ויכולות בע"ח. </a:t>
            </a:r>
          </a:p>
          <a:p>
            <a:pPr marL="0" indent="0" algn="r" rtl="1">
              <a:buNone/>
            </a:pPr>
            <a:r>
              <a:rPr lang="he-IL" sz="2800" b="1" dirty="0">
                <a:solidFill>
                  <a:schemeClr val="tx1"/>
                </a:solidFill>
              </a:rPr>
              <a:t>תנאים לגדילה מיטבית:</a:t>
            </a:r>
          </a:p>
          <a:p>
            <a:pPr marL="0" indent="0" algn="r" rtl="1">
              <a:buNone/>
            </a:pPr>
            <a:r>
              <a:rPr lang="he-IL" dirty="0">
                <a:solidFill>
                  <a:schemeClr val="tx1"/>
                </a:solidFill>
              </a:rPr>
              <a:t>מזון, מים, תנאי חיים מתאימים ומיטביים.</a:t>
            </a:r>
          </a:p>
          <a:p>
            <a:pPr marL="0" indent="0" algn="r" rtl="1">
              <a:buNone/>
            </a:pPr>
            <a:r>
              <a:rPr lang="he-IL" sz="2800" b="1" dirty="0">
                <a:solidFill>
                  <a:schemeClr val="tx1"/>
                </a:solidFill>
              </a:rPr>
              <a:t>עקומת גדילה:</a:t>
            </a:r>
          </a:p>
          <a:p>
            <a:pPr marL="0" indent="0" algn="r" rtl="1">
              <a:buNone/>
            </a:pPr>
            <a:r>
              <a:rPr lang="he-IL" dirty="0">
                <a:solidFill>
                  <a:schemeClr val="tx1"/>
                </a:solidFill>
              </a:rPr>
              <a:t>משורטטת על פי משקל הגוף. </a:t>
            </a:r>
          </a:p>
          <a:p>
            <a:pPr marL="0" indent="0" algn="r" rtl="1">
              <a:buNone/>
            </a:pPr>
            <a:endParaRPr lang="he-IL" dirty="0">
              <a:solidFill>
                <a:schemeClr val="tx1"/>
              </a:solidFill>
            </a:endParaRPr>
          </a:p>
          <a:p>
            <a:pPr marL="0" indent="0" algn="r" rtl="1">
              <a:buNone/>
            </a:pPr>
            <a:r>
              <a:rPr lang="he-IL" b="1" u="sng" dirty="0">
                <a:solidFill>
                  <a:schemeClr val="tx1"/>
                </a:solidFill>
              </a:rPr>
              <a:t>לקצב הגדילה משמעות כלכלית רבה – מאמץ רב מושקע כדי למצוא את הגזע והתנאים אשר יביאו לקבלה מהירה של בע"ח המוכן לשיווק \ בוגר אשר מתחיל ביצור מוקדם של תוצרת חקלאית (ביצים, חלב)</a:t>
            </a:r>
          </a:p>
        </p:txBody>
      </p:sp>
      <p:pic>
        <p:nvPicPr>
          <p:cNvPr id="1026" name="Picture 2" descr="אסקלופ עגל עם אווז מעושן">
            <a:extLst>
              <a:ext uri="{FF2B5EF4-FFF2-40B4-BE49-F238E27FC236}">
                <a16:creationId xmlns:a16="http://schemas.microsoft.com/office/drawing/2014/main" id="{DF1E83E1-B055-4A6B-9A07-F54E8CDD64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1329" y="4546412"/>
            <a:ext cx="3116680" cy="23572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החיים בשטח קופסת נעליים: על כליאת תרנגולות בתעשיית הביצים ...">
            <a:extLst>
              <a:ext uri="{FF2B5EF4-FFF2-40B4-BE49-F238E27FC236}">
                <a16:creationId xmlns:a16="http://schemas.microsoft.com/office/drawing/2014/main" id="{1D4C3465-5CB4-445A-8193-35A79881C4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8403" y="4627312"/>
            <a:ext cx="3304924" cy="219541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475740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A313EB9A-9092-4413-81DF-6C33C729C6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1">
              <a:lnSpc>
                <a:spcPct val="150000"/>
              </a:lnSpc>
            </a:pPr>
            <a:r>
              <a:rPr lang="he-IL" b="1" dirty="0">
                <a:solidFill>
                  <a:schemeClr val="tx1"/>
                </a:solidFill>
              </a:rPr>
              <a:t>גורמים המשפיעים על גדילת בע"ח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AE9AE843-C0F1-4279-81DF-DD609A59E1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49051" y="864108"/>
            <a:ext cx="8404281" cy="5120640"/>
          </a:xfrm>
          <a:ln>
            <a:noFill/>
          </a:ln>
          <a:effectLst/>
        </p:spPr>
        <p:txBody>
          <a:bodyPr anchor="t"/>
          <a:lstStyle/>
          <a:p>
            <a:pPr marL="0" indent="0" algn="r" rtl="1">
              <a:buNone/>
            </a:pPr>
            <a:endParaRPr lang="he-IL" dirty="0"/>
          </a:p>
          <a:p>
            <a:pPr marL="0" indent="0" algn="r" rtl="1">
              <a:buNone/>
            </a:pPr>
            <a:endParaRPr lang="he-IL" dirty="0"/>
          </a:p>
          <a:p>
            <a:pPr marL="0" indent="0" algn="r" rtl="1">
              <a:buNone/>
            </a:pPr>
            <a:endParaRPr lang="he-IL" dirty="0"/>
          </a:p>
          <a:p>
            <a:pPr marL="0" indent="0" algn="r" rtl="1">
              <a:buNone/>
            </a:pPr>
            <a:endParaRPr lang="he-IL" dirty="0"/>
          </a:p>
          <a:p>
            <a:pPr marL="0" indent="0" algn="r" rtl="1">
              <a:buNone/>
            </a:pPr>
            <a:endParaRPr lang="he-IL" dirty="0"/>
          </a:p>
          <a:p>
            <a:pPr marL="0" indent="0" algn="r" rtl="1">
              <a:buNone/>
            </a:pPr>
            <a:endParaRPr lang="he-IL" dirty="0"/>
          </a:p>
          <a:p>
            <a:pPr marL="0" indent="0" algn="r" rtl="1">
              <a:buNone/>
            </a:pPr>
            <a:endParaRPr lang="he-IL" dirty="0"/>
          </a:p>
          <a:p>
            <a:pPr marL="457200" indent="-457200" algn="r" rtl="1">
              <a:buAutoNum type="arabicPeriod"/>
            </a:pPr>
            <a:r>
              <a:rPr lang="he-IL" sz="5400" b="1" dirty="0">
                <a:solidFill>
                  <a:schemeClr val="tx1"/>
                </a:solidFill>
              </a:rPr>
              <a:t>טמפ' סביבה</a:t>
            </a:r>
          </a:p>
          <a:p>
            <a:pPr marL="457200" indent="-457200" algn="r" rtl="1">
              <a:buAutoNum type="arabicPeriod"/>
            </a:pPr>
            <a:r>
              <a:rPr lang="he-IL" sz="5400" b="1" dirty="0">
                <a:solidFill>
                  <a:schemeClr val="tx1"/>
                </a:solidFill>
              </a:rPr>
              <a:t>הזנה</a:t>
            </a:r>
          </a:p>
          <a:p>
            <a:pPr marL="0" indent="0" algn="r" rtl="1">
              <a:buNone/>
            </a:pPr>
            <a:endParaRPr lang="he-IL" b="1" dirty="0">
              <a:solidFill>
                <a:schemeClr val="tx1"/>
              </a:solidFill>
            </a:endParaRPr>
          </a:p>
          <a:p>
            <a:pPr marL="0" indent="0" algn="r" rtl="1">
              <a:buNone/>
            </a:pPr>
            <a:endParaRPr lang="he-IL" dirty="0"/>
          </a:p>
        </p:txBody>
      </p:sp>
      <p:sp>
        <p:nvSpPr>
          <p:cNvPr id="6" name="מלבן: פינות מעוגלות 5">
            <a:extLst>
              <a:ext uri="{FF2B5EF4-FFF2-40B4-BE49-F238E27FC236}">
                <a16:creationId xmlns:a16="http://schemas.microsoft.com/office/drawing/2014/main" id="{DD3A6FB6-D2EF-4CB9-BDA8-B367A953A944}"/>
              </a:ext>
            </a:extLst>
          </p:cNvPr>
          <p:cNvSpPr/>
          <p:nvPr/>
        </p:nvSpPr>
        <p:spPr>
          <a:xfrm>
            <a:off x="6817003" y="385901"/>
            <a:ext cx="2598821" cy="737936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he-IL" sz="2800" b="1" dirty="0">
                <a:solidFill>
                  <a:schemeClr val="tx1"/>
                </a:solidFill>
              </a:rPr>
              <a:t>אנרגיה מהמזון</a:t>
            </a: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7" name="מלבן: פינות מעוגלות 6">
            <a:extLst>
              <a:ext uri="{FF2B5EF4-FFF2-40B4-BE49-F238E27FC236}">
                <a16:creationId xmlns:a16="http://schemas.microsoft.com/office/drawing/2014/main" id="{4D9F91DC-3A6C-45EC-9A7C-F928FE4A7C83}"/>
              </a:ext>
            </a:extLst>
          </p:cNvPr>
          <p:cNvSpPr/>
          <p:nvPr/>
        </p:nvSpPr>
        <p:spPr>
          <a:xfrm>
            <a:off x="4996224" y="1324364"/>
            <a:ext cx="2598821" cy="737936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he-IL" sz="2400" b="1" dirty="0">
                <a:solidFill>
                  <a:schemeClr val="tx1"/>
                </a:solidFill>
              </a:rPr>
              <a:t>אנרגיה לצורכי קיום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8" name="מלבן: פינות מעוגלות 7">
            <a:extLst>
              <a:ext uri="{FF2B5EF4-FFF2-40B4-BE49-F238E27FC236}">
                <a16:creationId xmlns:a16="http://schemas.microsoft.com/office/drawing/2014/main" id="{045F9BAB-E74C-41DF-9EEC-2DC55B0EC28D}"/>
              </a:ext>
            </a:extLst>
          </p:cNvPr>
          <p:cNvSpPr/>
          <p:nvPr/>
        </p:nvSpPr>
        <p:spPr>
          <a:xfrm>
            <a:off x="8676995" y="1324364"/>
            <a:ext cx="2598821" cy="737936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he-IL" sz="2400" b="1" dirty="0">
                <a:solidFill>
                  <a:schemeClr val="tx1"/>
                </a:solidFill>
              </a:rPr>
              <a:t>אנרגיה לגדילה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9" name="מלבן: פינות מעוגלות 8">
            <a:extLst>
              <a:ext uri="{FF2B5EF4-FFF2-40B4-BE49-F238E27FC236}">
                <a16:creationId xmlns:a16="http://schemas.microsoft.com/office/drawing/2014/main" id="{114B7F0A-604C-4752-A672-CB0C411C986F}"/>
              </a:ext>
            </a:extLst>
          </p:cNvPr>
          <p:cNvSpPr/>
          <p:nvPr/>
        </p:nvSpPr>
        <p:spPr>
          <a:xfrm>
            <a:off x="3914274" y="2355069"/>
            <a:ext cx="1491915" cy="737936"/>
          </a:xfrm>
          <a:prstGeom prst="roundRect">
            <a:avLst/>
          </a:prstGeom>
          <a:solidFill>
            <a:srgbClr val="FFC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he-IL" sz="2400" b="1" dirty="0">
                <a:solidFill>
                  <a:schemeClr val="tx1"/>
                </a:solidFill>
              </a:rPr>
              <a:t>ויסות טמפ'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10" name="מלבן: פינות מעוגלות 9">
            <a:extLst>
              <a:ext uri="{FF2B5EF4-FFF2-40B4-BE49-F238E27FC236}">
                <a16:creationId xmlns:a16="http://schemas.microsoft.com/office/drawing/2014/main" id="{A696DF5C-9BB0-42AA-8947-CD916189872D}"/>
              </a:ext>
            </a:extLst>
          </p:cNvPr>
          <p:cNvSpPr/>
          <p:nvPr/>
        </p:nvSpPr>
        <p:spPr>
          <a:xfrm>
            <a:off x="5549676" y="2351580"/>
            <a:ext cx="1491915" cy="737936"/>
          </a:xfrm>
          <a:prstGeom prst="roundRect">
            <a:avLst/>
          </a:prstGeom>
          <a:solidFill>
            <a:srgbClr val="FFC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he-IL" sz="2400" b="1" dirty="0">
                <a:solidFill>
                  <a:schemeClr val="tx1"/>
                </a:solidFill>
              </a:rPr>
              <a:t>חילוף חומרים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11" name="מלבן: פינות מעוגלות 10">
            <a:extLst>
              <a:ext uri="{FF2B5EF4-FFF2-40B4-BE49-F238E27FC236}">
                <a16:creationId xmlns:a16="http://schemas.microsoft.com/office/drawing/2014/main" id="{6D74B9AF-C1A4-4A90-AE7D-2C09DD6DAB01}"/>
              </a:ext>
            </a:extLst>
          </p:cNvPr>
          <p:cNvSpPr/>
          <p:nvPr/>
        </p:nvSpPr>
        <p:spPr>
          <a:xfrm>
            <a:off x="7188163" y="2351580"/>
            <a:ext cx="1491915" cy="737936"/>
          </a:xfrm>
          <a:prstGeom prst="roundRect">
            <a:avLst/>
          </a:prstGeom>
          <a:solidFill>
            <a:srgbClr val="FFC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he-IL" sz="2400" b="1" dirty="0">
                <a:solidFill>
                  <a:schemeClr val="tx1"/>
                </a:solidFill>
              </a:rPr>
              <a:t>פעילות</a:t>
            </a:r>
            <a:endParaRPr lang="en-US" sz="2400" b="1" dirty="0">
              <a:solidFill>
                <a:schemeClr val="tx1"/>
              </a:solidFill>
            </a:endParaRPr>
          </a:p>
        </p:txBody>
      </p:sp>
      <p:cxnSp>
        <p:nvCxnSpPr>
          <p:cNvPr id="13" name="מחבר חץ ישר 12">
            <a:extLst>
              <a:ext uri="{FF2B5EF4-FFF2-40B4-BE49-F238E27FC236}">
                <a16:creationId xmlns:a16="http://schemas.microsoft.com/office/drawing/2014/main" id="{6E3CC414-38D1-406B-80C5-8FB24E5A4089}"/>
              </a:ext>
            </a:extLst>
          </p:cNvPr>
          <p:cNvCxnSpPr>
            <a:stCxn id="6" idx="1"/>
            <a:endCxn id="7" idx="0"/>
          </p:cNvCxnSpPr>
          <p:nvPr/>
        </p:nvCxnSpPr>
        <p:spPr>
          <a:xfrm flipH="1">
            <a:off x="6295635" y="754869"/>
            <a:ext cx="521368" cy="569495"/>
          </a:xfrm>
          <a:prstGeom prst="straightConnector1">
            <a:avLst/>
          </a:prstGeom>
          <a:ln w="3810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4" name="מחבר חץ ישר 13">
            <a:extLst>
              <a:ext uri="{FF2B5EF4-FFF2-40B4-BE49-F238E27FC236}">
                <a16:creationId xmlns:a16="http://schemas.microsoft.com/office/drawing/2014/main" id="{96582F21-BE33-4830-9EA1-89E9DCDC93BB}"/>
              </a:ext>
            </a:extLst>
          </p:cNvPr>
          <p:cNvCxnSpPr>
            <a:cxnSpLocks/>
            <a:endCxn id="8" idx="0"/>
          </p:cNvCxnSpPr>
          <p:nvPr/>
        </p:nvCxnSpPr>
        <p:spPr>
          <a:xfrm>
            <a:off x="9415824" y="767163"/>
            <a:ext cx="560582" cy="557201"/>
          </a:xfrm>
          <a:prstGeom prst="straightConnector1">
            <a:avLst/>
          </a:prstGeom>
          <a:ln w="3810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6" name="מחבר חץ ישר 15">
            <a:extLst>
              <a:ext uri="{FF2B5EF4-FFF2-40B4-BE49-F238E27FC236}">
                <a16:creationId xmlns:a16="http://schemas.microsoft.com/office/drawing/2014/main" id="{F7DDC891-B52C-4761-B062-0B02C66EBE33}"/>
              </a:ext>
            </a:extLst>
          </p:cNvPr>
          <p:cNvCxnSpPr>
            <a:cxnSpLocks/>
          </p:cNvCxnSpPr>
          <p:nvPr/>
        </p:nvCxnSpPr>
        <p:spPr>
          <a:xfrm flipH="1">
            <a:off x="4611214" y="2062300"/>
            <a:ext cx="553452" cy="289280"/>
          </a:xfrm>
          <a:prstGeom prst="straightConnector1">
            <a:avLst/>
          </a:prstGeom>
          <a:ln w="3810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8" name="מחבר חץ ישר 17">
            <a:extLst>
              <a:ext uri="{FF2B5EF4-FFF2-40B4-BE49-F238E27FC236}">
                <a16:creationId xmlns:a16="http://schemas.microsoft.com/office/drawing/2014/main" id="{1B27A778-A0E8-41C6-BA9D-535E1DC8C6E0}"/>
              </a:ext>
            </a:extLst>
          </p:cNvPr>
          <p:cNvCxnSpPr>
            <a:cxnSpLocks/>
            <a:endCxn id="11" idx="0"/>
          </p:cNvCxnSpPr>
          <p:nvPr/>
        </p:nvCxnSpPr>
        <p:spPr>
          <a:xfrm>
            <a:off x="7369562" y="2062300"/>
            <a:ext cx="564559" cy="289280"/>
          </a:xfrm>
          <a:prstGeom prst="straightConnector1">
            <a:avLst/>
          </a:prstGeom>
          <a:ln w="3810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0" name="מחבר חץ ישר 19">
            <a:extLst>
              <a:ext uri="{FF2B5EF4-FFF2-40B4-BE49-F238E27FC236}">
                <a16:creationId xmlns:a16="http://schemas.microsoft.com/office/drawing/2014/main" id="{10906966-8C89-479D-ACCE-1C6AA8528AF0}"/>
              </a:ext>
            </a:extLst>
          </p:cNvPr>
          <p:cNvCxnSpPr>
            <a:cxnSpLocks/>
            <a:endCxn id="10" idx="0"/>
          </p:cNvCxnSpPr>
          <p:nvPr/>
        </p:nvCxnSpPr>
        <p:spPr>
          <a:xfrm>
            <a:off x="6295633" y="2066832"/>
            <a:ext cx="1" cy="284748"/>
          </a:xfrm>
          <a:prstGeom prst="straightConnector1">
            <a:avLst/>
          </a:prstGeom>
          <a:ln w="3810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89286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Rectangle 136">
            <a:extLst>
              <a:ext uri="{FF2B5EF4-FFF2-40B4-BE49-F238E27FC236}">
                <a16:creationId xmlns:a16="http://schemas.microsoft.com/office/drawing/2014/main" id="{64C9EE1D-12BB-43F7-9A2A-893578DCA63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43962A31-C54E-4762-B155-59777FED1C7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 useBgFill="1">
        <p:nvSpPr>
          <p:cNvPr id="141" name="Rectangle 140">
            <a:extLst>
              <a:ext uri="{FF2B5EF4-FFF2-40B4-BE49-F238E27FC236}">
                <a16:creationId xmlns:a16="http://schemas.microsoft.com/office/drawing/2014/main" id="{4B392D36-B685-45E0-B197-6EE5D748093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Rectangle 142">
            <a:extLst>
              <a:ext uri="{FF2B5EF4-FFF2-40B4-BE49-F238E27FC236}">
                <a16:creationId xmlns:a16="http://schemas.microsoft.com/office/drawing/2014/main" id="{9DCA8533-CC5E-4754-9A04-047EDE49E0F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367639"/>
            <a:ext cx="11707367" cy="185218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כותרת 1">
            <a:extLst>
              <a:ext uri="{FF2B5EF4-FFF2-40B4-BE49-F238E27FC236}">
                <a16:creationId xmlns:a16="http://schemas.microsoft.com/office/drawing/2014/main" id="{29FA2F2E-D10E-47DD-85BE-C5370C186A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9848" y="4590661"/>
            <a:ext cx="10210862" cy="106569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900" b="1" spc="-100" dirty="0" err="1">
                <a:solidFill>
                  <a:schemeClr val="tx1"/>
                </a:solidFill>
              </a:rPr>
              <a:t>מקורות</a:t>
            </a:r>
            <a:r>
              <a:rPr lang="en-US" sz="5900" b="1" spc="-100" dirty="0">
                <a:solidFill>
                  <a:schemeClr val="tx1"/>
                </a:solidFill>
              </a:rPr>
              <a:t> </a:t>
            </a:r>
            <a:r>
              <a:rPr lang="he-IL" sz="5900" b="1" spc="-100" dirty="0" err="1">
                <a:solidFill>
                  <a:schemeClr val="tx1"/>
                </a:solidFill>
              </a:rPr>
              <a:t>הח</a:t>
            </a:r>
            <a:r>
              <a:rPr lang="en-US" sz="5900" b="1" spc="-100" dirty="0" err="1">
                <a:solidFill>
                  <a:schemeClr val="tx1"/>
                </a:solidFill>
              </a:rPr>
              <a:t>ום</a:t>
            </a:r>
            <a:r>
              <a:rPr lang="en-US" sz="5900" b="1" spc="-100" dirty="0">
                <a:solidFill>
                  <a:schemeClr val="tx1"/>
                </a:solidFill>
              </a:rPr>
              <a:t> </a:t>
            </a:r>
            <a:r>
              <a:rPr lang="en-US" sz="5900" b="1" spc="-100" dirty="0" err="1">
                <a:solidFill>
                  <a:schemeClr val="tx1"/>
                </a:solidFill>
              </a:rPr>
              <a:t>של</a:t>
            </a:r>
            <a:r>
              <a:rPr lang="en-US" sz="5900" b="1" spc="-100" dirty="0">
                <a:solidFill>
                  <a:schemeClr val="tx1"/>
                </a:solidFill>
              </a:rPr>
              <a:t> </a:t>
            </a:r>
            <a:r>
              <a:rPr lang="en-US" sz="5900" b="1" spc="-100" dirty="0" err="1">
                <a:solidFill>
                  <a:schemeClr val="tx1"/>
                </a:solidFill>
              </a:rPr>
              <a:t>הגוף</a:t>
            </a:r>
            <a:endParaRPr lang="en-US" sz="5900" b="1" spc="-100" dirty="0">
              <a:solidFill>
                <a:schemeClr val="tx1"/>
              </a:solidFill>
            </a:endParaRPr>
          </a:p>
        </p:txBody>
      </p:sp>
      <p:pic>
        <p:nvPicPr>
          <p:cNvPr id="1028" name="Picture 4" descr="פרשת יתרו: האם מותר לצייר שמש וירח? - כיכר השבת">
            <a:extLst>
              <a:ext uri="{FF2B5EF4-FFF2-40B4-BE49-F238E27FC236}">
                <a16:creationId xmlns:a16="http://schemas.microsoft.com/office/drawing/2014/main" id="{46DB757B-243F-4C95-9472-0056D03B4B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63691" y="915824"/>
            <a:ext cx="4789994" cy="2694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10 דברים חיוניים אשר כלבים מלמדים אותנו - Dogs For People">
            <a:extLst>
              <a:ext uri="{FF2B5EF4-FFF2-40B4-BE49-F238E27FC236}">
                <a16:creationId xmlns:a16="http://schemas.microsoft.com/office/drawing/2014/main" id="{6053218E-CE15-43BF-A9D9-43E79B6E0A2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08" r="-1" b="12401"/>
          <a:stretch/>
        </p:blipFill>
        <p:spPr bwMode="auto">
          <a:xfrm>
            <a:off x="6338316" y="915497"/>
            <a:ext cx="4789992" cy="2695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תיבת טקסט 5">
            <a:extLst>
              <a:ext uri="{FF2B5EF4-FFF2-40B4-BE49-F238E27FC236}">
                <a16:creationId xmlns:a16="http://schemas.microsoft.com/office/drawing/2014/main" id="{1075CB79-69F1-45AC-B3C5-74047057C4F3}"/>
              </a:ext>
            </a:extLst>
          </p:cNvPr>
          <p:cNvSpPr txBox="1"/>
          <p:nvPr/>
        </p:nvSpPr>
        <p:spPr>
          <a:xfrm>
            <a:off x="6338316" y="3543506"/>
            <a:ext cx="47899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he-IL" b="1" dirty="0"/>
              <a:t>חום פנימי הנפלט בתהליך הנשימה התאית ובתהליכי חילוף חומרים נוספים המתרחשים בתא. </a:t>
            </a:r>
            <a:endParaRPr lang="en-US" b="1" dirty="0"/>
          </a:p>
        </p:txBody>
      </p:sp>
      <p:sp>
        <p:nvSpPr>
          <p:cNvPr id="18" name="תיבת טקסט 17">
            <a:extLst>
              <a:ext uri="{FF2B5EF4-FFF2-40B4-BE49-F238E27FC236}">
                <a16:creationId xmlns:a16="http://schemas.microsoft.com/office/drawing/2014/main" id="{E3AD68F3-8E2E-428F-9526-9072BBDBE9E5}"/>
              </a:ext>
            </a:extLst>
          </p:cNvPr>
          <p:cNvSpPr txBox="1"/>
          <p:nvPr/>
        </p:nvSpPr>
        <p:spPr>
          <a:xfrm>
            <a:off x="6338315" y="484254"/>
            <a:ext cx="47899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he-IL" sz="2400" b="1" dirty="0"/>
              <a:t>חום מטבולי</a:t>
            </a:r>
            <a:endParaRPr lang="en-US" sz="2400" b="1" dirty="0"/>
          </a:p>
        </p:txBody>
      </p:sp>
      <p:sp>
        <p:nvSpPr>
          <p:cNvPr id="19" name="תיבת טקסט 18">
            <a:extLst>
              <a:ext uri="{FF2B5EF4-FFF2-40B4-BE49-F238E27FC236}">
                <a16:creationId xmlns:a16="http://schemas.microsoft.com/office/drawing/2014/main" id="{C73D37FF-7EFA-4E3B-87D2-E30F33460D4D}"/>
              </a:ext>
            </a:extLst>
          </p:cNvPr>
          <p:cNvSpPr txBox="1"/>
          <p:nvPr/>
        </p:nvSpPr>
        <p:spPr>
          <a:xfrm>
            <a:off x="1063690" y="453832"/>
            <a:ext cx="47899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he-IL" sz="2400" b="1" dirty="0"/>
              <a:t>חום חיצוני</a:t>
            </a:r>
            <a:endParaRPr lang="en-US" sz="2400" b="1" dirty="0"/>
          </a:p>
        </p:txBody>
      </p:sp>
      <p:sp>
        <p:nvSpPr>
          <p:cNvPr id="20" name="תיבת טקסט 19">
            <a:extLst>
              <a:ext uri="{FF2B5EF4-FFF2-40B4-BE49-F238E27FC236}">
                <a16:creationId xmlns:a16="http://schemas.microsoft.com/office/drawing/2014/main" id="{3C7B35D8-E0F1-49AB-A956-FA4959A38F30}"/>
              </a:ext>
            </a:extLst>
          </p:cNvPr>
          <p:cNvSpPr txBox="1"/>
          <p:nvPr/>
        </p:nvSpPr>
        <p:spPr>
          <a:xfrm>
            <a:off x="1063690" y="3565522"/>
            <a:ext cx="47899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he-IL" b="1" dirty="0"/>
              <a:t>חום הנקלט מהסביבה.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83187255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A1F71A2D-4156-41A0-9468-3025FE50C3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1">
              <a:lnSpc>
                <a:spcPct val="150000"/>
              </a:lnSpc>
            </a:pPr>
            <a:r>
              <a:rPr lang="he-IL" b="1" dirty="0">
                <a:solidFill>
                  <a:schemeClr val="tx1"/>
                </a:solidFill>
              </a:rPr>
              <a:t>גורמים המשפיעים על גדילת בע"ח – </a:t>
            </a:r>
            <a:r>
              <a:rPr lang="he-IL" b="1" u="sng" dirty="0">
                <a:solidFill>
                  <a:schemeClr val="tx1"/>
                </a:solidFill>
              </a:rPr>
              <a:t>טמפ' סביבה</a:t>
            </a:r>
            <a:endParaRPr lang="en-US" b="1" u="sng" dirty="0">
              <a:solidFill>
                <a:schemeClr val="tx1"/>
              </a:solidFill>
            </a:endParaRPr>
          </a:p>
        </p:txBody>
      </p:sp>
      <p:sp>
        <p:nvSpPr>
          <p:cNvPr id="4" name="מלבן: פינות מעוגלות 3">
            <a:extLst>
              <a:ext uri="{FF2B5EF4-FFF2-40B4-BE49-F238E27FC236}">
                <a16:creationId xmlns:a16="http://schemas.microsoft.com/office/drawing/2014/main" id="{F197B5A6-24A2-43B6-A04E-660FC8280F1E}"/>
              </a:ext>
            </a:extLst>
          </p:cNvPr>
          <p:cNvSpPr/>
          <p:nvPr/>
        </p:nvSpPr>
        <p:spPr>
          <a:xfrm>
            <a:off x="8285747" y="782992"/>
            <a:ext cx="2406316" cy="929552"/>
          </a:xfrm>
          <a:prstGeom prst="roundRect">
            <a:avLst/>
          </a:prstGeom>
          <a:solidFill>
            <a:srgbClr val="FF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e-IL" sz="2400" b="1" dirty="0">
                <a:solidFill>
                  <a:schemeClr val="tx1"/>
                </a:solidFill>
              </a:rPr>
              <a:t>טמפ' סביבה גבוהה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5" name="מלבן: פינות מעוגלות 4">
            <a:extLst>
              <a:ext uri="{FF2B5EF4-FFF2-40B4-BE49-F238E27FC236}">
                <a16:creationId xmlns:a16="http://schemas.microsoft.com/office/drawing/2014/main" id="{DC093BB7-FB9C-4AFE-9B6C-8FE94DC69266}"/>
              </a:ext>
            </a:extLst>
          </p:cNvPr>
          <p:cNvSpPr/>
          <p:nvPr/>
        </p:nvSpPr>
        <p:spPr>
          <a:xfrm>
            <a:off x="8285747" y="2120484"/>
            <a:ext cx="2406316" cy="92955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e-IL" sz="2800" b="1" dirty="0">
                <a:solidFill>
                  <a:schemeClr val="tx1"/>
                </a:solidFill>
              </a:rPr>
              <a:t>טמפ' גוף עולה</a:t>
            </a: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6" name="מלבן: פינות מעוגלות 5">
            <a:extLst>
              <a:ext uri="{FF2B5EF4-FFF2-40B4-BE49-F238E27FC236}">
                <a16:creationId xmlns:a16="http://schemas.microsoft.com/office/drawing/2014/main" id="{2DC60503-79F2-4808-9C48-D4682C68AF7B}"/>
              </a:ext>
            </a:extLst>
          </p:cNvPr>
          <p:cNvSpPr/>
          <p:nvPr/>
        </p:nvSpPr>
        <p:spPr>
          <a:xfrm>
            <a:off x="8285747" y="3457976"/>
            <a:ext cx="2406316" cy="92955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e-IL" sz="2000" b="1" dirty="0">
                <a:solidFill>
                  <a:schemeClr val="tx1"/>
                </a:solidFill>
              </a:rPr>
              <a:t>הפעלת מנגנונים לשמירה על טמפ' הגוף</a:t>
            </a: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7" name="מלבן: פינות מעוגלות 6">
            <a:extLst>
              <a:ext uri="{FF2B5EF4-FFF2-40B4-BE49-F238E27FC236}">
                <a16:creationId xmlns:a16="http://schemas.microsoft.com/office/drawing/2014/main" id="{EFF5679F-DD54-416E-B151-170578EAAA69}"/>
              </a:ext>
            </a:extLst>
          </p:cNvPr>
          <p:cNvSpPr/>
          <p:nvPr/>
        </p:nvSpPr>
        <p:spPr>
          <a:xfrm>
            <a:off x="9532765" y="4795468"/>
            <a:ext cx="2406316" cy="92955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e-IL" b="1" dirty="0">
                <a:solidFill>
                  <a:schemeClr val="tx1"/>
                </a:solidFill>
              </a:rPr>
              <a:t>אנרגיה מושקעת בהקטנת ייצור חום ובאיבוד חום לסביבה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8" name="מלבן: פינות מעוגלות 7">
            <a:extLst>
              <a:ext uri="{FF2B5EF4-FFF2-40B4-BE49-F238E27FC236}">
                <a16:creationId xmlns:a16="http://schemas.microsoft.com/office/drawing/2014/main" id="{86F204E4-CE23-4F2E-89C6-E775CCD918FD}"/>
              </a:ext>
            </a:extLst>
          </p:cNvPr>
          <p:cNvSpPr/>
          <p:nvPr/>
        </p:nvSpPr>
        <p:spPr>
          <a:xfrm>
            <a:off x="6456691" y="4795468"/>
            <a:ext cx="2406316" cy="1279540"/>
          </a:xfrm>
          <a:prstGeom prst="roundRect">
            <a:avLst/>
          </a:prstGeom>
          <a:solidFill>
            <a:srgbClr val="FFFF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e-IL" sz="2800" b="1" dirty="0">
                <a:solidFill>
                  <a:schemeClr val="tx1"/>
                </a:solidFill>
              </a:rPr>
              <a:t>פחות אנרגיה מושקעת ביצרנות</a:t>
            </a: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9" name="מלבן: פינות מעוגלות 8">
            <a:extLst>
              <a:ext uri="{FF2B5EF4-FFF2-40B4-BE49-F238E27FC236}">
                <a16:creationId xmlns:a16="http://schemas.microsoft.com/office/drawing/2014/main" id="{DF7B73B4-144C-47D7-91E6-FF2DC11B2FA8}"/>
              </a:ext>
            </a:extLst>
          </p:cNvPr>
          <p:cNvSpPr/>
          <p:nvPr/>
        </p:nvSpPr>
        <p:spPr>
          <a:xfrm>
            <a:off x="4539916" y="782992"/>
            <a:ext cx="2406316" cy="929552"/>
          </a:xfrm>
          <a:prstGeom prst="roundRect">
            <a:avLst/>
          </a:prstGeom>
          <a:solidFill>
            <a:srgbClr val="00206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e-IL" sz="2400" b="1" dirty="0">
                <a:solidFill>
                  <a:schemeClr val="bg1"/>
                </a:solidFill>
              </a:rPr>
              <a:t>טמפ' סביבה נמוכה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0" name="מלבן: פינות מעוגלות 9">
            <a:extLst>
              <a:ext uri="{FF2B5EF4-FFF2-40B4-BE49-F238E27FC236}">
                <a16:creationId xmlns:a16="http://schemas.microsoft.com/office/drawing/2014/main" id="{296BFB7C-1FCC-450C-AEC7-201E20753C2E}"/>
              </a:ext>
            </a:extLst>
          </p:cNvPr>
          <p:cNvSpPr/>
          <p:nvPr/>
        </p:nvSpPr>
        <p:spPr>
          <a:xfrm>
            <a:off x="4539916" y="2120484"/>
            <a:ext cx="2406316" cy="92955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e-IL" sz="2800" b="1" dirty="0">
                <a:solidFill>
                  <a:schemeClr val="tx1"/>
                </a:solidFill>
              </a:rPr>
              <a:t>טמפ' גוף יורדת</a:t>
            </a: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11" name="מלבן: פינות מעוגלות 10">
            <a:extLst>
              <a:ext uri="{FF2B5EF4-FFF2-40B4-BE49-F238E27FC236}">
                <a16:creationId xmlns:a16="http://schemas.microsoft.com/office/drawing/2014/main" id="{265287C1-9D53-4B20-A5A1-DE5FD7F181F9}"/>
              </a:ext>
            </a:extLst>
          </p:cNvPr>
          <p:cNvSpPr/>
          <p:nvPr/>
        </p:nvSpPr>
        <p:spPr>
          <a:xfrm>
            <a:off x="4539916" y="3457976"/>
            <a:ext cx="2406316" cy="92955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e-IL" sz="2000" b="1" dirty="0">
                <a:solidFill>
                  <a:schemeClr val="tx1"/>
                </a:solidFill>
              </a:rPr>
              <a:t>הפעלת מנגנונים לשמירה על טמפ' הגוף</a:t>
            </a: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12" name="מלבן: פינות מעוגלות 11">
            <a:extLst>
              <a:ext uri="{FF2B5EF4-FFF2-40B4-BE49-F238E27FC236}">
                <a16:creationId xmlns:a16="http://schemas.microsoft.com/office/drawing/2014/main" id="{27FB4AA1-7231-43BA-8EBB-3D5BC4EB13CD}"/>
              </a:ext>
            </a:extLst>
          </p:cNvPr>
          <p:cNvSpPr/>
          <p:nvPr/>
        </p:nvSpPr>
        <p:spPr>
          <a:xfrm>
            <a:off x="3380618" y="4795468"/>
            <a:ext cx="2406316" cy="92955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e-IL" b="1" dirty="0">
                <a:solidFill>
                  <a:schemeClr val="tx1"/>
                </a:solidFill>
              </a:rPr>
              <a:t>אנרגיה מושקעת ביצור חום ובמניעת איבוד חום לסביבה</a:t>
            </a:r>
            <a:endParaRPr lang="en-US" b="1" dirty="0">
              <a:solidFill>
                <a:schemeClr val="tx1"/>
              </a:solidFill>
            </a:endParaRPr>
          </a:p>
        </p:txBody>
      </p:sp>
      <p:cxnSp>
        <p:nvCxnSpPr>
          <p:cNvPr id="14" name="מחבר חץ ישר 13">
            <a:extLst>
              <a:ext uri="{FF2B5EF4-FFF2-40B4-BE49-F238E27FC236}">
                <a16:creationId xmlns:a16="http://schemas.microsoft.com/office/drawing/2014/main" id="{ACD84304-49EE-488A-8E06-CC29A6AC151D}"/>
              </a:ext>
            </a:extLst>
          </p:cNvPr>
          <p:cNvCxnSpPr>
            <a:stCxn id="4" idx="2"/>
            <a:endCxn id="5" idx="0"/>
          </p:cNvCxnSpPr>
          <p:nvPr/>
        </p:nvCxnSpPr>
        <p:spPr>
          <a:xfrm>
            <a:off x="9488905" y="1712544"/>
            <a:ext cx="0" cy="40794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מחבר חץ ישר 14">
            <a:extLst>
              <a:ext uri="{FF2B5EF4-FFF2-40B4-BE49-F238E27FC236}">
                <a16:creationId xmlns:a16="http://schemas.microsoft.com/office/drawing/2014/main" id="{8DB243D7-F317-4C5F-826A-BBD936B3D2DF}"/>
              </a:ext>
            </a:extLst>
          </p:cNvPr>
          <p:cNvCxnSpPr/>
          <p:nvPr/>
        </p:nvCxnSpPr>
        <p:spPr>
          <a:xfrm>
            <a:off x="9488905" y="3050036"/>
            <a:ext cx="0" cy="40794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מחבר חץ ישר 15">
            <a:extLst>
              <a:ext uri="{FF2B5EF4-FFF2-40B4-BE49-F238E27FC236}">
                <a16:creationId xmlns:a16="http://schemas.microsoft.com/office/drawing/2014/main" id="{9E29F956-300C-4F5C-8214-2F3EF33ED3DD}"/>
              </a:ext>
            </a:extLst>
          </p:cNvPr>
          <p:cNvCxnSpPr>
            <a:cxnSpLocks/>
            <a:endCxn id="7" idx="0"/>
          </p:cNvCxnSpPr>
          <p:nvPr/>
        </p:nvCxnSpPr>
        <p:spPr>
          <a:xfrm>
            <a:off x="9532765" y="4387528"/>
            <a:ext cx="1203158" cy="40794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מחבר חץ ישר 17">
            <a:extLst>
              <a:ext uri="{FF2B5EF4-FFF2-40B4-BE49-F238E27FC236}">
                <a16:creationId xmlns:a16="http://schemas.microsoft.com/office/drawing/2014/main" id="{D1D2B3B5-99B4-4965-90AC-5FCFDC15EAF6}"/>
              </a:ext>
            </a:extLst>
          </p:cNvPr>
          <p:cNvCxnSpPr>
            <a:cxnSpLocks/>
            <a:endCxn id="8" idx="0"/>
          </p:cNvCxnSpPr>
          <p:nvPr/>
        </p:nvCxnSpPr>
        <p:spPr>
          <a:xfrm flipH="1">
            <a:off x="7659849" y="4387528"/>
            <a:ext cx="1872916" cy="40794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מחבר חץ ישר 19">
            <a:extLst>
              <a:ext uri="{FF2B5EF4-FFF2-40B4-BE49-F238E27FC236}">
                <a16:creationId xmlns:a16="http://schemas.microsoft.com/office/drawing/2014/main" id="{266422F6-357A-40D6-BA1A-BAB6B48DC438}"/>
              </a:ext>
            </a:extLst>
          </p:cNvPr>
          <p:cNvCxnSpPr/>
          <p:nvPr/>
        </p:nvCxnSpPr>
        <p:spPr>
          <a:xfrm>
            <a:off x="5754850" y="1712544"/>
            <a:ext cx="0" cy="407940"/>
          </a:xfrm>
          <a:prstGeom prst="straightConnector1">
            <a:avLst/>
          </a:prstGeom>
          <a:ln w="5715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מחבר חץ ישר 20">
            <a:extLst>
              <a:ext uri="{FF2B5EF4-FFF2-40B4-BE49-F238E27FC236}">
                <a16:creationId xmlns:a16="http://schemas.microsoft.com/office/drawing/2014/main" id="{DD2BE9B1-B5FC-48FB-929A-6E0F8F30B3C5}"/>
              </a:ext>
            </a:extLst>
          </p:cNvPr>
          <p:cNvCxnSpPr/>
          <p:nvPr/>
        </p:nvCxnSpPr>
        <p:spPr>
          <a:xfrm>
            <a:off x="5786934" y="3050036"/>
            <a:ext cx="0" cy="407940"/>
          </a:xfrm>
          <a:prstGeom prst="straightConnector1">
            <a:avLst/>
          </a:prstGeom>
          <a:ln w="5715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מחבר חץ ישר 21">
            <a:extLst>
              <a:ext uri="{FF2B5EF4-FFF2-40B4-BE49-F238E27FC236}">
                <a16:creationId xmlns:a16="http://schemas.microsoft.com/office/drawing/2014/main" id="{BBABF610-895B-4122-872D-FE1DE91885D7}"/>
              </a:ext>
            </a:extLst>
          </p:cNvPr>
          <p:cNvCxnSpPr>
            <a:cxnSpLocks/>
          </p:cNvCxnSpPr>
          <p:nvPr/>
        </p:nvCxnSpPr>
        <p:spPr>
          <a:xfrm flipH="1">
            <a:off x="4539916" y="4387528"/>
            <a:ext cx="1214934" cy="407940"/>
          </a:xfrm>
          <a:prstGeom prst="straightConnector1">
            <a:avLst/>
          </a:prstGeom>
          <a:ln w="5715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מחבר חץ ישר 23">
            <a:extLst>
              <a:ext uri="{FF2B5EF4-FFF2-40B4-BE49-F238E27FC236}">
                <a16:creationId xmlns:a16="http://schemas.microsoft.com/office/drawing/2014/main" id="{30BAB3B7-72B0-4588-83AA-D30A60D681E1}"/>
              </a:ext>
            </a:extLst>
          </p:cNvPr>
          <p:cNvCxnSpPr>
            <a:cxnSpLocks/>
            <a:endCxn id="8" idx="0"/>
          </p:cNvCxnSpPr>
          <p:nvPr/>
        </p:nvCxnSpPr>
        <p:spPr>
          <a:xfrm>
            <a:off x="5754850" y="4387528"/>
            <a:ext cx="1904999" cy="407940"/>
          </a:xfrm>
          <a:prstGeom prst="straightConnector1">
            <a:avLst/>
          </a:prstGeom>
          <a:ln w="5715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185565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A1DFCBE5-52C1-48A9-89CF-E7D68CCA162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B17C8F6-D357-4254-BBAC-96B01EEBE16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647203"/>
            <a:ext cx="11707367" cy="2572622"/>
          </a:xfrm>
          <a:prstGeom prst="rect">
            <a:avLst/>
          </a:prstGeom>
          <a:solidFill>
            <a:srgbClr val="878A8B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כותרת 1">
            <a:extLst>
              <a:ext uri="{FF2B5EF4-FFF2-40B4-BE49-F238E27FC236}">
                <a16:creationId xmlns:a16="http://schemas.microsoft.com/office/drawing/2014/main" id="{A54FFBBF-E6C5-4629-AA94-45B0D92DB9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936434"/>
            <a:ext cx="4381500" cy="1994160"/>
          </a:xfrm>
        </p:spPr>
        <p:txBody>
          <a:bodyPr>
            <a:normAutofit/>
          </a:bodyPr>
          <a:lstStyle/>
          <a:p>
            <a:pPr algn="r" rtl="1"/>
            <a:r>
              <a:rPr lang="he-IL" sz="4400" b="1" dirty="0"/>
              <a:t>תנאי האקלים משפיעים על...</a:t>
            </a:r>
            <a:endParaRPr lang="en-US" sz="4400" b="1" dirty="0"/>
          </a:p>
        </p:txBody>
      </p:sp>
      <p:pic>
        <p:nvPicPr>
          <p:cNvPr id="4" name="Picture 2" descr="Image result for ‫פרווה חיות‬‎">
            <a:extLst>
              <a:ext uri="{FF2B5EF4-FFF2-40B4-BE49-F238E27FC236}">
                <a16:creationId xmlns:a16="http://schemas.microsoft.com/office/drawing/2014/main" id="{8DE7566B-62CB-4E1A-9895-A24BC526F1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20897" y="633927"/>
            <a:ext cx="4432788" cy="2726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Image result for ‫מכון חליבה‬‎">
            <a:extLst>
              <a:ext uri="{FF2B5EF4-FFF2-40B4-BE49-F238E27FC236}">
                <a16:creationId xmlns:a16="http://schemas.microsoft.com/office/drawing/2014/main" id="{0F667C4A-B34A-4C7F-AE1F-7639FB1E5F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38316" y="633927"/>
            <a:ext cx="4114966" cy="2726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EC07994D-20D8-4AAC-83E3-98435726AF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60709" y="3647204"/>
            <a:ext cx="8046657" cy="2572622"/>
          </a:xfrm>
        </p:spPr>
        <p:txBody>
          <a:bodyPr>
            <a:normAutofit/>
          </a:bodyPr>
          <a:lstStyle/>
          <a:p>
            <a:pPr algn="r" rtl="1">
              <a:buFont typeface="Wingdings" panose="05000000000000000000" pitchFamily="2" charset="2"/>
              <a:buChar char="Ø"/>
            </a:pPr>
            <a:r>
              <a:rPr lang="he-IL" b="1" dirty="0">
                <a:solidFill>
                  <a:srgbClr val="FFFFFF"/>
                </a:solidFill>
              </a:rPr>
              <a:t>פריון – טמפ' גבוהה פוגעת בייצור תאי זוויג.</a:t>
            </a:r>
          </a:p>
          <a:p>
            <a:pPr algn="r" rtl="1">
              <a:buFont typeface="Wingdings" panose="05000000000000000000" pitchFamily="2" charset="2"/>
              <a:buChar char="Ø"/>
            </a:pPr>
            <a:r>
              <a:rPr lang="he-IL" b="1" dirty="0">
                <a:solidFill>
                  <a:srgbClr val="FFFFFF"/>
                </a:solidFill>
              </a:rPr>
              <a:t>מבנה וצפיפות נוצות ופרווה.</a:t>
            </a:r>
          </a:p>
          <a:p>
            <a:pPr algn="r" rtl="1">
              <a:buFont typeface="Wingdings" panose="05000000000000000000" pitchFamily="2" charset="2"/>
              <a:buChar char="Ø"/>
            </a:pPr>
            <a:r>
              <a:rPr lang="he-IL" b="1" dirty="0">
                <a:solidFill>
                  <a:srgbClr val="FFFFFF"/>
                </a:solidFill>
              </a:rPr>
              <a:t>ייצור – חלב \ ביצים ועוד.</a:t>
            </a:r>
          </a:p>
          <a:p>
            <a:pPr marL="0" indent="0" algn="r" rtl="1">
              <a:buNone/>
            </a:pPr>
            <a:endParaRPr lang="he-IL" b="1" dirty="0">
              <a:solidFill>
                <a:srgbClr val="FFFFFF"/>
              </a:solidFill>
            </a:endParaRPr>
          </a:p>
          <a:p>
            <a:pPr marL="0" indent="0" algn="r" rtl="1">
              <a:buNone/>
            </a:pPr>
            <a:r>
              <a:rPr lang="he-IL" b="1" dirty="0">
                <a:solidFill>
                  <a:srgbClr val="FFFFFF"/>
                </a:solidFill>
              </a:rPr>
              <a:t>טמפ' לא מתאימה = הפסד תוצרת = הפסד כספי לחקלאי</a:t>
            </a:r>
            <a:endParaRPr lang="en-US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39097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AF960C3A-794C-4826-9F46-1D93EF1060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he-IL" b="1" dirty="0">
                <a:solidFill>
                  <a:srgbClr val="002060"/>
                </a:solidFill>
              </a:rPr>
              <a:t>החקלאי משקיע משאבים בוויסות טמפ'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6" name="מציין מיקום תוכן 5">
            <a:extLst>
              <a:ext uri="{FF2B5EF4-FFF2-40B4-BE49-F238E27FC236}">
                <a16:creationId xmlns:a16="http://schemas.microsoft.com/office/drawing/2014/main" id="{3AD3C2A2-49EE-40D0-B737-FBA4F4415A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53319" y="790194"/>
            <a:ext cx="8322731" cy="5268468"/>
          </a:xfrm>
        </p:spPr>
        <p:txBody>
          <a:bodyPr anchor="t">
            <a:normAutofit/>
          </a:bodyPr>
          <a:lstStyle/>
          <a:p>
            <a:pPr marL="0" indent="0" algn="r" rtl="1">
              <a:buNone/>
            </a:pPr>
            <a:r>
              <a:rPr lang="he-IL" sz="4000" b="1" u="sng" dirty="0">
                <a:solidFill>
                  <a:srgbClr val="002060"/>
                </a:solidFill>
              </a:rPr>
              <a:t>במזג אויר חם:</a:t>
            </a:r>
          </a:p>
          <a:p>
            <a:pPr marL="0" indent="0" algn="r" rtl="1">
              <a:buNone/>
            </a:pPr>
            <a:endParaRPr lang="en-US" sz="4000" b="1" dirty="0">
              <a:solidFill>
                <a:srgbClr val="002060"/>
              </a:solidFill>
            </a:endParaRPr>
          </a:p>
        </p:txBody>
      </p:sp>
      <p:graphicFrame>
        <p:nvGraphicFramePr>
          <p:cNvPr id="8" name="דיאגרמה 7">
            <a:extLst>
              <a:ext uri="{FF2B5EF4-FFF2-40B4-BE49-F238E27FC236}">
                <a16:creationId xmlns:a16="http://schemas.microsoft.com/office/drawing/2014/main" id="{139F170D-10C6-4770-99FB-BCF32C90F59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60475361"/>
              </p:ext>
            </p:extLst>
          </p:nvPr>
        </p:nvGraphicFramePr>
        <p:xfrm>
          <a:off x="0" y="0"/>
          <a:ext cx="12191999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8129300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AF960C3A-794C-4826-9F46-1D93EF1060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he-IL" b="1" dirty="0">
                <a:solidFill>
                  <a:srgbClr val="002060"/>
                </a:solidFill>
              </a:rPr>
              <a:t>החקלאי משקיע משאבים בוויסות טמפ'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6" name="מציין מיקום תוכן 5">
            <a:extLst>
              <a:ext uri="{FF2B5EF4-FFF2-40B4-BE49-F238E27FC236}">
                <a16:creationId xmlns:a16="http://schemas.microsoft.com/office/drawing/2014/main" id="{3AD3C2A2-49EE-40D0-B737-FBA4F4415A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53319" y="790194"/>
            <a:ext cx="8322731" cy="5268468"/>
          </a:xfrm>
        </p:spPr>
        <p:txBody>
          <a:bodyPr anchor="t">
            <a:normAutofit/>
          </a:bodyPr>
          <a:lstStyle/>
          <a:p>
            <a:pPr marL="0" indent="0" algn="r" rtl="1">
              <a:buNone/>
            </a:pPr>
            <a:r>
              <a:rPr lang="he-IL" sz="4000" b="1" u="sng" dirty="0">
                <a:solidFill>
                  <a:srgbClr val="002060"/>
                </a:solidFill>
              </a:rPr>
              <a:t>במזג אויר קר:</a:t>
            </a:r>
          </a:p>
          <a:p>
            <a:pPr marL="0" indent="0" algn="r" rtl="1">
              <a:buNone/>
            </a:pPr>
            <a:endParaRPr lang="en-US" sz="4000" b="1" dirty="0">
              <a:solidFill>
                <a:srgbClr val="002060"/>
              </a:solidFill>
            </a:endParaRPr>
          </a:p>
        </p:txBody>
      </p:sp>
      <p:graphicFrame>
        <p:nvGraphicFramePr>
          <p:cNvPr id="8" name="דיאגרמה 7">
            <a:extLst>
              <a:ext uri="{FF2B5EF4-FFF2-40B4-BE49-F238E27FC236}">
                <a16:creationId xmlns:a16="http://schemas.microsoft.com/office/drawing/2014/main" id="{139F170D-10C6-4770-99FB-BCF32C90F59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98519717"/>
              </p:ext>
            </p:extLst>
          </p:nvPr>
        </p:nvGraphicFramePr>
        <p:xfrm>
          <a:off x="2011680" y="1584960"/>
          <a:ext cx="8458199" cy="5120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9739094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3" name="Rectangle 72">
            <a:extLst>
              <a:ext uri="{FF2B5EF4-FFF2-40B4-BE49-F238E27FC236}">
                <a16:creationId xmlns:a16="http://schemas.microsoft.com/office/drawing/2014/main" id="{3033C1FA-44DC-4135-AC8E-99278C31781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8481A727-51BA-47CD-BDF2-F800D0449B7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761999"/>
            <a:ext cx="4642228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כותרת 1">
            <a:extLst>
              <a:ext uri="{FF2B5EF4-FFF2-40B4-BE49-F238E27FC236}">
                <a16:creationId xmlns:a16="http://schemas.microsoft.com/office/drawing/2014/main" id="{AF960C3A-794C-4826-9F46-1D93EF1060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9249" y="749931"/>
            <a:ext cx="4016116" cy="1255469"/>
          </a:xfrm>
        </p:spPr>
        <p:txBody>
          <a:bodyPr>
            <a:normAutofit/>
          </a:bodyPr>
          <a:lstStyle/>
          <a:p>
            <a:pPr algn="ctr" rtl="1"/>
            <a:r>
              <a:rPr lang="he-IL" sz="3100" b="1" dirty="0">
                <a:solidFill>
                  <a:schemeClr val="tx1"/>
                </a:solidFill>
              </a:rPr>
              <a:t>החקלאי משקיע משאבים בוויסות טמפ'</a:t>
            </a:r>
            <a:endParaRPr lang="en-US" sz="3100" b="1" dirty="0">
              <a:solidFill>
                <a:schemeClr val="tx1"/>
              </a:solidFill>
            </a:endParaRPr>
          </a:p>
        </p:txBody>
      </p:sp>
      <p:sp>
        <p:nvSpPr>
          <p:cNvPr id="6" name="מציין מיקום תוכן 5">
            <a:extLst>
              <a:ext uri="{FF2B5EF4-FFF2-40B4-BE49-F238E27FC236}">
                <a16:creationId xmlns:a16="http://schemas.microsoft.com/office/drawing/2014/main" id="{3AD3C2A2-49EE-40D0-B737-FBA4F4415A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2005400"/>
            <a:ext cx="4642228" cy="4084503"/>
          </a:xfrm>
        </p:spPr>
        <p:txBody>
          <a:bodyPr anchor="t">
            <a:normAutofit/>
          </a:bodyPr>
          <a:lstStyle/>
          <a:p>
            <a:pPr algn="r" rtl="1">
              <a:buFont typeface="Courier New" panose="02070309020205020404" pitchFamily="49" charset="0"/>
              <a:buChar char="o"/>
            </a:pPr>
            <a:r>
              <a:rPr lang="he-IL" sz="2400" b="1" dirty="0">
                <a:solidFill>
                  <a:srgbClr val="002060"/>
                </a:solidFill>
              </a:rPr>
              <a:t>בחירת גזע מתאים – לא כל בע"ח יכול להתקיים בכל מזג אויר.</a:t>
            </a:r>
          </a:p>
          <a:p>
            <a:pPr algn="r" rtl="1">
              <a:buFont typeface="Courier New" panose="02070309020205020404" pitchFamily="49" charset="0"/>
              <a:buChar char="o"/>
            </a:pPr>
            <a:endParaRPr lang="he-IL" sz="2400" b="1" dirty="0">
              <a:solidFill>
                <a:srgbClr val="002060"/>
              </a:solidFill>
            </a:endParaRPr>
          </a:p>
          <a:p>
            <a:pPr algn="r" rtl="1">
              <a:buFont typeface="Wingdings" panose="05000000000000000000" pitchFamily="2" charset="2"/>
              <a:buChar char="Ø"/>
            </a:pPr>
            <a:r>
              <a:rPr lang="he-IL" sz="2400" b="1" dirty="0">
                <a:solidFill>
                  <a:srgbClr val="002060"/>
                </a:solidFill>
              </a:rPr>
              <a:t>חשיפת בע"ח לתנאי אקלים ולהרגילו אליו.</a:t>
            </a:r>
          </a:p>
          <a:p>
            <a:pPr algn="r" rtl="1">
              <a:buFont typeface="Wingdings" panose="05000000000000000000" pitchFamily="2" charset="2"/>
              <a:buChar char="Ø"/>
            </a:pPr>
            <a:endParaRPr lang="he-IL" sz="2400" b="1" dirty="0">
              <a:solidFill>
                <a:srgbClr val="002060"/>
              </a:solidFill>
            </a:endParaRPr>
          </a:p>
          <a:p>
            <a:pPr algn="r" rtl="1">
              <a:buFont typeface="Wingdings" panose="05000000000000000000" pitchFamily="2" charset="2"/>
              <a:buChar char="Ø"/>
            </a:pPr>
            <a:r>
              <a:rPr lang="he-IL" sz="2400" b="1" dirty="0">
                <a:solidFill>
                  <a:srgbClr val="002060"/>
                </a:solidFill>
              </a:rPr>
              <a:t>יצירת זנים עמידים באמצעות הכלאות.</a:t>
            </a:r>
          </a:p>
          <a:p>
            <a:pPr marL="0" indent="0" algn="r" rtl="1">
              <a:buNone/>
            </a:pPr>
            <a:endParaRPr lang="en-US" sz="2400" b="1" dirty="0">
              <a:solidFill>
                <a:srgbClr val="002060"/>
              </a:solidFill>
            </a:endParaRP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4A94605C-0EB2-4FA5-B05F-7BC682EA274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408840" y="758952"/>
            <a:ext cx="2079069" cy="234427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E1D58C79-C053-45C6-AB6A-6BE55965B2E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37463" y="4080912"/>
            <a:ext cx="2157385" cy="2008992"/>
          </a:xfrm>
          <a:prstGeom prst="rect">
            <a:avLst/>
          </a:prstGeom>
          <a:solidFill>
            <a:schemeClr val="tx1">
              <a:lumMod val="50000"/>
              <a:lumOff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194" name="Picture 2" descr="סן ברנרד - Saint Bernard הידעתם? מקור... - מידן כחלון - מנהיג ...">
            <a:extLst>
              <a:ext uri="{FF2B5EF4-FFF2-40B4-BE49-F238E27FC236}">
                <a16:creationId xmlns:a16="http://schemas.microsoft.com/office/drawing/2014/main" id="{99069FB5-5F00-4ECD-8087-50C41E73B72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67" r="3" b="3"/>
          <a:stretch/>
        </p:blipFill>
        <p:spPr bwMode="auto">
          <a:xfrm>
            <a:off x="7460907" y="3264090"/>
            <a:ext cx="4027002" cy="2825813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סוסים בשלג‎ - YouTube">
            <a:extLst>
              <a:ext uri="{FF2B5EF4-FFF2-40B4-BE49-F238E27FC236}">
                <a16:creationId xmlns:a16="http://schemas.microsoft.com/office/drawing/2014/main" id="{1A17CD17-88CC-443C-99AD-FFBB55B46E3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07" b="2"/>
          <a:stretch/>
        </p:blipFill>
        <p:spPr bwMode="auto">
          <a:xfrm>
            <a:off x="5137461" y="758952"/>
            <a:ext cx="4113439" cy="3161093"/>
          </a:xfrm>
          <a:custGeom>
            <a:avLst/>
            <a:gdLst/>
            <a:ahLst/>
            <a:cxnLst/>
            <a:rect l="l" t="t" r="r" b="b"/>
            <a:pathLst>
              <a:path w="4113439" h="3161093">
                <a:moveTo>
                  <a:pt x="0" y="0"/>
                </a:moveTo>
                <a:lnTo>
                  <a:pt x="4113439" y="0"/>
                </a:lnTo>
                <a:lnTo>
                  <a:pt x="4113439" y="2344272"/>
                </a:lnTo>
                <a:lnTo>
                  <a:pt x="2157387" y="2344272"/>
                </a:lnTo>
                <a:lnTo>
                  <a:pt x="2157387" y="3161093"/>
                </a:lnTo>
                <a:lnTo>
                  <a:pt x="0" y="3161093"/>
                </a:lnTo>
                <a:close/>
              </a:path>
            </a:pathLst>
          </a:cu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" name="Rectangle 80">
            <a:extLst>
              <a:ext uri="{FF2B5EF4-FFF2-40B4-BE49-F238E27FC236}">
                <a16:creationId xmlns:a16="http://schemas.microsoft.com/office/drawing/2014/main" id="{AF6B7092-FA11-45BD-B50D-DF79993015A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24758852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3" name="Rectangle 72">
            <a:extLst>
              <a:ext uri="{FF2B5EF4-FFF2-40B4-BE49-F238E27FC236}">
                <a16:creationId xmlns:a16="http://schemas.microsoft.com/office/drawing/2014/main" id="{A1DFCBE5-52C1-48A9-89CF-E7D68CCA162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EB17C8F6-D357-4254-BBAC-96B01EEBE16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647203"/>
            <a:ext cx="11707367" cy="2572622"/>
          </a:xfrm>
          <a:prstGeom prst="rect">
            <a:avLst/>
          </a:prstGeom>
          <a:solidFill>
            <a:srgbClr val="878A8B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כותרת 1">
            <a:extLst>
              <a:ext uri="{FF2B5EF4-FFF2-40B4-BE49-F238E27FC236}">
                <a16:creationId xmlns:a16="http://schemas.microsoft.com/office/drawing/2014/main" id="{4AB660E8-D91A-4D97-8BA1-422EC2ED3B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936434"/>
            <a:ext cx="4219074" cy="1994160"/>
          </a:xfrm>
        </p:spPr>
        <p:txBody>
          <a:bodyPr>
            <a:normAutofit/>
          </a:bodyPr>
          <a:lstStyle/>
          <a:p>
            <a:pPr algn="ctr" rtl="1"/>
            <a:r>
              <a:rPr lang="he-IL" sz="4000" b="1" dirty="0"/>
              <a:t>תפקיד ההורמונים בגדילת חיות משק</a:t>
            </a:r>
            <a:endParaRPr lang="en-US" sz="4000" b="1" dirty="0"/>
          </a:p>
        </p:txBody>
      </p:sp>
      <p:pic>
        <p:nvPicPr>
          <p:cNvPr id="2052" name="Picture 4" descr="Explainer: What is a hormone? | Science News for Students">
            <a:extLst>
              <a:ext uri="{FF2B5EF4-FFF2-40B4-BE49-F238E27FC236}">
                <a16:creationId xmlns:a16="http://schemas.microsoft.com/office/drawing/2014/main" id="{2F67A4B5-CDD2-45CE-A4B9-3DDF4C4FCC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63691" y="715686"/>
            <a:ext cx="4789994" cy="2562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מנעול ומפתח, קטלוג">
            <a:extLst>
              <a:ext uri="{FF2B5EF4-FFF2-40B4-BE49-F238E27FC236}">
                <a16:creationId xmlns:a16="http://schemas.microsoft.com/office/drawing/2014/main" id="{56D5988F-FACD-4468-92A9-E20D9AF103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38316" y="633927"/>
            <a:ext cx="4084142" cy="2726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613C175E-D4C6-48E7-BC53-364EFF9A95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9074" y="3579669"/>
            <a:ext cx="7488293" cy="2640156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he-IL" sz="2800" b="1" u="sng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הורמון:</a:t>
            </a:r>
          </a:p>
          <a:p>
            <a:pPr marL="0" indent="0" algn="r" rtl="1">
              <a:buNone/>
            </a:pPr>
            <a:r>
              <a:rPr lang="he-IL" b="1" dirty="0">
                <a:solidFill>
                  <a:srgbClr val="FFFFFF"/>
                </a:solidFill>
              </a:rPr>
              <a:t>תרכובת כימית המשמשת לתקשורת בין תא אחד לתאים אחרים. </a:t>
            </a:r>
          </a:p>
          <a:p>
            <a:pPr marL="0" indent="0" algn="r" rtl="1">
              <a:buNone/>
            </a:pPr>
            <a:r>
              <a:rPr lang="he-IL" b="1" dirty="0">
                <a:solidFill>
                  <a:srgbClr val="FFFFFF"/>
                </a:solidFill>
              </a:rPr>
              <a:t>מטרתו להעלות או להנמיך את רמת הפעילות של כלל הגוף או של איברים מסוימים. </a:t>
            </a:r>
          </a:p>
          <a:p>
            <a:pPr marL="0" indent="0" algn="r" rtl="1">
              <a:buNone/>
            </a:pPr>
            <a:r>
              <a:rPr lang="he-IL" b="1" dirty="0">
                <a:solidFill>
                  <a:srgbClr val="FFFFFF"/>
                </a:solidFill>
              </a:rPr>
              <a:t>ההורמונים מועברים על ידי הדם, מגיעים לכל התאים אבל משפיעים רק על תאי המטרה שלהם. </a:t>
            </a:r>
            <a:endParaRPr lang="en-US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626381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A4FA0E0A-7DCA-4D88-9906-3539582F5C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rtl="1">
              <a:lnSpc>
                <a:spcPct val="150000"/>
              </a:lnSpc>
            </a:pPr>
            <a:r>
              <a:rPr lang="he-IL" b="1" dirty="0">
                <a:solidFill>
                  <a:schemeClr val="tx1"/>
                </a:solidFill>
              </a:rPr>
              <a:t>הורמון גדילה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he-IL" b="1" dirty="0">
                <a:solidFill>
                  <a:schemeClr val="tx1"/>
                </a:solidFill>
              </a:rPr>
              <a:t>– מעורר תהליכים בגוף בע"ח כמו חלוקת תאים, גדילת עצם, ייצור של חלבונים ועוד. </a:t>
            </a:r>
            <a:endParaRPr lang="en-US" b="1" dirty="0">
              <a:solidFill>
                <a:schemeClr val="tx1"/>
              </a:solidFill>
            </a:endParaRPr>
          </a:p>
        </p:txBody>
      </p:sp>
      <p:grpSp>
        <p:nvGrpSpPr>
          <p:cNvPr id="4" name="קבוצה 3">
            <a:extLst>
              <a:ext uri="{FF2B5EF4-FFF2-40B4-BE49-F238E27FC236}">
                <a16:creationId xmlns:a16="http://schemas.microsoft.com/office/drawing/2014/main" id="{64F591BE-4D4B-47FF-8DE3-846CB8871CB8}"/>
              </a:ext>
            </a:extLst>
          </p:cNvPr>
          <p:cNvGrpSpPr/>
          <p:nvPr/>
        </p:nvGrpSpPr>
        <p:grpSpPr>
          <a:xfrm>
            <a:off x="4077815" y="557346"/>
            <a:ext cx="6898105" cy="5734163"/>
            <a:chOff x="0" y="0"/>
            <a:chExt cx="3858491" cy="2645641"/>
          </a:xfrm>
        </p:grpSpPr>
        <p:pic>
          <p:nvPicPr>
            <p:cNvPr id="5" name="תמונה 4" descr="Figure 10.1.: Hypophysectomy in twin calves at age d 21(KemÃ©ny, 1974).">
              <a:extLst>
                <a:ext uri="{FF2B5EF4-FFF2-40B4-BE49-F238E27FC236}">
                  <a16:creationId xmlns:a16="http://schemas.microsoft.com/office/drawing/2014/main" id="{47D57514-ACF5-4F6D-9C13-A8E08372935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795" t="2999" r="14160" b="60011"/>
            <a:stretch/>
          </p:blipFill>
          <p:spPr bwMode="auto">
            <a:xfrm>
              <a:off x="360218" y="228600"/>
              <a:ext cx="3193415" cy="1024890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6" name="תיבת טקסט 35983">
              <a:extLst>
                <a:ext uri="{FF2B5EF4-FFF2-40B4-BE49-F238E27FC236}">
                  <a16:creationId xmlns:a16="http://schemas.microsoft.com/office/drawing/2014/main" id="{BC27E61A-F56B-4C3B-B32E-F1EF7596A9AC}"/>
                </a:ext>
              </a:extLst>
            </p:cNvPr>
            <p:cNvSpPr txBox="1"/>
            <p:nvPr/>
          </p:nvSpPr>
          <p:spPr>
            <a:xfrm>
              <a:off x="360218" y="13855"/>
              <a:ext cx="1412702" cy="221672"/>
            </a:xfrm>
            <a:prstGeom prst="rect">
              <a:avLst/>
            </a:prstGeom>
            <a:solidFill>
              <a:schemeClr val="lt1"/>
            </a:solidFill>
            <a:ln w="19050">
              <a:solidFill>
                <a:prstClr val="black"/>
              </a:solidFill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 rtl="1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he-IL" sz="1600" b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David" panose="020E0502060401010101" pitchFamily="34" charset="-79"/>
                </a:rPr>
                <a:t>עגל ללא היפופיזה -  21.6 ק"ג </a:t>
              </a:r>
              <a:endParaRPr lang="en-US" sz="16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תיבת טקסט 35984">
              <a:extLst>
                <a:ext uri="{FF2B5EF4-FFF2-40B4-BE49-F238E27FC236}">
                  <a16:creationId xmlns:a16="http://schemas.microsoft.com/office/drawing/2014/main" id="{138FDA1B-5AF0-4E40-B056-1C78D430CA7C}"/>
                </a:ext>
              </a:extLst>
            </p:cNvPr>
            <p:cNvSpPr txBox="1"/>
            <p:nvPr/>
          </p:nvSpPr>
          <p:spPr>
            <a:xfrm>
              <a:off x="2133600" y="0"/>
              <a:ext cx="1391920" cy="227734"/>
            </a:xfrm>
            <a:prstGeom prst="rect">
              <a:avLst/>
            </a:prstGeom>
            <a:solidFill>
              <a:schemeClr val="lt1"/>
            </a:solidFill>
            <a:ln w="19050">
              <a:solidFill>
                <a:prstClr val="black"/>
              </a:solidFill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 rtl="1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he-IL" sz="1700" b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David" panose="020E0502060401010101" pitchFamily="34" charset="-79"/>
                </a:rPr>
                <a:t>עגל עם היפופיזה - 21.8 ק"ג</a:t>
              </a:r>
              <a:endParaRPr lang="en-US" sz="17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8" name="תמונה 7" descr="Figure 10.1.: Hypophysectomy in twin calves at age d 21(KemÃ©ny, 1974).">
              <a:extLst>
                <a:ext uri="{FF2B5EF4-FFF2-40B4-BE49-F238E27FC236}">
                  <a16:creationId xmlns:a16="http://schemas.microsoft.com/office/drawing/2014/main" id="{1C7E593F-C9FB-4A3B-B697-ECDAD0E02FE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795" t="50507" r="14160" b="12481"/>
            <a:stretch/>
          </p:blipFill>
          <p:spPr bwMode="auto">
            <a:xfrm>
              <a:off x="360218" y="1343891"/>
              <a:ext cx="3192780" cy="1024890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9" name="תיבת טקסט 35986">
              <a:extLst>
                <a:ext uri="{FF2B5EF4-FFF2-40B4-BE49-F238E27FC236}">
                  <a16:creationId xmlns:a16="http://schemas.microsoft.com/office/drawing/2014/main" id="{CA067DEF-F51F-434F-908A-B7CA926101AE}"/>
                </a:ext>
              </a:extLst>
            </p:cNvPr>
            <p:cNvSpPr txBox="1"/>
            <p:nvPr/>
          </p:nvSpPr>
          <p:spPr>
            <a:xfrm>
              <a:off x="381000" y="2320637"/>
              <a:ext cx="1391920" cy="325004"/>
            </a:xfrm>
            <a:prstGeom prst="rect">
              <a:avLst/>
            </a:prstGeom>
            <a:solidFill>
              <a:schemeClr val="lt1"/>
            </a:solidFill>
            <a:ln w="19050">
              <a:solidFill>
                <a:prstClr val="black"/>
              </a:solidFill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he-IL" b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David" panose="020E0502060401010101" pitchFamily="34" charset="-79"/>
                </a:rPr>
                <a:t>אותו העגל 3 שנים מאוחר יותר- 166.6 ק"ג</a:t>
              </a:r>
              <a:endParaRPr lang="en-US" sz="3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תיבת טקסט 35987">
              <a:extLst>
                <a:ext uri="{FF2B5EF4-FFF2-40B4-BE49-F238E27FC236}">
                  <a16:creationId xmlns:a16="http://schemas.microsoft.com/office/drawing/2014/main" id="{C8CC1C7D-8762-4F7A-80C2-36522786A6AE}"/>
                </a:ext>
              </a:extLst>
            </p:cNvPr>
            <p:cNvSpPr txBox="1"/>
            <p:nvPr/>
          </p:nvSpPr>
          <p:spPr>
            <a:xfrm>
              <a:off x="2098963" y="2334491"/>
              <a:ext cx="1391920" cy="311150"/>
            </a:xfrm>
            <a:prstGeom prst="rect">
              <a:avLst/>
            </a:prstGeom>
            <a:solidFill>
              <a:schemeClr val="lt1"/>
            </a:solidFill>
            <a:ln w="19050">
              <a:solidFill>
                <a:prstClr val="black"/>
              </a:solidFill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 rtl="1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he-IL" b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David" panose="020E0502060401010101" pitchFamily="34" charset="-79"/>
                </a:rPr>
                <a:t>אותו העגל 3 שנים מאוחר יותר – 503 ק"ג</a:t>
              </a:r>
              <a:endParaRPr lang="en-US" sz="3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חץ: מעוקל שמאלה 10">
              <a:extLst>
                <a:ext uri="{FF2B5EF4-FFF2-40B4-BE49-F238E27FC236}">
                  <a16:creationId xmlns:a16="http://schemas.microsoft.com/office/drawing/2014/main" id="{DFBCFD7E-567A-4063-967D-CF3C39A13407}"/>
                </a:ext>
              </a:extLst>
            </p:cNvPr>
            <p:cNvSpPr/>
            <p:nvPr/>
          </p:nvSpPr>
          <p:spPr>
            <a:xfrm>
              <a:off x="3524250" y="727364"/>
              <a:ext cx="334241" cy="1219200"/>
            </a:xfrm>
            <a:prstGeom prst="curvedLeftArrow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12" name="חץ: מעוקל שמאלה 11">
              <a:extLst>
                <a:ext uri="{FF2B5EF4-FFF2-40B4-BE49-F238E27FC236}">
                  <a16:creationId xmlns:a16="http://schemas.microsoft.com/office/drawing/2014/main" id="{D727842A-014A-464D-8257-AFF6266E38AB}"/>
                </a:ext>
              </a:extLst>
            </p:cNvPr>
            <p:cNvSpPr/>
            <p:nvPr/>
          </p:nvSpPr>
          <p:spPr>
            <a:xfrm flipH="1">
              <a:off x="0" y="789709"/>
              <a:ext cx="360218" cy="1219200"/>
            </a:xfrm>
            <a:prstGeom prst="curvedLeftArrow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3769986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22DDD848-BB22-4DD9-93AD-FDAEE0C4A6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1">
              <a:lnSpc>
                <a:spcPct val="150000"/>
              </a:lnSpc>
            </a:pPr>
            <a:r>
              <a:rPr lang="he-IL" sz="4000" b="1" dirty="0">
                <a:solidFill>
                  <a:schemeClr val="tx1"/>
                </a:solidFill>
              </a:rPr>
              <a:t>שימוש בהורמון גדילה כיום</a:t>
            </a:r>
            <a:endParaRPr lang="en-US" sz="4000" b="1" dirty="0">
              <a:solidFill>
                <a:schemeClr val="tx1"/>
              </a:solidFill>
            </a:endParaRPr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ED3EC84C-07DD-4ED1-833A-CFB0263973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33011" y="864108"/>
            <a:ext cx="8373977" cy="5120640"/>
          </a:xfrm>
        </p:spPr>
        <p:txBody>
          <a:bodyPr anchor="t">
            <a:normAutofit/>
          </a:bodyPr>
          <a:lstStyle/>
          <a:p>
            <a:pPr marL="0" indent="0" algn="r" rtl="1">
              <a:buNone/>
            </a:pPr>
            <a:r>
              <a:rPr lang="he-IL" sz="3200" dirty="0">
                <a:solidFill>
                  <a:schemeClr val="tx1"/>
                </a:solidFill>
              </a:rPr>
              <a:t>בארה"ב חוקי להשתמש בהורמון גדילה רק בפרות המפיקות חלב. יש איסור לטפל בהורמון גדילה בפרות כמקור לבשר. נושא זה נמצא בדיון בשנים האחרונות.</a:t>
            </a:r>
          </a:p>
          <a:p>
            <a:pPr marL="0" indent="0" algn="r" rtl="1">
              <a:buNone/>
            </a:pPr>
            <a:r>
              <a:rPr lang="he-IL" sz="3200" dirty="0">
                <a:solidFill>
                  <a:schemeClr val="tx1"/>
                </a:solidFill>
              </a:rPr>
              <a:t>בישראל יש איסור גורף לטפל בבקר בהורמון גדילה. </a:t>
            </a:r>
          </a:p>
        </p:txBody>
      </p:sp>
      <p:pic>
        <p:nvPicPr>
          <p:cNvPr id="3074" name="Picture 2" descr="Growth hormone 2 - Wikipedia">
            <a:extLst>
              <a:ext uri="{FF2B5EF4-FFF2-40B4-BE49-F238E27FC236}">
                <a16:creationId xmlns:a16="http://schemas.microsoft.com/office/drawing/2014/main" id="{E91E83FB-5F42-4243-8530-29FB276EB3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6603" y="3144253"/>
            <a:ext cx="4326791" cy="3842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036684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Rectangle 76">
            <a:extLst>
              <a:ext uri="{FF2B5EF4-FFF2-40B4-BE49-F238E27FC236}">
                <a16:creationId xmlns:a16="http://schemas.microsoft.com/office/drawing/2014/main" id="{D96FFA1F-29D1-415E-8D90-776A5E0ADAD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102" name="Picture 6" descr="מסלול להצלחה: עולם מרוצי הסוסים">
            <a:extLst>
              <a:ext uri="{FF2B5EF4-FFF2-40B4-BE49-F238E27FC236}">
                <a16:creationId xmlns:a16="http://schemas.microsoft.com/office/drawing/2014/main" id="{1ED4E41C-D78F-4CDC-9338-DA96E4851A5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" b="34"/>
          <a:stretch/>
        </p:blipFill>
        <p:spPr bwMode="auto">
          <a:xfrm>
            <a:off x="20" y="10"/>
            <a:ext cx="4526260" cy="2194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עשיית קומפוסט (זבל אורגני) מתרומה | מכון התורה והארץ-'למעשה ...">
            <a:extLst>
              <a:ext uri="{FF2B5EF4-FFF2-40B4-BE49-F238E27FC236}">
                <a16:creationId xmlns:a16="http://schemas.microsoft.com/office/drawing/2014/main" id="{0098D71B-E324-4F5F-8E49-617A18181D5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804" r="3" b="3"/>
          <a:stretch/>
        </p:blipFill>
        <p:spPr bwMode="auto">
          <a:xfrm>
            <a:off x="20" y="2331720"/>
            <a:ext cx="4526260" cy="2194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האבקה – ויקיפדיה">
            <a:extLst>
              <a:ext uri="{FF2B5EF4-FFF2-40B4-BE49-F238E27FC236}">
                <a16:creationId xmlns:a16="http://schemas.microsoft.com/office/drawing/2014/main" id="{608D26A9-4008-43EE-B78E-E39F8251B52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083" r="3" b="18867"/>
          <a:stretch/>
        </p:blipFill>
        <p:spPr bwMode="auto">
          <a:xfrm>
            <a:off x="20" y="4663050"/>
            <a:ext cx="4526260" cy="2194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9" name="Rectangle 78">
            <a:extLst>
              <a:ext uri="{FF2B5EF4-FFF2-40B4-BE49-F238E27FC236}">
                <a16:creationId xmlns:a16="http://schemas.microsoft.com/office/drawing/2014/main" id="{977078B6-8941-4429-9FDB-8C032B89980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54296" y="0"/>
            <a:ext cx="7544488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4104" name="Picture 8" descr="ראובן נעים שובר שיאים - אינטיאס 35 ק&quot;ג - מפגש הדייגים">
            <a:extLst>
              <a:ext uri="{FF2B5EF4-FFF2-40B4-BE49-F238E27FC236}">
                <a16:creationId xmlns:a16="http://schemas.microsoft.com/office/drawing/2014/main" id="{37076000-72F0-40E5-9543-DD7E7831BCE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45" r="2348"/>
          <a:stretch/>
        </p:blipFill>
        <p:spPr bwMode="auto">
          <a:xfrm>
            <a:off x="4647512" y="-1"/>
            <a:ext cx="754448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כותרת 1">
            <a:extLst>
              <a:ext uri="{FF2B5EF4-FFF2-40B4-BE49-F238E27FC236}">
                <a16:creationId xmlns:a16="http://schemas.microsoft.com/office/drawing/2014/main" id="{830DB5C2-90D4-4739-BA1B-1A1FBC50DA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53168" y="0"/>
            <a:ext cx="7152864" cy="1203158"/>
          </a:xfrm>
        </p:spPr>
        <p:txBody>
          <a:bodyPr anchor="b">
            <a:normAutofit/>
          </a:bodyPr>
          <a:lstStyle/>
          <a:p>
            <a:pPr algn="ctr"/>
            <a:r>
              <a:rPr lang="he-IL" b="1" dirty="0">
                <a:solidFill>
                  <a:srgbClr val="00B0F0"/>
                </a:solidFill>
              </a:rPr>
              <a:t>מטרות נוספות לגידול בע"ח במשק חקלאי</a:t>
            </a:r>
            <a:endParaRPr lang="en-US" b="1" dirty="0">
              <a:solidFill>
                <a:srgbClr val="00B0F0"/>
              </a:solidFill>
            </a:endParaRPr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ECFE6B82-AE5C-4B13-8D6E-28B6CEFE7B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53168" y="1301665"/>
            <a:ext cx="7152864" cy="5556333"/>
          </a:xfrm>
        </p:spPr>
        <p:txBody>
          <a:bodyPr anchor="t">
            <a:normAutofit/>
          </a:bodyPr>
          <a:lstStyle/>
          <a:p>
            <a:pPr marL="457200" indent="-457200" algn="r" rtl="1">
              <a:lnSpc>
                <a:spcPct val="150000"/>
              </a:lnSpc>
              <a:buAutoNum type="arabicPeriod"/>
            </a:pPr>
            <a:r>
              <a:rPr lang="he-IL" sz="3200" b="1" dirty="0">
                <a:solidFill>
                  <a:schemeClr val="tx1"/>
                </a:solidFill>
              </a:rPr>
              <a:t>בקר וכבשים – אספקת עורות וצמר.</a:t>
            </a:r>
          </a:p>
          <a:p>
            <a:pPr marL="457200" indent="-457200" algn="r" rtl="1">
              <a:lnSpc>
                <a:spcPct val="150000"/>
              </a:lnSpc>
              <a:buAutoNum type="arabicPeriod"/>
            </a:pPr>
            <a:r>
              <a:rPr lang="he-IL" sz="3200" b="1" dirty="0">
                <a:solidFill>
                  <a:schemeClr val="tx1"/>
                </a:solidFill>
              </a:rPr>
              <a:t>עופות – נוצות. </a:t>
            </a:r>
          </a:p>
          <a:p>
            <a:pPr marL="457200" indent="-457200" algn="r" rtl="1">
              <a:lnSpc>
                <a:spcPct val="150000"/>
              </a:lnSpc>
              <a:buAutoNum type="arabicPeriod"/>
            </a:pPr>
            <a:r>
              <a:rPr lang="he-IL" sz="3200" b="1" dirty="0">
                <a:solidFill>
                  <a:schemeClr val="tx1"/>
                </a:solidFill>
              </a:rPr>
              <a:t>בקר וכבשים – זבל אורגני.</a:t>
            </a:r>
          </a:p>
          <a:p>
            <a:pPr marL="457200" indent="-457200" algn="r" rtl="1">
              <a:lnSpc>
                <a:spcPct val="150000"/>
              </a:lnSpc>
              <a:buAutoNum type="arabicPeriod"/>
            </a:pPr>
            <a:r>
              <a:rPr lang="he-IL" sz="3200" b="1" dirty="0">
                <a:solidFill>
                  <a:schemeClr val="tx1"/>
                </a:solidFill>
              </a:rPr>
              <a:t>דבורים – האבק גידולים וייצור דבש. </a:t>
            </a:r>
          </a:p>
          <a:p>
            <a:pPr marL="457200" indent="-457200" algn="r" rtl="1">
              <a:lnSpc>
                <a:spcPct val="150000"/>
              </a:lnSpc>
              <a:buAutoNum type="arabicPeriod"/>
            </a:pPr>
            <a:r>
              <a:rPr lang="he-IL" sz="3200" b="1" dirty="0">
                <a:solidFill>
                  <a:schemeClr val="tx1"/>
                </a:solidFill>
              </a:rPr>
              <a:t>תרבות ושעות פנאי – דיג, תחרויות כלבים, מרוצי סוסים, טיולי רכיבה.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BB09C0D0-1E86-4EE3-B592-3D15600C4AF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96799171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A1BCC007-C02E-4848-81D7-D5973E11FF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1"/>
            <a:r>
              <a:rPr lang="he-IL" sz="4800" b="1" dirty="0">
                <a:solidFill>
                  <a:schemeClr val="tx1"/>
                </a:solidFill>
              </a:rPr>
              <a:t>מאזן חום</a:t>
            </a:r>
            <a:endParaRPr lang="en-US" sz="4800" b="1" dirty="0">
              <a:solidFill>
                <a:schemeClr val="tx1"/>
              </a:solidFill>
            </a:endParaRPr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4446E493-D40A-4F5B-8EA8-1EA166CCDA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t">
            <a:normAutofit/>
          </a:bodyPr>
          <a:lstStyle/>
          <a:p>
            <a:pPr marL="0" indent="0" algn="r" rtl="1">
              <a:lnSpc>
                <a:spcPct val="150000"/>
              </a:lnSpc>
              <a:buNone/>
            </a:pPr>
            <a:r>
              <a:rPr lang="he-IL" sz="2400" b="1" dirty="0"/>
              <a:t>על מנת שפעולות החיים יתקיימו באופן תקין, טמפ' הגוף של היצורים החיים חייבת להישמר בטווח ערכים צר.</a:t>
            </a:r>
          </a:p>
          <a:p>
            <a:pPr marL="0" indent="0" algn="r" rtl="1">
              <a:lnSpc>
                <a:spcPct val="150000"/>
              </a:lnSpc>
              <a:buNone/>
            </a:pPr>
            <a:endParaRPr lang="he-IL" sz="2400" b="1" dirty="0"/>
          </a:p>
          <a:p>
            <a:pPr marL="0" indent="0" algn="r" rtl="1">
              <a:lnSpc>
                <a:spcPct val="150000"/>
              </a:lnSpc>
              <a:buNone/>
            </a:pPr>
            <a:endParaRPr lang="he-IL" sz="2400" b="1" dirty="0"/>
          </a:p>
        </p:txBody>
      </p:sp>
      <p:sp>
        <p:nvSpPr>
          <p:cNvPr id="4" name="מלבן: פינות מעוגלות 3">
            <a:extLst>
              <a:ext uri="{FF2B5EF4-FFF2-40B4-BE49-F238E27FC236}">
                <a16:creationId xmlns:a16="http://schemas.microsoft.com/office/drawing/2014/main" id="{63283506-7241-4C29-AD87-437116AFE616}"/>
              </a:ext>
            </a:extLst>
          </p:cNvPr>
          <p:cNvSpPr/>
          <p:nvPr/>
        </p:nvSpPr>
        <p:spPr>
          <a:xfrm>
            <a:off x="8607216" y="2757948"/>
            <a:ext cx="2577252" cy="2967071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e-IL" sz="2800" b="1" dirty="0">
                <a:solidFill>
                  <a:schemeClr val="tx1"/>
                </a:solidFill>
              </a:rPr>
              <a:t>החום הפנימי הנוצר בגוף והחום החיצוני הנקלט מהסביבה</a:t>
            </a: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5" name="מלבן: פינות מעוגלות 4">
            <a:extLst>
              <a:ext uri="{FF2B5EF4-FFF2-40B4-BE49-F238E27FC236}">
                <a16:creationId xmlns:a16="http://schemas.microsoft.com/office/drawing/2014/main" id="{AFD15E5E-ECBF-491B-B4F3-1549E744F25A}"/>
              </a:ext>
            </a:extLst>
          </p:cNvPr>
          <p:cNvSpPr/>
          <p:nvPr/>
        </p:nvSpPr>
        <p:spPr>
          <a:xfrm>
            <a:off x="3869268" y="3537247"/>
            <a:ext cx="2577252" cy="1408471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e-IL" sz="2800" b="1" dirty="0">
                <a:solidFill>
                  <a:schemeClr val="tx1"/>
                </a:solidFill>
              </a:rPr>
              <a:t>החום הנפלט לסביבה</a:t>
            </a: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6" name="שווה ל 5">
            <a:extLst>
              <a:ext uri="{FF2B5EF4-FFF2-40B4-BE49-F238E27FC236}">
                <a16:creationId xmlns:a16="http://schemas.microsoft.com/office/drawing/2014/main" id="{799B5A7F-46AA-44E8-9CF8-DF120D339D1E}"/>
              </a:ext>
            </a:extLst>
          </p:cNvPr>
          <p:cNvSpPr/>
          <p:nvPr/>
        </p:nvSpPr>
        <p:spPr>
          <a:xfrm>
            <a:off x="6737829" y="3937819"/>
            <a:ext cx="1578077" cy="722671"/>
          </a:xfrm>
          <a:prstGeom prst="mathEqual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2020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3D838747-6F38-4FFC-884F-C8F6289559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1">
              <a:lnSpc>
                <a:spcPct val="150000"/>
              </a:lnSpc>
            </a:pPr>
            <a:r>
              <a:rPr lang="he-IL" sz="3200" b="1" dirty="0">
                <a:solidFill>
                  <a:schemeClr val="tx1"/>
                </a:solidFill>
              </a:rPr>
              <a:t>בעלי חיים נבדלים זה מזה ביכולם לווסת את טמפ' הגוף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4DDAC5C2-BF92-4E93-A2D3-15DD1B690F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13967" y="251382"/>
            <a:ext cx="3919139" cy="5307165"/>
          </a:xfrm>
          <a:ln w="25400">
            <a:solidFill>
              <a:schemeClr val="accent1"/>
            </a:solidFill>
          </a:ln>
        </p:spPr>
        <p:txBody>
          <a:bodyPr anchor="t">
            <a:normAutofit fontScale="85000" lnSpcReduction="10000"/>
          </a:bodyPr>
          <a:lstStyle/>
          <a:p>
            <a:pPr marL="0" indent="0" algn="ctr" rtl="1">
              <a:lnSpc>
                <a:spcPct val="150000"/>
              </a:lnSpc>
              <a:buNone/>
            </a:pPr>
            <a:r>
              <a:rPr lang="he-IL" sz="2400" b="1" u="sng" dirty="0">
                <a:solidFill>
                  <a:srgbClr val="0070C0"/>
                </a:solidFill>
              </a:rPr>
              <a:t>פויקילותרמיים (אקטותרמיים)</a:t>
            </a:r>
          </a:p>
          <a:p>
            <a:pPr marL="0" indent="0" algn="r" rtl="1">
              <a:lnSpc>
                <a:spcPct val="150000"/>
              </a:lnSpc>
              <a:buNone/>
            </a:pPr>
            <a:r>
              <a:rPr lang="he-IL" b="1" dirty="0">
                <a:solidFill>
                  <a:schemeClr val="tx1"/>
                </a:solidFill>
              </a:rPr>
              <a:t>בעלי חיים שאין בגופם מנגנונים משוכללים לוויסות </a:t>
            </a:r>
            <a:r>
              <a:rPr lang="he-IL" b="1" dirty="0" err="1">
                <a:solidFill>
                  <a:schemeClr val="tx1"/>
                </a:solidFill>
              </a:rPr>
              <a:t>הטמפ</a:t>
            </a:r>
            <a:r>
              <a:rPr lang="he-IL" b="1" dirty="0">
                <a:solidFill>
                  <a:schemeClr val="tx1"/>
                </a:solidFill>
              </a:rPr>
              <a:t>'. לכן טמפ' גופם משתנה, והיא מושפעת מטמפ' הסביבה. </a:t>
            </a:r>
          </a:p>
          <a:p>
            <a:pPr marL="0" indent="0" algn="r" rtl="1">
              <a:lnSpc>
                <a:spcPct val="150000"/>
              </a:lnSpc>
              <a:buNone/>
            </a:pPr>
            <a:r>
              <a:rPr lang="he-IL" b="1" dirty="0">
                <a:solidFill>
                  <a:schemeClr val="tx1"/>
                </a:solidFill>
              </a:rPr>
              <a:t>הם מווסתים במידה מסוימת את טמפ' גופם בעיקר באמצעות מנגנונים התנהגותיים.</a:t>
            </a:r>
          </a:p>
          <a:p>
            <a:pPr marL="0" indent="0" algn="r" rtl="1">
              <a:lnSpc>
                <a:spcPct val="150000"/>
              </a:lnSpc>
              <a:buNone/>
            </a:pPr>
            <a:r>
              <a:rPr lang="he-IL" b="1" dirty="0">
                <a:solidFill>
                  <a:schemeClr val="tx1"/>
                </a:solidFill>
              </a:rPr>
              <a:t>קצב חילוף החומרים שלהם איטי, והם מייצרים מעט חום מטבולי. מכיוון שמקור החום העיקרי שלהם הוא חיצוני הם נקראים אקטותרמיים (אקטו – חיצוני, תרמי – חום).</a:t>
            </a:r>
          </a:p>
        </p:txBody>
      </p:sp>
      <p:sp>
        <p:nvSpPr>
          <p:cNvPr id="4" name="מציין מיקום תוכן 2">
            <a:extLst>
              <a:ext uri="{FF2B5EF4-FFF2-40B4-BE49-F238E27FC236}">
                <a16:creationId xmlns:a16="http://schemas.microsoft.com/office/drawing/2014/main" id="{D16255DC-947A-4625-A15E-8CE3ABD414E8}"/>
              </a:ext>
            </a:extLst>
          </p:cNvPr>
          <p:cNvSpPr txBox="1">
            <a:spLocks/>
          </p:cNvSpPr>
          <p:nvPr/>
        </p:nvSpPr>
        <p:spPr>
          <a:xfrm>
            <a:off x="3489959" y="251383"/>
            <a:ext cx="4034450" cy="6606617"/>
          </a:xfrm>
          <a:prstGeom prst="rect">
            <a:avLst/>
          </a:prstGeom>
          <a:ln w="25400">
            <a:solidFill>
              <a:schemeClr val="accent1"/>
            </a:solidFill>
          </a:ln>
        </p:spPr>
        <p:txBody>
          <a:bodyPr vert="horz" lIns="91440" tIns="45720" rIns="91440" bIns="45720" rtlCol="0" anchor="t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rtl="1">
              <a:lnSpc>
                <a:spcPct val="150000"/>
              </a:lnSpc>
              <a:buFont typeface="Wingdings 2" pitchFamily="18" charset="2"/>
              <a:buNone/>
            </a:pPr>
            <a:r>
              <a:rPr lang="he-IL" b="1" u="sng" dirty="0">
                <a:solidFill>
                  <a:srgbClr val="0070C0"/>
                </a:solidFill>
              </a:rPr>
              <a:t>הומיאותרמיים (אנדותרמיים)</a:t>
            </a:r>
          </a:p>
          <a:p>
            <a:pPr marL="0" indent="0" algn="r" rtl="1">
              <a:lnSpc>
                <a:spcPct val="150000"/>
              </a:lnSpc>
              <a:buFont typeface="Wingdings 2" pitchFamily="18" charset="2"/>
              <a:buNone/>
            </a:pPr>
            <a:r>
              <a:rPr lang="he-IL" sz="1700" b="1" dirty="0">
                <a:solidFill>
                  <a:schemeClr val="tx1"/>
                </a:solidFill>
              </a:rPr>
              <a:t>בעלי חיים שבגופם קיימים מנגנונים משוכללים לוויסות </a:t>
            </a:r>
            <a:r>
              <a:rPr lang="he-IL" sz="1700" b="1" dirty="0" err="1">
                <a:solidFill>
                  <a:schemeClr val="tx1"/>
                </a:solidFill>
              </a:rPr>
              <a:t>הטמפ</a:t>
            </a:r>
            <a:r>
              <a:rPr lang="he-IL" sz="1700" b="1" dirty="0">
                <a:solidFill>
                  <a:schemeClr val="tx1"/>
                </a:solidFill>
              </a:rPr>
              <a:t>'. לכן, טמפ' גופם קבועה.</a:t>
            </a:r>
          </a:p>
          <a:p>
            <a:pPr marL="0" indent="0" algn="r" rtl="1">
              <a:lnSpc>
                <a:spcPct val="150000"/>
              </a:lnSpc>
              <a:buFont typeface="Wingdings 2" pitchFamily="18" charset="2"/>
              <a:buNone/>
            </a:pPr>
            <a:r>
              <a:rPr lang="he-IL" sz="1700" b="1" dirty="0">
                <a:solidFill>
                  <a:schemeClr val="tx1"/>
                </a:solidFill>
              </a:rPr>
              <a:t>קצב חילוף החומרים שלהם מהיר והם מייצרים הרבה חום מטבולי, המספק אנרגי לחימום הגוף. מכיוון שמקור החום העיקרי שלהם הוא פנימי, הם נקראים </a:t>
            </a:r>
            <a:r>
              <a:rPr lang="he-IL" sz="1700" b="1" dirty="0" err="1">
                <a:solidFill>
                  <a:schemeClr val="tx1"/>
                </a:solidFill>
              </a:rPr>
              <a:t>אנתורמיים</a:t>
            </a:r>
            <a:r>
              <a:rPr lang="he-IL" sz="1700" b="1" dirty="0">
                <a:solidFill>
                  <a:schemeClr val="tx1"/>
                </a:solidFill>
              </a:rPr>
              <a:t> (</a:t>
            </a:r>
            <a:r>
              <a:rPr lang="he-IL" sz="1700" b="1" dirty="0" err="1">
                <a:solidFill>
                  <a:schemeClr val="tx1"/>
                </a:solidFill>
              </a:rPr>
              <a:t>אנדו</a:t>
            </a:r>
            <a:r>
              <a:rPr lang="he-IL" sz="1700" b="1" dirty="0">
                <a:solidFill>
                  <a:schemeClr val="tx1"/>
                </a:solidFill>
              </a:rPr>
              <a:t> – פנימי, תרמי – חום).</a:t>
            </a:r>
          </a:p>
          <a:p>
            <a:pPr marL="0" indent="0" algn="r" rtl="1">
              <a:lnSpc>
                <a:spcPct val="150000"/>
              </a:lnSpc>
              <a:buFont typeface="Wingdings 2" pitchFamily="18" charset="2"/>
              <a:buNone/>
            </a:pPr>
            <a:endParaRPr lang="en-US" b="1" dirty="0">
              <a:solidFill>
                <a:schemeClr val="tx1"/>
              </a:solidFill>
            </a:endParaRPr>
          </a:p>
        </p:txBody>
      </p:sp>
      <p:pic>
        <p:nvPicPr>
          <p:cNvPr id="2050" name="Picture 2" descr="מדריכים ומאמרים מדריך לגידול דגים טרופיים של מים מלוחים - נעים במים">
            <a:extLst>
              <a:ext uri="{FF2B5EF4-FFF2-40B4-BE49-F238E27FC236}">
                <a16:creationId xmlns:a16="http://schemas.microsoft.com/office/drawing/2014/main" id="{3FC82A79-74F5-4837-A8A3-ADFC79274C0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0" t="22435" r="25400" b="14944"/>
          <a:stretch/>
        </p:blipFill>
        <p:spPr bwMode="auto">
          <a:xfrm>
            <a:off x="9808667" y="5558547"/>
            <a:ext cx="1924439" cy="11329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מה צריך להיות באוכל של כלב - BizPoint-Sponsored בשיתוף ברק רום ...">
            <a:extLst>
              <a:ext uri="{FF2B5EF4-FFF2-40B4-BE49-F238E27FC236}">
                <a16:creationId xmlns:a16="http://schemas.microsoft.com/office/drawing/2014/main" id="{EC1093BC-5E34-4C53-894A-E22257811F3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16" r="20672"/>
          <a:stretch/>
        </p:blipFill>
        <p:spPr bwMode="auto">
          <a:xfrm>
            <a:off x="5380995" y="5044440"/>
            <a:ext cx="2246470" cy="18776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לטאיים – ויקיפדיה">
            <a:extLst>
              <a:ext uri="{FF2B5EF4-FFF2-40B4-BE49-F238E27FC236}">
                <a16:creationId xmlns:a16="http://schemas.microsoft.com/office/drawing/2014/main" id="{06D1C37F-94A5-4E82-8822-A9203D72A3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8834" y="5093970"/>
            <a:ext cx="1994702" cy="139926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ברזיל מציגה: שבב לכל פרה - אנשים ומחשבים - פורטל חדשות היי-טק ...">
            <a:extLst>
              <a:ext uri="{FF2B5EF4-FFF2-40B4-BE49-F238E27FC236}">
                <a16:creationId xmlns:a16="http://schemas.microsoft.com/office/drawing/2014/main" id="{7851C5AB-EB94-4EC1-AF48-AF63CA3776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1425" y="4130535"/>
            <a:ext cx="2277836" cy="159448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37338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61AB536D-D882-4230-82FB-2880A5A6AB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123837"/>
            <a:ext cx="3429000" cy="4601183"/>
          </a:xfrm>
        </p:spPr>
        <p:txBody>
          <a:bodyPr/>
          <a:lstStyle/>
          <a:p>
            <a:pPr algn="ctr" rtl="1">
              <a:lnSpc>
                <a:spcPct val="150000"/>
              </a:lnSpc>
            </a:pPr>
            <a:r>
              <a:rPr lang="he-IL" b="1" dirty="0">
                <a:solidFill>
                  <a:srgbClr val="002060"/>
                </a:solidFill>
              </a:rPr>
              <a:t>יתרונות וחסרונות בהומיאותרמיה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C8EFF47C-D3AD-42DA-A197-87D0A750FF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29000" y="781050"/>
            <a:ext cx="8343900" cy="5334000"/>
          </a:xfrm>
        </p:spPr>
        <p:txBody>
          <a:bodyPr anchor="t"/>
          <a:lstStyle/>
          <a:p>
            <a:pPr marL="0" indent="0" algn="r" rtl="1">
              <a:buNone/>
            </a:pPr>
            <a:r>
              <a:rPr lang="he-IL" sz="2800" b="1" u="sng" dirty="0">
                <a:solidFill>
                  <a:schemeClr val="tx1"/>
                </a:solidFill>
              </a:rPr>
              <a:t>יתרונות:</a:t>
            </a:r>
          </a:p>
          <a:p>
            <a:pPr marL="0" indent="0" algn="r" rtl="1">
              <a:buNone/>
            </a:pPr>
            <a:r>
              <a:rPr lang="he-IL" sz="2400" b="1" dirty="0">
                <a:solidFill>
                  <a:schemeClr val="tx1"/>
                </a:solidFill>
              </a:rPr>
              <a:t>יכולת לפעול בסביבה חמה מאוד או קרה מאוד. </a:t>
            </a:r>
          </a:p>
          <a:p>
            <a:pPr marL="0" indent="0" algn="r" rtl="1">
              <a:buNone/>
            </a:pPr>
            <a:r>
              <a:rPr lang="he-IL" sz="2400" b="1" dirty="0">
                <a:solidFill>
                  <a:schemeClr val="tx1"/>
                </a:solidFill>
              </a:rPr>
              <a:t>יכולת לפעול ביום ובלילה, בקיץ ובחורף.</a:t>
            </a:r>
          </a:p>
          <a:p>
            <a:pPr marL="0" indent="0" algn="r" rtl="1">
              <a:buNone/>
            </a:pPr>
            <a:endParaRPr lang="he-IL" b="1" dirty="0">
              <a:solidFill>
                <a:schemeClr val="tx1"/>
              </a:solidFill>
            </a:endParaRPr>
          </a:p>
          <a:p>
            <a:pPr marL="0" indent="0" algn="r" rtl="1">
              <a:buNone/>
            </a:pPr>
            <a:endParaRPr lang="he-IL" b="1" dirty="0">
              <a:solidFill>
                <a:schemeClr val="tx1"/>
              </a:solidFill>
            </a:endParaRPr>
          </a:p>
          <a:p>
            <a:pPr marL="0" indent="0" algn="r" rtl="1">
              <a:buNone/>
            </a:pPr>
            <a:endParaRPr lang="he-IL" b="1" dirty="0">
              <a:solidFill>
                <a:schemeClr val="tx1"/>
              </a:solidFill>
            </a:endParaRPr>
          </a:p>
          <a:p>
            <a:pPr marL="0" indent="0" algn="r" rtl="1">
              <a:buNone/>
            </a:pPr>
            <a:endParaRPr lang="he-IL" b="1" dirty="0">
              <a:solidFill>
                <a:schemeClr val="tx1"/>
              </a:solidFill>
            </a:endParaRPr>
          </a:p>
          <a:p>
            <a:pPr marL="0" indent="0" algn="r" rtl="1">
              <a:buNone/>
            </a:pPr>
            <a:endParaRPr lang="he-IL" b="1" dirty="0">
              <a:solidFill>
                <a:schemeClr val="tx1"/>
              </a:solidFill>
            </a:endParaRPr>
          </a:p>
          <a:p>
            <a:pPr marL="0" indent="0" algn="r" rtl="1">
              <a:buNone/>
            </a:pPr>
            <a:r>
              <a:rPr lang="he-IL" sz="2800" b="1" u="sng" dirty="0">
                <a:solidFill>
                  <a:schemeClr val="tx1"/>
                </a:solidFill>
              </a:rPr>
              <a:t>חסרונות:</a:t>
            </a:r>
          </a:p>
          <a:p>
            <a:pPr marL="0" indent="0" algn="r" rtl="1">
              <a:buNone/>
            </a:pPr>
            <a:r>
              <a:rPr lang="he-IL" sz="2400" b="1" dirty="0">
                <a:solidFill>
                  <a:schemeClr val="tx1"/>
                </a:solidFill>
              </a:rPr>
              <a:t>צריכים לאכול כמויות מזון גדולות הרבה יותר מאשר בע"ח פויקילותרמיים, מכיוון שהם צריכים לקיים קצב חילוף חומרים (מטבוליזם) גבוה. </a:t>
            </a:r>
          </a:p>
        </p:txBody>
      </p:sp>
      <p:pic>
        <p:nvPicPr>
          <p:cNvPr id="4" name="Picture 1">
            <a:extLst>
              <a:ext uri="{FF2B5EF4-FFF2-40B4-BE49-F238E27FC236}">
                <a16:creationId xmlns:a16="http://schemas.microsoft.com/office/drawing/2014/main" id="{646DB354-D52C-4891-9D8F-00DA62A2A1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2188368"/>
            <a:ext cx="4098020" cy="25193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04158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4D7AFA4E-6338-4D71-993E-341F49355C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lnSpc>
                <a:spcPct val="150000"/>
              </a:lnSpc>
            </a:pPr>
            <a:r>
              <a:rPr lang="he-IL" b="1" dirty="0">
                <a:solidFill>
                  <a:srgbClr val="002060"/>
                </a:solidFill>
              </a:rPr>
              <a:t>מנגנונים לשמירה על טמפ' הגוף בבע"ח הומיאותרמיים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E9AFFBEB-812C-450B-B0FF-D898245092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74847" y="943243"/>
            <a:ext cx="3854028" cy="5308092"/>
          </a:xfrm>
        </p:spPr>
        <p:txBody>
          <a:bodyPr anchor="t"/>
          <a:lstStyle/>
          <a:p>
            <a:pPr marL="0" indent="0" algn="ctr" rtl="1">
              <a:buNone/>
            </a:pPr>
            <a:r>
              <a:rPr lang="he-IL" sz="2400" b="1" dirty="0">
                <a:solidFill>
                  <a:schemeClr val="tx1"/>
                </a:solidFill>
              </a:rPr>
              <a:t>בסביבת חיים חמה</a:t>
            </a:r>
          </a:p>
          <a:p>
            <a:pPr algn="r" rt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e-IL" dirty="0">
                <a:solidFill>
                  <a:schemeClr val="tx1"/>
                </a:solidFill>
              </a:rPr>
              <a:t>איברים פריפריאליים גדולים (אוזניים, כפות רגליים) </a:t>
            </a:r>
          </a:p>
          <a:p>
            <a:pPr algn="r" rt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e-IL" dirty="0">
                <a:solidFill>
                  <a:schemeClr val="tx1"/>
                </a:solidFill>
              </a:rPr>
              <a:t>גוף קטן יחסית</a:t>
            </a:r>
          </a:p>
          <a:p>
            <a:pPr algn="r" rt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e-IL" dirty="0">
                <a:solidFill>
                  <a:schemeClr val="tx1"/>
                </a:solidFill>
              </a:rPr>
              <a:t>פרווה בהירה</a:t>
            </a:r>
          </a:p>
          <a:p>
            <a:pPr algn="r" rt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e-IL" dirty="0">
                <a:solidFill>
                  <a:schemeClr val="tx1"/>
                </a:solidFill>
              </a:rPr>
              <a:t>פרווה מבודדת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מציין מיקום תוכן 2">
            <a:extLst>
              <a:ext uri="{FF2B5EF4-FFF2-40B4-BE49-F238E27FC236}">
                <a16:creationId xmlns:a16="http://schemas.microsoft.com/office/drawing/2014/main" id="{0540FC78-1688-423E-9EA7-48D6597A4D7F}"/>
              </a:ext>
            </a:extLst>
          </p:cNvPr>
          <p:cNvSpPr txBox="1">
            <a:spLocks/>
          </p:cNvSpPr>
          <p:nvPr/>
        </p:nvSpPr>
        <p:spPr>
          <a:xfrm>
            <a:off x="3474721" y="943243"/>
            <a:ext cx="3854028" cy="530809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rtl="1">
              <a:buFont typeface="Wingdings 2" pitchFamily="18" charset="2"/>
              <a:buNone/>
            </a:pPr>
            <a:r>
              <a:rPr lang="he-IL" sz="2400" b="1" dirty="0">
                <a:solidFill>
                  <a:schemeClr val="tx1"/>
                </a:solidFill>
              </a:rPr>
              <a:t>בסביבת חיים קרה</a:t>
            </a:r>
          </a:p>
          <a:p>
            <a:pPr algn="r" rt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e-IL" dirty="0">
                <a:solidFill>
                  <a:schemeClr val="tx1"/>
                </a:solidFill>
              </a:rPr>
              <a:t>שכבות מבודדות (פרווה, שומן, נוצות)</a:t>
            </a:r>
          </a:p>
          <a:p>
            <a:pPr algn="r" rt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e-IL" dirty="0">
                <a:solidFill>
                  <a:schemeClr val="tx1"/>
                </a:solidFill>
              </a:rPr>
              <a:t>גוף גדול יחסית</a:t>
            </a:r>
          </a:p>
          <a:p>
            <a:pPr algn="r" rt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e-IL" dirty="0">
                <a:solidFill>
                  <a:schemeClr val="tx1"/>
                </a:solidFill>
              </a:rPr>
              <a:t>פרווה כהה (לעיתים הפרווה הפנימית – דב קוטב)</a:t>
            </a:r>
          </a:p>
          <a:p>
            <a:pPr marL="0" indent="0" algn="r" rtl="1">
              <a:buFont typeface="Wingdings 2" pitchFamily="18" charset="2"/>
              <a:buNone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מציין מיקום תוכן 2">
            <a:extLst>
              <a:ext uri="{FF2B5EF4-FFF2-40B4-BE49-F238E27FC236}">
                <a16:creationId xmlns:a16="http://schemas.microsoft.com/office/drawing/2014/main" id="{322F68A3-0EB3-42DE-9A06-50F4FE4CCC7A}"/>
              </a:ext>
            </a:extLst>
          </p:cNvPr>
          <p:cNvSpPr txBox="1">
            <a:spLocks/>
          </p:cNvSpPr>
          <p:nvPr/>
        </p:nvSpPr>
        <p:spPr>
          <a:xfrm>
            <a:off x="3474721" y="211723"/>
            <a:ext cx="8800253" cy="73152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rtl="1">
              <a:buFont typeface="Wingdings 2" pitchFamily="18" charset="2"/>
              <a:buNone/>
            </a:pPr>
            <a:r>
              <a:rPr lang="he-IL" sz="3600" b="1" dirty="0">
                <a:solidFill>
                  <a:srgbClr val="002060"/>
                </a:solidFill>
              </a:rPr>
              <a:t>מנגנונים מבניים</a:t>
            </a:r>
            <a:endParaRPr lang="en-US" sz="3600" b="1" dirty="0">
              <a:solidFill>
                <a:srgbClr val="002060"/>
              </a:solidFill>
            </a:endParaRPr>
          </a:p>
        </p:txBody>
      </p:sp>
      <p:pic>
        <p:nvPicPr>
          <p:cNvPr id="3074" name="Picture 2" descr="פנק | הגן הזואולוגי">
            <a:extLst>
              <a:ext uri="{FF2B5EF4-FFF2-40B4-BE49-F238E27FC236}">
                <a16:creationId xmlns:a16="http://schemas.microsoft.com/office/drawing/2014/main" id="{4E2DF271-F4E4-406E-BB51-A416441D24F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05" r="7666"/>
          <a:stretch/>
        </p:blipFill>
        <p:spPr bwMode="auto">
          <a:xfrm>
            <a:off x="9853505" y="4751359"/>
            <a:ext cx="2421468" cy="210664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ירבוע מצוי">
            <a:extLst>
              <a:ext uri="{FF2B5EF4-FFF2-40B4-BE49-F238E27FC236}">
                <a16:creationId xmlns:a16="http://schemas.microsoft.com/office/drawing/2014/main" id="{2C7F1544-1B63-45D4-A707-1F1593213DE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" t="15446" r="14200" b="4775"/>
          <a:stretch/>
        </p:blipFill>
        <p:spPr bwMode="auto">
          <a:xfrm>
            <a:off x="7482840" y="5205482"/>
            <a:ext cx="2512059" cy="165251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שועל מצוי – ויקיפדיה">
            <a:extLst>
              <a:ext uri="{FF2B5EF4-FFF2-40B4-BE49-F238E27FC236}">
                <a16:creationId xmlns:a16="http://schemas.microsoft.com/office/drawing/2014/main" id="{4019ED4F-E3B1-42A9-81C4-58F1CFD606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4721" y="4053840"/>
            <a:ext cx="1864896" cy="28041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דוב קוטב – ויקיפדיה">
            <a:extLst>
              <a:ext uri="{FF2B5EF4-FFF2-40B4-BE49-F238E27FC236}">
                <a16:creationId xmlns:a16="http://schemas.microsoft.com/office/drawing/2014/main" id="{6B4D5594-15C5-45E5-8E1B-B41F38ABD4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2181" y="4053840"/>
            <a:ext cx="2381250" cy="15906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49827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5" name="Rectangle 74">
            <a:extLst>
              <a:ext uri="{FF2B5EF4-FFF2-40B4-BE49-F238E27FC236}">
                <a16:creationId xmlns:a16="http://schemas.microsoft.com/office/drawing/2014/main" id="{A1DFCBE5-52C1-48A9-89CF-E7D68CCA162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EB17C8F6-D357-4254-BBAC-96B01EEBE16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647203"/>
            <a:ext cx="11707367" cy="2572622"/>
          </a:xfrm>
          <a:prstGeom prst="rect">
            <a:avLst/>
          </a:prstGeom>
          <a:solidFill>
            <a:srgbClr val="878A8B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כותרת 1">
            <a:extLst>
              <a:ext uri="{FF2B5EF4-FFF2-40B4-BE49-F238E27FC236}">
                <a16:creationId xmlns:a16="http://schemas.microsoft.com/office/drawing/2014/main" id="{0BFBDC5F-57A6-47CE-A829-F2A576185D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991900"/>
            <a:ext cx="3867150" cy="1883228"/>
          </a:xfrm>
        </p:spPr>
        <p:txBody>
          <a:bodyPr>
            <a:normAutofit/>
          </a:bodyPr>
          <a:lstStyle/>
          <a:p>
            <a:pPr algn="r" rtl="1"/>
            <a:r>
              <a:rPr lang="he-IL" sz="4400" b="1" dirty="0"/>
              <a:t>היחס בין שטח הפנים לנפח</a:t>
            </a:r>
            <a:endParaRPr lang="en-US" sz="4400" b="1" dirty="0"/>
          </a:p>
        </p:txBody>
      </p:sp>
      <p:pic>
        <p:nvPicPr>
          <p:cNvPr id="14340" name="Picture 4" descr="קִיפּוֹד חוֹלוֹת">
            <a:extLst>
              <a:ext uri="{FF2B5EF4-FFF2-40B4-BE49-F238E27FC236}">
                <a16:creationId xmlns:a16="http://schemas.microsoft.com/office/drawing/2014/main" id="{9BBF5F05-AF63-4138-91A5-E25612547A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63691" y="672899"/>
            <a:ext cx="3331905" cy="2498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8" name="Picture 2" descr="תכונות חומרים | ננוטכנולוגיה">
            <a:extLst>
              <a:ext uri="{FF2B5EF4-FFF2-40B4-BE49-F238E27FC236}">
                <a16:creationId xmlns:a16="http://schemas.microsoft.com/office/drawing/2014/main" id="{75517380-BD09-4C85-9DED-69476A1A4D3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87"/>
          <a:stretch/>
        </p:blipFill>
        <p:spPr bwMode="auto">
          <a:xfrm>
            <a:off x="4755503" y="1334306"/>
            <a:ext cx="3331905" cy="1176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2" name="Picture 6" descr="כמו שקיפודים עושים אהבה | טעימות">
            <a:extLst>
              <a:ext uri="{FF2B5EF4-FFF2-40B4-BE49-F238E27FC236}">
                <a16:creationId xmlns:a16="http://schemas.microsoft.com/office/drawing/2014/main" id="{BA7E91B1-9A1D-43FB-9D72-B479C552DD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447314" y="699843"/>
            <a:ext cx="3260054" cy="2445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9E90D11D-982B-4CF3-A2DA-E49FC76CFB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67150" y="3620259"/>
            <a:ext cx="7840217" cy="2564842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he-IL" sz="1800" b="1" dirty="0">
                <a:solidFill>
                  <a:srgbClr val="FFFFFF"/>
                </a:solidFill>
              </a:rPr>
              <a:t>ככל שהגוף קטן יותר כך היחס בין שטח הפנים לנפח גדול יותר. </a:t>
            </a:r>
          </a:p>
          <a:p>
            <a:pPr marL="0" indent="0" algn="r" rtl="1">
              <a:buNone/>
            </a:pPr>
            <a:r>
              <a:rPr lang="he-IL" sz="1800" b="1" dirty="0">
                <a:solidFill>
                  <a:srgbClr val="FFFFFF"/>
                </a:solidFill>
              </a:rPr>
              <a:t>ככל שיחס זה גדול יותר כך מעבר החום מן הסביבה החיצונית לגוף ומן הגוף אל הסביבה החיצונית מהיר יותר.</a:t>
            </a:r>
          </a:p>
          <a:p>
            <a:pPr marL="0" indent="0" algn="r" rtl="1">
              <a:buNone/>
            </a:pPr>
            <a:r>
              <a:rPr lang="he-IL" sz="1800" b="1" dirty="0">
                <a:solidFill>
                  <a:srgbClr val="FFFFFF"/>
                </a:solidFill>
              </a:rPr>
              <a:t>כלומר,</a:t>
            </a:r>
          </a:p>
          <a:p>
            <a:pPr marL="0" indent="0" algn="r" rtl="1">
              <a:buNone/>
            </a:pPr>
            <a:r>
              <a:rPr lang="he-IL" sz="1800" b="1" dirty="0">
                <a:solidFill>
                  <a:srgbClr val="FFFFFF"/>
                </a:solidFill>
              </a:rPr>
              <a:t>בע"ח קטן מתקרר מהר יותר מבע"ח גדול. </a:t>
            </a:r>
          </a:p>
          <a:p>
            <a:pPr marL="0" indent="0" algn="r" rtl="1">
              <a:buNone/>
            </a:pPr>
            <a:r>
              <a:rPr lang="he-IL" sz="1800" b="1" dirty="0">
                <a:solidFill>
                  <a:srgbClr val="FFFFFF"/>
                </a:solidFill>
              </a:rPr>
              <a:t>לדוגמה: קיפוד מדבר וקיפוד מצוי</a:t>
            </a:r>
          </a:p>
        </p:txBody>
      </p:sp>
    </p:spTree>
    <p:extLst>
      <p:ext uri="{BB962C8B-B14F-4D97-AF65-F5344CB8AC3E}">
        <p14:creationId xmlns:p14="http://schemas.microsoft.com/office/powerpoint/2010/main" val="127594967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4D7AFA4E-6338-4D71-993E-341F49355C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lnSpc>
                <a:spcPct val="150000"/>
              </a:lnSpc>
            </a:pPr>
            <a:r>
              <a:rPr lang="he-IL" b="1" dirty="0">
                <a:solidFill>
                  <a:srgbClr val="002060"/>
                </a:solidFill>
              </a:rPr>
              <a:t>מנגנונים לשמירה על טמפ' הגוף בבע"ח הומיאותרמיים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E9AFFBEB-812C-450B-B0FF-D898245092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74847" y="807720"/>
            <a:ext cx="3854028" cy="5443615"/>
          </a:xfrm>
        </p:spPr>
        <p:txBody>
          <a:bodyPr anchor="t"/>
          <a:lstStyle/>
          <a:p>
            <a:pPr marL="0" indent="0" algn="ctr" rtl="1">
              <a:buNone/>
            </a:pPr>
            <a:r>
              <a:rPr lang="he-IL" b="1" dirty="0">
                <a:solidFill>
                  <a:schemeClr val="tx1"/>
                </a:solidFill>
              </a:rPr>
              <a:t>בסביבת חיים חמה \ פעילות גופנית</a:t>
            </a:r>
          </a:p>
          <a:p>
            <a:pPr algn="r" rt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e-IL" dirty="0">
                <a:solidFill>
                  <a:schemeClr val="tx1"/>
                </a:solidFill>
              </a:rPr>
              <a:t>הזעה</a:t>
            </a:r>
          </a:p>
          <a:p>
            <a:pPr algn="r" rt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e-IL" dirty="0">
                <a:solidFill>
                  <a:schemeClr val="tx1"/>
                </a:solidFill>
              </a:rPr>
              <a:t>הרחבת כלי דם היקפיים</a:t>
            </a:r>
          </a:p>
          <a:p>
            <a:pPr algn="r" rt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e-IL" dirty="0">
                <a:solidFill>
                  <a:schemeClr val="tx1"/>
                </a:solidFill>
              </a:rPr>
              <a:t>הלחתה</a:t>
            </a:r>
          </a:p>
          <a:p>
            <a:pPr algn="r" rt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e-IL" dirty="0">
                <a:solidFill>
                  <a:schemeClr val="tx1"/>
                </a:solidFill>
              </a:rPr>
              <a:t>נפנוף אוזניים</a:t>
            </a:r>
          </a:p>
          <a:p>
            <a:pPr algn="r" rt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e-IL" dirty="0">
                <a:solidFill>
                  <a:schemeClr val="tx1"/>
                </a:solidFill>
              </a:rPr>
              <a:t>רקיקה – דבורים</a:t>
            </a:r>
          </a:p>
          <a:p>
            <a:pPr algn="r" rtl="1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מציין מיקום תוכן 2">
            <a:extLst>
              <a:ext uri="{FF2B5EF4-FFF2-40B4-BE49-F238E27FC236}">
                <a16:creationId xmlns:a16="http://schemas.microsoft.com/office/drawing/2014/main" id="{0540FC78-1688-423E-9EA7-48D6597A4D7F}"/>
              </a:ext>
            </a:extLst>
          </p:cNvPr>
          <p:cNvSpPr txBox="1">
            <a:spLocks/>
          </p:cNvSpPr>
          <p:nvPr/>
        </p:nvSpPr>
        <p:spPr>
          <a:xfrm>
            <a:off x="3474721" y="807720"/>
            <a:ext cx="3854028" cy="544361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rtl="1">
              <a:buFont typeface="Wingdings 2" pitchFamily="18" charset="2"/>
              <a:buNone/>
            </a:pPr>
            <a:r>
              <a:rPr lang="he-IL" b="1" dirty="0">
                <a:solidFill>
                  <a:schemeClr val="tx1"/>
                </a:solidFill>
              </a:rPr>
              <a:t>בסביבת חיים קרה</a:t>
            </a:r>
          </a:p>
          <a:p>
            <a:pPr algn="r" rt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e-IL" dirty="0">
                <a:solidFill>
                  <a:schemeClr val="tx1"/>
                </a:solidFill>
              </a:rPr>
              <a:t>רעד שרירים</a:t>
            </a:r>
          </a:p>
          <a:p>
            <a:pPr algn="r" rt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e-IL" dirty="0">
                <a:solidFill>
                  <a:schemeClr val="tx1"/>
                </a:solidFill>
              </a:rPr>
              <a:t>צמצום כלי דם היקפיים</a:t>
            </a:r>
          </a:p>
          <a:p>
            <a:pPr algn="r" rt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e-IL" dirty="0">
                <a:solidFill>
                  <a:schemeClr val="tx1"/>
                </a:solidFill>
              </a:rPr>
              <a:t>הפרשה מוגברת של אדרנלין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מציין מיקום תוכן 2">
            <a:extLst>
              <a:ext uri="{FF2B5EF4-FFF2-40B4-BE49-F238E27FC236}">
                <a16:creationId xmlns:a16="http://schemas.microsoft.com/office/drawing/2014/main" id="{322F68A3-0EB3-42DE-9A06-50F4FE4CCC7A}"/>
              </a:ext>
            </a:extLst>
          </p:cNvPr>
          <p:cNvSpPr txBox="1">
            <a:spLocks/>
          </p:cNvSpPr>
          <p:nvPr/>
        </p:nvSpPr>
        <p:spPr>
          <a:xfrm>
            <a:off x="3474721" y="211723"/>
            <a:ext cx="8800253" cy="73152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rtl="1">
              <a:buFont typeface="Wingdings 2" pitchFamily="18" charset="2"/>
              <a:buNone/>
            </a:pPr>
            <a:r>
              <a:rPr lang="he-IL" sz="3600" b="1" dirty="0">
                <a:solidFill>
                  <a:srgbClr val="002060"/>
                </a:solidFill>
              </a:rPr>
              <a:t>מנגנונים פיזיולוגיים</a:t>
            </a:r>
            <a:endParaRPr lang="en-US" sz="3600" b="1" dirty="0">
              <a:solidFill>
                <a:srgbClr val="002060"/>
              </a:solidFill>
            </a:endParaRPr>
          </a:p>
        </p:txBody>
      </p:sp>
      <p:pic>
        <p:nvPicPr>
          <p:cNvPr id="4100" name="Picture 4" descr="רישיון להרוג: שילם, צד פיל והתפאר בתמונות">
            <a:extLst>
              <a:ext uri="{FF2B5EF4-FFF2-40B4-BE49-F238E27FC236}">
                <a16:creationId xmlns:a16="http://schemas.microsoft.com/office/drawing/2014/main" id="{9EA01F25-E3B7-4B83-8B4A-47A136B6D2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3712" y="4525956"/>
            <a:ext cx="4263336" cy="239812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הלחית - ויקימילון">
            <a:extLst>
              <a:ext uri="{FF2B5EF4-FFF2-40B4-BE49-F238E27FC236}">
                <a16:creationId xmlns:a16="http://schemas.microsoft.com/office/drawing/2014/main" id="{4A0FE1FC-0EC3-4DCF-AA65-4111FC9FB3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6499" y="3864062"/>
            <a:ext cx="2981115" cy="29939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29357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4D7AFA4E-6338-4D71-993E-341F49355C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lnSpc>
                <a:spcPct val="150000"/>
              </a:lnSpc>
            </a:pPr>
            <a:r>
              <a:rPr lang="he-IL" b="1" dirty="0">
                <a:solidFill>
                  <a:srgbClr val="002060"/>
                </a:solidFill>
              </a:rPr>
              <a:t>מנגנונים לשמירה על טמפ' הגוף בבע"ח הומיאותרמיים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E9AFFBEB-812C-450B-B0FF-D898245092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74847" y="943243"/>
            <a:ext cx="3854028" cy="5308092"/>
          </a:xfrm>
        </p:spPr>
        <p:txBody>
          <a:bodyPr anchor="t"/>
          <a:lstStyle/>
          <a:p>
            <a:pPr marL="0" indent="0" algn="ctr" rtl="1">
              <a:buNone/>
            </a:pPr>
            <a:r>
              <a:rPr lang="he-IL" sz="2400" b="1" dirty="0">
                <a:solidFill>
                  <a:schemeClr val="tx1"/>
                </a:solidFill>
              </a:rPr>
              <a:t>בסביבת חיים חמה \ בפעילות גופנית</a:t>
            </a:r>
          </a:p>
          <a:p>
            <a:pPr algn="r" rt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e-IL" dirty="0">
                <a:solidFill>
                  <a:schemeClr val="tx1"/>
                </a:solidFill>
              </a:rPr>
              <a:t>קצב המטבוליזם יורד, וכך כמות החום הנוצרת קטנה יותר. בע"ח אוכלים פחות. </a:t>
            </a:r>
          </a:p>
        </p:txBody>
      </p:sp>
      <p:sp>
        <p:nvSpPr>
          <p:cNvPr id="4" name="מציין מיקום תוכן 2">
            <a:extLst>
              <a:ext uri="{FF2B5EF4-FFF2-40B4-BE49-F238E27FC236}">
                <a16:creationId xmlns:a16="http://schemas.microsoft.com/office/drawing/2014/main" id="{0540FC78-1688-423E-9EA7-48D6597A4D7F}"/>
              </a:ext>
            </a:extLst>
          </p:cNvPr>
          <p:cNvSpPr txBox="1">
            <a:spLocks/>
          </p:cNvSpPr>
          <p:nvPr/>
        </p:nvSpPr>
        <p:spPr>
          <a:xfrm>
            <a:off x="3474721" y="943243"/>
            <a:ext cx="3854028" cy="530809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rtl="1">
              <a:buFont typeface="Wingdings 2" pitchFamily="18" charset="2"/>
              <a:buNone/>
            </a:pPr>
            <a:r>
              <a:rPr lang="he-IL" sz="2400" b="1" dirty="0">
                <a:solidFill>
                  <a:schemeClr val="tx1"/>
                </a:solidFill>
              </a:rPr>
              <a:t>בסביבת חיים קרה</a:t>
            </a:r>
          </a:p>
          <a:p>
            <a:pPr algn="r" rt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e-IL" dirty="0">
                <a:solidFill>
                  <a:schemeClr val="tx1"/>
                </a:solidFill>
              </a:rPr>
              <a:t>בחורף אוכלים יותר ומעלים את קצב המטבוליזם שלהם. בדרך כלל הם מייצרים יותר חום מטבולי לחימום הגוף. דרך נוספת להעלות את קצב חילוף החומרים היא לנצל מאגרי שומן.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מציין מיקום תוכן 2">
            <a:extLst>
              <a:ext uri="{FF2B5EF4-FFF2-40B4-BE49-F238E27FC236}">
                <a16:creationId xmlns:a16="http://schemas.microsoft.com/office/drawing/2014/main" id="{322F68A3-0EB3-42DE-9A06-50F4FE4CCC7A}"/>
              </a:ext>
            </a:extLst>
          </p:cNvPr>
          <p:cNvSpPr txBox="1">
            <a:spLocks/>
          </p:cNvSpPr>
          <p:nvPr/>
        </p:nvSpPr>
        <p:spPr>
          <a:xfrm>
            <a:off x="3474721" y="211723"/>
            <a:ext cx="8800253" cy="73152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rtl="1">
              <a:buFont typeface="Wingdings 2" pitchFamily="18" charset="2"/>
              <a:buNone/>
            </a:pPr>
            <a:r>
              <a:rPr lang="he-IL" sz="3600" b="1" dirty="0">
                <a:solidFill>
                  <a:srgbClr val="002060"/>
                </a:solidFill>
              </a:rPr>
              <a:t>וויסות המטבוליזם – חילוף חומרים</a:t>
            </a:r>
            <a:endParaRPr lang="en-US" sz="3600" b="1" dirty="0">
              <a:solidFill>
                <a:srgbClr val="002060"/>
              </a:solidFill>
            </a:endParaRPr>
          </a:p>
        </p:txBody>
      </p:sp>
      <p:pic>
        <p:nvPicPr>
          <p:cNvPr id="5122" name="Picture 2" descr="שנת חורף - GLOBEBLOG">
            <a:extLst>
              <a:ext uri="{FF2B5EF4-FFF2-40B4-BE49-F238E27FC236}">
                <a16:creationId xmlns:a16="http://schemas.microsoft.com/office/drawing/2014/main" id="{2CF68442-4025-492C-9326-EDB8A24636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3467" y="4585942"/>
            <a:ext cx="3296536" cy="206033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הכלב לא אוכל את המזון שלו, מה עושים? - מגזין Spets לחיות מחמד">
            <a:extLst>
              <a:ext uri="{FF2B5EF4-FFF2-40B4-BE49-F238E27FC236}">
                <a16:creationId xmlns:a16="http://schemas.microsoft.com/office/drawing/2014/main" id="{8462A17D-2B0A-4C0F-A31C-FCCCD92549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8818" y="4907280"/>
            <a:ext cx="4350057" cy="173899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8684819"/>
      </p:ext>
    </p:extLst>
  </p:cSld>
  <p:clrMapOvr>
    <a:masterClrMapping/>
  </p:clrMapOvr>
</p:sld>
</file>

<file path=ppt/theme/theme1.xml><?xml version="1.0" encoding="utf-8"?>
<a:theme xmlns:a="http://schemas.openxmlformats.org/drawingml/2006/main" name="מסגרת ">
  <a:themeElements>
    <a:clrScheme name="חציון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מסגרת 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מסגרת 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1337</Words>
  <Application>Microsoft Office PowerPoint</Application>
  <PresentationFormat>מסך רחב</PresentationFormat>
  <Paragraphs>189</Paragraphs>
  <Slides>28</Slides>
  <Notes>0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8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28</vt:i4>
      </vt:variant>
    </vt:vector>
  </HeadingPairs>
  <TitlesOfParts>
    <vt:vector size="37" baseType="lpstr">
      <vt:lpstr>Arial</vt:lpstr>
      <vt:lpstr>Calibri</vt:lpstr>
      <vt:lpstr>Corbel</vt:lpstr>
      <vt:lpstr>Courier New</vt:lpstr>
      <vt:lpstr>David</vt:lpstr>
      <vt:lpstr>Gisha</vt:lpstr>
      <vt:lpstr>Wingdings</vt:lpstr>
      <vt:lpstr>Wingdings 2</vt:lpstr>
      <vt:lpstr>מסגרת </vt:lpstr>
      <vt:lpstr>גידול בעלי חיים במשקים חקלאיים</vt:lpstr>
      <vt:lpstr>מקורות החום של הגוף</vt:lpstr>
      <vt:lpstr>מאזן חום</vt:lpstr>
      <vt:lpstr>בעלי חיים נבדלים זה מזה ביכולם לווסת את טמפ' הגוף</vt:lpstr>
      <vt:lpstr>יתרונות וחסרונות בהומיאותרמיה</vt:lpstr>
      <vt:lpstr>מנגנונים לשמירה על טמפ' הגוף בבע"ח הומיאותרמיים</vt:lpstr>
      <vt:lpstr>היחס בין שטח הפנים לנפח</vt:lpstr>
      <vt:lpstr>מנגנונים לשמירה על טמפ' הגוף בבע"ח הומיאותרמיים</vt:lpstr>
      <vt:lpstr>מנגנונים לשמירה על טמפ' הגוף בבע"ח הומיאותרמיים</vt:lpstr>
      <vt:lpstr>חריפה</vt:lpstr>
      <vt:lpstr>מנגנונים לשמירה על טמפ' הגוף בבע"ח הומיאותרמיים</vt:lpstr>
      <vt:lpstr>מצגת של PowerPoint‏</vt:lpstr>
      <vt:lpstr>השפעת גורמי אקלים על ויסות חום</vt:lpstr>
      <vt:lpstr>מקדם נשימה</vt:lpstr>
      <vt:lpstr>ויסות חום בבע"ח משקיים - עופות</vt:lpstr>
      <vt:lpstr>ויסות חום בבע"ח משקיים - עופות</vt:lpstr>
      <vt:lpstr>ויסות חום בבע"ח משקיים – בקר, צאן, סוסים, כלבים</vt:lpstr>
      <vt:lpstr>גדילה ועקומת גדילה</vt:lpstr>
      <vt:lpstr>גורמים המשפיעים על גדילת בע"ח</vt:lpstr>
      <vt:lpstr>גורמים המשפיעים על גדילת בע"ח – טמפ' סביבה</vt:lpstr>
      <vt:lpstr>תנאי האקלים משפיעים על...</vt:lpstr>
      <vt:lpstr>החקלאי משקיע משאבים בוויסות טמפ'</vt:lpstr>
      <vt:lpstr>החקלאי משקיע משאבים בוויסות טמפ'</vt:lpstr>
      <vt:lpstr>החקלאי משקיע משאבים בוויסות טמפ'</vt:lpstr>
      <vt:lpstr>תפקיד ההורמונים בגדילת חיות משק</vt:lpstr>
      <vt:lpstr>הורמון גדילה – מעורר תהליכים בגוף בע"ח כמו חלוקת תאים, גדילת עצם, ייצור של חלבונים ועוד. </vt:lpstr>
      <vt:lpstr>שימוש בהורמון גדילה כיום</vt:lpstr>
      <vt:lpstr>מטרות נוספות לגידול בע"ח במשק חקלאי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גידול בעלי חיים במשקים חקלאיים</dc:title>
  <dc:creator>קריסטינה  שורץ</dc:creator>
  <cp:lastModifiedBy>רונית נעמן נאמן</cp:lastModifiedBy>
  <cp:revision>2</cp:revision>
  <dcterms:created xsi:type="dcterms:W3CDTF">2020-08-08T13:18:58Z</dcterms:created>
  <dcterms:modified xsi:type="dcterms:W3CDTF">2020-09-16T10:26:25Z</dcterms:modified>
</cp:coreProperties>
</file>