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8" r:id="rId1"/>
  </p:sldMasterIdLst>
  <p:sldIdLst>
    <p:sldId id="256" r:id="rId2"/>
    <p:sldId id="262" r:id="rId3"/>
    <p:sldId id="260" r:id="rId4"/>
    <p:sldId id="257" r:id="rId5"/>
    <p:sldId id="258" r:id="rId6"/>
    <p:sldId id="259" r:id="rId7"/>
    <p:sldId id="261" r:id="rId8"/>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tableStyles" Target="tableStyle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theme" Target="theme/theme1.xml" /><Relationship Id="rId5" Type="http://schemas.openxmlformats.org/officeDocument/2006/relationships/slide" Target="slides/slide4.xml" /><Relationship Id="rId10" Type="http://schemas.openxmlformats.org/officeDocument/2006/relationships/viewProps" Target="viewProps.xml" /><Relationship Id="rId4" Type="http://schemas.openxmlformats.org/officeDocument/2006/relationships/slide" Target="slides/slide3.xml" /><Relationship Id="rId9" Type="http://schemas.openxmlformats.org/officeDocument/2006/relationships/presProps" Target="pres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he-IL"/>
              <a:t>לחץ כדי לערוך סגנון כותרת של תבנית בסיס</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3295565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תמונה פנורמית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he-IL"/>
              <a:t>לחץ כדי לערוך סגנון כותרת של תבנית בסיס</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a:t>לחץ על הסמל כדי להוסיף תמונה</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3861339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כותרת וכיתוב">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he-IL"/>
              <a:t>לחץ כדי לערוך סגנון כותרת של תבנית בסיס</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1388875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ציטוט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he-IL"/>
              <a:t>לחץ כדי לערוך סגנון כותרת של תבנית בסיס</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he-IL"/>
              <a:t>ערוך סגנונות טקסט של תבנית בסיס</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9596821-5F3B-4C9A-BBB3-D07C7D219FAF}" type="slidenum">
              <a:rPr lang="he-IL" smtClean="0"/>
              <a:t>‹#›</a:t>
            </a:fld>
            <a:endParaRPr lang="he-IL"/>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1664326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כרטיס שם">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33490488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עמודות">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4"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1192936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עמודת 3 תמונות">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a:t>לחץ על הסמל כדי להוסיף תמונה</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a:t>לחץ על הסמל כדי להוסיף תמונה</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a:t>לחץ על הסמל כדי להוסיף תמונה</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4"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41559347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anchor="t" anchorCtr="0"/>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1560084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245254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7" name="Date Placeholder 3"/>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1683633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767446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Date Placeholder 4"/>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1957805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7" name="Date Placeholder 6"/>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2528891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7" name="Date Placeholder 2"/>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5" name="Footer Placeholder 3"/>
          <p:cNvSpPr>
            <a:spLocks noGrp="1"/>
          </p:cNvSpPr>
          <p:nvPr>
            <p:ph type="ftr" sz="quarter" idx="11"/>
          </p:nvPr>
        </p:nvSpPr>
        <p:spPr/>
        <p:txBody>
          <a:bodyPr/>
          <a:lstStyle/>
          <a:p>
            <a:endParaRPr lang="he-IL"/>
          </a:p>
        </p:txBody>
      </p:sp>
      <p:sp>
        <p:nvSpPr>
          <p:cNvPr id="6" name="Slide Number Placeholder 4"/>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4200111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5" name="Footer Placeholder 2"/>
          <p:cNvSpPr>
            <a:spLocks noGrp="1"/>
          </p:cNvSpPr>
          <p:nvPr>
            <p:ph type="ftr" sz="quarter" idx="11"/>
          </p:nvPr>
        </p:nvSpPr>
        <p:spPr/>
        <p:txBody>
          <a:bodyPr/>
          <a:lstStyle/>
          <a:p>
            <a:endParaRPr lang="he-IL"/>
          </a:p>
        </p:txBody>
      </p:sp>
      <p:sp>
        <p:nvSpPr>
          <p:cNvPr id="6" name="Slide Number Placeholder 3"/>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1692012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he-IL"/>
              <a:t>לחץ כדי לערוך סגנון כותרת של תבנית בסיס</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7" name="Date Placeholder 4"/>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5" name="Footer Placeholder 5"/>
          <p:cNvSpPr>
            <a:spLocks noGrp="1"/>
          </p:cNvSpPr>
          <p:nvPr>
            <p:ph type="ftr" sz="quarter" idx="11"/>
          </p:nvPr>
        </p:nvSpPr>
        <p:spPr/>
        <p:txBody>
          <a:bodyPr/>
          <a:lstStyle/>
          <a:p>
            <a:endParaRPr lang="he-IL"/>
          </a:p>
        </p:txBody>
      </p:sp>
      <p:sp>
        <p:nvSpPr>
          <p:cNvPr id="6" name="Slide Number Placeholder 6"/>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3297072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he-IL"/>
              <a:t>לחץ כדי לערוך סגנון כותרת של תבנית בסיס</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a:t>לחץ על הסמל כדי להוסיף תמונה</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fld id="{9C1820C7-BD19-474A-8A05-DE29AC777988}" type="datetimeFigureOut">
              <a:rPr lang="he-IL" smtClean="0"/>
              <a:t>כ"ה/אדר ב/תשפ"ב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69596821-5F3B-4C9A-BBB3-D07C7D219FAF}" type="slidenum">
              <a:rPr lang="he-IL" smtClean="0"/>
              <a:t>‹#›</a:t>
            </a:fld>
            <a:endParaRPr lang="he-IL"/>
          </a:p>
        </p:txBody>
      </p:sp>
    </p:spTree>
    <p:extLst>
      <p:ext uri="{BB962C8B-B14F-4D97-AF65-F5344CB8AC3E}">
        <p14:creationId xmlns:p14="http://schemas.microsoft.com/office/powerpoint/2010/main" val="1772149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21" Type="http://schemas.openxmlformats.org/officeDocument/2006/relationships/image" Target="../media/image4.png"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20" Type="http://schemas.openxmlformats.org/officeDocument/2006/relationships/image" Target="../media/image3.png"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2.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 Id="rId22" Type="http://schemas.openxmlformats.org/officeDocument/2006/relationships/image" Target="../media/image5.png"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C1820C7-BD19-474A-8A05-DE29AC777988}" type="datetimeFigureOut">
              <a:rPr lang="he-IL" smtClean="0"/>
              <a:t>כ"ה/אדר ב/תשפ"ב</a:t>
            </a:fld>
            <a:endParaRPr lang="he-IL"/>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he-IL"/>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9596821-5F3B-4C9A-BBB3-D07C7D219FAF}" type="slidenum">
              <a:rPr lang="he-IL" smtClean="0"/>
              <a:t>‹#›</a:t>
            </a:fld>
            <a:endParaRPr lang="he-IL"/>
          </a:p>
        </p:txBody>
      </p:sp>
    </p:spTree>
    <p:extLst>
      <p:ext uri="{BB962C8B-B14F-4D97-AF65-F5344CB8AC3E}">
        <p14:creationId xmlns:p14="http://schemas.microsoft.com/office/powerpoint/2010/main" val="459625867"/>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8" Type="http://schemas.openxmlformats.org/officeDocument/2006/relationships/image" Target="../media/image13.png" /><Relationship Id="rId3" Type="http://schemas.openxmlformats.org/officeDocument/2006/relationships/image" Target="../media/image8.png" /><Relationship Id="rId7" Type="http://schemas.openxmlformats.org/officeDocument/2006/relationships/image" Target="../media/image12.png" /><Relationship Id="rId2" Type="http://schemas.openxmlformats.org/officeDocument/2006/relationships/image" Target="../media/image7.png" /><Relationship Id="rId1" Type="http://schemas.openxmlformats.org/officeDocument/2006/relationships/slideLayout" Target="../slideLayouts/slideLayout2.xml" /><Relationship Id="rId6" Type="http://schemas.openxmlformats.org/officeDocument/2006/relationships/image" Target="../media/image11.png" /><Relationship Id="rId5" Type="http://schemas.openxmlformats.org/officeDocument/2006/relationships/image" Target="../media/image10.png" /><Relationship Id="rId4" Type="http://schemas.openxmlformats.org/officeDocument/2006/relationships/image" Target="../media/image9.pn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2818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148387" y="1676210"/>
            <a:ext cx="10532751" cy="3192003"/>
          </a:xfrm>
        </p:spPr>
        <p:txBody>
          <a:bodyPr/>
          <a:lstStyle/>
          <a:p>
            <a:pPr algn="ctr"/>
            <a:r>
              <a:rPr lang="he-IL" dirty="0"/>
              <a:t>פעילות </a:t>
            </a:r>
            <a:r>
              <a:rPr lang="he-IL" dirty="0" err="1"/>
              <a:t>טרריום</a:t>
            </a:r>
            <a:r>
              <a:rPr lang="he-IL" dirty="0"/>
              <a:t> – כנס ילדי חוות</a:t>
            </a:r>
            <a:br>
              <a:rPr lang="he-IL" dirty="0"/>
            </a:br>
            <a:r>
              <a:rPr lang="he-IL" dirty="0"/>
              <a:t>בשיתוף חווה חקלאית טייבה וחוות נהלל-עמק יזרעאל</a:t>
            </a:r>
            <a:br>
              <a:rPr lang="he-IL" dirty="0"/>
            </a:br>
            <a:r>
              <a:rPr lang="he-IL" dirty="0"/>
              <a:t> </a:t>
            </a:r>
          </a:p>
        </p:txBody>
      </p:sp>
    </p:spTree>
    <p:extLst>
      <p:ext uri="{BB962C8B-B14F-4D97-AF65-F5344CB8AC3E}">
        <p14:creationId xmlns:p14="http://schemas.microsoft.com/office/powerpoint/2010/main" val="2307486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74220" y="426960"/>
            <a:ext cx="9404723" cy="1400530"/>
          </a:xfrm>
        </p:spPr>
        <p:txBody>
          <a:bodyPr/>
          <a:lstStyle/>
          <a:p>
            <a:r>
              <a:rPr lang="he-IL" dirty="0"/>
              <a:t>הסבר קצר על </a:t>
            </a:r>
            <a:r>
              <a:rPr lang="he-IL" dirty="0" err="1"/>
              <a:t>הטרריום</a:t>
            </a:r>
            <a:endParaRPr lang="he-IL" dirty="0"/>
          </a:p>
        </p:txBody>
      </p:sp>
      <p:sp>
        <p:nvSpPr>
          <p:cNvPr id="3" name="מציין מיקום תוכן 2"/>
          <p:cNvSpPr>
            <a:spLocks noGrp="1"/>
          </p:cNvSpPr>
          <p:nvPr>
            <p:ph idx="1"/>
          </p:nvPr>
        </p:nvSpPr>
        <p:spPr>
          <a:xfrm>
            <a:off x="1744526" y="1378039"/>
            <a:ext cx="8946541" cy="4713668"/>
          </a:xfrm>
        </p:spPr>
        <p:txBody>
          <a:bodyPr>
            <a:normAutofit lnSpcReduction="10000"/>
          </a:bodyPr>
          <a:lstStyle/>
          <a:p>
            <a:pPr marL="0" indent="0">
              <a:buNone/>
            </a:pPr>
            <a:r>
              <a:rPr lang="he-IL" sz="2400" dirty="0" err="1">
                <a:latin typeface="Agency FB" panose="020B0503020202020204" pitchFamily="34" charset="0"/>
                <a:cs typeface="Arial" panose="020B0604020202020204" pitchFamily="34" charset="0"/>
              </a:rPr>
              <a:t>טרריום</a:t>
            </a:r>
            <a:r>
              <a:rPr lang="he-IL" sz="2400" dirty="0">
                <a:latin typeface="Agency FB" panose="020B0503020202020204" pitchFamily="34" charset="0"/>
                <a:cs typeface="Arial" panose="020B0604020202020204" pitchFamily="34" charset="0"/>
              </a:rPr>
              <a:t> הוא מיכל או זכוכית אטום שניתן להכיל בתוכו אדמה וצמחים וניתן לפתוח אותו לתחזוקה כדי לגשת אל הצמחים בפנים. עם זאת, </a:t>
            </a:r>
            <a:r>
              <a:rPr lang="he-IL" sz="2400" dirty="0" err="1">
                <a:latin typeface="Agency FB" panose="020B0503020202020204" pitchFamily="34" charset="0"/>
                <a:cs typeface="Arial" panose="020B0604020202020204" pitchFamily="34" charset="0"/>
              </a:rPr>
              <a:t>טרריות</a:t>
            </a:r>
            <a:r>
              <a:rPr lang="he-IL" sz="2400" dirty="0">
                <a:latin typeface="Agency FB" panose="020B0503020202020204" pitchFamily="34" charset="0"/>
                <a:cs typeface="Arial" panose="020B0604020202020204" pitchFamily="34" charset="0"/>
              </a:rPr>
              <a:t> יכולות להיות גם פתוחות לאוויר ולא להיות אטומות. </a:t>
            </a:r>
            <a:r>
              <a:rPr lang="he-IL" sz="2400" dirty="0" err="1">
                <a:latin typeface="Agency FB" panose="020B0503020202020204" pitchFamily="34" charset="0"/>
                <a:cs typeface="Arial" panose="020B0604020202020204" pitchFamily="34" charset="0"/>
              </a:rPr>
              <a:t>טרריות</a:t>
            </a:r>
            <a:r>
              <a:rPr lang="he-IL" sz="2400" dirty="0">
                <a:latin typeface="Agency FB" panose="020B0503020202020204" pitchFamily="34" charset="0"/>
                <a:cs typeface="Arial" panose="020B0604020202020204" pitchFamily="34" charset="0"/>
              </a:rPr>
              <a:t> נשמרות לרוב כחפצי נוי או קישוט. </a:t>
            </a:r>
            <a:r>
              <a:rPr lang="he-IL" sz="2400" dirty="0" err="1">
                <a:latin typeface="Agency FB" panose="020B0503020202020204" pitchFamily="34" charset="0"/>
                <a:cs typeface="Arial" panose="020B0604020202020204" pitchFamily="34" charset="0"/>
              </a:rPr>
              <a:t>טרריות</a:t>
            </a:r>
            <a:r>
              <a:rPr lang="he-IL" sz="2400" dirty="0">
                <a:latin typeface="Agency FB" panose="020B0503020202020204" pitchFamily="34" charset="0"/>
                <a:cs typeface="Arial" panose="020B0604020202020204" pitchFamily="34" charset="0"/>
              </a:rPr>
              <a:t> סגורות מייצרות סביבה ייחודית לגידול </a:t>
            </a:r>
            <a:r>
              <a:rPr lang="he-IL" sz="2400" dirty="0" err="1">
                <a:latin typeface="Agency FB" panose="020B0503020202020204" pitchFamily="34" charset="0"/>
                <a:cs typeface="Arial" panose="020B0604020202020204" pitchFamily="34" charset="0"/>
              </a:rPr>
              <a:t>צמחיםשכן</a:t>
            </a:r>
            <a:r>
              <a:rPr lang="he-IL" sz="2400" dirty="0">
                <a:latin typeface="Agency FB" panose="020B0503020202020204" pitchFamily="34" charset="0"/>
                <a:cs typeface="Arial" panose="020B0604020202020204" pitchFamily="34" charset="0"/>
              </a:rPr>
              <a:t> הקירות השקופים מאפשרים לחום ולאור לחדור. </a:t>
            </a:r>
            <a:r>
              <a:rPr lang="he-IL" sz="2400" dirty="0" err="1">
                <a:latin typeface="Agency FB" panose="020B0503020202020204" pitchFamily="34" charset="0"/>
                <a:cs typeface="Arial" panose="020B0604020202020204" pitchFamily="34" charset="0"/>
              </a:rPr>
              <a:t>המיכל</a:t>
            </a:r>
            <a:r>
              <a:rPr lang="he-IL" sz="2400" dirty="0">
                <a:latin typeface="Agency FB" panose="020B0503020202020204" pitchFamily="34" charset="0"/>
                <a:cs typeface="Arial" panose="020B0604020202020204" pitchFamily="34" charset="0"/>
              </a:rPr>
              <a:t> האטום בשילוב החום הנכנס </a:t>
            </a:r>
            <a:r>
              <a:rPr lang="he-IL" sz="2400" dirty="0" err="1">
                <a:latin typeface="Agency FB" panose="020B0503020202020204" pitchFamily="34" charset="0"/>
                <a:cs typeface="Arial" panose="020B0604020202020204" pitchFamily="34" charset="0"/>
              </a:rPr>
              <a:t>לטרריה</a:t>
            </a:r>
            <a:r>
              <a:rPr lang="he-IL" sz="2400" dirty="0">
                <a:latin typeface="Agency FB" panose="020B0503020202020204" pitchFamily="34" charset="0"/>
                <a:cs typeface="Arial" panose="020B0604020202020204" pitchFamily="34" charset="0"/>
              </a:rPr>
              <a:t> מאפשר יצירת מחזור מים בקנה מידה קטן. זה קורה מכיוון שהלחות גם מהאדמה וגם מהצמחים מתאדה בטמפרטורות הגבוהות בתוך החממה. אדי מים אלו, מתעבים על דפנות מיכל הזכוכית, ובסופו של דבר נופלים חזרה לצמחים ולאדמה שמתחת. פעולה זו תורמת ליצירת סביבה אידיאלית לגידול צמחים עקב אספקת מים מתמדת, ובכך מונעת מהצמחים להתייבש. בנוסף לכל, האור העובר בזכוכית השקופה של </a:t>
            </a:r>
            <a:r>
              <a:rPr lang="he-IL" sz="2400" dirty="0" err="1">
                <a:latin typeface="Agency FB" panose="020B0503020202020204" pitchFamily="34" charset="0"/>
                <a:cs typeface="Arial" panose="020B0604020202020204" pitchFamily="34" charset="0"/>
              </a:rPr>
              <a:t>המיכל</a:t>
            </a:r>
            <a:r>
              <a:rPr lang="he-IL" sz="2400" dirty="0">
                <a:latin typeface="Agency FB" panose="020B0503020202020204" pitchFamily="34" charset="0"/>
                <a:cs typeface="Arial" panose="020B0604020202020204" pitchFamily="34" charset="0"/>
              </a:rPr>
              <a:t> מאפשר לצמחים בפנים פוטוסינתזה, היבט חשוב מאוד בגידול הצמחים.</a:t>
            </a:r>
          </a:p>
        </p:txBody>
      </p:sp>
    </p:spTree>
    <p:extLst>
      <p:ext uri="{BB962C8B-B14F-4D97-AF65-F5344CB8AC3E}">
        <p14:creationId xmlns:p14="http://schemas.microsoft.com/office/powerpoint/2010/main" val="1384076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מציין מיקום תוכן 3"/>
          <p:cNvPicPr>
            <a:picLocks noGrp="1" noChangeAspect="1"/>
          </p:cNvPicPr>
          <p:nvPr>
            <p:ph idx="1"/>
          </p:nvPr>
        </p:nvPicPr>
        <p:blipFill>
          <a:blip r:embed="rId2"/>
          <a:stretch>
            <a:fillRect/>
          </a:stretch>
        </p:blipFill>
        <p:spPr>
          <a:xfrm>
            <a:off x="193183" y="502277"/>
            <a:ext cx="5675292" cy="5100838"/>
          </a:xfrm>
          <a:prstGeom prst="rect">
            <a:avLst/>
          </a:prstGeom>
        </p:spPr>
      </p:pic>
      <p:sp>
        <p:nvSpPr>
          <p:cNvPr id="6" name="מלבן מעוגל 5"/>
          <p:cNvSpPr/>
          <p:nvPr/>
        </p:nvSpPr>
        <p:spPr>
          <a:xfrm>
            <a:off x="6207617" y="502277"/>
            <a:ext cx="5512157" cy="510083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lnSpc>
                <a:spcPct val="150000"/>
              </a:lnSpc>
            </a:pPr>
            <a:endParaRPr lang="he-IL" sz="2400" b="1" dirty="0">
              <a:latin typeface="Arial" panose="020B0604020202020204" pitchFamily="34" charset="0"/>
              <a:cs typeface="Arial" panose="020B0604020202020204" pitchFamily="34" charset="0"/>
            </a:endParaRPr>
          </a:p>
          <a:p>
            <a:pPr algn="ctr">
              <a:lnSpc>
                <a:spcPct val="150000"/>
              </a:lnSpc>
            </a:pPr>
            <a:r>
              <a:rPr lang="he-IL" sz="2400" b="1" dirty="0">
                <a:latin typeface="Arial" panose="020B0604020202020204" pitchFamily="34" charset="0"/>
                <a:cs typeface="Arial" panose="020B0604020202020204" pitchFamily="34" charset="0"/>
              </a:rPr>
              <a:t>נושא הפעילות: </a:t>
            </a:r>
            <a:r>
              <a:rPr lang="he-IL" sz="2400" b="1" dirty="0" err="1">
                <a:latin typeface="Arial" panose="020B0604020202020204" pitchFamily="34" charset="0"/>
                <a:cs typeface="Arial" panose="020B0604020202020204" pitchFamily="34" charset="0"/>
              </a:rPr>
              <a:t>טרריום</a:t>
            </a:r>
            <a:r>
              <a:rPr lang="he-IL" sz="2400" b="1" dirty="0">
                <a:latin typeface="Arial" panose="020B0604020202020204" pitchFamily="34" charset="0"/>
                <a:cs typeface="Arial" panose="020B0604020202020204" pitchFamily="34" charset="0"/>
              </a:rPr>
              <a:t>- גינה בבקבוק</a:t>
            </a:r>
          </a:p>
          <a:p>
            <a:pPr algn="ctr">
              <a:lnSpc>
                <a:spcPct val="150000"/>
              </a:lnSpc>
            </a:pPr>
            <a:r>
              <a:rPr lang="he-IL" sz="2400" b="1" dirty="0">
                <a:latin typeface="Arial" panose="020B0604020202020204" pitchFamily="34" charset="0"/>
                <a:cs typeface="Arial" panose="020B0604020202020204" pitchFamily="34" charset="0"/>
              </a:rPr>
              <a:t>סוגי צמחים אפשריות לשתילה- </a:t>
            </a:r>
            <a:r>
              <a:rPr lang="he-IL" sz="2400" dirty="0" err="1">
                <a:latin typeface="Arial" panose="020B0604020202020204" pitchFamily="34" charset="0"/>
                <a:cs typeface="Arial" panose="020B0604020202020204" pitchFamily="34" charset="0"/>
              </a:rPr>
              <a:t>פותוס</a:t>
            </a:r>
            <a:endParaRPr lang="he-IL" sz="2400" dirty="0">
              <a:latin typeface="Arial" panose="020B0604020202020204" pitchFamily="34" charset="0"/>
              <a:cs typeface="Arial" panose="020B0604020202020204" pitchFamily="34" charset="0"/>
            </a:endParaRPr>
          </a:p>
          <a:p>
            <a:pPr algn="ctr">
              <a:lnSpc>
                <a:spcPct val="150000"/>
              </a:lnSpc>
            </a:pPr>
            <a:r>
              <a:rPr lang="he-IL" sz="2400" dirty="0" err="1">
                <a:latin typeface="Arial" panose="020B0604020202020204" pitchFamily="34" charset="0"/>
                <a:cs typeface="Arial" panose="020B0604020202020204" pitchFamily="34" charset="0"/>
              </a:rPr>
              <a:t>זמיאוקולקס</a:t>
            </a:r>
            <a:r>
              <a:rPr lang="he-IL" sz="2400" dirty="0">
                <a:latin typeface="Arial" panose="020B0604020202020204" pitchFamily="34" charset="0"/>
                <a:cs typeface="Arial" panose="020B0604020202020204" pitchFamily="34" charset="0"/>
              </a:rPr>
              <a:t>, </a:t>
            </a:r>
            <a:r>
              <a:rPr lang="he-IL" sz="2400" dirty="0" err="1">
                <a:latin typeface="Arial" panose="020B0604020202020204" pitchFamily="34" charset="0"/>
                <a:cs typeface="Arial" panose="020B0604020202020204" pitchFamily="34" charset="0"/>
              </a:rPr>
              <a:t>סוקולנטים</a:t>
            </a:r>
            <a:r>
              <a:rPr lang="he-IL" sz="2400" dirty="0">
                <a:latin typeface="Arial" panose="020B0604020202020204" pitchFamily="34" charset="0"/>
                <a:cs typeface="Arial" panose="020B0604020202020204" pitchFamily="34" charset="0"/>
              </a:rPr>
              <a:t>, </a:t>
            </a:r>
            <a:r>
              <a:rPr lang="he-IL" sz="2400" dirty="0" err="1">
                <a:latin typeface="Arial" panose="020B0604020202020204" pitchFamily="34" charset="0"/>
                <a:cs typeface="Arial" panose="020B0604020202020204" pitchFamily="34" charset="0"/>
              </a:rPr>
              <a:t>פומילה</a:t>
            </a:r>
            <a:r>
              <a:rPr lang="he-IL" sz="2400" dirty="0">
                <a:latin typeface="Arial" panose="020B0604020202020204" pitchFamily="34" charset="0"/>
                <a:cs typeface="Arial" panose="020B0604020202020204" pitchFamily="34" charset="0"/>
              </a:rPr>
              <a:t>, </a:t>
            </a:r>
            <a:r>
              <a:rPr lang="he-IL" sz="2400" dirty="0" err="1">
                <a:latin typeface="Arial" panose="020B0604020202020204" pitchFamily="34" charset="0"/>
                <a:cs typeface="Arial" panose="020B0604020202020204" pitchFamily="34" charset="0"/>
              </a:rPr>
              <a:t>כריסמס</a:t>
            </a:r>
            <a:endParaRPr lang="he-IL" sz="2400" dirty="0">
              <a:latin typeface="Arial" panose="020B0604020202020204" pitchFamily="34" charset="0"/>
              <a:cs typeface="Arial" panose="020B0604020202020204" pitchFamily="34" charset="0"/>
            </a:endParaRPr>
          </a:p>
          <a:p>
            <a:pPr algn="ctr">
              <a:lnSpc>
                <a:spcPct val="150000"/>
              </a:lnSpc>
            </a:pPr>
            <a:r>
              <a:rPr lang="he-IL" sz="2400" b="1" dirty="0">
                <a:latin typeface="Arial" panose="020B0604020202020204" pitchFamily="34" charset="0"/>
                <a:cs typeface="Arial" panose="020B0604020202020204" pitchFamily="34" charset="0"/>
              </a:rPr>
              <a:t>מטרת הפעילות- </a:t>
            </a:r>
            <a:r>
              <a:rPr lang="he-IL" sz="2400" dirty="0">
                <a:latin typeface="Arial" panose="020B0604020202020204" pitchFamily="34" charset="0"/>
                <a:cs typeface="Arial" panose="020B0604020202020204" pitchFamily="34" charset="0"/>
              </a:rPr>
              <a:t>יצירת עולם קטן משלנו, הכרת המושג </a:t>
            </a:r>
            <a:r>
              <a:rPr lang="he-IL" sz="2400" dirty="0" err="1">
                <a:latin typeface="Arial" panose="020B0604020202020204" pitchFamily="34" charset="0"/>
                <a:cs typeface="Arial" panose="020B0604020202020204" pitchFamily="34" charset="0"/>
              </a:rPr>
              <a:t>טרריום</a:t>
            </a:r>
            <a:r>
              <a:rPr lang="he-IL" sz="2400" dirty="0">
                <a:latin typeface="Arial" panose="020B0604020202020204" pitchFamily="34" charset="0"/>
                <a:cs typeface="Arial" panose="020B0604020202020204" pitchFamily="34" charset="0"/>
              </a:rPr>
              <a:t>, הכרת מערכת חיים קטנה סגורה שמחזיקה את עצמה לבד.</a:t>
            </a:r>
          </a:p>
          <a:p>
            <a:pPr algn="ctr">
              <a:lnSpc>
                <a:spcPct val="150000"/>
              </a:lnSpc>
            </a:pPr>
            <a:endParaRPr lang="he-IL" dirty="0"/>
          </a:p>
          <a:p>
            <a:pPr algn="ctr"/>
            <a:endParaRPr lang="he-IL" dirty="0"/>
          </a:p>
        </p:txBody>
      </p:sp>
    </p:spTree>
    <p:extLst>
      <p:ext uri="{BB962C8B-B14F-4D97-AF65-F5344CB8AC3E}">
        <p14:creationId xmlns:p14="http://schemas.microsoft.com/office/powerpoint/2010/main" val="860222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38200" y="219902"/>
            <a:ext cx="10515600" cy="1325563"/>
          </a:xfrm>
        </p:spPr>
        <p:txBody>
          <a:bodyPr/>
          <a:lstStyle/>
          <a:p>
            <a:r>
              <a:rPr lang="he-IL" dirty="0"/>
              <a:t>הציוד הנדרש לפעילות</a:t>
            </a:r>
          </a:p>
        </p:txBody>
      </p:sp>
      <p:sp>
        <p:nvSpPr>
          <p:cNvPr id="3" name="מציין מיקום תוכן 2"/>
          <p:cNvSpPr>
            <a:spLocks noGrp="1"/>
          </p:cNvSpPr>
          <p:nvPr>
            <p:ph idx="1"/>
          </p:nvPr>
        </p:nvSpPr>
        <p:spPr>
          <a:xfrm>
            <a:off x="838200" y="1320563"/>
            <a:ext cx="10515600" cy="6342365"/>
          </a:xfrm>
        </p:spPr>
        <p:txBody>
          <a:bodyPr>
            <a:noAutofit/>
          </a:bodyPr>
          <a:lstStyle/>
          <a:p>
            <a:pPr marL="0" indent="0" fontAlgn="base">
              <a:lnSpc>
                <a:spcPct val="150000"/>
              </a:lnSpc>
              <a:buNone/>
            </a:pPr>
            <a:r>
              <a:rPr lang="he-IL" sz="2000" dirty="0">
                <a:cs typeface="+mj-cs"/>
              </a:rPr>
              <a:t>-</a:t>
            </a:r>
            <a:r>
              <a:rPr lang="he-IL" sz="1800" dirty="0">
                <a:latin typeface="Arial" panose="020B0604020202020204" pitchFamily="34" charset="0"/>
                <a:cs typeface="Arial" panose="020B0604020202020204" pitchFamily="34" charset="0"/>
              </a:rPr>
              <a:t>בקבוקי מיץ רחבים, חצויים, ויש להוריד עוד פס מאחד החצאים כדי שהחצי העליון יוכל להתלבש טוב על התחתון.</a:t>
            </a:r>
            <a:br>
              <a:rPr lang="he-IL" sz="1800" dirty="0">
                <a:latin typeface="Arial" panose="020B0604020202020204" pitchFamily="34" charset="0"/>
                <a:cs typeface="Arial" panose="020B0604020202020204" pitchFamily="34" charset="0"/>
              </a:rPr>
            </a:br>
            <a:r>
              <a:rPr lang="he-IL" sz="1800" dirty="0">
                <a:latin typeface="Arial" panose="020B0604020202020204" pitchFamily="34" charset="0"/>
                <a:cs typeface="Arial" panose="020B0604020202020204" pitchFamily="34" charset="0"/>
              </a:rPr>
              <a:t>אבני טוף לשכבה ראשונה או חצץ</a:t>
            </a:r>
          </a:p>
          <a:p>
            <a:pPr marL="0" indent="0" fontAlgn="base">
              <a:lnSpc>
                <a:spcPct val="150000"/>
              </a:lnSpc>
              <a:buNone/>
            </a:pPr>
            <a:r>
              <a:rPr lang="he-IL" sz="1800" b="1" dirty="0">
                <a:latin typeface="Arial" panose="020B0604020202020204" pitchFamily="34" charset="0"/>
                <a:cs typeface="Arial" panose="020B0604020202020204" pitchFamily="34" charset="0"/>
              </a:rPr>
              <a:t>-פחם של מנגל</a:t>
            </a:r>
            <a:r>
              <a:rPr lang="he-IL" sz="1800" dirty="0">
                <a:latin typeface="Arial" panose="020B0604020202020204" pitchFamily="34" charset="0"/>
                <a:cs typeface="Arial" panose="020B0604020202020204" pitchFamily="34" charset="0"/>
              </a:rPr>
              <a:t> מרוסק ורטוב (כדי שלא יהיה אבק ולכלוך)</a:t>
            </a:r>
            <a:br>
              <a:rPr lang="he-IL" sz="1800" dirty="0">
                <a:latin typeface="Arial" panose="020B0604020202020204" pitchFamily="34" charset="0"/>
                <a:cs typeface="Arial" panose="020B0604020202020204" pitchFamily="34" charset="0"/>
              </a:rPr>
            </a:br>
            <a:r>
              <a:rPr lang="he-IL" sz="1800" dirty="0">
                <a:latin typeface="Arial" panose="020B0604020202020204" pitchFamily="34" charset="0"/>
                <a:cs typeface="Arial" panose="020B0604020202020204" pitchFamily="34" charset="0"/>
              </a:rPr>
              <a:t>-</a:t>
            </a:r>
            <a:r>
              <a:rPr lang="he-IL" sz="1800" b="1" dirty="0">
                <a:latin typeface="Arial" panose="020B0604020202020204" pitchFamily="34" charset="0"/>
                <a:cs typeface="Arial" panose="020B0604020202020204" pitchFamily="34" charset="0"/>
              </a:rPr>
              <a:t>אדמת שתילה.</a:t>
            </a:r>
            <a:br>
              <a:rPr lang="he-IL" sz="1800" dirty="0">
                <a:latin typeface="Arial" panose="020B0604020202020204" pitchFamily="34" charset="0"/>
                <a:cs typeface="Arial" panose="020B0604020202020204" pitchFamily="34" charset="0"/>
              </a:rPr>
            </a:br>
            <a:r>
              <a:rPr lang="he-IL" sz="1800" dirty="0">
                <a:latin typeface="Arial" panose="020B0604020202020204" pitchFamily="34" charset="0"/>
                <a:cs typeface="Arial" panose="020B0604020202020204" pitchFamily="34" charset="0"/>
              </a:rPr>
              <a:t>-</a:t>
            </a:r>
            <a:r>
              <a:rPr lang="he-IL" sz="1800" b="1" dirty="0">
                <a:latin typeface="Arial" panose="020B0604020202020204" pitchFamily="34" charset="0"/>
                <a:cs typeface="Arial" panose="020B0604020202020204" pitchFamily="34" charset="0"/>
              </a:rPr>
              <a:t>צמחים קטנים לבחירתכם( ממה שהוזכר לפני)</a:t>
            </a:r>
            <a:br>
              <a:rPr lang="he-IL" sz="1800" dirty="0">
                <a:latin typeface="Arial" panose="020B0604020202020204" pitchFamily="34" charset="0"/>
                <a:cs typeface="Arial" panose="020B0604020202020204" pitchFamily="34" charset="0"/>
              </a:rPr>
            </a:br>
            <a:r>
              <a:rPr lang="he-IL" sz="1800" dirty="0">
                <a:latin typeface="Arial" panose="020B0604020202020204" pitchFamily="34" charset="0"/>
                <a:cs typeface="Arial" panose="020B0604020202020204" pitchFamily="34" charset="0"/>
              </a:rPr>
              <a:t>לבחירתכם-</a:t>
            </a:r>
            <a:r>
              <a:rPr lang="he-IL" sz="1800" b="1" dirty="0">
                <a:latin typeface="Arial" panose="020B0604020202020204" pitchFamily="34" charset="0"/>
                <a:cs typeface="Arial" panose="020B0604020202020204" pitchFamily="34" charset="0"/>
              </a:rPr>
              <a:t>קישוטים</a:t>
            </a:r>
            <a:r>
              <a:rPr lang="he-IL" sz="1800" dirty="0">
                <a:latin typeface="Arial" panose="020B0604020202020204" pitchFamily="34" charset="0"/>
                <a:cs typeface="Arial" panose="020B0604020202020204" pitchFamily="34" charset="0"/>
              </a:rPr>
              <a:t> טחב ובלוטים וענפים מיוחדים קטנים. אפשר להביא חרוזים בובות פיות או חיות פלסטיק.</a:t>
            </a:r>
            <a:br>
              <a:rPr lang="he-IL" sz="1800" dirty="0">
                <a:latin typeface="Arial" panose="020B0604020202020204" pitchFamily="34" charset="0"/>
                <a:cs typeface="Arial" panose="020B0604020202020204" pitchFamily="34" charset="0"/>
              </a:rPr>
            </a:br>
            <a:r>
              <a:rPr lang="he-IL" sz="1800" b="1" dirty="0">
                <a:latin typeface="Arial" panose="020B0604020202020204" pitchFamily="34" charset="0"/>
                <a:cs typeface="Arial" panose="020B0604020202020204" pitchFamily="34" charset="0"/>
              </a:rPr>
              <a:t>סלוטייפ שקוף</a:t>
            </a:r>
            <a:r>
              <a:rPr lang="he-IL" sz="1800" dirty="0">
                <a:latin typeface="Arial" panose="020B0604020202020204" pitchFamily="34" charset="0"/>
                <a:cs typeface="Arial" panose="020B0604020202020204" pitchFamily="34" charset="0"/>
              </a:rPr>
              <a:t> רצוי רחב, אפשר רגיל.</a:t>
            </a:r>
          </a:p>
          <a:p>
            <a:pPr fontAlgn="base"/>
            <a:r>
              <a:rPr lang="he-IL" sz="1800" b="1" dirty="0">
                <a:latin typeface="Arial" panose="020B0604020202020204" pitchFamily="34" charset="0"/>
                <a:cs typeface="Arial" panose="020B0604020202020204" pitchFamily="34" charset="0"/>
              </a:rPr>
              <a:t>פרטים נוספים</a:t>
            </a:r>
          </a:p>
          <a:p>
            <a:pPr marL="0" indent="0" fontAlgn="base">
              <a:buNone/>
            </a:pPr>
            <a:r>
              <a:rPr lang="he-IL" sz="1800" dirty="0">
                <a:latin typeface="Arial" panose="020B0604020202020204" pitchFamily="34" charset="0"/>
                <a:cs typeface="Arial" panose="020B0604020202020204" pitchFamily="34" charset="0"/>
              </a:rPr>
              <a:t>הבקבוקים מחזיקים מעמד זמן רב. אין צורך להשקות שוב. אבל אם כן אז אפשר לפתוח את הפקק ולהשקות מעט.</a:t>
            </a:r>
            <a:br>
              <a:rPr lang="he-IL" sz="1800" dirty="0">
                <a:latin typeface="Arial" panose="020B0604020202020204" pitchFamily="34" charset="0"/>
                <a:cs typeface="Arial" panose="020B0604020202020204" pitchFamily="34" charset="0"/>
              </a:rPr>
            </a:br>
            <a:r>
              <a:rPr lang="he-IL" sz="1800" dirty="0">
                <a:latin typeface="Arial" panose="020B0604020202020204" pitchFamily="34" charset="0"/>
                <a:cs typeface="Arial" panose="020B0604020202020204" pitchFamily="34" charset="0"/>
              </a:rPr>
              <a:t>על הדפנות מצטברות טיפות מים אדים שנוצרות מאידוי בתהליך הפוטוסינתיזה. ניעור קל של הבקבוק “משקה” את הצמח ומנקה את הדפנות של הבקבוק.</a:t>
            </a:r>
          </a:p>
          <a:p>
            <a:pPr fontAlgn="base">
              <a:lnSpc>
                <a:spcPct val="150000"/>
              </a:lnSpc>
            </a:pPr>
            <a:endParaRPr lang="he-IL" sz="2000" dirty="0">
              <a:cs typeface="+mj-cs"/>
            </a:endParaRPr>
          </a:p>
          <a:p>
            <a:pPr marL="0" indent="0">
              <a:buNone/>
            </a:pPr>
            <a:endParaRPr lang="he-IL" sz="2000" dirty="0">
              <a:cs typeface="+mj-cs"/>
            </a:endParaRPr>
          </a:p>
        </p:txBody>
      </p:sp>
    </p:spTree>
    <p:extLst>
      <p:ext uri="{BB962C8B-B14F-4D97-AF65-F5344CB8AC3E}">
        <p14:creationId xmlns:p14="http://schemas.microsoft.com/office/powerpoint/2010/main" val="98445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211687" y="0"/>
            <a:ext cx="10515600" cy="1325563"/>
          </a:xfrm>
        </p:spPr>
        <p:txBody>
          <a:bodyPr/>
          <a:lstStyle/>
          <a:p>
            <a:r>
              <a:rPr lang="he-IL" dirty="0"/>
              <a:t>אופן ומהלך העבודה</a:t>
            </a:r>
          </a:p>
        </p:txBody>
      </p:sp>
      <p:sp>
        <p:nvSpPr>
          <p:cNvPr id="3" name="מציין מיקום תוכן 2"/>
          <p:cNvSpPr>
            <a:spLocks noGrp="1"/>
          </p:cNvSpPr>
          <p:nvPr>
            <p:ph idx="1"/>
          </p:nvPr>
        </p:nvSpPr>
        <p:spPr>
          <a:xfrm>
            <a:off x="1379112" y="965914"/>
            <a:ext cx="10515600" cy="5892085"/>
          </a:xfrm>
        </p:spPr>
        <p:txBody>
          <a:bodyPr>
            <a:noAutofit/>
          </a:bodyPr>
          <a:lstStyle/>
          <a:p>
            <a:pPr marL="0" indent="0">
              <a:lnSpc>
                <a:spcPct val="100000"/>
              </a:lnSpc>
              <a:buNone/>
            </a:pPr>
            <a:endParaRPr lang="he-IL" sz="1800" dirty="0">
              <a:cs typeface="+mj-cs"/>
            </a:endParaRPr>
          </a:p>
          <a:p>
            <a:pPr>
              <a:lnSpc>
                <a:spcPct val="100000"/>
              </a:lnSpc>
            </a:pPr>
            <a:r>
              <a:rPr lang="he-IL" sz="1800" b="1" dirty="0">
                <a:latin typeface="Arial" panose="020B0604020202020204" pitchFamily="34" charset="0"/>
                <a:cs typeface="Arial" panose="020B0604020202020204" pitchFamily="34" charset="0"/>
              </a:rPr>
              <a:t>במיכל או בבקבוק שלך לא יהיו חורי ניקוז בתחתית</a:t>
            </a:r>
            <a:r>
              <a:rPr lang="he-IL" sz="1800" dirty="0">
                <a:latin typeface="Arial" panose="020B0604020202020204" pitchFamily="34" charset="0"/>
                <a:cs typeface="Arial" panose="020B0604020202020204" pitchFamily="34" charset="0"/>
              </a:rPr>
              <a:t>, כך שתרצה ליצור מקום למים נוספים שיישמרו שמרחיקים אותו משורשי הצמחים שלך. שימו שכבת חצץ בתחתית הבקבוק, שימו לפחות שכבה בגודל 5,10 ס"מ </a:t>
            </a:r>
          </a:p>
          <a:p>
            <a:pPr>
              <a:lnSpc>
                <a:spcPct val="100000"/>
              </a:lnSpc>
            </a:pPr>
            <a:r>
              <a:rPr lang="he-IL" sz="1800" dirty="0">
                <a:latin typeface="Arial" panose="020B0604020202020204" pitchFamily="34" charset="0"/>
                <a:cs typeface="Arial" panose="020B0604020202020204" pitchFamily="34" charset="0"/>
              </a:rPr>
              <a:t>בתחתית לאחר מכן, בעזרת כף גדולה, הוסיפו שכבת פחם פעילה 0,25 עד 1,30 ס"מ על גבי החצץ. מטרתו היא לסייע לניקוז ולשליטה על כל ריח שעלול להתרחש.</a:t>
            </a:r>
          </a:p>
          <a:p>
            <a:pPr>
              <a:lnSpc>
                <a:spcPct val="100000"/>
              </a:lnSpc>
            </a:pPr>
            <a:r>
              <a:rPr lang="he-IL" sz="1800" dirty="0">
                <a:latin typeface="Arial" panose="020B0604020202020204" pitchFamily="34" charset="0"/>
                <a:cs typeface="Arial" panose="020B0604020202020204" pitchFamily="34" charset="0"/>
              </a:rPr>
              <a:t>הוסף תערובת עציצים כמה סנטימטרים. </a:t>
            </a:r>
          </a:p>
          <a:p>
            <a:pPr>
              <a:lnSpc>
                <a:spcPct val="100000"/>
              </a:lnSpc>
            </a:pPr>
            <a:r>
              <a:rPr lang="he-IL" sz="1800" dirty="0">
                <a:latin typeface="Arial" panose="020B0604020202020204" pitchFamily="34" charset="0"/>
                <a:cs typeface="Arial" panose="020B0604020202020204" pitchFamily="34" charset="0"/>
              </a:rPr>
              <a:t>לשתול את צמח </a:t>
            </a:r>
            <a:r>
              <a:rPr lang="he-IL" sz="1800" dirty="0" err="1">
                <a:latin typeface="Arial" panose="020B0604020202020204" pitchFamily="34" charset="0"/>
                <a:cs typeface="Arial" panose="020B0604020202020204" pitchFamily="34" charset="0"/>
              </a:rPr>
              <a:t>הטרריום</a:t>
            </a:r>
            <a:r>
              <a:rPr lang="he-IL" sz="1800" dirty="0">
                <a:latin typeface="Arial" panose="020B0604020202020204" pitchFamily="34" charset="0"/>
                <a:cs typeface="Arial" panose="020B0604020202020204" pitchFamily="34" charset="0"/>
              </a:rPr>
              <a:t> שבחרתם.</a:t>
            </a:r>
          </a:p>
          <a:p>
            <a:pPr>
              <a:lnSpc>
                <a:spcPct val="100000"/>
              </a:lnSpc>
            </a:pPr>
            <a:r>
              <a:rPr lang="he-IL" sz="1800" dirty="0">
                <a:latin typeface="Arial" panose="020B0604020202020204" pitchFamily="34" charset="0"/>
                <a:cs typeface="Arial" panose="020B0604020202020204" pitchFamily="34" charset="0"/>
              </a:rPr>
              <a:t>אפשר לקשט אותו בקישוטים שבחרתם</a:t>
            </a:r>
          </a:p>
          <a:p>
            <a:pPr>
              <a:lnSpc>
                <a:spcPct val="100000"/>
              </a:lnSpc>
            </a:pPr>
            <a:r>
              <a:rPr lang="he-IL" sz="1800" dirty="0">
                <a:latin typeface="Arial" panose="020B0604020202020204" pitchFamily="34" charset="0"/>
                <a:cs typeface="Arial" panose="020B0604020202020204" pitchFamily="34" charset="0"/>
              </a:rPr>
              <a:t>לכסות את הבקבוק ( באם בחרתם בלשתול סוקולנטיים צריך להשאיר את הכלי פתוח)</a:t>
            </a:r>
          </a:p>
          <a:p>
            <a:pPr marL="0" indent="0">
              <a:lnSpc>
                <a:spcPct val="100000"/>
              </a:lnSpc>
              <a:buNone/>
            </a:pPr>
            <a:r>
              <a:rPr lang="he-IL" sz="1800" b="1" dirty="0">
                <a:latin typeface="Arial" panose="020B0604020202020204" pitchFamily="34" charset="0"/>
                <a:cs typeface="Arial" panose="020B0604020202020204" pitchFamily="34" charset="0"/>
              </a:rPr>
              <a:t>בדוק כל שבועיים אם </a:t>
            </a:r>
            <a:r>
              <a:rPr lang="he-IL" sz="1800" b="1" dirty="0" err="1">
                <a:latin typeface="Arial" panose="020B0604020202020204" pitchFamily="34" charset="0"/>
                <a:cs typeface="Arial" panose="020B0604020202020204" pitchFamily="34" charset="0"/>
              </a:rPr>
              <a:t>הטרריום</a:t>
            </a:r>
            <a:r>
              <a:rPr lang="he-IL" sz="1800" b="1" dirty="0">
                <a:latin typeface="Arial" panose="020B0604020202020204" pitchFamily="34" charset="0"/>
                <a:cs typeface="Arial" panose="020B0604020202020204" pitchFamily="34" charset="0"/>
              </a:rPr>
              <a:t> שלך זקוק למים. מרגישים את האדמה לראות אם היא יבשה והוסיפו מים אם כן.</a:t>
            </a:r>
          </a:p>
          <a:p>
            <a:pPr marL="0" indent="0">
              <a:lnSpc>
                <a:spcPct val="100000"/>
              </a:lnSpc>
              <a:buNone/>
            </a:pPr>
            <a:r>
              <a:rPr lang="he-IL" sz="1800" b="1" dirty="0">
                <a:latin typeface="Arial" panose="020B0604020202020204" pitchFamily="34" charset="0"/>
                <a:cs typeface="Arial" panose="020B0604020202020204" pitchFamily="34" charset="0"/>
              </a:rPr>
              <a:t>אם </a:t>
            </a:r>
            <a:r>
              <a:rPr lang="he-IL" sz="1800" b="1" dirty="0" err="1">
                <a:latin typeface="Arial" panose="020B0604020202020204" pitchFamily="34" charset="0"/>
                <a:cs typeface="Arial" panose="020B0604020202020204" pitchFamily="34" charset="0"/>
              </a:rPr>
              <a:t>הטרריום</a:t>
            </a:r>
            <a:r>
              <a:rPr lang="he-IL" sz="1800" b="1" dirty="0">
                <a:latin typeface="Arial" panose="020B0604020202020204" pitchFamily="34" charset="0"/>
                <a:cs typeface="Arial" panose="020B0604020202020204" pitchFamily="34" charset="0"/>
              </a:rPr>
              <a:t> שלך סגור, הסר את החלק העליון לפחות פעם בחודש כדי לאוורר אותו. אם אתה רואה עיבוי רב או הוספת יותר מדי מים, השאר את החלק העליון למעלה עד שהייתה לו אפשרות להתייבש.</a:t>
            </a:r>
          </a:p>
          <a:p>
            <a:pPr marL="0" indent="0">
              <a:lnSpc>
                <a:spcPct val="100000"/>
              </a:lnSpc>
              <a:buNone/>
            </a:pPr>
            <a:r>
              <a:rPr lang="he-IL" sz="1800" b="1" dirty="0">
                <a:latin typeface="Arial" panose="020B0604020202020204" pitchFamily="34" charset="0"/>
                <a:cs typeface="Arial" panose="020B0604020202020204" pitchFamily="34" charset="0"/>
              </a:rPr>
              <a:t>משוך את כל העלים שמראים סימני הצהבהב או נזק וגוזם צמחים אם הם גדלים מדי. אל תפרה את </a:t>
            </a:r>
            <a:r>
              <a:rPr lang="he-IL" sz="1800" b="1" dirty="0" err="1">
                <a:latin typeface="Arial" panose="020B0604020202020204" pitchFamily="34" charset="0"/>
                <a:cs typeface="Arial" panose="020B0604020202020204" pitchFamily="34" charset="0"/>
              </a:rPr>
              <a:t>הטרריום</a:t>
            </a:r>
            <a:r>
              <a:rPr lang="he-IL" sz="1800" b="1" dirty="0">
                <a:latin typeface="Arial" panose="020B0604020202020204" pitchFamily="34" charset="0"/>
                <a:cs typeface="Arial" panose="020B0604020202020204" pitchFamily="34" charset="0"/>
              </a:rPr>
              <a:t> שלך, כי אתה לא רוצה לעודד צמיחה.</a:t>
            </a:r>
          </a:p>
          <a:p>
            <a:pPr marL="0" indent="0">
              <a:lnSpc>
                <a:spcPct val="100000"/>
              </a:lnSpc>
              <a:buNone/>
            </a:pPr>
            <a:endParaRPr lang="he-IL" sz="1800" dirty="0">
              <a:cs typeface="+mj-cs"/>
            </a:endParaRPr>
          </a:p>
          <a:p>
            <a:pPr>
              <a:lnSpc>
                <a:spcPct val="100000"/>
              </a:lnSpc>
            </a:pPr>
            <a:endParaRPr lang="he-IL" sz="1800" dirty="0">
              <a:cs typeface="+mj-cs"/>
            </a:endParaRPr>
          </a:p>
        </p:txBody>
      </p:sp>
    </p:spTree>
    <p:extLst>
      <p:ext uri="{BB962C8B-B14F-4D97-AF65-F5344CB8AC3E}">
        <p14:creationId xmlns:p14="http://schemas.microsoft.com/office/powerpoint/2010/main" val="3292368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482069" y="0"/>
            <a:ext cx="10515600" cy="1325563"/>
          </a:xfrm>
        </p:spPr>
        <p:txBody>
          <a:bodyPr/>
          <a:lstStyle/>
          <a:p>
            <a:r>
              <a:rPr lang="he-IL" dirty="0"/>
              <a:t>אופן ההכנה בעזרת תמונות</a:t>
            </a:r>
          </a:p>
        </p:txBody>
      </p:sp>
      <p:pic>
        <p:nvPicPr>
          <p:cNvPr id="4" name="מציין מיקום תוכן 3"/>
          <p:cNvPicPr>
            <a:picLocks noGrp="1" noChangeAspect="1"/>
          </p:cNvPicPr>
          <p:nvPr>
            <p:ph idx="1"/>
          </p:nvPr>
        </p:nvPicPr>
        <p:blipFill>
          <a:blip r:embed="rId2"/>
          <a:stretch>
            <a:fillRect/>
          </a:stretch>
        </p:blipFill>
        <p:spPr>
          <a:xfrm>
            <a:off x="9501843" y="982028"/>
            <a:ext cx="2495826" cy="2064840"/>
          </a:xfrm>
          <a:prstGeom prst="rect">
            <a:avLst/>
          </a:prstGeom>
        </p:spPr>
      </p:pic>
      <p:sp>
        <p:nvSpPr>
          <p:cNvPr id="8" name="חץ שמאלה 7"/>
          <p:cNvSpPr/>
          <p:nvPr/>
        </p:nvSpPr>
        <p:spPr>
          <a:xfrm>
            <a:off x="8788448" y="1956297"/>
            <a:ext cx="592428" cy="39924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9" name="תמונה 8"/>
          <p:cNvPicPr>
            <a:picLocks noChangeAspect="1"/>
          </p:cNvPicPr>
          <p:nvPr/>
        </p:nvPicPr>
        <p:blipFill>
          <a:blip r:embed="rId3"/>
          <a:stretch>
            <a:fillRect/>
          </a:stretch>
        </p:blipFill>
        <p:spPr>
          <a:xfrm>
            <a:off x="6645499" y="982028"/>
            <a:ext cx="2142949" cy="2070265"/>
          </a:xfrm>
          <a:prstGeom prst="rect">
            <a:avLst/>
          </a:prstGeom>
        </p:spPr>
      </p:pic>
      <p:sp>
        <p:nvSpPr>
          <p:cNvPr id="10" name="חץ שמאלה 9"/>
          <p:cNvSpPr/>
          <p:nvPr/>
        </p:nvSpPr>
        <p:spPr>
          <a:xfrm>
            <a:off x="5896039" y="1956298"/>
            <a:ext cx="592428" cy="39924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1" name="תמונה 10"/>
          <p:cNvPicPr>
            <a:picLocks noChangeAspect="1"/>
          </p:cNvPicPr>
          <p:nvPr/>
        </p:nvPicPr>
        <p:blipFill>
          <a:blip r:embed="rId4"/>
          <a:stretch>
            <a:fillRect/>
          </a:stretch>
        </p:blipFill>
        <p:spPr>
          <a:xfrm rot="10800000" flipV="1">
            <a:off x="3401358" y="982027"/>
            <a:ext cx="2295871" cy="2064839"/>
          </a:xfrm>
          <a:prstGeom prst="rect">
            <a:avLst/>
          </a:prstGeom>
        </p:spPr>
      </p:pic>
      <p:sp>
        <p:nvSpPr>
          <p:cNvPr id="12" name="AutoShape 2" descr="blob:https://web.whatsapp.com/f2f94cd0-ac5a-49e4-a935-83d3380bb770"/>
          <p:cNvSpPr>
            <a:spLocks noChangeAspect="1" noChangeArrowheads="1"/>
          </p:cNvSpPr>
          <p:nvPr/>
        </p:nvSpPr>
        <p:spPr bwMode="auto">
          <a:xfrm rot="10800000" flipV="1">
            <a:off x="-349723" y="-2463989"/>
            <a:ext cx="377077" cy="37707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sp>
        <p:nvSpPr>
          <p:cNvPr id="13" name="חץ שמאלה 12"/>
          <p:cNvSpPr/>
          <p:nvPr/>
        </p:nvSpPr>
        <p:spPr>
          <a:xfrm>
            <a:off x="2686836" y="1971409"/>
            <a:ext cx="549184" cy="36800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4" name="תמונה 13"/>
          <p:cNvPicPr>
            <a:picLocks noChangeAspect="1"/>
          </p:cNvPicPr>
          <p:nvPr/>
        </p:nvPicPr>
        <p:blipFill>
          <a:blip r:embed="rId5"/>
          <a:stretch>
            <a:fillRect/>
          </a:stretch>
        </p:blipFill>
        <p:spPr>
          <a:xfrm>
            <a:off x="437882" y="982027"/>
            <a:ext cx="2167517" cy="2124965"/>
          </a:xfrm>
          <a:prstGeom prst="rect">
            <a:avLst/>
          </a:prstGeom>
        </p:spPr>
      </p:pic>
      <p:pic>
        <p:nvPicPr>
          <p:cNvPr id="15" name="תמונה 14"/>
          <p:cNvPicPr>
            <a:picLocks noChangeAspect="1"/>
          </p:cNvPicPr>
          <p:nvPr/>
        </p:nvPicPr>
        <p:blipFill>
          <a:blip r:embed="rId6"/>
          <a:stretch>
            <a:fillRect/>
          </a:stretch>
        </p:blipFill>
        <p:spPr>
          <a:xfrm>
            <a:off x="8889978" y="3816822"/>
            <a:ext cx="2105139" cy="2253793"/>
          </a:xfrm>
          <a:prstGeom prst="rect">
            <a:avLst/>
          </a:prstGeom>
        </p:spPr>
      </p:pic>
      <p:sp>
        <p:nvSpPr>
          <p:cNvPr id="16" name="חץ שמאלה 15"/>
          <p:cNvSpPr/>
          <p:nvPr/>
        </p:nvSpPr>
        <p:spPr>
          <a:xfrm>
            <a:off x="8153342" y="4722642"/>
            <a:ext cx="549184" cy="36800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7" name="תמונה 16"/>
          <p:cNvPicPr>
            <a:picLocks noChangeAspect="1"/>
          </p:cNvPicPr>
          <p:nvPr/>
        </p:nvPicPr>
        <p:blipFill>
          <a:blip r:embed="rId7"/>
          <a:stretch>
            <a:fillRect/>
          </a:stretch>
        </p:blipFill>
        <p:spPr>
          <a:xfrm>
            <a:off x="5870240" y="3843456"/>
            <a:ext cx="2095650" cy="2227159"/>
          </a:xfrm>
          <a:prstGeom prst="rect">
            <a:avLst/>
          </a:prstGeom>
        </p:spPr>
      </p:pic>
      <p:sp>
        <p:nvSpPr>
          <p:cNvPr id="18" name="חץ שמאלה 17"/>
          <p:cNvSpPr/>
          <p:nvPr/>
        </p:nvSpPr>
        <p:spPr>
          <a:xfrm>
            <a:off x="5090360" y="4767551"/>
            <a:ext cx="592428" cy="39924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9" name="תמונה 18"/>
          <p:cNvPicPr>
            <a:picLocks noChangeAspect="1"/>
          </p:cNvPicPr>
          <p:nvPr/>
        </p:nvPicPr>
        <p:blipFill>
          <a:blip r:embed="rId8"/>
          <a:stretch>
            <a:fillRect/>
          </a:stretch>
        </p:blipFill>
        <p:spPr>
          <a:xfrm>
            <a:off x="2613735" y="3876715"/>
            <a:ext cx="2351896" cy="2160642"/>
          </a:xfrm>
          <a:prstGeom prst="rect">
            <a:avLst/>
          </a:prstGeom>
        </p:spPr>
      </p:pic>
      <p:sp>
        <p:nvSpPr>
          <p:cNvPr id="20" name="חץ שמאלה 19"/>
          <p:cNvSpPr/>
          <p:nvPr/>
        </p:nvSpPr>
        <p:spPr>
          <a:xfrm>
            <a:off x="11182569" y="4753341"/>
            <a:ext cx="549184" cy="36800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41365894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יונים">
  <a:themeElements>
    <a:clrScheme name="יונים">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יונים">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יונים">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1638</TotalTime>
  <Words>330</Words>
  <Application>Microsoft Office PowerPoint</Application>
  <PresentationFormat>מסך רחב</PresentationFormat>
  <Paragraphs>25</Paragraphs>
  <Slides>7</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7</vt:i4>
      </vt:variant>
    </vt:vector>
  </HeadingPairs>
  <TitlesOfParts>
    <vt:vector size="8" baseType="lpstr">
      <vt:lpstr>יונים</vt:lpstr>
      <vt:lpstr>מצגת של PowerPoint‏</vt:lpstr>
      <vt:lpstr>פעילות טרריום – כנס ילדי חוות בשיתוף חווה חקלאית טייבה וחוות נהלל-עמק יזרעאל  </vt:lpstr>
      <vt:lpstr>הסבר קצר על הטרריום</vt:lpstr>
      <vt:lpstr>מצגת של PowerPoint‏</vt:lpstr>
      <vt:lpstr>הציוד הנדרש לפעילות</vt:lpstr>
      <vt:lpstr>אופן ומהלך העבודה</vt:lpstr>
      <vt:lpstr>אופן ההכנה בעזרת תמונות</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חווה חקלאית טייבה</dc:title>
  <dc:creator>LENOVO</dc:creator>
  <cp:lastModifiedBy>אביחי בנימיני</cp:lastModifiedBy>
  <cp:revision>21</cp:revision>
  <dcterms:created xsi:type="dcterms:W3CDTF">2022-03-10T09:34:22Z</dcterms:created>
  <dcterms:modified xsi:type="dcterms:W3CDTF">2022-03-28T16:50:41Z</dcterms:modified>
</cp:coreProperties>
</file>