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65" r:id="rId5"/>
    <p:sldId id="260" r:id="rId6"/>
    <p:sldId id="261" r:id="rId7"/>
    <p:sldId id="262" r:id="rId8"/>
    <p:sldId id="266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presProps" Target="presProps.xml" /><Relationship Id="rId5" Type="http://schemas.openxmlformats.org/officeDocument/2006/relationships/slide" Target="slides/slide4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תמונה פנורמית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כותרת ו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ציטוט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כרטיס ש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עמודו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עמודת 3 תמונו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he-IL" dirty="0"/>
              <a:t>גידול נבטים – חווה החקלאית בנתניה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4" name="תמונה 3" descr="C:\Users\teacher\Desktop\2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227" y="3628501"/>
            <a:ext cx="9394521" cy="27597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5257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למה לגדל נבטים?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000594" y="2115129"/>
            <a:ext cx="10820400" cy="4024125"/>
          </a:xfrm>
        </p:spPr>
        <p:txBody>
          <a:bodyPr/>
          <a:lstStyle/>
          <a:p>
            <a:r>
              <a:rPr lang="he-IL" sz="2400" b="1" dirty="0">
                <a:solidFill>
                  <a:srgbClr val="FF0000"/>
                </a:solidFill>
              </a:rPr>
              <a:t>בחווה  רצינו  שהילדים יגדלו מוצר בעל משמעויות:</a:t>
            </a:r>
          </a:p>
          <a:p>
            <a:r>
              <a:rPr lang="he-IL" sz="2400" b="1" dirty="0">
                <a:solidFill>
                  <a:srgbClr val="FF0000"/>
                </a:solidFill>
              </a:rPr>
              <a:t>עם ערכי בריאות  גבוהים.</a:t>
            </a:r>
          </a:p>
          <a:p>
            <a:r>
              <a:rPr lang="he-IL" sz="2400" b="1" dirty="0">
                <a:solidFill>
                  <a:srgbClr val="FF0000"/>
                </a:solidFill>
              </a:rPr>
              <a:t>מוצר שיש בו   סיבים תזונתיים.</a:t>
            </a:r>
          </a:p>
          <a:p>
            <a:r>
              <a:rPr lang="he-IL" sz="2400" b="1" dirty="0">
                <a:solidFill>
                  <a:srgbClr val="FF0000"/>
                </a:solidFill>
              </a:rPr>
              <a:t>לימוד חוויתי, שבסופו הילדים יקבלו כלים לביצוע בביתם.</a:t>
            </a:r>
          </a:p>
          <a:p>
            <a:r>
              <a:rPr lang="he-IL" sz="2400" b="1" dirty="0">
                <a:solidFill>
                  <a:srgbClr val="FF0000"/>
                </a:solidFill>
              </a:rPr>
              <a:t> הגעה לתוצאות יחסית מידיות.</a:t>
            </a:r>
          </a:p>
          <a:p>
            <a:r>
              <a:rPr lang="he-IL" sz="2400" b="1" dirty="0">
                <a:solidFill>
                  <a:srgbClr val="FF0000"/>
                </a:solidFill>
              </a:rPr>
              <a:t> השקעה (לוגיסטית )יחסית נמוכה.</a:t>
            </a:r>
          </a:p>
          <a:p>
            <a:r>
              <a:rPr lang="he-IL" sz="2400" b="1" dirty="0">
                <a:solidFill>
                  <a:srgbClr val="FF0000"/>
                </a:solidFill>
              </a:rPr>
              <a:t>לימוד מתמשך ולאורך זמן, ולימוד מושגי יסוד:  "טרום נבוט "</a:t>
            </a:r>
            <a:r>
              <a:rPr lang="he-IL" sz="2400" b="1" dirty="0" err="1">
                <a:solidFill>
                  <a:srgbClr val="FF0000"/>
                </a:solidFill>
              </a:rPr>
              <a:t>שורשון</a:t>
            </a:r>
            <a:r>
              <a:rPr lang="he-IL" sz="2400" b="1" dirty="0">
                <a:solidFill>
                  <a:srgbClr val="FF0000"/>
                </a:solidFill>
              </a:rPr>
              <a:t>, תהליך הפוטו סינתזה ועוד</a:t>
            </a:r>
          </a:p>
          <a:p>
            <a:endParaRPr lang="he-IL" dirty="0"/>
          </a:p>
        </p:txBody>
      </p:sp>
      <p:pic>
        <p:nvPicPr>
          <p:cNvPr id="4" name="תמונה 3" descr="C:\Users\teacher\Desktop\2.jf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26" y="764372"/>
            <a:ext cx="3792513" cy="39579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7083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סוגי הנבטים </a:t>
            </a:r>
            <a:r>
              <a:rPr lang="he-IL" i="1" dirty="0"/>
              <a:t>שהונבטו</a:t>
            </a:r>
            <a:r>
              <a:rPr lang="he-IL" dirty="0"/>
              <a:t> ע"י הילדים:</a:t>
            </a:r>
          </a:p>
        </p:txBody>
      </p:sp>
      <p:pic>
        <p:nvPicPr>
          <p:cNvPr id="4" name="תמונה 3" descr="C:\Users\teacher\Desktop\3.jf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28" y="453442"/>
            <a:ext cx="3028885" cy="17411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sz="2800" b="1" dirty="0">
                <a:solidFill>
                  <a:srgbClr val="FF0000"/>
                </a:solidFill>
              </a:rPr>
              <a:t>נבטי שעועית,  עדשים מסוגים שונים או נבטים סיניים – מיוצרים על ידי הנבטה של שעועית מאש. אלו הנבטים הבשרניים בחבורה. אין להם הרבה טעם אבל הם עסיסיים ופריכים מאוד.  </a:t>
            </a:r>
          </a:p>
          <a:p>
            <a:endParaRPr lang="he-IL" sz="2800" b="1" dirty="0">
              <a:solidFill>
                <a:srgbClr val="FF0000"/>
              </a:solidFill>
            </a:endParaRPr>
          </a:p>
          <a:p>
            <a:r>
              <a:rPr lang="he-IL" sz="2800" b="1" dirty="0">
                <a:solidFill>
                  <a:srgbClr val="FF0000"/>
                </a:solidFill>
              </a:rPr>
              <a:t>נבטי </a:t>
            </a:r>
            <a:r>
              <a:rPr lang="he-IL" sz="2800" b="1" dirty="0" err="1">
                <a:solidFill>
                  <a:srgbClr val="FF0000"/>
                </a:solidFill>
              </a:rPr>
              <a:t>אלפלפא</a:t>
            </a:r>
            <a:r>
              <a:rPr lang="he-IL" sz="2800" b="1" dirty="0">
                <a:solidFill>
                  <a:srgbClr val="FF0000"/>
                </a:solidFill>
              </a:rPr>
              <a:t> – או בעברית, אספסת, גם הם יחסית נטולי טעם ייחודי </a:t>
            </a:r>
          </a:p>
          <a:p>
            <a:endParaRPr lang="he-IL" sz="2800" b="1" dirty="0">
              <a:solidFill>
                <a:srgbClr val="FF0000"/>
              </a:solidFill>
            </a:endParaRPr>
          </a:p>
          <a:p>
            <a:r>
              <a:rPr lang="he-IL" sz="2800" b="1" dirty="0">
                <a:solidFill>
                  <a:srgbClr val="FF0000"/>
                </a:solidFill>
              </a:rPr>
              <a:t>נבטי חמנייה – כמו נבטי השעועית, גם נבטי החמנייה יותר בשרניים  . יש להם טעם רענן ומעט אדמתי אך לא דומיננטי.  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88740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e-IL" sz="4400" dirty="0">
                <a:solidFill>
                  <a:srgbClr val="FF0000"/>
                </a:solidFill>
              </a:rPr>
              <a:t>מה נידרש לבצוע המשימה?</a:t>
            </a:r>
            <a:br>
              <a:rPr lang="he-IL" sz="4400" dirty="0">
                <a:solidFill>
                  <a:srgbClr val="FF0000"/>
                </a:solidFill>
              </a:rPr>
            </a:br>
            <a:endParaRPr lang="he-IL" sz="4400" dirty="0">
              <a:solidFill>
                <a:srgbClr val="FF0000"/>
              </a:solidFill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85800" y="1648918"/>
            <a:ext cx="10820400" cy="4569767"/>
          </a:xfrm>
        </p:spPr>
        <p:txBody>
          <a:bodyPr>
            <a:normAutofit/>
          </a:bodyPr>
          <a:lstStyle/>
          <a:p>
            <a:r>
              <a:rPr lang="he-IL" sz="3200" dirty="0">
                <a:solidFill>
                  <a:srgbClr val="FF0000"/>
                </a:solidFill>
              </a:rPr>
              <a:t>קטניות: עדשים, שעועית מש.</a:t>
            </a:r>
          </a:p>
          <a:p>
            <a:r>
              <a:rPr lang="he-IL" sz="3200" dirty="0">
                <a:solidFill>
                  <a:srgbClr val="FF0000"/>
                </a:solidFill>
              </a:rPr>
              <a:t>מספר מכלי פלסטיק. ואמצעי חירור למכלים.</a:t>
            </a:r>
          </a:p>
          <a:p>
            <a:r>
              <a:rPr lang="he-IL" sz="3200" dirty="0">
                <a:solidFill>
                  <a:srgbClr val="FF0000"/>
                </a:solidFill>
              </a:rPr>
              <a:t>פיסות בד- או מגבונים נקיים, ללא חומרים.</a:t>
            </a:r>
          </a:p>
          <a:p>
            <a:r>
              <a:rPr lang="he-IL" sz="3200" dirty="0">
                <a:solidFill>
                  <a:srgbClr val="FF0000"/>
                </a:solidFill>
              </a:rPr>
              <a:t>מיכל אחסון גדול, וניילון שחור.</a:t>
            </a:r>
          </a:p>
          <a:p>
            <a:r>
              <a:rPr lang="he-IL" sz="3200" dirty="0">
                <a:solidFill>
                  <a:srgbClr val="FF0000"/>
                </a:solidFill>
              </a:rPr>
              <a:t>כלי גדול לשטיפה ומסננת.</a:t>
            </a:r>
          </a:p>
          <a:p>
            <a:r>
              <a:rPr lang="he-IL" sz="3200" dirty="0">
                <a:solidFill>
                  <a:srgbClr val="FF0000"/>
                </a:solidFill>
              </a:rPr>
              <a:t>מים.</a:t>
            </a:r>
          </a:p>
          <a:p>
            <a:r>
              <a:rPr lang="he-IL" dirty="0"/>
              <a:t> </a:t>
            </a:r>
          </a:p>
          <a:p>
            <a:r>
              <a:rPr lang="he-IL" dirty="0"/>
              <a:t> </a:t>
            </a:r>
          </a:p>
        </p:txBody>
      </p:sp>
      <p:pic>
        <p:nvPicPr>
          <p:cNvPr id="4" name="תמונה 3" descr="C:\Users\teacher\Desktop\4.jf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945" y="1777115"/>
            <a:ext cx="303847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תמונה 4" descr="C:\Users\teacher\Desktop\אישי שמעון\55.jf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193" y="3699510"/>
            <a:ext cx="3156814" cy="24685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6142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257612" y="584617"/>
            <a:ext cx="248587" cy="225476"/>
          </a:xfrm>
        </p:spPr>
        <p:txBody>
          <a:bodyPr>
            <a:normAutofit fontScale="90000"/>
          </a:bodyPr>
          <a:lstStyle/>
          <a:p>
            <a:endParaRPr lang="he-IL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55064"/>
            <a:ext cx="2698230" cy="3867464"/>
          </a:xfrm>
          <a:prstGeom prst="rect">
            <a:avLst/>
          </a:prstGeom>
        </p:spPr>
      </p:pic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85800" y="764374"/>
            <a:ext cx="10820400" cy="5454312"/>
          </a:xfrm>
        </p:spPr>
        <p:txBody>
          <a:bodyPr>
            <a:noAutofit/>
          </a:bodyPr>
          <a:lstStyle/>
          <a:p>
            <a:r>
              <a:rPr lang="he-IL" sz="2800" b="1" dirty="0">
                <a:solidFill>
                  <a:srgbClr val="FF0000"/>
                </a:solidFill>
              </a:rPr>
              <a:t>לפני ביצוע העבודה, ערכנו  הכנה ודיון עם הילדים לגבי  מה כדאי לבחור בן כלל סוגי </a:t>
            </a:r>
          </a:p>
          <a:p>
            <a:r>
              <a:rPr lang="he-IL" sz="2800" b="1" dirty="0">
                <a:solidFill>
                  <a:srgbClr val="FF0000"/>
                </a:solidFill>
              </a:rPr>
              <a:t> </a:t>
            </a:r>
          </a:p>
          <a:p>
            <a:r>
              <a:rPr lang="he-IL" sz="2800" b="1" dirty="0">
                <a:solidFill>
                  <a:srgbClr val="FF0000"/>
                </a:solidFill>
              </a:rPr>
              <a:t> הנבטים :שעועית מש עדשים כתומות, ירוקות , שחורות ועוד.</a:t>
            </a:r>
          </a:p>
          <a:p>
            <a:endParaRPr lang="he-IL" sz="2800" b="1" dirty="0">
              <a:solidFill>
                <a:srgbClr val="FF0000"/>
              </a:solidFill>
            </a:endParaRPr>
          </a:p>
          <a:p>
            <a:r>
              <a:rPr lang="he-IL" sz="2800" b="1" dirty="0">
                <a:solidFill>
                  <a:srgbClr val="FF0000"/>
                </a:solidFill>
              </a:rPr>
              <a:t>הראנו לתלמידים סרטון קצר על "כיצד מגדלים את הנבטים": </a:t>
            </a:r>
            <a:r>
              <a:rPr lang="he-IL" sz="2000" b="1" dirty="0">
                <a:solidFill>
                  <a:srgbClr val="FF0000"/>
                </a:solidFill>
              </a:rPr>
              <a:t>מצ"ב קישור</a:t>
            </a:r>
          </a:p>
          <a:p>
            <a:r>
              <a:rPr lang="he-IL" sz="2800" b="1" dirty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d7%2598%25d7%2594%2B%25d7%25a9%25d7%259c%2B%25d7%25a2 %25d7%2593%25d7%25a9%</a:t>
            </a:r>
            <a:endParaRPr lang="he-IL" sz="2000" b="1" dirty="0">
              <a:solidFill>
                <a:srgbClr val="FF0000"/>
              </a:solidFill>
            </a:endParaRPr>
          </a:p>
          <a:p>
            <a:endParaRPr lang="he-IL" sz="2800" b="1" dirty="0">
              <a:solidFill>
                <a:srgbClr val="FF0000"/>
              </a:solidFill>
            </a:endParaRPr>
          </a:p>
          <a:p>
            <a:r>
              <a:rPr lang="he-IL" sz="2800" b="1" dirty="0">
                <a:solidFill>
                  <a:srgbClr val="FF0000"/>
                </a:solidFill>
              </a:rPr>
              <a:t>יחד איתם השרינו את הקייטניות למשך כ 24    שעות במים.</a:t>
            </a:r>
          </a:p>
          <a:p>
            <a:endParaRPr lang="he-IL" sz="2400" b="1" dirty="0">
              <a:solidFill>
                <a:srgbClr val="FF0000"/>
              </a:solidFill>
            </a:endParaRPr>
          </a:p>
          <a:p>
            <a:endParaRPr lang="he-IL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63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e-IL" sz="2400" b="1" dirty="0">
                <a:solidFill>
                  <a:srgbClr val="FF0000"/>
                </a:solidFill>
              </a:rPr>
              <a:t>למחרת  הילדים   הגיעו ממש סקרנים..</a:t>
            </a:r>
          </a:p>
          <a:p>
            <a:endParaRPr lang="he-IL" sz="2400" b="1" dirty="0">
              <a:solidFill>
                <a:srgbClr val="FF0000"/>
              </a:solidFill>
            </a:endParaRPr>
          </a:p>
          <a:p>
            <a:r>
              <a:rPr lang="he-IL" sz="2400" b="1" dirty="0">
                <a:solidFill>
                  <a:srgbClr val="FF0000"/>
                </a:solidFill>
              </a:rPr>
              <a:t>לקחנו את העדשים האדומות  וסיננו את המים .</a:t>
            </a:r>
          </a:p>
          <a:p>
            <a:endParaRPr lang="he-IL" sz="2800" b="1" dirty="0">
              <a:solidFill>
                <a:srgbClr val="FF0000"/>
              </a:solidFill>
            </a:endParaRPr>
          </a:p>
          <a:p>
            <a:r>
              <a:rPr lang="he-IL" sz="2400" b="1" dirty="0">
                <a:solidFill>
                  <a:srgbClr val="FF0000"/>
                </a:solidFill>
              </a:rPr>
              <a:t>  כל ילד קיבל, מיכל פלסטיק קטן. עליו הוא  רשם את שמו.</a:t>
            </a:r>
          </a:p>
          <a:p>
            <a:endParaRPr lang="he-IL" sz="2400" b="1" dirty="0">
              <a:solidFill>
                <a:srgbClr val="FF0000"/>
              </a:solidFill>
            </a:endParaRPr>
          </a:p>
          <a:p>
            <a:r>
              <a:rPr lang="he-IL" sz="2400" b="1" dirty="0">
                <a:solidFill>
                  <a:srgbClr val="FF0000"/>
                </a:solidFill>
              </a:rPr>
              <a:t>חוררנו יחדיו את מיכל הפלסטיק , הסברנו על חשיבות ניקוז המים.</a:t>
            </a:r>
          </a:p>
          <a:p>
            <a:endParaRPr lang="he-IL" sz="2400" b="1" dirty="0">
              <a:solidFill>
                <a:srgbClr val="FF0000"/>
              </a:solidFill>
            </a:endParaRPr>
          </a:p>
          <a:p>
            <a:r>
              <a:rPr lang="he-IL" sz="2400" b="1" dirty="0">
                <a:solidFill>
                  <a:srgbClr val="FF0000"/>
                </a:solidFill>
              </a:rPr>
              <a:t>כל ילד הניח בעדינות חופן של עדשים במיכל, וכיסה אותו במגבון רטוב, כך שכלל העדשים יתכסו</a:t>
            </a:r>
          </a:p>
          <a:p>
            <a:endParaRPr lang="he-IL" dirty="0"/>
          </a:p>
        </p:txBody>
      </p:sp>
      <p:pic>
        <p:nvPicPr>
          <p:cNvPr id="4" name="תמונה 3" descr="C:\Users\teacher\Desktop\אישי שמעון\WhatsApp Image 2022-03-22 at 13.00.12 (1)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19" y="897281"/>
            <a:ext cx="3871345" cy="30451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5193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e-IL" sz="2400" b="1" dirty="0">
                <a:solidFill>
                  <a:srgbClr val="FF0000"/>
                </a:solidFill>
              </a:rPr>
              <a:t>מינינו "אחראי צוות" שתפקידם היה להכניס את המכלים עם העדשים לקרטון, ולכסות </a:t>
            </a:r>
          </a:p>
          <a:p>
            <a:r>
              <a:rPr lang="he-IL" sz="2400" b="1" dirty="0">
                <a:solidFill>
                  <a:srgbClr val="FF0000"/>
                </a:solidFill>
              </a:rPr>
              <a:t>אותם בניילון שחור עד  למחרת.</a:t>
            </a:r>
          </a:p>
          <a:p>
            <a:endParaRPr lang="he-IL" sz="2400" b="1" dirty="0">
              <a:solidFill>
                <a:srgbClr val="FF0000"/>
              </a:solidFill>
            </a:endParaRPr>
          </a:p>
          <a:p>
            <a:r>
              <a:rPr lang="he-IL" sz="2400" b="1" dirty="0">
                <a:solidFill>
                  <a:srgbClr val="FF0000"/>
                </a:solidFill>
              </a:rPr>
              <a:t>ביום למחרת כל ילד התבקש לקחת את "מיכל העדשים האישית שלו" ולמלא אותה במים.</a:t>
            </a:r>
          </a:p>
          <a:p>
            <a:r>
              <a:rPr lang="he-IL" sz="2400" b="1" dirty="0">
                <a:solidFill>
                  <a:srgbClr val="FF0000"/>
                </a:solidFill>
              </a:rPr>
              <a:t>ולהמתין עד שהמים ירוקנו.</a:t>
            </a:r>
          </a:p>
          <a:p>
            <a:endParaRPr lang="he-IL" sz="2400" b="1" dirty="0">
              <a:solidFill>
                <a:srgbClr val="FF0000"/>
              </a:solidFill>
            </a:endParaRP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13876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84" y="419726"/>
            <a:ext cx="5336498" cy="6011054"/>
          </a:xfrm>
          <a:prstGeom prst="rect">
            <a:avLst/>
          </a:prstGeom>
        </p:spPr>
      </p:pic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sz="2400" b="1" dirty="0">
                <a:solidFill>
                  <a:srgbClr val="FF0000"/>
                </a:solidFill>
              </a:rPr>
              <a:t>"אחראי הצוות" החזירו את מכלי העדשים לקרטון, ודאגו לכסות בניילון שחור.</a:t>
            </a:r>
          </a:p>
          <a:p>
            <a:endParaRPr lang="he-IL" sz="2400" b="1" dirty="0">
              <a:solidFill>
                <a:srgbClr val="FF0000"/>
              </a:solidFill>
            </a:endParaRPr>
          </a:p>
          <a:p>
            <a:endParaRPr lang="he-IL" sz="2400" b="1" dirty="0">
              <a:solidFill>
                <a:srgbClr val="FF0000"/>
              </a:solidFill>
            </a:endParaRPr>
          </a:p>
          <a:p>
            <a:endParaRPr lang="he-IL" sz="2400" b="1" dirty="0">
              <a:solidFill>
                <a:srgbClr val="FF0000"/>
              </a:solidFill>
            </a:endParaRPr>
          </a:p>
          <a:p>
            <a:r>
              <a:rPr lang="he-IL" sz="2400" b="1" dirty="0">
                <a:solidFill>
                  <a:srgbClr val="FF0000"/>
                </a:solidFill>
              </a:rPr>
              <a:t>חזרנו על פעולה זו במשך ארבעה ימים..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61891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r>
              <a:rPr lang="he-IL" sz="2400" b="1" dirty="0">
                <a:solidFill>
                  <a:srgbClr val="FF0000"/>
                </a:solidFill>
              </a:rPr>
              <a:t>התוצאות דיברו בעד עצמם</a:t>
            </a:r>
          </a:p>
          <a:p>
            <a:pPr lvl="3"/>
            <a:endParaRPr lang="he-IL" sz="2400" b="1" dirty="0">
              <a:solidFill>
                <a:srgbClr val="FF0000"/>
              </a:solidFill>
            </a:endParaRPr>
          </a:p>
          <a:p>
            <a:pPr lvl="3"/>
            <a:endParaRPr lang="he-IL" sz="2400" b="1" dirty="0">
              <a:solidFill>
                <a:srgbClr val="FF0000"/>
              </a:solidFill>
            </a:endParaRPr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992" y="3672590"/>
            <a:ext cx="4562007" cy="3183742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171" y="2608289"/>
            <a:ext cx="4998829" cy="3357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87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שובל אדים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שובל אדים</Template>
  <TotalTime>81</TotalTime>
  <Words>346</Words>
  <Application>Microsoft Office PowerPoint</Application>
  <PresentationFormat>מסך רחב</PresentationFormat>
  <Paragraphs>52</Paragraphs>
  <Slides>9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9</vt:i4>
      </vt:variant>
    </vt:vector>
  </HeadingPairs>
  <TitlesOfParts>
    <vt:vector size="10" baseType="lpstr">
      <vt:lpstr>שובל אדים</vt:lpstr>
      <vt:lpstr>גידול נבטים – חווה החקלאית בנתניה</vt:lpstr>
      <vt:lpstr>למה לגדל נבטים?</vt:lpstr>
      <vt:lpstr>סוגי הנבטים שהונבטו ע"י הילדים:</vt:lpstr>
      <vt:lpstr>מה נידרש לבצוע המשימה? 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teacher</dc:creator>
  <cp:lastModifiedBy>משתמש לא ידוע</cp:lastModifiedBy>
  <cp:revision>13</cp:revision>
  <dcterms:created xsi:type="dcterms:W3CDTF">2022-03-22T04:45:04Z</dcterms:created>
  <dcterms:modified xsi:type="dcterms:W3CDTF">2022-03-22T13:00:01Z</dcterms:modified>
</cp:coreProperties>
</file>