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8" r:id="rId3"/>
    <p:sldId id="260" r:id="rId4"/>
    <p:sldId id="257" r:id="rId5"/>
    <p:sldId id="261" r:id="rId6"/>
    <p:sldId id="265" r:id="rId7"/>
    <p:sldId id="267" r:id="rId8"/>
    <p:sldId id="268" r:id="rId9"/>
    <p:sldId id="262" r:id="rId10"/>
    <p:sldId id="263" r:id="rId11"/>
    <p:sldId id="2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A66D"/>
    <a:srgbClr val="A269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1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82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24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65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81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6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616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05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90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32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C9D7B-A026-4C00-8B30-93269338B89A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9B029-E50B-4107-BB89-003D33CF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16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dirty="0" smtClean="0"/>
              <a:t>ערוגת שכבות / ערוגת לזניה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1558"/>
            <a:ext cx="10515600" cy="731308"/>
          </a:xfrm>
        </p:spPr>
        <p:txBody>
          <a:bodyPr/>
          <a:lstStyle/>
          <a:p>
            <a:pPr algn="r" rtl="1"/>
            <a:r>
              <a:rPr lang="he-IL" dirty="0" smtClean="0"/>
              <a:t>מדריך מקוצר לבניית ערוגת שכבות לכבוד יום </a:t>
            </a:r>
            <a:r>
              <a:rPr lang="he-IL" dirty="0" smtClean="0"/>
              <a:t>הקרקע הבינלאומי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37" b="12723"/>
          <a:stretch/>
        </p:blipFill>
        <p:spPr>
          <a:xfrm>
            <a:off x="214235" y="2565399"/>
            <a:ext cx="11763529" cy="3767667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548882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3840" y="2123440"/>
            <a:ext cx="4064000" cy="707886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/>
              <a:t>חיפוי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32840" y="317007"/>
            <a:ext cx="249936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שכבה ❽</a:t>
            </a:r>
            <a:endParaRPr lang="en-US" sz="4000" b="1" dirty="0"/>
          </a:p>
        </p:txBody>
      </p:sp>
      <p:sp>
        <p:nvSpPr>
          <p:cNvPr id="5" name="Down Arrow 4"/>
          <p:cNvSpPr/>
          <p:nvPr/>
        </p:nvSpPr>
        <p:spPr>
          <a:xfrm>
            <a:off x="2034540" y="1178438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18055" y="3254023"/>
            <a:ext cx="243332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מטרה</a:t>
            </a:r>
            <a:endParaRPr lang="en-US" sz="4000" b="1" dirty="0"/>
          </a:p>
        </p:txBody>
      </p:sp>
      <p:sp>
        <p:nvSpPr>
          <p:cNvPr id="7" name="Down Arrow 6"/>
          <p:cNvSpPr/>
          <p:nvPr/>
        </p:nvSpPr>
        <p:spPr>
          <a:xfrm>
            <a:off x="3165475" y="4178742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2780" y="5017450"/>
            <a:ext cx="5760720" cy="1569660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he-IL" sz="2400" b="1" u="sng" dirty="0" smtClean="0"/>
              <a:t>1.שמירה על הקרקע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מגן מפני גשם ישיר חזק ושמש</a:t>
            </a:r>
          </a:p>
          <a:p>
            <a:pPr algn="r" rtl="1"/>
            <a:r>
              <a:rPr lang="he-IL" sz="2400" b="1" u="sng" dirty="0" smtClean="0"/>
              <a:t>2.מניעת עשבים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החיפוי מונע מעשבים שוטים </a:t>
            </a:r>
            <a:r>
              <a:rPr lang="he-IL" sz="2400" dirty="0" smtClean="0"/>
              <a:t>לנבוט</a:t>
            </a:r>
            <a:endParaRPr lang="en-US" sz="2400" dirty="0"/>
          </a:p>
        </p:txBody>
      </p:sp>
      <p:pic>
        <p:nvPicPr>
          <p:cNvPr id="2050" name="Picture 2" descr="Image result for â«×¨×¡×§ ×¢×¥â¬â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4" y="327977"/>
            <a:ext cx="4762500" cy="359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01"/>
          <a:stretch/>
        </p:blipFill>
        <p:spPr>
          <a:xfrm rot="1023580">
            <a:off x="7821128" y="1138011"/>
            <a:ext cx="3993870" cy="539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170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2464" y="2406816"/>
            <a:ext cx="5103783" cy="1323439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/>
              <a:t>שימו לב למרחבים</a:t>
            </a:r>
            <a:r>
              <a:rPr lang="en-US" sz="4000" b="1" dirty="0" smtClean="0"/>
              <a:t>*</a:t>
            </a:r>
            <a:br>
              <a:rPr lang="en-US" sz="4000" b="1" dirty="0" smtClean="0"/>
            </a:br>
            <a:r>
              <a:rPr lang="he-IL" sz="4000" b="1" dirty="0" smtClean="0"/>
              <a:t>*חשוב לדאוג להשקיה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25679" y="337558"/>
            <a:ext cx="4336935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שתילה/ זריעה !! </a:t>
            </a:r>
            <a:endParaRPr lang="en-US" sz="4000" b="1" dirty="0"/>
          </a:p>
        </p:txBody>
      </p:sp>
      <p:sp>
        <p:nvSpPr>
          <p:cNvPr id="5" name="Down Arrow 4"/>
          <p:cNvSpPr/>
          <p:nvPr/>
        </p:nvSpPr>
        <p:spPr>
          <a:xfrm>
            <a:off x="2795380" y="1326521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ערוגת שכבות - הלזניה של הטבע | בידיים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3816">
            <a:off x="7300114" y="3589335"/>
            <a:ext cx="4420003" cy="248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8 טיפים גינון למתחילים - הקמת גינה בזול. - שתיל - ציוד גינה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042" y="280451"/>
            <a:ext cx="2859233" cy="285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21750" y="4761712"/>
            <a:ext cx="2433320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במידה ואתם זורעים, פזרו מעט החיפוי כדי שיגיע אור שמש לזרעים</a:t>
            </a:r>
            <a:endParaRPr lang="en-US" sz="2400" b="1" dirty="0"/>
          </a:p>
        </p:txBody>
      </p:sp>
      <p:pic>
        <p:nvPicPr>
          <p:cNvPr id="1030" name="Picture 6" descr="שפעשפע הטבע מרכז לגינון אקולוגי וטבעי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0205" y="537995"/>
            <a:ext cx="2536593" cy="3159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ouble certification of seeds – All India Trinamool Congres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723" y="4284315"/>
            <a:ext cx="3852137" cy="216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022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703" y="448647"/>
            <a:ext cx="6850097" cy="51375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5928" y="1888078"/>
            <a:ext cx="3505200" cy="707886"/>
          </a:xfrm>
          <a:prstGeom prst="rect">
            <a:avLst/>
          </a:prstGeom>
          <a:solidFill>
            <a:srgbClr val="A2692A"/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/>
              <a:t>קרטונים רטובים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21173" y="220912"/>
            <a:ext cx="249936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שכבה ❶</a:t>
            </a:r>
            <a:endParaRPr lang="en-US" sz="4000" b="1" dirty="0"/>
          </a:p>
        </p:txBody>
      </p:sp>
      <p:sp>
        <p:nvSpPr>
          <p:cNvPr id="5" name="Down Arrow 4"/>
          <p:cNvSpPr/>
          <p:nvPr/>
        </p:nvSpPr>
        <p:spPr>
          <a:xfrm>
            <a:off x="1828800" y="978039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54098" y="2815891"/>
            <a:ext cx="243332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מטרה</a:t>
            </a:r>
            <a:endParaRPr lang="en-US" sz="4000" b="1" dirty="0"/>
          </a:p>
        </p:txBody>
      </p:sp>
      <p:sp>
        <p:nvSpPr>
          <p:cNvPr id="7" name="Down Arrow 6"/>
          <p:cNvSpPr/>
          <p:nvPr/>
        </p:nvSpPr>
        <p:spPr>
          <a:xfrm>
            <a:off x="2098040" y="3432752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5214" y="4375998"/>
            <a:ext cx="5303520" cy="1569660"/>
          </a:xfrm>
          <a:prstGeom prst="rect">
            <a:avLst/>
          </a:prstGeom>
          <a:solidFill>
            <a:srgbClr val="D9A66D"/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he-IL" sz="2400" b="1" u="sng" dirty="0" smtClean="0"/>
              <a:t>1.למנוע עשבים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יצירת שכבה אטימה לאור</a:t>
            </a:r>
          </a:p>
          <a:p>
            <a:pPr algn="r" rtl="1"/>
            <a:r>
              <a:rPr lang="he-IL" sz="2400" b="1" u="sng" dirty="0" smtClean="0"/>
              <a:t>2.שמירת לחות בתחתית הערוגה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מים לשורשים עמוקים ופירוק חומר אורגני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10066" y="6370056"/>
            <a:ext cx="6079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he-IL" b="1" dirty="0" smtClean="0"/>
              <a:t>*שימו לב ♥ מומלץ להוריד את הסלוטייפ מהקרטונים ולזרוק לפח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44493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3840" y="2123440"/>
            <a:ext cx="4064000" cy="707886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/>
              <a:t>גזם ענפים גס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3840" y="512337"/>
            <a:ext cx="249936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שכבה ❷</a:t>
            </a:r>
            <a:endParaRPr lang="en-US" sz="4000" b="1" dirty="0"/>
          </a:p>
        </p:txBody>
      </p:sp>
      <p:sp>
        <p:nvSpPr>
          <p:cNvPr id="6" name="Down Arrow 5"/>
          <p:cNvSpPr/>
          <p:nvPr/>
        </p:nvSpPr>
        <p:spPr>
          <a:xfrm>
            <a:off x="1290320" y="1276103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86367" y="3182735"/>
            <a:ext cx="243332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מטרות</a:t>
            </a:r>
            <a:endParaRPr lang="en-US" sz="4000" b="1" dirty="0"/>
          </a:p>
        </p:txBody>
      </p:sp>
      <p:sp>
        <p:nvSpPr>
          <p:cNvPr id="9" name="Down Arrow 8"/>
          <p:cNvSpPr/>
          <p:nvPr/>
        </p:nvSpPr>
        <p:spPr>
          <a:xfrm>
            <a:off x="2006600" y="4157911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3840" y="5119006"/>
            <a:ext cx="5059680" cy="1569660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he-IL" sz="2400" b="1" u="sng" dirty="0" smtClean="0"/>
              <a:t>1.אויר לשורשים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לאוורר ולתחח את תחתית הערוגה</a:t>
            </a:r>
          </a:p>
          <a:p>
            <a:pPr algn="r" rtl="1"/>
            <a:r>
              <a:rPr lang="he-IL" sz="2400" b="1" u="sng" dirty="0" smtClean="0"/>
              <a:t>2.מינרלים לתווך ארוך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לספק חומר אורגני שיתפרק לאורך זמן</a:t>
            </a:r>
            <a:endParaRPr lang="en-US" sz="2400" dirty="0"/>
          </a:p>
        </p:txBody>
      </p:sp>
      <p:pic>
        <p:nvPicPr>
          <p:cNvPr id="1028" name="Picture 4" descr="https://www.bayadaim.org.il/wp-content/uploads/2012/03/P13100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109" y="343003"/>
            <a:ext cx="4759247" cy="634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913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545" y="-382369"/>
            <a:ext cx="5295900" cy="7061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9785" y="1605215"/>
            <a:ext cx="4064000" cy="707886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/>
              <a:t>דשן </a:t>
            </a:r>
            <a:r>
              <a:rPr lang="he-IL" sz="4000" b="1" dirty="0" smtClean="0"/>
              <a:t>אורגני</a:t>
            </a:r>
            <a:endParaRPr lang="en-US" sz="4000" b="1" dirty="0"/>
          </a:p>
        </p:txBody>
      </p:sp>
      <p:sp>
        <p:nvSpPr>
          <p:cNvPr id="10" name="Down Arrow 9"/>
          <p:cNvSpPr/>
          <p:nvPr/>
        </p:nvSpPr>
        <p:spPr>
          <a:xfrm>
            <a:off x="2282545" y="813758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356360" y="2439494"/>
            <a:ext cx="243332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מטרות</a:t>
            </a:r>
            <a:endParaRPr lang="en-US" sz="4000" b="1" dirty="0"/>
          </a:p>
        </p:txBody>
      </p:sp>
      <p:sp>
        <p:nvSpPr>
          <p:cNvPr id="12" name="Down Arrow 11"/>
          <p:cNvSpPr/>
          <p:nvPr/>
        </p:nvSpPr>
        <p:spPr>
          <a:xfrm>
            <a:off x="2362154" y="3098236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3806122"/>
            <a:ext cx="6346545" cy="2308324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he-IL" sz="2400" b="1" u="sng" dirty="0" smtClean="0"/>
              <a:t>1.מינרלים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מכיל הרבה חנקן שהוא יסוד הזנה </a:t>
            </a:r>
            <a:r>
              <a:rPr lang="he-IL" sz="2400" dirty="0" smtClean="0"/>
              <a:t>חשוב</a:t>
            </a:r>
            <a:r>
              <a:rPr lang="en-US" sz="2400" dirty="0" smtClean="0"/>
              <a:t> </a:t>
            </a:r>
            <a:r>
              <a:rPr lang="he-IL" sz="2400" dirty="0" smtClean="0"/>
              <a:t>ויסודות נוספים</a:t>
            </a:r>
            <a:endParaRPr lang="he-IL" sz="2400" dirty="0" smtClean="0"/>
          </a:p>
          <a:p>
            <a:pPr algn="r" rtl="1"/>
            <a:r>
              <a:rPr lang="he-IL" sz="2400" b="1" u="sng" dirty="0" smtClean="0"/>
              <a:t>2.לחות וחום</a:t>
            </a:r>
            <a:r>
              <a:rPr lang="en-US" sz="2400" b="1" u="sng" dirty="0" smtClean="0"/>
              <a:t/>
            </a:r>
            <a:br>
              <a:rPr lang="en-US" sz="2400" b="1" u="sng" dirty="0" smtClean="0"/>
            </a:br>
            <a:r>
              <a:rPr lang="he-IL" sz="2400" dirty="0" smtClean="0"/>
              <a:t>החומר מתפרק ותהליך זה פולט חום ששומר על השורשים בקור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01600" y="6032500"/>
            <a:ext cx="5854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he-IL" b="1" dirty="0" smtClean="0"/>
              <a:t>*שימו לב שיש שכבה יבשה ושכבה רטובה לסירוגין, השילוב </a:t>
            </a:r>
            <a:r>
              <a:rPr lang="he-IL" b="1" dirty="0" err="1" smtClean="0"/>
              <a:t>בינהם</a:t>
            </a:r>
            <a:r>
              <a:rPr lang="he-IL" b="1" dirty="0" smtClean="0"/>
              <a:t> שומר על לחות מאוזנת, ותהליכי </a:t>
            </a:r>
            <a:r>
              <a:rPr lang="he-IL" b="1" dirty="0" err="1" smtClean="0"/>
              <a:t>קומפוסטציה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90320" y="296687"/>
            <a:ext cx="249936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שכבה ❸</a:t>
            </a:r>
            <a:endParaRPr lang="en-US" sz="4000" b="1" dirty="0"/>
          </a:p>
        </p:txBody>
      </p:sp>
      <p:pic>
        <p:nvPicPr>
          <p:cNvPr id="4098" name="Picture 2" descr="Image result for â«××× ×××¨×× ×â¬â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5" t="585" r="16835" b="3303"/>
          <a:stretch/>
        </p:blipFill>
        <p:spPr bwMode="auto">
          <a:xfrm>
            <a:off x="4883860" y="81259"/>
            <a:ext cx="37846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876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890" y="101600"/>
            <a:ext cx="5013270" cy="6684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1235" y="1643200"/>
            <a:ext cx="4064000" cy="707886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/>
              <a:t>גזם יבש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57300" y="241458"/>
            <a:ext cx="249936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שכבה❹</a:t>
            </a:r>
            <a:endParaRPr lang="en-US" sz="4000" b="1" dirty="0"/>
          </a:p>
        </p:txBody>
      </p:sp>
      <p:sp>
        <p:nvSpPr>
          <p:cNvPr id="5" name="Down Arrow 4"/>
          <p:cNvSpPr/>
          <p:nvPr/>
        </p:nvSpPr>
        <p:spPr>
          <a:xfrm>
            <a:off x="2204720" y="1044284"/>
            <a:ext cx="571500" cy="668294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82607" y="2419153"/>
            <a:ext cx="243332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מטרות</a:t>
            </a:r>
            <a:endParaRPr lang="en-US" sz="4000" b="1" dirty="0"/>
          </a:p>
        </p:txBody>
      </p:sp>
      <p:sp>
        <p:nvSpPr>
          <p:cNvPr id="7" name="Down Arrow 6"/>
          <p:cNvSpPr/>
          <p:nvPr/>
        </p:nvSpPr>
        <p:spPr>
          <a:xfrm>
            <a:off x="2330027" y="3107607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7057" y="3815493"/>
            <a:ext cx="5087620" cy="3046988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he-IL" sz="2400" b="1" dirty="0" smtClean="0"/>
              <a:t>1.</a:t>
            </a:r>
            <a:r>
              <a:rPr lang="he-IL" sz="2400" b="1" u="sng" dirty="0" smtClean="0"/>
              <a:t>אוורור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מתחח את הקרקע הדחוסה</a:t>
            </a:r>
          </a:p>
          <a:p>
            <a:pPr algn="r" rtl="1"/>
            <a:r>
              <a:rPr lang="he-IL" sz="2400" b="1" dirty="0" smtClean="0"/>
              <a:t>2. </a:t>
            </a:r>
            <a:r>
              <a:rPr lang="he-IL" sz="2400" b="1" u="sng" dirty="0" smtClean="0"/>
              <a:t>פחמן</a:t>
            </a:r>
            <a:r>
              <a:rPr lang="en-US" sz="2400" b="1" u="sng" dirty="0" smtClean="0"/>
              <a:t/>
            </a:r>
            <a:br>
              <a:rPr lang="en-US" sz="2400" b="1" u="sng" dirty="0" smtClean="0"/>
            </a:br>
            <a:r>
              <a:rPr lang="he-IL" sz="2400" dirty="0" smtClean="0"/>
              <a:t>עוד חומר אורגני מהווה בית למיקרואורגניזמים</a:t>
            </a:r>
            <a:endParaRPr lang="he-IL" sz="2400" b="1" dirty="0" smtClean="0"/>
          </a:p>
          <a:p>
            <a:pPr algn="r" rtl="1"/>
            <a:r>
              <a:rPr lang="he-IL" sz="2400" b="1" dirty="0" smtClean="0"/>
              <a:t>3. </a:t>
            </a:r>
            <a:r>
              <a:rPr lang="he-IL" sz="2400" b="1" u="sng" dirty="0" err="1" smtClean="0"/>
              <a:t>קומפוסט</a:t>
            </a:r>
            <a:r>
              <a:rPr lang="he-IL" sz="2400" b="1" u="sng" dirty="0" smtClean="0"/>
              <a:t> טבעי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מתערבב עם החומר הרטוב ליצירת </a:t>
            </a:r>
            <a:r>
              <a:rPr lang="he-IL" sz="2400" dirty="0" err="1" smtClean="0"/>
              <a:t>קומפוסט</a:t>
            </a:r>
            <a:r>
              <a:rPr lang="he-IL" sz="2400" dirty="0" smtClean="0"/>
              <a:t> טבעי בתהליך איטי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6129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â«×§×××¤××¡×â¬â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675" y="28575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075" y="202786"/>
            <a:ext cx="4645025" cy="302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3598" y="1555638"/>
            <a:ext cx="4064000" cy="707886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err="1" smtClean="0"/>
              <a:t>קומפוסט</a:t>
            </a:r>
            <a:endParaRPr lang="en-US" sz="4000" b="1" dirty="0"/>
          </a:p>
        </p:txBody>
      </p:sp>
      <p:sp>
        <p:nvSpPr>
          <p:cNvPr id="7" name="Down Arrow 6"/>
          <p:cNvSpPr/>
          <p:nvPr/>
        </p:nvSpPr>
        <p:spPr>
          <a:xfrm>
            <a:off x="2606358" y="811867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91958" y="2418798"/>
            <a:ext cx="243332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מטרות</a:t>
            </a:r>
            <a:endParaRPr lang="en-US" sz="4000" b="1" dirty="0"/>
          </a:p>
        </p:txBody>
      </p:sp>
      <p:sp>
        <p:nvSpPr>
          <p:cNvPr id="9" name="Down Arrow 8"/>
          <p:cNvSpPr/>
          <p:nvPr/>
        </p:nvSpPr>
        <p:spPr>
          <a:xfrm>
            <a:off x="2639378" y="3147222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7867" y="3989844"/>
            <a:ext cx="5647265" cy="2677656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he-IL" sz="2400" b="1" u="sng" dirty="0" smtClean="0"/>
              <a:t>1.יסודות הזנה למצחים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חנקן </a:t>
            </a:r>
            <a:r>
              <a:rPr lang="he-IL" sz="2400" dirty="0" smtClean="0"/>
              <a:t>אשלגן </a:t>
            </a:r>
            <a:r>
              <a:rPr lang="he-IL" sz="2400" dirty="0" smtClean="0"/>
              <a:t>זרחן </a:t>
            </a:r>
            <a:r>
              <a:rPr lang="he-IL" sz="2400" dirty="0" smtClean="0"/>
              <a:t>ועוד הזמינים </a:t>
            </a:r>
            <a:r>
              <a:rPr lang="he-IL" sz="2400" dirty="0" smtClean="0"/>
              <a:t>לשימוש הצמח</a:t>
            </a:r>
          </a:p>
          <a:p>
            <a:pPr algn="r" rtl="1"/>
            <a:r>
              <a:rPr lang="he-IL" sz="2400" b="1" u="sng" dirty="0" smtClean="0"/>
              <a:t>2.מים</a:t>
            </a:r>
            <a:r>
              <a:rPr lang="en-US" sz="2400" b="1" u="sng" dirty="0" smtClean="0"/>
              <a:t/>
            </a:r>
            <a:br>
              <a:rPr lang="en-US" sz="2400" b="1" u="sng" dirty="0" smtClean="0"/>
            </a:br>
            <a:r>
              <a:rPr lang="he-IL" sz="2400" dirty="0" smtClean="0"/>
              <a:t>מגביר את תאחיזת המים בקרקע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b="1" dirty="0" smtClean="0"/>
              <a:t>3.</a:t>
            </a:r>
            <a:r>
              <a:rPr lang="he-IL" sz="2400" b="1" u="sng" dirty="0" smtClean="0"/>
              <a:t>מגוון וחיים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מבסס חיידקים מועילים לקרקע שמונעים מחלות בצמחים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625918" y="103981"/>
            <a:ext cx="249936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❺</a:t>
            </a:r>
            <a:r>
              <a:rPr lang="en-US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שכבה</a:t>
            </a:r>
            <a:r>
              <a:rPr lang="en-US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49907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31558" y="1584567"/>
            <a:ext cx="4064000" cy="707886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/>
              <a:t>קרקע</a:t>
            </a:r>
            <a:endParaRPr lang="en-US" sz="4000" b="1" dirty="0"/>
          </a:p>
        </p:txBody>
      </p:sp>
      <p:sp>
        <p:nvSpPr>
          <p:cNvPr id="5" name="Down Arrow 4"/>
          <p:cNvSpPr/>
          <p:nvPr/>
        </p:nvSpPr>
        <p:spPr>
          <a:xfrm>
            <a:off x="2842578" y="775170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Image result for â«××××× ×××× ××¢×¨×××ª ×©××××ªâ¬â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224736"/>
            <a:ext cx="4895850" cy="652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46063" y="3515518"/>
            <a:ext cx="5731510" cy="3046988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he-IL" sz="2400" b="1" dirty="0" smtClean="0"/>
              <a:t>1.</a:t>
            </a:r>
            <a:r>
              <a:rPr lang="he-IL" sz="2400" b="1" u="sng" dirty="0" smtClean="0"/>
              <a:t>עגינה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יציבות לשורשים</a:t>
            </a:r>
          </a:p>
          <a:p>
            <a:pPr algn="r" rtl="1"/>
            <a:r>
              <a:rPr lang="he-IL" sz="2400" b="1" dirty="0" smtClean="0"/>
              <a:t>2.</a:t>
            </a:r>
            <a:r>
              <a:rPr lang="he-IL" sz="2400" b="1" u="sng" dirty="0" smtClean="0"/>
              <a:t>חיידקים, פטריות, מינרלים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הקרקע </a:t>
            </a:r>
            <a:r>
              <a:rPr lang="he-IL" sz="2400" dirty="0" smtClean="0"/>
              <a:t>היא בית שדואג לעולם שלם של חיים שעוזרים לבריאות הצמחים</a:t>
            </a:r>
          </a:p>
          <a:p>
            <a:pPr algn="r" rtl="1"/>
            <a:r>
              <a:rPr lang="he-IL" sz="2400" b="1" dirty="0" smtClean="0"/>
              <a:t>3.</a:t>
            </a:r>
            <a:r>
              <a:rPr lang="he-IL" sz="2400" b="1" u="sng" dirty="0" smtClean="0"/>
              <a:t>מים</a:t>
            </a:r>
            <a:r>
              <a:rPr lang="en-US" sz="2400" b="1" u="sng" dirty="0" smtClean="0"/>
              <a:t/>
            </a:r>
            <a:br>
              <a:rPr lang="en-US" sz="2400" b="1" u="sng" dirty="0" smtClean="0"/>
            </a:br>
            <a:r>
              <a:rPr lang="he-IL" sz="2400" dirty="0" smtClean="0"/>
              <a:t>הקרקע </a:t>
            </a:r>
            <a:r>
              <a:rPr lang="he-IL" sz="2400" dirty="0" smtClean="0"/>
              <a:t>מחזקיה ושומרת את המים בתוכה ומאפשרת לשורשים </a:t>
            </a:r>
            <a:r>
              <a:rPr lang="he-IL" sz="2400" dirty="0" smtClean="0"/>
              <a:t>לקלוט את המים</a:t>
            </a:r>
            <a:endParaRPr lang="en-US" sz="2400" dirty="0"/>
          </a:p>
        </p:txBody>
      </p:sp>
      <p:sp>
        <p:nvSpPr>
          <p:cNvPr id="7" name="Down Arrow 6"/>
          <p:cNvSpPr/>
          <p:nvPr/>
        </p:nvSpPr>
        <p:spPr>
          <a:xfrm>
            <a:off x="2842578" y="3119790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84058" y="2580053"/>
            <a:ext cx="243332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מטרה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813878" y="224736"/>
            <a:ext cx="249936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שכבה ❻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448747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6"/>
          <p:cNvSpPr/>
          <p:nvPr/>
        </p:nvSpPr>
        <p:spPr>
          <a:xfrm>
            <a:off x="1511151" y="1189453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3009" y="3319229"/>
            <a:ext cx="243332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מטרה</a:t>
            </a:r>
            <a:endParaRPr lang="en-US" sz="4000" b="1" dirty="0"/>
          </a:p>
        </p:txBody>
      </p:sp>
      <p:sp>
        <p:nvSpPr>
          <p:cNvPr id="9" name="Down Arrow 8"/>
          <p:cNvSpPr/>
          <p:nvPr/>
        </p:nvSpPr>
        <p:spPr>
          <a:xfrm>
            <a:off x="1153478" y="4378657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0711" y="328579"/>
            <a:ext cx="249936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שכבה ❻</a:t>
            </a:r>
            <a:endParaRPr lang="en-US" sz="4000" b="1" dirty="0"/>
          </a:p>
        </p:txBody>
      </p:sp>
      <p:pic>
        <p:nvPicPr>
          <p:cNvPr id="6148" name="Picture 4" descr="Image result for â«××××ª ×©×ª×××â¬â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281" y="622300"/>
            <a:ext cx="8515967" cy="5671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10675" y="5284788"/>
            <a:ext cx="4540725" cy="1200329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he-IL" sz="2400" b="1" u="sng" dirty="0" smtClean="0"/>
              <a:t>עזרה ותמיכה בשתילים הקטנים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תערובת </a:t>
            </a:r>
            <a:r>
              <a:rPr lang="he-IL" sz="2400" dirty="0" smtClean="0"/>
              <a:t>טובה ומאווררת שטובה להתפתחות השתילים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088295"/>
            <a:ext cx="4064000" cy="707886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/>
              <a:t>מצע </a:t>
            </a:r>
            <a:r>
              <a:rPr lang="he-IL" sz="4000" b="1" dirty="0" smtClean="0"/>
              <a:t>שתילה</a:t>
            </a:r>
            <a:endParaRPr lang="en-US" sz="4000" b="1" dirty="0"/>
          </a:p>
        </p:txBody>
      </p:sp>
      <p:pic>
        <p:nvPicPr>
          <p:cNvPr id="6146" name="Picture 2" descr="Image result for â«××××ª ×©×ª×××â¬â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29" b="23879"/>
          <a:stretch/>
        </p:blipFill>
        <p:spPr bwMode="auto">
          <a:xfrm rot="21095239">
            <a:off x="8833231" y="-359948"/>
            <a:ext cx="2841624" cy="309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0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110" y="188138"/>
            <a:ext cx="6191250" cy="528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3840" y="2123440"/>
            <a:ext cx="4064000" cy="707886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err="1" smtClean="0"/>
              <a:t>הומוס</a:t>
            </a:r>
            <a:r>
              <a:rPr lang="he-IL" sz="4000" b="1" dirty="0" smtClean="0"/>
              <a:t> </a:t>
            </a:r>
            <a:r>
              <a:rPr lang="he-IL" sz="2800" dirty="0" smtClean="0"/>
              <a:t>(רצוי אך לא חובה)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26160" y="411888"/>
            <a:ext cx="249936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שכבה </a:t>
            </a:r>
            <a:r>
              <a:rPr lang="he-IL" sz="4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❼</a:t>
            </a:r>
            <a:endParaRPr lang="en-US" sz="4000" b="1" dirty="0"/>
          </a:p>
        </p:txBody>
      </p:sp>
      <p:sp>
        <p:nvSpPr>
          <p:cNvPr id="6" name="Down Arrow 5"/>
          <p:cNvSpPr/>
          <p:nvPr/>
        </p:nvSpPr>
        <p:spPr>
          <a:xfrm>
            <a:off x="2006600" y="1255210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22849" y="3202206"/>
            <a:ext cx="243332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he-IL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מטרה</a:t>
            </a:r>
            <a:endParaRPr lang="en-US" sz="4000" b="1" dirty="0"/>
          </a:p>
        </p:txBody>
      </p:sp>
      <p:sp>
        <p:nvSpPr>
          <p:cNvPr id="8" name="Down Arrow 7"/>
          <p:cNvSpPr/>
          <p:nvPr/>
        </p:nvSpPr>
        <p:spPr>
          <a:xfrm>
            <a:off x="2006600" y="4053746"/>
            <a:ext cx="538480" cy="791457"/>
          </a:xfrm>
          <a:prstGeom prst="downArrow">
            <a:avLst/>
          </a:prstGeom>
          <a:solidFill>
            <a:schemeClr val="tx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2080" y="4988858"/>
            <a:ext cx="5059680" cy="1569660"/>
          </a:xfrm>
          <a:prstGeom prst="rect">
            <a:avLst/>
          </a:prstGeom>
          <a:solidFill>
            <a:srgbClr val="D9A66D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he-IL" sz="2400" b="1" u="sng" dirty="0" smtClean="0"/>
              <a:t>1.אויר לשורשים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לאוורר את תחתית הערוגה</a:t>
            </a:r>
          </a:p>
          <a:p>
            <a:pPr algn="r" rtl="1"/>
            <a:r>
              <a:rPr lang="he-IL" sz="2400" b="1" u="sng" dirty="0" smtClean="0"/>
              <a:t>2.מינרלים לתווך ארוך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he-IL" sz="2400" dirty="0" smtClean="0"/>
              <a:t>לספק חומר אורגני שיתפרק לאורך זמן</a:t>
            </a:r>
            <a:endParaRPr lang="en-US" sz="2400" dirty="0"/>
          </a:p>
        </p:txBody>
      </p:sp>
      <p:pic>
        <p:nvPicPr>
          <p:cNvPr id="1028" name="Picture 4" descr="Image result for â«×××××¡â¬â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1711">
            <a:off x="5483187" y="3040277"/>
            <a:ext cx="2339282" cy="367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596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316</Words>
  <Application>Microsoft Office PowerPoint</Application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ערוגת שכבות / ערוגת לזניה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Omri</dc:creator>
  <cp:lastModifiedBy>Noshem</cp:lastModifiedBy>
  <cp:revision>25</cp:revision>
  <dcterms:created xsi:type="dcterms:W3CDTF">2018-10-09T22:48:58Z</dcterms:created>
  <dcterms:modified xsi:type="dcterms:W3CDTF">2020-12-09T06:44:53Z</dcterms:modified>
</cp:coreProperties>
</file>