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6" r:id="rId4"/>
    <p:sldId id="258" r:id="rId5"/>
    <p:sldId id="259" r:id="rId6"/>
    <p:sldId id="260" r:id="rId7"/>
    <p:sldId id="261" r:id="rId8"/>
    <p:sldId id="262" r:id="rId9"/>
    <p:sldId id="263" r:id="rId10"/>
    <p:sldId id="264" r:id="rId11"/>
    <p:sldId id="265" r:id="rId12"/>
    <p:sldId id="268" r:id="rId13"/>
    <p:sldId id="267" r:id="rId14"/>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81" d="100"/>
          <a:sy n="81" d="100"/>
        </p:scale>
        <p:origin x="126" y="6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5974F15D-08DF-4365-9330-39959FA87B9B}" type="datetimeFigureOut">
              <a:rPr lang="he-IL" smtClean="0"/>
              <a:t>י"ח/אדר ב/תשע"ט</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CF4770D-9312-4FDF-B0CC-B968709BCBE1}" type="slidenum">
              <a:rPr lang="he-IL" smtClean="0"/>
              <a:t>‹#›</a:t>
            </a:fld>
            <a:endParaRPr lang="he-IL"/>
          </a:p>
        </p:txBody>
      </p:sp>
    </p:spTree>
    <p:extLst>
      <p:ext uri="{BB962C8B-B14F-4D97-AF65-F5344CB8AC3E}">
        <p14:creationId xmlns:p14="http://schemas.microsoft.com/office/powerpoint/2010/main" val="4158354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5974F15D-08DF-4365-9330-39959FA87B9B}" type="datetimeFigureOut">
              <a:rPr lang="he-IL" smtClean="0"/>
              <a:t>י"ח/אדר ב/תשע"ט</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CF4770D-9312-4FDF-B0CC-B968709BCBE1}" type="slidenum">
              <a:rPr lang="he-IL" smtClean="0"/>
              <a:t>‹#›</a:t>
            </a:fld>
            <a:endParaRPr lang="he-IL"/>
          </a:p>
        </p:txBody>
      </p:sp>
    </p:spTree>
    <p:extLst>
      <p:ext uri="{BB962C8B-B14F-4D97-AF65-F5344CB8AC3E}">
        <p14:creationId xmlns:p14="http://schemas.microsoft.com/office/powerpoint/2010/main" val="331194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5974F15D-08DF-4365-9330-39959FA87B9B}" type="datetimeFigureOut">
              <a:rPr lang="he-IL" smtClean="0"/>
              <a:t>י"ח/אדר ב/תשע"ט</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CF4770D-9312-4FDF-B0CC-B968709BCBE1}" type="slidenum">
              <a:rPr lang="he-IL" smtClean="0"/>
              <a:t>‹#›</a:t>
            </a:fld>
            <a:endParaRPr lang="he-IL"/>
          </a:p>
        </p:txBody>
      </p:sp>
    </p:spTree>
    <p:extLst>
      <p:ext uri="{BB962C8B-B14F-4D97-AF65-F5344CB8AC3E}">
        <p14:creationId xmlns:p14="http://schemas.microsoft.com/office/powerpoint/2010/main" val="208927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5974F15D-08DF-4365-9330-39959FA87B9B}" type="datetimeFigureOut">
              <a:rPr lang="he-IL" smtClean="0"/>
              <a:t>י"ח/אדר ב/תשע"ט</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CF4770D-9312-4FDF-B0CC-B968709BCBE1}" type="slidenum">
              <a:rPr lang="he-IL" smtClean="0"/>
              <a:t>‹#›</a:t>
            </a:fld>
            <a:endParaRPr lang="he-IL"/>
          </a:p>
        </p:txBody>
      </p:sp>
    </p:spTree>
    <p:extLst>
      <p:ext uri="{BB962C8B-B14F-4D97-AF65-F5344CB8AC3E}">
        <p14:creationId xmlns:p14="http://schemas.microsoft.com/office/powerpoint/2010/main" val="2884472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5974F15D-08DF-4365-9330-39959FA87B9B}" type="datetimeFigureOut">
              <a:rPr lang="he-IL" smtClean="0"/>
              <a:t>י"ח/אדר ב/תשע"ט</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CF4770D-9312-4FDF-B0CC-B968709BCBE1}" type="slidenum">
              <a:rPr lang="he-IL" smtClean="0"/>
              <a:t>‹#›</a:t>
            </a:fld>
            <a:endParaRPr lang="he-IL"/>
          </a:p>
        </p:txBody>
      </p:sp>
    </p:spTree>
    <p:extLst>
      <p:ext uri="{BB962C8B-B14F-4D97-AF65-F5344CB8AC3E}">
        <p14:creationId xmlns:p14="http://schemas.microsoft.com/office/powerpoint/2010/main" val="253238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72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5974F15D-08DF-4365-9330-39959FA87B9B}" type="datetimeFigureOut">
              <a:rPr lang="he-IL" smtClean="0"/>
              <a:t>י"ח/אדר ב/תשע"ט</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CF4770D-9312-4FDF-B0CC-B968709BCBE1}" type="slidenum">
              <a:rPr lang="he-IL" smtClean="0"/>
              <a:t>‹#›</a:t>
            </a:fld>
            <a:endParaRPr lang="he-IL"/>
          </a:p>
        </p:txBody>
      </p:sp>
    </p:spTree>
    <p:extLst>
      <p:ext uri="{BB962C8B-B14F-4D97-AF65-F5344CB8AC3E}">
        <p14:creationId xmlns:p14="http://schemas.microsoft.com/office/powerpoint/2010/main" val="563430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5974F15D-08DF-4365-9330-39959FA87B9B}" type="datetimeFigureOut">
              <a:rPr lang="he-IL" smtClean="0"/>
              <a:t>י"ח/אדר ב/תשע"ט</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DCF4770D-9312-4FDF-B0CC-B968709BCBE1}" type="slidenum">
              <a:rPr lang="he-IL" smtClean="0"/>
              <a:t>‹#›</a:t>
            </a:fld>
            <a:endParaRPr lang="he-IL"/>
          </a:p>
        </p:txBody>
      </p:sp>
    </p:spTree>
    <p:extLst>
      <p:ext uri="{BB962C8B-B14F-4D97-AF65-F5344CB8AC3E}">
        <p14:creationId xmlns:p14="http://schemas.microsoft.com/office/powerpoint/2010/main" val="602638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5974F15D-08DF-4365-9330-39959FA87B9B}" type="datetimeFigureOut">
              <a:rPr lang="he-IL" smtClean="0"/>
              <a:t>י"ח/אדר ב/תשע"ט</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DCF4770D-9312-4FDF-B0CC-B968709BCBE1}" type="slidenum">
              <a:rPr lang="he-IL" smtClean="0"/>
              <a:t>‹#›</a:t>
            </a:fld>
            <a:endParaRPr lang="he-IL"/>
          </a:p>
        </p:txBody>
      </p:sp>
    </p:spTree>
    <p:extLst>
      <p:ext uri="{BB962C8B-B14F-4D97-AF65-F5344CB8AC3E}">
        <p14:creationId xmlns:p14="http://schemas.microsoft.com/office/powerpoint/2010/main" val="203798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5974F15D-08DF-4365-9330-39959FA87B9B}" type="datetimeFigureOut">
              <a:rPr lang="he-IL" smtClean="0"/>
              <a:t>י"ח/אדר ב/תשע"ט</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DCF4770D-9312-4FDF-B0CC-B968709BCBE1}" type="slidenum">
              <a:rPr lang="he-IL" smtClean="0"/>
              <a:t>‹#›</a:t>
            </a:fld>
            <a:endParaRPr lang="he-IL"/>
          </a:p>
        </p:txBody>
      </p:sp>
    </p:spTree>
    <p:extLst>
      <p:ext uri="{BB962C8B-B14F-4D97-AF65-F5344CB8AC3E}">
        <p14:creationId xmlns:p14="http://schemas.microsoft.com/office/powerpoint/2010/main" val="2052412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5974F15D-08DF-4365-9330-39959FA87B9B}" type="datetimeFigureOut">
              <a:rPr lang="he-IL" smtClean="0"/>
              <a:t>י"ח/אדר ב/תשע"ט</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CF4770D-9312-4FDF-B0CC-B968709BCBE1}" type="slidenum">
              <a:rPr lang="he-IL" smtClean="0"/>
              <a:t>‹#›</a:t>
            </a:fld>
            <a:endParaRPr lang="he-IL"/>
          </a:p>
        </p:txBody>
      </p:sp>
    </p:spTree>
    <p:extLst>
      <p:ext uri="{BB962C8B-B14F-4D97-AF65-F5344CB8AC3E}">
        <p14:creationId xmlns:p14="http://schemas.microsoft.com/office/powerpoint/2010/main" val="1363087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5974F15D-08DF-4365-9330-39959FA87B9B}" type="datetimeFigureOut">
              <a:rPr lang="he-IL" smtClean="0"/>
              <a:t>י"ח/אדר ב/תשע"ט</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CF4770D-9312-4FDF-B0CC-B968709BCBE1}" type="slidenum">
              <a:rPr lang="he-IL" smtClean="0"/>
              <a:t>‹#›</a:t>
            </a:fld>
            <a:endParaRPr lang="he-IL"/>
          </a:p>
        </p:txBody>
      </p:sp>
    </p:spTree>
    <p:extLst>
      <p:ext uri="{BB962C8B-B14F-4D97-AF65-F5344CB8AC3E}">
        <p14:creationId xmlns:p14="http://schemas.microsoft.com/office/powerpoint/2010/main" val="1755136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974F15D-08DF-4365-9330-39959FA87B9B}" type="datetimeFigureOut">
              <a:rPr lang="he-IL" smtClean="0"/>
              <a:t>י"ח/אדר ב/תשע"ט</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CF4770D-9312-4FDF-B0CC-B968709BCBE1}" type="slidenum">
              <a:rPr lang="he-IL" smtClean="0"/>
              <a:t>‹#›</a:t>
            </a:fld>
            <a:endParaRPr lang="he-IL"/>
          </a:p>
        </p:txBody>
      </p:sp>
    </p:spTree>
    <p:extLst>
      <p:ext uri="{BB962C8B-B14F-4D97-AF65-F5344CB8AC3E}">
        <p14:creationId xmlns:p14="http://schemas.microsoft.com/office/powerpoint/2010/main" val="1721771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stretch>
            <a:fillRect/>
          </a:stretch>
        </p:blipFill>
        <p:spPr>
          <a:xfrm>
            <a:off x="9838618" y="2725806"/>
            <a:ext cx="2260600" cy="3986147"/>
          </a:xfrm>
          <a:prstGeom prst="rect">
            <a:avLst/>
          </a:prstGeom>
        </p:spPr>
      </p:pic>
      <p:pic>
        <p:nvPicPr>
          <p:cNvPr id="6" name="תמונה 5"/>
          <p:cNvPicPr>
            <a:picLocks noChangeAspect="1"/>
          </p:cNvPicPr>
          <p:nvPr/>
        </p:nvPicPr>
        <p:blipFill>
          <a:blip r:embed="rId3"/>
          <a:stretch>
            <a:fillRect/>
          </a:stretch>
        </p:blipFill>
        <p:spPr>
          <a:xfrm rot="20735851">
            <a:off x="485855" y="736300"/>
            <a:ext cx="5217376" cy="397901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תמונה 6"/>
          <p:cNvPicPr>
            <a:picLocks noChangeAspect="1"/>
          </p:cNvPicPr>
          <p:nvPr/>
        </p:nvPicPr>
        <p:blipFill>
          <a:blip r:embed="rId4"/>
          <a:stretch>
            <a:fillRect/>
          </a:stretch>
        </p:blipFill>
        <p:spPr>
          <a:xfrm rot="775035">
            <a:off x="5849340" y="809601"/>
            <a:ext cx="3945249" cy="285432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תמונה 7"/>
          <p:cNvPicPr>
            <a:picLocks noChangeAspect="1"/>
          </p:cNvPicPr>
          <p:nvPr/>
        </p:nvPicPr>
        <p:blipFill>
          <a:blip r:embed="rId5"/>
          <a:stretch>
            <a:fillRect/>
          </a:stretch>
        </p:blipFill>
        <p:spPr>
          <a:xfrm rot="20404110">
            <a:off x="5587216" y="3636213"/>
            <a:ext cx="3224461" cy="2165331"/>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תמונה 8"/>
          <p:cNvPicPr>
            <a:picLocks noChangeAspect="1"/>
          </p:cNvPicPr>
          <p:nvPr/>
        </p:nvPicPr>
        <p:blipFill>
          <a:blip r:embed="rId6"/>
          <a:stretch>
            <a:fillRect/>
          </a:stretch>
        </p:blipFill>
        <p:spPr>
          <a:xfrm>
            <a:off x="2298611" y="4833648"/>
            <a:ext cx="2822030" cy="187830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AutoShape 2" descr="Image result for carot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sp>
        <p:nvSpPr>
          <p:cNvPr id="2" name="TextBox 1"/>
          <p:cNvSpPr txBox="1"/>
          <p:nvPr/>
        </p:nvSpPr>
        <p:spPr>
          <a:xfrm>
            <a:off x="8587900" y="246680"/>
            <a:ext cx="3299301" cy="769441"/>
          </a:xfrm>
          <a:prstGeom prst="rect">
            <a:avLst/>
          </a:prstGeom>
        </p:spPr>
        <p:style>
          <a:lnRef idx="0">
            <a:schemeClr val="accent2"/>
          </a:lnRef>
          <a:fillRef idx="3">
            <a:schemeClr val="accent2"/>
          </a:fillRef>
          <a:effectRef idx="3">
            <a:schemeClr val="accent2"/>
          </a:effectRef>
          <a:fontRef idx="minor">
            <a:schemeClr val="lt1"/>
          </a:fontRef>
        </p:style>
        <p:txBody>
          <a:bodyPr wrap="none" rtlCol="1">
            <a:spAutoFit/>
          </a:bodyPr>
          <a:lstStyle/>
          <a:p>
            <a:r>
              <a:rPr lang="he-IL" sz="4400" dirty="0" smtClean="0">
                <a:latin typeface="Times New Roman" panose="02020603050405020304" pitchFamily="18" charset="0"/>
                <a:cs typeface="Times New Roman" panose="02020603050405020304" pitchFamily="18" charset="0"/>
              </a:rPr>
              <a:t>החווה של שלמה</a:t>
            </a:r>
            <a:endParaRPr lang="he-IL"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0100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stretch>
            <a:fillRect/>
          </a:stretch>
        </p:blipFill>
        <p:spPr>
          <a:xfrm>
            <a:off x="546440" y="1046368"/>
            <a:ext cx="4163929" cy="4163929"/>
          </a:xfrm>
          <a:prstGeom prst="rect">
            <a:avLst/>
          </a:prstGeom>
        </p:spPr>
      </p:pic>
      <p:pic>
        <p:nvPicPr>
          <p:cNvPr id="3" name="תמונה 2"/>
          <p:cNvPicPr>
            <a:picLocks noChangeAspect="1"/>
          </p:cNvPicPr>
          <p:nvPr/>
        </p:nvPicPr>
        <p:blipFill>
          <a:blip r:embed="rId3"/>
          <a:stretch>
            <a:fillRect/>
          </a:stretch>
        </p:blipFill>
        <p:spPr>
          <a:xfrm>
            <a:off x="8391186" y="1257079"/>
            <a:ext cx="4014174" cy="3742508"/>
          </a:xfrm>
          <a:prstGeom prst="rect">
            <a:avLst/>
          </a:prstGeom>
        </p:spPr>
      </p:pic>
      <p:sp>
        <p:nvSpPr>
          <p:cNvPr id="5" name="חיבור 4"/>
          <p:cNvSpPr/>
          <p:nvPr/>
        </p:nvSpPr>
        <p:spPr>
          <a:xfrm>
            <a:off x="7677721" y="2509390"/>
            <a:ext cx="1426930" cy="158496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26" name="Picture 2" descr="Image result for ‫אבקת כביסה‬‎"/>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1214" y="1816925"/>
            <a:ext cx="2556507" cy="25565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 name="תמונה 1"/>
          <p:cNvPicPr>
            <a:picLocks noChangeAspect="1"/>
          </p:cNvPicPr>
          <p:nvPr/>
        </p:nvPicPr>
        <p:blipFill>
          <a:blip r:embed="rId5"/>
          <a:stretch>
            <a:fillRect/>
          </a:stretch>
        </p:blipFill>
        <p:spPr>
          <a:xfrm>
            <a:off x="3873286" y="2847891"/>
            <a:ext cx="695004" cy="560881"/>
          </a:xfrm>
          <a:prstGeom prst="rect">
            <a:avLst/>
          </a:prstGeom>
        </p:spPr>
      </p:pic>
      <p:sp>
        <p:nvSpPr>
          <p:cNvPr id="7" name="TextBox 6"/>
          <p:cNvSpPr txBox="1"/>
          <p:nvPr/>
        </p:nvSpPr>
        <p:spPr>
          <a:xfrm>
            <a:off x="3543111" y="5346661"/>
            <a:ext cx="8161209" cy="584775"/>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he-IL" sz="3200" dirty="0" smtClean="0"/>
              <a:t>כשמוסיפים לו חומר </a:t>
            </a:r>
            <a:r>
              <a:rPr lang="he-IL" sz="3200" b="1" dirty="0" smtClean="0"/>
              <a:t>"בסיסי" </a:t>
            </a:r>
            <a:r>
              <a:rPr lang="he-IL" sz="3200" dirty="0" smtClean="0"/>
              <a:t>הוא הופך </a:t>
            </a:r>
            <a:r>
              <a:rPr lang="he-IL" sz="3200" b="1" dirty="0" err="1" smtClean="0"/>
              <a:t>לורוד</a:t>
            </a:r>
            <a:r>
              <a:rPr lang="he-IL" sz="3200" b="1" dirty="0" smtClean="0"/>
              <a:t>-סגול</a:t>
            </a:r>
            <a:endParaRPr lang="he-IL" sz="3200" b="1" dirty="0"/>
          </a:p>
        </p:txBody>
      </p:sp>
    </p:spTree>
    <p:extLst>
      <p:ext uri="{BB962C8B-B14F-4D97-AF65-F5344CB8AC3E}">
        <p14:creationId xmlns:p14="http://schemas.microsoft.com/office/powerpoint/2010/main" val="3016361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73339" y="483639"/>
            <a:ext cx="5145961" cy="523220"/>
          </a:xfrm>
          <a:prstGeom prst="rect">
            <a:avLst/>
          </a:prstGeom>
        </p:spPr>
        <p:style>
          <a:lnRef idx="0">
            <a:schemeClr val="accent2"/>
          </a:lnRef>
          <a:fillRef idx="3">
            <a:schemeClr val="accent2"/>
          </a:fillRef>
          <a:effectRef idx="3">
            <a:schemeClr val="accent2"/>
          </a:effectRef>
          <a:fontRef idx="minor">
            <a:schemeClr val="lt1"/>
          </a:fontRef>
        </p:style>
        <p:txBody>
          <a:bodyPr wrap="none" rtlCol="1">
            <a:spAutoFit/>
          </a:bodyPr>
          <a:lstStyle/>
          <a:p>
            <a:r>
              <a:rPr lang="he-IL" sz="2800" dirty="0" smtClean="0"/>
              <a:t>"חומצי" ו"בסיסי" זה תכונה של חומר</a:t>
            </a:r>
            <a:endParaRPr lang="he-IL" sz="2800" dirty="0"/>
          </a:p>
        </p:txBody>
      </p:sp>
      <p:sp>
        <p:nvSpPr>
          <p:cNvPr id="5" name="TextBox 4"/>
          <p:cNvSpPr txBox="1"/>
          <p:nvPr/>
        </p:nvSpPr>
        <p:spPr>
          <a:xfrm>
            <a:off x="7991441" y="1532771"/>
            <a:ext cx="3793026" cy="461665"/>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he-IL" sz="2400" dirty="0" smtClean="0"/>
              <a:t>תלמדו על זה כשתהיו גדולים...</a:t>
            </a:r>
            <a:endParaRPr lang="he-IL" sz="2400" dirty="0"/>
          </a:p>
        </p:txBody>
      </p:sp>
      <p:sp>
        <p:nvSpPr>
          <p:cNvPr id="6" name="TextBox 5"/>
          <p:cNvSpPr txBox="1"/>
          <p:nvPr/>
        </p:nvSpPr>
        <p:spPr>
          <a:xfrm>
            <a:off x="4403856" y="5822596"/>
            <a:ext cx="6061275" cy="5232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1">
            <a:spAutoFit/>
          </a:bodyPr>
          <a:lstStyle/>
          <a:p>
            <a:r>
              <a:rPr lang="he-IL" sz="2800" dirty="0" smtClean="0"/>
              <a:t>עד אז תזכרו רק ש</a:t>
            </a:r>
            <a:r>
              <a:rPr lang="he-IL" sz="2800" dirty="0" smtClean="0">
                <a:solidFill>
                  <a:srgbClr val="FF00FF"/>
                </a:solidFill>
              </a:rPr>
              <a:t>בסיסי</a:t>
            </a:r>
            <a:r>
              <a:rPr lang="he-IL" sz="2800" dirty="0" smtClean="0"/>
              <a:t> זה ההיפך מ</a:t>
            </a:r>
            <a:r>
              <a:rPr lang="he-IL" sz="2800" dirty="0" smtClean="0">
                <a:solidFill>
                  <a:schemeClr val="accent4"/>
                </a:solidFill>
              </a:rPr>
              <a:t>חומצי</a:t>
            </a:r>
            <a:endParaRPr lang="he-IL" sz="2800" dirty="0">
              <a:solidFill>
                <a:schemeClr val="accent4"/>
              </a:solidFill>
            </a:endParaRPr>
          </a:p>
        </p:txBody>
      </p:sp>
      <p:pic>
        <p:nvPicPr>
          <p:cNvPr id="2" name="תמונה 1"/>
          <p:cNvPicPr>
            <a:picLocks noChangeAspect="1"/>
          </p:cNvPicPr>
          <p:nvPr/>
        </p:nvPicPr>
        <p:blipFill>
          <a:blip r:embed="rId2"/>
          <a:stretch>
            <a:fillRect/>
          </a:stretch>
        </p:blipFill>
        <p:spPr>
          <a:xfrm rot="510467">
            <a:off x="626537" y="2435838"/>
            <a:ext cx="4153603" cy="260331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3" name="תמונה 2"/>
          <p:cNvPicPr>
            <a:picLocks noChangeAspect="1"/>
          </p:cNvPicPr>
          <p:nvPr/>
        </p:nvPicPr>
        <p:blipFill>
          <a:blip r:embed="rId3"/>
          <a:stretch>
            <a:fillRect/>
          </a:stretch>
        </p:blipFill>
        <p:spPr>
          <a:xfrm rot="21037580">
            <a:off x="4880602" y="2795040"/>
            <a:ext cx="3500748" cy="196041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תמונה 6"/>
          <p:cNvPicPr>
            <a:picLocks noChangeAspect="1"/>
          </p:cNvPicPr>
          <p:nvPr/>
        </p:nvPicPr>
        <p:blipFill>
          <a:blip r:embed="rId4"/>
          <a:stretch>
            <a:fillRect/>
          </a:stretch>
        </p:blipFill>
        <p:spPr>
          <a:xfrm rot="1558940">
            <a:off x="8501307" y="2956275"/>
            <a:ext cx="3152162" cy="189129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8" name="תמונה 7"/>
          <p:cNvPicPr>
            <a:picLocks noChangeAspect="1"/>
          </p:cNvPicPr>
          <p:nvPr/>
        </p:nvPicPr>
        <p:blipFill>
          <a:blip r:embed="rId5"/>
          <a:stretch>
            <a:fillRect/>
          </a:stretch>
        </p:blipFill>
        <p:spPr>
          <a:xfrm>
            <a:off x="3163175" y="223756"/>
            <a:ext cx="1581150" cy="1838325"/>
          </a:xfrm>
          <a:prstGeom prst="rect">
            <a:avLst/>
          </a:prstGeom>
        </p:spPr>
      </p:pic>
      <p:pic>
        <p:nvPicPr>
          <p:cNvPr id="1026" name="Picture 2" descr="https://encrypted-tbn2.gstatic.com/images?q=tbn:ANd9GcQeX-8W90yQ_Erq6DmfUozGoybaIMp-xWm-kfxwKFgtszehopPE_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922" y="5285151"/>
            <a:ext cx="1459383" cy="1459383"/>
          </a:xfrm>
          <a:prstGeom prst="rect">
            <a:avLst/>
          </a:prstGeom>
          <a:noFill/>
          <a:extLst>
            <a:ext uri="{909E8E84-426E-40DD-AFC4-6F175D3DCCD1}">
              <a14:hiddenFill xmlns:a14="http://schemas.microsoft.com/office/drawing/2010/main">
                <a:solidFill>
                  <a:srgbClr val="FFFFFF"/>
                </a:solidFill>
              </a14:hiddenFill>
            </a:ext>
          </a:extLst>
        </p:spPr>
      </p:pic>
      <p:pic>
        <p:nvPicPr>
          <p:cNvPr id="9" name="תמונה 8"/>
          <p:cNvPicPr>
            <a:picLocks noChangeAspect="1"/>
          </p:cNvPicPr>
          <p:nvPr/>
        </p:nvPicPr>
        <p:blipFill>
          <a:blip r:embed="rId7"/>
          <a:stretch>
            <a:fillRect/>
          </a:stretch>
        </p:blipFill>
        <p:spPr>
          <a:xfrm rot="10800000">
            <a:off x="459353" y="5279797"/>
            <a:ext cx="1463167" cy="1457070"/>
          </a:xfrm>
          <a:prstGeom prst="rect">
            <a:avLst/>
          </a:prstGeom>
        </p:spPr>
      </p:pic>
    </p:spTree>
    <p:extLst>
      <p:ext uri="{BB962C8B-B14F-4D97-AF65-F5344CB8AC3E}">
        <p14:creationId xmlns:p14="http://schemas.microsoft.com/office/powerpoint/2010/main" val="28155657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578811">
            <a:off x="8282746" y="1460780"/>
            <a:ext cx="3510845" cy="138499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1">
            <a:spAutoFit/>
          </a:bodyPr>
          <a:lstStyle/>
          <a:p>
            <a:r>
              <a:rPr lang="he-IL" sz="2800" dirty="0" smtClean="0"/>
              <a:t>מה יקרה לפנול כאשר ננשוף לתוכו באמצעות קשית?</a:t>
            </a:r>
            <a:endParaRPr lang="he-IL" sz="2800" dirty="0"/>
          </a:p>
        </p:txBody>
      </p:sp>
      <p:sp>
        <p:nvSpPr>
          <p:cNvPr id="5" name="TextBox 4"/>
          <p:cNvSpPr txBox="1"/>
          <p:nvPr/>
        </p:nvSpPr>
        <p:spPr>
          <a:xfrm rot="21234171">
            <a:off x="1487275" y="1851156"/>
            <a:ext cx="5847401" cy="954107"/>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he-IL" sz="2800" dirty="0" smtClean="0"/>
              <a:t>מהי נשיפה?</a:t>
            </a:r>
            <a:r>
              <a:rPr lang="en-US" sz="2800" dirty="0" smtClean="0"/>
              <a:t> </a:t>
            </a:r>
            <a:endParaRPr lang="he-IL" sz="2800" dirty="0" smtClean="0"/>
          </a:p>
          <a:p>
            <a:r>
              <a:rPr lang="he-IL" sz="2800" dirty="0" smtClean="0"/>
              <a:t>נשיפה היא פעולה בתהליך ה</a:t>
            </a:r>
            <a:endParaRPr lang="he-IL" sz="2800" dirty="0"/>
          </a:p>
        </p:txBody>
      </p:sp>
      <p:cxnSp>
        <p:nvCxnSpPr>
          <p:cNvPr id="7" name="מחבר ישר 6"/>
          <p:cNvCxnSpPr/>
          <p:nvPr/>
        </p:nvCxnSpPr>
        <p:spPr>
          <a:xfrm flipH="1">
            <a:off x="1924155" y="2798283"/>
            <a:ext cx="1318224" cy="991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379942">
            <a:off x="6323269" y="3325217"/>
            <a:ext cx="4996882"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1">
            <a:spAutoFit/>
          </a:bodyPr>
          <a:lstStyle/>
          <a:p>
            <a:r>
              <a:rPr lang="he-IL" sz="2800" dirty="0" smtClean="0"/>
              <a:t>איזה גז נמצא באוויר שאנו נושפים?</a:t>
            </a:r>
            <a:endParaRPr lang="he-IL" sz="2800" dirty="0"/>
          </a:p>
        </p:txBody>
      </p:sp>
      <p:sp>
        <p:nvSpPr>
          <p:cNvPr id="11" name="TextBox 10"/>
          <p:cNvSpPr txBox="1"/>
          <p:nvPr/>
        </p:nvSpPr>
        <p:spPr>
          <a:xfrm>
            <a:off x="2281645" y="4216954"/>
            <a:ext cx="6353021" cy="584775"/>
          </a:xfrm>
          <a:prstGeom prst="rect">
            <a:avLst/>
          </a:prstGeom>
        </p:spPr>
        <p:style>
          <a:lnRef idx="3">
            <a:schemeClr val="lt1"/>
          </a:lnRef>
          <a:fillRef idx="1">
            <a:schemeClr val="accent5"/>
          </a:fillRef>
          <a:effectRef idx="1">
            <a:schemeClr val="accent5"/>
          </a:effectRef>
          <a:fontRef idx="minor">
            <a:schemeClr val="lt1"/>
          </a:fontRef>
        </p:style>
        <p:txBody>
          <a:bodyPr wrap="none" rtlCol="1">
            <a:spAutoFit/>
          </a:bodyPr>
          <a:lstStyle/>
          <a:p>
            <a:r>
              <a:rPr lang="he-IL" sz="3200" dirty="0" smtClean="0"/>
              <a:t>תהליך הנשימה מתרחש אצל כל יצור חי</a:t>
            </a:r>
            <a:endParaRPr lang="he-IL" sz="3200" dirty="0"/>
          </a:p>
        </p:txBody>
      </p:sp>
      <p:sp>
        <p:nvSpPr>
          <p:cNvPr id="14" name="TextBox 13"/>
          <p:cNvSpPr txBox="1"/>
          <p:nvPr/>
        </p:nvSpPr>
        <p:spPr>
          <a:xfrm>
            <a:off x="2583267" y="5382356"/>
            <a:ext cx="8771007"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he-IL" sz="2800" dirty="0" smtClean="0"/>
              <a:t>אם נוכיח שהזרעים נושמים, נוכל להסיק שהם</a:t>
            </a:r>
            <a:endParaRPr lang="he-IL" sz="2800" dirty="0"/>
          </a:p>
        </p:txBody>
      </p:sp>
      <p:cxnSp>
        <p:nvCxnSpPr>
          <p:cNvPr id="17" name="מחבר ישר 16"/>
          <p:cNvCxnSpPr/>
          <p:nvPr/>
        </p:nvCxnSpPr>
        <p:spPr>
          <a:xfrm flipH="1">
            <a:off x="3640783" y="5773374"/>
            <a:ext cx="13783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242195" y="278041"/>
            <a:ext cx="4642618" cy="58477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1">
            <a:spAutoFit/>
          </a:bodyPr>
          <a:lstStyle/>
          <a:p>
            <a:r>
              <a:rPr lang="he-IL" sz="3200" dirty="0" smtClean="0"/>
              <a:t>בואו נשאל, נהרהר ונחשוב...</a:t>
            </a:r>
            <a:endParaRPr lang="he-IL" sz="3200" dirty="0"/>
          </a:p>
        </p:txBody>
      </p:sp>
      <p:sp>
        <p:nvSpPr>
          <p:cNvPr id="22" name="TextBox 21"/>
          <p:cNvSpPr txBox="1"/>
          <p:nvPr/>
        </p:nvSpPr>
        <p:spPr>
          <a:xfrm>
            <a:off x="5041913" y="6224530"/>
            <a:ext cx="5069016"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1">
            <a:spAutoFit/>
          </a:bodyPr>
          <a:lstStyle/>
          <a:p>
            <a:r>
              <a:rPr lang="he-IL" sz="2800" dirty="0" smtClean="0"/>
              <a:t>בואו נחזור לזרעים שהשרנו בפנול...</a:t>
            </a:r>
            <a:endParaRPr lang="he-IL" sz="2800" dirty="0"/>
          </a:p>
        </p:txBody>
      </p:sp>
    </p:spTree>
    <p:extLst>
      <p:ext uri="{BB962C8B-B14F-4D97-AF65-F5344CB8AC3E}">
        <p14:creationId xmlns:p14="http://schemas.microsoft.com/office/powerpoint/2010/main" val="1194354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anim calcmode="lin" valueType="num">
                                      <p:cBhvr>
                                        <p:cTn id="34" dur="1000" fill="hold"/>
                                        <p:tgtEl>
                                          <p:spTgt spid="17"/>
                                        </p:tgtEl>
                                        <p:attrNameLst>
                                          <p:attrName>ppt_x</p:attrName>
                                        </p:attrNameLst>
                                      </p:cBhvr>
                                      <p:tavLst>
                                        <p:tav tm="0">
                                          <p:val>
                                            <p:strVal val="#ppt_x"/>
                                          </p:val>
                                        </p:tav>
                                        <p:tav tm="100000">
                                          <p:val>
                                            <p:strVal val="#ppt_x"/>
                                          </p:val>
                                        </p:tav>
                                      </p:tavLst>
                                    </p:anim>
                                    <p:anim calcmode="lin" valueType="num">
                                      <p:cBhvr>
                                        <p:cTn id="35" dur="1000" fill="hold"/>
                                        <p:tgtEl>
                                          <p:spTgt spid="1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ppt_x"/>
                                          </p:val>
                                        </p:tav>
                                        <p:tav tm="100000">
                                          <p:val>
                                            <p:strVal val="#ppt_x"/>
                                          </p:val>
                                        </p:tav>
                                      </p:tavLst>
                                    </p:anim>
                                    <p:anim calcmode="lin" valueType="num">
                                      <p:cBhvr additive="base">
                                        <p:cTn id="4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0" grpId="0" animBg="1"/>
      <p:bldP spid="11" grpId="0" animBg="1"/>
      <p:bldP spid="14"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960701" y="351692"/>
            <a:ext cx="4017445" cy="646331"/>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he-IL" sz="3600" dirty="0" smtClean="0">
                <a:cs typeface="+mj-cs"/>
              </a:rPr>
              <a:t>כעבור שלושה חודשים...</a:t>
            </a:r>
            <a:endParaRPr lang="en-US" sz="3600" dirty="0">
              <a:cs typeface="+mj-cs"/>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41208">
            <a:off x="700208" y="897430"/>
            <a:ext cx="6146068" cy="432277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6" name="תמונה 5"/>
          <p:cNvPicPr>
            <a:picLocks noChangeAspect="1"/>
          </p:cNvPicPr>
          <p:nvPr/>
        </p:nvPicPr>
        <p:blipFill>
          <a:blip r:embed="rId3"/>
          <a:stretch>
            <a:fillRect/>
          </a:stretch>
        </p:blipFill>
        <p:spPr>
          <a:xfrm rot="1857095">
            <a:off x="6440973" y="1410474"/>
            <a:ext cx="2678110" cy="216391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419628">
            <a:off x="4605783" y="3352893"/>
            <a:ext cx="4056642" cy="3499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418416" y="5805019"/>
            <a:ext cx="2182008" cy="70788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he-IL" sz="4000" dirty="0" smtClean="0"/>
              <a:t>בתאבון!!!!</a:t>
            </a:r>
            <a:endParaRPr lang="en-US" sz="4000" dirty="0"/>
          </a:p>
        </p:txBody>
      </p:sp>
    </p:spTree>
    <p:extLst>
      <p:ext uri="{BB962C8B-B14F-4D97-AF65-F5344CB8AC3E}">
        <p14:creationId xmlns:p14="http://schemas.microsoft.com/office/powerpoint/2010/main" val="2195847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2052"/>
                                        </p:tgtEl>
                                        <p:attrNameLst>
                                          <p:attrName>style.visibility</p:attrName>
                                        </p:attrNameLst>
                                      </p:cBhvr>
                                      <p:to>
                                        <p:strVal val="visible"/>
                                      </p:to>
                                    </p:set>
                                    <p:animEffect transition="in" filter="wipe(down)">
                                      <p:cBhvr>
                                        <p:cTn id="23" dur="500"/>
                                        <p:tgtEl>
                                          <p:spTgt spid="2052"/>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ppt_w</p:attrName>
                                        </p:attrNameLst>
                                      </p:cBhvr>
                                      <p:tavLst>
                                        <p:tav tm="0">
                                          <p:val>
                                            <p:fltVal val="0"/>
                                          </p:val>
                                        </p:tav>
                                        <p:tav tm="100000">
                                          <p:val>
                                            <p:strVal val="#ppt_w"/>
                                          </p:val>
                                        </p:tav>
                                      </p:tavLst>
                                    </p:anim>
                                    <p:anim calcmode="lin" valueType="num">
                                      <p:cBhvr>
                                        <p:cTn id="29" dur="1000" fill="hold"/>
                                        <p:tgtEl>
                                          <p:spTgt spid="5"/>
                                        </p:tgtEl>
                                        <p:attrNameLst>
                                          <p:attrName>ppt_h</p:attrName>
                                        </p:attrNameLst>
                                      </p:cBhvr>
                                      <p:tavLst>
                                        <p:tav tm="0">
                                          <p:val>
                                            <p:fltVal val="0"/>
                                          </p:val>
                                        </p:tav>
                                        <p:tav tm="100000">
                                          <p:val>
                                            <p:strVal val="#ppt_h"/>
                                          </p:val>
                                        </p:tav>
                                      </p:tavLst>
                                    </p:anim>
                                    <p:anim calcmode="lin" valueType="num">
                                      <p:cBhvr>
                                        <p:cTn id="30" dur="1000" fill="hold"/>
                                        <p:tgtEl>
                                          <p:spTgt spid="5"/>
                                        </p:tgtEl>
                                        <p:attrNameLst>
                                          <p:attrName>style.rotation</p:attrName>
                                        </p:attrNameLst>
                                      </p:cBhvr>
                                      <p:tavLst>
                                        <p:tav tm="0">
                                          <p:val>
                                            <p:fltVal val="90"/>
                                          </p:val>
                                        </p:tav>
                                        <p:tav tm="100000">
                                          <p:val>
                                            <p:fltVal val="0"/>
                                          </p:val>
                                        </p:tav>
                                      </p:tavLst>
                                    </p:anim>
                                    <p:animEffect transition="in" filter="fade">
                                      <p:cBhvr>
                                        <p:cTn id="3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stretch>
            <a:fillRect/>
          </a:stretch>
        </p:blipFill>
        <p:spPr>
          <a:xfrm rot="20711864">
            <a:off x="5769112" y="1805549"/>
            <a:ext cx="5843916" cy="330308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TextBox 4"/>
          <p:cNvSpPr txBox="1"/>
          <p:nvPr/>
        </p:nvSpPr>
        <p:spPr>
          <a:xfrm>
            <a:off x="7569495" y="381000"/>
            <a:ext cx="4368505" cy="584775"/>
          </a:xfrm>
          <a:prstGeom prst="rect">
            <a:avLst/>
          </a:prstGeom>
        </p:spPr>
        <p:style>
          <a:lnRef idx="1">
            <a:schemeClr val="accent2"/>
          </a:lnRef>
          <a:fillRef idx="3">
            <a:schemeClr val="accent2"/>
          </a:fillRef>
          <a:effectRef idx="2">
            <a:schemeClr val="accent2"/>
          </a:effectRef>
          <a:fontRef idx="minor">
            <a:schemeClr val="lt1"/>
          </a:fontRef>
        </p:style>
        <p:txBody>
          <a:bodyPr wrap="none" rtlCol="1">
            <a:spAutoFit/>
          </a:bodyPr>
          <a:lstStyle/>
          <a:p>
            <a:r>
              <a:rPr lang="he-IL" sz="3200" dirty="0" smtClean="0"/>
              <a:t>ארוחת הצהריים של שלמה</a:t>
            </a:r>
            <a:endParaRPr lang="he-IL" sz="3200" dirty="0"/>
          </a:p>
        </p:txBody>
      </p:sp>
      <p:pic>
        <p:nvPicPr>
          <p:cNvPr id="7" name="תמונה 6"/>
          <p:cNvPicPr>
            <a:picLocks noChangeAspect="1"/>
          </p:cNvPicPr>
          <p:nvPr/>
        </p:nvPicPr>
        <p:blipFill>
          <a:blip r:embed="rId3"/>
          <a:stretch>
            <a:fillRect/>
          </a:stretch>
        </p:blipFill>
        <p:spPr>
          <a:xfrm>
            <a:off x="339935" y="381000"/>
            <a:ext cx="2943027" cy="364236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תמונה 5"/>
          <p:cNvPicPr>
            <a:picLocks noChangeAspect="1"/>
          </p:cNvPicPr>
          <p:nvPr/>
        </p:nvPicPr>
        <p:blipFill>
          <a:blip r:embed="rId4"/>
          <a:stretch>
            <a:fillRect/>
          </a:stretch>
        </p:blipFill>
        <p:spPr>
          <a:xfrm rot="1857095">
            <a:off x="3076868" y="3272731"/>
            <a:ext cx="3305457" cy="267080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8" name="TextBox 7"/>
          <p:cNvSpPr txBox="1"/>
          <p:nvPr/>
        </p:nvSpPr>
        <p:spPr>
          <a:xfrm>
            <a:off x="10388458" y="5154006"/>
            <a:ext cx="1358065"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1">
            <a:spAutoFit/>
          </a:bodyPr>
          <a:lstStyle/>
          <a:p>
            <a:r>
              <a:rPr lang="he-IL" sz="3600" dirty="0" smtClean="0"/>
              <a:t>חומוס!</a:t>
            </a:r>
            <a:endParaRPr lang="he-IL" sz="3600" dirty="0"/>
          </a:p>
        </p:txBody>
      </p:sp>
      <p:sp>
        <p:nvSpPr>
          <p:cNvPr id="9" name="TextBox 8"/>
          <p:cNvSpPr txBox="1"/>
          <p:nvPr/>
        </p:nvSpPr>
        <p:spPr>
          <a:xfrm>
            <a:off x="828911" y="4446120"/>
            <a:ext cx="1481496" cy="70788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1">
            <a:spAutoFit/>
          </a:bodyPr>
          <a:lstStyle/>
          <a:p>
            <a:r>
              <a:rPr lang="he-IL" sz="4000" dirty="0" err="1" smtClean="0"/>
              <a:t>חימצה</a:t>
            </a:r>
            <a:endParaRPr lang="he-IL" sz="4000" dirty="0"/>
          </a:p>
        </p:txBody>
      </p:sp>
    </p:spTree>
    <p:extLst>
      <p:ext uri="{BB962C8B-B14F-4D97-AF65-F5344CB8AC3E}">
        <p14:creationId xmlns:p14="http://schemas.microsoft.com/office/powerpoint/2010/main" val="2152064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הסבר ענן 4"/>
          <p:cNvSpPr/>
          <p:nvPr/>
        </p:nvSpPr>
        <p:spPr>
          <a:xfrm>
            <a:off x="4790829" y="429846"/>
            <a:ext cx="6041295" cy="2930770"/>
          </a:xfrm>
          <a:prstGeom prst="cloud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he-IL" sz="4000" dirty="0" smtClean="0"/>
              <a:t>כמה כסף אני מוציא על ארוחת הצהריים שלי??</a:t>
            </a:r>
            <a:endParaRPr lang="en-US" sz="4000" dirty="0"/>
          </a:p>
        </p:txBody>
      </p:sp>
      <p:sp>
        <p:nvSpPr>
          <p:cNvPr id="6" name="TextBox 5"/>
          <p:cNvSpPr txBox="1"/>
          <p:nvPr/>
        </p:nvSpPr>
        <p:spPr>
          <a:xfrm>
            <a:off x="3096384" y="4488070"/>
            <a:ext cx="2640107" cy="923330"/>
          </a:xfrm>
          <a:prstGeom prst="rect">
            <a:avLst/>
          </a:prstGeom>
          <a:noFill/>
        </p:spPr>
        <p:txBody>
          <a:bodyPr wrap="square" rtlCol="0">
            <a:spAutoFit/>
          </a:bodyPr>
          <a:lstStyle/>
          <a:p>
            <a:r>
              <a:rPr lang="he-IL" sz="5400" dirty="0" smtClean="0"/>
              <a:t>20</a:t>
            </a:r>
            <a:endParaRPr lang="en-US" sz="5400" dirty="0"/>
          </a:p>
        </p:txBody>
      </p:sp>
      <p:sp>
        <p:nvSpPr>
          <p:cNvPr id="7" name="כפל 6"/>
          <p:cNvSpPr/>
          <p:nvPr/>
        </p:nvSpPr>
        <p:spPr>
          <a:xfrm>
            <a:off x="5837311" y="4662520"/>
            <a:ext cx="617417" cy="574430"/>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400"/>
          </a:p>
        </p:txBody>
      </p:sp>
      <p:sp>
        <p:nvSpPr>
          <p:cNvPr id="8" name="TextBox 7"/>
          <p:cNvSpPr txBox="1"/>
          <p:nvPr/>
        </p:nvSpPr>
        <p:spPr>
          <a:xfrm>
            <a:off x="6575867" y="4543641"/>
            <a:ext cx="569387" cy="923330"/>
          </a:xfrm>
          <a:prstGeom prst="rect">
            <a:avLst/>
          </a:prstGeom>
          <a:noFill/>
        </p:spPr>
        <p:txBody>
          <a:bodyPr wrap="none" rtlCol="0">
            <a:spAutoFit/>
          </a:bodyPr>
          <a:lstStyle/>
          <a:p>
            <a:r>
              <a:rPr lang="he-IL" sz="5400" dirty="0" smtClean="0"/>
              <a:t>5</a:t>
            </a:r>
            <a:endParaRPr lang="en-US" sz="5400" dirty="0"/>
          </a:p>
        </p:txBody>
      </p:sp>
      <p:sp>
        <p:nvSpPr>
          <p:cNvPr id="9" name="שווה 8"/>
          <p:cNvSpPr/>
          <p:nvPr/>
        </p:nvSpPr>
        <p:spPr>
          <a:xfrm>
            <a:off x="7323015" y="4703998"/>
            <a:ext cx="640862" cy="57443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400">
              <a:solidFill>
                <a:schemeClr val="tx1"/>
              </a:solidFill>
            </a:endParaRPr>
          </a:p>
        </p:txBody>
      </p:sp>
      <p:sp>
        <p:nvSpPr>
          <p:cNvPr id="10" name="TextBox 9"/>
          <p:cNvSpPr txBox="1"/>
          <p:nvPr/>
        </p:nvSpPr>
        <p:spPr>
          <a:xfrm>
            <a:off x="7963877" y="4475342"/>
            <a:ext cx="1338828" cy="923330"/>
          </a:xfrm>
          <a:prstGeom prst="rect">
            <a:avLst/>
          </a:prstGeom>
          <a:noFill/>
        </p:spPr>
        <p:txBody>
          <a:bodyPr wrap="none" rtlCol="0">
            <a:spAutoFit/>
          </a:bodyPr>
          <a:lstStyle/>
          <a:p>
            <a:r>
              <a:rPr lang="he-IL" sz="5400" dirty="0" smtClean="0"/>
              <a:t>100</a:t>
            </a:r>
            <a:endParaRPr lang="en-US" sz="54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1867" y="4351125"/>
            <a:ext cx="25812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4598" y="1262185"/>
            <a:ext cx="3135815" cy="20158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640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20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45" presetClass="entr" presetSubtype="0" fill="hold" nodeType="clickEffect">
                                  <p:stCondLst>
                                    <p:cond delay="0"/>
                                  </p:stCondLst>
                                  <p:childTnLst>
                                    <p:set>
                                      <p:cBhvr>
                                        <p:cTn id="35" dur="1" fill="hold">
                                          <p:stCondLst>
                                            <p:cond delay="0"/>
                                          </p:stCondLst>
                                        </p:cTn>
                                        <p:tgtEl>
                                          <p:spTgt spid="1027"/>
                                        </p:tgtEl>
                                        <p:attrNameLst>
                                          <p:attrName>style.visibility</p:attrName>
                                        </p:attrNameLst>
                                      </p:cBhvr>
                                      <p:to>
                                        <p:strVal val="visible"/>
                                      </p:to>
                                    </p:set>
                                    <p:animEffect transition="in" filter="fade">
                                      <p:cBhvr>
                                        <p:cTn id="36" dur="2000"/>
                                        <p:tgtEl>
                                          <p:spTgt spid="1027"/>
                                        </p:tgtEl>
                                      </p:cBhvr>
                                    </p:animEffect>
                                    <p:anim calcmode="lin" valueType="num">
                                      <p:cBhvr>
                                        <p:cTn id="37" dur="2000" fill="hold"/>
                                        <p:tgtEl>
                                          <p:spTgt spid="1027"/>
                                        </p:tgtEl>
                                        <p:attrNameLst>
                                          <p:attrName>ppt_w</p:attrName>
                                        </p:attrNameLst>
                                      </p:cBhvr>
                                      <p:tavLst>
                                        <p:tav tm="0" fmla="#ppt_w*sin(2.5*pi*$)">
                                          <p:val>
                                            <p:fltVal val="0"/>
                                          </p:val>
                                        </p:tav>
                                        <p:tav tm="100000">
                                          <p:val>
                                            <p:fltVal val="1"/>
                                          </p:val>
                                        </p:tav>
                                      </p:tavLst>
                                    </p:anim>
                                    <p:anim calcmode="lin" valueType="num">
                                      <p:cBhvr>
                                        <p:cTn id="38" dur="2000" fill="hold"/>
                                        <p:tgtEl>
                                          <p:spTgt spid="102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תמונה 4"/>
          <p:cNvPicPr>
            <a:picLocks noChangeAspect="1"/>
          </p:cNvPicPr>
          <p:nvPr/>
        </p:nvPicPr>
        <p:blipFill>
          <a:blip r:embed="rId2"/>
          <a:stretch>
            <a:fillRect/>
          </a:stretch>
        </p:blipFill>
        <p:spPr>
          <a:xfrm>
            <a:off x="-2487346" y="0"/>
            <a:ext cx="11908030" cy="7428548"/>
          </a:xfrm>
          <a:prstGeom prst="rect">
            <a:avLst/>
          </a:prstGeom>
        </p:spPr>
      </p:pic>
      <p:sp>
        <p:nvSpPr>
          <p:cNvPr id="4" name="מלבן 3"/>
          <p:cNvSpPr/>
          <p:nvPr/>
        </p:nvSpPr>
        <p:spPr>
          <a:xfrm rot="21385391">
            <a:off x="380639" y="758454"/>
            <a:ext cx="6283108" cy="5909310"/>
          </a:xfrm>
          <a:prstGeom prst="rect">
            <a:avLst/>
          </a:prstGeom>
          <a:noFill/>
        </p:spPr>
        <p:txBody>
          <a:bodyPr wrap="square">
            <a:spAutoFit/>
          </a:bodyPr>
          <a:lstStyle/>
          <a:p>
            <a:r>
              <a:rPr lang="he-IL" sz="2000" b="1" dirty="0"/>
              <a:t>חומוס</a:t>
            </a:r>
          </a:p>
          <a:p>
            <a:r>
              <a:rPr lang="he-IL" sz="2000" b="1" dirty="0"/>
              <a:t> מתכון של חיים </a:t>
            </a:r>
            <a:r>
              <a:rPr lang="he-IL" sz="2000" b="1" dirty="0" smtClean="0"/>
              <a:t>כהן</a:t>
            </a:r>
            <a:endParaRPr lang="he-IL" sz="2000" b="1" dirty="0"/>
          </a:p>
          <a:p>
            <a:endParaRPr lang="he-IL" sz="1600" dirty="0"/>
          </a:p>
          <a:p>
            <a:r>
              <a:rPr lang="he-IL" sz="1600" dirty="0"/>
              <a:t>מרכיבים:</a:t>
            </a:r>
          </a:p>
          <a:p>
            <a:r>
              <a:rPr lang="he-IL" sz="1600" dirty="0"/>
              <a:t>0.5 </a:t>
            </a:r>
            <a:r>
              <a:rPr lang="he-IL" sz="1600" dirty="0" smtClean="0"/>
              <a:t>קילו חומוס </a:t>
            </a:r>
            <a:r>
              <a:rPr lang="he-IL" sz="1600" dirty="0"/>
              <a:t>- גרגרים יבשים שהושרו במים ל-12 שעות לפחות, רצוי במקרר</a:t>
            </a:r>
          </a:p>
          <a:p>
            <a:r>
              <a:rPr lang="he-IL" sz="1600" dirty="0"/>
              <a:t>0.5 </a:t>
            </a:r>
            <a:r>
              <a:rPr lang="he-IL" sz="1600" dirty="0" smtClean="0"/>
              <a:t>כוס/</a:t>
            </a:r>
            <a:r>
              <a:rPr lang="he-IL" sz="1600" dirty="0" err="1" smtClean="0"/>
              <a:t>ות</a:t>
            </a:r>
            <a:r>
              <a:rPr lang="he-IL" sz="1600" dirty="0" smtClean="0"/>
              <a:t> טחינה</a:t>
            </a:r>
            <a:endParaRPr lang="he-IL" sz="1600" dirty="0"/>
          </a:p>
          <a:p>
            <a:r>
              <a:rPr lang="he-IL" sz="1600" dirty="0" smtClean="0"/>
              <a:t>5 שום </a:t>
            </a:r>
            <a:r>
              <a:rPr lang="he-IL" sz="1600" dirty="0"/>
              <a:t>(שיניים) - שיניים מעוכות</a:t>
            </a:r>
          </a:p>
          <a:p>
            <a:r>
              <a:rPr lang="he-IL" sz="1600" dirty="0" smtClean="0"/>
              <a:t>1 בצל </a:t>
            </a:r>
            <a:r>
              <a:rPr lang="he-IL" sz="1600" dirty="0"/>
              <a:t>- בינוני, קצוץ גס</a:t>
            </a:r>
          </a:p>
          <a:p>
            <a:r>
              <a:rPr lang="he-IL" sz="1600" dirty="0"/>
              <a:t>2 </a:t>
            </a:r>
            <a:r>
              <a:rPr lang="he-IL" sz="1600" dirty="0" smtClean="0"/>
              <a:t>כף/</a:t>
            </a:r>
            <a:r>
              <a:rPr lang="he-IL" sz="1600" dirty="0" err="1" smtClean="0"/>
              <a:t>ות</a:t>
            </a:r>
            <a:r>
              <a:rPr lang="he-IL" sz="1600" dirty="0" smtClean="0"/>
              <a:t> פטרוזיליה</a:t>
            </a:r>
            <a:endParaRPr lang="he-IL" sz="1600" dirty="0"/>
          </a:p>
          <a:p>
            <a:r>
              <a:rPr lang="he-IL" sz="1600" dirty="0"/>
              <a:t>1 כפית/</a:t>
            </a:r>
            <a:r>
              <a:rPr lang="he-IL" sz="1600" dirty="0" err="1"/>
              <a:t>ות</a:t>
            </a:r>
            <a:r>
              <a:rPr lang="he-IL" sz="1600" dirty="0"/>
              <a:t>	</a:t>
            </a:r>
            <a:r>
              <a:rPr lang="he-IL" sz="1600" dirty="0" smtClean="0"/>
              <a:t> כוסברה </a:t>
            </a:r>
            <a:r>
              <a:rPr lang="he-IL" sz="1600" dirty="0"/>
              <a:t>- זרעים כתושים</a:t>
            </a:r>
          </a:p>
          <a:p>
            <a:r>
              <a:rPr lang="he-IL" sz="1600" dirty="0"/>
              <a:t>שמן זית</a:t>
            </a:r>
          </a:p>
          <a:p>
            <a:r>
              <a:rPr lang="he-IL" sz="1600" dirty="0"/>
              <a:t>מלח</a:t>
            </a:r>
          </a:p>
          <a:p>
            <a:r>
              <a:rPr lang="he-IL" sz="1600" dirty="0"/>
              <a:t>אופן ההכנה:</a:t>
            </a:r>
          </a:p>
          <a:p>
            <a:r>
              <a:rPr lang="he-IL" sz="1600" dirty="0"/>
              <a:t>מסננים את גרגירי החומוס. מעבירים אותם לסיר גדול יחד עם ארבע שיני שום, הבצל, עלי הפטרוזיליה וגרגירי הכוסברה. מכסים במים רבים ומביאים לרתיחה. מנמיכים את האש ומבשלים המון זמן בסיר מכוסה עד שהחומוס רך לחלוטין וגרגיר בודד נמעך בקלות בין האצבע לאגודל. הבישול יארך שעתיים-שלוש, ואפילו יותר. מסירים מהאש וממתינים שעה.</a:t>
            </a:r>
          </a:p>
          <a:p>
            <a:endParaRPr lang="he-IL" sz="1600" dirty="0"/>
          </a:p>
          <a:p>
            <a:r>
              <a:rPr lang="he-IL" sz="1600" dirty="0"/>
              <a:t>מסננים את החומוס, אך שומרים את מי הבישול. מעבירים את החומוס והנלווים למעבד מזון, מוסיפים את הטחינה ומעבדים למשחה חלקה. אם סמיך מדי, מוסיפים ממי הבישול. מוסיפים שמן זית בנדיבות, שן שום קצוצה ומעט מלח. מערבבים ומגישים </a:t>
            </a:r>
            <a:r>
              <a:rPr lang="he-IL" sz="1600" dirty="0" smtClean="0"/>
              <a:t>כמקובל.</a:t>
            </a:r>
            <a:endParaRPr lang="he-IL" sz="1600" dirty="0"/>
          </a:p>
        </p:txBody>
      </p:sp>
      <p:pic>
        <p:nvPicPr>
          <p:cNvPr id="6" name="תמונה 5"/>
          <p:cNvPicPr>
            <a:picLocks noChangeAspect="1"/>
          </p:cNvPicPr>
          <p:nvPr/>
        </p:nvPicPr>
        <p:blipFill>
          <a:blip r:embed="rId3"/>
          <a:stretch>
            <a:fillRect/>
          </a:stretch>
        </p:blipFill>
        <p:spPr>
          <a:xfrm rot="904583">
            <a:off x="7107756" y="1428569"/>
            <a:ext cx="4625855" cy="307829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0533311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stretch>
            <a:fillRect/>
          </a:stretch>
        </p:blipFill>
        <p:spPr>
          <a:xfrm rot="20972569">
            <a:off x="972983" y="954060"/>
            <a:ext cx="6448596" cy="483644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תמונה 4"/>
          <p:cNvPicPr>
            <a:picLocks noChangeAspect="1"/>
          </p:cNvPicPr>
          <p:nvPr/>
        </p:nvPicPr>
        <p:blipFill>
          <a:blip r:embed="rId3"/>
          <a:stretch>
            <a:fillRect/>
          </a:stretch>
        </p:blipFill>
        <p:spPr>
          <a:xfrm>
            <a:off x="9785643" y="2870870"/>
            <a:ext cx="2261812" cy="3987130"/>
          </a:xfrm>
          <a:prstGeom prst="rect">
            <a:avLst/>
          </a:prstGeom>
        </p:spPr>
      </p:pic>
      <p:sp>
        <p:nvSpPr>
          <p:cNvPr id="6" name="הסבר ענן 5"/>
          <p:cNvSpPr/>
          <p:nvPr/>
        </p:nvSpPr>
        <p:spPr>
          <a:xfrm rot="21437180" flipH="1">
            <a:off x="8239165" y="52343"/>
            <a:ext cx="3400977" cy="248669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dirty="0" smtClean="0">
                <a:solidFill>
                  <a:schemeClr val="tx1"/>
                </a:solidFill>
              </a:rPr>
              <a:t>האם כדאי לי לזרוע בכל השטח הזה זרעי </a:t>
            </a:r>
            <a:r>
              <a:rPr lang="he-IL" sz="2400" dirty="0" err="1" smtClean="0">
                <a:solidFill>
                  <a:schemeClr val="tx1"/>
                </a:solidFill>
              </a:rPr>
              <a:t>חימצה</a:t>
            </a:r>
            <a:r>
              <a:rPr lang="he-IL" sz="2400" dirty="0" smtClean="0">
                <a:solidFill>
                  <a:schemeClr val="tx1"/>
                </a:solidFill>
              </a:rPr>
              <a:t> שהיו במבצע??</a:t>
            </a:r>
            <a:endParaRPr lang="he-IL" sz="2400" dirty="0">
              <a:solidFill>
                <a:schemeClr val="tx1"/>
              </a:solidFill>
            </a:endParaRPr>
          </a:p>
        </p:txBody>
      </p:sp>
      <p:sp>
        <p:nvSpPr>
          <p:cNvPr id="2" name="TextBox 1"/>
          <p:cNvSpPr txBox="1"/>
          <p:nvPr/>
        </p:nvSpPr>
        <p:spPr>
          <a:xfrm>
            <a:off x="4197281" y="6073945"/>
            <a:ext cx="5142755" cy="523220"/>
          </a:xfrm>
          <a:prstGeom prst="rect">
            <a:avLst/>
          </a:prstGeom>
        </p:spPr>
        <p:style>
          <a:lnRef idx="0">
            <a:schemeClr val="accent6"/>
          </a:lnRef>
          <a:fillRef idx="3">
            <a:schemeClr val="accent6"/>
          </a:fillRef>
          <a:effectRef idx="3">
            <a:schemeClr val="accent6"/>
          </a:effectRef>
          <a:fontRef idx="minor">
            <a:schemeClr val="lt1"/>
          </a:fontRef>
        </p:style>
        <p:txBody>
          <a:bodyPr wrap="none" rtlCol="1">
            <a:spAutoFit/>
          </a:bodyPr>
          <a:lstStyle/>
          <a:p>
            <a:r>
              <a:rPr lang="he-IL" sz="2800" dirty="0" smtClean="0"/>
              <a:t>כיצד יבדוק שלמה אם הזרעים חיים?</a:t>
            </a:r>
            <a:endParaRPr lang="he-IL" sz="2800" dirty="0"/>
          </a:p>
        </p:txBody>
      </p:sp>
    </p:spTree>
    <p:extLst>
      <p:ext uri="{BB962C8B-B14F-4D97-AF65-F5344CB8AC3E}">
        <p14:creationId xmlns:p14="http://schemas.microsoft.com/office/powerpoint/2010/main" val="301085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down)">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תמונה 4"/>
          <p:cNvPicPr>
            <a:picLocks noChangeAspect="1"/>
          </p:cNvPicPr>
          <p:nvPr/>
        </p:nvPicPr>
        <p:blipFill>
          <a:blip r:embed="rId2"/>
          <a:stretch>
            <a:fillRect/>
          </a:stretch>
        </p:blipFill>
        <p:spPr>
          <a:xfrm>
            <a:off x="8767349" y="2672862"/>
            <a:ext cx="2725955" cy="4007891"/>
          </a:xfrm>
          <a:prstGeom prst="rect">
            <a:avLst/>
          </a:prstGeom>
        </p:spPr>
      </p:pic>
      <p:sp>
        <p:nvSpPr>
          <p:cNvPr id="6" name="TextBox 5"/>
          <p:cNvSpPr txBox="1"/>
          <p:nvPr/>
        </p:nvSpPr>
        <p:spPr>
          <a:xfrm>
            <a:off x="2504496" y="549006"/>
            <a:ext cx="4315605" cy="707886"/>
          </a:xfrm>
          <a:prstGeom prst="rect">
            <a:avLst/>
          </a:prstGeom>
        </p:spPr>
        <p:style>
          <a:lnRef idx="1">
            <a:schemeClr val="accent6"/>
          </a:lnRef>
          <a:fillRef idx="3">
            <a:schemeClr val="accent6"/>
          </a:fillRef>
          <a:effectRef idx="2">
            <a:schemeClr val="accent6"/>
          </a:effectRef>
          <a:fontRef idx="minor">
            <a:schemeClr val="lt1"/>
          </a:fontRef>
        </p:style>
        <p:txBody>
          <a:bodyPr wrap="none" rtlCol="1">
            <a:spAutoFit/>
          </a:bodyPr>
          <a:lstStyle/>
          <a:p>
            <a:r>
              <a:rPr lang="he-IL" sz="4000" dirty="0" smtClean="0"/>
              <a:t>נוזל הקסם של תקווה</a:t>
            </a:r>
            <a:endParaRPr lang="he-IL" sz="4000" dirty="0"/>
          </a:p>
        </p:txBody>
      </p:sp>
      <p:sp>
        <p:nvSpPr>
          <p:cNvPr id="7" name="הסבר ענן 6"/>
          <p:cNvSpPr/>
          <p:nvPr/>
        </p:nvSpPr>
        <p:spPr>
          <a:xfrm rot="21242172" flipH="1">
            <a:off x="7705135" y="157088"/>
            <a:ext cx="3141843" cy="2265710"/>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2400" dirty="0">
              <a:solidFill>
                <a:schemeClr val="tx1"/>
              </a:solidFill>
            </a:endParaRPr>
          </a:p>
        </p:txBody>
      </p:sp>
      <p:pic>
        <p:nvPicPr>
          <p:cNvPr id="4" name="תמונה 3"/>
          <p:cNvPicPr>
            <a:picLocks noChangeAspect="1"/>
          </p:cNvPicPr>
          <p:nvPr/>
        </p:nvPicPr>
        <p:blipFill>
          <a:blip r:embed="rId3"/>
          <a:stretch>
            <a:fillRect/>
          </a:stretch>
        </p:blipFill>
        <p:spPr>
          <a:xfrm rot="20549882">
            <a:off x="8392228" y="516594"/>
            <a:ext cx="1767654" cy="1546697"/>
          </a:xfrm>
          <a:prstGeom prst="rect">
            <a:avLst/>
          </a:prstGeom>
        </p:spPr>
      </p:pic>
      <p:sp>
        <p:nvSpPr>
          <p:cNvPr id="2" name="TextBox 1"/>
          <p:cNvSpPr txBox="1"/>
          <p:nvPr/>
        </p:nvSpPr>
        <p:spPr>
          <a:xfrm>
            <a:off x="1046602" y="1639389"/>
            <a:ext cx="6367750" cy="3539430"/>
          </a:xfrm>
          <a:prstGeom prst="rect">
            <a:avLst/>
          </a:prstGeom>
        </p:spPr>
        <p:style>
          <a:lnRef idx="2">
            <a:schemeClr val="accent6"/>
          </a:lnRef>
          <a:fillRef idx="1">
            <a:schemeClr val="lt1"/>
          </a:fillRef>
          <a:effectRef idx="0">
            <a:schemeClr val="accent6"/>
          </a:effectRef>
          <a:fontRef idx="minor">
            <a:schemeClr val="dk1"/>
          </a:fontRef>
        </p:style>
        <p:txBody>
          <a:bodyPr wrap="square" rtlCol="1">
            <a:spAutoFit/>
          </a:bodyPr>
          <a:lstStyle/>
          <a:p>
            <a:r>
              <a:rPr lang="he-IL" sz="2800" b="1" u="sng" dirty="0" smtClean="0"/>
              <a:t>הוראות:</a:t>
            </a:r>
            <a:endParaRPr lang="he-IL" sz="2800" dirty="0"/>
          </a:p>
          <a:p>
            <a:r>
              <a:rPr lang="he-IL" sz="2800" dirty="0" smtClean="0"/>
              <a:t>לוקחים 30 זרעים, משרים אותם כמה שעות במים ומניחים בכלי.</a:t>
            </a:r>
            <a:endParaRPr lang="he-IL" sz="2800" dirty="0"/>
          </a:p>
          <a:p>
            <a:endParaRPr lang="he-IL" sz="2800" dirty="0" smtClean="0"/>
          </a:p>
          <a:p>
            <a:r>
              <a:rPr lang="he-IL" sz="2800" dirty="0" smtClean="0"/>
              <a:t>מוזגים את נוזל הקסם לכלי עם הזרעים וממתינים</a:t>
            </a:r>
          </a:p>
          <a:p>
            <a:endParaRPr lang="he-IL" sz="2800" dirty="0" smtClean="0"/>
          </a:p>
          <a:p>
            <a:endParaRPr lang="he-IL" sz="2800" dirty="0"/>
          </a:p>
        </p:txBody>
      </p:sp>
    </p:spTree>
    <p:extLst>
      <p:ext uri="{BB962C8B-B14F-4D97-AF65-F5344CB8AC3E}">
        <p14:creationId xmlns:p14="http://schemas.microsoft.com/office/powerpoint/2010/main" val="23427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stretch>
            <a:fillRect/>
          </a:stretch>
        </p:blipFill>
        <p:spPr>
          <a:xfrm>
            <a:off x="-516600" y="811143"/>
            <a:ext cx="5019042" cy="4678767"/>
          </a:xfrm>
          <a:prstGeom prst="rect">
            <a:avLst/>
          </a:prstGeom>
        </p:spPr>
      </p:pic>
      <p:sp>
        <p:nvSpPr>
          <p:cNvPr id="5" name="TextBox 4"/>
          <p:cNvSpPr txBox="1"/>
          <p:nvPr/>
        </p:nvSpPr>
        <p:spPr>
          <a:xfrm>
            <a:off x="5948566" y="457200"/>
            <a:ext cx="5953874" cy="707886"/>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he-IL" sz="4000" dirty="0" smtClean="0"/>
              <a:t>מהן התכונות של נוזל הקסם?</a:t>
            </a:r>
            <a:endParaRPr lang="he-IL" sz="4000" dirty="0"/>
          </a:p>
        </p:txBody>
      </p:sp>
      <p:graphicFrame>
        <p:nvGraphicFramePr>
          <p:cNvPr id="7" name="טבלה 6"/>
          <p:cNvGraphicFramePr>
            <a:graphicFrameLocks noGrp="1"/>
          </p:cNvGraphicFramePr>
          <p:nvPr>
            <p:extLst>
              <p:ext uri="{D42A27DB-BD31-4B8C-83A1-F6EECF244321}">
                <p14:modId xmlns:p14="http://schemas.microsoft.com/office/powerpoint/2010/main" val="3555002534"/>
              </p:ext>
            </p:extLst>
          </p:nvPr>
        </p:nvGraphicFramePr>
        <p:xfrm>
          <a:off x="4130040" y="1630677"/>
          <a:ext cx="7879080" cy="4815841"/>
        </p:xfrm>
        <a:graphic>
          <a:graphicData uri="http://schemas.openxmlformats.org/drawingml/2006/table">
            <a:tbl>
              <a:tblPr rtl="1" firstRow="1" bandRow="1">
                <a:tableStyleId>{5C22544A-7EE6-4342-B048-85BDC9FD1C3A}</a:tableStyleId>
              </a:tblPr>
              <a:tblGrid>
                <a:gridCol w="3926856">
                  <a:extLst>
                    <a:ext uri="{9D8B030D-6E8A-4147-A177-3AD203B41FA5}">
                      <a16:colId xmlns:a16="http://schemas.microsoft.com/office/drawing/2014/main" val="20000"/>
                    </a:ext>
                  </a:extLst>
                </a:gridCol>
                <a:gridCol w="3952224">
                  <a:extLst>
                    <a:ext uri="{9D8B030D-6E8A-4147-A177-3AD203B41FA5}">
                      <a16:colId xmlns:a16="http://schemas.microsoft.com/office/drawing/2014/main" val="20001"/>
                    </a:ext>
                  </a:extLst>
                </a:gridCol>
              </a:tblGrid>
              <a:tr h="597503">
                <a:tc>
                  <a:txBody>
                    <a:bodyPr/>
                    <a:lstStyle/>
                    <a:p>
                      <a:pPr rtl="1"/>
                      <a:r>
                        <a:rPr lang="he-IL" sz="2400" dirty="0" smtClean="0"/>
                        <a:t>חומר שהוספנו לנוזל הקסם</a:t>
                      </a:r>
                      <a:endParaRPr lang="he-IL" sz="2400" dirty="0"/>
                    </a:p>
                  </a:txBody>
                  <a:tcPr/>
                </a:tc>
                <a:tc>
                  <a:txBody>
                    <a:bodyPr/>
                    <a:lstStyle/>
                    <a:p>
                      <a:pPr rtl="1"/>
                      <a:r>
                        <a:rPr lang="he-IL" sz="2400" dirty="0" smtClean="0"/>
                        <a:t>צבע הנוזל</a:t>
                      </a:r>
                      <a:endParaRPr lang="he-IL" sz="2400" dirty="0"/>
                    </a:p>
                  </a:txBody>
                  <a:tcPr/>
                </a:tc>
                <a:extLst>
                  <a:ext uri="{0D108BD9-81ED-4DB2-BD59-A6C34878D82A}">
                    <a16:rowId xmlns:a16="http://schemas.microsoft.com/office/drawing/2014/main" val="10000"/>
                  </a:ext>
                </a:extLst>
              </a:tr>
              <a:tr h="597503">
                <a:tc>
                  <a:txBody>
                    <a:bodyPr/>
                    <a:lstStyle/>
                    <a:p>
                      <a:pPr rtl="1"/>
                      <a:r>
                        <a:rPr lang="he-IL" sz="2800" dirty="0" smtClean="0"/>
                        <a:t>לימון</a:t>
                      </a:r>
                      <a:endParaRPr lang="he-IL" sz="2800" dirty="0"/>
                    </a:p>
                  </a:txBody>
                  <a:tcPr/>
                </a:tc>
                <a:tc>
                  <a:txBody>
                    <a:bodyPr/>
                    <a:lstStyle/>
                    <a:p>
                      <a:pPr rtl="1"/>
                      <a:endParaRPr lang="he-IL" dirty="0"/>
                    </a:p>
                  </a:txBody>
                  <a:tcPr/>
                </a:tc>
                <a:extLst>
                  <a:ext uri="{0D108BD9-81ED-4DB2-BD59-A6C34878D82A}">
                    <a16:rowId xmlns:a16="http://schemas.microsoft.com/office/drawing/2014/main" val="10001"/>
                  </a:ext>
                </a:extLst>
              </a:tr>
              <a:tr h="597503">
                <a:tc>
                  <a:txBody>
                    <a:bodyPr/>
                    <a:lstStyle/>
                    <a:p>
                      <a:pPr rtl="1"/>
                      <a:r>
                        <a:rPr lang="he-IL" sz="2800" dirty="0" smtClean="0"/>
                        <a:t>אקונומיקה</a:t>
                      </a:r>
                      <a:endParaRPr lang="he-IL" sz="2800" dirty="0"/>
                    </a:p>
                  </a:txBody>
                  <a:tcPr/>
                </a:tc>
                <a:tc>
                  <a:txBody>
                    <a:bodyPr/>
                    <a:lstStyle/>
                    <a:p>
                      <a:pPr rtl="1"/>
                      <a:endParaRPr lang="he-IL"/>
                    </a:p>
                  </a:txBody>
                  <a:tcPr/>
                </a:tc>
                <a:extLst>
                  <a:ext uri="{0D108BD9-81ED-4DB2-BD59-A6C34878D82A}">
                    <a16:rowId xmlns:a16="http://schemas.microsoft.com/office/drawing/2014/main" val="10002"/>
                  </a:ext>
                </a:extLst>
              </a:tr>
              <a:tr h="597503">
                <a:tc>
                  <a:txBody>
                    <a:bodyPr/>
                    <a:lstStyle/>
                    <a:p>
                      <a:pPr rtl="1"/>
                      <a:r>
                        <a:rPr lang="he-IL" sz="2800" dirty="0" smtClean="0"/>
                        <a:t>אבקת כביסה</a:t>
                      </a:r>
                      <a:endParaRPr lang="he-IL" sz="2800" dirty="0"/>
                    </a:p>
                  </a:txBody>
                  <a:tcPr/>
                </a:tc>
                <a:tc>
                  <a:txBody>
                    <a:bodyPr/>
                    <a:lstStyle/>
                    <a:p>
                      <a:pPr rtl="1"/>
                      <a:endParaRPr lang="he-IL"/>
                    </a:p>
                  </a:txBody>
                  <a:tcPr/>
                </a:tc>
                <a:extLst>
                  <a:ext uri="{0D108BD9-81ED-4DB2-BD59-A6C34878D82A}">
                    <a16:rowId xmlns:a16="http://schemas.microsoft.com/office/drawing/2014/main" val="10003"/>
                  </a:ext>
                </a:extLst>
              </a:tr>
              <a:tr h="633320">
                <a:tc>
                  <a:txBody>
                    <a:bodyPr/>
                    <a:lstStyle/>
                    <a:p>
                      <a:pPr rtl="1"/>
                      <a:r>
                        <a:rPr lang="he-IL" sz="2800" dirty="0" smtClean="0"/>
                        <a:t>קוקה קולה</a:t>
                      </a:r>
                      <a:endParaRPr lang="he-IL" sz="2800" dirty="0"/>
                    </a:p>
                  </a:txBody>
                  <a:tcPr/>
                </a:tc>
                <a:tc>
                  <a:txBody>
                    <a:bodyPr/>
                    <a:lstStyle/>
                    <a:p>
                      <a:pPr rtl="1"/>
                      <a:endParaRPr lang="he-IL"/>
                    </a:p>
                  </a:txBody>
                  <a:tcPr/>
                </a:tc>
                <a:extLst>
                  <a:ext uri="{0D108BD9-81ED-4DB2-BD59-A6C34878D82A}">
                    <a16:rowId xmlns:a16="http://schemas.microsoft.com/office/drawing/2014/main" val="10004"/>
                  </a:ext>
                </a:extLst>
              </a:tr>
              <a:tr h="597503">
                <a:tc>
                  <a:txBody>
                    <a:bodyPr/>
                    <a:lstStyle/>
                    <a:p>
                      <a:pPr rtl="1"/>
                      <a:r>
                        <a:rPr lang="he-IL" sz="2800" dirty="0" smtClean="0"/>
                        <a:t>מים</a:t>
                      </a:r>
                      <a:endParaRPr lang="he-IL" sz="2800" dirty="0"/>
                    </a:p>
                  </a:txBody>
                  <a:tcPr/>
                </a:tc>
                <a:tc>
                  <a:txBody>
                    <a:bodyPr/>
                    <a:lstStyle/>
                    <a:p>
                      <a:pPr rtl="1"/>
                      <a:endParaRPr lang="he-IL"/>
                    </a:p>
                  </a:txBody>
                  <a:tcPr/>
                </a:tc>
                <a:extLst>
                  <a:ext uri="{0D108BD9-81ED-4DB2-BD59-A6C34878D82A}">
                    <a16:rowId xmlns:a16="http://schemas.microsoft.com/office/drawing/2014/main" val="10005"/>
                  </a:ext>
                </a:extLst>
              </a:tr>
              <a:tr h="597503">
                <a:tc>
                  <a:txBody>
                    <a:bodyPr/>
                    <a:lstStyle/>
                    <a:p>
                      <a:pPr rtl="1"/>
                      <a:r>
                        <a:rPr lang="he-IL" sz="2800" dirty="0" smtClean="0"/>
                        <a:t>חלב טרי </a:t>
                      </a:r>
                      <a:endParaRPr lang="he-IL" sz="2800" dirty="0"/>
                    </a:p>
                  </a:txBody>
                  <a:tcPr/>
                </a:tc>
                <a:tc>
                  <a:txBody>
                    <a:bodyPr/>
                    <a:lstStyle/>
                    <a:p>
                      <a:pPr rtl="1"/>
                      <a:endParaRPr lang="he-IL"/>
                    </a:p>
                  </a:txBody>
                  <a:tcPr/>
                </a:tc>
                <a:extLst>
                  <a:ext uri="{0D108BD9-81ED-4DB2-BD59-A6C34878D82A}">
                    <a16:rowId xmlns:a16="http://schemas.microsoft.com/office/drawing/2014/main" val="10006"/>
                  </a:ext>
                </a:extLst>
              </a:tr>
              <a:tr h="597503">
                <a:tc>
                  <a:txBody>
                    <a:bodyPr/>
                    <a:lstStyle/>
                    <a:p>
                      <a:pPr rtl="1"/>
                      <a:r>
                        <a:rPr lang="he-IL" sz="2800" dirty="0" smtClean="0"/>
                        <a:t>חלב מקולקל</a:t>
                      </a:r>
                      <a:endParaRPr lang="he-IL" sz="2800" dirty="0"/>
                    </a:p>
                  </a:txBody>
                  <a:tcPr/>
                </a:tc>
                <a:tc>
                  <a:txBody>
                    <a:bodyPr/>
                    <a:lstStyle/>
                    <a:p>
                      <a:pPr rtl="1"/>
                      <a:endParaRPr lang="he-IL"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5336923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stretch>
            <a:fillRect/>
          </a:stretch>
        </p:blipFill>
        <p:spPr>
          <a:xfrm>
            <a:off x="5608320" y="608309"/>
            <a:ext cx="6035040" cy="5624892"/>
          </a:xfrm>
          <a:prstGeom prst="rect">
            <a:avLst/>
          </a:prstGeom>
        </p:spPr>
      </p:pic>
      <p:sp>
        <p:nvSpPr>
          <p:cNvPr id="8" name="TextBox 7"/>
          <p:cNvSpPr txBox="1"/>
          <p:nvPr/>
        </p:nvSpPr>
        <p:spPr>
          <a:xfrm>
            <a:off x="1142999" y="2697480"/>
            <a:ext cx="4465321" cy="144655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he-IL" sz="4400" dirty="0" smtClean="0"/>
              <a:t>כשלא מוסיפים לו כלום הוא </a:t>
            </a:r>
            <a:r>
              <a:rPr lang="he-IL" sz="4400" dirty="0" smtClean="0">
                <a:solidFill>
                  <a:srgbClr val="FF0000"/>
                </a:solidFill>
              </a:rPr>
              <a:t>אדום</a:t>
            </a:r>
            <a:endParaRPr lang="he-IL" sz="4400" dirty="0">
              <a:solidFill>
                <a:srgbClr val="FF0000"/>
              </a:solidFill>
            </a:endParaRPr>
          </a:p>
        </p:txBody>
      </p:sp>
    </p:spTree>
    <p:extLst>
      <p:ext uri="{BB962C8B-B14F-4D97-AF65-F5344CB8AC3E}">
        <p14:creationId xmlns:p14="http://schemas.microsoft.com/office/powerpoint/2010/main" val="36034619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stretch>
            <a:fillRect/>
          </a:stretch>
        </p:blipFill>
        <p:spPr>
          <a:xfrm>
            <a:off x="-414394" y="1646500"/>
            <a:ext cx="3512421" cy="3074006"/>
          </a:xfrm>
          <a:prstGeom prst="rect">
            <a:avLst/>
          </a:prstGeom>
        </p:spPr>
      </p:pic>
      <p:pic>
        <p:nvPicPr>
          <p:cNvPr id="5" name="תמונה 4"/>
          <p:cNvPicPr>
            <a:picLocks noChangeAspect="1"/>
          </p:cNvPicPr>
          <p:nvPr/>
        </p:nvPicPr>
        <p:blipFill>
          <a:blip r:embed="rId3"/>
          <a:stretch>
            <a:fillRect/>
          </a:stretch>
        </p:blipFill>
        <p:spPr>
          <a:xfrm>
            <a:off x="4613929" y="2028382"/>
            <a:ext cx="2558346" cy="2546976"/>
          </a:xfrm>
          <a:prstGeom prst="rect">
            <a:avLst/>
          </a:prstGeom>
        </p:spPr>
      </p:pic>
      <p:pic>
        <p:nvPicPr>
          <p:cNvPr id="6" name="תמונה 5"/>
          <p:cNvPicPr>
            <a:picLocks noChangeAspect="1"/>
          </p:cNvPicPr>
          <p:nvPr/>
        </p:nvPicPr>
        <p:blipFill>
          <a:blip r:embed="rId4"/>
          <a:stretch>
            <a:fillRect/>
          </a:stretch>
        </p:blipFill>
        <p:spPr>
          <a:xfrm>
            <a:off x="8391186" y="1257079"/>
            <a:ext cx="4014174" cy="3742508"/>
          </a:xfrm>
          <a:prstGeom prst="rect">
            <a:avLst/>
          </a:prstGeom>
        </p:spPr>
      </p:pic>
      <p:sp>
        <p:nvSpPr>
          <p:cNvPr id="9" name="חיבור 8"/>
          <p:cNvSpPr/>
          <p:nvPr/>
        </p:nvSpPr>
        <p:spPr>
          <a:xfrm>
            <a:off x="7677721" y="2509390"/>
            <a:ext cx="1426930" cy="158496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שווה 9"/>
          <p:cNvSpPr/>
          <p:nvPr/>
        </p:nvSpPr>
        <p:spPr>
          <a:xfrm>
            <a:off x="3098027" y="2794082"/>
            <a:ext cx="914400" cy="9144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
        <p:nvSpPr>
          <p:cNvPr id="11" name="TextBox 10"/>
          <p:cNvSpPr txBox="1"/>
          <p:nvPr/>
        </p:nvSpPr>
        <p:spPr>
          <a:xfrm>
            <a:off x="588777" y="5346661"/>
            <a:ext cx="11115543" cy="584775"/>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he-IL" sz="3200" dirty="0" smtClean="0"/>
              <a:t>כשמוסיפים לו חומר חמוץ, או בשפה מדעית "</a:t>
            </a:r>
            <a:r>
              <a:rPr lang="he-IL" sz="3200" b="1" dirty="0" smtClean="0"/>
              <a:t>חומצי</a:t>
            </a:r>
            <a:r>
              <a:rPr lang="he-IL" sz="3200" dirty="0" smtClean="0"/>
              <a:t>", הוא הופך </a:t>
            </a:r>
            <a:r>
              <a:rPr lang="he-IL" sz="3200" b="1" dirty="0" smtClean="0"/>
              <a:t>לצהוב</a:t>
            </a:r>
            <a:endParaRPr lang="he-IL" sz="3200" b="1" dirty="0"/>
          </a:p>
        </p:txBody>
      </p:sp>
    </p:spTree>
    <p:extLst>
      <p:ext uri="{BB962C8B-B14F-4D97-AF65-F5344CB8AC3E}">
        <p14:creationId xmlns:p14="http://schemas.microsoft.com/office/powerpoint/2010/main" val="4120779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283</TotalTime>
  <Words>244</Words>
  <Application>Microsoft Office PowerPoint</Application>
  <PresentationFormat>מסך רחב</PresentationFormat>
  <Paragraphs>57</Paragraphs>
  <Slides>13</Slides>
  <Notes>0</Notes>
  <HiddenSlides>0</HiddenSlides>
  <MMClips>0</MMClips>
  <ScaleCrop>false</ScaleCrop>
  <HeadingPairs>
    <vt:vector size="6" baseType="variant">
      <vt:variant>
        <vt:lpstr>גופנים בשימוש</vt:lpstr>
      </vt:variant>
      <vt:variant>
        <vt:i4>4</vt:i4>
      </vt:variant>
      <vt:variant>
        <vt:lpstr>ערכת נושא</vt:lpstr>
      </vt:variant>
      <vt:variant>
        <vt:i4>1</vt:i4>
      </vt:variant>
      <vt:variant>
        <vt:lpstr>כותרות שקופיות</vt:lpstr>
      </vt:variant>
      <vt:variant>
        <vt:i4>13</vt:i4>
      </vt:variant>
    </vt:vector>
  </HeadingPairs>
  <TitlesOfParts>
    <vt:vector size="18" baseType="lpstr">
      <vt:lpstr>Arial</vt:lpstr>
      <vt:lpstr>Calibri</vt:lpstr>
      <vt:lpstr>Calibri Light</vt:lpstr>
      <vt:lpstr>Times New Roman</vt:lpstr>
      <vt:lpstr>ערכת נושא Office</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עינב לוי</dc:creator>
  <cp:lastModifiedBy>רונית נעמן נאמן</cp:lastModifiedBy>
  <cp:revision>28</cp:revision>
  <dcterms:created xsi:type="dcterms:W3CDTF">2016-04-28T04:20:14Z</dcterms:created>
  <dcterms:modified xsi:type="dcterms:W3CDTF">2019-03-25T10:13:03Z</dcterms:modified>
</cp:coreProperties>
</file>