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5" r:id="rId18"/>
    <p:sldId id="284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6" r:id="rId31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818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31974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7694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85565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61894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324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67920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6932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1589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3763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56044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DA249-0BAD-456D-9EA5-B7C589C30E97}" type="datetimeFigureOut">
              <a:rPr lang="he-IL" smtClean="0"/>
              <a:t>י"ח/אדר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DA55C-6A87-424A-90BD-652960DC9C6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0850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hyperlink" Target="https://www.youtube.com/watch?v=w2E3hxhbAc4" TargetMode="External"/><Relationship Id="rId2" Type="http://schemas.openxmlformats.org/officeDocument/2006/relationships/hyperlink" Target="https://www.youtube.com/watch?v=xW_AsV7k42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7.png"/><Relationship Id="rId7" Type="http://schemas.openxmlformats.org/officeDocument/2006/relationships/image" Target="../media/image74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13384" y="492369"/>
            <a:ext cx="3766553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he-IL" sz="5400" dirty="0" smtClean="0">
                <a:latin typeface="Guttman Keren" panose="02010401010101010101" pitchFamily="2" charset="-79"/>
                <a:cs typeface="Guttman Keren" panose="02010401010101010101" pitchFamily="2" charset="-79"/>
              </a:rPr>
              <a:t> חלקי הצמח</a:t>
            </a:r>
            <a:endParaRPr lang="he-IL" sz="5400" dirty="0">
              <a:latin typeface="Guttman Keren" panose="02010401010101010101" pitchFamily="2" charset="-79"/>
              <a:cs typeface="Guttman Keren" panose="02010401010101010101" pitchFamily="2" charset="-79"/>
            </a:endParaRPr>
          </a:p>
        </p:txBody>
      </p:sp>
      <p:pic>
        <p:nvPicPr>
          <p:cNvPr id="1028" name="Picture 4" descr="×ª××¦××ª ×ª××× × ×¢×××¨ âªrootsâ¬â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423" y="4161692"/>
            <a:ext cx="4206671" cy="252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73"/>
          <a:stretch/>
        </p:blipFill>
        <p:spPr bwMode="auto">
          <a:xfrm rot="812508">
            <a:off x="8561194" y="872875"/>
            <a:ext cx="3271161" cy="279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666" y="1995255"/>
            <a:ext cx="2788388" cy="3039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70" y="3572660"/>
            <a:ext cx="3840314" cy="2876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85" y="492369"/>
            <a:ext cx="3445679" cy="258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981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תמונה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1805" y="105369"/>
            <a:ext cx="5099392" cy="6514243"/>
          </a:xfrm>
          <a:prstGeom prst="rect">
            <a:avLst/>
          </a:prstGeom>
        </p:spPr>
      </p:pic>
      <p:pic>
        <p:nvPicPr>
          <p:cNvPr id="4" name="תמונה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30" y="3275371"/>
            <a:ext cx="5924550" cy="3344504"/>
          </a:xfrm>
          <a:prstGeom prst="rect">
            <a:avLst/>
          </a:prstGeom>
        </p:spPr>
      </p:pic>
      <p:sp>
        <p:nvSpPr>
          <p:cNvPr id="7" name="הסבר אליפטי 6"/>
          <p:cNvSpPr/>
          <p:nvPr/>
        </p:nvSpPr>
        <p:spPr>
          <a:xfrm>
            <a:off x="4215765" y="1616963"/>
            <a:ext cx="3596640" cy="192686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2961" y="2196936"/>
            <a:ext cx="3307302" cy="874834"/>
          </a:xfrm>
          <a:prstGeom prst="rect">
            <a:avLst/>
          </a:prstGeom>
        </p:spPr>
      </p:pic>
      <p:sp>
        <p:nvSpPr>
          <p:cNvPr id="9" name="הסבר אליפטי 8"/>
          <p:cNvSpPr/>
          <p:nvPr/>
        </p:nvSpPr>
        <p:spPr>
          <a:xfrm>
            <a:off x="1064380" y="105369"/>
            <a:ext cx="3718635" cy="2966401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6" name="TextBox 5"/>
          <p:cNvSpPr txBox="1"/>
          <p:nvPr/>
        </p:nvSpPr>
        <p:spPr>
          <a:xfrm>
            <a:off x="1306753" y="313624"/>
            <a:ext cx="2716607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b="1" dirty="0" smtClean="0"/>
              <a:t>תפוחי אדמה הם פקעות שהתפתחו מגבעולים תת קרקעיים</a:t>
            </a:r>
            <a:endParaRPr lang="he-IL" sz="3200" b="1" dirty="0"/>
          </a:p>
        </p:txBody>
      </p:sp>
    </p:spTree>
    <p:extLst>
      <p:ext uri="{BB962C8B-B14F-4D97-AF65-F5344CB8AC3E}">
        <p14:creationId xmlns:p14="http://schemas.microsoft.com/office/powerpoint/2010/main" val="261286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386097" y="332509"/>
            <a:ext cx="1350050" cy="70788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4000" b="1" dirty="0" smtClean="0">
                <a:solidFill>
                  <a:schemeClr val="tx1"/>
                </a:solidFill>
              </a:rPr>
              <a:t>העלה</a:t>
            </a:r>
            <a:endParaRPr lang="he-IL" sz="4000" b="1" dirty="0">
              <a:solidFill>
                <a:schemeClr val="tx1"/>
              </a:solidFill>
            </a:endParaRP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442" y="3092821"/>
            <a:ext cx="6709558" cy="3757353"/>
          </a:xfrm>
          <a:prstGeom prst="rect">
            <a:avLst/>
          </a:prstGeom>
        </p:spPr>
      </p:pic>
      <p:sp>
        <p:nvSpPr>
          <p:cNvPr id="9" name="מלבן 8"/>
          <p:cNvSpPr/>
          <p:nvPr/>
        </p:nvSpPr>
        <p:spPr>
          <a:xfrm>
            <a:off x="4953000" y="445755"/>
            <a:ext cx="5103221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e-IL" sz="3600" dirty="0"/>
              <a:t>לעלה בצמח יש תפקיד חשוב </a:t>
            </a:r>
            <a:r>
              <a:rPr lang="he-IL" sz="3600" dirty="0" smtClean="0"/>
              <a:t>מאוד, בעלה מיוצר מזונו הבסיסי של הצמח- </a:t>
            </a:r>
            <a:r>
              <a:rPr lang="he-IL" sz="3600" b="1" dirty="0" smtClean="0"/>
              <a:t>סוכר </a:t>
            </a:r>
            <a:r>
              <a:rPr lang="he-IL" sz="3600" dirty="0" smtClean="0"/>
              <a:t>הנקרא </a:t>
            </a:r>
            <a:r>
              <a:rPr lang="he-IL" sz="3600" b="1" dirty="0" smtClean="0"/>
              <a:t>גלוקוז.</a:t>
            </a:r>
            <a:endParaRPr lang="he-IL" sz="3600" b="1" dirty="0"/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113" y="63993"/>
            <a:ext cx="4043642" cy="3028828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567" y="3267589"/>
            <a:ext cx="4803075" cy="34078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05295" y="5608187"/>
            <a:ext cx="5903321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dirty="0" smtClean="0"/>
              <a:t>החומר הירוק בעלה נקרא </a:t>
            </a:r>
            <a:r>
              <a:rPr lang="he-IL" sz="3200" b="1" dirty="0" smtClean="0"/>
              <a:t>כלורופיל </a:t>
            </a:r>
            <a:r>
              <a:rPr lang="he-IL" sz="3200" dirty="0" smtClean="0"/>
              <a:t>ותפקידו </a:t>
            </a:r>
            <a:r>
              <a:rPr lang="he-IL" sz="3200" b="1" dirty="0" smtClean="0"/>
              <a:t>לקלוט את אור השמש</a:t>
            </a:r>
            <a:endParaRPr lang="he-IL" sz="3200" b="1" dirty="0"/>
          </a:p>
        </p:txBody>
      </p:sp>
    </p:spTree>
    <p:extLst>
      <p:ext uri="{BB962C8B-B14F-4D97-AF65-F5344CB8AC3E}">
        <p14:creationId xmlns:p14="http://schemas.microsoft.com/office/powerpoint/2010/main" val="32883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8948"/>
            <a:ext cx="7809497" cy="5849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30399" y="388948"/>
            <a:ext cx="3254417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5400" dirty="0" smtClean="0"/>
              <a:t>פוטוסינתזה</a:t>
            </a:r>
            <a:endParaRPr lang="he-IL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9661421" y="1629263"/>
            <a:ext cx="2071400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פוטו = אור</a:t>
            </a:r>
            <a:endParaRPr lang="he-IL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7338092" y="2568829"/>
            <a:ext cx="4474302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סינתזה = הרכבה, יצירה</a:t>
            </a:r>
            <a:endParaRPr lang="he-IL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7338091" y="3508395"/>
            <a:ext cx="4689009" cy="255454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he-IL" sz="4000" dirty="0" smtClean="0"/>
              <a:t>פוטוסינתזה: התהליך בו הצמח מייצר סוכר תוך שימוש באנרגיית של אור השמש</a:t>
            </a:r>
            <a:endParaRPr lang="he-IL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912641" y="940948"/>
            <a:ext cx="1361209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2400" dirty="0" smtClean="0"/>
              <a:t>אור השמש</a:t>
            </a:r>
            <a:endParaRPr lang="he-IL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323910" y="4174864"/>
            <a:ext cx="1899879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2400" dirty="0" smtClean="0"/>
              <a:t>פחמן דו חמצני</a:t>
            </a:r>
            <a:endParaRPr lang="he-IL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089256" y="5222195"/>
            <a:ext cx="704039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2800" dirty="0" smtClean="0"/>
              <a:t>מים</a:t>
            </a:r>
            <a:endParaRPr lang="he-IL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09438" y="3713199"/>
            <a:ext cx="1046305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he-IL" sz="2400" dirty="0" smtClean="0"/>
              <a:t>סוכר</a:t>
            </a:r>
            <a:endParaRPr lang="he-IL" sz="2400" dirty="0"/>
          </a:p>
        </p:txBody>
      </p:sp>
      <p:pic>
        <p:nvPicPr>
          <p:cNvPr id="16" name="תמונה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996" y="3596298"/>
            <a:ext cx="1038797" cy="69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92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שווה 4"/>
          <p:cNvSpPr/>
          <p:nvPr/>
        </p:nvSpPr>
        <p:spPr>
          <a:xfrm>
            <a:off x="5352807" y="3155780"/>
            <a:ext cx="1066801" cy="10795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tx1"/>
              </a:solidFill>
            </a:endParaRPr>
          </a:p>
        </p:txBody>
      </p:sp>
      <p:sp>
        <p:nvSpPr>
          <p:cNvPr id="6" name="חיבור 5"/>
          <p:cNvSpPr/>
          <p:nvPr/>
        </p:nvSpPr>
        <p:spPr>
          <a:xfrm>
            <a:off x="8045785" y="1835384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447" y="1473668"/>
            <a:ext cx="2435478" cy="1637832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3588" y="1769341"/>
            <a:ext cx="4105241" cy="1276116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6275" y="1797284"/>
            <a:ext cx="695004" cy="695004"/>
          </a:xfrm>
          <a:prstGeom prst="rect">
            <a:avLst/>
          </a:prstGeom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613" y="1605754"/>
            <a:ext cx="1882181" cy="1505746"/>
          </a:xfrm>
          <a:prstGeom prst="rect">
            <a:avLst/>
          </a:prstGeom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7628" y="4235280"/>
            <a:ext cx="2694879" cy="1635242"/>
          </a:xfrm>
          <a:prstGeom prst="rect">
            <a:avLst/>
          </a:prstGeom>
        </p:spPr>
      </p:pic>
      <p:pic>
        <p:nvPicPr>
          <p:cNvPr id="12" name="תמונה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2758" y="3381223"/>
            <a:ext cx="4255884" cy="28218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20133" y="191165"/>
            <a:ext cx="4275529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7200" dirty="0" smtClean="0"/>
              <a:t>פוטוסינתזה</a:t>
            </a:r>
            <a:endParaRPr lang="he-IL" sz="7200" dirty="0"/>
          </a:p>
        </p:txBody>
      </p:sp>
      <p:pic>
        <p:nvPicPr>
          <p:cNvPr id="15" name="תמונה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4616" y="3882750"/>
            <a:ext cx="2143125" cy="2143125"/>
          </a:xfrm>
          <a:prstGeom prst="rect">
            <a:avLst/>
          </a:prstGeom>
        </p:spPr>
      </p:pic>
      <p:pic>
        <p:nvPicPr>
          <p:cNvPr id="16" name="תמונה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8726" y="4606811"/>
            <a:ext cx="695004" cy="69500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49813" y="6127561"/>
            <a:ext cx="107273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חמצן</a:t>
            </a:r>
            <a:endParaRPr lang="he-IL" sz="3600" dirty="0"/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6228" y="6155451"/>
            <a:ext cx="8213408" cy="89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1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5756" y="175726"/>
            <a:ext cx="8980344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200" dirty="0" smtClean="0"/>
              <a:t>כיצד נכנס הפחמן הדו חמצני לעלה? ומאין נפלט החמצן?</a:t>
            </a:r>
            <a:endParaRPr lang="he-IL" sz="3200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12" y="1027950"/>
            <a:ext cx="4764087" cy="35684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312" y="2984500"/>
            <a:ext cx="4866128" cy="364489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8301" y="1209675"/>
            <a:ext cx="3755220" cy="383979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3896" y="3975100"/>
            <a:ext cx="2457985" cy="238661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178" y="1027950"/>
            <a:ext cx="1270750" cy="1270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תמונה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0411" y="2984500"/>
            <a:ext cx="1424598" cy="14245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949048" y="5287596"/>
            <a:ext cx="2321469" cy="110799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6600" dirty="0" smtClean="0"/>
              <a:t>פיוניות</a:t>
            </a:r>
            <a:endParaRPr lang="he-IL" sz="6600" dirty="0"/>
          </a:p>
        </p:txBody>
      </p:sp>
    </p:spTree>
    <p:extLst>
      <p:ext uri="{BB962C8B-B14F-4D97-AF65-F5344CB8AC3E}">
        <p14:creationId xmlns:p14="http://schemas.microsoft.com/office/powerpoint/2010/main" val="187931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2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79" y="4037070"/>
            <a:ext cx="4113798" cy="2737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7409" y="210126"/>
            <a:ext cx="3926964" cy="3256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890" y="210126"/>
            <a:ext cx="3567428" cy="3567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תמונה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9300" y="3699694"/>
            <a:ext cx="3147004" cy="3147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9451" y="3683000"/>
            <a:ext cx="3993966" cy="2978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059329" y="210126"/>
            <a:ext cx="2268571" cy="120032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7200" dirty="0" smtClean="0"/>
              <a:t>הפרח</a:t>
            </a:r>
            <a:endParaRPr lang="he-IL" sz="7200" dirty="0"/>
          </a:p>
        </p:txBody>
      </p:sp>
      <p:sp>
        <p:nvSpPr>
          <p:cNvPr id="5" name="מלבן 4"/>
          <p:cNvSpPr/>
          <p:nvPr/>
        </p:nvSpPr>
        <p:spPr>
          <a:xfrm>
            <a:off x="3933360" y="1626355"/>
            <a:ext cx="4156091" cy="17543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he-IL" sz="3600" dirty="0"/>
              <a:t>הפרח הוא </a:t>
            </a:r>
            <a:r>
              <a:rPr lang="he-IL" sz="3600" dirty="0" smtClean="0"/>
              <a:t>איבר הצמח </a:t>
            </a:r>
            <a:r>
              <a:rPr lang="he-IL" sz="3600" dirty="0"/>
              <a:t>המשמש לרבייה. מהפרח נוצר </a:t>
            </a:r>
            <a:r>
              <a:rPr lang="he-IL" sz="3600" dirty="0" smtClean="0"/>
              <a:t>הפרי.</a:t>
            </a:r>
            <a:endParaRPr lang="he-IL" sz="3600" dirty="0"/>
          </a:p>
        </p:txBody>
      </p:sp>
    </p:spTree>
    <p:extLst>
      <p:ext uri="{BB962C8B-B14F-4D97-AF65-F5344CB8AC3E}">
        <p14:creationId xmlns:p14="http://schemas.microsoft.com/office/powerpoint/2010/main" val="148742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לבן 5">
            <a:hlinkClick r:id="rId2"/>
          </p:cNvPr>
          <p:cNvSpPr/>
          <p:nvPr/>
        </p:nvSpPr>
        <p:spPr>
          <a:xfrm>
            <a:off x="5697671" y="5663133"/>
            <a:ext cx="13388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3600" dirty="0" smtClean="0">
                <a:hlinkClick r:id="rId2"/>
              </a:rPr>
              <a:t>פריחה</a:t>
            </a:r>
            <a:endParaRPr lang="he-IL" sz="3600" dirty="0"/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605" y="4183892"/>
            <a:ext cx="3369376" cy="2674108"/>
          </a:xfrm>
          <a:prstGeom prst="rect">
            <a:avLst/>
          </a:prstGeom>
        </p:spPr>
      </p:pic>
      <p:sp>
        <p:nvSpPr>
          <p:cNvPr id="4" name="הסבר ענן 3"/>
          <p:cNvSpPr/>
          <p:nvPr/>
        </p:nvSpPr>
        <p:spPr>
          <a:xfrm>
            <a:off x="320634" y="303109"/>
            <a:ext cx="6156365" cy="323420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/>
              <a:t>"רק </a:t>
            </a:r>
            <a:r>
              <a:rPr lang="he-IL" sz="3200" dirty="0"/>
              <a:t>עלי אין החוק משגיח </a:t>
            </a:r>
          </a:p>
          <a:p>
            <a:pPr algn="ctr"/>
            <a:r>
              <a:rPr lang="he-IL" sz="3200" dirty="0"/>
              <a:t>רק עלי איש אינו שומר </a:t>
            </a:r>
          </a:p>
          <a:p>
            <a:pPr algn="ctr"/>
            <a:r>
              <a:rPr lang="he-IL" sz="3200" dirty="0"/>
              <a:t>לו היו לי עלי גביע </a:t>
            </a:r>
          </a:p>
          <a:p>
            <a:pPr algn="ctr"/>
            <a:r>
              <a:rPr lang="he-IL" sz="3200" dirty="0"/>
              <a:t>אז, היה מצבי אחר"</a:t>
            </a: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6020" y="3391373"/>
            <a:ext cx="1782140" cy="3421269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2960" y="4513624"/>
            <a:ext cx="1723060" cy="2299018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4694" y="3666879"/>
            <a:ext cx="1612496" cy="1693489"/>
          </a:xfrm>
          <a:prstGeom prst="rect">
            <a:avLst/>
          </a:prstGeom>
        </p:spPr>
      </p:pic>
      <p:sp>
        <p:nvSpPr>
          <p:cNvPr id="9" name="הסבר אליפטי 8"/>
          <p:cNvSpPr/>
          <p:nvPr/>
        </p:nvSpPr>
        <p:spPr>
          <a:xfrm>
            <a:off x="7528560" y="303109"/>
            <a:ext cx="4191000" cy="294039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לא לכל הצמחים</a:t>
            </a:r>
            <a:endParaRPr lang="he-IL" dirty="0"/>
          </a:p>
        </p:txBody>
      </p:sp>
      <p:sp>
        <p:nvSpPr>
          <p:cNvPr id="10" name="TextBox 9"/>
          <p:cNvSpPr txBox="1"/>
          <p:nvPr/>
        </p:nvSpPr>
        <p:spPr>
          <a:xfrm>
            <a:off x="7278884" y="1260498"/>
            <a:ext cx="428244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 smtClean="0"/>
              <a:t>לא לכל הצמחים יש פרחים,</a:t>
            </a:r>
          </a:p>
          <a:p>
            <a:r>
              <a:rPr lang="he-IL" sz="2800" dirty="0" smtClean="0"/>
              <a:t>רק לקבוצת "מכוסי הזרע"</a:t>
            </a:r>
            <a:endParaRPr lang="he-IL" sz="2800" dirty="0"/>
          </a:p>
        </p:txBody>
      </p:sp>
      <p:sp>
        <p:nvSpPr>
          <p:cNvPr id="12" name="מלבן 11"/>
          <p:cNvSpPr/>
          <p:nvPr/>
        </p:nvSpPr>
        <p:spPr>
          <a:xfrm>
            <a:off x="3751258" y="3774959"/>
            <a:ext cx="1765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dirty="0" smtClean="0">
                <a:hlinkClick r:id="rId7"/>
              </a:rPr>
              <a:t>ולס להגנת הצומח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72080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708" y="1905000"/>
            <a:ext cx="6492497" cy="4595813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709" y="0"/>
            <a:ext cx="4445000" cy="66675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58464" y="393700"/>
            <a:ext cx="2890536" cy="83099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4800" dirty="0" smtClean="0"/>
              <a:t>חלקי הפרח</a:t>
            </a:r>
            <a:endParaRPr lang="he-IL" sz="4800" dirty="0"/>
          </a:p>
        </p:txBody>
      </p:sp>
    </p:spTree>
    <p:extLst>
      <p:ext uri="{BB962C8B-B14F-4D97-AF65-F5344CB8AC3E}">
        <p14:creationId xmlns:p14="http://schemas.microsoft.com/office/powerpoint/2010/main" val="238673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2" y="74611"/>
            <a:ext cx="5503980" cy="2867025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900" y="635158"/>
            <a:ext cx="4851400" cy="2821732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662" y="3727450"/>
            <a:ext cx="5102679" cy="2857500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1229" y="3727450"/>
            <a:ext cx="4600771" cy="30480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43887" y="2809135"/>
            <a:ext cx="3411511" cy="14465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8800" dirty="0" smtClean="0"/>
              <a:t>האבקה</a:t>
            </a:r>
            <a:endParaRPr lang="he-IL" sz="8800" dirty="0"/>
          </a:p>
        </p:txBody>
      </p:sp>
    </p:spTree>
    <p:extLst>
      <p:ext uri="{BB962C8B-B14F-4D97-AF65-F5344CB8AC3E}">
        <p14:creationId xmlns:p14="http://schemas.microsoft.com/office/powerpoint/2010/main" val="46181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5212079" y="379214"/>
            <a:ext cx="6736507" cy="181588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he-IL" sz="3200" dirty="0"/>
              <a:t>במקום שבו גדל הפרח יצמח </a:t>
            </a:r>
            <a:r>
              <a:rPr lang="he-IL" sz="4800" b="1" dirty="0" smtClean="0">
                <a:solidFill>
                  <a:schemeClr val="tx1"/>
                </a:solidFill>
              </a:rPr>
              <a:t>הפרי</a:t>
            </a:r>
          </a:p>
          <a:p>
            <a:r>
              <a:rPr lang="he-IL" sz="3200" dirty="0"/>
              <a:t>תפקיד </a:t>
            </a:r>
            <a:r>
              <a:rPr lang="he-IL" sz="3200" dirty="0" smtClean="0"/>
              <a:t>הפרי לשאת </a:t>
            </a:r>
            <a:r>
              <a:rPr lang="he-IL" sz="3200" dirty="0"/>
              <a:t>את הזרע או </a:t>
            </a:r>
            <a:r>
              <a:rPr lang="he-IL" sz="3200" b="1" dirty="0">
                <a:solidFill>
                  <a:schemeClr val="bg1"/>
                </a:solidFill>
              </a:rPr>
              <a:t>הזרעים</a:t>
            </a:r>
            <a:r>
              <a:rPr lang="he-IL" sz="3200" b="1" dirty="0">
                <a:solidFill>
                  <a:schemeClr val="tx1"/>
                </a:solidFill>
              </a:rPr>
              <a:t> </a:t>
            </a:r>
            <a:r>
              <a:rPr lang="he-IL" sz="3200" dirty="0"/>
              <a:t>שמהם יתפתחו זרעים חדשים</a:t>
            </a: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5" y="2743200"/>
            <a:ext cx="3372795" cy="3372795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0820" y="2630595"/>
            <a:ext cx="2581275" cy="3613785"/>
          </a:xfrm>
          <a:prstGeom prst="rect">
            <a:avLst/>
          </a:prstGeom>
        </p:spPr>
      </p:pic>
      <p:pic>
        <p:nvPicPr>
          <p:cNvPr id="10" name="תמונה 9"/>
          <p:cNvPicPr>
            <a:picLocks noChangeAspect="1"/>
          </p:cNvPicPr>
          <p:nvPr/>
        </p:nvPicPr>
        <p:blipFill rotWithShape="1">
          <a:blip r:embed="rId4"/>
          <a:srcRect l="12849" t="14911" r="12895" b="14345"/>
          <a:stretch/>
        </p:blipFill>
        <p:spPr>
          <a:xfrm>
            <a:off x="5623772" y="2900738"/>
            <a:ext cx="2956560" cy="2816723"/>
          </a:xfrm>
          <a:prstGeom prst="rect">
            <a:avLst/>
          </a:prstGeom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1361" y="3062278"/>
            <a:ext cx="3329145" cy="249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03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pattFill prst="dashVert">
          <a:fgClr>
            <a:schemeClr val="accent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91467" y="464234"/>
            <a:ext cx="1670650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5400" dirty="0" smtClean="0">
                <a:latin typeface="Guttman Keren" panose="02010401010101010101" pitchFamily="2" charset="-79"/>
                <a:cs typeface="Guttman Keren" panose="02010401010101010101" pitchFamily="2" charset="-79"/>
              </a:rPr>
              <a:t>שורש</a:t>
            </a:r>
            <a:endParaRPr lang="he-IL" sz="5400" dirty="0">
              <a:latin typeface="Guttman Keren" panose="02010401010101010101" pitchFamily="2" charset="-79"/>
              <a:cs typeface="Guttman Keren" panose="02010401010101010101" pitchFamily="2" charset="-79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393" y="1082376"/>
            <a:ext cx="4101190" cy="5471690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9678" y="1916985"/>
            <a:ext cx="2857500" cy="4472048"/>
          </a:xfrm>
          <a:prstGeom prst="rect">
            <a:avLst/>
          </a:prstGeom>
        </p:spPr>
      </p:pic>
      <p:pic>
        <p:nvPicPr>
          <p:cNvPr id="2" name="תמונה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261" y="2082018"/>
            <a:ext cx="2855739" cy="430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5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80328" y="259080"/>
            <a:ext cx="3198312" cy="76944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4400" dirty="0" smtClean="0"/>
              <a:t>האם אני פרי?</a:t>
            </a:r>
            <a:endParaRPr lang="he-IL" sz="4400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"/>
            <a:ext cx="4218196" cy="2807018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770" y="3374813"/>
            <a:ext cx="4970424" cy="2613481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8672" y="1540669"/>
            <a:ext cx="2619375" cy="1743075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870" y="3283744"/>
            <a:ext cx="2884170" cy="2795621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1252" y="137160"/>
            <a:ext cx="2972709" cy="2855878"/>
          </a:xfrm>
          <a:prstGeom prst="rect">
            <a:avLst/>
          </a:prstGeom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8922" y="4160626"/>
            <a:ext cx="4699718" cy="1827668"/>
          </a:xfrm>
          <a:prstGeom prst="rect">
            <a:avLst/>
          </a:prstGeom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0799" y="2129131"/>
            <a:ext cx="1574482" cy="1574482"/>
          </a:xfrm>
          <a:prstGeom prst="rect">
            <a:avLst/>
          </a:prstGeom>
        </p:spPr>
      </p:pic>
      <p:pic>
        <p:nvPicPr>
          <p:cNvPr id="12" name="תמונה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51012" y="5292477"/>
            <a:ext cx="1579001" cy="1579001"/>
          </a:xfrm>
          <a:prstGeom prst="rect">
            <a:avLst/>
          </a:prstGeom>
        </p:spPr>
      </p:pic>
      <p:pic>
        <p:nvPicPr>
          <p:cNvPr id="13" name="תמונה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23406" y="5289864"/>
            <a:ext cx="1579001" cy="1579001"/>
          </a:xfrm>
          <a:prstGeom prst="rect">
            <a:avLst/>
          </a:prstGeom>
        </p:spPr>
      </p:pic>
      <p:pic>
        <p:nvPicPr>
          <p:cNvPr id="14" name="תמונה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64972" y="1959292"/>
            <a:ext cx="1579001" cy="1579001"/>
          </a:xfrm>
          <a:prstGeom prst="rect">
            <a:avLst/>
          </a:prstGeom>
        </p:spPr>
      </p:pic>
      <p:pic>
        <p:nvPicPr>
          <p:cNvPr id="15" name="תמונה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78618" y="5074460"/>
            <a:ext cx="1579001" cy="1579001"/>
          </a:xfrm>
          <a:prstGeom prst="rect">
            <a:avLst/>
          </a:prstGeom>
        </p:spPr>
      </p:pic>
      <p:pic>
        <p:nvPicPr>
          <p:cNvPr id="16" name="תמונה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42910" y="3277442"/>
            <a:ext cx="1035729" cy="98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2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152" y="329128"/>
            <a:ext cx="3779848" cy="1292464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29128"/>
            <a:ext cx="2895600" cy="3158837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4"/>
          <a:srcRect l="36202"/>
          <a:stretch/>
        </p:blipFill>
        <p:spPr>
          <a:xfrm>
            <a:off x="8412152" y="2117646"/>
            <a:ext cx="3001099" cy="3523508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 rotWithShape="1">
          <a:blip r:embed="rId5"/>
          <a:srcRect l="29661" r="29443"/>
          <a:stretch/>
        </p:blipFill>
        <p:spPr>
          <a:xfrm>
            <a:off x="5379720" y="923554"/>
            <a:ext cx="2529839" cy="4632246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3515" y="4029075"/>
            <a:ext cx="2920365" cy="2544716"/>
          </a:xfrm>
          <a:prstGeom prst="rect">
            <a:avLst/>
          </a:prstGeom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5680" y="2450176"/>
            <a:ext cx="1579001" cy="1579001"/>
          </a:xfrm>
          <a:prstGeom prst="rect">
            <a:avLst/>
          </a:prstGeom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2651" y="5250093"/>
            <a:ext cx="1579001" cy="1579001"/>
          </a:xfrm>
          <a:prstGeom prst="rect">
            <a:avLst/>
          </a:prstGeom>
        </p:spPr>
      </p:pic>
      <p:pic>
        <p:nvPicPr>
          <p:cNvPr id="12" name="תמונה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560" y="5548822"/>
            <a:ext cx="1036410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1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98266" y="164879"/>
            <a:ext cx="2228495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200" dirty="0" smtClean="0"/>
              <a:t>שאלות חזרה</a:t>
            </a:r>
            <a:endParaRPr lang="he-IL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465386" y="1041842"/>
            <a:ext cx="10165798" cy="53830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2800" dirty="0" smtClean="0"/>
              <a:t>1. אריאל קנה עץ לימון במשתלה. הוא למד בשיעור מדעים שמזונו של הצמח הוא סוכר.  שאל אריאל את המוכר כמה פעמים ביום יש לתת לעץ סוכר. המוכר צחק ואמר: "אריאל מתוק, העץ לא צריך </a:t>
            </a:r>
            <a:r>
              <a:rPr lang="he-IL" sz="2800" dirty="0" err="1" smtClean="0"/>
              <a:t>שתתן</a:t>
            </a:r>
            <a:r>
              <a:rPr lang="he-IL" sz="2800" dirty="0" smtClean="0"/>
              <a:t> לו סוכר, הוא מייצר את הסוכר בעצמו באמצעות ה....."</a:t>
            </a:r>
          </a:p>
          <a:p>
            <a:endParaRPr lang="he-IL" sz="2800" dirty="0"/>
          </a:p>
          <a:p>
            <a:r>
              <a:rPr lang="he-IL" sz="2800" dirty="0"/>
              <a:t>א. שורשים</a:t>
            </a:r>
          </a:p>
          <a:p>
            <a:r>
              <a:rPr lang="he-IL" sz="2800" dirty="0"/>
              <a:t>ב. פרי</a:t>
            </a:r>
          </a:p>
          <a:p>
            <a:r>
              <a:rPr lang="he-IL" sz="2800" dirty="0"/>
              <a:t>ג. עלים</a:t>
            </a:r>
          </a:p>
          <a:p>
            <a:r>
              <a:rPr lang="he-IL" sz="2800" dirty="0"/>
              <a:t>ד. גזע</a:t>
            </a:r>
          </a:p>
          <a:p>
            <a:endParaRPr lang="he-IL" sz="2800" dirty="0" smtClean="0"/>
          </a:p>
          <a:p>
            <a:endParaRPr lang="he-IL" sz="2800" u="sng" dirty="0"/>
          </a:p>
          <a:p>
            <a:r>
              <a:rPr lang="he-IL" sz="2800" u="sng" dirty="0" smtClean="0"/>
              <a:t>   </a:t>
            </a:r>
            <a:endParaRPr lang="he-IL" sz="2800" dirty="0"/>
          </a:p>
        </p:txBody>
      </p:sp>
      <p:sp>
        <p:nvSpPr>
          <p:cNvPr id="8" name="טבעת 7"/>
          <p:cNvSpPr/>
          <p:nvPr/>
        </p:nvSpPr>
        <p:spPr>
          <a:xfrm>
            <a:off x="11232978" y="4101563"/>
            <a:ext cx="398206" cy="412955"/>
          </a:xfrm>
          <a:prstGeom prst="donut">
            <a:avLst>
              <a:gd name="adj" fmla="val 4918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tx1"/>
              </a:solidFill>
            </a:endParaRPr>
          </a:p>
        </p:txBody>
      </p:sp>
      <p:pic>
        <p:nvPicPr>
          <p:cNvPr id="9" name="תמונה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464" y="3451123"/>
            <a:ext cx="3368422" cy="297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65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1712264" y="135615"/>
            <a:ext cx="10220633" cy="25545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e-IL" sz="3200" dirty="0" smtClean="0"/>
              <a:t>2. </a:t>
            </a:r>
            <a:r>
              <a:rPr lang="he-IL" sz="3200" b="1" dirty="0" smtClean="0"/>
              <a:t>חלקי </a:t>
            </a:r>
            <a:r>
              <a:rPr lang="he-IL" sz="3200" b="1" dirty="0"/>
              <a:t>הצמח </a:t>
            </a:r>
            <a:r>
              <a:rPr lang="he-IL" sz="3200" dirty="0"/>
              <a:t>הם</a:t>
            </a:r>
            <a:r>
              <a:rPr lang="he-IL" sz="3200" dirty="0" smtClean="0"/>
              <a:t>:</a:t>
            </a:r>
          </a:p>
          <a:p>
            <a:r>
              <a:rPr lang="he-IL" sz="3200" dirty="0" smtClean="0"/>
              <a:t>א. </a:t>
            </a:r>
            <a:r>
              <a:rPr lang="he-IL" sz="3200" dirty="0"/>
              <a:t>עלי גביע, גבעול, שורש, פרי</a:t>
            </a:r>
            <a:r>
              <a:rPr lang="he-IL" sz="3200" dirty="0" smtClean="0"/>
              <a:t>.</a:t>
            </a:r>
            <a:endParaRPr lang="he-IL" sz="3200" dirty="0"/>
          </a:p>
          <a:p>
            <a:r>
              <a:rPr lang="he-IL" sz="3200" dirty="0" smtClean="0"/>
              <a:t>ב. </a:t>
            </a:r>
            <a:r>
              <a:rPr lang="he-IL" sz="3200" dirty="0"/>
              <a:t>שורש, גבעול, עלה, פרח ופרי</a:t>
            </a:r>
          </a:p>
          <a:p>
            <a:r>
              <a:rPr lang="he-IL" sz="3200" dirty="0" smtClean="0"/>
              <a:t>ג. </a:t>
            </a:r>
            <a:r>
              <a:rPr lang="he-IL" sz="3200" dirty="0"/>
              <a:t>גבעול, עלים, עלי כותרת ושורש.</a:t>
            </a:r>
          </a:p>
          <a:p>
            <a:r>
              <a:rPr lang="he-IL" sz="3200" dirty="0" smtClean="0"/>
              <a:t>ד</a:t>
            </a:r>
            <a:r>
              <a:rPr lang="he-IL" sz="3200" dirty="0"/>
              <a:t>. שורש, גבעול, עלי כותרת, פרח ופרי</a:t>
            </a: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2401" y="1143233"/>
            <a:ext cx="516194" cy="5393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2832" y="2831251"/>
            <a:ext cx="10840065" cy="39087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2800" dirty="0" smtClean="0"/>
              <a:t>3. "</a:t>
            </a:r>
            <a:r>
              <a:rPr lang="he-IL" sz="2800" dirty="0" err="1" smtClean="0"/>
              <a:t>השקדיה</a:t>
            </a:r>
            <a:r>
              <a:rPr lang="he-IL" sz="2800" dirty="0" smtClean="0"/>
              <a:t> </a:t>
            </a:r>
            <a:r>
              <a:rPr lang="he-IL" sz="2800" dirty="0"/>
              <a:t>פורחת </a:t>
            </a:r>
            <a:r>
              <a:rPr lang="he-IL" sz="2800" dirty="0" smtClean="0"/>
              <a:t>ושמש </a:t>
            </a:r>
            <a:r>
              <a:rPr lang="he-IL" sz="2800" dirty="0"/>
              <a:t>פז זורחת, </a:t>
            </a:r>
          </a:p>
          <a:p>
            <a:r>
              <a:rPr lang="he-IL" sz="2800" dirty="0" smtClean="0"/>
              <a:t>     </a:t>
            </a:r>
            <a:r>
              <a:rPr lang="he-IL" sz="2800" dirty="0" err="1" smtClean="0"/>
              <a:t>צפורים</a:t>
            </a:r>
            <a:r>
              <a:rPr lang="he-IL" sz="2800" dirty="0" smtClean="0"/>
              <a:t> </a:t>
            </a:r>
            <a:r>
              <a:rPr lang="he-IL" sz="2800" dirty="0"/>
              <a:t>מראש כל גג </a:t>
            </a:r>
            <a:r>
              <a:rPr lang="he-IL" sz="2800" dirty="0" smtClean="0"/>
              <a:t>מבשרות </a:t>
            </a:r>
            <a:r>
              <a:rPr lang="he-IL" sz="2800" dirty="0"/>
              <a:t>את בוא החג</a:t>
            </a:r>
            <a:r>
              <a:rPr lang="he-IL" sz="2800" dirty="0" smtClean="0"/>
              <a:t>."</a:t>
            </a:r>
          </a:p>
          <a:p>
            <a:endParaRPr lang="he-IL" sz="2800" dirty="0" smtClean="0"/>
          </a:p>
          <a:p>
            <a:r>
              <a:rPr lang="he-IL" sz="2800" dirty="0" smtClean="0"/>
              <a:t>מדוע </a:t>
            </a:r>
            <a:r>
              <a:rPr lang="he-IL" sz="2800" dirty="0" err="1" smtClean="0"/>
              <a:t>השקדיה</a:t>
            </a:r>
            <a:r>
              <a:rPr lang="he-IL" sz="2800" dirty="0" smtClean="0"/>
              <a:t> פורחת?</a:t>
            </a:r>
          </a:p>
          <a:p>
            <a:r>
              <a:rPr lang="he-IL" sz="2800" dirty="0" smtClean="0"/>
              <a:t>א. כדי לספק לעץ מים ומינרלים</a:t>
            </a:r>
          </a:p>
          <a:p>
            <a:r>
              <a:rPr lang="he-IL" sz="2800" dirty="0" smtClean="0"/>
              <a:t>ב. כדי לייצר לעץ את מזונו- הפרי</a:t>
            </a:r>
          </a:p>
          <a:p>
            <a:r>
              <a:rPr lang="he-IL" sz="2800" dirty="0" smtClean="0"/>
              <a:t>ג. כדי לקשט את </a:t>
            </a:r>
            <a:r>
              <a:rPr lang="he-IL" sz="2800" dirty="0" err="1" smtClean="0"/>
              <a:t>השקדיה</a:t>
            </a:r>
            <a:endParaRPr lang="he-IL" sz="2800" dirty="0" smtClean="0"/>
          </a:p>
          <a:p>
            <a:r>
              <a:rPr lang="he-IL" sz="2800" dirty="0" smtClean="0"/>
              <a:t>ד. כדי </a:t>
            </a:r>
            <a:r>
              <a:rPr lang="he-IL" sz="2800" dirty="0" err="1" smtClean="0"/>
              <a:t>שהשקדיה</a:t>
            </a:r>
            <a:r>
              <a:rPr lang="he-IL" sz="2800" dirty="0" smtClean="0"/>
              <a:t> תתרבה</a:t>
            </a:r>
          </a:p>
          <a:p>
            <a:endParaRPr lang="he-IL" sz="2400" dirty="0"/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3685" y="5918701"/>
            <a:ext cx="518205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84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17027" y="353961"/>
            <a:ext cx="9137438" cy="255454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200" dirty="0" smtClean="0"/>
              <a:t>4. תפקידי לעגן את השורש לקרקע ולקלוט מים ומינרלים. </a:t>
            </a:r>
          </a:p>
          <a:p>
            <a:r>
              <a:rPr lang="he-IL" sz="3200" dirty="0" smtClean="0"/>
              <a:t>א. עלה</a:t>
            </a:r>
          </a:p>
          <a:p>
            <a:r>
              <a:rPr lang="he-IL" sz="3200" dirty="0" smtClean="0"/>
              <a:t>ב. גבעול</a:t>
            </a:r>
          </a:p>
          <a:p>
            <a:r>
              <a:rPr lang="he-IL" sz="3200" dirty="0" smtClean="0"/>
              <a:t>ג. שורש</a:t>
            </a:r>
          </a:p>
          <a:p>
            <a:r>
              <a:rPr lang="he-IL" sz="3200" dirty="0" smtClean="0"/>
              <a:t>ד. פרח</a:t>
            </a:r>
            <a:endParaRPr lang="he-IL" sz="3200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6257" y="1920300"/>
            <a:ext cx="518205" cy="5558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37902" y="3274142"/>
            <a:ext cx="7816563" cy="25545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he-IL" sz="3200" dirty="0" smtClean="0"/>
              <a:t>5. תפקידי להוביל מים ומינרלים לכל חלקי הצמח.</a:t>
            </a:r>
          </a:p>
          <a:p>
            <a:r>
              <a:rPr lang="he-IL" sz="3200" dirty="0" smtClean="0"/>
              <a:t>א. פרח</a:t>
            </a:r>
          </a:p>
          <a:p>
            <a:r>
              <a:rPr lang="he-IL" sz="3200" dirty="0" smtClean="0"/>
              <a:t>ב. שורש</a:t>
            </a:r>
          </a:p>
          <a:p>
            <a:r>
              <a:rPr lang="he-IL" sz="3200" dirty="0" smtClean="0"/>
              <a:t>ג. עלה</a:t>
            </a:r>
          </a:p>
          <a:p>
            <a:r>
              <a:rPr lang="he-IL" sz="3200" dirty="0" smtClean="0"/>
              <a:t>ד. גבעול</a:t>
            </a:r>
            <a:endParaRPr lang="he-IL" sz="3200" dirty="0"/>
          </a:p>
        </p:txBody>
      </p:sp>
      <p:pic>
        <p:nvPicPr>
          <p:cNvPr id="9" name="תמונה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260" y="5273903"/>
            <a:ext cx="518205" cy="5547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0085331">
            <a:off x="884902" y="2014581"/>
            <a:ext cx="2684207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9600" dirty="0" smtClean="0"/>
              <a:t>מי אני?</a:t>
            </a:r>
            <a:endParaRPr lang="he-IL" sz="9600" dirty="0"/>
          </a:p>
        </p:txBody>
      </p:sp>
    </p:spTree>
    <p:extLst>
      <p:ext uri="{BB962C8B-B14F-4D97-AF65-F5344CB8AC3E}">
        <p14:creationId xmlns:p14="http://schemas.microsoft.com/office/powerpoint/2010/main" val="62449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12017" y="117988"/>
            <a:ext cx="414568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3600" dirty="0" smtClean="0"/>
              <a:t>6. הקף את כל הפירות</a:t>
            </a:r>
            <a:endParaRPr lang="he-IL" sz="3600" dirty="0"/>
          </a:p>
        </p:txBody>
      </p:sp>
      <p:sp>
        <p:nvSpPr>
          <p:cNvPr id="5" name="TextBox 4"/>
          <p:cNvSpPr txBox="1"/>
          <p:nvPr/>
        </p:nvSpPr>
        <p:spPr>
          <a:xfrm rot="1424199">
            <a:off x="4782135" y="2694397"/>
            <a:ext cx="138371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גויאבה</a:t>
            </a:r>
            <a:endParaRPr lang="he-IL" sz="3600" dirty="0"/>
          </a:p>
        </p:txBody>
      </p:sp>
      <p:sp>
        <p:nvSpPr>
          <p:cNvPr id="6" name="TextBox 5"/>
          <p:cNvSpPr txBox="1"/>
          <p:nvPr/>
        </p:nvSpPr>
        <p:spPr>
          <a:xfrm rot="18977271">
            <a:off x="7331927" y="1460091"/>
            <a:ext cx="105990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חרוב</a:t>
            </a:r>
            <a:endParaRPr lang="he-IL" sz="3600" dirty="0"/>
          </a:p>
        </p:txBody>
      </p:sp>
      <p:sp>
        <p:nvSpPr>
          <p:cNvPr id="7" name="TextBox 6"/>
          <p:cNvSpPr txBox="1"/>
          <p:nvPr/>
        </p:nvSpPr>
        <p:spPr>
          <a:xfrm rot="1014694">
            <a:off x="8445769" y="3598607"/>
            <a:ext cx="140615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מלפפון</a:t>
            </a:r>
            <a:endParaRPr lang="he-IL" sz="3600" dirty="0"/>
          </a:p>
        </p:txBody>
      </p:sp>
      <p:sp>
        <p:nvSpPr>
          <p:cNvPr id="8" name="TextBox 7"/>
          <p:cNvSpPr txBox="1"/>
          <p:nvPr/>
        </p:nvSpPr>
        <p:spPr>
          <a:xfrm rot="1342657">
            <a:off x="5114428" y="1004229"/>
            <a:ext cx="1039067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בננה</a:t>
            </a:r>
            <a:endParaRPr lang="he-IL" sz="3600" dirty="0"/>
          </a:p>
        </p:txBody>
      </p:sp>
      <p:sp>
        <p:nvSpPr>
          <p:cNvPr id="9" name="TextBox 8"/>
          <p:cNvSpPr txBox="1"/>
          <p:nvPr/>
        </p:nvSpPr>
        <p:spPr>
          <a:xfrm rot="1401908">
            <a:off x="6891281" y="4759875"/>
            <a:ext cx="125707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בטטה</a:t>
            </a:r>
            <a:endParaRPr lang="he-IL" sz="3600" dirty="0"/>
          </a:p>
        </p:txBody>
      </p:sp>
      <p:sp>
        <p:nvSpPr>
          <p:cNvPr id="10" name="TextBox 9"/>
          <p:cNvSpPr txBox="1"/>
          <p:nvPr/>
        </p:nvSpPr>
        <p:spPr>
          <a:xfrm rot="20405678">
            <a:off x="3141105" y="3190274"/>
            <a:ext cx="994183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תמר</a:t>
            </a:r>
            <a:endParaRPr lang="he-IL" sz="3600" dirty="0"/>
          </a:p>
        </p:txBody>
      </p:sp>
      <p:sp>
        <p:nvSpPr>
          <p:cNvPr id="11" name="TextBox 10"/>
          <p:cNvSpPr txBox="1"/>
          <p:nvPr/>
        </p:nvSpPr>
        <p:spPr>
          <a:xfrm rot="2515974">
            <a:off x="9891298" y="2211636"/>
            <a:ext cx="140775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כרובית</a:t>
            </a:r>
            <a:endParaRPr lang="he-IL" sz="3600" dirty="0"/>
          </a:p>
        </p:txBody>
      </p:sp>
      <p:sp>
        <p:nvSpPr>
          <p:cNvPr id="12" name="TextBox 11"/>
          <p:cNvSpPr txBox="1"/>
          <p:nvPr/>
        </p:nvSpPr>
        <p:spPr>
          <a:xfrm rot="19392657">
            <a:off x="2183768" y="663678"/>
            <a:ext cx="869149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בצל</a:t>
            </a:r>
            <a:endParaRPr lang="he-IL" sz="3600" dirty="0"/>
          </a:p>
        </p:txBody>
      </p:sp>
      <p:sp>
        <p:nvSpPr>
          <p:cNvPr id="13" name="TextBox 12"/>
          <p:cNvSpPr txBox="1"/>
          <p:nvPr/>
        </p:nvSpPr>
        <p:spPr>
          <a:xfrm rot="866911">
            <a:off x="1195313" y="4321900"/>
            <a:ext cx="100219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he-IL" sz="3600" dirty="0" smtClean="0"/>
              <a:t>חסה</a:t>
            </a:r>
            <a:endParaRPr lang="he-IL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271202" y="5766619"/>
            <a:ext cx="471664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2400" dirty="0" smtClean="0"/>
              <a:t>אני פרי כי אני </a:t>
            </a:r>
            <a:r>
              <a:rPr lang="he-IL" sz="2800" dirty="0" smtClean="0"/>
              <a:t>נושא</a:t>
            </a:r>
            <a:r>
              <a:rPr lang="he-IL" sz="2400" u="sng" dirty="0" smtClean="0"/>
              <a:t>                          </a:t>
            </a:r>
            <a:endParaRPr lang="he-IL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618342" y="5766619"/>
            <a:ext cx="881973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2400" dirty="0" smtClean="0"/>
              <a:t>זרעים</a:t>
            </a:r>
            <a:endParaRPr lang="he-IL" sz="2400" dirty="0"/>
          </a:p>
        </p:txBody>
      </p:sp>
      <p:pic>
        <p:nvPicPr>
          <p:cNvPr id="16" name="תמונה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724" y="1047694"/>
            <a:ext cx="1565380" cy="1518739"/>
          </a:xfrm>
          <a:prstGeom prst="rect">
            <a:avLst/>
          </a:prstGeom>
        </p:spPr>
      </p:pic>
      <p:pic>
        <p:nvPicPr>
          <p:cNvPr id="17" name="תמונה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5124" y="2281319"/>
            <a:ext cx="1566808" cy="1518036"/>
          </a:xfrm>
          <a:prstGeom prst="rect">
            <a:avLst/>
          </a:prstGeom>
        </p:spPr>
      </p:pic>
      <p:pic>
        <p:nvPicPr>
          <p:cNvPr id="18" name="תמונה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557" y="568376"/>
            <a:ext cx="1566808" cy="1518036"/>
          </a:xfrm>
          <a:prstGeom prst="rect">
            <a:avLst/>
          </a:prstGeom>
        </p:spPr>
      </p:pic>
      <p:pic>
        <p:nvPicPr>
          <p:cNvPr id="19" name="תמונה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8775" y="3408060"/>
            <a:ext cx="1566808" cy="1518036"/>
          </a:xfrm>
          <a:prstGeom prst="rect">
            <a:avLst/>
          </a:prstGeom>
        </p:spPr>
      </p:pic>
      <p:pic>
        <p:nvPicPr>
          <p:cNvPr id="20" name="תמונה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792" y="2754421"/>
            <a:ext cx="1566808" cy="151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32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28565" y="457200"/>
            <a:ext cx="2571538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200" dirty="0" smtClean="0"/>
              <a:t>שאלות פתוחות</a:t>
            </a:r>
            <a:endParaRPr lang="he-IL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643743" y="1740309"/>
            <a:ext cx="9144001" cy="206210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342900" indent="-342900">
              <a:buAutoNum type="arabicPeriod"/>
            </a:pPr>
            <a:r>
              <a:rPr lang="he-IL" sz="3200" dirty="0" smtClean="0"/>
              <a:t>א. מהם החומרים הנוצרים בתהליך הפוטוסינתזה?</a:t>
            </a:r>
            <a:endParaRPr lang="he-IL" sz="3200" dirty="0"/>
          </a:p>
          <a:p>
            <a:pPr marL="342900" indent="-342900">
              <a:buAutoNum type="arabicPeriod"/>
            </a:pPr>
            <a:endParaRPr lang="he-IL" sz="3200" dirty="0" smtClean="0"/>
          </a:p>
          <a:p>
            <a:r>
              <a:rPr lang="he-IL" sz="3200" dirty="0"/>
              <a:t> </a:t>
            </a:r>
            <a:r>
              <a:rPr lang="he-IL" sz="3200" dirty="0" smtClean="0"/>
              <a:t> ב. מדוע תהליך זה חשוב לצמחים ולשאר היצורים החיים?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188" y="4368013"/>
            <a:ext cx="11341510" cy="107721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he-IL" sz="3200" dirty="0" smtClean="0"/>
              <a:t>יעל קטפה פרחי סביון להכנת זר ליום הולדת. מה יקרה לצמחי הסביון שנותרו ללא הפרחים?</a:t>
            </a:r>
            <a:endParaRPr lang="he-IL" sz="3200" dirty="0"/>
          </a:p>
        </p:txBody>
      </p:sp>
    </p:spTree>
    <p:extLst>
      <p:ext uri="{BB962C8B-B14F-4D97-AF65-F5344CB8AC3E}">
        <p14:creationId xmlns:p14="http://schemas.microsoft.com/office/powerpoint/2010/main" val="363528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44701" y="191729"/>
            <a:ext cx="3057247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2800" dirty="0" smtClean="0"/>
              <a:t>השלם את המשפטים</a:t>
            </a:r>
            <a:endParaRPr lang="he-IL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790409" y="1024764"/>
            <a:ext cx="5227777" cy="550920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>
              <a:buAutoNum type="arabicPeriod"/>
            </a:pPr>
            <a:r>
              <a:rPr lang="he-IL" sz="3200" dirty="0" smtClean="0"/>
              <a:t>החלק האכיל בצנונית הוא:</a:t>
            </a:r>
          </a:p>
          <a:p>
            <a:endParaRPr lang="he-IL" sz="3200" dirty="0" smtClean="0"/>
          </a:p>
          <a:p>
            <a:pPr marL="342900" indent="-342900">
              <a:buAutoNum type="arabicPeriod"/>
            </a:pPr>
            <a:r>
              <a:rPr lang="he-IL" sz="3200" dirty="0" smtClean="0"/>
              <a:t>החלק האכיל בגזר הוא:</a:t>
            </a:r>
          </a:p>
          <a:p>
            <a:pPr marL="342900" indent="-342900">
              <a:buAutoNum type="arabicPeriod"/>
            </a:pPr>
            <a:endParaRPr lang="he-IL" sz="3200" dirty="0" smtClean="0"/>
          </a:p>
          <a:p>
            <a:pPr marL="342900" indent="-342900">
              <a:buAutoNum type="arabicPeriod"/>
            </a:pPr>
            <a:r>
              <a:rPr lang="he-IL" sz="3200" dirty="0" smtClean="0"/>
              <a:t>החלק האכיל בכרובית הוא:</a:t>
            </a:r>
          </a:p>
          <a:p>
            <a:pPr marL="342900" indent="-342900">
              <a:buAutoNum type="arabicPeriod"/>
            </a:pPr>
            <a:endParaRPr lang="he-IL" sz="3200" dirty="0" smtClean="0"/>
          </a:p>
          <a:p>
            <a:pPr marL="342900" indent="-342900">
              <a:buAutoNum type="arabicPeriod"/>
            </a:pPr>
            <a:r>
              <a:rPr lang="he-IL" sz="3200" dirty="0" smtClean="0"/>
              <a:t>החלק האכיל בפטרוזיליה הוא:</a:t>
            </a:r>
          </a:p>
          <a:p>
            <a:pPr marL="342900" indent="-342900">
              <a:buAutoNum type="arabicPeriod"/>
            </a:pPr>
            <a:endParaRPr lang="he-IL" sz="3200" dirty="0" smtClean="0"/>
          </a:p>
          <a:p>
            <a:pPr marL="342900" indent="-342900">
              <a:buAutoNum type="arabicPeriod"/>
            </a:pPr>
            <a:r>
              <a:rPr lang="he-IL" sz="3200" dirty="0" smtClean="0"/>
              <a:t>החלק האכיל </a:t>
            </a:r>
            <a:r>
              <a:rPr lang="he-IL" sz="3200" dirty="0" err="1" smtClean="0"/>
              <a:t>בעגבניה</a:t>
            </a:r>
            <a:r>
              <a:rPr lang="he-IL" sz="3200" dirty="0" smtClean="0"/>
              <a:t> הוא:</a:t>
            </a:r>
          </a:p>
          <a:p>
            <a:pPr marL="342900" indent="-342900">
              <a:buAutoNum type="arabicPeriod"/>
            </a:pPr>
            <a:endParaRPr lang="he-IL" sz="3200" dirty="0" smtClean="0"/>
          </a:p>
          <a:p>
            <a:pPr marL="342900" indent="-342900">
              <a:buAutoNum type="arabicPeriod"/>
            </a:pPr>
            <a:r>
              <a:rPr lang="he-IL" sz="3200" dirty="0" smtClean="0"/>
              <a:t>החלק האכיל בחסה הוא:</a:t>
            </a:r>
            <a:endParaRPr lang="he-IL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485094" y="1060302"/>
            <a:ext cx="955711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2800" dirty="0" smtClean="0"/>
              <a:t>שורש</a:t>
            </a:r>
            <a:endParaRPr lang="he-IL" sz="2800" dirty="0"/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409" y="1904238"/>
            <a:ext cx="1188823" cy="7559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85094" y="3016462"/>
            <a:ext cx="777777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he-IL" sz="2800" dirty="0" smtClean="0"/>
              <a:t>פרח</a:t>
            </a:r>
            <a:endParaRPr lang="he-IL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028878" y="4073866"/>
            <a:ext cx="845104" cy="523220"/>
          </a:xfrm>
          <a:prstGeom prst="rect">
            <a:avLst/>
          </a:prstGeom>
          <a:solidFill>
            <a:schemeClr val="accent6"/>
          </a:solidFill>
        </p:spPr>
        <p:txBody>
          <a:bodyPr wrap="none" rtlCol="1">
            <a:spAutoFit/>
          </a:bodyPr>
          <a:lstStyle/>
          <a:p>
            <a:r>
              <a:rPr lang="he-IL" sz="2800" dirty="0" smtClean="0"/>
              <a:t>עלים</a:t>
            </a:r>
            <a:endParaRPr lang="he-IL" sz="2800" dirty="0"/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5293" y="5944449"/>
            <a:ext cx="1085182" cy="7498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14749" y="4972622"/>
            <a:ext cx="718466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200" dirty="0" smtClean="0"/>
              <a:t>פרי</a:t>
            </a:r>
            <a:endParaRPr lang="he-IL" sz="3200" dirty="0"/>
          </a:p>
        </p:txBody>
      </p:sp>
    </p:spTree>
    <p:extLst>
      <p:ext uri="{BB962C8B-B14F-4D97-AF65-F5344CB8AC3E}">
        <p14:creationId xmlns:p14="http://schemas.microsoft.com/office/powerpoint/2010/main" val="369317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64488" y="496140"/>
            <a:ext cx="1991034" cy="110799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he-IL" sz="6600" dirty="0" smtClean="0"/>
              <a:t>הזרע</a:t>
            </a:r>
            <a:endParaRPr lang="he-IL" sz="6600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900" y="103239"/>
            <a:ext cx="2909825" cy="1936356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045" y="235667"/>
            <a:ext cx="2461203" cy="1893972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4"/>
          <a:srcRect t="10484"/>
          <a:stretch/>
        </p:blipFill>
        <p:spPr>
          <a:xfrm>
            <a:off x="3462584" y="2159681"/>
            <a:ext cx="2550287" cy="2001461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525" y="2210883"/>
            <a:ext cx="2956223" cy="1977982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3128" y="4221144"/>
            <a:ext cx="2004597" cy="2311521"/>
          </a:xfrm>
          <a:prstGeom prst="rect">
            <a:avLst/>
          </a:prstGeom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525" y="4365265"/>
            <a:ext cx="2619375" cy="2163370"/>
          </a:xfrm>
          <a:prstGeom prst="rect">
            <a:avLst/>
          </a:prstGeom>
        </p:spPr>
      </p:pic>
      <p:pic>
        <p:nvPicPr>
          <p:cNvPr id="13" name="תמונה 12"/>
          <p:cNvPicPr>
            <a:picLocks noChangeAspect="1"/>
          </p:cNvPicPr>
          <p:nvPr/>
        </p:nvPicPr>
        <p:blipFill rotWithShape="1">
          <a:blip r:embed="rId8"/>
          <a:srcRect l="33767" t="12413" r="24982" b="30919"/>
          <a:stretch/>
        </p:blipFill>
        <p:spPr>
          <a:xfrm>
            <a:off x="6713608" y="4542503"/>
            <a:ext cx="2064347" cy="2124181"/>
          </a:xfrm>
          <a:prstGeom prst="rect">
            <a:avLst/>
          </a:prstGeom>
        </p:spPr>
      </p:pic>
      <p:pic>
        <p:nvPicPr>
          <p:cNvPr id="14" name="תמונה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26517" y="4656602"/>
            <a:ext cx="2683563" cy="2010082"/>
          </a:xfrm>
          <a:prstGeom prst="rect">
            <a:avLst/>
          </a:prstGeom>
        </p:spPr>
      </p:pic>
      <p:pic>
        <p:nvPicPr>
          <p:cNvPr id="15" name="תמונה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29082" y="1988065"/>
            <a:ext cx="3061846" cy="2284608"/>
          </a:xfrm>
          <a:prstGeom prst="rect">
            <a:avLst/>
          </a:prstGeom>
        </p:spPr>
      </p:pic>
      <p:pic>
        <p:nvPicPr>
          <p:cNvPr id="16" name="תמונה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2914" y="235667"/>
            <a:ext cx="2778332" cy="1848854"/>
          </a:xfrm>
          <a:prstGeom prst="rect">
            <a:avLst/>
          </a:prstGeom>
        </p:spPr>
      </p:pic>
      <p:pic>
        <p:nvPicPr>
          <p:cNvPr id="17" name="תמונה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2914" y="2269823"/>
            <a:ext cx="2770809" cy="191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2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1132" y="280218"/>
            <a:ext cx="4445449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200" dirty="0" smtClean="0"/>
              <a:t>במה זרעים שונים זה מזה?</a:t>
            </a:r>
            <a:endParaRPr lang="he-IL" sz="3200" dirty="0"/>
          </a:p>
        </p:txBody>
      </p:sp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327003"/>
              </p:ext>
            </p:extLst>
          </p:nvPr>
        </p:nvGraphicFramePr>
        <p:xfrm>
          <a:off x="1213648" y="1253611"/>
          <a:ext cx="9940415" cy="529467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88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8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8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80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880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58934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800" dirty="0" smtClean="0"/>
                        <a:t>אבוקדו</a:t>
                      </a:r>
                      <a:endParaRPr lang="he-I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800" dirty="0" smtClean="0"/>
                        <a:t>סביון</a:t>
                      </a:r>
                      <a:endParaRPr lang="he-I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800" dirty="0" smtClean="0"/>
                        <a:t>אבטיח</a:t>
                      </a:r>
                      <a:endParaRPr lang="he-I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800" dirty="0" smtClean="0"/>
                        <a:t>קוקוס </a:t>
                      </a:r>
                    </a:p>
                    <a:p>
                      <a:pPr rtl="1"/>
                      <a:r>
                        <a:rPr lang="he-IL" sz="2800" dirty="0" smtClean="0"/>
                        <a:t>הים</a:t>
                      </a:r>
                      <a:endParaRPr lang="he-IL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8934">
                <a:tc>
                  <a:txBody>
                    <a:bodyPr/>
                    <a:lstStyle/>
                    <a:p>
                      <a:pPr rtl="1"/>
                      <a:r>
                        <a:rPr lang="he-IL" sz="2800" dirty="0" smtClean="0"/>
                        <a:t>צבע </a:t>
                      </a:r>
                      <a:endParaRPr lang="he-I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8934">
                <a:tc>
                  <a:txBody>
                    <a:bodyPr/>
                    <a:lstStyle/>
                    <a:p>
                      <a:pPr rtl="1"/>
                      <a:r>
                        <a:rPr lang="he-IL" sz="2800" dirty="0" smtClean="0"/>
                        <a:t>כמות זרעים בפרי</a:t>
                      </a:r>
                      <a:endParaRPr lang="he-I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8934">
                <a:tc>
                  <a:txBody>
                    <a:bodyPr/>
                    <a:lstStyle/>
                    <a:p>
                      <a:pPr rtl="1"/>
                      <a:r>
                        <a:rPr lang="he-IL" sz="2800" dirty="0" smtClean="0"/>
                        <a:t>גודל</a:t>
                      </a:r>
                      <a:endParaRPr lang="he-I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8934">
                <a:tc>
                  <a:txBody>
                    <a:bodyPr/>
                    <a:lstStyle/>
                    <a:p>
                      <a:pPr rtl="1"/>
                      <a:r>
                        <a:rPr lang="he-IL" sz="2800" dirty="0" smtClean="0"/>
                        <a:t>צורה</a:t>
                      </a:r>
                      <a:endParaRPr lang="he-I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תמונה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609" y="1386348"/>
            <a:ext cx="638962" cy="738011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642" y="1309470"/>
            <a:ext cx="866214" cy="891766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 rotWithShape="1">
          <a:blip r:embed="rId4"/>
          <a:srcRect r="33276" b="29496"/>
          <a:stretch/>
        </p:blipFill>
        <p:spPr>
          <a:xfrm>
            <a:off x="3315920" y="1429285"/>
            <a:ext cx="784131" cy="652135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/>
        </p:nvPicPr>
        <p:blipFill rotWithShape="1">
          <a:blip r:embed="rId5"/>
          <a:srcRect l="19054" t="10481" r="13570" b="3293"/>
          <a:stretch/>
        </p:blipFill>
        <p:spPr>
          <a:xfrm>
            <a:off x="1319982" y="1401688"/>
            <a:ext cx="889185" cy="75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27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065" y="504640"/>
            <a:ext cx="6808763" cy="51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14464" y="5838093"/>
            <a:ext cx="8158004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he-IL" sz="4400" dirty="0" smtClean="0">
                <a:latin typeface="Guttman Keren" panose="02010401010101010101" pitchFamily="2" charset="-79"/>
                <a:cs typeface="Guttman Keren" panose="02010401010101010101" pitchFamily="2" charset="-79"/>
              </a:rPr>
              <a:t>השורש הוא החלק התחתון של הצמח</a:t>
            </a:r>
            <a:endParaRPr lang="he-IL" sz="4400" dirty="0">
              <a:latin typeface="Guttman Keren" panose="02010401010101010101" pitchFamily="2" charset="-79"/>
              <a:cs typeface="Guttman Keren" panose="02010401010101010101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7085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65" y="2860431"/>
            <a:ext cx="3680285" cy="3117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407" y="2275163"/>
            <a:ext cx="6431575" cy="428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22544" y="1137027"/>
            <a:ext cx="9129439" cy="83099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he-IL" sz="2400" dirty="0" smtClean="0"/>
              <a:t>בתוך הזרע נחבא עובר שביום מן הימים, בתנאים המתאימים, יהפוך לצמח שלם על כל חלקיו: שורש, גבעול, עלה, פרח ופרי</a:t>
            </a:r>
            <a:endParaRPr lang="he-IL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806707" y="188799"/>
            <a:ext cx="2645276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4800" dirty="0" smtClean="0"/>
              <a:t>חלקי</a:t>
            </a:r>
            <a:r>
              <a:rPr lang="he-IL" sz="2000" dirty="0" smtClean="0"/>
              <a:t> </a:t>
            </a:r>
            <a:r>
              <a:rPr lang="he-IL" sz="4800" dirty="0" smtClean="0"/>
              <a:t>הזרע</a:t>
            </a:r>
            <a:endParaRPr lang="he-IL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8668706" y="3020412"/>
            <a:ext cx="1008184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1">
            <a:spAutoFit/>
          </a:bodyPr>
          <a:lstStyle/>
          <a:p>
            <a:r>
              <a:rPr lang="he-IL" sz="3200" dirty="0" smtClean="0">
                <a:solidFill>
                  <a:schemeClr val="bg1"/>
                </a:solidFill>
              </a:rPr>
              <a:t>עובר</a:t>
            </a:r>
            <a:endParaRPr lang="he-IL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2519" y="3834246"/>
            <a:ext cx="1173719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200" dirty="0" smtClean="0"/>
              <a:t>קליפה</a:t>
            </a:r>
            <a:endParaRPr lang="he-IL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9676890" y="5328083"/>
            <a:ext cx="1487908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2800" dirty="0" smtClean="0"/>
              <a:t>מלאי מזון</a:t>
            </a:r>
            <a:endParaRPr lang="he-IL" sz="2800" dirty="0"/>
          </a:p>
        </p:txBody>
      </p:sp>
    </p:spTree>
    <p:extLst>
      <p:ext uri="{BB962C8B-B14F-4D97-AF65-F5344CB8AC3E}">
        <p14:creationId xmlns:p14="http://schemas.microsoft.com/office/powerpoint/2010/main" val="172493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74000">
              <a:schemeClr val="accent2">
                <a:lumMod val="50000"/>
              </a:schemeClr>
            </a:gs>
            <a:gs pos="83000">
              <a:schemeClr val="accent2">
                <a:lumMod val="50000"/>
              </a:schemeClr>
            </a:gs>
            <a:gs pos="100000">
              <a:schemeClr val="accent2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/>
          <a:srcRect l="356" t="7825" r="-1" b="-30"/>
          <a:stretch/>
        </p:blipFill>
        <p:spPr>
          <a:xfrm>
            <a:off x="6156594" y="1999979"/>
            <a:ext cx="2387111" cy="3812345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483" y="1945616"/>
            <a:ext cx="3310744" cy="44200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87414" y="560732"/>
            <a:ext cx="2994731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he-IL" sz="4400" dirty="0" smtClean="0">
                <a:latin typeface="Guttman Keren" panose="02010401010101010101" pitchFamily="2" charset="-79"/>
                <a:cs typeface="Guttman Keren" panose="02010401010101010101" pitchFamily="2" charset="-79"/>
              </a:rPr>
              <a:t>שורש שיפודי</a:t>
            </a:r>
            <a:endParaRPr lang="he-IL" sz="4400" dirty="0">
              <a:latin typeface="Guttman Keren" panose="02010401010101010101" pitchFamily="2" charset="-79"/>
              <a:cs typeface="Guttman Keren" panose="02010401010101010101" pitchFamily="2" charset="-79"/>
            </a:endParaRP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9255" y="1743014"/>
            <a:ext cx="2001518" cy="4069310"/>
          </a:xfrm>
          <a:prstGeom prst="rect">
            <a:avLst/>
          </a:prstGeom>
        </p:spPr>
      </p:pic>
      <p:sp>
        <p:nvSpPr>
          <p:cNvPr id="9" name="הסבר אליפטי 8"/>
          <p:cNvSpPr/>
          <p:nvPr/>
        </p:nvSpPr>
        <p:spPr>
          <a:xfrm>
            <a:off x="3502855" y="883897"/>
            <a:ext cx="2335237" cy="163033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TextBox 7"/>
          <p:cNvSpPr txBox="1"/>
          <p:nvPr/>
        </p:nvSpPr>
        <p:spPr>
          <a:xfrm>
            <a:off x="3910708" y="1129238"/>
            <a:ext cx="140677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 smtClean="0">
                <a:latin typeface="Guttman Yad-Brush" panose="02010401010101010101" pitchFamily="2" charset="-79"/>
                <a:cs typeface="Guttman Yad-Brush" panose="02010401010101010101" pitchFamily="2" charset="-79"/>
              </a:rPr>
              <a:t>גם אני שורש שיפודי!</a:t>
            </a:r>
            <a:endParaRPr lang="he-IL" sz="2800" dirty="0">
              <a:latin typeface="Guttman Yad-Brush" panose="02010401010101010101" pitchFamily="2" charset="-79"/>
              <a:cs typeface="Guttman Yad-Brush" panose="02010401010101010101" pitchFamily="2" charset="-79"/>
            </a:endParaRPr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46551" y="488084"/>
            <a:ext cx="2359356" cy="18533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78881" y="1006567"/>
            <a:ext cx="169469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2800" dirty="0" smtClean="0">
                <a:latin typeface="Guttman Yad-Brush" panose="02010401010101010101" pitchFamily="2" charset="-79"/>
                <a:cs typeface="Guttman Yad-Brush" panose="02010401010101010101" pitchFamily="2" charset="-79"/>
              </a:rPr>
              <a:t>וגם אני!</a:t>
            </a:r>
            <a:endParaRPr lang="he-IL" sz="2800" dirty="0">
              <a:latin typeface="Guttman Yad-Brush" panose="02010401010101010101" pitchFamily="2" charset="-79"/>
              <a:cs typeface="Guttman Yad-Brush" panose="02010401010101010101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9300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/>
          <a:srcRect t="2710" b="-2710"/>
          <a:stretch/>
        </p:blipFill>
        <p:spPr>
          <a:xfrm>
            <a:off x="439205" y="1734152"/>
            <a:ext cx="2542252" cy="3633531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3"/>
          <a:srcRect l="8574" r="7192"/>
          <a:stretch/>
        </p:blipFill>
        <p:spPr>
          <a:xfrm>
            <a:off x="3474721" y="2813538"/>
            <a:ext cx="4206240" cy="22078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48538" y="590844"/>
            <a:ext cx="287290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he-IL" sz="4000" dirty="0" smtClean="0">
                <a:latin typeface="Guttman Keren" panose="02010401010101010101" pitchFamily="2" charset="-79"/>
                <a:cs typeface="Guttman Keren" panose="02010401010101010101" pitchFamily="2" charset="-79"/>
              </a:rPr>
              <a:t>ציצת שורשים</a:t>
            </a:r>
            <a:endParaRPr lang="he-IL" sz="4000" dirty="0">
              <a:latin typeface="Guttman Keren" panose="02010401010101010101" pitchFamily="2" charset="-79"/>
              <a:cs typeface="Guttman Keren" panose="02010401010101010101" pitchFamily="2" charset="-79"/>
            </a:endParaRPr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0434" y="2080478"/>
            <a:ext cx="3361006" cy="294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64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64263" y="393175"/>
            <a:ext cx="374974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4800" dirty="0" smtClean="0">
                <a:latin typeface="Guttman Keren" panose="02010401010101010101" pitchFamily="2" charset="-79"/>
                <a:cs typeface="Guttman Keren" panose="02010401010101010101" pitchFamily="2" charset="-79"/>
              </a:rPr>
              <a:t>תפקידי השורש</a:t>
            </a:r>
            <a:endParaRPr lang="he-IL" sz="4800" dirty="0">
              <a:latin typeface="Guttman Keren" panose="02010401010101010101" pitchFamily="2" charset="-79"/>
              <a:cs typeface="Guttman Keren" panose="02010401010101010101" pitchFamily="2" charset="-79"/>
            </a:endParaRP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3335" y="1420837"/>
            <a:ext cx="4179179" cy="41791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761864" y="5946963"/>
            <a:ext cx="5069016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3200" dirty="0" smtClean="0"/>
              <a:t>קליטת מים ומינרלים מן הקרקע</a:t>
            </a:r>
            <a:endParaRPr lang="he-IL" sz="3200" dirty="0"/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04891">
            <a:off x="876266" y="874947"/>
            <a:ext cx="3163476" cy="41864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8050" y="5600016"/>
            <a:ext cx="5901396" cy="1077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he-IL" sz="3200" dirty="0" smtClean="0"/>
              <a:t>משמש כעוגן לצמחים במקום גידולם, מעניק להם יציבות ואחיזה בקרקע</a:t>
            </a:r>
            <a:endParaRPr lang="he-IL" sz="3200" dirty="0"/>
          </a:p>
        </p:txBody>
      </p:sp>
    </p:spTree>
    <p:extLst>
      <p:ext uri="{BB962C8B-B14F-4D97-AF65-F5344CB8AC3E}">
        <p14:creationId xmlns:p14="http://schemas.microsoft.com/office/powerpoint/2010/main" val="138121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27" y="1797897"/>
            <a:ext cx="5041144" cy="3775992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026" y="1857093"/>
            <a:ext cx="5133975" cy="3657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48248" y="492369"/>
            <a:ext cx="4742004" cy="76944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4400" dirty="0" smtClean="0">
                <a:latin typeface="Guttman Keren" panose="02010401010101010101" pitchFamily="2" charset="-79"/>
                <a:cs typeface="Guttman Keren" panose="02010401010101010101" pitchFamily="2" charset="-79"/>
              </a:rPr>
              <a:t>השורש כאיבר אגירה</a:t>
            </a:r>
            <a:endParaRPr lang="he-IL" sz="4400" dirty="0">
              <a:latin typeface="Guttman Keren" panose="02010401010101010101" pitchFamily="2" charset="-79"/>
              <a:cs typeface="Guttman Keren" panose="02010401010101010101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9895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2"/>
          <a:srcRect l="17940"/>
          <a:stretch/>
        </p:blipFill>
        <p:spPr>
          <a:xfrm>
            <a:off x="8342614" y="1064826"/>
            <a:ext cx="3681349" cy="5598846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3"/>
          <a:srcRect l="-1229" t="12331" r="-11565" b="13467"/>
          <a:stretch/>
        </p:blipFill>
        <p:spPr>
          <a:xfrm rot="7616291">
            <a:off x="34906" y="2258604"/>
            <a:ext cx="4755914" cy="3128643"/>
          </a:xfrm>
          <a:prstGeom prst="rect">
            <a:avLst/>
          </a:prstGeom>
        </p:spPr>
      </p:pic>
      <p:sp>
        <p:nvSpPr>
          <p:cNvPr id="9" name="מלבן 8"/>
          <p:cNvSpPr/>
          <p:nvPr/>
        </p:nvSpPr>
        <p:spPr>
          <a:xfrm>
            <a:off x="4810804" y="1213419"/>
            <a:ext cx="2876796" cy="526297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e-IL" sz="4800" dirty="0" smtClean="0"/>
              <a:t>מוביל </a:t>
            </a:r>
            <a:r>
              <a:rPr lang="he-IL" sz="4800" dirty="0"/>
              <a:t>את המים והמינרלים מהשורש לכל שאר חלקי הצמח.</a:t>
            </a:r>
          </a:p>
        </p:txBody>
      </p:sp>
      <p:pic>
        <p:nvPicPr>
          <p:cNvPr id="12" name="תמונה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9262" y="0"/>
            <a:ext cx="2426418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25887" y="1216561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he-IL"/>
          </a:p>
        </p:txBody>
      </p:sp>
      <p:sp>
        <p:nvSpPr>
          <p:cNvPr id="2" name="מלבן 1"/>
          <p:cNvSpPr/>
          <p:nvPr/>
        </p:nvSpPr>
        <p:spPr>
          <a:xfrm>
            <a:off x="6294121" y="1585893"/>
            <a:ext cx="5034938" cy="37856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e-IL" sz="6000" dirty="0"/>
              <a:t>מ</a:t>
            </a:r>
            <a:r>
              <a:rPr lang="he-IL" sz="6000" dirty="0" smtClean="0"/>
              <a:t>שמש </a:t>
            </a:r>
            <a:r>
              <a:rPr lang="he-IL" sz="6000" dirty="0"/>
              <a:t>אחיזה, </a:t>
            </a:r>
            <a:endParaRPr lang="he-IL" sz="6000" dirty="0" smtClean="0"/>
          </a:p>
          <a:p>
            <a:r>
              <a:rPr lang="he-IL" sz="6000" dirty="0" smtClean="0"/>
              <a:t>"</a:t>
            </a:r>
            <a:r>
              <a:rPr lang="he-IL" sz="6000" dirty="0"/>
              <a:t>עמוד שדרה" </a:t>
            </a:r>
            <a:r>
              <a:rPr lang="he-IL" sz="6000" dirty="0" smtClean="0"/>
              <a:t>לעלים, לפרחים ולפירות</a:t>
            </a:r>
            <a:endParaRPr lang="he-IL" sz="6000" dirty="0"/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 rotWithShape="1">
          <a:blip r:embed="rId2"/>
          <a:srcRect l="26589" t="4964" r="12826" b="4342"/>
          <a:stretch/>
        </p:blipFill>
        <p:spPr>
          <a:xfrm>
            <a:off x="427511" y="731773"/>
            <a:ext cx="4857007" cy="56526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609526" y="385564"/>
            <a:ext cx="1896674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he-IL" sz="4800" dirty="0" smtClean="0"/>
              <a:t>הגבעול</a:t>
            </a:r>
            <a:endParaRPr lang="he-IL" sz="4800" dirty="0"/>
          </a:p>
        </p:txBody>
      </p:sp>
    </p:spTree>
    <p:extLst>
      <p:ext uri="{BB962C8B-B14F-4D97-AF65-F5344CB8AC3E}">
        <p14:creationId xmlns:p14="http://schemas.microsoft.com/office/powerpoint/2010/main" val="61632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581</Words>
  <Application>Microsoft Office PowerPoint</Application>
  <PresentationFormat>מסך רחב</PresentationFormat>
  <Paragraphs>130</Paragraphs>
  <Slides>30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Guttman Keren</vt:lpstr>
      <vt:lpstr>Guttman Yad-Brush</vt:lpstr>
      <vt:lpstr>Times New Roman</vt:lpstr>
      <vt:lpstr>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Einav Levi</dc:creator>
  <cp:lastModifiedBy>רונית נעמן נאמן</cp:lastModifiedBy>
  <cp:revision>72</cp:revision>
  <dcterms:created xsi:type="dcterms:W3CDTF">2016-01-27T19:09:08Z</dcterms:created>
  <dcterms:modified xsi:type="dcterms:W3CDTF">2019-03-25T10:10:52Z</dcterms:modified>
</cp:coreProperties>
</file>