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0" r:id="rId1"/>
  </p:sldMasterIdLst>
  <p:sldIdLst>
    <p:sldId id="256" r:id="rId2"/>
    <p:sldId id="269" r:id="rId3"/>
    <p:sldId id="271" r:id="rId4"/>
    <p:sldId id="273" r:id="rId5"/>
    <p:sldId id="275" r:id="rId6"/>
    <p:sldId id="270" r:id="rId7"/>
    <p:sldId id="274" r:id="rId8"/>
    <p:sldId id="268" r:id="rId9"/>
    <p:sldId id="257" r:id="rId10"/>
    <p:sldId id="258" r:id="rId11"/>
    <p:sldId id="259" r:id="rId12"/>
    <p:sldId id="260" r:id="rId13"/>
    <p:sldId id="261" r:id="rId14"/>
    <p:sldId id="263" r:id="rId15"/>
    <p:sldId id="267" r:id="rId16"/>
    <p:sldId id="265" r:id="rId17"/>
    <p:sldId id="264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ורד מסחרי" initials="ומ" lastIdx="1" clrIdx="0">
    <p:extLst>
      <p:ext uri="{19B8F6BF-5375-455C-9EA6-DF929625EA0E}">
        <p15:presenceInfo xmlns:p15="http://schemas.microsoft.com/office/powerpoint/2012/main" userId="ורד מסחרי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1676"/>
    <a:srgbClr val="C72C85"/>
    <a:srgbClr val="FFFF00"/>
    <a:srgbClr val="FF9966"/>
    <a:srgbClr val="000066"/>
    <a:srgbClr val="0000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00" autoAdjust="0"/>
    <p:restoredTop sz="94660"/>
  </p:normalViewPr>
  <p:slideViewPr>
    <p:cSldViewPr>
      <p:cViewPr varScale="1">
        <p:scale>
          <a:sx n="72" d="100"/>
          <a:sy n="72" d="100"/>
        </p:scale>
        <p:origin x="16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0.xml"/><Relationship Id="rId1" Type="http://schemas.openxmlformats.org/officeDocument/2006/relationships/slide" Target="slides/slide9.xml"/><Relationship Id="rId6" Type="http://schemas.openxmlformats.org/officeDocument/2006/relationships/slide" Target="slides/slide16.xml"/><Relationship Id="rId5" Type="http://schemas.openxmlformats.org/officeDocument/2006/relationships/slide" Target="slides/slide14.xml"/><Relationship Id="rId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ADDA39-0E15-4EF7-B371-633DAE08FEFD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915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12016-10EE-4438-8B1B-B2E2997488B7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6595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12016-10EE-4438-8B1B-B2E2997488B7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678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12016-10EE-4438-8B1B-B2E2997488B7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370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12016-10EE-4438-8B1B-B2E2997488B7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6901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12016-10EE-4438-8B1B-B2E2997488B7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065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29986-F513-4344-9B8A-7B49BA5248F0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559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4284DA-7DAE-4F1A-A542-CB90FBA8A1F8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87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he-I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7C853D-AB2A-418B-B66C-23DACB1DE1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C34090-D6DB-41D0-98E6-B0DEDEC90A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C693EC-124C-43F4-B4A5-90ED2F2A71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3A503-80FD-4CED-A9B9-FC7BC79B213B}" type="slidenum">
              <a:rPr lang="he-IL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022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860F69F-554E-46A6-A4A6-DD91D753A6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A1CE14C-8953-4A37-A9FD-B82E3F9FAA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9318710-B6BE-4453-9911-3F67418207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18559-C5CA-403F-B044-22DECE05824C}" type="slidenum">
              <a:rPr lang="he-IL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028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1CC22-2AAF-4AA0-B0C8-0310455175D3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21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476B39-8B41-4BDF-A8DB-BF45C1E2E10C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21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1E6D6-EAFA-40DB-8488-78AEC8E4FCFF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886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A48C8-2D57-4216-9678-293132CF51C2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53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08DE45-A96D-47CA-BAFF-B44AFE019FC2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71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C5D764-382A-41C0-86AF-72F456BA7FB9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00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41EFDF-AA43-4665-8430-264FE45D6DE5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647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D62B0-A842-4FCF-9830-27B62EEE6C72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545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23C12016-10EE-4438-8B1B-B2E2997488B7}" type="slidenum">
              <a:rPr lang="he-IL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523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o2IP7f23-8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trZqOmASq1s?t=554" TargetMode="Externa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5F7022A-6BD1-47FA-A2ED-B604CE6C0E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6164" y="620688"/>
            <a:ext cx="6347713" cy="1320800"/>
          </a:xfrm>
        </p:spPr>
        <p:txBody>
          <a:bodyPr>
            <a:normAutofit/>
          </a:bodyPr>
          <a:lstStyle/>
          <a:p>
            <a:pPr algn="ctr" rtl="1" eaLnBrk="1" hangingPunct="1"/>
            <a:r>
              <a:rPr lang="he-IL" altLang="en-US" sz="8000" b="1" dirty="0">
                <a:solidFill>
                  <a:srgbClr val="C72C85"/>
                </a:solidFill>
              </a:rPr>
              <a:t>חלקי הפרח</a:t>
            </a:r>
            <a:endParaRPr lang="en-US" altLang="en-US" sz="8000" b="1" dirty="0">
              <a:solidFill>
                <a:srgbClr val="C72C85"/>
              </a:solidFill>
            </a:endParaRPr>
          </a:p>
        </p:txBody>
      </p:sp>
      <p:pic>
        <p:nvPicPr>
          <p:cNvPr id="3074" name="Picture 2" descr="Image result for flower bouquet caricature">
            <a:extLst>
              <a:ext uri="{FF2B5EF4-FFF2-40B4-BE49-F238E27FC236}">
                <a16:creationId xmlns:a16="http://schemas.microsoft.com/office/drawing/2014/main" id="{A4354CCD-619B-4CB3-8604-624183E093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2960" y="2204864"/>
            <a:ext cx="4580778" cy="458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6F4968-5D79-4890-89FC-5D6E394E398A}"/>
              </a:ext>
            </a:extLst>
          </p:cNvPr>
          <p:cNvSpPr txBox="1"/>
          <p:nvPr/>
        </p:nvSpPr>
        <p:spPr>
          <a:xfrm>
            <a:off x="5796031" y="3408365"/>
            <a:ext cx="2115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he-IL" b="1" dirty="0">
                <a:solidFill>
                  <a:schemeClr val="accent1">
                    <a:lumMod val="50000"/>
                  </a:schemeClr>
                </a:solidFill>
              </a:rPr>
              <a:t>למה אנחנו אוהבים לקבל פרחים?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DC958E1-22AA-47E8-9DC5-87B364F1B2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772400" cy="731168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האבקה עצמית</a:t>
            </a:r>
            <a:endParaRPr lang="en-US" altLang="en-US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6A42A7A7-8725-41C8-A105-64939D477C1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5496" y="991817"/>
            <a:ext cx="8420472" cy="2581199"/>
          </a:xfrm>
        </p:spPr>
        <p:txBody>
          <a:bodyPr>
            <a:normAutofit fontScale="92500" lnSpcReduction="20000"/>
          </a:bodyPr>
          <a:lstStyle/>
          <a:p>
            <a:pPr algn="r" rtl="1" eaLnBrk="1" hangingPunct="1"/>
            <a:r>
              <a:rPr lang="he-IL" altLang="en-US" sz="2800" dirty="0"/>
              <a:t>האבקה עצמית מתבצעת בפרחים שהם דו זוויגיים (גם זכר וגם נקבה).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בהאבקה עצמית גרגרי אבקה מהאבקנים ומגיעים אל הצלקת הסמוכה  באותו פרח.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פרחים אלו כמובן מכילים גם אבקנים וגם עֱלי.</a:t>
            </a:r>
            <a:endParaRPr lang="en-US" altLang="en-US" sz="2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043A57-786B-4582-BCB5-443D50B9A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323" y="3451515"/>
            <a:ext cx="466088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3D244A7-6635-46C6-BC84-C0F379B4C9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1600" y="110666"/>
            <a:ext cx="6347713" cy="731168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האבקה זרה</a:t>
            </a:r>
            <a:endParaRPr lang="en-US" altLang="en-US" dirty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ED8A5F9-17FD-417C-A063-209791BAFE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512" y="841835"/>
            <a:ext cx="8420869" cy="3163229"/>
          </a:xfrm>
        </p:spPr>
        <p:txBody>
          <a:bodyPr>
            <a:normAutofit fontScale="77500" lnSpcReduction="20000"/>
          </a:bodyPr>
          <a:lstStyle/>
          <a:p>
            <a:pPr algn="r" rtl="1" eaLnBrk="1" hangingPunct="1">
              <a:lnSpc>
                <a:spcPct val="90000"/>
              </a:lnSpc>
            </a:pPr>
            <a:r>
              <a:rPr lang="he-IL" altLang="en-US" sz="2800" dirty="0"/>
              <a:t>האבקה שבה גרגרי אבקה מצמח אחד עוברים לצלקות של פרח בצמח אחר מאותו סוג.</a:t>
            </a:r>
          </a:p>
          <a:p>
            <a:pPr algn="r" rtl="1" eaLnBrk="1" hangingPunct="1">
              <a:lnSpc>
                <a:spcPct val="90000"/>
              </a:lnSpc>
            </a:pPr>
            <a:endParaRPr lang="he-IL" altLang="en-US" sz="1200" dirty="0"/>
          </a:p>
          <a:p>
            <a:pPr algn="r" rtl="1" eaLnBrk="1" hangingPunct="1">
              <a:lnSpc>
                <a:spcPct val="90000"/>
              </a:lnSpc>
            </a:pPr>
            <a:r>
              <a:rPr lang="he-IL" altLang="en-US" sz="2800" dirty="0"/>
              <a:t>בהאבקה זרה גרגירי האבקה עוברים בין הפרחים השונים בשיטות שונות.</a:t>
            </a:r>
          </a:p>
          <a:p>
            <a:pPr algn="r" rtl="1" eaLnBrk="1" hangingPunct="1">
              <a:lnSpc>
                <a:spcPct val="90000"/>
              </a:lnSpc>
            </a:pPr>
            <a:endParaRPr lang="he-IL" altLang="en-US" sz="1200" dirty="0"/>
          </a:p>
          <a:p>
            <a:pPr algn="r" rtl="1" eaLnBrk="1" hangingPunct="1">
              <a:lnSpc>
                <a:spcPct val="90000"/>
              </a:lnSpc>
            </a:pPr>
            <a:r>
              <a:rPr lang="he-IL" altLang="en-US" sz="2800" dirty="0"/>
              <a:t>השיטות הנפוצות הן האבקה על ידי הרוח והאבקה על ידי בעלי חיים (ציפורים וחרקים).</a:t>
            </a:r>
          </a:p>
          <a:p>
            <a:pPr algn="r" rtl="1" eaLnBrk="1" hangingPunct="1">
              <a:lnSpc>
                <a:spcPct val="90000"/>
              </a:lnSpc>
            </a:pPr>
            <a:endParaRPr lang="he-IL" altLang="en-US" sz="1200" dirty="0"/>
          </a:p>
          <a:p>
            <a:pPr algn="r" rtl="1" eaLnBrk="1" hangingPunct="1">
              <a:lnSpc>
                <a:spcPct val="90000"/>
              </a:lnSpc>
            </a:pPr>
            <a:r>
              <a:rPr lang="he-IL" altLang="en-US" sz="2800" dirty="0"/>
              <a:t>בצמחים שונים מותאמים הפרחים לדרכי ההאבקה השונות וניתן לשער על פי מבנה הפרח ומראהו מהי דרך ההאבקה שלו.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201AFD-4620-4126-AD4C-5AB1FFAC95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21960" y="3789040"/>
            <a:ext cx="4446992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2179736-C6D9-4AD7-8023-4F5E60AE5D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1087" y="168251"/>
            <a:ext cx="6550025" cy="1143000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האבקה על ידי בעלי חיים</a:t>
            </a:r>
            <a:endParaRPr lang="en-US" altLang="en-US" dirty="0"/>
          </a:p>
        </p:txBody>
      </p:sp>
      <p:sp>
        <p:nvSpPr>
          <p:cNvPr id="6147" name="Rectangle 4">
            <a:extLst>
              <a:ext uri="{FF2B5EF4-FFF2-40B4-BE49-F238E27FC236}">
                <a16:creationId xmlns:a16="http://schemas.microsoft.com/office/drawing/2014/main" id="{F8695959-67F7-4440-A5C7-D3A19CA5A820}"/>
              </a:ext>
            </a:extLst>
          </p:cNvPr>
          <p:cNvSpPr>
            <a:spLocks noGrp="1" noChangeArrowheads="1"/>
          </p:cNvSpPr>
          <p:nvPr>
            <p:ph type="body" sz="half" idx="3"/>
          </p:nvPr>
        </p:nvSpPr>
        <p:spPr>
          <a:xfrm>
            <a:off x="-180528" y="1916832"/>
            <a:ext cx="8745537" cy="3725862"/>
          </a:xfrm>
        </p:spPr>
        <p:txBody>
          <a:bodyPr>
            <a:normAutofit/>
          </a:bodyPr>
          <a:lstStyle/>
          <a:p>
            <a:pPr algn="r" rtl="1" eaLnBrk="1" hangingPunct="1"/>
            <a:r>
              <a:rPr lang="he-IL" altLang="en-US" sz="2800" dirty="0"/>
              <a:t>פרחים המואבקים על ידי בעלי חיים בולטים בצבעם, ברֵיחם, בגודלם ובצוּרתם.</a:t>
            </a:r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חרקים וציפורים נמשכים אליהם.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כאשר אלו ניגשים לפרח </a:t>
            </a:r>
          </a:p>
          <a:p>
            <a:pPr marL="0" indent="0" algn="r" rtl="1" eaLnBrk="1" hangingPunct="1">
              <a:buNone/>
            </a:pPr>
            <a:r>
              <a:rPr lang="he-IL" altLang="en-US" sz="2800" dirty="0"/>
              <a:t>   גרגירי האבקה נאחזים בגופם </a:t>
            </a:r>
          </a:p>
          <a:p>
            <a:pPr marL="0" indent="0" algn="r" rtl="1" eaLnBrk="1" hangingPunct="1">
              <a:buNone/>
            </a:pPr>
            <a:r>
              <a:rPr lang="he-IL" altLang="en-US" sz="2800" dirty="0"/>
              <a:t>   ומועברים מפרח לפרח.</a:t>
            </a:r>
            <a:endParaRPr lang="en-US" altLang="en-US" sz="2800" dirty="0"/>
          </a:p>
        </p:txBody>
      </p:sp>
      <p:pic>
        <p:nvPicPr>
          <p:cNvPr id="6148" name="Picture 7" descr="http://www.wikipedy.com/images_p/p_2/pollination_2.jpg">
            <a:extLst>
              <a:ext uri="{FF2B5EF4-FFF2-40B4-BE49-F238E27FC236}">
                <a16:creationId xmlns:a16="http://schemas.microsoft.com/office/drawing/2014/main" id="{F3CFA872-0583-4153-AA8D-854C14DDB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844" y="239713"/>
            <a:ext cx="17272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2" descr="http://pics.davesgarden.com/pics/2009/06/03/wind/e05647.jpg">
            <a:extLst>
              <a:ext uri="{FF2B5EF4-FFF2-40B4-BE49-F238E27FC236}">
                <a16:creationId xmlns:a16="http://schemas.microsoft.com/office/drawing/2014/main" id="{4ABA4BF1-F05F-46DB-B982-7234175B2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3457235"/>
            <a:ext cx="38004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66BBFD33-25DC-4A70-BC39-CEDA3EF34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634" y="157163"/>
            <a:ext cx="24003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DA4357CC-95E4-4EC2-A469-973F020683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9900" y="171149"/>
            <a:ext cx="7772400" cy="737571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האבקה על ידי הרוח</a:t>
            </a:r>
            <a:endParaRPr lang="en-US" altLang="en-US" dirty="0"/>
          </a:p>
        </p:txBody>
      </p:sp>
      <p:pic>
        <p:nvPicPr>
          <p:cNvPr id="7173" name="Picture 6">
            <a:extLst>
              <a:ext uri="{FF2B5EF4-FFF2-40B4-BE49-F238E27FC236}">
                <a16:creationId xmlns:a16="http://schemas.microsoft.com/office/drawing/2014/main" id="{6D7ED1C1-9824-4851-861E-7E52F8E14D3A}"/>
              </a:ext>
            </a:extLst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831998"/>
            <a:ext cx="3810000" cy="2541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Rectangle 4">
            <a:extLst>
              <a:ext uri="{FF2B5EF4-FFF2-40B4-BE49-F238E27FC236}">
                <a16:creationId xmlns:a16="http://schemas.microsoft.com/office/drawing/2014/main" id="{768BC314-FAE0-4B47-8FB4-12CBDA31DDFE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917504" y="1989138"/>
            <a:ext cx="5118546" cy="4779962"/>
          </a:xfrm>
        </p:spPr>
        <p:txBody>
          <a:bodyPr>
            <a:normAutofit lnSpcReduction="10000"/>
          </a:bodyPr>
          <a:lstStyle/>
          <a:p>
            <a:pPr algn="r" rtl="1" eaLnBrk="1" hangingPunct="1"/>
            <a:r>
              <a:rPr lang="he-IL" altLang="en-US" sz="2800" dirty="0"/>
              <a:t>האבקנים והצלקות בולטים מתוך פרחים אלו במידה ניכרת (למה?)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קיימת כמות עצומה של גרגירי אבקה הקטנים במשקלם (על מנת שהרוח תוכל לשאת אותם).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כאשר הרוח נושבת גרגירי האבקה מתפזרים לכל עבר ונלכדים בצלקות שלפרחים אחרים.</a:t>
            </a:r>
          </a:p>
          <a:p>
            <a:pPr algn="r" rtl="1" eaLnBrk="1" hangingPunct="1">
              <a:buFontTx/>
              <a:buNone/>
            </a:pPr>
            <a:endParaRPr lang="en-US" altLang="en-US" sz="2800" dirty="0"/>
          </a:p>
        </p:txBody>
      </p:sp>
      <p:pic>
        <p:nvPicPr>
          <p:cNvPr id="7172" name="Picture 5">
            <a:extLst>
              <a:ext uri="{FF2B5EF4-FFF2-40B4-BE49-F238E27FC236}">
                <a16:creationId xmlns:a16="http://schemas.microsoft.com/office/drawing/2014/main" id="{53B2C41C-7D37-46B1-BE2A-C0FD58A27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"/>
            <a:ext cx="1905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7">
            <a:extLst>
              <a:ext uri="{FF2B5EF4-FFF2-40B4-BE49-F238E27FC236}">
                <a16:creationId xmlns:a16="http://schemas.microsoft.com/office/drawing/2014/main" id="{2AD0855A-9282-4C7E-9D7F-47C448D5B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3697261" cy="23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B5553FE-DE37-4489-9E43-BC229BB42A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תהליך ההאבקה מוביל להפריה</a:t>
            </a:r>
            <a:endParaRPr lang="en-US" altLang="en-US" dirty="0"/>
          </a:p>
        </p:txBody>
      </p:sp>
      <p:pic>
        <p:nvPicPr>
          <p:cNvPr id="8196" name="Picture 7" descr="פרטיהפרח">
            <a:extLst>
              <a:ext uri="{FF2B5EF4-FFF2-40B4-BE49-F238E27FC236}">
                <a16:creationId xmlns:a16="http://schemas.microsoft.com/office/drawing/2014/main" id="{DCE94CDC-D256-48B6-B602-C87FFC4781EB}"/>
              </a:ext>
            </a:extLst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7" y="1772444"/>
            <a:ext cx="4392612" cy="3313112"/>
          </a:xfrm>
        </p:spPr>
      </p:pic>
      <p:sp>
        <p:nvSpPr>
          <p:cNvPr id="8195" name="Rectangle 4">
            <a:extLst>
              <a:ext uri="{FF2B5EF4-FFF2-40B4-BE49-F238E27FC236}">
                <a16:creationId xmlns:a16="http://schemas.microsoft.com/office/drawing/2014/main" id="{F4A359B2-5967-4CBF-9905-B1AD41ED371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716016" y="1844675"/>
            <a:ext cx="4248597" cy="4392613"/>
          </a:xfrm>
        </p:spPr>
        <p:txBody>
          <a:bodyPr>
            <a:normAutofit lnSpcReduction="10000"/>
          </a:bodyPr>
          <a:lstStyle/>
          <a:p>
            <a:pPr algn="r" rtl="1" eaLnBrk="1" hangingPunct="1"/>
            <a:r>
              <a:rPr lang="he-IL" altLang="en-US" sz="2800" dirty="0"/>
              <a:t>בהאבקה מועברים תאי זרע (האבקנים) לתאי הביצה (נמצאים בתחתית הצלקת).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תהליך ההפריה הוא התלכדות תא זרע עם תא ביצה.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מתא הביצה המופרה מתפתח צאצא.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1">
            <a:extLst>
              <a:ext uri="{FF2B5EF4-FFF2-40B4-BE49-F238E27FC236}">
                <a16:creationId xmlns:a16="http://schemas.microsoft.com/office/drawing/2014/main" id="{E2A9E5F1-BACC-493E-BCD4-46E59B8870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404663"/>
            <a:ext cx="7772400" cy="927249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הפריה בצמחים</a:t>
            </a:r>
            <a:endParaRPr lang="en-US" altLang="en-US" dirty="0"/>
          </a:p>
        </p:txBody>
      </p:sp>
      <p:sp>
        <p:nvSpPr>
          <p:cNvPr id="9219" name="Oval 57">
            <a:extLst>
              <a:ext uri="{FF2B5EF4-FFF2-40B4-BE49-F238E27FC236}">
                <a16:creationId xmlns:a16="http://schemas.microsoft.com/office/drawing/2014/main" id="{CF7FA99C-8204-4372-8BD9-695DF6071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0" y="3716338"/>
            <a:ext cx="1920875" cy="72072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/>
              <a:t>תא ביצה</a:t>
            </a:r>
            <a:endParaRPr lang="en-US" altLang="en-US" sz="2800" b="1"/>
          </a:p>
        </p:txBody>
      </p:sp>
      <p:sp>
        <p:nvSpPr>
          <p:cNvPr id="9220" name="Oval 58">
            <a:extLst>
              <a:ext uri="{FF2B5EF4-FFF2-40B4-BE49-F238E27FC236}">
                <a16:creationId xmlns:a16="http://schemas.microsoft.com/office/drawing/2014/main" id="{A209F9B7-9C7C-4FDC-94DC-0F73E92A5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3716338"/>
            <a:ext cx="1714500" cy="7127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 dirty="0"/>
              <a:t>תא זרע</a:t>
            </a:r>
            <a:endParaRPr lang="en-US" altLang="en-US" sz="2800" b="1" dirty="0"/>
          </a:p>
        </p:txBody>
      </p:sp>
      <p:sp>
        <p:nvSpPr>
          <p:cNvPr id="9221" name="Rectangle 63">
            <a:extLst>
              <a:ext uri="{FF2B5EF4-FFF2-40B4-BE49-F238E27FC236}">
                <a16:creationId xmlns:a16="http://schemas.microsoft.com/office/drawing/2014/main" id="{61950626-A237-4E27-8E7B-C7C67CD7B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1412875"/>
            <a:ext cx="1368425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/>
              <a:t>שחלה</a:t>
            </a:r>
            <a:endParaRPr lang="en-US" altLang="en-US" sz="2800" b="1"/>
          </a:p>
        </p:txBody>
      </p:sp>
      <p:sp>
        <p:nvSpPr>
          <p:cNvPr id="9222" name="Rectangle 64">
            <a:extLst>
              <a:ext uri="{FF2B5EF4-FFF2-40B4-BE49-F238E27FC236}">
                <a16:creationId xmlns:a16="http://schemas.microsoft.com/office/drawing/2014/main" id="{252E5D47-420A-410A-8C6F-7B3394102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1412875"/>
            <a:ext cx="1368425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en-US" sz="2800" b="1" dirty="0">
                <a:cs typeface="Times New Roman (Hebrew)" charset="0"/>
              </a:rPr>
              <a:t>אבקן</a:t>
            </a:r>
            <a:endParaRPr lang="en-US" altLang="en-US" sz="2800" b="1" dirty="0">
              <a:cs typeface="Times New Roman (Hebrew)" charset="0"/>
            </a:endParaRPr>
          </a:p>
        </p:txBody>
      </p:sp>
      <p:sp>
        <p:nvSpPr>
          <p:cNvPr id="9223" name="Line 65">
            <a:extLst>
              <a:ext uri="{FF2B5EF4-FFF2-40B4-BE49-F238E27FC236}">
                <a16:creationId xmlns:a16="http://schemas.microsoft.com/office/drawing/2014/main" id="{4FFB26E0-996F-4600-AB99-3A3616DF5045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2060575"/>
            <a:ext cx="0" cy="431800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24" name="Line 66">
            <a:extLst>
              <a:ext uri="{FF2B5EF4-FFF2-40B4-BE49-F238E27FC236}">
                <a16:creationId xmlns:a16="http://schemas.microsoft.com/office/drawing/2014/main" id="{A405D6E6-9BCF-4305-90B1-16C6EEFD7B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1500" y="2060575"/>
            <a:ext cx="0" cy="431800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25" name="Rectangle 67">
            <a:extLst>
              <a:ext uri="{FF2B5EF4-FFF2-40B4-BE49-F238E27FC236}">
                <a16:creationId xmlns:a16="http://schemas.microsoft.com/office/drawing/2014/main" id="{44C84CC6-729B-4E81-A731-5BB0D1510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813" y="2565400"/>
            <a:ext cx="1571625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/>
              <a:t>ביצית</a:t>
            </a:r>
            <a:endParaRPr lang="en-US" altLang="en-US" sz="2800" b="1"/>
          </a:p>
        </p:txBody>
      </p:sp>
      <p:sp>
        <p:nvSpPr>
          <p:cNvPr id="9226" name="Rectangle 68">
            <a:extLst>
              <a:ext uri="{FF2B5EF4-FFF2-40B4-BE49-F238E27FC236}">
                <a16:creationId xmlns:a16="http://schemas.microsoft.com/office/drawing/2014/main" id="{226D64B4-DA60-4AA3-A686-D59924950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6313" y="2571750"/>
            <a:ext cx="171450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 dirty="0"/>
              <a:t>גרגר אבקה</a:t>
            </a:r>
            <a:endParaRPr lang="en-US" altLang="en-US" sz="2800" b="1" dirty="0"/>
          </a:p>
        </p:txBody>
      </p:sp>
      <p:sp>
        <p:nvSpPr>
          <p:cNvPr id="9227" name="Line 69">
            <a:extLst>
              <a:ext uri="{FF2B5EF4-FFF2-40B4-BE49-F238E27FC236}">
                <a16:creationId xmlns:a16="http://schemas.microsoft.com/office/drawing/2014/main" id="{353A929F-6082-4180-BFA8-5979E1EA3FC7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3213100"/>
            <a:ext cx="0" cy="431800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28" name="Line 72">
            <a:extLst>
              <a:ext uri="{FF2B5EF4-FFF2-40B4-BE49-F238E27FC236}">
                <a16:creationId xmlns:a16="http://schemas.microsoft.com/office/drawing/2014/main" id="{CE10F5D2-1D53-4079-B6BB-B5D10D8F3D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4437063"/>
            <a:ext cx="1366837" cy="360362"/>
          </a:xfrm>
          <a:prstGeom prst="line">
            <a:avLst/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29" name="Line 73">
            <a:extLst>
              <a:ext uri="{FF2B5EF4-FFF2-40B4-BE49-F238E27FC236}">
                <a16:creationId xmlns:a16="http://schemas.microsoft.com/office/drawing/2014/main" id="{07B291ED-9C3D-41C5-B2AA-F32F3DF48A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7175" y="4437063"/>
            <a:ext cx="1584325" cy="360362"/>
          </a:xfrm>
          <a:prstGeom prst="line">
            <a:avLst/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30" name="Line 74">
            <a:extLst>
              <a:ext uri="{FF2B5EF4-FFF2-40B4-BE49-F238E27FC236}">
                <a16:creationId xmlns:a16="http://schemas.microsoft.com/office/drawing/2014/main" id="{3BA7121B-C444-4C7A-B171-DD9DE0F6D7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4797425"/>
            <a:ext cx="0" cy="215900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31" name="Rectangle 76">
            <a:extLst>
              <a:ext uri="{FF2B5EF4-FFF2-40B4-BE49-F238E27FC236}">
                <a16:creationId xmlns:a16="http://schemas.microsoft.com/office/drawing/2014/main" id="{D29C7FA8-2F83-4DF4-BA04-A925C89C4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8" y="5084763"/>
            <a:ext cx="2357437" cy="57626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 dirty="0"/>
              <a:t>תא </a:t>
            </a:r>
            <a:r>
              <a:rPr lang="he-IL" altLang="en-US" sz="2800" b="1"/>
              <a:t>ביצה </a:t>
            </a:r>
            <a:r>
              <a:rPr lang="he-IL" altLang="en-US" sz="2800" b="1" dirty="0"/>
              <a:t>מופרה</a:t>
            </a:r>
            <a:endParaRPr lang="en-US" altLang="en-US" sz="2800" b="1" dirty="0"/>
          </a:p>
        </p:txBody>
      </p:sp>
      <p:sp>
        <p:nvSpPr>
          <p:cNvPr id="9232" name="Line 77">
            <a:extLst>
              <a:ext uri="{FF2B5EF4-FFF2-40B4-BE49-F238E27FC236}">
                <a16:creationId xmlns:a16="http://schemas.microsoft.com/office/drawing/2014/main" id="{71332ECF-5E2A-4BF8-918A-82B0C29C8B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5661025"/>
            <a:ext cx="0" cy="288925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233" name="Rectangle 78">
            <a:extLst>
              <a:ext uri="{FF2B5EF4-FFF2-40B4-BE49-F238E27FC236}">
                <a16:creationId xmlns:a16="http://schemas.microsoft.com/office/drawing/2014/main" id="{5A1F42D3-382A-4C8D-8480-9A151FF7E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6021388"/>
            <a:ext cx="1368425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BE1676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Times New Roman (Hebrew)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he-IL" altLang="en-US" sz="2800" b="1"/>
              <a:t>צאצא</a:t>
            </a:r>
            <a:endParaRPr lang="en-US" altLang="en-US" sz="2800" b="1"/>
          </a:p>
        </p:txBody>
      </p:sp>
      <p:sp>
        <p:nvSpPr>
          <p:cNvPr id="9234" name="WordArt 80">
            <a:extLst>
              <a:ext uri="{FF2B5EF4-FFF2-40B4-BE49-F238E27FC236}">
                <a16:creationId xmlns:a16="http://schemas.microsoft.com/office/drawing/2014/main" id="{4A15F943-3153-4DB7-AC9D-6914D325529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635375" y="4292600"/>
            <a:ext cx="9810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sz="3600" b="1" kern="1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Times New Roman" panose="02020603050405020304" pitchFamily="18" charset="0"/>
              </a:rPr>
              <a:t>הפריה</a:t>
            </a:r>
            <a:endParaRPr lang="en-US" sz="3600" b="1" kern="1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9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9235" name="Line 69">
            <a:extLst>
              <a:ext uri="{FF2B5EF4-FFF2-40B4-BE49-F238E27FC236}">
                <a16:creationId xmlns:a16="http://schemas.microsoft.com/office/drawing/2014/main" id="{A3C0395C-6321-42FB-A509-EBE5A24A26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3563" y="3214688"/>
            <a:ext cx="0" cy="431800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57AA5DA-4748-4F51-AE42-C2DBFB8F35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כיצד מגיעים תאי הזרע אל הביצית?</a:t>
            </a:r>
            <a:endParaRPr lang="en-US" altLang="en-US" dirty="0"/>
          </a:p>
        </p:txBody>
      </p:sp>
      <p:sp>
        <p:nvSpPr>
          <p:cNvPr id="10243" name="Rectangle 4">
            <a:extLst>
              <a:ext uri="{FF2B5EF4-FFF2-40B4-BE49-F238E27FC236}">
                <a16:creationId xmlns:a16="http://schemas.microsoft.com/office/drawing/2014/main" id="{FEB5DD8C-AD68-47FB-8EE6-EF5AC7F414D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059832" y="1376364"/>
            <a:ext cx="5256460" cy="4868440"/>
          </a:xfrm>
        </p:spPr>
        <p:txBody>
          <a:bodyPr>
            <a:normAutofit/>
          </a:bodyPr>
          <a:lstStyle/>
          <a:p>
            <a:pPr algn="r" rtl="1" eaLnBrk="1" hangingPunct="1"/>
            <a:r>
              <a:rPr lang="he-IL" altLang="en-US" sz="2800" dirty="0"/>
              <a:t>גרגרי האבקה (המכילים את הזרע) נופלים על הצלקת.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תא זרע שנוחת על הצלקת מצמיח בליטה ההולכת ומתארכת לכיוון השחלה.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בליטה זאת נקראת נחשון.</a:t>
            </a:r>
          </a:p>
          <a:p>
            <a:pPr algn="r" rtl="1" eaLnBrk="1" hangingPunct="1"/>
            <a:endParaRPr lang="he-IL" altLang="en-US" sz="1200" dirty="0"/>
          </a:p>
          <a:p>
            <a:pPr algn="r" rtl="1" eaLnBrk="1" hangingPunct="1"/>
            <a:r>
              <a:rPr lang="he-IL" altLang="en-US" sz="2800" dirty="0"/>
              <a:t>הנחשון משמש לזרע כמעין צינור למעבר אל הביצית.</a:t>
            </a:r>
            <a:endParaRPr lang="en-US" altLang="en-US" sz="2800" dirty="0"/>
          </a:p>
        </p:txBody>
      </p:sp>
      <p:pic>
        <p:nvPicPr>
          <p:cNvPr id="10244" name="Picture 5">
            <a:extLst>
              <a:ext uri="{FF2B5EF4-FFF2-40B4-BE49-F238E27FC236}">
                <a16:creationId xmlns:a16="http://schemas.microsoft.com/office/drawing/2014/main" id="{D0CCE6F5-7DDE-4AB7-94BB-86A682370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851400"/>
            <a:ext cx="2428875" cy="198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7" descr="pollenationmove.gif (643135 bytes)">
            <a:extLst>
              <a:ext uri="{FF2B5EF4-FFF2-40B4-BE49-F238E27FC236}">
                <a16:creationId xmlns:a16="http://schemas.microsoft.com/office/drawing/2014/main" id="{C31771C0-FF76-4A6B-8318-422EAEB61E3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76363"/>
            <a:ext cx="271145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D80A32D6-55E6-431D-9F23-CC2FAA57F5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6559550" cy="854075"/>
          </a:xfrm>
        </p:spPr>
        <p:txBody>
          <a:bodyPr/>
          <a:lstStyle/>
          <a:p>
            <a:pPr algn="r" rtl="1" eaLnBrk="1" hangingPunct="1"/>
            <a:r>
              <a:rPr lang="he-IL" altLang="en-US" dirty="0"/>
              <a:t>לסיכום </a:t>
            </a:r>
            <a:endParaRPr lang="en-US" altLang="en-US" dirty="0"/>
          </a:p>
        </p:txBody>
      </p:sp>
      <p:pic>
        <p:nvPicPr>
          <p:cNvPr id="11267" name="Picture 6">
            <a:extLst>
              <a:ext uri="{FF2B5EF4-FFF2-40B4-BE49-F238E27FC236}">
                <a16:creationId xmlns:a16="http://schemas.microsoft.com/office/drawing/2014/main" id="{4570E279-F488-4AB7-82B4-44F670172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13" y="908050"/>
            <a:ext cx="6559550" cy="587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4E2FD28-9BAE-4E61-8CA4-19F528F9D0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874712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לסיכום</a:t>
            </a:r>
            <a:endParaRPr lang="en-US" altLang="en-US" dirty="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FCFE49C-4584-4013-87E9-817ADFF2DA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504" y="1196752"/>
            <a:ext cx="8064896" cy="5400600"/>
          </a:xfrm>
        </p:spPr>
        <p:txBody>
          <a:bodyPr>
            <a:normAutofit fontScale="92500" lnSpcReduction="10000"/>
          </a:bodyPr>
          <a:lstStyle/>
          <a:p>
            <a:pPr algn="r" rtl="1" eaLnBrk="1" hangingPunct="1">
              <a:defRPr/>
            </a:pPr>
            <a:r>
              <a:rPr lang="he-IL" altLang="en-US" sz="2800" dirty="0"/>
              <a:t>צמחים מתרבים על ידי האבקה.</a:t>
            </a:r>
          </a:p>
          <a:p>
            <a:pPr algn="r" rtl="1" eaLnBrk="1" hangingPunct="1">
              <a:defRPr/>
            </a:pPr>
            <a:endParaRPr lang="he-IL" altLang="en-US" sz="2800" dirty="0"/>
          </a:p>
          <a:p>
            <a:pPr algn="r" rtl="1" eaLnBrk="1" hangingPunct="1">
              <a:defRPr/>
            </a:pPr>
            <a:r>
              <a:rPr lang="he-IL" altLang="en-US" sz="2800" dirty="0"/>
              <a:t>קיימות שיטות שונות של האבקה</a:t>
            </a:r>
            <a:endParaRPr lang="en-US" altLang="en-US" sz="2800" dirty="0"/>
          </a:p>
          <a:p>
            <a:pPr marL="0" indent="0" algn="r" rtl="1" eaLnBrk="1" hangingPunct="1">
              <a:buFontTx/>
              <a:buNone/>
              <a:defRPr/>
            </a:pPr>
            <a:r>
              <a:rPr lang="en-US" altLang="en-US" sz="2800" dirty="0"/>
              <a:t>    </a:t>
            </a:r>
            <a:r>
              <a:rPr lang="he-IL" altLang="en-US" sz="2800" dirty="0"/>
              <a:t>(באמצעות הרוח ובאמצעות בעלי חיים)</a:t>
            </a:r>
          </a:p>
          <a:p>
            <a:pPr algn="r" rtl="1" eaLnBrk="1" hangingPunct="1">
              <a:defRPr/>
            </a:pPr>
            <a:endParaRPr lang="he-IL" altLang="en-US" sz="2800" dirty="0"/>
          </a:p>
          <a:p>
            <a:pPr algn="r" rtl="1" eaLnBrk="1" hangingPunct="1">
              <a:defRPr/>
            </a:pPr>
            <a:r>
              <a:rPr lang="he-IL" altLang="en-US" sz="2800" dirty="0"/>
              <a:t>הפרחים השונים מותאמים לשיטות האבקה שלהן.</a:t>
            </a:r>
          </a:p>
          <a:p>
            <a:pPr algn="r" rtl="1" eaLnBrk="1" hangingPunct="1">
              <a:defRPr/>
            </a:pPr>
            <a:endParaRPr lang="he-IL" altLang="en-US" sz="2800" dirty="0"/>
          </a:p>
          <a:p>
            <a:pPr algn="r" rtl="1" eaLnBrk="1" hangingPunct="1">
              <a:defRPr/>
            </a:pPr>
            <a:r>
              <a:rPr lang="he-IL" altLang="en-US" sz="2800" dirty="0"/>
              <a:t>ההאבקה היא שלב מקדים להפריה.</a:t>
            </a:r>
          </a:p>
          <a:p>
            <a:pPr algn="r" rtl="1" eaLnBrk="1" hangingPunct="1">
              <a:defRPr/>
            </a:pPr>
            <a:endParaRPr lang="he-IL" altLang="en-US" sz="2800" dirty="0"/>
          </a:p>
          <a:p>
            <a:pPr algn="r" rtl="1" eaLnBrk="1" hangingPunct="1">
              <a:defRPr/>
            </a:pPr>
            <a:r>
              <a:rPr lang="he-IL" altLang="en-US" sz="2800" dirty="0"/>
              <a:t>גרגירי אבקה מכילים את תאי הזרע – המגיעים לשחלה באמצעות הנחשון.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8767E-EC55-4EB1-AD07-2854F3DDD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143" y="116632"/>
            <a:ext cx="6347713" cy="731168"/>
          </a:xfrm>
        </p:spPr>
        <p:txBody>
          <a:bodyPr/>
          <a:lstStyle/>
          <a:p>
            <a:pPr algn="ctr" rtl="1"/>
            <a:r>
              <a:rPr lang="he-IL" b="1" dirty="0"/>
              <a:t>תפקיד הפרח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B6F0F-CF56-4600-AA64-8AD81B4A1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10634"/>
            <a:ext cx="7848872" cy="5830734"/>
          </a:xfrm>
        </p:spPr>
        <p:txBody>
          <a:bodyPr>
            <a:normAutofit/>
          </a:bodyPr>
          <a:lstStyle/>
          <a:p>
            <a:pPr algn="r" rtl="1"/>
            <a:r>
              <a:rPr lang="he-IL" dirty="0"/>
              <a:t>שערו, איזה ממאפייני החיים מקיים הפרח בצמח?</a:t>
            </a:r>
          </a:p>
          <a:p>
            <a:pPr algn="r" rtl="1" fontAlgn="base"/>
            <a:r>
              <a:rPr lang="he-IL" b="1" dirty="0"/>
              <a:t>תזכורת</a:t>
            </a:r>
            <a:r>
              <a:rPr lang="he-IL" dirty="0"/>
              <a:t>: מאפייני החיים - </a:t>
            </a:r>
            <a:r>
              <a:rPr lang="he-IL" b="1" dirty="0"/>
              <a:t>כל יצור חי, מקיים את </a:t>
            </a:r>
            <a:r>
              <a:rPr lang="he-IL" b="1" u="sng" dirty="0"/>
              <a:t>כל</a:t>
            </a:r>
            <a:r>
              <a:rPr lang="he-IL" b="1" dirty="0"/>
              <a:t> 7 מאפייני חיים:</a:t>
            </a:r>
            <a:endParaRPr lang="he-IL" dirty="0"/>
          </a:p>
          <a:p>
            <a:pPr marL="574675" lvl="1" algn="r" rtl="1" fontAlgn="base"/>
            <a:r>
              <a:rPr lang="he-IL" b="1" dirty="0"/>
              <a:t>נשימה</a:t>
            </a:r>
            <a:r>
              <a:rPr lang="he-IL" dirty="0"/>
              <a:t> - קולט חומרים </a:t>
            </a:r>
            <a:r>
              <a:rPr lang="he-IL"/>
              <a:t>ואנרגיה מהסביבה.</a:t>
            </a:r>
            <a:endParaRPr lang="he-IL" dirty="0"/>
          </a:p>
          <a:p>
            <a:pPr marL="574675" lvl="1" algn="r" rtl="1" fontAlgn="base"/>
            <a:r>
              <a:rPr lang="he-IL" b="1" dirty="0"/>
              <a:t>הפרשה</a:t>
            </a:r>
            <a:r>
              <a:rPr lang="he-IL" dirty="0"/>
              <a:t> - משחרר חומרים ואנרגיה לסביבה.</a:t>
            </a:r>
          </a:p>
          <a:p>
            <a:pPr marL="574675" lvl="1" algn="r" rtl="1" fontAlgn="base"/>
            <a:r>
              <a:rPr lang="he-IL" b="1" dirty="0"/>
              <a:t>הזנה</a:t>
            </a:r>
            <a:r>
              <a:rPr lang="he-IL" dirty="0"/>
              <a:t> - מפרק או משנה חומרים שקלט ויוצר חומרים אחרים.</a:t>
            </a:r>
          </a:p>
          <a:p>
            <a:pPr marL="574675" lvl="1" algn="r" rtl="1" fontAlgn="base"/>
            <a:r>
              <a:rPr lang="he-IL" b="1" dirty="0"/>
              <a:t>רגישות ותגובה לגירויים </a:t>
            </a:r>
            <a:r>
              <a:rPr lang="he-IL" dirty="0"/>
              <a:t>- חש את הסביבה קולט מידע אודותיה ומגיב למידע הנקלט.</a:t>
            </a:r>
          </a:p>
          <a:p>
            <a:pPr marL="574675" lvl="1" algn="r" rtl="1" fontAlgn="base"/>
            <a:r>
              <a:rPr lang="he-IL" b="1" dirty="0"/>
              <a:t>רבייה ותורשה </a:t>
            </a:r>
            <a:r>
              <a:rPr lang="he-IL" dirty="0"/>
              <a:t>- מתרבה תוך העברת מידע תורשתי שלו לדור הבא.</a:t>
            </a:r>
          </a:p>
          <a:p>
            <a:pPr marL="574675" lvl="1" algn="r" rtl="1" fontAlgn="base"/>
            <a:r>
              <a:rPr lang="he-IL" b="1" dirty="0"/>
              <a:t>גדילה והתפתחות </a:t>
            </a:r>
            <a:r>
              <a:rPr lang="he-IL" dirty="0"/>
              <a:t>- מסגול לגדול ולהשתנות.</a:t>
            </a:r>
          </a:p>
          <a:p>
            <a:pPr marL="574675" lvl="1" algn="r" rtl="1" fontAlgn="base"/>
            <a:r>
              <a:rPr lang="he-IL" b="1" dirty="0"/>
              <a:t>תנועה</a:t>
            </a:r>
            <a:r>
              <a:rPr lang="he-IL" dirty="0"/>
              <a:t> - מסוגל לנוע גם אם אינו משנה את מקומו.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/>
              <a:t>הפרח הוא איבר הרבייה ברוב סוגי הצמחים.</a:t>
            </a:r>
          </a:p>
          <a:p>
            <a:pPr algn="r" rtl="1"/>
            <a:r>
              <a:rPr lang="he-IL" dirty="0"/>
              <a:t>הפרח מייצר תאי רבייה לייצר צאצאים – הדור הבא של הצמח, בצורת זרעים.</a:t>
            </a:r>
          </a:p>
          <a:p>
            <a:pPr algn="r" rtl="1"/>
            <a:r>
              <a:rPr lang="he-IL" dirty="0"/>
              <a:t>הפירות שאנו אוכלים ובתוכם יש זרעים, היו פרח שעבר הפרייה.</a:t>
            </a:r>
          </a:p>
        </p:txBody>
      </p:sp>
    </p:spTree>
    <p:extLst>
      <p:ext uri="{BB962C8B-B14F-4D97-AF65-F5344CB8AC3E}">
        <p14:creationId xmlns:p14="http://schemas.microsoft.com/office/powerpoint/2010/main" val="291775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8767E-EC55-4EB1-AD07-2854F3DDD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143" y="116632"/>
            <a:ext cx="6347713" cy="731168"/>
          </a:xfrm>
        </p:spPr>
        <p:txBody>
          <a:bodyPr/>
          <a:lstStyle/>
          <a:p>
            <a:pPr algn="ctr" rtl="1"/>
            <a:r>
              <a:rPr lang="he-IL" b="1" dirty="0"/>
              <a:t>חלקי הפרח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B6F0F-CF56-4600-AA64-8AD81B4A1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744" y="1988840"/>
            <a:ext cx="4968552" cy="1800200"/>
          </a:xfrm>
        </p:spPr>
        <p:txBody>
          <a:bodyPr>
            <a:noAutofit/>
          </a:bodyPr>
          <a:lstStyle/>
          <a:p>
            <a:pPr algn="r" rtl="1"/>
            <a:r>
              <a:rPr lang="he-IL" sz="2000" b="1" dirty="0"/>
              <a:t>עלי הגביע </a:t>
            </a:r>
            <a:r>
              <a:rPr lang="he-IL" sz="2000" dirty="0"/>
              <a:t>– בדרך כלל דומים לעלים רגילים של הצמח. </a:t>
            </a:r>
          </a:p>
          <a:p>
            <a:pPr marL="339725" indent="0" algn="r" rtl="1">
              <a:buNone/>
            </a:pPr>
            <a:r>
              <a:rPr lang="he-IL" sz="2000" b="1" dirty="0">
                <a:solidFill>
                  <a:srgbClr val="BE1676"/>
                </a:solidFill>
              </a:rPr>
              <a:t>משמשים להגנה </a:t>
            </a:r>
            <a:r>
              <a:rPr lang="he-IL" sz="2000" dirty="0"/>
              <a:t>על ניצני הפרחים בתחילת התפתחותם או בסוף הפריחה – בתחילת התפתחות הפרי.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AF3446-508F-4624-A86D-A4F5B33C1B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21" y="1872416"/>
            <a:ext cx="2144423" cy="25286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99C108-73D7-4832-ACC2-B2771733DB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819845"/>
            <a:ext cx="2191744" cy="2921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CAC2C3-E9F8-4E01-8D78-71884CC92C26}"/>
              </a:ext>
            </a:extLst>
          </p:cNvPr>
          <p:cNvSpPr txBox="1"/>
          <p:nvPr/>
        </p:nvSpPr>
        <p:spPr>
          <a:xfrm>
            <a:off x="179512" y="973000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sz="2100" dirty="0"/>
              <a:t>חלקי הפרח העיקריים הם עלי העטיף (הכוללים עלי גביע ועלי כותרת), ואיברי הרבייה של הצמח – אבקנים ועלי.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B3723-677B-412D-A8FE-568793661A25}"/>
              </a:ext>
            </a:extLst>
          </p:cNvPr>
          <p:cNvSpPr txBox="1"/>
          <p:nvPr/>
        </p:nvSpPr>
        <p:spPr>
          <a:xfrm>
            <a:off x="624505" y="4797152"/>
            <a:ext cx="55228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sz="2000" b="1" dirty="0"/>
              <a:t>עלי הכותרת </a:t>
            </a:r>
            <a:r>
              <a:rPr lang="he-IL" sz="2000" dirty="0"/>
              <a:t>– </a:t>
            </a:r>
            <a:r>
              <a:rPr lang="he-IL" sz="2000" b="1" dirty="0">
                <a:solidFill>
                  <a:srgbClr val="BE1676"/>
                </a:solidFill>
              </a:rPr>
              <a:t>מגנים</a:t>
            </a:r>
            <a:r>
              <a:rPr lang="he-IL" sz="2000" dirty="0"/>
              <a:t> על חלקיו הפנימיים של הפרח בעודו סגור. </a:t>
            </a:r>
          </a:p>
          <a:p>
            <a:pPr algn="r" rtl="1"/>
            <a:r>
              <a:rPr lang="he-IL" sz="2000" dirty="0"/>
              <a:t>כאשר הם נפתחים הם בעלי צורה וצבע </a:t>
            </a:r>
            <a:r>
              <a:rPr lang="he-IL" sz="2000" b="1" dirty="0">
                <a:solidFill>
                  <a:srgbClr val="BE1676"/>
                </a:solidFill>
              </a:rPr>
              <a:t>המושכים את העין </a:t>
            </a:r>
            <a:r>
              <a:rPr lang="he-IL" sz="2000" dirty="0"/>
              <a:t>– לעיתים יש להם גם ריח מפתה.</a:t>
            </a:r>
          </a:p>
        </p:txBody>
      </p:sp>
    </p:spTree>
    <p:extLst>
      <p:ext uri="{BB962C8B-B14F-4D97-AF65-F5344CB8AC3E}">
        <p14:creationId xmlns:p14="http://schemas.microsoft.com/office/powerpoint/2010/main" val="57617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8767E-EC55-4EB1-AD07-2854F3DDD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143" y="116632"/>
            <a:ext cx="6347713" cy="731168"/>
          </a:xfrm>
        </p:spPr>
        <p:txBody>
          <a:bodyPr/>
          <a:lstStyle/>
          <a:p>
            <a:pPr algn="ctr" rtl="1"/>
            <a:r>
              <a:rPr lang="he-IL" b="1" dirty="0"/>
              <a:t>חלקי הפרח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B6F0F-CF56-4600-AA64-8AD81B4A1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10634"/>
            <a:ext cx="8064896" cy="1006198"/>
          </a:xfrm>
        </p:spPr>
        <p:txBody>
          <a:bodyPr>
            <a:normAutofit/>
          </a:bodyPr>
          <a:lstStyle/>
          <a:p>
            <a:pPr algn="r" rtl="1"/>
            <a:r>
              <a:rPr lang="he-IL" sz="2000" dirty="0"/>
              <a:t>חלקי הפרח העיקריים הם עלי העטיף (הכוללים עלי גביע ועלי כותרת), ואיברי הרבייה של הצמח – אבקנים ועלי.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509580-DEE6-48D2-BF6D-93E7B4BAF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4" y="1643617"/>
            <a:ext cx="2899369" cy="19293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2D76B7-27F9-450A-BA9B-82C114418E0C}"/>
              </a:ext>
            </a:extLst>
          </p:cNvPr>
          <p:cNvSpPr txBox="1"/>
          <p:nvPr/>
        </p:nvSpPr>
        <p:spPr>
          <a:xfrm>
            <a:off x="2987824" y="2000787"/>
            <a:ext cx="51904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</a:pPr>
            <a:r>
              <a:rPr lang="he-IL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אבקנים</a:t>
            </a:r>
            <a:r>
              <a:rPr lang="he-IL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החלק הזכרי של הצמח. מחולקים, בדרך כלל לשני חלקים: מאבק – מכיל בתוכו את גרגירי האבקה. זיר – נושא עליו את המאבק לגובה המתאים לכל צמח.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83AF2-5459-4C4B-8AE1-EECB139F2367}"/>
              </a:ext>
            </a:extLst>
          </p:cNvPr>
          <p:cNvSpPr txBox="1"/>
          <p:nvPr/>
        </p:nvSpPr>
        <p:spPr>
          <a:xfrm>
            <a:off x="683568" y="4032749"/>
            <a:ext cx="626469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 rtl="1"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</a:pPr>
            <a:r>
              <a:rPr lang="he-IL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עלי</a:t>
            </a:r>
            <a:r>
              <a:rPr lang="he-IL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החלק הנקבי שבפרח. </a:t>
            </a:r>
            <a:r>
              <a:rPr lang="he-IL" sz="20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מחולק לשלושה חלקים: </a:t>
            </a:r>
          </a:p>
          <a:p>
            <a:pPr marL="339725" lvl="1" algn="r" rtl="1"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0000"/>
            </a:pPr>
            <a:r>
              <a:rPr lang="he-IL" sz="2000" b="1" dirty="0">
                <a:solidFill>
                  <a:srgbClr val="BE1676"/>
                </a:solidFill>
              </a:rPr>
              <a:t>צלקת</a:t>
            </a:r>
            <a:r>
              <a:rPr lang="he-IL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e-IL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נמצאת בראש העלי, קולטת את גרגירי האבקה ומסייעת לנביטתם, ברוב במקרים הצלקת דביקה.</a:t>
            </a:r>
          </a:p>
          <a:p>
            <a:pPr marL="339725" lvl="1" algn="r" rtl="1"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0000"/>
            </a:pPr>
            <a:r>
              <a:rPr lang="he-IL" sz="2000" b="1" dirty="0">
                <a:solidFill>
                  <a:srgbClr val="BE1676"/>
                </a:solidFill>
              </a:rPr>
              <a:t>עמוד העלי </a:t>
            </a:r>
            <a:r>
              <a:rPr lang="he-IL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נושא את הצלקת בראשו. דרכו עובר גרגר האבקה.</a:t>
            </a:r>
          </a:p>
          <a:p>
            <a:pPr marL="339725" lvl="1" algn="r" rtl="1"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0000"/>
            </a:pPr>
            <a:r>
              <a:rPr lang="he-IL" sz="2000" b="1" dirty="0">
                <a:solidFill>
                  <a:srgbClr val="BE1676"/>
                </a:solidFill>
              </a:rPr>
              <a:t>שחלה</a:t>
            </a:r>
            <a:r>
              <a:rPr lang="he-IL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נמצאת במרכז הפרח ובתוכה הביציות המחכות לגרגר אבקה כדי להפוך לזרע.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16C37A-BE8A-4884-87A9-302E158D20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3324226"/>
            <a:ext cx="1944216" cy="346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1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7BB713C2-3408-4036-9613-A7A4CE72E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5" y="118485"/>
            <a:ext cx="7521178" cy="6622884"/>
          </a:xfrm>
        </p:spPr>
      </p:pic>
    </p:spTree>
    <p:extLst>
      <p:ext uri="{BB962C8B-B14F-4D97-AF65-F5344CB8AC3E}">
        <p14:creationId xmlns:p14="http://schemas.microsoft.com/office/powerpoint/2010/main" val="3108375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484D4-5CDC-42BF-B01C-D2CEBF445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580" y="143076"/>
            <a:ext cx="6347713" cy="875184"/>
          </a:xfrm>
        </p:spPr>
        <p:txBody>
          <a:bodyPr/>
          <a:lstStyle/>
          <a:p>
            <a:pPr algn="ctr" rtl="1"/>
            <a:r>
              <a:rPr lang="he-IL" b="1" dirty="0"/>
              <a:t>גידולי פרחים בחקלאות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3AA90-5771-46B0-BA9B-61B757D80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5" y="996516"/>
            <a:ext cx="7283817" cy="2000435"/>
          </a:xfrm>
        </p:spPr>
        <p:txBody>
          <a:bodyPr/>
          <a:lstStyle/>
          <a:p>
            <a:pPr algn="r" rtl="1"/>
            <a:r>
              <a:rPr lang="he-IL" dirty="0">
                <a:solidFill>
                  <a:srgbClr val="BE1676"/>
                </a:solidFill>
              </a:rPr>
              <a:t> </a:t>
            </a:r>
            <a:r>
              <a:rPr lang="he-IL" sz="2600" dirty="0">
                <a:solidFill>
                  <a:srgbClr val="BE1676"/>
                </a:solidFill>
              </a:rPr>
              <a:t>גידול פרחים נחשב היום לענף חקלאי מפותח והוא משמש מקור פרנסה חשוב לחקלאים רבים. </a:t>
            </a:r>
          </a:p>
          <a:p>
            <a:pPr algn="r" rtl="1"/>
            <a:r>
              <a:rPr lang="he-IL" sz="2600" dirty="0">
                <a:solidFill>
                  <a:srgbClr val="BE1676"/>
                </a:solidFill>
              </a:rPr>
              <a:t>מחקרים נעשים ברחבי העולם, במטרה לגדל פרחים יפים ולהפיץ אותם, להנאתם של כל האנשים.</a:t>
            </a:r>
          </a:p>
        </p:txBody>
      </p:sp>
      <p:pic>
        <p:nvPicPr>
          <p:cNvPr id="5" name="Picture 4" descr="A close up of a flower garden&#10;&#10;Description automatically generated">
            <a:extLst>
              <a:ext uri="{FF2B5EF4-FFF2-40B4-BE49-F238E27FC236}">
                <a16:creationId xmlns:a16="http://schemas.microsoft.com/office/drawing/2014/main" id="{1F33E65D-7940-4D49-B227-0BF20806DC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102" y="2924944"/>
            <a:ext cx="5112567" cy="38344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88CB4A-4241-4486-8F6C-B54EBE880CF5}"/>
              </a:ext>
            </a:extLst>
          </p:cNvPr>
          <p:cNvSpPr txBox="1"/>
          <p:nvPr/>
        </p:nvSpPr>
        <p:spPr>
          <a:xfrm>
            <a:off x="0" y="4518990"/>
            <a:ext cx="2160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b="1" dirty="0">
                <a:solidFill>
                  <a:srgbClr val="C72C85"/>
                </a:solidFill>
              </a:rPr>
              <a:t>שדה כלניות לקטיף</a:t>
            </a:r>
          </a:p>
          <a:p>
            <a:pPr algn="ctr" rtl="1"/>
            <a:r>
              <a:rPr lang="he-IL" b="1" dirty="0">
                <a:solidFill>
                  <a:srgbClr val="C72C85"/>
                </a:solidFill>
              </a:rPr>
              <a:t>תל אביב</a:t>
            </a:r>
            <a:endParaRPr lang="en-US" b="1" dirty="0">
              <a:solidFill>
                <a:srgbClr val="C72C8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C0CE3C-2D4D-4197-BF5F-EA3F9F367B9A}"/>
              </a:ext>
            </a:extLst>
          </p:cNvPr>
          <p:cNvSpPr txBox="1"/>
          <p:nvPr/>
        </p:nvSpPr>
        <p:spPr>
          <a:xfrm>
            <a:off x="539552" y="5509573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he-IL" b="1" dirty="0">
                <a:solidFill>
                  <a:srgbClr val="C72C85"/>
                </a:solidFill>
                <a:hlinkClick r:id="rId3"/>
              </a:rPr>
              <a:t>מציירים היביסקוס</a:t>
            </a:r>
            <a:endParaRPr lang="en-US" b="1" dirty="0">
              <a:solidFill>
                <a:srgbClr val="C72C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80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5FC-5F98-4859-AE4A-E986BA77C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87177"/>
            <a:ext cx="6347713" cy="731168"/>
          </a:xfrm>
        </p:spPr>
        <p:txBody>
          <a:bodyPr/>
          <a:lstStyle/>
          <a:p>
            <a:pPr algn="ctr" rtl="1"/>
            <a:r>
              <a:rPr lang="he-IL" b="1" dirty="0"/>
              <a:t>מהו התבלין היקר ביותר כיום?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81B54-03B9-4AA7-AF40-05A2B3A2D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1287" y="1329128"/>
            <a:ext cx="4316937" cy="1947398"/>
          </a:xfrm>
        </p:spPr>
        <p:txBody>
          <a:bodyPr/>
          <a:lstStyle/>
          <a:p>
            <a:pPr algn="r" rtl="1"/>
            <a:r>
              <a:rPr lang="he-IL" dirty="0"/>
              <a:t>זעפרן הוא התבלין היקר ביותר כיום.</a:t>
            </a:r>
          </a:p>
          <a:p>
            <a:pPr algn="r" rtl="1"/>
            <a:r>
              <a:rPr lang="he-IL" dirty="0"/>
              <a:t>מוצאו הידוע של הזעפרן הוא צפון הודו.</a:t>
            </a:r>
          </a:p>
          <a:p>
            <a:pPr algn="r" rtl="1"/>
            <a:r>
              <a:rPr lang="he-IL" dirty="0"/>
              <a:t>תבלין הזעפרן נמכר בצורת אבקה או בצורתו המקורית: חוטים כתומים-חומים. 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AF472D-4300-4616-B9F3-BDF2659500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918345"/>
            <a:ext cx="2160240" cy="22226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0EBD11-6B2F-43E0-B3C4-C4DC0B8756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038" y="1705863"/>
            <a:ext cx="1980728" cy="26424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42DDC-750D-4D3C-97ED-0F8203B2DA50}"/>
              </a:ext>
            </a:extLst>
          </p:cNvPr>
          <p:cNvSpPr txBox="1"/>
          <p:nvPr/>
        </p:nvSpPr>
        <p:spPr>
          <a:xfrm>
            <a:off x="395536" y="3717035"/>
            <a:ext cx="5760640" cy="2520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rtl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he-IL" dirty="0"/>
              <a:t>התבלין היקר מופק מהצלקת של פרח הכרכום התרבותי. </a:t>
            </a:r>
            <a:endParaRPr lang="en-US" dirty="0"/>
          </a:p>
          <a:p>
            <a:r>
              <a:rPr lang="he-IL" dirty="0"/>
              <a:t>כל פרח ממנו מופק התבלין פורח פעם אחת בשנה בלבד, בכל פרח ישנן שלוש צלקות והן נקטפות אך ורק באופן ידני. </a:t>
            </a:r>
          </a:p>
          <a:p>
            <a:r>
              <a:rPr lang="he-IL" dirty="0"/>
              <a:t>להפקת חצי ק"ג של התבלין היקר נדרשים כ-35,000 עד 100,000 פרחים. </a:t>
            </a:r>
          </a:p>
          <a:p>
            <a:r>
              <a:rPr lang="he-IL" dirty="0"/>
              <a:t>הפריחה מתרחשת בחודשים אוקטובר ונובמבר </a:t>
            </a:r>
            <a:r>
              <a:rPr lang="he-IL" u="sng" dirty="0"/>
              <a:t>וגשם עלול להזיק לפרחים.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5D879-6228-4AC2-BF2C-9898BBA361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7" y="4475802"/>
            <a:ext cx="2960471" cy="22203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CA3F72-6776-466B-96D7-2735910D6ECD}"/>
              </a:ext>
            </a:extLst>
          </p:cNvPr>
          <p:cNvSpPr txBox="1"/>
          <p:nvPr/>
        </p:nvSpPr>
        <p:spPr>
          <a:xfrm>
            <a:off x="1547664" y="63093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he-IL" b="1" dirty="0">
                <a:solidFill>
                  <a:srgbClr val="BE1676"/>
                </a:solidFill>
                <a:hlinkClick r:id="rId5"/>
              </a:rPr>
              <a:t>מהו הפרח הגדול ביותר בעולם?</a:t>
            </a:r>
            <a:endParaRPr lang="en-US" b="1" dirty="0">
              <a:solidFill>
                <a:srgbClr val="BE16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07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5F7022A-6BD1-47FA-A2ED-B604CE6C0E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 eaLnBrk="1" hangingPunct="1"/>
            <a:r>
              <a:rPr lang="he-IL" altLang="en-US" sz="8000" b="1" dirty="0">
                <a:solidFill>
                  <a:srgbClr val="C72C85"/>
                </a:solidFill>
              </a:rPr>
              <a:t>האבקה</a:t>
            </a:r>
            <a:endParaRPr lang="en-US" altLang="en-US" sz="8000" b="1" dirty="0">
              <a:solidFill>
                <a:srgbClr val="C72C85"/>
              </a:solidFill>
            </a:endParaRPr>
          </a:p>
        </p:txBody>
      </p:sp>
      <p:pic>
        <p:nvPicPr>
          <p:cNvPr id="2051" name="מציין מיקום תוכן 3">
            <a:extLst>
              <a:ext uri="{FF2B5EF4-FFF2-40B4-BE49-F238E27FC236}">
                <a16:creationId xmlns:a16="http://schemas.microsoft.com/office/drawing/2014/main" id="{94769869-70A8-44AA-A065-F8378D896F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702" y="2208498"/>
            <a:ext cx="3950208" cy="3785616"/>
          </a:xfrm>
        </p:spPr>
      </p:pic>
    </p:spTree>
    <p:extLst>
      <p:ext uri="{BB962C8B-B14F-4D97-AF65-F5344CB8AC3E}">
        <p14:creationId xmlns:p14="http://schemas.microsoft.com/office/powerpoint/2010/main" val="22487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ACDA4BA-DF08-432B-A5BB-D30907D6D8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1603" y="116632"/>
            <a:ext cx="7772400" cy="803176"/>
          </a:xfrm>
        </p:spPr>
        <p:txBody>
          <a:bodyPr/>
          <a:lstStyle/>
          <a:p>
            <a:pPr algn="ctr" rtl="1" eaLnBrk="1" hangingPunct="1"/>
            <a:r>
              <a:rPr lang="he-IL" altLang="en-US" dirty="0"/>
              <a:t>מהי האבקה?</a:t>
            </a:r>
            <a:endParaRPr lang="en-US" altLang="en-US" dirty="0"/>
          </a:p>
        </p:txBody>
      </p:sp>
      <p:sp>
        <p:nvSpPr>
          <p:cNvPr id="3075" name="Rectangle 4">
            <a:extLst>
              <a:ext uri="{FF2B5EF4-FFF2-40B4-BE49-F238E27FC236}">
                <a16:creationId xmlns:a16="http://schemas.microsoft.com/office/drawing/2014/main" id="{6F62CA32-988B-4FE5-83A7-329DFED69EA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107504" y="1594752"/>
            <a:ext cx="8280599" cy="4968875"/>
          </a:xfrm>
        </p:spPr>
        <p:txBody>
          <a:bodyPr>
            <a:normAutofit/>
          </a:bodyPr>
          <a:lstStyle/>
          <a:p>
            <a:pPr algn="r" rtl="1" eaLnBrk="1" hangingPunct="1"/>
            <a:r>
              <a:rPr lang="he-IL" altLang="en-US" sz="2800" dirty="0"/>
              <a:t>העברת גרגירי האבקה (הזכריים), אל הצלקת (הנקבית).</a:t>
            </a:r>
          </a:p>
          <a:p>
            <a:pPr algn="r" rtl="1" eaLnBrk="1" hangingPunct="1"/>
            <a:r>
              <a:rPr lang="he-IL" altLang="en-US" sz="2800" dirty="0"/>
              <a:t>ההאבקה מקדימה את תהליך ההפריה שבו מתלכדים תאי זרע עם תאי ביצה.</a:t>
            </a:r>
          </a:p>
          <a:p>
            <a:pPr algn="r" rtl="1" eaLnBrk="1" hangingPunct="1"/>
            <a:endParaRPr lang="he-IL" altLang="en-US" sz="2800" dirty="0"/>
          </a:p>
          <a:p>
            <a:pPr algn="r" rtl="1" eaLnBrk="1" hangingPunct="1"/>
            <a:r>
              <a:rPr lang="he-IL" altLang="en-US" sz="2800" dirty="0"/>
              <a:t>קיימות שתי סוגי האבקות:  </a:t>
            </a:r>
          </a:p>
          <a:p>
            <a:pPr algn="r" rtl="1" eaLnBrk="1" hangingPunct="1">
              <a:buFontTx/>
              <a:buNone/>
            </a:pPr>
            <a:r>
              <a:rPr lang="he-IL" altLang="en-US" sz="2800" dirty="0"/>
              <a:t>    1. </a:t>
            </a:r>
            <a:r>
              <a:rPr lang="he-IL" altLang="en-US" sz="2800" b="1" dirty="0"/>
              <a:t>האבקה עצמית.</a:t>
            </a:r>
          </a:p>
          <a:p>
            <a:pPr algn="r" rtl="1" eaLnBrk="1" hangingPunct="1">
              <a:buFontTx/>
              <a:buNone/>
            </a:pPr>
            <a:r>
              <a:rPr lang="he-IL" altLang="en-US" sz="2800" dirty="0"/>
              <a:t>    2. </a:t>
            </a:r>
            <a:r>
              <a:rPr lang="he-IL" altLang="en-US" sz="2800" b="1" dirty="0"/>
              <a:t>האבקה זרה.</a:t>
            </a:r>
          </a:p>
          <a:p>
            <a:pPr algn="r" rtl="1" eaLnBrk="1" hangingPunct="1"/>
            <a:endParaRPr lang="en-US" altLang="en-US" sz="2800" dirty="0"/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54B881DB-D0C4-4E35-B33E-7B4EC1BD0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14039"/>
            <a:ext cx="4610100" cy="30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6A8D5"/>
      </a:accent1>
      <a:accent2>
        <a:srgbClr val="CD4F85"/>
      </a:accent2>
      <a:accent3>
        <a:srgbClr val="E96445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980</TotalTime>
  <Words>849</Words>
  <Application>Microsoft Office PowerPoint</Application>
  <PresentationFormat>‫הצגה על המסך (4:3)</PresentationFormat>
  <Paragraphs>115</Paragraphs>
  <Slides>18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18</vt:i4>
      </vt:variant>
    </vt:vector>
  </HeadingPairs>
  <TitlesOfParts>
    <vt:vector size="25" baseType="lpstr">
      <vt:lpstr>Arial</vt:lpstr>
      <vt:lpstr>Gisha</vt:lpstr>
      <vt:lpstr>Times New Roman</vt:lpstr>
      <vt:lpstr>Times New Roman (Hebrew)</vt:lpstr>
      <vt:lpstr>Trebuchet MS</vt:lpstr>
      <vt:lpstr>Wingdings 3</vt:lpstr>
      <vt:lpstr>Facet</vt:lpstr>
      <vt:lpstr>חלקי הפרח</vt:lpstr>
      <vt:lpstr>תפקיד הפרח</vt:lpstr>
      <vt:lpstr>חלקי הפרח</vt:lpstr>
      <vt:lpstr>חלקי הפרח</vt:lpstr>
      <vt:lpstr>מצגת של PowerPoint‏</vt:lpstr>
      <vt:lpstr>גידולי פרחים בחקלאות</vt:lpstr>
      <vt:lpstr>מהו התבלין היקר ביותר כיום?</vt:lpstr>
      <vt:lpstr>האבקה</vt:lpstr>
      <vt:lpstr>מהי האבקה?</vt:lpstr>
      <vt:lpstr>האבקה עצמית</vt:lpstr>
      <vt:lpstr>האבקה זרה</vt:lpstr>
      <vt:lpstr>האבקה על ידי בעלי חיים</vt:lpstr>
      <vt:lpstr>האבקה על ידי הרוח</vt:lpstr>
      <vt:lpstr>תהליך ההאבקה מוביל להפריה</vt:lpstr>
      <vt:lpstr>הפריה בצמחים</vt:lpstr>
      <vt:lpstr>כיצד מגיעים תאי הזרע אל הביצית?</vt:lpstr>
      <vt:lpstr>לסיכום </vt:lpstr>
      <vt:lpstr>לסיכום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האבקה</dc:title>
  <dc:creator>מיכה רייסר</dc:creator>
  <cp:lastModifiedBy>רונית נעמן נאמן</cp:lastModifiedBy>
  <cp:revision>53</cp:revision>
  <dcterms:created xsi:type="dcterms:W3CDTF">2004-01-13T09:43:39Z</dcterms:created>
  <dcterms:modified xsi:type="dcterms:W3CDTF">2020-07-27T07:18:17Z</dcterms:modified>
</cp:coreProperties>
</file>