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ge3Lh2JWQc29G1xpKTNvcQbIO57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600"/>
            <a:ext cx="4532000" cy="3723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6e279332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6e27933268_0_0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00" cy="44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1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2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3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4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ותוכן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וטקסט אנכי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אנכית וטקסט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6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שקופית כותרת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7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מקטע עליונה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שני תכנים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השוואה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בלבד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ריק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2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תוכן עם כיתוב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3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תמונה עם כיתוב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 rtl="1">
              <a:spcBef>
                <a:spcPts val="0"/>
              </a:spcBef>
              <a:buNone/>
              <a:defRPr/>
            </a:lvl1pPr>
            <a:lvl2pPr marL="0" lvl="1" indent="0" algn="l" rtl="1">
              <a:spcBef>
                <a:spcPts val="0"/>
              </a:spcBef>
              <a:buNone/>
              <a:defRPr/>
            </a:lvl2pPr>
            <a:lvl3pPr marL="0" lvl="2" indent="0" algn="l" rtl="1">
              <a:spcBef>
                <a:spcPts val="0"/>
              </a:spcBef>
              <a:buNone/>
              <a:defRPr/>
            </a:lvl3pPr>
            <a:lvl4pPr marL="0" lvl="3" indent="0" algn="l" rtl="1">
              <a:spcBef>
                <a:spcPts val="0"/>
              </a:spcBef>
              <a:buNone/>
              <a:defRPr/>
            </a:lvl4pPr>
            <a:lvl5pPr marL="0" lvl="4" indent="0" algn="l" rtl="1">
              <a:spcBef>
                <a:spcPts val="0"/>
              </a:spcBef>
              <a:buNone/>
              <a:defRPr/>
            </a:lvl5pPr>
            <a:lvl6pPr marL="0" lvl="5" indent="0" algn="l" rtl="1">
              <a:spcBef>
                <a:spcPts val="0"/>
              </a:spcBef>
              <a:buNone/>
              <a:defRPr/>
            </a:lvl6pPr>
            <a:lvl7pPr marL="0" lvl="6" indent="0" algn="l" rtl="1">
              <a:spcBef>
                <a:spcPts val="0"/>
              </a:spcBef>
              <a:buNone/>
              <a:defRPr/>
            </a:lvl7pPr>
            <a:lvl8pPr marL="0" lvl="7" indent="0" algn="l" rtl="1">
              <a:spcBef>
                <a:spcPts val="0"/>
              </a:spcBef>
              <a:buNone/>
              <a:defRPr/>
            </a:lvl8pPr>
            <a:lvl9pPr marL="0" lvl="8" indent="0" algn="l" rtl="1">
              <a:spcBef>
                <a:spcPts val="0"/>
              </a:spcBef>
              <a:buNone/>
              <a:defRPr/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648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5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5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e.wikipedia.org/wiki/%D7%A1%D7%AA%D7%99%D7%9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e.wikipedia.org/wiki/%D7%97%D7%95%D7%A8%D7%A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e.wikipedia.org/wiki/%D7%90%D7%91%D7%99%D7%9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e.wikipedia.org/wiki/%D7%A7%D7%99%D7%A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6e27933268_0_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/>
              <a:t>בוקר טוב</a:t>
            </a:r>
            <a:endParaRPr/>
          </a:p>
        </p:txBody>
      </p:sp>
      <p:sp>
        <p:nvSpPr>
          <p:cNvPr id="85" name="Google Shape;85;g6e27933268_0_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3398" y="1524000"/>
            <a:ext cx="8234348" cy="463061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9"/>
          <p:cNvSpPr txBox="1"/>
          <p:nvPr/>
        </p:nvSpPr>
        <p:spPr>
          <a:xfrm>
            <a:off x="4021016" y="246185"/>
            <a:ext cx="4108937" cy="5847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נקשט את דפי הברכה</a:t>
            </a: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0" descr="C:\Users\Administrator\Downloads\עננים (1)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14091" y="1514232"/>
            <a:ext cx="3464169" cy="5003799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0"/>
          <p:cNvSpPr txBox="1"/>
          <p:nvPr/>
        </p:nvSpPr>
        <p:spPr>
          <a:xfrm>
            <a:off x="3563815" y="246185"/>
            <a:ext cx="5275385" cy="107721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נגזור את העננים ונקפל את המלבנים בצדיהם</a:t>
            </a: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46969" y="1197830"/>
            <a:ext cx="6335355" cy="5179524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1"/>
          <p:cNvSpPr txBox="1"/>
          <p:nvPr/>
        </p:nvSpPr>
        <p:spPr>
          <a:xfrm>
            <a:off x="2790093" y="246185"/>
            <a:ext cx="6049108" cy="5847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נדביק את עצי הברכה על העננים</a:t>
            </a: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12"/>
          <p:cNvPicPr preferRelativeResize="0"/>
          <p:nvPr/>
        </p:nvPicPr>
        <p:blipFill rotWithShape="1">
          <a:blip r:embed="rId3">
            <a:alphaModFix/>
          </a:blip>
          <a:srcRect l="4668" t="16923" r="6387" b="45668"/>
          <a:stretch/>
        </p:blipFill>
        <p:spPr>
          <a:xfrm>
            <a:off x="6389074" y="1969476"/>
            <a:ext cx="4243754" cy="2379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2"/>
          <p:cNvPicPr preferRelativeResize="0"/>
          <p:nvPr/>
        </p:nvPicPr>
        <p:blipFill rotWithShape="1">
          <a:blip r:embed="rId3">
            <a:alphaModFix/>
          </a:blip>
          <a:srcRect l="4668" t="54145" r="6387" b="7524"/>
          <a:stretch/>
        </p:blipFill>
        <p:spPr>
          <a:xfrm>
            <a:off x="2145321" y="1910861"/>
            <a:ext cx="4243753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2"/>
          <p:cNvSpPr txBox="1"/>
          <p:nvPr/>
        </p:nvSpPr>
        <p:spPr>
          <a:xfrm>
            <a:off x="2790093" y="246185"/>
            <a:ext cx="6049108" cy="107721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נגזור את דפי העונות, נסדר ונדביק בקצוות</a:t>
            </a: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6063" y="1867756"/>
            <a:ext cx="9390750" cy="3584934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3"/>
          <p:cNvSpPr txBox="1"/>
          <p:nvPr/>
        </p:nvSpPr>
        <p:spPr>
          <a:xfrm>
            <a:off x="2790093" y="246185"/>
            <a:ext cx="6049108" cy="5847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נדביק את עצי הברכה משני הצדדים</a:t>
            </a: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14" descr="C:\Users\Administrator\Downloads\20200123_170723.jpg"/>
          <p:cNvPicPr preferRelativeResize="0"/>
          <p:nvPr/>
        </p:nvPicPr>
        <p:blipFill rotWithShape="1">
          <a:blip r:embed="rId3">
            <a:alphaModFix/>
          </a:blip>
          <a:srcRect t="22735" r="1795" b="27350"/>
          <a:stretch/>
        </p:blipFill>
        <p:spPr>
          <a:xfrm>
            <a:off x="2520461" y="3812632"/>
            <a:ext cx="7373815" cy="2810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4" descr="C:\Users\Administrator\Downloads\20200123_170703.jpg"/>
          <p:cNvPicPr preferRelativeResize="0"/>
          <p:nvPr/>
        </p:nvPicPr>
        <p:blipFill rotWithShape="1">
          <a:blip r:embed="rId4">
            <a:alphaModFix/>
          </a:blip>
          <a:srcRect l="10583" t="9465" r="6350"/>
          <a:stretch/>
        </p:blipFill>
        <p:spPr>
          <a:xfrm>
            <a:off x="4425460" y="1547447"/>
            <a:ext cx="3704492" cy="302808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4"/>
          <p:cNvSpPr txBox="1"/>
          <p:nvPr/>
        </p:nvSpPr>
        <p:spPr>
          <a:xfrm>
            <a:off x="4021015" y="468923"/>
            <a:ext cx="4108937" cy="5847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ספרון ט"ו בשבט</a:t>
            </a:r>
            <a:endParaRPr sz="32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" descr="C:\Users\Administrator\Downloads\20200123_170723.jpg"/>
          <p:cNvPicPr preferRelativeResize="0"/>
          <p:nvPr/>
        </p:nvPicPr>
        <p:blipFill rotWithShape="1">
          <a:blip r:embed="rId3">
            <a:alphaModFix/>
          </a:blip>
          <a:srcRect t="22735" r="1795" b="27350"/>
          <a:stretch/>
        </p:blipFill>
        <p:spPr>
          <a:xfrm>
            <a:off x="2520461" y="3812632"/>
            <a:ext cx="7373815" cy="2810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 descr="C:\Users\Administrator\Downloads\20200123_170703.jpg"/>
          <p:cNvPicPr preferRelativeResize="0"/>
          <p:nvPr/>
        </p:nvPicPr>
        <p:blipFill rotWithShape="1">
          <a:blip r:embed="rId4">
            <a:alphaModFix/>
          </a:blip>
          <a:srcRect l="10583" t="9465" r="6350"/>
          <a:stretch/>
        </p:blipFill>
        <p:spPr>
          <a:xfrm>
            <a:off x="4425460" y="1547447"/>
            <a:ext cx="3704492" cy="302808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/>
        </p:nvSpPr>
        <p:spPr>
          <a:xfrm>
            <a:off x="4021015" y="468923"/>
            <a:ext cx="4108937" cy="5847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ספרון ט"ו בשבט</a:t>
            </a:r>
            <a:endParaRPr sz="32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9169" y="1944018"/>
            <a:ext cx="4982308" cy="435952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"/>
          <p:cNvSpPr/>
          <p:nvPr/>
        </p:nvSpPr>
        <p:spPr>
          <a:xfrm>
            <a:off x="5568462" y="268851"/>
            <a:ext cx="6096000" cy="1569660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 i="0" u="sng" strike="noStrike" cap="none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עונות השנה</a:t>
            </a:r>
            <a:r>
              <a:rPr lang="iw-IL" sz="3200" b="1" i="0" u="none" strike="noStrike" cap="none">
                <a:solidFill>
                  <a:srgbClr val="2B1E1B"/>
                </a:solidFill>
                <a:latin typeface="Georgia"/>
                <a:ea typeface="Georgia"/>
                <a:cs typeface="Georgia"/>
                <a:sym typeface="Georgia"/>
              </a:rPr>
              <a:t>-</a:t>
            </a:r>
            <a:r>
              <a:rPr lang="iw-IL" sz="3200" b="0" i="0" u="none" strike="noStrike" cap="none">
                <a:solidFill>
                  <a:srgbClr val="2B1E1B"/>
                </a:solidFill>
                <a:latin typeface="Calibri"/>
                <a:ea typeface="Calibri"/>
                <a:cs typeface="Calibri"/>
                <a:sym typeface="Calibri"/>
              </a:rPr>
              <a:t> הן מספר תקופות עיקריות, בדרך כלל ארבע, שאליהן מחולקת השנה על פני כדור הארץ.  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/>
          <p:nvPr/>
        </p:nvSpPr>
        <p:spPr>
          <a:xfrm>
            <a:off x="5580184" y="728228"/>
            <a:ext cx="6096000" cy="2554545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 u="sng">
                <a:solidFill>
                  <a:srgbClr val="31849B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סתיו</a:t>
            </a:r>
            <a:r>
              <a:rPr lang="iw-IL" sz="3200">
                <a:solidFill>
                  <a:srgbClr val="31849B"/>
                </a:solidFill>
                <a:latin typeface="David"/>
                <a:ea typeface="David"/>
                <a:cs typeface="David"/>
                <a:sym typeface="David"/>
              </a:rPr>
              <a:t> </a:t>
            </a:r>
            <a:r>
              <a:rPr lang="iw-IL" sz="3200">
                <a:solidFill>
                  <a:srgbClr val="2B1E1B"/>
                </a:solidFill>
                <a:latin typeface="Calibri"/>
                <a:ea typeface="Calibri"/>
                <a:cs typeface="Calibri"/>
                <a:sym typeface="Calibri"/>
              </a:rPr>
              <a:t>- מזג האוויר מתקרר. השמש מצויה על קו המשווה השמימי ועם הזמן היא מתקרבת עוד יותר לפני האופק. הימים מתקצרים והלילות מתארכים בהדרגה.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4463" y="2514141"/>
            <a:ext cx="5198182" cy="34646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/>
          <p:nvPr/>
        </p:nvSpPr>
        <p:spPr>
          <a:xfrm>
            <a:off x="5697416" y="901897"/>
            <a:ext cx="6096000" cy="2062103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 u="sng">
                <a:solidFill>
                  <a:srgbClr val="808080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חורף</a:t>
            </a:r>
            <a:r>
              <a:rPr lang="iw-IL" sz="3200">
                <a:solidFill>
                  <a:srgbClr val="2B1E1B"/>
                </a:solidFill>
                <a:latin typeface="Calibri"/>
                <a:ea typeface="Calibri"/>
                <a:cs typeface="Calibri"/>
                <a:sym typeface="Calibri"/>
              </a:rPr>
              <a:t> - מזג האוויר קר.</a:t>
            </a:r>
            <a:endParaRPr/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>
                <a:solidFill>
                  <a:srgbClr val="2B1E1B"/>
                </a:solidFill>
                <a:latin typeface="Calibri"/>
                <a:ea typeface="Calibri"/>
                <a:cs typeface="Calibri"/>
                <a:sym typeface="Calibri"/>
              </a:rPr>
              <a:t> השמש מצויה במסלול נמוך ביותר וקרוב לפני האופק. הימים קצרים והלילות ארוכים.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0" name="Google Shape;110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4117" y="3065477"/>
            <a:ext cx="5540596" cy="36870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/>
          <p:nvPr/>
        </p:nvSpPr>
        <p:spPr>
          <a:xfrm>
            <a:off x="5732584" y="739951"/>
            <a:ext cx="6096000" cy="2554545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 u="sng">
                <a:solidFill>
                  <a:srgbClr val="92D050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אביב</a:t>
            </a:r>
            <a:r>
              <a:rPr lang="iw-IL" sz="3200">
                <a:solidFill>
                  <a:srgbClr val="2B1E1B"/>
                </a:solidFill>
                <a:latin typeface="Calibri"/>
                <a:ea typeface="Calibri"/>
                <a:cs typeface="Calibri"/>
                <a:sym typeface="Calibri"/>
              </a:rPr>
              <a:t> - מזג האוויר מתחמם. השמש מצויה על קו המשווה </a:t>
            </a:r>
            <a:endParaRPr sz="3200">
              <a:solidFill>
                <a:srgbClr val="2B1E1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>
                <a:solidFill>
                  <a:srgbClr val="2B1E1B"/>
                </a:solidFill>
                <a:latin typeface="Calibri"/>
                <a:ea typeface="Calibri"/>
                <a:cs typeface="Calibri"/>
                <a:sym typeface="Calibri"/>
              </a:rPr>
              <a:t>השמימי ועם הזמן היא מתרחקת עוד יותר מפני האופק. הימים מתארכים והלילות מתקצרים בהדרגה.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2319" y="2843701"/>
            <a:ext cx="4799023" cy="3181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"/>
          <p:cNvSpPr/>
          <p:nvPr/>
        </p:nvSpPr>
        <p:spPr>
          <a:xfrm>
            <a:off x="5521569" y="855004"/>
            <a:ext cx="6096000" cy="1569660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 u="sng">
                <a:solidFill>
                  <a:srgbClr val="FFC000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קיץ</a:t>
            </a:r>
            <a:r>
              <a:rPr lang="iw-IL" sz="32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 - </a:t>
            </a:r>
            <a:r>
              <a:rPr lang="iw-IL" sz="3200">
                <a:solidFill>
                  <a:srgbClr val="2B1E1B"/>
                </a:solidFill>
                <a:latin typeface="Calibri"/>
                <a:ea typeface="Calibri"/>
                <a:cs typeface="Calibri"/>
                <a:sym typeface="Calibri"/>
              </a:rPr>
              <a:t>מזג האוויר חם. השמש מצויה במסלול גבוה ביותר ורחוק מפני האופק. הימים ארוכים והלילות קצרים.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6123" y="855004"/>
            <a:ext cx="3223846" cy="5756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7" descr="C:\Users\Administrator\Downloads\מחזוריות העצים עונות השנה.PNG"/>
          <p:cNvPicPr preferRelativeResize="0"/>
          <p:nvPr/>
        </p:nvPicPr>
        <p:blipFill rotWithShape="1">
          <a:blip r:embed="rId3">
            <a:alphaModFix/>
          </a:blip>
          <a:srcRect t="17133" b="3723"/>
          <a:stretch/>
        </p:blipFill>
        <p:spPr>
          <a:xfrm>
            <a:off x="4021016" y="1417187"/>
            <a:ext cx="4223721" cy="482848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7"/>
          <p:cNvSpPr txBox="1"/>
          <p:nvPr/>
        </p:nvSpPr>
        <p:spPr>
          <a:xfrm>
            <a:off x="4021016" y="246185"/>
            <a:ext cx="4108937" cy="107721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נקשט את העצים לפי מאפייני עונות השנה</a:t>
            </a: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8"/>
          <p:cNvPicPr preferRelativeResize="0"/>
          <p:nvPr/>
        </p:nvPicPr>
        <p:blipFill rotWithShape="1">
          <a:blip r:embed="rId3">
            <a:alphaModFix/>
          </a:blip>
          <a:srcRect l="4914" t="16553" r="5651" b="7524"/>
          <a:stretch/>
        </p:blipFill>
        <p:spPr>
          <a:xfrm>
            <a:off x="3666391" y="945446"/>
            <a:ext cx="4818183" cy="545355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8"/>
          <p:cNvSpPr txBox="1"/>
          <p:nvPr/>
        </p:nvSpPr>
        <p:spPr>
          <a:xfrm>
            <a:off x="4021015" y="176535"/>
            <a:ext cx="4108937" cy="5847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לדוגמה:</a:t>
            </a: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מסך רחב</PresentationFormat>
  <Paragraphs>17</Paragraphs>
  <Slides>15</Slides>
  <Notes>15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15</vt:i4>
      </vt:variant>
    </vt:vector>
  </HeadingPairs>
  <TitlesOfParts>
    <vt:vector size="20" baseType="lpstr">
      <vt:lpstr>Arial</vt:lpstr>
      <vt:lpstr>Calibri</vt:lpstr>
      <vt:lpstr>David</vt:lpstr>
      <vt:lpstr>Georgia</vt:lpstr>
      <vt:lpstr>ערכת נושא Office</vt:lpstr>
      <vt:lpstr>בוקר טוב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בוקר טוב</dc:title>
  <dc:creator>User</dc:creator>
  <cp:lastModifiedBy>רונית נעמן נאמן</cp:lastModifiedBy>
  <cp:revision>1</cp:revision>
  <dcterms:created xsi:type="dcterms:W3CDTF">2020-01-23T13:47:32Z</dcterms:created>
  <dcterms:modified xsi:type="dcterms:W3CDTF">2020-07-20T08:42:23Z</dcterms:modified>
</cp:coreProperties>
</file>